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2.xml" ContentType="application/vnd.openxmlformats-officedocument.theme+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theme/theme3.xml" ContentType="application/vnd.openxmlformats-officedocument.theme+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theme/theme4.xml" ContentType="application/vnd.openxmlformats-officedocument.theme+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theme/theme7.xml" ContentType="application/vnd.openxmlformats-officedocument.theme+xml"/>
  <Override PartName="/ppt/tags/tag1.xml" ContentType="application/vnd.openxmlformats-officedocument.presentationml.tags+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tags/tag2.xml" ContentType="application/vnd.openxmlformats-officedocument.presentationml.tags+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80" r:id="rId1"/>
    <p:sldMasterId id="2147483735" r:id="rId2"/>
    <p:sldMasterId id="2147483717" r:id="rId3"/>
    <p:sldMasterId id="2147483750" r:id="rId4"/>
    <p:sldMasterId id="2147483689" r:id="rId5"/>
  </p:sldMasterIdLst>
  <p:notesMasterIdLst>
    <p:notesMasterId r:id="rId67"/>
  </p:notesMasterIdLst>
  <p:handoutMasterIdLst>
    <p:handoutMasterId r:id="rId68"/>
  </p:handoutMasterIdLst>
  <p:sldIdLst>
    <p:sldId id="264" r:id="rId6"/>
    <p:sldId id="796" r:id="rId7"/>
    <p:sldId id="885" r:id="rId8"/>
    <p:sldId id="798" r:id="rId9"/>
    <p:sldId id="799" r:id="rId10"/>
    <p:sldId id="800" r:id="rId11"/>
    <p:sldId id="801" r:id="rId12"/>
    <p:sldId id="802" r:id="rId13"/>
    <p:sldId id="803" r:id="rId14"/>
    <p:sldId id="896" r:id="rId15"/>
    <p:sldId id="897" r:id="rId16"/>
    <p:sldId id="805" r:id="rId17"/>
    <p:sldId id="806" r:id="rId18"/>
    <p:sldId id="807" r:id="rId19"/>
    <p:sldId id="808" r:id="rId20"/>
    <p:sldId id="809" r:id="rId21"/>
    <p:sldId id="888" r:id="rId22"/>
    <p:sldId id="810" r:id="rId23"/>
    <p:sldId id="875" r:id="rId24"/>
    <p:sldId id="889" r:id="rId25"/>
    <p:sldId id="812" r:id="rId26"/>
    <p:sldId id="813" r:id="rId27"/>
    <p:sldId id="814" r:id="rId28"/>
    <p:sldId id="815" r:id="rId29"/>
    <p:sldId id="887" r:id="rId30"/>
    <p:sldId id="817" r:id="rId31"/>
    <p:sldId id="899" r:id="rId32"/>
    <p:sldId id="900" r:id="rId33"/>
    <p:sldId id="819" r:id="rId34"/>
    <p:sldId id="820" r:id="rId35"/>
    <p:sldId id="821" r:id="rId36"/>
    <p:sldId id="822" r:id="rId37"/>
    <p:sldId id="823" r:id="rId38"/>
    <p:sldId id="824" r:id="rId39"/>
    <p:sldId id="825" r:id="rId40"/>
    <p:sldId id="898" r:id="rId41"/>
    <p:sldId id="826" r:id="rId42"/>
    <p:sldId id="830" r:id="rId43"/>
    <p:sldId id="831" r:id="rId44"/>
    <p:sldId id="832" r:id="rId45"/>
    <p:sldId id="833" r:id="rId46"/>
    <p:sldId id="834" r:id="rId47"/>
    <p:sldId id="901" r:id="rId48"/>
    <p:sldId id="835" r:id="rId49"/>
    <p:sldId id="902" r:id="rId50"/>
    <p:sldId id="903" r:id="rId51"/>
    <p:sldId id="904" r:id="rId52"/>
    <p:sldId id="838" r:id="rId53"/>
    <p:sldId id="877" r:id="rId54"/>
    <p:sldId id="839" r:id="rId55"/>
    <p:sldId id="840" r:id="rId56"/>
    <p:sldId id="841" r:id="rId57"/>
    <p:sldId id="842" r:id="rId58"/>
    <p:sldId id="848" r:id="rId59"/>
    <p:sldId id="849" r:id="rId60"/>
    <p:sldId id="850" r:id="rId61"/>
    <p:sldId id="852" r:id="rId62"/>
    <p:sldId id="890" r:id="rId63"/>
    <p:sldId id="893" r:id="rId64"/>
    <p:sldId id="905" r:id="rId65"/>
    <p:sldId id="892" r:id="rId66"/>
  </p:sldIdLst>
  <p:sldSz cx="9144000" cy="5143500" type="screen16x9"/>
  <p:notesSz cx="7099300" cy="10234613"/>
  <p:defaultText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FFFFCC"/>
    <a:srgbClr val="FFFFFF"/>
    <a:srgbClr val="00204F"/>
    <a:srgbClr val="939A51"/>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780" autoAdjust="0"/>
    <p:restoredTop sz="94434" autoAdjust="0"/>
  </p:normalViewPr>
  <p:slideViewPr>
    <p:cSldViewPr snapToGrid="0">
      <p:cViewPr varScale="1">
        <p:scale>
          <a:sx n="91" d="100"/>
          <a:sy n="91" d="100"/>
        </p:scale>
        <p:origin x="552" y="56"/>
      </p:cViewPr>
      <p:guideLst>
        <p:guide orient="horz" pos="162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1.xml"/><Relationship Id="rId21" Type="http://schemas.openxmlformats.org/officeDocument/2006/relationships/slide" Target="slides/slide16.xml"/><Relationship Id="rId42" Type="http://schemas.openxmlformats.org/officeDocument/2006/relationships/slide" Target="slides/slide37.xml"/><Relationship Id="rId47" Type="http://schemas.openxmlformats.org/officeDocument/2006/relationships/slide" Target="slides/slide42.xml"/><Relationship Id="rId63" Type="http://schemas.openxmlformats.org/officeDocument/2006/relationships/slide" Target="slides/slide58.xml"/><Relationship Id="rId68" Type="http://schemas.openxmlformats.org/officeDocument/2006/relationships/handoutMaster" Target="handoutMasters/handoutMaster1.xml"/><Relationship Id="rId7" Type="http://schemas.openxmlformats.org/officeDocument/2006/relationships/slide" Target="slides/slide2.xml"/><Relationship Id="rId71"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1.xml"/><Relationship Id="rId29" Type="http://schemas.openxmlformats.org/officeDocument/2006/relationships/slide" Target="slides/slide24.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slide" Target="slides/slide40.xml"/><Relationship Id="rId53" Type="http://schemas.openxmlformats.org/officeDocument/2006/relationships/slide" Target="slides/slide48.xml"/><Relationship Id="rId58" Type="http://schemas.openxmlformats.org/officeDocument/2006/relationships/slide" Target="slides/slide53.xml"/><Relationship Id="rId66" Type="http://schemas.openxmlformats.org/officeDocument/2006/relationships/slide" Target="slides/slide61.xml"/><Relationship Id="rId5" Type="http://schemas.openxmlformats.org/officeDocument/2006/relationships/slideMaster" Target="slideMasters/slideMaster5.xml"/><Relationship Id="rId61" Type="http://schemas.openxmlformats.org/officeDocument/2006/relationships/slide" Target="slides/slide56.xml"/><Relationship Id="rId19" Type="http://schemas.openxmlformats.org/officeDocument/2006/relationships/slide" Target="slides/slide1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slide" Target="slides/slide43.xml"/><Relationship Id="rId56" Type="http://schemas.openxmlformats.org/officeDocument/2006/relationships/slide" Target="slides/slide51.xml"/><Relationship Id="rId64" Type="http://schemas.openxmlformats.org/officeDocument/2006/relationships/slide" Target="slides/slide59.xml"/><Relationship Id="rId69" Type="http://schemas.openxmlformats.org/officeDocument/2006/relationships/presProps" Target="presProps.xml"/><Relationship Id="rId8" Type="http://schemas.openxmlformats.org/officeDocument/2006/relationships/slide" Target="slides/slide3.xml"/><Relationship Id="rId51" Type="http://schemas.openxmlformats.org/officeDocument/2006/relationships/slide" Target="slides/slide46.xml"/><Relationship Id="rId72" Type="http://schemas.openxmlformats.org/officeDocument/2006/relationships/tableStyles" Target="tableStyles.xml"/><Relationship Id="rId3" Type="http://schemas.openxmlformats.org/officeDocument/2006/relationships/slideMaster" Target="slideMasters/slideMaster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slide" Target="slides/slide41.xml"/><Relationship Id="rId59" Type="http://schemas.openxmlformats.org/officeDocument/2006/relationships/slide" Target="slides/slide54.xml"/><Relationship Id="rId67" Type="http://schemas.openxmlformats.org/officeDocument/2006/relationships/notesMaster" Target="notesMasters/notesMaster1.xml"/><Relationship Id="rId20" Type="http://schemas.openxmlformats.org/officeDocument/2006/relationships/slide" Target="slides/slide15.xml"/><Relationship Id="rId41" Type="http://schemas.openxmlformats.org/officeDocument/2006/relationships/slide" Target="slides/slide36.xml"/><Relationship Id="rId54" Type="http://schemas.openxmlformats.org/officeDocument/2006/relationships/slide" Target="slides/slide49.xml"/><Relationship Id="rId62" Type="http://schemas.openxmlformats.org/officeDocument/2006/relationships/slide" Target="slides/slide57.xml"/><Relationship Id="rId7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slide" Target="slides/slide44.xml"/><Relationship Id="rId57" Type="http://schemas.openxmlformats.org/officeDocument/2006/relationships/slide" Target="slides/slide52.xml"/><Relationship Id="rId10" Type="http://schemas.openxmlformats.org/officeDocument/2006/relationships/slide" Target="slides/slide5.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slide" Target="slides/slide47.xml"/><Relationship Id="rId60" Type="http://schemas.openxmlformats.org/officeDocument/2006/relationships/slide" Target="slides/slide55.xml"/><Relationship Id="rId65" Type="http://schemas.openxmlformats.org/officeDocument/2006/relationships/slide" Target="slides/slide60.xml"/><Relationship Id="rId4" Type="http://schemas.openxmlformats.org/officeDocument/2006/relationships/slideMaster" Target="slideMasters/slideMaster4.xml"/><Relationship Id="rId9" Type="http://schemas.openxmlformats.org/officeDocument/2006/relationships/slide" Target="slides/slide4.xml"/><Relationship Id="rId13" Type="http://schemas.openxmlformats.org/officeDocument/2006/relationships/slide" Target="slides/slide8.xml"/><Relationship Id="rId18" Type="http://schemas.openxmlformats.org/officeDocument/2006/relationships/slide" Target="slides/slide13.xml"/><Relationship Id="rId39" Type="http://schemas.openxmlformats.org/officeDocument/2006/relationships/slide" Target="slides/slide34.xml"/><Relationship Id="rId34" Type="http://schemas.openxmlformats.org/officeDocument/2006/relationships/slide" Target="slides/slide29.xml"/><Relationship Id="rId50" Type="http://schemas.openxmlformats.org/officeDocument/2006/relationships/slide" Target="slides/slide45.xml"/><Relationship Id="rId55" Type="http://schemas.openxmlformats.org/officeDocument/2006/relationships/slide" Target="slides/slide50.xml"/></Relationships>
</file>

<file path=ppt/drawings/_rels/vmlDrawing1.vml.rels><?xml version="1.0" encoding="UTF-8" standalone="yes"?>
<Relationships xmlns="http://schemas.openxmlformats.org/package/2006/relationships"><Relationship Id="rId3" Type="http://schemas.openxmlformats.org/officeDocument/2006/relationships/image" Target="../media/image25.emf"/><Relationship Id="rId2" Type="http://schemas.openxmlformats.org/officeDocument/2006/relationships/image" Target="../media/image24.emf"/><Relationship Id="rId1" Type="http://schemas.openxmlformats.org/officeDocument/2006/relationships/image" Target="../media/image23.emf"/></Relationships>
</file>

<file path=ppt/drawings/_rels/vmlDrawing2.vml.rels><?xml version="1.0" encoding="UTF-8" standalone="yes"?>
<Relationships xmlns="http://schemas.openxmlformats.org/package/2006/relationships"><Relationship Id="rId3" Type="http://schemas.openxmlformats.org/officeDocument/2006/relationships/image" Target="../media/image25.emf"/><Relationship Id="rId2" Type="http://schemas.openxmlformats.org/officeDocument/2006/relationships/image" Target="../media/image24.emf"/><Relationship Id="rId1" Type="http://schemas.openxmlformats.org/officeDocument/2006/relationships/image" Target="../media/image23.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7.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3076363" cy="511731"/>
          </a:xfrm>
          <a:prstGeom prst="rect">
            <a:avLst/>
          </a:prstGeom>
        </p:spPr>
        <p:txBody>
          <a:bodyPr vert="horz" lIns="94768" tIns="47384" rIns="94768" bIns="47384" rtlCol="0"/>
          <a:lstStyle>
            <a:lvl1pPr algn="l">
              <a:defRPr sz="1200"/>
            </a:lvl1pPr>
          </a:lstStyle>
          <a:p>
            <a:endParaRPr lang="sv-SE"/>
          </a:p>
        </p:txBody>
      </p:sp>
      <p:sp>
        <p:nvSpPr>
          <p:cNvPr id="3" name="Date Placeholder 2"/>
          <p:cNvSpPr>
            <a:spLocks noGrp="1"/>
          </p:cNvSpPr>
          <p:nvPr>
            <p:ph type="dt" sz="quarter" idx="1"/>
          </p:nvPr>
        </p:nvSpPr>
        <p:spPr>
          <a:xfrm>
            <a:off x="4021295" y="0"/>
            <a:ext cx="3076363" cy="511731"/>
          </a:xfrm>
          <a:prstGeom prst="rect">
            <a:avLst/>
          </a:prstGeom>
        </p:spPr>
        <p:txBody>
          <a:bodyPr vert="horz" lIns="94768" tIns="47384" rIns="94768" bIns="47384" rtlCol="0"/>
          <a:lstStyle>
            <a:lvl1pPr algn="r">
              <a:defRPr sz="1200"/>
            </a:lvl1pPr>
          </a:lstStyle>
          <a:p>
            <a:fld id="{47C84FDD-BB37-6B48-A9C5-1C3155F992C4}" type="datetimeFigureOut">
              <a:rPr lang="en-US" smtClean="0"/>
              <a:t>10/17/2018</a:t>
            </a:fld>
            <a:endParaRPr lang="sv-SE"/>
          </a:p>
        </p:txBody>
      </p:sp>
      <p:sp>
        <p:nvSpPr>
          <p:cNvPr id="4" name="Footer Placeholder 3"/>
          <p:cNvSpPr>
            <a:spLocks noGrp="1"/>
          </p:cNvSpPr>
          <p:nvPr>
            <p:ph type="ftr" sz="quarter" idx="2"/>
          </p:nvPr>
        </p:nvSpPr>
        <p:spPr>
          <a:xfrm>
            <a:off x="1" y="9721106"/>
            <a:ext cx="3076363" cy="511731"/>
          </a:xfrm>
          <a:prstGeom prst="rect">
            <a:avLst/>
          </a:prstGeom>
        </p:spPr>
        <p:txBody>
          <a:bodyPr vert="horz" lIns="94768" tIns="47384" rIns="94768" bIns="47384" rtlCol="0" anchor="b"/>
          <a:lstStyle>
            <a:lvl1pPr algn="l">
              <a:defRPr sz="1200"/>
            </a:lvl1pPr>
          </a:lstStyle>
          <a:p>
            <a:endParaRPr lang="sv-SE"/>
          </a:p>
        </p:txBody>
      </p:sp>
      <p:sp>
        <p:nvSpPr>
          <p:cNvPr id="5" name="Slide Number Placeholder 4"/>
          <p:cNvSpPr>
            <a:spLocks noGrp="1"/>
          </p:cNvSpPr>
          <p:nvPr>
            <p:ph type="sldNum" sz="quarter" idx="3"/>
          </p:nvPr>
        </p:nvSpPr>
        <p:spPr>
          <a:xfrm>
            <a:off x="4021295" y="9721106"/>
            <a:ext cx="3076363" cy="511731"/>
          </a:xfrm>
          <a:prstGeom prst="rect">
            <a:avLst/>
          </a:prstGeom>
        </p:spPr>
        <p:txBody>
          <a:bodyPr vert="horz" lIns="94768" tIns="47384" rIns="94768" bIns="47384" rtlCol="0" anchor="b"/>
          <a:lstStyle>
            <a:lvl1pPr algn="r">
              <a:defRPr sz="1200"/>
            </a:lvl1pPr>
          </a:lstStyle>
          <a:p>
            <a:fld id="{EA10884B-425D-4B4B-8C23-55A191888549}" type="slidenum">
              <a:rPr lang="sv-SE" smtClean="0"/>
              <a:t>‹#›</a:t>
            </a:fld>
            <a:endParaRPr lang="sv-SE"/>
          </a:p>
        </p:txBody>
      </p:sp>
    </p:spTree>
    <p:extLst>
      <p:ext uri="{BB962C8B-B14F-4D97-AF65-F5344CB8AC3E}">
        <p14:creationId xmlns:p14="http://schemas.microsoft.com/office/powerpoint/2010/main" val="313023090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p:cNvSpPr>
            <a:spLocks noGrp="1"/>
          </p:cNvSpPr>
          <p:nvPr>
            <p:ph type="hdr" sz="quarter"/>
          </p:nvPr>
        </p:nvSpPr>
        <p:spPr>
          <a:xfrm>
            <a:off x="1" y="0"/>
            <a:ext cx="3076363" cy="511731"/>
          </a:xfrm>
          <a:prstGeom prst="rect">
            <a:avLst/>
          </a:prstGeom>
        </p:spPr>
        <p:txBody>
          <a:bodyPr vert="horz" lIns="94768" tIns="47384" rIns="94768" bIns="47384" rtlCol="0"/>
          <a:lstStyle>
            <a:lvl1pPr algn="l">
              <a:defRPr sz="1200"/>
            </a:lvl1pPr>
          </a:lstStyle>
          <a:p>
            <a:endParaRPr lang="sv-SE"/>
          </a:p>
        </p:txBody>
      </p:sp>
      <p:sp>
        <p:nvSpPr>
          <p:cNvPr id="3" name="Platshållare för datum 2"/>
          <p:cNvSpPr>
            <a:spLocks noGrp="1"/>
          </p:cNvSpPr>
          <p:nvPr>
            <p:ph type="dt" idx="1"/>
          </p:nvPr>
        </p:nvSpPr>
        <p:spPr>
          <a:xfrm>
            <a:off x="4021295" y="0"/>
            <a:ext cx="3076363" cy="511731"/>
          </a:xfrm>
          <a:prstGeom prst="rect">
            <a:avLst/>
          </a:prstGeom>
        </p:spPr>
        <p:txBody>
          <a:bodyPr vert="horz" lIns="94768" tIns="47384" rIns="94768" bIns="47384" rtlCol="0"/>
          <a:lstStyle>
            <a:lvl1pPr algn="r">
              <a:defRPr sz="1200"/>
            </a:lvl1pPr>
          </a:lstStyle>
          <a:p>
            <a:fld id="{32100B7E-7A17-47E8-A5AB-33071C0C8AAA}" type="datetimeFigureOut">
              <a:rPr lang="sv-SE" smtClean="0"/>
              <a:pPr/>
              <a:t>2018-10-17</a:t>
            </a:fld>
            <a:endParaRPr lang="sv-SE"/>
          </a:p>
        </p:txBody>
      </p:sp>
      <p:sp>
        <p:nvSpPr>
          <p:cNvPr id="4" name="Platshållare för bildobjekt 3"/>
          <p:cNvSpPr>
            <a:spLocks noGrp="1" noRot="1" noChangeAspect="1"/>
          </p:cNvSpPr>
          <p:nvPr>
            <p:ph type="sldImg" idx="2"/>
          </p:nvPr>
        </p:nvSpPr>
        <p:spPr>
          <a:xfrm>
            <a:off x="139700" y="768350"/>
            <a:ext cx="6819900" cy="3836988"/>
          </a:xfrm>
          <a:prstGeom prst="rect">
            <a:avLst/>
          </a:prstGeom>
          <a:noFill/>
          <a:ln w="12700">
            <a:solidFill>
              <a:prstClr val="black"/>
            </a:solidFill>
          </a:ln>
        </p:spPr>
        <p:txBody>
          <a:bodyPr vert="horz" lIns="94768" tIns="47384" rIns="94768" bIns="47384" rtlCol="0" anchor="ctr"/>
          <a:lstStyle/>
          <a:p>
            <a:endParaRPr lang="sv-SE"/>
          </a:p>
        </p:txBody>
      </p:sp>
      <p:sp>
        <p:nvSpPr>
          <p:cNvPr id="5" name="Platshållare för anteckningar 4"/>
          <p:cNvSpPr>
            <a:spLocks noGrp="1"/>
          </p:cNvSpPr>
          <p:nvPr>
            <p:ph type="body" sz="quarter" idx="3"/>
          </p:nvPr>
        </p:nvSpPr>
        <p:spPr>
          <a:xfrm>
            <a:off x="709931" y="4861442"/>
            <a:ext cx="5679440" cy="4605576"/>
          </a:xfrm>
          <a:prstGeom prst="rect">
            <a:avLst/>
          </a:prstGeom>
        </p:spPr>
        <p:txBody>
          <a:bodyPr vert="horz" lIns="94768" tIns="47384" rIns="94768" bIns="47384" rtlCol="0">
            <a:normAutofit/>
          </a:body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6" name="Platshållare för sidfot 5"/>
          <p:cNvSpPr>
            <a:spLocks noGrp="1"/>
          </p:cNvSpPr>
          <p:nvPr>
            <p:ph type="ftr" sz="quarter" idx="4"/>
          </p:nvPr>
        </p:nvSpPr>
        <p:spPr>
          <a:xfrm>
            <a:off x="1" y="9721106"/>
            <a:ext cx="3076363" cy="511731"/>
          </a:xfrm>
          <a:prstGeom prst="rect">
            <a:avLst/>
          </a:prstGeom>
        </p:spPr>
        <p:txBody>
          <a:bodyPr vert="horz" lIns="94768" tIns="47384" rIns="94768" bIns="47384" rtlCol="0" anchor="b"/>
          <a:lstStyle>
            <a:lvl1pPr algn="l">
              <a:defRPr sz="1200"/>
            </a:lvl1pPr>
          </a:lstStyle>
          <a:p>
            <a:endParaRPr lang="sv-SE"/>
          </a:p>
        </p:txBody>
      </p:sp>
      <p:sp>
        <p:nvSpPr>
          <p:cNvPr id="7" name="Platshållare för bildnummer 6"/>
          <p:cNvSpPr>
            <a:spLocks noGrp="1"/>
          </p:cNvSpPr>
          <p:nvPr>
            <p:ph type="sldNum" sz="quarter" idx="5"/>
          </p:nvPr>
        </p:nvSpPr>
        <p:spPr>
          <a:xfrm>
            <a:off x="4021295" y="9721106"/>
            <a:ext cx="3076363" cy="511731"/>
          </a:xfrm>
          <a:prstGeom prst="rect">
            <a:avLst/>
          </a:prstGeom>
        </p:spPr>
        <p:txBody>
          <a:bodyPr vert="horz" lIns="94768" tIns="47384" rIns="94768" bIns="47384" rtlCol="0" anchor="b"/>
          <a:lstStyle>
            <a:lvl1pPr algn="r">
              <a:defRPr sz="1200"/>
            </a:lvl1pPr>
          </a:lstStyle>
          <a:p>
            <a:fld id="{A9264AB5-3208-46EB-A2CB-53BA67DEFF15}" type="slidenum">
              <a:rPr lang="sv-SE" smtClean="0"/>
              <a:pPr/>
              <a:t>‹#›</a:t>
            </a:fld>
            <a:endParaRPr lang="sv-SE"/>
          </a:p>
        </p:txBody>
      </p:sp>
    </p:spTree>
    <p:extLst>
      <p:ext uri="{BB962C8B-B14F-4D97-AF65-F5344CB8AC3E}">
        <p14:creationId xmlns:p14="http://schemas.microsoft.com/office/powerpoint/2010/main" val="42243782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338" name="Rectangle 7"/>
          <p:cNvSpPr>
            <a:spLocks noGrp="1" noChangeArrowheads="1"/>
          </p:cNvSpPr>
          <p:nvPr>
            <p:ph type="sldNum" sz="quarter" idx="5"/>
          </p:nvPr>
        </p:nvSpPr>
        <p:spPr>
          <a:noFill/>
        </p:spPr>
        <p:txBody>
          <a:bodyPr/>
          <a:lstStyle/>
          <a:p>
            <a:pPr defTabSz="1029823"/>
            <a:fld id="{AB43C4A0-CD08-4F62-9CD5-41FBB74B668D}" type="slidenum">
              <a:rPr lang="en-US" smtClean="0"/>
              <a:pPr defTabSz="1029823"/>
              <a:t>3</a:t>
            </a:fld>
            <a:endParaRPr lang="en-US" dirty="0" smtClean="0"/>
          </a:p>
        </p:txBody>
      </p:sp>
      <p:sp>
        <p:nvSpPr>
          <p:cNvPr id="142339" name="Rectangle 2"/>
          <p:cNvSpPr>
            <a:spLocks noGrp="1" noRot="1" noChangeAspect="1" noChangeArrowheads="1" noTextEdit="1"/>
          </p:cNvSpPr>
          <p:nvPr>
            <p:ph type="sldImg"/>
          </p:nvPr>
        </p:nvSpPr>
        <p:spPr>
          <a:xfrm>
            <a:off x="-142875" y="611188"/>
            <a:ext cx="7634288" cy="4294187"/>
          </a:xfrm>
          <a:ln/>
        </p:spPr>
      </p:sp>
      <p:sp>
        <p:nvSpPr>
          <p:cNvPr id="142340" name="Rectangle 3"/>
          <p:cNvSpPr>
            <a:spLocks noGrp="1" noChangeArrowheads="1"/>
          </p:cNvSpPr>
          <p:nvPr>
            <p:ph type="body" idx="1"/>
          </p:nvPr>
        </p:nvSpPr>
        <p:spPr>
          <a:xfrm>
            <a:off x="494287" y="4970134"/>
            <a:ext cx="6672878" cy="6126106"/>
          </a:xfrm>
          <a:noFill/>
          <a:ln/>
        </p:spPr>
        <p:txBody>
          <a:bodyPr>
            <a:normAutofit/>
          </a:bodyPr>
          <a:lstStyle/>
          <a:p>
            <a:pPr eaLnBrk="1" hangingPunct="1"/>
            <a:r>
              <a:rPr lang="sv-SE" smtClean="0"/>
              <a:t>Nu har vi lagt till ytterligare en del, till höger i bilden. Vi kallar den delen för grafiska modeller/diagram, medan den vänstra delen benämns ”verkligheten”. Notera än en gång att är det vi ser till vänster är en slags modell av verkligheten, men för resonemangets skull ska vi alltså tänka oss att det är verkligheten. </a:t>
            </a:r>
          </a:p>
          <a:p>
            <a:pPr eaLnBrk="1" hangingPunct="1"/>
            <a:endParaRPr lang="sv-SE" smtClean="0"/>
          </a:p>
          <a:p>
            <a:pPr eaLnBrk="1" hangingPunct="1"/>
            <a:r>
              <a:rPr lang="sv-SE" smtClean="0"/>
              <a:t>Till höger ser vi modeller eller diagram av det som finns i verkligheten. Man bruka säga att dessa modeller/diagram ska representera eller avbilda företeelser i verkligheten. </a:t>
            </a:r>
          </a:p>
          <a:p>
            <a:pPr eaLnBrk="1" hangingPunct="1"/>
            <a:endParaRPr lang="sv-SE" smtClean="0"/>
          </a:p>
          <a:p>
            <a:pPr eaLnBrk="1" hangingPunct="1"/>
            <a:r>
              <a:rPr lang="sv-SE" smtClean="0"/>
              <a:t>Modellerna/diagrammen till höger är skapade i modelleringsspråket UML. Enligt UML:s specifikation är det olika diagram och inte modeller som vi ser till höger i bilden. Dessa diagram skapar tillsammans en modell av det vi vill representera. De olika diagrammen ger med andra olika aspekter eller perspektiv på modellen. </a:t>
            </a:r>
          </a:p>
          <a:p>
            <a:pPr eaLnBrk="1" hangingPunct="1"/>
            <a:endParaRPr lang="sv-SE" smtClean="0"/>
          </a:p>
          <a:p>
            <a:pPr eaLnBrk="1" hangingPunct="1"/>
            <a:r>
              <a:rPr lang="sv-SE" smtClean="0"/>
              <a:t>Notera dock att olika författare har olika syn på relationen mellan modell och diagram. Hos en del författare används modell, eller snarare grafisk modell, och diagram som synonymer. </a:t>
            </a:r>
          </a:p>
          <a:p>
            <a:pPr eaLnBrk="1" hangingPunct="1"/>
            <a:endParaRPr lang="sv-SE" smtClean="0"/>
          </a:p>
          <a:p>
            <a:pPr eaLnBrk="1" hangingPunct="1"/>
            <a:r>
              <a:rPr lang="sv-SE" smtClean="0"/>
              <a:t>Notera också att en modell behöver inte vara grafisk, den kan till exempel formuleras i textform eller som en formel. </a:t>
            </a:r>
          </a:p>
          <a:p>
            <a:pPr eaLnBrk="1" hangingPunct="1"/>
            <a:endParaRPr lang="sv-SE" smtClean="0"/>
          </a:p>
          <a:p>
            <a:pPr eaLnBrk="1" hangingPunct="1"/>
            <a:r>
              <a:rPr lang="sv-SE" smtClean="0"/>
              <a:t>Om vi då tittar på den högra delen av bilden kan vi notera följande: </a:t>
            </a:r>
          </a:p>
          <a:p>
            <a:pPr eaLnBrk="1" hangingPunct="1"/>
            <a:r>
              <a:rPr lang="sv-SE" smtClean="0"/>
              <a:t>- på övre nivån finns aktivitetsdiagram för att modellera verksamhetsprocesser, sekvensdiagram för att modellera kommunikation mellan människor och i klassdiagram för att modellera verksamhetsbegrepp, det vill säga de begrepp som används i verksamheten när människor kommunicerar muntligt eller genom att skicka dokument, </a:t>
            </a:r>
          </a:p>
          <a:p>
            <a:pPr eaLnBrk="1" hangingPunct="1"/>
            <a:r>
              <a:rPr lang="sv-SE" smtClean="0"/>
              <a:t>- på mellersta nivån finns användningsfallsdiagram för att modellera interaktionen mellan människor och datorer, </a:t>
            </a:r>
          </a:p>
          <a:p>
            <a:pPr eaLnBrk="1" hangingPunct="1"/>
            <a:r>
              <a:rPr lang="sv-SE" smtClean="0"/>
              <a:t>- på undre nivån finns aktivitetsdiagram för att modellera mjuk- och hårdvaruprocesser i datorsystem, sekvensdiagram för att modellera kommunikation inom och mellan mjukvara såväl som för hårdvara, och klassdiagram för att modellera de informationselement som används av datorer. </a:t>
            </a:r>
          </a:p>
          <a:p>
            <a:pPr eaLnBrk="1" hangingPunct="1"/>
            <a:endParaRPr lang="sv-SE" smtClean="0"/>
          </a:p>
          <a:p>
            <a:pPr eaLnBrk="1" hangingPunct="1">
              <a:spcBef>
                <a:spcPct val="0"/>
              </a:spcBef>
            </a:pPr>
            <a:r>
              <a:rPr lang="sv-SE" smtClean="0"/>
              <a:t>Som vi ser kan några typer av UML-diagram användas på fler än en nivå, till exempel används klassdiagram, aktivitetsdiagram och sekvensdiagram både på den övre och nedre nivån. </a:t>
            </a:r>
          </a:p>
          <a:p>
            <a:pPr eaLnBrk="1" hangingPunct="1">
              <a:spcBef>
                <a:spcPct val="0"/>
              </a:spcBef>
            </a:pPr>
            <a:endParaRPr lang="sv-SE" smtClean="0"/>
          </a:p>
        </p:txBody>
      </p:sp>
    </p:spTree>
    <p:extLst>
      <p:ext uri="{BB962C8B-B14F-4D97-AF65-F5344CB8AC3E}">
        <p14:creationId xmlns:p14="http://schemas.microsoft.com/office/powerpoint/2010/main" val="125818124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Slide Image Placeholder 1"/>
          <p:cNvSpPr>
            <a:spLocks noGrp="1" noRot="1" noChangeAspect="1" noTextEdit="1"/>
          </p:cNvSpPr>
          <p:nvPr>
            <p:ph type="sldImg"/>
          </p:nvPr>
        </p:nvSpPr>
        <p:spPr>
          <a:ln/>
        </p:spPr>
      </p:sp>
      <p:sp>
        <p:nvSpPr>
          <p:cNvPr id="80899" name="Notes Placeholder 2"/>
          <p:cNvSpPr>
            <a:spLocks noGrp="1"/>
          </p:cNvSpPr>
          <p:nvPr>
            <p:ph type="body" idx="1"/>
          </p:nvPr>
        </p:nvSpPr>
        <p:spPr>
          <a:noFill/>
          <a:ln/>
        </p:spPr>
        <p:txBody>
          <a:bodyPr/>
          <a:lstStyle/>
          <a:p>
            <a:endParaRPr lang="sv-SE" smtClean="0"/>
          </a:p>
        </p:txBody>
      </p:sp>
      <p:sp>
        <p:nvSpPr>
          <p:cNvPr id="4" name="Slide Number Placeholder 3"/>
          <p:cNvSpPr>
            <a:spLocks noGrp="1"/>
          </p:cNvSpPr>
          <p:nvPr>
            <p:ph type="sldNum" sz="quarter" idx="5"/>
          </p:nvPr>
        </p:nvSpPr>
        <p:spPr/>
        <p:txBody>
          <a:bodyPr/>
          <a:lstStyle/>
          <a:p>
            <a:pPr>
              <a:defRPr/>
            </a:pPr>
            <a:fld id="{726C2D38-E4A0-4D26-AEB8-2F144E0C5ECF}" type="slidenum">
              <a:rPr lang="en-US" smtClean="0"/>
              <a:pPr>
                <a:defRPr/>
              </a:pPr>
              <a:t>16</a:t>
            </a:fld>
            <a:endParaRPr lang="en-US"/>
          </a:p>
        </p:txBody>
      </p:sp>
    </p:spTree>
    <p:extLst>
      <p:ext uri="{BB962C8B-B14F-4D97-AF65-F5344CB8AC3E}">
        <p14:creationId xmlns:p14="http://schemas.microsoft.com/office/powerpoint/2010/main" val="292174000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Slide Image Placeholder 1"/>
          <p:cNvSpPr>
            <a:spLocks noGrp="1" noRot="1" noChangeAspect="1" noTextEdit="1"/>
          </p:cNvSpPr>
          <p:nvPr>
            <p:ph type="sldImg"/>
          </p:nvPr>
        </p:nvSpPr>
        <p:spPr>
          <a:ln/>
        </p:spPr>
      </p:sp>
      <p:sp>
        <p:nvSpPr>
          <p:cNvPr id="80899" name="Notes Placeholder 2"/>
          <p:cNvSpPr>
            <a:spLocks noGrp="1"/>
          </p:cNvSpPr>
          <p:nvPr>
            <p:ph type="body" idx="1"/>
          </p:nvPr>
        </p:nvSpPr>
        <p:spPr>
          <a:noFill/>
          <a:ln/>
        </p:spPr>
        <p:txBody>
          <a:bodyPr/>
          <a:lstStyle/>
          <a:p>
            <a:endParaRPr lang="sv-SE" smtClean="0"/>
          </a:p>
        </p:txBody>
      </p:sp>
      <p:sp>
        <p:nvSpPr>
          <p:cNvPr id="4" name="Slide Number Placeholder 3"/>
          <p:cNvSpPr>
            <a:spLocks noGrp="1"/>
          </p:cNvSpPr>
          <p:nvPr>
            <p:ph type="sldNum" sz="quarter" idx="5"/>
          </p:nvPr>
        </p:nvSpPr>
        <p:spPr/>
        <p:txBody>
          <a:bodyPr/>
          <a:lstStyle/>
          <a:p>
            <a:pPr>
              <a:defRPr/>
            </a:pPr>
            <a:fld id="{726C2D38-E4A0-4D26-AEB8-2F144E0C5ECF}" type="slidenum">
              <a:rPr lang="en-US" smtClean="0"/>
              <a:pPr>
                <a:defRPr/>
              </a:pPr>
              <a:t>17</a:t>
            </a:fld>
            <a:endParaRPr lang="en-US"/>
          </a:p>
        </p:txBody>
      </p:sp>
    </p:spTree>
    <p:extLst>
      <p:ext uri="{BB962C8B-B14F-4D97-AF65-F5344CB8AC3E}">
        <p14:creationId xmlns:p14="http://schemas.microsoft.com/office/powerpoint/2010/main" val="91850243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Slide Image Placeholder 1"/>
          <p:cNvSpPr>
            <a:spLocks noGrp="1" noRot="1" noChangeAspect="1" noTextEdit="1"/>
          </p:cNvSpPr>
          <p:nvPr>
            <p:ph type="sldImg"/>
          </p:nvPr>
        </p:nvSpPr>
        <p:spPr>
          <a:ln/>
        </p:spPr>
      </p:sp>
      <p:sp>
        <p:nvSpPr>
          <p:cNvPr id="80899" name="Notes Placeholder 2"/>
          <p:cNvSpPr>
            <a:spLocks noGrp="1"/>
          </p:cNvSpPr>
          <p:nvPr>
            <p:ph type="body" idx="1"/>
          </p:nvPr>
        </p:nvSpPr>
        <p:spPr>
          <a:noFill/>
          <a:ln/>
        </p:spPr>
        <p:txBody>
          <a:bodyPr/>
          <a:lstStyle/>
          <a:p>
            <a:endParaRPr lang="sv-SE" smtClean="0"/>
          </a:p>
        </p:txBody>
      </p:sp>
      <p:sp>
        <p:nvSpPr>
          <p:cNvPr id="4" name="Slide Number Placeholder 3"/>
          <p:cNvSpPr>
            <a:spLocks noGrp="1"/>
          </p:cNvSpPr>
          <p:nvPr>
            <p:ph type="sldNum" sz="quarter" idx="5"/>
          </p:nvPr>
        </p:nvSpPr>
        <p:spPr/>
        <p:txBody>
          <a:bodyPr/>
          <a:lstStyle/>
          <a:p>
            <a:pPr>
              <a:defRPr/>
            </a:pPr>
            <a:fld id="{726C2D38-E4A0-4D26-AEB8-2F144E0C5ECF}" type="slidenum">
              <a:rPr lang="en-US" smtClean="0"/>
              <a:pPr>
                <a:defRPr/>
              </a:pPr>
              <a:t>18</a:t>
            </a:fld>
            <a:endParaRPr lang="en-US"/>
          </a:p>
        </p:txBody>
      </p:sp>
    </p:spTree>
    <p:extLst>
      <p:ext uri="{BB962C8B-B14F-4D97-AF65-F5344CB8AC3E}">
        <p14:creationId xmlns:p14="http://schemas.microsoft.com/office/powerpoint/2010/main" val="240651858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Slide Image Placeholder 1"/>
          <p:cNvSpPr>
            <a:spLocks noGrp="1" noRot="1" noChangeAspect="1" noTextEdit="1"/>
          </p:cNvSpPr>
          <p:nvPr>
            <p:ph type="sldImg"/>
          </p:nvPr>
        </p:nvSpPr>
        <p:spPr>
          <a:ln/>
        </p:spPr>
      </p:sp>
      <p:sp>
        <p:nvSpPr>
          <p:cNvPr id="81923" name="Notes Placeholder 2"/>
          <p:cNvSpPr>
            <a:spLocks noGrp="1"/>
          </p:cNvSpPr>
          <p:nvPr>
            <p:ph type="body" idx="1"/>
          </p:nvPr>
        </p:nvSpPr>
        <p:spPr>
          <a:noFill/>
          <a:ln/>
        </p:spPr>
        <p:txBody>
          <a:bodyPr/>
          <a:lstStyle/>
          <a:p>
            <a:endParaRPr lang="sv-SE" smtClean="0"/>
          </a:p>
        </p:txBody>
      </p:sp>
      <p:sp>
        <p:nvSpPr>
          <p:cNvPr id="4" name="Slide Number Placeholder 3"/>
          <p:cNvSpPr>
            <a:spLocks noGrp="1"/>
          </p:cNvSpPr>
          <p:nvPr>
            <p:ph type="sldNum" sz="quarter" idx="5"/>
          </p:nvPr>
        </p:nvSpPr>
        <p:spPr/>
        <p:txBody>
          <a:bodyPr/>
          <a:lstStyle/>
          <a:p>
            <a:pPr>
              <a:defRPr/>
            </a:pPr>
            <a:fld id="{62595F74-BD2F-4277-8596-8866660B0597}" type="slidenum">
              <a:rPr lang="en-US" smtClean="0"/>
              <a:pPr>
                <a:defRPr/>
              </a:pPr>
              <a:t>19</a:t>
            </a:fld>
            <a:endParaRPr lang="en-US"/>
          </a:p>
        </p:txBody>
      </p:sp>
    </p:spTree>
    <p:extLst>
      <p:ext uri="{BB962C8B-B14F-4D97-AF65-F5344CB8AC3E}">
        <p14:creationId xmlns:p14="http://schemas.microsoft.com/office/powerpoint/2010/main" val="300055729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Slide Image Placeholder 1"/>
          <p:cNvSpPr>
            <a:spLocks noGrp="1" noRot="1" noChangeAspect="1" noTextEdit="1"/>
          </p:cNvSpPr>
          <p:nvPr>
            <p:ph type="sldImg"/>
          </p:nvPr>
        </p:nvSpPr>
        <p:spPr>
          <a:ln/>
        </p:spPr>
      </p:sp>
      <p:sp>
        <p:nvSpPr>
          <p:cNvPr id="81923" name="Notes Placeholder 2"/>
          <p:cNvSpPr>
            <a:spLocks noGrp="1"/>
          </p:cNvSpPr>
          <p:nvPr>
            <p:ph type="body" idx="1"/>
          </p:nvPr>
        </p:nvSpPr>
        <p:spPr>
          <a:noFill/>
          <a:ln/>
        </p:spPr>
        <p:txBody>
          <a:bodyPr/>
          <a:lstStyle/>
          <a:p>
            <a:endParaRPr lang="sv-SE" smtClean="0"/>
          </a:p>
        </p:txBody>
      </p:sp>
      <p:sp>
        <p:nvSpPr>
          <p:cNvPr id="4" name="Slide Number Placeholder 3"/>
          <p:cNvSpPr>
            <a:spLocks noGrp="1"/>
          </p:cNvSpPr>
          <p:nvPr>
            <p:ph type="sldNum" sz="quarter" idx="5"/>
          </p:nvPr>
        </p:nvSpPr>
        <p:spPr/>
        <p:txBody>
          <a:bodyPr/>
          <a:lstStyle/>
          <a:p>
            <a:pPr>
              <a:defRPr/>
            </a:pPr>
            <a:fld id="{62595F74-BD2F-4277-8596-8866660B0597}" type="slidenum">
              <a:rPr lang="en-US" smtClean="0"/>
              <a:pPr>
                <a:defRPr/>
              </a:pPr>
              <a:t>20</a:t>
            </a:fld>
            <a:endParaRPr lang="en-US"/>
          </a:p>
        </p:txBody>
      </p:sp>
    </p:spTree>
    <p:extLst>
      <p:ext uri="{BB962C8B-B14F-4D97-AF65-F5344CB8AC3E}">
        <p14:creationId xmlns:p14="http://schemas.microsoft.com/office/powerpoint/2010/main" val="389303097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Slide Image Placeholder 1"/>
          <p:cNvSpPr>
            <a:spLocks noGrp="1" noRot="1" noChangeAspect="1" noTextEdit="1"/>
          </p:cNvSpPr>
          <p:nvPr>
            <p:ph type="sldImg"/>
          </p:nvPr>
        </p:nvSpPr>
        <p:spPr>
          <a:ln/>
        </p:spPr>
      </p:sp>
      <p:sp>
        <p:nvSpPr>
          <p:cNvPr id="82947" name="Notes Placeholder 2"/>
          <p:cNvSpPr>
            <a:spLocks noGrp="1"/>
          </p:cNvSpPr>
          <p:nvPr>
            <p:ph type="body" idx="1"/>
          </p:nvPr>
        </p:nvSpPr>
        <p:spPr>
          <a:noFill/>
          <a:ln/>
        </p:spPr>
        <p:txBody>
          <a:bodyPr/>
          <a:lstStyle/>
          <a:p>
            <a:endParaRPr lang="sv-SE" smtClean="0"/>
          </a:p>
        </p:txBody>
      </p:sp>
      <p:sp>
        <p:nvSpPr>
          <p:cNvPr id="4" name="Slide Number Placeholder 3"/>
          <p:cNvSpPr>
            <a:spLocks noGrp="1"/>
          </p:cNvSpPr>
          <p:nvPr>
            <p:ph type="sldNum" sz="quarter" idx="5"/>
          </p:nvPr>
        </p:nvSpPr>
        <p:spPr/>
        <p:txBody>
          <a:bodyPr/>
          <a:lstStyle/>
          <a:p>
            <a:pPr>
              <a:defRPr/>
            </a:pPr>
            <a:fld id="{9DF26B99-0EE7-40C4-ACAB-383538D47D7E}" type="slidenum">
              <a:rPr lang="en-US" smtClean="0"/>
              <a:pPr>
                <a:defRPr/>
              </a:pPr>
              <a:t>22</a:t>
            </a:fld>
            <a:endParaRPr lang="en-US"/>
          </a:p>
        </p:txBody>
      </p:sp>
    </p:spTree>
    <p:extLst>
      <p:ext uri="{BB962C8B-B14F-4D97-AF65-F5344CB8AC3E}">
        <p14:creationId xmlns:p14="http://schemas.microsoft.com/office/powerpoint/2010/main" val="188714569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sv-SE"/>
          </a:p>
        </p:txBody>
      </p:sp>
      <p:sp>
        <p:nvSpPr>
          <p:cNvPr id="4" name="Slide Number Placeholder 3"/>
          <p:cNvSpPr>
            <a:spLocks noGrp="1"/>
          </p:cNvSpPr>
          <p:nvPr>
            <p:ph type="sldNum" sz="quarter" idx="10"/>
          </p:nvPr>
        </p:nvSpPr>
        <p:spPr/>
        <p:txBody>
          <a:bodyPr/>
          <a:lstStyle/>
          <a:p>
            <a:fld id="{65A8F707-DFA5-411D-9774-989F27678A6C}" type="slidenum">
              <a:rPr lang="sv-SE" smtClean="0"/>
              <a:pPr/>
              <a:t>23</a:t>
            </a:fld>
            <a:endParaRPr lang="sv-SE"/>
          </a:p>
        </p:txBody>
      </p:sp>
    </p:spTree>
    <p:extLst>
      <p:ext uri="{BB962C8B-B14F-4D97-AF65-F5344CB8AC3E}">
        <p14:creationId xmlns:p14="http://schemas.microsoft.com/office/powerpoint/2010/main" val="266657384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338" name="Rectangle 7"/>
          <p:cNvSpPr>
            <a:spLocks noGrp="1" noChangeArrowheads="1"/>
          </p:cNvSpPr>
          <p:nvPr>
            <p:ph type="sldNum" sz="quarter" idx="5"/>
          </p:nvPr>
        </p:nvSpPr>
        <p:spPr>
          <a:noFill/>
        </p:spPr>
        <p:txBody>
          <a:bodyPr/>
          <a:lstStyle/>
          <a:p>
            <a:pPr defTabSz="1029823"/>
            <a:fld id="{AB43C4A0-CD08-4F62-9CD5-41FBB74B668D}" type="slidenum">
              <a:rPr lang="en-US" smtClean="0"/>
              <a:pPr defTabSz="1029823"/>
              <a:t>25</a:t>
            </a:fld>
            <a:endParaRPr lang="en-US" dirty="0" smtClean="0"/>
          </a:p>
        </p:txBody>
      </p:sp>
      <p:sp>
        <p:nvSpPr>
          <p:cNvPr id="142339" name="Rectangle 2"/>
          <p:cNvSpPr>
            <a:spLocks noGrp="1" noRot="1" noChangeAspect="1" noChangeArrowheads="1" noTextEdit="1"/>
          </p:cNvSpPr>
          <p:nvPr>
            <p:ph type="sldImg"/>
          </p:nvPr>
        </p:nvSpPr>
        <p:spPr>
          <a:xfrm>
            <a:off x="-142875" y="611188"/>
            <a:ext cx="7634288" cy="4294187"/>
          </a:xfrm>
          <a:ln/>
        </p:spPr>
      </p:sp>
      <p:sp>
        <p:nvSpPr>
          <p:cNvPr id="142340" name="Rectangle 3"/>
          <p:cNvSpPr>
            <a:spLocks noGrp="1" noChangeArrowheads="1"/>
          </p:cNvSpPr>
          <p:nvPr>
            <p:ph type="body" idx="1"/>
          </p:nvPr>
        </p:nvSpPr>
        <p:spPr>
          <a:xfrm>
            <a:off x="494287" y="4970134"/>
            <a:ext cx="6672878" cy="6126106"/>
          </a:xfrm>
          <a:noFill/>
          <a:ln/>
        </p:spPr>
        <p:txBody>
          <a:bodyPr>
            <a:normAutofit/>
          </a:bodyPr>
          <a:lstStyle/>
          <a:p>
            <a:pPr eaLnBrk="1" hangingPunct="1"/>
            <a:r>
              <a:rPr lang="sv-SE" smtClean="0"/>
              <a:t>Nu har vi lagt till ytterligare en del, till höger i bilden. Vi kallar den delen för grafiska modeller/diagram, medan den vänstra delen benämns ”verkligheten”. Notera än en gång att är det vi ser till vänster är en slags modell av verkligheten, men för resonemangets skull ska vi alltså tänka oss att det är verkligheten. </a:t>
            </a:r>
          </a:p>
          <a:p>
            <a:pPr eaLnBrk="1" hangingPunct="1"/>
            <a:endParaRPr lang="sv-SE" smtClean="0"/>
          </a:p>
          <a:p>
            <a:pPr eaLnBrk="1" hangingPunct="1"/>
            <a:r>
              <a:rPr lang="sv-SE" smtClean="0"/>
              <a:t>Till höger ser vi modeller eller diagram av det som finns i verkligheten. Man bruka säga att dessa modeller/diagram ska representera eller avbilda företeelser i verkligheten. </a:t>
            </a:r>
          </a:p>
          <a:p>
            <a:pPr eaLnBrk="1" hangingPunct="1"/>
            <a:endParaRPr lang="sv-SE" smtClean="0"/>
          </a:p>
          <a:p>
            <a:pPr eaLnBrk="1" hangingPunct="1"/>
            <a:r>
              <a:rPr lang="sv-SE" smtClean="0"/>
              <a:t>Modellerna/diagrammen till höger är skapade i modelleringsspråket UML. Enligt UML:s specifikation är det olika diagram och inte modeller som vi ser till höger i bilden. Dessa diagram skapar tillsammans en modell av det vi vill representera. De olika diagrammen ger med andra olika aspekter eller perspektiv på modellen. </a:t>
            </a:r>
          </a:p>
          <a:p>
            <a:pPr eaLnBrk="1" hangingPunct="1"/>
            <a:endParaRPr lang="sv-SE" smtClean="0"/>
          </a:p>
          <a:p>
            <a:pPr eaLnBrk="1" hangingPunct="1"/>
            <a:r>
              <a:rPr lang="sv-SE" smtClean="0"/>
              <a:t>Notera dock att olika författare har olika syn på relationen mellan modell och diagram. Hos en del författare används modell, eller snarare grafisk modell, och diagram som synonymer. </a:t>
            </a:r>
          </a:p>
          <a:p>
            <a:pPr eaLnBrk="1" hangingPunct="1"/>
            <a:endParaRPr lang="sv-SE" smtClean="0"/>
          </a:p>
          <a:p>
            <a:pPr eaLnBrk="1" hangingPunct="1"/>
            <a:r>
              <a:rPr lang="sv-SE" smtClean="0"/>
              <a:t>Notera också att en modell behöver inte vara grafisk, den kan till exempel formuleras i textform eller som en formel. </a:t>
            </a:r>
          </a:p>
          <a:p>
            <a:pPr eaLnBrk="1" hangingPunct="1"/>
            <a:endParaRPr lang="sv-SE" smtClean="0"/>
          </a:p>
          <a:p>
            <a:pPr eaLnBrk="1" hangingPunct="1"/>
            <a:r>
              <a:rPr lang="sv-SE" smtClean="0"/>
              <a:t>Om vi då tittar på den högra delen av bilden kan vi notera följande: </a:t>
            </a:r>
          </a:p>
          <a:p>
            <a:pPr eaLnBrk="1" hangingPunct="1"/>
            <a:r>
              <a:rPr lang="sv-SE" smtClean="0"/>
              <a:t>- på övre nivån finns aktivitetsdiagram för att modellera verksamhetsprocesser, sekvensdiagram för att modellera kommunikation mellan människor och i klassdiagram för att modellera verksamhetsbegrepp, det vill säga de begrepp som används i verksamheten när människor kommunicerar muntligt eller genom att skicka dokument, </a:t>
            </a:r>
          </a:p>
          <a:p>
            <a:pPr eaLnBrk="1" hangingPunct="1"/>
            <a:r>
              <a:rPr lang="sv-SE" smtClean="0"/>
              <a:t>- på mellersta nivån finns användningsfallsdiagram för att modellera interaktionen mellan människor och datorer, </a:t>
            </a:r>
          </a:p>
          <a:p>
            <a:pPr eaLnBrk="1" hangingPunct="1"/>
            <a:r>
              <a:rPr lang="sv-SE" smtClean="0"/>
              <a:t>- på undre nivån finns aktivitetsdiagram för att modellera mjuk- och hårdvaruprocesser i datorsystem, sekvensdiagram för att modellera kommunikation inom och mellan mjukvara såväl som för hårdvara, och klassdiagram för att modellera de informationselement som används av datorer. </a:t>
            </a:r>
          </a:p>
          <a:p>
            <a:pPr eaLnBrk="1" hangingPunct="1"/>
            <a:endParaRPr lang="sv-SE" smtClean="0"/>
          </a:p>
          <a:p>
            <a:pPr eaLnBrk="1" hangingPunct="1">
              <a:spcBef>
                <a:spcPct val="0"/>
              </a:spcBef>
            </a:pPr>
            <a:r>
              <a:rPr lang="sv-SE" smtClean="0"/>
              <a:t>Som vi ser kan några typer av UML-diagram användas på fler än en nivå, till exempel används klassdiagram, aktivitetsdiagram och sekvensdiagram både på den övre och nedre nivån. </a:t>
            </a:r>
          </a:p>
          <a:p>
            <a:pPr eaLnBrk="1" hangingPunct="1">
              <a:spcBef>
                <a:spcPct val="0"/>
              </a:spcBef>
            </a:pPr>
            <a:endParaRPr lang="sv-SE" smtClean="0"/>
          </a:p>
        </p:txBody>
      </p:sp>
    </p:spTree>
    <p:extLst>
      <p:ext uri="{BB962C8B-B14F-4D97-AF65-F5344CB8AC3E}">
        <p14:creationId xmlns:p14="http://schemas.microsoft.com/office/powerpoint/2010/main" val="165479071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sv-SE"/>
          </a:p>
        </p:txBody>
      </p:sp>
      <p:sp>
        <p:nvSpPr>
          <p:cNvPr id="4" name="Slide Number Placeholder 3"/>
          <p:cNvSpPr>
            <a:spLocks noGrp="1"/>
          </p:cNvSpPr>
          <p:nvPr>
            <p:ph type="sldNum" sz="quarter" idx="10"/>
          </p:nvPr>
        </p:nvSpPr>
        <p:spPr/>
        <p:txBody>
          <a:bodyPr/>
          <a:lstStyle/>
          <a:p>
            <a:fld id="{65A8F707-DFA5-411D-9774-989F27678A6C}" type="slidenum">
              <a:rPr lang="sv-SE" smtClean="0"/>
              <a:pPr/>
              <a:t>26</a:t>
            </a:fld>
            <a:endParaRPr lang="sv-SE"/>
          </a:p>
        </p:txBody>
      </p:sp>
    </p:spTree>
    <p:extLst>
      <p:ext uri="{BB962C8B-B14F-4D97-AF65-F5344CB8AC3E}">
        <p14:creationId xmlns:p14="http://schemas.microsoft.com/office/powerpoint/2010/main" val="17506087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sv-SE"/>
          </a:p>
        </p:txBody>
      </p:sp>
      <p:sp>
        <p:nvSpPr>
          <p:cNvPr id="4" name="Slide Number Placeholder 3"/>
          <p:cNvSpPr>
            <a:spLocks noGrp="1"/>
          </p:cNvSpPr>
          <p:nvPr>
            <p:ph type="sldNum" sz="quarter" idx="10"/>
          </p:nvPr>
        </p:nvSpPr>
        <p:spPr/>
        <p:txBody>
          <a:bodyPr/>
          <a:lstStyle/>
          <a:p>
            <a:fld id="{65A8F707-DFA5-411D-9774-989F27678A6C}" type="slidenum">
              <a:rPr lang="sv-SE" smtClean="0"/>
              <a:pPr/>
              <a:t>27</a:t>
            </a:fld>
            <a:endParaRPr lang="sv-SE"/>
          </a:p>
        </p:txBody>
      </p:sp>
    </p:spTree>
    <p:extLst>
      <p:ext uri="{BB962C8B-B14F-4D97-AF65-F5344CB8AC3E}">
        <p14:creationId xmlns:p14="http://schemas.microsoft.com/office/powerpoint/2010/main" val="28123926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sv-SE" dirty="0"/>
          </a:p>
        </p:txBody>
      </p:sp>
      <p:sp>
        <p:nvSpPr>
          <p:cNvPr id="4" name="Slide Number Placeholder 3"/>
          <p:cNvSpPr>
            <a:spLocks noGrp="1"/>
          </p:cNvSpPr>
          <p:nvPr>
            <p:ph type="sldNum" sz="quarter" idx="10"/>
          </p:nvPr>
        </p:nvSpPr>
        <p:spPr/>
        <p:txBody>
          <a:bodyPr/>
          <a:lstStyle/>
          <a:p>
            <a:fld id="{65A8F707-DFA5-411D-9774-989F27678A6C}" type="slidenum">
              <a:rPr lang="sv-SE" smtClean="0"/>
              <a:pPr/>
              <a:t>4</a:t>
            </a:fld>
            <a:endParaRPr lang="sv-SE"/>
          </a:p>
        </p:txBody>
      </p:sp>
    </p:spTree>
    <p:extLst>
      <p:ext uri="{BB962C8B-B14F-4D97-AF65-F5344CB8AC3E}">
        <p14:creationId xmlns:p14="http://schemas.microsoft.com/office/powerpoint/2010/main" val="208513790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sv-SE"/>
          </a:p>
        </p:txBody>
      </p:sp>
      <p:sp>
        <p:nvSpPr>
          <p:cNvPr id="4" name="Slide Number Placeholder 3"/>
          <p:cNvSpPr>
            <a:spLocks noGrp="1"/>
          </p:cNvSpPr>
          <p:nvPr>
            <p:ph type="sldNum" sz="quarter" idx="10"/>
          </p:nvPr>
        </p:nvSpPr>
        <p:spPr/>
        <p:txBody>
          <a:bodyPr/>
          <a:lstStyle/>
          <a:p>
            <a:fld id="{65A8F707-DFA5-411D-9774-989F27678A6C}" type="slidenum">
              <a:rPr lang="sv-SE" smtClean="0"/>
              <a:pPr/>
              <a:t>28</a:t>
            </a:fld>
            <a:endParaRPr lang="sv-SE"/>
          </a:p>
        </p:txBody>
      </p:sp>
    </p:spTree>
    <p:extLst>
      <p:ext uri="{BB962C8B-B14F-4D97-AF65-F5344CB8AC3E}">
        <p14:creationId xmlns:p14="http://schemas.microsoft.com/office/powerpoint/2010/main" val="399638136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sv-SE"/>
          </a:p>
        </p:txBody>
      </p:sp>
      <p:sp>
        <p:nvSpPr>
          <p:cNvPr id="4" name="Slide Number Placeholder 3"/>
          <p:cNvSpPr>
            <a:spLocks noGrp="1"/>
          </p:cNvSpPr>
          <p:nvPr>
            <p:ph type="sldNum" sz="quarter" idx="10"/>
          </p:nvPr>
        </p:nvSpPr>
        <p:spPr/>
        <p:txBody>
          <a:bodyPr/>
          <a:lstStyle/>
          <a:p>
            <a:fld id="{65A8F707-DFA5-411D-9774-989F27678A6C}" type="slidenum">
              <a:rPr lang="sv-SE" smtClean="0"/>
              <a:pPr/>
              <a:t>29</a:t>
            </a:fld>
            <a:endParaRPr lang="sv-SE"/>
          </a:p>
        </p:txBody>
      </p:sp>
    </p:spTree>
    <p:extLst>
      <p:ext uri="{BB962C8B-B14F-4D97-AF65-F5344CB8AC3E}">
        <p14:creationId xmlns:p14="http://schemas.microsoft.com/office/powerpoint/2010/main" val="209795319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sv-SE"/>
          </a:p>
        </p:txBody>
      </p:sp>
      <p:sp>
        <p:nvSpPr>
          <p:cNvPr id="4" name="Slide Number Placeholder 3"/>
          <p:cNvSpPr>
            <a:spLocks noGrp="1"/>
          </p:cNvSpPr>
          <p:nvPr>
            <p:ph type="sldNum" sz="quarter" idx="10"/>
          </p:nvPr>
        </p:nvSpPr>
        <p:spPr/>
        <p:txBody>
          <a:bodyPr/>
          <a:lstStyle/>
          <a:p>
            <a:fld id="{65A8F707-DFA5-411D-9774-989F27678A6C}" type="slidenum">
              <a:rPr lang="sv-SE" smtClean="0"/>
              <a:pPr/>
              <a:t>30</a:t>
            </a:fld>
            <a:endParaRPr lang="sv-SE"/>
          </a:p>
        </p:txBody>
      </p:sp>
    </p:spTree>
    <p:extLst>
      <p:ext uri="{BB962C8B-B14F-4D97-AF65-F5344CB8AC3E}">
        <p14:creationId xmlns:p14="http://schemas.microsoft.com/office/powerpoint/2010/main" val="387372342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sv-SE"/>
          </a:p>
        </p:txBody>
      </p:sp>
      <p:sp>
        <p:nvSpPr>
          <p:cNvPr id="4" name="Slide Number Placeholder 3"/>
          <p:cNvSpPr>
            <a:spLocks noGrp="1"/>
          </p:cNvSpPr>
          <p:nvPr>
            <p:ph type="sldNum" sz="quarter" idx="10"/>
          </p:nvPr>
        </p:nvSpPr>
        <p:spPr/>
        <p:txBody>
          <a:bodyPr/>
          <a:lstStyle/>
          <a:p>
            <a:fld id="{65A8F707-DFA5-411D-9774-989F27678A6C}" type="slidenum">
              <a:rPr lang="sv-SE" smtClean="0"/>
              <a:pPr/>
              <a:t>31</a:t>
            </a:fld>
            <a:endParaRPr lang="sv-SE"/>
          </a:p>
        </p:txBody>
      </p:sp>
    </p:spTree>
    <p:extLst>
      <p:ext uri="{BB962C8B-B14F-4D97-AF65-F5344CB8AC3E}">
        <p14:creationId xmlns:p14="http://schemas.microsoft.com/office/powerpoint/2010/main" val="267735659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sv-SE"/>
          </a:p>
        </p:txBody>
      </p:sp>
      <p:sp>
        <p:nvSpPr>
          <p:cNvPr id="4" name="Slide Number Placeholder 3"/>
          <p:cNvSpPr>
            <a:spLocks noGrp="1"/>
          </p:cNvSpPr>
          <p:nvPr>
            <p:ph type="sldNum" sz="quarter" idx="10"/>
          </p:nvPr>
        </p:nvSpPr>
        <p:spPr/>
        <p:txBody>
          <a:bodyPr/>
          <a:lstStyle/>
          <a:p>
            <a:fld id="{65A8F707-DFA5-411D-9774-989F27678A6C}" type="slidenum">
              <a:rPr lang="sv-SE" smtClean="0"/>
              <a:pPr/>
              <a:t>34</a:t>
            </a:fld>
            <a:endParaRPr lang="sv-SE"/>
          </a:p>
        </p:txBody>
      </p:sp>
    </p:spTree>
    <p:extLst>
      <p:ext uri="{BB962C8B-B14F-4D97-AF65-F5344CB8AC3E}">
        <p14:creationId xmlns:p14="http://schemas.microsoft.com/office/powerpoint/2010/main" val="286943678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sv-SE"/>
          </a:p>
        </p:txBody>
      </p:sp>
      <p:sp>
        <p:nvSpPr>
          <p:cNvPr id="4" name="Slide Number Placeholder 3"/>
          <p:cNvSpPr>
            <a:spLocks noGrp="1"/>
          </p:cNvSpPr>
          <p:nvPr>
            <p:ph type="sldNum" sz="quarter" idx="10"/>
          </p:nvPr>
        </p:nvSpPr>
        <p:spPr/>
        <p:txBody>
          <a:bodyPr/>
          <a:lstStyle/>
          <a:p>
            <a:fld id="{65A8F707-DFA5-411D-9774-989F27678A6C}" type="slidenum">
              <a:rPr lang="sv-SE" smtClean="0"/>
              <a:pPr/>
              <a:t>35</a:t>
            </a:fld>
            <a:endParaRPr lang="sv-SE"/>
          </a:p>
        </p:txBody>
      </p:sp>
    </p:spTree>
    <p:extLst>
      <p:ext uri="{BB962C8B-B14F-4D97-AF65-F5344CB8AC3E}">
        <p14:creationId xmlns:p14="http://schemas.microsoft.com/office/powerpoint/2010/main" val="400029392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sv-SE"/>
          </a:p>
        </p:txBody>
      </p:sp>
      <p:sp>
        <p:nvSpPr>
          <p:cNvPr id="4" name="Slide Number Placeholder 3"/>
          <p:cNvSpPr>
            <a:spLocks noGrp="1"/>
          </p:cNvSpPr>
          <p:nvPr>
            <p:ph type="sldNum" sz="quarter" idx="10"/>
          </p:nvPr>
        </p:nvSpPr>
        <p:spPr/>
        <p:txBody>
          <a:bodyPr/>
          <a:lstStyle/>
          <a:p>
            <a:fld id="{65A8F707-DFA5-411D-9774-989F27678A6C}" type="slidenum">
              <a:rPr lang="sv-SE" smtClean="0"/>
              <a:pPr/>
              <a:t>36</a:t>
            </a:fld>
            <a:endParaRPr lang="sv-SE"/>
          </a:p>
        </p:txBody>
      </p:sp>
    </p:spTree>
    <p:extLst>
      <p:ext uri="{BB962C8B-B14F-4D97-AF65-F5344CB8AC3E}">
        <p14:creationId xmlns:p14="http://schemas.microsoft.com/office/powerpoint/2010/main" val="344405665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sv-SE"/>
          </a:p>
        </p:txBody>
      </p:sp>
      <p:sp>
        <p:nvSpPr>
          <p:cNvPr id="4" name="Slide Number Placeholder 3"/>
          <p:cNvSpPr>
            <a:spLocks noGrp="1"/>
          </p:cNvSpPr>
          <p:nvPr>
            <p:ph type="sldNum" sz="quarter" idx="10"/>
          </p:nvPr>
        </p:nvSpPr>
        <p:spPr/>
        <p:txBody>
          <a:bodyPr/>
          <a:lstStyle/>
          <a:p>
            <a:fld id="{65A8F707-DFA5-411D-9774-989F27678A6C}" type="slidenum">
              <a:rPr lang="sv-SE" smtClean="0"/>
              <a:pPr/>
              <a:t>37</a:t>
            </a:fld>
            <a:endParaRPr lang="sv-SE"/>
          </a:p>
        </p:txBody>
      </p:sp>
    </p:spTree>
    <p:extLst>
      <p:ext uri="{BB962C8B-B14F-4D97-AF65-F5344CB8AC3E}">
        <p14:creationId xmlns:p14="http://schemas.microsoft.com/office/powerpoint/2010/main" val="309542028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sv-SE"/>
          </a:p>
        </p:txBody>
      </p:sp>
      <p:sp>
        <p:nvSpPr>
          <p:cNvPr id="4" name="Slide Number Placeholder 3"/>
          <p:cNvSpPr>
            <a:spLocks noGrp="1"/>
          </p:cNvSpPr>
          <p:nvPr>
            <p:ph type="sldNum" sz="quarter" idx="10"/>
          </p:nvPr>
        </p:nvSpPr>
        <p:spPr/>
        <p:txBody>
          <a:bodyPr/>
          <a:lstStyle/>
          <a:p>
            <a:fld id="{65A8F707-DFA5-411D-9774-989F27678A6C}" type="slidenum">
              <a:rPr lang="sv-SE" smtClean="0"/>
              <a:pPr/>
              <a:t>38</a:t>
            </a:fld>
            <a:endParaRPr lang="sv-SE"/>
          </a:p>
        </p:txBody>
      </p:sp>
    </p:spTree>
    <p:extLst>
      <p:ext uri="{BB962C8B-B14F-4D97-AF65-F5344CB8AC3E}">
        <p14:creationId xmlns:p14="http://schemas.microsoft.com/office/powerpoint/2010/main" val="17601772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sv-SE"/>
          </a:p>
        </p:txBody>
      </p:sp>
      <p:sp>
        <p:nvSpPr>
          <p:cNvPr id="4" name="Slide Number Placeholder 3"/>
          <p:cNvSpPr>
            <a:spLocks noGrp="1"/>
          </p:cNvSpPr>
          <p:nvPr>
            <p:ph type="sldNum" sz="quarter" idx="10"/>
          </p:nvPr>
        </p:nvSpPr>
        <p:spPr/>
        <p:txBody>
          <a:bodyPr/>
          <a:lstStyle/>
          <a:p>
            <a:fld id="{65A8F707-DFA5-411D-9774-989F27678A6C}" type="slidenum">
              <a:rPr lang="sv-SE" smtClean="0"/>
              <a:pPr/>
              <a:t>39</a:t>
            </a:fld>
            <a:endParaRPr lang="sv-SE"/>
          </a:p>
        </p:txBody>
      </p:sp>
    </p:spTree>
    <p:extLst>
      <p:ext uri="{BB962C8B-B14F-4D97-AF65-F5344CB8AC3E}">
        <p14:creationId xmlns:p14="http://schemas.microsoft.com/office/powerpoint/2010/main" val="427772167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sv-SE" dirty="0"/>
          </a:p>
        </p:txBody>
      </p:sp>
      <p:sp>
        <p:nvSpPr>
          <p:cNvPr id="4" name="Slide Number Placeholder 3"/>
          <p:cNvSpPr>
            <a:spLocks noGrp="1"/>
          </p:cNvSpPr>
          <p:nvPr>
            <p:ph type="sldNum" sz="quarter" idx="10"/>
          </p:nvPr>
        </p:nvSpPr>
        <p:spPr/>
        <p:txBody>
          <a:bodyPr/>
          <a:lstStyle/>
          <a:p>
            <a:fld id="{65A8F707-DFA5-411D-9774-989F27678A6C}" type="slidenum">
              <a:rPr lang="sv-SE" smtClean="0"/>
              <a:pPr/>
              <a:t>5</a:t>
            </a:fld>
            <a:endParaRPr lang="sv-SE"/>
          </a:p>
        </p:txBody>
      </p:sp>
    </p:spTree>
    <p:extLst>
      <p:ext uri="{BB962C8B-B14F-4D97-AF65-F5344CB8AC3E}">
        <p14:creationId xmlns:p14="http://schemas.microsoft.com/office/powerpoint/2010/main" val="4284403937"/>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sv-SE" dirty="0"/>
          </a:p>
        </p:txBody>
      </p:sp>
      <p:sp>
        <p:nvSpPr>
          <p:cNvPr id="4" name="Slide Number Placeholder 3"/>
          <p:cNvSpPr>
            <a:spLocks noGrp="1"/>
          </p:cNvSpPr>
          <p:nvPr>
            <p:ph type="sldNum" sz="quarter" idx="10"/>
          </p:nvPr>
        </p:nvSpPr>
        <p:spPr/>
        <p:txBody>
          <a:bodyPr/>
          <a:lstStyle/>
          <a:p>
            <a:fld id="{65A8F707-DFA5-411D-9774-989F27678A6C}" type="slidenum">
              <a:rPr lang="sv-SE" smtClean="0"/>
              <a:pPr/>
              <a:t>40</a:t>
            </a:fld>
            <a:endParaRPr lang="sv-SE"/>
          </a:p>
        </p:txBody>
      </p:sp>
    </p:spTree>
    <p:extLst>
      <p:ext uri="{BB962C8B-B14F-4D97-AF65-F5344CB8AC3E}">
        <p14:creationId xmlns:p14="http://schemas.microsoft.com/office/powerpoint/2010/main" val="990329828"/>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sv-SE"/>
          </a:p>
        </p:txBody>
      </p:sp>
      <p:sp>
        <p:nvSpPr>
          <p:cNvPr id="4" name="Slide Number Placeholder 3"/>
          <p:cNvSpPr>
            <a:spLocks noGrp="1"/>
          </p:cNvSpPr>
          <p:nvPr>
            <p:ph type="sldNum" sz="quarter" idx="10"/>
          </p:nvPr>
        </p:nvSpPr>
        <p:spPr/>
        <p:txBody>
          <a:bodyPr/>
          <a:lstStyle/>
          <a:p>
            <a:fld id="{65A8F707-DFA5-411D-9774-989F27678A6C}" type="slidenum">
              <a:rPr lang="sv-SE" smtClean="0"/>
              <a:pPr/>
              <a:t>41</a:t>
            </a:fld>
            <a:endParaRPr lang="sv-SE"/>
          </a:p>
        </p:txBody>
      </p:sp>
    </p:spTree>
    <p:extLst>
      <p:ext uri="{BB962C8B-B14F-4D97-AF65-F5344CB8AC3E}">
        <p14:creationId xmlns:p14="http://schemas.microsoft.com/office/powerpoint/2010/main" val="750400096"/>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Slide Image Placeholder 1"/>
          <p:cNvSpPr>
            <a:spLocks noGrp="1" noRot="1" noChangeAspect="1" noTextEdit="1"/>
          </p:cNvSpPr>
          <p:nvPr>
            <p:ph type="sldImg"/>
          </p:nvPr>
        </p:nvSpPr>
        <p:spPr>
          <a:ln/>
        </p:spPr>
      </p:sp>
      <p:sp>
        <p:nvSpPr>
          <p:cNvPr id="68611" name="Notes Placeholder 2"/>
          <p:cNvSpPr>
            <a:spLocks noGrp="1"/>
          </p:cNvSpPr>
          <p:nvPr>
            <p:ph type="body" idx="1"/>
          </p:nvPr>
        </p:nvSpPr>
        <p:spPr>
          <a:noFill/>
          <a:ln/>
        </p:spPr>
        <p:txBody>
          <a:bodyPr/>
          <a:lstStyle/>
          <a:p>
            <a:endParaRPr lang="sv-SE" smtClean="0"/>
          </a:p>
        </p:txBody>
      </p:sp>
      <p:sp>
        <p:nvSpPr>
          <p:cNvPr id="4" name="Slide Number Placeholder 3"/>
          <p:cNvSpPr>
            <a:spLocks noGrp="1"/>
          </p:cNvSpPr>
          <p:nvPr>
            <p:ph type="sldNum" sz="quarter" idx="5"/>
          </p:nvPr>
        </p:nvSpPr>
        <p:spPr/>
        <p:txBody>
          <a:bodyPr/>
          <a:lstStyle/>
          <a:p>
            <a:pPr>
              <a:defRPr/>
            </a:pPr>
            <a:fld id="{5D3EA5DA-52D7-47D3-BD06-F656C020B811}" type="slidenum">
              <a:rPr lang="en-US" smtClean="0"/>
              <a:pPr>
                <a:defRPr/>
              </a:pPr>
              <a:t>43</a:t>
            </a:fld>
            <a:endParaRPr lang="en-US"/>
          </a:p>
        </p:txBody>
      </p:sp>
    </p:spTree>
    <p:extLst>
      <p:ext uri="{BB962C8B-B14F-4D97-AF65-F5344CB8AC3E}">
        <p14:creationId xmlns:p14="http://schemas.microsoft.com/office/powerpoint/2010/main" val="2646449996"/>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Slide Image Placeholder 1"/>
          <p:cNvSpPr>
            <a:spLocks noGrp="1" noRot="1" noChangeAspect="1" noTextEdit="1"/>
          </p:cNvSpPr>
          <p:nvPr>
            <p:ph type="sldImg"/>
          </p:nvPr>
        </p:nvSpPr>
        <p:spPr>
          <a:ln/>
        </p:spPr>
      </p:sp>
      <p:sp>
        <p:nvSpPr>
          <p:cNvPr id="68611" name="Notes Placeholder 2"/>
          <p:cNvSpPr>
            <a:spLocks noGrp="1"/>
          </p:cNvSpPr>
          <p:nvPr>
            <p:ph type="body" idx="1"/>
          </p:nvPr>
        </p:nvSpPr>
        <p:spPr>
          <a:noFill/>
          <a:ln/>
        </p:spPr>
        <p:txBody>
          <a:bodyPr/>
          <a:lstStyle/>
          <a:p>
            <a:endParaRPr lang="sv-SE" smtClean="0"/>
          </a:p>
        </p:txBody>
      </p:sp>
      <p:sp>
        <p:nvSpPr>
          <p:cNvPr id="4" name="Slide Number Placeholder 3"/>
          <p:cNvSpPr>
            <a:spLocks noGrp="1"/>
          </p:cNvSpPr>
          <p:nvPr>
            <p:ph type="sldNum" sz="quarter" idx="5"/>
          </p:nvPr>
        </p:nvSpPr>
        <p:spPr/>
        <p:txBody>
          <a:bodyPr/>
          <a:lstStyle/>
          <a:p>
            <a:pPr>
              <a:defRPr/>
            </a:pPr>
            <a:fld id="{5D3EA5DA-52D7-47D3-BD06-F656C020B811}" type="slidenum">
              <a:rPr lang="en-US" smtClean="0"/>
              <a:pPr>
                <a:defRPr/>
              </a:pPr>
              <a:t>44</a:t>
            </a:fld>
            <a:endParaRPr lang="en-US"/>
          </a:p>
        </p:txBody>
      </p:sp>
    </p:spTree>
    <p:extLst>
      <p:ext uri="{BB962C8B-B14F-4D97-AF65-F5344CB8AC3E}">
        <p14:creationId xmlns:p14="http://schemas.microsoft.com/office/powerpoint/2010/main" val="460411462"/>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Slide Image Placeholder 1"/>
          <p:cNvSpPr>
            <a:spLocks noGrp="1" noRot="1" noChangeAspect="1" noTextEdit="1"/>
          </p:cNvSpPr>
          <p:nvPr>
            <p:ph type="sldImg"/>
          </p:nvPr>
        </p:nvSpPr>
        <p:spPr>
          <a:ln/>
        </p:spPr>
      </p:sp>
      <p:sp>
        <p:nvSpPr>
          <p:cNvPr id="68611" name="Notes Placeholder 2"/>
          <p:cNvSpPr>
            <a:spLocks noGrp="1"/>
          </p:cNvSpPr>
          <p:nvPr>
            <p:ph type="body" idx="1"/>
          </p:nvPr>
        </p:nvSpPr>
        <p:spPr>
          <a:noFill/>
          <a:ln/>
        </p:spPr>
        <p:txBody>
          <a:bodyPr/>
          <a:lstStyle/>
          <a:p>
            <a:endParaRPr lang="sv-SE" smtClean="0"/>
          </a:p>
        </p:txBody>
      </p:sp>
      <p:sp>
        <p:nvSpPr>
          <p:cNvPr id="4" name="Slide Number Placeholder 3"/>
          <p:cNvSpPr>
            <a:spLocks noGrp="1"/>
          </p:cNvSpPr>
          <p:nvPr>
            <p:ph type="sldNum" sz="quarter" idx="5"/>
          </p:nvPr>
        </p:nvSpPr>
        <p:spPr/>
        <p:txBody>
          <a:bodyPr/>
          <a:lstStyle/>
          <a:p>
            <a:pPr>
              <a:defRPr/>
            </a:pPr>
            <a:fld id="{5D3EA5DA-52D7-47D3-BD06-F656C020B811}" type="slidenum">
              <a:rPr lang="en-US" smtClean="0"/>
              <a:pPr>
                <a:defRPr/>
              </a:pPr>
              <a:t>45</a:t>
            </a:fld>
            <a:endParaRPr lang="en-US"/>
          </a:p>
        </p:txBody>
      </p:sp>
    </p:spTree>
    <p:extLst>
      <p:ext uri="{BB962C8B-B14F-4D97-AF65-F5344CB8AC3E}">
        <p14:creationId xmlns:p14="http://schemas.microsoft.com/office/powerpoint/2010/main" val="3581715887"/>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Slide Image Placeholder 1"/>
          <p:cNvSpPr>
            <a:spLocks noGrp="1" noRot="1" noChangeAspect="1" noTextEdit="1"/>
          </p:cNvSpPr>
          <p:nvPr>
            <p:ph type="sldImg"/>
          </p:nvPr>
        </p:nvSpPr>
        <p:spPr>
          <a:ln/>
        </p:spPr>
      </p:sp>
      <p:sp>
        <p:nvSpPr>
          <p:cNvPr id="68611" name="Notes Placeholder 2"/>
          <p:cNvSpPr>
            <a:spLocks noGrp="1"/>
          </p:cNvSpPr>
          <p:nvPr>
            <p:ph type="body" idx="1"/>
          </p:nvPr>
        </p:nvSpPr>
        <p:spPr>
          <a:noFill/>
          <a:ln/>
        </p:spPr>
        <p:txBody>
          <a:bodyPr/>
          <a:lstStyle/>
          <a:p>
            <a:endParaRPr lang="sv-SE" smtClean="0"/>
          </a:p>
        </p:txBody>
      </p:sp>
      <p:sp>
        <p:nvSpPr>
          <p:cNvPr id="4" name="Slide Number Placeholder 3"/>
          <p:cNvSpPr>
            <a:spLocks noGrp="1"/>
          </p:cNvSpPr>
          <p:nvPr>
            <p:ph type="sldNum" sz="quarter" idx="5"/>
          </p:nvPr>
        </p:nvSpPr>
        <p:spPr/>
        <p:txBody>
          <a:bodyPr/>
          <a:lstStyle/>
          <a:p>
            <a:pPr>
              <a:defRPr/>
            </a:pPr>
            <a:fld id="{5D3EA5DA-52D7-47D3-BD06-F656C020B811}" type="slidenum">
              <a:rPr lang="en-US" smtClean="0"/>
              <a:pPr>
                <a:defRPr/>
              </a:pPr>
              <a:t>46</a:t>
            </a:fld>
            <a:endParaRPr lang="en-US"/>
          </a:p>
        </p:txBody>
      </p:sp>
    </p:spTree>
    <p:extLst>
      <p:ext uri="{BB962C8B-B14F-4D97-AF65-F5344CB8AC3E}">
        <p14:creationId xmlns:p14="http://schemas.microsoft.com/office/powerpoint/2010/main" val="1380161876"/>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Slide Image Placeholder 1"/>
          <p:cNvSpPr>
            <a:spLocks noGrp="1" noRot="1" noChangeAspect="1" noTextEdit="1"/>
          </p:cNvSpPr>
          <p:nvPr>
            <p:ph type="sldImg"/>
          </p:nvPr>
        </p:nvSpPr>
        <p:spPr>
          <a:ln/>
        </p:spPr>
      </p:sp>
      <p:sp>
        <p:nvSpPr>
          <p:cNvPr id="68611" name="Notes Placeholder 2"/>
          <p:cNvSpPr>
            <a:spLocks noGrp="1"/>
          </p:cNvSpPr>
          <p:nvPr>
            <p:ph type="body" idx="1"/>
          </p:nvPr>
        </p:nvSpPr>
        <p:spPr>
          <a:noFill/>
          <a:ln/>
        </p:spPr>
        <p:txBody>
          <a:bodyPr/>
          <a:lstStyle/>
          <a:p>
            <a:endParaRPr lang="sv-SE" smtClean="0"/>
          </a:p>
        </p:txBody>
      </p:sp>
      <p:sp>
        <p:nvSpPr>
          <p:cNvPr id="4" name="Slide Number Placeholder 3"/>
          <p:cNvSpPr>
            <a:spLocks noGrp="1"/>
          </p:cNvSpPr>
          <p:nvPr>
            <p:ph type="sldNum" sz="quarter" idx="5"/>
          </p:nvPr>
        </p:nvSpPr>
        <p:spPr/>
        <p:txBody>
          <a:bodyPr/>
          <a:lstStyle/>
          <a:p>
            <a:pPr>
              <a:defRPr/>
            </a:pPr>
            <a:fld id="{5D3EA5DA-52D7-47D3-BD06-F656C020B811}" type="slidenum">
              <a:rPr lang="en-US" smtClean="0"/>
              <a:pPr>
                <a:defRPr/>
              </a:pPr>
              <a:t>47</a:t>
            </a:fld>
            <a:endParaRPr lang="en-US"/>
          </a:p>
        </p:txBody>
      </p:sp>
    </p:spTree>
    <p:extLst>
      <p:ext uri="{BB962C8B-B14F-4D97-AF65-F5344CB8AC3E}">
        <p14:creationId xmlns:p14="http://schemas.microsoft.com/office/powerpoint/2010/main" val="664162338"/>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sv-SE"/>
          </a:p>
        </p:txBody>
      </p:sp>
      <p:sp>
        <p:nvSpPr>
          <p:cNvPr id="4" name="Slide Number Placeholder 3"/>
          <p:cNvSpPr>
            <a:spLocks noGrp="1"/>
          </p:cNvSpPr>
          <p:nvPr>
            <p:ph type="sldNum" sz="quarter" idx="10"/>
          </p:nvPr>
        </p:nvSpPr>
        <p:spPr/>
        <p:txBody>
          <a:bodyPr/>
          <a:lstStyle/>
          <a:p>
            <a:fld id="{65A8F707-DFA5-411D-9774-989F27678A6C}" type="slidenum">
              <a:rPr lang="sv-SE" smtClean="0"/>
              <a:pPr/>
              <a:t>48</a:t>
            </a:fld>
            <a:endParaRPr lang="sv-SE"/>
          </a:p>
        </p:txBody>
      </p:sp>
    </p:spTree>
    <p:extLst>
      <p:ext uri="{BB962C8B-B14F-4D97-AF65-F5344CB8AC3E}">
        <p14:creationId xmlns:p14="http://schemas.microsoft.com/office/powerpoint/2010/main" val="2346993594"/>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sv-SE"/>
          </a:p>
        </p:txBody>
      </p:sp>
      <p:sp>
        <p:nvSpPr>
          <p:cNvPr id="4" name="Slide Number Placeholder 3"/>
          <p:cNvSpPr>
            <a:spLocks noGrp="1"/>
          </p:cNvSpPr>
          <p:nvPr>
            <p:ph type="sldNum" sz="quarter" idx="10"/>
          </p:nvPr>
        </p:nvSpPr>
        <p:spPr/>
        <p:txBody>
          <a:bodyPr/>
          <a:lstStyle/>
          <a:p>
            <a:fld id="{65A8F707-DFA5-411D-9774-989F27678A6C}" type="slidenum">
              <a:rPr lang="sv-SE" smtClean="0"/>
              <a:pPr/>
              <a:t>49</a:t>
            </a:fld>
            <a:endParaRPr lang="sv-SE"/>
          </a:p>
        </p:txBody>
      </p:sp>
    </p:spTree>
    <p:extLst>
      <p:ext uri="{BB962C8B-B14F-4D97-AF65-F5344CB8AC3E}">
        <p14:creationId xmlns:p14="http://schemas.microsoft.com/office/powerpoint/2010/main" val="1089645238"/>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sv-SE"/>
          </a:p>
        </p:txBody>
      </p:sp>
      <p:sp>
        <p:nvSpPr>
          <p:cNvPr id="4" name="Slide Number Placeholder 3"/>
          <p:cNvSpPr>
            <a:spLocks noGrp="1"/>
          </p:cNvSpPr>
          <p:nvPr>
            <p:ph type="sldNum" sz="quarter" idx="10"/>
          </p:nvPr>
        </p:nvSpPr>
        <p:spPr/>
        <p:txBody>
          <a:bodyPr/>
          <a:lstStyle/>
          <a:p>
            <a:fld id="{65A8F707-DFA5-411D-9774-989F27678A6C}" type="slidenum">
              <a:rPr lang="sv-SE" smtClean="0"/>
              <a:pPr/>
              <a:t>50</a:t>
            </a:fld>
            <a:endParaRPr lang="sv-SE"/>
          </a:p>
        </p:txBody>
      </p:sp>
    </p:spTree>
    <p:extLst>
      <p:ext uri="{BB962C8B-B14F-4D97-AF65-F5344CB8AC3E}">
        <p14:creationId xmlns:p14="http://schemas.microsoft.com/office/powerpoint/2010/main" val="362424295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sv-SE"/>
          </a:p>
        </p:txBody>
      </p:sp>
      <p:sp>
        <p:nvSpPr>
          <p:cNvPr id="4" name="Slide Number Placeholder 3"/>
          <p:cNvSpPr>
            <a:spLocks noGrp="1"/>
          </p:cNvSpPr>
          <p:nvPr>
            <p:ph type="sldNum" sz="quarter" idx="10"/>
          </p:nvPr>
        </p:nvSpPr>
        <p:spPr/>
        <p:txBody>
          <a:bodyPr/>
          <a:lstStyle/>
          <a:p>
            <a:fld id="{65A8F707-DFA5-411D-9774-989F27678A6C}" type="slidenum">
              <a:rPr lang="sv-SE" smtClean="0"/>
              <a:pPr/>
              <a:t>6</a:t>
            </a:fld>
            <a:endParaRPr lang="sv-SE"/>
          </a:p>
        </p:txBody>
      </p:sp>
    </p:spTree>
    <p:extLst>
      <p:ext uri="{BB962C8B-B14F-4D97-AF65-F5344CB8AC3E}">
        <p14:creationId xmlns:p14="http://schemas.microsoft.com/office/powerpoint/2010/main" val="1712216244"/>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sv-SE"/>
          </a:p>
        </p:txBody>
      </p:sp>
      <p:sp>
        <p:nvSpPr>
          <p:cNvPr id="4" name="Slide Number Placeholder 3"/>
          <p:cNvSpPr>
            <a:spLocks noGrp="1"/>
          </p:cNvSpPr>
          <p:nvPr>
            <p:ph type="sldNum" sz="quarter" idx="10"/>
          </p:nvPr>
        </p:nvSpPr>
        <p:spPr/>
        <p:txBody>
          <a:bodyPr/>
          <a:lstStyle/>
          <a:p>
            <a:fld id="{65A8F707-DFA5-411D-9774-989F27678A6C}" type="slidenum">
              <a:rPr lang="sv-SE" smtClean="0"/>
              <a:pPr/>
              <a:t>51</a:t>
            </a:fld>
            <a:endParaRPr lang="sv-SE"/>
          </a:p>
        </p:txBody>
      </p:sp>
    </p:spTree>
    <p:extLst>
      <p:ext uri="{BB962C8B-B14F-4D97-AF65-F5344CB8AC3E}">
        <p14:creationId xmlns:p14="http://schemas.microsoft.com/office/powerpoint/2010/main" val="3750474614"/>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sv-SE"/>
          </a:p>
        </p:txBody>
      </p:sp>
      <p:sp>
        <p:nvSpPr>
          <p:cNvPr id="4" name="Slide Number Placeholder 3"/>
          <p:cNvSpPr>
            <a:spLocks noGrp="1"/>
          </p:cNvSpPr>
          <p:nvPr>
            <p:ph type="sldNum" sz="quarter" idx="10"/>
          </p:nvPr>
        </p:nvSpPr>
        <p:spPr/>
        <p:txBody>
          <a:bodyPr/>
          <a:lstStyle/>
          <a:p>
            <a:fld id="{65A8F707-DFA5-411D-9774-989F27678A6C}" type="slidenum">
              <a:rPr lang="sv-SE" smtClean="0"/>
              <a:pPr/>
              <a:t>52</a:t>
            </a:fld>
            <a:endParaRPr lang="sv-SE"/>
          </a:p>
        </p:txBody>
      </p:sp>
    </p:spTree>
    <p:extLst>
      <p:ext uri="{BB962C8B-B14F-4D97-AF65-F5344CB8AC3E}">
        <p14:creationId xmlns:p14="http://schemas.microsoft.com/office/powerpoint/2010/main" val="2668609870"/>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sv-SE"/>
          </a:p>
        </p:txBody>
      </p:sp>
      <p:sp>
        <p:nvSpPr>
          <p:cNvPr id="4" name="Slide Number Placeholder 3"/>
          <p:cNvSpPr>
            <a:spLocks noGrp="1"/>
          </p:cNvSpPr>
          <p:nvPr>
            <p:ph type="sldNum" sz="quarter" idx="10"/>
          </p:nvPr>
        </p:nvSpPr>
        <p:spPr/>
        <p:txBody>
          <a:bodyPr/>
          <a:lstStyle/>
          <a:p>
            <a:fld id="{65A8F707-DFA5-411D-9774-989F27678A6C}" type="slidenum">
              <a:rPr lang="sv-SE" smtClean="0"/>
              <a:pPr/>
              <a:t>53</a:t>
            </a:fld>
            <a:endParaRPr lang="sv-SE"/>
          </a:p>
        </p:txBody>
      </p:sp>
    </p:spTree>
    <p:extLst>
      <p:ext uri="{BB962C8B-B14F-4D97-AF65-F5344CB8AC3E}">
        <p14:creationId xmlns:p14="http://schemas.microsoft.com/office/powerpoint/2010/main" val="3320761932"/>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7"/>
          <p:cNvSpPr>
            <a:spLocks noGrp="1" noChangeArrowheads="1"/>
          </p:cNvSpPr>
          <p:nvPr>
            <p:ph type="sldNum" sz="quarter" idx="5"/>
          </p:nvPr>
        </p:nvSpPr>
        <p:spPr>
          <a:noFill/>
        </p:spPr>
        <p:txBody>
          <a:bodyPr/>
          <a:lstStyle/>
          <a:p>
            <a:fld id="{ACE992E5-1A38-41FF-8106-720F8C5D04BB}" type="slidenum">
              <a:rPr lang="sv-SE" smtClean="0"/>
              <a:pPr/>
              <a:t>56</a:t>
            </a:fld>
            <a:endParaRPr lang="sv-SE" smtClean="0"/>
          </a:p>
        </p:txBody>
      </p:sp>
      <p:sp>
        <p:nvSpPr>
          <p:cNvPr id="16387" name="Rectangle 2"/>
          <p:cNvSpPr>
            <a:spLocks noGrp="1" noRot="1" noChangeAspect="1" noChangeArrowheads="1" noTextEdit="1"/>
          </p:cNvSpPr>
          <p:nvPr>
            <p:ph type="sldImg"/>
          </p:nvPr>
        </p:nvSpPr>
        <p:spPr>
          <a:ln/>
        </p:spPr>
      </p:sp>
      <p:sp>
        <p:nvSpPr>
          <p:cNvPr id="16388" name="Rectangle 3"/>
          <p:cNvSpPr>
            <a:spLocks noGrp="1" noChangeArrowheads="1"/>
          </p:cNvSpPr>
          <p:nvPr>
            <p:ph type="body" idx="1"/>
          </p:nvPr>
        </p:nvSpPr>
        <p:spPr>
          <a:noFill/>
          <a:ln/>
        </p:spPr>
        <p:txBody>
          <a:bodyPr/>
          <a:lstStyle/>
          <a:p>
            <a:pPr eaLnBrk="1" hangingPunct="1"/>
            <a:endParaRPr lang="sv-SE" smtClean="0"/>
          </a:p>
        </p:txBody>
      </p:sp>
    </p:spTree>
    <p:extLst>
      <p:ext uri="{BB962C8B-B14F-4D97-AF65-F5344CB8AC3E}">
        <p14:creationId xmlns:p14="http://schemas.microsoft.com/office/powerpoint/2010/main" val="4201784086"/>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sv-SE"/>
          </a:p>
        </p:txBody>
      </p:sp>
      <p:sp>
        <p:nvSpPr>
          <p:cNvPr id="4" name="Slide Number Placeholder 3"/>
          <p:cNvSpPr>
            <a:spLocks noGrp="1"/>
          </p:cNvSpPr>
          <p:nvPr>
            <p:ph type="sldNum" sz="quarter" idx="10"/>
          </p:nvPr>
        </p:nvSpPr>
        <p:spPr/>
        <p:txBody>
          <a:bodyPr/>
          <a:lstStyle/>
          <a:p>
            <a:fld id="{65A8F707-DFA5-411D-9774-989F27678A6C}" type="slidenum">
              <a:rPr lang="sv-SE" smtClean="0"/>
              <a:pPr/>
              <a:t>57</a:t>
            </a:fld>
            <a:endParaRPr lang="sv-SE"/>
          </a:p>
        </p:txBody>
      </p:sp>
    </p:spTree>
    <p:extLst>
      <p:ext uri="{BB962C8B-B14F-4D97-AF65-F5344CB8AC3E}">
        <p14:creationId xmlns:p14="http://schemas.microsoft.com/office/powerpoint/2010/main" val="909075489"/>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Slide Image Placeholder 1"/>
          <p:cNvSpPr>
            <a:spLocks noGrp="1" noRot="1" noChangeAspect="1" noTextEdit="1"/>
          </p:cNvSpPr>
          <p:nvPr>
            <p:ph type="sldImg"/>
          </p:nvPr>
        </p:nvSpPr>
        <p:spPr>
          <a:ln/>
        </p:spPr>
      </p:sp>
      <p:sp>
        <p:nvSpPr>
          <p:cNvPr id="78851" name="Notes Placeholder 2"/>
          <p:cNvSpPr>
            <a:spLocks noGrp="1"/>
          </p:cNvSpPr>
          <p:nvPr>
            <p:ph type="body" idx="1"/>
          </p:nvPr>
        </p:nvSpPr>
        <p:spPr>
          <a:noFill/>
          <a:ln/>
        </p:spPr>
        <p:txBody>
          <a:bodyPr/>
          <a:lstStyle/>
          <a:p>
            <a:pPr eaLnBrk="1" hangingPunct="1"/>
            <a:endParaRPr lang="sv-SE" dirty="0" smtClean="0"/>
          </a:p>
        </p:txBody>
      </p:sp>
      <p:sp>
        <p:nvSpPr>
          <p:cNvPr id="74756" name="Slide Number Placeholder 3"/>
          <p:cNvSpPr>
            <a:spLocks noGrp="1"/>
          </p:cNvSpPr>
          <p:nvPr>
            <p:ph type="sldNum" sz="quarter" idx="5"/>
          </p:nvPr>
        </p:nvSpPr>
        <p:spPr/>
        <p:txBody>
          <a:bodyPr/>
          <a:lstStyle/>
          <a:p>
            <a:pPr>
              <a:defRPr/>
            </a:pPr>
            <a:fld id="{15429F0F-5E07-4CFD-9855-398EA2AEEAF6}" type="slidenum">
              <a:rPr lang="en-US" smtClean="0"/>
              <a:pPr>
                <a:defRPr/>
              </a:pPr>
              <a:t>58</a:t>
            </a:fld>
            <a:endParaRPr lang="en-US" smtClean="0"/>
          </a:p>
        </p:txBody>
      </p:sp>
    </p:spTree>
    <p:extLst>
      <p:ext uri="{BB962C8B-B14F-4D97-AF65-F5344CB8AC3E}">
        <p14:creationId xmlns:p14="http://schemas.microsoft.com/office/powerpoint/2010/main" val="4070482362"/>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Slide Image Placeholder 1"/>
          <p:cNvSpPr>
            <a:spLocks noGrp="1" noRot="1" noChangeAspect="1" noTextEdit="1"/>
          </p:cNvSpPr>
          <p:nvPr>
            <p:ph type="sldImg"/>
          </p:nvPr>
        </p:nvSpPr>
        <p:spPr>
          <a:ln/>
        </p:spPr>
      </p:sp>
      <p:sp>
        <p:nvSpPr>
          <p:cNvPr id="78851" name="Notes Placeholder 2"/>
          <p:cNvSpPr>
            <a:spLocks noGrp="1"/>
          </p:cNvSpPr>
          <p:nvPr>
            <p:ph type="body" idx="1"/>
          </p:nvPr>
        </p:nvSpPr>
        <p:spPr>
          <a:noFill/>
          <a:ln/>
        </p:spPr>
        <p:txBody>
          <a:bodyPr/>
          <a:lstStyle/>
          <a:p>
            <a:pPr eaLnBrk="1" hangingPunct="1"/>
            <a:endParaRPr lang="sv-SE" dirty="0" smtClean="0"/>
          </a:p>
        </p:txBody>
      </p:sp>
      <p:sp>
        <p:nvSpPr>
          <p:cNvPr id="74756" name="Slide Number Placeholder 3"/>
          <p:cNvSpPr>
            <a:spLocks noGrp="1"/>
          </p:cNvSpPr>
          <p:nvPr>
            <p:ph type="sldNum" sz="quarter" idx="5"/>
          </p:nvPr>
        </p:nvSpPr>
        <p:spPr/>
        <p:txBody>
          <a:bodyPr/>
          <a:lstStyle/>
          <a:p>
            <a:pPr>
              <a:defRPr/>
            </a:pPr>
            <a:fld id="{15429F0F-5E07-4CFD-9855-398EA2AEEAF6}" type="slidenum">
              <a:rPr lang="en-US" smtClean="0"/>
              <a:pPr>
                <a:defRPr/>
              </a:pPr>
              <a:t>61</a:t>
            </a:fld>
            <a:endParaRPr lang="en-US" smtClean="0"/>
          </a:p>
        </p:txBody>
      </p:sp>
    </p:spTree>
    <p:extLst>
      <p:ext uri="{BB962C8B-B14F-4D97-AF65-F5344CB8AC3E}">
        <p14:creationId xmlns:p14="http://schemas.microsoft.com/office/powerpoint/2010/main" val="81461209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sv-SE"/>
          </a:p>
        </p:txBody>
      </p:sp>
      <p:sp>
        <p:nvSpPr>
          <p:cNvPr id="4" name="Slide Number Placeholder 3"/>
          <p:cNvSpPr>
            <a:spLocks noGrp="1"/>
          </p:cNvSpPr>
          <p:nvPr>
            <p:ph type="sldNum" sz="quarter" idx="10"/>
          </p:nvPr>
        </p:nvSpPr>
        <p:spPr/>
        <p:txBody>
          <a:bodyPr/>
          <a:lstStyle/>
          <a:p>
            <a:fld id="{65A8F707-DFA5-411D-9774-989F27678A6C}" type="slidenum">
              <a:rPr lang="sv-SE" smtClean="0"/>
              <a:pPr/>
              <a:t>7</a:t>
            </a:fld>
            <a:endParaRPr lang="sv-SE"/>
          </a:p>
        </p:txBody>
      </p:sp>
    </p:spTree>
    <p:extLst>
      <p:ext uri="{BB962C8B-B14F-4D97-AF65-F5344CB8AC3E}">
        <p14:creationId xmlns:p14="http://schemas.microsoft.com/office/powerpoint/2010/main" val="217754317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Slide Image Placeholder 1"/>
          <p:cNvSpPr>
            <a:spLocks noGrp="1" noRot="1" noChangeAspect="1" noTextEdit="1"/>
          </p:cNvSpPr>
          <p:nvPr>
            <p:ph type="sldImg"/>
          </p:nvPr>
        </p:nvSpPr>
        <p:spPr>
          <a:ln/>
        </p:spPr>
      </p:sp>
      <p:sp>
        <p:nvSpPr>
          <p:cNvPr id="78851" name="Notes Placeholder 2"/>
          <p:cNvSpPr>
            <a:spLocks noGrp="1"/>
          </p:cNvSpPr>
          <p:nvPr>
            <p:ph type="body" idx="1"/>
          </p:nvPr>
        </p:nvSpPr>
        <p:spPr>
          <a:noFill/>
          <a:ln/>
        </p:spPr>
        <p:txBody>
          <a:bodyPr/>
          <a:lstStyle/>
          <a:p>
            <a:endParaRPr lang="sv-SE" smtClean="0"/>
          </a:p>
        </p:txBody>
      </p:sp>
      <p:sp>
        <p:nvSpPr>
          <p:cNvPr id="4" name="Slide Number Placeholder 3"/>
          <p:cNvSpPr>
            <a:spLocks noGrp="1"/>
          </p:cNvSpPr>
          <p:nvPr>
            <p:ph type="sldNum" sz="quarter" idx="5"/>
          </p:nvPr>
        </p:nvSpPr>
        <p:spPr/>
        <p:txBody>
          <a:bodyPr/>
          <a:lstStyle/>
          <a:p>
            <a:pPr>
              <a:defRPr/>
            </a:pPr>
            <a:fld id="{16730BED-EBF8-4466-A476-0AC20E5D455E}" type="slidenum">
              <a:rPr lang="en-US" smtClean="0"/>
              <a:pPr>
                <a:defRPr/>
              </a:pPr>
              <a:t>8</a:t>
            </a:fld>
            <a:endParaRPr lang="en-US"/>
          </a:p>
        </p:txBody>
      </p:sp>
    </p:spTree>
    <p:extLst>
      <p:ext uri="{BB962C8B-B14F-4D97-AF65-F5344CB8AC3E}">
        <p14:creationId xmlns:p14="http://schemas.microsoft.com/office/powerpoint/2010/main" val="147250595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Slide Image Placeholder 1"/>
          <p:cNvSpPr>
            <a:spLocks noGrp="1" noRot="1" noChangeAspect="1" noTextEdit="1"/>
          </p:cNvSpPr>
          <p:nvPr>
            <p:ph type="sldImg"/>
          </p:nvPr>
        </p:nvSpPr>
        <p:spPr>
          <a:ln/>
        </p:spPr>
      </p:sp>
      <p:sp>
        <p:nvSpPr>
          <p:cNvPr id="79875" name="Notes Placeholder 2"/>
          <p:cNvSpPr>
            <a:spLocks noGrp="1"/>
          </p:cNvSpPr>
          <p:nvPr>
            <p:ph type="body" idx="1"/>
          </p:nvPr>
        </p:nvSpPr>
        <p:spPr>
          <a:noFill/>
          <a:ln/>
        </p:spPr>
        <p:txBody>
          <a:bodyPr/>
          <a:lstStyle/>
          <a:p>
            <a:endParaRPr lang="sv-SE" smtClean="0"/>
          </a:p>
        </p:txBody>
      </p:sp>
      <p:sp>
        <p:nvSpPr>
          <p:cNvPr id="4" name="Slide Number Placeholder 3"/>
          <p:cNvSpPr>
            <a:spLocks noGrp="1"/>
          </p:cNvSpPr>
          <p:nvPr>
            <p:ph type="sldNum" sz="quarter" idx="5"/>
          </p:nvPr>
        </p:nvSpPr>
        <p:spPr/>
        <p:txBody>
          <a:bodyPr/>
          <a:lstStyle/>
          <a:p>
            <a:pPr>
              <a:defRPr/>
            </a:pPr>
            <a:fld id="{F97BE3D3-FEAA-407C-A6F0-5CEFDCFAD612}" type="slidenum">
              <a:rPr lang="en-US" smtClean="0"/>
              <a:pPr>
                <a:defRPr/>
              </a:pPr>
              <a:t>9</a:t>
            </a:fld>
            <a:endParaRPr lang="en-US"/>
          </a:p>
        </p:txBody>
      </p:sp>
    </p:spTree>
    <p:extLst>
      <p:ext uri="{BB962C8B-B14F-4D97-AF65-F5344CB8AC3E}">
        <p14:creationId xmlns:p14="http://schemas.microsoft.com/office/powerpoint/2010/main" val="23599463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Slide Image Placeholder 1"/>
          <p:cNvSpPr>
            <a:spLocks noGrp="1" noRot="1" noChangeAspect="1" noTextEdit="1"/>
          </p:cNvSpPr>
          <p:nvPr>
            <p:ph type="sldImg"/>
          </p:nvPr>
        </p:nvSpPr>
        <p:spPr>
          <a:ln/>
        </p:spPr>
      </p:sp>
      <p:sp>
        <p:nvSpPr>
          <p:cNvPr id="79875" name="Notes Placeholder 2"/>
          <p:cNvSpPr>
            <a:spLocks noGrp="1"/>
          </p:cNvSpPr>
          <p:nvPr>
            <p:ph type="body" idx="1"/>
          </p:nvPr>
        </p:nvSpPr>
        <p:spPr>
          <a:noFill/>
          <a:ln/>
        </p:spPr>
        <p:txBody>
          <a:bodyPr/>
          <a:lstStyle/>
          <a:p>
            <a:endParaRPr lang="sv-SE" smtClean="0"/>
          </a:p>
        </p:txBody>
      </p:sp>
      <p:sp>
        <p:nvSpPr>
          <p:cNvPr id="4" name="Slide Number Placeholder 3"/>
          <p:cNvSpPr>
            <a:spLocks noGrp="1"/>
          </p:cNvSpPr>
          <p:nvPr>
            <p:ph type="sldNum" sz="quarter" idx="5"/>
          </p:nvPr>
        </p:nvSpPr>
        <p:spPr/>
        <p:txBody>
          <a:bodyPr/>
          <a:lstStyle/>
          <a:p>
            <a:pPr>
              <a:defRPr/>
            </a:pPr>
            <a:fld id="{F97BE3D3-FEAA-407C-A6F0-5CEFDCFAD612}" type="slidenum">
              <a:rPr lang="en-US" smtClean="0"/>
              <a:pPr>
                <a:defRPr/>
              </a:pPr>
              <a:t>10</a:t>
            </a:fld>
            <a:endParaRPr lang="en-US"/>
          </a:p>
        </p:txBody>
      </p:sp>
    </p:spTree>
    <p:extLst>
      <p:ext uri="{BB962C8B-B14F-4D97-AF65-F5344CB8AC3E}">
        <p14:creationId xmlns:p14="http://schemas.microsoft.com/office/powerpoint/2010/main" val="336956774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Slide Image Placeholder 1"/>
          <p:cNvSpPr>
            <a:spLocks noGrp="1" noRot="1" noChangeAspect="1" noTextEdit="1"/>
          </p:cNvSpPr>
          <p:nvPr>
            <p:ph type="sldImg"/>
          </p:nvPr>
        </p:nvSpPr>
        <p:spPr>
          <a:ln/>
        </p:spPr>
      </p:sp>
      <p:sp>
        <p:nvSpPr>
          <p:cNvPr id="79875" name="Notes Placeholder 2"/>
          <p:cNvSpPr>
            <a:spLocks noGrp="1"/>
          </p:cNvSpPr>
          <p:nvPr>
            <p:ph type="body" idx="1"/>
          </p:nvPr>
        </p:nvSpPr>
        <p:spPr>
          <a:noFill/>
          <a:ln/>
        </p:spPr>
        <p:txBody>
          <a:bodyPr/>
          <a:lstStyle/>
          <a:p>
            <a:endParaRPr lang="sv-SE" smtClean="0"/>
          </a:p>
        </p:txBody>
      </p:sp>
      <p:sp>
        <p:nvSpPr>
          <p:cNvPr id="4" name="Slide Number Placeholder 3"/>
          <p:cNvSpPr>
            <a:spLocks noGrp="1"/>
          </p:cNvSpPr>
          <p:nvPr>
            <p:ph type="sldNum" sz="quarter" idx="5"/>
          </p:nvPr>
        </p:nvSpPr>
        <p:spPr/>
        <p:txBody>
          <a:bodyPr/>
          <a:lstStyle/>
          <a:p>
            <a:pPr>
              <a:defRPr/>
            </a:pPr>
            <a:fld id="{F97BE3D3-FEAA-407C-A6F0-5CEFDCFAD612}" type="slidenum">
              <a:rPr lang="en-US" smtClean="0"/>
              <a:pPr>
                <a:defRPr/>
              </a:pPr>
              <a:t>11</a:t>
            </a:fld>
            <a:endParaRPr lang="en-US"/>
          </a:p>
        </p:txBody>
      </p:sp>
    </p:spTree>
    <p:extLst>
      <p:ext uri="{BB962C8B-B14F-4D97-AF65-F5344CB8AC3E}">
        <p14:creationId xmlns:p14="http://schemas.microsoft.com/office/powerpoint/2010/main" val="259444275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5.x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Master" Target="../slideMasters/slideMaster5.xml"/></Relationships>
</file>

<file path=ppt/slideLayouts/_rels/slideLayout61.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Master" Target="../slideMasters/slideMaster5.xml"/></Relationships>
</file>

<file path=ppt/slideLayouts/_rels/slideLayout62.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Master" Target="../slideMasters/slideMaster5.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Förstasida - Eld">
    <p:spTree>
      <p:nvGrpSpPr>
        <p:cNvPr id="1" name=""/>
        <p:cNvGrpSpPr/>
        <p:nvPr/>
      </p:nvGrpSpPr>
      <p:grpSpPr>
        <a:xfrm>
          <a:off x="0" y="0"/>
          <a:ext cx="0" cy="0"/>
          <a:chOff x="0" y="0"/>
          <a:chExt cx="0" cy="0"/>
        </a:xfrm>
      </p:grpSpPr>
      <p:pic>
        <p:nvPicPr>
          <p:cNvPr id="7" name="Picture 2" descr="SU_PPT_eld"/>
          <p:cNvPicPr>
            <a:picLocks noChangeAspect="1" noChangeArrowheads="1"/>
          </p:cNvPicPr>
          <p:nvPr userDrawn="1"/>
        </p:nvPicPr>
        <p:blipFill>
          <a:blip r:embed="rId2" cstate="print">
            <a:alphaModFix amt="55000"/>
          </a:blip>
          <a:srcRect l="4988" t="-362"/>
          <a:stretch>
            <a:fillRect/>
          </a:stretch>
        </p:blipFill>
        <p:spPr bwMode="auto">
          <a:xfrm>
            <a:off x="1" y="1225226"/>
            <a:ext cx="5408969" cy="3938812"/>
          </a:xfrm>
          <a:prstGeom prst="rect">
            <a:avLst/>
          </a:prstGeom>
          <a:noFill/>
          <a:effectLst/>
        </p:spPr>
      </p:pic>
      <p:sp>
        <p:nvSpPr>
          <p:cNvPr id="2" name="Rubrik 1"/>
          <p:cNvSpPr>
            <a:spLocks noGrp="1"/>
          </p:cNvSpPr>
          <p:nvPr>
            <p:ph type="ctrTitle" hasCustomPrompt="1"/>
          </p:nvPr>
        </p:nvSpPr>
        <p:spPr>
          <a:xfrm>
            <a:off x="1008000" y="1827900"/>
            <a:ext cx="6631200" cy="1069200"/>
          </a:xfrm>
        </p:spPr>
        <p:txBody>
          <a:bodyPr lIns="72000" tIns="36000" rIns="72000" bIns="36000" anchor="ctr" anchorCtr="0">
            <a:normAutofit/>
          </a:bodyPr>
          <a:lstStyle>
            <a:lvl1pPr algn="l">
              <a:defRPr sz="4400" b="0">
                <a:latin typeface="Verdana" pitchFamily="34" charset="0"/>
                <a:ea typeface="Verdana" pitchFamily="34" charset="0"/>
                <a:cs typeface="Verdana" pitchFamily="34" charset="0"/>
              </a:defRPr>
            </a:lvl1pPr>
          </a:lstStyle>
          <a:p>
            <a:r>
              <a:rPr lang="sv-SE" noProof="0" smtClean="0"/>
              <a:t>Avsnittsnamn</a:t>
            </a:r>
            <a:endParaRPr lang="sv-SE" noProof="0"/>
          </a:p>
        </p:txBody>
      </p:sp>
      <p:sp>
        <p:nvSpPr>
          <p:cNvPr id="3" name="Underrubrik 2"/>
          <p:cNvSpPr>
            <a:spLocks noGrp="1"/>
          </p:cNvSpPr>
          <p:nvPr>
            <p:ph type="subTitle" idx="1" hasCustomPrompt="1"/>
          </p:nvPr>
        </p:nvSpPr>
        <p:spPr>
          <a:xfrm>
            <a:off x="1008000" y="2894400"/>
            <a:ext cx="6631200" cy="1045502"/>
          </a:xfrm>
        </p:spPr>
        <p:txBody>
          <a:bodyPr>
            <a:noAutofit/>
          </a:bodyPr>
          <a:lstStyle>
            <a:lvl1pPr marL="0" marR="0" indent="0" algn="l" defTabSz="914400" rtl="0" eaLnBrk="1" fontAlgn="auto" latinLnBrk="0" hangingPunct="1">
              <a:lnSpc>
                <a:spcPts val="2900"/>
              </a:lnSpc>
              <a:spcBef>
                <a:spcPts val="480"/>
              </a:spcBef>
              <a:spcAft>
                <a:spcPts val="0"/>
              </a:spcAft>
              <a:buClrTx/>
              <a:buSzPct val="93000"/>
              <a:buFont typeface="Verdana" pitchFamily="34" charset="0"/>
              <a:buNone/>
              <a:tabLst/>
              <a:defRPr sz="2400">
                <a:solidFill>
                  <a:schemeClr val="tx2"/>
                </a:solidFill>
                <a:latin typeface="Verdana" pitchFamily="34" charset="0"/>
                <a:ea typeface="Verdana" pitchFamily="34" charset="0"/>
                <a:cs typeface="Verdana"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sv-SE" noProof="0" dirty="0" smtClean="0"/>
              <a:t>Talare eller underrubrik</a:t>
            </a:r>
          </a:p>
        </p:txBody>
      </p:sp>
      <p:sp>
        <p:nvSpPr>
          <p:cNvPr id="11" name="Content Placeholder 10"/>
          <p:cNvSpPr>
            <a:spLocks noGrp="1"/>
          </p:cNvSpPr>
          <p:nvPr>
            <p:ph sz="quarter" idx="10" hasCustomPrompt="1"/>
          </p:nvPr>
        </p:nvSpPr>
        <p:spPr>
          <a:xfrm>
            <a:off x="971600" y="627534"/>
            <a:ext cx="6625108" cy="1008112"/>
          </a:xfrm>
        </p:spPr>
        <p:txBody>
          <a:bodyPr/>
          <a:lstStyle>
            <a:lvl1pPr marL="0" indent="0">
              <a:buNone/>
              <a:defRPr/>
            </a:lvl1pPr>
          </a:lstStyle>
          <a:p>
            <a:pPr lvl="0"/>
            <a:r>
              <a:rPr lang="sv-SE" noProof="0" dirty="0" smtClean="0"/>
              <a:t>Kurs/Programserie</a:t>
            </a:r>
          </a:p>
        </p:txBody>
      </p:sp>
    </p:spTree>
    <p:extLst>
      <p:ext uri="{BB962C8B-B14F-4D97-AF65-F5344CB8AC3E}">
        <p14:creationId xmlns:p14="http://schemas.microsoft.com/office/powerpoint/2010/main" val="272635090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woObj" preserve="1">
  <p:cSld name="Två innehållsdelar">
    <p:spTree>
      <p:nvGrpSpPr>
        <p:cNvPr id="1" name=""/>
        <p:cNvGrpSpPr/>
        <p:nvPr/>
      </p:nvGrpSpPr>
      <p:grpSpPr>
        <a:xfrm>
          <a:off x="0" y="0"/>
          <a:ext cx="0" cy="0"/>
          <a:chOff x="0" y="0"/>
          <a:chExt cx="0" cy="0"/>
        </a:xfrm>
      </p:grpSpPr>
      <p:sp>
        <p:nvSpPr>
          <p:cNvPr id="2" name="Rubrik 1"/>
          <p:cNvSpPr>
            <a:spLocks noGrp="1"/>
          </p:cNvSpPr>
          <p:nvPr>
            <p:ph type="title"/>
          </p:nvPr>
        </p:nvSpPr>
        <p:spPr>
          <a:xfrm>
            <a:off x="792000" y="627534"/>
            <a:ext cx="6850800" cy="596700"/>
          </a:xfrm>
        </p:spPr>
        <p:txBody>
          <a:bodyPr anchor="t" anchorCtr="0">
            <a:normAutofit/>
          </a:bodyPr>
          <a:lstStyle>
            <a:lvl1pPr>
              <a:defRPr sz="2800"/>
            </a:lvl1pPr>
          </a:lstStyle>
          <a:p>
            <a:r>
              <a:rPr lang="en-US" smtClean="0"/>
              <a:t>Click to edit Master title style</a:t>
            </a:r>
            <a:endParaRPr lang="sv-SE" dirty="0"/>
          </a:p>
        </p:txBody>
      </p:sp>
      <p:sp>
        <p:nvSpPr>
          <p:cNvPr id="3" name="Platshållare för innehåll 2"/>
          <p:cNvSpPr>
            <a:spLocks noGrp="1"/>
          </p:cNvSpPr>
          <p:nvPr>
            <p:ph sz="half" idx="1"/>
          </p:nvPr>
        </p:nvSpPr>
        <p:spPr>
          <a:xfrm>
            <a:off x="792000" y="1275534"/>
            <a:ext cx="3348000" cy="3240432"/>
          </a:xfrm>
        </p:spPr>
        <p:txBody>
          <a:bodyPr/>
          <a:lstStyle>
            <a:lvl1pPr>
              <a:defRPr sz="2400"/>
            </a:lvl1pPr>
            <a:lvl2pPr>
              <a:defRPr sz="2000"/>
            </a:lvl2pPr>
            <a:lvl3pPr>
              <a:defRPr sz="2000"/>
            </a:lvl3pPr>
            <a:lvl4pPr>
              <a:defRPr sz="2000"/>
            </a:lvl4pPr>
            <a:lvl5pPr>
              <a:defRPr sz="20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sv-SE" dirty="0"/>
          </a:p>
        </p:txBody>
      </p:sp>
      <p:sp>
        <p:nvSpPr>
          <p:cNvPr id="4" name="Platshållare för innehåll 3"/>
          <p:cNvSpPr>
            <a:spLocks noGrp="1"/>
          </p:cNvSpPr>
          <p:nvPr>
            <p:ph sz="half" idx="2"/>
          </p:nvPr>
        </p:nvSpPr>
        <p:spPr>
          <a:xfrm>
            <a:off x="4291200" y="1275534"/>
            <a:ext cx="3348000" cy="3240432"/>
          </a:xfrm>
        </p:spPr>
        <p:txBody>
          <a:bodyPr/>
          <a:lstStyle>
            <a:lvl1pPr>
              <a:defRPr sz="2400"/>
            </a:lvl1pPr>
            <a:lvl2pPr>
              <a:defRPr sz="2000"/>
            </a:lvl2pPr>
            <a:lvl3pPr>
              <a:defRPr sz="2000"/>
            </a:lvl3pPr>
            <a:lvl4pPr>
              <a:defRPr sz="2000"/>
            </a:lvl4pPr>
            <a:lvl5pPr>
              <a:defRPr sz="20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sv-SE" dirty="0"/>
          </a:p>
        </p:txBody>
      </p:sp>
    </p:spTree>
    <p:extLst>
      <p:ext uri="{BB962C8B-B14F-4D97-AF65-F5344CB8AC3E}">
        <p14:creationId xmlns:p14="http://schemas.microsoft.com/office/powerpoint/2010/main" val="41479755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 preserve="1">
  <p:cSld name="Rubrik och text">
    <p:spTree>
      <p:nvGrpSpPr>
        <p:cNvPr id="1" name=""/>
        <p:cNvGrpSpPr/>
        <p:nvPr/>
      </p:nvGrpSpPr>
      <p:grpSpPr>
        <a:xfrm>
          <a:off x="0" y="0"/>
          <a:ext cx="0" cy="0"/>
          <a:chOff x="0" y="0"/>
          <a:chExt cx="0" cy="0"/>
        </a:xfrm>
      </p:grpSpPr>
      <p:sp>
        <p:nvSpPr>
          <p:cNvPr id="2" name="Rubrik 1"/>
          <p:cNvSpPr>
            <a:spLocks noGrp="1"/>
          </p:cNvSpPr>
          <p:nvPr>
            <p:ph type="title"/>
          </p:nvPr>
        </p:nvSpPr>
        <p:spPr>
          <a:xfrm>
            <a:off x="792000" y="627534"/>
            <a:ext cx="6850800" cy="596700"/>
          </a:xfrm>
        </p:spPr>
        <p:txBody>
          <a:bodyPr anchor="t" anchorCtr="0">
            <a:normAutofit/>
          </a:bodyPr>
          <a:lstStyle>
            <a:lvl1pPr>
              <a:defRPr sz="2800"/>
            </a:lvl1pPr>
          </a:lstStyle>
          <a:p>
            <a:r>
              <a:rPr lang="en-US" noProof="0" smtClean="0"/>
              <a:t>Click to edit Master title style</a:t>
            </a:r>
            <a:endParaRPr lang="sv-SE" noProof="0"/>
          </a:p>
        </p:txBody>
      </p:sp>
      <p:sp>
        <p:nvSpPr>
          <p:cNvPr id="3" name="Platshållare för innehåll 2"/>
          <p:cNvSpPr>
            <a:spLocks noGrp="1"/>
          </p:cNvSpPr>
          <p:nvPr>
            <p:ph idx="1"/>
          </p:nvPr>
        </p:nvSpPr>
        <p:spPr>
          <a:xfrm>
            <a:off x="792000" y="1275534"/>
            <a:ext cx="6850800" cy="2411100"/>
          </a:xfrm>
        </p:spPr>
        <p:txBody>
          <a:bodyPr>
            <a:normAutofit/>
          </a:bodyPr>
          <a:lstStyle>
            <a:lvl1pPr marL="1588" indent="-1588">
              <a:lnSpc>
                <a:spcPts val="2600"/>
              </a:lnSpc>
              <a:buNone/>
              <a:defRPr sz="2400"/>
            </a:lvl1pPr>
            <a:lvl2pPr>
              <a:buNone/>
              <a:defRPr/>
            </a:lvl2pPr>
            <a:lvl3pPr>
              <a:buNone/>
              <a:defRPr/>
            </a:lvl3pPr>
            <a:lvl4pPr>
              <a:buNone/>
              <a:defRPr/>
            </a:lvl4pPr>
            <a:lvl5pPr>
              <a:buNone/>
              <a:defRPr/>
            </a:lvl5pPr>
          </a:lstStyle>
          <a:p>
            <a:pPr lvl="0"/>
            <a:r>
              <a:rPr lang="en-US" noProof="0" smtClean="0"/>
              <a:t>Click to edit Master text styles</a:t>
            </a:r>
          </a:p>
        </p:txBody>
      </p:sp>
    </p:spTree>
    <p:extLst>
      <p:ext uri="{BB962C8B-B14F-4D97-AF65-F5344CB8AC3E}">
        <p14:creationId xmlns:p14="http://schemas.microsoft.com/office/powerpoint/2010/main" val="65599723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Endast innehåll">
    <p:spTree>
      <p:nvGrpSpPr>
        <p:cNvPr id="1" name=""/>
        <p:cNvGrpSpPr/>
        <p:nvPr/>
      </p:nvGrpSpPr>
      <p:grpSpPr>
        <a:xfrm>
          <a:off x="0" y="0"/>
          <a:ext cx="0" cy="0"/>
          <a:chOff x="0" y="0"/>
          <a:chExt cx="0" cy="0"/>
        </a:xfrm>
      </p:grpSpPr>
      <p:sp>
        <p:nvSpPr>
          <p:cNvPr id="3" name="Platshållare för innehåll 2"/>
          <p:cNvSpPr>
            <a:spLocks noGrp="1"/>
          </p:cNvSpPr>
          <p:nvPr>
            <p:ph idx="1"/>
          </p:nvPr>
        </p:nvSpPr>
        <p:spPr>
          <a:xfrm>
            <a:off x="792000" y="595470"/>
            <a:ext cx="6850800" cy="3992504"/>
          </a:xfrm>
        </p:spPr>
        <p:txBody>
          <a:bodyPr>
            <a:normAutofit/>
          </a:bodyPr>
          <a:lstStyle>
            <a:lvl1pPr>
              <a:defRPr sz="2400"/>
            </a:lvl1pPr>
            <a:lvl2pPr>
              <a:defRPr sz="2400"/>
            </a:lvl2pPr>
            <a:lvl3pPr>
              <a:defRPr sz="2400"/>
            </a:lvl3pPr>
            <a:lvl4pPr>
              <a:defRPr sz="2400"/>
            </a:lvl4pPr>
            <a:lvl5pPr>
              <a:defRPr sz="24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sv-SE" dirty="0"/>
          </a:p>
        </p:txBody>
      </p:sp>
    </p:spTree>
    <p:extLst>
      <p:ext uri="{BB962C8B-B14F-4D97-AF65-F5344CB8AC3E}">
        <p14:creationId xmlns:p14="http://schemas.microsoft.com/office/powerpoint/2010/main" val="419680459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Tree>
    <p:extLst>
      <p:ext uri="{BB962C8B-B14F-4D97-AF65-F5344CB8AC3E}">
        <p14:creationId xmlns:p14="http://schemas.microsoft.com/office/powerpoint/2010/main" val="132893297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fourObj">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684214" y="208360"/>
            <a:ext cx="8351837" cy="857250"/>
          </a:xfrm>
        </p:spPr>
        <p:txBody>
          <a:bodyPr/>
          <a:lstStyle/>
          <a:p>
            <a:r>
              <a:rPr lang="en-US" smtClean="0"/>
              <a:t>Click to edit Master title style</a:t>
            </a:r>
            <a:endParaRPr lang="sv-SE"/>
          </a:p>
        </p:txBody>
      </p:sp>
      <p:sp>
        <p:nvSpPr>
          <p:cNvPr id="3" name="Content Placeholder 2"/>
          <p:cNvSpPr>
            <a:spLocks noGrp="1"/>
          </p:cNvSpPr>
          <p:nvPr>
            <p:ph sz="quarter" idx="1"/>
          </p:nvPr>
        </p:nvSpPr>
        <p:spPr>
          <a:xfrm>
            <a:off x="684214" y="1200150"/>
            <a:ext cx="4098925" cy="178951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sv-SE"/>
          </a:p>
        </p:txBody>
      </p:sp>
      <p:sp>
        <p:nvSpPr>
          <p:cNvPr id="4" name="Content Placeholder 3"/>
          <p:cNvSpPr>
            <a:spLocks noGrp="1"/>
          </p:cNvSpPr>
          <p:nvPr>
            <p:ph sz="quarter" idx="2"/>
          </p:nvPr>
        </p:nvSpPr>
        <p:spPr>
          <a:xfrm>
            <a:off x="4935538" y="1200150"/>
            <a:ext cx="4100512" cy="178951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sv-SE"/>
          </a:p>
        </p:txBody>
      </p:sp>
      <p:sp>
        <p:nvSpPr>
          <p:cNvPr id="5" name="Content Placeholder 4"/>
          <p:cNvSpPr>
            <a:spLocks noGrp="1"/>
          </p:cNvSpPr>
          <p:nvPr>
            <p:ph sz="quarter" idx="3"/>
          </p:nvPr>
        </p:nvSpPr>
        <p:spPr>
          <a:xfrm>
            <a:off x="684214" y="3103960"/>
            <a:ext cx="4098925" cy="1789509"/>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sv-SE"/>
          </a:p>
        </p:txBody>
      </p:sp>
      <p:sp>
        <p:nvSpPr>
          <p:cNvPr id="6" name="Content Placeholder 5"/>
          <p:cNvSpPr>
            <a:spLocks noGrp="1"/>
          </p:cNvSpPr>
          <p:nvPr>
            <p:ph sz="quarter" idx="4"/>
          </p:nvPr>
        </p:nvSpPr>
        <p:spPr>
          <a:xfrm>
            <a:off x="4935538" y="3103960"/>
            <a:ext cx="4100512" cy="1789509"/>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sv-SE"/>
          </a:p>
        </p:txBody>
      </p:sp>
      <p:sp>
        <p:nvSpPr>
          <p:cNvPr id="7" name="Rectangle 9"/>
          <p:cNvSpPr>
            <a:spLocks noGrp="1" noChangeArrowheads="1"/>
          </p:cNvSpPr>
          <p:nvPr>
            <p:ph type="sldNum" sz="quarter" idx="10"/>
          </p:nvPr>
        </p:nvSpPr>
        <p:spPr>
          <a:xfrm>
            <a:off x="6553200" y="4767263"/>
            <a:ext cx="2133600" cy="273844"/>
          </a:xfrm>
          <a:prstGeom prst="rect">
            <a:avLst/>
          </a:prstGeom>
          <a:ln/>
        </p:spPr>
        <p:txBody>
          <a:bodyPr/>
          <a:lstStyle>
            <a:lvl1pPr>
              <a:defRPr/>
            </a:lvl1pPr>
          </a:lstStyle>
          <a:p>
            <a:pPr>
              <a:defRPr/>
            </a:pPr>
            <a:fld id="{20F57788-304B-48DC-9179-F98CEEFA570D}" type="slidenum">
              <a:rPr lang="sv-SE"/>
              <a:pPr>
                <a:defRPr/>
              </a:pPr>
              <a:t>‹#›</a:t>
            </a:fld>
            <a:endParaRPr lang="sv-SE"/>
          </a:p>
        </p:txBody>
      </p:sp>
    </p:spTree>
    <p:extLst>
      <p:ext uri="{BB962C8B-B14F-4D97-AF65-F5344CB8AC3E}">
        <p14:creationId xmlns:p14="http://schemas.microsoft.com/office/powerpoint/2010/main" val="311686159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sv-SE"/>
          </a:p>
        </p:txBody>
      </p:sp>
      <p:sp>
        <p:nvSpPr>
          <p:cNvPr id="3" name="Date Placeholder 2"/>
          <p:cNvSpPr>
            <a:spLocks noGrp="1"/>
          </p:cNvSpPr>
          <p:nvPr>
            <p:ph type="dt" sz="half" idx="10"/>
          </p:nvPr>
        </p:nvSpPr>
        <p:spPr>
          <a:xfrm>
            <a:off x="457200" y="4767263"/>
            <a:ext cx="2133600" cy="273844"/>
          </a:xfrm>
          <a:prstGeom prst="rect">
            <a:avLst/>
          </a:prstGeom>
        </p:spPr>
        <p:txBody>
          <a:bodyPr/>
          <a:lstStyle/>
          <a:p>
            <a:fld id="{80E392D7-3CE3-4919-A35A-8A53C268C210}" type="datetimeFigureOut">
              <a:rPr lang="sv-SE" smtClean="0"/>
              <a:pPr/>
              <a:t>2018-10-17</a:t>
            </a:fld>
            <a:endParaRPr lang="sv-SE"/>
          </a:p>
        </p:txBody>
      </p:sp>
      <p:sp>
        <p:nvSpPr>
          <p:cNvPr id="4" name="Footer Placeholder 3"/>
          <p:cNvSpPr>
            <a:spLocks noGrp="1"/>
          </p:cNvSpPr>
          <p:nvPr>
            <p:ph type="ftr" sz="quarter" idx="11"/>
          </p:nvPr>
        </p:nvSpPr>
        <p:spPr>
          <a:xfrm>
            <a:off x="3124200" y="4767263"/>
            <a:ext cx="2895600" cy="273844"/>
          </a:xfrm>
          <a:prstGeom prst="rect">
            <a:avLst/>
          </a:prstGeom>
        </p:spPr>
        <p:txBody>
          <a:bodyPr/>
          <a:lstStyle/>
          <a:p>
            <a:endParaRPr lang="sv-SE"/>
          </a:p>
        </p:txBody>
      </p:sp>
      <p:sp>
        <p:nvSpPr>
          <p:cNvPr id="5" name="Slide Number Placeholder 4"/>
          <p:cNvSpPr>
            <a:spLocks noGrp="1"/>
          </p:cNvSpPr>
          <p:nvPr>
            <p:ph type="sldNum" sz="quarter" idx="12"/>
          </p:nvPr>
        </p:nvSpPr>
        <p:spPr>
          <a:xfrm>
            <a:off x="6553200" y="4767263"/>
            <a:ext cx="2133600" cy="273844"/>
          </a:xfrm>
          <a:prstGeom prst="rect">
            <a:avLst/>
          </a:prstGeom>
        </p:spPr>
        <p:txBody>
          <a:bodyPr/>
          <a:lstStyle/>
          <a:p>
            <a:fld id="{711B40CF-3D6F-494B-AA44-F841CA8383F2}" type="slidenum">
              <a:rPr lang="sv-SE" smtClean="0"/>
              <a:pPr/>
              <a:t>‹#›</a:t>
            </a:fld>
            <a:endParaRPr lang="sv-SE"/>
          </a:p>
        </p:txBody>
      </p:sp>
    </p:spTree>
    <p:extLst>
      <p:ext uri="{BB962C8B-B14F-4D97-AF65-F5344CB8AC3E}">
        <p14:creationId xmlns:p14="http://schemas.microsoft.com/office/powerpoint/2010/main" val="253315879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First page - Fire">
    <p:spTree>
      <p:nvGrpSpPr>
        <p:cNvPr id="1" name=""/>
        <p:cNvGrpSpPr/>
        <p:nvPr/>
      </p:nvGrpSpPr>
      <p:grpSpPr>
        <a:xfrm>
          <a:off x="0" y="0"/>
          <a:ext cx="0" cy="0"/>
          <a:chOff x="0" y="0"/>
          <a:chExt cx="0" cy="0"/>
        </a:xfrm>
      </p:grpSpPr>
      <p:pic>
        <p:nvPicPr>
          <p:cNvPr id="7" name="Picture 2" descr="SU_PPT_eld"/>
          <p:cNvPicPr>
            <a:picLocks noChangeAspect="1" noChangeArrowheads="1"/>
          </p:cNvPicPr>
          <p:nvPr userDrawn="1"/>
        </p:nvPicPr>
        <p:blipFill>
          <a:blip r:embed="rId2" cstate="print">
            <a:alphaModFix amt="55000"/>
          </a:blip>
          <a:srcRect l="4988" t="-362"/>
          <a:stretch>
            <a:fillRect/>
          </a:stretch>
        </p:blipFill>
        <p:spPr bwMode="auto">
          <a:xfrm>
            <a:off x="1" y="1225226"/>
            <a:ext cx="5408969" cy="3938812"/>
          </a:xfrm>
          <a:prstGeom prst="rect">
            <a:avLst/>
          </a:prstGeom>
          <a:noFill/>
          <a:effectLst/>
        </p:spPr>
      </p:pic>
      <p:sp>
        <p:nvSpPr>
          <p:cNvPr id="2" name="Rubrik 1"/>
          <p:cNvSpPr>
            <a:spLocks noGrp="1"/>
          </p:cNvSpPr>
          <p:nvPr>
            <p:ph type="ctrTitle" hasCustomPrompt="1"/>
          </p:nvPr>
        </p:nvSpPr>
        <p:spPr>
          <a:xfrm>
            <a:off x="1008000" y="1827900"/>
            <a:ext cx="6631200" cy="1069200"/>
          </a:xfrm>
        </p:spPr>
        <p:txBody>
          <a:bodyPr lIns="72000" tIns="36000" rIns="72000" bIns="36000" anchor="ctr" anchorCtr="0">
            <a:noAutofit/>
          </a:bodyPr>
          <a:lstStyle>
            <a:lvl1pPr algn="l">
              <a:defRPr sz="4400" b="0" baseline="0">
                <a:latin typeface="Verdana" pitchFamily="34" charset="0"/>
                <a:ea typeface="Verdana" pitchFamily="34" charset="0"/>
                <a:cs typeface="Verdana" pitchFamily="34" charset="0"/>
              </a:defRPr>
            </a:lvl1pPr>
          </a:lstStyle>
          <a:p>
            <a:r>
              <a:rPr lang="en-US" noProof="0" smtClean="0"/>
              <a:t>Episode name</a:t>
            </a:r>
            <a:endParaRPr lang="en-US" noProof="0"/>
          </a:p>
        </p:txBody>
      </p:sp>
      <p:sp>
        <p:nvSpPr>
          <p:cNvPr id="3" name="Underrubrik 2"/>
          <p:cNvSpPr>
            <a:spLocks noGrp="1"/>
          </p:cNvSpPr>
          <p:nvPr>
            <p:ph type="subTitle" idx="1" hasCustomPrompt="1"/>
          </p:nvPr>
        </p:nvSpPr>
        <p:spPr>
          <a:xfrm>
            <a:off x="1008000" y="2894400"/>
            <a:ext cx="6631200" cy="1405542"/>
          </a:xfrm>
        </p:spPr>
        <p:txBody>
          <a:bodyPr>
            <a:noAutofit/>
          </a:bodyPr>
          <a:lstStyle>
            <a:lvl1pPr marL="0" marR="0" indent="0" algn="l" defTabSz="914400" rtl="0" eaLnBrk="1" fontAlgn="auto" latinLnBrk="0" hangingPunct="1">
              <a:lnSpc>
                <a:spcPts val="2900"/>
              </a:lnSpc>
              <a:spcBef>
                <a:spcPts val="480"/>
              </a:spcBef>
              <a:spcAft>
                <a:spcPts val="0"/>
              </a:spcAft>
              <a:buClrTx/>
              <a:buSzPct val="93000"/>
              <a:buFont typeface="Verdana" pitchFamily="34" charset="0"/>
              <a:buNone/>
              <a:tabLst/>
              <a:defRPr sz="2400">
                <a:solidFill>
                  <a:schemeClr val="tx2"/>
                </a:solidFill>
                <a:latin typeface="Verdana" pitchFamily="34" charset="0"/>
                <a:ea typeface="Verdana" pitchFamily="34" charset="0"/>
                <a:cs typeface="Verdana"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noProof="0" dirty="0" smtClean="0"/>
              <a:t>Speaker or subtitle</a:t>
            </a:r>
          </a:p>
          <a:p>
            <a:pPr lvl="0"/>
            <a:endParaRPr lang="sv-SE" noProof="0" dirty="0" smtClean="0"/>
          </a:p>
        </p:txBody>
      </p:sp>
      <p:sp>
        <p:nvSpPr>
          <p:cNvPr id="11" name="Content Placeholder 10"/>
          <p:cNvSpPr>
            <a:spLocks noGrp="1"/>
          </p:cNvSpPr>
          <p:nvPr>
            <p:ph sz="quarter" idx="10" hasCustomPrompt="1"/>
          </p:nvPr>
        </p:nvSpPr>
        <p:spPr>
          <a:xfrm>
            <a:off x="971600" y="627534"/>
            <a:ext cx="6625108" cy="1008112"/>
          </a:xfrm>
        </p:spPr>
        <p:txBody>
          <a:bodyPr/>
          <a:lstStyle>
            <a:lvl1pPr marL="0" marR="0" indent="0" algn="l" defTabSz="914400" rtl="0" eaLnBrk="1" fontAlgn="auto" latinLnBrk="0" hangingPunct="1">
              <a:lnSpc>
                <a:spcPts val="2900"/>
              </a:lnSpc>
              <a:spcBef>
                <a:spcPct val="20000"/>
              </a:spcBef>
              <a:spcAft>
                <a:spcPts val="0"/>
              </a:spcAft>
              <a:buClrTx/>
              <a:buSzPct val="93000"/>
              <a:buFont typeface="Verdana" pitchFamily="34" charset="0"/>
              <a:buNone/>
              <a:tabLst/>
              <a:defRPr/>
            </a:lvl1pPr>
          </a:lstStyle>
          <a:p>
            <a:pPr lvl="0"/>
            <a:r>
              <a:rPr lang="en-US" noProof="0" dirty="0" smtClean="0"/>
              <a:t>Course/Serial</a:t>
            </a:r>
          </a:p>
        </p:txBody>
      </p:sp>
    </p:spTree>
    <p:extLst>
      <p:ext uri="{BB962C8B-B14F-4D97-AF65-F5344CB8AC3E}">
        <p14:creationId xmlns:p14="http://schemas.microsoft.com/office/powerpoint/2010/main" val="373596354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First page - Olive branch">
    <p:spTree>
      <p:nvGrpSpPr>
        <p:cNvPr id="1" name=""/>
        <p:cNvGrpSpPr/>
        <p:nvPr/>
      </p:nvGrpSpPr>
      <p:grpSpPr>
        <a:xfrm>
          <a:off x="0" y="0"/>
          <a:ext cx="0" cy="0"/>
          <a:chOff x="0" y="0"/>
          <a:chExt cx="0" cy="0"/>
        </a:xfrm>
      </p:grpSpPr>
      <p:pic>
        <p:nvPicPr>
          <p:cNvPr id="5" name="Picture 9" descr="SU_PPT_olivkvist"/>
          <p:cNvPicPr>
            <a:picLocks noChangeAspect="1" noChangeArrowheads="1"/>
          </p:cNvPicPr>
          <p:nvPr userDrawn="1"/>
        </p:nvPicPr>
        <p:blipFill>
          <a:blip r:embed="rId2" cstate="print">
            <a:alphaModFix amt="55000"/>
          </a:blip>
          <a:srcRect l="1746"/>
          <a:stretch>
            <a:fillRect/>
          </a:stretch>
        </p:blipFill>
        <p:spPr bwMode="auto">
          <a:xfrm>
            <a:off x="1589" y="238124"/>
            <a:ext cx="5161507" cy="4905756"/>
          </a:xfrm>
          <a:prstGeom prst="rect">
            <a:avLst/>
          </a:prstGeom>
          <a:noFill/>
        </p:spPr>
      </p:pic>
      <p:sp>
        <p:nvSpPr>
          <p:cNvPr id="11" name="Content Placeholder 10"/>
          <p:cNvSpPr>
            <a:spLocks noGrp="1"/>
          </p:cNvSpPr>
          <p:nvPr>
            <p:ph sz="quarter" idx="10" hasCustomPrompt="1"/>
          </p:nvPr>
        </p:nvSpPr>
        <p:spPr>
          <a:xfrm>
            <a:off x="971600" y="627534"/>
            <a:ext cx="6625108" cy="1008112"/>
          </a:xfrm>
        </p:spPr>
        <p:txBody>
          <a:bodyPr/>
          <a:lstStyle>
            <a:lvl1pPr marL="0" marR="0" indent="0" algn="l" defTabSz="914400" rtl="0" eaLnBrk="1" fontAlgn="auto" latinLnBrk="0" hangingPunct="1">
              <a:lnSpc>
                <a:spcPts val="2900"/>
              </a:lnSpc>
              <a:spcBef>
                <a:spcPct val="20000"/>
              </a:spcBef>
              <a:spcAft>
                <a:spcPts val="0"/>
              </a:spcAft>
              <a:buClrTx/>
              <a:buSzPct val="93000"/>
              <a:buFont typeface="Verdana" pitchFamily="34" charset="0"/>
              <a:buNone/>
              <a:tabLst/>
              <a:defRPr/>
            </a:lvl1pPr>
          </a:lstStyle>
          <a:p>
            <a:pPr lvl="0"/>
            <a:r>
              <a:rPr lang="en-US" noProof="0" dirty="0" smtClean="0"/>
              <a:t>Course/Serial</a:t>
            </a:r>
          </a:p>
        </p:txBody>
      </p:sp>
      <p:sp>
        <p:nvSpPr>
          <p:cNvPr id="6" name="Rubrik 1"/>
          <p:cNvSpPr>
            <a:spLocks noGrp="1"/>
          </p:cNvSpPr>
          <p:nvPr>
            <p:ph type="ctrTitle" hasCustomPrompt="1"/>
          </p:nvPr>
        </p:nvSpPr>
        <p:spPr>
          <a:xfrm>
            <a:off x="1008000" y="1827900"/>
            <a:ext cx="6631200" cy="1069200"/>
          </a:xfrm>
        </p:spPr>
        <p:txBody>
          <a:bodyPr lIns="72000" tIns="36000" rIns="72000" bIns="36000" anchor="ctr" anchorCtr="0">
            <a:noAutofit/>
          </a:bodyPr>
          <a:lstStyle>
            <a:lvl1pPr algn="l">
              <a:defRPr sz="4400" b="0" baseline="0">
                <a:latin typeface="Verdana" pitchFamily="34" charset="0"/>
                <a:ea typeface="Verdana" pitchFamily="34" charset="0"/>
                <a:cs typeface="Verdana" pitchFamily="34" charset="0"/>
              </a:defRPr>
            </a:lvl1pPr>
          </a:lstStyle>
          <a:p>
            <a:r>
              <a:rPr lang="en-US" noProof="0" smtClean="0"/>
              <a:t>Episode name</a:t>
            </a:r>
            <a:endParaRPr lang="en-US" noProof="0"/>
          </a:p>
        </p:txBody>
      </p:sp>
      <p:sp>
        <p:nvSpPr>
          <p:cNvPr id="7" name="Underrubrik 2"/>
          <p:cNvSpPr>
            <a:spLocks noGrp="1"/>
          </p:cNvSpPr>
          <p:nvPr>
            <p:ph type="subTitle" idx="1" hasCustomPrompt="1"/>
          </p:nvPr>
        </p:nvSpPr>
        <p:spPr>
          <a:xfrm>
            <a:off x="1008000" y="2894400"/>
            <a:ext cx="6631200" cy="1405542"/>
          </a:xfrm>
        </p:spPr>
        <p:txBody>
          <a:bodyPr>
            <a:noAutofit/>
          </a:bodyPr>
          <a:lstStyle>
            <a:lvl1pPr marL="0" marR="0" indent="0" algn="l" defTabSz="914400" rtl="0" eaLnBrk="1" fontAlgn="auto" latinLnBrk="0" hangingPunct="1">
              <a:lnSpc>
                <a:spcPts val="2900"/>
              </a:lnSpc>
              <a:spcBef>
                <a:spcPts val="480"/>
              </a:spcBef>
              <a:spcAft>
                <a:spcPts val="0"/>
              </a:spcAft>
              <a:buClrTx/>
              <a:buSzPct val="93000"/>
              <a:buFont typeface="Verdana" pitchFamily="34" charset="0"/>
              <a:buNone/>
              <a:tabLst/>
              <a:defRPr sz="2400">
                <a:solidFill>
                  <a:schemeClr val="tx2"/>
                </a:solidFill>
                <a:latin typeface="Verdana" pitchFamily="34" charset="0"/>
                <a:ea typeface="Verdana" pitchFamily="34" charset="0"/>
                <a:cs typeface="Verdana"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noProof="0" dirty="0" smtClean="0"/>
              <a:t>Speaker or subtitle</a:t>
            </a:r>
          </a:p>
          <a:p>
            <a:pPr lvl="0"/>
            <a:endParaRPr lang="sv-SE" noProof="0" dirty="0" smtClean="0"/>
          </a:p>
        </p:txBody>
      </p:sp>
    </p:spTree>
    <p:extLst>
      <p:ext uri="{BB962C8B-B14F-4D97-AF65-F5344CB8AC3E}">
        <p14:creationId xmlns:p14="http://schemas.microsoft.com/office/powerpoint/2010/main" val="102375411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First page - Crowns">
    <p:spTree>
      <p:nvGrpSpPr>
        <p:cNvPr id="1" name=""/>
        <p:cNvGrpSpPr/>
        <p:nvPr/>
      </p:nvGrpSpPr>
      <p:grpSpPr>
        <a:xfrm>
          <a:off x="0" y="0"/>
          <a:ext cx="0" cy="0"/>
          <a:chOff x="0" y="0"/>
          <a:chExt cx="0" cy="0"/>
        </a:xfrm>
      </p:grpSpPr>
      <p:pic>
        <p:nvPicPr>
          <p:cNvPr id="6" name="Picture 9" descr="SU_PPT_kronor"/>
          <p:cNvPicPr>
            <a:picLocks noChangeAspect="1" noChangeArrowheads="1"/>
          </p:cNvPicPr>
          <p:nvPr userDrawn="1"/>
        </p:nvPicPr>
        <p:blipFill>
          <a:blip r:embed="rId2" cstate="print">
            <a:alphaModFix amt="55000"/>
          </a:blip>
          <a:srcRect/>
          <a:stretch>
            <a:fillRect/>
          </a:stretch>
        </p:blipFill>
        <p:spPr bwMode="auto">
          <a:xfrm>
            <a:off x="0" y="1262062"/>
            <a:ext cx="4197096" cy="3881628"/>
          </a:xfrm>
          <a:prstGeom prst="rect">
            <a:avLst/>
          </a:prstGeom>
          <a:noFill/>
        </p:spPr>
      </p:pic>
      <p:sp>
        <p:nvSpPr>
          <p:cNvPr id="12" name="Content Placeholder 10"/>
          <p:cNvSpPr>
            <a:spLocks noGrp="1"/>
          </p:cNvSpPr>
          <p:nvPr>
            <p:ph sz="quarter" idx="10" hasCustomPrompt="1"/>
          </p:nvPr>
        </p:nvSpPr>
        <p:spPr>
          <a:xfrm>
            <a:off x="971600" y="627534"/>
            <a:ext cx="6625108" cy="1008112"/>
          </a:xfrm>
        </p:spPr>
        <p:txBody>
          <a:bodyPr/>
          <a:lstStyle>
            <a:lvl1pPr marL="0" marR="0" indent="0" algn="l" defTabSz="914400" rtl="0" eaLnBrk="1" fontAlgn="auto" latinLnBrk="0" hangingPunct="1">
              <a:lnSpc>
                <a:spcPts val="2900"/>
              </a:lnSpc>
              <a:spcBef>
                <a:spcPct val="20000"/>
              </a:spcBef>
              <a:spcAft>
                <a:spcPts val="0"/>
              </a:spcAft>
              <a:buClrTx/>
              <a:buSzPct val="93000"/>
              <a:buFont typeface="Verdana" pitchFamily="34" charset="0"/>
              <a:buNone/>
              <a:tabLst/>
              <a:defRPr/>
            </a:lvl1pPr>
          </a:lstStyle>
          <a:p>
            <a:pPr lvl="0"/>
            <a:r>
              <a:rPr lang="en-US" noProof="0" dirty="0" smtClean="0"/>
              <a:t>Course/Serial</a:t>
            </a:r>
          </a:p>
        </p:txBody>
      </p:sp>
      <p:sp>
        <p:nvSpPr>
          <p:cNvPr id="7" name="Rubrik 1"/>
          <p:cNvSpPr>
            <a:spLocks noGrp="1"/>
          </p:cNvSpPr>
          <p:nvPr>
            <p:ph type="ctrTitle" hasCustomPrompt="1"/>
          </p:nvPr>
        </p:nvSpPr>
        <p:spPr>
          <a:xfrm>
            <a:off x="1008000" y="1827900"/>
            <a:ext cx="6631200" cy="1069200"/>
          </a:xfrm>
        </p:spPr>
        <p:txBody>
          <a:bodyPr lIns="72000" tIns="36000" rIns="72000" bIns="36000" anchor="ctr" anchorCtr="0">
            <a:noAutofit/>
          </a:bodyPr>
          <a:lstStyle>
            <a:lvl1pPr algn="l">
              <a:defRPr sz="4400" b="0" baseline="0">
                <a:latin typeface="Verdana" pitchFamily="34" charset="0"/>
                <a:ea typeface="Verdana" pitchFamily="34" charset="0"/>
                <a:cs typeface="Verdana" pitchFamily="34" charset="0"/>
              </a:defRPr>
            </a:lvl1pPr>
          </a:lstStyle>
          <a:p>
            <a:r>
              <a:rPr lang="en-US" noProof="0" smtClean="0"/>
              <a:t>Episode name</a:t>
            </a:r>
            <a:endParaRPr lang="en-US" noProof="0"/>
          </a:p>
        </p:txBody>
      </p:sp>
      <p:sp>
        <p:nvSpPr>
          <p:cNvPr id="8" name="Underrubrik 2"/>
          <p:cNvSpPr>
            <a:spLocks noGrp="1"/>
          </p:cNvSpPr>
          <p:nvPr>
            <p:ph type="subTitle" idx="1" hasCustomPrompt="1"/>
          </p:nvPr>
        </p:nvSpPr>
        <p:spPr>
          <a:xfrm>
            <a:off x="1008000" y="2894400"/>
            <a:ext cx="6631200" cy="1405542"/>
          </a:xfrm>
        </p:spPr>
        <p:txBody>
          <a:bodyPr>
            <a:noAutofit/>
          </a:bodyPr>
          <a:lstStyle>
            <a:lvl1pPr marL="0" marR="0" indent="0" algn="l" defTabSz="914400" rtl="0" eaLnBrk="1" fontAlgn="auto" latinLnBrk="0" hangingPunct="1">
              <a:lnSpc>
                <a:spcPts val="2900"/>
              </a:lnSpc>
              <a:spcBef>
                <a:spcPts val="480"/>
              </a:spcBef>
              <a:spcAft>
                <a:spcPts val="0"/>
              </a:spcAft>
              <a:buClrTx/>
              <a:buSzPct val="93000"/>
              <a:buFont typeface="Verdana" pitchFamily="34" charset="0"/>
              <a:buNone/>
              <a:tabLst/>
              <a:defRPr sz="2400">
                <a:solidFill>
                  <a:schemeClr val="tx2"/>
                </a:solidFill>
                <a:latin typeface="Verdana" pitchFamily="34" charset="0"/>
                <a:ea typeface="Verdana" pitchFamily="34" charset="0"/>
                <a:cs typeface="Verdana"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noProof="0" dirty="0" smtClean="0"/>
              <a:t>Speaker or subtitle</a:t>
            </a:r>
          </a:p>
          <a:p>
            <a:pPr lvl="0"/>
            <a:endParaRPr lang="sv-SE" noProof="0" dirty="0" smtClean="0"/>
          </a:p>
        </p:txBody>
      </p:sp>
    </p:spTree>
    <p:extLst>
      <p:ext uri="{BB962C8B-B14F-4D97-AF65-F5344CB8AC3E}">
        <p14:creationId xmlns:p14="http://schemas.microsoft.com/office/powerpoint/2010/main" val="324250758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First page">
    <p:spTree>
      <p:nvGrpSpPr>
        <p:cNvPr id="1" name=""/>
        <p:cNvGrpSpPr/>
        <p:nvPr/>
      </p:nvGrpSpPr>
      <p:grpSpPr>
        <a:xfrm>
          <a:off x="0" y="0"/>
          <a:ext cx="0" cy="0"/>
          <a:chOff x="0" y="0"/>
          <a:chExt cx="0" cy="0"/>
        </a:xfrm>
      </p:grpSpPr>
      <p:sp>
        <p:nvSpPr>
          <p:cNvPr id="10" name="Content Placeholder 10"/>
          <p:cNvSpPr>
            <a:spLocks noGrp="1"/>
          </p:cNvSpPr>
          <p:nvPr>
            <p:ph sz="quarter" idx="10" hasCustomPrompt="1"/>
          </p:nvPr>
        </p:nvSpPr>
        <p:spPr>
          <a:xfrm>
            <a:off x="971600" y="627534"/>
            <a:ext cx="6625108" cy="1008112"/>
          </a:xfrm>
        </p:spPr>
        <p:txBody>
          <a:bodyPr/>
          <a:lstStyle>
            <a:lvl1pPr marL="0" marR="0" indent="0" algn="l" defTabSz="914400" rtl="0" eaLnBrk="1" fontAlgn="auto" latinLnBrk="0" hangingPunct="1">
              <a:lnSpc>
                <a:spcPts val="2900"/>
              </a:lnSpc>
              <a:spcBef>
                <a:spcPct val="20000"/>
              </a:spcBef>
              <a:spcAft>
                <a:spcPts val="0"/>
              </a:spcAft>
              <a:buClrTx/>
              <a:buSzPct val="93000"/>
              <a:buFont typeface="Verdana" pitchFamily="34" charset="0"/>
              <a:buNone/>
              <a:tabLst/>
              <a:defRPr/>
            </a:lvl1pPr>
          </a:lstStyle>
          <a:p>
            <a:pPr lvl="0"/>
            <a:r>
              <a:rPr lang="en-US" noProof="0" dirty="0" smtClean="0"/>
              <a:t>Course/Serial</a:t>
            </a:r>
          </a:p>
        </p:txBody>
      </p:sp>
      <p:sp>
        <p:nvSpPr>
          <p:cNvPr id="5" name="Rubrik 1"/>
          <p:cNvSpPr>
            <a:spLocks noGrp="1"/>
          </p:cNvSpPr>
          <p:nvPr>
            <p:ph type="ctrTitle" hasCustomPrompt="1"/>
          </p:nvPr>
        </p:nvSpPr>
        <p:spPr>
          <a:xfrm>
            <a:off x="1008000" y="1827900"/>
            <a:ext cx="6631200" cy="1069200"/>
          </a:xfrm>
        </p:spPr>
        <p:txBody>
          <a:bodyPr lIns="72000" tIns="36000" rIns="72000" bIns="36000" anchor="ctr" anchorCtr="0">
            <a:noAutofit/>
          </a:bodyPr>
          <a:lstStyle>
            <a:lvl1pPr algn="l">
              <a:defRPr sz="4400" b="0" baseline="0">
                <a:latin typeface="Verdana" pitchFamily="34" charset="0"/>
                <a:ea typeface="Verdana" pitchFamily="34" charset="0"/>
                <a:cs typeface="Verdana" pitchFamily="34" charset="0"/>
              </a:defRPr>
            </a:lvl1pPr>
          </a:lstStyle>
          <a:p>
            <a:r>
              <a:rPr lang="en-US" noProof="0" smtClean="0"/>
              <a:t>Episode name</a:t>
            </a:r>
            <a:endParaRPr lang="en-US" noProof="0"/>
          </a:p>
        </p:txBody>
      </p:sp>
      <p:sp>
        <p:nvSpPr>
          <p:cNvPr id="6" name="Underrubrik 2"/>
          <p:cNvSpPr>
            <a:spLocks noGrp="1"/>
          </p:cNvSpPr>
          <p:nvPr>
            <p:ph type="subTitle" idx="1" hasCustomPrompt="1"/>
          </p:nvPr>
        </p:nvSpPr>
        <p:spPr>
          <a:xfrm>
            <a:off x="1008000" y="2894400"/>
            <a:ext cx="6631200" cy="1405542"/>
          </a:xfrm>
        </p:spPr>
        <p:txBody>
          <a:bodyPr>
            <a:noAutofit/>
          </a:bodyPr>
          <a:lstStyle>
            <a:lvl1pPr marL="0" marR="0" indent="0" algn="l" defTabSz="914400" rtl="0" eaLnBrk="1" fontAlgn="auto" latinLnBrk="0" hangingPunct="1">
              <a:lnSpc>
                <a:spcPts val="2900"/>
              </a:lnSpc>
              <a:spcBef>
                <a:spcPts val="480"/>
              </a:spcBef>
              <a:spcAft>
                <a:spcPts val="0"/>
              </a:spcAft>
              <a:buClrTx/>
              <a:buSzPct val="93000"/>
              <a:buFont typeface="Verdana" pitchFamily="34" charset="0"/>
              <a:buNone/>
              <a:tabLst/>
              <a:defRPr sz="2400">
                <a:solidFill>
                  <a:schemeClr val="tx2"/>
                </a:solidFill>
                <a:latin typeface="Verdana" pitchFamily="34" charset="0"/>
                <a:ea typeface="Verdana" pitchFamily="34" charset="0"/>
                <a:cs typeface="Verdana"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noProof="0" dirty="0" smtClean="0"/>
              <a:t>Speaker or subtitle</a:t>
            </a:r>
          </a:p>
          <a:p>
            <a:pPr lvl="0"/>
            <a:endParaRPr lang="sv-SE" noProof="0" dirty="0" smtClean="0"/>
          </a:p>
        </p:txBody>
      </p:sp>
    </p:spTree>
    <p:extLst>
      <p:ext uri="{BB962C8B-B14F-4D97-AF65-F5344CB8AC3E}">
        <p14:creationId xmlns:p14="http://schemas.microsoft.com/office/powerpoint/2010/main" val="302914518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Förstasida - Kronor">
    <p:spTree>
      <p:nvGrpSpPr>
        <p:cNvPr id="1" name=""/>
        <p:cNvGrpSpPr/>
        <p:nvPr/>
      </p:nvGrpSpPr>
      <p:grpSpPr>
        <a:xfrm>
          <a:off x="0" y="0"/>
          <a:ext cx="0" cy="0"/>
          <a:chOff x="0" y="0"/>
          <a:chExt cx="0" cy="0"/>
        </a:xfrm>
      </p:grpSpPr>
      <p:pic>
        <p:nvPicPr>
          <p:cNvPr id="6" name="Picture 9" descr="SU_PPT_kronor"/>
          <p:cNvPicPr>
            <a:picLocks noChangeAspect="1" noChangeArrowheads="1"/>
          </p:cNvPicPr>
          <p:nvPr userDrawn="1"/>
        </p:nvPicPr>
        <p:blipFill>
          <a:blip r:embed="rId2" cstate="print">
            <a:alphaModFix amt="55000"/>
          </a:blip>
          <a:srcRect/>
          <a:stretch>
            <a:fillRect/>
          </a:stretch>
        </p:blipFill>
        <p:spPr bwMode="auto">
          <a:xfrm>
            <a:off x="0" y="1262062"/>
            <a:ext cx="4197096" cy="3881628"/>
          </a:xfrm>
          <a:prstGeom prst="rect">
            <a:avLst/>
          </a:prstGeom>
          <a:noFill/>
        </p:spPr>
      </p:pic>
      <p:sp>
        <p:nvSpPr>
          <p:cNvPr id="2" name="Rubrik 1"/>
          <p:cNvSpPr>
            <a:spLocks noGrp="1"/>
          </p:cNvSpPr>
          <p:nvPr>
            <p:ph type="ctrTitle" hasCustomPrompt="1"/>
          </p:nvPr>
        </p:nvSpPr>
        <p:spPr>
          <a:xfrm>
            <a:off x="1008000" y="1827900"/>
            <a:ext cx="6631200" cy="1069200"/>
          </a:xfrm>
        </p:spPr>
        <p:txBody>
          <a:bodyPr lIns="72000" tIns="36000" rIns="72000" bIns="36000" anchor="ctr" anchorCtr="0">
            <a:normAutofit/>
          </a:bodyPr>
          <a:lstStyle>
            <a:lvl1pPr algn="l">
              <a:defRPr sz="4400" b="0">
                <a:latin typeface="Verdana" pitchFamily="34" charset="0"/>
                <a:ea typeface="Verdana" pitchFamily="34" charset="0"/>
                <a:cs typeface="Verdana" pitchFamily="34" charset="0"/>
              </a:defRPr>
            </a:lvl1pPr>
          </a:lstStyle>
          <a:p>
            <a:r>
              <a:rPr lang="sv-SE" noProof="0" smtClean="0"/>
              <a:t>Avsnittsnamn</a:t>
            </a:r>
            <a:endParaRPr lang="sv-SE" noProof="0"/>
          </a:p>
        </p:txBody>
      </p:sp>
      <p:sp>
        <p:nvSpPr>
          <p:cNvPr id="11" name="Content Placeholder 10"/>
          <p:cNvSpPr>
            <a:spLocks noGrp="1"/>
          </p:cNvSpPr>
          <p:nvPr>
            <p:ph sz="quarter" idx="10" hasCustomPrompt="1"/>
          </p:nvPr>
        </p:nvSpPr>
        <p:spPr>
          <a:xfrm>
            <a:off x="971600" y="627534"/>
            <a:ext cx="6625108" cy="1008112"/>
          </a:xfrm>
        </p:spPr>
        <p:txBody>
          <a:bodyPr/>
          <a:lstStyle>
            <a:lvl1pPr marL="0" indent="0">
              <a:buNone/>
              <a:defRPr/>
            </a:lvl1pPr>
          </a:lstStyle>
          <a:p>
            <a:pPr lvl="0"/>
            <a:r>
              <a:rPr lang="sv-SE" noProof="0" dirty="0" smtClean="0"/>
              <a:t>Kurs/Programserie</a:t>
            </a:r>
            <a:endParaRPr lang="sv-SE" noProof="0" dirty="0"/>
          </a:p>
        </p:txBody>
      </p:sp>
      <p:sp>
        <p:nvSpPr>
          <p:cNvPr id="7" name="Underrubrik 2"/>
          <p:cNvSpPr>
            <a:spLocks noGrp="1"/>
          </p:cNvSpPr>
          <p:nvPr>
            <p:ph type="subTitle" idx="1" hasCustomPrompt="1"/>
          </p:nvPr>
        </p:nvSpPr>
        <p:spPr>
          <a:xfrm>
            <a:off x="1008000" y="2894400"/>
            <a:ext cx="6631200" cy="1045502"/>
          </a:xfrm>
        </p:spPr>
        <p:txBody>
          <a:bodyPr>
            <a:noAutofit/>
          </a:bodyPr>
          <a:lstStyle>
            <a:lvl1pPr marL="0" marR="0" indent="0" algn="l" defTabSz="914400" rtl="0" eaLnBrk="1" fontAlgn="auto" latinLnBrk="0" hangingPunct="1">
              <a:lnSpc>
                <a:spcPts val="2900"/>
              </a:lnSpc>
              <a:spcBef>
                <a:spcPts val="480"/>
              </a:spcBef>
              <a:spcAft>
                <a:spcPts val="0"/>
              </a:spcAft>
              <a:buClrTx/>
              <a:buSzPct val="93000"/>
              <a:buFont typeface="Verdana" pitchFamily="34" charset="0"/>
              <a:buNone/>
              <a:tabLst/>
              <a:defRPr sz="2400">
                <a:solidFill>
                  <a:schemeClr val="tx2"/>
                </a:solidFill>
                <a:latin typeface="Verdana" pitchFamily="34" charset="0"/>
                <a:ea typeface="Verdana" pitchFamily="34" charset="0"/>
                <a:cs typeface="Verdana"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sv-SE" noProof="0" dirty="0" smtClean="0"/>
              <a:t>Talare eller underrubrik</a:t>
            </a:r>
          </a:p>
        </p:txBody>
      </p:sp>
    </p:spTree>
    <p:extLst>
      <p:ext uri="{BB962C8B-B14F-4D97-AF65-F5344CB8AC3E}">
        <p14:creationId xmlns:p14="http://schemas.microsoft.com/office/powerpoint/2010/main" val="65828901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 preserve="1">
  <p:cSld name="Heading and content">
    <p:spTree>
      <p:nvGrpSpPr>
        <p:cNvPr id="1" name=""/>
        <p:cNvGrpSpPr/>
        <p:nvPr/>
      </p:nvGrpSpPr>
      <p:grpSpPr>
        <a:xfrm>
          <a:off x="0" y="0"/>
          <a:ext cx="0" cy="0"/>
          <a:chOff x="0" y="0"/>
          <a:chExt cx="0" cy="0"/>
        </a:xfrm>
      </p:grpSpPr>
      <p:sp>
        <p:nvSpPr>
          <p:cNvPr id="2" name="Rubrik 1"/>
          <p:cNvSpPr>
            <a:spLocks noGrp="1"/>
          </p:cNvSpPr>
          <p:nvPr>
            <p:ph type="title"/>
          </p:nvPr>
        </p:nvSpPr>
        <p:spPr>
          <a:xfrm>
            <a:off x="792000" y="627534"/>
            <a:ext cx="6850800" cy="596700"/>
          </a:xfrm>
        </p:spPr>
        <p:txBody>
          <a:bodyPr anchor="t" anchorCtr="0">
            <a:noAutofit/>
          </a:bodyPr>
          <a:lstStyle>
            <a:lvl1pPr>
              <a:defRPr sz="2800"/>
            </a:lvl1pPr>
          </a:lstStyle>
          <a:p>
            <a:r>
              <a:rPr lang="sv-SE" noProof="0" smtClean="0"/>
              <a:t>Click to edit Master title style</a:t>
            </a:r>
            <a:endParaRPr lang="sv-SE" noProof="0"/>
          </a:p>
        </p:txBody>
      </p:sp>
      <p:sp>
        <p:nvSpPr>
          <p:cNvPr id="3" name="Platshållare för innehåll 2"/>
          <p:cNvSpPr>
            <a:spLocks noGrp="1"/>
          </p:cNvSpPr>
          <p:nvPr>
            <p:ph idx="1"/>
          </p:nvPr>
        </p:nvSpPr>
        <p:spPr>
          <a:xfrm>
            <a:off x="792000" y="1275534"/>
            <a:ext cx="6850800" cy="3240432"/>
          </a:xfrm>
        </p:spPr>
        <p:txBody>
          <a:bodyPr>
            <a:normAutofit/>
          </a:bodyPr>
          <a:lstStyle>
            <a:lvl1pPr>
              <a:defRPr sz="2400"/>
            </a:lvl1pPr>
            <a:lvl2pPr>
              <a:defRPr sz="2400"/>
            </a:lvl2pPr>
            <a:lvl3pPr>
              <a:defRPr sz="2400"/>
            </a:lvl3pPr>
            <a:lvl4pPr>
              <a:defRPr sz="2400"/>
            </a:lvl4pPr>
            <a:lvl5pPr>
              <a:defRPr sz="2400"/>
            </a:lvl5pPr>
          </a:lstStyle>
          <a:p>
            <a:pPr lvl="0"/>
            <a:r>
              <a:rPr lang="sv-SE" noProof="0" smtClean="0"/>
              <a:t>Click to edit Master text styles</a:t>
            </a:r>
          </a:p>
          <a:p>
            <a:pPr lvl="1"/>
            <a:r>
              <a:rPr lang="sv-SE" noProof="0" smtClean="0"/>
              <a:t>Second level</a:t>
            </a:r>
          </a:p>
          <a:p>
            <a:pPr lvl="2"/>
            <a:r>
              <a:rPr lang="sv-SE" noProof="0" smtClean="0"/>
              <a:t>Third level</a:t>
            </a:r>
          </a:p>
          <a:p>
            <a:pPr lvl="3"/>
            <a:r>
              <a:rPr lang="sv-SE" noProof="0" smtClean="0"/>
              <a:t>Fourth level</a:t>
            </a:r>
          </a:p>
          <a:p>
            <a:pPr lvl="4"/>
            <a:r>
              <a:rPr lang="sv-SE" noProof="0" smtClean="0"/>
              <a:t>Fifth level</a:t>
            </a:r>
            <a:endParaRPr lang="sv-SE" noProof="0"/>
          </a:p>
        </p:txBody>
      </p:sp>
    </p:spTree>
    <p:extLst>
      <p:ext uri="{BB962C8B-B14F-4D97-AF65-F5344CB8AC3E}">
        <p14:creationId xmlns:p14="http://schemas.microsoft.com/office/powerpoint/2010/main" val="68780765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itle" preserve="1">
  <p:cSld name="Chapter - Fire">
    <p:spTree>
      <p:nvGrpSpPr>
        <p:cNvPr id="1" name=""/>
        <p:cNvGrpSpPr/>
        <p:nvPr/>
      </p:nvGrpSpPr>
      <p:grpSpPr>
        <a:xfrm>
          <a:off x="0" y="0"/>
          <a:ext cx="0" cy="0"/>
          <a:chOff x="0" y="0"/>
          <a:chExt cx="0" cy="0"/>
        </a:xfrm>
      </p:grpSpPr>
      <p:pic>
        <p:nvPicPr>
          <p:cNvPr id="7" name="Picture 2" descr="SU_PPT_eld"/>
          <p:cNvPicPr>
            <a:picLocks noChangeAspect="1" noChangeArrowheads="1"/>
          </p:cNvPicPr>
          <p:nvPr userDrawn="1"/>
        </p:nvPicPr>
        <p:blipFill>
          <a:blip r:embed="rId2" cstate="print">
            <a:alphaModFix amt="55000"/>
          </a:blip>
          <a:srcRect l="4988" t="-362"/>
          <a:stretch>
            <a:fillRect/>
          </a:stretch>
        </p:blipFill>
        <p:spPr bwMode="auto">
          <a:xfrm>
            <a:off x="1" y="1225226"/>
            <a:ext cx="5408969" cy="3938812"/>
          </a:xfrm>
          <a:prstGeom prst="rect">
            <a:avLst/>
          </a:prstGeom>
          <a:noFill/>
          <a:effectLst/>
        </p:spPr>
      </p:pic>
      <p:sp>
        <p:nvSpPr>
          <p:cNvPr id="2" name="Rubrik 1"/>
          <p:cNvSpPr>
            <a:spLocks noGrp="1"/>
          </p:cNvSpPr>
          <p:nvPr>
            <p:ph type="ctrTitle"/>
          </p:nvPr>
        </p:nvSpPr>
        <p:spPr>
          <a:xfrm>
            <a:off x="1008000" y="1827900"/>
            <a:ext cx="6631200" cy="1069200"/>
          </a:xfrm>
        </p:spPr>
        <p:txBody>
          <a:bodyPr lIns="72000" tIns="36000" rIns="72000" bIns="36000" anchor="ctr" anchorCtr="0">
            <a:noAutofit/>
          </a:bodyPr>
          <a:lstStyle>
            <a:lvl1pPr algn="l">
              <a:defRPr sz="4400" b="0">
                <a:latin typeface="Verdana" pitchFamily="34" charset="0"/>
                <a:ea typeface="Verdana" pitchFamily="34" charset="0"/>
                <a:cs typeface="Verdana" pitchFamily="34" charset="0"/>
              </a:defRPr>
            </a:lvl1pPr>
          </a:lstStyle>
          <a:p>
            <a:r>
              <a:rPr lang="sv-SE" noProof="0" dirty="0" err="1" smtClean="0"/>
              <a:t>Click</a:t>
            </a:r>
            <a:r>
              <a:rPr lang="sv-SE" noProof="0" dirty="0" smtClean="0"/>
              <a:t> </a:t>
            </a:r>
            <a:r>
              <a:rPr lang="sv-SE" noProof="0" dirty="0" err="1" smtClean="0"/>
              <a:t>to</a:t>
            </a:r>
            <a:r>
              <a:rPr lang="sv-SE" noProof="0" dirty="0" smtClean="0"/>
              <a:t> </a:t>
            </a:r>
            <a:r>
              <a:rPr lang="sv-SE" noProof="0" dirty="0" err="1" smtClean="0"/>
              <a:t>edit</a:t>
            </a:r>
            <a:r>
              <a:rPr lang="sv-SE" noProof="0" dirty="0" smtClean="0"/>
              <a:t> Master </a:t>
            </a:r>
            <a:r>
              <a:rPr lang="sv-SE" noProof="0" dirty="0" err="1" smtClean="0"/>
              <a:t>title</a:t>
            </a:r>
            <a:r>
              <a:rPr lang="sv-SE" noProof="0" dirty="0" smtClean="0"/>
              <a:t> style</a:t>
            </a:r>
            <a:endParaRPr lang="sv-SE" noProof="0" dirty="0"/>
          </a:p>
        </p:txBody>
      </p:sp>
      <p:sp>
        <p:nvSpPr>
          <p:cNvPr id="3" name="Underrubrik 2"/>
          <p:cNvSpPr>
            <a:spLocks noGrp="1"/>
          </p:cNvSpPr>
          <p:nvPr>
            <p:ph type="subTitle" idx="1"/>
          </p:nvPr>
        </p:nvSpPr>
        <p:spPr>
          <a:xfrm>
            <a:off x="1008000" y="2894400"/>
            <a:ext cx="6631200" cy="1621566"/>
          </a:xfrm>
        </p:spPr>
        <p:txBody>
          <a:bodyPr>
            <a:noAutofit/>
          </a:bodyPr>
          <a:lstStyle>
            <a:lvl1pPr marL="0" indent="0" algn="l">
              <a:lnSpc>
                <a:spcPts val="2900"/>
              </a:lnSpc>
              <a:spcBef>
                <a:spcPts val="480"/>
              </a:spcBef>
              <a:buNone/>
              <a:defRPr sz="2000">
                <a:solidFill>
                  <a:schemeClr val="tx2"/>
                </a:solidFill>
                <a:latin typeface="Verdana" pitchFamily="34" charset="0"/>
                <a:ea typeface="Verdana" pitchFamily="34" charset="0"/>
                <a:cs typeface="Verdana"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sv-SE" noProof="0" smtClean="0"/>
              <a:t>Click to edit Master subtitle style</a:t>
            </a:r>
            <a:endParaRPr lang="sv-SE" noProof="0"/>
          </a:p>
        </p:txBody>
      </p:sp>
    </p:spTree>
    <p:extLst>
      <p:ext uri="{BB962C8B-B14F-4D97-AF65-F5344CB8AC3E}">
        <p14:creationId xmlns:p14="http://schemas.microsoft.com/office/powerpoint/2010/main" val="159836066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Chapter - Olive branch">
    <p:spTree>
      <p:nvGrpSpPr>
        <p:cNvPr id="1" name=""/>
        <p:cNvGrpSpPr/>
        <p:nvPr/>
      </p:nvGrpSpPr>
      <p:grpSpPr>
        <a:xfrm>
          <a:off x="0" y="0"/>
          <a:ext cx="0" cy="0"/>
          <a:chOff x="0" y="0"/>
          <a:chExt cx="0" cy="0"/>
        </a:xfrm>
      </p:grpSpPr>
      <p:pic>
        <p:nvPicPr>
          <p:cNvPr id="5" name="Picture 9" descr="SU_PPT_olivkvist"/>
          <p:cNvPicPr>
            <a:picLocks noChangeAspect="1" noChangeArrowheads="1"/>
          </p:cNvPicPr>
          <p:nvPr userDrawn="1"/>
        </p:nvPicPr>
        <p:blipFill>
          <a:blip r:embed="rId2" cstate="print">
            <a:alphaModFix amt="55000"/>
          </a:blip>
          <a:srcRect l="1746"/>
          <a:stretch>
            <a:fillRect/>
          </a:stretch>
        </p:blipFill>
        <p:spPr bwMode="auto">
          <a:xfrm>
            <a:off x="1589" y="238124"/>
            <a:ext cx="5161507" cy="4905756"/>
          </a:xfrm>
          <a:prstGeom prst="rect">
            <a:avLst/>
          </a:prstGeom>
          <a:noFill/>
        </p:spPr>
      </p:pic>
      <p:sp>
        <p:nvSpPr>
          <p:cNvPr id="8" name="Rubrik 1"/>
          <p:cNvSpPr>
            <a:spLocks noGrp="1"/>
          </p:cNvSpPr>
          <p:nvPr>
            <p:ph type="ctrTitle"/>
          </p:nvPr>
        </p:nvSpPr>
        <p:spPr>
          <a:xfrm>
            <a:off x="1008000" y="1827900"/>
            <a:ext cx="6631200" cy="1069200"/>
          </a:xfrm>
        </p:spPr>
        <p:txBody>
          <a:bodyPr lIns="72000" tIns="36000" rIns="72000" bIns="36000" anchor="ctr" anchorCtr="0">
            <a:noAutofit/>
          </a:bodyPr>
          <a:lstStyle>
            <a:lvl1pPr algn="l">
              <a:defRPr sz="4400" b="0">
                <a:latin typeface="Verdana" pitchFamily="34" charset="0"/>
                <a:ea typeface="Verdana" pitchFamily="34" charset="0"/>
                <a:cs typeface="Verdana" pitchFamily="34" charset="0"/>
              </a:defRPr>
            </a:lvl1pPr>
          </a:lstStyle>
          <a:p>
            <a:r>
              <a:rPr lang="sv-SE" noProof="0" dirty="0" err="1" smtClean="0"/>
              <a:t>Click</a:t>
            </a:r>
            <a:r>
              <a:rPr lang="sv-SE" noProof="0" dirty="0" smtClean="0"/>
              <a:t> </a:t>
            </a:r>
            <a:r>
              <a:rPr lang="sv-SE" noProof="0" dirty="0" err="1" smtClean="0"/>
              <a:t>to</a:t>
            </a:r>
            <a:r>
              <a:rPr lang="sv-SE" noProof="0" dirty="0" smtClean="0"/>
              <a:t> </a:t>
            </a:r>
            <a:r>
              <a:rPr lang="sv-SE" noProof="0" dirty="0" err="1" smtClean="0"/>
              <a:t>edit</a:t>
            </a:r>
            <a:r>
              <a:rPr lang="sv-SE" noProof="0" dirty="0" smtClean="0"/>
              <a:t> Master </a:t>
            </a:r>
            <a:r>
              <a:rPr lang="sv-SE" noProof="0" dirty="0" err="1" smtClean="0"/>
              <a:t>title</a:t>
            </a:r>
            <a:r>
              <a:rPr lang="sv-SE" noProof="0" dirty="0" smtClean="0"/>
              <a:t> style</a:t>
            </a:r>
            <a:endParaRPr lang="sv-SE" noProof="0" dirty="0"/>
          </a:p>
        </p:txBody>
      </p:sp>
      <p:sp>
        <p:nvSpPr>
          <p:cNvPr id="9" name="Underrubrik 2"/>
          <p:cNvSpPr>
            <a:spLocks noGrp="1"/>
          </p:cNvSpPr>
          <p:nvPr>
            <p:ph type="subTitle" idx="1"/>
          </p:nvPr>
        </p:nvSpPr>
        <p:spPr>
          <a:xfrm>
            <a:off x="1008000" y="2894400"/>
            <a:ext cx="6631200" cy="1621566"/>
          </a:xfrm>
        </p:spPr>
        <p:txBody>
          <a:bodyPr>
            <a:noAutofit/>
          </a:bodyPr>
          <a:lstStyle>
            <a:lvl1pPr marL="0" indent="0" algn="l">
              <a:lnSpc>
                <a:spcPts val="2900"/>
              </a:lnSpc>
              <a:spcBef>
                <a:spcPts val="480"/>
              </a:spcBef>
              <a:buNone/>
              <a:defRPr sz="2000">
                <a:solidFill>
                  <a:schemeClr val="tx2"/>
                </a:solidFill>
                <a:latin typeface="Verdana" pitchFamily="34" charset="0"/>
                <a:ea typeface="Verdana" pitchFamily="34" charset="0"/>
                <a:cs typeface="Verdana"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sv-SE" noProof="0" smtClean="0"/>
              <a:t>Click to edit Master subtitle style</a:t>
            </a:r>
            <a:endParaRPr lang="sv-SE" noProof="0"/>
          </a:p>
        </p:txBody>
      </p:sp>
    </p:spTree>
    <p:extLst>
      <p:ext uri="{BB962C8B-B14F-4D97-AF65-F5344CB8AC3E}">
        <p14:creationId xmlns:p14="http://schemas.microsoft.com/office/powerpoint/2010/main" val="267257439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Chapter - Crowns">
    <p:spTree>
      <p:nvGrpSpPr>
        <p:cNvPr id="1" name=""/>
        <p:cNvGrpSpPr/>
        <p:nvPr/>
      </p:nvGrpSpPr>
      <p:grpSpPr>
        <a:xfrm>
          <a:off x="0" y="0"/>
          <a:ext cx="0" cy="0"/>
          <a:chOff x="0" y="0"/>
          <a:chExt cx="0" cy="0"/>
        </a:xfrm>
      </p:grpSpPr>
      <p:pic>
        <p:nvPicPr>
          <p:cNvPr id="5" name="Picture 9" descr="SU_PPT_kronor"/>
          <p:cNvPicPr>
            <a:picLocks noChangeAspect="1" noChangeArrowheads="1"/>
          </p:cNvPicPr>
          <p:nvPr userDrawn="1"/>
        </p:nvPicPr>
        <p:blipFill>
          <a:blip r:embed="rId2" cstate="print">
            <a:alphaModFix amt="55000"/>
          </a:blip>
          <a:srcRect/>
          <a:stretch>
            <a:fillRect/>
          </a:stretch>
        </p:blipFill>
        <p:spPr bwMode="auto">
          <a:xfrm>
            <a:off x="0" y="1262062"/>
            <a:ext cx="4197096" cy="3881628"/>
          </a:xfrm>
          <a:prstGeom prst="rect">
            <a:avLst/>
          </a:prstGeom>
          <a:noFill/>
        </p:spPr>
      </p:pic>
      <p:sp>
        <p:nvSpPr>
          <p:cNvPr id="8" name="Rubrik 1"/>
          <p:cNvSpPr>
            <a:spLocks noGrp="1"/>
          </p:cNvSpPr>
          <p:nvPr>
            <p:ph type="ctrTitle"/>
          </p:nvPr>
        </p:nvSpPr>
        <p:spPr>
          <a:xfrm>
            <a:off x="1008000" y="1827900"/>
            <a:ext cx="6631200" cy="1069200"/>
          </a:xfrm>
        </p:spPr>
        <p:txBody>
          <a:bodyPr lIns="72000" tIns="36000" rIns="72000" bIns="36000" anchor="ctr" anchorCtr="0">
            <a:noAutofit/>
          </a:bodyPr>
          <a:lstStyle>
            <a:lvl1pPr algn="l">
              <a:defRPr sz="4400" b="0">
                <a:latin typeface="Verdana" pitchFamily="34" charset="0"/>
                <a:ea typeface="Verdana" pitchFamily="34" charset="0"/>
                <a:cs typeface="Verdana" pitchFamily="34" charset="0"/>
              </a:defRPr>
            </a:lvl1pPr>
          </a:lstStyle>
          <a:p>
            <a:r>
              <a:rPr lang="sv-SE" noProof="0" dirty="0" err="1" smtClean="0"/>
              <a:t>Click</a:t>
            </a:r>
            <a:r>
              <a:rPr lang="sv-SE" noProof="0" dirty="0" smtClean="0"/>
              <a:t> </a:t>
            </a:r>
            <a:r>
              <a:rPr lang="sv-SE" noProof="0" dirty="0" err="1" smtClean="0"/>
              <a:t>to</a:t>
            </a:r>
            <a:r>
              <a:rPr lang="sv-SE" noProof="0" dirty="0" smtClean="0"/>
              <a:t> </a:t>
            </a:r>
            <a:r>
              <a:rPr lang="sv-SE" noProof="0" dirty="0" err="1" smtClean="0"/>
              <a:t>edit</a:t>
            </a:r>
            <a:r>
              <a:rPr lang="sv-SE" noProof="0" dirty="0" smtClean="0"/>
              <a:t> Master </a:t>
            </a:r>
            <a:r>
              <a:rPr lang="sv-SE" noProof="0" dirty="0" err="1" smtClean="0"/>
              <a:t>title</a:t>
            </a:r>
            <a:r>
              <a:rPr lang="sv-SE" noProof="0" dirty="0" smtClean="0"/>
              <a:t> style</a:t>
            </a:r>
            <a:endParaRPr lang="sv-SE" noProof="0" dirty="0"/>
          </a:p>
        </p:txBody>
      </p:sp>
      <p:sp>
        <p:nvSpPr>
          <p:cNvPr id="9" name="Underrubrik 2"/>
          <p:cNvSpPr>
            <a:spLocks noGrp="1"/>
          </p:cNvSpPr>
          <p:nvPr>
            <p:ph type="subTitle" idx="1"/>
          </p:nvPr>
        </p:nvSpPr>
        <p:spPr>
          <a:xfrm>
            <a:off x="1008000" y="2894400"/>
            <a:ext cx="6631200" cy="1621566"/>
          </a:xfrm>
        </p:spPr>
        <p:txBody>
          <a:bodyPr>
            <a:noAutofit/>
          </a:bodyPr>
          <a:lstStyle>
            <a:lvl1pPr marL="0" indent="0" algn="l">
              <a:lnSpc>
                <a:spcPts val="2900"/>
              </a:lnSpc>
              <a:spcBef>
                <a:spcPts val="480"/>
              </a:spcBef>
              <a:buNone/>
              <a:defRPr sz="2000">
                <a:solidFill>
                  <a:schemeClr val="tx2"/>
                </a:solidFill>
                <a:latin typeface="Verdana" pitchFamily="34" charset="0"/>
                <a:ea typeface="Verdana" pitchFamily="34" charset="0"/>
                <a:cs typeface="Verdana"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sv-SE" noProof="0" smtClean="0"/>
              <a:t>Click to edit Master subtitle style</a:t>
            </a:r>
            <a:endParaRPr lang="sv-SE" noProof="0"/>
          </a:p>
        </p:txBody>
      </p:sp>
    </p:spTree>
    <p:extLst>
      <p:ext uri="{BB962C8B-B14F-4D97-AF65-F5344CB8AC3E}">
        <p14:creationId xmlns:p14="http://schemas.microsoft.com/office/powerpoint/2010/main" val="333075342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Chapter">
    <p:spTree>
      <p:nvGrpSpPr>
        <p:cNvPr id="1" name=""/>
        <p:cNvGrpSpPr/>
        <p:nvPr/>
      </p:nvGrpSpPr>
      <p:grpSpPr>
        <a:xfrm>
          <a:off x="0" y="0"/>
          <a:ext cx="0" cy="0"/>
          <a:chOff x="0" y="0"/>
          <a:chExt cx="0" cy="0"/>
        </a:xfrm>
      </p:grpSpPr>
      <p:sp>
        <p:nvSpPr>
          <p:cNvPr id="6" name="Rubrik 1"/>
          <p:cNvSpPr>
            <a:spLocks noGrp="1"/>
          </p:cNvSpPr>
          <p:nvPr>
            <p:ph type="ctrTitle"/>
          </p:nvPr>
        </p:nvSpPr>
        <p:spPr>
          <a:xfrm>
            <a:off x="1008000" y="1827900"/>
            <a:ext cx="6631200" cy="1069200"/>
          </a:xfrm>
        </p:spPr>
        <p:txBody>
          <a:bodyPr lIns="72000" tIns="36000" rIns="72000" bIns="36000" anchor="ctr" anchorCtr="0">
            <a:noAutofit/>
          </a:bodyPr>
          <a:lstStyle>
            <a:lvl1pPr algn="l">
              <a:defRPr sz="4400" b="0">
                <a:latin typeface="Verdana" pitchFamily="34" charset="0"/>
                <a:ea typeface="Verdana" pitchFamily="34" charset="0"/>
                <a:cs typeface="Verdana" pitchFamily="34" charset="0"/>
              </a:defRPr>
            </a:lvl1pPr>
          </a:lstStyle>
          <a:p>
            <a:r>
              <a:rPr lang="sv-SE" noProof="0" dirty="0" err="1" smtClean="0"/>
              <a:t>Click</a:t>
            </a:r>
            <a:r>
              <a:rPr lang="sv-SE" noProof="0" dirty="0" smtClean="0"/>
              <a:t> </a:t>
            </a:r>
            <a:r>
              <a:rPr lang="sv-SE" noProof="0" dirty="0" err="1" smtClean="0"/>
              <a:t>to</a:t>
            </a:r>
            <a:r>
              <a:rPr lang="sv-SE" noProof="0" dirty="0" smtClean="0"/>
              <a:t> </a:t>
            </a:r>
            <a:r>
              <a:rPr lang="sv-SE" noProof="0" dirty="0" err="1" smtClean="0"/>
              <a:t>edit</a:t>
            </a:r>
            <a:r>
              <a:rPr lang="sv-SE" noProof="0" dirty="0" smtClean="0"/>
              <a:t> Master </a:t>
            </a:r>
            <a:r>
              <a:rPr lang="sv-SE" noProof="0" dirty="0" err="1" smtClean="0"/>
              <a:t>title</a:t>
            </a:r>
            <a:r>
              <a:rPr lang="sv-SE" noProof="0" dirty="0" smtClean="0"/>
              <a:t> style</a:t>
            </a:r>
            <a:endParaRPr lang="sv-SE" noProof="0" dirty="0"/>
          </a:p>
        </p:txBody>
      </p:sp>
      <p:sp>
        <p:nvSpPr>
          <p:cNvPr id="7" name="Underrubrik 2"/>
          <p:cNvSpPr>
            <a:spLocks noGrp="1"/>
          </p:cNvSpPr>
          <p:nvPr>
            <p:ph type="subTitle" idx="1"/>
          </p:nvPr>
        </p:nvSpPr>
        <p:spPr>
          <a:xfrm>
            <a:off x="1008000" y="2894400"/>
            <a:ext cx="6631200" cy="1621566"/>
          </a:xfrm>
        </p:spPr>
        <p:txBody>
          <a:bodyPr>
            <a:noAutofit/>
          </a:bodyPr>
          <a:lstStyle>
            <a:lvl1pPr marL="0" indent="0" algn="l">
              <a:lnSpc>
                <a:spcPts val="2900"/>
              </a:lnSpc>
              <a:spcBef>
                <a:spcPts val="480"/>
              </a:spcBef>
              <a:buNone/>
              <a:defRPr sz="2000">
                <a:solidFill>
                  <a:schemeClr val="tx2"/>
                </a:solidFill>
                <a:latin typeface="Verdana" pitchFamily="34" charset="0"/>
                <a:ea typeface="Verdana" pitchFamily="34" charset="0"/>
                <a:cs typeface="Verdana"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sv-SE" noProof="0" smtClean="0"/>
              <a:t>Click to edit Master subtitle style</a:t>
            </a:r>
            <a:endParaRPr lang="sv-SE" noProof="0"/>
          </a:p>
        </p:txBody>
      </p:sp>
    </p:spTree>
    <p:extLst>
      <p:ext uri="{BB962C8B-B14F-4D97-AF65-F5344CB8AC3E}">
        <p14:creationId xmlns:p14="http://schemas.microsoft.com/office/powerpoint/2010/main" val="203307598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woObj" preserve="1">
  <p:cSld name="Two contentparts">
    <p:spTree>
      <p:nvGrpSpPr>
        <p:cNvPr id="1" name=""/>
        <p:cNvGrpSpPr/>
        <p:nvPr/>
      </p:nvGrpSpPr>
      <p:grpSpPr>
        <a:xfrm>
          <a:off x="0" y="0"/>
          <a:ext cx="0" cy="0"/>
          <a:chOff x="0" y="0"/>
          <a:chExt cx="0" cy="0"/>
        </a:xfrm>
      </p:grpSpPr>
      <p:sp>
        <p:nvSpPr>
          <p:cNvPr id="2" name="Rubrik 1"/>
          <p:cNvSpPr>
            <a:spLocks noGrp="1"/>
          </p:cNvSpPr>
          <p:nvPr>
            <p:ph type="title"/>
          </p:nvPr>
        </p:nvSpPr>
        <p:spPr>
          <a:xfrm>
            <a:off x="792000" y="627534"/>
            <a:ext cx="6850800" cy="596700"/>
          </a:xfrm>
        </p:spPr>
        <p:txBody>
          <a:bodyPr anchor="t" anchorCtr="0">
            <a:normAutofit/>
          </a:bodyPr>
          <a:lstStyle>
            <a:lvl1pPr>
              <a:defRPr sz="2800"/>
            </a:lvl1pPr>
          </a:lstStyle>
          <a:p>
            <a:r>
              <a:rPr lang="sv-SE" smtClean="0"/>
              <a:t>Click to edit Master title style</a:t>
            </a:r>
            <a:endParaRPr lang="sv-SE" dirty="0"/>
          </a:p>
        </p:txBody>
      </p:sp>
      <p:sp>
        <p:nvSpPr>
          <p:cNvPr id="3" name="Platshållare för innehåll 2"/>
          <p:cNvSpPr>
            <a:spLocks noGrp="1"/>
          </p:cNvSpPr>
          <p:nvPr>
            <p:ph sz="half" idx="1"/>
          </p:nvPr>
        </p:nvSpPr>
        <p:spPr>
          <a:xfrm>
            <a:off x="792000" y="1275534"/>
            <a:ext cx="3348000" cy="3240432"/>
          </a:xfrm>
        </p:spPr>
        <p:txBody>
          <a:bodyPr/>
          <a:lstStyle>
            <a:lvl1pPr>
              <a:defRPr sz="2400"/>
            </a:lvl1pPr>
            <a:lvl2pPr>
              <a:defRPr sz="2000"/>
            </a:lvl2pPr>
            <a:lvl3pPr>
              <a:defRPr sz="2000"/>
            </a:lvl3pPr>
            <a:lvl4pPr>
              <a:defRPr sz="2000"/>
            </a:lvl4pPr>
            <a:lvl5pPr>
              <a:defRPr sz="2000"/>
            </a:lvl5pPr>
            <a:lvl6pPr>
              <a:defRPr sz="1800"/>
            </a:lvl6pPr>
            <a:lvl7pPr>
              <a:defRPr sz="1800"/>
            </a:lvl7pPr>
            <a:lvl8pPr>
              <a:defRPr sz="1800"/>
            </a:lvl8pPr>
            <a:lvl9pPr>
              <a:defRPr sz="1800"/>
            </a:lvl9pPr>
          </a:lstStyle>
          <a:p>
            <a:pPr lvl="0"/>
            <a:r>
              <a:rPr lang="sv-SE" smtClean="0"/>
              <a:t>Click to edit Master text styles</a:t>
            </a:r>
          </a:p>
          <a:p>
            <a:pPr lvl="1"/>
            <a:r>
              <a:rPr lang="sv-SE" smtClean="0"/>
              <a:t>Second level</a:t>
            </a:r>
          </a:p>
          <a:p>
            <a:pPr lvl="2"/>
            <a:r>
              <a:rPr lang="sv-SE" smtClean="0"/>
              <a:t>Third level</a:t>
            </a:r>
          </a:p>
          <a:p>
            <a:pPr lvl="3"/>
            <a:r>
              <a:rPr lang="sv-SE" smtClean="0"/>
              <a:t>Fourth level</a:t>
            </a:r>
          </a:p>
          <a:p>
            <a:pPr lvl="4"/>
            <a:r>
              <a:rPr lang="sv-SE" smtClean="0"/>
              <a:t>Fifth level</a:t>
            </a:r>
            <a:endParaRPr lang="sv-SE" dirty="0"/>
          </a:p>
        </p:txBody>
      </p:sp>
      <p:sp>
        <p:nvSpPr>
          <p:cNvPr id="4" name="Platshållare för innehåll 3"/>
          <p:cNvSpPr>
            <a:spLocks noGrp="1"/>
          </p:cNvSpPr>
          <p:nvPr>
            <p:ph sz="half" idx="2"/>
          </p:nvPr>
        </p:nvSpPr>
        <p:spPr>
          <a:xfrm>
            <a:off x="4291200" y="1275534"/>
            <a:ext cx="3348000" cy="3240432"/>
          </a:xfrm>
        </p:spPr>
        <p:txBody>
          <a:bodyPr/>
          <a:lstStyle>
            <a:lvl1pPr>
              <a:defRPr sz="2400"/>
            </a:lvl1pPr>
            <a:lvl2pPr>
              <a:defRPr sz="2000"/>
            </a:lvl2pPr>
            <a:lvl3pPr>
              <a:defRPr sz="2000"/>
            </a:lvl3pPr>
            <a:lvl4pPr>
              <a:defRPr sz="2000"/>
            </a:lvl4pPr>
            <a:lvl5pPr>
              <a:defRPr sz="2000"/>
            </a:lvl5pPr>
            <a:lvl6pPr>
              <a:defRPr sz="1800"/>
            </a:lvl6pPr>
            <a:lvl7pPr>
              <a:defRPr sz="1800"/>
            </a:lvl7pPr>
            <a:lvl8pPr>
              <a:defRPr sz="1800"/>
            </a:lvl8pPr>
            <a:lvl9pPr>
              <a:defRPr sz="1800"/>
            </a:lvl9pPr>
          </a:lstStyle>
          <a:p>
            <a:pPr lvl="0"/>
            <a:r>
              <a:rPr lang="sv-SE" smtClean="0"/>
              <a:t>Click to edit Master text styles</a:t>
            </a:r>
          </a:p>
          <a:p>
            <a:pPr lvl="1"/>
            <a:r>
              <a:rPr lang="sv-SE" smtClean="0"/>
              <a:t>Second level</a:t>
            </a:r>
          </a:p>
          <a:p>
            <a:pPr lvl="2"/>
            <a:r>
              <a:rPr lang="sv-SE" smtClean="0"/>
              <a:t>Third level</a:t>
            </a:r>
          </a:p>
          <a:p>
            <a:pPr lvl="3"/>
            <a:r>
              <a:rPr lang="sv-SE" smtClean="0"/>
              <a:t>Fourth level</a:t>
            </a:r>
          </a:p>
          <a:p>
            <a:pPr lvl="4"/>
            <a:r>
              <a:rPr lang="sv-SE" smtClean="0"/>
              <a:t>Fifth level</a:t>
            </a:r>
            <a:endParaRPr lang="sv-SE" dirty="0"/>
          </a:p>
        </p:txBody>
      </p:sp>
    </p:spTree>
    <p:extLst>
      <p:ext uri="{BB962C8B-B14F-4D97-AF65-F5344CB8AC3E}">
        <p14:creationId xmlns:p14="http://schemas.microsoft.com/office/powerpoint/2010/main" val="175050428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 preserve="1">
  <p:cSld name="Heading and text">
    <p:spTree>
      <p:nvGrpSpPr>
        <p:cNvPr id="1" name=""/>
        <p:cNvGrpSpPr/>
        <p:nvPr/>
      </p:nvGrpSpPr>
      <p:grpSpPr>
        <a:xfrm>
          <a:off x="0" y="0"/>
          <a:ext cx="0" cy="0"/>
          <a:chOff x="0" y="0"/>
          <a:chExt cx="0" cy="0"/>
        </a:xfrm>
      </p:grpSpPr>
      <p:sp>
        <p:nvSpPr>
          <p:cNvPr id="2" name="Rubrik 1"/>
          <p:cNvSpPr>
            <a:spLocks noGrp="1"/>
          </p:cNvSpPr>
          <p:nvPr>
            <p:ph type="title"/>
          </p:nvPr>
        </p:nvSpPr>
        <p:spPr>
          <a:xfrm>
            <a:off x="792000" y="627534"/>
            <a:ext cx="6850800" cy="596700"/>
          </a:xfrm>
        </p:spPr>
        <p:txBody>
          <a:bodyPr anchor="t" anchorCtr="0">
            <a:normAutofit/>
          </a:bodyPr>
          <a:lstStyle>
            <a:lvl1pPr>
              <a:defRPr sz="2800"/>
            </a:lvl1pPr>
          </a:lstStyle>
          <a:p>
            <a:r>
              <a:rPr lang="sv-SE" noProof="0" smtClean="0"/>
              <a:t>Click to edit Master title style</a:t>
            </a:r>
            <a:endParaRPr lang="sv-SE" noProof="0"/>
          </a:p>
        </p:txBody>
      </p:sp>
      <p:sp>
        <p:nvSpPr>
          <p:cNvPr id="3" name="Platshållare för innehåll 2"/>
          <p:cNvSpPr>
            <a:spLocks noGrp="1"/>
          </p:cNvSpPr>
          <p:nvPr>
            <p:ph idx="1"/>
          </p:nvPr>
        </p:nvSpPr>
        <p:spPr>
          <a:xfrm>
            <a:off x="792000" y="1275534"/>
            <a:ext cx="6850800" cy="2411100"/>
          </a:xfrm>
        </p:spPr>
        <p:txBody>
          <a:bodyPr>
            <a:normAutofit/>
          </a:bodyPr>
          <a:lstStyle>
            <a:lvl1pPr marL="1588" indent="-1588">
              <a:lnSpc>
                <a:spcPts val="2600"/>
              </a:lnSpc>
              <a:buNone/>
              <a:defRPr sz="2400"/>
            </a:lvl1pPr>
            <a:lvl2pPr>
              <a:buNone/>
              <a:defRPr/>
            </a:lvl2pPr>
            <a:lvl3pPr>
              <a:buNone/>
              <a:defRPr/>
            </a:lvl3pPr>
            <a:lvl4pPr>
              <a:buNone/>
              <a:defRPr/>
            </a:lvl4pPr>
            <a:lvl5pPr>
              <a:buNone/>
              <a:defRPr/>
            </a:lvl5pPr>
          </a:lstStyle>
          <a:p>
            <a:pPr lvl="0"/>
            <a:r>
              <a:rPr lang="sv-SE" noProof="0" smtClean="0"/>
              <a:t>Click to edit Master text styles</a:t>
            </a:r>
          </a:p>
        </p:txBody>
      </p:sp>
    </p:spTree>
    <p:extLst>
      <p:ext uri="{BB962C8B-B14F-4D97-AF65-F5344CB8AC3E}">
        <p14:creationId xmlns:p14="http://schemas.microsoft.com/office/powerpoint/2010/main" val="197749566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Only content">
    <p:spTree>
      <p:nvGrpSpPr>
        <p:cNvPr id="1" name=""/>
        <p:cNvGrpSpPr/>
        <p:nvPr/>
      </p:nvGrpSpPr>
      <p:grpSpPr>
        <a:xfrm>
          <a:off x="0" y="0"/>
          <a:ext cx="0" cy="0"/>
          <a:chOff x="0" y="0"/>
          <a:chExt cx="0" cy="0"/>
        </a:xfrm>
      </p:grpSpPr>
      <p:sp>
        <p:nvSpPr>
          <p:cNvPr id="3" name="Platshållare för innehåll 2"/>
          <p:cNvSpPr>
            <a:spLocks noGrp="1"/>
          </p:cNvSpPr>
          <p:nvPr>
            <p:ph idx="1"/>
          </p:nvPr>
        </p:nvSpPr>
        <p:spPr>
          <a:xfrm>
            <a:off x="792000" y="595470"/>
            <a:ext cx="6850800" cy="3992504"/>
          </a:xfrm>
        </p:spPr>
        <p:txBody>
          <a:bodyPr>
            <a:normAutofit/>
          </a:bodyPr>
          <a:lstStyle>
            <a:lvl1pPr>
              <a:defRPr sz="2400"/>
            </a:lvl1pPr>
            <a:lvl2pPr>
              <a:defRPr sz="2400"/>
            </a:lvl2pPr>
            <a:lvl3pPr>
              <a:defRPr sz="2400"/>
            </a:lvl3pPr>
            <a:lvl4pPr>
              <a:defRPr sz="2400"/>
            </a:lvl4pPr>
            <a:lvl5pPr>
              <a:defRPr sz="2400"/>
            </a:lvl5pPr>
          </a:lstStyle>
          <a:p>
            <a:pPr lvl="0"/>
            <a:r>
              <a:rPr lang="sv-SE" smtClean="0"/>
              <a:t>Click to edit Master text styles</a:t>
            </a:r>
          </a:p>
          <a:p>
            <a:pPr lvl="1"/>
            <a:r>
              <a:rPr lang="sv-SE" smtClean="0"/>
              <a:t>Second level</a:t>
            </a:r>
          </a:p>
          <a:p>
            <a:pPr lvl="2"/>
            <a:r>
              <a:rPr lang="sv-SE" smtClean="0"/>
              <a:t>Third level</a:t>
            </a:r>
          </a:p>
          <a:p>
            <a:pPr lvl="3"/>
            <a:r>
              <a:rPr lang="sv-SE" smtClean="0"/>
              <a:t>Fourth level</a:t>
            </a:r>
          </a:p>
          <a:p>
            <a:pPr lvl="4"/>
            <a:r>
              <a:rPr lang="sv-SE" smtClean="0"/>
              <a:t>Fifth level</a:t>
            </a:r>
            <a:endParaRPr lang="sv-SE" dirty="0"/>
          </a:p>
        </p:txBody>
      </p:sp>
    </p:spTree>
    <p:extLst>
      <p:ext uri="{BB962C8B-B14F-4D97-AF65-F5344CB8AC3E}">
        <p14:creationId xmlns:p14="http://schemas.microsoft.com/office/powerpoint/2010/main" val="179632574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blank" preserve="1">
  <p:cSld name="Empty">
    <p:spTree>
      <p:nvGrpSpPr>
        <p:cNvPr id="1" name=""/>
        <p:cNvGrpSpPr/>
        <p:nvPr/>
      </p:nvGrpSpPr>
      <p:grpSpPr>
        <a:xfrm>
          <a:off x="0" y="0"/>
          <a:ext cx="0" cy="0"/>
          <a:chOff x="0" y="0"/>
          <a:chExt cx="0" cy="0"/>
        </a:xfrm>
      </p:grpSpPr>
    </p:spTree>
    <p:extLst>
      <p:ext uri="{BB962C8B-B14F-4D97-AF65-F5344CB8AC3E}">
        <p14:creationId xmlns:p14="http://schemas.microsoft.com/office/powerpoint/2010/main" val="78617619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Förstasida - Eld">
    <p:bg>
      <p:bgPr>
        <a:solidFill>
          <a:schemeClr val="tx1"/>
        </a:solidFill>
        <a:effectLst/>
      </p:bgPr>
    </p:bg>
    <p:spTree>
      <p:nvGrpSpPr>
        <p:cNvPr id="1" name=""/>
        <p:cNvGrpSpPr/>
        <p:nvPr/>
      </p:nvGrpSpPr>
      <p:grpSpPr>
        <a:xfrm>
          <a:off x="0" y="0"/>
          <a:ext cx="0" cy="0"/>
          <a:chOff x="0" y="0"/>
          <a:chExt cx="0" cy="0"/>
        </a:xfrm>
      </p:grpSpPr>
      <p:pic>
        <p:nvPicPr>
          <p:cNvPr id="6" name="Picture 2"/>
          <p:cNvPicPr>
            <a:picLocks noChangeAspect="1" noChangeArrowheads="1"/>
          </p:cNvPicPr>
          <p:nvPr userDrawn="1"/>
        </p:nvPicPr>
        <p:blipFill>
          <a:blip r:embed="rId2">
            <a:alphaModFix amt="21000"/>
            <a:extLst>
              <a:ext uri="{28A0092B-C50C-407E-A947-70E740481C1C}">
                <a14:useLocalDpi xmlns:a14="http://schemas.microsoft.com/office/drawing/2010/main" val="0"/>
              </a:ext>
            </a:extLst>
          </a:blip>
          <a:stretch>
            <a:fillRect/>
          </a:stretch>
        </p:blipFill>
        <p:spPr bwMode="auto">
          <a:xfrm>
            <a:off x="-828600" y="1275606"/>
            <a:ext cx="6264696" cy="4271832"/>
          </a:xfrm>
          <a:prstGeom prst="rect">
            <a:avLst/>
          </a:prstGeom>
          <a:solidFill>
            <a:schemeClr val="tx1"/>
          </a:solidFill>
          <a:effectLst/>
        </p:spPr>
      </p:pic>
      <p:sp>
        <p:nvSpPr>
          <p:cNvPr id="7" name="Rubrik 1"/>
          <p:cNvSpPr>
            <a:spLocks noGrp="1"/>
          </p:cNvSpPr>
          <p:nvPr>
            <p:ph type="ctrTitle" hasCustomPrompt="1"/>
          </p:nvPr>
        </p:nvSpPr>
        <p:spPr>
          <a:xfrm>
            <a:off x="1008000" y="1827900"/>
            <a:ext cx="6631200" cy="1069200"/>
          </a:xfrm>
        </p:spPr>
        <p:txBody>
          <a:bodyPr lIns="72000" tIns="36000" rIns="72000" bIns="36000" anchor="ctr" anchorCtr="0">
            <a:noAutofit/>
          </a:bodyPr>
          <a:lstStyle>
            <a:lvl1pPr algn="l">
              <a:defRPr sz="4400" b="0">
                <a:latin typeface="Verdana" pitchFamily="34" charset="0"/>
                <a:ea typeface="Verdana" pitchFamily="34" charset="0"/>
                <a:cs typeface="Verdana" pitchFamily="34" charset="0"/>
              </a:defRPr>
            </a:lvl1pPr>
          </a:lstStyle>
          <a:p>
            <a:r>
              <a:rPr lang="sv-SE" noProof="0" smtClean="0"/>
              <a:t>Avsnittsnamn</a:t>
            </a:r>
            <a:endParaRPr lang="sv-SE" noProof="0"/>
          </a:p>
        </p:txBody>
      </p:sp>
      <p:sp>
        <p:nvSpPr>
          <p:cNvPr id="8" name="Underrubrik 2"/>
          <p:cNvSpPr>
            <a:spLocks noGrp="1"/>
          </p:cNvSpPr>
          <p:nvPr>
            <p:ph type="subTitle" idx="1" hasCustomPrompt="1"/>
          </p:nvPr>
        </p:nvSpPr>
        <p:spPr>
          <a:xfrm>
            <a:off x="1008000" y="2894400"/>
            <a:ext cx="6631200" cy="1045502"/>
          </a:xfrm>
        </p:spPr>
        <p:txBody>
          <a:bodyPr>
            <a:noAutofit/>
          </a:bodyPr>
          <a:lstStyle>
            <a:lvl1pPr marL="0" marR="0" indent="0" algn="l" defTabSz="914400" rtl="0" eaLnBrk="1" fontAlgn="auto" latinLnBrk="0" hangingPunct="1">
              <a:lnSpc>
                <a:spcPts val="2900"/>
              </a:lnSpc>
              <a:spcBef>
                <a:spcPts val="480"/>
              </a:spcBef>
              <a:spcAft>
                <a:spcPts val="0"/>
              </a:spcAft>
              <a:buClrTx/>
              <a:buSzPct val="93000"/>
              <a:buFont typeface="Verdana" pitchFamily="34" charset="0"/>
              <a:buNone/>
              <a:tabLst/>
              <a:defRPr sz="2400">
                <a:solidFill>
                  <a:schemeClr val="bg1"/>
                </a:solidFill>
                <a:latin typeface="Verdana" pitchFamily="34" charset="0"/>
                <a:ea typeface="Verdana" pitchFamily="34" charset="0"/>
                <a:cs typeface="Verdana"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sv-SE" noProof="0" dirty="0" smtClean="0"/>
              <a:t>Talare eller underrubrik</a:t>
            </a:r>
          </a:p>
        </p:txBody>
      </p:sp>
      <p:sp>
        <p:nvSpPr>
          <p:cNvPr id="9" name="Content Placeholder 10"/>
          <p:cNvSpPr>
            <a:spLocks noGrp="1"/>
          </p:cNvSpPr>
          <p:nvPr>
            <p:ph sz="quarter" idx="10" hasCustomPrompt="1"/>
          </p:nvPr>
        </p:nvSpPr>
        <p:spPr>
          <a:xfrm>
            <a:off x="971600" y="627534"/>
            <a:ext cx="6625108" cy="1008112"/>
          </a:xfrm>
        </p:spPr>
        <p:txBody>
          <a:bodyPr>
            <a:noAutofit/>
          </a:bodyPr>
          <a:lstStyle>
            <a:lvl1pPr marL="0" indent="0">
              <a:buNone/>
              <a:defRPr/>
            </a:lvl1pPr>
          </a:lstStyle>
          <a:p>
            <a:pPr lvl="0"/>
            <a:r>
              <a:rPr lang="sv-SE" noProof="0" dirty="0" smtClean="0"/>
              <a:t>Kurs/Programserie</a:t>
            </a:r>
          </a:p>
        </p:txBody>
      </p:sp>
    </p:spTree>
    <p:extLst>
      <p:ext uri="{BB962C8B-B14F-4D97-AF65-F5344CB8AC3E}">
        <p14:creationId xmlns:p14="http://schemas.microsoft.com/office/powerpoint/2010/main" val="1701934897"/>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Förstasida - Olivkvist">
    <p:spTree>
      <p:nvGrpSpPr>
        <p:cNvPr id="1" name=""/>
        <p:cNvGrpSpPr/>
        <p:nvPr/>
      </p:nvGrpSpPr>
      <p:grpSpPr>
        <a:xfrm>
          <a:off x="0" y="0"/>
          <a:ext cx="0" cy="0"/>
          <a:chOff x="0" y="0"/>
          <a:chExt cx="0" cy="0"/>
        </a:xfrm>
      </p:grpSpPr>
      <p:pic>
        <p:nvPicPr>
          <p:cNvPr id="5" name="Picture 9" descr="SU_PPT_olivkvist"/>
          <p:cNvPicPr>
            <a:picLocks noChangeAspect="1" noChangeArrowheads="1"/>
          </p:cNvPicPr>
          <p:nvPr userDrawn="1"/>
        </p:nvPicPr>
        <p:blipFill>
          <a:blip r:embed="rId2" cstate="print">
            <a:alphaModFix amt="55000"/>
          </a:blip>
          <a:srcRect l="1746"/>
          <a:stretch>
            <a:fillRect/>
          </a:stretch>
        </p:blipFill>
        <p:spPr bwMode="auto">
          <a:xfrm>
            <a:off x="1589" y="238124"/>
            <a:ext cx="5161507" cy="4905756"/>
          </a:xfrm>
          <a:prstGeom prst="rect">
            <a:avLst/>
          </a:prstGeom>
          <a:noFill/>
        </p:spPr>
      </p:pic>
      <p:sp>
        <p:nvSpPr>
          <p:cNvPr id="6" name="Rubrik 1"/>
          <p:cNvSpPr>
            <a:spLocks noGrp="1"/>
          </p:cNvSpPr>
          <p:nvPr>
            <p:ph type="ctrTitle" hasCustomPrompt="1"/>
          </p:nvPr>
        </p:nvSpPr>
        <p:spPr>
          <a:xfrm>
            <a:off x="1008000" y="1827900"/>
            <a:ext cx="6631200" cy="1069200"/>
          </a:xfrm>
        </p:spPr>
        <p:txBody>
          <a:bodyPr lIns="72000" tIns="36000" rIns="72000" bIns="36000" anchor="ctr" anchorCtr="0">
            <a:normAutofit/>
          </a:bodyPr>
          <a:lstStyle>
            <a:lvl1pPr algn="l">
              <a:defRPr sz="4400" b="0">
                <a:latin typeface="Verdana" pitchFamily="34" charset="0"/>
                <a:ea typeface="Verdana" pitchFamily="34" charset="0"/>
                <a:cs typeface="Verdana" pitchFamily="34" charset="0"/>
              </a:defRPr>
            </a:lvl1pPr>
          </a:lstStyle>
          <a:p>
            <a:r>
              <a:rPr lang="sv-SE" noProof="0" smtClean="0"/>
              <a:t>Avsnittsnamn</a:t>
            </a:r>
            <a:endParaRPr lang="sv-SE" noProof="0"/>
          </a:p>
        </p:txBody>
      </p:sp>
      <p:sp>
        <p:nvSpPr>
          <p:cNvPr id="8" name="Content Placeholder 10"/>
          <p:cNvSpPr>
            <a:spLocks noGrp="1"/>
          </p:cNvSpPr>
          <p:nvPr>
            <p:ph sz="quarter" idx="10" hasCustomPrompt="1"/>
          </p:nvPr>
        </p:nvSpPr>
        <p:spPr>
          <a:xfrm>
            <a:off x="971600" y="627534"/>
            <a:ext cx="6625108" cy="1008112"/>
          </a:xfrm>
        </p:spPr>
        <p:txBody>
          <a:bodyPr/>
          <a:lstStyle>
            <a:lvl1pPr marL="0" indent="0">
              <a:buNone/>
              <a:defRPr/>
            </a:lvl1pPr>
          </a:lstStyle>
          <a:p>
            <a:pPr lvl="0"/>
            <a:r>
              <a:rPr lang="sv-SE" noProof="0" dirty="0" smtClean="0"/>
              <a:t>Kurs/Programserie</a:t>
            </a:r>
          </a:p>
        </p:txBody>
      </p:sp>
      <p:sp>
        <p:nvSpPr>
          <p:cNvPr id="9" name="Underrubrik 2"/>
          <p:cNvSpPr>
            <a:spLocks noGrp="1"/>
          </p:cNvSpPr>
          <p:nvPr>
            <p:ph type="subTitle" idx="1" hasCustomPrompt="1"/>
          </p:nvPr>
        </p:nvSpPr>
        <p:spPr>
          <a:xfrm>
            <a:off x="1008000" y="2894400"/>
            <a:ext cx="6631200" cy="1045502"/>
          </a:xfrm>
        </p:spPr>
        <p:txBody>
          <a:bodyPr>
            <a:noAutofit/>
          </a:bodyPr>
          <a:lstStyle>
            <a:lvl1pPr marL="0" marR="0" indent="0" algn="l" defTabSz="914400" rtl="0" eaLnBrk="1" fontAlgn="auto" latinLnBrk="0" hangingPunct="1">
              <a:lnSpc>
                <a:spcPts val="2900"/>
              </a:lnSpc>
              <a:spcBef>
                <a:spcPts val="480"/>
              </a:spcBef>
              <a:spcAft>
                <a:spcPts val="0"/>
              </a:spcAft>
              <a:buClrTx/>
              <a:buSzPct val="93000"/>
              <a:buFont typeface="Verdana" pitchFamily="34" charset="0"/>
              <a:buNone/>
              <a:tabLst/>
              <a:defRPr sz="2400">
                <a:solidFill>
                  <a:schemeClr val="tx2"/>
                </a:solidFill>
                <a:latin typeface="Verdana" pitchFamily="34" charset="0"/>
                <a:ea typeface="Verdana" pitchFamily="34" charset="0"/>
                <a:cs typeface="Verdana"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sv-SE" noProof="0" dirty="0" smtClean="0"/>
              <a:t>Talare eller underrubrik</a:t>
            </a:r>
          </a:p>
        </p:txBody>
      </p:sp>
    </p:spTree>
    <p:extLst>
      <p:ext uri="{BB962C8B-B14F-4D97-AF65-F5344CB8AC3E}">
        <p14:creationId xmlns:p14="http://schemas.microsoft.com/office/powerpoint/2010/main" val="3271404749"/>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Förstasida - Olivkvist">
    <p:bg>
      <p:bgPr>
        <a:solidFill>
          <a:schemeClr val="tx1"/>
        </a:solidFill>
        <a:effectLst/>
      </p:bgPr>
    </p:bg>
    <p:spTree>
      <p:nvGrpSpPr>
        <p:cNvPr id="1" name=""/>
        <p:cNvGrpSpPr/>
        <p:nvPr/>
      </p:nvGrpSpPr>
      <p:grpSpPr>
        <a:xfrm>
          <a:off x="0" y="0"/>
          <a:ext cx="0" cy="0"/>
          <a:chOff x="0" y="0"/>
          <a:chExt cx="0" cy="0"/>
        </a:xfrm>
      </p:grpSpPr>
      <p:pic>
        <p:nvPicPr>
          <p:cNvPr id="4" name="Picture 3" descr="SU_olivkvist_neg.eps"/>
          <p:cNvPicPr>
            <a:picLocks noChangeAspect="1"/>
          </p:cNvPicPr>
          <p:nvPr userDrawn="1"/>
        </p:nvPicPr>
        <p:blipFill>
          <a:blip r:embed="rId2">
            <a:alphaModFix amt="20000"/>
            <a:extLst>
              <a:ext uri="{28A0092B-C50C-407E-A947-70E740481C1C}">
                <a14:useLocalDpi xmlns:a14="http://schemas.microsoft.com/office/drawing/2010/main" val="0"/>
              </a:ext>
            </a:extLst>
          </a:blip>
          <a:stretch>
            <a:fillRect/>
          </a:stretch>
        </p:blipFill>
        <p:spPr>
          <a:xfrm>
            <a:off x="-542523" y="267494"/>
            <a:ext cx="5762595" cy="5328592"/>
          </a:xfrm>
          <a:prstGeom prst="rect">
            <a:avLst/>
          </a:prstGeom>
        </p:spPr>
      </p:pic>
      <p:sp>
        <p:nvSpPr>
          <p:cNvPr id="9" name="Rubrik 1"/>
          <p:cNvSpPr>
            <a:spLocks noGrp="1"/>
          </p:cNvSpPr>
          <p:nvPr>
            <p:ph type="ctrTitle" hasCustomPrompt="1"/>
          </p:nvPr>
        </p:nvSpPr>
        <p:spPr>
          <a:xfrm>
            <a:off x="1008000" y="1827900"/>
            <a:ext cx="6631200" cy="1069200"/>
          </a:xfrm>
        </p:spPr>
        <p:txBody>
          <a:bodyPr lIns="72000" tIns="36000" rIns="72000" bIns="36000" anchor="ctr" anchorCtr="0">
            <a:noAutofit/>
          </a:bodyPr>
          <a:lstStyle>
            <a:lvl1pPr algn="l">
              <a:defRPr sz="4400" b="0">
                <a:latin typeface="Verdana" pitchFamily="34" charset="0"/>
                <a:ea typeface="Verdana" pitchFamily="34" charset="0"/>
                <a:cs typeface="Verdana" pitchFamily="34" charset="0"/>
              </a:defRPr>
            </a:lvl1pPr>
          </a:lstStyle>
          <a:p>
            <a:r>
              <a:rPr lang="sv-SE" noProof="0" smtClean="0"/>
              <a:t>Avsnittsnamn</a:t>
            </a:r>
            <a:endParaRPr lang="sv-SE" noProof="0"/>
          </a:p>
        </p:txBody>
      </p:sp>
      <p:sp>
        <p:nvSpPr>
          <p:cNvPr id="10" name="Underrubrik 2"/>
          <p:cNvSpPr>
            <a:spLocks noGrp="1"/>
          </p:cNvSpPr>
          <p:nvPr>
            <p:ph type="subTitle" idx="1" hasCustomPrompt="1"/>
          </p:nvPr>
        </p:nvSpPr>
        <p:spPr>
          <a:xfrm>
            <a:off x="1008000" y="2894400"/>
            <a:ext cx="6631200" cy="1045502"/>
          </a:xfrm>
        </p:spPr>
        <p:txBody>
          <a:bodyPr>
            <a:noAutofit/>
          </a:bodyPr>
          <a:lstStyle>
            <a:lvl1pPr marL="0" marR="0" indent="0" algn="l" defTabSz="914400" rtl="0" eaLnBrk="1" fontAlgn="auto" latinLnBrk="0" hangingPunct="1">
              <a:lnSpc>
                <a:spcPts val="2900"/>
              </a:lnSpc>
              <a:spcBef>
                <a:spcPts val="480"/>
              </a:spcBef>
              <a:spcAft>
                <a:spcPts val="0"/>
              </a:spcAft>
              <a:buClrTx/>
              <a:buSzPct val="93000"/>
              <a:buFont typeface="Verdana" pitchFamily="34" charset="0"/>
              <a:buNone/>
              <a:tabLst/>
              <a:defRPr sz="2400">
                <a:solidFill>
                  <a:schemeClr val="bg1"/>
                </a:solidFill>
                <a:latin typeface="Verdana" pitchFamily="34" charset="0"/>
                <a:ea typeface="Verdana" pitchFamily="34" charset="0"/>
                <a:cs typeface="Verdana"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sv-SE" noProof="0" dirty="0" smtClean="0"/>
              <a:t>Talare eller underrubrik</a:t>
            </a:r>
          </a:p>
        </p:txBody>
      </p:sp>
      <p:sp>
        <p:nvSpPr>
          <p:cNvPr id="11" name="Content Placeholder 10"/>
          <p:cNvSpPr>
            <a:spLocks noGrp="1"/>
          </p:cNvSpPr>
          <p:nvPr>
            <p:ph sz="quarter" idx="10" hasCustomPrompt="1"/>
          </p:nvPr>
        </p:nvSpPr>
        <p:spPr>
          <a:xfrm>
            <a:off x="971600" y="627534"/>
            <a:ext cx="6625108" cy="1008112"/>
          </a:xfrm>
        </p:spPr>
        <p:txBody>
          <a:bodyPr>
            <a:noAutofit/>
          </a:bodyPr>
          <a:lstStyle>
            <a:lvl1pPr marL="0" indent="0">
              <a:buNone/>
              <a:defRPr/>
            </a:lvl1pPr>
          </a:lstStyle>
          <a:p>
            <a:pPr lvl="0"/>
            <a:r>
              <a:rPr lang="sv-SE" noProof="0" dirty="0" smtClean="0"/>
              <a:t>Kurs/Programserie</a:t>
            </a:r>
          </a:p>
        </p:txBody>
      </p:sp>
    </p:spTree>
    <p:extLst>
      <p:ext uri="{BB962C8B-B14F-4D97-AF65-F5344CB8AC3E}">
        <p14:creationId xmlns:p14="http://schemas.microsoft.com/office/powerpoint/2010/main" val="79801549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Förstasida - Kronor">
    <p:bg>
      <p:bgPr>
        <a:solidFill>
          <a:schemeClr val="tx1"/>
        </a:solidFill>
        <a:effectLst/>
      </p:bgPr>
    </p:bg>
    <p:spTree>
      <p:nvGrpSpPr>
        <p:cNvPr id="1" name=""/>
        <p:cNvGrpSpPr/>
        <p:nvPr/>
      </p:nvGrpSpPr>
      <p:grpSpPr>
        <a:xfrm>
          <a:off x="0" y="0"/>
          <a:ext cx="0" cy="0"/>
          <a:chOff x="0" y="0"/>
          <a:chExt cx="0" cy="0"/>
        </a:xfrm>
      </p:grpSpPr>
      <p:pic>
        <p:nvPicPr>
          <p:cNvPr id="7" name="Picture 9"/>
          <p:cNvPicPr>
            <a:picLocks noChangeAspect="1" noChangeArrowheads="1"/>
          </p:cNvPicPr>
          <p:nvPr userDrawn="1"/>
        </p:nvPicPr>
        <p:blipFill>
          <a:blip r:embed="rId2">
            <a:alphaModFix amt="20000"/>
            <a:extLst>
              <a:ext uri="{28A0092B-C50C-407E-A947-70E740481C1C}">
                <a14:useLocalDpi xmlns:a14="http://schemas.microsoft.com/office/drawing/2010/main" val="0"/>
              </a:ext>
            </a:extLst>
          </a:blip>
          <a:stretch>
            <a:fillRect/>
          </a:stretch>
        </p:blipFill>
        <p:spPr bwMode="auto">
          <a:xfrm>
            <a:off x="-1055431" y="1275606"/>
            <a:ext cx="5267391" cy="3867894"/>
          </a:xfrm>
          <a:prstGeom prst="rect">
            <a:avLst/>
          </a:prstGeom>
          <a:noFill/>
        </p:spPr>
      </p:pic>
      <p:sp>
        <p:nvSpPr>
          <p:cNvPr id="10" name="Rubrik 1"/>
          <p:cNvSpPr>
            <a:spLocks noGrp="1"/>
          </p:cNvSpPr>
          <p:nvPr>
            <p:ph type="ctrTitle" hasCustomPrompt="1"/>
          </p:nvPr>
        </p:nvSpPr>
        <p:spPr>
          <a:xfrm>
            <a:off x="1008000" y="1827900"/>
            <a:ext cx="6631200" cy="1069200"/>
          </a:xfrm>
        </p:spPr>
        <p:txBody>
          <a:bodyPr lIns="72000" tIns="36000" rIns="72000" bIns="36000" anchor="ctr" anchorCtr="0">
            <a:noAutofit/>
          </a:bodyPr>
          <a:lstStyle>
            <a:lvl1pPr algn="l">
              <a:defRPr sz="4400" b="0">
                <a:latin typeface="Verdana" pitchFamily="34" charset="0"/>
                <a:ea typeface="Verdana" pitchFamily="34" charset="0"/>
                <a:cs typeface="Verdana" pitchFamily="34" charset="0"/>
              </a:defRPr>
            </a:lvl1pPr>
          </a:lstStyle>
          <a:p>
            <a:r>
              <a:rPr lang="sv-SE" noProof="0" smtClean="0"/>
              <a:t>Avsnittsnamn</a:t>
            </a:r>
            <a:endParaRPr lang="sv-SE" noProof="0"/>
          </a:p>
        </p:txBody>
      </p:sp>
      <p:sp>
        <p:nvSpPr>
          <p:cNvPr id="11" name="Underrubrik 2"/>
          <p:cNvSpPr>
            <a:spLocks noGrp="1"/>
          </p:cNvSpPr>
          <p:nvPr>
            <p:ph type="subTitle" idx="1" hasCustomPrompt="1"/>
          </p:nvPr>
        </p:nvSpPr>
        <p:spPr>
          <a:xfrm>
            <a:off x="1008000" y="2894400"/>
            <a:ext cx="6631200" cy="1045502"/>
          </a:xfrm>
        </p:spPr>
        <p:txBody>
          <a:bodyPr>
            <a:noAutofit/>
          </a:bodyPr>
          <a:lstStyle>
            <a:lvl1pPr marL="0" marR="0" indent="0" algn="l" defTabSz="914400" rtl="0" eaLnBrk="1" fontAlgn="auto" latinLnBrk="0" hangingPunct="1">
              <a:lnSpc>
                <a:spcPts val="2900"/>
              </a:lnSpc>
              <a:spcBef>
                <a:spcPts val="480"/>
              </a:spcBef>
              <a:spcAft>
                <a:spcPts val="0"/>
              </a:spcAft>
              <a:buClrTx/>
              <a:buSzPct val="93000"/>
              <a:buFont typeface="Verdana" pitchFamily="34" charset="0"/>
              <a:buNone/>
              <a:tabLst/>
              <a:defRPr sz="2400">
                <a:solidFill>
                  <a:schemeClr val="bg1"/>
                </a:solidFill>
                <a:latin typeface="Verdana" pitchFamily="34" charset="0"/>
                <a:ea typeface="Verdana" pitchFamily="34" charset="0"/>
                <a:cs typeface="Verdana"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sv-SE" noProof="0" dirty="0" smtClean="0"/>
              <a:t>Talare eller underrubrik</a:t>
            </a:r>
          </a:p>
        </p:txBody>
      </p:sp>
      <p:sp>
        <p:nvSpPr>
          <p:cNvPr id="12" name="Content Placeholder 10"/>
          <p:cNvSpPr>
            <a:spLocks noGrp="1"/>
          </p:cNvSpPr>
          <p:nvPr>
            <p:ph sz="quarter" idx="10" hasCustomPrompt="1"/>
          </p:nvPr>
        </p:nvSpPr>
        <p:spPr>
          <a:xfrm>
            <a:off x="971600" y="627534"/>
            <a:ext cx="6625108" cy="1008112"/>
          </a:xfrm>
        </p:spPr>
        <p:txBody>
          <a:bodyPr>
            <a:noAutofit/>
          </a:bodyPr>
          <a:lstStyle>
            <a:lvl1pPr marL="0" indent="0">
              <a:buNone/>
              <a:defRPr/>
            </a:lvl1pPr>
          </a:lstStyle>
          <a:p>
            <a:pPr lvl="0"/>
            <a:r>
              <a:rPr lang="sv-SE" noProof="0" dirty="0" smtClean="0"/>
              <a:t>Kurs/Programserie</a:t>
            </a:r>
          </a:p>
        </p:txBody>
      </p:sp>
    </p:spTree>
    <p:extLst>
      <p:ext uri="{BB962C8B-B14F-4D97-AF65-F5344CB8AC3E}">
        <p14:creationId xmlns:p14="http://schemas.microsoft.com/office/powerpoint/2010/main" val="2968387150"/>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Förstasida">
    <p:bg>
      <p:bgPr>
        <a:solidFill>
          <a:schemeClr val="tx1"/>
        </a:solidFill>
        <a:effectLst/>
      </p:bgPr>
    </p:bg>
    <p:spTree>
      <p:nvGrpSpPr>
        <p:cNvPr id="1" name=""/>
        <p:cNvGrpSpPr/>
        <p:nvPr/>
      </p:nvGrpSpPr>
      <p:grpSpPr>
        <a:xfrm>
          <a:off x="0" y="0"/>
          <a:ext cx="0" cy="0"/>
          <a:chOff x="0" y="0"/>
          <a:chExt cx="0" cy="0"/>
        </a:xfrm>
      </p:grpSpPr>
      <p:sp>
        <p:nvSpPr>
          <p:cNvPr id="8" name="Rubrik 1"/>
          <p:cNvSpPr>
            <a:spLocks noGrp="1"/>
          </p:cNvSpPr>
          <p:nvPr>
            <p:ph type="ctrTitle" hasCustomPrompt="1"/>
          </p:nvPr>
        </p:nvSpPr>
        <p:spPr>
          <a:xfrm>
            <a:off x="1008000" y="1827900"/>
            <a:ext cx="6631200" cy="1069200"/>
          </a:xfrm>
        </p:spPr>
        <p:txBody>
          <a:bodyPr lIns="72000" tIns="36000" rIns="72000" bIns="36000" anchor="ctr" anchorCtr="0">
            <a:noAutofit/>
          </a:bodyPr>
          <a:lstStyle>
            <a:lvl1pPr algn="l">
              <a:defRPr sz="4400" b="0">
                <a:latin typeface="Verdana" pitchFamily="34" charset="0"/>
                <a:ea typeface="Verdana" pitchFamily="34" charset="0"/>
                <a:cs typeface="Verdana" pitchFamily="34" charset="0"/>
              </a:defRPr>
            </a:lvl1pPr>
          </a:lstStyle>
          <a:p>
            <a:r>
              <a:rPr lang="sv-SE" noProof="0" smtClean="0"/>
              <a:t>Avsnittsnamn</a:t>
            </a:r>
            <a:endParaRPr lang="sv-SE" noProof="0"/>
          </a:p>
        </p:txBody>
      </p:sp>
      <p:sp>
        <p:nvSpPr>
          <p:cNvPr id="9" name="Underrubrik 2"/>
          <p:cNvSpPr>
            <a:spLocks noGrp="1"/>
          </p:cNvSpPr>
          <p:nvPr>
            <p:ph type="subTitle" idx="1" hasCustomPrompt="1"/>
          </p:nvPr>
        </p:nvSpPr>
        <p:spPr>
          <a:xfrm>
            <a:off x="1008000" y="2894400"/>
            <a:ext cx="6631200" cy="1045502"/>
          </a:xfrm>
        </p:spPr>
        <p:txBody>
          <a:bodyPr>
            <a:noAutofit/>
          </a:bodyPr>
          <a:lstStyle>
            <a:lvl1pPr marL="0" marR="0" indent="0" algn="l" defTabSz="914400" rtl="0" eaLnBrk="1" fontAlgn="auto" latinLnBrk="0" hangingPunct="1">
              <a:lnSpc>
                <a:spcPts val="2900"/>
              </a:lnSpc>
              <a:spcBef>
                <a:spcPts val="480"/>
              </a:spcBef>
              <a:spcAft>
                <a:spcPts val="0"/>
              </a:spcAft>
              <a:buClrTx/>
              <a:buSzPct val="93000"/>
              <a:buFont typeface="Verdana" pitchFamily="34" charset="0"/>
              <a:buNone/>
              <a:tabLst/>
              <a:defRPr sz="2400">
                <a:solidFill>
                  <a:schemeClr val="bg1"/>
                </a:solidFill>
                <a:latin typeface="Verdana" pitchFamily="34" charset="0"/>
                <a:ea typeface="Verdana" pitchFamily="34" charset="0"/>
                <a:cs typeface="Verdana"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sv-SE" noProof="0" dirty="0" smtClean="0"/>
              <a:t>Talare eller underrubrik</a:t>
            </a:r>
          </a:p>
        </p:txBody>
      </p:sp>
      <p:sp>
        <p:nvSpPr>
          <p:cNvPr id="10" name="Content Placeholder 10"/>
          <p:cNvSpPr>
            <a:spLocks noGrp="1"/>
          </p:cNvSpPr>
          <p:nvPr>
            <p:ph sz="quarter" idx="10" hasCustomPrompt="1"/>
          </p:nvPr>
        </p:nvSpPr>
        <p:spPr>
          <a:xfrm>
            <a:off x="971600" y="627534"/>
            <a:ext cx="6625108" cy="1008112"/>
          </a:xfrm>
        </p:spPr>
        <p:txBody>
          <a:bodyPr>
            <a:noAutofit/>
          </a:bodyPr>
          <a:lstStyle>
            <a:lvl1pPr marL="0" indent="0">
              <a:buNone/>
              <a:defRPr/>
            </a:lvl1pPr>
          </a:lstStyle>
          <a:p>
            <a:pPr lvl="0"/>
            <a:r>
              <a:rPr lang="sv-SE" noProof="0" dirty="0" smtClean="0"/>
              <a:t>Kurs/Programserie</a:t>
            </a:r>
          </a:p>
        </p:txBody>
      </p:sp>
    </p:spTree>
    <p:extLst>
      <p:ext uri="{BB962C8B-B14F-4D97-AF65-F5344CB8AC3E}">
        <p14:creationId xmlns:p14="http://schemas.microsoft.com/office/powerpoint/2010/main" val="4249829210"/>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obj" preserve="1">
  <p:cSld name="Rubrik och innehåll">
    <p:bg>
      <p:bgPr>
        <a:solidFill>
          <a:schemeClr val="tx1"/>
        </a:solidFill>
        <a:effectLst/>
      </p:bgPr>
    </p:bg>
    <p:spTree>
      <p:nvGrpSpPr>
        <p:cNvPr id="1" name=""/>
        <p:cNvGrpSpPr/>
        <p:nvPr/>
      </p:nvGrpSpPr>
      <p:grpSpPr>
        <a:xfrm>
          <a:off x="0" y="0"/>
          <a:ext cx="0" cy="0"/>
          <a:chOff x="0" y="0"/>
          <a:chExt cx="0" cy="0"/>
        </a:xfrm>
      </p:grpSpPr>
      <p:sp>
        <p:nvSpPr>
          <p:cNvPr id="2" name="Rubrik 1"/>
          <p:cNvSpPr>
            <a:spLocks noGrp="1"/>
          </p:cNvSpPr>
          <p:nvPr>
            <p:ph type="title"/>
          </p:nvPr>
        </p:nvSpPr>
        <p:spPr>
          <a:xfrm>
            <a:off x="792000" y="627534"/>
            <a:ext cx="6850800" cy="596700"/>
          </a:xfrm>
        </p:spPr>
        <p:txBody>
          <a:bodyPr anchor="t" anchorCtr="0">
            <a:noAutofit/>
          </a:bodyPr>
          <a:lstStyle>
            <a:lvl1pPr>
              <a:defRPr sz="2800"/>
            </a:lvl1pPr>
          </a:lstStyle>
          <a:p>
            <a:r>
              <a:rPr lang="sv-SE" noProof="0" smtClean="0"/>
              <a:t>Click to edit Master title style</a:t>
            </a:r>
            <a:endParaRPr lang="sv-SE" noProof="0"/>
          </a:p>
        </p:txBody>
      </p:sp>
      <p:sp>
        <p:nvSpPr>
          <p:cNvPr id="3" name="Platshållare för innehåll 2"/>
          <p:cNvSpPr>
            <a:spLocks noGrp="1"/>
          </p:cNvSpPr>
          <p:nvPr>
            <p:ph idx="1"/>
          </p:nvPr>
        </p:nvSpPr>
        <p:spPr>
          <a:xfrm>
            <a:off x="792000" y="1275534"/>
            <a:ext cx="6850800" cy="3240432"/>
          </a:xfrm>
        </p:spPr>
        <p:txBody>
          <a:bodyPr>
            <a:normAutofit/>
          </a:bodyPr>
          <a:lstStyle>
            <a:lvl1pPr>
              <a:defRPr sz="2400"/>
            </a:lvl1pPr>
            <a:lvl2pPr>
              <a:defRPr sz="2400"/>
            </a:lvl2pPr>
            <a:lvl3pPr>
              <a:defRPr sz="2400"/>
            </a:lvl3pPr>
            <a:lvl4pPr>
              <a:defRPr sz="2400"/>
            </a:lvl4pPr>
            <a:lvl5pPr>
              <a:defRPr sz="2400"/>
            </a:lvl5pPr>
          </a:lstStyle>
          <a:p>
            <a:pPr lvl="0"/>
            <a:r>
              <a:rPr lang="sv-SE" noProof="0" smtClean="0"/>
              <a:t>Click to edit Master text styles</a:t>
            </a:r>
          </a:p>
          <a:p>
            <a:pPr lvl="1"/>
            <a:r>
              <a:rPr lang="sv-SE" noProof="0" smtClean="0"/>
              <a:t>Second level</a:t>
            </a:r>
          </a:p>
          <a:p>
            <a:pPr lvl="2"/>
            <a:r>
              <a:rPr lang="sv-SE" noProof="0" smtClean="0"/>
              <a:t>Third level</a:t>
            </a:r>
          </a:p>
          <a:p>
            <a:pPr lvl="3"/>
            <a:r>
              <a:rPr lang="sv-SE" noProof="0" smtClean="0"/>
              <a:t>Fourth level</a:t>
            </a:r>
          </a:p>
          <a:p>
            <a:pPr lvl="4"/>
            <a:r>
              <a:rPr lang="sv-SE" noProof="0" smtClean="0"/>
              <a:t>Fifth level</a:t>
            </a:r>
            <a:endParaRPr lang="sv-SE" noProof="0"/>
          </a:p>
        </p:txBody>
      </p:sp>
    </p:spTree>
    <p:extLst>
      <p:ext uri="{BB962C8B-B14F-4D97-AF65-F5344CB8AC3E}">
        <p14:creationId xmlns:p14="http://schemas.microsoft.com/office/powerpoint/2010/main" val="3250514847"/>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Kapitelsida - Eld">
    <p:bg>
      <p:bgPr>
        <a:solidFill>
          <a:schemeClr val="tx1"/>
        </a:solidFill>
        <a:effectLst/>
      </p:bgPr>
    </p:bg>
    <p:spTree>
      <p:nvGrpSpPr>
        <p:cNvPr id="1" name=""/>
        <p:cNvGrpSpPr/>
        <p:nvPr/>
      </p:nvGrpSpPr>
      <p:grpSpPr>
        <a:xfrm>
          <a:off x="0" y="0"/>
          <a:ext cx="0" cy="0"/>
          <a:chOff x="0" y="0"/>
          <a:chExt cx="0" cy="0"/>
        </a:xfrm>
      </p:grpSpPr>
      <p:pic>
        <p:nvPicPr>
          <p:cNvPr id="6" name="Picture 2"/>
          <p:cNvPicPr>
            <a:picLocks noChangeAspect="1" noChangeArrowheads="1"/>
          </p:cNvPicPr>
          <p:nvPr userDrawn="1"/>
        </p:nvPicPr>
        <p:blipFill>
          <a:blip r:embed="rId2">
            <a:alphaModFix amt="21000"/>
            <a:extLst>
              <a:ext uri="{28A0092B-C50C-407E-A947-70E740481C1C}">
                <a14:useLocalDpi xmlns:a14="http://schemas.microsoft.com/office/drawing/2010/main" val="0"/>
              </a:ext>
            </a:extLst>
          </a:blip>
          <a:stretch>
            <a:fillRect/>
          </a:stretch>
        </p:blipFill>
        <p:spPr bwMode="auto">
          <a:xfrm>
            <a:off x="-828600" y="1275606"/>
            <a:ext cx="6264696" cy="4271832"/>
          </a:xfrm>
          <a:prstGeom prst="rect">
            <a:avLst/>
          </a:prstGeom>
          <a:solidFill>
            <a:schemeClr val="tx1"/>
          </a:solidFill>
          <a:effectLst/>
        </p:spPr>
      </p:pic>
      <p:sp>
        <p:nvSpPr>
          <p:cNvPr id="5" name="Rubrik 1"/>
          <p:cNvSpPr>
            <a:spLocks noGrp="1"/>
          </p:cNvSpPr>
          <p:nvPr>
            <p:ph type="ctrTitle"/>
          </p:nvPr>
        </p:nvSpPr>
        <p:spPr>
          <a:xfrm>
            <a:off x="1008000" y="1827900"/>
            <a:ext cx="6631200" cy="1069200"/>
          </a:xfrm>
        </p:spPr>
        <p:txBody>
          <a:bodyPr lIns="72000" tIns="36000" rIns="72000" bIns="36000" anchor="ctr" anchorCtr="0">
            <a:noAutofit/>
          </a:bodyPr>
          <a:lstStyle>
            <a:lvl1pPr algn="l">
              <a:defRPr sz="4400" b="0">
                <a:latin typeface="Verdana" pitchFamily="34" charset="0"/>
                <a:ea typeface="Verdana" pitchFamily="34" charset="0"/>
                <a:cs typeface="Verdana" pitchFamily="34" charset="0"/>
              </a:defRPr>
            </a:lvl1pPr>
          </a:lstStyle>
          <a:p>
            <a:r>
              <a:rPr lang="sv-SE" noProof="0" dirty="0" err="1" smtClean="0"/>
              <a:t>Click</a:t>
            </a:r>
            <a:r>
              <a:rPr lang="sv-SE" noProof="0" dirty="0" smtClean="0"/>
              <a:t> </a:t>
            </a:r>
            <a:r>
              <a:rPr lang="sv-SE" noProof="0" dirty="0" err="1" smtClean="0"/>
              <a:t>to</a:t>
            </a:r>
            <a:r>
              <a:rPr lang="sv-SE" noProof="0" dirty="0" smtClean="0"/>
              <a:t> </a:t>
            </a:r>
            <a:r>
              <a:rPr lang="sv-SE" noProof="0" dirty="0" err="1" smtClean="0"/>
              <a:t>edit</a:t>
            </a:r>
            <a:r>
              <a:rPr lang="sv-SE" noProof="0" dirty="0" smtClean="0"/>
              <a:t> Master </a:t>
            </a:r>
            <a:r>
              <a:rPr lang="sv-SE" noProof="0" dirty="0" err="1" smtClean="0"/>
              <a:t>title</a:t>
            </a:r>
            <a:r>
              <a:rPr lang="sv-SE" noProof="0" dirty="0" smtClean="0"/>
              <a:t> style</a:t>
            </a:r>
            <a:endParaRPr lang="sv-SE" noProof="0" dirty="0"/>
          </a:p>
        </p:txBody>
      </p:sp>
      <p:sp>
        <p:nvSpPr>
          <p:cNvPr id="7" name="Underrubrik 2"/>
          <p:cNvSpPr>
            <a:spLocks noGrp="1"/>
          </p:cNvSpPr>
          <p:nvPr>
            <p:ph type="subTitle" idx="1"/>
          </p:nvPr>
        </p:nvSpPr>
        <p:spPr>
          <a:xfrm>
            <a:off x="1008000" y="2894400"/>
            <a:ext cx="6631200" cy="1621566"/>
          </a:xfrm>
        </p:spPr>
        <p:txBody>
          <a:bodyPr>
            <a:noAutofit/>
          </a:bodyPr>
          <a:lstStyle>
            <a:lvl1pPr marL="0" indent="0" algn="l">
              <a:lnSpc>
                <a:spcPts val="2900"/>
              </a:lnSpc>
              <a:spcBef>
                <a:spcPts val="480"/>
              </a:spcBef>
              <a:buNone/>
              <a:defRPr sz="2000">
                <a:solidFill>
                  <a:srgbClr val="FFFFFF"/>
                </a:solidFill>
                <a:latin typeface="Verdana" pitchFamily="34" charset="0"/>
                <a:ea typeface="Verdana" pitchFamily="34" charset="0"/>
                <a:cs typeface="Verdana"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sv-SE" noProof="0" dirty="0" err="1" smtClean="0"/>
              <a:t>Click</a:t>
            </a:r>
            <a:r>
              <a:rPr lang="sv-SE" noProof="0" dirty="0" smtClean="0"/>
              <a:t> </a:t>
            </a:r>
            <a:r>
              <a:rPr lang="sv-SE" noProof="0" dirty="0" err="1" smtClean="0"/>
              <a:t>to</a:t>
            </a:r>
            <a:r>
              <a:rPr lang="sv-SE" noProof="0" dirty="0" smtClean="0"/>
              <a:t> </a:t>
            </a:r>
            <a:r>
              <a:rPr lang="sv-SE" noProof="0" dirty="0" err="1" smtClean="0"/>
              <a:t>edit</a:t>
            </a:r>
            <a:r>
              <a:rPr lang="sv-SE" noProof="0" dirty="0" smtClean="0"/>
              <a:t> Master </a:t>
            </a:r>
            <a:r>
              <a:rPr lang="sv-SE" noProof="0" dirty="0" err="1" smtClean="0"/>
              <a:t>subtitle</a:t>
            </a:r>
            <a:r>
              <a:rPr lang="sv-SE" noProof="0" dirty="0" smtClean="0"/>
              <a:t> style</a:t>
            </a:r>
            <a:endParaRPr lang="sv-SE" noProof="0" dirty="0"/>
          </a:p>
        </p:txBody>
      </p:sp>
    </p:spTree>
    <p:extLst>
      <p:ext uri="{BB962C8B-B14F-4D97-AF65-F5344CB8AC3E}">
        <p14:creationId xmlns:p14="http://schemas.microsoft.com/office/powerpoint/2010/main" val="1116915858"/>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Kapitelsida - Olivkvist">
    <p:bg>
      <p:bgPr>
        <a:solidFill>
          <a:schemeClr val="tx1"/>
        </a:solidFill>
        <a:effectLst/>
      </p:bgPr>
    </p:bg>
    <p:spTree>
      <p:nvGrpSpPr>
        <p:cNvPr id="1" name=""/>
        <p:cNvGrpSpPr/>
        <p:nvPr/>
      </p:nvGrpSpPr>
      <p:grpSpPr>
        <a:xfrm>
          <a:off x="0" y="0"/>
          <a:ext cx="0" cy="0"/>
          <a:chOff x="0" y="0"/>
          <a:chExt cx="0" cy="0"/>
        </a:xfrm>
      </p:grpSpPr>
      <p:pic>
        <p:nvPicPr>
          <p:cNvPr id="6" name="Picture 5" descr="SU_olivkvist_neg.eps"/>
          <p:cNvPicPr>
            <a:picLocks noChangeAspect="1"/>
          </p:cNvPicPr>
          <p:nvPr userDrawn="1"/>
        </p:nvPicPr>
        <p:blipFill>
          <a:blip r:embed="rId2">
            <a:alphaModFix amt="20000"/>
            <a:extLst>
              <a:ext uri="{28A0092B-C50C-407E-A947-70E740481C1C}">
                <a14:useLocalDpi xmlns:a14="http://schemas.microsoft.com/office/drawing/2010/main" val="0"/>
              </a:ext>
            </a:extLst>
          </a:blip>
          <a:stretch>
            <a:fillRect/>
          </a:stretch>
        </p:blipFill>
        <p:spPr>
          <a:xfrm>
            <a:off x="-542523" y="267494"/>
            <a:ext cx="5762595" cy="5328592"/>
          </a:xfrm>
          <a:prstGeom prst="rect">
            <a:avLst/>
          </a:prstGeom>
        </p:spPr>
      </p:pic>
      <p:sp>
        <p:nvSpPr>
          <p:cNvPr id="8" name="Rubrik 1"/>
          <p:cNvSpPr>
            <a:spLocks noGrp="1"/>
          </p:cNvSpPr>
          <p:nvPr>
            <p:ph type="ctrTitle"/>
          </p:nvPr>
        </p:nvSpPr>
        <p:spPr>
          <a:xfrm>
            <a:off x="1008000" y="1827900"/>
            <a:ext cx="6631200" cy="1069200"/>
          </a:xfrm>
        </p:spPr>
        <p:txBody>
          <a:bodyPr lIns="72000" tIns="36000" rIns="72000" bIns="36000" anchor="ctr" anchorCtr="0">
            <a:noAutofit/>
          </a:bodyPr>
          <a:lstStyle>
            <a:lvl1pPr algn="l">
              <a:defRPr sz="4400" b="0">
                <a:latin typeface="Verdana" pitchFamily="34" charset="0"/>
                <a:ea typeface="Verdana" pitchFamily="34" charset="0"/>
                <a:cs typeface="Verdana" pitchFamily="34" charset="0"/>
              </a:defRPr>
            </a:lvl1pPr>
          </a:lstStyle>
          <a:p>
            <a:r>
              <a:rPr lang="sv-SE" noProof="0" dirty="0" err="1" smtClean="0"/>
              <a:t>Click</a:t>
            </a:r>
            <a:r>
              <a:rPr lang="sv-SE" noProof="0" dirty="0" smtClean="0"/>
              <a:t> </a:t>
            </a:r>
            <a:r>
              <a:rPr lang="sv-SE" noProof="0" dirty="0" err="1" smtClean="0"/>
              <a:t>to</a:t>
            </a:r>
            <a:r>
              <a:rPr lang="sv-SE" noProof="0" dirty="0" smtClean="0"/>
              <a:t> </a:t>
            </a:r>
            <a:r>
              <a:rPr lang="sv-SE" noProof="0" dirty="0" err="1" smtClean="0"/>
              <a:t>edit</a:t>
            </a:r>
            <a:r>
              <a:rPr lang="sv-SE" noProof="0" dirty="0" smtClean="0"/>
              <a:t> Master </a:t>
            </a:r>
            <a:r>
              <a:rPr lang="sv-SE" noProof="0" dirty="0" err="1" smtClean="0"/>
              <a:t>title</a:t>
            </a:r>
            <a:r>
              <a:rPr lang="sv-SE" noProof="0" dirty="0" smtClean="0"/>
              <a:t> style</a:t>
            </a:r>
            <a:endParaRPr lang="sv-SE" noProof="0" dirty="0"/>
          </a:p>
        </p:txBody>
      </p:sp>
      <p:sp>
        <p:nvSpPr>
          <p:cNvPr id="9" name="Underrubrik 2"/>
          <p:cNvSpPr>
            <a:spLocks noGrp="1"/>
          </p:cNvSpPr>
          <p:nvPr>
            <p:ph type="subTitle" idx="1"/>
          </p:nvPr>
        </p:nvSpPr>
        <p:spPr>
          <a:xfrm>
            <a:off x="1008000" y="2894400"/>
            <a:ext cx="6631200" cy="1621566"/>
          </a:xfrm>
        </p:spPr>
        <p:txBody>
          <a:bodyPr>
            <a:noAutofit/>
          </a:bodyPr>
          <a:lstStyle>
            <a:lvl1pPr marL="0" indent="0" algn="l">
              <a:lnSpc>
                <a:spcPts val="2900"/>
              </a:lnSpc>
              <a:spcBef>
                <a:spcPts val="480"/>
              </a:spcBef>
              <a:buNone/>
              <a:defRPr sz="2000">
                <a:solidFill>
                  <a:srgbClr val="FFFFFF"/>
                </a:solidFill>
                <a:latin typeface="Verdana" pitchFamily="34" charset="0"/>
                <a:ea typeface="Verdana" pitchFamily="34" charset="0"/>
                <a:cs typeface="Verdana"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sv-SE" noProof="0" dirty="0" err="1" smtClean="0"/>
              <a:t>Click</a:t>
            </a:r>
            <a:r>
              <a:rPr lang="sv-SE" noProof="0" dirty="0" smtClean="0"/>
              <a:t> </a:t>
            </a:r>
            <a:r>
              <a:rPr lang="sv-SE" noProof="0" dirty="0" err="1" smtClean="0"/>
              <a:t>to</a:t>
            </a:r>
            <a:r>
              <a:rPr lang="sv-SE" noProof="0" dirty="0" smtClean="0"/>
              <a:t> </a:t>
            </a:r>
            <a:r>
              <a:rPr lang="sv-SE" noProof="0" dirty="0" err="1" smtClean="0"/>
              <a:t>edit</a:t>
            </a:r>
            <a:r>
              <a:rPr lang="sv-SE" noProof="0" dirty="0" smtClean="0"/>
              <a:t> Master </a:t>
            </a:r>
            <a:r>
              <a:rPr lang="sv-SE" noProof="0" dirty="0" err="1" smtClean="0"/>
              <a:t>subtitle</a:t>
            </a:r>
            <a:r>
              <a:rPr lang="sv-SE" noProof="0" dirty="0" smtClean="0"/>
              <a:t> style</a:t>
            </a:r>
            <a:endParaRPr lang="sv-SE" noProof="0" dirty="0"/>
          </a:p>
        </p:txBody>
      </p:sp>
    </p:spTree>
    <p:extLst>
      <p:ext uri="{BB962C8B-B14F-4D97-AF65-F5344CB8AC3E}">
        <p14:creationId xmlns:p14="http://schemas.microsoft.com/office/powerpoint/2010/main" val="125911482"/>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Kapitelsida - Kronor">
    <p:bg>
      <p:bgPr>
        <a:solidFill>
          <a:schemeClr val="tx1"/>
        </a:solidFill>
        <a:effectLst/>
      </p:bgPr>
    </p:bg>
    <p:spTree>
      <p:nvGrpSpPr>
        <p:cNvPr id="1" name=""/>
        <p:cNvGrpSpPr/>
        <p:nvPr/>
      </p:nvGrpSpPr>
      <p:grpSpPr>
        <a:xfrm>
          <a:off x="0" y="0"/>
          <a:ext cx="0" cy="0"/>
          <a:chOff x="0" y="0"/>
          <a:chExt cx="0" cy="0"/>
        </a:xfrm>
      </p:grpSpPr>
      <p:pic>
        <p:nvPicPr>
          <p:cNvPr id="6" name="Picture 9"/>
          <p:cNvPicPr>
            <a:picLocks noChangeAspect="1" noChangeArrowheads="1"/>
          </p:cNvPicPr>
          <p:nvPr userDrawn="1"/>
        </p:nvPicPr>
        <p:blipFill>
          <a:blip r:embed="rId2">
            <a:alphaModFix amt="20000"/>
            <a:extLst>
              <a:ext uri="{28A0092B-C50C-407E-A947-70E740481C1C}">
                <a14:useLocalDpi xmlns:a14="http://schemas.microsoft.com/office/drawing/2010/main" val="0"/>
              </a:ext>
            </a:extLst>
          </a:blip>
          <a:stretch>
            <a:fillRect/>
          </a:stretch>
        </p:blipFill>
        <p:spPr bwMode="auto">
          <a:xfrm>
            <a:off x="-1055431" y="1275606"/>
            <a:ext cx="5267391" cy="3867894"/>
          </a:xfrm>
          <a:prstGeom prst="rect">
            <a:avLst/>
          </a:prstGeom>
          <a:noFill/>
        </p:spPr>
      </p:pic>
      <p:sp>
        <p:nvSpPr>
          <p:cNvPr id="8" name="Rubrik 1"/>
          <p:cNvSpPr>
            <a:spLocks noGrp="1"/>
          </p:cNvSpPr>
          <p:nvPr>
            <p:ph type="ctrTitle"/>
          </p:nvPr>
        </p:nvSpPr>
        <p:spPr>
          <a:xfrm>
            <a:off x="1008000" y="1827900"/>
            <a:ext cx="6631200" cy="1069200"/>
          </a:xfrm>
        </p:spPr>
        <p:txBody>
          <a:bodyPr lIns="72000" tIns="36000" rIns="72000" bIns="36000" anchor="ctr" anchorCtr="0">
            <a:noAutofit/>
          </a:bodyPr>
          <a:lstStyle>
            <a:lvl1pPr algn="l">
              <a:defRPr sz="4400" b="0">
                <a:latin typeface="Verdana" pitchFamily="34" charset="0"/>
                <a:ea typeface="Verdana" pitchFamily="34" charset="0"/>
                <a:cs typeface="Verdana" pitchFamily="34" charset="0"/>
              </a:defRPr>
            </a:lvl1pPr>
          </a:lstStyle>
          <a:p>
            <a:r>
              <a:rPr lang="sv-SE" noProof="0" dirty="0" err="1" smtClean="0"/>
              <a:t>Click</a:t>
            </a:r>
            <a:r>
              <a:rPr lang="sv-SE" noProof="0" dirty="0" smtClean="0"/>
              <a:t> </a:t>
            </a:r>
            <a:r>
              <a:rPr lang="sv-SE" noProof="0" dirty="0" err="1" smtClean="0"/>
              <a:t>to</a:t>
            </a:r>
            <a:r>
              <a:rPr lang="sv-SE" noProof="0" dirty="0" smtClean="0"/>
              <a:t> </a:t>
            </a:r>
            <a:r>
              <a:rPr lang="sv-SE" noProof="0" dirty="0" err="1" smtClean="0"/>
              <a:t>edit</a:t>
            </a:r>
            <a:r>
              <a:rPr lang="sv-SE" noProof="0" dirty="0" smtClean="0"/>
              <a:t> Master </a:t>
            </a:r>
            <a:r>
              <a:rPr lang="sv-SE" noProof="0" dirty="0" err="1" smtClean="0"/>
              <a:t>title</a:t>
            </a:r>
            <a:r>
              <a:rPr lang="sv-SE" noProof="0" dirty="0" smtClean="0"/>
              <a:t> style</a:t>
            </a:r>
            <a:endParaRPr lang="sv-SE" noProof="0" dirty="0"/>
          </a:p>
        </p:txBody>
      </p:sp>
      <p:sp>
        <p:nvSpPr>
          <p:cNvPr id="9" name="Underrubrik 2"/>
          <p:cNvSpPr>
            <a:spLocks noGrp="1"/>
          </p:cNvSpPr>
          <p:nvPr>
            <p:ph type="subTitle" idx="1"/>
          </p:nvPr>
        </p:nvSpPr>
        <p:spPr>
          <a:xfrm>
            <a:off x="1008000" y="2894400"/>
            <a:ext cx="6631200" cy="1621566"/>
          </a:xfrm>
        </p:spPr>
        <p:txBody>
          <a:bodyPr>
            <a:noAutofit/>
          </a:bodyPr>
          <a:lstStyle>
            <a:lvl1pPr marL="0" indent="0" algn="l">
              <a:lnSpc>
                <a:spcPts val="2900"/>
              </a:lnSpc>
              <a:spcBef>
                <a:spcPts val="480"/>
              </a:spcBef>
              <a:buNone/>
              <a:defRPr sz="2000">
                <a:solidFill>
                  <a:srgbClr val="FFFFFF"/>
                </a:solidFill>
                <a:latin typeface="Verdana" pitchFamily="34" charset="0"/>
                <a:ea typeface="Verdana" pitchFamily="34" charset="0"/>
                <a:cs typeface="Verdana"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sv-SE" noProof="0" dirty="0" err="1" smtClean="0"/>
              <a:t>Click</a:t>
            </a:r>
            <a:r>
              <a:rPr lang="sv-SE" noProof="0" dirty="0" smtClean="0"/>
              <a:t> </a:t>
            </a:r>
            <a:r>
              <a:rPr lang="sv-SE" noProof="0" dirty="0" err="1" smtClean="0"/>
              <a:t>to</a:t>
            </a:r>
            <a:r>
              <a:rPr lang="sv-SE" noProof="0" dirty="0" smtClean="0"/>
              <a:t> </a:t>
            </a:r>
            <a:r>
              <a:rPr lang="sv-SE" noProof="0" dirty="0" err="1" smtClean="0"/>
              <a:t>edit</a:t>
            </a:r>
            <a:r>
              <a:rPr lang="sv-SE" noProof="0" dirty="0" smtClean="0"/>
              <a:t> Master </a:t>
            </a:r>
            <a:r>
              <a:rPr lang="sv-SE" noProof="0" dirty="0" err="1" smtClean="0"/>
              <a:t>subtitle</a:t>
            </a:r>
            <a:r>
              <a:rPr lang="sv-SE" noProof="0" dirty="0" smtClean="0"/>
              <a:t> style</a:t>
            </a:r>
            <a:endParaRPr lang="sv-SE" noProof="0" dirty="0"/>
          </a:p>
        </p:txBody>
      </p:sp>
    </p:spTree>
    <p:extLst>
      <p:ext uri="{BB962C8B-B14F-4D97-AF65-F5344CB8AC3E}">
        <p14:creationId xmlns:p14="http://schemas.microsoft.com/office/powerpoint/2010/main" val="1278798240"/>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Kapitelsida">
    <p:bg>
      <p:bgPr>
        <a:solidFill>
          <a:schemeClr val="tx1"/>
        </a:solidFill>
        <a:effectLst/>
      </p:bgPr>
    </p:bg>
    <p:spTree>
      <p:nvGrpSpPr>
        <p:cNvPr id="1" name=""/>
        <p:cNvGrpSpPr/>
        <p:nvPr/>
      </p:nvGrpSpPr>
      <p:grpSpPr>
        <a:xfrm>
          <a:off x="0" y="0"/>
          <a:ext cx="0" cy="0"/>
          <a:chOff x="0" y="0"/>
          <a:chExt cx="0" cy="0"/>
        </a:xfrm>
      </p:grpSpPr>
      <p:sp>
        <p:nvSpPr>
          <p:cNvPr id="6" name="Rubrik 1"/>
          <p:cNvSpPr>
            <a:spLocks noGrp="1"/>
          </p:cNvSpPr>
          <p:nvPr>
            <p:ph type="ctrTitle"/>
          </p:nvPr>
        </p:nvSpPr>
        <p:spPr>
          <a:xfrm>
            <a:off x="1008000" y="1827900"/>
            <a:ext cx="6631200" cy="1069200"/>
          </a:xfrm>
        </p:spPr>
        <p:txBody>
          <a:bodyPr lIns="72000" tIns="36000" rIns="72000" bIns="36000" anchor="ctr" anchorCtr="0">
            <a:noAutofit/>
          </a:bodyPr>
          <a:lstStyle>
            <a:lvl1pPr algn="l">
              <a:defRPr sz="4400" b="0">
                <a:latin typeface="Verdana" pitchFamily="34" charset="0"/>
                <a:ea typeface="Verdana" pitchFamily="34" charset="0"/>
                <a:cs typeface="Verdana" pitchFamily="34" charset="0"/>
              </a:defRPr>
            </a:lvl1pPr>
          </a:lstStyle>
          <a:p>
            <a:r>
              <a:rPr lang="sv-SE" noProof="0" dirty="0" err="1" smtClean="0"/>
              <a:t>Click</a:t>
            </a:r>
            <a:r>
              <a:rPr lang="sv-SE" noProof="0" dirty="0" smtClean="0"/>
              <a:t> </a:t>
            </a:r>
            <a:r>
              <a:rPr lang="sv-SE" noProof="0" dirty="0" err="1" smtClean="0"/>
              <a:t>to</a:t>
            </a:r>
            <a:r>
              <a:rPr lang="sv-SE" noProof="0" dirty="0" smtClean="0"/>
              <a:t> </a:t>
            </a:r>
            <a:r>
              <a:rPr lang="sv-SE" noProof="0" dirty="0" err="1" smtClean="0"/>
              <a:t>edit</a:t>
            </a:r>
            <a:r>
              <a:rPr lang="sv-SE" noProof="0" dirty="0" smtClean="0"/>
              <a:t> Master </a:t>
            </a:r>
            <a:r>
              <a:rPr lang="sv-SE" noProof="0" dirty="0" err="1" smtClean="0"/>
              <a:t>title</a:t>
            </a:r>
            <a:r>
              <a:rPr lang="sv-SE" noProof="0" dirty="0" smtClean="0"/>
              <a:t> style</a:t>
            </a:r>
            <a:endParaRPr lang="sv-SE" noProof="0" dirty="0"/>
          </a:p>
        </p:txBody>
      </p:sp>
      <p:sp>
        <p:nvSpPr>
          <p:cNvPr id="7" name="Underrubrik 2"/>
          <p:cNvSpPr>
            <a:spLocks noGrp="1"/>
          </p:cNvSpPr>
          <p:nvPr>
            <p:ph type="subTitle" idx="1"/>
          </p:nvPr>
        </p:nvSpPr>
        <p:spPr>
          <a:xfrm>
            <a:off x="1008000" y="2894400"/>
            <a:ext cx="6631200" cy="1621566"/>
          </a:xfrm>
        </p:spPr>
        <p:txBody>
          <a:bodyPr>
            <a:noAutofit/>
          </a:bodyPr>
          <a:lstStyle>
            <a:lvl1pPr marL="0" indent="0" algn="l">
              <a:lnSpc>
                <a:spcPts val="2900"/>
              </a:lnSpc>
              <a:spcBef>
                <a:spcPts val="480"/>
              </a:spcBef>
              <a:buNone/>
              <a:defRPr sz="2000">
                <a:solidFill>
                  <a:srgbClr val="FFFFFF"/>
                </a:solidFill>
                <a:latin typeface="Verdana" pitchFamily="34" charset="0"/>
                <a:ea typeface="Verdana" pitchFamily="34" charset="0"/>
                <a:cs typeface="Verdana"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sv-SE" noProof="0" dirty="0" err="1" smtClean="0"/>
              <a:t>Click</a:t>
            </a:r>
            <a:r>
              <a:rPr lang="sv-SE" noProof="0" dirty="0" smtClean="0"/>
              <a:t> </a:t>
            </a:r>
            <a:r>
              <a:rPr lang="sv-SE" noProof="0" dirty="0" err="1" smtClean="0"/>
              <a:t>to</a:t>
            </a:r>
            <a:r>
              <a:rPr lang="sv-SE" noProof="0" dirty="0" smtClean="0"/>
              <a:t> </a:t>
            </a:r>
            <a:r>
              <a:rPr lang="sv-SE" noProof="0" dirty="0" err="1" smtClean="0"/>
              <a:t>edit</a:t>
            </a:r>
            <a:r>
              <a:rPr lang="sv-SE" noProof="0" dirty="0" smtClean="0"/>
              <a:t> Master </a:t>
            </a:r>
            <a:r>
              <a:rPr lang="sv-SE" noProof="0" dirty="0" err="1" smtClean="0"/>
              <a:t>subtitle</a:t>
            </a:r>
            <a:r>
              <a:rPr lang="sv-SE" noProof="0" dirty="0" smtClean="0"/>
              <a:t> style</a:t>
            </a:r>
            <a:endParaRPr lang="sv-SE" noProof="0" dirty="0"/>
          </a:p>
        </p:txBody>
      </p:sp>
    </p:spTree>
    <p:extLst>
      <p:ext uri="{BB962C8B-B14F-4D97-AF65-F5344CB8AC3E}">
        <p14:creationId xmlns:p14="http://schemas.microsoft.com/office/powerpoint/2010/main" val="1897809168"/>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Obj" preserve="1">
  <p:cSld name="Två innehållsdelar">
    <p:bg>
      <p:bgPr>
        <a:solidFill>
          <a:schemeClr val="tx1"/>
        </a:solidFill>
        <a:effectLst/>
      </p:bgPr>
    </p:bg>
    <p:spTree>
      <p:nvGrpSpPr>
        <p:cNvPr id="1" name=""/>
        <p:cNvGrpSpPr/>
        <p:nvPr/>
      </p:nvGrpSpPr>
      <p:grpSpPr>
        <a:xfrm>
          <a:off x="0" y="0"/>
          <a:ext cx="0" cy="0"/>
          <a:chOff x="0" y="0"/>
          <a:chExt cx="0" cy="0"/>
        </a:xfrm>
      </p:grpSpPr>
      <p:sp>
        <p:nvSpPr>
          <p:cNvPr id="2" name="Rubrik 1"/>
          <p:cNvSpPr>
            <a:spLocks noGrp="1"/>
          </p:cNvSpPr>
          <p:nvPr>
            <p:ph type="title"/>
          </p:nvPr>
        </p:nvSpPr>
        <p:spPr>
          <a:xfrm>
            <a:off x="792000" y="627534"/>
            <a:ext cx="6850800" cy="596700"/>
          </a:xfrm>
        </p:spPr>
        <p:txBody>
          <a:bodyPr anchor="t" anchorCtr="0">
            <a:normAutofit/>
          </a:bodyPr>
          <a:lstStyle>
            <a:lvl1pPr>
              <a:defRPr sz="2800"/>
            </a:lvl1pPr>
          </a:lstStyle>
          <a:p>
            <a:r>
              <a:rPr lang="sv-SE" smtClean="0"/>
              <a:t>Click to edit Master title style</a:t>
            </a:r>
            <a:endParaRPr lang="sv-SE" dirty="0"/>
          </a:p>
        </p:txBody>
      </p:sp>
      <p:sp>
        <p:nvSpPr>
          <p:cNvPr id="3" name="Platshållare för innehåll 2"/>
          <p:cNvSpPr>
            <a:spLocks noGrp="1"/>
          </p:cNvSpPr>
          <p:nvPr>
            <p:ph sz="half" idx="1"/>
          </p:nvPr>
        </p:nvSpPr>
        <p:spPr>
          <a:xfrm>
            <a:off x="792000" y="1275534"/>
            <a:ext cx="3348000" cy="3240432"/>
          </a:xfrm>
        </p:spPr>
        <p:txBody>
          <a:bodyPr/>
          <a:lstStyle>
            <a:lvl1pPr>
              <a:defRPr sz="2400"/>
            </a:lvl1pPr>
            <a:lvl2pPr>
              <a:defRPr sz="2000"/>
            </a:lvl2pPr>
            <a:lvl3pPr>
              <a:defRPr sz="2000"/>
            </a:lvl3pPr>
            <a:lvl4pPr>
              <a:defRPr sz="2000"/>
            </a:lvl4pPr>
            <a:lvl5pPr>
              <a:defRPr sz="2000"/>
            </a:lvl5pPr>
            <a:lvl6pPr>
              <a:defRPr sz="1800"/>
            </a:lvl6pPr>
            <a:lvl7pPr>
              <a:defRPr sz="1800"/>
            </a:lvl7pPr>
            <a:lvl8pPr>
              <a:defRPr sz="1800"/>
            </a:lvl8pPr>
            <a:lvl9pPr>
              <a:defRPr sz="1800"/>
            </a:lvl9pPr>
          </a:lstStyle>
          <a:p>
            <a:pPr lvl="0"/>
            <a:r>
              <a:rPr lang="sv-SE" smtClean="0"/>
              <a:t>Click to edit Master text styles</a:t>
            </a:r>
          </a:p>
          <a:p>
            <a:pPr lvl="1"/>
            <a:r>
              <a:rPr lang="sv-SE" smtClean="0"/>
              <a:t>Second level</a:t>
            </a:r>
          </a:p>
          <a:p>
            <a:pPr lvl="2"/>
            <a:r>
              <a:rPr lang="sv-SE" smtClean="0"/>
              <a:t>Third level</a:t>
            </a:r>
          </a:p>
          <a:p>
            <a:pPr lvl="3"/>
            <a:r>
              <a:rPr lang="sv-SE" smtClean="0"/>
              <a:t>Fourth level</a:t>
            </a:r>
          </a:p>
          <a:p>
            <a:pPr lvl="4"/>
            <a:r>
              <a:rPr lang="sv-SE" smtClean="0"/>
              <a:t>Fifth level</a:t>
            </a:r>
            <a:endParaRPr lang="sv-SE" dirty="0"/>
          </a:p>
        </p:txBody>
      </p:sp>
      <p:sp>
        <p:nvSpPr>
          <p:cNvPr id="4" name="Platshållare för innehåll 3"/>
          <p:cNvSpPr>
            <a:spLocks noGrp="1"/>
          </p:cNvSpPr>
          <p:nvPr>
            <p:ph sz="half" idx="2"/>
          </p:nvPr>
        </p:nvSpPr>
        <p:spPr>
          <a:xfrm>
            <a:off x="4291200" y="1275534"/>
            <a:ext cx="3348000" cy="3240432"/>
          </a:xfrm>
        </p:spPr>
        <p:txBody>
          <a:bodyPr/>
          <a:lstStyle>
            <a:lvl1pPr>
              <a:defRPr sz="2400"/>
            </a:lvl1pPr>
            <a:lvl2pPr>
              <a:defRPr sz="2000"/>
            </a:lvl2pPr>
            <a:lvl3pPr>
              <a:defRPr sz="2000"/>
            </a:lvl3pPr>
            <a:lvl4pPr>
              <a:defRPr sz="2000"/>
            </a:lvl4pPr>
            <a:lvl5pPr>
              <a:defRPr sz="2000"/>
            </a:lvl5pPr>
            <a:lvl6pPr>
              <a:defRPr sz="1800"/>
            </a:lvl6pPr>
            <a:lvl7pPr>
              <a:defRPr sz="1800"/>
            </a:lvl7pPr>
            <a:lvl8pPr>
              <a:defRPr sz="1800"/>
            </a:lvl8pPr>
            <a:lvl9pPr>
              <a:defRPr sz="1800"/>
            </a:lvl9pPr>
          </a:lstStyle>
          <a:p>
            <a:pPr lvl="0"/>
            <a:r>
              <a:rPr lang="sv-SE" smtClean="0"/>
              <a:t>Click to edit Master text styles</a:t>
            </a:r>
          </a:p>
          <a:p>
            <a:pPr lvl="1"/>
            <a:r>
              <a:rPr lang="sv-SE" smtClean="0"/>
              <a:t>Second level</a:t>
            </a:r>
          </a:p>
          <a:p>
            <a:pPr lvl="2"/>
            <a:r>
              <a:rPr lang="sv-SE" smtClean="0"/>
              <a:t>Third level</a:t>
            </a:r>
          </a:p>
          <a:p>
            <a:pPr lvl="3"/>
            <a:r>
              <a:rPr lang="sv-SE" smtClean="0"/>
              <a:t>Fourth level</a:t>
            </a:r>
          </a:p>
          <a:p>
            <a:pPr lvl="4"/>
            <a:r>
              <a:rPr lang="sv-SE" smtClean="0"/>
              <a:t>Fifth level</a:t>
            </a:r>
            <a:endParaRPr lang="sv-SE" dirty="0"/>
          </a:p>
        </p:txBody>
      </p:sp>
    </p:spTree>
    <p:extLst>
      <p:ext uri="{BB962C8B-B14F-4D97-AF65-F5344CB8AC3E}">
        <p14:creationId xmlns:p14="http://schemas.microsoft.com/office/powerpoint/2010/main" val="3208948941"/>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obj" preserve="1">
  <p:cSld name="Rubrik och text">
    <p:bg>
      <p:bgPr>
        <a:solidFill>
          <a:schemeClr val="tx1"/>
        </a:solidFill>
        <a:effectLst/>
      </p:bgPr>
    </p:bg>
    <p:spTree>
      <p:nvGrpSpPr>
        <p:cNvPr id="1" name=""/>
        <p:cNvGrpSpPr/>
        <p:nvPr/>
      </p:nvGrpSpPr>
      <p:grpSpPr>
        <a:xfrm>
          <a:off x="0" y="0"/>
          <a:ext cx="0" cy="0"/>
          <a:chOff x="0" y="0"/>
          <a:chExt cx="0" cy="0"/>
        </a:xfrm>
      </p:grpSpPr>
      <p:sp>
        <p:nvSpPr>
          <p:cNvPr id="2" name="Rubrik 1"/>
          <p:cNvSpPr>
            <a:spLocks noGrp="1"/>
          </p:cNvSpPr>
          <p:nvPr>
            <p:ph type="title"/>
          </p:nvPr>
        </p:nvSpPr>
        <p:spPr>
          <a:xfrm>
            <a:off x="792000" y="627534"/>
            <a:ext cx="6850800" cy="596700"/>
          </a:xfrm>
        </p:spPr>
        <p:txBody>
          <a:bodyPr anchor="t" anchorCtr="0">
            <a:normAutofit/>
          </a:bodyPr>
          <a:lstStyle>
            <a:lvl1pPr>
              <a:defRPr sz="2800"/>
            </a:lvl1pPr>
          </a:lstStyle>
          <a:p>
            <a:r>
              <a:rPr lang="sv-SE" noProof="0" smtClean="0"/>
              <a:t>Click to edit Master title style</a:t>
            </a:r>
            <a:endParaRPr lang="sv-SE" noProof="0"/>
          </a:p>
        </p:txBody>
      </p:sp>
      <p:sp>
        <p:nvSpPr>
          <p:cNvPr id="3" name="Platshållare för innehåll 2"/>
          <p:cNvSpPr>
            <a:spLocks noGrp="1"/>
          </p:cNvSpPr>
          <p:nvPr>
            <p:ph idx="1"/>
          </p:nvPr>
        </p:nvSpPr>
        <p:spPr>
          <a:xfrm>
            <a:off x="792000" y="1275534"/>
            <a:ext cx="6850800" cy="2411100"/>
          </a:xfrm>
        </p:spPr>
        <p:txBody>
          <a:bodyPr>
            <a:normAutofit/>
          </a:bodyPr>
          <a:lstStyle>
            <a:lvl1pPr marL="1588" indent="-1588">
              <a:lnSpc>
                <a:spcPts val="2600"/>
              </a:lnSpc>
              <a:buNone/>
              <a:defRPr sz="2400"/>
            </a:lvl1pPr>
            <a:lvl2pPr>
              <a:buNone/>
              <a:defRPr/>
            </a:lvl2pPr>
            <a:lvl3pPr>
              <a:buNone/>
              <a:defRPr/>
            </a:lvl3pPr>
            <a:lvl4pPr>
              <a:buNone/>
              <a:defRPr/>
            </a:lvl4pPr>
            <a:lvl5pPr>
              <a:buNone/>
              <a:defRPr/>
            </a:lvl5pPr>
          </a:lstStyle>
          <a:p>
            <a:pPr lvl="0"/>
            <a:r>
              <a:rPr lang="sv-SE" noProof="0" smtClean="0"/>
              <a:t>Click to edit Master text styles</a:t>
            </a:r>
          </a:p>
        </p:txBody>
      </p:sp>
    </p:spTree>
    <p:extLst>
      <p:ext uri="{BB962C8B-B14F-4D97-AF65-F5344CB8AC3E}">
        <p14:creationId xmlns:p14="http://schemas.microsoft.com/office/powerpoint/2010/main" val="371640710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Förstasida">
    <p:spTree>
      <p:nvGrpSpPr>
        <p:cNvPr id="1" name=""/>
        <p:cNvGrpSpPr/>
        <p:nvPr/>
      </p:nvGrpSpPr>
      <p:grpSpPr>
        <a:xfrm>
          <a:off x="0" y="0"/>
          <a:ext cx="0" cy="0"/>
          <a:chOff x="0" y="0"/>
          <a:chExt cx="0" cy="0"/>
        </a:xfrm>
      </p:grpSpPr>
      <p:sp>
        <p:nvSpPr>
          <p:cNvPr id="5" name="Rubrik 1"/>
          <p:cNvSpPr>
            <a:spLocks noGrp="1"/>
          </p:cNvSpPr>
          <p:nvPr>
            <p:ph type="ctrTitle" hasCustomPrompt="1"/>
          </p:nvPr>
        </p:nvSpPr>
        <p:spPr>
          <a:xfrm>
            <a:off x="1008000" y="1827900"/>
            <a:ext cx="6631200" cy="1069200"/>
          </a:xfrm>
        </p:spPr>
        <p:txBody>
          <a:bodyPr lIns="72000" tIns="36000" rIns="72000" bIns="36000" anchor="ctr" anchorCtr="0">
            <a:normAutofit/>
          </a:bodyPr>
          <a:lstStyle>
            <a:lvl1pPr algn="l">
              <a:defRPr sz="4400" b="0">
                <a:latin typeface="Verdana" pitchFamily="34" charset="0"/>
                <a:ea typeface="Verdana" pitchFamily="34" charset="0"/>
                <a:cs typeface="Verdana" pitchFamily="34" charset="0"/>
              </a:defRPr>
            </a:lvl1pPr>
          </a:lstStyle>
          <a:p>
            <a:r>
              <a:rPr lang="sv-SE" noProof="0" smtClean="0"/>
              <a:t>Avsnittsnamn</a:t>
            </a:r>
            <a:endParaRPr lang="sv-SE" noProof="0"/>
          </a:p>
        </p:txBody>
      </p:sp>
      <p:sp>
        <p:nvSpPr>
          <p:cNvPr id="7" name="Content Placeholder 10"/>
          <p:cNvSpPr>
            <a:spLocks noGrp="1"/>
          </p:cNvSpPr>
          <p:nvPr>
            <p:ph sz="quarter" idx="10" hasCustomPrompt="1"/>
          </p:nvPr>
        </p:nvSpPr>
        <p:spPr>
          <a:xfrm>
            <a:off x="971600" y="627534"/>
            <a:ext cx="6625108" cy="1008112"/>
          </a:xfrm>
        </p:spPr>
        <p:txBody>
          <a:bodyPr/>
          <a:lstStyle>
            <a:lvl1pPr marL="0" indent="0">
              <a:buNone/>
              <a:defRPr/>
            </a:lvl1pPr>
          </a:lstStyle>
          <a:p>
            <a:pPr lvl="0"/>
            <a:r>
              <a:rPr lang="sv-SE" noProof="0" dirty="0" smtClean="0"/>
              <a:t>Kurs/Programserie</a:t>
            </a:r>
          </a:p>
        </p:txBody>
      </p:sp>
      <p:sp>
        <p:nvSpPr>
          <p:cNvPr id="8" name="Underrubrik 2"/>
          <p:cNvSpPr>
            <a:spLocks noGrp="1"/>
          </p:cNvSpPr>
          <p:nvPr>
            <p:ph type="subTitle" idx="1" hasCustomPrompt="1"/>
          </p:nvPr>
        </p:nvSpPr>
        <p:spPr>
          <a:xfrm>
            <a:off x="1008000" y="2894400"/>
            <a:ext cx="6631200" cy="1045502"/>
          </a:xfrm>
        </p:spPr>
        <p:txBody>
          <a:bodyPr>
            <a:noAutofit/>
          </a:bodyPr>
          <a:lstStyle>
            <a:lvl1pPr marL="0" marR="0" indent="0" algn="l" defTabSz="914400" rtl="0" eaLnBrk="1" fontAlgn="auto" latinLnBrk="0" hangingPunct="1">
              <a:lnSpc>
                <a:spcPts val="2900"/>
              </a:lnSpc>
              <a:spcBef>
                <a:spcPts val="480"/>
              </a:spcBef>
              <a:spcAft>
                <a:spcPts val="0"/>
              </a:spcAft>
              <a:buClrTx/>
              <a:buSzPct val="93000"/>
              <a:buFont typeface="Verdana" pitchFamily="34" charset="0"/>
              <a:buNone/>
              <a:tabLst/>
              <a:defRPr sz="2400">
                <a:solidFill>
                  <a:schemeClr val="tx2"/>
                </a:solidFill>
                <a:latin typeface="Verdana" pitchFamily="34" charset="0"/>
                <a:ea typeface="Verdana" pitchFamily="34" charset="0"/>
                <a:cs typeface="Verdana"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sv-SE" noProof="0" dirty="0" smtClean="0"/>
              <a:t>Talare eller underrubrik</a:t>
            </a:r>
          </a:p>
        </p:txBody>
      </p:sp>
    </p:spTree>
    <p:extLst>
      <p:ext uri="{BB962C8B-B14F-4D97-AF65-F5344CB8AC3E}">
        <p14:creationId xmlns:p14="http://schemas.microsoft.com/office/powerpoint/2010/main" val="592840995"/>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Endast innehåll">
    <p:bg>
      <p:bgPr>
        <a:solidFill>
          <a:schemeClr val="tx1"/>
        </a:solidFill>
        <a:effectLst/>
      </p:bgPr>
    </p:bg>
    <p:spTree>
      <p:nvGrpSpPr>
        <p:cNvPr id="1" name=""/>
        <p:cNvGrpSpPr/>
        <p:nvPr/>
      </p:nvGrpSpPr>
      <p:grpSpPr>
        <a:xfrm>
          <a:off x="0" y="0"/>
          <a:ext cx="0" cy="0"/>
          <a:chOff x="0" y="0"/>
          <a:chExt cx="0" cy="0"/>
        </a:xfrm>
      </p:grpSpPr>
      <p:sp>
        <p:nvSpPr>
          <p:cNvPr id="3" name="Platshållare för innehåll 2"/>
          <p:cNvSpPr>
            <a:spLocks noGrp="1"/>
          </p:cNvSpPr>
          <p:nvPr>
            <p:ph idx="1"/>
          </p:nvPr>
        </p:nvSpPr>
        <p:spPr>
          <a:xfrm>
            <a:off x="792000" y="595470"/>
            <a:ext cx="6850800" cy="3992504"/>
          </a:xfrm>
        </p:spPr>
        <p:txBody>
          <a:bodyPr>
            <a:normAutofit/>
          </a:bodyPr>
          <a:lstStyle>
            <a:lvl1pPr>
              <a:defRPr sz="2400"/>
            </a:lvl1pPr>
            <a:lvl2pPr>
              <a:defRPr sz="2400"/>
            </a:lvl2pPr>
            <a:lvl3pPr>
              <a:defRPr sz="2400"/>
            </a:lvl3pPr>
            <a:lvl4pPr>
              <a:defRPr sz="2400"/>
            </a:lvl4pPr>
            <a:lvl5pPr>
              <a:defRPr sz="2400"/>
            </a:lvl5pPr>
          </a:lstStyle>
          <a:p>
            <a:pPr lvl="0"/>
            <a:r>
              <a:rPr lang="sv-SE" dirty="0" err="1" smtClean="0"/>
              <a:t>Click</a:t>
            </a:r>
            <a:r>
              <a:rPr lang="sv-SE" dirty="0" smtClean="0"/>
              <a:t> </a:t>
            </a:r>
            <a:r>
              <a:rPr lang="sv-SE" dirty="0" err="1" smtClean="0"/>
              <a:t>to</a:t>
            </a:r>
            <a:r>
              <a:rPr lang="sv-SE" dirty="0" smtClean="0"/>
              <a:t> </a:t>
            </a:r>
            <a:r>
              <a:rPr lang="sv-SE" dirty="0" err="1" smtClean="0"/>
              <a:t>edit</a:t>
            </a:r>
            <a:r>
              <a:rPr lang="sv-SE" dirty="0" smtClean="0"/>
              <a:t> Master text </a:t>
            </a:r>
            <a:r>
              <a:rPr lang="sv-SE" dirty="0" err="1" smtClean="0"/>
              <a:t>styles</a:t>
            </a:r>
            <a:endParaRPr lang="sv-SE" dirty="0" smtClean="0"/>
          </a:p>
          <a:p>
            <a:pPr lvl="1"/>
            <a:r>
              <a:rPr lang="sv-SE" dirty="0" smtClean="0"/>
              <a:t>Second </a:t>
            </a:r>
            <a:r>
              <a:rPr lang="sv-SE" dirty="0" err="1" smtClean="0"/>
              <a:t>level</a:t>
            </a:r>
            <a:endParaRPr lang="sv-SE" dirty="0" smtClean="0"/>
          </a:p>
          <a:p>
            <a:pPr lvl="2"/>
            <a:r>
              <a:rPr lang="sv-SE" dirty="0" err="1" smtClean="0"/>
              <a:t>Third</a:t>
            </a:r>
            <a:r>
              <a:rPr lang="sv-SE" dirty="0" smtClean="0"/>
              <a:t> </a:t>
            </a:r>
            <a:r>
              <a:rPr lang="sv-SE" dirty="0" err="1" smtClean="0"/>
              <a:t>level</a:t>
            </a:r>
            <a:endParaRPr lang="sv-SE" dirty="0" smtClean="0"/>
          </a:p>
          <a:p>
            <a:pPr lvl="3"/>
            <a:r>
              <a:rPr lang="sv-SE" dirty="0" err="1" smtClean="0"/>
              <a:t>Fourth</a:t>
            </a:r>
            <a:r>
              <a:rPr lang="sv-SE" dirty="0" smtClean="0"/>
              <a:t> </a:t>
            </a:r>
            <a:r>
              <a:rPr lang="sv-SE" dirty="0" err="1" smtClean="0"/>
              <a:t>level</a:t>
            </a:r>
            <a:endParaRPr lang="sv-SE" dirty="0" smtClean="0"/>
          </a:p>
          <a:p>
            <a:pPr lvl="4"/>
            <a:r>
              <a:rPr lang="sv-SE" dirty="0" err="1" smtClean="0"/>
              <a:t>Fifth</a:t>
            </a:r>
            <a:r>
              <a:rPr lang="sv-SE" dirty="0" smtClean="0"/>
              <a:t> </a:t>
            </a:r>
            <a:r>
              <a:rPr lang="sv-SE" dirty="0" err="1" smtClean="0"/>
              <a:t>level</a:t>
            </a:r>
            <a:endParaRPr lang="sv-SE" dirty="0"/>
          </a:p>
        </p:txBody>
      </p:sp>
    </p:spTree>
    <p:extLst>
      <p:ext uri="{BB962C8B-B14F-4D97-AF65-F5344CB8AC3E}">
        <p14:creationId xmlns:p14="http://schemas.microsoft.com/office/powerpoint/2010/main" val="3037642911"/>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blank" preserve="1">
  <p:cSld name="Tom">
    <p:bg>
      <p:bgPr>
        <a:solidFill>
          <a:schemeClr val="tx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721275303"/>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First page - Fire">
    <p:bg>
      <p:bgPr>
        <a:solidFill>
          <a:schemeClr val="tx1"/>
        </a:solidFill>
        <a:effectLst/>
      </p:bgPr>
    </p:bg>
    <p:spTree>
      <p:nvGrpSpPr>
        <p:cNvPr id="1" name=""/>
        <p:cNvGrpSpPr/>
        <p:nvPr/>
      </p:nvGrpSpPr>
      <p:grpSpPr>
        <a:xfrm>
          <a:off x="0" y="0"/>
          <a:ext cx="0" cy="0"/>
          <a:chOff x="0" y="0"/>
          <a:chExt cx="0" cy="0"/>
        </a:xfrm>
      </p:grpSpPr>
      <p:pic>
        <p:nvPicPr>
          <p:cNvPr id="6" name="Picture 2"/>
          <p:cNvPicPr>
            <a:picLocks noChangeAspect="1" noChangeArrowheads="1"/>
          </p:cNvPicPr>
          <p:nvPr userDrawn="1"/>
        </p:nvPicPr>
        <p:blipFill>
          <a:blip r:embed="rId2">
            <a:alphaModFix amt="21000"/>
            <a:extLst>
              <a:ext uri="{28A0092B-C50C-407E-A947-70E740481C1C}">
                <a14:useLocalDpi xmlns:a14="http://schemas.microsoft.com/office/drawing/2010/main" val="0"/>
              </a:ext>
            </a:extLst>
          </a:blip>
          <a:stretch>
            <a:fillRect/>
          </a:stretch>
        </p:blipFill>
        <p:spPr bwMode="auto">
          <a:xfrm>
            <a:off x="-828600" y="1275606"/>
            <a:ext cx="6264696" cy="4271832"/>
          </a:xfrm>
          <a:prstGeom prst="rect">
            <a:avLst/>
          </a:prstGeom>
          <a:solidFill>
            <a:schemeClr val="tx1"/>
          </a:solidFill>
          <a:effectLst/>
        </p:spPr>
      </p:pic>
      <p:sp>
        <p:nvSpPr>
          <p:cNvPr id="10" name="Rubrik 1"/>
          <p:cNvSpPr>
            <a:spLocks noGrp="1"/>
          </p:cNvSpPr>
          <p:nvPr>
            <p:ph type="ctrTitle" hasCustomPrompt="1"/>
          </p:nvPr>
        </p:nvSpPr>
        <p:spPr>
          <a:xfrm>
            <a:off x="1008000" y="1827900"/>
            <a:ext cx="6631200" cy="1069200"/>
          </a:xfrm>
        </p:spPr>
        <p:txBody>
          <a:bodyPr lIns="72000" tIns="36000" rIns="72000" bIns="36000" anchor="ctr" anchorCtr="0">
            <a:noAutofit/>
          </a:bodyPr>
          <a:lstStyle>
            <a:lvl1pPr algn="l">
              <a:defRPr sz="4400" b="0" baseline="0">
                <a:latin typeface="Verdana" pitchFamily="34" charset="0"/>
                <a:ea typeface="Verdana" pitchFamily="34" charset="0"/>
                <a:cs typeface="Verdana" pitchFamily="34" charset="0"/>
              </a:defRPr>
            </a:lvl1pPr>
          </a:lstStyle>
          <a:p>
            <a:r>
              <a:rPr lang="en-US" noProof="0" smtClean="0"/>
              <a:t>Episode name</a:t>
            </a:r>
            <a:endParaRPr lang="en-US" noProof="0"/>
          </a:p>
        </p:txBody>
      </p:sp>
      <p:sp>
        <p:nvSpPr>
          <p:cNvPr id="11" name="Underrubrik 2"/>
          <p:cNvSpPr>
            <a:spLocks noGrp="1"/>
          </p:cNvSpPr>
          <p:nvPr>
            <p:ph type="subTitle" idx="1" hasCustomPrompt="1"/>
          </p:nvPr>
        </p:nvSpPr>
        <p:spPr>
          <a:xfrm>
            <a:off x="1008000" y="2894400"/>
            <a:ext cx="6631200" cy="1405542"/>
          </a:xfrm>
        </p:spPr>
        <p:txBody>
          <a:bodyPr>
            <a:noAutofit/>
          </a:bodyPr>
          <a:lstStyle>
            <a:lvl1pPr marL="0" marR="0" indent="0" algn="l" defTabSz="914400" rtl="0" eaLnBrk="1" fontAlgn="auto" latinLnBrk="0" hangingPunct="1">
              <a:lnSpc>
                <a:spcPts val="2900"/>
              </a:lnSpc>
              <a:spcBef>
                <a:spcPts val="480"/>
              </a:spcBef>
              <a:spcAft>
                <a:spcPts val="0"/>
              </a:spcAft>
              <a:buClrTx/>
              <a:buSzPct val="93000"/>
              <a:buFont typeface="Verdana" pitchFamily="34" charset="0"/>
              <a:buNone/>
              <a:tabLst/>
              <a:defRPr sz="2400">
                <a:solidFill>
                  <a:srgbClr val="FFFFFF"/>
                </a:solidFill>
                <a:latin typeface="Verdana" pitchFamily="34" charset="0"/>
                <a:ea typeface="Verdana" pitchFamily="34" charset="0"/>
                <a:cs typeface="Verdana"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noProof="0" dirty="0" smtClean="0"/>
              <a:t>Speaker or subtitle</a:t>
            </a:r>
          </a:p>
          <a:p>
            <a:pPr lvl="0"/>
            <a:endParaRPr lang="sv-SE" noProof="0" dirty="0" smtClean="0"/>
          </a:p>
        </p:txBody>
      </p:sp>
      <p:sp>
        <p:nvSpPr>
          <p:cNvPr id="12" name="Content Placeholder 10"/>
          <p:cNvSpPr>
            <a:spLocks noGrp="1"/>
          </p:cNvSpPr>
          <p:nvPr>
            <p:ph sz="quarter" idx="10" hasCustomPrompt="1"/>
          </p:nvPr>
        </p:nvSpPr>
        <p:spPr>
          <a:xfrm>
            <a:off x="971600" y="627534"/>
            <a:ext cx="6625108" cy="1008112"/>
          </a:xfrm>
        </p:spPr>
        <p:txBody>
          <a:bodyPr>
            <a:noAutofit/>
          </a:bodyPr>
          <a:lstStyle>
            <a:lvl1pPr marL="0" marR="0" indent="0" algn="l" defTabSz="914400" rtl="0" eaLnBrk="1" fontAlgn="auto" latinLnBrk="0" hangingPunct="1">
              <a:lnSpc>
                <a:spcPts val="2900"/>
              </a:lnSpc>
              <a:spcBef>
                <a:spcPct val="20000"/>
              </a:spcBef>
              <a:spcAft>
                <a:spcPts val="0"/>
              </a:spcAft>
              <a:buClrTx/>
              <a:buSzPct val="93000"/>
              <a:buFont typeface="Verdana" pitchFamily="34" charset="0"/>
              <a:buNone/>
              <a:tabLst/>
              <a:defRPr/>
            </a:lvl1pPr>
          </a:lstStyle>
          <a:p>
            <a:pPr lvl="0"/>
            <a:r>
              <a:rPr lang="en-US" noProof="0" dirty="0" smtClean="0"/>
              <a:t>Course/Serial</a:t>
            </a:r>
          </a:p>
        </p:txBody>
      </p:sp>
    </p:spTree>
    <p:extLst>
      <p:ext uri="{BB962C8B-B14F-4D97-AF65-F5344CB8AC3E}">
        <p14:creationId xmlns:p14="http://schemas.microsoft.com/office/powerpoint/2010/main" val="1799169109"/>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id="1" dur="indefinite" restart="never" nodeType="tmRoot"/>
      </p:par>
    </p:tnLst>
  </p:timing>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First page - Olive branch">
    <p:bg>
      <p:bgPr>
        <a:solidFill>
          <a:schemeClr val="tx1"/>
        </a:solidFill>
        <a:effectLst/>
      </p:bgPr>
    </p:bg>
    <p:spTree>
      <p:nvGrpSpPr>
        <p:cNvPr id="1" name=""/>
        <p:cNvGrpSpPr/>
        <p:nvPr/>
      </p:nvGrpSpPr>
      <p:grpSpPr>
        <a:xfrm>
          <a:off x="0" y="0"/>
          <a:ext cx="0" cy="0"/>
          <a:chOff x="0" y="0"/>
          <a:chExt cx="0" cy="0"/>
        </a:xfrm>
      </p:grpSpPr>
      <p:pic>
        <p:nvPicPr>
          <p:cNvPr id="4" name="Picture 3" descr="SU_olivkvist_neg.eps"/>
          <p:cNvPicPr>
            <a:picLocks noChangeAspect="1"/>
          </p:cNvPicPr>
          <p:nvPr userDrawn="1"/>
        </p:nvPicPr>
        <p:blipFill>
          <a:blip r:embed="rId2">
            <a:alphaModFix amt="20000"/>
            <a:extLst>
              <a:ext uri="{28A0092B-C50C-407E-A947-70E740481C1C}">
                <a14:useLocalDpi xmlns:a14="http://schemas.microsoft.com/office/drawing/2010/main" val="0"/>
              </a:ext>
            </a:extLst>
          </a:blip>
          <a:stretch>
            <a:fillRect/>
          </a:stretch>
        </p:blipFill>
        <p:spPr>
          <a:xfrm>
            <a:off x="-542523" y="267494"/>
            <a:ext cx="5762595" cy="5328592"/>
          </a:xfrm>
          <a:prstGeom prst="rect">
            <a:avLst/>
          </a:prstGeom>
        </p:spPr>
      </p:pic>
      <p:sp>
        <p:nvSpPr>
          <p:cNvPr id="6" name="Rubrik 1"/>
          <p:cNvSpPr>
            <a:spLocks noGrp="1"/>
          </p:cNvSpPr>
          <p:nvPr>
            <p:ph type="ctrTitle" hasCustomPrompt="1"/>
          </p:nvPr>
        </p:nvSpPr>
        <p:spPr>
          <a:xfrm>
            <a:off x="1008000" y="1827900"/>
            <a:ext cx="6631200" cy="1069200"/>
          </a:xfrm>
        </p:spPr>
        <p:txBody>
          <a:bodyPr lIns="72000" tIns="36000" rIns="72000" bIns="36000" anchor="ctr" anchorCtr="0">
            <a:noAutofit/>
          </a:bodyPr>
          <a:lstStyle>
            <a:lvl1pPr algn="l">
              <a:defRPr sz="4400" b="0" baseline="0">
                <a:latin typeface="Verdana" pitchFamily="34" charset="0"/>
                <a:ea typeface="Verdana" pitchFamily="34" charset="0"/>
                <a:cs typeface="Verdana" pitchFamily="34" charset="0"/>
              </a:defRPr>
            </a:lvl1pPr>
          </a:lstStyle>
          <a:p>
            <a:r>
              <a:rPr lang="en-US" noProof="0" smtClean="0"/>
              <a:t>Episode name</a:t>
            </a:r>
            <a:endParaRPr lang="en-US" noProof="0"/>
          </a:p>
        </p:txBody>
      </p:sp>
      <p:sp>
        <p:nvSpPr>
          <p:cNvPr id="7" name="Underrubrik 2"/>
          <p:cNvSpPr>
            <a:spLocks noGrp="1"/>
          </p:cNvSpPr>
          <p:nvPr>
            <p:ph type="subTitle" idx="1" hasCustomPrompt="1"/>
          </p:nvPr>
        </p:nvSpPr>
        <p:spPr>
          <a:xfrm>
            <a:off x="1008000" y="2894400"/>
            <a:ext cx="6631200" cy="1405542"/>
          </a:xfrm>
        </p:spPr>
        <p:txBody>
          <a:bodyPr>
            <a:noAutofit/>
          </a:bodyPr>
          <a:lstStyle>
            <a:lvl1pPr marL="0" marR="0" indent="0" algn="l" defTabSz="914400" rtl="0" eaLnBrk="1" fontAlgn="auto" latinLnBrk="0" hangingPunct="1">
              <a:lnSpc>
                <a:spcPts val="2900"/>
              </a:lnSpc>
              <a:spcBef>
                <a:spcPts val="480"/>
              </a:spcBef>
              <a:spcAft>
                <a:spcPts val="0"/>
              </a:spcAft>
              <a:buClrTx/>
              <a:buSzPct val="93000"/>
              <a:buFont typeface="Verdana" pitchFamily="34" charset="0"/>
              <a:buNone/>
              <a:tabLst/>
              <a:defRPr sz="2400">
                <a:solidFill>
                  <a:srgbClr val="FFFFFF"/>
                </a:solidFill>
                <a:latin typeface="Verdana" pitchFamily="34" charset="0"/>
                <a:ea typeface="Verdana" pitchFamily="34" charset="0"/>
                <a:cs typeface="Verdana"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noProof="0" dirty="0" smtClean="0"/>
              <a:t>Speaker or subtitle</a:t>
            </a:r>
          </a:p>
          <a:p>
            <a:pPr lvl="0"/>
            <a:endParaRPr lang="sv-SE" noProof="0" dirty="0" smtClean="0"/>
          </a:p>
        </p:txBody>
      </p:sp>
      <p:sp>
        <p:nvSpPr>
          <p:cNvPr id="8" name="Content Placeholder 10"/>
          <p:cNvSpPr>
            <a:spLocks noGrp="1"/>
          </p:cNvSpPr>
          <p:nvPr>
            <p:ph sz="quarter" idx="10" hasCustomPrompt="1"/>
          </p:nvPr>
        </p:nvSpPr>
        <p:spPr>
          <a:xfrm>
            <a:off x="971600" y="627534"/>
            <a:ext cx="6625108" cy="1008112"/>
          </a:xfrm>
        </p:spPr>
        <p:txBody>
          <a:bodyPr>
            <a:noAutofit/>
          </a:bodyPr>
          <a:lstStyle>
            <a:lvl1pPr marL="0" marR="0" indent="0" algn="l" defTabSz="914400" rtl="0" eaLnBrk="1" fontAlgn="auto" latinLnBrk="0" hangingPunct="1">
              <a:lnSpc>
                <a:spcPts val="2900"/>
              </a:lnSpc>
              <a:spcBef>
                <a:spcPct val="20000"/>
              </a:spcBef>
              <a:spcAft>
                <a:spcPts val="0"/>
              </a:spcAft>
              <a:buClrTx/>
              <a:buSzPct val="93000"/>
              <a:buFont typeface="Verdana" pitchFamily="34" charset="0"/>
              <a:buNone/>
              <a:tabLst/>
              <a:defRPr/>
            </a:lvl1pPr>
          </a:lstStyle>
          <a:p>
            <a:pPr lvl="0"/>
            <a:r>
              <a:rPr lang="en-US" noProof="0" dirty="0" smtClean="0"/>
              <a:t>Course/Serial</a:t>
            </a:r>
          </a:p>
        </p:txBody>
      </p:sp>
    </p:spTree>
    <p:extLst>
      <p:ext uri="{BB962C8B-B14F-4D97-AF65-F5344CB8AC3E}">
        <p14:creationId xmlns:p14="http://schemas.microsoft.com/office/powerpoint/2010/main" val="1850509591"/>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First page - Crowns">
    <p:bg>
      <p:bgPr>
        <a:solidFill>
          <a:schemeClr val="tx1"/>
        </a:solidFill>
        <a:effectLst/>
      </p:bgPr>
    </p:bg>
    <p:spTree>
      <p:nvGrpSpPr>
        <p:cNvPr id="1" name=""/>
        <p:cNvGrpSpPr/>
        <p:nvPr/>
      </p:nvGrpSpPr>
      <p:grpSpPr>
        <a:xfrm>
          <a:off x="0" y="0"/>
          <a:ext cx="0" cy="0"/>
          <a:chOff x="0" y="0"/>
          <a:chExt cx="0" cy="0"/>
        </a:xfrm>
      </p:grpSpPr>
      <p:pic>
        <p:nvPicPr>
          <p:cNvPr id="7" name="Picture 9"/>
          <p:cNvPicPr>
            <a:picLocks noChangeAspect="1" noChangeArrowheads="1"/>
          </p:cNvPicPr>
          <p:nvPr userDrawn="1"/>
        </p:nvPicPr>
        <p:blipFill>
          <a:blip r:embed="rId2">
            <a:alphaModFix amt="20000"/>
            <a:extLst>
              <a:ext uri="{28A0092B-C50C-407E-A947-70E740481C1C}">
                <a14:useLocalDpi xmlns:a14="http://schemas.microsoft.com/office/drawing/2010/main" val="0"/>
              </a:ext>
            </a:extLst>
          </a:blip>
          <a:stretch>
            <a:fillRect/>
          </a:stretch>
        </p:blipFill>
        <p:spPr bwMode="auto">
          <a:xfrm>
            <a:off x="-1055431" y="1275606"/>
            <a:ext cx="5267391" cy="3867894"/>
          </a:xfrm>
          <a:prstGeom prst="rect">
            <a:avLst/>
          </a:prstGeom>
          <a:noFill/>
        </p:spPr>
      </p:pic>
      <p:sp>
        <p:nvSpPr>
          <p:cNvPr id="6" name="Rubrik 1"/>
          <p:cNvSpPr>
            <a:spLocks noGrp="1"/>
          </p:cNvSpPr>
          <p:nvPr>
            <p:ph type="ctrTitle" hasCustomPrompt="1"/>
          </p:nvPr>
        </p:nvSpPr>
        <p:spPr>
          <a:xfrm>
            <a:off x="1008000" y="1827900"/>
            <a:ext cx="6631200" cy="1069200"/>
          </a:xfrm>
        </p:spPr>
        <p:txBody>
          <a:bodyPr lIns="72000" tIns="36000" rIns="72000" bIns="36000" anchor="ctr" anchorCtr="0">
            <a:noAutofit/>
          </a:bodyPr>
          <a:lstStyle>
            <a:lvl1pPr algn="l">
              <a:defRPr sz="4400" b="0" baseline="0">
                <a:latin typeface="Verdana" pitchFamily="34" charset="0"/>
                <a:ea typeface="Verdana" pitchFamily="34" charset="0"/>
                <a:cs typeface="Verdana" pitchFamily="34" charset="0"/>
              </a:defRPr>
            </a:lvl1pPr>
          </a:lstStyle>
          <a:p>
            <a:r>
              <a:rPr lang="en-US" noProof="0" smtClean="0"/>
              <a:t>Episode name</a:t>
            </a:r>
            <a:endParaRPr lang="en-US" noProof="0"/>
          </a:p>
        </p:txBody>
      </p:sp>
      <p:sp>
        <p:nvSpPr>
          <p:cNvPr id="8" name="Underrubrik 2"/>
          <p:cNvSpPr>
            <a:spLocks noGrp="1"/>
          </p:cNvSpPr>
          <p:nvPr>
            <p:ph type="subTitle" idx="1" hasCustomPrompt="1"/>
          </p:nvPr>
        </p:nvSpPr>
        <p:spPr>
          <a:xfrm>
            <a:off x="1008000" y="2894400"/>
            <a:ext cx="6631200" cy="1405542"/>
          </a:xfrm>
        </p:spPr>
        <p:txBody>
          <a:bodyPr>
            <a:noAutofit/>
          </a:bodyPr>
          <a:lstStyle>
            <a:lvl1pPr marL="0" marR="0" indent="0" algn="l" defTabSz="914400" rtl="0" eaLnBrk="1" fontAlgn="auto" latinLnBrk="0" hangingPunct="1">
              <a:lnSpc>
                <a:spcPts val="2900"/>
              </a:lnSpc>
              <a:spcBef>
                <a:spcPts val="480"/>
              </a:spcBef>
              <a:spcAft>
                <a:spcPts val="0"/>
              </a:spcAft>
              <a:buClrTx/>
              <a:buSzPct val="93000"/>
              <a:buFont typeface="Verdana" pitchFamily="34" charset="0"/>
              <a:buNone/>
              <a:tabLst/>
              <a:defRPr sz="2400">
                <a:solidFill>
                  <a:srgbClr val="FFFFFF"/>
                </a:solidFill>
                <a:latin typeface="Verdana" pitchFamily="34" charset="0"/>
                <a:ea typeface="Verdana" pitchFamily="34" charset="0"/>
                <a:cs typeface="Verdana"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noProof="0" dirty="0" smtClean="0"/>
              <a:t>Speaker or subtitle</a:t>
            </a:r>
          </a:p>
          <a:p>
            <a:pPr lvl="0"/>
            <a:endParaRPr lang="sv-SE" noProof="0" dirty="0" smtClean="0"/>
          </a:p>
        </p:txBody>
      </p:sp>
      <p:sp>
        <p:nvSpPr>
          <p:cNvPr id="9" name="Content Placeholder 10"/>
          <p:cNvSpPr>
            <a:spLocks noGrp="1"/>
          </p:cNvSpPr>
          <p:nvPr>
            <p:ph sz="quarter" idx="10" hasCustomPrompt="1"/>
          </p:nvPr>
        </p:nvSpPr>
        <p:spPr>
          <a:xfrm>
            <a:off x="971600" y="627534"/>
            <a:ext cx="6625108" cy="1008112"/>
          </a:xfrm>
        </p:spPr>
        <p:txBody>
          <a:bodyPr>
            <a:noAutofit/>
          </a:bodyPr>
          <a:lstStyle>
            <a:lvl1pPr marL="0" marR="0" indent="0" algn="l" defTabSz="914400" rtl="0" eaLnBrk="1" fontAlgn="auto" latinLnBrk="0" hangingPunct="1">
              <a:lnSpc>
                <a:spcPts val="2900"/>
              </a:lnSpc>
              <a:spcBef>
                <a:spcPct val="20000"/>
              </a:spcBef>
              <a:spcAft>
                <a:spcPts val="0"/>
              </a:spcAft>
              <a:buClrTx/>
              <a:buSzPct val="93000"/>
              <a:buFont typeface="Verdana" pitchFamily="34" charset="0"/>
              <a:buNone/>
              <a:tabLst/>
              <a:defRPr/>
            </a:lvl1pPr>
          </a:lstStyle>
          <a:p>
            <a:pPr lvl="0"/>
            <a:r>
              <a:rPr lang="en-US" noProof="0" dirty="0" smtClean="0"/>
              <a:t>Course/Serial</a:t>
            </a:r>
          </a:p>
        </p:txBody>
      </p:sp>
    </p:spTree>
    <p:extLst>
      <p:ext uri="{BB962C8B-B14F-4D97-AF65-F5344CB8AC3E}">
        <p14:creationId xmlns:p14="http://schemas.microsoft.com/office/powerpoint/2010/main" val="2284721900"/>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First page">
    <p:bg>
      <p:bgPr>
        <a:solidFill>
          <a:schemeClr val="tx1"/>
        </a:solidFill>
        <a:effectLst/>
      </p:bgPr>
    </p:bg>
    <p:spTree>
      <p:nvGrpSpPr>
        <p:cNvPr id="1" name=""/>
        <p:cNvGrpSpPr/>
        <p:nvPr/>
      </p:nvGrpSpPr>
      <p:grpSpPr>
        <a:xfrm>
          <a:off x="0" y="0"/>
          <a:ext cx="0" cy="0"/>
          <a:chOff x="0" y="0"/>
          <a:chExt cx="0" cy="0"/>
        </a:xfrm>
      </p:grpSpPr>
      <p:sp>
        <p:nvSpPr>
          <p:cNvPr id="5" name="Rubrik 1"/>
          <p:cNvSpPr>
            <a:spLocks noGrp="1"/>
          </p:cNvSpPr>
          <p:nvPr>
            <p:ph type="ctrTitle" hasCustomPrompt="1"/>
          </p:nvPr>
        </p:nvSpPr>
        <p:spPr>
          <a:xfrm>
            <a:off x="1008000" y="1827900"/>
            <a:ext cx="6631200" cy="1069200"/>
          </a:xfrm>
        </p:spPr>
        <p:txBody>
          <a:bodyPr lIns="72000" tIns="36000" rIns="72000" bIns="36000" anchor="ctr" anchorCtr="0">
            <a:noAutofit/>
          </a:bodyPr>
          <a:lstStyle>
            <a:lvl1pPr algn="l">
              <a:defRPr sz="4400" b="0" baseline="0">
                <a:latin typeface="Verdana" pitchFamily="34" charset="0"/>
                <a:ea typeface="Verdana" pitchFamily="34" charset="0"/>
                <a:cs typeface="Verdana" pitchFamily="34" charset="0"/>
              </a:defRPr>
            </a:lvl1pPr>
          </a:lstStyle>
          <a:p>
            <a:r>
              <a:rPr lang="en-US" noProof="0" smtClean="0"/>
              <a:t>Episode name</a:t>
            </a:r>
            <a:endParaRPr lang="en-US" noProof="0"/>
          </a:p>
        </p:txBody>
      </p:sp>
      <p:sp>
        <p:nvSpPr>
          <p:cNvPr id="6" name="Underrubrik 2"/>
          <p:cNvSpPr>
            <a:spLocks noGrp="1"/>
          </p:cNvSpPr>
          <p:nvPr>
            <p:ph type="subTitle" idx="1" hasCustomPrompt="1"/>
          </p:nvPr>
        </p:nvSpPr>
        <p:spPr>
          <a:xfrm>
            <a:off x="1008000" y="2894400"/>
            <a:ext cx="6631200" cy="1405542"/>
          </a:xfrm>
        </p:spPr>
        <p:txBody>
          <a:bodyPr>
            <a:noAutofit/>
          </a:bodyPr>
          <a:lstStyle>
            <a:lvl1pPr marL="0" marR="0" indent="0" algn="l" defTabSz="914400" rtl="0" eaLnBrk="1" fontAlgn="auto" latinLnBrk="0" hangingPunct="1">
              <a:lnSpc>
                <a:spcPts val="2900"/>
              </a:lnSpc>
              <a:spcBef>
                <a:spcPts val="480"/>
              </a:spcBef>
              <a:spcAft>
                <a:spcPts val="0"/>
              </a:spcAft>
              <a:buClrTx/>
              <a:buSzPct val="93000"/>
              <a:buFont typeface="Verdana" pitchFamily="34" charset="0"/>
              <a:buNone/>
              <a:tabLst/>
              <a:defRPr sz="2400">
                <a:solidFill>
                  <a:srgbClr val="FFFFFF"/>
                </a:solidFill>
                <a:latin typeface="Verdana" pitchFamily="34" charset="0"/>
                <a:ea typeface="Verdana" pitchFamily="34" charset="0"/>
                <a:cs typeface="Verdana"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noProof="0" dirty="0" smtClean="0"/>
              <a:t>Speaker or subtitle</a:t>
            </a:r>
          </a:p>
          <a:p>
            <a:pPr lvl="0"/>
            <a:endParaRPr lang="sv-SE" noProof="0" dirty="0" smtClean="0"/>
          </a:p>
        </p:txBody>
      </p:sp>
      <p:sp>
        <p:nvSpPr>
          <p:cNvPr id="7" name="Content Placeholder 10"/>
          <p:cNvSpPr>
            <a:spLocks noGrp="1"/>
          </p:cNvSpPr>
          <p:nvPr>
            <p:ph sz="quarter" idx="10" hasCustomPrompt="1"/>
          </p:nvPr>
        </p:nvSpPr>
        <p:spPr>
          <a:xfrm>
            <a:off x="971600" y="627534"/>
            <a:ext cx="6625108" cy="1008112"/>
          </a:xfrm>
        </p:spPr>
        <p:txBody>
          <a:bodyPr>
            <a:noAutofit/>
          </a:bodyPr>
          <a:lstStyle>
            <a:lvl1pPr marL="0" marR="0" indent="0" algn="l" defTabSz="914400" rtl="0" eaLnBrk="1" fontAlgn="auto" latinLnBrk="0" hangingPunct="1">
              <a:lnSpc>
                <a:spcPts val="2900"/>
              </a:lnSpc>
              <a:spcBef>
                <a:spcPct val="20000"/>
              </a:spcBef>
              <a:spcAft>
                <a:spcPts val="0"/>
              </a:spcAft>
              <a:buClrTx/>
              <a:buSzPct val="93000"/>
              <a:buFont typeface="Verdana" pitchFamily="34" charset="0"/>
              <a:buNone/>
              <a:tabLst/>
              <a:defRPr/>
            </a:lvl1pPr>
          </a:lstStyle>
          <a:p>
            <a:pPr lvl="0"/>
            <a:r>
              <a:rPr lang="en-US" noProof="0" dirty="0" smtClean="0"/>
              <a:t>Course/Serial</a:t>
            </a:r>
          </a:p>
        </p:txBody>
      </p:sp>
    </p:spTree>
    <p:extLst>
      <p:ext uri="{BB962C8B-B14F-4D97-AF65-F5344CB8AC3E}">
        <p14:creationId xmlns:p14="http://schemas.microsoft.com/office/powerpoint/2010/main" val="454194807"/>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Heading and content">
    <p:bg>
      <p:bgPr>
        <a:solidFill>
          <a:schemeClr val="tx1"/>
        </a:solidFill>
        <a:effectLst/>
      </p:bgPr>
    </p:bg>
    <p:spTree>
      <p:nvGrpSpPr>
        <p:cNvPr id="1" name=""/>
        <p:cNvGrpSpPr/>
        <p:nvPr/>
      </p:nvGrpSpPr>
      <p:grpSpPr>
        <a:xfrm>
          <a:off x="0" y="0"/>
          <a:ext cx="0" cy="0"/>
          <a:chOff x="0" y="0"/>
          <a:chExt cx="0" cy="0"/>
        </a:xfrm>
      </p:grpSpPr>
      <p:sp>
        <p:nvSpPr>
          <p:cNvPr id="2" name="Rubrik 1"/>
          <p:cNvSpPr>
            <a:spLocks noGrp="1"/>
          </p:cNvSpPr>
          <p:nvPr>
            <p:ph type="title"/>
          </p:nvPr>
        </p:nvSpPr>
        <p:spPr>
          <a:xfrm>
            <a:off x="792000" y="627534"/>
            <a:ext cx="6850800" cy="596700"/>
          </a:xfrm>
        </p:spPr>
        <p:txBody>
          <a:bodyPr anchor="t" anchorCtr="0">
            <a:noAutofit/>
          </a:bodyPr>
          <a:lstStyle>
            <a:lvl1pPr>
              <a:defRPr sz="2800"/>
            </a:lvl1pPr>
          </a:lstStyle>
          <a:p>
            <a:r>
              <a:rPr lang="sv-SE" noProof="0" smtClean="0"/>
              <a:t>Click to edit Master title style</a:t>
            </a:r>
            <a:endParaRPr lang="sv-SE" noProof="0"/>
          </a:p>
        </p:txBody>
      </p:sp>
      <p:sp>
        <p:nvSpPr>
          <p:cNvPr id="3" name="Platshållare för innehåll 2"/>
          <p:cNvSpPr>
            <a:spLocks noGrp="1"/>
          </p:cNvSpPr>
          <p:nvPr>
            <p:ph idx="1"/>
          </p:nvPr>
        </p:nvSpPr>
        <p:spPr>
          <a:xfrm>
            <a:off x="792000" y="1275534"/>
            <a:ext cx="6850800" cy="3240432"/>
          </a:xfrm>
        </p:spPr>
        <p:txBody>
          <a:bodyPr>
            <a:normAutofit/>
          </a:bodyPr>
          <a:lstStyle>
            <a:lvl1pPr>
              <a:defRPr sz="2400"/>
            </a:lvl1pPr>
            <a:lvl2pPr>
              <a:defRPr sz="2400"/>
            </a:lvl2pPr>
            <a:lvl3pPr>
              <a:defRPr sz="2400"/>
            </a:lvl3pPr>
            <a:lvl4pPr>
              <a:defRPr sz="2400"/>
            </a:lvl4pPr>
            <a:lvl5pPr>
              <a:defRPr sz="2400"/>
            </a:lvl5pPr>
          </a:lstStyle>
          <a:p>
            <a:pPr lvl="0"/>
            <a:r>
              <a:rPr lang="sv-SE" noProof="0" smtClean="0"/>
              <a:t>Click to edit Master text styles</a:t>
            </a:r>
          </a:p>
          <a:p>
            <a:pPr lvl="1"/>
            <a:r>
              <a:rPr lang="sv-SE" noProof="0" smtClean="0"/>
              <a:t>Second level</a:t>
            </a:r>
          </a:p>
          <a:p>
            <a:pPr lvl="2"/>
            <a:r>
              <a:rPr lang="sv-SE" noProof="0" smtClean="0"/>
              <a:t>Third level</a:t>
            </a:r>
          </a:p>
          <a:p>
            <a:pPr lvl="3"/>
            <a:r>
              <a:rPr lang="sv-SE" noProof="0" smtClean="0"/>
              <a:t>Fourth level</a:t>
            </a:r>
          </a:p>
          <a:p>
            <a:pPr lvl="4"/>
            <a:r>
              <a:rPr lang="sv-SE" noProof="0" smtClean="0"/>
              <a:t>Fifth level</a:t>
            </a:r>
            <a:endParaRPr lang="sv-SE" noProof="0"/>
          </a:p>
        </p:txBody>
      </p:sp>
    </p:spTree>
    <p:extLst>
      <p:ext uri="{BB962C8B-B14F-4D97-AF65-F5344CB8AC3E}">
        <p14:creationId xmlns:p14="http://schemas.microsoft.com/office/powerpoint/2010/main" val="649533329"/>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Chapter - Fire">
    <p:bg>
      <p:bgPr>
        <a:solidFill>
          <a:schemeClr val="tx1"/>
        </a:solidFill>
        <a:effectLst/>
      </p:bgPr>
    </p:bg>
    <p:spTree>
      <p:nvGrpSpPr>
        <p:cNvPr id="1" name=""/>
        <p:cNvGrpSpPr/>
        <p:nvPr/>
      </p:nvGrpSpPr>
      <p:grpSpPr>
        <a:xfrm>
          <a:off x="0" y="0"/>
          <a:ext cx="0" cy="0"/>
          <a:chOff x="0" y="0"/>
          <a:chExt cx="0" cy="0"/>
        </a:xfrm>
      </p:grpSpPr>
      <p:pic>
        <p:nvPicPr>
          <p:cNvPr id="6" name="Picture 2"/>
          <p:cNvPicPr>
            <a:picLocks noChangeAspect="1" noChangeArrowheads="1"/>
          </p:cNvPicPr>
          <p:nvPr userDrawn="1"/>
        </p:nvPicPr>
        <p:blipFill>
          <a:blip r:embed="rId2">
            <a:alphaModFix amt="21000"/>
            <a:extLst>
              <a:ext uri="{28A0092B-C50C-407E-A947-70E740481C1C}">
                <a14:useLocalDpi xmlns:a14="http://schemas.microsoft.com/office/drawing/2010/main" val="0"/>
              </a:ext>
            </a:extLst>
          </a:blip>
          <a:stretch>
            <a:fillRect/>
          </a:stretch>
        </p:blipFill>
        <p:spPr bwMode="auto">
          <a:xfrm>
            <a:off x="-828600" y="1275606"/>
            <a:ext cx="6264696" cy="4271832"/>
          </a:xfrm>
          <a:prstGeom prst="rect">
            <a:avLst/>
          </a:prstGeom>
          <a:solidFill>
            <a:schemeClr val="tx1"/>
          </a:solidFill>
          <a:effectLst/>
        </p:spPr>
      </p:pic>
      <p:sp>
        <p:nvSpPr>
          <p:cNvPr id="5" name="Rubrik 1"/>
          <p:cNvSpPr>
            <a:spLocks noGrp="1"/>
          </p:cNvSpPr>
          <p:nvPr>
            <p:ph type="ctrTitle"/>
          </p:nvPr>
        </p:nvSpPr>
        <p:spPr>
          <a:xfrm>
            <a:off x="1008000" y="1827900"/>
            <a:ext cx="6631200" cy="1069200"/>
          </a:xfrm>
        </p:spPr>
        <p:txBody>
          <a:bodyPr lIns="72000" tIns="36000" rIns="72000" bIns="36000" anchor="ctr" anchorCtr="0">
            <a:noAutofit/>
          </a:bodyPr>
          <a:lstStyle>
            <a:lvl1pPr algn="l">
              <a:defRPr sz="4400" b="0">
                <a:latin typeface="Verdana" pitchFamily="34" charset="0"/>
                <a:ea typeface="Verdana" pitchFamily="34" charset="0"/>
                <a:cs typeface="Verdana" pitchFamily="34" charset="0"/>
              </a:defRPr>
            </a:lvl1pPr>
          </a:lstStyle>
          <a:p>
            <a:r>
              <a:rPr lang="sv-SE" noProof="0" smtClean="0"/>
              <a:t>Click to edit Master title style</a:t>
            </a:r>
            <a:endParaRPr lang="sv-SE" noProof="0" dirty="0"/>
          </a:p>
        </p:txBody>
      </p:sp>
      <p:sp>
        <p:nvSpPr>
          <p:cNvPr id="7" name="Underrubrik 2"/>
          <p:cNvSpPr>
            <a:spLocks noGrp="1"/>
          </p:cNvSpPr>
          <p:nvPr>
            <p:ph type="subTitle" idx="1"/>
          </p:nvPr>
        </p:nvSpPr>
        <p:spPr>
          <a:xfrm>
            <a:off x="1008000" y="2894400"/>
            <a:ext cx="6631200" cy="1045502"/>
          </a:xfrm>
        </p:spPr>
        <p:txBody>
          <a:bodyPr>
            <a:noAutofit/>
          </a:bodyPr>
          <a:lstStyle>
            <a:lvl1pPr marL="0" indent="0" algn="l">
              <a:lnSpc>
                <a:spcPts val="2900"/>
              </a:lnSpc>
              <a:spcBef>
                <a:spcPts val="480"/>
              </a:spcBef>
              <a:buNone/>
              <a:defRPr sz="2000">
                <a:solidFill>
                  <a:srgbClr val="FFFFFF"/>
                </a:solidFill>
                <a:latin typeface="Verdana" pitchFamily="34" charset="0"/>
                <a:ea typeface="Verdana" pitchFamily="34" charset="0"/>
                <a:cs typeface="Verdana"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sv-SE" noProof="0" dirty="0" err="1" smtClean="0"/>
              <a:t>Click</a:t>
            </a:r>
            <a:r>
              <a:rPr lang="sv-SE" noProof="0" dirty="0" smtClean="0"/>
              <a:t> </a:t>
            </a:r>
            <a:r>
              <a:rPr lang="sv-SE" noProof="0" dirty="0" err="1" smtClean="0"/>
              <a:t>to</a:t>
            </a:r>
            <a:r>
              <a:rPr lang="sv-SE" noProof="0" dirty="0" smtClean="0"/>
              <a:t> </a:t>
            </a:r>
            <a:r>
              <a:rPr lang="sv-SE" noProof="0" dirty="0" err="1" smtClean="0"/>
              <a:t>edit</a:t>
            </a:r>
            <a:r>
              <a:rPr lang="sv-SE" noProof="0" dirty="0" smtClean="0"/>
              <a:t> Master </a:t>
            </a:r>
            <a:r>
              <a:rPr lang="sv-SE" noProof="0" dirty="0" err="1" smtClean="0"/>
              <a:t>subtitle</a:t>
            </a:r>
            <a:r>
              <a:rPr lang="sv-SE" noProof="0" dirty="0" smtClean="0"/>
              <a:t> style</a:t>
            </a:r>
            <a:endParaRPr lang="sv-SE" noProof="0" dirty="0"/>
          </a:p>
        </p:txBody>
      </p:sp>
    </p:spTree>
    <p:extLst>
      <p:ext uri="{BB962C8B-B14F-4D97-AF65-F5344CB8AC3E}">
        <p14:creationId xmlns:p14="http://schemas.microsoft.com/office/powerpoint/2010/main" val="3649461154"/>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Chapter - Olive branch">
    <p:bg>
      <p:bgPr>
        <a:solidFill>
          <a:schemeClr val="tx1"/>
        </a:solidFill>
        <a:effectLst/>
      </p:bgPr>
    </p:bg>
    <p:spTree>
      <p:nvGrpSpPr>
        <p:cNvPr id="1" name=""/>
        <p:cNvGrpSpPr/>
        <p:nvPr/>
      </p:nvGrpSpPr>
      <p:grpSpPr>
        <a:xfrm>
          <a:off x="0" y="0"/>
          <a:ext cx="0" cy="0"/>
          <a:chOff x="0" y="0"/>
          <a:chExt cx="0" cy="0"/>
        </a:xfrm>
      </p:grpSpPr>
      <p:pic>
        <p:nvPicPr>
          <p:cNvPr id="6" name="Picture 5" descr="SU_olivkvist_neg.eps"/>
          <p:cNvPicPr>
            <a:picLocks noChangeAspect="1"/>
          </p:cNvPicPr>
          <p:nvPr userDrawn="1"/>
        </p:nvPicPr>
        <p:blipFill>
          <a:blip r:embed="rId2">
            <a:alphaModFix amt="20000"/>
            <a:extLst>
              <a:ext uri="{28A0092B-C50C-407E-A947-70E740481C1C}">
                <a14:useLocalDpi xmlns:a14="http://schemas.microsoft.com/office/drawing/2010/main" val="0"/>
              </a:ext>
            </a:extLst>
          </a:blip>
          <a:stretch>
            <a:fillRect/>
          </a:stretch>
        </p:blipFill>
        <p:spPr>
          <a:xfrm>
            <a:off x="-542523" y="267494"/>
            <a:ext cx="5762595" cy="5328592"/>
          </a:xfrm>
          <a:prstGeom prst="rect">
            <a:avLst/>
          </a:prstGeom>
        </p:spPr>
      </p:pic>
      <p:sp>
        <p:nvSpPr>
          <p:cNvPr id="8" name="Rubrik 1"/>
          <p:cNvSpPr>
            <a:spLocks noGrp="1"/>
          </p:cNvSpPr>
          <p:nvPr>
            <p:ph type="ctrTitle"/>
          </p:nvPr>
        </p:nvSpPr>
        <p:spPr>
          <a:xfrm>
            <a:off x="1008000" y="1827900"/>
            <a:ext cx="6631200" cy="1069200"/>
          </a:xfrm>
        </p:spPr>
        <p:txBody>
          <a:bodyPr lIns="72000" tIns="36000" rIns="72000" bIns="36000" anchor="ctr" anchorCtr="0">
            <a:noAutofit/>
          </a:bodyPr>
          <a:lstStyle>
            <a:lvl1pPr algn="l">
              <a:defRPr sz="4400" b="0">
                <a:latin typeface="Verdana" pitchFamily="34" charset="0"/>
                <a:ea typeface="Verdana" pitchFamily="34" charset="0"/>
                <a:cs typeface="Verdana" pitchFamily="34" charset="0"/>
              </a:defRPr>
            </a:lvl1pPr>
          </a:lstStyle>
          <a:p>
            <a:r>
              <a:rPr lang="sv-SE" noProof="0" smtClean="0"/>
              <a:t>Click to edit Master title style</a:t>
            </a:r>
            <a:endParaRPr lang="sv-SE" noProof="0" dirty="0"/>
          </a:p>
        </p:txBody>
      </p:sp>
      <p:sp>
        <p:nvSpPr>
          <p:cNvPr id="9" name="Underrubrik 2"/>
          <p:cNvSpPr>
            <a:spLocks noGrp="1"/>
          </p:cNvSpPr>
          <p:nvPr>
            <p:ph type="subTitle" idx="1"/>
          </p:nvPr>
        </p:nvSpPr>
        <p:spPr>
          <a:xfrm>
            <a:off x="1008000" y="2894400"/>
            <a:ext cx="6631200" cy="1045502"/>
          </a:xfrm>
        </p:spPr>
        <p:txBody>
          <a:bodyPr>
            <a:noAutofit/>
          </a:bodyPr>
          <a:lstStyle>
            <a:lvl1pPr marL="0" indent="0" algn="l">
              <a:lnSpc>
                <a:spcPts val="2900"/>
              </a:lnSpc>
              <a:spcBef>
                <a:spcPts val="480"/>
              </a:spcBef>
              <a:buNone/>
              <a:defRPr sz="2000">
                <a:solidFill>
                  <a:srgbClr val="FFFFFF"/>
                </a:solidFill>
                <a:latin typeface="Verdana" pitchFamily="34" charset="0"/>
                <a:ea typeface="Verdana" pitchFamily="34" charset="0"/>
                <a:cs typeface="Verdana"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sv-SE" noProof="0" dirty="0" err="1" smtClean="0"/>
              <a:t>Click</a:t>
            </a:r>
            <a:r>
              <a:rPr lang="sv-SE" noProof="0" dirty="0" smtClean="0"/>
              <a:t> </a:t>
            </a:r>
            <a:r>
              <a:rPr lang="sv-SE" noProof="0" dirty="0" err="1" smtClean="0"/>
              <a:t>to</a:t>
            </a:r>
            <a:r>
              <a:rPr lang="sv-SE" noProof="0" dirty="0" smtClean="0"/>
              <a:t> </a:t>
            </a:r>
            <a:r>
              <a:rPr lang="sv-SE" noProof="0" dirty="0" err="1" smtClean="0"/>
              <a:t>edit</a:t>
            </a:r>
            <a:r>
              <a:rPr lang="sv-SE" noProof="0" dirty="0" smtClean="0"/>
              <a:t> Master </a:t>
            </a:r>
            <a:r>
              <a:rPr lang="sv-SE" noProof="0" dirty="0" err="1" smtClean="0"/>
              <a:t>subtitle</a:t>
            </a:r>
            <a:r>
              <a:rPr lang="sv-SE" noProof="0" dirty="0" smtClean="0"/>
              <a:t> style</a:t>
            </a:r>
            <a:endParaRPr lang="sv-SE" noProof="0" dirty="0"/>
          </a:p>
        </p:txBody>
      </p:sp>
    </p:spTree>
    <p:extLst>
      <p:ext uri="{BB962C8B-B14F-4D97-AF65-F5344CB8AC3E}">
        <p14:creationId xmlns:p14="http://schemas.microsoft.com/office/powerpoint/2010/main" val="2471779598"/>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Chapter - Crowns">
    <p:bg>
      <p:bgPr>
        <a:solidFill>
          <a:schemeClr val="tx1"/>
        </a:solidFill>
        <a:effectLst/>
      </p:bgPr>
    </p:bg>
    <p:spTree>
      <p:nvGrpSpPr>
        <p:cNvPr id="1" name=""/>
        <p:cNvGrpSpPr/>
        <p:nvPr/>
      </p:nvGrpSpPr>
      <p:grpSpPr>
        <a:xfrm>
          <a:off x="0" y="0"/>
          <a:ext cx="0" cy="0"/>
          <a:chOff x="0" y="0"/>
          <a:chExt cx="0" cy="0"/>
        </a:xfrm>
      </p:grpSpPr>
      <p:pic>
        <p:nvPicPr>
          <p:cNvPr id="6" name="Picture 9"/>
          <p:cNvPicPr>
            <a:picLocks noChangeAspect="1" noChangeArrowheads="1"/>
          </p:cNvPicPr>
          <p:nvPr userDrawn="1"/>
        </p:nvPicPr>
        <p:blipFill>
          <a:blip r:embed="rId2">
            <a:alphaModFix amt="20000"/>
            <a:extLst>
              <a:ext uri="{28A0092B-C50C-407E-A947-70E740481C1C}">
                <a14:useLocalDpi xmlns:a14="http://schemas.microsoft.com/office/drawing/2010/main" val="0"/>
              </a:ext>
            </a:extLst>
          </a:blip>
          <a:stretch>
            <a:fillRect/>
          </a:stretch>
        </p:blipFill>
        <p:spPr bwMode="auto">
          <a:xfrm>
            <a:off x="-1055431" y="1275606"/>
            <a:ext cx="5267391" cy="3867894"/>
          </a:xfrm>
          <a:prstGeom prst="rect">
            <a:avLst/>
          </a:prstGeom>
          <a:noFill/>
        </p:spPr>
      </p:pic>
      <p:sp>
        <p:nvSpPr>
          <p:cNvPr id="8" name="Rubrik 1"/>
          <p:cNvSpPr>
            <a:spLocks noGrp="1"/>
          </p:cNvSpPr>
          <p:nvPr>
            <p:ph type="ctrTitle"/>
          </p:nvPr>
        </p:nvSpPr>
        <p:spPr>
          <a:xfrm>
            <a:off x="1008000" y="1827900"/>
            <a:ext cx="6631200" cy="1069200"/>
          </a:xfrm>
        </p:spPr>
        <p:txBody>
          <a:bodyPr lIns="72000" tIns="36000" rIns="72000" bIns="36000" anchor="ctr" anchorCtr="0">
            <a:noAutofit/>
          </a:bodyPr>
          <a:lstStyle>
            <a:lvl1pPr algn="l">
              <a:defRPr sz="4400" b="0">
                <a:latin typeface="Verdana" pitchFamily="34" charset="0"/>
                <a:ea typeface="Verdana" pitchFamily="34" charset="0"/>
                <a:cs typeface="Verdana" pitchFamily="34" charset="0"/>
              </a:defRPr>
            </a:lvl1pPr>
          </a:lstStyle>
          <a:p>
            <a:r>
              <a:rPr lang="sv-SE" noProof="0" smtClean="0"/>
              <a:t>Click to edit Master title style</a:t>
            </a:r>
            <a:endParaRPr lang="sv-SE" noProof="0" dirty="0"/>
          </a:p>
        </p:txBody>
      </p:sp>
      <p:sp>
        <p:nvSpPr>
          <p:cNvPr id="9" name="Underrubrik 2"/>
          <p:cNvSpPr>
            <a:spLocks noGrp="1"/>
          </p:cNvSpPr>
          <p:nvPr>
            <p:ph type="subTitle" idx="1"/>
          </p:nvPr>
        </p:nvSpPr>
        <p:spPr>
          <a:xfrm>
            <a:off x="1008000" y="2894400"/>
            <a:ext cx="6631200" cy="1045502"/>
          </a:xfrm>
        </p:spPr>
        <p:txBody>
          <a:bodyPr>
            <a:noAutofit/>
          </a:bodyPr>
          <a:lstStyle>
            <a:lvl1pPr marL="0" indent="0" algn="l">
              <a:lnSpc>
                <a:spcPts val="2900"/>
              </a:lnSpc>
              <a:spcBef>
                <a:spcPts val="480"/>
              </a:spcBef>
              <a:buNone/>
              <a:defRPr sz="2000">
                <a:solidFill>
                  <a:srgbClr val="FFFFFF"/>
                </a:solidFill>
                <a:latin typeface="Verdana" pitchFamily="34" charset="0"/>
                <a:ea typeface="Verdana" pitchFamily="34" charset="0"/>
                <a:cs typeface="Verdana"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sv-SE" noProof="0" dirty="0" err="1" smtClean="0"/>
              <a:t>Click</a:t>
            </a:r>
            <a:r>
              <a:rPr lang="sv-SE" noProof="0" dirty="0" smtClean="0"/>
              <a:t> </a:t>
            </a:r>
            <a:r>
              <a:rPr lang="sv-SE" noProof="0" dirty="0" err="1" smtClean="0"/>
              <a:t>to</a:t>
            </a:r>
            <a:r>
              <a:rPr lang="sv-SE" noProof="0" dirty="0" smtClean="0"/>
              <a:t> </a:t>
            </a:r>
            <a:r>
              <a:rPr lang="sv-SE" noProof="0" dirty="0" err="1" smtClean="0"/>
              <a:t>edit</a:t>
            </a:r>
            <a:r>
              <a:rPr lang="sv-SE" noProof="0" dirty="0" smtClean="0"/>
              <a:t> Master </a:t>
            </a:r>
            <a:r>
              <a:rPr lang="sv-SE" noProof="0" dirty="0" err="1" smtClean="0"/>
              <a:t>subtitle</a:t>
            </a:r>
            <a:r>
              <a:rPr lang="sv-SE" noProof="0" dirty="0" smtClean="0"/>
              <a:t> style</a:t>
            </a:r>
            <a:endParaRPr lang="sv-SE" noProof="0" dirty="0"/>
          </a:p>
        </p:txBody>
      </p:sp>
    </p:spTree>
    <p:extLst>
      <p:ext uri="{BB962C8B-B14F-4D97-AF65-F5344CB8AC3E}">
        <p14:creationId xmlns:p14="http://schemas.microsoft.com/office/powerpoint/2010/main" val="71518703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Rubrik och innehåll">
    <p:spTree>
      <p:nvGrpSpPr>
        <p:cNvPr id="1" name=""/>
        <p:cNvGrpSpPr/>
        <p:nvPr/>
      </p:nvGrpSpPr>
      <p:grpSpPr>
        <a:xfrm>
          <a:off x="0" y="0"/>
          <a:ext cx="0" cy="0"/>
          <a:chOff x="0" y="0"/>
          <a:chExt cx="0" cy="0"/>
        </a:xfrm>
      </p:grpSpPr>
      <p:sp>
        <p:nvSpPr>
          <p:cNvPr id="2" name="Rubrik 1"/>
          <p:cNvSpPr>
            <a:spLocks noGrp="1"/>
          </p:cNvSpPr>
          <p:nvPr>
            <p:ph type="title"/>
          </p:nvPr>
        </p:nvSpPr>
        <p:spPr>
          <a:xfrm>
            <a:off x="792000" y="627534"/>
            <a:ext cx="6850800" cy="596700"/>
          </a:xfrm>
        </p:spPr>
        <p:txBody>
          <a:bodyPr anchor="t" anchorCtr="0">
            <a:noAutofit/>
          </a:bodyPr>
          <a:lstStyle>
            <a:lvl1pPr>
              <a:defRPr sz="2800"/>
            </a:lvl1pPr>
          </a:lstStyle>
          <a:p>
            <a:r>
              <a:rPr lang="en-US" noProof="0" smtClean="0"/>
              <a:t>Click to edit Master title style</a:t>
            </a:r>
            <a:endParaRPr lang="sv-SE" noProof="0"/>
          </a:p>
        </p:txBody>
      </p:sp>
      <p:sp>
        <p:nvSpPr>
          <p:cNvPr id="3" name="Platshållare för innehåll 2"/>
          <p:cNvSpPr>
            <a:spLocks noGrp="1"/>
          </p:cNvSpPr>
          <p:nvPr>
            <p:ph idx="1"/>
          </p:nvPr>
        </p:nvSpPr>
        <p:spPr>
          <a:xfrm>
            <a:off x="792000" y="1275534"/>
            <a:ext cx="6850800" cy="3240432"/>
          </a:xfrm>
        </p:spPr>
        <p:txBody>
          <a:bodyPr>
            <a:normAutofit/>
          </a:bodyPr>
          <a:lstStyle>
            <a:lvl1pPr>
              <a:defRPr sz="2400"/>
            </a:lvl1pPr>
            <a:lvl2pPr>
              <a:defRPr sz="2400"/>
            </a:lvl2pPr>
            <a:lvl3pPr>
              <a:defRPr sz="2400"/>
            </a:lvl3pPr>
            <a:lvl4pPr>
              <a:defRPr sz="2400"/>
            </a:lvl4pPr>
            <a:lvl5pPr>
              <a:defRPr sz="2400"/>
            </a:lvl5p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sv-SE" noProof="0"/>
          </a:p>
        </p:txBody>
      </p:sp>
    </p:spTree>
    <p:extLst>
      <p:ext uri="{BB962C8B-B14F-4D97-AF65-F5344CB8AC3E}">
        <p14:creationId xmlns:p14="http://schemas.microsoft.com/office/powerpoint/2010/main" val="1251073830"/>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Chapter">
    <p:bg>
      <p:bgPr>
        <a:solidFill>
          <a:schemeClr val="tx1"/>
        </a:solidFill>
        <a:effectLst/>
      </p:bgPr>
    </p:bg>
    <p:spTree>
      <p:nvGrpSpPr>
        <p:cNvPr id="1" name=""/>
        <p:cNvGrpSpPr/>
        <p:nvPr/>
      </p:nvGrpSpPr>
      <p:grpSpPr>
        <a:xfrm>
          <a:off x="0" y="0"/>
          <a:ext cx="0" cy="0"/>
          <a:chOff x="0" y="0"/>
          <a:chExt cx="0" cy="0"/>
        </a:xfrm>
      </p:grpSpPr>
      <p:sp>
        <p:nvSpPr>
          <p:cNvPr id="6" name="Rubrik 1"/>
          <p:cNvSpPr>
            <a:spLocks noGrp="1"/>
          </p:cNvSpPr>
          <p:nvPr>
            <p:ph type="ctrTitle"/>
          </p:nvPr>
        </p:nvSpPr>
        <p:spPr>
          <a:xfrm>
            <a:off x="1008000" y="1827900"/>
            <a:ext cx="6631200" cy="1069200"/>
          </a:xfrm>
        </p:spPr>
        <p:txBody>
          <a:bodyPr lIns="72000" tIns="36000" rIns="72000" bIns="36000" anchor="ctr" anchorCtr="0">
            <a:noAutofit/>
          </a:bodyPr>
          <a:lstStyle>
            <a:lvl1pPr algn="l">
              <a:defRPr sz="4400" b="0">
                <a:latin typeface="Verdana" pitchFamily="34" charset="0"/>
                <a:ea typeface="Verdana" pitchFamily="34" charset="0"/>
                <a:cs typeface="Verdana" pitchFamily="34" charset="0"/>
              </a:defRPr>
            </a:lvl1pPr>
          </a:lstStyle>
          <a:p>
            <a:r>
              <a:rPr lang="sv-SE" noProof="0" smtClean="0"/>
              <a:t>Click to edit Master title style</a:t>
            </a:r>
            <a:endParaRPr lang="sv-SE" noProof="0" dirty="0"/>
          </a:p>
        </p:txBody>
      </p:sp>
      <p:sp>
        <p:nvSpPr>
          <p:cNvPr id="7" name="Underrubrik 2"/>
          <p:cNvSpPr>
            <a:spLocks noGrp="1"/>
          </p:cNvSpPr>
          <p:nvPr>
            <p:ph type="subTitle" idx="1"/>
          </p:nvPr>
        </p:nvSpPr>
        <p:spPr>
          <a:xfrm>
            <a:off x="1008000" y="2894400"/>
            <a:ext cx="6631200" cy="1045502"/>
          </a:xfrm>
        </p:spPr>
        <p:txBody>
          <a:bodyPr>
            <a:noAutofit/>
          </a:bodyPr>
          <a:lstStyle>
            <a:lvl1pPr marL="0" indent="0" algn="l">
              <a:lnSpc>
                <a:spcPts val="2900"/>
              </a:lnSpc>
              <a:spcBef>
                <a:spcPts val="480"/>
              </a:spcBef>
              <a:buNone/>
              <a:defRPr sz="2000">
                <a:solidFill>
                  <a:srgbClr val="FFFFFF"/>
                </a:solidFill>
                <a:latin typeface="Verdana" pitchFamily="34" charset="0"/>
                <a:ea typeface="Verdana" pitchFamily="34" charset="0"/>
                <a:cs typeface="Verdana"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sv-SE" noProof="0" dirty="0" err="1" smtClean="0"/>
              <a:t>Click</a:t>
            </a:r>
            <a:r>
              <a:rPr lang="sv-SE" noProof="0" dirty="0" smtClean="0"/>
              <a:t> </a:t>
            </a:r>
            <a:r>
              <a:rPr lang="sv-SE" noProof="0" dirty="0" err="1" smtClean="0"/>
              <a:t>to</a:t>
            </a:r>
            <a:r>
              <a:rPr lang="sv-SE" noProof="0" dirty="0" smtClean="0"/>
              <a:t> </a:t>
            </a:r>
            <a:r>
              <a:rPr lang="sv-SE" noProof="0" dirty="0" err="1" smtClean="0"/>
              <a:t>edit</a:t>
            </a:r>
            <a:r>
              <a:rPr lang="sv-SE" noProof="0" dirty="0" smtClean="0"/>
              <a:t> Master </a:t>
            </a:r>
            <a:r>
              <a:rPr lang="sv-SE" noProof="0" dirty="0" err="1" smtClean="0"/>
              <a:t>subtitle</a:t>
            </a:r>
            <a:r>
              <a:rPr lang="sv-SE" noProof="0" dirty="0" smtClean="0"/>
              <a:t> style</a:t>
            </a:r>
            <a:endParaRPr lang="sv-SE" noProof="0" dirty="0"/>
          </a:p>
        </p:txBody>
      </p:sp>
    </p:spTree>
    <p:extLst>
      <p:ext uri="{BB962C8B-B14F-4D97-AF65-F5344CB8AC3E}">
        <p14:creationId xmlns:p14="http://schemas.microsoft.com/office/powerpoint/2010/main" val="119345484"/>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woObj" preserve="1">
  <p:cSld name="Two content parts">
    <p:bg>
      <p:bgPr>
        <a:solidFill>
          <a:schemeClr val="tx1"/>
        </a:solidFill>
        <a:effectLst/>
      </p:bgPr>
    </p:bg>
    <p:spTree>
      <p:nvGrpSpPr>
        <p:cNvPr id="1" name=""/>
        <p:cNvGrpSpPr/>
        <p:nvPr/>
      </p:nvGrpSpPr>
      <p:grpSpPr>
        <a:xfrm>
          <a:off x="0" y="0"/>
          <a:ext cx="0" cy="0"/>
          <a:chOff x="0" y="0"/>
          <a:chExt cx="0" cy="0"/>
        </a:xfrm>
      </p:grpSpPr>
      <p:sp>
        <p:nvSpPr>
          <p:cNvPr id="2" name="Rubrik 1"/>
          <p:cNvSpPr>
            <a:spLocks noGrp="1"/>
          </p:cNvSpPr>
          <p:nvPr>
            <p:ph type="title"/>
          </p:nvPr>
        </p:nvSpPr>
        <p:spPr>
          <a:xfrm>
            <a:off x="792000" y="627534"/>
            <a:ext cx="6850800" cy="596700"/>
          </a:xfrm>
        </p:spPr>
        <p:txBody>
          <a:bodyPr anchor="t" anchorCtr="0">
            <a:normAutofit/>
          </a:bodyPr>
          <a:lstStyle>
            <a:lvl1pPr>
              <a:defRPr sz="2800"/>
            </a:lvl1pPr>
          </a:lstStyle>
          <a:p>
            <a:r>
              <a:rPr lang="sv-SE" smtClean="0"/>
              <a:t>Click to edit Master title style</a:t>
            </a:r>
            <a:endParaRPr lang="sv-SE" dirty="0"/>
          </a:p>
        </p:txBody>
      </p:sp>
      <p:sp>
        <p:nvSpPr>
          <p:cNvPr id="3" name="Platshållare för innehåll 2"/>
          <p:cNvSpPr>
            <a:spLocks noGrp="1"/>
          </p:cNvSpPr>
          <p:nvPr>
            <p:ph sz="half" idx="1"/>
          </p:nvPr>
        </p:nvSpPr>
        <p:spPr>
          <a:xfrm>
            <a:off x="792000" y="1275534"/>
            <a:ext cx="3348000" cy="3240432"/>
          </a:xfrm>
        </p:spPr>
        <p:txBody>
          <a:bodyPr/>
          <a:lstStyle>
            <a:lvl1pPr>
              <a:defRPr sz="2400"/>
            </a:lvl1pPr>
            <a:lvl2pPr>
              <a:defRPr sz="2000"/>
            </a:lvl2pPr>
            <a:lvl3pPr>
              <a:defRPr sz="2000"/>
            </a:lvl3pPr>
            <a:lvl4pPr>
              <a:defRPr sz="2000"/>
            </a:lvl4pPr>
            <a:lvl5pPr>
              <a:defRPr sz="2000"/>
            </a:lvl5pPr>
            <a:lvl6pPr>
              <a:defRPr sz="1800"/>
            </a:lvl6pPr>
            <a:lvl7pPr>
              <a:defRPr sz="1800"/>
            </a:lvl7pPr>
            <a:lvl8pPr>
              <a:defRPr sz="1800"/>
            </a:lvl8pPr>
            <a:lvl9pPr>
              <a:defRPr sz="1800"/>
            </a:lvl9pPr>
          </a:lstStyle>
          <a:p>
            <a:pPr lvl="0"/>
            <a:r>
              <a:rPr lang="sv-SE" smtClean="0"/>
              <a:t>Click to edit Master text styles</a:t>
            </a:r>
          </a:p>
          <a:p>
            <a:pPr lvl="1"/>
            <a:r>
              <a:rPr lang="sv-SE" smtClean="0"/>
              <a:t>Second level</a:t>
            </a:r>
          </a:p>
          <a:p>
            <a:pPr lvl="2"/>
            <a:r>
              <a:rPr lang="sv-SE" smtClean="0"/>
              <a:t>Third level</a:t>
            </a:r>
          </a:p>
          <a:p>
            <a:pPr lvl="3"/>
            <a:r>
              <a:rPr lang="sv-SE" smtClean="0"/>
              <a:t>Fourth level</a:t>
            </a:r>
          </a:p>
          <a:p>
            <a:pPr lvl="4"/>
            <a:r>
              <a:rPr lang="sv-SE" smtClean="0"/>
              <a:t>Fifth level</a:t>
            </a:r>
            <a:endParaRPr lang="sv-SE" dirty="0"/>
          </a:p>
        </p:txBody>
      </p:sp>
      <p:sp>
        <p:nvSpPr>
          <p:cNvPr id="4" name="Platshållare för innehåll 3"/>
          <p:cNvSpPr>
            <a:spLocks noGrp="1"/>
          </p:cNvSpPr>
          <p:nvPr>
            <p:ph sz="half" idx="2"/>
          </p:nvPr>
        </p:nvSpPr>
        <p:spPr>
          <a:xfrm>
            <a:off x="4291200" y="1275534"/>
            <a:ext cx="3348000" cy="3240432"/>
          </a:xfrm>
        </p:spPr>
        <p:txBody>
          <a:bodyPr/>
          <a:lstStyle>
            <a:lvl1pPr>
              <a:defRPr sz="2400"/>
            </a:lvl1pPr>
            <a:lvl2pPr>
              <a:defRPr sz="2000"/>
            </a:lvl2pPr>
            <a:lvl3pPr>
              <a:defRPr sz="2000"/>
            </a:lvl3pPr>
            <a:lvl4pPr>
              <a:defRPr sz="2000"/>
            </a:lvl4pPr>
            <a:lvl5pPr>
              <a:defRPr sz="2000"/>
            </a:lvl5pPr>
            <a:lvl6pPr>
              <a:defRPr sz="1800"/>
            </a:lvl6pPr>
            <a:lvl7pPr>
              <a:defRPr sz="1800"/>
            </a:lvl7pPr>
            <a:lvl8pPr>
              <a:defRPr sz="1800"/>
            </a:lvl8pPr>
            <a:lvl9pPr>
              <a:defRPr sz="1800"/>
            </a:lvl9pPr>
          </a:lstStyle>
          <a:p>
            <a:pPr lvl="0"/>
            <a:r>
              <a:rPr lang="sv-SE" smtClean="0"/>
              <a:t>Click to edit Master text styles</a:t>
            </a:r>
          </a:p>
          <a:p>
            <a:pPr lvl="1"/>
            <a:r>
              <a:rPr lang="sv-SE" smtClean="0"/>
              <a:t>Second level</a:t>
            </a:r>
          </a:p>
          <a:p>
            <a:pPr lvl="2"/>
            <a:r>
              <a:rPr lang="sv-SE" smtClean="0"/>
              <a:t>Third level</a:t>
            </a:r>
          </a:p>
          <a:p>
            <a:pPr lvl="3"/>
            <a:r>
              <a:rPr lang="sv-SE" smtClean="0"/>
              <a:t>Fourth level</a:t>
            </a:r>
          </a:p>
          <a:p>
            <a:pPr lvl="4"/>
            <a:r>
              <a:rPr lang="sv-SE" smtClean="0"/>
              <a:t>Fifth level</a:t>
            </a:r>
            <a:endParaRPr lang="sv-SE" dirty="0"/>
          </a:p>
        </p:txBody>
      </p:sp>
    </p:spTree>
    <p:extLst>
      <p:ext uri="{BB962C8B-B14F-4D97-AF65-F5344CB8AC3E}">
        <p14:creationId xmlns:p14="http://schemas.microsoft.com/office/powerpoint/2010/main" val="575470495"/>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 preserve="1">
  <p:cSld name="Heading and text">
    <p:bg>
      <p:bgPr>
        <a:solidFill>
          <a:schemeClr val="tx1"/>
        </a:solidFill>
        <a:effectLst/>
      </p:bgPr>
    </p:bg>
    <p:spTree>
      <p:nvGrpSpPr>
        <p:cNvPr id="1" name=""/>
        <p:cNvGrpSpPr/>
        <p:nvPr/>
      </p:nvGrpSpPr>
      <p:grpSpPr>
        <a:xfrm>
          <a:off x="0" y="0"/>
          <a:ext cx="0" cy="0"/>
          <a:chOff x="0" y="0"/>
          <a:chExt cx="0" cy="0"/>
        </a:xfrm>
      </p:grpSpPr>
      <p:sp>
        <p:nvSpPr>
          <p:cNvPr id="2" name="Rubrik 1"/>
          <p:cNvSpPr>
            <a:spLocks noGrp="1"/>
          </p:cNvSpPr>
          <p:nvPr>
            <p:ph type="title"/>
          </p:nvPr>
        </p:nvSpPr>
        <p:spPr>
          <a:xfrm>
            <a:off x="792000" y="627534"/>
            <a:ext cx="6850800" cy="596700"/>
          </a:xfrm>
        </p:spPr>
        <p:txBody>
          <a:bodyPr anchor="t" anchorCtr="0">
            <a:normAutofit/>
          </a:bodyPr>
          <a:lstStyle>
            <a:lvl1pPr>
              <a:defRPr sz="2800"/>
            </a:lvl1pPr>
          </a:lstStyle>
          <a:p>
            <a:r>
              <a:rPr lang="sv-SE" noProof="0" smtClean="0"/>
              <a:t>Click to edit Master title style</a:t>
            </a:r>
            <a:endParaRPr lang="sv-SE" noProof="0"/>
          </a:p>
        </p:txBody>
      </p:sp>
      <p:sp>
        <p:nvSpPr>
          <p:cNvPr id="3" name="Platshållare för innehåll 2"/>
          <p:cNvSpPr>
            <a:spLocks noGrp="1"/>
          </p:cNvSpPr>
          <p:nvPr>
            <p:ph idx="1"/>
          </p:nvPr>
        </p:nvSpPr>
        <p:spPr>
          <a:xfrm>
            <a:off x="792000" y="1275534"/>
            <a:ext cx="6850800" cy="2411100"/>
          </a:xfrm>
        </p:spPr>
        <p:txBody>
          <a:bodyPr>
            <a:normAutofit/>
          </a:bodyPr>
          <a:lstStyle>
            <a:lvl1pPr marL="1588" indent="-1588">
              <a:lnSpc>
                <a:spcPts val="2600"/>
              </a:lnSpc>
              <a:buNone/>
              <a:defRPr sz="2400"/>
            </a:lvl1pPr>
            <a:lvl2pPr>
              <a:buNone/>
              <a:defRPr/>
            </a:lvl2pPr>
            <a:lvl3pPr>
              <a:buNone/>
              <a:defRPr/>
            </a:lvl3pPr>
            <a:lvl4pPr>
              <a:buNone/>
              <a:defRPr/>
            </a:lvl4pPr>
            <a:lvl5pPr>
              <a:buNone/>
              <a:defRPr/>
            </a:lvl5pPr>
          </a:lstStyle>
          <a:p>
            <a:pPr lvl="0"/>
            <a:r>
              <a:rPr lang="sv-SE" noProof="0" smtClean="0"/>
              <a:t>Click to edit Master text styles</a:t>
            </a:r>
          </a:p>
        </p:txBody>
      </p:sp>
    </p:spTree>
    <p:extLst>
      <p:ext uri="{BB962C8B-B14F-4D97-AF65-F5344CB8AC3E}">
        <p14:creationId xmlns:p14="http://schemas.microsoft.com/office/powerpoint/2010/main" val="2515926895"/>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Only content">
    <p:bg>
      <p:bgPr>
        <a:solidFill>
          <a:schemeClr val="tx1"/>
        </a:solidFill>
        <a:effectLst/>
      </p:bgPr>
    </p:bg>
    <p:spTree>
      <p:nvGrpSpPr>
        <p:cNvPr id="1" name=""/>
        <p:cNvGrpSpPr/>
        <p:nvPr/>
      </p:nvGrpSpPr>
      <p:grpSpPr>
        <a:xfrm>
          <a:off x="0" y="0"/>
          <a:ext cx="0" cy="0"/>
          <a:chOff x="0" y="0"/>
          <a:chExt cx="0" cy="0"/>
        </a:xfrm>
      </p:grpSpPr>
      <p:sp>
        <p:nvSpPr>
          <p:cNvPr id="3" name="Platshållare för innehåll 2"/>
          <p:cNvSpPr>
            <a:spLocks noGrp="1"/>
          </p:cNvSpPr>
          <p:nvPr>
            <p:ph idx="1"/>
          </p:nvPr>
        </p:nvSpPr>
        <p:spPr>
          <a:xfrm>
            <a:off x="792000" y="595470"/>
            <a:ext cx="6850800" cy="3992504"/>
          </a:xfrm>
        </p:spPr>
        <p:txBody>
          <a:bodyPr>
            <a:normAutofit/>
          </a:bodyPr>
          <a:lstStyle>
            <a:lvl1pPr>
              <a:defRPr sz="2400"/>
            </a:lvl1pPr>
            <a:lvl2pPr>
              <a:defRPr sz="2400"/>
            </a:lvl2pPr>
            <a:lvl3pPr>
              <a:defRPr sz="2400"/>
            </a:lvl3pPr>
            <a:lvl4pPr>
              <a:defRPr sz="2400"/>
            </a:lvl4pPr>
            <a:lvl5pPr>
              <a:defRPr sz="2400"/>
            </a:lvl5pPr>
          </a:lstStyle>
          <a:p>
            <a:pPr lvl="0"/>
            <a:r>
              <a:rPr lang="sv-SE" dirty="0" err="1" smtClean="0"/>
              <a:t>Click</a:t>
            </a:r>
            <a:r>
              <a:rPr lang="sv-SE" dirty="0" smtClean="0"/>
              <a:t> </a:t>
            </a:r>
            <a:r>
              <a:rPr lang="sv-SE" dirty="0" err="1" smtClean="0"/>
              <a:t>to</a:t>
            </a:r>
            <a:r>
              <a:rPr lang="sv-SE" dirty="0" smtClean="0"/>
              <a:t> </a:t>
            </a:r>
            <a:r>
              <a:rPr lang="sv-SE" dirty="0" err="1" smtClean="0"/>
              <a:t>edit</a:t>
            </a:r>
            <a:r>
              <a:rPr lang="sv-SE" dirty="0" smtClean="0"/>
              <a:t> Master text </a:t>
            </a:r>
            <a:r>
              <a:rPr lang="sv-SE" dirty="0" err="1" smtClean="0"/>
              <a:t>styles</a:t>
            </a:r>
            <a:endParaRPr lang="sv-SE" dirty="0" smtClean="0"/>
          </a:p>
          <a:p>
            <a:pPr lvl="1"/>
            <a:r>
              <a:rPr lang="sv-SE" dirty="0" smtClean="0"/>
              <a:t>Second </a:t>
            </a:r>
            <a:r>
              <a:rPr lang="sv-SE" dirty="0" err="1" smtClean="0"/>
              <a:t>level</a:t>
            </a:r>
            <a:endParaRPr lang="sv-SE" dirty="0" smtClean="0"/>
          </a:p>
          <a:p>
            <a:pPr lvl="2"/>
            <a:r>
              <a:rPr lang="sv-SE" dirty="0" err="1" smtClean="0"/>
              <a:t>Third</a:t>
            </a:r>
            <a:r>
              <a:rPr lang="sv-SE" dirty="0" smtClean="0"/>
              <a:t> </a:t>
            </a:r>
            <a:r>
              <a:rPr lang="sv-SE" dirty="0" err="1" smtClean="0"/>
              <a:t>level</a:t>
            </a:r>
            <a:endParaRPr lang="sv-SE" dirty="0" smtClean="0"/>
          </a:p>
          <a:p>
            <a:pPr lvl="3"/>
            <a:r>
              <a:rPr lang="sv-SE" dirty="0" err="1" smtClean="0"/>
              <a:t>Fourth</a:t>
            </a:r>
            <a:r>
              <a:rPr lang="sv-SE" dirty="0" smtClean="0"/>
              <a:t> </a:t>
            </a:r>
            <a:r>
              <a:rPr lang="sv-SE" dirty="0" err="1" smtClean="0"/>
              <a:t>level</a:t>
            </a:r>
            <a:endParaRPr lang="sv-SE" dirty="0" smtClean="0"/>
          </a:p>
          <a:p>
            <a:pPr lvl="4"/>
            <a:r>
              <a:rPr lang="sv-SE" dirty="0" err="1" smtClean="0"/>
              <a:t>Fifth</a:t>
            </a:r>
            <a:r>
              <a:rPr lang="sv-SE" dirty="0" smtClean="0"/>
              <a:t> </a:t>
            </a:r>
            <a:r>
              <a:rPr lang="sv-SE" dirty="0" err="1" smtClean="0"/>
              <a:t>level</a:t>
            </a:r>
            <a:endParaRPr lang="sv-SE" dirty="0"/>
          </a:p>
        </p:txBody>
      </p:sp>
    </p:spTree>
    <p:extLst>
      <p:ext uri="{BB962C8B-B14F-4D97-AF65-F5344CB8AC3E}">
        <p14:creationId xmlns:p14="http://schemas.microsoft.com/office/powerpoint/2010/main" val="4141267067"/>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blank" preserve="1">
  <p:cSld name="Empty">
    <p:bg>
      <p:bgPr>
        <a:solidFill>
          <a:schemeClr val="tx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770062115"/>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Medverkande - Vit">
    <p:spTree>
      <p:nvGrpSpPr>
        <p:cNvPr id="1" name=""/>
        <p:cNvGrpSpPr/>
        <p:nvPr/>
      </p:nvGrpSpPr>
      <p:grpSpPr>
        <a:xfrm>
          <a:off x="0" y="0"/>
          <a:ext cx="0" cy="0"/>
          <a:chOff x="0" y="0"/>
          <a:chExt cx="0" cy="0"/>
        </a:xfrm>
      </p:grpSpPr>
      <p:pic>
        <p:nvPicPr>
          <p:cNvPr id="3" name="Bildobjekt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236296" y="3507854"/>
            <a:ext cx="1435366" cy="1195504"/>
          </a:xfrm>
          <a:prstGeom prst="rect">
            <a:avLst/>
          </a:prstGeom>
        </p:spPr>
      </p:pic>
      <p:sp>
        <p:nvSpPr>
          <p:cNvPr id="4" name="Platshållare för innehåll 2"/>
          <p:cNvSpPr>
            <a:spLocks noGrp="1"/>
          </p:cNvSpPr>
          <p:nvPr>
            <p:ph idx="1"/>
          </p:nvPr>
        </p:nvSpPr>
        <p:spPr>
          <a:xfrm>
            <a:off x="792000" y="1059582"/>
            <a:ext cx="6850800" cy="3168352"/>
          </a:xfrm>
        </p:spPr>
        <p:txBody>
          <a:bodyPr>
            <a:normAutofit/>
          </a:bodyPr>
          <a:lstStyle>
            <a:lvl1pPr marL="0" indent="0">
              <a:buFontTx/>
              <a:buNone/>
              <a:defRPr sz="2400">
                <a:solidFill>
                  <a:schemeClr val="tx1"/>
                </a:solidFill>
              </a:defRPr>
            </a:lvl1pPr>
            <a:lvl2pPr marL="457200" indent="0">
              <a:buFontTx/>
              <a:buNone/>
              <a:defRPr sz="2400">
                <a:solidFill>
                  <a:schemeClr val="tx1"/>
                </a:solidFill>
              </a:defRPr>
            </a:lvl2pPr>
            <a:lvl3pPr marL="914400" indent="0">
              <a:buFontTx/>
              <a:buNone/>
              <a:defRPr sz="2400">
                <a:solidFill>
                  <a:schemeClr val="tx1"/>
                </a:solidFill>
              </a:defRPr>
            </a:lvl3pPr>
            <a:lvl4pPr marL="1371600" indent="0">
              <a:buFontTx/>
              <a:buNone/>
              <a:defRPr sz="2400">
                <a:solidFill>
                  <a:schemeClr val="tx1"/>
                </a:solidFill>
              </a:defRPr>
            </a:lvl4pPr>
            <a:lvl5pPr marL="1828800" indent="0">
              <a:buFontTx/>
              <a:buNone/>
              <a:defRPr sz="2400">
                <a:solidFill>
                  <a:schemeClr val="tx1"/>
                </a:solidFill>
              </a:defRPr>
            </a:lvl5pPr>
          </a:lstStyle>
          <a:p>
            <a:pPr lvl="0"/>
            <a:r>
              <a:rPr lang="sv-SE" dirty="0" err="1" smtClean="0"/>
              <a:t>Click</a:t>
            </a:r>
            <a:r>
              <a:rPr lang="sv-SE" dirty="0" smtClean="0"/>
              <a:t> </a:t>
            </a:r>
            <a:r>
              <a:rPr lang="sv-SE" dirty="0" err="1" smtClean="0"/>
              <a:t>to</a:t>
            </a:r>
            <a:r>
              <a:rPr lang="sv-SE" dirty="0" smtClean="0"/>
              <a:t> </a:t>
            </a:r>
            <a:r>
              <a:rPr lang="sv-SE" dirty="0" err="1" smtClean="0"/>
              <a:t>edit</a:t>
            </a:r>
            <a:r>
              <a:rPr lang="sv-SE" dirty="0" smtClean="0"/>
              <a:t> Master text </a:t>
            </a:r>
            <a:r>
              <a:rPr lang="sv-SE" dirty="0" err="1" smtClean="0"/>
              <a:t>styles</a:t>
            </a:r>
            <a:endParaRPr lang="sv-SE" dirty="0" smtClean="0"/>
          </a:p>
          <a:p>
            <a:pPr lvl="1"/>
            <a:r>
              <a:rPr lang="sv-SE" dirty="0" smtClean="0"/>
              <a:t>Second </a:t>
            </a:r>
            <a:r>
              <a:rPr lang="sv-SE" dirty="0" err="1" smtClean="0"/>
              <a:t>level</a:t>
            </a:r>
            <a:endParaRPr lang="sv-SE" dirty="0" smtClean="0"/>
          </a:p>
          <a:p>
            <a:pPr lvl="2"/>
            <a:r>
              <a:rPr lang="sv-SE" dirty="0" err="1" smtClean="0"/>
              <a:t>Third</a:t>
            </a:r>
            <a:r>
              <a:rPr lang="sv-SE" dirty="0" smtClean="0"/>
              <a:t> </a:t>
            </a:r>
            <a:r>
              <a:rPr lang="sv-SE" dirty="0" err="1" smtClean="0"/>
              <a:t>level</a:t>
            </a:r>
            <a:endParaRPr lang="sv-SE" dirty="0" smtClean="0"/>
          </a:p>
          <a:p>
            <a:pPr lvl="3"/>
            <a:r>
              <a:rPr lang="sv-SE" dirty="0" err="1" smtClean="0"/>
              <a:t>Fourth</a:t>
            </a:r>
            <a:r>
              <a:rPr lang="sv-SE" dirty="0" smtClean="0"/>
              <a:t> </a:t>
            </a:r>
            <a:r>
              <a:rPr lang="sv-SE" dirty="0" err="1" smtClean="0"/>
              <a:t>level</a:t>
            </a:r>
            <a:endParaRPr lang="sv-SE" dirty="0" smtClean="0"/>
          </a:p>
          <a:p>
            <a:pPr lvl="4"/>
            <a:r>
              <a:rPr lang="sv-SE" dirty="0" err="1" smtClean="0"/>
              <a:t>Fifth</a:t>
            </a:r>
            <a:r>
              <a:rPr lang="sv-SE" dirty="0" smtClean="0"/>
              <a:t> </a:t>
            </a:r>
            <a:r>
              <a:rPr lang="sv-SE" dirty="0" err="1" smtClean="0"/>
              <a:t>level</a:t>
            </a:r>
            <a:endParaRPr lang="sv-SE" dirty="0"/>
          </a:p>
        </p:txBody>
      </p:sp>
      <p:sp>
        <p:nvSpPr>
          <p:cNvPr id="6" name="TextBox 5"/>
          <p:cNvSpPr txBox="1"/>
          <p:nvPr userDrawn="1"/>
        </p:nvSpPr>
        <p:spPr>
          <a:xfrm>
            <a:off x="792000" y="597917"/>
            <a:ext cx="2504261" cy="461665"/>
          </a:xfrm>
          <a:prstGeom prst="rect">
            <a:avLst/>
          </a:prstGeom>
          <a:noFill/>
        </p:spPr>
        <p:txBody>
          <a:bodyPr wrap="none" rtlCol="0">
            <a:spAutoFit/>
          </a:bodyPr>
          <a:lstStyle/>
          <a:p>
            <a:r>
              <a:rPr lang="sv-SE" sz="2400" b="1" dirty="0" smtClean="0">
                <a:solidFill>
                  <a:srgbClr val="002F5F"/>
                </a:solidFill>
                <a:latin typeface="Verdana"/>
                <a:cs typeface="Verdana"/>
              </a:rPr>
              <a:t>Medverkande</a:t>
            </a:r>
            <a:endParaRPr lang="sv-SE" sz="2400" b="1" dirty="0">
              <a:solidFill>
                <a:srgbClr val="002F5F"/>
              </a:solidFill>
              <a:latin typeface="Verdana"/>
              <a:cs typeface="Verdana"/>
            </a:endParaRPr>
          </a:p>
        </p:txBody>
      </p:sp>
      <p:sp>
        <p:nvSpPr>
          <p:cNvPr id="7" name="TextBox 6"/>
          <p:cNvSpPr txBox="1"/>
          <p:nvPr userDrawn="1"/>
        </p:nvSpPr>
        <p:spPr>
          <a:xfrm>
            <a:off x="792000" y="4227934"/>
            <a:ext cx="5354050" cy="584776"/>
          </a:xfrm>
          <a:prstGeom prst="rect">
            <a:avLst/>
          </a:prstGeom>
          <a:noFill/>
        </p:spPr>
        <p:txBody>
          <a:bodyPr wrap="none" rtlCol="0">
            <a:sp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sv-SE" sz="1600" noProof="0" dirty="0" smtClean="0">
                <a:solidFill>
                  <a:schemeClr val="tx1"/>
                </a:solidFill>
                <a:latin typeface="Verdana"/>
              </a:rPr>
              <a:t>Inspelat</a:t>
            </a:r>
            <a:r>
              <a:rPr lang="sv-SE" sz="1600" baseline="0" noProof="0" dirty="0" smtClean="0">
                <a:solidFill>
                  <a:schemeClr val="tx1"/>
                </a:solidFill>
                <a:latin typeface="Verdana"/>
              </a:rPr>
              <a:t> </a:t>
            </a:r>
            <a:fld id="{DEF0F593-7E64-D74F-96F6-B611C3DC3FC9}" type="datetime1">
              <a:rPr lang="sv-SE" sz="1600" baseline="0" noProof="0" smtClean="0">
                <a:solidFill>
                  <a:schemeClr val="tx1"/>
                </a:solidFill>
                <a:latin typeface="Verdana"/>
              </a:rPr>
              <a:t>2018-10-17</a:t>
            </a:fld>
            <a:endParaRPr lang="sv-SE" sz="1600" noProof="0" dirty="0" smtClean="0">
              <a:solidFill>
                <a:schemeClr val="tx1"/>
              </a:solidFill>
              <a:latin typeface="Verdana"/>
            </a:endParaRPr>
          </a:p>
          <a:p>
            <a:r>
              <a:rPr lang="sv-SE" sz="1600" noProof="0" dirty="0" smtClean="0">
                <a:solidFill>
                  <a:schemeClr val="tx1"/>
                </a:solidFill>
                <a:latin typeface="Verdana"/>
              </a:rPr>
              <a:t>Institutionen för data- och systemvetenskap, DSV </a:t>
            </a:r>
            <a:endParaRPr lang="sv-SE" sz="1600" noProof="0" dirty="0">
              <a:solidFill>
                <a:schemeClr val="tx1"/>
              </a:solidFill>
              <a:latin typeface="Verdana"/>
            </a:endParaRPr>
          </a:p>
        </p:txBody>
      </p:sp>
    </p:spTree>
    <p:extLst>
      <p:ext uri="{BB962C8B-B14F-4D97-AF65-F5344CB8AC3E}">
        <p14:creationId xmlns:p14="http://schemas.microsoft.com/office/powerpoint/2010/main" val="1532105703"/>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Contributors - White">
    <p:spTree>
      <p:nvGrpSpPr>
        <p:cNvPr id="1" name=""/>
        <p:cNvGrpSpPr/>
        <p:nvPr/>
      </p:nvGrpSpPr>
      <p:grpSpPr>
        <a:xfrm>
          <a:off x="0" y="0"/>
          <a:ext cx="0" cy="0"/>
          <a:chOff x="0" y="0"/>
          <a:chExt cx="0" cy="0"/>
        </a:xfrm>
      </p:grpSpPr>
      <p:sp>
        <p:nvSpPr>
          <p:cNvPr id="4" name="Platshållare för innehåll 2"/>
          <p:cNvSpPr>
            <a:spLocks noGrp="1"/>
          </p:cNvSpPr>
          <p:nvPr>
            <p:ph idx="1"/>
          </p:nvPr>
        </p:nvSpPr>
        <p:spPr>
          <a:xfrm>
            <a:off x="792000" y="1059582"/>
            <a:ext cx="6850800" cy="3168352"/>
          </a:xfrm>
        </p:spPr>
        <p:txBody>
          <a:bodyPr>
            <a:normAutofit/>
          </a:bodyPr>
          <a:lstStyle>
            <a:lvl1pPr marL="0" indent="0">
              <a:buFontTx/>
              <a:buNone/>
              <a:defRPr sz="2400">
                <a:solidFill>
                  <a:schemeClr val="tx1"/>
                </a:solidFill>
              </a:defRPr>
            </a:lvl1pPr>
            <a:lvl2pPr marL="457200" indent="0">
              <a:buFontTx/>
              <a:buNone/>
              <a:defRPr sz="2400">
                <a:solidFill>
                  <a:schemeClr val="tx1"/>
                </a:solidFill>
              </a:defRPr>
            </a:lvl2pPr>
            <a:lvl3pPr marL="914400" indent="0">
              <a:buFontTx/>
              <a:buNone/>
              <a:defRPr sz="2400">
                <a:solidFill>
                  <a:schemeClr val="tx1"/>
                </a:solidFill>
              </a:defRPr>
            </a:lvl3pPr>
            <a:lvl4pPr marL="1371600" indent="0">
              <a:buFontTx/>
              <a:buNone/>
              <a:defRPr sz="2400">
                <a:solidFill>
                  <a:schemeClr val="tx1"/>
                </a:solidFill>
              </a:defRPr>
            </a:lvl4pPr>
            <a:lvl5pPr marL="1828800" indent="0">
              <a:buFontTx/>
              <a:buNone/>
              <a:defRPr sz="2400">
                <a:solidFill>
                  <a:schemeClr val="tx1"/>
                </a:solidFill>
              </a:defRPr>
            </a:lvl5p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6" name="TextBox 5"/>
          <p:cNvSpPr txBox="1"/>
          <p:nvPr userDrawn="1"/>
        </p:nvSpPr>
        <p:spPr>
          <a:xfrm>
            <a:off x="792000" y="597917"/>
            <a:ext cx="2357887" cy="461665"/>
          </a:xfrm>
          <a:prstGeom prst="rect">
            <a:avLst/>
          </a:prstGeom>
          <a:noFill/>
        </p:spPr>
        <p:txBody>
          <a:bodyPr wrap="none" rtlCol="0">
            <a:spAutoFit/>
          </a:bodyPr>
          <a:lstStyle/>
          <a:p>
            <a:r>
              <a:rPr lang="en-US" sz="2400" b="1" noProof="0" smtClean="0">
                <a:solidFill>
                  <a:srgbClr val="002F5F"/>
                </a:solidFill>
                <a:latin typeface="Verdana"/>
                <a:cs typeface="Verdana"/>
              </a:rPr>
              <a:t>Contributors</a:t>
            </a:r>
            <a:endParaRPr lang="en-US" sz="2400" b="1" noProof="0">
              <a:solidFill>
                <a:srgbClr val="002F5F"/>
              </a:solidFill>
              <a:latin typeface="Verdana"/>
              <a:cs typeface="Verdana"/>
            </a:endParaRPr>
          </a:p>
        </p:txBody>
      </p:sp>
      <p:sp>
        <p:nvSpPr>
          <p:cNvPr id="7" name="TextBox 6"/>
          <p:cNvSpPr txBox="1"/>
          <p:nvPr userDrawn="1"/>
        </p:nvSpPr>
        <p:spPr>
          <a:xfrm>
            <a:off x="792000" y="4227934"/>
            <a:ext cx="5724644" cy="584776"/>
          </a:xfrm>
          <a:prstGeom prst="rect">
            <a:avLst/>
          </a:prstGeom>
          <a:noFill/>
        </p:spPr>
        <p:txBody>
          <a:bodyPr wrap="none" rtlCol="0">
            <a:sp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noProof="0" dirty="0" smtClean="0">
                <a:solidFill>
                  <a:schemeClr val="tx1"/>
                </a:solidFill>
                <a:latin typeface="Verdana"/>
              </a:rPr>
              <a:t>Recorded </a:t>
            </a:r>
            <a:fld id="{DEF0F593-7E64-D74F-96F6-B611C3DC3FC9}" type="datetime1">
              <a:rPr lang="en-US" sz="1600" baseline="0" noProof="0" smtClean="0">
                <a:solidFill>
                  <a:schemeClr val="tx1"/>
                </a:solidFill>
                <a:latin typeface="Verdana"/>
              </a:rPr>
              <a:t>10/17/2018</a:t>
            </a:fld>
            <a:endParaRPr lang="en-US" sz="1600" noProof="0" dirty="0" smtClean="0">
              <a:solidFill>
                <a:schemeClr val="tx1"/>
              </a:solidFill>
              <a:latin typeface="Verdana"/>
            </a:endParaRPr>
          </a:p>
          <a:p>
            <a:r>
              <a:rPr lang="en-US" sz="1600" noProof="0" dirty="0" smtClean="0">
                <a:solidFill>
                  <a:schemeClr val="tx1"/>
                </a:solidFill>
                <a:latin typeface="Verdana"/>
              </a:rPr>
              <a:t>Department of Computer and Systems Sciences, DSV </a:t>
            </a:r>
            <a:endParaRPr lang="en-US" sz="1600" noProof="0" dirty="0">
              <a:solidFill>
                <a:schemeClr val="tx1"/>
              </a:solidFill>
              <a:latin typeface="Verdana"/>
            </a:endParaRPr>
          </a:p>
        </p:txBody>
      </p:sp>
      <p:pic>
        <p:nvPicPr>
          <p:cNvPr id="8" name="Bildobjekt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236296" y="3567618"/>
            <a:ext cx="1296144" cy="1236380"/>
          </a:xfrm>
          <a:prstGeom prst="rect">
            <a:avLst/>
          </a:prstGeom>
        </p:spPr>
      </p:pic>
    </p:spTree>
    <p:extLst>
      <p:ext uri="{BB962C8B-B14F-4D97-AF65-F5344CB8AC3E}">
        <p14:creationId xmlns:p14="http://schemas.microsoft.com/office/powerpoint/2010/main" val="3662461226"/>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Medverkande - Blå">
    <p:bg>
      <p:bgPr>
        <a:solidFill>
          <a:schemeClr val="tx1"/>
        </a:solidFill>
        <a:effectLst/>
      </p:bgPr>
    </p:bg>
    <p:spTree>
      <p:nvGrpSpPr>
        <p:cNvPr id="1" name=""/>
        <p:cNvGrpSpPr/>
        <p:nvPr/>
      </p:nvGrpSpPr>
      <p:grpSpPr>
        <a:xfrm>
          <a:off x="0" y="0"/>
          <a:ext cx="0" cy="0"/>
          <a:chOff x="0" y="0"/>
          <a:chExt cx="0" cy="0"/>
        </a:xfrm>
      </p:grpSpPr>
      <p:sp>
        <p:nvSpPr>
          <p:cNvPr id="4" name="Platshållare för innehåll 2"/>
          <p:cNvSpPr>
            <a:spLocks noGrp="1"/>
          </p:cNvSpPr>
          <p:nvPr>
            <p:ph idx="1"/>
          </p:nvPr>
        </p:nvSpPr>
        <p:spPr>
          <a:xfrm>
            <a:off x="792000" y="1059582"/>
            <a:ext cx="6850800" cy="3168352"/>
          </a:xfrm>
        </p:spPr>
        <p:txBody>
          <a:bodyPr>
            <a:noAutofit/>
          </a:bodyPr>
          <a:lstStyle>
            <a:lvl1pPr marL="0" indent="0">
              <a:buFontTx/>
              <a:buNone/>
              <a:defRPr sz="2400">
                <a:solidFill>
                  <a:srgbClr val="FFFFFF"/>
                </a:solidFill>
              </a:defRPr>
            </a:lvl1pPr>
            <a:lvl2pPr marL="457200" indent="0">
              <a:buFontTx/>
              <a:buNone/>
              <a:defRPr sz="2400">
                <a:solidFill>
                  <a:srgbClr val="FFFFFF"/>
                </a:solidFill>
              </a:defRPr>
            </a:lvl2pPr>
            <a:lvl3pPr marL="914400" indent="0">
              <a:buFontTx/>
              <a:buNone/>
              <a:defRPr sz="2400">
                <a:solidFill>
                  <a:srgbClr val="FFFFFF"/>
                </a:solidFill>
              </a:defRPr>
            </a:lvl3pPr>
            <a:lvl4pPr marL="1371600" indent="0">
              <a:buFontTx/>
              <a:buNone/>
              <a:defRPr sz="2400">
                <a:solidFill>
                  <a:srgbClr val="FFFFFF"/>
                </a:solidFill>
              </a:defRPr>
            </a:lvl4pPr>
            <a:lvl5pPr marL="1828800" indent="0">
              <a:buFontTx/>
              <a:buNone/>
              <a:defRPr sz="2400">
                <a:solidFill>
                  <a:srgbClr val="FFFFFF"/>
                </a:solidFill>
              </a:defRPr>
            </a:lvl5pPr>
          </a:lstStyle>
          <a:p>
            <a:pPr lvl="0"/>
            <a:r>
              <a:rPr lang="sv-SE" dirty="0" err="1" smtClean="0"/>
              <a:t>Click</a:t>
            </a:r>
            <a:r>
              <a:rPr lang="sv-SE" dirty="0" smtClean="0"/>
              <a:t> </a:t>
            </a:r>
            <a:r>
              <a:rPr lang="sv-SE" dirty="0" err="1" smtClean="0"/>
              <a:t>to</a:t>
            </a:r>
            <a:r>
              <a:rPr lang="sv-SE" dirty="0" smtClean="0"/>
              <a:t> </a:t>
            </a:r>
            <a:r>
              <a:rPr lang="sv-SE" dirty="0" err="1" smtClean="0"/>
              <a:t>edit</a:t>
            </a:r>
            <a:r>
              <a:rPr lang="sv-SE" dirty="0" smtClean="0"/>
              <a:t> Master text </a:t>
            </a:r>
            <a:r>
              <a:rPr lang="sv-SE" dirty="0" err="1" smtClean="0"/>
              <a:t>styles</a:t>
            </a:r>
            <a:endParaRPr lang="sv-SE" dirty="0" smtClean="0"/>
          </a:p>
          <a:p>
            <a:pPr lvl="1"/>
            <a:r>
              <a:rPr lang="sv-SE" dirty="0" smtClean="0"/>
              <a:t>Second </a:t>
            </a:r>
            <a:r>
              <a:rPr lang="sv-SE" dirty="0" err="1" smtClean="0"/>
              <a:t>level</a:t>
            </a:r>
            <a:endParaRPr lang="sv-SE" dirty="0" smtClean="0"/>
          </a:p>
          <a:p>
            <a:pPr lvl="2"/>
            <a:r>
              <a:rPr lang="sv-SE" dirty="0" err="1" smtClean="0"/>
              <a:t>Third</a:t>
            </a:r>
            <a:r>
              <a:rPr lang="sv-SE" dirty="0" smtClean="0"/>
              <a:t> </a:t>
            </a:r>
            <a:r>
              <a:rPr lang="sv-SE" dirty="0" err="1" smtClean="0"/>
              <a:t>level</a:t>
            </a:r>
            <a:endParaRPr lang="sv-SE" dirty="0" smtClean="0"/>
          </a:p>
          <a:p>
            <a:pPr lvl="3"/>
            <a:r>
              <a:rPr lang="sv-SE" dirty="0" err="1" smtClean="0"/>
              <a:t>Fourth</a:t>
            </a:r>
            <a:r>
              <a:rPr lang="sv-SE" dirty="0" smtClean="0"/>
              <a:t> </a:t>
            </a:r>
            <a:r>
              <a:rPr lang="sv-SE" dirty="0" err="1" smtClean="0"/>
              <a:t>level</a:t>
            </a:r>
            <a:endParaRPr lang="sv-SE" dirty="0" smtClean="0"/>
          </a:p>
          <a:p>
            <a:pPr lvl="4"/>
            <a:r>
              <a:rPr lang="sv-SE" dirty="0" err="1" smtClean="0"/>
              <a:t>Fifth</a:t>
            </a:r>
            <a:r>
              <a:rPr lang="sv-SE" dirty="0" smtClean="0"/>
              <a:t> </a:t>
            </a:r>
            <a:r>
              <a:rPr lang="sv-SE" dirty="0" err="1" smtClean="0"/>
              <a:t>level</a:t>
            </a:r>
            <a:endParaRPr lang="sv-SE" dirty="0"/>
          </a:p>
        </p:txBody>
      </p:sp>
      <p:sp>
        <p:nvSpPr>
          <p:cNvPr id="5" name="TextBox 4"/>
          <p:cNvSpPr txBox="1"/>
          <p:nvPr userDrawn="1"/>
        </p:nvSpPr>
        <p:spPr>
          <a:xfrm>
            <a:off x="792000" y="4227934"/>
            <a:ext cx="5354050" cy="584776"/>
          </a:xfrm>
          <a:prstGeom prst="rect">
            <a:avLst/>
          </a:prstGeom>
          <a:noFill/>
        </p:spPr>
        <p:txBody>
          <a:bodyPr wrap="none" rtlCol="0">
            <a:sp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sv-SE" sz="1600" noProof="0" dirty="0" smtClean="0">
                <a:solidFill>
                  <a:srgbClr val="FFFFFF"/>
                </a:solidFill>
                <a:latin typeface="Verdana"/>
              </a:rPr>
              <a:t>Inspelat</a:t>
            </a:r>
            <a:r>
              <a:rPr lang="sv-SE" sz="1600" baseline="0" noProof="0" dirty="0" smtClean="0">
                <a:solidFill>
                  <a:srgbClr val="FFFFFF"/>
                </a:solidFill>
                <a:latin typeface="Verdana"/>
              </a:rPr>
              <a:t> </a:t>
            </a:r>
            <a:fld id="{DEF0F593-7E64-D74F-96F6-B611C3DC3FC9}" type="datetime1">
              <a:rPr lang="sv-SE" sz="1600" baseline="0" noProof="0" smtClean="0">
                <a:solidFill>
                  <a:srgbClr val="FFFFFF"/>
                </a:solidFill>
                <a:latin typeface="Verdana"/>
              </a:rPr>
              <a:t>2018-10-17</a:t>
            </a:fld>
            <a:endParaRPr lang="sv-SE" sz="1600" noProof="0" dirty="0" smtClean="0">
              <a:solidFill>
                <a:srgbClr val="FFFFFF"/>
              </a:solidFill>
              <a:latin typeface="Verdana"/>
            </a:endParaRPr>
          </a:p>
          <a:p>
            <a:r>
              <a:rPr lang="sv-SE" sz="1600" noProof="0" dirty="0" smtClean="0">
                <a:solidFill>
                  <a:srgbClr val="FFFFFF"/>
                </a:solidFill>
                <a:latin typeface="Verdana"/>
              </a:rPr>
              <a:t>Institutionen för data- och systemvetenskap, DSV </a:t>
            </a:r>
            <a:endParaRPr lang="sv-SE" sz="1600" noProof="0" dirty="0">
              <a:solidFill>
                <a:srgbClr val="FFFFFF"/>
              </a:solidFill>
              <a:latin typeface="Verdana"/>
            </a:endParaRPr>
          </a:p>
        </p:txBody>
      </p:sp>
      <p:sp>
        <p:nvSpPr>
          <p:cNvPr id="6" name="TextBox 5"/>
          <p:cNvSpPr txBox="1"/>
          <p:nvPr userDrawn="1"/>
        </p:nvSpPr>
        <p:spPr>
          <a:xfrm>
            <a:off x="792000" y="597917"/>
            <a:ext cx="2504261" cy="461665"/>
          </a:xfrm>
          <a:prstGeom prst="rect">
            <a:avLst/>
          </a:prstGeom>
          <a:noFill/>
        </p:spPr>
        <p:txBody>
          <a:bodyPr wrap="none" rtlCol="0">
            <a:spAutoFit/>
          </a:bodyPr>
          <a:lstStyle/>
          <a:p>
            <a:r>
              <a:rPr lang="sv-SE" sz="2400" b="1" dirty="0" smtClean="0">
                <a:solidFill>
                  <a:srgbClr val="FFFFFF"/>
                </a:solidFill>
                <a:latin typeface="Verdana"/>
                <a:cs typeface="Verdana"/>
              </a:rPr>
              <a:t>Medverkande</a:t>
            </a:r>
            <a:endParaRPr lang="sv-SE" sz="2400" b="1" dirty="0">
              <a:solidFill>
                <a:srgbClr val="FFFFFF"/>
              </a:solidFill>
              <a:latin typeface="Verdana"/>
              <a:cs typeface="Verdana"/>
            </a:endParaRPr>
          </a:p>
        </p:txBody>
      </p:sp>
      <p:pic>
        <p:nvPicPr>
          <p:cNvPr id="7" name="Bildobjekt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236296" y="3542890"/>
            <a:ext cx="1435367" cy="1195504"/>
          </a:xfrm>
          <a:prstGeom prst="rect">
            <a:avLst/>
          </a:prstGeom>
        </p:spPr>
      </p:pic>
    </p:spTree>
    <p:extLst>
      <p:ext uri="{BB962C8B-B14F-4D97-AF65-F5344CB8AC3E}">
        <p14:creationId xmlns:p14="http://schemas.microsoft.com/office/powerpoint/2010/main" val="1478849229"/>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Medverkande - egen sidfot - Blå">
    <p:bg>
      <p:bgPr>
        <a:solidFill>
          <a:schemeClr val="tx1"/>
        </a:solidFill>
        <a:effectLst/>
      </p:bgPr>
    </p:bg>
    <p:spTree>
      <p:nvGrpSpPr>
        <p:cNvPr id="1" name=""/>
        <p:cNvGrpSpPr/>
        <p:nvPr/>
      </p:nvGrpSpPr>
      <p:grpSpPr>
        <a:xfrm>
          <a:off x="0" y="0"/>
          <a:ext cx="0" cy="0"/>
          <a:chOff x="0" y="0"/>
          <a:chExt cx="0" cy="0"/>
        </a:xfrm>
      </p:grpSpPr>
      <p:pic>
        <p:nvPicPr>
          <p:cNvPr id="3" name="Bildobjekt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236296" y="3542890"/>
            <a:ext cx="1435367" cy="1195504"/>
          </a:xfrm>
          <a:prstGeom prst="rect">
            <a:avLst/>
          </a:prstGeom>
        </p:spPr>
      </p:pic>
      <p:sp>
        <p:nvSpPr>
          <p:cNvPr id="4" name="Platshållare för innehåll 2"/>
          <p:cNvSpPr>
            <a:spLocks noGrp="1"/>
          </p:cNvSpPr>
          <p:nvPr>
            <p:ph idx="1"/>
          </p:nvPr>
        </p:nvSpPr>
        <p:spPr>
          <a:xfrm>
            <a:off x="792000" y="1059582"/>
            <a:ext cx="6850800" cy="3168352"/>
          </a:xfrm>
        </p:spPr>
        <p:txBody>
          <a:bodyPr>
            <a:noAutofit/>
          </a:bodyPr>
          <a:lstStyle>
            <a:lvl1pPr marL="0" indent="0">
              <a:buFontTx/>
              <a:buNone/>
              <a:defRPr sz="2400">
                <a:solidFill>
                  <a:srgbClr val="FFFFFF"/>
                </a:solidFill>
              </a:defRPr>
            </a:lvl1pPr>
            <a:lvl2pPr marL="457200" indent="0">
              <a:buFontTx/>
              <a:buNone/>
              <a:defRPr sz="2400">
                <a:solidFill>
                  <a:srgbClr val="FFFFFF"/>
                </a:solidFill>
              </a:defRPr>
            </a:lvl2pPr>
            <a:lvl3pPr marL="914400" indent="0">
              <a:buFontTx/>
              <a:buNone/>
              <a:defRPr sz="2400">
                <a:solidFill>
                  <a:srgbClr val="FFFFFF"/>
                </a:solidFill>
              </a:defRPr>
            </a:lvl3pPr>
            <a:lvl4pPr marL="1371600" indent="0">
              <a:buFontTx/>
              <a:buNone/>
              <a:defRPr sz="2400">
                <a:solidFill>
                  <a:srgbClr val="FFFFFF"/>
                </a:solidFill>
              </a:defRPr>
            </a:lvl4pPr>
            <a:lvl5pPr marL="1828800" indent="0">
              <a:buFontTx/>
              <a:buNone/>
              <a:defRPr sz="2400">
                <a:solidFill>
                  <a:srgbClr val="FFFFFF"/>
                </a:solidFill>
              </a:defRPr>
            </a:lvl5pPr>
          </a:lstStyle>
          <a:p>
            <a:pPr lvl="0"/>
            <a:r>
              <a:rPr lang="sv-SE" dirty="0" err="1" smtClean="0"/>
              <a:t>Click</a:t>
            </a:r>
            <a:r>
              <a:rPr lang="sv-SE" dirty="0" smtClean="0"/>
              <a:t> </a:t>
            </a:r>
            <a:r>
              <a:rPr lang="sv-SE" dirty="0" err="1" smtClean="0"/>
              <a:t>to</a:t>
            </a:r>
            <a:r>
              <a:rPr lang="sv-SE" dirty="0" smtClean="0"/>
              <a:t> </a:t>
            </a:r>
            <a:r>
              <a:rPr lang="sv-SE" dirty="0" err="1" smtClean="0"/>
              <a:t>edit</a:t>
            </a:r>
            <a:r>
              <a:rPr lang="sv-SE" dirty="0" smtClean="0"/>
              <a:t> Master text </a:t>
            </a:r>
            <a:r>
              <a:rPr lang="sv-SE" dirty="0" err="1" smtClean="0"/>
              <a:t>styles</a:t>
            </a:r>
            <a:endParaRPr lang="sv-SE" dirty="0" smtClean="0"/>
          </a:p>
          <a:p>
            <a:pPr lvl="1"/>
            <a:r>
              <a:rPr lang="sv-SE" dirty="0" smtClean="0"/>
              <a:t>Second </a:t>
            </a:r>
            <a:r>
              <a:rPr lang="sv-SE" dirty="0" err="1" smtClean="0"/>
              <a:t>level</a:t>
            </a:r>
            <a:endParaRPr lang="sv-SE" dirty="0" smtClean="0"/>
          </a:p>
          <a:p>
            <a:pPr lvl="2"/>
            <a:r>
              <a:rPr lang="sv-SE" dirty="0" err="1" smtClean="0"/>
              <a:t>Third</a:t>
            </a:r>
            <a:r>
              <a:rPr lang="sv-SE" dirty="0" smtClean="0"/>
              <a:t> </a:t>
            </a:r>
            <a:r>
              <a:rPr lang="sv-SE" dirty="0" err="1" smtClean="0"/>
              <a:t>level</a:t>
            </a:r>
            <a:endParaRPr lang="sv-SE" dirty="0" smtClean="0"/>
          </a:p>
          <a:p>
            <a:pPr lvl="3"/>
            <a:r>
              <a:rPr lang="sv-SE" dirty="0" err="1" smtClean="0"/>
              <a:t>Fourth</a:t>
            </a:r>
            <a:r>
              <a:rPr lang="sv-SE" dirty="0" smtClean="0"/>
              <a:t> </a:t>
            </a:r>
            <a:r>
              <a:rPr lang="sv-SE" dirty="0" err="1" smtClean="0"/>
              <a:t>level</a:t>
            </a:r>
            <a:endParaRPr lang="sv-SE" dirty="0" smtClean="0"/>
          </a:p>
          <a:p>
            <a:pPr lvl="4"/>
            <a:r>
              <a:rPr lang="sv-SE" dirty="0" err="1" smtClean="0"/>
              <a:t>Fifth</a:t>
            </a:r>
            <a:r>
              <a:rPr lang="sv-SE" dirty="0" smtClean="0"/>
              <a:t> </a:t>
            </a:r>
            <a:r>
              <a:rPr lang="sv-SE" dirty="0" err="1" smtClean="0"/>
              <a:t>level</a:t>
            </a:r>
            <a:endParaRPr lang="sv-SE" dirty="0"/>
          </a:p>
        </p:txBody>
      </p:sp>
      <p:sp>
        <p:nvSpPr>
          <p:cNvPr id="6" name="TextBox 5"/>
          <p:cNvSpPr txBox="1"/>
          <p:nvPr userDrawn="1"/>
        </p:nvSpPr>
        <p:spPr>
          <a:xfrm>
            <a:off x="792000" y="597917"/>
            <a:ext cx="2504261" cy="461665"/>
          </a:xfrm>
          <a:prstGeom prst="rect">
            <a:avLst/>
          </a:prstGeom>
          <a:noFill/>
        </p:spPr>
        <p:txBody>
          <a:bodyPr wrap="none" rtlCol="0">
            <a:spAutoFit/>
          </a:bodyPr>
          <a:lstStyle/>
          <a:p>
            <a:r>
              <a:rPr lang="sv-SE" sz="2400" b="1" dirty="0" smtClean="0">
                <a:solidFill>
                  <a:srgbClr val="FFFFFF"/>
                </a:solidFill>
                <a:latin typeface="Verdana"/>
                <a:cs typeface="Verdana"/>
              </a:rPr>
              <a:t>Medverkande</a:t>
            </a:r>
            <a:endParaRPr lang="sv-SE" sz="2400" b="1" dirty="0">
              <a:solidFill>
                <a:srgbClr val="FFFFFF"/>
              </a:solidFill>
              <a:latin typeface="Verdana"/>
              <a:cs typeface="Verdana"/>
            </a:endParaRPr>
          </a:p>
        </p:txBody>
      </p:sp>
      <p:sp>
        <p:nvSpPr>
          <p:cNvPr id="7" name="Text Placeholder 7"/>
          <p:cNvSpPr>
            <a:spLocks noGrp="1"/>
          </p:cNvSpPr>
          <p:nvPr>
            <p:ph type="body" sz="quarter" idx="11" hasCustomPrompt="1"/>
          </p:nvPr>
        </p:nvSpPr>
        <p:spPr>
          <a:xfrm>
            <a:off x="790772" y="4221654"/>
            <a:ext cx="6387308" cy="586827"/>
          </a:xfrm>
        </p:spPr>
        <p:txBody>
          <a:bodyPr anchor="b"/>
          <a:lstStyle>
            <a:lvl1pPr marL="0" marR="0" indent="0" algn="l" defTabSz="914400" rtl="0" eaLnBrk="1" fontAlgn="auto" latinLnBrk="0" hangingPunct="1">
              <a:lnSpc>
                <a:spcPct val="100000"/>
              </a:lnSpc>
              <a:spcBef>
                <a:spcPts val="0"/>
              </a:spcBef>
              <a:spcAft>
                <a:spcPts val="0"/>
              </a:spcAft>
              <a:buClrTx/>
              <a:buSzTx/>
              <a:buFontTx/>
              <a:buNone/>
              <a:tabLst/>
              <a:defRPr sz="1600" b="0" i="0" strike="noStrike" baseline="0">
                <a:solidFill>
                  <a:schemeClr val="bg1"/>
                </a:solidFill>
              </a:defRPr>
            </a:lvl1p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noProof="0" dirty="0" smtClean="0">
                <a:solidFill>
                  <a:schemeClr val="bg1"/>
                </a:solidFill>
                <a:latin typeface="Verdana"/>
              </a:rPr>
              <a:t>Click to insert custom footer</a:t>
            </a:r>
            <a:endParaRPr lang="en-US" sz="1600" noProof="0" dirty="0">
              <a:solidFill>
                <a:schemeClr val="bg1"/>
              </a:solidFill>
              <a:latin typeface="Verdana"/>
            </a:endParaRPr>
          </a:p>
        </p:txBody>
      </p:sp>
    </p:spTree>
    <p:extLst>
      <p:ext uri="{BB962C8B-B14F-4D97-AF65-F5344CB8AC3E}">
        <p14:creationId xmlns:p14="http://schemas.microsoft.com/office/powerpoint/2010/main" val="2968804011"/>
      </p:ext>
    </p:extLst>
  </p:cSld>
  <p:clrMapOvr>
    <a:masterClrMapping/>
  </p:clrMapOvr>
  <p:timing>
    <p:tnLst>
      <p:par>
        <p:cTn id="1" dur="indefinite" restart="never" nodeType="tmRoot"/>
      </p:par>
    </p:tnLst>
  </p:timing>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Contributors - Blue">
    <p:bg>
      <p:bgPr>
        <a:solidFill>
          <a:schemeClr val="tx1"/>
        </a:solidFill>
        <a:effectLst/>
      </p:bgPr>
    </p:bg>
    <p:spTree>
      <p:nvGrpSpPr>
        <p:cNvPr id="1" name=""/>
        <p:cNvGrpSpPr/>
        <p:nvPr/>
      </p:nvGrpSpPr>
      <p:grpSpPr>
        <a:xfrm>
          <a:off x="0" y="0"/>
          <a:ext cx="0" cy="0"/>
          <a:chOff x="0" y="0"/>
          <a:chExt cx="0" cy="0"/>
        </a:xfrm>
      </p:grpSpPr>
      <p:sp>
        <p:nvSpPr>
          <p:cNvPr id="4" name="Platshållare för innehåll 2"/>
          <p:cNvSpPr>
            <a:spLocks noGrp="1"/>
          </p:cNvSpPr>
          <p:nvPr>
            <p:ph idx="1"/>
          </p:nvPr>
        </p:nvSpPr>
        <p:spPr>
          <a:xfrm>
            <a:off x="792000" y="1059582"/>
            <a:ext cx="6850800" cy="3168352"/>
          </a:xfrm>
        </p:spPr>
        <p:txBody>
          <a:bodyPr>
            <a:noAutofit/>
          </a:bodyPr>
          <a:lstStyle>
            <a:lvl1pPr marL="0" indent="0">
              <a:buFontTx/>
              <a:buNone/>
              <a:defRPr sz="2400">
                <a:solidFill>
                  <a:srgbClr val="FFFFFF"/>
                </a:solidFill>
              </a:defRPr>
            </a:lvl1pPr>
            <a:lvl2pPr marL="457200" indent="0">
              <a:buFontTx/>
              <a:buNone/>
              <a:defRPr sz="2400">
                <a:solidFill>
                  <a:srgbClr val="FFFFFF"/>
                </a:solidFill>
              </a:defRPr>
            </a:lvl2pPr>
            <a:lvl3pPr marL="914400" indent="0">
              <a:buFontTx/>
              <a:buNone/>
              <a:defRPr sz="2400">
                <a:solidFill>
                  <a:srgbClr val="FFFFFF"/>
                </a:solidFill>
              </a:defRPr>
            </a:lvl3pPr>
            <a:lvl4pPr marL="1371600" indent="0">
              <a:buFontTx/>
              <a:buNone/>
              <a:defRPr sz="2400">
                <a:solidFill>
                  <a:srgbClr val="FFFFFF"/>
                </a:solidFill>
              </a:defRPr>
            </a:lvl4pPr>
            <a:lvl5pPr marL="1828800" indent="0">
              <a:buFontTx/>
              <a:buNone/>
              <a:defRPr sz="2400">
                <a:solidFill>
                  <a:srgbClr val="FFFFFF"/>
                </a:solidFill>
              </a:defRPr>
            </a:lvl5p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5" name="TextBox 4"/>
          <p:cNvSpPr txBox="1"/>
          <p:nvPr userDrawn="1"/>
        </p:nvSpPr>
        <p:spPr>
          <a:xfrm>
            <a:off x="792000" y="4227934"/>
            <a:ext cx="5724644" cy="584776"/>
          </a:xfrm>
          <a:prstGeom prst="rect">
            <a:avLst/>
          </a:prstGeom>
          <a:noFill/>
        </p:spPr>
        <p:txBody>
          <a:bodyPr wrap="none" rtlCol="0">
            <a:sp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noProof="0" dirty="0" smtClean="0">
                <a:solidFill>
                  <a:schemeClr val="bg1"/>
                </a:solidFill>
                <a:latin typeface="Verdana"/>
              </a:rPr>
              <a:t>Recorded </a:t>
            </a:r>
            <a:fld id="{DEF0F593-7E64-D74F-96F6-B611C3DC3FC9}" type="datetime1">
              <a:rPr lang="en-US" sz="1600" baseline="0" noProof="0" smtClean="0">
                <a:solidFill>
                  <a:schemeClr val="bg1"/>
                </a:solidFill>
                <a:latin typeface="Verdana"/>
              </a:rPr>
              <a:pPr marL="0" marR="0" indent="0" algn="l" defTabSz="914400" rtl="0" eaLnBrk="1" fontAlgn="auto" latinLnBrk="0" hangingPunct="1">
                <a:lnSpc>
                  <a:spcPct val="100000"/>
                </a:lnSpc>
                <a:spcBef>
                  <a:spcPts val="0"/>
                </a:spcBef>
                <a:spcAft>
                  <a:spcPts val="0"/>
                </a:spcAft>
                <a:buClrTx/>
                <a:buSzTx/>
                <a:buFontTx/>
                <a:buNone/>
                <a:tabLst/>
                <a:defRPr/>
              </a:pPr>
              <a:t>10/17/2018</a:t>
            </a:fld>
            <a:endParaRPr lang="en-US" sz="1600" noProof="0" dirty="0" smtClean="0">
              <a:solidFill>
                <a:schemeClr val="bg1"/>
              </a:solidFill>
              <a:latin typeface="Verdana"/>
            </a:endParaRPr>
          </a:p>
          <a:p>
            <a:r>
              <a:rPr lang="en-US" sz="1600" noProof="0" dirty="0" smtClean="0">
                <a:solidFill>
                  <a:schemeClr val="bg1"/>
                </a:solidFill>
                <a:latin typeface="Verdana"/>
              </a:rPr>
              <a:t>Department of Computer and Systems Sciences, DSV </a:t>
            </a:r>
            <a:endParaRPr lang="en-US" sz="1600" noProof="0" dirty="0">
              <a:solidFill>
                <a:schemeClr val="bg1"/>
              </a:solidFill>
              <a:latin typeface="Verdana"/>
            </a:endParaRPr>
          </a:p>
        </p:txBody>
      </p:sp>
      <p:sp>
        <p:nvSpPr>
          <p:cNvPr id="6" name="TextBox 5"/>
          <p:cNvSpPr txBox="1"/>
          <p:nvPr userDrawn="1"/>
        </p:nvSpPr>
        <p:spPr>
          <a:xfrm>
            <a:off x="792000" y="597917"/>
            <a:ext cx="2357887" cy="461665"/>
          </a:xfrm>
          <a:prstGeom prst="rect">
            <a:avLst/>
          </a:prstGeom>
          <a:noFill/>
        </p:spPr>
        <p:txBody>
          <a:bodyPr wrap="none" rtlCol="0">
            <a:spAutoFit/>
          </a:bodyPr>
          <a:lstStyle/>
          <a:p>
            <a:r>
              <a:rPr lang="en-US" sz="2400" b="1" noProof="0" dirty="0" smtClean="0">
                <a:solidFill>
                  <a:srgbClr val="FFFFFF"/>
                </a:solidFill>
                <a:latin typeface="Verdana"/>
                <a:cs typeface="Verdana"/>
              </a:rPr>
              <a:t>Contributors</a:t>
            </a:r>
            <a:endParaRPr lang="en-US" sz="2400" b="1" noProof="0" dirty="0">
              <a:solidFill>
                <a:srgbClr val="FFFFFF"/>
              </a:solidFill>
              <a:latin typeface="Verdana"/>
              <a:cs typeface="Verdana"/>
            </a:endParaRPr>
          </a:p>
        </p:txBody>
      </p:sp>
      <p:pic>
        <p:nvPicPr>
          <p:cNvPr id="7" name="Bildobjekt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236296" y="3567618"/>
            <a:ext cx="1296144" cy="1236379"/>
          </a:xfrm>
          <a:prstGeom prst="rect">
            <a:avLst/>
          </a:prstGeom>
        </p:spPr>
      </p:pic>
    </p:spTree>
    <p:extLst>
      <p:ext uri="{BB962C8B-B14F-4D97-AF65-F5344CB8AC3E}">
        <p14:creationId xmlns:p14="http://schemas.microsoft.com/office/powerpoint/2010/main" val="398221587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 preserve="1">
  <p:cSld name="Kapitelsida - Eld">
    <p:spTree>
      <p:nvGrpSpPr>
        <p:cNvPr id="1" name=""/>
        <p:cNvGrpSpPr/>
        <p:nvPr/>
      </p:nvGrpSpPr>
      <p:grpSpPr>
        <a:xfrm>
          <a:off x="0" y="0"/>
          <a:ext cx="0" cy="0"/>
          <a:chOff x="0" y="0"/>
          <a:chExt cx="0" cy="0"/>
        </a:xfrm>
      </p:grpSpPr>
      <p:pic>
        <p:nvPicPr>
          <p:cNvPr id="7" name="Picture 2" descr="SU_PPT_eld"/>
          <p:cNvPicPr>
            <a:picLocks noChangeAspect="1" noChangeArrowheads="1"/>
          </p:cNvPicPr>
          <p:nvPr userDrawn="1"/>
        </p:nvPicPr>
        <p:blipFill>
          <a:blip r:embed="rId2" cstate="print">
            <a:alphaModFix amt="55000"/>
          </a:blip>
          <a:srcRect l="4988" t="-362"/>
          <a:stretch>
            <a:fillRect/>
          </a:stretch>
        </p:blipFill>
        <p:spPr bwMode="auto">
          <a:xfrm>
            <a:off x="1" y="1225226"/>
            <a:ext cx="5408969" cy="3938812"/>
          </a:xfrm>
          <a:prstGeom prst="rect">
            <a:avLst/>
          </a:prstGeom>
          <a:noFill/>
          <a:effectLst/>
        </p:spPr>
      </p:pic>
      <p:sp>
        <p:nvSpPr>
          <p:cNvPr id="2" name="Rubrik 1"/>
          <p:cNvSpPr>
            <a:spLocks noGrp="1"/>
          </p:cNvSpPr>
          <p:nvPr>
            <p:ph type="ctrTitle"/>
          </p:nvPr>
        </p:nvSpPr>
        <p:spPr>
          <a:xfrm>
            <a:off x="1008000" y="1827900"/>
            <a:ext cx="6631200" cy="1069200"/>
          </a:xfrm>
        </p:spPr>
        <p:txBody>
          <a:bodyPr lIns="72000" tIns="36000" rIns="72000" bIns="36000" anchor="ctr" anchorCtr="0">
            <a:noAutofit/>
          </a:bodyPr>
          <a:lstStyle>
            <a:lvl1pPr algn="l">
              <a:defRPr sz="4400" b="0">
                <a:latin typeface="Verdana" pitchFamily="34" charset="0"/>
                <a:ea typeface="Verdana" pitchFamily="34" charset="0"/>
                <a:cs typeface="Verdana" pitchFamily="34" charset="0"/>
              </a:defRPr>
            </a:lvl1pPr>
          </a:lstStyle>
          <a:p>
            <a:r>
              <a:rPr lang="en-US" noProof="0" smtClean="0"/>
              <a:t>Click to edit Master title style</a:t>
            </a:r>
            <a:endParaRPr lang="sv-SE" noProof="0" dirty="0"/>
          </a:p>
        </p:txBody>
      </p:sp>
      <p:sp>
        <p:nvSpPr>
          <p:cNvPr id="3" name="Underrubrik 2"/>
          <p:cNvSpPr>
            <a:spLocks noGrp="1"/>
          </p:cNvSpPr>
          <p:nvPr>
            <p:ph type="subTitle" idx="1"/>
          </p:nvPr>
        </p:nvSpPr>
        <p:spPr>
          <a:xfrm>
            <a:off x="1008000" y="2894400"/>
            <a:ext cx="6631200" cy="874800"/>
          </a:xfrm>
        </p:spPr>
        <p:txBody>
          <a:bodyPr>
            <a:noAutofit/>
          </a:bodyPr>
          <a:lstStyle>
            <a:lvl1pPr marL="0" indent="0" algn="l">
              <a:lnSpc>
                <a:spcPts val="2900"/>
              </a:lnSpc>
              <a:spcBef>
                <a:spcPts val="480"/>
              </a:spcBef>
              <a:buNone/>
              <a:defRPr sz="2000">
                <a:solidFill>
                  <a:schemeClr val="tx2"/>
                </a:solidFill>
                <a:latin typeface="Verdana" pitchFamily="34" charset="0"/>
                <a:ea typeface="Verdana" pitchFamily="34" charset="0"/>
                <a:cs typeface="Verdana"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noProof="0" smtClean="0"/>
              <a:t>Click to edit Master subtitle style</a:t>
            </a:r>
            <a:endParaRPr lang="sv-SE" noProof="0"/>
          </a:p>
        </p:txBody>
      </p:sp>
    </p:spTree>
    <p:extLst>
      <p:ext uri="{BB962C8B-B14F-4D97-AF65-F5344CB8AC3E}">
        <p14:creationId xmlns:p14="http://schemas.microsoft.com/office/powerpoint/2010/main" val="1937730871"/>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Contributors - custom footer - Blue">
    <p:bg>
      <p:bgPr>
        <a:solidFill>
          <a:schemeClr val="tx1"/>
        </a:solidFill>
        <a:effectLst/>
      </p:bgPr>
    </p:bg>
    <p:spTree>
      <p:nvGrpSpPr>
        <p:cNvPr id="1" name=""/>
        <p:cNvGrpSpPr/>
        <p:nvPr/>
      </p:nvGrpSpPr>
      <p:grpSpPr>
        <a:xfrm>
          <a:off x="0" y="0"/>
          <a:ext cx="0" cy="0"/>
          <a:chOff x="0" y="0"/>
          <a:chExt cx="0" cy="0"/>
        </a:xfrm>
      </p:grpSpPr>
      <p:sp>
        <p:nvSpPr>
          <p:cNvPr id="4" name="Platshållare för innehåll 2"/>
          <p:cNvSpPr>
            <a:spLocks noGrp="1"/>
          </p:cNvSpPr>
          <p:nvPr>
            <p:ph idx="1"/>
          </p:nvPr>
        </p:nvSpPr>
        <p:spPr>
          <a:xfrm>
            <a:off x="792000" y="1059582"/>
            <a:ext cx="6850800" cy="3168352"/>
          </a:xfrm>
        </p:spPr>
        <p:txBody>
          <a:bodyPr>
            <a:noAutofit/>
          </a:bodyPr>
          <a:lstStyle>
            <a:lvl1pPr marL="0" indent="0">
              <a:buFontTx/>
              <a:buNone/>
              <a:defRPr sz="2400">
                <a:solidFill>
                  <a:srgbClr val="FFFFFF"/>
                </a:solidFill>
              </a:defRPr>
            </a:lvl1pPr>
            <a:lvl2pPr marL="457200" indent="0">
              <a:buFontTx/>
              <a:buNone/>
              <a:defRPr sz="2400">
                <a:solidFill>
                  <a:srgbClr val="FFFFFF"/>
                </a:solidFill>
              </a:defRPr>
            </a:lvl2pPr>
            <a:lvl3pPr marL="914400" indent="0">
              <a:buFontTx/>
              <a:buNone/>
              <a:defRPr sz="2400">
                <a:solidFill>
                  <a:srgbClr val="FFFFFF"/>
                </a:solidFill>
              </a:defRPr>
            </a:lvl3pPr>
            <a:lvl4pPr marL="1371600" indent="0">
              <a:buFontTx/>
              <a:buNone/>
              <a:defRPr sz="2400">
                <a:solidFill>
                  <a:srgbClr val="FFFFFF"/>
                </a:solidFill>
              </a:defRPr>
            </a:lvl4pPr>
            <a:lvl5pPr marL="1828800" indent="0">
              <a:buFontTx/>
              <a:buNone/>
              <a:defRPr sz="2400">
                <a:solidFill>
                  <a:srgbClr val="FFFFFF"/>
                </a:solidFill>
              </a:defRPr>
            </a:lvl5p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6" name="TextBox 5"/>
          <p:cNvSpPr txBox="1"/>
          <p:nvPr userDrawn="1"/>
        </p:nvSpPr>
        <p:spPr>
          <a:xfrm>
            <a:off x="792000" y="597917"/>
            <a:ext cx="2357887" cy="461665"/>
          </a:xfrm>
          <a:prstGeom prst="rect">
            <a:avLst/>
          </a:prstGeom>
          <a:noFill/>
        </p:spPr>
        <p:txBody>
          <a:bodyPr wrap="none" rtlCol="0">
            <a:spAutoFit/>
          </a:bodyPr>
          <a:lstStyle/>
          <a:p>
            <a:r>
              <a:rPr lang="en-US" sz="2400" b="1" noProof="0" dirty="0" smtClean="0">
                <a:solidFill>
                  <a:srgbClr val="FFFFFF"/>
                </a:solidFill>
                <a:latin typeface="Verdana"/>
                <a:cs typeface="Verdana"/>
              </a:rPr>
              <a:t>Contributors</a:t>
            </a:r>
            <a:endParaRPr lang="en-US" sz="2400" b="1" noProof="0" dirty="0">
              <a:solidFill>
                <a:srgbClr val="FFFFFF"/>
              </a:solidFill>
              <a:latin typeface="Verdana"/>
              <a:cs typeface="Verdana"/>
            </a:endParaRPr>
          </a:p>
        </p:txBody>
      </p:sp>
      <p:pic>
        <p:nvPicPr>
          <p:cNvPr id="7" name="Bildobjekt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236296" y="3567618"/>
            <a:ext cx="1296144" cy="1236379"/>
          </a:xfrm>
          <a:prstGeom prst="rect">
            <a:avLst/>
          </a:prstGeom>
        </p:spPr>
      </p:pic>
      <p:sp>
        <p:nvSpPr>
          <p:cNvPr id="9" name="Text Placeholder 7"/>
          <p:cNvSpPr>
            <a:spLocks noGrp="1"/>
          </p:cNvSpPr>
          <p:nvPr>
            <p:ph type="body" sz="quarter" idx="11" hasCustomPrompt="1"/>
          </p:nvPr>
        </p:nvSpPr>
        <p:spPr>
          <a:xfrm>
            <a:off x="790772" y="4221654"/>
            <a:ext cx="6387308" cy="586827"/>
          </a:xfrm>
        </p:spPr>
        <p:txBody>
          <a:bodyPr anchor="b"/>
          <a:lstStyle>
            <a:lvl1pPr marL="0" marR="0" indent="0" algn="l" defTabSz="914400" rtl="0" eaLnBrk="1" fontAlgn="auto" latinLnBrk="0" hangingPunct="1">
              <a:lnSpc>
                <a:spcPct val="100000"/>
              </a:lnSpc>
              <a:spcBef>
                <a:spcPts val="0"/>
              </a:spcBef>
              <a:spcAft>
                <a:spcPts val="0"/>
              </a:spcAft>
              <a:buClrTx/>
              <a:buSzTx/>
              <a:buFontTx/>
              <a:buNone/>
              <a:tabLst/>
              <a:defRPr sz="1600" b="0" i="0" strike="noStrike" baseline="0">
                <a:solidFill>
                  <a:schemeClr val="bg1"/>
                </a:solidFill>
              </a:defRPr>
            </a:lvl1p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noProof="0" dirty="0" smtClean="0">
                <a:solidFill>
                  <a:schemeClr val="bg1"/>
                </a:solidFill>
                <a:latin typeface="Verdana"/>
              </a:rPr>
              <a:t>Click to insert custom footer</a:t>
            </a:r>
            <a:endParaRPr lang="en-US" sz="1600" noProof="0" dirty="0">
              <a:solidFill>
                <a:schemeClr val="bg1"/>
              </a:solidFill>
              <a:latin typeface="Verdana"/>
            </a:endParaRPr>
          </a:p>
        </p:txBody>
      </p:sp>
    </p:spTree>
    <p:extLst>
      <p:ext uri="{BB962C8B-B14F-4D97-AF65-F5344CB8AC3E}">
        <p14:creationId xmlns:p14="http://schemas.microsoft.com/office/powerpoint/2010/main" val="41744457"/>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Bara logo - Blå">
    <p:bg>
      <p:bgPr>
        <a:solidFill>
          <a:schemeClr val="tx1"/>
        </a:solidFill>
        <a:effectLst/>
      </p:bgPr>
    </p:bg>
    <p:spTree>
      <p:nvGrpSpPr>
        <p:cNvPr id="1" name=""/>
        <p:cNvGrpSpPr/>
        <p:nvPr/>
      </p:nvGrpSpPr>
      <p:grpSpPr>
        <a:xfrm>
          <a:off x="0" y="0"/>
          <a:ext cx="0" cy="0"/>
          <a:chOff x="0" y="0"/>
          <a:chExt cx="0" cy="0"/>
        </a:xfrm>
      </p:grpSpPr>
      <p:pic>
        <p:nvPicPr>
          <p:cNvPr id="3" name="Bildobjekt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236296" y="3507854"/>
            <a:ext cx="1435367" cy="1195504"/>
          </a:xfrm>
          <a:prstGeom prst="rect">
            <a:avLst/>
          </a:prstGeom>
        </p:spPr>
      </p:pic>
      <p:sp>
        <p:nvSpPr>
          <p:cNvPr id="5" name="TextBox 4"/>
          <p:cNvSpPr txBox="1"/>
          <p:nvPr userDrawn="1"/>
        </p:nvSpPr>
        <p:spPr>
          <a:xfrm>
            <a:off x="792000" y="4465444"/>
            <a:ext cx="5354050" cy="338554"/>
          </a:xfrm>
          <a:prstGeom prst="rect">
            <a:avLst/>
          </a:prstGeom>
          <a:noFill/>
        </p:spPr>
        <p:txBody>
          <a:bodyPr wrap="none" rtlCol="0">
            <a:sp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sv-SE" sz="1600" noProof="0" dirty="0" smtClean="0">
                <a:solidFill>
                  <a:srgbClr val="FFFFFF"/>
                </a:solidFill>
                <a:latin typeface="Verdana"/>
              </a:rPr>
              <a:t>Institutionen för data- och systemvetenskap, DSV </a:t>
            </a:r>
            <a:endParaRPr lang="sv-SE" sz="1600" noProof="0" dirty="0">
              <a:solidFill>
                <a:srgbClr val="FFFFFF"/>
              </a:solidFill>
              <a:latin typeface="Verdana"/>
            </a:endParaRPr>
          </a:p>
        </p:txBody>
      </p:sp>
    </p:spTree>
    <p:extLst>
      <p:ext uri="{BB962C8B-B14F-4D97-AF65-F5344CB8AC3E}">
        <p14:creationId xmlns:p14="http://schemas.microsoft.com/office/powerpoint/2010/main" val="533423985"/>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Just logo - Blue">
    <p:bg>
      <p:bgPr>
        <a:solidFill>
          <a:schemeClr val="tx1"/>
        </a:solidFill>
        <a:effectLst/>
      </p:bgPr>
    </p:bg>
    <p:spTree>
      <p:nvGrpSpPr>
        <p:cNvPr id="1" name=""/>
        <p:cNvGrpSpPr/>
        <p:nvPr/>
      </p:nvGrpSpPr>
      <p:grpSpPr>
        <a:xfrm>
          <a:off x="0" y="0"/>
          <a:ext cx="0" cy="0"/>
          <a:chOff x="0" y="0"/>
          <a:chExt cx="0" cy="0"/>
        </a:xfrm>
      </p:grpSpPr>
      <p:sp>
        <p:nvSpPr>
          <p:cNvPr id="5" name="TextBox 4"/>
          <p:cNvSpPr txBox="1"/>
          <p:nvPr userDrawn="1"/>
        </p:nvSpPr>
        <p:spPr>
          <a:xfrm>
            <a:off x="792000" y="4465444"/>
            <a:ext cx="5724644" cy="338554"/>
          </a:xfrm>
          <a:prstGeom prst="rect">
            <a:avLst/>
          </a:prstGeom>
          <a:noFill/>
        </p:spPr>
        <p:txBody>
          <a:bodyPr wrap="none" rtlCol="0">
            <a:spAutoFit/>
          </a:bodyPr>
          <a:lstStyle/>
          <a:p>
            <a:r>
              <a:rPr lang="en-US" sz="1600" noProof="0" dirty="0" smtClean="0">
                <a:solidFill>
                  <a:schemeClr val="bg1"/>
                </a:solidFill>
                <a:latin typeface="Verdana"/>
              </a:rPr>
              <a:t>Department of Computer and Systems Sciences, DSV </a:t>
            </a:r>
            <a:endParaRPr lang="en-US" sz="1600" noProof="0" dirty="0">
              <a:solidFill>
                <a:schemeClr val="bg1"/>
              </a:solidFill>
              <a:latin typeface="Verdana"/>
            </a:endParaRPr>
          </a:p>
        </p:txBody>
      </p:sp>
      <p:pic>
        <p:nvPicPr>
          <p:cNvPr id="7" name="Bildobjekt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236296" y="3567619"/>
            <a:ext cx="1296144" cy="1236379"/>
          </a:xfrm>
          <a:prstGeom prst="rect">
            <a:avLst/>
          </a:prstGeom>
        </p:spPr>
      </p:pic>
    </p:spTree>
    <p:extLst>
      <p:ext uri="{BB962C8B-B14F-4D97-AF65-F5344CB8AC3E}">
        <p14:creationId xmlns:p14="http://schemas.microsoft.com/office/powerpoint/2010/main" val="28538633"/>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blank" preserve="1">
  <p:cSld name="Tom vit/Empty white">
    <p:spTree>
      <p:nvGrpSpPr>
        <p:cNvPr id="1" name=""/>
        <p:cNvGrpSpPr/>
        <p:nvPr/>
      </p:nvGrpSpPr>
      <p:grpSpPr>
        <a:xfrm>
          <a:off x="0" y="0"/>
          <a:ext cx="0" cy="0"/>
          <a:chOff x="0" y="0"/>
          <a:chExt cx="0" cy="0"/>
        </a:xfrm>
      </p:grpSpPr>
    </p:spTree>
    <p:extLst>
      <p:ext uri="{BB962C8B-B14F-4D97-AF65-F5344CB8AC3E}">
        <p14:creationId xmlns:p14="http://schemas.microsoft.com/office/powerpoint/2010/main" val="31410834"/>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blank" preserve="1">
  <p:cSld name="Tom svart/Empty black">
    <p:bg>
      <p:bgPr>
        <a:solidFill>
          <a:srgbClr val="000000"/>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343952342"/>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blank" preserve="1">
  <p:cSld name="Tom blå/Empty blue">
    <p:bg>
      <p:bgPr>
        <a:solidFill>
          <a:schemeClr val="tx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47276580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Kapitelsida - Olivkvist">
    <p:spTree>
      <p:nvGrpSpPr>
        <p:cNvPr id="1" name=""/>
        <p:cNvGrpSpPr/>
        <p:nvPr/>
      </p:nvGrpSpPr>
      <p:grpSpPr>
        <a:xfrm>
          <a:off x="0" y="0"/>
          <a:ext cx="0" cy="0"/>
          <a:chOff x="0" y="0"/>
          <a:chExt cx="0" cy="0"/>
        </a:xfrm>
      </p:grpSpPr>
      <p:pic>
        <p:nvPicPr>
          <p:cNvPr id="5" name="Picture 9" descr="SU_PPT_olivkvist"/>
          <p:cNvPicPr>
            <a:picLocks noChangeAspect="1" noChangeArrowheads="1"/>
          </p:cNvPicPr>
          <p:nvPr userDrawn="1"/>
        </p:nvPicPr>
        <p:blipFill>
          <a:blip r:embed="rId2" cstate="print">
            <a:alphaModFix amt="55000"/>
          </a:blip>
          <a:srcRect l="1746"/>
          <a:stretch>
            <a:fillRect/>
          </a:stretch>
        </p:blipFill>
        <p:spPr bwMode="auto">
          <a:xfrm>
            <a:off x="1589" y="238124"/>
            <a:ext cx="5161507" cy="4905756"/>
          </a:xfrm>
          <a:prstGeom prst="rect">
            <a:avLst/>
          </a:prstGeom>
          <a:noFill/>
        </p:spPr>
      </p:pic>
      <p:sp>
        <p:nvSpPr>
          <p:cNvPr id="6" name="Rubrik 1"/>
          <p:cNvSpPr>
            <a:spLocks noGrp="1"/>
          </p:cNvSpPr>
          <p:nvPr>
            <p:ph type="ctrTitle"/>
          </p:nvPr>
        </p:nvSpPr>
        <p:spPr>
          <a:xfrm>
            <a:off x="1008000" y="1827900"/>
            <a:ext cx="6631200" cy="1069200"/>
          </a:xfrm>
        </p:spPr>
        <p:txBody>
          <a:bodyPr lIns="72000" tIns="36000" rIns="72000" bIns="36000" anchor="ctr" anchorCtr="0">
            <a:noAutofit/>
          </a:bodyPr>
          <a:lstStyle>
            <a:lvl1pPr algn="l">
              <a:defRPr sz="4400" b="0">
                <a:latin typeface="Verdana" pitchFamily="34" charset="0"/>
                <a:ea typeface="Verdana" pitchFamily="34" charset="0"/>
                <a:cs typeface="Verdana" pitchFamily="34" charset="0"/>
              </a:defRPr>
            </a:lvl1pPr>
          </a:lstStyle>
          <a:p>
            <a:r>
              <a:rPr lang="en-US" noProof="0" smtClean="0"/>
              <a:t>Click to edit Master title style</a:t>
            </a:r>
            <a:endParaRPr lang="sv-SE" noProof="0" dirty="0"/>
          </a:p>
        </p:txBody>
      </p:sp>
      <p:sp>
        <p:nvSpPr>
          <p:cNvPr id="7" name="Underrubrik 2"/>
          <p:cNvSpPr>
            <a:spLocks noGrp="1"/>
          </p:cNvSpPr>
          <p:nvPr>
            <p:ph type="subTitle" idx="1"/>
          </p:nvPr>
        </p:nvSpPr>
        <p:spPr>
          <a:xfrm>
            <a:off x="1008000" y="2894400"/>
            <a:ext cx="6631200" cy="874800"/>
          </a:xfrm>
        </p:spPr>
        <p:txBody>
          <a:bodyPr>
            <a:noAutofit/>
          </a:bodyPr>
          <a:lstStyle>
            <a:lvl1pPr marL="0" indent="0" algn="l">
              <a:lnSpc>
                <a:spcPts val="2900"/>
              </a:lnSpc>
              <a:spcBef>
                <a:spcPts val="480"/>
              </a:spcBef>
              <a:buNone/>
              <a:defRPr sz="2000">
                <a:solidFill>
                  <a:schemeClr val="tx2"/>
                </a:solidFill>
                <a:latin typeface="Verdana" pitchFamily="34" charset="0"/>
                <a:ea typeface="Verdana" pitchFamily="34" charset="0"/>
                <a:cs typeface="Verdana"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noProof="0" smtClean="0"/>
              <a:t>Click to edit Master subtitle style</a:t>
            </a:r>
            <a:endParaRPr lang="sv-SE" noProof="0"/>
          </a:p>
        </p:txBody>
      </p:sp>
    </p:spTree>
    <p:extLst>
      <p:ext uri="{BB962C8B-B14F-4D97-AF65-F5344CB8AC3E}">
        <p14:creationId xmlns:p14="http://schemas.microsoft.com/office/powerpoint/2010/main" val="193530013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Kapitelsida - Kronor">
    <p:spTree>
      <p:nvGrpSpPr>
        <p:cNvPr id="1" name=""/>
        <p:cNvGrpSpPr/>
        <p:nvPr/>
      </p:nvGrpSpPr>
      <p:grpSpPr>
        <a:xfrm>
          <a:off x="0" y="0"/>
          <a:ext cx="0" cy="0"/>
          <a:chOff x="0" y="0"/>
          <a:chExt cx="0" cy="0"/>
        </a:xfrm>
      </p:grpSpPr>
      <p:pic>
        <p:nvPicPr>
          <p:cNvPr id="5" name="Picture 9" descr="SU_PPT_kronor"/>
          <p:cNvPicPr>
            <a:picLocks noChangeAspect="1" noChangeArrowheads="1"/>
          </p:cNvPicPr>
          <p:nvPr userDrawn="1"/>
        </p:nvPicPr>
        <p:blipFill>
          <a:blip r:embed="rId2" cstate="print">
            <a:alphaModFix amt="55000"/>
          </a:blip>
          <a:srcRect/>
          <a:stretch>
            <a:fillRect/>
          </a:stretch>
        </p:blipFill>
        <p:spPr bwMode="auto">
          <a:xfrm>
            <a:off x="0" y="1262062"/>
            <a:ext cx="4197096" cy="3881628"/>
          </a:xfrm>
          <a:prstGeom prst="rect">
            <a:avLst/>
          </a:prstGeom>
          <a:noFill/>
        </p:spPr>
      </p:pic>
      <p:sp>
        <p:nvSpPr>
          <p:cNvPr id="6" name="Rubrik 1"/>
          <p:cNvSpPr>
            <a:spLocks noGrp="1"/>
          </p:cNvSpPr>
          <p:nvPr>
            <p:ph type="ctrTitle"/>
          </p:nvPr>
        </p:nvSpPr>
        <p:spPr>
          <a:xfrm>
            <a:off x="1008000" y="1827900"/>
            <a:ext cx="6631200" cy="1069200"/>
          </a:xfrm>
        </p:spPr>
        <p:txBody>
          <a:bodyPr lIns="72000" tIns="36000" rIns="72000" bIns="36000" anchor="ctr" anchorCtr="0">
            <a:noAutofit/>
          </a:bodyPr>
          <a:lstStyle>
            <a:lvl1pPr algn="l">
              <a:defRPr sz="4400" b="0">
                <a:latin typeface="Verdana" pitchFamily="34" charset="0"/>
                <a:ea typeface="Verdana" pitchFamily="34" charset="0"/>
                <a:cs typeface="Verdana" pitchFamily="34" charset="0"/>
              </a:defRPr>
            </a:lvl1pPr>
          </a:lstStyle>
          <a:p>
            <a:r>
              <a:rPr lang="en-US" noProof="0" smtClean="0"/>
              <a:t>Click to edit Master title style</a:t>
            </a:r>
            <a:endParaRPr lang="sv-SE" noProof="0" dirty="0"/>
          </a:p>
        </p:txBody>
      </p:sp>
      <p:sp>
        <p:nvSpPr>
          <p:cNvPr id="7" name="Underrubrik 2"/>
          <p:cNvSpPr>
            <a:spLocks noGrp="1"/>
          </p:cNvSpPr>
          <p:nvPr>
            <p:ph type="subTitle" idx="1"/>
          </p:nvPr>
        </p:nvSpPr>
        <p:spPr>
          <a:xfrm>
            <a:off x="1008000" y="2894400"/>
            <a:ext cx="6631200" cy="874800"/>
          </a:xfrm>
        </p:spPr>
        <p:txBody>
          <a:bodyPr>
            <a:noAutofit/>
          </a:bodyPr>
          <a:lstStyle>
            <a:lvl1pPr marL="0" indent="0" algn="l">
              <a:lnSpc>
                <a:spcPts val="2900"/>
              </a:lnSpc>
              <a:spcBef>
                <a:spcPts val="480"/>
              </a:spcBef>
              <a:buNone/>
              <a:defRPr sz="2000">
                <a:solidFill>
                  <a:schemeClr val="tx2"/>
                </a:solidFill>
                <a:latin typeface="Verdana" pitchFamily="34" charset="0"/>
                <a:ea typeface="Verdana" pitchFamily="34" charset="0"/>
                <a:cs typeface="Verdana"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noProof="0" smtClean="0"/>
              <a:t>Click to edit Master subtitle style</a:t>
            </a:r>
            <a:endParaRPr lang="sv-SE" noProof="0"/>
          </a:p>
        </p:txBody>
      </p:sp>
    </p:spTree>
    <p:extLst>
      <p:ext uri="{BB962C8B-B14F-4D97-AF65-F5344CB8AC3E}">
        <p14:creationId xmlns:p14="http://schemas.microsoft.com/office/powerpoint/2010/main" val="193530013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Kapitelsida">
    <p:spTree>
      <p:nvGrpSpPr>
        <p:cNvPr id="1" name=""/>
        <p:cNvGrpSpPr/>
        <p:nvPr/>
      </p:nvGrpSpPr>
      <p:grpSpPr>
        <a:xfrm>
          <a:off x="0" y="0"/>
          <a:ext cx="0" cy="0"/>
          <a:chOff x="0" y="0"/>
          <a:chExt cx="0" cy="0"/>
        </a:xfrm>
      </p:grpSpPr>
      <p:sp>
        <p:nvSpPr>
          <p:cNvPr id="4" name="Rubrik 1"/>
          <p:cNvSpPr>
            <a:spLocks noGrp="1"/>
          </p:cNvSpPr>
          <p:nvPr>
            <p:ph type="ctrTitle"/>
          </p:nvPr>
        </p:nvSpPr>
        <p:spPr>
          <a:xfrm>
            <a:off x="1008000" y="1827900"/>
            <a:ext cx="6631200" cy="1069200"/>
          </a:xfrm>
        </p:spPr>
        <p:txBody>
          <a:bodyPr lIns="72000" tIns="36000" rIns="72000" bIns="36000" anchor="ctr" anchorCtr="0">
            <a:noAutofit/>
          </a:bodyPr>
          <a:lstStyle>
            <a:lvl1pPr algn="l">
              <a:defRPr sz="4400" b="0">
                <a:latin typeface="Verdana" pitchFamily="34" charset="0"/>
                <a:ea typeface="Verdana" pitchFamily="34" charset="0"/>
                <a:cs typeface="Verdana" pitchFamily="34" charset="0"/>
              </a:defRPr>
            </a:lvl1pPr>
          </a:lstStyle>
          <a:p>
            <a:r>
              <a:rPr lang="en-US" noProof="0" smtClean="0"/>
              <a:t>Click to edit Master title style</a:t>
            </a:r>
            <a:endParaRPr lang="sv-SE" noProof="0" dirty="0"/>
          </a:p>
        </p:txBody>
      </p:sp>
      <p:sp>
        <p:nvSpPr>
          <p:cNvPr id="5" name="Underrubrik 2"/>
          <p:cNvSpPr>
            <a:spLocks noGrp="1"/>
          </p:cNvSpPr>
          <p:nvPr>
            <p:ph type="subTitle" idx="1"/>
          </p:nvPr>
        </p:nvSpPr>
        <p:spPr>
          <a:xfrm>
            <a:off x="1008000" y="2894400"/>
            <a:ext cx="6631200" cy="874800"/>
          </a:xfrm>
        </p:spPr>
        <p:txBody>
          <a:bodyPr>
            <a:noAutofit/>
          </a:bodyPr>
          <a:lstStyle>
            <a:lvl1pPr marL="0" indent="0" algn="l">
              <a:lnSpc>
                <a:spcPts val="2900"/>
              </a:lnSpc>
              <a:spcBef>
                <a:spcPts val="480"/>
              </a:spcBef>
              <a:buNone/>
              <a:defRPr sz="2000">
                <a:solidFill>
                  <a:schemeClr val="tx2"/>
                </a:solidFill>
                <a:latin typeface="Verdana" pitchFamily="34" charset="0"/>
                <a:ea typeface="Verdana" pitchFamily="34" charset="0"/>
                <a:cs typeface="Verdana"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noProof="0" smtClean="0"/>
              <a:t>Click to edit Master subtitle style</a:t>
            </a:r>
            <a:endParaRPr lang="sv-SE" noProof="0" dirty="0" smtClean="0"/>
          </a:p>
        </p:txBody>
      </p:sp>
    </p:spTree>
    <p:extLst>
      <p:ext uri="{BB962C8B-B14F-4D97-AF65-F5344CB8AC3E}">
        <p14:creationId xmlns:p14="http://schemas.microsoft.com/office/powerpoint/2010/main" val="391254944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3.xml"/><Relationship Id="rId13" Type="http://schemas.openxmlformats.org/officeDocument/2006/relationships/slideLayout" Target="../slideLayouts/slideLayout28.xml"/><Relationship Id="rId3" Type="http://schemas.openxmlformats.org/officeDocument/2006/relationships/slideLayout" Target="../slideLayouts/slideLayout18.xml"/><Relationship Id="rId7" Type="http://schemas.openxmlformats.org/officeDocument/2006/relationships/slideLayout" Target="../slideLayouts/slideLayout22.xml"/><Relationship Id="rId12" Type="http://schemas.openxmlformats.org/officeDocument/2006/relationships/slideLayout" Target="../slideLayouts/slideLayout27.xml"/><Relationship Id="rId2" Type="http://schemas.openxmlformats.org/officeDocument/2006/relationships/slideLayout" Target="../slideLayouts/slideLayout17.xml"/><Relationship Id="rId1" Type="http://schemas.openxmlformats.org/officeDocument/2006/relationships/slideLayout" Target="../slideLayouts/slideLayout16.xml"/><Relationship Id="rId6" Type="http://schemas.openxmlformats.org/officeDocument/2006/relationships/slideLayout" Target="../slideLayouts/slideLayout21.xml"/><Relationship Id="rId11" Type="http://schemas.openxmlformats.org/officeDocument/2006/relationships/slideLayout" Target="../slideLayouts/slideLayout26.xml"/><Relationship Id="rId5" Type="http://schemas.openxmlformats.org/officeDocument/2006/relationships/slideLayout" Target="../slideLayouts/slideLayout20.xml"/><Relationship Id="rId15" Type="http://schemas.openxmlformats.org/officeDocument/2006/relationships/image" Target="../media/image5.emf"/><Relationship Id="rId10" Type="http://schemas.openxmlformats.org/officeDocument/2006/relationships/slideLayout" Target="../slideLayouts/slideLayout25.xml"/><Relationship Id="rId4" Type="http://schemas.openxmlformats.org/officeDocument/2006/relationships/slideLayout" Target="../slideLayouts/slideLayout19.xml"/><Relationship Id="rId9" Type="http://schemas.openxmlformats.org/officeDocument/2006/relationships/slideLayout" Target="../slideLayouts/slideLayout24.xml"/><Relationship Id="rId1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6.xml"/><Relationship Id="rId13" Type="http://schemas.openxmlformats.org/officeDocument/2006/relationships/slideLayout" Target="../slideLayouts/slideLayout41.xml"/><Relationship Id="rId3" Type="http://schemas.openxmlformats.org/officeDocument/2006/relationships/slideLayout" Target="../slideLayouts/slideLayout31.xml"/><Relationship Id="rId7" Type="http://schemas.openxmlformats.org/officeDocument/2006/relationships/slideLayout" Target="../slideLayouts/slideLayout35.xml"/><Relationship Id="rId12" Type="http://schemas.openxmlformats.org/officeDocument/2006/relationships/slideLayout" Target="../slideLayouts/slideLayout40.xml"/><Relationship Id="rId2" Type="http://schemas.openxmlformats.org/officeDocument/2006/relationships/slideLayout" Target="../slideLayouts/slideLayout30.xml"/><Relationship Id="rId1" Type="http://schemas.openxmlformats.org/officeDocument/2006/relationships/slideLayout" Target="../slideLayouts/slideLayout29.xml"/><Relationship Id="rId6" Type="http://schemas.openxmlformats.org/officeDocument/2006/relationships/slideLayout" Target="../slideLayouts/slideLayout34.xml"/><Relationship Id="rId11" Type="http://schemas.openxmlformats.org/officeDocument/2006/relationships/slideLayout" Target="../slideLayouts/slideLayout39.xml"/><Relationship Id="rId5" Type="http://schemas.openxmlformats.org/officeDocument/2006/relationships/slideLayout" Target="../slideLayouts/slideLayout33.xml"/><Relationship Id="rId15" Type="http://schemas.openxmlformats.org/officeDocument/2006/relationships/image" Target="../media/image6.emf"/><Relationship Id="rId10" Type="http://schemas.openxmlformats.org/officeDocument/2006/relationships/slideLayout" Target="../slideLayouts/slideLayout38.xml"/><Relationship Id="rId4" Type="http://schemas.openxmlformats.org/officeDocument/2006/relationships/slideLayout" Target="../slideLayouts/slideLayout32.xml"/><Relationship Id="rId9" Type="http://schemas.openxmlformats.org/officeDocument/2006/relationships/slideLayout" Target="../slideLayouts/slideLayout37.xml"/><Relationship Id="rId14"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9.xml"/><Relationship Id="rId13" Type="http://schemas.openxmlformats.org/officeDocument/2006/relationships/slideLayout" Target="../slideLayouts/slideLayout54.xml"/><Relationship Id="rId3" Type="http://schemas.openxmlformats.org/officeDocument/2006/relationships/slideLayout" Target="../slideLayouts/slideLayout44.xml"/><Relationship Id="rId7" Type="http://schemas.openxmlformats.org/officeDocument/2006/relationships/slideLayout" Target="../slideLayouts/slideLayout48.xml"/><Relationship Id="rId12" Type="http://schemas.openxmlformats.org/officeDocument/2006/relationships/slideLayout" Target="../slideLayouts/slideLayout53.xml"/><Relationship Id="rId2" Type="http://schemas.openxmlformats.org/officeDocument/2006/relationships/slideLayout" Target="../slideLayouts/slideLayout43.xml"/><Relationship Id="rId1" Type="http://schemas.openxmlformats.org/officeDocument/2006/relationships/slideLayout" Target="../slideLayouts/slideLayout42.xml"/><Relationship Id="rId6" Type="http://schemas.openxmlformats.org/officeDocument/2006/relationships/slideLayout" Target="../slideLayouts/slideLayout47.xml"/><Relationship Id="rId11" Type="http://schemas.openxmlformats.org/officeDocument/2006/relationships/slideLayout" Target="../slideLayouts/slideLayout52.xml"/><Relationship Id="rId5" Type="http://schemas.openxmlformats.org/officeDocument/2006/relationships/slideLayout" Target="../slideLayouts/slideLayout46.xml"/><Relationship Id="rId15" Type="http://schemas.openxmlformats.org/officeDocument/2006/relationships/image" Target="../media/image10.emf"/><Relationship Id="rId10" Type="http://schemas.openxmlformats.org/officeDocument/2006/relationships/slideLayout" Target="../slideLayouts/slideLayout51.xml"/><Relationship Id="rId4" Type="http://schemas.openxmlformats.org/officeDocument/2006/relationships/slideLayout" Target="../slideLayouts/slideLayout45.xml"/><Relationship Id="rId9" Type="http://schemas.openxmlformats.org/officeDocument/2006/relationships/slideLayout" Target="../slideLayouts/slideLayout50.xml"/><Relationship Id="rId14" Type="http://schemas.openxmlformats.org/officeDocument/2006/relationships/theme" Target="../theme/theme4.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62.xml"/><Relationship Id="rId3" Type="http://schemas.openxmlformats.org/officeDocument/2006/relationships/slideLayout" Target="../slideLayouts/slideLayout57.xml"/><Relationship Id="rId7" Type="http://schemas.openxmlformats.org/officeDocument/2006/relationships/slideLayout" Target="../slideLayouts/slideLayout61.xml"/><Relationship Id="rId12" Type="http://schemas.openxmlformats.org/officeDocument/2006/relationships/theme" Target="../theme/theme5.xml"/><Relationship Id="rId2" Type="http://schemas.openxmlformats.org/officeDocument/2006/relationships/slideLayout" Target="../slideLayouts/slideLayout56.xml"/><Relationship Id="rId1" Type="http://schemas.openxmlformats.org/officeDocument/2006/relationships/slideLayout" Target="../slideLayouts/slideLayout55.xml"/><Relationship Id="rId6" Type="http://schemas.openxmlformats.org/officeDocument/2006/relationships/slideLayout" Target="../slideLayouts/slideLayout60.xml"/><Relationship Id="rId11" Type="http://schemas.openxmlformats.org/officeDocument/2006/relationships/slideLayout" Target="../slideLayouts/slideLayout65.xml"/><Relationship Id="rId5" Type="http://schemas.openxmlformats.org/officeDocument/2006/relationships/slideLayout" Target="../slideLayouts/slideLayout59.xml"/><Relationship Id="rId10" Type="http://schemas.openxmlformats.org/officeDocument/2006/relationships/slideLayout" Target="../slideLayouts/slideLayout64.xml"/><Relationship Id="rId4" Type="http://schemas.openxmlformats.org/officeDocument/2006/relationships/slideLayout" Target="../slideLayouts/slideLayout58.xml"/><Relationship Id="rId9" Type="http://schemas.openxmlformats.org/officeDocument/2006/relationships/slideLayout" Target="../slideLayouts/slideLayout63.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Platshållare för rubrik 1"/>
          <p:cNvSpPr>
            <a:spLocks noGrp="1"/>
          </p:cNvSpPr>
          <p:nvPr>
            <p:ph type="title"/>
          </p:nvPr>
        </p:nvSpPr>
        <p:spPr>
          <a:xfrm>
            <a:off x="792000" y="627534"/>
            <a:ext cx="6850800" cy="596700"/>
          </a:xfrm>
          <a:prstGeom prst="rect">
            <a:avLst/>
          </a:prstGeom>
        </p:spPr>
        <p:txBody>
          <a:bodyPr vert="horz" lIns="91440" tIns="45720" rIns="91440" bIns="45720" rtlCol="0" anchor="t" anchorCtr="0">
            <a:normAutofit/>
          </a:bodyPr>
          <a:lstStyle/>
          <a:p>
            <a:r>
              <a:rPr lang="sv-SE" dirty="0" smtClean="0"/>
              <a:t>Klicka här för att ändra format</a:t>
            </a:r>
            <a:endParaRPr lang="sv-SE" dirty="0"/>
          </a:p>
        </p:txBody>
      </p:sp>
      <p:sp>
        <p:nvSpPr>
          <p:cNvPr id="3" name="Platshållare för text 2"/>
          <p:cNvSpPr>
            <a:spLocks noGrp="1"/>
          </p:cNvSpPr>
          <p:nvPr>
            <p:ph type="body" idx="1"/>
          </p:nvPr>
        </p:nvSpPr>
        <p:spPr>
          <a:xfrm>
            <a:off x="792000" y="1275534"/>
            <a:ext cx="6850800" cy="3240432"/>
          </a:xfrm>
          <a:prstGeom prst="rect">
            <a:avLst/>
          </a:prstGeom>
        </p:spPr>
        <p:txBody>
          <a:bodyPr vert="horz" lIns="91440" tIns="45720" rIns="91440" bIns="45720" rtlCol="0">
            <a:noAutofit/>
          </a:bodyPr>
          <a:lstStyle/>
          <a:p>
            <a:pPr lvl="0"/>
            <a:r>
              <a:rPr lang="sv-SE" dirty="0" smtClean="0"/>
              <a:t>Klicka här för att ändra format på bakgrundstexten</a:t>
            </a:r>
          </a:p>
          <a:p>
            <a:pPr lvl="1"/>
            <a:r>
              <a:rPr lang="sv-SE" dirty="0" smtClean="0"/>
              <a:t>Nivå två</a:t>
            </a:r>
          </a:p>
          <a:p>
            <a:pPr lvl="2"/>
            <a:r>
              <a:rPr lang="sv-SE" dirty="0" smtClean="0"/>
              <a:t>Nivå tre</a:t>
            </a:r>
          </a:p>
          <a:p>
            <a:pPr lvl="3"/>
            <a:r>
              <a:rPr lang="sv-SE" dirty="0" smtClean="0"/>
              <a:t>Nivå fyra</a:t>
            </a:r>
          </a:p>
          <a:p>
            <a:pPr lvl="4"/>
            <a:r>
              <a:rPr lang="sv-SE" dirty="0" smtClean="0"/>
              <a:t>Nivå fem</a:t>
            </a:r>
            <a:endParaRPr lang="sv-SE" dirty="0"/>
          </a:p>
        </p:txBody>
      </p:sp>
      <p:pic>
        <p:nvPicPr>
          <p:cNvPr id="7" name="Bildobjekt 6" descr="logo-org-svensk_rgb.png"/>
          <p:cNvPicPr>
            <a:picLocks noChangeAspect="1"/>
          </p:cNvPicPr>
          <p:nvPr/>
        </p:nvPicPr>
        <p:blipFill>
          <a:blip r:embed="rId17" cstate="print"/>
          <a:stretch>
            <a:fillRect/>
          </a:stretch>
        </p:blipFill>
        <p:spPr>
          <a:xfrm>
            <a:off x="7884368" y="216001"/>
            <a:ext cx="980375" cy="817853"/>
          </a:xfrm>
          <a:prstGeom prst="rect">
            <a:avLst/>
          </a:prstGeom>
        </p:spPr>
      </p:pic>
    </p:spTree>
    <p:extLst>
      <p:ext uri="{BB962C8B-B14F-4D97-AF65-F5344CB8AC3E}">
        <p14:creationId xmlns:p14="http://schemas.microsoft.com/office/powerpoint/2010/main" val="316779454"/>
      </p:ext>
    </p:extLst>
  </p:cSld>
  <p:clrMap bg1="lt1" tx1="dk1" bg2="lt2" tx2="dk2" accent1="accent1" accent2="accent2" accent3="accent3" accent4="accent4" accent5="accent5" accent6="accent6" hlink="hlink" folHlink="folHlink"/>
  <p:sldLayoutIdLst>
    <p:sldLayoutId id="2147483681" r:id="rId1"/>
    <p:sldLayoutId id="2147483709" r:id="rId2"/>
    <p:sldLayoutId id="2147483710" r:id="rId3"/>
    <p:sldLayoutId id="2147483713" r:id="rId4"/>
    <p:sldLayoutId id="2147483684" r:id="rId5"/>
    <p:sldLayoutId id="2147483683" r:id="rId6"/>
    <p:sldLayoutId id="2147483712" r:id="rId7"/>
    <p:sldLayoutId id="2147483711" r:id="rId8"/>
    <p:sldLayoutId id="2147483714" r:id="rId9"/>
    <p:sldLayoutId id="2147483685" r:id="rId10"/>
    <p:sldLayoutId id="2147483686" r:id="rId11"/>
    <p:sldLayoutId id="2147483687" r:id="rId12"/>
    <p:sldLayoutId id="2147483688" r:id="rId13"/>
    <p:sldLayoutId id="2147483771" r:id="rId14"/>
    <p:sldLayoutId id="2147483772" r:id="rId15"/>
  </p:sldLayoutIdLst>
  <p:timing>
    <p:tnLst>
      <p:par>
        <p:cTn id="1" dur="indefinite" restart="never" nodeType="tmRoot"/>
      </p:par>
    </p:tnLst>
  </p:timing>
  <p:hf sldNum="0" hdr="0"/>
  <p:txStyles>
    <p:titleStyle>
      <a:lvl1pPr algn="l" defTabSz="914400" rtl="0" eaLnBrk="1" latinLnBrk="0" hangingPunct="1">
        <a:spcBef>
          <a:spcPct val="0"/>
        </a:spcBef>
        <a:buNone/>
        <a:defRPr sz="2800" b="1" kern="1200">
          <a:solidFill>
            <a:schemeClr val="tx1"/>
          </a:solidFill>
          <a:latin typeface="Verdana" pitchFamily="34" charset="0"/>
          <a:ea typeface="Verdana" pitchFamily="34" charset="0"/>
          <a:cs typeface="Verdana" pitchFamily="34" charset="0"/>
        </a:defRPr>
      </a:lvl1pPr>
    </p:titleStyle>
    <p:bodyStyle>
      <a:lvl1pPr marL="342900" indent="-342900" algn="l" defTabSz="914400" rtl="0" eaLnBrk="1" latinLnBrk="0" hangingPunct="1">
        <a:lnSpc>
          <a:spcPts val="2900"/>
        </a:lnSpc>
        <a:spcBef>
          <a:spcPct val="20000"/>
        </a:spcBef>
        <a:buSzPct val="93000"/>
        <a:buFont typeface="Verdana" pitchFamily="34" charset="0"/>
        <a:buChar char="●"/>
        <a:defRPr sz="2400" kern="1200">
          <a:solidFill>
            <a:schemeClr val="tx1"/>
          </a:solidFill>
          <a:latin typeface="Verdana" pitchFamily="34" charset="0"/>
          <a:ea typeface="Verdana" pitchFamily="34" charset="0"/>
          <a:cs typeface="Verdana" pitchFamily="34" charset="0"/>
        </a:defRPr>
      </a:lvl1pPr>
      <a:lvl2pPr marL="742950" indent="-285750" algn="l" defTabSz="914400" rtl="0" eaLnBrk="1" latinLnBrk="0" hangingPunct="1">
        <a:spcBef>
          <a:spcPct val="20000"/>
        </a:spcBef>
        <a:buFont typeface="Arial" pitchFamily="34" charset="0"/>
        <a:buChar char="–"/>
        <a:defRPr sz="2400" kern="1200">
          <a:solidFill>
            <a:schemeClr val="tx1"/>
          </a:solidFill>
          <a:latin typeface="Verdana" pitchFamily="34" charset="0"/>
          <a:ea typeface="Verdana" pitchFamily="34" charset="0"/>
          <a:cs typeface="Verdana" pitchFamily="34" charset="0"/>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Verdana" pitchFamily="34" charset="0"/>
          <a:ea typeface="Verdana" pitchFamily="34" charset="0"/>
          <a:cs typeface="Verdana" pitchFamily="34" charset="0"/>
        </a:defRPr>
      </a:lvl3pPr>
      <a:lvl4pPr marL="1600200" indent="-228600" algn="l" defTabSz="914400" rtl="0" eaLnBrk="1" latinLnBrk="0" hangingPunct="1">
        <a:spcBef>
          <a:spcPct val="20000"/>
        </a:spcBef>
        <a:buFont typeface="Arial" pitchFamily="34" charset="0"/>
        <a:buChar char="–"/>
        <a:defRPr sz="2400" kern="1200">
          <a:solidFill>
            <a:schemeClr val="tx1"/>
          </a:solidFill>
          <a:latin typeface="Verdana" pitchFamily="34" charset="0"/>
          <a:ea typeface="Verdana" pitchFamily="34" charset="0"/>
          <a:cs typeface="Verdana" pitchFamily="34" charset="0"/>
        </a:defRPr>
      </a:lvl4pPr>
      <a:lvl5pPr marL="2057400" indent="-228600" algn="l" defTabSz="914400" rtl="0" eaLnBrk="1" latinLnBrk="0" hangingPunct="1">
        <a:spcBef>
          <a:spcPct val="20000"/>
        </a:spcBef>
        <a:buFont typeface="Arial" pitchFamily="34" charset="0"/>
        <a:buChar char="»"/>
        <a:defRPr sz="2400" kern="1200">
          <a:solidFill>
            <a:schemeClr val="tx1"/>
          </a:solidFill>
          <a:latin typeface="Verdana" pitchFamily="34" charset="0"/>
          <a:ea typeface="Verdana" pitchFamily="34" charset="0"/>
          <a:cs typeface="Verdana"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Platshållare för rubrik 1"/>
          <p:cNvSpPr>
            <a:spLocks noGrp="1"/>
          </p:cNvSpPr>
          <p:nvPr>
            <p:ph type="title"/>
          </p:nvPr>
        </p:nvSpPr>
        <p:spPr>
          <a:xfrm>
            <a:off x="792000" y="627534"/>
            <a:ext cx="6850800" cy="596700"/>
          </a:xfrm>
          <a:prstGeom prst="rect">
            <a:avLst/>
          </a:prstGeom>
        </p:spPr>
        <p:txBody>
          <a:bodyPr vert="horz" lIns="91440" tIns="45720" rIns="91440" bIns="45720" rtlCol="0" anchor="t" anchorCtr="0">
            <a:normAutofit/>
          </a:bodyPr>
          <a:lstStyle/>
          <a:p>
            <a:r>
              <a:rPr lang="en-US" noProof="0" smtClean="0"/>
              <a:t>Klicka här för att ändra format</a:t>
            </a:r>
            <a:endParaRPr lang="en-US" noProof="0"/>
          </a:p>
        </p:txBody>
      </p:sp>
      <p:sp>
        <p:nvSpPr>
          <p:cNvPr id="3" name="Platshållare för text 2"/>
          <p:cNvSpPr>
            <a:spLocks noGrp="1"/>
          </p:cNvSpPr>
          <p:nvPr>
            <p:ph type="body" idx="1"/>
          </p:nvPr>
        </p:nvSpPr>
        <p:spPr>
          <a:xfrm>
            <a:off x="792000" y="1275534"/>
            <a:ext cx="6850800" cy="3240432"/>
          </a:xfrm>
          <a:prstGeom prst="rect">
            <a:avLst/>
          </a:prstGeom>
        </p:spPr>
        <p:txBody>
          <a:bodyPr vert="horz" lIns="91440" tIns="45720" rIns="91440" bIns="45720" rtlCol="0">
            <a:noAutofit/>
          </a:bodyPr>
          <a:lstStyle/>
          <a:p>
            <a:pPr lvl="0"/>
            <a:r>
              <a:rPr lang="en-US" noProof="0" smtClean="0"/>
              <a:t>Klicka här för att ändra format på bakgrundstexten</a:t>
            </a:r>
          </a:p>
          <a:p>
            <a:pPr lvl="1"/>
            <a:r>
              <a:rPr lang="en-US" noProof="0" smtClean="0"/>
              <a:t>Nivå två</a:t>
            </a:r>
          </a:p>
          <a:p>
            <a:pPr lvl="2"/>
            <a:r>
              <a:rPr lang="en-US" noProof="0" smtClean="0"/>
              <a:t>Nivå tre</a:t>
            </a:r>
          </a:p>
          <a:p>
            <a:pPr lvl="3"/>
            <a:r>
              <a:rPr lang="en-US" noProof="0" smtClean="0"/>
              <a:t>Nivå fyra</a:t>
            </a:r>
          </a:p>
          <a:p>
            <a:pPr lvl="4"/>
            <a:r>
              <a:rPr lang="en-US" noProof="0" smtClean="0"/>
              <a:t>Nivå fem</a:t>
            </a:r>
            <a:endParaRPr lang="en-US" noProof="0"/>
          </a:p>
        </p:txBody>
      </p:sp>
      <p:pic>
        <p:nvPicPr>
          <p:cNvPr id="5" name="Bildobjekt 6"/>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7884368" y="216001"/>
            <a:ext cx="884358" cy="843581"/>
          </a:xfrm>
          <a:prstGeom prst="rect">
            <a:avLst/>
          </a:prstGeom>
        </p:spPr>
      </p:pic>
    </p:spTree>
    <p:extLst>
      <p:ext uri="{BB962C8B-B14F-4D97-AF65-F5344CB8AC3E}">
        <p14:creationId xmlns:p14="http://schemas.microsoft.com/office/powerpoint/2010/main" val="2072926581"/>
      </p:ext>
    </p:extLst>
  </p:cSld>
  <p:clrMap bg1="lt1" tx1="dk1" bg2="lt2" tx2="dk2" accent1="accent1" accent2="accent2" accent3="accent3" accent4="accent4" accent5="accent5" accent6="accent6" hlink="hlink" folHlink="folHlink"/>
  <p:sldLayoutIdLst>
    <p:sldLayoutId id="2147483736" r:id="rId1"/>
    <p:sldLayoutId id="2147483738" r:id="rId2"/>
    <p:sldLayoutId id="2147483737" r:id="rId3"/>
    <p:sldLayoutId id="2147483739" r:id="rId4"/>
    <p:sldLayoutId id="2147483740" r:id="rId5"/>
    <p:sldLayoutId id="2147483741" r:id="rId6"/>
    <p:sldLayoutId id="2147483742" r:id="rId7"/>
    <p:sldLayoutId id="2147483743" r:id="rId8"/>
    <p:sldLayoutId id="2147483744" r:id="rId9"/>
    <p:sldLayoutId id="2147483745" r:id="rId10"/>
    <p:sldLayoutId id="2147483746" r:id="rId11"/>
    <p:sldLayoutId id="2147483747" r:id="rId12"/>
    <p:sldLayoutId id="2147483748" r:id="rId13"/>
  </p:sldLayoutIdLst>
  <p:timing>
    <p:tnLst>
      <p:par>
        <p:cTn id="1" dur="indefinite" restart="never" nodeType="tmRoot"/>
      </p:par>
    </p:tnLst>
  </p:timing>
  <p:hf sldNum="0" hdr="0"/>
  <p:txStyles>
    <p:titleStyle>
      <a:lvl1pPr algn="l" defTabSz="914400" rtl="0" eaLnBrk="1" latinLnBrk="0" hangingPunct="1">
        <a:spcBef>
          <a:spcPct val="0"/>
        </a:spcBef>
        <a:buNone/>
        <a:defRPr sz="2800" b="1" kern="1200">
          <a:solidFill>
            <a:schemeClr val="tx1"/>
          </a:solidFill>
          <a:latin typeface="Verdana" pitchFamily="34" charset="0"/>
          <a:ea typeface="Verdana" pitchFamily="34" charset="0"/>
          <a:cs typeface="Verdana" pitchFamily="34" charset="0"/>
        </a:defRPr>
      </a:lvl1pPr>
    </p:titleStyle>
    <p:bodyStyle>
      <a:lvl1pPr marL="342900" indent="-342900" algn="l" defTabSz="914400" rtl="0" eaLnBrk="1" latinLnBrk="0" hangingPunct="1">
        <a:lnSpc>
          <a:spcPts val="2900"/>
        </a:lnSpc>
        <a:spcBef>
          <a:spcPct val="20000"/>
        </a:spcBef>
        <a:buSzPct val="93000"/>
        <a:buFont typeface="Verdana" pitchFamily="34" charset="0"/>
        <a:buChar char="●"/>
        <a:defRPr sz="2400" kern="1200">
          <a:solidFill>
            <a:schemeClr val="tx1"/>
          </a:solidFill>
          <a:latin typeface="Verdana" pitchFamily="34" charset="0"/>
          <a:ea typeface="Verdana" pitchFamily="34" charset="0"/>
          <a:cs typeface="Verdana" pitchFamily="34" charset="0"/>
        </a:defRPr>
      </a:lvl1pPr>
      <a:lvl2pPr marL="742950" indent="-285750" algn="l" defTabSz="914400" rtl="0" eaLnBrk="1" latinLnBrk="0" hangingPunct="1">
        <a:spcBef>
          <a:spcPct val="20000"/>
        </a:spcBef>
        <a:buFont typeface="Arial" pitchFamily="34" charset="0"/>
        <a:buChar char="–"/>
        <a:defRPr sz="2400" kern="1200">
          <a:solidFill>
            <a:schemeClr val="tx1"/>
          </a:solidFill>
          <a:latin typeface="Verdana" pitchFamily="34" charset="0"/>
          <a:ea typeface="Verdana" pitchFamily="34" charset="0"/>
          <a:cs typeface="Verdana" pitchFamily="34" charset="0"/>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Verdana" pitchFamily="34" charset="0"/>
          <a:ea typeface="Verdana" pitchFamily="34" charset="0"/>
          <a:cs typeface="Verdana" pitchFamily="34" charset="0"/>
        </a:defRPr>
      </a:lvl3pPr>
      <a:lvl4pPr marL="1600200" indent="-228600" algn="l" defTabSz="914400" rtl="0" eaLnBrk="1" latinLnBrk="0" hangingPunct="1">
        <a:spcBef>
          <a:spcPct val="20000"/>
        </a:spcBef>
        <a:buFont typeface="Arial" pitchFamily="34" charset="0"/>
        <a:buChar char="–"/>
        <a:defRPr sz="2400" kern="1200">
          <a:solidFill>
            <a:schemeClr val="tx1"/>
          </a:solidFill>
          <a:latin typeface="Verdana" pitchFamily="34" charset="0"/>
          <a:ea typeface="Verdana" pitchFamily="34" charset="0"/>
          <a:cs typeface="Verdana" pitchFamily="34" charset="0"/>
        </a:defRPr>
      </a:lvl4pPr>
      <a:lvl5pPr marL="2057400" indent="-228600" algn="l" defTabSz="914400" rtl="0" eaLnBrk="1" latinLnBrk="0" hangingPunct="1">
        <a:spcBef>
          <a:spcPct val="20000"/>
        </a:spcBef>
        <a:buFont typeface="Arial" pitchFamily="34" charset="0"/>
        <a:buChar char="»"/>
        <a:defRPr sz="2400" kern="1200">
          <a:solidFill>
            <a:schemeClr val="tx1"/>
          </a:solidFill>
          <a:latin typeface="Verdana" pitchFamily="34" charset="0"/>
          <a:ea typeface="Verdana" pitchFamily="34" charset="0"/>
          <a:cs typeface="Verdana"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tx1"/>
        </a:solidFill>
        <a:effectLst/>
      </p:bgPr>
    </p:bg>
    <p:spTree>
      <p:nvGrpSpPr>
        <p:cNvPr id="1" name=""/>
        <p:cNvGrpSpPr/>
        <p:nvPr/>
      </p:nvGrpSpPr>
      <p:grpSpPr>
        <a:xfrm>
          <a:off x="0" y="0"/>
          <a:ext cx="0" cy="0"/>
          <a:chOff x="0" y="0"/>
          <a:chExt cx="0" cy="0"/>
        </a:xfrm>
      </p:grpSpPr>
      <p:sp>
        <p:nvSpPr>
          <p:cNvPr id="2" name="Platshållare för rubrik 1"/>
          <p:cNvSpPr>
            <a:spLocks noGrp="1"/>
          </p:cNvSpPr>
          <p:nvPr>
            <p:ph type="title"/>
          </p:nvPr>
        </p:nvSpPr>
        <p:spPr>
          <a:xfrm>
            <a:off x="792000" y="627534"/>
            <a:ext cx="6850800" cy="596700"/>
          </a:xfrm>
          <a:prstGeom prst="rect">
            <a:avLst/>
          </a:prstGeom>
        </p:spPr>
        <p:txBody>
          <a:bodyPr vert="horz" lIns="91440" tIns="45720" rIns="91440" bIns="45720" rtlCol="0" anchor="t" anchorCtr="0">
            <a:normAutofit/>
          </a:bodyPr>
          <a:lstStyle/>
          <a:p>
            <a:r>
              <a:rPr lang="sv-SE" dirty="0" smtClean="0"/>
              <a:t>Klicka här för att ändra format</a:t>
            </a:r>
            <a:endParaRPr lang="sv-SE" dirty="0"/>
          </a:p>
        </p:txBody>
      </p:sp>
      <p:sp>
        <p:nvSpPr>
          <p:cNvPr id="3" name="Platshållare för text 2"/>
          <p:cNvSpPr>
            <a:spLocks noGrp="1"/>
          </p:cNvSpPr>
          <p:nvPr>
            <p:ph type="body" idx="1"/>
          </p:nvPr>
        </p:nvSpPr>
        <p:spPr>
          <a:xfrm>
            <a:off x="792000" y="1275534"/>
            <a:ext cx="6850800" cy="3240432"/>
          </a:xfrm>
          <a:prstGeom prst="rect">
            <a:avLst/>
          </a:prstGeom>
        </p:spPr>
        <p:txBody>
          <a:bodyPr vert="horz" lIns="91440" tIns="45720" rIns="91440" bIns="45720" rtlCol="0">
            <a:noAutofit/>
          </a:bodyPr>
          <a:lstStyle/>
          <a:p>
            <a:pPr lvl="0"/>
            <a:r>
              <a:rPr lang="sv-SE" dirty="0" smtClean="0"/>
              <a:t>Klicka här för att ändra format på bakgrundstexten</a:t>
            </a:r>
          </a:p>
          <a:p>
            <a:pPr lvl="1"/>
            <a:r>
              <a:rPr lang="sv-SE" dirty="0" smtClean="0"/>
              <a:t>Nivå två</a:t>
            </a:r>
          </a:p>
          <a:p>
            <a:pPr lvl="2"/>
            <a:r>
              <a:rPr lang="sv-SE" dirty="0" smtClean="0"/>
              <a:t>Nivå tre</a:t>
            </a:r>
          </a:p>
          <a:p>
            <a:pPr lvl="3"/>
            <a:r>
              <a:rPr lang="sv-SE" dirty="0" smtClean="0"/>
              <a:t>Nivå fyra</a:t>
            </a:r>
          </a:p>
          <a:p>
            <a:pPr lvl="4"/>
            <a:r>
              <a:rPr lang="sv-SE" dirty="0" smtClean="0"/>
              <a:t>Nivå fem</a:t>
            </a:r>
            <a:endParaRPr lang="sv-SE" dirty="0"/>
          </a:p>
        </p:txBody>
      </p:sp>
      <p:pic>
        <p:nvPicPr>
          <p:cNvPr id="7" name="Bildobjekt 6"/>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7884368" y="216655"/>
            <a:ext cx="980375" cy="816545"/>
          </a:xfrm>
          <a:prstGeom prst="rect">
            <a:avLst/>
          </a:prstGeom>
        </p:spPr>
      </p:pic>
    </p:spTree>
    <p:extLst>
      <p:ext uri="{BB962C8B-B14F-4D97-AF65-F5344CB8AC3E}">
        <p14:creationId xmlns:p14="http://schemas.microsoft.com/office/powerpoint/2010/main" val="1765877018"/>
      </p:ext>
    </p:extLst>
  </p:cSld>
  <p:clrMap bg1="lt1" tx1="dk1" bg2="lt2" tx2="dk2" accent1="accent1" accent2="accent2" accent3="accent3" accent4="accent4" accent5="accent5" accent6="accent6" hlink="hlink" folHlink="folHlink"/>
  <p:sldLayoutIdLst>
    <p:sldLayoutId id="2147483718" r:id="rId1"/>
    <p:sldLayoutId id="2147483720" r:id="rId2"/>
    <p:sldLayoutId id="2147483719" r:id="rId3"/>
    <p:sldLayoutId id="2147483721" r:id="rId4"/>
    <p:sldLayoutId id="2147483722" r:id="rId5"/>
    <p:sldLayoutId id="2147483724" r:id="rId6"/>
    <p:sldLayoutId id="2147483725" r:id="rId7"/>
    <p:sldLayoutId id="2147483726" r:id="rId8"/>
    <p:sldLayoutId id="2147483727" r:id="rId9"/>
    <p:sldLayoutId id="2147483728" r:id="rId10"/>
    <p:sldLayoutId id="2147483729" r:id="rId11"/>
    <p:sldLayoutId id="2147483730" r:id="rId12"/>
    <p:sldLayoutId id="2147483731" r:id="rId13"/>
  </p:sldLayoutIdLst>
  <p:hf sldNum="0" hdr="0"/>
  <p:txStyles>
    <p:titleStyle>
      <a:lvl1pPr algn="l" defTabSz="914400" rtl="0" eaLnBrk="1" latinLnBrk="0" hangingPunct="1">
        <a:spcBef>
          <a:spcPct val="0"/>
        </a:spcBef>
        <a:buNone/>
        <a:defRPr sz="2800" b="1" kern="1200">
          <a:solidFill>
            <a:schemeClr val="bg1"/>
          </a:solidFill>
          <a:latin typeface="Verdana" pitchFamily="34" charset="0"/>
          <a:ea typeface="Verdana" pitchFamily="34" charset="0"/>
          <a:cs typeface="Verdana" pitchFamily="34" charset="0"/>
        </a:defRPr>
      </a:lvl1pPr>
    </p:titleStyle>
    <p:bodyStyle>
      <a:lvl1pPr marL="342900" indent="-342900" algn="l" defTabSz="914400" rtl="0" eaLnBrk="1" latinLnBrk="0" hangingPunct="1">
        <a:lnSpc>
          <a:spcPts val="2900"/>
        </a:lnSpc>
        <a:spcBef>
          <a:spcPct val="20000"/>
        </a:spcBef>
        <a:buSzPct val="93000"/>
        <a:buFont typeface="Verdana" pitchFamily="34" charset="0"/>
        <a:buChar char="●"/>
        <a:defRPr sz="2400" kern="1200">
          <a:solidFill>
            <a:srgbClr val="FFFFFF"/>
          </a:solidFill>
          <a:latin typeface="Verdana" pitchFamily="34" charset="0"/>
          <a:ea typeface="Verdana" pitchFamily="34" charset="0"/>
          <a:cs typeface="Verdana" pitchFamily="34" charset="0"/>
        </a:defRPr>
      </a:lvl1pPr>
      <a:lvl2pPr marL="742950" indent="-285750" algn="l" defTabSz="914400" rtl="0" eaLnBrk="1" latinLnBrk="0" hangingPunct="1">
        <a:spcBef>
          <a:spcPct val="20000"/>
        </a:spcBef>
        <a:buFont typeface="Arial" pitchFamily="34" charset="0"/>
        <a:buChar char="–"/>
        <a:defRPr sz="2400" kern="1200">
          <a:solidFill>
            <a:srgbClr val="FFFFFF"/>
          </a:solidFill>
          <a:latin typeface="Verdana" pitchFamily="34" charset="0"/>
          <a:ea typeface="Verdana" pitchFamily="34" charset="0"/>
          <a:cs typeface="Verdana" pitchFamily="34" charset="0"/>
        </a:defRPr>
      </a:lvl2pPr>
      <a:lvl3pPr marL="1143000" indent="-228600" algn="l" defTabSz="914400" rtl="0" eaLnBrk="1" latinLnBrk="0" hangingPunct="1">
        <a:spcBef>
          <a:spcPct val="20000"/>
        </a:spcBef>
        <a:buFont typeface="Arial" pitchFamily="34" charset="0"/>
        <a:buChar char="•"/>
        <a:defRPr sz="2400" kern="1200">
          <a:solidFill>
            <a:srgbClr val="FFFFFF"/>
          </a:solidFill>
          <a:latin typeface="Verdana" pitchFamily="34" charset="0"/>
          <a:ea typeface="Verdana" pitchFamily="34" charset="0"/>
          <a:cs typeface="Verdana" pitchFamily="34" charset="0"/>
        </a:defRPr>
      </a:lvl3pPr>
      <a:lvl4pPr marL="1600200" indent="-228600" algn="l" defTabSz="914400" rtl="0" eaLnBrk="1" latinLnBrk="0" hangingPunct="1">
        <a:spcBef>
          <a:spcPct val="20000"/>
        </a:spcBef>
        <a:buFont typeface="Arial" pitchFamily="34" charset="0"/>
        <a:buChar char="–"/>
        <a:defRPr sz="2400" kern="1200">
          <a:solidFill>
            <a:srgbClr val="FFFFFF"/>
          </a:solidFill>
          <a:latin typeface="Verdana" pitchFamily="34" charset="0"/>
          <a:ea typeface="Verdana" pitchFamily="34" charset="0"/>
          <a:cs typeface="Verdana" pitchFamily="34" charset="0"/>
        </a:defRPr>
      </a:lvl4pPr>
      <a:lvl5pPr marL="2057400" indent="-228600" algn="l" defTabSz="914400" rtl="0" eaLnBrk="1" latinLnBrk="0" hangingPunct="1">
        <a:spcBef>
          <a:spcPct val="20000"/>
        </a:spcBef>
        <a:buFont typeface="Arial" pitchFamily="34" charset="0"/>
        <a:buChar char="»"/>
        <a:defRPr sz="2400" kern="1200">
          <a:solidFill>
            <a:srgbClr val="FFFFFF"/>
          </a:solidFill>
          <a:latin typeface="Verdana" pitchFamily="34" charset="0"/>
          <a:ea typeface="Verdana" pitchFamily="34" charset="0"/>
          <a:cs typeface="Verdana"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tx1"/>
        </a:solidFill>
        <a:effectLst/>
      </p:bgPr>
    </p:bg>
    <p:spTree>
      <p:nvGrpSpPr>
        <p:cNvPr id="1" name=""/>
        <p:cNvGrpSpPr/>
        <p:nvPr/>
      </p:nvGrpSpPr>
      <p:grpSpPr>
        <a:xfrm>
          <a:off x="0" y="0"/>
          <a:ext cx="0" cy="0"/>
          <a:chOff x="0" y="0"/>
          <a:chExt cx="0" cy="0"/>
        </a:xfrm>
      </p:grpSpPr>
      <p:sp>
        <p:nvSpPr>
          <p:cNvPr id="2" name="Platshållare för rubrik 1"/>
          <p:cNvSpPr>
            <a:spLocks noGrp="1"/>
          </p:cNvSpPr>
          <p:nvPr>
            <p:ph type="title"/>
          </p:nvPr>
        </p:nvSpPr>
        <p:spPr>
          <a:xfrm>
            <a:off x="792000" y="627534"/>
            <a:ext cx="6850800" cy="596700"/>
          </a:xfrm>
          <a:prstGeom prst="rect">
            <a:avLst/>
          </a:prstGeom>
        </p:spPr>
        <p:txBody>
          <a:bodyPr vert="horz" lIns="91440" tIns="45720" rIns="91440" bIns="45720" rtlCol="0" anchor="t" anchorCtr="0">
            <a:normAutofit/>
          </a:bodyPr>
          <a:lstStyle/>
          <a:p>
            <a:r>
              <a:rPr lang="sv-SE" dirty="0" smtClean="0"/>
              <a:t>Klicka här för att ändra format</a:t>
            </a:r>
            <a:endParaRPr lang="sv-SE" dirty="0"/>
          </a:p>
        </p:txBody>
      </p:sp>
      <p:sp>
        <p:nvSpPr>
          <p:cNvPr id="3" name="Platshållare för text 2"/>
          <p:cNvSpPr>
            <a:spLocks noGrp="1"/>
          </p:cNvSpPr>
          <p:nvPr>
            <p:ph type="body" idx="1"/>
          </p:nvPr>
        </p:nvSpPr>
        <p:spPr>
          <a:xfrm>
            <a:off x="792000" y="1275534"/>
            <a:ext cx="6850800" cy="3240432"/>
          </a:xfrm>
          <a:prstGeom prst="rect">
            <a:avLst/>
          </a:prstGeom>
        </p:spPr>
        <p:txBody>
          <a:bodyPr vert="horz" lIns="91440" tIns="45720" rIns="91440" bIns="45720" rtlCol="0">
            <a:noAutofit/>
          </a:bodyPr>
          <a:lstStyle/>
          <a:p>
            <a:pPr lvl="0"/>
            <a:r>
              <a:rPr lang="sv-SE" dirty="0" smtClean="0"/>
              <a:t>Klicka här för att ändra format på bakgrundstexten</a:t>
            </a:r>
          </a:p>
          <a:p>
            <a:pPr lvl="1"/>
            <a:r>
              <a:rPr lang="sv-SE" dirty="0" smtClean="0"/>
              <a:t>Nivå två</a:t>
            </a:r>
          </a:p>
          <a:p>
            <a:pPr lvl="2"/>
            <a:r>
              <a:rPr lang="sv-SE" dirty="0" smtClean="0"/>
              <a:t>Nivå tre</a:t>
            </a:r>
          </a:p>
          <a:p>
            <a:pPr lvl="3"/>
            <a:r>
              <a:rPr lang="sv-SE" dirty="0" smtClean="0"/>
              <a:t>Nivå fyra</a:t>
            </a:r>
          </a:p>
          <a:p>
            <a:pPr lvl="4"/>
            <a:r>
              <a:rPr lang="sv-SE" dirty="0" smtClean="0"/>
              <a:t>Nivå fem</a:t>
            </a:r>
            <a:endParaRPr lang="sv-SE" dirty="0"/>
          </a:p>
        </p:txBody>
      </p:sp>
      <p:pic>
        <p:nvPicPr>
          <p:cNvPr id="4" name="Picture 3" descr="logo-neg-engelsk_rgb.eps"/>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7874572" y="216023"/>
            <a:ext cx="884336" cy="843559"/>
          </a:xfrm>
          <a:prstGeom prst="rect">
            <a:avLst/>
          </a:prstGeom>
        </p:spPr>
      </p:pic>
    </p:spTree>
    <p:extLst>
      <p:ext uri="{BB962C8B-B14F-4D97-AF65-F5344CB8AC3E}">
        <p14:creationId xmlns:p14="http://schemas.microsoft.com/office/powerpoint/2010/main" val="3360172970"/>
      </p:ext>
    </p:extLst>
  </p:cSld>
  <p:clrMap bg1="lt1" tx1="dk1" bg2="lt2" tx2="dk2" accent1="accent1" accent2="accent2" accent3="accent3" accent4="accent4" accent5="accent5" accent6="accent6" hlink="hlink" folHlink="folHlink"/>
  <p:sldLayoutIdLst>
    <p:sldLayoutId id="2147483751" r:id="rId1"/>
    <p:sldLayoutId id="2147483752" r:id="rId2"/>
    <p:sldLayoutId id="2147483753" r:id="rId3"/>
    <p:sldLayoutId id="2147483754" r:id="rId4"/>
    <p:sldLayoutId id="2147483755" r:id="rId5"/>
    <p:sldLayoutId id="2147483757" r:id="rId6"/>
    <p:sldLayoutId id="2147483758" r:id="rId7"/>
    <p:sldLayoutId id="2147483759" r:id="rId8"/>
    <p:sldLayoutId id="2147483760" r:id="rId9"/>
    <p:sldLayoutId id="2147483761" r:id="rId10"/>
    <p:sldLayoutId id="2147483762" r:id="rId11"/>
    <p:sldLayoutId id="2147483763" r:id="rId12"/>
    <p:sldLayoutId id="2147483764" r:id="rId13"/>
  </p:sldLayoutIdLst>
  <p:hf sldNum="0" hdr="0"/>
  <p:txStyles>
    <p:titleStyle>
      <a:lvl1pPr algn="l" defTabSz="914400" rtl="0" eaLnBrk="1" latinLnBrk="0" hangingPunct="1">
        <a:spcBef>
          <a:spcPct val="0"/>
        </a:spcBef>
        <a:buNone/>
        <a:defRPr sz="2800" b="1" kern="1200">
          <a:solidFill>
            <a:schemeClr val="bg1"/>
          </a:solidFill>
          <a:latin typeface="Verdana" pitchFamily="34" charset="0"/>
          <a:ea typeface="Verdana" pitchFamily="34" charset="0"/>
          <a:cs typeface="Verdana" pitchFamily="34" charset="0"/>
        </a:defRPr>
      </a:lvl1pPr>
    </p:titleStyle>
    <p:bodyStyle>
      <a:lvl1pPr marL="342900" indent="-342900" algn="l" defTabSz="914400" rtl="0" eaLnBrk="1" latinLnBrk="0" hangingPunct="1">
        <a:lnSpc>
          <a:spcPts val="2900"/>
        </a:lnSpc>
        <a:spcBef>
          <a:spcPct val="20000"/>
        </a:spcBef>
        <a:buSzPct val="93000"/>
        <a:buFont typeface="Verdana" pitchFamily="34" charset="0"/>
        <a:buChar char="●"/>
        <a:defRPr sz="2400" kern="1200">
          <a:solidFill>
            <a:srgbClr val="FFFFFF"/>
          </a:solidFill>
          <a:latin typeface="Verdana" pitchFamily="34" charset="0"/>
          <a:ea typeface="Verdana" pitchFamily="34" charset="0"/>
          <a:cs typeface="Verdana" pitchFamily="34" charset="0"/>
        </a:defRPr>
      </a:lvl1pPr>
      <a:lvl2pPr marL="742950" indent="-285750" algn="l" defTabSz="914400" rtl="0" eaLnBrk="1" latinLnBrk="0" hangingPunct="1">
        <a:spcBef>
          <a:spcPct val="20000"/>
        </a:spcBef>
        <a:buFont typeface="Arial" pitchFamily="34" charset="0"/>
        <a:buChar char="–"/>
        <a:defRPr sz="2400" kern="1200">
          <a:solidFill>
            <a:srgbClr val="FFFFFF"/>
          </a:solidFill>
          <a:latin typeface="Verdana" pitchFamily="34" charset="0"/>
          <a:ea typeface="Verdana" pitchFamily="34" charset="0"/>
          <a:cs typeface="Verdana" pitchFamily="34" charset="0"/>
        </a:defRPr>
      </a:lvl2pPr>
      <a:lvl3pPr marL="1143000" indent="-228600" algn="l" defTabSz="914400" rtl="0" eaLnBrk="1" latinLnBrk="0" hangingPunct="1">
        <a:spcBef>
          <a:spcPct val="20000"/>
        </a:spcBef>
        <a:buFont typeface="Arial" pitchFamily="34" charset="0"/>
        <a:buChar char="•"/>
        <a:defRPr sz="2400" kern="1200">
          <a:solidFill>
            <a:srgbClr val="FFFFFF"/>
          </a:solidFill>
          <a:latin typeface="Verdana" pitchFamily="34" charset="0"/>
          <a:ea typeface="Verdana" pitchFamily="34" charset="0"/>
          <a:cs typeface="Verdana" pitchFamily="34" charset="0"/>
        </a:defRPr>
      </a:lvl3pPr>
      <a:lvl4pPr marL="1600200" indent="-228600" algn="l" defTabSz="914400" rtl="0" eaLnBrk="1" latinLnBrk="0" hangingPunct="1">
        <a:spcBef>
          <a:spcPct val="20000"/>
        </a:spcBef>
        <a:buFont typeface="Arial" pitchFamily="34" charset="0"/>
        <a:buChar char="–"/>
        <a:defRPr sz="2400" kern="1200">
          <a:solidFill>
            <a:srgbClr val="FFFFFF"/>
          </a:solidFill>
          <a:latin typeface="Verdana" pitchFamily="34" charset="0"/>
          <a:ea typeface="Verdana" pitchFamily="34" charset="0"/>
          <a:cs typeface="Verdana" pitchFamily="34" charset="0"/>
        </a:defRPr>
      </a:lvl4pPr>
      <a:lvl5pPr marL="2057400" indent="-228600" algn="l" defTabSz="914400" rtl="0" eaLnBrk="1" latinLnBrk="0" hangingPunct="1">
        <a:spcBef>
          <a:spcPct val="20000"/>
        </a:spcBef>
        <a:buFont typeface="Arial" pitchFamily="34" charset="0"/>
        <a:buChar char="»"/>
        <a:defRPr sz="2400" kern="1200">
          <a:solidFill>
            <a:srgbClr val="FFFFFF"/>
          </a:solidFill>
          <a:latin typeface="Verdana" pitchFamily="34" charset="0"/>
          <a:ea typeface="Verdana" pitchFamily="34" charset="0"/>
          <a:cs typeface="Verdana"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Platshållare för rubrik 1"/>
          <p:cNvSpPr>
            <a:spLocks noGrp="1"/>
          </p:cNvSpPr>
          <p:nvPr>
            <p:ph type="title"/>
          </p:nvPr>
        </p:nvSpPr>
        <p:spPr>
          <a:xfrm>
            <a:off x="792000" y="627534"/>
            <a:ext cx="6850800" cy="596700"/>
          </a:xfrm>
          <a:prstGeom prst="rect">
            <a:avLst/>
          </a:prstGeom>
        </p:spPr>
        <p:txBody>
          <a:bodyPr vert="horz" lIns="91440" tIns="45720" rIns="91440" bIns="45720" rtlCol="0" anchor="t" anchorCtr="0">
            <a:normAutofit/>
          </a:bodyPr>
          <a:lstStyle/>
          <a:p>
            <a:r>
              <a:rPr lang="sv-SE" dirty="0" smtClean="0"/>
              <a:t>Klicka här för att ändra format</a:t>
            </a:r>
            <a:endParaRPr lang="sv-SE" dirty="0"/>
          </a:p>
        </p:txBody>
      </p:sp>
      <p:sp>
        <p:nvSpPr>
          <p:cNvPr id="3" name="Platshållare för text 2"/>
          <p:cNvSpPr>
            <a:spLocks noGrp="1"/>
          </p:cNvSpPr>
          <p:nvPr>
            <p:ph type="body" idx="1"/>
          </p:nvPr>
        </p:nvSpPr>
        <p:spPr>
          <a:xfrm>
            <a:off x="792000" y="1275534"/>
            <a:ext cx="6850800" cy="3240432"/>
          </a:xfrm>
          <a:prstGeom prst="rect">
            <a:avLst/>
          </a:prstGeom>
        </p:spPr>
        <p:txBody>
          <a:bodyPr vert="horz" lIns="91440" tIns="45720" rIns="91440" bIns="45720" rtlCol="0">
            <a:noAutofit/>
          </a:bodyPr>
          <a:lstStyle/>
          <a:p>
            <a:pPr lvl="0"/>
            <a:r>
              <a:rPr lang="sv-SE" dirty="0" smtClean="0"/>
              <a:t>Klicka här för att ändra format på bakgrundstexten</a:t>
            </a:r>
          </a:p>
          <a:p>
            <a:pPr lvl="1"/>
            <a:r>
              <a:rPr lang="sv-SE" dirty="0" smtClean="0"/>
              <a:t>Nivå två</a:t>
            </a:r>
          </a:p>
          <a:p>
            <a:pPr lvl="2"/>
            <a:r>
              <a:rPr lang="sv-SE" dirty="0" smtClean="0"/>
              <a:t>Nivå tre</a:t>
            </a:r>
          </a:p>
          <a:p>
            <a:pPr lvl="3"/>
            <a:r>
              <a:rPr lang="sv-SE" dirty="0" smtClean="0"/>
              <a:t>Nivå fyra</a:t>
            </a:r>
          </a:p>
          <a:p>
            <a:pPr lvl="4"/>
            <a:r>
              <a:rPr lang="sv-SE" dirty="0" smtClean="0"/>
              <a:t>Nivå fem</a:t>
            </a:r>
            <a:endParaRPr lang="sv-SE" dirty="0"/>
          </a:p>
        </p:txBody>
      </p:sp>
    </p:spTree>
    <p:extLst>
      <p:ext uri="{BB962C8B-B14F-4D97-AF65-F5344CB8AC3E}">
        <p14:creationId xmlns:p14="http://schemas.microsoft.com/office/powerpoint/2010/main" val="903434581"/>
      </p:ext>
    </p:extLst>
  </p:cSld>
  <p:clrMap bg1="lt1" tx1="dk1" bg2="lt2" tx2="dk2" accent1="accent1" accent2="accent2" accent3="accent3" accent4="accent4" accent5="accent5" accent6="accent6" hlink="hlink" folHlink="folHlink"/>
  <p:sldLayoutIdLst>
    <p:sldLayoutId id="2147483734" r:id="rId1"/>
    <p:sldLayoutId id="2147483765" r:id="rId2"/>
    <p:sldLayoutId id="2147483733" r:id="rId3"/>
    <p:sldLayoutId id="2147483769" r:id="rId4"/>
    <p:sldLayoutId id="2147483766" r:id="rId5"/>
    <p:sldLayoutId id="2147483770" r:id="rId6"/>
    <p:sldLayoutId id="2147483767" r:id="rId7"/>
    <p:sldLayoutId id="2147483768" r:id="rId8"/>
    <p:sldLayoutId id="2147483697" r:id="rId9"/>
    <p:sldLayoutId id="2147483715" r:id="rId10"/>
    <p:sldLayoutId id="2147483716" r:id="rId11"/>
  </p:sldLayoutIdLst>
  <p:hf sldNum="0" hdr="0"/>
  <p:txStyles>
    <p:titleStyle>
      <a:lvl1pPr algn="l" defTabSz="914400" rtl="0" eaLnBrk="1" latinLnBrk="0" hangingPunct="1">
        <a:spcBef>
          <a:spcPct val="0"/>
        </a:spcBef>
        <a:buNone/>
        <a:defRPr sz="2800" b="1" kern="1200">
          <a:solidFill>
            <a:schemeClr val="tx1"/>
          </a:solidFill>
          <a:latin typeface="Verdana" pitchFamily="34" charset="0"/>
          <a:ea typeface="Verdana" pitchFamily="34" charset="0"/>
          <a:cs typeface="Verdana" pitchFamily="34" charset="0"/>
        </a:defRPr>
      </a:lvl1pPr>
    </p:titleStyle>
    <p:bodyStyle>
      <a:lvl1pPr marL="342900" indent="-342900" algn="l" defTabSz="914400" rtl="0" eaLnBrk="1" latinLnBrk="0" hangingPunct="1">
        <a:lnSpc>
          <a:spcPts val="2900"/>
        </a:lnSpc>
        <a:spcBef>
          <a:spcPct val="20000"/>
        </a:spcBef>
        <a:buSzPct val="93000"/>
        <a:buFont typeface="Verdana" pitchFamily="34" charset="0"/>
        <a:buChar char="●"/>
        <a:defRPr sz="2400" kern="1200">
          <a:solidFill>
            <a:schemeClr val="tx1"/>
          </a:solidFill>
          <a:latin typeface="Verdana" pitchFamily="34" charset="0"/>
          <a:ea typeface="Verdana" pitchFamily="34" charset="0"/>
          <a:cs typeface="Verdana" pitchFamily="34" charset="0"/>
        </a:defRPr>
      </a:lvl1pPr>
      <a:lvl2pPr marL="742950" indent="-285750" algn="l" defTabSz="914400" rtl="0" eaLnBrk="1" latinLnBrk="0" hangingPunct="1">
        <a:spcBef>
          <a:spcPct val="20000"/>
        </a:spcBef>
        <a:buFont typeface="Arial" pitchFamily="34" charset="0"/>
        <a:buChar char="–"/>
        <a:defRPr sz="2400" kern="1200">
          <a:solidFill>
            <a:schemeClr val="tx1"/>
          </a:solidFill>
          <a:latin typeface="Verdana" pitchFamily="34" charset="0"/>
          <a:ea typeface="Verdana" pitchFamily="34" charset="0"/>
          <a:cs typeface="Verdana" pitchFamily="34" charset="0"/>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Verdana" pitchFamily="34" charset="0"/>
          <a:ea typeface="Verdana" pitchFamily="34" charset="0"/>
          <a:cs typeface="Verdana" pitchFamily="34" charset="0"/>
        </a:defRPr>
      </a:lvl3pPr>
      <a:lvl4pPr marL="1600200" indent="-228600" algn="l" defTabSz="914400" rtl="0" eaLnBrk="1" latinLnBrk="0" hangingPunct="1">
        <a:spcBef>
          <a:spcPct val="20000"/>
        </a:spcBef>
        <a:buFont typeface="Arial" pitchFamily="34" charset="0"/>
        <a:buChar char="–"/>
        <a:defRPr sz="2400" kern="1200">
          <a:solidFill>
            <a:schemeClr val="tx1"/>
          </a:solidFill>
          <a:latin typeface="Verdana" pitchFamily="34" charset="0"/>
          <a:ea typeface="Verdana" pitchFamily="34" charset="0"/>
          <a:cs typeface="Verdana" pitchFamily="34" charset="0"/>
        </a:defRPr>
      </a:lvl4pPr>
      <a:lvl5pPr marL="2057400" indent="-228600" algn="l" defTabSz="914400" rtl="0" eaLnBrk="1" latinLnBrk="0" hangingPunct="1">
        <a:spcBef>
          <a:spcPct val="20000"/>
        </a:spcBef>
        <a:buFont typeface="Arial" pitchFamily="34" charset="0"/>
        <a:buChar char="»"/>
        <a:defRPr sz="2400" kern="1200">
          <a:solidFill>
            <a:schemeClr val="tx1"/>
          </a:solidFill>
          <a:latin typeface="Verdana" pitchFamily="34" charset="0"/>
          <a:ea typeface="Verdana" pitchFamily="34" charset="0"/>
          <a:cs typeface="Verdana"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14.xml"/><Relationship Id="rId1" Type="http://schemas.openxmlformats.org/officeDocument/2006/relationships/tags" Target="../tags/tag2.xml"/><Relationship Id="rId4" Type="http://schemas.openxmlformats.org/officeDocument/2006/relationships/image" Target="../media/image12.emf"/></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9.xml"/><Relationship Id="rId1" Type="http://schemas.openxmlformats.org/officeDocument/2006/relationships/slideLayout" Target="../slideLayouts/slideLayout5.xml"/></Relationships>
</file>

<file path=ppt/slides/_rels/slide2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0.xml"/><Relationship Id="rId1" Type="http://schemas.openxmlformats.org/officeDocument/2006/relationships/slideLayout" Target="../slideLayouts/slideLayout5.xml"/></Relationships>
</file>

<file path=ppt/slides/_rels/slide2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1.xml"/><Relationship Id="rId1" Type="http://schemas.openxmlformats.org/officeDocument/2006/relationships/slideLayout" Target="../slideLayouts/slideLayout5.xml"/><Relationship Id="rId5" Type="http://schemas.openxmlformats.org/officeDocument/2006/relationships/image" Target="../media/image16.png"/><Relationship Id="rId4" Type="http://schemas.openxmlformats.org/officeDocument/2006/relationships/image" Target="../media/image15.png"/></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4.xml"/><Relationship Id="rId1" Type="http://schemas.openxmlformats.org/officeDocument/2006/relationships/tags" Target="../tags/tag1.xml"/><Relationship Id="rId4" Type="http://schemas.openxmlformats.org/officeDocument/2006/relationships/image" Target="../media/image12.emf"/></Relationships>
</file>

<file path=ppt/slides/_rels/slide30.xml.rels><?xml version="1.0" encoding="UTF-8" standalone="yes"?>
<Relationships xmlns="http://schemas.openxmlformats.org/package/2006/relationships"><Relationship Id="rId3" Type="http://schemas.openxmlformats.org/officeDocument/2006/relationships/image" Target="../media/image17.emf"/><Relationship Id="rId2" Type="http://schemas.openxmlformats.org/officeDocument/2006/relationships/notesSlide" Target="../notesSlides/notesSlide22.xml"/><Relationship Id="rId1" Type="http://schemas.openxmlformats.org/officeDocument/2006/relationships/slideLayout" Target="../slideLayouts/slideLayout5.xml"/></Relationships>
</file>

<file path=ppt/slides/_rels/slide3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3.xml"/><Relationship Id="rId1" Type="http://schemas.openxmlformats.org/officeDocument/2006/relationships/slideLayout" Target="../slideLayouts/slideLayout5.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5.xml"/><Relationship Id="rId4" Type="http://schemas.openxmlformats.org/officeDocument/2006/relationships/image" Target="../media/image16.png"/></Relationships>
</file>

<file path=ppt/slides/_rels/slide3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4.xml"/><Relationship Id="rId1" Type="http://schemas.openxmlformats.org/officeDocument/2006/relationships/slideLayout" Target="../slideLayouts/slideLayout5.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png"/></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5.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5.xml"/></Relationships>
</file>

<file path=ppt/slides/_rels/slide3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7.xml"/><Relationship Id="rId1" Type="http://schemas.openxmlformats.org/officeDocument/2006/relationships/slideLayout" Target="../slideLayouts/slideLayout5.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png"/></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5.xml"/></Relationships>
</file>

<file path=ppt/slides/_rels/slide3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9.xml"/><Relationship Id="rId1" Type="http://schemas.openxmlformats.org/officeDocument/2006/relationships/slideLayout" Target="../slideLayouts/slideLayout5.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5.xml"/></Relationships>
</file>

<file path=ppt/slides/_rels/slide4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31.xml"/><Relationship Id="rId1" Type="http://schemas.openxmlformats.org/officeDocument/2006/relationships/slideLayout" Target="../slideLayouts/slideLayout5.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png"/></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5.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5.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5.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5.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5.xml"/></Relationships>
</file>

<file path=ppt/slides/_rels/slide4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37.xml"/><Relationship Id="rId1" Type="http://schemas.openxmlformats.org/officeDocument/2006/relationships/slideLayout" Target="../slideLayouts/slideLayout5.xml"/></Relationships>
</file>

<file path=ppt/slides/_rels/slide4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38.xm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5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39.xml"/><Relationship Id="rId1" Type="http://schemas.openxmlformats.org/officeDocument/2006/relationships/slideLayout" Target="../slideLayouts/slideLayout5.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png"/></Relationships>
</file>

<file path=ppt/slides/_rels/slide51.xml.rels><?xml version="1.0" encoding="UTF-8" standalone="yes"?>
<Relationships xmlns="http://schemas.openxmlformats.org/package/2006/relationships"><Relationship Id="rId3" Type="http://schemas.openxmlformats.org/officeDocument/2006/relationships/image" Target="../media/image19.emf"/><Relationship Id="rId2" Type="http://schemas.openxmlformats.org/officeDocument/2006/relationships/notesSlide" Target="../notesSlides/notesSlide40.xml"/><Relationship Id="rId1" Type="http://schemas.openxmlformats.org/officeDocument/2006/relationships/slideLayout" Target="../slideLayouts/slideLayout5.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5.xml"/></Relationships>
</file>

<file path=ppt/slides/_rels/slide53.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42.xml"/><Relationship Id="rId1" Type="http://schemas.openxmlformats.org/officeDocument/2006/relationships/slideLayout" Target="../slideLayouts/slideLayout5.xml"/></Relationships>
</file>

<file path=ppt/slides/_rels/slide54.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15.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6.xml.rels><?xml version="1.0" encoding="UTF-8" standalone="yes"?>
<Relationships xmlns="http://schemas.openxmlformats.org/package/2006/relationships"><Relationship Id="rId3" Type="http://schemas.openxmlformats.org/officeDocument/2006/relationships/image" Target="../media/image22.emf"/><Relationship Id="rId2" Type="http://schemas.openxmlformats.org/officeDocument/2006/relationships/notesSlide" Target="../notesSlides/notesSlide43.xml"/><Relationship Id="rId1" Type="http://schemas.openxmlformats.org/officeDocument/2006/relationships/slideLayout" Target="../slideLayouts/slideLayout5.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5.xml"/></Relationships>
</file>

<file path=ppt/slides/_rels/slide58.xml.rels><?xml version="1.0" encoding="UTF-8" standalone="yes"?>
<Relationships xmlns="http://schemas.openxmlformats.org/package/2006/relationships"><Relationship Id="rId8" Type="http://schemas.openxmlformats.org/officeDocument/2006/relationships/oleObject" Target="../embeddings/oleObject3.bin"/><Relationship Id="rId3" Type="http://schemas.openxmlformats.org/officeDocument/2006/relationships/notesSlide" Target="../notesSlides/notesSlide45.xml"/><Relationship Id="rId7" Type="http://schemas.openxmlformats.org/officeDocument/2006/relationships/image" Target="../media/image24.emf"/><Relationship Id="rId2" Type="http://schemas.openxmlformats.org/officeDocument/2006/relationships/slideLayout" Target="../slideLayouts/slideLayout15.xml"/><Relationship Id="rId1" Type="http://schemas.openxmlformats.org/officeDocument/2006/relationships/vmlDrawing" Target="../drawings/vmlDrawing1.vml"/><Relationship Id="rId6" Type="http://schemas.openxmlformats.org/officeDocument/2006/relationships/oleObject" Target="../embeddings/oleObject2.bin"/><Relationship Id="rId5" Type="http://schemas.openxmlformats.org/officeDocument/2006/relationships/image" Target="../media/image23.emf"/><Relationship Id="rId10" Type="http://schemas.openxmlformats.org/officeDocument/2006/relationships/image" Target="../media/image26.png"/><Relationship Id="rId4" Type="http://schemas.openxmlformats.org/officeDocument/2006/relationships/oleObject" Target="../embeddings/oleObject1.bin"/><Relationship Id="rId9" Type="http://schemas.openxmlformats.org/officeDocument/2006/relationships/image" Target="../media/image25.emf"/></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61.xml.rels><?xml version="1.0" encoding="UTF-8" standalone="yes"?>
<Relationships xmlns="http://schemas.openxmlformats.org/package/2006/relationships"><Relationship Id="rId8" Type="http://schemas.openxmlformats.org/officeDocument/2006/relationships/oleObject" Target="../embeddings/oleObject6.bin"/><Relationship Id="rId3" Type="http://schemas.openxmlformats.org/officeDocument/2006/relationships/notesSlide" Target="../notesSlides/notesSlide46.xml"/><Relationship Id="rId7" Type="http://schemas.openxmlformats.org/officeDocument/2006/relationships/image" Target="../media/image24.emf"/><Relationship Id="rId2" Type="http://schemas.openxmlformats.org/officeDocument/2006/relationships/slideLayout" Target="../slideLayouts/slideLayout15.xml"/><Relationship Id="rId1" Type="http://schemas.openxmlformats.org/officeDocument/2006/relationships/vmlDrawing" Target="../drawings/vmlDrawing2.vml"/><Relationship Id="rId6" Type="http://schemas.openxmlformats.org/officeDocument/2006/relationships/oleObject" Target="../embeddings/oleObject5.bin"/><Relationship Id="rId11" Type="http://schemas.openxmlformats.org/officeDocument/2006/relationships/image" Target="../media/image28.png"/><Relationship Id="rId5" Type="http://schemas.openxmlformats.org/officeDocument/2006/relationships/image" Target="../media/image23.emf"/><Relationship Id="rId10" Type="http://schemas.openxmlformats.org/officeDocument/2006/relationships/image" Target="../media/image27.png"/><Relationship Id="rId4" Type="http://schemas.openxmlformats.org/officeDocument/2006/relationships/oleObject" Target="../embeddings/oleObject4.bin"/><Relationship Id="rId9" Type="http://schemas.openxmlformats.org/officeDocument/2006/relationships/image" Target="../media/image25.emf"/></Relationships>
</file>

<file path=ppt/slides/_rels/slide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907638" y="1510893"/>
            <a:ext cx="8151302" cy="1069200"/>
          </a:xfrm>
        </p:spPr>
        <p:txBody>
          <a:bodyPr/>
          <a:lstStyle/>
          <a:p>
            <a:r>
              <a:rPr lang="sv-SE" sz="3600" dirty="0" smtClean="0"/>
              <a:t>Informationssystem 4 </a:t>
            </a:r>
            <a:br>
              <a:rPr lang="sv-SE" sz="3600" dirty="0" smtClean="0"/>
            </a:br>
            <a:r>
              <a:rPr lang="sv-SE" sz="2000" dirty="0" smtClean="0"/>
              <a:t>Beslutsfattande. Beslutstödssystem, inklusive Data warehousing, Data mining, Dashboardsystem, </a:t>
            </a:r>
            <a:r>
              <a:rPr lang="sv-SE" sz="2000" smtClean="0"/>
              <a:t>Analytiskt beslutsstöd</a:t>
            </a:r>
            <a:endParaRPr lang="sv-SE" sz="2000" dirty="0"/>
          </a:p>
        </p:txBody>
      </p:sp>
      <p:sp>
        <p:nvSpPr>
          <p:cNvPr id="3" name="Subtitle 2"/>
          <p:cNvSpPr>
            <a:spLocks noGrp="1"/>
          </p:cNvSpPr>
          <p:nvPr>
            <p:ph type="subTitle" idx="1"/>
          </p:nvPr>
        </p:nvSpPr>
        <p:spPr>
          <a:xfrm>
            <a:off x="907638" y="3274662"/>
            <a:ext cx="6631200" cy="1045502"/>
          </a:xfrm>
        </p:spPr>
        <p:txBody>
          <a:bodyPr/>
          <a:lstStyle/>
          <a:p>
            <a:r>
              <a:rPr lang="sv-SE" dirty="0" smtClean="0"/>
              <a:t>Erik Perjons</a:t>
            </a:r>
          </a:p>
          <a:p>
            <a:r>
              <a:rPr lang="sv-SE" dirty="0" smtClean="0"/>
              <a:t>DSV, Stockholms Universitet</a:t>
            </a:r>
            <a:endParaRPr lang="sv-SE" dirty="0"/>
          </a:p>
        </p:txBody>
      </p:sp>
    </p:spTree>
    <p:extLst>
      <p:ext uri="{BB962C8B-B14F-4D97-AF65-F5344CB8AC3E}">
        <p14:creationId xmlns:p14="http://schemas.microsoft.com/office/powerpoint/2010/main" val="668291621"/>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2"/>
          <p:cNvSpPr>
            <a:spLocks noGrp="1" noChangeArrowheads="1"/>
          </p:cNvSpPr>
          <p:nvPr>
            <p:ph type="title"/>
          </p:nvPr>
        </p:nvSpPr>
        <p:spPr>
          <a:xfrm>
            <a:off x="652686" y="553186"/>
            <a:ext cx="6850800" cy="596700"/>
          </a:xfrm>
        </p:spPr>
        <p:txBody>
          <a:bodyPr>
            <a:normAutofit/>
          </a:bodyPr>
          <a:lstStyle/>
          <a:p>
            <a:r>
              <a:rPr lang="en-US" sz="2700" dirty="0" err="1"/>
              <a:t>Rationell</a:t>
            </a:r>
            <a:r>
              <a:rPr lang="en-US" sz="2700" dirty="0"/>
              <a:t> </a:t>
            </a:r>
            <a:r>
              <a:rPr lang="en-US" sz="2700" dirty="0" err="1"/>
              <a:t>beslutsmodell</a:t>
            </a:r>
            <a:r>
              <a:rPr lang="sv-SE" sz="2700" dirty="0"/>
              <a:t> </a:t>
            </a:r>
            <a:endParaRPr lang="en-US" sz="2700" dirty="0"/>
          </a:p>
        </p:txBody>
      </p:sp>
      <p:sp>
        <p:nvSpPr>
          <p:cNvPr id="7" name="Platshållare för innehåll 6"/>
          <p:cNvSpPr>
            <a:spLocks noGrp="1"/>
          </p:cNvSpPr>
          <p:nvPr>
            <p:ph idx="1"/>
          </p:nvPr>
        </p:nvSpPr>
        <p:spPr>
          <a:xfrm>
            <a:off x="658316" y="1266942"/>
            <a:ext cx="8191394" cy="3240432"/>
          </a:xfrm>
        </p:spPr>
        <p:txBody>
          <a:bodyPr>
            <a:normAutofit/>
          </a:bodyPr>
          <a:lstStyle/>
          <a:p>
            <a:pPr>
              <a:lnSpc>
                <a:spcPct val="120000"/>
              </a:lnSpc>
              <a:defRPr/>
            </a:pPr>
            <a:r>
              <a:rPr lang="sv-SE" sz="1600" dirty="0">
                <a:latin typeface="Calibri" panose="020F0502020204030204" pitchFamily="34" charset="0"/>
                <a:cs typeface="Calibri" panose="020F0502020204030204" pitchFamily="34" charset="0"/>
              </a:rPr>
              <a:t>Den </a:t>
            </a:r>
            <a:r>
              <a:rPr lang="sv-SE" sz="1600" b="1" dirty="0">
                <a:latin typeface="Calibri" panose="020F0502020204030204" pitchFamily="34" charset="0"/>
                <a:cs typeface="Calibri" panose="020F0502020204030204" pitchFamily="34" charset="0"/>
              </a:rPr>
              <a:t>rationella beslutsmodellen </a:t>
            </a:r>
            <a:r>
              <a:rPr lang="sv-SE" sz="1600" dirty="0">
                <a:latin typeface="Calibri" panose="020F0502020204030204" pitchFamily="34" charset="0"/>
                <a:cs typeface="Calibri" panose="020F0502020204030204" pitchFamily="34" charset="0"/>
              </a:rPr>
              <a:t>beskriver ett rationellt beslutsfattande. Enligt denna modell fattas beslut </a:t>
            </a:r>
            <a:r>
              <a:rPr lang="sv-SE" sz="1600" dirty="0" smtClean="0">
                <a:latin typeface="Calibri" panose="020F0502020204030204" pitchFamily="34" charset="0"/>
                <a:cs typeface="Calibri" panose="020F0502020204030204" pitchFamily="34" charset="0"/>
              </a:rPr>
              <a:t>enligt följande, eller någon liknande, beskrivning: </a:t>
            </a:r>
            <a:endParaRPr lang="sv-SE" sz="1600" dirty="0">
              <a:latin typeface="Calibri" panose="020F0502020204030204" pitchFamily="34" charset="0"/>
              <a:cs typeface="Calibri" panose="020F0502020204030204" pitchFamily="34" charset="0"/>
            </a:endParaRPr>
          </a:p>
        </p:txBody>
      </p:sp>
      <p:sp>
        <p:nvSpPr>
          <p:cNvPr id="4" name="Slide Number Placeholder 4"/>
          <p:cNvSpPr>
            <a:spLocks noGrp="1"/>
          </p:cNvSpPr>
          <p:nvPr>
            <p:ph type="sldNum" sz="quarter" idx="4294967295"/>
          </p:nvPr>
        </p:nvSpPr>
        <p:spPr>
          <a:xfrm>
            <a:off x="3486150" y="4767263"/>
            <a:ext cx="2171700" cy="273844"/>
          </a:xfrm>
          <a:prstGeom prst="rect">
            <a:avLst/>
          </a:prstGeom>
        </p:spPr>
        <p:txBody>
          <a:bodyPr/>
          <a:lstStyle/>
          <a:p>
            <a:fld id="{A9F44D93-F5D6-4290-94B5-888A583D9776}" type="slidenum">
              <a:rPr lang="en-US" smtClean="0"/>
              <a:pPr/>
              <a:t>10</a:t>
            </a:fld>
            <a:endParaRPr lang="en-US" dirty="0"/>
          </a:p>
        </p:txBody>
      </p:sp>
      <p:sp>
        <p:nvSpPr>
          <p:cNvPr id="17" name="Rounded Rectangle 16"/>
          <p:cNvSpPr/>
          <p:nvPr/>
        </p:nvSpPr>
        <p:spPr>
          <a:xfrm>
            <a:off x="548280" y="2408698"/>
            <a:ext cx="1158544" cy="751761"/>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sv-SE"/>
          </a:p>
        </p:txBody>
      </p:sp>
      <p:sp>
        <p:nvSpPr>
          <p:cNvPr id="18" name="TextBox 17"/>
          <p:cNvSpPr txBox="1"/>
          <p:nvPr/>
        </p:nvSpPr>
        <p:spPr>
          <a:xfrm>
            <a:off x="554435" y="2471686"/>
            <a:ext cx="1220486" cy="584775"/>
          </a:xfrm>
          <a:prstGeom prst="rect">
            <a:avLst/>
          </a:prstGeom>
          <a:noFill/>
        </p:spPr>
        <p:txBody>
          <a:bodyPr wrap="square" rtlCol="0">
            <a:spAutoFit/>
          </a:bodyPr>
          <a:lstStyle/>
          <a:p>
            <a:r>
              <a:rPr lang="sv-SE" sz="1600" dirty="0" smtClean="0"/>
              <a:t>Specificera problem</a:t>
            </a:r>
            <a:endParaRPr lang="sv-SE" sz="1600" dirty="0"/>
          </a:p>
        </p:txBody>
      </p:sp>
      <p:sp>
        <p:nvSpPr>
          <p:cNvPr id="30" name="Rounded Rectangle 29"/>
          <p:cNvSpPr/>
          <p:nvPr/>
        </p:nvSpPr>
        <p:spPr>
          <a:xfrm>
            <a:off x="1957531" y="2418426"/>
            <a:ext cx="1168621" cy="751761"/>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sv-SE"/>
          </a:p>
        </p:txBody>
      </p:sp>
      <p:sp>
        <p:nvSpPr>
          <p:cNvPr id="31" name="TextBox 30"/>
          <p:cNvSpPr txBox="1"/>
          <p:nvPr/>
        </p:nvSpPr>
        <p:spPr>
          <a:xfrm>
            <a:off x="1917536" y="2480000"/>
            <a:ext cx="1256871" cy="584775"/>
          </a:xfrm>
          <a:prstGeom prst="rect">
            <a:avLst/>
          </a:prstGeom>
          <a:noFill/>
        </p:spPr>
        <p:txBody>
          <a:bodyPr wrap="square" rtlCol="0">
            <a:spAutoFit/>
          </a:bodyPr>
          <a:lstStyle/>
          <a:p>
            <a:r>
              <a:rPr lang="sv-SE" sz="1600" dirty="0" smtClean="0"/>
              <a:t>Samla info</a:t>
            </a:r>
          </a:p>
          <a:p>
            <a:r>
              <a:rPr lang="sv-SE" sz="1600" dirty="0" smtClean="0"/>
              <a:t>(</a:t>
            </a:r>
            <a:r>
              <a:rPr lang="sv-SE" sz="1600" dirty="0" err="1" smtClean="0"/>
              <a:t>intelligence</a:t>
            </a:r>
            <a:r>
              <a:rPr lang="sv-SE" sz="1600" dirty="0" smtClean="0"/>
              <a:t>)</a:t>
            </a:r>
          </a:p>
        </p:txBody>
      </p:sp>
      <p:sp>
        <p:nvSpPr>
          <p:cNvPr id="32" name="Rounded Rectangle 31"/>
          <p:cNvSpPr/>
          <p:nvPr/>
        </p:nvSpPr>
        <p:spPr>
          <a:xfrm>
            <a:off x="3364155" y="2408698"/>
            <a:ext cx="1137106" cy="751761"/>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sv-SE" b="1"/>
          </a:p>
        </p:txBody>
      </p:sp>
      <p:sp>
        <p:nvSpPr>
          <p:cNvPr id="33" name="TextBox 32"/>
          <p:cNvSpPr txBox="1"/>
          <p:nvPr/>
        </p:nvSpPr>
        <p:spPr>
          <a:xfrm>
            <a:off x="3344626" y="2480000"/>
            <a:ext cx="1156636" cy="584775"/>
          </a:xfrm>
          <a:prstGeom prst="rect">
            <a:avLst/>
          </a:prstGeom>
          <a:noFill/>
        </p:spPr>
        <p:txBody>
          <a:bodyPr wrap="square" rtlCol="0">
            <a:spAutoFit/>
          </a:bodyPr>
          <a:lstStyle/>
          <a:p>
            <a:r>
              <a:rPr lang="sv-SE" sz="1600" dirty="0" smtClean="0"/>
              <a:t>Designa alternativ</a:t>
            </a:r>
          </a:p>
        </p:txBody>
      </p:sp>
      <p:sp>
        <p:nvSpPr>
          <p:cNvPr id="34" name="Rounded Rectangle 33"/>
          <p:cNvSpPr/>
          <p:nvPr/>
        </p:nvSpPr>
        <p:spPr>
          <a:xfrm>
            <a:off x="6250636" y="2425964"/>
            <a:ext cx="1124667" cy="751761"/>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sv-SE"/>
          </a:p>
        </p:txBody>
      </p:sp>
      <p:sp>
        <p:nvSpPr>
          <p:cNvPr id="35" name="TextBox 34"/>
          <p:cNvSpPr txBox="1"/>
          <p:nvPr/>
        </p:nvSpPr>
        <p:spPr>
          <a:xfrm>
            <a:off x="6247913" y="2503990"/>
            <a:ext cx="1098280" cy="584775"/>
          </a:xfrm>
          <a:prstGeom prst="rect">
            <a:avLst/>
          </a:prstGeom>
          <a:noFill/>
        </p:spPr>
        <p:txBody>
          <a:bodyPr wrap="square" rtlCol="0">
            <a:spAutoFit/>
          </a:bodyPr>
          <a:lstStyle/>
          <a:p>
            <a:r>
              <a:rPr lang="sv-SE" sz="1600" dirty="0" smtClean="0"/>
              <a:t>Välja ett alternativ</a:t>
            </a:r>
          </a:p>
        </p:txBody>
      </p:sp>
      <p:cxnSp>
        <p:nvCxnSpPr>
          <p:cNvPr id="36" name="Straight Arrow Connector 35"/>
          <p:cNvCxnSpPr/>
          <p:nvPr/>
        </p:nvCxnSpPr>
        <p:spPr>
          <a:xfrm flipV="1">
            <a:off x="1726573" y="2787855"/>
            <a:ext cx="253318" cy="2733"/>
          </a:xfrm>
          <a:prstGeom prst="straightConnector1">
            <a:avLst/>
          </a:prstGeom>
          <a:ln>
            <a:headEnd type="none" w="med" len="med"/>
            <a:tailEnd type="arrow" w="med" len="med"/>
          </a:ln>
        </p:spPr>
        <p:style>
          <a:lnRef idx="1">
            <a:schemeClr val="dk1"/>
          </a:lnRef>
          <a:fillRef idx="0">
            <a:schemeClr val="dk1"/>
          </a:fillRef>
          <a:effectRef idx="0">
            <a:schemeClr val="dk1"/>
          </a:effectRef>
          <a:fontRef idx="minor">
            <a:schemeClr val="tx1"/>
          </a:fontRef>
        </p:style>
      </p:cxnSp>
      <p:cxnSp>
        <p:nvCxnSpPr>
          <p:cNvPr id="37" name="Straight Arrow Connector 36"/>
          <p:cNvCxnSpPr/>
          <p:nvPr/>
        </p:nvCxnSpPr>
        <p:spPr>
          <a:xfrm flipV="1">
            <a:off x="280665" y="2813044"/>
            <a:ext cx="253318" cy="2733"/>
          </a:xfrm>
          <a:prstGeom prst="straightConnector1">
            <a:avLst/>
          </a:prstGeom>
          <a:ln>
            <a:headEnd type="none" w="med" len="med"/>
            <a:tailEnd type="arrow" w="med" len="med"/>
          </a:ln>
        </p:spPr>
        <p:style>
          <a:lnRef idx="1">
            <a:schemeClr val="dk1"/>
          </a:lnRef>
          <a:fillRef idx="0">
            <a:schemeClr val="dk1"/>
          </a:fillRef>
          <a:effectRef idx="0">
            <a:schemeClr val="dk1"/>
          </a:effectRef>
          <a:fontRef idx="minor">
            <a:schemeClr val="tx1"/>
          </a:fontRef>
        </p:style>
      </p:cxnSp>
      <p:cxnSp>
        <p:nvCxnSpPr>
          <p:cNvPr id="38" name="Straight Arrow Connector 37"/>
          <p:cNvCxnSpPr/>
          <p:nvPr/>
        </p:nvCxnSpPr>
        <p:spPr>
          <a:xfrm flipV="1">
            <a:off x="3090860" y="2781845"/>
            <a:ext cx="253318" cy="2733"/>
          </a:xfrm>
          <a:prstGeom prst="straightConnector1">
            <a:avLst/>
          </a:prstGeom>
          <a:ln>
            <a:headEnd type="none" w="med" len="med"/>
            <a:tailEnd type="arrow" w="med" len="med"/>
          </a:ln>
        </p:spPr>
        <p:style>
          <a:lnRef idx="1">
            <a:schemeClr val="dk1"/>
          </a:lnRef>
          <a:fillRef idx="0">
            <a:schemeClr val="dk1"/>
          </a:fillRef>
          <a:effectRef idx="0">
            <a:schemeClr val="dk1"/>
          </a:effectRef>
          <a:fontRef idx="minor">
            <a:schemeClr val="tx1"/>
          </a:fontRef>
        </p:style>
      </p:cxnSp>
      <p:cxnSp>
        <p:nvCxnSpPr>
          <p:cNvPr id="39" name="Straight Arrow Connector 38"/>
          <p:cNvCxnSpPr/>
          <p:nvPr/>
        </p:nvCxnSpPr>
        <p:spPr>
          <a:xfrm flipV="1">
            <a:off x="5997344" y="2796378"/>
            <a:ext cx="253318" cy="2733"/>
          </a:xfrm>
          <a:prstGeom prst="straightConnector1">
            <a:avLst/>
          </a:prstGeom>
          <a:ln>
            <a:headEnd type="none" w="med" len="med"/>
            <a:tailEnd type="arrow" w="med" len="med"/>
          </a:ln>
        </p:spPr>
        <p:style>
          <a:lnRef idx="1">
            <a:schemeClr val="dk1"/>
          </a:lnRef>
          <a:fillRef idx="0">
            <a:schemeClr val="dk1"/>
          </a:fillRef>
          <a:effectRef idx="0">
            <a:schemeClr val="dk1"/>
          </a:effectRef>
          <a:fontRef idx="minor">
            <a:schemeClr val="tx1"/>
          </a:fontRef>
        </p:style>
      </p:cxnSp>
      <p:cxnSp>
        <p:nvCxnSpPr>
          <p:cNvPr id="40" name="Straight Arrow Connector 39"/>
          <p:cNvCxnSpPr/>
          <p:nvPr/>
        </p:nvCxnSpPr>
        <p:spPr>
          <a:xfrm flipV="1">
            <a:off x="7402270" y="2856932"/>
            <a:ext cx="253318" cy="2733"/>
          </a:xfrm>
          <a:prstGeom prst="straightConnector1">
            <a:avLst/>
          </a:prstGeom>
          <a:ln>
            <a:headEnd type="none" w="med" len="med"/>
            <a:tailEnd type="arrow" w="med" len="med"/>
          </a:ln>
        </p:spPr>
        <p:style>
          <a:lnRef idx="1">
            <a:schemeClr val="dk1"/>
          </a:lnRef>
          <a:fillRef idx="0">
            <a:schemeClr val="dk1"/>
          </a:fillRef>
          <a:effectRef idx="0">
            <a:schemeClr val="dk1"/>
          </a:effectRef>
          <a:fontRef idx="minor">
            <a:schemeClr val="tx1"/>
          </a:fontRef>
        </p:style>
      </p:cxnSp>
      <p:sp>
        <p:nvSpPr>
          <p:cNvPr id="41" name="Rounded Rectangle 40"/>
          <p:cNvSpPr/>
          <p:nvPr/>
        </p:nvSpPr>
        <p:spPr>
          <a:xfrm>
            <a:off x="7677963" y="2428697"/>
            <a:ext cx="1124667" cy="751761"/>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sv-SE"/>
          </a:p>
        </p:txBody>
      </p:sp>
      <p:sp>
        <p:nvSpPr>
          <p:cNvPr id="42" name="TextBox 41"/>
          <p:cNvSpPr txBox="1"/>
          <p:nvPr/>
        </p:nvSpPr>
        <p:spPr>
          <a:xfrm>
            <a:off x="7675239" y="2506723"/>
            <a:ext cx="1127391" cy="584775"/>
          </a:xfrm>
          <a:prstGeom prst="rect">
            <a:avLst/>
          </a:prstGeom>
          <a:noFill/>
        </p:spPr>
        <p:txBody>
          <a:bodyPr wrap="square" rtlCol="0">
            <a:spAutoFit/>
          </a:bodyPr>
          <a:lstStyle/>
          <a:p>
            <a:r>
              <a:rPr lang="sv-SE" sz="1600" dirty="0" smtClean="0"/>
              <a:t>Genomföra alternativ</a:t>
            </a:r>
          </a:p>
        </p:txBody>
      </p:sp>
      <p:cxnSp>
        <p:nvCxnSpPr>
          <p:cNvPr id="43" name="Straight Arrow Connector 42"/>
          <p:cNvCxnSpPr/>
          <p:nvPr/>
        </p:nvCxnSpPr>
        <p:spPr>
          <a:xfrm flipV="1">
            <a:off x="8784592" y="2829278"/>
            <a:ext cx="253318" cy="2733"/>
          </a:xfrm>
          <a:prstGeom prst="straightConnector1">
            <a:avLst/>
          </a:prstGeom>
          <a:ln>
            <a:headEnd type="none" w="med" len="med"/>
            <a:tailEnd type="arrow" w="med" len="med"/>
          </a:ln>
        </p:spPr>
        <p:style>
          <a:lnRef idx="1">
            <a:schemeClr val="dk1"/>
          </a:lnRef>
          <a:fillRef idx="0">
            <a:schemeClr val="dk1"/>
          </a:fillRef>
          <a:effectRef idx="0">
            <a:schemeClr val="dk1"/>
          </a:effectRef>
          <a:fontRef idx="minor">
            <a:schemeClr val="tx1"/>
          </a:fontRef>
        </p:style>
      </p:cxnSp>
      <p:sp>
        <p:nvSpPr>
          <p:cNvPr id="44" name="TextBox 43"/>
          <p:cNvSpPr txBox="1"/>
          <p:nvPr/>
        </p:nvSpPr>
        <p:spPr>
          <a:xfrm>
            <a:off x="556541" y="3503160"/>
            <a:ext cx="1362572" cy="1169551"/>
          </a:xfrm>
          <a:prstGeom prst="rect">
            <a:avLst/>
          </a:prstGeom>
          <a:noFill/>
        </p:spPr>
        <p:txBody>
          <a:bodyPr wrap="square" rtlCol="0">
            <a:spAutoFit/>
          </a:bodyPr>
          <a:lstStyle/>
          <a:p>
            <a:r>
              <a:rPr lang="sv-SE" sz="1400" dirty="0" smtClean="0"/>
              <a:t>I denna fas specificeras/</a:t>
            </a:r>
          </a:p>
          <a:p>
            <a:r>
              <a:rPr lang="sv-SE" sz="1400" dirty="0" smtClean="0"/>
              <a:t>definieras/</a:t>
            </a:r>
          </a:p>
          <a:p>
            <a:r>
              <a:rPr lang="sv-SE" sz="1400" dirty="0" smtClean="0"/>
              <a:t>expliceras problem</a:t>
            </a:r>
            <a:endParaRPr lang="sv-SE" sz="1400" dirty="0"/>
          </a:p>
        </p:txBody>
      </p:sp>
      <p:sp>
        <p:nvSpPr>
          <p:cNvPr id="45" name="Right Brace 44"/>
          <p:cNvSpPr/>
          <p:nvPr/>
        </p:nvSpPr>
        <p:spPr>
          <a:xfrm rot="16200000">
            <a:off x="927445" y="2899130"/>
            <a:ext cx="350196" cy="1208062"/>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sv-SE"/>
          </a:p>
        </p:txBody>
      </p:sp>
      <p:sp>
        <p:nvSpPr>
          <p:cNvPr id="46" name="TextBox 45"/>
          <p:cNvSpPr txBox="1"/>
          <p:nvPr/>
        </p:nvSpPr>
        <p:spPr>
          <a:xfrm>
            <a:off x="2027411" y="3521011"/>
            <a:ext cx="989157" cy="1169551"/>
          </a:xfrm>
          <a:prstGeom prst="rect">
            <a:avLst/>
          </a:prstGeom>
          <a:noFill/>
        </p:spPr>
        <p:txBody>
          <a:bodyPr wrap="square" rtlCol="0">
            <a:spAutoFit/>
          </a:bodyPr>
          <a:lstStyle/>
          <a:p>
            <a:r>
              <a:rPr lang="sv-SE" sz="1400" dirty="0" smtClean="0"/>
              <a:t>I denna fas samlas info om</a:t>
            </a:r>
          </a:p>
          <a:p>
            <a:r>
              <a:rPr lang="sv-SE" sz="1400" dirty="0" smtClean="0"/>
              <a:t>alternativa lösningar</a:t>
            </a:r>
            <a:endParaRPr lang="sv-SE" sz="1400" dirty="0"/>
          </a:p>
        </p:txBody>
      </p:sp>
      <p:sp>
        <p:nvSpPr>
          <p:cNvPr id="47" name="Right Brace 46"/>
          <p:cNvSpPr/>
          <p:nvPr/>
        </p:nvSpPr>
        <p:spPr>
          <a:xfrm rot="16200000">
            <a:off x="2373626" y="2925070"/>
            <a:ext cx="350196" cy="1208062"/>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sv-SE"/>
          </a:p>
        </p:txBody>
      </p:sp>
      <p:sp>
        <p:nvSpPr>
          <p:cNvPr id="48" name="TextBox 47"/>
          <p:cNvSpPr txBox="1"/>
          <p:nvPr/>
        </p:nvSpPr>
        <p:spPr>
          <a:xfrm>
            <a:off x="3371080" y="3535585"/>
            <a:ext cx="1362572" cy="954107"/>
          </a:xfrm>
          <a:prstGeom prst="rect">
            <a:avLst/>
          </a:prstGeom>
          <a:noFill/>
        </p:spPr>
        <p:txBody>
          <a:bodyPr wrap="square" rtlCol="0">
            <a:spAutoFit/>
          </a:bodyPr>
          <a:lstStyle/>
          <a:p>
            <a:r>
              <a:rPr lang="sv-SE" sz="1400" dirty="0" smtClean="0"/>
              <a:t>I denna fas utformas alternativa lösningar</a:t>
            </a:r>
            <a:endParaRPr lang="sv-SE" sz="1400" dirty="0"/>
          </a:p>
        </p:txBody>
      </p:sp>
      <p:sp>
        <p:nvSpPr>
          <p:cNvPr id="49" name="Right Brace 48"/>
          <p:cNvSpPr/>
          <p:nvPr/>
        </p:nvSpPr>
        <p:spPr>
          <a:xfrm rot="16200000">
            <a:off x="3771168" y="2931555"/>
            <a:ext cx="350196" cy="1208062"/>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sv-SE"/>
          </a:p>
        </p:txBody>
      </p:sp>
      <p:sp>
        <p:nvSpPr>
          <p:cNvPr id="50" name="TextBox 49"/>
          <p:cNvSpPr txBox="1"/>
          <p:nvPr/>
        </p:nvSpPr>
        <p:spPr>
          <a:xfrm>
            <a:off x="6186752" y="3561362"/>
            <a:ext cx="1362572" cy="954107"/>
          </a:xfrm>
          <a:prstGeom prst="rect">
            <a:avLst/>
          </a:prstGeom>
          <a:noFill/>
        </p:spPr>
        <p:txBody>
          <a:bodyPr wrap="square" rtlCol="0">
            <a:spAutoFit/>
          </a:bodyPr>
          <a:lstStyle/>
          <a:p>
            <a:r>
              <a:rPr lang="sv-SE" sz="1400" dirty="0" smtClean="0"/>
              <a:t>I denna fas väljs en lösning givet mål /kriterier/</a:t>
            </a:r>
          </a:p>
          <a:p>
            <a:r>
              <a:rPr lang="sv-SE" sz="1400" dirty="0" smtClean="0"/>
              <a:t>preferenser</a:t>
            </a:r>
            <a:endParaRPr lang="sv-SE" sz="1400" dirty="0"/>
          </a:p>
        </p:txBody>
      </p:sp>
      <p:sp>
        <p:nvSpPr>
          <p:cNvPr id="51" name="Right Brace 50"/>
          <p:cNvSpPr/>
          <p:nvPr/>
        </p:nvSpPr>
        <p:spPr>
          <a:xfrm rot="16200000">
            <a:off x="6637592" y="2928313"/>
            <a:ext cx="350196" cy="1208062"/>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sv-SE"/>
          </a:p>
        </p:txBody>
      </p:sp>
      <p:sp>
        <p:nvSpPr>
          <p:cNvPr id="52" name="TextBox 51"/>
          <p:cNvSpPr txBox="1"/>
          <p:nvPr/>
        </p:nvSpPr>
        <p:spPr>
          <a:xfrm>
            <a:off x="7800417" y="3538828"/>
            <a:ext cx="1065146" cy="1169551"/>
          </a:xfrm>
          <a:prstGeom prst="rect">
            <a:avLst/>
          </a:prstGeom>
          <a:noFill/>
        </p:spPr>
        <p:txBody>
          <a:bodyPr wrap="square" rtlCol="0">
            <a:spAutoFit/>
          </a:bodyPr>
          <a:lstStyle/>
          <a:p>
            <a:r>
              <a:rPr lang="sv-SE" sz="1400" dirty="0" smtClean="0"/>
              <a:t>I denna fas </a:t>
            </a:r>
            <a:r>
              <a:rPr lang="sv-SE" sz="1400" dirty="0" err="1" smtClean="0"/>
              <a:t>imple-menteras</a:t>
            </a:r>
            <a:r>
              <a:rPr lang="sv-SE" sz="1400" dirty="0" smtClean="0"/>
              <a:t> valt alternativ</a:t>
            </a:r>
            <a:endParaRPr lang="sv-SE" sz="1400" dirty="0"/>
          </a:p>
        </p:txBody>
      </p:sp>
      <p:sp>
        <p:nvSpPr>
          <p:cNvPr id="53" name="Right Brace 52"/>
          <p:cNvSpPr/>
          <p:nvPr/>
        </p:nvSpPr>
        <p:spPr>
          <a:xfrm rot="16200000">
            <a:off x="8171321" y="2934798"/>
            <a:ext cx="350196" cy="1208062"/>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sv-SE"/>
          </a:p>
        </p:txBody>
      </p:sp>
      <p:sp>
        <p:nvSpPr>
          <p:cNvPr id="54" name="Rounded Rectangle 53"/>
          <p:cNvSpPr/>
          <p:nvPr/>
        </p:nvSpPr>
        <p:spPr>
          <a:xfrm>
            <a:off x="4751969" y="2415180"/>
            <a:ext cx="1260664" cy="751761"/>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sv-SE"/>
          </a:p>
        </p:txBody>
      </p:sp>
      <p:sp>
        <p:nvSpPr>
          <p:cNvPr id="55" name="TextBox 54"/>
          <p:cNvSpPr txBox="1"/>
          <p:nvPr/>
        </p:nvSpPr>
        <p:spPr>
          <a:xfrm>
            <a:off x="4732439" y="2486482"/>
            <a:ext cx="1426153" cy="584775"/>
          </a:xfrm>
          <a:prstGeom prst="rect">
            <a:avLst/>
          </a:prstGeom>
          <a:noFill/>
        </p:spPr>
        <p:txBody>
          <a:bodyPr wrap="square" rtlCol="0">
            <a:spAutoFit/>
          </a:bodyPr>
          <a:lstStyle/>
          <a:p>
            <a:r>
              <a:rPr lang="sv-SE" sz="1600" dirty="0" smtClean="0"/>
              <a:t>Analysera konsekvenser</a:t>
            </a:r>
          </a:p>
        </p:txBody>
      </p:sp>
      <p:cxnSp>
        <p:nvCxnSpPr>
          <p:cNvPr id="56" name="Straight Arrow Connector 55"/>
          <p:cNvCxnSpPr/>
          <p:nvPr/>
        </p:nvCxnSpPr>
        <p:spPr>
          <a:xfrm flipV="1">
            <a:off x="4478674" y="2788327"/>
            <a:ext cx="253318" cy="2733"/>
          </a:xfrm>
          <a:prstGeom prst="straightConnector1">
            <a:avLst/>
          </a:prstGeom>
          <a:ln>
            <a:headEnd type="none" w="med" len="med"/>
            <a:tailEnd type="arrow" w="med" len="med"/>
          </a:ln>
        </p:spPr>
        <p:style>
          <a:lnRef idx="1">
            <a:schemeClr val="dk1"/>
          </a:lnRef>
          <a:fillRef idx="0">
            <a:schemeClr val="dk1"/>
          </a:fillRef>
          <a:effectRef idx="0">
            <a:schemeClr val="dk1"/>
          </a:effectRef>
          <a:fontRef idx="minor">
            <a:schemeClr val="tx1"/>
          </a:fontRef>
        </p:style>
      </p:cxnSp>
      <p:sp>
        <p:nvSpPr>
          <p:cNvPr id="57" name="TextBox 56"/>
          <p:cNvSpPr txBox="1"/>
          <p:nvPr/>
        </p:nvSpPr>
        <p:spPr>
          <a:xfrm>
            <a:off x="4729710" y="3542070"/>
            <a:ext cx="1478950" cy="1384995"/>
          </a:xfrm>
          <a:prstGeom prst="rect">
            <a:avLst/>
          </a:prstGeom>
          <a:noFill/>
        </p:spPr>
        <p:txBody>
          <a:bodyPr wrap="square" rtlCol="0">
            <a:spAutoFit/>
          </a:bodyPr>
          <a:lstStyle/>
          <a:p>
            <a:r>
              <a:rPr lang="sv-SE" sz="1400" dirty="0" smtClean="0"/>
              <a:t>I denna fas analyseras/</a:t>
            </a:r>
            <a:r>
              <a:rPr lang="sv-SE" sz="1400" dirty="0" err="1" smtClean="0"/>
              <a:t>estim</a:t>
            </a:r>
            <a:r>
              <a:rPr lang="sv-SE" sz="1400" dirty="0" smtClean="0"/>
              <a:t>-eras/beräknas konsekvenserna av de alternativa lösningarna </a:t>
            </a:r>
            <a:endParaRPr lang="sv-SE" sz="1400" dirty="0"/>
          </a:p>
        </p:txBody>
      </p:sp>
      <p:sp>
        <p:nvSpPr>
          <p:cNvPr id="58" name="Right Brace 57"/>
          <p:cNvSpPr/>
          <p:nvPr/>
        </p:nvSpPr>
        <p:spPr>
          <a:xfrm rot="16200000">
            <a:off x="5178438" y="2938040"/>
            <a:ext cx="350196" cy="1208062"/>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sv-SE"/>
          </a:p>
        </p:txBody>
      </p:sp>
      <p:sp>
        <p:nvSpPr>
          <p:cNvPr id="59" name="Oval 58"/>
          <p:cNvSpPr/>
          <p:nvPr/>
        </p:nvSpPr>
        <p:spPr>
          <a:xfrm>
            <a:off x="6148533" y="3704199"/>
            <a:ext cx="1458430" cy="852785"/>
          </a:xfrm>
          <a:prstGeom prst="ellipse">
            <a:avLst/>
          </a:prstGeom>
          <a:solidFill>
            <a:schemeClr val="bg1">
              <a:alpha val="0"/>
            </a:scheme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Tree>
    <p:extLst>
      <p:ext uri="{BB962C8B-B14F-4D97-AF65-F5344CB8AC3E}">
        <p14:creationId xmlns:p14="http://schemas.microsoft.com/office/powerpoint/2010/main" val="115300391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2"/>
          <p:cNvSpPr>
            <a:spLocks noGrp="1" noChangeArrowheads="1"/>
          </p:cNvSpPr>
          <p:nvPr>
            <p:ph type="title"/>
          </p:nvPr>
        </p:nvSpPr>
        <p:spPr>
          <a:xfrm>
            <a:off x="652686" y="553186"/>
            <a:ext cx="6850800" cy="596700"/>
          </a:xfrm>
        </p:spPr>
        <p:txBody>
          <a:bodyPr>
            <a:normAutofit/>
          </a:bodyPr>
          <a:lstStyle/>
          <a:p>
            <a:r>
              <a:rPr lang="en-US" sz="2700" dirty="0" err="1"/>
              <a:t>Rationell</a:t>
            </a:r>
            <a:r>
              <a:rPr lang="en-US" sz="2700" dirty="0"/>
              <a:t> </a:t>
            </a:r>
            <a:r>
              <a:rPr lang="en-US" sz="2700" dirty="0" err="1"/>
              <a:t>beslutsmodell</a:t>
            </a:r>
            <a:r>
              <a:rPr lang="sv-SE" sz="2700" dirty="0"/>
              <a:t> </a:t>
            </a:r>
            <a:endParaRPr lang="en-US" sz="2700" dirty="0"/>
          </a:p>
        </p:txBody>
      </p:sp>
      <p:sp>
        <p:nvSpPr>
          <p:cNvPr id="4" name="Slide Number Placeholder 4"/>
          <p:cNvSpPr>
            <a:spLocks noGrp="1"/>
          </p:cNvSpPr>
          <p:nvPr>
            <p:ph type="sldNum" sz="quarter" idx="4294967295"/>
          </p:nvPr>
        </p:nvSpPr>
        <p:spPr>
          <a:xfrm>
            <a:off x="3486150" y="4767263"/>
            <a:ext cx="2171700" cy="273844"/>
          </a:xfrm>
          <a:prstGeom prst="rect">
            <a:avLst/>
          </a:prstGeom>
        </p:spPr>
        <p:txBody>
          <a:bodyPr/>
          <a:lstStyle/>
          <a:p>
            <a:fld id="{A9F44D93-F5D6-4290-94B5-888A583D9776}" type="slidenum">
              <a:rPr lang="en-US" smtClean="0"/>
              <a:pPr/>
              <a:t>11</a:t>
            </a:fld>
            <a:endParaRPr lang="en-US" dirty="0"/>
          </a:p>
        </p:txBody>
      </p:sp>
      <p:sp>
        <p:nvSpPr>
          <p:cNvPr id="17" name="Rounded Rectangle 16"/>
          <p:cNvSpPr/>
          <p:nvPr/>
        </p:nvSpPr>
        <p:spPr>
          <a:xfrm>
            <a:off x="548280" y="2408698"/>
            <a:ext cx="1158544" cy="751761"/>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sv-SE"/>
          </a:p>
        </p:txBody>
      </p:sp>
      <p:sp>
        <p:nvSpPr>
          <p:cNvPr id="18" name="TextBox 17"/>
          <p:cNvSpPr txBox="1"/>
          <p:nvPr/>
        </p:nvSpPr>
        <p:spPr>
          <a:xfrm>
            <a:off x="554435" y="2471686"/>
            <a:ext cx="1220486" cy="584775"/>
          </a:xfrm>
          <a:prstGeom prst="rect">
            <a:avLst/>
          </a:prstGeom>
          <a:noFill/>
        </p:spPr>
        <p:txBody>
          <a:bodyPr wrap="square" rtlCol="0">
            <a:spAutoFit/>
          </a:bodyPr>
          <a:lstStyle/>
          <a:p>
            <a:r>
              <a:rPr lang="sv-SE" sz="1600" dirty="0" smtClean="0"/>
              <a:t>Specificera problem</a:t>
            </a:r>
            <a:endParaRPr lang="sv-SE" sz="1600" dirty="0"/>
          </a:p>
        </p:txBody>
      </p:sp>
      <p:sp>
        <p:nvSpPr>
          <p:cNvPr id="30" name="Rounded Rectangle 29"/>
          <p:cNvSpPr/>
          <p:nvPr/>
        </p:nvSpPr>
        <p:spPr>
          <a:xfrm>
            <a:off x="1957531" y="2418426"/>
            <a:ext cx="1168621" cy="751761"/>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sv-SE"/>
          </a:p>
        </p:txBody>
      </p:sp>
      <p:sp>
        <p:nvSpPr>
          <p:cNvPr id="31" name="TextBox 30"/>
          <p:cNvSpPr txBox="1"/>
          <p:nvPr/>
        </p:nvSpPr>
        <p:spPr>
          <a:xfrm>
            <a:off x="1917536" y="2480000"/>
            <a:ext cx="1256871" cy="584775"/>
          </a:xfrm>
          <a:prstGeom prst="rect">
            <a:avLst/>
          </a:prstGeom>
          <a:noFill/>
        </p:spPr>
        <p:txBody>
          <a:bodyPr wrap="square" rtlCol="0">
            <a:spAutoFit/>
          </a:bodyPr>
          <a:lstStyle/>
          <a:p>
            <a:r>
              <a:rPr lang="sv-SE" sz="1600" dirty="0" smtClean="0"/>
              <a:t>Samla info</a:t>
            </a:r>
          </a:p>
          <a:p>
            <a:r>
              <a:rPr lang="sv-SE" sz="1600" dirty="0" smtClean="0"/>
              <a:t>(</a:t>
            </a:r>
            <a:r>
              <a:rPr lang="sv-SE" sz="1600" dirty="0" err="1" smtClean="0"/>
              <a:t>intelligence</a:t>
            </a:r>
            <a:r>
              <a:rPr lang="sv-SE" sz="1600" dirty="0" smtClean="0"/>
              <a:t>)</a:t>
            </a:r>
          </a:p>
        </p:txBody>
      </p:sp>
      <p:sp>
        <p:nvSpPr>
          <p:cNvPr id="32" name="Rounded Rectangle 31"/>
          <p:cNvSpPr/>
          <p:nvPr/>
        </p:nvSpPr>
        <p:spPr>
          <a:xfrm>
            <a:off x="3364155" y="2408698"/>
            <a:ext cx="1137106" cy="751761"/>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sv-SE" b="1"/>
          </a:p>
        </p:txBody>
      </p:sp>
      <p:sp>
        <p:nvSpPr>
          <p:cNvPr id="33" name="TextBox 32"/>
          <p:cNvSpPr txBox="1"/>
          <p:nvPr/>
        </p:nvSpPr>
        <p:spPr>
          <a:xfrm>
            <a:off x="3344626" y="2480000"/>
            <a:ext cx="1156636" cy="584775"/>
          </a:xfrm>
          <a:prstGeom prst="rect">
            <a:avLst/>
          </a:prstGeom>
          <a:noFill/>
        </p:spPr>
        <p:txBody>
          <a:bodyPr wrap="square" rtlCol="0">
            <a:spAutoFit/>
          </a:bodyPr>
          <a:lstStyle/>
          <a:p>
            <a:r>
              <a:rPr lang="sv-SE" sz="1600" dirty="0" smtClean="0"/>
              <a:t>Designa alternativ</a:t>
            </a:r>
          </a:p>
        </p:txBody>
      </p:sp>
      <p:sp>
        <p:nvSpPr>
          <p:cNvPr id="34" name="Rounded Rectangle 33"/>
          <p:cNvSpPr/>
          <p:nvPr/>
        </p:nvSpPr>
        <p:spPr>
          <a:xfrm>
            <a:off x="6250636" y="2425964"/>
            <a:ext cx="1124667" cy="751761"/>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sv-SE"/>
          </a:p>
        </p:txBody>
      </p:sp>
      <p:sp>
        <p:nvSpPr>
          <p:cNvPr id="35" name="TextBox 34"/>
          <p:cNvSpPr txBox="1"/>
          <p:nvPr/>
        </p:nvSpPr>
        <p:spPr>
          <a:xfrm>
            <a:off x="6247913" y="2503990"/>
            <a:ext cx="1098280" cy="584775"/>
          </a:xfrm>
          <a:prstGeom prst="rect">
            <a:avLst/>
          </a:prstGeom>
          <a:noFill/>
        </p:spPr>
        <p:txBody>
          <a:bodyPr wrap="square" rtlCol="0">
            <a:spAutoFit/>
          </a:bodyPr>
          <a:lstStyle/>
          <a:p>
            <a:r>
              <a:rPr lang="sv-SE" sz="1600" dirty="0" smtClean="0"/>
              <a:t>Välja ett alternativ</a:t>
            </a:r>
          </a:p>
        </p:txBody>
      </p:sp>
      <p:cxnSp>
        <p:nvCxnSpPr>
          <p:cNvPr id="36" name="Straight Arrow Connector 35"/>
          <p:cNvCxnSpPr/>
          <p:nvPr/>
        </p:nvCxnSpPr>
        <p:spPr>
          <a:xfrm flipV="1">
            <a:off x="1726573" y="2787855"/>
            <a:ext cx="253318" cy="2733"/>
          </a:xfrm>
          <a:prstGeom prst="straightConnector1">
            <a:avLst/>
          </a:prstGeom>
          <a:ln>
            <a:headEnd type="none" w="med" len="med"/>
            <a:tailEnd type="arrow" w="med" len="med"/>
          </a:ln>
        </p:spPr>
        <p:style>
          <a:lnRef idx="1">
            <a:schemeClr val="dk1"/>
          </a:lnRef>
          <a:fillRef idx="0">
            <a:schemeClr val="dk1"/>
          </a:fillRef>
          <a:effectRef idx="0">
            <a:schemeClr val="dk1"/>
          </a:effectRef>
          <a:fontRef idx="minor">
            <a:schemeClr val="tx1"/>
          </a:fontRef>
        </p:style>
      </p:cxnSp>
      <p:cxnSp>
        <p:nvCxnSpPr>
          <p:cNvPr id="37" name="Straight Arrow Connector 36"/>
          <p:cNvCxnSpPr/>
          <p:nvPr/>
        </p:nvCxnSpPr>
        <p:spPr>
          <a:xfrm flipV="1">
            <a:off x="280665" y="2813044"/>
            <a:ext cx="253318" cy="2733"/>
          </a:xfrm>
          <a:prstGeom prst="straightConnector1">
            <a:avLst/>
          </a:prstGeom>
          <a:ln>
            <a:headEnd type="none" w="med" len="med"/>
            <a:tailEnd type="arrow" w="med" len="med"/>
          </a:ln>
        </p:spPr>
        <p:style>
          <a:lnRef idx="1">
            <a:schemeClr val="dk1"/>
          </a:lnRef>
          <a:fillRef idx="0">
            <a:schemeClr val="dk1"/>
          </a:fillRef>
          <a:effectRef idx="0">
            <a:schemeClr val="dk1"/>
          </a:effectRef>
          <a:fontRef idx="minor">
            <a:schemeClr val="tx1"/>
          </a:fontRef>
        </p:style>
      </p:cxnSp>
      <p:cxnSp>
        <p:nvCxnSpPr>
          <p:cNvPr id="38" name="Straight Arrow Connector 37"/>
          <p:cNvCxnSpPr/>
          <p:nvPr/>
        </p:nvCxnSpPr>
        <p:spPr>
          <a:xfrm flipV="1">
            <a:off x="3090860" y="2781845"/>
            <a:ext cx="253318" cy="2733"/>
          </a:xfrm>
          <a:prstGeom prst="straightConnector1">
            <a:avLst/>
          </a:prstGeom>
          <a:ln>
            <a:headEnd type="none" w="med" len="med"/>
            <a:tailEnd type="arrow" w="med" len="med"/>
          </a:ln>
        </p:spPr>
        <p:style>
          <a:lnRef idx="1">
            <a:schemeClr val="dk1"/>
          </a:lnRef>
          <a:fillRef idx="0">
            <a:schemeClr val="dk1"/>
          </a:fillRef>
          <a:effectRef idx="0">
            <a:schemeClr val="dk1"/>
          </a:effectRef>
          <a:fontRef idx="minor">
            <a:schemeClr val="tx1"/>
          </a:fontRef>
        </p:style>
      </p:cxnSp>
      <p:cxnSp>
        <p:nvCxnSpPr>
          <p:cNvPr id="39" name="Straight Arrow Connector 38"/>
          <p:cNvCxnSpPr/>
          <p:nvPr/>
        </p:nvCxnSpPr>
        <p:spPr>
          <a:xfrm flipV="1">
            <a:off x="5997344" y="2796378"/>
            <a:ext cx="253318" cy="2733"/>
          </a:xfrm>
          <a:prstGeom prst="straightConnector1">
            <a:avLst/>
          </a:prstGeom>
          <a:ln>
            <a:headEnd type="none" w="med" len="med"/>
            <a:tailEnd type="arrow" w="med" len="med"/>
          </a:ln>
        </p:spPr>
        <p:style>
          <a:lnRef idx="1">
            <a:schemeClr val="dk1"/>
          </a:lnRef>
          <a:fillRef idx="0">
            <a:schemeClr val="dk1"/>
          </a:fillRef>
          <a:effectRef idx="0">
            <a:schemeClr val="dk1"/>
          </a:effectRef>
          <a:fontRef idx="minor">
            <a:schemeClr val="tx1"/>
          </a:fontRef>
        </p:style>
      </p:cxnSp>
      <p:cxnSp>
        <p:nvCxnSpPr>
          <p:cNvPr id="40" name="Straight Arrow Connector 39"/>
          <p:cNvCxnSpPr/>
          <p:nvPr/>
        </p:nvCxnSpPr>
        <p:spPr>
          <a:xfrm flipV="1">
            <a:off x="7402270" y="2856932"/>
            <a:ext cx="253318" cy="2733"/>
          </a:xfrm>
          <a:prstGeom prst="straightConnector1">
            <a:avLst/>
          </a:prstGeom>
          <a:ln>
            <a:headEnd type="none" w="med" len="med"/>
            <a:tailEnd type="arrow" w="med" len="med"/>
          </a:ln>
        </p:spPr>
        <p:style>
          <a:lnRef idx="1">
            <a:schemeClr val="dk1"/>
          </a:lnRef>
          <a:fillRef idx="0">
            <a:schemeClr val="dk1"/>
          </a:fillRef>
          <a:effectRef idx="0">
            <a:schemeClr val="dk1"/>
          </a:effectRef>
          <a:fontRef idx="minor">
            <a:schemeClr val="tx1"/>
          </a:fontRef>
        </p:style>
      </p:cxnSp>
      <p:sp>
        <p:nvSpPr>
          <p:cNvPr id="41" name="Rounded Rectangle 40"/>
          <p:cNvSpPr/>
          <p:nvPr/>
        </p:nvSpPr>
        <p:spPr>
          <a:xfrm>
            <a:off x="7677963" y="2428697"/>
            <a:ext cx="1124667" cy="751761"/>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sv-SE"/>
          </a:p>
        </p:txBody>
      </p:sp>
      <p:sp>
        <p:nvSpPr>
          <p:cNvPr id="42" name="TextBox 41"/>
          <p:cNvSpPr txBox="1"/>
          <p:nvPr/>
        </p:nvSpPr>
        <p:spPr>
          <a:xfrm>
            <a:off x="7675239" y="2506723"/>
            <a:ext cx="1127391" cy="584775"/>
          </a:xfrm>
          <a:prstGeom prst="rect">
            <a:avLst/>
          </a:prstGeom>
          <a:noFill/>
        </p:spPr>
        <p:txBody>
          <a:bodyPr wrap="square" rtlCol="0">
            <a:spAutoFit/>
          </a:bodyPr>
          <a:lstStyle/>
          <a:p>
            <a:r>
              <a:rPr lang="sv-SE" sz="1600" dirty="0" smtClean="0"/>
              <a:t>Genomföra alternativ</a:t>
            </a:r>
          </a:p>
        </p:txBody>
      </p:sp>
      <p:cxnSp>
        <p:nvCxnSpPr>
          <p:cNvPr id="43" name="Straight Arrow Connector 42"/>
          <p:cNvCxnSpPr/>
          <p:nvPr/>
        </p:nvCxnSpPr>
        <p:spPr>
          <a:xfrm flipV="1">
            <a:off x="8784592" y="2829278"/>
            <a:ext cx="253318" cy="2733"/>
          </a:xfrm>
          <a:prstGeom prst="straightConnector1">
            <a:avLst/>
          </a:prstGeom>
          <a:ln>
            <a:headEnd type="none" w="med" len="med"/>
            <a:tailEnd type="arrow" w="med" len="med"/>
          </a:ln>
        </p:spPr>
        <p:style>
          <a:lnRef idx="1">
            <a:schemeClr val="dk1"/>
          </a:lnRef>
          <a:fillRef idx="0">
            <a:schemeClr val="dk1"/>
          </a:fillRef>
          <a:effectRef idx="0">
            <a:schemeClr val="dk1"/>
          </a:effectRef>
          <a:fontRef idx="minor">
            <a:schemeClr val="tx1"/>
          </a:fontRef>
        </p:style>
      </p:cxnSp>
      <p:sp>
        <p:nvSpPr>
          <p:cNvPr id="44" name="TextBox 43"/>
          <p:cNvSpPr txBox="1"/>
          <p:nvPr/>
        </p:nvSpPr>
        <p:spPr>
          <a:xfrm>
            <a:off x="556541" y="3503160"/>
            <a:ext cx="1362572" cy="1169551"/>
          </a:xfrm>
          <a:prstGeom prst="rect">
            <a:avLst/>
          </a:prstGeom>
          <a:noFill/>
        </p:spPr>
        <p:txBody>
          <a:bodyPr wrap="square" rtlCol="0">
            <a:spAutoFit/>
          </a:bodyPr>
          <a:lstStyle/>
          <a:p>
            <a:r>
              <a:rPr lang="sv-SE" sz="1400" dirty="0" smtClean="0"/>
              <a:t>I denna fas specificeras/</a:t>
            </a:r>
          </a:p>
          <a:p>
            <a:r>
              <a:rPr lang="sv-SE" sz="1400" dirty="0" smtClean="0"/>
              <a:t>definieras/</a:t>
            </a:r>
          </a:p>
          <a:p>
            <a:r>
              <a:rPr lang="sv-SE" sz="1400" dirty="0" smtClean="0"/>
              <a:t>expliceras problem</a:t>
            </a:r>
            <a:endParaRPr lang="sv-SE" sz="1400" dirty="0"/>
          </a:p>
        </p:txBody>
      </p:sp>
      <p:sp>
        <p:nvSpPr>
          <p:cNvPr id="45" name="Right Brace 44"/>
          <p:cNvSpPr/>
          <p:nvPr/>
        </p:nvSpPr>
        <p:spPr>
          <a:xfrm rot="16200000">
            <a:off x="927445" y="2899130"/>
            <a:ext cx="350196" cy="1208062"/>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sv-SE"/>
          </a:p>
        </p:txBody>
      </p:sp>
      <p:sp>
        <p:nvSpPr>
          <p:cNvPr id="46" name="TextBox 45"/>
          <p:cNvSpPr txBox="1"/>
          <p:nvPr/>
        </p:nvSpPr>
        <p:spPr>
          <a:xfrm>
            <a:off x="2027411" y="3521011"/>
            <a:ext cx="989157" cy="1169551"/>
          </a:xfrm>
          <a:prstGeom prst="rect">
            <a:avLst/>
          </a:prstGeom>
          <a:noFill/>
        </p:spPr>
        <p:txBody>
          <a:bodyPr wrap="square" rtlCol="0">
            <a:spAutoFit/>
          </a:bodyPr>
          <a:lstStyle/>
          <a:p>
            <a:r>
              <a:rPr lang="sv-SE" sz="1400" dirty="0" smtClean="0"/>
              <a:t>I denna fas samlas info om</a:t>
            </a:r>
          </a:p>
          <a:p>
            <a:r>
              <a:rPr lang="sv-SE" sz="1400" dirty="0" smtClean="0"/>
              <a:t>alternativa lösningar</a:t>
            </a:r>
            <a:endParaRPr lang="sv-SE" sz="1400" dirty="0"/>
          </a:p>
        </p:txBody>
      </p:sp>
      <p:sp>
        <p:nvSpPr>
          <p:cNvPr id="47" name="Right Brace 46"/>
          <p:cNvSpPr/>
          <p:nvPr/>
        </p:nvSpPr>
        <p:spPr>
          <a:xfrm rot="16200000">
            <a:off x="2373626" y="2925070"/>
            <a:ext cx="350196" cy="1208062"/>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sv-SE"/>
          </a:p>
        </p:txBody>
      </p:sp>
      <p:sp>
        <p:nvSpPr>
          <p:cNvPr id="48" name="TextBox 47"/>
          <p:cNvSpPr txBox="1"/>
          <p:nvPr/>
        </p:nvSpPr>
        <p:spPr>
          <a:xfrm>
            <a:off x="3371080" y="3535585"/>
            <a:ext cx="1362572" cy="954107"/>
          </a:xfrm>
          <a:prstGeom prst="rect">
            <a:avLst/>
          </a:prstGeom>
          <a:noFill/>
        </p:spPr>
        <p:txBody>
          <a:bodyPr wrap="square" rtlCol="0">
            <a:spAutoFit/>
          </a:bodyPr>
          <a:lstStyle/>
          <a:p>
            <a:r>
              <a:rPr lang="sv-SE" sz="1400" dirty="0" smtClean="0"/>
              <a:t>I denna fas utformas alternativa lösningar</a:t>
            </a:r>
            <a:endParaRPr lang="sv-SE" sz="1400" dirty="0"/>
          </a:p>
        </p:txBody>
      </p:sp>
      <p:sp>
        <p:nvSpPr>
          <p:cNvPr id="49" name="Right Brace 48"/>
          <p:cNvSpPr/>
          <p:nvPr/>
        </p:nvSpPr>
        <p:spPr>
          <a:xfrm rot="16200000">
            <a:off x="3771168" y="2931555"/>
            <a:ext cx="350196" cy="1208062"/>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sv-SE"/>
          </a:p>
        </p:txBody>
      </p:sp>
      <p:sp>
        <p:nvSpPr>
          <p:cNvPr id="50" name="TextBox 49"/>
          <p:cNvSpPr txBox="1"/>
          <p:nvPr/>
        </p:nvSpPr>
        <p:spPr>
          <a:xfrm>
            <a:off x="6186752" y="3561362"/>
            <a:ext cx="1362572" cy="954107"/>
          </a:xfrm>
          <a:prstGeom prst="rect">
            <a:avLst/>
          </a:prstGeom>
          <a:noFill/>
        </p:spPr>
        <p:txBody>
          <a:bodyPr wrap="square" rtlCol="0">
            <a:spAutoFit/>
          </a:bodyPr>
          <a:lstStyle/>
          <a:p>
            <a:r>
              <a:rPr lang="sv-SE" sz="1400" dirty="0" smtClean="0"/>
              <a:t>I denna fas väljs en lösning givet mål /kriterier/</a:t>
            </a:r>
          </a:p>
          <a:p>
            <a:r>
              <a:rPr lang="sv-SE" sz="1400" dirty="0" smtClean="0"/>
              <a:t>preferenser</a:t>
            </a:r>
            <a:endParaRPr lang="sv-SE" sz="1400" dirty="0"/>
          </a:p>
        </p:txBody>
      </p:sp>
      <p:sp>
        <p:nvSpPr>
          <p:cNvPr id="51" name="Right Brace 50"/>
          <p:cNvSpPr/>
          <p:nvPr/>
        </p:nvSpPr>
        <p:spPr>
          <a:xfrm rot="16200000">
            <a:off x="6637592" y="2928313"/>
            <a:ext cx="350196" cy="1208062"/>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sv-SE"/>
          </a:p>
        </p:txBody>
      </p:sp>
      <p:sp>
        <p:nvSpPr>
          <p:cNvPr id="52" name="TextBox 51"/>
          <p:cNvSpPr txBox="1"/>
          <p:nvPr/>
        </p:nvSpPr>
        <p:spPr>
          <a:xfrm>
            <a:off x="7800417" y="3538828"/>
            <a:ext cx="1065146" cy="1169551"/>
          </a:xfrm>
          <a:prstGeom prst="rect">
            <a:avLst/>
          </a:prstGeom>
          <a:noFill/>
        </p:spPr>
        <p:txBody>
          <a:bodyPr wrap="square" rtlCol="0">
            <a:spAutoFit/>
          </a:bodyPr>
          <a:lstStyle/>
          <a:p>
            <a:r>
              <a:rPr lang="sv-SE" sz="1400" dirty="0" smtClean="0"/>
              <a:t>I denna fas </a:t>
            </a:r>
            <a:r>
              <a:rPr lang="sv-SE" sz="1400" dirty="0" err="1" smtClean="0"/>
              <a:t>imple-menteras</a:t>
            </a:r>
            <a:r>
              <a:rPr lang="sv-SE" sz="1400" dirty="0" smtClean="0"/>
              <a:t> valt alternativ</a:t>
            </a:r>
            <a:endParaRPr lang="sv-SE" sz="1400" dirty="0"/>
          </a:p>
        </p:txBody>
      </p:sp>
      <p:sp>
        <p:nvSpPr>
          <p:cNvPr id="53" name="Right Brace 52"/>
          <p:cNvSpPr/>
          <p:nvPr/>
        </p:nvSpPr>
        <p:spPr>
          <a:xfrm rot="16200000">
            <a:off x="8171321" y="2934798"/>
            <a:ext cx="350196" cy="1208062"/>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sv-SE"/>
          </a:p>
        </p:txBody>
      </p:sp>
      <p:sp>
        <p:nvSpPr>
          <p:cNvPr id="54" name="Rounded Rectangle 53"/>
          <p:cNvSpPr/>
          <p:nvPr/>
        </p:nvSpPr>
        <p:spPr>
          <a:xfrm>
            <a:off x="4751969" y="2415180"/>
            <a:ext cx="1260664" cy="751761"/>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sv-SE"/>
          </a:p>
        </p:txBody>
      </p:sp>
      <p:sp>
        <p:nvSpPr>
          <p:cNvPr id="55" name="TextBox 54"/>
          <p:cNvSpPr txBox="1"/>
          <p:nvPr/>
        </p:nvSpPr>
        <p:spPr>
          <a:xfrm>
            <a:off x="4732439" y="2486482"/>
            <a:ext cx="1426153" cy="584775"/>
          </a:xfrm>
          <a:prstGeom prst="rect">
            <a:avLst/>
          </a:prstGeom>
          <a:noFill/>
        </p:spPr>
        <p:txBody>
          <a:bodyPr wrap="square" rtlCol="0">
            <a:spAutoFit/>
          </a:bodyPr>
          <a:lstStyle/>
          <a:p>
            <a:r>
              <a:rPr lang="sv-SE" sz="1600" dirty="0" smtClean="0"/>
              <a:t>Analysera konsekvenser</a:t>
            </a:r>
          </a:p>
        </p:txBody>
      </p:sp>
      <p:cxnSp>
        <p:nvCxnSpPr>
          <p:cNvPr id="56" name="Straight Arrow Connector 55"/>
          <p:cNvCxnSpPr/>
          <p:nvPr/>
        </p:nvCxnSpPr>
        <p:spPr>
          <a:xfrm flipV="1">
            <a:off x="4478674" y="2788327"/>
            <a:ext cx="253318" cy="2733"/>
          </a:xfrm>
          <a:prstGeom prst="straightConnector1">
            <a:avLst/>
          </a:prstGeom>
          <a:ln>
            <a:headEnd type="none" w="med" len="med"/>
            <a:tailEnd type="arrow" w="med" len="med"/>
          </a:ln>
        </p:spPr>
        <p:style>
          <a:lnRef idx="1">
            <a:schemeClr val="dk1"/>
          </a:lnRef>
          <a:fillRef idx="0">
            <a:schemeClr val="dk1"/>
          </a:fillRef>
          <a:effectRef idx="0">
            <a:schemeClr val="dk1"/>
          </a:effectRef>
          <a:fontRef idx="minor">
            <a:schemeClr val="tx1"/>
          </a:fontRef>
        </p:style>
      </p:cxnSp>
      <p:sp>
        <p:nvSpPr>
          <p:cNvPr id="57" name="TextBox 56"/>
          <p:cNvSpPr txBox="1"/>
          <p:nvPr/>
        </p:nvSpPr>
        <p:spPr>
          <a:xfrm>
            <a:off x="4729710" y="3542070"/>
            <a:ext cx="1478950" cy="1384995"/>
          </a:xfrm>
          <a:prstGeom prst="rect">
            <a:avLst/>
          </a:prstGeom>
          <a:noFill/>
        </p:spPr>
        <p:txBody>
          <a:bodyPr wrap="square" rtlCol="0">
            <a:spAutoFit/>
          </a:bodyPr>
          <a:lstStyle/>
          <a:p>
            <a:r>
              <a:rPr lang="sv-SE" sz="1400" dirty="0" smtClean="0"/>
              <a:t>I denna fas analyseras/</a:t>
            </a:r>
            <a:r>
              <a:rPr lang="sv-SE" sz="1400" dirty="0" err="1" smtClean="0"/>
              <a:t>estim</a:t>
            </a:r>
            <a:r>
              <a:rPr lang="sv-SE" sz="1400" dirty="0" smtClean="0"/>
              <a:t>-eras/beräknas konsekvenserna av de alternativa lösningarna </a:t>
            </a:r>
            <a:endParaRPr lang="sv-SE" sz="1400" dirty="0"/>
          </a:p>
        </p:txBody>
      </p:sp>
      <p:sp>
        <p:nvSpPr>
          <p:cNvPr id="58" name="Right Brace 57"/>
          <p:cNvSpPr/>
          <p:nvPr/>
        </p:nvSpPr>
        <p:spPr>
          <a:xfrm rot="16200000">
            <a:off x="5178438" y="2938040"/>
            <a:ext cx="350196" cy="1208062"/>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sv-SE"/>
          </a:p>
        </p:txBody>
      </p:sp>
      <p:sp>
        <p:nvSpPr>
          <p:cNvPr id="59" name="Oval 58"/>
          <p:cNvSpPr/>
          <p:nvPr/>
        </p:nvSpPr>
        <p:spPr>
          <a:xfrm>
            <a:off x="6148533" y="3704199"/>
            <a:ext cx="1458430" cy="852785"/>
          </a:xfrm>
          <a:prstGeom prst="ellipse">
            <a:avLst/>
          </a:prstGeom>
          <a:solidFill>
            <a:schemeClr val="bg1">
              <a:alpha val="0"/>
            </a:scheme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60" name="Oval 59"/>
          <p:cNvSpPr/>
          <p:nvPr/>
        </p:nvSpPr>
        <p:spPr>
          <a:xfrm>
            <a:off x="561899" y="1169186"/>
            <a:ext cx="2243700" cy="1061269"/>
          </a:xfrm>
          <a:prstGeom prst="ellipse">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61" name="Rounded Rectangle 60"/>
          <p:cNvSpPr/>
          <p:nvPr/>
        </p:nvSpPr>
        <p:spPr>
          <a:xfrm>
            <a:off x="997329" y="1339956"/>
            <a:ext cx="1454555" cy="751761"/>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sv-SE"/>
          </a:p>
        </p:txBody>
      </p:sp>
      <p:sp>
        <p:nvSpPr>
          <p:cNvPr id="62" name="TextBox 61"/>
          <p:cNvSpPr txBox="1"/>
          <p:nvPr/>
        </p:nvSpPr>
        <p:spPr>
          <a:xfrm>
            <a:off x="1065837" y="1281464"/>
            <a:ext cx="1386047" cy="830997"/>
          </a:xfrm>
          <a:prstGeom prst="rect">
            <a:avLst/>
          </a:prstGeom>
          <a:noFill/>
        </p:spPr>
        <p:txBody>
          <a:bodyPr wrap="square" rtlCol="0">
            <a:spAutoFit/>
          </a:bodyPr>
          <a:lstStyle/>
          <a:p>
            <a:r>
              <a:rPr lang="sv-SE" sz="1600" dirty="0" smtClean="0"/>
              <a:t>Specificera mål/kriterier/preferenser</a:t>
            </a:r>
          </a:p>
        </p:txBody>
      </p:sp>
    </p:spTree>
    <p:extLst>
      <p:ext uri="{BB962C8B-B14F-4D97-AF65-F5344CB8AC3E}">
        <p14:creationId xmlns:p14="http://schemas.microsoft.com/office/powerpoint/2010/main" val="100126442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sv-SE" sz="2700" dirty="0"/>
              <a:t>Rationell </a:t>
            </a:r>
            <a:r>
              <a:rPr lang="sv-SE" sz="2700" dirty="0" smtClean="0"/>
              <a:t>beslutsmodell</a:t>
            </a:r>
            <a:endParaRPr lang="sv-SE" sz="2700" dirty="0"/>
          </a:p>
        </p:txBody>
      </p:sp>
      <p:sp>
        <p:nvSpPr>
          <p:cNvPr id="3" name="Content Placeholder 2"/>
          <p:cNvSpPr>
            <a:spLocks noGrp="1"/>
          </p:cNvSpPr>
          <p:nvPr>
            <p:ph idx="1"/>
          </p:nvPr>
        </p:nvSpPr>
        <p:spPr/>
        <p:txBody>
          <a:bodyPr>
            <a:normAutofit/>
          </a:bodyPr>
          <a:lstStyle/>
          <a:p>
            <a:r>
              <a:rPr lang="sv-SE" sz="1600" dirty="0" smtClean="0">
                <a:latin typeface="+mn-lt"/>
              </a:rPr>
              <a:t>Är </a:t>
            </a:r>
            <a:r>
              <a:rPr lang="sv-SE" sz="1600" dirty="0">
                <a:latin typeface="+mn-lt"/>
              </a:rPr>
              <a:t>det </a:t>
            </a:r>
            <a:r>
              <a:rPr lang="sv-SE" sz="1600" dirty="0" smtClean="0">
                <a:latin typeface="+mn-lt"/>
              </a:rPr>
              <a:t>denna rationella beslutsmodell </a:t>
            </a:r>
            <a:r>
              <a:rPr lang="sv-SE" sz="1600" dirty="0">
                <a:latin typeface="+mn-lt"/>
              </a:rPr>
              <a:t>som </a:t>
            </a:r>
            <a:r>
              <a:rPr lang="sv-SE" sz="1600" dirty="0" smtClean="0">
                <a:latin typeface="+mn-lt"/>
              </a:rPr>
              <a:t>ska ligga till grund för design av IT-system </a:t>
            </a:r>
            <a:r>
              <a:rPr lang="sv-SE" sz="1600" dirty="0">
                <a:latin typeface="+mn-lt"/>
              </a:rPr>
              <a:t>som stödjer beslut</a:t>
            </a:r>
            <a:r>
              <a:rPr lang="sv-SE" sz="1600" dirty="0" smtClean="0">
                <a:latin typeface="+mn-lt"/>
              </a:rPr>
              <a:t>?</a:t>
            </a:r>
          </a:p>
          <a:p>
            <a:pPr marL="457200" lvl="1" indent="0">
              <a:buNone/>
            </a:pPr>
            <a:endParaRPr lang="sv-SE" sz="1500" dirty="0"/>
          </a:p>
          <a:p>
            <a:pPr marL="0" indent="0">
              <a:buNone/>
            </a:pPr>
            <a:endParaRPr lang="sv-SE" dirty="0" smtClean="0"/>
          </a:p>
          <a:p>
            <a:endParaRPr lang="sv-SE" dirty="0"/>
          </a:p>
        </p:txBody>
      </p:sp>
    </p:spTree>
    <p:extLst>
      <p:ext uri="{BB962C8B-B14F-4D97-AF65-F5344CB8AC3E}">
        <p14:creationId xmlns:p14="http://schemas.microsoft.com/office/powerpoint/2010/main" val="240903640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sv-SE" sz="2700" dirty="0"/>
              <a:t>Rationell beslutsmodell ifrågasatt</a:t>
            </a:r>
          </a:p>
        </p:txBody>
      </p:sp>
      <p:sp>
        <p:nvSpPr>
          <p:cNvPr id="3" name="Content Placeholder 2"/>
          <p:cNvSpPr>
            <a:spLocks noGrp="1"/>
          </p:cNvSpPr>
          <p:nvPr>
            <p:ph idx="1"/>
          </p:nvPr>
        </p:nvSpPr>
        <p:spPr>
          <a:xfrm>
            <a:off x="791999" y="1275534"/>
            <a:ext cx="7816980" cy="3240432"/>
          </a:xfrm>
        </p:spPr>
        <p:txBody>
          <a:bodyPr>
            <a:normAutofit/>
          </a:bodyPr>
          <a:lstStyle/>
          <a:p>
            <a:r>
              <a:rPr lang="sv-SE" sz="1600" dirty="0">
                <a:latin typeface="+mn-lt"/>
              </a:rPr>
              <a:t>Den </a:t>
            </a:r>
            <a:r>
              <a:rPr lang="sv-SE" sz="1600" b="1" dirty="0">
                <a:latin typeface="+mn-lt"/>
              </a:rPr>
              <a:t>rationella modellen blev ifrågasatt </a:t>
            </a:r>
            <a:r>
              <a:rPr lang="sv-SE" sz="1600" dirty="0">
                <a:latin typeface="+mn-lt"/>
              </a:rPr>
              <a:t>av forskare inom organisatoriskt inriktad beslutsteori på 1950- och 1960-talen: Herbert Simon, James March och Richard Cyert.</a:t>
            </a:r>
          </a:p>
          <a:p>
            <a:r>
              <a:rPr lang="sv-SE" sz="1600" dirty="0">
                <a:latin typeface="+mn-lt"/>
              </a:rPr>
              <a:t>Forskarna kunde genom empiriska observationer visa på att </a:t>
            </a:r>
            <a:r>
              <a:rPr lang="sv-SE" sz="1600" b="1" dirty="0">
                <a:latin typeface="+mn-lt"/>
              </a:rPr>
              <a:t>beslutsprocesserna i en organisation sällan </a:t>
            </a:r>
            <a:r>
              <a:rPr lang="sv-SE" sz="1600" b="1" dirty="0" smtClean="0">
                <a:latin typeface="+mn-lt"/>
              </a:rPr>
              <a:t>är </a:t>
            </a:r>
            <a:r>
              <a:rPr lang="sv-SE" sz="1600" b="1" dirty="0">
                <a:latin typeface="+mn-lt"/>
              </a:rPr>
              <a:t>så rationella som modellen </a:t>
            </a:r>
            <a:r>
              <a:rPr lang="sv-SE" sz="1600" b="1" dirty="0" smtClean="0">
                <a:latin typeface="+mn-lt"/>
              </a:rPr>
              <a:t>visar</a:t>
            </a:r>
          </a:p>
          <a:p>
            <a:r>
              <a:rPr lang="sv-SE" sz="1600" dirty="0">
                <a:latin typeface="+mn-lt"/>
              </a:rPr>
              <a:t>Nobelpristagaren Herbert Simon </a:t>
            </a:r>
            <a:r>
              <a:rPr lang="sv-SE" sz="1600" b="1" dirty="0" smtClean="0">
                <a:latin typeface="+mn-lt"/>
              </a:rPr>
              <a:t>ifrågasatte </a:t>
            </a:r>
            <a:r>
              <a:rPr lang="sv-SE" sz="1600" b="1" dirty="0">
                <a:latin typeface="+mn-lt"/>
              </a:rPr>
              <a:t>till och med själva förutsättningar för den rationella modellen</a:t>
            </a:r>
            <a:r>
              <a:rPr lang="sv-SE" sz="1600" dirty="0">
                <a:latin typeface="+mn-lt"/>
              </a:rPr>
              <a:t> </a:t>
            </a:r>
            <a:r>
              <a:rPr lang="sv-SE" sz="1600" dirty="0" smtClean="0">
                <a:latin typeface="+mn-lt"/>
              </a:rPr>
              <a:t>- </a:t>
            </a:r>
            <a:r>
              <a:rPr lang="sv-SE" sz="1600" b="1" dirty="0" smtClean="0">
                <a:latin typeface="+mn-lt"/>
              </a:rPr>
              <a:t>är </a:t>
            </a:r>
            <a:r>
              <a:rPr lang="sv-SE" sz="1600" b="1" dirty="0">
                <a:latin typeface="+mn-lt"/>
              </a:rPr>
              <a:t>det ens möjligt att vara rationell då beslutsfattaren inte kan ha tillgång till all </a:t>
            </a:r>
            <a:r>
              <a:rPr lang="sv-SE" sz="1600" b="1" dirty="0" smtClean="0">
                <a:latin typeface="+mn-lt"/>
              </a:rPr>
              <a:t>info</a:t>
            </a:r>
            <a:endParaRPr lang="sv-SE" sz="1600" b="1" dirty="0">
              <a:latin typeface="+mn-lt"/>
            </a:endParaRPr>
          </a:p>
          <a:p>
            <a:endParaRPr lang="sv-SE" sz="1600" b="1" dirty="0" smtClean="0">
              <a:latin typeface="+mn-lt"/>
            </a:endParaRPr>
          </a:p>
          <a:p>
            <a:pPr marL="0" indent="0">
              <a:buNone/>
            </a:pPr>
            <a:endParaRPr lang="sv-SE" dirty="0" smtClean="0"/>
          </a:p>
          <a:p>
            <a:endParaRPr lang="sv-SE" dirty="0"/>
          </a:p>
        </p:txBody>
      </p:sp>
    </p:spTree>
    <p:extLst>
      <p:ext uri="{BB962C8B-B14F-4D97-AF65-F5344CB8AC3E}">
        <p14:creationId xmlns:p14="http://schemas.microsoft.com/office/powerpoint/2010/main" val="404027172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675" y="603450"/>
            <a:ext cx="6850800" cy="596700"/>
          </a:xfrm>
        </p:spPr>
        <p:txBody>
          <a:bodyPr>
            <a:normAutofit/>
          </a:bodyPr>
          <a:lstStyle/>
          <a:p>
            <a:r>
              <a:rPr lang="sv-SE" sz="2700" dirty="0"/>
              <a:t>Rationell beslutsmodell ifrågasatt</a:t>
            </a:r>
          </a:p>
        </p:txBody>
      </p:sp>
      <p:sp>
        <p:nvSpPr>
          <p:cNvPr id="3" name="Content Placeholder 2"/>
          <p:cNvSpPr>
            <a:spLocks noGrp="1"/>
          </p:cNvSpPr>
          <p:nvPr>
            <p:ph idx="1"/>
          </p:nvPr>
        </p:nvSpPr>
        <p:spPr>
          <a:xfrm>
            <a:off x="685675" y="1130499"/>
            <a:ext cx="7868093" cy="3839683"/>
          </a:xfrm>
        </p:spPr>
        <p:txBody>
          <a:bodyPr>
            <a:normAutofit/>
          </a:bodyPr>
          <a:lstStyle/>
          <a:p>
            <a:r>
              <a:rPr lang="sv-SE" sz="1600" dirty="0" smtClean="0">
                <a:latin typeface="+mn-lt"/>
              </a:rPr>
              <a:t>Nobelpristagaren </a:t>
            </a:r>
            <a:r>
              <a:rPr lang="sv-SE" sz="1600" dirty="0">
                <a:latin typeface="+mn-lt"/>
              </a:rPr>
              <a:t>Herbert Simon</a:t>
            </a:r>
            <a:r>
              <a:rPr lang="sv-SE" sz="1600" dirty="0" smtClean="0">
                <a:latin typeface="+mn-lt"/>
              </a:rPr>
              <a:t> menade att </a:t>
            </a:r>
            <a:r>
              <a:rPr lang="sv-SE" sz="1600" b="1" dirty="0">
                <a:latin typeface="+mn-lt"/>
              </a:rPr>
              <a:t>beslutsfattare i verkligheten står inför flera begränsningar i samband med beslutsfattande </a:t>
            </a:r>
            <a:r>
              <a:rPr lang="sv-SE" sz="1600" dirty="0">
                <a:latin typeface="+mn-lt"/>
              </a:rPr>
              <a:t>(Simon kallade detta ”bounded rationality”, begränsad rationalitet), såsom:</a:t>
            </a:r>
          </a:p>
          <a:p>
            <a:pPr lvl="1">
              <a:spcBef>
                <a:spcPts val="900"/>
              </a:spcBef>
              <a:spcAft>
                <a:spcPts val="900"/>
              </a:spcAft>
              <a:buFont typeface="Arial" pitchFamily="34" charset="0"/>
              <a:buChar char="•"/>
            </a:pPr>
            <a:r>
              <a:rPr lang="sv-SE" sz="1600" b="1" dirty="0">
                <a:latin typeface="+mn-lt"/>
                <a:cs typeface="Calibri" panose="020F0502020204030204" pitchFamily="34" charset="0"/>
              </a:rPr>
              <a:t>Ofullständig och felaktig information </a:t>
            </a:r>
            <a:r>
              <a:rPr lang="sv-SE" sz="1600" dirty="0">
                <a:latin typeface="+mn-lt"/>
                <a:cs typeface="Calibri" panose="020F0502020204030204" pitchFamily="34" charset="0"/>
              </a:rPr>
              <a:t>– det finns för lite information för att kunna leva upp till den rationella modellens </a:t>
            </a:r>
            <a:r>
              <a:rPr lang="sv-SE" sz="1600" dirty="0" smtClean="0">
                <a:latin typeface="+mn-lt"/>
                <a:cs typeface="Calibri" panose="020F0502020204030204" pitchFamily="34" charset="0"/>
              </a:rPr>
              <a:t>krav. Det gör att det inte är möjligt att identifiera alla alternativ eller att beräkna konsekvenserna för de olika alternativen</a:t>
            </a:r>
          </a:p>
          <a:p>
            <a:pPr lvl="1">
              <a:spcBef>
                <a:spcPts val="0"/>
              </a:spcBef>
              <a:spcAft>
                <a:spcPts val="900"/>
              </a:spcAft>
              <a:buFont typeface="Arial" pitchFamily="34" charset="0"/>
              <a:buChar char="•"/>
            </a:pPr>
            <a:r>
              <a:rPr lang="sv-SE" sz="1600" b="1" dirty="0" smtClean="0">
                <a:latin typeface="+mn-lt"/>
                <a:cs typeface="Calibri" panose="020F0502020204030204" pitchFamily="34" charset="0"/>
              </a:rPr>
              <a:t>Motstridiga </a:t>
            </a:r>
            <a:r>
              <a:rPr lang="sv-SE" sz="1600" b="1" dirty="0">
                <a:latin typeface="+mn-lt"/>
                <a:cs typeface="Calibri" panose="020F0502020204030204" pitchFamily="34" charset="0"/>
              </a:rPr>
              <a:t>mål och preferenser bland beslutsfattare </a:t>
            </a:r>
            <a:r>
              <a:rPr lang="sv-SE" sz="1600" dirty="0">
                <a:latin typeface="+mn-lt"/>
                <a:cs typeface="Calibri" panose="020F0502020204030204" pitchFamily="34" charset="0"/>
              </a:rPr>
              <a:t>– det finns inte konsensus om hur lösningsalternativ ska bedömas eller ens hur man ska se på problemet som ska lösas</a:t>
            </a:r>
          </a:p>
          <a:p>
            <a:pPr lvl="1">
              <a:spcBef>
                <a:spcPts val="0"/>
              </a:spcBef>
              <a:spcAft>
                <a:spcPts val="900"/>
              </a:spcAft>
              <a:buFont typeface="Arial" pitchFamily="34" charset="0"/>
              <a:buChar char="•"/>
            </a:pPr>
            <a:r>
              <a:rPr lang="sv-SE" sz="1600" b="1" dirty="0">
                <a:latin typeface="+mn-lt"/>
                <a:cs typeface="Calibri" panose="020F0502020204030204" pitchFamily="34" charset="0"/>
              </a:rPr>
              <a:t>Begränsad tid att fatta beslut</a:t>
            </a:r>
          </a:p>
          <a:p>
            <a:pPr lvl="1">
              <a:spcBef>
                <a:spcPts val="0"/>
              </a:spcBef>
              <a:spcAft>
                <a:spcPts val="900"/>
              </a:spcAft>
              <a:buFont typeface="Arial" pitchFamily="34" charset="0"/>
              <a:buChar char="•"/>
            </a:pPr>
            <a:r>
              <a:rPr lang="sv-SE" sz="1600" b="1" dirty="0">
                <a:latin typeface="+mn-lt"/>
                <a:cs typeface="Calibri" panose="020F0502020204030204" pitchFamily="34" charset="0"/>
              </a:rPr>
              <a:t>Begränsad förmåga att bearbeta information</a:t>
            </a:r>
          </a:p>
          <a:p>
            <a:endParaRPr lang="sv-SE" dirty="0" smtClean="0"/>
          </a:p>
          <a:p>
            <a:endParaRPr lang="sv-SE" dirty="0"/>
          </a:p>
        </p:txBody>
      </p:sp>
    </p:spTree>
    <p:extLst>
      <p:ext uri="{BB962C8B-B14F-4D97-AF65-F5344CB8AC3E}">
        <p14:creationId xmlns:p14="http://schemas.microsoft.com/office/powerpoint/2010/main" val="278458603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580174" y="547942"/>
            <a:ext cx="7274451" cy="596700"/>
          </a:xfrm>
        </p:spPr>
        <p:txBody>
          <a:bodyPr>
            <a:noAutofit/>
          </a:bodyPr>
          <a:lstStyle/>
          <a:p>
            <a:r>
              <a:rPr lang="sv-SE" sz="2700" dirty="0"/>
              <a:t>Begränsat rationellt beslutmodell </a:t>
            </a:r>
            <a:r>
              <a:rPr lang="sv-SE" dirty="0" smtClean="0"/>
              <a:t/>
            </a:r>
            <a:br>
              <a:rPr lang="sv-SE" dirty="0" smtClean="0"/>
            </a:br>
            <a:endParaRPr lang="sv-SE" sz="2700" dirty="0"/>
          </a:p>
        </p:txBody>
      </p:sp>
      <p:sp>
        <p:nvSpPr>
          <p:cNvPr id="3" name="Platshållare för innehåll 2"/>
          <p:cNvSpPr>
            <a:spLocks noGrp="1"/>
          </p:cNvSpPr>
          <p:nvPr>
            <p:ph idx="1"/>
          </p:nvPr>
        </p:nvSpPr>
        <p:spPr>
          <a:xfrm>
            <a:off x="580174" y="1251778"/>
            <a:ext cx="8033023" cy="3740635"/>
          </a:xfrm>
        </p:spPr>
        <p:txBody>
          <a:bodyPr>
            <a:normAutofit/>
          </a:bodyPr>
          <a:lstStyle/>
          <a:p>
            <a:r>
              <a:rPr lang="sv-SE" sz="1600" dirty="0" smtClean="0">
                <a:latin typeface="Calibri" panose="020F0502020204030204" pitchFamily="34" charset="0"/>
                <a:cs typeface="Calibri" panose="020F0502020204030204" pitchFamily="34" charset="0"/>
              </a:rPr>
              <a:t>En annan modell skulle då kunna vara, vad jag kallar, den </a:t>
            </a:r>
            <a:r>
              <a:rPr lang="sv-SE" sz="1600" b="1" dirty="0" smtClean="0">
                <a:latin typeface="Calibri" panose="020F0502020204030204" pitchFamily="34" charset="0"/>
                <a:cs typeface="Calibri" panose="020F0502020204030204" pitchFamily="34" charset="0"/>
              </a:rPr>
              <a:t>begränsat rationellt beslutsmodellen </a:t>
            </a:r>
            <a:r>
              <a:rPr lang="sv-SE" sz="1600" dirty="0" smtClean="0">
                <a:latin typeface="Calibri" panose="020F0502020204030204" pitchFamily="34" charset="0"/>
                <a:cs typeface="Calibri" panose="020F0502020204030204" pitchFamily="34" charset="0"/>
              </a:rPr>
              <a:t>– som innebär att </a:t>
            </a:r>
            <a:r>
              <a:rPr lang="sv-SE" sz="1600" b="1" dirty="0" smtClean="0">
                <a:latin typeface="Calibri" panose="020F0502020204030204" pitchFamily="34" charset="0"/>
                <a:cs typeface="Calibri" panose="020F0502020204030204" pitchFamily="34" charset="0"/>
              </a:rPr>
              <a:t>en </a:t>
            </a:r>
            <a:r>
              <a:rPr lang="sv-SE" sz="1600" b="1" dirty="0">
                <a:latin typeface="Calibri" panose="020F0502020204030204" pitchFamily="34" charset="0"/>
                <a:cs typeface="Calibri" panose="020F0502020204030204" pitchFamily="34" charset="0"/>
              </a:rPr>
              <a:t>beslutsfattare </a:t>
            </a:r>
            <a:r>
              <a:rPr lang="sv-SE" sz="1600" b="1" dirty="0" smtClean="0">
                <a:latin typeface="Calibri" panose="020F0502020204030204" pitchFamily="34" charset="0"/>
                <a:cs typeface="Calibri" panose="020F0502020204030204" pitchFamily="34" charset="0"/>
              </a:rPr>
              <a:t>oftast väljer </a:t>
            </a:r>
            <a:r>
              <a:rPr lang="sv-SE" sz="1600" b="1" dirty="0">
                <a:latin typeface="Calibri" panose="020F0502020204030204" pitchFamily="34" charset="0"/>
                <a:cs typeface="Calibri" panose="020F0502020204030204" pitchFamily="34" charset="0"/>
              </a:rPr>
              <a:t>ett tillräckligt bra alternativ i stället för ett optimalt</a:t>
            </a:r>
            <a:endParaRPr lang="sv-SE" sz="1600" dirty="0">
              <a:latin typeface="Calibri" panose="020F0502020204030204" pitchFamily="34" charset="0"/>
              <a:cs typeface="Calibri" panose="020F0502020204030204" pitchFamily="34" charset="0"/>
            </a:endParaRPr>
          </a:p>
          <a:p>
            <a:r>
              <a:rPr lang="sv-SE" sz="1600" dirty="0">
                <a:latin typeface="Calibri" panose="020F0502020204030204" pitchFamily="34" charset="0"/>
                <a:cs typeface="Calibri" panose="020F0502020204030204" pitchFamily="34" charset="0"/>
              </a:rPr>
              <a:t>Skälet till det kan vara att </a:t>
            </a:r>
            <a:r>
              <a:rPr lang="sv-SE" sz="1600" b="1" dirty="0" smtClean="0">
                <a:latin typeface="Calibri" panose="020F0502020204030204" pitchFamily="34" charset="0"/>
                <a:cs typeface="Calibri" panose="020F0502020204030204" pitchFamily="34" charset="0"/>
              </a:rPr>
              <a:t>beslutsfattaren inte har tid </a:t>
            </a:r>
            <a:r>
              <a:rPr lang="sv-SE" sz="1600" b="1" dirty="0">
                <a:latin typeface="Calibri" panose="020F0502020204030204" pitchFamily="34" charset="0"/>
                <a:cs typeface="Calibri" panose="020F0502020204030204" pitchFamily="34" charset="0"/>
              </a:rPr>
              <a:t>eller anser det värt att söka ytterligare </a:t>
            </a:r>
            <a:r>
              <a:rPr lang="sv-SE" sz="1600" b="1" dirty="0" smtClean="0">
                <a:latin typeface="Calibri" panose="020F0502020204030204" pitchFamily="34" charset="0"/>
                <a:cs typeface="Calibri" panose="020F0502020204030204" pitchFamily="34" charset="0"/>
              </a:rPr>
              <a:t>information - eller inte ens har tillgång till all information</a:t>
            </a:r>
          </a:p>
          <a:p>
            <a:r>
              <a:rPr lang="sv-SE" sz="1600" i="1" dirty="0" smtClean="0">
                <a:latin typeface="Calibri" panose="020F0502020204030204" pitchFamily="34" charset="0"/>
                <a:cs typeface="Calibri" panose="020F0502020204030204" pitchFamily="34" charset="0"/>
              </a:rPr>
              <a:t>Exempel: </a:t>
            </a:r>
            <a:r>
              <a:rPr lang="sv-SE" sz="1600" dirty="0" smtClean="0">
                <a:latin typeface="Calibri" panose="020F0502020204030204" pitchFamily="34" charset="0"/>
                <a:cs typeface="Calibri" panose="020F0502020204030204" pitchFamily="34" charset="0"/>
              </a:rPr>
              <a:t>Man söker efter en billig semesterresa på webben och när man så hittat ett tillfredsställande alternativ så bestämmer man sig för att inte söka mer, fastän det säkert skulle gå att hitta mer optimala alternativ om skulle man lägga ner ytterligare några timmar på att söka</a:t>
            </a:r>
          </a:p>
          <a:p>
            <a:pPr>
              <a:buNone/>
            </a:pPr>
            <a:endParaRPr lang="sv-SE" dirty="0"/>
          </a:p>
        </p:txBody>
      </p:sp>
    </p:spTree>
    <p:extLst>
      <p:ext uri="{BB962C8B-B14F-4D97-AF65-F5344CB8AC3E}">
        <p14:creationId xmlns:p14="http://schemas.microsoft.com/office/powerpoint/2010/main" val="402915678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2"/>
          <p:cNvSpPr>
            <a:spLocks noGrp="1" noChangeArrowheads="1"/>
          </p:cNvSpPr>
          <p:nvPr>
            <p:ph type="title"/>
          </p:nvPr>
        </p:nvSpPr>
        <p:spPr>
          <a:xfrm>
            <a:off x="611245" y="574372"/>
            <a:ext cx="6850800" cy="596700"/>
          </a:xfrm>
        </p:spPr>
        <p:txBody>
          <a:bodyPr>
            <a:normAutofit fontScale="90000"/>
          </a:bodyPr>
          <a:lstStyle/>
          <a:p>
            <a:r>
              <a:rPr lang="en-US" sz="2700" dirty="0" err="1"/>
              <a:t>Soptunnebeslutsmodell</a:t>
            </a:r>
            <a:r>
              <a:rPr lang="en-US" sz="2700" dirty="0"/>
              <a:t> </a:t>
            </a:r>
            <a:r>
              <a:rPr lang="sv-SE" sz="2700" dirty="0"/>
              <a:t>(</a:t>
            </a:r>
            <a:r>
              <a:rPr lang="sv-SE" sz="2700" dirty="0" err="1"/>
              <a:t>Garbage</a:t>
            </a:r>
            <a:r>
              <a:rPr lang="sv-SE" sz="2700" dirty="0"/>
              <a:t> </a:t>
            </a:r>
            <a:r>
              <a:rPr lang="sv-SE" sz="2700" dirty="0" err="1"/>
              <a:t>can</a:t>
            </a:r>
            <a:r>
              <a:rPr lang="sv-SE" sz="2700" dirty="0"/>
              <a:t>) </a:t>
            </a:r>
            <a:endParaRPr lang="en-US" sz="2700" dirty="0"/>
          </a:p>
        </p:txBody>
      </p:sp>
      <p:sp>
        <p:nvSpPr>
          <p:cNvPr id="7" name="Platshållare för innehåll 6"/>
          <p:cNvSpPr>
            <a:spLocks noGrp="1"/>
          </p:cNvSpPr>
          <p:nvPr>
            <p:ph idx="1"/>
          </p:nvPr>
        </p:nvSpPr>
        <p:spPr>
          <a:xfrm>
            <a:off x="611245" y="1381859"/>
            <a:ext cx="8224409" cy="3240432"/>
          </a:xfrm>
        </p:spPr>
        <p:txBody>
          <a:bodyPr>
            <a:normAutofit/>
          </a:bodyPr>
          <a:lstStyle/>
          <a:p>
            <a:pPr>
              <a:lnSpc>
                <a:spcPct val="120000"/>
              </a:lnSpc>
            </a:pPr>
            <a:r>
              <a:rPr lang="sv-SE" sz="1600" dirty="0">
                <a:latin typeface="+mn-lt"/>
              </a:rPr>
              <a:t>Enlig </a:t>
            </a:r>
            <a:r>
              <a:rPr lang="sv-SE" sz="1600" b="1" dirty="0" smtClean="0">
                <a:latin typeface="+mn-lt"/>
              </a:rPr>
              <a:t>soptunnebeslutsmodellen</a:t>
            </a:r>
            <a:r>
              <a:rPr lang="sv-SE" sz="1600" dirty="0" smtClean="0">
                <a:latin typeface="+mn-lt"/>
              </a:rPr>
              <a:t> </a:t>
            </a:r>
            <a:r>
              <a:rPr lang="sv-SE" sz="1600" dirty="0">
                <a:latin typeface="+mn-lt"/>
              </a:rPr>
              <a:t>är det </a:t>
            </a:r>
            <a:r>
              <a:rPr lang="sv-SE" sz="1600" b="1" dirty="0">
                <a:latin typeface="+mn-lt"/>
              </a:rPr>
              <a:t>inte alltid så att ett problem föregår en lösning eller att lösningar tas fram efter att problemet har formulerats och preciserats </a:t>
            </a:r>
          </a:p>
          <a:p>
            <a:pPr>
              <a:lnSpc>
                <a:spcPct val="120000"/>
              </a:lnSpc>
            </a:pPr>
            <a:r>
              <a:rPr lang="sv-SE" sz="1600" dirty="0">
                <a:latin typeface="+mn-lt"/>
              </a:rPr>
              <a:t>Enligt soptunnemodellen finns det i en organisation </a:t>
            </a:r>
            <a:r>
              <a:rPr lang="sv-SE" sz="1600" b="1" dirty="0">
                <a:latin typeface="+mn-lt"/>
              </a:rPr>
              <a:t>en mängd omatchade problem och lösningar parallellt</a:t>
            </a:r>
            <a:r>
              <a:rPr lang="sv-SE" sz="1600" dirty="0">
                <a:latin typeface="+mn-lt"/>
              </a:rPr>
              <a:t>. </a:t>
            </a:r>
            <a:endParaRPr lang="sv-SE" sz="1600" dirty="0" smtClean="0">
              <a:latin typeface="+mn-lt"/>
            </a:endParaRPr>
          </a:p>
          <a:p>
            <a:pPr>
              <a:lnSpc>
                <a:spcPct val="120000"/>
              </a:lnSpc>
            </a:pPr>
            <a:r>
              <a:rPr lang="sv-SE" sz="1600" dirty="0" smtClean="0">
                <a:latin typeface="+mn-lt"/>
              </a:rPr>
              <a:t>Ibland </a:t>
            </a:r>
            <a:r>
              <a:rPr lang="sv-SE" sz="1600" dirty="0">
                <a:latin typeface="+mn-lt"/>
              </a:rPr>
              <a:t>kan det </a:t>
            </a:r>
            <a:r>
              <a:rPr lang="sv-SE" sz="1600" b="1" dirty="0">
                <a:latin typeface="+mn-lt"/>
              </a:rPr>
              <a:t>till och med finnas lösningar utan att det finns något matchande problem</a:t>
            </a:r>
          </a:p>
          <a:p>
            <a:pPr>
              <a:lnSpc>
                <a:spcPct val="120000"/>
              </a:lnSpc>
            </a:pPr>
            <a:endParaRPr lang="sv-SE" dirty="0" smtClean="0"/>
          </a:p>
          <a:p>
            <a:pPr marL="0" indent="0">
              <a:lnSpc>
                <a:spcPct val="120000"/>
              </a:lnSpc>
              <a:buNone/>
            </a:pPr>
            <a:endParaRPr lang="sv-SE" dirty="0"/>
          </a:p>
        </p:txBody>
      </p:sp>
    </p:spTree>
    <p:extLst>
      <p:ext uri="{BB962C8B-B14F-4D97-AF65-F5344CB8AC3E}">
        <p14:creationId xmlns:p14="http://schemas.microsoft.com/office/powerpoint/2010/main" val="96020494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2"/>
          <p:cNvSpPr>
            <a:spLocks noGrp="1" noChangeArrowheads="1"/>
          </p:cNvSpPr>
          <p:nvPr>
            <p:ph type="title"/>
          </p:nvPr>
        </p:nvSpPr>
        <p:spPr>
          <a:xfrm>
            <a:off x="611245" y="574372"/>
            <a:ext cx="6850800" cy="596700"/>
          </a:xfrm>
        </p:spPr>
        <p:txBody>
          <a:bodyPr>
            <a:normAutofit fontScale="90000"/>
          </a:bodyPr>
          <a:lstStyle/>
          <a:p>
            <a:r>
              <a:rPr lang="en-US" sz="2700" dirty="0" err="1"/>
              <a:t>Soptunnebeslutsmodell</a:t>
            </a:r>
            <a:r>
              <a:rPr lang="en-US" sz="2700" dirty="0"/>
              <a:t> </a:t>
            </a:r>
            <a:r>
              <a:rPr lang="sv-SE" sz="2700" dirty="0"/>
              <a:t>(</a:t>
            </a:r>
            <a:r>
              <a:rPr lang="sv-SE" sz="2700" dirty="0" err="1"/>
              <a:t>Garbage</a:t>
            </a:r>
            <a:r>
              <a:rPr lang="sv-SE" sz="2700" dirty="0"/>
              <a:t> </a:t>
            </a:r>
            <a:r>
              <a:rPr lang="sv-SE" sz="2700" dirty="0" err="1"/>
              <a:t>can</a:t>
            </a:r>
            <a:r>
              <a:rPr lang="sv-SE" sz="2700" dirty="0"/>
              <a:t>) </a:t>
            </a:r>
            <a:endParaRPr lang="en-US" sz="2700" dirty="0"/>
          </a:p>
        </p:txBody>
      </p:sp>
      <p:sp>
        <p:nvSpPr>
          <p:cNvPr id="7" name="Platshållare för innehåll 6"/>
          <p:cNvSpPr>
            <a:spLocks noGrp="1"/>
          </p:cNvSpPr>
          <p:nvPr>
            <p:ph idx="1"/>
          </p:nvPr>
        </p:nvSpPr>
        <p:spPr>
          <a:xfrm>
            <a:off x="611245" y="1381859"/>
            <a:ext cx="8224409" cy="3240432"/>
          </a:xfrm>
        </p:spPr>
        <p:txBody>
          <a:bodyPr>
            <a:normAutofit/>
          </a:bodyPr>
          <a:lstStyle/>
          <a:p>
            <a:pPr>
              <a:lnSpc>
                <a:spcPct val="120000"/>
              </a:lnSpc>
            </a:pPr>
            <a:r>
              <a:rPr lang="sv-SE" sz="1600" dirty="0" smtClean="0">
                <a:latin typeface="+mn-lt"/>
              </a:rPr>
              <a:t>Ett </a:t>
            </a:r>
            <a:r>
              <a:rPr lang="sv-SE" sz="1600" b="1" dirty="0">
                <a:latin typeface="+mn-lt"/>
              </a:rPr>
              <a:t>aktuellt problem och en färdig lösning kan dock matchas ihop, oftast i samband med ett sammanträde</a:t>
            </a:r>
            <a:r>
              <a:rPr lang="sv-SE" sz="1600" dirty="0">
                <a:latin typeface="+mn-lt"/>
              </a:rPr>
              <a:t>, </a:t>
            </a:r>
            <a:r>
              <a:rPr lang="sv-SE" sz="1600" b="1" dirty="0">
                <a:latin typeface="+mn-lt"/>
              </a:rPr>
              <a:t>utan att alternativa lösningar </a:t>
            </a:r>
            <a:r>
              <a:rPr lang="sv-SE" sz="1600" b="1" dirty="0" smtClean="0">
                <a:latin typeface="+mn-lt"/>
              </a:rPr>
              <a:t>diskuteras</a:t>
            </a:r>
          </a:p>
          <a:p>
            <a:pPr>
              <a:lnSpc>
                <a:spcPct val="120000"/>
              </a:lnSpc>
            </a:pPr>
            <a:r>
              <a:rPr lang="sv-SE" sz="1600" dirty="0">
                <a:latin typeface="+mn-lt"/>
              </a:rPr>
              <a:t>E</a:t>
            </a:r>
            <a:r>
              <a:rPr lang="sv-SE" sz="1600" dirty="0" smtClean="0">
                <a:latin typeface="+mn-lt"/>
              </a:rPr>
              <a:t>nligt </a:t>
            </a:r>
            <a:r>
              <a:rPr lang="sv-SE" sz="1600" dirty="0">
                <a:latin typeface="+mn-lt"/>
              </a:rPr>
              <a:t>denna modell blir </a:t>
            </a:r>
            <a:r>
              <a:rPr lang="sv-SE" sz="1600" b="1" dirty="0" smtClean="0">
                <a:latin typeface="+mn-lt"/>
              </a:rPr>
              <a:t>beslut mer </a:t>
            </a:r>
            <a:r>
              <a:rPr lang="sv-SE" sz="1600" b="1" dirty="0">
                <a:latin typeface="+mn-lt"/>
              </a:rPr>
              <a:t>slumpartade </a:t>
            </a:r>
            <a:r>
              <a:rPr lang="sv-SE" sz="1600" dirty="0">
                <a:latin typeface="+mn-lt"/>
              </a:rPr>
              <a:t>beroende på vilka personer som är involverade</a:t>
            </a:r>
          </a:p>
          <a:p>
            <a:pPr marL="0" indent="0">
              <a:lnSpc>
                <a:spcPct val="120000"/>
              </a:lnSpc>
              <a:buNone/>
            </a:pPr>
            <a:endParaRPr lang="sv-SE" sz="1500" b="1" dirty="0"/>
          </a:p>
          <a:p>
            <a:pPr>
              <a:lnSpc>
                <a:spcPct val="120000"/>
              </a:lnSpc>
            </a:pPr>
            <a:endParaRPr lang="sv-SE" dirty="0" smtClean="0"/>
          </a:p>
          <a:p>
            <a:pPr>
              <a:lnSpc>
                <a:spcPct val="120000"/>
              </a:lnSpc>
            </a:pPr>
            <a:endParaRPr lang="sv-SE" dirty="0"/>
          </a:p>
        </p:txBody>
      </p:sp>
    </p:spTree>
    <p:extLst>
      <p:ext uri="{BB962C8B-B14F-4D97-AF65-F5344CB8AC3E}">
        <p14:creationId xmlns:p14="http://schemas.microsoft.com/office/powerpoint/2010/main" val="93422368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2"/>
          <p:cNvSpPr>
            <a:spLocks noGrp="1" noChangeArrowheads="1"/>
          </p:cNvSpPr>
          <p:nvPr>
            <p:ph type="title"/>
          </p:nvPr>
        </p:nvSpPr>
        <p:spPr>
          <a:xfrm>
            <a:off x="628212" y="639656"/>
            <a:ext cx="6850800" cy="596700"/>
          </a:xfrm>
        </p:spPr>
        <p:txBody>
          <a:bodyPr>
            <a:normAutofit/>
          </a:bodyPr>
          <a:lstStyle/>
          <a:p>
            <a:r>
              <a:rPr lang="en-US" sz="2700" dirty="0" err="1"/>
              <a:t>Soptunnebeslutsmodell</a:t>
            </a:r>
            <a:r>
              <a:rPr lang="en-US" sz="2700" dirty="0"/>
              <a:t> - </a:t>
            </a:r>
            <a:r>
              <a:rPr lang="en-US" sz="2700" dirty="0" err="1"/>
              <a:t>exempel</a:t>
            </a:r>
            <a:endParaRPr lang="en-US" sz="2700" dirty="0"/>
          </a:p>
        </p:txBody>
      </p:sp>
      <p:sp>
        <p:nvSpPr>
          <p:cNvPr id="7" name="Platshållare för innehåll 6"/>
          <p:cNvSpPr>
            <a:spLocks noGrp="1"/>
          </p:cNvSpPr>
          <p:nvPr>
            <p:ph idx="1"/>
          </p:nvPr>
        </p:nvSpPr>
        <p:spPr>
          <a:xfrm>
            <a:off x="628212" y="1450365"/>
            <a:ext cx="7947963" cy="3943350"/>
          </a:xfrm>
        </p:spPr>
        <p:txBody>
          <a:bodyPr>
            <a:normAutofit/>
          </a:bodyPr>
          <a:lstStyle/>
          <a:p>
            <a:pPr>
              <a:lnSpc>
                <a:spcPct val="120000"/>
              </a:lnSpc>
            </a:pPr>
            <a:r>
              <a:rPr lang="sv-SE" sz="1600" dirty="0">
                <a:latin typeface="+mn-lt"/>
              </a:rPr>
              <a:t>En person i en organisation har kanske </a:t>
            </a:r>
            <a:r>
              <a:rPr lang="sv-SE" sz="1600" b="1" dirty="0">
                <a:latin typeface="+mn-lt"/>
              </a:rPr>
              <a:t>utvecklat en applikation som kan spela in och strukturera människors kunskaper om sitt arbete </a:t>
            </a:r>
            <a:r>
              <a:rPr lang="sv-SE" sz="1600" dirty="0">
                <a:latin typeface="+mn-lt"/>
              </a:rPr>
              <a:t>på ett enkelt sätt. </a:t>
            </a:r>
            <a:endParaRPr lang="sv-SE" sz="1600" dirty="0" smtClean="0">
              <a:latin typeface="+mn-lt"/>
            </a:endParaRPr>
          </a:p>
          <a:p>
            <a:pPr>
              <a:lnSpc>
                <a:spcPct val="120000"/>
              </a:lnSpc>
            </a:pPr>
            <a:r>
              <a:rPr lang="sv-SE" sz="1600" b="1" dirty="0" smtClean="0">
                <a:latin typeface="+mn-lt"/>
              </a:rPr>
              <a:t>Denna </a:t>
            </a:r>
            <a:r>
              <a:rPr lang="sv-SE" sz="1600" b="1" dirty="0">
                <a:latin typeface="+mn-lt"/>
              </a:rPr>
              <a:t>lösning används dock inte i organisationen eftersom ingen efterfrågat den</a:t>
            </a:r>
          </a:p>
          <a:p>
            <a:pPr>
              <a:lnSpc>
                <a:spcPct val="120000"/>
              </a:lnSpc>
            </a:pPr>
            <a:r>
              <a:rPr lang="sv-SE" sz="1600" dirty="0">
                <a:latin typeface="+mn-lt"/>
              </a:rPr>
              <a:t>Vid ett </a:t>
            </a:r>
            <a:r>
              <a:rPr lang="sv-SE" sz="1600" b="1" dirty="0">
                <a:latin typeface="+mn-lt"/>
              </a:rPr>
              <a:t>sammanträde </a:t>
            </a:r>
            <a:r>
              <a:rPr lang="sv-SE" sz="1600" dirty="0">
                <a:latin typeface="+mn-lt"/>
              </a:rPr>
              <a:t>pekar någon deltagare på att viktig kunskap har försvunnit ur organisationen i samband med att ett par nyckelpersoner slutat och att något måste göras för att förhindra att detta fortsätter om fler slutar (=</a:t>
            </a:r>
            <a:r>
              <a:rPr lang="sv-SE" sz="1600" b="1" dirty="0">
                <a:latin typeface="+mn-lt"/>
              </a:rPr>
              <a:t> problemet</a:t>
            </a:r>
            <a:r>
              <a:rPr lang="sv-SE" sz="1600" dirty="0">
                <a:latin typeface="+mn-lt"/>
              </a:rPr>
              <a:t>). En annan deltagare berättar då att det faktiskt finns en applikation utvecklad som kan spela in anställdas erfarenhet på ett enkelt sätt (= </a:t>
            </a:r>
            <a:r>
              <a:rPr lang="sv-SE" sz="1600" b="1" dirty="0">
                <a:latin typeface="+mn-lt"/>
              </a:rPr>
              <a:t>lösningen</a:t>
            </a:r>
            <a:r>
              <a:rPr lang="sv-SE" sz="1600" dirty="0">
                <a:latin typeface="+mn-lt"/>
              </a:rPr>
              <a:t>). </a:t>
            </a:r>
          </a:p>
          <a:p>
            <a:pPr>
              <a:lnSpc>
                <a:spcPct val="120000"/>
              </a:lnSpc>
            </a:pPr>
            <a:r>
              <a:rPr lang="sv-SE" sz="1600" dirty="0">
                <a:latin typeface="+mn-lt"/>
              </a:rPr>
              <a:t>Denna </a:t>
            </a:r>
            <a:r>
              <a:rPr lang="sv-SE" sz="1600" b="1" dirty="0">
                <a:latin typeface="+mn-lt"/>
              </a:rPr>
              <a:t>lösning matchas då direkt ihop med problemet utan diskussion om alternativa lösningsförslag</a:t>
            </a:r>
          </a:p>
          <a:p>
            <a:pPr>
              <a:lnSpc>
                <a:spcPct val="120000"/>
              </a:lnSpc>
            </a:pPr>
            <a:endParaRPr lang="sv-SE" dirty="0"/>
          </a:p>
        </p:txBody>
      </p:sp>
    </p:spTree>
    <p:extLst>
      <p:ext uri="{BB962C8B-B14F-4D97-AF65-F5344CB8AC3E}">
        <p14:creationId xmlns:p14="http://schemas.microsoft.com/office/powerpoint/2010/main" val="428260179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2"/>
          <p:cNvSpPr>
            <a:spLocks noGrp="1" noChangeArrowheads="1"/>
          </p:cNvSpPr>
          <p:nvPr>
            <p:ph type="title"/>
          </p:nvPr>
        </p:nvSpPr>
        <p:spPr>
          <a:xfrm>
            <a:off x="636358" y="359006"/>
            <a:ext cx="6850800" cy="596700"/>
          </a:xfrm>
        </p:spPr>
        <p:txBody>
          <a:bodyPr>
            <a:noAutofit/>
          </a:bodyPr>
          <a:lstStyle/>
          <a:p>
            <a:r>
              <a:rPr lang="en-US" sz="2700" dirty="0" err="1"/>
              <a:t>Kompromissbeslutsmodell</a:t>
            </a:r>
            <a:r>
              <a:rPr lang="en-US" sz="2700" dirty="0"/>
              <a:t> (Political decision)</a:t>
            </a:r>
          </a:p>
        </p:txBody>
      </p:sp>
      <p:sp>
        <p:nvSpPr>
          <p:cNvPr id="7" name="Platshållare för innehåll 6"/>
          <p:cNvSpPr>
            <a:spLocks noGrp="1"/>
          </p:cNvSpPr>
          <p:nvPr>
            <p:ph idx="1"/>
          </p:nvPr>
        </p:nvSpPr>
        <p:spPr>
          <a:xfrm>
            <a:off x="636358" y="1594437"/>
            <a:ext cx="8160615" cy="3240432"/>
          </a:xfrm>
        </p:spPr>
        <p:txBody>
          <a:bodyPr>
            <a:normAutofit/>
          </a:bodyPr>
          <a:lstStyle/>
          <a:p>
            <a:r>
              <a:rPr lang="sv-SE" sz="1600" dirty="0">
                <a:latin typeface="+mn-lt"/>
              </a:rPr>
              <a:t>Enligt </a:t>
            </a:r>
            <a:r>
              <a:rPr lang="sv-SE" sz="1600" b="1" dirty="0" smtClean="0">
                <a:latin typeface="+mn-lt"/>
              </a:rPr>
              <a:t>kompromissbeslutsmodellen </a:t>
            </a:r>
            <a:r>
              <a:rPr lang="sv-SE" sz="1600" dirty="0">
                <a:latin typeface="+mn-lt"/>
              </a:rPr>
              <a:t>så är beslut en </a:t>
            </a:r>
            <a:r>
              <a:rPr lang="sv-SE" sz="1600" b="1" dirty="0">
                <a:latin typeface="+mn-lt"/>
              </a:rPr>
              <a:t>kompromissprodukt mellan beslutsfattare </a:t>
            </a:r>
            <a:r>
              <a:rPr lang="sv-SE" sz="1600" dirty="0">
                <a:latin typeface="+mn-lt"/>
              </a:rPr>
              <a:t>i en organisation.  </a:t>
            </a:r>
          </a:p>
          <a:p>
            <a:r>
              <a:rPr lang="sv-SE" sz="1600" dirty="0">
                <a:latin typeface="+mn-lt"/>
              </a:rPr>
              <a:t>Beslutsfattare kan också bilda grupper eller koalitioner för att lättare få igenom sina krav och sina lösningsalternativ – och i samband med detta görs kompromisser</a:t>
            </a:r>
          </a:p>
          <a:p>
            <a:r>
              <a:rPr lang="sv-SE" sz="1600" dirty="0">
                <a:latin typeface="+mn-lt"/>
              </a:rPr>
              <a:t>Det är sällan någon gruppering/person som har föreslagit det beslutsalternativ som väljs, utan </a:t>
            </a:r>
            <a:r>
              <a:rPr lang="sv-SE" sz="1600" b="1" dirty="0" smtClean="0">
                <a:latin typeface="+mn-lt"/>
              </a:rPr>
              <a:t>alternativet som väljs </a:t>
            </a:r>
            <a:r>
              <a:rPr lang="sv-SE" sz="1600" b="1" dirty="0">
                <a:latin typeface="+mn-lt"/>
              </a:rPr>
              <a:t>kan ses som en </a:t>
            </a:r>
            <a:r>
              <a:rPr lang="sv-SE" sz="1600" b="1" dirty="0" smtClean="0">
                <a:latin typeface="+mn-lt"/>
              </a:rPr>
              <a:t>kompromissprodukt</a:t>
            </a:r>
            <a:endParaRPr lang="sv-SE" dirty="0"/>
          </a:p>
        </p:txBody>
      </p:sp>
    </p:spTree>
    <p:extLst>
      <p:ext uri="{BB962C8B-B14F-4D97-AF65-F5344CB8AC3E}">
        <p14:creationId xmlns:p14="http://schemas.microsoft.com/office/powerpoint/2010/main" val="188498930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a:buNone/>
            </a:pPr>
            <a:r>
              <a:rPr lang="sv-SE" sz="2700" dirty="0" smtClean="0"/>
              <a:t>Beslutsfattande </a:t>
            </a:r>
            <a:r>
              <a:rPr lang="sv-SE" sz="2700" dirty="0"/>
              <a:t>i </a:t>
            </a:r>
            <a:r>
              <a:rPr lang="sv-SE" sz="2700" dirty="0" smtClean="0"/>
              <a:t>verksamheter</a:t>
            </a:r>
            <a:endParaRPr lang="sv-SE" sz="2700" dirty="0"/>
          </a:p>
        </p:txBody>
      </p:sp>
    </p:spTree>
    <p:extLst>
      <p:ext uri="{BB962C8B-B14F-4D97-AF65-F5344CB8AC3E}">
        <p14:creationId xmlns:p14="http://schemas.microsoft.com/office/powerpoint/2010/main" val="3357280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2"/>
          <p:cNvSpPr>
            <a:spLocks noGrp="1" noChangeArrowheads="1"/>
          </p:cNvSpPr>
          <p:nvPr>
            <p:ph type="title"/>
          </p:nvPr>
        </p:nvSpPr>
        <p:spPr>
          <a:xfrm>
            <a:off x="792000" y="329823"/>
            <a:ext cx="6850800" cy="596700"/>
          </a:xfrm>
        </p:spPr>
        <p:txBody>
          <a:bodyPr>
            <a:noAutofit/>
          </a:bodyPr>
          <a:lstStyle/>
          <a:p>
            <a:r>
              <a:rPr lang="en-US" sz="2700" dirty="0" err="1"/>
              <a:t>Kompromissbeslutsmodell</a:t>
            </a:r>
            <a:r>
              <a:rPr lang="en-US" sz="2700" dirty="0"/>
              <a:t> (Political decision)</a:t>
            </a:r>
          </a:p>
        </p:txBody>
      </p:sp>
      <p:sp>
        <p:nvSpPr>
          <p:cNvPr id="7" name="Platshållare för innehåll 6"/>
          <p:cNvSpPr>
            <a:spLocks noGrp="1"/>
          </p:cNvSpPr>
          <p:nvPr>
            <p:ph idx="1"/>
          </p:nvPr>
        </p:nvSpPr>
        <p:spPr>
          <a:xfrm>
            <a:off x="792000" y="1562614"/>
            <a:ext cx="7448233" cy="2158782"/>
          </a:xfrm>
        </p:spPr>
        <p:txBody>
          <a:bodyPr>
            <a:normAutofit/>
          </a:bodyPr>
          <a:lstStyle/>
          <a:p>
            <a:r>
              <a:rPr lang="sv-SE" sz="1600" b="1" dirty="0" smtClean="0">
                <a:latin typeface="Calibri" panose="020F0502020204030204" pitchFamily="34" charset="0"/>
                <a:cs typeface="Calibri" panose="020F0502020204030204" pitchFamily="34" charset="0"/>
              </a:rPr>
              <a:t>Kompromissbeslutsmodellen</a:t>
            </a:r>
            <a:r>
              <a:rPr lang="sv-SE" sz="1600" dirty="0" smtClean="0">
                <a:latin typeface="Calibri" panose="020F0502020204030204" pitchFamily="34" charset="0"/>
                <a:cs typeface="Calibri" panose="020F0502020204030204" pitchFamily="34" charset="0"/>
              </a:rPr>
              <a:t> </a:t>
            </a:r>
            <a:r>
              <a:rPr lang="sv-SE" sz="1600" dirty="0">
                <a:latin typeface="Calibri" panose="020F0502020204030204" pitchFamily="34" charset="0"/>
                <a:cs typeface="Calibri" panose="020F0502020204030204" pitchFamily="34" charset="0"/>
              </a:rPr>
              <a:t>speglar bra vad som händer i politiska organisationer som till exempel politiska partier, men kan också vara vanlig i andra organisationer som </a:t>
            </a:r>
            <a:r>
              <a:rPr lang="sv-SE" sz="1600" b="1" dirty="0">
                <a:latin typeface="Calibri" panose="020F0502020204030204" pitchFamily="34" charset="0"/>
                <a:cs typeface="Calibri" panose="020F0502020204030204" pitchFamily="34" charset="0"/>
              </a:rPr>
              <a:t>ett medel att få olika personer och grupperingar att acceptera ett beslut och därmed lättare kunna implementera det.  </a:t>
            </a:r>
          </a:p>
          <a:p>
            <a:endParaRPr lang="sv-SE" dirty="0"/>
          </a:p>
        </p:txBody>
      </p:sp>
    </p:spTree>
    <p:extLst>
      <p:ext uri="{BB962C8B-B14F-4D97-AF65-F5344CB8AC3E}">
        <p14:creationId xmlns:p14="http://schemas.microsoft.com/office/powerpoint/2010/main" val="126809531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10363" y="521208"/>
            <a:ext cx="6850800" cy="596700"/>
          </a:xfrm>
        </p:spPr>
        <p:txBody>
          <a:bodyPr>
            <a:normAutofit/>
          </a:bodyPr>
          <a:lstStyle/>
          <a:p>
            <a:r>
              <a:rPr lang="sv-SE" sz="2700" dirty="0"/>
              <a:t>Trial and </a:t>
            </a:r>
            <a:r>
              <a:rPr lang="sv-SE" sz="2700" dirty="0" err="1"/>
              <a:t>error-beslutsmodell</a:t>
            </a:r>
            <a:endParaRPr lang="sv-SE" sz="2700" dirty="0"/>
          </a:p>
        </p:txBody>
      </p:sp>
      <p:sp>
        <p:nvSpPr>
          <p:cNvPr id="3" name="Content Placeholder 2"/>
          <p:cNvSpPr>
            <a:spLocks noGrp="1"/>
          </p:cNvSpPr>
          <p:nvPr>
            <p:ph idx="1"/>
          </p:nvPr>
        </p:nvSpPr>
        <p:spPr>
          <a:xfrm>
            <a:off x="510363" y="1275534"/>
            <a:ext cx="8250865" cy="3240432"/>
          </a:xfrm>
        </p:spPr>
        <p:txBody>
          <a:bodyPr>
            <a:normAutofit/>
          </a:bodyPr>
          <a:lstStyle/>
          <a:p>
            <a:pPr>
              <a:lnSpc>
                <a:spcPct val="120000"/>
              </a:lnSpc>
            </a:pPr>
            <a:r>
              <a:rPr lang="sv-SE" sz="1600" dirty="0">
                <a:latin typeface="+mn-lt"/>
              </a:rPr>
              <a:t>Enligt </a:t>
            </a:r>
            <a:r>
              <a:rPr lang="sv-SE" sz="1600" b="1" dirty="0" smtClean="0">
                <a:latin typeface="+mn-lt"/>
              </a:rPr>
              <a:t>trial and error-modell - fattas </a:t>
            </a:r>
            <a:r>
              <a:rPr lang="sv-SE" sz="1600" b="1" dirty="0">
                <a:latin typeface="+mn-lt"/>
              </a:rPr>
              <a:t>beslut i form av en serie av successiva och avgränsade minibeslut där varje beslut är ett tillägg till ett tidigare beslut</a:t>
            </a:r>
            <a:r>
              <a:rPr lang="sv-SE" sz="1600" dirty="0">
                <a:latin typeface="+mn-lt"/>
              </a:rPr>
              <a:t>. Med tiden kan det växa fram en helhetslösning.</a:t>
            </a:r>
          </a:p>
          <a:p>
            <a:pPr>
              <a:lnSpc>
                <a:spcPct val="120000"/>
              </a:lnSpc>
            </a:pPr>
            <a:r>
              <a:rPr lang="sv-SE" sz="1600" dirty="0">
                <a:latin typeface="+mn-lt"/>
              </a:rPr>
              <a:t>Denna beslutsmodell kallas ibland för en </a:t>
            </a:r>
            <a:r>
              <a:rPr lang="sv-SE" sz="1600" b="1" dirty="0">
                <a:latin typeface="+mn-lt"/>
              </a:rPr>
              <a:t>inkrementell beslutsmodell,</a:t>
            </a:r>
            <a:r>
              <a:rPr lang="sv-SE" sz="1600" dirty="0">
                <a:latin typeface="+mn-lt"/>
              </a:rPr>
              <a:t> det vill säga </a:t>
            </a:r>
            <a:r>
              <a:rPr lang="sv-SE" sz="1600" b="1" dirty="0">
                <a:latin typeface="+mn-lt"/>
              </a:rPr>
              <a:t>lösningen växer fram stegvis</a:t>
            </a:r>
          </a:p>
          <a:p>
            <a:pPr>
              <a:lnSpc>
                <a:spcPct val="120000"/>
              </a:lnSpc>
            </a:pPr>
            <a:r>
              <a:rPr lang="sv-SE" sz="1600" dirty="0">
                <a:latin typeface="+mn-lt"/>
              </a:rPr>
              <a:t>Det betyder att </a:t>
            </a:r>
            <a:r>
              <a:rPr lang="sv-SE" sz="1600" b="1" dirty="0">
                <a:latin typeface="+mn-lt"/>
              </a:rPr>
              <a:t>beslut är sällan radikalt nya</a:t>
            </a:r>
            <a:r>
              <a:rPr lang="sv-SE" sz="1600" dirty="0">
                <a:latin typeface="+mn-lt"/>
              </a:rPr>
              <a:t>. </a:t>
            </a:r>
            <a:r>
              <a:rPr lang="sv-SE" sz="1600" b="1" dirty="0">
                <a:latin typeface="+mn-lt"/>
              </a:rPr>
              <a:t>Istället handlar det om en rad minibeslut som fattas som reaktion på olika problem och möjligheter som dyker upp i en organisation</a:t>
            </a:r>
          </a:p>
          <a:p>
            <a:endParaRPr lang="sv-SE" dirty="0"/>
          </a:p>
        </p:txBody>
      </p:sp>
    </p:spTree>
    <p:extLst>
      <p:ext uri="{BB962C8B-B14F-4D97-AF65-F5344CB8AC3E}">
        <p14:creationId xmlns:p14="http://schemas.microsoft.com/office/powerpoint/2010/main" val="2892667604"/>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2"/>
          <p:cNvSpPr>
            <a:spLocks noGrp="1" noChangeArrowheads="1"/>
          </p:cNvSpPr>
          <p:nvPr>
            <p:ph type="title"/>
          </p:nvPr>
        </p:nvSpPr>
        <p:spPr>
          <a:xfrm>
            <a:off x="517311" y="344763"/>
            <a:ext cx="6221160" cy="596700"/>
          </a:xfrm>
        </p:spPr>
        <p:txBody>
          <a:bodyPr>
            <a:noAutofit/>
          </a:bodyPr>
          <a:lstStyle/>
          <a:p>
            <a:r>
              <a:rPr lang="en-US" sz="2700" dirty="0" err="1"/>
              <a:t>Beslutsmodeller</a:t>
            </a:r>
            <a:r>
              <a:rPr lang="en-US" sz="2700" dirty="0"/>
              <a:t> – </a:t>
            </a:r>
            <a:r>
              <a:rPr lang="en-US" sz="2700" dirty="0" err="1"/>
              <a:t>beskrivande</a:t>
            </a:r>
            <a:r>
              <a:rPr lang="en-US" sz="2700" dirty="0"/>
              <a:t> </a:t>
            </a:r>
            <a:r>
              <a:rPr lang="en-US" sz="2700" dirty="0" err="1"/>
              <a:t>och</a:t>
            </a:r>
            <a:r>
              <a:rPr lang="en-US" sz="2700" dirty="0"/>
              <a:t>/</a:t>
            </a:r>
            <a:r>
              <a:rPr lang="en-US" sz="2700" dirty="0" err="1"/>
              <a:t>eller</a:t>
            </a:r>
            <a:r>
              <a:rPr lang="en-US" sz="2700" dirty="0"/>
              <a:t> </a:t>
            </a:r>
            <a:r>
              <a:rPr lang="en-US" sz="2700" dirty="0" err="1"/>
              <a:t>föreskrivande</a:t>
            </a:r>
            <a:r>
              <a:rPr lang="en-US" sz="2700" dirty="0"/>
              <a:t>?</a:t>
            </a:r>
          </a:p>
        </p:txBody>
      </p:sp>
      <p:sp>
        <p:nvSpPr>
          <p:cNvPr id="7" name="Platshållare för innehåll 6"/>
          <p:cNvSpPr>
            <a:spLocks noGrp="1"/>
          </p:cNvSpPr>
          <p:nvPr>
            <p:ph idx="1"/>
          </p:nvPr>
        </p:nvSpPr>
        <p:spPr>
          <a:xfrm>
            <a:off x="517311" y="1545207"/>
            <a:ext cx="8243754" cy="3885372"/>
          </a:xfrm>
        </p:spPr>
        <p:txBody>
          <a:bodyPr>
            <a:normAutofit/>
          </a:bodyPr>
          <a:lstStyle/>
          <a:p>
            <a:pPr>
              <a:defRPr/>
            </a:pPr>
            <a:r>
              <a:rPr lang="sv-SE" sz="1600" b="1" dirty="0">
                <a:latin typeface="+mn-lt"/>
              </a:rPr>
              <a:t>Deskriptiv funktion (beskrivande) </a:t>
            </a:r>
            <a:r>
              <a:rPr lang="sv-SE" sz="1600" dirty="0">
                <a:latin typeface="+mn-lt"/>
              </a:rPr>
              <a:t>– beslutsmodellerna kan fungera som beskrivningar av hur beslut fattas i praktiken i organisationer</a:t>
            </a:r>
          </a:p>
          <a:p>
            <a:pPr>
              <a:defRPr/>
            </a:pPr>
            <a:r>
              <a:rPr lang="sv-SE" sz="1600" b="1" dirty="0">
                <a:latin typeface="+mn-lt"/>
              </a:rPr>
              <a:t>Preskriptiv (föreskrivande) </a:t>
            </a:r>
            <a:r>
              <a:rPr lang="sv-SE" sz="1600" dirty="0">
                <a:latin typeface="+mn-lt"/>
              </a:rPr>
              <a:t>– beslutsmodellerna kan också fungera föreskrivande om hur beslut bör gå </a:t>
            </a:r>
            <a:r>
              <a:rPr lang="sv-SE" sz="1600" dirty="0" smtClean="0">
                <a:latin typeface="+mn-lt"/>
              </a:rPr>
              <a:t>till </a:t>
            </a:r>
          </a:p>
          <a:p>
            <a:pPr>
              <a:defRPr/>
            </a:pPr>
            <a:endParaRPr lang="sv-SE" sz="1600" b="1" dirty="0" smtClean="0">
              <a:latin typeface="+mn-lt"/>
            </a:endParaRPr>
          </a:p>
          <a:p>
            <a:pPr>
              <a:defRPr/>
            </a:pPr>
            <a:r>
              <a:rPr lang="sv-SE" sz="1600" b="1" dirty="0" smtClean="0">
                <a:latin typeface="+mn-lt"/>
              </a:rPr>
              <a:t>Övning</a:t>
            </a:r>
            <a:r>
              <a:rPr lang="sv-SE" sz="1600" b="1" dirty="0">
                <a:latin typeface="+mn-lt"/>
              </a:rPr>
              <a:t>: </a:t>
            </a:r>
            <a:r>
              <a:rPr lang="sv-SE" sz="1600" dirty="0">
                <a:latin typeface="+mn-lt"/>
              </a:rPr>
              <a:t>Vilken av beslutsmodellerna stämmer bäst in på hur du tagit centrala beslut i ditt liv, som att välja utbildning, bostad och partner?</a:t>
            </a:r>
          </a:p>
          <a:p>
            <a:pPr>
              <a:buNone/>
            </a:pPr>
            <a:endParaRPr lang="sv-SE" dirty="0"/>
          </a:p>
        </p:txBody>
      </p:sp>
    </p:spTree>
    <p:extLst>
      <p:ext uri="{BB962C8B-B14F-4D97-AF65-F5344CB8AC3E}">
        <p14:creationId xmlns:p14="http://schemas.microsoft.com/office/powerpoint/2010/main" val="3373481323"/>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38963" y="524003"/>
            <a:ext cx="6456620" cy="857250"/>
          </a:xfrm>
        </p:spPr>
        <p:txBody>
          <a:bodyPr>
            <a:normAutofit/>
          </a:bodyPr>
          <a:lstStyle/>
          <a:p>
            <a:pPr algn="l"/>
            <a:r>
              <a:rPr lang="sv-SE" sz="2700" dirty="0"/>
              <a:t>Beslut på olika nivåer</a:t>
            </a:r>
          </a:p>
        </p:txBody>
      </p:sp>
      <p:sp>
        <p:nvSpPr>
          <p:cNvPr id="4" name="Flowchart: Manual Operation 3"/>
          <p:cNvSpPr/>
          <p:nvPr/>
        </p:nvSpPr>
        <p:spPr>
          <a:xfrm rot="10800000">
            <a:off x="964560" y="2023621"/>
            <a:ext cx="2203140" cy="2506954"/>
          </a:xfrm>
          <a:prstGeom prst="flowChartManualOperation">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sv-SE" sz="1200"/>
          </a:p>
        </p:txBody>
      </p:sp>
      <p:cxnSp>
        <p:nvCxnSpPr>
          <p:cNvPr id="6" name="Straight Connector 5"/>
          <p:cNvCxnSpPr/>
          <p:nvPr/>
        </p:nvCxnSpPr>
        <p:spPr>
          <a:xfrm>
            <a:off x="1279295" y="2830068"/>
            <a:ext cx="1573672" cy="0"/>
          </a:xfrm>
          <a:prstGeom prst="line">
            <a:avLst/>
          </a:prstGeom>
        </p:spPr>
        <p:style>
          <a:lnRef idx="1">
            <a:schemeClr val="dk1"/>
          </a:lnRef>
          <a:fillRef idx="0">
            <a:schemeClr val="dk1"/>
          </a:fillRef>
          <a:effectRef idx="0">
            <a:schemeClr val="dk1"/>
          </a:effectRef>
          <a:fontRef idx="minor">
            <a:schemeClr val="tx1"/>
          </a:fontRef>
        </p:style>
      </p:cxnSp>
      <p:cxnSp>
        <p:nvCxnSpPr>
          <p:cNvPr id="12" name="Straight Connector 11"/>
          <p:cNvCxnSpPr/>
          <p:nvPr/>
        </p:nvCxnSpPr>
        <p:spPr>
          <a:xfrm>
            <a:off x="1153400" y="3683954"/>
            <a:ext cx="1825459" cy="0"/>
          </a:xfrm>
          <a:prstGeom prst="line">
            <a:avLst/>
          </a:prstGeom>
        </p:spPr>
        <p:style>
          <a:lnRef idx="1">
            <a:schemeClr val="dk1"/>
          </a:lnRef>
          <a:fillRef idx="0">
            <a:schemeClr val="dk1"/>
          </a:fillRef>
          <a:effectRef idx="0">
            <a:schemeClr val="dk1"/>
          </a:effectRef>
          <a:fontRef idx="minor">
            <a:schemeClr val="tx1"/>
          </a:fontRef>
        </p:style>
      </p:cxnSp>
      <p:sp>
        <p:nvSpPr>
          <p:cNvPr id="14" name="TextBox 13"/>
          <p:cNvSpPr txBox="1"/>
          <p:nvPr/>
        </p:nvSpPr>
        <p:spPr>
          <a:xfrm>
            <a:off x="1493154" y="2071060"/>
            <a:ext cx="1133042" cy="830997"/>
          </a:xfrm>
          <a:prstGeom prst="rect">
            <a:avLst/>
          </a:prstGeom>
          <a:noFill/>
        </p:spPr>
        <p:txBody>
          <a:bodyPr wrap="square" rtlCol="0">
            <a:spAutoFit/>
          </a:bodyPr>
          <a:lstStyle/>
          <a:p>
            <a:pPr algn="ctr"/>
            <a:r>
              <a:rPr lang="sv-SE" sz="1200" dirty="0"/>
              <a:t>Stategisk  nivå , högsta ledningen, ”Executives”</a:t>
            </a:r>
          </a:p>
        </p:txBody>
      </p:sp>
      <p:sp>
        <p:nvSpPr>
          <p:cNvPr id="18" name="TextBox 17"/>
          <p:cNvSpPr txBox="1"/>
          <p:nvPr/>
        </p:nvSpPr>
        <p:spPr>
          <a:xfrm>
            <a:off x="1335786" y="2936693"/>
            <a:ext cx="1447778" cy="646331"/>
          </a:xfrm>
          <a:prstGeom prst="rect">
            <a:avLst/>
          </a:prstGeom>
          <a:noFill/>
        </p:spPr>
        <p:txBody>
          <a:bodyPr wrap="square" rtlCol="0">
            <a:spAutoFit/>
          </a:bodyPr>
          <a:lstStyle/>
          <a:p>
            <a:pPr algn="ctr"/>
            <a:r>
              <a:rPr lang="sv-SE" sz="1200" dirty="0"/>
              <a:t>Taktisk nivå,  chefer på avdelningsnivå, ”Managers”</a:t>
            </a:r>
          </a:p>
        </p:txBody>
      </p:sp>
      <p:sp>
        <p:nvSpPr>
          <p:cNvPr id="19" name="TextBox 18"/>
          <p:cNvSpPr txBox="1"/>
          <p:nvPr/>
        </p:nvSpPr>
        <p:spPr>
          <a:xfrm>
            <a:off x="1115472" y="3778830"/>
            <a:ext cx="1888406" cy="646331"/>
          </a:xfrm>
          <a:prstGeom prst="rect">
            <a:avLst/>
          </a:prstGeom>
          <a:noFill/>
        </p:spPr>
        <p:txBody>
          <a:bodyPr wrap="square" rtlCol="0">
            <a:spAutoFit/>
          </a:bodyPr>
          <a:lstStyle/>
          <a:p>
            <a:pPr algn="ctr"/>
            <a:r>
              <a:rPr lang="sv-SE" sz="1200" dirty="0"/>
              <a:t>Operationell nivå , anställda på ”golvet”, löpande verksamhet </a:t>
            </a:r>
          </a:p>
        </p:txBody>
      </p:sp>
      <p:sp>
        <p:nvSpPr>
          <p:cNvPr id="20" name="TextBox 19"/>
          <p:cNvSpPr txBox="1"/>
          <p:nvPr/>
        </p:nvSpPr>
        <p:spPr>
          <a:xfrm>
            <a:off x="738963" y="1296565"/>
            <a:ext cx="7745818" cy="486287"/>
          </a:xfrm>
          <a:prstGeom prst="rect">
            <a:avLst/>
          </a:prstGeom>
          <a:noFill/>
        </p:spPr>
        <p:txBody>
          <a:bodyPr wrap="square">
            <a:spAutoFit/>
          </a:bodyPr>
          <a:lstStyle/>
          <a:p>
            <a:pPr marL="285750" indent="-285750">
              <a:lnSpc>
                <a:spcPct val="80000"/>
              </a:lnSpc>
              <a:buFont typeface="Arial" panose="020B0604020202020204" pitchFamily="34" charset="0"/>
              <a:buChar char="•"/>
              <a:defRPr/>
            </a:pPr>
            <a:r>
              <a:rPr lang="sv-SE" sz="1600" dirty="0">
                <a:ea typeface="Verdana" pitchFamily="34" charset="0"/>
                <a:cs typeface="Verdana" pitchFamily="34" charset="0"/>
              </a:rPr>
              <a:t>Beslut kan fattas på olika nivåer i en organisation. Besluten ser ofta olika ut på dessa nivåer</a:t>
            </a:r>
          </a:p>
        </p:txBody>
      </p:sp>
      <p:sp>
        <p:nvSpPr>
          <p:cNvPr id="22" name="TextBox 21"/>
          <p:cNvSpPr txBox="1"/>
          <p:nvPr/>
        </p:nvSpPr>
        <p:spPr>
          <a:xfrm>
            <a:off x="3423682" y="2072021"/>
            <a:ext cx="5263117" cy="683264"/>
          </a:xfrm>
          <a:prstGeom prst="rect">
            <a:avLst/>
          </a:prstGeom>
          <a:noFill/>
        </p:spPr>
        <p:txBody>
          <a:bodyPr wrap="square">
            <a:spAutoFit/>
          </a:bodyPr>
          <a:lstStyle/>
          <a:p>
            <a:pPr>
              <a:lnSpc>
                <a:spcPct val="80000"/>
              </a:lnSpc>
              <a:defRPr/>
            </a:pPr>
            <a:r>
              <a:rPr lang="sv-SE" sz="1600" b="1" dirty="0" smtClean="0">
                <a:ea typeface="Verdana" pitchFamily="34" charset="0"/>
                <a:cs typeface="Verdana" pitchFamily="34" charset="0"/>
              </a:rPr>
              <a:t>Beslut på strategisk nivå </a:t>
            </a:r>
            <a:r>
              <a:rPr lang="sv-SE" sz="1600" dirty="0" smtClean="0">
                <a:ea typeface="Verdana" pitchFamily="34" charset="0"/>
                <a:cs typeface="Verdana" pitchFamily="34" charset="0"/>
              </a:rPr>
              <a:t>- beslut </a:t>
            </a:r>
            <a:r>
              <a:rPr lang="sv-SE" sz="1600" dirty="0">
                <a:ea typeface="Verdana" pitchFamily="34" charset="0"/>
                <a:cs typeface="Verdana" pitchFamily="34" charset="0"/>
              </a:rPr>
              <a:t>om vilka </a:t>
            </a:r>
            <a:r>
              <a:rPr lang="sv-SE" sz="1600" b="1" dirty="0">
                <a:ea typeface="Verdana" pitchFamily="34" charset="0"/>
                <a:cs typeface="Verdana" pitchFamily="34" charset="0"/>
              </a:rPr>
              <a:t>produkter som utvecklas, vilka kunder och leverantörer som man ska fokusera på</a:t>
            </a:r>
            <a:r>
              <a:rPr lang="sv-SE" sz="1600" dirty="0">
                <a:ea typeface="Verdana" pitchFamily="34" charset="0"/>
                <a:cs typeface="Verdana" pitchFamily="34" charset="0"/>
              </a:rPr>
              <a:t>, </a:t>
            </a:r>
            <a:r>
              <a:rPr lang="sv-SE" sz="1600" b="1" dirty="0">
                <a:ea typeface="Verdana" pitchFamily="34" charset="0"/>
                <a:cs typeface="Verdana" pitchFamily="34" charset="0"/>
              </a:rPr>
              <a:t>antal anställda, total budget </a:t>
            </a:r>
            <a:r>
              <a:rPr lang="sv-SE" sz="1600" dirty="0">
                <a:ea typeface="Verdana" pitchFamily="34" charset="0"/>
                <a:cs typeface="Verdana" pitchFamily="34" charset="0"/>
              </a:rPr>
              <a:t>o.s.v.</a:t>
            </a:r>
          </a:p>
        </p:txBody>
      </p:sp>
      <p:sp>
        <p:nvSpPr>
          <p:cNvPr id="23" name="TextBox 22"/>
          <p:cNvSpPr txBox="1"/>
          <p:nvPr/>
        </p:nvSpPr>
        <p:spPr>
          <a:xfrm>
            <a:off x="3423683" y="2824402"/>
            <a:ext cx="5061098" cy="880241"/>
          </a:xfrm>
          <a:prstGeom prst="rect">
            <a:avLst/>
          </a:prstGeom>
          <a:noFill/>
        </p:spPr>
        <p:txBody>
          <a:bodyPr wrap="square">
            <a:spAutoFit/>
          </a:bodyPr>
          <a:lstStyle/>
          <a:p>
            <a:pPr>
              <a:lnSpc>
                <a:spcPct val="80000"/>
              </a:lnSpc>
              <a:defRPr/>
            </a:pPr>
            <a:r>
              <a:rPr lang="sv-SE" sz="1600" b="1" dirty="0" smtClean="0">
                <a:ea typeface="Verdana" pitchFamily="34" charset="0"/>
                <a:cs typeface="Verdana" pitchFamily="34" charset="0"/>
              </a:rPr>
              <a:t>Beslut på taktisk nivå </a:t>
            </a:r>
            <a:r>
              <a:rPr lang="sv-SE" sz="1600" dirty="0" smtClean="0">
                <a:ea typeface="Verdana" pitchFamily="34" charset="0"/>
                <a:cs typeface="Verdana" pitchFamily="34" charset="0"/>
              </a:rPr>
              <a:t>- beslut </a:t>
            </a:r>
            <a:r>
              <a:rPr lang="sv-SE" sz="1600" dirty="0">
                <a:ea typeface="Verdana" pitchFamily="34" charset="0"/>
                <a:cs typeface="Verdana" pitchFamily="34" charset="0"/>
              </a:rPr>
              <a:t>som berör </a:t>
            </a:r>
            <a:r>
              <a:rPr lang="sv-SE" sz="1600" b="1" dirty="0">
                <a:ea typeface="Verdana" pitchFamily="34" charset="0"/>
                <a:cs typeface="Verdana" pitchFamily="34" charset="0"/>
              </a:rPr>
              <a:t>resursallokering</a:t>
            </a:r>
            <a:r>
              <a:rPr lang="sv-SE" sz="1600" dirty="0" smtClean="0">
                <a:ea typeface="Verdana" pitchFamily="34" charset="0"/>
                <a:cs typeface="Verdana" pitchFamily="34" charset="0"/>
              </a:rPr>
              <a:t>, </a:t>
            </a:r>
            <a:r>
              <a:rPr lang="sv-SE" sz="1600" b="1" dirty="0" smtClean="0">
                <a:ea typeface="Verdana" pitchFamily="34" charset="0"/>
                <a:cs typeface="Verdana" pitchFamily="34" charset="0"/>
              </a:rPr>
              <a:t>ofta på avdelningsnivå</a:t>
            </a:r>
            <a:r>
              <a:rPr lang="sv-SE" sz="1600" dirty="0" smtClean="0">
                <a:ea typeface="Verdana" pitchFamily="34" charset="0"/>
                <a:cs typeface="Verdana" pitchFamily="34" charset="0"/>
              </a:rPr>
              <a:t>, </a:t>
            </a:r>
            <a:r>
              <a:rPr lang="sv-SE" sz="1600" dirty="0">
                <a:ea typeface="Verdana" pitchFamily="34" charset="0"/>
                <a:cs typeface="Verdana" pitchFamily="34" charset="0"/>
              </a:rPr>
              <a:t>det vill säga vilka resurser – till exempel anställda och produkter från leverantörer  –  som behövs för att driva avdelningar och projekt effektivt</a:t>
            </a:r>
          </a:p>
        </p:txBody>
      </p:sp>
      <p:sp>
        <p:nvSpPr>
          <p:cNvPr id="24" name="TextBox 23"/>
          <p:cNvSpPr txBox="1"/>
          <p:nvPr/>
        </p:nvSpPr>
        <p:spPr>
          <a:xfrm>
            <a:off x="3460050" y="3796511"/>
            <a:ext cx="5141689" cy="683264"/>
          </a:xfrm>
          <a:prstGeom prst="rect">
            <a:avLst/>
          </a:prstGeom>
          <a:noFill/>
        </p:spPr>
        <p:txBody>
          <a:bodyPr wrap="square">
            <a:spAutoFit/>
          </a:bodyPr>
          <a:lstStyle/>
          <a:p>
            <a:pPr>
              <a:lnSpc>
                <a:spcPct val="80000"/>
              </a:lnSpc>
              <a:defRPr/>
            </a:pPr>
            <a:r>
              <a:rPr lang="sv-SE" sz="1600" b="1" dirty="0" smtClean="0">
                <a:ea typeface="Verdana" pitchFamily="34" charset="0"/>
                <a:cs typeface="Verdana" pitchFamily="34" charset="0"/>
              </a:rPr>
              <a:t>Beslut på operationell nivå </a:t>
            </a:r>
            <a:r>
              <a:rPr lang="sv-SE" sz="1600" dirty="0" smtClean="0">
                <a:ea typeface="Verdana" pitchFamily="34" charset="0"/>
                <a:cs typeface="Verdana" pitchFamily="34" charset="0"/>
              </a:rPr>
              <a:t>- beslut </a:t>
            </a:r>
            <a:r>
              <a:rPr lang="sv-SE" sz="1600" dirty="0">
                <a:ea typeface="Verdana" pitchFamily="34" charset="0"/>
                <a:cs typeface="Verdana" pitchFamily="34" charset="0"/>
              </a:rPr>
              <a:t>som berör </a:t>
            </a:r>
            <a:r>
              <a:rPr lang="sv-SE" sz="1600" b="1" dirty="0">
                <a:ea typeface="Verdana" pitchFamily="34" charset="0"/>
                <a:cs typeface="Verdana" pitchFamily="34" charset="0"/>
              </a:rPr>
              <a:t>rutinärenden</a:t>
            </a:r>
            <a:r>
              <a:rPr lang="sv-SE" sz="1600" dirty="0">
                <a:ea typeface="Verdana" pitchFamily="34" charset="0"/>
                <a:cs typeface="Verdana" pitchFamily="34" charset="0"/>
              </a:rPr>
              <a:t>, som till exempel en kundbeställningar, </a:t>
            </a:r>
            <a:r>
              <a:rPr lang="sv-SE" sz="1600" dirty="0" smtClean="0">
                <a:ea typeface="Verdana" pitchFamily="34" charset="0"/>
                <a:cs typeface="Verdana" pitchFamily="34" charset="0"/>
              </a:rPr>
              <a:t>men även </a:t>
            </a:r>
            <a:r>
              <a:rPr lang="sv-SE" sz="1600" b="1" dirty="0">
                <a:ea typeface="Verdana" pitchFamily="34" charset="0"/>
                <a:cs typeface="Verdana" pitchFamily="34" charset="0"/>
              </a:rPr>
              <a:t>undantag</a:t>
            </a:r>
            <a:r>
              <a:rPr lang="sv-SE" sz="1600" dirty="0">
                <a:ea typeface="Verdana" pitchFamily="34" charset="0"/>
                <a:cs typeface="Verdana" pitchFamily="34" charset="0"/>
              </a:rPr>
              <a:t>, som till exempel en försenad levarans</a:t>
            </a:r>
          </a:p>
        </p:txBody>
      </p:sp>
    </p:spTree>
    <p:extLst>
      <p:ext uri="{BB962C8B-B14F-4D97-AF65-F5344CB8AC3E}">
        <p14:creationId xmlns:p14="http://schemas.microsoft.com/office/powerpoint/2010/main" val="4179656497"/>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a:buNone/>
            </a:pPr>
            <a:r>
              <a:rPr lang="sv-SE" dirty="0" smtClean="0"/>
              <a:t>IT-stöd för beslutsfattande/analys</a:t>
            </a:r>
            <a:endParaRPr lang="sv-SE" dirty="0"/>
          </a:p>
        </p:txBody>
      </p:sp>
    </p:spTree>
    <p:extLst>
      <p:ext uri="{BB962C8B-B14F-4D97-AF65-F5344CB8AC3E}">
        <p14:creationId xmlns:p14="http://schemas.microsoft.com/office/powerpoint/2010/main" val="4289330495"/>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26" name="Oval 125"/>
          <p:cNvSpPr/>
          <p:nvPr/>
        </p:nvSpPr>
        <p:spPr>
          <a:xfrm>
            <a:off x="638131" y="3252968"/>
            <a:ext cx="7546121" cy="1456859"/>
          </a:xfrm>
          <a:prstGeom prst="ellipse">
            <a:avLst/>
          </a:prstGeom>
          <a:solidFill>
            <a:schemeClr val="tx1">
              <a:lumMod val="10000"/>
              <a:lumOff val="90000"/>
            </a:schemeClr>
          </a:solidFill>
        </p:spPr>
        <p:style>
          <a:lnRef idx="1">
            <a:schemeClr val="accent1"/>
          </a:lnRef>
          <a:fillRef idx="2">
            <a:schemeClr val="accent1"/>
          </a:fillRef>
          <a:effectRef idx="1">
            <a:schemeClr val="accent1"/>
          </a:effectRef>
          <a:fontRef idx="minor">
            <a:schemeClr val="dk1"/>
          </a:fontRef>
        </p:style>
        <p:txBody>
          <a:bodyPr rtlCol="0" anchor="ctr"/>
          <a:lstStyle/>
          <a:p>
            <a:pPr algn="ctr"/>
            <a:endParaRPr lang="sv-SE" sz="1350"/>
          </a:p>
        </p:txBody>
      </p:sp>
      <p:sp>
        <p:nvSpPr>
          <p:cNvPr id="124" name="Oval 123"/>
          <p:cNvSpPr/>
          <p:nvPr/>
        </p:nvSpPr>
        <p:spPr>
          <a:xfrm>
            <a:off x="385767" y="997956"/>
            <a:ext cx="7546121" cy="1456859"/>
          </a:xfrm>
          <a:prstGeom prst="ellipse">
            <a:avLst/>
          </a:prstGeom>
          <a:solidFill>
            <a:schemeClr val="bg1"/>
          </a:solidFill>
          <a:ln>
            <a:solidFill>
              <a:schemeClr val="tx1"/>
            </a:solidFill>
            <a:prstDash val="lgDash"/>
          </a:ln>
        </p:spPr>
        <p:style>
          <a:lnRef idx="1">
            <a:schemeClr val="accent1"/>
          </a:lnRef>
          <a:fillRef idx="2">
            <a:schemeClr val="accent1"/>
          </a:fillRef>
          <a:effectRef idx="1">
            <a:schemeClr val="accent1"/>
          </a:effectRef>
          <a:fontRef idx="minor">
            <a:schemeClr val="dk1"/>
          </a:fontRef>
        </p:style>
        <p:txBody>
          <a:bodyPr rtlCol="0" anchor="ctr"/>
          <a:lstStyle/>
          <a:p>
            <a:pPr algn="ctr"/>
            <a:endParaRPr lang="sv-SE" sz="1350"/>
          </a:p>
        </p:txBody>
      </p:sp>
      <p:sp>
        <p:nvSpPr>
          <p:cNvPr id="2074" name="Line 122"/>
          <p:cNvSpPr>
            <a:spLocks noChangeShapeType="1"/>
          </p:cNvSpPr>
          <p:nvPr/>
        </p:nvSpPr>
        <p:spPr bwMode="auto">
          <a:xfrm>
            <a:off x="4248150" y="1113235"/>
            <a:ext cx="0" cy="3835003"/>
          </a:xfrm>
          <a:prstGeom prst="line">
            <a:avLst/>
          </a:prstGeom>
          <a:noFill/>
          <a:ln w="9525">
            <a:solidFill>
              <a:schemeClr val="tx1"/>
            </a:solidFill>
            <a:round/>
            <a:headEnd/>
            <a:tailEnd/>
          </a:ln>
        </p:spPr>
        <p:txBody>
          <a:bodyPr/>
          <a:lstStyle/>
          <a:p>
            <a:endParaRPr lang="sv-SE" sz="1350"/>
          </a:p>
        </p:txBody>
      </p:sp>
      <p:sp>
        <p:nvSpPr>
          <p:cNvPr id="201" name="Line 3"/>
          <p:cNvSpPr>
            <a:spLocks noChangeShapeType="1"/>
          </p:cNvSpPr>
          <p:nvPr/>
        </p:nvSpPr>
        <p:spPr bwMode="auto">
          <a:xfrm flipV="1">
            <a:off x="413826" y="2717606"/>
            <a:ext cx="8416423" cy="4991"/>
          </a:xfrm>
          <a:prstGeom prst="line">
            <a:avLst/>
          </a:prstGeom>
          <a:noFill/>
          <a:ln w="6350">
            <a:solidFill>
              <a:schemeClr val="tx1"/>
            </a:solidFill>
            <a:prstDash val="dash"/>
            <a:round/>
            <a:headEnd/>
            <a:tailEnd/>
          </a:ln>
        </p:spPr>
        <p:txBody>
          <a:bodyPr/>
          <a:lstStyle/>
          <a:p>
            <a:endParaRPr lang="sv-SE" sz="1350"/>
          </a:p>
        </p:txBody>
      </p:sp>
      <p:sp>
        <p:nvSpPr>
          <p:cNvPr id="2060" name="Rectangle 2"/>
          <p:cNvSpPr>
            <a:spLocks noGrp="1" noChangeArrowheads="1"/>
          </p:cNvSpPr>
          <p:nvPr>
            <p:ph type="title" sz="quarter"/>
          </p:nvPr>
        </p:nvSpPr>
        <p:spPr>
          <a:xfrm>
            <a:off x="393703" y="171285"/>
            <a:ext cx="7382663" cy="857250"/>
          </a:xfrm>
        </p:spPr>
        <p:txBody>
          <a:bodyPr>
            <a:noAutofit/>
          </a:bodyPr>
          <a:lstStyle/>
          <a:p>
            <a:pPr algn="l" eaLnBrk="1" hangingPunct="1"/>
            <a:r>
              <a:rPr lang="sv-SE" sz="2700" dirty="0" smtClean="0"/>
              <a:t>Beslut i verksamheter</a:t>
            </a:r>
            <a:endParaRPr lang="sv-SE" sz="2700" dirty="0"/>
          </a:p>
        </p:txBody>
      </p:sp>
      <p:sp>
        <p:nvSpPr>
          <p:cNvPr id="945157" name="Text Box 5"/>
          <p:cNvSpPr txBox="1">
            <a:spLocks noChangeArrowheads="1"/>
          </p:cNvSpPr>
          <p:nvPr/>
        </p:nvSpPr>
        <p:spPr bwMode="auto">
          <a:xfrm>
            <a:off x="4754254" y="1148351"/>
            <a:ext cx="1620626" cy="473206"/>
          </a:xfrm>
          <a:prstGeom prst="rect">
            <a:avLst/>
          </a:prstGeom>
          <a:noFill/>
          <a:ln w="9525">
            <a:noFill/>
            <a:miter lim="800000"/>
            <a:headEnd/>
            <a:tailEnd/>
          </a:ln>
        </p:spPr>
        <p:txBody>
          <a:bodyPr wrap="square">
            <a:spAutoFit/>
          </a:bodyPr>
          <a:lstStyle/>
          <a:p>
            <a:r>
              <a:rPr lang="sv-SE" sz="825" b="1" dirty="0" smtClean="0"/>
              <a:t>Verksamhets-</a:t>
            </a:r>
          </a:p>
          <a:p>
            <a:r>
              <a:rPr lang="sv-SE" sz="825" b="1" dirty="0" smtClean="0"/>
              <a:t>processmodell </a:t>
            </a:r>
            <a:endParaRPr lang="sv-SE" sz="825" b="1" dirty="0"/>
          </a:p>
          <a:p>
            <a:r>
              <a:rPr lang="sv-SE" sz="825" b="1" dirty="0"/>
              <a:t>(en dynamisk modell)</a:t>
            </a:r>
          </a:p>
        </p:txBody>
      </p:sp>
      <p:sp>
        <p:nvSpPr>
          <p:cNvPr id="2252" name="AutoShape 7"/>
          <p:cNvSpPr>
            <a:spLocks noChangeArrowheads="1"/>
          </p:cNvSpPr>
          <p:nvPr/>
        </p:nvSpPr>
        <p:spPr bwMode="auto">
          <a:xfrm>
            <a:off x="5057385" y="1707655"/>
            <a:ext cx="216694" cy="108347"/>
          </a:xfrm>
          <a:prstGeom prst="roundRect">
            <a:avLst>
              <a:gd name="adj" fmla="val 16667"/>
            </a:avLst>
          </a:prstGeom>
          <a:solidFill>
            <a:schemeClr val="bg1"/>
          </a:solidFill>
          <a:ln w="9525">
            <a:solidFill>
              <a:schemeClr val="tx1"/>
            </a:solidFill>
            <a:round/>
            <a:headEnd/>
            <a:tailEnd/>
          </a:ln>
        </p:spPr>
        <p:txBody>
          <a:bodyPr wrap="none" anchor="ctr"/>
          <a:lstStyle/>
          <a:p>
            <a:endParaRPr lang="sv-SE" sz="1350"/>
          </a:p>
        </p:txBody>
      </p:sp>
      <p:sp>
        <p:nvSpPr>
          <p:cNvPr id="2253" name="AutoShape 8"/>
          <p:cNvSpPr>
            <a:spLocks noChangeArrowheads="1"/>
          </p:cNvSpPr>
          <p:nvPr/>
        </p:nvSpPr>
        <p:spPr bwMode="auto">
          <a:xfrm>
            <a:off x="4876806" y="2139703"/>
            <a:ext cx="216694" cy="108347"/>
          </a:xfrm>
          <a:prstGeom prst="roundRect">
            <a:avLst>
              <a:gd name="adj" fmla="val 16667"/>
            </a:avLst>
          </a:prstGeom>
          <a:solidFill>
            <a:schemeClr val="bg1"/>
          </a:solidFill>
          <a:ln w="9525">
            <a:solidFill>
              <a:schemeClr val="tx1"/>
            </a:solidFill>
            <a:round/>
            <a:headEnd/>
            <a:tailEnd/>
          </a:ln>
        </p:spPr>
        <p:txBody>
          <a:bodyPr wrap="none" anchor="ctr"/>
          <a:lstStyle/>
          <a:p>
            <a:endParaRPr lang="sv-SE" sz="1350"/>
          </a:p>
        </p:txBody>
      </p:sp>
      <p:sp>
        <p:nvSpPr>
          <p:cNvPr id="2254" name="Line 9"/>
          <p:cNvSpPr>
            <a:spLocks noChangeShapeType="1"/>
          </p:cNvSpPr>
          <p:nvPr/>
        </p:nvSpPr>
        <p:spPr bwMode="auto">
          <a:xfrm flipH="1">
            <a:off x="4949372" y="2031690"/>
            <a:ext cx="216024" cy="108012"/>
          </a:xfrm>
          <a:prstGeom prst="line">
            <a:avLst/>
          </a:prstGeom>
          <a:noFill/>
          <a:ln w="9525">
            <a:solidFill>
              <a:schemeClr val="tx1"/>
            </a:solidFill>
            <a:round/>
            <a:headEnd/>
            <a:tailEnd type="triangle" w="med" len="med"/>
          </a:ln>
        </p:spPr>
        <p:txBody>
          <a:bodyPr/>
          <a:lstStyle/>
          <a:p>
            <a:endParaRPr lang="sv-SE" sz="1350"/>
          </a:p>
        </p:txBody>
      </p:sp>
      <p:sp>
        <p:nvSpPr>
          <p:cNvPr id="2255" name="Line 10"/>
          <p:cNvSpPr>
            <a:spLocks noChangeShapeType="1"/>
          </p:cNvSpPr>
          <p:nvPr/>
        </p:nvSpPr>
        <p:spPr bwMode="auto">
          <a:xfrm>
            <a:off x="5165396" y="1815666"/>
            <a:ext cx="0" cy="108012"/>
          </a:xfrm>
          <a:prstGeom prst="line">
            <a:avLst/>
          </a:prstGeom>
          <a:noFill/>
          <a:ln w="9525">
            <a:solidFill>
              <a:schemeClr val="tx1"/>
            </a:solidFill>
            <a:round/>
            <a:headEnd/>
            <a:tailEnd type="triangle" w="med" len="med"/>
          </a:ln>
        </p:spPr>
        <p:txBody>
          <a:bodyPr/>
          <a:lstStyle/>
          <a:p>
            <a:endParaRPr lang="sv-SE" sz="1350"/>
          </a:p>
        </p:txBody>
      </p:sp>
      <p:sp>
        <p:nvSpPr>
          <p:cNvPr id="2258" name="AutoShape 13"/>
          <p:cNvSpPr>
            <a:spLocks noChangeArrowheads="1"/>
          </p:cNvSpPr>
          <p:nvPr/>
        </p:nvSpPr>
        <p:spPr bwMode="auto">
          <a:xfrm>
            <a:off x="5250229" y="2139703"/>
            <a:ext cx="216694" cy="108347"/>
          </a:xfrm>
          <a:prstGeom prst="roundRect">
            <a:avLst>
              <a:gd name="adj" fmla="val 16667"/>
            </a:avLst>
          </a:prstGeom>
          <a:solidFill>
            <a:schemeClr val="bg1"/>
          </a:solidFill>
          <a:ln w="9525">
            <a:solidFill>
              <a:schemeClr val="tx1"/>
            </a:solidFill>
            <a:round/>
            <a:headEnd/>
            <a:tailEnd/>
          </a:ln>
        </p:spPr>
        <p:txBody>
          <a:bodyPr wrap="none" anchor="ctr"/>
          <a:lstStyle/>
          <a:p>
            <a:endParaRPr lang="sv-SE" sz="1350"/>
          </a:p>
        </p:txBody>
      </p:sp>
      <p:sp>
        <p:nvSpPr>
          <p:cNvPr id="2068" name="Text Box 78"/>
          <p:cNvSpPr txBox="1">
            <a:spLocks noChangeArrowheads="1"/>
          </p:cNvSpPr>
          <p:nvPr/>
        </p:nvSpPr>
        <p:spPr bwMode="auto">
          <a:xfrm>
            <a:off x="3275410" y="4773217"/>
            <a:ext cx="809625" cy="219291"/>
          </a:xfrm>
          <a:prstGeom prst="rect">
            <a:avLst/>
          </a:prstGeom>
          <a:noFill/>
          <a:ln w="9525">
            <a:noFill/>
            <a:miter lim="800000"/>
            <a:headEnd/>
            <a:tailEnd/>
          </a:ln>
        </p:spPr>
        <p:txBody>
          <a:bodyPr>
            <a:spAutoFit/>
          </a:bodyPr>
          <a:lstStyle/>
          <a:p>
            <a:r>
              <a:rPr lang="sv-SE" sz="825" b="1"/>
              <a:t>Verkligheten </a:t>
            </a:r>
            <a:endParaRPr lang="en-US" sz="825" b="1"/>
          </a:p>
        </p:txBody>
      </p:sp>
      <p:sp>
        <p:nvSpPr>
          <p:cNvPr id="2069" name="Text Box 79"/>
          <p:cNvSpPr txBox="1">
            <a:spLocks noChangeArrowheads="1"/>
          </p:cNvSpPr>
          <p:nvPr/>
        </p:nvSpPr>
        <p:spPr bwMode="auto">
          <a:xfrm>
            <a:off x="4356498" y="4773217"/>
            <a:ext cx="1674019" cy="219291"/>
          </a:xfrm>
          <a:prstGeom prst="rect">
            <a:avLst/>
          </a:prstGeom>
          <a:noFill/>
          <a:ln w="9525">
            <a:noFill/>
            <a:miter lim="800000"/>
            <a:headEnd/>
            <a:tailEnd/>
          </a:ln>
        </p:spPr>
        <p:txBody>
          <a:bodyPr>
            <a:spAutoFit/>
          </a:bodyPr>
          <a:lstStyle/>
          <a:p>
            <a:r>
              <a:rPr lang="sv-SE" sz="825" b="1"/>
              <a:t>Grafiska modeller/diagram</a:t>
            </a:r>
            <a:endParaRPr lang="en-US" sz="825" b="1"/>
          </a:p>
        </p:txBody>
      </p:sp>
      <p:sp>
        <p:nvSpPr>
          <p:cNvPr id="945232" name="Text Box 80"/>
          <p:cNvSpPr txBox="1">
            <a:spLocks noChangeArrowheads="1"/>
          </p:cNvSpPr>
          <p:nvPr/>
        </p:nvSpPr>
        <p:spPr bwMode="auto">
          <a:xfrm>
            <a:off x="7554191" y="1812314"/>
            <a:ext cx="972108" cy="854080"/>
          </a:xfrm>
          <a:prstGeom prst="rect">
            <a:avLst/>
          </a:prstGeom>
          <a:noFill/>
          <a:ln w="9525">
            <a:noFill/>
            <a:miter lim="800000"/>
            <a:headEnd/>
            <a:tailEnd/>
          </a:ln>
        </p:spPr>
        <p:txBody>
          <a:bodyPr wrap="square">
            <a:spAutoFit/>
          </a:bodyPr>
          <a:lstStyle/>
          <a:p>
            <a:r>
              <a:rPr lang="sv-SE" sz="825" b="1" dirty="0"/>
              <a:t>Konceptuell modell över verksamhetens termer/begrepp (en statisk modell)</a:t>
            </a:r>
          </a:p>
        </p:txBody>
      </p:sp>
      <p:grpSp>
        <p:nvGrpSpPr>
          <p:cNvPr id="3" name="Group 81"/>
          <p:cNvGrpSpPr>
            <a:grpSpLocks/>
          </p:cNvGrpSpPr>
          <p:nvPr/>
        </p:nvGrpSpPr>
        <p:grpSpPr bwMode="auto">
          <a:xfrm>
            <a:off x="6572897" y="1985039"/>
            <a:ext cx="647700" cy="377428"/>
            <a:chOff x="521" y="1071"/>
            <a:chExt cx="2223" cy="1361"/>
          </a:xfrm>
        </p:grpSpPr>
        <p:grpSp>
          <p:nvGrpSpPr>
            <p:cNvPr id="4" name="Group 82"/>
            <p:cNvGrpSpPr>
              <a:grpSpLocks/>
            </p:cNvGrpSpPr>
            <p:nvPr/>
          </p:nvGrpSpPr>
          <p:grpSpPr bwMode="auto">
            <a:xfrm>
              <a:off x="521" y="1071"/>
              <a:ext cx="590" cy="576"/>
              <a:chOff x="2608" y="1888"/>
              <a:chExt cx="590" cy="576"/>
            </a:xfrm>
          </p:grpSpPr>
          <p:sp>
            <p:nvSpPr>
              <p:cNvPr id="2226" name="Rectangle 83"/>
              <p:cNvSpPr>
                <a:spLocks noChangeArrowheads="1"/>
              </p:cNvSpPr>
              <p:nvPr/>
            </p:nvSpPr>
            <p:spPr bwMode="auto">
              <a:xfrm>
                <a:off x="2608" y="1888"/>
                <a:ext cx="590" cy="576"/>
              </a:xfrm>
              <a:prstGeom prst="rect">
                <a:avLst/>
              </a:prstGeom>
              <a:solidFill>
                <a:srgbClr val="FFFF00"/>
              </a:solidFill>
              <a:ln w="9525">
                <a:solidFill>
                  <a:schemeClr val="tx1"/>
                </a:solidFill>
                <a:miter lim="800000"/>
                <a:headEnd/>
                <a:tailEnd/>
              </a:ln>
            </p:spPr>
            <p:txBody>
              <a:bodyPr wrap="none" anchor="ctr"/>
              <a:lstStyle/>
              <a:p>
                <a:endParaRPr lang="sv-SE" sz="1350"/>
              </a:p>
            </p:txBody>
          </p:sp>
          <p:sp>
            <p:nvSpPr>
              <p:cNvPr id="2227" name="Line 84"/>
              <p:cNvSpPr>
                <a:spLocks noChangeShapeType="1"/>
              </p:cNvSpPr>
              <p:nvPr/>
            </p:nvSpPr>
            <p:spPr bwMode="auto">
              <a:xfrm>
                <a:off x="2608" y="2069"/>
                <a:ext cx="590" cy="0"/>
              </a:xfrm>
              <a:prstGeom prst="line">
                <a:avLst/>
              </a:prstGeom>
              <a:noFill/>
              <a:ln w="9525">
                <a:solidFill>
                  <a:schemeClr val="tx1"/>
                </a:solidFill>
                <a:round/>
                <a:headEnd/>
                <a:tailEnd/>
              </a:ln>
            </p:spPr>
            <p:txBody>
              <a:bodyPr/>
              <a:lstStyle/>
              <a:p>
                <a:endParaRPr lang="sv-SE" sz="1350"/>
              </a:p>
            </p:txBody>
          </p:sp>
          <p:sp>
            <p:nvSpPr>
              <p:cNvPr id="2228" name="Line 85"/>
              <p:cNvSpPr>
                <a:spLocks noChangeShapeType="1"/>
              </p:cNvSpPr>
              <p:nvPr/>
            </p:nvSpPr>
            <p:spPr bwMode="auto">
              <a:xfrm>
                <a:off x="2608" y="2296"/>
                <a:ext cx="590" cy="0"/>
              </a:xfrm>
              <a:prstGeom prst="line">
                <a:avLst/>
              </a:prstGeom>
              <a:noFill/>
              <a:ln w="9525">
                <a:solidFill>
                  <a:schemeClr val="tx1"/>
                </a:solidFill>
                <a:round/>
                <a:headEnd/>
                <a:tailEnd/>
              </a:ln>
            </p:spPr>
            <p:txBody>
              <a:bodyPr/>
              <a:lstStyle/>
              <a:p>
                <a:endParaRPr lang="sv-SE" sz="1350"/>
              </a:p>
            </p:txBody>
          </p:sp>
        </p:grpSp>
        <p:grpSp>
          <p:nvGrpSpPr>
            <p:cNvPr id="5" name="Group 86"/>
            <p:cNvGrpSpPr>
              <a:grpSpLocks/>
            </p:cNvGrpSpPr>
            <p:nvPr/>
          </p:nvGrpSpPr>
          <p:grpSpPr bwMode="auto">
            <a:xfrm>
              <a:off x="1338" y="1071"/>
              <a:ext cx="590" cy="576"/>
              <a:chOff x="2608" y="1888"/>
              <a:chExt cx="590" cy="576"/>
            </a:xfrm>
          </p:grpSpPr>
          <p:sp>
            <p:nvSpPr>
              <p:cNvPr id="2223" name="Rectangle 87"/>
              <p:cNvSpPr>
                <a:spLocks noChangeArrowheads="1"/>
              </p:cNvSpPr>
              <p:nvPr/>
            </p:nvSpPr>
            <p:spPr bwMode="auto">
              <a:xfrm>
                <a:off x="2608" y="1888"/>
                <a:ext cx="590" cy="576"/>
              </a:xfrm>
              <a:prstGeom prst="rect">
                <a:avLst/>
              </a:prstGeom>
              <a:solidFill>
                <a:srgbClr val="FFFF00"/>
              </a:solidFill>
              <a:ln w="9525">
                <a:solidFill>
                  <a:schemeClr val="tx1"/>
                </a:solidFill>
                <a:miter lim="800000"/>
                <a:headEnd/>
                <a:tailEnd/>
              </a:ln>
            </p:spPr>
            <p:txBody>
              <a:bodyPr wrap="none" anchor="ctr"/>
              <a:lstStyle/>
              <a:p>
                <a:endParaRPr lang="sv-SE" sz="1350"/>
              </a:p>
            </p:txBody>
          </p:sp>
          <p:sp>
            <p:nvSpPr>
              <p:cNvPr id="2224" name="Line 88"/>
              <p:cNvSpPr>
                <a:spLocks noChangeShapeType="1"/>
              </p:cNvSpPr>
              <p:nvPr/>
            </p:nvSpPr>
            <p:spPr bwMode="auto">
              <a:xfrm>
                <a:off x="2608" y="2069"/>
                <a:ext cx="590" cy="0"/>
              </a:xfrm>
              <a:prstGeom prst="line">
                <a:avLst/>
              </a:prstGeom>
              <a:noFill/>
              <a:ln w="9525">
                <a:solidFill>
                  <a:schemeClr val="tx1"/>
                </a:solidFill>
                <a:round/>
                <a:headEnd/>
                <a:tailEnd/>
              </a:ln>
            </p:spPr>
            <p:txBody>
              <a:bodyPr/>
              <a:lstStyle/>
              <a:p>
                <a:endParaRPr lang="sv-SE" sz="1350"/>
              </a:p>
            </p:txBody>
          </p:sp>
          <p:sp>
            <p:nvSpPr>
              <p:cNvPr id="2225" name="Line 89"/>
              <p:cNvSpPr>
                <a:spLocks noChangeShapeType="1"/>
              </p:cNvSpPr>
              <p:nvPr/>
            </p:nvSpPr>
            <p:spPr bwMode="auto">
              <a:xfrm>
                <a:off x="2608" y="2296"/>
                <a:ext cx="590" cy="0"/>
              </a:xfrm>
              <a:prstGeom prst="line">
                <a:avLst/>
              </a:prstGeom>
              <a:noFill/>
              <a:ln w="9525">
                <a:solidFill>
                  <a:schemeClr val="tx1"/>
                </a:solidFill>
                <a:round/>
                <a:headEnd/>
                <a:tailEnd/>
              </a:ln>
            </p:spPr>
            <p:txBody>
              <a:bodyPr/>
              <a:lstStyle/>
              <a:p>
                <a:endParaRPr lang="sv-SE" sz="1350"/>
              </a:p>
            </p:txBody>
          </p:sp>
        </p:grpSp>
        <p:grpSp>
          <p:nvGrpSpPr>
            <p:cNvPr id="6" name="Group 90"/>
            <p:cNvGrpSpPr>
              <a:grpSpLocks/>
            </p:cNvGrpSpPr>
            <p:nvPr/>
          </p:nvGrpSpPr>
          <p:grpSpPr bwMode="auto">
            <a:xfrm>
              <a:off x="1338" y="1856"/>
              <a:ext cx="590" cy="576"/>
              <a:chOff x="2608" y="1888"/>
              <a:chExt cx="590" cy="576"/>
            </a:xfrm>
          </p:grpSpPr>
          <p:sp>
            <p:nvSpPr>
              <p:cNvPr id="2220" name="Rectangle 91"/>
              <p:cNvSpPr>
                <a:spLocks noChangeArrowheads="1"/>
              </p:cNvSpPr>
              <p:nvPr/>
            </p:nvSpPr>
            <p:spPr bwMode="auto">
              <a:xfrm>
                <a:off x="2608" y="1888"/>
                <a:ext cx="590" cy="576"/>
              </a:xfrm>
              <a:prstGeom prst="rect">
                <a:avLst/>
              </a:prstGeom>
              <a:solidFill>
                <a:srgbClr val="FFFF00"/>
              </a:solidFill>
              <a:ln w="9525">
                <a:solidFill>
                  <a:schemeClr val="tx1"/>
                </a:solidFill>
                <a:miter lim="800000"/>
                <a:headEnd/>
                <a:tailEnd/>
              </a:ln>
            </p:spPr>
            <p:txBody>
              <a:bodyPr wrap="none" anchor="ctr"/>
              <a:lstStyle/>
              <a:p>
                <a:endParaRPr lang="sv-SE" sz="1350"/>
              </a:p>
            </p:txBody>
          </p:sp>
          <p:sp>
            <p:nvSpPr>
              <p:cNvPr id="2221" name="Line 92"/>
              <p:cNvSpPr>
                <a:spLocks noChangeShapeType="1"/>
              </p:cNvSpPr>
              <p:nvPr/>
            </p:nvSpPr>
            <p:spPr bwMode="auto">
              <a:xfrm>
                <a:off x="2608" y="2069"/>
                <a:ext cx="590" cy="0"/>
              </a:xfrm>
              <a:prstGeom prst="line">
                <a:avLst/>
              </a:prstGeom>
              <a:noFill/>
              <a:ln w="9525">
                <a:solidFill>
                  <a:schemeClr val="tx1"/>
                </a:solidFill>
                <a:round/>
                <a:headEnd/>
                <a:tailEnd/>
              </a:ln>
            </p:spPr>
            <p:txBody>
              <a:bodyPr/>
              <a:lstStyle/>
              <a:p>
                <a:endParaRPr lang="sv-SE" sz="1350"/>
              </a:p>
            </p:txBody>
          </p:sp>
          <p:sp>
            <p:nvSpPr>
              <p:cNvPr id="2222" name="Line 93"/>
              <p:cNvSpPr>
                <a:spLocks noChangeShapeType="1"/>
              </p:cNvSpPr>
              <p:nvPr/>
            </p:nvSpPr>
            <p:spPr bwMode="auto">
              <a:xfrm>
                <a:off x="2608" y="2296"/>
                <a:ext cx="590" cy="0"/>
              </a:xfrm>
              <a:prstGeom prst="line">
                <a:avLst/>
              </a:prstGeom>
              <a:noFill/>
              <a:ln w="9525">
                <a:solidFill>
                  <a:schemeClr val="tx1"/>
                </a:solidFill>
                <a:round/>
                <a:headEnd/>
                <a:tailEnd/>
              </a:ln>
            </p:spPr>
            <p:txBody>
              <a:bodyPr/>
              <a:lstStyle/>
              <a:p>
                <a:endParaRPr lang="sv-SE" sz="1350"/>
              </a:p>
            </p:txBody>
          </p:sp>
        </p:grpSp>
        <p:grpSp>
          <p:nvGrpSpPr>
            <p:cNvPr id="7" name="Group 94"/>
            <p:cNvGrpSpPr>
              <a:grpSpLocks/>
            </p:cNvGrpSpPr>
            <p:nvPr/>
          </p:nvGrpSpPr>
          <p:grpSpPr bwMode="auto">
            <a:xfrm>
              <a:off x="2154" y="1856"/>
              <a:ext cx="590" cy="576"/>
              <a:chOff x="2608" y="1888"/>
              <a:chExt cx="590" cy="576"/>
            </a:xfrm>
          </p:grpSpPr>
          <p:sp>
            <p:nvSpPr>
              <p:cNvPr id="2217" name="Rectangle 95"/>
              <p:cNvSpPr>
                <a:spLocks noChangeArrowheads="1"/>
              </p:cNvSpPr>
              <p:nvPr/>
            </p:nvSpPr>
            <p:spPr bwMode="auto">
              <a:xfrm>
                <a:off x="2608" y="1888"/>
                <a:ext cx="590" cy="576"/>
              </a:xfrm>
              <a:prstGeom prst="rect">
                <a:avLst/>
              </a:prstGeom>
              <a:solidFill>
                <a:srgbClr val="FFFF00"/>
              </a:solidFill>
              <a:ln w="9525">
                <a:solidFill>
                  <a:schemeClr val="tx1"/>
                </a:solidFill>
                <a:miter lim="800000"/>
                <a:headEnd/>
                <a:tailEnd/>
              </a:ln>
            </p:spPr>
            <p:txBody>
              <a:bodyPr wrap="none" anchor="ctr"/>
              <a:lstStyle/>
              <a:p>
                <a:endParaRPr lang="sv-SE" sz="1350"/>
              </a:p>
            </p:txBody>
          </p:sp>
          <p:sp>
            <p:nvSpPr>
              <p:cNvPr id="2218" name="Line 96"/>
              <p:cNvSpPr>
                <a:spLocks noChangeShapeType="1"/>
              </p:cNvSpPr>
              <p:nvPr/>
            </p:nvSpPr>
            <p:spPr bwMode="auto">
              <a:xfrm>
                <a:off x="2608" y="2069"/>
                <a:ext cx="590" cy="0"/>
              </a:xfrm>
              <a:prstGeom prst="line">
                <a:avLst/>
              </a:prstGeom>
              <a:noFill/>
              <a:ln w="9525">
                <a:solidFill>
                  <a:schemeClr val="tx1"/>
                </a:solidFill>
                <a:round/>
                <a:headEnd/>
                <a:tailEnd/>
              </a:ln>
            </p:spPr>
            <p:txBody>
              <a:bodyPr/>
              <a:lstStyle/>
              <a:p>
                <a:endParaRPr lang="sv-SE" sz="1350"/>
              </a:p>
            </p:txBody>
          </p:sp>
          <p:sp>
            <p:nvSpPr>
              <p:cNvPr id="2219" name="Line 97"/>
              <p:cNvSpPr>
                <a:spLocks noChangeShapeType="1"/>
              </p:cNvSpPr>
              <p:nvPr/>
            </p:nvSpPr>
            <p:spPr bwMode="auto">
              <a:xfrm>
                <a:off x="2608" y="2296"/>
                <a:ext cx="590" cy="0"/>
              </a:xfrm>
              <a:prstGeom prst="line">
                <a:avLst/>
              </a:prstGeom>
              <a:noFill/>
              <a:ln w="9525">
                <a:solidFill>
                  <a:schemeClr val="tx1"/>
                </a:solidFill>
                <a:round/>
                <a:headEnd/>
                <a:tailEnd/>
              </a:ln>
            </p:spPr>
            <p:txBody>
              <a:bodyPr/>
              <a:lstStyle/>
              <a:p>
                <a:endParaRPr lang="sv-SE" sz="1350"/>
              </a:p>
            </p:txBody>
          </p:sp>
        </p:grpSp>
        <p:cxnSp>
          <p:nvCxnSpPr>
            <p:cNvPr id="2214" name="AutoShape 98"/>
            <p:cNvCxnSpPr>
              <a:cxnSpLocks noChangeShapeType="1"/>
              <a:stCxn id="2223" idx="2"/>
              <a:endCxn id="2220" idx="0"/>
            </p:cNvCxnSpPr>
            <p:nvPr/>
          </p:nvCxnSpPr>
          <p:spPr bwMode="auto">
            <a:xfrm>
              <a:off x="1633" y="1647"/>
              <a:ext cx="0" cy="209"/>
            </a:xfrm>
            <a:prstGeom prst="straightConnector1">
              <a:avLst/>
            </a:prstGeom>
            <a:noFill/>
            <a:ln w="9525">
              <a:solidFill>
                <a:schemeClr val="tx1"/>
              </a:solidFill>
              <a:round/>
              <a:headEnd/>
              <a:tailEnd/>
            </a:ln>
          </p:spPr>
        </p:cxnSp>
        <p:cxnSp>
          <p:nvCxnSpPr>
            <p:cNvPr id="2215" name="AutoShape 99"/>
            <p:cNvCxnSpPr>
              <a:cxnSpLocks noChangeShapeType="1"/>
              <a:stCxn id="2220" idx="3"/>
              <a:endCxn id="2217" idx="1"/>
            </p:cNvCxnSpPr>
            <p:nvPr/>
          </p:nvCxnSpPr>
          <p:spPr bwMode="auto">
            <a:xfrm>
              <a:off x="1928" y="2144"/>
              <a:ext cx="226" cy="0"/>
            </a:xfrm>
            <a:prstGeom prst="straightConnector1">
              <a:avLst/>
            </a:prstGeom>
            <a:noFill/>
            <a:ln w="9525">
              <a:solidFill>
                <a:schemeClr val="tx1"/>
              </a:solidFill>
              <a:round/>
              <a:headEnd/>
              <a:tailEnd/>
            </a:ln>
          </p:spPr>
        </p:cxnSp>
        <p:cxnSp>
          <p:nvCxnSpPr>
            <p:cNvPr id="2216" name="AutoShape 100"/>
            <p:cNvCxnSpPr>
              <a:cxnSpLocks noChangeShapeType="1"/>
              <a:stCxn id="2220" idx="1"/>
              <a:endCxn id="2226" idx="2"/>
            </p:cNvCxnSpPr>
            <p:nvPr/>
          </p:nvCxnSpPr>
          <p:spPr bwMode="auto">
            <a:xfrm rot="10800000">
              <a:off x="816" y="1647"/>
              <a:ext cx="522" cy="497"/>
            </a:xfrm>
            <a:prstGeom prst="bentConnector2">
              <a:avLst/>
            </a:prstGeom>
            <a:noFill/>
            <a:ln w="9525">
              <a:solidFill>
                <a:schemeClr val="tx1"/>
              </a:solidFill>
              <a:miter lim="800000"/>
              <a:headEnd/>
              <a:tailEnd/>
            </a:ln>
          </p:spPr>
        </p:cxnSp>
      </p:grpSp>
      <p:sp>
        <p:nvSpPr>
          <p:cNvPr id="2081" name="Line 246"/>
          <p:cNvSpPr>
            <a:spLocks noChangeShapeType="1"/>
          </p:cNvSpPr>
          <p:nvPr/>
        </p:nvSpPr>
        <p:spPr bwMode="auto">
          <a:xfrm>
            <a:off x="246708" y="4711700"/>
            <a:ext cx="8608842" cy="2305"/>
          </a:xfrm>
          <a:prstGeom prst="line">
            <a:avLst/>
          </a:prstGeom>
          <a:noFill/>
          <a:ln w="6350">
            <a:solidFill>
              <a:schemeClr val="tx1"/>
            </a:solidFill>
            <a:round/>
            <a:headEnd/>
            <a:tailEnd/>
          </a:ln>
        </p:spPr>
        <p:txBody>
          <a:bodyPr/>
          <a:lstStyle/>
          <a:p>
            <a:endParaRPr lang="sv-SE" sz="1350"/>
          </a:p>
        </p:txBody>
      </p:sp>
      <p:grpSp>
        <p:nvGrpSpPr>
          <p:cNvPr id="2235" name="Group 102"/>
          <p:cNvGrpSpPr>
            <a:grpSpLocks/>
          </p:cNvGrpSpPr>
          <p:nvPr/>
        </p:nvGrpSpPr>
        <p:grpSpPr bwMode="auto">
          <a:xfrm>
            <a:off x="6816658" y="2208702"/>
            <a:ext cx="647700" cy="377428"/>
            <a:chOff x="521" y="1071"/>
            <a:chExt cx="2223" cy="1361"/>
          </a:xfrm>
        </p:grpSpPr>
        <p:grpSp>
          <p:nvGrpSpPr>
            <p:cNvPr id="2236" name="Group 103"/>
            <p:cNvGrpSpPr>
              <a:grpSpLocks/>
            </p:cNvGrpSpPr>
            <p:nvPr/>
          </p:nvGrpSpPr>
          <p:grpSpPr bwMode="auto">
            <a:xfrm>
              <a:off x="521" y="1071"/>
              <a:ext cx="590" cy="576"/>
              <a:chOff x="2608" y="1888"/>
              <a:chExt cx="590" cy="576"/>
            </a:xfrm>
          </p:grpSpPr>
          <p:sp>
            <p:nvSpPr>
              <p:cNvPr id="249" name="Rectangle 104"/>
              <p:cNvSpPr>
                <a:spLocks noChangeArrowheads="1"/>
              </p:cNvSpPr>
              <p:nvPr/>
            </p:nvSpPr>
            <p:spPr bwMode="auto">
              <a:xfrm>
                <a:off x="2608" y="1888"/>
                <a:ext cx="590" cy="576"/>
              </a:xfrm>
              <a:prstGeom prst="rect">
                <a:avLst/>
              </a:prstGeom>
              <a:solidFill>
                <a:srgbClr val="FFFF00"/>
              </a:solidFill>
              <a:ln w="9525">
                <a:solidFill>
                  <a:schemeClr val="tx1"/>
                </a:solidFill>
                <a:miter lim="800000"/>
                <a:headEnd/>
                <a:tailEnd/>
              </a:ln>
            </p:spPr>
            <p:txBody>
              <a:bodyPr wrap="none" anchor="ctr"/>
              <a:lstStyle/>
              <a:p>
                <a:endParaRPr lang="sv-SE" sz="1350"/>
              </a:p>
            </p:txBody>
          </p:sp>
          <p:sp>
            <p:nvSpPr>
              <p:cNvPr id="250" name="Line 105"/>
              <p:cNvSpPr>
                <a:spLocks noChangeShapeType="1"/>
              </p:cNvSpPr>
              <p:nvPr/>
            </p:nvSpPr>
            <p:spPr bwMode="auto">
              <a:xfrm>
                <a:off x="2608" y="2069"/>
                <a:ext cx="590" cy="0"/>
              </a:xfrm>
              <a:prstGeom prst="line">
                <a:avLst/>
              </a:prstGeom>
              <a:noFill/>
              <a:ln w="9525">
                <a:solidFill>
                  <a:schemeClr val="tx1"/>
                </a:solidFill>
                <a:round/>
                <a:headEnd/>
                <a:tailEnd/>
              </a:ln>
            </p:spPr>
            <p:txBody>
              <a:bodyPr/>
              <a:lstStyle/>
              <a:p>
                <a:endParaRPr lang="sv-SE" sz="1350"/>
              </a:p>
            </p:txBody>
          </p:sp>
          <p:sp>
            <p:nvSpPr>
              <p:cNvPr id="251" name="Line 106"/>
              <p:cNvSpPr>
                <a:spLocks noChangeShapeType="1"/>
              </p:cNvSpPr>
              <p:nvPr/>
            </p:nvSpPr>
            <p:spPr bwMode="auto">
              <a:xfrm>
                <a:off x="2608" y="2296"/>
                <a:ext cx="590" cy="0"/>
              </a:xfrm>
              <a:prstGeom prst="line">
                <a:avLst/>
              </a:prstGeom>
              <a:noFill/>
              <a:ln w="9525">
                <a:solidFill>
                  <a:schemeClr val="tx1"/>
                </a:solidFill>
                <a:round/>
                <a:headEnd/>
                <a:tailEnd/>
              </a:ln>
            </p:spPr>
            <p:txBody>
              <a:bodyPr/>
              <a:lstStyle/>
              <a:p>
                <a:endParaRPr lang="sv-SE" sz="1350"/>
              </a:p>
            </p:txBody>
          </p:sp>
        </p:grpSp>
        <p:grpSp>
          <p:nvGrpSpPr>
            <p:cNvPr id="2237" name="Group 107"/>
            <p:cNvGrpSpPr>
              <a:grpSpLocks/>
            </p:cNvGrpSpPr>
            <p:nvPr/>
          </p:nvGrpSpPr>
          <p:grpSpPr bwMode="auto">
            <a:xfrm>
              <a:off x="1338" y="1071"/>
              <a:ext cx="590" cy="576"/>
              <a:chOff x="2608" y="1888"/>
              <a:chExt cx="590" cy="576"/>
            </a:xfrm>
          </p:grpSpPr>
          <p:sp>
            <p:nvSpPr>
              <p:cNvPr id="246" name="Rectangle 108"/>
              <p:cNvSpPr>
                <a:spLocks noChangeArrowheads="1"/>
              </p:cNvSpPr>
              <p:nvPr/>
            </p:nvSpPr>
            <p:spPr bwMode="auto">
              <a:xfrm>
                <a:off x="2608" y="1888"/>
                <a:ext cx="590" cy="576"/>
              </a:xfrm>
              <a:prstGeom prst="rect">
                <a:avLst/>
              </a:prstGeom>
              <a:solidFill>
                <a:srgbClr val="FFFF00"/>
              </a:solidFill>
              <a:ln w="9525">
                <a:solidFill>
                  <a:schemeClr val="tx1"/>
                </a:solidFill>
                <a:miter lim="800000"/>
                <a:headEnd/>
                <a:tailEnd/>
              </a:ln>
            </p:spPr>
            <p:txBody>
              <a:bodyPr wrap="none" anchor="ctr"/>
              <a:lstStyle/>
              <a:p>
                <a:endParaRPr lang="sv-SE" sz="1350"/>
              </a:p>
            </p:txBody>
          </p:sp>
          <p:sp>
            <p:nvSpPr>
              <p:cNvPr id="247" name="Line 109"/>
              <p:cNvSpPr>
                <a:spLocks noChangeShapeType="1"/>
              </p:cNvSpPr>
              <p:nvPr/>
            </p:nvSpPr>
            <p:spPr bwMode="auto">
              <a:xfrm>
                <a:off x="2608" y="2069"/>
                <a:ext cx="590" cy="0"/>
              </a:xfrm>
              <a:prstGeom prst="line">
                <a:avLst/>
              </a:prstGeom>
              <a:noFill/>
              <a:ln w="9525">
                <a:solidFill>
                  <a:schemeClr val="tx1"/>
                </a:solidFill>
                <a:round/>
                <a:headEnd/>
                <a:tailEnd/>
              </a:ln>
            </p:spPr>
            <p:txBody>
              <a:bodyPr/>
              <a:lstStyle/>
              <a:p>
                <a:endParaRPr lang="sv-SE" sz="1350"/>
              </a:p>
            </p:txBody>
          </p:sp>
          <p:sp>
            <p:nvSpPr>
              <p:cNvPr id="248" name="Line 110"/>
              <p:cNvSpPr>
                <a:spLocks noChangeShapeType="1"/>
              </p:cNvSpPr>
              <p:nvPr/>
            </p:nvSpPr>
            <p:spPr bwMode="auto">
              <a:xfrm>
                <a:off x="2608" y="2296"/>
                <a:ext cx="590" cy="0"/>
              </a:xfrm>
              <a:prstGeom prst="line">
                <a:avLst/>
              </a:prstGeom>
              <a:noFill/>
              <a:ln w="9525">
                <a:solidFill>
                  <a:schemeClr val="tx1"/>
                </a:solidFill>
                <a:round/>
                <a:headEnd/>
                <a:tailEnd/>
              </a:ln>
            </p:spPr>
            <p:txBody>
              <a:bodyPr/>
              <a:lstStyle/>
              <a:p>
                <a:endParaRPr lang="sv-SE" sz="1350"/>
              </a:p>
            </p:txBody>
          </p:sp>
        </p:grpSp>
        <p:grpSp>
          <p:nvGrpSpPr>
            <p:cNvPr id="2238" name="Group 111"/>
            <p:cNvGrpSpPr>
              <a:grpSpLocks/>
            </p:cNvGrpSpPr>
            <p:nvPr/>
          </p:nvGrpSpPr>
          <p:grpSpPr bwMode="auto">
            <a:xfrm>
              <a:off x="1338" y="1856"/>
              <a:ext cx="590" cy="576"/>
              <a:chOff x="2608" y="1888"/>
              <a:chExt cx="590" cy="576"/>
            </a:xfrm>
          </p:grpSpPr>
          <p:sp>
            <p:nvSpPr>
              <p:cNvPr id="243" name="Rectangle 112"/>
              <p:cNvSpPr>
                <a:spLocks noChangeArrowheads="1"/>
              </p:cNvSpPr>
              <p:nvPr/>
            </p:nvSpPr>
            <p:spPr bwMode="auto">
              <a:xfrm>
                <a:off x="2608" y="1888"/>
                <a:ext cx="590" cy="576"/>
              </a:xfrm>
              <a:prstGeom prst="rect">
                <a:avLst/>
              </a:prstGeom>
              <a:solidFill>
                <a:srgbClr val="FFFF00"/>
              </a:solidFill>
              <a:ln w="9525">
                <a:solidFill>
                  <a:schemeClr val="tx1"/>
                </a:solidFill>
                <a:miter lim="800000"/>
                <a:headEnd/>
                <a:tailEnd/>
              </a:ln>
            </p:spPr>
            <p:txBody>
              <a:bodyPr wrap="none" anchor="ctr"/>
              <a:lstStyle/>
              <a:p>
                <a:endParaRPr lang="sv-SE" sz="1350"/>
              </a:p>
            </p:txBody>
          </p:sp>
          <p:sp>
            <p:nvSpPr>
              <p:cNvPr id="244" name="Line 113"/>
              <p:cNvSpPr>
                <a:spLocks noChangeShapeType="1"/>
              </p:cNvSpPr>
              <p:nvPr/>
            </p:nvSpPr>
            <p:spPr bwMode="auto">
              <a:xfrm>
                <a:off x="2608" y="2069"/>
                <a:ext cx="590" cy="0"/>
              </a:xfrm>
              <a:prstGeom prst="line">
                <a:avLst/>
              </a:prstGeom>
              <a:noFill/>
              <a:ln w="9525">
                <a:solidFill>
                  <a:schemeClr val="tx1"/>
                </a:solidFill>
                <a:round/>
                <a:headEnd/>
                <a:tailEnd/>
              </a:ln>
            </p:spPr>
            <p:txBody>
              <a:bodyPr/>
              <a:lstStyle/>
              <a:p>
                <a:endParaRPr lang="sv-SE" sz="1350"/>
              </a:p>
            </p:txBody>
          </p:sp>
          <p:sp>
            <p:nvSpPr>
              <p:cNvPr id="245" name="Line 114"/>
              <p:cNvSpPr>
                <a:spLocks noChangeShapeType="1"/>
              </p:cNvSpPr>
              <p:nvPr/>
            </p:nvSpPr>
            <p:spPr bwMode="auto">
              <a:xfrm>
                <a:off x="2608" y="2296"/>
                <a:ext cx="590" cy="0"/>
              </a:xfrm>
              <a:prstGeom prst="line">
                <a:avLst/>
              </a:prstGeom>
              <a:noFill/>
              <a:ln w="9525">
                <a:solidFill>
                  <a:schemeClr val="tx1"/>
                </a:solidFill>
                <a:round/>
                <a:headEnd/>
                <a:tailEnd/>
              </a:ln>
            </p:spPr>
            <p:txBody>
              <a:bodyPr/>
              <a:lstStyle/>
              <a:p>
                <a:endParaRPr lang="sv-SE" sz="1350"/>
              </a:p>
            </p:txBody>
          </p:sp>
        </p:grpSp>
        <p:grpSp>
          <p:nvGrpSpPr>
            <p:cNvPr id="2239" name="Group 115"/>
            <p:cNvGrpSpPr>
              <a:grpSpLocks/>
            </p:cNvGrpSpPr>
            <p:nvPr/>
          </p:nvGrpSpPr>
          <p:grpSpPr bwMode="auto">
            <a:xfrm>
              <a:off x="2154" y="1856"/>
              <a:ext cx="590" cy="576"/>
              <a:chOff x="2608" y="1888"/>
              <a:chExt cx="590" cy="576"/>
            </a:xfrm>
          </p:grpSpPr>
          <p:sp>
            <p:nvSpPr>
              <p:cNvPr id="240" name="Rectangle 116"/>
              <p:cNvSpPr>
                <a:spLocks noChangeArrowheads="1"/>
              </p:cNvSpPr>
              <p:nvPr/>
            </p:nvSpPr>
            <p:spPr bwMode="auto">
              <a:xfrm>
                <a:off x="2608" y="1888"/>
                <a:ext cx="590" cy="576"/>
              </a:xfrm>
              <a:prstGeom prst="rect">
                <a:avLst/>
              </a:prstGeom>
              <a:solidFill>
                <a:srgbClr val="FFFF00"/>
              </a:solidFill>
              <a:ln w="9525">
                <a:solidFill>
                  <a:schemeClr val="tx1"/>
                </a:solidFill>
                <a:miter lim="800000"/>
                <a:headEnd/>
                <a:tailEnd/>
              </a:ln>
            </p:spPr>
            <p:txBody>
              <a:bodyPr wrap="none" anchor="ctr"/>
              <a:lstStyle/>
              <a:p>
                <a:endParaRPr lang="sv-SE" sz="1350"/>
              </a:p>
            </p:txBody>
          </p:sp>
          <p:sp>
            <p:nvSpPr>
              <p:cNvPr id="241" name="Line 117"/>
              <p:cNvSpPr>
                <a:spLocks noChangeShapeType="1"/>
              </p:cNvSpPr>
              <p:nvPr/>
            </p:nvSpPr>
            <p:spPr bwMode="auto">
              <a:xfrm>
                <a:off x="2608" y="2069"/>
                <a:ext cx="590" cy="0"/>
              </a:xfrm>
              <a:prstGeom prst="line">
                <a:avLst/>
              </a:prstGeom>
              <a:noFill/>
              <a:ln w="9525">
                <a:solidFill>
                  <a:schemeClr val="tx1"/>
                </a:solidFill>
                <a:round/>
                <a:headEnd/>
                <a:tailEnd/>
              </a:ln>
            </p:spPr>
            <p:txBody>
              <a:bodyPr/>
              <a:lstStyle/>
              <a:p>
                <a:endParaRPr lang="sv-SE" sz="1350"/>
              </a:p>
            </p:txBody>
          </p:sp>
          <p:sp>
            <p:nvSpPr>
              <p:cNvPr id="242" name="Line 118"/>
              <p:cNvSpPr>
                <a:spLocks noChangeShapeType="1"/>
              </p:cNvSpPr>
              <p:nvPr/>
            </p:nvSpPr>
            <p:spPr bwMode="auto">
              <a:xfrm>
                <a:off x="2608" y="2296"/>
                <a:ext cx="590" cy="0"/>
              </a:xfrm>
              <a:prstGeom prst="line">
                <a:avLst/>
              </a:prstGeom>
              <a:noFill/>
              <a:ln w="9525">
                <a:solidFill>
                  <a:schemeClr val="tx1"/>
                </a:solidFill>
                <a:round/>
                <a:headEnd/>
                <a:tailEnd/>
              </a:ln>
            </p:spPr>
            <p:txBody>
              <a:bodyPr/>
              <a:lstStyle/>
              <a:p>
                <a:endParaRPr lang="sv-SE" sz="1350"/>
              </a:p>
            </p:txBody>
          </p:sp>
        </p:grpSp>
        <p:cxnSp>
          <p:nvCxnSpPr>
            <p:cNvPr id="237" name="AutoShape 119"/>
            <p:cNvCxnSpPr>
              <a:cxnSpLocks noChangeShapeType="1"/>
              <a:stCxn id="246" idx="2"/>
              <a:endCxn id="243" idx="0"/>
            </p:cNvCxnSpPr>
            <p:nvPr/>
          </p:nvCxnSpPr>
          <p:spPr bwMode="auto">
            <a:xfrm>
              <a:off x="1633" y="1647"/>
              <a:ext cx="0" cy="209"/>
            </a:xfrm>
            <a:prstGeom prst="straightConnector1">
              <a:avLst/>
            </a:prstGeom>
            <a:noFill/>
            <a:ln w="9525">
              <a:solidFill>
                <a:schemeClr val="tx1"/>
              </a:solidFill>
              <a:round/>
              <a:headEnd/>
              <a:tailEnd/>
            </a:ln>
          </p:spPr>
        </p:cxnSp>
        <p:cxnSp>
          <p:nvCxnSpPr>
            <p:cNvPr id="238" name="AutoShape 120"/>
            <p:cNvCxnSpPr>
              <a:cxnSpLocks noChangeShapeType="1"/>
              <a:stCxn id="243" idx="3"/>
              <a:endCxn id="240" idx="1"/>
            </p:cNvCxnSpPr>
            <p:nvPr/>
          </p:nvCxnSpPr>
          <p:spPr bwMode="auto">
            <a:xfrm>
              <a:off x="1928" y="2144"/>
              <a:ext cx="226" cy="0"/>
            </a:xfrm>
            <a:prstGeom prst="straightConnector1">
              <a:avLst/>
            </a:prstGeom>
            <a:noFill/>
            <a:ln w="9525">
              <a:solidFill>
                <a:schemeClr val="tx1"/>
              </a:solidFill>
              <a:round/>
              <a:headEnd/>
              <a:tailEnd/>
            </a:ln>
          </p:spPr>
        </p:cxnSp>
        <p:cxnSp>
          <p:nvCxnSpPr>
            <p:cNvPr id="239" name="AutoShape 121"/>
            <p:cNvCxnSpPr>
              <a:cxnSpLocks noChangeShapeType="1"/>
              <a:stCxn id="243" idx="1"/>
              <a:endCxn id="249" idx="2"/>
            </p:cNvCxnSpPr>
            <p:nvPr/>
          </p:nvCxnSpPr>
          <p:spPr bwMode="auto">
            <a:xfrm rot="10800000">
              <a:off x="816" y="1647"/>
              <a:ext cx="522" cy="497"/>
            </a:xfrm>
            <a:prstGeom prst="bentConnector2">
              <a:avLst/>
            </a:prstGeom>
            <a:noFill/>
            <a:ln w="9525">
              <a:solidFill>
                <a:schemeClr val="tx1"/>
              </a:solidFill>
              <a:miter lim="800000"/>
              <a:headEnd/>
              <a:tailEnd/>
            </a:ln>
          </p:spPr>
        </p:cxnSp>
      </p:grpSp>
      <p:sp>
        <p:nvSpPr>
          <p:cNvPr id="232" name="TextBox 231"/>
          <p:cNvSpPr txBox="1"/>
          <p:nvPr/>
        </p:nvSpPr>
        <p:spPr>
          <a:xfrm>
            <a:off x="4707016" y="2776820"/>
            <a:ext cx="1458162" cy="507831"/>
          </a:xfrm>
          <a:prstGeom prst="rect">
            <a:avLst/>
          </a:prstGeom>
          <a:noFill/>
        </p:spPr>
        <p:txBody>
          <a:bodyPr wrap="square" rtlCol="0">
            <a:spAutoFit/>
          </a:bodyPr>
          <a:lstStyle/>
          <a:p>
            <a:r>
              <a:rPr lang="sv-SE" sz="900" b="1" dirty="0"/>
              <a:t>Systemfunktioner</a:t>
            </a:r>
            <a:r>
              <a:rPr lang="sv-SE" sz="900" dirty="0"/>
              <a:t>:</a:t>
            </a:r>
          </a:p>
          <a:p>
            <a:pPr>
              <a:buFont typeface="Arial" pitchFamily="34" charset="0"/>
              <a:buChar char="•"/>
            </a:pPr>
            <a:r>
              <a:rPr lang="sv-SE" sz="900" dirty="0"/>
              <a:t>Söka kund</a:t>
            </a:r>
          </a:p>
          <a:p>
            <a:pPr>
              <a:buFont typeface="Arial" pitchFamily="34" charset="0"/>
              <a:buChar char="•"/>
            </a:pPr>
            <a:r>
              <a:rPr lang="sv-SE" sz="900" dirty="0"/>
              <a:t>Lägga beställning</a:t>
            </a:r>
          </a:p>
        </p:txBody>
      </p:sp>
      <p:sp>
        <p:nvSpPr>
          <p:cNvPr id="183" name="Diamond 182"/>
          <p:cNvSpPr/>
          <p:nvPr/>
        </p:nvSpPr>
        <p:spPr>
          <a:xfrm>
            <a:off x="5111390" y="1923678"/>
            <a:ext cx="108012" cy="108012"/>
          </a:xfrm>
          <a:prstGeom prst="diamond">
            <a:avLst/>
          </a:prstGeom>
          <a:ln w="12700"/>
        </p:spPr>
        <p:style>
          <a:lnRef idx="2">
            <a:schemeClr val="dk1"/>
          </a:lnRef>
          <a:fillRef idx="1">
            <a:schemeClr val="lt1"/>
          </a:fillRef>
          <a:effectRef idx="0">
            <a:schemeClr val="dk1"/>
          </a:effectRef>
          <a:fontRef idx="minor">
            <a:schemeClr val="dk1"/>
          </a:fontRef>
        </p:style>
        <p:txBody>
          <a:bodyPr rtlCol="0" anchor="ctr"/>
          <a:lstStyle/>
          <a:p>
            <a:pPr algn="ctr"/>
            <a:endParaRPr lang="sv-SE" sz="1350"/>
          </a:p>
        </p:txBody>
      </p:sp>
      <p:sp>
        <p:nvSpPr>
          <p:cNvPr id="184" name="Line 9"/>
          <p:cNvSpPr>
            <a:spLocks noChangeShapeType="1"/>
          </p:cNvSpPr>
          <p:nvPr/>
        </p:nvSpPr>
        <p:spPr bwMode="auto">
          <a:xfrm>
            <a:off x="5165396" y="2031690"/>
            <a:ext cx="162018" cy="108012"/>
          </a:xfrm>
          <a:prstGeom prst="line">
            <a:avLst/>
          </a:prstGeom>
          <a:noFill/>
          <a:ln w="9525">
            <a:solidFill>
              <a:schemeClr val="tx1"/>
            </a:solidFill>
            <a:round/>
            <a:headEnd/>
            <a:tailEnd type="triangle" w="med" len="med"/>
          </a:ln>
        </p:spPr>
        <p:txBody>
          <a:bodyPr/>
          <a:lstStyle/>
          <a:p>
            <a:endParaRPr lang="sv-SE" sz="1350"/>
          </a:p>
        </p:txBody>
      </p:sp>
      <p:sp>
        <p:nvSpPr>
          <p:cNvPr id="188" name="Text Box 5"/>
          <p:cNvSpPr txBox="1">
            <a:spLocks noChangeArrowheads="1"/>
          </p:cNvSpPr>
          <p:nvPr/>
        </p:nvSpPr>
        <p:spPr bwMode="auto">
          <a:xfrm>
            <a:off x="5894496" y="789553"/>
            <a:ext cx="1296590" cy="346249"/>
          </a:xfrm>
          <a:prstGeom prst="rect">
            <a:avLst/>
          </a:prstGeom>
          <a:noFill/>
          <a:ln w="9525">
            <a:noFill/>
            <a:miter lim="800000"/>
            <a:headEnd/>
            <a:tailEnd/>
          </a:ln>
        </p:spPr>
        <p:txBody>
          <a:bodyPr>
            <a:spAutoFit/>
          </a:bodyPr>
          <a:lstStyle/>
          <a:p>
            <a:r>
              <a:rPr lang="sv-SE" sz="825" b="1" dirty="0">
                <a:latin typeface="Calibri" pitchFamily="34" charset="0"/>
              </a:rPr>
              <a:t>Målmodell (en statisk modell)</a:t>
            </a:r>
          </a:p>
        </p:txBody>
      </p:sp>
      <p:sp>
        <p:nvSpPr>
          <p:cNvPr id="189" name="Rectangle 188"/>
          <p:cNvSpPr/>
          <p:nvPr/>
        </p:nvSpPr>
        <p:spPr>
          <a:xfrm>
            <a:off x="6271923" y="1166980"/>
            <a:ext cx="270272" cy="108347"/>
          </a:xfrm>
          <a:prstGeom prst="rect">
            <a:avLst/>
          </a:prstGeom>
          <a:ln w="12700"/>
        </p:spPr>
        <p:style>
          <a:lnRef idx="2">
            <a:schemeClr val="dk1"/>
          </a:lnRef>
          <a:fillRef idx="1">
            <a:schemeClr val="lt1"/>
          </a:fillRef>
          <a:effectRef idx="0">
            <a:schemeClr val="dk1"/>
          </a:effectRef>
          <a:fontRef idx="minor">
            <a:schemeClr val="dk1"/>
          </a:fontRef>
        </p:style>
        <p:txBody>
          <a:bodyPr anchor="ctr"/>
          <a:lstStyle/>
          <a:p>
            <a:pPr algn="ctr">
              <a:defRPr/>
            </a:pPr>
            <a:endParaRPr lang="sv-SE" sz="1350"/>
          </a:p>
        </p:txBody>
      </p:sp>
      <p:sp>
        <p:nvSpPr>
          <p:cNvPr id="190" name="Rectangle 189"/>
          <p:cNvSpPr/>
          <p:nvPr/>
        </p:nvSpPr>
        <p:spPr>
          <a:xfrm>
            <a:off x="6542195" y="1437252"/>
            <a:ext cx="270272" cy="108347"/>
          </a:xfrm>
          <a:prstGeom prst="rect">
            <a:avLst/>
          </a:prstGeom>
          <a:ln w="12700"/>
        </p:spPr>
        <p:style>
          <a:lnRef idx="2">
            <a:schemeClr val="dk1"/>
          </a:lnRef>
          <a:fillRef idx="1">
            <a:schemeClr val="lt1"/>
          </a:fillRef>
          <a:effectRef idx="0">
            <a:schemeClr val="dk1"/>
          </a:effectRef>
          <a:fontRef idx="minor">
            <a:schemeClr val="dk1"/>
          </a:fontRef>
        </p:style>
        <p:txBody>
          <a:bodyPr anchor="ctr"/>
          <a:lstStyle/>
          <a:p>
            <a:pPr algn="ctr">
              <a:defRPr/>
            </a:pPr>
            <a:endParaRPr lang="sv-SE" sz="1350"/>
          </a:p>
        </p:txBody>
      </p:sp>
      <p:sp>
        <p:nvSpPr>
          <p:cNvPr id="191" name="Rectangle 190"/>
          <p:cNvSpPr/>
          <p:nvPr/>
        </p:nvSpPr>
        <p:spPr>
          <a:xfrm>
            <a:off x="6056420" y="1383674"/>
            <a:ext cx="270272" cy="107156"/>
          </a:xfrm>
          <a:prstGeom prst="rect">
            <a:avLst/>
          </a:prstGeom>
          <a:ln w="12700"/>
        </p:spPr>
        <p:style>
          <a:lnRef idx="2">
            <a:schemeClr val="dk1"/>
          </a:lnRef>
          <a:fillRef idx="1">
            <a:schemeClr val="lt1"/>
          </a:fillRef>
          <a:effectRef idx="0">
            <a:schemeClr val="dk1"/>
          </a:effectRef>
          <a:fontRef idx="minor">
            <a:schemeClr val="dk1"/>
          </a:fontRef>
        </p:style>
        <p:txBody>
          <a:bodyPr anchor="ctr"/>
          <a:lstStyle/>
          <a:p>
            <a:pPr algn="ctr">
              <a:defRPr/>
            </a:pPr>
            <a:endParaRPr lang="sv-SE" sz="1350"/>
          </a:p>
        </p:txBody>
      </p:sp>
      <p:sp>
        <p:nvSpPr>
          <p:cNvPr id="192" name="Rectangle 191"/>
          <p:cNvSpPr/>
          <p:nvPr/>
        </p:nvSpPr>
        <p:spPr>
          <a:xfrm>
            <a:off x="5894495" y="1652755"/>
            <a:ext cx="270272" cy="108347"/>
          </a:xfrm>
          <a:prstGeom prst="rect">
            <a:avLst/>
          </a:prstGeom>
          <a:ln w="12700"/>
        </p:spPr>
        <p:style>
          <a:lnRef idx="2">
            <a:schemeClr val="dk1"/>
          </a:lnRef>
          <a:fillRef idx="1">
            <a:schemeClr val="lt1"/>
          </a:fillRef>
          <a:effectRef idx="0">
            <a:schemeClr val="dk1"/>
          </a:effectRef>
          <a:fontRef idx="minor">
            <a:schemeClr val="dk1"/>
          </a:fontRef>
        </p:style>
        <p:txBody>
          <a:bodyPr anchor="ctr"/>
          <a:lstStyle/>
          <a:p>
            <a:pPr algn="ctr">
              <a:defRPr/>
            </a:pPr>
            <a:endParaRPr lang="sv-SE" sz="1350"/>
          </a:p>
        </p:txBody>
      </p:sp>
      <p:sp>
        <p:nvSpPr>
          <p:cNvPr id="193" name="Rectangle 192"/>
          <p:cNvSpPr/>
          <p:nvPr/>
        </p:nvSpPr>
        <p:spPr>
          <a:xfrm>
            <a:off x="6271923" y="1652755"/>
            <a:ext cx="270272" cy="108347"/>
          </a:xfrm>
          <a:prstGeom prst="rect">
            <a:avLst/>
          </a:prstGeom>
          <a:ln w="12700"/>
        </p:spPr>
        <p:style>
          <a:lnRef idx="2">
            <a:schemeClr val="dk1"/>
          </a:lnRef>
          <a:fillRef idx="1">
            <a:schemeClr val="lt1"/>
          </a:fillRef>
          <a:effectRef idx="0">
            <a:schemeClr val="dk1"/>
          </a:effectRef>
          <a:fontRef idx="minor">
            <a:schemeClr val="dk1"/>
          </a:fontRef>
        </p:style>
        <p:txBody>
          <a:bodyPr anchor="ctr"/>
          <a:lstStyle/>
          <a:p>
            <a:pPr algn="ctr">
              <a:defRPr/>
            </a:pPr>
            <a:endParaRPr lang="sv-SE" sz="1350"/>
          </a:p>
        </p:txBody>
      </p:sp>
      <p:cxnSp>
        <p:nvCxnSpPr>
          <p:cNvPr id="194" name="Straight Arrow Connector 193"/>
          <p:cNvCxnSpPr/>
          <p:nvPr/>
        </p:nvCxnSpPr>
        <p:spPr>
          <a:xfrm flipV="1">
            <a:off x="6056420" y="1490830"/>
            <a:ext cx="80963" cy="161925"/>
          </a:xfrm>
          <a:prstGeom prst="straightConnector1">
            <a:avLst/>
          </a:prstGeom>
          <a:ln w="3175">
            <a:tailEnd type="arrow"/>
          </a:ln>
        </p:spPr>
        <p:style>
          <a:lnRef idx="1">
            <a:schemeClr val="dk1"/>
          </a:lnRef>
          <a:fillRef idx="0">
            <a:schemeClr val="dk1"/>
          </a:fillRef>
          <a:effectRef idx="0">
            <a:schemeClr val="dk1"/>
          </a:effectRef>
          <a:fontRef idx="minor">
            <a:schemeClr val="tx1"/>
          </a:fontRef>
        </p:style>
      </p:cxnSp>
      <p:cxnSp>
        <p:nvCxnSpPr>
          <p:cNvPr id="195" name="Straight Arrow Connector 194"/>
          <p:cNvCxnSpPr>
            <a:stCxn id="193" idx="0"/>
            <a:endCxn id="191" idx="2"/>
          </p:cNvCxnSpPr>
          <p:nvPr/>
        </p:nvCxnSpPr>
        <p:spPr>
          <a:xfrm flipH="1" flipV="1">
            <a:off x="6190961" y="1490830"/>
            <a:ext cx="216694" cy="161925"/>
          </a:xfrm>
          <a:prstGeom prst="straightConnector1">
            <a:avLst/>
          </a:prstGeom>
          <a:ln w="3175">
            <a:tailEnd type="arrow"/>
          </a:ln>
        </p:spPr>
        <p:style>
          <a:lnRef idx="1">
            <a:schemeClr val="dk1"/>
          </a:lnRef>
          <a:fillRef idx="0">
            <a:schemeClr val="dk1"/>
          </a:fillRef>
          <a:effectRef idx="0">
            <a:schemeClr val="dk1"/>
          </a:effectRef>
          <a:fontRef idx="minor">
            <a:schemeClr val="tx1"/>
          </a:fontRef>
        </p:style>
      </p:cxnSp>
      <p:cxnSp>
        <p:nvCxnSpPr>
          <p:cNvPr id="196" name="Straight Arrow Connector 195"/>
          <p:cNvCxnSpPr>
            <a:stCxn id="191" idx="0"/>
          </p:cNvCxnSpPr>
          <p:nvPr/>
        </p:nvCxnSpPr>
        <p:spPr>
          <a:xfrm flipV="1">
            <a:off x="6190961" y="1275327"/>
            <a:ext cx="216694" cy="108347"/>
          </a:xfrm>
          <a:prstGeom prst="straightConnector1">
            <a:avLst/>
          </a:prstGeom>
          <a:ln w="3175">
            <a:tailEnd type="arrow"/>
          </a:ln>
        </p:spPr>
        <p:style>
          <a:lnRef idx="1">
            <a:schemeClr val="dk1"/>
          </a:lnRef>
          <a:fillRef idx="0">
            <a:schemeClr val="dk1"/>
          </a:fillRef>
          <a:effectRef idx="0">
            <a:schemeClr val="dk1"/>
          </a:effectRef>
          <a:fontRef idx="minor">
            <a:schemeClr val="tx1"/>
          </a:fontRef>
        </p:style>
      </p:cxnSp>
      <p:cxnSp>
        <p:nvCxnSpPr>
          <p:cNvPr id="197" name="Straight Arrow Connector 196"/>
          <p:cNvCxnSpPr>
            <a:stCxn id="190" idx="0"/>
            <a:endCxn id="189" idx="2"/>
          </p:cNvCxnSpPr>
          <p:nvPr/>
        </p:nvCxnSpPr>
        <p:spPr>
          <a:xfrm flipH="1" flipV="1">
            <a:off x="6407655" y="1275327"/>
            <a:ext cx="269081" cy="161925"/>
          </a:xfrm>
          <a:prstGeom prst="straightConnector1">
            <a:avLst/>
          </a:prstGeom>
          <a:ln w="3175">
            <a:tailEnd type="arrow"/>
          </a:ln>
        </p:spPr>
        <p:style>
          <a:lnRef idx="1">
            <a:schemeClr val="dk1"/>
          </a:lnRef>
          <a:fillRef idx="0">
            <a:schemeClr val="dk1"/>
          </a:fillRef>
          <a:effectRef idx="0">
            <a:schemeClr val="dk1"/>
          </a:effectRef>
          <a:fontRef idx="minor">
            <a:schemeClr val="tx1"/>
          </a:fontRef>
        </p:style>
      </p:cxnSp>
      <p:sp>
        <p:nvSpPr>
          <p:cNvPr id="202" name="Line 3"/>
          <p:cNvSpPr>
            <a:spLocks noChangeShapeType="1"/>
          </p:cNvSpPr>
          <p:nvPr/>
        </p:nvSpPr>
        <p:spPr bwMode="auto">
          <a:xfrm flipV="1">
            <a:off x="474577" y="3382693"/>
            <a:ext cx="8416423" cy="4991"/>
          </a:xfrm>
          <a:prstGeom prst="line">
            <a:avLst/>
          </a:prstGeom>
          <a:noFill/>
          <a:ln w="6350">
            <a:solidFill>
              <a:schemeClr val="tx1"/>
            </a:solidFill>
            <a:prstDash val="dash"/>
            <a:round/>
            <a:headEnd/>
            <a:tailEnd/>
          </a:ln>
        </p:spPr>
        <p:txBody>
          <a:bodyPr/>
          <a:lstStyle/>
          <a:p>
            <a:endParaRPr lang="sv-SE" sz="1350"/>
          </a:p>
        </p:txBody>
      </p:sp>
      <p:sp>
        <p:nvSpPr>
          <p:cNvPr id="72" name="Text Box 42"/>
          <p:cNvSpPr txBox="1">
            <a:spLocks noChangeArrowheads="1"/>
          </p:cNvSpPr>
          <p:nvPr/>
        </p:nvSpPr>
        <p:spPr bwMode="auto">
          <a:xfrm>
            <a:off x="4501677" y="3547013"/>
            <a:ext cx="1212032" cy="3462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algn="r" eaLnBrk="1" hangingPunct="1"/>
            <a:r>
              <a:rPr lang="sv-SE" altLang="sv-SE" sz="825" b="1" i="0" dirty="0">
                <a:latin typeface="+mn-lt"/>
              </a:rPr>
              <a:t>Interaktion </a:t>
            </a:r>
          </a:p>
          <a:p>
            <a:pPr algn="r" eaLnBrk="1" hangingPunct="1"/>
            <a:r>
              <a:rPr lang="sv-SE" altLang="sv-SE" sz="825" b="1" i="0" dirty="0">
                <a:latin typeface="+mn-lt"/>
              </a:rPr>
              <a:t>mellan mjukvaruobjekt  </a:t>
            </a:r>
          </a:p>
        </p:txBody>
      </p:sp>
      <p:grpSp>
        <p:nvGrpSpPr>
          <p:cNvPr id="73" name="Group 43"/>
          <p:cNvGrpSpPr>
            <a:grpSpLocks/>
          </p:cNvGrpSpPr>
          <p:nvPr/>
        </p:nvGrpSpPr>
        <p:grpSpPr bwMode="auto">
          <a:xfrm>
            <a:off x="5785040" y="3650475"/>
            <a:ext cx="925508" cy="459047"/>
            <a:chOff x="4648" y="3324"/>
            <a:chExt cx="772" cy="333"/>
          </a:xfrm>
        </p:grpSpPr>
        <p:grpSp>
          <p:nvGrpSpPr>
            <p:cNvPr id="74" name="Group 44"/>
            <p:cNvGrpSpPr>
              <a:grpSpLocks/>
            </p:cNvGrpSpPr>
            <p:nvPr/>
          </p:nvGrpSpPr>
          <p:grpSpPr bwMode="auto">
            <a:xfrm>
              <a:off x="4732" y="3359"/>
              <a:ext cx="621" cy="298"/>
              <a:chOff x="4596" y="2089"/>
              <a:chExt cx="621" cy="298"/>
            </a:xfrm>
          </p:grpSpPr>
          <p:sp>
            <p:nvSpPr>
              <p:cNvPr id="78" name="Line 45"/>
              <p:cNvSpPr>
                <a:spLocks noChangeShapeType="1"/>
              </p:cNvSpPr>
              <p:nvPr/>
            </p:nvSpPr>
            <p:spPr bwMode="auto">
              <a:xfrm>
                <a:off x="4620" y="2115"/>
                <a:ext cx="0" cy="272"/>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sv-SE" sz="1013"/>
              </a:p>
            </p:txBody>
          </p:sp>
          <p:sp>
            <p:nvSpPr>
              <p:cNvPr id="79" name="Line 46"/>
              <p:cNvSpPr>
                <a:spLocks noChangeShapeType="1"/>
              </p:cNvSpPr>
              <p:nvPr/>
            </p:nvSpPr>
            <p:spPr bwMode="auto">
              <a:xfrm>
                <a:off x="5193" y="2115"/>
                <a:ext cx="0" cy="272"/>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sv-SE" sz="1013"/>
              </a:p>
            </p:txBody>
          </p:sp>
          <p:sp>
            <p:nvSpPr>
              <p:cNvPr id="80" name="Line 47"/>
              <p:cNvSpPr>
                <a:spLocks noChangeShapeType="1"/>
              </p:cNvSpPr>
              <p:nvPr/>
            </p:nvSpPr>
            <p:spPr bwMode="auto">
              <a:xfrm>
                <a:off x="4921" y="2115"/>
                <a:ext cx="0" cy="272"/>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sv-SE" sz="1013"/>
              </a:p>
            </p:txBody>
          </p:sp>
          <p:sp>
            <p:nvSpPr>
              <p:cNvPr id="81" name="Rectangle 48"/>
              <p:cNvSpPr>
                <a:spLocks noChangeArrowheads="1"/>
              </p:cNvSpPr>
              <p:nvPr/>
            </p:nvSpPr>
            <p:spPr bwMode="auto">
              <a:xfrm>
                <a:off x="4596" y="2089"/>
                <a:ext cx="45" cy="136"/>
              </a:xfrm>
              <a:prstGeom prst="rect">
                <a:avLst/>
              </a:prstGeom>
              <a:solidFill>
                <a:schemeClr val="bg1"/>
              </a:solidFill>
              <a:ln w="9525">
                <a:solidFill>
                  <a:schemeClr val="tx1"/>
                </a:solidFill>
                <a:miter lim="800000"/>
                <a:headEnd/>
                <a:tailEnd/>
              </a:ln>
            </p:spPr>
            <p:txBody>
              <a:bodyPr wrap="none" anchor="ct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endParaRPr lang="sv-SE" altLang="sv-SE" sz="788"/>
              </a:p>
            </p:txBody>
          </p:sp>
          <p:sp>
            <p:nvSpPr>
              <p:cNvPr id="82" name="Rectangle 49"/>
              <p:cNvSpPr>
                <a:spLocks noChangeArrowheads="1"/>
              </p:cNvSpPr>
              <p:nvPr/>
            </p:nvSpPr>
            <p:spPr bwMode="auto">
              <a:xfrm>
                <a:off x="4892" y="2225"/>
                <a:ext cx="45" cy="136"/>
              </a:xfrm>
              <a:prstGeom prst="rect">
                <a:avLst/>
              </a:prstGeom>
              <a:solidFill>
                <a:schemeClr val="bg1"/>
              </a:solidFill>
              <a:ln w="9525">
                <a:solidFill>
                  <a:schemeClr val="tx1"/>
                </a:solidFill>
                <a:miter lim="800000"/>
                <a:headEnd/>
                <a:tailEnd/>
              </a:ln>
            </p:spPr>
            <p:txBody>
              <a:bodyPr wrap="none" anchor="ct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endParaRPr lang="sv-SE" altLang="sv-SE" sz="788"/>
              </a:p>
            </p:txBody>
          </p:sp>
          <p:sp>
            <p:nvSpPr>
              <p:cNvPr id="83" name="Line 50"/>
              <p:cNvSpPr>
                <a:spLocks noChangeShapeType="1"/>
              </p:cNvSpPr>
              <p:nvPr/>
            </p:nvSpPr>
            <p:spPr bwMode="auto">
              <a:xfrm>
                <a:off x="4641" y="2221"/>
                <a:ext cx="272"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sv-SE" sz="1013"/>
              </a:p>
            </p:txBody>
          </p:sp>
          <p:sp>
            <p:nvSpPr>
              <p:cNvPr id="84" name="Line 51"/>
              <p:cNvSpPr>
                <a:spLocks noChangeShapeType="1"/>
              </p:cNvSpPr>
              <p:nvPr/>
            </p:nvSpPr>
            <p:spPr bwMode="auto">
              <a:xfrm>
                <a:off x="4945" y="2357"/>
                <a:ext cx="272"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sv-SE" sz="1013"/>
              </a:p>
            </p:txBody>
          </p:sp>
        </p:grpSp>
        <p:sp>
          <p:nvSpPr>
            <p:cNvPr id="75" name="Rectangle 52"/>
            <p:cNvSpPr>
              <a:spLocks noChangeArrowheads="1"/>
            </p:cNvSpPr>
            <p:nvPr/>
          </p:nvSpPr>
          <p:spPr bwMode="auto">
            <a:xfrm>
              <a:off x="4648" y="3324"/>
              <a:ext cx="182" cy="45"/>
            </a:xfrm>
            <a:prstGeom prst="rect">
              <a:avLst/>
            </a:prstGeom>
            <a:solidFill>
              <a:schemeClr val="bg1"/>
            </a:solidFill>
            <a:ln w="9525">
              <a:solidFill>
                <a:schemeClr val="tx1"/>
              </a:solidFill>
              <a:miter lim="800000"/>
              <a:headEnd/>
              <a:tailEnd/>
            </a:ln>
          </p:spPr>
          <p:txBody>
            <a:bodyPr wrap="none" anchor="ct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endParaRPr lang="sv-SE" altLang="sv-SE" sz="788"/>
            </a:p>
          </p:txBody>
        </p:sp>
        <p:sp>
          <p:nvSpPr>
            <p:cNvPr id="76" name="Rectangle 53"/>
            <p:cNvSpPr>
              <a:spLocks noChangeArrowheads="1"/>
            </p:cNvSpPr>
            <p:nvPr/>
          </p:nvSpPr>
          <p:spPr bwMode="auto">
            <a:xfrm>
              <a:off x="4966" y="3340"/>
              <a:ext cx="182" cy="45"/>
            </a:xfrm>
            <a:prstGeom prst="rect">
              <a:avLst/>
            </a:prstGeom>
            <a:solidFill>
              <a:schemeClr val="bg1"/>
            </a:solidFill>
            <a:ln w="9525">
              <a:solidFill>
                <a:schemeClr val="tx1"/>
              </a:solidFill>
              <a:miter lim="800000"/>
              <a:headEnd/>
              <a:tailEnd/>
            </a:ln>
          </p:spPr>
          <p:txBody>
            <a:bodyPr wrap="none" anchor="ct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endParaRPr lang="sv-SE" altLang="sv-SE" sz="788"/>
            </a:p>
          </p:txBody>
        </p:sp>
        <p:sp>
          <p:nvSpPr>
            <p:cNvPr id="77" name="Rectangle 54"/>
            <p:cNvSpPr>
              <a:spLocks noChangeArrowheads="1"/>
            </p:cNvSpPr>
            <p:nvPr/>
          </p:nvSpPr>
          <p:spPr bwMode="auto">
            <a:xfrm>
              <a:off x="5238" y="3339"/>
              <a:ext cx="182" cy="45"/>
            </a:xfrm>
            <a:prstGeom prst="rect">
              <a:avLst/>
            </a:prstGeom>
            <a:solidFill>
              <a:schemeClr val="bg1"/>
            </a:solidFill>
            <a:ln w="9525">
              <a:solidFill>
                <a:schemeClr val="tx1"/>
              </a:solidFill>
              <a:miter lim="800000"/>
              <a:headEnd/>
              <a:tailEnd/>
            </a:ln>
          </p:spPr>
          <p:txBody>
            <a:bodyPr wrap="none" anchor="ct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endParaRPr lang="sv-SE" altLang="sv-SE" sz="788"/>
            </a:p>
          </p:txBody>
        </p:sp>
      </p:grpSp>
      <p:grpSp>
        <p:nvGrpSpPr>
          <p:cNvPr id="85" name="Group 102"/>
          <p:cNvGrpSpPr>
            <a:grpSpLocks/>
          </p:cNvGrpSpPr>
          <p:nvPr/>
        </p:nvGrpSpPr>
        <p:grpSpPr bwMode="auto">
          <a:xfrm>
            <a:off x="6870523" y="4019839"/>
            <a:ext cx="652171" cy="436990"/>
            <a:chOff x="521" y="1071"/>
            <a:chExt cx="2223" cy="1361"/>
          </a:xfrm>
        </p:grpSpPr>
        <p:grpSp>
          <p:nvGrpSpPr>
            <p:cNvPr id="86" name="Group 103"/>
            <p:cNvGrpSpPr>
              <a:grpSpLocks/>
            </p:cNvGrpSpPr>
            <p:nvPr/>
          </p:nvGrpSpPr>
          <p:grpSpPr bwMode="auto">
            <a:xfrm>
              <a:off x="521" y="1071"/>
              <a:ext cx="590" cy="576"/>
              <a:chOff x="2608" y="1888"/>
              <a:chExt cx="590" cy="576"/>
            </a:xfrm>
          </p:grpSpPr>
          <p:sp>
            <p:nvSpPr>
              <p:cNvPr id="102" name="Rectangle 104"/>
              <p:cNvSpPr>
                <a:spLocks noChangeArrowheads="1"/>
              </p:cNvSpPr>
              <p:nvPr/>
            </p:nvSpPr>
            <p:spPr bwMode="auto">
              <a:xfrm>
                <a:off x="2608" y="1888"/>
                <a:ext cx="590" cy="576"/>
              </a:xfrm>
              <a:prstGeom prst="rect">
                <a:avLst/>
              </a:prstGeom>
              <a:solidFill>
                <a:srgbClr val="FFFF00"/>
              </a:solidFill>
              <a:ln w="9525">
                <a:solidFill>
                  <a:schemeClr val="tx1"/>
                </a:solidFill>
                <a:miter lim="800000"/>
                <a:headEnd/>
                <a:tailEnd/>
              </a:ln>
            </p:spPr>
            <p:txBody>
              <a:bodyPr wrap="none" anchor="ct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endParaRPr lang="sv-SE" altLang="sv-SE" sz="788"/>
              </a:p>
            </p:txBody>
          </p:sp>
          <p:sp>
            <p:nvSpPr>
              <p:cNvPr id="103" name="Line 105"/>
              <p:cNvSpPr>
                <a:spLocks noChangeShapeType="1"/>
              </p:cNvSpPr>
              <p:nvPr/>
            </p:nvSpPr>
            <p:spPr bwMode="auto">
              <a:xfrm>
                <a:off x="2608" y="2069"/>
                <a:ext cx="59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sv-SE" sz="1013"/>
              </a:p>
            </p:txBody>
          </p:sp>
          <p:sp>
            <p:nvSpPr>
              <p:cNvPr id="104" name="Line 106"/>
              <p:cNvSpPr>
                <a:spLocks noChangeShapeType="1"/>
              </p:cNvSpPr>
              <p:nvPr/>
            </p:nvSpPr>
            <p:spPr bwMode="auto">
              <a:xfrm>
                <a:off x="2608" y="2296"/>
                <a:ext cx="59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sv-SE" sz="1013"/>
              </a:p>
            </p:txBody>
          </p:sp>
        </p:grpSp>
        <p:grpSp>
          <p:nvGrpSpPr>
            <p:cNvPr id="87" name="Group 107"/>
            <p:cNvGrpSpPr>
              <a:grpSpLocks/>
            </p:cNvGrpSpPr>
            <p:nvPr/>
          </p:nvGrpSpPr>
          <p:grpSpPr bwMode="auto">
            <a:xfrm>
              <a:off x="1338" y="1071"/>
              <a:ext cx="590" cy="576"/>
              <a:chOff x="2608" y="1888"/>
              <a:chExt cx="590" cy="576"/>
            </a:xfrm>
          </p:grpSpPr>
          <p:sp>
            <p:nvSpPr>
              <p:cNvPr id="99" name="Rectangle 108"/>
              <p:cNvSpPr>
                <a:spLocks noChangeArrowheads="1"/>
              </p:cNvSpPr>
              <p:nvPr/>
            </p:nvSpPr>
            <p:spPr bwMode="auto">
              <a:xfrm>
                <a:off x="2608" y="1888"/>
                <a:ext cx="590" cy="576"/>
              </a:xfrm>
              <a:prstGeom prst="rect">
                <a:avLst/>
              </a:prstGeom>
              <a:solidFill>
                <a:srgbClr val="FFFF00"/>
              </a:solidFill>
              <a:ln w="9525">
                <a:solidFill>
                  <a:schemeClr val="tx1"/>
                </a:solidFill>
                <a:miter lim="800000"/>
                <a:headEnd/>
                <a:tailEnd/>
              </a:ln>
            </p:spPr>
            <p:txBody>
              <a:bodyPr wrap="none" anchor="ct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endParaRPr lang="sv-SE" altLang="sv-SE" sz="788"/>
              </a:p>
            </p:txBody>
          </p:sp>
          <p:sp>
            <p:nvSpPr>
              <p:cNvPr id="100" name="Line 109"/>
              <p:cNvSpPr>
                <a:spLocks noChangeShapeType="1"/>
              </p:cNvSpPr>
              <p:nvPr/>
            </p:nvSpPr>
            <p:spPr bwMode="auto">
              <a:xfrm>
                <a:off x="2608" y="2069"/>
                <a:ext cx="59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sv-SE" sz="1013"/>
              </a:p>
            </p:txBody>
          </p:sp>
          <p:sp>
            <p:nvSpPr>
              <p:cNvPr id="101" name="Line 110"/>
              <p:cNvSpPr>
                <a:spLocks noChangeShapeType="1"/>
              </p:cNvSpPr>
              <p:nvPr/>
            </p:nvSpPr>
            <p:spPr bwMode="auto">
              <a:xfrm>
                <a:off x="2608" y="2296"/>
                <a:ext cx="59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sv-SE" sz="1013"/>
              </a:p>
            </p:txBody>
          </p:sp>
        </p:grpSp>
        <p:grpSp>
          <p:nvGrpSpPr>
            <p:cNvPr id="88" name="Group 111"/>
            <p:cNvGrpSpPr>
              <a:grpSpLocks/>
            </p:cNvGrpSpPr>
            <p:nvPr/>
          </p:nvGrpSpPr>
          <p:grpSpPr bwMode="auto">
            <a:xfrm>
              <a:off x="1338" y="1856"/>
              <a:ext cx="590" cy="576"/>
              <a:chOff x="2608" y="1888"/>
              <a:chExt cx="590" cy="576"/>
            </a:xfrm>
          </p:grpSpPr>
          <p:sp>
            <p:nvSpPr>
              <p:cNvPr id="96" name="Rectangle 112"/>
              <p:cNvSpPr>
                <a:spLocks noChangeArrowheads="1"/>
              </p:cNvSpPr>
              <p:nvPr/>
            </p:nvSpPr>
            <p:spPr bwMode="auto">
              <a:xfrm>
                <a:off x="2608" y="1888"/>
                <a:ext cx="590" cy="576"/>
              </a:xfrm>
              <a:prstGeom prst="rect">
                <a:avLst/>
              </a:prstGeom>
              <a:solidFill>
                <a:srgbClr val="FFFF00"/>
              </a:solidFill>
              <a:ln w="9525">
                <a:solidFill>
                  <a:schemeClr val="tx1"/>
                </a:solidFill>
                <a:miter lim="800000"/>
                <a:headEnd/>
                <a:tailEnd/>
              </a:ln>
            </p:spPr>
            <p:txBody>
              <a:bodyPr wrap="none" anchor="ct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endParaRPr lang="sv-SE" altLang="sv-SE" sz="788"/>
              </a:p>
            </p:txBody>
          </p:sp>
          <p:sp>
            <p:nvSpPr>
              <p:cNvPr id="97" name="Line 113"/>
              <p:cNvSpPr>
                <a:spLocks noChangeShapeType="1"/>
              </p:cNvSpPr>
              <p:nvPr/>
            </p:nvSpPr>
            <p:spPr bwMode="auto">
              <a:xfrm>
                <a:off x="2608" y="2069"/>
                <a:ext cx="59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sv-SE" sz="1013"/>
              </a:p>
            </p:txBody>
          </p:sp>
          <p:sp>
            <p:nvSpPr>
              <p:cNvPr id="98" name="Line 114"/>
              <p:cNvSpPr>
                <a:spLocks noChangeShapeType="1"/>
              </p:cNvSpPr>
              <p:nvPr/>
            </p:nvSpPr>
            <p:spPr bwMode="auto">
              <a:xfrm>
                <a:off x="2608" y="2296"/>
                <a:ext cx="59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sv-SE" sz="1013"/>
              </a:p>
            </p:txBody>
          </p:sp>
        </p:grpSp>
        <p:grpSp>
          <p:nvGrpSpPr>
            <p:cNvPr id="89" name="Group 115"/>
            <p:cNvGrpSpPr>
              <a:grpSpLocks/>
            </p:cNvGrpSpPr>
            <p:nvPr/>
          </p:nvGrpSpPr>
          <p:grpSpPr bwMode="auto">
            <a:xfrm>
              <a:off x="2154" y="1856"/>
              <a:ext cx="590" cy="576"/>
              <a:chOff x="2608" y="1888"/>
              <a:chExt cx="590" cy="576"/>
            </a:xfrm>
          </p:grpSpPr>
          <p:sp>
            <p:nvSpPr>
              <p:cNvPr id="93" name="Rectangle 116"/>
              <p:cNvSpPr>
                <a:spLocks noChangeArrowheads="1"/>
              </p:cNvSpPr>
              <p:nvPr/>
            </p:nvSpPr>
            <p:spPr bwMode="auto">
              <a:xfrm>
                <a:off x="2608" y="1888"/>
                <a:ext cx="590" cy="576"/>
              </a:xfrm>
              <a:prstGeom prst="rect">
                <a:avLst/>
              </a:prstGeom>
              <a:solidFill>
                <a:srgbClr val="FFFF00"/>
              </a:solidFill>
              <a:ln w="9525">
                <a:solidFill>
                  <a:schemeClr val="tx1"/>
                </a:solidFill>
                <a:miter lim="800000"/>
                <a:headEnd/>
                <a:tailEnd/>
              </a:ln>
            </p:spPr>
            <p:txBody>
              <a:bodyPr wrap="none" anchor="ct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endParaRPr lang="sv-SE" altLang="sv-SE" sz="788"/>
              </a:p>
            </p:txBody>
          </p:sp>
          <p:sp>
            <p:nvSpPr>
              <p:cNvPr id="94" name="Line 117"/>
              <p:cNvSpPr>
                <a:spLocks noChangeShapeType="1"/>
              </p:cNvSpPr>
              <p:nvPr/>
            </p:nvSpPr>
            <p:spPr bwMode="auto">
              <a:xfrm>
                <a:off x="2608" y="2069"/>
                <a:ext cx="59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sv-SE" sz="1013"/>
              </a:p>
            </p:txBody>
          </p:sp>
          <p:sp>
            <p:nvSpPr>
              <p:cNvPr id="95" name="Line 118"/>
              <p:cNvSpPr>
                <a:spLocks noChangeShapeType="1"/>
              </p:cNvSpPr>
              <p:nvPr/>
            </p:nvSpPr>
            <p:spPr bwMode="auto">
              <a:xfrm>
                <a:off x="2608" y="2296"/>
                <a:ext cx="59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sv-SE" sz="1013"/>
              </a:p>
            </p:txBody>
          </p:sp>
        </p:grpSp>
        <p:cxnSp>
          <p:nvCxnSpPr>
            <p:cNvPr id="90" name="AutoShape 119"/>
            <p:cNvCxnSpPr>
              <a:cxnSpLocks noChangeShapeType="1"/>
              <a:stCxn id="99" idx="2"/>
              <a:endCxn id="96" idx="0"/>
            </p:cNvCxnSpPr>
            <p:nvPr/>
          </p:nvCxnSpPr>
          <p:spPr bwMode="auto">
            <a:xfrm>
              <a:off x="1633" y="1647"/>
              <a:ext cx="0" cy="209"/>
            </a:xfrm>
            <a:prstGeom prst="straightConnector1">
              <a:avLst/>
            </a:prstGeom>
            <a:noFill/>
            <a:ln w="9525">
              <a:solidFill>
                <a:schemeClr val="tx1"/>
              </a:solidFill>
              <a:round/>
              <a:headEnd/>
              <a:tailEnd/>
            </a:ln>
            <a:extLst>
              <a:ext uri="{909E8E84-426E-40DD-AFC4-6F175D3DCCD1}">
                <a14:hiddenFill xmlns:a14="http://schemas.microsoft.com/office/drawing/2010/main">
                  <a:noFill/>
                </a14:hiddenFill>
              </a:ext>
            </a:extLst>
          </p:spPr>
        </p:cxnSp>
        <p:cxnSp>
          <p:nvCxnSpPr>
            <p:cNvPr id="91" name="AutoShape 120"/>
            <p:cNvCxnSpPr>
              <a:cxnSpLocks noChangeShapeType="1"/>
              <a:stCxn id="96" idx="3"/>
              <a:endCxn id="93" idx="1"/>
            </p:cNvCxnSpPr>
            <p:nvPr/>
          </p:nvCxnSpPr>
          <p:spPr bwMode="auto">
            <a:xfrm>
              <a:off x="1928" y="2144"/>
              <a:ext cx="226" cy="0"/>
            </a:xfrm>
            <a:prstGeom prst="straightConnector1">
              <a:avLst/>
            </a:prstGeom>
            <a:noFill/>
            <a:ln w="9525">
              <a:solidFill>
                <a:schemeClr val="tx1"/>
              </a:solidFill>
              <a:round/>
              <a:headEnd/>
              <a:tailEnd/>
            </a:ln>
            <a:extLst>
              <a:ext uri="{909E8E84-426E-40DD-AFC4-6F175D3DCCD1}">
                <a14:hiddenFill xmlns:a14="http://schemas.microsoft.com/office/drawing/2010/main">
                  <a:noFill/>
                </a14:hiddenFill>
              </a:ext>
            </a:extLst>
          </p:spPr>
        </p:cxnSp>
        <p:cxnSp>
          <p:nvCxnSpPr>
            <p:cNvPr id="92" name="AutoShape 121"/>
            <p:cNvCxnSpPr>
              <a:cxnSpLocks noChangeShapeType="1"/>
              <a:stCxn id="96" idx="1"/>
              <a:endCxn id="102" idx="2"/>
            </p:cNvCxnSpPr>
            <p:nvPr/>
          </p:nvCxnSpPr>
          <p:spPr bwMode="auto">
            <a:xfrm rot="10800000">
              <a:off x="816" y="1647"/>
              <a:ext cx="522" cy="497"/>
            </a:xfrm>
            <a:prstGeom prst="bentConnector2">
              <a:avLst/>
            </a:prstGeom>
            <a:noFill/>
            <a:ln w="9525">
              <a:solidFill>
                <a:schemeClr val="tx1"/>
              </a:solidFill>
              <a:miter lim="800000"/>
              <a:headEnd/>
              <a:tailEnd/>
            </a:ln>
            <a:extLst>
              <a:ext uri="{909E8E84-426E-40DD-AFC4-6F175D3DCCD1}">
                <a14:hiddenFill xmlns:a14="http://schemas.microsoft.com/office/drawing/2010/main">
                  <a:noFill/>
                </a14:hiddenFill>
              </a:ext>
            </a:extLst>
          </p:spPr>
        </p:cxnSp>
      </p:grpSp>
      <p:sp>
        <p:nvSpPr>
          <p:cNvPr id="105" name="Text Box 101"/>
          <p:cNvSpPr txBox="1">
            <a:spLocks noChangeArrowheads="1"/>
          </p:cNvSpPr>
          <p:nvPr/>
        </p:nvSpPr>
        <p:spPr bwMode="auto">
          <a:xfrm>
            <a:off x="7541337" y="4068166"/>
            <a:ext cx="988475" cy="5684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r>
              <a:rPr lang="sv-SE" altLang="sv-SE" sz="825" b="1" i="0" dirty="0">
                <a:latin typeface="+mn-lt"/>
              </a:rPr>
              <a:t>Modell över klasser av mjukvaruobjekt </a:t>
            </a:r>
            <a:endParaRPr lang="sv-SE" altLang="sv-SE" sz="825" i="0" dirty="0">
              <a:latin typeface="+mn-lt"/>
            </a:endParaRPr>
          </a:p>
          <a:p>
            <a:pPr eaLnBrk="1" hangingPunct="1"/>
            <a:endParaRPr lang="sv-SE" altLang="sv-SE" sz="619" b="1" i="0" dirty="0"/>
          </a:p>
        </p:txBody>
      </p:sp>
      <p:grpSp>
        <p:nvGrpSpPr>
          <p:cNvPr id="110" name="Group 65"/>
          <p:cNvGrpSpPr>
            <a:grpSpLocks/>
          </p:cNvGrpSpPr>
          <p:nvPr/>
        </p:nvGrpSpPr>
        <p:grpSpPr bwMode="auto">
          <a:xfrm>
            <a:off x="5741825" y="2918847"/>
            <a:ext cx="769739" cy="202704"/>
            <a:chOff x="3923" y="2523"/>
            <a:chExt cx="862" cy="227"/>
          </a:xfrm>
        </p:grpSpPr>
        <p:sp>
          <p:nvSpPr>
            <p:cNvPr id="111" name="Oval 66"/>
            <p:cNvSpPr>
              <a:spLocks noChangeArrowheads="1"/>
            </p:cNvSpPr>
            <p:nvPr/>
          </p:nvSpPr>
          <p:spPr bwMode="auto">
            <a:xfrm>
              <a:off x="4286" y="2523"/>
              <a:ext cx="181" cy="91"/>
            </a:xfrm>
            <a:prstGeom prst="ellipse">
              <a:avLst/>
            </a:prstGeom>
            <a:solidFill>
              <a:schemeClr val="bg1"/>
            </a:solidFill>
            <a:ln w="9525">
              <a:solidFill>
                <a:schemeClr val="tx1"/>
              </a:solidFill>
              <a:round/>
              <a:headEnd/>
              <a:tailEnd/>
            </a:ln>
          </p:spPr>
          <p:txBody>
            <a:bodyPr wrap="none" anchor="ct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endParaRPr lang="sv-SE" altLang="sv-SE" sz="788"/>
            </a:p>
          </p:txBody>
        </p:sp>
        <p:sp>
          <p:nvSpPr>
            <p:cNvPr id="112" name="Oval 67"/>
            <p:cNvSpPr>
              <a:spLocks noChangeArrowheads="1"/>
            </p:cNvSpPr>
            <p:nvPr/>
          </p:nvSpPr>
          <p:spPr bwMode="auto">
            <a:xfrm>
              <a:off x="4604" y="2523"/>
              <a:ext cx="181" cy="91"/>
            </a:xfrm>
            <a:prstGeom prst="ellipse">
              <a:avLst/>
            </a:prstGeom>
            <a:solidFill>
              <a:schemeClr val="bg1"/>
            </a:solidFill>
            <a:ln w="9525">
              <a:solidFill>
                <a:schemeClr val="tx1"/>
              </a:solidFill>
              <a:round/>
              <a:headEnd/>
              <a:tailEnd/>
            </a:ln>
          </p:spPr>
          <p:txBody>
            <a:bodyPr wrap="none" anchor="ct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endParaRPr lang="sv-SE" altLang="sv-SE" sz="788"/>
            </a:p>
          </p:txBody>
        </p:sp>
        <p:sp>
          <p:nvSpPr>
            <p:cNvPr id="113" name="Oval 68"/>
            <p:cNvSpPr>
              <a:spLocks noChangeArrowheads="1"/>
            </p:cNvSpPr>
            <p:nvPr/>
          </p:nvSpPr>
          <p:spPr bwMode="auto">
            <a:xfrm>
              <a:off x="4422" y="2659"/>
              <a:ext cx="181" cy="91"/>
            </a:xfrm>
            <a:prstGeom prst="ellipse">
              <a:avLst/>
            </a:prstGeom>
            <a:solidFill>
              <a:schemeClr val="bg1"/>
            </a:solidFill>
            <a:ln w="9525">
              <a:solidFill>
                <a:schemeClr val="tx1"/>
              </a:solidFill>
              <a:round/>
              <a:headEnd/>
              <a:tailEnd/>
            </a:ln>
          </p:spPr>
          <p:txBody>
            <a:bodyPr wrap="none" anchor="ct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endParaRPr lang="sv-SE" altLang="sv-SE" sz="788"/>
            </a:p>
          </p:txBody>
        </p:sp>
        <p:sp>
          <p:nvSpPr>
            <p:cNvPr id="114" name="Line 69"/>
            <p:cNvSpPr>
              <a:spLocks noChangeShapeType="1"/>
            </p:cNvSpPr>
            <p:nvPr/>
          </p:nvSpPr>
          <p:spPr bwMode="auto">
            <a:xfrm flipH="1">
              <a:off x="4467" y="2569"/>
              <a:ext cx="136" cy="0"/>
            </a:xfrm>
            <a:prstGeom prst="line">
              <a:avLst/>
            </a:prstGeom>
            <a:noFill/>
            <a:ln w="9525">
              <a:solidFill>
                <a:schemeClr val="tx1"/>
              </a:solidFill>
              <a:prstDash val="dash"/>
              <a:round/>
              <a:headEnd/>
              <a:tailEnd type="triangle" w="med" len="med"/>
            </a:ln>
            <a:extLst>
              <a:ext uri="{909E8E84-426E-40DD-AFC4-6F175D3DCCD1}">
                <a14:hiddenFill xmlns:a14="http://schemas.microsoft.com/office/drawing/2010/main">
                  <a:noFill/>
                </a14:hiddenFill>
              </a:ext>
            </a:extLst>
          </p:spPr>
          <p:txBody>
            <a:bodyPr/>
            <a:lstStyle/>
            <a:p>
              <a:endParaRPr lang="sv-SE" sz="1013"/>
            </a:p>
          </p:txBody>
        </p:sp>
        <p:grpSp>
          <p:nvGrpSpPr>
            <p:cNvPr id="115" name="Group 70"/>
            <p:cNvGrpSpPr>
              <a:grpSpLocks/>
            </p:cNvGrpSpPr>
            <p:nvPr/>
          </p:nvGrpSpPr>
          <p:grpSpPr bwMode="auto">
            <a:xfrm>
              <a:off x="3923" y="2524"/>
              <a:ext cx="151" cy="181"/>
              <a:chOff x="4634" y="3385"/>
              <a:chExt cx="226" cy="408"/>
            </a:xfrm>
          </p:grpSpPr>
          <p:sp>
            <p:nvSpPr>
              <p:cNvPr id="118" name="Oval 71"/>
              <p:cNvSpPr>
                <a:spLocks noChangeArrowheads="1"/>
              </p:cNvSpPr>
              <p:nvPr/>
            </p:nvSpPr>
            <p:spPr bwMode="auto">
              <a:xfrm>
                <a:off x="4694" y="3385"/>
                <a:ext cx="90" cy="90"/>
              </a:xfrm>
              <a:prstGeom prst="ellipse">
                <a:avLst/>
              </a:prstGeom>
              <a:solidFill>
                <a:schemeClr val="bg1"/>
              </a:solidFill>
              <a:ln w="9525">
                <a:solidFill>
                  <a:schemeClr val="tx1"/>
                </a:solidFill>
                <a:round/>
                <a:headEnd/>
                <a:tailEnd/>
              </a:ln>
            </p:spPr>
            <p:txBody>
              <a:bodyPr wrap="none" anchor="ct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endParaRPr lang="sv-SE" altLang="sv-SE" sz="788"/>
              </a:p>
            </p:txBody>
          </p:sp>
          <p:sp>
            <p:nvSpPr>
              <p:cNvPr id="119" name="Line 72"/>
              <p:cNvSpPr>
                <a:spLocks noChangeShapeType="1"/>
              </p:cNvSpPr>
              <p:nvPr/>
            </p:nvSpPr>
            <p:spPr bwMode="auto">
              <a:xfrm>
                <a:off x="4740" y="3475"/>
                <a:ext cx="0" cy="227"/>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sv-SE" sz="1013"/>
              </a:p>
            </p:txBody>
          </p:sp>
          <p:sp>
            <p:nvSpPr>
              <p:cNvPr id="120" name="Line 73"/>
              <p:cNvSpPr>
                <a:spLocks noChangeShapeType="1"/>
              </p:cNvSpPr>
              <p:nvPr/>
            </p:nvSpPr>
            <p:spPr bwMode="auto">
              <a:xfrm flipH="1">
                <a:off x="4649" y="3702"/>
                <a:ext cx="91" cy="91"/>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sv-SE" sz="1013"/>
              </a:p>
            </p:txBody>
          </p:sp>
          <p:sp>
            <p:nvSpPr>
              <p:cNvPr id="121" name="Line 74"/>
              <p:cNvSpPr>
                <a:spLocks noChangeShapeType="1"/>
              </p:cNvSpPr>
              <p:nvPr/>
            </p:nvSpPr>
            <p:spPr bwMode="auto">
              <a:xfrm>
                <a:off x="4740" y="3702"/>
                <a:ext cx="90" cy="91"/>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sv-SE" sz="1013"/>
              </a:p>
            </p:txBody>
          </p:sp>
          <p:sp>
            <p:nvSpPr>
              <p:cNvPr id="122" name="Line 75"/>
              <p:cNvSpPr>
                <a:spLocks noChangeShapeType="1"/>
              </p:cNvSpPr>
              <p:nvPr/>
            </p:nvSpPr>
            <p:spPr bwMode="auto">
              <a:xfrm>
                <a:off x="4634" y="3542"/>
                <a:ext cx="226"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sv-SE" sz="1013"/>
              </a:p>
            </p:txBody>
          </p:sp>
        </p:grpSp>
        <p:sp>
          <p:nvSpPr>
            <p:cNvPr id="116" name="Line 76"/>
            <p:cNvSpPr>
              <a:spLocks noChangeShapeType="1"/>
            </p:cNvSpPr>
            <p:nvPr/>
          </p:nvSpPr>
          <p:spPr bwMode="auto">
            <a:xfrm flipV="1">
              <a:off x="4105" y="2569"/>
              <a:ext cx="181" cy="9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sv-SE" sz="1013"/>
            </a:p>
          </p:txBody>
        </p:sp>
        <p:sp>
          <p:nvSpPr>
            <p:cNvPr id="117" name="Line 77"/>
            <p:cNvSpPr>
              <a:spLocks noChangeShapeType="1"/>
            </p:cNvSpPr>
            <p:nvPr/>
          </p:nvSpPr>
          <p:spPr bwMode="auto">
            <a:xfrm>
              <a:off x="4105" y="2659"/>
              <a:ext cx="317" cy="46"/>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sv-SE" sz="1013"/>
            </a:p>
          </p:txBody>
        </p:sp>
      </p:grpSp>
      <p:pic>
        <p:nvPicPr>
          <p:cNvPr id="123" name="Picture 122"/>
          <p:cNvPicPr>
            <a:picLocks noChangeAspect="1"/>
          </p:cNvPicPr>
          <p:nvPr/>
        </p:nvPicPr>
        <p:blipFill>
          <a:blip r:embed="rId4"/>
          <a:stretch>
            <a:fillRect/>
          </a:stretch>
        </p:blipFill>
        <p:spPr>
          <a:xfrm>
            <a:off x="468568" y="1028535"/>
            <a:ext cx="3684588" cy="3543465"/>
          </a:xfrm>
          <a:prstGeom prst="rect">
            <a:avLst/>
          </a:prstGeom>
        </p:spPr>
      </p:pic>
      <p:sp>
        <p:nvSpPr>
          <p:cNvPr id="125" name="TextBox 124"/>
          <p:cNvSpPr txBox="1"/>
          <p:nvPr/>
        </p:nvSpPr>
        <p:spPr>
          <a:xfrm>
            <a:off x="2218284" y="713109"/>
            <a:ext cx="2114251" cy="646331"/>
          </a:xfrm>
          <a:prstGeom prst="rect">
            <a:avLst/>
          </a:prstGeom>
          <a:noFill/>
        </p:spPr>
        <p:txBody>
          <a:bodyPr wrap="square" rtlCol="0">
            <a:spAutoFit/>
          </a:bodyPr>
          <a:lstStyle/>
          <a:p>
            <a:r>
              <a:rPr lang="sv-SE" b="1" i="1" dirty="0" smtClean="0"/>
              <a:t>Beslut fattas i verksamheter</a:t>
            </a:r>
            <a:endParaRPr lang="sv-SE" b="1" i="1" dirty="0"/>
          </a:p>
        </p:txBody>
      </p:sp>
      <p:sp>
        <p:nvSpPr>
          <p:cNvPr id="128" name="TextBox 127"/>
          <p:cNvSpPr txBox="1"/>
          <p:nvPr/>
        </p:nvSpPr>
        <p:spPr>
          <a:xfrm>
            <a:off x="3600421" y="3974430"/>
            <a:ext cx="2114251" cy="646331"/>
          </a:xfrm>
          <a:prstGeom prst="rect">
            <a:avLst/>
          </a:prstGeom>
          <a:noFill/>
        </p:spPr>
        <p:txBody>
          <a:bodyPr wrap="square" rtlCol="0">
            <a:spAutoFit/>
          </a:bodyPr>
          <a:lstStyle/>
          <a:p>
            <a:r>
              <a:rPr lang="sv-SE" b="1" i="1" dirty="0"/>
              <a:t>IT/IS-stöd för beslut/analys</a:t>
            </a:r>
          </a:p>
        </p:txBody>
      </p:sp>
    </p:spTree>
    <p:custDataLst>
      <p:tags r:id="rId1"/>
    </p:custDataLst>
    <p:extLst>
      <p:ext uri="{BB962C8B-B14F-4D97-AF65-F5344CB8AC3E}">
        <p14:creationId xmlns:p14="http://schemas.microsoft.com/office/powerpoint/2010/main" val="54118975"/>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7672552" y="0"/>
            <a:ext cx="1471448" cy="1151507"/>
          </a:xfrm>
          <a:prstGeom prst="rect">
            <a:avLst/>
          </a:prstGeom>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sv-SE"/>
          </a:p>
        </p:txBody>
      </p:sp>
      <p:sp>
        <p:nvSpPr>
          <p:cNvPr id="2" name="Title 1"/>
          <p:cNvSpPr>
            <a:spLocks noGrp="1"/>
          </p:cNvSpPr>
          <p:nvPr>
            <p:ph type="title"/>
          </p:nvPr>
        </p:nvSpPr>
        <p:spPr>
          <a:xfrm>
            <a:off x="895916" y="351407"/>
            <a:ext cx="9286210" cy="800100"/>
          </a:xfrm>
        </p:spPr>
        <p:txBody>
          <a:bodyPr>
            <a:noAutofit/>
          </a:bodyPr>
          <a:lstStyle/>
          <a:p>
            <a:pPr algn="l"/>
            <a:r>
              <a:rPr lang="sv-SE" sz="2700" dirty="0" smtClean="0"/>
              <a:t>IT-stöd för beslut </a:t>
            </a:r>
            <a:r>
              <a:rPr lang="sv-SE" sz="2700" dirty="0"/>
              <a:t>på olika nivåer</a:t>
            </a:r>
          </a:p>
        </p:txBody>
      </p:sp>
      <p:sp>
        <p:nvSpPr>
          <p:cNvPr id="4" name="Flowchart: Manual Operation 3"/>
          <p:cNvSpPr/>
          <p:nvPr/>
        </p:nvSpPr>
        <p:spPr>
          <a:xfrm rot="10800000">
            <a:off x="1725134" y="1677515"/>
            <a:ext cx="2000250" cy="3020199"/>
          </a:xfrm>
          <a:prstGeom prst="flowChartManualOperation">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sv-SE" sz="1350"/>
          </a:p>
        </p:txBody>
      </p:sp>
      <p:cxnSp>
        <p:nvCxnSpPr>
          <p:cNvPr id="6" name="Straight Connector 5"/>
          <p:cNvCxnSpPr/>
          <p:nvPr/>
        </p:nvCxnSpPr>
        <p:spPr>
          <a:xfrm>
            <a:off x="2010884" y="2649065"/>
            <a:ext cx="1428750" cy="0"/>
          </a:xfrm>
          <a:prstGeom prst="line">
            <a:avLst/>
          </a:prstGeom>
        </p:spPr>
        <p:style>
          <a:lnRef idx="1">
            <a:schemeClr val="dk1"/>
          </a:lnRef>
          <a:fillRef idx="0">
            <a:schemeClr val="dk1"/>
          </a:fillRef>
          <a:effectRef idx="0">
            <a:schemeClr val="dk1"/>
          </a:effectRef>
          <a:fontRef idx="minor">
            <a:schemeClr val="tx1"/>
          </a:fontRef>
        </p:style>
      </p:cxnSp>
      <p:cxnSp>
        <p:nvCxnSpPr>
          <p:cNvPr id="12" name="Straight Connector 11"/>
          <p:cNvCxnSpPr/>
          <p:nvPr/>
        </p:nvCxnSpPr>
        <p:spPr>
          <a:xfrm>
            <a:off x="1896584" y="3677765"/>
            <a:ext cx="1657350" cy="0"/>
          </a:xfrm>
          <a:prstGeom prst="line">
            <a:avLst/>
          </a:prstGeom>
        </p:spPr>
        <p:style>
          <a:lnRef idx="1">
            <a:schemeClr val="dk1"/>
          </a:lnRef>
          <a:fillRef idx="0">
            <a:schemeClr val="dk1"/>
          </a:fillRef>
          <a:effectRef idx="0">
            <a:schemeClr val="dk1"/>
          </a:effectRef>
          <a:fontRef idx="minor">
            <a:schemeClr val="tx1"/>
          </a:fontRef>
        </p:style>
      </p:cxnSp>
      <p:sp>
        <p:nvSpPr>
          <p:cNvPr id="14" name="TextBox 13"/>
          <p:cNvSpPr txBox="1"/>
          <p:nvPr/>
        </p:nvSpPr>
        <p:spPr>
          <a:xfrm>
            <a:off x="2050091" y="1869727"/>
            <a:ext cx="1503843" cy="715581"/>
          </a:xfrm>
          <a:prstGeom prst="rect">
            <a:avLst/>
          </a:prstGeom>
          <a:noFill/>
        </p:spPr>
        <p:txBody>
          <a:bodyPr wrap="square" rtlCol="0">
            <a:spAutoFit/>
          </a:bodyPr>
          <a:lstStyle/>
          <a:p>
            <a:r>
              <a:rPr lang="sv-SE" sz="1350" dirty="0"/>
              <a:t>Strategisk  </a:t>
            </a:r>
            <a:r>
              <a:rPr lang="sv-SE" sz="1350" dirty="0" smtClean="0"/>
              <a:t>nivå, </a:t>
            </a:r>
            <a:r>
              <a:rPr lang="sv-SE" sz="1350" dirty="0"/>
              <a:t>högsta ledningen, ”Executives”</a:t>
            </a:r>
          </a:p>
        </p:txBody>
      </p:sp>
      <p:sp>
        <p:nvSpPr>
          <p:cNvPr id="15" name="TextBox 14"/>
          <p:cNvSpPr txBox="1"/>
          <p:nvPr/>
        </p:nvSpPr>
        <p:spPr>
          <a:xfrm>
            <a:off x="1885951" y="4752201"/>
            <a:ext cx="1714500" cy="300082"/>
          </a:xfrm>
          <a:prstGeom prst="rect">
            <a:avLst/>
          </a:prstGeom>
          <a:noFill/>
        </p:spPr>
        <p:txBody>
          <a:bodyPr wrap="square" rtlCol="0">
            <a:spAutoFit/>
          </a:bodyPr>
          <a:lstStyle/>
          <a:p>
            <a:r>
              <a:rPr lang="sv-SE" sz="1350" dirty="0"/>
              <a:t>Organisationsnivåer</a:t>
            </a:r>
          </a:p>
        </p:txBody>
      </p:sp>
      <p:sp>
        <p:nvSpPr>
          <p:cNvPr id="18" name="TextBox 17"/>
          <p:cNvSpPr txBox="1"/>
          <p:nvPr/>
        </p:nvSpPr>
        <p:spPr>
          <a:xfrm>
            <a:off x="1957057" y="2849984"/>
            <a:ext cx="1714500" cy="715581"/>
          </a:xfrm>
          <a:prstGeom prst="rect">
            <a:avLst/>
          </a:prstGeom>
          <a:noFill/>
        </p:spPr>
        <p:txBody>
          <a:bodyPr wrap="square" rtlCol="0">
            <a:spAutoFit/>
          </a:bodyPr>
          <a:lstStyle/>
          <a:p>
            <a:r>
              <a:rPr lang="sv-SE" sz="1350" dirty="0"/>
              <a:t>Taktisk nivå,  chefer på avdelningsnivå, ”Managers”</a:t>
            </a:r>
          </a:p>
        </p:txBody>
      </p:sp>
      <p:sp>
        <p:nvSpPr>
          <p:cNvPr id="20" name="TextBox 19"/>
          <p:cNvSpPr txBox="1"/>
          <p:nvPr/>
        </p:nvSpPr>
        <p:spPr>
          <a:xfrm>
            <a:off x="895916" y="1052984"/>
            <a:ext cx="7425511" cy="491160"/>
          </a:xfrm>
          <a:prstGeom prst="rect">
            <a:avLst/>
          </a:prstGeom>
          <a:noFill/>
        </p:spPr>
        <p:txBody>
          <a:bodyPr wrap="square">
            <a:spAutoFit/>
          </a:bodyPr>
          <a:lstStyle/>
          <a:p>
            <a:pPr marL="285750" indent="-285750">
              <a:lnSpc>
                <a:spcPct val="80000"/>
              </a:lnSpc>
              <a:buFont typeface="Arial" panose="020B0604020202020204" pitchFamily="34" charset="0"/>
              <a:buChar char="•"/>
              <a:defRPr/>
            </a:pPr>
            <a:r>
              <a:rPr lang="sv-SE" sz="1600" dirty="0"/>
              <a:t>Notera att </a:t>
            </a:r>
            <a:r>
              <a:rPr lang="sv-SE" sz="1600" dirty="0" smtClean="0"/>
              <a:t>beslut på en en organisationsnivå </a:t>
            </a:r>
            <a:r>
              <a:rPr lang="sv-SE" sz="1600" dirty="0"/>
              <a:t>kan stödjas av alla typer av IT – men ofta är en typ av IT-system central på en nivå </a:t>
            </a:r>
          </a:p>
        </p:txBody>
      </p:sp>
      <p:sp>
        <p:nvSpPr>
          <p:cNvPr id="23" name="Flowchart: Magnetic Disk 22"/>
          <p:cNvSpPr/>
          <p:nvPr/>
        </p:nvSpPr>
        <p:spPr>
          <a:xfrm>
            <a:off x="3896834" y="1855799"/>
            <a:ext cx="3028949" cy="661464"/>
          </a:xfrm>
          <a:prstGeom prst="flowChartMagneticDisk">
            <a:avLst/>
          </a:prstGeom>
          <a:ln w="12700"/>
        </p:spPr>
        <p:style>
          <a:lnRef idx="2">
            <a:schemeClr val="dk1"/>
          </a:lnRef>
          <a:fillRef idx="1">
            <a:schemeClr val="lt1"/>
          </a:fillRef>
          <a:effectRef idx="0">
            <a:schemeClr val="dk1"/>
          </a:effectRef>
          <a:fontRef idx="minor">
            <a:schemeClr val="dk1"/>
          </a:fontRef>
        </p:style>
        <p:txBody>
          <a:bodyPr rtlCol="0" anchor="ctr"/>
          <a:lstStyle/>
          <a:p>
            <a:pPr algn="ctr"/>
            <a:endParaRPr lang="sv-SE" sz="1350"/>
          </a:p>
        </p:txBody>
      </p:sp>
      <p:sp>
        <p:nvSpPr>
          <p:cNvPr id="27" name="TextBox 26"/>
          <p:cNvSpPr txBox="1"/>
          <p:nvPr/>
        </p:nvSpPr>
        <p:spPr>
          <a:xfrm>
            <a:off x="4894300" y="4729473"/>
            <a:ext cx="1714500" cy="300082"/>
          </a:xfrm>
          <a:prstGeom prst="rect">
            <a:avLst/>
          </a:prstGeom>
          <a:noFill/>
        </p:spPr>
        <p:txBody>
          <a:bodyPr wrap="square" rtlCol="0">
            <a:spAutoFit/>
          </a:bodyPr>
          <a:lstStyle/>
          <a:p>
            <a:r>
              <a:rPr lang="sv-SE" sz="1350" dirty="0"/>
              <a:t>Typer av IT-system</a:t>
            </a:r>
          </a:p>
        </p:txBody>
      </p:sp>
      <p:sp>
        <p:nvSpPr>
          <p:cNvPr id="29" name="TextBox 28"/>
          <p:cNvSpPr txBox="1"/>
          <p:nvPr/>
        </p:nvSpPr>
        <p:spPr>
          <a:xfrm>
            <a:off x="4068284" y="2023695"/>
            <a:ext cx="3314700" cy="507831"/>
          </a:xfrm>
          <a:prstGeom prst="rect">
            <a:avLst/>
          </a:prstGeom>
          <a:noFill/>
        </p:spPr>
        <p:txBody>
          <a:bodyPr wrap="square" rtlCol="0">
            <a:spAutoFit/>
          </a:bodyPr>
          <a:lstStyle/>
          <a:p>
            <a:r>
              <a:rPr lang="sv-SE" sz="1350" b="1" dirty="0"/>
              <a:t>Ledningssystem </a:t>
            </a:r>
            <a:endParaRPr lang="sv-SE" sz="1350" b="1" dirty="0" smtClean="0"/>
          </a:p>
          <a:p>
            <a:r>
              <a:rPr lang="sv-SE" sz="1350" dirty="0" smtClean="0"/>
              <a:t>(”</a:t>
            </a:r>
            <a:r>
              <a:rPr lang="sv-SE" sz="1350" dirty="0"/>
              <a:t>Executive Information System – EIS”)</a:t>
            </a:r>
          </a:p>
        </p:txBody>
      </p:sp>
      <p:sp>
        <p:nvSpPr>
          <p:cNvPr id="30" name="Flowchart: Magnetic Disk 29"/>
          <p:cNvSpPr/>
          <p:nvPr/>
        </p:nvSpPr>
        <p:spPr>
          <a:xfrm>
            <a:off x="3953984" y="2761448"/>
            <a:ext cx="2857500" cy="670215"/>
          </a:xfrm>
          <a:prstGeom prst="flowChartMagneticDisk">
            <a:avLst/>
          </a:prstGeom>
          <a:ln w="12700"/>
        </p:spPr>
        <p:style>
          <a:lnRef idx="2">
            <a:schemeClr val="dk1"/>
          </a:lnRef>
          <a:fillRef idx="1">
            <a:schemeClr val="lt1"/>
          </a:fillRef>
          <a:effectRef idx="0">
            <a:schemeClr val="dk1"/>
          </a:effectRef>
          <a:fontRef idx="minor">
            <a:schemeClr val="dk1"/>
          </a:fontRef>
        </p:style>
        <p:txBody>
          <a:bodyPr rtlCol="0" anchor="ctr"/>
          <a:lstStyle/>
          <a:p>
            <a:pPr algn="ctr"/>
            <a:endParaRPr lang="sv-SE" sz="1350"/>
          </a:p>
        </p:txBody>
      </p:sp>
      <p:sp>
        <p:nvSpPr>
          <p:cNvPr id="31" name="TextBox 30"/>
          <p:cNvSpPr txBox="1"/>
          <p:nvPr/>
        </p:nvSpPr>
        <p:spPr>
          <a:xfrm>
            <a:off x="4125434" y="2929345"/>
            <a:ext cx="2686049" cy="507831"/>
          </a:xfrm>
          <a:prstGeom prst="rect">
            <a:avLst/>
          </a:prstGeom>
          <a:noFill/>
        </p:spPr>
        <p:txBody>
          <a:bodyPr wrap="square" rtlCol="0">
            <a:spAutoFit/>
          </a:bodyPr>
          <a:lstStyle/>
          <a:p>
            <a:r>
              <a:rPr lang="sv-SE" sz="1350" b="1" dirty="0"/>
              <a:t>Beslutsstödssystem – BSS </a:t>
            </a:r>
            <a:r>
              <a:rPr lang="sv-SE" sz="1350" dirty="0"/>
              <a:t>(”Decision Support System – DSS”)</a:t>
            </a:r>
          </a:p>
        </p:txBody>
      </p:sp>
      <p:sp>
        <p:nvSpPr>
          <p:cNvPr id="32" name="Flowchart: Magnetic Disk 31"/>
          <p:cNvSpPr/>
          <p:nvPr/>
        </p:nvSpPr>
        <p:spPr>
          <a:xfrm>
            <a:off x="4011134" y="3545963"/>
            <a:ext cx="3055775" cy="1085850"/>
          </a:xfrm>
          <a:prstGeom prst="flowChartMagneticDisk">
            <a:avLst/>
          </a:prstGeom>
          <a:ln w="12700"/>
        </p:spPr>
        <p:style>
          <a:lnRef idx="2">
            <a:schemeClr val="dk1"/>
          </a:lnRef>
          <a:fillRef idx="1">
            <a:schemeClr val="lt1"/>
          </a:fillRef>
          <a:effectRef idx="0">
            <a:schemeClr val="dk1"/>
          </a:effectRef>
          <a:fontRef idx="minor">
            <a:schemeClr val="dk1"/>
          </a:fontRef>
        </p:style>
        <p:txBody>
          <a:bodyPr rtlCol="0" anchor="ctr"/>
          <a:lstStyle/>
          <a:p>
            <a:pPr algn="ctr"/>
            <a:endParaRPr lang="sv-SE" sz="1350"/>
          </a:p>
        </p:txBody>
      </p:sp>
      <p:sp>
        <p:nvSpPr>
          <p:cNvPr id="41" name="TextBox 40"/>
          <p:cNvSpPr txBox="1"/>
          <p:nvPr/>
        </p:nvSpPr>
        <p:spPr>
          <a:xfrm>
            <a:off x="4125433" y="3894833"/>
            <a:ext cx="3049488" cy="715581"/>
          </a:xfrm>
          <a:prstGeom prst="rect">
            <a:avLst/>
          </a:prstGeom>
          <a:noFill/>
        </p:spPr>
        <p:txBody>
          <a:bodyPr wrap="square" rtlCol="0">
            <a:spAutoFit/>
          </a:bodyPr>
          <a:lstStyle/>
          <a:p>
            <a:r>
              <a:rPr lang="sv-SE" sz="1350" b="1" dirty="0"/>
              <a:t>Operationella system </a:t>
            </a:r>
            <a:r>
              <a:rPr lang="sv-SE" sz="1350" dirty="0"/>
              <a:t>(inklusive ”</a:t>
            </a:r>
            <a:r>
              <a:rPr lang="sv-SE" sz="1350" dirty="0" err="1" smtClean="0"/>
              <a:t>transactional</a:t>
            </a:r>
            <a:r>
              <a:rPr lang="sv-SE" sz="1350" dirty="0" smtClean="0"/>
              <a:t> </a:t>
            </a:r>
            <a:r>
              <a:rPr lang="sv-SE" sz="1350" dirty="0"/>
              <a:t>processing system”, </a:t>
            </a:r>
            <a:r>
              <a:rPr lang="sv-SE" sz="1350" dirty="0" smtClean="0"/>
              <a:t>adminstrativa </a:t>
            </a:r>
            <a:r>
              <a:rPr lang="sv-SE" sz="1350" dirty="0"/>
              <a:t>systems and ERP-systems )</a:t>
            </a:r>
          </a:p>
        </p:txBody>
      </p:sp>
      <p:sp>
        <p:nvSpPr>
          <p:cNvPr id="42" name="Right Brace 41"/>
          <p:cNvSpPr/>
          <p:nvPr/>
        </p:nvSpPr>
        <p:spPr>
          <a:xfrm>
            <a:off x="6897208" y="1799249"/>
            <a:ext cx="400050" cy="1600200"/>
          </a:xfrm>
          <a:prstGeom prst="rightBrace">
            <a:avLst/>
          </a:prstGeom>
        </p:spPr>
        <p:style>
          <a:lnRef idx="1">
            <a:schemeClr val="dk1"/>
          </a:lnRef>
          <a:fillRef idx="0">
            <a:schemeClr val="dk1"/>
          </a:fillRef>
          <a:effectRef idx="0">
            <a:schemeClr val="dk1"/>
          </a:effectRef>
          <a:fontRef idx="minor">
            <a:schemeClr val="tx1"/>
          </a:fontRef>
        </p:style>
        <p:txBody>
          <a:bodyPr rtlCol="0" anchor="ctr"/>
          <a:lstStyle/>
          <a:p>
            <a:pPr algn="ctr"/>
            <a:endParaRPr lang="sv-SE" sz="1350"/>
          </a:p>
        </p:txBody>
      </p:sp>
      <p:sp>
        <p:nvSpPr>
          <p:cNvPr id="43" name="TextBox 42"/>
          <p:cNvSpPr txBox="1"/>
          <p:nvPr/>
        </p:nvSpPr>
        <p:spPr>
          <a:xfrm>
            <a:off x="7468708" y="1929935"/>
            <a:ext cx="1322424" cy="1338828"/>
          </a:xfrm>
          <a:prstGeom prst="rect">
            <a:avLst/>
          </a:prstGeom>
          <a:noFill/>
        </p:spPr>
        <p:txBody>
          <a:bodyPr wrap="square" rtlCol="0">
            <a:spAutoFit/>
          </a:bodyPr>
          <a:lstStyle/>
          <a:p>
            <a:r>
              <a:rPr lang="sv-SE" sz="1350" dirty="0"/>
              <a:t>För många är EIS en form av DSS och </a:t>
            </a:r>
            <a:r>
              <a:rPr lang="sv-SE" sz="1350" dirty="0" err="1"/>
              <a:t>uppdel-ningen</a:t>
            </a:r>
            <a:r>
              <a:rPr lang="sv-SE" sz="1350" dirty="0"/>
              <a:t> mellan EIS och DSS görs då inte</a:t>
            </a:r>
          </a:p>
        </p:txBody>
      </p:sp>
      <p:sp>
        <p:nvSpPr>
          <p:cNvPr id="21" name="TextBox 20"/>
          <p:cNvSpPr txBox="1"/>
          <p:nvPr/>
        </p:nvSpPr>
        <p:spPr>
          <a:xfrm>
            <a:off x="1885951" y="3806857"/>
            <a:ext cx="1714500" cy="715581"/>
          </a:xfrm>
          <a:prstGeom prst="rect">
            <a:avLst/>
          </a:prstGeom>
          <a:noFill/>
        </p:spPr>
        <p:txBody>
          <a:bodyPr wrap="square" rtlCol="0">
            <a:spAutoFit/>
          </a:bodyPr>
          <a:lstStyle/>
          <a:p>
            <a:r>
              <a:rPr lang="sv-SE" sz="1350" dirty="0"/>
              <a:t>Operationell nivå , anställda på ”golvet”, löpande </a:t>
            </a:r>
            <a:r>
              <a:rPr lang="sv-SE" sz="1350" dirty="0" smtClean="0"/>
              <a:t>verksamhet</a:t>
            </a:r>
            <a:endParaRPr lang="sv-SE" sz="1350" dirty="0"/>
          </a:p>
        </p:txBody>
      </p:sp>
    </p:spTree>
    <p:extLst>
      <p:ext uri="{BB962C8B-B14F-4D97-AF65-F5344CB8AC3E}">
        <p14:creationId xmlns:p14="http://schemas.microsoft.com/office/powerpoint/2010/main" val="3365576828"/>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95236" y="488081"/>
            <a:ext cx="6629400" cy="857250"/>
          </a:xfrm>
        </p:spPr>
        <p:txBody>
          <a:bodyPr>
            <a:noAutofit/>
          </a:bodyPr>
          <a:lstStyle/>
          <a:p>
            <a:pPr algn="l"/>
            <a:r>
              <a:rPr lang="sv-SE" sz="2700" dirty="0"/>
              <a:t>IT-stöd i </a:t>
            </a:r>
            <a:r>
              <a:rPr lang="en-US" sz="2700" dirty="0" err="1"/>
              <a:t>beslutsprocessen</a:t>
            </a:r>
            <a:endParaRPr lang="sv-SE" sz="2700" dirty="0"/>
          </a:p>
        </p:txBody>
      </p:sp>
      <p:sp>
        <p:nvSpPr>
          <p:cNvPr id="39" name="TextBox 38"/>
          <p:cNvSpPr txBox="1"/>
          <p:nvPr/>
        </p:nvSpPr>
        <p:spPr>
          <a:xfrm>
            <a:off x="831603" y="3959868"/>
            <a:ext cx="7185798" cy="815608"/>
          </a:xfrm>
          <a:prstGeom prst="rect">
            <a:avLst/>
          </a:prstGeom>
          <a:noFill/>
        </p:spPr>
        <p:txBody>
          <a:bodyPr wrap="square" rtlCol="0">
            <a:spAutoFit/>
          </a:bodyPr>
          <a:lstStyle/>
          <a:p>
            <a:pPr marL="285750" indent="-285750">
              <a:buFont typeface="Arial" panose="020B0604020202020204" pitchFamily="34" charset="0"/>
              <a:buChar char="•"/>
            </a:pPr>
            <a:r>
              <a:rPr lang="sv-SE" sz="1600" b="1" u="sng" dirty="0"/>
              <a:t>Samma</a:t>
            </a:r>
            <a:r>
              <a:rPr lang="sv-SE" sz="1600" b="1" dirty="0"/>
              <a:t> eller </a:t>
            </a:r>
            <a:r>
              <a:rPr lang="sv-SE" sz="1600" b="1" u="sng" dirty="0"/>
              <a:t>olika</a:t>
            </a:r>
            <a:r>
              <a:rPr lang="sv-SE" sz="1600" b="1" dirty="0"/>
              <a:t> IT-system </a:t>
            </a:r>
            <a:r>
              <a:rPr lang="sv-SE" sz="1600" dirty="0"/>
              <a:t>kan på ett eller annat stödja varje aktivitet i </a:t>
            </a:r>
            <a:r>
              <a:rPr lang="sv-SE" sz="1600" dirty="0" smtClean="0"/>
              <a:t>beslutsprocessen. </a:t>
            </a:r>
            <a:endParaRPr lang="sv-SE" sz="1600" dirty="0"/>
          </a:p>
          <a:p>
            <a:endParaRPr lang="sv-SE" sz="1500" dirty="0"/>
          </a:p>
        </p:txBody>
      </p:sp>
      <p:cxnSp>
        <p:nvCxnSpPr>
          <p:cNvPr id="38" name="Straight Arrow Connector 37"/>
          <p:cNvCxnSpPr/>
          <p:nvPr/>
        </p:nvCxnSpPr>
        <p:spPr>
          <a:xfrm rot="5400000" flipH="1" flipV="1">
            <a:off x="2579043" y="2814503"/>
            <a:ext cx="400050" cy="1191"/>
          </a:xfrm>
          <a:prstGeom prst="straightConnector1">
            <a:avLst/>
          </a:prstGeom>
          <a:ln>
            <a:prstDash val="dash"/>
            <a:tailEnd type="arrow"/>
          </a:ln>
        </p:spPr>
        <p:style>
          <a:lnRef idx="1">
            <a:schemeClr val="dk1"/>
          </a:lnRef>
          <a:fillRef idx="0">
            <a:schemeClr val="dk1"/>
          </a:fillRef>
          <a:effectRef idx="0">
            <a:schemeClr val="dk1"/>
          </a:effectRef>
          <a:fontRef idx="minor">
            <a:schemeClr val="tx1"/>
          </a:fontRef>
        </p:style>
      </p:cxnSp>
      <p:sp>
        <p:nvSpPr>
          <p:cNvPr id="45" name="TextBox 44"/>
          <p:cNvSpPr txBox="1"/>
          <p:nvPr/>
        </p:nvSpPr>
        <p:spPr>
          <a:xfrm>
            <a:off x="2492722" y="2615073"/>
            <a:ext cx="914400" cy="300082"/>
          </a:xfrm>
          <a:prstGeom prst="rect">
            <a:avLst/>
          </a:prstGeom>
          <a:noFill/>
        </p:spPr>
        <p:txBody>
          <a:bodyPr wrap="square" rtlCol="0">
            <a:spAutoFit/>
          </a:bodyPr>
          <a:lstStyle/>
          <a:p>
            <a:r>
              <a:rPr lang="sv-SE" sz="1350" i="1" dirty="0"/>
              <a:t>stödjer</a:t>
            </a:r>
          </a:p>
        </p:txBody>
      </p:sp>
      <p:sp>
        <p:nvSpPr>
          <p:cNvPr id="36" name="Flowchart: Magnetic Disk 35"/>
          <p:cNvSpPr/>
          <p:nvPr/>
        </p:nvSpPr>
        <p:spPr>
          <a:xfrm>
            <a:off x="2492722" y="3021412"/>
            <a:ext cx="704188" cy="571500"/>
          </a:xfrm>
          <a:prstGeom prst="flowChartMagneticDisk">
            <a:avLst/>
          </a:prstGeom>
          <a:solidFill>
            <a:schemeClr val="bg1"/>
          </a:solidFill>
          <a:ln w="12700"/>
        </p:spPr>
        <p:style>
          <a:lnRef idx="2">
            <a:schemeClr val="dk1"/>
          </a:lnRef>
          <a:fillRef idx="1">
            <a:schemeClr val="lt1"/>
          </a:fillRef>
          <a:effectRef idx="0">
            <a:schemeClr val="dk1"/>
          </a:effectRef>
          <a:fontRef idx="minor">
            <a:schemeClr val="dk1"/>
          </a:fontRef>
        </p:style>
        <p:txBody>
          <a:bodyPr rtlCol="0" anchor="ctr"/>
          <a:lstStyle/>
          <a:p>
            <a:pPr algn="ctr"/>
            <a:endParaRPr lang="sv-SE" sz="1350" dirty="0">
              <a:solidFill>
                <a:schemeClr val="accent1">
                  <a:lumMod val="20000"/>
                  <a:lumOff val="80000"/>
                </a:schemeClr>
              </a:solidFill>
            </a:endParaRPr>
          </a:p>
        </p:txBody>
      </p:sp>
      <p:sp>
        <p:nvSpPr>
          <p:cNvPr id="43" name="TextBox 42"/>
          <p:cNvSpPr txBox="1"/>
          <p:nvPr/>
        </p:nvSpPr>
        <p:spPr>
          <a:xfrm>
            <a:off x="2625328" y="3229226"/>
            <a:ext cx="1000003" cy="323165"/>
          </a:xfrm>
          <a:prstGeom prst="rect">
            <a:avLst/>
          </a:prstGeom>
          <a:noFill/>
        </p:spPr>
        <p:txBody>
          <a:bodyPr wrap="square" rtlCol="0">
            <a:spAutoFit/>
          </a:bodyPr>
          <a:lstStyle/>
          <a:p>
            <a:r>
              <a:rPr lang="sv-SE" sz="1500" b="1" dirty="0"/>
              <a:t>ITS</a:t>
            </a:r>
          </a:p>
        </p:txBody>
      </p:sp>
      <p:pic>
        <p:nvPicPr>
          <p:cNvPr id="37"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67642" y="1845657"/>
            <a:ext cx="6804025" cy="612776"/>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cxnSp>
        <p:nvCxnSpPr>
          <p:cNvPr id="9" name="Straight Arrow Connector 8"/>
          <p:cNvCxnSpPr/>
          <p:nvPr/>
        </p:nvCxnSpPr>
        <p:spPr>
          <a:xfrm rot="5400000" flipH="1" flipV="1">
            <a:off x="1440109" y="2806359"/>
            <a:ext cx="400050" cy="1191"/>
          </a:xfrm>
          <a:prstGeom prst="straightConnector1">
            <a:avLst/>
          </a:prstGeom>
          <a:ln>
            <a:prstDash val="dash"/>
            <a:tailEnd type="arrow"/>
          </a:ln>
        </p:spPr>
        <p:style>
          <a:lnRef idx="1">
            <a:schemeClr val="dk1"/>
          </a:lnRef>
          <a:fillRef idx="0">
            <a:schemeClr val="dk1"/>
          </a:fillRef>
          <a:effectRef idx="0">
            <a:schemeClr val="dk1"/>
          </a:effectRef>
          <a:fontRef idx="minor">
            <a:schemeClr val="tx1"/>
          </a:fontRef>
        </p:style>
      </p:cxnSp>
      <p:sp>
        <p:nvSpPr>
          <p:cNvPr id="10" name="TextBox 9"/>
          <p:cNvSpPr txBox="1"/>
          <p:nvPr/>
        </p:nvSpPr>
        <p:spPr>
          <a:xfrm>
            <a:off x="1353788" y="2606929"/>
            <a:ext cx="914400" cy="300082"/>
          </a:xfrm>
          <a:prstGeom prst="rect">
            <a:avLst/>
          </a:prstGeom>
          <a:noFill/>
        </p:spPr>
        <p:txBody>
          <a:bodyPr wrap="square" rtlCol="0">
            <a:spAutoFit/>
          </a:bodyPr>
          <a:lstStyle/>
          <a:p>
            <a:r>
              <a:rPr lang="sv-SE" sz="1350" i="1" dirty="0"/>
              <a:t>stödjer</a:t>
            </a:r>
          </a:p>
        </p:txBody>
      </p:sp>
      <p:sp>
        <p:nvSpPr>
          <p:cNvPr id="11" name="Flowchart: Magnetic Disk 10"/>
          <p:cNvSpPr/>
          <p:nvPr/>
        </p:nvSpPr>
        <p:spPr>
          <a:xfrm>
            <a:off x="1353788" y="3013268"/>
            <a:ext cx="704188" cy="571500"/>
          </a:xfrm>
          <a:prstGeom prst="flowChartMagneticDisk">
            <a:avLst/>
          </a:prstGeom>
          <a:solidFill>
            <a:schemeClr val="bg1"/>
          </a:solidFill>
          <a:ln w="12700"/>
        </p:spPr>
        <p:style>
          <a:lnRef idx="2">
            <a:schemeClr val="dk1"/>
          </a:lnRef>
          <a:fillRef idx="1">
            <a:schemeClr val="lt1"/>
          </a:fillRef>
          <a:effectRef idx="0">
            <a:schemeClr val="dk1"/>
          </a:effectRef>
          <a:fontRef idx="minor">
            <a:schemeClr val="dk1"/>
          </a:fontRef>
        </p:style>
        <p:txBody>
          <a:bodyPr rtlCol="0" anchor="ctr"/>
          <a:lstStyle/>
          <a:p>
            <a:pPr algn="ctr"/>
            <a:endParaRPr lang="sv-SE" sz="1350" dirty="0">
              <a:solidFill>
                <a:schemeClr val="accent1">
                  <a:lumMod val="20000"/>
                  <a:lumOff val="80000"/>
                </a:schemeClr>
              </a:solidFill>
            </a:endParaRPr>
          </a:p>
        </p:txBody>
      </p:sp>
      <p:sp>
        <p:nvSpPr>
          <p:cNvPr id="12" name="TextBox 11"/>
          <p:cNvSpPr txBox="1"/>
          <p:nvPr/>
        </p:nvSpPr>
        <p:spPr>
          <a:xfrm>
            <a:off x="1486394" y="3221082"/>
            <a:ext cx="1000003" cy="323165"/>
          </a:xfrm>
          <a:prstGeom prst="rect">
            <a:avLst/>
          </a:prstGeom>
          <a:noFill/>
        </p:spPr>
        <p:txBody>
          <a:bodyPr wrap="square" rtlCol="0">
            <a:spAutoFit/>
          </a:bodyPr>
          <a:lstStyle/>
          <a:p>
            <a:r>
              <a:rPr lang="sv-SE" sz="1500" b="1" dirty="0"/>
              <a:t>ITS</a:t>
            </a:r>
          </a:p>
        </p:txBody>
      </p:sp>
      <p:cxnSp>
        <p:nvCxnSpPr>
          <p:cNvPr id="13" name="Straight Arrow Connector 12"/>
          <p:cNvCxnSpPr/>
          <p:nvPr/>
        </p:nvCxnSpPr>
        <p:spPr>
          <a:xfrm rot="5400000" flipH="1" flipV="1">
            <a:off x="4797571" y="2827303"/>
            <a:ext cx="400050" cy="1191"/>
          </a:xfrm>
          <a:prstGeom prst="straightConnector1">
            <a:avLst/>
          </a:prstGeom>
          <a:ln>
            <a:prstDash val="dash"/>
            <a:tailEnd type="arrow"/>
          </a:ln>
        </p:spPr>
        <p:style>
          <a:lnRef idx="1">
            <a:schemeClr val="dk1"/>
          </a:lnRef>
          <a:fillRef idx="0">
            <a:schemeClr val="dk1"/>
          </a:fillRef>
          <a:effectRef idx="0">
            <a:schemeClr val="dk1"/>
          </a:effectRef>
          <a:fontRef idx="minor">
            <a:schemeClr val="tx1"/>
          </a:fontRef>
        </p:style>
      </p:cxnSp>
      <p:sp>
        <p:nvSpPr>
          <p:cNvPr id="14" name="TextBox 13"/>
          <p:cNvSpPr txBox="1"/>
          <p:nvPr/>
        </p:nvSpPr>
        <p:spPr>
          <a:xfrm>
            <a:off x="4711250" y="2627873"/>
            <a:ext cx="914400" cy="300082"/>
          </a:xfrm>
          <a:prstGeom prst="rect">
            <a:avLst/>
          </a:prstGeom>
          <a:noFill/>
        </p:spPr>
        <p:txBody>
          <a:bodyPr wrap="square" rtlCol="0">
            <a:spAutoFit/>
          </a:bodyPr>
          <a:lstStyle/>
          <a:p>
            <a:r>
              <a:rPr lang="sv-SE" sz="1350" i="1" dirty="0"/>
              <a:t>stödjer</a:t>
            </a:r>
          </a:p>
        </p:txBody>
      </p:sp>
      <p:sp>
        <p:nvSpPr>
          <p:cNvPr id="15" name="Flowchart: Magnetic Disk 14"/>
          <p:cNvSpPr/>
          <p:nvPr/>
        </p:nvSpPr>
        <p:spPr>
          <a:xfrm>
            <a:off x="4711250" y="3034212"/>
            <a:ext cx="704188" cy="571500"/>
          </a:xfrm>
          <a:prstGeom prst="flowChartMagneticDisk">
            <a:avLst/>
          </a:prstGeom>
          <a:solidFill>
            <a:schemeClr val="bg1"/>
          </a:solidFill>
          <a:ln w="12700"/>
        </p:spPr>
        <p:style>
          <a:lnRef idx="2">
            <a:schemeClr val="dk1"/>
          </a:lnRef>
          <a:fillRef idx="1">
            <a:schemeClr val="lt1"/>
          </a:fillRef>
          <a:effectRef idx="0">
            <a:schemeClr val="dk1"/>
          </a:effectRef>
          <a:fontRef idx="minor">
            <a:schemeClr val="dk1"/>
          </a:fontRef>
        </p:style>
        <p:txBody>
          <a:bodyPr rtlCol="0" anchor="ctr"/>
          <a:lstStyle/>
          <a:p>
            <a:pPr algn="ctr"/>
            <a:endParaRPr lang="sv-SE" sz="1350" dirty="0">
              <a:solidFill>
                <a:schemeClr val="accent1">
                  <a:lumMod val="20000"/>
                  <a:lumOff val="80000"/>
                </a:schemeClr>
              </a:solidFill>
            </a:endParaRPr>
          </a:p>
        </p:txBody>
      </p:sp>
      <p:sp>
        <p:nvSpPr>
          <p:cNvPr id="16" name="TextBox 15"/>
          <p:cNvSpPr txBox="1"/>
          <p:nvPr/>
        </p:nvSpPr>
        <p:spPr>
          <a:xfrm>
            <a:off x="4843856" y="3242026"/>
            <a:ext cx="1000003" cy="323165"/>
          </a:xfrm>
          <a:prstGeom prst="rect">
            <a:avLst/>
          </a:prstGeom>
          <a:noFill/>
        </p:spPr>
        <p:txBody>
          <a:bodyPr wrap="square" rtlCol="0">
            <a:spAutoFit/>
          </a:bodyPr>
          <a:lstStyle/>
          <a:p>
            <a:r>
              <a:rPr lang="sv-SE" sz="1500" b="1" dirty="0"/>
              <a:t>ITS</a:t>
            </a:r>
          </a:p>
        </p:txBody>
      </p:sp>
      <p:cxnSp>
        <p:nvCxnSpPr>
          <p:cNvPr id="17" name="Straight Arrow Connector 16"/>
          <p:cNvCxnSpPr/>
          <p:nvPr/>
        </p:nvCxnSpPr>
        <p:spPr>
          <a:xfrm rot="5400000" flipH="1" flipV="1">
            <a:off x="3658637" y="2819159"/>
            <a:ext cx="400050" cy="1191"/>
          </a:xfrm>
          <a:prstGeom prst="straightConnector1">
            <a:avLst/>
          </a:prstGeom>
          <a:ln>
            <a:prstDash val="dash"/>
            <a:tailEnd type="arrow"/>
          </a:ln>
        </p:spPr>
        <p:style>
          <a:lnRef idx="1">
            <a:schemeClr val="dk1"/>
          </a:lnRef>
          <a:fillRef idx="0">
            <a:schemeClr val="dk1"/>
          </a:fillRef>
          <a:effectRef idx="0">
            <a:schemeClr val="dk1"/>
          </a:effectRef>
          <a:fontRef idx="minor">
            <a:schemeClr val="tx1"/>
          </a:fontRef>
        </p:style>
      </p:cxnSp>
      <p:sp>
        <p:nvSpPr>
          <p:cNvPr id="18" name="TextBox 17"/>
          <p:cNvSpPr txBox="1"/>
          <p:nvPr/>
        </p:nvSpPr>
        <p:spPr>
          <a:xfrm>
            <a:off x="3572316" y="2619729"/>
            <a:ext cx="914400" cy="300082"/>
          </a:xfrm>
          <a:prstGeom prst="rect">
            <a:avLst/>
          </a:prstGeom>
          <a:noFill/>
        </p:spPr>
        <p:txBody>
          <a:bodyPr wrap="square" rtlCol="0">
            <a:spAutoFit/>
          </a:bodyPr>
          <a:lstStyle/>
          <a:p>
            <a:r>
              <a:rPr lang="sv-SE" sz="1350" i="1" dirty="0"/>
              <a:t>stödjer</a:t>
            </a:r>
          </a:p>
        </p:txBody>
      </p:sp>
      <p:sp>
        <p:nvSpPr>
          <p:cNvPr id="19" name="Flowchart: Magnetic Disk 18"/>
          <p:cNvSpPr/>
          <p:nvPr/>
        </p:nvSpPr>
        <p:spPr>
          <a:xfrm>
            <a:off x="3572316" y="3026068"/>
            <a:ext cx="704188" cy="571500"/>
          </a:xfrm>
          <a:prstGeom prst="flowChartMagneticDisk">
            <a:avLst/>
          </a:prstGeom>
          <a:solidFill>
            <a:schemeClr val="bg1"/>
          </a:solidFill>
          <a:ln w="12700"/>
        </p:spPr>
        <p:style>
          <a:lnRef idx="2">
            <a:schemeClr val="dk1"/>
          </a:lnRef>
          <a:fillRef idx="1">
            <a:schemeClr val="lt1"/>
          </a:fillRef>
          <a:effectRef idx="0">
            <a:schemeClr val="dk1"/>
          </a:effectRef>
          <a:fontRef idx="minor">
            <a:schemeClr val="dk1"/>
          </a:fontRef>
        </p:style>
        <p:txBody>
          <a:bodyPr rtlCol="0" anchor="ctr"/>
          <a:lstStyle/>
          <a:p>
            <a:pPr algn="ctr"/>
            <a:endParaRPr lang="sv-SE" sz="1350" dirty="0">
              <a:solidFill>
                <a:schemeClr val="accent1">
                  <a:lumMod val="20000"/>
                  <a:lumOff val="80000"/>
                </a:schemeClr>
              </a:solidFill>
            </a:endParaRPr>
          </a:p>
        </p:txBody>
      </p:sp>
      <p:sp>
        <p:nvSpPr>
          <p:cNvPr id="20" name="TextBox 19"/>
          <p:cNvSpPr txBox="1"/>
          <p:nvPr/>
        </p:nvSpPr>
        <p:spPr>
          <a:xfrm>
            <a:off x="3704922" y="3233882"/>
            <a:ext cx="1000003" cy="323165"/>
          </a:xfrm>
          <a:prstGeom prst="rect">
            <a:avLst/>
          </a:prstGeom>
          <a:noFill/>
        </p:spPr>
        <p:txBody>
          <a:bodyPr wrap="square" rtlCol="0">
            <a:spAutoFit/>
          </a:bodyPr>
          <a:lstStyle/>
          <a:p>
            <a:r>
              <a:rPr lang="sv-SE" sz="1500" b="1" dirty="0"/>
              <a:t>ITS</a:t>
            </a:r>
          </a:p>
        </p:txBody>
      </p:sp>
      <p:cxnSp>
        <p:nvCxnSpPr>
          <p:cNvPr id="21" name="Straight Arrow Connector 20"/>
          <p:cNvCxnSpPr/>
          <p:nvPr/>
        </p:nvCxnSpPr>
        <p:spPr>
          <a:xfrm rot="5400000" flipH="1" flipV="1">
            <a:off x="7009117" y="2826143"/>
            <a:ext cx="400050" cy="1191"/>
          </a:xfrm>
          <a:prstGeom prst="straightConnector1">
            <a:avLst/>
          </a:prstGeom>
          <a:ln>
            <a:prstDash val="dash"/>
            <a:tailEnd type="arrow"/>
          </a:ln>
        </p:spPr>
        <p:style>
          <a:lnRef idx="1">
            <a:schemeClr val="dk1"/>
          </a:lnRef>
          <a:fillRef idx="0">
            <a:schemeClr val="dk1"/>
          </a:fillRef>
          <a:effectRef idx="0">
            <a:schemeClr val="dk1"/>
          </a:effectRef>
          <a:fontRef idx="minor">
            <a:schemeClr val="tx1"/>
          </a:fontRef>
        </p:style>
      </p:cxnSp>
      <p:sp>
        <p:nvSpPr>
          <p:cNvPr id="22" name="TextBox 21"/>
          <p:cNvSpPr txBox="1"/>
          <p:nvPr/>
        </p:nvSpPr>
        <p:spPr>
          <a:xfrm>
            <a:off x="6922796" y="2626713"/>
            <a:ext cx="914400" cy="300082"/>
          </a:xfrm>
          <a:prstGeom prst="rect">
            <a:avLst/>
          </a:prstGeom>
          <a:noFill/>
        </p:spPr>
        <p:txBody>
          <a:bodyPr wrap="square" rtlCol="0">
            <a:spAutoFit/>
          </a:bodyPr>
          <a:lstStyle/>
          <a:p>
            <a:r>
              <a:rPr lang="sv-SE" sz="1350" i="1" dirty="0"/>
              <a:t>stödjer</a:t>
            </a:r>
          </a:p>
        </p:txBody>
      </p:sp>
      <p:sp>
        <p:nvSpPr>
          <p:cNvPr id="23" name="Flowchart: Magnetic Disk 22"/>
          <p:cNvSpPr/>
          <p:nvPr/>
        </p:nvSpPr>
        <p:spPr>
          <a:xfrm>
            <a:off x="6922796" y="3033052"/>
            <a:ext cx="704188" cy="571500"/>
          </a:xfrm>
          <a:prstGeom prst="flowChartMagneticDisk">
            <a:avLst/>
          </a:prstGeom>
          <a:solidFill>
            <a:schemeClr val="bg1"/>
          </a:solidFill>
          <a:ln w="12700"/>
        </p:spPr>
        <p:style>
          <a:lnRef idx="2">
            <a:schemeClr val="dk1"/>
          </a:lnRef>
          <a:fillRef idx="1">
            <a:schemeClr val="lt1"/>
          </a:fillRef>
          <a:effectRef idx="0">
            <a:schemeClr val="dk1"/>
          </a:effectRef>
          <a:fontRef idx="minor">
            <a:schemeClr val="dk1"/>
          </a:fontRef>
        </p:style>
        <p:txBody>
          <a:bodyPr rtlCol="0" anchor="ctr"/>
          <a:lstStyle/>
          <a:p>
            <a:pPr algn="ctr"/>
            <a:endParaRPr lang="sv-SE" sz="1350" dirty="0">
              <a:solidFill>
                <a:schemeClr val="accent1">
                  <a:lumMod val="20000"/>
                  <a:lumOff val="80000"/>
                </a:schemeClr>
              </a:solidFill>
            </a:endParaRPr>
          </a:p>
        </p:txBody>
      </p:sp>
      <p:sp>
        <p:nvSpPr>
          <p:cNvPr id="24" name="TextBox 23"/>
          <p:cNvSpPr txBox="1"/>
          <p:nvPr/>
        </p:nvSpPr>
        <p:spPr>
          <a:xfrm>
            <a:off x="7055402" y="3240866"/>
            <a:ext cx="1000003" cy="323165"/>
          </a:xfrm>
          <a:prstGeom prst="rect">
            <a:avLst/>
          </a:prstGeom>
          <a:noFill/>
        </p:spPr>
        <p:txBody>
          <a:bodyPr wrap="square" rtlCol="0">
            <a:spAutoFit/>
          </a:bodyPr>
          <a:lstStyle/>
          <a:p>
            <a:r>
              <a:rPr lang="sv-SE" sz="1500" b="1" dirty="0"/>
              <a:t>ITS</a:t>
            </a:r>
          </a:p>
        </p:txBody>
      </p:sp>
      <p:cxnSp>
        <p:nvCxnSpPr>
          <p:cNvPr id="25" name="Straight Arrow Connector 24"/>
          <p:cNvCxnSpPr/>
          <p:nvPr/>
        </p:nvCxnSpPr>
        <p:spPr>
          <a:xfrm rot="5400000" flipH="1" flipV="1">
            <a:off x="5870183" y="2817999"/>
            <a:ext cx="400050" cy="1191"/>
          </a:xfrm>
          <a:prstGeom prst="straightConnector1">
            <a:avLst/>
          </a:prstGeom>
          <a:ln>
            <a:prstDash val="dash"/>
            <a:tailEnd type="arrow"/>
          </a:ln>
        </p:spPr>
        <p:style>
          <a:lnRef idx="1">
            <a:schemeClr val="dk1"/>
          </a:lnRef>
          <a:fillRef idx="0">
            <a:schemeClr val="dk1"/>
          </a:fillRef>
          <a:effectRef idx="0">
            <a:schemeClr val="dk1"/>
          </a:effectRef>
          <a:fontRef idx="minor">
            <a:schemeClr val="tx1"/>
          </a:fontRef>
        </p:style>
      </p:cxnSp>
      <p:sp>
        <p:nvSpPr>
          <p:cNvPr id="26" name="TextBox 25"/>
          <p:cNvSpPr txBox="1"/>
          <p:nvPr/>
        </p:nvSpPr>
        <p:spPr>
          <a:xfrm>
            <a:off x="5783862" y="2618569"/>
            <a:ext cx="914400" cy="300082"/>
          </a:xfrm>
          <a:prstGeom prst="rect">
            <a:avLst/>
          </a:prstGeom>
          <a:noFill/>
        </p:spPr>
        <p:txBody>
          <a:bodyPr wrap="square" rtlCol="0">
            <a:spAutoFit/>
          </a:bodyPr>
          <a:lstStyle/>
          <a:p>
            <a:r>
              <a:rPr lang="sv-SE" sz="1350" i="1" dirty="0"/>
              <a:t>stödjer</a:t>
            </a:r>
          </a:p>
        </p:txBody>
      </p:sp>
      <p:sp>
        <p:nvSpPr>
          <p:cNvPr id="27" name="Flowchart: Magnetic Disk 26"/>
          <p:cNvSpPr/>
          <p:nvPr/>
        </p:nvSpPr>
        <p:spPr>
          <a:xfrm>
            <a:off x="5783862" y="3024908"/>
            <a:ext cx="704188" cy="571500"/>
          </a:xfrm>
          <a:prstGeom prst="flowChartMagneticDisk">
            <a:avLst/>
          </a:prstGeom>
          <a:solidFill>
            <a:schemeClr val="bg1"/>
          </a:solidFill>
          <a:ln w="12700"/>
        </p:spPr>
        <p:style>
          <a:lnRef idx="2">
            <a:schemeClr val="dk1"/>
          </a:lnRef>
          <a:fillRef idx="1">
            <a:schemeClr val="lt1"/>
          </a:fillRef>
          <a:effectRef idx="0">
            <a:schemeClr val="dk1"/>
          </a:effectRef>
          <a:fontRef idx="minor">
            <a:schemeClr val="dk1"/>
          </a:fontRef>
        </p:style>
        <p:txBody>
          <a:bodyPr rtlCol="0" anchor="ctr"/>
          <a:lstStyle/>
          <a:p>
            <a:pPr algn="ctr"/>
            <a:endParaRPr lang="sv-SE" sz="1350" dirty="0">
              <a:solidFill>
                <a:schemeClr val="accent1">
                  <a:lumMod val="20000"/>
                  <a:lumOff val="80000"/>
                </a:schemeClr>
              </a:solidFill>
            </a:endParaRPr>
          </a:p>
        </p:txBody>
      </p:sp>
      <p:sp>
        <p:nvSpPr>
          <p:cNvPr id="28" name="TextBox 27"/>
          <p:cNvSpPr txBox="1"/>
          <p:nvPr/>
        </p:nvSpPr>
        <p:spPr>
          <a:xfrm>
            <a:off x="5916468" y="3232722"/>
            <a:ext cx="1000003" cy="323165"/>
          </a:xfrm>
          <a:prstGeom prst="rect">
            <a:avLst/>
          </a:prstGeom>
          <a:noFill/>
        </p:spPr>
        <p:txBody>
          <a:bodyPr wrap="square" rtlCol="0">
            <a:spAutoFit/>
          </a:bodyPr>
          <a:lstStyle/>
          <a:p>
            <a:r>
              <a:rPr lang="sv-SE" sz="1500" b="1" dirty="0"/>
              <a:t>ITS</a:t>
            </a:r>
          </a:p>
        </p:txBody>
      </p:sp>
    </p:spTree>
    <p:extLst>
      <p:ext uri="{BB962C8B-B14F-4D97-AF65-F5344CB8AC3E}">
        <p14:creationId xmlns:p14="http://schemas.microsoft.com/office/powerpoint/2010/main" val="3570179634"/>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95236" y="488081"/>
            <a:ext cx="6629400" cy="857250"/>
          </a:xfrm>
        </p:spPr>
        <p:txBody>
          <a:bodyPr>
            <a:noAutofit/>
          </a:bodyPr>
          <a:lstStyle/>
          <a:p>
            <a:pPr algn="l"/>
            <a:r>
              <a:rPr lang="sv-SE" sz="2700" dirty="0"/>
              <a:t>IT-stöd i </a:t>
            </a:r>
            <a:r>
              <a:rPr lang="en-US" sz="2700" dirty="0" err="1"/>
              <a:t>beslutsprocessen</a:t>
            </a:r>
            <a:endParaRPr lang="sv-SE" sz="2700" dirty="0"/>
          </a:p>
        </p:txBody>
      </p:sp>
      <p:sp>
        <p:nvSpPr>
          <p:cNvPr id="39" name="TextBox 38"/>
          <p:cNvSpPr txBox="1"/>
          <p:nvPr/>
        </p:nvSpPr>
        <p:spPr>
          <a:xfrm>
            <a:off x="831603" y="3959868"/>
            <a:ext cx="7185798" cy="815608"/>
          </a:xfrm>
          <a:prstGeom prst="rect">
            <a:avLst/>
          </a:prstGeom>
          <a:noFill/>
        </p:spPr>
        <p:txBody>
          <a:bodyPr wrap="square" rtlCol="0">
            <a:spAutoFit/>
          </a:bodyPr>
          <a:lstStyle/>
          <a:p>
            <a:pPr marL="285750" indent="-285750">
              <a:buFont typeface="Arial" panose="020B0604020202020204" pitchFamily="34" charset="0"/>
              <a:buChar char="•"/>
            </a:pPr>
            <a:r>
              <a:rPr lang="sv-SE" sz="1600" u="sng" dirty="0" smtClean="0"/>
              <a:t>… </a:t>
            </a:r>
            <a:r>
              <a:rPr lang="sv-SE" sz="1600" dirty="0" smtClean="0"/>
              <a:t>men </a:t>
            </a:r>
            <a:r>
              <a:rPr lang="sv-SE" sz="1600" b="1" dirty="0"/>
              <a:t>vanligtvis är det i intelligence-aktiviteten som IT är mest värdefullt som </a:t>
            </a:r>
            <a:r>
              <a:rPr lang="sv-SE" sz="1600" b="1" dirty="0" smtClean="0"/>
              <a:t>stöd</a:t>
            </a:r>
            <a:endParaRPr lang="sv-SE" sz="1600" dirty="0"/>
          </a:p>
          <a:p>
            <a:endParaRPr lang="sv-SE" sz="1500" dirty="0"/>
          </a:p>
        </p:txBody>
      </p:sp>
      <p:cxnSp>
        <p:nvCxnSpPr>
          <p:cNvPr id="38" name="Straight Arrow Connector 37"/>
          <p:cNvCxnSpPr/>
          <p:nvPr/>
        </p:nvCxnSpPr>
        <p:spPr>
          <a:xfrm rot="5400000" flipH="1" flipV="1">
            <a:off x="2579043" y="2814503"/>
            <a:ext cx="400050" cy="1191"/>
          </a:xfrm>
          <a:prstGeom prst="straightConnector1">
            <a:avLst/>
          </a:prstGeom>
          <a:ln>
            <a:prstDash val="dash"/>
            <a:tailEnd type="arrow"/>
          </a:ln>
        </p:spPr>
        <p:style>
          <a:lnRef idx="1">
            <a:schemeClr val="dk1"/>
          </a:lnRef>
          <a:fillRef idx="0">
            <a:schemeClr val="dk1"/>
          </a:fillRef>
          <a:effectRef idx="0">
            <a:schemeClr val="dk1"/>
          </a:effectRef>
          <a:fontRef idx="minor">
            <a:schemeClr val="tx1"/>
          </a:fontRef>
        </p:style>
      </p:cxnSp>
      <p:sp>
        <p:nvSpPr>
          <p:cNvPr id="45" name="TextBox 44"/>
          <p:cNvSpPr txBox="1"/>
          <p:nvPr/>
        </p:nvSpPr>
        <p:spPr>
          <a:xfrm>
            <a:off x="2492722" y="2615073"/>
            <a:ext cx="914400" cy="300082"/>
          </a:xfrm>
          <a:prstGeom prst="rect">
            <a:avLst/>
          </a:prstGeom>
          <a:noFill/>
        </p:spPr>
        <p:txBody>
          <a:bodyPr wrap="square" rtlCol="0">
            <a:spAutoFit/>
          </a:bodyPr>
          <a:lstStyle/>
          <a:p>
            <a:r>
              <a:rPr lang="sv-SE" sz="1350" i="1" dirty="0"/>
              <a:t>stödjer</a:t>
            </a:r>
          </a:p>
        </p:txBody>
      </p:sp>
      <p:sp>
        <p:nvSpPr>
          <p:cNvPr id="36" name="Flowchart: Magnetic Disk 35"/>
          <p:cNvSpPr/>
          <p:nvPr/>
        </p:nvSpPr>
        <p:spPr>
          <a:xfrm>
            <a:off x="2492722" y="3021412"/>
            <a:ext cx="704188" cy="571500"/>
          </a:xfrm>
          <a:prstGeom prst="flowChartMagneticDisk">
            <a:avLst/>
          </a:prstGeom>
          <a:solidFill>
            <a:srgbClr val="FFC000"/>
          </a:solidFill>
          <a:ln w="12700"/>
        </p:spPr>
        <p:style>
          <a:lnRef idx="2">
            <a:schemeClr val="dk1"/>
          </a:lnRef>
          <a:fillRef idx="1">
            <a:schemeClr val="lt1"/>
          </a:fillRef>
          <a:effectRef idx="0">
            <a:schemeClr val="dk1"/>
          </a:effectRef>
          <a:fontRef idx="minor">
            <a:schemeClr val="dk1"/>
          </a:fontRef>
        </p:style>
        <p:txBody>
          <a:bodyPr rtlCol="0" anchor="ctr"/>
          <a:lstStyle/>
          <a:p>
            <a:pPr algn="ctr"/>
            <a:endParaRPr lang="sv-SE" sz="1350" dirty="0">
              <a:solidFill>
                <a:schemeClr val="accent1">
                  <a:lumMod val="20000"/>
                  <a:lumOff val="80000"/>
                </a:schemeClr>
              </a:solidFill>
            </a:endParaRPr>
          </a:p>
        </p:txBody>
      </p:sp>
      <p:sp>
        <p:nvSpPr>
          <p:cNvPr id="43" name="TextBox 42"/>
          <p:cNvSpPr txBox="1"/>
          <p:nvPr/>
        </p:nvSpPr>
        <p:spPr>
          <a:xfrm>
            <a:off x="2625328" y="3229226"/>
            <a:ext cx="1000003" cy="323165"/>
          </a:xfrm>
          <a:prstGeom prst="rect">
            <a:avLst/>
          </a:prstGeom>
          <a:noFill/>
        </p:spPr>
        <p:txBody>
          <a:bodyPr wrap="square" rtlCol="0">
            <a:spAutoFit/>
          </a:bodyPr>
          <a:lstStyle/>
          <a:p>
            <a:r>
              <a:rPr lang="sv-SE" sz="1500" b="1" dirty="0"/>
              <a:t>ITS</a:t>
            </a:r>
          </a:p>
        </p:txBody>
      </p:sp>
      <p:pic>
        <p:nvPicPr>
          <p:cNvPr id="37"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67642" y="1845657"/>
            <a:ext cx="6804025" cy="612776"/>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cxnSp>
        <p:nvCxnSpPr>
          <p:cNvPr id="9" name="Straight Arrow Connector 8"/>
          <p:cNvCxnSpPr/>
          <p:nvPr/>
        </p:nvCxnSpPr>
        <p:spPr>
          <a:xfrm rot="5400000" flipH="1" flipV="1">
            <a:off x="1440109" y="2806359"/>
            <a:ext cx="400050" cy="1191"/>
          </a:xfrm>
          <a:prstGeom prst="straightConnector1">
            <a:avLst/>
          </a:prstGeom>
          <a:ln>
            <a:prstDash val="dash"/>
            <a:tailEnd type="arrow"/>
          </a:ln>
        </p:spPr>
        <p:style>
          <a:lnRef idx="1">
            <a:schemeClr val="dk1"/>
          </a:lnRef>
          <a:fillRef idx="0">
            <a:schemeClr val="dk1"/>
          </a:fillRef>
          <a:effectRef idx="0">
            <a:schemeClr val="dk1"/>
          </a:effectRef>
          <a:fontRef idx="minor">
            <a:schemeClr val="tx1"/>
          </a:fontRef>
        </p:style>
      </p:cxnSp>
      <p:sp>
        <p:nvSpPr>
          <p:cNvPr id="10" name="TextBox 9"/>
          <p:cNvSpPr txBox="1"/>
          <p:nvPr/>
        </p:nvSpPr>
        <p:spPr>
          <a:xfrm>
            <a:off x="1353788" y="2606929"/>
            <a:ext cx="914400" cy="300082"/>
          </a:xfrm>
          <a:prstGeom prst="rect">
            <a:avLst/>
          </a:prstGeom>
          <a:noFill/>
        </p:spPr>
        <p:txBody>
          <a:bodyPr wrap="square" rtlCol="0">
            <a:spAutoFit/>
          </a:bodyPr>
          <a:lstStyle/>
          <a:p>
            <a:r>
              <a:rPr lang="sv-SE" sz="1350" i="1" dirty="0"/>
              <a:t>stödjer</a:t>
            </a:r>
          </a:p>
        </p:txBody>
      </p:sp>
      <p:sp>
        <p:nvSpPr>
          <p:cNvPr id="11" name="Flowchart: Magnetic Disk 10"/>
          <p:cNvSpPr/>
          <p:nvPr/>
        </p:nvSpPr>
        <p:spPr>
          <a:xfrm>
            <a:off x="1353788" y="3013268"/>
            <a:ext cx="704188" cy="571500"/>
          </a:xfrm>
          <a:prstGeom prst="flowChartMagneticDisk">
            <a:avLst/>
          </a:prstGeom>
          <a:solidFill>
            <a:schemeClr val="bg1"/>
          </a:solidFill>
          <a:ln w="12700"/>
        </p:spPr>
        <p:style>
          <a:lnRef idx="2">
            <a:schemeClr val="dk1"/>
          </a:lnRef>
          <a:fillRef idx="1">
            <a:schemeClr val="lt1"/>
          </a:fillRef>
          <a:effectRef idx="0">
            <a:schemeClr val="dk1"/>
          </a:effectRef>
          <a:fontRef idx="minor">
            <a:schemeClr val="dk1"/>
          </a:fontRef>
        </p:style>
        <p:txBody>
          <a:bodyPr rtlCol="0" anchor="ctr"/>
          <a:lstStyle/>
          <a:p>
            <a:pPr algn="ctr"/>
            <a:endParaRPr lang="sv-SE" sz="1350" dirty="0">
              <a:solidFill>
                <a:schemeClr val="accent1">
                  <a:lumMod val="20000"/>
                  <a:lumOff val="80000"/>
                </a:schemeClr>
              </a:solidFill>
            </a:endParaRPr>
          </a:p>
        </p:txBody>
      </p:sp>
      <p:sp>
        <p:nvSpPr>
          <p:cNvPr id="12" name="TextBox 11"/>
          <p:cNvSpPr txBox="1"/>
          <p:nvPr/>
        </p:nvSpPr>
        <p:spPr>
          <a:xfrm>
            <a:off x="1486394" y="3221082"/>
            <a:ext cx="1000003" cy="323165"/>
          </a:xfrm>
          <a:prstGeom prst="rect">
            <a:avLst/>
          </a:prstGeom>
          <a:noFill/>
        </p:spPr>
        <p:txBody>
          <a:bodyPr wrap="square" rtlCol="0">
            <a:spAutoFit/>
          </a:bodyPr>
          <a:lstStyle/>
          <a:p>
            <a:r>
              <a:rPr lang="sv-SE" sz="1500" b="1" dirty="0"/>
              <a:t>ITS</a:t>
            </a:r>
          </a:p>
        </p:txBody>
      </p:sp>
      <p:cxnSp>
        <p:nvCxnSpPr>
          <p:cNvPr id="13" name="Straight Arrow Connector 12"/>
          <p:cNvCxnSpPr/>
          <p:nvPr/>
        </p:nvCxnSpPr>
        <p:spPr>
          <a:xfrm rot="5400000" flipH="1" flipV="1">
            <a:off x="4797571" y="2827303"/>
            <a:ext cx="400050" cy="1191"/>
          </a:xfrm>
          <a:prstGeom prst="straightConnector1">
            <a:avLst/>
          </a:prstGeom>
          <a:ln>
            <a:prstDash val="dash"/>
            <a:tailEnd type="arrow"/>
          </a:ln>
        </p:spPr>
        <p:style>
          <a:lnRef idx="1">
            <a:schemeClr val="dk1"/>
          </a:lnRef>
          <a:fillRef idx="0">
            <a:schemeClr val="dk1"/>
          </a:fillRef>
          <a:effectRef idx="0">
            <a:schemeClr val="dk1"/>
          </a:effectRef>
          <a:fontRef idx="minor">
            <a:schemeClr val="tx1"/>
          </a:fontRef>
        </p:style>
      </p:cxnSp>
      <p:sp>
        <p:nvSpPr>
          <p:cNvPr id="14" name="TextBox 13"/>
          <p:cNvSpPr txBox="1"/>
          <p:nvPr/>
        </p:nvSpPr>
        <p:spPr>
          <a:xfrm>
            <a:off x="4711250" y="2627873"/>
            <a:ext cx="914400" cy="300082"/>
          </a:xfrm>
          <a:prstGeom prst="rect">
            <a:avLst/>
          </a:prstGeom>
          <a:noFill/>
        </p:spPr>
        <p:txBody>
          <a:bodyPr wrap="square" rtlCol="0">
            <a:spAutoFit/>
          </a:bodyPr>
          <a:lstStyle/>
          <a:p>
            <a:r>
              <a:rPr lang="sv-SE" sz="1350" i="1" dirty="0"/>
              <a:t>stödjer</a:t>
            </a:r>
          </a:p>
        </p:txBody>
      </p:sp>
      <p:sp>
        <p:nvSpPr>
          <p:cNvPr id="15" name="Flowchart: Magnetic Disk 14"/>
          <p:cNvSpPr/>
          <p:nvPr/>
        </p:nvSpPr>
        <p:spPr>
          <a:xfrm>
            <a:off x="4711250" y="3034212"/>
            <a:ext cx="704188" cy="571500"/>
          </a:xfrm>
          <a:prstGeom prst="flowChartMagneticDisk">
            <a:avLst/>
          </a:prstGeom>
          <a:solidFill>
            <a:schemeClr val="bg1"/>
          </a:solidFill>
          <a:ln w="12700"/>
        </p:spPr>
        <p:style>
          <a:lnRef idx="2">
            <a:schemeClr val="dk1"/>
          </a:lnRef>
          <a:fillRef idx="1">
            <a:schemeClr val="lt1"/>
          </a:fillRef>
          <a:effectRef idx="0">
            <a:schemeClr val="dk1"/>
          </a:effectRef>
          <a:fontRef idx="minor">
            <a:schemeClr val="dk1"/>
          </a:fontRef>
        </p:style>
        <p:txBody>
          <a:bodyPr rtlCol="0" anchor="ctr"/>
          <a:lstStyle/>
          <a:p>
            <a:pPr algn="ctr"/>
            <a:endParaRPr lang="sv-SE" sz="1350" dirty="0">
              <a:solidFill>
                <a:schemeClr val="accent1">
                  <a:lumMod val="20000"/>
                  <a:lumOff val="80000"/>
                </a:schemeClr>
              </a:solidFill>
            </a:endParaRPr>
          </a:p>
        </p:txBody>
      </p:sp>
      <p:sp>
        <p:nvSpPr>
          <p:cNvPr id="16" name="TextBox 15"/>
          <p:cNvSpPr txBox="1"/>
          <p:nvPr/>
        </p:nvSpPr>
        <p:spPr>
          <a:xfrm>
            <a:off x="4843856" y="3242026"/>
            <a:ext cx="1000003" cy="323165"/>
          </a:xfrm>
          <a:prstGeom prst="rect">
            <a:avLst/>
          </a:prstGeom>
          <a:noFill/>
        </p:spPr>
        <p:txBody>
          <a:bodyPr wrap="square" rtlCol="0">
            <a:spAutoFit/>
          </a:bodyPr>
          <a:lstStyle/>
          <a:p>
            <a:r>
              <a:rPr lang="sv-SE" sz="1500" b="1" dirty="0"/>
              <a:t>ITS</a:t>
            </a:r>
          </a:p>
        </p:txBody>
      </p:sp>
      <p:cxnSp>
        <p:nvCxnSpPr>
          <p:cNvPr id="17" name="Straight Arrow Connector 16"/>
          <p:cNvCxnSpPr/>
          <p:nvPr/>
        </p:nvCxnSpPr>
        <p:spPr>
          <a:xfrm rot="5400000" flipH="1" flipV="1">
            <a:off x="3658637" y="2819159"/>
            <a:ext cx="400050" cy="1191"/>
          </a:xfrm>
          <a:prstGeom prst="straightConnector1">
            <a:avLst/>
          </a:prstGeom>
          <a:ln>
            <a:prstDash val="dash"/>
            <a:tailEnd type="arrow"/>
          </a:ln>
        </p:spPr>
        <p:style>
          <a:lnRef idx="1">
            <a:schemeClr val="dk1"/>
          </a:lnRef>
          <a:fillRef idx="0">
            <a:schemeClr val="dk1"/>
          </a:fillRef>
          <a:effectRef idx="0">
            <a:schemeClr val="dk1"/>
          </a:effectRef>
          <a:fontRef idx="minor">
            <a:schemeClr val="tx1"/>
          </a:fontRef>
        </p:style>
      </p:cxnSp>
      <p:sp>
        <p:nvSpPr>
          <p:cNvPr id="18" name="TextBox 17"/>
          <p:cNvSpPr txBox="1"/>
          <p:nvPr/>
        </p:nvSpPr>
        <p:spPr>
          <a:xfrm>
            <a:off x="3572316" y="2619729"/>
            <a:ext cx="914400" cy="300082"/>
          </a:xfrm>
          <a:prstGeom prst="rect">
            <a:avLst/>
          </a:prstGeom>
          <a:noFill/>
        </p:spPr>
        <p:txBody>
          <a:bodyPr wrap="square" rtlCol="0">
            <a:spAutoFit/>
          </a:bodyPr>
          <a:lstStyle/>
          <a:p>
            <a:r>
              <a:rPr lang="sv-SE" sz="1350" i="1" dirty="0"/>
              <a:t>stödjer</a:t>
            </a:r>
          </a:p>
        </p:txBody>
      </p:sp>
      <p:sp>
        <p:nvSpPr>
          <p:cNvPr id="19" name="Flowchart: Magnetic Disk 18"/>
          <p:cNvSpPr/>
          <p:nvPr/>
        </p:nvSpPr>
        <p:spPr>
          <a:xfrm>
            <a:off x="3572316" y="3026068"/>
            <a:ext cx="704188" cy="571500"/>
          </a:xfrm>
          <a:prstGeom prst="flowChartMagneticDisk">
            <a:avLst/>
          </a:prstGeom>
          <a:solidFill>
            <a:schemeClr val="bg1"/>
          </a:solidFill>
          <a:ln w="12700"/>
        </p:spPr>
        <p:style>
          <a:lnRef idx="2">
            <a:schemeClr val="dk1"/>
          </a:lnRef>
          <a:fillRef idx="1">
            <a:schemeClr val="lt1"/>
          </a:fillRef>
          <a:effectRef idx="0">
            <a:schemeClr val="dk1"/>
          </a:effectRef>
          <a:fontRef idx="minor">
            <a:schemeClr val="dk1"/>
          </a:fontRef>
        </p:style>
        <p:txBody>
          <a:bodyPr rtlCol="0" anchor="ctr"/>
          <a:lstStyle/>
          <a:p>
            <a:pPr algn="ctr"/>
            <a:endParaRPr lang="sv-SE" sz="1350" dirty="0">
              <a:solidFill>
                <a:schemeClr val="accent1">
                  <a:lumMod val="20000"/>
                  <a:lumOff val="80000"/>
                </a:schemeClr>
              </a:solidFill>
            </a:endParaRPr>
          </a:p>
        </p:txBody>
      </p:sp>
      <p:sp>
        <p:nvSpPr>
          <p:cNvPr id="20" name="TextBox 19"/>
          <p:cNvSpPr txBox="1"/>
          <p:nvPr/>
        </p:nvSpPr>
        <p:spPr>
          <a:xfrm>
            <a:off x="3704922" y="3233882"/>
            <a:ext cx="1000003" cy="323165"/>
          </a:xfrm>
          <a:prstGeom prst="rect">
            <a:avLst/>
          </a:prstGeom>
          <a:noFill/>
        </p:spPr>
        <p:txBody>
          <a:bodyPr wrap="square" rtlCol="0">
            <a:spAutoFit/>
          </a:bodyPr>
          <a:lstStyle/>
          <a:p>
            <a:r>
              <a:rPr lang="sv-SE" sz="1500" b="1" dirty="0"/>
              <a:t>ITS</a:t>
            </a:r>
          </a:p>
        </p:txBody>
      </p:sp>
      <p:cxnSp>
        <p:nvCxnSpPr>
          <p:cNvPr id="21" name="Straight Arrow Connector 20"/>
          <p:cNvCxnSpPr/>
          <p:nvPr/>
        </p:nvCxnSpPr>
        <p:spPr>
          <a:xfrm rot="5400000" flipH="1" flipV="1">
            <a:off x="7009117" y="2826143"/>
            <a:ext cx="400050" cy="1191"/>
          </a:xfrm>
          <a:prstGeom prst="straightConnector1">
            <a:avLst/>
          </a:prstGeom>
          <a:ln>
            <a:prstDash val="dash"/>
            <a:tailEnd type="arrow"/>
          </a:ln>
        </p:spPr>
        <p:style>
          <a:lnRef idx="1">
            <a:schemeClr val="dk1"/>
          </a:lnRef>
          <a:fillRef idx="0">
            <a:schemeClr val="dk1"/>
          </a:fillRef>
          <a:effectRef idx="0">
            <a:schemeClr val="dk1"/>
          </a:effectRef>
          <a:fontRef idx="minor">
            <a:schemeClr val="tx1"/>
          </a:fontRef>
        </p:style>
      </p:cxnSp>
      <p:sp>
        <p:nvSpPr>
          <p:cNvPr id="22" name="TextBox 21"/>
          <p:cNvSpPr txBox="1"/>
          <p:nvPr/>
        </p:nvSpPr>
        <p:spPr>
          <a:xfrm>
            <a:off x="6922796" y="2626713"/>
            <a:ext cx="914400" cy="300082"/>
          </a:xfrm>
          <a:prstGeom prst="rect">
            <a:avLst/>
          </a:prstGeom>
          <a:noFill/>
        </p:spPr>
        <p:txBody>
          <a:bodyPr wrap="square" rtlCol="0">
            <a:spAutoFit/>
          </a:bodyPr>
          <a:lstStyle/>
          <a:p>
            <a:r>
              <a:rPr lang="sv-SE" sz="1350" i="1" dirty="0"/>
              <a:t>stödjer</a:t>
            </a:r>
          </a:p>
        </p:txBody>
      </p:sp>
      <p:sp>
        <p:nvSpPr>
          <p:cNvPr id="23" name="Flowchart: Magnetic Disk 22"/>
          <p:cNvSpPr/>
          <p:nvPr/>
        </p:nvSpPr>
        <p:spPr>
          <a:xfrm>
            <a:off x="6922796" y="3033052"/>
            <a:ext cx="704188" cy="571500"/>
          </a:xfrm>
          <a:prstGeom prst="flowChartMagneticDisk">
            <a:avLst/>
          </a:prstGeom>
          <a:solidFill>
            <a:schemeClr val="bg1"/>
          </a:solidFill>
          <a:ln w="12700"/>
        </p:spPr>
        <p:style>
          <a:lnRef idx="2">
            <a:schemeClr val="dk1"/>
          </a:lnRef>
          <a:fillRef idx="1">
            <a:schemeClr val="lt1"/>
          </a:fillRef>
          <a:effectRef idx="0">
            <a:schemeClr val="dk1"/>
          </a:effectRef>
          <a:fontRef idx="minor">
            <a:schemeClr val="dk1"/>
          </a:fontRef>
        </p:style>
        <p:txBody>
          <a:bodyPr rtlCol="0" anchor="ctr"/>
          <a:lstStyle/>
          <a:p>
            <a:pPr algn="ctr"/>
            <a:endParaRPr lang="sv-SE" sz="1350" dirty="0">
              <a:solidFill>
                <a:schemeClr val="accent1">
                  <a:lumMod val="20000"/>
                  <a:lumOff val="80000"/>
                </a:schemeClr>
              </a:solidFill>
            </a:endParaRPr>
          </a:p>
        </p:txBody>
      </p:sp>
      <p:sp>
        <p:nvSpPr>
          <p:cNvPr id="24" name="TextBox 23"/>
          <p:cNvSpPr txBox="1"/>
          <p:nvPr/>
        </p:nvSpPr>
        <p:spPr>
          <a:xfrm>
            <a:off x="7055402" y="3240866"/>
            <a:ext cx="1000003" cy="323165"/>
          </a:xfrm>
          <a:prstGeom prst="rect">
            <a:avLst/>
          </a:prstGeom>
          <a:noFill/>
        </p:spPr>
        <p:txBody>
          <a:bodyPr wrap="square" rtlCol="0">
            <a:spAutoFit/>
          </a:bodyPr>
          <a:lstStyle/>
          <a:p>
            <a:r>
              <a:rPr lang="sv-SE" sz="1500" b="1" dirty="0"/>
              <a:t>ITS</a:t>
            </a:r>
          </a:p>
        </p:txBody>
      </p:sp>
      <p:cxnSp>
        <p:nvCxnSpPr>
          <p:cNvPr id="25" name="Straight Arrow Connector 24"/>
          <p:cNvCxnSpPr/>
          <p:nvPr/>
        </p:nvCxnSpPr>
        <p:spPr>
          <a:xfrm rot="5400000" flipH="1" flipV="1">
            <a:off x="5870183" y="2817999"/>
            <a:ext cx="400050" cy="1191"/>
          </a:xfrm>
          <a:prstGeom prst="straightConnector1">
            <a:avLst/>
          </a:prstGeom>
          <a:ln>
            <a:prstDash val="dash"/>
            <a:tailEnd type="arrow"/>
          </a:ln>
        </p:spPr>
        <p:style>
          <a:lnRef idx="1">
            <a:schemeClr val="dk1"/>
          </a:lnRef>
          <a:fillRef idx="0">
            <a:schemeClr val="dk1"/>
          </a:fillRef>
          <a:effectRef idx="0">
            <a:schemeClr val="dk1"/>
          </a:effectRef>
          <a:fontRef idx="minor">
            <a:schemeClr val="tx1"/>
          </a:fontRef>
        </p:style>
      </p:cxnSp>
      <p:sp>
        <p:nvSpPr>
          <p:cNvPr id="26" name="TextBox 25"/>
          <p:cNvSpPr txBox="1"/>
          <p:nvPr/>
        </p:nvSpPr>
        <p:spPr>
          <a:xfrm>
            <a:off x="5783862" y="2618569"/>
            <a:ext cx="914400" cy="300082"/>
          </a:xfrm>
          <a:prstGeom prst="rect">
            <a:avLst/>
          </a:prstGeom>
          <a:noFill/>
        </p:spPr>
        <p:txBody>
          <a:bodyPr wrap="square" rtlCol="0">
            <a:spAutoFit/>
          </a:bodyPr>
          <a:lstStyle/>
          <a:p>
            <a:r>
              <a:rPr lang="sv-SE" sz="1350" i="1" dirty="0"/>
              <a:t>stödjer</a:t>
            </a:r>
          </a:p>
        </p:txBody>
      </p:sp>
      <p:sp>
        <p:nvSpPr>
          <p:cNvPr id="27" name="Flowchart: Magnetic Disk 26"/>
          <p:cNvSpPr/>
          <p:nvPr/>
        </p:nvSpPr>
        <p:spPr>
          <a:xfrm>
            <a:off x="5783862" y="3024908"/>
            <a:ext cx="704188" cy="571500"/>
          </a:xfrm>
          <a:prstGeom prst="flowChartMagneticDisk">
            <a:avLst/>
          </a:prstGeom>
          <a:solidFill>
            <a:schemeClr val="bg1"/>
          </a:solidFill>
          <a:ln w="12700"/>
        </p:spPr>
        <p:style>
          <a:lnRef idx="2">
            <a:schemeClr val="dk1"/>
          </a:lnRef>
          <a:fillRef idx="1">
            <a:schemeClr val="lt1"/>
          </a:fillRef>
          <a:effectRef idx="0">
            <a:schemeClr val="dk1"/>
          </a:effectRef>
          <a:fontRef idx="minor">
            <a:schemeClr val="dk1"/>
          </a:fontRef>
        </p:style>
        <p:txBody>
          <a:bodyPr rtlCol="0" anchor="ctr"/>
          <a:lstStyle/>
          <a:p>
            <a:pPr algn="ctr"/>
            <a:endParaRPr lang="sv-SE" sz="1350" dirty="0">
              <a:solidFill>
                <a:schemeClr val="accent1">
                  <a:lumMod val="20000"/>
                  <a:lumOff val="80000"/>
                </a:schemeClr>
              </a:solidFill>
            </a:endParaRPr>
          </a:p>
        </p:txBody>
      </p:sp>
      <p:sp>
        <p:nvSpPr>
          <p:cNvPr id="28" name="TextBox 27"/>
          <p:cNvSpPr txBox="1"/>
          <p:nvPr/>
        </p:nvSpPr>
        <p:spPr>
          <a:xfrm>
            <a:off x="5916468" y="3232722"/>
            <a:ext cx="1000003" cy="323165"/>
          </a:xfrm>
          <a:prstGeom prst="rect">
            <a:avLst/>
          </a:prstGeom>
          <a:noFill/>
        </p:spPr>
        <p:txBody>
          <a:bodyPr wrap="square" rtlCol="0">
            <a:spAutoFit/>
          </a:bodyPr>
          <a:lstStyle/>
          <a:p>
            <a:r>
              <a:rPr lang="sv-SE" sz="1500" b="1" dirty="0"/>
              <a:t>ITS</a:t>
            </a:r>
          </a:p>
        </p:txBody>
      </p:sp>
    </p:spTree>
    <p:extLst>
      <p:ext uri="{BB962C8B-B14F-4D97-AF65-F5344CB8AC3E}">
        <p14:creationId xmlns:p14="http://schemas.microsoft.com/office/powerpoint/2010/main" val="46529316"/>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981450" y="1353180"/>
            <a:ext cx="4625163" cy="571499"/>
          </a:xfrm>
        </p:spPr>
        <p:txBody>
          <a:bodyPr>
            <a:noAutofit/>
          </a:bodyPr>
          <a:lstStyle/>
          <a:p>
            <a:pPr>
              <a:buNone/>
            </a:pPr>
            <a:r>
              <a:rPr lang="sv-SE" sz="1600" b="1" dirty="0">
                <a:latin typeface="Calibri" panose="020F0502020204030204" pitchFamily="34" charset="0"/>
                <a:cs typeface="Calibri" panose="020F0502020204030204" pitchFamily="34" charset="0"/>
              </a:rPr>
              <a:t>Operationella IT-system (ITS) </a:t>
            </a:r>
            <a:r>
              <a:rPr lang="sv-SE" sz="1600" dirty="0">
                <a:latin typeface="Calibri" panose="020F0502020204030204" pitchFamily="34" charset="0"/>
                <a:cs typeface="Calibri" panose="020F0502020204030204" pitchFamily="34" charset="0"/>
              </a:rPr>
              <a:t>– </a:t>
            </a:r>
            <a:r>
              <a:rPr lang="sv-SE" sz="1600" b="1" dirty="0">
                <a:latin typeface="Calibri" panose="020F0502020204030204" pitchFamily="34" charset="0"/>
                <a:cs typeface="Calibri" panose="020F0502020204030204" pitchFamily="34" charset="0"/>
              </a:rPr>
              <a:t>stödjer bland annat dagliga, ofta rutinmässiga, beslut. </a:t>
            </a:r>
            <a:r>
              <a:rPr lang="sv-SE" sz="1600" dirty="0">
                <a:latin typeface="Calibri" panose="020F0502020204030204" pitchFamily="34" charset="0"/>
                <a:cs typeface="Calibri" panose="020F0502020204030204" pitchFamily="34" charset="0"/>
              </a:rPr>
              <a:t>En del enkla beslut kan </a:t>
            </a:r>
            <a:r>
              <a:rPr lang="sv-SE" sz="1600" b="1" dirty="0">
                <a:latin typeface="Calibri" panose="020F0502020204030204" pitchFamily="34" charset="0"/>
                <a:cs typeface="Calibri" panose="020F0502020204030204" pitchFamily="34" charset="0"/>
              </a:rPr>
              <a:t>automatiseras</a:t>
            </a:r>
            <a:r>
              <a:rPr lang="sv-SE" sz="1600" dirty="0">
                <a:latin typeface="Calibri" panose="020F0502020204030204" pitchFamily="34" charset="0"/>
                <a:cs typeface="Calibri" panose="020F0502020204030204" pitchFamily="34" charset="0"/>
              </a:rPr>
              <a:t>, det vill säga ITS kan </a:t>
            </a:r>
            <a:r>
              <a:rPr lang="sv-SE" sz="1600" dirty="0" smtClean="0">
                <a:latin typeface="Calibri" panose="020F0502020204030204" pitchFamily="34" charset="0"/>
                <a:cs typeface="Calibri" panose="020F0502020204030204" pitchFamily="34" charset="0"/>
              </a:rPr>
              <a:t>mer eller mindra automatiskt </a:t>
            </a:r>
            <a:r>
              <a:rPr lang="sv-SE" sz="1600" dirty="0">
                <a:latin typeface="Calibri" panose="020F0502020204030204" pitchFamily="34" charset="0"/>
                <a:cs typeface="Calibri" panose="020F0502020204030204" pitchFamily="34" charset="0"/>
              </a:rPr>
              <a:t>ta beslut baserat på viss information. </a:t>
            </a:r>
          </a:p>
        </p:txBody>
      </p:sp>
      <p:sp>
        <p:nvSpPr>
          <p:cNvPr id="4" name="Title 1"/>
          <p:cNvSpPr>
            <a:spLocks noGrp="1"/>
          </p:cNvSpPr>
          <p:nvPr>
            <p:ph type="title"/>
          </p:nvPr>
        </p:nvSpPr>
        <p:spPr>
          <a:xfrm>
            <a:off x="430925" y="605176"/>
            <a:ext cx="7265054" cy="857250"/>
          </a:xfrm>
        </p:spPr>
        <p:txBody>
          <a:bodyPr>
            <a:noAutofit/>
          </a:bodyPr>
          <a:lstStyle/>
          <a:p>
            <a:pPr algn="l"/>
            <a:r>
              <a:rPr lang="sv-SE" sz="2700" dirty="0" smtClean="0"/>
              <a:t>Typer </a:t>
            </a:r>
            <a:r>
              <a:rPr lang="sv-SE" sz="2700" dirty="0"/>
              <a:t>av IT som stöd för beslut </a:t>
            </a:r>
          </a:p>
        </p:txBody>
      </p:sp>
      <p:sp>
        <p:nvSpPr>
          <p:cNvPr id="5" name="AutoShape 19"/>
          <p:cNvSpPr>
            <a:spLocks noChangeArrowheads="1"/>
          </p:cNvSpPr>
          <p:nvPr/>
        </p:nvSpPr>
        <p:spPr bwMode="auto">
          <a:xfrm>
            <a:off x="978694" y="3669205"/>
            <a:ext cx="428625" cy="375047"/>
          </a:xfrm>
          <a:prstGeom prst="can">
            <a:avLst>
              <a:gd name="adj" fmla="val 25000"/>
            </a:avLst>
          </a:prstGeom>
          <a:ln>
            <a:headEnd/>
            <a:tailEnd/>
          </a:ln>
        </p:spPr>
        <p:style>
          <a:lnRef idx="1">
            <a:schemeClr val="accent6"/>
          </a:lnRef>
          <a:fillRef idx="2">
            <a:schemeClr val="accent6"/>
          </a:fillRef>
          <a:effectRef idx="1">
            <a:schemeClr val="accent6"/>
          </a:effectRef>
          <a:fontRef idx="minor">
            <a:schemeClr val="dk1"/>
          </a:fontRef>
        </p:style>
        <p:txBody>
          <a:bodyPr wrap="none" anchor="ctr"/>
          <a:lstStyle/>
          <a:p>
            <a:pPr>
              <a:spcBef>
                <a:spcPct val="50000"/>
              </a:spcBef>
              <a:buFontTx/>
              <a:buChar char="•"/>
              <a:defRPr/>
            </a:pPr>
            <a:endParaRPr lang="sv-SE" sz="1350"/>
          </a:p>
        </p:txBody>
      </p:sp>
      <p:sp>
        <p:nvSpPr>
          <p:cNvPr id="9" name="Text Box 51"/>
          <p:cNvSpPr txBox="1">
            <a:spLocks noChangeArrowheads="1"/>
          </p:cNvSpPr>
          <p:nvPr/>
        </p:nvSpPr>
        <p:spPr bwMode="auto">
          <a:xfrm>
            <a:off x="257175" y="3726356"/>
            <a:ext cx="1781175" cy="336292"/>
          </a:xfrm>
          <a:prstGeom prst="rect">
            <a:avLst/>
          </a:prstGeom>
          <a:noFill/>
          <a:ln w="9525">
            <a:noFill/>
            <a:miter lim="800000"/>
            <a:headEnd/>
            <a:tailEnd/>
          </a:ln>
        </p:spPr>
        <p:txBody>
          <a:bodyPr lIns="127300" tIns="63650" rIns="127300" bIns="63650">
            <a:spAutoFit/>
          </a:bodyPr>
          <a:lstStyle/>
          <a:p>
            <a:pPr algn="ctr"/>
            <a:r>
              <a:rPr lang="sv-SE" sz="1350" dirty="0">
                <a:latin typeface="Arial Black" pitchFamily="34" charset="0"/>
              </a:rPr>
              <a:t>ITS</a:t>
            </a:r>
          </a:p>
        </p:txBody>
      </p:sp>
      <p:sp>
        <p:nvSpPr>
          <p:cNvPr id="12" name="AutoShape 19"/>
          <p:cNvSpPr>
            <a:spLocks noChangeArrowheads="1"/>
          </p:cNvSpPr>
          <p:nvPr/>
        </p:nvSpPr>
        <p:spPr bwMode="auto">
          <a:xfrm>
            <a:off x="1943100" y="3307687"/>
            <a:ext cx="428625" cy="375047"/>
          </a:xfrm>
          <a:prstGeom prst="can">
            <a:avLst>
              <a:gd name="adj" fmla="val 25000"/>
            </a:avLst>
          </a:prstGeom>
          <a:ln>
            <a:headEnd/>
            <a:tailEnd/>
          </a:ln>
        </p:spPr>
        <p:style>
          <a:lnRef idx="1">
            <a:schemeClr val="accent6"/>
          </a:lnRef>
          <a:fillRef idx="2">
            <a:schemeClr val="accent6"/>
          </a:fillRef>
          <a:effectRef idx="1">
            <a:schemeClr val="accent6"/>
          </a:effectRef>
          <a:fontRef idx="minor">
            <a:schemeClr val="dk1"/>
          </a:fontRef>
        </p:style>
        <p:txBody>
          <a:bodyPr wrap="none" anchor="ctr"/>
          <a:lstStyle/>
          <a:p>
            <a:pPr>
              <a:spcBef>
                <a:spcPct val="50000"/>
              </a:spcBef>
              <a:buFontTx/>
              <a:buChar char="•"/>
              <a:defRPr/>
            </a:pPr>
            <a:endParaRPr lang="sv-SE" sz="1350" dirty="0"/>
          </a:p>
        </p:txBody>
      </p:sp>
      <p:sp>
        <p:nvSpPr>
          <p:cNvPr id="13" name="Text Box 51"/>
          <p:cNvSpPr txBox="1">
            <a:spLocks noChangeArrowheads="1"/>
          </p:cNvSpPr>
          <p:nvPr/>
        </p:nvSpPr>
        <p:spPr bwMode="auto">
          <a:xfrm>
            <a:off x="1279905" y="3364837"/>
            <a:ext cx="1781175" cy="336292"/>
          </a:xfrm>
          <a:prstGeom prst="rect">
            <a:avLst/>
          </a:prstGeom>
          <a:noFill/>
          <a:ln w="9525">
            <a:noFill/>
            <a:miter lim="800000"/>
            <a:headEnd/>
            <a:tailEnd/>
          </a:ln>
        </p:spPr>
        <p:txBody>
          <a:bodyPr lIns="127300" tIns="63650" rIns="127300" bIns="63650">
            <a:spAutoFit/>
          </a:bodyPr>
          <a:lstStyle/>
          <a:p>
            <a:pPr algn="ctr"/>
            <a:r>
              <a:rPr lang="sv-SE" sz="1350" dirty="0">
                <a:latin typeface="Arial Black" pitchFamily="34" charset="0"/>
              </a:rPr>
              <a:t>ITS</a:t>
            </a:r>
          </a:p>
        </p:txBody>
      </p:sp>
      <p:sp>
        <p:nvSpPr>
          <p:cNvPr id="14" name="AutoShape 19"/>
          <p:cNvSpPr>
            <a:spLocks noChangeArrowheads="1"/>
          </p:cNvSpPr>
          <p:nvPr/>
        </p:nvSpPr>
        <p:spPr bwMode="auto">
          <a:xfrm>
            <a:off x="2857500" y="2793336"/>
            <a:ext cx="428625" cy="375047"/>
          </a:xfrm>
          <a:prstGeom prst="can">
            <a:avLst>
              <a:gd name="adj" fmla="val 25000"/>
            </a:avLst>
          </a:prstGeom>
          <a:ln>
            <a:headEnd/>
            <a:tailEnd/>
          </a:ln>
        </p:spPr>
        <p:style>
          <a:lnRef idx="1">
            <a:schemeClr val="accent6"/>
          </a:lnRef>
          <a:fillRef idx="2">
            <a:schemeClr val="accent6"/>
          </a:fillRef>
          <a:effectRef idx="1">
            <a:schemeClr val="accent6"/>
          </a:effectRef>
          <a:fontRef idx="minor">
            <a:schemeClr val="dk1"/>
          </a:fontRef>
        </p:style>
        <p:txBody>
          <a:bodyPr wrap="none" anchor="ctr"/>
          <a:lstStyle/>
          <a:p>
            <a:pPr>
              <a:spcBef>
                <a:spcPct val="50000"/>
              </a:spcBef>
              <a:buFontTx/>
              <a:buChar char="•"/>
              <a:defRPr/>
            </a:pPr>
            <a:endParaRPr lang="sv-SE" sz="1350"/>
          </a:p>
        </p:txBody>
      </p:sp>
      <p:sp>
        <p:nvSpPr>
          <p:cNvPr id="15" name="Text Box 51"/>
          <p:cNvSpPr txBox="1">
            <a:spLocks noChangeArrowheads="1"/>
          </p:cNvSpPr>
          <p:nvPr/>
        </p:nvSpPr>
        <p:spPr bwMode="auto">
          <a:xfrm>
            <a:off x="2200275" y="2850487"/>
            <a:ext cx="1781175" cy="336292"/>
          </a:xfrm>
          <a:prstGeom prst="rect">
            <a:avLst/>
          </a:prstGeom>
          <a:noFill/>
          <a:ln w="9525">
            <a:noFill/>
            <a:miter lim="800000"/>
            <a:headEnd/>
            <a:tailEnd/>
          </a:ln>
        </p:spPr>
        <p:txBody>
          <a:bodyPr lIns="127300" tIns="63650" rIns="127300" bIns="63650">
            <a:spAutoFit/>
          </a:bodyPr>
          <a:lstStyle/>
          <a:p>
            <a:pPr algn="ctr"/>
            <a:r>
              <a:rPr lang="sv-SE" sz="1350" dirty="0">
                <a:latin typeface="Arial Black" pitchFamily="34" charset="0"/>
              </a:rPr>
              <a:t>ITS</a:t>
            </a:r>
          </a:p>
        </p:txBody>
      </p:sp>
      <p:pic>
        <p:nvPicPr>
          <p:cNvPr id="1032" name="Picture 8"/>
          <p:cNvPicPr>
            <a:picLocks noChangeAspect="1" noChangeArrowheads="1"/>
          </p:cNvPicPr>
          <p:nvPr/>
        </p:nvPicPr>
        <p:blipFill>
          <a:blip r:embed="rId3" cstate="print"/>
          <a:srcRect/>
          <a:stretch>
            <a:fillRect/>
          </a:stretch>
        </p:blipFill>
        <p:spPr bwMode="auto">
          <a:xfrm>
            <a:off x="714375" y="2259074"/>
            <a:ext cx="821997" cy="564356"/>
          </a:xfrm>
          <a:prstGeom prst="rect">
            <a:avLst/>
          </a:prstGeom>
          <a:noFill/>
          <a:ln w="9525">
            <a:noFill/>
            <a:miter lim="800000"/>
            <a:headEnd/>
            <a:tailEnd/>
          </a:ln>
        </p:spPr>
      </p:pic>
      <p:sp>
        <p:nvSpPr>
          <p:cNvPr id="55" name="TextBox 54"/>
          <p:cNvSpPr txBox="1"/>
          <p:nvPr/>
        </p:nvSpPr>
        <p:spPr>
          <a:xfrm>
            <a:off x="667940" y="2830574"/>
            <a:ext cx="1543050" cy="461665"/>
          </a:xfrm>
          <a:prstGeom prst="rect">
            <a:avLst/>
          </a:prstGeom>
          <a:noFill/>
        </p:spPr>
        <p:txBody>
          <a:bodyPr wrap="square" rtlCol="0">
            <a:spAutoFit/>
          </a:bodyPr>
          <a:lstStyle/>
          <a:p>
            <a:r>
              <a:rPr lang="sv-SE" sz="1200" dirty="0"/>
              <a:t>Order-</a:t>
            </a:r>
          </a:p>
          <a:p>
            <a:r>
              <a:rPr lang="sv-SE" sz="1200" dirty="0"/>
              <a:t>mottagning</a:t>
            </a:r>
          </a:p>
        </p:txBody>
      </p:sp>
      <p:pic>
        <p:nvPicPr>
          <p:cNvPr id="59" name="Picture 9"/>
          <p:cNvPicPr>
            <a:picLocks noChangeAspect="1" noChangeArrowheads="1"/>
          </p:cNvPicPr>
          <p:nvPr/>
        </p:nvPicPr>
        <p:blipFill>
          <a:blip r:embed="rId4" cstate="print"/>
          <a:srcRect/>
          <a:stretch>
            <a:fillRect/>
          </a:stretch>
        </p:blipFill>
        <p:spPr bwMode="auto">
          <a:xfrm>
            <a:off x="1628775" y="1840405"/>
            <a:ext cx="767953" cy="497547"/>
          </a:xfrm>
          <a:prstGeom prst="rect">
            <a:avLst/>
          </a:prstGeom>
          <a:noFill/>
          <a:ln w="9525">
            <a:noFill/>
            <a:miter lim="800000"/>
            <a:headEnd/>
            <a:tailEnd/>
          </a:ln>
        </p:spPr>
      </p:pic>
      <p:sp>
        <p:nvSpPr>
          <p:cNvPr id="60" name="TextBox 59"/>
          <p:cNvSpPr txBox="1"/>
          <p:nvPr/>
        </p:nvSpPr>
        <p:spPr>
          <a:xfrm>
            <a:off x="1539478" y="2345096"/>
            <a:ext cx="1543050" cy="461665"/>
          </a:xfrm>
          <a:prstGeom prst="rect">
            <a:avLst/>
          </a:prstGeom>
          <a:noFill/>
        </p:spPr>
        <p:txBody>
          <a:bodyPr wrap="square" rtlCol="0">
            <a:spAutoFit/>
          </a:bodyPr>
          <a:lstStyle/>
          <a:p>
            <a:r>
              <a:rPr lang="sv-SE" sz="1200" dirty="0"/>
              <a:t>Produktions-</a:t>
            </a:r>
          </a:p>
          <a:p>
            <a:r>
              <a:rPr lang="sv-SE" sz="1200" dirty="0"/>
              <a:t>avdelning</a:t>
            </a:r>
          </a:p>
        </p:txBody>
      </p:sp>
      <p:pic>
        <p:nvPicPr>
          <p:cNvPr id="1034" name="Picture 10"/>
          <p:cNvPicPr>
            <a:picLocks noChangeAspect="1" noChangeArrowheads="1"/>
          </p:cNvPicPr>
          <p:nvPr/>
        </p:nvPicPr>
        <p:blipFill>
          <a:blip r:embed="rId5" cstate="print"/>
          <a:srcRect/>
          <a:stretch>
            <a:fillRect/>
          </a:stretch>
        </p:blipFill>
        <p:spPr bwMode="auto">
          <a:xfrm>
            <a:off x="2657475" y="1484289"/>
            <a:ext cx="943708" cy="400050"/>
          </a:xfrm>
          <a:prstGeom prst="rect">
            <a:avLst/>
          </a:prstGeom>
          <a:noFill/>
          <a:ln w="9525">
            <a:noFill/>
            <a:miter lim="800000"/>
            <a:headEnd/>
            <a:tailEnd/>
          </a:ln>
        </p:spPr>
      </p:pic>
      <p:sp>
        <p:nvSpPr>
          <p:cNvPr id="62" name="TextBox 61"/>
          <p:cNvSpPr txBox="1"/>
          <p:nvPr/>
        </p:nvSpPr>
        <p:spPr>
          <a:xfrm>
            <a:off x="2657475" y="1894908"/>
            <a:ext cx="1543050" cy="461665"/>
          </a:xfrm>
          <a:prstGeom prst="rect">
            <a:avLst/>
          </a:prstGeom>
          <a:noFill/>
        </p:spPr>
        <p:txBody>
          <a:bodyPr wrap="square" rtlCol="0">
            <a:spAutoFit/>
          </a:bodyPr>
          <a:lstStyle/>
          <a:p>
            <a:r>
              <a:rPr lang="sv-SE" sz="1200" dirty="0"/>
              <a:t>Leverans-</a:t>
            </a:r>
          </a:p>
          <a:p>
            <a:r>
              <a:rPr lang="sv-SE" sz="1200" dirty="0"/>
              <a:t>avdelning</a:t>
            </a:r>
          </a:p>
        </p:txBody>
      </p:sp>
      <p:cxnSp>
        <p:nvCxnSpPr>
          <p:cNvPr id="64" name="Straight Arrow Connector 63"/>
          <p:cNvCxnSpPr/>
          <p:nvPr/>
        </p:nvCxnSpPr>
        <p:spPr>
          <a:xfrm rot="5400000">
            <a:off x="942975" y="3440605"/>
            <a:ext cx="342900" cy="1191"/>
          </a:xfrm>
          <a:prstGeom prst="straightConnector1">
            <a:avLst/>
          </a:prstGeom>
          <a:ln>
            <a:headEnd type="arrow"/>
            <a:tailEnd type="arrow"/>
          </a:ln>
        </p:spPr>
        <p:style>
          <a:lnRef idx="1">
            <a:schemeClr val="dk1"/>
          </a:lnRef>
          <a:fillRef idx="0">
            <a:schemeClr val="dk1"/>
          </a:fillRef>
          <a:effectRef idx="0">
            <a:schemeClr val="dk1"/>
          </a:effectRef>
          <a:fontRef idx="minor">
            <a:schemeClr val="tx1"/>
          </a:fontRef>
        </p:style>
      </p:cxnSp>
      <p:cxnSp>
        <p:nvCxnSpPr>
          <p:cNvPr id="65" name="Straight Arrow Connector 64"/>
          <p:cNvCxnSpPr/>
          <p:nvPr/>
        </p:nvCxnSpPr>
        <p:spPr>
          <a:xfrm rot="5400000">
            <a:off x="1972271" y="2982810"/>
            <a:ext cx="342900" cy="1191"/>
          </a:xfrm>
          <a:prstGeom prst="straightConnector1">
            <a:avLst/>
          </a:prstGeom>
          <a:ln>
            <a:headEnd type="arrow"/>
            <a:tailEnd type="arrow"/>
          </a:ln>
        </p:spPr>
        <p:style>
          <a:lnRef idx="1">
            <a:schemeClr val="dk1"/>
          </a:lnRef>
          <a:fillRef idx="0">
            <a:schemeClr val="dk1"/>
          </a:fillRef>
          <a:effectRef idx="0">
            <a:schemeClr val="dk1"/>
          </a:effectRef>
          <a:fontRef idx="minor">
            <a:schemeClr val="tx1"/>
          </a:fontRef>
        </p:style>
      </p:cxnSp>
      <p:cxnSp>
        <p:nvCxnSpPr>
          <p:cNvPr id="66" name="Straight Arrow Connector 65"/>
          <p:cNvCxnSpPr/>
          <p:nvPr/>
        </p:nvCxnSpPr>
        <p:spPr>
          <a:xfrm rot="5400000">
            <a:off x="2886671" y="2468460"/>
            <a:ext cx="342900" cy="1191"/>
          </a:xfrm>
          <a:prstGeom prst="straightConnector1">
            <a:avLst/>
          </a:prstGeom>
          <a:ln>
            <a:headEnd type="arrow"/>
            <a:tailEnd type="arrow"/>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96206464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24" name="Oval 123"/>
          <p:cNvSpPr/>
          <p:nvPr/>
        </p:nvSpPr>
        <p:spPr>
          <a:xfrm>
            <a:off x="385767" y="997956"/>
            <a:ext cx="7546121" cy="1456859"/>
          </a:xfrm>
          <a:prstGeom prst="ellipse">
            <a:avLst/>
          </a:prstGeom>
          <a:solidFill>
            <a:schemeClr val="tx1">
              <a:lumMod val="10000"/>
              <a:lumOff val="90000"/>
            </a:schemeClr>
          </a:solidFill>
        </p:spPr>
        <p:style>
          <a:lnRef idx="1">
            <a:schemeClr val="accent1"/>
          </a:lnRef>
          <a:fillRef idx="2">
            <a:schemeClr val="accent1"/>
          </a:fillRef>
          <a:effectRef idx="1">
            <a:schemeClr val="accent1"/>
          </a:effectRef>
          <a:fontRef idx="minor">
            <a:schemeClr val="dk1"/>
          </a:fontRef>
        </p:style>
        <p:txBody>
          <a:bodyPr rtlCol="0" anchor="ctr"/>
          <a:lstStyle/>
          <a:p>
            <a:pPr algn="ctr"/>
            <a:endParaRPr lang="sv-SE" sz="1350"/>
          </a:p>
        </p:txBody>
      </p:sp>
      <p:sp>
        <p:nvSpPr>
          <p:cNvPr id="2074" name="Line 122"/>
          <p:cNvSpPr>
            <a:spLocks noChangeShapeType="1"/>
          </p:cNvSpPr>
          <p:nvPr/>
        </p:nvSpPr>
        <p:spPr bwMode="auto">
          <a:xfrm>
            <a:off x="4248150" y="1113235"/>
            <a:ext cx="0" cy="3835003"/>
          </a:xfrm>
          <a:prstGeom prst="line">
            <a:avLst/>
          </a:prstGeom>
          <a:noFill/>
          <a:ln w="9525">
            <a:solidFill>
              <a:schemeClr val="tx1"/>
            </a:solidFill>
            <a:round/>
            <a:headEnd/>
            <a:tailEnd/>
          </a:ln>
        </p:spPr>
        <p:txBody>
          <a:bodyPr/>
          <a:lstStyle/>
          <a:p>
            <a:endParaRPr lang="sv-SE" sz="1350"/>
          </a:p>
        </p:txBody>
      </p:sp>
      <p:sp>
        <p:nvSpPr>
          <p:cNvPr id="201" name="Line 3"/>
          <p:cNvSpPr>
            <a:spLocks noChangeShapeType="1"/>
          </p:cNvSpPr>
          <p:nvPr/>
        </p:nvSpPr>
        <p:spPr bwMode="auto">
          <a:xfrm flipV="1">
            <a:off x="413826" y="2717606"/>
            <a:ext cx="8416423" cy="4991"/>
          </a:xfrm>
          <a:prstGeom prst="line">
            <a:avLst/>
          </a:prstGeom>
          <a:noFill/>
          <a:ln w="6350">
            <a:solidFill>
              <a:schemeClr val="tx1"/>
            </a:solidFill>
            <a:prstDash val="dash"/>
            <a:round/>
            <a:headEnd/>
            <a:tailEnd/>
          </a:ln>
        </p:spPr>
        <p:txBody>
          <a:bodyPr/>
          <a:lstStyle/>
          <a:p>
            <a:endParaRPr lang="sv-SE" sz="1350"/>
          </a:p>
        </p:txBody>
      </p:sp>
      <p:sp>
        <p:nvSpPr>
          <p:cNvPr id="2060" name="Rectangle 2"/>
          <p:cNvSpPr>
            <a:spLocks noGrp="1" noChangeArrowheads="1"/>
          </p:cNvSpPr>
          <p:nvPr>
            <p:ph type="title" sz="quarter"/>
          </p:nvPr>
        </p:nvSpPr>
        <p:spPr>
          <a:xfrm>
            <a:off x="393703" y="171285"/>
            <a:ext cx="7382663" cy="857250"/>
          </a:xfrm>
        </p:spPr>
        <p:txBody>
          <a:bodyPr>
            <a:noAutofit/>
          </a:bodyPr>
          <a:lstStyle/>
          <a:p>
            <a:pPr algn="l" eaLnBrk="1" hangingPunct="1"/>
            <a:r>
              <a:rPr lang="sv-SE" sz="2700" dirty="0" smtClean="0"/>
              <a:t>Beslutsfattande i verksamheter</a:t>
            </a:r>
            <a:endParaRPr lang="sv-SE" sz="2700" dirty="0"/>
          </a:p>
        </p:txBody>
      </p:sp>
      <p:sp>
        <p:nvSpPr>
          <p:cNvPr id="945157" name="Text Box 5"/>
          <p:cNvSpPr txBox="1">
            <a:spLocks noChangeArrowheads="1"/>
          </p:cNvSpPr>
          <p:nvPr/>
        </p:nvSpPr>
        <p:spPr bwMode="auto">
          <a:xfrm>
            <a:off x="4754254" y="1148351"/>
            <a:ext cx="1620626" cy="473206"/>
          </a:xfrm>
          <a:prstGeom prst="rect">
            <a:avLst/>
          </a:prstGeom>
          <a:noFill/>
          <a:ln w="9525">
            <a:noFill/>
            <a:miter lim="800000"/>
            <a:headEnd/>
            <a:tailEnd/>
          </a:ln>
        </p:spPr>
        <p:txBody>
          <a:bodyPr wrap="square">
            <a:spAutoFit/>
          </a:bodyPr>
          <a:lstStyle/>
          <a:p>
            <a:r>
              <a:rPr lang="sv-SE" sz="825" b="1" dirty="0" smtClean="0"/>
              <a:t>Verksamhets-</a:t>
            </a:r>
          </a:p>
          <a:p>
            <a:r>
              <a:rPr lang="sv-SE" sz="825" b="1" dirty="0" smtClean="0"/>
              <a:t>processmodell </a:t>
            </a:r>
            <a:endParaRPr lang="sv-SE" sz="825" b="1" dirty="0"/>
          </a:p>
          <a:p>
            <a:r>
              <a:rPr lang="sv-SE" sz="825" b="1" dirty="0"/>
              <a:t>(en dynamisk modell)</a:t>
            </a:r>
          </a:p>
        </p:txBody>
      </p:sp>
      <p:sp>
        <p:nvSpPr>
          <p:cNvPr id="2252" name="AutoShape 7"/>
          <p:cNvSpPr>
            <a:spLocks noChangeArrowheads="1"/>
          </p:cNvSpPr>
          <p:nvPr/>
        </p:nvSpPr>
        <p:spPr bwMode="auto">
          <a:xfrm>
            <a:off x="5057385" y="1707655"/>
            <a:ext cx="216694" cy="108347"/>
          </a:xfrm>
          <a:prstGeom prst="roundRect">
            <a:avLst>
              <a:gd name="adj" fmla="val 16667"/>
            </a:avLst>
          </a:prstGeom>
          <a:solidFill>
            <a:schemeClr val="bg1"/>
          </a:solidFill>
          <a:ln w="9525">
            <a:solidFill>
              <a:schemeClr val="tx1"/>
            </a:solidFill>
            <a:round/>
            <a:headEnd/>
            <a:tailEnd/>
          </a:ln>
        </p:spPr>
        <p:txBody>
          <a:bodyPr wrap="none" anchor="ctr"/>
          <a:lstStyle/>
          <a:p>
            <a:endParaRPr lang="sv-SE" sz="1350"/>
          </a:p>
        </p:txBody>
      </p:sp>
      <p:sp>
        <p:nvSpPr>
          <p:cNvPr id="2253" name="AutoShape 8"/>
          <p:cNvSpPr>
            <a:spLocks noChangeArrowheads="1"/>
          </p:cNvSpPr>
          <p:nvPr/>
        </p:nvSpPr>
        <p:spPr bwMode="auto">
          <a:xfrm>
            <a:off x="4876806" y="2139703"/>
            <a:ext cx="216694" cy="108347"/>
          </a:xfrm>
          <a:prstGeom prst="roundRect">
            <a:avLst>
              <a:gd name="adj" fmla="val 16667"/>
            </a:avLst>
          </a:prstGeom>
          <a:solidFill>
            <a:schemeClr val="bg1"/>
          </a:solidFill>
          <a:ln w="9525">
            <a:solidFill>
              <a:schemeClr val="tx1"/>
            </a:solidFill>
            <a:round/>
            <a:headEnd/>
            <a:tailEnd/>
          </a:ln>
        </p:spPr>
        <p:txBody>
          <a:bodyPr wrap="none" anchor="ctr"/>
          <a:lstStyle/>
          <a:p>
            <a:endParaRPr lang="sv-SE" sz="1350"/>
          </a:p>
        </p:txBody>
      </p:sp>
      <p:sp>
        <p:nvSpPr>
          <p:cNvPr id="2254" name="Line 9"/>
          <p:cNvSpPr>
            <a:spLocks noChangeShapeType="1"/>
          </p:cNvSpPr>
          <p:nvPr/>
        </p:nvSpPr>
        <p:spPr bwMode="auto">
          <a:xfrm flipH="1">
            <a:off x="4949372" y="2031690"/>
            <a:ext cx="216024" cy="108012"/>
          </a:xfrm>
          <a:prstGeom prst="line">
            <a:avLst/>
          </a:prstGeom>
          <a:noFill/>
          <a:ln w="9525">
            <a:solidFill>
              <a:schemeClr val="tx1"/>
            </a:solidFill>
            <a:round/>
            <a:headEnd/>
            <a:tailEnd type="triangle" w="med" len="med"/>
          </a:ln>
        </p:spPr>
        <p:txBody>
          <a:bodyPr/>
          <a:lstStyle/>
          <a:p>
            <a:endParaRPr lang="sv-SE" sz="1350"/>
          </a:p>
        </p:txBody>
      </p:sp>
      <p:sp>
        <p:nvSpPr>
          <p:cNvPr id="2255" name="Line 10"/>
          <p:cNvSpPr>
            <a:spLocks noChangeShapeType="1"/>
          </p:cNvSpPr>
          <p:nvPr/>
        </p:nvSpPr>
        <p:spPr bwMode="auto">
          <a:xfrm>
            <a:off x="5165396" y="1815666"/>
            <a:ext cx="0" cy="108012"/>
          </a:xfrm>
          <a:prstGeom prst="line">
            <a:avLst/>
          </a:prstGeom>
          <a:noFill/>
          <a:ln w="9525">
            <a:solidFill>
              <a:schemeClr val="tx1"/>
            </a:solidFill>
            <a:round/>
            <a:headEnd/>
            <a:tailEnd type="triangle" w="med" len="med"/>
          </a:ln>
        </p:spPr>
        <p:txBody>
          <a:bodyPr/>
          <a:lstStyle/>
          <a:p>
            <a:endParaRPr lang="sv-SE" sz="1350"/>
          </a:p>
        </p:txBody>
      </p:sp>
      <p:sp>
        <p:nvSpPr>
          <p:cNvPr id="2258" name="AutoShape 13"/>
          <p:cNvSpPr>
            <a:spLocks noChangeArrowheads="1"/>
          </p:cNvSpPr>
          <p:nvPr/>
        </p:nvSpPr>
        <p:spPr bwMode="auto">
          <a:xfrm>
            <a:off x="5250229" y="2139703"/>
            <a:ext cx="216694" cy="108347"/>
          </a:xfrm>
          <a:prstGeom prst="roundRect">
            <a:avLst>
              <a:gd name="adj" fmla="val 16667"/>
            </a:avLst>
          </a:prstGeom>
          <a:solidFill>
            <a:schemeClr val="bg1"/>
          </a:solidFill>
          <a:ln w="9525">
            <a:solidFill>
              <a:schemeClr val="tx1"/>
            </a:solidFill>
            <a:round/>
            <a:headEnd/>
            <a:tailEnd/>
          </a:ln>
        </p:spPr>
        <p:txBody>
          <a:bodyPr wrap="none" anchor="ctr"/>
          <a:lstStyle/>
          <a:p>
            <a:endParaRPr lang="sv-SE" sz="1350"/>
          </a:p>
        </p:txBody>
      </p:sp>
      <p:sp>
        <p:nvSpPr>
          <p:cNvPr id="2068" name="Text Box 78"/>
          <p:cNvSpPr txBox="1">
            <a:spLocks noChangeArrowheads="1"/>
          </p:cNvSpPr>
          <p:nvPr/>
        </p:nvSpPr>
        <p:spPr bwMode="auto">
          <a:xfrm>
            <a:off x="3275410" y="4773217"/>
            <a:ext cx="809625" cy="219291"/>
          </a:xfrm>
          <a:prstGeom prst="rect">
            <a:avLst/>
          </a:prstGeom>
          <a:noFill/>
          <a:ln w="9525">
            <a:noFill/>
            <a:miter lim="800000"/>
            <a:headEnd/>
            <a:tailEnd/>
          </a:ln>
        </p:spPr>
        <p:txBody>
          <a:bodyPr>
            <a:spAutoFit/>
          </a:bodyPr>
          <a:lstStyle/>
          <a:p>
            <a:r>
              <a:rPr lang="sv-SE" sz="825" b="1"/>
              <a:t>Verkligheten </a:t>
            </a:r>
            <a:endParaRPr lang="en-US" sz="825" b="1"/>
          </a:p>
        </p:txBody>
      </p:sp>
      <p:sp>
        <p:nvSpPr>
          <p:cNvPr id="2069" name="Text Box 79"/>
          <p:cNvSpPr txBox="1">
            <a:spLocks noChangeArrowheads="1"/>
          </p:cNvSpPr>
          <p:nvPr/>
        </p:nvSpPr>
        <p:spPr bwMode="auto">
          <a:xfrm>
            <a:off x="4356498" y="4773217"/>
            <a:ext cx="1674019" cy="219291"/>
          </a:xfrm>
          <a:prstGeom prst="rect">
            <a:avLst/>
          </a:prstGeom>
          <a:noFill/>
          <a:ln w="9525">
            <a:noFill/>
            <a:miter lim="800000"/>
            <a:headEnd/>
            <a:tailEnd/>
          </a:ln>
        </p:spPr>
        <p:txBody>
          <a:bodyPr>
            <a:spAutoFit/>
          </a:bodyPr>
          <a:lstStyle/>
          <a:p>
            <a:r>
              <a:rPr lang="sv-SE" sz="825" b="1"/>
              <a:t>Grafiska modeller/diagram</a:t>
            </a:r>
            <a:endParaRPr lang="en-US" sz="825" b="1"/>
          </a:p>
        </p:txBody>
      </p:sp>
      <p:sp>
        <p:nvSpPr>
          <p:cNvPr id="945232" name="Text Box 80"/>
          <p:cNvSpPr txBox="1">
            <a:spLocks noChangeArrowheads="1"/>
          </p:cNvSpPr>
          <p:nvPr/>
        </p:nvSpPr>
        <p:spPr bwMode="auto">
          <a:xfrm>
            <a:off x="7554191" y="1812314"/>
            <a:ext cx="972108" cy="854080"/>
          </a:xfrm>
          <a:prstGeom prst="rect">
            <a:avLst/>
          </a:prstGeom>
          <a:noFill/>
          <a:ln w="9525">
            <a:noFill/>
            <a:miter lim="800000"/>
            <a:headEnd/>
            <a:tailEnd/>
          </a:ln>
        </p:spPr>
        <p:txBody>
          <a:bodyPr wrap="square">
            <a:spAutoFit/>
          </a:bodyPr>
          <a:lstStyle/>
          <a:p>
            <a:r>
              <a:rPr lang="sv-SE" sz="825" b="1" dirty="0"/>
              <a:t>Konceptuell modell över verksamhetens termer/begrepp (en statisk modell)</a:t>
            </a:r>
          </a:p>
        </p:txBody>
      </p:sp>
      <p:grpSp>
        <p:nvGrpSpPr>
          <p:cNvPr id="3" name="Group 81"/>
          <p:cNvGrpSpPr>
            <a:grpSpLocks/>
          </p:cNvGrpSpPr>
          <p:nvPr/>
        </p:nvGrpSpPr>
        <p:grpSpPr bwMode="auto">
          <a:xfrm>
            <a:off x="6572897" y="1985039"/>
            <a:ext cx="647700" cy="377428"/>
            <a:chOff x="521" y="1071"/>
            <a:chExt cx="2223" cy="1361"/>
          </a:xfrm>
        </p:grpSpPr>
        <p:grpSp>
          <p:nvGrpSpPr>
            <p:cNvPr id="4" name="Group 82"/>
            <p:cNvGrpSpPr>
              <a:grpSpLocks/>
            </p:cNvGrpSpPr>
            <p:nvPr/>
          </p:nvGrpSpPr>
          <p:grpSpPr bwMode="auto">
            <a:xfrm>
              <a:off x="521" y="1071"/>
              <a:ext cx="590" cy="576"/>
              <a:chOff x="2608" y="1888"/>
              <a:chExt cx="590" cy="576"/>
            </a:xfrm>
          </p:grpSpPr>
          <p:sp>
            <p:nvSpPr>
              <p:cNvPr id="2226" name="Rectangle 83"/>
              <p:cNvSpPr>
                <a:spLocks noChangeArrowheads="1"/>
              </p:cNvSpPr>
              <p:nvPr/>
            </p:nvSpPr>
            <p:spPr bwMode="auto">
              <a:xfrm>
                <a:off x="2608" y="1888"/>
                <a:ext cx="590" cy="576"/>
              </a:xfrm>
              <a:prstGeom prst="rect">
                <a:avLst/>
              </a:prstGeom>
              <a:solidFill>
                <a:srgbClr val="FFFF00"/>
              </a:solidFill>
              <a:ln w="9525">
                <a:solidFill>
                  <a:schemeClr val="tx1"/>
                </a:solidFill>
                <a:miter lim="800000"/>
                <a:headEnd/>
                <a:tailEnd/>
              </a:ln>
            </p:spPr>
            <p:txBody>
              <a:bodyPr wrap="none" anchor="ctr"/>
              <a:lstStyle/>
              <a:p>
                <a:endParaRPr lang="sv-SE" sz="1350"/>
              </a:p>
            </p:txBody>
          </p:sp>
          <p:sp>
            <p:nvSpPr>
              <p:cNvPr id="2227" name="Line 84"/>
              <p:cNvSpPr>
                <a:spLocks noChangeShapeType="1"/>
              </p:cNvSpPr>
              <p:nvPr/>
            </p:nvSpPr>
            <p:spPr bwMode="auto">
              <a:xfrm>
                <a:off x="2608" y="2069"/>
                <a:ext cx="590" cy="0"/>
              </a:xfrm>
              <a:prstGeom prst="line">
                <a:avLst/>
              </a:prstGeom>
              <a:noFill/>
              <a:ln w="9525">
                <a:solidFill>
                  <a:schemeClr val="tx1"/>
                </a:solidFill>
                <a:round/>
                <a:headEnd/>
                <a:tailEnd/>
              </a:ln>
            </p:spPr>
            <p:txBody>
              <a:bodyPr/>
              <a:lstStyle/>
              <a:p>
                <a:endParaRPr lang="sv-SE" sz="1350"/>
              </a:p>
            </p:txBody>
          </p:sp>
          <p:sp>
            <p:nvSpPr>
              <p:cNvPr id="2228" name="Line 85"/>
              <p:cNvSpPr>
                <a:spLocks noChangeShapeType="1"/>
              </p:cNvSpPr>
              <p:nvPr/>
            </p:nvSpPr>
            <p:spPr bwMode="auto">
              <a:xfrm>
                <a:off x="2608" y="2296"/>
                <a:ext cx="590" cy="0"/>
              </a:xfrm>
              <a:prstGeom prst="line">
                <a:avLst/>
              </a:prstGeom>
              <a:noFill/>
              <a:ln w="9525">
                <a:solidFill>
                  <a:schemeClr val="tx1"/>
                </a:solidFill>
                <a:round/>
                <a:headEnd/>
                <a:tailEnd/>
              </a:ln>
            </p:spPr>
            <p:txBody>
              <a:bodyPr/>
              <a:lstStyle/>
              <a:p>
                <a:endParaRPr lang="sv-SE" sz="1350"/>
              </a:p>
            </p:txBody>
          </p:sp>
        </p:grpSp>
        <p:grpSp>
          <p:nvGrpSpPr>
            <p:cNvPr id="5" name="Group 86"/>
            <p:cNvGrpSpPr>
              <a:grpSpLocks/>
            </p:cNvGrpSpPr>
            <p:nvPr/>
          </p:nvGrpSpPr>
          <p:grpSpPr bwMode="auto">
            <a:xfrm>
              <a:off x="1338" y="1071"/>
              <a:ext cx="590" cy="576"/>
              <a:chOff x="2608" y="1888"/>
              <a:chExt cx="590" cy="576"/>
            </a:xfrm>
          </p:grpSpPr>
          <p:sp>
            <p:nvSpPr>
              <p:cNvPr id="2223" name="Rectangle 87"/>
              <p:cNvSpPr>
                <a:spLocks noChangeArrowheads="1"/>
              </p:cNvSpPr>
              <p:nvPr/>
            </p:nvSpPr>
            <p:spPr bwMode="auto">
              <a:xfrm>
                <a:off x="2608" y="1888"/>
                <a:ext cx="590" cy="576"/>
              </a:xfrm>
              <a:prstGeom prst="rect">
                <a:avLst/>
              </a:prstGeom>
              <a:solidFill>
                <a:srgbClr val="FFFF00"/>
              </a:solidFill>
              <a:ln w="9525">
                <a:solidFill>
                  <a:schemeClr val="tx1"/>
                </a:solidFill>
                <a:miter lim="800000"/>
                <a:headEnd/>
                <a:tailEnd/>
              </a:ln>
            </p:spPr>
            <p:txBody>
              <a:bodyPr wrap="none" anchor="ctr"/>
              <a:lstStyle/>
              <a:p>
                <a:endParaRPr lang="sv-SE" sz="1350"/>
              </a:p>
            </p:txBody>
          </p:sp>
          <p:sp>
            <p:nvSpPr>
              <p:cNvPr id="2224" name="Line 88"/>
              <p:cNvSpPr>
                <a:spLocks noChangeShapeType="1"/>
              </p:cNvSpPr>
              <p:nvPr/>
            </p:nvSpPr>
            <p:spPr bwMode="auto">
              <a:xfrm>
                <a:off x="2608" y="2069"/>
                <a:ext cx="590" cy="0"/>
              </a:xfrm>
              <a:prstGeom prst="line">
                <a:avLst/>
              </a:prstGeom>
              <a:noFill/>
              <a:ln w="9525">
                <a:solidFill>
                  <a:schemeClr val="tx1"/>
                </a:solidFill>
                <a:round/>
                <a:headEnd/>
                <a:tailEnd/>
              </a:ln>
            </p:spPr>
            <p:txBody>
              <a:bodyPr/>
              <a:lstStyle/>
              <a:p>
                <a:endParaRPr lang="sv-SE" sz="1350"/>
              </a:p>
            </p:txBody>
          </p:sp>
          <p:sp>
            <p:nvSpPr>
              <p:cNvPr id="2225" name="Line 89"/>
              <p:cNvSpPr>
                <a:spLocks noChangeShapeType="1"/>
              </p:cNvSpPr>
              <p:nvPr/>
            </p:nvSpPr>
            <p:spPr bwMode="auto">
              <a:xfrm>
                <a:off x="2608" y="2296"/>
                <a:ext cx="590" cy="0"/>
              </a:xfrm>
              <a:prstGeom prst="line">
                <a:avLst/>
              </a:prstGeom>
              <a:noFill/>
              <a:ln w="9525">
                <a:solidFill>
                  <a:schemeClr val="tx1"/>
                </a:solidFill>
                <a:round/>
                <a:headEnd/>
                <a:tailEnd/>
              </a:ln>
            </p:spPr>
            <p:txBody>
              <a:bodyPr/>
              <a:lstStyle/>
              <a:p>
                <a:endParaRPr lang="sv-SE" sz="1350"/>
              </a:p>
            </p:txBody>
          </p:sp>
        </p:grpSp>
        <p:grpSp>
          <p:nvGrpSpPr>
            <p:cNvPr id="6" name="Group 90"/>
            <p:cNvGrpSpPr>
              <a:grpSpLocks/>
            </p:cNvGrpSpPr>
            <p:nvPr/>
          </p:nvGrpSpPr>
          <p:grpSpPr bwMode="auto">
            <a:xfrm>
              <a:off x="1338" y="1856"/>
              <a:ext cx="590" cy="576"/>
              <a:chOff x="2608" y="1888"/>
              <a:chExt cx="590" cy="576"/>
            </a:xfrm>
          </p:grpSpPr>
          <p:sp>
            <p:nvSpPr>
              <p:cNvPr id="2220" name="Rectangle 91"/>
              <p:cNvSpPr>
                <a:spLocks noChangeArrowheads="1"/>
              </p:cNvSpPr>
              <p:nvPr/>
            </p:nvSpPr>
            <p:spPr bwMode="auto">
              <a:xfrm>
                <a:off x="2608" y="1888"/>
                <a:ext cx="590" cy="576"/>
              </a:xfrm>
              <a:prstGeom prst="rect">
                <a:avLst/>
              </a:prstGeom>
              <a:solidFill>
                <a:srgbClr val="FFFF00"/>
              </a:solidFill>
              <a:ln w="9525">
                <a:solidFill>
                  <a:schemeClr val="tx1"/>
                </a:solidFill>
                <a:miter lim="800000"/>
                <a:headEnd/>
                <a:tailEnd/>
              </a:ln>
            </p:spPr>
            <p:txBody>
              <a:bodyPr wrap="none" anchor="ctr"/>
              <a:lstStyle/>
              <a:p>
                <a:endParaRPr lang="sv-SE" sz="1350"/>
              </a:p>
            </p:txBody>
          </p:sp>
          <p:sp>
            <p:nvSpPr>
              <p:cNvPr id="2221" name="Line 92"/>
              <p:cNvSpPr>
                <a:spLocks noChangeShapeType="1"/>
              </p:cNvSpPr>
              <p:nvPr/>
            </p:nvSpPr>
            <p:spPr bwMode="auto">
              <a:xfrm>
                <a:off x="2608" y="2069"/>
                <a:ext cx="590" cy="0"/>
              </a:xfrm>
              <a:prstGeom prst="line">
                <a:avLst/>
              </a:prstGeom>
              <a:noFill/>
              <a:ln w="9525">
                <a:solidFill>
                  <a:schemeClr val="tx1"/>
                </a:solidFill>
                <a:round/>
                <a:headEnd/>
                <a:tailEnd/>
              </a:ln>
            </p:spPr>
            <p:txBody>
              <a:bodyPr/>
              <a:lstStyle/>
              <a:p>
                <a:endParaRPr lang="sv-SE" sz="1350"/>
              </a:p>
            </p:txBody>
          </p:sp>
          <p:sp>
            <p:nvSpPr>
              <p:cNvPr id="2222" name="Line 93"/>
              <p:cNvSpPr>
                <a:spLocks noChangeShapeType="1"/>
              </p:cNvSpPr>
              <p:nvPr/>
            </p:nvSpPr>
            <p:spPr bwMode="auto">
              <a:xfrm>
                <a:off x="2608" y="2296"/>
                <a:ext cx="590" cy="0"/>
              </a:xfrm>
              <a:prstGeom prst="line">
                <a:avLst/>
              </a:prstGeom>
              <a:noFill/>
              <a:ln w="9525">
                <a:solidFill>
                  <a:schemeClr val="tx1"/>
                </a:solidFill>
                <a:round/>
                <a:headEnd/>
                <a:tailEnd/>
              </a:ln>
            </p:spPr>
            <p:txBody>
              <a:bodyPr/>
              <a:lstStyle/>
              <a:p>
                <a:endParaRPr lang="sv-SE" sz="1350"/>
              </a:p>
            </p:txBody>
          </p:sp>
        </p:grpSp>
        <p:grpSp>
          <p:nvGrpSpPr>
            <p:cNvPr id="7" name="Group 94"/>
            <p:cNvGrpSpPr>
              <a:grpSpLocks/>
            </p:cNvGrpSpPr>
            <p:nvPr/>
          </p:nvGrpSpPr>
          <p:grpSpPr bwMode="auto">
            <a:xfrm>
              <a:off x="2154" y="1856"/>
              <a:ext cx="590" cy="576"/>
              <a:chOff x="2608" y="1888"/>
              <a:chExt cx="590" cy="576"/>
            </a:xfrm>
          </p:grpSpPr>
          <p:sp>
            <p:nvSpPr>
              <p:cNvPr id="2217" name="Rectangle 95"/>
              <p:cNvSpPr>
                <a:spLocks noChangeArrowheads="1"/>
              </p:cNvSpPr>
              <p:nvPr/>
            </p:nvSpPr>
            <p:spPr bwMode="auto">
              <a:xfrm>
                <a:off x="2608" y="1888"/>
                <a:ext cx="590" cy="576"/>
              </a:xfrm>
              <a:prstGeom prst="rect">
                <a:avLst/>
              </a:prstGeom>
              <a:solidFill>
                <a:srgbClr val="FFFF00"/>
              </a:solidFill>
              <a:ln w="9525">
                <a:solidFill>
                  <a:schemeClr val="tx1"/>
                </a:solidFill>
                <a:miter lim="800000"/>
                <a:headEnd/>
                <a:tailEnd/>
              </a:ln>
            </p:spPr>
            <p:txBody>
              <a:bodyPr wrap="none" anchor="ctr"/>
              <a:lstStyle/>
              <a:p>
                <a:endParaRPr lang="sv-SE" sz="1350"/>
              </a:p>
            </p:txBody>
          </p:sp>
          <p:sp>
            <p:nvSpPr>
              <p:cNvPr id="2218" name="Line 96"/>
              <p:cNvSpPr>
                <a:spLocks noChangeShapeType="1"/>
              </p:cNvSpPr>
              <p:nvPr/>
            </p:nvSpPr>
            <p:spPr bwMode="auto">
              <a:xfrm>
                <a:off x="2608" y="2069"/>
                <a:ext cx="590" cy="0"/>
              </a:xfrm>
              <a:prstGeom prst="line">
                <a:avLst/>
              </a:prstGeom>
              <a:noFill/>
              <a:ln w="9525">
                <a:solidFill>
                  <a:schemeClr val="tx1"/>
                </a:solidFill>
                <a:round/>
                <a:headEnd/>
                <a:tailEnd/>
              </a:ln>
            </p:spPr>
            <p:txBody>
              <a:bodyPr/>
              <a:lstStyle/>
              <a:p>
                <a:endParaRPr lang="sv-SE" sz="1350"/>
              </a:p>
            </p:txBody>
          </p:sp>
          <p:sp>
            <p:nvSpPr>
              <p:cNvPr id="2219" name="Line 97"/>
              <p:cNvSpPr>
                <a:spLocks noChangeShapeType="1"/>
              </p:cNvSpPr>
              <p:nvPr/>
            </p:nvSpPr>
            <p:spPr bwMode="auto">
              <a:xfrm>
                <a:off x="2608" y="2296"/>
                <a:ext cx="590" cy="0"/>
              </a:xfrm>
              <a:prstGeom prst="line">
                <a:avLst/>
              </a:prstGeom>
              <a:noFill/>
              <a:ln w="9525">
                <a:solidFill>
                  <a:schemeClr val="tx1"/>
                </a:solidFill>
                <a:round/>
                <a:headEnd/>
                <a:tailEnd/>
              </a:ln>
            </p:spPr>
            <p:txBody>
              <a:bodyPr/>
              <a:lstStyle/>
              <a:p>
                <a:endParaRPr lang="sv-SE" sz="1350"/>
              </a:p>
            </p:txBody>
          </p:sp>
        </p:grpSp>
        <p:cxnSp>
          <p:nvCxnSpPr>
            <p:cNvPr id="2214" name="AutoShape 98"/>
            <p:cNvCxnSpPr>
              <a:cxnSpLocks noChangeShapeType="1"/>
              <a:stCxn id="2223" idx="2"/>
              <a:endCxn id="2220" idx="0"/>
            </p:cNvCxnSpPr>
            <p:nvPr/>
          </p:nvCxnSpPr>
          <p:spPr bwMode="auto">
            <a:xfrm>
              <a:off x="1633" y="1647"/>
              <a:ext cx="0" cy="209"/>
            </a:xfrm>
            <a:prstGeom prst="straightConnector1">
              <a:avLst/>
            </a:prstGeom>
            <a:noFill/>
            <a:ln w="9525">
              <a:solidFill>
                <a:schemeClr val="tx1"/>
              </a:solidFill>
              <a:round/>
              <a:headEnd/>
              <a:tailEnd/>
            </a:ln>
          </p:spPr>
        </p:cxnSp>
        <p:cxnSp>
          <p:nvCxnSpPr>
            <p:cNvPr id="2215" name="AutoShape 99"/>
            <p:cNvCxnSpPr>
              <a:cxnSpLocks noChangeShapeType="1"/>
              <a:stCxn id="2220" idx="3"/>
              <a:endCxn id="2217" idx="1"/>
            </p:cNvCxnSpPr>
            <p:nvPr/>
          </p:nvCxnSpPr>
          <p:spPr bwMode="auto">
            <a:xfrm>
              <a:off x="1928" y="2144"/>
              <a:ext cx="226" cy="0"/>
            </a:xfrm>
            <a:prstGeom prst="straightConnector1">
              <a:avLst/>
            </a:prstGeom>
            <a:noFill/>
            <a:ln w="9525">
              <a:solidFill>
                <a:schemeClr val="tx1"/>
              </a:solidFill>
              <a:round/>
              <a:headEnd/>
              <a:tailEnd/>
            </a:ln>
          </p:spPr>
        </p:cxnSp>
        <p:cxnSp>
          <p:nvCxnSpPr>
            <p:cNvPr id="2216" name="AutoShape 100"/>
            <p:cNvCxnSpPr>
              <a:cxnSpLocks noChangeShapeType="1"/>
              <a:stCxn id="2220" idx="1"/>
              <a:endCxn id="2226" idx="2"/>
            </p:cNvCxnSpPr>
            <p:nvPr/>
          </p:nvCxnSpPr>
          <p:spPr bwMode="auto">
            <a:xfrm rot="10800000">
              <a:off x="816" y="1647"/>
              <a:ext cx="522" cy="497"/>
            </a:xfrm>
            <a:prstGeom prst="bentConnector2">
              <a:avLst/>
            </a:prstGeom>
            <a:noFill/>
            <a:ln w="9525">
              <a:solidFill>
                <a:schemeClr val="tx1"/>
              </a:solidFill>
              <a:miter lim="800000"/>
              <a:headEnd/>
              <a:tailEnd/>
            </a:ln>
          </p:spPr>
        </p:cxnSp>
      </p:grpSp>
      <p:sp>
        <p:nvSpPr>
          <p:cNvPr id="2081" name="Line 246"/>
          <p:cNvSpPr>
            <a:spLocks noChangeShapeType="1"/>
          </p:cNvSpPr>
          <p:nvPr/>
        </p:nvSpPr>
        <p:spPr bwMode="auto">
          <a:xfrm>
            <a:off x="246708" y="4711700"/>
            <a:ext cx="8608842" cy="2305"/>
          </a:xfrm>
          <a:prstGeom prst="line">
            <a:avLst/>
          </a:prstGeom>
          <a:noFill/>
          <a:ln w="6350">
            <a:solidFill>
              <a:schemeClr val="tx1"/>
            </a:solidFill>
            <a:round/>
            <a:headEnd/>
            <a:tailEnd/>
          </a:ln>
        </p:spPr>
        <p:txBody>
          <a:bodyPr/>
          <a:lstStyle/>
          <a:p>
            <a:endParaRPr lang="sv-SE" sz="1350"/>
          </a:p>
        </p:txBody>
      </p:sp>
      <p:grpSp>
        <p:nvGrpSpPr>
          <p:cNvPr id="2235" name="Group 102"/>
          <p:cNvGrpSpPr>
            <a:grpSpLocks/>
          </p:cNvGrpSpPr>
          <p:nvPr/>
        </p:nvGrpSpPr>
        <p:grpSpPr bwMode="auto">
          <a:xfrm>
            <a:off x="6816658" y="2208702"/>
            <a:ext cx="647700" cy="377428"/>
            <a:chOff x="521" y="1071"/>
            <a:chExt cx="2223" cy="1361"/>
          </a:xfrm>
        </p:grpSpPr>
        <p:grpSp>
          <p:nvGrpSpPr>
            <p:cNvPr id="2236" name="Group 103"/>
            <p:cNvGrpSpPr>
              <a:grpSpLocks/>
            </p:cNvGrpSpPr>
            <p:nvPr/>
          </p:nvGrpSpPr>
          <p:grpSpPr bwMode="auto">
            <a:xfrm>
              <a:off x="521" y="1071"/>
              <a:ext cx="590" cy="576"/>
              <a:chOff x="2608" y="1888"/>
              <a:chExt cx="590" cy="576"/>
            </a:xfrm>
          </p:grpSpPr>
          <p:sp>
            <p:nvSpPr>
              <p:cNvPr id="249" name="Rectangle 104"/>
              <p:cNvSpPr>
                <a:spLocks noChangeArrowheads="1"/>
              </p:cNvSpPr>
              <p:nvPr/>
            </p:nvSpPr>
            <p:spPr bwMode="auto">
              <a:xfrm>
                <a:off x="2608" y="1888"/>
                <a:ext cx="590" cy="576"/>
              </a:xfrm>
              <a:prstGeom prst="rect">
                <a:avLst/>
              </a:prstGeom>
              <a:solidFill>
                <a:srgbClr val="FFFF00"/>
              </a:solidFill>
              <a:ln w="9525">
                <a:solidFill>
                  <a:schemeClr val="tx1"/>
                </a:solidFill>
                <a:miter lim="800000"/>
                <a:headEnd/>
                <a:tailEnd/>
              </a:ln>
            </p:spPr>
            <p:txBody>
              <a:bodyPr wrap="none" anchor="ctr"/>
              <a:lstStyle/>
              <a:p>
                <a:endParaRPr lang="sv-SE" sz="1350"/>
              </a:p>
            </p:txBody>
          </p:sp>
          <p:sp>
            <p:nvSpPr>
              <p:cNvPr id="250" name="Line 105"/>
              <p:cNvSpPr>
                <a:spLocks noChangeShapeType="1"/>
              </p:cNvSpPr>
              <p:nvPr/>
            </p:nvSpPr>
            <p:spPr bwMode="auto">
              <a:xfrm>
                <a:off x="2608" y="2069"/>
                <a:ext cx="590" cy="0"/>
              </a:xfrm>
              <a:prstGeom prst="line">
                <a:avLst/>
              </a:prstGeom>
              <a:noFill/>
              <a:ln w="9525">
                <a:solidFill>
                  <a:schemeClr val="tx1"/>
                </a:solidFill>
                <a:round/>
                <a:headEnd/>
                <a:tailEnd/>
              </a:ln>
            </p:spPr>
            <p:txBody>
              <a:bodyPr/>
              <a:lstStyle/>
              <a:p>
                <a:endParaRPr lang="sv-SE" sz="1350"/>
              </a:p>
            </p:txBody>
          </p:sp>
          <p:sp>
            <p:nvSpPr>
              <p:cNvPr id="251" name="Line 106"/>
              <p:cNvSpPr>
                <a:spLocks noChangeShapeType="1"/>
              </p:cNvSpPr>
              <p:nvPr/>
            </p:nvSpPr>
            <p:spPr bwMode="auto">
              <a:xfrm>
                <a:off x="2608" y="2296"/>
                <a:ext cx="590" cy="0"/>
              </a:xfrm>
              <a:prstGeom prst="line">
                <a:avLst/>
              </a:prstGeom>
              <a:noFill/>
              <a:ln w="9525">
                <a:solidFill>
                  <a:schemeClr val="tx1"/>
                </a:solidFill>
                <a:round/>
                <a:headEnd/>
                <a:tailEnd/>
              </a:ln>
            </p:spPr>
            <p:txBody>
              <a:bodyPr/>
              <a:lstStyle/>
              <a:p>
                <a:endParaRPr lang="sv-SE" sz="1350"/>
              </a:p>
            </p:txBody>
          </p:sp>
        </p:grpSp>
        <p:grpSp>
          <p:nvGrpSpPr>
            <p:cNvPr id="2237" name="Group 107"/>
            <p:cNvGrpSpPr>
              <a:grpSpLocks/>
            </p:cNvGrpSpPr>
            <p:nvPr/>
          </p:nvGrpSpPr>
          <p:grpSpPr bwMode="auto">
            <a:xfrm>
              <a:off x="1338" y="1071"/>
              <a:ext cx="590" cy="576"/>
              <a:chOff x="2608" y="1888"/>
              <a:chExt cx="590" cy="576"/>
            </a:xfrm>
          </p:grpSpPr>
          <p:sp>
            <p:nvSpPr>
              <p:cNvPr id="246" name="Rectangle 108"/>
              <p:cNvSpPr>
                <a:spLocks noChangeArrowheads="1"/>
              </p:cNvSpPr>
              <p:nvPr/>
            </p:nvSpPr>
            <p:spPr bwMode="auto">
              <a:xfrm>
                <a:off x="2608" y="1888"/>
                <a:ext cx="590" cy="576"/>
              </a:xfrm>
              <a:prstGeom prst="rect">
                <a:avLst/>
              </a:prstGeom>
              <a:solidFill>
                <a:srgbClr val="FFFF00"/>
              </a:solidFill>
              <a:ln w="9525">
                <a:solidFill>
                  <a:schemeClr val="tx1"/>
                </a:solidFill>
                <a:miter lim="800000"/>
                <a:headEnd/>
                <a:tailEnd/>
              </a:ln>
            </p:spPr>
            <p:txBody>
              <a:bodyPr wrap="none" anchor="ctr"/>
              <a:lstStyle/>
              <a:p>
                <a:endParaRPr lang="sv-SE" sz="1350"/>
              </a:p>
            </p:txBody>
          </p:sp>
          <p:sp>
            <p:nvSpPr>
              <p:cNvPr id="247" name="Line 109"/>
              <p:cNvSpPr>
                <a:spLocks noChangeShapeType="1"/>
              </p:cNvSpPr>
              <p:nvPr/>
            </p:nvSpPr>
            <p:spPr bwMode="auto">
              <a:xfrm>
                <a:off x="2608" y="2069"/>
                <a:ext cx="590" cy="0"/>
              </a:xfrm>
              <a:prstGeom prst="line">
                <a:avLst/>
              </a:prstGeom>
              <a:noFill/>
              <a:ln w="9525">
                <a:solidFill>
                  <a:schemeClr val="tx1"/>
                </a:solidFill>
                <a:round/>
                <a:headEnd/>
                <a:tailEnd/>
              </a:ln>
            </p:spPr>
            <p:txBody>
              <a:bodyPr/>
              <a:lstStyle/>
              <a:p>
                <a:endParaRPr lang="sv-SE" sz="1350"/>
              </a:p>
            </p:txBody>
          </p:sp>
          <p:sp>
            <p:nvSpPr>
              <p:cNvPr id="248" name="Line 110"/>
              <p:cNvSpPr>
                <a:spLocks noChangeShapeType="1"/>
              </p:cNvSpPr>
              <p:nvPr/>
            </p:nvSpPr>
            <p:spPr bwMode="auto">
              <a:xfrm>
                <a:off x="2608" y="2296"/>
                <a:ext cx="590" cy="0"/>
              </a:xfrm>
              <a:prstGeom prst="line">
                <a:avLst/>
              </a:prstGeom>
              <a:noFill/>
              <a:ln w="9525">
                <a:solidFill>
                  <a:schemeClr val="tx1"/>
                </a:solidFill>
                <a:round/>
                <a:headEnd/>
                <a:tailEnd/>
              </a:ln>
            </p:spPr>
            <p:txBody>
              <a:bodyPr/>
              <a:lstStyle/>
              <a:p>
                <a:endParaRPr lang="sv-SE" sz="1350"/>
              </a:p>
            </p:txBody>
          </p:sp>
        </p:grpSp>
        <p:grpSp>
          <p:nvGrpSpPr>
            <p:cNvPr id="2238" name="Group 111"/>
            <p:cNvGrpSpPr>
              <a:grpSpLocks/>
            </p:cNvGrpSpPr>
            <p:nvPr/>
          </p:nvGrpSpPr>
          <p:grpSpPr bwMode="auto">
            <a:xfrm>
              <a:off x="1338" y="1856"/>
              <a:ext cx="590" cy="576"/>
              <a:chOff x="2608" y="1888"/>
              <a:chExt cx="590" cy="576"/>
            </a:xfrm>
          </p:grpSpPr>
          <p:sp>
            <p:nvSpPr>
              <p:cNvPr id="243" name="Rectangle 112"/>
              <p:cNvSpPr>
                <a:spLocks noChangeArrowheads="1"/>
              </p:cNvSpPr>
              <p:nvPr/>
            </p:nvSpPr>
            <p:spPr bwMode="auto">
              <a:xfrm>
                <a:off x="2608" y="1888"/>
                <a:ext cx="590" cy="576"/>
              </a:xfrm>
              <a:prstGeom prst="rect">
                <a:avLst/>
              </a:prstGeom>
              <a:solidFill>
                <a:srgbClr val="FFFF00"/>
              </a:solidFill>
              <a:ln w="9525">
                <a:solidFill>
                  <a:schemeClr val="tx1"/>
                </a:solidFill>
                <a:miter lim="800000"/>
                <a:headEnd/>
                <a:tailEnd/>
              </a:ln>
            </p:spPr>
            <p:txBody>
              <a:bodyPr wrap="none" anchor="ctr"/>
              <a:lstStyle/>
              <a:p>
                <a:endParaRPr lang="sv-SE" sz="1350"/>
              </a:p>
            </p:txBody>
          </p:sp>
          <p:sp>
            <p:nvSpPr>
              <p:cNvPr id="244" name="Line 113"/>
              <p:cNvSpPr>
                <a:spLocks noChangeShapeType="1"/>
              </p:cNvSpPr>
              <p:nvPr/>
            </p:nvSpPr>
            <p:spPr bwMode="auto">
              <a:xfrm>
                <a:off x="2608" y="2069"/>
                <a:ext cx="590" cy="0"/>
              </a:xfrm>
              <a:prstGeom prst="line">
                <a:avLst/>
              </a:prstGeom>
              <a:noFill/>
              <a:ln w="9525">
                <a:solidFill>
                  <a:schemeClr val="tx1"/>
                </a:solidFill>
                <a:round/>
                <a:headEnd/>
                <a:tailEnd/>
              </a:ln>
            </p:spPr>
            <p:txBody>
              <a:bodyPr/>
              <a:lstStyle/>
              <a:p>
                <a:endParaRPr lang="sv-SE" sz="1350"/>
              </a:p>
            </p:txBody>
          </p:sp>
          <p:sp>
            <p:nvSpPr>
              <p:cNvPr id="245" name="Line 114"/>
              <p:cNvSpPr>
                <a:spLocks noChangeShapeType="1"/>
              </p:cNvSpPr>
              <p:nvPr/>
            </p:nvSpPr>
            <p:spPr bwMode="auto">
              <a:xfrm>
                <a:off x="2608" y="2296"/>
                <a:ext cx="590" cy="0"/>
              </a:xfrm>
              <a:prstGeom prst="line">
                <a:avLst/>
              </a:prstGeom>
              <a:noFill/>
              <a:ln w="9525">
                <a:solidFill>
                  <a:schemeClr val="tx1"/>
                </a:solidFill>
                <a:round/>
                <a:headEnd/>
                <a:tailEnd/>
              </a:ln>
            </p:spPr>
            <p:txBody>
              <a:bodyPr/>
              <a:lstStyle/>
              <a:p>
                <a:endParaRPr lang="sv-SE" sz="1350"/>
              </a:p>
            </p:txBody>
          </p:sp>
        </p:grpSp>
        <p:grpSp>
          <p:nvGrpSpPr>
            <p:cNvPr id="2239" name="Group 115"/>
            <p:cNvGrpSpPr>
              <a:grpSpLocks/>
            </p:cNvGrpSpPr>
            <p:nvPr/>
          </p:nvGrpSpPr>
          <p:grpSpPr bwMode="auto">
            <a:xfrm>
              <a:off x="2154" y="1856"/>
              <a:ext cx="590" cy="576"/>
              <a:chOff x="2608" y="1888"/>
              <a:chExt cx="590" cy="576"/>
            </a:xfrm>
          </p:grpSpPr>
          <p:sp>
            <p:nvSpPr>
              <p:cNvPr id="240" name="Rectangle 116"/>
              <p:cNvSpPr>
                <a:spLocks noChangeArrowheads="1"/>
              </p:cNvSpPr>
              <p:nvPr/>
            </p:nvSpPr>
            <p:spPr bwMode="auto">
              <a:xfrm>
                <a:off x="2608" y="1888"/>
                <a:ext cx="590" cy="576"/>
              </a:xfrm>
              <a:prstGeom prst="rect">
                <a:avLst/>
              </a:prstGeom>
              <a:solidFill>
                <a:srgbClr val="FFFF00"/>
              </a:solidFill>
              <a:ln w="9525">
                <a:solidFill>
                  <a:schemeClr val="tx1"/>
                </a:solidFill>
                <a:miter lim="800000"/>
                <a:headEnd/>
                <a:tailEnd/>
              </a:ln>
            </p:spPr>
            <p:txBody>
              <a:bodyPr wrap="none" anchor="ctr"/>
              <a:lstStyle/>
              <a:p>
                <a:endParaRPr lang="sv-SE" sz="1350"/>
              </a:p>
            </p:txBody>
          </p:sp>
          <p:sp>
            <p:nvSpPr>
              <p:cNvPr id="241" name="Line 117"/>
              <p:cNvSpPr>
                <a:spLocks noChangeShapeType="1"/>
              </p:cNvSpPr>
              <p:nvPr/>
            </p:nvSpPr>
            <p:spPr bwMode="auto">
              <a:xfrm>
                <a:off x="2608" y="2069"/>
                <a:ext cx="590" cy="0"/>
              </a:xfrm>
              <a:prstGeom prst="line">
                <a:avLst/>
              </a:prstGeom>
              <a:noFill/>
              <a:ln w="9525">
                <a:solidFill>
                  <a:schemeClr val="tx1"/>
                </a:solidFill>
                <a:round/>
                <a:headEnd/>
                <a:tailEnd/>
              </a:ln>
            </p:spPr>
            <p:txBody>
              <a:bodyPr/>
              <a:lstStyle/>
              <a:p>
                <a:endParaRPr lang="sv-SE" sz="1350"/>
              </a:p>
            </p:txBody>
          </p:sp>
          <p:sp>
            <p:nvSpPr>
              <p:cNvPr id="242" name="Line 118"/>
              <p:cNvSpPr>
                <a:spLocks noChangeShapeType="1"/>
              </p:cNvSpPr>
              <p:nvPr/>
            </p:nvSpPr>
            <p:spPr bwMode="auto">
              <a:xfrm>
                <a:off x="2608" y="2296"/>
                <a:ext cx="590" cy="0"/>
              </a:xfrm>
              <a:prstGeom prst="line">
                <a:avLst/>
              </a:prstGeom>
              <a:noFill/>
              <a:ln w="9525">
                <a:solidFill>
                  <a:schemeClr val="tx1"/>
                </a:solidFill>
                <a:round/>
                <a:headEnd/>
                <a:tailEnd/>
              </a:ln>
            </p:spPr>
            <p:txBody>
              <a:bodyPr/>
              <a:lstStyle/>
              <a:p>
                <a:endParaRPr lang="sv-SE" sz="1350"/>
              </a:p>
            </p:txBody>
          </p:sp>
        </p:grpSp>
        <p:cxnSp>
          <p:nvCxnSpPr>
            <p:cNvPr id="237" name="AutoShape 119"/>
            <p:cNvCxnSpPr>
              <a:cxnSpLocks noChangeShapeType="1"/>
              <a:stCxn id="246" idx="2"/>
              <a:endCxn id="243" idx="0"/>
            </p:cNvCxnSpPr>
            <p:nvPr/>
          </p:nvCxnSpPr>
          <p:spPr bwMode="auto">
            <a:xfrm>
              <a:off x="1633" y="1647"/>
              <a:ext cx="0" cy="209"/>
            </a:xfrm>
            <a:prstGeom prst="straightConnector1">
              <a:avLst/>
            </a:prstGeom>
            <a:noFill/>
            <a:ln w="9525">
              <a:solidFill>
                <a:schemeClr val="tx1"/>
              </a:solidFill>
              <a:round/>
              <a:headEnd/>
              <a:tailEnd/>
            </a:ln>
          </p:spPr>
        </p:cxnSp>
        <p:cxnSp>
          <p:nvCxnSpPr>
            <p:cNvPr id="238" name="AutoShape 120"/>
            <p:cNvCxnSpPr>
              <a:cxnSpLocks noChangeShapeType="1"/>
              <a:stCxn id="243" idx="3"/>
              <a:endCxn id="240" idx="1"/>
            </p:cNvCxnSpPr>
            <p:nvPr/>
          </p:nvCxnSpPr>
          <p:spPr bwMode="auto">
            <a:xfrm>
              <a:off x="1928" y="2144"/>
              <a:ext cx="226" cy="0"/>
            </a:xfrm>
            <a:prstGeom prst="straightConnector1">
              <a:avLst/>
            </a:prstGeom>
            <a:noFill/>
            <a:ln w="9525">
              <a:solidFill>
                <a:schemeClr val="tx1"/>
              </a:solidFill>
              <a:round/>
              <a:headEnd/>
              <a:tailEnd/>
            </a:ln>
          </p:spPr>
        </p:cxnSp>
        <p:cxnSp>
          <p:nvCxnSpPr>
            <p:cNvPr id="239" name="AutoShape 121"/>
            <p:cNvCxnSpPr>
              <a:cxnSpLocks noChangeShapeType="1"/>
              <a:stCxn id="243" idx="1"/>
              <a:endCxn id="249" idx="2"/>
            </p:cNvCxnSpPr>
            <p:nvPr/>
          </p:nvCxnSpPr>
          <p:spPr bwMode="auto">
            <a:xfrm rot="10800000">
              <a:off x="816" y="1647"/>
              <a:ext cx="522" cy="497"/>
            </a:xfrm>
            <a:prstGeom prst="bentConnector2">
              <a:avLst/>
            </a:prstGeom>
            <a:noFill/>
            <a:ln w="9525">
              <a:solidFill>
                <a:schemeClr val="tx1"/>
              </a:solidFill>
              <a:miter lim="800000"/>
              <a:headEnd/>
              <a:tailEnd/>
            </a:ln>
          </p:spPr>
        </p:cxnSp>
      </p:grpSp>
      <p:sp>
        <p:nvSpPr>
          <p:cNvPr id="232" name="TextBox 231"/>
          <p:cNvSpPr txBox="1"/>
          <p:nvPr/>
        </p:nvSpPr>
        <p:spPr>
          <a:xfrm>
            <a:off x="4707016" y="2776820"/>
            <a:ext cx="1458162" cy="507831"/>
          </a:xfrm>
          <a:prstGeom prst="rect">
            <a:avLst/>
          </a:prstGeom>
          <a:noFill/>
        </p:spPr>
        <p:txBody>
          <a:bodyPr wrap="square" rtlCol="0">
            <a:spAutoFit/>
          </a:bodyPr>
          <a:lstStyle/>
          <a:p>
            <a:r>
              <a:rPr lang="sv-SE" sz="900" b="1" dirty="0"/>
              <a:t>Systemfunktioner</a:t>
            </a:r>
            <a:r>
              <a:rPr lang="sv-SE" sz="900" dirty="0"/>
              <a:t>:</a:t>
            </a:r>
          </a:p>
          <a:p>
            <a:pPr>
              <a:buFont typeface="Arial" pitchFamily="34" charset="0"/>
              <a:buChar char="•"/>
            </a:pPr>
            <a:r>
              <a:rPr lang="sv-SE" sz="900" dirty="0"/>
              <a:t>Söka kund</a:t>
            </a:r>
          </a:p>
          <a:p>
            <a:pPr>
              <a:buFont typeface="Arial" pitchFamily="34" charset="0"/>
              <a:buChar char="•"/>
            </a:pPr>
            <a:r>
              <a:rPr lang="sv-SE" sz="900" dirty="0"/>
              <a:t>Lägga beställning</a:t>
            </a:r>
          </a:p>
        </p:txBody>
      </p:sp>
      <p:sp>
        <p:nvSpPr>
          <p:cNvPr id="183" name="Diamond 182"/>
          <p:cNvSpPr/>
          <p:nvPr/>
        </p:nvSpPr>
        <p:spPr>
          <a:xfrm>
            <a:off x="5111390" y="1923678"/>
            <a:ext cx="108012" cy="108012"/>
          </a:xfrm>
          <a:prstGeom prst="diamond">
            <a:avLst/>
          </a:prstGeom>
          <a:ln w="12700"/>
        </p:spPr>
        <p:style>
          <a:lnRef idx="2">
            <a:schemeClr val="dk1"/>
          </a:lnRef>
          <a:fillRef idx="1">
            <a:schemeClr val="lt1"/>
          </a:fillRef>
          <a:effectRef idx="0">
            <a:schemeClr val="dk1"/>
          </a:effectRef>
          <a:fontRef idx="minor">
            <a:schemeClr val="dk1"/>
          </a:fontRef>
        </p:style>
        <p:txBody>
          <a:bodyPr rtlCol="0" anchor="ctr"/>
          <a:lstStyle/>
          <a:p>
            <a:pPr algn="ctr"/>
            <a:endParaRPr lang="sv-SE" sz="1350"/>
          </a:p>
        </p:txBody>
      </p:sp>
      <p:sp>
        <p:nvSpPr>
          <p:cNvPr id="184" name="Line 9"/>
          <p:cNvSpPr>
            <a:spLocks noChangeShapeType="1"/>
          </p:cNvSpPr>
          <p:nvPr/>
        </p:nvSpPr>
        <p:spPr bwMode="auto">
          <a:xfrm>
            <a:off x="5165396" y="2031690"/>
            <a:ext cx="162018" cy="108012"/>
          </a:xfrm>
          <a:prstGeom prst="line">
            <a:avLst/>
          </a:prstGeom>
          <a:noFill/>
          <a:ln w="9525">
            <a:solidFill>
              <a:schemeClr val="tx1"/>
            </a:solidFill>
            <a:round/>
            <a:headEnd/>
            <a:tailEnd type="triangle" w="med" len="med"/>
          </a:ln>
        </p:spPr>
        <p:txBody>
          <a:bodyPr/>
          <a:lstStyle/>
          <a:p>
            <a:endParaRPr lang="sv-SE" sz="1350"/>
          </a:p>
        </p:txBody>
      </p:sp>
      <p:sp>
        <p:nvSpPr>
          <p:cNvPr id="188" name="Text Box 5"/>
          <p:cNvSpPr txBox="1">
            <a:spLocks noChangeArrowheads="1"/>
          </p:cNvSpPr>
          <p:nvPr/>
        </p:nvSpPr>
        <p:spPr bwMode="auto">
          <a:xfrm>
            <a:off x="5894496" y="789553"/>
            <a:ext cx="1296590" cy="346249"/>
          </a:xfrm>
          <a:prstGeom prst="rect">
            <a:avLst/>
          </a:prstGeom>
          <a:noFill/>
          <a:ln w="9525">
            <a:noFill/>
            <a:miter lim="800000"/>
            <a:headEnd/>
            <a:tailEnd/>
          </a:ln>
        </p:spPr>
        <p:txBody>
          <a:bodyPr>
            <a:spAutoFit/>
          </a:bodyPr>
          <a:lstStyle/>
          <a:p>
            <a:r>
              <a:rPr lang="sv-SE" sz="825" b="1" dirty="0">
                <a:latin typeface="Calibri" pitchFamily="34" charset="0"/>
              </a:rPr>
              <a:t>Målmodell (en statisk modell)</a:t>
            </a:r>
          </a:p>
        </p:txBody>
      </p:sp>
      <p:sp>
        <p:nvSpPr>
          <p:cNvPr id="189" name="Rectangle 188"/>
          <p:cNvSpPr/>
          <p:nvPr/>
        </p:nvSpPr>
        <p:spPr>
          <a:xfrm>
            <a:off x="6271923" y="1166980"/>
            <a:ext cx="270272" cy="108347"/>
          </a:xfrm>
          <a:prstGeom prst="rect">
            <a:avLst/>
          </a:prstGeom>
          <a:ln w="12700"/>
        </p:spPr>
        <p:style>
          <a:lnRef idx="2">
            <a:schemeClr val="dk1"/>
          </a:lnRef>
          <a:fillRef idx="1">
            <a:schemeClr val="lt1"/>
          </a:fillRef>
          <a:effectRef idx="0">
            <a:schemeClr val="dk1"/>
          </a:effectRef>
          <a:fontRef idx="minor">
            <a:schemeClr val="dk1"/>
          </a:fontRef>
        </p:style>
        <p:txBody>
          <a:bodyPr anchor="ctr"/>
          <a:lstStyle/>
          <a:p>
            <a:pPr algn="ctr">
              <a:defRPr/>
            </a:pPr>
            <a:endParaRPr lang="sv-SE" sz="1350"/>
          </a:p>
        </p:txBody>
      </p:sp>
      <p:sp>
        <p:nvSpPr>
          <p:cNvPr id="190" name="Rectangle 189"/>
          <p:cNvSpPr/>
          <p:nvPr/>
        </p:nvSpPr>
        <p:spPr>
          <a:xfrm>
            <a:off x="6542195" y="1437252"/>
            <a:ext cx="270272" cy="108347"/>
          </a:xfrm>
          <a:prstGeom prst="rect">
            <a:avLst/>
          </a:prstGeom>
          <a:ln w="12700"/>
        </p:spPr>
        <p:style>
          <a:lnRef idx="2">
            <a:schemeClr val="dk1"/>
          </a:lnRef>
          <a:fillRef idx="1">
            <a:schemeClr val="lt1"/>
          </a:fillRef>
          <a:effectRef idx="0">
            <a:schemeClr val="dk1"/>
          </a:effectRef>
          <a:fontRef idx="minor">
            <a:schemeClr val="dk1"/>
          </a:fontRef>
        </p:style>
        <p:txBody>
          <a:bodyPr anchor="ctr"/>
          <a:lstStyle/>
          <a:p>
            <a:pPr algn="ctr">
              <a:defRPr/>
            </a:pPr>
            <a:endParaRPr lang="sv-SE" sz="1350"/>
          </a:p>
        </p:txBody>
      </p:sp>
      <p:sp>
        <p:nvSpPr>
          <p:cNvPr id="191" name="Rectangle 190"/>
          <p:cNvSpPr/>
          <p:nvPr/>
        </p:nvSpPr>
        <p:spPr>
          <a:xfrm>
            <a:off x="6056420" y="1383674"/>
            <a:ext cx="270272" cy="107156"/>
          </a:xfrm>
          <a:prstGeom prst="rect">
            <a:avLst/>
          </a:prstGeom>
          <a:ln w="12700"/>
        </p:spPr>
        <p:style>
          <a:lnRef idx="2">
            <a:schemeClr val="dk1"/>
          </a:lnRef>
          <a:fillRef idx="1">
            <a:schemeClr val="lt1"/>
          </a:fillRef>
          <a:effectRef idx="0">
            <a:schemeClr val="dk1"/>
          </a:effectRef>
          <a:fontRef idx="minor">
            <a:schemeClr val="dk1"/>
          </a:fontRef>
        </p:style>
        <p:txBody>
          <a:bodyPr anchor="ctr"/>
          <a:lstStyle/>
          <a:p>
            <a:pPr algn="ctr">
              <a:defRPr/>
            </a:pPr>
            <a:endParaRPr lang="sv-SE" sz="1350"/>
          </a:p>
        </p:txBody>
      </p:sp>
      <p:sp>
        <p:nvSpPr>
          <p:cNvPr id="192" name="Rectangle 191"/>
          <p:cNvSpPr/>
          <p:nvPr/>
        </p:nvSpPr>
        <p:spPr>
          <a:xfrm>
            <a:off x="5894495" y="1652755"/>
            <a:ext cx="270272" cy="108347"/>
          </a:xfrm>
          <a:prstGeom prst="rect">
            <a:avLst/>
          </a:prstGeom>
          <a:ln w="12700"/>
        </p:spPr>
        <p:style>
          <a:lnRef idx="2">
            <a:schemeClr val="dk1"/>
          </a:lnRef>
          <a:fillRef idx="1">
            <a:schemeClr val="lt1"/>
          </a:fillRef>
          <a:effectRef idx="0">
            <a:schemeClr val="dk1"/>
          </a:effectRef>
          <a:fontRef idx="minor">
            <a:schemeClr val="dk1"/>
          </a:fontRef>
        </p:style>
        <p:txBody>
          <a:bodyPr anchor="ctr"/>
          <a:lstStyle/>
          <a:p>
            <a:pPr algn="ctr">
              <a:defRPr/>
            </a:pPr>
            <a:endParaRPr lang="sv-SE" sz="1350"/>
          </a:p>
        </p:txBody>
      </p:sp>
      <p:sp>
        <p:nvSpPr>
          <p:cNvPr id="193" name="Rectangle 192"/>
          <p:cNvSpPr/>
          <p:nvPr/>
        </p:nvSpPr>
        <p:spPr>
          <a:xfrm>
            <a:off x="6271923" y="1652755"/>
            <a:ext cx="270272" cy="108347"/>
          </a:xfrm>
          <a:prstGeom prst="rect">
            <a:avLst/>
          </a:prstGeom>
          <a:ln w="12700"/>
        </p:spPr>
        <p:style>
          <a:lnRef idx="2">
            <a:schemeClr val="dk1"/>
          </a:lnRef>
          <a:fillRef idx="1">
            <a:schemeClr val="lt1"/>
          </a:fillRef>
          <a:effectRef idx="0">
            <a:schemeClr val="dk1"/>
          </a:effectRef>
          <a:fontRef idx="minor">
            <a:schemeClr val="dk1"/>
          </a:fontRef>
        </p:style>
        <p:txBody>
          <a:bodyPr anchor="ctr"/>
          <a:lstStyle/>
          <a:p>
            <a:pPr algn="ctr">
              <a:defRPr/>
            </a:pPr>
            <a:endParaRPr lang="sv-SE" sz="1350"/>
          </a:p>
        </p:txBody>
      </p:sp>
      <p:cxnSp>
        <p:nvCxnSpPr>
          <p:cNvPr id="194" name="Straight Arrow Connector 193"/>
          <p:cNvCxnSpPr/>
          <p:nvPr/>
        </p:nvCxnSpPr>
        <p:spPr>
          <a:xfrm flipV="1">
            <a:off x="6056420" y="1490830"/>
            <a:ext cx="80963" cy="161925"/>
          </a:xfrm>
          <a:prstGeom prst="straightConnector1">
            <a:avLst/>
          </a:prstGeom>
          <a:ln w="3175">
            <a:tailEnd type="arrow"/>
          </a:ln>
        </p:spPr>
        <p:style>
          <a:lnRef idx="1">
            <a:schemeClr val="dk1"/>
          </a:lnRef>
          <a:fillRef idx="0">
            <a:schemeClr val="dk1"/>
          </a:fillRef>
          <a:effectRef idx="0">
            <a:schemeClr val="dk1"/>
          </a:effectRef>
          <a:fontRef idx="minor">
            <a:schemeClr val="tx1"/>
          </a:fontRef>
        </p:style>
      </p:cxnSp>
      <p:cxnSp>
        <p:nvCxnSpPr>
          <p:cNvPr id="195" name="Straight Arrow Connector 194"/>
          <p:cNvCxnSpPr>
            <a:stCxn id="193" idx="0"/>
            <a:endCxn id="191" idx="2"/>
          </p:cNvCxnSpPr>
          <p:nvPr/>
        </p:nvCxnSpPr>
        <p:spPr>
          <a:xfrm flipH="1" flipV="1">
            <a:off x="6190961" y="1490830"/>
            <a:ext cx="216694" cy="161925"/>
          </a:xfrm>
          <a:prstGeom prst="straightConnector1">
            <a:avLst/>
          </a:prstGeom>
          <a:ln w="3175">
            <a:tailEnd type="arrow"/>
          </a:ln>
        </p:spPr>
        <p:style>
          <a:lnRef idx="1">
            <a:schemeClr val="dk1"/>
          </a:lnRef>
          <a:fillRef idx="0">
            <a:schemeClr val="dk1"/>
          </a:fillRef>
          <a:effectRef idx="0">
            <a:schemeClr val="dk1"/>
          </a:effectRef>
          <a:fontRef idx="minor">
            <a:schemeClr val="tx1"/>
          </a:fontRef>
        </p:style>
      </p:cxnSp>
      <p:cxnSp>
        <p:nvCxnSpPr>
          <p:cNvPr id="196" name="Straight Arrow Connector 195"/>
          <p:cNvCxnSpPr>
            <a:stCxn id="191" idx="0"/>
          </p:cNvCxnSpPr>
          <p:nvPr/>
        </p:nvCxnSpPr>
        <p:spPr>
          <a:xfrm flipV="1">
            <a:off x="6190961" y="1275327"/>
            <a:ext cx="216694" cy="108347"/>
          </a:xfrm>
          <a:prstGeom prst="straightConnector1">
            <a:avLst/>
          </a:prstGeom>
          <a:ln w="3175">
            <a:tailEnd type="arrow"/>
          </a:ln>
        </p:spPr>
        <p:style>
          <a:lnRef idx="1">
            <a:schemeClr val="dk1"/>
          </a:lnRef>
          <a:fillRef idx="0">
            <a:schemeClr val="dk1"/>
          </a:fillRef>
          <a:effectRef idx="0">
            <a:schemeClr val="dk1"/>
          </a:effectRef>
          <a:fontRef idx="minor">
            <a:schemeClr val="tx1"/>
          </a:fontRef>
        </p:style>
      </p:cxnSp>
      <p:cxnSp>
        <p:nvCxnSpPr>
          <p:cNvPr id="197" name="Straight Arrow Connector 196"/>
          <p:cNvCxnSpPr>
            <a:stCxn id="190" idx="0"/>
            <a:endCxn id="189" idx="2"/>
          </p:cNvCxnSpPr>
          <p:nvPr/>
        </p:nvCxnSpPr>
        <p:spPr>
          <a:xfrm flipH="1" flipV="1">
            <a:off x="6407655" y="1275327"/>
            <a:ext cx="269081" cy="161925"/>
          </a:xfrm>
          <a:prstGeom prst="straightConnector1">
            <a:avLst/>
          </a:prstGeom>
          <a:ln w="3175">
            <a:tailEnd type="arrow"/>
          </a:ln>
        </p:spPr>
        <p:style>
          <a:lnRef idx="1">
            <a:schemeClr val="dk1"/>
          </a:lnRef>
          <a:fillRef idx="0">
            <a:schemeClr val="dk1"/>
          </a:fillRef>
          <a:effectRef idx="0">
            <a:schemeClr val="dk1"/>
          </a:effectRef>
          <a:fontRef idx="minor">
            <a:schemeClr val="tx1"/>
          </a:fontRef>
        </p:style>
      </p:cxnSp>
      <p:sp>
        <p:nvSpPr>
          <p:cNvPr id="202" name="Line 3"/>
          <p:cNvSpPr>
            <a:spLocks noChangeShapeType="1"/>
          </p:cNvSpPr>
          <p:nvPr/>
        </p:nvSpPr>
        <p:spPr bwMode="auto">
          <a:xfrm flipV="1">
            <a:off x="474577" y="3382693"/>
            <a:ext cx="8416423" cy="4991"/>
          </a:xfrm>
          <a:prstGeom prst="line">
            <a:avLst/>
          </a:prstGeom>
          <a:noFill/>
          <a:ln w="6350">
            <a:solidFill>
              <a:schemeClr val="tx1"/>
            </a:solidFill>
            <a:prstDash val="dash"/>
            <a:round/>
            <a:headEnd/>
            <a:tailEnd/>
          </a:ln>
        </p:spPr>
        <p:txBody>
          <a:bodyPr/>
          <a:lstStyle/>
          <a:p>
            <a:endParaRPr lang="sv-SE" sz="1350"/>
          </a:p>
        </p:txBody>
      </p:sp>
      <p:sp>
        <p:nvSpPr>
          <p:cNvPr id="72" name="Text Box 42"/>
          <p:cNvSpPr txBox="1">
            <a:spLocks noChangeArrowheads="1"/>
          </p:cNvSpPr>
          <p:nvPr/>
        </p:nvSpPr>
        <p:spPr bwMode="auto">
          <a:xfrm>
            <a:off x="4501677" y="3547013"/>
            <a:ext cx="1212032" cy="3462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algn="r" eaLnBrk="1" hangingPunct="1"/>
            <a:r>
              <a:rPr lang="sv-SE" altLang="sv-SE" sz="825" b="1" i="0" dirty="0">
                <a:latin typeface="+mn-lt"/>
              </a:rPr>
              <a:t>Interaktion </a:t>
            </a:r>
          </a:p>
          <a:p>
            <a:pPr algn="r" eaLnBrk="1" hangingPunct="1"/>
            <a:r>
              <a:rPr lang="sv-SE" altLang="sv-SE" sz="825" b="1" i="0" dirty="0">
                <a:latin typeface="+mn-lt"/>
              </a:rPr>
              <a:t>mellan mjukvaruobjekt  </a:t>
            </a:r>
          </a:p>
        </p:txBody>
      </p:sp>
      <p:grpSp>
        <p:nvGrpSpPr>
          <p:cNvPr id="73" name="Group 43"/>
          <p:cNvGrpSpPr>
            <a:grpSpLocks/>
          </p:cNvGrpSpPr>
          <p:nvPr/>
        </p:nvGrpSpPr>
        <p:grpSpPr bwMode="auto">
          <a:xfrm>
            <a:off x="5785040" y="3650475"/>
            <a:ext cx="925508" cy="459047"/>
            <a:chOff x="4648" y="3324"/>
            <a:chExt cx="772" cy="333"/>
          </a:xfrm>
        </p:grpSpPr>
        <p:grpSp>
          <p:nvGrpSpPr>
            <p:cNvPr id="74" name="Group 44"/>
            <p:cNvGrpSpPr>
              <a:grpSpLocks/>
            </p:cNvGrpSpPr>
            <p:nvPr/>
          </p:nvGrpSpPr>
          <p:grpSpPr bwMode="auto">
            <a:xfrm>
              <a:off x="4732" y="3359"/>
              <a:ext cx="621" cy="298"/>
              <a:chOff x="4596" y="2089"/>
              <a:chExt cx="621" cy="298"/>
            </a:xfrm>
          </p:grpSpPr>
          <p:sp>
            <p:nvSpPr>
              <p:cNvPr id="78" name="Line 45"/>
              <p:cNvSpPr>
                <a:spLocks noChangeShapeType="1"/>
              </p:cNvSpPr>
              <p:nvPr/>
            </p:nvSpPr>
            <p:spPr bwMode="auto">
              <a:xfrm>
                <a:off x="4620" y="2115"/>
                <a:ext cx="0" cy="272"/>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sv-SE" sz="1013"/>
              </a:p>
            </p:txBody>
          </p:sp>
          <p:sp>
            <p:nvSpPr>
              <p:cNvPr id="79" name="Line 46"/>
              <p:cNvSpPr>
                <a:spLocks noChangeShapeType="1"/>
              </p:cNvSpPr>
              <p:nvPr/>
            </p:nvSpPr>
            <p:spPr bwMode="auto">
              <a:xfrm>
                <a:off x="5193" y="2115"/>
                <a:ext cx="0" cy="272"/>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sv-SE" sz="1013"/>
              </a:p>
            </p:txBody>
          </p:sp>
          <p:sp>
            <p:nvSpPr>
              <p:cNvPr id="80" name="Line 47"/>
              <p:cNvSpPr>
                <a:spLocks noChangeShapeType="1"/>
              </p:cNvSpPr>
              <p:nvPr/>
            </p:nvSpPr>
            <p:spPr bwMode="auto">
              <a:xfrm>
                <a:off x="4921" y="2115"/>
                <a:ext cx="0" cy="272"/>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sv-SE" sz="1013"/>
              </a:p>
            </p:txBody>
          </p:sp>
          <p:sp>
            <p:nvSpPr>
              <p:cNvPr id="81" name="Rectangle 48"/>
              <p:cNvSpPr>
                <a:spLocks noChangeArrowheads="1"/>
              </p:cNvSpPr>
              <p:nvPr/>
            </p:nvSpPr>
            <p:spPr bwMode="auto">
              <a:xfrm>
                <a:off x="4596" y="2089"/>
                <a:ext cx="45" cy="136"/>
              </a:xfrm>
              <a:prstGeom prst="rect">
                <a:avLst/>
              </a:prstGeom>
              <a:solidFill>
                <a:schemeClr val="bg1"/>
              </a:solidFill>
              <a:ln w="9525">
                <a:solidFill>
                  <a:schemeClr val="tx1"/>
                </a:solidFill>
                <a:miter lim="800000"/>
                <a:headEnd/>
                <a:tailEnd/>
              </a:ln>
            </p:spPr>
            <p:txBody>
              <a:bodyPr wrap="none" anchor="ct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endParaRPr lang="sv-SE" altLang="sv-SE" sz="788"/>
              </a:p>
            </p:txBody>
          </p:sp>
          <p:sp>
            <p:nvSpPr>
              <p:cNvPr id="82" name="Rectangle 49"/>
              <p:cNvSpPr>
                <a:spLocks noChangeArrowheads="1"/>
              </p:cNvSpPr>
              <p:nvPr/>
            </p:nvSpPr>
            <p:spPr bwMode="auto">
              <a:xfrm>
                <a:off x="4892" y="2225"/>
                <a:ext cx="45" cy="136"/>
              </a:xfrm>
              <a:prstGeom prst="rect">
                <a:avLst/>
              </a:prstGeom>
              <a:solidFill>
                <a:schemeClr val="bg1"/>
              </a:solidFill>
              <a:ln w="9525">
                <a:solidFill>
                  <a:schemeClr val="tx1"/>
                </a:solidFill>
                <a:miter lim="800000"/>
                <a:headEnd/>
                <a:tailEnd/>
              </a:ln>
            </p:spPr>
            <p:txBody>
              <a:bodyPr wrap="none" anchor="ct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endParaRPr lang="sv-SE" altLang="sv-SE" sz="788"/>
              </a:p>
            </p:txBody>
          </p:sp>
          <p:sp>
            <p:nvSpPr>
              <p:cNvPr id="83" name="Line 50"/>
              <p:cNvSpPr>
                <a:spLocks noChangeShapeType="1"/>
              </p:cNvSpPr>
              <p:nvPr/>
            </p:nvSpPr>
            <p:spPr bwMode="auto">
              <a:xfrm>
                <a:off x="4641" y="2221"/>
                <a:ext cx="272"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sv-SE" sz="1013"/>
              </a:p>
            </p:txBody>
          </p:sp>
          <p:sp>
            <p:nvSpPr>
              <p:cNvPr id="84" name="Line 51"/>
              <p:cNvSpPr>
                <a:spLocks noChangeShapeType="1"/>
              </p:cNvSpPr>
              <p:nvPr/>
            </p:nvSpPr>
            <p:spPr bwMode="auto">
              <a:xfrm>
                <a:off x="4945" y="2357"/>
                <a:ext cx="272"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sv-SE" sz="1013"/>
              </a:p>
            </p:txBody>
          </p:sp>
        </p:grpSp>
        <p:sp>
          <p:nvSpPr>
            <p:cNvPr id="75" name="Rectangle 52"/>
            <p:cNvSpPr>
              <a:spLocks noChangeArrowheads="1"/>
            </p:cNvSpPr>
            <p:nvPr/>
          </p:nvSpPr>
          <p:spPr bwMode="auto">
            <a:xfrm>
              <a:off x="4648" y="3324"/>
              <a:ext cx="182" cy="45"/>
            </a:xfrm>
            <a:prstGeom prst="rect">
              <a:avLst/>
            </a:prstGeom>
            <a:solidFill>
              <a:schemeClr val="bg1"/>
            </a:solidFill>
            <a:ln w="9525">
              <a:solidFill>
                <a:schemeClr val="tx1"/>
              </a:solidFill>
              <a:miter lim="800000"/>
              <a:headEnd/>
              <a:tailEnd/>
            </a:ln>
          </p:spPr>
          <p:txBody>
            <a:bodyPr wrap="none" anchor="ct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endParaRPr lang="sv-SE" altLang="sv-SE" sz="788"/>
            </a:p>
          </p:txBody>
        </p:sp>
        <p:sp>
          <p:nvSpPr>
            <p:cNvPr id="76" name="Rectangle 53"/>
            <p:cNvSpPr>
              <a:spLocks noChangeArrowheads="1"/>
            </p:cNvSpPr>
            <p:nvPr/>
          </p:nvSpPr>
          <p:spPr bwMode="auto">
            <a:xfrm>
              <a:off x="4966" y="3340"/>
              <a:ext cx="182" cy="45"/>
            </a:xfrm>
            <a:prstGeom prst="rect">
              <a:avLst/>
            </a:prstGeom>
            <a:solidFill>
              <a:schemeClr val="bg1"/>
            </a:solidFill>
            <a:ln w="9525">
              <a:solidFill>
                <a:schemeClr val="tx1"/>
              </a:solidFill>
              <a:miter lim="800000"/>
              <a:headEnd/>
              <a:tailEnd/>
            </a:ln>
          </p:spPr>
          <p:txBody>
            <a:bodyPr wrap="none" anchor="ct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endParaRPr lang="sv-SE" altLang="sv-SE" sz="788"/>
            </a:p>
          </p:txBody>
        </p:sp>
        <p:sp>
          <p:nvSpPr>
            <p:cNvPr id="77" name="Rectangle 54"/>
            <p:cNvSpPr>
              <a:spLocks noChangeArrowheads="1"/>
            </p:cNvSpPr>
            <p:nvPr/>
          </p:nvSpPr>
          <p:spPr bwMode="auto">
            <a:xfrm>
              <a:off x="5238" y="3339"/>
              <a:ext cx="182" cy="45"/>
            </a:xfrm>
            <a:prstGeom prst="rect">
              <a:avLst/>
            </a:prstGeom>
            <a:solidFill>
              <a:schemeClr val="bg1"/>
            </a:solidFill>
            <a:ln w="9525">
              <a:solidFill>
                <a:schemeClr val="tx1"/>
              </a:solidFill>
              <a:miter lim="800000"/>
              <a:headEnd/>
              <a:tailEnd/>
            </a:ln>
          </p:spPr>
          <p:txBody>
            <a:bodyPr wrap="none" anchor="ct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endParaRPr lang="sv-SE" altLang="sv-SE" sz="788"/>
            </a:p>
          </p:txBody>
        </p:sp>
      </p:grpSp>
      <p:grpSp>
        <p:nvGrpSpPr>
          <p:cNvPr id="85" name="Group 102"/>
          <p:cNvGrpSpPr>
            <a:grpSpLocks/>
          </p:cNvGrpSpPr>
          <p:nvPr/>
        </p:nvGrpSpPr>
        <p:grpSpPr bwMode="auto">
          <a:xfrm>
            <a:off x="6870523" y="4019839"/>
            <a:ext cx="652171" cy="436990"/>
            <a:chOff x="521" y="1071"/>
            <a:chExt cx="2223" cy="1361"/>
          </a:xfrm>
        </p:grpSpPr>
        <p:grpSp>
          <p:nvGrpSpPr>
            <p:cNvPr id="86" name="Group 103"/>
            <p:cNvGrpSpPr>
              <a:grpSpLocks/>
            </p:cNvGrpSpPr>
            <p:nvPr/>
          </p:nvGrpSpPr>
          <p:grpSpPr bwMode="auto">
            <a:xfrm>
              <a:off x="521" y="1071"/>
              <a:ext cx="590" cy="576"/>
              <a:chOff x="2608" y="1888"/>
              <a:chExt cx="590" cy="576"/>
            </a:xfrm>
          </p:grpSpPr>
          <p:sp>
            <p:nvSpPr>
              <p:cNvPr id="102" name="Rectangle 104"/>
              <p:cNvSpPr>
                <a:spLocks noChangeArrowheads="1"/>
              </p:cNvSpPr>
              <p:nvPr/>
            </p:nvSpPr>
            <p:spPr bwMode="auto">
              <a:xfrm>
                <a:off x="2608" y="1888"/>
                <a:ext cx="590" cy="576"/>
              </a:xfrm>
              <a:prstGeom prst="rect">
                <a:avLst/>
              </a:prstGeom>
              <a:solidFill>
                <a:srgbClr val="FFFF00"/>
              </a:solidFill>
              <a:ln w="9525">
                <a:solidFill>
                  <a:schemeClr val="tx1"/>
                </a:solidFill>
                <a:miter lim="800000"/>
                <a:headEnd/>
                <a:tailEnd/>
              </a:ln>
            </p:spPr>
            <p:txBody>
              <a:bodyPr wrap="none" anchor="ct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endParaRPr lang="sv-SE" altLang="sv-SE" sz="788"/>
              </a:p>
            </p:txBody>
          </p:sp>
          <p:sp>
            <p:nvSpPr>
              <p:cNvPr id="103" name="Line 105"/>
              <p:cNvSpPr>
                <a:spLocks noChangeShapeType="1"/>
              </p:cNvSpPr>
              <p:nvPr/>
            </p:nvSpPr>
            <p:spPr bwMode="auto">
              <a:xfrm>
                <a:off x="2608" y="2069"/>
                <a:ext cx="59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sv-SE" sz="1013"/>
              </a:p>
            </p:txBody>
          </p:sp>
          <p:sp>
            <p:nvSpPr>
              <p:cNvPr id="104" name="Line 106"/>
              <p:cNvSpPr>
                <a:spLocks noChangeShapeType="1"/>
              </p:cNvSpPr>
              <p:nvPr/>
            </p:nvSpPr>
            <p:spPr bwMode="auto">
              <a:xfrm>
                <a:off x="2608" y="2296"/>
                <a:ext cx="59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sv-SE" sz="1013"/>
              </a:p>
            </p:txBody>
          </p:sp>
        </p:grpSp>
        <p:grpSp>
          <p:nvGrpSpPr>
            <p:cNvPr id="87" name="Group 107"/>
            <p:cNvGrpSpPr>
              <a:grpSpLocks/>
            </p:cNvGrpSpPr>
            <p:nvPr/>
          </p:nvGrpSpPr>
          <p:grpSpPr bwMode="auto">
            <a:xfrm>
              <a:off x="1338" y="1071"/>
              <a:ext cx="590" cy="576"/>
              <a:chOff x="2608" y="1888"/>
              <a:chExt cx="590" cy="576"/>
            </a:xfrm>
          </p:grpSpPr>
          <p:sp>
            <p:nvSpPr>
              <p:cNvPr id="99" name="Rectangle 108"/>
              <p:cNvSpPr>
                <a:spLocks noChangeArrowheads="1"/>
              </p:cNvSpPr>
              <p:nvPr/>
            </p:nvSpPr>
            <p:spPr bwMode="auto">
              <a:xfrm>
                <a:off x="2608" y="1888"/>
                <a:ext cx="590" cy="576"/>
              </a:xfrm>
              <a:prstGeom prst="rect">
                <a:avLst/>
              </a:prstGeom>
              <a:solidFill>
                <a:srgbClr val="FFFF00"/>
              </a:solidFill>
              <a:ln w="9525">
                <a:solidFill>
                  <a:schemeClr val="tx1"/>
                </a:solidFill>
                <a:miter lim="800000"/>
                <a:headEnd/>
                <a:tailEnd/>
              </a:ln>
            </p:spPr>
            <p:txBody>
              <a:bodyPr wrap="none" anchor="ct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endParaRPr lang="sv-SE" altLang="sv-SE" sz="788"/>
              </a:p>
            </p:txBody>
          </p:sp>
          <p:sp>
            <p:nvSpPr>
              <p:cNvPr id="100" name="Line 109"/>
              <p:cNvSpPr>
                <a:spLocks noChangeShapeType="1"/>
              </p:cNvSpPr>
              <p:nvPr/>
            </p:nvSpPr>
            <p:spPr bwMode="auto">
              <a:xfrm>
                <a:off x="2608" y="2069"/>
                <a:ext cx="59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sv-SE" sz="1013"/>
              </a:p>
            </p:txBody>
          </p:sp>
          <p:sp>
            <p:nvSpPr>
              <p:cNvPr id="101" name="Line 110"/>
              <p:cNvSpPr>
                <a:spLocks noChangeShapeType="1"/>
              </p:cNvSpPr>
              <p:nvPr/>
            </p:nvSpPr>
            <p:spPr bwMode="auto">
              <a:xfrm>
                <a:off x="2608" y="2296"/>
                <a:ext cx="59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sv-SE" sz="1013"/>
              </a:p>
            </p:txBody>
          </p:sp>
        </p:grpSp>
        <p:grpSp>
          <p:nvGrpSpPr>
            <p:cNvPr id="88" name="Group 111"/>
            <p:cNvGrpSpPr>
              <a:grpSpLocks/>
            </p:cNvGrpSpPr>
            <p:nvPr/>
          </p:nvGrpSpPr>
          <p:grpSpPr bwMode="auto">
            <a:xfrm>
              <a:off x="1338" y="1856"/>
              <a:ext cx="590" cy="576"/>
              <a:chOff x="2608" y="1888"/>
              <a:chExt cx="590" cy="576"/>
            </a:xfrm>
          </p:grpSpPr>
          <p:sp>
            <p:nvSpPr>
              <p:cNvPr id="96" name="Rectangle 112"/>
              <p:cNvSpPr>
                <a:spLocks noChangeArrowheads="1"/>
              </p:cNvSpPr>
              <p:nvPr/>
            </p:nvSpPr>
            <p:spPr bwMode="auto">
              <a:xfrm>
                <a:off x="2608" y="1888"/>
                <a:ext cx="590" cy="576"/>
              </a:xfrm>
              <a:prstGeom prst="rect">
                <a:avLst/>
              </a:prstGeom>
              <a:solidFill>
                <a:srgbClr val="FFFF00"/>
              </a:solidFill>
              <a:ln w="9525">
                <a:solidFill>
                  <a:schemeClr val="tx1"/>
                </a:solidFill>
                <a:miter lim="800000"/>
                <a:headEnd/>
                <a:tailEnd/>
              </a:ln>
            </p:spPr>
            <p:txBody>
              <a:bodyPr wrap="none" anchor="ct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endParaRPr lang="sv-SE" altLang="sv-SE" sz="788"/>
              </a:p>
            </p:txBody>
          </p:sp>
          <p:sp>
            <p:nvSpPr>
              <p:cNvPr id="97" name="Line 113"/>
              <p:cNvSpPr>
                <a:spLocks noChangeShapeType="1"/>
              </p:cNvSpPr>
              <p:nvPr/>
            </p:nvSpPr>
            <p:spPr bwMode="auto">
              <a:xfrm>
                <a:off x="2608" y="2069"/>
                <a:ext cx="59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sv-SE" sz="1013"/>
              </a:p>
            </p:txBody>
          </p:sp>
          <p:sp>
            <p:nvSpPr>
              <p:cNvPr id="98" name="Line 114"/>
              <p:cNvSpPr>
                <a:spLocks noChangeShapeType="1"/>
              </p:cNvSpPr>
              <p:nvPr/>
            </p:nvSpPr>
            <p:spPr bwMode="auto">
              <a:xfrm>
                <a:off x="2608" y="2296"/>
                <a:ext cx="59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sv-SE" sz="1013"/>
              </a:p>
            </p:txBody>
          </p:sp>
        </p:grpSp>
        <p:grpSp>
          <p:nvGrpSpPr>
            <p:cNvPr id="89" name="Group 115"/>
            <p:cNvGrpSpPr>
              <a:grpSpLocks/>
            </p:cNvGrpSpPr>
            <p:nvPr/>
          </p:nvGrpSpPr>
          <p:grpSpPr bwMode="auto">
            <a:xfrm>
              <a:off x="2154" y="1856"/>
              <a:ext cx="590" cy="576"/>
              <a:chOff x="2608" y="1888"/>
              <a:chExt cx="590" cy="576"/>
            </a:xfrm>
          </p:grpSpPr>
          <p:sp>
            <p:nvSpPr>
              <p:cNvPr id="93" name="Rectangle 116"/>
              <p:cNvSpPr>
                <a:spLocks noChangeArrowheads="1"/>
              </p:cNvSpPr>
              <p:nvPr/>
            </p:nvSpPr>
            <p:spPr bwMode="auto">
              <a:xfrm>
                <a:off x="2608" y="1888"/>
                <a:ext cx="590" cy="576"/>
              </a:xfrm>
              <a:prstGeom prst="rect">
                <a:avLst/>
              </a:prstGeom>
              <a:solidFill>
                <a:srgbClr val="FFFF00"/>
              </a:solidFill>
              <a:ln w="9525">
                <a:solidFill>
                  <a:schemeClr val="tx1"/>
                </a:solidFill>
                <a:miter lim="800000"/>
                <a:headEnd/>
                <a:tailEnd/>
              </a:ln>
            </p:spPr>
            <p:txBody>
              <a:bodyPr wrap="none" anchor="ct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endParaRPr lang="sv-SE" altLang="sv-SE" sz="788"/>
              </a:p>
            </p:txBody>
          </p:sp>
          <p:sp>
            <p:nvSpPr>
              <p:cNvPr id="94" name="Line 117"/>
              <p:cNvSpPr>
                <a:spLocks noChangeShapeType="1"/>
              </p:cNvSpPr>
              <p:nvPr/>
            </p:nvSpPr>
            <p:spPr bwMode="auto">
              <a:xfrm>
                <a:off x="2608" y="2069"/>
                <a:ext cx="59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sv-SE" sz="1013"/>
              </a:p>
            </p:txBody>
          </p:sp>
          <p:sp>
            <p:nvSpPr>
              <p:cNvPr id="95" name="Line 118"/>
              <p:cNvSpPr>
                <a:spLocks noChangeShapeType="1"/>
              </p:cNvSpPr>
              <p:nvPr/>
            </p:nvSpPr>
            <p:spPr bwMode="auto">
              <a:xfrm>
                <a:off x="2608" y="2296"/>
                <a:ext cx="59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sv-SE" sz="1013"/>
              </a:p>
            </p:txBody>
          </p:sp>
        </p:grpSp>
        <p:cxnSp>
          <p:nvCxnSpPr>
            <p:cNvPr id="90" name="AutoShape 119"/>
            <p:cNvCxnSpPr>
              <a:cxnSpLocks noChangeShapeType="1"/>
              <a:stCxn id="99" idx="2"/>
              <a:endCxn id="96" idx="0"/>
            </p:cNvCxnSpPr>
            <p:nvPr/>
          </p:nvCxnSpPr>
          <p:spPr bwMode="auto">
            <a:xfrm>
              <a:off x="1633" y="1647"/>
              <a:ext cx="0" cy="209"/>
            </a:xfrm>
            <a:prstGeom prst="straightConnector1">
              <a:avLst/>
            </a:prstGeom>
            <a:noFill/>
            <a:ln w="9525">
              <a:solidFill>
                <a:schemeClr val="tx1"/>
              </a:solidFill>
              <a:round/>
              <a:headEnd/>
              <a:tailEnd/>
            </a:ln>
            <a:extLst>
              <a:ext uri="{909E8E84-426E-40DD-AFC4-6F175D3DCCD1}">
                <a14:hiddenFill xmlns:a14="http://schemas.microsoft.com/office/drawing/2010/main">
                  <a:noFill/>
                </a14:hiddenFill>
              </a:ext>
            </a:extLst>
          </p:spPr>
        </p:cxnSp>
        <p:cxnSp>
          <p:nvCxnSpPr>
            <p:cNvPr id="91" name="AutoShape 120"/>
            <p:cNvCxnSpPr>
              <a:cxnSpLocks noChangeShapeType="1"/>
              <a:stCxn id="96" idx="3"/>
              <a:endCxn id="93" idx="1"/>
            </p:cNvCxnSpPr>
            <p:nvPr/>
          </p:nvCxnSpPr>
          <p:spPr bwMode="auto">
            <a:xfrm>
              <a:off x="1928" y="2144"/>
              <a:ext cx="226" cy="0"/>
            </a:xfrm>
            <a:prstGeom prst="straightConnector1">
              <a:avLst/>
            </a:prstGeom>
            <a:noFill/>
            <a:ln w="9525">
              <a:solidFill>
                <a:schemeClr val="tx1"/>
              </a:solidFill>
              <a:round/>
              <a:headEnd/>
              <a:tailEnd/>
            </a:ln>
            <a:extLst>
              <a:ext uri="{909E8E84-426E-40DD-AFC4-6F175D3DCCD1}">
                <a14:hiddenFill xmlns:a14="http://schemas.microsoft.com/office/drawing/2010/main">
                  <a:noFill/>
                </a14:hiddenFill>
              </a:ext>
            </a:extLst>
          </p:spPr>
        </p:cxnSp>
        <p:cxnSp>
          <p:nvCxnSpPr>
            <p:cNvPr id="92" name="AutoShape 121"/>
            <p:cNvCxnSpPr>
              <a:cxnSpLocks noChangeShapeType="1"/>
              <a:stCxn id="96" idx="1"/>
              <a:endCxn id="102" idx="2"/>
            </p:cNvCxnSpPr>
            <p:nvPr/>
          </p:nvCxnSpPr>
          <p:spPr bwMode="auto">
            <a:xfrm rot="10800000">
              <a:off x="816" y="1647"/>
              <a:ext cx="522" cy="497"/>
            </a:xfrm>
            <a:prstGeom prst="bentConnector2">
              <a:avLst/>
            </a:prstGeom>
            <a:noFill/>
            <a:ln w="9525">
              <a:solidFill>
                <a:schemeClr val="tx1"/>
              </a:solidFill>
              <a:miter lim="800000"/>
              <a:headEnd/>
              <a:tailEnd/>
            </a:ln>
            <a:extLst>
              <a:ext uri="{909E8E84-426E-40DD-AFC4-6F175D3DCCD1}">
                <a14:hiddenFill xmlns:a14="http://schemas.microsoft.com/office/drawing/2010/main">
                  <a:noFill/>
                </a14:hiddenFill>
              </a:ext>
            </a:extLst>
          </p:spPr>
        </p:cxnSp>
      </p:grpSp>
      <p:sp>
        <p:nvSpPr>
          <p:cNvPr id="105" name="Text Box 101"/>
          <p:cNvSpPr txBox="1">
            <a:spLocks noChangeArrowheads="1"/>
          </p:cNvSpPr>
          <p:nvPr/>
        </p:nvSpPr>
        <p:spPr bwMode="auto">
          <a:xfrm>
            <a:off x="7541337" y="4068166"/>
            <a:ext cx="988475" cy="5684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r>
              <a:rPr lang="sv-SE" altLang="sv-SE" sz="825" b="1" i="0" dirty="0">
                <a:latin typeface="+mn-lt"/>
              </a:rPr>
              <a:t>Modell över klasser av mjukvaruobjekt </a:t>
            </a:r>
            <a:endParaRPr lang="sv-SE" altLang="sv-SE" sz="825" i="0" dirty="0">
              <a:latin typeface="+mn-lt"/>
            </a:endParaRPr>
          </a:p>
          <a:p>
            <a:pPr eaLnBrk="1" hangingPunct="1"/>
            <a:endParaRPr lang="sv-SE" altLang="sv-SE" sz="619" b="1" i="0" dirty="0"/>
          </a:p>
        </p:txBody>
      </p:sp>
      <p:grpSp>
        <p:nvGrpSpPr>
          <p:cNvPr id="110" name="Group 65"/>
          <p:cNvGrpSpPr>
            <a:grpSpLocks/>
          </p:cNvGrpSpPr>
          <p:nvPr/>
        </p:nvGrpSpPr>
        <p:grpSpPr bwMode="auto">
          <a:xfrm>
            <a:off x="5741825" y="2918847"/>
            <a:ext cx="769739" cy="202704"/>
            <a:chOff x="3923" y="2523"/>
            <a:chExt cx="862" cy="227"/>
          </a:xfrm>
        </p:grpSpPr>
        <p:sp>
          <p:nvSpPr>
            <p:cNvPr id="111" name="Oval 66"/>
            <p:cNvSpPr>
              <a:spLocks noChangeArrowheads="1"/>
            </p:cNvSpPr>
            <p:nvPr/>
          </p:nvSpPr>
          <p:spPr bwMode="auto">
            <a:xfrm>
              <a:off x="4286" y="2523"/>
              <a:ext cx="181" cy="91"/>
            </a:xfrm>
            <a:prstGeom prst="ellipse">
              <a:avLst/>
            </a:prstGeom>
            <a:solidFill>
              <a:schemeClr val="bg1"/>
            </a:solidFill>
            <a:ln w="9525">
              <a:solidFill>
                <a:schemeClr val="tx1"/>
              </a:solidFill>
              <a:round/>
              <a:headEnd/>
              <a:tailEnd/>
            </a:ln>
          </p:spPr>
          <p:txBody>
            <a:bodyPr wrap="none" anchor="ct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endParaRPr lang="sv-SE" altLang="sv-SE" sz="788"/>
            </a:p>
          </p:txBody>
        </p:sp>
        <p:sp>
          <p:nvSpPr>
            <p:cNvPr id="112" name="Oval 67"/>
            <p:cNvSpPr>
              <a:spLocks noChangeArrowheads="1"/>
            </p:cNvSpPr>
            <p:nvPr/>
          </p:nvSpPr>
          <p:spPr bwMode="auto">
            <a:xfrm>
              <a:off x="4604" y="2523"/>
              <a:ext cx="181" cy="91"/>
            </a:xfrm>
            <a:prstGeom prst="ellipse">
              <a:avLst/>
            </a:prstGeom>
            <a:solidFill>
              <a:schemeClr val="bg1"/>
            </a:solidFill>
            <a:ln w="9525">
              <a:solidFill>
                <a:schemeClr val="tx1"/>
              </a:solidFill>
              <a:round/>
              <a:headEnd/>
              <a:tailEnd/>
            </a:ln>
          </p:spPr>
          <p:txBody>
            <a:bodyPr wrap="none" anchor="ct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endParaRPr lang="sv-SE" altLang="sv-SE" sz="788"/>
            </a:p>
          </p:txBody>
        </p:sp>
        <p:sp>
          <p:nvSpPr>
            <p:cNvPr id="113" name="Oval 68"/>
            <p:cNvSpPr>
              <a:spLocks noChangeArrowheads="1"/>
            </p:cNvSpPr>
            <p:nvPr/>
          </p:nvSpPr>
          <p:spPr bwMode="auto">
            <a:xfrm>
              <a:off x="4422" y="2659"/>
              <a:ext cx="181" cy="91"/>
            </a:xfrm>
            <a:prstGeom prst="ellipse">
              <a:avLst/>
            </a:prstGeom>
            <a:solidFill>
              <a:schemeClr val="bg1"/>
            </a:solidFill>
            <a:ln w="9525">
              <a:solidFill>
                <a:schemeClr val="tx1"/>
              </a:solidFill>
              <a:round/>
              <a:headEnd/>
              <a:tailEnd/>
            </a:ln>
          </p:spPr>
          <p:txBody>
            <a:bodyPr wrap="none" anchor="ct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endParaRPr lang="sv-SE" altLang="sv-SE" sz="788"/>
            </a:p>
          </p:txBody>
        </p:sp>
        <p:sp>
          <p:nvSpPr>
            <p:cNvPr id="114" name="Line 69"/>
            <p:cNvSpPr>
              <a:spLocks noChangeShapeType="1"/>
            </p:cNvSpPr>
            <p:nvPr/>
          </p:nvSpPr>
          <p:spPr bwMode="auto">
            <a:xfrm flipH="1">
              <a:off x="4467" y="2569"/>
              <a:ext cx="136" cy="0"/>
            </a:xfrm>
            <a:prstGeom prst="line">
              <a:avLst/>
            </a:prstGeom>
            <a:noFill/>
            <a:ln w="9525">
              <a:solidFill>
                <a:schemeClr val="tx1"/>
              </a:solidFill>
              <a:prstDash val="dash"/>
              <a:round/>
              <a:headEnd/>
              <a:tailEnd type="triangle" w="med" len="med"/>
            </a:ln>
            <a:extLst>
              <a:ext uri="{909E8E84-426E-40DD-AFC4-6F175D3DCCD1}">
                <a14:hiddenFill xmlns:a14="http://schemas.microsoft.com/office/drawing/2010/main">
                  <a:noFill/>
                </a14:hiddenFill>
              </a:ext>
            </a:extLst>
          </p:spPr>
          <p:txBody>
            <a:bodyPr/>
            <a:lstStyle/>
            <a:p>
              <a:endParaRPr lang="sv-SE" sz="1013"/>
            </a:p>
          </p:txBody>
        </p:sp>
        <p:grpSp>
          <p:nvGrpSpPr>
            <p:cNvPr id="115" name="Group 70"/>
            <p:cNvGrpSpPr>
              <a:grpSpLocks/>
            </p:cNvGrpSpPr>
            <p:nvPr/>
          </p:nvGrpSpPr>
          <p:grpSpPr bwMode="auto">
            <a:xfrm>
              <a:off x="3923" y="2524"/>
              <a:ext cx="151" cy="181"/>
              <a:chOff x="4634" y="3385"/>
              <a:chExt cx="226" cy="408"/>
            </a:xfrm>
          </p:grpSpPr>
          <p:sp>
            <p:nvSpPr>
              <p:cNvPr id="118" name="Oval 71"/>
              <p:cNvSpPr>
                <a:spLocks noChangeArrowheads="1"/>
              </p:cNvSpPr>
              <p:nvPr/>
            </p:nvSpPr>
            <p:spPr bwMode="auto">
              <a:xfrm>
                <a:off x="4694" y="3385"/>
                <a:ext cx="90" cy="90"/>
              </a:xfrm>
              <a:prstGeom prst="ellipse">
                <a:avLst/>
              </a:prstGeom>
              <a:solidFill>
                <a:schemeClr val="bg1"/>
              </a:solidFill>
              <a:ln w="9525">
                <a:solidFill>
                  <a:schemeClr val="tx1"/>
                </a:solidFill>
                <a:round/>
                <a:headEnd/>
                <a:tailEnd/>
              </a:ln>
            </p:spPr>
            <p:txBody>
              <a:bodyPr wrap="none" anchor="ctr"/>
              <a:lstStyle>
                <a:lvl1pPr eaLnBrk="0" hangingPunct="0">
                  <a:defRPr sz="1400" i="1">
                    <a:solidFill>
                      <a:schemeClr val="tx1"/>
                    </a:solidFill>
                    <a:latin typeface="Arial" panose="020B0604020202020204" pitchFamily="34" charset="0"/>
                  </a:defRPr>
                </a:lvl1pPr>
                <a:lvl2pPr marL="742950" indent="-285750" eaLnBrk="0" hangingPunct="0">
                  <a:defRPr sz="1400" i="1">
                    <a:solidFill>
                      <a:schemeClr val="tx1"/>
                    </a:solidFill>
                    <a:latin typeface="Arial" panose="020B0604020202020204" pitchFamily="34" charset="0"/>
                  </a:defRPr>
                </a:lvl2pPr>
                <a:lvl3pPr marL="1143000" indent="-228600" eaLnBrk="0" hangingPunct="0">
                  <a:defRPr sz="1400" i="1">
                    <a:solidFill>
                      <a:schemeClr val="tx1"/>
                    </a:solidFill>
                    <a:latin typeface="Arial" panose="020B0604020202020204" pitchFamily="34" charset="0"/>
                  </a:defRPr>
                </a:lvl3pPr>
                <a:lvl4pPr marL="1600200" indent="-228600" eaLnBrk="0" hangingPunct="0">
                  <a:defRPr sz="1400" i="1">
                    <a:solidFill>
                      <a:schemeClr val="tx1"/>
                    </a:solidFill>
                    <a:latin typeface="Arial" panose="020B0604020202020204" pitchFamily="34" charset="0"/>
                  </a:defRPr>
                </a:lvl4pPr>
                <a:lvl5pPr marL="2057400" indent="-228600" eaLnBrk="0" hangingPunct="0">
                  <a:defRPr sz="1400" i="1">
                    <a:solidFill>
                      <a:schemeClr val="tx1"/>
                    </a:solidFill>
                    <a:latin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endParaRPr lang="sv-SE" altLang="sv-SE" sz="788"/>
              </a:p>
            </p:txBody>
          </p:sp>
          <p:sp>
            <p:nvSpPr>
              <p:cNvPr id="119" name="Line 72"/>
              <p:cNvSpPr>
                <a:spLocks noChangeShapeType="1"/>
              </p:cNvSpPr>
              <p:nvPr/>
            </p:nvSpPr>
            <p:spPr bwMode="auto">
              <a:xfrm>
                <a:off x="4740" y="3475"/>
                <a:ext cx="0" cy="227"/>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sv-SE" sz="1013"/>
              </a:p>
            </p:txBody>
          </p:sp>
          <p:sp>
            <p:nvSpPr>
              <p:cNvPr id="120" name="Line 73"/>
              <p:cNvSpPr>
                <a:spLocks noChangeShapeType="1"/>
              </p:cNvSpPr>
              <p:nvPr/>
            </p:nvSpPr>
            <p:spPr bwMode="auto">
              <a:xfrm flipH="1">
                <a:off x="4649" y="3702"/>
                <a:ext cx="91" cy="91"/>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sv-SE" sz="1013"/>
              </a:p>
            </p:txBody>
          </p:sp>
          <p:sp>
            <p:nvSpPr>
              <p:cNvPr id="121" name="Line 74"/>
              <p:cNvSpPr>
                <a:spLocks noChangeShapeType="1"/>
              </p:cNvSpPr>
              <p:nvPr/>
            </p:nvSpPr>
            <p:spPr bwMode="auto">
              <a:xfrm>
                <a:off x="4740" y="3702"/>
                <a:ext cx="90" cy="91"/>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sv-SE" sz="1013"/>
              </a:p>
            </p:txBody>
          </p:sp>
          <p:sp>
            <p:nvSpPr>
              <p:cNvPr id="122" name="Line 75"/>
              <p:cNvSpPr>
                <a:spLocks noChangeShapeType="1"/>
              </p:cNvSpPr>
              <p:nvPr/>
            </p:nvSpPr>
            <p:spPr bwMode="auto">
              <a:xfrm>
                <a:off x="4634" y="3542"/>
                <a:ext cx="226"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sv-SE" sz="1013"/>
              </a:p>
            </p:txBody>
          </p:sp>
        </p:grpSp>
        <p:sp>
          <p:nvSpPr>
            <p:cNvPr id="116" name="Line 76"/>
            <p:cNvSpPr>
              <a:spLocks noChangeShapeType="1"/>
            </p:cNvSpPr>
            <p:nvPr/>
          </p:nvSpPr>
          <p:spPr bwMode="auto">
            <a:xfrm flipV="1">
              <a:off x="4105" y="2569"/>
              <a:ext cx="181" cy="9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sv-SE" sz="1013"/>
            </a:p>
          </p:txBody>
        </p:sp>
        <p:sp>
          <p:nvSpPr>
            <p:cNvPr id="117" name="Line 77"/>
            <p:cNvSpPr>
              <a:spLocks noChangeShapeType="1"/>
            </p:cNvSpPr>
            <p:nvPr/>
          </p:nvSpPr>
          <p:spPr bwMode="auto">
            <a:xfrm>
              <a:off x="4105" y="2659"/>
              <a:ext cx="317" cy="46"/>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sv-SE" sz="1013"/>
            </a:p>
          </p:txBody>
        </p:sp>
      </p:grpSp>
      <p:pic>
        <p:nvPicPr>
          <p:cNvPr id="123" name="Picture 122"/>
          <p:cNvPicPr>
            <a:picLocks noChangeAspect="1"/>
          </p:cNvPicPr>
          <p:nvPr/>
        </p:nvPicPr>
        <p:blipFill>
          <a:blip r:embed="rId4"/>
          <a:stretch>
            <a:fillRect/>
          </a:stretch>
        </p:blipFill>
        <p:spPr>
          <a:xfrm>
            <a:off x="468568" y="1028535"/>
            <a:ext cx="3684588" cy="3543465"/>
          </a:xfrm>
          <a:prstGeom prst="rect">
            <a:avLst/>
          </a:prstGeom>
        </p:spPr>
      </p:pic>
      <p:sp>
        <p:nvSpPr>
          <p:cNvPr id="125" name="TextBox 124"/>
          <p:cNvSpPr txBox="1"/>
          <p:nvPr/>
        </p:nvSpPr>
        <p:spPr>
          <a:xfrm>
            <a:off x="2218284" y="713109"/>
            <a:ext cx="2114251" cy="646331"/>
          </a:xfrm>
          <a:prstGeom prst="rect">
            <a:avLst/>
          </a:prstGeom>
          <a:noFill/>
        </p:spPr>
        <p:txBody>
          <a:bodyPr wrap="square" rtlCol="0">
            <a:spAutoFit/>
          </a:bodyPr>
          <a:lstStyle/>
          <a:p>
            <a:r>
              <a:rPr lang="sv-SE" b="1" i="1" dirty="0" smtClean="0"/>
              <a:t>Beslut fattas i verksamheter</a:t>
            </a:r>
            <a:endParaRPr lang="sv-SE" b="1" i="1" dirty="0"/>
          </a:p>
        </p:txBody>
      </p:sp>
    </p:spTree>
    <p:custDataLst>
      <p:tags r:id="rId1"/>
    </p:custDataLst>
    <p:extLst>
      <p:ext uri="{BB962C8B-B14F-4D97-AF65-F5344CB8AC3E}">
        <p14:creationId xmlns:p14="http://schemas.microsoft.com/office/powerpoint/2010/main" val="3425771340"/>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144745" y="3503616"/>
            <a:ext cx="4620861" cy="571499"/>
          </a:xfrm>
        </p:spPr>
        <p:txBody>
          <a:bodyPr>
            <a:noAutofit/>
          </a:bodyPr>
          <a:lstStyle/>
          <a:p>
            <a:pPr>
              <a:buNone/>
            </a:pPr>
            <a:r>
              <a:rPr lang="sv-SE" sz="1600" b="1" dirty="0">
                <a:latin typeface="+mn-lt"/>
              </a:rPr>
              <a:t>Beslutsstödssystem (BSS) </a:t>
            </a:r>
            <a:r>
              <a:rPr lang="sv-SE" sz="1600" dirty="0">
                <a:latin typeface="+mn-lt"/>
              </a:rPr>
              <a:t>– </a:t>
            </a:r>
            <a:r>
              <a:rPr lang="sv-SE" sz="1600" b="1" dirty="0">
                <a:latin typeface="+mn-lt"/>
              </a:rPr>
              <a:t>är system utvecklade för att mer specifikt stödja </a:t>
            </a:r>
            <a:r>
              <a:rPr lang="sv-SE" sz="1600" b="1" dirty="0" smtClean="0">
                <a:latin typeface="+mn-lt"/>
              </a:rPr>
              <a:t>beslutsfattandet</a:t>
            </a:r>
            <a:endParaRPr lang="sv-SE" sz="1600" b="1" dirty="0">
              <a:latin typeface="+mn-lt"/>
            </a:endParaRPr>
          </a:p>
        </p:txBody>
      </p:sp>
      <p:sp>
        <p:nvSpPr>
          <p:cNvPr id="4" name="Title 1"/>
          <p:cNvSpPr>
            <a:spLocks noGrp="1"/>
          </p:cNvSpPr>
          <p:nvPr>
            <p:ph type="title"/>
          </p:nvPr>
        </p:nvSpPr>
        <p:spPr>
          <a:xfrm>
            <a:off x="374628" y="613571"/>
            <a:ext cx="7554433" cy="857250"/>
          </a:xfrm>
        </p:spPr>
        <p:txBody>
          <a:bodyPr>
            <a:noAutofit/>
          </a:bodyPr>
          <a:lstStyle/>
          <a:p>
            <a:pPr algn="l"/>
            <a:r>
              <a:rPr lang="sv-SE" sz="2700" dirty="0"/>
              <a:t>BSS: Typer av IT som stöd för beslut </a:t>
            </a:r>
          </a:p>
        </p:txBody>
      </p:sp>
      <p:pic>
        <p:nvPicPr>
          <p:cNvPr id="2" name="Picture 1"/>
          <p:cNvPicPr>
            <a:picLocks noChangeAspect="1"/>
          </p:cNvPicPr>
          <p:nvPr/>
        </p:nvPicPr>
        <p:blipFill>
          <a:blip r:embed="rId3"/>
          <a:stretch>
            <a:fillRect/>
          </a:stretch>
        </p:blipFill>
        <p:spPr>
          <a:xfrm>
            <a:off x="982277" y="1470821"/>
            <a:ext cx="6339134" cy="1747044"/>
          </a:xfrm>
          <a:prstGeom prst="rect">
            <a:avLst/>
          </a:prstGeom>
        </p:spPr>
      </p:pic>
      <p:sp>
        <p:nvSpPr>
          <p:cNvPr id="5" name="Oval 4"/>
          <p:cNvSpPr/>
          <p:nvPr/>
        </p:nvSpPr>
        <p:spPr>
          <a:xfrm>
            <a:off x="3278343" y="2610171"/>
            <a:ext cx="873501" cy="455972"/>
          </a:xfrm>
          <a:prstGeom prst="ellipse">
            <a:avLst/>
          </a:prstGeom>
          <a:solidFill>
            <a:schemeClr val="bg1">
              <a:alpha val="0"/>
            </a:scheme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6" name="Oval 5"/>
          <p:cNvSpPr/>
          <p:nvPr/>
        </p:nvSpPr>
        <p:spPr>
          <a:xfrm>
            <a:off x="4233411" y="2441443"/>
            <a:ext cx="873501" cy="455972"/>
          </a:xfrm>
          <a:prstGeom prst="ellipse">
            <a:avLst/>
          </a:prstGeom>
          <a:solidFill>
            <a:schemeClr val="bg1">
              <a:alpha val="0"/>
            </a:scheme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7" name="Oval 6"/>
          <p:cNvSpPr/>
          <p:nvPr/>
        </p:nvSpPr>
        <p:spPr>
          <a:xfrm>
            <a:off x="5942385" y="2420433"/>
            <a:ext cx="873501" cy="455972"/>
          </a:xfrm>
          <a:prstGeom prst="ellipse">
            <a:avLst/>
          </a:prstGeom>
          <a:solidFill>
            <a:schemeClr val="bg1">
              <a:alpha val="0"/>
            </a:scheme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Tree>
    <p:extLst>
      <p:ext uri="{BB962C8B-B14F-4D97-AF65-F5344CB8AC3E}">
        <p14:creationId xmlns:p14="http://schemas.microsoft.com/office/powerpoint/2010/main" val="3084036788"/>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611672" y="597152"/>
            <a:ext cx="6850800" cy="596700"/>
          </a:xfrm>
        </p:spPr>
        <p:txBody>
          <a:bodyPr>
            <a:normAutofit/>
          </a:bodyPr>
          <a:lstStyle/>
          <a:p>
            <a:r>
              <a:rPr lang="sv-SE" sz="2700" dirty="0"/>
              <a:t>Data </a:t>
            </a:r>
            <a:r>
              <a:rPr lang="sv-SE" sz="2700" dirty="0" err="1"/>
              <a:t>warehouse-arkitektur</a:t>
            </a:r>
            <a:r>
              <a:rPr lang="sv-SE" sz="2700" dirty="0"/>
              <a:t> 1</a:t>
            </a:r>
          </a:p>
        </p:txBody>
      </p:sp>
      <p:sp>
        <p:nvSpPr>
          <p:cNvPr id="47" name="TextBox 46"/>
          <p:cNvSpPr txBox="1"/>
          <p:nvPr/>
        </p:nvSpPr>
        <p:spPr>
          <a:xfrm>
            <a:off x="6201849" y="1831733"/>
            <a:ext cx="1543050" cy="276999"/>
          </a:xfrm>
          <a:prstGeom prst="rect">
            <a:avLst/>
          </a:prstGeom>
          <a:noFill/>
        </p:spPr>
        <p:txBody>
          <a:bodyPr wrap="square" rtlCol="0">
            <a:spAutoFit/>
          </a:bodyPr>
          <a:lstStyle/>
          <a:p>
            <a:r>
              <a:rPr lang="sv-SE" sz="1200" dirty="0"/>
              <a:t>Ledningen</a:t>
            </a:r>
          </a:p>
        </p:txBody>
      </p:sp>
      <p:sp>
        <p:nvSpPr>
          <p:cNvPr id="5" name="AutoShape 19"/>
          <p:cNvSpPr>
            <a:spLocks noChangeArrowheads="1"/>
          </p:cNvSpPr>
          <p:nvPr/>
        </p:nvSpPr>
        <p:spPr bwMode="auto">
          <a:xfrm>
            <a:off x="1589348" y="3884232"/>
            <a:ext cx="382076" cy="334316"/>
          </a:xfrm>
          <a:prstGeom prst="can">
            <a:avLst>
              <a:gd name="adj" fmla="val 25000"/>
            </a:avLst>
          </a:prstGeom>
          <a:ln>
            <a:headEnd/>
            <a:tailEnd/>
          </a:ln>
        </p:spPr>
        <p:style>
          <a:lnRef idx="1">
            <a:schemeClr val="accent6"/>
          </a:lnRef>
          <a:fillRef idx="2">
            <a:schemeClr val="accent6"/>
          </a:fillRef>
          <a:effectRef idx="1">
            <a:schemeClr val="accent6"/>
          </a:effectRef>
          <a:fontRef idx="minor">
            <a:schemeClr val="dk1"/>
          </a:fontRef>
        </p:style>
        <p:txBody>
          <a:bodyPr wrap="none" anchor="ctr"/>
          <a:lstStyle/>
          <a:p>
            <a:pPr>
              <a:spcBef>
                <a:spcPct val="50000"/>
              </a:spcBef>
              <a:buFontTx/>
              <a:buChar char="•"/>
              <a:defRPr/>
            </a:pPr>
            <a:endParaRPr lang="sv-SE" sz="1350"/>
          </a:p>
        </p:txBody>
      </p:sp>
      <p:sp>
        <p:nvSpPr>
          <p:cNvPr id="9" name="Text Box 51"/>
          <p:cNvSpPr txBox="1">
            <a:spLocks noChangeArrowheads="1"/>
          </p:cNvSpPr>
          <p:nvPr/>
        </p:nvSpPr>
        <p:spPr bwMode="auto">
          <a:xfrm>
            <a:off x="1004560" y="3911606"/>
            <a:ext cx="1587736" cy="290126"/>
          </a:xfrm>
          <a:prstGeom prst="rect">
            <a:avLst/>
          </a:prstGeom>
          <a:noFill/>
          <a:ln w="9525">
            <a:noFill/>
            <a:miter lim="800000"/>
            <a:headEnd/>
            <a:tailEnd/>
          </a:ln>
        </p:spPr>
        <p:txBody>
          <a:bodyPr lIns="127300" tIns="63650" rIns="127300" bIns="63650">
            <a:spAutoFit/>
          </a:bodyPr>
          <a:lstStyle/>
          <a:p>
            <a:pPr algn="ctr"/>
            <a:r>
              <a:rPr lang="sv-SE" sz="1050" dirty="0">
                <a:latin typeface="Arial Black" pitchFamily="34" charset="0"/>
              </a:rPr>
              <a:t>ITS</a:t>
            </a:r>
          </a:p>
        </p:txBody>
      </p:sp>
      <p:sp>
        <p:nvSpPr>
          <p:cNvPr id="12" name="AutoShape 19"/>
          <p:cNvSpPr>
            <a:spLocks noChangeArrowheads="1"/>
          </p:cNvSpPr>
          <p:nvPr/>
        </p:nvSpPr>
        <p:spPr bwMode="auto">
          <a:xfrm>
            <a:off x="2474489" y="3464627"/>
            <a:ext cx="382076" cy="334316"/>
          </a:xfrm>
          <a:prstGeom prst="can">
            <a:avLst>
              <a:gd name="adj" fmla="val 25000"/>
            </a:avLst>
          </a:prstGeom>
          <a:ln>
            <a:headEnd/>
            <a:tailEnd/>
          </a:ln>
        </p:spPr>
        <p:style>
          <a:lnRef idx="1">
            <a:schemeClr val="accent6"/>
          </a:lnRef>
          <a:fillRef idx="2">
            <a:schemeClr val="accent6"/>
          </a:fillRef>
          <a:effectRef idx="1">
            <a:schemeClr val="accent6"/>
          </a:effectRef>
          <a:fontRef idx="minor">
            <a:schemeClr val="dk1"/>
          </a:fontRef>
        </p:style>
        <p:txBody>
          <a:bodyPr wrap="none" anchor="ctr"/>
          <a:lstStyle/>
          <a:p>
            <a:pPr>
              <a:spcBef>
                <a:spcPct val="50000"/>
              </a:spcBef>
              <a:buFontTx/>
              <a:buChar char="•"/>
              <a:defRPr/>
            </a:pPr>
            <a:endParaRPr lang="sv-SE" sz="1350" dirty="0"/>
          </a:p>
        </p:txBody>
      </p:sp>
      <p:sp>
        <p:nvSpPr>
          <p:cNvPr id="13" name="Text Box 51"/>
          <p:cNvSpPr txBox="1">
            <a:spLocks noChangeArrowheads="1"/>
          </p:cNvSpPr>
          <p:nvPr/>
        </p:nvSpPr>
        <p:spPr bwMode="auto">
          <a:xfrm>
            <a:off x="1857847" y="3527629"/>
            <a:ext cx="1587736" cy="290126"/>
          </a:xfrm>
          <a:prstGeom prst="rect">
            <a:avLst/>
          </a:prstGeom>
          <a:noFill/>
          <a:ln w="9525">
            <a:noFill/>
            <a:miter lim="800000"/>
            <a:headEnd/>
            <a:tailEnd/>
          </a:ln>
        </p:spPr>
        <p:txBody>
          <a:bodyPr lIns="127300" tIns="63650" rIns="127300" bIns="63650">
            <a:spAutoFit/>
          </a:bodyPr>
          <a:lstStyle/>
          <a:p>
            <a:pPr algn="ctr"/>
            <a:r>
              <a:rPr lang="sv-SE" sz="1050" dirty="0">
                <a:latin typeface="Arial Black" pitchFamily="34" charset="0"/>
              </a:rPr>
              <a:t>ITS</a:t>
            </a:r>
          </a:p>
        </p:txBody>
      </p:sp>
      <p:sp>
        <p:nvSpPr>
          <p:cNvPr id="14" name="AutoShape 19"/>
          <p:cNvSpPr>
            <a:spLocks noChangeArrowheads="1"/>
          </p:cNvSpPr>
          <p:nvPr/>
        </p:nvSpPr>
        <p:spPr bwMode="auto">
          <a:xfrm>
            <a:off x="3264112" y="3018194"/>
            <a:ext cx="382076" cy="334316"/>
          </a:xfrm>
          <a:prstGeom prst="can">
            <a:avLst>
              <a:gd name="adj" fmla="val 25000"/>
            </a:avLst>
          </a:prstGeom>
          <a:ln>
            <a:headEnd/>
            <a:tailEnd/>
          </a:ln>
        </p:spPr>
        <p:style>
          <a:lnRef idx="1">
            <a:schemeClr val="accent6"/>
          </a:lnRef>
          <a:fillRef idx="2">
            <a:schemeClr val="accent6"/>
          </a:fillRef>
          <a:effectRef idx="1">
            <a:schemeClr val="accent6"/>
          </a:effectRef>
          <a:fontRef idx="minor">
            <a:schemeClr val="dk1"/>
          </a:fontRef>
        </p:style>
        <p:txBody>
          <a:bodyPr wrap="none" anchor="ctr"/>
          <a:lstStyle/>
          <a:p>
            <a:pPr>
              <a:spcBef>
                <a:spcPct val="50000"/>
              </a:spcBef>
              <a:buFontTx/>
              <a:buChar char="•"/>
              <a:defRPr/>
            </a:pPr>
            <a:endParaRPr lang="sv-SE" sz="1350"/>
          </a:p>
        </p:txBody>
      </p:sp>
      <p:sp>
        <p:nvSpPr>
          <p:cNvPr id="15" name="Text Box 51"/>
          <p:cNvSpPr txBox="1">
            <a:spLocks noChangeArrowheads="1"/>
          </p:cNvSpPr>
          <p:nvPr/>
        </p:nvSpPr>
        <p:spPr bwMode="auto">
          <a:xfrm>
            <a:off x="2678263" y="3069138"/>
            <a:ext cx="1587736" cy="290126"/>
          </a:xfrm>
          <a:prstGeom prst="rect">
            <a:avLst/>
          </a:prstGeom>
          <a:noFill/>
          <a:ln w="9525">
            <a:noFill/>
            <a:miter lim="800000"/>
            <a:headEnd/>
            <a:tailEnd/>
          </a:ln>
        </p:spPr>
        <p:txBody>
          <a:bodyPr lIns="127300" tIns="63650" rIns="127300" bIns="63650">
            <a:spAutoFit/>
          </a:bodyPr>
          <a:lstStyle/>
          <a:p>
            <a:pPr algn="ctr"/>
            <a:r>
              <a:rPr lang="sv-SE" sz="1050" dirty="0">
                <a:latin typeface="Arial Black" pitchFamily="34" charset="0"/>
              </a:rPr>
              <a:t>ITS</a:t>
            </a:r>
          </a:p>
        </p:txBody>
      </p:sp>
      <p:pic>
        <p:nvPicPr>
          <p:cNvPr id="1030" name="Picture 6"/>
          <p:cNvPicPr>
            <a:picLocks noChangeAspect="1" noChangeArrowheads="1"/>
          </p:cNvPicPr>
          <p:nvPr/>
        </p:nvPicPr>
        <p:blipFill>
          <a:blip r:embed="rId3" cstate="print"/>
          <a:srcRect/>
          <a:stretch>
            <a:fillRect/>
          </a:stretch>
        </p:blipFill>
        <p:spPr bwMode="auto">
          <a:xfrm>
            <a:off x="6148783" y="2113571"/>
            <a:ext cx="910613" cy="512699"/>
          </a:xfrm>
          <a:prstGeom prst="rect">
            <a:avLst/>
          </a:prstGeom>
          <a:noFill/>
          <a:ln w="9525">
            <a:noFill/>
            <a:miter lim="800000"/>
            <a:headEnd/>
            <a:tailEnd/>
          </a:ln>
        </p:spPr>
      </p:pic>
      <p:pic>
        <p:nvPicPr>
          <p:cNvPr id="1032" name="Picture 8"/>
          <p:cNvPicPr>
            <a:picLocks noChangeAspect="1" noChangeArrowheads="1"/>
          </p:cNvPicPr>
          <p:nvPr/>
        </p:nvPicPr>
        <p:blipFill>
          <a:blip r:embed="rId4" cstate="print"/>
          <a:srcRect/>
          <a:stretch>
            <a:fillRect/>
          </a:stretch>
        </p:blipFill>
        <p:spPr bwMode="auto">
          <a:xfrm>
            <a:off x="1353736" y="2541955"/>
            <a:ext cx="732727" cy="503066"/>
          </a:xfrm>
          <a:prstGeom prst="rect">
            <a:avLst/>
          </a:prstGeom>
          <a:noFill/>
          <a:ln w="9525">
            <a:noFill/>
            <a:miter lim="800000"/>
            <a:headEnd/>
            <a:tailEnd/>
          </a:ln>
        </p:spPr>
      </p:pic>
      <p:sp>
        <p:nvSpPr>
          <p:cNvPr id="55" name="TextBox 54"/>
          <p:cNvSpPr txBox="1"/>
          <p:nvPr/>
        </p:nvSpPr>
        <p:spPr>
          <a:xfrm>
            <a:off x="1312343" y="3051388"/>
            <a:ext cx="1375472" cy="461665"/>
          </a:xfrm>
          <a:prstGeom prst="rect">
            <a:avLst/>
          </a:prstGeom>
          <a:noFill/>
        </p:spPr>
        <p:txBody>
          <a:bodyPr wrap="square" rtlCol="0">
            <a:spAutoFit/>
          </a:bodyPr>
          <a:lstStyle/>
          <a:p>
            <a:r>
              <a:rPr lang="sv-SE" sz="1200" dirty="0"/>
              <a:t>Order-</a:t>
            </a:r>
          </a:p>
          <a:p>
            <a:r>
              <a:rPr lang="sv-SE" sz="1200" dirty="0"/>
              <a:t>mottagning</a:t>
            </a:r>
          </a:p>
        </p:txBody>
      </p:sp>
      <p:pic>
        <p:nvPicPr>
          <p:cNvPr id="59" name="Picture 9"/>
          <p:cNvPicPr>
            <a:picLocks noChangeAspect="1" noChangeArrowheads="1"/>
          </p:cNvPicPr>
          <p:nvPr/>
        </p:nvPicPr>
        <p:blipFill>
          <a:blip r:embed="rId5" cstate="print"/>
          <a:srcRect/>
          <a:stretch>
            <a:fillRect/>
          </a:stretch>
        </p:blipFill>
        <p:spPr bwMode="auto">
          <a:xfrm>
            <a:off x="2168830" y="2168754"/>
            <a:ext cx="684551" cy="443513"/>
          </a:xfrm>
          <a:prstGeom prst="rect">
            <a:avLst/>
          </a:prstGeom>
          <a:noFill/>
          <a:ln w="9525">
            <a:noFill/>
            <a:miter lim="800000"/>
            <a:headEnd/>
            <a:tailEnd/>
          </a:ln>
        </p:spPr>
      </p:pic>
      <p:sp>
        <p:nvSpPr>
          <p:cNvPr id="60" name="TextBox 59"/>
          <p:cNvSpPr txBox="1"/>
          <p:nvPr/>
        </p:nvSpPr>
        <p:spPr>
          <a:xfrm>
            <a:off x="2089229" y="2618635"/>
            <a:ext cx="1375472" cy="461665"/>
          </a:xfrm>
          <a:prstGeom prst="rect">
            <a:avLst/>
          </a:prstGeom>
          <a:noFill/>
        </p:spPr>
        <p:txBody>
          <a:bodyPr wrap="square" rtlCol="0">
            <a:spAutoFit/>
          </a:bodyPr>
          <a:lstStyle/>
          <a:p>
            <a:r>
              <a:rPr lang="sv-SE" sz="1200" dirty="0"/>
              <a:t>Produktions-</a:t>
            </a:r>
          </a:p>
          <a:p>
            <a:r>
              <a:rPr lang="sv-SE" sz="1200" dirty="0"/>
              <a:t>avdelning</a:t>
            </a:r>
          </a:p>
        </p:txBody>
      </p:sp>
      <p:pic>
        <p:nvPicPr>
          <p:cNvPr id="1034" name="Picture 10"/>
          <p:cNvPicPr>
            <a:picLocks noChangeAspect="1" noChangeArrowheads="1"/>
          </p:cNvPicPr>
          <p:nvPr/>
        </p:nvPicPr>
        <p:blipFill>
          <a:blip r:embed="rId6" cstate="print"/>
          <a:srcRect/>
          <a:stretch>
            <a:fillRect/>
          </a:stretch>
        </p:blipFill>
        <p:spPr bwMode="auto">
          <a:xfrm>
            <a:off x="3085810" y="1851313"/>
            <a:ext cx="841220" cy="356604"/>
          </a:xfrm>
          <a:prstGeom prst="rect">
            <a:avLst/>
          </a:prstGeom>
          <a:noFill/>
          <a:ln w="9525">
            <a:noFill/>
            <a:miter lim="800000"/>
            <a:headEnd/>
            <a:tailEnd/>
          </a:ln>
        </p:spPr>
      </p:pic>
      <p:sp>
        <p:nvSpPr>
          <p:cNvPr id="62" name="TextBox 61"/>
          <p:cNvSpPr txBox="1"/>
          <p:nvPr/>
        </p:nvSpPr>
        <p:spPr>
          <a:xfrm>
            <a:off x="3085811" y="2185114"/>
            <a:ext cx="1375472" cy="461665"/>
          </a:xfrm>
          <a:prstGeom prst="rect">
            <a:avLst/>
          </a:prstGeom>
          <a:noFill/>
        </p:spPr>
        <p:txBody>
          <a:bodyPr wrap="square" rtlCol="0">
            <a:spAutoFit/>
          </a:bodyPr>
          <a:lstStyle/>
          <a:p>
            <a:r>
              <a:rPr lang="sv-SE" sz="1200" dirty="0"/>
              <a:t>Leverans-</a:t>
            </a:r>
          </a:p>
          <a:p>
            <a:r>
              <a:rPr lang="sv-SE" sz="1200" dirty="0"/>
              <a:t>avdelning</a:t>
            </a:r>
          </a:p>
        </p:txBody>
      </p:sp>
      <p:cxnSp>
        <p:nvCxnSpPr>
          <p:cNvPr id="64" name="Straight Arrow Connector 63"/>
          <p:cNvCxnSpPr/>
          <p:nvPr/>
        </p:nvCxnSpPr>
        <p:spPr>
          <a:xfrm rot="5400000">
            <a:off x="1557509" y="3595169"/>
            <a:ext cx="305660" cy="1062"/>
          </a:xfrm>
          <a:prstGeom prst="straightConnector1">
            <a:avLst/>
          </a:prstGeom>
          <a:ln>
            <a:headEnd type="arrow"/>
            <a:tailEnd type="arrow"/>
          </a:ln>
        </p:spPr>
        <p:style>
          <a:lnRef idx="1">
            <a:schemeClr val="dk1"/>
          </a:lnRef>
          <a:fillRef idx="0">
            <a:schemeClr val="dk1"/>
          </a:fillRef>
          <a:effectRef idx="0">
            <a:schemeClr val="dk1"/>
          </a:effectRef>
          <a:fontRef idx="minor">
            <a:schemeClr val="tx1"/>
          </a:fontRef>
        </p:style>
      </p:cxnSp>
      <p:cxnSp>
        <p:nvCxnSpPr>
          <p:cNvPr id="65" name="Straight Arrow Connector 64"/>
          <p:cNvCxnSpPr/>
          <p:nvPr/>
        </p:nvCxnSpPr>
        <p:spPr>
          <a:xfrm rot="5400000">
            <a:off x="2424077" y="3238035"/>
            <a:ext cx="407547" cy="1062"/>
          </a:xfrm>
          <a:prstGeom prst="straightConnector1">
            <a:avLst/>
          </a:prstGeom>
          <a:ln>
            <a:headEnd type="arrow"/>
            <a:tailEnd type="arrow"/>
          </a:ln>
        </p:spPr>
        <p:style>
          <a:lnRef idx="1">
            <a:schemeClr val="dk1"/>
          </a:lnRef>
          <a:fillRef idx="0">
            <a:schemeClr val="dk1"/>
          </a:fillRef>
          <a:effectRef idx="0">
            <a:schemeClr val="dk1"/>
          </a:effectRef>
          <a:fontRef idx="minor">
            <a:schemeClr val="tx1"/>
          </a:fontRef>
        </p:style>
      </p:cxnSp>
      <p:cxnSp>
        <p:nvCxnSpPr>
          <p:cNvPr id="66" name="Straight Arrow Connector 65"/>
          <p:cNvCxnSpPr/>
          <p:nvPr/>
        </p:nvCxnSpPr>
        <p:spPr>
          <a:xfrm flipH="1">
            <a:off x="3434830" y="2576301"/>
            <a:ext cx="8647" cy="355061"/>
          </a:xfrm>
          <a:prstGeom prst="straightConnector1">
            <a:avLst/>
          </a:prstGeom>
          <a:ln>
            <a:headEnd type="arrow"/>
            <a:tailEnd type="arrow"/>
          </a:ln>
        </p:spPr>
        <p:style>
          <a:lnRef idx="1">
            <a:schemeClr val="dk1"/>
          </a:lnRef>
          <a:fillRef idx="0">
            <a:schemeClr val="dk1"/>
          </a:fillRef>
          <a:effectRef idx="0">
            <a:schemeClr val="dk1"/>
          </a:effectRef>
          <a:fontRef idx="minor">
            <a:schemeClr val="tx1"/>
          </a:fontRef>
        </p:style>
      </p:cxnSp>
      <p:cxnSp>
        <p:nvCxnSpPr>
          <p:cNvPr id="23" name="Straight Arrow Connector 22"/>
          <p:cNvCxnSpPr/>
          <p:nvPr/>
        </p:nvCxnSpPr>
        <p:spPr>
          <a:xfrm>
            <a:off x="3442415" y="3442339"/>
            <a:ext cx="1126541" cy="534082"/>
          </a:xfrm>
          <a:prstGeom prst="straightConnector1">
            <a:avLst/>
          </a:prstGeom>
          <a:ln>
            <a:headEnd type="none" w="med" len="med"/>
            <a:tailEnd type="arrow" w="med" len="med"/>
          </a:ln>
        </p:spPr>
        <p:style>
          <a:lnRef idx="1">
            <a:schemeClr val="dk1"/>
          </a:lnRef>
          <a:fillRef idx="0">
            <a:schemeClr val="dk1"/>
          </a:fillRef>
          <a:effectRef idx="0">
            <a:schemeClr val="dk1"/>
          </a:effectRef>
          <a:fontRef idx="minor">
            <a:schemeClr val="tx1"/>
          </a:fontRef>
        </p:style>
      </p:cxnSp>
      <p:cxnSp>
        <p:nvCxnSpPr>
          <p:cNvPr id="26" name="Straight Arrow Connector 25"/>
          <p:cNvCxnSpPr/>
          <p:nvPr/>
        </p:nvCxnSpPr>
        <p:spPr>
          <a:xfrm flipV="1">
            <a:off x="5792179" y="2734283"/>
            <a:ext cx="450964" cy="1013717"/>
          </a:xfrm>
          <a:prstGeom prst="straightConnector1">
            <a:avLst/>
          </a:prstGeom>
          <a:ln>
            <a:headEnd type="arrow"/>
            <a:tailEnd type="arrow"/>
          </a:ln>
        </p:spPr>
        <p:style>
          <a:lnRef idx="1">
            <a:schemeClr val="dk1"/>
          </a:lnRef>
          <a:fillRef idx="0">
            <a:schemeClr val="dk1"/>
          </a:fillRef>
          <a:effectRef idx="0">
            <a:schemeClr val="dk1"/>
          </a:effectRef>
          <a:fontRef idx="minor">
            <a:schemeClr val="tx1"/>
          </a:fontRef>
        </p:style>
      </p:cxnSp>
      <p:cxnSp>
        <p:nvCxnSpPr>
          <p:cNvPr id="28" name="Straight Arrow Connector 27"/>
          <p:cNvCxnSpPr/>
          <p:nvPr/>
        </p:nvCxnSpPr>
        <p:spPr>
          <a:xfrm>
            <a:off x="2678746" y="3922414"/>
            <a:ext cx="1782198" cy="162018"/>
          </a:xfrm>
          <a:prstGeom prst="straightConnector1">
            <a:avLst/>
          </a:prstGeom>
          <a:ln>
            <a:headEnd type="none" w="med" len="med"/>
            <a:tailEnd type="arrow" w="med" len="med"/>
          </a:ln>
        </p:spPr>
        <p:style>
          <a:lnRef idx="1">
            <a:schemeClr val="dk1"/>
          </a:lnRef>
          <a:fillRef idx="0">
            <a:schemeClr val="dk1"/>
          </a:fillRef>
          <a:effectRef idx="0">
            <a:schemeClr val="dk1"/>
          </a:effectRef>
          <a:fontRef idx="minor">
            <a:schemeClr val="tx1"/>
          </a:fontRef>
        </p:style>
      </p:cxnSp>
      <p:cxnSp>
        <p:nvCxnSpPr>
          <p:cNvPr id="31" name="Straight Arrow Connector 30"/>
          <p:cNvCxnSpPr/>
          <p:nvPr/>
        </p:nvCxnSpPr>
        <p:spPr>
          <a:xfrm>
            <a:off x="2138686" y="4246450"/>
            <a:ext cx="2322258" cy="0"/>
          </a:xfrm>
          <a:prstGeom prst="straightConnector1">
            <a:avLst/>
          </a:prstGeom>
          <a:ln>
            <a:headEnd type="none" w="med" len="med"/>
            <a:tailEnd type="arrow" w="med" len="med"/>
          </a:ln>
        </p:spPr>
        <p:style>
          <a:lnRef idx="1">
            <a:schemeClr val="dk1"/>
          </a:lnRef>
          <a:fillRef idx="0">
            <a:schemeClr val="dk1"/>
          </a:fillRef>
          <a:effectRef idx="0">
            <a:schemeClr val="dk1"/>
          </a:effectRef>
          <a:fontRef idx="minor">
            <a:schemeClr val="tx1"/>
          </a:fontRef>
        </p:style>
      </p:cxnSp>
      <p:sp>
        <p:nvSpPr>
          <p:cNvPr id="45" name="AutoShape 19"/>
          <p:cNvSpPr>
            <a:spLocks noChangeArrowheads="1"/>
          </p:cNvSpPr>
          <p:nvPr/>
        </p:nvSpPr>
        <p:spPr bwMode="auto">
          <a:xfrm>
            <a:off x="4716000" y="3900829"/>
            <a:ext cx="1426415" cy="356604"/>
          </a:xfrm>
          <a:prstGeom prst="can">
            <a:avLst>
              <a:gd name="adj" fmla="val 25000"/>
            </a:avLst>
          </a:prstGeom>
          <a:ln>
            <a:headEnd/>
            <a:tailEnd/>
          </a:ln>
        </p:spPr>
        <p:style>
          <a:lnRef idx="1">
            <a:schemeClr val="accent6"/>
          </a:lnRef>
          <a:fillRef idx="2">
            <a:schemeClr val="accent6"/>
          </a:fillRef>
          <a:effectRef idx="1">
            <a:schemeClr val="accent6"/>
          </a:effectRef>
          <a:fontRef idx="minor">
            <a:schemeClr val="dk1"/>
          </a:fontRef>
        </p:style>
        <p:txBody>
          <a:bodyPr wrap="none" anchor="ctr"/>
          <a:lstStyle/>
          <a:p>
            <a:pPr>
              <a:spcBef>
                <a:spcPct val="50000"/>
              </a:spcBef>
              <a:buFontTx/>
              <a:buChar char="•"/>
              <a:defRPr/>
            </a:pPr>
            <a:endParaRPr lang="sv-SE" sz="1350"/>
          </a:p>
        </p:txBody>
      </p:sp>
      <p:sp>
        <p:nvSpPr>
          <p:cNvPr id="46" name="Text Box 51"/>
          <p:cNvSpPr txBox="1">
            <a:spLocks noChangeArrowheads="1"/>
          </p:cNvSpPr>
          <p:nvPr/>
        </p:nvSpPr>
        <p:spPr bwMode="auto">
          <a:xfrm>
            <a:off x="4614113" y="3946451"/>
            <a:ext cx="1587736" cy="290126"/>
          </a:xfrm>
          <a:prstGeom prst="rect">
            <a:avLst/>
          </a:prstGeom>
          <a:noFill/>
          <a:ln w="9525">
            <a:noFill/>
            <a:miter lim="800000"/>
            <a:headEnd/>
            <a:tailEnd/>
          </a:ln>
        </p:spPr>
        <p:txBody>
          <a:bodyPr lIns="127300" tIns="63650" rIns="127300" bIns="63650">
            <a:spAutoFit/>
          </a:bodyPr>
          <a:lstStyle/>
          <a:p>
            <a:pPr algn="ctr"/>
            <a:r>
              <a:rPr lang="sv-SE" sz="1050" dirty="0">
                <a:latin typeface="Arial Black" pitchFamily="34" charset="0"/>
              </a:rPr>
              <a:t>Data warehouse</a:t>
            </a:r>
          </a:p>
        </p:txBody>
      </p:sp>
      <p:cxnSp>
        <p:nvCxnSpPr>
          <p:cNvPr id="70" name="Straight Arrow Connector 69"/>
          <p:cNvCxnSpPr/>
          <p:nvPr/>
        </p:nvCxnSpPr>
        <p:spPr>
          <a:xfrm>
            <a:off x="3056788" y="2769343"/>
            <a:ext cx="1120755" cy="64627"/>
          </a:xfrm>
          <a:prstGeom prst="straightConnector1">
            <a:avLst/>
          </a:prstGeom>
          <a:ln>
            <a:headEnd type="arrow" w="med" len="med"/>
            <a:tailEnd type="none" w="med" len="med"/>
          </a:ln>
        </p:spPr>
        <p:style>
          <a:lnRef idx="1">
            <a:schemeClr val="dk1"/>
          </a:lnRef>
          <a:fillRef idx="0">
            <a:schemeClr val="dk1"/>
          </a:fillRef>
          <a:effectRef idx="0">
            <a:schemeClr val="dk1"/>
          </a:effectRef>
          <a:fontRef idx="minor">
            <a:schemeClr val="tx1"/>
          </a:fontRef>
        </p:style>
      </p:cxnSp>
      <p:cxnSp>
        <p:nvCxnSpPr>
          <p:cNvPr id="82" name="Straight Arrow Connector 81"/>
          <p:cNvCxnSpPr/>
          <p:nvPr/>
        </p:nvCxnSpPr>
        <p:spPr>
          <a:xfrm flipH="1" flipV="1">
            <a:off x="4190914" y="2823348"/>
            <a:ext cx="918102" cy="972108"/>
          </a:xfrm>
          <a:prstGeom prst="straightConnector1">
            <a:avLst/>
          </a:prstGeom>
          <a:ln>
            <a:headEnd type="arrow" w="med" len="med"/>
            <a:tailEnd type="none" w="med" len="med"/>
          </a:ln>
        </p:spPr>
        <p:style>
          <a:lnRef idx="1">
            <a:schemeClr val="dk1"/>
          </a:lnRef>
          <a:fillRef idx="0">
            <a:schemeClr val="dk1"/>
          </a:fillRef>
          <a:effectRef idx="0">
            <a:schemeClr val="dk1"/>
          </a:effectRef>
          <a:fontRef idx="minor">
            <a:schemeClr val="tx1"/>
          </a:fontRef>
        </p:style>
      </p:cxnSp>
      <p:cxnSp>
        <p:nvCxnSpPr>
          <p:cNvPr id="61" name="Straight Arrow Connector 60"/>
          <p:cNvCxnSpPr/>
          <p:nvPr/>
        </p:nvCxnSpPr>
        <p:spPr>
          <a:xfrm>
            <a:off x="4028896" y="2121270"/>
            <a:ext cx="1242138" cy="972108"/>
          </a:xfrm>
          <a:prstGeom prst="straightConnector1">
            <a:avLst/>
          </a:prstGeom>
          <a:ln>
            <a:headEnd type="arrow" w="med" len="med"/>
            <a:tailEnd type="none" w="med" len="med"/>
          </a:ln>
        </p:spPr>
        <p:style>
          <a:lnRef idx="1">
            <a:schemeClr val="dk1"/>
          </a:lnRef>
          <a:fillRef idx="0">
            <a:schemeClr val="dk1"/>
          </a:fillRef>
          <a:effectRef idx="0">
            <a:schemeClr val="dk1"/>
          </a:effectRef>
          <a:fontRef idx="minor">
            <a:schemeClr val="tx1"/>
          </a:fontRef>
        </p:style>
      </p:cxnSp>
      <p:cxnSp>
        <p:nvCxnSpPr>
          <p:cNvPr id="67" name="Straight Arrow Connector 66"/>
          <p:cNvCxnSpPr/>
          <p:nvPr/>
        </p:nvCxnSpPr>
        <p:spPr>
          <a:xfrm flipH="1" flipV="1">
            <a:off x="5271034" y="3093378"/>
            <a:ext cx="162018" cy="702078"/>
          </a:xfrm>
          <a:prstGeom prst="straightConnector1">
            <a:avLst/>
          </a:prstGeom>
          <a:ln>
            <a:headEnd type="arrow" w="med" len="med"/>
            <a:tailEnd type="none" w="med" len="med"/>
          </a:ln>
        </p:spPr>
        <p:style>
          <a:lnRef idx="1">
            <a:schemeClr val="dk1"/>
          </a:lnRef>
          <a:fillRef idx="0">
            <a:schemeClr val="dk1"/>
          </a:fillRef>
          <a:effectRef idx="0">
            <a:schemeClr val="dk1"/>
          </a:effectRef>
          <a:fontRef idx="minor">
            <a:schemeClr val="tx1"/>
          </a:fontRef>
        </p:style>
      </p:cxnSp>
      <p:sp>
        <p:nvSpPr>
          <p:cNvPr id="32" name="Oval 31"/>
          <p:cNvSpPr/>
          <p:nvPr/>
        </p:nvSpPr>
        <p:spPr>
          <a:xfrm>
            <a:off x="4441133" y="3611195"/>
            <a:ext cx="1930741" cy="896602"/>
          </a:xfrm>
          <a:prstGeom prst="ellipse">
            <a:avLst/>
          </a:prstGeom>
          <a:solidFill>
            <a:schemeClr val="bg1">
              <a:alpha val="0"/>
            </a:scheme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Tree>
    <p:extLst>
      <p:ext uri="{BB962C8B-B14F-4D97-AF65-F5344CB8AC3E}">
        <p14:creationId xmlns:p14="http://schemas.microsoft.com/office/powerpoint/2010/main" val="3579723198"/>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8017" y="617024"/>
            <a:ext cx="6850800" cy="596700"/>
          </a:xfrm>
        </p:spPr>
        <p:txBody>
          <a:bodyPr>
            <a:normAutofit/>
          </a:bodyPr>
          <a:lstStyle/>
          <a:p>
            <a:r>
              <a:rPr lang="sv-SE" sz="2700" dirty="0"/>
              <a:t>Data </a:t>
            </a:r>
            <a:r>
              <a:rPr lang="sv-SE" sz="2700" dirty="0" err="1"/>
              <a:t>Warehouse</a:t>
            </a:r>
            <a:r>
              <a:rPr lang="sv-SE" sz="2700" dirty="0"/>
              <a:t> </a:t>
            </a:r>
          </a:p>
        </p:txBody>
      </p:sp>
      <p:sp>
        <p:nvSpPr>
          <p:cNvPr id="3" name="Content Placeholder 2"/>
          <p:cNvSpPr>
            <a:spLocks noGrp="1"/>
          </p:cNvSpPr>
          <p:nvPr>
            <p:ph idx="1"/>
          </p:nvPr>
        </p:nvSpPr>
        <p:spPr>
          <a:xfrm>
            <a:off x="428017" y="1411721"/>
            <a:ext cx="8268511" cy="3240432"/>
          </a:xfrm>
        </p:spPr>
        <p:txBody>
          <a:bodyPr>
            <a:normAutofit/>
          </a:bodyPr>
          <a:lstStyle/>
          <a:p>
            <a:r>
              <a:rPr lang="sv-SE" sz="1600" b="1" dirty="0">
                <a:latin typeface="+mn-lt"/>
              </a:rPr>
              <a:t>Data Warehouse (DW) (”datalager”) </a:t>
            </a:r>
            <a:r>
              <a:rPr lang="sv-SE" sz="1600" dirty="0">
                <a:latin typeface="+mn-lt"/>
              </a:rPr>
              <a:t>– är en </a:t>
            </a:r>
            <a:r>
              <a:rPr lang="sv-SE" sz="1600" b="1" dirty="0">
                <a:latin typeface="+mn-lt"/>
              </a:rPr>
              <a:t>logisk samling av information </a:t>
            </a:r>
            <a:r>
              <a:rPr lang="sv-SE" sz="1600" dirty="0">
                <a:latin typeface="+mn-lt"/>
              </a:rPr>
              <a:t>insamlad från flera operationella system (ITS) (och externa källor) och som är avsett att </a:t>
            </a:r>
            <a:r>
              <a:rPr lang="sv-SE" sz="1600" b="1" dirty="0">
                <a:latin typeface="+mn-lt"/>
              </a:rPr>
              <a:t>stödja analys och beslutsfattande  </a:t>
            </a:r>
          </a:p>
          <a:p>
            <a:r>
              <a:rPr lang="sv-SE" sz="1600" dirty="0">
                <a:latin typeface="+mn-lt"/>
              </a:rPr>
              <a:t>Informationen från de operationella systemen extraheras och laddas ned i DW vanligtvis en gång per dygn och då på natten, enligt specifika regler som bestämmer vilken info som ska extraheras ur de operationella systemen och hur den ska struktureras i DW  </a:t>
            </a:r>
          </a:p>
          <a:p>
            <a:endParaRPr lang="sv-SE" dirty="0"/>
          </a:p>
        </p:txBody>
      </p:sp>
    </p:spTree>
    <p:extLst>
      <p:ext uri="{BB962C8B-B14F-4D97-AF65-F5344CB8AC3E}">
        <p14:creationId xmlns:p14="http://schemas.microsoft.com/office/powerpoint/2010/main" val="3874703822"/>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Rectangle 36"/>
          <p:cNvSpPr/>
          <p:nvPr/>
        </p:nvSpPr>
        <p:spPr>
          <a:xfrm>
            <a:off x="7672552" y="0"/>
            <a:ext cx="1471448" cy="1151507"/>
          </a:xfrm>
          <a:prstGeom prst="rect">
            <a:avLst/>
          </a:prstGeom>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sv-SE"/>
          </a:p>
        </p:txBody>
      </p:sp>
      <p:sp>
        <p:nvSpPr>
          <p:cNvPr id="2" name="Title 1"/>
          <p:cNvSpPr>
            <a:spLocks noGrp="1"/>
          </p:cNvSpPr>
          <p:nvPr>
            <p:ph type="title"/>
          </p:nvPr>
        </p:nvSpPr>
        <p:spPr>
          <a:xfrm>
            <a:off x="792000" y="627534"/>
            <a:ext cx="7695760" cy="596700"/>
          </a:xfrm>
        </p:spPr>
        <p:txBody>
          <a:bodyPr>
            <a:noAutofit/>
          </a:bodyPr>
          <a:lstStyle/>
          <a:p>
            <a:r>
              <a:rPr lang="sv-SE" dirty="0"/>
              <a:t>Problemet som adresseras med DW</a:t>
            </a:r>
          </a:p>
        </p:txBody>
      </p:sp>
      <p:sp>
        <p:nvSpPr>
          <p:cNvPr id="5" name="AutoShape 19"/>
          <p:cNvSpPr>
            <a:spLocks noChangeArrowheads="1"/>
          </p:cNvSpPr>
          <p:nvPr/>
        </p:nvSpPr>
        <p:spPr bwMode="auto">
          <a:xfrm>
            <a:off x="1972117" y="3703484"/>
            <a:ext cx="382076" cy="334316"/>
          </a:xfrm>
          <a:prstGeom prst="can">
            <a:avLst>
              <a:gd name="adj" fmla="val 25000"/>
            </a:avLst>
          </a:prstGeom>
          <a:ln>
            <a:headEnd/>
            <a:tailEnd/>
          </a:ln>
        </p:spPr>
        <p:style>
          <a:lnRef idx="1">
            <a:schemeClr val="accent6"/>
          </a:lnRef>
          <a:fillRef idx="2">
            <a:schemeClr val="accent6"/>
          </a:fillRef>
          <a:effectRef idx="1">
            <a:schemeClr val="accent6"/>
          </a:effectRef>
          <a:fontRef idx="minor">
            <a:schemeClr val="dk1"/>
          </a:fontRef>
        </p:style>
        <p:txBody>
          <a:bodyPr wrap="none" anchor="ctr"/>
          <a:lstStyle/>
          <a:p>
            <a:pPr>
              <a:spcBef>
                <a:spcPct val="50000"/>
              </a:spcBef>
              <a:buFontTx/>
              <a:buChar char="•"/>
              <a:defRPr/>
            </a:pPr>
            <a:endParaRPr lang="sv-SE" sz="1350"/>
          </a:p>
        </p:txBody>
      </p:sp>
      <p:sp>
        <p:nvSpPr>
          <p:cNvPr id="6" name="Text Box 51"/>
          <p:cNvSpPr txBox="1">
            <a:spLocks noChangeArrowheads="1"/>
          </p:cNvSpPr>
          <p:nvPr/>
        </p:nvSpPr>
        <p:spPr bwMode="auto">
          <a:xfrm>
            <a:off x="1387329" y="3730858"/>
            <a:ext cx="1587736" cy="290126"/>
          </a:xfrm>
          <a:prstGeom prst="rect">
            <a:avLst/>
          </a:prstGeom>
          <a:noFill/>
          <a:ln w="9525">
            <a:noFill/>
            <a:miter lim="800000"/>
            <a:headEnd/>
            <a:tailEnd/>
          </a:ln>
        </p:spPr>
        <p:txBody>
          <a:bodyPr lIns="127300" tIns="63650" rIns="127300" bIns="63650">
            <a:spAutoFit/>
          </a:bodyPr>
          <a:lstStyle/>
          <a:p>
            <a:pPr algn="ctr"/>
            <a:r>
              <a:rPr lang="sv-SE" sz="1050" dirty="0">
                <a:latin typeface="Arial Black" pitchFamily="34" charset="0"/>
              </a:rPr>
              <a:t>ITS</a:t>
            </a:r>
          </a:p>
        </p:txBody>
      </p:sp>
      <p:sp>
        <p:nvSpPr>
          <p:cNvPr id="7" name="AutoShape 19"/>
          <p:cNvSpPr>
            <a:spLocks noChangeArrowheads="1"/>
          </p:cNvSpPr>
          <p:nvPr/>
        </p:nvSpPr>
        <p:spPr bwMode="auto">
          <a:xfrm>
            <a:off x="2857258" y="3283879"/>
            <a:ext cx="382076" cy="334316"/>
          </a:xfrm>
          <a:prstGeom prst="can">
            <a:avLst>
              <a:gd name="adj" fmla="val 25000"/>
            </a:avLst>
          </a:prstGeom>
          <a:ln>
            <a:headEnd/>
            <a:tailEnd/>
          </a:ln>
        </p:spPr>
        <p:style>
          <a:lnRef idx="1">
            <a:schemeClr val="accent6"/>
          </a:lnRef>
          <a:fillRef idx="2">
            <a:schemeClr val="accent6"/>
          </a:fillRef>
          <a:effectRef idx="1">
            <a:schemeClr val="accent6"/>
          </a:effectRef>
          <a:fontRef idx="minor">
            <a:schemeClr val="dk1"/>
          </a:fontRef>
        </p:style>
        <p:txBody>
          <a:bodyPr wrap="none" anchor="ctr"/>
          <a:lstStyle/>
          <a:p>
            <a:pPr>
              <a:spcBef>
                <a:spcPct val="50000"/>
              </a:spcBef>
              <a:buFontTx/>
              <a:buChar char="•"/>
              <a:defRPr/>
            </a:pPr>
            <a:endParaRPr lang="sv-SE" sz="1350" dirty="0"/>
          </a:p>
        </p:txBody>
      </p:sp>
      <p:sp>
        <p:nvSpPr>
          <p:cNvPr id="8" name="Text Box 51"/>
          <p:cNvSpPr txBox="1">
            <a:spLocks noChangeArrowheads="1"/>
          </p:cNvSpPr>
          <p:nvPr/>
        </p:nvSpPr>
        <p:spPr bwMode="auto">
          <a:xfrm>
            <a:off x="2240616" y="3346881"/>
            <a:ext cx="1587736" cy="290126"/>
          </a:xfrm>
          <a:prstGeom prst="rect">
            <a:avLst/>
          </a:prstGeom>
          <a:noFill/>
          <a:ln w="9525">
            <a:noFill/>
            <a:miter lim="800000"/>
            <a:headEnd/>
            <a:tailEnd/>
          </a:ln>
        </p:spPr>
        <p:txBody>
          <a:bodyPr lIns="127300" tIns="63650" rIns="127300" bIns="63650">
            <a:spAutoFit/>
          </a:bodyPr>
          <a:lstStyle/>
          <a:p>
            <a:pPr algn="ctr"/>
            <a:r>
              <a:rPr lang="sv-SE" sz="1050" dirty="0">
                <a:latin typeface="Arial Black" pitchFamily="34" charset="0"/>
              </a:rPr>
              <a:t>ITS</a:t>
            </a:r>
          </a:p>
        </p:txBody>
      </p:sp>
      <p:sp>
        <p:nvSpPr>
          <p:cNvPr id="9" name="AutoShape 19"/>
          <p:cNvSpPr>
            <a:spLocks noChangeArrowheads="1"/>
          </p:cNvSpPr>
          <p:nvPr/>
        </p:nvSpPr>
        <p:spPr bwMode="auto">
          <a:xfrm>
            <a:off x="3646881" y="2837446"/>
            <a:ext cx="382076" cy="334316"/>
          </a:xfrm>
          <a:prstGeom prst="can">
            <a:avLst>
              <a:gd name="adj" fmla="val 25000"/>
            </a:avLst>
          </a:prstGeom>
          <a:ln>
            <a:headEnd/>
            <a:tailEnd/>
          </a:ln>
        </p:spPr>
        <p:style>
          <a:lnRef idx="1">
            <a:schemeClr val="accent6"/>
          </a:lnRef>
          <a:fillRef idx="2">
            <a:schemeClr val="accent6"/>
          </a:fillRef>
          <a:effectRef idx="1">
            <a:schemeClr val="accent6"/>
          </a:effectRef>
          <a:fontRef idx="minor">
            <a:schemeClr val="dk1"/>
          </a:fontRef>
        </p:style>
        <p:txBody>
          <a:bodyPr wrap="none" anchor="ctr"/>
          <a:lstStyle/>
          <a:p>
            <a:pPr>
              <a:spcBef>
                <a:spcPct val="50000"/>
              </a:spcBef>
              <a:buFontTx/>
              <a:buChar char="•"/>
              <a:defRPr/>
            </a:pPr>
            <a:endParaRPr lang="sv-SE" sz="1350"/>
          </a:p>
        </p:txBody>
      </p:sp>
      <p:pic>
        <p:nvPicPr>
          <p:cNvPr id="10" name="Picture 8"/>
          <p:cNvPicPr>
            <a:picLocks noChangeAspect="1" noChangeArrowheads="1"/>
          </p:cNvPicPr>
          <p:nvPr/>
        </p:nvPicPr>
        <p:blipFill>
          <a:blip r:embed="rId2" cstate="print"/>
          <a:srcRect/>
          <a:stretch>
            <a:fillRect/>
          </a:stretch>
        </p:blipFill>
        <p:spPr bwMode="auto">
          <a:xfrm>
            <a:off x="1736505" y="2361207"/>
            <a:ext cx="732727" cy="503066"/>
          </a:xfrm>
          <a:prstGeom prst="rect">
            <a:avLst/>
          </a:prstGeom>
          <a:noFill/>
          <a:ln w="9525">
            <a:noFill/>
            <a:miter lim="800000"/>
            <a:headEnd/>
            <a:tailEnd/>
          </a:ln>
        </p:spPr>
      </p:pic>
      <p:sp>
        <p:nvSpPr>
          <p:cNvPr id="11" name="TextBox 10"/>
          <p:cNvSpPr txBox="1"/>
          <p:nvPr/>
        </p:nvSpPr>
        <p:spPr>
          <a:xfrm>
            <a:off x="1695112" y="2870640"/>
            <a:ext cx="1375472" cy="461665"/>
          </a:xfrm>
          <a:prstGeom prst="rect">
            <a:avLst/>
          </a:prstGeom>
          <a:noFill/>
        </p:spPr>
        <p:txBody>
          <a:bodyPr wrap="square" rtlCol="0">
            <a:spAutoFit/>
          </a:bodyPr>
          <a:lstStyle/>
          <a:p>
            <a:r>
              <a:rPr lang="sv-SE" sz="1200" dirty="0"/>
              <a:t>Order-</a:t>
            </a:r>
          </a:p>
          <a:p>
            <a:r>
              <a:rPr lang="sv-SE" sz="1200" dirty="0"/>
              <a:t>mottagning</a:t>
            </a:r>
          </a:p>
        </p:txBody>
      </p:sp>
      <p:pic>
        <p:nvPicPr>
          <p:cNvPr id="12" name="Picture 9"/>
          <p:cNvPicPr>
            <a:picLocks noChangeAspect="1" noChangeArrowheads="1"/>
          </p:cNvPicPr>
          <p:nvPr/>
        </p:nvPicPr>
        <p:blipFill>
          <a:blip r:embed="rId3" cstate="print"/>
          <a:srcRect/>
          <a:stretch>
            <a:fillRect/>
          </a:stretch>
        </p:blipFill>
        <p:spPr bwMode="auto">
          <a:xfrm>
            <a:off x="2551599" y="1988006"/>
            <a:ext cx="684551" cy="443513"/>
          </a:xfrm>
          <a:prstGeom prst="rect">
            <a:avLst/>
          </a:prstGeom>
          <a:noFill/>
          <a:ln w="9525">
            <a:noFill/>
            <a:miter lim="800000"/>
            <a:headEnd/>
            <a:tailEnd/>
          </a:ln>
        </p:spPr>
      </p:pic>
      <p:sp>
        <p:nvSpPr>
          <p:cNvPr id="13" name="TextBox 12"/>
          <p:cNvSpPr txBox="1"/>
          <p:nvPr/>
        </p:nvSpPr>
        <p:spPr>
          <a:xfrm>
            <a:off x="2471998" y="2437887"/>
            <a:ext cx="1375472" cy="461665"/>
          </a:xfrm>
          <a:prstGeom prst="rect">
            <a:avLst/>
          </a:prstGeom>
          <a:noFill/>
        </p:spPr>
        <p:txBody>
          <a:bodyPr wrap="square" rtlCol="0">
            <a:spAutoFit/>
          </a:bodyPr>
          <a:lstStyle/>
          <a:p>
            <a:r>
              <a:rPr lang="sv-SE" sz="1200" dirty="0"/>
              <a:t>Produktions-</a:t>
            </a:r>
          </a:p>
          <a:p>
            <a:r>
              <a:rPr lang="sv-SE" sz="1200" dirty="0"/>
              <a:t>avdelning</a:t>
            </a:r>
          </a:p>
        </p:txBody>
      </p:sp>
      <p:pic>
        <p:nvPicPr>
          <p:cNvPr id="14" name="Picture 10"/>
          <p:cNvPicPr>
            <a:picLocks noChangeAspect="1" noChangeArrowheads="1"/>
          </p:cNvPicPr>
          <p:nvPr/>
        </p:nvPicPr>
        <p:blipFill>
          <a:blip r:embed="rId4" cstate="print"/>
          <a:srcRect/>
          <a:stretch>
            <a:fillRect/>
          </a:stretch>
        </p:blipFill>
        <p:spPr bwMode="auto">
          <a:xfrm>
            <a:off x="3468579" y="1670565"/>
            <a:ext cx="841220" cy="356604"/>
          </a:xfrm>
          <a:prstGeom prst="rect">
            <a:avLst/>
          </a:prstGeom>
          <a:noFill/>
          <a:ln w="9525">
            <a:noFill/>
            <a:miter lim="800000"/>
            <a:headEnd/>
            <a:tailEnd/>
          </a:ln>
        </p:spPr>
      </p:pic>
      <p:cxnSp>
        <p:nvCxnSpPr>
          <p:cNvPr id="15" name="Straight Arrow Connector 14"/>
          <p:cNvCxnSpPr/>
          <p:nvPr/>
        </p:nvCxnSpPr>
        <p:spPr>
          <a:xfrm rot="5400000">
            <a:off x="1940278" y="3414421"/>
            <a:ext cx="305660" cy="1062"/>
          </a:xfrm>
          <a:prstGeom prst="straightConnector1">
            <a:avLst/>
          </a:prstGeom>
          <a:ln>
            <a:headEnd type="arrow"/>
            <a:tailEnd type="arrow"/>
          </a:ln>
        </p:spPr>
        <p:style>
          <a:lnRef idx="1">
            <a:schemeClr val="dk1"/>
          </a:lnRef>
          <a:fillRef idx="0">
            <a:schemeClr val="dk1"/>
          </a:fillRef>
          <a:effectRef idx="0">
            <a:schemeClr val="dk1"/>
          </a:effectRef>
          <a:fontRef idx="minor">
            <a:schemeClr val="tx1"/>
          </a:fontRef>
        </p:style>
      </p:cxnSp>
      <p:cxnSp>
        <p:nvCxnSpPr>
          <p:cNvPr id="16" name="Straight Arrow Connector 15"/>
          <p:cNvCxnSpPr/>
          <p:nvPr/>
        </p:nvCxnSpPr>
        <p:spPr>
          <a:xfrm rot="5400000">
            <a:off x="2806846" y="3057287"/>
            <a:ext cx="407547" cy="1062"/>
          </a:xfrm>
          <a:prstGeom prst="straightConnector1">
            <a:avLst/>
          </a:prstGeom>
          <a:ln>
            <a:headEnd type="arrow"/>
            <a:tailEnd type="arrow"/>
          </a:ln>
        </p:spPr>
        <p:style>
          <a:lnRef idx="1">
            <a:schemeClr val="dk1"/>
          </a:lnRef>
          <a:fillRef idx="0">
            <a:schemeClr val="dk1"/>
          </a:fillRef>
          <a:effectRef idx="0">
            <a:schemeClr val="dk1"/>
          </a:effectRef>
          <a:fontRef idx="minor">
            <a:schemeClr val="tx1"/>
          </a:fontRef>
        </p:style>
      </p:cxnSp>
      <p:cxnSp>
        <p:nvCxnSpPr>
          <p:cNvPr id="17" name="Straight Arrow Connector 16"/>
          <p:cNvCxnSpPr/>
          <p:nvPr/>
        </p:nvCxnSpPr>
        <p:spPr>
          <a:xfrm flipH="1">
            <a:off x="3817599" y="2395553"/>
            <a:ext cx="8647" cy="355061"/>
          </a:xfrm>
          <a:prstGeom prst="straightConnector1">
            <a:avLst/>
          </a:prstGeom>
          <a:ln>
            <a:headEnd type="arrow"/>
            <a:tailEnd type="arrow"/>
          </a:ln>
        </p:spPr>
        <p:style>
          <a:lnRef idx="1">
            <a:schemeClr val="dk1"/>
          </a:lnRef>
          <a:fillRef idx="0">
            <a:schemeClr val="dk1"/>
          </a:fillRef>
          <a:effectRef idx="0">
            <a:schemeClr val="dk1"/>
          </a:effectRef>
          <a:fontRef idx="minor">
            <a:schemeClr val="tx1"/>
          </a:fontRef>
        </p:style>
      </p:cxnSp>
      <p:sp>
        <p:nvSpPr>
          <p:cNvPr id="19" name="TextBox 18"/>
          <p:cNvSpPr txBox="1"/>
          <p:nvPr/>
        </p:nvSpPr>
        <p:spPr>
          <a:xfrm>
            <a:off x="3468580" y="2004366"/>
            <a:ext cx="1375472" cy="461665"/>
          </a:xfrm>
          <a:prstGeom prst="rect">
            <a:avLst/>
          </a:prstGeom>
          <a:noFill/>
        </p:spPr>
        <p:txBody>
          <a:bodyPr wrap="square" rtlCol="0">
            <a:spAutoFit/>
          </a:bodyPr>
          <a:lstStyle/>
          <a:p>
            <a:r>
              <a:rPr lang="sv-SE" sz="1200" dirty="0"/>
              <a:t>Leverans-</a:t>
            </a:r>
          </a:p>
          <a:p>
            <a:r>
              <a:rPr lang="sv-SE" sz="1200" dirty="0"/>
              <a:t>avdelning</a:t>
            </a:r>
          </a:p>
        </p:txBody>
      </p:sp>
      <p:sp>
        <p:nvSpPr>
          <p:cNvPr id="20" name="Text Box 51"/>
          <p:cNvSpPr txBox="1">
            <a:spLocks noChangeArrowheads="1"/>
          </p:cNvSpPr>
          <p:nvPr/>
        </p:nvSpPr>
        <p:spPr bwMode="auto">
          <a:xfrm>
            <a:off x="3061515" y="2911481"/>
            <a:ext cx="1587736" cy="290126"/>
          </a:xfrm>
          <a:prstGeom prst="rect">
            <a:avLst/>
          </a:prstGeom>
          <a:noFill/>
          <a:ln w="9525">
            <a:noFill/>
            <a:miter lim="800000"/>
            <a:headEnd/>
            <a:tailEnd/>
          </a:ln>
        </p:spPr>
        <p:txBody>
          <a:bodyPr lIns="127300" tIns="63650" rIns="127300" bIns="63650">
            <a:spAutoFit/>
          </a:bodyPr>
          <a:lstStyle/>
          <a:p>
            <a:pPr algn="ctr"/>
            <a:r>
              <a:rPr lang="sv-SE" sz="1050" dirty="0">
                <a:latin typeface="Arial Black" pitchFamily="34" charset="0"/>
              </a:rPr>
              <a:t>ITS</a:t>
            </a:r>
          </a:p>
        </p:txBody>
      </p:sp>
      <p:sp>
        <p:nvSpPr>
          <p:cNvPr id="25" name="TextBox 24"/>
          <p:cNvSpPr txBox="1"/>
          <p:nvPr/>
        </p:nvSpPr>
        <p:spPr>
          <a:xfrm>
            <a:off x="2436741" y="3849679"/>
            <a:ext cx="2214246" cy="276999"/>
          </a:xfrm>
          <a:prstGeom prst="rect">
            <a:avLst/>
          </a:prstGeom>
          <a:noFill/>
        </p:spPr>
        <p:txBody>
          <a:bodyPr wrap="square" rtlCol="0">
            <a:spAutoFit/>
          </a:bodyPr>
          <a:lstStyle/>
          <a:p>
            <a:r>
              <a:rPr lang="sv-SE" sz="1200" dirty="0"/>
              <a:t>Viss produktinfo</a:t>
            </a:r>
          </a:p>
        </p:txBody>
      </p:sp>
      <p:sp>
        <p:nvSpPr>
          <p:cNvPr id="26" name="TextBox 25"/>
          <p:cNvSpPr txBox="1"/>
          <p:nvPr/>
        </p:nvSpPr>
        <p:spPr>
          <a:xfrm>
            <a:off x="2359437" y="3996888"/>
            <a:ext cx="2214246" cy="276999"/>
          </a:xfrm>
          <a:prstGeom prst="rect">
            <a:avLst/>
          </a:prstGeom>
          <a:noFill/>
        </p:spPr>
        <p:txBody>
          <a:bodyPr wrap="square" rtlCol="0">
            <a:spAutoFit/>
          </a:bodyPr>
          <a:lstStyle/>
          <a:p>
            <a:r>
              <a:rPr lang="sv-SE" sz="1200" dirty="0"/>
              <a:t>Viss kundinfo</a:t>
            </a:r>
          </a:p>
        </p:txBody>
      </p:sp>
      <p:sp>
        <p:nvSpPr>
          <p:cNvPr id="28" name="TextBox 27"/>
          <p:cNvSpPr txBox="1"/>
          <p:nvPr/>
        </p:nvSpPr>
        <p:spPr>
          <a:xfrm>
            <a:off x="3318483" y="3363625"/>
            <a:ext cx="2214246" cy="276999"/>
          </a:xfrm>
          <a:prstGeom prst="rect">
            <a:avLst/>
          </a:prstGeom>
          <a:noFill/>
        </p:spPr>
        <p:txBody>
          <a:bodyPr wrap="square" rtlCol="0">
            <a:spAutoFit/>
          </a:bodyPr>
          <a:lstStyle/>
          <a:p>
            <a:r>
              <a:rPr lang="sv-SE" sz="1200" dirty="0"/>
              <a:t>Viss produktinfo</a:t>
            </a:r>
          </a:p>
        </p:txBody>
      </p:sp>
      <p:sp>
        <p:nvSpPr>
          <p:cNvPr id="29" name="TextBox 28"/>
          <p:cNvSpPr txBox="1"/>
          <p:nvPr/>
        </p:nvSpPr>
        <p:spPr>
          <a:xfrm>
            <a:off x="3241179" y="3510834"/>
            <a:ext cx="2214246" cy="276999"/>
          </a:xfrm>
          <a:prstGeom prst="rect">
            <a:avLst/>
          </a:prstGeom>
          <a:noFill/>
        </p:spPr>
        <p:txBody>
          <a:bodyPr wrap="square" rtlCol="0">
            <a:spAutoFit/>
          </a:bodyPr>
          <a:lstStyle/>
          <a:p>
            <a:r>
              <a:rPr lang="sv-SE" sz="1200" dirty="0"/>
              <a:t>Viss kundinfo</a:t>
            </a:r>
          </a:p>
        </p:txBody>
      </p:sp>
      <p:sp>
        <p:nvSpPr>
          <p:cNvPr id="30" name="TextBox 29"/>
          <p:cNvSpPr txBox="1"/>
          <p:nvPr/>
        </p:nvSpPr>
        <p:spPr>
          <a:xfrm>
            <a:off x="4110927" y="2931577"/>
            <a:ext cx="2214246" cy="276999"/>
          </a:xfrm>
          <a:prstGeom prst="rect">
            <a:avLst/>
          </a:prstGeom>
          <a:noFill/>
        </p:spPr>
        <p:txBody>
          <a:bodyPr wrap="square" rtlCol="0">
            <a:spAutoFit/>
          </a:bodyPr>
          <a:lstStyle/>
          <a:p>
            <a:r>
              <a:rPr lang="sv-SE" sz="1200" dirty="0"/>
              <a:t>Viss produktinfo</a:t>
            </a:r>
          </a:p>
        </p:txBody>
      </p:sp>
      <p:sp>
        <p:nvSpPr>
          <p:cNvPr id="31" name="TextBox 30"/>
          <p:cNvSpPr txBox="1"/>
          <p:nvPr/>
        </p:nvSpPr>
        <p:spPr>
          <a:xfrm>
            <a:off x="4033623" y="3078786"/>
            <a:ext cx="2214246" cy="276999"/>
          </a:xfrm>
          <a:prstGeom prst="rect">
            <a:avLst/>
          </a:prstGeom>
          <a:noFill/>
        </p:spPr>
        <p:txBody>
          <a:bodyPr wrap="square" rtlCol="0">
            <a:spAutoFit/>
          </a:bodyPr>
          <a:lstStyle/>
          <a:p>
            <a:r>
              <a:rPr lang="sv-SE" sz="1200" dirty="0"/>
              <a:t>Viss kundinfo</a:t>
            </a:r>
          </a:p>
        </p:txBody>
      </p:sp>
      <p:sp>
        <p:nvSpPr>
          <p:cNvPr id="32" name="TextBox 31"/>
          <p:cNvSpPr txBox="1"/>
          <p:nvPr/>
        </p:nvSpPr>
        <p:spPr>
          <a:xfrm>
            <a:off x="5532729" y="2911481"/>
            <a:ext cx="2430270" cy="646331"/>
          </a:xfrm>
          <a:prstGeom prst="rect">
            <a:avLst/>
          </a:prstGeom>
          <a:noFill/>
        </p:spPr>
        <p:txBody>
          <a:bodyPr wrap="square" rtlCol="0">
            <a:spAutoFit/>
          </a:bodyPr>
          <a:lstStyle/>
          <a:p>
            <a:r>
              <a:rPr lang="sv-SE" sz="1200" dirty="0"/>
              <a:t>Termer som kund och produkt kan betyda olika saker i de olika operationella system</a:t>
            </a:r>
          </a:p>
        </p:txBody>
      </p:sp>
      <p:sp>
        <p:nvSpPr>
          <p:cNvPr id="33" name="TextBox 32"/>
          <p:cNvSpPr txBox="1"/>
          <p:nvPr/>
        </p:nvSpPr>
        <p:spPr>
          <a:xfrm>
            <a:off x="4728291" y="3773234"/>
            <a:ext cx="2214246" cy="461665"/>
          </a:xfrm>
          <a:prstGeom prst="rect">
            <a:avLst/>
          </a:prstGeom>
          <a:noFill/>
        </p:spPr>
        <p:txBody>
          <a:bodyPr wrap="square" rtlCol="0">
            <a:spAutoFit/>
          </a:bodyPr>
          <a:lstStyle/>
          <a:p>
            <a:r>
              <a:rPr lang="sv-SE" sz="1200" dirty="0"/>
              <a:t>Data kan </a:t>
            </a:r>
            <a:r>
              <a:rPr lang="sv-SE" sz="1200" dirty="0" smtClean="0"/>
              <a:t>vara </a:t>
            </a:r>
            <a:r>
              <a:rPr lang="sv-SE" sz="1200" dirty="0" smtClean="0"/>
              <a:t>felaktigheter </a:t>
            </a:r>
            <a:r>
              <a:rPr lang="sv-SE" sz="1200" dirty="0"/>
              <a:t>i de operationella  systemen</a:t>
            </a:r>
          </a:p>
        </p:txBody>
      </p:sp>
      <p:sp>
        <p:nvSpPr>
          <p:cNvPr id="35" name="TextBox 34"/>
          <p:cNvSpPr txBox="1"/>
          <p:nvPr/>
        </p:nvSpPr>
        <p:spPr>
          <a:xfrm>
            <a:off x="4062124" y="4436115"/>
            <a:ext cx="2532934" cy="461665"/>
          </a:xfrm>
          <a:prstGeom prst="rect">
            <a:avLst/>
          </a:prstGeom>
          <a:noFill/>
        </p:spPr>
        <p:txBody>
          <a:bodyPr wrap="square" rtlCol="0">
            <a:spAutoFit/>
          </a:bodyPr>
          <a:lstStyle/>
          <a:p>
            <a:r>
              <a:rPr lang="sv-SE" sz="1200" dirty="0"/>
              <a:t>Data som borde finnas kan saknas i de operationella  systemen</a:t>
            </a:r>
          </a:p>
        </p:txBody>
      </p:sp>
      <p:sp>
        <p:nvSpPr>
          <p:cNvPr id="36" name="TextBox 35"/>
          <p:cNvSpPr txBox="1"/>
          <p:nvPr/>
        </p:nvSpPr>
        <p:spPr>
          <a:xfrm>
            <a:off x="6427657" y="1734951"/>
            <a:ext cx="2060103" cy="1015663"/>
          </a:xfrm>
          <a:prstGeom prst="rect">
            <a:avLst/>
          </a:prstGeom>
          <a:noFill/>
        </p:spPr>
        <p:txBody>
          <a:bodyPr wrap="square" rtlCol="0">
            <a:spAutoFit/>
          </a:bodyPr>
          <a:lstStyle/>
          <a:p>
            <a:r>
              <a:rPr lang="sv-SE" sz="1200" dirty="0"/>
              <a:t>Ingen enhetlig bild av kund, produkt och andra begrepp utan data om dessa </a:t>
            </a:r>
            <a:r>
              <a:rPr lang="sv-SE" sz="1200" dirty="0" smtClean="0"/>
              <a:t>begrepp </a:t>
            </a:r>
            <a:r>
              <a:rPr lang="sv-SE" sz="1200" dirty="0"/>
              <a:t>finns utspridd i olika operationella system</a:t>
            </a:r>
          </a:p>
        </p:txBody>
      </p:sp>
      <p:sp>
        <p:nvSpPr>
          <p:cNvPr id="34" name="Right Brace 33"/>
          <p:cNvSpPr/>
          <p:nvPr/>
        </p:nvSpPr>
        <p:spPr>
          <a:xfrm rot="13420887">
            <a:off x="4960719" y="864596"/>
            <a:ext cx="511336" cy="4428379"/>
          </a:xfrm>
          <a:prstGeom prst="rightBrace">
            <a:avLst>
              <a:gd name="adj1" fmla="val 8333"/>
              <a:gd name="adj2" fmla="val 23446"/>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sv-SE" sz="1350"/>
          </a:p>
        </p:txBody>
      </p:sp>
    </p:spTree>
    <p:extLst>
      <p:ext uri="{BB962C8B-B14F-4D97-AF65-F5344CB8AC3E}">
        <p14:creationId xmlns:p14="http://schemas.microsoft.com/office/powerpoint/2010/main" val="2527894714"/>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p:txBody>
          <a:bodyPr>
            <a:normAutofit/>
          </a:bodyPr>
          <a:lstStyle/>
          <a:p>
            <a:r>
              <a:rPr lang="sv-SE" sz="2700" dirty="0"/>
              <a:t>Data </a:t>
            </a:r>
            <a:r>
              <a:rPr lang="sv-SE" sz="2700" dirty="0" err="1"/>
              <a:t>warehouse-arkitektur</a:t>
            </a:r>
            <a:r>
              <a:rPr lang="sv-SE" sz="2700" dirty="0"/>
              <a:t> 2</a:t>
            </a:r>
          </a:p>
        </p:txBody>
      </p:sp>
      <p:sp>
        <p:nvSpPr>
          <p:cNvPr id="47" name="TextBox 46"/>
          <p:cNvSpPr txBox="1"/>
          <p:nvPr/>
        </p:nvSpPr>
        <p:spPr>
          <a:xfrm>
            <a:off x="6099750" y="1714775"/>
            <a:ext cx="1543050" cy="276999"/>
          </a:xfrm>
          <a:prstGeom prst="rect">
            <a:avLst/>
          </a:prstGeom>
          <a:noFill/>
        </p:spPr>
        <p:txBody>
          <a:bodyPr wrap="square" rtlCol="0">
            <a:spAutoFit/>
          </a:bodyPr>
          <a:lstStyle/>
          <a:p>
            <a:r>
              <a:rPr lang="sv-SE" sz="1200" dirty="0"/>
              <a:t>Ledningen</a:t>
            </a:r>
          </a:p>
        </p:txBody>
      </p:sp>
      <p:sp>
        <p:nvSpPr>
          <p:cNvPr id="21" name="AutoShape 19"/>
          <p:cNvSpPr>
            <a:spLocks noChangeArrowheads="1"/>
          </p:cNvSpPr>
          <p:nvPr/>
        </p:nvSpPr>
        <p:spPr bwMode="auto">
          <a:xfrm>
            <a:off x="3237474" y="4240499"/>
            <a:ext cx="428625" cy="375047"/>
          </a:xfrm>
          <a:prstGeom prst="can">
            <a:avLst>
              <a:gd name="adj" fmla="val 25000"/>
            </a:avLst>
          </a:prstGeom>
          <a:ln>
            <a:headEnd/>
            <a:tailEnd/>
          </a:ln>
        </p:spPr>
        <p:style>
          <a:lnRef idx="1">
            <a:schemeClr val="accent6"/>
          </a:lnRef>
          <a:fillRef idx="2">
            <a:schemeClr val="accent6"/>
          </a:fillRef>
          <a:effectRef idx="1">
            <a:schemeClr val="accent6"/>
          </a:effectRef>
          <a:fontRef idx="minor">
            <a:schemeClr val="dk1"/>
          </a:fontRef>
        </p:style>
        <p:txBody>
          <a:bodyPr wrap="none" anchor="ctr"/>
          <a:lstStyle/>
          <a:p>
            <a:pPr>
              <a:spcBef>
                <a:spcPct val="50000"/>
              </a:spcBef>
              <a:buFontTx/>
              <a:buChar char="•"/>
              <a:defRPr/>
            </a:pPr>
            <a:endParaRPr lang="sv-SE" sz="1350"/>
          </a:p>
        </p:txBody>
      </p:sp>
      <p:sp>
        <p:nvSpPr>
          <p:cNvPr id="5" name="AutoShape 19"/>
          <p:cNvSpPr>
            <a:spLocks noChangeArrowheads="1"/>
          </p:cNvSpPr>
          <p:nvPr/>
        </p:nvSpPr>
        <p:spPr bwMode="auto">
          <a:xfrm>
            <a:off x="1487249" y="3767274"/>
            <a:ext cx="382076" cy="334316"/>
          </a:xfrm>
          <a:prstGeom prst="can">
            <a:avLst>
              <a:gd name="adj" fmla="val 25000"/>
            </a:avLst>
          </a:prstGeom>
          <a:ln>
            <a:headEnd/>
            <a:tailEnd/>
          </a:ln>
        </p:spPr>
        <p:style>
          <a:lnRef idx="1">
            <a:schemeClr val="accent6"/>
          </a:lnRef>
          <a:fillRef idx="2">
            <a:schemeClr val="accent6"/>
          </a:fillRef>
          <a:effectRef idx="1">
            <a:schemeClr val="accent6"/>
          </a:effectRef>
          <a:fontRef idx="minor">
            <a:schemeClr val="dk1"/>
          </a:fontRef>
        </p:style>
        <p:txBody>
          <a:bodyPr wrap="none" anchor="ctr"/>
          <a:lstStyle/>
          <a:p>
            <a:pPr>
              <a:spcBef>
                <a:spcPct val="50000"/>
              </a:spcBef>
              <a:buFontTx/>
              <a:buChar char="•"/>
              <a:defRPr/>
            </a:pPr>
            <a:endParaRPr lang="sv-SE" sz="1350"/>
          </a:p>
        </p:txBody>
      </p:sp>
      <p:sp>
        <p:nvSpPr>
          <p:cNvPr id="9" name="Text Box 51"/>
          <p:cNvSpPr txBox="1">
            <a:spLocks noChangeArrowheads="1"/>
          </p:cNvSpPr>
          <p:nvPr/>
        </p:nvSpPr>
        <p:spPr bwMode="auto">
          <a:xfrm>
            <a:off x="902461" y="3794648"/>
            <a:ext cx="1587736" cy="290126"/>
          </a:xfrm>
          <a:prstGeom prst="rect">
            <a:avLst/>
          </a:prstGeom>
          <a:noFill/>
          <a:ln w="9525">
            <a:noFill/>
            <a:miter lim="800000"/>
            <a:headEnd/>
            <a:tailEnd/>
          </a:ln>
        </p:spPr>
        <p:txBody>
          <a:bodyPr lIns="127300" tIns="63650" rIns="127300" bIns="63650">
            <a:spAutoFit/>
          </a:bodyPr>
          <a:lstStyle/>
          <a:p>
            <a:pPr algn="ctr"/>
            <a:r>
              <a:rPr lang="sv-SE" sz="1050" dirty="0">
                <a:latin typeface="Arial Black" pitchFamily="34" charset="0"/>
              </a:rPr>
              <a:t>ITS</a:t>
            </a:r>
          </a:p>
        </p:txBody>
      </p:sp>
      <p:sp>
        <p:nvSpPr>
          <p:cNvPr id="12" name="AutoShape 19"/>
          <p:cNvSpPr>
            <a:spLocks noChangeArrowheads="1"/>
          </p:cNvSpPr>
          <p:nvPr/>
        </p:nvSpPr>
        <p:spPr bwMode="auto">
          <a:xfrm>
            <a:off x="2372390" y="3347669"/>
            <a:ext cx="382076" cy="334316"/>
          </a:xfrm>
          <a:prstGeom prst="can">
            <a:avLst>
              <a:gd name="adj" fmla="val 25000"/>
            </a:avLst>
          </a:prstGeom>
          <a:ln>
            <a:headEnd/>
            <a:tailEnd/>
          </a:ln>
        </p:spPr>
        <p:style>
          <a:lnRef idx="1">
            <a:schemeClr val="accent6"/>
          </a:lnRef>
          <a:fillRef idx="2">
            <a:schemeClr val="accent6"/>
          </a:fillRef>
          <a:effectRef idx="1">
            <a:schemeClr val="accent6"/>
          </a:effectRef>
          <a:fontRef idx="minor">
            <a:schemeClr val="dk1"/>
          </a:fontRef>
        </p:style>
        <p:txBody>
          <a:bodyPr wrap="none" anchor="ctr"/>
          <a:lstStyle/>
          <a:p>
            <a:pPr>
              <a:spcBef>
                <a:spcPct val="50000"/>
              </a:spcBef>
              <a:buFontTx/>
              <a:buChar char="•"/>
              <a:defRPr/>
            </a:pPr>
            <a:endParaRPr lang="sv-SE" sz="1350" dirty="0"/>
          </a:p>
        </p:txBody>
      </p:sp>
      <p:sp>
        <p:nvSpPr>
          <p:cNvPr id="13" name="Text Box 51"/>
          <p:cNvSpPr txBox="1">
            <a:spLocks noChangeArrowheads="1"/>
          </p:cNvSpPr>
          <p:nvPr/>
        </p:nvSpPr>
        <p:spPr bwMode="auto">
          <a:xfrm>
            <a:off x="1755748" y="3410671"/>
            <a:ext cx="1587736" cy="290126"/>
          </a:xfrm>
          <a:prstGeom prst="rect">
            <a:avLst/>
          </a:prstGeom>
          <a:noFill/>
          <a:ln w="9525">
            <a:noFill/>
            <a:miter lim="800000"/>
            <a:headEnd/>
            <a:tailEnd/>
          </a:ln>
        </p:spPr>
        <p:txBody>
          <a:bodyPr lIns="127300" tIns="63650" rIns="127300" bIns="63650">
            <a:spAutoFit/>
          </a:bodyPr>
          <a:lstStyle/>
          <a:p>
            <a:pPr algn="ctr"/>
            <a:r>
              <a:rPr lang="sv-SE" sz="1050" dirty="0">
                <a:latin typeface="Arial Black" pitchFamily="34" charset="0"/>
              </a:rPr>
              <a:t>ITS</a:t>
            </a:r>
          </a:p>
        </p:txBody>
      </p:sp>
      <p:sp>
        <p:nvSpPr>
          <p:cNvPr id="14" name="AutoShape 19"/>
          <p:cNvSpPr>
            <a:spLocks noChangeArrowheads="1"/>
          </p:cNvSpPr>
          <p:nvPr/>
        </p:nvSpPr>
        <p:spPr bwMode="auto">
          <a:xfrm>
            <a:off x="3162013" y="2901236"/>
            <a:ext cx="382076" cy="334316"/>
          </a:xfrm>
          <a:prstGeom prst="can">
            <a:avLst>
              <a:gd name="adj" fmla="val 25000"/>
            </a:avLst>
          </a:prstGeom>
          <a:ln>
            <a:headEnd/>
            <a:tailEnd/>
          </a:ln>
        </p:spPr>
        <p:style>
          <a:lnRef idx="1">
            <a:schemeClr val="accent6"/>
          </a:lnRef>
          <a:fillRef idx="2">
            <a:schemeClr val="accent6"/>
          </a:fillRef>
          <a:effectRef idx="1">
            <a:schemeClr val="accent6"/>
          </a:effectRef>
          <a:fontRef idx="minor">
            <a:schemeClr val="dk1"/>
          </a:fontRef>
        </p:style>
        <p:txBody>
          <a:bodyPr wrap="none" anchor="ctr"/>
          <a:lstStyle/>
          <a:p>
            <a:pPr>
              <a:spcBef>
                <a:spcPct val="50000"/>
              </a:spcBef>
              <a:buFontTx/>
              <a:buChar char="•"/>
              <a:defRPr/>
            </a:pPr>
            <a:endParaRPr lang="sv-SE" sz="1350"/>
          </a:p>
        </p:txBody>
      </p:sp>
      <p:sp>
        <p:nvSpPr>
          <p:cNvPr id="15" name="Text Box 51"/>
          <p:cNvSpPr txBox="1">
            <a:spLocks noChangeArrowheads="1"/>
          </p:cNvSpPr>
          <p:nvPr/>
        </p:nvSpPr>
        <p:spPr bwMode="auto">
          <a:xfrm>
            <a:off x="2576164" y="2952180"/>
            <a:ext cx="1587736" cy="290126"/>
          </a:xfrm>
          <a:prstGeom prst="rect">
            <a:avLst/>
          </a:prstGeom>
          <a:noFill/>
          <a:ln w="9525">
            <a:noFill/>
            <a:miter lim="800000"/>
            <a:headEnd/>
            <a:tailEnd/>
          </a:ln>
        </p:spPr>
        <p:txBody>
          <a:bodyPr lIns="127300" tIns="63650" rIns="127300" bIns="63650">
            <a:spAutoFit/>
          </a:bodyPr>
          <a:lstStyle/>
          <a:p>
            <a:pPr algn="ctr"/>
            <a:r>
              <a:rPr lang="sv-SE" sz="1050" dirty="0">
                <a:latin typeface="Arial Black" pitchFamily="34" charset="0"/>
              </a:rPr>
              <a:t>ITS</a:t>
            </a:r>
          </a:p>
        </p:txBody>
      </p:sp>
      <p:pic>
        <p:nvPicPr>
          <p:cNvPr id="1030" name="Picture 6"/>
          <p:cNvPicPr>
            <a:picLocks noChangeAspect="1" noChangeArrowheads="1"/>
          </p:cNvPicPr>
          <p:nvPr/>
        </p:nvPicPr>
        <p:blipFill>
          <a:blip r:embed="rId3" cstate="print"/>
          <a:srcRect/>
          <a:stretch>
            <a:fillRect/>
          </a:stretch>
        </p:blipFill>
        <p:spPr bwMode="auto">
          <a:xfrm>
            <a:off x="6046684" y="1996613"/>
            <a:ext cx="910613" cy="512699"/>
          </a:xfrm>
          <a:prstGeom prst="rect">
            <a:avLst/>
          </a:prstGeom>
          <a:noFill/>
          <a:ln w="9525">
            <a:noFill/>
            <a:miter lim="800000"/>
            <a:headEnd/>
            <a:tailEnd/>
          </a:ln>
        </p:spPr>
      </p:pic>
      <p:pic>
        <p:nvPicPr>
          <p:cNvPr id="1032" name="Picture 8"/>
          <p:cNvPicPr>
            <a:picLocks noChangeAspect="1" noChangeArrowheads="1"/>
          </p:cNvPicPr>
          <p:nvPr/>
        </p:nvPicPr>
        <p:blipFill>
          <a:blip r:embed="rId4" cstate="print"/>
          <a:srcRect/>
          <a:stretch>
            <a:fillRect/>
          </a:stretch>
        </p:blipFill>
        <p:spPr bwMode="auto">
          <a:xfrm>
            <a:off x="1251637" y="2424997"/>
            <a:ext cx="732727" cy="503066"/>
          </a:xfrm>
          <a:prstGeom prst="rect">
            <a:avLst/>
          </a:prstGeom>
          <a:noFill/>
          <a:ln w="9525">
            <a:noFill/>
            <a:miter lim="800000"/>
            <a:headEnd/>
            <a:tailEnd/>
          </a:ln>
        </p:spPr>
      </p:pic>
      <p:sp>
        <p:nvSpPr>
          <p:cNvPr id="55" name="TextBox 54"/>
          <p:cNvSpPr txBox="1"/>
          <p:nvPr/>
        </p:nvSpPr>
        <p:spPr>
          <a:xfrm>
            <a:off x="1210244" y="2934430"/>
            <a:ext cx="1375472" cy="461665"/>
          </a:xfrm>
          <a:prstGeom prst="rect">
            <a:avLst/>
          </a:prstGeom>
          <a:noFill/>
        </p:spPr>
        <p:txBody>
          <a:bodyPr wrap="square" rtlCol="0">
            <a:spAutoFit/>
          </a:bodyPr>
          <a:lstStyle/>
          <a:p>
            <a:r>
              <a:rPr lang="sv-SE" sz="1200" dirty="0"/>
              <a:t>Order-</a:t>
            </a:r>
          </a:p>
          <a:p>
            <a:r>
              <a:rPr lang="sv-SE" sz="1200" dirty="0"/>
              <a:t>mottagning</a:t>
            </a:r>
          </a:p>
        </p:txBody>
      </p:sp>
      <p:pic>
        <p:nvPicPr>
          <p:cNvPr id="59" name="Picture 9"/>
          <p:cNvPicPr>
            <a:picLocks noChangeAspect="1" noChangeArrowheads="1"/>
          </p:cNvPicPr>
          <p:nvPr/>
        </p:nvPicPr>
        <p:blipFill>
          <a:blip r:embed="rId5" cstate="print"/>
          <a:srcRect/>
          <a:stretch>
            <a:fillRect/>
          </a:stretch>
        </p:blipFill>
        <p:spPr bwMode="auto">
          <a:xfrm>
            <a:off x="2066731" y="2051796"/>
            <a:ext cx="684551" cy="443513"/>
          </a:xfrm>
          <a:prstGeom prst="rect">
            <a:avLst/>
          </a:prstGeom>
          <a:noFill/>
          <a:ln w="9525">
            <a:noFill/>
            <a:miter lim="800000"/>
            <a:headEnd/>
            <a:tailEnd/>
          </a:ln>
        </p:spPr>
      </p:pic>
      <p:sp>
        <p:nvSpPr>
          <p:cNvPr id="60" name="TextBox 59"/>
          <p:cNvSpPr txBox="1"/>
          <p:nvPr/>
        </p:nvSpPr>
        <p:spPr>
          <a:xfrm>
            <a:off x="1987130" y="2501677"/>
            <a:ext cx="1375472" cy="461665"/>
          </a:xfrm>
          <a:prstGeom prst="rect">
            <a:avLst/>
          </a:prstGeom>
          <a:noFill/>
        </p:spPr>
        <p:txBody>
          <a:bodyPr wrap="square" rtlCol="0">
            <a:spAutoFit/>
          </a:bodyPr>
          <a:lstStyle/>
          <a:p>
            <a:r>
              <a:rPr lang="sv-SE" sz="1200" dirty="0"/>
              <a:t>Produktions-</a:t>
            </a:r>
          </a:p>
          <a:p>
            <a:r>
              <a:rPr lang="sv-SE" sz="1200" dirty="0"/>
              <a:t>avdelning</a:t>
            </a:r>
          </a:p>
        </p:txBody>
      </p:sp>
      <p:pic>
        <p:nvPicPr>
          <p:cNvPr id="1034" name="Picture 10"/>
          <p:cNvPicPr>
            <a:picLocks noChangeAspect="1" noChangeArrowheads="1"/>
          </p:cNvPicPr>
          <p:nvPr/>
        </p:nvPicPr>
        <p:blipFill>
          <a:blip r:embed="rId6" cstate="print"/>
          <a:srcRect/>
          <a:stretch>
            <a:fillRect/>
          </a:stretch>
        </p:blipFill>
        <p:spPr bwMode="auto">
          <a:xfrm>
            <a:off x="2983711" y="1734355"/>
            <a:ext cx="841220" cy="356604"/>
          </a:xfrm>
          <a:prstGeom prst="rect">
            <a:avLst/>
          </a:prstGeom>
          <a:noFill/>
          <a:ln w="9525">
            <a:noFill/>
            <a:miter lim="800000"/>
            <a:headEnd/>
            <a:tailEnd/>
          </a:ln>
        </p:spPr>
      </p:pic>
      <p:sp>
        <p:nvSpPr>
          <p:cNvPr id="62" name="TextBox 61"/>
          <p:cNvSpPr txBox="1"/>
          <p:nvPr/>
        </p:nvSpPr>
        <p:spPr>
          <a:xfrm>
            <a:off x="2983712" y="2068156"/>
            <a:ext cx="1375472" cy="461665"/>
          </a:xfrm>
          <a:prstGeom prst="rect">
            <a:avLst/>
          </a:prstGeom>
          <a:noFill/>
        </p:spPr>
        <p:txBody>
          <a:bodyPr wrap="square" rtlCol="0">
            <a:spAutoFit/>
          </a:bodyPr>
          <a:lstStyle/>
          <a:p>
            <a:r>
              <a:rPr lang="sv-SE" sz="1200" dirty="0"/>
              <a:t>Leverans-</a:t>
            </a:r>
          </a:p>
          <a:p>
            <a:r>
              <a:rPr lang="sv-SE" sz="1200" dirty="0"/>
              <a:t>avdelning</a:t>
            </a:r>
          </a:p>
        </p:txBody>
      </p:sp>
      <p:cxnSp>
        <p:nvCxnSpPr>
          <p:cNvPr id="64" name="Straight Arrow Connector 63"/>
          <p:cNvCxnSpPr/>
          <p:nvPr/>
        </p:nvCxnSpPr>
        <p:spPr>
          <a:xfrm rot="5400000">
            <a:off x="1455410" y="3478211"/>
            <a:ext cx="305660" cy="1062"/>
          </a:xfrm>
          <a:prstGeom prst="straightConnector1">
            <a:avLst/>
          </a:prstGeom>
          <a:ln>
            <a:headEnd type="arrow"/>
            <a:tailEnd type="arrow"/>
          </a:ln>
        </p:spPr>
        <p:style>
          <a:lnRef idx="1">
            <a:schemeClr val="dk1"/>
          </a:lnRef>
          <a:fillRef idx="0">
            <a:schemeClr val="dk1"/>
          </a:fillRef>
          <a:effectRef idx="0">
            <a:schemeClr val="dk1"/>
          </a:effectRef>
          <a:fontRef idx="minor">
            <a:schemeClr val="tx1"/>
          </a:fontRef>
        </p:style>
      </p:cxnSp>
      <p:cxnSp>
        <p:nvCxnSpPr>
          <p:cNvPr id="65" name="Straight Arrow Connector 64"/>
          <p:cNvCxnSpPr/>
          <p:nvPr/>
        </p:nvCxnSpPr>
        <p:spPr>
          <a:xfrm rot="5400000">
            <a:off x="2321978" y="3121077"/>
            <a:ext cx="407547" cy="1062"/>
          </a:xfrm>
          <a:prstGeom prst="straightConnector1">
            <a:avLst/>
          </a:prstGeom>
          <a:ln>
            <a:headEnd type="arrow"/>
            <a:tailEnd type="arrow"/>
          </a:ln>
        </p:spPr>
        <p:style>
          <a:lnRef idx="1">
            <a:schemeClr val="dk1"/>
          </a:lnRef>
          <a:fillRef idx="0">
            <a:schemeClr val="dk1"/>
          </a:fillRef>
          <a:effectRef idx="0">
            <a:schemeClr val="dk1"/>
          </a:effectRef>
          <a:fontRef idx="minor">
            <a:schemeClr val="tx1"/>
          </a:fontRef>
        </p:style>
      </p:cxnSp>
      <p:cxnSp>
        <p:nvCxnSpPr>
          <p:cNvPr id="66" name="Straight Arrow Connector 65"/>
          <p:cNvCxnSpPr/>
          <p:nvPr/>
        </p:nvCxnSpPr>
        <p:spPr>
          <a:xfrm flipH="1">
            <a:off x="3332731" y="2459343"/>
            <a:ext cx="8647" cy="355061"/>
          </a:xfrm>
          <a:prstGeom prst="straightConnector1">
            <a:avLst/>
          </a:prstGeom>
          <a:ln>
            <a:headEnd type="arrow"/>
            <a:tailEnd type="arrow"/>
          </a:ln>
        </p:spPr>
        <p:style>
          <a:lnRef idx="1">
            <a:schemeClr val="dk1"/>
          </a:lnRef>
          <a:fillRef idx="0">
            <a:schemeClr val="dk1"/>
          </a:fillRef>
          <a:effectRef idx="0">
            <a:schemeClr val="dk1"/>
          </a:effectRef>
          <a:fontRef idx="minor">
            <a:schemeClr val="tx1"/>
          </a:fontRef>
        </p:style>
      </p:cxnSp>
      <p:sp>
        <p:nvSpPr>
          <p:cNvPr id="22" name="Text Box 51"/>
          <p:cNvSpPr txBox="1">
            <a:spLocks noChangeArrowheads="1"/>
          </p:cNvSpPr>
          <p:nvPr/>
        </p:nvSpPr>
        <p:spPr bwMode="auto">
          <a:xfrm>
            <a:off x="2648208" y="4325421"/>
            <a:ext cx="1587736" cy="290126"/>
          </a:xfrm>
          <a:prstGeom prst="rect">
            <a:avLst/>
          </a:prstGeom>
          <a:noFill/>
          <a:ln w="9525">
            <a:noFill/>
            <a:miter lim="800000"/>
            <a:headEnd/>
            <a:tailEnd/>
          </a:ln>
        </p:spPr>
        <p:txBody>
          <a:bodyPr lIns="127300" tIns="63650" rIns="127300" bIns="63650">
            <a:spAutoFit/>
          </a:bodyPr>
          <a:lstStyle/>
          <a:p>
            <a:pPr algn="ctr"/>
            <a:r>
              <a:rPr lang="sv-SE" sz="1050" dirty="0">
                <a:latin typeface="Arial Black" pitchFamily="34" charset="0"/>
              </a:rPr>
              <a:t>ETL</a:t>
            </a:r>
          </a:p>
        </p:txBody>
      </p:sp>
      <p:cxnSp>
        <p:nvCxnSpPr>
          <p:cNvPr id="23" name="Straight Arrow Connector 22"/>
          <p:cNvCxnSpPr/>
          <p:nvPr/>
        </p:nvCxnSpPr>
        <p:spPr>
          <a:xfrm>
            <a:off x="3340316" y="3325381"/>
            <a:ext cx="46421" cy="804113"/>
          </a:xfrm>
          <a:prstGeom prst="straightConnector1">
            <a:avLst/>
          </a:prstGeom>
          <a:ln>
            <a:headEnd type="none" w="med" len="med"/>
            <a:tailEnd type="arrow" w="med" len="med"/>
          </a:ln>
        </p:spPr>
        <p:style>
          <a:lnRef idx="1">
            <a:schemeClr val="dk1"/>
          </a:lnRef>
          <a:fillRef idx="0">
            <a:schemeClr val="dk1"/>
          </a:fillRef>
          <a:effectRef idx="0">
            <a:schemeClr val="dk1"/>
          </a:effectRef>
          <a:fontRef idx="minor">
            <a:schemeClr val="tx1"/>
          </a:fontRef>
        </p:style>
      </p:cxnSp>
      <p:cxnSp>
        <p:nvCxnSpPr>
          <p:cNvPr id="26" name="Straight Arrow Connector 25"/>
          <p:cNvCxnSpPr/>
          <p:nvPr/>
        </p:nvCxnSpPr>
        <p:spPr>
          <a:xfrm flipV="1">
            <a:off x="5690080" y="2617325"/>
            <a:ext cx="450964" cy="1013717"/>
          </a:xfrm>
          <a:prstGeom prst="straightConnector1">
            <a:avLst/>
          </a:prstGeom>
          <a:ln>
            <a:headEnd type="arrow"/>
            <a:tailEnd type="arrow"/>
          </a:ln>
        </p:spPr>
        <p:style>
          <a:lnRef idx="1">
            <a:schemeClr val="dk1"/>
          </a:lnRef>
          <a:fillRef idx="0">
            <a:schemeClr val="dk1"/>
          </a:fillRef>
          <a:effectRef idx="0">
            <a:schemeClr val="dk1"/>
          </a:effectRef>
          <a:fontRef idx="minor">
            <a:schemeClr val="tx1"/>
          </a:fontRef>
        </p:style>
      </p:cxnSp>
      <p:cxnSp>
        <p:nvCxnSpPr>
          <p:cNvPr id="28" name="Straight Arrow Connector 27"/>
          <p:cNvCxnSpPr/>
          <p:nvPr/>
        </p:nvCxnSpPr>
        <p:spPr>
          <a:xfrm>
            <a:off x="2576647" y="3805456"/>
            <a:ext cx="540060" cy="378042"/>
          </a:xfrm>
          <a:prstGeom prst="straightConnector1">
            <a:avLst/>
          </a:prstGeom>
          <a:ln>
            <a:headEnd type="none" w="med" len="med"/>
            <a:tailEnd type="arrow" w="med" len="med"/>
          </a:ln>
        </p:spPr>
        <p:style>
          <a:lnRef idx="1">
            <a:schemeClr val="dk1"/>
          </a:lnRef>
          <a:fillRef idx="0">
            <a:schemeClr val="dk1"/>
          </a:fillRef>
          <a:effectRef idx="0">
            <a:schemeClr val="dk1"/>
          </a:effectRef>
          <a:fontRef idx="minor">
            <a:schemeClr val="tx1"/>
          </a:fontRef>
        </p:style>
      </p:cxnSp>
      <p:cxnSp>
        <p:nvCxnSpPr>
          <p:cNvPr id="31" name="Straight Arrow Connector 30"/>
          <p:cNvCxnSpPr/>
          <p:nvPr/>
        </p:nvCxnSpPr>
        <p:spPr>
          <a:xfrm>
            <a:off x="1874569" y="4183498"/>
            <a:ext cx="1188132" cy="270030"/>
          </a:xfrm>
          <a:prstGeom prst="straightConnector1">
            <a:avLst/>
          </a:prstGeom>
          <a:ln>
            <a:headEnd type="none" w="med" len="med"/>
            <a:tailEnd type="arrow" w="med" len="med"/>
          </a:ln>
        </p:spPr>
        <p:style>
          <a:lnRef idx="1">
            <a:schemeClr val="dk1"/>
          </a:lnRef>
          <a:fillRef idx="0">
            <a:schemeClr val="dk1"/>
          </a:fillRef>
          <a:effectRef idx="0">
            <a:schemeClr val="dk1"/>
          </a:effectRef>
          <a:fontRef idx="minor">
            <a:schemeClr val="tx1"/>
          </a:fontRef>
        </p:style>
      </p:cxnSp>
      <p:sp>
        <p:nvSpPr>
          <p:cNvPr id="45" name="AutoShape 19"/>
          <p:cNvSpPr>
            <a:spLocks noChangeArrowheads="1"/>
          </p:cNvSpPr>
          <p:nvPr/>
        </p:nvSpPr>
        <p:spPr bwMode="auto">
          <a:xfrm>
            <a:off x="4613901" y="3783871"/>
            <a:ext cx="1426415" cy="356604"/>
          </a:xfrm>
          <a:prstGeom prst="can">
            <a:avLst>
              <a:gd name="adj" fmla="val 25000"/>
            </a:avLst>
          </a:prstGeom>
          <a:ln>
            <a:headEnd/>
            <a:tailEnd/>
          </a:ln>
        </p:spPr>
        <p:style>
          <a:lnRef idx="1">
            <a:schemeClr val="accent6"/>
          </a:lnRef>
          <a:fillRef idx="2">
            <a:schemeClr val="accent6"/>
          </a:fillRef>
          <a:effectRef idx="1">
            <a:schemeClr val="accent6"/>
          </a:effectRef>
          <a:fontRef idx="minor">
            <a:schemeClr val="dk1"/>
          </a:fontRef>
        </p:style>
        <p:txBody>
          <a:bodyPr wrap="none" anchor="ctr"/>
          <a:lstStyle/>
          <a:p>
            <a:pPr>
              <a:spcBef>
                <a:spcPct val="50000"/>
              </a:spcBef>
              <a:buFontTx/>
              <a:buChar char="•"/>
              <a:defRPr/>
            </a:pPr>
            <a:endParaRPr lang="sv-SE" sz="1350"/>
          </a:p>
        </p:txBody>
      </p:sp>
      <p:sp>
        <p:nvSpPr>
          <p:cNvPr id="46" name="Text Box 51"/>
          <p:cNvSpPr txBox="1">
            <a:spLocks noChangeArrowheads="1"/>
          </p:cNvSpPr>
          <p:nvPr/>
        </p:nvSpPr>
        <p:spPr bwMode="auto">
          <a:xfrm>
            <a:off x="4512014" y="3829493"/>
            <a:ext cx="1587736" cy="290126"/>
          </a:xfrm>
          <a:prstGeom prst="rect">
            <a:avLst/>
          </a:prstGeom>
          <a:noFill/>
          <a:ln w="9525">
            <a:noFill/>
            <a:miter lim="800000"/>
            <a:headEnd/>
            <a:tailEnd/>
          </a:ln>
        </p:spPr>
        <p:txBody>
          <a:bodyPr lIns="127300" tIns="63650" rIns="127300" bIns="63650">
            <a:spAutoFit/>
          </a:bodyPr>
          <a:lstStyle/>
          <a:p>
            <a:pPr algn="ctr"/>
            <a:r>
              <a:rPr lang="sv-SE" sz="1050" dirty="0">
                <a:latin typeface="Arial Black" pitchFamily="34" charset="0"/>
              </a:rPr>
              <a:t>Data warehouse</a:t>
            </a:r>
          </a:p>
        </p:txBody>
      </p:sp>
      <p:cxnSp>
        <p:nvCxnSpPr>
          <p:cNvPr id="70" name="Straight Arrow Connector 69"/>
          <p:cNvCxnSpPr/>
          <p:nvPr/>
        </p:nvCxnSpPr>
        <p:spPr>
          <a:xfrm>
            <a:off x="2954689" y="2652385"/>
            <a:ext cx="1120755" cy="64627"/>
          </a:xfrm>
          <a:prstGeom prst="straightConnector1">
            <a:avLst/>
          </a:prstGeom>
          <a:ln>
            <a:headEnd type="arrow" w="med" len="med"/>
            <a:tailEnd type="none" w="med" len="med"/>
          </a:ln>
        </p:spPr>
        <p:style>
          <a:lnRef idx="1">
            <a:schemeClr val="dk1"/>
          </a:lnRef>
          <a:fillRef idx="0">
            <a:schemeClr val="dk1"/>
          </a:fillRef>
          <a:effectRef idx="0">
            <a:schemeClr val="dk1"/>
          </a:effectRef>
          <a:fontRef idx="minor">
            <a:schemeClr val="tx1"/>
          </a:fontRef>
        </p:style>
      </p:cxnSp>
      <p:cxnSp>
        <p:nvCxnSpPr>
          <p:cNvPr id="76" name="Straight Arrow Connector 75"/>
          <p:cNvCxnSpPr/>
          <p:nvPr/>
        </p:nvCxnSpPr>
        <p:spPr>
          <a:xfrm flipV="1">
            <a:off x="3764779" y="4254613"/>
            <a:ext cx="972108" cy="144909"/>
          </a:xfrm>
          <a:prstGeom prst="straightConnector1">
            <a:avLst/>
          </a:prstGeom>
          <a:ln>
            <a:headEnd type="none" w="med" len="med"/>
            <a:tailEnd type="arrow" w="med" len="med"/>
          </a:ln>
        </p:spPr>
        <p:style>
          <a:lnRef idx="1">
            <a:schemeClr val="dk1"/>
          </a:lnRef>
          <a:fillRef idx="0">
            <a:schemeClr val="dk1"/>
          </a:fillRef>
          <a:effectRef idx="0">
            <a:schemeClr val="dk1"/>
          </a:effectRef>
          <a:fontRef idx="minor">
            <a:schemeClr val="tx1"/>
          </a:fontRef>
        </p:style>
      </p:cxnSp>
      <p:cxnSp>
        <p:nvCxnSpPr>
          <p:cNvPr id="82" name="Straight Arrow Connector 81"/>
          <p:cNvCxnSpPr/>
          <p:nvPr/>
        </p:nvCxnSpPr>
        <p:spPr>
          <a:xfrm flipH="1" flipV="1">
            <a:off x="4088815" y="2706390"/>
            <a:ext cx="918102" cy="972108"/>
          </a:xfrm>
          <a:prstGeom prst="straightConnector1">
            <a:avLst/>
          </a:prstGeom>
          <a:ln>
            <a:headEnd type="arrow" w="med" len="med"/>
            <a:tailEnd type="none" w="med" len="med"/>
          </a:ln>
        </p:spPr>
        <p:style>
          <a:lnRef idx="1">
            <a:schemeClr val="dk1"/>
          </a:lnRef>
          <a:fillRef idx="0">
            <a:schemeClr val="dk1"/>
          </a:fillRef>
          <a:effectRef idx="0">
            <a:schemeClr val="dk1"/>
          </a:effectRef>
          <a:fontRef idx="minor">
            <a:schemeClr val="tx1"/>
          </a:fontRef>
        </p:style>
      </p:cxnSp>
      <p:cxnSp>
        <p:nvCxnSpPr>
          <p:cNvPr id="61" name="Straight Arrow Connector 60"/>
          <p:cNvCxnSpPr/>
          <p:nvPr/>
        </p:nvCxnSpPr>
        <p:spPr>
          <a:xfrm>
            <a:off x="3926797" y="2004312"/>
            <a:ext cx="1242138" cy="972108"/>
          </a:xfrm>
          <a:prstGeom prst="straightConnector1">
            <a:avLst/>
          </a:prstGeom>
          <a:ln>
            <a:headEnd type="arrow" w="med" len="med"/>
            <a:tailEnd type="none" w="med" len="med"/>
          </a:ln>
        </p:spPr>
        <p:style>
          <a:lnRef idx="1">
            <a:schemeClr val="dk1"/>
          </a:lnRef>
          <a:fillRef idx="0">
            <a:schemeClr val="dk1"/>
          </a:fillRef>
          <a:effectRef idx="0">
            <a:schemeClr val="dk1"/>
          </a:effectRef>
          <a:fontRef idx="minor">
            <a:schemeClr val="tx1"/>
          </a:fontRef>
        </p:style>
      </p:cxnSp>
      <p:cxnSp>
        <p:nvCxnSpPr>
          <p:cNvPr id="67" name="Straight Arrow Connector 66"/>
          <p:cNvCxnSpPr/>
          <p:nvPr/>
        </p:nvCxnSpPr>
        <p:spPr>
          <a:xfrm flipH="1" flipV="1">
            <a:off x="5168935" y="2976420"/>
            <a:ext cx="162018" cy="702078"/>
          </a:xfrm>
          <a:prstGeom prst="straightConnector1">
            <a:avLst/>
          </a:prstGeom>
          <a:ln>
            <a:headEnd type="arrow" w="med" len="med"/>
            <a:tailEnd type="none" w="med" len="med"/>
          </a:ln>
        </p:spPr>
        <p:style>
          <a:lnRef idx="1">
            <a:schemeClr val="dk1"/>
          </a:lnRef>
          <a:fillRef idx="0">
            <a:schemeClr val="dk1"/>
          </a:fillRef>
          <a:effectRef idx="0">
            <a:schemeClr val="dk1"/>
          </a:effectRef>
          <a:fontRef idx="minor">
            <a:schemeClr val="tx1"/>
          </a:fontRef>
        </p:style>
      </p:cxnSp>
      <p:sp>
        <p:nvSpPr>
          <p:cNvPr id="33" name="Oval 32"/>
          <p:cNvSpPr/>
          <p:nvPr/>
        </p:nvSpPr>
        <p:spPr>
          <a:xfrm>
            <a:off x="2563428" y="3962173"/>
            <a:ext cx="1930741" cy="896602"/>
          </a:xfrm>
          <a:prstGeom prst="ellipse">
            <a:avLst/>
          </a:prstGeom>
          <a:solidFill>
            <a:schemeClr val="bg1">
              <a:alpha val="0"/>
            </a:scheme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Tree>
    <p:extLst>
      <p:ext uri="{BB962C8B-B14F-4D97-AF65-F5344CB8AC3E}">
        <p14:creationId xmlns:p14="http://schemas.microsoft.com/office/powerpoint/2010/main" val="1266258540"/>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707048" y="553491"/>
            <a:ext cx="6850800" cy="596700"/>
          </a:xfrm>
        </p:spPr>
        <p:txBody>
          <a:bodyPr>
            <a:normAutofit/>
          </a:bodyPr>
          <a:lstStyle/>
          <a:p>
            <a:r>
              <a:rPr lang="sv-SE" sz="2700" dirty="0" smtClean="0"/>
              <a:t>ETL-verktyg</a:t>
            </a:r>
            <a:endParaRPr lang="sv-SE" sz="2700" dirty="0"/>
          </a:p>
        </p:txBody>
      </p:sp>
      <p:sp>
        <p:nvSpPr>
          <p:cNvPr id="3" name="Content Placeholder 2"/>
          <p:cNvSpPr>
            <a:spLocks noGrp="1"/>
          </p:cNvSpPr>
          <p:nvPr>
            <p:ph idx="1"/>
          </p:nvPr>
        </p:nvSpPr>
        <p:spPr>
          <a:xfrm>
            <a:off x="611677" y="1276786"/>
            <a:ext cx="8101399" cy="3425154"/>
          </a:xfrm>
        </p:spPr>
        <p:txBody>
          <a:bodyPr>
            <a:noAutofit/>
          </a:bodyPr>
          <a:lstStyle/>
          <a:p>
            <a:pPr>
              <a:spcBef>
                <a:spcPts val="900"/>
              </a:spcBef>
            </a:pPr>
            <a:r>
              <a:rPr lang="sv-SE" sz="1600" dirty="0">
                <a:latin typeface="+mn-lt"/>
              </a:rPr>
              <a:t>Ett </a:t>
            </a:r>
            <a:r>
              <a:rPr lang="sv-SE" sz="1600" dirty="0" smtClean="0">
                <a:latin typeface="+mn-lt"/>
              </a:rPr>
              <a:t>ETL-verktyg är ett system </a:t>
            </a:r>
            <a:r>
              <a:rPr lang="sv-SE" sz="1600" dirty="0">
                <a:latin typeface="+mn-lt"/>
              </a:rPr>
              <a:t>som designar och </a:t>
            </a:r>
            <a:r>
              <a:rPr lang="sv-SE" sz="1600" b="1" dirty="0">
                <a:latin typeface="+mn-lt"/>
              </a:rPr>
              <a:t>utför ”extract”, ”transform”, och ”load”-aktioner</a:t>
            </a:r>
            <a:r>
              <a:rPr lang="sv-SE" sz="1600" dirty="0">
                <a:latin typeface="+mn-lt"/>
              </a:rPr>
              <a:t>, det vill säga ett verktyg </a:t>
            </a:r>
            <a:r>
              <a:rPr lang="sv-SE" sz="1600" dirty="0" smtClean="0">
                <a:latin typeface="+mn-lt"/>
              </a:rPr>
              <a:t>som stödjer design </a:t>
            </a:r>
            <a:r>
              <a:rPr lang="sv-SE" sz="1600" dirty="0">
                <a:latin typeface="+mn-lt"/>
              </a:rPr>
              <a:t>och </a:t>
            </a:r>
            <a:r>
              <a:rPr lang="sv-SE" sz="1600" dirty="0" smtClean="0">
                <a:latin typeface="+mn-lt"/>
              </a:rPr>
              <a:t>extraktion </a:t>
            </a:r>
            <a:r>
              <a:rPr lang="sv-SE" sz="1600" dirty="0">
                <a:latin typeface="+mn-lt"/>
              </a:rPr>
              <a:t>av data från de operationella IT-systemen (ITS</a:t>
            </a:r>
            <a:r>
              <a:rPr lang="sv-SE" sz="1600" dirty="0" smtClean="0">
                <a:latin typeface="+mn-lt"/>
              </a:rPr>
              <a:t>); stödjer </a:t>
            </a:r>
            <a:r>
              <a:rPr lang="sv-SE" sz="1600" b="1" dirty="0" smtClean="0">
                <a:latin typeface="+mn-lt"/>
              </a:rPr>
              <a:t>transformation </a:t>
            </a:r>
            <a:r>
              <a:rPr lang="sv-SE" sz="1600" b="1" dirty="0">
                <a:latin typeface="+mn-lt"/>
              </a:rPr>
              <a:t>av data till en gemensam </a:t>
            </a:r>
            <a:r>
              <a:rPr lang="sv-SE" sz="1600" b="1" dirty="0" smtClean="0">
                <a:latin typeface="+mn-lt"/>
              </a:rPr>
              <a:t>informationsstruktur;</a:t>
            </a:r>
            <a:r>
              <a:rPr lang="sv-SE" sz="1600" dirty="0" smtClean="0">
                <a:latin typeface="+mn-lt"/>
              </a:rPr>
              <a:t> </a:t>
            </a:r>
            <a:r>
              <a:rPr lang="sv-SE" sz="1600" dirty="0">
                <a:latin typeface="+mn-lt"/>
              </a:rPr>
              <a:t>och </a:t>
            </a:r>
            <a:r>
              <a:rPr lang="sv-SE" sz="1600" dirty="0" smtClean="0">
                <a:latin typeface="+mn-lt"/>
              </a:rPr>
              <a:t>stödjer laddning </a:t>
            </a:r>
            <a:r>
              <a:rPr lang="sv-SE" sz="1600" dirty="0">
                <a:latin typeface="+mn-lt"/>
              </a:rPr>
              <a:t>av data in i DW. </a:t>
            </a:r>
          </a:p>
        </p:txBody>
      </p:sp>
      <p:sp>
        <p:nvSpPr>
          <p:cNvPr id="21" name="AutoShape 19"/>
          <p:cNvSpPr>
            <a:spLocks noChangeArrowheads="1"/>
          </p:cNvSpPr>
          <p:nvPr/>
        </p:nvSpPr>
        <p:spPr bwMode="auto">
          <a:xfrm>
            <a:off x="6625514" y="427876"/>
            <a:ext cx="564472" cy="387863"/>
          </a:xfrm>
          <a:prstGeom prst="can">
            <a:avLst>
              <a:gd name="adj" fmla="val 25000"/>
            </a:avLst>
          </a:prstGeom>
          <a:ln>
            <a:headEnd/>
            <a:tailEnd/>
          </a:ln>
        </p:spPr>
        <p:style>
          <a:lnRef idx="1">
            <a:schemeClr val="accent6"/>
          </a:lnRef>
          <a:fillRef idx="2">
            <a:schemeClr val="accent6"/>
          </a:fillRef>
          <a:effectRef idx="1">
            <a:schemeClr val="accent6"/>
          </a:effectRef>
          <a:fontRef idx="minor">
            <a:schemeClr val="dk1"/>
          </a:fontRef>
        </p:style>
        <p:txBody>
          <a:bodyPr wrap="none" anchor="ctr"/>
          <a:lstStyle/>
          <a:p>
            <a:pPr>
              <a:spcBef>
                <a:spcPct val="50000"/>
              </a:spcBef>
              <a:buFontTx/>
              <a:buChar char="•"/>
              <a:defRPr/>
            </a:pPr>
            <a:endParaRPr lang="sv-SE" sz="1350"/>
          </a:p>
        </p:txBody>
      </p:sp>
      <p:sp>
        <p:nvSpPr>
          <p:cNvPr id="22" name="Text Box 51"/>
          <p:cNvSpPr txBox="1">
            <a:spLocks noChangeArrowheads="1"/>
          </p:cNvSpPr>
          <p:nvPr/>
        </p:nvSpPr>
        <p:spPr bwMode="auto">
          <a:xfrm>
            <a:off x="6017162" y="515549"/>
            <a:ext cx="1781175" cy="336292"/>
          </a:xfrm>
          <a:prstGeom prst="rect">
            <a:avLst/>
          </a:prstGeom>
          <a:noFill/>
          <a:ln w="9525">
            <a:noFill/>
            <a:miter lim="800000"/>
            <a:headEnd/>
            <a:tailEnd/>
          </a:ln>
        </p:spPr>
        <p:txBody>
          <a:bodyPr lIns="127300" tIns="63650" rIns="127300" bIns="63650">
            <a:spAutoFit/>
          </a:bodyPr>
          <a:lstStyle/>
          <a:p>
            <a:pPr algn="ctr"/>
            <a:r>
              <a:rPr lang="sv-SE" sz="1350" dirty="0">
                <a:latin typeface="Arial Black" pitchFamily="34" charset="0"/>
              </a:rPr>
              <a:t>ETL</a:t>
            </a:r>
          </a:p>
        </p:txBody>
      </p:sp>
    </p:spTree>
    <p:extLst>
      <p:ext uri="{BB962C8B-B14F-4D97-AF65-F5344CB8AC3E}">
        <p14:creationId xmlns:p14="http://schemas.microsoft.com/office/powerpoint/2010/main" val="2816490066"/>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707048" y="553491"/>
            <a:ext cx="6850800" cy="596700"/>
          </a:xfrm>
        </p:spPr>
        <p:txBody>
          <a:bodyPr>
            <a:normAutofit/>
          </a:bodyPr>
          <a:lstStyle/>
          <a:p>
            <a:r>
              <a:rPr lang="sv-SE" sz="2700" dirty="0" smtClean="0"/>
              <a:t>ETL-verktyg</a:t>
            </a:r>
            <a:endParaRPr lang="sv-SE" sz="2700" dirty="0"/>
          </a:p>
        </p:txBody>
      </p:sp>
      <p:sp>
        <p:nvSpPr>
          <p:cNvPr id="3" name="Content Placeholder 2"/>
          <p:cNvSpPr>
            <a:spLocks noGrp="1"/>
          </p:cNvSpPr>
          <p:nvPr>
            <p:ph idx="1"/>
          </p:nvPr>
        </p:nvSpPr>
        <p:spPr>
          <a:xfrm>
            <a:off x="611677" y="1276786"/>
            <a:ext cx="8101399" cy="3425154"/>
          </a:xfrm>
        </p:spPr>
        <p:txBody>
          <a:bodyPr>
            <a:noAutofit/>
          </a:bodyPr>
          <a:lstStyle/>
          <a:p>
            <a:pPr>
              <a:spcBef>
                <a:spcPts val="900"/>
              </a:spcBef>
            </a:pPr>
            <a:r>
              <a:rPr lang="sv-SE" sz="1600" dirty="0" smtClean="0">
                <a:latin typeface="+mn-lt"/>
              </a:rPr>
              <a:t>ETL-verktyget </a:t>
            </a:r>
            <a:r>
              <a:rPr lang="sv-SE" sz="1600" dirty="0">
                <a:latin typeface="+mn-lt"/>
              </a:rPr>
              <a:t>kan också </a:t>
            </a:r>
            <a:r>
              <a:rPr lang="sv-SE" sz="1600" b="1" dirty="0">
                <a:latin typeface="+mn-lt"/>
              </a:rPr>
              <a:t>kontrollera </a:t>
            </a:r>
            <a:r>
              <a:rPr lang="sv-SE" sz="1600" b="1" dirty="0" smtClean="0">
                <a:latin typeface="+mn-lt"/>
              </a:rPr>
              <a:t>att </a:t>
            </a:r>
            <a:r>
              <a:rPr lang="sv-SE" sz="1600" b="1" dirty="0">
                <a:latin typeface="+mn-lt"/>
              </a:rPr>
              <a:t>data som ska laddas in i DW är korrekt genom att korrigera felaktigheter (”</a:t>
            </a:r>
            <a:r>
              <a:rPr lang="sv-SE" sz="1600" b="1" dirty="0" err="1">
                <a:latin typeface="+mn-lt"/>
              </a:rPr>
              <a:t>cleansing</a:t>
            </a:r>
            <a:r>
              <a:rPr lang="sv-SE" sz="1600" b="1" dirty="0">
                <a:latin typeface="+mn-lt"/>
              </a:rPr>
              <a:t> info”). </a:t>
            </a:r>
            <a:endParaRPr lang="sv-SE" sz="1600" b="1" dirty="0" smtClean="0">
              <a:latin typeface="+mn-lt"/>
            </a:endParaRPr>
          </a:p>
          <a:p>
            <a:pPr>
              <a:spcBef>
                <a:spcPts val="900"/>
              </a:spcBef>
            </a:pPr>
            <a:r>
              <a:rPr lang="sv-SE" sz="1600" dirty="0" smtClean="0">
                <a:latin typeface="+mn-lt"/>
              </a:rPr>
              <a:t>Detta </a:t>
            </a:r>
            <a:r>
              <a:rPr lang="sv-SE" sz="1600" dirty="0">
                <a:latin typeface="+mn-lt"/>
              </a:rPr>
              <a:t>kan göras genom att </a:t>
            </a:r>
            <a:r>
              <a:rPr lang="sv-SE" sz="1600" b="1" dirty="0">
                <a:latin typeface="+mn-lt"/>
              </a:rPr>
              <a:t>samköra mot adressr</a:t>
            </a:r>
            <a:r>
              <a:rPr lang="sv-SE" sz="1600" dirty="0">
                <a:latin typeface="+mn-lt"/>
              </a:rPr>
              <a:t>egister (och till exempel korrigera postnummer) och </a:t>
            </a:r>
            <a:r>
              <a:rPr lang="sv-SE" sz="1600" b="1" dirty="0">
                <a:latin typeface="+mn-lt"/>
              </a:rPr>
              <a:t>standarder</a:t>
            </a:r>
            <a:r>
              <a:rPr lang="sv-SE" sz="1600" dirty="0">
                <a:latin typeface="+mn-lt"/>
              </a:rPr>
              <a:t> (som till exempel korrigera läkares kodning av åtgärder enligt ICD-10). Felaktig data korrigeras, utlämnad kompletteras. </a:t>
            </a:r>
          </a:p>
        </p:txBody>
      </p:sp>
      <p:sp>
        <p:nvSpPr>
          <p:cNvPr id="21" name="AutoShape 19"/>
          <p:cNvSpPr>
            <a:spLocks noChangeArrowheads="1"/>
          </p:cNvSpPr>
          <p:nvPr/>
        </p:nvSpPr>
        <p:spPr bwMode="auto">
          <a:xfrm>
            <a:off x="6625514" y="427876"/>
            <a:ext cx="564472" cy="387863"/>
          </a:xfrm>
          <a:prstGeom prst="can">
            <a:avLst>
              <a:gd name="adj" fmla="val 25000"/>
            </a:avLst>
          </a:prstGeom>
          <a:ln>
            <a:headEnd/>
            <a:tailEnd/>
          </a:ln>
        </p:spPr>
        <p:style>
          <a:lnRef idx="1">
            <a:schemeClr val="accent6"/>
          </a:lnRef>
          <a:fillRef idx="2">
            <a:schemeClr val="accent6"/>
          </a:fillRef>
          <a:effectRef idx="1">
            <a:schemeClr val="accent6"/>
          </a:effectRef>
          <a:fontRef idx="minor">
            <a:schemeClr val="dk1"/>
          </a:fontRef>
        </p:style>
        <p:txBody>
          <a:bodyPr wrap="none" anchor="ctr"/>
          <a:lstStyle/>
          <a:p>
            <a:pPr>
              <a:spcBef>
                <a:spcPct val="50000"/>
              </a:spcBef>
              <a:buFontTx/>
              <a:buChar char="•"/>
              <a:defRPr/>
            </a:pPr>
            <a:endParaRPr lang="sv-SE" sz="1350"/>
          </a:p>
        </p:txBody>
      </p:sp>
      <p:sp>
        <p:nvSpPr>
          <p:cNvPr id="22" name="Text Box 51"/>
          <p:cNvSpPr txBox="1">
            <a:spLocks noChangeArrowheads="1"/>
          </p:cNvSpPr>
          <p:nvPr/>
        </p:nvSpPr>
        <p:spPr bwMode="auto">
          <a:xfrm>
            <a:off x="6017162" y="515549"/>
            <a:ext cx="1781175" cy="336292"/>
          </a:xfrm>
          <a:prstGeom prst="rect">
            <a:avLst/>
          </a:prstGeom>
          <a:noFill/>
          <a:ln w="9525">
            <a:noFill/>
            <a:miter lim="800000"/>
            <a:headEnd/>
            <a:tailEnd/>
          </a:ln>
        </p:spPr>
        <p:txBody>
          <a:bodyPr lIns="127300" tIns="63650" rIns="127300" bIns="63650">
            <a:spAutoFit/>
          </a:bodyPr>
          <a:lstStyle/>
          <a:p>
            <a:pPr algn="ctr"/>
            <a:r>
              <a:rPr lang="sv-SE" sz="1350" dirty="0">
                <a:latin typeface="Arial Black" pitchFamily="34" charset="0"/>
              </a:rPr>
              <a:t>ETL</a:t>
            </a:r>
          </a:p>
        </p:txBody>
      </p:sp>
    </p:spTree>
    <p:extLst>
      <p:ext uri="{BB962C8B-B14F-4D97-AF65-F5344CB8AC3E}">
        <p14:creationId xmlns:p14="http://schemas.microsoft.com/office/powerpoint/2010/main" val="3177321587"/>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p:txBody>
          <a:bodyPr>
            <a:normAutofit/>
          </a:bodyPr>
          <a:lstStyle/>
          <a:p>
            <a:r>
              <a:rPr lang="sv-SE" sz="2700" dirty="0"/>
              <a:t>Data </a:t>
            </a:r>
            <a:r>
              <a:rPr lang="sv-SE" sz="2700" dirty="0" err="1"/>
              <a:t>warehouse-arkitektur</a:t>
            </a:r>
            <a:r>
              <a:rPr lang="sv-SE" sz="2700" dirty="0"/>
              <a:t> 3 </a:t>
            </a:r>
          </a:p>
        </p:txBody>
      </p:sp>
      <p:sp>
        <p:nvSpPr>
          <p:cNvPr id="47" name="TextBox 46"/>
          <p:cNvSpPr txBox="1"/>
          <p:nvPr/>
        </p:nvSpPr>
        <p:spPr>
          <a:xfrm>
            <a:off x="6182390" y="1404470"/>
            <a:ext cx="1543050" cy="276999"/>
          </a:xfrm>
          <a:prstGeom prst="rect">
            <a:avLst/>
          </a:prstGeom>
          <a:noFill/>
        </p:spPr>
        <p:txBody>
          <a:bodyPr wrap="square" rtlCol="0">
            <a:spAutoFit/>
          </a:bodyPr>
          <a:lstStyle/>
          <a:p>
            <a:r>
              <a:rPr lang="sv-SE" sz="1200" dirty="0"/>
              <a:t>Ledningen</a:t>
            </a:r>
          </a:p>
        </p:txBody>
      </p:sp>
      <p:sp>
        <p:nvSpPr>
          <p:cNvPr id="21" name="AutoShape 19"/>
          <p:cNvSpPr>
            <a:spLocks noChangeArrowheads="1"/>
          </p:cNvSpPr>
          <p:nvPr/>
        </p:nvSpPr>
        <p:spPr bwMode="auto">
          <a:xfrm>
            <a:off x="3485513" y="4129492"/>
            <a:ext cx="428625" cy="375047"/>
          </a:xfrm>
          <a:prstGeom prst="can">
            <a:avLst>
              <a:gd name="adj" fmla="val 25000"/>
            </a:avLst>
          </a:prstGeom>
          <a:ln>
            <a:headEnd/>
            <a:tailEnd/>
          </a:ln>
        </p:spPr>
        <p:style>
          <a:lnRef idx="1">
            <a:schemeClr val="accent6"/>
          </a:lnRef>
          <a:fillRef idx="2">
            <a:schemeClr val="accent6"/>
          </a:fillRef>
          <a:effectRef idx="1">
            <a:schemeClr val="accent6"/>
          </a:effectRef>
          <a:fontRef idx="minor">
            <a:schemeClr val="dk1"/>
          </a:fontRef>
        </p:style>
        <p:txBody>
          <a:bodyPr wrap="none" anchor="ctr"/>
          <a:lstStyle/>
          <a:p>
            <a:pPr>
              <a:spcBef>
                <a:spcPct val="50000"/>
              </a:spcBef>
              <a:buFontTx/>
              <a:buChar char="•"/>
              <a:defRPr/>
            </a:pPr>
            <a:endParaRPr lang="sv-SE" sz="1350"/>
          </a:p>
        </p:txBody>
      </p:sp>
      <p:sp>
        <p:nvSpPr>
          <p:cNvPr id="5" name="AutoShape 19"/>
          <p:cNvSpPr>
            <a:spLocks noChangeArrowheads="1"/>
          </p:cNvSpPr>
          <p:nvPr/>
        </p:nvSpPr>
        <p:spPr bwMode="auto">
          <a:xfrm>
            <a:off x="2014650" y="4002244"/>
            <a:ext cx="382076" cy="334316"/>
          </a:xfrm>
          <a:prstGeom prst="can">
            <a:avLst>
              <a:gd name="adj" fmla="val 25000"/>
            </a:avLst>
          </a:prstGeom>
          <a:ln>
            <a:headEnd/>
            <a:tailEnd/>
          </a:ln>
        </p:spPr>
        <p:style>
          <a:lnRef idx="1">
            <a:schemeClr val="accent6"/>
          </a:lnRef>
          <a:fillRef idx="2">
            <a:schemeClr val="accent6"/>
          </a:fillRef>
          <a:effectRef idx="1">
            <a:schemeClr val="accent6"/>
          </a:effectRef>
          <a:fontRef idx="minor">
            <a:schemeClr val="dk1"/>
          </a:fontRef>
        </p:style>
        <p:txBody>
          <a:bodyPr wrap="none" anchor="ctr"/>
          <a:lstStyle/>
          <a:p>
            <a:pPr>
              <a:spcBef>
                <a:spcPct val="50000"/>
              </a:spcBef>
              <a:buFontTx/>
              <a:buChar char="•"/>
              <a:defRPr/>
            </a:pPr>
            <a:endParaRPr lang="sv-SE" sz="1350"/>
          </a:p>
        </p:txBody>
      </p:sp>
      <p:sp>
        <p:nvSpPr>
          <p:cNvPr id="9" name="Text Box 51"/>
          <p:cNvSpPr txBox="1">
            <a:spLocks noChangeArrowheads="1"/>
          </p:cNvSpPr>
          <p:nvPr/>
        </p:nvSpPr>
        <p:spPr bwMode="auto">
          <a:xfrm>
            <a:off x="1429862" y="4029618"/>
            <a:ext cx="1587736" cy="290126"/>
          </a:xfrm>
          <a:prstGeom prst="rect">
            <a:avLst/>
          </a:prstGeom>
          <a:noFill/>
          <a:ln w="9525">
            <a:noFill/>
            <a:miter lim="800000"/>
            <a:headEnd/>
            <a:tailEnd/>
          </a:ln>
        </p:spPr>
        <p:txBody>
          <a:bodyPr lIns="127300" tIns="63650" rIns="127300" bIns="63650">
            <a:spAutoFit/>
          </a:bodyPr>
          <a:lstStyle/>
          <a:p>
            <a:pPr algn="ctr"/>
            <a:r>
              <a:rPr lang="sv-SE" sz="1050" dirty="0">
                <a:latin typeface="Arial Black" pitchFamily="34" charset="0"/>
              </a:rPr>
              <a:t>ITS</a:t>
            </a:r>
          </a:p>
        </p:txBody>
      </p:sp>
      <p:sp>
        <p:nvSpPr>
          <p:cNvPr id="12" name="AutoShape 19"/>
          <p:cNvSpPr>
            <a:spLocks noChangeArrowheads="1"/>
          </p:cNvSpPr>
          <p:nvPr/>
        </p:nvSpPr>
        <p:spPr bwMode="auto">
          <a:xfrm>
            <a:off x="2899791" y="3582638"/>
            <a:ext cx="382076" cy="334316"/>
          </a:xfrm>
          <a:prstGeom prst="can">
            <a:avLst>
              <a:gd name="adj" fmla="val 25000"/>
            </a:avLst>
          </a:prstGeom>
          <a:ln>
            <a:headEnd/>
            <a:tailEnd/>
          </a:ln>
        </p:spPr>
        <p:style>
          <a:lnRef idx="1">
            <a:schemeClr val="accent6"/>
          </a:lnRef>
          <a:fillRef idx="2">
            <a:schemeClr val="accent6"/>
          </a:fillRef>
          <a:effectRef idx="1">
            <a:schemeClr val="accent6"/>
          </a:effectRef>
          <a:fontRef idx="minor">
            <a:schemeClr val="dk1"/>
          </a:fontRef>
        </p:style>
        <p:txBody>
          <a:bodyPr wrap="none" anchor="ctr"/>
          <a:lstStyle/>
          <a:p>
            <a:pPr>
              <a:spcBef>
                <a:spcPct val="50000"/>
              </a:spcBef>
              <a:buFontTx/>
              <a:buChar char="•"/>
              <a:defRPr/>
            </a:pPr>
            <a:endParaRPr lang="sv-SE" sz="1350" dirty="0"/>
          </a:p>
        </p:txBody>
      </p:sp>
      <p:sp>
        <p:nvSpPr>
          <p:cNvPr id="13" name="Text Box 51"/>
          <p:cNvSpPr txBox="1">
            <a:spLocks noChangeArrowheads="1"/>
          </p:cNvSpPr>
          <p:nvPr/>
        </p:nvSpPr>
        <p:spPr bwMode="auto">
          <a:xfrm>
            <a:off x="2283149" y="3645641"/>
            <a:ext cx="1587736" cy="290126"/>
          </a:xfrm>
          <a:prstGeom prst="rect">
            <a:avLst/>
          </a:prstGeom>
          <a:noFill/>
          <a:ln w="9525">
            <a:noFill/>
            <a:miter lim="800000"/>
            <a:headEnd/>
            <a:tailEnd/>
          </a:ln>
        </p:spPr>
        <p:txBody>
          <a:bodyPr lIns="127300" tIns="63650" rIns="127300" bIns="63650">
            <a:spAutoFit/>
          </a:bodyPr>
          <a:lstStyle/>
          <a:p>
            <a:pPr algn="ctr"/>
            <a:r>
              <a:rPr lang="sv-SE" sz="1050" dirty="0">
                <a:latin typeface="Arial Black" pitchFamily="34" charset="0"/>
              </a:rPr>
              <a:t>ITS</a:t>
            </a:r>
          </a:p>
        </p:txBody>
      </p:sp>
      <p:sp>
        <p:nvSpPr>
          <p:cNvPr id="14" name="AutoShape 19"/>
          <p:cNvSpPr>
            <a:spLocks noChangeArrowheads="1"/>
          </p:cNvSpPr>
          <p:nvPr/>
        </p:nvSpPr>
        <p:spPr bwMode="auto">
          <a:xfrm>
            <a:off x="3689414" y="3136206"/>
            <a:ext cx="382076" cy="334316"/>
          </a:xfrm>
          <a:prstGeom prst="can">
            <a:avLst>
              <a:gd name="adj" fmla="val 25000"/>
            </a:avLst>
          </a:prstGeom>
          <a:ln>
            <a:headEnd/>
            <a:tailEnd/>
          </a:ln>
        </p:spPr>
        <p:style>
          <a:lnRef idx="1">
            <a:schemeClr val="accent6"/>
          </a:lnRef>
          <a:fillRef idx="2">
            <a:schemeClr val="accent6"/>
          </a:fillRef>
          <a:effectRef idx="1">
            <a:schemeClr val="accent6"/>
          </a:effectRef>
          <a:fontRef idx="minor">
            <a:schemeClr val="dk1"/>
          </a:fontRef>
        </p:style>
        <p:txBody>
          <a:bodyPr wrap="none" anchor="ctr"/>
          <a:lstStyle/>
          <a:p>
            <a:pPr>
              <a:spcBef>
                <a:spcPct val="50000"/>
              </a:spcBef>
              <a:buFontTx/>
              <a:buChar char="•"/>
              <a:defRPr/>
            </a:pPr>
            <a:endParaRPr lang="sv-SE" sz="1350"/>
          </a:p>
        </p:txBody>
      </p:sp>
      <p:sp>
        <p:nvSpPr>
          <p:cNvPr id="15" name="Text Box 51"/>
          <p:cNvSpPr txBox="1">
            <a:spLocks noChangeArrowheads="1"/>
          </p:cNvSpPr>
          <p:nvPr/>
        </p:nvSpPr>
        <p:spPr bwMode="auto">
          <a:xfrm>
            <a:off x="3103565" y="3187150"/>
            <a:ext cx="1587736" cy="290126"/>
          </a:xfrm>
          <a:prstGeom prst="rect">
            <a:avLst/>
          </a:prstGeom>
          <a:noFill/>
          <a:ln w="9525">
            <a:noFill/>
            <a:miter lim="800000"/>
            <a:headEnd/>
            <a:tailEnd/>
          </a:ln>
        </p:spPr>
        <p:txBody>
          <a:bodyPr lIns="127300" tIns="63650" rIns="127300" bIns="63650">
            <a:spAutoFit/>
          </a:bodyPr>
          <a:lstStyle/>
          <a:p>
            <a:pPr algn="ctr"/>
            <a:r>
              <a:rPr lang="sv-SE" sz="1050" dirty="0">
                <a:latin typeface="Arial Black" pitchFamily="34" charset="0"/>
              </a:rPr>
              <a:t>ITS</a:t>
            </a:r>
          </a:p>
        </p:txBody>
      </p:sp>
      <p:pic>
        <p:nvPicPr>
          <p:cNvPr id="1030" name="Picture 6"/>
          <p:cNvPicPr>
            <a:picLocks noChangeAspect="1" noChangeArrowheads="1"/>
          </p:cNvPicPr>
          <p:nvPr/>
        </p:nvPicPr>
        <p:blipFill>
          <a:blip r:embed="rId3" cstate="print"/>
          <a:srcRect/>
          <a:stretch>
            <a:fillRect/>
          </a:stretch>
        </p:blipFill>
        <p:spPr bwMode="auto">
          <a:xfrm>
            <a:off x="6135873" y="1699222"/>
            <a:ext cx="910613" cy="512699"/>
          </a:xfrm>
          <a:prstGeom prst="rect">
            <a:avLst/>
          </a:prstGeom>
          <a:noFill/>
          <a:ln w="9525">
            <a:noFill/>
            <a:miter lim="800000"/>
            <a:headEnd/>
            <a:tailEnd/>
          </a:ln>
        </p:spPr>
      </p:pic>
      <p:pic>
        <p:nvPicPr>
          <p:cNvPr id="1032" name="Picture 8"/>
          <p:cNvPicPr>
            <a:picLocks noChangeAspect="1" noChangeArrowheads="1"/>
          </p:cNvPicPr>
          <p:nvPr/>
        </p:nvPicPr>
        <p:blipFill>
          <a:blip r:embed="rId4" cstate="print"/>
          <a:srcRect/>
          <a:stretch>
            <a:fillRect/>
          </a:stretch>
        </p:blipFill>
        <p:spPr bwMode="auto">
          <a:xfrm>
            <a:off x="1779038" y="2659967"/>
            <a:ext cx="732727" cy="503066"/>
          </a:xfrm>
          <a:prstGeom prst="rect">
            <a:avLst/>
          </a:prstGeom>
          <a:noFill/>
          <a:ln w="9525">
            <a:noFill/>
            <a:miter lim="800000"/>
            <a:headEnd/>
            <a:tailEnd/>
          </a:ln>
        </p:spPr>
      </p:pic>
      <p:sp>
        <p:nvSpPr>
          <p:cNvPr id="55" name="TextBox 54"/>
          <p:cNvSpPr txBox="1"/>
          <p:nvPr/>
        </p:nvSpPr>
        <p:spPr>
          <a:xfrm>
            <a:off x="1737645" y="3169400"/>
            <a:ext cx="1375472" cy="461665"/>
          </a:xfrm>
          <a:prstGeom prst="rect">
            <a:avLst/>
          </a:prstGeom>
          <a:noFill/>
        </p:spPr>
        <p:txBody>
          <a:bodyPr wrap="square" rtlCol="0">
            <a:spAutoFit/>
          </a:bodyPr>
          <a:lstStyle/>
          <a:p>
            <a:r>
              <a:rPr lang="sv-SE" sz="1200" dirty="0"/>
              <a:t>Order-</a:t>
            </a:r>
          </a:p>
          <a:p>
            <a:r>
              <a:rPr lang="sv-SE" sz="1200" dirty="0"/>
              <a:t>mottagning</a:t>
            </a:r>
          </a:p>
        </p:txBody>
      </p:sp>
      <p:pic>
        <p:nvPicPr>
          <p:cNvPr id="59" name="Picture 9"/>
          <p:cNvPicPr>
            <a:picLocks noChangeAspect="1" noChangeArrowheads="1"/>
          </p:cNvPicPr>
          <p:nvPr/>
        </p:nvPicPr>
        <p:blipFill>
          <a:blip r:embed="rId5" cstate="print"/>
          <a:srcRect/>
          <a:stretch>
            <a:fillRect/>
          </a:stretch>
        </p:blipFill>
        <p:spPr bwMode="auto">
          <a:xfrm>
            <a:off x="2594132" y="2286766"/>
            <a:ext cx="684551" cy="443513"/>
          </a:xfrm>
          <a:prstGeom prst="rect">
            <a:avLst/>
          </a:prstGeom>
          <a:noFill/>
          <a:ln w="9525">
            <a:noFill/>
            <a:miter lim="800000"/>
            <a:headEnd/>
            <a:tailEnd/>
          </a:ln>
        </p:spPr>
      </p:pic>
      <p:sp>
        <p:nvSpPr>
          <p:cNvPr id="60" name="TextBox 59"/>
          <p:cNvSpPr txBox="1"/>
          <p:nvPr/>
        </p:nvSpPr>
        <p:spPr>
          <a:xfrm>
            <a:off x="2514531" y="2736646"/>
            <a:ext cx="1375472" cy="461665"/>
          </a:xfrm>
          <a:prstGeom prst="rect">
            <a:avLst/>
          </a:prstGeom>
          <a:noFill/>
        </p:spPr>
        <p:txBody>
          <a:bodyPr wrap="square" rtlCol="0">
            <a:spAutoFit/>
          </a:bodyPr>
          <a:lstStyle/>
          <a:p>
            <a:r>
              <a:rPr lang="sv-SE" sz="1200" dirty="0"/>
              <a:t>Produktions-</a:t>
            </a:r>
          </a:p>
          <a:p>
            <a:r>
              <a:rPr lang="sv-SE" sz="1200" dirty="0"/>
              <a:t>avdelning</a:t>
            </a:r>
          </a:p>
        </p:txBody>
      </p:sp>
      <p:pic>
        <p:nvPicPr>
          <p:cNvPr id="1034" name="Picture 10"/>
          <p:cNvPicPr>
            <a:picLocks noChangeAspect="1" noChangeArrowheads="1"/>
          </p:cNvPicPr>
          <p:nvPr/>
        </p:nvPicPr>
        <p:blipFill>
          <a:blip r:embed="rId6" cstate="print"/>
          <a:srcRect/>
          <a:stretch>
            <a:fillRect/>
          </a:stretch>
        </p:blipFill>
        <p:spPr bwMode="auto">
          <a:xfrm>
            <a:off x="3511112" y="1969325"/>
            <a:ext cx="841220" cy="356604"/>
          </a:xfrm>
          <a:prstGeom prst="rect">
            <a:avLst/>
          </a:prstGeom>
          <a:noFill/>
          <a:ln w="9525">
            <a:noFill/>
            <a:miter lim="800000"/>
            <a:headEnd/>
            <a:tailEnd/>
          </a:ln>
        </p:spPr>
      </p:pic>
      <p:sp>
        <p:nvSpPr>
          <p:cNvPr id="62" name="TextBox 61"/>
          <p:cNvSpPr txBox="1"/>
          <p:nvPr/>
        </p:nvSpPr>
        <p:spPr>
          <a:xfrm>
            <a:off x="3511113" y="2354306"/>
            <a:ext cx="1375472" cy="461665"/>
          </a:xfrm>
          <a:prstGeom prst="rect">
            <a:avLst/>
          </a:prstGeom>
          <a:noFill/>
        </p:spPr>
        <p:txBody>
          <a:bodyPr wrap="square" rtlCol="0">
            <a:spAutoFit/>
          </a:bodyPr>
          <a:lstStyle/>
          <a:p>
            <a:r>
              <a:rPr lang="sv-SE" sz="1200" dirty="0"/>
              <a:t>Leverans-</a:t>
            </a:r>
          </a:p>
          <a:p>
            <a:r>
              <a:rPr lang="sv-SE" sz="1200" dirty="0"/>
              <a:t>avdelning</a:t>
            </a:r>
          </a:p>
        </p:txBody>
      </p:sp>
      <p:cxnSp>
        <p:nvCxnSpPr>
          <p:cNvPr id="64" name="Straight Arrow Connector 63"/>
          <p:cNvCxnSpPr/>
          <p:nvPr/>
        </p:nvCxnSpPr>
        <p:spPr>
          <a:xfrm rot="5400000">
            <a:off x="1982811" y="3713181"/>
            <a:ext cx="305660" cy="1062"/>
          </a:xfrm>
          <a:prstGeom prst="straightConnector1">
            <a:avLst/>
          </a:prstGeom>
          <a:ln>
            <a:headEnd type="arrow"/>
            <a:tailEnd type="arrow"/>
          </a:ln>
        </p:spPr>
        <p:style>
          <a:lnRef idx="1">
            <a:schemeClr val="dk1"/>
          </a:lnRef>
          <a:fillRef idx="0">
            <a:schemeClr val="dk1"/>
          </a:fillRef>
          <a:effectRef idx="0">
            <a:schemeClr val="dk1"/>
          </a:effectRef>
          <a:fontRef idx="minor">
            <a:schemeClr val="tx1"/>
          </a:fontRef>
        </p:style>
      </p:cxnSp>
      <p:cxnSp>
        <p:nvCxnSpPr>
          <p:cNvPr id="65" name="Straight Arrow Connector 64"/>
          <p:cNvCxnSpPr/>
          <p:nvPr/>
        </p:nvCxnSpPr>
        <p:spPr>
          <a:xfrm rot="5400000">
            <a:off x="2849379" y="3356046"/>
            <a:ext cx="407547" cy="1062"/>
          </a:xfrm>
          <a:prstGeom prst="straightConnector1">
            <a:avLst/>
          </a:prstGeom>
          <a:ln>
            <a:headEnd type="arrow"/>
            <a:tailEnd type="arrow"/>
          </a:ln>
        </p:spPr>
        <p:style>
          <a:lnRef idx="1">
            <a:schemeClr val="dk1"/>
          </a:lnRef>
          <a:fillRef idx="0">
            <a:schemeClr val="dk1"/>
          </a:fillRef>
          <a:effectRef idx="0">
            <a:schemeClr val="dk1"/>
          </a:effectRef>
          <a:fontRef idx="minor">
            <a:schemeClr val="tx1"/>
          </a:fontRef>
        </p:style>
      </p:cxnSp>
      <p:cxnSp>
        <p:nvCxnSpPr>
          <p:cNvPr id="66" name="Straight Arrow Connector 65"/>
          <p:cNvCxnSpPr/>
          <p:nvPr/>
        </p:nvCxnSpPr>
        <p:spPr>
          <a:xfrm rot="5400000">
            <a:off x="3715418" y="2846613"/>
            <a:ext cx="305660" cy="1062"/>
          </a:xfrm>
          <a:prstGeom prst="straightConnector1">
            <a:avLst/>
          </a:prstGeom>
          <a:ln>
            <a:headEnd type="arrow"/>
            <a:tailEnd type="arrow"/>
          </a:ln>
        </p:spPr>
        <p:style>
          <a:lnRef idx="1">
            <a:schemeClr val="dk1"/>
          </a:lnRef>
          <a:fillRef idx="0">
            <a:schemeClr val="dk1"/>
          </a:fillRef>
          <a:effectRef idx="0">
            <a:schemeClr val="dk1"/>
          </a:effectRef>
          <a:fontRef idx="minor">
            <a:schemeClr val="tx1"/>
          </a:fontRef>
        </p:style>
      </p:cxnSp>
      <p:sp>
        <p:nvSpPr>
          <p:cNvPr id="22" name="Text Box 51"/>
          <p:cNvSpPr txBox="1">
            <a:spLocks noChangeArrowheads="1"/>
          </p:cNvSpPr>
          <p:nvPr/>
        </p:nvSpPr>
        <p:spPr bwMode="auto">
          <a:xfrm>
            <a:off x="2899792" y="4201609"/>
            <a:ext cx="1587736" cy="290126"/>
          </a:xfrm>
          <a:prstGeom prst="rect">
            <a:avLst/>
          </a:prstGeom>
          <a:noFill/>
          <a:ln w="9525">
            <a:noFill/>
            <a:miter lim="800000"/>
            <a:headEnd/>
            <a:tailEnd/>
          </a:ln>
        </p:spPr>
        <p:txBody>
          <a:bodyPr lIns="127300" tIns="63650" rIns="127300" bIns="63650">
            <a:spAutoFit/>
          </a:bodyPr>
          <a:lstStyle/>
          <a:p>
            <a:pPr algn="ctr"/>
            <a:r>
              <a:rPr lang="sv-SE" sz="1050" dirty="0">
                <a:latin typeface="Arial Black" pitchFamily="34" charset="0"/>
              </a:rPr>
              <a:t>ETL</a:t>
            </a:r>
          </a:p>
        </p:txBody>
      </p:sp>
      <p:cxnSp>
        <p:nvCxnSpPr>
          <p:cNvPr id="23" name="Straight Arrow Connector 22"/>
          <p:cNvCxnSpPr/>
          <p:nvPr/>
        </p:nvCxnSpPr>
        <p:spPr>
          <a:xfrm rot="5400000">
            <a:off x="3536585" y="3738652"/>
            <a:ext cx="509434" cy="152831"/>
          </a:xfrm>
          <a:prstGeom prst="straightConnector1">
            <a:avLst/>
          </a:prstGeom>
          <a:ln>
            <a:headEnd type="none" w="med" len="med"/>
            <a:tailEnd type="arrow" w="med" len="med"/>
          </a:ln>
        </p:spPr>
        <p:style>
          <a:lnRef idx="1">
            <a:schemeClr val="dk1"/>
          </a:lnRef>
          <a:fillRef idx="0">
            <a:schemeClr val="dk1"/>
          </a:fillRef>
          <a:effectRef idx="0">
            <a:schemeClr val="dk1"/>
          </a:effectRef>
          <a:fontRef idx="minor">
            <a:schemeClr val="tx1"/>
          </a:fontRef>
        </p:style>
      </p:cxnSp>
      <p:cxnSp>
        <p:nvCxnSpPr>
          <p:cNvPr id="28" name="Straight Arrow Connector 27"/>
          <p:cNvCxnSpPr/>
          <p:nvPr/>
        </p:nvCxnSpPr>
        <p:spPr>
          <a:xfrm rot="16200000" flipH="1">
            <a:off x="3154509" y="4018841"/>
            <a:ext cx="254717" cy="254717"/>
          </a:xfrm>
          <a:prstGeom prst="straightConnector1">
            <a:avLst/>
          </a:prstGeom>
          <a:ln>
            <a:headEnd type="none" w="med" len="med"/>
            <a:tailEnd type="arrow" w="med" len="med"/>
          </a:ln>
        </p:spPr>
        <p:style>
          <a:lnRef idx="1">
            <a:schemeClr val="dk1"/>
          </a:lnRef>
          <a:fillRef idx="0">
            <a:schemeClr val="dk1"/>
          </a:fillRef>
          <a:effectRef idx="0">
            <a:schemeClr val="dk1"/>
          </a:effectRef>
          <a:fontRef idx="minor">
            <a:schemeClr val="tx1"/>
          </a:fontRef>
        </p:style>
      </p:cxnSp>
      <p:cxnSp>
        <p:nvCxnSpPr>
          <p:cNvPr id="31" name="Straight Arrow Connector 30"/>
          <p:cNvCxnSpPr/>
          <p:nvPr/>
        </p:nvCxnSpPr>
        <p:spPr>
          <a:xfrm>
            <a:off x="2543188" y="4222614"/>
            <a:ext cx="815095" cy="152831"/>
          </a:xfrm>
          <a:prstGeom prst="straightConnector1">
            <a:avLst/>
          </a:prstGeom>
          <a:ln>
            <a:headEnd type="none" w="med" len="med"/>
            <a:tailEnd type="arrow" w="med" len="med"/>
          </a:ln>
        </p:spPr>
        <p:style>
          <a:lnRef idx="1">
            <a:schemeClr val="dk1"/>
          </a:lnRef>
          <a:fillRef idx="0">
            <a:schemeClr val="dk1"/>
          </a:fillRef>
          <a:effectRef idx="0">
            <a:schemeClr val="dk1"/>
          </a:effectRef>
          <a:fontRef idx="minor">
            <a:schemeClr val="tx1"/>
          </a:fontRef>
        </p:style>
      </p:cxnSp>
      <p:sp>
        <p:nvSpPr>
          <p:cNvPr id="45" name="AutoShape 19"/>
          <p:cNvSpPr>
            <a:spLocks noChangeArrowheads="1"/>
          </p:cNvSpPr>
          <p:nvPr/>
        </p:nvSpPr>
        <p:spPr bwMode="auto">
          <a:xfrm>
            <a:off x="5141302" y="4018841"/>
            <a:ext cx="1426415" cy="356604"/>
          </a:xfrm>
          <a:prstGeom prst="can">
            <a:avLst>
              <a:gd name="adj" fmla="val 25000"/>
            </a:avLst>
          </a:prstGeom>
          <a:ln>
            <a:headEnd/>
            <a:tailEnd/>
          </a:ln>
        </p:spPr>
        <p:style>
          <a:lnRef idx="1">
            <a:schemeClr val="accent6"/>
          </a:lnRef>
          <a:fillRef idx="2">
            <a:schemeClr val="accent6"/>
          </a:fillRef>
          <a:effectRef idx="1">
            <a:schemeClr val="accent6"/>
          </a:effectRef>
          <a:fontRef idx="minor">
            <a:schemeClr val="dk1"/>
          </a:fontRef>
        </p:style>
        <p:txBody>
          <a:bodyPr wrap="none" anchor="ctr"/>
          <a:lstStyle/>
          <a:p>
            <a:pPr>
              <a:spcBef>
                <a:spcPct val="50000"/>
              </a:spcBef>
              <a:buFontTx/>
              <a:buChar char="•"/>
              <a:defRPr/>
            </a:pPr>
            <a:endParaRPr lang="sv-SE" sz="1350"/>
          </a:p>
        </p:txBody>
      </p:sp>
      <p:sp>
        <p:nvSpPr>
          <p:cNvPr id="46" name="Text Box 51"/>
          <p:cNvSpPr txBox="1">
            <a:spLocks noChangeArrowheads="1"/>
          </p:cNvSpPr>
          <p:nvPr/>
        </p:nvSpPr>
        <p:spPr bwMode="auto">
          <a:xfrm>
            <a:off x="5039415" y="4064463"/>
            <a:ext cx="1587736" cy="290126"/>
          </a:xfrm>
          <a:prstGeom prst="rect">
            <a:avLst/>
          </a:prstGeom>
          <a:noFill/>
          <a:ln w="9525">
            <a:noFill/>
            <a:miter lim="800000"/>
            <a:headEnd/>
            <a:tailEnd/>
          </a:ln>
        </p:spPr>
        <p:txBody>
          <a:bodyPr lIns="127300" tIns="63650" rIns="127300" bIns="63650">
            <a:spAutoFit/>
          </a:bodyPr>
          <a:lstStyle/>
          <a:p>
            <a:pPr algn="ctr"/>
            <a:r>
              <a:rPr lang="sv-SE" sz="1050" dirty="0">
                <a:latin typeface="Arial Black" pitchFamily="34" charset="0"/>
              </a:rPr>
              <a:t>Data warehouse</a:t>
            </a:r>
          </a:p>
        </p:txBody>
      </p:sp>
      <p:sp>
        <p:nvSpPr>
          <p:cNvPr id="50" name="AutoShape 19"/>
          <p:cNvSpPr>
            <a:spLocks noChangeArrowheads="1"/>
          </p:cNvSpPr>
          <p:nvPr/>
        </p:nvSpPr>
        <p:spPr bwMode="auto">
          <a:xfrm>
            <a:off x="5489076" y="2032049"/>
            <a:ext cx="517925" cy="458491"/>
          </a:xfrm>
          <a:prstGeom prst="can">
            <a:avLst>
              <a:gd name="adj" fmla="val 25000"/>
            </a:avLst>
          </a:prstGeom>
          <a:ln>
            <a:headEnd/>
            <a:tailEnd/>
          </a:ln>
        </p:spPr>
        <p:style>
          <a:lnRef idx="1">
            <a:schemeClr val="accent6"/>
          </a:lnRef>
          <a:fillRef idx="2">
            <a:schemeClr val="accent6"/>
          </a:fillRef>
          <a:effectRef idx="1">
            <a:schemeClr val="accent6"/>
          </a:effectRef>
          <a:fontRef idx="minor">
            <a:schemeClr val="dk1"/>
          </a:fontRef>
        </p:style>
        <p:txBody>
          <a:bodyPr wrap="none" anchor="ctr"/>
          <a:lstStyle/>
          <a:p>
            <a:pPr>
              <a:spcBef>
                <a:spcPct val="50000"/>
              </a:spcBef>
              <a:buFontTx/>
              <a:buChar char="•"/>
              <a:defRPr/>
            </a:pPr>
            <a:endParaRPr lang="sv-SE" sz="1350"/>
          </a:p>
        </p:txBody>
      </p:sp>
      <p:sp>
        <p:nvSpPr>
          <p:cNvPr id="51" name="Text Box 51"/>
          <p:cNvSpPr txBox="1">
            <a:spLocks noChangeArrowheads="1"/>
          </p:cNvSpPr>
          <p:nvPr/>
        </p:nvSpPr>
        <p:spPr bwMode="auto">
          <a:xfrm>
            <a:off x="5344737" y="2088884"/>
            <a:ext cx="815095" cy="405542"/>
          </a:xfrm>
          <a:prstGeom prst="rect">
            <a:avLst/>
          </a:prstGeom>
          <a:noFill/>
          <a:ln w="9525">
            <a:noFill/>
            <a:miter lim="800000"/>
            <a:headEnd/>
            <a:tailEnd/>
          </a:ln>
        </p:spPr>
        <p:txBody>
          <a:bodyPr wrap="square" lIns="127300" tIns="63650" rIns="127300" bIns="63650">
            <a:spAutoFit/>
          </a:bodyPr>
          <a:lstStyle/>
          <a:p>
            <a:pPr algn="ctr"/>
            <a:r>
              <a:rPr lang="sv-SE" sz="900" dirty="0">
                <a:latin typeface="Arial Black" pitchFamily="34" charset="0"/>
              </a:rPr>
              <a:t>Data</a:t>
            </a:r>
          </a:p>
          <a:p>
            <a:pPr algn="ctr"/>
            <a:r>
              <a:rPr lang="sv-SE" sz="900" dirty="0">
                <a:latin typeface="Arial Black" pitchFamily="34" charset="0"/>
              </a:rPr>
              <a:t> </a:t>
            </a:r>
            <a:r>
              <a:rPr lang="sv-SE" sz="900" dirty="0" err="1">
                <a:latin typeface="Arial Black" pitchFamily="34" charset="0"/>
              </a:rPr>
              <a:t>marts</a:t>
            </a:r>
            <a:endParaRPr lang="sv-SE" sz="900" dirty="0">
              <a:latin typeface="Arial Black" pitchFamily="34" charset="0"/>
            </a:endParaRPr>
          </a:p>
        </p:txBody>
      </p:sp>
      <p:sp>
        <p:nvSpPr>
          <p:cNvPr id="54" name="AutoShape 19"/>
          <p:cNvSpPr>
            <a:spLocks noChangeArrowheads="1"/>
          </p:cNvSpPr>
          <p:nvPr/>
        </p:nvSpPr>
        <p:spPr bwMode="auto">
          <a:xfrm>
            <a:off x="5030586" y="2643370"/>
            <a:ext cx="517925" cy="458491"/>
          </a:xfrm>
          <a:prstGeom prst="can">
            <a:avLst>
              <a:gd name="adj" fmla="val 25000"/>
            </a:avLst>
          </a:prstGeom>
          <a:ln>
            <a:headEnd/>
            <a:tailEnd/>
          </a:ln>
        </p:spPr>
        <p:style>
          <a:lnRef idx="1">
            <a:schemeClr val="accent6"/>
          </a:lnRef>
          <a:fillRef idx="2">
            <a:schemeClr val="accent6"/>
          </a:fillRef>
          <a:effectRef idx="1">
            <a:schemeClr val="accent6"/>
          </a:effectRef>
          <a:fontRef idx="minor">
            <a:schemeClr val="dk1"/>
          </a:fontRef>
        </p:style>
        <p:txBody>
          <a:bodyPr wrap="none" anchor="ctr"/>
          <a:lstStyle/>
          <a:p>
            <a:pPr>
              <a:spcBef>
                <a:spcPct val="50000"/>
              </a:spcBef>
              <a:buFontTx/>
              <a:buChar char="•"/>
              <a:defRPr/>
            </a:pPr>
            <a:endParaRPr lang="sv-SE" sz="1350"/>
          </a:p>
        </p:txBody>
      </p:sp>
      <p:sp>
        <p:nvSpPr>
          <p:cNvPr id="56" name="Text Box 51"/>
          <p:cNvSpPr txBox="1">
            <a:spLocks noChangeArrowheads="1"/>
          </p:cNvSpPr>
          <p:nvPr/>
        </p:nvSpPr>
        <p:spPr bwMode="auto">
          <a:xfrm>
            <a:off x="4886246" y="2700204"/>
            <a:ext cx="815095" cy="405542"/>
          </a:xfrm>
          <a:prstGeom prst="rect">
            <a:avLst/>
          </a:prstGeom>
          <a:noFill/>
          <a:ln w="9525">
            <a:noFill/>
            <a:miter lim="800000"/>
            <a:headEnd/>
            <a:tailEnd/>
          </a:ln>
        </p:spPr>
        <p:txBody>
          <a:bodyPr wrap="square" lIns="127300" tIns="63650" rIns="127300" bIns="63650">
            <a:spAutoFit/>
          </a:bodyPr>
          <a:lstStyle/>
          <a:p>
            <a:pPr algn="ctr"/>
            <a:r>
              <a:rPr lang="sv-SE" sz="900" dirty="0">
                <a:latin typeface="Arial Black" pitchFamily="34" charset="0"/>
              </a:rPr>
              <a:t>Data</a:t>
            </a:r>
          </a:p>
          <a:p>
            <a:pPr algn="ctr"/>
            <a:r>
              <a:rPr lang="sv-SE" sz="900" dirty="0">
                <a:latin typeface="Arial Black" pitchFamily="34" charset="0"/>
              </a:rPr>
              <a:t> </a:t>
            </a:r>
            <a:r>
              <a:rPr lang="sv-SE" sz="900" dirty="0" err="1">
                <a:latin typeface="Arial Black" pitchFamily="34" charset="0"/>
              </a:rPr>
              <a:t>marts</a:t>
            </a:r>
            <a:endParaRPr lang="sv-SE" sz="900" dirty="0">
              <a:latin typeface="Arial Black" pitchFamily="34" charset="0"/>
            </a:endParaRPr>
          </a:p>
        </p:txBody>
      </p:sp>
      <p:cxnSp>
        <p:nvCxnSpPr>
          <p:cNvPr id="70" name="Straight Arrow Connector 69"/>
          <p:cNvCxnSpPr>
            <a:endCxn id="56" idx="1"/>
          </p:cNvCxnSpPr>
          <p:nvPr/>
        </p:nvCxnSpPr>
        <p:spPr>
          <a:xfrm>
            <a:off x="3333443" y="2779342"/>
            <a:ext cx="1552803" cy="123633"/>
          </a:xfrm>
          <a:prstGeom prst="straightConnector1">
            <a:avLst/>
          </a:prstGeom>
          <a:ln>
            <a:headEnd type="arrow"/>
            <a:tailEnd type="arrow"/>
          </a:ln>
        </p:spPr>
        <p:style>
          <a:lnRef idx="1">
            <a:schemeClr val="dk1"/>
          </a:lnRef>
          <a:fillRef idx="0">
            <a:schemeClr val="dk1"/>
          </a:fillRef>
          <a:effectRef idx="0">
            <a:schemeClr val="dk1"/>
          </a:effectRef>
          <a:fontRef idx="minor">
            <a:schemeClr val="tx1"/>
          </a:fontRef>
        </p:style>
      </p:cxnSp>
      <p:cxnSp>
        <p:nvCxnSpPr>
          <p:cNvPr id="76" name="Straight Arrow Connector 75"/>
          <p:cNvCxnSpPr/>
          <p:nvPr/>
        </p:nvCxnSpPr>
        <p:spPr>
          <a:xfrm flipV="1">
            <a:off x="3969603" y="4273558"/>
            <a:ext cx="1018868" cy="50944"/>
          </a:xfrm>
          <a:prstGeom prst="straightConnector1">
            <a:avLst/>
          </a:prstGeom>
          <a:ln>
            <a:headEnd type="none" w="med" len="med"/>
            <a:tailEnd type="arrow" w="med" len="med"/>
          </a:ln>
        </p:spPr>
        <p:style>
          <a:lnRef idx="1">
            <a:schemeClr val="dk1"/>
          </a:lnRef>
          <a:fillRef idx="0">
            <a:schemeClr val="dk1"/>
          </a:fillRef>
          <a:effectRef idx="0">
            <a:schemeClr val="dk1"/>
          </a:effectRef>
          <a:fontRef idx="minor">
            <a:schemeClr val="tx1"/>
          </a:fontRef>
        </p:style>
      </p:cxnSp>
      <p:cxnSp>
        <p:nvCxnSpPr>
          <p:cNvPr id="82" name="Straight Arrow Connector 81"/>
          <p:cNvCxnSpPr/>
          <p:nvPr/>
        </p:nvCxnSpPr>
        <p:spPr>
          <a:xfrm flipH="1" flipV="1">
            <a:off x="5318294" y="3211390"/>
            <a:ext cx="161479" cy="705565"/>
          </a:xfrm>
          <a:prstGeom prst="straightConnector1">
            <a:avLst/>
          </a:prstGeom>
          <a:ln>
            <a:headEnd type="none" w="med" len="med"/>
            <a:tailEnd type="arrow" w="med" len="med"/>
          </a:ln>
        </p:spPr>
        <p:style>
          <a:lnRef idx="1">
            <a:schemeClr val="dk1"/>
          </a:lnRef>
          <a:fillRef idx="0">
            <a:schemeClr val="dk1"/>
          </a:fillRef>
          <a:effectRef idx="0">
            <a:schemeClr val="dk1"/>
          </a:effectRef>
          <a:fontRef idx="minor">
            <a:schemeClr val="tx1"/>
          </a:fontRef>
        </p:style>
      </p:cxnSp>
      <p:cxnSp>
        <p:nvCxnSpPr>
          <p:cNvPr id="84" name="Straight Arrow Connector 83"/>
          <p:cNvCxnSpPr/>
          <p:nvPr/>
        </p:nvCxnSpPr>
        <p:spPr>
          <a:xfrm flipH="1" flipV="1">
            <a:off x="5768995" y="2615232"/>
            <a:ext cx="108011" cy="1296144"/>
          </a:xfrm>
          <a:prstGeom prst="straightConnector1">
            <a:avLst/>
          </a:prstGeom>
          <a:ln>
            <a:headEnd type="none" w="med" len="med"/>
            <a:tailEnd type="arrow" w="med" len="med"/>
          </a:ln>
        </p:spPr>
        <p:style>
          <a:lnRef idx="1">
            <a:schemeClr val="dk1"/>
          </a:lnRef>
          <a:fillRef idx="0">
            <a:schemeClr val="dk1"/>
          </a:fillRef>
          <a:effectRef idx="0">
            <a:schemeClr val="dk1"/>
          </a:effectRef>
          <a:fontRef idx="minor">
            <a:schemeClr val="tx1"/>
          </a:fontRef>
        </p:style>
      </p:cxnSp>
      <p:cxnSp>
        <p:nvCxnSpPr>
          <p:cNvPr id="105" name="Straight Arrow Connector 104"/>
          <p:cNvCxnSpPr/>
          <p:nvPr/>
        </p:nvCxnSpPr>
        <p:spPr>
          <a:xfrm>
            <a:off x="4377150" y="2082992"/>
            <a:ext cx="887138" cy="156290"/>
          </a:xfrm>
          <a:prstGeom prst="straightConnector1">
            <a:avLst/>
          </a:prstGeom>
          <a:ln>
            <a:headEnd type="arrow"/>
            <a:tailEnd type="arrow"/>
          </a:ln>
        </p:spPr>
        <p:style>
          <a:lnRef idx="1">
            <a:schemeClr val="dk1"/>
          </a:lnRef>
          <a:fillRef idx="0">
            <a:schemeClr val="dk1"/>
          </a:fillRef>
          <a:effectRef idx="0">
            <a:schemeClr val="dk1"/>
          </a:effectRef>
          <a:fontRef idx="minor">
            <a:schemeClr val="tx1"/>
          </a:fontRef>
        </p:style>
      </p:cxnSp>
      <p:sp>
        <p:nvSpPr>
          <p:cNvPr id="67" name="AutoShape 19"/>
          <p:cNvSpPr>
            <a:spLocks noChangeArrowheads="1"/>
          </p:cNvSpPr>
          <p:nvPr/>
        </p:nvSpPr>
        <p:spPr bwMode="auto">
          <a:xfrm>
            <a:off x="6164711" y="2749015"/>
            <a:ext cx="517925" cy="458491"/>
          </a:xfrm>
          <a:prstGeom prst="can">
            <a:avLst>
              <a:gd name="adj" fmla="val 25000"/>
            </a:avLst>
          </a:prstGeom>
          <a:ln>
            <a:headEnd/>
            <a:tailEnd/>
          </a:ln>
        </p:spPr>
        <p:style>
          <a:lnRef idx="1">
            <a:schemeClr val="accent6"/>
          </a:lnRef>
          <a:fillRef idx="2">
            <a:schemeClr val="accent6"/>
          </a:fillRef>
          <a:effectRef idx="1">
            <a:schemeClr val="accent6"/>
          </a:effectRef>
          <a:fontRef idx="minor">
            <a:schemeClr val="dk1"/>
          </a:fontRef>
        </p:style>
        <p:txBody>
          <a:bodyPr wrap="none" anchor="ctr"/>
          <a:lstStyle/>
          <a:p>
            <a:pPr>
              <a:spcBef>
                <a:spcPct val="50000"/>
              </a:spcBef>
              <a:buFontTx/>
              <a:buChar char="•"/>
              <a:defRPr/>
            </a:pPr>
            <a:endParaRPr lang="sv-SE" sz="1350"/>
          </a:p>
        </p:txBody>
      </p:sp>
      <p:sp>
        <p:nvSpPr>
          <p:cNvPr id="68" name="Text Box 51"/>
          <p:cNvSpPr txBox="1">
            <a:spLocks noChangeArrowheads="1"/>
          </p:cNvSpPr>
          <p:nvPr/>
        </p:nvSpPr>
        <p:spPr bwMode="auto">
          <a:xfrm>
            <a:off x="6020372" y="2805849"/>
            <a:ext cx="815095" cy="405542"/>
          </a:xfrm>
          <a:prstGeom prst="rect">
            <a:avLst/>
          </a:prstGeom>
          <a:noFill/>
          <a:ln w="9525">
            <a:noFill/>
            <a:miter lim="800000"/>
            <a:headEnd/>
            <a:tailEnd/>
          </a:ln>
        </p:spPr>
        <p:txBody>
          <a:bodyPr wrap="square" lIns="127300" tIns="63650" rIns="127300" bIns="63650">
            <a:spAutoFit/>
          </a:bodyPr>
          <a:lstStyle/>
          <a:p>
            <a:pPr algn="ctr"/>
            <a:r>
              <a:rPr lang="sv-SE" sz="900" dirty="0">
                <a:latin typeface="Arial Black" pitchFamily="34" charset="0"/>
              </a:rPr>
              <a:t>Data</a:t>
            </a:r>
          </a:p>
          <a:p>
            <a:pPr algn="ctr"/>
            <a:r>
              <a:rPr lang="sv-SE" sz="900" dirty="0">
                <a:latin typeface="Arial Black" pitchFamily="34" charset="0"/>
              </a:rPr>
              <a:t> </a:t>
            </a:r>
            <a:r>
              <a:rPr lang="sv-SE" sz="900" dirty="0" err="1">
                <a:latin typeface="Arial Black" pitchFamily="34" charset="0"/>
              </a:rPr>
              <a:t>marts</a:t>
            </a:r>
            <a:endParaRPr lang="sv-SE" sz="900" dirty="0">
              <a:latin typeface="Arial Black" pitchFamily="34" charset="0"/>
            </a:endParaRPr>
          </a:p>
        </p:txBody>
      </p:sp>
      <p:cxnSp>
        <p:nvCxnSpPr>
          <p:cNvPr id="71" name="Straight Arrow Connector 70"/>
          <p:cNvCxnSpPr/>
          <p:nvPr/>
        </p:nvCxnSpPr>
        <p:spPr>
          <a:xfrm flipV="1">
            <a:off x="6182390" y="3319402"/>
            <a:ext cx="216024" cy="594066"/>
          </a:xfrm>
          <a:prstGeom prst="straightConnector1">
            <a:avLst/>
          </a:prstGeom>
          <a:ln>
            <a:headEnd type="none" w="med" len="med"/>
            <a:tailEnd type="arrow" w="med" len="med"/>
          </a:ln>
        </p:spPr>
        <p:style>
          <a:lnRef idx="1">
            <a:schemeClr val="dk1"/>
          </a:lnRef>
          <a:fillRef idx="0">
            <a:schemeClr val="dk1"/>
          </a:fillRef>
          <a:effectRef idx="0">
            <a:schemeClr val="dk1"/>
          </a:effectRef>
          <a:fontRef idx="minor">
            <a:schemeClr val="tx1"/>
          </a:fontRef>
        </p:style>
      </p:cxnSp>
      <p:cxnSp>
        <p:nvCxnSpPr>
          <p:cNvPr id="75" name="Straight Arrow Connector 74"/>
          <p:cNvCxnSpPr>
            <a:endCxn id="1030" idx="2"/>
          </p:cNvCxnSpPr>
          <p:nvPr/>
        </p:nvCxnSpPr>
        <p:spPr>
          <a:xfrm flipV="1">
            <a:off x="6506426" y="2211920"/>
            <a:ext cx="84754" cy="351398"/>
          </a:xfrm>
          <a:prstGeom prst="straightConnector1">
            <a:avLst/>
          </a:prstGeom>
          <a:ln>
            <a:headEnd type="arrow"/>
            <a:tailEnd type="arrow"/>
          </a:ln>
        </p:spPr>
        <p:style>
          <a:lnRef idx="1">
            <a:schemeClr val="dk1"/>
          </a:lnRef>
          <a:fillRef idx="0">
            <a:schemeClr val="dk1"/>
          </a:fillRef>
          <a:effectRef idx="0">
            <a:schemeClr val="dk1"/>
          </a:effectRef>
          <a:fontRef idx="minor">
            <a:schemeClr val="tx1"/>
          </a:fontRef>
        </p:style>
      </p:cxnSp>
      <p:sp>
        <p:nvSpPr>
          <p:cNvPr id="40" name="Oval 39"/>
          <p:cNvSpPr/>
          <p:nvPr/>
        </p:nvSpPr>
        <p:spPr>
          <a:xfrm>
            <a:off x="4751895" y="1861704"/>
            <a:ext cx="2214297" cy="1615571"/>
          </a:xfrm>
          <a:prstGeom prst="ellipse">
            <a:avLst/>
          </a:prstGeom>
          <a:solidFill>
            <a:schemeClr val="bg1">
              <a:alpha val="0"/>
            </a:scheme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Tree>
    <p:extLst>
      <p:ext uri="{BB962C8B-B14F-4D97-AF65-F5344CB8AC3E}">
        <p14:creationId xmlns:p14="http://schemas.microsoft.com/office/powerpoint/2010/main" val="2463757716"/>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p:txBody>
          <a:bodyPr>
            <a:normAutofit/>
          </a:bodyPr>
          <a:lstStyle/>
          <a:p>
            <a:r>
              <a:rPr lang="sv-SE" sz="2700" dirty="0"/>
              <a:t>Data </a:t>
            </a:r>
            <a:r>
              <a:rPr lang="sv-SE" sz="2700" dirty="0" err="1"/>
              <a:t>marts</a:t>
            </a:r>
            <a:endParaRPr lang="sv-SE" sz="2700" dirty="0"/>
          </a:p>
        </p:txBody>
      </p:sp>
      <p:sp>
        <p:nvSpPr>
          <p:cNvPr id="3" name="Content Placeholder 2"/>
          <p:cNvSpPr>
            <a:spLocks noGrp="1"/>
          </p:cNvSpPr>
          <p:nvPr>
            <p:ph idx="1"/>
          </p:nvPr>
        </p:nvSpPr>
        <p:spPr>
          <a:xfrm>
            <a:off x="792000" y="1275534"/>
            <a:ext cx="7894800" cy="3240432"/>
          </a:xfrm>
        </p:spPr>
        <p:txBody>
          <a:bodyPr>
            <a:normAutofit/>
          </a:bodyPr>
          <a:lstStyle/>
          <a:p>
            <a:pPr>
              <a:lnSpc>
                <a:spcPct val="100000"/>
              </a:lnSpc>
              <a:spcBef>
                <a:spcPts val="900"/>
              </a:spcBef>
            </a:pPr>
            <a:r>
              <a:rPr lang="sv-SE" sz="1600" dirty="0">
                <a:latin typeface="Calibri" panose="020F0502020204030204" pitchFamily="34" charset="0"/>
                <a:cs typeface="Calibri" panose="020F0502020204030204" pitchFamily="34" charset="0"/>
              </a:rPr>
              <a:t>Ett data marts </a:t>
            </a:r>
            <a:r>
              <a:rPr lang="sv-SE" sz="1600" dirty="0" smtClean="0">
                <a:latin typeface="Calibri" panose="020F0502020204030204" pitchFamily="34" charset="0"/>
                <a:cs typeface="Calibri" panose="020F0502020204030204" pitchFamily="34" charset="0"/>
              </a:rPr>
              <a:t>- är </a:t>
            </a:r>
            <a:r>
              <a:rPr lang="sv-SE" sz="1600" dirty="0">
                <a:latin typeface="Calibri" panose="020F0502020204030204" pitchFamily="34" charset="0"/>
                <a:cs typeface="Calibri" panose="020F0502020204030204" pitchFamily="34" charset="0"/>
              </a:rPr>
              <a:t>ett </a:t>
            </a:r>
            <a:r>
              <a:rPr lang="sv-SE" sz="1600" dirty="0" smtClean="0">
                <a:latin typeface="Calibri" panose="020F0502020204030204" pitchFamily="34" charset="0"/>
                <a:cs typeface="Calibri" panose="020F0502020204030204" pitchFamily="34" charset="0"/>
              </a:rPr>
              <a:t>DW-anpassat system som är anpassat för att </a:t>
            </a:r>
            <a:r>
              <a:rPr lang="sv-SE" sz="1600" dirty="0">
                <a:latin typeface="Calibri" panose="020F0502020204030204" pitchFamily="34" charset="0"/>
                <a:cs typeface="Calibri" panose="020F0502020204030204" pitchFamily="34" charset="0"/>
              </a:rPr>
              <a:t>stödja en viss avdelning eller process för enkel och snabb access. </a:t>
            </a:r>
          </a:p>
        </p:txBody>
      </p:sp>
      <p:sp>
        <p:nvSpPr>
          <p:cNvPr id="6" name="AutoShape 19"/>
          <p:cNvSpPr>
            <a:spLocks noChangeArrowheads="1"/>
          </p:cNvSpPr>
          <p:nvPr/>
        </p:nvSpPr>
        <p:spPr bwMode="auto">
          <a:xfrm>
            <a:off x="6738379" y="370359"/>
            <a:ext cx="581025" cy="514350"/>
          </a:xfrm>
          <a:prstGeom prst="can">
            <a:avLst>
              <a:gd name="adj" fmla="val 25000"/>
            </a:avLst>
          </a:prstGeom>
          <a:ln>
            <a:headEnd/>
            <a:tailEnd/>
          </a:ln>
        </p:spPr>
        <p:style>
          <a:lnRef idx="1">
            <a:schemeClr val="accent6"/>
          </a:lnRef>
          <a:fillRef idx="2">
            <a:schemeClr val="accent6"/>
          </a:fillRef>
          <a:effectRef idx="1">
            <a:schemeClr val="accent6"/>
          </a:effectRef>
          <a:fontRef idx="minor">
            <a:schemeClr val="dk1"/>
          </a:fontRef>
        </p:style>
        <p:txBody>
          <a:bodyPr wrap="none" anchor="ctr"/>
          <a:lstStyle/>
          <a:p>
            <a:pPr>
              <a:spcBef>
                <a:spcPct val="50000"/>
              </a:spcBef>
              <a:buFontTx/>
              <a:buChar char="•"/>
              <a:defRPr/>
            </a:pPr>
            <a:endParaRPr lang="sv-SE" sz="1350"/>
          </a:p>
        </p:txBody>
      </p:sp>
      <p:sp>
        <p:nvSpPr>
          <p:cNvPr id="7" name="Text Box 51"/>
          <p:cNvSpPr txBox="1">
            <a:spLocks noChangeArrowheads="1"/>
          </p:cNvSpPr>
          <p:nvPr/>
        </p:nvSpPr>
        <p:spPr bwMode="auto">
          <a:xfrm>
            <a:off x="6576454" y="434118"/>
            <a:ext cx="914400" cy="497875"/>
          </a:xfrm>
          <a:prstGeom prst="rect">
            <a:avLst/>
          </a:prstGeom>
          <a:noFill/>
          <a:ln w="9525">
            <a:noFill/>
            <a:miter lim="800000"/>
            <a:headEnd/>
            <a:tailEnd/>
          </a:ln>
        </p:spPr>
        <p:txBody>
          <a:bodyPr wrap="square" lIns="127300" tIns="63650" rIns="127300" bIns="63650">
            <a:spAutoFit/>
          </a:bodyPr>
          <a:lstStyle/>
          <a:p>
            <a:pPr algn="ctr"/>
            <a:r>
              <a:rPr lang="sv-SE" sz="1200" dirty="0">
                <a:latin typeface="Arial Black" pitchFamily="34" charset="0"/>
              </a:rPr>
              <a:t>Data</a:t>
            </a:r>
          </a:p>
          <a:p>
            <a:pPr algn="ctr"/>
            <a:r>
              <a:rPr lang="sv-SE" sz="1200" dirty="0">
                <a:latin typeface="Arial Black" pitchFamily="34" charset="0"/>
              </a:rPr>
              <a:t> Marts</a:t>
            </a:r>
          </a:p>
        </p:txBody>
      </p:sp>
    </p:spTree>
    <p:extLst>
      <p:ext uri="{BB962C8B-B14F-4D97-AF65-F5344CB8AC3E}">
        <p14:creationId xmlns:p14="http://schemas.microsoft.com/office/powerpoint/2010/main" val="1282672206"/>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 name="Rectangle 60"/>
          <p:cNvSpPr/>
          <p:nvPr/>
        </p:nvSpPr>
        <p:spPr>
          <a:xfrm>
            <a:off x="7676964" y="120716"/>
            <a:ext cx="1272716" cy="10955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4" name="Title 1"/>
          <p:cNvSpPr>
            <a:spLocks noGrp="1"/>
          </p:cNvSpPr>
          <p:nvPr>
            <p:ph type="title"/>
          </p:nvPr>
        </p:nvSpPr>
        <p:spPr>
          <a:xfrm>
            <a:off x="791999" y="627534"/>
            <a:ext cx="8213777" cy="596700"/>
          </a:xfrm>
        </p:spPr>
        <p:txBody>
          <a:bodyPr>
            <a:normAutofit fontScale="90000"/>
          </a:bodyPr>
          <a:lstStyle/>
          <a:p>
            <a:r>
              <a:rPr lang="sv-SE" sz="2700" dirty="0"/>
              <a:t>Data </a:t>
            </a:r>
            <a:r>
              <a:rPr lang="sv-SE" sz="2700" dirty="0" err="1"/>
              <a:t>warehouse-arkitektur</a:t>
            </a:r>
            <a:r>
              <a:rPr lang="sv-SE" sz="2700" dirty="0"/>
              <a:t> 5 – hela bilden</a:t>
            </a:r>
          </a:p>
        </p:txBody>
      </p:sp>
      <p:sp>
        <p:nvSpPr>
          <p:cNvPr id="47" name="TextBox 46"/>
          <p:cNvSpPr txBox="1"/>
          <p:nvPr/>
        </p:nvSpPr>
        <p:spPr>
          <a:xfrm>
            <a:off x="5989289" y="1610999"/>
            <a:ext cx="1543050" cy="276999"/>
          </a:xfrm>
          <a:prstGeom prst="rect">
            <a:avLst/>
          </a:prstGeom>
          <a:noFill/>
        </p:spPr>
        <p:txBody>
          <a:bodyPr wrap="square" rtlCol="0">
            <a:spAutoFit/>
          </a:bodyPr>
          <a:lstStyle/>
          <a:p>
            <a:r>
              <a:rPr lang="sv-SE" sz="1200" dirty="0"/>
              <a:t>Ledningen</a:t>
            </a:r>
          </a:p>
        </p:txBody>
      </p:sp>
      <p:sp>
        <p:nvSpPr>
          <p:cNvPr id="21" name="AutoShape 19"/>
          <p:cNvSpPr>
            <a:spLocks noChangeArrowheads="1"/>
          </p:cNvSpPr>
          <p:nvPr/>
        </p:nvSpPr>
        <p:spPr bwMode="auto">
          <a:xfrm>
            <a:off x="2847651" y="4076329"/>
            <a:ext cx="428625" cy="375047"/>
          </a:xfrm>
          <a:prstGeom prst="can">
            <a:avLst>
              <a:gd name="adj" fmla="val 25000"/>
            </a:avLst>
          </a:prstGeom>
          <a:ln>
            <a:headEnd/>
            <a:tailEnd/>
          </a:ln>
        </p:spPr>
        <p:style>
          <a:lnRef idx="1">
            <a:schemeClr val="accent6"/>
          </a:lnRef>
          <a:fillRef idx="2">
            <a:schemeClr val="accent6"/>
          </a:fillRef>
          <a:effectRef idx="1">
            <a:schemeClr val="accent6"/>
          </a:effectRef>
          <a:fontRef idx="minor">
            <a:schemeClr val="dk1"/>
          </a:fontRef>
        </p:style>
        <p:txBody>
          <a:bodyPr wrap="none" anchor="ctr"/>
          <a:lstStyle/>
          <a:p>
            <a:pPr>
              <a:spcBef>
                <a:spcPct val="50000"/>
              </a:spcBef>
              <a:buFontTx/>
              <a:buChar char="•"/>
              <a:defRPr/>
            </a:pPr>
            <a:endParaRPr lang="sv-SE" sz="1350"/>
          </a:p>
        </p:txBody>
      </p:sp>
      <p:sp>
        <p:nvSpPr>
          <p:cNvPr id="5" name="AutoShape 19"/>
          <p:cNvSpPr>
            <a:spLocks noChangeArrowheads="1"/>
          </p:cNvSpPr>
          <p:nvPr/>
        </p:nvSpPr>
        <p:spPr bwMode="auto">
          <a:xfrm>
            <a:off x="1376788" y="3949081"/>
            <a:ext cx="382076" cy="334316"/>
          </a:xfrm>
          <a:prstGeom prst="can">
            <a:avLst>
              <a:gd name="adj" fmla="val 25000"/>
            </a:avLst>
          </a:prstGeom>
          <a:ln>
            <a:headEnd/>
            <a:tailEnd/>
          </a:ln>
        </p:spPr>
        <p:style>
          <a:lnRef idx="1">
            <a:schemeClr val="accent6"/>
          </a:lnRef>
          <a:fillRef idx="2">
            <a:schemeClr val="accent6"/>
          </a:fillRef>
          <a:effectRef idx="1">
            <a:schemeClr val="accent6"/>
          </a:effectRef>
          <a:fontRef idx="minor">
            <a:schemeClr val="dk1"/>
          </a:fontRef>
        </p:style>
        <p:txBody>
          <a:bodyPr wrap="none" anchor="ctr"/>
          <a:lstStyle/>
          <a:p>
            <a:pPr>
              <a:spcBef>
                <a:spcPct val="50000"/>
              </a:spcBef>
              <a:buFontTx/>
              <a:buChar char="•"/>
              <a:defRPr/>
            </a:pPr>
            <a:endParaRPr lang="sv-SE" sz="1350"/>
          </a:p>
        </p:txBody>
      </p:sp>
      <p:sp>
        <p:nvSpPr>
          <p:cNvPr id="9" name="Text Box 51"/>
          <p:cNvSpPr txBox="1">
            <a:spLocks noChangeArrowheads="1"/>
          </p:cNvSpPr>
          <p:nvPr/>
        </p:nvSpPr>
        <p:spPr bwMode="auto">
          <a:xfrm>
            <a:off x="792000" y="3976455"/>
            <a:ext cx="1587736" cy="290126"/>
          </a:xfrm>
          <a:prstGeom prst="rect">
            <a:avLst/>
          </a:prstGeom>
          <a:noFill/>
          <a:ln w="9525">
            <a:noFill/>
            <a:miter lim="800000"/>
            <a:headEnd/>
            <a:tailEnd/>
          </a:ln>
        </p:spPr>
        <p:txBody>
          <a:bodyPr lIns="127300" tIns="63650" rIns="127300" bIns="63650">
            <a:spAutoFit/>
          </a:bodyPr>
          <a:lstStyle/>
          <a:p>
            <a:pPr algn="ctr"/>
            <a:r>
              <a:rPr lang="sv-SE" sz="1050" dirty="0">
                <a:latin typeface="Arial Black" pitchFamily="34" charset="0"/>
              </a:rPr>
              <a:t>ITS</a:t>
            </a:r>
          </a:p>
        </p:txBody>
      </p:sp>
      <p:sp>
        <p:nvSpPr>
          <p:cNvPr id="12" name="AutoShape 19"/>
          <p:cNvSpPr>
            <a:spLocks noChangeArrowheads="1"/>
          </p:cNvSpPr>
          <p:nvPr/>
        </p:nvSpPr>
        <p:spPr bwMode="auto">
          <a:xfrm>
            <a:off x="2261929" y="3529475"/>
            <a:ext cx="382076" cy="334316"/>
          </a:xfrm>
          <a:prstGeom prst="can">
            <a:avLst>
              <a:gd name="adj" fmla="val 25000"/>
            </a:avLst>
          </a:prstGeom>
          <a:ln>
            <a:headEnd/>
            <a:tailEnd/>
          </a:ln>
        </p:spPr>
        <p:style>
          <a:lnRef idx="1">
            <a:schemeClr val="accent6"/>
          </a:lnRef>
          <a:fillRef idx="2">
            <a:schemeClr val="accent6"/>
          </a:fillRef>
          <a:effectRef idx="1">
            <a:schemeClr val="accent6"/>
          </a:effectRef>
          <a:fontRef idx="minor">
            <a:schemeClr val="dk1"/>
          </a:fontRef>
        </p:style>
        <p:txBody>
          <a:bodyPr wrap="none" anchor="ctr"/>
          <a:lstStyle/>
          <a:p>
            <a:pPr>
              <a:spcBef>
                <a:spcPct val="50000"/>
              </a:spcBef>
              <a:buFontTx/>
              <a:buChar char="•"/>
              <a:defRPr/>
            </a:pPr>
            <a:endParaRPr lang="sv-SE" sz="1350" dirty="0"/>
          </a:p>
        </p:txBody>
      </p:sp>
      <p:sp>
        <p:nvSpPr>
          <p:cNvPr id="13" name="Text Box 51"/>
          <p:cNvSpPr txBox="1">
            <a:spLocks noChangeArrowheads="1"/>
          </p:cNvSpPr>
          <p:nvPr/>
        </p:nvSpPr>
        <p:spPr bwMode="auto">
          <a:xfrm>
            <a:off x="1645287" y="3592478"/>
            <a:ext cx="1587736" cy="290126"/>
          </a:xfrm>
          <a:prstGeom prst="rect">
            <a:avLst/>
          </a:prstGeom>
          <a:noFill/>
          <a:ln w="9525">
            <a:noFill/>
            <a:miter lim="800000"/>
            <a:headEnd/>
            <a:tailEnd/>
          </a:ln>
        </p:spPr>
        <p:txBody>
          <a:bodyPr lIns="127300" tIns="63650" rIns="127300" bIns="63650">
            <a:spAutoFit/>
          </a:bodyPr>
          <a:lstStyle/>
          <a:p>
            <a:pPr algn="ctr"/>
            <a:r>
              <a:rPr lang="sv-SE" sz="1050" dirty="0">
                <a:latin typeface="Arial Black" pitchFamily="34" charset="0"/>
              </a:rPr>
              <a:t>ITS</a:t>
            </a:r>
          </a:p>
        </p:txBody>
      </p:sp>
      <p:sp>
        <p:nvSpPr>
          <p:cNvPr id="14" name="AutoShape 19"/>
          <p:cNvSpPr>
            <a:spLocks noChangeArrowheads="1"/>
          </p:cNvSpPr>
          <p:nvPr/>
        </p:nvSpPr>
        <p:spPr bwMode="auto">
          <a:xfrm>
            <a:off x="3051552" y="3083043"/>
            <a:ext cx="382076" cy="334316"/>
          </a:xfrm>
          <a:prstGeom prst="can">
            <a:avLst>
              <a:gd name="adj" fmla="val 25000"/>
            </a:avLst>
          </a:prstGeom>
          <a:ln>
            <a:headEnd/>
            <a:tailEnd/>
          </a:ln>
        </p:spPr>
        <p:style>
          <a:lnRef idx="1">
            <a:schemeClr val="accent6"/>
          </a:lnRef>
          <a:fillRef idx="2">
            <a:schemeClr val="accent6"/>
          </a:fillRef>
          <a:effectRef idx="1">
            <a:schemeClr val="accent6"/>
          </a:effectRef>
          <a:fontRef idx="minor">
            <a:schemeClr val="dk1"/>
          </a:fontRef>
        </p:style>
        <p:txBody>
          <a:bodyPr wrap="none" anchor="ctr"/>
          <a:lstStyle/>
          <a:p>
            <a:pPr>
              <a:spcBef>
                <a:spcPct val="50000"/>
              </a:spcBef>
              <a:buFontTx/>
              <a:buChar char="•"/>
              <a:defRPr/>
            </a:pPr>
            <a:endParaRPr lang="sv-SE" sz="1350"/>
          </a:p>
        </p:txBody>
      </p:sp>
      <p:sp>
        <p:nvSpPr>
          <p:cNvPr id="15" name="Text Box 51"/>
          <p:cNvSpPr txBox="1">
            <a:spLocks noChangeArrowheads="1"/>
          </p:cNvSpPr>
          <p:nvPr/>
        </p:nvSpPr>
        <p:spPr bwMode="auto">
          <a:xfrm>
            <a:off x="2465703" y="3133987"/>
            <a:ext cx="1587736" cy="290126"/>
          </a:xfrm>
          <a:prstGeom prst="rect">
            <a:avLst/>
          </a:prstGeom>
          <a:noFill/>
          <a:ln w="9525">
            <a:noFill/>
            <a:miter lim="800000"/>
            <a:headEnd/>
            <a:tailEnd/>
          </a:ln>
        </p:spPr>
        <p:txBody>
          <a:bodyPr lIns="127300" tIns="63650" rIns="127300" bIns="63650">
            <a:spAutoFit/>
          </a:bodyPr>
          <a:lstStyle/>
          <a:p>
            <a:pPr algn="ctr"/>
            <a:r>
              <a:rPr lang="sv-SE" sz="1050" dirty="0">
                <a:latin typeface="Arial Black" pitchFamily="34" charset="0"/>
              </a:rPr>
              <a:t>ITS</a:t>
            </a:r>
          </a:p>
        </p:txBody>
      </p:sp>
      <p:pic>
        <p:nvPicPr>
          <p:cNvPr id="1030" name="Picture 6"/>
          <p:cNvPicPr>
            <a:picLocks noChangeAspect="1" noChangeArrowheads="1"/>
          </p:cNvPicPr>
          <p:nvPr/>
        </p:nvPicPr>
        <p:blipFill>
          <a:blip r:embed="rId3" cstate="print"/>
          <a:srcRect/>
          <a:stretch>
            <a:fillRect/>
          </a:stretch>
        </p:blipFill>
        <p:spPr bwMode="auto">
          <a:xfrm>
            <a:off x="5936223" y="1892838"/>
            <a:ext cx="910613" cy="512699"/>
          </a:xfrm>
          <a:prstGeom prst="rect">
            <a:avLst/>
          </a:prstGeom>
          <a:noFill/>
          <a:ln w="9525">
            <a:noFill/>
            <a:miter lim="800000"/>
            <a:headEnd/>
            <a:tailEnd/>
          </a:ln>
        </p:spPr>
      </p:pic>
      <p:pic>
        <p:nvPicPr>
          <p:cNvPr id="1032" name="Picture 8"/>
          <p:cNvPicPr>
            <a:picLocks noChangeAspect="1" noChangeArrowheads="1"/>
          </p:cNvPicPr>
          <p:nvPr/>
        </p:nvPicPr>
        <p:blipFill>
          <a:blip r:embed="rId4" cstate="print"/>
          <a:srcRect/>
          <a:stretch>
            <a:fillRect/>
          </a:stretch>
        </p:blipFill>
        <p:spPr bwMode="auto">
          <a:xfrm>
            <a:off x="1141176" y="2606804"/>
            <a:ext cx="732727" cy="503066"/>
          </a:xfrm>
          <a:prstGeom prst="rect">
            <a:avLst/>
          </a:prstGeom>
          <a:noFill/>
          <a:ln w="9525">
            <a:noFill/>
            <a:miter lim="800000"/>
            <a:headEnd/>
            <a:tailEnd/>
          </a:ln>
        </p:spPr>
      </p:pic>
      <p:sp>
        <p:nvSpPr>
          <p:cNvPr id="55" name="TextBox 54"/>
          <p:cNvSpPr txBox="1"/>
          <p:nvPr/>
        </p:nvSpPr>
        <p:spPr>
          <a:xfrm>
            <a:off x="1099783" y="3116237"/>
            <a:ext cx="1375472" cy="461665"/>
          </a:xfrm>
          <a:prstGeom prst="rect">
            <a:avLst/>
          </a:prstGeom>
          <a:noFill/>
        </p:spPr>
        <p:txBody>
          <a:bodyPr wrap="square" rtlCol="0">
            <a:spAutoFit/>
          </a:bodyPr>
          <a:lstStyle/>
          <a:p>
            <a:r>
              <a:rPr lang="sv-SE" sz="1200" dirty="0"/>
              <a:t>Order-</a:t>
            </a:r>
          </a:p>
          <a:p>
            <a:r>
              <a:rPr lang="sv-SE" sz="1200" dirty="0"/>
              <a:t>mottagning</a:t>
            </a:r>
          </a:p>
        </p:txBody>
      </p:sp>
      <p:pic>
        <p:nvPicPr>
          <p:cNvPr id="59" name="Picture 9"/>
          <p:cNvPicPr>
            <a:picLocks noChangeAspect="1" noChangeArrowheads="1"/>
          </p:cNvPicPr>
          <p:nvPr/>
        </p:nvPicPr>
        <p:blipFill>
          <a:blip r:embed="rId5" cstate="print"/>
          <a:srcRect/>
          <a:stretch>
            <a:fillRect/>
          </a:stretch>
        </p:blipFill>
        <p:spPr bwMode="auto">
          <a:xfrm>
            <a:off x="1956270" y="2233603"/>
            <a:ext cx="684551" cy="443513"/>
          </a:xfrm>
          <a:prstGeom prst="rect">
            <a:avLst/>
          </a:prstGeom>
          <a:noFill/>
          <a:ln w="9525">
            <a:noFill/>
            <a:miter lim="800000"/>
            <a:headEnd/>
            <a:tailEnd/>
          </a:ln>
        </p:spPr>
      </p:pic>
      <p:sp>
        <p:nvSpPr>
          <p:cNvPr id="60" name="TextBox 59"/>
          <p:cNvSpPr txBox="1"/>
          <p:nvPr/>
        </p:nvSpPr>
        <p:spPr>
          <a:xfrm>
            <a:off x="1876669" y="2683483"/>
            <a:ext cx="1375472" cy="461665"/>
          </a:xfrm>
          <a:prstGeom prst="rect">
            <a:avLst/>
          </a:prstGeom>
          <a:noFill/>
        </p:spPr>
        <p:txBody>
          <a:bodyPr wrap="square" rtlCol="0">
            <a:spAutoFit/>
          </a:bodyPr>
          <a:lstStyle/>
          <a:p>
            <a:r>
              <a:rPr lang="sv-SE" sz="1200" dirty="0"/>
              <a:t>Produktions-</a:t>
            </a:r>
          </a:p>
          <a:p>
            <a:r>
              <a:rPr lang="sv-SE" sz="1200" dirty="0"/>
              <a:t>avdelning</a:t>
            </a:r>
          </a:p>
        </p:txBody>
      </p:sp>
      <p:pic>
        <p:nvPicPr>
          <p:cNvPr id="1034" name="Picture 10"/>
          <p:cNvPicPr>
            <a:picLocks noChangeAspect="1" noChangeArrowheads="1"/>
          </p:cNvPicPr>
          <p:nvPr/>
        </p:nvPicPr>
        <p:blipFill>
          <a:blip r:embed="rId6" cstate="print"/>
          <a:srcRect/>
          <a:stretch>
            <a:fillRect/>
          </a:stretch>
        </p:blipFill>
        <p:spPr bwMode="auto">
          <a:xfrm>
            <a:off x="2873250" y="1916162"/>
            <a:ext cx="841220" cy="356604"/>
          </a:xfrm>
          <a:prstGeom prst="rect">
            <a:avLst/>
          </a:prstGeom>
          <a:noFill/>
          <a:ln w="9525">
            <a:noFill/>
            <a:miter lim="800000"/>
            <a:headEnd/>
            <a:tailEnd/>
          </a:ln>
        </p:spPr>
      </p:pic>
      <p:sp>
        <p:nvSpPr>
          <p:cNvPr id="62" name="TextBox 61"/>
          <p:cNvSpPr txBox="1"/>
          <p:nvPr/>
        </p:nvSpPr>
        <p:spPr>
          <a:xfrm>
            <a:off x="2873251" y="2301143"/>
            <a:ext cx="1375472" cy="461665"/>
          </a:xfrm>
          <a:prstGeom prst="rect">
            <a:avLst/>
          </a:prstGeom>
          <a:noFill/>
        </p:spPr>
        <p:txBody>
          <a:bodyPr wrap="square" rtlCol="0">
            <a:spAutoFit/>
          </a:bodyPr>
          <a:lstStyle/>
          <a:p>
            <a:r>
              <a:rPr lang="sv-SE" sz="1200" dirty="0"/>
              <a:t>Leverans-</a:t>
            </a:r>
          </a:p>
          <a:p>
            <a:r>
              <a:rPr lang="sv-SE" sz="1200" dirty="0"/>
              <a:t>avdelning</a:t>
            </a:r>
          </a:p>
        </p:txBody>
      </p:sp>
      <p:cxnSp>
        <p:nvCxnSpPr>
          <p:cNvPr id="64" name="Straight Arrow Connector 63"/>
          <p:cNvCxnSpPr/>
          <p:nvPr/>
        </p:nvCxnSpPr>
        <p:spPr>
          <a:xfrm rot="5400000">
            <a:off x="1344949" y="3660018"/>
            <a:ext cx="305660" cy="1062"/>
          </a:xfrm>
          <a:prstGeom prst="straightConnector1">
            <a:avLst/>
          </a:prstGeom>
          <a:ln>
            <a:headEnd type="arrow"/>
            <a:tailEnd type="arrow"/>
          </a:ln>
        </p:spPr>
        <p:style>
          <a:lnRef idx="1">
            <a:schemeClr val="dk1"/>
          </a:lnRef>
          <a:fillRef idx="0">
            <a:schemeClr val="dk1"/>
          </a:fillRef>
          <a:effectRef idx="0">
            <a:schemeClr val="dk1"/>
          </a:effectRef>
          <a:fontRef idx="minor">
            <a:schemeClr val="tx1"/>
          </a:fontRef>
        </p:style>
      </p:cxnSp>
      <p:cxnSp>
        <p:nvCxnSpPr>
          <p:cNvPr id="65" name="Straight Arrow Connector 64"/>
          <p:cNvCxnSpPr/>
          <p:nvPr/>
        </p:nvCxnSpPr>
        <p:spPr>
          <a:xfrm rot="5400000">
            <a:off x="2211517" y="3302883"/>
            <a:ext cx="407547" cy="1062"/>
          </a:xfrm>
          <a:prstGeom prst="straightConnector1">
            <a:avLst/>
          </a:prstGeom>
          <a:ln>
            <a:headEnd type="arrow"/>
            <a:tailEnd type="arrow"/>
          </a:ln>
        </p:spPr>
        <p:style>
          <a:lnRef idx="1">
            <a:schemeClr val="dk1"/>
          </a:lnRef>
          <a:fillRef idx="0">
            <a:schemeClr val="dk1"/>
          </a:fillRef>
          <a:effectRef idx="0">
            <a:schemeClr val="dk1"/>
          </a:effectRef>
          <a:fontRef idx="minor">
            <a:schemeClr val="tx1"/>
          </a:fontRef>
        </p:style>
      </p:cxnSp>
      <p:cxnSp>
        <p:nvCxnSpPr>
          <p:cNvPr id="66" name="Straight Arrow Connector 65"/>
          <p:cNvCxnSpPr/>
          <p:nvPr/>
        </p:nvCxnSpPr>
        <p:spPr>
          <a:xfrm rot="5400000">
            <a:off x="3077556" y="2793450"/>
            <a:ext cx="305660" cy="1062"/>
          </a:xfrm>
          <a:prstGeom prst="straightConnector1">
            <a:avLst/>
          </a:prstGeom>
          <a:ln>
            <a:headEnd type="arrow"/>
            <a:tailEnd type="arrow"/>
          </a:ln>
        </p:spPr>
        <p:style>
          <a:lnRef idx="1">
            <a:schemeClr val="dk1"/>
          </a:lnRef>
          <a:fillRef idx="0">
            <a:schemeClr val="dk1"/>
          </a:fillRef>
          <a:effectRef idx="0">
            <a:schemeClr val="dk1"/>
          </a:effectRef>
          <a:fontRef idx="minor">
            <a:schemeClr val="tx1"/>
          </a:fontRef>
        </p:style>
      </p:cxnSp>
      <p:sp>
        <p:nvSpPr>
          <p:cNvPr id="22" name="Text Box 51"/>
          <p:cNvSpPr txBox="1">
            <a:spLocks noChangeArrowheads="1"/>
          </p:cNvSpPr>
          <p:nvPr/>
        </p:nvSpPr>
        <p:spPr bwMode="auto">
          <a:xfrm>
            <a:off x="2261930" y="4148446"/>
            <a:ext cx="1587736" cy="290126"/>
          </a:xfrm>
          <a:prstGeom prst="rect">
            <a:avLst/>
          </a:prstGeom>
          <a:noFill/>
          <a:ln w="9525">
            <a:noFill/>
            <a:miter lim="800000"/>
            <a:headEnd/>
            <a:tailEnd/>
          </a:ln>
        </p:spPr>
        <p:txBody>
          <a:bodyPr lIns="127300" tIns="63650" rIns="127300" bIns="63650">
            <a:spAutoFit/>
          </a:bodyPr>
          <a:lstStyle/>
          <a:p>
            <a:pPr algn="ctr"/>
            <a:r>
              <a:rPr lang="sv-SE" sz="1050" dirty="0">
                <a:latin typeface="Arial Black" pitchFamily="34" charset="0"/>
              </a:rPr>
              <a:t>ETL</a:t>
            </a:r>
          </a:p>
        </p:txBody>
      </p:sp>
      <p:cxnSp>
        <p:nvCxnSpPr>
          <p:cNvPr id="23" name="Straight Arrow Connector 22"/>
          <p:cNvCxnSpPr/>
          <p:nvPr/>
        </p:nvCxnSpPr>
        <p:spPr>
          <a:xfrm rot="5400000">
            <a:off x="2898723" y="3685489"/>
            <a:ext cx="509434" cy="152831"/>
          </a:xfrm>
          <a:prstGeom prst="straightConnector1">
            <a:avLst/>
          </a:prstGeom>
          <a:ln>
            <a:headEnd type="none" w="med" len="med"/>
            <a:tailEnd type="arrow" w="med" len="med"/>
          </a:ln>
        </p:spPr>
        <p:style>
          <a:lnRef idx="1">
            <a:schemeClr val="dk1"/>
          </a:lnRef>
          <a:fillRef idx="0">
            <a:schemeClr val="dk1"/>
          </a:fillRef>
          <a:effectRef idx="0">
            <a:schemeClr val="dk1"/>
          </a:effectRef>
          <a:fontRef idx="minor">
            <a:schemeClr val="tx1"/>
          </a:fontRef>
        </p:style>
      </p:cxnSp>
      <p:cxnSp>
        <p:nvCxnSpPr>
          <p:cNvPr id="26" name="Straight Arrow Connector 25"/>
          <p:cNvCxnSpPr/>
          <p:nvPr/>
        </p:nvCxnSpPr>
        <p:spPr>
          <a:xfrm flipV="1">
            <a:off x="6300613" y="3158227"/>
            <a:ext cx="65135" cy="162018"/>
          </a:xfrm>
          <a:prstGeom prst="straightConnector1">
            <a:avLst/>
          </a:prstGeom>
          <a:ln>
            <a:headEnd type="arrow"/>
            <a:tailEnd type="arrow"/>
          </a:ln>
        </p:spPr>
        <p:style>
          <a:lnRef idx="1">
            <a:schemeClr val="dk1"/>
          </a:lnRef>
          <a:fillRef idx="0">
            <a:schemeClr val="dk1"/>
          </a:fillRef>
          <a:effectRef idx="0">
            <a:schemeClr val="dk1"/>
          </a:effectRef>
          <a:fontRef idx="minor">
            <a:schemeClr val="tx1"/>
          </a:fontRef>
        </p:style>
      </p:cxnSp>
      <p:cxnSp>
        <p:nvCxnSpPr>
          <p:cNvPr id="28" name="Straight Arrow Connector 27"/>
          <p:cNvCxnSpPr/>
          <p:nvPr/>
        </p:nvCxnSpPr>
        <p:spPr>
          <a:xfrm rot="16200000" flipH="1">
            <a:off x="2516647" y="3965678"/>
            <a:ext cx="254717" cy="254717"/>
          </a:xfrm>
          <a:prstGeom prst="straightConnector1">
            <a:avLst/>
          </a:prstGeom>
          <a:ln>
            <a:headEnd type="none" w="med" len="med"/>
            <a:tailEnd type="arrow" w="med" len="med"/>
          </a:ln>
        </p:spPr>
        <p:style>
          <a:lnRef idx="1">
            <a:schemeClr val="dk1"/>
          </a:lnRef>
          <a:fillRef idx="0">
            <a:schemeClr val="dk1"/>
          </a:fillRef>
          <a:effectRef idx="0">
            <a:schemeClr val="dk1"/>
          </a:effectRef>
          <a:fontRef idx="minor">
            <a:schemeClr val="tx1"/>
          </a:fontRef>
        </p:style>
      </p:cxnSp>
      <p:cxnSp>
        <p:nvCxnSpPr>
          <p:cNvPr id="31" name="Straight Arrow Connector 30"/>
          <p:cNvCxnSpPr/>
          <p:nvPr/>
        </p:nvCxnSpPr>
        <p:spPr>
          <a:xfrm>
            <a:off x="1905326" y="4169451"/>
            <a:ext cx="815095" cy="152831"/>
          </a:xfrm>
          <a:prstGeom prst="straightConnector1">
            <a:avLst/>
          </a:prstGeom>
          <a:ln>
            <a:headEnd type="none" w="med" len="med"/>
            <a:tailEnd type="arrow" w="med" len="med"/>
          </a:ln>
        </p:spPr>
        <p:style>
          <a:lnRef idx="1">
            <a:schemeClr val="dk1"/>
          </a:lnRef>
          <a:fillRef idx="0">
            <a:schemeClr val="dk1"/>
          </a:fillRef>
          <a:effectRef idx="0">
            <a:schemeClr val="dk1"/>
          </a:effectRef>
          <a:fontRef idx="minor">
            <a:schemeClr val="tx1"/>
          </a:fontRef>
        </p:style>
      </p:cxnSp>
      <p:sp>
        <p:nvSpPr>
          <p:cNvPr id="45" name="AutoShape 19"/>
          <p:cNvSpPr>
            <a:spLocks noChangeArrowheads="1"/>
          </p:cNvSpPr>
          <p:nvPr/>
        </p:nvSpPr>
        <p:spPr bwMode="auto">
          <a:xfrm>
            <a:off x="4503440" y="3965678"/>
            <a:ext cx="1426415" cy="356604"/>
          </a:xfrm>
          <a:prstGeom prst="can">
            <a:avLst>
              <a:gd name="adj" fmla="val 25000"/>
            </a:avLst>
          </a:prstGeom>
          <a:ln>
            <a:headEnd/>
            <a:tailEnd/>
          </a:ln>
        </p:spPr>
        <p:style>
          <a:lnRef idx="1">
            <a:schemeClr val="accent6"/>
          </a:lnRef>
          <a:fillRef idx="2">
            <a:schemeClr val="accent6"/>
          </a:fillRef>
          <a:effectRef idx="1">
            <a:schemeClr val="accent6"/>
          </a:effectRef>
          <a:fontRef idx="minor">
            <a:schemeClr val="dk1"/>
          </a:fontRef>
        </p:style>
        <p:txBody>
          <a:bodyPr wrap="none" anchor="ctr"/>
          <a:lstStyle/>
          <a:p>
            <a:pPr>
              <a:spcBef>
                <a:spcPct val="50000"/>
              </a:spcBef>
              <a:buFontTx/>
              <a:buChar char="•"/>
              <a:defRPr/>
            </a:pPr>
            <a:endParaRPr lang="sv-SE" sz="1350"/>
          </a:p>
        </p:txBody>
      </p:sp>
      <p:sp>
        <p:nvSpPr>
          <p:cNvPr id="46" name="Text Box 51"/>
          <p:cNvSpPr txBox="1">
            <a:spLocks noChangeArrowheads="1"/>
          </p:cNvSpPr>
          <p:nvPr/>
        </p:nvSpPr>
        <p:spPr bwMode="auto">
          <a:xfrm>
            <a:off x="4401553" y="4011300"/>
            <a:ext cx="1587736" cy="290126"/>
          </a:xfrm>
          <a:prstGeom prst="rect">
            <a:avLst/>
          </a:prstGeom>
          <a:noFill/>
          <a:ln w="9525">
            <a:noFill/>
            <a:miter lim="800000"/>
            <a:headEnd/>
            <a:tailEnd/>
          </a:ln>
        </p:spPr>
        <p:txBody>
          <a:bodyPr lIns="127300" tIns="63650" rIns="127300" bIns="63650">
            <a:spAutoFit/>
          </a:bodyPr>
          <a:lstStyle/>
          <a:p>
            <a:pPr algn="ctr"/>
            <a:r>
              <a:rPr lang="sv-SE" sz="1050" dirty="0">
                <a:latin typeface="Arial Black" pitchFamily="34" charset="0"/>
              </a:rPr>
              <a:t>Data warehouse</a:t>
            </a:r>
          </a:p>
        </p:txBody>
      </p:sp>
      <p:sp>
        <p:nvSpPr>
          <p:cNvPr id="50" name="AutoShape 19"/>
          <p:cNvSpPr>
            <a:spLocks noChangeArrowheads="1"/>
          </p:cNvSpPr>
          <p:nvPr/>
        </p:nvSpPr>
        <p:spPr bwMode="auto">
          <a:xfrm>
            <a:off x="5265467" y="1978886"/>
            <a:ext cx="517925" cy="458491"/>
          </a:xfrm>
          <a:prstGeom prst="can">
            <a:avLst>
              <a:gd name="adj" fmla="val 25000"/>
            </a:avLst>
          </a:prstGeom>
          <a:ln>
            <a:headEnd/>
            <a:tailEnd/>
          </a:ln>
        </p:spPr>
        <p:style>
          <a:lnRef idx="1">
            <a:schemeClr val="accent6"/>
          </a:lnRef>
          <a:fillRef idx="2">
            <a:schemeClr val="accent6"/>
          </a:fillRef>
          <a:effectRef idx="1">
            <a:schemeClr val="accent6"/>
          </a:effectRef>
          <a:fontRef idx="minor">
            <a:schemeClr val="dk1"/>
          </a:fontRef>
        </p:style>
        <p:txBody>
          <a:bodyPr wrap="none" anchor="ctr"/>
          <a:lstStyle/>
          <a:p>
            <a:pPr>
              <a:spcBef>
                <a:spcPct val="50000"/>
              </a:spcBef>
              <a:buFontTx/>
              <a:buChar char="•"/>
              <a:defRPr/>
            </a:pPr>
            <a:endParaRPr lang="sv-SE" sz="1350"/>
          </a:p>
        </p:txBody>
      </p:sp>
      <p:sp>
        <p:nvSpPr>
          <p:cNvPr id="51" name="Text Box 51"/>
          <p:cNvSpPr txBox="1">
            <a:spLocks noChangeArrowheads="1"/>
          </p:cNvSpPr>
          <p:nvPr/>
        </p:nvSpPr>
        <p:spPr bwMode="auto">
          <a:xfrm>
            <a:off x="5121129" y="2035721"/>
            <a:ext cx="815095" cy="405542"/>
          </a:xfrm>
          <a:prstGeom prst="rect">
            <a:avLst/>
          </a:prstGeom>
          <a:noFill/>
          <a:ln w="9525">
            <a:noFill/>
            <a:miter lim="800000"/>
            <a:headEnd/>
            <a:tailEnd/>
          </a:ln>
        </p:spPr>
        <p:txBody>
          <a:bodyPr wrap="square" lIns="127300" tIns="63650" rIns="127300" bIns="63650">
            <a:spAutoFit/>
          </a:bodyPr>
          <a:lstStyle/>
          <a:p>
            <a:pPr algn="ctr"/>
            <a:r>
              <a:rPr lang="sv-SE" sz="900" dirty="0">
                <a:latin typeface="Arial Black" pitchFamily="34" charset="0"/>
              </a:rPr>
              <a:t>Data</a:t>
            </a:r>
          </a:p>
          <a:p>
            <a:pPr algn="ctr"/>
            <a:r>
              <a:rPr lang="sv-SE" sz="900" dirty="0">
                <a:latin typeface="Arial Black" pitchFamily="34" charset="0"/>
              </a:rPr>
              <a:t> Marts</a:t>
            </a:r>
          </a:p>
        </p:txBody>
      </p:sp>
      <p:sp>
        <p:nvSpPr>
          <p:cNvPr id="54" name="AutoShape 19"/>
          <p:cNvSpPr>
            <a:spLocks noChangeArrowheads="1"/>
          </p:cNvSpPr>
          <p:nvPr/>
        </p:nvSpPr>
        <p:spPr bwMode="auto">
          <a:xfrm>
            <a:off x="4806977" y="2590207"/>
            <a:ext cx="517925" cy="458491"/>
          </a:xfrm>
          <a:prstGeom prst="can">
            <a:avLst>
              <a:gd name="adj" fmla="val 25000"/>
            </a:avLst>
          </a:prstGeom>
          <a:ln>
            <a:headEnd/>
            <a:tailEnd/>
          </a:ln>
        </p:spPr>
        <p:style>
          <a:lnRef idx="1">
            <a:schemeClr val="accent6"/>
          </a:lnRef>
          <a:fillRef idx="2">
            <a:schemeClr val="accent6"/>
          </a:fillRef>
          <a:effectRef idx="1">
            <a:schemeClr val="accent6"/>
          </a:effectRef>
          <a:fontRef idx="minor">
            <a:schemeClr val="dk1"/>
          </a:fontRef>
        </p:style>
        <p:txBody>
          <a:bodyPr wrap="none" anchor="ctr"/>
          <a:lstStyle/>
          <a:p>
            <a:pPr>
              <a:spcBef>
                <a:spcPct val="50000"/>
              </a:spcBef>
              <a:buFontTx/>
              <a:buChar char="•"/>
              <a:defRPr/>
            </a:pPr>
            <a:endParaRPr lang="sv-SE" sz="1350"/>
          </a:p>
        </p:txBody>
      </p:sp>
      <p:sp>
        <p:nvSpPr>
          <p:cNvPr id="56" name="Text Box 51"/>
          <p:cNvSpPr txBox="1">
            <a:spLocks noChangeArrowheads="1"/>
          </p:cNvSpPr>
          <p:nvPr/>
        </p:nvSpPr>
        <p:spPr bwMode="auto">
          <a:xfrm>
            <a:off x="4662638" y="2647041"/>
            <a:ext cx="815095" cy="405542"/>
          </a:xfrm>
          <a:prstGeom prst="rect">
            <a:avLst/>
          </a:prstGeom>
          <a:noFill/>
          <a:ln w="9525">
            <a:noFill/>
            <a:miter lim="800000"/>
            <a:headEnd/>
            <a:tailEnd/>
          </a:ln>
        </p:spPr>
        <p:txBody>
          <a:bodyPr wrap="square" lIns="127300" tIns="63650" rIns="127300" bIns="63650">
            <a:spAutoFit/>
          </a:bodyPr>
          <a:lstStyle/>
          <a:p>
            <a:pPr algn="ctr"/>
            <a:r>
              <a:rPr lang="sv-SE" sz="900" dirty="0">
                <a:latin typeface="Arial Black" pitchFamily="34" charset="0"/>
              </a:rPr>
              <a:t>Data</a:t>
            </a:r>
          </a:p>
          <a:p>
            <a:pPr algn="ctr"/>
            <a:r>
              <a:rPr lang="sv-SE" sz="900" dirty="0">
                <a:latin typeface="Arial Black" pitchFamily="34" charset="0"/>
              </a:rPr>
              <a:t> Marts</a:t>
            </a:r>
          </a:p>
        </p:txBody>
      </p:sp>
      <p:cxnSp>
        <p:nvCxnSpPr>
          <p:cNvPr id="70" name="Straight Arrow Connector 69"/>
          <p:cNvCxnSpPr/>
          <p:nvPr/>
        </p:nvCxnSpPr>
        <p:spPr>
          <a:xfrm>
            <a:off x="2695581" y="2726179"/>
            <a:ext cx="1120755" cy="64627"/>
          </a:xfrm>
          <a:prstGeom prst="straightConnector1">
            <a:avLst/>
          </a:prstGeom>
          <a:ln>
            <a:headEnd type="arrow"/>
            <a:tailEnd type="arrow"/>
          </a:ln>
        </p:spPr>
        <p:style>
          <a:lnRef idx="1">
            <a:schemeClr val="dk1"/>
          </a:lnRef>
          <a:fillRef idx="0">
            <a:schemeClr val="dk1"/>
          </a:fillRef>
          <a:effectRef idx="0">
            <a:schemeClr val="dk1"/>
          </a:effectRef>
          <a:fontRef idx="minor">
            <a:schemeClr val="tx1"/>
          </a:fontRef>
        </p:style>
      </p:cxnSp>
      <p:cxnSp>
        <p:nvCxnSpPr>
          <p:cNvPr id="76" name="Straight Arrow Connector 75"/>
          <p:cNvCxnSpPr/>
          <p:nvPr/>
        </p:nvCxnSpPr>
        <p:spPr>
          <a:xfrm flipV="1">
            <a:off x="3331741" y="4220395"/>
            <a:ext cx="1018868" cy="50944"/>
          </a:xfrm>
          <a:prstGeom prst="straightConnector1">
            <a:avLst/>
          </a:prstGeom>
          <a:ln>
            <a:headEnd type="none" w="med" len="med"/>
            <a:tailEnd type="arrow" w="med" len="med"/>
          </a:ln>
        </p:spPr>
        <p:style>
          <a:lnRef idx="1">
            <a:schemeClr val="dk1"/>
          </a:lnRef>
          <a:fillRef idx="0">
            <a:schemeClr val="dk1"/>
          </a:fillRef>
          <a:effectRef idx="0">
            <a:schemeClr val="dk1"/>
          </a:effectRef>
          <a:fontRef idx="minor">
            <a:schemeClr val="tx1"/>
          </a:fontRef>
        </p:style>
      </p:cxnSp>
      <p:cxnSp>
        <p:nvCxnSpPr>
          <p:cNvPr id="82" name="Straight Arrow Connector 81"/>
          <p:cNvCxnSpPr/>
          <p:nvPr/>
        </p:nvCxnSpPr>
        <p:spPr>
          <a:xfrm flipH="1" flipV="1">
            <a:off x="4950462" y="3320245"/>
            <a:ext cx="108012" cy="540060"/>
          </a:xfrm>
          <a:prstGeom prst="straightConnector1">
            <a:avLst/>
          </a:prstGeom>
          <a:ln>
            <a:headEnd type="none" w="med" len="med"/>
            <a:tailEnd type="arrow" w="med" len="med"/>
          </a:ln>
        </p:spPr>
        <p:style>
          <a:lnRef idx="1">
            <a:schemeClr val="dk1"/>
          </a:lnRef>
          <a:fillRef idx="0">
            <a:schemeClr val="dk1"/>
          </a:fillRef>
          <a:effectRef idx="0">
            <a:schemeClr val="dk1"/>
          </a:effectRef>
          <a:fontRef idx="minor">
            <a:schemeClr val="tx1"/>
          </a:fontRef>
        </p:style>
      </p:cxnSp>
      <p:cxnSp>
        <p:nvCxnSpPr>
          <p:cNvPr id="84" name="Straight Arrow Connector 83"/>
          <p:cNvCxnSpPr/>
          <p:nvPr/>
        </p:nvCxnSpPr>
        <p:spPr>
          <a:xfrm flipV="1">
            <a:off x="5166486" y="2564162"/>
            <a:ext cx="432048" cy="1296143"/>
          </a:xfrm>
          <a:prstGeom prst="straightConnector1">
            <a:avLst/>
          </a:prstGeom>
          <a:ln>
            <a:headEnd type="none" w="med" len="med"/>
            <a:tailEnd type="arrow" w="med" len="med"/>
          </a:ln>
        </p:spPr>
        <p:style>
          <a:lnRef idx="1">
            <a:schemeClr val="dk1"/>
          </a:lnRef>
          <a:fillRef idx="0">
            <a:schemeClr val="dk1"/>
          </a:fillRef>
          <a:effectRef idx="0">
            <a:schemeClr val="dk1"/>
          </a:effectRef>
          <a:fontRef idx="minor">
            <a:schemeClr val="tx1"/>
          </a:fontRef>
        </p:style>
      </p:cxnSp>
      <p:sp>
        <p:nvSpPr>
          <p:cNvPr id="88" name="AutoShape 19"/>
          <p:cNvSpPr>
            <a:spLocks noChangeArrowheads="1"/>
          </p:cNvSpPr>
          <p:nvPr/>
        </p:nvSpPr>
        <p:spPr bwMode="auto">
          <a:xfrm>
            <a:off x="6190392" y="2715271"/>
            <a:ext cx="407547" cy="407547"/>
          </a:xfrm>
          <a:prstGeom prst="can">
            <a:avLst>
              <a:gd name="adj" fmla="val 25000"/>
            </a:avLst>
          </a:prstGeom>
          <a:ln>
            <a:headEnd/>
            <a:tailEnd/>
          </a:ln>
        </p:spPr>
        <p:style>
          <a:lnRef idx="1">
            <a:schemeClr val="accent6"/>
          </a:lnRef>
          <a:fillRef idx="2">
            <a:schemeClr val="accent6"/>
          </a:fillRef>
          <a:effectRef idx="1">
            <a:schemeClr val="accent6"/>
          </a:effectRef>
          <a:fontRef idx="minor">
            <a:schemeClr val="dk1"/>
          </a:fontRef>
        </p:style>
        <p:txBody>
          <a:bodyPr wrap="none" anchor="ctr"/>
          <a:lstStyle/>
          <a:p>
            <a:pPr>
              <a:spcBef>
                <a:spcPct val="50000"/>
              </a:spcBef>
              <a:buFontTx/>
              <a:buChar char="•"/>
              <a:defRPr/>
            </a:pPr>
            <a:endParaRPr lang="sv-SE" sz="1350"/>
          </a:p>
        </p:txBody>
      </p:sp>
      <p:sp>
        <p:nvSpPr>
          <p:cNvPr id="89" name="Text Box 51"/>
          <p:cNvSpPr txBox="1">
            <a:spLocks noChangeArrowheads="1"/>
          </p:cNvSpPr>
          <p:nvPr/>
        </p:nvSpPr>
        <p:spPr bwMode="auto">
          <a:xfrm>
            <a:off x="6084588" y="2752686"/>
            <a:ext cx="611321" cy="405542"/>
          </a:xfrm>
          <a:prstGeom prst="rect">
            <a:avLst/>
          </a:prstGeom>
          <a:noFill/>
          <a:ln w="9525">
            <a:noFill/>
            <a:miter lim="800000"/>
            <a:headEnd/>
            <a:tailEnd/>
          </a:ln>
        </p:spPr>
        <p:txBody>
          <a:bodyPr wrap="square" lIns="127300" tIns="63650" rIns="127300" bIns="63650">
            <a:spAutoFit/>
          </a:bodyPr>
          <a:lstStyle/>
          <a:p>
            <a:pPr algn="ctr"/>
            <a:r>
              <a:rPr lang="sv-SE" sz="900" dirty="0">
                <a:latin typeface="Arial Black" pitchFamily="34" charset="0"/>
              </a:rPr>
              <a:t>BI tools</a:t>
            </a:r>
          </a:p>
        </p:txBody>
      </p:sp>
      <p:cxnSp>
        <p:nvCxnSpPr>
          <p:cNvPr id="96" name="Straight Arrow Connector 95"/>
          <p:cNvCxnSpPr/>
          <p:nvPr/>
        </p:nvCxnSpPr>
        <p:spPr>
          <a:xfrm>
            <a:off x="4458865" y="2867652"/>
            <a:ext cx="254717" cy="1"/>
          </a:xfrm>
          <a:prstGeom prst="straightConnector1">
            <a:avLst/>
          </a:prstGeom>
          <a:ln>
            <a:headEnd type="arrow"/>
            <a:tailEnd type="arrow"/>
          </a:ln>
        </p:spPr>
        <p:style>
          <a:lnRef idx="1">
            <a:schemeClr val="dk1"/>
          </a:lnRef>
          <a:fillRef idx="0">
            <a:schemeClr val="dk1"/>
          </a:fillRef>
          <a:effectRef idx="0">
            <a:schemeClr val="dk1"/>
          </a:effectRef>
          <a:fontRef idx="minor">
            <a:schemeClr val="tx1"/>
          </a:fontRef>
        </p:style>
      </p:cxnSp>
      <p:sp>
        <p:nvSpPr>
          <p:cNvPr id="97" name="AutoShape 19"/>
          <p:cNvSpPr>
            <a:spLocks noChangeArrowheads="1"/>
          </p:cNvSpPr>
          <p:nvPr/>
        </p:nvSpPr>
        <p:spPr bwMode="auto">
          <a:xfrm>
            <a:off x="3902404" y="2590206"/>
            <a:ext cx="407547" cy="407547"/>
          </a:xfrm>
          <a:prstGeom prst="can">
            <a:avLst>
              <a:gd name="adj" fmla="val 25000"/>
            </a:avLst>
          </a:prstGeom>
          <a:ln>
            <a:headEnd/>
            <a:tailEnd/>
          </a:ln>
        </p:spPr>
        <p:style>
          <a:lnRef idx="1">
            <a:schemeClr val="accent6"/>
          </a:lnRef>
          <a:fillRef idx="2">
            <a:schemeClr val="accent6"/>
          </a:fillRef>
          <a:effectRef idx="1">
            <a:schemeClr val="accent6"/>
          </a:effectRef>
          <a:fontRef idx="minor">
            <a:schemeClr val="dk1"/>
          </a:fontRef>
        </p:style>
        <p:txBody>
          <a:bodyPr wrap="none" anchor="ctr"/>
          <a:lstStyle/>
          <a:p>
            <a:pPr>
              <a:spcBef>
                <a:spcPct val="50000"/>
              </a:spcBef>
              <a:buFontTx/>
              <a:buChar char="•"/>
              <a:defRPr/>
            </a:pPr>
            <a:endParaRPr lang="sv-SE" sz="1350"/>
          </a:p>
        </p:txBody>
      </p:sp>
      <p:sp>
        <p:nvSpPr>
          <p:cNvPr id="98" name="Text Box 51"/>
          <p:cNvSpPr txBox="1">
            <a:spLocks noChangeArrowheads="1"/>
          </p:cNvSpPr>
          <p:nvPr/>
        </p:nvSpPr>
        <p:spPr bwMode="auto">
          <a:xfrm>
            <a:off x="3816336" y="2644674"/>
            <a:ext cx="611321" cy="405542"/>
          </a:xfrm>
          <a:prstGeom prst="rect">
            <a:avLst/>
          </a:prstGeom>
          <a:noFill/>
          <a:ln w="9525">
            <a:noFill/>
            <a:miter lim="800000"/>
            <a:headEnd/>
            <a:tailEnd/>
          </a:ln>
        </p:spPr>
        <p:txBody>
          <a:bodyPr wrap="square" lIns="127300" tIns="63650" rIns="127300" bIns="63650">
            <a:spAutoFit/>
          </a:bodyPr>
          <a:lstStyle/>
          <a:p>
            <a:pPr algn="ctr"/>
            <a:r>
              <a:rPr lang="sv-SE" sz="900" dirty="0">
                <a:latin typeface="Arial Black" pitchFamily="34" charset="0"/>
              </a:rPr>
              <a:t>BI tools</a:t>
            </a:r>
          </a:p>
        </p:txBody>
      </p:sp>
      <p:cxnSp>
        <p:nvCxnSpPr>
          <p:cNvPr id="105" name="Straight Arrow Connector 104"/>
          <p:cNvCxnSpPr/>
          <p:nvPr/>
        </p:nvCxnSpPr>
        <p:spPr>
          <a:xfrm>
            <a:off x="3739288" y="2029829"/>
            <a:ext cx="455090" cy="102284"/>
          </a:xfrm>
          <a:prstGeom prst="straightConnector1">
            <a:avLst/>
          </a:prstGeom>
          <a:ln>
            <a:headEnd type="arrow"/>
            <a:tailEnd type="arrow"/>
          </a:ln>
        </p:spPr>
        <p:style>
          <a:lnRef idx="1">
            <a:schemeClr val="dk1"/>
          </a:lnRef>
          <a:fillRef idx="0">
            <a:schemeClr val="dk1"/>
          </a:fillRef>
          <a:effectRef idx="0">
            <a:schemeClr val="dk1"/>
          </a:effectRef>
          <a:fontRef idx="minor">
            <a:schemeClr val="tx1"/>
          </a:fontRef>
        </p:style>
      </p:cxnSp>
      <p:cxnSp>
        <p:nvCxnSpPr>
          <p:cNvPr id="109" name="Straight Arrow Connector 108"/>
          <p:cNvCxnSpPr/>
          <p:nvPr/>
        </p:nvCxnSpPr>
        <p:spPr>
          <a:xfrm flipV="1">
            <a:off x="6408624" y="2348137"/>
            <a:ext cx="54006" cy="324036"/>
          </a:xfrm>
          <a:prstGeom prst="straightConnector1">
            <a:avLst/>
          </a:prstGeom>
          <a:ln>
            <a:headEnd type="arrow"/>
            <a:tailEnd type="arrow"/>
          </a:ln>
        </p:spPr>
        <p:style>
          <a:lnRef idx="1">
            <a:schemeClr val="dk1"/>
          </a:lnRef>
          <a:fillRef idx="0">
            <a:schemeClr val="dk1"/>
          </a:fillRef>
          <a:effectRef idx="0">
            <a:schemeClr val="dk1"/>
          </a:effectRef>
          <a:fontRef idx="minor">
            <a:schemeClr val="tx1"/>
          </a:fontRef>
        </p:style>
      </p:cxnSp>
      <p:cxnSp>
        <p:nvCxnSpPr>
          <p:cNvPr id="52" name="Straight Arrow Connector 51"/>
          <p:cNvCxnSpPr/>
          <p:nvPr/>
        </p:nvCxnSpPr>
        <p:spPr>
          <a:xfrm>
            <a:off x="4911769" y="2219580"/>
            <a:ext cx="254717" cy="1"/>
          </a:xfrm>
          <a:prstGeom prst="straightConnector1">
            <a:avLst/>
          </a:prstGeom>
          <a:ln>
            <a:headEnd type="arrow"/>
            <a:tailEnd type="arrow"/>
          </a:ln>
        </p:spPr>
        <p:style>
          <a:lnRef idx="1">
            <a:schemeClr val="dk1"/>
          </a:lnRef>
          <a:fillRef idx="0">
            <a:schemeClr val="dk1"/>
          </a:fillRef>
          <a:effectRef idx="0">
            <a:schemeClr val="dk1"/>
          </a:effectRef>
          <a:fontRef idx="minor">
            <a:schemeClr val="tx1"/>
          </a:fontRef>
        </p:style>
      </p:cxnSp>
      <p:sp>
        <p:nvSpPr>
          <p:cNvPr id="53" name="AutoShape 19"/>
          <p:cNvSpPr>
            <a:spLocks noChangeArrowheads="1"/>
          </p:cNvSpPr>
          <p:nvPr/>
        </p:nvSpPr>
        <p:spPr bwMode="auto">
          <a:xfrm>
            <a:off x="4355309" y="1942134"/>
            <a:ext cx="407547" cy="407547"/>
          </a:xfrm>
          <a:prstGeom prst="can">
            <a:avLst>
              <a:gd name="adj" fmla="val 25000"/>
            </a:avLst>
          </a:prstGeom>
          <a:ln>
            <a:headEnd/>
            <a:tailEnd/>
          </a:ln>
        </p:spPr>
        <p:style>
          <a:lnRef idx="1">
            <a:schemeClr val="accent6"/>
          </a:lnRef>
          <a:fillRef idx="2">
            <a:schemeClr val="accent6"/>
          </a:fillRef>
          <a:effectRef idx="1">
            <a:schemeClr val="accent6"/>
          </a:effectRef>
          <a:fontRef idx="minor">
            <a:schemeClr val="dk1"/>
          </a:fontRef>
        </p:style>
        <p:txBody>
          <a:bodyPr wrap="none" anchor="ctr"/>
          <a:lstStyle/>
          <a:p>
            <a:pPr>
              <a:spcBef>
                <a:spcPct val="50000"/>
              </a:spcBef>
              <a:buFontTx/>
              <a:buChar char="•"/>
              <a:defRPr/>
            </a:pPr>
            <a:endParaRPr lang="sv-SE" sz="1350"/>
          </a:p>
        </p:txBody>
      </p:sp>
      <p:sp>
        <p:nvSpPr>
          <p:cNvPr id="57" name="Text Box 51"/>
          <p:cNvSpPr txBox="1">
            <a:spLocks noChangeArrowheads="1"/>
          </p:cNvSpPr>
          <p:nvPr/>
        </p:nvSpPr>
        <p:spPr bwMode="auto">
          <a:xfrm>
            <a:off x="4269241" y="1996602"/>
            <a:ext cx="611321" cy="405542"/>
          </a:xfrm>
          <a:prstGeom prst="rect">
            <a:avLst/>
          </a:prstGeom>
          <a:noFill/>
          <a:ln w="9525">
            <a:noFill/>
            <a:miter lim="800000"/>
            <a:headEnd/>
            <a:tailEnd/>
          </a:ln>
        </p:spPr>
        <p:txBody>
          <a:bodyPr wrap="square" lIns="127300" tIns="63650" rIns="127300" bIns="63650">
            <a:spAutoFit/>
          </a:bodyPr>
          <a:lstStyle/>
          <a:p>
            <a:pPr algn="ctr"/>
            <a:r>
              <a:rPr lang="sv-SE" sz="900" dirty="0">
                <a:latin typeface="Arial Black" pitchFamily="34" charset="0"/>
              </a:rPr>
              <a:t>BI tools</a:t>
            </a:r>
          </a:p>
        </p:txBody>
      </p:sp>
      <p:sp>
        <p:nvSpPr>
          <p:cNvPr id="49" name="AutoShape 19"/>
          <p:cNvSpPr>
            <a:spLocks noChangeArrowheads="1"/>
          </p:cNvSpPr>
          <p:nvPr/>
        </p:nvSpPr>
        <p:spPr bwMode="auto">
          <a:xfrm>
            <a:off x="5791874" y="3343924"/>
            <a:ext cx="517925" cy="458491"/>
          </a:xfrm>
          <a:prstGeom prst="can">
            <a:avLst>
              <a:gd name="adj" fmla="val 25000"/>
            </a:avLst>
          </a:prstGeom>
          <a:ln>
            <a:headEnd/>
            <a:tailEnd/>
          </a:ln>
        </p:spPr>
        <p:style>
          <a:lnRef idx="1">
            <a:schemeClr val="accent6"/>
          </a:lnRef>
          <a:fillRef idx="2">
            <a:schemeClr val="accent6"/>
          </a:fillRef>
          <a:effectRef idx="1">
            <a:schemeClr val="accent6"/>
          </a:effectRef>
          <a:fontRef idx="minor">
            <a:schemeClr val="dk1"/>
          </a:fontRef>
        </p:style>
        <p:txBody>
          <a:bodyPr wrap="none" anchor="ctr"/>
          <a:lstStyle/>
          <a:p>
            <a:pPr>
              <a:spcBef>
                <a:spcPct val="50000"/>
              </a:spcBef>
              <a:buFontTx/>
              <a:buChar char="•"/>
              <a:defRPr/>
            </a:pPr>
            <a:endParaRPr lang="sv-SE" sz="1350"/>
          </a:p>
        </p:txBody>
      </p:sp>
      <p:sp>
        <p:nvSpPr>
          <p:cNvPr id="58" name="Text Box 51"/>
          <p:cNvSpPr txBox="1">
            <a:spLocks noChangeArrowheads="1"/>
          </p:cNvSpPr>
          <p:nvPr/>
        </p:nvSpPr>
        <p:spPr bwMode="auto">
          <a:xfrm>
            <a:off x="5647536" y="3400758"/>
            <a:ext cx="815095" cy="405542"/>
          </a:xfrm>
          <a:prstGeom prst="rect">
            <a:avLst/>
          </a:prstGeom>
          <a:noFill/>
          <a:ln w="9525">
            <a:noFill/>
            <a:miter lim="800000"/>
            <a:headEnd/>
            <a:tailEnd/>
          </a:ln>
        </p:spPr>
        <p:txBody>
          <a:bodyPr wrap="square" lIns="127300" tIns="63650" rIns="127300" bIns="63650">
            <a:spAutoFit/>
          </a:bodyPr>
          <a:lstStyle/>
          <a:p>
            <a:pPr algn="ctr"/>
            <a:r>
              <a:rPr lang="sv-SE" sz="900" dirty="0">
                <a:latin typeface="Arial Black" pitchFamily="34" charset="0"/>
              </a:rPr>
              <a:t>Data</a:t>
            </a:r>
          </a:p>
          <a:p>
            <a:pPr algn="ctr"/>
            <a:r>
              <a:rPr lang="sv-SE" sz="900" dirty="0">
                <a:latin typeface="Arial Black" pitchFamily="34" charset="0"/>
              </a:rPr>
              <a:t> Marts</a:t>
            </a:r>
          </a:p>
        </p:txBody>
      </p:sp>
      <p:cxnSp>
        <p:nvCxnSpPr>
          <p:cNvPr id="71" name="Straight Arrow Connector 70"/>
          <p:cNvCxnSpPr/>
          <p:nvPr/>
        </p:nvCxnSpPr>
        <p:spPr>
          <a:xfrm flipV="1">
            <a:off x="5328504" y="3698287"/>
            <a:ext cx="378581" cy="162018"/>
          </a:xfrm>
          <a:prstGeom prst="straightConnector1">
            <a:avLst/>
          </a:prstGeom>
          <a:ln>
            <a:headEnd type="none" w="med" len="med"/>
            <a:tailEnd type="arrow" w="med" len="med"/>
          </a:ln>
        </p:spPr>
        <p:style>
          <a:lnRef idx="1">
            <a:schemeClr val="dk1"/>
          </a:lnRef>
          <a:fillRef idx="0">
            <a:schemeClr val="dk1"/>
          </a:fillRef>
          <a:effectRef idx="0">
            <a:schemeClr val="dk1"/>
          </a:effectRef>
          <a:fontRef idx="minor">
            <a:schemeClr val="tx1"/>
          </a:fontRef>
        </p:style>
      </p:cxnSp>
      <p:sp>
        <p:nvSpPr>
          <p:cNvPr id="63" name="Oval 62"/>
          <p:cNvSpPr/>
          <p:nvPr/>
        </p:nvSpPr>
        <p:spPr>
          <a:xfrm>
            <a:off x="4143434" y="1715327"/>
            <a:ext cx="800122" cy="764481"/>
          </a:xfrm>
          <a:prstGeom prst="ellipse">
            <a:avLst/>
          </a:prstGeom>
          <a:solidFill>
            <a:schemeClr val="bg1">
              <a:alpha val="0"/>
            </a:scheme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67" name="Oval 66"/>
          <p:cNvSpPr/>
          <p:nvPr/>
        </p:nvSpPr>
        <p:spPr>
          <a:xfrm>
            <a:off x="3681031" y="2426189"/>
            <a:ext cx="800122" cy="764481"/>
          </a:xfrm>
          <a:prstGeom prst="ellipse">
            <a:avLst/>
          </a:prstGeom>
          <a:solidFill>
            <a:schemeClr val="bg1">
              <a:alpha val="0"/>
            </a:scheme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68" name="Oval 67"/>
          <p:cNvSpPr/>
          <p:nvPr/>
        </p:nvSpPr>
        <p:spPr>
          <a:xfrm>
            <a:off x="5981581" y="2507906"/>
            <a:ext cx="800122" cy="764481"/>
          </a:xfrm>
          <a:prstGeom prst="ellipse">
            <a:avLst/>
          </a:prstGeom>
          <a:solidFill>
            <a:schemeClr val="bg1">
              <a:alpha val="0"/>
            </a:scheme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Tree>
    <p:extLst>
      <p:ext uri="{BB962C8B-B14F-4D97-AF65-F5344CB8AC3E}">
        <p14:creationId xmlns:p14="http://schemas.microsoft.com/office/powerpoint/2010/main" val="82820774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Diamond 24"/>
          <p:cNvSpPr/>
          <p:nvPr/>
        </p:nvSpPr>
        <p:spPr>
          <a:xfrm>
            <a:off x="2660797" y="2660259"/>
            <a:ext cx="285750" cy="285750"/>
          </a:xfrm>
          <a:prstGeom prst="diamond">
            <a:avLst/>
          </a:prstGeom>
          <a:solidFill>
            <a:schemeClr val="bg1">
              <a:lumMod val="95000"/>
            </a:schemeClr>
          </a:solidFill>
        </p:spPr>
        <p:style>
          <a:lnRef idx="2">
            <a:schemeClr val="dk1"/>
          </a:lnRef>
          <a:fillRef idx="1">
            <a:schemeClr val="lt1"/>
          </a:fillRef>
          <a:effectRef idx="0">
            <a:schemeClr val="dk1"/>
          </a:effectRef>
          <a:fontRef idx="minor">
            <a:schemeClr val="dk1"/>
          </a:fontRef>
        </p:style>
        <p:txBody>
          <a:bodyPr rtlCol="0" anchor="ctr"/>
          <a:lstStyle/>
          <a:p>
            <a:pPr algn="ctr"/>
            <a:endParaRPr lang="sv-SE" sz="1350"/>
          </a:p>
        </p:txBody>
      </p:sp>
      <p:sp>
        <p:nvSpPr>
          <p:cNvPr id="2" name="Title 1"/>
          <p:cNvSpPr>
            <a:spLocks noGrp="1"/>
          </p:cNvSpPr>
          <p:nvPr>
            <p:ph type="title"/>
          </p:nvPr>
        </p:nvSpPr>
        <p:spPr>
          <a:xfrm>
            <a:off x="746551" y="469087"/>
            <a:ext cx="6850800" cy="596700"/>
          </a:xfrm>
        </p:spPr>
        <p:txBody>
          <a:bodyPr>
            <a:normAutofit/>
          </a:bodyPr>
          <a:lstStyle/>
          <a:p>
            <a:pPr algn="l"/>
            <a:r>
              <a:rPr lang="sv-SE" sz="2700" dirty="0" smtClean="0"/>
              <a:t>Modellera beslut i verksamheter</a:t>
            </a:r>
            <a:endParaRPr lang="sv-SE" sz="2700" dirty="0"/>
          </a:p>
        </p:txBody>
      </p:sp>
      <p:cxnSp>
        <p:nvCxnSpPr>
          <p:cNvPr id="4" name="Straight Arrow Connector 3"/>
          <p:cNvCxnSpPr/>
          <p:nvPr/>
        </p:nvCxnSpPr>
        <p:spPr>
          <a:xfrm>
            <a:off x="866987" y="2774811"/>
            <a:ext cx="457200" cy="1191"/>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sp>
        <p:nvSpPr>
          <p:cNvPr id="5" name="Rounded Rectangle 4"/>
          <p:cNvSpPr/>
          <p:nvPr/>
        </p:nvSpPr>
        <p:spPr>
          <a:xfrm>
            <a:off x="1324187" y="2546211"/>
            <a:ext cx="857250" cy="457200"/>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sv-SE" sz="1350"/>
          </a:p>
        </p:txBody>
      </p:sp>
      <p:sp>
        <p:nvSpPr>
          <p:cNvPr id="6" name="TextBox 5"/>
          <p:cNvSpPr txBox="1"/>
          <p:nvPr/>
        </p:nvSpPr>
        <p:spPr>
          <a:xfrm>
            <a:off x="1298210" y="2535820"/>
            <a:ext cx="1044285" cy="507831"/>
          </a:xfrm>
          <a:prstGeom prst="rect">
            <a:avLst/>
          </a:prstGeom>
          <a:noFill/>
        </p:spPr>
        <p:txBody>
          <a:bodyPr wrap="square" rtlCol="0">
            <a:spAutoFit/>
          </a:bodyPr>
          <a:lstStyle/>
          <a:p>
            <a:r>
              <a:rPr lang="sv-SE" sz="1350" dirty="0"/>
              <a:t>Lansera ny produkt</a:t>
            </a:r>
          </a:p>
        </p:txBody>
      </p:sp>
      <p:cxnSp>
        <p:nvCxnSpPr>
          <p:cNvPr id="26" name="Straight Arrow Connector 25"/>
          <p:cNvCxnSpPr/>
          <p:nvPr/>
        </p:nvCxnSpPr>
        <p:spPr>
          <a:xfrm>
            <a:off x="2202220" y="2801168"/>
            <a:ext cx="457200" cy="1191"/>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sp>
        <p:nvSpPr>
          <p:cNvPr id="22" name="Line Callout 3 (Accent Bar) 21"/>
          <p:cNvSpPr/>
          <p:nvPr/>
        </p:nvSpPr>
        <p:spPr>
          <a:xfrm>
            <a:off x="2867237" y="3940165"/>
            <a:ext cx="2159682" cy="342900"/>
          </a:xfrm>
          <a:prstGeom prst="accentCallout3">
            <a:avLst>
              <a:gd name="adj1" fmla="val 18750"/>
              <a:gd name="adj2" fmla="val -8333"/>
              <a:gd name="adj3" fmla="val -99937"/>
              <a:gd name="adj4" fmla="val -36043"/>
              <a:gd name="adj5" fmla="val -222980"/>
              <a:gd name="adj6" fmla="val -43022"/>
              <a:gd name="adj7" fmla="val -330599"/>
              <a:gd name="adj8" fmla="val -6588"/>
            </a:avLst>
          </a:prstGeom>
          <a:solidFill>
            <a:schemeClr val="bg1">
              <a:lumMod val="75000"/>
            </a:schemeClr>
          </a:solidFill>
          <a:ln w="12700"/>
        </p:spPr>
        <p:style>
          <a:lnRef idx="2">
            <a:schemeClr val="dk1"/>
          </a:lnRef>
          <a:fillRef idx="1">
            <a:schemeClr val="lt1"/>
          </a:fillRef>
          <a:effectRef idx="0">
            <a:schemeClr val="dk1"/>
          </a:effectRef>
          <a:fontRef idx="minor">
            <a:schemeClr val="dk1"/>
          </a:fontRef>
        </p:style>
        <p:txBody>
          <a:bodyPr rtlCol="0" anchor="ctr"/>
          <a:lstStyle/>
          <a:p>
            <a:pPr algn="ctr"/>
            <a:endParaRPr lang="sv-SE" sz="1350"/>
          </a:p>
        </p:txBody>
      </p:sp>
      <p:sp>
        <p:nvSpPr>
          <p:cNvPr id="23" name="TextBox 22"/>
          <p:cNvSpPr txBox="1"/>
          <p:nvPr/>
        </p:nvSpPr>
        <p:spPr>
          <a:xfrm>
            <a:off x="2867237" y="3997315"/>
            <a:ext cx="2213688" cy="300082"/>
          </a:xfrm>
          <a:prstGeom prst="rect">
            <a:avLst/>
          </a:prstGeom>
          <a:noFill/>
        </p:spPr>
        <p:txBody>
          <a:bodyPr wrap="square" rtlCol="0">
            <a:spAutoFit/>
          </a:bodyPr>
          <a:lstStyle/>
          <a:p>
            <a:r>
              <a:rPr lang="sv-SE" sz="1350" i="1" dirty="0" err="1"/>
              <a:t>Beslut/Beslutsnod/Gateway</a:t>
            </a:r>
            <a:r>
              <a:rPr lang="sv-SE" sz="1350" i="1" dirty="0"/>
              <a:t> </a:t>
            </a:r>
          </a:p>
        </p:txBody>
      </p:sp>
      <p:sp>
        <p:nvSpPr>
          <p:cNvPr id="24" name="TextBox 23"/>
          <p:cNvSpPr txBox="1"/>
          <p:nvPr/>
        </p:nvSpPr>
        <p:spPr>
          <a:xfrm>
            <a:off x="760415" y="1206785"/>
            <a:ext cx="7064305" cy="584775"/>
          </a:xfrm>
          <a:prstGeom prst="rect">
            <a:avLst/>
          </a:prstGeom>
          <a:noFill/>
        </p:spPr>
        <p:txBody>
          <a:bodyPr wrap="square" rtlCol="0">
            <a:spAutoFit/>
          </a:bodyPr>
          <a:lstStyle/>
          <a:p>
            <a:pPr marL="285750" indent="-285750">
              <a:buFont typeface="Arial" panose="020B0604020202020204" pitchFamily="34" charset="0"/>
              <a:buChar char="•"/>
            </a:pPr>
            <a:r>
              <a:rPr lang="sv-SE" sz="1600" dirty="0"/>
              <a:t>Beslut i en verksamhetsprocess kan beskrivas i form av en </a:t>
            </a:r>
            <a:r>
              <a:rPr lang="sv-SE" sz="1600" b="1" dirty="0" err="1"/>
              <a:t>beslutsnod</a:t>
            </a:r>
            <a:r>
              <a:rPr lang="sv-SE" sz="1600" b="1" dirty="0" smtClean="0"/>
              <a:t>/ </a:t>
            </a:r>
            <a:r>
              <a:rPr lang="sv-SE" sz="1600" b="1" dirty="0" err="1" smtClean="0"/>
              <a:t>exclusive</a:t>
            </a:r>
            <a:r>
              <a:rPr lang="sv-SE" sz="1600" b="1" dirty="0" smtClean="0"/>
              <a:t> </a:t>
            </a:r>
            <a:r>
              <a:rPr lang="sv-SE" sz="1600" b="1" dirty="0"/>
              <a:t>gateway</a:t>
            </a:r>
          </a:p>
        </p:txBody>
      </p:sp>
      <p:cxnSp>
        <p:nvCxnSpPr>
          <p:cNvPr id="27" name="Straight Arrow Connector 26"/>
          <p:cNvCxnSpPr/>
          <p:nvPr/>
        </p:nvCxnSpPr>
        <p:spPr>
          <a:xfrm flipV="1">
            <a:off x="2976588" y="2804450"/>
            <a:ext cx="1264024" cy="9702"/>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cxnSp>
        <p:nvCxnSpPr>
          <p:cNvPr id="28" name="Straight Arrow Connector 27"/>
          <p:cNvCxnSpPr/>
          <p:nvPr/>
        </p:nvCxnSpPr>
        <p:spPr>
          <a:xfrm>
            <a:off x="2819596" y="2342275"/>
            <a:ext cx="1397300" cy="1"/>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cxnSp>
        <p:nvCxnSpPr>
          <p:cNvPr id="31" name="Straight Connector 30"/>
          <p:cNvCxnSpPr/>
          <p:nvPr/>
        </p:nvCxnSpPr>
        <p:spPr>
          <a:xfrm rot="5400000" flipH="1" flipV="1">
            <a:off x="2640015" y="2499200"/>
            <a:ext cx="322118" cy="0"/>
          </a:xfrm>
          <a:prstGeom prst="line">
            <a:avLst/>
          </a:prstGeom>
        </p:spPr>
        <p:style>
          <a:lnRef idx="1">
            <a:schemeClr val="dk1"/>
          </a:lnRef>
          <a:fillRef idx="0">
            <a:schemeClr val="dk1"/>
          </a:fillRef>
          <a:effectRef idx="0">
            <a:schemeClr val="dk1"/>
          </a:effectRef>
          <a:fontRef idx="minor">
            <a:schemeClr val="tx1"/>
          </a:fontRef>
        </p:style>
      </p:cxnSp>
      <p:cxnSp>
        <p:nvCxnSpPr>
          <p:cNvPr id="32" name="Straight Connector 31"/>
          <p:cNvCxnSpPr/>
          <p:nvPr/>
        </p:nvCxnSpPr>
        <p:spPr>
          <a:xfrm rot="5400000" flipH="1" flipV="1">
            <a:off x="2640015" y="3107068"/>
            <a:ext cx="322118" cy="0"/>
          </a:xfrm>
          <a:prstGeom prst="line">
            <a:avLst/>
          </a:prstGeom>
        </p:spPr>
        <p:style>
          <a:lnRef idx="1">
            <a:schemeClr val="dk1"/>
          </a:lnRef>
          <a:fillRef idx="0">
            <a:schemeClr val="dk1"/>
          </a:fillRef>
          <a:effectRef idx="0">
            <a:schemeClr val="dk1"/>
          </a:effectRef>
          <a:fontRef idx="minor">
            <a:schemeClr val="tx1"/>
          </a:fontRef>
        </p:style>
      </p:cxnSp>
      <p:sp>
        <p:nvSpPr>
          <p:cNvPr id="34" name="Rounded Rectangle 33"/>
          <p:cNvSpPr/>
          <p:nvPr/>
        </p:nvSpPr>
        <p:spPr>
          <a:xfrm>
            <a:off x="4261393" y="2079031"/>
            <a:ext cx="1517075" cy="457200"/>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sv-SE" sz="1350"/>
          </a:p>
        </p:txBody>
      </p:sp>
      <p:sp>
        <p:nvSpPr>
          <p:cNvPr id="35" name="TextBox 34"/>
          <p:cNvSpPr txBox="1"/>
          <p:nvPr/>
        </p:nvSpPr>
        <p:spPr>
          <a:xfrm>
            <a:off x="4292568" y="2084225"/>
            <a:ext cx="1356011" cy="507831"/>
          </a:xfrm>
          <a:prstGeom prst="rect">
            <a:avLst/>
          </a:prstGeom>
          <a:noFill/>
        </p:spPr>
        <p:txBody>
          <a:bodyPr wrap="square" rtlCol="0">
            <a:spAutoFit/>
          </a:bodyPr>
          <a:lstStyle/>
          <a:p>
            <a:r>
              <a:rPr lang="sv-SE" sz="1350" dirty="0"/>
              <a:t>Lansera produkt i ett land i taget</a:t>
            </a:r>
          </a:p>
        </p:txBody>
      </p:sp>
      <p:sp>
        <p:nvSpPr>
          <p:cNvPr id="44" name="Rounded Rectangle 43"/>
          <p:cNvSpPr/>
          <p:nvPr/>
        </p:nvSpPr>
        <p:spPr>
          <a:xfrm>
            <a:off x="4245805" y="2586615"/>
            <a:ext cx="1532663" cy="457200"/>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sv-SE" sz="1350"/>
          </a:p>
        </p:txBody>
      </p:sp>
      <p:sp>
        <p:nvSpPr>
          <p:cNvPr id="48" name="TextBox 47"/>
          <p:cNvSpPr txBox="1"/>
          <p:nvPr/>
        </p:nvSpPr>
        <p:spPr>
          <a:xfrm>
            <a:off x="4235418" y="2598575"/>
            <a:ext cx="1543050" cy="507831"/>
          </a:xfrm>
          <a:prstGeom prst="rect">
            <a:avLst/>
          </a:prstGeom>
          <a:noFill/>
        </p:spPr>
        <p:txBody>
          <a:bodyPr wrap="square" rtlCol="0">
            <a:spAutoFit/>
          </a:bodyPr>
          <a:lstStyle/>
          <a:p>
            <a:r>
              <a:rPr lang="sv-SE" sz="1350" dirty="0"/>
              <a:t>Lansera produkt i en världsdel i taget</a:t>
            </a:r>
          </a:p>
        </p:txBody>
      </p:sp>
      <p:sp>
        <p:nvSpPr>
          <p:cNvPr id="49" name="Rounded Rectangle 48"/>
          <p:cNvSpPr/>
          <p:nvPr/>
        </p:nvSpPr>
        <p:spPr>
          <a:xfrm>
            <a:off x="4245805" y="3099393"/>
            <a:ext cx="1532663" cy="457200"/>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sv-SE" sz="1350"/>
          </a:p>
        </p:txBody>
      </p:sp>
      <p:sp>
        <p:nvSpPr>
          <p:cNvPr id="50" name="TextBox 49"/>
          <p:cNvSpPr txBox="1"/>
          <p:nvPr/>
        </p:nvSpPr>
        <p:spPr>
          <a:xfrm>
            <a:off x="4235418" y="3080179"/>
            <a:ext cx="1543050" cy="507831"/>
          </a:xfrm>
          <a:prstGeom prst="rect">
            <a:avLst/>
          </a:prstGeom>
          <a:noFill/>
        </p:spPr>
        <p:txBody>
          <a:bodyPr wrap="square" rtlCol="0">
            <a:spAutoFit/>
          </a:bodyPr>
          <a:lstStyle/>
          <a:p>
            <a:r>
              <a:rPr lang="sv-SE" sz="1350" dirty="0"/>
              <a:t>Lansera produkt globalt på en gång</a:t>
            </a:r>
          </a:p>
        </p:txBody>
      </p:sp>
      <p:cxnSp>
        <p:nvCxnSpPr>
          <p:cNvPr id="51" name="Straight Arrow Connector 50"/>
          <p:cNvCxnSpPr/>
          <p:nvPr/>
        </p:nvCxnSpPr>
        <p:spPr>
          <a:xfrm>
            <a:off x="5778468" y="2255675"/>
            <a:ext cx="457200" cy="1191"/>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cxnSp>
        <p:nvCxnSpPr>
          <p:cNvPr id="52" name="Straight Arrow Connector 51"/>
          <p:cNvCxnSpPr/>
          <p:nvPr/>
        </p:nvCxnSpPr>
        <p:spPr>
          <a:xfrm>
            <a:off x="5778468" y="2827175"/>
            <a:ext cx="457200" cy="1191"/>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cxnSp>
        <p:nvCxnSpPr>
          <p:cNvPr id="53" name="Straight Arrow Connector 52"/>
          <p:cNvCxnSpPr/>
          <p:nvPr/>
        </p:nvCxnSpPr>
        <p:spPr>
          <a:xfrm>
            <a:off x="5809640" y="3336329"/>
            <a:ext cx="457200" cy="1191"/>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sp>
        <p:nvSpPr>
          <p:cNvPr id="54" name="TextBox 53"/>
          <p:cNvSpPr txBox="1"/>
          <p:nvPr/>
        </p:nvSpPr>
        <p:spPr>
          <a:xfrm>
            <a:off x="2783286" y="2105479"/>
            <a:ext cx="1410964" cy="246221"/>
          </a:xfrm>
          <a:prstGeom prst="rect">
            <a:avLst/>
          </a:prstGeom>
          <a:noFill/>
        </p:spPr>
        <p:txBody>
          <a:bodyPr wrap="none" rtlCol="0">
            <a:spAutoFit/>
          </a:bodyPr>
          <a:lstStyle/>
          <a:p>
            <a:r>
              <a:rPr lang="sv-SE" sz="1000" dirty="0"/>
              <a:t>l</a:t>
            </a:r>
            <a:r>
              <a:rPr lang="sv-SE" sz="1000" dirty="0" smtClean="0"/>
              <a:t>ansera i ett land i taget</a:t>
            </a:r>
            <a:endParaRPr lang="sv-SE" sz="1000" dirty="0"/>
          </a:p>
        </p:txBody>
      </p:sp>
      <p:sp>
        <p:nvSpPr>
          <p:cNvPr id="55" name="TextBox 54"/>
          <p:cNvSpPr txBox="1"/>
          <p:nvPr/>
        </p:nvSpPr>
        <p:spPr>
          <a:xfrm>
            <a:off x="2962684" y="2610181"/>
            <a:ext cx="1277928" cy="400110"/>
          </a:xfrm>
          <a:prstGeom prst="rect">
            <a:avLst/>
          </a:prstGeom>
          <a:noFill/>
        </p:spPr>
        <p:txBody>
          <a:bodyPr wrap="square" rtlCol="0">
            <a:spAutoFit/>
          </a:bodyPr>
          <a:lstStyle/>
          <a:p>
            <a:r>
              <a:rPr lang="sv-SE" sz="1000" dirty="0"/>
              <a:t>l</a:t>
            </a:r>
            <a:r>
              <a:rPr lang="sv-SE" sz="1000" dirty="0" smtClean="0"/>
              <a:t>ansera i en världsdel i taget</a:t>
            </a:r>
            <a:endParaRPr lang="sv-SE" sz="1000" dirty="0"/>
          </a:p>
        </p:txBody>
      </p:sp>
      <p:sp>
        <p:nvSpPr>
          <p:cNvPr id="56" name="TextBox 55"/>
          <p:cNvSpPr txBox="1"/>
          <p:nvPr/>
        </p:nvSpPr>
        <p:spPr>
          <a:xfrm>
            <a:off x="2962684" y="3262225"/>
            <a:ext cx="947695" cy="246221"/>
          </a:xfrm>
          <a:prstGeom prst="rect">
            <a:avLst/>
          </a:prstGeom>
          <a:noFill/>
        </p:spPr>
        <p:txBody>
          <a:bodyPr wrap="none" rtlCol="0">
            <a:spAutoFit/>
          </a:bodyPr>
          <a:lstStyle/>
          <a:p>
            <a:r>
              <a:rPr lang="sv-SE" sz="1000" dirty="0" smtClean="0"/>
              <a:t>lansera globalt</a:t>
            </a:r>
            <a:endParaRPr lang="sv-SE" sz="1000" dirty="0"/>
          </a:p>
        </p:txBody>
      </p:sp>
      <p:cxnSp>
        <p:nvCxnSpPr>
          <p:cNvPr id="57" name="Straight Arrow Connector 56"/>
          <p:cNvCxnSpPr/>
          <p:nvPr/>
        </p:nvCxnSpPr>
        <p:spPr>
          <a:xfrm>
            <a:off x="2796950" y="3285609"/>
            <a:ext cx="1397300" cy="1"/>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2059175771"/>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p:txBody>
          <a:bodyPr>
            <a:normAutofit/>
          </a:bodyPr>
          <a:lstStyle/>
          <a:p>
            <a:r>
              <a:rPr lang="sv-SE" sz="2700" dirty="0"/>
              <a:t>BI-verktyg</a:t>
            </a:r>
          </a:p>
        </p:txBody>
      </p:sp>
      <p:sp>
        <p:nvSpPr>
          <p:cNvPr id="3" name="Content Placeholder 2"/>
          <p:cNvSpPr>
            <a:spLocks noGrp="1"/>
          </p:cNvSpPr>
          <p:nvPr>
            <p:ph idx="1"/>
          </p:nvPr>
        </p:nvSpPr>
        <p:spPr>
          <a:xfrm>
            <a:off x="791999" y="1275533"/>
            <a:ext cx="7916065" cy="3774931"/>
          </a:xfrm>
        </p:spPr>
        <p:txBody>
          <a:bodyPr>
            <a:normAutofit/>
          </a:bodyPr>
          <a:lstStyle/>
          <a:p>
            <a:pPr>
              <a:spcBef>
                <a:spcPts val="0"/>
              </a:spcBef>
            </a:pPr>
            <a:r>
              <a:rPr lang="sv-SE" sz="1600" b="1" dirty="0">
                <a:latin typeface="+mn-lt"/>
              </a:rPr>
              <a:t>Business </a:t>
            </a:r>
            <a:r>
              <a:rPr lang="sv-SE" sz="1600" b="1" dirty="0" err="1">
                <a:latin typeface="+mn-lt"/>
              </a:rPr>
              <a:t>Intelligence-verktyg</a:t>
            </a:r>
            <a:r>
              <a:rPr lang="sv-SE" sz="1600" b="1" dirty="0">
                <a:latin typeface="+mn-lt"/>
              </a:rPr>
              <a:t> (BI-verktyg) </a:t>
            </a:r>
            <a:r>
              <a:rPr lang="sv-SE" sz="1600" dirty="0">
                <a:latin typeface="+mn-lt"/>
              </a:rPr>
              <a:t>– är de system som  används för att </a:t>
            </a:r>
            <a:r>
              <a:rPr lang="sv-SE" sz="1600" dirty="0" err="1">
                <a:latin typeface="+mn-lt"/>
              </a:rPr>
              <a:t>accessa</a:t>
            </a:r>
            <a:r>
              <a:rPr lang="sv-SE" sz="1600" dirty="0">
                <a:latin typeface="+mn-lt"/>
              </a:rPr>
              <a:t> informationen i DW och data </a:t>
            </a:r>
            <a:r>
              <a:rPr lang="sv-SE" sz="1600" dirty="0" err="1">
                <a:latin typeface="+mn-lt"/>
              </a:rPr>
              <a:t>marts</a:t>
            </a:r>
            <a:endParaRPr lang="sv-SE" sz="1600" dirty="0">
              <a:latin typeface="+mn-lt"/>
            </a:endParaRPr>
          </a:p>
          <a:p>
            <a:r>
              <a:rPr lang="sv-SE" sz="1600" dirty="0">
                <a:latin typeface="+mn-lt"/>
              </a:rPr>
              <a:t>Olika former av BI-verktyg:</a:t>
            </a:r>
          </a:p>
          <a:p>
            <a:pPr lvl="1"/>
            <a:r>
              <a:rPr lang="en-GB" sz="1600" b="1" dirty="0">
                <a:latin typeface="+mn-lt"/>
              </a:rPr>
              <a:t>Rapport/</a:t>
            </a:r>
            <a:r>
              <a:rPr lang="en-GB" sz="1600" b="1" dirty="0" err="1">
                <a:latin typeface="+mn-lt"/>
              </a:rPr>
              <a:t>Rapportdesign-verktyg</a:t>
            </a:r>
            <a:endParaRPr lang="en-GB" sz="1600" b="1" dirty="0">
              <a:latin typeface="+mn-lt"/>
            </a:endParaRPr>
          </a:p>
          <a:p>
            <a:pPr lvl="2"/>
            <a:r>
              <a:rPr lang="en-GB" sz="1600" dirty="0">
                <a:latin typeface="+mn-lt"/>
              </a:rPr>
              <a:t>IT-system </a:t>
            </a:r>
            <a:r>
              <a:rPr lang="en-GB" sz="1600" dirty="0" err="1">
                <a:latin typeface="+mn-lt"/>
              </a:rPr>
              <a:t>som</a:t>
            </a:r>
            <a:r>
              <a:rPr lang="en-GB" sz="1600" dirty="0">
                <a:latin typeface="+mn-lt"/>
              </a:rPr>
              <a:t> </a:t>
            </a:r>
            <a:r>
              <a:rPr lang="en-GB" sz="1600" dirty="0" err="1">
                <a:latin typeface="+mn-lt"/>
              </a:rPr>
              <a:t>används</a:t>
            </a:r>
            <a:r>
              <a:rPr lang="en-GB" sz="1600" dirty="0">
                <a:latin typeface="+mn-lt"/>
              </a:rPr>
              <a:t> </a:t>
            </a:r>
            <a:r>
              <a:rPr lang="en-GB" sz="1600" dirty="0" err="1">
                <a:latin typeface="+mn-lt"/>
              </a:rPr>
              <a:t>av</a:t>
            </a:r>
            <a:r>
              <a:rPr lang="en-GB" sz="1600" dirty="0">
                <a:latin typeface="+mn-lt"/>
              </a:rPr>
              <a:t> </a:t>
            </a:r>
            <a:r>
              <a:rPr lang="en-GB" sz="1600" dirty="0" err="1">
                <a:latin typeface="+mn-lt"/>
              </a:rPr>
              <a:t>utvecklare</a:t>
            </a:r>
            <a:r>
              <a:rPr lang="en-GB" sz="1600" dirty="0">
                <a:latin typeface="+mn-lt"/>
              </a:rPr>
              <a:t> </a:t>
            </a:r>
            <a:r>
              <a:rPr lang="en-GB" sz="1600" dirty="0" err="1">
                <a:latin typeface="+mn-lt"/>
              </a:rPr>
              <a:t>eller</a:t>
            </a:r>
            <a:r>
              <a:rPr lang="en-GB" sz="1600" dirty="0">
                <a:latin typeface="+mn-lt"/>
              </a:rPr>
              <a:t> </a:t>
            </a:r>
            <a:r>
              <a:rPr lang="en-GB" sz="1600" dirty="0" err="1">
                <a:latin typeface="+mn-lt"/>
              </a:rPr>
              <a:t>användare</a:t>
            </a:r>
            <a:r>
              <a:rPr lang="en-GB" sz="1600" dirty="0">
                <a:latin typeface="+mn-lt"/>
              </a:rPr>
              <a:t> </a:t>
            </a:r>
            <a:r>
              <a:rPr lang="en-GB" sz="1600" dirty="0" err="1">
                <a:latin typeface="+mn-lt"/>
              </a:rPr>
              <a:t>för</a:t>
            </a:r>
            <a:r>
              <a:rPr lang="en-GB" sz="1600" dirty="0">
                <a:latin typeface="+mn-lt"/>
              </a:rPr>
              <a:t> </a:t>
            </a:r>
            <a:r>
              <a:rPr lang="en-GB" sz="1600" dirty="0" err="1">
                <a:latin typeface="+mn-lt"/>
              </a:rPr>
              <a:t>att</a:t>
            </a:r>
            <a:r>
              <a:rPr lang="en-GB" sz="1600" dirty="0">
                <a:latin typeface="+mn-lt"/>
              </a:rPr>
              <a:t> </a:t>
            </a:r>
            <a:r>
              <a:rPr lang="en-GB" sz="1600" dirty="0" err="1">
                <a:latin typeface="+mn-lt"/>
              </a:rPr>
              <a:t>skapa</a:t>
            </a:r>
            <a:r>
              <a:rPr lang="en-GB" sz="1600" dirty="0">
                <a:latin typeface="+mn-lt"/>
              </a:rPr>
              <a:t> </a:t>
            </a:r>
            <a:r>
              <a:rPr lang="en-GB" sz="1600" dirty="0" err="1">
                <a:latin typeface="+mn-lt"/>
              </a:rPr>
              <a:t>användaranpassade</a:t>
            </a:r>
            <a:r>
              <a:rPr lang="en-GB" sz="1600" dirty="0">
                <a:latin typeface="+mn-lt"/>
              </a:rPr>
              <a:t> </a:t>
            </a:r>
            <a:r>
              <a:rPr lang="en-GB" sz="1600" dirty="0" err="1">
                <a:latin typeface="+mn-lt"/>
              </a:rPr>
              <a:t>rapporter</a:t>
            </a:r>
            <a:endParaRPr lang="en-GB" sz="1600" dirty="0">
              <a:latin typeface="+mn-lt"/>
            </a:endParaRPr>
          </a:p>
          <a:p>
            <a:pPr lvl="1"/>
            <a:r>
              <a:rPr lang="en-GB" sz="1600" b="1" dirty="0">
                <a:latin typeface="+mn-lt"/>
              </a:rPr>
              <a:t>OLAP-</a:t>
            </a:r>
            <a:r>
              <a:rPr lang="en-GB" sz="1600" b="1" dirty="0" err="1">
                <a:latin typeface="+mn-lt"/>
              </a:rPr>
              <a:t>verktyg</a:t>
            </a:r>
            <a:endParaRPr lang="en-GB" sz="1600" b="1" dirty="0">
              <a:latin typeface="+mn-lt"/>
            </a:endParaRPr>
          </a:p>
          <a:p>
            <a:pPr lvl="2"/>
            <a:r>
              <a:rPr lang="en-GB" sz="1600" dirty="0">
                <a:latin typeface="+mn-lt"/>
              </a:rPr>
              <a:t>IT-system </a:t>
            </a:r>
            <a:r>
              <a:rPr lang="en-GB" sz="1600" dirty="0" err="1">
                <a:latin typeface="+mn-lt"/>
              </a:rPr>
              <a:t>som</a:t>
            </a:r>
            <a:r>
              <a:rPr lang="en-GB" sz="1600" dirty="0">
                <a:latin typeface="+mn-lt"/>
              </a:rPr>
              <a:t> </a:t>
            </a:r>
            <a:r>
              <a:rPr lang="en-GB" sz="1600" dirty="0" err="1">
                <a:latin typeface="+mn-lt"/>
              </a:rPr>
              <a:t>möjliggör</a:t>
            </a:r>
            <a:r>
              <a:rPr lang="en-GB" sz="1600" dirty="0">
                <a:latin typeface="+mn-lt"/>
              </a:rPr>
              <a:t> </a:t>
            </a:r>
            <a:r>
              <a:rPr lang="en-GB" sz="1600" dirty="0" err="1">
                <a:latin typeface="+mn-lt"/>
              </a:rPr>
              <a:t>för</a:t>
            </a:r>
            <a:r>
              <a:rPr lang="en-GB" sz="1600" dirty="0">
                <a:latin typeface="+mn-lt"/>
              </a:rPr>
              <a:t> </a:t>
            </a:r>
            <a:r>
              <a:rPr lang="en-GB" sz="1600" dirty="0" err="1">
                <a:latin typeface="+mn-lt"/>
              </a:rPr>
              <a:t>användare</a:t>
            </a:r>
            <a:r>
              <a:rPr lang="en-GB" sz="1600" dirty="0">
                <a:latin typeface="+mn-lt"/>
              </a:rPr>
              <a:t> </a:t>
            </a:r>
            <a:r>
              <a:rPr lang="en-GB" sz="1600" dirty="0" err="1">
                <a:latin typeface="+mn-lt"/>
              </a:rPr>
              <a:t>att</a:t>
            </a:r>
            <a:r>
              <a:rPr lang="en-GB" sz="1600" dirty="0">
                <a:latin typeface="+mn-lt"/>
              </a:rPr>
              <a:t> </a:t>
            </a:r>
            <a:r>
              <a:rPr lang="en-GB" sz="1600" dirty="0" err="1">
                <a:latin typeface="+mn-lt"/>
              </a:rPr>
              <a:t>utföra</a:t>
            </a:r>
            <a:r>
              <a:rPr lang="en-GB" sz="1600" dirty="0">
                <a:latin typeface="+mn-lt"/>
              </a:rPr>
              <a:t> </a:t>
            </a:r>
            <a:r>
              <a:rPr lang="en-GB" sz="1600" dirty="0" err="1">
                <a:latin typeface="+mn-lt"/>
              </a:rPr>
              <a:t>multidimensionell</a:t>
            </a:r>
            <a:r>
              <a:rPr lang="en-GB" sz="1600" dirty="0">
                <a:latin typeface="+mn-lt"/>
              </a:rPr>
              <a:t> </a:t>
            </a:r>
            <a:r>
              <a:rPr lang="en-GB" sz="1600" dirty="0" err="1">
                <a:latin typeface="+mn-lt"/>
              </a:rPr>
              <a:t>analys</a:t>
            </a:r>
            <a:endParaRPr lang="en-GB" sz="1600" dirty="0">
              <a:latin typeface="+mn-lt"/>
            </a:endParaRPr>
          </a:p>
          <a:p>
            <a:pPr lvl="1"/>
            <a:r>
              <a:rPr lang="en-GB" sz="1600" b="1" dirty="0">
                <a:latin typeface="+mn-lt"/>
              </a:rPr>
              <a:t>Data mining-</a:t>
            </a:r>
            <a:r>
              <a:rPr lang="en-GB" sz="1600" b="1" dirty="0" err="1">
                <a:latin typeface="+mn-lt"/>
              </a:rPr>
              <a:t>verktyg</a:t>
            </a:r>
            <a:endParaRPr lang="en-GB" sz="1600" b="1" dirty="0">
              <a:latin typeface="+mn-lt"/>
            </a:endParaRPr>
          </a:p>
          <a:p>
            <a:pPr lvl="2"/>
            <a:r>
              <a:rPr lang="sv-SE" sz="1600" dirty="0">
                <a:latin typeface="+mn-lt"/>
              </a:rPr>
              <a:t>IT-system som möjliggör för statistiker och skickliga verksamhetsanalytiker att upptäcka mönster i stora datamängder genom att använda olika algoritmer och modeller</a:t>
            </a:r>
            <a:endParaRPr lang="en-GB" sz="1600" dirty="0">
              <a:latin typeface="+mn-lt"/>
            </a:endParaRPr>
          </a:p>
          <a:p>
            <a:endParaRPr lang="sv-SE" dirty="0" smtClean="0"/>
          </a:p>
        </p:txBody>
      </p:sp>
      <p:sp>
        <p:nvSpPr>
          <p:cNvPr id="6" name="AutoShape 19"/>
          <p:cNvSpPr>
            <a:spLocks noChangeArrowheads="1"/>
          </p:cNvSpPr>
          <p:nvPr/>
        </p:nvSpPr>
        <p:spPr bwMode="auto">
          <a:xfrm>
            <a:off x="6747640" y="398934"/>
            <a:ext cx="689643" cy="457200"/>
          </a:xfrm>
          <a:prstGeom prst="can">
            <a:avLst>
              <a:gd name="adj" fmla="val 25000"/>
            </a:avLst>
          </a:prstGeom>
          <a:ln>
            <a:headEnd/>
            <a:tailEnd/>
          </a:ln>
        </p:spPr>
        <p:style>
          <a:lnRef idx="1">
            <a:schemeClr val="accent6"/>
          </a:lnRef>
          <a:fillRef idx="2">
            <a:schemeClr val="accent6"/>
          </a:fillRef>
          <a:effectRef idx="1">
            <a:schemeClr val="accent6"/>
          </a:effectRef>
          <a:fontRef idx="minor">
            <a:schemeClr val="dk1"/>
          </a:fontRef>
        </p:style>
        <p:txBody>
          <a:bodyPr wrap="none" anchor="ctr"/>
          <a:lstStyle/>
          <a:p>
            <a:pPr>
              <a:spcBef>
                <a:spcPct val="50000"/>
              </a:spcBef>
              <a:buFontTx/>
              <a:buChar char="•"/>
              <a:defRPr/>
            </a:pPr>
            <a:endParaRPr lang="sv-SE" sz="1350"/>
          </a:p>
        </p:txBody>
      </p:sp>
      <p:sp>
        <p:nvSpPr>
          <p:cNvPr id="7" name="Text Box 51"/>
          <p:cNvSpPr txBox="1">
            <a:spLocks noChangeArrowheads="1"/>
          </p:cNvSpPr>
          <p:nvPr/>
        </p:nvSpPr>
        <p:spPr bwMode="auto">
          <a:xfrm>
            <a:off x="6747641" y="428009"/>
            <a:ext cx="689643" cy="497875"/>
          </a:xfrm>
          <a:prstGeom prst="rect">
            <a:avLst/>
          </a:prstGeom>
          <a:noFill/>
          <a:ln w="9525">
            <a:noFill/>
            <a:miter lim="800000"/>
            <a:headEnd/>
            <a:tailEnd/>
          </a:ln>
        </p:spPr>
        <p:txBody>
          <a:bodyPr wrap="square" lIns="127300" tIns="63650" rIns="127300" bIns="63650">
            <a:spAutoFit/>
          </a:bodyPr>
          <a:lstStyle/>
          <a:p>
            <a:pPr algn="ctr"/>
            <a:r>
              <a:rPr lang="sv-SE" sz="1200" dirty="0">
                <a:latin typeface="Arial Black" pitchFamily="34" charset="0"/>
              </a:rPr>
              <a:t>BI tools</a:t>
            </a:r>
          </a:p>
        </p:txBody>
      </p:sp>
    </p:spTree>
    <p:extLst>
      <p:ext uri="{BB962C8B-B14F-4D97-AF65-F5344CB8AC3E}">
        <p14:creationId xmlns:p14="http://schemas.microsoft.com/office/powerpoint/2010/main" val="1433804550"/>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 name="Rectangle 66"/>
          <p:cNvSpPr/>
          <p:nvPr/>
        </p:nvSpPr>
        <p:spPr>
          <a:xfrm>
            <a:off x="7676964" y="120716"/>
            <a:ext cx="1272716" cy="10955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4" name="Title 1"/>
          <p:cNvSpPr>
            <a:spLocks noGrp="1"/>
          </p:cNvSpPr>
          <p:nvPr>
            <p:ph type="title"/>
          </p:nvPr>
        </p:nvSpPr>
        <p:spPr>
          <a:xfrm>
            <a:off x="791999" y="627534"/>
            <a:ext cx="7799107" cy="596700"/>
          </a:xfrm>
        </p:spPr>
        <p:txBody>
          <a:bodyPr>
            <a:normAutofit fontScale="90000"/>
          </a:bodyPr>
          <a:lstStyle/>
          <a:p>
            <a:r>
              <a:rPr lang="sv-SE" sz="2700" dirty="0"/>
              <a:t>Data </a:t>
            </a:r>
            <a:r>
              <a:rPr lang="sv-SE" sz="2700" dirty="0" err="1"/>
              <a:t>warehouse-arkitektur</a:t>
            </a:r>
            <a:r>
              <a:rPr lang="sv-SE" sz="2700" dirty="0"/>
              <a:t> 5 – hela bilden</a:t>
            </a:r>
          </a:p>
        </p:txBody>
      </p:sp>
      <p:sp>
        <p:nvSpPr>
          <p:cNvPr id="47" name="TextBox 46"/>
          <p:cNvSpPr txBox="1"/>
          <p:nvPr/>
        </p:nvSpPr>
        <p:spPr>
          <a:xfrm>
            <a:off x="6265645" y="1547203"/>
            <a:ext cx="1543050" cy="276999"/>
          </a:xfrm>
          <a:prstGeom prst="rect">
            <a:avLst/>
          </a:prstGeom>
          <a:noFill/>
        </p:spPr>
        <p:txBody>
          <a:bodyPr wrap="square" rtlCol="0">
            <a:spAutoFit/>
          </a:bodyPr>
          <a:lstStyle/>
          <a:p>
            <a:r>
              <a:rPr lang="sv-SE" sz="1200" dirty="0"/>
              <a:t>Ledningen</a:t>
            </a:r>
          </a:p>
        </p:txBody>
      </p:sp>
      <p:sp>
        <p:nvSpPr>
          <p:cNvPr id="21" name="AutoShape 19"/>
          <p:cNvSpPr>
            <a:spLocks noChangeArrowheads="1"/>
          </p:cNvSpPr>
          <p:nvPr/>
        </p:nvSpPr>
        <p:spPr bwMode="auto">
          <a:xfrm>
            <a:off x="3124007" y="4012533"/>
            <a:ext cx="428625" cy="375047"/>
          </a:xfrm>
          <a:prstGeom prst="can">
            <a:avLst>
              <a:gd name="adj" fmla="val 25000"/>
            </a:avLst>
          </a:prstGeom>
          <a:ln>
            <a:headEnd/>
            <a:tailEnd/>
          </a:ln>
        </p:spPr>
        <p:style>
          <a:lnRef idx="1">
            <a:schemeClr val="accent6"/>
          </a:lnRef>
          <a:fillRef idx="2">
            <a:schemeClr val="accent6"/>
          </a:fillRef>
          <a:effectRef idx="1">
            <a:schemeClr val="accent6"/>
          </a:effectRef>
          <a:fontRef idx="minor">
            <a:schemeClr val="dk1"/>
          </a:fontRef>
        </p:style>
        <p:txBody>
          <a:bodyPr wrap="none" anchor="ctr"/>
          <a:lstStyle/>
          <a:p>
            <a:pPr>
              <a:spcBef>
                <a:spcPct val="50000"/>
              </a:spcBef>
              <a:buFontTx/>
              <a:buChar char="•"/>
              <a:defRPr/>
            </a:pPr>
            <a:endParaRPr lang="sv-SE" sz="1350"/>
          </a:p>
        </p:txBody>
      </p:sp>
      <p:sp>
        <p:nvSpPr>
          <p:cNvPr id="5" name="AutoShape 19"/>
          <p:cNvSpPr>
            <a:spLocks noChangeArrowheads="1"/>
          </p:cNvSpPr>
          <p:nvPr/>
        </p:nvSpPr>
        <p:spPr bwMode="auto">
          <a:xfrm>
            <a:off x="1653144" y="3885285"/>
            <a:ext cx="382076" cy="334316"/>
          </a:xfrm>
          <a:prstGeom prst="can">
            <a:avLst>
              <a:gd name="adj" fmla="val 25000"/>
            </a:avLst>
          </a:prstGeom>
          <a:ln>
            <a:headEnd/>
            <a:tailEnd/>
          </a:ln>
        </p:spPr>
        <p:style>
          <a:lnRef idx="1">
            <a:schemeClr val="accent6"/>
          </a:lnRef>
          <a:fillRef idx="2">
            <a:schemeClr val="accent6"/>
          </a:fillRef>
          <a:effectRef idx="1">
            <a:schemeClr val="accent6"/>
          </a:effectRef>
          <a:fontRef idx="minor">
            <a:schemeClr val="dk1"/>
          </a:fontRef>
        </p:style>
        <p:txBody>
          <a:bodyPr wrap="none" anchor="ctr"/>
          <a:lstStyle/>
          <a:p>
            <a:pPr>
              <a:spcBef>
                <a:spcPct val="50000"/>
              </a:spcBef>
              <a:buFontTx/>
              <a:buChar char="•"/>
              <a:defRPr/>
            </a:pPr>
            <a:endParaRPr lang="sv-SE" sz="1350"/>
          </a:p>
        </p:txBody>
      </p:sp>
      <p:sp>
        <p:nvSpPr>
          <p:cNvPr id="9" name="Text Box 51"/>
          <p:cNvSpPr txBox="1">
            <a:spLocks noChangeArrowheads="1"/>
          </p:cNvSpPr>
          <p:nvPr/>
        </p:nvSpPr>
        <p:spPr bwMode="auto">
          <a:xfrm>
            <a:off x="1068356" y="3912659"/>
            <a:ext cx="1587736" cy="290126"/>
          </a:xfrm>
          <a:prstGeom prst="rect">
            <a:avLst/>
          </a:prstGeom>
          <a:noFill/>
          <a:ln w="9525">
            <a:noFill/>
            <a:miter lim="800000"/>
            <a:headEnd/>
            <a:tailEnd/>
          </a:ln>
        </p:spPr>
        <p:txBody>
          <a:bodyPr lIns="127300" tIns="63650" rIns="127300" bIns="63650">
            <a:spAutoFit/>
          </a:bodyPr>
          <a:lstStyle/>
          <a:p>
            <a:pPr algn="ctr"/>
            <a:r>
              <a:rPr lang="sv-SE" sz="1050" dirty="0">
                <a:latin typeface="Arial Black" pitchFamily="34" charset="0"/>
              </a:rPr>
              <a:t>ITS</a:t>
            </a:r>
          </a:p>
        </p:txBody>
      </p:sp>
      <p:sp>
        <p:nvSpPr>
          <p:cNvPr id="12" name="AutoShape 19"/>
          <p:cNvSpPr>
            <a:spLocks noChangeArrowheads="1"/>
          </p:cNvSpPr>
          <p:nvPr/>
        </p:nvSpPr>
        <p:spPr bwMode="auto">
          <a:xfrm>
            <a:off x="2538285" y="3465679"/>
            <a:ext cx="382076" cy="334316"/>
          </a:xfrm>
          <a:prstGeom prst="can">
            <a:avLst>
              <a:gd name="adj" fmla="val 25000"/>
            </a:avLst>
          </a:prstGeom>
          <a:ln>
            <a:headEnd/>
            <a:tailEnd/>
          </a:ln>
        </p:spPr>
        <p:style>
          <a:lnRef idx="1">
            <a:schemeClr val="accent6"/>
          </a:lnRef>
          <a:fillRef idx="2">
            <a:schemeClr val="accent6"/>
          </a:fillRef>
          <a:effectRef idx="1">
            <a:schemeClr val="accent6"/>
          </a:effectRef>
          <a:fontRef idx="minor">
            <a:schemeClr val="dk1"/>
          </a:fontRef>
        </p:style>
        <p:txBody>
          <a:bodyPr wrap="none" anchor="ctr"/>
          <a:lstStyle/>
          <a:p>
            <a:pPr>
              <a:spcBef>
                <a:spcPct val="50000"/>
              </a:spcBef>
              <a:buFontTx/>
              <a:buChar char="•"/>
              <a:defRPr/>
            </a:pPr>
            <a:endParaRPr lang="sv-SE" sz="1350" dirty="0"/>
          </a:p>
        </p:txBody>
      </p:sp>
      <p:sp>
        <p:nvSpPr>
          <p:cNvPr id="13" name="Text Box 51"/>
          <p:cNvSpPr txBox="1">
            <a:spLocks noChangeArrowheads="1"/>
          </p:cNvSpPr>
          <p:nvPr/>
        </p:nvSpPr>
        <p:spPr bwMode="auto">
          <a:xfrm>
            <a:off x="1921643" y="3528682"/>
            <a:ext cx="1587736" cy="290126"/>
          </a:xfrm>
          <a:prstGeom prst="rect">
            <a:avLst/>
          </a:prstGeom>
          <a:noFill/>
          <a:ln w="9525">
            <a:noFill/>
            <a:miter lim="800000"/>
            <a:headEnd/>
            <a:tailEnd/>
          </a:ln>
        </p:spPr>
        <p:txBody>
          <a:bodyPr lIns="127300" tIns="63650" rIns="127300" bIns="63650">
            <a:spAutoFit/>
          </a:bodyPr>
          <a:lstStyle/>
          <a:p>
            <a:pPr algn="ctr"/>
            <a:r>
              <a:rPr lang="sv-SE" sz="1050" dirty="0">
                <a:latin typeface="Arial Black" pitchFamily="34" charset="0"/>
              </a:rPr>
              <a:t>ITS</a:t>
            </a:r>
          </a:p>
        </p:txBody>
      </p:sp>
      <p:sp>
        <p:nvSpPr>
          <p:cNvPr id="14" name="AutoShape 19"/>
          <p:cNvSpPr>
            <a:spLocks noChangeArrowheads="1"/>
          </p:cNvSpPr>
          <p:nvPr/>
        </p:nvSpPr>
        <p:spPr bwMode="auto">
          <a:xfrm>
            <a:off x="3327908" y="3019247"/>
            <a:ext cx="382076" cy="334316"/>
          </a:xfrm>
          <a:prstGeom prst="can">
            <a:avLst>
              <a:gd name="adj" fmla="val 25000"/>
            </a:avLst>
          </a:prstGeom>
          <a:ln>
            <a:headEnd/>
            <a:tailEnd/>
          </a:ln>
        </p:spPr>
        <p:style>
          <a:lnRef idx="1">
            <a:schemeClr val="accent6"/>
          </a:lnRef>
          <a:fillRef idx="2">
            <a:schemeClr val="accent6"/>
          </a:fillRef>
          <a:effectRef idx="1">
            <a:schemeClr val="accent6"/>
          </a:effectRef>
          <a:fontRef idx="minor">
            <a:schemeClr val="dk1"/>
          </a:fontRef>
        </p:style>
        <p:txBody>
          <a:bodyPr wrap="none" anchor="ctr"/>
          <a:lstStyle/>
          <a:p>
            <a:pPr>
              <a:spcBef>
                <a:spcPct val="50000"/>
              </a:spcBef>
              <a:buFontTx/>
              <a:buChar char="•"/>
              <a:defRPr/>
            </a:pPr>
            <a:endParaRPr lang="sv-SE" sz="1350"/>
          </a:p>
        </p:txBody>
      </p:sp>
      <p:sp>
        <p:nvSpPr>
          <p:cNvPr id="15" name="Text Box 51"/>
          <p:cNvSpPr txBox="1">
            <a:spLocks noChangeArrowheads="1"/>
          </p:cNvSpPr>
          <p:nvPr/>
        </p:nvSpPr>
        <p:spPr bwMode="auto">
          <a:xfrm>
            <a:off x="2742059" y="3070191"/>
            <a:ext cx="1587736" cy="290126"/>
          </a:xfrm>
          <a:prstGeom prst="rect">
            <a:avLst/>
          </a:prstGeom>
          <a:noFill/>
          <a:ln w="9525">
            <a:noFill/>
            <a:miter lim="800000"/>
            <a:headEnd/>
            <a:tailEnd/>
          </a:ln>
        </p:spPr>
        <p:txBody>
          <a:bodyPr lIns="127300" tIns="63650" rIns="127300" bIns="63650">
            <a:spAutoFit/>
          </a:bodyPr>
          <a:lstStyle/>
          <a:p>
            <a:pPr algn="ctr"/>
            <a:r>
              <a:rPr lang="sv-SE" sz="1050" dirty="0">
                <a:latin typeface="Arial Black" pitchFamily="34" charset="0"/>
              </a:rPr>
              <a:t>ITS</a:t>
            </a:r>
          </a:p>
        </p:txBody>
      </p:sp>
      <p:pic>
        <p:nvPicPr>
          <p:cNvPr id="1030" name="Picture 6"/>
          <p:cNvPicPr>
            <a:picLocks noChangeAspect="1" noChangeArrowheads="1"/>
          </p:cNvPicPr>
          <p:nvPr/>
        </p:nvPicPr>
        <p:blipFill>
          <a:blip r:embed="rId3" cstate="print"/>
          <a:srcRect/>
          <a:stretch>
            <a:fillRect/>
          </a:stretch>
        </p:blipFill>
        <p:spPr bwMode="auto">
          <a:xfrm>
            <a:off x="6212579" y="1829042"/>
            <a:ext cx="910613" cy="512699"/>
          </a:xfrm>
          <a:prstGeom prst="rect">
            <a:avLst/>
          </a:prstGeom>
          <a:noFill/>
          <a:ln w="9525">
            <a:noFill/>
            <a:miter lim="800000"/>
            <a:headEnd/>
            <a:tailEnd/>
          </a:ln>
        </p:spPr>
      </p:pic>
      <p:pic>
        <p:nvPicPr>
          <p:cNvPr id="1032" name="Picture 8"/>
          <p:cNvPicPr>
            <a:picLocks noChangeAspect="1" noChangeArrowheads="1"/>
          </p:cNvPicPr>
          <p:nvPr/>
        </p:nvPicPr>
        <p:blipFill>
          <a:blip r:embed="rId4" cstate="print"/>
          <a:srcRect/>
          <a:stretch>
            <a:fillRect/>
          </a:stretch>
        </p:blipFill>
        <p:spPr bwMode="auto">
          <a:xfrm>
            <a:off x="1417532" y="2543008"/>
            <a:ext cx="732727" cy="503066"/>
          </a:xfrm>
          <a:prstGeom prst="rect">
            <a:avLst/>
          </a:prstGeom>
          <a:noFill/>
          <a:ln w="9525">
            <a:noFill/>
            <a:miter lim="800000"/>
            <a:headEnd/>
            <a:tailEnd/>
          </a:ln>
        </p:spPr>
      </p:pic>
      <p:sp>
        <p:nvSpPr>
          <p:cNvPr id="55" name="TextBox 54"/>
          <p:cNvSpPr txBox="1"/>
          <p:nvPr/>
        </p:nvSpPr>
        <p:spPr>
          <a:xfrm>
            <a:off x="1376139" y="3052441"/>
            <a:ext cx="1375472" cy="461665"/>
          </a:xfrm>
          <a:prstGeom prst="rect">
            <a:avLst/>
          </a:prstGeom>
          <a:noFill/>
        </p:spPr>
        <p:txBody>
          <a:bodyPr wrap="square" rtlCol="0">
            <a:spAutoFit/>
          </a:bodyPr>
          <a:lstStyle/>
          <a:p>
            <a:r>
              <a:rPr lang="sv-SE" sz="1200" dirty="0"/>
              <a:t>Order-</a:t>
            </a:r>
          </a:p>
          <a:p>
            <a:r>
              <a:rPr lang="sv-SE" sz="1200" dirty="0"/>
              <a:t>mottagning</a:t>
            </a:r>
          </a:p>
        </p:txBody>
      </p:sp>
      <p:pic>
        <p:nvPicPr>
          <p:cNvPr id="59" name="Picture 9"/>
          <p:cNvPicPr>
            <a:picLocks noChangeAspect="1" noChangeArrowheads="1"/>
          </p:cNvPicPr>
          <p:nvPr/>
        </p:nvPicPr>
        <p:blipFill>
          <a:blip r:embed="rId5" cstate="print"/>
          <a:srcRect/>
          <a:stretch>
            <a:fillRect/>
          </a:stretch>
        </p:blipFill>
        <p:spPr bwMode="auto">
          <a:xfrm>
            <a:off x="2232626" y="2169807"/>
            <a:ext cx="684551" cy="443513"/>
          </a:xfrm>
          <a:prstGeom prst="rect">
            <a:avLst/>
          </a:prstGeom>
          <a:noFill/>
          <a:ln w="9525">
            <a:noFill/>
            <a:miter lim="800000"/>
            <a:headEnd/>
            <a:tailEnd/>
          </a:ln>
        </p:spPr>
      </p:pic>
      <p:sp>
        <p:nvSpPr>
          <p:cNvPr id="60" name="TextBox 59"/>
          <p:cNvSpPr txBox="1"/>
          <p:nvPr/>
        </p:nvSpPr>
        <p:spPr>
          <a:xfrm>
            <a:off x="2153025" y="2619687"/>
            <a:ext cx="1375472" cy="461665"/>
          </a:xfrm>
          <a:prstGeom prst="rect">
            <a:avLst/>
          </a:prstGeom>
          <a:noFill/>
        </p:spPr>
        <p:txBody>
          <a:bodyPr wrap="square" rtlCol="0">
            <a:spAutoFit/>
          </a:bodyPr>
          <a:lstStyle/>
          <a:p>
            <a:r>
              <a:rPr lang="sv-SE" sz="1200" dirty="0"/>
              <a:t>Produktions-</a:t>
            </a:r>
          </a:p>
          <a:p>
            <a:r>
              <a:rPr lang="sv-SE" sz="1200" dirty="0"/>
              <a:t>avdelning</a:t>
            </a:r>
          </a:p>
        </p:txBody>
      </p:sp>
      <p:pic>
        <p:nvPicPr>
          <p:cNvPr id="1034" name="Picture 10"/>
          <p:cNvPicPr>
            <a:picLocks noChangeAspect="1" noChangeArrowheads="1"/>
          </p:cNvPicPr>
          <p:nvPr/>
        </p:nvPicPr>
        <p:blipFill>
          <a:blip r:embed="rId6" cstate="print"/>
          <a:srcRect/>
          <a:stretch>
            <a:fillRect/>
          </a:stretch>
        </p:blipFill>
        <p:spPr bwMode="auto">
          <a:xfrm>
            <a:off x="3149606" y="1852366"/>
            <a:ext cx="841220" cy="356604"/>
          </a:xfrm>
          <a:prstGeom prst="rect">
            <a:avLst/>
          </a:prstGeom>
          <a:noFill/>
          <a:ln w="9525">
            <a:noFill/>
            <a:miter lim="800000"/>
            <a:headEnd/>
            <a:tailEnd/>
          </a:ln>
        </p:spPr>
      </p:pic>
      <p:sp>
        <p:nvSpPr>
          <p:cNvPr id="62" name="TextBox 61"/>
          <p:cNvSpPr txBox="1"/>
          <p:nvPr/>
        </p:nvSpPr>
        <p:spPr>
          <a:xfrm>
            <a:off x="3149607" y="2237347"/>
            <a:ext cx="1375472" cy="461665"/>
          </a:xfrm>
          <a:prstGeom prst="rect">
            <a:avLst/>
          </a:prstGeom>
          <a:noFill/>
        </p:spPr>
        <p:txBody>
          <a:bodyPr wrap="square" rtlCol="0">
            <a:spAutoFit/>
          </a:bodyPr>
          <a:lstStyle/>
          <a:p>
            <a:r>
              <a:rPr lang="sv-SE" sz="1200" dirty="0"/>
              <a:t>Leverans-</a:t>
            </a:r>
          </a:p>
          <a:p>
            <a:r>
              <a:rPr lang="sv-SE" sz="1200" dirty="0"/>
              <a:t>avdelning</a:t>
            </a:r>
          </a:p>
        </p:txBody>
      </p:sp>
      <p:cxnSp>
        <p:nvCxnSpPr>
          <p:cNvPr id="64" name="Straight Arrow Connector 63"/>
          <p:cNvCxnSpPr/>
          <p:nvPr/>
        </p:nvCxnSpPr>
        <p:spPr>
          <a:xfrm rot="5400000">
            <a:off x="1621305" y="3596222"/>
            <a:ext cx="305660" cy="1062"/>
          </a:xfrm>
          <a:prstGeom prst="straightConnector1">
            <a:avLst/>
          </a:prstGeom>
          <a:ln>
            <a:headEnd type="arrow"/>
            <a:tailEnd type="arrow"/>
          </a:ln>
        </p:spPr>
        <p:style>
          <a:lnRef idx="1">
            <a:schemeClr val="dk1"/>
          </a:lnRef>
          <a:fillRef idx="0">
            <a:schemeClr val="dk1"/>
          </a:fillRef>
          <a:effectRef idx="0">
            <a:schemeClr val="dk1"/>
          </a:effectRef>
          <a:fontRef idx="minor">
            <a:schemeClr val="tx1"/>
          </a:fontRef>
        </p:style>
      </p:cxnSp>
      <p:cxnSp>
        <p:nvCxnSpPr>
          <p:cNvPr id="65" name="Straight Arrow Connector 64"/>
          <p:cNvCxnSpPr/>
          <p:nvPr/>
        </p:nvCxnSpPr>
        <p:spPr>
          <a:xfrm rot="5400000">
            <a:off x="2487873" y="3239087"/>
            <a:ext cx="407547" cy="1062"/>
          </a:xfrm>
          <a:prstGeom prst="straightConnector1">
            <a:avLst/>
          </a:prstGeom>
          <a:ln>
            <a:headEnd type="arrow"/>
            <a:tailEnd type="arrow"/>
          </a:ln>
        </p:spPr>
        <p:style>
          <a:lnRef idx="1">
            <a:schemeClr val="dk1"/>
          </a:lnRef>
          <a:fillRef idx="0">
            <a:schemeClr val="dk1"/>
          </a:fillRef>
          <a:effectRef idx="0">
            <a:schemeClr val="dk1"/>
          </a:effectRef>
          <a:fontRef idx="minor">
            <a:schemeClr val="tx1"/>
          </a:fontRef>
        </p:style>
      </p:cxnSp>
      <p:cxnSp>
        <p:nvCxnSpPr>
          <p:cNvPr id="66" name="Straight Arrow Connector 65"/>
          <p:cNvCxnSpPr/>
          <p:nvPr/>
        </p:nvCxnSpPr>
        <p:spPr>
          <a:xfrm rot="5400000">
            <a:off x="3353912" y="2729654"/>
            <a:ext cx="305660" cy="1062"/>
          </a:xfrm>
          <a:prstGeom prst="straightConnector1">
            <a:avLst/>
          </a:prstGeom>
          <a:ln>
            <a:headEnd type="arrow"/>
            <a:tailEnd type="arrow"/>
          </a:ln>
        </p:spPr>
        <p:style>
          <a:lnRef idx="1">
            <a:schemeClr val="dk1"/>
          </a:lnRef>
          <a:fillRef idx="0">
            <a:schemeClr val="dk1"/>
          </a:fillRef>
          <a:effectRef idx="0">
            <a:schemeClr val="dk1"/>
          </a:effectRef>
          <a:fontRef idx="minor">
            <a:schemeClr val="tx1"/>
          </a:fontRef>
        </p:style>
      </p:cxnSp>
      <p:sp>
        <p:nvSpPr>
          <p:cNvPr id="22" name="Text Box 51"/>
          <p:cNvSpPr txBox="1">
            <a:spLocks noChangeArrowheads="1"/>
          </p:cNvSpPr>
          <p:nvPr/>
        </p:nvSpPr>
        <p:spPr bwMode="auto">
          <a:xfrm>
            <a:off x="2538286" y="4084650"/>
            <a:ext cx="1587736" cy="290126"/>
          </a:xfrm>
          <a:prstGeom prst="rect">
            <a:avLst/>
          </a:prstGeom>
          <a:noFill/>
          <a:ln w="9525">
            <a:noFill/>
            <a:miter lim="800000"/>
            <a:headEnd/>
            <a:tailEnd/>
          </a:ln>
        </p:spPr>
        <p:txBody>
          <a:bodyPr lIns="127300" tIns="63650" rIns="127300" bIns="63650">
            <a:spAutoFit/>
          </a:bodyPr>
          <a:lstStyle/>
          <a:p>
            <a:pPr algn="ctr"/>
            <a:r>
              <a:rPr lang="sv-SE" sz="1050" dirty="0">
                <a:latin typeface="Arial Black" pitchFamily="34" charset="0"/>
              </a:rPr>
              <a:t>ETL</a:t>
            </a:r>
          </a:p>
        </p:txBody>
      </p:sp>
      <p:cxnSp>
        <p:nvCxnSpPr>
          <p:cNvPr id="23" name="Straight Arrow Connector 22"/>
          <p:cNvCxnSpPr/>
          <p:nvPr/>
        </p:nvCxnSpPr>
        <p:spPr>
          <a:xfrm rot="5400000">
            <a:off x="3175079" y="3621693"/>
            <a:ext cx="509434" cy="152831"/>
          </a:xfrm>
          <a:prstGeom prst="straightConnector1">
            <a:avLst/>
          </a:prstGeom>
          <a:ln>
            <a:headEnd type="none" w="med" len="med"/>
            <a:tailEnd type="arrow" w="med" len="med"/>
          </a:ln>
        </p:spPr>
        <p:style>
          <a:lnRef idx="1">
            <a:schemeClr val="dk1"/>
          </a:lnRef>
          <a:fillRef idx="0">
            <a:schemeClr val="dk1"/>
          </a:fillRef>
          <a:effectRef idx="0">
            <a:schemeClr val="dk1"/>
          </a:effectRef>
          <a:fontRef idx="minor">
            <a:schemeClr val="tx1"/>
          </a:fontRef>
        </p:style>
      </p:cxnSp>
      <p:cxnSp>
        <p:nvCxnSpPr>
          <p:cNvPr id="26" name="Straight Arrow Connector 25"/>
          <p:cNvCxnSpPr/>
          <p:nvPr/>
        </p:nvCxnSpPr>
        <p:spPr>
          <a:xfrm flipV="1">
            <a:off x="6576969" y="3094431"/>
            <a:ext cx="65135" cy="162018"/>
          </a:xfrm>
          <a:prstGeom prst="straightConnector1">
            <a:avLst/>
          </a:prstGeom>
          <a:ln>
            <a:headEnd type="arrow"/>
            <a:tailEnd type="arrow"/>
          </a:ln>
        </p:spPr>
        <p:style>
          <a:lnRef idx="1">
            <a:schemeClr val="dk1"/>
          </a:lnRef>
          <a:fillRef idx="0">
            <a:schemeClr val="dk1"/>
          </a:fillRef>
          <a:effectRef idx="0">
            <a:schemeClr val="dk1"/>
          </a:effectRef>
          <a:fontRef idx="minor">
            <a:schemeClr val="tx1"/>
          </a:fontRef>
        </p:style>
      </p:cxnSp>
      <p:cxnSp>
        <p:nvCxnSpPr>
          <p:cNvPr id="28" name="Straight Arrow Connector 27"/>
          <p:cNvCxnSpPr/>
          <p:nvPr/>
        </p:nvCxnSpPr>
        <p:spPr>
          <a:xfrm rot="16200000" flipH="1">
            <a:off x="2793003" y="3901882"/>
            <a:ext cx="254717" cy="254717"/>
          </a:xfrm>
          <a:prstGeom prst="straightConnector1">
            <a:avLst/>
          </a:prstGeom>
          <a:ln>
            <a:headEnd type="none" w="med" len="med"/>
            <a:tailEnd type="arrow" w="med" len="med"/>
          </a:ln>
        </p:spPr>
        <p:style>
          <a:lnRef idx="1">
            <a:schemeClr val="dk1"/>
          </a:lnRef>
          <a:fillRef idx="0">
            <a:schemeClr val="dk1"/>
          </a:fillRef>
          <a:effectRef idx="0">
            <a:schemeClr val="dk1"/>
          </a:effectRef>
          <a:fontRef idx="minor">
            <a:schemeClr val="tx1"/>
          </a:fontRef>
        </p:style>
      </p:cxnSp>
      <p:cxnSp>
        <p:nvCxnSpPr>
          <p:cNvPr id="31" name="Straight Arrow Connector 30"/>
          <p:cNvCxnSpPr/>
          <p:nvPr/>
        </p:nvCxnSpPr>
        <p:spPr>
          <a:xfrm>
            <a:off x="2181682" y="4105655"/>
            <a:ext cx="815095" cy="152831"/>
          </a:xfrm>
          <a:prstGeom prst="straightConnector1">
            <a:avLst/>
          </a:prstGeom>
          <a:ln>
            <a:headEnd type="none" w="med" len="med"/>
            <a:tailEnd type="arrow" w="med" len="med"/>
          </a:ln>
        </p:spPr>
        <p:style>
          <a:lnRef idx="1">
            <a:schemeClr val="dk1"/>
          </a:lnRef>
          <a:fillRef idx="0">
            <a:schemeClr val="dk1"/>
          </a:fillRef>
          <a:effectRef idx="0">
            <a:schemeClr val="dk1"/>
          </a:effectRef>
          <a:fontRef idx="minor">
            <a:schemeClr val="tx1"/>
          </a:fontRef>
        </p:style>
      </p:cxnSp>
      <p:sp>
        <p:nvSpPr>
          <p:cNvPr id="45" name="AutoShape 19"/>
          <p:cNvSpPr>
            <a:spLocks noChangeArrowheads="1"/>
          </p:cNvSpPr>
          <p:nvPr/>
        </p:nvSpPr>
        <p:spPr bwMode="auto">
          <a:xfrm>
            <a:off x="4779796" y="3901882"/>
            <a:ext cx="1426415" cy="356604"/>
          </a:xfrm>
          <a:prstGeom prst="can">
            <a:avLst>
              <a:gd name="adj" fmla="val 25000"/>
            </a:avLst>
          </a:prstGeom>
          <a:ln>
            <a:headEnd/>
            <a:tailEnd/>
          </a:ln>
        </p:spPr>
        <p:style>
          <a:lnRef idx="1">
            <a:schemeClr val="accent6"/>
          </a:lnRef>
          <a:fillRef idx="2">
            <a:schemeClr val="accent6"/>
          </a:fillRef>
          <a:effectRef idx="1">
            <a:schemeClr val="accent6"/>
          </a:effectRef>
          <a:fontRef idx="minor">
            <a:schemeClr val="dk1"/>
          </a:fontRef>
        </p:style>
        <p:txBody>
          <a:bodyPr wrap="none" anchor="ctr"/>
          <a:lstStyle/>
          <a:p>
            <a:pPr>
              <a:spcBef>
                <a:spcPct val="50000"/>
              </a:spcBef>
              <a:buFontTx/>
              <a:buChar char="•"/>
              <a:defRPr/>
            </a:pPr>
            <a:endParaRPr lang="sv-SE" sz="1350"/>
          </a:p>
        </p:txBody>
      </p:sp>
      <p:sp>
        <p:nvSpPr>
          <p:cNvPr id="46" name="Text Box 51"/>
          <p:cNvSpPr txBox="1">
            <a:spLocks noChangeArrowheads="1"/>
          </p:cNvSpPr>
          <p:nvPr/>
        </p:nvSpPr>
        <p:spPr bwMode="auto">
          <a:xfrm>
            <a:off x="4677909" y="3947504"/>
            <a:ext cx="1587736" cy="290126"/>
          </a:xfrm>
          <a:prstGeom prst="rect">
            <a:avLst/>
          </a:prstGeom>
          <a:noFill/>
          <a:ln w="9525">
            <a:noFill/>
            <a:miter lim="800000"/>
            <a:headEnd/>
            <a:tailEnd/>
          </a:ln>
        </p:spPr>
        <p:txBody>
          <a:bodyPr lIns="127300" tIns="63650" rIns="127300" bIns="63650">
            <a:spAutoFit/>
          </a:bodyPr>
          <a:lstStyle/>
          <a:p>
            <a:pPr algn="ctr"/>
            <a:r>
              <a:rPr lang="sv-SE" sz="1050" dirty="0">
                <a:latin typeface="Arial Black" pitchFamily="34" charset="0"/>
              </a:rPr>
              <a:t>Data warehouse</a:t>
            </a:r>
          </a:p>
        </p:txBody>
      </p:sp>
      <p:sp>
        <p:nvSpPr>
          <p:cNvPr id="50" name="AutoShape 19"/>
          <p:cNvSpPr>
            <a:spLocks noChangeArrowheads="1"/>
          </p:cNvSpPr>
          <p:nvPr/>
        </p:nvSpPr>
        <p:spPr bwMode="auto">
          <a:xfrm>
            <a:off x="5541823" y="1915090"/>
            <a:ext cx="517925" cy="458491"/>
          </a:xfrm>
          <a:prstGeom prst="can">
            <a:avLst>
              <a:gd name="adj" fmla="val 25000"/>
            </a:avLst>
          </a:prstGeom>
          <a:ln>
            <a:headEnd/>
            <a:tailEnd/>
          </a:ln>
        </p:spPr>
        <p:style>
          <a:lnRef idx="1">
            <a:schemeClr val="accent6"/>
          </a:lnRef>
          <a:fillRef idx="2">
            <a:schemeClr val="accent6"/>
          </a:fillRef>
          <a:effectRef idx="1">
            <a:schemeClr val="accent6"/>
          </a:effectRef>
          <a:fontRef idx="minor">
            <a:schemeClr val="dk1"/>
          </a:fontRef>
        </p:style>
        <p:txBody>
          <a:bodyPr wrap="none" anchor="ctr"/>
          <a:lstStyle/>
          <a:p>
            <a:pPr>
              <a:spcBef>
                <a:spcPct val="50000"/>
              </a:spcBef>
              <a:buFontTx/>
              <a:buChar char="•"/>
              <a:defRPr/>
            </a:pPr>
            <a:endParaRPr lang="sv-SE" sz="1350"/>
          </a:p>
        </p:txBody>
      </p:sp>
      <p:sp>
        <p:nvSpPr>
          <p:cNvPr id="51" name="Text Box 51"/>
          <p:cNvSpPr txBox="1">
            <a:spLocks noChangeArrowheads="1"/>
          </p:cNvSpPr>
          <p:nvPr/>
        </p:nvSpPr>
        <p:spPr bwMode="auto">
          <a:xfrm>
            <a:off x="5397485" y="1971925"/>
            <a:ext cx="815095" cy="405542"/>
          </a:xfrm>
          <a:prstGeom prst="rect">
            <a:avLst/>
          </a:prstGeom>
          <a:noFill/>
          <a:ln w="9525">
            <a:noFill/>
            <a:miter lim="800000"/>
            <a:headEnd/>
            <a:tailEnd/>
          </a:ln>
        </p:spPr>
        <p:txBody>
          <a:bodyPr wrap="square" lIns="127300" tIns="63650" rIns="127300" bIns="63650">
            <a:spAutoFit/>
          </a:bodyPr>
          <a:lstStyle/>
          <a:p>
            <a:pPr algn="ctr"/>
            <a:r>
              <a:rPr lang="sv-SE" sz="900" dirty="0">
                <a:latin typeface="Arial Black" pitchFamily="34" charset="0"/>
              </a:rPr>
              <a:t>Data</a:t>
            </a:r>
          </a:p>
          <a:p>
            <a:pPr algn="ctr"/>
            <a:r>
              <a:rPr lang="sv-SE" sz="900" dirty="0">
                <a:latin typeface="Arial Black" pitchFamily="34" charset="0"/>
              </a:rPr>
              <a:t> Marts</a:t>
            </a:r>
          </a:p>
        </p:txBody>
      </p:sp>
      <p:sp>
        <p:nvSpPr>
          <p:cNvPr id="54" name="AutoShape 19"/>
          <p:cNvSpPr>
            <a:spLocks noChangeArrowheads="1"/>
          </p:cNvSpPr>
          <p:nvPr/>
        </p:nvSpPr>
        <p:spPr bwMode="auto">
          <a:xfrm>
            <a:off x="5083333" y="2526411"/>
            <a:ext cx="517925" cy="458491"/>
          </a:xfrm>
          <a:prstGeom prst="can">
            <a:avLst>
              <a:gd name="adj" fmla="val 25000"/>
            </a:avLst>
          </a:prstGeom>
          <a:ln>
            <a:headEnd/>
            <a:tailEnd/>
          </a:ln>
        </p:spPr>
        <p:style>
          <a:lnRef idx="1">
            <a:schemeClr val="accent6"/>
          </a:lnRef>
          <a:fillRef idx="2">
            <a:schemeClr val="accent6"/>
          </a:fillRef>
          <a:effectRef idx="1">
            <a:schemeClr val="accent6"/>
          </a:effectRef>
          <a:fontRef idx="minor">
            <a:schemeClr val="dk1"/>
          </a:fontRef>
        </p:style>
        <p:txBody>
          <a:bodyPr wrap="none" anchor="ctr"/>
          <a:lstStyle/>
          <a:p>
            <a:pPr>
              <a:spcBef>
                <a:spcPct val="50000"/>
              </a:spcBef>
              <a:buFontTx/>
              <a:buChar char="•"/>
              <a:defRPr/>
            </a:pPr>
            <a:endParaRPr lang="sv-SE" sz="1350"/>
          </a:p>
        </p:txBody>
      </p:sp>
      <p:sp>
        <p:nvSpPr>
          <p:cNvPr id="56" name="Text Box 51"/>
          <p:cNvSpPr txBox="1">
            <a:spLocks noChangeArrowheads="1"/>
          </p:cNvSpPr>
          <p:nvPr/>
        </p:nvSpPr>
        <p:spPr bwMode="auto">
          <a:xfrm>
            <a:off x="4938994" y="2583245"/>
            <a:ext cx="815095" cy="405542"/>
          </a:xfrm>
          <a:prstGeom prst="rect">
            <a:avLst/>
          </a:prstGeom>
          <a:noFill/>
          <a:ln w="9525">
            <a:noFill/>
            <a:miter lim="800000"/>
            <a:headEnd/>
            <a:tailEnd/>
          </a:ln>
        </p:spPr>
        <p:txBody>
          <a:bodyPr wrap="square" lIns="127300" tIns="63650" rIns="127300" bIns="63650">
            <a:spAutoFit/>
          </a:bodyPr>
          <a:lstStyle/>
          <a:p>
            <a:pPr algn="ctr"/>
            <a:r>
              <a:rPr lang="sv-SE" sz="900" dirty="0">
                <a:latin typeface="Arial Black" pitchFamily="34" charset="0"/>
              </a:rPr>
              <a:t>Data</a:t>
            </a:r>
          </a:p>
          <a:p>
            <a:pPr algn="ctr"/>
            <a:r>
              <a:rPr lang="sv-SE" sz="900" dirty="0">
                <a:latin typeface="Arial Black" pitchFamily="34" charset="0"/>
              </a:rPr>
              <a:t> Marts</a:t>
            </a:r>
          </a:p>
        </p:txBody>
      </p:sp>
      <p:cxnSp>
        <p:nvCxnSpPr>
          <p:cNvPr id="70" name="Straight Arrow Connector 69"/>
          <p:cNvCxnSpPr/>
          <p:nvPr/>
        </p:nvCxnSpPr>
        <p:spPr>
          <a:xfrm>
            <a:off x="2971937" y="2662383"/>
            <a:ext cx="1120755" cy="64627"/>
          </a:xfrm>
          <a:prstGeom prst="straightConnector1">
            <a:avLst/>
          </a:prstGeom>
          <a:ln>
            <a:headEnd type="arrow"/>
            <a:tailEnd type="arrow"/>
          </a:ln>
        </p:spPr>
        <p:style>
          <a:lnRef idx="1">
            <a:schemeClr val="dk1"/>
          </a:lnRef>
          <a:fillRef idx="0">
            <a:schemeClr val="dk1"/>
          </a:fillRef>
          <a:effectRef idx="0">
            <a:schemeClr val="dk1"/>
          </a:effectRef>
          <a:fontRef idx="minor">
            <a:schemeClr val="tx1"/>
          </a:fontRef>
        </p:style>
      </p:cxnSp>
      <p:cxnSp>
        <p:nvCxnSpPr>
          <p:cNvPr id="76" name="Straight Arrow Connector 75"/>
          <p:cNvCxnSpPr/>
          <p:nvPr/>
        </p:nvCxnSpPr>
        <p:spPr>
          <a:xfrm flipV="1">
            <a:off x="3608097" y="4156599"/>
            <a:ext cx="1018868" cy="50944"/>
          </a:xfrm>
          <a:prstGeom prst="straightConnector1">
            <a:avLst/>
          </a:prstGeom>
          <a:ln>
            <a:headEnd type="none" w="med" len="med"/>
            <a:tailEnd type="arrow" w="med" len="med"/>
          </a:ln>
        </p:spPr>
        <p:style>
          <a:lnRef idx="1">
            <a:schemeClr val="dk1"/>
          </a:lnRef>
          <a:fillRef idx="0">
            <a:schemeClr val="dk1"/>
          </a:fillRef>
          <a:effectRef idx="0">
            <a:schemeClr val="dk1"/>
          </a:effectRef>
          <a:fontRef idx="minor">
            <a:schemeClr val="tx1"/>
          </a:fontRef>
        </p:style>
      </p:cxnSp>
      <p:cxnSp>
        <p:nvCxnSpPr>
          <p:cNvPr id="82" name="Straight Arrow Connector 81"/>
          <p:cNvCxnSpPr/>
          <p:nvPr/>
        </p:nvCxnSpPr>
        <p:spPr>
          <a:xfrm flipH="1" flipV="1">
            <a:off x="5226818" y="3256449"/>
            <a:ext cx="108012" cy="540060"/>
          </a:xfrm>
          <a:prstGeom prst="straightConnector1">
            <a:avLst/>
          </a:prstGeom>
          <a:ln>
            <a:headEnd type="none" w="med" len="med"/>
            <a:tailEnd type="arrow" w="med" len="med"/>
          </a:ln>
        </p:spPr>
        <p:style>
          <a:lnRef idx="1">
            <a:schemeClr val="dk1"/>
          </a:lnRef>
          <a:fillRef idx="0">
            <a:schemeClr val="dk1"/>
          </a:fillRef>
          <a:effectRef idx="0">
            <a:schemeClr val="dk1"/>
          </a:effectRef>
          <a:fontRef idx="minor">
            <a:schemeClr val="tx1"/>
          </a:fontRef>
        </p:style>
      </p:cxnSp>
      <p:cxnSp>
        <p:nvCxnSpPr>
          <p:cNvPr id="84" name="Straight Arrow Connector 83"/>
          <p:cNvCxnSpPr/>
          <p:nvPr/>
        </p:nvCxnSpPr>
        <p:spPr>
          <a:xfrm flipV="1">
            <a:off x="5442842" y="2500366"/>
            <a:ext cx="432048" cy="1296143"/>
          </a:xfrm>
          <a:prstGeom prst="straightConnector1">
            <a:avLst/>
          </a:prstGeom>
          <a:ln>
            <a:headEnd type="none" w="med" len="med"/>
            <a:tailEnd type="arrow" w="med" len="med"/>
          </a:ln>
        </p:spPr>
        <p:style>
          <a:lnRef idx="1">
            <a:schemeClr val="dk1"/>
          </a:lnRef>
          <a:fillRef idx="0">
            <a:schemeClr val="dk1"/>
          </a:fillRef>
          <a:effectRef idx="0">
            <a:schemeClr val="dk1"/>
          </a:effectRef>
          <a:fontRef idx="minor">
            <a:schemeClr val="tx1"/>
          </a:fontRef>
        </p:style>
      </p:cxnSp>
      <p:sp>
        <p:nvSpPr>
          <p:cNvPr id="88" name="AutoShape 19"/>
          <p:cNvSpPr>
            <a:spLocks noChangeArrowheads="1"/>
          </p:cNvSpPr>
          <p:nvPr/>
        </p:nvSpPr>
        <p:spPr bwMode="auto">
          <a:xfrm>
            <a:off x="6466748" y="2651475"/>
            <a:ext cx="407547" cy="407547"/>
          </a:xfrm>
          <a:prstGeom prst="can">
            <a:avLst>
              <a:gd name="adj" fmla="val 25000"/>
            </a:avLst>
          </a:prstGeom>
          <a:ln>
            <a:headEnd/>
            <a:tailEnd/>
          </a:ln>
        </p:spPr>
        <p:style>
          <a:lnRef idx="1">
            <a:schemeClr val="accent6"/>
          </a:lnRef>
          <a:fillRef idx="2">
            <a:schemeClr val="accent6"/>
          </a:fillRef>
          <a:effectRef idx="1">
            <a:schemeClr val="accent6"/>
          </a:effectRef>
          <a:fontRef idx="minor">
            <a:schemeClr val="dk1"/>
          </a:fontRef>
        </p:style>
        <p:txBody>
          <a:bodyPr wrap="none" anchor="ctr"/>
          <a:lstStyle/>
          <a:p>
            <a:pPr>
              <a:spcBef>
                <a:spcPct val="50000"/>
              </a:spcBef>
              <a:buFontTx/>
              <a:buChar char="•"/>
              <a:defRPr/>
            </a:pPr>
            <a:endParaRPr lang="sv-SE" sz="1350"/>
          </a:p>
        </p:txBody>
      </p:sp>
      <p:sp>
        <p:nvSpPr>
          <p:cNvPr id="89" name="Text Box 51"/>
          <p:cNvSpPr txBox="1">
            <a:spLocks noChangeArrowheads="1"/>
          </p:cNvSpPr>
          <p:nvPr/>
        </p:nvSpPr>
        <p:spPr bwMode="auto">
          <a:xfrm>
            <a:off x="6360944" y="2688890"/>
            <a:ext cx="611321" cy="405542"/>
          </a:xfrm>
          <a:prstGeom prst="rect">
            <a:avLst/>
          </a:prstGeom>
          <a:noFill/>
          <a:ln w="9525">
            <a:noFill/>
            <a:miter lim="800000"/>
            <a:headEnd/>
            <a:tailEnd/>
          </a:ln>
        </p:spPr>
        <p:txBody>
          <a:bodyPr wrap="square" lIns="127300" tIns="63650" rIns="127300" bIns="63650">
            <a:spAutoFit/>
          </a:bodyPr>
          <a:lstStyle/>
          <a:p>
            <a:pPr algn="ctr"/>
            <a:r>
              <a:rPr lang="sv-SE" sz="900" dirty="0">
                <a:latin typeface="Arial Black" pitchFamily="34" charset="0"/>
              </a:rPr>
              <a:t>BI tools</a:t>
            </a:r>
          </a:p>
        </p:txBody>
      </p:sp>
      <p:cxnSp>
        <p:nvCxnSpPr>
          <p:cNvPr id="96" name="Straight Arrow Connector 95"/>
          <p:cNvCxnSpPr/>
          <p:nvPr/>
        </p:nvCxnSpPr>
        <p:spPr>
          <a:xfrm>
            <a:off x="4735221" y="2803856"/>
            <a:ext cx="254717" cy="1"/>
          </a:xfrm>
          <a:prstGeom prst="straightConnector1">
            <a:avLst/>
          </a:prstGeom>
          <a:ln>
            <a:headEnd type="arrow"/>
            <a:tailEnd type="arrow"/>
          </a:ln>
        </p:spPr>
        <p:style>
          <a:lnRef idx="1">
            <a:schemeClr val="dk1"/>
          </a:lnRef>
          <a:fillRef idx="0">
            <a:schemeClr val="dk1"/>
          </a:fillRef>
          <a:effectRef idx="0">
            <a:schemeClr val="dk1"/>
          </a:effectRef>
          <a:fontRef idx="minor">
            <a:schemeClr val="tx1"/>
          </a:fontRef>
        </p:style>
      </p:cxnSp>
      <p:sp>
        <p:nvSpPr>
          <p:cNvPr id="97" name="AutoShape 19"/>
          <p:cNvSpPr>
            <a:spLocks noChangeArrowheads="1"/>
          </p:cNvSpPr>
          <p:nvPr/>
        </p:nvSpPr>
        <p:spPr bwMode="auto">
          <a:xfrm>
            <a:off x="4178760" y="2526410"/>
            <a:ext cx="407547" cy="407547"/>
          </a:xfrm>
          <a:prstGeom prst="can">
            <a:avLst>
              <a:gd name="adj" fmla="val 25000"/>
            </a:avLst>
          </a:prstGeom>
          <a:ln>
            <a:headEnd/>
            <a:tailEnd/>
          </a:ln>
        </p:spPr>
        <p:style>
          <a:lnRef idx="1">
            <a:schemeClr val="accent6"/>
          </a:lnRef>
          <a:fillRef idx="2">
            <a:schemeClr val="accent6"/>
          </a:fillRef>
          <a:effectRef idx="1">
            <a:schemeClr val="accent6"/>
          </a:effectRef>
          <a:fontRef idx="minor">
            <a:schemeClr val="dk1"/>
          </a:fontRef>
        </p:style>
        <p:txBody>
          <a:bodyPr wrap="none" anchor="ctr"/>
          <a:lstStyle/>
          <a:p>
            <a:pPr>
              <a:spcBef>
                <a:spcPct val="50000"/>
              </a:spcBef>
              <a:buFontTx/>
              <a:buChar char="•"/>
              <a:defRPr/>
            </a:pPr>
            <a:endParaRPr lang="sv-SE" sz="1350"/>
          </a:p>
        </p:txBody>
      </p:sp>
      <p:sp>
        <p:nvSpPr>
          <p:cNvPr id="98" name="Text Box 51"/>
          <p:cNvSpPr txBox="1">
            <a:spLocks noChangeArrowheads="1"/>
          </p:cNvSpPr>
          <p:nvPr/>
        </p:nvSpPr>
        <p:spPr bwMode="auto">
          <a:xfrm>
            <a:off x="4092692" y="2580878"/>
            <a:ext cx="611321" cy="405542"/>
          </a:xfrm>
          <a:prstGeom prst="rect">
            <a:avLst/>
          </a:prstGeom>
          <a:noFill/>
          <a:ln w="9525">
            <a:noFill/>
            <a:miter lim="800000"/>
            <a:headEnd/>
            <a:tailEnd/>
          </a:ln>
        </p:spPr>
        <p:txBody>
          <a:bodyPr wrap="square" lIns="127300" tIns="63650" rIns="127300" bIns="63650">
            <a:spAutoFit/>
          </a:bodyPr>
          <a:lstStyle/>
          <a:p>
            <a:pPr algn="ctr"/>
            <a:r>
              <a:rPr lang="sv-SE" sz="900" dirty="0">
                <a:latin typeface="Arial Black" pitchFamily="34" charset="0"/>
              </a:rPr>
              <a:t>BI tools</a:t>
            </a:r>
          </a:p>
        </p:txBody>
      </p:sp>
      <p:cxnSp>
        <p:nvCxnSpPr>
          <p:cNvPr id="105" name="Straight Arrow Connector 104"/>
          <p:cNvCxnSpPr/>
          <p:nvPr/>
        </p:nvCxnSpPr>
        <p:spPr>
          <a:xfrm>
            <a:off x="4015644" y="1966033"/>
            <a:ext cx="455090" cy="102284"/>
          </a:xfrm>
          <a:prstGeom prst="straightConnector1">
            <a:avLst/>
          </a:prstGeom>
          <a:ln>
            <a:headEnd type="arrow"/>
            <a:tailEnd type="arrow"/>
          </a:ln>
        </p:spPr>
        <p:style>
          <a:lnRef idx="1">
            <a:schemeClr val="dk1"/>
          </a:lnRef>
          <a:fillRef idx="0">
            <a:schemeClr val="dk1"/>
          </a:fillRef>
          <a:effectRef idx="0">
            <a:schemeClr val="dk1"/>
          </a:effectRef>
          <a:fontRef idx="minor">
            <a:schemeClr val="tx1"/>
          </a:fontRef>
        </p:style>
      </p:cxnSp>
      <p:cxnSp>
        <p:nvCxnSpPr>
          <p:cNvPr id="109" name="Straight Arrow Connector 108"/>
          <p:cNvCxnSpPr/>
          <p:nvPr/>
        </p:nvCxnSpPr>
        <p:spPr>
          <a:xfrm flipV="1">
            <a:off x="6684980" y="2284341"/>
            <a:ext cx="54006" cy="324036"/>
          </a:xfrm>
          <a:prstGeom prst="straightConnector1">
            <a:avLst/>
          </a:prstGeom>
          <a:ln>
            <a:headEnd type="arrow"/>
            <a:tailEnd type="arrow"/>
          </a:ln>
        </p:spPr>
        <p:style>
          <a:lnRef idx="1">
            <a:schemeClr val="dk1"/>
          </a:lnRef>
          <a:fillRef idx="0">
            <a:schemeClr val="dk1"/>
          </a:fillRef>
          <a:effectRef idx="0">
            <a:schemeClr val="dk1"/>
          </a:effectRef>
          <a:fontRef idx="minor">
            <a:schemeClr val="tx1"/>
          </a:fontRef>
        </p:style>
      </p:cxnSp>
      <p:cxnSp>
        <p:nvCxnSpPr>
          <p:cNvPr id="52" name="Straight Arrow Connector 51"/>
          <p:cNvCxnSpPr/>
          <p:nvPr/>
        </p:nvCxnSpPr>
        <p:spPr>
          <a:xfrm>
            <a:off x="5188125" y="2155784"/>
            <a:ext cx="254717" cy="1"/>
          </a:xfrm>
          <a:prstGeom prst="straightConnector1">
            <a:avLst/>
          </a:prstGeom>
          <a:ln>
            <a:headEnd type="arrow"/>
            <a:tailEnd type="arrow"/>
          </a:ln>
        </p:spPr>
        <p:style>
          <a:lnRef idx="1">
            <a:schemeClr val="dk1"/>
          </a:lnRef>
          <a:fillRef idx="0">
            <a:schemeClr val="dk1"/>
          </a:fillRef>
          <a:effectRef idx="0">
            <a:schemeClr val="dk1"/>
          </a:effectRef>
          <a:fontRef idx="minor">
            <a:schemeClr val="tx1"/>
          </a:fontRef>
        </p:style>
      </p:cxnSp>
      <p:sp>
        <p:nvSpPr>
          <p:cNvPr id="53" name="AutoShape 19"/>
          <p:cNvSpPr>
            <a:spLocks noChangeArrowheads="1"/>
          </p:cNvSpPr>
          <p:nvPr/>
        </p:nvSpPr>
        <p:spPr bwMode="auto">
          <a:xfrm>
            <a:off x="4631665" y="1878338"/>
            <a:ext cx="407547" cy="407547"/>
          </a:xfrm>
          <a:prstGeom prst="can">
            <a:avLst>
              <a:gd name="adj" fmla="val 25000"/>
            </a:avLst>
          </a:prstGeom>
          <a:ln>
            <a:headEnd/>
            <a:tailEnd/>
          </a:ln>
        </p:spPr>
        <p:style>
          <a:lnRef idx="1">
            <a:schemeClr val="accent6"/>
          </a:lnRef>
          <a:fillRef idx="2">
            <a:schemeClr val="accent6"/>
          </a:fillRef>
          <a:effectRef idx="1">
            <a:schemeClr val="accent6"/>
          </a:effectRef>
          <a:fontRef idx="minor">
            <a:schemeClr val="dk1"/>
          </a:fontRef>
        </p:style>
        <p:txBody>
          <a:bodyPr wrap="none" anchor="ctr"/>
          <a:lstStyle/>
          <a:p>
            <a:pPr>
              <a:spcBef>
                <a:spcPct val="50000"/>
              </a:spcBef>
              <a:buFontTx/>
              <a:buChar char="•"/>
              <a:defRPr/>
            </a:pPr>
            <a:endParaRPr lang="sv-SE" sz="1350"/>
          </a:p>
        </p:txBody>
      </p:sp>
      <p:sp>
        <p:nvSpPr>
          <p:cNvPr id="57" name="Text Box 51"/>
          <p:cNvSpPr txBox="1">
            <a:spLocks noChangeArrowheads="1"/>
          </p:cNvSpPr>
          <p:nvPr/>
        </p:nvSpPr>
        <p:spPr bwMode="auto">
          <a:xfrm>
            <a:off x="4545597" y="1932806"/>
            <a:ext cx="611321" cy="405542"/>
          </a:xfrm>
          <a:prstGeom prst="rect">
            <a:avLst/>
          </a:prstGeom>
          <a:noFill/>
          <a:ln w="9525">
            <a:noFill/>
            <a:miter lim="800000"/>
            <a:headEnd/>
            <a:tailEnd/>
          </a:ln>
        </p:spPr>
        <p:txBody>
          <a:bodyPr wrap="square" lIns="127300" tIns="63650" rIns="127300" bIns="63650">
            <a:spAutoFit/>
          </a:bodyPr>
          <a:lstStyle/>
          <a:p>
            <a:pPr algn="ctr"/>
            <a:r>
              <a:rPr lang="sv-SE" sz="900" dirty="0">
                <a:latin typeface="Arial Black" pitchFamily="34" charset="0"/>
              </a:rPr>
              <a:t>BI tools</a:t>
            </a:r>
          </a:p>
        </p:txBody>
      </p:sp>
      <p:sp>
        <p:nvSpPr>
          <p:cNvPr id="49" name="AutoShape 19"/>
          <p:cNvSpPr>
            <a:spLocks noChangeArrowheads="1"/>
          </p:cNvSpPr>
          <p:nvPr/>
        </p:nvSpPr>
        <p:spPr bwMode="auto">
          <a:xfrm>
            <a:off x="6068230" y="3280128"/>
            <a:ext cx="517925" cy="458491"/>
          </a:xfrm>
          <a:prstGeom prst="can">
            <a:avLst>
              <a:gd name="adj" fmla="val 25000"/>
            </a:avLst>
          </a:prstGeom>
          <a:ln>
            <a:headEnd/>
            <a:tailEnd/>
          </a:ln>
        </p:spPr>
        <p:style>
          <a:lnRef idx="1">
            <a:schemeClr val="accent6"/>
          </a:lnRef>
          <a:fillRef idx="2">
            <a:schemeClr val="accent6"/>
          </a:fillRef>
          <a:effectRef idx="1">
            <a:schemeClr val="accent6"/>
          </a:effectRef>
          <a:fontRef idx="minor">
            <a:schemeClr val="dk1"/>
          </a:fontRef>
        </p:style>
        <p:txBody>
          <a:bodyPr wrap="none" anchor="ctr"/>
          <a:lstStyle/>
          <a:p>
            <a:pPr>
              <a:spcBef>
                <a:spcPct val="50000"/>
              </a:spcBef>
              <a:buFontTx/>
              <a:buChar char="•"/>
              <a:defRPr/>
            </a:pPr>
            <a:endParaRPr lang="sv-SE" sz="1350"/>
          </a:p>
        </p:txBody>
      </p:sp>
      <p:sp>
        <p:nvSpPr>
          <p:cNvPr id="58" name="Text Box 51"/>
          <p:cNvSpPr txBox="1">
            <a:spLocks noChangeArrowheads="1"/>
          </p:cNvSpPr>
          <p:nvPr/>
        </p:nvSpPr>
        <p:spPr bwMode="auto">
          <a:xfrm>
            <a:off x="5923892" y="3336962"/>
            <a:ext cx="815095" cy="405542"/>
          </a:xfrm>
          <a:prstGeom prst="rect">
            <a:avLst/>
          </a:prstGeom>
          <a:noFill/>
          <a:ln w="9525">
            <a:noFill/>
            <a:miter lim="800000"/>
            <a:headEnd/>
            <a:tailEnd/>
          </a:ln>
        </p:spPr>
        <p:txBody>
          <a:bodyPr wrap="square" lIns="127300" tIns="63650" rIns="127300" bIns="63650">
            <a:spAutoFit/>
          </a:bodyPr>
          <a:lstStyle/>
          <a:p>
            <a:pPr algn="ctr"/>
            <a:r>
              <a:rPr lang="sv-SE" sz="900" dirty="0">
                <a:latin typeface="Arial Black" pitchFamily="34" charset="0"/>
              </a:rPr>
              <a:t>Data</a:t>
            </a:r>
          </a:p>
          <a:p>
            <a:pPr algn="ctr"/>
            <a:r>
              <a:rPr lang="sv-SE" sz="900" dirty="0">
                <a:latin typeface="Arial Black" pitchFamily="34" charset="0"/>
              </a:rPr>
              <a:t> Marts</a:t>
            </a:r>
          </a:p>
        </p:txBody>
      </p:sp>
      <p:cxnSp>
        <p:nvCxnSpPr>
          <p:cNvPr id="71" name="Straight Arrow Connector 70"/>
          <p:cNvCxnSpPr/>
          <p:nvPr/>
        </p:nvCxnSpPr>
        <p:spPr>
          <a:xfrm flipV="1">
            <a:off x="5604860" y="3634491"/>
            <a:ext cx="378581" cy="162018"/>
          </a:xfrm>
          <a:prstGeom prst="straightConnector1">
            <a:avLst/>
          </a:prstGeom>
          <a:ln>
            <a:headEnd type="none" w="med" len="med"/>
            <a:tailEnd type="arrow" w="med" len="med"/>
          </a:ln>
        </p:spPr>
        <p:style>
          <a:lnRef idx="1">
            <a:schemeClr val="dk1"/>
          </a:lnRef>
          <a:fillRef idx="0">
            <a:schemeClr val="dk1"/>
          </a:fillRef>
          <a:effectRef idx="0">
            <a:schemeClr val="dk1"/>
          </a:effectRef>
          <a:fontRef idx="minor">
            <a:schemeClr val="tx1"/>
          </a:fontRef>
        </p:style>
      </p:cxnSp>
      <p:sp>
        <p:nvSpPr>
          <p:cNvPr id="61" name="AutoShape 19"/>
          <p:cNvSpPr>
            <a:spLocks noChangeArrowheads="1"/>
          </p:cNvSpPr>
          <p:nvPr/>
        </p:nvSpPr>
        <p:spPr bwMode="auto">
          <a:xfrm>
            <a:off x="3876669" y="3202444"/>
            <a:ext cx="1139183" cy="366461"/>
          </a:xfrm>
          <a:prstGeom prst="can">
            <a:avLst>
              <a:gd name="adj" fmla="val 25000"/>
            </a:avLst>
          </a:prstGeom>
          <a:solidFill>
            <a:schemeClr val="accent1">
              <a:lumMod val="40000"/>
              <a:lumOff val="60000"/>
            </a:schemeClr>
          </a:solidFill>
          <a:ln>
            <a:headEnd/>
            <a:tailEnd/>
          </a:ln>
        </p:spPr>
        <p:style>
          <a:lnRef idx="1">
            <a:schemeClr val="accent6"/>
          </a:lnRef>
          <a:fillRef idx="2">
            <a:schemeClr val="accent6"/>
          </a:fillRef>
          <a:effectRef idx="1">
            <a:schemeClr val="accent6"/>
          </a:effectRef>
          <a:fontRef idx="minor">
            <a:schemeClr val="dk1"/>
          </a:fontRef>
        </p:style>
        <p:txBody>
          <a:bodyPr wrap="none" anchor="ctr"/>
          <a:lstStyle/>
          <a:p>
            <a:pPr>
              <a:spcBef>
                <a:spcPct val="50000"/>
              </a:spcBef>
              <a:buFontTx/>
              <a:buChar char="•"/>
              <a:defRPr/>
            </a:pPr>
            <a:endParaRPr lang="sv-SE" sz="1350"/>
          </a:p>
        </p:txBody>
      </p:sp>
      <p:sp>
        <p:nvSpPr>
          <p:cNvPr id="63" name="Text Box 51"/>
          <p:cNvSpPr txBox="1">
            <a:spLocks noChangeArrowheads="1"/>
          </p:cNvSpPr>
          <p:nvPr/>
        </p:nvSpPr>
        <p:spPr bwMode="auto">
          <a:xfrm>
            <a:off x="3745918" y="3203566"/>
            <a:ext cx="1350057" cy="451709"/>
          </a:xfrm>
          <a:prstGeom prst="rect">
            <a:avLst/>
          </a:prstGeom>
          <a:noFill/>
          <a:ln w="9525">
            <a:noFill/>
            <a:miter lim="800000"/>
            <a:headEnd/>
            <a:tailEnd/>
          </a:ln>
        </p:spPr>
        <p:txBody>
          <a:bodyPr wrap="square" lIns="127300" tIns="63650" rIns="127300" bIns="63650">
            <a:spAutoFit/>
          </a:bodyPr>
          <a:lstStyle/>
          <a:p>
            <a:pPr algn="ctr"/>
            <a:r>
              <a:rPr lang="sv-SE" sz="1050" dirty="0">
                <a:latin typeface="Arial Black" pitchFamily="34" charset="0"/>
              </a:rPr>
              <a:t>Meta data </a:t>
            </a:r>
            <a:r>
              <a:rPr lang="sv-SE" sz="1050" dirty="0" err="1">
                <a:latin typeface="Arial Black" pitchFamily="34" charset="0"/>
              </a:rPr>
              <a:t>respository</a:t>
            </a:r>
            <a:endParaRPr lang="sv-SE" sz="1050" dirty="0">
              <a:latin typeface="Arial Black" pitchFamily="34" charset="0"/>
            </a:endParaRPr>
          </a:p>
        </p:txBody>
      </p:sp>
      <p:sp>
        <p:nvSpPr>
          <p:cNvPr id="68" name="Oval 67"/>
          <p:cNvSpPr/>
          <p:nvPr/>
        </p:nvSpPr>
        <p:spPr>
          <a:xfrm>
            <a:off x="3778608" y="3017083"/>
            <a:ext cx="1358181" cy="764481"/>
          </a:xfrm>
          <a:prstGeom prst="ellipse">
            <a:avLst/>
          </a:prstGeom>
          <a:solidFill>
            <a:schemeClr val="bg1">
              <a:alpha val="0"/>
            </a:scheme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Tree>
    <p:extLst>
      <p:ext uri="{BB962C8B-B14F-4D97-AF65-F5344CB8AC3E}">
        <p14:creationId xmlns:p14="http://schemas.microsoft.com/office/powerpoint/2010/main" val="2628882547"/>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sv-SE" sz="2700" dirty="0"/>
              <a:t>Meta data </a:t>
            </a:r>
            <a:r>
              <a:rPr lang="sv-SE" sz="2700" dirty="0" err="1"/>
              <a:t>repository</a:t>
            </a:r>
            <a:endParaRPr lang="sv-SE" sz="2700" dirty="0"/>
          </a:p>
        </p:txBody>
      </p:sp>
      <p:sp>
        <p:nvSpPr>
          <p:cNvPr id="3" name="Content Placeholder 2"/>
          <p:cNvSpPr>
            <a:spLocks noGrp="1"/>
          </p:cNvSpPr>
          <p:nvPr>
            <p:ph idx="1"/>
          </p:nvPr>
        </p:nvSpPr>
        <p:spPr>
          <a:xfrm>
            <a:off x="792000" y="1519312"/>
            <a:ext cx="7713294" cy="3394472"/>
          </a:xfrm>
        </p:spPr>
        <p:txBody>
          <a:bodyPr>
            <a:normAutofit/>
          </a:bodyPr>
          <a:lstStyle/>
          <a:p>
            <a:r>
              <a:rPr lang="sv-SE" sz="1600" dirty="0">
                <a:latin typeface="+mn-lt"/>
              </a:rPr>
              <a:t>Innehåller information om datastrukturen i data </a:t>
            </a:r>
            <a:r>
              <a:rPr lang="sv-SE" sz="1600" dirty="0" err="1">
                <a:latin typeface="+mn-lt"/>
              </a:rPr>
              <a:t>warehouse</a:t>
            </a:r>
            <a:r>
              <a:rPr lang="sv-SE" sz="1600" dirty="0">
                <a:latin typeface="+mn-lt"/>
              </a:rPr>
              <a:t> och i data </a:t>
            </a:r>
            <a:r>
              <a:rPr lang="sv-SE" sz="1600" dirty="0" err="1">
                <a:latin typeface="+mn-lt"/>
              </a:rPr>
              <a:t>marts</a:t>
            </a:r>
            <a:endParaRPr lang="sv-SE" sz="1600" dirty="0">
              <a:latin typeface="+mn-lt"/>
            </a:endParaRPr>
          </a:p>
          <a:p>
            <a:r>
              <a:rPr lang="sv-SE" sz="1600" dirty="0">
                <a:latin typeface="+mn-lt"/>
              </a:rPr>
              <a:t>Innehåller information om vilken data som hämtas från </a:t>
            </a:r>
            <a:r>
              <a:rPr lang="sv-SE" sz="1600" dirty="0" smtClean="0">
                <a:latin typeface="+mn-lt"/>
              </a:rPr>
              <a:t>vilka </a:t>
            </a:r>
            <a:r>
              <a:rPr lang="sv-SE" sz="1600" dirty="0" err="1" smtClean="0">
                <a:latin typeface="+mn-lt"/>
              </a:rPr>
              <a:t>källsystem</a:t>
            </a:r>
            <a:r>
              <a:rPr lang="sv-SE" sz="1600" dirty="0" smtClean="0">
                <a:latin typeface="+mn-lt"/>
              </a:rPr>
              <a:t> </a:t>
            </a:r>
            <a:r>
              <a:rPr lang="sv-SE" sz="1600" dirty="0">
                <a:latin typeface="+mn-lt"/>
              </a:rPr>
              <a:t>(ITS, opetationella system)</a:t>
            </a:r>
          </a:p>
          <a:p>
            <a:r>
              <a:rPr lang="sv-SE" sz="1600" dirty="0">
                <a:latin typeface="+mn-lt"/>
              </a:rPr>
              <a:t>Innehåller information om transformeringar och tvättningar i </a:t>
            </a:r>
            <a:r>
              <a:rPr lang="sv-SE" sz="1600" dirty="0" err="1">
                <a:latin typeface="+mn-lt"/>
              </a:rPr>
              <a:t>ETL-verktyget</a:t>
            </a:r>
            <a:endParaRPr lang="sv-SE" sz="1600" dirty="0">
              <a:latin typeface="+mn-lt"/>
            </a:endParaRPr>
          </a:p>
          <a:p>
            <a:r>
              <a:rPr lang="sv-SE" sz="1600" dirty="0">
                <a:latin typeface="+mn-lt"/>
              </a:rPr>
              <a:t>Innehåller information om BI-verktyg som </a:t>
            </a:r>
            <a:r>
              <a:rPr lang="sv-SE" sz="1600" dirty="0" smtClean="0">
                <a:latin typeface="+mn-lt"/>
              </a:rPr>
              <a:t>används </a:t>
            </a:r>
            <a:endParaRPr lang="sv-SE" sz="1600" dirty="0">
              <a:latin typeface="+mn-lt"/>
            </a:endParaRPr>
          </a:p>
          <a:p>
            <a:r>
              <a:rPr lang="sv-SE" sz="1600" dirty="0">
                <a:latin typeface="+mn-lt"/>
              </a:rPr>
              <a:t>Innehåller information om hur användarna använder systemen (BI-verktygen, data </a:t>
            </a:r>
            <a:r>
              <a:rPr lang="sv-SE" sz="1600" dirty="0" err="1">
                <a:latin typeface="+mn-lt"/>
              </a:rPr>
              <a:t>marts</a:t>
            </a:r>
            <a:r>
              <a:rPr lang="sv-SE" sz="1600" dirty="0">
                <a:latin typeface="+mn-lt"/>
              </a:rPr>
              <a:t> och DW)  i </a:t>
            </a:r>
            <a:r>
              <a:rPr lang="sv-SE" sz="1600" dirty="0" err="1">
                <a:latin typeface="+mn-lt"/>
              </a:rPr>
              <a:t>DW-arkitekturen</a:t>
            </a:r>
            <a:endParaRPr lang="sv-SE" sz="1600" dirty="0">
              <a:latin typeface="+mn-lt"/>
            </a:endParaRPr>
          </a:p>
          <a:p>
            <a:endParaRPr lang="sv-SE" dirty="0"/>
          </a:p>
        </p:txBody>
      </p:sp>
      <p:sp>
        <p:nvSpPr>
          <p:cNvPr id="5" name="AutoShape 19"/>
          <p:cNvSpPr>
            <a:spLocks noChangeArrowheads="1"/>
          </p:cNvSpPr>
          <p:nvPr/>
        </p:nvSpPr>
        <p:spPr bwMode="auto">
          <a:xfrm>
            <a:off x="6360101" y="563775"/>
            <a:ext cx="1048043" cy="453621"/>
          </a:xfrm>
          <a:prstGeom prst="can">
            <a:avLst>
              <a:gd name="adj" fmla="val 25000"/>
            </a:avLst>
          </a:prstGeom>
          <a:solidFill>
            <a:schemeClr val="accent1">
              <a:lumMod val="40000"/>
              <a:lumOff val="60000"/>
            </a:schemeClr>
          </a:solidFill>
          <a:ln>
            <a:headEnd/>
            <a:tailEnd/>
          </a:ln>
        </p:spPr>
        <p:style>
          <a:lnRef idx="1">
            <a:schemeClr val="accent6"/>
          </a:lnRef>
          <a:fillRef idx="2">
            <a:schemeClr val="accent6"/>
          </a:fillRef>
          <a:effectRef idx="1">
            <a:schemeClr val="accent6"/>
          </a:effectRef>
          <a:fontRef idx="minor">
            <a:schemeClr val="dk1"/>
          </a:fontRef>
        </p:style>
        <p:txBody>
          <a:bodyPr wrap="none" anchor="ctr"/>
          <a:lstStyle/>
          <a:p>
            <a:pPr>
              <a:spcBef>
                <a:spcPct val="50000"/>
              </a:spcBef>
              <a:buFontTx/>
              <a:buChar char="•"/>
              <a:defRPr/>
            </a:pPr>
            <a:endParaRPr lang="sv-SE" sz="1350"/>
          </a:p>
        </p:txBody>
      </p:sp>
      <p:sp>
        <p:nvSpPr>
          <p:cNvPr id="6" name="Text Box 51"/>
          <p:cNvSpPr txBox="1">
            <a:spLocks noChangeArrowheads="1"/>
          </p:cNvSpPr>
          <p:nvPr/>
        </p:nvSpPr>
        <p:spPr bwMode="auto">
          <a:xfrm>
            <a:off x="6198176" y="627534"/>
            <a:ext cx="1242045" cy="405542"/>
          </a:xfrm>
          <a:prstGeom prst="rect">
            <a:avLst/>
          </a:prstGeom>
          <a:noFill/>
          <a:ln w="9525">
            <a:noFill/>
            <a:miter lim="800000"/>
            <a:headEnd/>
            <a:tailEnd/>
          </a:ln>
        </p:spPr>
        <p:txBody>
          <a:bodyPr wrap="square" lIns="127300" tIns="63650" rIns="127300" bIns="63650">
            <a:spAutoFit/>
          </a:bodyPr>
          <a:lstStyle/>
          <a:p>
            <a:pPr algn="ctr"/>
            <a:r>
              <a:rPr lang="sv-SE" sz="900" dirty="0">
                <a:latin typeface="Arial Black" pitchFamily="34" charset="0"/>
              </a:rPr>
              <a:t>Meta data </a:t>
            </a:r>
            <a:r>
              <a:rPr lang="sv-SE" sz="900" dirty="0" err="1">
                <a:latin typeface="Arial Black" pitchFamily="34" charset="0"/>
              </a:rPr>
              <a:t>respository</a:t>
            </a:r>
            <a:endParaRPr lang="sv-SE" sz="900" dirty="0">
              <a:latin typeface="Arial Black" pitchFamily="34" charset="0"/>
            </a:endParaRPr>
          </a:p>
        </p:txBody>
      </p:sp>
    </p:spTree>
    <p:extLst>
      <p:ext uri="{BB962C8B-B14F-4D97-AF65-F5344CB8AC3E}">
        <p14:creationId xmlns:p14="http://schemas.microsoft.com/office/powerpoint/2010/main" val="2899179073"/>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7676964" y="120716"/>
            <a:ext cx="1272716" cy="10955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4" name="Slide Number Placeholder 4"/>
          <p:cNvSpPr>
            <a:spLocks noGrp="1"/>
          </p:cNvSpPr>
          <p:nvPr>
            <p:ph type="sldNum" sz="quarter" idx="4294967295"/>
          </p:nvPr>
        </p:nvSpPr>
        <p:spPr>
          <a:xfrm>
            <a:off x="3486150" y="4767263"/>
            <a:ext cx="2171700" cy="273844"/>
          </a:xfrm>
          <a:prstGeom prst="rect">
            <a:avLst/>
          </a:prstGeom>
        </p:spPr>
        <p:txBody>
          <a:bodyPr/>
          <a:lstStyle/>
          <a:p>
            <a:pPr>
              <a:defRPr/>
            </a:pPr>
            <a:fld id="{22758C48-1931-4CF3-BF48-D7A1F7B733E0}" type="slidenum">
              <a:rPr lang="en-US"/>
              <a:pPr>
                <a:defRPr/>
              </a:pPr>
              <a:t>43</a:t>
            </a:fld>
            <a:endParaRPr lang="en-US"/>
          </a:p>
        </p:txBody>
      </p:sp>
      <p:sp>
        <p:nvSpPr>
          <p:cNvPr id="34819" name="Rectangle 2"/>
          <p:cNvSpPr>
            <a:spLocks noGrp="1" noChangeArrowheads="1"/>
          </p:cNvSpPr>
          <p:nvPr>
            <p:ph type="title"/>
          </p:nvPr>
        </p:nvSpPr>
        <p:spPr>
          <a:xfrm>
            <a:off x="404037" y="257175"/>
            <a:ext cx="8484781" cy="1028700"/>
          </a:xfrm>
        </p:spPr>
        <p:txBody>
          <a:bodyPr>
            <a:normAutofit/>
          </a:bodyPr>
          <a:lstStyle/>
          <a:p>
            <a:pPr algn="l"/>
            <a:r>
              <a:rPr lang="sv-SE" sz="2700" dirty="0"/>
              <a:t>BSS: Fördelar med data </a:t>
            </a:r>
            <a:r>
              <a:rPr lang="sv-SE" sz="2700" dirty="0" err="1" smtClean="0"/>
              <a:t>warehousing</a:t>
            </a:r>
            <a:r>
              <a:rPr lang="sv-SE" sz="2700" dirty="0" smtClean="0"/>
              <a:t> 1(2)</a:t>
            </a:r>
            <a:endParaRPr lang="en-US" sz="2700" dirty="0"/>
          </a:p>
        </p:txBody>
      </p:sp>
      <p:sp>
        <p:nvSpPr>
          <p:cNvPr id="34820" name="Rectangle 3"/>
          <p:cNvSpPr>
            <a:spLocks noGrp="1" noChangeArrowheads="1"/>
          </p:cNvSpPr>
          <p:nvPr>
            <p:ph type="body" idx="1"/>
          </p:nvPr>
        </p:nvSpPr>
        <p:spPr>
          <a:xfrm>
            <a:off x="489099" y="899860"/>
            <a:ext cx="8399720" cy="4253419"/>
          </a:xfrm>
        </p:spPr>
        <p:txBody>
          <a:bodyPr>
            <a:normAutofit/>
          </a:bodyPr>
          <a:lstStyle/>
          <a:p>
            <a:pPr lvl="1">
              <a:lnSpc>
                <a:spcPct val="80000"/>
              </a:lnSpc>
              <a:spcBef>
                <a:spcPts val="0"/>
              </a:spcBef>
              <a:buNone/>
            </a:pPr>
            <a:endParaRPr lang="sv-SE" sz="1600" dirty="0">
              <a:latin typeface="+mn-lt"/>
              <a:cs typeface="Arial" pitchFamily="34" charset="0"/>
            </a:endParaRPr>
          </a:p>
          <a:p>
            <a:pPr>
              <a:lnSpc>
                <a:spcPct val="80000"/>
              </a:lnSpc>
              <a:spcBef>
                <a:spcPts val="0"/>
              </a:spcBef>
            </a:pPr>
            <a:r>
              <a:rPr lang="sv-SE" sz="1600" b="1" dirty="0">
                <a:latin typeface="+mn-lt"/>
                <a:cs typeface="Calibri" panose="020F0502020204030204" pitchFamily="34" charset="0"/>
              </a:rPr>
              <a:t>Infokvaliteten kan öka</a:t>
            </a:r>
          </a:p>
          <a:p>
            <a:pPr lvl="1">
              <a:lnSpc>
                <a:spcPct val="80000"/>
              </a:lnSpc>
              <a:spcBef>
                <a:spcPts val="600"/>
              </a:spcBef>
            </a:pPr>
            <a:r>
              <a:rPr lang="sv-SE" sz="1600" dirty="0">
                <a:latin typeface="+mn-lt"/>
                <a:cs typeface="Calibri" panose="020F0502020204030204" pitchFamily="34" charset="0"/>
              </a:rPr>
              <a:t>Korrekthet – felaktig info har ofta korrigerats i ETL-systemet</a:t>
            </a:r>
          </a:p>
          <a:p>
            <a:pPr lvl="1">
              <a:lnSpc>
                <a:spcPct val="80000"/>
              </a:lnSpc>
              <a:spcBef>
                <a:spcPts val="0"/>
              </a:spcBef>
            </a:pPr>
            <a:r>
              <a:rPr lang="sv-SE" sz="1600" dirty="0">
                <a:latin typeface="+mn-lt"/>
                <a:cs typeface="Calibri" panose="020F0502020204030204" pitchFamily="34" charset="0"/>
              </a:rPr>
              <a:t>Fullständighet – info från olika operationella systemen är samlade i ett system (DW)  samt att man kan hämta data från externa  källor</a:t>
            </a:r>
          </a:p>
          <a:p>
            <a:pPr lvl="1">
              <a:lnSpc>
                <a:spcPct val="80000"/>
              </a:lnSpc>
              <a:spcBef>
                <a:spcPts val="0"/>
              </a:spcBef>
            </a:pPr>
            <a:r>
              <a:rPr lang="sv-SE" sz="1600" dirty="0">
                <a:latin typeface="+mn-lt"/>
                <a:cs typeface="Calibri" panose="020F0502020204030204" pitchFamily="34" charset="0"/>
              </a:rPr>
              <a:t>Konsistens – de regler som används av ETL-systemet ser till att info är konsistent i DW</a:t>
            </a:r>
          </a:p>
          <a:p>
            <a:pPr lvl="1">
              <a:lnSpc>
                <a:spcPct val="80000"/>
              </a:lnSpc>
              <a:spcBef>
                <a:spcPts val="0"/>
              </a:spcBef>
              <a:buNone/>
            </a:pPr>
            <a:endParaRPr lang="sv-SE" sz="1600" b="1" dirty="0">
              <a:latin typeface="+mn-lt"/>
              <a:cs typeface="Calibri" panose="020F0502020204030204" pitchFamily="34" charset="0"/>
            </a:endParaRPr>
          </a:p>
          <a:p>
            <a:pPr>
              <a:lnSpc>
                <a:spcPct val="80000"/>
              </a:lnSpc>
              <a:spcBef>
                <a:spcPts val="0"/>
              </a:spcBef>
            </a:pPr>
            <a:r>
              <a:rPr lang="sv-SE" sz="1600" b="1" dirty="0">
                <a:latin typeface="+mn-lt"/>
                <a:cs typeface="Calibri" panose="020F0502020204030204" pitchFamily="34" charset="0"/>
              </a:rPr>
              <a:t>Snabba svar på frågor</a:t>
            </a:r>
          </a:p>
          <a:p>
            <a:pPr lvl="1">
              <a:lnSpc>
                <a:spcPct val="80000"/>
              </a:lnSpc>
              <a:spcBef>
                <a:spcPts val="600"/>
              </a:spcBef>
            </a:pPr>
            <a:r>
              <a:rPr lang="sv-SE" sz="1600" dirty="0">
                <a:latin typeface="+mn-lt"/>
                <a:cs typeface="Calibri" panose="020F0502020204030204" pitchFamily="34" charset="0"/>
              </a:rPr>
              <a:t>DW är anpassat för att ge snabba svar på frågor från användaren</a:t>
            </a:r>
          </a:p>
          <a:p>
            <a:pPr lvl="1">
              <a:lnSpc>
                <a:spcPct val="80000"/>
              </a:lnSpc>
              <a:spcBef>
                <a:spcPts val="0"/>
              </a:spcBef>
              <a:buNone/>
            </a:pPr>
            <a:endParaRPr lang="sv-SE" sz="1600" dirty="0">
              <a:latin typeface="+mn-lt"/>
              <a:cs typeface="Calibri" panose="020F0502020204030204" pitchFamily="34" charset="0"/>
            </a:endParaRPr>
          </a:p>
          <a:p>
            <a:pPr lvl="1">
              <a:lnSpc>
                <a:spcPct val="80000"/>
              </a:lnSpc>
              <a:spcBef>
                <a:spcPts val="225"/>
              </a:spcBef>
              <a:buNone/>
            </a:pPr>
            <a:endParaRPr lang="sv-SE" sz="1350" dirty="0">
              <a:latin typeface="Arial" pitchFamily="34" charset="0"/>
              <a:cs typeface="Arial" pitchFamily="34" charset="0"/>
            </a:endParaRPr>
          </a:p>
          <a:p>
            <a:pPr lvl="1">
              <a:lnSpc>
                <a:spcPct val="80000"/>
              </a:lnSpc>
              <a:spcBef>
                <a:spcPts val="225"/>
              </a:spcBef>
            </a:pPr>
            <a:endParaRPr lang="sv-SE" sz="1350" dirty="0">
              <a:solidFill>
                <a:srgbClr val="FF0000"/>
              </a:solidFill>
              <a:latin typeface="Arial" pitchFamily="34" charset="0"/>
              <a:cs typeface="Arial" pitchFamily="34" charset="0"/>
            </a:endParaRPr>
          </a:p>
          <a:p>
            <a:pPr lvl="1">
              <a:lnSpc>
                <a:spcPct val="80000"/>
              </a:lnSpc>
              <a:spcBef>
                <a:spcPts val="225"/>
              </a:spcBef>
            </a:pPr>
            <a:endParaRPr lang="sv-SE" sz="1350" dirty="0">
              <a:solidFill>
                <a:srgbClr val="FF0000"/>
              </a:solidFill>
              <a:latin typeface="Arial" pitchFamily="34" charset="0"/>
              <a:cs typeface="Arial" pitchFamily="34" charset="0"/>
            </a:endParaRPr>
          </a:p>
          <a:p>
            <a:pPr lvl="1">
              <a:lnSpc>
                <a:spcPct val="80000"/>
              </a:lnSpc>
              <a:spcBef>
                <a:spcPts val="225"/>
              </a:spcBef>
              <a:buNone/>
            </a:pPr>
            <a:endParaRPr lang="sv-SE" sz="1350" dirty="0">
              <a:latin typeface="Arial" pitchFamily="34" charset="0"/>
              <a:cs typeface="Arial" pitchFamily="34" charset="0"/>
            </a:endParaRPr>
          </a:p>
          <a:p>
            <a:pPr>
              <a:lnSpc>
                <a:spcPct val="80000"/>
              </a:lnSpc>
              <a:buFont typeface="Wingdings" pitchFamily="2" charset="2"/>
              <a:buNone/>
            </a:pPr>
            <a:endParaRPr lang="sv-SE" sz="1500" dirty="0"/>
          </a:p>
          <a:p>
            <a:pPr lvl="1">
              <a:lnSpc>
                <a:spcPct val="80000"/>
              </a:lnSpc>
            </a:pPr>
            <a:endParaRPr lang="sv-SE" sz="1500" dirty="0"/>
          </a:p>
          <a:p>
            <a:pPr>
              <a:lnSpc>
                <a:spcPct val="80000"/>
              </a:lnSpc>
              <a:buFont typeface="Wingdings" pitchFamily="2" charset="2"/>
              <a:buNone/>
            </a:pPr>
            <a:endParaRPr lang="sv-SE" sz="1500" dirty="0"/>
          </a:p>
          <a:p>
            <a:pPr>
              <a:lnSpc>
                <a:spcPct val="80000"/>
              </a:lnSpc>
            </a:pPr>
            <a:endParaRPr lang="sv-SE" sz="1500" dirty="0"/>
          </a:p>
          <a:p>
            <a:pPr>
              <a:lnSpc>
                <a:spcPct val="80000"/>
              </a:lnSpc>
              <a:buFont typeface="Wingdings" pitchFamily="2" charset="2"/>
              <a:buNone/>
            </a:pPr>
            <a:endParaRPr lang="sv-SE" sz="1500" dirty="0"/>
          </a:p>
          <a:p>
            <a:pPr>
              <a:lnSpc>
                <a:spcPct val="80000"/>
              </a:lnSpc>
            </a:pPr>
            <a:endParaRPr lang="en-US" sz="1500" b="1" dirty="0"/>
          </a:p>
        </p:txBody>
      </p:sp>
      <p:sp>
        <p:nvSpPr>
          <p:cNvPr id="2" name="Rectangle 1"/>
          <p:cNvSpPr/>
          <p:nvPr/>
        </p:nvSpPr>
        <p:spPr>
          <a:xfrm>
            <a:off x="3486150" y="4810075"/>
            <a:ext cx="521646" cy="231032"/>
          </a:xfrm>
          <a:prstGeom prst="rect">
            <a:avLst/>
          </a:prstGeom>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sv-SE"/>
          </a:p>
        </p:txBody>
      </p:sp>
    </p:spTree>
    <p:extLst>
      <p:ext uri="{BB962C8B-B14F-4D97-AF65-F5344CB8AC3E}">
        <p14:creationId xmlns:p14="http://schemas.microsoft.com/office/powerpoint/2010/main" val="827294968"/>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7676964" y="120716"/>
            <a:ext cx="1272716" cy="10955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4" name="Slide Number Placeholder 4"/>
          <p:cNvSpPr>
            <a:spLocks noGrp="1"/>
          </p:cNvSpPr>
          <p:nvPr>
            <p:ph type="sldNum" sz="quarter" idx="4294967295"/>
          </p:nvPr>
        </p:nvSpPr>
        <p:spPr>
          <a:xfrm>
            <a:off x="3486150" y="4767263"/>
            <a:ext cx="2171700" cy="273844"/>
          </a:xfrm>
          <a:prstGeom prst="rect">
            <a:avLst/>
          </a:prstGeom>
        </p:spPr>
        <p:txBody>
          <a:bodyPr/>
          <a:lstStyle/>
          <a:p>
            <a:pPr>
              <a:defRPr/>
            </a:pPr>
            <a:fld id="{22758C48-1931-4CF3-BF48-D7A1F7B733E0}" type="slidenum">
              <a:rPr lang="en-US"/>
              <a:pPr>
                <a:defRPr/>
              </a:pPr>
              <a:t>44</a:t>
            </a:fld>
            <a:endParaRPr lang="en-US"/>
          </a:p>
        </p:txBody>
      </p:sp>
      <p:sp>
        <p:nvSpPr>
          <p:cNvPr id="34819" name="Rectangle 2"/>
          <p:cNvSpPr>
            <a:spLocks noGrp="1" noChangeArrowheads="1"/>
          </p:cNvSpPr>
          <p:nvPr>
            <p:ph type="title"/>
          </p:nvPr>
        </p:nvSpPr>
        <p:spPr>
          <a:xfrm>
            <a:off x="404038" y="257175"/>
            <a:ext cx="8356054" cy="1028700"/>
          </a:xfrm>
        </p:spPr>
        <p:txBody>
          <a:bodyPr>
            <a:normAutofit/>
          </a:bodyPr>
          <a:lstStyle/>
          <a:p>
            <a:pPr algn="l"/>
            <a:r>
              <a:rPr lang="sv-SE" sz="2700" dirty="0"/>
              <a:t>BSS: Fördelar med data </a:t>
            </a:r>
            <a:r>
              <a:rPr lang="sv-SE" sz="2700" dirty="0" err="1" smtClean="0"/>
              <a:t>warehousing</a:t>
            </a:r>
            <a:r>
              <a:rPr lang="sv-SE" sz="2700" dirty="0" smtClean="0"/>
              <a:t> 2(2)</a:t>
            </a:r>
            <a:endParaRPr lang="en-US" sz="2700" dirty="0"/>
          </a:p>
        </p:txBody>
      </p:sp>
      <p:sp>
        <p:nvSpPr>
          <p:cNvPr id="34820" name="Rectangle 3"/>
          <p:cNvSpPr>
            <a:spLocks noGrp="1" noChangeArrowheads="1"/>
          </p:cNvSpPr>
          <p:nvPr>
            <p:ph type="body" idx="1"/>
          </p:nvPr>
        </p:nvSpPr>
        <p:spPr>
          <a:xfrm>
            <a:off x="489099" y="899860"/>
            <a:ext cx="8399720" cy="4253419"/>
          </a:xfrm>
        </p:spPr>
        <p:txBody>
          <a:bodyPr>
            <a:normAutofit/>
          </a:bodyPr>
          <a:lstStyle/>
          <a:p>
            <a:pPr lvl="1">
              <a:lnSpc>
                <a:spcPct val="80000"/>
              </a:lnSpc>
              <a:spcBef>
                <a:spcPts val="0"/>
              </a:spcBef>
              <a:buNone/>
            </a:pPr>
            <a:endParaRPr lang="sv-SE" sz="1600" dirty="0">
              <a:latin typeface="+mn-lt"/>
              <a:cs typeface="Arial" pitchFamily="34" charset="0"/>
            </a:endParaRPr>
          </a:p>
          <a:p>
            <a:pPr lvl="1">
              <a:lnSpc>
                <a:spcPct val="80000"/>
              </a:lnSpc>
              <a:spcBef>
                <a:spcPts val="0"/>
              </a:spcBef>
              <a:buNone/>
            </a:pPr>
            <a:endParaRPr lang="sv-SE" sz="1600" dirty="0">
              <a:latin typeface="+mn-lt"/>
              <a:cs typeface="Calibri" panose="020F0502020204030204" pitchFamily="34" charset="0"/>
            </a:endParaRPr>
          </a:p>
          <a:p>
            <a:pPr>
              <a:lnSpc>
                <a:spcPct val="80000"/>
              </a:lnSpc>
              <a:spcBef>
                <a:spcPts val="0"/>
              </a:spcBef>
            </a:pPr>
            <a:r>
              <a:rPr lang="sv-SE" sz="1600" b="1" dirty="0">
                <a:latin typeface="+mn-lt"/>
                <a:cs typeface="Calibri" panose="020F0502020204030204" pitchFamily="34" charset="0"/>
              </a:rPr>
              <a:t>Stödjer multidimensionell </a:t>
            </a:r>
            <a:r>
              <a:rPr lang="sv-SE" sz="1600" b="1" dirty="0" smtClean="0">
                <a:latin typeface="+mn-lt"/>
                <a:cs typeface="Calibri" panose="020F0502020204030204" pitchFamily="34" charset="0"/>
              </a:rPr>
              <a:t>analys (OLAP – Online </a:t>
            </a:r>
            <a:r>
              <a:rPr lang="sv-SE" sz="1600" b="1" dirty="0" err="1" smtClean="0">
                <a:latin typeface="+mn-lt"/>
                <a:cs typeface="Calibri" panose="020F0502020204030204" pitchFamily="34" charset="0"/>
              </a:rPr>
              <a:t>Analytical</a:t>
            </a:r>
            <a:r>
              <a:rPr lang="sv-SE" sz="1600" b="1" dirty="0" smtClean="0">
                <a:latin typeface="+mn-lt"/>
                <a:cs typeface="Calibri" panose="020F0502020204030204" pitchFamily="34" charset="0"/>
              </a:rPr>
              <a:t> </a:t>
            </a:r>
            <a:r>
              <a:rPr lang="sv-SE" sz="1600" b="1" dirty="0" err="1" smtClean="0">
                <a:latin typeface="+mn-lt"/>
                <a:cs typeface="Calibri" panose="020F0502020204030204" pitchFamily="34" charset="0"/>
              </a:rPr>
              <a:t>Processing</a:t>
            </a:r>
            <a:r>
              <a:rPr lang="sv-SE" sz="1600" b="1" dirty="0" smtClean="0">
                <a:latin typeface="+mn-lt"/>
                <a:cs typeface="Calibri" panose="020F0502020204030204" pitchFamily="34" charset="0"/>
              </a:rPr>
              <a:t>)</a:t>
            </a:r>
            <a:endParaRPr lang="sv-SE" sz="1600" b="1" dirty="0">
              <a:latin typeface="+mn-lt"/>
              <a:cs typeface="Calibri" panose="020F0502020204030204" pitchFamily="34" charset="0"/>
            </a:endParaRPr>
          </a:p>
          <a:p>
            <a:pPr lvl="1">
              <a:lnSpc>
                <a:spcPct val="80000"/>
              </a:lnSpc>
              <a:spcBef>
                <a:spcPts val="600"/>
              </a:spcBef>
            </a:pPr>
            <a:r>
              <a:rPr lang="sv-SE" sz="1600" dirty="0">
                <a:latin typeface="+mn-lt"/>
                <a:cs typeface="Calibri" panose="020F0502020204030204" pitchFamily="34" charset="0"/>
              </a:rPr>
              <a:t>Info kan enkelt analyseras ur olika dimensioner genom att användaren väljer vilka dimensioner som han/hon vill studera</a:t>
            </a:r>
          </a:p>
          <a:p>
            <a:pPr lvl="1">
              <a:lnSpc>
                <a:spcPct val="80000"/>
              </a:lnSpc>
              <a:spcBef>
                <a:spcPts val="0"/>
              </a:spcBef>
            </a:pPr>
            <a:endParaRPr lang="sv-SE" sz="1600" b="1" dirty="0">
              <a:latin typeface="+mn-lt"/>
              <a:cs typeface="Calibri" panose="020F0502020204030204" pitchFamily="34" charset="0"/>
            </a:endParaRPr>
          </a:p>
          <a:p>
            <a:pPr>
              <a:lnSpc>
                <a:spcPct val="80000"/>
              </a:lnSpc>
              <a:spcBef>
                <a:spcPts val="0"/>
              </a:spcBef>
            </a:pPr>
            <a:r>
              <a:rPr lang="sv-SE" sz="1600" b="1" dirty="0">
                <a:latin typeface="+mn-lt"/>
                <a:cs typeface="Calibri" panose="020F0502020204030204" pitchFamily="34" charset="0"/>
              </a:rPr>
              <a:t>Möjliggör historisk analys</a:t>
            </a:r>
          </a:p>
          <a:p>
            <a:pPr lvl="1">
              <a:lnSpc>
                <a:spcPct val="80000"/>
              </a:lnSpc>
              <a:spcBef>
                <a:spcPts val="600"/>
              </a:spcBef>
            </a:pPr>
            <a:r>
              <a:rPr lang="sv-SE" sz="1600" dirty="0">
                <a:latin typeface="+mn-lt"/>
                <a:cs typeface="Calibri" panose="020F0502020204030204" pitchFamily="34" charset="0"/>
              </a:rPr>
              <a:t>Alla info sparas i DW över tiden vilket möjliggör analys av historiska trender</a:t>
            </a:r>
          </a:p>
          <a:p>
            <a:pPr lvl="1">
              <a:lnSpc>
                <a:spcPct val="80000"/>
              </a:lnSpc>
              <a:spcBef>
                <a:spcPts val="0"/>
              </a:spcBef>
              <a:buNone/>
            </a:pPr>
            <a:endParaRPr lang="sv-SE" sz="1600" dirty="0">
              <a:latin typeface="+mn-lt"/>
              <a:cs typeface="Calibri" panose="020F0502020204030204" pitchFamily="34" charset="0"/>
            </a:endParaRPr>
          </a:p>
          <a:p>
            <a:pPr>
              <a:lnSpc>
                <a:spcPct val="80000"/>
              </a:lnSpc>
              <a:spcBef>
                <a:spcPts val="0"/>
              </a:spcBef>
            </a:pPr>
            <a:r>
              <a:rPr lang="sv-SE" sz="1600" b="1" dirty="0">
                <a:latin typeface="+mn-lt"/>
                <a:cs typeface="Calibri" panose="020F0502020204030204" pitchFamily="34" charset="0"/>
              </a:rPr>
              <a:t>Avlastar operativa system från frågor av analytisk typ</a:t>
            </a:r>
          </a:p>
          <a:p>
            <a:pPr lvl="1">
              <a:lnSpc>
                <a:spcPct val="80000"/>
              </a:lnSpc>
              <a:spcBef>
                <a:spcPts val="600"/>
              </a:spcBef>
            </a:pPr>
            <a:r>
              <a:rPr lang="sv-SE" sz="1600" dirty="0">
                <a:latin typeface="+mn-lt"/>
                <a:cs typeface="Calibri" panose="020F0502020204030204" pitchFamily="34" charset="0"/>
              </a:rPr>
              <a:t>DW gör att det inte finns samma behov av att fråga de operationella systemen och störa dessa i sitt dagliga arbete eftersom information laddas ned från de operationella systemen under natten</a:t>
            </a:r>
          </a:p>
          <a:p>
            <a:pPr lvl="1">
              <a:lnSpc>
                <a:spcPct val="80000"/>
              </a:lnSpc>
              <a:spcBef>
                <a:spcPts val="225"/>
              </a:spcBef>
              <a:buNone/>
            </a:pPr>
            <a:endParaRPr lang="sv-SE" sz="1350" dirty="0">
              <a:latin typeface="Arial" pitchFamily="34" charset="0"/>
              <a:cs typeface="Arial" pitchFamily="34" charset="0"/>
            </a:endParaRPr>
          </a:p>
          <a:p>
            <a:pPr lvl="1">
              <a:lnSpc>
                <a:spcPct val="80000"/>
              </a:lnSpc>
              <a:spcBef>
                <a:spcPts val="225"/>
              </a:spcBef>
            </a:pPr>
            <a:endParaRPr lang="sv-SE" sz="1350" dirty="0">
              <a:solidFill>
                <a:srgbClr val="FF0000"/>
              </a:solidFill>
              <a:latin typeface="Arial" pitchFamily="34" charset="0"/>
              <a:cs typeface="Arial" pitchFamily="34" charset="0"/>
            </a:endParaRPr>
          </a:p>
          <a:p>
            <a:pPr lvl="1">
              <a:lnSpc>
                <a:spcPct val="80000"/>
              </a:lnSpc>
              <a:spcBef>
                <a:spcPts val="225"/>
              </a:spcBef>
            </a:pPr>
            <a:endParaRPr lang="sv-SE" sz="1350" dirty="0">
              <a:solidFill>
                <a:srgbClr val="FF0000"/>
              </a:solidFill>
              <a:latin typeface="Arial" pitchFamily="34" charset="0"/>
              <a:cs typeface="Arial" pitchFamily="34" charset="0"/>
            </a:endParaRPr>
          </a:p>
          <a:p>
            <a:pPr lvl="1">
              <a:lnSpc>
                <a:spcPct val="80000"/>
              </a:lnSpc>
              <a:spcBef>
                <a:spcPts val="225"/>
              </a:spcBef>
              <a:buNone/>
            </a:pPr>
            <a:endParaRPr lang="sv-SE" sz="1350" dirty="0">
              <a:latin typeface="Arial" pitchFamily="34" charset="0"/>
              <a:cs typeface="Arial" pitchFamily="34" charset="0"/>
            </a:endParaRPr>
          </a:p>
          <a:p>
            <a:pPr>
              <a:lnSpc>
                <a:spcPct val="80000"/>
              </a:lnSpc>
              <a:buFont typeface="Wingdings" pitchFamily="2" charset="2"/>
              <a:buNone/>
            </a:pPr>
            <a:endParaRPr lang="sv-SE" sz="1500" dirty="0"/>
          </a:p>
          <a:p>
            <a:pPr lvl="1">
              <a:lnSpc>
                <a:spcPct val="80000"/>
              </a:lnSpc>
            </a:pPr>
            <a:endParaRPr lang="sv-SE" sz="1500" dirty="0"/>
          </a:p>
          <a:p>
            <a:pPr>
              <a:lnSpc>
                <a:spcPct val="80000"/>
              </a:lnSpc>
              <a:buFont typeface="Wingdings" pitchFamily="2" charset="2"/>
              <a:buNone/>
            </a:pPr>
            <a:endParaRPr lang="sv-SE" sz="1500" dirty="0"/>
          </a:p>
          <a:p>
            <a:pPr>
              <a:lnSpc>
                <a:spcPct val="80000"/>
              </a:lnSpc>
            </a:pPr>
            <a:endParaRPr lang="sv-SE" sz="1500" dirty="0"/>
          </a:p>
          <a:p>
            <a:pPr>
              <a:lnSpc>
                <a:spcPct val="80000"/>
              </a:lnSpc>
              <a:buFont typeface="Wingdings" pitchFamily="2" charset="2"/>
              <a:buNone/>
            </a:pPr>
            <a:endParaRPr lang="sv-SE" sz="1500" dirty="0"/>
          </a:p>
          <a:p>
            <a:pPr>
              <a:lnSpc>
                <a:spcPct val="80000"/>
              </a:lnSpc>
            </a:pPr>
            <a:endParaRPr lang="en-US" sz="1500" b="1" dirty="0"/>
          </a:p>
        </p:txBody>
      </p:sp>
      <p:sp>
        <p:nvSpPr>
          <p:cNvPr id="2" name="Rectangle 1"/>
          <p:cNvSpPr/>
          <p:nvPr/>
        </p:nvSpPr>
        <p:spPr>
          <a:xfrm>
            <a:off x="3486150" y="4810075"/>
            <a:ext cx="521646" cy="231032"/>
          </a:xfrm>
          <a:prstGeom prst="rect">
            <a:avLst/>
          </a:prstGeom>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sv-SE"/>
          </a:p>
        </p:txBody>
      </p:sp>
    </p:spTree>
    <p:extLst>
      <p:ext uri="{BB962C8B-B14F-4D97-AF65-F5344CB8AC3E}">
        <p14:creationId xmlns:p14="http://schemas.microsoft.com/office/powerpoint/2010/main" val="3707070657"/>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7676964" y="120716"/>
            <a:ext cx="1272716" cy="10955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4" name="Slide Number Placeholder 4"/>
          <p:cNvSpPr>
            <a:spLocks noGrp="1"/>
          </p:cNvSpPr>
          <p:nvPr>
            <p:ph type="sldNum" sz="quarter" idx="4294967295"/>
          </p:nvPr>
        </p:nvSpPr>
        <p:spPr>
          <a:xfrm>
            <a:off x="3486150" y="4767263"/>
            <a:ext cx="2171700" cy="273844"/>
          </a:xfrm>
          <a:prstGeom prst="rect">
            <a:avLst/>
          </a:prstGeom>
        </p:spPr>
        <p:txBody>
          <a:bodyPr/>
          <a:lstStyle/>
          <a:p>
            <a:pPr>
              <a:defRPr/>
            </a:pPr>
            <a:fld id="{22758C48-1931-4CF3-BF48-D7A1F7B733E0}" type="slidenum">
              <a:rPr lang="en-US"/>
              <a:pPr>
                <a:defRPr/>
              </a:pPr>
              <a:t>45</a:t>
            </a:fld>
            <a:endParaRPr lang="en-US"/>
          </a:p>
        </p:txBody>
      </p:sp>
      <p:sp>
        <p:nvSpPr>
          <p:cNvPr id="34819" name="Rectangle 2"/>
          <p:cNvSpPr>
            <a:spLocks noGrp="1" noChangeArrowheads="1"/>
          </p:cNvSpPr>
          <p:nvPr>
            <p:ph type="title"/>
          </p:nvPr>
        </p:nvSpPr>
        <p:spPr>
          <a:xfrm>
            <a:off x="340242" y="452438"/>
            <a:ext cx="9027041" cy="1028700"/>
          </a:xfrm>
        </p:spPr>
        <p:txBody>
          <a:bodyPr>
            <a:normAutofit/>
          </a:bodyPr>
          <a:lstStyle/>
          <a:p>
            <a:pPr algn="l"/>
            <a:r>
              <a:rPr lang="sv-SE" sz="2400" dirty="0"/>
              <a:t>BSS: Vad står Business Intelligence </a:t>
            </a:r>
            <a:r>
              <a:rPr lang="sv-SE" sz="2400" dirty="0" smtClean="0"/>
              <a:t>för? 1(3)</a:t>
            </a:r>
            <a:endParaRPr lang="en-US" sz="2400" dirty="0"/>
          </a:p>
        </p:txBody>
      </p:sp>
      <p:sp>
        <p:nvSpPr>
          <p:cNvPr id="34820" name="Rectangle 3"/>
          <p:cNvSpPr>
            <a:spLocks noGrp="1" noChangeArrowheads="1"/>
          </p:cNvSpPr>
          <p:nvPr>
            <p:ph type="body" idx="1"/>
          </p:nvPr>
        </p:nvSpPr>
        <p:spPr>
          <a:xfrm>
            <a:off x="340242" y="1037451"/>
            <a:ext cx="7617132" cy="3862388"/>
          </a:xfrm>
        </p:spPr>
        <p:txBody>
          <a:bodyPr>
            <a:normAutofit/>
          </a:bodyPr>
          <a:lstStyle/>
          <a:p>
            <a:pPr lvl="1">
              <a:lnSpc>
                <a:spcPct val="80000"/>
              </a:lnSpc>
              <a:spcBef>
                <a:spcPts val="225"/>
              </a:spcBef>
              <a:buNone/>
            </a:pPr>
            <a:endParaRPr lang="sv-SE" sz="1350" dirty="0">
              <a:latin typeface="+mn-lt"/>
            </a:endParaRPr>
          </a:p>
          <a:p>
            <a:pPr>
              <a:lnSpc>
                <a:spcPct val="80000"/>
              </a:lnSpc>
              <a:spcBef>
                <a:spcPts val="225"/>
              </a:spcBef>
            </a:pPr>
            <a:r>
              <a:rPr lang="sv-SE" sz="1600" b="1" dirty="0">
                <a:latin typeface="+mn-lt"/>
              </a:rPr>
              <a:t>BI kan stå för hela området kring beslutsfattande, inklusive metoder och IT-stöd för detta</a:t>
            </a:r>
          </a:p>
          <a:p>
            <a:pPr lvl="1">
              <a:lnSpc>
                <a:spcPct val="80000"/>
              </a:lnSpc>
              <a:spcBef>
                <a:spcPts val="600"/>
              </a:spcBef>
            </a:pPr>
            <a:r>
              <a:rPr lang="sv-SE" sz="1600" dirty="0">
                <a:latin typeface="+mn-lt"/>
              </a:rPr>
              <a:t>”</a:t>
            </a:r>
            <a:r>
              <a:rPr lang="en-US" sz="1600" dirty="0">
                <a:latin typeface="+mn-lt"/>
              </a:rPr>
              <a:t>Business intelligence (BI) is an umbrella term that is commonly used to describe the technologies, applications, and processes for gathering, storing, accessing, and analyzing data to help users make better decisions” (</a:t>
            </a:r>
            <a:r>
              <a:rPr lang="en-US" sz="1600" i="1" dirty="0">
                <a:latin typeface="+mn-lt"/>
              </a:rPr>
              <a:t>Wixom and Watson, 2010)</a:t>
            </a:r>
            <a:endParaRPr lang="sv-SE" sz="1600" i="1" dirty="0">
              <a:latin typeface="+mn-lt"/>
            </a:endParaRPr>
          </a:p>
          <a:p>
            <a:pPr lvl="1">
              <a:lnSpc>
                <a:spcPct val="80000"/>
              </a:lnSpc>
              <a:spcBef>
                <a:spcPts val="225"/>
              </a:spcBef>
            </a:pPr>
            <a:endParaRPr lang="sv-SE" sz="1600" dirty="0">
              <a:latin typeface="+mn-lt"/>
            </a:endParaRPr>
          </a:p>
          <a:p>
            <a:pPr lvl="1">
              <a:lnSpc>
                <a:spcPct val="80000"/>
              </a:lnSpc>
              <a:spcBef>
                <a:spcPts val="225"/>
              </a:spcBef>
              <a:buNone/>
            </a:pPr>
            <a:endParaRPr lang="sv-SE" sz="1600" dirty="0">
              <a:latin typeface="+mn-lt"/>
            </a:endParaRPr>
          </a:p>
          <a:p>
            <a:pPr>
              <a:lnSpc>
                <a:spcPct val="80000"/>
              </a:lnSpc>
              <a:buFont typeface="Wingdings" pitchFamily="2" charset="2"/>
              <a:buNone/>
            </a:pPr>
            <a:endParaRPr lang="sv-SE" sz="1500" dirty="0"/>
          </a:p>
          <a:p>
            <a:pPr lvl="1">
              <a:lnSpc>
                <a:spcPct val="80000"/>
              </a:lnSpc>
            </a:pPr>
            <a:endParaRPr lang="sv-SE" sz="1500" dirty="0"/>
          </a:p>
          <a:p>
            <a:pPr>
              <a:lnSpc>
                <a:spcPct val="80000"/>
              </a:lnSpc>
              <a:buFont typeface="Wingdings" pitchFamily="2" charset="2"/>
              <a:buNone/>
            </a:pPr>
            <a:endParaRPr lang="sv-SE" sz="1500" dirty="0"/>
          </a:p>
          <a:p>
            <a:pPr>
              <a:lnSpc>
                <a:spcPct val="80000"/>
              </a:lnSpc>
            </a:pPr>
            <a:endParaRPr lang="sv-SE" sz="1500" dirty="0"/>
          </a:p>
          <a:p>
            <a:pPr>
              <a:lnSpc>
                <a:spcPct val="80000"/>
              </a:lnSpc>
              <a:buFont typeface="Wingdings" pitchFamily="2" charset="2"/>
              <a:buNone/>
            </a:pPr>
            <a:endParaRPr lang="sv-SE" sz="1500" dirty="0"/>
          </a:p>
          <a:p>
            <a:pPr>
              <a:lnSpc>
                <a:spcPct val="80000"/>
              </a:lnSpc>
            </a:pPr>
            <a:endParaRPr lang="en-US" sz="1500" b="1" dirty="0"/>
          </a:p>
        </p:txBody>
      </p:sp>
      <p:sp>
        <p:nvSpPr>
          <p:cNvPr id="6" name="Slide Number Placeholder 4"/>
          <p:cNvSpPr txBox="1">
            <a:spLocks/>
          </p:cNvSpPr>
          <p:nvPr/>
        </p:nvSpPr>
        <p:spPr>
          <a:xfrm>
            <a:off x="3486150" y="4767263"/>
            <a:ext cx="2171700" cy="273844"/>
          </a:xfrm>
          <a:prstGeom prst="rect">
            <a:avLst/>
          </a:prstGeom>
        </p:spPr>
        <p:txBody>
          <a:bodyPr/>
          <a:lst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22758C48-1931-4CF3-BF48-D7A1F7B733E0}" type="slidenum">
              <a:rPr lang="en-US" smtClean="0"/>
              <a:pPr>
                <a:defRPr/>
              </a:pPr>
              <a:t>45</a:t>
            </a:fld>
            <a:endParaRPr lang="en-US"/>
          </a:p>
        </p:txBody>
      </p:sp>
      <p:sp>
        <p:nvSpPr>
          <p:cNvPr id="7" name="Rectangle 6"/>
          <p:cNvSpPr/>
          <p:nvPr/>
        </p:nvSpPr>
        <p:spPr>
          <a:xfrm>
            <a:off x="3486150" y="4810075"/>
            <a:ext cx="521646" cy="231032"/>
          </a:xfrm>
          <a:prstGeom prst="rect">
            <a:avLst/>
          </a:prstGeom>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sv-SE"/>
          </a:p>
        </p:txBody>
      </p:sp>
    </p:spTree>
    <p:extLst>
      <p:ext uri="{BB962C8B-B14F-4D97-AF65-F5344CB8AC3E}">
        <p14:creationId xmlns:p14="http://schemas.microsoft.com/office/powerpoint/2010/main" val="84744652"/>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7676964" y="120716"/>
            <a:ext cx="1272716" cy="10955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4" name="Slide Number Placeholder 4"/>
          <p:cNvSpPr>
            <a:spLocks noGrp="1"/>
          </p:cNvSpPr>
          <p:nvPr>
            <p:ph type="sldNum" sz="quarter" idx="4294967295"/>
          </p:nvPr>
        </p:nvSpPr>
        <p:spPr>
          <a:xfrm>
            <a:off x="3486150" y="4767263"/>
            <a:ext cx="2171700" cy="273844"/>
          </a:xfrm>
          <a:prstGeom prst="rect">
            <a:avLst/>
          </a:prstGeom>
        </p:spPr>
        <p:txBody>
          <a:bodyPr/>
          <a:lstStyle/>
          <a:p>
            <a:pPr>
              <a:defRPr/>
            </a:pPr>
            <a:fld id="{22758C48-1931-4CF3-BF48-D7A1F7B733E0}" type="slidenum">
              <a:rPr lang="en-US"/>
              <a:pPr>
                <a:defRPr/>
              </a:pPr>
              <a:t>46</a:t>
            </a:fld>
            <a:endParaRPr lang="en-US"/>
          </a:p>
        </p:txBody>
      </p:sp>
      <p:sp>
        <p:nvSpPr>
          <p:cNvPr id="34819" name="Rectangle 2"/>
          <p:cNvSpPr>
            <a:spLocks noGrp="1" noChangeArrowheads="1"/>
          </p:cNvSpPr>
          <p:nvPr>
            <p:ph type="title"/>
          </p:nvPr>
        </p:nvSpPr>
        <p:spPr>
          <a:xfrm>
            <a:off x="340242" y="452438"/>
            <a:ext cx="9027041" cy="1028700"/>
          </a:xfrm>
        </p:spPr>
        <p:txBody>
          <a:bodyPr>
            <a:normAutofit/>
          </a:bodyPr>
          <a:lstStyle/>
          <a:p>
            <a:pPr algn="l"/>
            <a:r>
              <a:rPr lang="sv-SE" sz="2400" dirty="0"/>
              <a:t>BSS: Vad står Business Intelligence </a:t>
            </a:r>
            <a:r>
              <a:rPr lang="sv-SE" sz="2400" dirty="0" smtClean="0"/>
              <a:t>för? 2(3)</a:t>
            </a:r>
            <a:endParaRPr lang="en-US" sz="2400" dirty="0"/>
          </a:p>
        </p:txBody>
      </p:sp>
      <p:sp>
        <p:nvSpPr>
          <p:cNvPr id="34820" name="Rectangle 3"/>
          <p:cNvSpPr>
            <a:spLocks noGrp="1" noChangeArrowheads="1"/>
          </p:cNvSpPr>
          <p:nvPr>
            <p:ph type="body" idx="1"/>
          </p:nvPr>
        </p:nvSpPr>
        <p:spPr>
          <a:xfrm>
            <a:off x="340242" y="1037451"/>
            <a:ext cx="8218966" cy="3862388"/>
          </a:xfrm>
        </p:spPr>
        <p:txBody>
          <a:bodyPr>
            <a:normAutofit/>
          </a:bodyPr>
          <a:lstStyle/>
          <a:p>
            <a:pPr lvl="1">
              <a:lnSpc>
                <a:spcPct val="80000"/>
              </a:lnSpc>
              <a:spcBef>
                <a:spcPts val="225"/>
              </a:spcBef>
            </a:pPr>
            <a:endParaRPr lang="sv-SE" sz="1600" dirty="0">
              <a:latin typeface="+mn-lt"/>
            </a:endParaRPr>
          </a:p>
          <a:p>
            <a:pPr>
              <a:lnSpc>
                <a:spcPct val="80000"/>
              </a:lnSpc>
              <a:spcBef>
                <a:spcPts val="225"/>
              </a:spcBef>
            </a:pPr>
            <a:r>
              <a:rPr lang="sv-SE" sz="1600" b="1" dirty="0">
                <a:latin typeface="+mn-lt"/>
              </a:rPr>
              <a:t>BI kan stå för viss typ av information</a:t>
            </a:r>
          </a:p>
          <a:p>
            <a:pPr lvl="1">
              <a:lnSpc>
                <a:spcPct val="80000"/>
              </a:lnSpc>
              <a:spcBef>
                <a:spcPts val="600"/>
              </a:spcBef>
            </a:pPr>
            <a:r>
              <a:rPr lang="sv-SE" sz="1600" dirty="0">
                <a:latin typeface="+mn-lt"/>
              </a:rPr>
              <a:t>BI kan stå för  den (analytisk) info som personer i organisationen använder som stöd i deras </a:t>
            </a:r>
            <a:r>
              <a:rPr lang="sv-SE" sz="1600" dirty="0" smtClean="0">
                <a:latin typeface="+mn-lt"/>
              </a:rPr>
              <a:t>beslutsfattande. </a:t>
            </a:r>
            <a:r>
              <a:rPr lang="sv-SE" sz="1600" dirty="0">
                <a:latin typeface="+mn-lt"/>
              </a:rPr>
              <a:t>I många organisationer görs skillnad på </a:t>
            </a:r>
            <a:r>
              <a:rPr lang="sv-SE" sz="1600" dirty="0" err="1">
                <a:latin typeface="+mn-lt"/>
              </a:rPr>
              <a:t>transaktionell</a:t>
            </a:r>
            <a:r>
              <a:rPr lang="sv-SE" sz="1600" dirty="0">
                <a:latin typeface="+mn-lt"/>
              </a:rPr>
              <a:t> info som finns i de operationella systemen och analytisk info som är info som strukturerats för att stödja beslut</a:t>
            </a:r>
          </a:p>
          <a:p>
            <a:pPr lvl="1">
              <a:lnSpc>
                <a:spcPct val="80000"/>
              </a:lnSpc>
              <a:spcBef>
                <a:spcPts val="225"/>
              </a:spcBef>
              <a:buNone/>
            </a:pPr>
            <a:endParaRPr lang="sv-SE" sz="1600" dirty="0">
              <a:latin typeface="+mn-lt"/>
            </a:endParaRPr>
          </a:p>
          <a:p>
            <a:pPr>
              <a:lnSpc>
                <a:spcPct val="80000"/>
              </a:lnSpc>
              <a:buFont typeface="Wingdings" pitchFamily="2" charset="2"/>
              <a:buNone/>
            </a:pPr>
            <a:endParaRPr lang="sv-SE" sz="1500" dirty="0"/>
          </a:p>
          <a:p>
            <a:pPr lvl="1">
              <a:lnSpc>
                <a:spcPct val="80000"/>
              </a:lnSpc>
            </a:pPr>
            <a:endParaRPr lang="sv-SE" sz="1500" dirty="0"/>
          </a:p>
          <a:p>
            <a:pPr>
              <a:lnSpc>
                <a:spcPct val="80000"/>
              </a:lnSpc>
              <a:buFont typeface="Wingdings" pitchFamily="2" charset="2"/>
              <a:buNone/>
            </a:pPr>
            <a:endParaRPr lang="sv-SE" sz="1500" dirty="0"/>
          </a:p>
          <a:p>
            <a:pPr>
              <a:lnSpc>
                <a:spcPct val="80000"/>
              </a:lnSpc>
            </a:pPr>
            <a:endParaRPr lang="sv-SE" sz="1500" dirty="0"/>
          </a:p>
          <a:p>
            <a:pPr>
              <a:lnSpc>
                <a:spcPct val="80000"/>
              </a:lnSpc>
              <a:buFont typeface="Wingdings" pitchFamily="2" charset="2"/>
              <a:buNone/>
            </a:pPr>
            <a:endParaRPr lang="sv-SE" sz="1500" dirty="0"/>
          </a:p>
          <a:p>
            <a:pPr>
              <a:lnSpc>
                <a:spcPct val="80000"/>
              </a:lnSpc>
            </a:pPr>
            <a:endParaRPr lang="en-US" sz="1500" b="1" dirty="0"/>
          </a:p>
        </p:txBody>
      </p:sp>
      <p:sp>
        <p:nvSpPr>
          <p:cNvPr id="6" name="Slide Number Placeholder 4"/>
          <p:cNvSpPr txBox="1">
            <a:spLocks/>
          </p:cNvSpPr>
          <p:nvPr/>
        </p:nvSpPr>
        <p:spPr>
          <a:xfrm>
            <a:off x="3486150" y="4767263"/>
            <a:ext cx="2171700" cy="273844"/>
          </a:xfrm>
          <a:prstGeom prst="rect">
            <a:avLst/>
          </a:prstGeom>
        </p:spPr>
        <p:txBody>
          <a:bodyPr/>
          <a:lst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22758C48-1931-4CF3-BF48-D7A1F7B733E0}" type="slidenum">
              <a:rPr lang="en-US" smtClean="0"/>
              <a:pPr>
                <a:defRPr/>
              </a:pPr>
              <a:t>46</a:t>
            </a:fld>
            <a:endParaRPr lang="en-US"/>
          </a:p>
        </p:txBody>
      </p:sp>
      <p:sp>
        <p:nvSpPr>
          <p:cNvPr id="7" name="Rectangle 6"/>
          <p:cNvSpPr/>
          <p:nvPr/>
        </p:nvSpPr>
        <p:spPr>
          <a:xfrm>
            <a:off x="3486150" y="4810075"/>
            <a:ext cx="521646" cy="231032"/>
          </a:xfrm>
          <a:prstGeom prst="rect">
            <a:avLst/>
          </a:prstGeom>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sv-SE"/>
          </a:p>
        </p:txBody>
      </p:sp>
    </p:spTree>
    <p:extLst>
      <p:ext uri="{BB962C8B-B14F-4D97-AF65-F5344CB8AC3E}">
        <p14:creationId xmlns:p14="http://schemas.microsoft.com/office/powerpoint/2010/main" val="317187585"/>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7676964" y="120716"/>
            <a:ext cx="1272716" cy="10955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4" name="Slide Number Placeholder 4"/>
          <p:cNvSpPr>
            <a:spLocks noGrp="1"/>
          </p:cNvSpPr>
          <p:nvPr>
            <p:ph type="sldNum" sz="quarter" idx="4294967295"/>
          </p:nvPr>
        </p:nvSpPr>
        <p:spPr>
          <a:xfrm>
            <a:off x="3486150" y="4767263"/>
            <a:ext cx="2171700" cy="273844"/>
          </a:xfrm>
          <a:prstGeom prst="rect">
            <a:avLst/>
          </a:prstGeom>
        </p:spPr>
        <p:txBody>
          <a:bodyPr/>
          <a:lstStyle/>
          <a:p>
            <a:pPr>
              <a:defRPr/>
            </a:pPr>
            <a:fld id="{22758C48-1931-4CF3-BF48-D7A1F7B733E0}" type="slidenum">
              <a:rPr lang="en-US"/>
              <a:pPr>
                <a:defRPr/>
              </a:pPr>
              <a:t>47</a:t>
            </a:fld>
            <a:endParaRPr lang="en-US"/>
          </a:p>
        </p:txBody>
      </p:sp>
      <p:sp>
        <p:nvSpPr>
          <p:cNvPr id="34819" name="Rectangle 2"/>
          <p:cNvSpPr>
            <a:spLocks noGrp="1" noChangeArrowheads="1"/>
          </p:cNvSpPr>
          <p:nvPr>
            <p:ph type="title"/>
          </p:nvPr>
        </p:nvSpPr>
        <p:spPr>
          <a:xfrm>
            <a:off x="340242" y="452438"/>
            <a:ext cx="9027041" cy="1028700"/>
          </a:xfrm>
        </p:spPr>
        <p:txBody>
          <a:bodyPr>
            <a:normAutofit/>
          </a:bodyPr>
          <a:lstStyle/>
          <a:p>
            <a:pPr algn="l"/>
            <a:r>
              <a:rPr lang="sv-SE" sz="2400" dirty="0"/>
              <a:t>BSS: Vad står Business Intelligence </a:t>
            </a:r>
            <a:r>
              <a:rPr lang="sv-SE" sz="2400" dirty="0" smtClean="0"/>
              <a:t>för? 3(3)</a:t>
            </a:r>
            <a:endParaRPr lang="en-US" sz="2400" dirty="0"/>
          </a:p>
        </p:txBody>
      </p:sp>
      <p:sp>
        <p:nvSpPr>
          <p:cNvPr id="34820" name="Rectangle 3"/>
          <p:cNvSpPr>
            <a:spLocks noGrp="1" noChangeArrowheads="1"/>
          </p:cNvSpPr>
          <p:nvPr>
            <p:ph type="body" idx="1"/>
          </p:nvPr>
        </p:nvSpPr>
        <p:spPr>
          <a:xfrm>
            <a:off x="340242" y="1037451"/>
            <a:ext cx="8218966" cy="3862388"/>
          </a:xfrm>
        </p:spPr>
        <p:txBody>
          <a:bodyPr>
            <a:normAutofit/>
          </a:bodyPr>
          <a:lstStyle/>
          <a:p>
            <a:pPr lvl="1">
              <a:lnSpc>
                <a:spcPct val="80000"/>
              </a:lnSpc>
              <a:spcBef>
                <a:spcPts val="225"/>
              </a:spcBef>
              <a:buNone/>
            </a:pPr>
            <a:endParaRPr lang="sv-SE" sz="1600" dirty="0">
              <a:latin typeface="+mn-lt"/>
            </a:endParaRPr>
          </a:p>
          <a:p>
            <a:pPr>
              <a:lnSpc>
                <a:spcPct val="80000"/>
              </a:lnSpc>
              <a:spcBef>
                <a:spcPts val="225"/>
              </a:spcBef>
            </a:pPr>
            <a:r>
              <a:rPr lang="sv-SE" sz="1600" b="1" dirty="0">
                <a:latin typeface="+mn-lt"/>
              </a:rPr>
              <a:t>BI kan stå för en viss typ av IT-system</a:t>
            </a:r>
          </a:p>
          <a:p>
            <a:pPr lvl="1">
              <a:lnSpc>
                <a:spcPct val="80000"/>
              </a:lnSpc>
              <a:spcBef>
                <a:spcPts val="600"/>
              </a:spcBef>
            </a:pPr>
            <a:r>
              <a:rPr lang="sv-SE" sz="1600" dirty="0">
                <a:latin typeface="+mn-lt"/>
              </a:rPr>
              <a:t>BI kan stå för en form av IT-system som stödjer den analytiska processen</a:t>
            </a:r>
          </a:p>
          <a:p>
            <a:pPr lvl="1">
              <a:lnSpc>
                <a:spcPct val="80000"/>
              </a:lnSpc>
              <a:spcBef>
                <a:spcPts val="225"/>
              </a:spcBef>
            </a:pPr>
            <a:r>
              <a:rPr lang="sv-SE" sz="1600" dirty="0">
                <a:latin typeface="+mn-lt"/>
              </a:rPr>
              <a:t>BI är ofta synonym med </a:t>
            </a:r>
            <a:r>
              <a:rPr lang="sv-SE" sz="1600" dirty="0" smtClean="0">
                <a:latin typeface="+mn-lt"/>
              </a:rPr>
              <a:t>beslutstödssystem</a:t>
            </a:r>
            <a:endParaRPr lang="sv-SE" sz="1600" dirty="0">
              <a:latin typeface="+mn-lt"/>
            </a:endParaRPr>
          </a:p>
          <a:p>
            <a:pPr lvl="1">
              <a:lnSpc>
                <a:spcPct val="80000"/>
              </a:lnSpc>
              <a:spcBef>
                <a:spcPts val="225"/>
              </a:spcBef>
            </a:pPr>
            <a:r>
              <a:rPr lang="sv-SE" sz="1600" dirty="0">
                <a:latin typeface="+mn-lt"/>
              </a:rPr>
              <a:t>BI brukar de informationssystem som arbetar mot ett data </a:t>
            </a:r>
            <a:r>
              <a:rPr lang="sv-SE" sz="1600" dirty="0" err="1">
                <a:latin typeface="+mn-lt"/>
              </a:rPr>
              <a:t>warehouse</a:t>
            </a:r>
            <a:r>
              <a:rPr lang="sv-SE" sz="1600" dirty="0">
                <a:latin typeface="+mn-lt"/>
              </a:rPr>
              <a:t> kallas, men vissa akademiker och praktiker kallar även själva data </a:t>
            </a:r>
            <a:r>
              <a:rPr lang="sv-SE" sz="1600" dirty="0" err="1">
                <a:latin typeface="+mn-lt"/>
              </a:rPr>
              <a:t>warehouset</a:t>
            </a:r>
            <a:r>
              <a:rPr lang="sv-SE" sz="1600" dirty="0">
                <a:latin typeface="+mn-lt"/>
              </a:rPr>
              <a:t> för ett BI-system. </a:t>
            </a:r>
          </a:p>
          <a:p>
            <a:pPr>
              <a:lnSpc>
                <a:spcPct val="80000"/>
              </a:lnSpc>
              <a:buFont typeface="Wingdings" pitchFamily="2" charset="2"/>
              <a:buNone/>
            </a:pPr>
            <a:endParaRPr lang="sv-SE" sz="1500" dirty="0"/>
          </a:p>
          <a:p>
            <a:pPr lvl="1">
              <a:lnSpc>
                <a:spcPct val="80000"/>
              </a:lnSpc>
            </a:pPr>
            <a:endParaRPr lang="sv-SE" sz="1500" dirty="0"/>
          </a:p>
          <a:p>
            <a:pPr>
              <a:lnSpc>
                <a:spcPct val="80000"/>
              </a:lnSpc>
              <a:buFont typeface="Wingdings" pitchFamily="2" charset="2"/>
              <a:buNone/>
            </a:pPr>
            <a:endParaRPr lang="sv-SE" sz="1500" dirty="0"/>
          </a:p>
          <a:p>
            <a:pPr>
              <a:lnSpc>
                <a:spcPct val="80000"/>
              </a:lnSpc>
            </a:pPr>
            <a:endParaRPr lang="sv-SE" sz="1500" dirty="0"/>
          </a:p>
          <a:p>
            <a:pPr>
              <a:lnSpc>
                <a:spcPct val="80000"/>
              </a:lnSpc>
              <a:buFont typeface="Wingdings" pitchFamily="2" charset="2"/>
              <a:buNone/>
            </a:pPr>
            <a:endParaRPr lang="sv-SE" sz="1500" dirty="0"/>
          </a:p>
          <a:p>
            <a:pPr>
              <a:lnSpc>
                <a:spcPct val="80000"/>
              </a:lnSpc>
            </a:pPr>
            <a:endParaRPr lang="en-US" sz="1500" b="1" dirty="0"/>
          </a:p>
        </p:txBody>
      </p:sp>
      <p:sp>
        <p:nvSpPr>
          <p:cNvPr id="6" name="Slide Number Placeholder 4"/>
          <p:cNvSpPr txBox="1">
            <a:spLocks/>
          </p:cNvSpPr>
          <p:nvPr/>
        </p:nvSpPr>
        <p:spPr>
          <a:xfrm>
            <a:off x="3486150" y="4767263"/>
            <a:ext cx="2171700" cy="273844"/>
          </a:xfrm>
          <a:prstGeom prst="rect">
            <a:avLst/>
          </a:prstGeom>
        </p:spPr>
        <p:txBody>
          <a:bodyPr/>
          <a:lst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22758C48-1931-4CF3-BF48-D7A1F7B733E0}" type="slidenum">
              <a:rPr lang="en-US" smtClean="0"/>
              <a:pPr>
                <a:defRPr/>
              </a:pPr>
              <a:t>47</a:t>
            </a:fld>
            <a:endParaRPr lang="en-US"/>
          </a:p>
        </p:txBody>
      </p:sp>
      <p:sp>
        <p:nvSpPr>
          <p:cNvPr id="7" name="Rectangle 6"/>
          <p:cNvSpPr/>
          <p:nvPr/>
        </p:nvSpPr>
        <p:spPr>
          <a:xfrm>
            <a:off x="3486150" y="4810075"/>
            <a:ext cx="521646" cy="231032"/>
          </a:xfrm>
          <a:prstGeom prst="rect">
            <a:avLst/>
          </a:prstGeom>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sv-SE"/>
          </a:p>
        </p:txBody>
      </p:sp>
    </p:spTree>
    <p:extLst>
      <p:ext uri="{BB962C8B-B14F-4D97-AF65-F5344CB8AC3E}">
        <p14:creationId xmlns:p14="http://schemas.microsoft.com/office/powerpoint/2010/main" val="3802061170"/>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990157" y="328412"/>
            <a:ext cx="5029200" cy="857250"/>
          </a:xfrm>
        </p:spPr>
        <p:txBody>
          <a:bodyPr>
            <a:normAutofit/>
          </a:bodyPr>
          <a:lstStyle/>
          <a:p>
            <a:pPr algn="l"/>
            <a:r>
              <a:rPr lang="sv-SE" sz="2700" dirty="0"/>
              <a:t>BSS: Data mining </a:t>
            </a:r>
          </a:p>
        </p:txBody>
      </p:sp>
      <p:pic>
        <p:nvPicPr>
          <p:cNvPr id="59" name="Picture 9"/>
          <p:cNvPicPr>
            <a:picLocks noChangeAspect="1" noChangeArrowheads="1"/>
          </p:cNvPicPr>
          <p:nvPr/>
        </p:nvPicPr>
        <p:blipFill>
          <a:blip r:embed="rId3" cstate="print"/>
          <a:srcRect/>
          <a:stretch>
            <a:fillRect/>
          </a:stretch>
        </p:blipFill>
        <p:spPr bwMode="auto">
          <a:xfrm>
            <a:off x="1689498" y="1143000"/>
            <a:ext cx="767953" cy="497547"/>
          </a:xfrm>
          <a:prstGeom prst="rect">
            <a:avLst/>
          </a:prstGeom>
          <a:noFill/>
          <a:ln w="9525">
            <a:noFill/>
            <a:miter lim="800000"/>
            <a:headEnd/>
            <a:tailEnd/>
          </a:ln>
        </p:spPr>
      </p:pic>
      <p:sp>
        <p:nvSpPr>
          <p:cNvPr id="60" name="TextBox 59"/>
          <p:cNvSpPr txBox="1"/>
          <p:nvPr/>
        </p:nvSpPr>
        <p:spPr>
          <a:xfrm>
            <a:off x="1771650" y="1647691"/>
            <a:ext cx="971550" cy="276999"/>
          </a:xfrm>
          <a:prstGeom prst="rect">
            <a:avLst/>
          </a:prstGeom>
          <a:noFill/>
        </p:spPr>
        <p:txBody>
          <a:bodyPr wrap="square" rtlCol="0">
            <a:spAutoFit/>
          </a:bodyPr>
          <a:lstStyle/>
          <a:p>
            <a:r>
              <a:rPr lang="sv-SE" sz="1200" dirty="0"/>
              <a:t>Användare</a:t>
            </a:r>
          </a:p>
        </p:txBody>
      </p:sp>
      <p:sp>
        <p:nvSpPr>
          <p:cNvPr id="21" name="AutoShape 19"/>
          <p:cNvSpPr>
            <a:spLocks noChangeArrowheads="1"/>
          </p:cNvSpPr>
          <p:nvPr/>
        </p:nvSpPr>
        <p:spPr bwMode="auto">
          <a:xfrm>
            <a:off x="3769056" y="1415266"/>
            <a:ext cx="1945944" cy="603647"/>
          </a:xfrm>
          <a:prstGeom prst="can">
            <a:avLst>
              <a:gd name="adj" fmla="val 25000"/>
            </a:avLst>
          </a:prstGeom>
          <a:ln>
            <a:headEnd/>
            <a:tailEnd/>
          </a:ln>
        </p:spPr>
        <p:style>
          <a:lnRef idx="1">
            <a:schemeClr val="accent6"/>
          </a:lnRef>
          <a:fillRef idx="2">
            <a:schemeClr val="accent6"/>
          </a:fillRef>
          <a:effectRef idx="1">
            <a:schemeClr val="accent6"/>
          </a:effectRef>
          <a:fontRef idx="minor">
            <a:schemeClr val="dk1"/>
          </a:fontRef>
        </p:style>
        <p:txBody>
          <a:bodyPr wrap="none" anchor="ctr"/>
          <a:lstStyle/>
          <a:p>
            <a:pPr>
              <a:spcBef>
                <a:spcPct val="50000"/>
              </a:spcBef>
              <a:buFontTx/>
              <a:buChar char="•"/>
              <a:defRPr/>
            </a:pPr>
            <a:endParaRPr lang="sv-SE" sz="1350"/>
          </a:p>
        </p:txBody>
      </p:sp>
      <p:sp>
        <p:nvSpPr>
          <p:cNvPr id="22" name="Text Box 51"/>
          <p:cNvSpPr txBox="1">
            <a:spLocks noChangeArrowheads="1"/>
          </p:cNvSpPr>
          <p:nvPr/>
        </p:nvSpPr>
        <p:spPr bwMode="auto">
          <a:xfrm>
            <a:off x="3771900" y="1513360"/>
            <a:ext cx="2000250" cy="544042"/>
          </a:xfrm>
          <a:prstGeom prst="rect">
            <a:avLst/>
          </a:prstGeom>
          <a:noFill/>
          <a:ln w="9525">
            <a:noFill/>
            <a:miter lim="800000"/>
            <a:headEnd/>
            <a:tailEnd/>
          </a:ln>
        </p:spPr>
        <p:txBody>
          <a:bodyPr wrap="square" lIns="127300" tIns="63650" rIns="127300" bIns="63650">
            <a:spAutoFit/>
          </a:bodyPr>
          <a:lstStyle/>
          <a:p>
            <a:pPr algn="ctr"/>
            <a:r>
              <a:rPr lang="sv-SE" sz="1350" dirty="0">
                <a:latin typeface="Arial Black" pitchFamily="34" charset="0"/>
              </a:rPr>
              <a:t>BSS: </a:t>
            </a:r>
          </a:p>
          <a:p>
            <a:pPr algn="ctr"/>
            <a:r>
              <a:rPr lang="sv-SE" sz="1350" dirty="0">
                <a:latin typeface="Arial Black" pitchFamily="34" charset="0"/>
              </a:rPr>
              <a:t>Data mining</a:t>
            </a:r>
          </a:p>
        </p:txBody>
      </p:sp>
      <p:cxnSp>
        <p:nvCxnSpPr>
          <p:cNvPr id="23" name="Straight Arrow Connector 22"/>
          <p:cNvCxnSpPr/>
          <p:nvPr/>
        </p:nvCxnSpPr>
        <p:spPr>
          <a:xfrm>
            <a:off x="2743200" y="1714500"/>
            <a:ext cx="685800" cy="1191"/>
          </a:xfrm>
          <a:prstGeom prst="straightConnector1">
            <a:avLst/>
          </a:prstGeom>
          <a:ln>
            <a:headEnd type="arrow"/>
            <a:tailEnd type="arrow"/>
          </a:ln>
        </p:spPr>
        <p:style>
          <a:lnRef idx="1">
            <a:schemeClr val="dk1"/>
          </a:lnRef>
          <a:fillRef idx="0">
            <a:schemeClr val="dk1"/>
          </a:fillRef>
          <a:effectRef idx="0">
            <a:schemeClr val="dk1"/>
          </a:effectRef>
          <a:fontRef idx="minor">
            <a:schemeClr val="tx1"/>
          </a:fontRef>
        </p:style>
      </p:cxnSp>
      <p:sp>
        <p:nvSpPr>
          <p:cNvPr id="29" name="TextBox 28"/>
          <p:cNvSpPr txBox="1"/>
          <p:nvPr/>
        </p:nvSpPr>
        <p:spPr>
          <a:xfrm>
            <a:off x="994809" y="2815215"/>
            <a:ext cx="7554432" cy="2231380"/>
          </a:xfrm>
          <a:prstGeom prst="rect">
            <a:avLst/>
          </a:prstGeom>
          <a:noFill/>
        </p:spPr>
        <p:txBody>
          <a:bodyPr wrap="square" rtlCol="0">
            <a:spAutoFit/>
          </a:bodyPr>
          <a:lstStyle/>
          <a:p>
            <a:pPr marL="0" lvl="1"/>
            <a:r>
              <a:rPr lang="sv-SE" sz="1600" b="1" dirty="0"/>
              <a:t>Data mining </a:t>
            </a:r>
            <a:r>
              <a:rPr lang="sv-SE" sz="1600" dirty="0"/>
              <a:t>– möjligör för statistiker och skickliga verksamhetsanalytiker att upptäcka mönster i stora mängder data genom att använda olika algoritmer och modeller, utan att ha någon direkt hypotes om samband mellan data – endast en idé om vilken data som ska korreleras</a:t>
            </a:r>
          </a:p>
          <a:p>
            <a:pPr marL="0" lvl="1"/>
            <a:endParaRPr lang="sv-SE" sz="1600" dirty="0"/>
          </a:p>
          <a:p>
            <a:pPr marL="0" lvl="1"/>
            <a:r>
              <a:rPr lang="sv-SE" sz="1600" dirty="0"/>
              <a:t>Till exempel kan en data mining-algoritm tillämpas på kvitton hos en varuhuskedja för att se vilka varor som köps tillsammas</a:t>
            </a:r>
            <a:endParaRPr lang="en-GB" sz="1600" dirty="0"/>
          </a:p>
          <a:p>
            <a:endParaRPr lang="sv-SE" sz="1350" dirty="0"/>
          </a:p>
          <a:p>
            <a:endParaRPr lang="sv-SE" sz="1350" dirty="0"/>
          </a:p>
        </p:txBody>
      </p:sp>
    </p:spTree>
    <p:extLst>
      <p:ext uri="{BB962C8B-B14F-4D97-AF65-F5344CB8AC3E}">
        <p14:creationId xmlns:p14="http://schemas.microsoft.com/office/powerpoint/2010/main" val="833895007"/>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990157" y="328412"/>
            <a:ext cx="5029200" cy="857250"/>
          </a:xfrm>
        </p:spPr>
        <p:txBody>
          <a:bodyPr>
            <a:normAutofit/>
          </a:bodyPr>
          <a:lstStyle/>
          <a:p>
            <a:pPr algn="l"/>
            <a:r>
              <a:rPr lang="sv-SE" sz="2700" dirty="0"/>
              <a:t>BSS: Data mining </a:t>
            </a:r>
          </a:p>
        </p:txBody>
      </p:sp>
      <p:pic>
        <p:nvPicPr>
          <p:cNvPr id="59" name="Picture 9"/>
          <p:cNvPicPr>
            <a:picLocks noChangeAspect="1" noChangeArrowheads="1"/>
          </p:cNvPicPr>
          <p:nvPr/>
        </p:nvPicPr>
        <p:blipFill>
          <a:blip r:embed="rId3" cstate="print"/>
          <a:srcRect/>
          <a:stretch>
            <a:fillRect/>
          </a:stretch>
        </p:blipFill>
        <p:spPr bwMode="auto">
          <a:xfrm>
            <a:off x="1689498" y="1143000"/>
            <a:ext cx="767953" cy="497547"/>
          </a:xfrm>
          <a:prstGeom prst="rect">
            <a:avLst/>
          </a:prstGeom>
          <a:noFill/>
          <a:ln w="9525">
            <a:noFill/>
            <a:miter lim="800000"/>
            <a:headEnd/>
            <a:tailEnd/>
          </a:ln>
        </p:spPr>
      </p:pic>
      <p:sp>
        <p:nvSpPr>
          <p:cNvPr id="60" name="TextBox 59"/>
          <p:cNvSpPr txBox="1"/>
          <p:nvPr/>
        </p:nvSpPr>
        <p:spPr>
          <a:xfrm>
            <a:off x="1771650" y="1647691"/>
            <a:ext cx="971550" cy="276999"/>
          </a:xfrm>
          <a:prstGeom prst="rect">
            <a:avLst/>
          </a:prstGeom>
          <a:noFill/>
        </p:spPr>
        <p:txBody>
          <a:bodyPr wrap="square" rtlCol="0">
            <a:spAutoFit/>
          </a:bodyPr>
          <a:lstStyle/>
          <a:p>
            <a:r>
              <a:rPr lang="sv-SE" sz="1200" dirty="0"/>
              <a:t>Användare</a:t>
            </a:r>
          </a:p>
        </p:txBody>
      </p:sp>
      <p:sp>
        <p:nvSpPr>
          <p:cNvPr id="21" name="AutoShape 19"/>
          <p:cNvSpPr>
            <a:spLocks noChangeArrowheads="1"/>
          </p:cNvSpPr>
          <p:nvPr/>
        </p:nvSpPr>
        <p:spPr bwMode="auto">
          <a:xfrm>
            <a:off x="3769056" y="1415266"/>
            <a:ext cx="1945944" cy="603647"/>
          </a:xfrm>
          <a:prstGeom prst="can">
            <a:avLst>
              <a:gd name="adj" fmla="val 25000"/>
            </a:avLst>
          </a:prstGeom>
          <a:ln>
            <a:headEnd/>
            <a:tailEnd/>
          </a:ln>
        </p:spPr>
        <p:style>
          <a:lnRef idx="1">
            <a:schemeClr val="accent6"/>
          </a:lnRef>
          <a:fillRef idx="2">
            <a:schemeClr val="accent6"/>
          </a:fillRef>
          <a:effectRef idx="1">
            <a:schemeClr val="accent6"/>
          </a:effectRef>
          <a:fontRef idx="minor">
            <a:schemeClr val="dk1"/>
          </a:fontRef>
        </p:style>
        <p:txBody>
          <a:bodyPr wrap="none" anchor="ctr"/>
          <a:lstStyle/>
          <a:p>
            <a:pPr>
              <a:spcBef>
                <a:spcPct val="50000"/>
              </a:spcBef>
              <a:buFontTx/>
              <a:buChar char="•"/>
              <a:defRPr/>
            </a:pPr>
            <a:endParaRPr lang="sv-SE" sz="1350"/>
          </a:p>
        </p:txBody>
      </p:sp>
      <p:sp>
        <p:nvSpPr>
          <p:cNvPr id="22" name="Text Box 51"/>
          <p:cNvSpPr txBox="1">
            <a:spLocks noChangeArrowheads="1"/>
          </p:cNvSpPr>
          <p:nvPr/>
        </p:nvSpPr>
        <p:spPr bwMode="auto">
          <a:xfrm>
            <a:off x="3771900" y="1513360"/>
            <a:ext cx="2000250" cy="544042"/>
          </a:xfrm>
          <a:prstGeom prst="rect">
            <a:avLst/>
          </a:prstGeom>
          <a:noFill/>
          <a:ln w="9525">
            <a:noFill/>
            <a:miter lim="800000"/>
            <a:headEnd/>
            <a:tailEnd/>
          </a:ln>
        </p:spPr>
        <p:txBody>
          <a:bodyPr wrap="square" lIns="127300" tIns="63650" rIns="127300" bIns="63650">
            <a:spAutoFit/>
          </a:bodyPr>
          <a:lstStyle/>
          <a:p>
            <a:pPr algn="ctr"/>
            <a:r>
              <a:rPr lang="sv-SE" sz="1350" dirty="0">
                <a:latin typeface="Arial Black" pitchFamily="34" charset="0"/>
              </a:rPr>
              <a:t>BSS: </a:t>
            </a:r>
          </a:p>
          <a:p>
            <a:pPr algn="ctr"/>
            <a:r>
              <a:rPr lang="sv-SE" sz="1350" dirty="0">
                <a:latin typeface="Arial Black" pitchFamily="34" charset="0"/>
              </a:rPr>
              <a:t>Data mining</a:t>
            </a:r>
          </a:p>
        </p:txBody>
      </p:sp>
      <p:cxnSp>
        <p:nvCxnSpPr>
          <p:cNvPr id="23" name="Straight Arrow Connector 22"/>
          <p:cNvCxnSpPr/>
          <p:nvPr/>
        </p:nvCxnSpPr>
        <p:spPr>
          <a:xfrm>
            <a:off x="2743200" y="1714500"/>
            <a:ext cx="685800" cy="1191"/>
          </a:xfrm>
          <a:prstGeom prst="straightConnector1">
            <a:avLst/>
          </a:prstGeom>
          <a:ln>
            <a:headEnd type="arrow"/>
            <a:tailEnd type="arrow"/>
          </a:ln>
        </p:spPr>
        <p:style>
          <a:lnRef idx="1">
            <a:schemeClr val="dk1"/>
          </a:lnRef>
          <a:fillRef idx="0">
            <a:schemeClr val="dk1"/>
          </a:fillRef>
          <a:effectRef idx="0">
            <a:schemeClr val="dk1"/>
          </a:effectRef>
          <a:fontRef idx="minor">
            <a:schemeClr val="tx1"/>
          </a:fontRef>
        </p:style>
      </p:cxnSp>
      <p:sp>
        <p:nvSpPr>
          <p:cNvPr id="10" name="Rectangle 9"/>
          <p:cNvSpPr/>
          <p:nvPr/>
        </p:nvSpPr>
        <p:spPr>
          <a:xfrm>
            <a:off x="1109961" y="2675578"/>
            <a:ext cx="8515134" cy="2062103"/>
          </a:xfrm>
          <a:prstGeom prst="rect">
            <a:avLst/>
          </a:prstGeom>
        </p:spPr>
        <p:txBody>
          <a:bodyPr wrap="square">
            <a:spAutoFit/>
          </a:bodyPr>
          <a:lstStyle/>
          <a:p>
            <a:pPr marL="285750" indent="-285750">
              <a:spcBef>
                <a:spcPct val="50000"/>
              </a:spcBef>
              <a:buFont typeface="Arial" panose="020B0604020202020204" pitchFamily="34" charset="0"/>
              <a:buChar char="•"/>
            </a:pPr>
            <a:r>
              <a:rPr lang="sv-SE" sz="1600" dirty="0">
                <a:ea typeface="Verdana" panose="020B0604030504040204" pitchFamily="34" charset="0"/>
                <a:cs typeface="Verdana" panose="020B0604030504040204" pitchFamily="34" charset="0"/>
              </a:rPr>
              <a:t>DSV har en </a:t>
            </a:r>
            <a:r>
              <a:rPr lang="sv-SE" sz="1600" dirty="0" smtClean="0">
                <a:ea typeface="Verdana" panose="020B0604030504040204" pitchFamily="34" charset="0"/>
                <a:cs typeface="Verdana" panose="020B0604030504040204" pitchFamily="34" charset="0"/>
              </a:rPr>
              <a:t>datamininggrupp </a:t>
            </a:r>
            <a:r>
              <a:rPr lang="sv-SE" sz="1600" dirty="0">
                <a:ea typeface="Verdana" panose="020B0604030504040204" pitchFamily="34" charset="0"/>
                <a:cs typeface="Verdana" panose="020B0604030504040204" pitchFamily="34" charset="0"/>
              </a:rPr>
              <a:t>som forskar </a:t>
            </a:r>
            <a:r>
              <a:rPr lang="sv-SE" sz="1600" dirty="0" smtClean="0">
                <a:ea typeface="Verdana" panose="020B0604030504040204" pitchFamily="34" charset="0"/>
                <a:cs typeface="Verdana" panose="020B0604030504040204" pitchFamily="34" charset="0"/>
              </a:rPr>
              <a:t>kring </a:t>
            </a:r>
            <a:r>
              <a:rPr lang="sv-SE" sz="1600" b="1" dirty="0" smtClean="0">
                <a:ea typeface="Verdana" panose="020B0604030504040204" pitchFamily="34" charset="0"/>
                <a:cs typeface="Verdana" panose="020B0604030504040204" pitchFamily="34" charset="0"/>
              </a:rPr>
              <a:t>data mining</a:t>
            </a:r>
          </a:p>
          <a:p>
            <a:pPr marL="285750" indent="-285750">
              <a:spcBef>
                <a:spcPct val="50000"/>
              </a:spcBef>
              <a:buFont typeface="Arial" panose="020B0604020202020204" pitchFamily="34" charset="0"/>
              <a:buChar char="•"/>
            </a:pPr>
            <a:r>
              <a:rPr lang="sv-SE" sz="1600" dirty="0" smtClean="0">
                <a:ea typeface="Verdana" panose="020B0604030504040204" pitchFamily="34" charset="0"/>
                <a:cs typeface="Verdana" panose="020B0604030504040204" pitchFamily="34" charset="0"/>
              </a:rPr>
              <a:t>DSV har också en </a:t>
            </a:r>
            <a:r>
              <a:rPr lang="sv-SE" sz="1600" b="1" dirty="0" smtClean="0">
                <a:ea typeface="Verdana" panose="020B0604030504040204" pitchFamily="34" charset="0"/>
                <a:cs typeface="Verdana" panose="020B0604030504040204" pitchFamily="34" charset="0"/>
              </a:rPr>
              <a:t>språkteknologigrupp</a:t>
            </a:r>
            <a:r>
              <a:rPr lang="sv-SE" sz="1600" dirty="0" smtClean="0">
                <a:ea typeface="Verdana" panose="020B0604030504040204" pitchFamily="34" charset="0"/>
                <a:cs typeface="Verdana" panose="020B0604030504040204" pitchFamily="34" charset="0"/>
              </a:rPr>
              <a:t> som forskar kring: </a:t>
            </a:r>
          </a:p>
          <a:p>
            <a:pPr marL="742950" lvl="1" indent="-285750">
              <a:spcBef>
                <a:spcPct val="50000"/>
              </a:spcBef>
              <a:buFont typeface="Arial" panose="020B0604020202020204" pitchFamily="34" charset="0"/>
              <a:buChar char="•"/>
            </a:pPr>
            <a:r>
              <a:rPr lang="sv-SE" sz="1600" dirty="0" smtClean="0">
                <a:ea typeface="Verdana" panose="020B0604030504040204" pitchFamily="34" charset="0"/>
                <a:cs typeface="Verdana" panose="020B0604030504040204" pitchFamily="34" charset="0"/>
              </a:rPr>
              <a:t>web mining </a:t>
            </a:r>
          </a:p>
          <a:p>
            <a:pPr marL="742950" lvl="1" indent="-285750">
              <a:spcBef>
                <a:spcPct val="50000"/>
              </a:spcBef>
              <a:buFont typeface="Arial" panose="020B0604020202020204" pitchFamily="34" charset="0"/>
              <a:buChar char="•"/>
            </a:pPr>
            <a:r>
              <a:rPr lang="sv-SE" sz="1600" dirty="0">
                <a:ea typeface="Verdana" panose="020B0604030504040204" pitchFamily="34" charset="0"/>
                <a:cs typeface="Verdana" panose="020B0604030504040204" pitchFamily="34" charset="0"/>
              </a:rPr>
              <a:t>t</a:t>
            </a:r>
            <a:r>
              <a:rPr lang="sv-SE" sz="1600" dirty="0" smtClean="0">
                <a:ea typeface="Verdana" panose="020B0604030504040204" pitchFamily="34" charset="0"/>
                <a:cs typeface="Verdana" panose="020B0604030504040204" pitchFamily="34" charset="0"/>
              </a:rPr>
              <a:t>ekniker för att hitta mönster och samband i ostruktuerad data, som till exempel i patientjournaler</a:t>
            </a:r>
          </a:p>
          <a:p>
            <a:pPr marL="742950" lvl="1" indent="-285750">
              <a:spcBef>
                <a:spcPct val="50000"/>
              </a:spcBef>
              <a:buFont typeface="Arial" panose="020B0604020202020204" pitchFamily="34" charset="0"/>
              <a:buChar char="•"/>
            </a:pPr>
            <a:r>
              <a:rPr lang="sv-SE" sz="1600" dirty="0" smtClean="0">
                <a:ea typeface="Verdana" panose="020B0604030504040204" pitchFamily="34" charset="0"/>
                <a:cs typeface="Verdana" panose="020B0604030504040204" pitchFamily="34" charset="0"/>
              </a:rPr>
              <a:t>automatisk fråga-svar-system</a:t>
            </a:r>
          </a:p>
        </p:txBody>
      </p:sp>
    </p:spTree>
    <p:extLst>
      <p:ext uri="{BB962C8B-B14F-4D97-AF65-F5344CB8AC3E}">
        <p14:creationId xmlns:p14="http://schemas.microsoft.com/office/powerpoint/2010/main" val="56313786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71187" y="471039"/>
            <a:ext cx="6850800" cy="596700"/>
          </a:xfrm>
        </p:spPr>
        <p:txBody>
          <a:bodyPr>
            <a:normAutofit/>
          </a:bodyPr>
          <a:lstStyle/>
          <a:p>
            <a:r>
              <a:rPr lang="sv-SE" sz="2700" dirty="0"/>
              <a:t>Modellera beslut i </a:t>
            </a:r>
            <a:r>
              <a:rPr lang="sv-SE" sz="2700" dirty="0" smtClean="0"/>
              <a:t>verksamheter</a:t>
            </a:r>
            <a:endParaRPr lang="sv-SE" sz="2700" dirty="0"/>
          </a:p>
        </p:txBody>
      </p:sp>
      <p:cxnSp>
        <p:nvCxnSpPr>
          <p:cNvPr id="4" name="Straight Arrow Connector 3"/>
          <p:cNvCxnSpPr/>
          <p:nvPr/>
        </p:nvCxnSpPr>
        <p:spPr>
          <a:xfrm>
            <a:off x="985042" y="2699348"/>
            <a:ext cx="457200" cy="1191"/>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sp>
        <p:nvSpPr>
          <p:cNvPr id="5" name="Rounded Rectangle 4"/>
          <p:cNvSpPr/>
          <p:nvPr/>
        </p:nvSpPr>
        <p:spPr>
          <a:xfrm>
            <a:off x="1442242" y="2470748"/>
            <a:ext cx="857250" cy="457200"/>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sv-SE" sz="1350"/>
          </a:p>
        </p:txBody>
      </p:sp>
      <p:sp>
        <p:nvSpPr>
          <p:cNvPr id="6" name="TextBox 5"/>
          <p:cNvSpPr txBox="1"/>
          <p:nvPr/>
        </p:nvSpPr>
        <p:spPr>
          <a:xfrm>
            <a:off x="1416266" y="2460358"/>
            <a:ext cx="1057938" cy="507831"/>
          </a:xfrm>
          <a:prstGeom prst="rect">
            <a:avLst/>
          </a:prstGeom>
          <a:noFill/>
        </p:spPr>
        <p:txBody>
          <a:bodyPr wrap="square" rtlCol="0">
            <a:spAutoFit/>
          </a:bodyPr>
          <a:lstStyle/>
          <a:p>
            <a:r>
              <a:rPr lang="sv-SE" sz="1350" dirty="0"/>
              <a:t>Lansera ny produkt</a:t>
            </a:r>
          </a:p>
        </p:txBody>
      </p:sp>
      <p:sp>
        <p:nvSpPr>
          <p:cNvPr id="8" name="Diamond 7"/>
          <p:cNvSpPr/>
          <p:nvPr/>
        </p:nvSpPr>
        <p:spPr>
          <a:xfrm>
            <a:off x="4149074" y="2591814"/>
            <a:ext cx="285750" cy="285750"/>
          </a:xfrm>
          <a:prstGeom prst="diamond">
            <a:avLst/>
          </a:prstGeom>
          <a:solidFill>
            <a:schemeClr val="bg1">
              <a:lumMod val="95000"/>
            </a:schemeClr>
          </a:solidFill>
        </p:spPr>
        <p:style>
          <a:lnRef idx="2">
            <a:schemeClr val="dk1"/>
          </a:lnRef>
          <a:fillRef idx="1">
            <a:schemeClr val="lt1"/>
          </a:fillRef>
          <a:effectRef idx="0">
            <a:schemeClr val="dk1"/>
          </a:effectRef>
          <a:fontRef idx="minor">
            <a:schemeClr val="dk1"/>
          </a:fontRef>
        </p:style>
        <p:txBody>
          <a:bodyPr rtlCol="0" anchor="ctr"/>
          <a:lstStyle/>
          <a:p>
            <a:pPr algn="ctr"/>
            <a:endParaRPr lang="sv-SE" sz="1350"/>
          </a:p>
        </p:txBody>
      </p:sp>
      <p:cxnSp>
        <p:nvCxnSpPr>
          <p:cNvPr id="26" name="Straight Arrow Connector 25"/>
          <p:cNvCxnSpPr/>
          <p:nvPr/>
        </p:nvCxnSpPr>
        <p:spPr>
          <a:xfrm>
            <a:off x="2320274" y="2725706"/>
            <a:ext cx="457200" cy="1191"/>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cxnSp>
        <p:nvCxnSpPr>
          <p:cNvPr id="29" name="Straight Arrow Connector 28"/>
          <p:cNvCxnSpPr/>
          <p:nvPr/>
        </p:nvCxnSpPr>
        <p:spPr>
          <a:xfrm flipV="1">
            <a:off x="4464865" y="2736005"/>
            <a:ext cx="1264024" cy="9702"/>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cxnSp>
        <p:nvCxnSpPr>
          <p:cNvPr id="30" name="Straight Arrow Connector 29"/>
          <p:cNvCxnSpPr/>
          <p:nvPr/>
        </p:nvCxnSpPr>
        <p:spPr>
          <a:xfrm>
            <a:off x="4307873" y="2273830"/>
            <a:ext cx="1397300" cy="1"/>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cxnSp>
        <p:nvCxnSpPr>
          <p:cNvPr id="33" name="Straight Connector 32"/>
          <p:cNvCxnSpPr/>
          <p:nvPr/>
        </p:nvCxnSpPr>
        <p:spPr>
          <a:xfrm rot="5400000" flipH="1" flipV="1">
            <a:off x="4128292" y="2430755"/>
            <a:ext cx="322118" cy="0"/>
          </a:xfrm>
          <a:prstGeom prst="line">
            <a:avLst/>
          </a:prstGeom>
        </p:spPr>
        <p:style>
          <a:lnRef idx="1">
            <a:schemeClr val="dk1"/>
          </a:lnRef>
          <a:fillRef idx="0">
            <a:schemeClr val="dk1"/>
          </a:fillRef>
          <a:effectRef idx="0">
            <a:schemeClr val="dk1"/>
          </a:effectRef>
          <a:fontRef idx="minor">
            <a:schemeClr val="tx1"/>
          </a:fontRef>
        </p:style>
      </p:cxnSp>
      <p:cxnSp>
        <p:nvCxnSpPr>
          <p:cNvPr id="36" name="Straight Connector 35"/>
          <p:cNvCxnSpPr/>
          <p:nvPr/>
        </p:nvCxnSpPr>
        <p:spPr>
          <a:xfrm rot="5400000" flipH="1" flipV="1">
            <a:off x="4128292" y="3038623"/>
            <a:ext cx="322118" cy="0"/>
          </a:xfrm>
          <a:prstGeom prst="line">
            <a:avLst/>
          </a:prstGeom>
        </p:spPr>
        <p:style>
          <a:lnRef idx="1">
            <a:schemeClr val="dk1"/>
          </a:lnRef>
          <a:fillRef idx="0">
            <a:schemeClr val="dk1"/>
          </a:fillRef>
          <a:effectRef idx="0">
            <a:schemeClr val="dk1"/>
          </a:effectRef>
          <a:fontRef idx="minor">
            <a:schemeClr val="tx1"/>
          </a:fontRef>
        </p:style>
      </p:cxnSp>
      <p:sp>
        <p:nvSpPr>
          <p:cNvPr id="38" name="Rounded Rectangle 37"/>
          <p:cNvSpPr/>
          <p:nvPr/>
        </p:nvSpPr>
        <p:spPr>
          <a:xfrm>
            <a:off x="5749670" y="2010586"/>
            <a:ext cx="1517075" cy="457200"/>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sv-SE" sz="1350"/>
          </a:p>
        </p:txBody>
      </p:sp>
      <p:sp>
        <p:nvSpPr>
          <p:cNvPr id="39" name="TextBox 38"/>
          <p:cNvSpPr txBox="1"/>
          <p:nvPr/>
        </p:nvSpPr>
        <p:spPr>
          <a:xfrm>
            <a:off x="5780845" y="2015780"/>
            <a:ext cx="1356011" cy="507831"/>
          </a:xfrm>
          <a:prstGeom prst="rect">
            <a:avLst/>
          </a:prstGeom>
          <a:noFill/>
        </p:spPr>
        <p:txBody>
          <a:bodyPr wrap="square" rtlCol="0">
            <a:spAutoFit/>
          </a:bodyPr>
          <a:lstStyle/>
          <a:p>
            <a:r>
              <a:rPr lang="sv-SE" sz="1350" dirty="0"/>
              <a:t>Lansera produkt i ett land i taget</a:t>
            </a:r>
          </a:p>
        </p:txBody>
      </p:sp>
      <p:sp>
        <p:nvSpPr>
          <p:cNvPr id="40" name="Rounded Rectangle 39"/>
          <p:cNvSpPr/>
          <p:nvPr/>
        </p:nvSpPr>
        <p:spPr>
          <a:xfrm>
            <a:off x="5734082" y="2518170"/>
            <a:ext cx="1532663" cy="457200"/>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sv-SE" sz="1350"/>
          </a:p>
        </p:txBody>
      </p:sp>
      <p:sp>
        <p:nvSpPr>
          <p:cNvPr id="41" name="TextBox 40"/>
          <p:cNvSpPr txBox="1"/>
          <p:nvPr/>
        </p:nvSpPr>
        <p:spPr>
          <a:xfrm>
            <a:off x="5723695" y="2530130"/>
            <a:ext cx="1543050" cy="507831"/>
          </a:xfrm>
          <a:prstGeom prst="rect">
            <a:avLst/>
          </a:prstGeom>
          <a:noFill/>
        </p:spPr>
        <p:txBody>
          <a:bodyPr wrap="square" rtlCol="0">
            <a:spAutoFit/>
          </a:bodyPr>
          <a:lstStyle/>
          <a:p>
            <a:r>
              <a:rPr lang="sv-SE" sz="1350" dirty="0"/>
              <a:t>Lansera produkt i en världsdel i taget</a:t>
            </a:r>
          </a:p>
        </p:txBody>
      </p:sp>
      <p:sp>
        <p:nvSpPr>
          <p:cNvPr id="42" name="Rounded Rectangle 41"/>
          <p:cNvSpPr/>
          <p:nvPr/>
        </p:nvSpPr>
        <p:spPr>
          <a:xfrm>
            <a:off x="5734082" y="3030948"/>
            <a:ext cx="1532663" cy="457200"/>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sv-SE" sz="1350"/>
          </a:p>
        </p:txBody>
      </p:sp>
      <p:sp>
        <p:nvSpPr>
          <p:cNvPr id="43" name="TextBox 42"/>
          <p:cNvSpPr txBox="1"/>
          <p:nvPr/>
        </p:nvSpPr>
        <p:spPr>
          <a:xfrm>
            <a:off x="5723695" y="3011734"/>
            <a:ext cx="1543050" cy="507831"/>
          </a:xfrm>
          <a:prstGeom prst="rect">
            <a:avLst/>
          </a:prstGeom>
          <a:noFill/>
        </p:spPr>
        <p:txBody>
          <a:bodyPr wrap="square" rtlCol="0">
            <a:spAutoFit/>
          </a:bodyPr>
          <a:lstStyle/>
          <a:p>
            <a:r>
              <a:rPr lang="sv-SE" sz="1350" dirty="0"/>
              <a:t>Lansera produkt globalt på en gång</a:t>
            </a:r>
          </a:p>
        </p:txBody>
      </p:sp>
      <p:cxnSp>
        <p:nvCxnSpPr>
          <p:cNvPr id="45" name="Straight Arrow Connector 44"/>
          <p:cNvCxnSpPr/>
          <p:nvPr/>
        </p:nvCxnSpPr>
        <p:spPr>
          <a:xfrm>
            <a:off x="7266745" y="2187230"/>
            <a:ext cx="457200" cy="1191"/>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cxnSp>
        <p:nvCxnSpPr>
          <p:cNvPr id="46" name="Straight Arrow Connector 45"/>
          <p:cNvCxnSpPr/>
          <p:nvPr/>
        </p:nvCxnSpPr>
        <p:spPr>
          <a:xfrm>
            <a:off x="7266745" y="2758730"/>
            <a:ext cx="457200" cy="1191"/>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cxnSp>
        <p:nvCxnSpPr>
          <p:cNvPr id="47" name="Straight Arrow Connector 46"/>
          <p:cNvCxnSpPr/>
          <p:nvPr/>
        </p:nvCxnSpPr>
        <p:spPr>
          <a:xfrm>
            <a:off x="7297917" y="3267884"/>
            <a:ext cx="457200" cy="1191"/>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sp>
        <p:nvSpPr>
          <p:cNvPr id="22" name="Rounded Rectangle 21"/>
          <p:cNvSpPr/>
          <p:nvPr/>
        </p:nvSpPr>
        <p:spPr>
          <a:xfrm>
            <a:off x="2813840" y="2435949"/>
            <a:ext cx="857250" cy="1189760"/>
          </a:xfrm>
          <a:prstGeom prst="roundRect">
            <a:avLst/>
          </a:prstGeom>
          <a:solidFill>
            <a:schemeClr val="bg1">
              <a:lumMod val="95000"/>
            </a:schemeClr>
          </a:solidFill>
        </p:spPr>
        <p:style>
          <a:lnRef idx="2">
            <a:schemeClr val="dk1"/>
          </a:lnRef>
          <a:fillRef idx="1">
            <a:schemeClr val="lt1"/>
          </a:fillRef>
          <a:effectRef idx="0">
            <a:schemeClr val="dk1"/>
          </a:effectRef>
          <a:fontRef idx="minor">
            <a:schemeClr val="dk1"/>
          </a:fontRef>
        </p:style>
        <p:txBody>
          <a:bodyPr rtlCol="0" anchor="ctr"/>
          <a:lstStyle/>
          <a:p>
            <a:pPr algn="ctr"/>
            <a:endParaRPr lang="sv-SE" sz="1350"/>
          </a:p>
        </p:txBody>
      </p:sp>
      <p:sp>
        <p:nvSpPr>
          <p:cNvPr id="23" name="TextBox 22"/>
          <p:cNvSpPr txBox="1"/>
          <p:nvPr/>
        </p:nvSpPr>
        <p:spPr>
          <a:xfrm>
            <a:off x="2787864" y="2482708"/>
            <a:ext cx="914400" cy="1131079"/>
          </a:xfrm>
          <a:prstGeom prst="rect">
            <a:avLst/>
          </a:prstGeom>
          <a:noFill/>
        </p:spPr>
        <p:txBody>
          <a:bodyPr wrap="square" rtlCol="0">
            <a:spAutoFit/>
          </a:bodyPr>
          <a:lstStyle/>
          <a:p>
            <a:r>
              <a:rPr lang="sv-SE" sz="1350" dirty="0"/>
              <a:t>Besluta om strategisk geografisk lansering</a:t>
            </a:r>
          </a:p>
        </p:txBody>
      </p:sp>
      <p:cxnSp>
        <p:nvCxnSpPr>
          <p:cNvPr id="24" name="Straight Arrow Connector 23"/>
          <p:cNvCxnSpPr/>
          <p:nvPr/>
        </p:nvCxnSpPr>
        <p:spPr>
          <a:xfrm>
            <a:off x="3691873" y="2758448"/>
            <a:ext cx="457200" cy="1191"/>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sp>
        <p:nvSpPr>
          <p:cNvPr id="25" name="TextBox 24"/>
          <p:cNvSpPr txBox="1"/>
          <p:nvPr/>
        </p:nvSpPr>
        <p:spPr>
          <a:xfrm>
            <a:off x="917359" y="1104103"/>
            <a:ext cx="7170009" cy="584775"/>
          </a:xfrm>
          <a:prstGeom prst="rect">
            <a:avLst/>
          </a:prstGeom>
          <a:noFill/>
        </p:spPr>
        <p:txBody>
          <a:bodyPr wrap="square" rtlCol="0">
            <a:spAutoFit/>
          </a:bodyPr>
          <a:lstStyle/>
          <a:p>
            <a:pPr marL="285750" indent="-285750">
              <a:buFont typeface="Arial" panose="020B0604020202020204" pitchFamily="34" charset="0"/>
              <a:buChar char="•"/>
            </a:pPr>
            <a:r>
              <a:rPr lang="sv-SE" sz="1600" dirty="0"/>
              <a:t>Beslut i en verksamhetsprocess kan beskrivas med </a:t>
            </a:r>
            <a:r>
              <a:rPr lang="sv-SE" sz="1600" b="1" dirty="0"/>
              <a:t>både en aktivitet och en </a:t>
            </a:r>
            <a:r>
              <a:rPr lang="sv-SE" sz="1600" b="1" dirty="0" err="1"/>
              <a:t>beslutsnod/exclusive</a:t>
            </a:r>
            <a:r>
              <a:rPr lang="sv-SE" sz="1600" b="1" dirty="0"/>
              <a:t> </a:t>
            </a:r>
            <a:r>
              <a:rPr lang="sv-SE" sz="1600" b="1" dirty="0" err="1"/>
              <a:t>gateway</a:t>
            </a:r>
            <a:endParaRPr lang="sv-SE" sz="1600" b="1" dirty="0"/>
          </a:p>
        </p:txBody>
      </p:sp>
      <p:sp>
        <p:nvSpPr>
          <p:cNvPr id="27" name="Right Brace 26"/>
          <p:cNvSpPr/>
          <p:nvPr/>
        </p:nvSpPr>
        <p:spPr>
          <a:xfrm rot="5400000">
            <a:off x="3445089" y="2978874"/>
            <a:ext cx="342900" cy="1771650"/>
          </a:xfrm>
          <a:prstGeom prst="rightBrace">
            <a:avLst/>
          </a:prstGeom>
        </p:spPr>
        <p:style>
          <a:lnRef idx="1">
            <a:schemeClr val="dk1"/>
          </a:lnRef>
          <a:fillRef idx="0">
            <a:schemeClr val="dk1"/>
          </a:fillRef>
          <a:effectRef idx="0">
            <a:schemeClr val="dk1"/>
          </a:effectRef>
          <a:fontRef idx="minor">
            <a:schemeClr val="tx1"/>
          </a:fontRef>
        </p:style>
        <p:txBody>
          <a:bodyPr rtlCol="0" anchor="ctr"/>
          <a:lstStyle/>
          <a:p>
            <a:pPr algn="ctr"/>
            <a:endParaRPr lang="sv-SE" sz="1350"/>
          </a:p>
        </p:txBody>
      </p:sp>
      <p:sp>
        <p:nvSpPr>
          <p:cNvPr id="28" name="TextBox 27"/>
          <p:cNvSpPr txBox="1"/>
          <p:nvPr/>
        </p:nvSpPr>
        <p:spPr>
          <a:xfrm>
            <a:off x="3359364" y="4150449"/>
            <a:ext cx="1028700" cy="300082"/>
          </a:xfrm>
          <a:prstGeom prst="rect">
            <a:avLst/>
          </a:prstGeom>
          <a:noFill/>
        </p:spPr>
        <p:txBody>
          <a:bodyPr wrap="square" rtlCol="0">
            <a:spAutoFit/>
          </a:bodyPr>
          <a:lstStyle/>
          <a:p>
            <a:r>
              <a:rPr lang="sv-SE" sz="1350" dirty="0"/>
              <a:t>Beslut</a:t>
            </a:r>
          </a:p>
        </p:txBody>
      </p:sp>
      <p:sp>
        <p:nvSpPr>
          <p:cNvPr id="3" name="TextBox 2"/>
          <p:cNvSpPr txBox="1"/>
          <p:nvPr/>
        </p:nvSpPr>
        <p:spPr>
          <a:xfrm>
            <a:off x="4271563" y="2037034"/>
            <a:ext cx="1410964" cy="246221"/>
          </a:xfrm>
          <a:prstGeom prst="rect">
            <a:avLst/>
          </a:prstGeom>
          <a:noFill/>
        </p:spPr>
        <p:txBody>
          <a:bodyPr wrap="none" rtlCol="0">
            <a:spAutoFit/>
          </a:bodyPr>
          <a:lstStyle/>
          <a:p>
            <a:r>
              <a:rPr lang="sv-SE" sz="1000" dirty="0"/>
              <a:t>l</a:t>
            </a:r>
            <a:r>
              <a:rPr lang="sv-SE" sz="1000" dirty="0" smtClean="0"/>
              <a:t>ansera i ett land i taget</a:t>
            </a:r>
            <a:endParaRPr lang="sv-SE" sz="1000" dirty="0"/>
          </a:p>
        </p:txBody>
      </p:sp>
      <p:sp>
        <p:nvSpPr>
          <p:cNvPr id="32" name="TextBox 31"/>
          <p:cNvSpPr txBox="1"/>
          <p:nvPr/>
        </p:nvSpPr>
        <p:spPr>
          <a:xfrm>
            <a:off x="4450961" y="2541736"/>
            <a:ext cx="1277928" cy="400110"/>
          </a:xfrm>
          <a:prstGeom prst="rect">
            <a:avLst/>
          </a:prstGeom>
          <a:noFill/>
        </p:spPr>
        <p:txBody>
          <a:bodyPr wrap="square" rtlCol="0">
            <a:spAutoFit/>
          </a:bodyPr>
          <a:lstStyle/>
          <a:p>
            <a:r>
              <a:rPr lang="sv-SE" sz="1000" dirty="0"/>
              <a:t>l</a:t>
            </a:r>
            <a:r>
              <a:rPr lang="sv-SE" sz="1000" dirty="0" smtClean="0"/>
              <a:t>ansera i en världsdel i taget</a:t>
            </a:r>
            <a:endParaRPr lang="sv-SE" sz="1000" dirty="0"/>
          </a:p>
        </p:txBody>
      </p:sp>
      <p:sp>
        <p:nvSpPr>
          <p:cNvPr id="34" name="TextBox 33"/>
          <p:cNvSpPr txBox="1"/>
          <p:nvPr/>
        </p:nvSpPr>
        <p:spPr>
          <a:xfrm>
            <a:off x="4450961" y="3193780"/>
            <a:ext cx="947695" cy="246221"/>
          </a:xfrm>
          <a:prstGeom prst="rect">
            <a:avLst/>
          </a:prstGeom>
          <a:noFill/>
        </p:spPr>
        <p:txBody>
          <a:bodyPr wrap="none" rtlCol="0">
            <a:spAutoFit/>
          </a:bodyPr>
          <a:lstStyle/>
          <a:p>
            <a:r>
              <a:rPr lang="sv-SE" sz="1000" dirty="0" smtClean="0"/>
              <a:t>lansera globalt</a:t>
            </a:r>
            <a:endParaRPr lang="sv-SE" sz="1000" dirty="0"/>
          </a:p>
        </p:txBody>
      </p:sp>
      <p:cxnSp>
        <p:nvCxnSpPr>
          <p:cNvPr id="44" name="Straight Arrow Connector 43"/>
          <p:cNvCxnSpPr/>
          <p:nvPr/>
        </p:nvCxnSpPr>
        <p:spPr>
          <a:xfrm>
            <a:off x="4285227" y="3217164"/>
            <a:ext cx="1397300" cy="1"/>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4245958802"/>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67439" y="3896539"/>
            <a:ext cx="7915062" cy="571499"/>
          </a:xfrm>
        </p:spPr>
        <p:txBody>
          <a:bodyPr>
            <a:noAutofit/>
          </a:bodyPr>
          <a:lstStyle/>
          <a:p>
            <a:r>
              <a:rPr lang="sv-SE" sz="1600" b="1" dirty="0">
                <a:latin typeface="+mn-lt"/>
              </a:rPr>
              <a:t>Executive Information Systems (EIS) </a:t>
            </a:r>
            <a:r>
              <a:rPr lang="sv-SE" sz="1600" dirty="0">
                <a:latin typeface="+mn-lt"/>
              </a:rPr>
              <a:t>– är system utvecklade för att mer specifikt stödja beslutsfattandet hos högsta ledningen. Den moderna formen av EIS är digital dashboards</a:t>
            </a:r>
          </a:p>
        </p:txBody>
      </p:sp>
      <p:sp>
        <p:nvSpPr>
          <p:cNvPr id="4" name="Title 1"/>
          <p:cNvSpPr>
            <a:spLocks noGrp="1"/>
          </p:cNvSpPr>
          <p:nvPr>
            <p:ph type="title"/>
          </p:nvPr>
        </p:nvSpPr>
        <p:spPr>
          <a:xfrm>
            <a:off x="558530" y="331977"/>
            <a:ext cx="7704584" cy="857250"/>
          </a:xfrm>
        </p:spPr>
        <p:txBody>
          <a:bodyPr>
            <a:noAutofit/>
          </a:bodyPr>
          <a:lstStyle/>
          <a:p>
            <a:pPr algn="l"/>
            <a:r>
              <a:rPr lang="sv-SE" sz="2700" dirty="0"/>
              <a:t>EIS: Typer av IT som stöd för beslut </a:t>
            </a:r>
          </a:p>
        </p:txBody>
      </p:sp>
      <p:sp>
        <p:nvSpPr>
          <p:cNvPr id="5" name="AutoShape 19"/>
          <p:cNvSpPr>
            <a:spLocks noChangeArrowheads="1"/>
          </p:cNvSpPr>
          <p:nvPr/>
        </p:nvSpPr>
        <p:spPr bwMode="auto">
          <a:xfrm>
            <a:off x="1769359" y="3379844"/>
            <a:ext cx="428625" cy="375047"/>
          </a:xfrm>
          <a:prstGeom prst="can">
            <a:avLst>
              <a:gd name="adj" fmla="val 25000"/>
            </a:avLst>
          </a:prstGeom>
          <a:ln>
            <a:headEnd/>
            <a:tailEnd/>
          </a:ln>
        </p:spPr>
        <p:style>
          <a:lnRef idx="1">
            <a:schemeClr val="accent6"/>
          </a:lnRef>
          <a:fillRef idx="2">
            <a:schemeClr val="accent6"/>
          </a:fillRef>
          <a:effectRef idx="1">
            <a:schemeClr val="accent6"/>
          </a:effectRef>
          <a:fontRef idx="minor">
            <a:schemeClr val="dk1"/>
          </a:fontRef>
        </p:style>
        <p:txBody>
          <a:bodyPr wrap="none" anchor="ctr"/>
          <a:lstStyle/>
          <a:p>
            <a:pPr>
              <a:spcBef>
                <a:spcPct val="50000"/>
              </a:spcBef>
              <a:buFontTx/>
              <a:buChar char="•"/>
              <a:defRPr/>
            </a:pPr>
            <a:endParaRPr lang="sv-SE" sz="1350"/>
          </a:p>
        </p:txBody>
      </p:sp>
      <p:sp>
        <p:nvSpPr>
          <p:cNvPr id="9" name="Text Box 51"/>
          <p:cNvSpPr txBox="1">
            <a:spLocks noChangeArrowheads="1"/>
          </p:cNvSpPr>
          <p:nvPr/>
        </p:nvSpPr>
        <p:spPr bwMode="auto">
          <a:xfrm>
            <a:off x="1113324" y="3410553"/>
            <a:ext cx="1781175" cy="336292"/>
          </a:xfrm>
          <a:prstGeom prst="rect">
            <a:avLst/>
          </a:prstGeom>
          <a:noFill/>
          <a:ln w="9525">
            <a:noFill/>
            <a:miter lim="800000"/>
            <a:headEnd/>
            <a:tailEnd/>
          </a:ln>
        </p:spPr>
        <p:txBody>
          <a:bodyPr lIns="127300" tIns="63650" rIns="127300" bIns="63650">
            <a:spAutoFit/>
          </a:bodyPr>
          <a:lstStyle/>
          <a:p>
            <a:pPr algn="ctr"/>
            <a:r>
              <a:rPr lang="sv-SE" sz="1350" dirty="0">
                <a:latin typeface="Arial Black" pitchFamily="34" charset="0"/>
              </a:rPr>
              <a:t>ITS</a:t>
            </a:r>
          </a:p>
        </p:txBody>
      </p:sp>
      <p:sp>
        <p:nvSpPr>
          <p:cNvPr id="12" name="AutoShape 19"/>
          <p:cNvSpPr>
            <a:spLocks noChangeArrowheads="1"/>
          </p:cNvSpPr>
          <p:nvPr/>
        </p:nvSpPr>
        <p:spPr bwMode="auto">
          <a:xfrm>
            <a:off x="2762340" y="2909116"/>
            <a:ext cx="428625" cy="375047"/>
          </a:xfrm>
          <a:prstGeom prst="can">
            <a:avLst>
              <a:gd name="adj" fmla="val 25000"/>
            </a:avLst>
          </a:prstGeom>
          <a:ln>
            <a:headEnd/>
            <a:tailEnd/>
          </a:ln>
        </p:spPr>
        <p:style>
          <a:lnRef idx="1">
            <a:schemeClr val="accent6"/>
          </a:lnRef>
          <a:fillRef idx="2">
            <a:schemeClr val="accent6"/>
          </a:fillRef>
          <a:effectRef idx="1">
            <a:schemeClr val="accent6"/>
          </a:effectRef>
          <a:fontRef idx="minor">
            <a:schemeClr val="dk1"/>
          </a:fontRef>
        </p:style>
        <p:txBody>
          <a:bodyPr wrap="none" anchor="ctr"/>
          <a:lstStyle/>
          <a:p>
            <a:pPr>
              <a:spcBef>
                <a:spcPct val="50000"/>
              </a:spcBef>
              <a:buFontTx/>
              <a:buChar char="•"/>
              <a:defRPr/>
            </a:pPr>
            <a:endParaRPr lang="sv-SE" sz="1350" dirty="0"/>
          </a:p>
        </p:txBody>
      </p:sp>
      <p:sp>
        <p:nvSpPr>
          <p:cNvPr id="13" name="Text Box 51"/>
          <p:cNvSpPr txBox="1">
            <a:spLocks noChangeArrowheads="1"/>
          </p:cNvSpPr>
          <p:nvPr/>
        </p:nvSpPr>
        <p:spPr bwMode="auto">
          <a:xfrm>
            <a:off x="2070570" y="2979795"/>
            <a:ext cx="1781175" cy="336292"/>
          </a:xfrm>
          <a:prstGeom prst="rect">
            <a:avLst/>
          </a:prstGeom>
          <a:noFill/>
          <a:ln w="9525">
            <a:noFill/>
            <a:miter lim="800000"/>
            <a:headEnd/>
            <a:tailEnd/>
          </a:ln>
        </p:spPr>
        <p:txBody>
          <a:bodyPr lIns="127300" tIns="63650" rIns="127300" bIns="63650">
            <a:spAutoFit/>
          </a:bodyPr>
          <a:lstStyle/>
          <a:p>
            <a:pPr algn="ctr"/>
            <a:r>
              <a:rPr lang="sv-SE" sz="1350" dirty="0">
                <a:latin typeface="Arial Black" pitchFamily="34" charset="0"/>
              </a:rPr>
              <a:t>ITS</a:t>
            </a:r>
          </a:p>
        </p:txBody>
      </p:sp>
      <p:sp>
        <p:nvSpPr>
          <p:cNvPr id="14" name="AutoShape 19"/>
          <p:cNvSpPr>
            <a:spLocks noChangeArrowheads="1"/>
          </p:cNvSpPr>
          <p:nvPr/>
        </p:nvSpPr>
        <p:spPr bwMode="auto">
          <a:xfrm>
            <a:off x="3648165" y="2408294"/>
            <a:ext cx="428625" cy="375047"/>
          </a:xfrm>
          <a:prstGeom prst="can">
            <a:avLst>
              <a:gd name="adj" fmla="val 25000"/>
            </a:avLst>
          </a:prstGeom>
          <a:ln>
            <a:headEnd/>
            <a:tailEnd/>
          </a:ln>
        </p:spPr>
        <p:style>
          <a:lnRef idx="1">
            <a:schemeClr val="accent6"/>
          </a:lnRef>
          <a:fillRef idx="2">
            <a:schemeClr val="accent6"/>
          </a:fillRef>
          <a:effectRef idx="1">
            <a:schemeClr val="accent6"/>
          </a:effectRef>
          <a:fontRef idx="minor">
            <a:schemeClr val="dk1"/>
          </a:fontRef>
        </p:style>
        <p:txBody>
          <a:bodyPr wrap="none" anchor="ctr"/>
          <a:lstStyle/>
          <a:p>
            <a:pPr>
              <a:spcBef>
                <a:spcPct val="50000"/>
              </a:spcBef>
              <a:buFontTx/>
              <a:buChar char="•"/>
              <a:defRPr/>
            </a:pPr>
            <a:endParaRPr lang="sv-SE" sz="1350"/>
          </a:p>
        </p:txBody>
      </p:sp>
      <p:sp>
        <p:nvSpPr>
          <p:cNvPr id="15" name="Text Box 51"/>
          <p:cNvSpPr txBox="1">
            <a:spLocks noChangeArrowheads="1"/>
          </p:cNvSpPr>
          <p:nvPr/>
        </p:nvSpPr>
        <p:spPr bwMode="auto">
          <a:xfrm>
            <a:off x="2990940" y="2465445"/>
            <a:ext cx="1781175" cy="336292"/>
          </a:xfrm>
          <a:prstGeom prst="rect">
            <a:avLst/>
          </a:prstGeom>
          <a:noFill/>
          <a:ln w="9525">
            <a:noFill/>
            <a:miter lim="800000"/>
            <a:headEnd/>
            <a:tailEnd/>
          </a:ln>
        </p:spPr>
        <p:txBody>
          <a:bodyPr lIns="127300" tIns="63650" rIns="127300" bIns="63650">
            <a:spAutoFit/>
          </a:bodyPr>
          <a:lstStyle/>
          <a:p>
            <a:pPr algn="ctr"/>
            <a:r>
              <a:rPr lang="sv-SE" sz="1350" dirty="0">
                <a:latin typeface="Arial Black" pitchFamily="34" charset="0"/>
              </a:rPr>
              <a:t>ITS</a:t>
            </a:r>
          </a:p>
        </p:txBody>
      </p:sp>
      <p:sp>
        <p:nvSpPr>
          <p:cNvPr id="47" name="TextBox 46"/>
          <p:cNvSpPr txBox="1"/>
          <p:nvPr/>
        </p:nvSpPr>
        <p:spPr>
          <a:xfrm>
            <a:off x="6419940" y="1683964"/>
            <a:ext cx="1543050" cy="276999"/>
          </a:xfrm>
          <a:prstGeom prst="rect">
            <a:avLst/>
          </a:prstGeom>
          <a:noFill/>
        </p:spPr>
        <p:txBody>
          <a:bodyPr wrap="square" rtlCol="0">
            <a:spAutoFit/>
          </a:bodyPr>
          <a:lstStyle/>
          <a:p>
            <a:r>
              <a:rPr lang="sv-SE" sz="1200" dirty="0"/>
              <a:t>Högsta ledningen</a:t>
            </a:r>
          </a:p>
        </p:txBody>
      </p:sp>
      <p:pic>
        <p:nvPicPr>
          <p:cNvPr id="1030" name="Picture 6"/>
          <p:cNvPicPr>
            <a:picLocks noChangeAspect="1" noChangeArrowheads="1"/>
          </p:cNvPicPr>
          <p:nvPr/>
        </p:nvPicPr>
        <p:blipFill>
          <a:blip r:embed="rId3" cstate="print"/>
          <a:srcRect/>
          <a:stretch>
            <a:fillRect/>
          </a:stretch>
        </p:blipFill>
        <p:spPr bwMode="auto">
          <a:xfrm>
            <a:off x="6419941" y="1073083"/>
            <a:ext cx="1021556" cy="575162"/>
          </a:xfrm>
          <a:prstGeom prst="rect">
            <a:avLst/>
          </a:prstGeom>
          <a:noFill/>
          <a:ln w="9525">
            <a:noFill/>
            <a:miter lim="800000"/>
            <a:headEnd/>
            <a:tailEnd/>
          </a:ln>
        </p:spPr>
      </p:pic>
      <p:pic>
        <p:nvPicPr>
          <p:cNvPr id="1032" name="Picture 8"/>
          <p:cNvPicPr>
            <a:picLocks noChangeAspect="1" noChangeArrowheads="1"/>
          </p:cNvPicPr>
          <p:nvPr/>
        </p:nvPicPr>
        <p:blipFill>
          <a:blip r:embed="rId4" cstate="print"/>
          <a:srcRect/>
          <a:stretch>
            <a:fillRect/>
          </a:stretch>
        </p:blipFill>
        <p:spPr bwMode="auto">
          <a:xfrm>
            <a:off x="1505040" y="1874032"/>
            <a:ext cx="821997" cy="564356"/>
          </a:xfrm>
          <a:prstGeom prst="rect">
            <a:avLst/>
          </a:prstGeom>
          <a:noFill/>
          <a:ln w="9525">
            <a:noFill/>
            <a:miter lim="800000"/>
            <a:headEnd/>
            <a:tailEnd/>
          </a:ln>
        </p:spPr>
      </p:pic>
      <p:sp>
        <p:nvSpPr>
          <p:cNvPr id="55" name="TextBox 54"/>
          <p:cNvSpPr txBox="1"/>
          <p:nvPr/>
        </p:nvSpPr>
        <p:spPr>
          <a:xfrm>
            <a:off x="1458605" y="2445532"/>
            <a:ext cx="1543050" cy="461665"/>
          </a:xfrm>
          <a:prstGeom prst="rect">
            <a:avLst/>
          </a:prstGeom>
          <a:noFill/>
        </p:spPr>
        <p:txBody>
          <a:bodyPr wrap="square" rtlCol="0">
            <a:spAutoFit/>
          </a:bodyPr>
          <a:lstStyle/>
          <a:p>
            <a:r>
              <a:rPr lang="sv-SE" sz="1200" dirty="0"/>
              <a:t>Order-</a:t>
            </a:r>
          </a:p>
          <a:p>
            <a:r>
              <a:rPr lang="sv-SE" sz="1200" dirty="0"/>
              <a:t>mottagning</a:t>
            </a:r>
          </a:p>
        </p:txBody>
      </p:sp>
      <p:pic>
        <p:nvPicPr>
          <p:cNvPr id="59" name="Picture 9"/>
          <p:cNvPicPr>
            <a:picLocks noChangeAspect="1" noChangeArrowheads="1"/>
          </p:cNvPicPr>
          <p:nvPr/>
        </p:nvPicPr>
        <p:blipFill>
          <a:blip r:embed="rId5" cstate="print"/>
          <a:srcRect/>
          <a:stretch>
            <a:fillRect/>
          </a:stretch>
        </p:blipFill>
        <p:spPr bwMode="auto">
          <a:xfrm>
            <a:off x="2419440" y="1455363"/>
            <a:ext cx="767953" cy="497547"/>
          </a:xfrm>
          <a:prstGeom prst="rect">
            <a:avLst/>
          </a:prstGeom>
          <a:noFill/>
          <a:ln w="9525">
            <a:noFill/>
            <a:miter lim="800000"/>
            <a:headEnd/>
            <a:tailEnd/>
          </a:ln>
        </p:spPr>
      </p:pic>
      <p:sp>
        <p:nvSpPr>
          <p:cNvPr id="60" name="TextBox 59"/>
          <p:cNvSpPr txBox="1"/>
          <p:nvPr/>
        </p:nvSpPr>
        <p:spPr>
          <a:xfrm>
            <a:off x="2330143" y="1960054"/>
            <a:ext cx="1543050" cy="461665"/>
          </a:xfrm>
          <a:prstGeom prst="rect">
            <a:avLst/>
          </a:prstGeom>
          <a:noFill/>
        </p:spPr>
        <p:txBody>
          <a:bodyPr wrap="square" rtlCol="0">
            <a:spAutoFit/>
          </a:bodyPr>
          <a:lstStyle/>
          <a:p>
            <a:r>
              <a:rPr lang="sv-SE" sz="1200" dirty="0"/>
              <a:t>Produktions-</a:t>
            </a:r>
          </a:p>
          <a:p>
            <a:r>
              <a:rPr lang="sv-SE" sz="1200" dirty="0"/>
              <a:t>avdelning</a:t>
            </a:r>
          </a:p>
        </p:txBody>
      </p:sp>
      <p:pic>
        <p:nvPicPr>
          <p:cNvPr id="1034" name="Picture 10"/>
          <p:cNvPicPr>
            <a:picLocks noChangeAspect="1" noChangeArrowheads="1"/>
          </p:cNvPicPr>
          <p:nvPr/>
        </p:nvPicPr>
        <p:blipFill>
          <a:blip r:embed="rId6" cstate="print"/>
          <a:srcRect/>
          <a:stretch>
            <a:fillRect/>
          </a:stretch>
        </p:blipFill>
        <p:spPr bwMode="auto">
          <a:xfrm>
            <a:off x="3448140" y="1099247"/>
            <a:ext cx="943708" cy="400050"/>
          </a:xfrm>
          <a:prstGeom prst="rect">
            <a:avLst/>
          </a:prstGeom>
          <a:noFill/>
          <a:ln w="9525">
            <a:noFill/>
            <a:miter lim="800000"/>
            <a:headEnd/>
            <a:tailEnd/>
          </a:ln>
        </p:spPr>
      </p:pic>
      <p:sp>
        <p:nvSpPr>
          <p:cNvPr id="62" name="TextBox 61"/>
          <p:cNvSpPr txBox="1"/>
          <p:nvPr/>
        </p:nvSpPr>
        <p:spPr>
          <a:xfrm>
            <a:off x="3448140" y="1531132"/>
            <a:ext cx="1543050" cy="461665"/>
          </a:xfrm>
          <a:prstGeom prst="rect">
            <a:avLst/>
          </a:prstGeom>
          <a:noFill/>
        </p:spPr>
        <p:txBody>
          <a:bodyPr wrap="square" rtlCol="0">
            <a:spAutoFit/>
          </a:bodyPr>
          <a:lstStyle/>
          <a:p>
            <a:r>
              <a:rPr lang="sv-SE" sz="1200" dirty="0"/>
              <a:t>Leverans-</a:t>
            </a:r>
          </a:p>
          <a:p>
            <a:r>
              <a:rPr lang="sv-SE" sz="1200" dirty="0"/>
              <a:t>avdelning</a:t>
            </a:r>
          </a:p>
        </p:txBody>
      </p:sp>
      <p:cxnSp>
        <p:nvCxnSpPr>
          <p:cNvPr id="64" name="Straight Arrow Connector 63"/>
          <p:cNvCxnSpPr/>
          <p:nvPr/>
        </p:nvCxnSpPr>
        <p:spPr>
          <a:xfrm rot="5400000">
            <a:off x="1733640" y="3055563"/>
            <a:ext cx="342900" cy="1191"/>
          </a:xfrm>
          <a:prstGeom prst="straightConnector1">
            <a:avLst/>
          </a:prstGeom>
          <a:ln>
            <a:headEnd type="arrow"/>
            <a:tailEnd type="arrow"/>
          </a:ln>
        </p:spPr>
        <p:style>
          <a:lnRef idx="1">
            <a:schemeClr val="dk1"/>
          </a:lnRef>
          <a:fillRef idx="0">
            <a:schemeClr val="dk1"/>
          </a:fillRef>
          <a:effectRef idx="0">
            <a:schemeClr val="dk1"/>
          </a:effectRef>
          <a:fontRef idx="minor">
            <a:schemeClr val="tx1"/>
          </a:fontRef>
        </p:style>
      </p:cxnSp>
      <p:cxnSp>
        <p:nvCxnSpPr>
          <p:cNvPr id="65" name="Straight Arrow Connector 64"/>
          <p:cNvCxnSpPr/>
          <p:nvPr/>
        </p:nvCxnSpPr>
        <p:spPr>
          <a:xfrm rot="5400000">
            <a:off x="2762936" y="2597768"/>
            <a:ext cx="342900" cy="1191"/>
          </a:xfrm>
          <a:prstGeom prst="straightConnector1">
            <a:avLst/>
          </a:prstGeom>
          <a:ln>
            <a:headEnd type="arrow"/>
            <a:tailEnd type="arrow"/>
          </a:ln>
        </p:spPr>
        <p:style>
          <a:lnRef idx="1">
            <a:schemeClr val="dk1"/>
          </a:lnRef>
          <a:fillRef idx="0">
            <a:schemeClr val="dk1"/>
          </a:fillRef>
          <a:effectRef idx="0">
            <a:schemeClr val="dk1"/>
          </a:effectRef>
          <a:fontRef idx="minor">
            <a:schemeClr val="tx1"/>
          </a:fontRef>
        </p:style>
      </p:cxnSp>
      <p:cxnSp>
        <p:nvCxnSpPr>
          <p:cNvPr id="66" name="Straight Arrow Connector 65"/>
          <p:cNvCxnSpPr/>
          <p:nvPr/>
        </p:nvCxnSpPr>
        <p:spPr>
          <a:xfrm rot="5400000">
            <a:off x="3677336" y="2083418"/>
            <a:ext cx="342900" cy="1191"/>
          </a:xfrm>
          <a:prstGeom prst="straightConnector1">
            <a:avLst/>
          </a:prstGeom>
          <a:ln>
            <a:headEnd type="arrow"/>
            <a:tailEnd type="arrow"/>
          </a:ln>
        </p:spPr>
        <p:style>
          <a:lnRef idx="1">
            <a:schemeClr val="dk1"/>
          </a:lnRef>
          <a:fillRef idx="0">
            <a:schemeClr val="dk1"/>
          </a:fillRef>
          <a:effectRef idx="0">
            <a:schemeClr val="dk1"/>
          </a:effectRef>
          <a:fontRef idx="minor">
            <a:schemeClr val="tx1"/>
          </a:fontRef>
        </p:style>
      </p:cxnSp>
      <p:sp>
        <p:nvSpPr>
          <p:cNvPr id="21" name="AutoShape 19"/>
          <p:cNvSpPr>
            <a:spLocks noChangeArrowheads="1"/>
          </p:cNvSpPr>
          <p:nvPr/>
        </p:nvSpPr>
        <p:spPr bwMode="auto">
          <a:xfrm>
            <a:off x="4991190" y="2712663"/>
            <a:ext cx="428625" cy="375047"/>
          </a:xfrm>
          <a:prstGeom prst="can">
            <a:avLst>
              <a:gd name="adj" fmla="val 25000"/>
            </a:avLst>
          </a:prstGeom>
          <a:ln>
            <a:headEnd/>
            <a:tailEnd/>
          </a:ln>
        </p:spPr>
        <p:style>
          <a:lnRef idx="1">
            <a:schemeClr val="accent6"/>
          </a:lnRef>
          <a:fillRef idx="2">
            <a:schemeClr val="accent6"/>
          </a:fillRef>
          <a:effectRef idx="1">
            <a:schemeClr val="accent6"/>
          </a:effectRef>
          <a:fontRef idx="minor">
            <a:schemeClr val="dk1"/>
          </a:fontRef>
        </p:style>
        <p:txBody>
          <a:bodyPr wrap="none" anchor="ctr"/>
          <a:lstStyle/>
          <a:p>
            <a:pPr>
              <a:spcBef>
                <a:spcPct val="50000"/>
              </a:spcBef>
              <a:buFontTx/>
              <a:buChar char="•"/>
              <a:defRPr/>
            </a:pPr>
            <a:endParaRPr lang="sv-SE" sz="1350"/>
          </a:p>
        </p:txBody>
      </p:sp>
      <p:sp>
        <p:nvSpPr>
          <p:cNvPr id="22" name="Text Box 51"/>
          <p:cNvSpPr txBox="1">
            <a:spLocks noChangeArrowheads="1"/>
          </p:cNvSpPr>
          <p:nvPr/>
        </p:nvSpPr>
        <p:spPr bwMode="auto">
          <a:xfrm>
            <a:off x="4305390" y="2769814"/>
            <a:ext cx="1781175" cy="336292"/>
          </a:xfrm>
          <a:prstGeom prst="rect">
            <a:avLst/>
          </a:prstGeom>
          <a:noFill/>
          <a:ln w="9525">
            <a:noFill/>
            <a:miter lim="800000"/>
            <a:headEnd/>
            <a:tailEnd/>
          </a:ln>
        </p:spPr>
        <p:txBody>
          <a:bodyPr lIns="127300" tIns="63650" rIns="127300" bIns="63650">
            <a:spAutoFit/>
          </a:bodyPr>
          <a:lstStyle/>
          <a:p>
            <a:pPr algn="ctr"/>
            <a:r>
              <a:rPr lang="sv-SE" sz="1350" dirty="0">
                <a:latin typeface="Arial Black" pitchFamily="34" charset="0"/>
              </a:rPr>
              <a:t>EIS</a:t>
            </a:r>
          </a:p>
        </p:txBody>
      </p:sp>
      <p:cxnSp>
        <p:nvCxnSpPr>
          <p:cNvPr id="26" name="Straight Arrow Connector 25"/>
          <p:cNvCxnSpPr/>
          <p:nvPr/>
        </p:nvCxnSpPr>
        <p:spPr>
          <a:xfrm rot="5400000" flipH="1" flipV="1">
            <a:off x="5362665" y="1769688"/>
            <a:ext cx="971550" cy="914400"/>
          </a:xfrm>
          <a:prstGeom prst="straightConnector1">
            <a:avLst/>
          </a:prstGeom>
          <a:ln>
            <a:headEnd type="arrow"/>
            <a:tailEnd type="arrow"/>
          </a:ln>
        </p:spPr>
        <p:style>
          <a:lnRef idx="1">
            <a:schemeClr val="dk1"/>
          </a:lnRef>
          <a:fillRef idx="0">
            <a:schemeClr val="dk1"/>
          </a:fillRef>
          <a:effectRef idx="0">
            <a:schemeClr val="dk1"/>
          </a:effectRef>
          <a:fontRef idx="minor">
            <a:schemeClr val="tx1"/>
          </a:fontRef>
        </p:style>
      </p:cxnSp>
      <p:cxnSp>
        <p:nvCxnSpPr>
          <p:cNvPr id="27" name="Straight Arrow Connector 26"/>
          <p:cNvCxnSpPr/>
          <p:nvPr/>
        </p:nvCxnSpPr>
        <p:spPr>
          <a:xfrm>
            <a:off x="4191090" y="2712663"/>
            <a:ext cx="628650" cy="171450"/>
          </a:xfrm>
          <a:prstGeom prst="straightConnector1">
            <a:avLst/>
          </a:prstGeom>
          <a:ln>
            <a:headEnd type="none" w="med" len="med"/>
            <a:tailEnd type="arrow" w="med" len="med"/>
          </a:ln>
        </p:spPr>
        <p:style>
          <a:lnRef idx="1">
            <a:schemeClr val="dk1"/>
          </a:lnRef>
          <a:fillRef idx="0">
            <a:schemeClr val="dk1"/>
          </a:fillRef>
          <a:effectRef idx="0">
            <a:schemeClr val="dk1"/>
          </a:effectRef>
          <a:fontRef idx="minor">
            <a:schemeClr val="tx1"/>
          </a:fontRef>
        </p:style>
      </p:cxnSp>
      <p:cxnSp>
        <p:nvCxnSpPr>
          <p:cNvPr id="30" name="Straight Arrow Connector 29"/>
          <p:cNvCxnSpPr/>
          <p:nvPr/>
        </p:nvCxnSpPr>
        <p:spPr>
          <a:xfrm flipV="1">
            <a:off x="3390990" y="2998413"/>
            <a:ext cx="1371600" cy="114300"/>
          </a:xfrm>
          <a:prstGeom prst="straightConnector1">
            <a:avLst/>
          </a:prstGeom>
          <a:ln>
            <a:headEnd type="none" w="med" len="med"/>
            <a:tailEnd type="arrow" w="med" len="med"/>
          </a:ln>
        </p:spPr>
        <p:style>
          <a:lnRef idx="1">
            <a:schemeClr val="dk1"/>
          </a:lnRef>
          <a:fillRef idx="0">
            <a:schemeClr val="dk1"/>
          </a:fillRef>
          <a:effectRef idx="0">
            <a:schemeClr val="dk1"/>
          </a:effectRef>
          <a:fontRef idx="minor">
            <a:schemeClr val="tx1"/>
          </a:fontRef>
        </p:style>
      </p:cxnSp>
      <p:cxnSp>
        <p:nvCxnSpPr>
          <p:cNvPr id="33" name="Straight Arrow Connector 32"/>
          <p:cNvCxnSpPr/>
          <p:nvPr/>
        </p:nvCxnSpPr>
        <p:spPr>
          <a:xfrm flipV="1">
            <a:off x="2362290" y="3112713"/>
            <a:ext cx="2514600" cy="571500"/>
          </a:xfrm>
          <a:prstGeom prst="straightConnector1">
            <a:avLst/>
          </a:prstGeom>
          <a:ln>
            <a:headEnd type="none" w="med" len="med"/>
            <a:tailEnd type="arrow" w="med" len="med"/>
          </a:ln>
        </p:spPr>
        <p:style>
          <a:lnRef idx="1">
            <a:schemeClr val="dk1"/>
          </a:lnRef>
          <a:fillRef idx="0">
            <a:schemeClr val="dk1"/>
          </a:fillRef>
          <a:effectRef idx="0">
            <a:schemeClr val="dk1"/>
          </a:effectRef>
          <a:fontRef idx="minor">
            <a:schemeClr val="tx1"/>
          </a:fontRef>
        </p:style>
      </p:cxnSp>
      <p:sp>
        <p:nvSpPr>
          <p:cNvPr id="28" name="Rectangle 27"/>
          <p:cNvSpPr/>
          <p:nvPr/>
        </p:nvSpPr>
        <p:spPr>
          <a:xfrm>
            <a:off x="7676964" y="120716"/>
            <a:ext cx="1272716" cy="10955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Tree>
    <p:extLst>
      <p:ext uri="{BB962C8B-B14F-4D97-AF65-F5344CB8AC3E}">
        <p14:creationId xmlns:p14="http://schemas.microsoft.com/office/powerpoint/2010/main" val="2316799688"/>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607385" y="106398"/>
            <a:ext cx="7107865" cy="857250"/>
          </a:xfrm>
        </p:spPr>
        <p:txBody>
          <a:bodyPr>
            <a:normAutofit/>
          </a:bodyPr>
          <a:lstStyle/>
          <a:p>
            <a:pPr algn="l"/>
            <a:r>
              <a:rPr lang="sv-SE" sz="2700" dirty="0"/>
              <a:t>EIS: Digital dashboards </a:t>
            </a:r>
          </a:p>
        </p:txBody>
      </p:sp>
      <p:sp>
        <p:nvSpPr>
          <p:cNvPr id="49" name="TextBox 48"/>
          <p:cNvSpPr txBox="1"/>
          <p:nvPr/>
        </p:nvSpPr>
        <p:spPr>
          <a:xfrm>
            <a:off x="446567" y="2915967"/>
            <a:ext cx="8697433" cy="2331407"/>
          </a:xfrm>
          <a:prstGeom prst="rect">
            <a:avLst/>
          </a:prstGeom>
          <a:noFill/>
        </p:spPr>
        <p:txBody>
          <a:bodyPr wrap="square" rtlCol="0">
            <a:spAutoFit/>
          </a:bodyPr>
          <a:lstStyle/>
          <a:p>
            <a:pPr marL="285750" indent="-285750">
              <a:spcBef>
                <a:spcPts val="1200"/>
              </a:spcBef>
              <a:buFont typeface="Arial" panose="020B0604020202020204" pitchFamily="34" charset="0"/>
              <a:buChar char="•"/>
            </a:pPr>
            <a:r>
              <a:rPr lang="sv-SE" sz="1600" b="1" dirty="0">
                <a:ea typeface="Verdana" panose="020B0604030504040204" pitchFamily="34" charset="0"/>
                <a:cs typeface="Verdana" panose="020B0604030504040204" pitchFamily="34" charset="0"/>
              </a:rPr>
              <a:t>Digital dashboards (även kallade performance dashboards) </a:t>
            </a:r>
            <a:r>
              <a:rPr lang="sv-SE" sz="1600" dirty="0">
                <a:ea typeface="Verdana" panose="020B0604030504040204" pitchFamily="34" charset="0"/>
                <a:cs typeface="Verdana" panose="020B0604030504040204" pitchFamily="34" charset="0"/>
              </a:rPr>
              <a:t>– avser att ge en grafisk överblick över effektiviteten hos en organisation på samma sätt som en bils eller flygplans instrumentbräda ger överblick över bilens/flygplanets effektivitet. </a:t>
            </a:r>
            <a:endParaRPr lang="sv-SE" sz="1600" dirty="0" smtClean="0">
              <a:ea typeface="Verdana" panose="020B0604030504040204" pitchFamily="34" charset="0"/>
              <a:cs typeface="Verdana" panose="020B0604030504040204" pitchFamily="34" charset="0"/>
            </a:endParaRPr>
          </a:p>
          <a:p>
            <a:pPr marL="285750" indent="-285750">
              <a:spcBef>
                <a:spcPts val="1200"/>
              </a:spcBef>
              <a:buFont typeface="Arial" panose="020B0604020202020204" pitchFamily="34" charset="0"/>
              <a:buChar char="•"/>
            </a:pPr>
            <a:r>
              <a:rPr lang="en-US" sz="1600" dirty="0" err="1" smtClean="0">
                <a:ea typeface="Verdana" panose="020B0604030504040204" pitchFamily="34" charset="0"/>
                <a:cs typeface="Verdana" panose="020B0604030504040204" pitchFamily="34" charset="0"/>
              </a:rPr>
              <a:t>Därmed</a:t>
            </a:r>
            <a:r>
              <a:rPr lang="en-US" sz="1600" dirty="0" smtClean="0">
                <a:ea typeface="Verdana" panose="020B0604030504040204" pitchFamily="34" charset="0"/>
                <a:cs typeface="Verdana" panose="020B0604030504040204" pitchFamily="34" charset="0"/>
              </a:rPr>
              <a:t> </a:t>
            </a:r>
            <a:r>
              <a:rPr lang="en-US" sz="1600" dirty="0" err="1">
                <a:ea typeface="Verdana" panose="020B0604030504040204" pitchFamily="34" charset="0"/>
                <a:cs typeface="Verdana" panose="020B0604030504040204" pitchFamily="34" charset="0"/>
              </a:rPr>
              <a:t>kan</a:t>
            </a:r>
            <a:r>
              <a:rPr lang="en-US" sz="1600" dirty="0">
                <a:ea typeface="Verdana" panose="020B0604030504040204" pitchFamily="34" charset="0"/>
                <a:cs typeface="Verdana" panose="020B0604030504040204" pitchFamily="34" charset="0"/>
              </a:rPr>
              <a:t> </a:t>
            </a:r>
            <a:r>
              <a:rPr lang="en-US" sz="1600" dirty="0" err="1">
                <a:ea typeface="Verdana" panose="020B0604030504040204" pitchFamily="34" charset="0"/>
                <a:cs typeface="Verdana" panose="020B0604030504040204" pitchFamily="34" charset="0"/>
              </a:rPr>
              <a:t>användare</a:t>
            </a:r>
            <a:r>
              <a:rPr lang="en-US" sz="1600" dirty="0">
                <a:ea typeface="Verdana" panose="020B0604030504040204" pitchFamily="34" charset="0"/>
                <a:cs typeface="Verdana" panose="020B0604030504040204" pitchFamily="34" charset="0"/>
              </a:rPr>
              <a:t> </a:t>
            </a:r>
            <a:r>
              <a:rPr lang="en-US" sz="1600" dirty="0" err="1" smtClean="0">
                <a:ea typeface="Verdana" panose="020B0604030504040204" pitchFamily="34" charset="0"/>
                <a:cs typeface="Verdana" panose="020B0604030504040204" pitchFamily="34" charset="0"/>
              </a:rPr>
              <a:t>av</a:t>
            </a:r>
            <a:r>
              <a:rPr lang="en-US" sz="1600" dirty="0" smtClean="0">
                <a:ea typeface="Verdana" panose="020B0604030504040204" pitchFamily="34" charset="0"/>
                <a:cs typeface="Verdana" panose="020B0604030504040204" pitchFamily="34" charset="0"/>
              </a:rPr>
              <a:t> </a:t>
            </a:r>
            <a:r>
              <a:rPr lang="en-US" sz="1600" dirty="0" err="1">
                <a:ea typeface="Verdana" panose="020B0604030504040204" pitchFamily="34" charset="0"/>
                <a:cs typeface="Verdana" panose="020B0604030504040204" pitchFamily="34" charset="0"/>
              </a:rPr>
              <a:t>systemet</a:t>
            </a:r>
            <a:r>
              <a:rPr lang="en-US" sz="1600" dirty="0">
                <a:ea typeface="Verdana" panose="020B0604030504040204" pitchFamily="34" charset="0"/>
                <a:cs typeface="Verdana" panose="020B0604030504040204" pitchFamily="34" charset="0"/>
              </a:rPr>
              <a:t> (</a:t>
            </a:r>
            <a:r>
              <a:rPr lang="en-US" sz="1600" dirty="0" err="1">
                <a:ea typeface="Verdana" panose="020B0604030504040204" pitchFamily="34" charset="0"/>
                <a:cs typeface="Verdana" panose="020B0604030504040204" pitchFamily="34" charset="0"/>
              </a:rPr>
              <a:t>ofta</a:t>
            </a:r>
            <a:r>
              <a:rPr lang="en-US" sz="1600" dirty="0">
                <a:ea typeface="Verdana" panose="020B0604030504040204" pitchFamily="34" charset="0"/>
                <a:cs typeface="Verdana" panose="020B0604030504040204" pitchFamily="34" charset="0"/>
              </a:rPr>
              <a:t> </a:t>
            </a:r>
            <a:r>
              <a:rPr lang="en-US" sz="1600" dirty="0" err="1">
                <a:ea typeface="Verdana" panose="020B0604030504040204" pitchFamily="34" charset="0"/>
                <a:cs typeface="Verdana" panose="020B0604030504040204" pitchFamily="34" charset="0"/>
              </a:rPr>
              <a:t>högsta</a:t>
            </a:r>
            <a:r>
              <a:rPr lang="en-US" sz="1600" dirty="0">
                <a:ea typeface="Verdana" panose="020B0604030504040204" pitchFamily="34" charset="0"/>
                <a:cs typeface="Verdana" panose="020B0604030504040204" pitchFamily="34" charset="0"/>
              </a:rPr>
              <a:t> </a:t>
            </a:r>
            <a:r>
              <a:rPr lang="en-US" sz="1600" dirty="0" err="1">
                <a:ea typeface="Verdana" panose="020B0604030504040204" pitchFamily="34" charset="0"/>
                <a:cs typeface="Verdana" panose="020B0604030504040204" pitchFamily="34" charset="0"/>
              </a:rPr>
              <a:t>ledningen</a:t>
            </a:r>
            <a:r>
              <a:rPr lang="en-US" sz="1600" dirty="0">
                <a:ea typeface="Verdana" panose="020B0604030504040204" pitchFamily="34" charset="0"/>
                <a:cs typeface="Verdana" panose="020B0604030504040204" pitchFamily="34" charset="0"/>
              </a:rPr>
              <a:t>) </a:t>
            </a:r>
            <a:r>
              <a:rPr lang="en-US" sz="1600" dirty="0" err="1">
                <a:ea typeface="Verdana" panose="020B0604030504040204" pitchFamily="34" charset="0"/>
                <a:cs typeface="Verdana" panose="020B0604030504040204" pitchFamily="34" charset="0"/>
              </a:rPr>
              <a:t>snabbt</a:t>
            </a:r>
            <a:r>
              <a:rPr lang="en-US" sz="1600" dirty="0">
                <a:ea typeface="Verdana" panose="020B0604030504040204" pitchFamily="34" charset="0"/>
                <a:cs typeface="Verdana" panose="020B0604030504040204" pitchFamily="34" charset="0"/>
              </a:rPr>
              <a:t> </a:t>
            </a:r>
            <a:r>
              <a:rPr lang="en-US" sz="1600" dirty="0" err="1">
                <a:ea typeface="Verdana" panose="020B0604030504040204" pitchFamily="34" charset="0"/>
                <a:cs typeface="Verdana" panose="020B0604030504040204" pitchFamily="34" charset="0"/>
              </a:rPr>
              <a:t>reagera</a:t>
            </a:r>
            <a:r>
              <a:rPr lang="en-US" sz="1600" dirty="0">
                <a:ea typeface="Verdana" panose="020B0604030504040204" pitchFamily="34" charset="0"/>
                <a:cs typeface="Verdana" panose="020B0604030504040204" pitchFamily="34" charset="0"/>
              </a:rPr>
              <a:t> </a:t>
            </a:r>
            <a:r>
              <a:rPr lang="en-US" sz="1600" dirty="0" err="1">
                <a:ea typeface="Verdana" panose="020B0604030504040204" pitchFamily="34" charset="0"/>
                <a:cs typeface="Verdana" panose="020B0604030504040204" pitchFamily="34" charset="0"/>
              </a:rPr>
              <a:t>på</a:t>
            </a:r>
            <a:r>
              <a:rPr lang="en-US" sz="1600" dirty="0">
                <a:ea typeface="Verdana" panose="020B0604030504040204" pitchFamily="34" charset="0"/>
                <a:cs typeface="Verdana" panose="020B0604030504040204" pitchFamily="34" charset="0"/>
              </a:rPr>
              <a:t> om </a:t>
            </a:r>
            <a:r>
              <a:rPr lang="en-US" sz="1600" dirty="0" err="1">
                <a:ea typeface="Verdana" panose="020B0604030504040204" pitchFamily="34" charset="0"/>
                <a:cs typeface="Verdana" panose="020B0604030504040204" pitchFamily="34" charset="0"/>
              </a:rPr>
              <a:t>någon</a:t>
            </a:r>
            <a:r>
              <a:rPr lang="en-US" sz="1600" dirty="0">
                <a:ea typeface="Verdana" panose="020B0604030504040204" pitchFamily="34" charset="0"/>
                <a:cs typeface="Verdana" panose="020B0604030504040204" pitchFamily="34" charset="0"/>
              </a:rPr>
              <a:t> del </a:t>
            </a:r>
            <a:r>
              <a:rPr lang="en-US" sz="1600" dirty="0" err="1">
                <a:ea typeface="Verdana" panose="020B0604030504040204" pitchFamily="34" charset="0"/>
                <a:cs typeface="Verdana" panose="020B0604030504040204" pitchFamily="34" charset="0"/>
              </a:rPr>
              <a:t>av</a:t>
            </a:r>
            <a:r>
              <a:rPr lang="en-US" sz="1600" dirty="0">
                <a:ea typeface="Verdana" panose="020B0604030504040204" pitchFamily="34" charset="0"/>
                <a:cs typeface="Verdana" panose="020B0604030504040204" pitchFamily="34" charset="0"/>
              </a:rPr>
              <a:t> </a:t>
            </a:r>
            <a:r>
              <a:rPr lang="en-US" sz="1600" dirty="0" err="1">
                <a:ea typeface="Verdana" panose="020B0604030504040204" pitchFamily="34" charset="0"/>
                <a:cs typeface="Verdana" panose="020B0604030504040204" pitchFamily="34" charset="0"/>
              </a:rPr>
              <a:t>verksamheten</a:t>
            </a:r>
            <a:r>
              <a:rPr lang="en-US" sz="1600" dirty="0">
                <a:ea typeface="Verdana" panose="020B0604030504040204" pitchFamily="34" charset="0"/>
                <a:cs typeface="Verdana" panose="020B0604030504040204" pitchFamily="34" charset="0"/>
              </a:rPr>
              <a:t> </a:t>
            </a:r>
            <a:r>
              <a:rPr lang="en-US" sz="1600" dirty="0" err="1">
                <a:ea typeface="Verdana" panose="020B0604030504040204" pitchFamily="34" charset="0"/>
                <a:cs typeface="Verdana" panose="020B0604030504040204" pitchFamily="34" charset="0"/>
              </a:rPr>
              <a:t>inte</a:t>
            </a:r>
            <a:r>
              <a:rPr lang="en-US" sz="1600" dirty="0">
                <a:ea typeface="Verdana" panose="020B0604030504040204" pitchFamily="34" charset="0"/>
                <a:cs typeface="Verdana" panose="020B0604030504040204" pitchFamily="34" charset="0"/>
              </a:rPr>
              <a:t> </a:t>
            </a:r>
            <a:r>
              <a:rPr lang="en-US" sz="1600" dirty="0" err="1">
                <a:ea typeface="Verdana" panose="020B0604030504040204" pitchFamily="34" charset="0"/>
                <a:cs typeface="Verdana" panose="020B0604030504040204" pitchFamily="34" charset="0"/>
              </a:rPr>
              <a:t>fungerar</a:t>
            </a:r>
            <a:r>
              <a:rPr lang="en-US" sz="1600" dirty="0">
                <a:ea typeface="Verdana" panose="020B0604030504040204" pitchFamily="34" charset="0"/>
                <a:cs typeface="Verdana" panose="020B0604030504040204" pitchFamily="34" charset="0"/>
              </a:rPr>
              <a:t> </a:t>
            </a:r>
            <a:r>
              <a:rPr lang="en-US" sz="1600" dirty="0" err="1">
                <a:ea typeface="Verdana" panose="020B0604030504040204" pitchFamily="34" charset="0"/>
                <a:cs typeface="Verdana" panose="020B0604030504040204" pitchFamily="34" charset="0"/>
              </a:rPr>
              <a:t>som</a:t>
            </a:r>
            <a:r>
              <a:rPr lang="en-US" sz="1600" dirty="0">
                <a:ea typeface="Verdana" panose="020B0604030504040204" pitchFamily="34" charset="0"/>
                <a:cs typeface="Verdana" panose="020B0604030504040204" pitchFamily="34" charset="0"/>
              </a:rPr>
              <a:t> </a:t>
            </a:r>
            <a:r>
              <a:rPr lang="en-US" sz="1600" dirty="0" err="1">
                <a:ea typeface="Verdana" panose="020B0604030504040204" pitchFamily="34" charset="0"/>
                <a:cs typeface="Verdana" panose="020B0604030504040204" pitchFamily="34" charset="0"/>
              </a:rPr>
              <a:t>avsett</a:t>
            </a:r>
            <a:r>
              <a:rPr lang="en-US" sz="1600" dirty="0">
                <a:ea typeface="Verdana" panose="020B0604030504040204" pitchFamily="34" charset="0"/>
                <a:cs typeface="Verdana" panose="020B0604030504040204" pitchFamily="34" charset="0"/>
              </a:rPr>
              <a:t>. </a:t>
            </a:r>
            <a:endParaRPr lang="en-US" sz="1600" dirty="0" smtClean="0">
              <a:ea typeface="Verdana" panose="020B0604030504040204" pitchFamily="34" charset="0"/>
              <a:cs typeface="Verdana" panose="020B0604030504040204" pitchFamily="34" charset="0"/>
            </a:endParaRPr>
          </a:p>
          <a:p>
            <a:pPr marL="285750" indent="-285750">
              <a:spcBef>
                <a:spcPts val="1200"/>
              </a:spcBef>
              <a:buFont typeface="Arial" panose="020B0604020202020204" pitchFamily="34" charset="0"/>
              <a:buChar char="•"/>
            </a:pPr>
            <a:r>
              <a:rPr lang="en-US" sz="1600" dirty="0" smtClean="0">
                <a:ea typeface="Verdana" panose="020B0604030504040204" pitchFamily="34" charset="0"/>
                <a:cs typeface="Verdana" panose="020B0604030504040204" pitchFamily="34" charset="0"/>
              </a:rPr>
              <a:t>De </a:t>
            </a:r>
            <a:r>
              <a:rPr lang="en-US" sz="1600" dirty="0" err="1">
                <a:ea typeface="Verdana" panose="020B0604030504040204" pitchFamily="34" charset="0"/>
                <a:cs typeface="Verdana" panose="020B0604030504040204" pitchFamily="34" charset="0"/>
              </a:rPr>
              <a:t>digitala</a:t>
            </a:r>
            <a:r>
              <a:rPr lang="en-US" sz="1600" dirty="0">
                <a:ea typeface="Verdana" panose="020B0604030504040204" pitchFamily="34" charset="0"/>
                <a:cs typeface="Verdana" panose="020B0604030504040204" pitchFamily="34" charset="0"/>
              </a:rPr>
              <a:t> </a:t>
            </a:r>
            <a:r>
              <a:rPr lang="en-US" sz="1600" dirty="0" err="1">
                <a:ea typeface="Verdana" panose="020B0604030504040204" pitchFamily="34" charset="0"/>
                <a:cs typeface="Verdana" panose="020B0604030504040204" pitchFamily="34" charset="0"/>
              </a:rPr>
              <a:t>dashboarden</a:t>
            </a:r>
            <a:r>
              <a:rPr lang="en-US" sz="1600" dirty="0">
                <a:ea typeface="Verdana" panose="020B0604030504040204" pitchFamily="34" charset="0"/>
                <a:cs typeface="Verdana" panose="020B0604030504040204" pitchFamily="34" charset="0"/>
              </a:rPr>
              <a:t> </a:t>
            </a:r>
            <a:r>
              <a:rPr lang="en-US" sz="1600" dirty="0" err="1">
                <a:ea typeface="Verdana" panose="020B0604030504040204" pitchFamily="34" charset="0"/>
                <a:cs typeface="Verdana" panose="020B0604030504040204" pitchFamily="34" charset="0"/>
              </a:rPr>
              <a:t>integrerar</a:t>
            </a:r>
            <a:r>
              <a:rPr lang="en-US" sz="1600" dirty="0">
                <a:ea typeface="Verdana" panose="020B0604030504040204" pitchFamily="34" charset="0"/>
                <a:cs typeface="Verdana" panose="020B0604030504040204" pitchFamily="34" charset="0"/>
              </a:rPr>
              <a:t> information </a:t>
            </a:r>
            <a:r>
              <a:rPr lang="en-US" sz="1600" dirty="0" err="1">
                <a:ea typeface="Verdana" panose="020B0604030504040204" pitchFamily="34" charset="0"/>
                <a:cs typeface="Verdana" panose="020B0604030504040204" pitchFamily="34" charset="0"/>
              </a:rPr>
              <a:t>från</a:t>
            </a:r>
            <a:r>
              <a:rPr lang="en-US" sz="1600" dirty="0">
                <a:ea typeface="Verdana" panose="020B0604030504040204" pitchFamily="34" charset="0"/>
                <a:cs typeface="Verdana" panose="020B0604030504040204" pitchFamily="34" charset="0"/>
              </a:rPr>
              <a:t> </a:t>
            </a:r>
            <a:r>
              <a:rPr lang="en-US" sz="1600" dirty="0" err="1">
                <a:ea typeface="Verdana" panose="020B0604030504040204" pitchFamily="34" charset="0"/>
                <a:cs typeface="Verdana" panose="020B0604030504040204" pitchFamily="34" charset="0"/>
              </a:rPr>
              <a:t>olika</a:t>
            </a:r>
            <a:r>
              <a:rPr lang="en-US" sz="1600" dirty="0">
                <a:ea typeface="Verdana" panose="020B0604030504040204" pitchFamily="34" charset="0"/>
                <a:cs typeface="Verdana" panose="020B0604030504040204" pitchFamily="34" charset="0"/>
              </a:rPr>
              <a:t> </a:t>
            </a:r>
            <a:r>
              <a:rPr lang="en-US" sz="1600" dirty="0" err="1">
                <a:ea typeface="Verdana" panose="020B0604030504040204" pitchFamily="34" charset="0"/>
                <a:cs typeface="Verdana" panose="020B0604030504040204" pitchFamily="34" charset="0"/>
              </a:rPr>
              <a:t>interna</a:t>
            </a:r>
            <a:r>
              <a:rPr lang="en-US" sz="1600" dirty="0">
                <a:ea typeface="Verdana" panose="020B0604030504040204" pitchFamily="34" charset="0"/>
                <a:cs typeface="Verdana" panose="020B0604030504040204" pitchFamily="34" charset="0"/>
              </a:rPr>
              <a:t> system, </a:t>
            </a:r>
            <a:r>
              <a:rPr lang="en-US" sz="1600" dirty="0" err="1">
                <a:ea typeface="Verdana" panose="020B0604030504040204" pitchFamily="34" charset="0"/>
                <a:cs typeface="Verdana" panose="020B0604030504040204" pitchFamily="34" charset="0"/>
              </a:rPr>
              <a:t>samt</a:t>
            </a:r>
            <a:r>
              <a:rPr lang="en-US" sz="1600" dirty="0">
                <a:ea typeface="Verdana" panose="020B0604030504040204" pitchFamily="34" charset="0"/>
                <a:cs typeface="Verdana" panose="020B0604030504040204" pitchFamily="34" charset="0"/>
              </a:rPr>
              <a:t> </a:t>
            </a:r>
            <a:r>
              <a:rPr lang="en-US" sz="1600" dirty="0" err="1">
                <a:ea typeface="Verdana" panose="020B0604030504040204" pitchFamily="34" charset="0"/>
                <a:cs typeface="Verdana" panose="020B0604030504040204" pitchFamily="34" charset="0"/>
              </a:rPr>
              <a:t>från</a:t>
            </a:r>
            <a:r>
              <a:rPr lang="en-US" sz="1600" dirty="0">
                <a:ea typeface="Verdana" panose="020B0604030504040204" pitchFamily="34" charset="0"/>
                <a:cs typeface="Verdana" panose="020B0604030504040204" pitchFamily="34" charset="0"/>
              </a:rPr>
              <a:t> </a:t>
            </a:r>
            <a:r>
              <a:rPr lang="en-US" sz="1600" dirty="0" err="1">
                <a:ea typeface="Verdana" panose="020B0604030504040204" pitchFamily="34" charset="0"/>
                <a:cs typeface="Verdana" panose="020B0604030504040204" pitchFamily="34" charset="0"/>
              </a:rPr>
              <a:t>eventuellt</a:t>
            </a:r>
            <a:r>
              <a:rPr lang="en-US" sz="1600" dirty="0">
                <a:ea typeface="Verdana" panose="020B0604030504040204" pitchFamily="34" charset="0"/>
                <a:cs typeface="Verdana" panose="020B0604030504040204" pitchFamily="34" charset="0"/>
              </a:rPr>
              <a:t> extern information </a:t>
            </a:r>
            <a:r>
              <a:rPr lang="en-US" sz="1600" dirty="0" err="1">
                <a:ea typeface="Verdana" panose="020B0604030504040204" pitchFamily="34" charset="0"/>
                <a:cs typeface="Verdana" panose="020B0604030504040204" pitchFamily="34" charset="0"/>
              </a:rPr>
              <a:t>som</a:t>
            </a:r>
            <a:r>
              <a:rPr lang="en-US" sz="1600" dirty="0">
                <a:ea typeface="Verdana" panose="020B0604030504040204" pitchFamily="34" charset="0"/>
                <a:cs typeface="Verdana" panose="020B0604030504040204" pitchFamily="34" charset="0"/>
              </a:rPr>
              <a:t> </a:t>
            </a:r>
            <a:r>
              <a:rPr lang="en-US" sz="1600" dirty="0" err="1">
                <a:ea typeface="Verdana" panose="020B0604030504040204" pitchFamily="34" charset="0"/>
                <a:cs typeface="Verdana" panose="020B0604030504040204" pitchFamily="34" charset="0"/>
              </a:rPr>
              <a:t>köpts</a:t>
            </a:r>
            <a:r>
              <a:rPr lang="en-US" sz="1600" dirty="0">
                <a:ea typeface="Verdana" panose="020B0604030504040204" pitchFamily="34" charset="0"/>
                <a:cs typeface="Verdana" panose="020B0604030504040204" pitchFamily="34" charset="0"/>
              </a:rPr>
              <a:t> in</a:t>
            </a:r>
            <a:endParaRPr lang="sv-SE" sz="1600" dirty="0">
              <a:ea typeface="Verdana" panose="020B0604030504040204" pitchFamily="34" charset="0"/>
              <a:cs typeface="Verdana" panose="020B0604030504040204" pitchFamily="34" charset="0"/>
            </a:endParaRPr>
          </a:p>
          <a:p>
            <a:endParaRPr lang="sv-SE" sz="1350" dirty="0"/>
          </a:p>
        </p:txBody>
      </p:sp>
      <p:pic>
        <p:nvPicPr>
          <p:cNvPr id="2" name="Picture 1"/>
          <p:cNvPicPr>
            <a:picLocks noChangeAspect="1"/>
          </p:cNvPicPr>
          <p:nvPr/>
        </p:nvPicPr>
        <p:blipFill>
          <a:blip r:embed="rId3"/>
          <a:stretch>
            <a:fillRect/>
          </a:stretch>
        </p:blipFill>
        <p:spPr>
          <a:xfrm>
            <a:off x="738007" y="846917"/>
            <a:ext cx="6977243" cy="1885878"/>
          </a:xfrm>
          <a:prstGeom prst="rect">
            <a:avLst/>
          </a:prstGeom>
        </p:spPr>
      </p:pic>
    </p:spTree>
    <p:extLst>
      <p:ext uri="{BB962C8B-B14F-4D97-AF65-F5344CB8AC3E}">
        <p14:creationId xmlns:p14="http://schemas.microsoft.com/office/powerpoint/2010/main" val="1584034429"/>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Rectangle 24"/>
          <p:cNvSpPr/>
          <p:nvPr/>
        </p:nvSpPr>
        <p:spPr>
          <a:xfrm>
            <a:off x="7676964" y="120716"/>
            <a:ext cx="1272716" cy="10955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4" name="Title 1"/>
          <p:cNvSpPr>
            <a:spLocks noGrp="1"/>
          </p:cNvSpPr>
          <p:nvPr>
            <p:ph type="title"/>
          </p:nvPr>
        </p:nvSpPr>
        <p:spPr>
          <a:xfrm>
            <a:off x="404037" y="114300"/>
            <a:ext cx="8825023" cy="857250"/>
          </a:xfrm>
        </p:spPr>
        <p:txBody>
          <a:bodyPr>
            <a:noAutofit/>
          </a:bodyPr>
          <a:lstStyle/>
          <a:p>
            <a:pPr algn="l"/>
            <a:r>
              <a:rPr lang="sv-SE" sz="2700" dirty="0"/>
              <a:t>EIS: Digital dashboards - visuliserar en organisations effektivitet </a:t>
            </a:r>
          </a:p>
        </p:txBody>
      </p:sp>
      <p:sp>
        <p:nvSpPr>
          <p:cNvPr id="26" name="AutoShape 6"/>
          <p:cNvSpPr>
            <a:spLocks noChangeArrowheads="1"/>
          </p:cNvSpPr>
          <p:nvPr/>
        </p:nvSpPr>
        <p:spPr bwMode="auto">
          <a:xfrm rot="16200000">
            <a:off x="3686314" y="3257382"/>
            <a:ext cx="2153840" cy="589359"/>
          </a:xfrm>
          <a:prstGeom prst="roundRect">
            <a:avLst>
              <a:gd name="adj" fmla="val 16667"/>
            </a:avLst>
          </a:prstGeom>
          <a:solidFill>
            <a:schemeClr val="bg1"/>
          </a:solidFill>
          <a:ln w="9525">
            <a:solidFill>
              <a:schemeClr val="tx1"/>
            </a:solidFill>
            <a:round/>
            <a:headEnd/>
            <a:tailEnd/>
          </a:ln>
        </p:spPr>
        <p:txBody>
          <a:bodyPr wrap="none" anchor="ctr"/>
          <a:lstStyle/>
          <a:p>
            <a:pPr>
              <a:spcBef>
                <a:spcPct val="50000"/>
              </a:spcBef>
              <a:buFontTx/>
              <a:buChar char="•"/>
            </a:pPr>
            <a:endParaRPr lang="sv-SE" sz="1350"/>
          </a:p>
        </p:txBody>
      </p:sp>
      <p:sp>
        <p:nvSpPr>
          <p:cNvPr id="27" name="AutoShape 7"/>
          <p:cNvSpPr>
            <a:spLocks noChangeArrowheads="1"/>
          </p:cNvSpPr>
          <p:nvPr/>
        </p:nvSpPr>
        <p:spPr bwMode="auto">
          <a:xfrm rot="16200000">
            <a:off x="4503083" y="3257382"/>
            <a:ext cx="2153840" cy="589359"/>
          </a:xfrm>
          <a:prstGeom prst="roundRect">
            <a:avLst>
              <a:gd name="adj" fmla="val 16667"/>
            </a:avLst>
          </a:prstGeom>
          <a:solidFill>
            <a:schemeClr val="bg1"/>
          </a:solidFill>
          <a:ln w="9525">
            <a:solidFill>
              <a:schemeClr val="tx1"/>
            </a:solidFill>
            <a:round/>
            <a:headEnd/>
            <a:tailEnd/>
          </a:ln>
        </p:spPr>
        <p:txBody>
          <a:bodyPr wrap="none" anchor="ctr"/>
          <a:lstStyle/>
          <a:p>
            <a:pPr>
              <a:spcBef>
                <a:spcPct val="50000"/>
              </a:spcBef>
              <a:buFontTx/>
              <a:buChar char="•"/>
            </a:pPr>
            <a:endParaRPr lang="sv-SE" sz="1350"/>
          </a:p>
        </p:txBody>
      </p:sp>
      <p:sp>
        <p:nvSpPr>
          <p:cNvPr id="28" name="AutoShape 8"/>
          <p:cNvSpPr>
            <a:spLocks noChangeArrowheads="1"/>
          </p:cNvSpPr>
          <p:nvPr/>
        </p:nvSpPr>
        <p:spPr bwMode="auto">
          <a:xfrm rot="16200000">
            <a:off x="4632266" y="2623373"/>
            <a:ext cx="270272" cy="378619"/>
          </a:xfrm>
          <a:prstGeom prst="flowChartDelay">
            <a:avLst/>
          </a:prstGeom>
          <a:solidFill>
            <a:schemeClr val="accent1"/>
          </a:solidFill>
          <a:ln w="9525">
            <a:solidFill>
              <a:schemeClr val="tx1"/>
            </a:solidFill>
            <a:miter lim="800000"/>
            <a:headEnd/>
            <a:tailEnd/>
          </a:ln>
        </p:spPr>
        <p:txBody>
          <a:bodyPr wrap="none" anchor="ctr"/>
          <a:lstStyle/>
          <a:p>
            <a:pPr>
              <a:spcBef>
                <a:spcPct val="50000"/>
              </a:spcBef>
              <a:buFontTx/>
              <a:buChar char="•"/>
            </a:pPr>
            <a:endParaRPr lang="sv-SE" sz="1350"/>
          </a:p>
        </p:txBody>
      </p:sp>
      <p:sp>
        <p:nvSpPr>
          <p:cNvPr id="29" name="AutoShape 9"/>
          <p:cNvSpPr>
            <a:spLocks noChangeArrowheads="1"/>
          </p:cNvSpPr>
          <p:nvPr/>
        </p:nvSpPr>
        <p:spPr bwMode="auto">
          <a:xfrm rot="16200000">
            <a:off x="5437129" y="2623373"/>
            <a:ext cx="270272" cy="378619"/>
          </a:xfrm>
          <a:prstGeom prst="flowChartDelay">
            <a:avLst/>
          </a:prstGeom>
          <a:solidFill>
            <a:schemeClr val="accent1"/>
          </a:solidFill>
          <a:ln w="9525">
            <a:solidFill>
              <a:schemeClr val="tx1"/>
            </a:solidFill>
            <a:miter lim="800000"/>
            <a:headEnd/>
            <a:tailEnd/>
          </a:ln>
        </p:spPr>
        <p:txBody>
          <a:bodyPr wrap="none" anchor="ctr"/>
          <a:lstStyle/>
          <a:p>
            <a:pPr>
              <a:spcBef>
                <a:spcPct val="50000"/>
              </a:spcBef>
              <a:buFontTx/>
              <a:buChar char="•"/>
            </a:pPr>
            <a:endParaRPr lang="sv-SE" sz="1350"/>
          </a:p>
        </p:txBody>
      </p:sp>
      <p:sp>
        <p:nvSpPr>
          <p:cNvPr id="31" name="AutoShape 10"/>
          <p:cNvSpPr>
            <a:spLocks noChangeArrowheads="1"/>
          </p:cNvSpPr>
          <p:nvPr/>
        </p:nvSpPr>
        <p:spPr bwMode="auto">
          <a:xfrm rot="16200000">
            <a:off x="4632266" y="3382992"/>
            <a:ext cx="270272" cy="378619"/>
          </a:xfrm>
          <a:prstGeom prst="flowChartDelay">
            <a:avLst/>
          </a:prstGeom>
          <a:solidFill>
            <a:schemeClr val="accent1"/>
          </a:solidFill>
          <a:ln w="9525">
            <a:solidFill>
              <a:schemeClr val="tx1"/>
            </a:solidFill>
            <a:miter lim="800000"/>
            <a:headEnd/>
            <a:tailEnd/>
          </a:ln>
        </p:spPr>
        <p:txBody>
          <a:bodyPr wrap="none" anchor="ctr"/>
          <a:lstStyle/>
          <a:p>
            <a:pPr>
              <a:spcBef>
                <a:spcPct val="50000"/>
              </a:spcBef>
              <a:buFontTx/>
              <a:buChar char="•"/>
            </a:pPr>
            <a:endParaRPr lang="sv-SE" sz="1350"/>
          </a:p>
        </p:txBody>
      </p:sp>
      <p:sp>
        <p:nvSpPr>
          <p:cNvPr id="32" name="AutoShape 11"/>
          <p:cNvSpPr>
            <a:spLocks noChangeArrowheads="1"/>
          </p:cNvSpPr>
          <p:nvPr/>
        </p:nvSpPr>
        <p:spPr bwMode="auto">
          <a:xfrm rot="16200000">
            <a:off x="5457369" y="3384183"/>
            <a:ext cx="270272" cy="378619"/>
          </a:xfrm>
          <a:prstGeom prst="flowChartDelay">
            <a:avLst/>
          </a:prstGeom>
          <a:solidFill>
            <a:schemeClr val="accent1"/>
          </a:solidFill>
          <a:ln w="9525">
            <a:solidFill>
              <a:schemeClr val="tx1"/>
            </a:solidFill>
            <a:miter lim="800000"/>
            <a:headEnd/>
            <a:tailEnd/>
          </a:ln>
        </p:spPr>
        <p:txBody>
          <a:bodyPr wrap="none" anchor="ctr"/>
          <a:lstStyle/>
          <a:p>
            <a:pPr>
              <a:spcBef>
                <a:spcPct val="50000"/>
              </a:spcBef>
              <a:buFontTx/>
              <a:buChar char="•"/>
            </a:pPr>
            <a:endParaRPr lang="sv-SE" sz="1350"/>
          </a:p>
        </p:txBody>
      </p:sp>
      <p:sp>
        <p:nvSpPr>
          <p:cNvPr id="34" name="AutoShape 12"/>
          <p:cNvSpPr>
            <a:spLocks noChangeArrowheads="1"/>
          </p:cNvSpPr>
          <p:nvPr/>
        </p:nvSpPr>
        <p:spPr bwMode="auto">
          <a:xfrm rot="16200000">
            <a:off x="4632266" y="4068792"/>
            <a:ext cx="270272" cy="378619"/>
          </a:xfrm>
          <a:prstGeom prst="flowChartDelay">
            <a:avLst/>
          </a:prstGeom>
          <a:solidFill>
            <a:schemeClr val="accent1"/>
          </a:solidFill>
          <a:ln w="9525">
            <a:solidFill>
              <a:schemeClr val="tx1"/>
            </a:solidFill>
            <a:miter lim="800000"/>
            <a:headEnd/>
            <a:tailEnd/>
          </a:ln>
        </p:spPr>
        <p:txBody>
          <a:bodyPr wrap="none" anchor="ctr"/>
          <a:lstStyle/>
          <a:p>
            <a:pPr>
              <a:spcBef>
                <a:spcPct val="50000"/>
              </a:spcBef>
              <a:buFontTx/>
              <a:buChar char="•"/>
            </a:pPr>
            <a:endParaRPr lang="sv-SE" sz="1350"/>
          </a:p>
        </p:txBody>
      </p:sp>
      <p:sp>
        <p:nvSpPr>
          <p:cNvPr id="36" name="AutoShape 13"/>
          <p:cNvSpPr>
            <a:spLocks noChangeArrowheads="1"/>
          </p:cNvSpPr>
          <p:nvPr/>
        </p:nvSpPr>
        <p:spPr bwMode="auto">
          <a:xfrm rot="16200000">
            <a:off x="5435938" y="4089033"/>
            <a:ext cx="270272" cy="378619"/>
          </a:xfrm>
          <a:prstGeom prst="flowChartDelay">
            <a:avLst/>
          </a:prstGeom>
          <a:solidFill>
            <a:schemeClr val="accent1"/>
          </a:solidFill>
          <a:ln w="9525">
            <a:solidFill>
              <a:schemeClr val="tx1"/>
            </a:solidFill>
            <a:miter lim="800000"/>
            <a:headEnd/>
            <a:tailEnd/>
          </a:ln>
        </p:spPr>
        <p:txBody>
          <a:bodyPr wrap="none" anchor="ctr"/>
          <a:lstStyle/>
          <a:p>
            <a:pPr>
              <a:spcBef>
                <a:spcPct val="50000"/>
              </a:spcBef>
              <a:buFontTx/>
              <a:buChar char="•"/>
            </a:pPr>
            <a:endParaRPr lang="sv-SE" sz="1350"/>
          </a:p>
        </p:txBody>
      </p:sp>
      <p:sp>
        <p:nvSpPr>
          <p:cNvPr id="37" name="Line 16"/>
          <p:cNvSpPr>
            <a:spLocks noChangeShapeType="1"/>
          </p:cNvSpPr>
          <p:nvPr/>
        </p:nvSpPr>
        <p:spPr bwMode="auto">
          <a:xfrm flipH="1" flipV="1">
            <a:off x="4740018" y="2731125"/>
            <a:ext cx="54769" cy="215504"/>
          </a:xfrm>
          <a:prstGeom prst="line">
            <a:avLst/>
          </a:prstGeom>
          <a:noFill/>
          <a:ln w="9525">
            <a:solidFill>
              <a:schemeClr val="tx1"/>
            </a:solidFill>
            <a:round/>
            <a:headEnd/>
            <a:tailEnd type="triangle" w="med" len="med"/>
          </a:ln>
        </p:spPr>
        <p:txBody>
          <a:bodyPr/>
          <a:lstStyle/>
          <a:p>
            <a:endParaRPr lang="sv-SE" sz="1350"/>
          </a:p>
        </p:txBody>
      </p:sp>
      <p:sp>
        <p:nvSpPr>
          <p:cNvPr id="38" name="Line 17"/>
          <p:cNvSpPr>
            <a:spLocks noChangeShapeType="1"/>
          </p:cNvSpPr>
          <p:nvPr/>
        </p:nvSpPr>
        <p:spPr bwMode="auto">
          <a:xfrm flipV="1">
            <a:off x="5544880" y="2784703"/>
            <a:ext cx="108347" cy="161925"/>
          </a:xfrm>
          <a:prstGeom prst="line">
            <a:avLst/>
          </a:prstGeom>
          <a:noFill/>
          <a:ln w="9525">
            <a:solidFill>
              <a:schemeClr val="tx1"/>
            </a:solidFill>
            <a:round/>
            <a:headEnd/>
            <a:tailEnd type="triangle" w="med" len="med"/>
          </a:ln>
        </p:spPr>
        <p:txBody>
          <a:bodyPr/>
          <a:lstStyle/>
          <a:p>
            <a:endParaRPr lang="sv-SE" sz="1350"/>
          </a:p>
        </p:txBody>
      </p:sp>
      <p:sp>
        <p:nvSpPr>
          <p:cNvPr id="40" name="Line 18"/>
          <p:cNvSpPr>
            <a:spLocks noChangeShapeType="1"/>
          </p:cNvSpPr>
          <p:nvPr/>
        </p:nvSpPr>
        <p:spPr bwMode="auto">
          <a:xfrm flipV="1">
            <a:off x="4740017" y="3491935"/>
            <a:ext cx="108347" cy="161925"/>
          </a:xfrm>
          <a:prstGeom prst="line">
            <a:avLst/>
          </a:prstGeom>
          <a:noFill/>
          <a:ln w="9525">
            <a:solidFill>
              <a:schemeClr val="tx1"/>
            </a:solidFill>
            <a:round/>
            <a:headEnd/>
            <a:tailEnd type="triangle" w="med" len="med"/>
          </a:ln>
        </p:spPr>
        <p:txBody>
          <a:bodyPr/>
          <a:lstStyle/>
          <a:p>
            <a:endParaRPr lang="sv-SE" sz="1350"/>
          </a:p>
        </p:txBody>
      </p:sp>
      <p:sp>
        <p:nvSpPr>
          <p:cNvPr id="41" name="Line 19"/>
          <p:cNvSpPr>
            <a:spLocks noChangeShapeType="1"/>
          </p:cNvSpPr>
          <p:nvPr/>
        </p:nvSpPr>
        <p:spPr bwMode="auto">
          <a:xfrm flipH="1" flipV="1">
            <a:off x="5511542" y="3546703"/>
            <a:ext cx="108347" cy="161925"/>
          </a:xfrm>
          <a:prstGeom prst="line">
            <a:avLst/>
          </a:prstGeom>
          <a:noFill/>
          <a:ln w="9525">
            <a:solidFill>
              <a:schemeClr val="tx1"/>
            </a:solidFill>
            <a:round/>
            <a:headEnd/>
            <a:tailEnd type="triangle" w="med" len="med"/>
          </a:ln>
        </p:spPr>
        <p:txBody>
          <a:bodyPr/>
          <a:lstStyle/>
          <a:p>
            <a:endParaRPr lang="sv-SE" sz="1350"/>
          </a:p>
        </p:txBody>
      </p:sp>
      <p:sp>
        <p:nvSpPr>
          <p:cNvPr id="42" name="Line 20"/>
          <p:cNvSpPr>
            <a:spLocks noChangeShapeType="1"/>
          </p:cNvSpPr>
          <p:nvPr/>
        </p:nvSpPr>
        <p:spPr bwMode="auto">
          <a:xfrm flipV="1">
            <a:off x="4740017" y="4231313"/>
            <a:ext cx="108347" cy="107156"/>
          </a:xfrm>
          <a:prstGeom prst="line">
            <a:avLst/>
          </a:prstGeom>
          <a:noFill/>
          <a:ln w="9525">
            <a:solidFill>
              <a:schemeClr val="tx1"/>
            </a:solidFill>
            <a:round/>
            <a:headEnd/>
            <a:tailEnd type="triangle" w="med" len="med"/>
          </a:ln>
        </p:spPr>
        <p:txBody>
          <a:bodyPr/>
          <a:lstStyle/>
          <a:p>
            <a:endParaRPr lang="sv-SE" sz="1350"/>
          </a:p>
        </p:txBody>
      </p:sp>
      <p:sp>
        <p:nvSpPr>
          <p:cNvPr id="43" name="Line 21"/>
          <p:cNvSpPr>
            <a:spLocks noChangeShapeType="1"/>
          </p:cNvSpPr>
          <p:nvPr/>
        </p:nvSpPr>
        <p:spPr bwMode="auto">
          <a:xfrm flipV="1">
            <a:off x="5488920" y="4197975"/>
            <a:ext cx="53579" cy="161925"/>
          </a:xfrm>
          <a:prstGeom prst="line">
            <a:avLst/>
          </a:prstGeom>
          <a:noFill/>
          <a:ln w="9525">
            <a:solidFill>
              <a:schemeClr val="tx1"/>
            </a:solidFill>
            <a:round/>
            <a:headEnd/>
            <a:tailEnd type="triangle" w="med" len="med"/>
          </a:ln>
        </p:spPr>
        <p:txBody>
          <a:bodyPr/>
          <a:lstStyle/>
          <a:p>
            <a:endParaRPr lang="sv-SE" sz="1350"/>
          </a:p>
        </p:txBody>
      </p:sp>
      <p:sp>
        <p:nvSpPr>
          <p:cNvPr id="44" name="Text Box 22"/>
          <p:cNvSpPr txBox="1">
            <a:spLocks noChangeArrowheads="1"/>
          </p:cNvSpPr>
          <p:nvPr/>
        </p:nvSpPr>
        <p:spPr bwMode="auto">
          <a:xfrm>
            <a:off x="5153691" y="1493782"/>
            <a:ext cx="999072" cy="646331"/>
          </a:xfrm>
          <a:prstGeom prst="rect">
            <a:avLst/>
          </a:prstGeom>
          <a:noFill/>
          <a:ln w="9525">
            <a:noFill/>
            <a:miter lim="800000"/>
            <a:headEnd/>
            <a:tailEnd/>
          </a:ln>
        </p:spPr>
        <p:txBody>
          <a:bodyPr wrap="square">
            <a:spAutoFit/>
          </a:bodyPr>
          <a:lstStyle/>
          <a:p>
            <a:pPr algn="ctr">
              <a:spcBef>
                <a:spcPct val="50000"/>
              </a:spcBef>
            </a:pPr>
            <a:r>
              <a:rPr lang="sv-SE" sz="1200" dirty="0">
                <a:latin typeface="Arial" pitchFamily="34" charset="0"/>
              </a:rPr>
              <a:t>Målvärde för nyckel- indikator</a:t>
            </a:r>
            <a:endParaRPr lang="en-US" sz="1200" dirty="0">
              <a:latin typeface="Arial" pitchFamily="34" charset="0"/>
            </a:endParaRPr>
          </a:p>
        </p:txBody>
      </p:sp>
      <p:sp>
        <p:nvSpPr>
          <p:cNvPr id="45" name="Text Box 23"/>
          <p:cNvSpPr txBox="1">
            <a:spLocks noChangeArrowheads="1"/>
          </p:cNvSpPr>
          <p:nvPr/>
        </p:nvSpPr>
        <p:spPr bwMode="auto">
          <a:xfrm>
            <a:off x="4219976" y="1489958"/>
            <a:ext cx="1193143" cy="830997"/>
          </a:xfrm>
          <a:prstGeom prst="rect">
            <a:avLst/>
          </a:prstGeom>
          <a:noFill/>
          <a:ln w="9525">
            <a:noFill/>
            <a:miter lim="800000"/>
            <a:headEnd/>
            <a:tailEnd/>
          </a:ln>
        </p:spPr>
        <p:txBody>
          <a:bodyPr wrap="square">
            <a:spAutoFit/>
          </a:bodyPr>
          <a:lstStyle/>
          <a:p>
            <a:pPr algn="ctr">
              <a:spcBef>
                <a:spcPct val="50000"/>
              </a:spcBef>
            </a:pPr>
            <a:r>
              <a:rPr lang="sv-SE" sz="1200" dirty="0">
                <a:latin typeface="Arial" pitchFamily="34" charset="0"/>
              </a:rPr>
              <a:t>Nuvarande värde hos nyckel-indikator</a:t>
            </a:r>
            <a:endParaRPr lang="en-US" sz="1200" dirty="0">
              <a:latin typeface="Arial" pitchFamily="34" charset="0"/>
            </a:endParaRPr>
          </a:p>
        </p:txBody>
      </p:sp>
      <p:sp>
        <p:nvSpPr>
          <p:cNvPr id="48" name="TextBox 47"/>
          <p:cNvSpPr txBox="1"/>
          <p:nvPr/>
        </p:nvSpPr>
        <p:spPr>
          <a:xfrm>
            <a:off x="5894924" y="3271668"/>
            <a:ext cx="2453878" cy="507831"/>
          </a:xfrm>
          <a:prstGeom prst="rect">
            <a:avLst/>
          </a:prstGeom>
          <a:noFill/>
        </p:spPr>
        <p:txBody>
          <a:bodyPr wrap="square">
            <a:spAutoFit/>
          </a:bodyPr>
          <a:lstStyle/>
          <a:p>
            <a:pPr>
              <a:defRPr/>
            </a:pPr>
            <a:r>
              <a:rPr lang="sv-SE" sz="1350" b="1" dirty="0"/>
              <a:t>Nyckelindikator: </a:t>
            </a:r>
            <a:r>
              <a:rPr lang="sv-SE" sz="1350" dirty="0"/>
              <a:t>Månadens försäljning i SEK</a:t>
            </a:r>
          </a:p>
        </p:txBody>
      </p:sp>
      <p:cxnSp>
        <p:nvCxnSpPr>
          <p:cNvPr id="50" name="Straight Connector 49"/>
          <p:cNvCxnSpPr/>
          <p:nvPr/>
        </p:nvCxnSpPr>
        <p:spPr bwMode="auto">
          <a:xfrm>
            <a:off x="4126845" y="3128794"/>
            <a:ext cx="2196704" cy="1191"/>
          </a:xfrm>
          <a:prstGeom prst="line">
            <a:avLst/>
          </a:prstGeom>
          <a:ln>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51" name="Straight Connector 50"/>
          <p:cNvCxnSpPr/>
          <p:nvPr/>
        </p:nvCxnSpPr>
        <p:spPr bwMode="auto">
          <a:xfrm>
            <a:off x="4180424" y="3877698"/>
            <a:ext cx="2196703" cy="1190"/>
          </a:xfrm>
          <a:prstGeom prst="line">
            <a:avLst/>
          </a:prstGeom>
          <a:ln>
            <a:headEnd type="none" w="med" len="med"/>
            <a:tailEnd type="none" w="med" len="med"/>
          </a:ln>
        </p:spPr>
        <p:style>
          <a:lnRef idx="1">
            <a:schemeClr val="dk1"/>
          </a:lnRef>
          <a:fillRef idx="0">
            <a:schemeClr val="dk1"/>
          </a:fillRef>
          <a:effectRef idx="0">
            <a:schemeClr val="dk1"/>
          </a:effectRef>
          <a:fontRef idx="minor">
            <a:schemeClr val="tx1"/>
          </a:fontRef>
        </p:style>
      </p:cxnSp>
      <p:sp>
        <p:nvSpPr>
          <p:cNvPr id="53" name="TextBox 52"/>
          <p:cNvSpPr txBox="1"/>
          <p:nvPr/>
        </p:nvSpPr>
        <p:spPr>
          <a:xfrm>
            <a:off x="5891352" y="2544033"/>
            <a:ext cx="2453878" cy="507831"/>
          </a:xfrm>
          <a:prstGeom prst="rect">
            <a:avLst/>
          </a:prstGeom>
          <a:noFill/>
        </p:spPr>
        <p:txBody>
          <a:bodyPr wrap="square">
            <a:spAutoFit/>
          </a:bodyPr>
          <a:lstStyle/>
          <a:p>
            <a:pPr>
              <a:defRPr/>
            </a:pPr>
            <a:r>
              <a:rPr lang="sv-SE" sz="1350" b="1" dirty="0"/>
              <a:t>Nyckelindikator: </a:t>
            </a:r>
            <a:r>
              <a:rPr lang="sv-SE" sz="1350" dirty="0"/>
              <a:t>Dagens försäljning i SEK</a:t>
            </a:r>
          </a:p>
        </p:txBody>
      </p:sp>
      <p:sp>
        <p:nvSpPr>
          <p:cNvPr id="54" name="TextBox 53"/>
          <p:cNvSpPr txBox="1"/>
          <p:nvPr/>
        </p:nvSpPr>
        <p:spPr>
          <a:xfrm>
            <a:off x="5948502" y="4057482"/>
            <a:ext cx="2453878" cy="507831"/>
          </a:xfrm>
          <a:prstGeom prst="rect">
            <a:avLst/>
          </a:prstGeom>
          <a:noFill/>
        </p:spPr>
        <p:txBody>
          <a:bodyPr wrap="square">
            <a:spAutoFit/>
          </a:bodyPr>
          <a:lstStyle/>
          <a:p>
            <a:pPr>
              <a:defRPr/>
            </a:pPr>
            <a:r>
              <a:rPr lang="sv-SE" sz="1350" b="1" dirty="0"/>
              <a:t>Nyckelindikator: </a:t>
            </a:r>
            <a:r>
              <a:rPr lang="sv-SE" sz="1350" dirty="0"/>
              <a:t>Planerade kundmöten nästa två veckor</a:t>
            </a:r>
          </a:p>
        </p:txBody>
      </p:sp>
      <p:sp>
        <p:nvSpPr>
          <p:cNvPr id="56" name="TextBox 55"/>
          <p:cNvSpPr txBox="1"/>
          <p:nvPr/>
        </p:nvSpPr>
        <p:spPr>
          <a:xfrm>
            <a:off x="507261" y="1489958"/>
            <a:ext cx="2990907" cy="3780522"/>
          </a:xfrm>
          <a:prstGeom prst="rect">
            <a:avLst/>
          </a:prstGeom>
          <a:noFill/>
        </p:spPr>
        <p:txBody>
          <a:bodyPr wrap="square" rtlCol="0">
            <a:spAutoFit/>
          </a:bodyPr>
          <a:lstStyle/>
          <a:p>
            <a:pPr>
              <a:spcAft>
                <a:spcPts val="450"/>
              </a:spcAft>
            </a:pPr>
            <a:r>
              <a:rPr lang="sv-SE" sz="1600" dirty="0">
                <a:ea typeface="Verdana" panose="020B0604030504040204" pitchFamily="34" charset="0"/>
                <a:cs typeface="Verdana" panose="020B0604030504040204" pitchFamily="34" charset="0"/>
              </a:rPr>
              <a:t>Ett </a:t>
            </a:r>
            <a:r>
              <a:rPr lang="sv-SE" sz="1600" dirty="0" smtClean="0">
                <a:ea typeface="Verdana" panose="020B0604030504040204" pitchFamily="34" charset="0"/>
                <a:cs typeface="Verdana" panose="020B0604030504040204" pitchFamily="34" charset="0"/>
              </a:rPr>
              <a:t>digital </a:t>
            </a:r>
            <a:r>
              <a:rPr lang="sv-SE" sz="1600" dirty="0">
                <a:ea typeface="Verdana" panose="020B0604030504040204" pitchFamily="34" charset="0"/>
                <a:cs typeface="Verdana" panose="020B0604030504040204" pitchFamily="34" charset="0"/>
              </a:rPr>
              <a:t>dashboard </a:t>
            </a:r>
            <a:r>
              <a:rPr lang="sv-SE" sz="1600" dirty="0" smtClean="0">
                <a:ea typeface="Verdana" panose="020B0604030504040204" pitchFamily="34" charset="0"/>
                <a:cs typeface="Verdana" panose="020B0604030504040204" pitchFamily="34" charset="0"/>
              </a:rPr>
              <a:t>innehåller följande </a:t>
            </a:r>
            <a:r>
              <a:rPr lang="sv-SE" sz="1600" dirty="0">
                <a:ea typeface="Verdana" panose="020B0604030504040204" pitchFamily="34" charset="0"/>
                <a:cs typeface="Verdana" panose="020B0604030504040204" pitchFamily="34" charset="0"/>
              </a:rPr>
              <a:t>tre </a:t>
            </a:r>
            <a:r>
              <a:rPr lang="sv-SE" sz="1600" dirty="0" smtClean="0">
                <a:ea typeface="Verdana" panose="020B0604030504040204" pitchFamily="34" charset="0"/>
                <a:cs typeface="Verdana" panose="020B0604030504040204" pitchFamily="34" charset="0"/>
              </a:rPr>
              <a:t>saker:</a:t>
            </a:r>
            <a:endParaRPr lang="sv-SE" sz="1600" dirty="0">
              <a:ea typeface="Verdana" panose="020B0604030504040204" pitchFamily="34" charset="0"/>
              <a:cs typeface="Verdana" panose="020B0604030504040204" pitchFamily="34" charset="0"/>
            </a:endParaRPr>
          </a:p>
          <a:p>
            <a:pPr>
              <a:spcAft>
                <a:spcPts val="450"/>
              </a:spcAft>
              <a:buFontTx/>
              <a:buChar char="-"/>
            </a:pPr>
            <a:r>
              <a:rPr lang="sv-SE" sz="1600" dirty="0">
                <a:ea typeface="Verdana" panose="020B0604030504040204" pitchFamily="34" charset="0"/>
                <a:cs typeface="Verdana" panose="020B0604030504040204" pitchFamily="34" charset="0"/>
              </a:rPr>
              <a:t> </a:t>
            </a:r>
            <a:r>
              <a:rPr lang="sv-SE" sz="1600" b="1" dirty="0" smtClean="0">
                <a:ea typeface="Verdana" panose="020B0604030504040204" pitchFamily="34" charset="0"/>
                <a:cs typeface="Verdana" panose="020B0604030504040204" pitchFamily="34" charset="0"/>
              </a:rPr>
              <a:t>nyckelindikatorer</a:t>
            </a:r>
            <a:r>
              <a:rPr lang="sv-SE" sz="1600" dirty="0" smtClean="0">
                <a:ea typeface="Verdana" panose="020B0604030504040204" pitchFamily="34" charset="0"/>
                <a:cs typeface="Verdana" panose="020B0604030504040204" pitchFamily="34" charset="0"/>
              </a:rPr>
              <a:t> </a:t>
            </a:r>
            <a:r>
              <a:rPr lang="sv-SE" sz="1600" dirty="0">
                <a:ea typeface="Verdana" panose="020B0604030504040204" pitchFamily="34" charset="0"/>
                <a:cs typeface="Verdana" panose="020B0604030504040204" pitchFamily="34" charset="0"/>
              </a:rPr>
              <a:t>(”key performance indicators”) </a:t>
            </a:r>
            <a:r>
              <a:rPr lang="sv-SE" sz="1600" dirty="0" smtClean="0">
                <a:ea typeface="Verdana" panose="020B0604030504040204" pitchFamily="34" charset="0"/>
                <a:cs typeface="Verdana" panose="020B0604030504040204" pitchFamily="34" charset="0"/>
              </a:rPr>
              <a:t>- är det begrepp som används för att  mäta effektiviteten hos en organisation</a:t>
            </a:r>
            <a:endParaRPr lang="sv-SE" sz="1600" dirty="0">
              <a:ea typeface="Verdana" panose="020B0604030504040204" pitchFamily="34" charset="0"/>
              <a:cs typeface="Verdana" panose="020B0604030504040204" pitchFamily="34" charset="0"/>
            </a:endParaRPr>
          </a:p>
          <a:p>
            <a:pPr>
              <a:spcAft>
                <a:spcPts val="450"/>
              </a:spcAft>
              <a:buFontTx/>
              <a:buChar char="-"/>
            </a:pPr>
            <a:r>
              <a:rPr lang="sv-SE" sz="1600" dirty="0">
                <a:ea typeface="Verdana" panose="020B0604030504040204" pitchFamily="34" charset="0"/>
                <a:cs typeface="Verdana" panose="020B0604030504040204" pitchFamily="34" charset="0"/>
              </a:rPr>
              <a:t> </a:t>
            </a:r>
            <a:r>
              <a:rPr lang="sv-SE" sz="1600" b="1" dirty="0" smtClean="0">
                <a:ea typeface="Verdana" panose="020B0604030504040204" pitchFamily="34" charset="0"/>
                <a:cs typeface="Verdana" panose="020B0604030504040204" pitchFamily="34" charset="0"/>
              </a:rPr>
              <a:t>målvärden</a:t>
            </a:r>
            <a:r>
              <a:rPr lang="sv-SE" sz="1600" dirty="0" smtClean="0">
                <a:ea typeface="Verdana" panose="020B0604030504040204" pitchFamily="34" charset="0"/>
                <a:cs typeface="Verdana" panose="020B0604030504040204" pitchFamily="34" charset="0"/>
              </a:rPr>
              <a:t> - är det önskade resultatet hos nyckelindikatorer som mäts </a:t>
            </a:r>
            <a:endParaRPr lang="sv-SE" sz="1600" dirty="0">
              <a:ea typeface="Verdana" panose="020B0604030504040204" pitchFamily="34" charset="0"/>
              <a:cs typeface="Verdana" panose="020B0604030504040204" pitchFamily="34" charset="0"/>
            </a:endParaRPr>
          </a:p>
          <a:p>
            <a:pPr>
              <a:spcAft>
                <a:spcPts val="450"/>
              </a:spcAft>
            </a:pPr>
            <a:r>
              <a:rPr lang="sv-SE" sz="1600" dirty="0">
                <a:ea typeface="Verdana" panose="020B0604030504040204" pitchFamily="34" charset="0"/>
                <a:cs typeface="Verdana" panose="020B0604030504040204" pitchFamily="34" charset="0"/>
              </a:rPr>
              <a:t>- </a:t>
            </a:r>
            <a:r>
              <a:rPr lang="sv-SE" sz="1600" b="1" dirty="0" smtClean="0">
                <a:ea typeface="Verdana" panose="020B0604030504040204" pitchFamily="34" charset="0"/>
                <a:cs typeface="Verdana" panose="020B0604030504040204" pitchFamily="34" charset="0"/>
              </a:rPr>
              <a:t>nuvarande </a:t>
            </a:r>
            <a:r>
              <a:rPr lang="sv-SE" sz="1600" b="1" dirty="0">
                <a:ea typeface="Verdana" panose="020B0604030504040204" pitchFamily="34" charset="0"/>
                <a:cs typeface="Verdana" panose="020B0604030504040204" pitchFamily="34" charset="0"/>
              </a:rPr>
              <a:t>värde </a:t>
            </a:r>
            <a:r>
              <a:rPr lang="sv-SE" sz="1600" dirty="0" smtClean="0">
                <a:ea typeface="Verdana" panose="020B0604030504040204" pitchFamily="34" charset="0"/>
                <a:cs typeface="Verdana" panose="020B0604030504040204" pitchFamily="34" charset="0"/>
              </a:rPr>
              <a:t>-</a:t>
            </a:r>
            <a:r>
              <a:rPr lang="sv-SE" sz="1600" b="1" dirty="0" smtClean="0">
                <a:ea typeface="Verdana" panose="020B0604030504040204" pitchFamily="34" charset="0"/>
                <a:cs typeface="Verdana" panose="020B0604030504040204" pitchFamily="34" charset="0"/>
              </a:rPr>
              <a:t> </a:t>
            </a:r>
            <a:r>
              <a:rPr lang="sv-SE" sz="1600" dirty="0" smtClean="0">
                <a:ea typeface="Verdana" panose="020B0604030504040204" pitchFamily="34" charset="0"/>
                <a:cs typeface="Verdana" panose="020B0604030504040204" pitchFamily="34" charset="0"/>
              </a:rPr>
              <a:t>är det aktuella resultatet hos nyckelindikator som mäts</a:t>
            </a:r>
            <a:endParaRPr lang="sv-SE" sz="1600" dirty="0">
              <a:ea typeface="Verdana" panose="020B0604030504040204" pitchFamily="34" charset="0"/>
              <a:cs typeface="Verdana" panose="020B0604030504040204" pitchFamily="34" charset="0"/>
            </a:endParaRPr>
          </a:p>
          <a:p>
            <a:endParaRPr lang="sv-SE" sz="1500" dirty="0"/>
          </a:p>
        </p:txBody>
      </p:sp>
    </p:spTree>
    <p:extLst>
      <p:ext uri="{BB962C8B-B14F-4D97-AF65-F5344CB8AC3E}">
        <p14:creationId xmlns:p14="http://schemas.microsoft.com/office/powerpoint/2010/main" val="3628576484"/>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7676964" y="120716"/>
            <a:ext cx="1272716" cy="10955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4" name="Title 1"/>
          <p:cNvSpPr>
            <a:spLocks noGrp="1"/>
          </p:cNvSpPr>
          <p:nvPr>
            <p:ph type="title"/>
          </p:nvPr>
        </p:nvSpPr>
        <p:spPr>
          <a:xfrm>
            <a:off x="589981" y="338844"/>
            <a:ext cx="8554019" cy="596700"/>
          </a:xfrm>
        </p:spPr>
        <p:txBody>
          <a:bodyPr>
            <a:noAutofit/>
          </a:bodyPr>
          <a:lstStyle/>
          <a:p>
            <a:pPr algn="l"/>
            <a:r>
              <a:rPr lang="sv-SE" sz="2700" dirty="0"/>
              <a:t>EIS: Digital dashboards - visuliserar en organisations effektivitet </a:t>
            </a:r>
          </a:p>
        </p:txBody>
      </p:sp>
      <p:pic>
        <p:nvPicPr>
          <p:cNvPr id="5" name="Picture 2"/>
          <p:cNvPicPr>
            <a:picLocks noChangeAspect="1" noChangeArrowheads="1"/>
          </p:cNvPicPr>
          <p:nvPr/>
        </p:nvPicPr>
        <p:blipFill>
          <a:blip r:embed="rId3" cstate="print"/>
          <a:srcRect/>
          <a:stretch>
            <a:fillRect/>
          </a:stretch>
        </p:blipFill>
        <p:spPr bwMode="auto">
          <a:xfrm>
            <a:off x="720034" y="1661639"/>
            <a:ext cx="4725591" cy="2646759"/>
          </a:xfrm>
          <a:prstGeom prst="rect">
            <a:avLst/>
          </a:prstGeom>
          <a:noFill/>
          <a:ln w="9525">
            <a:noFill/>
            <a:miter lim="800000"/>
            <a:headEnd/>
            <a:tailEnd/>
          </a:ln>
        </p:spPr>
      </p:pic>
      <p:sp>
        <p:nvSpPr>
          <p:cNvPr id="6" name="TextBox 5"/>
          <p:cNvSpPr txBox="1"/>
          <p:nvPr/>
        </p:nvSpPr>
        <p:spPr>
          <a:xfrm>
            <a:off x="589981" y="4459081"/>
            <a:ext cx="5260765" cy="338554"/>
          </a:xfrm>
          <a:prstGeom prst="rect">
            <a:avLst/>
          </a:prstGeom>
          <a:noFill/>
        </p:spPr>
        <p:txBody>
          <a:bodyPr wrap="square">
            <a:spAutoFit/>
          </a:bodyPr>
          <a:lstStyle/>
          <a:p>
            <a:pPr marL="285750" indent="-285750">
              <a:buFont typeface="Arial" panose="020B0604020202020204" pitchFamily="34" charset="0"/>
              <a:buChar char="•"/>
              <a:defRPr/>
            </a:pPr>
            <a:r>
              <a:rPr lang="sv-SE" sz="1600" dirty="0">
                <a:cs typeface="Arial" charset="0"/>
              </a:rPr>
              <a:t>Ett exempel på ett digital dashboards användargränssnitt</a:t>
            </a:r>
          </a:p>
        </p:txBody>
      </p:sp>
    </p:spTree>
    <p:extLst>
      <p:ext uri="{BB962C8B-B14F-4D97-AF65-F5344CB8AC3E}">
        <p14:creationId xmlns:p14="http://schemas.microsoft.com/office/powerpoint/2010/main" val="3774627463"/>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28114" y="432316"/>
            <a:ext cx="5961600" cy="596700"/>
          </a:xfrm>
        </p:spPr>
        <p:txBody>
          <a:bodyPr/>
          <a:lstStyle/>
          <a:p>
            <a:r>
              <a:rPr lang="sv-SE" dirty="0" smtClean="0"/>
              <a:t>Analytiskt beslutstöd</a:t>
            </a:r>
            <a:endParaRPr lang="sv-SE" dirty="0"/>
          </a:p>
        </p:txBody>
      </p:sp>
      <p:sp>
        <p:nvSpPr>
          <p:cNvPr id="7" name="Platshållare för text 5"/>
          <p:cNvSpPr txBox="1">
            <a:spLocks/>
          </p:cNvSpPr>
          <p:nvPr/>
        </p:nvSpPr>
        <p:spPr>
          <a:xfrm>
            <a:off x="575755" y="1038456"/>
            <a:ext cx="3735808" cy="3078342"/>
          </a:xfrm>
          <a:prstGeom prst="rect">
            <a:avLst/>
          </a:prstGeom>
        </p:spPr>
        <p:txBody>
          <a:bodyPr>
            <a:noAutofit/>
          </a:bodyPr>
          <a:lstStyle/>
          <a:p>
            <a:pPr marL="214313" indent="-214313" defTabSz="685800">
              <a:lnSpc>
                <a:spcPct val="120000"/>
              </a:lnSpc>
              <a:spcBef>
                <a:spcPct val="20000"/>
              </a:spcBef>
              <a:spcAft>
                <a:spcPts val="450"/>
              </a:spcAft>
              <a:buSzPct val="100000"/>
              <a:buFont typeface="Arial" pitchFamily="34" charset="0"/>
              <a:buChar char="•"/>
              <a:defRPr/>
            </a:pPr>
            <a:r>
              <a:rPr lang="sv-SE" sz="1600" dirty="0">
                <a:ea typeface="Verdana" pitchFamily="34" charset="0"/>
                <a:cs typeface="Verdana" pitchFamily="34" charset="0"/>
              </a:rPr>
              <a:t>Visualisera ett besluts komponenter  i en strukturmodell</a:t>
            </a:r>
          </a:p>
          <a:p>
            <a:pPr marL="214313" indent="-214313" defTabSz="685800">
              <a:lnSpc>
                <a:spcPct val="120000"/>
              </a:lnSpc>
              <a:spcBef>
                <a:spcPct val="20000"/>
              </a:spcBef>
              <a:spcAft>
                <a:spcPts val="450"/>
              </a:spcAft>
              <a:buSzPct val="100000"/>
              <a:buFont typeface="Arial" pitchFamily="34" charset="0"/>
              <a:buChar char="•"/>
              <a:defRPr/>
            </a:pPr>
            <a:r>
              <a:rPr lang="sv-SE" sz="1600" dirty="0">
                <a:ea typeface="Verdana" pitchFamily="34" charset="0"/>
                <a:cs typeface="Verdana" pitchFamily="34" charset="0"/>
              </a:rPr>
              <a:t>Modellen </a:t>
            </a:r>
            <a:r>
              <a:rPr lang="sv-SE" sz="1600" b="1" dirty="0" smtClean="0">
                <a:ea typeface="Verdana" pitchFamily="34" charset="0"/>
                <a:cs typeface="Verdana" pitchFamily="34" charset="0"/>
              </a:rPr>
              <a:t>visualiserar </a:t>
            </a:r>
            <a:r>
              <a:rPr lang="sv-SE" sz="1600" b="1" dirty="0">
                <a:ea typeface="Verdana" pitchFamily="34" charset="0"/>
                <a:cs typeface="Verdana" pitchFamily="34" charset="0"/>
              </a:rPr>
              <a:t>lösningsalternativ, </a:t>
            </a:r>
            <a:r>
              <a:rPr lang="sv-SE" sz="1600" b="1" dirty="0" smtClean="0">
                <a:ea typeface="Verdana" pitchFamily="34" charset="0"/>
                <a:cs typeface="Verdana" pitchFamily="34" charset="0"/>
              </a:rPr>
              <a:t>kriterier, mål</a:t>
            </a:r>
            <a:r>
              <a:rPr lang="sv-SE" sz="1600" b="1" dirty="0">
                <a:ea typeface="Verdana" pitchFamily="34" charset="0"/>
                <a:cs typeface="Verdana" pitchFamily="34" charset="0"/>
              </a:rPr>
              <a:t>, </a:t>
            </a:r>
            <a:r>
              <a:rPr lang="sv-SE" sz="1600" b="1" dirty="0" smtClean="0">
                <a:ea typeface="Verdana" pitchFamily="34" charset="0"/>
                <a:cs typeface="Verdana" pitchFamily="34" charset="0"/>
              </a:rPr>
              <a:t>prioriteringsordning</a:t>
            </a:r>
            <a:r>
              <a:rPr lang="sv-SE" sz="1600" b="1" dirty="0">
                <a:ea typeface="Verdana" pitchFamily="34" charset="0"/>
                <a:cs typeface="Verdana" pitchFamily="34" charset="0"/>
              </a:rPr>
              <a:t>, </a:t>
            </a:r>
            <a:r>
              <a:rPr lang="sv-SE" sz="1600" b="1" dirty="0" smtClean="0">
                <a:ea typeface="Verdana" pitchFamily="34" charset="0"/>
                <a:cs typeface="Verdana" pitchFamily="34" charset="0"/>
              </a:rPr>
              <a:t>sannolikheter </a:t>
            </a:r>
            <a:r>
              <a:rPr lang="sv-SE" sz="1600" b="1" dirty="0">
                <a:ea typeface="Verdana" pitchFamily="34" charset="0"/>
                <a:cs typeface="Verdana" pitchFamily="34" charset="0"/>
              </a:rPr>
              <a:t>och konsekvenser</a:t>
            </a:r>
          </a:p>
          <a:p>
            <a:pPr marL="214313" indent="-214313" defTabSz="685800">
              <a:lnSpc>
                <a:spcPct val="120000"/>
              </a:lnSpc>
              <a:spcBef>
                <a:spcPct val="20000"/>
              </a:spcBef>
              <a:spcAft>
                <a:spcPts val="450"/>
              </a:spcAft>
              <a:buSzPct val="100000"/>
              <a:buFont typeface="Arial" pitchFamily="34" charset="0"/>
              <a:buChar char="•"/>
              <a:defRPr/>
            </a:pPr>
            <a:r>
              <a:rPr lang="sv-SE" sz="1600" dirty="0" smtClean="0">
                <a:ea typeface="Verdana" pitchFamily="34" charset="0"/>
                <a:cs typeface="Verdana" pitchFamily="34" charset="0"/>
              </a:rPr>
              <a:t>Modellen</a:t>
            </a:r>
            <a:r>
              <a:rPr lang="sv-SE" sz="1600" b="1" dirty="0" smtClean="0">
                <a:ea typeface="Verdana" pitchFamily="34" charset="0"/>
                <a:cs typeface="Verdana" pitchFamily="34" charset="0"/>
              </a:rPr>
              <a:t> visualiserar </a:t>
            </a:r>
            <a:r>
              <a:rPr lang="sv-SE" sz="1600" b="1" dirty="0">
                <a:ea typeface="Verdana" pitchFamily="34" charset="0"/>
                <a:cs typeface="Verdana" pitchFamily="34" charset="0"/>
              </a:rPr>
              <a:t>målkonflikter</a:t>
            </a:r>
          </a:p>
          <a:p>
            <a:pPr marL="214313" indent="-214313" defTabSz="685800">
              <a:lnSpc>
                <a:spcPct val="120000"/>
              </a:lnSpc>
              <a:spcBef>
                <a:spcPct val="20000"/>
              </a:spcBef>
              <a:spcAft>
                <a:spcPts val="450"/>
              </a:spcAft>
              <a:buSzPct val="100000"/>
              <a:buFont typeface="Arial" pitchFamily="34" charset="0"/>
              <a:buChar char="•"/>
              <a:defRPr/>
            </a:pPr>
            <a:r>
              <a:rPr lang="sv-SE" sz="1600" dirty="0" smtClean="0">
                <a:ea typeface="Verdana" pitchFamily="34" charset="0"/>
                <a:cs typeface="Verdana" pitchFamily="34" charset="0"/>
              </a:rPr>
              <a:t>Modellen</a:t>
            </a:r>
            <a:r>
              <a:rPr lang="sv-SE" sz="1600" b="1" dirty="0" smtClean="0">
                <a:ea typeface="Verdana" pitchFamily="34" charset="0"/>
                <a:cs typeface="Verdana" pitchFamily="34" charset="0"/>
              </a:rPr>
              <a:t> visualiserar </a:t>
            </a:r>
            <a:r>
              <a:rPr lang="sv-SE" sz="1600" b="1" dirty="0">
                <a:ea typeface="Verdana" pitchFamily="34" charset="0"/>
                <a:cs typeface="Verdana" pitchFamily="34" charset="0"/>
              </a:rPr>
              <a:t>uppskattningar, osäkerhet och oprecis information, samt risk </a:t>
            </a:r>
            <a:r>
              <a:rPr lang="sv-SE" sz="1600" dirty="0">
                <a:ea typeface="Verdana" pitchFamily="34" charset="0"/>
                <a:cs typeface="Verdana" pitchFamily="34" charset="0"/>
              </a:rPr>
              <a:t>(kan till exempel beskriva ett intervall av sannolikhetsvärden då osäkerhet finns)</a:t>
            </a:r>
          </a:p>
        </p:txBody>
      </p:sp>
      <p:pic>
        <p:nvPicPr>
          <p:cNvPr id="8" name="Picture 4"/>
          <p:cNvPicPr/>
          <p:nvPr/>
        </p:nvPicPr>
        <p:blipFill>
          <a:blip r:embed="rId2" cstate="print"/>
          <a:stretch>
            <a:fillRect/>
          </a:stretch>
        </p:blipFill>
        <p:spPr>
          <a:xfrm>
            <a:off x="4311563" y="1029016"/>
            <a:ext cx="4339016" cy="2916324"/>
          </a:xfrm>
          <a:prstGeom prst="rect">
            <a:avLst/>
          </a:prstGeom>
        </p:spPr>
      </p:pic>
      <p:sp>
        <p:nvSpPr>
          <p:cNvPr id="10" name="Rectangle 9"/>
          <p:cNvSpPr/>
          <p:nvPr/>
        </p:nvSpPr>
        <p:spPr>
          <a:xfrm>
            <a:off x="3995993" y="4288255"/>
            <a:ext cx="4563216" cy="646331"/>
          </a:xfrm>
          <a:prstGeom prst="rect">
            <a:avLst/>
          </a:prstGeom>
        </p:spPr>
        <p:txBody>
          <a:bodyPr wrap="square">
            <a:spAutoFit/>
          </a:bodyPr>
          <a:lstStyle/>
          <a:p>
            <a:r>
              <a:rPr lang="sv-SE" sz="900" dirty="0" smtClean="0">
                <a:latin typeface="Verdana" pitchFamily="34" charset="0"/>
                <a:ea typeface="Verdana" pitchFamily="34" charset="0"/>
                <a:cs typeface="Verdana" pitchFamily="34" charset="0"/>
              </a:rPr>
              <a:t>Bilderna </a:t>
            </a:r>
            <a:r>
              <a:rPr lang="sv-SE" sz="900" dirty="0">
                <a:latin typeface="Verdana" pitchFamily="34" charset="0"/>
                <a:ea typeface="Verdana" pitchFamily="34" charset="0"/>
                <a:cs typeface="Verdana" pitchFamily="34" charset="0"/>
              </a:rPr>
              <a:t>baseras på: Borking, K., Danielson, M., Davies, G., Ekenberg, L., Idefeldt, J., &amp; Larsson, A. (2011). Transcending Business </a:t>
            </a:r>
            <a:r>
              <a:rPr lang="sv-SE" sz="900" dirty="0" err="1">
                <a:latin typeface="Verdana" pitchFamily="34" charset="0"/>
                <a:ea typeface="Verdana" pitchFamily="34" charset="0"/>
                <a:cs typeface="Verdana" pitchFamily="34" charset="0"/>
              </a:rPr>
              <a:t>Intelligence</a:t>
            </a:r>
            <a:r>
              <a:rPr lang="sv-SE" sz="900" dirty="0">
                <a:latin typeface="Verdana" pitchFamily="34" charset="0"/>
                <a:ea typeface="Verdana" pitchFamily="34" charset="0"/>
                <a:cs typeface="Verdana" pitchFamily="34" charset="0"/>
              </a:rPr>
              <a:t>. Boken beskriver besluts- och riskanalys på en populärvetenskapligt sätt. Rekommenderas!</a:t>
            </a:r>
          </a:p>
        </p:txBody>
      </p:sp>
    </p:spTree>
    <p:extLst>
      <p:ext uri="{BB962C8B-B14F-4D97-AF65-F5344CB8AC3E}">
        <p14:creationId xmlns:p14="http://schemas.microsoft.com/office/powerpoint/2010/main" val="363139894"/>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sv-SE" dirty="0" smtClean="0"/>
              <a:t>Analytiskt beslutstöd – exempel</a:t>
            </a:r>
            <a:endParaRPr lang="sv-SE" dirty="0"/>
          </a:p>
        </p:txBody>
      </p:sp>
      <p:sp>
        <p:nvSpPr>
          <p:cNvPr id="3" name="Content Placeholder 2"/>
          <p:cNvSpPr>
            <a:spLocks noGrp="1"/>
          </p:cNvSpPr>
          <p:nvPr>
            <p:ph idx="1"/>
          </p:nvPr>
        </p:nvSpPr>
        <p:spPr/>
        <p:txBody>
          <a:bodyPr>
            <a:normAutofit/>
          </a:bodyPr>
          <a:lstStyle/>
          <a:p>
            <a:r>
              <a:rPr lang="sv-SE" sz="1600" dirty="0">
                <a:latin typeface="+mn-lt"/>
              </a:rPr>
              <a:t>Energibolag: Vilket fast pris på el ska erbjudas över X antal år?</a:t>
            </a:r>
          </a:p>
          <a:p>
            <a:r>
              <a:rPr lang="sv-SE" sz="1600" dirty="0">
                <a:latin typeface="+mn-lt"/>
              </a:rPr>
              <a:t>Ska bolaget renovera alternativt köpa ny turbin för tillverkning av el?</a:t>
            </a:r>
          </a:p>
          <a:p>
            <a:r>
              <a:rPr lang="sv-SE" sz="1600" dirty="0">
                <a:latin typeface="+mn-lt"/>
              </a:rPr>
              <a:t>Vilket vägutbyggnadsalternativ ska byggas: </a:t>
            </a:r>
            <a:r>
              <a:rPr lang="sv-SE" sz="1600" i="1" dirty="0">
                <a:latin typeface="+mn-lt"/>
              </a:rPr>
              <a:t>Förbifart Stockholm</a:t>
            </a:r>
            <a:r>
              <a:rPr lang="sv-SE" sz="1600" dirty="0">
                <a:latin typeface="+mn-lt"/>
              </a:rPr>
              <a:t>, </a:t>
            </a:r>
            <a:r>
              <a:rPr lang="sv-SE" sz="1600" i="1" dirty="0">
                <a:latin typeface="+mn-lt"/>
              </a:rPr>
              <a:t>Diagonal </a:t>
            </a:r>
            <a:r>
              <a:rPr lang="sv-SE" sz="1600" i="1" dirty="0" err="1">
                <a:latin typeface="+mn-lt"/>
              </a:rPr>
              <a:t>Ulvsunda</a:t>
            </a:r>
            <a:r>
              <a:rPr lang="sv-SE" sz="1600" dirty="0">
                <a:latin typeface="+mn-lt"/>
              </a:rPr>
              <a:t> samt </a:t>
            </a:r>
            <a:r>
              <a:rPr lang="sv-SE" sz="1600" i="1" dirty="0">
                <a:latin typeface="+mn-lt"/>
              </a:rPr>
              <a:t>Kombinationsalternativet</a:t>
            </a:r>
            <a:endParaRPr lang="sv-SE" sz="1600" dirty="0">
              <a:latin typeface="+mn-lt"/>
            </a:endParaRPr>
          </a:p>
        </p:txBody>
      </p:sp>
    </p:spTree>
    <p:extLst>
      <p:ext uri="{BB962C8B-B14F-4D97-AF65-F5344CB8AC3E}">
        <p14:creationId xmlns:p14="http://schemas.microsoft.com/office/powerpoint/2010/main" val="1627530810"/>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a:xfrm>
            <a:off x="538106" y="440791"/>
            <a:ext cx="6850800" cy="596700"/>
          </a:xfrm>
        </p:spPr>
        <p:txBody>
          <a:bodyPr>
            <a:normAutofit/>
          </a:bodyPr>
          <a:lstStyle/>
          <a:p>
            <a:r>
              <a:rPr lang="sv-SE" dirty="0" smtClean="0"/>
              <a:t>Analytiskt beslutstöd</a:t>
            </a:r>
          </a:p>
        </p:txBody>
      </p:sp>
      <p:sp>
        <p:nvSpPr>
          <p:cNvPr id="7176" name="Text Box 11"/>
          <p:cNvSpPr txBox="1">
            <a:spLocks noChangeArrowheads="1"/>
          </p:cNvSpPr>
          <p:nvPr/>
        </p:nvSpPr>
        <p:spPr bwMode="auto">
          <a:xfrm>
            <a:off x="538106" y="1181642"/>
            <a:ext cx="7659964" cy="1446550"/>
          </a:xfrm>
          <a:prstGeom prst="rect">
            <a:avLst/>
          </a:prstGeom>
          <a:noFill/>
          <a:ln w="9525">
            <a:noFill/>
            <a:miter lim="800000"/>
            <a:headEnd/>
            <a:tailEnd/>
          </a:ln>
        </p:spPr>
        <p:txBody>
          <a:bodyPr wrap="square">
            <a:spAutoFit/>
          </a:bodyPr>
          <a:lstStyle/>
          <a:p>
            <a:pPr marL="285750" indent="-285750">
              <a:spcBef>
                <a:spcPct val="50000"/>
              </a:spcBef>
              <a:buFont typeface="Arial" panose="020B0604020202020204" pitchFamily="34" charset="0"/>
              <a:buChar char="•"/>
            </a:pPr>
            <a:r>
              <a:rPr lang="sv-SE" sz="1600" dirty="0">
                <a:latin typeface="Calibri" pitchFamily="34" charset="0"/>
              </a:rPr>
              <a:t>Beslutsinformation såsom kostnader, intäkter, sannolikheter och prioriteringar anges ofta oprecist och vagt. </a:t>
            </a:r>
            <a:endParaRPr lang="sv-SE" sz="1600" dirty="0" smtClean="0">
              <a:latin typeface="Calibri" pitchFamily="34" charset="0"/>
            </a:endParaRPr>
          </a:p>
          <a:p>
            <a:pPr marL="285750" indent="-285750">
              <a:spcBef>
                <a:spcPct val="50000"/>
              </a:spcBef>
              <a:buFont typeface="Arial" panose="020B0604020202020204" pitchFamily="34" charset="0"/>
              <a:buChar char="•"/>
            </a:pPr>
            <a:r>
              <a:rPr lang="sv-SE" sz="1600" dirty="0" smtClean="0">
                <a:latin typeface="Calibri" pitchFamily="34" charset="0"/>
              </a:rPr>
              <a:t>DSV har en beslutsstödsgrupp som forskar </a:t>
            </a:r>
            <a:r>
              <a:rPr lang="sv-SE" sz="1600" dirty="0">
                <a:latin typeface="Calibri" pitchFamily="34" charset="0"/>
              </a:rPr>
              <a:t>på hur sådan typ av information kan utvinnas, representeras/visualiseras och hur det då går att göra meningsfulla beräkningar för att analysera beslut och </a:t>
            </a:r>
            <a:r>
              <a:rPr lang="sv-SE" sz="1600" dirty="0" smtClean="0">
                <a:latin typeface="Calibri" pitchFamily="34" charset="0"/>
              </a:rPr>
              <a:t>risker</a:t>
            </a:r>
            <a:endParaRPr lang="sv-SE" sz="1600" dirty="0">
              <a:latin typeface="Calibri" pitchFamily="34" charset="0"/>
            </a:endParaRPr>
          </a:p>
        </p:txBody>
      </p:sp>
      <p:pic>
        <p:nvPicPr>
          <p:cNvPr id="2" name="Picture 1"/>
          <p:cNvPicPr>
            <a:picLocks noChangeAspect="1"/>
          </p:cNvPicPr>
          <p:nvPr/>
        </p:nvPicPr>
        <p:blipFill>
          <a:blip r:embed="rId3"/>
          <a:stretch>
            <a:fillRect/>
          </a:stretch>
        </p:blipFill>
        <p:spPr>
          <a:xfrm>
            <a:off x="2181694" y="2772949"/>
            <a:ext cx="4372788" cy="2098688"/>
          </a:xfrm>
          <a:prstGeom prst="rect">
            <a:avLst/>
          </a:prstGeom>
        </p:spPr>
      </p:pic>
    </p:spTree>
    <p:extLst>
      <p:ext uri="{BB962C8B-B14F-4D97-AF65-F5344CB8AC3E}">
        <p14:creationId xmlns:p14="http://schemas.microsoft.com/office/powerpoint/2010/main" val="2237788385"/>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44870" y="555736"/>
            <a:ext cx="6629400" cy="857250"/>
          </a:xfrm>
        </p:spPr>
        <p:txBody>
          <a:bodyPr>
            <a:noAutofit/>
          </a:bodyPr>
          <a:lstStyle/>
          <a:p>
            <a:pPr algn="l"/>
            <a:r>
              <a:rPr lang="sv-SE" sz="2700" dirty="0"/>
              <a:t>Val av IT-stöd i </a:t>
            </a:r>
            <a:r>
              <a:rPr lang="en-US" sz="2700" dirty="0" err="1"/>
              <a:t>beslutsprocessen</a:t>
            </a:r>
            <a:endParaRPr lang="sv-SE" sz="2700" dirty="0"/>
          </a:p>
        </p:txBody>
      </p:sp>
      <p:sp>
        <p:nvSpPr>
          <p:cNvPr id="39" name="TextBox 38"/>
          <p:cNvSpPr txBox="1"/>
          <p:nvPr/>
        </p:nvSpPr>
        <p:spPr>
          <a:xfrm>
            <a:off x="744870" y="1412986"/>
            <a:ext cx="8175846" cy="3293209"/>
          </a:xfrm>
          <a:prstGeom prst="rect">
            <a:avLst/>
          </a:prstGeom>
          <a:noFill/>
        </p:spPr>
        <p:txBody>
          <a:bodyPr wrap="square" rtlCol="0">
            <a:spAutoFit/>
          </a:bodyPr>
          <a:lstStyle/>
          <a:p>
            <a:pPr marL="285750" indent="-285750">
              <a:buFont typeface="Arial" panose="020B0604020202020204" pitchFamily="34" charset="0"/>
              <a:buChar char="•"/>
            </a:pPr>
            <a:r>
              <a:rPr lang="sv-SE" sz="1600" dirty="0"/>
              <a:t>Notera också att </a:t>
            </a:r>
            <a:r>
              <a:rPr lang="sv-SE" sz="1600" b="1" dirty="0"/>
              <a:t>sättet att fatta beslut (</a:t>
            </a:r>
            <a:r>
              <a:rPr lang="sv-SE" sz="1600" b="1" dirty="0" smtClean="0"/>
              <a:t>det vill säga </a:t>
            </a:r>
            <a:r>
              <a:rPr lang="sv-SE" sz="1600" b="1" dirty="0"/>
              <a:t>den beslutsmodell som används) </a:t>
            </a:r>
            <a:r>
              <a:rPr lang="sv-SE" sz="1600" dirty="0"/>
              <a:t>påverkar vilken typ av beslutssystem som är bäst att använda:</a:t>
            </a:r>
          </a:p>
          <a:p>
            <a:pPr marL="285750" indent="-285750">
              <a:buFont typeface="Arial" panose="020B0604020202020204" pitchFamily="34" charset="0"/>
              <a:buChar char="•"/>
            </a:pPr>
            <a:endParaRPr lang="sv-SE" sz="1600" dirty="0"/>
          </a:p>
          <a:p>
            <a:pPr marL="742950" lvl="1" indent="-285750">
              <a:buFont typeface="Arial" panose="020B0604020202020204" pitchFamily="34" charset="0"/>
              <a:buChar char="•"/>
            </a:pPr>
            <a:r>
              <a:rPr lang="sv-SE" sz="1600" b="1" dirty="0"/>
              <a:t>Rationell beslutsmodell </a:t>
            </a:r>
            <a:r>
              <a:rPr lang="sv-SE" sz="1600" dirty="0"/>
              <a:t>-  Analytiskt beslutstöd, DW, Expertsystem, </a:t>
            </a:r>
            <a:r>
              <a:rPr lang="sv-SE" sz="1600" dirty="0" err="1"/>
              <a:t>etc</a:t>
            </a:r>
            <a:endParaRPr lang="sv-SE" sz="1600" dirty="0"/>
          </a:p>
          <a:p>
            <a:pPr marL="285750" indent="-285750">
              <a:buFont typeface="Arial" panose="020B0604020202020204" pitchFamily="34" charset="0"/>
              <a:buChar char="•"/>
            </a:pPr>
            <a:endParaRPr lang="sv-SE" sz="1600" dirty="0"/>
          </a:p>
          <a:p>
            <a:pPr marL="742950" lvl="1" indent="-285750">
              <a:buFont typeface="Arial" panose="020B0604020202020204" pitchFamily="34" charset="0"/>
              <a:buChar char="•"/>
            </a:pPr>
            <a:r>
              <a:rPr lang="sv-SE" sz="1600" b="1" dirty="0"/>
              <a:t>Begränsad rationell beslutsmodell </a:t>
            </a:r>
            <a:r>
              <a:rPr lang="sv-SE" sz="1600" dirty="0"/>
              <a:t>- Analytiskt beslutstöd, DW, Expertsystem, </a:t>
            </a:r>
            <a:r>
              <a:rPr lang="sv-SE" sz="1600" dirty="0" err="1"/>
              <a:t>etc</a:t>
            </a:r>
            <a:endParaRPr lang="sv-SE" sz="1600" dirty="0"/>
          </a:p>
          <a:p>
            <a:pPr marL="285750" indent="-285750">
              <a:buFont typeface="Arial" panose="020B0604020202020204" pitchFamily="34" charset="0"/>
              <a:buChar char="•"/>
            </a:pPr>
            <a:endParaRPr lang="sv-SE" sz="1600" dirty="0"/>
          </a:p>
          <a:p>
            <a:pPr marL="742950" lvl="1" indent="-285750">
              <a:buFont typeface="Arial" panose="020B0604020202020204" pitchFamily="34" charset="0"/>
              <a:buChar char="•"/>
            </a:pPr>
            <a:r>
              <a:rPr lang="sv-SE" sz="1600" b="1" dirty="0"/>
              <a:t>Soptunnebeslutsmodell</a:t>
            </a:r>
            <a:r>
              <a:rPr lang="sv-SE" sz="1600" dirty="0"/>
              <a:t> –  Samarbetssystem</a:t>
            </a:r>
          </a:p>
          <a:p>
            <a:pPr marL="285750" indent="-285750">
              <a:buFont typeface="Arial" panose="020B0604020202020204" pitchFamily="34" charset="0"/>
              <a:buChar char="•"/>
            </a:pPr>
            <a:endParaRPr lang="sv-SE" sz="1600" dirty="0"/>
          </a:p>
          <a:p>
            <a:pPr marL="742950" lvl="1" indent="-285750">
              <a:buFont typeface="Arial" panose="020B0604020202020204" pitchFamily="34" charset="0"/>
              <a:buChar char="•"/>
            </a:pPr>
            <a:r>
              <a:rPr lang="sv-SE" sz="1600" b="1" dirty="0"/>
              <a:t>Kompromissmodell</a:t>
            </a:r>
            <a:r>
              <a:rPr lang="sv-SE" sz="1600" dirty="0"/>
              <a:t> – Analytiskt beslutstöd (som hjälp för att komma överens), DW, Samarbetssystem </a:t>
            </a:r>
            <a:r>
              <a:rPr lang="sv-SE" sz="1600" dirty="0" err="1"/>
              <a:t>etc</a:t>
            </a:r>
            <a:endParaRPr lang="sv-SE" sz="1600" dirty="0"/>
          </a:p>
          <a:p>
            <a:pPr marL="285750" indent="-285750">
              <a:buFont typeface="Arial" panose="020B0604020202020204" pitchFamily="34" charset="0"/>
              <a:buChar char="•"/>
            </a:pPr>
            <a:endParaRPr lang="sv-SE" sz="1600" dirty="0"/>
          </a:p>
          <a:p>
            <a:pPr marL="742950" lvl="1" indent="-285750">
              <a:buFont typeface="Arial" panose="020B0604020202020204" pitchFamily="34" charset="0"/>
              <a:buChar char="•"/>
            </a:pPr>
            <a:r>
              <a:rPr lang="sv-SE" sz="1600" b="1" dirty="0"/>
              <a:t>Trial and </a:t>
            </a:r>
            <a:r>
              <a:rPr lang="sv-SE" sz="1600" b="1" dirty="0" err="1"/>
              <a:t>error-beslutsmodell</a:t>
            </a:r>
            <a:r>
              <a:rPr lang="sv-SE" sz="1600" b="1" dirty="0"/>
              <a:t> </a:t>
            </a:r>
            <a:r>
              <a:rPr lang="sv-SE" sz="1600" dirty="0"/>
              <a:t>– DW, Samarbetssystem, </a:t>
            </a:r>
            <a:r>
              <a:rPr lang="sv-SE" sz="1600" dirty="0" err="1"/>
              <a:t>etc</a:t>
            </a:r>
            <a:endParaRPr lang="sv-SE" sz="1600" dirty="0"/>
          </a:p>
        </p:txBody>
      </p:sp>
    </p:spTree>
    <p:extLst>
      <p:ext uri="{BB962C8B-B14F-4D97-AF65-F5344CB8AC3E}">
        <p14:creationId xmlns:p14="http://schemas.microsoft.com/office/powerpoint/2010/main" val="565315507"/>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00" name="Rectangle 2"/>
          <p:cNvSpPr>
            <a:spLocks noGrp="1" noChangeArrowheads="1"/>
          </p:cNvSpPr>
          <p:nvPr>
            <p:ph type="title"/>
          </p:nvPr>
        </p:nvSpPr>
        <p:spPr>
          <a:xfrm>
            <a:off x="443891" y="590727"/>
            <a:ext cx="7479585" cy="596700"/>
          </a:xfrm>
        </p:spPr>
        <p:txBody>
          <a:bodyPr>
            <a:noAutofit/>
          </a:bodyPr>
          <a:lstStyle/>
          <a:p>
            <a:pPr algn="l" eaLnBrk="1" hangingPunct="1"/>
            <a:r>
              <a:rPr lang="sv-SE" dirty="0" smtClean="0"/>
              <a:t>Business intelligence - hela bilden</a:t>
            </a:r>
            <a:endParaRPr lang="en-US" dirty="0" smtClean="0"/>
          </a:p>
        </p:txBody>
      </p:sp>
      <p:sp>
        <p:nvSpPr>
          <p:cNvPr id="3077" name="AutoShape 3"/>
          <p:cNvSpPr>
            <a:spLocks noChangeArrowheads="1"/>
          </p:cNvSpPr>
          <p:nvPr/>
        </p:nvSpPr>
        <p:spPr bwMode="auto">
          <a:xfrm>
            <a:off x="978685" y="2301923"/>
            <a:ext cx="2504507" cy="1755363"/>
          </a:xfrm>
          <a:prstGeom prst="triangle">
            <a:avLst>
              <a:gd name="adj" fmla="val 50000"/>
            </a:avLst>
          </a:prstGeom>
          <a:solidFill>
            <a:schemeClr val="bg1"/>
          </a:solidFill>
          <a:ln w="9525">
            <a:solidFill>
              <a:schemeClr val="tx1"/>
            </a:solidFill>
            <a:miter lim="800000"/>
            <a:headEnd/>
            <a:tailEnd/>
          </a:ln>
        </p:spPr>
        <p:txBody>
          <a:bodyPr wrap="none" anchor="ctr"/>
          <a:lstStyle/>
          <a:p>
            <a:pPr>
              <a:spcBef>
                <a:spcPct val="50000"/>
              </a:spcBef>
              <a:buFontTx/>
              <a:buChar char="•"/>
            </a:pPr>
            <a:endParaRPr lang="sv-SE" sz="1350"/>
          </a:p>
        </p:txBody>
      </p:sp>
      <p:sp>
        <p:nvSpPr>
          <p:cNvPr id="3079" name="Text Box 27"/>
          <p:cNvSpPr txBox="1">
            <a:spLocks noChangeArrowheads="1"/>
          </p:cNvSpPr>
          <p:nvPr/>
        </p:nvSpPr>
        <p:spPr bwMode="auto">
          <a:xfrm>
            <a:off x="1102322" y="3624799"/>
            <a:ext cx="1369852" cy="415498"/>
          </a:xfrm>
          <a:prstGeom prst="rect">
            <a:avLst/>
          </a:prstGeom>
          <a:noFill/>
          <a:ln w="9525">
            <a:noFill/>
            <a:miter lim="800000"/>
            <a:headEnd/>
            <a:tailEnd/>
          </a:ln>
        </p:spPr>
        <p:txBody>
          <a:bodyPr wrap="square">
            <a:spAutoFit/>
          </a:bodyPr>
          <a:lstStyle/>
          <a:p>
            <a:pPr algn="ctr"/>
            <a:r>
              <a:rPr lang="sv-SE" sz="1050" b="1" dirty="0">
                <a:latin typeface="Arial" charset="0"/>
              </a:rPr>
              <a:t>Beslut på operationell nivå</a:t>
            </a:r>
            <a:endParaRPr lang="en-US" sz="1050" b="1" dirty="0">
              <a:latin typeface="Arial" charset="0"/>
            </a:endParaRPr>
          </a:p>
        </p:txBody>
      </p:sp>
      <p:cxnSp>
        <p:nvCxnSpPr>
          <p:cNvPr id="61" name="Straight Connector 60"/>
          <p:cNvCxnSpPr/>
          <p:nvPr/>
        </p:nvCxnSpPr>
        <p:spPr bwMode="auto">
          <a:xfrm flipV="1">
            <a:off x="1554268" y="2935853"/>
            <a:ext cx="1458162" cy="5213"/>
          </a:xfrm>
          <a:prstGeom prst="line">
            <a:avLst/>
          </a:prstGeom>
          <a:ln>
            <a:prstDash val="dashDot"/>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68" name="Straight Connector 67"/>
          <p:cNvCxnSpPr/>
          <p:nvPr/>
        </p:nvCxnSpPr>
        <p:spPr bwMode="auto">
          <a:xfrm flipV="1">
            <a:off x="978685" y="3524193"/>
            <a:ext cx="2504507" cy="10939"/>
          </a:xfrm>
          <a:prstGeom prst="line">
            <a:avLst/>
          </a:prstGeom>
          <a:ln>
            <a:prstDash val="dashDot"/>
            <a:headEnd type="none" w="med" len="med"/>
            <a:tailEnd type="none" w="med" len="med"/>
          </a:ln>
        </p:spPr>
        <p:style>
          <a:lnRef idx="1">
            <a:schemeClr val="dk1"/>
          </a:lnRef>
          <a:fillRef idx="0">
            <a:schemeClr val="dk1"/>
          </a:fillRef>
          <a:effectRef idx="0">
            <a:schemeClr val="dk1"/>
          </a:effectRef>
          <a:fontRef idx="minor">
            <a:schemeClr val="tx1"/>
          </a:fontRef>
        </p:style>
      </p:cxnSp>
      <p:sp>
        <p:nvSpPr>
          <p:cNvPr id="3086" name="Text Box 27"/>
          <p:cNvSpPr txBox="1">
            <a:spLocks noChangeArrowheads="1"/>
          </p:cNvSpPr>
          <p:nvPr/>
        </p:nvSpPr>
        <p:spPr bwMode="auto">
          <a:xfrm>
            <a:off x="2156993" y="2545117"/>
            <a:ext cx="1179473" cy="415498"/>
          </a:xfrm>
          <a:prstGeom prst="rect">
            <a:avLst/>
          </a:prstGeom>
          <a:noFill/>
          <a:ln w="9525">
            <a:noFill/>
            <a:miter lim="800000"/>
            <a:headEnd/>
            <a:tailEnd/>
          </a:ln>
        </p:spPr>
        <p:txBody>
          <a:bodyPr wrap="square">
            <a:spAutoFit/>
          </a:bodyPr>
          <a:lstStyle/>
          <a:p>
            <a:pPr algn="ctr"/>
            <a:r>
              <a:rPr lang="sv-SE" sz="1050" b="1" dirty="0">
                <a:latin typeface="Arial" charset="0"/>
              </a:rPr>
              <a:t>Beslut på strategisk nivå</a:t>
            </a:r>
            <a:endParaRPr lang="en-US" sz="1050" b="1" dirty="0">
              <a:latin typeface="Arial" charset="0"/>
            </a:endParaRPr>
          </a:p>
        </p:txBody>
      </p:sp>
      <p:graphicFrame>
        <p:nvGraphicFramePr>
          <p:cNvPr id="3074" name="Object 23"/>
          <p:cNvGraphicFramePr>
            <a:graphicFrameLocks noChangeAspect="1"/>
          </p:cNvGraphicFramePr>
          <p:nvPr>
            <p:extLst/>
          </p:nvPr>
        </p:nvGraphicFramePr>
        <p:xfrm>
          <a:off x="2850413" y="3689598"/>
          <a:ext cx="325101" cy="290647"/>
        </p:xfrm>
        <a:graphic>
          <a:graphicData uri="http://schemas.openxmlformats.org/presentationml/2006/ole">
            <mc:AlternateContent xmlns:mc="http://schemas.openxmlformats.org/markup-compatibility/2006">
              <mc:Choice xmlns:v="urn:schemas-microsoft-com:vml" Requires="v">
                <p:oleObj spid="_x0000_s1071" name="Visio" r:id="rId4" imgW="940834" imgH="841713" progId="Visio.Drawing.11">
                  <p:embed/>
                </p:oleObj>
              </mc:Choice>
              <mc:Fallback>
                <p:oleObj name="Visio" r:id="rId4" imgW="940834" imgH="841713" progId="Visio.Drawing.11">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850413" y="3689598"/>
                        <a:ext cx="325101" cy="290647"/>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graphicFrame>
        <p:nvGraphicFramePr>
          <p:cNvPr id="3075" name="Object 22"/>
          <p:cNvGraphicFramePr>
            <a:graphicFrameLocks noChangeAspect="1"/>
          </p:cNvGraphicFramePr>
          <p:nvPr>
            <p:extLst/>
          </p:nvPr>
        </p:nvGraphicFramePr>
        <p:xfrm>
          <a:off x="2451352" y="3182697"/>
          <a:ext cx="341885" cy="274746"/>
        </p:xfrm>
        <a:graphic>
          <a:graphicData uri="http://schemas.openxmlformats.org/presentationml/2006/ole">
            <mc:AlternateContent xmlns:mc="http://schemas.openxmlformats.org/markup-compatibility/2006">
              <mc:Choice xmlns:v="urn:schemas-microsoft-com:vml" Requires="v">
                <p:oleObj spid="_x0000_s1072" name="Visio" r:id="rId6" imgW="931663" imgH="751732" progId="Visio.Drawing.11">
                  <p:embed/>
                </p:oleObj>
              </mc:Choice>
              <mc:Fallback>
                <p:oleObj name="Visio" r:id="rId6" imgW="931663" imgH="751732" progId="Visio.Drawing.11">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451352" y="3182697"/>
                        <a:ext cx="341885" cy="274746"/>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graphicFrame>
        <p:nvGraphicFramePr>
          <p:cNvPr id="3076" name="Object 60"/>
          <p:cNvGraphicFramePr>
            <a:graphicFrameLocks noChangeAspect="1"/>
          </p:cNvGraphicFramePr>
          <p:nvPr>
            <p:extLst/>
          </p:nvPr>
        </p:nvGraphicFramePr>
        <p:xfrm>
          <a:off x="2042793" y="2580394"/>
          <a:ext cx="363088" cy="274745"/>
        </p:xfrm>
        <a:graphic>
          <a:graphicData uri="http://schemas.openxmlformats.org/presentationml/2006/ole">
            <mc:AlternateContent xmlns:mc="http://schemas.openxmlformats.org/markup-compatibility/2006">
              <mc:Choice xmlns:v="urn:schemas-microsoft-com:vml" Requires="v">
                <p:oleObj spid="_x0000_s1073" name="Visio" r:id="rId8" imgW="1114543" imgH="841713" progId="Visio.Drawing.11">
                  <p:embed/>
                </p:oleObj>
              </mc:Choice>
              <mc:Fallback>
                <p:oleObj name="Visio" r:id="rId8" imgW="1114543" imgH="841713" progId="Visio.Drawing.11">
                  <p:embed/>
                  <p:pic>
                    <p:nvPicPr>
                      <p:cNvPr id="0" name=""/>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042793" y="2580394"/>
                        <a:ext cx="363088" cy="27474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sp>
        <p:nvSpPr>
          <p:cNvPr id="3090" name="AutoShape 2"/>
          <p:cNvSpPr>
            <a:spLocks noChangeArrowheads="1"/>
          </p:cNvSpPr>
          <p:nvPr/>
        </p:nvSpPr>
        <p:spPr bwMode="auto">
          <a:xfrm>
            <a:off x="798184" y="4327315"/>
            <a:ext cx="4659177" cy="594066"/>
          </a:xfrm>
          <a:prstGeom prst="can">
            <a:avLst>
              <a:gd name="adj" fmla="val 40037"/>
            </a:avLst>
          </a:prstGeom>
          <a:solidFill>
            <a:schemeClr val="tx1">
              <a:lumMod val="10000"/>
              <a:lumOff val="90000"/>
            </a:schemeClr>
          </a:solidFill>
          <a:ln w="9525">
            <a:solidFill>
              <a:schemeClr val="tx2">
                <a:lumMod val="20000"/>
                <a:lumOff val="80000"/>
              </a:schemeClr>
            </a:solidFill>
            <a:round/>
            <a:headEnd/>
            <a:tailEnd/>
          </a:ln>
          <a:effectLst>
            <a:outerShdw blurRad="50800" dist="38100" dir="2700000" algn="tl" rotWithShape="0">
              <a:prstClr val="black">
                <a:alpha val="40000"/>
              </a:prstClr>
            </a:outerShdw>
          </a:effectLst>
        </p:spPr>
        <p:txBody>
          <a:bodyPr wrap="none" anchor="ctr"/>
          <a:lstStyle/>
          <a:p>
            <a:pPr>
              <a:spcBef>
                <a:spcPct val="50000"/>
              </a:spcBef>
              <a:buFontTx/>
              <a:buChar char="•"/>
            </a:pPr>
            <a:endParaRPr lang="sv-SE" sz="1350"/>
          </a:p>
        </p:txBody>
      </p:sp>
      <p:sp>
        <p:nvSpPr>
          <p:cNvPr id="3091" name="Text Box 53"/>
          <p:cNvSpPr txBox="1">
            <a:spLocks noChangeArrowheads="1"/>
          </p:cNvSpPr>
          <p:nvPr/>
        </p:nvSpPr>
        <p:spPr bwMode="auto">
          <a:xfrm>
            <a:off x="1236921" y="4551614"/>
            <a:ext cx="4259786" cy="369332"/>
          </a:xfrm>
          <a:prstGeom prst="rect">
            <a:avLst/>
          </a:prstGeom>
          <a:noFill/>
          <a:ln w="9525">
            <a:noFill/>
            <a:miter lim="800000"/>
            <a:headEnd/>
            <a:tailEnd/>
          </a:ln>
        </p:spPr>
        <p:txBody>
          <a:bodyPr wrap="square">
            <a:spAutoFit/>
          </a:bodyPr>
          <a:lstStyle/>
          <a:p>
            <a:pPr>
              <a:spcBef>
                <a:spcPct val="50000"/>
              </a:spcBef>
            </a:pPr>
            <a:r>
              <a:rPr lang="sv-SE" sz="900" b="1" dirty="0">
                <a:latin typeface="Arial" charset="0"/>
              </a:rPr>
              <a:t>Operationella system: </a:t>
            </a:r>
            <a:r>
              <a:rPr lang="sv-SE" sz="900" dirty="0">
                <a:latin typeface="Arial" charset="0"/>
              </a:rPr>
              <a:t>System som stödjer den dagliga verksamheten, som  Affärssystem, </a:t>
            </a:r>
            <a:r>
              <a:rPr lang="sv-SE" sz="900" dirty="0" err="1">
                <a:latin typeface="Arial" charset="0"/>
              </a:rPr>
              <a:t>Workflow-system</a:t>
            </a:r>
            <a:r>
              <a:rPr lang="sv-SE" sz="900" dirty="0">
                <a:latin typeface="Arial" charset="0"/>
              </a:rPr>
              <a:t>, </a:t>
            </a:r>
            <a:r>
              <a:rPr lang="sv-SE" sz="900" dirty="0" err="1">
                <a:latin typeface="Arial" charset="0"/>
              </a:rPr>
              <a:t>CRM-system</a:t>
            </a:r>
            <a:r>
              <a:rPr lang="sv-SE" sz="900" dirty="0">
                <a:latin typeface="Arial" charset="0"/>
              </a:rPr>
              <a:t>, med flera</a:t>
            </a:r>
            <a:endParaRPr lang="en-US" sz="900" dirty="0">
              <a:latin typeface="Arial" charset="0"/>
            </a:endParaRPr>
          </a:p>
        </p:txBody>
      </p:sp>
      <p:sp>
        <p:nvSpPr>
          <p:cNvPr id="109" name="TextBox 108"/>
          <p:cNvSpPr txBox="1"/>
          <p:nvPr/>
        </p:nvSpPr>
        <p:spPr>
          <a:xfrm>
            <a:off x="598896" y="1340668"/>
            <a:ext cx="1924097" cy="461665"/>
          </a:xfrm>
          <a:prstGeom prst="rect">
            <a:avLst/>
          </a:prstGeom>
          <a:noFill/>
        </p:spPr>
        <p:txBody>
          <a:bodyPr>
            <a:spAutoFit/>
          </a:bodyPr>
          <a:lstStyle/>
          <a:p>
            <a:pPr>
              <a:defRPr/>
            </a:pPr>
            <a:r>
              <a:rPr lang="sv-SE" sz="1200" b="1" dirty="0">
                <a:latin typeface="+mj-lt"/>
              </a:rPr>
              <a:t>Mål</a:t>
            </a:r>
          </a:p>
          <a:p>
            <a:pPr>
              <a:defRPr/>
            </a:pPr>
            <a:r>
              <a:rPr lang="sv-SE" sz="1200" dirty="0">
                <a:latin typeface="+mj-lt"/>
              </a:rPr>
              <a:t>(vision, verksamhetsmål)</a:t>
            </a:r>
          </a:p>
        </p:txBody>
      </p:sp>
      <p:sp>
        <p:nvSpPr>
          <p:cNvPr id="110" name="TextBox 109"/>
          <p:cNvSpPr txBox="1"/>
          <p:nvPr/>
        </p:nvSpPr>
        <p:spPr>
          <a:xfrm>
            <a:off x="608071" y="1770506"/>
            <a:ext cx="2003577" cy="646331"/>
          </a:xfrm>
          <a:prstGeom prst="rect">
            <a:avLst/>
          </a:prstGeom>
          <a:noFill/>
        </p:spPr>
        <p:txBody>
          <a:bodyPr wrap="square">
            <a:spAutoFit/>
          </a:bodyPr>
          <a:lstStyle/>
          <a:p>
            <a:pPr>
              <a:defRPr/>
            </a:pPr>
            <a:r>
              <a:rPr lang="sv-SE" sz="1200" b="1" dirty="0">
                <a:latin typeface="+mj-lt"/>
              </a:rPr>
              <a:t>Medel</a:t>
            </a:r>
          </a:p>
          <a:p>
            <a:pPr>
              <a:defRPr/>
            </a:pPr>
            <a:r>
              <a:rPr lang="sv-SE" sz="1200" dirty="0">
                <a:latin typeface="+mj-lt"/>
              </a:rPr>
              <a:t>(mission, strategier, taktik, verksamhetsprocesser)</a:t>
            </a:r>
          </a:p>
        </p:txBody>
      </p:sp>
      <p:sp>
        <p:nvSpPr>
          <p:cNvPr id="18" name="Text Box 27"/>
          <p:cNvSpPr txBox="1">
            <a:spLocks noChangeArrowheads="1"/>
          </p:cNvSpPr>
          <p:nvPr/>
        </p:nvSpPr>
        <p:spPr bwMode="auto">
          <a:xfrm>
            <a:off x="1360918" y="3103084"/>
            <a:ext cx="1162075" cy="415498"/>
          </a:xfrm>
          <a:prstGeom prst="rect">
            <a:avLst/>
          </a:prstGeom>
          <a:noFill/>
          <a:ln w="9525">
            <a:noFill/>
            <a:miter lim="800000"/>
            <a:headEnd/>
            <a:tailEnd/>
          </a:ln>
        </p:spPr>
        <p:txBody>
          <a:bodyPr wrap="square">
            <a:spAutoFit/>
          </a:bodyPr>
          <a:lstStyle/>
          <a:p>
            <a:pPr algn="ctr"/>
            <a:r>
              <a:rPr lang="sv-SE" sz="1050" b="1" dirty="0">
                <a:latin typeface="Arial" charset="0"/>
              </a:rPr>
              <a:t>Beslut på taktisk nivå</a:t>
            </a:r>
            <a:endParaRPr lang="en-US" sz="1050" b="1" dirty="0">
              <a:latin typeface="Arial" charset="0"/>
            </a:endParaRPr>
          </a:p>
        </p:txBody>
      </p:sp>
      <p:sp>
        <p:nvSpPr>
          <p:cNvPr id="2" name="Rektangel 1"/>
          <p:cNvSpPr/>
          <p:nvPr/>
        </p:nvSpPr>
        <p:spPr>
          <a:xfrm>
            <a:off x="5210089" y="1653434"/>
            <a:ext cx="1455833" cy="234872"/>
          </a:xfrm>
          <a:prstGeom prst="rect">
            <a:avLst/>
          </a:prstGeom>
          <a:solidFill>
            <a:schemeClr val="tx1">
              <a:lumMod val="25000"/>
              <a:lumOff val="75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sz="900" dirty="0" err="1">
                <a:solidFill>
                  <a:srgbClr val="000000"/>
                </a:solidFill>
              </a:rPr>
              <a:t>Performance</a:t>
            </a:r>
            <a:r>
              <a:rPr lang="sv-SE" sz="900" dirty="0">
                <a:solidFill>
                  <a:srgbClr val="000000"/>
                </a:solidFill>
              </a:rPr>
              <a:t> Management</a:t>
            </a:r>
          </a:p>
        </p:txBody>
      </p:sp>
      <p:sp>
        <p:nvSpPr>
          <p:cNvPr id="19" name="Rektangel 18"/>
          <p:cNvSpPr/>
          <p:nvPr/>
        </p:nvSpPr>
        <p:spPr>
          <a:xfrm>
            <a:off x="5210088" y="1933483"/>
            <a:ext cx="1456997" cy="235060"/>
          </a:xfrm>
          <a:prstGeom prst="rect">
            <a:avLst/>
          </a:prstGeom>
          <a:solidFill>
            <a:schemeClr val="tx1">
              <a:lumMod val="25000"/>
              <a:lumOff val="75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sz="900" dirty="0" err="1">
                <a:solidFill>
                  <a:srgbClr val="000000"/>
                </a:solidFill>
              </a:rPr>
              <a:t>Six</a:t>
            </a:r>
            <a:r>
              <a:rPr lang="sv-SE" sz="900" dirty="0">
                <a:solidFill>
                  <a:srgbClr val="000000"/>
                </a:solidFill>
              </a:rPr>
              <a:t> Sigma</a:t>
            </a:r>
          </a:p>
        </p:txBody>
      </p:sp>
      <p:sp>
        <p:nvSpPr>
          <p:cNvPr id="20" name="Rektangel 19"/>
          <p:cNvSpPr/>
          <p:nvPr/>
        </p:nvSpPr>
        <p:spPr>
          <a:xfrm>
            <a:off x="5210089" y="2213721"/>
            <a:ext cx="1456998" cy="235060"/>
          </a:xfrm>
          <a:prstGeom prst="rect">
            <a:avLst/>
          </a:prstGeom>
          <a:solidFill>
            <a:schemeClr val="tx1">
              <a:lumMod val="25000"/>
              <a:lumOff val="75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sz="900" dirty="0" err="1">
                <a:solidFill>
                  <a:srgbClr val="000000"/>
                </a:solidFill>
              </a:rPr>
              <a:t>Balanced</a:t>
            </a:r>
            <a:r>
              <a:rPr lang="sv-SE" sz="900" dirty="0">
                <a:solidFill>
                  <a:srgbClr val="000000"/>
                </a:solidFill>
              </a:rPr>
              <a:t> </a:t>
            </a:r>
            <a:r>
              <a:rPr lang="sv-SE" sz="900" dirty="0" err="1">
                <a:solidFill>
                  <a:srgbClr val="000000"/>
                </a:solidFill>
              </a:rPr>
              <a:t>Scorecard</a:t>
            </a:r>
            <a:endParaRPr lang="sv-SE" sz="900" dirty="0">
              <a:solidFill>
                <a:srgbClr val="000000"/>
              </a:solidFill>
            </a:endParaRPr>
          </a:p>
        </p:txBody>
      </p:sp>
      <p:sp>
        <p:nvSpPr>
          <p:cNvPr id="21" name="Rektangel 20"/>
          <p:cNvSpPr/>
          <p:nvPr/>
        </p:nvSpPr>
        <p:spPr>
          <a:xfrm>
            <a:off x="5210088" y="3323194"/>
            <a:ext cx="1456997" cy="235060"/>
          </a:xfrm>
          <a:prstGeom prst="rect">
            <a:avLst/>
          </a:prstGeom>
          <a:solidFill>
            <a:schemeClr val="tx1">
              <a:lumMod val="25000"/>
              <a:lumOff val="75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sz="900" dirty="0">
                <a:solidFill>
                  <a:srgbClr val="000000"/>
                </a:solidFill>
              </a:rPr>
              <a:t>Decision and Risk </a:t>
            </a:r>
            <a:r>
              <a:rPr lang="sv-SE" sz="900" dirty="0" err="1">
                <a:solidFill>
                  <a:srgbClr val="000000"/>
                </a:solidFill>
              </a:rPr>
              <a:t>Analysis</a:t>
            </a:r>
            <a:endParaRPr lang="sv-SE" sz="900" dirty="0">
              <a:solidFill>
                <a:srgbClr val="000000"/>
              </a:solidFill>
            </a:endParaRPr>
          </a:p>
        </p:txBody>
      </p:sp>
      <p:sp>
        <p:nvSpPr>
          <p:cNvPr id="22" name="Rektangel 21"/>
          <p:cNvSpPr/>
          <p:nvPr/>
        </p:nvSpPr>
        <p:spPr>
          <a:xfrm>
            <a:off x="5210088" y="2774197"/>
            <a:ext cx="1458162" cy="235248"/>
          </a:xfrm>
          <a:prstGeom prst="rect">
            <a:avLst/>
          </a:prstGeom>
          <a:solidFill>
            <a:schemeClr val="tx1">
              <a:lumMod val="25000"/>
              <a:lumOff val="75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sz="900" dirty="0">
                <a:solidFill>
                  <a:srgbClr val="000000"/>
                </a:solidFill>
              </a:rPr>
              <a:t>Activity </a:t>
            </a:r>
            <a:r>
              <a:rPr lang="sv-SE" sz="900" dirty="0" err="1">
                <a:solidFill>
                  <a:srgbClr val="000000"/>
                </a:solidFill>
              </a:rPr>
              <a:t>Based</a:t>
            </a:r>
            <a:r>
              <a:rPr lang="sv-SE" sz="900" dirty="0">
                <a:solidFill>
                  <a:srgbClr val="000000"/>
                </a:solidFill>
              </a:rPr>
              <a:t> </a:t>
            </a:r>
            <a:r>
              <a:rPr lang="sv-SE" sz="900" dirty="0" err="1">
                <a:solidFill>
                  <a:srgbClr val="000000"/>
                </a:solidFill>
              </a:rPr>
              <a:t>Costing</a:t>
            </a:r>
            <a:endParaRPr lang="sv-SE" sz="900" dirty="0">
              <a:solidFill>
                <a:srgbClr val="000000"/>
              </a:solidFill>
            </a:endParaRPr>
          </a:p>
        </p:txBody>
      </p:sp>
      <p:sp>
        <p:nvSpPr>
          <p:cNvPr id="3" name="textruta 2"/>
          <p:cNvSpPr txBox="1"/>
          <p:nvPr/>
        </p:nvSpPr>
        <p:spPr>
          <a:xfrm>
            <a:off x="5210087" y="1337889"/>
            <a:ext cx="1407758" cy="253916"/>
          </a:xfrm>
          <a:prstGeom prst="rect">
            <a:avLst/>
          </a:prstGeom>
          <a:noFill/>
        </p:spPr>
        <p:txBody>
          <a:bodyPr wrap="none" rtlCol="0">
            <a:spAutoFit/>
          </a:bodyPr>
          <a:lstStyle/>
          <a:p>
            <a:r>
              <a:rPr lang="sv-SE" sz="1050" dirty="0" smtClean="0"/>
              <a:t>BI-relaterade metoder</a:t>
            </a:r>
            <a:endParaRPr lang="sv-SE" sz="1050" dirty="0"/>
          </a:p>
        </p:txBody>
      </p:sp>
      <p:sp>
        <p:nvSpPr>
          <p:cNvPr id="30" name="textruta 2"/>
          <p:cNvSpPr txBox="1"/>
          <p:nvPr/>
        </p:nvSpPr>
        <p:spPr>
          <a:xfrm>
            <a:off x="3779073" y="2321379"/>
            <a:ext cx="720069" cy="253916"/>
          </a:xfrm>
          <a:prstGeom prst="rect">
            <a:avLst/>
          </a:prstGeom>
          <a:noFill/>
        </p:spPr>
        <p:txBody>
          <a:bodyPr wrap="none" rtlCol="0">
            <a:spAutoFit/>
          </a:bodyPr>
          <a:lstStyle/>
          <a:p>
            <a:r>
              <a:rPr lang="sv-SE" sz="1050" dirty="0"/>
              <a:t>BI-system</a:t>
            </a:r>
          </a:p>
        </p:txBody>
      </p:sp>
      <p:sp>
        <p:nvSpPr>
          <p:cNvPr id="24" name="Rektangel 21"/>
          <p:cNvSpPr/>
          <p:nvPr/>
        </p:nvSpPr>
        <p:spPr>
          <a:xfrm>
            <a:off x="5210087" y="3023756"/>
            <a:ext cx="1458162" cy="235248"/>
          </a:xfrm>
          <a:prstGeom prst="rect">
            <a:avLst/>
          </a:prstGeom>
          <a:solidFill>
            <a:schemeClr val="tx1">
              <a:lumMod val="25000"/>
              <a:lumOff val="75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sz="900" dirty="0">
                <a:solidFill>
                  <a:srgbClr val="000000"/>
                </a:solidFill>
              </a:rPr>
              <a:t>Data and Process Mining</a:t>
            </a:r>
          </a:p>
        </p:txBody>
      </p:sp>
      <p:sp>
        <p:nvSpPr>
          <p:cNvPr id="25" name="Text Box 27"/>
          <p:cNvSpPr txBox="1">
            <a:spLocks noChangeArrowheads="1"/>
          </p:cNvSpPr>
          <p:nvPr/>
        </p:nvSpPr>
        <p:spPr bwMode="auto">
          <a:xfrm rot="18397394">
            <a:off x="573228" y="2963298"/>
            <a:ext cx="1306631" cy="253916"/>
          </a:xfrm>
          <a:prstGeom prst="rect">
            <a:avLst/>
          </a:prstGeom>
          <a:noFill/>
          <a:ln w="9525">
            <a:noFill/>
            <a:miter lim="800000"/>
            <a:headEnd/>
            <a:tailEnd/>
          </a:ln>
        </p:spPr>
        <p:txBody>
          <a:bodyPr wrap="square">
            <a:spAutoFit/>
          </a:bodyPr>
          <a:lstStyle/>
          <a:p>
            <a:pPr algn="ctr"/>
            <a:r>
              <a:rPr lang="sv-SE" sz="1050" b="1" dirty="0">
                <a:latin typeface="Arial" charset="0"/>
              </a:rPr>
              <a:t>Beslutsmodeller</a:t>
            </a:r>
            <a:endParaRPr lang="en-US" sz="1050" b="1" dirty="0">
              <a:latin typeface="Arial" charset="0"/>
            </a:endParaRPr>
          </a:p>
        </p:txBody>
      </p:sp>
      <p:sp>
        <p:nvSpPr>
          <p:cNvPr id="26" name="Rektangel 20"/>
          <p:cNvSpPr/>
          <p:nvPr/>
        </p:nvSpPr>
        <p:spPr>
          <a:xfrm>
            <a:off x="5210087" y="2490988"/>
            <a:ext cx="1456997" cy="235060"/>
          </a:xfrm>
          <a:prstGeom prst="rect">
            <a:avLst/>
          </a:prstGeom>
          <a:solidFill>
            <a:schemeClr val="tx1">
              <a:lumMod val="25000"/>
              <a:lumOff val="75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sz="900" dirty="0">
                <a:solidFill>
                  <a:srgbClr val="000000"/>
                </a:solidFill>
              </a:rPr>
              <a:t>Lean</a:t>
            </a:r>
          </a:p>
        </p:txBody>
      </p:sp>
      <p:pic>
        <p:nvPicPr>
          <p:cNvPr id="5" name="Picture 4"/>
          <p:cNvPicPr>
            <a:picLocks noChangeAspect="1"/>
          </p:cNvPicPr>
          <p:nvPr/>
        </p:nvPicPr>
        <p:blipFill>
          <a:blip r:embed="rId10"/>
          <a:stretch>
            <a:fillRect/>
          </a:stretch>
        </p:blipFill>
        <p:spPr>
          <a:xfrm>
            <a:off x="3566025" y="2520864"/>
            <a:ext cx="1295400" cy="1600200"/>
          </a:xfrm>
          <a:prstGeom prst="rect">
            <a:avLst/>
          </a:prstGeom>
        </p:spPr>
      </p:pic>
      <p:sp>
        <p:nvSpPr>
          <p:cNvPr id="51" name="textruta 2"/>
          <p:cNvSpPr txBox="1"/>
          <p:nvPr/>
        </p:nvSpPr>
        <p:spPr>
          <a:xfrm>
            <a:off x="7536012" y="1309841"/>
            <a:ext cx="1019831" cy="253916"/>
          </a:xfrm>
          <a:prstGeom prst="rect">
            <a:avLst/>
          </a:prstGeom>
          <a:noFill/>
        </p:spPr>
        <p:txBody>
          <a:bodyPr wrap="none" rtlCol="0">
            <a:spAutoFit/>
          </a:bodyPr>
          <a:lstStyle/>
          <a:p>
            <a:r>
              <a:rPr lang="sv-SE" sz="1050" dirty="0" smtClean="0"/>
              <a:t>Annat relaterat</a:t>
            </a:r>
            <a:endParaRPr lang="sv-SE" sz="1050" dirty="0"/>
          </a:p>
        </p:txBody>
      </p:sp>
      <p:sp>
        <p:nvSpPr>
          <p:cNvPr id="52" name="Rektangel 1"/>
          <p:cNvSpPr/>
          <p:nvPr/>
        </p:nvSpPr>
        <p:spPr>
          <a:xfrm>
            <a:off x="7318594" y="1601194"/>
            <a:ext cx="1455833" cy="234872"/>
          </a:xfrm>
          <a:prstGeom prst="rect">
            <a:avLst/>
          </a:prstGeom>
          <a:solidFill>
            <a:schemeClr val="tx1">
              <a:lumMod val="25000"/>
              <a:lumOff val="75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sz="900" dirty="0">
                <a:solidFill>
                  <a:srgbClr val="000000"/>
                </a:solidFill>
              </a:rPr>
              <a:t>V</a:t>
            </a:r>
            <a:r>
              <a:rPr lang="sv-SE" sz="900" dirty="0" smtClean="0">
                <a:solidFill>
                  <a:srgbClr val="000000"/>
                </a:solidFill>
              </a:rPr>
              <a:t>erksamhetsprocesser</a:t>
            </a:r>
            <a:endParaRPr lang="sv-SE" sz="900" dirty="0">
              <a:solidFill>
                <a:srgbClr val="000000"/>
              </a:solidFill>
            </a:endParaRPr>
          </a:p>
        </p:txBody>
      </p:sp>
      <p:sp>
        <p:nvSpPr>
          <p:cNvPr id="53" name="Rektangel 18"/>
          <p:cNvSpPr/>
          <p:nvPr/>
        </p:nvSpPr>
        <p:spPr>
          <a:xfrm>
            <a:off x="7326717" y="2180361"/>
            <a:ext cx="1456997" cy="235060"/>
          </a:xfrm>
          <a:prstGeom prst="rect">
            <a:avLst/>
          </a:prstGeom>
          <a:solidFill>
            <a:schemeClr val="tx1">
              <a:lumMod val="25000"/>
              <a:lumOff val="75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sz="900" dirty="0" smtClean="0">
                <a:solidFill>
                  <a:srgbClr val="000000"/>
                </a:solidFill>
              </a:rPr>
              <a:t>Modeller för beslut</a:t>
            </a:r>
            <a:endParaRPr lang="sv-SE" sz="900" dirty="0">
              <a:solidFill>
                <a:srgbClr val="000000"/>
              </a:solidFill>
            </a:endParaRPr>
          </a:p>
        </p:txBody>
      </p:sp>
      <p:sp>
        <p:nvSpPr>
          <p:cNvPr id="54" name="Rektangel 19"/>
          <p:cNvSpPr/>
          <p:nvPr/>
        </p:nvSpPr>
        <p:spPr>
          <a:xfrm>
            <a:off x="7326718" y="2460599"/>
            <a:ext cx="1456998" cy="235060"/>
          </a:xfrm>
          <a:prstGeom prst="rect">
            <a:avLst/>
          </a:prstGeom>
          <a:solidFill>
            <a:schemeClr val="tx1">
              <a:lumMod val="25000"/>
              <a:lumOff val="75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sz="900" dirty="0" smtClean="0">
                <a:solidFill>
                  <a:srgbClr val="000000"/>
                </a:solidFill>
              </a:rPr>
              <a:t>Data governance</a:t>
            </a:r>
            <a:endParaRPr lang="sv-SE" sz="900" dirty="0">
              <a:solidFill>
                <a:srgbClr val="000000"/>
              </a:solidFill>
            </a:endParaRPr>
          </a:p>
        </p:txBody>
      </p:sp>
      <p:sp>
        <p:nvSpPr>
          <p:cNvPr id="55" name="Rektangel 21"/>
          <p:cNvSpPr/>
          <p:nvPr/>
        </p:nvSpPr>
        <p:spPr>
          <a:xfrm>
            <a:off x="7326716" y="3326314"/>
            <a:ext cx="1458162" cy="235248"/>
          </a:xfrm>
          <a:prstGeom prst="rect">
            <a:avLst/>
          </a:prstGeom>
          <a:solidFill>
            <a:schemeClr val="tx1">
              <a:lumMod val="25000"/>
              <a:lumOff val="75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sz="900" dirty="0" smtClean="0">
                <a:solidFill>
                  <a:srgbClr val="000000"/>
                </a:solidFill>
              </a:rPr>
              <a:t>Orgstrukturer</a:t>
            </a:r>
            <a:endParaRPr lang="sv-SE" sz="900" dirty="0">
              <a:solidFill>
                <a:srgbClr val="000000"/>
              </a:solidFill>
            </a:endParaRPr>
          </a:p>
        </p:txBody>
      </p:sp>
      <p:sp>
        <p:nvSpPr>
          <p:cNvPr id="56" name="Rektangel 21"/>
          <p:cNvSpPr/>
          <p:nvPr/>
        </p:nvSpPr>
        <p:spPr>
          <a:xfrm>
            <a:off x="7326715" y="3575873"/>
            <a:ext cx="1458162" cy="235248"/>
          </a:xfrm>
          <a:prstGeom prst="rect">
            <a:avLst/>
          </a:prstGeom>
          <a:solidFill>
            <a:schemeClr val="tx1">
              <a:lumMod val="25000"/>
              <a:lumOff val="75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sz="900" dirty="0" smtClean="0">
                <a:solidFill>
                  <a:srgbClr val="000000"/>
                </a:solidFill>
              </a:rPr>
              <a:t>IT-arkitekturer</a:t>
            </a:r>
            <a:endParaRPr lang="sv-SE" sz="900" dirty="0">
              <a:solidFill>
                <a:srgbClr val="000000"/>
              </a:solidFill>
            </a:endParaRPr>
          </a:p>
        </p:txBody>
      </p:sp>
      <p:sp>
        <p:nvSpPr>
          <p:cNvPr id="57" name="Rektangel 20"/>
          <p:cNvSpPr/>
          <p:nvPr/>
        </p:nvSpPr>
        <p:spPr>
          <a:xfrm>
            <a:off x="7326716" y="2737866"/>
            <a:ext cx="1456997" cy="235060"/>
          </a:xfrm>
          <a:prstGeom prst="rect">
            <a:avLst/>
          </a:prstGeom>
          <a:solidFill>
            <a:schemeClr val="tx1">
              <a:lumMod val="25000"/>
              <a:lumOff val="75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sz="900" dirty="0" smtClean="0">
                <a:solidFill>
                  <a:srgbClr val="000000"/>
                </a:solidFill>
              </a:rPr>
              <a:t>Masterdatahantering</a:t>
            </a:r>
            <a:endParaRPr lang="sv-SE" sz="900" dirty="0">
              <a:solidFill>
                <a:srgbClr val="000000"/>
              </a:solidFill>
            </a:endParaRPr>
          </a:p>
        </p:txBody>
      </p:sp>
      <p:sp>
        <p:nvSpPr>
          <p:cNvPr id="58" name="Rektangel 21"/>
          <p:cNvSpPr/>
          <p:nvPr/>
        </p:nvSpPr>
        <p:spPr>
          <a:xfrm>
            <a:off x="7326715" y="3873581"/>
            <a:ext cx="1458162" cy="235248"/>
          </a:xfrm>
          <a:prstGeom prst="rect">
            <a:avLst/>
          </a:prstGeom>
          <a:solidFill>
            <a:schemeClr val="tx1">
              <a:lumMod val="25000"/>
              <a:lumOff val="75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sz="900" dirty="0" smtClean="0">
                <a:solidFill>
                  <a:srgbClr val="000000"/>
                </a:solidFill>
              </a:rPr>
              <a:t>Data repository</a:t>
            </a:r>
            <a:endParaRPr lang="sv-SE" sz="900" dirty="0">
              <a:solidFill>
                <a:srgbClr val="000000"/>
              </a:solidFill>
            </a:endParaRPr>
          </a:p>
        </p:txBody>
      </p:sp>
      <p:sp>
        <p:nvSpPr>
          <p:cNvPr id="59" name="Rektangel 21"/>
          <p:cNvSpPr/>
          <p:nvPr/>
        </p:nvSpPr>
        <p:spPr>
          <a:xfrm>
            <a:off x="7318594" y="4138730"/>
            <a:ext cx="1458162" cy="235248"/>
          </a:xfrm>
          <a:prstGeom prst="rect">
            <a:avLst/>
          </a:prstGeom>
          <a:solidFill>
            <a:schemeClr val="tx1">
              <a:lumMod val="25000"/>
              <a:lumOff val="75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sz="900" dirty="0" smtClean="0">
                <a:solidFill>
                  <a:srgbClr val="000000"/>
                </a:solidFill>
              </a:rPr>
              <a:t>Cloud computing</a:t>
            </a:r>
            <a:endParaRPr lang="sv-SE" sz="900" dirty="0">
              <a:solidFill>
                <a:srgbClr val="000000"/>
              </a:solidFill>
            </a:endParaRPr>
          </a:p>
        </p:txBody>
      </p:sp>
      <p:sp>
        <p:nvSpPr>
          <p:cNvPr id="60" name="Rektangel 1"/>
          <p:cNvSpPr/>
          <p:nvPr/>
        </p:nvSpPr>
        <p:spPr>
          <a:xfrm>
            <a:off x="7329045" y="4721884"/>
            <a:ext cx="1455833" cy="234872"/>
          </a:xfrm>
          <a:prstGeom prst="rect">
            <a:avLst/>
          </a:prstGeom>
          <a:solidFill>
            <a:schemeClr val="tx1">
              <a:lumMod val="25000"/>
              <a:lumOff val="75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sz="900" dirty="0" smtClean="0">
                <a:solidFill>
                  <a:srgbClr val="000000"/>
                </a:solidFill>
              </a:rPr>
              <a:t>Business case/ROI</a:t>
            </a:r>
            <a:endParaRPr lang="sv-SE" sz="900" dirty="0">
              <a:solidFill>
                <a:srgbClr val="000000"/>
              </a:solidFill>
            </a:endParaRPr>
          </a:p>
        </p:txBody>
      </p:sp>
      <p:sp>
        <p:nvSpPr>
          <p:cNvPr id="62" name="Rektangel 20"/>
          <p:cNvSpPr/>
          <p:nvPr/>
        </p:nvSpPr>
        <p:spPr>
          <a:xfrm>
            <a:off x="7326715" y="3023962"/>
            <a:ext cx="1456997" cy="235060"/>
          </a:xfrm>
          <a:prstGeom prst="rect">
            <a:avLst/>
          </a:prstGeom>
          <a:solidFill>
            <a:schemeClr val="tx1">
              <a:lumMod val="25000"/>
              <a:lumOff val="75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sz="900" dirty="0" smtClean="0">
                <a:solidFill>
                  <a:srgbClr val="000000"/>
                </a:solidFill>
              </a:rPr>
              <a:t>Metadatahantering</a:t>
            </a:r>
            <a:endParaRPr lang="sv-SE" sz="900" dirty="0">
              <a:solidFill>
                <a:srgbClr val="000000"/>
              </a:solidFill>
            </a:endParaRPr>
          </a:p>
        </p:txBody>
      </p:sp>
      <p:sp>
        <p:nvSpPr>
          <p:cNvPr id="63" name="Rektangel 18"/>
          <p:cNvSpPr/>
          <p:nvPr/>
        </p:nvSpPr>
        <p:spPr>
          <a:xfrm>
            <a:off x="7317430" y="1900893"/>
            <a:ext cx="1456997" cy="235060"/>
          </a:xfrm>
          <a:prstGeom prst="rect">
            <a:avLst/>
          </a:prstGeom>
          <a:solidFill>
            <a:schemeClr val="tx1">
              <a:lumMod val="25000"/>
              <a:lumOff val="75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sz="900" dirty="0" smtClean="0">
                <a:solidFill>
                  <a:srgbClr val="000000"/>
                </a:solidFill>
              </a:rPr>
              <a:t>Affärsregler</a:t>
            </a:r>
            <a:endParaRPr lang="sv-SE" sz="900" dirty="0">
              <a:solidFill>
                <a:srgbClr val="000000"/>
              </a:solidFill>
            </a:endParaRPr>
          </a:p>
        </p:txBody>
      </p:sp>
      <p:sp>
        <p:nvSpPr>
          <p:cNvPr id="64" name="Rektangel 1"/>
          <p:cNvSpPr/>
          <p:nvPr/>
        </p:nvSpPr>
        <p:spPr>
          <a:xfrm>
            <a:off x="7326715" y="4424176"/>
            <a:ext cx="1455833" cy="234872"/>
          </a:xfrm>
          <a:prstGeom prst="rect">
            <a:avLst/>
          </a:prstGeom>
          <a:solidFill>
            <a:schemeClr val="tx1">
              <a:lumMod val="25000"/>
              <a:lumOff val="75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sz="900" dirty="0" smtClean="0">
                <a:solidFill>
                  <a:srgbClr val="000000"/>
                </a:solidFill>
              </a:rPr>
              <a:t>Säkerhet</a:t>
            </a:r>
            <a:endParaRPr lang="sv-SE" sz="900" dirty="0">
              <a:solidFill>
                <a:srgbClr val="000000"/>
              </a:solidFill>
            </a:endParaRPr>
          </a:p>
        </p:txBody>
      </p:sp>
    </p:spTree>
    <p:extLst>
      <p:ext uri="{BB962C8B-B14F-4D97-AF65-F5344CB8AC3E}">
        <p14:creationId xmlns:p14="http://schemas.microsoft.com/office/powerpoint/2010/main" val="732994262"/>
      </p:ext>
    </p:extLst>
  </p:cSld>
  <p:clrMapOvr>
    <a:masterClrMapping/>
  </p:clrMapOvr>
  <p:transition spd="slow">
    <p:push dir="u"/>
  </p:transition>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Rectangle 22"/>
          <p:cNvSpPr/>
          <p:nvPr/>
        </p:nvSpPr>
        <p:spPr>
          <a:xfrm>
            <a:off x="2148548" y="3100471"/>
            <a:ext cx="1201002" cy="668741"/>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sv-SE"/>
          </a:p>
        </p:txBody>
      </p:sp>
      <p:sp>
        <p:nvSpPr>
          <p:cNvPr id="5" name="Rectangle 4"/>
          <p:cNvSpPr/>
          <p:nvPr/>
        </p:nvSpPr>
        <p:spPr>
          <a:xfrm>
            <a:off x="7641771" y="195943"/>
            <a:ext cx="1415143" cy="118654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 name="Title 1"/>
          <p:cNvSpPr>
            <a:spLocks noGrp="1"/>
          </p:cNvSpPr>
          <p:nvPr>
            <p:ph type="title"/>
          </p:nvPr>
        </p:nvSpPr>
        <p:spPr>
          <a:xfrm>
            <a:off x="465428" y="594877"/>
            <a:ext cx="7927458" cy="596700"/>
          </a:xfrm>
        </p:spPr>
        <p:txBody>
          <a:bodyPr>
            <a:normAutofit/>
          </a:bodyPr>
          <a:lstStyle/>
          <a:p>
            <a:r>
              <a:rPr lang="sv-SE" dirty="0" smtClean="0"/>
              <a:t>Business intelligence vs. Data science</a:t>
            </a:r>
            <a:endParaRPr lang="sv-SE" dirty="0"/>
          </a:p>
        </p:txBody>
      </p:sp>
      <p:cxnSp>
        <p:nvCxnSpPr>
          <p:cNvPr id="7" name="Straight Connector 6"/>
          <p:cNvCxnSpPr/>
          <p:nvPr/>
        </p:nvCxnSpPr>
        <p:spPr>
          <a:xfrm flipH="1">
            <a:off x="1759586" y="1860939"/>
            <a:ext cx="13648" cy="2224585"/>
          </a:xfrm>
          <a:prstGeom prst="line">
            <a:avLst/>
          </a:prstGeom>
          <a:ln>
            <a:headEnd type="arrow" w="med" len="med"/>
            <a:tailEnd type="none" w="med" len="med"/>
          </a:ln>
        </p:spPr>
        <p:style>
          <a:lnRef idx="1">
            <a:schemeClr val="dk1"/>
          </a:lnRef>
          <a:fillRef idx="0">
            <a:schemeClr val="dk1"/>
          </a:fillRef>
          <a:effectRef idx="0">
            <a:schemeClr val="dk1"/>
          </a:effectRef>
          <a:fontRef idx="minor">
            <a:schemeClr val="tx1"/>
          </a:fontRef>
        </p:style>
      </p:cxnSp>
      <p:cxnSp>
        <p:nvCxnSpPr>
          <p:cNvPr id="10" name="Straight Connector 9"/>
          <p:cNvCxnSpPr/>
          <p:nvPr/>
        </p:nvCxnSpPr>
        <p:spPr>
          <a:xfrm flipH="1">
            <a:off x="1773234" y="4085524"/>
            <a:ext cx="2770495" cy="0"/>
          </a:xfrm>
          <a:prstGeom prst="line">
            <a:avLst/>
          </a:prstGeom>
          <a:ln>
            <a:headEnd type="arrow" w="med" len="med"/>
            <a:tailEnd type="none" w="med" len="med"/>
          </a:ln>
        </p:spPr>
        <p:style>
          <a:lnRef idx="1">
            <a:schemeClr val="dk1"/>
          </a:lnRef>
          <a:fillRef idx="0">
            <a:schemeClr val="dk1"/>
          </a:fillRef>
          <a:effectRef idx="0">
            <a:schemeClr val="dk1"/>
          </a:effectRef>
          <a:fontRef idx="minor">
            <a:schemeClr val="tx1"/>
          </a:fontRef>
        </p:style>
      </p:cxnSp>
      <p:sp>
        <p:nvSpPr>
          <p:cNvPr id="17" name="TextBox 16"/>
          <p:cNvSpPr txBox="1"/>
          <p:nvPr/>
        </p:nvSpPr>
        <p:spPr>
          <a:xfrm>
            <a:off x="285628" y="2650065"/>
            <a:ext cx="1542198" cy="523220"/>
          </a:xfrm>
          <a:prstGeom prst="rect">
            <a:avLst/>
          </a:prstGeom>
          <a:noFill/>
        </p:spPr>
        <p:txBody>
          <a:bodyPr wrap="square" rtlCol="0">
            <a:spAutoFit/>
          </a:bodyPr>
          <a:lstStyle/>
          <a:p>
            <a:r>
              <a:rPr lang="sv-SE" sz="1400" b="1" dirty="0" smtClean="0"/>
              <a:t>Värde för verksamheten</a:t>
            </a:r>
            <a:endParaRPr lang="sv-SE" sz="1400" b="1" dirty="0"/>
          </a:p>
        </p:txBody>
      </p:sp>
      <p:sp>
        <p:nvSpPr>
          <p:cNvPr id="18" name="TextBox 17"/>
          <p:cNvSpPr txBox="1"/>
          <p:nvPr/>
        </p:nvSpPr>
        <p:spPr>
          <a:xfrm>
            <a:off x="1090847" y="1701503"/>
            <a:ext cx="736979" cy="369332"/>
          </a:xfrm>
          <a:prstGeom prst="rect">
            <a:avLst/>
          </a:prstGeom>
          <a:noFill/>
        </p:spPr>
        <p:txBody>
          <a:bodyPr wrap="square" rtlCol="0">
            <a:spAutoFit/>
          </a:bodyPr>
          <a:lstStyle/>
          <a:p>
            <a:r>
              <a:rPr lang="sv-SE" i="1" dirty="0" smtClean="0"/>
              <a:t>Högt</a:t>
            </a:r>
            <a:endParaRPr lang="sv-SE" i="1" dirty="0"/>
          </a:p>
        </p:txBody>
      </p:sp>
      <p:sp>
        <p:nvSpPr>
          <p:cNvPr id="19" name="TextBox 18"/>
          <p:cNvSpPr txBox="1"/>
          <p:nvPr/>
        </p:nvSpPr>
        <p:spPr>
          <a:xfrm>
            <a:off x="1118143" y="3749247"/>
            <a:ext cx="736979" cy="369332"/>
          </a:xfrm>
          <a:prstGeom prst="rect">
            <a:avLst/>
          </a:prstGeom>
          <a:noFill/>
        </p:spPr>
        <p:txBody>
          <a:bodyPr wrap="square" rtlCol="0">
            <a:spAutoFit/>
          </a:bodyPr>
          <a:lstStyle/>
          <a:p>
            <a:r>
              <a:rPr lang="sv-SE" i="1" dirty="0"/>
              <a:t>L</a:t>
            </a:r>
            <a:r>
              <a:rPr lang="sv-SE" i="1" dirty="0" smtClean="0"/>
              <a:t>ågt</a:t>
            </a:r>
            <a:endParaRPr lang="sv-SE" i="1" dirty="0"/>
          </a:p>
        </p:txBody>
      </p:sp>
      <p:sp>
        <p:nvSpPr>
          <p:cNvPr id="20" name="TextBox 19"/>
          <p:cNvSpPr txBox="1"/>
          <p:nvPr/>
        </p:nvSpPr>
        <p:spPr>
          <a:xfrm>
            <a:off x="1759586" y="4127283"/>
            <a:ext cx="1119117" cy="369332"/>
          </a:xfrm>
          <a:prstGeom prst="rect">
            <a:avLst/>
          </a:prstGeom>
          <a:noFill/>
        </p:spPr>
        <p:txBody>
          <a:bodyPr wrap="square" rtlCol="0">
            <a:spAutoFit/>
          </a:bodyPr>
          <a:lstStyle/>
          <a:p>
            <a:r>
              <a:rPr lang="sv-SE" i="1" dirty="0" smtClean="0"/>
              <a:t>Förflutet</a:t>
            </a:r>
            <a:endParaRPr lang="sv-SE" i="1" dirty="0"/>
          </a:p>
        </p:txBody>
      </p:sp>
      <p:sp>
        <p:nvSpPr>
          <p:cNvPr id="21" name="TextBox 20"/>
          <p:cNvSpPr txBox="1"/>
          <p:nvPr/>
        </p:nvSpPr>
        <p:spPr>
          <a:xfrm>
            <a:off x="4155226" y="4127283"/>
            <a:ext cx="1119117" cy="369332"/>
          </a:xfrm>
          <a:prstGeom prst="rect">
            <a:avLst/>
          </a:prstGeom>
          <a:noFill/>
        </p:spPr>
        <p:txBody>
          <a:bodyPr wrap="square" rtlCol="0">
            <a:spAutoFit/>
          </a:bodyPr>
          <a:lstStyle/>
          <a:p>
            <a:r>
              <a:rPr lang="sv-SE" i="1" dirty="0" smtClean="0"/>
              <a:t>Framtid</a:t>
            </a:r>
            <a:endParaRPr lang="sv-SE" i="1" dirty="0"/>
          </a:p>
        </p:txBody>
      </p:sp>
      <p:sp>
        <p:nvSpPr>
          <p:cNvPr id="22" name="TextBox 21"/>
          <p:cNvSpPr txBox="1"/>
          <p:nvPr/>
        </p:nvSpPr>
        <p:spPr>
          <a:xfrm>
            <a:off x="2121252" y="3100471"/>
            <a:ext cx="1514902" cy="646331"/>
          </a:xfrm>
          <a:prstGeom prst="rect">
            <a:avLst/>
          </a:prstGeom>
          <a:noFill/>
        </p:spPr>
        <p:txBody>
          <a:bodyPr wrap="square" rtlCol="0">
            <a:spAutoFit/>
          </a:bodyPr>
          <a:lstStyle/>
          <a:p>
            <a:r>
              <a:rPr lang="sv-SE" dirty="0" smtClean="0"/>
              <a:t>Business intelligence</a:t>
            </a:r>
            <a:endParaRPr lang="sv-SE" dirty="0"/>
          </a:p>
        </p:txBody>
      </p:sp>
      <p:sp>
        <p:nvSpPr>
          <p:cNvPr id="24" name="Rectangle 23"/>
          <p:cNvSpPr/>
          <p:nvPr/>
        </p:nvSpPr>
        <p:spPr>
          <a:xfrm>
            <a:off x="3160757" y="2158919"/>
            <a:ext cx="1201002" cy="668741"/>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sv-SE"/>
          </a:p>
        </p:txBody>
      </p:sp>
      <p:sp>
        <p:nvSpPr>
          <p:cNvPr id="25" name="TextBox 24"/>
          <p:cNvSpPr txBox="1"/>
          <p:nvPr/>
        </p:nvSpPr>
        <p:spPr>
          <a:xfrm>
            <a:off x="3315431" y="2181329"/>
            <a:ext cx="1228298" cy="646331"/>
          </a:xfrm>
          <a:prstGeom prst="rect">
            <a:avLst/>
          </a:prstGeom>
          <a:noFill/>
        </p:spPr>
        <p:txBody>
          <a:bodyPr wrap="square" rtlCol="0">
            <a:spAutoFit/>
          </a:bodyPr>
          <a:lstStyle/>
          <a:p>
            <a:r>
              <a:rPr lang="sv-SE" dirty="0" smtClean="0"/>
              <a:t>Data science</a:t>
            </a:r>
            <a:endParaRPr lang="sv-SE" dirty="0"/>
          </a:p>
        </p:txBody>
      </p:sp>
      <p:cxnSp>
        <p:nvCxnSpPr>
          <p:cNvPr id="30" name="Straight Connector 29"/>
          <p:cNvCxnSpPr/>
          <p:nvPr/>
        </p:nvCxnSpPr>
        <p:spPr>
          <a:xfrm flipV="1">
            <a:off x="4155226" y="1701503"/>
            <a:ext cx="838879" cy="664403"/>
          </a:xfrm>
          <a:prstGeom prst="line">
            <a:avLst/>
          </a:prstGeom>
        </p:spPr>
        <p:style>
          <a:lnRef idx="1">
            <a:schemeClr val="accent1"/>
          </a:lnRef>
          <a:fillRef idx="0">
            <a:schemeClr val="accent1"/>
          </a:fillRef>
          <a:effectRef idx="0">
            <a:schemeClr val="accent1"/>
          </a:effectRef>
          <a:fontRef idx="minor">
            <a:schemeClr val="tx1"/>
          </a:fontRef>
        </p:style>
      </p:cxnSp>
      <p:sp>
        <p:nvSpPr>
          <p:cNvPr id="31" name="TextBox 30"/>
          <p:cNvSpPr txBox="1"/>
          <p:nvPr/>
        </p:nvSpPr>
        <p:spPr>
          <a:xfrm>
            <a:off x="5232764" y="1097524"/>
            <a:ext cx="3729826" cy="2031325"/>
          </a:xfrm>
          <a:prstGeom prst="rect">
            <a:avLst/>
          </a:prstGeom>
          <a:noFill/>
        </p:spPr>
        <p:txBody>
          <a:bodyPr wrap="square" rtlCol="0">
            <a:spAutoFit/>
          </a:bodyPr>
          <a:lstStyle/>
          <a:p>
            <a:pPr marL="285750" indent="-285750">
              <a:buFont typeface="Arial" panose="020B0604020202020204" pitchFamily="34" charset="0"/>
              <a:buChar char="•"/>
            </a:pPr>
            <a:r>
              <a:rPr lang="sv-SE" dirty="0" smtClean="0"/>
              <a:t>Prediktiv analys</a:t>
            </a:r>
          </a:p>
          <a:p>
            <a:pPr marL="285750" indent="-285750">
              <a:buFont typeface="Arial" panose="020B0604020202020204" pitchFamily="34" charset="0"/>
              <a:buChar char="•"/>
            </a:pPr>
            <a:r>
              <a:rPr lang="sv-SE" dirty="0" smtClean="0"/>
              <a:t>Stora mängder snabbt flödande  data</a:t>
            </a:r>
          </a:p>
          <a:p>
            <a:pPr marL="285750" indent="-285750">
              <a:buFont typeface="Arial" panose="020B0604020202020204" pitchFamily="34" charset="0"/>
              <a:buChar char="•"/>
            </a:pPr>
            <a:r>
              <a:rPr lang="sv-SE" dirty="0" smtClean="0"/>
              <a:t>Fokus på mönster</a:t>
            </a:r>
          </a:p>
          <a:p>
            <a:pPr marL="285750" indent="-285750">
              <a:buFont typeface="Arial" panose="020B0604020202020204" pitchFamily="34" charset="0"/>
              <a:buChar char="•"/>
            </a:pPr>
            <a:r>
              <a:rPr lang="sv-SE" dirty="0" smtClean="0"/>
              <a:t>Experimenterande</a:t>
            </a:r>
          </a:p>
          <a:p>
            <a:pPr marL="285750" indent="-285750">
              <a:buFont typeface="Arial" panose="020B0604020202020204" pitchFamily="34" charset="0"/>
              <a:buChar char="•"/>
            </a:pPr>
            <a:r>
              <a:rPr lang="sv-SE" dirty="0" smtClean="0"/>
              <a:t>Data kvalitet – bra nog, sannolikheter</a:t>
            </a:r>
            <a:endParaRPr lang="sv-SE" dirty="0"/>
          </a:p>
        </p:txBody>
      </p:sp>
      <p:sp>
        <p:nvSpPr>
          <p:cNvPr id="32" name="TextBox 31"/>
          <p:cNvSpPr txBox="1"/>
          <p:nvPr/>
        </p:nvSpPr>
        <p:spPr>
          <a:xfrm>
            <a:off x="5593335" y="3241416"/>
            <a:ext cx="2562596" cy="1754326"/>
          </a:xfrm>
          <a:prstGeom prst="rect">
            <a:avLst/>
          </a:prstGeom>
          <a:noFill/>
        </p:spPr>
        <p:txBody>
          <a:bodyPr wrap="square" rtlCol="0">
            <a:spAutoFit/>
          </a:bodyPr>
          <a:lstStyle/>
          <a:p>
            <a:pPr marL="285750" indent="-285750">
              <a:buFont typeface="Arial" panose="020B0604020202020204" pitchFamily="34" charset="0"/>
              <a:buChar char="•"/>
            </a:pPr>
            <a:r>
              <a:rPr lang="sv-SE" dirty="0" smtClean="0"/>
              <a:t>Deskriptiv analys</a:t>
            </a:r>
          </a:p>
          <a:p>
            <a:pPr marL="285750" indent="-285750">
              <a:buFont typeface="Arial" panose="020B0604020202020204" pitchFamily="34" charset="0"/>
              <a:buChar char="•"/>
            </a:pPr>
            <a:r>
              <a:rPr lang="sv-SE" dirty="0" smtClean="0"/>
              <a:t>Fokus på trender om vad som hänt</a:t>
            </a:r>
          </a:p>
          <a:p>
            <a:pPr marL="285750" indent="-285750">
              <a:buFont typeface="Arial" panose="020B0604020202020204" pitchFamily="34" charset="0"/>
              <a:buChar char="•"/>
            </a:pPr>
            <a:r>
              <a:rPr lang="sv-SE" dirty="0" smtClean="0"/>
              <a:t>Planerad process</a:t>
            </a:r>
          </a:p>
          <a:p>
            <a:pPr marL="285750" indent="-285750">
              <a:buFont typeface="Arial" panose="020B0604020202020204" pitchFamily="34" charset="0"/>
              <a:buChar char="•"/>
            </a:pPr>
            <a:r>
              <a:rPr lang="sv-SE" dirty="0" smtClean="0"/>
              <a:t>Data kvalitet – hög, single source of truth</a:t>
            </a:r>
            <a:endParaRPr lang="sv-SE" dirty="0"/>
          </a:p>
        </p:txBody>
      </p:sp>
      <p:cxnSp>
        <p:nvCxnSpPr>
          <p:cNvPr id="33" name="Straight Connector 32"/>
          <p:cNvCxnSpPr/>
          <p:nvPr/>
        </p:nvCxnSpPr>
        <p:spPr>
          <a:xfrm>
            <a:off x="3162582" y="3423638"/>
            <a:ext cx="2403457" cy="61310"/>
          </a:xfrm>
          <a:prstGeom prst="line">
            <a:avLst/>
          </a:prstGeom>
        </p:spPr>
        <p:style>
          <a:lnRef idx="1">
            <a:schemeClr val="accent1"/>
          </a:lnRef>
          <a:fillRef idx="0">
            <a:schemeClr val="accent1"/>
          </a:fillRef>
          <a:effectRef idx="0">
            <a:schemeClr val="accent1"/>
          </a:effectRef>
          <a:fontRef idx="minor">
            <a:schemeClr val="tx1"/>
          </a:fontRef>
        </p:style>
      </p:cxnSp>
      <p:sp>
        <p:nvSpPr>
          <p:cNvPr id="26" name="TextBox 25"/>
          <p:cNvSpPr txBox="1"/>
          <p:nvPr/>
        </p:nvSpPr>
        <p:spPr>
          <a:xfrm>
            <a:off x="321679" y="4775867"/>
            <a:ext cx="2836802" cy="276999"/>
          </a:xfrm>
          <a:prstGeom prst="rect">
            <a:avLst/>
          </a:prstGeom>
          <a:noFill/>
        </p:spPr>
        <p:txBody>
          <a:bodyPr wrap="none" rtlCol="0">
            <a:spAutoFit/>
          </a:bodyPr>
          <a:lstStyle/>
          <a:p>
            <a:r>
              <a:rPr lang="sv-SE" sz="1200" dirty="0" smtClean="0"/>
              <a:t>(Bill </a:t>
            </a:r>
            <a:r>
              <a:rPr lang="sv-SE" sz="1200" dirty="0"/>
              <a:t>Schmarzo, Big </a:t>
            </a:r>
            <a:r>
              <a:rPr lang="sv-SE" sz="1200" dirty="0" smtClean="0"/>
              <a:t>Data MBA, </a:t>
            </a:r>
            <a:r>
              <a:rPr lang="sv-SE" sz="1200" dirty="0"/>
              <a:t>Wiley, </a:t>
            </a:r>
            <a:r>
              <a:rPr lang="sv-SE" sz="1200" dirty="0" smtClean="0"/>
              <a:t>2013)</a:t>
            </a:r>
            <a:endParaRPr lang="sv-SE" dirty="0"/>
          </a:p>
        </p:txBody>
      </p:sp>
      <p:sp>
        <p:nvSpPr>
          <p:cNvPr id="27" name="TextBox 26"/>
          <p:cNvSpPr txBox="1"/>
          <p:nvPr/>
        </p:nvSpPr>
        <p:spPr>
          <a:xfrm>
            <a:off x="3075003" y="4318969"/>
            <a:ext cx="1542198" cy="307777"/>
          </a:xfrm>
          <a:prstGeom prst="rect">
            <a:avLst/>
          </a:prstGeom>
          <a:noFill/>
        </p:spPr>
        <p:txBody>
          <a:bodyPr wrap="square" rtlCol="0">
            <a:spAutoFit/>
          </a:bodyPr>
          <a:lstStyle/>
          <a:p>
            <a:r>
              <a:rPr lang="sv-SE" sz="1400" b="1" dirty="0" smtClean="0"/>
              <a:t>Tid</a:t>
            </a:r>
            <a:endParaRPr lang="sv-SE" sz="1400" b="1" dirty="0"/>
          </a:p>
        </p:txBody>
      </p:sp>
    </p:spTree>
    <p:extLst>
      <p:ext uri="{BB962C8B-B14F-4D97-AF65-F5344CB8AC3E}">
        <p14:creationId xmlns:p14="http://schemas.microsoft.com/office/powerpoint/2010/main" val="427215375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93309" y="489548"/>
            <a:ext cx="6850800" cy="596700"/>
          </a:xfrm>
        </p:spPr>
        <p:txBody>
          <a:bodyPr>
            <a:normAutofit/>
          </a:bodyPr>
          <a:lstStyle/>
          <a:p>
            <a:r>
              <a:rPr lang="sv-SE" sz="2700" dirty="0"/>
              <a:t>Modellera beslut i verksamheter</a:t>
            </a:r>
          </a:p>
        </p:txBody>
      </p:sp>
      <p:cxnSp>
        <p:nvCxnSpPr>
          <p:cNvPr id="3" name="Straight Arrow Connector 2"/>
          <p:cNvCxnSpPr/>
          <p:nvPr/>
        </p:nvCxnSpPr>
        <p:spPr>
          <a:xfrm>
            <a:off x="876438" y="2780355"/>
            <a:ext cx="457200" cy="1191"/>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sp>
        <p:nvSpPr>
          <p:cNvPr id="4" name="Rounded Rectangle 3"/>
          <p:cNvSpPr/>
          <p:nvPr/>
        </p:nvSpPr>
        <p:spPr>
          <a:xfrm>
            <a:off x="1333638" y="2551755"/>
            <a:ext cx="857250" cy="457200"/>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sv-SE" sz="1350"/>
          </a:p>
        </p:txBody>
      </p:sp>
      <p:sp>
        <p:nvSpPr>
          <p:cNvPr id="5" name="TextBox 4"/>
          <p:cNvSpPr txBox="1"/>
          <p:nvPr/>
        </p:nvSpPr>
        <p:spPr>
          <a:xfrm>
            <a:off x="1307662" y="2541364"/>
            <a:ext cx="935180" cy="507831"/>
          </a:xfrm>
          <a:prstGeom prst="rect">
            <a:avLst/>
          </a:prstGeom>
          <a:noFill/>
        </p:spPr>
        <p:txBody>
          <a:bodyPr wrap="square" rtlCol="0">
            <a:spAutoFit/>
          </a:bodyPr>
          <a:lstStyle/>
          <a:p>
            <a:r>
              <a:rPr lang="sv-SE" sz="1350" dirty="0"/>
              <a:t>Lansera ny produkt</a:t>
            </a:r>
          </a:p>
        </p:txBody>
      </p:sp>
      <p:cxnSp>
        <p:nvCxnSpPr>
          <p:cNvPr id="7" name="Straight Arrow Connector 6"/>
          <p:cNvCxnSpPr/>
          <p:nvPr/>
        </p:nvCxnSpPr>
        <p:spPr>
          <a:xfrm>
            <a:off x="2211670" y="2806712"/>
            <a:ext cx="457200" cy="1191"/>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sp>
        <p:nvSpPr>
          <p:cNvPr id="22" name="Rounded Rectangle 21"/>
          <p:cNvSpPr/>
          <p:nvPr/>
        </p:nvSpPr>
        <p:spPr>
          <a:xfrm>
            <a:off x="2705236" y="2516955"/>
            <a:ext cx="857250" cy="1189760"/>
          </a:xfrm>
          <a:prstGeom prst="roundRect">
            <a:avLst/>
          </a:prstGeom>
          <a:solidFill>
            <a:schemeClr val="bg1">
              <a:lumMod val="95000"/>
            </a:schemeClr>
          </a:solidFill>
        </p:spPr>
        <p:style>
          <a:lnRef idx="2">
            <a:schemeClr val="dk1"/>
          </a:lnRef>
          <a:fillRef idx="1">
            <a:schemeClr val="lt1"/>
          </a:fillRef>
          <a:effectRef idx="0">
            <a:schemeClr val="dk1"/>
          </a:effectRef>
          <a:fontRef idx="minor">
            <a:schemeClr val="dk1"/>
          </a:fontRef>
        </p:style>
        <p:txBody>
          <a:bodyPr rtlCol="0" anchor="ctr"/>
          <a:lstStyle/>
          <a:p>
            <a:pPr algn="ctr"/>
            <a:endParaRPr lang="sv-SE" sz="1350"/>
          </a:p>
        </p:txBody>
      </p:sp>
      <p:sp>
        <p:nvSpPr>
          <p:cNvPr id="23" name="TextBox 22"/>
          <p:cNvSpPr txBox="1"/>
          <p:nvPr/>
        </p:nvSpPr>
        <p:spPr>
          <a:xfrm>
            <a:off x="2679260" y="2563714"/>
            <a:ext cx="914400" cy="1131079"/>
          </a:xfrm>
          <a:prstGeom prst="rect">
            <a:avLst/>
          </a:prstGeom>
          <a:noFill/>
        </p:spPr>
        <p:txBody>
          <a:bodyPr wrap="square" rtlCol="0">
            <a:spAutoFit/>
          </a:bodyPr>
          <a:lstStyle/>
          <a:p>
            <a:r>
              <a:rPr lang="sv-SE" sz="1350" dirty="0"/>
              <a:t>Besluta om strategisk geografisk lansering</a:t>
            </a:r>
          </a:p>
        </p:txBody>
      </p:sp>
      <p:cxnSp>
        <p:nvCxnSpPr>
          <p:cNvPr id="24" name="Straight Arrow Connector 23"/>
          <p:cNvCxnSpPr/>
          <p:nvPr/>
        </p:nvCxnSpPr>
        <p:spPr>
          <a:xfrm>
            <a:off x="3583269" y="2839454"/>
            <a:ext cx="457200" cy="1191"/>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cxnSp>
        <p:nvCxnSpPr>
          <p:cNvPr id="37" name="Straight Connector 36"/>
          <p:cNvCxnSpPr/>
          <p:nvPr/>
        </p:nvCxnSpPr>
        <p:spPr>
          <a:xfrm rot="10800000" flipV="1">
            <a:off x="793310" y="3592415"/>
            <a:ext cx="1828800" cy="457200"/>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rot="10800000">
            <a:off x="3650810" y="3535265"/>
            <a:ext cx="3143250" cy="514350"/>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39" name="TextBox 38"/>
          <p:cNvSpPr txBox="1"/>
          <p:nvPr/>
        </p:nvSpPr>
        <p:spPr>
          <a:xfrm>
            <a:off x="703256" y="1290539"/>
            <a:ext cx="8049855" cy="584775"/>
          </a:xfrm>
          <a:prstGeom prst="rect">
            <a:avLst/>
          </a:prstGeom>
          <a:noFill/>
        </p:spPr>
        <p:txBody>
          <a:bodyPr wrap="square" rtlCol="0">
            <a:spAutoFit/>
          </a:bodyPr>
          <a:lstStyle/>
          <a:p>
            <a:pPr marL="285750" indent="-285750">
              <a:buFont typeface="Arial" panose="020B0604020202020204" pitchFamily="34" charset="0"/>
              <a:buChar char="•"/>
            </a:pPr>
            <a:r>
              <a:rPr lang="sv-SE" sz="1600" dirty="0"/>
              <a:t>Beslut i en verksamhetsprocess kan beskrivas </a:t>
            </a:r>
            <a:r>
              <a:rPr lang="sv-SE" sz="1600" dirty="0" smtClean="0"/>
              <a:t>som </a:t>
            </a:r>
            <a:r>
              <a:rPr lang="sv-SE" sz="1600" dirty="0"/>
              <a:t>en hel </a:t>
            </a:r>
            <a:r>
              <a:rPr lang="sv-SE" sz="1600" b="1" dirty="0"/>
              <a:t>beslutsprocess, </a:t>
            </a:r>
            <a:r>
              <a:rPr lang="sv-SE" sz="1600" b="1" dirty="0" smtClean="0"/>
              <a:t>med flera </a:t>
            </a:r>
            <a:r>
              <a:rPr lang="sv-SE" sz="1600" b="1" dirty="0"/>
              <a:t>aktiviteter</a:t>
            </a:r>
          </a:p>
        </p:txBody>
      </p:sp>
      <p:sp>
        <p:nvSpPr>
          <p:cNvPr id="40" name="Diamond 39"/>
          <p:cNvSpPr/>
          <p:nvPr/>
        </p:nvSpPr>
        <p:spPr>
          <a:xfrm>
            <a:off x="4056054" y="2693611"/>
            <a:ext cx="285750" cy="285750"/>
          </a:xfrm>
          <a:prstGeom prst="diamond">
            <a:avLst/>
          </a:prstGeom>
          <a:solidFill>
            <a:schemeClr val="bg1">
              <a:lumMod val="95000"/>
            </a:schemeClr>
          </a:solidFill>
        </p:spPr>
        <p:style>
          <a:lnRef idx="2">
            <a:schemeClr val="dk1"/>
          </a:lnRef>
          <a:fillRef idx="1">
            <a:schemeClr val="lt1"/>
          </a:fillRef>
          <a:effectRef idx="0">
            <a:schemeClr val="dk1"/>
          </a:effectRef>
          <a:fontRef idx="minor">
            <a:schemeClr val="dk1"/>
          </a:fontRef>
        </p:style>
        <p:txBody>
          <a:bodyPr rtlCol="0" anchor="ctr"/>
          <a:lstStyle/>
          <a:p>
            <a:pPr algn="ctr"/>
            <a:endParaRPr lang="sv-SE" sz="1350"/>
          </a:p>
        </p:txBody>
      </p:sp>
      <p:cxnSp>
        <p:nvCxnSpPr>
          <p:cNvPr id="41" name="Straight Arrow Connector 40"/>
          <p:cNvCxnSpPr/>
          <p:nvPr/>
        </p:nvCxnSpPr>
        <p:spPr>
          <a:xfrm flipV="1">
            <a:off x="4371845" y="2837802"/>
            <a:ext cx="1264024" cy="9702"/>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cxnSp>
        <p:nvCxnSpPr>
          <p:cNvPr id="42" name="Straight Arrow Connector 41"/>
          <p:cNvCxnSpPr/>
          <p:nvPr/>
        </p:nvCxnSpPr>
        <p:spPr>
          <a:xfrm>
            <a:off x="4214853" y="2375627"/>
            <a:ext cx="1397300" cy="1"/>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cxnSp>
        <p:nvCxnSpPr>
          <p:cNvPr id="43" name="Straight Connector 42"/>
          <p:cNvCxnSpPr/>
          <p:nvPr/>
        </p:nvCxnSpPr>
        <p:spPr>
          <a:xfrm rot="5400000" flipH="1" flipV="1">
            <a:off x="4035272" y="2532552"/>
            <a:ext cx="322118" cy="0"/>
          </a:xfrm>
          <a:prstGeom prst="line">
            <a:avLst/>
          </a:prstGeom>
        </p:spPr>
        <p:style>
          <a:lnRef idx="1">
            <a:schemeClr val="dk1"/>
          </a:lnRef>
          <a:fillRef idx="0">
            <a:schemeClr val="dk1"/>
          </a:fillRef>
          <a:effectRef idx="0">
            <a:schemeClr val="dk1"/>
          </a:effectRef>
          <a:fontRef idx="minor">
            <a:schemeClr val="tx1"/>
          </a:fontRef>
        </p:style>
      </p:cxnSp>
      <p:cxnSp>
        <p:nvCxnSpPr>
          <p:cNvPr id="44" name="Straight Connector 43"/>
          <p:cNvCxnSpPr/>
          <p:nvPr/>
        </p:nvCxnSpPr>
        <p:spPr>
          <a:xfrm rot="5400000" flipH="1" flipV="1">
            <a:off x="4035272" y="3140420"/>
            <a:ext cx="322118" cy="0"/>
          </a:xfrm>
          <a:prstGeom prst="line">
            <a:avLst/>
          </a:prstGeom>
        </p:spPr>
        <p:style>
          <a:lnRef idx="1">
            <a:schemeClr val="dk1"/>
          </a:lnRef>
          <a:fillRef idx="0">
            <a:schemeClr val="dk1"/>
          </a:fillRef>
          <a:effectRef idx="0">
            <a:schemeClr val="dk1"/>
          </a:effectRef>
          <a:fontRef idx="minor">
            <a:schemeClr val="tx1"/>
          </a:fontRef>
        </p:style>
      </p:cxnSp>
      <p:sp>
        <p:nvSpPr>
          <p:cNvPr id="45" name="Rounded Rectangle 44"/>
          <p:cNvSpPr/>
          <p:nvPr/>
        </p:nvSpPr>
        <p:spPr>
          <a:xfrm>
            <a:off x="5656650" y="2112383"/>
            <a:ext cx="1517075" cy="457200"/>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sv-SE" sz="1350"/>
          </a:p>
        </p:txBody>
      </p:sp>
      <p:sp>
        <p:nvSpPr>
          <p:cNvPr id="46" name="TextBox 45"/>
          <p:cNvSpPr txBox="1"/>
          <p:nvPr/>
        </p:nvSpPr>
        <p:spPr>
          <a:xfrm>
            <a:off x="5687825" y="2117577"/>
            <a:ext cx="1356011" cy="507831"/>
          </a:xfrm>
          <a:prstGeom prst="rect">
            <a:avLst/>
          </a:prstGeom>
          <a:noFill/>
        </p:spPr>
        <p:txBody>
          <a:bodyPr wrap="square" rtlCol="0">
            <a:spAutoFit/>
          </a:bodyPr>
          <a:lstStyle/>
          <a:p>
            <a:r>
              <a:rPr lang="sv-SE" sz="1350" dirty="0"/>
              <a:t>Lansera produkt i ett land i taget</a:t>
            </a:r>
          </a:p>
        </p:txBody>
      </p:sp>
      <p:sp>
        <p:nvSpPr>
          <p:cNvPr id="47" name="Rounded Rectangle 46"/>
          <p:cNvSpPr/>
          <p:nvPr/>
        </p:nvSpPr>
        <p:spPr>
          <a:xfrm>
            <a:off x="5641062" y="2619967"/>
            <a:ext cx="1532663" cy="457200"/>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sv-SE" sz="1350"/>
          </a:p>
        </p:txBody>
      </p:sp>
      <p:sp>
        <p:nvSpPr>
          <p:cNvPr id="48" name="TextBox 47"/>
          <p:cNvSpPr txBox="1"/>
          <p:nvPr/>
        </p:nvSpPr>
        <p:spPr>
          <a:xfrm>
            <a:off x="5630675" y="2631927"/>
            <a:ext cx="1543050" cy="507831"/>
          </a:xfrm>
          <a:prstGeom prst="rect">
            <a:avLst/>
          </a:prstGeom>
          <a:noFill/>
        </p:spPr>
        <p:txBody>
          <a:bodyPr wrap="square" rtlCol="0">
            <a:spAutoFit/>
          </a:bodyPr>
          <a:lstStyle/>
          <a:p>
            <a:r>
              <a:rPr lang="sv-SE" sz="1350" dirty="0"/>
              <a:t>Lansera produkt i en världsdel i taget</a:t>
            </a:r>
          </a:p>
        </p:txBody>
      </p:sp>
      <p:sp>
        <p:nvSpPr>
          <p:cNvPr id="49" name="Rounded Rectangle 48"/>
          <p:cNvSpPr/>
          <p:nvPr/>
        </p:nvSpPr>
        <p:spPr>
          <a:xfrm>
            <a:off x="5641062" y="3132745"/>
            <a:ext cx="1532663" cy="457200"/>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sv-SE" sz="1350"/>
          </a:p>
        </p:txBody>
      </p:sp>
      <p:sp>
        <p:nvSpPr>
          <p:cNvPr id="50" name="TextBox 49"/>
          <p:cNvSpPr txBox="1"/>
          <p:nvPr/>
        </p:nvSpPr>
        <p:spPr>
          <a:xfrm>
            <a:off x="5630675" y="3113531"/>
            <a:ext cx="1543050" cy="507831"/>
          </a:xfrm>
          <a:prstGeom prst="rect">
            <a:avLst/>
          </a:prstGeom>
          <a:noFill/>
        </p:spPr>
        <p:txBody>
          <a:bodyPr wrap="square" rtlCol="0">
            <a:spAutoFit/>
          </a:bodyPr>
          <a:lstStyle/>
          <a:p>
            <a:r>
              <a:rPr lang="sv-SE" sz="1350" dirty="0"/>
              <a:t>Lansera produkt globalt på en gång</a:t>
            </a:r>
          </a:p>
        </p:txBody>
      </p:sp>
      <p:cxnSp>
        <p:nvCxnSpPr>
          <p:cNvPr id="51" name="Straight Arrow Connector 50"/>
          <p:cNvCxnSpPr/>
          <p:nvPr/>
        </p:nvCxnSpPr>
        <p:spPr>
          <a:xfrm>
            <a:off x="7173725" y="2289027"/>
            <a:ext cx="457200" cy="1191"/>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cxnSp>
        <p:nvCxnSpPr>
          <p:cNvPr id="52" name="Straight Arrow Connector 51"/>
          <p:cNvCxnSpPr/>
          <p:nvPr/>
        </p:nvCxnSpPr>
        <p:spPr>
          <a:xfrm>
            <a:off x="7173725" y="2860527"/>
            <a:ext cx="457200" cy="1191"/>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cxnSp>
        <p:nvCxnSpPr>
          <p:cNvPr id="53" name="Straight Arrow Connector 52"/>
          <p:cNvCxnSpPr/>
          <p:nvPr/>
        </p:nvCxnSpPr>
        <p:spPr>
          <a:xfrm>
            <a:off x="7204897" y="3369681"/>
            <a:ext cx="457200" cy="1191"/>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sp>
        <p:nvSpPr>
          <p:cNvPr id="54" name="TextBox 53"/>
          <p:cNvSpPr txBox="1"/>
          <p:nvPr/>
        </p:nvSpPr>
        <p:spPr>
          <a:xfrm>
            <a:off x="4178543" y="2138831"/>
            <a:ext cx="1410964" cy="246221"/>
          </a:xfrm>
          <a:prstGeom prst="rect">
            <a:avLst/>
          </a:prstGeom>
          <a:noFill/>
        </p:spPr>
        <p:txBody>
          <a:bodyPr wrap="none" rtlCol="0">
            <a:spAutoFit/>
          </a:bodyPr>
          <a:lstStyle/>
          <a:p>
            <a:r>
              <a:rPr lang="sv-SE" sz="1000" dirty="0"/>
              <a:t>l</a:t>
            </a:r>
            <a:r>
              <a:rPr lang="sv-SE" sz="1000" dirty="0" smtClean="0"/>
              <a:t>ansera i ett land i taget</a:t>
            </a:r>
            <a:endParaRPr lang="sv-SE" sz="1000" dirty="0"/>
          </a:p>
        </p:txBody>
      </p:sp>
      <p:sp>
        <p:nvSpPr>
          <p:cNvPr id="55" name="TextBox 54"/>
          <p:cNvSpPr txBox="1"/>
          <p:nvPr/>
        </p:nvSpPr>
        <p:spPr>
          <a:xfrm>
            <a:off x="4357941" y="2643533"/>
            <a:ext cx="1277928" cy="400110"/>
          </a:xfrm>
          <a:prstGeom prst="rect">
            <a:avLst/>
          </a:prstGeom>
          <a:noFill/>
        </p:spPr>
        <p:txBody>
          <a:bodyPr wrap="square" rtlCol="0">
            <a:spAutoFit/>
          </a:bodyPr>
          <a:lstStyle/>
          <a:p>
            <a:r>
              <a:rPr lang="sv-SE" sz="1000" dirty="0"/>
              <a:t>l</a:t>
            </a:r>
            <a:r>
              <a:rPr lang="sv-SE" sz="1000" dirty="0" smtClean="0"/>
              <a:t>ansera i en världsdel i taget</a:t>
            </a:r>
            <a:endParaRPr lang="sv-SE" sz="1000" dirty="0"/>
          </a:p>
        </p:txBody>
      </p:sp>
      <p:sp>
        <p:nvSpPr>
          <p:cNvPr id="56" name="TextBox 55"/>
          <p:cNvSpPr txBox="1"/>
          <p:nvPr/>
        </p:nvSpPr>
        <p:spPr>
          <a:xfrm>
            <a:off x="4357941" y="3295577"/>
            <a:ext cx="947695" cy="246221"/>
          </a:xfrm>
          <a:prstGeom prst="rect">
            <a:avLst/>
          </a:prstGeom>
          <a:noFill/>
        </p:spPr>
        <p:txBody>
          <a:bodyPr wrap="none" rtlCol="0">
            <a:spAutoFit/>
          </a:bodyPr>
          <a:lstStyle/>
          <a:p>
            <a:r>
              <a:rPr lang="sv-SE" sz="1000" dirty="0" smtClean="0"/>
              <a:t>lansera globalt</a:t>
            </a:r>
            <a:endParaRPr lang="sv-SE" sz="1000" dirty="0"/>
          </a:p>
        </p:txBody>
      </p:sp>
      <p:cxnSp>
        <p:nvCxnSpPr>
          <p:cNvPr id="57" name="Straight Arrow Connector 56"/>
          <p:cNvCxnSpPr/>
          <p:nvPr/>
        </p:nvCxnSpPr>
        <p:spPr>
          <a:xfrm>
            <a:off x="4192207" y="3318961"/>
            <a:ext cx="1397300" cy="1"/>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4719" y="4198337"/>
            <a:ext cx="6459117" cy="581713"/>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spTree>
    <p:extLst>
      <p:ext uri="{BB962C8B-B14F-4D97-AF65-F5344CB8AC3E}">
        <p14:creationId xmlns:p14="http://schemas.microsoft.com/office/powerpoint/2010/main" val="3139186025"/>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7641771" y="195943"/>
            <a:ext cx="1415143" cy="118654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 name="Title 1"/>
          <p:cNvSpPr>
            <a:spLocks noGrp="1"/>
          </p:cNvSpPr>
          <p:nvPr>
            <p:ph type="title"/>
          </p:nvPr>
        </p:nvSpPr>
        <p:spPr>
          <a:xfrm>
            <a:off x="792000" y="627534"/>
            <a:ext cx="8120646" cy="596700"/>
          </a:xfrm>
        </p:spPr>
        <p:txBody>
          <a:bodyPr>
            <a:normAutofit fontScale="90000"/>
          </a:bodyPr>
          <a:lstStyle/>
          <a:p>
            <a:r>
              <a:rPr lang="sv-SE" dirty="0"/>
              <a:t>Business </a:t>
            </a:r>
            <a:r>
              <a:rPr lang="sv-SE" dirty="0" err="1"/>
              <a:t>intelligence</a:t>
            </a:r>
            <a:r>
              <a:rPr lang="sv-SE" dirty="0"/>
              <a:t> vs. Data science</a:t>
            </a:r>
            <a:br>
              <a:rPr lang="sv-SE" dirty="0"/>
            </a:br>
            <a:endParaRPr lang="sv-SE" dirty="0"/>
          </a:p>
        </p:txBody>
      </p:sp>
      <p:sp>
        <p:nvSpPr>
          <p:cNvPr id="3" name="Content Placeholder 2"/>
          <p:cNvSpPr>
            <a:spLocks noGrp="1"/>
          </p:cNvSpPr>
          <p:nvPr>
            <p:ph idx="1"/>
          </p:nvPr>
        </p:nvSpPr>
        <p:spPr>
          <a:xfrm>
            <a:off x="792000" y="1509760"/>
            <a:ext cx="7767538" cy="3058033"/>
          </a:xfrm>
        </p:spPr>
        <p:txBody>
          <a:bodyPr>
            <a:normAutofit/>
          </a:bodyPr>
          <a:lstStyle/>
          <a:p>
            <a:r>
              <a:rPr lang="sv-SE" sz="1600" b="1" dirty="0" smtClean="0"/>
              <a:t>Business Intelligence</a:t>
            </a:r>
          </a:p>
          <a:p>
            <a:pPr marL="285750" indent="-285750">
              <a:buFontTx/>
              <a:buChar char="-"/>
            </a:pPr>
            <a:r>
              <a:rPr lang="sv-SE" sz="1400" b="1" i="1" dirty="0" smtClean="0"/>
              <a:t>Fokus på deskriptiv analys: </a:t>
            </a:r>
            <a:r>
              <a:rPr lang="sv-SE" sz="1400" dirty="0" smtClean="0"/>
              <a:t>Vad hände-frågor, som: ”Hur många enheter av produkt A sålde vi i Sverige i Jan 2017?”</a:t>
            </a:r>
          </a:p>
          <a:p>
            <a:pPr marL="0" indent="0"/>
            <a:r>
              <a:rPr lang="sv-SE" sz="1600" b="1" dirty="0" smtClean="0"/>
              <a:t>Data Science</a:t>
            </a:r>
          </a:p>
          <a:p>
            <a:pPr marL="285750" indent="-285750">
              <a:buFontTx/>
              <a:buChar char="-"/>
            </a:pPr>
            <a:r>
              <a:rPr lang="sv-SE" sz="1400" b="1" i="1" dirty="0" smtClean="0"/>
              <a:t>Fokus on prediktiv analys: </a:t>
            </a:r>
            <a:r>
              <a:rPr lang="sv-SE" sz="1400" dirty="0" smtClean="0"/>
              <a:t>Vad kommer sannolikt att hända-frågor, som: ”Hur många enheter av produkt A kommer vi att sälja Jan 2018?”</a:t>
            </a:r>
          </a:p>
          <a:p>
            <a:pPr marL="285750" indent="-285750">
              <a:buFontTx/>
              <a:buChar char="-"/>
            </a:pPr>
            <a:r>
              <a:rPr lang="sv-SE" sz="1400" b="1" i="1" dirty="0" smtClean="0"/>
              <a:t>Fokus on </a:t>
            </a:r>
            <a:r>
              <a:rPr lang="sv-SE" sz="1400" b="1" i="1" dirty="0" err="1" smtClean="0"/>
              <a:t>preskriptiv</a:t>
            </a:r>
            <a:r>
              <a:rPr lang="sv-SE" sz="1400" b="1" i="1" dirty="0" smtClean="0"/>
              <a:t> analys: </a:t>
            </a:r>
            <a:r>
              <a:rPr lang="sv-SE" sz="1400" dirty="0" smtClean="0"/>
              <a:t>Vad ska vi göra-frågor, som: ”Hur många komponenter A, B, C ska jag beställa för att stödja försäljning av produkt A?”</a:t>
            </a:r>
            <a:endParaRPr lang="sv-SE" sz="1800" dirty="0"/>
          </a:p>
        </p:txBody>
      </p:sp>
      <p:sp>
        <p:nvSpPr>
          <p:cNvPr id="5" name="TextBox 4"/>
          <p:cNvSpPr txBox="1"/>
          <p:nvPr/>
        </p:nvSpPr>
        <p:spPr>
          <a:xfrm rot="16200000">
            <a:off x="7355746" y="2935726"/>
            <a:ext cx="2836802" cy="276999"/>
          </a:xfrm>
          <a:prstGeom prst="rect">
            <a:avLst/>
          </a:prstGeom>
          <a:noFill/>
        </p:spPr>
        <p:txBody>
          <a:bodyPr wrap="none" rtlCol="0">
            <a:spAutoFit/>
          </a:bodyPr>
          <a:lstStyle/>
          <a:p>
            <a:r>
              <a:rPr lang="sv-SE" sz="1200" dirty="0" smtClean="0"/>
              <a:t>(Bill </a:t>
            </a:r>
            <a:r>
              <a:rPr lang="sv-SE" sz="1200" dirty="0"/>
              <a:t>Schmarzo, Big </a:t>
            </a:r>
            <a:r>
              <a:rPr lang="sv-SE" sz="1200" dirty="0" smtClean="0"/>
              <a:t>Data MBA, </a:t>
            </a:r>
            <a:r>
              <a:rPr lang="sv-SE" sz="1200" dirty="0"/>
              <a:t>Wiley, </a:t>
            </a:r>
            <a:r>
              <a:rPr lang="sv-SE" sz="1200" dirty="0" smtClean="0"/>
              <a:t>2016)</a:t>
            </a:r>
            <a:endParaRPr lang="sv-SE" dirty="0"/>
          </a:p>
        </p:txBody>
      </p:sp>
    </p:spTree>
    <p:extLst>
      <p:ext uri="{BB962C8B-B14F-4D97-AF65-F5344CB8AC3E}">
        <p14:creationId xmlns:p14="http://schemas.microsoft.com/office/powerpoint/2010/main" val="3331184142"/>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00" name="Rectangle 2"/>
          <p:cNvSpPr>
            <a:spLocks noGrp="1" noChangeArrowheads="1"/>
          </p:cNvSpPr>
          <p:nvPr>
            <p:ph type="title"/>
          </p:nvPr>
        </p:nvSpPr>
        <p:spPr>
          <a:xfrm>
            <a:off x="443891" y="590727"/>
            <a:ext cx="7479585" cy="596700"/>
          </a:xfrm>
        </p:spPr>
        <p:txBody>
          <a:bodyPr>
            <a:noAutofit/>
          </a:bodyPr>
          <a:lstStyle/>
          <a:p>
            <a:pPr algn="l" eaLnBrk="1" hangingPunct="1"/>
            <a:r>
              <a:rPr lang="sv-SE" dirty="0" smtClean="0"/>
              <a:t>Big Data/Data Science - hela bilden</a:t>
            </a:r>
            <a:endParaRPr lang="en-US" dirty="0" smtClean="0"/>
          </a:p>
        </p:txBody>
      </p:sp>
      <p:sp>
        <p:nvSpPr>
          <p:cNvPr id="3077" name="AutoShape 3"/>
          <p:cNvSpPr>
            <a:spLocks noChangeArrowheads="1"/>
          </p:cNvSpPr>
          <p:nvPr/>
        </p:nvSpPr>
        <p:spPr bwMode="auto">
          <a:xfrm>
            <a:off x="978685" y="2301923"/>
            <a:ext cx="2504507" cy="1755363"/>
          </a:xfrm>
          <a:prstGeom prst="triangle">
            <a:avLst>
              <a:gd name="adj" fmla="val 50000"/>
            </a:avLst>
          </a:prstGeom>
          <a:solidFill>
            <a:schemeClr val="bg1"/>
          </a:solidFill>
          <a:ln w="9525">
            <a:solidFill>
              <a:schemeClr val="tx1"/>
            </a:solidFill>
            <a:miter lim="800000"/>
            <a:headEnd/>
            <a:tailEnd/>
          </a:ln>
        </p:spPr>
        <p:txBody>
          <a:bodyPr wrap="none" anchor="ctr"/>
          <a:lstStyle/>
          <a:p>
            <a:pPr>
              <a:spcBef>
                <a:spcPct val="50000"/>
              </a:spcBef>
              <a:buFontTx/>
              <a:buChar char="•"/>
            </a:pPr>
            <a:endParaRPr lang="sv-SE" sz="1350"/>
          </a:p>
        </p:txBody>
      </p:sp>
      <p:sp>
        <p:nvSpPr>
          <p:cNvPr id="3079" name="Text Box 27"/>
          <p:cNvSpPr txBox="1">
            <a:spLocks noChangeArrowheads="1"/>
          </p:cNvSpPr>
          <p:nvPr/>
        </p:nvSpPr>
        <p:spPr bwMode="auto">
          <a:xfrm>
            <a:off x="1102322" y="3624799"/>
            <a:ext cx="1369852" cy="415498"/>
          </a:xfrm>
          <a:prstGeom prst="rect">
            <a:avLst/>
          </a:prstGeom>
          <a:noFill/>
          <a:ln w="9525">
            <a:noFill/>
            <a:miter lim="800000"/>
            <a:headEnd/>
            <a:tailEnd/>
          </a:ln>
        </p:spPr>
        <p:txBody>
          <a:bodyPr wrap="square">
            <a:spAutoFit/>
          </a:bodyPr>
          <a:lstStyle/>
          <a:p>
            <a:pPr algn="ctr"/>
            <a:r>
              <a:rPr lang="sv-SE" sz="1050" b="1" dirty="0">
                <a:latin typeface="Arial" charset="0"/>
              </a:rPr>
              <a:t>Beslut på operationell nivå</a:t>
            </a:r>
            <a:endParaRPr lang="en-US" sz="1050" b="1" dirty="0">
              <a:latin typeface="Arial" charset="0"/>
            </a:endParaRPr>
          </a:p>
        </p:txBody>
      </p:sp>
      <p:cxnSp>
        <p:nvCxnSpPr>
          <p:cNvPr id="61" name="Straight Connector 60"/>
          <p:cNvCxnSpPr/>
          <p:nvPr/>
        </p:nvCxnSpPr>
        <p:spPr bwMode="auto">
          <a:xfrm flipV="1">
            <a:off x="1554268" y="2935853"/>
            <a:ext cx="1458162" cy="5213"/>
          </a:xfrm>
          <a:prstGeom prst="line">
            <a:avLst/>
          </a:prstGeom>
          <a:ln>
            <a:prstDash val="dashDot"/>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68" name="Straight Connector 67"/>
          <p:cNvCxnSpPr/>
          <p:nvPr/>
        </p:nvCxnSpPr>
        <p:spPr bwMode="auto">
          <a:xfrm flipV="1">
            <a:off x="978685" y="3524193"/>
            <a:ext cx="2504507" cy="10939"/>
          </a:xfrm>
          <a:prstGeom prst="line">
            <a:avLst/>
          </a:prstGeom>
          <a:ln>
            <a:prstDash val="dashDot"/>
            <a:headEnd type="none" w="med" len="med"/>
            <a:tailEnd type="none" w="med" len="med"/>
          </a:ln>
        </p:spPr>
        <p:style>
          <a:lnRef idx="1">
            <a:schemeClr val="dk1"/>
          </a:lnRef>
          <a:fillRef idx="0">
            <a:schemeClr val="dk1"/>
          </a:fillRef>
          <a:effectRef idx="0">
            <a:schemeClr val="dk1"/>
          </a:effectRef>
          <a:fontRef idx="minor">
            <a:schemeClr val="tx1"/>
          </a:fontRef>
        </p:style>
      </p:cxnSp>
      <p:sp>
        <p:nvSpPr>
          <p:cNvPr id="3086" name="Text Box 27"/>
          <p:cNvSpPr txBox="1">
            <a:spLocks noChangeArrowheads="1"/>
          </p:cNvSpPr>
          <p:nvPr/>
        </p:nvSpPr>
        <p:spPr bwMode="auto">
          <a:xfrm>
            <a:off x="2156993" y="2545117"/>
            <a:ext cx="1179473" cy="415498"/>
          </a:xfrm>
          <a:prstGeom prst="rect">
            <a:avLst/>
          </a:prstGeom>
          <a:noFill/>
          <a:ln w="9525">
            <a:noFill/>
            <a:miter lim="800000"/>
            <a:headEnd/>
            <a:tailEnd/>
          </a:ln>
        </p:spPr>
        <p:txBody>
          <a:bodyPr wrap="square">
            <a:spAutoFit/>
          </a:bodyPr>
          <a:lstStyle/>
          <a:p>
            <a:pPr algn="ctr"/>
            <a:r>
              <a:rPr lang="sv-SE" sz="1050" b="1" dirty="0">
                <a:latin typeface="Arial" charset="0"/>
              </a:rPr>
              <a:t>Beslut på strategisk nivå</a:t>
            </a:r>
            <a:endParaRPr lang="en-US" sz="1050" b="1" dirty="0">
              <a:latin typeface="Arial" charset="0"/>
            </a:endParaRPr>
          </a:p>
        </p:txBody>
      </p:sp>
      <p:graphicFrame>
        <p:nvGraphicFramePr>
          <p:cNvPr id="3074" name="Object 23"/>
          <p:cNvGraphicFramePr>
            <a:graphicFrameLocks noChangeAspect="1"/>
          </p:cNvGraphicFramePr>
          <p:nvPr>
            <p:extLst/>
          </p:nvPr>
        </p:nvGraphicFramePr>
        <p:xfrm>
          <a:off x="2850413" y="3689598"/>
          <a:ext cx="325101" cy="290647"/>
        </p:xfrm>
        <a:graphic>
          <a:graphicData uri="http://schemas.openxmlformats.org/presentationml/2006/ole">
            <mc:AlternateContent xmlns:mc="http://schemas.openxmlformats.org/markup-compatibility/2006">
              <mc:Choice xmlns:v="urn:schemas-microsoft-com:vml" Requires="v">
                <p:oleObj spid="_x0000_s2095" name="Visio" r:id="rId4" imgW="940834" imgH="841713" progId="Visio.Drawing.11">
                  <p:embed/>
                </p:oleObj>
              </mc:Choice>
              <mc:Fallback>
                <p:oleObj name="Visio" r:id="rId4" imgW="940834" imgH="841713" progId="Visio.Drawing.11">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850413" y="3689598"/>
                        <a:ext cx="325101" cy="290647"/>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graphicFrame>
        <p:nvGraphicFramePr>
          <p:cNvPr id="3075" name="Object 22"/>
          <p:cNvGraphicFramePr>
            <a:graphicFrameLocks noChangeAspect="1"/>
          </p:cNvGraphicFramePr>
          <p:nvPr>
            <p:extLst/>
          </p:nvPr>
        </p:nvGraphicFramePr>
        <p:xfrm>
          <a:off x="2451352" y="3182697"/>
          <a:ext cx="341885" cy="274746"/>
        </p:xfrm>
        <a:graphic>
          <a:graphicData uri="http://schemas.openxmlformats.org/presentationml/2006/ole">
            <mc:AlternateContent xmlns:mc="http://schemas.openxmlformats.org/markup-compatibility/2006">
              <mc:Choice xmlns:v="urn:schemas-microsoft-com:vml" Requires="v">
                <p:oleObj spid="_x0000_s2096" name="Visio" r:id="rId6" imgW="931663" imgH="751732" progId="Visio.Drawing.11">
                  <p:embed/>
                </p:oleObj>
              </mc:Choice>
              <mc:Fallback>
                <p:oleObj name="Visio" r:id="rId6" imgW="931663" imgH="751732" progId="Visio.Drawing.11">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451352" y="3182697"/>
                        <a:ext cx="341885" cy="274746"/>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graphicFrame>
        <p:nvGraphicFramePr>
          <p:cNvPr id="3076" name="Object 60"/>
          <p:cNvGraphicFramePr>
            <a:graphicFrameLocks noChangeAspect="1"/>
          </p:cNvGraphicFramePr>
          <p:nvPr>
            <p:extLst/>
          </p:nvPr>
        </p:nvGraphicFramePr>
        <p:xfrm>
          <a:off x="2042793" y="2580394"/>
          <a:ext cx="363088" cy="274745"/>
        </p:xfrm>
        <a:graphic>
          <a:graphicData uri="http://schemas.openxmlformats.org/presentationml/2006/ole">
            <mc:AlternateContent xmlns:mc="http://schemas.openxmlformats.org/markup-compatibility/2006">
              <mc:Choice xmlns:v="urn:schemas-microsoft-com:vml" Requires="v">
                <p:oleObj spid="_x0000_s2097" name="Visio" r:id="rId8" imgW="1114543" imgH="841713" progId="Visio.Drawing.11">
                  <p:embed/>
                </p:oleObj>
              </mc:Choice>
              <mc:Fallback>
                <p:oleObj name="Visio" r:id="rId8" imgW="1114543" imgH="841713" progId="Visio.Drawing.11">
                  <p:embed/>
                  <p:pic>
                    <p:nvPicPr>
                      <p:cNvPr id="0" name=""/>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042793" y="2580394"/>
                        <a:ext cx="363088" cy="27474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sp>
        <p:nvSpPr>
          <p:cNvPr id="3090" name="AutoShape 2"/>
          <p:cNvSpPr>
            <a:spLocks noChangeArrowheads="1"/>
          </p:cNvSpPr>
          <p:nvPr/>
        </p:nvSpPr>
        <p:spPr bwMode="auto">
          <a:xfrm>
            <a:off x="798184" y="4327315"/>
            <a:ext cx="4659177" cy="594066"/>
          </a:xfrm>
          <a:prstGeom prst="can">
            <a:avLst>
              <a:gd name="adj" fmla="val 40037"/>
            </a:avLst>
          </a:prstGeom>
          <a:solidFill>
            <a:schemeClr val="tx1">
              <a:lumMod val="10000"/>
              <a:lumOff val="90000"/>
            </a:schemeClr>
          </a:solidFill>
          <a:ln w="9525">
            <a:solidFill>
              <a:schemeClr val="tx2">
                <a:lumMod val="20000"/>
                <a:lumOff val="80000"/>
              </a:schemeClr>
            </a:solidFill>
            <a:round/>
            <a:headEnd/>
            <a:tailEnd/>
          </a:ln>
          <a:effectLst>
            <a:outerShdw blurRad="50800" dist="38100" dir="2700000" algn="tl" rotWithShape="0">
              <a:prstClr val="black">
                <a:alpha val="40000"/>
              </a:prstClr>
            </a:outerShdw>
          </a:effectLst>
        </p:spPr>
        <p:txBody>
          <a:bodyPr wrap="none" anchor="ctr"/>
          <a:lstStyle/>
          <a:p>
            <a:pPr>
              <a:spcBef>
                <a:spcPct val="50000"/>
              </a:spcBef>
              <a:buFontTx/>
              <a:buChar char="•"/>
            </a:pPr>
            <a:endParaRPr lang="sv-SE" sz="1350"/>
          </a:p>
        </p:txBody>
      </p:sp>
      <p:sp>
        <p:nvSpPr>
          <p:cNvPr id="3091" name="Text Box 53"/>
          <p:cNvSpPr txBox="1">
            <a:spLocks noChangeArrowheads="1"/>
          </p:cNvSpPr>
          <p:nvPr/>
        </p:nvSpPr>
        <p:spPr bwMode="auto">
          <a:xfrm>
            <a:off x="1236921" y="4551614"/>
            <a:ext cx="4259786" cy="369332"/>
          </a:xfrm>
          <a:prstGeom prst="rect">
            <a:avLst/>
          </a:prstGeom>
          <a:noFill/>
          <a:ln w="9525">
            <a:noFill/>
            <a:miter lim="800000"/>
            <a:headEnd/>
            <a:tailEnd/>
          </a:ln>
        </p:spPr>
        <p:txBody>
          <a:bodyPr wrap="square">
            <a:spAutoFit/>
          </a:bodyPr>
          <a:lstStyle/>
          <a:p>
            <a:pPr>
              <a:spcBef>
                <a:spcPct val="50000"/>
              </a:spcBef>
            </a:pPr>
            <a:r>
              <a:rPr lang="sv-SE" sz="900" b="1" dirty="0">
                <a:latin typeface="Arial" charset="0"/>
              </a:rPr>
              <a:t>Operationella system: </a:t>
            </a:r>
            <a:r>
              <a:rPr lang="sv-SE" sz="900" dirty="0">
                <a:latin typeface="Arial" charset="0"/>
              </a:rPr>
              <a:t>System som stödjer den dagliga verksamheten, som  Affärssystem, </a:t>
            </a:r>
            <a:r>
              <a:rPr lang="sv-SE" sz="900" dirty="0" err="1">
                <a:latin typeface="Arial" charset="0"/>
              </a:rPr>
              <a:t>Workflow-system</a:t>
            </a:r>
            <a:r>
              <a:rPr lang="sv-SE" sz="900" dirty="0">
                <a:latin typeface="Arial" charset="0"/>
              </a:rPr>
              <a:t>, </a:t>
            </a:r>
            <a:r>
              <a:rPr lang="sv-SE" sz="900" dirty="0" err="1">
                <a:latin typeface="Arial" charset="0"/>
              </a:rPr>
              <a:t>CRM-system</a:t>
            </a:r>
            <a:r>
              <a:rPr lang="sv-SE" sz="900" dirty="0">
                <a:latin typeface="Arial" charset="0"/>
              </a:rPr>
              <a:t>, med flera</a:t>
            </a:r>
            <a:endParaRPr lang="en-US" sz="900" dirty="0">
              <a:latin typeface="Arial" charset="0"/>
            </a:endParaRPr>
          </a:p>
        </p:txBody>
      </p:sp>
      <p:sp>
        <p:nvSpPr>
          <p:cNvPr id="109" name="TextBox 108"/>
          <p:cNvSpPr txBox="1"/>
          <p:nvPr/>
        </p:nvSpPr>
        <p:spPr>
          <a:xfrm>
            <a:off x="598896" y="1340668"/>
            <a:ext cx="1924097" cy="461665"/>
          </a:xfrm>
          <a:prstGeom prst="rect">
            <a:avLst/>
          </a:prstGeom>
          <a:noFill/>
        </p:spPr>
        <p:txBody>
          <a:bodyPr>
            <a:spAutoFit/>
          </a:bodyPr>
          <a:lstStyle/>
          <a:p>
            <a:pPr>
              <a:defRPr/>
            </a:pPr>
            <a:r>
              <a:rPr lang="sv-SE" sz="1200" b="1" dirty="0">
                <a:latin typeface="+mj-lt"/>
              </a:rPr>
              <a:t>Mål</a:t>
            </a:r>
          </a:p>
          <a:p>
            <a:pPr>
              <a:defRPr/>
            </a:pPr>
            <a:r>
              <a:rPr lang="sv-SE" sz="1200" dirty="0">
                <a:latin typeface="+mj-lt"/>
              </a:rPr>
              <a:t>(vision, verksamhetsmål)</a:t>
            </a:r>
          </a:p>
        </p:txBody>
      </p:sp>
      <p:sp>
        <p:nvSpPr>
          <p:cNvPr id="110" name="TextBox 109"/>
          <p:cNvSpPr txBox="1"/>
          <p:nvPr/>
        </p:nvSpPr>
        <p:spPr>
          <a:xfrm>
            <a:off x="608071" y="1770506"/>
            <a:ext cx="2003577" cy="646331"/>
          </a:xfrm>
          <a:prstGeom prst="rect">
            <a:avLst/>
          </a:prstGeom>
          <a:noFill/>
        </p:spPr>
        <p:txBody>
          <a:bodyPr wrap="square">
            <a:spAutoFit/>
          </a:bodyPr>
          <a:lstStyle/>
          <a:p>
            <a:pPr>
              <a:defRPr/>
            </a:pPr>
            <a:r>
              <a:rPr lang="sv-SE" sz="1200" b="1" dirty="0">
                <a:latin typeface="+mj-lt"/>
              </a:rPr>
              <a:t>Medel</a:t>
            </a:r>
          </a:p>
          <a:p>
            <a:pPr>
              <a:defRPr/>
            </a:pPr>
            <a:r>
              <a:rPr lang="sv-SE" sz="1200" dirty="0">
                <a:latin typeface="+mj-lt"/>
              </a:rPr>
              <a:t>(mission, strategier, taktik, verksamhetsprocesser)</a:t>
            </a:r>
          </a:p>
        </p:txBody>
      </p:sp>
      <p:sp>
        <p:nvSpPr>
          <p:cNvPr id="18" name="Text Box 27"/>
          <p:cNvSpPr txBox="1">
            <a:spLocks noChangeArrowheads="1"/>
          </p:cNvSpPr>
          <p:nvPr/>
        </p:nvSpPr>
        <p:spPr bwMode="auto">
          <a:xfrm>
            <a:off x="1360918" y="3103084"/>
            <a:ext cx="1162075" cy="415498"/>
          </a:xfrm>
          <a:prstGeom prst="rect">
            <a:avLst/>
          </a:prstGeom>
          <a:noFill/>
          <a:ln w="9525">
            <a:noFill/>
            <a:miter lim="800000"/>
            <a:headEnd/>
            <a:tailEnd/>
          </a:ln>
        </p:spPr>
        <p:txBody>
          <a:bodyPr wrap="square">
            <a:spAutoFit/>
          </a:bodyPr>
          <a:lstStyle/>
          <a:p>
            <a:pPr algn="ctr"/>
            <a:r>
              <a:rPr lang="sv-SE" sz="1050" b="1" dirty="0">
                <a:latin typeface="Arial" charset="0"/>
              </a:rPr>
              <a:t>Beslut på taktisk nivå</a:t>
            </a:r>
            <a:endParaRPr lang="en-US" sz="1050" b="1" dirty="0">
              <a:latin typeface="Arial" charset="0"/>
            </a:endParaRPr>
          </a:p>
        </p:txBody>
      </p:sp>
      <p:sp>
        <p:nvSpPr>
          <p:cNvPr id="2" name="Rektangel 1"/>
          <p:cNvSpPr/>
          <p:nvPr/>
        </p:nvSpPr>
        <p:spPr>
          <a:xfrm>
            <a:off x="5210089" y="1529255"/>
            <a:ext cx="1455833" cy="234872"/>
          </a:xfrm>
          <a:prstGeom prst="rect">
            <a:avLst/>
          </a:prstGeom>
          <a:solidFill>
            <a:schemeClr val="tx1">
              <a:lumMod val="25000"/>
              <a:lumOff val="75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sz="900" dirty="0" smtClean="0">
                <a:solidFill>
                  <a:srgbClr val="000000"/>
                </a:solidFill>
              </a:rPr>
              <a:t>Data mining</a:t>
            </a:r>
            <a:endParaRPr lang="sv-SE" sz="900" dirty="0">
              <a:solidFill>
                <a:srgbClr val="000000"/>
              </a:solidFill>
            </a:endParaRPr>
          </a:p>
        </p:txBody>
      </p:sp>
      <p:sp>
        <p:nvSpPr>
          <p:cNvPr id="19" name="Rektangel 18"/>
          <p:cNvSpPr/>
          <p:nvPr/>
        </p:nvSpPr>
        <p:spPr>
          <a:xfrm>
            <a:off x="5210088" y="1809304"/>
            <a:ext cx="1456997" cy="235060"/>
          </a:xfrm>
          <a:prstGeom prst="rect">
            <a:avLst/>
          </a:prstGeom>
          <a:solidFill>
            <a:schemeClr val="tx1">
              <a:lumMod val="25000"/>
              <a:lumOff val="75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sz="900" dirty="0" smtClean="0">
                <a:solidFill>
                  <a:srgbClr val="000000"/>
                </a:solidFill>
              </a:rPr>
              <a:t>Maskininlärning</a:t>
            </a:r>
            <a:endParaRPr lang="sv-SE" sz="900" dirty="0">
              <a:solidFill>
                <a:srgbClr val="000000"/>
              </a:solidFill>
            </a:endParaRPr>
          </a:p>
        </p:txBody>
      </p:sp>
      <p:sp>
        <p:nvSpPr>
          <p:cNvPr id="20" name="Rektangel 19"/>
          <p:cNvSpPr/>
          <p:nvPr/>
        </p:nvSpPr>
        <p:spPr>
          <a:xfrm>
            <a:off x="5210089" y="2089542"/>
            <a:ext cx="1456998" cy="235060"/>
          </a:xfrm>
          <a:prstGeom prst="rect">
            <a:avLst/>
          </a:prstGeom>
          <a:solidFill>
            <a:schemeClr val="tx1">
              <a:lumMod val="25000"/>
              <a:lumOff val="75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sz="900" dirty="0" smtClean="0">
                <a:solidFill>
                  <a:srgbClr val="000000"/>
                </a:solidFill>
              </a:rPr>
              <a:t>Språkteknologi</a:t>
            </a:r>
            <a:endParaRPr lang="sv-SE" sz="900" dirty="0">
              <a:solidFill>
                <a:srgbClr val="000000"/>
              </a:solidFill>
            </a:endParaRPr>
          </a:p>
        </p:txBody>
      </p:sp>
      <p:sp>
        <p:nvSpPr>
          <p:cNvPr id="22" name="Rektangel 21"/>
          <p:cNvSpPr/>
          <p:nvPr/>
        </p:nvSpPr>
        <p:spPr>
          <a:xfrm>
            <a:off x="5210088" y="2650018"/>
            <a:ext cx="1458162" cy="235248"/>
          </a:xfrm>
          <a:prstGeom prst="rect">
            <a:avLst/>
          </a:prstGeom>
          <a:solidFill>
            <a:schemeClr val="tx1">
              <a:lumMod val="25000"/>
              <a:lumOff val="75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sz="900" dirty="0" smtClean="0">
                <a:solidFill>
                  <a:srgbClr val="000000"/>
                </a:solidFill>
              </a:rPr>
              <a:t>Web mining</a:t>
            </a:r>
            <a:endParaRPr lang="sv-SE" sz="900" dirty="0">
              <a:solidFill>
                <a:srgbClr val="000000"/>
              </a:solidFill>
            </a:endParaRPr>
          </a:p>
        </p:txBody>
      </p:sp>
      <p:sp>
        <p:nvSpPr>
          <p:cNvPr id="30" name="textruta 2"/>
          <p:cNvSpPr txBox="1"/>
          <p:nvPr/>
        </p:nvSpPr>
        <p:spPr>
          <a:xfrm>
            <a:off x="3560980" y="1970994"/>
            <a:ext cx="1436794" cy="415498"/>
          </a:xfrm>
          <a:prstGeom prst="rect">
            <a:avLst/>
          </a:prstGeom>
          <a:noFill/>
        </p:spPr>
        <p:txBody>
          <a:bodyPr wrap="square" rtlCol="0">
            <a:spAutoFit/>
          </a:bodyPr>
          <a:lstStyle/>
          <a:p>
            <a:r>
              <a:rPr lang="sv-SE" sz="1050" dirty="0" smtClean="0"/>
              <a:t>Big Data-relaterade system/tekniker </a:t>
            </a:r>
            <a:endParaRPr lang="sv-SE" sz="1050" dirty="0"/>
          </a:p>
        </p:txBody>
      </p:sp>
      <p:sp>
        <p:nvSpPr>
          <p:cNvPr id="24" name="Rektangel 21"/>
          <p:cNvSpPr/>
          <p:nvPr/>
        </p:nvSpPr>
        <p:spPr>
          <a:xfrm>
            <a:off x="5207760" y="3506955"/>
            <a:ext cx="1458162" cy="235248"/>
          </a:xfrm>
          <a:prstGeom prst="rect">
            <a:avLst/>
          </a:prstGeom>
          <a:solidFill>
            <a:schemeClr val="tx1">
              <a:lumMod val="25000"/>
              <a:lumOff val="75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sz="900" dirty="0" smtClean="0">
                <a:solidFill>
                  <a:srgbClr val="000000"/>
                </a:solidFill>
              </a:rPr>
              <a:t>CRISP_DM</a:t>
            </a:r>
            <a:endParaRPr lang="sv-SE" sz="900" dirty="0">
              <a:solidFill>
                <a:srgbClr val="000000"/>
              </a:solidFill>
            </a:endParaRPr>
          </a:p>
        </p:txBody>
      </p:sp>
      <p:sp>
        <p:nvSpPr>
          <p:cNvPr id="25" name="Text Box 27"/>
          <p:cNvSpPr txBox="1">
            <a:spLocks noChangeArrowheads="1"/>
          </p:cNvSpPr>
          <p:nvPr/>
        </p:nvSpPr>
        <p:spPr bwMode="auto">
          <a:xfrm rot="18397394">
            <a:off x="573228" y="2963298"/>
            <a:ext cx="1306631" cy="253916"/>
          </a:xfrm>
          <a:prstGeom prst="rect">
            <a:avLst/>
          </a:prstGeom>
          <a:noFill/>
          <a:ln w="9525">
            <a:noFill/>
            <a:miter lim="800000"/>
            <a:headEnd/>
            <a:tailEnd/>
          </a:ln>
        </p:spPr>
        <p:txBody>
          <a:bodyPr wrap="square">
            <a:spAutoFit/>
          </a:bodyPr>
          <a:lstStyle/>
          <a:p>
            <a:pPr algn="ctr"/>
            <a:r>
              <a:rPr lang="sv-SE" sz="1050" b="1" dirty="0">
                <a:latin typeface="Arial" charset="0"/>
              </a:rPr>
              <a:t>Beslutsmodeller</a:t>
            </a:r>
            <a:endParaRPr lang="en-US" sz="1050" b="1" dirty="0">
              <a:latin typeface="Arial" charset="0"/>
            </a:endParaRPr>
          </a:p>
        </p:txBody>
      </p:sp>
      <p:sp>
        <p:nvSpPr>
          <p:cNvPr id="26" name="Rektangel 20"/>
          <p:cNvSpPr/>
          <p:nvPr/>
        </p:nvSpPr>
        <p:spPr>
          <a:xfrm>
            <a:off x="5210087" y="2366809"/>
            <a:ext cx="1456997" cy="235060"/>
          </a:xfrm>
          <a:prstGeom prst="rect">
            <a:avLst/>
          </a:prstGeom>
          <a:solidFill>
            <a:schemeClr val="tx1">
              <a:lumMod val="25000"/>
              <a:lumOff val="75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sz="900" dirty="0" smtClean="0">
                <a:solidFill>
                  <a:srgbClr val="000000"/>
                </a:solidFill>
              </a:rPr>
              <a:t>Process mining</a:t>
            </a:r>
            <a:endParaRPr lang="sv-SE" sz="900" dirty="0">
              <a:solidFill>
                <a:srgbClr val="000000"/>
              </a:solidFill>
            </a:endParaRPr>
          </a:p>
        </p:txBody>
      </p:sp>
      <p:sp>
        <p:nvSpPr>
          <p:cNvPr id="35" name="textruta 2"/>
          <p:cNvSpPr txBox="1"/>
          <p:nvPr/>
        </p:nvSpPr>
        <p:spPr>
          <a:xfrm>
            <a:off x="5101297" y="1078679"/>
            <a:ext cx="1564625" cy="415498"/>
          </a:xfrm>
          <a:prstGeom prst="rect">
            <a:avLst/>
          </a:prstGeom>
          <a:noFill/>
        </p:spPr>
        <p:txBody>
          <a:bodyPr wrap="square" rtlCol="0">
            <a:spAutoFit/>
          </a:bodyPr>
          <a:lstStyle/>
          <a:p>
            <a:r>
              <a:rPr lang="sv-SE" sz="1050" dirty="0" smtClean="0"/>
              <a:t>Big Data-relaterade metoder för dataanlys</a:t>
            </a:r>
            <a:endParaRPr lang="sv-SE" sz="1050" dirty="0"/>
          </a:p>
        </p:txBody>
      </p:sp>
      <p:sp>
        <p:nvSpPr>
          <p:cNvPr id="39" name="textruta 2"/>
          <p:cNvSpPr txBox="1"/>
          <p:nvPr/>
        </p:nvSpPr>
        <p:spPr>
          <a:xfrm>
            <a:off x="5177631" y="3204551"/>
            <a:ext cx="1679648" cy="253916"/>
          </a:xfrm>
          <a:prstGeom prst="rect">
            <a:avLst/>
          </a:prstGeom>
          <a:noFill/>
        </p:spPr>
        <p:txBody>
          <a:bodyPr wrap="square" rtlCol="0">
            <a:spAutoFit/>
          </a:bodyPr>
          <a:lstStyle/>
          <a:p>
            <a:r>
              <a:rPr lang="sv-SE" sz="1050" dirty="0" smtClean="0"/>
              <a:t>Process för data analys</a:t>
            </a:r>
            <a:endParaRPr lang="sv-SE" sz="1050" dirty="0"/>
          </a:p>
        </p:txBody>
      </p:sp>
      <p:pic>
        <p:nvPicPr>
          <p:cNvPr id="4101" name="Picture 5"/>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3653369" y="2385328"/>
            <a:ext cx="1103910" cy="450925"/>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sp>
        <p:nvSpPr>
          <p:cNvPr id="43" name="textruta 2"/>
          <p:cNvSpPr txBox="1"/>
          <p:nvPr/>
        </p:nvSpPr>
        <p:spPr>
          <a:xfrm>
            <a:off x="3653369" y="3006691"/>
            <a:ext cx="1436794" cy="415498"/>
          </a:xfrm>
          <a:prstGeom prst="rect">
            <a:avLst/>
          </a:prstGeom>
          <a:noFill/>
        </p:spPr>
        <p:txBody>
          <a:bodyPr wrap="square" rtlCol="0">
            <a:spAutoFit/>
          </a:bodyPr>
          <a:lstStyle/>
          <a:p>
            <a:r>
              <a:rPr lang="sv-SE" sz="1050" dirty="0" smtClean="0"/>
              <a:t>Datakällor – förutom operationella system</a:t>
            </a:r>
            <a:endParaRPr lang="sv-SE" sz="1050" dirty="0"/>
          </a:p>
        </p:txBody>
      </p:sp>
      <p:pic>
        <p:nvPicPr>
          <p:cNvPr id="4102" name="Picture 6"/>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3738938" y="3447279"/>
            <a:ext cx="1054680" cy="769105"/>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sp>
        <p:nvSpPr>
          <p:cNvPr id="46" name="textruta 2"/>
          <p:cNvSpPr txBox="1"/>
          <p:nvPr/>
        </p:nvSpPr>
        <p:spPr>
          <a:xfrm>
            <a:off x="7413560" y="1185254"/>
            <a:ext cx="1019831" cy="253916"/>
          </a:xfrm>
          <a:prstGeom prst="rect">
            <a:avLst/>
          </a:prstGeom>
          <a:noFill/>
        </p:spPr>
        <p:txBody>
          <a:bodyPr wrap="none" rtlCol="0">
            <a:spAutoFit/>
          </a:bodyPr>
          <a:lstStyle/>
          <a:p>
            <a:r>
              <a:rPr lang="sv-SE" sz="1050" dirty="0" smtClean="0"/>
              <a:t>Annat relaterat</a:t>
            </a:r>
            <a:endParaRPr lang="sv-SE" sz="1050" dirty="0"/>
          </a:p>
        </p:txBody>
      </p:sp>
      <p:sp>
        <p:nvSpPr>
          <p:cNvPr id="47" name="Rektangel 1"/>
          <p:cNvSpPr/>
          <p:nvPr/>
        </p:nvSpPr>
        <p:spPr>
          <a:xfrm>
            <a:off x="7242456" y="1516210"/>
            <a:ext cx="1455833" cy="234872"/>
          </a:xfrm>
          <a:prstGeom prst="rect">
            <a:avLst/>
          </a:prstGeom>
          <a:solidFill>
            <a:schemeClr val="tx1">
              <a:lumMod val="25000"/>
              <a:lumOff val="75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sz="900" dirty="0" smtClean="0">
                <a:solidFill>
                  <a:srgbClr val="000000"/>
                </a:solidFill>
              </a:rPr>
              <a:t>Nya verksamhetsprocesser</a:t>
            </a:r>
            <a:endParaRPr lang="sv-SE" sz="900" dirty="0">
              <a:solidFill>
                <a:srgbClr val="000000"/>
              </a:solidFill>
            </a:endParaRPr>
          </a:p>
        </p:txBody>
      </p:sp>
      <p:sp>
        <p:nvSpPr>
          <p:cNvPr id="48" name="Rektangel 18"/>
          <p:cNvSpPr/>
          <p:nvPr/>
        </p:nvSpPr>
        <p:spPr>
          <a:xfrm>
            <a:off x="7250579" y="2095377"/>
            <a:ext cx="1456997" cy="235060"/>
          </a:xfrm>
          <a:prstGeom prst="rect">
            <a:avLst/>
          </a:prstGeom>
          <a:solidFill>
            <a:schemeClr val="tx1">
              <a:lumMod val="25000"/>
              <a:lumOff val="75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sz="900" dirty="0" smtClean="0">
                <a:solidFill>
                  <a:srgbClr val="000000"/>
                </a:solidFill>
              </a:rPr>
              <a:t>Modeller för beslut</a:t>
            </a:r>
            <a:endParaRPr lang="sv-SE" sz="900" dirty="0">
              <a:solidFill>
                <a:srgbClr val="000000"/>
              </a:solidFill>
            </a:endParaRPr>
          </a:p>
        </p:txBody>
      </p:sp>
      <p:sp>
        <p:nvSpPr>
          <p:cNvPr id="49" name="Rektangel 19"/>
          <p:cNvSpPr/>
          <p:nvPr/>
        </p:nvSpPr>
        <p:spPr>
          <a:xfrm>
            <a:off x="7250580" y="2375615"/>
            <a:ext cx="1456998" cy="235060"/>
          </a:xfrm>
          <a:prstGeom prst="rect">
            <a:avLst/>
          </a:prstGeom>
          <a:solidFill>
            <a:schemeClr val="tx1">
              <a:lumMod val="25000"/>
              <a:lumOff val="75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sz="900" dirty="0" smtClean="0">
                <a:solidFill>
                  <a:srgbClr val="000000"/>
                </a:solidFill>
              </a:rPr>
              <a:t>Data governance</a:t>
            </a:r>
            <a:endParaRPr lang="sv-SE" sz="900" dirty="0">
              <a:solidFill>
                <a:srgbClr val="000000"/>
              </a:solidFill>
            </a:endParaRPr>
          </a:p>
        </p:txBody>
      </p:sp>
      <p:sp>
        <p:nvSpPr>
          <p:cNvPr id="50" name="Rektangel 21"/>
          <p:cNvSpPr/>
          <p:nvPr/>
        </p:nvSpPr>
        <p:spPr>
          <a:xfrm>
            <a:off x="7250578" y="3241330"/>
            <a:ext cx="1458162" cy="235248"/>
          </a:xfrm>
          <a:prstGeom prst="rect">
            <a:avLst/>
          </a:prstGeom>
          <a:solidFill>
            <a:schemeClr val="tx1">
              <a:lumMod val="25000"/>
              <a:lumOff val="75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sz="900" dirty="0" smtClean="0">
                <a:solidFill>
                  <a:srgbClr val="000000"/>
                </a:solidFill>
              </a:rPr>
              <a:t>Orgstrukturer</a:t>
            </a:r>
            <a:endParaRPr lang="sv-SE" sz="900" dirty="0">
              <a:solidFill>
                <a:srgbClr val="000000"/>
              </a:solidFill>
            </a:endParaRPr>
          </a:p>
        </p:txBody>
      </p:sp>
      <p:sp>
        <p:nvSpPr>
          <p:cNvPr id="51" name="Rektangel 21"/>
          <p:cNvSpPr/>
          <p:nvPr/>
        </p:nvSpPr>
        <p:spPr>
          <a:xfrm>
            <a:off x="7250577" y="3490889"/>
            <a:ext cx="1458162" cy="235248"/>
          </a:xfrm>
          <a:prstGeom prst="rect">
            <a:avLst/>
          </a:prstGeom>
          <a:solidFill>
            <a:schemeClr val="tx1">
              <a:lumMod val="25000"/>
              <a:lumOff val="75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sz="900" dirty="0" smtClean="0">
                <a:solidFill>
                  <a:srgbClr val="000000"/>
                </a:solidFill>
              </a:rPr>
              <a:t>IT-arkitekturer</a:t>
            </a:r>
            <a:endParaRPr lang="sv-SE" sz="900" dirty="0">
              <a:solidFill>
                <a:srgbClr val="000000"/>
              </a:solidFill>
            </a:endParaRPr>
          </a:p>
        </p:txBody>
      </p:sp>
      <p:sp>
        <p:nvSpPr>
          <p:cNvPr id="52" name="Rektangel 20"/>
          <p:cNvSpPr/>
          <p:nvPr/>
        </p:nvSpPr>
        <p:spPr>
          <a:xfrm>
            <a:off x="7250578" y="2652882"/>
            <a:ext cx="1456997" cy="235060"/>
          </a:xfrm>
          <a:prstGeom prst="rect">
            <a:avLst/>
          </a:prstGeom>
          <a:solidFill>
            <a:schemeClr val="tx1">
              <a:lumMod val="25000"/>
              <a:lumOff val="75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sz="900" dirty="0" smtClean="0">
                <a:solidFill>
                  <a:srgbClr val="000000"/>
                </a:solidFill>
              </a:rPr>
              <a:t>Masterdatahantering</a:t>
            </a:r>
            <a:endParaRPr lang="sv-SE" sz="900" dirty="0">
              <a:solidFill>
                <a:srgbClr val="000000"/>
              </a:solidFill>
            </a:endParaRPr>
          </a:p>
        </p:txBody>
      </p:sp>
      <p:sp>
        <p:nvSpPr>
          <p:cNvPr id="53" name="Rektangel 21"/>
          <p:cNvSpPr/>
          <p:nvPr/>
        </p:nvSpPr>
        <p:spPr>
          <a:xfrm>
            <a:off x="7250577" y="3788597"/>
            <a:ext cx="1458162" cy="235248"/>
          </a:xfrm>
          <a:prstGeom prst="rect">
            <a:avLst/>
          </a:prstGeom>
          <a:solidFill>
            <a:schemeClr val="tx1">
              <a:lumMod val="25000"/>
              <a:lumOff val="75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sz="900" dirty="0" smtClean="0">
                <a:solidFill>
                  <a:srgbClr val="000000"/>
                </a:solidFill>
              </a:rPr>
              <a:t>Data repository</a:t>
            </a:r>
            <a:endParaRPr lang="sv-SE" sz="900" dirty="0">
              <a:solidFill>
                <a:srgbClr val="000000"/>
              </a:solidFill>
            </a:endParaRPr>
          </a:p>
        </p:txBody>
      </p:sp>
      <p:sp>
        <p:nvSpPr>
          <p:cNvPr id="54" name="Rektangel 21"/>
          <p:cNvSpPr/>
          <p:nvPr/>
        </p:nvSpPr>
        <p:spPr>
          <a:xfrm>
            <a:off x="7242456" y="4053746"/>
            <a:ext cx="1458162" cy="235248"/>
          </a:xfrm>
          <a:prstGeom prst="rect">
            <a:avLst/>
          </a:prstGeom>
          <a:solidFill>
            <a:schemeClr val="tx1">
              <a:lumMod val="25000"/>
              <a:lumOff val="75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sz="900" dirty="0" smtClean="0">
                <a:solidFill>
                  <a:srgbClr val="000000"/>
                </a:solidFill>
              </a:rPr>
              <a:t>Cloud computing</a:t>
            </a:r>
            <a:endParaRPr lang="sv-SE" sz="900" dirty="0">
              <a:solidFill>
                <a:srgbClr val="000000"/>
              </a:solidFill>
            </a:endParaRPr>
          </a:p>
        </p:txBody>
      </p:sp>
      <p:sp>
        <p:nvSpPr>
          <p:cNvPr id="55" name="Rektangel 1"/>
          <p:cNvSpPr/>
          <p:nvPr/>
        </p:nvSpPr>
        <p:spPr>
          <a:xfrm>
            <a:off x="7252907" y="4636900"/>
            <a:ext cx="1455833" cy="234872"/>
          </a:xfrm>
          <a:prstGeom prst="rect">
            <a:avLst/>
          </a:prstGeom>
          <a:solidFill>
            <a:schemeClr val="tx1">
              <a:lumMod val="25000"/>
              <a:lumOff val="75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sz="900" dirty="0" smtClean="0">
                <a:solidFill>
                  <a:srgbClr val="000000"/>
                </a:solidFill>
              </a:rPr>
              <a:t>Business case/ROI</a:t>
            </a:r>
            <a:endParaRPr lang="sv-SE" sz="900" dirty="0">
              <a:solidFill>
                <a:srgbClr val="000000"/>
              </a:solidFill>
            </a:endParaRPr>
          </a:p>
        </p:txBody>
      </p:sp>
      <p:sp>
        <p:nvSpPr>
          <p:cNvPr id="56" name="Rektangel 20"/>
          <p:cNvSpPr/>
          <p:nvPr/>
        </p:nvSpPr>
        <p:spPr>
          <a:xfrm>
            <a:off x="7250577" y="2938978"/>
            <a:ext cx="1456997" cy="235060"/>
          </a:xfrm>
          <a:prstGeom prst="rect">
            <a:avLst/>
          </a:prstGeom>
          <a:solidFill>
            <a:schemeClr val="tx1">
              <a:lumMod val="25000"/>
              <a:lumOff val="75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sz="900" dirty="0" smtClean="0">
                <a:solidFill>
                  <a:srgbClr val="000000"/>
                </a:solidFill>
              </a:rPr>
              <a:t>Metadatahantering</a:t>
            </a:r>
            <a:endParaRPr lang="sv-SE" sz="900" dirty="0">
              <a:solidFill>
                <a:srgbClr val="000000"/>
              </a:solidFill>
            </a:endParaRPr>
          </a:p>
        </p:txBody>
      </p:sp>
      <p:sp>
        <p:nvSpPr>
          <p:cNvPr id="57" name="Rektangel 18"/>
          <p:cNvSpPr/>
          <p:nvPr/>
        </p:nvSpPr>
        <p:spPr>
          <a:xfrm>
            <a:off x="7241292" y="1815909"/>
            <a:ext cx="1456997" cy="235060"/>
          </a:xfrm>
          <a:prstGeom prst="rect">
            <a:avLst/>
          </a:prstGeom>
          <a:solidFill>
            <a:schemeClr val="tx1">
              <a:lumMod val="25000"/>
              <a:lumOff val="75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sz="900" dirty="0" smtClean="0">
                <a:solidFill>
                  <a:srgbClr val="000000"/>
                </a:solidFill>
              </a:rPr>
              <a:t>Affärsregler</a:t>
            </a:r>
            <a:endParaRPr lang="sv-SE" sz="900" dirty="0">
              <a:solidFill>
                <a:srgbClr val="000000"/>
              </a:solidFill>
            </a:endParaRPr>
          </a:p>
        </p:txBody>
      </p:sp>
      <p:sp>
        <p:nvSpPr>
          <p:cNvPr id="58" name="Rektangel 1"/>
          <p:cNvSpPr/>
          <p:nvPr/>
        </p:nvSpPr>
        <p:spPr>
          <a:xfrm>
            <a:off x="7251741" y="4339192"/>
            <a:ext cx="1455833" cy="234872"/>
          </a:xfrm>
          <a:prstGeom prst="rect">
            <a:avLst/>
          </a:prstGeom>
          <a:solidFill>
            <a:schemeClr val="tx1">
              <a:lumMod val="25000"/>
              <a:lumOff val="75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sz="900" dirty="0" smtClean="0">
                <a:solidFill>
                  <a:srgbClr val="000000"/>
                </a:solidFill>
              </a:rPr>
              <a:t>Säkerhet</a:t>
            </a:r>
            <a:endParaRPr lang="sv-SE" sz="900" dirty="0">
              <a:solidFill>
                <a:srgbClr val="000000"/>
              </a:solidFill>
            </a:endParaRPr>
          </a:p>
        </p:txBody>
      </p:sp>
    </p:spTree>
    <p:extLst>
      <p:ext uri="{BB962C8B-B14F-4D97-AF65-F5344CB8AC3E}">
        <p14:creationId xmlns:p14="http://schemas.microsoft.com/office/powerpoint/2010/main" val="1374546834"/>
      </p:ext>
    </p:extLst>
  </p:cSld>
  <p:clrMapOvr>
    <a:masterClrMapping/>
  </p:clrMapOvr>
  <p:transition spd="slow">
    <p:push dir="u"/>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63631" y="513159"/>
            <a:ext cx="7328491" cy="857250"/>
          </a:xfrm>
        </p:spPr>
        <p:txBody>
          <a:bodyPr>
            <a:noAutofit/>
          </a:bodyPr>
          <a:lstStyle/>
          <a:p>
            <a:pPr algn="l"/>
            <a:r>
              <a:rPr lang="sv-SE" sz="2700" dirty="0"/>
              <a:t>Hur fattas beslut i verksamheter?</a:t>
            </a:r>
          </a:p>
        </p:txBody>
      </p:sp>
      <p:sp>
        <p:nvSpPr>
          <p:cNvPr id="39" name="TextBox 38"/>
          <p:cNvSpPr txBox="1"/>
          <p:nvPr/>
        </p:nvSpPr>
        <p:spPr>
          <a:xfrm>
            <a:off x="983087" y="3544286"/>
            <a:ext cx="7507433" cy="830997"/>
          </a:xfrm>
          <a:prstGeom prst="rect">
            <a:avLst/>
          </a:prstGeom>
          <a:noFill/>
        </p:spPr>
        <p:txBody>
          <a:bodyPr wrap="square" rtlCol="0">
            <a:spAutoFit/>
          </a:bodyPr>
          <a:lstStyle/>
          <a:p>
            <a:pPr marL="285750" indent="-285750">
              <a:buFont typeface="Arial" panose="020B0604020202020204" pitchFamily="34" charset="0"/>
              <a:buChar char="•"/>
            </a:pPr>
            <a:r>
              <a:rPr lang="sv-SE" sz="1600" dirty="0"/>
              <a:t>Beslutsprocesser beskrivs ofta med dessa, eller snarlika, </a:t>
            </a:r>
            <a:r>
              <a:rPr lang="sv-SE" sz="1600" dirty="0" smtClean="0"/>
              <a:t>aktiviteter</a:t>
            </a:r>
          </a:p>
          <a:p>
            <a:pPr marL="285750" indent="-285750">
              <a:buFont typeface="Arial" panose="020B0604020202020204" pitchFamily="34" charset="0"/>
              <a:buChar char="•"/>
            </a:pPr>
            <a:r>
              <a:rPr lang="sv-SE" sz="1600" dirty="0" smtClean="0"/>
              <a:t>Beslutsprocesser </a:t>
            </a:r>
            <a:r>
              <a:rPr lang="sv-SE" sz="1600" dirty="0"/>
              <a:t>beskrivs alltså som </a:t>
            </a:r>
            <a:r>
              <a:rPr lang="sv-SE" sz="1600" dirty="0" smtClean="0"/>
              <a:t>rationella beslutsprocesser </a:t>
            </a:r>
          </a:p>
          <a:p>
            <a:pPr marL="285750" indent="-285750">
              <a:buFont typeface="Arial" panose="020B0604020202020204" pitchFamily="34" charset="0"/>
              <a:buChar char="•"/>
            </a:pPr>
            <a:r>
              <a:rPr lang="sv-SE" sz="1600" dirty="0" smtClean="0"/>
              <a:t>Men </a:t>
            </a:r>
            <a:r>
              <a:rPr lang="sv-SE" sz="1600" dirty="0"/>
              <a:t>ger dessa en korrekt beskrivning av hur beslut faktiskt fattas i verksamheter?</a:t>
            </a:r>
          </a:p>
        </p:txBody>
      </p:sp>
      <p:sp>
        <p:nvSpPr>
          <p:cNvPr id="40" name="Left Brace 39"/>
          <p:cNvSpPr/>
          <p:nvPr/>
        </p:nvSpPr>
        <p:spPr>
          <a:xfrm rot="16200000">
            <a:off x="4312483" y="-443506"/>
            <a:ext cx="400050" cy="6889732"/>
          </a:xfrm>
          <a:prstGeom prst="leftBrace">
            <a:avLst/>
          </a:prstGeom>
        </p:spPr>
        <p:style>
          <a:lnRef idx="1">
            <a:schemeClr val="dk1"/>
          </a:lnRef>
          <a:fillRef idx="0">
            <a:schemeClr val="dk1"/>
          </a:fillRef>
          <a:effectRef idx="0">
            <a:schemeClr val="dk1"/>
          </a:effectRef>
          <a:fontRef idx="minor">
            <a:schemeClr val="tx1"/>
          </a:fontRef>
        </p:style>
        <p:txBody>
          <a:bodyPr rtlCol="0" anchor="ctr"/>
          <a:lstStyle/>
          <a:p>
            <a:pPr algn="ctr"/>
            <a:endParaRPr lang="sv-SE" sz="1350"/>
          </a:p>
        </p:txBody>
      </p:sp>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67642" y="1845657"/>
            <a:ext cx="6804025" cy="612776"/>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spTree>
    <p:extLst>
      <p:ext uri="{BB962C8B-B14F-4D97-AF65-F5344CB8AC3E}">
        <p14:creationId xmlns:p14="http://schemas.microsoft.com/office/powerpoint/2010/main" val="318921741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1" name="Rectangle 2"/>
          <p:cNvSpPr>
            <a:spLocks noGrp="1" noChangeArrowheads="1"/>
          </p:cNvSpPr>
          <p:nvPr>
            <p:ph type="title"/>
          </p:nvPr>
        </p:nvSpPr>
        <p:spPr>
          <a:xfrm>
            <a:off x="786809" y="484570"/>
            <a:ext cx="6172200" cy="1028700"/>
          </a:xfrm>
        </p:spPr>
        <p:txBody>
          <a:bodyPr>
            <a:normAutofit/>
          </a:bodyPr>
          <a:lstStyle/>
          <a:p>
            <a:pPr algn="l"/>
            <a:r>
              <a:rPr lang="en-US" sz="2700" dirty="0" err="1"/>
              <a:t>Beslutsmodeller</a:t>
            </a:r>
            <a:endParaRPr lang="en-US" sz="2700" dirty="0"/>
          </a:p>
        </p:txBody>
      </p:sp>
      <p:sp>
        <p:nvSpPr>
          <p:cNvPr id="6" name="Rectangle 3"/>
          <p:cNvSpPr txBox="1">
            <a:spLocks noChangeArrowheads="1"/>
          </p:cNvSpPr>
          <p:nvPr/>
        </p:nvSpPr>
        <p:spPr bwMode="auto">
          <a:xfrm>
            <a:off x="1475185" y="1294210"/>
            <a:ext cx="6172200" cy="2914650"/>
          </a:xfrm>
          <a:prstGeom prst="rect">
            <a:avLst/>
          </a:prstGeom>
          <a:noFill/>
          <a:ln w="9525">
            <a:noFill/>
            <a:miter lim="800000"/>
            <a:headEnd/>
            <a:tailEnd/>
          </a:ln>
        </p:spPr>
        <p:txBody>
          <a:bodyPr/>
          <a:lstStyle/>
          <a:p>
            <a:pPr marL="257175" indent="-257175" eaLnBrk="0" hangingPunct="0">
              <a:lnSpc>
                <a:spcPct val="80000"/>
              </a:lnSpc>
              <a:spcBef>
                <a:spcPct val="20000"/>
              </a:spcBef>
              <a:buClr>
                <a:schemeClr val="bg2"/>
              </a:buClr>
              <a:buSzPct val="75000"/>
              <a:defRPr/>
            </a:pPr>
            <a:endParaRPr lang="sv-SE" sz="1200" kern="0" dirty="0"/>
          </a:p>
          <a:p>
            <a:pPr marL="257175" indent="-257175" eaLnBrk="0" hangingPunct="0">
              <a:lnSpc>
                <a:spcPct val="80000"/>
              </a:lnSpc>
              <a:spcBef>
                <a:spcPct val="20000"/>
              </a:spcBef>
              <a:buClr>
                <a:schemeClr val="bg2"/>
              </a:buClr>
              <a:buSzPct val="75000"/>
              <a:defRPr/>
            </a:pPr>
            <a:endParaRPr lang="sv-SE" sz="1350" kern="0" dirty="0"/>
          </a:p>
          <a:p>
            <a:pPr marL="257175" indent="-257175" eaLnBrk="0" hangingPunct="0">
              <a:lnSpc>
                <a:spcPct val="80000"/>
              </a:lnSpc>
              <a:spcBef>
                <a:spcPct val="20000"/>
              </a:spcBef>
              <a:buClr>
                <a:schemeClr val="bg2"/>
              </a:buClr>
              <a:buSzPct val="75000"/>
              <a:defRPr/>
            </a:pPr>
            <a:endParaRPr lang="sv-SE" sz="1350" kern="0" dirty="0"/>
          </a:p>
          <a:p>
            <a:pPr marL="257175" indent="-257175" eaLnBrk="0" hangingPunct="0">
              <a:lnSpc>
                <a:spcPct val="80000"/>
              </a:lnSpc>
              <a:spcBef>
                <a:spcPct val="20000"/>
              </a:spcBef>
              <a:buClr>
                <a:schemeClr val="bg2"/>
              </a:buClr>
              <a:buSzPct val="75000"/>
              <a:defRPr/>
            </a:pPr>
            <a:endParaRPr lang="sv-SE" sz="1350" kern="0" dirty="0"/>
          </a:p>
          <a:p>
            <a:pPr marL="257175" indent="-257175" eaLnBrk="0" hangingPunct="0">
              <a:lnSpc>
                <a:spcPct val="80000"/>
              </a:lnSpc>
              <a:spcBef>
                <a:spcPct val="20000"/>
              </a:spcBef>
              <a:buClr>
                <a:schemeClr val="bg2"/>
              </a:buClr>
              <a:buSzPct val="75000"/>
              <a:defRPr/>
            </a:pPr>
            <a:endParaRPr lang="sv-SE" sz="1350" kern="0" dirty="0"/>
          </a:p>
          <a:p>
            <a:pPr marL="257175" indent="-257175" eaLnBrk="0" hangingPunct="0">
              <a:lnSpc>
                <a:spcPct val="80000"/>
              </a:lnSpc>
              <a:spcBef>
                <a:spcPct val="20000"/>
              </a:spcBef>
              <a:buClr>
                <a:schemeClr val="bg2"/>
              </a:buClr>
              <a:buSzPct val="75000"/>
              <a:defRPr/>
            </a:pPr>
            <a:endParaRPr lang="sv-SE" sz="1350" kern="0" dirty="0"/>
          </a:p>
        </p:txBody>
      </p:sp>
      <p:sp>
        <p:nvSpPr>
          <p:cNvPr id="5" name="TextBox 4"/>
          <p:cNvSpPr txBox="1"/>
          <p:nvPr/>
        </p:nvSpPr>
        <p:spPr>
          <a:xfrm>
            <a:off x="786809" y="1178764"/>
            <a:ext cx="7772400" cy="3293209"/>
          </a:xfrm>
          <a:prstGeom prst="rect">
            <a:avLst/>
          </a:prstGeom>
          <a:noFill/>
        </p:spPr>
        <p:txBody>
          <a:bodyPr wrap="square">
            <a:spAutoFit/>
          </a:bodyPr>
          <a:lstStyle/>
          <a:p>
            <a:pPr marL="285750" indent="-285750">
              <a:buFont typeface="Arial" panose="020B0604020202020204" pitchFamily="34" charset="0"/>
              <a:buChar char="•"/>
              <a:defRPr/>
            </a:pPr>
            <a:r>
              <a:rPr lang="sv-SE" sz="1600" dirty="0">
                <a:ea typeface="Verdana" panose="020B0604030504040204" pitchFamily="34" charset="0"/>
                <a:cs typeface="Verdana" panose="020B0604030504040204" pitchFamily="34" charset="0"/>
              </a:rPr>
              <a:t>Beslutsmodeller beskriver olika typer av  beslutsfattande i verksamheter.</a:t>
            </a:r>
          </a:p>
          <a:p>
            <a:pPr marL="285750" indent="-285750">
              <a:buFont typeface="Arial" panose="020B0604020202020204" pitchFamily="34" charset="0"/>
              <a:buChar char="•"/>
              <a:defRPr/>
            </a:pPr>
            <a:endParaRPr lang="sv-SE" sz="1600" dirty="0">
              <a:ea typeface="Verdana" panose="020B0604030504040204" pitchFamily="34" charset="0"/>
              <a:cs typeface="Verdana" panose="020B0604030504040204" pitchFamily="34" charset="0"/>
            </a:endParaRPr>
          </a:p>
          <a:p>
            <a:pPr marL="285750" indent="-285750">
              <a:buFont typeface="Arial" panose="020B0604020202020204" pitchFamily="34" charset="0"/>
              <a:buChar char="•"/>
              <a:defRPr/>
            </a:pPr>
            <a:r>
              <a:rPr lang="sv-SE" sz="1600" dirty="0">
                <a:ea typeface="Verdana" panose="020B0604030504040204" pitchFamily="34" charset="0"/>
                <a:cs typeface="Verdana" panose="020B0604030504040204" pitchFamily="34" charset="0"/>
              </a:rPr>
              <a:t>Exempel på beslutsmodeller är:</a:t>
            </a:r>
          </a:p>
          <a:p>
            <a:pPr>
              <a:defRPr/>
            </a:pPr>
            <a:endParaRPr lang="sv-SE" sz="1600" dirty="0">
              <a:ea typeface="Verdana" panose="020B0604030504040204" pitchFamily="34" charset="0"/>
              <a:cs typeface="Verdana" panose="020B0604030504040204" pitchFamily="34" charset="0"/>
            </a:endParaRPr>
          </a:p>
          <a:p>
            <a:pPr lvl="1">
              <a:buFont typeface="Wingdings" pitchFamily="2" charset="2"/>
              <a:buChar char="q"/>
              <a:defRPr/>
            </a:pPr>
            <a:r>
              <a:rPr lang="sv-SE" sz="1600" dirty="0">
                <a:ea typeface="Verdana" panose="020B0604030504040204" pitchFamily="34" charset="0"/>
                <a:cs typeface="Verdana" panose="020B0604030504040204" pitchFamily="34" charset="0"/>
              </a:rPr>
              <a:t> </a:t>
            </a:r>
            <a:r>
              <a:rPr lang="en-US" sz="1600" dirty="0" err="1">
                <a:ea typeface="Verdana" panose="020B0604030504040204" pitchFamily="34" charset="0"/>
                <a:cs typeface="Verdana" panose="020B0604030504040204" pitchFamily="34" charset="0"/>
              </a:rPr>
              <a:t>Rationell</a:t>
            </a:r>
            <a:r>
              <a:rPr lang="en-US" sz="1600" dirty="0">
                <a:ea typeface="Verdana" panose="020B0604030504040204" pitchFamily="34" charset="0"/>
                <a:cs typeface="Verdana" panose="020B0604030504040204" pitchFamily="34" charset="0"/>
              </a:rPr>
              <a:t> </a:t>
            </a:r>
            <a:r>
              <a:rPr lang="en-US" sz="1600" dirty="0" err="1">
                <a:ea typeface="Verdana" panose="020B0604030504040204" pitchFamily="34" charset="0"/>
                <a:cs typeface="Verdana" panose="020B0604030504040204" pitchFamily="34" charset="0"/>
              </a:rPr>
              <a:t>beslutsmodell</a:t>
            </a:r>
            <a:endParaRPr lang="sv-SE" sz="1600" dirty="0">
              <a:ea typeface="Verdana" panose="020B0604030504040204" pitchFamily="34" charset="0"/>
              <a:cs typeface="Verdana" panose="020B0604030504040204" pitchFamily="34" charset="0"/>
            </a:endParaRPr>
          </a:p>
          <a:p>
            <a:pPr lvl="1">
              <a:buFont typeface="Wingdings" pitchFamily="2" charset="2"/>
              <a:buChar char="q"/>
              <a:defRPr/>
            </a:pPr>
            <a:endParaRPr lang="sv-SE" sz="1600" dirty="0">
              <a:ea typeface="Verdana" panose="020B0604030504040204" pitchFamily="34" charset="0"/>
              <a:cs typeface="Verdana" panose="020B0604030504040204" pitchFamily="34" charset="0"/>
            </a:endParaRPr>
          </a:p>
          <a:p>
            <a:pPr lvl="1">
              <a:buFont typeface="Wingdings" pitchFamily="2" charset="2"/>
              <a:buChar char="q"/>
              <a:defRPr/>
            </a:pPr>
            <a:r>
              <a:rPr lang="sv-SE" sz="1600" dirty="0">
                <a:ea typeface="Verdana" panose="020B0604030504040204" pitchFamily="34" charset="0"/>
                <a:cs typeface="Verdana" panose="020B0604030504040204" pitchFamily="34" charset="0"/>
              </a:rPr>
              <a:t> Begränsat rationellt beslutmodell</a:t>
            </a:r>
          </a:p>
          <a:p>
            <a:pPr lvl="1">
              <a:buFont typeface="Wingdings" pitchFamily="2" charset="2"/>
              <a:buChar char="q"/>
              <a:defRPr/>
            </a:pPr>
            <a:endParaRPr lang="sv-SE" sz="1600" dirty="0">
              <a:ea typeface="Verdana" panose="020B0604030504040204" pitchFamily="34" charset="0"/>
              <a:cs typeface="Verdana" panose="020B0604030504040204" pitchFamily="34" charset="0"/>
            </a:endParaRPr>
          </a:p>
          <a:p>
            <a:pPr lvl="1">
              <a:buFont typeface="Wingdings" pitchFamily="2" charset="2"/>
              <a:buChar char="q"/>
              <a:defRPr/>
            </a:pPr>
            <a:r>
              <a:rPr lang="en-US" sz="1600" dirty="0">
                <a:ea typeface="Verdana" panose="020B0604030504040204" pitchFamily="34" charset="0"/>
                <a:cs typeface="Verdana" panose="020B0604030504040204" pitchFamily="34" charset="0"/>
              </a:rPr>
              <a:t> </a:t>
            </a:r>
            <a:r>
              <a:rPr lang="en-US" sz="1600" dirty="0" err="1">
                <a:ea typeface="Verdana" panose="020B0604030504040204" pitchFamily="34" charset="0"/>
                <a:cs typeface="Verdana" panose="020B0604030504040204" pitchFamily="34" charset="0"/>
              </a:rPr>
              <a:t>Soptunnebeslutsmodell</a:t>
            </a:r>
            <a:endParaRPr lang="en-US" sz="1600" dirty="0">
              <a:ea typeface="Verdana" panose="020B0604030504040204" pitchFamily="34" charset="0"/>
              <a:cs typeface="Verdana" panose="020B0604030504040204" pitchFamily="34" charset="0"/>
            </a:endParaRPr>
          </a:p>
          <a:p>
            <a:pPr lvl="1">
              <a:defRPr/>
            </a:pPr>
            <a:endParaRPr lang="sv-SE" sz="1600" dirty="0">
              <a:ea typeface="Verdana" panose="020B0604030504040204" pitchFamily="34" charset="0"/>
              <a:cs typeface="Verdana" panose="020B0604030504040204" pitchFamily="34" charset="0"/>
            </a:endParaRPr>
          </a:p>
          <a:p>
            <a:pPr lvl="1">
              <a:buFont typeface="Wingdings" pitchFamily="2" charset="2"/>
              <a:buChar char="q"/>
              <a:defRPr/>
            </a:pPr>
            <a:r>
              <a:rPr lang="sv-SE" sz="1600" dirty="0">
                <a:ea typeface="Verdana" panose="020B0604030504040204" pitchFamily="34" charset="0"/>
                <a:cs typeface="Verdana" panose="020B0604030504040204" pitchFamily="34" charset="0"/>
              </a:rPr>
              <a:t> </a:t>
            </a:r>
            <a:r>
              <a:rPr lang="en-US" sz="1600" dirty="0" err="1">
                <a:ea typeface="Verdana" panose="020B0604030504040204" pitchFamily="34" charset="0"/>
                <a:cs typeface="Verdana" panose="020B0604030504040204" pitchFamily="34" charset="0"/>
              </a:rPr>
              <a:t>Kompromissbeslutsmodell</a:t>
            </a:r>
            <a:endParaRPr lang="sv-SE" sz="1600" dirty="0">
              <a:ea typeface="Verdana" panose="020B0604030504040204" pitchFamily="34" charset="0"/>
              <a:cs typeface="Verdana" panose="020B0604030504040204" pitchFamily="34" charset="0"/>
            </a:endParaRPr>
          </a:p>
          <a:p>
            <a:pPr lvl="1">
              <a:buFont typeface="Wingdings" pitchFamily="2" charset="2"/>
              <a:buChar char="q"/>
              <a:defRPr/>
            </a:pPr>
            <a:endParaRPr lang="sv-SE" sz="1600" dirty="0">
              <a:ea typeface="Verdana" panose="020B0604030504040204" pitchFamily="34" charset="0"/>
              <a:cs typeface="Verdana" panose="020B0604030504040204" pitchFamily="34" charset="0"/>
            </a:endParaRPr>
          </a:p>
          <a:p>
            <a:pPr lvl="1">
              <a:buFont typeface="Wingdings" pitchFamily="2" charset="2"/>
              <a:buChar char="q"/>
              <a:defRPr/>
            </a:pPr>
            <a:r>
              <a:rPr lang="sv-SE" sz="1600" dirty="0">
                <a:ea typeface="Verdana" panose="020B0604030504040204" pitchFamily="34" charset="0"/>
                <a:cs typeface="Verdana" panose="020B0604030504040204" pitchFamily="34" charset="0"/>
              </a:rPr>
              <a:t> Trial and </a:t>
            </a:r>
            <a:r>
              <a:rPr lang="sv-SE" sz="1600" dirty="0" err="1">
                <a:ea typeface="Verdana" panose="020B0604030504040204" pitchFamily="34" charset="0"/>
                <a:cs typeface="Verdana" panose="020B0604030504040204" pitchFamily="34" charset="0"/>
              </a:rPr>
              <a:t>error-beslutsmodell</a:t>
            </a:r>
            <a:endParaRPr lang="sv-SE" sz="1600" dirty="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57052042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2"/>
          <p:cNvSpPr>
            <a:spLocks noGrp="1" noChangeArrowheads="1"/>
          </p:cNvSpPr>
          <p:nvPr>
            <p:ph type="title"/>
          </p:nvPr>
        </p:nvSpPr>
        <p:spPr>
          <a:xfrm>
            <a:off x="652686" y="553186"/>
            <a:ext cx="6850800" cy="596700"/>
          </a:xfrm>
        </p:spPr>
        <p:txBody>
          <a:bodyPr>
            <a:normAutofit/>
          </a:bodyPr>
          <a:lstStyle/>
          <a:p>
            <a:r>
              <a:rPr lang="en-US" sz="2700" dirty="0" err="1"/>
              <a:t>Rationell</a:t>
            </a:r>
            <a:r>
              <a:rPr lang="en-US" sz="2700" dirty="0"/>
              <a:t> </a:t>
            </a:r>
            <a:r>
              <a:rPr lang="en-US" sz="2700" dirty="0" err="1"/>
              <a:t>beslutsmodell</a:t>
            </a:r>
            <a:r>
              <a:rPr lang="sv-SE" sz="2700" dirty="0"/>
              <a:t> </a:t>
            </a:r>
            <a:endParaRPr lang="en-US" sz="2700" dirty="0"/>
          </a:p>
        </p:txBody>
      </p:sp>
      <p:sp>
        <p:nvSpPr>
          <p:cNvPr id="7" name="Platshållare för innehåll 6"/>
          <p:cNvSpPr>
            <a:spLocks noGrp="1"/>
          </p:cNvSpPr>
          <p:nvPr>
            <p:ph idx="1"/>
          </p:nvPr>
        </p:nvSpPr>
        <p:spPr>
          <a:xfrm>
            <a:off x="658316" y="1266942"/>
            <a:ext cx="8191394" cy="3240432"/>
          </a:xfrm>
        </p:spPr>
        <p:txBody>
          <a:bodyPr>
            <a:normAutofit/>
          </a:bodyPr>
          <a:lstStyle/>
          <a:p>
            <a:pPr>
              <a:lnSpc>
                <a:spcPct val="120000"/>
              </a:lnSpc>
              <a:defRPr/>
            </a:pPr>
            <a:r>
              <a:rPr lang="sv-SE" sz="1600" dirty="0">
                <a:latin typeface="Calibri" panose="020F0502020204030204" pitchFamily="34" charset="0"/>
                <a:cs typeface="Calibri" panose="020F0502020204030204" pitchFamily="34" charset="0"/>
              </a:rPr>
              <a:t>Den </a:t>
            </a:r>
            <a:r>
              <a:rPr lang="sv-SE" sz="1600" b="1" dirty="0">
                <a:latin typeface="Calibri" panose="020F0502020204030204" pitchFamily="34" charset="0"/>
                <a:cs typeface="Calibri" panose="020F0502020204030204" pitchFamily="34" charset="0"/>
              </a:rPr>
              <a:t>rationella beslutsmodellen </a:t>
            </a:r>
            <a:r>
              <a:rPr lang="sv-SE" sz="1600" dirty="0">
                <a:latin typeface="Calibri" panose="020F0502020204030204" pitchFamily="34" charset="0"/>
                <a:cs typeface="Calibri" panose="020F0502020204030204" pitchFamily="34" charset="0"/>
              </a:rPr>
              <a:t>beskriver ett rationellt beslutsfattande. Enligt denna modell fattas beslut </a:t>
            </a:r>
            <a:r>
              <a:rPr lang="sv-SE" sz="1600" dirty="0" smtClean="0">
                <a:latin typeface="Calibri" panose="020F0502020204030204" pitchFamily="34" charset="0"/>
                <a:cs typeface="Calibri" panose="020F0502020204030204" pitchFamily="34" charset="0"/>
              </a:rPr>
              <a:t>enligt följande, eller någon liknande, beskrivning: </a:t>
            </a:r>
            <a:endParaRPr lang="sv-SE" sz="1600" dirty="0">
              <a:latin typeface="Calibri" panose="020F0502020204030204" pitchFamily="34" charset="0"/>
              <a:cs typeface="Calibri" panose="020F0502020204030204" pitchFamily="34" charset="0"/>
            </a:endParaRPr>
          </a:p>
        </p:txBody>
      </p:sp>
      <p:sp>
        <p:nvSpPr>
          <p:cNvPr id="4" name="Slide Number Placeholder 4"/>
          <p:cNvSpPr>
            <a:spLocks noGrp="1"/>
          </p:cNvSpPr>
          <p:nvPr>
            <p:ph type="sldNum" sz="quarter" idx="4294967295"/>
          </p:nvPr>
        </p:nvSpPr>
        <p:spPr>
          <a:xfrm>
            <a:off x="3486150" y="4767263"/>
            <a:ext cx="2171700" cy="273844"/>
          </a:xfrm>
          <a:prstGeom prst="rect">
            <a:avLst/>
          </a:prstGeom>
        </p:spPr>
        <p:txBody>
          <a:bodyPr/>
          <a:lstStyle/>
          <a:p>
            <a:fld id="{A9F44D93-F5D6-4290-94B5-888A583D9776}" type="slidenum">
              <a:rPr lang="en-US" smtClean="0"/>
              <a:pPr/>
              <a:t>9</a:t>
            </a:fld>
            <a:endParaRPr lang="en-US" dirty="0"/>
          </a:p>
        </p:txBody>
      </p:sp>
      <p:sp>
        <p:nvSpPr>
          <p:cNvPr id="17" name="Rounded Rectangle 16"/>
          <p:cNvSpPr/>
          <p:nvPr/>
        </p:nvSpPr>
        <p:spPr>
          <a:xfrm>
            <a:off x="548280" y="2408698"/>
            <a:ext cx="1158544" cy="751761"/>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sv-SE"/>
          </a:p>
        </p:txBody>
      </p:sp>
      <p:sp>
        <p:nvSpPr>
          <p:cNvPr id="18" name="TextBox 17"/>
          <p:cNvSpPr txBox="1"/>
          <p:nvPr/>
        </p:nvSpPr>
        <p:spPr>
          <a:xfrm>
            <a:off x="554435" y="2471686"/>
            <a:ext cx="1220486" cy="584775"/>
          </a:xfrm>
          <a:prstGeom prst="rect">
            <a:avLst/>
          </a:prstGeom>
          <a:noFill/>
        </p:spPr>
        <p:txBody>
          <a:bodyPr wrap="square" rtlCol="0">
            <a:spAutoFit/>
          </a:bodyPr>
          <a:lstStyle/>
          <a:p>
            <a:r>
              <a:rPr lang="sv-SE" sz="1600" dirty="0" smtClean="0"/>
              <a:t>Specificera problem</a:t>
            </a:r>
            <a:endParaRPr lang="sv-SE" sz="1600" dirty="0"/>
          </a:p>
        </p:txBody>
      </p:sp>
      <p:sp>
        <p:nvSpPr>
          <p:cNvPr id="30" name="Rounded Rectangle 29"/>
          <p:cNvSpPr/>
          <p:nvPr/>
        </p:nvSpPr>
        <p:spPr>
          <a:xfrm>
            <a:off x="1957531" y="2418426"/>
            <a:ext cx="1168621" cy="751761"/>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sv-SE"/>
          </a:p>
        </p:txBody>
      </p:sp>
      <p:sp>
        <p:nvSpPr>
          <p:cNvPr id="31" name="TextBox 30"/>
          <p:cNvSpPr txBox="1"/>
          <p:nvPr/>
        </p:nvSpPr>
        <p:spPr>
          <a:xfrm>
            <a:off x="1917536" y="2480000"/>
            <a:ext cx="1256871" cy="584775"/>
          </a:xfrm>
          <a:prstGeom prst="rect">
            <a:avLst/>
          </a:prstGeom>
          <a:noFill/>
        </p:spPr>
        <p:txBody>
          <a:bodyPr wrap="square" rtlCol="0">
            <a:spAutoFit/>
          </a:bodyPr>
          <a:lstStyle/>
          <a:p>
            <a:r>
              <a:rPr lang="sv-SE" sz="1600" dirty="0" smtClean="0"/>
              <a:t>Samla info</a:t>
            </a:r>
          </a:p>
          <a:p>
            <a:r>
              <a:rPr lang="sv-SE" sz="1600" dirty="0" smtClean="0"/>
              <a:t>(</a:t>
            </a:r>
            <a:r>
              <a:rPr lang="sv-SE" sz="1600" dirty="0" err="1" smtClean="0"/>
              <a:t>intelligence</a:t>
            </a:r>
            <a:r>
              <a:rPr lang="sv-SE" sz="1600" dirty="0" smtClean="0"/>
              <a:t>)</a:t>
            </a:r>
          </a:p>
        </p:txBody>
      </p:sp>
      <p:sp>
        <p:nvSpPr>
          <p:cNvPr id="32" name="Rounded Rectangle 31"/>
          <p:cNvSpPr/>
          <p:nvPr/>
        </p:nvSpPr>
        <p:spPr>
          <a:xfrm>
            <a:off x="3364155" y="2408698"/>
            <a:ext cx="1137106" cy="751761"/>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sv-SE" b="1"/>
          </a:p>
        </p:txBody>
      </p:sp>
      <p:sp>
        <p:nvSpPr>
          <p:cNvPr id="33" name="TextBox 32"/>
          <p:cNvSpPr txBox="1"/>
          <p:nvPr/>
        </p:nvSpPr>
        <p:spPr>
          <a:xfrm>
            <a:off x="3344626" y="2480000"/>
            <a:ext cx="1156636" cy="584775"/>
          </a:xfrm>
          <a:prstGeom prst="rect">
            <a:avLst/>
          </a:prstGeom>
          <a:noFill/>
        </p:spPr>
        <p:txBody>
          <a:bodyPr wrap="square" rtlCol="0">
            <a:spAutoFit/>
          </a:bodyPr>
          <a:lstStyle/>
          <a:p>
            <a:r>
              <a:rPr lang="sv-SE" sz="1600" dirty="0" smtClean="0"/>
              <a:t>Designa alternativ</a:t>
            </a:r>
          </a:p>
        </p:txBody>
      </p:sp>
      <p:sp>
        <p:nvSpPr>
          <p:cNvPr id="34" name="Rounded Rectangle 33"/>
          <p:cNvSpPr/>
          <p:nvPr/>
        </p:nvSpPr>
        <p:spPr>
          <a:xfrm>
            <a:off x="6250636" y="2425964"/>
            <a:ext cx="1124667" cy="751761"/>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sv-SE"/>
          </a:p>
        </p:txBody>
      </p:sp>
      <p:sp>
        <p:nvSpPr>
          <p:cNvPr id="35" name="TextBox 34"/>
          <p:cNvSpPr txBox="1"/>
          <p:nvPr/>
        </p:nvSpPr>
        <p:spPr>
          <a:xfrm>
            <a:off x="6247913" y="2503990"/>
            <a:ext cx="1098280" cy="584775"/>
          </a:xfrm>
          <a:prstGeom prst="rect">
            <a:avLst/>
          </a:prstGeom>
          <a:noFill/>
        </p:spPr>
        <p:txBody>
          <a:bodyPr wrap="square" rtlCol="0">
            <a:spAutoFit/>
          </a:bodyPr>
          <a:lstStyle/>
          <a:p>
            <a:r>
              <a:rPr lang="sv-SE" sz="1600" dirty="0" smtClean="0"/>
              <a:t>Välja ett alternativ</a:t>
            </a:r>
          </a:p>
        </p:txBody>
      </p:sp>
      <p:cxnSp>
        <p:nvCxnSpPr>
          <p:cNvPr id="36" name="Straight Arrow Connector 35"/>
          <p:cNvCxnSpPr/>
          <p:nvPr/>
        </p:nvCxnSpPr>
        <p:spPr>
          <a:xfrm flipV="1">
            <a:off x="1726573" y="2787855"/>
            <a:ext cx="253318" cy="2733"/>
          </a:xfrm>
          <a:prstGeom prst="straightConnector1">
            <a:avLst/>
          </a:prstGeom>
          <a:ln>
            <a:headEnd type="none" w="med" len="med"/>
            <a:tailEnd type="arrow" w="med" len="med"/>
          </a:ln>
        </p:spPr>
        <p:style>
          <a:lnRef idx="1">
            <a:schemeClr val="dk1"/>
          </a:lnRef>
          <a:fillRef idx="0">
            <a:schemeClr val="dk1"/>
          </a:fillRef>
          <a:effectRef idx="0">
            <a:schemeClr val="dk1"/>
          </a:effectRef>
          <a:fontRef idx="minor">
            <a:schemeClr val="tx1"/>
          </a:fontRef>
        </p:style>
      </p:cxnSp>
      <p:cxnSp>
        <p:nvCxnSpPr>
          <p:cNvPr id="37" name="Straight Arrow Connector 36"/>
          <p:cNvCxnSpPr/>
          <p:nvPr/>
        </p:nvCxnSpPr>
        <p:spPr>
          <a:xfrm flipV="1">
            <a:off x="280665" y="2813044"/>
            <a:ext cx="253318" cy="2733"/>
          </a:xfrm>
          <a:prstGeom prst="straightConnector1">
            <a:avLst/>
          </a:prstGeom>
          <a:ln>
            <a:headEnd type="none" w="med" len="med"/>
            <a:tailEnd type="arrow" w="med" len="med"/>
          </a:ln>
        </p:spPr>
        <p:style>
          <a:lnRef idx="1">
            <a:schemeClr val="dk1"/>
          </a:lnRef>
          <a:fillRef idx="0">
            <a:schemeClr val="dk1"/>
          </a:fillRef>
          <a:effectRef idx="0">
            <a:schemeClr val="dk1"/>
          </a:effectRef>
          <a:fontRef idx="minor">
            <a:schemeClr val="tx1"/>
          </a:fontRef>
        </p:style>
      </p:cxnSp>
      <p:cxnSp>
        <p:nvCxnSpPr>
          <p:cNvPr id="38" name="Straight Arrow Connector 37"/>
          <p:cNvCxnSpPr/>
          <p:nvPr/>
        </p:nvCxnSpPr>
        <p:spPr>
          <a:xfrm flipV="1">
            <a:off x="3090860" y="2781845"/>
            <a:ext cx="253318" cy="2733"/>
          </a:xfrm>
          <a:prstGeom prst="straightConnector1">
            <a:avLst/>
          </a:prstGeom>
          <a:ln>
            <a:headEnd type="none" w="med" len="med"/>
            <a:tailEnd type="arrow" w="med" len="med"/>
          </a:ln>
        </p:spPr>
        <p:style>
          <a:lnRef idx="1">
            <a:schemeClr val="dk1"/>
          </a:lnRef>
          <a:fillRef idx="0">
            <a:schemeClr val="dk1"/>
          </a:fillRef>
          <a:effectRef idx="0">
            <a:schemeClr val="dk1"/>
          </a:effectRef>
          <a:fontRef idx="minor">
            <a:schemeClr val="tx1"/>
          </a:fontRef>
        </p:style>
      </p:cxnSp>
      <p:cxnSp>
        <p:nvCxnSpPr>
          <p:cNvPr id="39" name="Straight Arrow Connector 38"/>
          <p:cNvCxnSpPr/>
          <p:nvPr/>
        </p:nvCxnSpPr>
        <p:spPr>
          <a:xfrm flipV="1">
            <a:off x="5997344" y="2796378"/>
            <a:ext cx="253318" cy="2733"/>
          </a:xfrm>
          <a:prstGeom prst="straightConnector1">
            <a:avLst/>
          </a:prstGeom>
          <a:ln>
            <a:headEnd type="none" w="med" len="med"/>
            <a:tailEnd type="arrow" w="med" len="med"/>
          </a:ln>
        </p:spPr>
        <p:style>
          <a:lnRef idx="1">
            <a:schemeClr val="dk1"/>
          </a:lnRef>
          <a:fillRef idx="0">
            <a:schemeClr val="dk1"/>
          </a:fillRef>
          <a:effectRef idx="0">
            <a:schemeClr val="dk1"/>
          </a:effectRef>
          <a:fontRef idx="minor">
            <a:schemeClr val="tx1"/>
          </a:fontRef>
        </p:style>
      </p:cxnSp>
      <p:cxnSp>
        <p:nvCxnSpPr>
          <p:cNvPr id="40" name="Straight Arrow Connector 39"/>
          <p:cNvCxnSpPr/>
          <p:nvPr/>
        </p:nvCxnSpPr>
        <p:spPr>
          <a:xfrm flipV="1">
            <a:off x="7402270" y="2856932"/>
            <a:ext cx="253318" cy="2733"/>
          </a:xfrm>
          <a:prstGeom prst="straightConnector1">
            <a:avLst/>
          </a:prstGeom>
          <a:ln>
            <a:headEnd type="none" w="med" len="med"/>
            <a:tailEnd type="arrow" w="med" len="med"/>
          </a:ln>
        </p:spPr>
        <p:style>
          <a:lnRef idx="1">
            <a:schemeClr val="dk1"/>
          </a:lnRef>
          <a:fillRef idx="0">
            <a:schemeClr val="dk1"/>
          </a:fillRef>
          <a:effectRef idx="0">
            <a:schemeClr val="dk1"/>
          </a:effectRef>
          <a:fontRef idx="minor">
            <a:schemeClr val="tx1"/>
          </a:fontRef>
        </p:style>
      </p:cxnSp>
      <p:sp>
        <p:nvSpPr>
          <p:cNvPr id="41" name="Rounded Rectangle 40"/>
          <p:cNvSpPr/>
          <p:nvPr/>
        </p:nvSpPr>
        <p:spPr>
          <a:xfrm>
            <a:off x="7677963" y="2428697"/>
            <a:ext cx="1124667" cy="751761"/>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sv-SE"/>
          </a:p>
        </p:txBody>
      </p:sp>
      <p:sp>
        <p:nvSpPr>
          <p:cNvPr id="42" name="TextBox 41"/>
          <p:cNvSpPr txBox="1"/>
          <p:nvPr/>
        </p:nvSpPr>
        <p:spPr>
          <a:xfrm>
            <a:off x="7675239" y="2506723"/>
            <a:ext cx="1127391" cy="584775"/>
          </a:xfrm>
          <a:prstGeom prst="rect">
            <a:avLst/>
          </a:prstGeom>
          <a:noFill/>
        </p:spPr>
        <p:txBody>
          <a:bodyPr wrap="square" rtlCol="0">
            <a:spAutoFit/>
          </a:bodyPr>
          <a:lstStyle/>
          <a:p>
            <a:r>
              <a:rPr lang="sv-SE" sz="1600" dirty="0" smtClean="0"/>
              <a:t>Genomföra alternativ</a:t>
            </a:r>
          </a:p>
        </p:txBody>
      </p:sp>
      <p:cxnSp>
        <p:nvCxnSpPr>
          <p:cNvPr id="43" name="Straight Arrow Connector 42"/>
          <p:cNvCxnSpPr/>
          <p:nvPr/>
        </p:nvCxnSpPr>
        <p:spPr>
          <a:xfrm flipV="1">
            <a:off x="8784592" y="2829278"/>
            <a:ext cx="253318" cy="2733"/>
          </a:xfrm>
          <a:prstGeom prst="straightConnector1">
            <a:avLst/>
          </a:prstGeom>
          <a:ln>
            <a:headEnd type="none" w="med" len="med"/>
            <a:tailEnd type="arrow" w="med" len="med"/>
          </a:ln>
        </p:spPr>
        <p:style>
          <a:lnRef idx="1">
            <a:schemeClr val="dk1"/>
          </a:lnRef>
          <a:fillRef idx="0">
            <a:schemeClr val="dk1"/>
          </a:fillRef>
          <a:effectRef idx="0">
            <a:schemeClr val="dk1"/>
          </a:effectRef>
          <a:fontRef idx="minor">
            <a:schemeClr val="tx1"/>
          </a:fontRef>
        </p:style>
      </p:cxnSp>
      <p:sp>
        <p:nvSpPr>
          <p:cNvPr id="44" name="TextBox 43"/>
          <p:cNvSpPr txBox="1"/>
          <p:nvPr/>
        </p:nvSpPr>
        <p:spPr>
          <a:xfrm>
            <a:off x="556541" y="3503160"/>
            <a:ext cx="1362572" cy="1169551"/>
          </a:xfrm>
          <a:prstGeom prst="rect">
            <a:avLst/>
          </a:prstGeom>
          <a:noFill/>
        </p:spPr>
        <p:txBody>
          <a:bodyPr wrap="square" rtlCol="0">
            <a:spAutoFit/>
          </a:bodyPr>
          <a:lstStyle/>
          <a:p>
            <a:r>
              <a:rPr lang="sv-SE" sz="1400" dirty="0" smtClean="0"/>
              <a:t>I denna fas specificeras/</a:t>
            </a:r>
          </a:p>
          <a:p>
            <a:r>
              <a:rPr lang="sv-SE" sz="1400" dirty="0" smtClean="0"/>
              <a:t>definieras/</a:t>
            </a:r>
          </a:p>
          <a:p>
            <a:r>
              <a:rPr lang="sv-SE" sz="1400" dirty="0" smtClean="0"/>
              <a:t>expliceras problem</a:t>
            </a:r>
            <a:endParaRPr lang="sv-SE" sz="1400" dirty="0"/>
          </a:p>
        </p:txBody>
      </p:sp>
      <p:sp>
        <p:nvSpPr>
          <p:cNvPr id="45" name="Right Brace 44"/>
          <p:cNvSpPr/>
          <p:nvPr/>
        </p:nvSpPr>
        <p:spPr>
          <a:xfrm rot="16200000">
            <a:off x="927445" y="2899130"/>
            <a:ext cx="350196" cy="1208062"/>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sv-SE"/>
          </a:p>
        </p:txBody>
      </p:sp>
      <p:sp>
        <p:nvSpPr>
          <p:cNvPr id="46" name="TextBox 45"/>
          <p:cNvSpPr txBox="1"/>
          <p:nvPr/>
        </p:nvSpPr>
        <p:spPr>
          <a:xfrm>
            <a:off x="2027411" y="3521011"/>
            <a:ext cx="989157" cy="1169551"/>
          </a:xfrm>
          <a:prstGeom prst="rect">
            <a:avLst/>
          </a:prstGeom>
          <a:noFill/>
        </p:spPr>
        <p:txBody>
          <a:bodyPr wrap="square" rtlCol="0">
            <a:spAutoFit/>
          </a:bodyPr>
          <a:lstStyle/>
          <a:p>
            <a:r>
              <a:rPr lang="sv-SE" sz="1400" dirty="0" smtClean="0"/>
              <a:t>I denna fas samlas info om</a:t>
            </a:r>
          </a:p>
          <a:p>
            <a:r>
              <a:rPr lang="sv-SE" sz="1400" dirty="0" smtClean="0"/>
              <a:t>alternativa lösningar</a:t>
            </a:r>
            <a:endParaRPr lang="sv-SE" sz="1400" dirty="0"/>
          </a:p>
        </p:txBody>
      </p:sp>
      <p:sp>
        <p:nvSpPr>
          <p:cNvPr id="47" name="Right Brace 46"/>
          <p:cNvSpPr/>
          <p:nvPr/>
        </p:nvSpPr>
        <p:spPr>
          <a:xfrm rot="16200000">
            <a:off x="2373626" y="2925070"/>
            <a:ext cx="350196" cy="1208062"/>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sv-SE"/>
          </a:p>
        </p:txBody>
      </p:sp>
      <p:sp>
        <p:nvSpPr>
          <p:cNvPr id="48" name="TextBox 47"/>
          <p:cNvSpPr txBox="1"/>
          <p:nvPr/>
        </p:nvSpPr>
        <p:spPr>
          <a:xfrm>
            <a:off x="3371080" y="3535585"/>
            <a:ext cx="1362572" cy="954107"/>
          </a:xfrm>
          <a:prstGeom prst="rect">
            <a:avLst/>
          </a:prstGeom>
          <a:noFill/>
        </p:spPr>
        <p:txBody>
          <a:bodyPr wrap="square" rtlCol="0">
            <a:spAutoFit/>
          </a:bodyPr>
          <a:lstStyle/>
          <a:p>
            <a:r>
              <a:rPr lang="sv-SE" sz="1400" dirty="0" smtClean="0"/>
              <a:t>I denna fas utformas alternativa lösningar</a:t>
            </a:r>
            <a:endParaRPr lang="sv-SE" sz="1400" dirty="0"/>
          </a:p>
        </p:txBody>
      </p:sp>
      <p:sp>
        <p:nvSpPr>
          <p:cNvPr id="49" name="Right Brace 48"/>
          <p:cNvSpPr/>
          <p:nvPr/>
        </p:nvSpPr>
        <p:spPr>
          <a:xfrm rot="16200000">
            <a:off x="3771168" y="2931555"/>
            <a:ext cx="350196" cy="1208062"/>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sv-SE"/>
          </a:p>
        </p:txBody>
      </p:sp>
      <p:sp>
        <p:nvSpPr>
          <p:cNvPr id="50" name="TextBox 49"/>
          <p:cNvSpPr txBox="1"/>
          <p:nvPr/>
        </p:nvSpPr>
        <p:spPr>
          <a:xfrm>
            <a:off x="6186752" y="3561362"/>
            <a:ext cx="1362572" cy="954107"/>
          </a:xfrm>
          <a:prstGeom prst="rect">
            <a:avLst/>
          </a:prstGeom>
          <a:noFill/>
        </p:spPr>
        <p:txBody>
          <a:bodyPr wrap="square" rtlCol="0">
            <a:spAutoFit/>
          </a:bodyPr>
          <a:lstStyle/>
          <a:p>
            <a:r>
              <a:rPr lang="sv-SE" sz="1400" dirty="0" smtClean="0"/>
              <a:t>I denna fas väljs en lösning givet mål /kriterier/</a:t>
            </a:r>
          </a:p>
          <a:p>
            <a:r>
              <a:rPr lang="sv-SE" sz="1400" dirty="0" smtClean="0"/>
              <a:t>preferenser</a:t>
            </a:r>
            <a:endParaRPr lang="sv-SE" sz="1400" dirty="0"/>
          </a:p>
        </p:txBody>
      </p:sp>
      <p:sp>
        <p:nvSpPr>
          <p:cNvPr id="51" name="Right Brace 50"/>
          <p:cNvSpPr/>
          <p:nvPr/>
        </p:nvSpPr>
        <p:spPr>
          <a:xfrm rot="16200000">
            <a:off x="6637592" y="2928313"/>
            <a:ext cx="350196" cy="1208062"/>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sv-SE"/>
          </a:p>
        </p:txBody>
      </p:sp>
      <p:sp>
        <p:nvSpPr>
          <p:cNvPr id="52" name="TextBox 51"/>
          <p:cNvSpPr txBox="1"/>
          <p:nvPr/>
        </p:nvSpPr>
        <p:spPr>
          <a:xfrm>
            <a:off x="7800417" y="3538828"/>
            <a:ext cx="1065146" cy="1169551"/>
          </a:xfrm>
          <a:prstGeom prst="rect">
            <a:avLst/>
          </a:prstGeom>
          <a:noFill/>
        </p:spPr>
        <p:txBody>
          <a:bodyPr wrap="square" rtlCol="0">
            <a:spAutoFit/>
          </a:bodyPr>
          <a:lstStyle/>
          <a:p>
            <a:r>
              <a:rPr lang="sv-SE" sz="1400" dirty="0" smtClean="0"/>
              <a:t>I denna fas </a:t>
            </a:r>
            <a:r>
              <a:rPr lang="sv-SE" sz="1400" dirty="0" err="1" smtClean="0"/>
              <a:t>imple-menteras</a:t>
            </a:r>
            <a:r>
              <a:rPr lang="sv-SE" sz="1400" dirty="0" smtClean="0"/>
              <a:t> valt alternativ</a:t>
            </a:r>
            <a:endParaRPr lang="sv-SE" sz="1400" dirty="0"/>
          </a:p>
        </p:txBody>
      </p:sp>
      <p:sp>
        <p:nvSpPr>
          <p:cNvPr id="53" name="Right Brace 52"/>
          <p:cNvSpPr/>
          <p:nvPr/>
        </p:nvSpPr>
        <p:spPr>
          <a:xfrm rot="16200000">
            <a:off x="8171321" y="2934798"/>
            <a:ext cx="350196" cy="1208062"/>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sv-SE"/>
          </a:p>
        </p:txBody>
      </p:sp>
      <p:sp>
        <p:nvSpPr>
          <p:cNvPr id="54" name="Rounded Rectangle 53"/>
          <p:cNvSpPr/>
          <p:nvPr/>
        </p:nvSpPr>
        <p:spPr>
          <a:xfrm>
            <a:off x="4751969" y="2415180"/>
            <a:ext cx="1260664" cy="751761"/>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sv-SE"/>
          </a:p>
        </p:txBody>
      </p:sp>
      <p:sp>
        <p:nvSpPr>
          <p:cNvPr id="55" name="TextBox 54"/>
          <p:cNvSpPr txBox="1"/>
          <p:nvPr/>
        </p:nvSpPr>
        <p:spPr>
          <a:xfrm>
            <a:off x="4732439" y="2486482"/>
            <a:ext cx="1426153" cy="584775"/>
          </a:xfrm>
          <a:prstGeom prst="rect">
            <a:avLst/>
          </a:prstGeom>
          <a:noFill/>
        </p:spPr>
        <p:txBody>
          <a:bodyPr wrap="square" rtlCol="0">
            <a:spAutoFit/>
          </a:bodyPr>
          <a:lstStyle/>
          <a:p>
            <a:r>
              <a:rPr lang="sv-SE" sz="1600" dirty="0" smtClean="0"/>
              <a:t>Analysera konsekvenser</a:t>
            </a:r>
          </a:p>
        </p:txBody>
      </p:sp>
      <p:cxnSp>
        <p:nvCxnSpPr>
          <p:cNvPr id="56" name="Straight Arrow Connector 55"/>
          <p:cNvCxnSpPr/>
          <p:nvPr/>
        </p:nvCxnSpPr>
        <p:spPr>
          <a:xfrm flipV="1">
            <a:off x="4478674" y="2788327"/>
            <a:ext cx="253318" cy="2733"/>
          </a:xfrm>
          <a:prstGeom prst="straightConnector1">
            <a:avLst/>
          </a:prstGeom>
          <a:ln>
            <a:headEnd type="none" w="med" len="med"/>
            <a:tailEnd type="arrow" w="med" len="med"/>
          </a:ln>
        </p:spPr>
        <p:style>
          <a:lnRef idx="1">
            <a:schemeClr val="dk1"/>
          </a:lnRef>
          <a:fillRef idx="0">
            <a:schemeClr val="dk1"/>
          </a:fillRef>
          <a:effectRef idx="0">
            <a:schemeClr val="dk1"/>
          </a:effectRef>
          <a:fontRef idx="minor">
            <a:schemeClr val="tx1"/>
          </a:fontRef>
        </p:style>
      </p:cxnSp>
      <p:sp>
        <p:nvSpPr>
          <p:cNvPr id="57" name="TextBox 56"/>
          <p:cNvSpPr txBox="1"/>
          <p:nvPr/>
        </p:nvSpPr>
        <p:spPr>
          <a:xfrm>
            <a:off x="4729710" y="3542070"/>
            <a:ext cx="1478950" cy="1384995"/>
          </a:xfrm>
          <a:prstGeom prst="rect">
            <a:avLst/>
          </a:prstGeom>
          <a:noFill/>
        </p:spPr>
        <p:txBody>
          <a:bodyPr wrap="square" rtlCol="0">
            <a:spAutoFit/>
          </a:bodyPr>
          <a:lstStyle/>
          <a:p>
            <a:r>
              <a:rPr lang="sv-SE" sz="1400" dirty="0" smtClean="0"/>
              <a:t>I denna fas analyseras/</a:t>
            </a:r>
            <a:r>
              <a:rPr lang="sv-SE" sz="1400" dirty="0" err="1" smtClean="0"/>
              <a:t>estim</a:t>
            </a:r>
            <a:r>
              <a:rPr lang="sv-SE" sz="1400" dirty="0" smtClean="0"/>
              <a:t>-eras/beräknas konsekvenserna av de alternativa lösningarna </a:t>
            </a:r>
            <a:endParaRPr lang="sv-SE" sz="1400" dirty="0"/>
          </a:p>
        </p:txBody>
      </p:sp>
      <p:sp>
        <p:nvSpPr>
          <p:cNvPr id="58" name="Right Brace 57"/>
          <p:cNvSpPr/>
          <p:nvPr/>
        </p:nvSpPr>
        <p:spPr>
          <a:xfrm rot="16200000">
            <a:off x="5178438" y="2938040"/>
            <a:ext cx="350196" cy="1208062"/>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sv-SE"/>
          </a:p>
        </p:txBody>
      </p:sp>
    </p:spTree>
    <p:extLst>
      <p:ext uri="{BB962C8B-B14F-4D97-AF65-F5344CB8AC3E}">
        <p14:creationId xmlns:p14="http://schemas.microsoft.com/office/powerpoint/2010/main" val="1655706855"/>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ELAPSEDTIME" val="135,415"/>
  <p:tag name="TIMELINE" val="81,0/101,0/108,5"/>
</p:tagLst>
</file>

<file path=ppt/tags/tag2.xml><?xml version="1.0" encoding="utf-8"?>
<p:tagLst xmlns:a="http://schemas.openxmlformats.org/drawingml/2006/main" xmlns:r="http://schemas.openxmlformats.org/officeDocument/2006/relationships" xmlns:p="http://schemas.openxmlformats.org/presentationml/2006/main">
  <p:tag name="ELAPSEDTIME" val="135,415"/>
  <p:tag name="TIMELINE" val="81,0/101,0/108,5"/>
</p:tagLst>
</file>

<file path=ppt/theme/theme1.xml><?xml version="1.0" encoding="utf-8"?>
<a:theme xmlns:a="http://schemas.openxmlformats.org/drawingml/2006/main" name="su_dsv_ppt_template_16_9_20130920">
  <a:themeElements>
    <a:clrScheme name="SU">
      <a:dk1>
        <a:srgbClr val="002F5F"/>
      </a:dk1>
      <a:lt1>
        <a:srgbClr val="FFFFFF"/>
      </a:lt1>
      <a:dk2>
        <a:srgbClr val="002F5F"/>
      </a:dk2>
      <a:lt2>
        <a:srgbClr val="808080"/>
      </a:lt2>
      <a:accent1>
        <a:srgbClr val="A3A86B"/>
      </a:accent1>
      <a:accent2>
        <a:srgbClr val="ACDEE6"/>
      </a:accent2>
      <a:accent3>
        <a:srgbClr val="9BB2CE"/>
      </a:accent3>
      <a:accent4>
        <a:srgbClr val="D95E00"/>
      </a:accent4>
      <a:accent5>
        <a:srgbClr val="DADCC3"/>
      </a:accent5>
      <a:accent6>
        <a:srgbClr val="FF9B4F"/>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English SU 16:9 - Widescreen">
  <a:themeElements>
    <a:clrScheme name="SU">
      <a:dk1>
        <a:srgbClr val="002F5F"/>
      </a:dk1>
      <a:lt1>
        <a:srgbClr val="FFFFFF"/>
      </a:lt1>
      <a:dk2>
        <a:srgbClr val="002F5F"/>
      </a:dk2>
      <a:lt2>
        <a:srgbClr val="808080"/>
      </a:lt2>
      <a:accent1>
        <a:srgbClr val="A3A86B"/>
      </a:accent1>
      <a:accent2>
        <a:srgbClr val="ACDEE6"/>
      </a:accent2>
      <a:accent3>
        <a:srgbClr val="9BB2CE"/>
      </a:accent3>
      <a:accent4>
        <a:srgbClr val="D95E00"/>
      </a:accent4>
      <a:accent5>
        <a:srgbClr val="DADCC3"/>
      </a:accent5>
      <a:accent6>
        <a:srgbClr val="FF9B4F"/>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SU 16:9 - Blå Widescreen">
  <a:themeElements>
    <a:clrScheme name="SU">
      <a:dk1>
        <a:srgbClr val="002F5F"/>
      </a:dk1>
      <a:lt1>
        <a:srgbClr val="FFFFFF"/>
      </a:lt1>
      <a:dk2>
        <a:srgbClr val="002F5F"/>
      </a:dk2>
      <a:lt2>
        <a:srgbClr val="808080"/>
      </a:lt2>
      <a:accent1>
        <a:srgbClr val="A3A86B"/>
      </a:accent1>
      <a:accent2>
        <a:srgbClr val="ACDEE6"/>
      </a:accent2>
      <a:accent3>
        <a:srgbClr val="9BB2CE"/>
      </a:accent3>
      <a:accent4>
        <a:srgbClr val="D95E00"/>
      </a:accent4>
      <a:accent5>
        <a:srgbClr val="DADCC3"/>
      </a:accent5>
      <a:accent6>
        <a:srgbClr val="FF9B4F"/>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English SU 16:9 - Blå Widescreen">
  <a:themeElements>
    <a:clrScheme name="SU">
      <a:dk1>
        <a:srgbClr val="002F5F"/>
      </a:dk1>
      <a:lt1>
        <a:srgbClr val="FFFFFF"/>
      </a:lt1>
      <a:dk2>
        <a:srgbClr val="002F5F"/>
      </a:dk2>
      <a:lt2>
        <a:srgbClr val="808080"/>
      </a:lt2>
      <a:accent1>
        <a:srgbClr val="A3A86B"/>
      </a:accent1>
      <a:accent2>
        <a:srgbClr val="ACDEE6"/>
      </a:accent2>
      <a:accent3>
        <a:srgbClr val="9BB2CE"/>
      </a:accent3>
      <a:accent4>
        <a:srgbClr val="D95E00"/>
      </a:accent4>
      <a:accent5>
        <a:srgbClr val="DADCC3"/>
      </a:accent5>
      <a:accent6>
        <a:srgbClr val="FF9B4F"/>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Special">
  <a:themeElements>
    <a:clrScheme name="SU">
      <a:dk1>
        <a:srgbClr val="002F5F"/>
      </a:dk1>
      <a:lt1>
        <a:srgbClr val="FFFFFF"/>
      </a:lt1>
      <a:dk2>
        <a:srgbClr val="002F5F"/>
      </a:dk2>
      <a:lt2>
        <a:srgbClr val="808080"/>
      </a:lt2>
      <a:accent1>
        <a:srgbClr val="A3A86B"/>
      </a:accent1>
      <a:accent2>
        <a:srgbClr val="ACDEE6"/>
      </a:accent2>
      <a:accent3>
        <a:srgbClr val="9BB2CE"/>
      </a:accent3>
      <a:accent4>
        <a:srgbClr val="D95E00"/>
      </a:accent4>
      <a:accent5>
        <a:srgbClr val="DADCC3"/>
      </a:accent5>
      <a:accent6>
        <a:srgbClr val="FF9B4F"/>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none" rtlCol="0">
        <a:spAutoFit/>
      </a:bodyPr>
      <a:lstStyle>
        <a:defPPr marL="0" marR="0" indent="0" algn="l" defTabSz="914400" rtl="0" eaLnBrk="1" fontAlgn="auto" latinLnBrk="0" hangingPunct="1">
          <a:lnSpc>
            <a:spcPct val="100000"/>
          </a:lnSpc>
          <a:spcBef>
            <a:spcPts val="0"/>
          </a:spcBef>
          <a:spcAft>
            <a:spcPts val="0"/>
          </a:spcAft>
          <a:buClrTx/>
          <a:buSzTx/>
          <a:buFontTx/>
          <a:buNone/>
          <a:tabLst/>
          <a:defRPr sz="1600" noProof="0" dirty="0" smtClean="0">
            <a:solidFill>
              <a:srgbClr val="FFFFFF"/>
            </a:solidFill>
            <a:latin typeface="Verdana"/>
          </a:defRPr>
        </a:defPPr>
      </a:lstStyle>
    </a:txDef>
  </a:objectDefaults>
  <a:extraClrSchemeLst/>
</a:theme>
</file>

<file path=ppt/theme/theme6.xml><?xml version="1.0" encoding="utf-8"?>
<a:theme xmlns:a="http://schemas.openxmlformats.org/drawingml/2006/main" name="Office-te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su_dsv_ppt_template_16_9_20141030</Template>
  <TotalTime>4997</TotalTime>
  <Words>4479</Words>
  <Application>Microsoft Office PowerPoint</Application>
  <PresentationFormat>On-screen Show (16:9)</PresentationFormat>
  <Paragraphs>709</Paragraphs>
  <Slides>61</Slides>
  <Notes>46</Notes>
  <HiddenSlides>0</HiddenSlides>
  <MMClips>0</MMClips>
  <ScaleCrop>false</ScaleCrop>
  <HeadingPairs>
    <vt:vector size="8" baseType="variant">
      <vt:variant>
        <vt:lpstr>Fonts Used</vt:lpstr>
      </vt:variant>
      <vt:variant>
        <vt:i4>5</vt:i4>
      </vt:variant>
      <vt:variant>
        <vt:lpstr>Theme</vt:lpstr>
      </vt:variant>
      <vt:variant>
        <vt:i4>5</vt:i4>
      </vt:variant>
      <vt:variant>
        <vt:lpstr>Embedded OLE Servers</vt:lpstr>
      </vt:variant>
      <vt:variant>
        <vt:i4>1</vt:i4>
      </vt:variant>
      <vt:variant>
        <vt:lpstr>Slide Titles</vt:lpstr>
      </vt:variant>
      <vt:variant>
        <vt:i4>61</vt:i4>
      </vt:variant>
    </vt:vector>
  </HeadingPairs>
  <TitlesOfParts>
    <vt:vector size="72" baseType="lpstr">
      <vt:lpstr>Arial</vt:lpstr>
      <vt:lpstr>Arial Black</vt:lpstr>
      <vt:lpstr>Calibri</vt:lpstr>
      <vt:lpstr>Verdana</vt:lpstr>
      <vt:lpstr>Wingdings</vt:lpstr>
      <vt:lpstr>su_dsv_ppt_template_16_9_20130920</vt:lpstr>
      <vt:lpstr>English SU 16:9 - Widescreen</vt:lpstr>
      <vt:lpstr>SU 16:9 - Blå Widescreen</vt:lpstr>
      <vt:lpstr>English SU 16:9 - Blå Widescreen</vt:lpstr>
      <vt:lpstr>Special</vt:lpstr>
      <vt:lpstr>Visio</vt:lpstr>
      <vt:lpstr>Informationssystem 4  Beslutsfattande. Beslutstödssystem, inklusive Data warehousing, Data mining, Dashboardsystem, Analytiskt beslutsstöd</vt:lpstr>
      <vt:lpstr>PowerPoint Presentation</vt:lpstr>
      <vt:lpstr>Beslutsfattande i verksamheter</vt:lpstr>
      <vt:lpstr>Modellera beslut i verksamheter</vt:lpstr>
      <vt:lpstr>Modellera beslut i verksamheter</vt:lpstr>
      <vt:lpstr>Modellera beslut i verksamheter</vt:lpstr>
      <vt:lpstr>Hur fattas beslut i verksamheter?</vt:lpstr>
      <vt:lpstr>Beslutsmodeller</vt:lpstr>
      <vt:lpstr>Rationell beslutsmodell </vt:lpstr>
      <vt:lpstr>Rationell beslutsmodell </vt:lpstr>
      <vt:lpstr>Rationell beslutsmodell </vt:lpstr>
      <vt:lpstr>Rationell beslutsmodell</vt:lpstr>
      <vt:lpstr>Rationell beslutsmodell ifrågasatt</vt:lpstr>
      <vt:lpstr>Rationell beslutsmodell ifrågasatt</vt:lpstr>
      <vt:lpstr>Begränsat rationellt beslutmodell  </vt:lpstr>
      <vt:lpstr>Soptunnebeslutsmodell (Garbage can) </vt:lpstr>
      <vt:lpstr>Soptunnebeslutsmodell (Garbage can) </vt:lpstr>
      <vt:lpstr>Soptunnebeslutsmodell - exempel</vt:lpstr>
      <vt:lpstr>Kompromissbeslutsmodell (Political decision)</vt:lpstr>
      <vt:lpstr>Kompromissbeslutsmodell (Political decision)</vt:lpstr>
      <vt:lpstr>Trial and error-beslutsmodell</vt:lpstr>
      <vt:lpstr>Beslutsmodeller – beskrivande och/eller föreskrivande?</vt:lpstr>
      <vt:lpstr>Beslut på olika nivåer</vt:lpstr>
      <vt:lpstr>PowerPoint Presentation</vt:lpstr>
      <vt:lpstr>Beslut i verksamheter</vt:lpstr>
      <vt:lpstr>IT-stöd för beslut på olika nivåer</vt:lpstr>
      <vt:lpstr>IT-stöd i beslutsprocessen</vt:lpstr>
      <vt:lpstr>IT-stöd i beslutsprocessen</vt:lpstr>
      <vt:lpstr>Typer av IT som stöd för beslut </vt:lpstr>
      <vt:lpstr>BSS: Typer av IT som stöd för beslut </vt:lpstr>
      <vt:lpstr>Data warehouse-arkitektur 1</vt:lpstr>
      <vt:lpstr>Data Warehouse </vt:lpstr>
      <vt:lpstr>Problemet som adresseras med DW</vt:lpstr>
      <vt:lpstr>Data warehouse-arkitektur 2</vt:lpstr>
      <vt:lpstr>ETL-verktyg</vt:lpstr>
      <vt:lpstr>ETL-verktyg</vt:lpstr>
      <vt:lpstr>Data warehouse-arkitektur 3 </vt:lpstr>
      <vt:lpstr>Data marts</vt:lpstr>
      <vt:lpstr>Data warehouse-arkitektur 5 – hela bilden</vt:lpstr>
      <vt:lpstr>BI-verktyg</vt:lpstr>
      <vt:lpstr>Data warehouse-arkitektur 5 – hela bilden</vt:lpstr>
      <vt:lpstr>Meta data repository</vt:lpstr>
      <vt:lpstr>BSS: Fördelar med data warehousing 1(2)</vt:lpstr>
      <vt:lpstr>BSS: Fördelar med data warehousing 2(2)</vt:lpstr>
      <vt:lpstr>BSS: Vad står Business Intelligence för? 1(3)</vt:lpstr>
      <vt:lpstr>BSS: Vad står Business Intelligence för? 2(3)</vt:lpstr>
      <vt:lpstr>BSS: Vad står Business Intelligence för? 3(3)</vt:lpstr>
      <vt:lpstr>BSS: Data mining </vt:lpstr>
      <vt:lpstr>BSS: Data mining </vt:lpstr>
      <vt:lpstr>EIS: Typer av IT som stöd för beslut </vt:lpstr>
      <vt:lpstr>EIS: Digital dashboards </vt:lpstr>
      <vt:lpstr>EIS: Digital dashboards - visuliserar en organisations effektivitet </vt:lpstr>
      <vt:lpstr>EIS: Digital dashboards - visuliserar en organisations effektivitet </vt:lpstr>
      <vt:lpstr>Analytiskt beslutstöd</vt:lpstr>
      <vt:lpstr>Analytiskt beslutstöd – exempel</vt:lpstr>
      <vt:lpstr>Analytiskt beslutstöd</vt:lpstr>
      <vt:lpstr>Val av IT-stöd i beslutsprocessen</vt:lpstr>
      <vt:lpstr>Business intelligence - hela bilden</vt:lpstr>
      <vt:lpstr>Business intelligence vs. Data science</vt:lpstr>
      <vt:lpstr>Business intelligence vs. Data science </vt:lpstr>
      <vt:lpstr>Big Data/Data Science - hela bilden</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Erik</dc:creator>
  <cp:lastModifiedBy>Erik Perjons</cp:lastModifiedBy>
  <cp:revision>287</cp:revision>
  <cp:lastPrinted>2017-10-17T04:02:50Z</cp:lastPrinted>
  <dcterms:created xsi:type="dcterms:W3CDTF">2015-05-25T21:35:52Z</dcterms:created>
  <dcterms:modified xsi:type="dcterms:W3CDTF">2018-10-17T17:46:01Z</dcterms:modified>
</cp:coreProperties>
</file>