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4"/>
  </p:notesMasterIdLst>
  <p:handoutMasterIdLst>
    <p:handoutMasterId r:id="rId35"/>
  </p:handoutMasterIdLst>
  <p:sldIdLst>
    <p:sldId id="264" r:id="rId6"/>
    <p:sldId id="906" r:id="rId7"/>
    <p:sldId id="930" r:id="rId8"/>
    <p:sldId id="907" r:id="rId9"/>
    <p:sldId id="932" r:id="rId10"/>
    <p:sldId id="908" r:id="rId11"/>
    <p:sldId id="931" r:id="rId12"/>
    <p:sldId id="909" r:id="rId13"/>
    <p:sldId id="910" r:id="rId14"/>
    <p:sldId id="911" r:id="rId15"/>
    <p:sldId id="912" r:id="rId16"/>
    <p:sldId id="928" r:id="rId17"/>
    <p:sldId id="913" r:id="rId18"/>
    <p:sldId id="914" r:id="rId19"/>
    <p:sldId id="915" r:id="rId20"/>
    <p:sldId id="916" r:id="rId21"/>
    <p:sldId id="929" r:id="rId22"/>
    <p:sldId id="917" r:id="rId23"/>
    <p:sldId id="918" r:id="rId24"/>
    <p:sldId id="919" r:id="rId25"/>
    <p:sldId id="920" r:id="rId26"/>
    <p:sldId id="921" r:id="rId27"/>
    <p:sldId id="922" r:id="rId28"/>
    <p:sldId id="923" r:id="rId29"/>
    <p:sldId id="924" r:id="rId30"/>
    <p:sldId id="925" r:id="rId31"/>
    <p:sldId id="926" r:id="rId32"/>
    <p:sldId id="927" r:id="rId33"/>
  </p:sldIdLst>
  <p:sldSz cx="9144000" cy="5143500" type="screen16x9"/>
  <p:notesSz cx="7104063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FF"/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 snapToGrid="0">
      <p:cViewPr varScale="1">
        <p:scale>
          <a:sx n="88" d="100"/>
          <a:sy n="88" d="100"/>
        </p:scale>
        <p:origin x="102" y="2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10/21/2020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2020-10-21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8" tIns="47394" rIns="94788" bIns="4739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861443"/>
            <a:ext cx="5683250" cy="4605576"/>
          </a:xfrm>
          <a:prstGeom prst="rect">
            <a:avLst/>
          </a:prstGeom>
        </p:spPr>
        <p:txBody>
          <a:bodyPr vert="horz" lIns="94788" tIns="47394" rIns="94788" bIns="47394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88" tIns="47394" rIns="94788" bIns="47394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3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94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13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940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14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5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15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3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16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987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18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039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19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73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0007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7267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5605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4438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4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365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24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778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8F707-DFA5-411D-9774-989F27678A6C}" type="slidenum">
              <a:rPr lang="sv-SE" smtClean="0"/>
              <a:pPr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0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5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5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6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05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7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9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8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71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9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6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10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86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smtClean="0">
              <a:latin typeface="Arial" pitchFamily="34" charset="0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6577"/>
            <a:fld id="{CF105D39-D62F-4D25-9BBE-A580576104D3}" type="slidenum">
              <a:rPr lang="en-US" smtClean="0">
                <a:latin typeface="Arial" pitchFamily="34" charset="0"/>
              </a:rPr>
              <a:pPr defTabSz="996577"/>
              <a:t>11</a:t>
            </a:fld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2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Avsnittsnamn</a:t>
            </a:r>
            <a:endParaRPr lang="sv-SE" noProof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 smtClean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smtClean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Episode name</a:t>
            </a:r>
            <a:endParaRPr lang="en-US" noProof="0"/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Speaker or subtitle</a:t>
            </a:r>
          </a:p>
          <a:p>
            <a:pPr lvl="0"/>
            <a:endParaRPr lang="sv-SE" noProof="0" dirty="0" smtClean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 smtClean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 smtClean="0"/>
              <a:t>Click to edit Master text styles</a:t>
            </a:r>
          </a:p>
          <a:p>
            <a:pPr lvl="1"/>
            <a:r>
              <a:rPr lang="sv-SE" noProof="0" smtClean="0"/>
              <a:t>Second level</a:t>
            </a:r>
          </a:p>
          <a:p>
            <a:pPr lvl="2"/>
            <a:r>
              <a:rPr lang="sv-SE" noProof="0" smtClean="0"/>
              <a:t>Third level</a:t>
            </a:r>
          </a:p>
          <a:p>
            <a:pPr lvl="3"/>
            <a:r>
              <a:rPr lang="sv-SE" noProof="0" smtClean="0"/>
              <a:t>Fourth level</a:t>
            </a:r>
          </a:p>
          <a:p>
            <a:pPr lvl="4"/>
            <a:r>
              <a:rPr lang="sv-SE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 smtClean="0"/>
              <a:t>Click</a:t>
            </a:r>
            <a:r>
              <a:rPr lang="sv-SE" noProof="0" dirty="0" smtClean="0"/>
              <a:t> </a:t>
            </a:r>
            <a:r>
              <a:rPr lang="sv-SE" noProof="0" dirty="0" err="1" smtClean="0"/>
              <a:t>to</a:t>
            </a:r>
            <a:r>
              <a:rPr lang="sv-SE" noProof="0" dirty="0" smtClean="0"/>
              <a:t> </a:t>
            </a:r>
            <a:r>
              <a:rPr lang="sv-SE" noProof="0" dirty="0" err="1" smtClean="0"/>
              <a:t>edit</a:t>
            </a:r>
            <a:r>
              <a:rPr lang="sv-SE" noProof="0" dirty="0" smtClean="0"/>
              <a:t> Master </a:t>
            </a:r>
            <a:r>
              <a:rPr lang="sv-SE" noProof="0" dirty="0" err="1" smtClean="0"/>
              <a:t>subtitle</a:t>
            </a:r>
            <a:r>
              <a:rPr lang="sv-SE" noProof="0" dirty="0" smtClean="0"/>
              <a:t>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 smtClean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2020-10-21</a:t>
            </a:fld>
            <a:endParaRPr lang="sv-SE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chemeClr val="tx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smtClean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  <a:endParaRPr lang="en-US" sz="2400" b="1" noProof="0">
              <a:solidFill>
                <a:srgbClr val="002F5F"/>
              </a:solidFill>
              <a:latin typeface="Verdana"/>
              <a:cs typeface="Verdana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10/21/2020</a:t>
            </a:fld>
            <a:endParaRPr lang="en-US" sz="1600" noProof="0" dirty="0" smtClean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tx1"/>
              </a:solidFill>
              <a:latin typeface="Verdana"/>
            </a:endParaRP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 smtClean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2020-10-21</a:t>
            </a:fld>
            <a:endParaRPr lang="sv-SE" sz="1600" noProof="0" dirty="0" smtClean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  <a:endParaRPr lang="sv-SE" sz="2400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10/21/2020</a:t>
            </a:fld>
            <a:endParaRPr lang="en-US" sz="1600" noProof="0" dirty="0" smtClean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 smtClean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  <a:endParaRPr lang="en-US" sz="2400" b="1" noProof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Click to insert custom footer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 smtClean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  <a:endParaRPr lang="sv-SE" sz="1600" noProof="0" dirty="0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 smtClean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  <a:endParaRPr lang="en-US" sz="1600" noProof="0" dirty="0">
              <a:solidFill>
                <a:schemeClr val="bg1"/>
              </a:solidFill>
              <a:latin typeface="Verdana"/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v-SE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smtClean="0"/>
              <a:t>Klicka här för att ändra format</a:t>
            </a:r>
            <a:endParaRPr lang="en-US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smtClean="0"/>
              <a:t>Klicka här för att ändra format på bakgrundstexten</a:t>
            </a:r>
          </a:p>
          <a:p>
            <a:pPr lvl="1"/>
            <a:r>
              <a:rPr lang="en-US" noProof="0" smtClean="0"/>
              <a:t>Nivå två</a:t>
            </a:r>
          </a:p>
          <a:p>
            <a:pPr lvl="2"/>
            <a:r>
              <a:rPr lang="en-US" noProof="0" smtClean="0"/>
              <a:t>Nivå tre</a:t>
            </a:r>
          </a:p>
          <a:p>
            <a:pPr lvl="3"/>
            <a:r>
              <a:rPr lang="en-US" noProof="0" smtClean="0"/>
              <a:t>Nivå fyra</a:t>
            </a:r>
          </a:p>
          <a:p>
            <a:pPr lvl="4"/>
            <a:r>
              <a:rPr lang="en-US" noProof="0" smtClean="0"/>
              <a:t>Nivå fem</a:t>
            </a:r>
            <a:endParaRPr lang="en-US" noProof="0"/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2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638" y="1510893"/>
            <a:ext cx="8151302" cy="1069200"/>
          </a:xfrm>
        </p:spPr>
        <p:txBody>
          <a:bodyPr/>
          <a:lstStyle/>
          <a:p>
            <a:r>
              <a:rPr lang="sv-SE" sz="3600" dirty="0" smtClean="0"/>
              <a:t>Informationssystem 4 </a:t>
            </a:r>
            <a:br>
              <a:rPr lang="sv-SE" sz="3600" dirty="0" smtClean="0"/>
            </a:br>
            <a:r>
              <a:rPr lang="sv-SE" sz="2000" dirty="0"/>
              <a:t>Del </a:t>
            </a:r>
            <a:r>
              <a:rPr lang="sv-SE" sz="2000" dirty="0" smtClean="0"/>
              <a:t>4: Kunskapshantering och kunskapshanteringssystem</a:t>
            </a:r>
            <a:endParaRPr lang="sv-SE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638" y="3274662"/>
            <a:ext cx="6631200" cy="1045502"/>
          </a:xfrm>
        </p:spPr>
        <p:txBody>
          <a:bodyPr/>
          <a:lstStyle/>
          <a:p>
            <a:r>
              <a:rPr lang="sv-SE" sz="1600" dirty="0" smtClean="0"/>
              <a:t>Erik Perjons</a:t>
            </a:r>
          </a:p>
          <a:p>
            <a:r>
              <a:rPr lang="sv-SE" sz="1600" dirty="0" smtClean="0"/>
              <a:t>DSV, Stockholms Universitet</a:t>
            </a:r>
            <a:endParaRPr lang="sv-SE" sz="16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782"/>
    </mc:Choice>
    <mc:Fallback xmlns="">
      <p:transition advTm="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2627" y="0"/>
            <a:ext cx="1631373" cy="1510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2" y="602310"/>
            <a:ext cx="7502519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smtClean="0"/>
              <a:t>Kunskap – som egenskap hos människan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3" y="1259833"/>
            <a:ext cx="7906383" cy="3552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(och inte bara information) kan </a:t>
            </a:r>
            <a:r>
              <a:rPr lang="sv-SE" sz="1800" dirty="0">
                <a:latin typeface="+mn-lt"/>
              </a:rPr>
              <a:t>dock </a:t>
            </a:r>
            <a:r>
              <a:rPr lang="sv-SE" sz="1800" dirty="0" smtClean="0">
                <a:latin typeface="+mn-lt"/>
              </a:rPr>
              <a:t>- till </a:t>
            </a:r>
            <a:r>
              <a:rPr lang="sv-SE" sz="1800" dirty="0">
                <a:latin typeface="+mn-lt"/>
              </a:rPr>
              <a:t>viss del </a:t>
            </a:r>
            <a:r>
              <a:rPr lang="sv-SE" sz="1800" dirty="0" smtClean="0">
                <a:latin typeface="+mn-lt"/>
              </a:rPr>
              <a:t>- </a:t>
            </a:r>
            <a:r>
              <a:rPr lang="sv-SE" sz="1800" b="1" dirty="0" smtClean="0">
                <a:latin typeface="+mn-lt"/>
              </a:rPr>
              <a:t>överföras </a:t>
            </a:r>
            <a:r>
              <a:rPr lang="sv-SE" sz="1800" b="1" u="sng" dirty="0">
                <a:latin typeface="+mn-lt"/>
              </a:rPr>
              <a:t>indirekt </a:t>
            </a:r>
            <a:r>
              <a:rPr lang="sv-SE" sz="1800" b="1" dirty="0" smtClean="0">
                <a:latin typeface="+mn-lt"/>
              </a:rPr>
              <a:t>genom </a:t>
            </a:r>
            <a:r>
              <a:rPr lang="sv-SE" sz="1800" b="1" dirty="0">
                <a:latin typeface="+mn-lt"/>
              </a:rPr>
              <a:t>att </a:t>
            </a:r>
            <a:r>
              <a:rPr lang="sv-SE" sz="1800" b="1" dirty="0" smtClean="0">
                <a:latin typeface="+mn-lt"/>
              </a:rPr>
              <a:t>observera eller interagera med personer </a:t>
            </a:r>
            <a:r>
              <a:rPr lang="sv-SE" sz="1800" dirty="0" smtClean="0">
                <a:latin typeface="+mn-lt"/>
              </a:rPr>
              <a:t>(det som kallas socialisering</a:t>
            </a:r>
            <a:r>
              <a:rPr lang="sv-SE" sz="1800" dirty="0">
                <a:latin typeface="+mn-lt"/>
              </a:rPr>
              <a:t>), till exempel genom </a:t>
            </a:r>
            <a:r>
              <a:rPr lang="sv-SE" sz="1800" b="1" dirty="0">
                <a:latin typeface="+mn-lt"/>
              </a:rPr>
              <a:t>lärlingssystem, skuggning</a:t>
            </a:r>
            <a:r>
              <a:rPr lang="sv-SE" sz="1800" b="1" dirty="0" smtClean="0">
                <a:latin typeface="+mn-lt"/>
              </a:rPr>
              <a:t>, </a:t>
            </a:r>
            <a:r>
              <a:rPr lang="sv-SE" sz="1800" dirty="0" smtClean="0">
                <a:latin typeface="+mn-lt"/>
              </a:rPr>
              <a:t>och att</a:t>
            </a:r>
            <a:r>
              <a:rPr lang="sv-SE" sz="1800" b="1" dirty="0" smtClean="0">
                <a:latin typeface="+mn-lt"/>
              </a:rPr>
              <a:t> </a:t>
            </a:r>
            <a:r>
              <a:rPr lang="sv-SE" sz="1800" b="1" dirty="0">
                <a:latin typeface="+mn-lt"/>
              </a:rPr>
              <a:t>lösa problem tillsammans</a:t>
            </a:r>
            <a:r>
              <a:rPr lang="sv-SE" sz="1800" dirty="0">
                <a:latin typeface="+mn-lt"/>
              </a:rPr>
              <a:t>, etc</a:t>
            </a:r>
          </a:p>
          <a:p>
            <a:pPr>
              <a:spcBef>
                <a:spcPts val="0"/>
              </a:spcBef>
            </a:pPr>
            <a:endParaRPr lang="sv-SE" sz="2900" dirty="0" smtClean="0">
              <a:latin typeface="+mn-lt"/>
            </a:endParaRPr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68"/>
    </mc:Choice>
    <mc:Fallback xmlns="">
      <p:transition spd="slow" advTm="75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35021" y="646382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5021" y="1075007"/>
            <a:ext cx="8044774" cy="45365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sv-SE" sz="1800" dirty="0"/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Notera dock, enligt </a:t>
            </a:r>
            <a:r>
              <a:rPr lang="sv-SE" sz="1800" dirty="0">
                <a:latin typeface="+mn-lt"/>
              </a:rPr>
              <a:t>andra definitioner kan kunskap överföras </a:t>
            </a:r>
            <a:r>
              <a:rPr lang="sv-SE" sz="1800" dirty="0" smtClean="0">
                <a:latin typeface="+mn-lt"/>
              </a:rPr>
              <a:t>direkt </a:t>
            </a:r>
          </a:p>
          <a:p>
            <a:pPr marL="0" indent="0">
              <a:buNone/>
            </a:pPr>
            <a:endParaRPr lang="sv-SE" sz="6400" dirty="0"/>
          </a:p>
          <a:p>
            <a:pPr>
              <a:buNone/>
            </a:pPr>
            <a:endParaRPr lang="sv-SE" sz="6400" dirty="0"/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7"/>
    </mc:Choice>
    <mc:Fallback xmlns="">
      <p:transition spd="slow" advTm="1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 smtClean="0"/>
              <a:t>Kunskapshantering</a:t>
            </a:r>
            <a:endParaRPr lang="sv-SE" sz="27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45"/>
    </mc:Choice>
    <mc:Fallback xmlns="">
      <p:transition spd="slow" advTm="3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/>
              <a:t>Kunskapshantering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95990" y="1213055"/>
            <a:ext cx="8224274" cy="4353948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500" dirty="0"/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Kunskapshantering</a:t>
            </a:r>
            <a:r>
              <a:rPr lang="sv-SE" sz="1800" dirty="0">
                <a:latin typeface="+mn-lt"/>
              </a:rPr>
              <a:t> – </a:t>
            </a:r>
            <a:r>
              <a:rPr lang="sv-SE" sz="1800" dirty="0" err="1" smtClean="0">
                <a:latin typeface="+mn-lt"/>
              </a:rPr>
              <a:t>Knowledge</a:t>
            </a:r>
            <a:r>
              <a:rPr lang="sv-SE" sz="1800" dirty="0" smtClean="0">
                <a:latin typeface="+mn-lt"/>
              </a:rPr>
              <a:t> Management </a:t>
            </a:r>
            <a:r>
              <a:rPr lang="sv-SE" sz="1800" dirty="0"/>
              <a:t>–</a:t>
            </a:r>
            <a:r>
              <a:rPr lang="sv-SE" sz="1800" dirty="0" smtClean="0">
                <a:latin typeface="+mn-lt"/>
              </a:rPr>
              <a:t> handlar </a:t>
            </a:r>
            <a:r>
              <a:rPr lang="sv-SE" sz="1800" dirty="0">
                <a:latin typeface="+mn-lt"/>
              </a:rPr>
              <a:t>om att förbättra sättet som en organisation skapar, fångar in, sparar, delar och använder </a:t>
            </a:r>
            <a:r>
              <a:rPr lang="sv-SE" sz="1800" dirty="0" smtClean="0">
                <a:latin typeface="+mn-lt"/>
              </a:rPr>
              <a:t>kunskap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dirty="0">
                <a:latin typeface="+mn-lt"/>
              </a:rPr>
              <a:t>kan vara kunskap om kunder, marknader, produkter, tjänster, </a:t>
            </a:r>
            <a:r>
              <a:rPr lang="sv-SE" sz="1800" dirty="0" smtClean="0">
                <a:latin typeface="+mn-lt"/>
              </a:rPr>
              <a:t>verksamhetsprocesser eller vem i organisationen man kan vända sig till om problem uppstår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(Kursboken, s 273-275)</a:t>
            </a:r>
            <a:endParaRPr lang="sv-SE" sz="135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6"/>
    </mc:Choice>
    <mc:Fallback xmlns="">
      <p:transition spd="slow" advTm="28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58536" y="627534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Explicit vs Tyst kunskap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58536" y="1224234"/>
            <a:ext cx="7972621" cy="4353948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/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Explicit kunskap </a:t>
            </a:r>
            <a:r>
              <a:rPr lang="sv-SE" sz="1800" dirty="0">
                <a:latin typeface="+mn-lt"/>
              </a:rPr>
              <a:t>– är kunskap som har formulerats, skrivits ned och/eller </a:t>
            </a:r>
            <a:r>
              <a:rPr lang="sv-SE" sz="1800" dirty="0" smtClean="0">
                <a:latin typeface="+mn-lt"/>
              </a:rPr>
              <a:t>på annat sätt kodifierats</a:t>
            </a:r>
            <a:r>
              <a:rPr lang="sv-SE" sz="1800" dirty="0">
                <a:latin typeface="+mn-lt"/>
              </a:rPr>
              <a:t>. En sådan kunskap kan enkelt </a:t>
            </a:r>
            <a:r>
              <a:rPr lang="sv-SE" sz="1800" dirty="0" smtClean="0">
                <a:latin typeface="+mn-lt"/>
              </a:rPr>
              <a:t>spridas. Ibland ses sådan explicit kunskap som synonym med information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Tyst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– är kunskap som är inneboende i människor eller grupper, och som inte är </a:t>
            </a:r>
            <a:r>
              <a:rPr lang="sv-SE" sz="1800" dirty="0" smtClean="0">
                <a:latin typeface="+mn-lt"/>
              </a:rPr>
              <a:t>nedskriven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38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6"/>
    </mc:Choice>
    <mc:Fallback xmlns="">
      <p:transition spd="slow" advTm="9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28359" y="432662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Explicit vs Tyst kunskap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55963" y="1224234"/>
            <a:ext cx="8083237" cy="34828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Tyst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handlar om </a:t>
            </a:r>
            <a:r>
              <a:rPr lang="sv-SE" sz="1800" b="1" dirty="0">
                <a:latin typeface="+mn-lt"/>
              </a:rPr>
              <a:t>hur man gör saker, hur man relaterar till andra människor och </a:t>
            </a:r>
            <a:r>
              <a:rPr lang="sv-SE" sz="1800" b="1" dirty="0" smtClean="0">
                <a:latin typeface="+mn-lt"/>
              </a:rPr>
              <a:t>hur man hanterar </a:t>
            </a:r>
            <a:r>
              <a:rPr lang="sv-SE" sz="1800" b="1" dirty="0" smtClean="0">
                <a:latin typeface="+mn-lt"/>
              </a:rPr>
              <a:t>olika </a:t>
            </a:r>
            <a:r>
              <a:rPr lang="sv-SE" sz="1800" b="1" dirty="0">
                <a:latin typeface="+mn-lt"/>
              </a:rPr>
              <a:t>situationer</a:t>
            </a:r>
            <a:r>
              <a:rPr lang="sv-SE" sz="1800" dirty="0">
                <a:latin typeface="+mn-lt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Tyst kunskap är den </a:t>
            </a:r>
            <a:r>
              <a:rPr lang="sv-SE" sz="1800" b="1" dirty="0">
                <a:latin typeface="+mn-lt"/>
              </a:rPr>
              <a:t>kunskap som organisationer inte vill förlora när anställda </a:t>
            </a:r>
            <a:r>
              <a:rPr lang="sv-SE" sz="1800" b="1" dirty="0" smtClean="0">
                <a:latin typeface="+mn-lt"/>
              </a:rPr>
              <a:t>slutar</a:t>
            </a:r>
            <a:endParaRPr lang="sv-SE" sz="18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Tyst kunskap är också </a:t>
            </a:r>
            <a:r>
              <a:rPr lang="sv-SE" sz="1800" b="1" dirty="0">
                <a:latin typeface="+mn-lt"/>
              </a:rPr>
              <a:t>ofta utspridd i organisationen bland </a:t>
            </a:r>
            <a:r>
              <a:rPr lang="sv-SE" sz="1800" b="1" dirty="0" smtClean="0">
                <a:latin typeface="+mn-lt"/>
              </a:rPr>
              <a:t>medarbetare</a:t>
            </a:r>
            <a:r>
              <a:rPr lang="sv-SE" sz="1800" dirty="0" smtClean="0">
                <a:latin typeface="+mn-lt"/>
              </a:rPr>
              <a:t> 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3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1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6"/>
    </mc:Choice>
    <mc:Fallback xmlns="">
      <p:transition spd="slow" advTm="47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28359" y="432662"/>
            <a:ext cx="6850800" cy="59670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Explicit vs Tyst kunskap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55963" y="1224234"/>
            <a:ext cx="8083237" cy="34828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Tyst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b="1" dirty="0" smtClean="0">
                <a:latin typeface="+mn-lt"/>
              </a:rPr>
              <a:t>skapas </a:t>
            </a:r>
            <a:r>
              <a:rPr lang="sv-SE" sz="1800" b="1" dirty="0">
                <a:latin typeface="+mn-lt"/>
              </a:rPr>
              <a:t>och omskapas </a:t>
            </a:r>
            <a:r>
              <a:rPr lang="sv-SE" sz="1800" dirty="0">
                <a:latin typeface="+mn-lt"/>
              </a:rPr>
              <a:t>hela tiden när människor arbetar </a:t>
            </a:r>
            <a:r>
              <a:rPr lang="sv-SE" sz="1800" dirty="0" smtClean="0">
                <a:latin typeface="+mn-lt"/>
              </a:rPr>
              <a:t>tillsammans – det gör den </a:t>
            </a:r>
            <a:r>
              <a:rPr lang="sv-SE" sz="1800" b="1" dirty="0" smtClean="0">
                <a:latin typeface="+mn-lt"/>
              </a:rPr>
              <a:t>extra svårt att fånga och explicitgöra </a:t>
            </a:r>
            <a:r>
              <a:rPr lang="sv-SE" sz="1800" b="1" dirty="0" smtClean="0">
                <a:latin typeface="+mn-lt"/>
              </a:rPr>
              <a:t>denna</a:t>
            </a:r>
            <a:endParaRPr lang="sv-SE" sz="1800" b="1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Många menar att </a:t>
            </a:r>
            <a:r>
              <a:rPr lang="sv-SE" sz="1800" b="1" dirty="0" smtClean="0">
                <a:latin typeface="+mn-lt"/>
              </a:rPr>
              <a:t>kunskapshantering ska fokusera på att hantera tyst kunskap så att denna hela tiden överförs till olika personer och grupper i </a:t>
            </a:r>
            <a:r>
              <a:rPr lang="sv-SE" sz="1800" b="1" dirty="0" smtClean="0">
                <a:latin typeface="+mn-lt"/>
              </a:rPr>
              <a:t>organisationen, </a:t>
            </a:r>
            <a:r>
              <a:rPr lang="sv-SE" sz="1800" dirty="0" smtClean="0">
                <a:latin typeface="+mn-lt"/>
              </a:rPr>
              <a:t>men även att hantera explicit kunskap är viktigt så att de anställda kan hitta den när den behövs 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3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3"/>
    </mc:Choice>
    <mc:Fallback xmlns="">
      <p:transition spd="slow" advTm="69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 smtClean="0"/>
              <a:t>Kunskapshanteringssystem</a:t>
            </a:r>
            <a:endParaRPr lang="sv-SE" sz="27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2"/>
    </mc:Choice>
    <mc:Fallback xmlns="">
      <p:transition spd="slow" advTm="12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v-SE" sz="2700" dirty="0" smtClean="0"/>
              <a:t>Kunskapshanteringssystem 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47351" y="1402394"/>
            <a:ext cx="8019994" cy="266376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Kunskapshanteringssystem </a:t>
            </a:r>
            <a:r>
              <a:rPr lang="sv-SE" sz="1800" b="1" dirty="0">
                <a:latin typeface="+mn-lt"/>
              </a:rPr>
              <a:t>kan syssla med både explicit och tyst kunskap </a:t>
            </a:r>
            <a:r>
              <a:rPr lang="sv-SE" sz="1800" dirty="0">
                <a:latin typeface="+mn-lt"/>
              </a:rPr>
              <a:t>men det kräver två olika </a:t>
            </a:r>
            <a:r>
              <a:rPr lang="sv-SE" sz="1800" dirty="0" smtClean="0">
                <a:latin typeface="+mn-lt"/>
              </a:rPr>
              <a:t>modeller:</a:t>
            </a:r>
          </a:p>
          <a:p>
            <a:pPr lvl="1">
              <a:spcBef>
                <a:spcPts val="1200"/>
              </a:spcBef>
            </a:pPr>
            <a:r>
              <a:rPr lang="sv-SE" sz="1800" b="1" dirty="0" smtClean="0">
                <a:latin typeface="+mn-lt"/>
              </a:rPr>
              <a:t>den </a:t>
            </a:r>
            <a:r>
              <a:rPr lang="sv-SE" sz="1800" b="1" dirty="0">
                <a:latin typeface="+mn-lt"/>
              </a:rPr>
              <a:t>kognitiva modellen </a:t>
            </a:r>
            <a:endParaRPr lang="sv-SE" sz="1800" b="1" dirty="0" smtClean="0">
              <a:latin typeface="+mn-lt"/>
            </a:endParaRPr>
          </a:p>
          <a:p>
            <a:pPr lvl="1">
              <a:spcBef>
                <a:spcPts val="1200"/>
              </a:spcBef>
            </a:pPr>
            <a:r>
              <a:rPr lang="sv-SE" sz="1800" b="1" dirty="0" smtClean="0">
                <a:latin typeface="+mn-lt"/>
              </a:rPr>
              <a:t>”community”-modellen </a:t>
            </a:r>
            <a:endParaRPr lang="sv-SE" sz="1800" b="1" dirty="0">
              <a:latin typeface="+mn-lt"/>
            </a:endParaRPr>
          </a:p>
          <a:p>
            <a:pPr lvl="1">
              <a:spcBef>
                <a:spcPts val="0"/>
              </a:spcBef>
            </a:pPr>
            <a:endParaRPr lang="sv-SE" sz="1800" b="1" dirty="0" smtClean="0">
              <a:latin typeface="+mn-lt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sv-SE" sz="1800" dirty="0" smtClean="0">
                <a:latin typeface="+mn-lt"/>
              </a:rPr>
              <a:t>Olika </a:t>
            </a:r>
            <a:r>
              <a:rPr lang="sv-SE" sz="1800" dirty="0">
                <a:latin typeface="+mn-lt"/>
              </a:rPr>
              <a:t>former av IT-system </a:t>
            </a:r>
            <a:r>
              <a:rPr lang="sv-SE" sz="1800" dirty="0" smtClean="0">
                <a:latin typeface="+mn-lt"/>
              </a:rPr>
              <a:t>stödjer </a:t>
            </a:r>
            <a:r>
              <a:rPr lang="sv-SE" sz="1800" dirty="0">
                <a:latin typeface="+mn-lt"/>
              </a:rPr>
              <a:t>de båda </a:t>
            </a:r>
            <a:r>
              <a:rPr lang="sv-SE" sz="1800" dirty="0" smtClean="0">
                <a:latin typeface="+mn-lt"/>
              </a:rPr>
              <a:t>modellerna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5"/>
    </mc:Choice>
    <mc:Fallback xmlns="">
      <p:transition spd="slow" advTm="42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41860" y="996252"/>
            <a:ext cx="8261671" cy="43539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sv-SE" sz="1350" b="1" dirty="0"/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Den kognitiva modellen </a:t>
            </a:r>
            <a:r>
              <a:rPr lang="sv-SE" sz="1800" dirty="0" smtClean="0">
                <a:latin typeface="+mn-lt"/>
              </a:rPr>
              <a:t>– </a:t>
            </a:r>
            <a:r>
              <a:rPr lang="sv-SE" sz="1800" dirty="0" smtClean="0">
                <a:latin typeface="+mn-lt"/>
              </a:rPr>
              <a:t>fokuserar på </a:t>
            </a:r>
            <a:r>
              <a:rPr lang="sv-SE" sz="1800" b="1" dirty="0" smtClean="0">
                <a:latin typeface="+mn-lt"/>
              </a:rPr>
              <a:t>hur </a:t>
            </a:r>
            <a:r>
              <a:rPr lang="sv-SE" sz="1800" b="1" dirty="0">
                <a:latin typeface="+mn-lt"/>
              </a:rPr>
              <a:t>explicit kunskap kan identifieras, lagras och spridas</a:t>
            </a:r>
            <a:r>
              <a:rPr lang="sv-SE" sz="1800" dirty="0">
                <a:latin typeface="+mn-lt"/>
              </a:rPr>
              <a:t>. Målet är att </a:t>
            </a:r>
            <a:r>
              <a:rPr lang="sv-SE" sz="1800" b="1" dirty="0">
                <a:latin typeface="+mn-lt"/>
              </a:rPr>
              <a:t>fånga och kodifiera kunskapen</a:t>
            </a:r>
            <a:r>
              <a:rPr lang="sv-SE" sz="1800" dirty="0">
                <a:latin typeface="+mn-lt"/>
              </a:rPr>
              <a:t>. Den dominerande metaforen är det </a:t>
            </a:r>
            <a:r>
              <a:rPr lang="sv-SE" sz="1800" b="1" dirty="0">
                <a:latin typeface="+mn-lt"/>
              </a:rPr>
              <a:t>mänskliga </a:t>
            </a:r>
            <a:r>
              <a:rPr lang="sv-SE" sz="1800" b="1" dirty="0" smtClean="0">
                <a:latin typeface="+mn-lt"/>
              </a:rPr>
              <a:t>minnet</a:t>
            </a:r>
            <a:r>
              <a:rPr lang="sv-SE" sz="1800" dirty="0" smtClean="0">
                <a:latin typeface="+mn-lt"/>
              </a:rPr>
              <a:t> 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b="1" dirty="0">
                <a:latin typeface="+mj-lt"/>
              </a:rPr>
              <a:t>Exempel på IT-system </a:t>
            </a:r>
            <a:r>
              <a:rPr lang="sv-SE" sz="1800" dirty="0">
                <a:latin typeface="+mj-lt"/>
              </a:rPr>
              <a:t>som stödjer den </a:t>
            </a:r>
            <a:r>
              <a:rPr lang="sv-SE" sz="1800" b="1" dirty="0">
                <a:latin typeface="+mj-lt"/>
              </a:rPr>
              <a:t>kognitiva modellen </a:t>
            </a:r>
            <a:r>
              <a:rPr lang="sv-SE" sz="1800" dirty="0">
                <a:latin typeface="+mj-lt"/>
              </a:rPr>
              <a:t>är </a:t>
            </a:r>
            <a:r>
              <a:rPr lang="sv-SE" sz="1800" b="1" dirty="0" smtClean="0">
                <a:latin typeface="+mj-lt"/>
              </a:rPr>
              <a:t>databaser </a:t>
            </a:r>
            <a:r>
              <a:rPr lang="sv-SE" sz="1800" b="1" dirty="0">
                <a:latin typeface="+mj-lt"/>
              </a:rPr>
              <a:t>och expertsystem</a:t>
            </a:r>
            <a:endParaRPr lang="sv-SE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  <a:buNone/>
            </a:pPr>
            <a:endParaRPr lang="sv-SE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1860" y="499533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Kognitiva modellen</a:t>
            </a:r>
            <a:endParaRPr lang="sv-SE" sz="27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83"/>
    </mc:Choice>
    <mc:Fallback xmlns="">
      <p:transition spd="slow" advTm="72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v-SE" sz="2700" dirty="0" smtClean="0"/>
              <a:t>Data, information, kunskap</a:t>
            </a:r>
            <a:endParaRPr lang="sv-SE" sz="27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3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9"/>
    </mc:Choice>
    <mc:Fallback xmlns="">
      <p:transition spd="slow" advTm="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0829" y="292301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pic>
        <p:nvPicPr>
          <p:cNvPr id="5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9498" y="1127197"/>
            <a:ext cx="767953" cy="49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TextBox 59"/>
          <p:cNvSpPr txBox="1"/>
          <p:nvPr/>
        </p:nvSpPr>
        <p:spPr>
          <a:xfrm>
            <a:off x="1771650" y="163188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Användare</a:t>
            </a: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3769056" y="1243816"/>
            <a:ext cx="1774494" cy="603647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sv-SE" sz="1350"/>
          </a:p>
        </p:txBody>
      </p:sp>
      <p:sp>
        <p:nvSpPr>
          <p:cNvPr id="22" name="Text Box 51"/>
          <p:cNvSpPr txBox="1">
            <a:spLocks noChangeArrowheads="1"/>
          </p:cNvSpPr>
          <p:nvPr/>
        </p:nvSpPr>
        <p:spPr bwMode="auto">
          <a:xfrm>
            <a:off x="3771900" y="1341910"/>
            <a:ext cx="1781175" cy="54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300" tIns="63650" rIns="127300" bIns="63650">
            <a:spAutoFit/>
          </a:bodyPr>
          <a:lstStyle/>
          <a:p>
            <a:pPr algn="ctr"/>
            <a:r>
              <a:rPr lang="sv-SE" sz="1350" dirty="0">
                <a:latin typeface="Arial Black" pitchFamily="34" charset="0"/>
              </a:rPr>
              <a:t>BSS: Expertsystem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743200" y="1543050"/>
            <a:ext cx="685800" cy="11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1524" y="2342427"/>
            <a:ext cx="824231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sv-SE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Expertsystem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Verdana" pitchFamily="34" charset="0"/>
                <a:cs typeface="Verdana" pitchFamily="34" charset="0"/>
              </a:rPr>
              <a:t>är en speciell form av </a:t>
            </a:r>
            <a:r>
              <a:rPr lang="sv-SE" b="1" dirty="0" smtClean="0">
                <a:ea typeface="Verdana" pitchFamily="34" charset="0"/>
                <a:cs typeface="Verdana" pitchFamily="34" charset="0"/>
              </a:rPr>
              <a:t>beslutstödssystem</a:t>
            </a:r>
            <a:endParaRPr lang="sv-SE" b="1" dirty="0">
              <a:ea typeface="Verdana" pitchFamily="34" charset="0"/>
              <a:cs typeface="Verdana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Verdana" pitchFamily="34" charset="0"/>
                <a:cs typeface="Verdana" pitchFamily="34" charset="0"/>
              </a:rPr>
              <a:t>kännetecknas av att 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IT-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systemet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 </a:t>
            </a:r>
            <a:r>
              <a:rPr lang="sv-SE" b="1" dirty="0">
                <a:ea typeface="Verdana" pitchFamily="34" charset="0"/>
                <a:cs typeface="Verdana" pitchFamily="34" charset="0"/>
              </a:rPr>
              <a:t>imiterar beslutsfattandet hos experter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dirty="0">
                <a:ea typeface="Verdana" pitchFamily="34" charset="0"/>
                <a:cs typeface="Verdana" pitchFamily="34" charset="0"/>
              </a:rPr>
              <a:t>kan </a:t>
            </a:r>
            <a:r>
              <a:rPr lang="sv-SE" b="1" dirty="0">
                <a:ea typeface="Verdana" pitchFamily="34" charset="0"/>
                <a:cs typeface="Verdana" pitchFamily="34" charset="0"/>
              </a:rPr>
              <a:t>ersätta mänskliga experter </a:t>
            </a:r>
            <a:r>
              <a:rPr lang="sv-SE" dirty="0">
                <a:ea typeface="Verdana" pitchFamily="34" charset="0"/>
                <a:cs typeface="Verdana" pitchFamily="34" charset="0"/>
              </a:rPr>
              <a:t>men kan även användas som </a:t>
            </a:r>
            <a:r>
              <a:rPr lang="sv-SE" b="1" dirty="0">
                <a:ea typeface="Verdana" pitchFamily="34" charset="0"/>
                <a:cs typeface="Verdana" pitchFamily="34" charset="0"/>
              </a:rPr>
              <a:t>extra stöd till mänskliga experter</a:t>
            </a:r>
            <a:r>
              <a:rPr lang="sv-SE" dirty="0">
                <a:ea typeface="Verdana" pitchFamily="34" charset="0"/>
                <a:cs typeface="Verdana" pitchFamily="34" charset="0"/>
              </a:rPr>
              <a:t>, till exempel en läkare</a:t>
            </a:r>
          </a:p>
          <a:p>
            <a:endParaRPr lang="sv-SE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5213132" y="4682878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(Kursboken, s 275)</a:t>
            </a:r>
            <a:endParaRPr lang="sv-SE" sz="135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96"/>
    </mc:Choice>
    <mc:Fallback xmlns="">
      <p:transition spd="slow" advTm="5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60556" y="2920445"/>
            <a:ext cx="8398618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a typeface="Verdana" pitchFamily="34" charset="0"/>
                <a:cs typeface="Verdana" pitchFamily="34" charset="0"/>
              </a:rPr>
              <a:t>Expertsystem</a:t>
            </a:r>
            <a:r>
              <a:rPr lang="sv-SE" dirty="0">
                <a:ea typeface="Verdana" pitchFamily="34" charset="0"/>
                <a:cs typeface="Verdana" pitchFamily="34" charset="0"/>
              </a:rPr>
              <a:t> består av en kunskapsdatabas och en ”inference engine”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a typeface="Verdana" pitchFamily="34" charset="0"/>
                <a:cs typeface="Verdana" pitchFamily="34" charset="0"/>
              </a:rPr>
              <a:t>Kunskapsdatabasen</a:t>
            </a:r>
            <a:r>
              <a:rPr lang="sv-SE" dirty="0">
                <a:ea typeface="Verdana" pitchFamily="34" charset="0"/>
                <a:cs typeface="Verdana" pitchFamily="34" charset="0"/>
              </a:rPr>
              <a:t> – innehåller kunskap insamlad från experter, oftast representerad i form av regler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sv-SE" b="1" dirty="0">
                <a:ea typeface="Verdana" pitchFamily="34" charset="0"/>
                <a:cs typeface="Verdana" pitchFamily="34" charset="0"/>
              </a:rPr>
              <a:t>Inference engine (slutledningsmaskin) </a:t>
            </a:r>
            <a:r>
              <a:rPr lang="sv-SE" dirty="0">
                <a:ea typeface="Verdana" pitchFamily="34" charset="0"/>
                <a:cs typeface="Verdana" pitchFamily="34" charset="0"/>
              </a:rPr>
              <a:t>– ett program som utför resonemang enligt </a:t>
            </a:r>
            <a:r>
              <a:rPr lang="sv-SE" dirty="0" smtClean="0">
                <a:ea typeface="Verdana" pitchFamily="34" charset="0"/>
                <a:cs typeface="Verdana" pitchFamily="34" charset="0"/>
              </a:rPr>
              <a:t>vissa principer. </a:t>
            </a:r>
            <a:r>
              <a:rPr lang="sv-SE" dirty="0">
                <a:ea typeface="Verdana" pitchFamily="34" charset="0"/>
                <a:cs typeface="Verdana" pitchFamily="34" charset="0"/>
              </a:rPr>
              <a:t>Det finns olika sätt att resonera (olika resonemangsprinciper)</a:t>
            </a:r>
          </a:p>
          <a:p>
            <a:endParaRPr lang="sv-SE" sz="13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72" y="1099632"/>
            <a:ext cx="7033097" cy="18208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80"/>
    </mc:Choice>
    <mc:Fallback xmlns="">
      <p:transition spd="slow" advTm="74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explicit </a:t>
            </a:r>
            <a:r>
              <a:rPr lang="sv-SE" sz="2700" dirty="0"/>
              <a:t>kunskap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76" y="1277456"/>
            <a:ext cx="7033097" cy="1820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261" y="3098269"/>
            <a:ext cx="1543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fakta: </a:t>
            </a:r>
            <a:r>
              <a:rPr lang="sv-SE" sz="1350" dirty="0"/>
              <a:t>”Person har 41 graders feber ”</a:t>
            </a:r>
          </a:p>
          <a:p>
            <a:endParaRPr lang="sv-SE" sz="1350" dirty="0"/>
          </a:p>
          <a:p>
            <a:r>
              <a:rPr lang="sv-SE" sz="1350" dirty="0"/>
              <a:t>Exempel på slutsats:</a:t>
            </a:r>
          </a:p>
          <a:p>
            <a:r>
              <a:rPr lang="sv-SE" sz="1350" dirty="0"/>
              <a:t>”Person ska ta febernedsättande”</a:t>
            </a:r>
          </a:p>
          <a:p>
            <a:endParaRPr lang="sv-SE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649053" y="3098269"/>
            <a:ext cx="1943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regler:</a:t>
            </a:r>
          </a:p>
          <a:p>
            <a:pPr>
              <a:buFontTx/>
              <a:buChar char="-"/>
            </a:pPr>
            <a:r>
              <a:rPr lang="sv-SE" sz="1350" dirty="0"/>
              <a:t>”Om en person har över 40 graders feber ska febernedsättande tas”</a:t>
            </a:r>
          </a:p>
          <a:p>
            <a:pPr>
              <a:buFontTx/>
              <a:buChar char="-"/>
            </a:pPr>
            <a:r>
              <a:rPr lang="sv-SE" sz="1350" dirty="0"/>
              <a:t>”Om en person har under 40 graders feber ska inte febernedsättande tas”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3990" y="3146908"/>
            <a:ext cx="2571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i="1" dirty="0"/>
              <a:t>Exempel på resonemang: </a:t>
            </a:r>
          </a:p>
          <a:p>
            <a:r>
              <a:rPr lang="sv-SE" sz="1350" dirty="0"/>
              <a:t>Resonemang genomförs baserat på två premisser: ”Person har 41 graders feber” </a:t>
            </a:r>
            <a:r>
              <a:rPr lang="sv-SE" sz="1350" i="1" dirty="0" smtClean="0"/>
              <a:t>och </a:t>
            </a:r>
            <a:r>
              <a:rPr lang="sv-SE" sz="1350" dirty="0" smtClean="0"/>
              <a:t>”</a:t>
            </a:r>
            <a:r>
              <a:rPr lang="sv-SE" sz="1350" dirty="0"/>
              <a:t>Om en person som har över 40 graders feber ska febernedsättande tas”. Slutsatsen  blir då: ”Person ska ta febernedsättande”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01"/>
    </mc:Choice>
    <mc:Fallback xmlns="">
      <p:transition spd="slow" advTm="16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7288" y="242382"/>
            <a:ext cx="8165154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/>
              <a:t>BSS: </a:t>
            </a:r>
            <a:r>
              <a:rPr lang="sv-SE" sz="2700" dirty="0" smtClean="0"/>
              <a:t>Expertsystem: </a:t>
            </a:r>
            <a:r>
              <a:rPr lang="sv-SE" sz="2700" dirty="0"/>
              <a:t>explicit kunskap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676" y="1277456"/>
            <a:ext cx="7033097" cy="1820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967" y="3376715"/>
            <a:ext cx="25413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Användargränssnitt </a:t>
            </a:r>
          </a:p>
          <a:p>
            <a:r>
              <a:rPr lang="sv-SE" sz="1350" dirty="0"/>
              <a:t>– här matar användare in fakta. Expertsystemet kan även ställa nya frågor till användaren, som då matar in ytterligare fakta som svar på frågan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3894" y="3375420"/>
            <a:ext cx="20002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Inference engine</a:t>
            </a:r>
          </a:p>
          <a:p>
            <a:r>
              <a:rPr lang="sv-SE" sz="1350" dirty="0"/>
              <a:t> – utför resonemang/</a:t>
            </a:r>
          </a:p>
          <a:p>
            <a:r>
              <a:rPr lang="sv-SE" sz="1350" dirty="0"/>
              <a:t>slutledning med hjälp av fakta från användaren och passande regler i regeldatabasen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11165" y="3375420"/>
            <a:ext cx="17716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b="1" dirty="0"/>
              <a:t>Kunskapsdatabasen </a:t>
            </a:r>
          </a:p>
          <a:p>
            <a:r>
              <a:rPr lang="sv-SE" sz="1350" dirty="0"/>
              <a:t> – innehåller kunskap, ofta representerad i form av regler, formulerade i formen ”om...så...”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2"/>
    </mc:Choice>
    <mc:Fallback xmlns="">
      <p:transition spd="slow" advTm="3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32857" y="443682"/>
            <a:ext cx="8216853" cy="3487187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4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7200" b="1" dirty="0">
                <a:latin typeface="+mn-lt"/>
              </a:rPr>
              <a:t>”Community”-modellen </a:t>
            </a:r>
            <a:r>
              <a:rPr lang="sv-SE" sz="7200" dirty="0">
                <a:latin typeface="+mn-lt"/>
              </a:rPr>
              <a:t>– </a:t>
            </a:r>
            <a:r>
              <a:rPr lang="sv-SE" sz="7200" dirty="0" smtClean="0">
                <a:latin typeface="+mn-lt"/>
              </a:rPr>
              <a:t>fokuserar på hur man </a:t>
            </a:r>
            <a:r>
              <a:rPr lang="sv-SE" sz="7200" b="1" dirty="0" smtClean="0">
                <a:latin typeface="+mn-lt"/>
              </a:rPr>
              <a:t>fångar </a:t>
            </a:r>
            <a:r>
              <a:rPr lang="sv-SE" sz="7200" b="1" dirty="0">
                <a:latin typeface="+mn-lt"/>
              </a:rPr>
              <a:t>och </a:t>
            </a:r>
            <a:r>
              <a:rPr lang="sv-SE" sz="7200" b="1" dirty="0" smtClean="0">
                <a:latin typeface="+mn-lt"/>
              </a:rPr>
              <a:t>spridar </a:t>
            </a:r>
            <a:r>
              <a:rPr lang="sv-SE" sz="7200" b="1" dirty="0">
                <a:latin typeface="+mn-lt"/>
              </a:rPr>
              <a:t>tyst kunskap</a:t>
            </a:r>
            <a:r>
              <a:rPr lang="sv-SE" sz="7200" dirty="0" smtClean="0">
                <a:latin typeface="+mn-lt"/>
              </a:rPr>
              <a:t>. </a:t>
            </a:r>
            <a:r>
              <a:rPr lang="sv-SE" sz="7200" dirty="0" smtClean="0">
                <a:latin typeface="+mn-lt"/>
              </a:rPr>
              <a:t>Målet med ”community”-modellen </a:t>
            </a:r>
            <a:r>
              <a:rPr lang="sv-SE" sz="7200" dirty="0">
                <a:latin typeface="+mn-lt"/>
              </a:rPr>
              <a:t>är att uppmuntra kunskapsspridning genom att </a:t>
            </a:r>
            <a:r>
              <a:rPr lang="sv-SE" sz="7200" dirty="0" smtClean="0">
                <a:latin typeface="+mn-lt"/>
              </a:rPr>
              <a:t>de anställda deltar i </a:t>
            </a:r>
            <a:r>
              <a:rPr lang="sv-SE" sz="7200" dirty="0">
                <a:latin typeface="+mn-lt"/>
              </a:rPr>
              <a:t>sociala </a:t>
            </a:r>
            <a:r>
              <a:rPr lang="sv-SE" sz="7200" dirty="0" smtClean="0">
                <a:latin typeface="+mn-lt"/>
              </a:rPr>
              <a:t>nätverk/praktikgemenskaper/grupper/team</a:t>
            </a:r>
            <a:r>
              <a:rPr lang="sv-SE" sz="7200" dirty="0">
                <a:latin typeface="+mn-lt"/>
              </a:rPr>
              <a:t>. Den dominerande metaforen är </a:t>
            </a:r>
            <a:r>
              <a:rPr lang="sv-SE" sz="7200" b="1" dirty="0">
                <a:latin typeface="+mn-lt"/>
              </a:rPr>
              <a:t>mänskliga ”</a:t>
            </a:r>
            <a:r>
              <a:rPr lang="sv-SE" sz="7200" b="1" dirty="0" err="1">
                <a:latin typeface="+mn-lt"/>
              </a:rPr>
              <a:t>communities</a:t>
            </a:r>
            <a:r>
              <a:rPr lang="sv-SE" sz="7200" b="1" dirty="0" smtClean="0">
                <a:latin typeface="+mn-lt"/>
              </a:rPr>
              <a:t>” </a:t>
            </a:r>
            <a:endParaRPr lang="sv-SE" sz="72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7200" b="1" dirty="0">
                <a:latin typeface="+mj-lt"/>
              </a:rPr>
              <a:t>Exempel på IT-system </a:t>
            </a:r>
            <a:r>
              <a:rPr lang="sv-SE" sz="7200" dirty="0">
                <a:latin typeface="+mj-lt"/>
              </a:rPr>
              <a:t>som stödjer </a:t>
            </a:r>
            <a:r>
              <a:rPr lang="sv-SE" sz="7200" b="1" dirty="0" smtClean="0">
                <a:latin typeface="+mj-lt"/>
              </a:rPr>
              <a:t>”</a:t>
            </a:r>
            <a:r>
              <a:rPr lang="sv-SE" sz="7200" b="1" dirty="0" smtClean="0">
                <a:latin typeface="+mj-lt"/>
              </a:rPr>
              <a:t>community”-modellen </a:t>
            </a:r>
            <a:r>
              <a:rPr lang="sv-SE" sz="7200" dirty="0">
                <a:latin typeface="+mj-lt"/>
              </a:rPr>
              <a:t>är </a:t>
            </a:r>
            <a:r>
              <a:rPr lang="sv-SE" sz="7200" b="1" dirty="0">
                <a:latin typeface="+mj-lt"/>
              </a:rPr>
              <a:t>samarbetssystem</a:t>
            </a:r>
            <a:r>
              <a:rPr lang="sv-SE" sz="7200" dirty="0">
                <a:latin typeface="+mj-lt"/>
              </a:rPr>
              <a:t> (inkl. gruppkommunikationssystem) och </a:t>
            </a:r>
            <a:r>
              <a:rPr lang="sv-SE" sz="7200" b="1" dirty="0">
                <a:latin typeface="+mj-lt"/>
              </a:rPr>
              <a:t>sociala medier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7200" dirty="0" smtClean="0"/>
              <a:t> </a:t>
            </a:r>
            <a:endParaRPr lang="sv-SE" sz="7200" dirty="0"/>
          </a:p>
          <a:p>
            <a:pPr>
              <a:spcBef>
                <a:spcPts val="0"/>
              </a:spcBef>
            </a:pPr>
            <a:endParaRPr lang="sv-SE" sz="720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pPr>
              <a:spcBef>
                <a:spcPts val="0"/>
              </a:spcBef>
              <a:buNone/>
            </a:pPr>
            <a:endParaRPr lang="sv-SE" sz="1350" dirty="0"/>
          </a:p>
          <a:p>
            <a:endParaRPr lang="sv-SE" sz="1350" dirty="0"/>
          </a:p>
          <a:p>
            <a:pPr>
              <a:buNone/>
            </a:pPr>
            <a:endParaRPr lang="sv-SE" sz="1350" dirty="0"/>
          </a:p>
          <a:p>
            <a:pPr lvl="1"/>
            <a:endParaRPr lang="sv-SE" sz="1500" dirty="0"/>
          </a:p>
          <a:p>
            <a:pPr>
              <a:buNone/>
            </a:pPr>
            <a:endParaRPr lang="sv-SE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50" y="43204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”Community”-modellen</a:t>
            </a:r>
            <a:endParaRPr lang="sv-SE" sz="27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7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93"/>
    </mc:Choice>
    <mc:Fallback>
      <p:transition spd="slow" advTm="5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/>
              <a:t>Sociala </a:t>
            </a:r>
            <a:r>
              <a:rPr lang="sv-SE" sz="2400" dirty="0" smtClean="0"/>
              <a:t>Medier: tyst kunskap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4"/>
            <a:ext cx="7748885" cy="3240432"/>
          </a:xfrm>
        </p:spPr>
        <p:txBody>
          <a:bodyPr>
            <a:normAutofit/>
          </a:bodyPr>
          <a:lstStyle/>
          <a:p>
            <a:r>
              <a:rPr lang="sv-SE" sz="1600" b="1" dirty="0"/>
              <a:t>Sociala medier </a:t>
            </a:r>
            <a:r>
              <a:rPr lang="sv-SE" sz="1600" dirty="0" smtClean="0"/>
              <a:t>– kan </a:t>
            </a:r>
            <a:r>
              <a:rPr lang="sv-SE" sz="1600" dirty="0"/>
              <a:t>användas för att skapa, dela och utbyta </a:t>
            </a:r>
            <a:r>
              <a:rPr lang="sv-SE" sz="1600" dirty="0" smtClean="0"/>
              <a:t>information och idéer men </a:t>
            </a:r>
            <a:r>
              <a:rPr lang="sv-SE" sz="1600" dirty="0" smtClean="0"/>
              <a:t>också för att </a:t>
            </a:r>
            <a:r>
              <a:rPr lang="sv-SE" sz="1600" b="1" dirty="0" smtClean="0"/>
              <a:t>fånga och dela </a:t>
            </a:r>
            <a:r>
              <a:rPr lang="sv-SE" sz="1600" b="1" u="sng" dirty="0" smtClean="0"/>
              <a:t>tyst kunskap </a:t>
            </a:r>
            <a:r>
              <a:rPr lang="sv-SE" sz="1600" b="1" dirty="0" smtClean="0"/>
              <a:t>via sociala </a:t>
            </a:r>
            <a:r>
              <a:rPr lang="sv-SE" sz="1600" b="1" dirty="0" smtClean="0"/>
              <a:t>nätverk/praktikgemenskaper/team</a:t>
            </a:r>
            <a:r>
              <a:rPr lang="sv-SE" sz="1600" dirty="0" smtClean="0"/>
              <a:t>.</a:t>
            </a:r>
          </a:p>
          <a:p>
            <a:endParaRPr lang="sv-SE" sz="1600" dirty="0" smtClean="0"/>
          </a:p>
          <a:p>
            <a:pPr marL="0" indent="0">
              <a:buNone/>
            </a:pPr>
            <a:endParaRPr lang="sv-SE" sz="15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63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9"/>
    </mc:Choice>
    <mc:Fallback>
      <p:transition spd="slow" advTm="1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983" y="538471"/>
            <a:ext cx="7797523" cy="596700"/>
          </a:xfrm>
        </p:spPr>
        <p:txBody>
          <a:bodyPr>
            <a:normAutofit/>
          </a:bodyPr>
          <a:lstStyle/>
          <a:p>
            <a:r>
              <a:rPr lang="sv-SE" sz="2700" dirty="0" smtClean="0"/>
              <a:t>Samarbetssystem</a:t>
            </a:r>
            <a:r>
              <a:rPr lang="sv-SE" sz="2700" dirty="0"/>
              <a:t>: tyst kunskap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9004" y="4776317"/>
            <a:ext cx="37485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(Kursboken, s 276)</a:t>
            </a:r>
            <a:endParaRPr lang="sv-SE" sz="13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15" y="1743529"/>
            <a:ext cx="3993885" cy="25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50984" y="1478796"/>
            <a:ext cx="32025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 smtClean="0"/>
              <a:t>Samarbetssystem </a:t>
            </a:r>
            <a:r>
              <a:rPr lang="sv-SE" sz="2000" dirty="0" smtClean="0"/>
              <a:t>– </a:t>
            </a:r>
            <a:r>
              <a:rPr lang="sv-SE" sz="2000" dirty="0"/>
              <a:t>kan användas för att skapa, dela och utbyta information och </a:t>
            </a:r>
            <a:r>
              <a:rPr lang="sv-SE" sz="2000" dirty="0" smtClean="0"/>
              <a:t>idéer, </a:t>
            </a:r>
            <a:r>
              <a:rPr lang="sv-SE" sz="2000" dirty="0"/>
              <a:t>men </a:t>
            </a:r>
            <a:r>
              <a:rPr lang="sv-SE" sz="2000" dirty="0" smtClean="0"/>
              <a:t>också för att </a:t>
            </a:r>
            <a:r>
              <a:rPr lang="sv-SE" sz="2000" b="1" dirty="0" smtClean="0"/>
              <a:t>fånga och dela </a:t>
            </a:r>
            <a:r>
              <a:rPr lang="sv-SE" sz="2000" b="1" dirty="0"/>
              <a:t>tyst </a:t>
            </a:r>
            <a:r>
              <a:rPr lang="sv-SE" sz="2000" b="1" dirty="0" smtClean="0"/>
              <a:t>kunskap, särskilt genom den centrala funktionen ”stöd för kommunikation</a:t>
            </a:r>
            <a:r>
              <a:rPr lang="sv-SE" sz="2000" b="1" dirty="0"/>
              <a:t>” hos samarbetssystem</a:t>
            </a:r>
            <a:endParaRPr lang="sv-SE" sz="2000" b="1" dirty="0"/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64"/>
    </mc:Choice>
    <mc:Fallback>
      <p:transition spd="slow" advTm="2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16644" y="81776"/>
            <a:ext cx="1271239" cy="12638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559440"/>
            <a:ext cx="8030987" cy="596700"/>
          </a:xfrm>
        </p:spPr>
        <p:txBody>
          <a:bodyPr>
            <a:normAutofit fontScale="90000"/>
          </a:bodyPr>
          <a:lstStyle/>
          <a:p>
            <a:r>
              <a:rPr lang="sv-SE" sz="3000" dirty="0" smtClean="0"/>
              <a:t>Sist men inte minst: Inbäddad </a:t>
            </a:r>
            <a:r>
              <a:rPr lang="sv-SE" sz="3000" dirty="0"/>
              <a:t>kunskap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451" y="1414158"/>
            <a:ext cx="8118536" cy="3585846"/>
          </a:xfrm>
        </p:spPr>
        <p:txBody>
          <a:bodyPr>
            <a:normAutofit/>
          </a:bodyPr>
          <a:lstStyle/>
          <a:p>
            <a:r>
              <a:rPr lang="sv-SE" sz="1800" b="1" dirty="0">
                <a:latin typeface="+mn-lt"/>
              </a:rPr>
              <a:t>Inbäddad kunskap (embedded knowledge) - </a:t>
            </a:r>
            <a:r>
              <a:rPr lang="sv-SE" sz="1800" dirty="0">
                <a:latin typeface="+mn-lt"/>
              </a:rPr>
              <a:t>är kunskap som finns i fysiska objekt, processer, rutiner, IT-system, eller strukturer</a:t>
            </a:r>
          </a:p>
          <a:p>
            <a:r>
              <a:rPr lang="sv-SE" sz="1800" b="1" dirty="0">
                <a:latin typeface="+mn-lt"/>
              </a:rPr>
              <a:t>Fördelen </a:t>
            </a:r>
            <a:r>
              <a:rPr lang="sv-SE" sz="1800" dirty="0">
                <a:latin typeface="+mn-lt"/>
              </a:rPr>
              <a:t>med denna kunskap, precis som dokumenterad </a:t>
            </a:r>
            <a:r>
              <a:rPr lang="sv-SE" sz="1800" dirty="0" smtClean="0">
                <a:latin typeface="+mn-lt"/>
              </a:rPr>
              <a:t>explicit kunskap</a:t>
            </a:r>
            <a:r>
              <a:rPr lang="sv-SE" sz="1800" dirty="0">
                <a:latin typeface="+mn-lt"/>
              </a:rPr>
              <a:t>, är att </a:t>
            </a:r>
            <a:r>
              <a:rPr lang="sv-SE" sz="1800" b="1" dirty="0">
                <a:latin typeface="+mn-lt"/>
              </a:rPr>
              <a:t>den inte försvinner när anställda </a:t>
            </a:r>
            <a:r>
              <a:rPr lang="sv-SE" sz="1800" b="1" dirty="0" smtClean="0">
                <a:latin typeface="+mn-lt"/>
              </a:rPr>
              <a:t>slutar</a:t>
            </a:r>
          </a:p>
          <a:p>
            <a:r>
              <a:rPr lang="sv-SE" sz="1800" b="1" dirty="0">
                <a:latin typeface="+mn-lt"/>
              </a:rPr>
              <a:t>Nackdelen</a:t>
            </a:r>
            <a:r>
              <a:rPr lang="sv-SE" sz="1800" dirty="0">
                <a:latin typeface="+mn-lt"/>
              </a:rPr>
              <a:t> är att den kan vara </a:t>
            </a:r>
            <a:r>
              <a:rPr lang="sv-SE" sz="1800" b="1" dirty="0">
                <a:latin typeface="+mn-lt"/>
              </a:rPr>
              <a:t>svår att förändra</a:t>
            </a:r>
          </a:p>
          <a:p>
            <a:pPr marL="0" indent="0">
              <a:buNone/>
            </a:pPr>
            <a:endParaRPr lang="sv-SE" sz="2000" dirty="0"/>
          </a:p>
          <a:p>
            <a:pPr>
              <a:buNone/>
            </a:pPr>
            <a:endParaRPr lang="sv-SE" sz="15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09"/>
    </mc:Choice>
    <mc:Fallback>
      <p:transition spd="slow" advTm="5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000" dirty="0"/>
              <a:t>Inbäddad kunskap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264" y="1407968"/>
            <a:ext cx="8118536" cy="3585846"/>
          </a:xfrm>
        </p:spPr>
        <p:txBody>
          <a:bodyPr>
            <a:normAutofit/>
          </a:bodyPr>
          <a:lstStyle/>
          <a:p>
            <a:r>
              <a:rPr lang="sv-SE" sz="1800" b="1" dirty="0" smtClean="0">
                <a:latin typeface="+mn-lt"/>
              </a:rPr>
              <a:t>Ett </a:t>
            </a:r>
            <a:r>
              <a:rPr lang="sv-SE" sz="1800" b="1" dirty="0">
                <a:latin typeface="+mn-lt"/>
              </a:rPr>
              <a:t>exempel på inbäddad kunskap </a:t>
            </a:r>
            <a:r>
              <a:rPr lang="sv-SE" sz="1800" dirty="0">
                <a:latin typeface="+mn-lt"/>
              </a:rPr>
              <a:t>kan man ta en </a:t>
            </a:r>
            <a:r>
              <a:rPr lang="sv-SE" sz="1800" b="1" dirty="0">
                <a:latin typeface="+mn-lt"/>
              </a:rPr>
              <a:t>bakmaskin</a:t>
            </a:r>
            <a:r>
              <a:rPr lang="sv-SE" sz="1800" dirty="0">
                <a:latin typeface="+mn-lt"/>
              </a:rPr>
              <a:t>, det vill säga en maskin för att göra bröd. </a:t>
            </a:r>
            <a:r>
              <a:rPr lang="sv-SE" sz="1800" b="1" dirty="0">
                <a:latin typeface="+mn-lt"/>
              </a:rPr>
              <a:t>Maskinen bäddar in kunskap om hur man gör bröd</a:t>
            </a:r>
            <a:r>
              <a:rPr lang="sv-SE" sz="1800" dirty="0">
                <a:latin typeface="+mn-lt"/>
              </a:rPr>
              <a:t>, det vill säga den </a:t>
            </a:r>
            <a:r>
              <a:rPr lang="sv-SE" sz="1800" dirty="0" smtClean="0">
                <a:latin typeface="+mn-lt"/>
              </a:rPr>
              <a:t>bäddar </a:t>
            </a:r>
            <a:r>
              <a:rPr lang="sv-SE" sz="1800" dirty="0">
                <a:latin typeface="+mn-lt"/>
              </a:rPr>
              <a:t>in ett recept, en </a:t>
            </a:r>
            <a:r>
              <a:rPr lang="sv-SE" sz="1800" dirty="0" smtClean="0">
                <a:latin typeface="+mn-lt"/>
              </a:rPr>
              <a:t>metod för att baka bröd.</a:t>
            </a:r>
            <a:endParaRPr lang="sv-SE" sz="1800" dirty="0">
              <a:latin typeface="+mn-lt"/>
            </a:endParaRPr>
          </a:p>
          <a:p>
            <a:r>
              <a:rPr lang="sv-SE" sz="1800" b="1" dirty="0">
                <a:latin typeface="+mn-lt"/>
              </a:rPr>
              <a:t>Ett annat </a:t>
            </a:r>
            <a:r>
              <a:rPr lang="sv-SE" sz="1800" b="1" dirty="0" smtClean="0">
                <a:latin typeface="+mn-lt"/>
              </a:rPr>
              <a:t>exempel på inbäddad kunskap är </a:t>
            </a:r>
            <a:r>
              <a:rPr lang="sv-SE" sz="1800" b="1" dirty="0">
                <a:latin typeface="+mn-lt"/>
              </a:rPr>
              <a:t>en </a:t>
            </a:r>
            <a:r>
              <a:rPr lang="sv-SE" sz="1800" b="1" dirty="0" smtClean="0">
                <a:latin typeface="+mn-lt"/>
              </a:rPr>
              <a:t>rutin eller process </a:t>
            </a:r>
            <a:r>
              <a:rPr lang="sv-SE" sz="1800" dirty="0" smtClean="0">
                <a:latin typeface="+mn-lt"/>
              </a:rPr>
              <a:t>– sådan inbäddad kunskap kan vara baserad på många års erfarenhet</a:t>
            </a:r>
            <a:endParaRPr lang="sv-SE" sz="1800" dirty="0">
              <a:latin typeface="+mn-lt"/>
            </a:endParaRPr>
          </a:p>
          <a:p>
            <a:pPr>
              <a:buNone/>
            </a:pPr>
            <a:endParaRPr lang="sv-SE" sz="15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2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28"/>
    </mc:Choice>
    <mc:Fallback>
      <p:transition spd="slow" advTm="7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Det </a:t>
            </a:r>
            <a:r>
              <a:rPr lang="sv-SE" sz="1800" dirty="0" smtClean="0">
                <a:latin typeface="+mn-lt"/>
              </a:rPr>
              <a:t>finns många definitioner av data, information och kunskap </a:t>
            </a:r>
            <a:r>
              <a:rPr lang="sv-SE" sz="1800" dirty="0" smtClean="0">
                <a:latin typeface="+mn-lt"/>
              </a:rPr>
              <a:t>- och </a:t>
            </a:r>
            <a:r>
              <a:rPr lang="sv-SE" sz="1800" dirty="0" smtClean="0">
                <a:latin typeface="+mn-lt"/>
              </a:rPr>
              <a:t>mycket är skrivet om relationerna mellan dem.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"/>
    </mc:Choice>
    <mc:Fallback xmlns="">
      <p:transition spd="slow" advTm="1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Det </a:t>
            </a:r>
            <a:r>
              <a:rPr lang="sv-SE" sz="1800" dirty="0">
                <a:latin typeface="+mn-lt"/>
              </a:rPr>
              <a:t>är </a:t>
            </a:r>
            <a:r>
              <a:rPr lang="sv-SE" sz="1800" dirty="0" smtClean="0">
                <a:latin typeface="+mn-lt"/>
              </a:rPr>
              <a:t>också ofta </a:t>
            </a:r>
            <a:r>
              <a:rPr lang="sv-SE" sz="1800" dirty="0">
                <a:latin typeface="+mn-lt"/>
              </a:rPr>
              <a:t>svårt att göra skillnad mellan dessa </a:t>
            </a:r>
            <a:r>
              <a:rPr lang="sv-SE" sz="1800" dirty="0" smtClean="0">
                <a:latin typeface="+mn-lt"/>
              </a:rPr>
              <a:t>begrepp när man pratar och </a:t>
            </a:r>
            <a:r>
              <a:rPr lang="sv-SE" sz="1800" dirty="0" smtClean="0">
                <a:latin typeface="+mn-lt"/>
              </a:rPr>
              <a:t>skriver, även om man definierat begreppen</a:t>
            </a:r>
            <a:endParaRPr lang="sv-SE" sz="1800" dirty="0">
              <a:latin typeface="+mn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"/>
    </mc:Choice>
    <mc:Fallback xmlns="">
      <p:transition spd="slow" advTm="9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8307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Data, information och 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5838" y="787743"/>
            <a:ext cx="7513740" cy="41001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Definitioner </a:t>
            </a:r>
            <a:r>
              <a:rPr lang="sv-SE" sz="1800" dirty="0" smtClean="0">
                <a:latin typeface="+mn-lt"/>
              </a:rPr>
              <a:t>av data, information och kunskap brukar ofta bygga på varandras </a:t>
            </a:r>
            <a:r>
              <a:rPr lang="sv-SE" sz="1800" dirty="0" smtClean="0">
                <a:latin typeface="+mn-lt"/>
              </a:rPr>
              <a:t>definitioner. D</a:t>
            </a:r>
            <a:r>
              <a:rPr lang="sv-SE" sz="1800" dirty="0" smtClean="0">
                <a:latin typeface="+mn-lt"/>
              </a:rPr>
              <a:t>ata, information och kunskap brukar därför beskrivas </a:t>
            </a:r>
            <a:r>
              <a:rPr lang="sv-SE" sz="1800" dirty="0" smtClean="0">
                <a:latin typeface="+mn-lt"/>
              </a:rPr>
              <a:t>i </a:t>
            </a:r>
            <a:r>
              <a:rPr lang="sv-SE" sz="1800" dirty="0" smtClean="0">
                <a:latin typeface="+mn-lt"/>
              </a:rPr>
              <a:t>en form av </a:t>
            </a:r>
            <a:r>
              <a:rPr lang="sv-SE" sz="1800" dirty="0" smtClean="0">
                <a:latin typeface="+mn-lt"/>
              </a:rPr>
              <a:t>en hierarki där det ena är grunden för </a:t>
            </a:r>
            <a:r>
              <a:rPr lang="sv-SE" sz="1800" dirty="0">
                <a:latin typeface="+mn-lt"/>
              </a:rPr>
              <a:t>det andra  (se figur nedan) :</a:t>
            </a:r>
            <a:endParaRPr lang="sv-SE" sz="1800" dirty="0" smtClean="0">
              <a:latin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 definieras i termer av data </a:t>
            </a:r>
            <a:r>
              <a:rPr lang="sv-SE" sz="1800" dirty="0" smtClean="0">
                <a:latin typeface="+mn-lt"/>
              </a:rPr>
              <a:t>(till exempel, </a:t>
            </a:r>
            <a:r>
              <a:rPr lang="sv-SE" sz="1800" dirty="0" smtClean="0">
                <a:latin typeface="+mn-lt"/>
              </a:rPr>
              <a:t>”</a:t>
            </a:r>
            <a:r>
              <a:rPr lang="sv-SE" sz="1800" i="1" dirty="0" smtClean="0">
                <a:latin typeface="+mn-lt"/>
              </a:rPr>
              <a:t>Information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dirty="0" smtClean="0">
                <a:latin typeface="+mn-lt"/>
              </a:rPr>
              <a:t>är </a:t>
            </a:r>
            <a:r>
              <a:rPr lang="sv-SE" sz="1800" i="1" dirty="0" smtClean="0">
                <a:latin typeface="+mn-lt"/>
              </a:rPr>
              <a:t>data </a:t>
            </a:r>
            <a:r>
              <a:rPr lang="sv-SE" sz="1800" dirty="0" smtClean="0">
                <a:latin typeface="+mn-lt"/>
              </a:rPr>
              <a:t>som har mening för en </a:t>
            </a:r>
            <a:r>
              <a:rPr lang="sv-SE" sz="1800" dirty="0" smtClean="0">
                <a:latin typeface="+mn-lt"/>
              </a:rPr>
              <a:t>person”)</a:t>
            </a:r>
            <a:endParaRPr lang="sv-SE" sz="1800" dirty="0" smtClean="0">
              <a:latin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 definieras i termer av </a:t>
            </a:r>
            <a:r>
              <a:rPr lang="sv-SE" sz="1800" b="1" dirty="0">
                <a:latin typeface="+mn-lt"/>
              </a:rPr>
              <a:t>information </a:t>
            </a:r>
            <a:r>
              <a:rPr lang="sv-SE" sz="1800" dirty="0">
                <a:latin typeface="+mn-lt"/>
              </a:rPr>
              <a:t>(till exempel, </a:t>
            </a:r>
            <a:r>
              <a:rPr lang="sv-SE" sz="1800" dirty="0" smtClean="0">
                <a:latin typeface="+mn-lt"/>
              </a:rPr>
              <a:t>”</a:t>
            </a:r>
            <a:r>
              <a:rPr lang="sv-SE" sz="1800" i="1" dirty="0" smtClean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är </a:t>
            </a:r>
            <a:r>
              <a:rPr lang="sv-SE" sz="1800" i="1" dirty="0">
                <a:latin typeface="+mn-lt"/>
              </a:rPr>
              <a:t>information</a:t>
            </a:r>
            <a:r>
              <a:rPr lang="sv-SE" sz="1800" dirty="0">
                <a:latin typeface="+mn-lt"/>
              </a:rPr>
              <a:t> som det går att agera </a:t>
            </a:r>
            <a:r>
              <a:rPr lang="sv-SE" sz="1800" dirty="0" smtClean="0">
                <a:latin typeface="+mn-lt"/>
              </a:rPr>
              <a:t>på”)</a:t>
            </a:r>
            <a:endParaRPr lang="sv-SE" sz="1800" dirty="0">
              <a:latin typeface="+mn-lt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sv-SE" sz="1800" dirty="0">
              <a:latin typeface="+mn-lt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4951611" y="3748932"/>
            <a:ext cx="3035030" cy="1138136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" name="Straight Connector 3"/>
          <p:cNvCxnSpPr/>
          <p:nvPr/>
        </p:nvCxnSpPr>
        <p:spPr>
          <a:xfrm>
            <a:off x="5385333" y="4573897"/>
            <a:ext cx="2167585" cy="5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31935" y="4275140"/>
            <a:ext cx="14743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7320" y="3967363"/>
            <a:ext cx="783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kunskap</a:t>
            </a:r>
            <a:endParaRPr lang="sv-SE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944012" y="4266119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information</a:t>
            </a:r>
            <a:endParaRPr lang="sv-SE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214406" y="4549876"/>
            <a:ext cx="509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data</a:t>
            </a:r>
            <a:endParaRPr lang="sv-SE" sz="1400" dirty="0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65"/>
    </mc:Choice>
    <mc:Fallback xmlns="">
      <p:transition spd="slow" advTm="5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80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Data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9509" y="787743"/>
            <a:ext cx="774242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Data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dirty="0" smtClean="0">
                <a:latin typeface="+mn-lt"/>
              </a:rPr>
              <a:t>kan definieras </a:t>
            </a:r>
            <a:r>
              <a:rPr lang="sv-SE" sz="1800" dirty="0" smtClean="0">
                <a:latin typeface="+mn-lt"/>
              </a:rPr>
              <a:t>som </a:t>
            </a:r>
            <a:r>
              <a:rPr lang="sv-SE" sz="1800" b="1" dirty="0" smtClean="0">
                <a:latin typeface="+mn-lt"/>
              </a:rPr>
              <a:t>signaler</a:t>
            </a:r>
            <a:r>
              <a:rPr lang="sv-SE" sz="1800" b="1" dirty="0">
                <a:latin typeface="+mn-lt"/>
              </a:rPr>
              <a:t> </a:t>
            </a:r>
            <a:r>
              <a:rPr lang="sv-SE" sz="1800" b="1" dirty="0" smtClean="0">
                <a:latin typeface="+mn-lt"/>
              </a:rPr>
              <a:t>och </a:t>
            </a:r>
            <a:r>
              <a:rPr lang="sv-SE" sz="1800" b="1" dirty="0" smtClean="0">
                <a:latin typeface="+mn-lt"/>
              </a:rPr>
              <a:t>symboler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Data kan också definieras som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b="1" dirty="0" smtClean="0">
                <a:latin typeface="+mn-lt"/>
              </a:rPr>
              <a:t>”något” </a:t>
            </a:r>
            <a:r>
              <a:rPr lang="sv-SE" sz="1800" b="1" dirty="0" smtClean="0">
                <a:latin typeface="+mn-lt"/>
              </a:rPr>
              <a:t>som </a:t>
            </a:r>
            <a:r>
              <a:rPr lang="sv-SE" sz="1800" b="1" dirty="0" smtClean="0">
                <a:latin typeface="+mn-lt"/>
              </a:rPr>
              <a:t>saknar egentligen mening/betydelse 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Data </a:t>
            </a:r>
            <a:r>
              <a:rPr lang="sv-SE" sz="1800" dirty="0" smtClean="0">
                <a:latin typeface="+mn-lt"/>
              </a:rPr>
              <a:t>kan också definieras som </a:t>
            </a:r>
            <a:r>
              <a:rPr lang="sv-SE" sz="1800" b="1" dirty="0" smtClean="0">
                <a:latin typeface="+mn-lt"/>
              </a:rPr>
              <a:t>fakta som inte är bearbetad</a:t>
            </a:r>
            <a:r>
              <a:rPr lang="sv-SE" sz="1800" dirty="0" smtClean="0">
                <a:latin typeface="+mn-lt"/>
              </a:rPr>
              <a:t>, det vill säga </a:t>
            </a:r>
            <a:r>
              <a:rPr lang="sv-SE" sz="1800" b="1" dirty="0" smtClean="0">
                <a:latin typeface="+mn-lt"/>
              </a:rPr>
              <a:t>oprocessad eller oorganiserad fakta</a:t>
            </a:r>
            <a:r>
              <a:rPr lang="sv-SE" sz="1800" dirty="0" smtClean="0">
                <a:latin typeface="+mn-lt"/>
              </a:rPr>
              <a:t>, och </a:t>
            </a:r>
            <a:r>
              <a:rPr lang="sv-SE" sz="1800" dirty="0" smtClean="0">
                <a:latin typeface="+mn-lt"/>
              </a:rPr>
              <a:t>som kan </a:t>
            </a:r>
            <a:r>
              <a:rPr lang="sv-SE" sz="1800" dirty="0" smtClean="0">
                <a:latin typeface="+mn-lt"/>
              </a:rPr>
              <a:t>först bli information när man </a:t>
            </a:r>
            <a:r>
              <a:rPr lang="sv-SE" sz="1800" dirty="0" smtClean="0">
                <a:latin typeface="+mn-lt"/>
              </a:rPr>
              <a:t>bearbetat, processat eller organiserat data</a:t>
            </a:r>
            <a:endParaRPr lang="sv-SE" sz="1800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0"/>
    </mc:Choice>
    <mc:Fallback xmlns="">
      <p:transition spd="slow" advTm="3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80" y="359118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Information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49509" y="787743"/>
            <a:ext cx="7742420" cy="4100109"/>
          </a:xfrm>
        </p:spPr>
        <p:txBody>
          <a:bodyPr>
            <a:normAutofit/>
          </a:bodyPr>
          <a:lstStyle/>
          <a:p>
            <a:pPr>
              <a:buNone/>
            </a:pP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dirty="0" smtClean="0">
                <a:latin typeface="+mn-lt"/>
              </a:rPr>
              <a:t>kan definieras </a:t>
            </a:r>
            <a:r>
              <a:rPr lang="sv-SE" sz="1800" dirty="0" smtClean="0">
                <a:latin typeface="+mn-lt"/>
              </a:rPr>
              <a:t>som </a:t>
            </a:r>
            <a:r>
              <a:rPr lang="sv-SE" sz="1800" b="1" dirty="0" smtClean="0">
                <a:latin typeface="+mn-lt"/>
              </a:rPr>
              <a:t>data som är </a:t>
            </a:r>
            <a:r>
              <a:rPr lang="sv-SE" sz="1800" b="1" dirty="0" smtClean="0">
                <a:latin typeface="+mn-lt"/>
              </a:rPr>
              <a:t>relaterad </a:t>
            </a:r>
            <a:r>
              <a:rPr lang="sv-SE" sz="1800" b="1" dirty="0" smtClean="0">
                <a:latin typeface="+mn-lt"/>
              </a:rPr>
              <a:t>till annan data</a:t>
            </a:r>
            <a:r>
              <a:rPr lang="sv-SE" sz="1800" dirty="0" smtClean="0">
                <a:latin typeface="+mn-lt"/>
              </a:rPr>
              <a:t>, som därmed får mening i relation till annan </a:t>
            </a:r>
            <a:r>
              <a:rPr lang="sv-SE" sz="1800" dirty="0" smtClean="0">
                <a:latin typeface="+mn-lt"/>
              </a:rPr>
              <a:t>data. </a:t>
            </a:r>
          </a:p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Information </a:t>
            </a:r>
            <a:r>
              <a:rPr lang="sv-SE" sz="1800" dirty="0" smtClean="0">
                <a:latin typeface="+mn-lt"/>
              </a:rPr>
              <a:t>kan också definieras </a:t>
            </a:r>
            <a:r>
              <a:rPr lang="sv-SE" sz="1800" dirty="0" smtClean="0">
                <a:latin typeface="+mn-lt"/>
              </a:rPr>
              <a:t>som </a:t>
            </a:r>
            <a:r>
              <a:rPr lang="sv-SE" sz="1800" b="1" dirty="0" smtClean="0">
                <a:latin typeface="+mn-lt"/>
              </a:rPr>
              <a:t>data som har mening för en viss person eller </a:t>
            </a:r>
            <a:r>
              <a:rPr lang="sv-SE" sz="1800" b="1" dirty="0" smtClean="0">
                <a:latin typeface="+mn-lt"/>
              </a:rPr>
              <a:t>grupp</a:t>
            </a:r>
            <a:r>
              <a:rPr lang="sv-SE" sz="1800" dirty="0" smtClean="0">
                <a:latin typeface="+mn-lt"/>
              </a:rPr>
              <a:t> (medan data som inte </a:t>
            </a:r>
            <a:r>
              <a:rPr lang="sv-SE" sz="1800" dirty="0">
                <a:latin typeface="+mn-lt"/>
              </a:rPr>
              <a:t>är information </a:t>
            </a:r>
            <a:r>
              <a:rPr lang="sv-SE" sz="1800" dirty="0">
                <a:latin typeface="+mn-lt"/>
              </a:rPr>
              <a:t>saknar egentligen mening/betydelse </a:t>
            </a:r>
            <a:r>
              <a:rPr lang="sv-SE" sz="1800" dirty="0" smtClean="0">
                <a:latin typeface="+mn-lt"/>
              </a:rPr>
              <a:t>för någon)</a:t>
            </a:r>
            <a:endParaRPr lang="sv-SE" sz="1800" dirty="0">
              <a:latin typeface="+mn-lt"/>
            </a:endParaRPr>
          </a:p>
          <a:p>
            <a:pPr>
              <a:spcBef>
                <a:spcPts val="0"/>
              </a:spcBef>
            </a:pPr>
            <a:endParaRPr lang="sv-SE" sz="1800" b="1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72"/>
    </mc:Choice>
    <mc:Fallback xmlns="">
      <p:transition spd="slow" advTm="4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3" y="602310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sv-SE" sz="2700" dirty="0" smtClean="0"/>
              <a:t>Kunskap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4" y="1259832"/>
            <a:ext cx="7304546" cy="34382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brukar ibland definieras som </a:t>
            </a:r>
            <a:r>
              <a:rPr lang="sv-SE" sz="1800" b="1" dirty="0" smtClean="0">
                <a:latin typeface="+mn-lt"/>
              </a:rPr>
              <a:t>information </a:t>
            </a:r>
            <a:r>
              <a:rPr lang="sv-SE" sz="1800" b="1" dirty="0" smtClean="0">
                <a:latin typeface="+mn-lt"/>
              </a:rPr>
              <a:t>som det </a:t>
            </a:r>
            <a:r>
              <a:rPr lang="sv-SE" sz="1800" b="1" dirty="0" smtClean="0">
                <a:latin typeface="+mn-lt"/>
              </a:rPr>
              <a:t>går att agera på </a:t>
            </a:r>
            <a:r>
              <a:rPr lang="sv-SE" sz="1800" dirty="0" smtClean="0">
                <a:latin typeface="+mn-lt"/>
              </a:rPr>
              <a:t>(göra saker med) </a:t>
            </a:r>
          </a:p>
          <a:p>
            <a:pPr>
              <a:spcBef>
                <a:spcPts val="0"/>
              </a:spcBef>
            </a:pPr>
            <a:r>
              <a:rPr lang="sv-SE" sz="1800" dirty="0" smtClean="0">
                <a:latin typeface="+mn-lt"/>
              </a:rPr>
              <a:t>Kunskap kan också ses som </a:t>
            </a:r>
            <a:r>
              <a:rPr lang="sv-SE" sz="1800" dirty="0" smtClean="0">
                <a:latin typeface="+mn-lt"/>
              </a:rPr>
              <a:t>en </a:t>
            </a:r>
            <a:r>
              <a:rPr lang="sv-SE" sz="1800" b="1" dirty="0" smtClean="0">
                <a:latin typeface="+mn-lt"/>
              </a:rPr>
              <a:t>egenskap </a:t>
            </a:r>
            <a:r>
              <a:rPr lang="sv-SE" sz="1800" b="1" dirty="0" smtClean="0">
                <a:latin typeface="+mn-lt"/>
              </a:rPr>
              <a:t>hos människan </a:t>
            </a:r>
            <a:r>
              <a:rPr lang="sv-SE" sz="1800" dirty="0" smtClean="0">
                <a:latin typeface="+mn-lt"/>
              </a:rPr>
              <a:t>snarare än </a:t>
            </a:r>
            <a:r>
              <a:rPr lang="sv-SE" sz="1800" dirty="0" smtClean="0">
                <a:latin typeface="+mn-lt"/>
              </a:rPr>
              <a:t>en egenskap hos </a:t>
            </a:r>
            <a:r>
              <a:rPr lang="sv-SE" sz="1800" dirty="0" smtClean="0">
                <a:latin typeface="+mn-lt"/>
              </a:rPr>
              <a:t>information</a:t>
            </a:r>
            <a:endParaRPr lang="sv-SE" sz="1800" dirty="0">
              <a:latin typeface="+mn-lt"/>
            </a:endParaRPr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2"/>
    </mc:Choice>
    <mc:Fallback xmlns="">
      <p:transition spd="slow" advTm="2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2627" y="0"/>
            <a:ext cx="1631373" cy="151026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90142" y="602310"/>
            <a:ext cx="7502519" cy="857250"/>
          </a:xfrm>
        </p:spPr>
        <p:txBody>
          <a:bodyPr>
            <a:normAutofit fontScale="90000"/>
          </a:bodyPr>
          <a:lstStyle/>
          <a:p>
            <a:pPr algn="l"/>
            <a:r>
              <a:rPr lang="sv-SE" sz="2700" dirty="0" smtClean="0"/>
              <a:t>Kunskap – som egenskap hos människan</a:t>
            </a:r>
            <a:endParaRPr lang="sv-SE" sz="2700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0143" y="1259833"/>
            <a:ext cx="7906383" cy="355201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1800" b="1" dirty="0" smtClean="0">
                <a:latin typeface="+mn-lt"/>
              </a:rPr>
              <a:t>Kunskap</a:t>
            </a:r>
            <a:r>
              <a:rPr lang="sv-SE" sz="1800" dirty="0" smtClean="0">
                <a:latin typeface="+mn-lt"/>
              </a:rPr>
              <a:t> </a:t>
            </a:r>
            <a:r>
              <a:rPr lang="sv-SE" sz="1800" dirty="0" smtClean="0">
                <a:latin typeface="+mn-lt"/>
              </a:rPr>
              <a:t>definieras </a:t>
            </a:r>
            <a:r>
              <a:rPr lang="sv-SE" sz="1800" dirty="0" smtClean="0">
                <a:latin typeface="+mn-lt"/>
              </a:rPr>
              <a:t>ofta som </a:t>
            </a:r>
            <a:r>
              <a:rPr lang="sv-SE" sz="1800" dirty="0">
                <a:latin typeface="+mn-lt"/>
              </a:rPr>
              <a:t>en </a:t>
            </a:r>
            <a:r>
              <a:rPr lang="sv-SE" sz="1800" b="1" dirty="0">
                <a:latin typeface="+mn-lt"/>
              </a:rPr>
              <a:t>egenskap hos en människa </a:t>
            </a:r>
            <a:r>
              <a:rPr lang="sv-SE" sz="1800" dirty="0">
                <a:latin typeface="+mn-lt"/>
              </a:rPr>
              <a:t>(och inte </a:t>
            </a:r>
            <a:r>
              <a:rPr lang="sv-SE" sz="1800" dirty="0" smtClean="0">
                <a:latin typeface="+mn-lt"/>
              </a:rPr>
              <a:t>en egenskap hos </a:t>
            </a:r>
            <a:r>
              <a:rPr lang="sv-SE" sz="1800" dirty="0" smtClean="0">
                <a:latin typeface="+mn-lt"/>
              </a:rPr>
              <a:t>information </a:t>
            </a:r>
            <a:r>
              <a:rPr lang="sv-SE" sz="1800" dirty="0">
                <a:latin typeface="+mn-lt"/>
              </a:rPr>
              <a:t>eller något annat utanför människan). </a:t>
            </a:r>
            <a:endParaRPr lang="sv-SE" sz="1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sv-SE" sz="1800" dirty="0">
                <a:latin typeface="+mn-lt"/>
              </a:rPr>
              <a:t>Enligt en sådan definition är det </a:t>
            </a:r>
            <a:r>
              <a:rPr lang="sv-SE" sz="1800" b="1" dirty="0">
                <a:latin typeface="+mn-lt"/>
              </a:rPr>
              <a:t>information som överförs vid läsning av litteratur eller </a:t>
            </a:r>
            <a:r>
              <a:rPr lang="sv-SE" sz="1800" b="1" dirty="0" smtClean="0">
                <a:latin typeface="+mn-lt"/>
              </a:rPr>
              <a:t>då man lyssnar på en </a:t>
            </a:r>
            <a:r>
              <a:rPr lang="sv-SE" sz="1800" b="1" dirty="0">
                <a:latin typeface="+mn-lt"/>
              </a:rPr>
              <a:t>föreläsning</a:t>
            </a:r>
          </a:p>
          <a:p>
            <a:pPr>
              <a:spcBef>
                <a:spcPts val="0"/>
              </a:spcBef>
            </a:pPr>
            <a:r>
              <a:rPr lang="sv-SE" sz="1800" b="1" dirty="0">
                <a:latin typeface="+mn-lt"/>
              </a:rPr>
              <a:t>Denna information integreras sedan med </a:t>
            </a:r>
            <a:r>
              <a:rPr lang="sv-SE" sz="1800" b="1" dirty="0" smtClean="0">
                <a:latin typeface="+mn-lt"/>
              </a:rPr>
              <a:t>individernas existerande </a:t>
            </a:r>
            <a:r>
              <a:rPr lang="sv-SE" sz="1800" b="1" dirty="0" smtClean="0">
                <a:latin typeface="+mn-lt"/>
              </a:rPr>
              <a:t>erfarenheter och </a:t>
            </a:r>
            <a:r>
              <a:rPr lang="sv-SE" sz="1800" b="1" dirty="0">
                <a:latin typeface="+mn-lt"/>
              </a:rPr>
              <a:t>kunskap </a:t>
            </a:r>
            <a:r>
              <a:rPr lang="sv-SE" sz="1800" dirty="0">
                <a:latin typeface="+mn-lt"/>
              </a:rPr>
              <a:t>i hjärnan </a:t>
            </a:r>
            <a:r>
              <a:rPr lang="sv-SE" sz="1800" dirty="0" smtClean="0">
                <a:latin typeface="+mn-lt"/>
              </a:rPr>
              <a:t>- </a:t>
            </a:r>
            <a:r>
              <a:rPr lang="sv-SE" sz="1800" b="1" dirty="0" smtClean="0">
                <a:latin typeface="+mn-lt"/>
              </a:rPr>
              <a:t>för </a:t>
            </a:r>
            <a:r>
              <a:rPr lang="sv-SE" sz="1800" b="1" dirty="0">
                <a:latin typeface="+mn-lt"/>
              </a:rPr>
              <a:t>att </a:t>
            </a:r>
            <a:r>
              <a:rPr lang="sv-SE" sz="1800" b="1" dirty="0" smtClean="0">
                <a:latin typeface="+mn-lt"/>
              </a:rPr>
              <a:t>på så sätt skapa </a:t>
            </a:r>
            <a:r>
              <a:rPr lang="sv-SE" sz="1800" b="1" dirty="0">
                <a:latin typeface="+mn-lt"/>
              </a:rPr>
              <a:t>ny </a:t>
            </a:r>
            <a:r>
              <a:rPr lang="sv-SE" sz="1800" b="1" dirty="0" smtClean="0">
                <a:latin typeface="+mn-lt"/>
              </a:rPr>
              <a:t>kunskap för individerna</a:t>
            </a:r>
            <a:endParaRPr lang="sv-SE" sz="1800" b="1" dirty="0">
              <a:latin typeface="+mn-lt"/>
            </a:endParaRPr>
          </a:p>
          <a:p>
            <a:pPr>
              <a:spcBef>
                <a:spcPts val="0"/>
              </a:spcBef>
            </a:pPr>
            <a:endParaRPr lang="sv-SE" sz="2900" dirty="0" smtClean="0">
              <a:latin typeface="+mn-lt"/>
            </a:endParaRPr>
          </a:p>
          <a:p>
            <a:pPr lvl="1"/>
            <a:endParaRPr lang="sv-SE" sz="6400" dirty="0"/>
          </a:p>
          <a:p>
            <a:pPr>
              <a:buNone/>
            </a:pPr>
            <a:endParaRPr lang="sv-SE" sz="64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45"/>
    </mc:Choice>
    <mc:Fallback xmlns="">
      <p:transition spd="slow" advTm="8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5684</TotalTime>
  <Words>1310</Words>
  <Application>Microsoft Office PowerPoint</Application>
  <PresentationFormat>On-screen Show (16:9)</PresentationFormat>
  <Paragraphs>162</Paragraphs>
  <Slides>28</Slides>
  <Notes>21</Notes>
  <HiddenSlides>0</HiddenSlides>
  <MMClips>28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Informationssystem 4  Del 4: Kunskapshantering och kunskapshanteringssystem</vt:lpstr>
      <vt:lpstr>PowerPoint Presentation</vt:lpstr>
      <vt:lpstr>Data, information och kunskap</vt:lpstr>
      <vt:lpstr>Data, information och kunskap</vt:lpstr>
      <vt:lpstr>Data, information och kunskap</vt:lpstr>
      <vt:lpstr>Data</vt:lpstr>
      <vt:lpstr>Information</vt:lpstr>
      <vt:lpstr>Kunskap</vt:lpstr>
      <vt:lpstr>Kunskap – som egenskap hos människan</vt:lpstr>
      <vt:lpstr>Kunskap – som egenskap hos människan</vt:lpstr>
      <vt:lpstr>Kunskap</vt:lpstr>
      <vt:lpstr>PowerPoint Presentation</vt:lpstr>
      <vt:lpstr>Kunskapshantering</vt:lpstr>
      <vt:lpstr>Explicit vs Tyst kunskap</vt:lpstr>
      <vt:lpstr>Explicit vs Tyst kunskap</vt:lpstr>
      <vt:lpstr>Explicit vs Tyst kunskap</vt:lpstr>
      <vt:lpstr>PowerPoint Presentation</vt:lpstr>
      <vt:lpstr>Kunskapshanteringssystem </vt:lpstr>
      <vt:lpstr>Kognitiva modellen</vt:lpstr>
      <vt:lpstr>BSS: Expertsystem: explicit kunskap </vt:lpstr>
      <vt:lpstr>BSS: Expertsystem: explicit kunskap </vt:lpstr>
      <vt:lpstr>BSS: Expertsystem: explicit kunskap </vt:lpstr>
      <vt:lpstr>BSS: Expertsystem: explicit kunskap </vt:lpstr>
      <vt:lpstr>”Community”-modellen</vt:lpstr>
      <vt:lpstr>Sociala Medier: tyst kunskap</vt:lpstr>
      <vt:lpstr>Samarbetssystem: tyst kunskap</vt:lpstr>
      <vt:lpstr>Sist men inte minst: Inbäddad kunskap</vt:lpstr>
      <vt:lpstr>Inbäddad kunskap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</cp:lastModifiedBy>
  <cp:revision>312</cp:revision>
  <cp:lastPrinted>2019-10-14T14:10:18Z</cp:lastPrinted>
  <dcterms:created xsi:type="dcterms:W3CDTF">2015-05-25T21:35:52Z</dcterms:created>
  <dcterms:modified xsi:type="dcterms:W3CDTF">2020-10-21T11:46:46Z</dcterms:modified>
</cp:coreProperties>
</file>