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66"/>
  </p:notesMasterIdLst>
  <p:handoutMasterIdLst>
    <p:handoutMasterId r:id="rId67"/>
  </p:handoutMasterIdLst>
  <p:sldIdLst>
    <p:sldId id="264" r:id="rId6"/>
    <p:sldId id="472" r:id="rId7"/>
    <p:sldId id="631" r:id="rId8"/>
    <p:sldId id="632" r:id="rId9"/>
    <p:sldId id="634" r:id="rId10"/>
    <p:sldId id="554" r:id="rId11"/>
    <p:sldId id="560" r:id="rId12"/>
    <p:sldId id="558" r:id="rId13"/>
    <p:sldId id="559" r:id="rId14"/>
    <p:sldId id="635" r:id="rId15"/>
    <p:sldId id="561" r:id="rId16"/>
    <p:sldId id="562" r:id="rId17"/>
    <p:sldId id="563" r:id="rId18"/>
    <p:sldId id="564" r:id="rId19"/>
    <p:sldId id="565" r:id="rId20"/>
    <p:sldId id="566" r:id="rId21"/>
    <p:sldId id="567" r:id="rId22"/>
    <p:sldId id="568" r:id="rId23"/>
    <p:sldId id="569" r:id="rId24"/>
    <p:sldId id="636" r:id="rId25"/>
    <p:sldId id="571" r:id="rId26"/>
    <p:sldId id="637" r:id="rId27"/>
    <p:sldId id="638" r:id="rId28"/>
    <p:sldId id="639" r:id="rId29"/>
    <p:sldId id="640" r:id="rId30"/>
    <p:sldId id="641" r:id="rId31"/>
    <p:sldId id="642" r:id="rId32"/>
    <p:sldId id="643" r:id="rId33"/>
    <p:sldId id="644" r:id="rId34"/>
    <p:sldId id="645" r:id="rId35"/>
    <p:sldId id="646" r:id="rId36"/>
    <p:sldId id="662" r:id="rId37"/>
    <p:sldId id="575" r:id="rId38"/>
    <p:sldId id="647" r:id="rId39"/>
    <p:sldId id="577" r:id="rId40"/>
    <p:sldId id="650" r:id="rId41"/>
    <p:sldId id="649" r:id="rId42"/>
    <p:sldId id="580" r:id="rId43"/>
    <p:sldId id="581" r:id="rId44"/>
    <p:sldId id="582" r:id="rId45"/>
    <p:sldId id="583" r:id="rId46"/>
    <p:sldId id="584" r:id="rId47"/>
    <p:sldId id="585" r:id="rId48"/>
    <p:sldId id="586" r:id="rId49"/>
    <p:sldId id="658" r:id="rId50"/>
    <p:sldId id="587" r:id="rId51"/>
    <p:sldId id="661" r:id="rId52"/>
    <p:sldId id="588" r:id="rId53"/>
    <p:sldId id="652" r:id="rId54"/>
    <p:sldId id="589" r:id="rId55"/>
    <p:sldId id="590" r:id="rId56"/>
    <p:sldId id="591" r:id="rId57"/>
    <p:sldId id="592" r:id="rId58"/>
    <p:sldId id="593" r:id="rId59"/>
    <p:sldId id="594" r:id="rId60"/>
    <p:sldId id="660" r:id="rId61"/>
    <p:sldId id="595" r:id="rId62"/>
    <p:sldId id="655" r:id="rId63"/>
    <p:sldId id="596" r:id="rId64"/>
    <p:sldId id="597" r:id="rId65"/>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87792" autoAdjust="0"/>
  </p:normalViewPr>
  <p:slideViewPr>
    <p:cSldViewPr snapToGrid="0">
      <p:cViewPr varScale="1">
        <p:scale>
          <a:sx n="80" d="100"/>
          <a:sy n="80" d="100"/>
        </p:scale>
        <p:origin x="152"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10/7/2018</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2018-10-07</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3</a:t>
            </a:fld>
            <a:endParaRPr lang="sv-SE"/>
          </a:p>
        </p:txBody>
      </p:sp>
    </p:spTree>
    <p:extLst>
      <p:ext uri="{BB962C8B-B14F-4D97-AF65-F5344CB8AC3E}">
        <p14:creationId xmlns:p14="http://schemas.microsoft.com/office/powerpoint/2010/main" val="96817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12</a:t>
            </a:fld>
            <a:endParaRPr lang="sv-SE"/>
          </a:p>
        </p:txBody>
      </p:sp>
    </p:spTree>
    <p:extLst>
      <p:ext uri="{BB962C8B-B14F-4D97-AF65-F5344CB8AC3E}">
        <p14:creationId xmlns:p14="http://schemas.microsoft.com/office/powerpoint/2010/main" val="48410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13</a:t>
            </a:fld>
            <a:endParaRPr lang="sv-SE"/>
          </a:p>
        </p:txBody>
      </p:sp>
    </p:spTree>
    <p:extLst>
      <p:ext uri="{BB962C8B-B14F-4D97-AF65-F5344CB8AC3E}">
        <p14:creationId xmlns:p14="http://schemas.microsoft.com/office/powerpoint/2010/main" val="406476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14</a:t>
            </a:fld>
            <a:endParaRPr lang="sv-SE"/>
          </a:p>
        </p:txBody>
      </p:sp>
    </p:spTree>
    <p:extLst>
      <p:ext uri="{BB962C8B-B14F-4D97-AF65-F5344CB8AC3E}">
        <p14:creationId xmlns:p14="http://schemas.microsoft.com/office/powerpoint/2010/main" val="17774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15</a:t>
            </a:fld>
            <a:endParaRPr lang="sv-SE"/>
          </a:p>
        </p:txBody>
      </p:sp>
    </p:spTree>
    <p:extLst>
      <p:ext uri="{BB962C8B-B14F-4D97-AF65-F5344CB8AC3E}">
        <p14:creationId xmlns:p14="http://schemas.microsoft.com/office/powerpoint/2010/main" val="102825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16</a:t>
            </a:fld>
            <a:endParaRPr lang="en-US" dirty="0" smtClean="0"/>
          </a:p>
        </p:txBody>
      </p:sp>
    </p:spTree>
    <p:extLst>
      <p:ext uri="{BB962C8B-B14F-4D97-AF65-F5344CB8AC3E}">
        <p14:creationId xmlns:p14="http://schemas.microsoft.com/office/powerpoint/2010/main" val="358458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21</a:t>
            </a:fld>
            <a:endParaRPr lang="sv-SE"/>
          </a:p>
        </p:txBody>
      </p:sp>
    </p:spTree>
    <p:extLst>
      <p:ext uri="{BB962C8B-B14F-4D97-AF65-F5344CB8AC3E}">
        <p14:creationId xmlns:p14="http://schemas.microsoft.com/office/powerpoint/2010/main" val="255894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32</a:t>
            </a:fld>
            <a:endParaRPr lang="sv-SE"/>
          </a:p>
        </p:txBody>
      </p:sp>
    </p:spTree>
    <p:extLst>
      <p:ext uri="{BB962C8B-B14F-4D97-AF65-F5344CB8AC3E}">
        <p14:creationId xmlns:p14="http://schemas.microsoft.com/office/powerpoint/2010/main" val="2409760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35</a:t>
            </a:fld>
            <a:endParaRPr lang="en-US" dirty="0" smtClean="0"/>
          </a:p>
        </p:txBody>
      </p:sp>
    </p:spTree>
    <p:extLst>
      <p:ext uri="{BB962C8B-B14F-4D97-AF65-F5344CB8AC3E}">
        <p14:creationId xmlns:p14="http://schemas.microsoft.com/office/powerpoint/2010/main" val="376380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36</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70467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37</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72139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4</a:t>
            </a:fld>
            <a:endParaRPr lang="sv-SE"/>
          </a:p>
        </p:txBody>
      </p:sp>
    </p:spTree>
    <p:extLst>
      <p:ext uri="{BB962C8B-B14F-4D97-AF65-F5344CB8AC3E}">
        <p14:creationId xmlns:p14="http://schemas.microsoft.com/office/powerpoint/2010/main" val="3414363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sv-SE" smtClean="0"/>
          </a:p>
        </p:txBody>
      </p:sp>
      <p:sp>
        <p:nvSpPr>
          <p:cNvPr id="141316" name="Slide Number Placeholder 3"/>
          <p:cNvSpPr>
            <a:spLocks noGrp="1"/>
          </p:cNvSpPr>
          <p:nvPr>
            <p:ph type="sldNum" sz="quarter" idx="5"/>
          </p:nvPr>
        </p:nvSpPr>
        <p:spPr>
          <a:noFill/>
        </p:spPr>
        <p:txBody>
          <a:bodyPr/>
          <a:lstStyle/>
          <a:p>
            <a:pPr defTabSz="1040244"/>
            <a:fld id="{40E8BDDA-8E94-4AA8-BB6C-3751047F5D40}" type="slidenum">
              <a:rPr lang="en-US" smtClean="0"/>
              <a:pPr defTabSz="1040244"/>
              <a:t>38</a:t>
            </a:fld>
            <a:endParaRPr lang="en-US" dirty="0" smtClean="0"/>
          </a:p>
        </p:txBody>
      </p:sp>
    </p:spTree>
    <p:extLst>
      <p:ext uri="{BB962C8B-B14F-4D97-AF65-F5344CB8AC3E}">
        <p14:creationId xmlns:p14="http://schemas.microsoft.com/office/powerpoint/2010/main" val="212505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defTabSz="1040244"/>
            <a:fld id="{70A69A55-F9D6-44EF-B756-FCFBE4BECA1B}" type="slidenum">
              <a:rPr lang="en-US" smtClean="0"/>
              <a:pPr defTabSz="1040244"/>
              <a:t>42</a:t>
            </a:fld>
            <a:endParaRPr lang="en-US" dirty="0" smtClean="0"/>
          </a:p>
        </p:txBody>
      </p:sp>
      <p:sp>
        <p:nvSpPr>
          <p:cNvPr id="146435" name="Rectangle 2"/>
          <p:cNvSpPr>
            <a:spLocks noGrp="1" noRot="1" noChangeAspect="1" noChangeArrowheads="1" noTextEdit="1"/>
          </p:cNvSpPr>
          <p:nvPr>
            <p:ph type="sldImg"/>
          </p:nvPr>
        </p:nvSpPr>
        <p:spPr>
          <a:xfrm>
            <a:off x="449263" y="765175"/>
            <a:ext cx="6205537" cy="3490913"/>
          </a:xfrm>
          <a:ln/>
        </p:spPr>
      </p:sp>
      <p:sp>
        <p:nvSpPr>
          <p:cNvPr id="146436" name="Rectangle 3"/>
          <p:cNvSpPr>
            <a:spLocks noGrp="1" noChangeArrowheads="1"/>
          </p:cNvSpPr>
          <p:nvPr>
            <p:ph type="body" idx="1"/>
          </p:nvPr>
        </p:nvSpPr>
        <p:spPr>
          <a:xfrm>
            <a:off x="250349" y="4366855"/>
            <a:ext cx="6848951" cy="5473300"/>
          </a:xfrm>
          <a:noFill/>
          <a:ln/>
        </p:spPr>
        <p:txBody>
          <a:bodyPr/>
          <a:lstStyle/>
          <a:p>
            <a:pPr eaLnBrk="1" hangingPunct="1"/>
            <a:r>
              <a:rPr lang="sv-SE" smtClean="0"/>
              <a:t>Två eller flera termer kan vara synonyma om de hänvisar till samma begrepp. Till exempel är termerna ”UML” och ”Unified Modeling Language” synonymer då de hänvisar till samma sak, samma tankeelement, det vill säga till samma begrepp. Om två eller flera termer som är synonymer inte uppfattas som synonymer kan detta försvåra kommunikation.</a:t>
            </a:r>
          </a:p>
          <a:p>
            <a:pPr eaLnBrk="1" hangingPunct="1"/>
            <a:endParaRPr lang="sv-SE" smtClean="0"/>
          </a:p>
          <a:p>
            <a:pPr eaLnBrk="1" hangingPunct="1"/>
            <a:r>
              <a:rPr lang="sv-SE" smtClean="0"/>
              <a:t>Polysemi innebär att en och samma term hänvisar till olika begrepp. Ett typiskt exempel är termen ”demokrati” som kan ha olika betydelse beroende på i vilket land man befinner sig. Detta kan också försvåra kommunikation.</a:t>
            </a:r>
          </a:p>
          <a:p>
            <a:pPr eaLnBrk="1" hangingPunct="1"/>
            <a:endParaRPr lang="sv-SE" smtClean="0"/>
          </a:p>
          <a:p>
            <a:pPr eaLnBrk="1" hangingPunct="1"/>
            <a:r>
              <a:rPr lang="sv-SE" smtClean="0"/>
              <a:t>Homonym innebär att likalydande eller likastavade termer har olika betydelse. ”Gift” i form av ”förenad i äktenskap” och ”giftigt ämne” är egentligen två olika termer fast de stavas lika. Det blir tydligt när de ska översättas till ett annat språk som engelska. Även homonymer kan orsaka kommunikationsproblem.</a:t>
            </a:r>
            <a:endParaRPr lang="en-US" smtClean="0"/>
          </a:p>
        </p:txBody>
      </p:sp>
    </p:spTree>
    <p:extLst>
      <p:ext uri="{BB962C8B-B14F-4D97-AF65-F5344CB8AC3E}">
        <p14:creationId xmlns:p14="http://schemas.microsoft.com/office/powerpoint/2010/main" val="194620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5</a:t>
            </a:fld>
            <a:endParaRPr lang="sv-SE"/>
          </a:p>
        </p:txBody>
      </p:sp>
    </p:spTree>
    <p:extLst>
      <p:ext uri="{BB962C8B-B14F-4D97-AF65-F5344CB8AC3E}">
        <p14:creationId xmlns:p14="http://schemas.microsoft.com/office/powerpoint/2010/main" val="366754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6</a:t>
            </a:fld>
            <a:endParaRPr lang="sv-SE"/>
          </a:p>
        </p:txBody>
      </p:sp>
    </p:spTree>
    <p:extLst>
      <p:ext uri="{BB962C8B-B14F-4D97-AF65-F5344CB8AC3E}">
        <p14:creationId xmlns:p14="http://schemas.microsoft.com/office/powerpoint/2010/main" val="166372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9163"/>
            <a:fld id="{1CB886DE-67D2-4EC9-B4B4-E93156B436B3}" type="slidenum">
              <a:rPr lang="en-US" smtClean="0"/>
              <a:pPr defTabSz="919163"/>
              <a:t>7</a:t>
            </a:fld>
            <a:endParaRPr lang="en-US" smtClean="0"/>
          </a:p>
        </p:txBody>
      </p:sp>
      <p:sp>
        <p:nvSpPr>
          <p:cNvPr id="45059" name="Rectangle 2"/>
          <p:cNvSpPr>
            <a:spLocks noGrp="1" noRot="1" noChangeAspect="1" noChangeArrowheads="1" noTextEdit="1"/>
          </p:cNvSpPr>
          <p:nvPr>
            <p:ph type="sldImg"/>
          </p:nvPr>
        </p:nvSpPr>
        <p:spPr>
          <a:xfrm>
            <a:off x="141288" y="546100"/>
            <a:ext cx="6819900" cy="3836988"/>
          </a:xfrm>
          <a:ln/>
        </p:spPr>
      </p:sp>
      <p:sp>
        <p:nvSpPr>
          <p:cNvPr id="45060" name="Rectangle 3"/>
          <p:cNvSpPr>
            <a:spLocks noGrp="1" noChangeArrowheads="1"/>
          </p:cNvSpPr>
          <p:nvPr>
            <p:ph type="body" idx="1"/>
          </p:nvPr>
        </p:nvSpPr>
        <p:spPr>
          <a:xfrm>
            <a:off x="481013" y="4365625"/>
            <a:ext cx="6618287" cy="5548313"/>
          </a:xfrm>
          <a:noFill/>
          <a:ln/>
        </p:spPr>
        <p:txBody>
          <a:bodyPr/>
          <a:lstStyle/>
          <a:p>
            <a:r>
              <a:rPr lang="sv-SE" smtClean="0"/>
              <a:t>Denna bild visar till vänster en aktivitet med namnet ”Sälja produkt” som består av fem subaktiviteter: ”Identifiera potentiella kunder”, ”Informera potentiella kunder”, ”Motta order”, ”Leverera produkt”, ”Motta betalning”. </a:t>
            </a:r>
          </a:p>
          <a:p>
            <a:endParaRPr lang="sv-SE" smtClean="0"/>
          </a:p>
          <a:p>
            <a:r>
              <a:rPr lang="sv-SE" smtClean="0"/>
              <a:t>Till höger i bilden visas två specialiseringar av aktiviteten ”Sälja produkt” nämligen ”Sälja produkt genom e-postbeställning” och ”Sälja produkt genom återförsäljning”. </a:t>
            </a:r>
          </a:p>
          <a:p>
            <a:endParaRPr lang="sv-SE" smtClean="0"/>
          </a:p>
          <a:p>
            <a:r>
              <a:rPr lang="sv-SE" smtClean="0"/>
              <a:t>På detta sätt strukturerar alltså MIT Process Handbook sina processmönster för att användare ska kunna söka sig fram till det processmönster de är intresserade av. </a:t>
            </a:r>
          </a:p>
          <a:p>
            <a:endParaRPr lang="en-US" smtClean="0"/>
          </a:p>
        </p:txBody>
      </p:sp>
    </p:spTree>
    <p:extLst>
      <p:ext uri="{BB962C8B-B14F-4D97-AF65-F5344CB8AC3E}">
        <p14:creationId xmlns:p14="http://schemas.microsoft.com/office/powerpoint/2010/main" val="369744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9163"/>
            <a:fld id="{0C5E6A6D-7769-4C00-AD5E-7F31DA517068}" type="slidenum">
              <a:rPr lang="en-US" smtClean="0"/>
              <a:pPr defTabSz="919163"/>
              <a:t>8</a:t>
            </a:fld>
            <a:endParaRPr lang="en-US" smtClean="0"/>
          </a:p>
        </p:txBody>
      </p:sp>
      <p:sp>
        <p:nvSpPr>
          <p:cNvPr id="44035" name="Rectangle 2"/>
          <p:cNvSpPr>
            <a:spLocks noGrp="1" noRot="1" noChangeAspect="1" noChangeArrowheads="1" noTextEdit="1"/>
          </p:cNvSpPr>
          <p:nvPr>
            <p:ph type="sldImg"/>
          </p:nvPr>
        </p:nvSpPr>
        <p:spPr>
          <a:xfrm>
            <a:off x="141288" y="546100"/>
            <a:ext cx="6819900" cy="3836988"/>
          </a:xfrm>
          <a:ln/>
        </p:spPr>
      </p:sp>
      <p:sp>
        <p:nvSpPr>
          <p:cNvPr id="44036" name="Rectangle 3"/>
          <p:cNvSpPr>
            <a:spLocks noGrp="1" noChangeArrowheads="1"/>
          </p:cNvSpPr>
          <p:nvPr>
            <p:ph type="body" idx="1"/>
          </p:nvPr>
        </p:nvSpPr>
        <p:spPr>
          <a:xfrm>
            <a:off x="481013" y="4365625"/>
            <a:ext cx="6618287" cy="5548313"/>
          </a:xfrm>
          <a:noFill/>
          <a:ln/>
        </p:spPr>
        <p:txBody>
          <a:bodyPr/>
          <a:lstStyle/>
          <a:p>
            <a:r>
              <a:rPr lang="sv-SE" smtClean="0"/>
              <a:t>En annan grupp av mönster är affärsprocessmönster. </a:t>
            </a:r>
          </a:p>
          <a:p>
            <a:endParaRPr lang="sv-SE" smtClean="0"/>
          </a:p>
          <a:p>
            <a:r>
              <a:rPr lang="sv-SE" smtClean="0"/>
              <a:t>Denna grupp av mönster beskriver vilka aktiviteter som kan användas i en process och vilken ordning de kan komma i i olika affärsprocesser. Exempel på affärsprocessmönster är orderhantering, fakturahantering, kundrelationshantering. </a:t>
            </a:r>
          </a:p>
          <a:p>
            <a:endParaRPr lang="sv-SE" smtClean="0"/>
          </a:p>
          <a:p>
            <a:r>
              <a:rPr lang="sv-SE" smtClean="0"/>
              <a:t>En användare, som har tillgång till dessa mönster kan använda dem för att förändra existerande processdiagram över affärsprocesser, eller som utgångspunkt när nya processmodeller skapas. </a:t>
            </a:r>
          </a:p>
          <a:p>
            <a:endParaRPr lang="sv-SE" smtClean="0"/>
          </a:p>
          <a:p>
            <a:r>
              <a:rPr lang="sv-SE" smtClean="0"/>
              <a:t>MIT Process Handbook är ett exempel på en mönstersamling. Mönstersamlingen strukturerar verksamhetsprocesser i två dimensioner: en vertikal och en horisontell dimension. </a:t>
            </a:r>
          </a:p>
          <a:p>
            <a:endParaRPr lang="sv-SE" smtClean="0"/>
          </a:p>
          <a:p>
            <a:r>
              <a:rPr lang="sv-SE" smtClean="0"/>
              <a:t>Den vertikala dimensionen används för att analysera olika delar av processen, det vill säga en aktivitet kan delas in subaktiviteter. Vidare kan en subaktivitet delas in i ytterligare subaktiviteter. Notera att i UML:s aktivitetsdiagram skulle subaktiviteter till en aktivitet kallas aktioner. MIT Process Handbook talar om aktiviteter och subaktiviteter. </a:t>
            </a:r>
          </a:p>
          <a:p>
            <a:endParaRPr lang="sv-SE" smtClean="0"/>
          </a:p>
          <a:p>
            <a:r>
              <a:rPr lang="sv-SE" smtClean="0"/>
              <a:t>Den horisontella dimensionen används för att analysera olika typer av processer. </a:t>
            </a:r>
          </a:p>
          <a:p>
            <a:endParaRPr lang="sv-SE" smtClean="0"/>
          </a:p>
          <a:p>
            <a:r>
              <a:rPr lang="sv-SE" smtClean="0"/>
              <a:t>Den används för att generalisera och specialisera aktiviteterna. </a:t>
            </a:r>
          </a:p>
          <a:p>
            <a:endParaRPr lang="en-US" smtClean="0"/>
          </a:p>
        </p:txBody>
      </p:sp>
    </p:spTree>
    <p:extLst>
      <p:ext uri="{BB962C8B-B14F-4D97-AF65-F5344CB8AC3E}">
        <p14:creationId xmlns:p14="http://schemas.microsoft.com/office/powerpoint/2010/main" val="283270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9163"/>
            <a:fld id="{1CB886DE-67D2-4EC9-B4B4-E93156B436B3}" type="slidenum">
              <a:rPr lang="en-US" smtClean="0"/>
              <a:pPr defTabSz="919163"/>
              <a:t>9</a:t>
            </a:fld>
            <a:endParaRPr lang="en-US" smtClean="0"/>
          </a:p>
        </p:txBody>
      </p:sp>
      <p:sp>
        <p:nvSpPr>
          <p:cNvPr id="45059" name="Rectangle 2"/>
          <p:cNvSpPr>
            <a:spLocks noGrp="1" noRot="1" noChangeAspect="1" noChangeArrowheads="1" noTextEdit="1"/>
          </p:cNvSpPr>
          <p:nvPr>
            <p:ph type="sldImg"/>
          </p:nvPr>
        </p:nvSpPr>
        <p:spPr>
          <a:xfrm>
            <a:off x="141288" y="546100"/>
            <a:ext cx="6819900" cy="3836988"/>
          </a:xfrm>
          <a:ln/>
        </p:spPr>
      </p:sp>
      <p:sp>
        <p:nvSpPr>
          <p:cNvPr id="45060" name="Rectangle 3"/>
          <p:cNvSpPr>
            <a:spLocks noGrp="1" noChangeArrowheads="1"/>
          </p:cNvSpPr>
          <p:nvPr>
            <p:ph type="body" idx="1"/>
          </p:nvPr>
        </p:nvSpPr>
        <p:spPr>
          <a:xfrm>
            <a:off x="481013" y="4365625"/>
            <a:ext cx="6618287" cy="5548313"/>
          </a:xfrm>
          <a:noFill/>
          <a:ln/>
        </p:spPr>
        <p:txBody>
          <a:bodyPr/>
          <a:lstStyle/>
          <a:p>
            <a:r>
              <a:rPr lang="sv-SE" smtClean="0"/>
              <a:t>Denna bild visar till vänster en aktivitet med namnet ”Sälja produkt” som består av fem subaktiviteter: ”Identifiera potentiella kunder”, ”Informera potentiella kunder”, ”Motta order”, ”Leverera produkt”, ”Motta betalning”. </a:t>
            </a:r>
          </a:p>
          <a:p>
            <a:endParaRPr lang="sv-SE" smtClean="0"/>
          </a:p>
          <a:p>
            <a:r>
              <a:rPr lang="sv-SE" smtClean="0"/>
              <a:t>Till höger i bilden visas två specialiseringar av aktiviteten ”Sälja produkt” nämligen ”Sälja produkt genom e-postbeställning” och ”Sälja produkt genom återförsäljning”. </a:t>
            </a:r>
          </a:p>
          <a:p>
            <a:endParaRPr lang="sv-SE" smtClean="0"/>
          </a:p>
          <a:p>
            <a:r>
              <a:rPr lang="sv-SE" smtClean="0"/>
              <a:t>På detta sätt strukturerar alltså MIT Process Handbook sina processmönster för att användare ska kunna söka sig fram till det processmönster de är intresserade av. </a:t>
            </a:r>
          </a:p>
          <a:p>
            <a:endParaRPr lang="en-US" smtClean="0"/>
          </a:p>
        </p:txBody>
      </p:sp>
    </p:spTree>
    <p:extLst>
      <p:ext uri="{BB962C8B-B14F-4D97-AF65-F5344CB8AC3E}">
        <p14:creationId xmlns:p14="http://schemas.microsoft.com/office/powerpoint/2010/main" val="77825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10</a:t>
            </a:fld>
            <a:endParaRPr lang="sv-SE"/>
          </a:p>
        </p:txBody>
      </p:sp>
    </p:spTree>
    <p:extLst>
      <p:ext uri="{BB962C8B-B14F-4D97-AF65-F5344CB8AC3E}">
        <p14:creationId xmlns:p14="http://schemas.microsoft.com/office/powerpoint/2010/main" val="129090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11</a:t>
            </a:fld>
            <a:endParaRPr lang="sv-SE"/>
          </a:p>
        </p:txBody>
      </p:sp>
    </p:spTree>
    <p:extLst>
      <p:ext uri="{BB962C8B-B14F-4D97-AF65-F5344CB8AC3E}">
        <p14:creationId xmlns:p14="http://schemas.microsoft.com/office/powerpoint/2010/main" val="48958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57385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2018-10-07</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10/7/2018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2018-10-07</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10/7/2018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2.bin"/><Relationship Id="rId3" Type="http://schemas.openxmlformats.org/officeDocument/2006/relationships/oleObject" Target="../embeddings/oleObject5.bin"/><Relationship Id="rId7" Type="http://schemas.openxmlformats.org/officeDocument/2006/relationships/oleObject" Target="../embeddings/oleObject8.bin"/><Relationship Id="rId12" Type="http://schemas.openxmlformats.org/officeDocument/2006/relationships/oleObject" Target="../embeddings/oleObject11.bin"/><Relationship Id="rId17" Type="http://schemas.openxmlformats.org/officeDocument/2006/relationships/oleObject" Target="../embeddings/oleObject16.bin"/><Relationship Id="rId2" Type="http://schemas.openxmlformats.org/officeDocument/2006/relationships/slideLayout" Target="../slideLayouts/slideLayout5.xml"/><Relationship Id="rId16" Type="http://schemas.openxmlformats.org/officeDocument/2006/relationships/oleObject" Target="../embeddings/oleObject15.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oleObject" Target="../embeddings/oleObject6.bin"/><Relationship Id="rId15" Type="http://schemas.openxmlformats.org/officeDocument/2006/relationships/oleObject" Target="../embeddings/oleObject14.bin"/><Relationship Id="rId10" Type="http://schemas.openxmlformats.org/officeDocument/2006/relationships/oleObject" Target="../embeddings/oleObject9.bin"/><Relationship Id="rId4" Type="http://schemas.openxmlformats.org/officeDocument/2006/relationships/image" Target="../media/image22.emf"/><Relationship Id="rId9" Type="http://schemas.openxmlformats.org/officeDocument/2006/relationships/image" Target="../media/image23.png"/><Relationship Id="rId1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714761" cy="1069200"/>
          </a:xfrm>
        </p:spPr>
        <p:txBody>
          <a:bodyPr/>
          <a:lstStyle/>
          <a:p>
            <a:r>
              <a:rPr lang="sv-SE" sz="3600" dirty="0" smtClean="0"/>
              <a:t>Verksamhetsmodellering – Processmodellering 3 och Information</a:t>
            </a:r>
            <a:endParaRPr lang="sv-SE" sz="36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5058"/>
            <a:ext cx="6850800" cy="596700"/>
          </a:xfrm>
        </p:spPr>
        <p:txBody>
          <a:bodyPr>
            <a:noAutofit/>
          </a:bodyPr>
          <a:lstStyle/>
          <a:p>
            <a:r>
              <a:rPr lang="sv-SE" sz="2700" dirty="0"/>
              <a:t>Porters </a:t>
            </a:r>
            <a:r>
              <a:rPr lang="sv-SE" sz="2700" dirty="0" err="1"/>
              <a:t>värdekedja</a:t>
            </a:r>
            <a:endParaRPr lang="sv-SE" sz="2700" dirty="0"/>
          </a:p>
        </p:txBody>
      </p:sp>
      <p:sp>
        <p:nvSpPr>
          <p:cNvPr id="3" name="Content Placeholder 2"/>
          <p:cNvSpPr>
            <a:spLocks noGrp="1"/>
          </p:cNvSpPr>
          <p:nvPr>
            <p:ph idx="1"/>
          </p:nvPr>
        </p:nvSpPr>
        <p:spPr>
          <a:xfrm>
            <a:off x="661945" y="967848"/>
            <a:ext cx="8291945" cy="3747864"/>
          </a:xfrm>
        </p:spPr>
        <p:txBody>
          <a:bodyPr>
            <a:normAutofit/>
          </a:bodyPr>
          <a:lstStyle/>
          <a:p>
            <a:r>
              <a:rPr lang="sv-SE" sz="1800" dirty="0"/>
              <a:t>En värdekedja, eller förädlingskedja, är en analysmodell som är utvecklad av Michael </a:t>
            </a:r>
            <a:r>
              <a:rPr lang="sv-SE" sz="1800" dirty="0" smtClean="0"/>
              <a:t>Porter </a:t>
            </a:r>
            <a:endParaRPr lang="sv-SE" sz="1800" dirty="0"/>
          </a:p>
          <a:p>
            <a:r>
              <a:rPr lang="sv-SE" sz="1800" dirty="0"/>
              <a:t>Värdekedjan ser organisationen som ett system med input och output och processer som transformerar input till output</a:t>
            </a:r>
          </a:p>
          <a:p>
            <a:endParaRPr lang="en-US" sz="1500" dirty="0"/>
          </a:p>
          <a:p>
            <a:pPr>
              <a:buNone/>
            </a:pPr>
            <a:endParaRPr lang="sv-SE" sz="1500" dirty="0"/>
          </a:p>
          <a:p>
            <a:endParaRPr lang="sv-SE" sz="1500" dirty="0"/>
          </a:p>
          <a:p>
            <a:pPr>
              <a:spcBef>
                <a:spcPts val="900"/>
              </a:spcBef>
              <a:buNone/>
            </a:pPr>
            <a:endParaRPr lang="sv-SE" sz="1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pic>
        <p:nvPicPr>
          <p:cNvPr id="3074" name="Picture 2"/>
          <p:cNvPicPr>
            <a:picLocks noChangeAspect="1" noChangeArrowheads="1"/>
          </p:cNvPicPr>
          <p:nvPr/>
        </p:nvPicPr>
        <p:blipFill>
          <a:blip r:embed="rId3" cstate="print"/>
          <a:srcRect/>
          <a:stretch>
            <a:fillRect/>
          </a:stretch>
        </p:blipFill>
        <p:spPr bwMode="auto">
          <a:xfrm>
            <a:off x="2897815" y="2841780"/>
            <a:ext cx="3026810" cy="1374856"/>
          </a:xfrm>
          <a:prstGeom prst="rect">
            <a:avLst/>
          </a:prstGeom>
          <a:noFill/>
          <a:ln w="9525">
            <a:noFill/>
            <a:miter lim="800000"/>
            <a:headEnd/>
            <a:tailEnd/>
          </a:ln>
        </p:spPr>
      </p:pic>
      <p:cxnSp>
        <p:nvCxnSpPr>
          <p:cNvPr id="7" name="Straight Arrow Connector 6"/>
          <p:cNvCxnSpPr/>
          <p:nvPr/>
        </p:nvCxnSpPr>
        <p:spPr>
          <a:xfrm>
            <a:off x="1817694" y="3813888"/>
            <a:ext cx="81009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67291" y="3829540"/>
            <a:ext cx="766316" cy="300082"/>
          </a:xfrm>
          <a:prstGeom prst="rect">
            <a:avLst/>
          </a:prstGeom>
          <a:noFill/>
        </p:spPr>
        <p:txBody>
          <a:bodyPr wrap="square" rtlCol="0">
            <a:spAutoFit/>
          </a:bodyPr>
          <a:lstStyle/>
          <a:p>
            <a:r>
              <a:rPr lang="sv-SE" sz="1350" dirty="0"/>
              <a:t>input</a:t>
            </a:r>
          </a:p>
        </p:txBody>
      </p:sp>
      <p:cxnSp>
        <p:nvCxnSpPr>
          <p:cNvPr id="10" name="Straight Arrow Connector 9"/>
          <p:cNvCxnSpPr/>
          <p:nvPr/>
        </p:nvCxnSpPr>
        <p:spPr>
          <a:xfrm>
            <a:off x="5889860" y="3923984"/>
            <a:ext cx="81009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39456" y="3939637"/>
            <a:ext cx="766316" cy="300082"/>
          </a:xfrm>
          <a:prstGeom prst="rect">
            <a:avLst/>
          </a:prstGeom>
          <a:noFill/>
        </p:spPr>
        <p:txBody>
          <a:bodyPr wrap="square" rtlCol="0">
            <a:spAutoFit/>
          </a:bodyPr>
          <a:lstStyle/>
          <a:p>
            <a:r>
              <a:rPr lang="sv-SE" sz="1350" dirty="0"/>
              <a:t>output</a:t>
            </a:r>
          </a:p>
        </p:txBody>
      </p:sp>
      <p:sp>
        <p:nvSpPr>
          <p:cNvPr id="9" name="Right Brace 8"/>
          <p:cNvSpPr/>
          <p:nvPr/>
        </p:nvSpPr>
        <p:spPr>
          <a:xfrm rot="5400000">
            <a:off x="4164054" y="3662286"/>
            <a:ext cx="326807" cy="167115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3" name="TextBox 12"/>
          <p:cNvSpPr txBox="1"/>
          <p:nvPr/>
        </p:nvSpPr>
        <p:spPr>
          <a:xfrm>
            <a:off x="3475062" y="4689879"/>
            <a:ext cx="2193876" cy="300082"/>
          </a:xfrm>
          <a:prstGeom prst="rect">
            <a:avLst/>
          </a:prstGeom>
          <a:noFill/>
        </p:spPr>
        <p:txBody>
          <a:bodyPr wrap="square" rtlCol="0">
            <a:spAutoFit/>
          </a:bodyPr>
          <a:lstStyle/>
          <a:p>
            <a:r>
              <a:rPr lang="sv-SE" sz="1350" dirty="0"/>
              <a:t>omvandla input till output</a:t>
            </a:r>
          </a:p>
        </p:txBody>
      </p:sp>
    </p:spTree>
    <p:extLst>
      <p:ext uri="{BB962C8B-B14F-4D97-AF65-F5344CB8AC3E}">
        <p14:creationId xmlns:p14="http://schemas.microsoft.com/office/powerpoint/2010/main" val="329342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27" y="551129"/>
            <a:ext cx="6850800" cy="596700"/>
          </a:xfrm>
        </p:spPr>
        <p:txBody>
          <a:bodyPr>
            <a:noAutofit/>
          </a:bodyPr>
          <a:lstStyle/>
          <a:p>
            <a:r>
              <a:rPr lang="sv-SE" sz="2700" dirty="0"/>
              <a:t>Porters </a:t>
            </a:r>
            <a:r>
              <a:rPr lang="sv-SE" sz="2700" dirty="0" err="1"/>
              <a:t>värdekedja</a:t>
            </a:r>
            <a:endParaRPr lang="sv-SE" sz="2700" dirty="0"/>
          </a:p>
        </p:txBody>
      </p:sp>
      <p:sp>
        <p:nvSpPr>
          <p:cNvPr id="3" name="Content Placeholder 2"/>
          <p:cNvSpPr>
            <a:spLocks noGrp="1"/>
          </p:cNvSpPr>
          <p:nvPr>
            <p:ph idx="1"/>
          </p:nvPr>
        </p:nvSpPr>
        <p:spPr>
          <a:xfrm>
            <a:off x="685799" y="1059582"/>
            <a:ext cx="8291945" cy="3747864"/>
          </a:xfrm>
        </p:spPr>
        <p:txBody>
          <a:bodyPr>
            <a:normAutofit/>
          </a:bodyPr>
          <a:lstStyle/>
          <a:p>
            <a:r>
              <a:rPr lang="sv-SE" sz="1800" dirty="0"/>
              <a:t>I en sådan värdekedja konsumeras och produceras resurser. Den gör det möjligt att analysera vilka resurser och processer som är värdeskapande och vilka som inte är </a:t>
            </a:r>
            <a:r>
              <a:rPr lang="sv-SE" sz="1800" dirty="0" smtClean="0"/>
              <a:t>det</a:t>
            </a:r>
            <a:endParaRPr lang="sv-SE" sz="1800" dirty="0"/>
          </a:p>
          <a:p>
            <a:endParaRPr lang="en-US" sz="1500" dirty="0"/>
          </a:p>
          <a:p>
            <a:pPr>
              <a:buNone/>
            </a:pPr>
            <a:endParaRPr lang="sv-SE" sz="1500" dirty="0"/>
          </a:p>
          <a:p>
            <a:endParaRPr lang="sv-SE" sz="1500" dirty="0"/>
          </a:p>
          <a:p>
            <a:pPr>
              <a:spcBef>
                <a:spcPts val="900"/>
              </a:spcBef>
              <a:buNone/>
            </a:pPr>
            <a:endParaRPr lang="sv-SE" sz="1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pic>
        <p:nvPicPr>
          <p:cNvPr id="3074" name="Picture 2"/>
          <p:cNvPicPr>
            <a:picLocks noChangeAspect="1" noChangeArrowheads="1"/>
          </p:cNvPicPr>
          <p:nvPr/>
        </p:nvPicPr>
        <p:blipFill>
          <a:blip r:embed="rId3" cstate="print"/>
          <a:srcRect/>
          <a:stretch>
            <a:fillRect/>
          </a:stretch>
        </p:blipFill>
        <p:spPr bwMode="auto">
          <a:xfrm>
            <a:off x="2856251" y="2436535"/>
            <a:ext cx="3026810" cy="1374856"/>
          </a:xfrm>
          <a:prstGeom prst="rect">
            <a:avLst/>
          </a:prstGeom>
          <a:noFill/>
          <a:ln w="9525">
            <a:noFill/>
            <a:miter lim="800000"/>
            <a:headEnd/>
            <a:tailEnd/>
          </a:ln>
        </p:spPr>
      </p:pic>
      <p:cxnSp>
        <p:nvCxnSpPr>
          <p:cNvPr id="7" name="Straight Arrow Connector 6"/>
          <p:cNvCxnSpPr/>
          <p:nvPr/>
        </p:nvCxnSpPr>
        <p:spPr>
          <a:xfrm>
            <a:off x="1776130" y="3408643"/>
            <a:ext cx="81009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5727" y="3424295"/>
            <a:ext cx="766316" cy="300082"/>
          </a:xfrm>
          <a:prstGeom prst="rect">
            <a:avLst/>
          </a:prstGeom>
          <a:noFill/>
        </p:spPr>
        <p:txBody>
          <a:bodyPr wrap="square" rtlCol="0">
            <a:spAutoFit/>
          </a:bodyPr>
          <a:lstStyle/>
          <a:p>
            <a:r>
              <a:rPr lang="sv-SE" sz="1350" dirty="0"/>
              <a:t>input</a:t>
            </a:r>
          </a:p>
        </p:txBody>
      </p:sp>
      <p:cxnSp>
        <p:nvCxnSpPr>
          <p:cNvPr id="10" name="Straight Arrow Connector 9"/>
          <p:cNvCxnSpPr/>
          <p:nvPr/>
        </p:nvCxnSpPr>
        <p:spPr>
          <a:xfrm>
            <a:off x="5848296" y="3518739"/>
            <a:ext cx="81009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97892" y="3534392"/>
            <a:ext cx="766316" cy="300082"/>
          </a:xfrm>
          <a:prstGeom prst="rect">
            <a:avLst/>
          </a:prstGeom>
          <a:noFill/>
        </p:spPr>
        <p:txBody>
          <a:bodyPr wrap="square" rtlCol="0">
            <a:spAutoFit/>
          </a:bodyPr>
          <a:lstStyle/>
          <a:p>
            <a:r>
              <a:rPr lang="sv-SE" sz="1350" dirty="0"/>
              <a:t>output</a:t>
            </a:r>
          </a:p>
        </p:txBody>
      </p:sp>
      <p:sp>
        <p:nvSpPr>
          <p:cNvPr id="9" name="Right Brace 8"/>
          <p:cNvSpPr/>
          <p:nvPr/>
        </p:nvSpPr>
        <p:spPr>
          <a:xfrm rot="5400000">
            <a:off x="4122490" y="3257041"/>
            <a:ext cx="326807" cy="167115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3" name="TextBox 12"/>
          <p:cNvSpPr txBox="1"/>
          <p:nvPr/>
        </p:nvSpPr>
        <p:spPr>
          <a:xfrm>
            <a:off x="3433498" y="4284634"/>
            <a:ext cx="2193876" cy="300082"/>
          </a:xfrm>
          <a:prstGeom prst="rect">
            <a:avLst/>
          </a:prstGeom>
          <a:noFill/>
        </p:spPr>
        <p:txBody>
          <a:bodyPr wrap="square" rtlCol="0">
            <a:spAutoFit/>
          </a:bodyPr>
          <a:lstStyle/>
          <a:p>
            <a:r>
              <a:rPr lang="sv-SE" sz="1350" dirty="0"/>
              <a:t>omvandla input till output</a:t>
            </a:r>
          </a:p>
        </p:txBody>
      </p:sp>
    </p:spTree>
    <p:extLst>
      <p:ext uri="{BB962C8B-B14F-4D97-AF65-F5344CB8AC3E}">
        <p14:creationId xmlns:p14="http://schemas.microsoft.com/office/powerpoint/2010/main" val="57845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832" y="371055"/>
            <a:ext cx="6850800" cy="596700"/>
          </a:xfrm>
        </p:spPr>
        <p:txBody>
          <a:bodyPr>
            <a:noAutofit/>
          </a:bodyPr>
          <a:lstStyle/>
          <a:p>
            <a:r>
              <a:rPr lang="sv-SE" sz="2700" dirty="0"/>
              <a:t>Porters </a:t>
            </a:r>
            <a:r>
              <a:rPr lang="sv-SE" sz="2700" dirty="0" err="1"/>
              <a:t>värdekedja</a:t>
            </a:r>
            <a:endParaRPr lang="sv-SE" sz="2700" dirty="0"/>
          </a:p>
        </p:txBody>
      </p:sp>
      <p:pic>
        <p:nvPicPr>
          <p:cNvPr id="3074" name="Picture 2"/>
          <p:cNvPicPr>
            <a:picLocks noChangeAspect="1" noChangeArrowheads="1"/>
          </p:cNvPicPr>
          <p:nvPr/>
        </p:nvPicPr>
        <p:blipFill>
          <a:blip r:embed="rId3" cstate="print"/>
          <a:srcRect/>
          <a:stretch>
            <a:fillRect/>
          </a:stretch>
        </p:blipFill>
        <p:spPr bwMode="auto">
          <a:xfrm>
            <a:off x="5924458" y="2903434"/>
            <a:ext cx="3026810" cy="1374856"/>
          </a:xfrm>
          <a:prstGeom prst="rect">
            <a:avLst/>
          </a:prstGeom>
          <a:noFill/>
          <a:ln w="9525">
            <a:noFill/>
            <a:miter lim="800000"/>
            <a:headEnd/>
            <a:tailEnd/>
          </a:ln>
        </p:spPr>
      </p:pic>
      <p:sp>
        <p:nvSpPr>
          <p:cNvPr id="6" name="Content Placeholder 2"/>
          <p:cNvSpPr>
            <a:spLocks noGrp="1"/>
          </p:cNvSpPr>
          <p:nvPr>
            <p:ph idx="1"/>
          </p:nvPr>
        </p:nvSpPr>
        <p:spPr>
          <a:xfrm>
            <a:off x="791999" y="1148195"/>
            <a:ext cx="7850195" cy="3747864"/>
          </a:xfrm>
        </p:spPr>
        <p:txBody>
          <a:bodyPr>
            <a:normAutofit/>
          </a:bodyPr>
          <a:lstStyle/>
          <a:p>
            <a:r>
              <a:rPr lang="sv-SE" sz="1500" b="1" dirty="0"/>
              <a:t>Primära (kärn) aktiviteter </a:t>
            </a:r>
            <a:r>
              <a:rPr lang="sv-SE" sz="1500" dirty="0"/>
              <a:t>är funktioner som relaterar direkt till produktion av organisationens varor och tjänster och inkluderar logistik för inköp/inflöde, tillverkning/produktion, logistik för distribution/utflöde, marknadsföring/försäljning och kundservice </a:t>
            </a:r>
          </a:p>
          <a:p>
            <a:endParaRPr lang="en-US" sz="1500" dirty="0"/>
          </a:p>
          <a:p>
            <a:pPr>
              <a:buNone/>
            </a:pPr>
            <a:endParaRPr lang="sv-SE" sz="1500" dirty="0"/>
          </a:p>
          <a:p>
            <a:endParaRPr lang="sv-SE" sz="1500" dirty="0"/>
          </a:p>
          <a:p>
            <a:pPr>
              <a:spcBef>
                <a:spcPts val="900"/>
              </a:spcBef>
              <a:buNone/>
            </a:pPr>
            <a:endParaRPr lang="sv-SE" sz="1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
        <p:nvSpPr>
          <p:cNvPr id="5" name="Content Placeholder 2"/>
          <p:cNvSpPr txBox="1">
            <a:spLocks/>
          </p:cNvSpPr>
          <p:nvPr/>
        </p:nvSpPr>
        <p:spPr>
          <a:xfrm>
            <a:off x="791999" y="2716593"/>
            <a:ext cx="5441532" cy="3747864"/>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500" b="1" dirty="0" smtClean="0"/>
              <a:t>Sekundära (stödjande) aktiviteter </a:t>
            </a:r>
            <a:r>
              <a:rPr lang="sv-SE" sz="1500" dirty="0" smtClean="0"/>
              <a:t>är funktioner som assisterar och underlättar för de primära aktiviteternas utförande. Stödjande aktiviteter kan vara infrastruktur,  HR, produktutveckling, inköp, resursanskaffning</a:t>
            </a:r>
          </a:p>
          <a:p>
            <a:endParaRPr lang="en-US" sz="1500" dirty="0" smtClean="0"/>
          </a:p>
          <a:p>
            <a:pPr>
              <a:buFont typeface="Verdana" pitchFamily="34" charset="0"/>
              <a:buNone/>
            </a:pPr>
            <a:endParaRPr lang="sv-SE" sz="1500" dirty="0" smtClean="0"/>
          </a:p>
          <a:p>
            <a:endParaRPr lang="sv-SE" sz="1500" dirty="0" smtClean="0"/>
          </a:p>
          <a:p>
            <a:pPr>
              <a:spcBef>
                <a:spcPts val="900"/>
              </a:spcBef>
              <a:buFont typeface="Verdana" pitchFamily="34" charset="0"/>
              <a:buNone/>
            </a:pPr>
            <a:endParaRPr lang="sv-SE" sz="1500" dirty="0" smtClean="0"/>
          </a:p>
          <a:p>
            <a:pPr>
              <a:spcBef>
                <a:spcPts val="900"/>
              </a:spcBef>
            </a:pPr>
            <a:endParaRPr lang="sv-SE" sz="1650" dirty="0" smtClean="0"/>
          </a:p>
          <a:p>
            <a:pPr lvl="1">
              <a:spcBef>
                <a:spcPts val="900"/>
              </a:spcBef>
            </a:pPr>
            <a:endParaRPr lang="sv-SE" sz="1200" dirty="0" smtClean="0"/>
          </a:p>
          <a:p>
            <a:pPr lvl="1">
              <a:spcBef>
                <a:spcPts val="900"/>
              </a:spcBef>
            </a:pPr>
            <a:endParaRPr lang="sv-SE" sz="1200" dirty="0" smtClean="0"/>
          </a:p>
          <a:p>
            <a:pPr>
              <a:spcBef>
                <a:spcPts val="900"/>
              </a:spcBef>
            </a:pPr>
            <a:endParaRPr lang="sv-SE" sz="1500" dirty="0" smtClean="0"/>
          </a:p>
          <a:p>
            <a:pPr lvl="1">
              <a:spcBef>
                <a:spcPts val="900"/>
              </a:spcBef>
              <a:buFont typeface="Wingdings" pitchFamily="2" charset="2"/>
              <a:buChar char="§"/>
            </a:pPr>
            <a:endParaRPr lang="sv-SE" sz="1050" dirty="0" smtClean="0"/>
          </a:p>
          <a:p>
            <a:pPr>
              <a:spcBef>
                <a:spcPts val="900"/>
              </a:spcBef>
            </a:pPr>
            <a:endParaRPr lang="sv-SE" sz="1350" dirty="0" smtClean="0"/>
          </a:p>
          <a:p>
            <a:pPr lvl="1">
              <a:spcBef>
                <a:spcPts val="900"/>
              </a:spcBef>
              <a:buFont typeface="Arial" pitchFamily="34" charset="0"/>
              <a:buNone/>
            </a:pPr>
            <a:endParaRPr lang="sv-SE" sz="1050" dirty="0"/>
          </a:p>
        </p:txBody>
      </p:sp>
    </p:spTree>
    <p:extLst>
      <p:ext uri="{BB962C8B-B14F-4D97-AF65-F5344CB8AC3E}">
        <p14:creationId xmlns:p14="http://schemas.microsoft.com/office/powerpoint/2010/main" val="164263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26" y="372212"/>
            <a:ext cx="6850800" cy="596700"/>
          </a:xfrm>
        </p:spPr>
        <p:txBody>
          <a:bodyPr>
            <a:noAutofit/>
          </a:bodyPr>
          <a:lstStyle/>
          <a:p>
            <a:r>
              <a:rPr lang="sv-SE" sz="2700" dirty="0"/>
              <a:t>Porters </a:t>
            </a:r>
            <a:r>
              <a:rPr lang="sv-SE" sz="2700" dirty="0" err="1"/>
              <a:t>värdekedja</a:t>
            </a:r>
            <a:endParaRPr lang="sv-SE" sz="2700" dirty="0"/>
          </a:p>
        </p:txBody>
      </p:sp>
      <p:pic>
        <p:nvPicPr>
          <p:cNvPr id="3074" name="Picture 2"/>
          <p:cNvPicPr>
            <a:picLocks noChangeAspect="1" noChangeArrowheads="1"/>
          </p:cNvPicPr>
          <p:nvPr/>
        </p:nvPicPr>
        <p:blipFill>
          <a:blip r:embed="rId3" cstate="print"/>
          <a:srcRect/>
          <a:stretch>
            <a:fillRect/>
          </a:stretch>
        </p:blipFill>
        <p:spPr bwMode="auto">
          <a:xfrm>
            <a:off x="1485900" y="1383618"/>
            <a:ext cx="4590510" cy="2085129"/>
          </a:xfrm>
          <a:prstGeom prst="rect">
            <a:avLst/>
          </a:prstGeom>
          <a:noFill/>
          <a:ln w="9525">
            <a:noFill/>
            <a:miter lim="800000"/>
            <a:headEnd/>
            <a:tailEnd/>
          </a:ln>
        </p:spPr>
      </p:pic>
      <p:cxnSp>
        <p:nvCxnSpPr>
          <p:cNvPr id="6" name="Straight Connector 5"/>
          <p:cNvCxnSpPr/>
          <p:nvPr/>
        </p:nvCxnSpPr>
        <p:spPr>
          <a:xfrm flipH="1">
            <a:off x="2087724" y="3435846"/>
            <a:ext cx="810090" cy="35329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3253" y="3468747"/>
            <a:ext cx="1012775" cy="923330"/>
          </a:xfrm>
          <a:prstGeom prst="rect">
            <a:avLst/>
          </a:prstGeom>
          <a:noFill/>
        </p:spPr>
        <p:txBody>
          <a:bodyPr wrap="square" rtlCol="0">
            <a:spAutoFit/>
          </a:bodyPr>
          <a:lstStyle/>
          <a:p>
            <a:r>
              <a:rPr lang="sv-SE" sz="1350" dirty="0"/>
              <a:t>Motta och lagra </a:t>
            </a:r>
            <a:r>
              <a:rPr lang="sv-SE" sz="1350" dirty="0" smtClean="0"/>
              <a:t>input-resurser för produktion </a:t>
            </a:r>
            <a:endParaRPr lang="sv-SE" sz="1350" dirty="0"/>
          </a:p>
        </p:txBody>
      </p:sp>
      <p:cxnSp>
        <p:nvCxnSpPr>
          <p:cNvPr id="10" name="Straight Connector 9"/>
          <p:cNvCxnSpPr/>
          <p:nvPr/>
        </p:nvCxnSpPr>
        <p:spPr>
          <a:xfrm flipH="1">
            <a:off x="2492769" y="3435846"/>
            <a:ext cx="729081" cy="5891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82585" y="3939628"/>
            <a:ext cx="1323147" cy="923330"/>
          </a:xfrm>
          <a:prstGeom prst="rect">
            <a:avLst/>
          </a:prstGeom>
          <a:noFill/>
        </p:spPr>
        <p:txBody>
          <a:bodyPr wrap="square" rtlCol="0">
            <a:spAutoFit/>
          </a:bodyPr>
          <a:lstStyle/>
          <a:p>
            <a:r>
              <a:rPr lang="sv-SE" sz="1350" dirty="0"/>
              <a:t>Lagra och distribuera </a:t>
            </a:r>
            <a:r>
              <a:rPr lang="sv-SE" sz="1350" dirty="0" smtClean="0"/>
              <a:t>färdig produkt </a:t>
            </a:r>
            <a:r>
              <a:rPr lang="sv-SE" sz="1350" dirty="0"/>
              <a:t>till kund</a:t>
            </a:r>
          </a:p>
        </p:txBody>
      </p:sp>
      <p:cxnSp>
        <p:nvCxnSpPr>
          <p:cNvPr id="15" name="Straight Connector 14"/>
          <p:cNvCxnSpPr/>
          <p:nvPr/>
        </p:nvCxnSpPr>
        <p:spPr>
          <a:xfrm>
            <a:off x="3667400" y="3452297"/>
            <a:ext cx="15198" cy="57270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81268" y="3916901"/>
            <a:ext cx="1259851" cy="923330"/>
          </a:xfrm>
          <a:prstGeom prst="rect">
            <a:avLst/>
          </a:prstGeom>
          <a:noFill/>
        </p:spPr>
        <p:txBody>
          <a:bodyPr wrap="square" rtlCol="0">
            <a:spAutoFit/>
          </a:bodyPr>
          <a:lstStyle/>
          <a:p>
            <a:r>
              <a:rPr lang="sv-SE" sz="1350" dirty="0" smtClean="0"/>
              <a:t>Transformera input-resurser </a:t>
            </a:r>
            <a:r>
              <a:rPr lang="sv-SE" sz="1350" dirty="0"/>
              <a:t>till </a:t>
            </a:r>
            <a:r>
              <a:rPr lang="sv-SE" sz="1350" dirty="0" smtClean="0"/>
              <a:t>färdig produkt</a:t>
            </a:r>
            <a:endParaRPr lang="sv-SE" sz="1350" dirty="0"/>
          </a:p>
        </p:txBody>
      </p:sp>
      <p:cxnSp>
        <p:nvCxnSpPr>
          <p:cNvPr id="18" name="Straight Connector 17"/>
          <p:cNvCxnSpPr/>
          <p:nvPr/>
        </p:nvCxnSpPr>
        <p:spPr>
          <a:xfrm>
            <a:off x="4267373" y="3391333"/>
            <a:ext cx="254505" cy="67818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65847" y="3937987"/>
            <a:ext cx="1323147" cy="715581"/>
          </a:xfrm>
          <a:prstGeom prst="rect">
            <a:avLst/>
          </a:prstGeom>
          <a:noFill/>
        </p:spPr>
        <p:txBody>
          <a:bodyPr wrap="square" rtlCol="0">
            <a:spAutoFit/>
          </a:bodyPr>
          <a:lstStyle/>
          <a:p>
            <a:r>
              <a:rPr lang="sv-SE" sz="1350" dirty="0"/>
              <a:t>Influera kund att köpa </a:t>
            </a:r>
            <a:r>
              <a:rPr lang="sv-SE" sz="1350" dirty="0" smtClean="0"/>
              <a:t>produkt</a:t>
            </a:r>
            <a:endParaRPr lang="sv-SE" sz="1350" dirty="0"/>
          </a:p>
        </p:txBody>
      </p:sp>
      <p:cxnSp>
        <p:nvCxnSpPr>
          <p:cNvPr id="21" name="Straight Connector 20"/>
          <p:cNvCxnSpPr/>
          <p:nvPr/>
        </p:nvCxnSpPr>
        <p:spPr>
          <a:xfrm>
            <a:off x="4788515" y="3166152"/>
            <a:ext cx="881154" cy="57249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65875" y="3631667"/>
            <a:ext cx="1830461" cy="923330"/>
          </a:xfrm>
          <a:prstGeom prst="rect">
            <a:avLst/>
          </a:prstGeom>
          <a:noFill/>
        </p:spPr>
        <p:txBody>
          <a:bodyPr wrap="square" rtlCol="0">
            <a:spAutoFit/>
          </a:bodyPr>
          <a:lstStyle/>
          <a:p>
            <a:r>
              <a:rPr lang="sv-SE" sz="1350" dirty="0"/>
              <a:t>Kundservice. Assistera kund att använda produkt och därmed öka värde på produkt</a:t>
            </a:r>
          </a:p>
        </p:txBody>
      </p:sp>
      <p:cxnSp>
        <p:nvCxnSpPr>
          <p:cNvPr id="24" name="Straight Connector 23"/>
          <p:cNvCxnSpPr/>
          <p:nvPr/>
        </p:nvCxnSpPr>
        <p:spPr>
          <a:xfrm flipH="1">
            <a:off x="4744144" y="1164711"/>
            <a:ext cx="810090" cy="3532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59556" y="768626"/>
            <a:ext cx="2235125" cy="715581"/>
          </a:xfrm>
          <a:prstGeom prst="rect">
            <a:avLst/>
          </a:prstGeom>
          <a:noFill/>
        </p:spPr>
        <p:txBody>
          <a:bodyPr wrap="square" rtlCol="0">
            <a:spAutoFit/>
          </a:bodyPr>
          <a:lstStyle/>
          <a:p>
            <a:r>
              <a:rPr lang="sv-SE" sz="1350" dirty="0"/>
              <a:t>Inkludera generell styrning, ekonomi och bokföring, legala frågor etc</a:t>
            </a:r>
          </a:p>
        </p:txBody>
      </p:sp>
      <p:cxnSp>
        <p:nvCxnSpPr>
          <p:cNvPr id="26" name="Straight Connector 25"/>
          <p:cNvCxnSpPr/>
          <p:nvPr/>
        </p:nvCxnSpPr>
        <p:spPr>
          <a:xfrm flipH="1">
            <a:off x="5104302" y="1567646"/>
            <a:ext cx="763842" cy="258105"/>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27396" y="1440304"/>
            <a:ext cx="2235125" cy="507831"/>
          </a:xfrm>
          <a:prstGeom prst="rect">
            <a:avLst/>
          </a:prstGeom>
          <a:noFill/>
        </p:spPr>
        <p:txBody>
          <a:bodyPr wrap="square" rtlCol="0">
            <a:spAutoFit/>
          </a:bodyPr>
          <a:lstStyle/>
          <a:p>
            <a:r>
              <a:rPr lang="sv-SE" sz="1350" dirty="0"/>
              <a:t>Rekrytera, träna, utbilda arbetskraft </a:t>
            </a:r>
          </a:p>
        </p:txBody>
      </p:sp>
      <p:cxnSp>
        <p:nvCxnSpPr>
          <p:cNvPr id="29" name="Straight Connector 28"/>
          <p:cNvCxnSpPr/>
          <p:nvPr/>
        </p:nvCxnSpPr>
        <p:spPr>
          <a:xfrm flipH="1">
            <a:off x="5229091" y="2059150"/>
            <a:ext cx="912215" cy="1585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06202" y="1899662"/>
            <a:ext cx="1921214" cy="715581"/>
          </a:xfrm>
          <a:prstGeom prst="rect">
            <a:avLst/>
          </a:prstGeom>
          <a:noFill/>
        </p:spPr>
        <p:txBody>
          <a:bodyPr wrap="square" rtlCol="0">
            <a:spAutoFit/>
          </a:bodyPr>
          <a:lstStyle/>
          <a:p>
            <a:r>
              <a:rPr lang="sv-SE" sz="1350" dirty="0"/>
              <a:t>Teknologi, inklusive forskning och utveckling,</a:t>
            </a:r>
          </a:p>
          <a:p>
            <a:r>
              <a:rPr lang="sv-SE" sz="1350" dirty="0"/>
              <a:t>ny teknologi, rutiner </a:t>
            </a:r>
          </a:p>
        </p:txBody>
      </p:sp>
      <p:cxnSp>
        <p:nvCxnSpPr>
          <p:cNvPr id="32" name="Straight Connector 31"/>
          <p:cNvCxnSpPr/>
          <p:nvPr/>
        </p:nvCxnSpPr>
        <p:spPr>
          <a:xfrm flipH="1" flipV="1">
            <a:off x="5196643" y="2294991"/>
            <a:ext cx="879767" cy="4163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41306" y="2615243"/>
            <a:ext cx="1921214" cy="923330"/>
          </a:xfrm>
          <a:prstGeom prst="rect">
            <a:avLst/>
          </a:prstGeom>
          <a:noFill/>
        </p:spPr>
        <p:txBody>
          <a:bodyPr wrap="square" rtlCol="0">
            <a:spAutoFit/>
          </a:bodyPr>
          <a:lstStyle/>
          <a:p>
            <a:r>
              <a:rPr lang="sv-SE" sz="1350" dirty="0"/>
              <a:t>Hitta leverantörer, sätta upp avtal, förhandla </a:t>
            </a:r>
            <a:r>
              <a:rPr lang="sv-SE" sz="1350" dirty="0" smtClean="0"/>
              <a:t>priser. Köpa resurser, som input-resurser</a:t>
            </a:r>
            <a:endParaRPr lang="sv-SE" sz="1350" dirty="0"/>
          </a:p>
        </p:txBody>
      </p:sp>
    </p:spTree>
    <p:extLst>
      <p:ext uri="{BB962C8B-B14F-4D97-AF65-F5344CB8AC3E}">
        <p14:creationId xmlns:p14="http://schemas.microsoft.com/office/powerpoint/2010/main" val="111435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58" y="466528"/>
            <a:ext cx="6850800" cy="596700"/>
          </a:xfrm>
        </p:spPr>
        <p:txBody>
          <a:bodyPr>
            <a:noAutofit/>
          </a:bodyPr>
          <a:lstStyle/>
          <a:p>
            <a:r>
              <a:rPr lang="sv-SE" sz="2700" dirty="0"/>
              <a:t>Porters </a:t>
            </a:r>
            <a:r>
              <a:rPr lang="sv-SE" sz="2700" dirty="0" err="1"/>
              <a:t>värdekedja</a:t>
            </a:r>
            <a:endParaRPr lang="sv-SE" sz="2700" dirty="0"/>
          </a:p>
        </p:txBody>
      </p:sp>
      <p:sp>
        <p:nvSpPr>
          <p:cNvPr id="3" name="Content Placeholder 2"/>
          <p:cNvSpPr>
            <a:spLocks noGrp="1"/>
          </p:cNvSpPr>
          <p:nvPr>
            <p:ph idx="1"/>
          </p:nvPr>
        </p:nvSpPr>
        <p:spPr>
          <a:xfrm>
            <a:off x="828554" y="2547886"/>
            <a:ext cx="4584027" cy="2319454"/>
          </a:xfrm>
        </p:spPr>
        <p:txBody>
          <a:bodyPr>
            <a:normAutofit fontScale="85000" lnSpcReduction="10000"/>
          </a:bodyPr>
          <a:lstStyle/>
          <a:p>
            <a:r>
              <a:rPr lang="sv-SE" sz="1500" dirty="0"/>
              <a:t>V</a:t>
            </a:r>
            <a:r>
              <a:rPr lang="sv-SE" sz="1500" dirty="0" smtClean="0"/>
              <a:t>arje </a:t>
            </a:r>
            <a:r>
              <a:rPr lang="sv-SE" sz="1500" dirty="0"/>
              <a:t>aktivitet </a:t>
            </a:r>
            <a:r>
              <a:rPr lang="sv-SE" sz="1500" dirty="0" smtClean="0"/>
              <a:t>ska </a:t>
            </a:r>
            <a:r>
              <a:rPr lang="sv-SE" sz="1500" dirty="0"/>
              <a:t>öka värdet för </a:t>
            </a:r>
            <a:r>
              <a:rPr lang="sv-SE" sz="1500" dirty="0" smtClean="0"/>
              <a:t>produkt men varje aktivitet har också en kostnad </a:t>
            </a:r>
          </a:p>
          <a:p>
            <a:r>
              <a:rPr lang="sv-SE" sz="1500" dirty="0" smtClean="0"/>
              <a:t>Både </a:t>
            </a:r>
            <a:r>
              <a:rPr lang="sv-SE" sz="1500" dirty="0"/>
              <a:t>primära och stödjande aktiviteter bidrar till marginalen – dock svårare att beräkna värdehöjningen för de stödjande aktiviteterna</a:t>
            </a:r>
          </a:p>
          <a:p>
            <a:pPr>
              <a:buNone/>
            </a:pPr>
            <a:endParaRPr lang="sv-SE" sz="1500" dirty="0"/>
          </a:p>
          <a:p>
            <a:endParaRPr lang="en-US" sz="1500" dirty="0"/>
          </a:p>
          <a:p>
            <a:pPr>
              <a:buNone/>
            </a:pPr>
            <a:endParaRPr lang="sv-SE" sz="1500" dirty="0"/>
          </a:p>
          <a:p>
            <a:endParaRPr lang="sv-SE" sz="1500" dirty="0"/>
          </a:p>
          <a:p>
            <a:pPr>
              <a:spcBef>
                <a:spcPts val="900"/>
              </a:spcBef>
              <a:buNone/>
            </a:pPr>
            <a:endParaRPr lang="sv-SE" sz="1500" dirty="0"/>
          </a:p>
          <a:p>
            <a:pPr>
              <a:spcBef>
                <a:spcPts val="900"/>
              </a:spcBef>
            </a:pPr>
            <a:endParaRPr lang="sv-SE" sz="1650" dirty="0"/>
          </a:p>
          <a:p>
            <a:pPr lvl="1">
              <a:spcBef>
                <a:spcPts val="900"/>
              </a:spcBef>
            </a:pPr>
            <a:endParaRPr lang="sv-SE" sz="1200" dirty="0"/>
          </a:p>
          <a:p>
            <a:pPr lvl="1">
              <a:spcBef>
                <a:spcPts val="900"/>
              </a:spcBef>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pic>
        <p:nvPicPr>
          <p:cNvPr id="1027" name="Picture 3"/>
          <p:cNvPicPr>
            <a:picLocks noChangeAspect="1" noChangeArrowheads="1"/>
          </p:cNvPicPr>
          <p:nvPr/>
        </p:nvPicPr>
        <p:blipFill>
          <a:blip r:embed="rId3" cstate="print"/>
          <a:srcRect/>
          <a:stretch>
            <a:fillRect/>
          </a:stretch>
        </p:blipFill>
        <p:spPr bwMode="auto">
          <a:xfrm>
            <a:off x="5642877" y="2804900"/>
            <a:ext cx="3024336" cy="1805427"/>
          </a:xfrm>
          <a:prstGeom prst="rect">
            <a:avLst/>
          </a:prstGeom>
          <a:noFill/>
          <a:ln w="9525">
            <a:noFill/>
            <a:miter lim="800000"/>
            <a:headEnd/>
            <a:tailEnd/>
          </a:ln>
        </p:spPr>
      </p:pic>
      <p:sp>
        <p:nvSpPr>
          <p:cNvPr id="5" name="Content Placeholder 2"/>
          <p:cNvSpPr txBox="1">
            <a:spLocks/>
          </p:cNvSpPr>
          <p:nvPr/>
        </p:nvSpPr>
        <p:spPr>
          <a:xfrm>
            <a:off x="828554" y="1114404"/>
            <a:ext cx="7921927" cy="143348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500" b="1" dirty="0" smtClean="0"/>
              <a:t>Värde</a:t>
            </a:r>
            <a:r>
              <a:rPr lang="sv-SE" sz="1500" dirty="0" smtClean="0"/>
              <a:t> - är den summa pengar som en kund är villig att betala för varor och tjänster</a:t>
            </a:r>
          </a:p>
          <a:p>
            <a:r>
              <a:rPr lang="sv-SE" sz="1500" b="1" dirty="0" smtClean="0"/>
              <a:t>Marginal</a:t>
            </a:r>
            <a:r>
              <a:rPr lang="sv-SE" sz="1500" dirty="0" smtClean="0"/>
              <a:t> - är skillanden mellan värde som aktiviteten genererar och kostnaden för att utföra den</a:t>
            </a:r>
          </a:p>
          <a:p>
            <a:pPr>
              <a:buFont typeface="Verdana" pitchFamily="34" charset="0"/>
              <a:buNone/>
            </a:pPr>
            <a:endParaRPr lang="sv-SE" sz="1500" dirty="0" smtClean="0"/>
          </a:p>
          <a:p>
            <a:endParaRPr lang="en-US" sz="1500" dirty="0" smtClean="0"/>
          </a:p>
          <a:p>
            <a:endParaRPr lang="en-US" sz="1500" dirty="0" smtClean="0"/>
          </a:p>
          <a:p>
            <a:pPr>
              <a:buFont typeface="Verdana" pitchFamily="34" charset="0"/>
              <a:buNone/>
            </a:pPr>
            <a:endParaRPr lang="sv-SE" sz="1500" dirty="0" smtClean="0"/>
          </a:p>
          <a:p>
            <a:endParaRPr lang="sv-SE" sz="1500" dirty="0" smtClean="0"/>
          </a:p>
          <a:p>
            <a:pPr>
              <a:spcBef>
                <a:spcPts val="900"/>
              </a:spcBef>
              <a:buFont typeface="Verdana" pitchFamily="34" charset="0"/>
              <a:buNone/>
            </a:pPr>
            <a:endParaRPr lang="sv-SE" sz="1500" dirty="0" smtClean="0"/>
          </a:p>
          <a:p>
            <a:pPr>
              <a:spcBef>
                <a:spcPts val="900"/>
              </a:spcBef>
            </a:pPr>
            <a:endParaRPr lang="sv-SE" sz="1650" dirty="0" smtClean="0"/>
          </a:p>
          <a:p>
            <a:pPr lvl="1">
              <a:spcBef>
                <a:spcPts val="900"/>
              </a:spcBef>
            </a:pPr>
            <a:endParaRPr lang="sv-SE" sz="1200" dirty="0" smtClean="0"/>
          </a:p>
          <a:p>
            <a:pPr lvl="1">
              <a:spcBef>
                <a:spcPts val="900"/>
              </a:spcBef>
            </a:pPr>
            <a:endParaRPr lang="sv-SE" sz="1200" dirty="0" smtClean="0"/>
          </a:p>
          <a:p>
            <a:pPr>
              <a:spcBef>
                <a:spcPts val="900"/>
              </a:spcBef>
            </a:pPr>
            <a:endParaRPr lang="sv-SE" sz="1500" dirty="0" smtClean="0"/>
          </a:p>
          <a:p>
            <a:pPr lvl="1">
              <a:spcBef>
                <a:spcPts val="900"/>
              </a:spcBef>
              <a:buFont typeface="Wingdings" pitchFamily="2" charset="2"/>
              <a:buChar char="§"/>
            </a:pPr>
            <a:endParaRPr lang="sv-SE" sz="1050" dirty="0" smtClean="0"/>
          </a:p>
          <a:p>
            <a:pPr>
              <a:spcBef>
                <a:spcPts val="900"/>
              </a:spcBef>
            </a:pPr>
            <a:endParaRPr lang="sv-SE" sz="1350" dirty="0" smtClean="0"/>
          </a:p>
          <a:p>
            <a:pPr lvl="1">
              <a:spcBef>
                <a:spcPts val="900"/>
              </a:spcBef>
              <a:buFont typeface="Arial" pitchFamily="34" charset="0"/>
              <a:buNone/>
            </a:pPr>
            <a:endParaRPr lang="sv-SE" sz="1050" dirty="0"/>
          </a:p>
        </p:txBody>
      </p:sp>
    </p:spTree>
    <p:extLst>
      <p:ext uri="{BB962C8B-B14F-4D97-AF65-F5344CB8AC3E}">
        <p14:creationId xmlns:p14="http://schemas.microsoft.com/office/powerpoint/2010/main" val="137054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57464" y="348141"/>
            <a:ext cx="9099132" cy="596700"/>
          </a:xfrm>
        </p:spPr>
        <p:txBody>
          <a:bodyPr>
            <a:noAutofit/>
          </a:bodyPr>
          <a:lstStyle/>
          <a:p>
            <a:r>
              <a:rPr lang="sv-SE" sz="2700" dirty="0"/>
              <a:t>Porters värdekedja – för tjänsteföretag</a:t>
            </a:r>
          </a:p>
        </p:txBody>
      </p:sp>
      <p:pic>
        <p:nvPicPr>
          <p:cNvPr id="1027" name="Picture 3"/>
          <p:cNvPicPr>
            <a:picLocks noChangeAspect="1" noChangeArrowheads="1"/>
          </p:cNvPicPr>
          <p:nvPr/>
        </p:nvPicPr>
        <p:blipFill>
          <a:blip r:embed="rId3" cstate="print"/>
          <a:srcRect/>
          <a:stretch>
            <a:fillRect/>
          </a:stretch>
        </p:blipFill>
        <p:spPr bwMode="auto">
          <a:xfrm>
            <a:off x="2681790" y="1491630"/>
            <a:ext cx="3564396" cy="2127825"/>
          </a:xfrm>
          <a:prstGeom prst="rect">
            <a:avLst/>
          </a:prstGeom>
          <a:noFill/>
          <a:ln w="9525">
            <a:noFill/>
            <a:miter lim="800000"/>
            <a:headEnd/>
            <a:tailEnd/>
          </a:ln>
        </p:spPr>
      </p:pic>
      <p:cxnSp>
        <p:nvCxnSpPr>
          <p:cNvPr id="6" name="Straight Arrow Connector 5"/>
          <p:cNvCxnSpPr/>
          <p:nvPr/>
        </p:nvCxnSpPr>
        <p:spPr>
          <a:xfrm flipV="1">
            <a:off x="4085946" y="3705876"/>
            <a:ext cx="0" cy="32403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4896036" y="3705876"/>
            <a:ext cx="0" cy="32403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5274078" y="3705876"/>
            <a:ext cx="0" cy="32403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 name="Right Brace 6"/>
          <p:cNvSpPr/>
          <p:nvPr/>
        </p:nvSpPr>
        <p:spPr>
          <a:xfrm rot="5400000">
            <a:off x="4507199" y="3425051"/>
            <a:ext cx="291621" cy="16741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 name="TextBox 9"/>
          <p:cNvSpPr txBox="1"/>
          <p:nvPr/>
        </p:nvSpPr>
        <p:spPr>
          <a:xfrm>
            <a:off x="3221850" y="4481532"/>
            <a:ext cx="3024336" cy="300082"/>
          </a:xfrm>
          <a:prstGeom prst="rect">
            <a:avLst/>
          </a:prstGeom>
          <a:noFill/>
        </p:spPr>
        <p:txBody>
          <a:bodyPr wrap="square" rtlCol="0">
            <a:spAutoFit/>
          </a:bodyPr>
          <a:lstStyle/>
          <a:p>
            <a:r>
              <a:rPr lang="sv-SE" sz="1350" dirty="0"/>
              <a:t>Centrala aktiviteter för tjänsteföretag</a:t>
            </a:r>
          </a:p>
        </p:txBody>
      </p:sp>
    </p:spTree>
    <p:extLst>
      <p:ext uri="{BB962C8B-B14F-4D97-AF65-F5344CB8AC3E}">
        <p14:creationId xmlns:p14="http://schemas.microsoft.com/office/powerpoint/2010/main" val="260064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16</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smtClean="0"/>
              <a:t>Processförbättring</a:t>
            </a:r>
            <a:endParaRPr lang="en-US" dirty="0" smtClean="0"/>
          </a:p>
        </p:txBody>
      </p:sp>
    </p:spTree>
    <p:extLst>
      <p:ext uri="{BB962C8B-B14F-4D97-AF65-F5344CB8AC3E}">
        <p14:creationId xmlns:p14="http://schemas.microsoft.com/office/powerpoint/2010/main" val="55057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4432" y="244421"/>
            <a:ext cx="7435076" cy="857250"/>
          </a:xfrm>
        </p:spPr>
        <p:txBody>
          <a:bodyPr>
            <a:normAutofit/>
          </a:bodyPr>
          <a:lstStyle/>
          <a:p>
            <a:r>
              <a:rPr lang="sv-SE" sz="2700" dirty="0"/>
              <a:t>Metoder för processförbättring: </a:t>
            </a:r>
            <a:r>
              <a:rPr lang="sv-SE" sz="2700" dirty="0" err="1"/>
              <a:t>Lean</a:t>
            </a:r>
            <a:endParaRPr lang="sv-SE" sz="2700" dirty="0"/>
          </a:p>
        </p:txBody>
      </p:sp>
      <p:sp>
        <p:nvSpPr>
          <p:cNvPr id="40" name="AutoShape 3"/>
          <p:cNvSpPr>
            <a:spLocks noChangeArrowheads="1"/>
          </p:cNvSpPr>
          <p:nvPr/>
        </p:nvSpPr>
        <p:spPr bwMode="auto">
          <a:xfrm>
            <a:off x="1405756" y="27265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2" name="AutoShape 6"/>
          <p:cNvSpPr>
            <a:spLocks noChangeArrowheads="1"/>
          </p:cNvSpPr>
          <p:nvPr/>
        </p:nvSpPr>
        <p:spPr bwMode="auto">
          <a:xfrm>
            <a:off x="1405756" y="3806428"/>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3" name="AutoShape 9"/>
          <p:cNvSpPr>
            <a:spLocks noChangeArrowheads="1"/>
          </p:cNvSpPr>
          <p:nvPr/>
        </p:nvSpPr>
        <p:spPr bwMode="auto">
          <a:xfrm>
            <a:off x="1621520" y="1692598"/>
            <a:ext cx="972740" cy="215504"/>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4" name="AutoShape 10"/>
          <p:cNvSpPr>
            <a:spLocks noChangeArrowheads="1"/>
          </p:cNvSpPr>
          <p:nvPr/>
        </p:nvSpPr>
        <p:spPr bwMode="auto">
          <a:xfrm>
            <a:off x="1405756" y="2356248"/>
            <a:ext cx="1566863" cy="215503"/>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5" name="Line 13"/>
          <p:cNvSpPr>
            <a:spLocks noChangeShapeType="1"/>
          </p:cNvSpPr>
          <p:nvPr/>
        </p:nvSpPr>
        <p:spPr bwMode="auto">
          <a:xfrm flipH="1">
            <a:off x="2161802" y="1923679"/>
            <a:ext cx="410" cy="432569"/>
          </a:xfrm>
          <a:prstGeom prst="line">
            <a:avLst/>
          </a:prstGeom>
          <a:noFill/>
          <a:ln w="9525">
            <a:solidFill>
              <a:schemeClr val="tx1"/>
            </a:solidFill>
            <a:round/>
            <a:headEnd/>
            <a:tailEnd type="arrow" w="med" len="med"/>
          </a:ln>
        </p:spPr>
        <p:txBody>
          <a:bodyPr/>
          <a:lstStyle/>
          <a:p>
            <a:endParaRPr lang="sv-SE" sz="1050"/>
          </a:p>
        </p:txBody>
      </p:sp>
      <p:sp>
        <p:nvSpPr>
          <p:cNvPr id="46" name="AutoShape 17"/>
          <p:cNvSpPr>
            <a:spLocks noChangeArrowheads="1"/>
          </p:cNvSpPr>
          <p:nvPr/>
        </p:nvSpPr>
        <p:spPr bwMode="auto">
          <a:xfrm>
            <a:off x="3296469" y="2788444"/>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47" name="Line 18"/>
          <p:cNvSpPr>
            <a:spLocks noChangeShapeType="1"/>
          </p:cNvSpPr>
          <p:nvPr/>
        </p:nvSpPr>
        <p:spPr bwMode="auto">
          <a:xfrm flipH="1">
            <a:off x="4268019" y="2896791"/>
            <a:ext cx="0" cy="917972"/>
          </a:xfrm>
          <a:prstGeom prst="line">
            <a:avLst/>
          </a:prstGeom>
          <a:noFill/>
          <a:ln w="9525">
            <a:solidFill>
              <a:schemeClr val="tx1"/>
            </a:solidFill>
            <a:round/>
            <a:headEnd/>
            <a:tailEnd type="arrow" w="med" len="med"/>
          </a:ln>
        </p:spPr>
        <p:txBody>
          <a:bodyPr/>
          <a:lstStyle/>
          <a:p>
            <a:endParaRPr lang="sv-SE" sz="1050"/>
          </a:p>
        </p:txBody>
      </p:sp>
      <p:sp>
        <p:nvSpPr>
          <p:cNvPr id="48" name="Line 19"/>
          <p:cNvSpPr>
            <a:spLocks noChangeShapeType="1"/>
          </p:cNvSpPr>
          <p:nvPr/>
        </p:nvSpPr>
        <p:spPr bwMode="auto">
          <a:xfrm flipV="1">
            <a:off x="2972619" y="2895600"/>
            <a:ext cx="323850" cy="1191"/>
          </a:xfrm>
          <a:prstGeom prst="line">
            <a:avLst/>
          </a:prstGeom>
          <a:noFill/>
          <a:ln w="9525">
            <a:solidFill>
              <a:schemeClr val="tx1"/>
            </a:solidFill>
            <a:round/>
            <a:headEnd/>
            <a:tailEnd type="arrow" w="med" len="med"/>
          </a:ln>
        </p:spPr>
        <p:txBody>
          <a:bodyPr/>
          <a:lstStyle/>
          <a:p>
            <a:endParaRPr lang="sv-SE" sz="1050"/>
          </a:p>
        </p:txBody>
      </p:sp>
      <p:sp>
        <p:nvSpPr>
          <p:cNvPr id="49" name="AutoShape 20"/>
          <p:cNvSpPr>
            <a:spLocks noChangeArrowheads="1"/>
          </p:cNvSpPr>
          <p:nvPr/>
        </p:nvSpPr>
        <p:spPr bwMode="auto">
          <a:xfrm>
            <a:off x="1405756" y="33742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sv-SE" sz="1050" b="1"/>
          </a:p>
        </p:txBody>
      </p:sp>
      <p:sp>
        <p:nvSpPr>
          <p:cNvPr id="50" name="Line 28"/>
          <p:cNvSpPr>
            <a:spLocks noChangeShapeType="1"/>
          </p:cNvSpPr>
          <p:nvPr/>
        </p:nvSpPr>
        <p:spPr bwMode="auto">
          <a:xfrm flipH="1">
            <a:off x="2162212" y="1383619"/>
            <a:ext cx="0" cy="307790"/>
          </a:xfrm>
          <a:prstGeom prst="line">
            <a:avLst/>
          </a:prstGeom>
          <a:noFill/>
          <a:ln w="9525">
            <a:solidFill>
              <a:schemeClr val="tx1"/>
            </a:solidFill>
            <a:round/>
            <a:headEnd/>
            <a:tailEnd type="arrow" w="med" len="med"/>
          </a:ln>
        </p:spPr>
        <p:txBody>
          <a:bodyPr/>
          <a:lstStyle/>
          <a:p>
            <a:endParaRPr lang="sv-SE" sz="1050"/>
          </a:p>
        </p:txBody>
      </p:sp>
      <p:sp>
        <p:nvSpPr>
          <p:cNvPr id="51" name="Text Box 29"/>
          <p:cNvSpPr txBox="1">
            <a:spLocks noChangeArrowheads="1"/>
          </p:cNvSpPr>
          <p:nvPr/>
        </p:nvSpPr>
        <p:spPr bwMode="auto">
          <a:xfrm>
            <a:off x="1621520" y="1746178"/>
            <a:ext cx="971550" cy="189283"/>
          </a:xfrm>
          <a:prstGeom prst="rect">
            <a:avLst/>
          </a:prstGeom>
          <a:noFill/>
          <a:ln w="9525">
            <a:noFill/>
            <a:miter lim="800000"/>
            <a:headEnd/>
            <a:tailEnd/>
          </a:ln>
        </p:spPr>
        <p:txBody>
          <a:bodyPr>
            <a:spAutoFit/>
          </a:bodyPr>
          <a:lstStyle/>
          <a:p>
            <a:pPr>
              <a:lnSpc>
                <a:spcPct val="60000"/>
              </a:lnSpc>
            </a:pPr>
            <a:r>
              <a:rPr lang="sv-SE" sz="1050"/>
              <a:t>Ta emot order</a:t>
            </a:r>
          </a:p>
        </p:txBody>
      </p:sp>
      <p:sp>
        <p:nvSpPr>
          <p:cNvPr id="52" name="Text Box 31"/>
          <p:cNvSpPr txBox="1">
            <a:spLocks noChangeArrowheads="1"/>
          </p:cNvSpPr>
          <p:nvPr/>
        </p:nvSpPr>
        <p:spPr bwMode="auto">
          <a:xfrm>
            <a:off x="1405757" y="2753917"/>
            <a:ext cx="1134665" cy="221599"/>
          </a:xfrm>
          <a:prstGeom prst="rect">
            <a:avLst/>
          </a:prstGeom>
          <a:noFill/>
          <a:ln w="9525">
            <a:noFill/>
            <a:miter lim="800000"/>
            <a:headEnd/>
            <a:tailEnd/>
          </a:ln>
        </p:spPr>
        <p:txBody>
          <a:bodyPr>
            <a:spAutoFit/>
          </a:bodyPr>
          <a:lstStyle/>
          <a:p>
            <a:pPr>
              <a:lnSpc>
                <a:spcPct val="80000"/>
              </a:lnSpc>
            </a:pPr>
            <a:r>
              <a:rPr lang="sv-SE" sz="1050"/>
              <a:t>Beräkna summa</a:t>
            </a:r>
          </a:p>
        </p:txBody>
      </p:sp>
      <p:sp>
        <p:nvSpPr>
          <p:cNvPr id="53" name="Text Box 32"/>
          <p:cNvSpPr txBox="1">
            <a:spLocks noChangeArrowheads="1"/>
          </p:cNvSpPr>
          <p:nvPr/>
        </p:nvSpPr>
        <p:spPr bwMode="auto">
          <a:xfrm>
            <a:off x="1405756" y="2375298"/>
            <a:ext cx="1619250" cy="221599"/>
          </a:xfrm>
          <a:prstGeom prst="rect">
            <a:avLst/>
          </a:prstGeom>
          <a:noFill/>
          <a:ln w="9525">
            <a:noFill/>
            <a:miter lim="800000"/>
            <a:headEnd/>
            <a:tailEnd/>
          </a:ln>
        </p:spPr>
        <p:txBody>
          <a:bodyPr>
            <a:spAutoFit/>
          </a:bodyPr>
          <a:lstStyle/>
          <a:p>
            <a:pPr>
              <a:lnSpc>
                <a:spcPct val="80000"/>
              </a:lnSpc>
            </a:pPr>
            <a:r>
              <a:rPr lang="sv-SE" sz="1050"/>
              <a:t>Hämta böcker från lager</a:t>
            </a:r>
          </a:p>
        </p:txBody>
      </p:sp>
      <p:sp>
        <p:nvSpPr>
          <p:cNvPr id="54" name="Text Box 33"/>
          <p:cNvSpPr txBox="1">
            <a:spLocks noChangeArrowheads="1"/>
          </p:cNvSpPr>
          <p:nvPr/>
        </p:nvSpPr>
        <p:spPr bwMode="auto">
          <a:xfrm>
            <a:off x="1405756" y="3833813"/>
            <a:ext cx="1295400" cy="221599"/>
          </a:xfrm>
          <a:prstGeom prst="rect">
            <a:avLst/>
          </a:prstGeom>
          <a:noFill/>
          <a:ln w="9525">
            <a:noFill/>
            <a:miter lim="800000"/>
            <a:headEnd/>
            <a:tailEnd/>
          </a:ln>
        </p:spPr>
        <p:txBody>
          <a:bodyPr>
            <a:spAutoFit/>
          </a:bodyPr>
          <a:lstStyle/>
          <a:p>
            <a:pPr>
              <a:lnSpc>
                <a:spcPct val="80000"/>
              </a:lnSpc>
            </a:pPr>
            <a:r>
              <a:rPr lang="sv-SE" sz="1050"/>
              <a:t>Beräkna ny summa</a:t>
            </a:r>
          </a:p>
        </p:txBody>
      </p:sp>
      <p:sp>
        <p:nvSpPr>
          <p:cNvPr id="55" name="Text Box 34"/>
          <p:cNvSpPr txBox="1">
            <a:spLocks noChangeArrowheads="1"/>
          </p:cNvSpPr>
          <p:nvPr/>
        </p:nvSpPr>
        <p:spPr bwMode="auto">
          <a:xfrm>
            <a:off x="1405757" y="3401617"/>
            <a:ext cx="1296590" cy="221599"/>
          </a:xfrm>
          <a:prstGeom prst="rect">
            <a:avLst/>
          </a:prstGeom>
          <a:noFill/>
          <a:ln w="9525">
            <a:noFill/>
            <a:miter lim="800000"/>
            <a:headEnd/>
            <a:tailEnd/>
          </a:ln>
        </p:spPr>
        <p:txBody>
          <a:bodyPr>
            <a:spAutoFit/>
          </a:bodyPr>
          <a:lstStyle/>
          <a:p>
            <a:pPr>
              <a:lnSpc>
                <a:spcPct val="80000"/>
              </a:lnSpc>
            </a:pPr>
            <a:r>
              <a:rPr lang="sv-SE" sz="1050"/>
              <a:t>Beräkna fraktavgift</a:t>
            </a:r>
          </a:p>
        </p:txBody>
      </p:sp>
      <p:sp>
        <p:nvSpPr>
          <p:cNvPr id="56" name="AutoShape 36"/>
          <p:cNvSpPr>
            <a:spLocks noChangeArrowheads="1"/>
          </p:cNvSpPr>
          <p:nvPr/>
        </p:nvSpPr>
        <p:spPr bwMode="auto">
          <a:xfrm>
            <a:off x="4160863" y="3814762"/>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58" name="Line 38"/>
          <p:cNvSpPr>
            <a:spLocks noChangeShapeType="1"/>
          </p:cNvSpPr>
          <p:nvPr/>
        </p:nvSpPr>
        <p:spPr bwMode="auto">
          <a:xfrm>
            <a:off x="3511972" y="2895600"/>
            <a:ext cx="756047" cy="0"/>
          </a:xfrm>
          <a:prstGeom prst="line">
            <a:avLst/>
          </a:prstGeom>
          <a:noFill/>
          <a:ln w="9525">
            <a:solidFill>
              <a:schemeClr val="tx1"/>
            </a:solidFill>
            <a:round/>
            <a:headEnd/>
            <a:tailEnd/>
          </a:ln>
        </p:spPr>
        <p:txBody>
          <a:bodyPr/>
          <a:lstStyle/>
          <a:p>
            <a:endParaRPr lang="sv-SE" sz="1050"/>
          </a:p>
        </p:txBody>
      </p:sp>
      <p:sp>
        <p:nvSpPr>
          <p:cNvPr id="59" name="Line 39"/>
          <p:cNvSpPr>
            <a:spLocks noChangeShapeType="1"/>
          </p:cNvSpPr>
          <p:nvPr/>
        </p:nvSpPr>
        <p:spPr bwMode="auto">
          <a:xfrm>
            <a:off x="3403625" y="3003947"/>
            <a:ext cx="0" cy="485775"/>
          </a:xfrm>
          <a:prstGeom prst="line">
            <a:avLst/>
          </a:prstGeom>
          <a:noFill/>
          <a:ln w="9525">
            <a:solidFill>
              <a:schemeClr val="tx1"/>
            </a:solidFill>
            <a:round/>
            <a:headEnd/>
            <a:tailEnd/>
          </a:ln>
        </p:spPr>
        <p:txBody>
          <a:bodyPr/>
          <a:lstStyle/>
          <a:p>
            <a:endParaRPr lang="sv-SE" sz="1050"/>
          </a:p>
        </p:txBody>
      </p:sp>
      <p:sp>
        <p:nvSpPr>
          <p:cNvPr id="60" name="Line 40"/>
          <p:cNvSpPr>
            <a:spLocks noChangeShapeType="1"/>
          </p:cNvSpPr>
          <p:nvPr/>
        </p:nvSpPr>
        <p:spPr bwMode="auto">
          <a:xfrm flipH="1">
            <a:off x="2972618" y="3489722"/>
            <a:ext cx="432197" cy="0"/>
          </a:xfrm>
          <a:prstGeom prst="line">
            <a:avLst/>
          </a:prstGeom>
          <a:noFill/>
          <a:ln w="9525">
            <a:solidFill>
              <a:schemeClr val="tx1"/>
            </a:solidFill>
            <a:round/>
            <a:headEnd/>
            <a:tailEnd type="arrow" w="med" len="med"/>
          </a:ln>
        </p:spPr>
        <p:txBody>
          <a:bodyPr/>
          <a:lstStyle/>
          <a:p>
            <a:endParaRPr lang="sv-SE" sz="1050"/>
          </a:p>
        </p:txBody>
      </p:sp>
      <p:sp>
        <p:nvSpPr>
          <p:cNvPr id="61" name="Line 41"/>
          <p:cNvSpPr>
            <a:spLocks noChangeShapeType="1"/>
          </p:cNvSpPr>
          <p:nvPr/>
        </p:nvSpPr>
        <p:spPr bwMode="auto">
          <a:xfrm>
            <a:off x="2972619" y="3921919"/>
            <a:ext cx="1188244" cy="0"/>
          </a:xfrm>
          <a:prstGeom prst="line">
            <a:avLst/>
          </a:prstGeom>
          <a:noFill/>
          <a:ln w="9525">
            <a:solidFill>
              <a:schemeClr val="tx1"/>
            </a:solidFill>
            <a:round/>
            <a:headEnd/>
            <a:tailEnd type="arrow" w="med" len="med"/>
          </a:ln>
        </p:spPr>
        <p:txBody>
          <a:bodyPr/>
          <a:lstStyle/>
          <a:p>
            <a:endParaRPr lang="sv-SE" sz="1050"/>
          </a:p>
        </p:txBody>
      </p:sp>
      <p:sp>
        <p:nvSpPr>
          <p:cNvPr id="62" name="Oval 61"/>
          <p:cNvSpPr/>
          <p:nvPr/>
        </p:nvSpPr>
        <p:spPr>
          <a:xfrm>
            <a:off x="1933003" y="1005576"/>
            <a:ext cx="444861" cy="37804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3" name="Line 13"/>
          <p:cNvSpPr>
            <a:spLocks noChangeShapeType="1"/>
          </p:cNvSpPr>
          <p:nvPr/>
        </p:nvSpPr>
        <p:spPr bwMode="auto">
          <a:xfrm flipH="1">
            <a:off x="4268074" y="4029913"/>
            <a:ext cx="782" cy="216024"/>
          </a:xfrm>
          <a:prstGeom prst="line">
            <a:avLst/>
          </a:prstGeom>
          <a:noFill/>
          <a:ln w="9525">
            <a:solidFill>
              <a:schemeClr val="tx1"/>
            </a:solidFill>
            <a:round/>
            <a:headEnd/>
            <a:tailEnd type="arrow" w="med" len="med"/>
          </a:ln>
        </p:spPr>
        <p:txBody>
          <a:bodyPr/>
          <a:lstStyle/>
          <a:p>
            <a:endParaRPr lang="sv-SE" sz="1050"/>
          </a:p>
        </p:txBody>
      </p:sp>
      <p:sp>
        <p:nvSpPr>
          <p:cNvPr id="64" name="Oval 63"/>
          <p:cNvSpPr/>
          <p:nvPr/>
        </p:nvSpPr>
        <p:spPr>
          <a:xfrm>
            <a:off x="4106056" y="4744431"/>
            <a:ext cx="3240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5" name="Line 13"/>
          <p:cNvSpPr>
            <a:spLocks noChangeShapeType="1"/>
          </p:cNvSpPr>
          <p:nvPr/>
        </p:nvSpPr>
        <p:spPr bwMode="auto">
          <a:xfrm flipH="1">
            <a:off x="2162212" y="2571751"/>
            <a:ext cx="0" cy="162018"/>
          </a:xfrm>
          <a:prstGeom prst="line">
            <a:avLst/>
          </a:prstGeom>
          <a:noFill/>
          <a:ln w="9525">
            <a:solidFill>
              <a:schemeClr val="tx1"/>
            </a:solidFill>
            <a:round/>
            <a:headEnd/>
            <a:tailEnd type="arrow" w="med" len="med"/>
          </a:ln>
        </p:spPr>
        <p:txBody>
          <a:bodyPr/>
          <a:lstStyle/>
          <a:p>
            <a:endParaRPr lang="sv-SE" sz="1050"/>
          </a:p>
        </p:txBody>
      </p:sp>
      <p:sp>
        <p:nvSpPr>
          <p:cNvPr id="66" name="Line 13"/>
          <p:cNvSpPr>
            <a:spLocks noChangeShapeType="1"/>
          </p:cNvSpPr>
          <p:nvPr/>
        </p:nvSpPr>
        <p:spPr bwMode="auto">
          <a:xfrm flipH="1">
            <a:off x="2162212" y="3597864"/>
            <a:ext cx="0" cy="162018"/>
          </a:xfrm>
          <a:prstGeom prst="line">
            <a:avLst/>
          </a:prstGeom>
          <a:noFill/>
          <a:ln w="9525">
            <a:solidFill>
              <a:schemeClr val="tx1"/>
            </a:solidFill>
            <a:round/>
            <a:headEnd/>
            <a:tailEnd type="arrow" w="med" len="med"/>
          </a:ln>
        </p:spPr>
        <p:txBody>
          <a:bodyPr/>
          <a:lstStyle/>
          <a:p>
            <a:endParaRPr lang="sv-SE" sz="1050"/>
          </a:p>
        </p:txBody>
      </p:sp>
      <p:sp>
        <p:nvSpPr>
          <p:cNvPr id="67" name="AutoShape 6"/>
          <p:cNvSpPr>
            <a:spLocks noChangeArrowheads="1"/>
          </p:cNvSpPr>
          <p:nvPr/>
        </p:nvSpPr>
        <p:spPr bwMode="auto">
          <a:xfrm>
            <a:off x="3133948" y="4250346"/>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68" name="Text Box 33"/>
          <p:cNvSpPr txBox="1">
            <a:spLocks noChangeArrowheads="1"/>
          </p:cNvSpPr>
          <p:nvPr/>
        </p:nvSpPr>
        <p:spPr bwMode="auto">
          <a:xfrm>
            <a:off x="3133948" y="4317451"/>
            <a:ext cx="1566863" cy="221599"/>
          </a:xfrm>
          <a:prstGeom prst="rect">
            <a:avLst/>
          </a:prstGeom>
          <a:noFill/>
          <a:ln w="9525">
            <a:noFill/>
            <a:miter lim="800000"/>
            <a:headEnd/>
            <a:tailEnd/>
          </a:ln>
        </p:spPr>
        <p:txBody>
          <a:bodyPr wrap="square">
            <a:spAutoFit/>
          </a:bodyPr>
          <a:lstStyle/>
          <a:p>
            <a:pPr>
              <a:lnSpc>
                <a:spcPct val="80000"/>
              </a:lnSpc>
            </a:pPr>
            <a:r>
              <a:rPr lang="sv-SE" sz="1050" dirty="0"/>
              <a:t>Skicka böcker och faktura</a:t>
            </a:r>
          </a:p>
        </p:txBody>
      </p:sp>
      <p:sp>
        <p:nvSpPr>
          <p:cNvPr id="69" name="Line 13"/>
          <p:cNvSpPr>
            <a:spLocks noChangeShapeType="1"/>
          </p:cNvSpPr>
          <p:nvPr/>
        </p:nvSpPr>
        <p:spPr bwMode="auto">
          <a:xfrm flipH="1">
            <a:off x="4268074" y="4515966"/>
            <a:ext cx="782" cy="216024"/>
          </a:xfrm>
          <a:prstGeom prst="line">
            <a:avLst/>
          </a:prstGeom>
          <a:noFill/>
          <a:ln w="9525">
            <a:solidFill>
              <a:schemeClr val="tx1"/>
            </a:solidFill>
            <a:round/>
            <a:headEnd/>
            <a:tailEnd type="arrow" w="med" len="med"/>
          </a:ln>
        </p:spPr>
        <p:txBody>
          <a:bodyPr/>
          <a:lstStyle/>
          <a:p>
            <a:endParaRPr lang="sv-SE" sz="1050"/>
          </a:p>
        </p:txBody>
      </p:sp>
      <p:sp>
        <p:nvSpPr>
          <p:cNvPr id="70" name="Oval 69"/>
          <p:cNvSpPr/>
          <p:nvPr/>
        </p:nvSpPr>
        <p:spPr>
          <a:xfrm>
            <a:off x="2107834" y="1080365"/>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sp>
        <p:nvSpPr>
          <p:cNvPr id="71" name="Oval 70"/>
          <p:cNvSpPr/>
          <p:nvPr/>
        </p:nvSpPr>
        <p:spPr>
          <a:xfrm>
            <a:off x="2107834" y="1221600"/>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cxnSp>
        <p:nvCxnSpPr>
          <p:cNvPr id="72" name="Straight Connector 71"/>
          <p:cNvCxnSpPr>
            <a:stCxn id="70" idx="6"/>
          </p:cNvCxnSpPr>
          <p:nvPr/>
        </p:nvCxnSpPr>
        <p:spPr>
          <a:xfrm flipV="1">
            <a:off x="2215846" y="1113588"/>
            <a:ext cx="540060" cy="20783"/>
          </a:xfrm>
          <a:prstGeom prst="line">
            <a:avLst/>
          </a:prstGeom>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757684" y="1059582"/>
            <a:ext cx="1080120" cy="300082"/>
          </a:xfrm>
          <a:prstGeom prst="rect">
            <a:avLst/>
          </a:prstGeom>
          <a:noFill/>
        </p:spPr>
        <p:txBody>
          <a:bodyPr wrap="square" rtlCol="0">
            <a:spAutoFit/>
          </a:bodyPr>
          <a:lstStyle/>
          <a:p>
            <a:r>
              <a:rPr lang="sv-SE" sz="1350" dirty="0"/>
              <a:t>Flödesenhet</a:t>
            </a:r>
          </a:p>
        </p:txBody>
      </p:sp>
      <p:sp>
        <p:nvSpPr>
          <p:cNvPr id="74" name="TextBox 73"/>
          <p:cNvSpPr txBox="1"/>
          <p:nvPr/>
        </p:nvSpPr>
        <p:spPr>
          <a:xfrm>
            <a:off x="2809912" y="974402"/>
            <a:ext cx="2160240" cy="300082"/>
          </a:xfrm>
          <a:prstGeom prst="rect">
            <a:avLst/>
          </a:prstGeom>
          <a:noFill/>
        </p:spPr>
        <p:txBody>
          <a:bodyPr wrap="square" rtlCol="0">
            <a:spAutoFit/>
          </a:bodyPr>
          <a:lstStyle/>
          <a:p>
            <a:r>
              <a:rPr lang="sv-SE" sz="1350" dirty="0"/>
              <a:t>Anna Frisk beställning</a:t>
            </a:r>
          </a:p>
        </p:txBody>
      </p:sp>
      <p:sp>
        <p:nvSpPr>
          <p:cNvPr id="75" name="TextBox 74"/>
          <p:cNvSpPr txBox="1"/>
          <p:nvPr/>
        </p:nvSpPr>
        <p:spPr>
          <a:xfrm>
            <a:off x="3133948" y="1268638"/>
            <a:ext cx="1404156" cy="507831"/>
          </a:xfrm>
          <a:prstGeom prst="rect">
            <a:avLst/>
          </a:prstGeom>
          <a:noFill/>
        </p:spPr>
        <p:txBody>
          <a:bodyPr wrap="square" rtlCol="0">
            <a:spAutoFit/>
          </a:bodyPr>
          <a:lstStyle/>
          <a:p>
            <a:r>
              <a:rPr lang="sv-SE" sz="1350" dirty="0"/>
              <a:t>Joakim Snyggs beställning</a:t>
            </a:r>
          </a:p>
        </p:txBody>
      </p:sp>
      <p:cxnSp>
        <p:nvCxnSpPr>
          <p:cNvPr id="76" name="Straight Connector 75"/>
          <p:cNvCxnSpPr/>
          <p:nvPr/>
        </p:nvCxnSpPr>
        <p:spPr>
          <a:xfrm>
            <a:off x="2215846" y="1250731"/>
            <a:ext cx="864096" cy="132887"/>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544107" y="1059582"/>
            <a:ext cx="3447135" cy="4616648"/>
          </a:xfrm>
          <a:prstGeom prst="rect">
            <a:avLst/>
          </a:prstGeom>
          <a:noFill/>
        </p:spPr>
        <p:txBody>
          <a:bodyPr wrap="square" rtlCol="0">
            <a:spAutoFit/>
          </a:bodyPr>
          <a:lstStyle/>
          <a:p>
            <a:r>
              <a:rPr lang="sv-SE" sz="1500" b="1" dirty="0">
                <a:latin typeface="Verdana" panose="020B0604030504040204" pitchFamily="34" charset="0"/>
                <a:ea typeface="Verdana" panose="020B0604030504040204" pitchFamily="34" charset="0"/>
                <a:cs typeface="Verdana" panose="020B0604030504040204" pitchFamily="34" charset="0"/>
              </a:rPr>
              <a:t>Lean: </a:t>
            </a:r>
            <a:r>
              <a:rPr lang="sv-SE" sz="1500" dirty="0">
                <a:latin typeface="Verdana" panose="020B0604030504040204" pitchFamily="34" charset="0"/>
                <a:ea typeface="Verdana" panose="020B0604030504040204" pitchFamily="34" charset="0"/>
                <a:cs typeface="Verdana" panose="020B0604030504040204" pitchFamily="34" charset="0"/>
              </a:rPr>
              <a:t>Fokus på </a:t>
            </a:r>
            <a:r>
              <a:rPr lang="sv-SE" sz="1500" b="1" dirty="0">
                <a:latin typeface="Verdana" panose="020B0604030504040204" pitchFamily="34" charset="0"/>
                <a:ea typeface="Verdana" panose="020B0604030504040204" pitchFamily="34" charset="0"/>
                <a:cs typeface="Verdana" panose="020B0604030504040204" pitchFamily="34" charset="0"/>
              </a:rPr>
              <a:t>flödeseffektiviteten</a:t>
            </a:r>
            <a:r>
              <a:rPr lang="sv-SE" sz="1500" dirty="0">
                <a:latin typeface="Verdana" panose="020B0604030504040204" pitchFamily="34" charset="0"/>
                <a:ea typeface="Verdana" panose="020B0604030504040204" pitchFamily="34" charset="0"/>
                <a:cs typeface="Verdana" panose="020B0604030504040204" pitchFamily="34" charset="0"/>
              </a:rPr>
              <a:t> som är summan av värdeskapande aktiviteter i relation till genomloppstiden </a:t>
            </a:r>
            <a:r>
              <a:rPr lang="sv-SE" sz="1500" b="1" dirty="0">
                <a:latin typeface="Verdana" panose="020B0604030504040204" pitchFamily="34" charset="0"/>
                <a:ea typeface="Verdana" panose="020B0604030504040204" pitchFamily="34" charset="0"/>
                <a:cs typeface="Verdana" panose="020B0604030504040204" pitchFamily="34" charset="0"/>
              </a:rPr>
              <a:t>givet </a:t>
            </a:r>
            <a:r>
              <a:rPr lang="sv-SE" sz="1500" b="1" dirty="0" smtClean="0">
                <a:latin typeface="Verdana" panose="020B0604030504040204" pitchFamily="34" charset="0"/>
                <a:ea typeface="Verdana" panose="020B0604030504040204" pitchFamily="34" charset="0"/>
                <a:cs typeface="Verdana" panose="020B0604030504040204" pitchFamily="34" charset="0"/>
              </a:rPr>
              <a:t>en </a:t>
            </a:r>
            <a:r>
              <a:rPr lang="sv-SE" sz="1500" b="1" dirty="0">
                <a:latin typeface="Verdana" panose="020B0604030504040204" pitchFamily="34" charset="0"/>
                <a:ea typeface="Verdana" panose="020B0604030504040204" pitchFamily="34" charset="0"/>
                <a:cs typeface="Verdana" panose="020B0604030504040204" pitchFamily="34" charset="0"/>
              </a:rPr>
              <a:t>kunds efterfrågan</a:t>
            </a:r>
            <a:r>
              <a:rPr lang="sv-SE" sz="1500" dirty="0">
                <a:latin typeface="Verdana" panose="020B0604030504040204" pitchFamily="34" charset="0"/>
                <a:ea typeface="Verdana" panose="020B0604030504040204" pitchFamily="34" charset="0"/>
                <a:cs typeface="Verdana" panose="020B0604030504040204" pitchFamily="34" charset="0"/>
              </a:rPr>
              <a:t> – varje aktivitet i processen ska tillföra värde</a:t>
            </a:r>
          </a:p>
          <a:p>
            <a:endParaRPr lang="sv-SE" sz="1500" dirty="0">
              <a:latin typeface="Verdana" panose="020B0604030504040204" pitchFamily="34" charset="0"/>
              <a:ea typeface="Verdana" panose="020B0604030504040204" pitchFamily="34" charset="0"/>
              <a:cs typeface="Verdana" panose="020B0604030504040204" pitchFamily="34" charset="0"/>
            </a:endParaRPr>
          </a:p>
          <a:p>
            <a:r>
              <a:rPr lang="sv-SE" sz="1500" b="1" dirty="0">
                <a:latin typeface="Verdana" panose="020B0604030504040204" pitchFamily="34" charset="0"/>
                <a:ea typeface="Verdana" panose="020B0604030504040204" pitchFamily="34" charset="0"/>
                <a:cs typeface="Verdana" panose="020B0604030504040204" pitchFamily="34" charset="0"/>
              </a:rPr>
              <a:t>Ett exempel: </a:t>
            </a:r>
            <a:r>
              <a:rPr lang="sv-SE" sz="1500" dirty="0">
                <a:latin typeface="Verdana" panose="020B0604030504040204" pitchFamily="34" charset="0"/>
                <a:ea typeface="Verdana" panose="020B0604030504040204" pitchFamily="34" charset="0"/>
                <a:cs typeface="Verdana" panose="020B0604030504040204" pitchFamily="34" charset="0"/>
              </a:rPr>
              <a:t>Är alla aktiviteter som en patient måste genomgå värdeskapande? Svaret är ofta nej då patienten måste vänta på undersökningar och resa mellan olika </a:t>
            </a:r>
            <a:r>
              <a:rPr lang="sv-SE" sz="1500" dirty="0" smtClean="0">
                <a:latin typeface="Verdana" panose="020B0604030504040204" pitchFamily="34" charset="0"/>
                <a:ea typeface="Verdana" panose="020B0604030504040204" pitchFamily="34" charset="0"/>
                <a:cs typeface="Verdana" panose="020B0604030504040204" pitchFamily="34" charset="0"/>
              </a:rPr>
              <a:t>vårdenheter för att träffa experter</a:t>
            </a:r>
            <a:endParaRPr lang="sv-SE" sz="1500" dirty="0">
              <a:latin typeface="Verdana" panose="020B0604030504040204" pitchFamily="34" charset="0"/>
              <a:ea typeface="Verdana" panose="020B0604030504040204" pitchFamily="34" charset="0"/>
              <a:cs typeface="Verdana" panose="020B0604030504040204" pitchFamily="34" charset="0"/>
            </a:endParaRPr>
          </a:p>
          <a:p>
            <a:endParaRPr lang="sv-SE" sz="1350" dirty="0"/>
          </a:p>
          <a:p>
            <a:endParaRPr lang="sv-SE" sz="1350" dirty="0"/>
          </a:p>
          <a:p>
            <a:endParaRPr lang="sv-SE" sz="1350" dirty="0"/>
          </a:p>
          <a:p>
            <a:endParaRPr lang="sv-SE" sz="1350" dirty="0"/>
          </a:p>
        </p:txBody>
      </p:sp>
      <p:sp>
        <p:nvSpPr>
          <p:cNvPr id="78" name="TextBox 77"/>
          <p:cNvSpPr txBox="1"/>
          <p:nvPr/>
        </p:nvSpPr>
        <p:spPr>
          <a:xfrm>
            <a:off x="3187954" y="2139702"/>
            <a:ext cx="756084" cy="577081"/>
          </a:xfrm>
          <a:prstGeom prst="rect">
            <a:avLst/>
          </a:prstGeom>
          <a:noFill/>
        </p:spPr>
        <p:txBody>
          <a:bodyPr wrap="square" rtlCol="0">
            <a:spAutoFit/>
          </a:bodyPr>
          <a:lstStyle/>
          <a:p>
            <a:r>
              <a:rPr lang="sv-SE" sz="1050" dirty="0"/>
              <a:t>Ordern överstiger 200 kr?</a:t>
            </a:r>
          </a:p>
        </p:txBody>
      </p:sp>
      <p:sp>
        <p:nvSpPr>
          <p:cNvPr id="79" name="TextBox 78"/>
          <p:cNvSpPr txBox="1"/>
          <p:nvPr/>
        </p:nvSpPr>
        <p:spPr>
          <a:xfrm>
            <a:off x="3620002" y="2679762"/>
            <a:ext cx="756084" cy="253916"/>
          </a:xfrm>
          <a:prstGeom prst="rect">
            <a:avLst/>
          </a:prstGeom>
          <a:noFill/>
        </p:spPr>
        <p:txBody>
          <a:bodyPr wrap="square" rtlCol="0">
            <a:spAutoFit/>
          </a:bodyPr>
          <a:lstStyle/>
          <a:p>
            <a:r>
              <a:rPr lang="sv-SE" sz="1050" dirty="0"/>
              <a:t>Ja</a:t>
            </a:r>
          </a:p>
        </p:txBody>
      </p:sp>
      <p:sp>
        <p:nvSpPr>
          <p:cNvPr id="80" name="TextBox 79"/>
          <p:cNvSpPr txBox="1"/>
          <p:nvPr/>
        </p:nvSpPr>
        <p:spPr>
          <a:xfrm>
            <a:off x="3403978" y="3111810"/>
            <a:ext cx="756084" cy="253916"/>
          </a:xfrm>
          <a:prstGeom prst="rect">
            <a:avLst/>
          </a:prstGeom>
          <a:noFill/>
        </p:spPr>
        <p:txBody>
          <a:bodyPr wrap="square" rtlCol="0">
            <a:spAutoFit/>
          </a:bodyPr>
          <a:lstStyle/>
          <a:p>
            <a:r>
              <a:rPr lang="sv-SE" sz="1050" dirty="0"/>
              <a:t>Nej</a:t>
            </a:r>
          </a:p>
        </p:txBody>
      </p:sp>
    </p:spTree>
    <p:extLst>
      <p:ext uri="{BB962C8B-B14F-4D97-AF65-F5344CB8AC3E}">
        <p14:creationId xmlns:p14="http://schemas.microsoft.com/office/powerpoint/2010/main" val="221712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7904" y="240501"/>
            <a:ext cx="8540346" cy="857250"/>
          </a:xfrm>
        </p:spPr>
        <p:txBody>
          <a:bodyPr>
            <a:normAutofit/>
          </a:bodyPr>
          <a:lstStyle/>
          <a:p>
            <a:r>
              <a:rPr lang="sv-SE" sz="2700" dirty="0"/>
              <a:t>Metoder för processförbättring: </a:t>
            </a:r>
            <a:r>
              <a:rPr lang="sv-SE" sz="2700" dirty="0" err="1"/>
              <a:t>Six</a:t>
            </a:r>
            <a:r>
              <a:rPr lang="sv-SE" sz="2700" dirty="0"/>
              <a:t> Sigma</a:t>
            </a:r>
          </a:p>
        </p:txBody>
      </p:sp>
      <p:sp>
        <p:nvSpPr>
          <p:cNvPr id="40" name="AutoShape 3"/>
          <p:cNvSpPr>
            <a:spLocks noChangeArrowheads="1"/>
          </p:cNvSpPr>
          <p:nvPr/>
        </p:nvSpPr>
        <p:spPr bwMode="auto">
          <a:xfrm>
            <a:off x="1271940" y="27265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2" name="AutoShape 6"/>
          <p:cNvSpPr>
            <a:spLocks noChangeArrowheads="1"/>
          </p:cNvSpPr>
          <p:nvPr/>
        </p:nvSpPr>
        <p:spPr bwMode="auto">
          <a:xfrm>
            <a:off x="1271940" y="3806428"/>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3" name="AutoShape 9"/>
          <p:cNvSpPr>
            <a:spLocks noChangeArrowheads="1"/>
          </p:cNvSpPr>
          <p:nvPr/>
        </p:nvSpPr>
        <p:spPr bwMode="auto">
          <a:xfrm>
            <a:off x="1487704" y="1692598"/>
            <a:ext cx="972740" cy="215504"/>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4" name="AutoShape 10"/>
          <p:cNvSpPr>
            <a:spLocks noChangeArrowheads="1"/>
          </p:cNvSpPr>
          <p:nvPr/>
        </p:nvSpPr>
        <p:spPr bwMode="auto">
          <a:xfrm>
            <a:off x="1271940" y="2356248"/>
            <a:ext cx="1566863" cy="215503"/>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45" name="Line 13"/>
          <p:cNvSpPr>
            <a:spLocks noChangeShapeType="1"/>
          </p:cNvSpPr>
          <p:nvPr/>
        </p:nvSpPr>
        <p:spPr bwMode="auto">
          <a:xfrm flipH="1">
            <a:off x="2027986" y="1923679"/>
            <a:ext cx="410" cy="432569"/>
          </a:xfrm>
          <a:prstGeom prst="line">
            <a:avLst/>
          </a:prstGeom>
          <a:noFill/>
          <a:ln w="9525">
            <a:solidFill>
              <a:schemeClr val="tx1"/>
            </a:solidFill>
            <a:round/>
            <a:headEnd/>
            <a:tailEnd type="arrow" w="med" len="med"/>
          </a:ln>
        </p:spPr>
        <p:txBody>
          <a:bodyPr/>
          <a:lstStyle/>
          <a:p>
            <a:endParaRPr lang="sv-SE" sz="1050"/>
          </a:p>
        </p:txBody>
      </p:sp>
      <p:sp>
        <p:nvSpPr>
          <p:cNvPr id="46" name="AutoShape 17"/>
          <p:cNvSpPr>
            <a:spLocks noChangeArrowheads="1"/>
          </p:cNvSpPr>
          <p:nvPr/>
        </p:nvSpPr>
        <p:spPr bwMode="auto">
          <a:xfrm>
            <a:off x="3162653" y="2788444"/>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47" name="Line 18"/>
          <p:cNvSpPr>
            <a:spLocks noChangeShapeType="1"/>
          </p:cNvSpPr>
          <p:nvPr/>
        </p:nvSpPr>
        <p:spPr bwMode="auto">
          <a:xfrm flipH="1">
            <a:off x="4134203" y="2896791"/>
            <a:ext cx="0" cy="917972"/>
          </a:xfrm>
          <a:prstGeom prst="line">
            <a:avLst/>
          </a:prstGeom>
          <a:noFill/>
          <a:ln w="9525">
            <a:solidFill>
              <a:schemeClr val="tx1"/>
            </a:solidFill>
            <a:round/>
            <a:headEnd/>
            <a:tailEnd type="arrow" w="med" len="med"/>
          </a:ln>
        </p:spPr>
        <p:txBody>
          <a:bodyPr/>
          <a:lstStyle/>
          <a:p>
            <a:endParaRPr lang="sv-SE" sz="1050"/>
          </a:p>
        </p:txBody>
      </p:sp>
      <p:sp>
        <p:nvSpPr>
          <p:cNvPr id="48" name="Line 19"/>
          <p:cNvSpPr>
            <a:spLocks noChangeShapeType="1"/>
          </p:cNvSpPr>
          <p:nvPr/>
        </p:nvSpPr>
        <p:spPr bwMode="auto">
          <a:xfrm flipV="1">
            <a:off x="2838803" y="2895600"/>
            <a:ext cx="323850" cy="1191"/>
          </a:xfrm>
          <a:prstGeom prst="line">
            <a:avLst/>
          </a:prstGeom>
          <a:noFill/>
          <a:ln w="9525">
            <a:solidFill>
              <a:schemeClr val="tx1"/>
            </a:solidFill>
            <a:round/>
            <a:headEnd/>
            <a:tailEnd type="arrow" w="med" len="med"/>
          </a:ln>
        </p:spPr>
        <p:txBody>
          <a:bodyPr/>
          <a:lstStyle/>
          <a:p>
            <a:endParaRPr lang="sv-SE" sz="1050"/>
          </a:p>
        </p:txBody>
      </p:sp>
      <p:sp>
        <p:nvSpPr>
          <p:cNvPr id="49" name="AutoShape 20"/>
          <p:cNvSpPr>
            <a:spLocks noChangeArrowheads="1"/>
          </p:cNvSpPr>
          <p:nvPr/>
        </p:nvSpPr>
        <p:spPr bwMode="auto">
          <a:xfrm>
            <a:off x="1271940" y="3374231"/>
            <a:ext cx="1566863" cy="223838"/>
          </a:xfrm>
          <a:prstGeom prst="roundRect">
            <a:avLst>
              <a:gd name="adj" fmla="val 16667"/>
            </a:avLst>
          </a:prstGeom>
          <a:solidFill>
            <a:schemeClr val="bg1"/>
          </a:solidFill>
          <a:ln w="9525">
            <a:solidFill>
              <a:schemeClr val="tx1"/>
            </a:solidFill>
            <a:round/>
            <a:headEnd/>
            <a:tailEnd/>
          </a:ln>
        </p:spPr>
        <p:txBody>
          <a:bodyPr wrap="none" anchor="ctr"/>
          <a:lstStyle/>
          <a:p>
            <a:pPr algn="ctr"/>
            <a:endParaRPr lang="sv-SE" sz="1050" b="1"/>
          </a:p>
        </p:txBody>
      </p:sp>
      <p:sp>
        <p:nvSpPr>
          <p:cNvPr id="50" name="Line 28"/>
          <p:cNvSpPr>
            <a:spLocks noChangeShapeType="1"/>
          </p:cNvSpPr>
          <p:nvPr/>
        </p:nvSpPr>
        <p:spPr bwMode="auto">
          <a:xfrm flipH="1">
            <a:off x="2028396" y="1383619"/>
            <a:ext cx="0" cy="307790"/>
          </a:xfrm>
          <a:prstGeom prst="line">
            <a:avLst/>
          </a:prstGeom>
          <a:noFill/>
          <a:ln w="9525">
            <a:solidFill>
              <a:schemeClr val="tx1"/>
            </a:solidFill>
            <a:round/>
            <a:headEnd/>
            <a:tailEnd type="arrow" w="med" len="med"/>
          </a:ln>
        </p:spPr>
        <p:txBody>
          <a:bodyPr/>
          <a:lstStyle/>
          <a:p>
            <a:endParaRPr lang="sv-SE" sz="1050"/>
          </a:p>
        </p:txBody>
      </p:sp>
      <p:sp>
        <p:nvSpPr>
          <p:cNvPr id="51" name="Text Box 29"/>
          <p:cNvSpPr txBox="1">
            <a:spLocks noChangeArrowheads="1"/>
          </p:cNvSpPr>
          <p:nvPr/>
        </p:nvSpPr>
        <p:spPr bwMode="auto">
          <a:xfrm>
            <a:off x="1487704" y="1746178"/>
            <a:ext cx="971550" cy="189283"/>
          </a:xfrm>
          <a:prstGeom prst="rect">
            <a:avLst/>
          </a:prstGeom>
          <a:noFill/>
          <a:ln w="9525">
            <a:noFill/>
            <a:miter lim="800000"/>
            <a:headEnd/>
            <a:tailEnd/>
          </a:ln>
        </p:spPr>
        <p:txBody>
          <a:bodyPr>
            <a:spAutoFit/>
          </a:bodyPr>
          <a:lstStyle/>
          <a:p>
            <a:pPr>
              <a:lnSpc>
                <a:spcPct val="60000"/>
              </a:lnSpc>
            </a:pPr>
            <a:r>
              <a:rPr lang="sv-SE" sz="1050"/>
              <a:t>Ta emot order</a:t>
            </a:r>
          </a:p>
        </p:txBody>
      </p:sp>
      <p:sp>
        <p:nvSpPr>
          <p:cNvPr id="52" name="Text Box 31"/>
          <p:cNvSpPr txBox="1">
            <a:spLocks noChangeArrowheads="1"/>
          </p:cNvSpPr>
          <p:nvPr/>
        </p:nvSpPr>
        <p:spPr bwMode="auto">
          <a:xfrm>
            <a:off x="1271941" y="2753917"/>
            <a:ext cx="1134665" cy="221599"/>
          </a:xfrm>
          <a:prstGeom prst="rect">
            <a:avLst/>
          </a:prstGeom>
          <a:noFill/>
          <a:ln w="9525">
            <a:noFill/>
            <a:miter lim="800000"/>
            <a:headEnd/>
            <a:tailEnd/>
          </a:ln>
        </p:spPr>
        <p:txBody>
          <a:bodyPr>
            <a:spAutoFit/>
          </a:bodyPr>
          <a:lstStyle/>
          <a:p>
            <a:pPr>
              <a:lnSpc>
                <a:spcPct val="80000"/>
              </a:lnSpc>
            </a:pPr>
            <a:r>
              <a:rPr lang="sv-SE" sz="1050"/>
              <a:t>Beräkna summa</a:t>
            </a:r>
          </a:p>
        </p:txBody>
      </p:sp>
      <p:sp>
        <p:nvSpPr>
          <p:cNvPr id="53" name="Text Box 32"/>
          <p:cNvSpPr txBox="1">
            <a:spLocks noChangeArrowheads="1"/>
          </p:cNvSpPr>
          <p:nvPr/>
        </p:nvSpPr>
        <p:spPr bwMode="auto">
          <a:xfrm>
            <a:off x="1271940" y="2375298"/>
            <a:ext cx="1619250" cy="221599"/>
          </a:xfrm>
          <a:prstGeom prst="rect">
            <a:avLst/>
          </a:prstGeom>
          <a:noFill/>
          <a:ln w="9525">
            <a:noFill/>
            <a:miter lim="800000"/>
            <a:headEnd/>
            <a:tailEnd/>
          </a:ln>
        </p:spPr>
        <p:txBody>
          <a:bodyPr>
            <a:spAutoFit/>
          </a:bodyPr>
          <a:lstStyle/>
          <a:p>
            <a:pPr>
              <a:lnSpc>
                <a:spcPct val="80000"/>
              </a:lnSpc>
            </a:pPr>
            <a:r>
              <a:rPr lang="sv-SE" sz="1050"/>
              <a:t>Hämta böcker från lager</a:t>
            </a:r>
          </a:p>
        </p:txBody>
      </p:sp>
      <p:sp>
        <p:nvSpPr>
          <p:cNvPr id="54" name="Text Box 33"/>
          <p:cNvSpPr txBox="1">
            <a:spLocks noChangeArrowheads="1"/>
          </p:cNvSpPr>
          <p:nvPr/>
        </p:nvSpPr>
        <p:spPr bwMode="auto">
          <a:xfrm>
            <a:off x="1271940" y="3833813"/>
            <a:ext cx="1295400" cy="221599"/>
          </a:xfrm>
          <a:prstGeom prst="rect">
            <a:avLst/>
          </a:prstGeom>
          <a:noFill/>
          <a:ln w="9525">
            <a:noFill/>
            <a:miter lim="800000"/>
            <a:headEnd/>
            <a:tailEnd/>
          </a:ln>
        </p:spPr>
        <p:txBody>
          <a:bodyPr>
            <a:spAutoFit/>
          </a:bodyPr>
          <a:lstStyle/>
          <a:p>
            <a:pPr>
              <a:lnSpc>
                <a:spcPct val="80000"/>
              </a:lnSpc>
            </a:pPr>
            <a:r>
              <a:rPr lang="sv-SE" sz="1050"/>
              <a:t>Beräkna ny summa</a:t>
            </a:r>
          </a:p>
        </p:txBody>
      </p:sp>
      <p:sp>
        <p:nvSpPr>
          <p:cNvPr id="55" name="Text Box 34"/>
          <p:cNvSpPr txBox="1">
            <a:spLocks noChangeArrowheads="1"/>
          </p:cNvSpPr>
          <p:nvPr/>
        </p:nvSpPr>
        <p:spPr bwMode="auto">
          <a:xfrm>
            <a:off x="1271941" y="3401617"/>
            <a:ext cx="1296590" cy="221599"/>
          </a:xfrm>
          <a:prstGeom prst="rect">
            <a:avLst/>
          </a:prstGeom>
          <a:noFill/>
          <a:ln w="9525">
            <a:noFill/>
            <a:miter lim="800000"/>
            <a:headEnd/>
            <a:tailEnd/>
          </a:ln>
        </p:spPr>
        <p:txBody>
          <a:bodyPr>
            <a:spAutoFit/>
          </a:bodyPr>
          <a:lstStyle/>
          <a:p>
            <a:pPr>
              <a:lnSpc>
                <a:spcPct val="80000"/>
              </a:lnSpc>
            </a:pPr>
            <a:r>
              <a:rPr lang="sv-SE" sz="1050"/>
              <a:t>Beräkna fraktavgift</a:t>
            </a:r>
          </a:p>
        </p:txBody>
      </p:sp>
      <p:sp>
        <p:nvSpPr>
          <p:cNvPr id="56" name="AutoShape 36"/>
          <p:cNvSpPr>
            <a:spLocks noChangeArrowheads="1"/>
          </p:cNvSpPr>
          <p:nvPr/>
        </p:nvSpPr>
        <p:spPr bwMode="auto">
          <a:xfrm>
            <a:off x="4027047" y="3814762"/>
            <a:ext cx="215503" cy="215504"/>
          </a:xfrm>
          <a:prstGeom prst="diamond">
            <a:avLst/>
          </a:prstGeom>
          <a:solidFill>
            <a:schemeClr val="bg1"/>
          </a:solidFill>
          <a:ln w="9525">
            <a:solidFill>
              <a:schemeClr val="tx1"/>
            </a:solidFill>
            <a:miter lim="800000"/>
            <a:headEnd/>
            <a:tailEnd/>
          </a:ln>
        </p:spPr>
        <p:txBody>
          <a:bodyPr wrap="none" anchor="ctr"/>
          <a:lstStyle/>
          <a:p>
            <a:endParaRPr lang="sv-SE" sz="1050"/>
          </a:p>
        </p:txBody>
      </p:sp>
      <p:sp>
        <p:nvSpPr>
          <p:cNvPr id="58" name="Line 38"/>
          <p:cNvSpPr>
            <a:spLocks noChangeShapeType="1"/>
          </p:cNvSpPr>
          <p:nvPr/>
        </p:nvSpPr>
        <p:spPr bwMode="auto">
          <a:xfrm>
            <a:off x="3378156" y="2895600"/>
            <a:ext cx="756047" cy="0"/>
          </a:xfrm>
          <a:prstGeom prst="line">
            <a:avLst/>
          </a:prstGeom>
          <a:noFill/>
          <a:ln w="9525">
            <a:solidFill>
              <a:schemeClr val="tx1"/>
            </a:solidFill>
            <a:round/>
            <a:headEnd/>
            <a:tailEnd/>
          </a:ln>
        </p:spPr>
        <p:txBody>
          <a:bodyPr/>
          <a:lstStyle/>
          <a:p>
            <a:endParaRPr lang="sv-SE" sz="1050"/>
          </a:p>
        </p:txBody>
      </p:sp>
      <p:sp>
        <p:nvSpPr>
          <p:cNvPr id="59" name="Line 39"/>
          <p:cNvSpPr>
            <a:spLocks noChangeShapeType="1"/>
          </p:cNvSpPr>
          <p:nvPr/>
        </p:nvSpPr>
        <p:spPr bwMode="auto">
          <a:xfrm>
            <a:off x="3269809" y="3003947"/>
            <a:ext cx="0" cy="485775"/>
          </a:xfrm>
          <a:prstGeom prst="line">
            <a:avLst/>
          </a:prstGeom>
          <a:noFill/>
          <a:ln w="9525">
            <a:solidFill>
              <a:schemeClr val="tx1"/>
            </a:solidFill>
            <a:round/>
            <a:headEnd/>
            <a:tailEnd/>
          </a:ln>
        </p:spPr>
        <p:txBody>
          <a:bodyPr/>
          <a:lstStyle/>
          <a:p>
            <a:endParaRPr lang="sv-SE" sz="1050"/>
          </a:p>
        </p:txBody>
      </p:sp>
      <p:sp>
        <p:nvSpPr>
          <p:cNvPr id="60" name="Line 40"/>
          <p:cNvSpPr>
            <a:spLocks noChangeShapeType="1"/>
          </p:cNvSpPr>
          <p:nvPr/>
        </p:nvSpPr>
        <p:spPr bwMode="auto">
          <a:xfrm flipH="1">
            <a:off x="2838802" y="3489722"/>
            <a:ext cx="432197" cy="0"/>
          </a:xfrm>
          <a:prstGeom prst="line">
            <a:avLst/>
          </a:prstGeom>
          <a:noFill/>
          <a:ln w="9525">
            <a:solidFill>
              <a:schemeClr val="tx1"/>
            </a:solidFill>
            <a:round/>
            <a:headEnd/>
            <a:tailEnd type="arrow" w="med" len="med"/>
          </a:ln>
        </p:spPr>
        <p:txBody>
          <a:bodyPr/>
          <a:lstStyle/>
          <a:p>
            <a:endParaRPr lang="sv-SE" sz="1050"/>
          </a:p>
        </p:txBody>
      </p:sp>
      <p:sp>
        <p:nvSpPr>
          <p:cNvPr id="61" name="Line 41"/>
          <p:cNvSpPr>
            <a:spLocks noChangeShapeType="1"/>
          </p:cNvSpPr>
          <p:nvPr/>
        </p:nvSpPr>
        <p:spPr bwMode="auto">
          <a:xfrm>
            <a:off x="2838803" y="3921919"/>
            <a:ext cx="1188244" cy="0"/>
          </a:xfrm>
          <a:prstGeom prst="line">
            <a:avLst/>
          </a:prstGeom>
          <a:noFill/>
          <a:ln w="9525">
            <a:solidFill>
              <a:schemeClr val="tx1"/>
            </a:solidFill>
            <a:round/>
            <a:headEnd/>
            <a:tailEnd type="arrow" w="med" len="med"/>
          </a:ln>
        </p:spPr>
        <p:txBody>
          <a:bodyPr/>
          <a:lstStyle/>
          <a:p>
            <a:endParaRPr lang="sv-SE" sz="1050"/>
          </a:p>
        </p:txBody>
      </p:sp>
      <p:sp>
        <p:nvSpPr>
          <p:cNvPr id="62" name="Oval 61"/>
          <p:cNvSpPr/>
          <p:nvPr/>
        </p:nvSpPr>
        <p:spPr>
          <a:xfrm>
            <a:off x="1799187" y="1005576"/>
            <a:ext cx="444861" cy="37804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3" name="Line 13"/>
          <p:cNvSpPr>
            <a:spLocks noChangeShapeType="1"/>
          </p:cNvSpPr>
          <p:nvPr/>
        </p:nvSpPr>
        <p:spPr bwMode="auto">
          <a:xfrm flipH="1">
            <a:off x="4134258" y="4029913"/>
            <a:ext cx="782" cy="216024"/>
          </a:xfrm>
          <a:prstGeom prst="line">
            <a:avLst/>
          </a:prstGeom>
          <a:noFill/>
          <a:ln w="9525">
            <a:solidFill>
              <a:schemeClr val="tx1"/>
            </a:solidFill>
            <a:round/>
            <a:headEnd/>
            <a:tailEnd type="arrow" w="med" len="med"/>
          </a:ln>
        </p:spPr>
        <p:txBody>
          <a:bodyPr/>
          <a:lstStyle/>
          <a:p>
            <a:endParaRPr lang="sv-SE" sz="1050"/>
          </a:p>
        </p:txBody>
      </p:sp>
      <p:sp>
        <p:nvSpPr>
          <p:cNvPr id="64" name="Oval 63"/>
          <p:cNvSpPr/>
          <p:nvPr/>
        </p:nvSpPr>
        <p:spPr>
          <a:xfrm>
            <a:off x="3972240" y="4744431"/>
            <a:ext cx="324036" cy="2160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5" name="Line 13"/>
          <p:cNvSpPr>
            <a:spLocks noChangeShapeType="1"/>
          </p:cNvSpPr>
          <p:nvPr/>
        </p:nvSpPr>
        <p:spPr bwMode="auto">
          <a:xfrm flipH="1">
            <a:off x="2028396" y="2571751"/>
            <a:ext cx="0" cy="162018"/>
          </a:xfrm>
          <a:prstGeom prst="line">
            <a:avLst/>
          </a:prstGeom>
          <a:noFill/>
          <a:ln w="9525">
            <a:solidFill>
              <a:schemeClr val="tx1"/>
            </a:solidFill>
            <a:round/>
            <a:headEnd/>
            <a:tailEnd type="arrow" w="med" len="med"/>
          </a:ln>
        </p:spPr>
        <p:txBody>
          <a:bodyPr/>
          <a:lstStyle/>
          <a:p>
            <a:endParaRPr lang="sv-SE" sz="1050"/>
          </a:p>
        </p:txBody>
      </p:sp>
      <p:sp>
        <p:nvSpPr>
          <p:cNvPr id="66" name="Line 13"/>
          <p:cNvSpPr>
            <a:spLocks noChangeShapeType="1"/>
          </p:cNvSpPr>
          <p:nvPr/>
        </p:nvSpPr>
        <p:spPr bwMode="auto">
          <a:xfrm flipH="1">
            <a:off x="2028396" y="3597864"/>
            <a:ext cx="0" cy="162018"/>
          </a:xfrm>
          <a:prstGeom prst="line">
            <a:avLst/>
          </a:prstGeom>
          <a:noFill/>
          <a:ln w="9525">
            <a:solidFill>
              <a:schemeClr val="tx1"/>
            </a:solidFill>
            <a:round/>
            <a:headEnd/>
            <a:tailEnd type="arrow" w="med" len="med"/>
          </a:ln>
        </p:spPr>
        <p:txBody>
          <a:bodyPr/>
          <a:lstStyle/>
          <a:p>
            <a:endParaRPr lang="sv-SE" sz="1050"/>
          </a:p>
        </p:txBody>
      </p:sp>
      <p:sp>
        <p:nvSpPr>
          <p:cNvPr id="67" name="AutoShape 6"/>
          <p:cNvSpPr>
            <a:spLocks noChangeArrowheads="1"/>
          </p:cNvSpPr>
          <p:nvPr/>
        </p:nvSpPr>
        <p:spPr bwMode="auto">
          <a:xfrm>
            <a:off x="3054138" y="4250346"/>
            <a:ext cx="1566863" cy="223838"/>
          </a:xfrm>
          <a:prstGeom prst="roundRect">
            <a:avLst>
              <a:gd name="adj" fmla="val 16667"/>
            </a:avLst>
          </a:prstGeom>
          <a:solidFill>
            <a:schemeClr val="bg1"/>
          </a:solidFill>
          <a:ln w="9525">
            <a:solidFill>
              <a:schemeClr val="tx1"/>
            </a:solidFill>
            <a:round/>
            <a:headEnd/>
            <a:tailEnd/>
          </a:ln>
        </p:spPr>
        <p:txBody>
          <a:bodyPr wrap="none" anchor="ctr"/>
          <a:lstStyle/>
          <a:p>
            <a:endParaRPr lang="sv-SE" sz="1050"/>
          </a:p>
        </p:txBody>
      </p:sp>
      <p:sp>
        <p:nvSpPr>
          <p:cNvPr id="68" name="Text Box 33"/>
          <p:cNvSpPr txBox="1">
            <a:spLocks noChangeArrowheads="1"/>
          </p:cNvSpPr>
          <p:nvPr/>
        </p:nvSpPr>
        <p:spPr bwMode="auto">
          <a:xfrm>
            <a:off x="3054138" y="4317451"/>
            <a:ext cx="1566863" cy="221599"/>
          </a:xfrm>
          <a:prstGeom prst="rect">
            <a:avLst/>
          </a:prstGeom>
          <a:noFill/>
          <a:ln w="9525">
            <a:noFill/>
            <a:miter lim="800000"/>
            <a:headEnd/>
            <a:tailEnd/>
          </a:ln>
        </p:spPr>
        <p:txBody>
          <a:bodyPr wrap="square">
            <a:spAutoFit/>
          </a:bodyPr>
          <a:lstStyle/>
          <a:p>
            <a:pPr>
              <a:lnSpc>
                <a:spcPct val="80000"/>
              </a:lnSpc>
            </a:pPr>
            <a:r>
              <a:rPr lang="sv-SE" sz="1050" dirty="0"/>
              <a:t>Skicka böcker och faktura</a:t>
            </a:r>
          </a:p>
        </p:txBody>
      </p:sp>
      <p:sp>
        <p:nvSpPr>
          <p:cNvPr id="69" name="Line 13"/>
          <p:cNvSpPr>
            <a:spLocks noChangeShapeType="1"/>
          </p:cNvSpPr>
          <p:nvPr/>
        </p:nvSpPr>
        <p:spPr bwMode="auto">
          <a:xfrm flipH="1">
            <a:off x="4187482" y="4515966"/>
            <a:ext cx="782" cy="216024"/>
          </a:xfrm>
          <a:prstGeom prst="line">
            <a:avLst/>
          </a:prstGeom>
          <a:noFill/>
          <a:ln w="9525">
            <a:solidFill>
              <a:schemeClr val="tx1"/>
            </a:solidFill>
            <a:round/>
            <a:headEnd/>
            <a:tailEnd type="arrow" w="med" len="med"/>
          </a:ln>
        </p:spPr>
        <p:txBody>
          <a:bodyPr/>
          <a:lstStyle/>
          <a:p>
            <a:endParaRPr lang="sv-SE" sz="1050"/>
          </a:p>
        </p:txBody>
      </p:sp>
      <p:sp>
        <p:nvSpPr>
          <p:cNvPr id="70" name="Oval 69"/>
          <p:cNvSpPr/>
          <p:nvPr/>
        </p:nvSpPr>
        <p:spPr>
          <a:xfrm>
            <a:off x="1974018" y="1080365"/>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sp>
        <p:nvSpPr>
          <p:cNvPr id="71" name="Oval 70"/>
          <p:cNvSpPr/>
          <p:nvPr/>
        </p:nvSpPr>
        <p:spPr>
          <a:xfrm>
            <a:off x="1974018" y="1221600"/>
            <a:ext cx="108012" cy="108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a:p>
        </p:txBody>
      </p:sp>
      <p:cxnSp>
        <p:nvCxnSpPr>
          <p:cNvPr id="72" name="Straight Connector 71"/>
          <p:cNvCxnSpPr>
            <a:stCxn id="70" idx="6"/>
          </p:cNvCxnSpPr>
          <p:nvPr/>
        </p:nvCxnSpPr>
        <p:spPr>
          <a:xfrm flipV="1">
            <a:off x="2082030" y="1113588"/>
            <a:ext cx="540060" cy="20783"/>
          </a:xfrm>
          <a:prstGeom prst="line">
            <a:avLst/>
          </a:prstGeom>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23868" y="1059582"/>
            <a:ext cx="1080120" cy="300082"/>
          </a:xfrm>
          <a:prstGeom prst="rect">
            <a:avLst/>
          </a:prstGeom>
          <a:noFill/>
        </p:spPr>
        <p:txBody>
          <a:bodyPr wrap="square" rtlCol="0">
            <a:spAutoFit/>
          </a:bodyPr>
          <a:lstStyle/>
          <a:p>
            <a:r>
              <a:rPr lang="sv-SE" sz="1350" dirty="0"/>
              <a:t>Flödesenhet</a:t>
            </a:r>
          </a:p>
        </p:txBody>
      </p:sp>
      <p:sp>
        <p:nvSpPr>
          <p:cNvPr id="74" name="TextBox 73"/>
          <p:cNvSpPr txBox="1"/>
          <p:nvPr/>
        </p:nvSpPr>
        <p:spPr>
          <a:xfrm>
            <a:off x="2676096" y="974402"/>
            <a:ext cx="2160240" cy="300082"/>
          </a:xfrm>
          <a:prstGeom prst="rect">
            <a:avLst/>
          </a:prstGeom>
          <a:noFill/>
        </p:spPr>
        <p:txBody>
          <a:bodyPr wrap="square" rtlCol="0">
            <a:spAutoFit/>
          </a:bodyPr>
          <a:lstStyle/>
          <a:p>
            <a:r>
              <a:rPr lang="sv-SE" sz="1350" dirty="0"/>
              <a:t>Anna Frisk beställning</a:t>
            </a:r>
          </a:p>
        </p:txBody>
      </p:sp>
      <p:sp>
        <p:nvSpPr>
          <p:cNvPr id="75" name="TextBox 74"/>
          <p:cNvSpPr txBox="1"/>
          <p:nvPr/>
        </p:nvSpPr>
        <p:spPr>
          <a:xfrm>
            <a:off x="3000132" y="1268638"/>
            <a:ext cx="1404156" cy="507831"/>
          </a:xfrm>
          <a:prstGeom prst="rect">
            <a:avLst/>
          </a:prstGeom>
          <a:noFill/>
        </p:spPr>
        <p:txBody>
          <a:bodyPr wrap="square" rtlCol="0">
            <a:spAutoFit/>
          </a:bodyPr>
          <a:lstStyle/>
          <a:p>
            <a:r>
              <a:rPr lang="sv-SE" sz="1350" dirty="0"/>
              <a:t>Joakim Snyggs beställning</a:t>
            </a:r>
          </a:p>
        </p:txBody>
      </p:sp>
      <p:cxnSp>
        <p:nvCxnSpPr>
          <p:cNvPr id="76" name="Straight Connector 75"/>
          <p:cNvCxnSpPr/>
          <p:nvPr/>
        </p:nvCxnSpPr>
        <p:spPr>
          <a:xfrm>
            <a:off x="2082030" y="1250731"/>
            <a:ext cx="864096" cy="132887"/>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141959" y="1059583"/>
            <a:ext cx="3866291" cy="3785652"/>
          </a:xfrm>
          <a:prstGeom prst="rect">
            <a:avLst/>
          </a:prstGeom>
          <a:noFill/>
        </p:spPr>
        <p:txBody>
          <a:bodyPr wrap="square" rtlCol="0">
            <a:spAutoFit/>
          </a:bodyPr>
          <a:lstStyle/>
          <a:p>
            <a:r>
              <a:rPr lang="sv-SE" sz="1500" b="1" dirty="0">
                <a:latin typeface="Verdana" panose="020B0604030504040204" pitchFamily="34" charset="0"/>
                <a:ea typeface="Verdana" panose="020B0604030504040204" pitchFamily="34" charset="0"/>
                <a:cs typeface="Verdana" panose="020B0604030504040204" pitchFamily="34" charset="0"/>
              </a:rPr>
              <a:t>Six Sigma: </a:t>
            </a:r>
            <a:r>
              <a:rPr lang="sv-SE" sz="1500" dirty="0">
                <a:latin typeface="Verdana" panose="020B0604030504040204" pitchFamily="34" charset="0"/>
                <a:ea typeface="Verdana" panose="020B0604030504040204" pitchFamily="34" charset="0"/>
                <a:cs typeface="Verdana" panose="020B0604030504040204" pitchFamily="34" charset="0"/>
              </a:rPr>
              <a:t>Fokus på att </a:t>
            </a:r>
            <a:r>
              <a:rPr lang="sv-SE" sz="1500" b="1" dirty="0">
                <a:latin typeface="Verdana" panose="020B0604030504040204" pitchFamily="34" charset="0"/>
                <a:ea typeface="Verdana" panose="020B0604030504040204" pitchFamily="34" charset="0"/>
                <a:cs typeface="Verdana" panose="020B0604030504040204" pitchFamily="34" charset="0"/>
              </a:rPr>
              <a:t>undvika variation i utförande </a:t>
            </a:r>
            <a:r>
              <a:rPr lang="sv-SE" sz="1500" dirty="0">
                <a:latin typeface="Verdana" panose="020B0604030504040204" pitchFamily="34" charset="0"/>
                <a:ea typeface="Verdana" panose="020B0604030504040204" pitchFamily="34" charset="0"/>
                <a:cs typeface="Verdana" panose="020B0604030504040204" pitchFamily="34" charset="0"/>
              </a:rPr>
              <a:t>för att undvika att kunden blir missnöjd över kvaliteten på varor och tjänster som är output från </a:t>
            </a:r>
            <a:r>
              <a:rPr lang="sv-SE" sz="1500" dirty="0" smtClean="0">
                <a:latin typeface="Verdana" panose="020B0604030504040204" pitchFamily="34" charset="0"/>
                <a:ea typeface="Verdana" panose="020B0604030504040204" pitchFamily="34" charset="0"/>
                <a:cs typeface="Verdana" panose="020B0604030504040204" pitchFamily="34" charset="0"/>
              </a:rPr>
              <a:t>processen. Centralt </a:t>
            </a:r>
            <a:r>
              <a:rPr lang="sv-SE" sz="1500" dirty="0">
                <a:latin typeface="Verdana" panose="020B0604030504040204" pitchFamily="34" charset="0"/>
                <a:ea typeface="Verdana" panose="020B0604030504040204" pitchFamily="34" charset="0"/>
                <a:cs typeface="Verdana" panose="020B0604030504040204" pitchFamily="34" charset="0"/>
              </a:rPr>
              <a:t>för att lyckas är att alla medarbetare följer specifikationen, det vill säga följder processbeskrivningen</a:t>
            </a:r>
          </a:p>
          <a:p>
            <a:endParaRPr lang="sv-SE" sz="1500" dirty="0">
              <a:latin typeface="Verdana" panose="020B0604030504040204" pitchFamily="34" charset="0"/>
              <a:ea typeface="Verdana" panose="020B0604030504040204" pitchFamily="34" charset="0"/>
              <a:cs typeface="Verdana" panose="020B0604030504040204" pitchFamily="34" charset="0"/>
            </a:endParaRPr>
          </a:p>
          <a:p>
            <a:r>
              <a:rPr lang="sv-SE" sz="1500" b="1" dirty="0">
                <a:latin typeface="Verdana" panose="020B0604030504040204" pitchFamily="34" charset="0"/>
                <a:ea typeface="Verdana" panose="020B0604030504040204" pitchFamily="34" charset="0"/>
                <a:cs typeface="Verdana" panose="020B0604030504040204" pitchFamily="34" charset="0"/>
              </a:rPr>
              <a:t>Ett exempel:</a:t>
            </a:r>
            <a:r>
              <a:rPr lang="sv-SE" sz="1500" dirty="0">
                <a:latin typeface="Verdana" panose="020B0604030504040204" pitchFamily="34" charset="0"/>
                <a:ea typeface="Verdana" panose="020B0604030504040204" pitchFamily="34" charset="0"/>
                <a:cs typeface="Verdana" panose="020B0604030504040204" pitchFamily="34" charset="0"/>
              </a:rPr>
              <a:t> McDonald produktion av hamburgare ska följa en bestämd rutin. Kvalitet på hamburgare ska inte variera beroende på </a:t>
            </a:r>
            <a:r>
              <a:rPr lang="sv-SE" sz="1500" dirty="0" smtClean="0">
                <a:latin typeface="Verdana" panose="020B0604030504040204" pitchFamily="34" charset="0"/>
                <a:ea typeface="Verdana" panose="020B0604030504040204" pitchFamily="34" charset="0"/>
                <a:cs typeface="Verdana" panose="020B0604030504040204" pitchFamily="34" charset="0"/>
              </a:rPr>
              <a:t>vilka resurser som används </a:t>
            </a:r>
            <a:r>
              <a:rPr lang="sv-SE" sz="1500" dirty="0">
                <a:latin typeface="Verdana" panose="020B0604030504040204" pitchFamily="34" charset="0"/>
                <a:ea typeface="Verdana" panose="020B0604030504040204" pitchFamily="34" charset="0"/>
                <a:cs typeface="Verdana" panose="020B0604030504040204" pitchFamily="34" charset="0"/>
              </a:rPr>
              <a:t>(som vilka anställda och maskiner som är </a:t>
            </a:r>
            <a:r>
              <a:rPr lang="sv-SE" sz="1500" dirty="0" smtClean="0">
                <a:latin typeface="Verdana" panose="020B0604030504040204" pitchFamily="34" charset="0"/>
                <a:ea typeface="Verdana" panose="020B0604030504040204" pitchFamily="34" charset="0"/>
                <a:cs typeface="Verdana" panose="020B0604030504040204" pitchFamily="34" charset="0"/>
              </a:rPr>
              <a:t>inblandade i processen</a:t>
            </a:r>
            <a:r>
              <a:rPr lang="sv-SE" sz="1350" dirty="0" smtClean="0"/>
              <a:t>)</a:t>
            </a:r>
            <a:endParaRPr lang="sv-SE" sz="1350" dirty="0"/>
          </a:p>
        </p:txBody>
      </p:sp>
      <p:sp>
        <p:nvSpPr>
          <p:cNvPr id="78" name="TextBox 77"/>
          <p:cNvSpPr txBox="1"/>
          <p:nvPr/>
        </p:nvSpPr>
        <p:spPr>
          <a:xfrm>
            <a:off x="3000132" y="2233776"/>
            <a:ext cx="756084" cy="577081"/>
          </a:xfrm>
          <a:prstGeom prst="rect">
            <a:avLst/>
          </a:prstGeom>
          <a:noFill/>
        </p:spPr>
        <p:txBody>
          <a:bodyPr wrap="square" rtlCol="0">
            <a:spAutoFit/>
          </a:bodyPr>
          <a:lstStyle/>
          <a:p>
            <a:r>
              <a:rPr lang="sv-SE" sz="1050" dirty="0"/>
              <a:t>Ordern överstiger 200 kr?</a:t>
            </a:r>
          </a:p>
        </p:txBody>
      </p:sp>
      <p:sp>
        <p:nvSpPr>
          <p:cNvPr id="79" name="TextBox 78"/>
          <p:cNvSpPr txBox="1"/>
          <p:nvPr/>
        </p:nvSpPr>
        <p:spPr>
          <a:xfrm>
            <a:off x="3486186" y="2679762"/>
            <a:ext cx="756084" cy="253916"/>
          </a:xfrm>
          <a:prstGeom prst="rect">
            <a:avLst/>
          </a:prstGeom>
          <a:noFill/>
        </p:spPr>
        <p:txBody>
          <a:bodyPr wrap="square" rtlCol="0">
            <a:spAutoFit/>
          </a:bodyPr>
          <a:lstStyle/>
          <a:p>
            <a:r>
              <a:rPr lang="sv-SE" sz="1050" dirty="0"/>
              <a:t>Ja</a:t>
            </a:r>
          </a:p>
        </p:txBody>
      </p:sp>
      <p:sp>
        <p:nvSpPr>
          <p:cNvPr id="80" name="TextBox 79"/>
          <p:cNvSpPr txBox="1"/>
          <p:nvPr/>
        </p:nvSpPr>
        <p:spPr>
          <a:xfrm>
            <a:off x="3270162" y="3111810"/>
            <a:ext cx="756084" cy="253916"/>
          </a:xfrm>
          <a:prstGeom prst="rect">
            <a:avLst/>
          </a:prstGeom>
          <a:noFill/>
        </p:spPr>
        <p:txBody>
          <a:bodyPr wrap="square" rtlCol="0">
            <a:spAutoFit/>
          </a:bodyPr>
          <a:lstStyle/>
          <a:p>
            <a:r>
              <a:rPr lang="sv-SE" sz="1050" dirty="0"/>
              <a:t>Nej</a:t>
            </a:r>
          </a:p>
        </p:txBody>
      </p:sp>
    </p:spTree>
    <p:extLst>
      <p:ext uri="{BB962C8B-B14F-4D97-AF65-F5344CB8AC3E}">
        <p14:creationId xmlns:p14="http://schemas.microsoft.com/office/powerpoint/2010/main" val="198397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35259" y="1221581"/>
            <a:ext cx="7995424" cy="2914650"/>
          </a:xfrm>
        </p:spPr>
        <p:txBody>
          <a:bodyPr>
            <a:normAutofit/>
          </a:bodyPr>
          <a:lstStyle/>
          <a:p>
            <a:pPr>
              <a:spcBef>
                <a:spcPts val="900"/>
              </a:spcBef>
            </a:pPr>
            <a:r>
              <a:rPr lang="sv-SE" sz="1800" b="1" dirty="0"/>
              <a:t>Lean </a:t>
            </a:r>
            <a:r>
              <a:rPr lang="sv-SE" sz="1800" dirty="0"/>
              <a:t>är en metod (många menar att det är en filosofi) som syftar till att identifiera och eliminera alla faktorer </a:t>
            </a:r>
            <a:r>
              <a:rPr lang="sv-SE" sz="1800" dirty="0" smtClean="0"/>
              <a:t>i en verksamhetsprocess </a:t>
            </a:r>
            <a:r>
              <a:rPr lang="sv-SE" sz="1800" dirty="0"/>
              <a:t>som inte skapar värde för </a:t>
            </a:r>
            <a:r>
              <a:rPr lang="sv-SE" sz="1800" dirty="0" smtClean="0"/>
              <a:t>slutkunden – det vill </a:t>
            </a:r>
            <a:r>
              <a:rPr lang="sv-SE" sz="1800" dirty="0"/>
              <a:t>säga</a:t>
            </a:r>
            <a:r>
              <a:rPr lang="sv-SE" sz="1800" dirty="0" smtClean="0"/>
              <a:t> eliminera slöseri</a:t>
            </a:r>
            <a:endParaRPr lang="sv-SE" sz="1800" dirty="0"/>
          </a:p>
        </p:txBody>
      </p:sp>
      <p:sp>
        <p:nvSpPr>
          <p:cNvPr id="4" name="Slide Number Placeholder 3"/>
          <p:cNvSpPr>
            <a:spLocks noGrp="1"/>
          </p:cNvSpPr>
          <p:nvPr>
            <p:ph type="sldNum" sz="quarter" idx="4294967295"/>
          </p:nvPr>
        </p:nvSpPr>
        <p:spPr>
          <a:xfrm>
            <a:off x="3486150" y="4767263"/>
            <a:ext cx="2171700" cy="273844"/>
          </a:xfrm>
          <a:prstGeom prst="rect">
            <a:avLst/>
          </a:prstGeom>
        </p:spPr>
        <p:txBody>
          <a:bodyPr/>
          <a:lstStyle/>
          <a:p>
            <a:pPr>
              <a:defRPr/>
            </a:pPr>
            <a:fld id="{490EB398-2FA4-4C42-969F-36BEA62F0867}" type="slidenum">
              <a:rPr lang="en-US" smtClean="0"/>
              <a:pPr>
                <a:defRPr/>
              </a:pPr>
              <a:t>19</a:t>
            </a:fld>
            <a:endParaRPr lang="en-US" dirty="0"/>
          </a:p>
        </p:txBody>
      </p:sp>
      <p:sp>
        <p:nvSpPr>
          <p:cNvPr id="40964" name="Title 1"/>
          <p:cNvSpPr>
            <a:spLocks noGrp="1"/>
          </p:cNvSpPr>
          <p:nvPr>
            <p:ph type="title"/>
          </p:nvPr>
        </p:nvSpPr>
        <p:spPr>
          <a:xfrm>
            <a:off x="497624" y="392707"/>
            <a:ext cx="6172200" cy="608410"/>
          </a:xfrm>
        </p:spPr>
        <p:txBody>
          <a:bodyPr>
            <a:normAutofit/>
          </a:bodyPr>
          <a:lstStyle/>
          <a:p>
            <a:r>
              <a:rPr lang="sv-SE" sz="2700" dirty="0"/>
              <a:t>Varför </a:t>
            </a:r>
            <a:r>
              <a:rPr lang="sv-SE" sz="2700" dirty="0" err="1"/>
              <a:t>Lean</a:t>
            </a:r>
            <a:r>
              <a:rPr lang="sv-SE" sz="2700" dirty="0"/>
              <a:t>?</a:t>
            </a:r>
          </a:p>
        </p:txBody>
      </p:sp>
    </p:spTree>
    <p:extLst>
      <p:ext uri="{BB962C8B-B14F-4D97-AF65-F5344CB8AC3E}">
        <p14:creationId xmlns:p14="http://schemas.microsoft.com/office/powerpoint/2010/main" val="87967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Relationer </a:t>
            </a:r>
            <a:r>
              <a:rPr lang="sv-SE" sz="2700" dirty="0"/>
              <a:t>mellan processer/aktiviteter</a:t>
            </a:r>
          </a:p>
        </p:txBody>
      </p:sp>
    </p:spTree>
    <p:extLst>
      <p:ext uri="{BB962C8B-B14F-4D97-AF65-F5344CB8AC3E}">
        <p14:creationId xmlns:p14="http://schemas.microsoft.com/office/powerpoint/2010/main" val="31104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877989" y="1178560"/>
            <a:ext cx="7886870" cy="3151264"/>
          </a:xfrm>
        </p:spPr>
        <p:txBody>
          <a:bodyPr>
            <a:noAutofit/>
          </a:bodyPr>
          <a:lstStyle/>
          <a:p>
            <a:pPr>
              <a:spcBef>
                <a:spcPts val="675"/>
              </a:spcBef>
            </a:pPr>
            <a:r>
              <a:rPr lang="sv-SE" sz="1620" dirty="0"/>
              <a:t>Lean är baserad på </a:t>
            </a:r>
            <a:r>
              <a:rPr lang="sv-SE" sz="1620" b="1" dirty="0"/>
              <a:t>Toyota Production System (TPS) </a:t>
            </a:r>
            <a:r>
              <a:rPr lang="sv-SE" sz="1620" dirty="0"/>
              <a:t>som skapades efter andra världskriget i Japan</a:t>
            </a:r>
          </a:p>
          <a:p>
            <a:pPr>
              <a:spcBef>
                <a:spcPts val="675"/>
              </a:spcBef>
            </a:pPr>
            <a:r>
              <a:rPr lang="sv-SE" sz="1620" dirty="0"/>
              <a:t>Efter andra världskriget hade Toyota en brist på resurser. Därför fokuserade Toyota på en </a:t>
            </a:r>
            <a:r>
              <a:rPr lang="sv-SE" sz="1620" b="1" dirty="0"/>
              <a:t>orderstyrd produktion</a:t>
            </a:r>
            <a:r>
              <a:rPr lang="sv-SE" sz="1620" dirty="0"/>
              <a:t>: </a:t>
            </a:r>
            <a:r>
              <a:rPr lang="sv-SE" sz="1620" b="1" dirty="0"/>
              <a:t>ingenting producerades som inte har beställts, och resurser för att producera bilar levererades just-in-time. </a:t>
            </a:r>
            <a:r>
              <a:rPr lang="sv-SE" sz="1620" dirty="0"/>
              <a:t>Den teknik som används för biltillverkning var också ganska </a:t>
            </a:r>
            <a:r>
              <a:rPr lang="sv-SE" sz="1620" dirty="0" smtClean="0"/>
              <a:t>enkel </a:t>
            </a:r>
            <a:endParaRPr lang="sv-SE" sz="1620" dirty="0"/>
          </a:p>
          <a:p>
            <a:pPr>
              <a:spcBef>
                <a:spcPts val="675"/>
              </a:spcBef>
            </a:pPr>
            <a:r>
              <a:rPr lang="sv-SE" sz="1620" dirty="0"/>
              <a:t>TPS har sin bas i Taylors Scientific Management och Fords produktionssystem </a:t>
            </a:r>
            <a:r>
              <a:rPr lang="sv-SE" sz="1620" dirty="0" smtClean="0"/>
              <a:t>(löpande band)</a:t>
            </a:r>
            <a:endParaRPr lang="sv-SE" sz="1620" dirty="0"/>
          </a:p>
        </p:txBody>
      </p:sp>
      <p:sp>
        <p:nvSpPr>
          <p:cNvPr id="6" name="Title 1"/>
          <p:cNvSpPr>
            <a:spLocks noGrp="1"/>
          </p:cNvSpPr>
          <p:nvPr>
            <p:ph type="title"/>
          </p:nvPr>
        </p:nvSpPr>
        <p:spPr>
          <a:xfrm>
            <a:off x="884662" y="368305"/>
            <a:ext cx="6165720" cy="537030"/>
          </a:xfrm>
        </p:spPr>
        <p:txBody>
          <a:bodyPr/>
          <a:lstStyle/>
          <a:p>
            <a:r>
              <a:rPr lang="sv-SE" dirty="0" smtClean="0"/>
              <a:t>Bakgrund till Lean</a:t>
            </a:r>
            <a:endParaRPr lang="sv-SE" dirty="0"/>
          </a:p>
        </p:txBody>
      </p:sp>
      <p:sp>
        <p:nvSpPr>
          <p:cNvPr id="5" name="Rectangle 4"/>
          <p:cNvSpPr/>
          <p:nvPr/>
        </p:nvSpPr>
        <p:spPr>
          <a:xfrm>
            <a:off x="5555556" y="4603049"/>
            <a:ext cx="2351478" cy="286232"/>
          </a:xfrm>
          <a:prstGeom prst="rect">
            <a:avLst/>
          </a:prstGeom>
        </p:spPr>
        <p:txBody>
          <a:bodyPr wrap="none">
            <a:spAutoFit/>
          </a:bodyPr>
          <a:lstStyle/>
          <a:p>
            <a:r>
              <a:rPr lang="en-US" sz="1260" dirty="0"/>
              <a:t>Liker, J. K. (2005) </a:t>
            </a:r>
            <a:r>
              <a:rPr lang="en-US" sz="1260" i="1" dirty="0"/>
              <a:t>The Toyota Way</a:t>
            </a:r>
            <a:endParaRPr lang="sv-SE" sz="1260" dirty="0"/>
          </a:p>
        </p:txBody>
      </p:sp>
    </p:spTree>
    <p:extLst>
      <p:ext uri="{BB962C8B-B14F-4D97-AF65-F5344CB8AC3E}">
        <p14:creationId xmlns:p14="http://schemas.microsoft.com/office/powerpoint/2010/main" val="270058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79141" y="1221581"/>
            <a:ext cx="8263054" cy="3545681"/>
          </a:xfrm>
        </p:spPr>
        <p:txBody>
          <a:bodyPr>
            <a:noAutofit/>
          </a:bodyPr>
          <a:lstStyle/>
          <a:p>
            <a:pPr>
              <a:spcBef>
                <a:spcPts val="900"/>
              </a:spcBef>
            </a:pPr>
            <a:r>
              <a:rPr lang="sv-SE" sz="1800" dirty="0"/>
              <a:t>Kärnan i </a:t>
            </a:r>
            <a:r>
              <a:rPr lang="sv-SE" sz="1800" dirty="0" err="1"/>
              <a:t>Lean</a:t>
            </a:r>
            <a:r>
              <a:rPr lang="sv-SE" sz="1800" dirty="0"/>
              <a:t> är att slöseri ska elimineras. Alla aktiviteter som inte ökar värdet på produkten </a:t>
            </a:r>
            <a:r>
              <a:rPr lang="sv-SE" sz="1800" dirty="0" smtClean="0"/>
              <a:t>ska systematiskt </a:t>
            </a:r>
            <a:r>
              <a:rPr lang="sv-SE" sz="1800" dirty="0"/>
              <a:t>elimineras. Det gör man med olika typer av metoder och principer, några exempel: </a:t>
            </a:r>
          </a:p>
          <a:p>
            <a:pPr lvl="1">
              <a:spcBef>
                <a:spcPts val="900"/>
              </a:spcBef>
            </a:pPr>
            <a:r>
              <a:rPr lang="en-US" sz="1200" b="1" dirty="0"/>
              <a:t>Continuous flow for each item</a:t>
            </a:r>
            <a:r>
              <a:rPr lang="sv-SE" sz="1200" b="1" dirty="0" smtClean="0"/>
              <a:t> – </a:t>
            </a:r>
            <a:r>
              <a:rPr lang="sv-SE" sz="1200" dirty="0" smtClean="0"/>
              <a:t>se slides som kommer</a:t>
            </a:r>
          </a:p>
          <a:p>
            <a:pPr lvl="1">
              <a:spcBef>
                <a:spcPts val="900"/>
              </a:spcBef>
            </a:pPr>
            <a:r>
              <a:rPr lang="sv-SE" sz="1200" b="1" dirty="0" smtClean="0"/>
              <a:t>Kaizen </a:t>
            </a:r>
            <a:r>
              <a:rPr lang="sv-SE" sz="1200" b="1" dirty="0"/>
              <a:t>- </a:t>
            </a:r>
            <a:r>
              <a:rPr lang="sv-SE" sz="1200" dirty="0"/>
              <a:t>man ska kontinuerlig </a:t>
            </a:r>
            <a:r>
              <a:rPr lang="sv-SE" sz="1200" dirty="0" smtClean="0"/>
              <a:t>förbättra </a:t>
            </a:r>
            <a:r>
              <a:rPr lang="sv-SE" sz="1200" dirty="0"/>
              <a:t>processer då ingen process är perfekt  (stegvisa förbättringar)</a:t>
            </a:r>
          </a:p>
          <a:p>
            <a:pPr lvl="1">
              <a:spcBef>
                <a:spcPts val="900"/>
              </a:spcBef>
            </a:pPr>
            <a:r>
              <a:rPr lang="sv-SE" sz="1200" b="1" dirty="0"/>
              <a:t>Just in Time </a:t>
            </a:r>
            <a:r>
              <a:rPr lang="sv-SE" sz="1200" dirty="0"/>
              <a:t>- rätt komponent ska anlända till produktionen i rätt tid (annars uppstår lätt slöseri)</a:t>
            </a:r>
          </a:p>
          <a:p>
            <a:pPr lvl="1">
              <a:spcBef>
                <a:spcPts val="900"/>
              </a:spcBef>
            </a:pPr>
            <a:r>
              <a:rPr lang="sv-SE" sz="1200" b="1" dirty="0" smtClean="0"/>
              <a:t>Ha </a:t>
            </a:r>
            <a:r>
              <a:rPr lang="sv-SE" sz="1200" b="1" dirty="0"/>
              <a:t>en välorganiserad arbetsplats </a:t>
            </a:r>
            <a:r>
              <a:rPr lang="sv-SE" sz="1200" b="1" dirty="0" smtClean="0"/>
              <a:t>(5S)</a:t>
            </a:r>
            <a:endParaRPr lang="en-US" sz="1200" b="1" dirty="0"/>
          </a:p>
        </p:txBody>
      </p:sp>
      <p:sp>
        <p:nvSpPr>
          <p:cNvPr id="4" name="Slide Number Placeholder 3"/>
          <p:cNvSpPr>
            <a:spLocks noGrp="1"/>
          </p:cNvSpPr>
          <p:nvPr>
            <p:ph type="sldNum" sz="quarter" idx="4294967295"/>
          </p:nvPr>
        </p:nvSpPr>
        <p:spPr>
          <a:xfrm>
            <a:off x="3486150" y="4767263"/>
            <a:ext cx="2171700" cy="273844"/>
          </a:xfrm>
          <a:prstGeom prst="rect">
            <a:avLst/>
          </a:prstGeom>
        </p:spPr>
        <p:txBody>
          <a:bodyPr/>
          <a:lstStyle/>
          <a:p>
            <a:pPr>
              <a:defRPr/>
            </a:pPr>
            <a:fld id="{490EB398-2FA4-4C42-969F-36BEA62F0867}" type="slidenum">
              <a:rPr lang="en-US" smtClean="0"/>
              <a:pPr>
                <a:defRPr/>
              </a:pPr>
              <a:t>21</a:t>
            </a:fld>
            <a:endParaRPr lang="en-US" dirty="0"/>
          </a:p>
        </p:txBody>
      </p:sp>
      <p:sp>
        <p:nvSpPr>
          <p:cNvPr id="40964" name="Title 1"/>
          <p:cNvSpPr>
            <a:spLocks noGrp="1"/>
          </p:cNvSpPr>
          <p:nvPr>
            <p:ph type="title"/>
          </p:nvPr>
        </p:nvSpPr>
        <p:spPr>
          <a:xfrm>
            <a:off x="400050" y="437313"/>
            <a:ext cx="6172200" cy="608410"/>
          </a:xfrm>
        </p:spPr>
        <p:txBody>
          <a:bodyPr>
            <a:normAutofit/>
          </a:bodyPr>
          <a:lstStyle/>
          <a:p>
            <a:r>
              <a:rPr lang="sv-SE" sz="2700" dirty="0"/>
              <a:t>Vad är </a:t>
            </a:r>
            <a:r>
              <a:rPr lang="sv-SE" sz="2700" dirty="0" err="1"/>
              <a:t>Lean</a:t>
            </a:r>
            <a:r>
              <a:rPr lang="sv-SE" sz="2700" dirty="0"/>
              <a:t>?</a:t>
            </a:r>
          </a:p>
        </p:txBody>
      </p:sp>
    </p:spTree>
    <p:extLst>
      <p:ext uri="{BB962C8B-B14F-4D97-AF65-F5344CB8AC3E}">
        <p14:creationId xmlns:p14="http://schemas.microsoft.com/office/powerpoint/2010/main" val="30660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95" y="440782"/>
            <a:ext cx="9500839" cy="453650"/>
          </a:xfrm>
        </p:spPr>
        <p:txBody>
          <a:bodyPr>
            <a:noAutofit/>
          </a:bodyPr>
          <a:lstStyle/>
          <a:p>
            <a:r>
              <a:rPr lang="en-US" sz="2700" dirty="0" err="1"/>
              <a:t>Verktyg</a:t>
            </a:r>
            <a:r>
              <a:rPr lang="en-US" sz="2700" dirty="0"/>
              <a:t>: Continuous </a:t>
            </a:r>
            <a:r>
              <a:rPr lang="en-US" sz="2700" dirty="0" smtClean="0"/>
              <a:t>flow for each item</a:t>
            </a:r>
            <a:endParaRPr lang="sv-SE" sz="2700" dirty="0"/>
          </a:p>
        </p:txBody>
      </p:sp>
      <p:pic>
        <p:nvPicPr>
          <p:cNvPr id="11" name="Picture 10"/>
          <p:cNvPicPr>
            <a:picLocks noChangeAspect="1"/>
          </p:cNvPicPr>
          <p:nvPr/>
        </p:nvPicPr>
        <p:blipFill>
          <a:blip r:embed="rId2"/>
          <a:stretch>
            <a:fillRect/>
          </a:stretch>
        </p:blipFill>
        <p:spPr>
          <a:xfrm>
            <a:off x="1166470" y="3513155"/>
            <a:ext cx="604034" cy="557570"/>
          </a:xfrm>
          <a:prstGeom prst="rect">
            <a:avLst/>
          </a:prstGeom>
        </p:spPr>
      </p:pic>
      <p:pic>
        <p:nvPicPr>
          <p:cNvPr id="12" name="Picture 11"/>
          <p:cNvPicPr>
            <a:picLocks noChangeAspect="1"/>
          </p:cNvPicPr>
          <p:nvPr/>
        </p:nvPicPr>
        <p:blipFill>
          <a:blip r:embed="rId2"/>
          <a:stretch>
            <a:fillRect/>
          </a:stretch>
        </p:blipFill>
        <p:spPr>
          <a:xfrm>
            <a:off x="1879350" y="3513155"/>
            <a:ext cx="604034" cy="557570"/>
          </a:xfrm>
          <a:prstGeom prst="rect">
            <a:avLst/>
          </a:prstGeom>
        </p:spPr>
      </p:pic>
      <p:pic>
        <p:nvPicPr>
          <p:cNvPr id="13" name="Picture 12"/>
          <p:cNvPicPr>
            <a:picLocks noChangeAspect="1"/>
          </p:cNvPicPr>
          <p:nvPr/>
        </p:nvPicPr>
        <p:blipFill>
          <a:blip r:embed="rId2"/>
          <a:stretch>
            <a:fillRect/>
          </a:stretch>
        </p:blipFill>
        <p:spPr>
          <a:xfrm>
            <a:off x="2592229" y="3513155"/>
            <a:ext cx="604034" cy="557570"/>
          </a:xfrm>
          <a:prstGeom prst="rect">
            <a:avLst/>
          </a:prstGeom>
        </p:spPr>
      </p:pic>
      <p:pic>
        <p:nvPicPr>
          <p:cNvPr id="14" name="Picture 13"/>
          <p:cNvPicPr>
            <a:picLocks noChangeAspect="1"/>
          </p:cNvPicPr>
          <p:nvPr/>
        </p:nvPicPr>
        <p:blipFill>
          <a:blip r:embed="rId2"/>
          <a:stretch>
            <a:fillRect/>
          </a:stretch>
        </p:blipFill>
        <p:spPr>
          <a:xfrm>
            <a:off x="3305108" y="3513155"/>
            <a:ext cx="604034" cy="557570"/>
          </a:xfrm>
          <a:prstGeom prst="rect">
            <a:avLst/>
          </a:prstGeom>
        </p:spPr>
      </p:pic>
      <p:pic>
        <p:nvPicPr>
          <p:cNvPr id="15" name="Picture 14"/>
          <p:cNvPicPr>
            <a:picLocks noChangeAspect="1"/>
          </p:cNvPicPr>
          <p:nvPr/>
        </p:nvPicPr>
        <p:blipFill>
          <a:blip r:embed="rId2"/>
          <a:stretch>
            <a:fillRect/>
          </a:stretch>
        </p:blipFill>
        <p:spPr>
          <a:xfrm>
            <a:off x="4031564" y="3513155"/>
            <a:ext cx="604034" cy="557570"/>
          </a:xfrm>
          <a:prstGeom prst="rect">
            <a:avLst/>
          </a:prstGeom>
        </p:spPr>
      </p:pic>
      <p:pic>
        <p:nvPicPr>
          <p:cNvPr id="16" name="Picture 15"/>
          <p:cNvPicPr>
            <a:picLocks noChangeAspect="1"/>
          </p:cNvPicPr>
          <p:nvPr/>
        </p:nvPicPr>
        <p:blipFill>
          <a:blip r:embed="rId2"/>
          <a:stretch>
            <a:fillRect/>
          </a:stretch>
        </p:blipFill>
        <p:spPr>
          <a:xfrm>
            <a:off x="1143879" y="2605854"/>
            <a:ext cx="604034" cy="557570"/>
          </a:xfrm>
          <a:prstGeom prst="rect">
            <a:avLst/>
          </a:prstGeom>
        </p:spPr>
      </p:pic>
      <p:pic>
        <p:nvPicPr>
          <p:cNvPr id="17" name="Picture 16"/>
          <p:cNvPicPr>
            <a:picLocks noChangeAspect="1"/>
          </p:cNvPicPr>
          <p:nvPr/>
        </p:nvPicPr>
        <p:blipFill>
          <a:blip r:embed="rId2"/>
          <a:stretch>
            <a:fillRect/>
          </a:stretch>
        </p:blipFill>
        <p:spPr>
          <a:xfrm>
            <a:off x="1856758" y="2605854"/>
            <a:ext cx="604034" cy="557570"/>
          </a:xfrm>
          <a:prstGeom prst="rect">
            <a:avLst/>
          </a:prstGeom>
        </p:spPr>
      </p:pic>
      <p:pic>
        <p:nvPicPr>
          <p:cNvPr id="18" name="Picture 17"/>
          <p:cNvPicPr>
            <a:picLocks noChangeAspect="1"/>
          </p:cNvPicPr>
          <p:nvPr/>
        </p:nvPicPr>
        <p:blipFill>
          <a:blip r:embed="rId2"/>
          <a:stretch>
            <a:fillRect/>
          </a:stretch>
        </p:blipFill>
        <p:spPr>
          <a:xfrm>
            <a:off x="2569637" y="2605854"/>
            <a:ext cx="604034" cy="557570"/>
          </a:xfrm>
          <a:prstGeom prst="rect">
            <a:avLst/>
          </a:prstGeom>
        </p:spPr>
      </p:pic>
      <p:pic>
        <p:nvPicPr>
          <p:cNvPr id="19" name="Picture 18"/>
          <p:cNvPicPr>
            <a:picLocks noChangeAspect="1"/>
          </p:cNvPicPr>
          <p:nvPr/>
        </p:nvPicPr>
        <p:blipFill>
          <a:blip r:embed="rId2"/>
          <a:stretch>
            <a:fillRect/>
          </a:stretch>
        </p:blipFill>
        <p:spPr>
          <a:xfrm>
            <a:off x="3282516" y="2605854"/>
            <a:ext cx="604034" cy="557570"/>
          </a:xfrm>
          <a:prstGeom prst="rect">
            <a:avLst/>
          </a:prstGeom>
        </p:spPr>
      </p:pic>
      <p:pic>
        <p:nvPicPr>
          <p:cNvPr id="20" name="Picture 19"/>
          <p:cNvPicPr>
            <a:picLocks noChangeAspect="1"/>
          </p:cNvPicPr>
          <p:nvPr/>
        </p:nvPicPr>
        <p:blipFill>
          <a:blip r:embed="rId2"/>
          <a:stretch>
            <a:fillRect/>
          </a:stretch>
        </p:blipFill>
        <p:spPr>
          <a:xfrm>
            <a:off x="4008972" y="2605854"/>
            <a:ext cx="604034" cy="557570"/>
          </a:xfrm>
          <a:prstGeom prst="rect">
            <a:avLst/>
          </a:prstGeom>
        </p:spPr>
      </p:pic>
      <p:pic>
        <p:nvPicPr>
          <p:cNvPr id="21" name="Picture 20"/>
          <p:cNvPicPr>
            <a:picLocks noChangeAspect="1"/>
          </p:cNvPicPr>
          <p:nvPr/>
        </p:nvPicPr>
        <p:blipFill>
          <a:blip r:embed="rId3"/>
          <a:stretch>
            <a:fillRect/>
          </a:stretch>
        </p:blipFill>
        <p:spPr>
          <a:xfrm>
            <a:off x="1083699" y="1830091"/>
            <a:ext cx="664213" cy="386920"/>
          </a:xfrm>
          <a:prstGeom prst="rect">
            <a:avLst/>
          </a:prstGeom>
        </p:spPr>
      </p:pic>
      <p:pic>
        <p:nvPicPr>
          <p:cNvPr id="22" name="Picture 21"/>
          <p:cNvPicPr>
            <a:picLocks noChangeAspect="1"/>
          </p:cNvPicPr>
          <p:nvPr/>
        </p:nvPicPr>
        <p:blipFill>
          <a:blip r:embed="rId3"/>
          <a:stretch>
            <a:fillRect/>
          </a:stretch>
        </p:blipFill>
        <p:spPr>
          <a:xfrm>
            <a:off x="1877331" y="1830090"/>
            <a:ext cx="664213" cy="386920"/>
          </a:xfrm>
          <a:prstGeom prst="rect">
            <a:avLst/>
          </a:prstGeom>
        </p:spPr>
      </p:pic>
      <p:pic>
        <p:nvPicPr>
          <p:cNvPr id="23" name="Picture 22"/>
          <p:cNvPicPr>
            <a:picLocks noChangeAspect="1"/>
          </p:cNvPicPr>
          <p:nvPr/>
        </p:nvPicPr>
        <p:blipFill>
          <a:blip r:embed="rId3"/>
          <a:stretch>
            <a:fillRect/>
          </a:stretch>
        </p:blipFill>
        <p:spPr>
          <a:xfrm>
            <a:off x="2592228" y="1830090"/>
            <a:ext cx="664213" cy="386920"/>
          </a:xfrm>
          <a:prstGeom prst="rect">
            <a:avLst/>
          </a:prstGeom>
        </p:spPr>
      </p:pic>
      <p:pic>
        <p:nvPicPr>
          <p:cNvPr id="24" name="Picture 23"/>
          <p:cNvPicPr>
            <a:picLocks noChangeAspect="1"/>
          </p:cNvPicPr>
          <p:nvPr/>
        </p:nvPicPr>
        <p:blipFill>
          <a:blip r:embed="rId3"/>
          <a:stretch>
            <a:fillRect/>
          </a:stretch>
        </p:blipFill>
        <p:spPr>
          <a:xfrm>
            <a:off x="3305107" y="1850610"/>
            <a:ext cx="664213" cy="386920"/>
          </a:xfrm>
          <a:prstGeom prst="rect">
            <a:avLst/>
          </a:prstGeom>
        </p:spPr>
      </p:pic>
      <p:pic>
        <p:nvPicPr>
          <p:cNvPr id="25" name="Picture 24"/>
          <p:cNvPicPr>
            <a:picLocks noChangeAspect="1"/>
          </p:cNvPicPr>
          <p:nvPr/>
        </p:nvPicPr>
        <p:blipFill>
          <a:blip r:embed="rId3"/>
          <a:stretch>
            <a:fillRect/>
          </a:stretch>
        </p:blipFill>
        <p:spPr>
          <a:xfrm>
            <a:off x="4031563" y="1850610"/>
            <a:ext cx="664213" cy="386920"/>
          </a:xfrm>
          <a:prstGeom prst="rect">
            <a:avLst/>
          </a:prstGeom>
        </p:spPr>
      </p:pic>
      <p:sp>
        <p:nvSpPr>
          <p:cNvPr id="26" name="Right Brace 25"/>
          <p:cNvSpPr/>
          <p:nvPr/>
        </p:nvSpPr>
        <p:spPr>
          <a:xfrm>
            <a:off x="4860480" y="3383541"/>
            <a:ext cx="194422" cy="777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27" name="TextBox 26"/>
          <p:cNvSpPr txBox="1"/>
          <p:nvPr/>
        </p:nvSpPr>
        <p:spPr>
          <a:xfrm>
            <a:off x="1083700" y="1219208"/>
            <a:ext cx="3971202" cy="424732"/>
          </a:xfrm>
          <a:prstGeom prst="rect">
            <a:avLst/>
          </a:prstGeom>
          <a:noFill/>
        </p:spPr>
        <p:txBody>
          <a:bodyPr wrap="square" rtlCol="0">
            <a:spAutoFit/>
          </a:bodyPr>
          <a:lstStyle/>
          <a:p>
            <a:r>
              <a:rPr lang="sv-SE" sz="2160" dirty="0"/>
              <a:t>Exempel på batchproduktion</a:t>
            </a:r>
          </a:p>
        </p:txBody>
      </p:sp>
      <p:sp>
        <p:nvSpPr>
          <p:cNvPr id="29" name="Right Brace 28"/>
          <p:cNvSpPr/>
          <p:nvPr/>
        </p:nvSpPr>
        <p:spPr>
          <a:xfrm>
            <a:off x="4860480" y="2495796"/>
            <a:ext cx="194422" cy="777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30" name="Right Brace 29"/>
          <p:cNvSpPr/>
          <p:nvPr/>
        </p:nvSpPr>
        <p:spPr>
          <a:xfrm>
            <a:off x="4837286" y="1634707"/>
            <a:ext cx="194422" cy="777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31" name="Down Arrow 30"/>
          <p:cNvSpPr/>
          <p:nvPr/>
        </p:nvSpPr>
        <p:spPr>
          <a:xfrm>
            <a:off x="2226899" y="2273139"/>
            <a:ext cx="1166530" cy="20871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620"/>
          </a:p>
        </p:txBody>
      </p:sp>
      <p:sp>
        <p:nvSpPr>
          <p:cNvPr id="33" name="Down Arrow 32"/>
          <p:cNvSpPr/>
          <p:nvPr/>
        </p:nvSpPr>
        <p:spPr>
          <a:xfrm>
            <a:off x="2263318" y="3233934"/>
            <a:ext cx="1166530" cy="20871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620"/>
          </a:p>
        </p:txBody>
      </p:sp>
      <p:sp>
        <p:nvSpPr>
          <p:cNvPr id="34" name="TextBox 33"/>
          <p:cNvSpPr txBox="1"/>
          <p:nvPr/>
        </p:nvSpPr>
        <p:spPr>
          <a:xfrm>
            <a:off x="5187827" y="1678684"/>
            <a:ext cx="2214605" cy="840230"/>
          </a:xfrm>
          <a:prstGeom prst="rect">
            <a:avLst/>
          </a:prstGeom>
          <a:noFill/>
        </p:spPr>
        <p:txBody>
          <a:bodyPr wrap="square" rtlCol="0">
            <a:spAutoFit/>
          </a:bodyPr>
          <a:lstStyle/>
          <a:p>
            <a:r>
              <a:rPr lang="sv-SE" sz="1620" dirty="0"/>
              <a:t>Producera chassi – 5 minuter  (om varje chassi tar 1 </a:t>
            </a:r>
            <a:r>
              <a:rPr lang="sv-SE" sz="1620" dirty="0" smtClean="0"/>
              <a:t>min) </a:t>
            </a:r>
            <a:endParaRPr lang="sv-SE" sz="1620" dirty="0"/>
          </a:p>
        </p:txBody>
      </p:sp>
      <p:sp>
        <p:nvSpPr>
          <p:cNvPr id="35" name="TextBox 34"/>
          <p:cNvSpPr txBox="1"/>
          <p:nvPr/>
        </p:nvSpPr>
        <p:spPr>
          <a:xfrm>
            <a:off x="5126382" y="2567034"/>
            <a:ext cx="1899849" cy="840230"/>
          </a:xfrm>
          <a:prstGeom prst="rect">
            <a:avLst/>
          </a:prstGeom>
          <a:noFill/>
        </p:spPr>
        <p:txBody>
          <a:bodyPr wrap="square" rtlCol="0">
            <a:spAutoFit/>
          </a:bodyPr>
          <a:lstStyle/>
          <a:p>
            <a:r>
              <a:rPr lang="sv-SE" sz="1620" dirty="0"/>
              <a:t>Producera skärm – 5 minuter (om varje skärm tar 1 min) </a:t>
            </a:r>
          </a:p>
        </p:txBody>
      </p:sp>
      <p:sp>
        <p:nvSpPr>
          <p:cNvPr id="36" name="TextBox 35"/>
          <p:cNvSpPr txBox="1"/>
          <p:nvPr/>
        </p:nvSpPr>
        <p:spPr>
          <a:xfrm>
            <a:off x="5136443" y="3479794"/>
            <a:ext cx="2622200" cy="590931"/>
          </a:xfrm>
          <a:prstGeom prst="rect">
            <a:avLst/>
          </a:prstGeom>
          <a:noFill/>
        </p:spPr>
        <p:txBody>
          <a:bodyPr wrap="square" rtlCol="0">
            <a:spAutoFit/>
          </a:bodyPr>
          <a:lstStyle/>
          <a:p>
            <a:r>
              <a:rPr lang="sv-SE" sz="1620" dirty="0"/>
              <a:t>Testa – 5 minuter om varje test tar 1 min</a:t>
            </a:r>
          </a:p>
        </p:txBody>
      </p:sp>
      <p:sp>
        <p:nvSpPr>
          <p:cNvPr id="37" name="TextBox 36"/>
          <p:cNvSpPr txBox="1"/>
          <p:nvPr/>
        </p:nvSpPr>
        <p:spPr>
          <a:xfrm>
            <a:off x="5148784" y="4177533"/>
            <a:ext cx="2913548" cy="341632"/>
          </a:xfrm>
          <a:prstGeom prst="rect">
            <a:avLst/>
          </a:prstGeom>
          <a:noFill/>
        </p:spPr>
        <p:txBody>
          <a:bodyPr wrap="square" rtlCol="0">
            <a:spAutoFit/>
          </a:bodyPr>
          <a:lstStyle/>
          <a:p>
            <a:r>
              <a:rPr lang="sv-SE" sz="1620" dirty="0"/>
              <a:t>Total tid </a:t>
            </a:r>
            <a:r>
              <a:rPr lang="sv-SE" sz="1620" dirty="0" smtClean="0"/>
              <a:t>for 15 datorer – </a:t>
            </a:r>
            <a:r>
              <a:rPr lang="sv-SE" sz="1620" dirty="0"/>
              <a:t>15 min</a:t>
            </a:r>
          </a:p>
        </p:txBody>
      </p:sp>
      <p:sp>
        <p:nvSpPr>
          <p:cNvPr id="38" name="Rectangle 37"/>
          <p:cNvSpPr/>
          <p:nvPr/>
        </p:nvSpPr>
        <p:spPr>
          <a:xfrm rot="16200000">
            <a:off x="7231098" y="3101882"/>
            <a:ext cx="2351478" cy="286232"/>
          </a:xfrm>
          <a:prstGeom prst="rect">
            <a:avLst/>
          </a:prstGeom>
        </p:spPr>
        <p:txBody>
          <a:bodyPr wrap="none">
            <a:spAutoFit/>
          </a:bodyPr>
          <a:lstStyle/>
          <a:p>
            <a:r>
              <a:rPr lang="en-US" sz="1260" dirty="0"/>
              <a:t>Liker, J. K. (2005) </a:t>
            </a:r>
            <a:r>
              <a:rPr lang="en-US" sz="1260" i="1" dirty="0"/>
              <a:t>The Toyota Way</a:t>
            </a:r>
            <a:endParaRPr lang="sv-SE" sz="1260" dirty="0"/>
          </a:p>
        </p:txBody>
      </p:sp>
    </p:spTree>
    <p:extLst>
      <p:ext uri="{BB962C8B-B14F-4D97-AF65-F5344CB8AC3E}">
        <p14:creationId xmlns:p14="http://schemas.microsoft.com/office/powerpoint/2010/main" val="171294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50545" y="437830"/>
            <a:ext cx="8099916" cy="453650"/>
          </a:xfrm>
        </p:spPr>
        <p:txBody>
          <a:bodyPr>
            <a:noAutofit/>
          </a:bodyPr>
          <a:lstStyle/>
          <a:p>
            <a:r>
              <a:rPr lang="en-US" sz="2700" dirty="0" err="1"/>
              <a:t>Verktyg</a:t>
            </a:r>
            <a:r>
              <a:rPr lang="en-US" sz="2700" dirty="0"/>
              <a:t>: Continuous </a:t>
            </a:r>
            <a:r>
              <a:rPr lang="en-US" sz="2700" dirty="0" smtClean="0"/>
              <a:t>flow for each item</a:t>
            </a:r>
            <a:endParaRPr lang="sv-SE" sz="2700" dirty="0"/>
          </a:p>
        </p:txBody>
      </p:sp>
      <p:pic>
        <p:nvPicPr>
          <p:cNvPr id="11" name="Picture 10"/>
          <p:cNvPicPr>
            <a:picLocks noChangeAspect="1"/>
          </p:cNvPicPr>
          <p:nvPr/>
        </p:nvPicPr>
        <p:blipFill>
          <a:blip r:embed="rId2"/>
          <a:stretch>
            <a:fillRect/>
          </a:stretch>
        </p:blipFill>
        <p:spPr>
          <a:xfrm>
            <a:off x="1266833" y="3803087"/>
            <a:ext cx="604034" cy="557570"/>
          </a:xfrm>
          <a:prstGeom prst="rect">
            <a:avLst/>
          </a:prstGeom>
        </p:spPr>
      </p:pic>
      <p:pic>
        <p:nvPicPr>
          <p:cNvPr id="16" name="Picture 15"/>
          <p:cNvPicPr>
            <a:picLocks noChangeAspect="1"/>
          </p:cNvPicPr>
          <p:nvPr/>
        </p:nvPicPr>
        <p:blipFill>
          <a:blip r:embed="rId2"/>
          <a:stretch>
            <a:fillRect/>
          </a:stretch>
        </p:blipFill>
        <p:spPr>
          <a:xfrm>
            <a:off x="1244242" y="2895786"/>
            <a:ext cx="604034" cy="557570"/>
          </a:xfrm>
          <a:prstGeom prst="rect">
            <a:avLst/>
          </a:prstGeom>
        </p:spPr>
      </p:pic>
      <p:pic>
        <p:nvPicPr>
          <p:cNvPr id="21" name="Picture 20"/>
          <p:cNvPicPr>
            <a:picLocks noChangeAspect="1"/>
          </p:cNvPicPr>
          <p:nvPr/>
        </p:nvPicPr>
        <p:blipFill>
          <a:blip r:embed="rId3"/>
          <a:stretch>
            <a:fillRect/>
          </a:stretch>
        </p:blipFill>
        <p:spPr>
          <a:xfrm>
            <a:off x="1184062" y="2120023"/>
            <a:ext cx="664213" cy="386920"/>
          </a:xfrm>
          <a:prstGeom prst="rect">
            <a:avLst/>
          </a:prstGeom>
        </p:spPr>
      </p:pic>
      <p:sp>
        <p:nvSpPr>
          <p:cNvPr id="27" name="TextBox 26"/>
          <p:cNvSpPr txBox="1"/>
          <p:nvPr/>
        </p:nvSpPr>
        <p:spPr>
          <a:xfrm>
            <a:off x="1122350" y="1338621"/>
            <a:ext cx="5069831" cy="424732"/>
          </a:xfrm>
          <a:prstGeom prst="rect">
            <a:avLst/>
          </a:prstGeom>
          <a:noFill/>
        </p:spPr>
        <p:txBody>
          <a:bodyPr wrap="square" rtlCol="0">
            <a:spAutoFit/>
          </a:bodyPr>
          <a:lstStyle/>
          <a:p>
            <a:r>
              <a:rPr lang="sv-SE" sz="2160" dirty="0"/>
              <a:t>Exempel på kontinuerligt enstyckesflöde</a:t>
            </a:r>
          </a:p>
        </p:txBody>
      </p:sp>
      <p:sp>
        <p:nvSpPr>
          <p:cNvPr id="30" name="Right Brace 29"/>
          <p:cNvSpPr/>
          <p:nvPr/>
        </p:nvSpPr>
        <p:spPr>
          <a:xfrm>
            <a:off x="4268747" y="2138172"/>
            <a:ext cx="410847" cy="2222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33" name="Down Arrow 32"/>
          <p:cNvSpPr/>
          <p:nvPr/>
        </p:nvSpPr>
        <p:spPr>
          <a:xfrm>
            <a:off x="1359724" y="2594788"/>
            <a:ext cx="312890" cy="16170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620"/>
          </a:p>
        </p:txBody>
      </p:sp>
      <p:sp>
        <p:nvSpPr>
          <p:cNvPr id="37" name="TextBox 36"/>
          <p:cNvSpPr txBox="1"/>
          <p:nvPr/>
        </p:nvSpPr>
        <p:spPr>
          <a:xfrm>
            <a:off x="4874016" y="3607004"/>
            <a:ext cx="2808727" cy="341632"/>
          </a:xfrm>
          <a:prstGeom prst="rect">
            <a:avLst/>
          </a:prstGeom>
          <a:noFill/>
        </p:spPr>
        <p:txBody>
          <a:bodyPr wrap="square" rtlCol="0">
            <a:spAutoFit/>
          </a:bodyPr>
          <a:lstStyle/>
          <a:p>
            <a:r>
              <a:rPr lang="sv-SE" sz="1620" dirty="0"/>
              <a:t>Total </a:t>
            </a:r>
            <a:r>
              <a:rPr lang="sv-SE" sz="1620" dirty="0" smtClean="0"/>
              <a:t>tid för 15 datorer  </a:t>
            </a:r>
            <a:r>
              <a:rPr lang="sv-SE" sz="1620" dirty="0"/>
              <a:t>– 7 min</a:t>
            </a:r>
          </a:p>
        </p:txBody>
      </p:sp>
      <p:sp>
        <p:nvSpPr>
          <p:cNvPr id="28" name="Down Arrow 27"/>
          <p:cNvSpPr/>
          <p:nvPr/>
        </p:nvSpPr>
        <p:spPr>
          <a:xfrm>
            <a:off x="1412404" y="3568932"/>
            <a:ext cx="312890" cy="16170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620"/>
          </a:p>
        </p:txBody>
      </p:sp>
      <p:pic>
        <p:nvPicPr>
          <p:cNvPr id="32" name="Picture 31"/>
          <p:cNvPicPr>
            <a:picLocks noChangeAspect="1"/>
          </p:cNvPicPr>
          <p:nvPr/>
        </p:nvPicPr>
        <p:blipFill>
          <a:blip r:embed="rId3"/>
          <a:stretch>
            <a:fillRect/>
          </a:stretch>
        </p:blipFill>
        <p:spPr>
          <a:xfrm>
            <a:off x="2064537" y="2120023"/>
            <a:ext cx="664213" cy="386920"/>
          </a:xfrm>
          <a:prstGeom prst="rect">
            <a:avLst/>
          </a:prstGeom>
        </p:spPr>
      </p:pic>
      <p:sp>
        <p:nvSpPr>
          <p:cNvPr id="38" name="Down Arrow 37"/>
          <p:cNvSpPr/>
          <p:nvPr/>
        </p:nvSpPr>
        <p:spPr>
          <a:xfrm>
            <a:off x="2240197" y="2594788"/>
            <a:ext cx="312890" cy="16170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620"/>
          </a:p>
        </p:txBody>
      </p:sp>
      <p:pic>
        <p:nvPicPr>
          <p:cNvPr id="40" name="Picture 39"/>
          <p:cNvPicPr>
            <a:picLocks noChangeAspect="1"/>
          </p:cNvPicPr>
          <p:nvPr/>
        </p:nvPicPr>
        <p:blipFill>
          <a:blip r:embed="rId2"/>
          <a:stretch>
            <a:fillRect/>
          </a:stretch>
        </p:blipFill>
        <p:spPr>
          <a:xfrm>
            <a:off x="2064538" y="2901947"/>
            <a:ext cx="604034" cy="557570"/>
          </a:xfrm>
          <a:prstGeom prst="rect">
            <a:avLst/>
          </a:prstGeom>
        </p:spPr>
      </p:pic>
      <p:sp>
        <p:nvSpPr>
          <p:cNvPr id="41" name="TextBox 40"/>
          <p:cNvSpPr txBox="1"/>
          <p:nvPr/>
        </p:nvSpPr>
        <p:spPr>
          <a:xfrm>
            <a:off x="4874016" y="2424098"/>
            <a:ext cx="3003151" cy="1089529"/>
          </a:xfrm>
          <a:prstGeom prst="rect">
            <a:avLst/>
          </a:prstGeom>
          <a:noFill/>
        </p:spPr>
        <p:txBody>
          <a:bodyPr wrap="square" rtlCol="0">
            <a:spAutoFit/>
          </a:bodyPr>
          <a:lstStyle/>
          <a:p>
            <a:r>
              <a:rPr lang="sv-SE" sz="1620" dirty="0"/>
              <a:t>At producera och testa första datorn tar 3 minuter – men då har redan två nya enstyckesflöden påbörjats  </a:t>
            </a:r>
          </a:p>
        </p:txBody>
      </p:sp>
      <p:pic>
        <p:nvPicPr>
          <p:cNvPr id="43" name="Picture 42"/>
          <p:cNvPicPr>
            <a:picLocks noChangeAspect="1"/>
          </p:cNvPicPr>
          <p:nvPr/>
        </p:nvPicPr>
        <p:blipFill>
          <a:blip r:embed="rId3"/>
          <a:stretch>
            <a:fillRect/>
          </a:stretch>
        </p:blipFill>
        <p:spPr>
          <a:xfrm>
            <a:off x="2945011" y="2097829"/>
            <a:ext cx="664213" cy="386920"/>
          </a:xfrm>
          <a:prstGeom prst="rect">
            <a:avLst/>
          </a:prstGeom>
        </p:spPr>
      </p:pic>
      <p:sp>
        <p:nvSpPr>
          <p:cNvPr id="44" name="TextBox 43"/>
          <p:cNvSpPr txBox="1"/>
          <p:nvPr/>
        </p:nvSpPr>
        <p:spPr>
          <a:xfrm>
            <a:off x="4874017" y="4081872"/>
            <a:ext cx="3456801" cy="590931"/>
          </a:xfrm>
          <a:prstGeom prst="rect">
            <a:avLst/>
          </a:prstGeom>
          <a:noFill/>
        </p:spPr>
        <p:txBody>
          <a:bodyPr wrap="square" rtlCol="0">
            <a:spAutoFit/>
          </a:bodyPr>
          <a:lstStyle/>
          <a:p>
            <a:r>
              <a:rPr lang="sv-SE" sz="1620" dirty="0"/>
              <a:t>Dessutom – om något steg i processen producerar fel så upptäcks det </a:t>
            </a:r>
            <a:r>
              <a:rPr lang="sv-SE" sz="1620" dirty="0" smtClean="0"/>
              <a:t>tidigt</a:t>
            </a:r>
            <a:endParaRPr lang="sv-SE" sz="1620" dirty="0"/>
          </a:p>
        </p:txBody>
      </p:sp>
      <p:sp>
        <p:nvSpPr>
          <p:cNvPr id="45" name="Rectangle 44"/>
          <p:cNvSpPr/>
          <p:nvPr/>
        </p:nvSpPr>
        <p:spPr>
          <a:xfrm rot="16200000">
            <a:off x="7620632" y="3215842"/>
            <a:ext cx="2351478" cy="286232"/>
          </a:xfrm>
          <a:prstGeom prst="rect">
            <a:avLst/>
          </a:prstGeom>
        </p:spPr>
        <p:txBody>
          <a:bodyPr wrap="none">
            <a:spAutoFit/>
          </a:bodyPr>
          <a:lstStyle/>
          <a:p>
            <a:r>
              <a:rPr lang="en-US" sz="1260" dirty="0"/>
              <a:t>Liker, J. K. (2005) </a:t>
            </a:r>
            <a:r>
              <a:rPr lang="en-US" sz="1260" i="1" dirty="0"/>
              <a:t>The Toyota Way</a:t>
            </a:r>
            <a:endParaRPr lang="sv-SE" sz="1260" dirty="0"/>
          </a:p>
        </p:txBody>
      </p:sp>
    </p:spTree>
    <p:extLst>
      <p:ext uri="{BB962C8B-B14F-4D97-AF65-F5344CB8AC3E}">
        <p14:creationId xmlns:p14="http://schemas.microsoft.com/office/powerpoint/2010/main" val="119776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980859" y="1273981"/>
            <a:ext cx="7673995" cy="2916389"/>
          </a:xfrm>
        </p:spPr>
        <p:txBody>
          <a:bodyPr>
            <a:noAutofit/>
          </a:bodyPr>
          <a:lstStyle/>
          <a:p>
            <a:r>
              <a:rPr lang="en-US" sz="1620" dirty="0"/>
              <a:t>Transport </a:t>
            </a:r>
          </a:p>
          <a:p>
            <a:r>
              <a:rPr lang="en-US" sz="1620" dirty="0"/>
              <a:t>Inventory </a:t>
            </a:r>
          </a:p>
          <a:p>
            <a:r>
              <a:rPr lang="en-US" sz="1620" dirty="0"/>
              <a:t>Motion  </a:t>
            </a:r>
          </a:p>
          <a:p>
            <a:r>
              <a:rPr lang="en-US" sz="1620" dirty="0"/>
              <a:t>Waiting </a:t>
            </a:r>
          </a:p>
          <a:p>
            <a:r>
              <a:rPr lang="en-US" sz="1620" dirty="0"/>
              <a:t>Overproduction </a:t>
            </a:r>
          </a:p>
          <a:p>
            <a:r>
              <a:rPr lang="en-US" sz="1620" dirty="0"/>
              <a:t>Over Processing </a:t>
            </a:r>
          </a:p>
          <a:p>
            <a:r>
              <a:rPr lang="en-US" sz="1620" dirty="0"/>
              <a:t>Defects </a:t>
            </a:r>
          </a:p>
        </p:txBody>
      </p:sp>
      <p:sp>
        <p:nvSpPr>
          <p:cNvPr id="4" name="Rectangle 3"/>
          <p:cNvSpPr/>
          <p:nvPr/>
        </p:nvSpPr>
        <p:spPr>
          <a:xfrm rot="16200000">
            <a:off x="7433210" y="3195922"/>
            <a:ext cx="2351478" cy="286232"/>
          </a:xfrm>
          <a:prstGeom prst="rect">
            <a:avLst/>
          </a:prstGeom>
        </p:spPr>
        <p:txBody>
          <a:bodyPr wrap="none">
            <a:spAutoFit/>
          </a:bodyPr>
          <a:lstStyle/>
          <a:p>
            <a:r>
              <a:rPr lang="en-US" sz="1260" dirty="0"/>
              <a:t>Liker, J. K. (2005) </a:t>
            </a:r>
            <a:r>
              <a:rPr lang="en-US" sz="1260" i="1" dirty="0"/>
              <a:t>The Toyota Way</a:t>
            </a:r>
            <a:endParaRPr lang="sv-SE" sz="1260" dirty="0"/>
          </a:p>
        </p:txBody>
      </p:sp>
      <p:sp>
        <p:nvSpPr>
          <p:cNvPr id="5" name="Right Brace 4"/>
          <p:cNvSpPr/>
          <p:nvPr/>
        </p:nvSpPr>
        <p:spPr>
          <a:xfrm>
            <a:off x="3405471" y="1405220"/>
            <a:ext cx="453650" cy="2988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6" name="TextBox 5"/>
          <p:cNvSpPr txBox="1"/>
          <p:nvPr/>
        </p:nvSpPr>
        <p:spPr>
          <a:xfrm>
            <a:off x="4053543" y="2316678"/>
            <a:ext cx="2073830" cy="1338828"/>
          </a:xfrm>
          <a:prstGeom prst="rect">
            <a:avLst/>
          </a:prstGeom>
          <a:noFill/>
        </p:spPr>
        <p:txBody>
          <a:bodyPr wrap="square" rtlCol="0">
            <a:spAutoFit/>
          </a:bodyPr>
          <a:lstStyle/>
          <a:p>
            <a:r>
              <a:rPr lang="sv-SE" sz="1620" dirty="0"/>
              <a:t>Förbättra flödet genom att minska </a:t>
            </a:r>
            <a:r>
              <a:rPr lang="sv-SE" sz="1620" dirty="0" smtClean="0"/>
              <a:t>slöseri/waste genom att minska dessa företeelser</a:t>
            </a:r>
            <a:endParaRPr lang="sv-SE" sz="1620" dirty="0"/>
          </a:p>
        </p:txBody>
      </p:sp>
      <p:sp>
        <p:nvSpPr>
          <p:cNvPr id="9" name="Title 1"/>
          <p:cNvSpPr>
            <a:spLocks noGrp="1"/>
          </p:cNvSpPr>
          <p:nvPr>
            <p:ph type="title"/>
          </p:nvPr>
        </p:nvSpPr>
        <p:spPr>
          <a:xfrm>
            <a:off x="419144" y="440782"/>
            <a:ext cx="9500839" cy="453650"/>
          </a:xfrm>
        </p:spPr>
        <p:txBody>
          <a:bodyPr>
            <a:noAutofit/>
          </a:bodyPr>
          <a:lstStyle/>
          <a:p>
            <a:r>
              <a:rPr lang="en-US" sz="2700" dirty="0" err="1"/>
              <a:t>Verktyg</a:t>
            </a:r>
            <a:r>
              <a:rPr lang="en-US" sz="2700" dirty="0"/>
              <a:t>: Continuous </a:t>
            </a:r>
            <a:r>
              <a:rPr lang="en-US" sz="2700" dirty="0" smtClean="0"/>
              <a:t>flow for each item</a:t>
            </a:r>
            <a:endParaRPr lang="sv-SE" sz="2700" dirty="0"/>
          </a:p>
        </p:txBody>
      </p:sp>
    </p:spTree>
    <p:extLst>
      <p:ext uri="{BB962C8B-B14F-4D97-AF65-F5344CB8AC3E}">
        <p14:creationId xmlns:p14="http://schemas.microsoft.com/office/powerpoint/2010/main" val="57485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2980" y="0"/>
            <a:ext cx="8351020" cy="51435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620" dirty="0"/>
          </a:p>
        </p:txBody>
      </p:sp>
      <p:sp>
        <p:nvSpPr>
          <p:cNvPr id="2" name="Title 1"/>
          <p:cNvSpPr>
            <a:spLocks noGrp="1"/>
          </p:cNvSpPr>
          <p:nvPr>
            <p:ph type="title"/>
          </p:nvPr>
        </p:nvSpPr>
        <p:spPr>
          <a:xfrm>
            <a:off x="748374" y="438114"/>
            <a:ext cx="7955787" cy="453650"/>
          </a:xfrm>
        </p:spPr>
        <p:txBody>
          <a:bodyPr>
            <a:noAutofit/>
          </a:bodyPr>
          <a:lstStyle/>
          <a:p>
            <a:r>
              <a:rPr lang="en-US" sz="2700" dirty="0" err="1"/>
              <a:t>Verktyg</a:t>
            </a:r>
            <a:r>
              <a:rPr lang="en-US" sz="2700" dirty="0"/>
              <a:t>: Continuous flow </a:t>
            </a:r>
            <a:r>
              <a:rPr lang="en-US" sz="2700" dirty="0" smtClean="0"/>
              <a:t>for </a:t>
            </a:r>
            <a:r>
              <a:rPr lang="en-US" sz="2700" dirty="0"/>
              <a:t>each </a:t>
            </a:r>
            <a:r>
              <a:rPr lang="en-US" sz="2700" dirty="0" smtClean="0"/>
              <a:t>item</a:t>
            </a:r>
            <a:endParaRPr lang="sv-SE" sz="2700" dirty="0"/>
          </a:p>
        </p:txBody>
      </p:sp>
      <p:sp>
        <p:nvSpPr>
          <p:cNvPr id="4" name="Rectangle 3"/>
          <p:cNvSpPr/>
          <p:nvPr/>
        </p:nvSpPr>
        <p:spPr>
          <a:xfrm>
            <a:off x="3405471" y="4645580"/>
            <a:ext cx="2351478" cy="286232"/>
          </a:xfrm>
          <a:prstGeom prst="rect">
            <a:avLst/>
          </a:prstGeom>
        </p:spPr>
        <p:txBody>
          <a:bodyPr wrap="none">
            <a:spAutoFit/>
          </a:bodyPr>
          <a:lstStyle/>
          <a:p>
            <a:r>
              <a:rPr lang="en-US" sz="1260" dirty="0"/>
              <a:t>Liker, J. K. (2005) </a:t>
            </a:r>
            <a:r>
              <a:rPr lang="en-US" sz="1260" i="1" dirty="0"/>
              <a:t>The Toyota Way</a:t>
            </a:r>
            <a:endParaRPr lang="sv-SE" sz="1260" dirty="0"/>
          </a:p>
        </p:txBody>
      </p:sp>
      <p:graphicFrame>
        <p:nvGraphicFramePr>
          <p:cNvPr id="8" name="Content Placeholder 7"/>
          <p:cNvGraphicFramePr>
            <a:graphicFrameLocks noGrp="1"/>
          </p:cNvGraphicFramePr>
          <p:nvPr>
            <p:ph idx="1"/>
            <p:extLst/>
          </p:nvPr>
        </p:nvGraphicFramePr>
        <p:xfrm>
          <a:off x="877990" y="1651496"/>
          <a:ext cx="7646669" cy="2670048"/>
        </p:xfrm>
        <a:graphic>
          <a:graphicData uri="http://schemas.openxmlformats.org/drawingml/2006/table">
            <a:tbl>
              <a:tblPr firstRow="1" bandRow="1">
                <a:tableStyleId>{5C22544A-7EE6-4342-B048-85BDC9FD1C3A}</a:tableStyleId>
              </a:tblPr>
              <a:tblGrid>
                <a:gridCol w="4277275">
                  <a:extLst>
                    <a:ext uri="{9D8B030D-6E8A-4147-A177-3AD203B41FA5}">
                      <a16:colId xmlns:a16="http://schemas.microsoft.com/office/drawing/2014/main" val="20000"/>
                    </a:ext>
                  </a:extLst>
                </a:gridCol>
                <a:gridCol w="1749794">
                  <a:extLst>
                    <a:ext uri="{9D8B030D-6E8A-4147-A177-3AD203B41FA5}">
                      <a16:colId xmlns:a16="http://schemas.microsoft.com/office/drawing/2014/main" val="20001"/>
                    </a:ext>
                  </a:extLst>
                </a:gridCol>
                <a:gridCol w="1619600">
                  <a:extLst>
                    <a:ext uri="{9D8B030D-6E8A-4147-A177-3AD203B41FA5}">
                      <a16:colId xmlns:a16="http://schemas.microsoft.com/office/drawing/2014/main" val="20002"/>
                    </a:ext>
                  </a:extLst>
                </a:gridCol>
              </a:tblGrid>
              <a:tr h="333756">
                <a:tc>
                  <a:txBody>
                    <a:bodyPr/>
                    <a:lstStyle/>
                    <a:p>
                      <a:endParaRPr lang="sv-SE" sz="1600" dirty="0"/>
                    </a:p>
                  </a:txBody>
                  <a:tcPr marL="82296" marR="82296" marT="41148" marB="41148"/>
                </a:tc>
                <a:tc>
                  <a:txBody>
                    <a:bodyPr/>
                    <a:lstStyle/>
                    <a:p>
                      <a:r>
                        <a:rPr lang="sv-SE" sz="1600" dirty="0" smtClean="0"/>
                        <a:t>Före</a:t>
                      </a:r>
                      <a:endParaRPr lang="sv-SE" sz="1600" dirty="0"/>
                    </a:p>
                  </a:txBody>
                  <a:tcPr marL="82296" marR="82296" marT="41148" marB="41148"/>
                </a:tc>
                <a:tc>
                  <a:txBody>
                    <a:bodyPr/>
                    <a:lstStyle/>
                    <a:p>
                      <a:r>
                        <a:rPr lang="sv-SE" sz="1600" dirty="0" smtClean="0"/>
                        <a:t>Efter</a:t>
                      </a:r>
                      <a:endParaRPr lang="sv-SE" sz="1600" dirty="0"/>
                    </a:p>
                  </a:txBody>
                  <a:tcPr marL="82296" marR="82296" marT="41148" marB="41148"/>
                </a:tc>
                <a:extLst>
                  <a:ext uri="{0D108BD9-81ED-4DB2-BD59-A6C34878D82A}">
                    <a16:rowId xmlns:a16="http://schemas.microsoft.com/office/drawing/2014/main" val="10000"/>
                  </a:ext>
                </a:extLst>
              </a:tr>
              <a:tr h="333756">
                <a:tc>
                  <a:txBody>
                    <a:bodyPr/>
                    <a:lstStyle/>
                    <a:p>
                      <a:r>
                        <a:rPr lang="sv-SE" sz="1600" dirty="0" smtClean="0"/>
                        <a:t>Värdehöjande tid (dagar)</a:t>
                      </a:r>
                      <a:endParaRPr lang="sv-SE" sz="1600" dirty="0"/>
                    </a:p>
                  </a:txBody>
                  <a:tcPr marL="82296" marR="82296" marT="41148" marB="41148"/>
                </a:tc>
                <a:tc>
                  <a:txBody>
                    <a:bodyPr/>
                    <a:lstStyle/>
                    <a:p>
                      <a:r>
                        <a:rPr lang="sv-SE" sz="1600" dirty="0" smtClean="0"/>
                        <a:t>15</a:t>
                      </a:r>
                      <a:endParaRPr lang="sv-SE" sz="1600" dirty="0"/>
                    </a:p>
                  </a:txBody>
                  <a:tcPr marL="82296" marR="82296" marT="41148" marB="41148"/>
                </a:tc>
                <a:tc>
                  <a:txBody>
                    <a:bodyPr/>
                    <a:lstStyle/>
                    <a:p>
                      <a:r>
                        <a:rPr lang="sv-SE" sz="1600" dirty="0" smtClean="0"/>
                        <a:t>15</a:t>
                      </a:r>
                      <a:endParaRPr lang="sv-SE" sz="1600" dirty="0"/>
                    </a:p>
                  </a:txBody>
                  <a:tcPr marL="82296" marR="82296" marT="41148" marB="41148"/>
                </a:tc>
                <a:extLst>
                  <a:ext uri="{0D108BD9-81ED-4DB2-BD59-A6C34878D82A}">
                    <a16:rowId xmlns:a16="http://schemas.microsoft.com/office/drawing/2014/main" val="10001"/>
                  </a:ext>
                </a:extLst>
              </a:tr>
              <a:tr h="333756">
                <a:tc>
                  <a:txBody>
                    <a:bodyPr/>
                    <a:lstStyle/>
                    <a:p>
                      <a:r>
                        <a:rPr lang="sv-SE" sz="1600" dirty="0" smtClean="0"/>
                        <a:t>Nödvändig icke-värdehöjande tid</a:t>
                      </a:r>
                      <a:r>
                        <a:rPr lang="sv-SE" sz="1600" baseline="0" dirty="0" smtClean="0"/>
                        <a:t> (dagar)</a:t>
                      </a:r>
                      <a:endParaRPr lang="sv-SE" sz="1600" dirty="0"/>
                    </a:p>
                  </a:txBody>
                  <a:tcPr marL="82296" marR="82296" marT="41148" marB="41148"/>
                </a:tc>
                <a:tc>
                  <a:txBody>
                    <a:bodyPr/>
                    <a:lstStyle/>
                    <a:p>
                      <a:r>
                        <a:rPr lang="sv-SE" sz="1600" dirty="0" smtClean="0"/>
                        <a:t>20</a:t>
                      </a:r>
                      <a:endParaRPr lang="sv-SE" sz="1600" dirty="0"/>
                    </a:p>
                  </a:txBody>
                  <a:tcPr marL="82296" marR="82296" marT="41148" marB="41148"/>
                </a:tc>
                <a:tc>
                  <a:txBody>
                    <a:bodyPr/>
                    <a:lstStyle/>
                    <a:p>
                      <a:r>
                        <a:rPr lang="sv-SE" sz="1600" dirty="0" smtClean="0"/>
                        <a:t>8</a:t>
                      </a:r>
                      <a:endParaRPr lang="sv-SE" sz="1600" dirty="0"/>
                    </a:p>
                  </a:txBody>
                  <a:tcPr marL="82296" marR="82296" marT="41148" marB="41148"/>
                </a:tc>
                <a:extLst>
                  <a:ext uri="{0D108BD9-81ED-4DB2-BD59-A6C34878D82A}">
                    <a16:rowId xmlns:a16="http://schemas.microsoft.com/office/drawing/2014/main" val="10002"/>
                  </a:ext>
                </a:extLst>
              </a:tr>
              <a:tr h="333756">
                <a:tc>
                  <a:txBody>
                    <a:bodyPr/>
                    <a:lstStyle/>
                    <a:p>
                      <a:r>
                        <a:rPr lang="sv-SE" sz="1600" dirty="0" smtClean="0"/>
                        <a:t>Icke-värdehöjande väntetid</a:t>
                      </a:r>
                      <a:r>
                        <a:rPr lang="sv-SE" sz="1600" baseline="0" dirty="0" smtClean="0"/>
                        <a:t> (dagar)</a:t>
                      </a:r>
                      <a:endParaRPr lang="sv-SE" sz="1600" dirty="0"/>
                    </a:p>
                  </a:txBody>
                  <a:tcPr marL="82296" marR="82296" marT="41148" marB="41148"/>
                </a:tc>
                <a:tc>
                  <a:txBody>
                    <a:bodyPr/>
                    <a:lstStyle/>
                    <a:p>
                      <a:r>
                        <a:rPr lang="sv-SE" sz="1600" dirty="0" smtClean="0"/>
                        <a:t>32</a:t>
                      </a:r>
                      <a:endParaRPr lang="sv-SE" sz="1600" dirty="0"/>
                    </a:p>
                  </a:txBody>
                  <a:tcPr marL="82296" marR="82296" marT="41148" marB="41148"/>
                </a:tc>
                <a:tc>
                  <a:txBody>
                    <a:bodyPr/>
                    <a:lstStyle/>
                    <a:p>
                      <a:r>
                        <a:rPr lang="sv-SE" sz="1600" dirty="0" smtClean="0"/>
                        <a:t>3</a:t>
                      </a:r>
                      <a:endParaRPr lang="sv-SE" sz="1600" dirty="0"/>
                    </a:p>
                  </a:txBody>
                  <a:tcPr marL="82296" marR="82296" marT="41148" marB="41148"/>
                </a:tc>
                <a:extLst>
                  <a:ext uri="{0D108BD9-81ED-4DB2-BD59-A6C34878D82A}">
                    <a16:rowId xmlns:a16="http://schemas.microsoft.com/office/drawing/2014/main" val="10003"/>
                  </a:ext>
                </a:extLst>
              </a:tr>
              <a:tr h="333756">
                <a:tc>
                  <a:txBody>
                    <a:bodyPr/>
                    <a:lstStyle/>
                    <a:p>
                      <a:r>
                        <a:rPr lang="sv-SE" sz="1600" dirty="0" smtClean="0"/>
                        <a:t>Total ledtid</a:t>
                      </a:r>
                      <a:endParaRPr lang="sv-SE" sz="1600" dirty="0"/>
                    </a:p>
                  </a:txBody>
                  <a:tcPr marL="82296" marR="82296" marT="41148" marB="41148"/>
                </a:tc>
                <a:tc>
                  <a:txBody>
                    <a:bodyPr/>
                    <a:lstStyle/>
                    <a:p>
                      <a:r>
                        <a:rPr lang="sv-SE" sz="1600" dirty="0" smtClean="0"/>
                        <a:t>67</a:t>
                      </a:r>
                      <a:endParaRPr lang="sv-SE" sz="1600" dirty="0"/>
                    </a:p>
                  </a:txBody>
                  <a:tcPr marL="82296" marR="82296" marT="41148" marB="41148"/>
                </a:tc>
                <a:tc>
                  <a:txBody>
                    <a:bodyPr/>
                    <a:lstStyle/>
                    <a:p>
                      <a:r>
                        <a:rPr lang="sv-SE" sz="1600" dirty="0" smtClean="0"/>
                        <a:t>26</a:t>
                      </a:r>
                      <a:endParaRPr lang="sv-SE" sz="1600" dirty="0"/>
                    </a:p>
                  </a:txBody>
                  <a:tcPr marL="82296" marR="82296" marT="41148" marB="41148"/>
                </a:tc>
                <a:extLst>
                  <a:ext uri="{0D108BD9-81ED-4DB2-BD59-A6C34878D82A}">
                    <a16:rowId xmlns:a16="http://schemas.microsoft.com/office/drawing/2014/main" val="10004"/>
                  </a:ext>
                </a:extLst>
              </a:tr>
              <a:tr h="333756">
                <a:tc>
                  <a:txBody>
                    <a:bodyPr/>
                    <a:lstStyle/>
                    <a:p>
                      <a:r>
                        <a:rPr lang="sv-SE" sz="1600" dirty="0" smtClean="0"/>
                        <a:t>Dokumentationens</a:t>
                      </a:r>
                      <a:r>
                        <a:rPr lang="sv-SE" sz="1600" baseline="0" dirty="0" smtClean="0"/>
                        <a:t> transporttid</a:t>
                      </a:r>
                      <a:endParaRPr lang="sv-SE" sz="1600" dirty="0"/>
                    </a:p>
                  </a:txBody>
                  <a:tcPr marL="82296" marR="82296" marT="41148" marB="41148"/>
                </a:tc>
                <a:tc>
                  <a:txBody>
                    <a:bodyPr/>
                    <a:lstStyle/>
                    <a:p>
                      <a:r>
                        <a:rPr lang="sv-SE" sz="1600" dirty="0" smtClean="0"/>
                        <a:t>9300 m</a:t>
                      </a:r>
                      <a:endParaRPr lang="sv-SE" sz="1600" dirty="0"/>
                    </a:p>
                  </a:txBody>
                  <a:tcPr marL="82296" marR="82296" marT="41148" marB="41148"/>
                </a:tc>
                <a:tc>
                  <a:txBody>
                    <a:bodyPr/>
                    <a:lstStyle/>
                    <a:p>
                      <a:r>
                        <a:rPr lang="sv-SE" sz="1600" dirty="0" smtClean="0"/>
                        <a:t>800-4000m</a:t>
                      </a:r>
                      <a:endParaRPr lang="sv-SE" sz="1600" dirty="0"/>
                    </a:p>
                  </a:txBody>
                  <a:tcPr marL="82296" marR="82296" marT="41148" marB="41148"/>
                </a:tc>
                <a:extLst>
                  <a:ext uri="{0D108BD9-81ED-4DB2-BD59-A6C34878D82A}">
                    <a16:rowId xmlns:a16="http://schemas.microsoft.com/office/drawing/2014/main" val="10005"/>
                  </a:ext>
                </a:extLst>
              </a:tr>
              <a:tr h="333756">
                <a:tc>
                  <a:txBody>
                    <a:bodyPr/>
                    <a:lstStyle/>
                    <a:p>
                      <a:r>
                        <a:rPr lang="sv-SE" sz="1600" dirty="0" smtClean="0"/>
                        <a:t>Antal processteg</a:t>
                      </a:r>
                      <a:endParaRPr lang="sv-SE" sz="1600" dirty="0"/>
                    </a:p>
                  </a:txBody>
                  <a:tcPr marL="82296" marR="82296" marT="41148" marB="41148"/>
                </a:tc>
                <a:tc>
                  <a:txBody>
                    <a:bodyPr/>
                    <a:lstStyle/>
                    <a:p>
                      <a:r>
                        <a:rPr lang="sv-SE" sz="1600" dirty="0" smtClean="0"/>
                        <a:t>70</a:t>
                      </a:r>
                      <a:endParaRPr lang="sv-SE" sz="1600" dirty="0"/>
                    </a:p>
                  </a:txBody>
                  <a:tcPr marL="82296" marR="82296" marT="41148" marB="41148"/>
                </a:tc>
                <a:tc>
                  <a:txBody>
                    <a:bodyPr/>
                    <a:lstStyle/>
                    <a:p>
                      <a:r>
                        <a:rPr lang="sv-SE" sz="1600" dirty="0" smtClean="0"/>
                        <a:t>23</a:t>
                      </a:r>
                      <a:endParaRPr lang="sv-SE" sz="1600" dirty="0"/>
                    </a:p>
                  </a:txBody>
                  <a:tcPr marL="82296" marR="82296" marT="41148" marB="41148"/>
                </a:tc>
                <a:extLst>
                  <a:ext uri="{0D108BD9-81ED-4DB2-BD59-A6C34878D82A}">
                    <a16:rowId xmlns:a16="http://schemas.microsoft.com/office/drawing/2014/main" val="10006"/>
                  </a:ext>
                </a:extLst>
              </a:tr>
              <a:tr h="333756">
                <a:tc>
                  <a:txBody>
                    <a:bodyPr/>
                    <a:lstStyle/>
                    <a:p>
                      <a:r>
                        <a:rPr lang="sv-SE" sz="1600" dirty="0" smtClean="0"/>
                        <a:t>Överlämnanden</a:t>
                      </a:r>
                      <a:endParaRPr lang="sv-SE" sz="1600" dirty="0"/>
                    </a:p>
                  </a:txBody>
                  <a:tcPr marL="82296" marR="82296" marT="41148" marB="41148"/>
                </a:tc>
                <a:tc>
                  <a:txBody>
                    <a:bodyPr/>
                    <a:lstStyle/>
                    <a:p>
                      <a:r>
                        <a:rPr lang="sv-SE" sz="1600" dirty="0" smtClean="0"/>
                        <a:t>58</a:t>
                      </a:r>
                      <a:endParaRPr lang="sv-SE" sz="1600" dirty="0"/>
                    </a:p>
                  </a:txBody>
                  <a:tcPr marL="82296" marR="82296" marT="41148" marB="41148"/>
                </a:tc>
                <a:tc>
                  <a:txBody>
                    <a:bodyPr/>
                    <a:lstStyle/>
                    <a:p>
                      <a:r>
                        <a:rPr lang="sv-SE" sz="1600" dirty="0" smtClean="0"/>
                        <a:t>10</a:t>
                      </a:r>
                      <a:endParaRPr lang="sv-SE" sz="1600" dirty="0"/>
                    </a:p>
                  </a:txBody>
                  <a:tcPr marL="82296" marR="82296" marT="41148" marB="41148"/>
                </a:tc>
                <a:extLst>
                  <a:ext uri="{0D108BD9-81ED-4DB2-BD59-A6C34878D82A}">
                    <a16:rowId xmlns:a16="http://schemas.microsoft.com/office/drawing/2014/main" val="10007"/>
                  </a:ext>
                </a:extLst>
              </a:tr>
            </a:tbl>
          </a:graphicData>
        </a:graphic>
      </p:graphicFrame>
      <p:sp>
        <p:nvSpPr>
          <p:cNvPr id="10" name="TextBox 9"/>
          <p:cNvSpPr txBox="1"/>
          <p:nvPr/>
        </p:nvSpPr>
        <p:spPr>
          <a:xfrm>
            <a:off x="795900" y="1156644"/>
            <a:ext cx="6993862" cy="369332"/>
          </a:xfrm>
          <a:prstGeom prst="rect">
            <a:avLst/>
          </a:prstGeom>
          <a:noFill/>
        </p:spPr>
        <p:txBody>
          <a:bodyPr wrap="square" rtlCol="0">
            <a:spAutoFit/>
          </a:bodyPr>
          <a:lstStyle/>
          <a:p>
            <a:r>
              <a:rPr lang="sv-SE" dirty="0"/>
              <a:t>Tjänsteflöde. Utveckla och hantera arbetsinstruktioner för reparationer</a:t>
            </a:r>
          </a:p>
        </p:txBody>
      </p:sp>
    </p:spTree>
    <p:extLst>
      <p:ext uri="{BB962C8B-B14F-4D97-AF65-F5344CB8AC3E}">
        <p14:creationId xmlns:p14="http://schemas.microsoft.com/office/powerpoint/2010/main" val="80473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97" y="368305"/>
            <a:ext cx="6165720" cy="537030"/>
          </a:xfrm>
        </p:spPr>
        <p:txBody>
          <a:bodyPr/>
          <a:lstStyle/>
          <a:p>
            <a:r>
              <a:rPr lang="sv-SE" dirty="0" smtClean="0"/>
              <a:t>Varför Six Sigma?</a:t>
            </a:r>
            <a:endParaRPr lang="sv-SE" dirty="0"/>
          </a:p>
        </p:txBody>
      </p:sp>
      <p:sp>
        <p:nvSpPr>
          <p:cNvPr id="3" name="Content Placeholder 2"/>
          <p:cNvSpPr>
            <a:spLocks noGrp="1"/>
          </p:cNvSpPr>
          <p:nvPr>
            <p:ph idx="1"/>
          </p:nvPr>
        </p:nvSpPr>
        <p:spPr>
          <a:xfrm>
            <a:off x="942797" y="1034885"/>
            <a:ext cx="7153167" cy="3142508"/>
          </a:xfrm>
        </p:spPr>
        <p:txBody>
          <a:bodyPr>
            <a:normAutofit/>
          </a:bodyPr>
          <a:lstStyle/>
          <a:p>
            <a:pPr>
              <a:spcBef>
                <a:spcPts val="675"/>
              </a:spcBef>
            </a:pPr>
            <a:r>
              <a:rPr lang="sv-SE" sz="1800" dirty="0" smtClean="0"/>
              <a:t>Six </a:t>
            </a:r>
            <a:r>
              <a:rPr lang="sv-SE" sz="1800" dirty="0"/>
              <a:t>Sigma </a:t>
            </a:r>
            <a:r>
              <a:rPr lang="sv-SE" sz="1800" dirty="0" smtClean="0"/>
              <a:t>avser att </a:t>
            </a:r>
            <a:r>
              <a:rPr lang="sv-SE" sz="1800" dirty="0"/>
              <a:t>öka kvaliteten på varor och tjänster genom att avlägsna orsaker till defekter i produktions- och verksamhetsprocesser </a:t>
            </a:r>
            <a:endParaRPr lang="en-US" sz="1800" dirty="0"/>
          </a:p>
        </p:txBody>
      </p:sp>
    </p:spTree>
    <p:extLst>
      <p:ext uri="{BB962C8B-B14F-4D97-AF65-F5344CB8AC3E}">
        <p14:creationId xmlns:p14="http://schemas.microsoft.com/office/powerpoint/2010/main" val="84293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90" y="303498"/>
            <a:ext cx="6165720" cy="537030"/>
          </a:xfrm>
        </p:spPr>
        <p:txBody>
          <a:bodyPr/>
          <a:lstStyle/>
          <a:p>
            <a:r>
              <a:rPr lang="sv-SE" dirty="0" smtClean="0"/>
              <a:t>Vad är en defekt?</a:t>
            </a:r>
            <a:endParaRPr lang="sv-SE" dirty="0"/>
          </a:p>
        </p:txBody>
      </p:sp>
      <p:sp>
        <p:nvSpPr>
          <p:cNvPr id="3" name="Content Placeholder 2"/>
          <p:cNvSpPr>
            <a:spLocks noGrp="1"/>
          </p:cNvSpPr>
          <p:nvPr>
            <p:ph idx="1"/>
          </p:nvPr>
        </p:nvSpPr>
        <p:spPr>
          <a:xfrm>
            <a:off x="877990" y="951570"/>
            <a:ext cx="7516800" cy="3142508"/>
          </a:xfrm>
        </p:spPr>
        <p:txBody>
          <a:bodyPr>
            <a:normAutofit/>
          </a:bodyPr>
          <a:lstStyle/>
          <a:p>
            <a:pPr>
              <a:spcBef>
                <a:spcPts val="900"/>
              </a:spcBef>
            </a:pPr>
            <a:r>
              <a:rPr lang="en-US" sz="1800" dirty="0"/>
              <a:t>Med </a:t>
            </a:r>
            <a:r>
              <a:rPr lang="en-US" sz="1800" b="1" dirty="0" err="1"/>
              <a:t>defekt</a:t>
            </a:r>
            <a:r>
              <a:rPr lang="en-US" sz="1800" b="1" dirty="0"/>
              <a:t> </a:t>
            </a:r>
            <a:r>
              <a:rPr lang="en-US" sz="1800" b="1" dirty="0" err="1"/>
              <a:t>menas</a:t>
            </a:r>
            <a:r>
              <a:rPr lang="en-US" sz="1800" b="1" dirty="0"/>
              <a:t> </a:t>
            </a:r>
            <a:r>
              <a:rPr lang="en-US" sz="1800" b="1" dirty="0" err="1"/>
              <a:t>allt</a:t>
            </a:r>
            <a:r>
              <a:rPr lang="en-US" sz="1800" b="1" dirty="0"/>
              <a:t> </a:t>
            </a:r>
            <a:r>
              <a:rPr lang="en-US" sz="1800" b="1" dirty="0" err="1"/>
              <a:t>som</a:t>
            </a:r>
            <a:r>
              <a:rPr lang="en-US" sz="1800" b="1" dirty="0"/>
              <a:t> </a:t>
            </a:r>
            <a:r>
              <a:rPr lang="en-US" sz="1800" b="1" dirty="0" err="1"/>
              <a:t>kan</a:t>
            </a:r>
            <a:r>
              <a:rPr lang="en-US" sz="1800" b="1" dirty="0"/>
              <a:t> </a:t>
            </a:r>
            <a:r>
              <a:rPr lang="en-US" sz="1800" b="1" dirty="0" err="1"/>
              <a:t>resultera</a:t>
            </a:r>
            <a:r>
              <a:rPr lang="en-US" sz="1800" b="1" dirty="0"/>
              <a:t> </a:t>
            </a:r>
            <a:r>
              <a:rPr lang="en-US" sz="1800" b="1" dirty="0" err="1"/>
              <a:t>i</a:t>
            </a:r>
            <a:r>
              <a:rPr lang="en-US" sz="1800" b="1" dirty="0"/>
              <a:t> </a:t>
            </a:r>
            <a:r>
              <a:rPr lang="en-US" sz="1800" b="1" dirty="0" err="1"/>
              <a:t>missnöjd</a:t>
            </a:r>
            <a:r>
              <a:rPr lang="en-US" sz="1800" b="1" dirty="0"/>
              <a:t> </a:t>
            </a:r>
            <a:r>
              <a:rPr lang="en-US" sz="1800" b="1" dirty="0" err="1"/>
              <a:t>kund</a:t>
            </a:r>
            <a:endParaRPr lang="en-US" sz="1800" b="1" dirty="0"/>
          </a:p>
          <a:p>
            <a:pPr>
              <a:spcBef>
                <a:spcPts val="900"/>
              </a:spcBef>
            </a:pPr>
            <a:r>
              <a:rPr lang="en-US" sz="1800" dirty="0" err="1"/>
              <a:t>Mer</a:t>
            </a:r>
            <a:r>
              <a:rPr lang="en-US" sz="1800" dirty="0"/>
              <a:t> </a:t>
            </a:r>
            <a:r>
              <a:rPr lang="en-US" sz="1800" dirty="0" err="1"/>
              <a:t>precist</a:t>
            </a:r>
            <a:r>
              <a:rPr lang="en-US" sz="1800" dirty="0"/>
              <a:t> </a:t>
            </a:r>
            <a:r>
              <a:rPr lang="en-US" sz="1800" dirty="0" err="1"/>
              <a:t>ska</a:t>
            </a:r>
            <a:r>
              <a:rPr lang="en-US" sz="1800" dirty="0"/>
              <a:t> </a:t>
            </a:r>
            <a:r>
              <a:rPr lang="en-US" sz="1800" dirty="0" err="1"/>
              <a:t>andelen</a:t>
            </a:r>
            <a:r>
              <a:rPr lang="en-US" sz="1800" dirty="0"/>
              <a:t> </a:t>
            </a:r>
            <a:r>
              <a:rPr lang="en-US" sz="1800" dirty="0" err="1"/>
              <a:t>defekter</a:t>
            </a:r>
            <a:r>
              <a:rPr lang="en-US" sz="1800" dirty="0"/>
              <a:t> </a:t>
            </a:r>
            <a:r>
              <a:rPr lang="en-US" sz="1800" dirty="0" err="1"/>
              <a:t>för</a:t>
            </a:r>
            <a:r>
              <a:rPr lang="en-US" sz="1800" dirty="0"/>
              <a:t> </a:t>
            </a:r>
            <a:r>
              <a:rPr lang="en-US" sz="1800" dirty="0" err="1"/>
              <a:t>att</a:t>
            </a:r>
            <a:r>
              <a:rPr lang="en-US" sz="1800" dirty="0"/>
              <a:t> </a:t>
            </a:r>
            <a:r>
              <a:rPr lang="en-US" sz="1800" dirty="0" err="1"/>
              <a:t>uppnå</a:t>
            </a:r>
            <a:r>
              <a:rPr lang="en-US" sz="1800" dirty="0"/>
              <a:t> six sigma </a:t>
            </a:r>
            <a:r>
              <a:rPr lang="en-US" sz="1800" dirty="0" err="1"/>
              <a:t>ligga</a:t>
            </a:r>
            <a:r>
              <a:rPr lang="en-US" sz="1800" dirty="0"/>
              <a:t> under 3,4 </a:t>
            </a:r>
            <a:r>
              <a:rPr lang="en-US" sz="1800" dirty="0" err="1"/>
              <a:t>defekter</a:t>
            </a:r>
            <a:r>
              <a:rPr lang="en-US" sz="1800" dirty="0"/>
              <a:t> per </a:t>
            </a:r>
            <a:r>
              <a:rPr lang="en-US" sz="1800" dirty="0" err="1" smtClean="0"/>
              <a:t>miljon</a:t>
            </a:r>
            <a:r>
              <a:rPr lang="en-US" sz="1800" dirty="0" smtClean="0"/>
              <a:t> </a:t>
            </a:r>
            <a:endParaRPr lang="en-US" sz="1800" dirty="0"/>
          </a:p>
          <a:p>
            <a:pPr>
              <a:spcBef>
                <a:spcPts val="900"/>
              </a:spcBef>
            </a:pPr>
            <a:r>
              <a:rPr lang="en-US" sz="1800" dirty="0" err="1"/>
              <a:t>Termen</a:t>
            </a:r>
            <a:r>
              <a:rPr lang="en-US" sz="1800" dirty="0"/>
              <a:t> Sigma </a:t>
            </a:r>
            <a:r>
              <a:rPr lang="en-US" sz="1800" dirty="0" err="1"/>
              <a:t>används</a:t>
            </a:r>
            <a:r>
              <a:rPr lang="en-US" sz="1800" dirty="0"/>
              <a:t> </a:t>
            </a:r>
            <a:r>
              <a:rPr lang="en-US" sz="1800" dirty="0" err="1"/>
              <a:t>i</a:t>
            </a:r>
            <a:r>
              <a:rPr lang="en-US" sz="1800" dirty="0"/>
              <a:t> </a:t>
            </a:r>
            <a:r>
              <a:rPr lang="en-US" sz="1800" dirty="0" err="1"/>
              <a:t>statistik</a:t>
            </a:r>
            <a:r>
              <a:rPr lang="en-US" sz="1800" dirty="0"/>
              <a:t> </a:t>
            </a:r>
            <a:r>
              <a:rPr lang="en-US" sz="1800" dirty="0" err="1"/>
              <a:t>för</a:t>
            </a:r>
            <a:r>
              <a:rPr lang="en-US" sz="1800" dirty="0"/>
              <a:t> </a:t>
            </a:r>
            <a:r>
              <a:rPr lang="en-US" sz="1800" dirty="0" err="1"/>
              <a:t>att</a:t>
            </a:r>
            <a:r>
              <a:rPr lang="en-US" sz="1800" dirty="0"/>
              <a:t> </a:t>
            </a:r>
            <a:r>
              <a:rPr lang="en-US" sz="1800" dirty="0" err="1"/>
              <a:t>representera</a:t>
            </a:r>
            <a:r>
              <a:rPr lang="en-US" sz="1800" dirty="0"/>
              <a:t> </a:t>
            </a:r>
            <a:r>
              <a:rPr lang="en-US" sz="1800" dirty="0" err="1"/>
              <a:t>standardavvikelse</a:t>
            </a:r>
            <a:r>
              <a:rPr lang="en-US" sz="1800" dirty="0"/>
              <a:t> (</a:t>
            </a:r>
            <a:r>
              <a:rPr lang="en-US" sz="1800" dirty="0" err="1"/>
              <a:t>mått</a:t>
            </a:r>
            <a:r>
              <a:rPr lang="en-US" sz="1800" dirty="0"/>
              <a:t> </a:t>
            </a:r>
            <a:r>
              <a:rPr lang="en-US" sz="1800" dirty="0" err="1"/>
              <a:t>på</a:t>
            </a:r>
            <a:r>
              <a:rPr lang="en-US" sz="1800" dirty="0"/>
              <a:t> variation) hos </a:t>
            </a:r>
            <a:r>
              <a:rPr lang="en-US" sz="1800" dirty="0" err="1"/>
              <a:t>en</a:t>
            </a:r>
            <a:r>
              <a:rPr lang="en-US" sz="1800" dirty="0"/>
              <a:t> </a:t>
            </a:r>
            <a:r>
              <a:rPr lang="en-US" sz="1800" dirty="0" err="1"/>
              <a:t>statistisk</a:t>
            </a:r>
            <a:r>
              <a:rPr lang="en-US" sz="1800" dirty="0"/>
              <a:t> population</a:t>
            </a:r>
            <a:endParaRPr lang="sv-SE" sz="1800" dirty="0"/>
          </a:p>
          <a:p>
            <a:pPr marL="0" indent="0">
              <a:buNone/>
            </a:pPr>
            <a:endParaRPr lang="en-US" sz="1260" dirty="0"/>
          </a:p>
        </p:txBody>
      </p:sp>
    </p:spTree>
    <p:extLst>
      <p:ext uri="{BB962C8B-B14F-4D97-AF65-F5344CB8AC3E}">
        <p14:creationId xmlns:p14="http://schemas.microsoft.com/office/powerpoint/2010/main" val="188817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90" y="433112"/>
            <a:ext cx="6165720" cy="537030"/>
          </a:xfrm>
        </p:spPr>
        <p:txBody>
          <a:bodyPr/>
          <a:lstStyle/>
          <a:p>
            <a:r>
              <a:rPr lang="sv-SE" dirty="0" smtClean="0"/>
              <a:t>Bakgrund till Six Sigma</a:t>
            </a:r>
            <a:endParaRPr lang="sv-SE" dirty="0"/>
          </a:p>
        </p:txBody>
      </p:sp>
      <p:sp>
        <p:nvSpPr>
          <p:cNvPr id="3" name="Content Placeholder 2"/>
          <p:cNvSpPr>
            <a:spLocks noGrp="1"/>
          </p:cNvSpPr>
          <p:nvPr>
            <p:ph idx="1"/>
          </p:nvPr>
        </p:nvSpPr>
        <p:spPr>
          <a:xfrm>
            <a:off x="877990" y="1136521"/>
            <a:ext cx="7355239" cy="3142508"/>
          </a:xfrm>
        </p:spPr>
        <p:txBody>
          <a:bodyPr>
            <a:normAutofit/>
          </a:bodyPr>
          <a:lstStyle/>
          <a:p>
            <a:pPr>
              <a:spcBef>
                <a:spcPts val="675"/>
              </a:spcBef>
            </a:pPr>
            <a:r>
              <a:rPr lang="sv-SE" sz="1800" dirty="0"/>
              <a:t>Six Sigma infördes i Motorola 1980-talet av en anställd ingenjör, Bill Smith</a:t>
            </a:r>
          </a:p>
          <a:p>
            <a:r>
              <a:rPr lang="sv-SE" sz="1800" dirty="0"/>
              <a:t>General Electric tillämpade Six Sigma framgångsrikt under 1990-talet och </a:t>
            </a:r>
            <a:r>
              <a:rPr lang="en-US" sz="1800" dirty="0" err="1"/>
              <a:t>gjorde</a:t>
            </a:r>
            <a:r>
              <a:rPr lang="en-US" sz="1800" dirty="0"/>
              <a:t> den till den </a:t>
            </a:r>
            <a:r>
              <a:rPr lang="en-US" sz="1800" dirty="0" err="1"/>
              <a:t>mest</a:t>
            </a:r>
            <a:r>
              <a:rPr lang="en-US" sz="1800" dirty="0"/>
              <a:t> </a:t>
            </a:r>
            <a:r>
              <a:rPr lang="en-US" sz="1800" dirty="0" err="1"/>
              <a:t>populära</a:t>
            </a:r>
            <a:r>
              <a:rPr lang="en-US" sz="1800" dirty="0"/>
              <a:t> </a:t>
            </a:r>
            <a:r>
              <a:rPr lang="en-US" sz="1800" dirty="0" err="1"/>
              <a:t>managementfilosofin</a:t>
            </a:r>
            <a:r>
              <a:rPr lang="en-US" sz="1800" dirty="0"/>
              <a:t> </a:t>
            </a:r>
          </a:p>
        </p:txBody>
      </p:sp>
    </p:spTree>
    <p:extLst>
      <p:ext uri="{BB962C8B-B14F-4D97-AF65-F5344CB8AC3E}">
        <p14:creationId xmlns:p14="http://schemas.microsoft.com/office/powerpoint/2010/main" val="89758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90" y="368305"/>
            <a:ext cx="6165720" cy="537030"/>
          </a:xfrm>
        </p:spPr>
        <p:txBody>
          <a:bodyPr/>
          <a:lstStyle/>
          <a:p>
            <a:r>
              <a:rPr lang="sv-SE" dirty="0" smtClean="0"/>
              <a:t>Grundläggande idéer</a:t>
            </a:r>
            <a:endParaRPr lang="sv-SE" dirty="0"/>
          </a:p>
        </p:txBody>
      </p:sp>
      <p:sp>
        <p:nvSpPr>
          <p:cNvPr id="3" name="Content Placeholder 2"/>
          <p:cNvSpPr>
            <a:spLocks noGrp="1"/>
          </p:cNvSpPr>
          <p:nvPr>
            <p:ph idx="1"/>
          </p:nvPr>
        </p:nvSpPr>
        <p:spPr>
          <a:xfrm>
            <a:off x="877990" y="1071714"/>
            <a:ext cx="7697298" cy="3336690"/>
          </a:xfrm>
        </p:spPr>
        <p:txBody>
          <a:bodyPr>
            <a:normAutofit/>
          </a:bodyPr>
          <a:lstStyle/>
          <a:p>
            <a:r>
              <a:rPr lang="sv-SE" sz="1800" b="1" dirty="0"/>
              <a:t>Minska processvariation </a:t>
            </a:r>
            <a:r>
              <a:rPr lang="sv-SE" sz="1800" dirty="0"/>
              <a:t>och därigenom </a:t>
            </a:r>
            <a:r>
              <a:rPr lang="sv-SE" sz="1800" b="1" dirty="0"/>
              <a:t>uppnå förutsägbara resultat </a:t>
            </a:r>
            <a:r>
              <a:rPr lang="sv-SE" sz="1800" dirty="0"/>
              <a:t>från produktions- och verksamhetsprocesser </a:t>
            </a:r>
          </a:p>
          <a:p>
            <a:r>
              <a:rPr lang="sv-SE" sz="1800" b="1" dirty="0"/>
              <a:t>Verksamhetsprocesser kan mätas, analyseras, och förbättras och kontrolleras</a:t>
            </a:r>
          </a:p>
          <a:p>
            <a:pPr marL="0" indent="0">
              <a:buNone/>
            </a:pPr>
            <a:endParaRPr lang="sv-SE" sz="1620" dirty="0"/>
          </a:p>
          <a:p>
            <a:pPr marL="0" indent="0">
              <a:buNone/>
            </a:pPr>
            <a:endParaRPr lang="en-US" sz="1260" dirty="0"/>
          </a:p>
        </p:txBody>
      </p:sp>
    </p:spTree>
    <p:extLst>
      <p:ext uri="{BB962C8B-B14F-4D97-AF65-F5344CB8AC3E}">
        <p14:creationId xmlns:p14="http://schemas.microsoft.com/office/powerpoint/2010/main" val="98788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09" y="481317"/>
            <a:ext cx="6850800" cy="596700"/>
          </a:xfrm>
        </p:spPr>
        <p:txBody>
          <a:bodyPr>
            <a:noAutofit/>
          </a:bodyPr>
          <a:lstStyle/>
          <a:p>
            <a:r>
              <a:rPr lang="sv-SE" sz="2700" dirty="0"/>
              <a:t>Input-output-relation </a:t>
            </a:r>
          </a:p>
        </p:txBody>
      </p:sp>
      <p:sp>
        <p:nvSpPr>
          <p:cNvPr id="4" name="Content Placeholder 2"/>
          <p:cNvSpPr txBox="1">
            <a:spLocks/>
          </p:cNvSpPr>
          <p:nvPr/>
        </p:nvSpPr>
        <p:spPr>
          <a:xfrm>
            <a:off x="654628" y="1242381"/>
            <a:ext cx="4508388" cy="1670676"/>
          </a:xfrm>
          <a:prstGeom prst="rect">
            <a:avLst/>
          </a:prstGeom>
        </p:spPr>
        <p:txBody>
          <a:bodyPr vert="horz" lIns="68580" tIns="34290" rIns="68580" bIns="34290" rtlCol="0">
            <a:normAutofit fontScale="25000" lnSpcReduction="20000"/>
          </a:bodyPr>
          <a:lstStyle/>
          <a:p>
            <a:pPr marL="342900" indent="-342900">
              <a:lnSpc>
                <a:spcPts val="2900"/>
              </a:lnSpc>
              <a:spcBef>
                <a:spcPts val="900"/>
              </a:spcBef>
              <a:buSzPct val="93000"/>
              <a:buFont typeface="Verdana" pitchFamily="34" charset="0"/>
              <a:buChar char="●"/>
            </a:pPr>
            <a:r>
              <a:rPr lang="sv-SE" sz="7200" dirty="0">
                <a:latin typeface="Verdana" pitchFamily="34" charset="0"/>
                <a:ea typeface="Verdana" pitchFamily="34" charset="0"/>
                <a:cs typeface="Verdana" pitchFamily="34" charset="0"/>
              </a:rPr>
              <a:t>Output-input-relation är en logisk relation som visar att output från en funktion </a:t>
            </a:r>
            <a:r>
              <a:rPr lang="sv-SE" sz="7200" dirty="0" smtClean="0">
                <a:latin typeface="Verdana" pitchFamily="34" charset="0"/>
                <a:ea typeface="Verdana" pitchFamily="34" charset="0"/>
                <a:cs typeface="Verdana" pitchFamily="34" charset="0"/>
              </a:rPr>
              <a:t>är </a:t>
            </a:r>
            <a:r>
              <a:rPr lang="sv-SE" sz="7200" dirty="0">
                <a:latin typeface="Verdana" pitchFamily="34" charset="0"/>
                <a:ea typeface="Verdana" pitchFamily="34" charset="0"/>
                <a:cs typeface="Verdana" pitchFamily="34" charset="0"/>
              </a:rPr>
              <a:t>input till en annan aktivitet </a:t>
            </a:r>
          </a:p>
          <a:p>
            <a:pPr marL="342900" indent="-342900">
              <a:lnSpc>
                <a:spcPts val="2900"/>
              </a:lnSpc>
              <a:spcBef>
                <a:spcPts val="900"/>
              </a:spcBef>
              <a:buSzPct val="93000"/>
              <a:buFont typeface="Verdana" pitchFamily="34" charset="0"/>
              <a:buChar char="●"/>
            </a:pPr>
            <a:r>
              <a:rPr lang="sv-SE" sz="7200" dirty="0">
                <a:latin typeface="Verdana" pitchFamily="34" charset="0"/>
                <a:ea typeface="Verdana" pitchFamily="34" charset="0"/>
                <a:cs typeface="Verdana" pitchFamily="34" charset="0"/>
              </a:rPr>
              <a:t>Visar hur data/objekt/resurser flödar</a:t>
            </a:r>
          </a:p>
          <a:p>
            <a:pPr marL="342900" indent="-342900">
              <a:lnSpc>
                <a:spcPts val="2900"/>
              </a:lnSpc>
              <a:spcBef>
                <a:spcPts val="900"/>
              </a:spcBef>
              <a:buSzPct val="93000"/>
              <a:buFont typeface="Verdana" pitchFamily="34" charset="0"/>
              <a:buChar char="●"/>
            </a:pPr>
            <a:r>
              <a:rPr lang="sv-SE" sz="7200" dirty="0">
                <a:latin typeface="Verdana" pitchFamily="34" charset="0"/>
                <a:ea typeface="Verdana" pitchFamily="34" charset="0"/>
                <a:cs typeface="Verdana" pitchFamily="34" charset="0"/>
              </a:rPr>
              <a:t>Men visar inte i vilken ordning data/objekt/resurser flödar</a:t>
            </a:r>
          </a:p>
          <a:p>
            <a:pPr>
              <a:spcBef>
                <a:spcPts val="900"/>
              </a:spcBef>
            </a:pPr>
            <a:endParaRPr lang="sv-SE" sz="3750" dirty="0"/>
          </a:p>
          <a:p>
            <a:pPr marL="257175" indent="-257175" defTabSz="685800">
              <a:spcBef>
                <a:spcPts val="900"/>
              </a:spcBef>
              <a:buFont typeface="Arial" pitchFamily="34" charset="0"/>
              <a:buChar char="•"/>
              <a:defRPr/>
            </a:pPr>
            <a:endParaRPr lang="sv-SE" sz="1650" dirty="0"/>
          </a:p>
          <a:p>
            <a:pPr marL="557213" lvl="1" indent="-214313" defTabSz="685800">
              <a:spcBef>
                <a:spcPts val="900"/>
              </a:spcBef>
              <a:buFont typeface="Arial" pitchFamily="34" charset="0"/>
              <a:buChar char="–"/>
              <a:defRPr/>
            </a:pPr>
            <a:endParaRPr lang="sv-SE" sz="1200" dirty="0"/>
          </a:p>
          <a:p>
            <a:pPr marL="557213" lvl="1" indent="-214313" defTabSz="685800">
              <a:spcBef>
                <a:spcPts val="900"/>
              </a:spcBef>
              <a:buFont typeface="Arial" pitchFamily="34" charset="0"/>
              <a:buChar char="–"/>
              <a:defRPr/>
            </a:pPr>
            <a:endParaRPr lang="sv-SE" sz="1200" dirty="0"/>
          </a:p>
          <a:p>
            <a:pPr marL="257175" indent="-257175" defTabSz="685800">
              <a:spcBef>
                <a:spcPts val="900"/>
              </a:spcBef>
              <a:buFont typeface="Arial" pitchFamily="34" charset="0"/>
              <a:buChar char="•"/>
              <a:defRPr/>
            </a:pPr>
            <a:endParaRPr lang="sv-SE" sz="1500" dirty="0"/>
          </a:p>
          <a:p>
            <a:pPr marL="557213" lvl="1" indent="-214313" defTabSz="685800">
              <a:spcBef>
                <a:spcPts val="900"/>
              </a:spcBef>
              <a:buFont typeface="Wingdings" pitchFamily="2" charset="2"/>
              <a:buChar char="§"/>
              <a:defRPr/>
            </a:pPr>
            <a:endParaRPr lang="sv-SE" sz="1050" dirty="0"/>
          </a:p>
          <a:p>
            <a:pPr marL="257175" indent="-257175" defTabSz="685800">
              <a:spcBef>
                <a:spcPts val="900"/>
              </a:spcBef>
              <a:buFont typeface="Arial" pitchFamily="34" charset="0"/>
              <a:buChar char="•"/>
              <a:defRPr/>
            </a:pPr>
            <a:endParaRPr lang="sv-SE" sz="1350" dirty="0"/>
          </a:p>
          <a:p>
            <a:pPr marL="557213" lvl="1" indent="-214313" defTabSz="685800">
              <a:spcBef>
                <a:spcPts val="900"/>
              </a:spcBef>
              <a:defRPr/>
            </a:pPr>
            <a:endParaRPr lang="sv-SE" sz="1050"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737" y="1366492"/>
            <a:ext cx="3345365" cy="1952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ight Brace 6"/>
          <p:cNvSpPr/>
          <p:nvPr/>
        </p:nvSpPr>
        <p:spPr>
          <a:xfrm rot="5400000">
            <a:off x="6916048" y="1864547"/>
            <a:ext cx="352253" cy="345687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p:txBody>
      </p:sp>
      <p:sp>
        <p:nvSpPr>
          <p:cNvPr id="8" name="TextBox 7"/>
          <p:cNvSpPr txBox="1"/>
          <p:nvPr/>
        </p:nvSpPr>
        <p:spPr>
          <a:xfrm>
            <a:off x="6100256" y="3866585"/>
            <a:ext cx="2607106" cy="507831"/>
          </a:xfrm>
          <a:prstGeom prst="rect">
            <a:avLst/>
          </a:prstGeom>
          <a:noFill/>
        </p:spPr>
        <p:txBody>
          <a:bodyPr wrap="square" rtlCol="0">
            <a:spAutoFit/>
          </a:bodyPr>
          <a:lstStyle/>
          <a:p>
            <a:r>
              <a:rPr lang="sv-SE" sz="1350" dirty="0"/>
              <a:t>IDEF0 – fokuserar på input/output-relationen</a:t>
            </a:r>
          </a:p>
        </p:txBody>
      </p:sp>
    </p:spTree>
    <p:extLst>
      <p:ext uri="{BB962C8B-B14F-4D97-AF65-F5344CB8AC3E}">
        <p14:creationId xmlns:p14="http://schemas.microsoft.com/office/powerpoint/2010/main" val="413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97" y="368305"/>
            <a:ext cx="6165720" cy="537030"/>
          </a:xfrm>
        </p:spPr>
        <p:txBody>
          <a:bodyPr/>
          <a:lstStyle/>
          <a:p>
            <a:r>
              <a:rPr lang="sv-SE" dirty="0"/>
              <a:t>Grundläggande idéer</a:t>
            </a:r>
          </a:p>
        </p:txBody>
      </p:sp>
      <p:sp>
        <p:nvSpPr>
          <p:cNvPr id="3" name="Content Placeholder 2"/>
          <p:cNvSpPr>
            <a:spLocks noGrp="1"/>
          </p:cNvSpPr>
          <p:nvPr>
            <p:ph idx="1"/>
          </p:nvPr>
        </p:nvSpPr>
        <p:spPr>
          <a:xfrm>
            <a:off x="942797" y="1116319"/>
            <a:ext cx="8123144" cy="3336690"/>
          </a:xfrm>
        </p:spPr>
        <p:txBody>
          <a:bodyPr>
            <a:normAutofit/>
          </a:bodyPr>
          <a:lstStyle/>
          <a:p>
            <a:pPr>
              <a:spcBef>
                <a:spcPts val="900"/>
              </a:spcBef>
            </a:pPr>
            <a:r>
              <a:rPr lang="en-US" sz="1800" b="1" dirty="0" err="1"/>
              <a:t>Beslut</a:t>
            </a:r>
            <a:r>
              <a:rPr lang="en-US" sz="1800" b="1" dirty="0"/>
              <a:t> </a:t>
            </a:r>
            <a:r>
              <a:rPr lang="en-US" sz="1800" b="1" dirty="0" err="1"/>
              <a:t>ska</a:t>
            </a:r>
            <a:r>
              <a:rPr lang="en-US" sz="1800" b="1" dirty="0"/>
              <a:t> </a:t>
            </a:r>
            <a:r>
              <a:rPr lang="en-US" sz="1800" b="1" dirty="0" err="1"/>
              <a:t>baseras</a:t>
            </a:r>
            <a:r>
              <a:rPr lang="en-US" sz="1800" b="1" dirty="0"/>
              <a:t> </a:t>
            </a:r>
            <a:r>
              <a:rPr lang="en-US" sz="1800" b="1" dirty="0" err="1"/>
              <a:t>på</a:t>
            </a:r>
            <a:r>
              <a:rPr lang="en-US" sz="1800" b="1" dirty="0"/>
              <a:t> </a:t>
            </a:r>
            <a:r>
              <a:rPr lang="en-US" sz="1800" b="1" dirty="0" err="1"/>
              <a:t>fakta</a:t>
            </a:r>
            <a:r>
              <a:rPr lang="en-US" sz="1800" dirty="0"/>
              <a:t>, </a:t>
            </a:r>
            <a:r>
              <a:rPr lang="en-US" sz="1800" dirty="0" err="1"/>
              <a:t>istället</a:t>
            </a:r>
            <a:r>
              <a:rPr lang="en-US" sz="1800" dirty="0"/>
              <a:t> </a:t>
            </a:r>
            <a:r>
              <a:rPr lang="en-US" sz="1800" dirty="0" err="1"/>
              <a:t>för</a:t>
            </a:r>
            <a:r>
              <a:rPr lang="en-US" sz="1800" dirty="0"/>
              <a:t> </a:t>
            </a:r>
            <a:r>
              <a:rPr lang="en-US" sz="1800" dirty="0" err="1"/>
              <a:t>antaganden</a:t>
            </a:r>
            <a:r>
              <a:rPr lang="en-US" sz="1800" dirty="0"/>
              <a:t> </a:t>
            </a:r>
            <a:r>
              <a:rPr lang="en-US" sz="1800" dirty="0" err="1"/>
              <a:t>och</a:t>
            </a:r>
            <a:r>
              <a:rPr lang="en-US" sz="1800" dirty="0"/>
              <a:t> </a:t>
            </a:r>
            <a:r>
              <a:rPr lang="en-US" sz="1800" dirty="0" err="1" smtClean="0"/>
              <a:t>gissningar</a:t>
            </a:r>
            <a:endParaRPr lang="en-US" sz="1800" dirty="0"/>
          </a:p>
          <a:p>
            <a:pPr>
              <a:spcBef>
                <a:spcPts val="900"/>
              </a:spcBef>
            </a:pPr>
            <a:r>
              <a:rPr lang="en-US" sz="1800" dirty="0" err="1"/>
              <a:t>Det</a:t>
            </a:r>
            <a:r>
              <a:rPr lang="en-US" sz="1800" dirty="0"/>
              <a:t> </a:t>
            </a:r>
            <a:r>
              <a:rPr lang="en-US" sz="1800" dirty="0" err="1"/>
              <a:t>vill</a:t>
            </a:r>
            <a:r>
              <a:rPr lang="en-US" sz="1800" dirty="0"/>
              <a:t> </a:t>
            </a:r>
            <a:r>
              <a:rPr lang="en-US" sz="1800" dirty="0" err="1"/>
              <a:t>säga</a:t>
            </a:r>
            <a:r>
              <a:rPr lang="en-US" sz="1800" dirty="0"/>
              <a:t> </a:t>
            </a:r>
            <a:r>
              <a:rPr lang="en-US" sz="1800" b="1" dirty="0" err="1"/>
              <a:t>beslut</a:t>
            </a:r>
            <a:r>
              <a:rPr lang="en-US" sz="1800" b="1" dirty="0"/>
              <a:t> </a:t>
            </a:r>
            <a:r>
              <a:rPr lang="en-US" sz="1800" b="1" dirty="0" err="1"/>
              <a:t>ska</a:t>
            </a:r>
            <a:r>
              <a:rPr lang="en-US" sz="1800" b="1" dirty="0"/>
              <a:t> </a:t>
            </a:r>
            <a:r>
              <a:rPr lang="en-US" sz="1800" b="1" dirty="0" err="1"/>
              <a:t>vara</a:t>
            </a:r>
            <a:r>
              <a:rPr lang="en-US" sz="1800" b="1" dirty="0"/>
              <a:t> </a:t>
            </a:r>
            <a:r>
              <a:rPr lang="en-US" sz="1800" b="1" dirty="0" err="1"/>
              <a:t>evidensbaserad</a:t>
            </a:r>
            <a:r>
              <a:rPr lang="en-US" sz="1800" b="1" dirty="0"/>
              <a:t>/</a:t>
            </a:r>
            <a:r>
              <a:rPr lang="en-US" sz="1800" b="1" dirty="0" err="1"/>
              <a:t>faktabaserade</a:t>
            </a:r>
            <a:endParaRPr lang="en-US" sz="1800" b="1" dirty="0"/>
          </a:p>
        </p:txBody>
      </p:sp>
    </p:spTree>
    <p:extLst>
      <p:ext uri="{BB962C8B-B14F-4D97-AF65-F5344CB8AC3E}">
        <p14:creationId xmlns:p14="http://schemas.microsoft.com/office/powerpoint/2010/main" val="139567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97" y="368305"/>
            <a:ext cx="6165720" cy="537030"/>
          </a:xfrm>
        </p:spPr>
        <p:txBody>
          <a:bodyPr/>
          <a:lstStyle/>
          <a:p>
            <a:r>
              <a:rPr lang="sv-SE" dirty="0"/>
              <a:t>Grundläggande idéer</a:t>
            </a:r>
          </a:p>
        </p:txBody>
      </p:sp>
      <p:sp>
        <p:nvSpPr>
          <p:cNvPr id="3" name="Content Placeholder 2"/>
          <p:cNvSpPr>
            <a:spLocks noGrp="1"/>
          </p:cNvSpPr>
          <p:nvPr>
            <p:ph idx="1"/>
          </p:nvPr>
        </p:nvSpPr>
        <p:spPr>
          <a:xfrm>
            <a:off x="942797" y="1071714"/>
            <a:ext cx="7732852" cy="3142508"/>
          </a:xfrm>
        </p:spPr>
        <p:txBody>
          <a:bodyPr>
            <a:normAutofit/>
          </a:bodyPr>
          <a:lstStyle/>
          <a:p>
            <a:pPr>
              <a:spcBef>
                <a:spcPts val="900"/>
              </a:spcBef>
            </a:pPr>
            <a:r>
              <a:rPr lang="en-US" sz="1800" b="1" dirty="0"/>
              <a:t>Hela </a:t>
            </a:r>
            <a:r>
              <a:rPr lang="en-US" sz="1800" b="1" dirty="0" err="1"/>
              <a:t>organisationen</a:t>
            </a:r>
            <a:r>
              <a:rPr lang="en-US" sz="1800" b="1" dirty="0"/>
              <a:t> </a:t>
            </a:r>
            <a:r>
              <a:rPr lang="en-US" sz="1800" b="1" dirty="0" err="1"/>
              <a:t>måste</a:t>
            </a:r>
            <a:r>
              <a:rPr lang="en-US" sz="1800" b="1" dirty="0"/>
              <a:t> ta </a:t>
            </a:r>
            <a:r>
              <a:rPr lang="en-US" sz="1800" b="1" dirty="0" err="1"/>
              <a:t>ansvar</a:t>
            </a:r>
            <a:r>
              <a:rPr lang="en-US" sz="1800" b="1" dirty="0"/>
              <a:t> </a:t>
            </a:r>
            <a:r>
              <a:rPr lang="en-US" sz="1800" b="1" dirty="0" err="1"/>
              <a:t>och</a:t>
            </a:r>
            <a:r>
              <a:rPr lang="en-US" sz="1800" b="1" dirty="0"/>
              <a:t> </a:t>
            </a:r>
            <a:r>
              <a:rPr lang="en-US" sz="1800" b="1" dirty="0" err="1"/>
              <a:t>engagera</a:t>
            </a:r>
            <a:r>
              <a:rPr lang="en-US" sz="1800" b="1" dirty="0"/>
              <a:t> sig </a:t>
            </a:r>
            <a:r>
              <a:rPr lang="en-US" sz="1800" b="1" dirty="0" err="1"/>
              <a:t>i</a:t>
            </a:r>
            <a:r>
              <a:rPr lang="en-US" sz="1800" b="1" dirty="0"/>
              <a:t> Six Sigma-</a:t>
            </a:r>
            <a:r>
              <a:rPr lang="en-US" sz="1800" b="1" dirty="0" err="1"/>
              <a:t>projekt</a:t>
            </a:r>
            <a:r>
              <a:rPr lang="en-US" sz="1800" b="1" dirty="0"/>
              <a:t>, </a:t>
            </a:r>
            <a:r>
              <a:rPr lang="en-US" sz="1800" b="1" dirty="0" err="1"/>
              <a:t>i</a:t>
            </a:r>
            <a:r>
              <a:rPr lang="en-US" sz="1800" b="1" dirty="0"/>
              <a:t> </a:t>
            </a:r>
            <a:r>
              <a:rPr lang="en-US" sz="1800" b="1" dirty="0" err="1"/>
              <a:t>synnerhet</a:t>
            </a:r>
            <a:r>
              <a:rPr lang="en-US" sz="1800" b="1" dirty="0"/>
              <a:t> </a:t>
            </a:r>
            <a:r>
              <a:rPr lang="en-US" sz="1800" b="1" dirty="0" err="1"/>
              <a:t>högsta</a:t>
            </a:r>
            <a:r>
              <a:rPr lang="en-US" sz="1800" b="1" dirty="0"/>
              <a:t> </a:t>
            </a:r>
            <a:r>
              <a:rPr lang="en-US" sz="1800" b="1" dirty="0" err="1"/>
              <a:t>ledningen</a:t>
            </a:r>
            <a:r>
              <a:rPr lang="en-US" sz="1800" dirty="0"/>
              <a:t> </a:t>
            </a:r>
          </a:p>
          <a:p>
            <a:pPr>
              <a:spcBef>
                <a:spcPts val="900"/>
              </a:spcBef>
            </a:pPr>
            <a:r>
              <a:rPr lang="en-US" sz="1800" dirty="0" err="1"/>
              <a:t>En</a:t>
            </a:r>
            <a:r>
              <a:rPr lang="en-US" sz="1800" dirty="0"/>
              <a:t> </a:t>
            </a:r>
            <a:r>
              <a:rPr lang="en-US" sz="1800" b="1" dirty="0" err="1"/>
              <a:t>särskild</a:t>
            </a:r>
            <a:r>
              <a:rPr lang="en-US" sz="1800" b="1" dirty="0"/>
              <a:t> </a:t>
            </a:r>
            <a:r>
              <a:rPr lang="en-US" sz="1800" b="1" dirty="0" err="1"/>
              <a:t>infrastruktur</a:t>
            </a:r>
            <a:r>
              <a:rPr lang="en-US" sz="1800" b="1" dirty="0"/>
              <a:t> med roller </a:t>
            </a:r>
            <a:r>
              <a:rPr lang="en-US" sz="1800" dirty="0" err="1"/>
              <a:t>som</a:t>
            </a:r>
            <a:r>
              <a:rPr lang="en-US" sz="1800" dirty="0"/>
              <a:t> ”champions”, ”master black belts” and ”black belts” </a:t>
            </a:r>
            <a:r>
              <a:rPr lang="en-US" sz="1800" dirty="0" err="1"/>
              <a:t>etc</a:t>
            </a:r>
            <a:r>
              <a:rPr lang="en-US" sz="1800" dirty="0"/>
              <a:t> </a:t>
            </a:r>
            <a:r>
              <a:rPr lang="en-US" sz="1800" dirty="0" err="1"/>
              <a:t>ska</a:t>
            </a:r>
            <a:r>
              <a:rPr lang="en-US" sz="1800" dirty="0"/>
              <a:t> </a:t>
            </a:r>
            <a:r>
              <a:rPr lang="en-US" sz="1800" dirty="0" err="1"/>
              <a:t>implementeras</a:t>
            </a:r>
            <a:r>
              <a:rPr lang="en-US" sz="1800" dirty="0"/>
              <a:t> med </a:t>
            </a:r>
            <a:r>
              <a:rPr lang="en-US" sz="1800" dirty="0" err="1"/>
              <a:t>tydligt</a:t>
            </a:r>
            <a:r>
              <a:rPr lang="en-US" sz="1800" dirty="0"/>
              <a:t> </a:t>
            </a:r>
            <a:r>
              <a:rPr lang="en-US" sz="1800" dirty="0" err="1"/>
              <a:t>ansvar</a:t>
            </a:r>
            <a:r>
              <a:rPr lang="en-US" sz="1800" dirty="0"/>
              <a:t> </a:t>
            </a:r>
            <a:r>
              <a:rPr lang="en-US" sz="1800" dirty="0" err="1"/>
              <a:t>för</a:t>
            </a:r>
            <a:r>
              <a:rPr lang="en-US" sz="1800" dirty="0"/>
              <a:t> </a:t>
            </a:r>
            <a:r>
              <a:rPr lang="en-US" sz="1800" dirty="0" err="1"/>
              <a:t>vilka</a:t>
            </a:r>
            <a:r>
              <a:rPr lang="en-US" sz="1800" dirty="0"/>
              <a:t> </a:t>
            </a:r>
            <a:r>
              <a:rPr lang="en-US" sz="1800" dirty="0" err="1"/>
              <a:t>som</a:t>
            </a:r>
            <a:r>
              <a:rPr lang="en-US" sz="1800" dirty="0"/>
              <a:t> </a:t>
            </a:r>
            <a:r>
              <a:rPr lang="en-US" sz="1800" dirty="0" err="1"/>
              <a:t>ska</a:t>
            </a:r>
            <a:r>
              <a:rPr lang="en-US" sz="1800" dirty="0"/>
              <a:t> </a:t>
            </a:r>
            <a:r>
              <a:rPr lang="en-US" sz="1800" dirty="0" err="1"/>
              <a:t>driva</a:t>
            </a:r>
            <a:r>
              <a:rPr lang="en-US" sz="1800" dirty="0"/>
              <a:t> </a:t>
            </a:r>
            <a:r>
              <a:rPr lang="en-US" sz="1800" dirty="0" err="1"/>
              <a:t>arbetet</a:t>
            </a:r>
            <a:endParaRPr lang="en-US" sz="1800" dirty="0"/>
          </a:p>
          <a:p>
            <a:pPr>
              <a:spcBef>
                <a:spcPts val="900"/>
              </a:spcBef>
            </a:pPr>
            <a:r>
              <a:rPr lang="en-US" sz="1800" dirty="0"/>
              <a:t>De </a:t>
            </a:r>
            <a:r>
              <a:rPr lang="sv-SE" sz="1800" dirty="0"/>
              <a:t>anställda måste utbildas för Six Sigma-projekt</a:t>
            </a:r>
            <a:endParaRPr lang="en-US" sz="1800" dirty="0"/>
          </a:p>
        </p:txBody>
      </p:sp>
    </p:spTree>
    <p:extLst>
      <p:ext uri="{BB962C8B-B14F-4D97-AF65-F5344CB8AC3E}">
        <p14:creationId xmlns:p14="http://schemas.microsoft.com/office/powerpoint/2010/main" val="203914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57666"/>
            <a:ext cx="6850800" cy="596700"/>
          </a:xfrm>
        </p:spPr>
        <p:txBody>
          <a:bodyPr/>
          <a:lstStyle/>
          <a:p>
            <a:r>
              <a:rPr lang="en-GB" dirty="0" smtClean="0"/>
              <a:t>Six Sigma-</a:t>
            </a:r>
            <a:r>
              <a:rPr lang="en-GB" dirty="0" err="1" smtClean="0"/>
              <a:t>verktyg</a:t>
            </a:r>
            <a:endParaRPr lang="sv-SE" dirty="0"/>
          </a:p>
        </p:txBody>
      </p:sp>
      <p:sp>
        <p:nvSpPr>
          <p:cNvPr id="3" name="Content Placeholder 2"/>
          <p:cNvSpPr>
            <a:spLocks noGrp="1"/>
          </p:cNvSpPr>
          <p:nvPr>
            <p:ph idx="1"/>
          </p:nvPr>
        </p:nvSpPr>
        <p:spPr>
          <a:xfrm>
            <a:off x="787500" y="1034681"/>
            <a:ext cx="8352001" cy="3491675"/>
          </a:xfrm>
        </p:spPr>
        <p:txBody>
          <a:bodyPr>
            <a:normAutofit/>
          </a:bodyPr>
          <a:lstStyle/>
          <a:p>
            <a:pPr marL="342900" lvl="1" indent="-342900">
              <a:lnSpc>
                <a:spcPts val="2900"/>
              </a:lnSpc>
              <a:buSzPct val="93000"/>
              <a:buFont typeface="Verdana" pitchFamily="34" charset="0"/>
              <a:buChar char="●"/>
            </a:pPr>
            <a:r>
              <a:rPr lang="en-GB" sz="1800" b="1" dirty="0" smtClean="0"/>
              <a:t>Requirements </a:t>
            </a:r>
            <a:r>
              <a:rPr lang="en-GB" sz="1800" b="1" dirty="0"/>
              <a:t>trees </a:t>
            </a:r>
            <a:r>
              <a:rPr lang="en-GB" sz="1800" dirty="0" smtClean="0"/>
              <a:t>– </a:t>
            </a:r>
            <a:r>
              <a:rPr lang="en-GB" sz="1800" dirty="0" err="1" smtClean="0"/>
              <a:t>kan</a:t>
            </a:r>
            <a:r>
              <a:rPr lang="en-GB" sz="1800" dirty="0" smtClean="0"/>
              <a:t> </a:t>
            </a:r>
            <a:r>
              <a:rPr lang="en-GB" sz="1800" dirty="0" err="1" smtClean="0"/>
              <a:t>användas</a:t>
            </a:r>
            <a:r>
              <a:rPr lang="en-GB" sz="1800" dirty="0" smtClean="0"/>
              <a:t> </a:t>
            </a:r>
            <a:r>
              <a:rPr lang="en-GB" sz="1800" dirty="0" err="1" smtClean="0"/>
              <a:t>för</a:t>
            </a:r>
            <a:r>
              <a:rPr lang="en-GB" sz="1800" dirty="0" smtClean="0"/>
              <a:t> </a:t>
            </a:r>
            <a:r>
              <a:rPr lang="en-GB" sz="1800" dirty="0" err="1" smtClean="0"/>
              <a:t>att</a:t>
            </a:r>
            <a:r>
              <a:rPr lang="en-GB" sz="1800" dirty="0" smtClean="0"/>
              <a:t> </a:t>
            </a:r>
            <a:r>
              <a:rPr lang="en-GB" sz="1800" dirty="0" err="1" smtClean="0"/>
              <a:t>identifiera</a:t>
            </a:r>
            <a:r>
              <a:rPr lang="en-GB" sz="1800" dirty="0" smtClean="0"/>
              <a:t> </a:t>
            </a:r>
            <a:r>
              <a:rPr lang="en-GB" sz="1800" dirty="0" err="1" smtClean="0"/>
              <a:t>och</a:t>
            </a:r>
            <a:r>
              <a:rPr lang="en-GB" sz="1800" dirty="0" smtClean="0"/>
              <a:t> </a:t>
            </a:r>
            <a:r>
              <a:rPr lang="en-GB" sz="1800" dirty="0" err="1" smtClean="0"/>
              <a:t>relatera</a:t>
            </a:r>
            <a:r>
              <a:rPr lang="en-GB" sz="1800" dirty="0" smtClean="0"/>
              <a:t>  </a:t>
            </a:r>
            <a:r>
              <a:rPr lang="en-GB" sz="1800" dirty="0" err="1" smtClean="0"/>
              <a:t>behov</a:t>
            </a:r>
            <a:r>
              <a:rPr lang="en-GB" sz="1800" dirty="0" smtClean="0"/>
              <a:t> </a:t>
            </a:r>
            <a:r>
              <a:rPr lang="en-GB" sz="1800" dirty="0" err="1" smtClean="0"/>
              <a:t>och</a:t>
            </a:r>
            <a:r>
              <a:rPr lang="en-GB" sz="1800" dirty="0" smtClean="0"/>
              <a:t> </a:t>
            </a:r>
            <a:r>
              <a:rPr lang="en-GB" sz="1800" dirty="0" err="1" smtClean="0"/>
              <a:t>krav</a:t>
            </a:r>
            <a:endParaRPr lang="en-GB" sz="1800" dirty="0" smtClean="0"/>
          </a:p>
          <a:p>
            <a:pPr marL="342900" lvl="1" indent="-342900">
              <a:lnSpc>
                <a:spcPts val="2900"/>
              </a:lnSpc>
              <a:buSzPct val="93000"/>
              <a:buFont typeface="Verdana" pitchFamily="34" charset="0"/>
              <a:buChar char="●"/>
            </a:pPr>
            <a:r>
              <a:rPr lang="en-GB" sz="1800" b="1" dirty="0" smtClean="0"/>
              <a:t>Frequency </a:t>
            </a:r>
            <a:r>
              <a:rPr lang="en-GB" sz="1800" b="1" dirty="0" smtClean="0"/>
              <a:t>tables </a:t>
            </a:r>
            <a:r>
              <a:rPr lang="en-GB" sz="1800" dirty="0" smtClean="0"/>
              <a:t>– </a:t>
            </a:r>
            <a:r>
              <a:rPr lang="en-GB" sz="1800" dirty="0" err="1" smtClean="0"/>
              <a:t>kan</a:t>
            </a:r>
            <a:r>
              <a:rPr lang="en-GB" sz="1800" dirty="0" smtClean="0"/>
              <a:t> </a:t>
            </a:r>
            <a:r>
              <a:rPr lang="en-GB" sz="1800" dirty="0" err="1" smtClean="0"/>
              <a:t>användas</a:t>
            </a:r>
            <a:r>
              <a:rPr lang="en-GB" sz="1800" dirty="0" smtClean="0"/>
              <a:t> </a:t>
            </a:r>
            <a:r>
              <a:rPr lang="en-GB" sz="1800" dirty="0" err="1" smtClean="0"/>
              <a:t>för</a:t>
            </a:r>
            <a:r>
              <a:rPr lang="en-GB" sz="1800" dirty="0" smtClean="0"/>
              <a:t> </a:t>
            </a:r>
            <a:r>
              <a:rPr lang="en-GB" sz="1800" dirty="0" err="1" smtClean="0"/>
              <a:t>att</a:t>
            </a:r>
            <a:r>
              <a:rPr lang="en-GB" sz="1800" dirty="0" smtClean="0"/>
              <a:t> </a:t>
            </a:r>
            <a:r>
              <a:rPr lang="en-GB" sz="1800" dirty="0" err="1" smtClean="0"/>
              <a:t>mäta</a:t>
            </a:r>
            <a:r>
              <a:rPr lang="en-GB" sz="1800" dirty="0" smtClean="0"/>
              <a:t> </a:t>
            </a:r>
            <a:r>
              <a:rPr lang="en-GB" sz="1800" dirty="0" err="1" smtClean="0"/>
              <a:t>kravuppfyllnad</a:t>
            </a:r>
            <a:endParaRPr lang="en-US" sz="1800" dirty="0"/>
          </a:p>
          <a:p>
            <a:pPr marL="457200" lvl="1" indent="0">
              <a:buNone/>
            </a:pPr>
            <a:endParaRPr lang="sv-SE" sz="1800" dirty="0"/>
          </a:p>
          <a:p>
            <a:pPr marL="0" indent="0">
              <a:buNone/>
            </a:pPr>
            <a:endParaRPr lang="en-US" sz="1400" dirty="0" smtClean="0"/>
          </a:p>
        </p:txBody>
      </p:sp>
      <p:sp>
        <p:nvSpPr>
          <p:cNvPr id="4" name="TextBox 3"/>
          <p:cNvSpPr txBox="1"/>
          <p:nvPr/>
        </p:nvSpPr>
        <p:spPr>
          <a:xfrm>
            <a:off x="5240306" y="4796581"/>
            <a:ext cx="4010298" cy="276999"/>
          </a:xfrm>
          <a:prstGeom prst="rect">
            <a:avLst/>
          </a:prstGeom>
          <a:noFill/>
        </p:spPr>
        <p:txBody>
          <a:bodyPr wrap="square" rtlCol="0">
            <a:spAutoFit/>
          </a:bodyPr>
          <a:lstStyle/>
          <a:p>
            <a:r>
              <a:rPr lang="en-US" sz="1200" dirty="0" err="1" smtClean="0"/>
              <a:t>Eckes</a:t>
            </a:r>
            <a:r>
              <a:rPr lang="en-US" sz="1200" dirty="0"/>
              <a:t>, G. (2003). </a:t>
            </a:r>
            <a:r>
              <a:rPr lang="en-US" sz="1200" i="1" dirty="0"/>
              <a:t>Six Sigma for everyone</a:t>
            </a:r>
            <a:r>
              <a:rPr lang="en-US" sz="1200" dirty="0"/>
              <a:t>. John Wiley &amp; </a:t>
            </a:r>
            <a:r>
              <a:rPr lang="en-US" sz="1200" dirty="0" smtClean="0"/>
              <a:t>Sons</a:t>
            </a:r>
            <a:endParaRPr lang="sv-SE" sz="1200" dirty="0"/>
          </a:p>
        </p:txBody>
      </p:sp>
      <p:cxnSp>
        <p:nvCxnSpPr>
          <p:cNvPr id="18" name="Straight Connector 17"/>
          <p:cNvCxnSpPr/>
          <p:nvPr/>
        </p:nvCxnSpPr>
        <p:spPr>
          <a:xfrm>
            <a:off x="1246310" y="3459288"/>
            <a:ext cx="20738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12840" y="3135252"/>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12839" y="3135252"/>
            <a:ext cx="84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12839" y="3783324"/>
            <a:ext cx="84249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71230" y="3238211"/>
            <a:ext cx="1186804" cy="461665"/>
          </a:xfrm>
          <a:prstGeom prst="rect">
            <a:avLst/>
          </a:prstGeom>
          <a:noFill/>
        </p:spPr>
        <p:txBody>
          <a:bodyPr wrap="square" rtlCol="0">
            <a:spAutoFit/>
          </a:bodyPr>
          <a:lstStyle/>
          <a:p>
            <a:r>
              <a:rPr lang="sv-SE" sz="1200" dirty="0" smtClean="0"/>
              <a:t>Delivery of food to restaurang</a:t>
            </a:r>
            <a:endParaRPr lang="sv-SE" sz="1200" dirty="0"/>
          </a:p>
        </p:txBody>
      </p:sp>
      <p:sp>
        <p:nvSpPr>
          <p:cNvPr id="23" name="TextBox 22"/>
          <p:cNvSpPr txBox="1"/>
          <p:nvPr/>
        </p:nvSpPr>
        <p:spPr>
          <a:xfrm>
            <a:off x="2462765" y="2853731"/>
            <a:ext cx="2385030" cy="276999"/>
          </a:xfrm>
          <a:prstGeom prst="rect">
            <a:avLst/>
          </a:prstGeom>
          <a:noFill/>
        </p:spPr>
        <p:txBody>
          <a:bodyPr wrap="square" rtlCol="0">
            <a:spAutoFit/>
          </a:bodyPr>
          <a:lstStyle/>
          <a:p>
            <a:r>
              <a:rPr lang="sv-SE" sz="1200" dirty="0" smtClean="0"/>
              <a:t>Food delivery time (06.00-06.30)</a:t>
            </a:r>
            <a:endParaRPr lang="sv-SE" sz="1200" dirty="0"/>
          </a:p>
        </p:txBody>
      </p:sp>
      <p:sp>
        <p:nvSpPr>
          <p:cNvPr id="24" name="TextBox 23"/>
          <p:cNvSpPr txBox="1"/>
          <p:nvPr/>
        </p:nvSpPr>
        <p:spPr>
          <a:xfrm>
            <a:off x="2477648" y="3135252"/>
            <a:ext cx="2108872" cy="276999"/>
          </a:xfrm>
          <a:prstGeom prst="rect">
            <a:avLst/>
          </a:prstGeom>
          <a:noFill/>
        </p:spPr>
        <p:txBody>
          <a:bodyPr wrap="square" rtlCol="0">
            <a:spAutoFit/>
          </a:bodyPr>
          <a:lstStyle/>
          <a:p>
            <a:r>
              <a:rPr lang="sv-SE" sz="1200" dirty="0" smtClean="0"/>
              <a:t>Food quantity accuracy (total)</a:t>
            </a:r>
            <a:endParaRPr lang="sv-SE" sz="1200" dirty="0"/>
          </a:p>
        </p:txBody>
      </p:sp>
      <p:sp>
        <p:nvSpPr>
          <p:cNvPr id="25" name="TextBox 24"/>
          <p:cNvSpPr txBox="1"/>
          <p:nvPr/>
        </p:nvSpPr>
        <p:spPr>
          <a:xfrm>
            <a:off x="2477647" y="3513477"/>
            <a:ext cx="1814601" cy="276999"/>
          </a:xfrm>
          <a:prstGeom prst="rect">
            <a:avLst/>
          </a:prstGeom>
          <a:noFill/>
        </p:spPr>
        <p:txBody>
          <a:bodyPr wrap="square" rtlCol="0">
            <a:spAutoFit/>
          </a:bodyPr>
          <a:lstStyle/>
          <a:p>
            <a:r>
              <a:rPr lang="sv-SE" sz="1200" dirty="0" smtClean="0"/>
              <a:t>Food freshness (total)</a:t>
            </a:r>
            <a:endParaRPr lang="sv-SE" sz="1200" dirty="0"/>
          </a:p>
        </p:txBody>
      </p:sp>
      <p:sp>
        <p:nvSpPr>
          <p:cNvPr id="26" name="Right Brace 25"/>
          <p:cNvSpPr/>
          <p:nvPr/>
        </p:nvSpPr>
        <p:spPr>
          <a:xfrm rot="5400000">
            <a:off x="1489337" y="3799527"/>
            <a:ext cx="291633" cy="777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27" name="Right Brace 26"/>
          <p:cNvSpPr/>
          <p:nvPr/>
        </p:nvSpPr>
        <p:spPr>
          <a:xfrm rot="5400000">
            <a:off x="3012305" y="3443089"/>
            <a:ext cx="291635" cy="1490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620"/>
          </a:p>
        </p:txBody>
      </p:sp>
      <p:sp>
        <p:nvSpPr>
          <p:cNvPr id="28" name="TextBox 27"/>
          <p:cNvSpPr txBox="1"/>
          <p:nvPr/>
        </p:nvSpPr>
        <p:spPr>
          <a:xfrm>
            <a:off x="1375926" y="4376519"/>
            <a:ext cx="1814601" cy="276999"/>
          </a:xfrm>
          <a:prstGeom prst="rect">
            <a:avLst/>
          </a:prstGeom>
          <a:noFill/>
        </p:spPr>
        <p:txBody>
          <a:bodyPr wrap="square" rtlCol="0">
            <a:spAutoFit/>
          </a:bodyPr>
          <a:lstStyle/>
          <a:p>
            <a:r>
              <a:rPr lang="sv-SE" sz="1200" dirty="0" smtClean="0"/>
              <a:t>Need</a:t>
            </a:r>
            <a:endParaRPr lang="sv-SE" sz="1200" dirty="0"/>
          </a:p>
        </p:txBody>
      </p:sp>
      <p:sp>
        <p:nvSpPr>
          <p:cNvPr id="29" name="TextBox 28"/>
          <p:cNvSpPr txBox="1"/>
          <p:nvPr/>
        </p:nvSpPr>
        <p:spPr>
          <a:xfrm>
            <a:off x="2659650" y="4367476"/>
            <a:ext cx="1814601" cy="276999"/>
          </a:xfrm>
          <a:prstGeom prst="rect">
            <a:avLst/>
          </a:prstGeom>
          <a:noFill/>
        </p:spPr>
        <p:txBody>
          <a:bodyPr wrap="square" rtlCol="0">
            <a:spAutoFit/>
          </a:bodyPr>
          <a:lstStyle/>
          <a:p>
            <a:r>
              <a:rPr lang="sv-SE" sz="1200" dirty="0" smtClean="0"/>
              <a:t>Requirements</a:t>
            </a:r>
            <a:r>
              <a:rPr lang="sv-SE" sz="1080" dirty="0" smtClean="0"/>
              <a:t> </a:t>
            </a:r>
            <a:endParaRPr lang="sv-SE" sz="1080" dirty="0"/>
          </a:p>
        </p:txBody>
      </p:sp>
      <p:sp>
        <p:nvSpPr>
          <p:cNvPr id="30" name="Right Arrow 29"/>
          <p:cNvSpPr/>
          <p:nvPr/>
        </p:nvSpPr>
        <p:spPr>
          <a:xfrm>
            <a:off x="4684663" y="2931228"/>
            <a:ext cx="723015" cy="1330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5505821" y="2406962"/>
            <a:ext cx="1818526" cy="307777"/>
          </a:xfrm>
          <a:prstGeom prst="rect">
            <a:avLst/>
          </a:prstGeom>
          <a:noFill/>
        </p:spPr>
        <p:txBody>
          <a:bodyPr wrap="square" rtlCol="0">
            <a:spAutoFit/>
          </a:bodyPr>
          <a:lstStyle/>
          <a:p>
            <a:r>
              <a:rPr lang="sv-SE" sz="1400" b="1" dirty="0" err="1" smtClean="0"/>
              <a:t>Frequency</a:t>
            </a:r>
            <a:r>
              <a:rPr lang="sv-SE" sz="1400" b="1" dirty="0" smtClean="0"/>
              <a:t> </a:t>
            </a:r>
            <a:r>
              <a:rPr lang="sv-SE" sz="1400" b="1" dirty="0" err="1" smtClean="0"/>
              <a:t>tables</a:t>
            </a:r>
            <a:endParaRPr lang="sv-SE" sz="1400" dirty="0"/>
          </a:p>
        </p:txBody>
      </p:sp>
      <p:sp>
        <p:nvSpPr>
          <p:cNvPr id="32" name="TextBox 31"/>
          <p:cNvSpPr txBox="1"/>
          <p:nvPr/>
        </p:nvSpPr>
        <p:spPr>
          <a:xfrm>
            <a:off x="1181504" y="2396688"/>
            <a:ext cx="1818526" cy="307777"/>
          </a:xfrm>
          <a:prstGeom prst="rect">
            <a:avLst/>
          </a:prstGeom>
          <a:noFill/>
        </p:spPr>
        <p:txBody>
          <a:bodyPr wrap="square" rtlCol="0">
            <a:spAutoFit/>
          </a:bodyPr>
          <a:lstStyle/>
          <a:p>
            <a:r>
              <a:rPr lang="sv-SE" sz="1400" b="1" dirty="0" smtClean="0"/>
              <a:t>Requirements tree</a:t>
            </a:r>
            <a:endParaRPr lang="sv-SE" sz="1400" dirty="0"/>
          </a:p>
        </p:txBody>
      </p:sp>
      <p:sp>
        <p:nvSpPr>
          <p:cNvPr id="6" name="TextBox 5"/>
          <p:cNvSpPr txBox="1"/>
          <p:nvPr/>
        </p:nvSpPr>
        <p:spPr>
          <a:xfrm>
            <a:off x="5505821" y="2863250"/>
            <a:ext cx="1348831" cy="276999"/>
          </a:xfrm>
          <a:prstGeom prst="rect">
            <a:avLst/>
          </a:prstGeom>
          <a:noFill/>
        </p:spPr>
        <p:txBody>
          <a:bodyPr wrap="none" rtlCol="0">
            <a:spAutoFit/>
          </a:bodyPr>
          <a:lstStyle/>
          <a:p>
            <a:r>
              <a:rPr lang="sv-SE" sz="1200" dirty="0" smtClean="0"/>
              <a:t>Food delivery time</a:t>
            </a:r>
            <a:endParaRPr lang="sv-SE" sz="1200" dirty="0"/>
          </a:p>
        </p:txBody>
      </p:sp>
      <p:sp>
        <p:nvSpPr>
          <p:cNvPr id="8" name="TextBox 7"/>
          <p:cNvSpPr txBox="1"/>
          <p:nvPr/>
        </p:nvSpPr>
        <p:spPr>
          <a:xfrm>
            <a:off x="5347031" y="3968728"/>
            <a:ext cx="936475" cy="276999"/>
          </a:xfrm>
          <a:prstGeom prst="rect">
            <a:avLst/>
          </a:prstGeom>
          <a:noFill/>
        </p:spPr>
        <p:txBody>
          <a:bodyPr wrap="none" rtlCol="0">
            <a:spAutoFit/>
          </a:bodyPr>
          <a:lstStyle/>
          <a:p>
            <a:r>
              <a:rPr lang="sv-SE" sz="1200" dirty="0" smtClean="0"/>
              <a:t>06.00-06.30</a:t>
            </a:r>
            <a:endParaRPr lang="sv-SE" sz="1200" dirty="0"/>
          </a:p>
        </p:txBody>
      </p:sp>
      <p:sp>
        <p:nvSpPr>
          <p:cNvPr id="33" name="TextBox 32"/>
          <p:cNvSpPr txBox="1"/>
          <p:nvPr/>
        </p:nvSpPr>
        <p:spPr>
          <a:xfrm>
            <a:off x="6212725" y="3968889"/>
            <a:ext cx="936475" cy="276999"/>
          </a:xfrm>
          <a:prstGeom prst="rect">
            <a:avLst/>
          </a:prstGeom>
          <a:noFill/>
        </p:spPr>
        <p:txBody>
          <a:bodyPr wrap="none" rtlCol="0">
            <a:spAutoFit/>
          </a:bodyPr>
          <a:lstStyle/>
          <a:p>
            <a:r>
              <a:rPr lang="sv-SE" sz="1200" dirty="0" smtClean="0"/>
              <a:t>06.30-07.00</a:t>
            </a:r>
            <a:endParaRPr lang="sv-SE" sz="1200" dirty="0"/>
          </a:p>
        </p:txBody>
      </p:sp>
      <p:sp>
        <p:nvSpPr>
          <p:cNvPr id="34" name="TextBox 33"/>
          <p:cNvSpPr txBox="1"/>
          <p:nvPr/>
        </p:nvSpPr>
        <p:spPr>
          <a:xfrm>
            <a:off x="7094678" y="3966284"/>
            <a:ext cx="936475" cy="276999"/>
          </a:xfrm>
          <a:prstGeom prst="rect">
            <a:avLst/>
          </a:prstGeom>
          <a:noFill/>
        </p:spPr>
        <p:txBody>
          <a:bodyPr wrap="none" rtlCol="0">
            <a:spAutoFit/>
          </a:bodyPr>
          <a:lstStyle/>
          <a:p>
            <a:r>
              <a:rPr lang="sv-SE" sz="1200" dirty="0" smtClean="0"/>
              <a:t>07.00-07.30</a:t>
            </a:r>
            <a:endParaRPr lang="sv-SE" sz="1200" dirty="0"/>
          </a:p>
        </p:txBody>
      </p:sp>
      <p:sp>
        <p:nvSpPr>
          <p:cNvPr id="35" name="TextBox 34"/>
          <p:cNvSpPr txBox="1"/>
          <p:nvPr/>
        </p:nvSpPr>
        <p:spPr>
          <a:xfrm>
            <a:off x="7976542" y="3954300"/>
            <a:ext cx="936475" cy="276999"/>
          </a:xfrm>
          <a:prstGeom prst="rect">
            <a:avLst/>
          </a:prstGeom>
          <a:noFill/>
        </p:spPr>
        <p:txBody>
          <a:bodyPr wrap="none" rtlCol="0">
            <a:spAutoFit/>
          </a:bodyPr>
          <a:lstStyle/>
          <a:p>
            <a:r>
              <a:rPr lang="sv-SE" sz="1200" dirty="0" smtClean="0"/>
              <a:t>07.30-08.00</a:t>
            </a:r>
            <a:endParaRPr lang="sv-SE" sz="1200" dirty="0"/>
          </a:p>
        </p:txBody>
      </p:sp>
      <p:sp>
        <p:nvSpPr>
          <p:cNvPr id="38" name="TextBox 37"/>
          <p:cNvSpPr txBox="1"/>
          <p:nvPr/>
        </p:nvSpPr>
        <p:spPr>
          <a:xfrm>
            <a:off x="6484643" y="3211170"/>
            <a:ext cx="234880" cy="276999"/>
          </a:xfrm>
          <a:prstGeom prst="rect">
            <a:avLst/>
          </a:prstGeom>
          <a:noFill/>
        </p:spPr>
        <p:txBody>
          <a:bodyPr wrap="square" rtlCol="0">
            <a:spAutoFit/>
          </a:bodyPr>
          <a:lstStyle/>
          <a:p>
            <a:r>
              <a:rPr lang="sv-SE" sz="1200" dirty="0" smtClean="0"/>
              <a:t>X</a:t>
            </a:r>
            <a:endParaRPr lang="sv-SE" sz="1200" dirty="0"/>
          </a:p>
        </p:txBody>
      </p:sp>
      <p:sp>
        <p:nvSpPr>
          <p:cNvPr id="39" name="TextBox 38"/>
          <p:cNvSpPr txBox="1"/>
          <p:nvPr/>
        </p:nvSpPr>
        <p:spPr>
          <a:xfrm>
            <a:off x="6493207" y="3363570"/>
            <a:ext cx="234880" cy="276999"/>
          </a:xfrm>
          <a:prstGeom prst="rect">
            <a:avLst/>
          </a:prstGeom>
          <a:noFill/>
        </p:spPr>
        <p:txBody>
          <a:bodyPr wrap="square" rtlCol="0">
            <a:spAutoFit/>
          </a:bodyPr>
          <a:lstStyle/>
          <a:p>
            <a:r>
              <a:rPr lang="sv-SE" sz="1200" dirty="0" smtClean="0"/>
              <a:t>X</a:t>
            </a:r>
            <a:endParaRPr lang="sv-SE" sz="1200" dirty="0"/>
          </a:p>
        </p:txBody>
      </p:sp>
      <p:sp>
        <p:nvSpPr>
          <p:cNvPr id="40" name="TextBox 39"/>
          <p:cNvSpPr txBox="1"/>
          <p:nvPr/>
        </p:nvSpPr>
        <p:spPr>
          <a:xfrm>
            <a:off x="7325409" y="3209460"/>
            <a:ext cx="234880" cy="276999"/>
          </a:xfrm>
          <a:prstGeom prst="rect">
            <a:avLst/>
          </a:prstGeom>
          <a:noFill/>
        </p:spPr>
        <p:txBody>
          <a:bodyPr wrap="square" rtlCol="0">
            <a:spAutoFit/>
          </a:bodyPr>
          <a:lstStyle/>
          <a:p>
            <a:r>
              <a:rPr lang="sv-SE" sz="1200" dirty="0" smtClean="0"/>
              <a:t>X</a:t>
            </a:r>
            <a:endParaRPr lang="sv-SE" sz="1200" dirty="0"/>
          </a:p>
        </p:txBody>
      </p:sp>
      <p:sp>
        <p:nvSpPr>
          <p:cNvPr id="41" name="TextBox 40"/>
          <p:cNvSpPr txBox="1"/>
          <p:nvPr/>
        </p:nvSpPr>
        <p:spPr>
          <a:xfrm>
            <a:off x="7333973" y="3361860"/>
            <a:ext cx="234880" cy="276999"/>
          </a:xfrm>
          <a:prstGeom prst="rect">
            <a:avLst/>
          </a:prstGeom>
          <a:noFill/>
        </p:spPr>
        <p:txBody>
          <a:bodyPr wrap="square" rtlCol="0">
            <a:spAutoFit/>
          </a:bodyPr>
          <a:lstStyle/>
          <a:p>
            <a:r>
              <a:rPr lang="sv-SE" sz="1200" dirty="0" smtClean="0"/>
              <a:t>X</a:t>
            </a:r>
            <a:endParaRPr lang="sv-SE" sz="1200" dirty="0"/>
          </a:p>
        </p:txBody>
      </p:sp>
      <p:sp>
        <p:nvSpPr>
          <p:cNvPr id="42" name="TextBox 41"/>
          <p:cNvSpPr txBox="1"/>
          <p:nvPr/>
        </p:nvSpPr>
        <p:spPr>
          <a:xfrm>
            <a:off x="7332263" y="3514260"/>
            <a:ext cx="234880" cy="276999"/>
          </a:xfrm>
          <a:prstGeom prst="rect">
            <a:avLst/>
          </a:prstGeom>
          <a:noFill/>
        </p:spPr>
        <p:txBody>
          <a:bodyPr wrap="square" rtlCol="0">
            <a:spAutoFit/>
          </a:bodyPr>
          <a:lstStyle/>
          <a:p>
            <a:r>
              <a:rPr lang="sv-SE" sz="1200" dirty="0" smtClean="0"/>
              <a:t>X</a:t>
            </a:r>
            <a:endParaRPr lang="sv-SE" sz="1200" dirty="0"/>
          </a:p>
        </p:txBody>
      </p:sp>
      <p:sp>
        <p:nvSpPr>
          <p:cNvPr id="43" name="TextBox 42"/>
          <p:cNvSpPr txBox="1"/>
          <p:nvPr/>
        </p:nvSpPr>
        <p:spPr>
          <a:xfrm>
            <a:off x="7340827" y="3676934"/>
            <a:ext cx="234880" cy="276999"/>
          </a:xfrm>
          <a:prstGeom prst="rect">
            <a:avLst/>
          </a:prstGeom>
          <a:noFill/>
        </p:spPr>
        <p:txBody>
          <a:bodyPr wrap="square" rtlCol="0">
            <a:spAutoFit/>
          </a:bodyPr>
          <a:lstStyle/>
          <a:p>
            <a:r>
              <a:rPr lang="sv-SE" sz="1200" dirty="0" smtClean="0"/>
              <a:t>X</a:t>
            </a:r>
            <a:endParaRPr lang="sv-SE" sz="1200" dirty="0"/>
          </a:p>
        </p:txBody>
      </p:sp>
      <p:sp>
        <p:nvSpPr>
          <p:cNvPr id="44" name="TextBox 43"/>
          <p:cNvSpPr txBox="1"/>
          <p:nvPr/>
        </p:nvSpPr>
        <p:spPr>
          <a:xfrm>
            <a:off x="8258646" y="3228299"/>
            <a:ext cx="234880" cy="276999"/>
          </a:xfrm>
          <a:prstGeom prst="rect">
            <a:avLst/>
          </a:prstGeom>
          <a:noFill/>
        </p:spPr>
        <p:txBody>
          <a:bodyPr wrap="square" rtlCol="0">
            <a:spAutoFit/>
          </a:bodyPr>
          <a:lstStyle/>
          <a:p>
            <a:r>
              <a:rPr lang="sv-SE" sz="1200" dirty="0" smtClean="0"/>
              <a:t>X</a:t>
            </a:r>
            <a:endParaRPr lang="sv-SE" sz="1200" dirty="0"/>
          </a:p>
        </p:txBody>
      </p:sp>
      <p:sp>
        <p:nvSpPr>
          <p:cNvPr id="45" name="TextBox 44"/>
          <p:cNvSpPr txBox="1"/>
          <p:nvPr/>
        </p:nvSpPr>
        <p:spPr>
          <a:xfrm>
            <a:off x="8267210" y="3380699"/>
            <a:ext cx="234880" cy="276999"/>
          </a:xfrm>
          <a:prstGeom prst="rect">
            <a:avLst/>
          </a:prstGeom>
          <a:noFill/>
        </p:spPr>
        <p:txBody>
          <a:bodyPr wrap="square" rtlCol="0">
            <a:spAutoFit/>
          </a:bodyPr>
          <a:lstStyle/>
          <a:p>
            <a:r>
              <a:rPr lang="sv-SE" sz="1200" dirty="0" smtClean="0"/>
              <a:t>X</a:t>
            </a:r>
            <a:endParaRPr lang="sv-SE" sz="1200" dirty="0"/>
          </a:p>
        </p:txBody>
      </p:sp>
      <p:sp>
        <p:nvSpPr>
          <p:cNvPr id="46" name="TextBox 45"/>
          <p:cNvSpPr txBox="1"/>
          <p:nvPr/>
        </p:nvSpPr>
        <p:spPr>
          <a:xfrm>
            <a:off x="8265500" y="3533099"/>
            <a:ext cx="234880" cy="276999"/>
          </a:xfrm>
          <a:prstGeom prst="rect">
            <a:avLst/>
          </a:prstGeom>
          <a:noFill/>
        </p:spPr>
        <p:txBody>
          <a:bodyPr wrap="square" rtlCol="0">
            <a:spAutoFit/>
          </a:bodyPr>
          <a:lstStyle/>
          <a:p>
            <a:r>
              <a:rPr lang="sv-SE" sz="1200" dirty="0" smtClean="0"/>
              <a:t>X</a:t>
            </a:r>
            <a:endParaRPr lang="sv-SE" sz="1200" dirty="0"/>
          </a:p>
        </p:txBody>
      </p:sp>
      <p:sp>
        <p:nvSpPr>
          <p:cNvPr id="48" name="TextBox 47"/>
          <p:cNvSpPr txBox="1"/>
          <p:nvPr/>
        </p:nvSpPr>
        <p:spPr>
          <a:xfrm>
            <a:off x="5690105" y="3197475"/>
            <a:ext cx="234880" cy="276999"/>
          </a:xfrm>
          <a:prstGeom prst="rect">
            <a:avLst/>
          </a:prstGeom>
          <a:noFill/>
        </p:spPr>
        <p:txBody>
          <a:bodyPr wrap="square" rtlCol="0">
            <a:spAutoFit/>
          </a:bodyPr>
          <a:lstStyle/>
          <a:p>
            <a:r>
              <a:rPr lang="sv-SE" sz="1200" dirty="0" smtClean="0"/>
              <a:t>X</a:t>
            </a:r>
            <a:endParaRPr lang="sv-SE" sz="1200" dirty="0"/>
          </a:p>
        </p:txBody>
      </p:sp>
      <p:sp>
        <p:nvSpPr>
          <p:cNvPr id="49" name="TextBox 48"/>
          <p:cNvSpPr txBox="1"/>
          <p:nvPr/>
        </p:nvSpPr>
        <p:spPr>
          <a:xfrm>
            <a:off x="5698669" y="3349875"/>
            <a:ext cx="234880" cy="276999"/>
          </a:xfrm>
          <a:prstGeom prst="rect">
            <a:avLst/>
          </a:prstGeom>
          <a:noFill/>
        </p:spPr>
        <p:txBody>
          <a:bodyPr wrap="square" rtlCol="0">
            <a:spAutoFit/>
          </a:bodyPr>
          <a:lstStyle/>
          <a:p>
            <a:r>
              <a:rPr lang="sv-SE" sz="1200" dirty="0" smtClean="0"/>
              <a:t>X</a:t>
            </a:r>
            <a:endParaRPr lang="sv-SE" sz="1200" dirty="0"/>
          </a:p>
        </p:txBody>
      </p:sp>
      <p:sp>
        <p:nvSpPr>
          <p:cNvPr id="50" name="TextBox 49"/>
          <p:cNvSpPr txBox="1"/>
          <p:nvPr/>
        </p:nvSpPr>
        <p:spPr>
          <a:xfrm>
            <a:off x="5696959" y="3502275"/>
            <a:ext cx="234880" cy="276999"/>
          </a:xfrm>
          <a:prstGeom prst="rect">
            <a:avLst/>
          </a:prstGeom>
          <a:noFill/>
        </p:spPr>
        <p:txBody>
          <a:bodyPr wrap="square" rtlCol="0">
            <a:spAutoFit/>
          </a:bodyPr>
          <a:lstStyle/>
          <a:p>
            <a:r>
              <a:rPr lang="sv-SE" sz="1200" dirty="0" smtClean="0"/>
              <a:t>X</a:t>
            </a:r>
            <a:endParaRPr lang="sv-SE" sz="1200" dirty="0"/>
          </a:p>
        </p:txBody>
      </p:sp>
      <p:sp>
        <p:nvSpPr>
          <p:cNvPr id="51" name="TextBox 50"/>
          <p:cNvSpPr txBox="1"/>
          <p:nvPr/>
        </p:nvSpPr>
        <p:spPr>
          <a:xfrm>
            <a:off x="5705523" y="3664949"/>
            <a:ext cx="234880" cy="276999"/>
          </a:xfrm>
          <a:prstGeom prst="rect">
            <a:avLst/>
          </a:prstGeom>
          <a:noFill/>
        </p:spPr>
        <p:txBody>
          <a:bodyPr wrap="square" rtlCol="0">
            <a:spAutoFit/>
          </a:bodyPr>
          <a:lstStyle/>
          <a:p>
            <a:r>
              <a:rPr lang="sv-SE" sz="1200" dirty="0" smtClean="0"/>
              <a:t>X</a:t>
            </a:r>
            <a:endParaRPr lang="sv-SE" sz="1200" dirty="0"/>
          </a:p>
        </p:txBody>
      </p:sp>
    </p:spTree>
    <p:extLst>
      <p:ext uri="{BB962C8B-B14F-4D97-AF65-F5344CB8AC3E}">
        <p14:creationId xmlns:p14="http://schemas.microsoft.com/office/powerpoint/2010/main" val="2959521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90917" y="537367"/>
            <a:ext cx="8530420" cy="596700"/>
          </a:xfrm>
        </p:spPr>
        <p:txBody>
          <a:bodyPr>
            <a:noAutofit/>
          </a:bodyPr>
          <a:lstStyle/>
          <a:p>
            <a:r>
              <a:rPr lang="sv-SE" sz="2700" dirty="0" smtClean="0"/>
              <a:t>Ytterligare processförbättringsaktiviteter</a:t>
            </a:r>
            <a:endParaRPr lang="sv-SE" sz="2700" dirty="0"/>
          </a:p>
        </p:txBody>
      </p:sp>
      <p:sp>
        <p:nvSpPr>
          <p:cNvPr id="3" name="Content Placeholder 2"/>
          <p:cNvSpPr>
            <a:spLocks noGrp="1"/>
          </p:cNvSpPr>
          <p:nvPr>
            <p:ph idx="1"/>
          </p:nvPr>
        </p:nvSpPr>
        <p:spPr>
          <a:xfrm>
            <a:off x="279044" y="1297837"/>
            <a:ext cx="8430058" cy="3240432"/>
          </a:xfrm>
        </p:spPr>
        <p:txBody>
          <a:bodyPr>
            <a:normAutofit/>
          </a:bodyPr>
          <a:lstStyle/>
          <a:p>
            <a:pPr indent="-285750">
              <a:spcBef>
                <a:spcPts val="900"/>
              </a:spcBef>
            </a:pPr>
            <a:r>
              <a:rPr lang="sv-SE" sz="1800" b="1" dirty="0"/>
              <a:t>Eliminera identifiera dubbelarbete</a:t>
            </a:r>
            <a:r>
              <a:rPr lang="sv-SE" sz="1800" dirty="0"/>
              <a:t>, det vill säga samma aktivitet görs flera gånger fast den bara skulle behöva göra en gång</a:t>
            </a:r>
          </a:p>
          <a:p>
            <a:pPr marL="800100" lvl="1">
              <a:spcBef>
                <a:spcPts val="900"/>
              </a:spcBef>
            </a:pPr>
            <a:r>
              <a:rPr lang="sv-SE" sz="1500" b="1" dirty="0"/>
              <a:t>Undvik dubbelinmatning i två eller flera IT-system, </a:t>
            </a:r>
            <a:r>
              <a:rPr lang="sv-SE" sz="1500" dirty="0"/>
              <a:t>det kan göras genom att integrera dem</a:t>
            </a:r>
          </a:p>
          <a:p>
            <a:pPr indent="-285750">
              <a:spcBef>
                <a:spcPts val="900"/>
              </a:spcBef>
            </a:pPr>
            <a:r>
              <a:rPr lang="sv-SE" sz="1800" b="1" dirty="0"/>
              <a:t>Eliminera </a:t>
            </a:r>
            <a:r>
              <a:rPr lang="sv-SE" sz="1800" b="1" dirty="0" smtClean="0"/>
              <a:t>flaskhalsar</a:t>
            </a:r>
            <a:r>
              <a:rPr lang="sv-SE" sz="1800" b="1" dirty="0"/>
              <a:t>, </a:t>
            </a:r>
            <a:r>
              <a:rPr lang="sv-SE" sz="1800" dirty="0"/>
              <a:t>det vill säga resursbrist i delar av processerna som stoppar flödet (”flaskhals”) och som kan leda till </a:t>
            </a:r>
            <a:r>
              <a:rPr lang="sv-SE" sz="1800" dirty="0" smtClean="0"/>
              <a:t>förseningar, det vill det saknas resurser att genomföra en aktivitet</a:t>
            </a:r>
            <a:endParaRPr lang="sv-SE" sz="1800" dirty="0"/>
          </a:p>
          <a:p>
            <a:pPr lvl="1">
              <a:spcBef>
                <a:spcPts val="900"/>
              </a:spcBef>
            </a:pPr>
            <a:endParaRPr lang="sv-SE" sz="1500" dirty="0"/>
          </a:p>
          <a:p>
            <a:pPr lvl="1">
              <a:spcBef>
                <a:spcPts val="900"/>
              </a:spcBef>
            </a:pPr>
            <a:endParaRPr lang="sv-SE" sz="1500" dirty="0"/>
          </a:p>
          <a:p>
            <a:endParaRPr lang="sv-SE" dirty="0"/>
          </a:p>
        </p:txBody>
      </p:sp>
    </p:spTree>
    <p:extLst>
      <p:ext uri="{BB962C8B-B14F-4D97-AF65-F5344CB8AC3E}">
        <p14:creationId xmlns:p14="http://schemas.microsoft.com/office/powerpoint/2010/main" val="7608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486" y="170911"/>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5702" y="537367"/>
            <a:ext cx="8343080" cy="596700"/>
          </a:xfrm>
        </p:spPr>
        <p:txBody>
          <a:bodyPr>
            <a:noAutofit/>
          </a:bodyPr>
          <a:lstStyle/>
          <a:p>
            <a:r>
              <a:rPr lang="sv-SE" sz="2700" dirty="0" smtClean="0"/>
              <a:t>Ytterligare processförbättringsaktiviteter</a:t>
            </a:r>
            <a:endParaRPr lang="sv-SE" sz="2700" dirty="0"/>
          </a:p>
        </p:txBody>
      </p:sp>
      <p:sp>
        <p:nvSpPr>
          <p:cNvPr id="3" name="Content Placeholder 2"/>
          <p:cNvSpPr>
            <a:spLocks noGrp="1"/>
          </p:cNvSpPr>
          <p:nvPr>
            <p:ph idx="1"/>
          </p:nvPr>
        </p:nvSpPr>
        <p:spPr>
          <a:xfrm>
            <a:off x="279044" y="1297837"/>
            <a:ext cx="8430058" cy="3240432"/>
          </a:xfrm>
        </p:spPr>
        <p:txBody>
          <a:bodyPr>
            <a:normAutofit/>
          </a:bodyPr>
          <a:lstStyle/>
          <a:p>
            <a:pPr>
              <a:spcBef>
                <a:spcPts val="900"/>
              </a:spcBef>
            </a:pPr>
            <a:r>
              <a:rPr lang="sv-SE" sz="1800" b="1" dirty="0"/>
              <a:t>Gör saker parallellt i stället för sekventiellt om det är möjligt</a:t>
            </a:r>
            <a:r>
              <a:rPr lang="sv-SE" sz="1800" dirty="0"/>
              <a:t>, det vill säga vid en försäljningsprocess kan en beställningen kontrolleras samtidigt som kundens kredit </a:t>
            </a:r>
            <a:r>
              <a:rPr lang="sv-SE" sz="1800" dirty="0" smtClean="0"/>
              <a:t>kollas</a:t>
            </a:r>
            <a:endParaRPr lang="sv-SE" sz="1800" dirty="0"/>
          </a:p>
          <a:p>
            <a:pPr>
              <a:spcBef>
                <a:spcPts val="900"/>
              </a:spcBef>
            </a:pPr>
            <a:r>
              <a:rPr lang="sv-SE" sz="1800" b="1" dirty="0"/>
              <a:t>Identifiera </a:t>
            </a:r>
            <a:r>
              <a:rPr lang="sv-SE" sz="1800" b="1" dirty="0" smtClean="0"/>
              <a:t>”duplicted system”</a:t>
            </a:r>
            <a:r>
              <a:rPr lang="sv-SE" sz="1800" dirty="0" smtClean="0"/>
              <a:t>, </a:t>
            </a:r>
            <a:r>
              <a:rPr lang="sv-SE" sz="1800" dirty="0"/>
              <a:t>till exempel ska kan vissa personer mata in information i ett IT-system, medan andra gör det i ett annat </a:t>
            </a:r>
            <a:r>
              <a:rPr lang="sv-SE" sz="1800" dirty="0" smtClean="0"/>
              <a:t>IT-system, eller på olika ställen i samma system, </a:t>
            </a:r>
            <a:r>
              <a:rPr lang="sv-SE" sz="1800" dirty="0"/>
              <a:t>vilket gör det svårt att veta var informationen finns – skapa till exempel tydliga rutiner för att hantera detta</a:t>
            </a:r>
          </a:p>
          <a:p>
            <a:pPr lvl="1">
              <a:spcBef>
                <a:spcPts val="900"/>
              </a:spcBef>
            </a:pPr>
            <a:endParaRPr lang="sv-SE" sz="1500" dirty="0"/>
          </a:p>
          <a:p>
            <a:pPr lvl="1">
              <a:spcBef>
                <a:spcPts val="900"/>
              </a:spcBef>
            </a:pPr>
            <a:endParaRPr lang="sv-SE" sz="1500" dirty="0"/>
          </a:p>
          <a:p>
            <a:endParaRPr lang="sv-SE" dirty="0"/>
          </a:p>
        </p:txBody>
      </p:sp>
    </p:spTree>
    <p:extLst>
      <p:ext uri="{BB962C8B-B14F-4D97-AF65-F5344CB8AC3E}">
        <p14:creationId xmlns:p14="http://schemas.microsoft.com/office/powerpoint/2010/main" val="184351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35</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smtClean="0"/>
              <a:t>Information</a:t>
            </a:r>
            <a:endParaRPr lang="en-US" dirty="0" smtClean="0"/>
          </a:p>
        </p:txBody>
      </p:sp>
    </p:spTree>
    <p:extLst>
      <p:ext uri="{BB962C8B-B14F-4D97-AF65-F5344CB8AC3E}">
        <p14:creationId xmlns:p14="http://schemas.microsoft.com/office/powerpoint/2010/main" val="107131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73" name="Oval 72"/>
          <p:cNvSpPr/>
          <p:nvPr/>
        </p:nvSpPr>
        <p:spPr>
          <a:xfrm>
            <a:off x="314554" y="1517029"/>
            <a:ext cx="4751958" cy="150060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459135" y="988195"/>
            <a:ext cx="3684588" cy="3543465"/>
          </a:xfrm>
          <a:prstGeom prst="rect">
            <a:avLst/>
          </a:prstGeom>
        </p:spPr>
      </p:pic>
      <p:sp>
        <p:nvSpPr>
          <p:cNvPr id="2" name="Oval 1"/>
          <p:cNvSpPr/>
          <p:nvPr/>
        </p:nvSpPr>
        <p:spPr>
          <a:xfrm>
            <a:off x="2676293" y="1812314"/>
            <a:ext cx="791736" cy="603807"/>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TextBox 91"/>
          <p:cNvSpPr txBox="1"/>
          <p:nvPr/>
        </p:nvSpPr>
        <p:spPr>
          <a:xfrm>
            <a:off x="1673279" y="2013417"/>
            <a:ext cx="2501029" cy="507831"/>
          </a:xfrm>
          <a:prstGeom prst="rect">
            <a:avLst/>
          </a:prstGeom>
          <a:noFill/>
        </p:spPr>
        <p:txBody>
          <a:bodyPr wrap="square" rtlCol="0">
            <a:spAutoFit/>
          </a:bodyPr>
          <a:lstStyle/>
          <a:p>
            <a:pPr algn="r"/>
            <a:r>
              <a:rPr lang="sv-SE" sz="1350" b="1" i="1" dirty="0" smtClean="0"/>
              <a:t>Termer och begrepp </a:t>
            </a:r>
            <a:r>
              <a:rPr lang="sv-SE" sz="1350" b="1" i="1" dirty="0"/>
              <a:t>som används i </a:t>
            </a:r>
            <a:r>
              <a:rPr lang="sv-SE" sz="1350" b="1" i="1" dirty="0" smtClean="0"/>
              <a:t>verksamheten</a:t>
            </a:r>
            <a:endParaRPr lang="sv-SE" sz="1350" b="1" i="1" dirty="0"/>
          </a:p>
        </p:txBody>
      </p:sp>
    </p:spTree>
    <p:custDataLst>
      <p:tags r:id="rId1"/>
    </p:custDataLst>
    <p:extLst>
      <p:ext uri="{BB962C8B-B14F-4D97-AF65-F5344CB8AC3E}">
        <p14:creationId xmlns:p14="http://schemas.microsoft.com/office/powerpoint/2010/main" val="293636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 name="Oval 72"/>
          <p:cNvSpPr/>
          <p:nvPr/>
        </p:nvSpPr>
        <p:spPr>
          <a:xfrm>
            <a:off x="260159" y="1517029"/>
            <a:ext cx="4751958" cy="1460328"/>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143530" y="1565625"/>
            <a:ext cx="4751958" cy="1411145"/>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92" name="TextBox 91"/>
          <p:cNvSpPr txBox="1"/>
          <p:nvPr/>
        </p:nvSpPr>
        <p:spPr>
          <a:xfrm>
            <a:off x="4523531" y="1812314"/>
            <a:ext cx="2370110" cy="923330"/>
          </a:xfrm>
          <a:prstGeom prst="rect">
            <a:avLst/>
          </a:prstGeom>
          <a:noFill/>
        </p:spPr>
        <p:txBody>
          <a:bodyPr wrap="square" rtlCol="0">
            <a:spAutoFit/>
          </a:bodyPr>
          <a:lstStyle/>
          <a:p>
            <a:pPr algn="r"/>
            <a:r>
              <a:rPr lang="sv-SE" sz="1350" b="1" i="1" dirty="0"/>
              <a:t>Beskriver vilka termer/begrepp som används i verksamheten och hur de är relaterade med varandra</a:t>
            </a:r>
          </a:p>
        </p:txBody>
      </p:sp>
      <p:pic>
        <p:nvPicPr>
          <p:cNvPr id="93" name="Picture 92"/>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178641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1485900" y="4767263"/>
            <a:ext cx="1600200" cy="273844"/>
          </a:xfrm>
          <a:prstGeom prst="rect">
            <a:avLst/>
          </a:prstGeom>
          <a:noFill/>
        </p:spPr>
        <p:txBody>
          <a:bodyPr/>
          <a:lstStyle/>
          <a:p>
            <a:fld id="{D1942677-766F-42BF-8AC5-06313500C1B4}" type="slidenum">
              <a:rPr lang="sv-SE" smtClean="0"/>
              <a:pPr/>
              <a:t>38</a:t>
            </a:fld>
            <a:endParaRPr lang="sv-SE" smtClean="0"/>
          </a:p>
        </p:txBody>
      </p:sp>
      <p:sp>
        <p:nvSpPr>
          <p:cNvPr id="39939" name="Rectangle 2"/>
          <p:cNvSpPr>
            <a:spLocks noGrp="1" noChangeArrowheads="1"/>
          </p:cNvSpPr>
          <p:nvPr>
            <p:ph type="body" idx="1"/>
          </p:nvPr>
        </p:nvSpPr>
        <p:spPr/>
        <p:txBody>
          <a:bodyPr/>
          <a:lstStyle/>
          <a:p>
            <a:pPr eaLnBrk="1" hangingPunct="1">
              <a:buFont typeface="Wingdings" pitchFamily="2" charset="2"/>
              <a:buNone/>
            </a:pPr>
            <a:r>
              <a:rPr lang="sv-SE" dirty="0"/>
              <a:t>B</a:t>
            </a:r>
            <a:r>
              <a:rPr lang="sv-SE" dirty="0" smtClean="0"/>
              <a:t>egrepp i verkligheten</a:t>
            </a:r>
            <a:endParaRPr lang="en-US" dirty="0" smtClean="0"/>
          </a:p>
        </p:txBody>
      </p:sp>
    </p:spTree>
    <p:extLst>
      <p:ext uri="{BB962C8B-B14F-4D97-AF65-F5344CB8AC3E}">
        <p14:creationId xmlns:p14="http://schemas.microsoft.com/office/powerpoint/2010/main" val="6189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992429" y="580321"/>
            <a:ext cx="6264000" cy="447525"/>
          </a:xfrm>
        </p:spPr>
        <p:txBody>
          <a:bodyPr>
            <a:normAutofit fontScale="90000"/>
          </a:bodyPr>
          <a:lstStyle/>
          <a:p>
            <a:pPr algn="l"/>
            <a:r>
              <a:rPr lang="sv-SE" dirty="0" smtClean="0"/>
              <a:t>Begrepp</a:t>
            </a:r>
            <a:r>
              <a:rPr lang="sv-SE" dirty="0"/>
              <a:t/>
            </a:r>
            <a:br>
              <a:rPr lang="sv-SE" dirty="0"/>
            </a:br>
            <a:endParaRPr lang="sv-SE" dirty="0"/>
          </a:p>
        </p:txBody>
      </p:sp>
      <p:sp>
        <p:nvSpPr>
          <p:cNvPr id="3" name="Content Placeholder 2"/>
          <p:cNvSpPr>
            <a:spLocks noGrp="1"/>
          </p:cNvSpPr>
          <p:nvPr>
            <p:ph idx="1"/>
          </p:nvPr>
        </p:nvSpPr>
        <p:spPr>
          <a:xfrm>
            <a:off x="992429" y="1248597"/>
            <a:ext cx="4142032" cy="2430324"/>
          </a:xfrm>
        </p:spPr>
        <p:txBody>
          <a:bodyPr>
            <a:noAutofit/>
          </a:bodyPr>
          <a:lstStyle/>
          <a:p>
            <a:r>
              <a:rPr lang="sv-SE" sz="1800" dirty="0"/>
              <a:t>Ett begrepp är hur vi tänker om saker och ting. </a:t>
            </a:r>
          </a:p>
          <a:p>
            <a:r>
              <a:rPr lang="sv-SE" sz="1800" dirty="0"/>
              <a:t>Ett begrepp är en tankeenhet, en mental föreställning av en eller flera företeelser i verkligheten</a:t>
            </a:r>
            <a:endParaRPr lang="en-US" sz="1800" dirty="0"/>
          </a:p>
          <a:p>
            <a:endParaRPr lang="sv-SE" sz="1350" dirty="0"/>
          </a:p>
        </p:txBody>
      </p:sp>
      <p:sp>
        <p:nvSpPr>
          <p:cNvPr id="6" name="Rectangle 5"/>
          <p:cNvSpPr/>
          <p:nvPr/>
        </p:nvSpPr>
        <p:spPr>
          <a:xfrm>
            <a:off x="6883687" y="642937"/>
            <a:ext cx="1040258" cy="918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pic>
        <p:nvPicPr>
          <p:cNvPr id="2314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310" y="1623729"/>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03446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Kontrollflödesrelation  </a:t>
            </a:r>
          </a:p>
        </p:txBody>
      </p:sp>
      <p:sp>
        <p:nvSpPr>
          <p:cNvPr id="3" name="Content Placeholder 2"/>
          <p:cNvSpPr>
            <a:spLocks noGrp="1"/>
          </p:cNvSpPr>
          <p:nvPr>
            <p:ph idx="1"/>
          </p:nvPr>
        </p:nvSpPr>
        <p:spPr>
          <a:xfrm>
            <a:off x="907220" y="1333952"/>
            <a:ext cx="7005524" cy="507504"/>
          </a:xfrm>
        </p:spPr>
        <p:txBody>
          <a:bodyPr>
            <a:normAutofit fontScale="25000" lnSpcReduction="20000"/>
          </a:bodyPr>
          <a:lstStyle/>
          <a:p>
            <a:pPr>
              <a:spcBef>
                <a:spcPts val="900"/>
              </a:spcBef>
            </a:pPr>
            <a:r>
              <a:rPr lang="sv-SE" sz="7200" dirty="0"/>
              <a:t>Kontrollflödesrelation är en relation som anger i vilken ordning som aktiviteterna i en process ska utföras</a:t>
            </a:r>
          </a:p>
          <a:p>
            <a:pPr>
              <a:spcBef>
                <a:spcPts val="900"/>
              </a:spcBef>
            </a:pPr>
            <a:endParaRPr lang="sv-SE" sz="1650" dirty="0"/>
          </a:p>
          <a:p>
            <a:pPr lvl="1">
              <a:spcBef>
                <a:spcPts val="900"/>
              </a:spcBef>
            </a:pPr>
            <a:endParaRPr lang="sv-SE" sz="1200" dirty="0"/>
          </a:p>
          <a:p>
            <a:pPr lvl="1">
              <a:spcBef>
                <a:spcPts val="900"/>
              </a:spcBef>
              <a:buNone/>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sp>
        <p:nvSpPr>
          <p:cNvPr id="14" name="TextBox 13"/>
          <p:cNvSpPr txBox="1"/>
          <p:nvPr/>
        </p:nvSpPr>
        <p:spPr>
          <a:xfrm>
            <a:off x="1882202" y="4317587"/>
            <a:ext cx="3782942" cy="300082"/>
          </a:xfrm>
          <a:prstGeom prst="rect">
            <a:avLst/>
          </a:prstGeom>
          <a:noFill/>
        </p:spPr>
        <p:txBody>
          <a:bodyPr wrap="square" rtlCol="0">
            <a:spAutoFit/>
          </a:bodyPr>
          <a:lstStyle/>
          <a:p>
            <a:r>
              <a:rPr lang="sv-SE" sz="1350" dirty="0"/>
              <a:t>BPMN – fokuserar på kontrollflödesrelationen</a:t>
            </a:r>
          </a:p>
        </p:txBody>
      </p:sp>
      <p:sp>
        <p:nvSpPr>
          <p:cNvPr id="15" name="Right Brace 14"/>
          <p:cNvSpPr/>
          <p:nvPr/>
        </p:nvSpPr>
        <p:spPr>
          <a:xfrm rot="5400000">
            <a:off x="3346697" y="1793582"/>
            <a:ext cx="374295" cy="4351442"/>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p:txBody>
      </p:sp>
      <p:pic>
        <p:nvPicPr>
          <p:cNvPr id="16" name="Picture 15"/>
          <p:cNvPicPr>
            <a:picLocks noChangeAspect="1"/>
          </p:cNvPicPr>
          <p:nvPr/>
        </p:nvPicPr>
        <p:blipFill>
          <a:blip r:embed="rId3"/>
          <a:stretch>
            <a:fillRect/>
          </a:stretch>
        </p:blipFill>
        <p:spPr>
          <a:xfrm>
            <a:off x="1493167" y="2543745"/>
            <a:ext cx="3961292" cy="1231275"/>
          </a:xfrm>
          <a:prstGeom prst="rect">
            <a:avLst/>
          </a:prstGeom>
        </p:spPr>
      </p:pic>
      <p:sp>
        <p:nvSpPr>
          <p:cNvPr id="5" name="TextBox 4"/>
          <p:cNvSpPr txBox="1"/>
          <p:nvPr/>
        </p:nvSpPr>
        <p:spPr>
          <a:xfrm>
            <a:off x="6738571" y="2584308"/>
            <a:ext cx="1737519" cy="1384995"/>
          </a:xfrm>
          <a:prstGeom prst="rect">
            <a:avLst/>
          </a:prstGeom>
          <a:noFill/>
        </p:spPr>
        <p:txBody>
          <a:bodyPr wrap="square" rtlCol="0">
            <a:spAutoFit/>
          </a:bodyPr>
          <a:lstStyle/>
          <a:p>
            <a:r>
              <a:rPr lang="sv-SE" sz="1400" dirty="0" smtClean="0"/>
              <a:t>Notera att XOR split inte har en fråga utan bara </a:t>
            </a:r>
            <a:r>
              <a:rPr lang="sv-SE" sz="1400" dirty="0" smtClean="0"/>
              <a:t>tre olika </a:t>
            </a:r>
            <a:r>
              <a:rPr lang="sv-SE" sz="1400" dirty="0" smtClean="0"/>
              <a:t>villkor på </a:t>
            </a:r>
            <a:r>
              <a:rPr lang="sv-SE" sz="1400" dirty="0" smtClean="0"/>
              <a:t>flödena. En fråga år också OK, med tre olika svar </a:t>
            </a:r>
            <a:endParaRPr lang="sv-SE" sz="1400" dirty="0"/>
          </a:p>
        </p:txBody>
      </p:sp>
    </p:spTree>
    <p:extLst>
      <p:ext uri="{BB962C8B-B14F-4D97-AF65-F5344CB8AC3E}">
        <p14:creationId xmlns:p14="http://schemas.microsoft.com/office/powerpoint/2010/main" val="1229785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3687" y="642937"/>
            <a:ext cx="1040258" cy="918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Title 7"/>
          <p:cNvSpPr>
            <a:spLocks noGrp="1"/>
          </p:cNvSpPr>
          <p:nvPr>
            <p:ph type="title"/>
          </p:nvPr>
        </p:nvSpPr>
        <p:spPr>
          <a:xfrm>
            <a:off x="1280802" y="456031"/>
            <a:ext cx="6264000" cy="447525"/>
          </a:xfrm>
        </p:spPr>
        <p:txBody>
          <a:bodyPr>
            <a:normAutofit fontScale="90000"/>
          </a:bodyPr>
          <a:lstStyle/>
          <a:p>
            <a:pPr algn="l"/>
            <a:r>
              <a:rPr lang="sv-SE" dirty="0" smtClean="0"/>
              <a:t>Term </a:t>
            </a:r>
            <a:r>
              <a:rPr lang="sv-SE" dirty="0"/>
              <a:t/>
            </a:r>
            <a:br>
              <a:rPr lang="sv-SE" dirty="0"/>
            </a:br>
            <a:endParaRPr lang="sv-SE" dirty="0"/>
          </a:p>
        </p:txBody>
      </p:sp>
      <p:pic>
        <p:nvPicPr>
          <p:cNvPr id="235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896" y="3888536"/>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07" y="2532395"/>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Content Placeholder 2"/>
          <p:cNvSpPr txBox="1">
            <a:spLocks/>
          </p:cNvSpPr>
          <p:nvPr/>
        </p:nvSpPr>
        <p:spPr>
          <a:xfrm>
            <a:off x="1308881" y="977033"/>
            <a:ext cx="6936622" cy="1684534"/>
          </a:xfrm>
          <a:prstGeom prst="rect">
            <a:avLst/>
          </a:prstGeom>
        </p:spPr>
        <p:txBody>
          <a:bodyPr vert="horz" lIns="91440" tIns="45720" rIns="91440" bIns="45720" rtlCol="0">
            <a:no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folHlink"/>
              </a:buClr>
            </a:pPr>
            <a:r>
              <a:rPr lang="sv-SE" sz="1800" dirty="0" smtClean="0"/>
              <a:t>En term (eller beteckning eller ord) är en representation </a:t>
            </a:r>
            <a:r>
              <a:rPr lang="sv-SE" sz="1800" dirty="0" smtClean="0"/>
              <a:t>av ett begrepp En term </a:t>
            </a:r>
            <a:r>
              <a:rPr lang="sv-SE" sz="1800" dirty="0" smtClean="0"/>
              <a:t>är en mer eller mindre godtycklig symbol för ett begrepp</a:t>
            </a:r>
          </a:p>
          <a:p>
            <a:pPr>
              <a:buClr>
                <a:schemeClr val="folHlink"/>
              </a:buClr>
            </a:pPr>
            <a:endParaRPr lang="en-US" sz="1800" dirty="0" smtClean="0"/>
          </a:p>
          <a:p>
            <a:pPr>
              <a:buClr>
                <a:schemeClr val="bg2">
                  <a:lumMod val="40000"/>
                  <a:lumOff val="60000"/>
                </a:schemeClr>
              </a:buClr>
            </a:pPr>
            <a:endParaRPr lang="sv-SE" sz="1350" dirty="0"/>
          </a:p>
        </p:txBody>
      </p:sp>
      <p:sp>
        <p:nvSpPr>
          <p:cNvPr id="10" name="Content Placeholder 2"/>
          <p:cNvSpPr>
            <a:spLocks noGrp="1"/>
          </p:cNvSpPr>
          <p:nvPr>
            <p:ph idx="1"/>
          </p:nvPr>
        </p:nvSpPr>
        <p:spPr>
          <a:xfrm>
            <a:off x="1308881" y="2283494"/>
            <a:ext cx="3961073" cy="1226692"/>
          </a:xfrm>
        </p:spPr>
        <p:txBody>
          <a:bodyPr>
            <a:noAutofit/>
          </a:bodyPr>
          <a:lstStyle/>
          <a:p>
            <a:pPr>
              <a:buClr>
                <a:schemeClr val="folHlink"/>
              </a:buClr>
            </a:pPr>
            <a:r>
              <a:rPr lang="sv-SE" sz="1800" dirty="0" smtClean="0"/>
              <a:t>En </a:t>
            </a:r>
            <a:r>
              <a:rPr lang="sv-SE" sz="1800" dirty="0"/>
              <a:t>term kan bestå av artikulerade ljud, ett ord i form av bokstäver, en ordgrupp (fras), eller en grafisk symbol</a:t>
            </a:r>
          </a:p>
          <a:p>
            <a:pPr>
              <a:buClr>
                <a:schemeClr val="folHlink"/>
              </a:buClr>
            </a:pPr>
            <a:endParaRPr lang="en-US" sz="1800" dirty="0"/>
          </a:p>
          <a:p>
            <a:pPr>
              <a:buClr>
                <a:schemeClr val="bg2">
                  <a:lumMod val="40000"/>
                  <a:lumOff val="60000"/>
                </a:schemeClr>
              </a:buClr>
            </a:pPr>
            <a:endParaRPr lang="sv-SE" sz="1350" dirty="0"/>
          </a:p>
        </p:txBody>
      </p:sp>
    </p:spTree>
    <p:extLst>
      <p:ext uri="{BB962C8B-B14F-4D97-AF65-F5344CB8AC3E}">
        <p14:creationId xmlns:p14="http://schemas.microsoft.com/office/powerpoint/2010/main" val="418261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2825" y="307618"/>
            <a:ext cx="6854833" cy="447525"/>
          </a:xfrm>
        </p:spPr>
        <p:txBody>
          <a:bodyPr>
            <a:normAutofit fontScale="90000"/>
          </a:bodyPr>
          <a:lstStyle/>
          <a:p>
            <a:pPr algn="l"/>
            <a:r>
              <a:rPr lang="sv-SE" dirty="0" smtClean="0"/>
              <a:t>Relationen mellan begrepp och term</a:t>
            </a:r>
            <a:endParaRPr lang="sv-SE" dirty="0"/>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735" y="4138211"/>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468" y="2782070"/>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Content Placeholder 2"/>
          <p:cNvSpPr>
            <a:spLocks noGrp="1"/>
          </p:cNvSpPr>
          <p:nvPr>
            <p:ph idx="1"/>
          </p:nvPr>
        </p:nvSpPr>
        <p:spPr>
          <a:xfrm>
            <a:off x="902825" y="1239053"/>
            <a:ext cx="6094244" cy="1226692"/>
          </a:xfrm>
        </p:spPr>
        <p:txBody>
          <a:bodyPr>
            <a:noAutofit/>
          </a:bodyPr>
          <a:lstStyle/>
          <a:p>
            <a:pPr>
              <a:buClr>
                <a:schemeClr val="folHlink"/>
              </a:buClr>
            </a:pPr>
            <a:r>
              <a:rPr lang="sv-SE" sz="1800" dirty="0"/>
              <a:t>För att uttrycka ett begrepp måste man ha </a:t>
            </a:r>
            <a:br>
              <a:rPr lang="sv-SE" sz="1800" dirty="0"/>
            </a:br>
            <a:r>
              <a:rPr lang="sv-SE" sz="1800" dirty="0"/>
              <a:t>en term för det (eller möjligen peka på något i verkligheten som representerar </a:t>
            </a:r>
            <a:r>
              <a:rPr lang="sv-SE" sz="1800" dirty="0" smtClean="0"/>
              <a:t>begreppet)</a:t>
            </a:r>
          </a:p>
          <a:p>
            <a:pPr>
              <a:buClr>
                <a:schemeClr val="folHlink"/>
              </a:buClr>
            </a:pPr>
            <a:endParaRPr lang="sv-SE" sz="1800" dirty="0"/>
          </a:p>
          <a:p>
            <a:pPr>
              <a:buClr>
                <a:schemeClr val="folHlink"/>
              </a:buClr>
            </a:pPr>
            <a:endParaRPr lang="en-US" sz="1800" dirty="0"/>
          </a:p>
          <a:p>
            <a:pPr>
              <a:buClr>
                <a:schemeClr val="bg2">
                  <a:lumMod val="40000"/>
                  <a:lumOff val="60000"/>
                </a:schemeClr>
              </a:buClr>
            </a:pPr>
            <a:endParaRPr lang="sv-SE" sz="1350" dirty="0"/>
          </a:p>
        </p:txBody>
      </p:sp>
      <p:sp>
        <p:nvSpPr>
          <p:cNvPr id="11" name="Content Placeholder 2"/>
          <p:cNvSpPr txBox="1">
            <a:spLocks/>
          </p:cNvSpPr>
          <p:nvPr/>
        </p:nvSpPr>
        <p:spPr>
          <a:xfrm>
            <a:off x="902825" y="2614336"/>
            <a:ext cx="6094244" cy="1226692"/>
          </a:xfrm>
          <a:prstGeom prst="rect">
            <a:avLst/>
          </a:prstGeom>
        </p:spPr>
        <p:txBody>
          <a:bodyPr vert="horz" lIns="91440" tIns="45720" rIns="91440" bIns="45720" rtlCol="0">
            <a:no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folHlink"/>
              </a:buClr>
            </a:pPr>
            <a:r>
              <a:rPr lang="sv-SE" sz="1800" dirty="0" smtClean="0"/>
              <a:t>Sambandet mellan begrepp och term bör vara så entydigt som möjligt, annars uppstår tolkningsproblem, som:</a:t>
            </a:r>
          </a:p>
          <a:p>
            <a:pPr marL="628650" lvl="1">
              <a:buClr>
                <a:schemeClr val="folHlink"/>
              </a:buClr>
              <a:buSzPct val="90000"/>
              <a:buFont typeface="Arial" pitchFamily="34" charset="0"/>
              <a:buChar char="•"/>
            </a:pPr>
            <a:r>
              <a:rPr lang="sv-SE" sz="1800" dirty="0" smtClean="0"/>
              <a:t>Synonymi</a:t>
            </a:r>
            <a:endParaRPr lang="sv-SE" sz="1800" dirty="0" smtClean="0"/>
          </a:p>
          <a:p>
            <a:pPr marL="628650" lvl="1">
              <a:buClr>
                <a:schemeClr val="folHlink"/>
              </a:buClr>
              <a:buSzPct val="90000"/>
              <a:buFont typeface="Arial" pitchFamily="34" charset="0"/>
              <a:buChar char="•"/>
            </a:pPr>
            <a:r>
              <a:rPr lang="sv-SE" sz="1800" dirty="0" smtClean="0"/>
              <a:t>Polysemi</a:t>
            </a:r>
            <a:endParaRPr lang="sv-SE" sz="1800" dirty="0" smtClean="0"/>
          </a:p>
          <a:p>
            <a:pPr marL="628650" lvl="1">
              <a:buClr>
                <a:schemeClr val="folHlink"/>
              </a:buClr>
              <a:buSzPct val="90000"/>
              <a:buFont typeface="Arial" pitchFamily="34" charset="0"/>
              <a:buChar char="•"/>
            </a:pPr>
            <a:r>
              <a:rPr lang="sv-SE" sz="1800" dirty="0" smtClean="0"/>
              <a:t>Homonymi</a:t>
            </a:r>
            <a:endParaRPr lang="sv-SE" sz="1800" dirty="0" smtClean="0"/>
          </a:p>
          <a:p>
            <a:pPr>
              <a:buClr>
                <a:schemeClr val="folHlink"/>
              </a:buClr>
            </a:pPr>
            <a:endParaRPr lang="sv-SE" sz="1800" dirty="0" smtClean="0"/>
          </a:p>
          <a:p>
            <a:pPr>
              <a:buClr>
                <a:schemeClr val="folHlink"/>
              </a:buClr>
            </a:pPr>
            <a:endParaRPr lang="en-US" sz="1800" dirty="0" smtClean="0"/>
          </a:p>
          <a:p>
            <a:pPr>
              <a:buClr>
                <a:schemeClr val="bg2">
                  <a:lumMod val="40000"/>
                  <a:lumOff val="60000"/>
                </a:schemeClr>
              </a:buClr>
            </a:pPr>
            <a:endParaRPr lang="sv-SE" sz="1350" dirty="0"/>
          </a:p>
        </p:txBody>
      </p:sp>
    </p:spTree>
    <p:extLst>
      <p:ext uri="{BB962C8B-B14F-4D97-AF65-F5344CB8AC3E}">
        <p14:creationId xmlns:p14="http://schemas.microsoft.com/office/powerpoint/2010/main" val="36948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31739" y="441486"/>
            <a:ext cx="6172200" cy="857250"/>
          </a:xfrm>
        </p:spPr>
        <p:txBody>
          <a:bodyPr>
            <a:normAutofit/>
          </a:bodyPr>
          <a:lstStyle/>
          <a:p>
            <a:pPr algn="l" eaLnBrk="1" hangingPunct="1"/>
            <a:r>
              <a:rPr lang="sv-SE" sz="2700" dirty="0"/>
              <a:t>Relationen begrepp och term</a:t>
            </a:r>
            <a:endParaRPr lang="en-US" sz="2700" dirty="0"/>
          </a:p>
        </p:txBody>
      </p:sp>
      <p:sp>
        <p:nvSpPr>
          <p:cNvPr id="977923" name="Text Box 3"/>
          <p:cNvSpPr txBox="1">
            <a:spLocks noChangeArrowheads="1"/>
          </p:cNvSpPr>
          <p:nvPr/>
        </p:nvSpPr>
        <p:spPr bwMode="auto">
          <a:xfrm>
            <a:off x="1675210" y="1688307"/>
            <a:ext cx="1457325" cy="323165"/>
          </a:xfrm>
          <a:prstGeom prst="rect">
            <a:avLst/>
          </a:prstGeom>
          <a:noFill/>
          <a:ln w="9525">
            <a:noFill/>
            <a:miter lim="800000"/>
            <a:headEnd/>
            <a:tailEnd/>
          </a:ln>
        </p:spPr>
        <p:txBody>
          <a:bodyPr>
            <a:spAutoFit/>
          </a:bodyPr>
          <a:lstStyle/>
          <a:p>
            <a:pPr>
              <a:spcBef>
                <a:spcPct val="50000"/>
              </a:spcBef>
            </a:pPr>
            <a:r>
              <a:rPr lang="sv-SE" sz="1500"/>
              <a:t>Synonym</a:t>
            </a:r>
            <a:endParaRPr lang="en-US" sz="1500"/>
          </a:p>
        </p:txBody>
      </p:sp>
      <p:sp>
        <p:nvSpPr>
          <p:cNvPr id="977924" name="Text Box 4"/>
          <p:cNvSpPr txBox="1">
            <a:spLocks noChangeArrowheads="1"/>
          </p:cNvSpPr>
          <p:nvPr/>
        </p:nvSpPr>
        <p:spPr bwMode="auto">
          <a:xfrm>
            <a:off x="1655676" y="2726796"/>
            <a:ext cx="1457325" cy="323165"/>
          </a:xfrm>
          <a:prstGeom prst="rect">
            <a:avLst/>
          </a:prstGeom>
          <a:noFill/>
          <a:ln w="9525">
            <a:noFill/>
            <a:miter lim="800000"/>
            <a:headEnd/>
            <a:tailEnd/>
          </a:ln>
        </p:spPr>
        <p:txBody>
          <a:bodyPr>
            <a:spAutoFit/>
          </a:bodyPr>
          <a:lstStyle/>
          <a:p>
            <a:pPr>
              <a:spcBef>
                <a:spcPct val="50000"/>
              </a:spcBef>
            </a:pPr>
            <a:r>
              <a:rPr lang="sv-SE" sz="1500"/>
              <a:t>Polysem</a:t>
            </a:r>
            <a:endParaRPr lang="en-US" sz="1500"/>
          </a:p>
        </p:txBody>
      </p:sp>
      <p:sp>
        <p:nvSpPr>
          <p:cNvPr id="40966" name="Text Box 6"/>
          <p:cNvSpPr txBox="1">
            <a:spLocks noChangeArrowheads="1"/>
          </p:cNvSpPr>
          <p:nvPr/>
        </p:nvSpPr>
        <p:spPr bwMode="auto">
          <a:xfrm>
            <a:off x="2871788" y="1202531"/>
            <a:ext cx="1458516" cy="300082"/>
          </a:xfrm>
          <a:prstGeom prst="rect">
            <a:avLst/>
          </a:prstGeom>
          <a:noFill/>
          <a:ln w="9525">
            <a:noFill/>
            <a:miter lim="800000"/>
            <a:headEnd/>
            <a:tailEnd/>
          </a:ln>
        </p:spPr>
        <p:txBody>
          <a:bodyPr>
            <a:spAutoFit/>
          </a:bodyPr>
          <a:lstStyle/>
          <a:p>
            <a:pPr>
              <a:spcBef>
                <a:spcPct val="50000"/>
              </a:spcBef>
            </a:pPr>
            <a:r>
              <a:rPr lang="sv-SE" sz="1350" b="1"/>
              <a:t>Begrepp</a:t>
            </a:r>
            <a:endParaRPr lang="en-US" sz="1350" b="1"/>
          </a:p>
        </p:txBody>
      </p:sp>
      <p:sp>
        <p:nvSpPr>
          <p:cNvPr id="40967" name="Text Box 7"/>
          <p:cNvSpPr txBox="1">
            <a:spLocks noChangeArrowheads="1"/>
          </p:cNvSpPr>
          <p:nvPr/>
        </p:nvSpPr>
        <p:spPr bwMode="auto">
          <a:xfrm>
            <a:off x="4189810" y="1210866"/>
            <a:ext cx="1458515" cy="300082"/>
          </a:xfrm>
          <a:prstGeom prst="rect">
            <a:avLst/>
          </a:prstGeom>
          <a:noFill/>
          <a:ln w="9525">
            <a:noFill/>
            <a:miter lim="800000"/>
            <a:headEnd/>
            <a:tailEnd/>
          </a:ln>
        </p:spPr>
        <p:txBody>
          <a:bodyPr>
            <a:spAutoFit/>
          </a:bodyPr>
          <a:lstStyle/>
          <a:p>
            <a:pPr>
              <a:spcBef>
                <a:spcPct val="50000"/>
              </a:spcBef>
            </a:pPr>
            <a:r>
              <a:rPr lang="sv-SE" sz="1350" b="1"/>
              <a:t>Termer</a:t>
            </a:r>
            <a:endParaRPr lang="en-US" sz="1350" b="1"/>
          </a:p>
        </p:txBody>
      </p:sp>
      <p:sp>
        <p:nvSpPr>
          <p:cNvPr id="977928" name="Text Box 8"/>
          <p:cNvSpPr txBox="1">
            <a:spLocks noChangeArrowheads="1"/>
          </p:cNvSpPr>
          <p:nvPr/>
        </p:nvSpPr>
        <p:spPr bwMode="auto">
          <a:xfrm>
            <a:off x="3046810" y="1720453"/>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977929" name="Text Box 9"/>
          <p:cNvSpPr txBox="1">
            <a:spLocks noChangeArrowheads="1"/>
          </p:cNvSpPr>
          <p:nvPr/>
        </p:nvSpPr>
        <p:spPr bwMode="auto">
          <a:xfrm>
            <a:off x="3015370" y="2745845"/>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977930" name="Text Box 10"/>
          <p:cNvSpPr txBox="1">
            <a:spLocks noChangeArrowheads="1"/>
          </p:cNvSpPr>
          <p:nvPr/>
        </p:nvSpPr>
        <p:spPr bwMode="auto">
          <a:xfrm>
            <a:off x="3015370" y="3064933"/>
            <a:ext cx="702469" cy="300082"/>
          </a:xfrm>
          <a:prstGeom prst="rect">
            <a:avLst/>
          </a:prstGeom>
          <a:noFill/>
          <a:ln w="9525">
            <a:noFill/>
            <a:miter lim="800000"/>
            <a:headEnd/>
            <a:tailEnd/>
          </a:ln>
        </p:spPr>
        <p:txBody>
          <a:bodyPr>
            <a:spAutoFit/>
          </a:bodyPr>
          <a:lstStyle/>
          <a:p>
            <a:pPr>
              <a:spcBef>
                <a:spcPct val="50000"/>
              </a:spcBef>
            </a:pPr>
            <a:r>
              <a:rPr lang="sv-SE" sz="1350" b="1"/>
              <a:t>B</a:t>
            </a:r>
            <a:endParaRPr lang="en-US" sz="1350" b="1"/>
          </a:p>
        </p:txBody>
      </p:sp>
      <p:sp>
        <p:nvSpPr>
          <p:cNvPr id="977934" name="Text Box 14"/>
          <p:cNvSpPr txBox="1">
            <a:spLocks noChangeArrowheads="1"/>
          </p:cNvSpPr>
          <p:nvPr/>
        </p:nvSpPr>
        <p:spPr bwMode="auto">
          <a:xfrm>
            <a:off x="4460082" y="1600200"/>
            <a:ext cx="702469" cy="300082"/>
          </a:xfrm>
          <a:prstGeom prst="rect">
            <a:avLst/>
          </a:prstGeom>
          <a:noFill/>
          <a:ln w="9525">
            <a:noFill/>
            <a:miter lim="800000"/>
            <a:headEnd/>
            <a:tailEnd/>
          </a:ln>
        </p:spPr>
        <p:txBody>
          <a:bodyPr>
            <a:spAutoFit/>
          </a:bodyPr>
          <a:lstStyle/>
          <a:p>
            <a:pPr>
              <a:spcBef>
                <a:spcPct val="50000"/>
              </a:spcBef>
            </a:pPr>
            <a:r>
              <a:rPr lang="sv-SE" sz="1350" b="1"/>
              <a:t>x</a:t>
            </a:r>
            <a:endParaRPr lang="en-US" sz="1350" b="1"/>
          </a:p>
        </p:txBody>
      </p:sp>
      <p:sp>
        <p:nvSpPr>
          <p:cNvPr id="977935" name="Text Box 15"/>
          <p:cNvSpPr txBox="1">
            <a:spLocks noChangeArrowheads="1"/>
          </p:cNvSpPr>
          <p:nvPr/>
        </p:nvSpPr>
        <p:spPr bwMode="auto">
          <a:xfrm>
            <a:off x="4460082" y="1919287"/>
            <a:ext cx="702469" cy="300082"/>
          </a:xfrm>
          <a:prstGeom prst="rect">
            <a:avLst/>
          </a:prstGeom>
          <a:noFill/>
          <a:ln w="9525">
            <a:noFill/>
            <a:miter lim="800000"/>
            <a:headEnd/>
            <a:tailEnd/>
          </a:ln>
        </p:spPr>
        <p:txBody>
          <a:bodyPr>
            <a:spAutoFit/>
          </a:bodyPr>
          <a:lstStyle/>
          <a:p>
            <a:pPr>
              <a:spcBef>
                <a:spcPct val="50000"/>
              </a:spcBef>
            </a:pPr>
            <a:r>
              <a:rPr lang="sv-SE" sz="1350" b="1"/>
              <a:t>y</a:t>
            </a:r>
            <a:endParaRPr lang="en-US" sz="1350" b="1"/>
          </a:p>
        </p:txBody>
      </p:sp>
      <p:sp>
        <p:nvSpPr>
          <p:cNvPr id="977936" name="Text Box 16"/>
          <p:cNvSpPr txBox="1">
            <a:spLocks noChangeArrowheads="1"/>
          </p:cNvSpPr>
          <p:nvPr/>
        </p:nvSpPr>
        <p:spPr bwMode="auto">
          <a:xfrm>
            <a:off x="4464844" y="2243137"/>
            <a:ext cx="702469" cy="300082"/>
          </a:xfrm>
          <a:prstGeom prst="rect">
            <a:avLst/>
          </a:prstGeom>
          <a:noFill/>
          <a:ln w="9525">
            <a:noFill/>
            <a:miter lim="800000"/>
            <a:headEnd/>
            <a:tailEnd/>
          </a:ln>
        </p:spPr>
        <p:txBody>
          <a:bodyPr>
            <a:spAutoFit/>
          </a:bodyPr>
          <a:lstStyle/>
          <a:p>
            <a:pPr>
              <a:spcBef>
                <a:spcPct val="50000"/>
              </a:spcBef>
            </a:pPr>
            <a:r>
              <a:rPr lang="sv-SE" sz="1350" b="1"/>
              <a:t>z</a:t>
            </a:r>
            <a:endParaRPr lang="en-US" sz="1350" b="1"/>
          </a:p>
        </p:txBody>
      </p:sp>
      <p:sp>
        <p:nvSpPr>
          <p:cNvPr id="977937" name="Text Box 17"/>
          <p:cNvSpPr txBox="1">
            <a:spLocks noChangeArrowheads="1"/>
          </p:cNvSpPr>
          <p:nvPr/>
        </p:nvSpPr>
        <p:spPr bwMode="auto">
          <a:xfrm>
            <a:off x="4410783" y="2926820"/>
            <a:ext cx="702469" cy="300082"/>
          </a:xfrm>
          <a:prstGeom prst="rect">
            <a:avLst/>
          </a:prstGeom>
          <a:noFill/>
          <a:ln w="9525">
            <a:noFill/>
            <a:miter lim="800000"/>
            <a:headEnd/>
            <a:tailEnd/>
          </a:ln>
        </p:spPr>
        <p:txBody>
          <a:bodyPr>
            <a:spAutoFit/>
          </a:bodyPr>
          <a:lstStyle/>
          <a:p>
            <a:pPr>
              <a:spcBef>
                <a:spcPct val="50000"/>
              </a:spcBef>
            </a:pPr>
            <a:r>
              <a:rPr lang="sv-SE" sz="1350" b="1"/>
              <a:t>x</a:t>
            </a:r>
            <a:endParaRPr lang="en-US" sz="1350" b="1"/>
          </a:p>
        </p:txBody>
      </p:sp>
      <p:sp>
        <p:nvSpPr>
          <p:cNvPr id="977941" name="Line 21"/>
          <p:cNvSpPr>
            <a:spLocks noChangeShapeType="1"/>
          </p:cNvSpPr>
          <p:nvPr/>
        </p:nvSpPr>
        <p:spPr bwMode="auto">
          <a:xfrm flipV="1">
            <a:off x="3275410" y="1762126"/>
            <a:ext cx="1134665" cy="107156"/>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2" name="Line 22"/>
          <p:cNvSpPr>
            <a:spLocks noChangeShapeType="1"/>
          </p:cNvSpPr>
          <p:nvPr/>
        </p:nvSpPr>
        <p:spPr bwMode="auto">
          <a:xfrm>
            <a:off x="3330179" y="1924051"/>
            <a:ext cx="1133475" cy="107156"/>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3" name="Line 23"/>
          <p:cNvSpPr>
            <a:spLocks noChangeShapeType="1"/>
          </p:cNvSpPr>
          <p:nvPr/>
        </p:nvSpPr>
        <p:spPr bwMode="auto">
          <a:xfrm>
            <a:off x="3330179" y="2031207"/>
            <a:ext cx="1133475" cy="378619"/>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4" name="Line 24"/>
          <p:cNvSpPr>
            <a:spLocks noChangeShapeType="1"/>
          </p:cNvSpPr>
          <p:nvPr/>
        </p:nvSpPr>
        <p:spPr bwMode="auto">
          <a:xfrm>
            <a:off x="3280880" y="2926820"/>
            <a:ext cx="1133475" cy="161925"/>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5" name="Line 25"/>
          <p:cNvSpPr>
            <a:spLocks noChangeShapeType="1"/>
          </p:cNvSpPr>
          <p:nvPr/>
        </p:nvSpPr>
        <p:spPr bwMode="auto">
          <a:xfrm flipV="1">
            <a:off x="3334457" y="3142324"/>
            <a:ext cx="972741" cy="53578"/>
          </a:xfrm>
          <a:prstGeom prst="line">
            <a:avLst/>
          </a:prstGeom>
          <a:noFill/>
          <a:ln w="9525">
            <a:solidFill>
              <a:schemeClr val="tx1"/>
            </a:solidFill>
            <a:round/>
            <a:headEnd type="triangle" w="med" len="med"/>
            <a:tailEnd type="triangle" w="med" len="med"/>
          </a:ln>
        </p:spPr>
        <p:txBody>
          <a:bodyPr/>
          <a:lstStyle/>
          <a:p>
            <a:endParaRPr lang="sv-SE" sz="1350"/>
          </a:p>
        </p:txBody>
      </p:sp>
      <p:sp>
        <p:nvSpPr>
          <p:cNvPr id="977949" name="Text Box 29"/>
          <p:cNvSpPr txBox="1">
            <a:spLocks noChangeArrowheads="1"/>
          </p:cNvSpPr>
          <p:nvPr/>
        </p:nvSpPr>
        <p:spPr bwMode="auto">
          <a:xfrm>
            <a:off x="4825270" y="1591531"/>
            <a:ext cx="3041096" cy="830997"/>
          </a:xfrm>
          <a:prstGeom prst="rect">
            <a:avLst/>
          </a:prstGeom>
          <a:noFill/>
          <a:ln w="9525">
            <a:noFill/>
            <a:miter lim="800000"/>
            <a:headEnd/>
            <a:tailEnd/>
          </a:ln>
        </p:spPr>
        <p:txBody>
          <a:bodyPr wrap="square">
            <a:spAutoFit/>
          </a:bodyPr>
          <a:lstStyle/>
          <a:p>
            <a:pPr>
              <a:spcBef>
                <a:spcPct val="50000"/>
              </a:spcBef>
            </a:pPr>
            <a:r>
              <a:rPr lang="sv-SE" sz="1200" dirty="0"/>
              <a:t>Olika termer hänvisar till samma begrepp (”Slut”, ”Avslutad”, ”Till ända” hänvisar till samma sak, liksom ”Identisk”, ”Samma”, ”</a:t>
            </a:r>
            <a:r>
              <a:rPr lang="sv-SE" sz="1200" dirty="0" smtClean="0"/>
              <a:t>Sammanfallande</a:t>
            </a:r>
            <a:r>
              <a:rPr lang="sv-SE" sz="1200" dirty="0"/>
              <a:t>”)</a:t>
            </a:r>
            <a:r>
              <a:rPr lang="sv-SE" sz="1200" b="1" dirty="0"/>
              <a:t> </a:t>
            </a:r>
            <a:endParaRPr lang="en-US" sz="1200" b="1" dirty="0"/>
          </a:p>
        </p:txBody>
      </p:sp>
      <p:sp>
        <p:nvSpPr>
          <p:cNvPr id="977950" name="Text Box 30"/>
          <p:cNvSpPr txBox="1">
            <a:spLocks noChangeArrowheads="1"/>
          </p:cNvSpPr>
          <p:nvPr/>
        </p:nvSpPr>
        <p:spPr bwMode="auto">
          <a:xfrm>
            <a:off x="4825271" y="2543823"/>
            <a:ext cx="3023945" cy="1384995"/>
          </a:xfrm>
          <a:prstGeom prst="rect">
            <a:avLst/>
          </a:prstGeom>
          <a:noFill/>
          <a:ln w="9525">
            <a:noFill/>
            <a:miter lim="800000"/>
            <a:headEnd/>
            <a:tailEnd/>
          </a:ln>
        </p:spPr>
        <p:txBody>
          <a:bodyPr wrap="square">
            <a:spAutoFit/>
          </a:bodyPr>
          <a:lstStyle/>
          <a:p>
            <a:pPr>
              <a:spcBef>
                <a:spcPct val="50000"/>
              </a:spcBef>
            </a:pPr>
            <a:r>
              <a:rPr lang="sv-SE" sz="1200" dirty="0"/>
              <a:t>Mångtydlighet. Ett begrepp som utvecklas/härleds ur ett annat. Det stipuleras nya betydelser för gamla termer, men det finns någon form av relaterad betydelse kvar (”demokrati” i USA och Sovjet på 70-talet, ”tjänstebaserad utveckling”, ”fluga” (från flygfä till halsprydnad</a:t>
            </a:r>
            <a:r>
              <a:rPr lang="sv-SE" sz="1200" dirty="0" smtClean="0"/>
              <a:t>))</a:t>
            </a:r>
            <a:endParaRPr lang="en-US" sz="1200" dirty="0"/>
          </a:p>
        </p:txBody>
      </p:sp>
      <p:sp>
        <p:nvSpPr>
          <p:cNvPr id="977952" name="Text Box 32"/>
          <p:cNvSpPr txBox="1">
            <a:spLocks noChangeArrowheads="1"/>
          </p:cNvSpPr>
          <p:nvPr/>
        </p:nvSpPr>
        <p:spPr bwMode="auto">
          <a:xfrm rot="16200000">
            <a:off x="7768138" y="4001430"/>
            <a:ext cx="1403747" cy="276999"/>
          </a:xfrm>
          <a:prstGeom prst="rect">
            <a:avLst/>
          </a:prstGeom>
          <a:noFill/>
          <a:ln w="9525">
            <a:noFill/>
            <a:miter lim="800000"/>
            <a:headEnd/>
            <a:tailEnd/>
          </a:ln>
        </p:spPr>
        <p:txBody>
          <a:bodyPr>
            <a:spAutoFit/>
          </a:bodyPr>
          <a:lstStyle/>
          <a:p>
            <a:pPr>
              <a:spcBef>
                <a:spcPct val="50000"/>
              </a:spcBef>
            </a:pPr>
            <a:r>
              <a:rPr lang="sv-SE" sz="1200" dirty="0"/>
              <a:t>[Hedin et al, 2000]</a:t>
            </a:r>
            <a:endParaRPr lang="en-US" sz="1200" dirty="0"/>
          </a:p>
        </p:txBody>
      </p:sp>
      <p:sp>
        <p:nvSpPr>
          <p:cNvPr id="23" name="Text Box 4"/>
          <p:cNvSpPr txBox="1">
            <a:spLocks noChangeArrowheads="1"/>
          </p:cNvSpPr>
          <p:nvPr/>
        </p:nvSpPr>
        <p:spPr bwMode="auto">
          <a:xfrm>
            <a:off x="1655676" y="4010806"/>
            <a:ext cx="1457325" cy="323165"/>
          </a:xfrm>
          <a:prstGeom prst="rect">
            <a:avLst/>
          </a:prstGeom>
          <a:noFill/>
          <a:ln w="9525">
            <a:noFill/>
            <a:miter lim="800000"/>
            <a:headEnd/>
            <a:tailEnd/>
          </a:ln>
        </p:spPr>
        <p:txBody>
          <a:bodyPr>
            <a:spAutoFit/>
          </a:bodyPr>
          <a:lstStyle/>
          <a:p>
            <a:pPr>
              <a:spcBef>
                <a:spcPct val="50000"/>
              </a:spcBef>
            </a:pPr>
            <a:r>
              <a:rPr lang="sv-SE" sz="1500" dirty="0"/>
              <a:t>Homonym</a:t>
            </a:r>
            <a:endParaRPr lang="en-US" sz="1500" dirty="0"/>
          </a:p>
        </p:txBody>
      </p:sp>
      <p:sp>
        <p:nvSpPr>
          <p:cNvPr id="24" name="Text Box 9"/>
          <p:cNvSpPr txBox="1">
            <a:spLocks noChangeArrowheads="1"/>
          </p:cNvSpPr>
          <p:nvPr/>
        </p:nvSpPr>
        <p:spPr bwMode="auto">
          <a:xfrm>
            <a:off x="3015370" y="4029856"/>
            <a:ext cx="702469" cy="300082"/>
          </a:xfrm>
          <a:prstGeom prst="rect">
            <a:avLst/>
          </a:prstGeom>
          <a:noFill/>
          <a:ln w="9525">
            <a:noFill/>
            <a:miter lim="800000"/>
            <a:headEnd/>
            <a:tailEnd/>
          </a:ln>
        </p:spPr>
        <p:txBody>
          <a:bodyPr>
            <a:spAutoFit/>
          </a:bodyPr>
          <a:lstStyle/>
          <a:p>
            <a:pPr>
              <a:spcBef>
                <a:spcPct val="50000"/>
              </a:spcBef>
            </a:pPr>
            <a:r>
              <a:rPr lang="sv-SE" sz="1350" b="1"/>
              <a:t>A</a:t>
            </a:r>
            <a:endParaRPr lang="en-US" sz="1350" b="1"/>
          </a:p>
        </p:txBody>
      </p:sp>
      <p:sp>
        <p:nvSpPr>
          <p:cNvPr id="25" name="Text Box 10"/>
          <p:cNvSpPr txBox="1">
            <a:spLocks noChangeArrowheads="1"/>
          </p:cNvSpPr>
          <p:nvPr/>
        </p:nvSpPr>
        <p:spPr bwMode="auto">
          <a:xfrm>
            <a:off x="3015370" y="4348943"/>
            <a:ext cx="702469" cy="300082"/>
          </a:xfrm>
          <a:prstGeom prst="rect">
            <a:avLst/>
          </a:prstGeom>
          <a:noFill/>
          <a:ln w="9525">
            <a:noFill/>
            <a:miter lim="800000"/>
            <a:headEnd/>
            <a:tailEnd/>
          </a:ln>
        </p:spPr>
        <p:txBody>
          <a:bodyPr>
            <a:spAutoFit/>
          </a:bodyPr>
          <a:lstStyle/>
          <a:p>
            <a:pPr>
              <a:spcBef>
                <a:spcPct val="50000"/>
              </a:spcBef>
            </a:pPr>
            <a:r>
              <a:rPr lang="sv-SE" sz="1350" b="1"/>
              <a:t>B</a:t>
            </a:r>
            <a:endParaRPr lang="en-US" sz="1350" b="1"/>
          </a:p>
        </p:txBody>
      </p:sp>
      <p:sp>
        <p:nvSpPr>
          <p:cNvPr id="26" name="Text Box 17"/>
          <p:cNvSpPr txBox="1">
            <a:spLocks noChangeArrowheads="1"/>
          </p:cNvSpPr>
          <p:nvPr/>
        </p:nvSpPr>
        <p:spPr bwMode="auto">
          <a:xfrm>
            <a:off x="4410783" y="4024907"/>
            <a:ext cx="702469" cy="300082"/>
          </a:xfrm>
          <a:prstGeom prst="rect">
            <a:avLst/>
          </a:prstGeom>
          <a:noFill/>
          <a:ln w="9525">
            <a:noFill/>
            <a:miter lim="800000"/>
            <a:headEnd/>
            <a:tailEnd/>
          </a:ln>
        </p:spPr>
        <p:txBody>
          <a:bodyPr>
            <a:spAutoFit/>
          </a:bodyPr>
          <a:lstStyle/>
          <a:p>
            <a:pPr>
              <a:spcBef>
                <a:spcPct val="50000"/>
              </a:spcBef>
            </a:pPr>
            <a:r>
              <a:rPr lang="sv-SE" sz="1350" b="1" dirty="0"/>
              <a:t>x</a:t>
            </a:r>
            <a:endParaRPr lang="en-US" sz="1350" b="1" dirty="0"/>
          </a:p>
        </p:txBody>
      </p:sp>
      <p:sp>
        <p:nvSpPr>
          <p:cNvPr id="27" name="Line 24"/>
          <p:cNvSpPr>
            <a:spLocks noChangeShapeType="1"/>
          </p:cNvSpPr>
          <p:nvPr/>
        </p:nvSpPr>
        <p:spPr bwMode="auto">
          <a:xfrm flipV="1">
            <a:off x="3280880" y="4203353"/>
            <a:ext cx="1026319" cy="7478"/>
          </a:xfrm>
          <a:prstGeom prst="line">
            <a:avLst/>
          </a:prstGeom>
          <a:noFill/>
          <a:ln w="9525">
            <a:solidFill>
              <a:schemeClr val="tx1"/>
            </a:solidFill>
            <a:round/>
            <a:headEnd type="triangle" w="med" len="med"/>
            <a:tailEnd type="triangle" w="med" len="med"/>
          </a:ln>
        </p:spPr>
        <p:txBody>
          <a:bodyPr/>
          <a:lstStyle/>
          <a:p>
            <a:endParaRPr lang="sv-SE" sz="1350"/>
          </a:p>
        </p:txBody>
      </p:sp>
      <p:sp>
        <p:nvSpPr>
          <p:cNvPr id="28" name="Line 25"/>
          <p:cNvSpPr>
            <a:spLocks noChangeShapeType="1"/>
          </p:cNvSpPr>
          <p:nvPr/>
        </p:nvSpPr>
        <p:spPr bwMode="auto">
          <a:xfrm>
            <a:off x="3330179" y="4478386"/>
            <a:ext cx="1000125" cy="2"/>
          </a:xfrm>
          <a:prstGeom prst="line">
            <a:avLst/>
          </a:prstGeom>
          <a:noFill/>
          <a:ln w="9525">
            <a:solidFill>
              <a:schemeClr val="tx1"/>
            </a:solidFill>
            <a:round/>
            <a:headEnd type="triangle" w="med" len="med"/>
            <a:tailEnd type="triangle" w="med" len="med"/>
          </a:ln>
        </p:spPr>
        <p:txBody>
          <a:bodyPr/>
          <a:lstStyle/>
          <a:p>
            <a:endParaRPr lang="sv-SE" sz="1350"/>
          </a:p>
        </p:txBody>
      </p:sp>
      <p:sp>
        <p:nvSpPr>
          <p:cNvPr id="29" name="Text Box 30"/>
          <p:cNvSpPr txBox="1">
            <a:spLocks noChangeArrowheads="1"/>
          </p:cNvSpPr>
          <p:nvPr/>
        </p:nvSpPr>
        <p:spPr bwMode="auto">
          <a:xfrm>
            <a:off x="4893079" y="4010806"/>
            <a:ext cx="3050274" cy="830997"/>
          </a:xfrm>
          <a:prstGeom prst="rect">
            <a:avLst/>
          </a:prstGeom>
          <a:noFill/>
          <a:ln w="9525">
            <a:noFill/>
            <a:miter lim="800000"/>
            <a:headEnd/>
            <a:tailEnd/>
          </a:ln>
        </p:spPr>
        <p:txBody>
          <a:bodyPr wrap="square">
            <a:spAutoFit/>
          </a:bodyPr>
          <a:lstStyle/>
          <a:p>
            <a:pPr>
              <a:spcBef>
                <a:spcPct val="50000"/>
              </a:spcBef>
            </a:pPr>
            <a:r>
              <a:rPr lang="sv-SE" sz="1200" dirty="0"/>
              <a:t>Ord som stavas och/eller uttalas likadant men som är olika ord. </a:t>
            </a:r>
            <a:r>
              <a:rPr lang="sv-SE" sz="1200" dirty="0" smtClean="0"/>
              <a:t>(”Skarv</a:t>
            </a:r>
            <a:r>
              <a:rPr lang="sv-SE" sz="1200" dirty="0"/>
              <a:t>” i betydelserna ”fågel” och ”fog”. Andra exampel är ”ekar”, ”får”)</a:t>
            </a:r>
            <a:endParaRPr lang="en-US" sz="1200" dirty="0"/>
          </a:p>
        </p:txBody>
      </p:sp>
      <p:sp>
        <p:nvSpPr>
          <p:cNvPr id="30" name="Text Box 17"/>
          <p:cNvSpPr txBox="1">
            <a:spLocks noChangeArrowheads="1"/>
          </p:cNvSpPr>
          <p:nvPr/>
        </p:nvSpPr>
        <p:spPr bwMode="auto">
          <a:xfrm>
            <a:off x="4409982" y="4348943"/>
            <a:ext cx="702469" cy="300082"/>
          </a:xfrm>
          <a:prstGeom prst="rect">
            <a:avLst/>
          </a:prstGeom>
          <a:noFill/>
          <a:ln w="9525">
            <a:noFill/>
            <a:miter lim="800000"/>
            <a:headEnd/>
            <a:tailEnd/>
          </a:ln>
        </p:spPr>
        <p:txBody>
          <a:bodyPr>
            <a:spAutoFit/>
          </a:bodyPr>
          <a:lstStyle/>
          <a:p>
            <a:pPr>
              <a:spcBef>
                <a:spcPct val="50000"/>
              </a:spcBef>
            </a:pPr>
            <a:r>
              <a:rPr lang="sv-SE" sz="1350" b="1" dirty="0"/>
              <a:t>y</a:t>
            </a:r>
            <a:endParaRPr lang="en-US" sz="1350" b="1" dirty="0"/>
          </a:p>
        </p:txBody>
      </p:sp>
    </p:spTree>
    <p:custDataLst>
      <p:tags r:id="rId1"/>
    </p:custDataLst>
    <p:extLst>
      <p:ext uri="{BB962C8B-B14F-4D97-AF65-F5344CB8AC3E}">
        <p14:creationId xmlns:p14="http://schemas.microsoft.com/office/powerpoint/2010/main" val="121053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79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79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79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79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79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79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79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795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9779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p:bldP spid="977924" grpId="0"/>
      <p:bldP spid="977928" grpId="0"/>
      <p:bldP spid="977929" grpId="0"/>
      <p:bldP spid="977930" grpId="0"/>
      <p:bldP spid="977934" grpId="0"/>
      <p:bldP spid="977935" grpId="0"/>
      <p:bldP spid="977936" grpId="0"/>
      <p:bldP spid="977937" grpId="0"/>
      <p:bldP spid="977941" grpId="0" animBg="1"/>
      <p:bldP spid="977942" grpId="0" animBg="1"/>
      <p:bldP spid="977943" grpId="0" animBg="1"/>
      <p:bldP spid="977944" grpId="0" animBg="1"/>
      <p:bldP spid="977945" grpId="0" animBg="1"/>
      <p:bldP spid="977949" grpId="0"/>
      <p:bldP spid="977950" grpId="0"/>
      <p:bldP spid="977952" grpId="0"/>
      <p:bldP spid="23" grpId="0"/>
      <p:bldP spid="24" grpId="0"/>
      <p:bldP spid="25" grpId="0"/>
      <p:bldP spid="26" grpId="0"/>
      <p:bldP spid="27" grpId="0" animBg="1"/>
      <p:bldP spid="28" grpId="0" animBg="1"/>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522529" y="3674014"/>
            <a:ext cx="1313234" cy="1301233"/>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 name="Content Placeholder 2"/>
          <p:cNvSpPr>
            <a:spLocks noGrp="1"/>
          </p:cNvSpPr>
          <p:nvPr>
            <p:ph idx="1"/>
          </p:nvPr>
        </p:nvSpPr>
        <p:spPr>
          <a:xfrm>
            <a:off x="670801" y="1234540"/>
            <a:ext cx="5091783" cy="2430324"/>
          </a:xfrm>
        </p:spPr>
        <p:txBody>
          <a:bodyPr>
            <a:noAutofit/>
          </a:bodyPr>
          <a:lstStyle/>
          <a:p>
            <a:r>
              <a:rPr lang="sv-SE" sz="1800" dirty="0" smtClean="0"/>
              <a:t>Företeelse är </a:t>
            </a:r>
            <a:r>
              <a:rPr lang="sv-SE" sz="1800" dirty="0"/>
              <a:t>de ting som begreppet korresponderar till, som fysiska ting </a:t>
            </a:r>
          </a:p>
        </p:txBody>
      </p:sp>
      <p:sp>
        <p:nvSpPr>
          <p:cNvPr id="8" name="Title 7"/>
          <p:cNvSpPr>
            <a:spLocks noGrp="1"/>
          </p:cNvSpPr>
          <p:nvPr>
            <p:ph type="title"/>
          </p:nvPr>
        </p:nvSpPr>
        <p:spPr>
          <a:xfrm>
            <a:off x="619687" y="457725"/>
            <a:ext cx="6264000" cy="447525"/>
          </a:xfrm>
        </p:spPr>
        <p:txBody>
          <a:bodyPr>
            <a:noAutofit/>
          </a:bodyPr>
          <a:lstStyle/>
          <a:p>
            <a:pPr algn="l"/>
            <a:r>
              <a:rPr lang="sv-SE" sz="2700" dirty="0" smtClean="0"/>
              <a:t>Låt oss lägga till: Företeelse</a:t>
            </a:r>
            <a:r>
              <a:rPr lang="sv-SE" sz="2700" dirty="0"/>
              <a:t/>
            </a:r>
            <a:br>
              <a:rPr lang="sv-SE" sz="2700" dirty="0"/>
            </a:br>
            <a:endParaRPr lang="sv-SE" sz="2700" b="0" dirty="0"/>
          </a:p>
        </p:txBody>
      </p:sp>
      <p:sp>
        <p:nvSpPr>
          <p:cNvPr id="52" name="Line 22"/>
          <p:cNvSpPr>
            <a:spLocks noChangeShapeType="1"/>
          </p:cNvSpPr>
          <p:nvPr/>
        </p:nvSpPr>
        <p:spPr bwMode="auto">
          <a:xfrm>
            <a:off x="6631953" y="3883928"/>
            <a:ext cx="991072" cy="481333"/>
          </a:xfrm>
          <a:prstGeom prst="line">
            <a:avLst/>
          </a:prstGeom>
          <a:noFill/>
          <a:ln w="9525">
            <a:solidFill>
              <a:schemeClr val="tx1"/>
            </a:solidFill>
            <a:round/>
            <a:headEnd/>
            <a:tailEnd/>
          </a:ln>
        </p:spPr>
        <p:txBody>
          <a:bodyPr/>
          <a:lstStyle/>
          <a:p>
            <a:endParaRPr lang="sv-SE" sz="1013"/>
          </a:p>
        </p:txBody>
      </p:sp>
      <p:sp>
        <p:nvSpPr>
          <p:cNvPr id="68" name="Text Box 3"/>
          <p:cNvSpPr txBox="1">
            <a:spLocks noChangeArrowheads="1"/>
          </p:cNvSpPr>
          <p:nvPr/>
        </p:nvSpPr>
        <p:spPr bwMode="auto">
          <a:xfrm>
            <a:off x="7804949" y="3961620"/>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graphicFrame>
        <p:nvGraphicFramePr>
          <p:cNvPr id="69" name="Object 5"/>
          <p:cNvGraphicFramePr>
            <a:graphicFrameLocks noChangeAspect="1"/>
          </p:cNvGraphicFramePr>
          <p:nvPr>
            <p:extLst>
              <p:ext uri="{D42A27DB-BD31-4B8C-83A1-F6EECF244321}">
                <p14:modId xmlns:p14="http://schemas.microsoft.com/office/powerpoint/2010/main" val="1967483108"/>
              </p:ext>
            </p:extLst>
          </p:nvPr>
        </p:nvGraphicFramePr>
        <p:xfrm>
          <a:off x="7804949" y="4248763"/>
          <a:ext cx="356294" cy="439341"/>
        </p:xfrm>
        <a:graphic>
          <a:graphicData uri="http://schemas.openxmlformats.org/presentationml/2006/ole">
            <mc:AlternateContent xmlns:mc="http://schemas.openxmlformats.org/markup-compatibility/2006">
              <mc:Choice xmlns:v="urn:schemas-microsoft-com:vml" Requires="v">
                <p:oleObj spid="_x0000_s19481"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949" y="4248763"/>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872" y="2315057"/>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067" y="3828910"/>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968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270" y="1193340"/>
            <a:ext cx="3489953" cy="2430324"/>
          </a:xfrm>
        </p:spPr>
        <p:txBody>
          <a:bodyPr>
            <a:noAutofit/>
          </a:bodyPr>
          <a:lstStyle/>
          <a:p>
            <a:r>
              <a:rPr lang="sv-SE" sz="1800" dirty="0" smtClean="0"/>
              <a:t>Intensionen </a:t>
            </a:r>
            <a:r>
              <a:rPr lang="sv-SE" sz="1800" dirty="0"/>
              <a:t>är meningen med en term eller innehållet i ett begrepp</a:t>
            </a:r>
          </a:p>
          <a:p>
            <a:pPr marL="0" indent="0">
              <a:buNone/>
            </a:pPr>
            <a:endParaRPr lang="sv-SE" sz="1350" dirty="0"/>
          </a:p>
        </p:txBody>
      </p:sp>
      <p:sp>
        <p:nvSpPr>
          <p:cNvPr id="8" name="Title 7"/>
          <p:cNvSpPr>
            <a:spLocks noGrp="1"/>
          </p:cNvSpPr>
          <p:nvPr>
            <p:ph type="title"/>
          </p:nvPr>
        </p:nvSpPr>
        <p:spPr>
          <a:xfrm>
            <a:off x="927189" y="535494"/>
            <a:ext cx="6264000" cy="447525"/>
          </a:xfrm>
        </p:spPr>
        <p:txBody>
          <a:bodyPr>
            <a:noAutofit/>
          </a:bodyPr>
          <a:lstStyle/>
          <a:p>
            <a:pPr algn="l"/>
            <a:r>
              <a:rPr lang="sv-SE" sz="2700" dirty="0" smtClean="0"/>
              <a:t>Intension</a:t>
            </a:r>
            <a:r>
              <a:rPr lang="sv-SE" sz="2700" dirty="0"/>
              <a:t/>
            </a:r>
            <a:br>
              <a:rPr lang="sv-SE" sz="2700" dirty="0"/>
            </a:br>
            <a:endParaRPr lang="sv-SE" sz="2700" b="0" dirty="0"/>
          </a:p>
        </p:txBody>
      </p:sp>
      <p:sp>
        <p:nvSpPr>
          <p:cNvPr id="11" name="Oval 10"/>
          <p:cNvSpPr/>
          <p:nvPr/>
        </p:nvSpPr>
        <p:spPr>
          <a:xfrm>
            <a:off x="7092034" y="1753315"/>
            <a:ext cx="1115612" cy="30488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Line 22"/>
          <p:cNvSpPr>
            <a:spLocks noChangeShapeType="1"/>
          </p:cNvSpPr>
          <p:nvPr/>
        </p:nvSpPr>
        <p:spPr bwMode="auto">
          <a:xfrm>
            <a:off x="5562745" y="3570705"/>
            <a:ext cx="991072" cy="481333"/>
          </a:xfrm>
          <a:prstGeom prst="line">
            <a:avLst/>
          </a:prstGeom>
          <a:noFill/>
          <a:ln w="9525">
            <a:solidFill>
              <a:schemeClr val="tx1"/>
            </a:solidFill>
            <a:round/>
            <a:headEnd/>
            <a:tailEnd/>
          </a:ln>
        </p:spPr>
        <p:txBody>
          <a:bodyPr/>
          <a:lstStyle/>
          <a:p>
            <a:endParaRPr lang="sv-SE" sz="1013"/>
          </a:p>
        </p:txBody>
      </p:sp>
      <p:sp>
        <p:nvSpPr>
          <p:cNvPr id="13" name="Text Box 3"/>
          <p:cNvSpPr txBox="1">
            <a:spLocks noChangeArrowheads="1"/>
          </p:cNvSpPr>
          <p:nvPr/>
        </p:nvSpPr>
        <p:spPr bwMode="auto">
          <a:xfrm>
            <a:off x="7294547" y="3843783"/>
            <a:ext cx="769739" cy="248209"/>
          </a:xfrm>
          <a:prstGeom prst="rect">
            <a:avLst/>
          </a:prstGeom>
          <a:noFill/>
          <a:ln w="9525">
            <a:noFill/>
            <a:miter lim="800000"/>
            <a:headEnd/>
            <a:tailEnd/>
          </a:ln>
        </p:spPr>
        <p:txBody>
          <a:bodyPr>
            <a:spAutoFit/>
          </a:bodyPr>
          <a:lstStyle/>
          <a:p>
            <a:pPr>
              <a:spcBef>
                <a:spcPct val="50000"/>
              </a:spcBef>
            </a:pPr>
            <a:r>
              <a:rPr lang="sv-SE" sz="1013" b="1" dirty="0" smtClean="0"/>
              <a:t>Extension</a:t>
            </a:r>
            <a:endParaRPr lang="en-US" sz="1013" b="1" dirty="0"/>
          </a:p>
        </p:txBody>
      </p:sp>
      <p:graphicFrame>
        <p:nvGraphicFramePr>
          <p:cNvPr id="14" name="Object 5"/>
          <p:cNvGraphicFramePr>
            <a:graphicFrameLocks noChangeAspect="1"/>
          </p:cNvGraphicFramePr>
          <p:nvPr>
            <p:extLst>
              <p:ext uri="{D42A27DB-BD31-4B8C-83A1-F6EECF244321}">
                <p14:modId xmlns:p14="http://schemas.microsoft.com/office/powerpoint/2010/main" val="2846715996"/>
              </p:ext>
            </p:extLst>
          </p:nvPr>
        </p:nvGraphicFramePr>
        <p:xfrm>
          <a:off x="6735741" y="3935540"/>
          <a:ext cx="356294" cy="439341"/>
        </p:xfrm>
        <a:graphic>
          <a:graphicData uri="http://schemas.openxmlformats.org/presentationml/2006/ole">
            <mc:AlternateContent xmlns:mc="http://schemas.openxmlformats.org/markup-compatibility/2006">
              <mc:Choice xmlns:v="urn:schemas-microsoft-com:vml" Requires="v">
                <p:oleObj spid="_x0000_s20506"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41" y="3935540"/>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8664" y="2001834"/>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859" y="3515687"/>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3"/>
          <p:cNvSpPr txBox="1">
            <a:spLocks noChangeArrowheads="1"/>
          </p:cNvSpPr>
          <p:nvPr/>
        </p:nvSpPr>
        <p:spPr bwMode="auto">
          <a:xfrm>
            <a:off x="7342338" y="1798729"/>
            <a:ext cx="769739" cy="248209"/>
          </a:xfrm>
          <a:prstGeom prst="rect">
            <a:avLst/>
          </a:prstGeom>
          <a:noFill/>
          <a:ln w="9525">
            <a:noFill/>
            <a:miter lim="800000"/>
            <a:headEnd/>
            <a:tailEnd/>
          </a:ln>
        </p:spPr>
        <p:txBody>
          <a:bodyPr>
            <a:spAutoFit/>
          </a:bodyPr>
          <a:lstStyle/>
          <a:p>
            <a:pPr>
              <a:spcBef>
                <a:spcPct val="50000"/>
              </a:spcBef>
            </a:pPr>
            <a:r>
              <a:rPr lang="sv-SE" sz="1013" b="1" dirty="0" smtClean="0"/>
              <a:t>Intension</a:t>
            </a:r>
            <a:endParaRPr lang="en-US" sz="1013" b="1" dirty="0"/>
          </a:p>
        </p:txBody>
      </p:sp>
      <p:sp>
        <p:nvSpPr>
          <p:cNvPr id="18" name="Text Box 3"/>
          <p:cNvSpPr txBox="1">
            <a:spLocks noChangeArrowheads="1"/>
          </p:cNvSpPr>
          <p:nvPr/>
        </p:nvSpPr>
        <p:spPr bwMode="auto">
          <a:xfrm>
            <a:off x="6806319" y="3672414"/>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spTree>
    <p:extLst>
      <p:ext uri="{BB962C8B-B14F-4D97-AF65-F5344CB8AC3E}">
        <p14:creationId xmlns:p14="http://schemas.microsoft.com/office/powerpoint/2010/main" val="247682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270" y="1193340"/>
            <a:ext cx="3489953" cy="2430324"/>
          </a:xfrm>
        </p:spPr>
        <p:txBody>
          <a:bodyPr>
            <a:noAutofit/>
          </a:bodyPr>
          <a:lstStyle/>
          <a:p>
            <a:r>
              <a:rPr lang="sv-SE" sz="1800" dirty="0" smtClean="0"/>
              <a:t>Extension är </a:t>
            </a:r>
            <a:r>
              <a:rPr lang="sv-SE" sz="1800" dirty="0"/>
              <a:t>omfånget av de faktiska saker som ett språkligt uttryck refererar till </a:t>
            </a:r>
            <a:r>
              <a:rPr lang="sv-SE" sz="1800" dirty="0" smtClean="0"/>
              <a:t>[Wikipedia]</a:t>
            </a:r>
            <a:endParaRPr lang="en-US" sz="1350" dirty="0"/>
          </a:p>
          <a:p>
            <a:pPr marL="0" indent="0">
              <a:buNone/>
            </a:pPr>
            <a:endParaRPr lang="sv-SE" sz="1350" dirty="0"/>
          </a:p>
        </p:txBody>
      </p:sp>
      <p:sp>
        <p:nvSpPr>
          <p:cNvPr id="8" name="Title 7"/>
          <p:cNvSpPr>
            <a:spLocks noGrp="1"/>
          </p:cNvSpPr>
          <p:nvPr>
            <p:ph type="title"/>
          </p:nvPr>
        </p:nvSpPr>
        <p:spPr>
          <a:xfrm>
            <a:off x="927189" y="535494"/>
            <a:ext cx="6264000" cy="447525"/>
          </a:xfrm>
        </p:spPr>
        <p:txBody>
          <a:bodyPr>
            <a:noAutofit/>
          </a:bodyPr>
          <a:lstStyle/>
          <a:p>
            <a:pPr algn="l"/>
            <a:r>
              <a:rPr lang="sv-SE" sz="2700" dirty="0" smtClean="0"/>
              <a:t>Extension</a:t>
            </a:r>
            <a:r>
              <a:rPr lang="sv-SE" sz="2700" dirty="0"/>
              <a:t/>
            </a:r>
            <a:br>
              <a:rPr lang="sv-SE" sz="2700" dirty="0"/>
            </a:br>
            <a:endParaRPr lang="sv-SE" sz="2700" b="0" dirty="0"/>
          </a:p>
        </p:txBody>
      </p:sp>
      <p:sp>
        <p:nvSpPr>
          <p:cNvPr id="11" name="Oval 10"/>
          <p:cNvSpPr/>
          <p:nvPr/>
        </p:nvSpPr>
        <p:spPr>
          <a:xfrm>
            <a:off x="7121610" y="3850328"/>
            <a:ext cx="1115612" cy="30488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 name="Line 22"/>
          <p:cNvSpPr>
            <a:spLocks noChangeShapeType="1"/>
          </p:cNvSpPr>
          <p:nvPr/>
        </p:nvSpPr>
        <p:spPr bwMode="auto">
          <a:xfrm>
            <a:off x="5562745" y="3570705"/>
            <a:ext cx="991072" cy="481333"/>
          </a:xfrm>
          <a:prstGeom prst="line">
            <a:avLst/>
          </a:prstGeom>
          <a:noFill/>
          <a:ln w="9525">
            <a:solidFill>
              <a:schemeClr val="tx1"/>
            </a:solidFill>
            <a:round/>
            <a:headEnd/>
            <a:tailEnd/>
          </a:ln>
        </p:spPr>
        <p:txBody>
          <a:bodyPr/>
          <a:lstStyle/>
          <a:p>
            <a:endParaRPr lang="sv-SE" sz="1013"/>
          </a:p>
        </p:txBody>
      </p:sp>
      <p:sp>
        <p:nvSpPr>
          <p:cNvPr id="13" name="Text Box 3"/>
          <p:cNvSpPr txBox="1">
            <a:spLocks noChangeArrowheads="1"/>
          </p:cNvSpPr>
          <p:nvPr/>
        </p:nvSpPr>
        <p:spPr bwMode="auto">
          <a:xfrm>
            <a:off x="7294547" y="3843783"/>
            <a:ext cx="769739" cy="248209"/>
          </a:xfrm>
          <a:prstGeom prst="rect">
            <a:avLst/>
          </a:prstGeom>
          <a:noFill/>
          <a:ln w="9525">
            <a:noFill/>
            <a:miter lim="800000"/>
            <a:headEnd/>
            <a:tailEnd/>
          </a:ln>
        </p:spPr>
        <p:txBody>
          <a:bodyPr>
            <a:spAutoFit/>
          </a:bodyPr>
          <a:lstStyle/>
          <a:p>
            <a:pPr>
              <a:spcBef>
                <a:spcPct val="50000"/>
              </a:spcBef>
            </a:pPr>
            <a:r>
              <a:rPr lang="sv-SE" sz="1013" b="1" dirty="0" smtClean="0"/>
              <a:t>Extension</a:t>
            </a:r>
            <a:endParaRPr lang="en-US" sz="1013" b="1" dirty="0"/>
          </a:p>
        </p:txBody>
      </p:sp>
      <p:graphicFrame>
        <p:nvGraphicFramePr>
          <p:cNvPr id="14" name="Object 5"/>
          <p:cNvGraphicFramePr>
            <a:graphicFrameLocks noChangeAspect="1"/>
          </p:cNvGraphicFramePr>
          <p:nvPr>
            <p:extLst/>
          </p:nvPr>
        </p:nvGraphicFramePr>
        <p:xfrm>
          <a:off x="6735741" y="3935540"/>
          <a:ext cx="356294" cy="439341"/>
        </p:xfrm>
        <a:graphic>
          <a:graphicData uri="http://schemas.openxmlformats.org/presentationml/2006/ole">
            <mc:AlternateContent xmlns:mc="http://schemas.openxmlformats.org/markup-compatibility/2006">
              <mc:Choice xmlns:v="urn:schemas-microsoft-com:vml" Requires="v">
                <p:oleObj spid="_x0000_s24593"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41" y="3935540"/>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8664" y="2001834"/>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859" y="3515687"/>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3"/>
          <p:cNvSpPr txBox="1">
            <a:spLocks noChangeArrowheads="1"/>
          </p:cNvSpPr>
          <p:nvPr/>
        </p:nvSpPr>
        <p:spPr bwMode="auto">
          <a:xfrm>
            <a:off x="7342338" y="1798729"/>
            <a:ext cx="769739" cy="248209"/>
          </a:xfrm>
          <a:prstGeom prst="rect">
            <a:avLst/>
          </a:prstGeom>
          <a:noFill/>
          <a:ln w="9525">
            <a:noFill/>
            <a:miter lim="800000"/>
            <a:headEnd/>
            <a:tailEnd/>
          </a:ln>
        </p:spPr>
        <p:txBody>
          <a:bodyPr>
            <a:spAutoFit/>
          </a:bodyPr>
          <a:lstStyle/>
          <a:p>
            <a:pPr>
              <a:spcBef>
                <a:spcPct val="50000"/>
              </a:spcBef>
            </a:pPr>
            <a:r>
              <a:rPr lang="sv-SE" sz="1013" b="1" dirty="0" smtClean="0"/>
              <a:t>Intension</a:t>
            </a:r>
            <a:endParaRPr lang="en-US" sz="1013" b="1" dirty="0"/>
          </a:p>
        </p:txBody>
      </p:sp>
      <p:sp>
        <p:nvSpPr>
          <p:cNvPr id="18" name="Text Box 3"/>
          <p:cNvSpPr txBox="1">
            <a:spLocks noChangeArrowheads="1"/>
          </p:cNvSpPr>
          <p:nvPr/>
        </p:nvSpPr>
        <p:spPr bwMode="auto">
          <a:xfrm>
            <a:off x="6806319" y="3672414"/>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spTree>
    <p:extLst>
      <p:ext uri="{BB962C8B-B14F-4D97-AF65-F5344CB8AC3E}">
        <p14:creationId xmlns:p14="http://schemas.microsoft.com/office/powerpoint/2010/main" val="95596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01" y="463991"/>
            <a:ext cx="6850800" cy="596700"/>
          </a:xfrm>
        </p:spPr>
        <p:txBody>
          <a:bodyPr>
            <a:normAutofit/>
          </a:bodyPr>
          <a:lstStyle/>
          <a:p>
            <a:pPr algn="l"/>
            <a:r>
              <a:rPr lang="sv-SE" sz="2700" dirty="0" smtClean="0"/>
              <a:t>Begrepp </a:t>
            </a:r>
            <a:r>
              <a:rPr lang="sv-SE" sz="2700" dirty="0"/>
              <a:t>– Term - </a:t>
            </a:r>
            <a:r>
              <a:rPr lang="sv-SE" sz="2700" dirty="0" smtClean="0"/>
              <a:t>Företeelse</a:t>
            </a:r>
            <a:endParaRPr lang="sv-SE" sz="2700" dirty="0"/>
          </a:p>
        </p:txBody>
      </p:sp>
      <p:sp>
        <p:nvSpPr>
          <p:cNvPr id="38" name="Line 22"/>
          <p:cNvSpPr>
            <a:spLocks noChangeShapeType="1"/>
          </p:cNvSpPr>
          <p:nvPr/>
        </p:nvSpPr>
        <p:spPr bwMode="auto">
          <a:xfrm>
            <a:off x="7027329" y="4062578"/>
            <a:ext cx="991072" cy="481333"/>
          </a:xfrm>
          <a:prstGeom prst="line">
            <a:avLst/>
          </a:prstGeom>
          <a:noFill/>
          <a:ln w="9525">
            <a:solidFill>
              <a:schemeClr val="tx1"/>
            </a:solidFill>
            <a:round/>
            <a:headEnd/>
            <a:tailEnd/>
          </a:ln>
        </p:spPr>
        <p:txBody>
          <a:bodyPr/>
          <a:lstStyle/>
          <a:p>
            <a:endParaRPr lang="sv-SE" sz="1013"/>
          </a:p>
        </p:txBody>
      </p:sp>
      <p:sp>
        <p:nvSpPr>
          <p:cNvPr id="39" name="Text Box 3"/>
          <p:cNvSpPr txBox="1">
            <a:spLocks noChangeArrowheads="1"/>
          </p:cNvSpPr>
          <p:nvPr/>
        </p:nvSpPr>
        <p:spPr bwMode="auto">
          <a:xfrm>
            <a:off x="8267120" y="4228190"/>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graphicFrame>
        <p:nvGraphicFramePr>
          <p:cNvPr id="40" name="Object 5"/>
          <p:cNvGraphicFramePr>
            <a:graphicFrameLocks noChangeAspect="1"/>
          </p:cNvGraphicFramePr>
          <p:nvPr>
            <p:extLst>
              <p:ext uri="{D42A27DB-BD31-4B8C-83A1-F6EECF244321}">
                <p14:modId xmlns:p14="http://schemas.microsoft.com/office/powerpoint/2010/main" val="211908566"/>
              </p:ext>
            </p:extLst>
          </p:nvPr>
        </p:nvGraphicFramePr>
        <p:xfrm>
          <a:off x="8200324" y="4427413"/>
          <a:ext cx="356294" cy="439341"/>
        </p:xfrm>
        <a:graphic>
          <a:graphicData uri="http://schemas.openxmlformats.org/presentationml/2006/ole">
            <mc:AlternateContent xmlns:mc="http://schemas.openxmlformats.org/markup-compatibility/2006">
              <mc:Choice xmlns:v="urn:schemas-microsoft-com:vml" Requires="v">
                <p:oleObj spid="_x0000_s21531"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24" y="4427413"/>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3247" y="2493707"/>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7443" y="4007560"/>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TextBox 44"/>
          <p:cNvSpPr txBox="1"/>
          <p:nvPr/>
        </p:nvSpPr>
        <p:spPr>
          <a:xfrm>
            <a:off x="7062684" y="2578744"/>
            <a:ext cx="1415374" cy="323165"/>
          </a:xfrm>
          <a:prstGeom prst="rect">
            <a:avLst/>
          </a:prstGeom>
          <a:noFill/>
        </p:spPr>
        <p:txBody>
          <a:bodyPr wrap="square" rtlCol="0">
            <a:spAutoFit/>
          </a:bodyPr>
          <a:lstStyle/>
          <a:p>
            <a:r>
              <a:rPr lang="sv-SE" sz="1500" dirty="0">
                <a:solidFill>
                  <a:srgbClr val="FF0000"/>
                </a:solidFill>
              </a:rPr>
              <a:t>Mening</a:t>
            </a:r>
          </a:p>
        </p:txBody>
      </p:sp>
      <p:sp>
        <p:nvSpPr>
          <p:cNvPr id="46" name="TextBox 45"/>
          <p:cNvSpPr txBox="1"/>
          <p:nvPr/>
        </p:nvSpPr>
        <p:spPr>
          <a:xfrm>
            <a:off x="6896517" y="2307970"/>
            <a:ext cx="1415374" cy="323165"/>
          </a:xfrm>
          <a:prstGeom prst="rect">
            <a:avLst/>
          </a:prstGeom>
          <a:noFill/>
        </p:spPr>
        <p:txBody>
          <a:bodyPr wrap="square" rtlCol="0">
            <a:spAutoFit/>
          </a:bodyPr>
          <a:lstStyle/>
          <a:p>
            <a:r>
              <a:rPr lang="sv-SE" sz="1500" dirty="0" smtClean="0">
                <a:solidFill>
                  <a:srgbClr val="FF0000"/>
                </a:solidFill>
              </a:rPr>
              <a:t>Intension</a:t>
            </a:r>
            <a:endParaRPr lang="sv-SE" sz="1500" dirty="0">
              <a:solidFill>
                <a:srgbClr val="FF0000"/>
              </a:solidFill>
            </a:endParaRPr>
          </a:p>
        </p:txBody>
      </p:sp>
      <p:sp>
        <p:nvSpPr>
          <p:cNvPr id="47" name="TextBox 46"/>
          <p:cNvSpPr txBox="1"/>
          <p:nvPr/>
        </p:nvSpPr>
        <p:spPr>
          <a:xfrm>
            <a:off x="7264409" y="4190713"/>
            <a:ext cx="1415374" cy="323165"/>
          </a:xfrm>
          <a:prstGeom prst="rect">
            <a:avLst/>
          </a:prstGeom>
          <a:noFill/>
        </p:spPr>
        <p:txBody>
          <a:bodyPr wrap="square" rtlCol="0">
            <a:spAutoFit/>
          </a:bodyPr>
          <a:lstStyle/>
          <a:p>
            <a:r>
              <a:rPr lang="sv-SE" sz="1500" dirty="0" smtClean="0">
                <a:solidFill>
                  <a:srgbClr val="FF0000"/>
                </a:solidFill>
              </a:rPr>
              <a:t>Extension</a:t>
            </a:r>
            <a:endParaRPr lang="sv-SE" sz="1500" dirty="0">
              <a:solidFill>
                <a:srgbClr val="FF0000"/>
              </a:solidFill>
            </a:endParaRPr>
          </a:p>
        </p:txBody>
      </p:sp>
      <p:sp>
        <p:nvSpPr>
          <p:cNvPr id="48" name="TextBox 47"/>
          <p:cNvSpPr txBox="1"/>
          <p:nvPr/>
        </p:nvSpPr>
        <p:spPr>
          <a:xfrm>
            <a:off x="7349972" y="4541563"/>
            <a:ext cx="1415374" cy="323165"/>
          </a:xfrm>
          <a:prstGeom prst="rect">
            <a:avLst/>
          </a:prstGeom>
          <a:noFill/>
        </p:spPr>
        <p:txBody>
          <a:bodyPr wrap="square" rtlCol="0">
            <a:spAutoFit/>
          </a:bodyPr>
          <a:lstStyle/>
          <a:p>
            <a:r>
              <a:rPr lang="sv-SE" sz="1500" dirty="0">
                <a:solidFill>
                  <a:srgbClr val="FF0000"/>
                </a:solidFill>
              </a:rPr>
              <a:t>Ting</a:t>
            </a:r>
          </a:p>
        </p:txBody>
      </p:sp>
      <p:sp>
        <p:nvSpPr>
          <p:cNvPr id="49" name="TextBox 48"/>
          <p:cNvSpPr txBox="1"/>
          <p:nvPr/>
        </p:nvSpPr>
        <p:spPr>
          <a:xfrm>
            <a:off x="4841186" y="3930148"/>
            <a:ext cx="1415374" cy="323165"/>
          </a:xfrm>
          <a:prstGeom prst="rect">
            <a:avLst/>
          </a:prstGeom>
          <a:noFill/>
        </p:spPr>
        <p:txBody>
          <a:bodyPr wrap="square" rtlCol="0">
            <a:spAutoFit/>
          </a:bodyPr>
          <a:lstStyle/>
          <a:p>
            <a:r>
              <a:rPr lang="sv-SE" sz="1500" dirty="0">
                <a:solidFill>
                  <a:srgbClr val="FF0000"/>
                </a:solidFill>
              </a:rPr>
              <a:t>Symbol</a:t>
            </a:r>
          </a:p>
        </p:txBody>
      </p:sp>
      <p:sp>
        <p:nvSpPr>
          <p:cNvPr id="50" name="TextBox 49"/>
          <p:cNvSpPr txBox="1"/>
          <p:nvPr/>
        </p:nvSpPr>
        <p:spPr>
          <a:xfrm>
            <a:off x="4019670" y="3677664"/>
            <a:ext cx="2260471" cy="323165"/>
          </a:xfrm>
          <a:prstGeom prst="rect">
            <a:avLst/>
          </a:prstGeom>
          <a:noFill/>
        </p:spPr>
        <p:txBody>
          <a:bodyPr wrap="square" rtlCol="0">
            <a:spAutoFit/>
          </a:bodyPr>
          <a:lstStyle/>
          <a:p>
            <a:r>
              <a:rPr lang="sv-SE" sz="1500" dirty="0">
                <a:solidFill>
                  <a:srgbClr val="FF0000"/>
                </a:solidFill>
              </a:rPr>
              <a:t>Representation </a:t>
            </a:r>
          </a:p>
        </p:txBody>
      </p:sp>
      <p:sp>
        <p:nvSpPr>
          <p:cNvPr id="52" name="TextBox 51"/>
          <p:cNvSpPr txBox="1"/>
          <p:nvPr/>
        </p:nvSpPr>
        <p:spPr>
          <a:xfrm>
            <a:off x="4442217" y="3365779"/>
            <a:ext cx="1415374" cy="323165"/>
          </a:xfrm>
          <a:prstGeom prst="rect">
            <a:avLst/>
          </a:prstGeom>
          <a:noFill/>
        </p:spPr>
        <p:txBody>
          <a:bodyPr wrap="square" rtlCol="0">
            <a:spAutoFit/>
          </a:bodyPr>
          <a:lstStyle/>
          <a:p>
            <a:r>
              <a:rPr lang="sv-SE" sz="1500" dirty="0">
                <a:solidFill>
                  <a:srgbClr val="FF0000"/>
                </a:solidFill>
              </a:rPr>
              <a:t>Uttryck</a:t>
            </a:r>
          </a:p>
        </p:txBody>
      </p:sp>
      <p:sp>
        <p:nvSpPr>
          <p:cNvPr id="55" name="Content Placeholder 2"/>
          <p:cNvSpPr>
            <a:spLocks noGrp="1"/>
          </p:cNvSpPr>
          <p:nvPr>
            <p:ph idx="1"/>
          </p:nvPr>
        </p:nvSpPr>
        <p:spPr>
          <a:xfrm>
            <a:off x="752429" y="1157418"/>
            <a:ext cx="5767641" cy="2430324"/>
          </a:xfrm>
        </p:spPr>
        <p:txBody>
          <a:bodyPr>
            <a:normAutofit/>
          </a:bodyPr>
          <a:lstStyle/>
          <a:p>
            <a:r>
              <a:rPr lang="sv-SE" sz="1800" dirty="0" smtClean="0"/>
              <a:t>Begrepp-Term-Företeelse-figuren </a:t>
            </a:r>
            <a:r>
              <a:rPr lang="sv-SE" sz="1800" dirty="0"/>
              <a:t>liknar det som brukar kallas </a:t>
            </a:r>
            <a:r>
              <a:rPr lang="sv-SE" sz="1800" dirty="0" smtClean="0"/>
              <a:t>semiotisk/semantisk </a:t>
            </a:r>
            <a:r>
              <a:rPr lang="sv-SE" sz="1800" dirty="0"/>
              <a:t>triangel, eller Ogdens triangel, fast olika termer brukar användas i de olika varianterna</a:t>
            </a:r>
          </a:p>
        </p:txBody>
      </p:sp>
      <p:sp>
        <p:nvSpPr>
          <p:cNvPr id="17" name="TextBox 16"/>
          <p:cNvSpPr txBox="1"/>
          <p:nvPr/>
        </p:nvSpPr>
        <p:spPr>
          <a:xfrm>
            <a:off x="6671493" y="4348881"/>
            <a:ext cx="1415374" cy="323165"/>
          </a:xfrm>
          <a:prstGeom prst="rect">
            <a:avLst/>
          </a:prstGeom>
          <a:noFill/>
        </p:spPr>
        <p:txBody>
          <a:bodyPr wrap="square" rtlCol="0">
            <a:spAutoFit/>
          </a:bodyPr>
          <a:lstStyle/>
          <a:p>
            <a:r>
              <a:rPr lang="sv-SE" sz="1500" dirty="0" smtClean="0">
                <a:solidFill>
                  <a:srgbClr val="FF0000"/>
                </a:solidFill>
              </a:rPr>
              <a:t>Referent</a:t>
            </a:r>
            <a:endParaRPr lang="sv-SE" sz="1500" dirty="0">
              <a:solidFill>
                <a:srgbClr val="FF0000"/>
              </a:solidFill>
            </a:endParaRPr>
          </a:p>
        </p:txBody>
      </p:sp>
      <p:cxnSp>
        <p:nvCxnSpPr>
          <p:cNvPr id="5" name="Straight Connector 4"/>
          <p:cNvCxnSpPr/>
          <p:nvPr/>
        </p:nvCxnSpPr>
        <p:spPr>
          <a:xfrm>
            <a:off x="8556618" y="2493707"/>
            <a:ext cx="244546" cy="246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605161" y="2428543"/>
            <a:ext cx="245148" cy="3117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6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01" y="463991"/>
            <a:ext cx="6850800" cy="596700"/>
          </a:xfrm>
        </p:spPr>
        <p:txBody>
          <a:bodyPr>
            <a:normAutofit fontScale="90000"/>
          </a:bodyPr>
          <a:lstStyle/>
          <a:p>
            <a:pPr algn="l"/>
            <a:r>
              <a:rPr lang="sv-SE" sz="2700" dirty="0" smtClean="0"/>
              <a:t>Notera att även termen ”begrepp” är mångtydig</a:t>
            </a:r>
            <a:endParaRPr lang="sv-SE" sz="2700" dirty="0"/>
          </a:p>
        </p:txBody>
      </p:sp>
      <p:sp>
        <p:nvSpPr>
          <p:cNvPr id="38" name="Line 22"/>
          <p:cNvSpPr>
            <a:spLocks noChangeShapeType="1"/>
          </p:cNvSpPr>
          <p:nvPr/>
        </p:nvSpPr>
        <p:spPr bwMode="auto">
          <a:xfrm>
            <a:off x="7027329" y="4062578"/>
            <a:ext cx="991072" cy="481333"/>
          </a:xfrm>
          <a:prstGeom prst="line">
            <a:avLst/>
          </a:prstGeom>
          <a:noFill/>
          <a:ln w="9525">
            <a:solidFill>
              <a:schemeClr val="tx1"/>
            </a:solidFill>
            <a:round/>
            <a:headEnd/>
            <a:tailEnd/>
          </a:ln>
        </p:spPr>
        <p:txBody>
          <a:bodyPr/>
          <a:lstStyle/>
          <a:p>
            <a:endParaRPr lang="sv-SE" sz="1013"/>
          </a:p>
        </p:txBody>
      </p:sp>
      <p:sp>
        <p:nvSpPr>
          <p:cNvPr id="39" name="Text Box 3"/>
          <p:cNvSpPr txBox="1">
            <a:spLocks noChangeArrowheads="1"/>
          </p:cNvSpPr>
          <p:nvPr/>
        </p:nvSpPr>
        <p:spPr bwMode="auto">
          <a:xfrm>
            <a:off x="8267120" y="4228190"/>
            <a:ext cx="769739" cy="248209"/>
          </a:xfrm>
          <a:prstGeom prst="rect">
            <a:avLst/>
          </a:prstGeom>
          <a:noFill/>
          <a:ln w="9525">
            <a:noFill/>
            <a:miter lim="800000"/>
            <a:headEnd/>
            <a:tailEnd/>
          </a:ln>
        </p:spPr>
        <p:txBody>
          <a:bodyPr>
            <a:spAutoFit/>
          </a:bodyPr>
          <a:lstStyle/>
          <a:p>
            <a:pPr>
              <a:spcBef>
                <a:spcPct val="50000"/>
              </a:spcBef>
            </a:pPr>
            <a:r>
              <a:rPr lang="sv-SE" sz="1013" b="1" dirty="0" smtClean="0"/>
              <a:t>Företeelse</a:t>
            </a:r>
            <a:endParaRPr lang="en-US" sz="1013" b="1" dirty="0"/>
          </a:p>
        </p:txBody>
      </p:sp>
      <p:graphicFrame>
        <p:nvGraphicFramePr>
          <p:cNvPr id="40" name="Object 5"/>
          <p:cNvGraphicFramePr>
            <a:graphicFrameLocks noChangeAspect="1"/>
          </p:cNvGraphicFramePr>
          <p:nvPr>
            <p:extLst/>
          </p:nvPr>
        </p:nvGraphicFramePr>
        <p:xfrm>
          <a:off x="8200324" y="4427413"/>
          <a:ext cx="356294" cy="439341"/>
        </p:xfrm>
        <a:graphic>
          <a:graphicData uri="http://schemas.openxmlformats.org/presentationml/2006/ole">
            <mc:AlternateContent xmlns:mc="http://schemas.openxmlformats.org/markup-compatibility/2006">
              <mc:Choice xmlns:v="urn:schemas-microsoft-com:vml" Requires="v">
                <p:oleObj spid="_x0000_s25606" name="Visio" r:id="rId3" imgW="1586224" imgH="1520336" progId="Visio.Drawing.11">
                  <p:embed/>
                </p:oleObj>
              </mc:Choice>
              <mc:Fallback>
                <p:oleObj name="Visio" r:id="rId3" imgW="1586224" imgH="1520336" progId="Visio.Drawing.11">
                  <p:embed/>
                  <p:pic>
                    <p:nvPicPr>
                      <p:cNvPr id="4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24" y="4427413"/>
                        <a:ext cx="356294" cy="4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3247" y="2493707"/>
            <a:ext cx="2540753" cy="1332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7443" y="4007560"/>
            <a:ext cx="1695450" cy="7500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TextBox 44"/>
          <p:cNvSpPr txBox="1"/>
          <p:nvPr/>
        </p:nvSpPr>
        <p:spPr>
          <a:xfrm>
            <a:off x="7062684" y="2578744"/>
            <a:ext cx="1415374" cy="323165"/>
          </a:xfrm>
          <a:prstGeom prst="rect">
            <a:avLst/>
          </a:prstGeom>
          <a:noFill/>
        </p:spPr>
        <p:txBody>
          <a:bodyPr wrap="square" rtlCol="0">
            <a:spAutoFit/>
          </a:bodyPr>
          <a:lstStyle/>
          <a:p>
            <a:r>
              <a:rPr lang="sv-SE" sz="1500" dirty="0">
                <a:solidFill>
                  <a:srgbClr val="FF0000"/>
                </a:solidFill>
              </a:rPr>
              <a:t>Mening</a:t>
            </a:r>
          </a:p>
        </p:txBody>
      </p:sp>
      <p:sp>
        <p:nvSpPr>
          <p:cNvPr id="46" name="TextBox 45"/>
          <p:cNvSpPr txBox="1"/>
          <p:nvPr/>
        </p:nvSpPr>
        <p:spPr>
          <a:xfrm>
            <a:off x="6896517" y="2307970"/>
            <a:ext cx="1415374" cy="323165"/>
          </a:xfrm>
          <a:prstGeom prst="rect">
            <a:avLst/>
          </a:prstGeom>
          <a:noFill/>
        </p:spPr>
        <p:txBody>
          <a:bodyPr wrap="square" rtlCol="0">
            <a:spAutoFit/>
          </a:bodyPr>
          <a:lstStyle/>
          <a:p>
            <a:r>
              <a:rPr lang="sv-SE" sz="1500" dirty="0" smtClean="0">
                <a:solidFill>
                  <a:srgbClr val="FF0000"/>
                </a:solidFill>
              </a:rPr>
              <a:t>Intension</a:t>
            </a:r>
            <a:endParaRPr lang="sv-SE" sz="1500" dirty="0">
              <a:solidFill>
                <a:srgbClr val="FF0000"/>
              </a:solidFill>
            </a:endParaRPr>
          </a:p>
        </p:txBody>
      </p:sp>
      <p:sp>
        <p:nvSpPr>
          <p:cNvPr id="47" name="TextBox 46"/>
          <p:cNvSpPr txBox="1"/>
          <p:nvPr/>
        </p:nvSpPr>
        <p:spPr>
          <a:xfrm>
            <a:off x="7264409" y="4190713"/>
            <a:ext cx="1415374" cy="323165"/>
          </a:xfrm>
          <a:prstGeom prst="rect">
            <a:avLst/>
          </a:prstGeom>
          <a:noFill/>
        </p:spPr>
        <p:txBody>
          <a:bodyPr wrap="square" rtlCol="0">
            <a:spAutoFit/>
          </a:bodyPr>
          <a:lstStyle/>
          <a:p>
            <a:r>
              <a:rPr lang="sv-SE" sz="1500" dirty="0" smtClean="0">
                <a:solidFill>
                  <a:srgbClr val="FF0000"/>
                </a:solidFill>
              </a:rPr>
              <a:t>Extension</a:t>
            </a:r>
            <a:endParaRPr lang="sv-SE" sz="1500" dirty="0">
              <a:solidFill>
                <a:srgbClr val="FF0000"/>
              </a:solidFill>
            </a:endParaRPr>
          </a:p>
        </p:txBody>
      </p:sp>
      <p:sp>
        <p:nvSpPr>
          <p:cNvPr id="48" name="TextBox 47"/>
          <p:cNvSpPr txBox="1"/>
          <p:nvPr/>
        </p:nvSpPr>
        <p:spPr>
          <a:xfrm>
            <a:off x="7349972" y="4541563"/>
            <a:ext cx="1415374" cy="323165"/>
          </a:xfrm>
          <a:prstGeom prst="rect">
            <a:avLst/>
          </a:prstGeom>
          <a:noFill/>
        </p:spPr>
        <p:txBody>
          <a:bodyPr wrap="square" rtlCol="0">
            <a:spAutoFit/>
          </a:bodyPr>
          <a:lstStyle/>
          <a:p>
            <a:r>
              <a:rPr lang="sv-SE" sz="1500" dirty="0">
                <a:solidFill>
                  <a:srgbClr val="FF0000"/>
                </a:solidFill>
              </a:rPr>
              <a:t>Ting</a:t>
            </a:r>
          </a:p>
        </p:txBody>
      </p:sp>
      <p:sp>
        <p:nvSpPr>
          <p:cNvPr id="49" name="TextBox 48"/>
          <p:cNvSpPr txBox="1"/>
          <p:nvPr/>
        </p:nvSpPr>
        <p:spPr>
          <a:xfrm>
            <a:off x="4841186" y="3930148"/>
            <a:ext cx="1415374" cy="323165"/>
          </a:xfrm>
          <a:prstGeom prst="rect">
            <a:avLst/>
          </a:prstGeom>
          <a:noFill/>
        </p:spPr>
        <p:txBody>
          <a:bodyPr wrap="square" rtlCol="0">
            <a:spAutoFit/>
          </a:bodyPr>
          <a:lstStyle/>
          <a:p>
            <a:r>
              <a:rPr lang="sv-SE" sz="1500" dirty="0">
                <a:solidFill>
                  <a:srgbClr val="FF0000"/>
                </a:solidFill>
              </a:rPr>
              <a:t>Symbol</a:t>
            </a:r>
          </a:p>
        </p:txBody>
      </p:sp>
      <p:sp>
        <p:nvSpPr>
          <p:cNvPr id="50" name="TextBox 49"/>
          <p:cNvSpPr txBox="1"/>
          <p:nvPr/>
        </p:nvSpPr>
        <p:spPr>
          <a:xfrm>
            <a:off x="4019670" y="3677664"/>
            <a:ext cx="2260471" cy="323165"/>
          </a:xfrm>
          <a:prstGeom prst="rect">
            <a:avLst/>
          </a:prstGeom>
          <a:noFill/>
        </p:spPr>
        <p:txBody>
          <a:bodyPr wrap="square" rtlCol="0">
            <a:spAutoFit/>
          </a:bodyPr>
          <a:lstStyle/>
          <a:p>
            <a:r>
              <a:rPr lang="sv-SE" sz="1500" dirty="0">
                <a:solidFill>
                  <a:srgbClr val="FF0000"/>
                </a:solidFill>
              </a:rPr>
              <a:t>Representation </a:t>
            </a:r>
          </a:p>
        </p:txBody>
      </p:sp>
      <p:sp>
        <p:nvSpPr>
          <p:cNvPr id="52" name="TextBox 51"/>
          <p:cNvSpPr txBox="1"/>
          <p:nvPr/>
        </p:nvSpPr>
        <p:spPr>
          <a:xfrm>
            <a:off x="4442217" y="3365779"/>
            <a:ext cx="1415374" cy="323165"/>
          </a:xfrm>
          <a:prstGeom prst="rect">
            <a:avLst/>
          </a:prstGeom>
          <a:noFill/>
        </p:spPr>
        <p:txBody>
          <a:bodyPr wrap="square" rtlCol="0">
            <a:spAutoFit/>
          </a:bodyPr>
          <a:lstStyle/>
          <a:p>
            <a:r>
              <a:rPr lang="sv-SE" sz="1500" dirty="0">
                <a:solidFill>
                  <a:srgbClr val="FF0000"/>
                </a:solidFill>
              </a:rPr>
              <a:t>Uttryck</a:t>
            </a:r>
          </a:p>
        </p:txBody>
      </p:sp>
      <p:sp>
        <p:nvSpPr>
          <p:cNvPr id="55" name="Content Placeholder 2"/>
          <p:cNvSpPr>
            <a:spLocks noGrp="1"/>
          </p:cNvSpPr>
          <p:nvPr>
            <p:ph idx="1"/>
          </p:nvPr>
        </p:nvSpPr>
        <p:spPr>
          <a:xfrm>
            <a:off x="688971" y="1499824"/>
            <a:ext cx="5767641" cy="2430324"/>
          </a:xfrm>
        </p:spPr>
        <p:txBody>
          <a:bodyPr>
            <a:normAutofit/>
          </a:bodyPr>
          <a:lstStyle/>
          <a:p>
            <a:r>
              <a:rPr lang="sv-SE" sz="1800" dirty="0" smtClean="0"/>
              <a:t>Ibland används termen ”begrepp” för att  representera hela </a:t>
            </a:r>
            <a:r>
              <a:rPr lang="sv-SE" sz="1800" dirty="0" smtClean="0"/>
              <a:t>triangeln - och ”begreppsanalys” blir en analys där denna triangeln är i fokus i analysen. Ibland brukar man då tala om Mening-Term-Företeelse-triangeln istället.</a:t>
            </a:r>
            <a:endParaRPr lang="sv-SE" sz="1800" dirty="0"/>
          </a:p>
        </p:txBody>
      </p:sp>
      <p:sp>
        <p:nvSpPr>
          <p:cNvPr id="17" name="TextBox 16"/>
          <p:cNvSpPr txBox="1"/>
          <p:nvPr/>
        </p:nvSpPr>
        <p:spPr>
          <a:xfrm>
            <a:off x="6671493" y="4348881"/>
            <a:ext cx="1415374" cy="323165"/>
          </a:xfrm>
          <a:prstGeom prst="rect">
            <a:avLst/>
          </a:prstGeom>
          <a:noFill/>
        </p:spPr>
        <p:txBody>
          <a:bodyPr wrap="square" rtlCol="0">
            <a:spAutoFit/>
          </a:bodyPr>
          <a:lstStyle/>
          <a:p>
            <a:r>
              <a:rPr lang="sv-SE" sz="1500" dirty="0" smtClean="0">
                <a:solidFill>
                  <a:srgbClr val="FF0000"/>
                </a:solidFill>
              </a:rPr>
              <a:t>Referent</a:t>
            </a:r>
            <a:endParaRPr lang="sv-SE" sz="1500" dirty="0">
              <a:solidFill>
                <a:srgbClr val="FF0000"/>
              </a:solidFill>
            </a:endParaRPr>
          </a:p>
        </p:txBody>
      </p:sp>
      <p:cxnSp>
        <p:nvCxnSpPr>
          <p:cNvPr id="18" name="Straight Connector 17"/>
          <p:cNvCxnSpPr/>
          <p:nvPr/>
        </p:nvCxnSpPr>
        <p:spPr>
          <a:xfrm>
            <a:off x="8556618" y="2493707"/>
            <a:ext cx="244546" cy="246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05161" y="2428543"/>
            <a:ext cx="245148" cy="3117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9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Definitioner</a:t>
            </a:r>
          </a:p>
        </p:txBody>
      </p:sp>
      <p:sp>
        <p:nvSpPr>
          <p:cNvPr id="3" name="Content Placeholder 2"/>
          <p:cNvSpPr>
            <a:spLocks noGrp="1"/>
          </p:cNvSpPr>
          <p:nvPr>
            <p:ph idx="1"/>
          </p:nvPr>
        </p:nvSpPr>
        <p:spPr>
          <a:xfrm>
            <a:off x="792000" y="1345117"/>
            <a:ext cx="8081846" cy="2883767"/>
          </a:xfrm>
        </p:spPr>
        <p:txBody>
          <a:bodyPr>
            <a:normAutofit fontScale="25000" lnSpcReduction="20000"/>
          </a:bodyPr>
          <a:lstStyle/>
          <a:p>
            <a:pPr>
              <a:spcBef>
                <a:spcPts val="900"/>
              </a:spcBef>
            </a:pPr>
            <a:r>
              <a:rPr lang="sv-SE" sz="7200" dirty="0"/>
              <a:t>Definitioner används för att ersätta långa komplicerade uttryck (till exempel formuleringar) med kortare uttryck  (till exempel en term/beteckning)</a:t>
            </a:r>
          </a:p>
          <a:p>
            <a:pPr>
              <a:spcBef>
                <a:spcPts val="900"/>
              </a:spcBef>
            </a:pPr>
            <a:r>
              <a:rPr lang="sv-SE" sz="7200" dirty="0"/>
              <a:t>Definitioner används också ofta som ett sätt att precisera språkbruket (”sätta gränser för”, ”att avgränsa innebörd”), det vill säga minska tolkningsrymden av ett uttryck, det vill säga minska antalet möjliga tolkningar av uttryckets </a:t>
            </a:r>
            <a:r>
              <a:rPr lang="sv-SE" sz="7200" dirty="0" smtClean="0"/>
              <a:t>betydelse</a:t>
            </a:r>
            <a:endParaRPr lang="sv-SE" sz="7200" dirty="0"/>
          </a:p>
        </p:txBody>
      </p:sp>
    </p:spTree>
    <p:extLst>
      <p:ext uri="{BB962C8B-B14F-4D97-AF65-F5344CB8AC3E}">
        <p14:creationId xmlns:p14="http://schemas.microsoft.com/office/powerpoint/2010/main" val="308001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smtClean="0"/>
              <a:t>Exempel på definitioner</a:t>
            </a:r>
            <a:endParaRPr lang="sv-SE" sz="2700" dirty="0"/>
          </a:p>
        </p:txBody>
      </p:sp>
      <p:sp>
        <p:nvSpPr>
          <p:cNvPr id="3" name="Content Placeholder 2"/>
          <p:cNvSpPr>
            <a:spLocks noGrp="1"/>
          </p:cNvSpPr>
          <p:nvPr>
            <p:ph idx="1"/>
          </p:nvPr>
        </p:nvSpPr>
        <p:spPr>
          <a:xfrm>
            <a:off x="792000" y="1412025"/>
            <a:ext cx="8081846" cy="2323634"/>
          </a:xfrm>
        </p:spPr>
        <p:txBody>
          <a:bodyPr>
            <a:normAutofit fontScale="40000" lnSpcReduction="20000"/>
          </a:bodyPr>
          <a:lstStyle/>
          <a:p>
            <a:pPr>
              <a:spcBef>
                <a:spcPts val="900"/>
              </a:spcBef>
            </a:pPr>
            <a:r>
              <a:rPr lang="sv-SE" sz="4500" dirty="0" smtClean="0"/>
              <a:t>Ett </a:t>
            </a:r>
            <a:r>
              <a:rPr lang="sv-SE" sz="4500" dirty="0"/>
              <a:t>exempel på en </a:t>
            </a:r>
            <a:r>
              <a:rPr lang="sv-SE" sz="4500" dirty="0" smtClean="0"/>
              <a:t>definition av ”kund”: </a:t>
            </a:r>
            <a:r>
              <a:rPr lang="sv-SE" sz="4500" dirty="0"/>
              <a:t>”Kund är en person eller organisation som har ett bankkonto på banken”</a:t>
            </a:r>
          </a:p>
          <a:p>
            <a:pPr>
              <a:spcBef>
                <a:spcPts val="900"/>
              </a:spcBef>
            </a:pPr>
            <a:r>
              <a:rPr lang="sv-SE" sz="4500" dirty="0"/>
              <a:t>Ett annat exempel på en </a:t>
            </a:r>
            <a:r>
              <a:rPr lang="sv-SE" sz="4500" dirty="0" smtClean="0"/>
              <a:t>definition av ”kund”: </a:t>
            </a:r>
            <a:r>
              <a:rPr lang="sv-SE" sz="4500" dirty="0"/>
              <a:t>”Kund är en person eller organisation som har gjort någon form av affär med banken”</a:t>
            </a:r>
          </a:p>
          <a:p>
            <a:pPr>
              <a:spcBef>
                <a:spcPts val="900"/>
              </a:spcBef>
            </a:pPr>
            <a:endParaRPr lang="sv-SE" sz="1800" dirty="0"/>
          </a:p>
          <a:p>
            <a:endParaRPr lang="sv-SE" dirty="0" smtClean="0"/>
          </a:p>
          <a:p>
            <a:endParaRPr lang="sv-SE" dirty="0" smtClean="0"/>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154264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Kontrollflödesrelation  </a:t>
            </a:r>
          </a:p>
        </p:txBody>
      </p:sp>
      <p:sp>
        <p:nvSpPr>
          <p:cNvPr id="3" name="Content Placeholder 2"/>
          <p:cNvSpPr>
            <a:spLocks noGrp="1"/>
          </p:cNvSpPr>
          <p:nvPr>
            <p:ph idx="1"/>
          </p:nvPr>
        </p:nvSpPr>
        <p:spPr>
          <a:xfrm>
            <a:off x="792001" y="1333952"/>
            <a:ext cx="8352000" cy="507504"/>
          </a:xfrm>
        </p:spPr>
        <p:txBody>
          <a:bodyPr>
            <a:normAutofit fontScale="25000" lnSpcReduction="20000"/>
          </a:bodyPr>
          <a:lstStyle/>
          <a:p>
            <a:pPr>
              <a:spcBef>
                <a:spcPts val="900"/>
              </a:spcBef>
            </a:pPr>
            <a:r>
              <a:rPr lang="sv-SE" sz="7200" dirty="0"/>
              <a:t>Kontrollflödesrelation </a:t>
            </a:r>
            <a:r>
              <a:rPr lang="sv-SE" sz="7200" dirty="0" smtClean="0"/>
              <a:t>kan INTE hanteras i IDEFO – eller, mer precist, bara i begränsad omfattning – kolla hur exklusiva val (XOR split) och parallelism (AND split) skulle kunna modelleras i IDEF0</a:t>
            </a:r>
            <a:endParaRPr lang="sv-SE" sz="7200" dirty="0"/>
          </a:p>
          <a:p>
            <a:pPr>
              <a:spcBef>
                <a:spcPts val="900"/>
              </a:spcBef>
            </a:pPr>
            <a:endParaRPr lang="sv-SE" sz="1650" dirty="0"/>
          </a:p>
          <a:p>
            <a:pPr lvl="1">
              <a:spcBef>
                <a:spcPts val="900"/>
              </a:spcBef>
            </a:pPr>
            <a:endParaRPr lang="sv-SE" sz="1200" dirty="0"/>
          </a:p>
          <a:p>
            <a:pPr lvl="1">
              <a:spcBef>
                <a:spcPts val="900"/>
              </a:spcBef>
              <a:buNone/>
            </a:pPr>
            <a:endParaRPr lang="sv-SE" sz="1200" dirty="0"/>
          </a:p>
          <a:p>
            <a:pPr>
              <a:spcBef>
                <a:spcPts val="900"/>
              </a:spcBef>
            </a:pPr>
            <a:endParaRPr lang="sv-SE" sz="1500" dirty="0"/>
          </a:p>
          <a:p>
            <a:pPr lvl="1">
              <a:spcBef>
                <a:spcPts val="900"/>
              </a:spcBef>
              <a:buFont typeface="Wingdings" pitchFamily="2" charset="2"/>
              <a:buChar char="§"/>
            </a:pPr>
            <a:endParaRPr lang="sv-SE" sz="1050" dirty="0"/>
          </a:p>
          <a:p>
            <a:pPr>
              <a:spcBef>
                <a:spcPts val="900"/>
              </a:spcBef>
            </a:pPr>
            <a:endParaRPr lang="sv-SE" sz="1350" dirty="0"/>
          </a:p>
          <a:p>
            <a:pPr lvl="1">
              <a:spcBef>
                <a:spcPts val="900"/>
              </a:spcBef>
              <a:buNone/>
            </a:pPr>
            <a:endParaRPr lang="sv-SE" sz="1050" dirty="0"/>
          </a:p>
        </p:txBody>
      </p:sp>
      <p:pic>
        <p:nvPicPr>
          <p:cNvPr id="74" name="Picture 73"/>
          <p:cNvPicPr>
            <a:picLocks noChangeAspect="1"/>
          </p:cNvPicPr>
          <p:nvPr/>
        </p:nvPicPr>
        <p:blipFill>
          <a:blip r:embed="rId3"/>
          <a:stretch>
            <a:fillRect/>
          </a:stretch>
        </p:blipFill>
        <p:spPr>
          <a:xfrm>
            <a:off x="1435433" y="2815144"/>
            <a:ext cx="6285426" cy="1981688"/>
          </a:xfrm>
          <a:prstGeom prst="rect">
            <a:avLst/>
          </a:prstGeom>
        </p:spPr>
      </p:pic>
    </p:spTree>
    <p:extLst>
      <p:ext uri="{BB962C8B-B14F-4D97-AF65-F5344CB8AC3E}">
        <p14:creationId xmlns:p14="http://schemas.microsoft.com/office/powerpoint/2010/main" val="142200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Definitioner</a:t>
            </a:r>
          </a:p>
        </p:txBody>
      </p:sp>
      <p:sp>
        <p:nvSpPr>
          <p:cNvPr id="3" name="Content Placeholder 2"/>
          <p:cNvSpPr>
            <a:spLocks noGrp="1"/>
          </p:cNvSpPr>
          <p:nvPr>
            <p:ph idx="1"/>
          </p:nvPr>
        </p:nvSpPr>
        <p:spPr>
          <a:xfrm>
            <a:off x="792000" y="1433708"/>
            <a:ext cx="7972859" cy="2669941"/>
          </a:xfrm>
        </p:spPr>
        <p:txBody>
          <a:bodyPr>
            <a:normAutofit fontScale="77500" lnSpcReduction="20000"/>
          </a:bodyPr>
          <a:lstStyle/>
          <a:p>
            <a:pPr>
              <a:spcBef>
                <a:spcPts val="900"/>
              </a:spcBef>
              <a:buNone/>
            </a:pPr>
            <a:r>
              <a:rPr lang="sv-SE" sz="2300" dirty="0"/>
              <a:t>En definition består av:</a:t>
            </a:r>
          </a:p>
          <a:p>
            <a:pPr>
              <a:spcBef>
                <a:spcPts val="900"/>
              </a:spcBef>
              <a:buNone/>
            </a:pPr>
            <a:r>
              <a:rPr lang="sv-SE" sz="2300" dirty="0"/>
              <a:t>	 ”</a:t>
            </a:r>
            <a:r>
              <a:rPr lang="sv-SE" sz="2300" dirty="0" err="1"/>
              <a:t>definiendum</a:t>
            </a:r>
            <a:r>
              <a:rPr lang="sv-SE" sz="2300" dirty="0"/>
              <a:t>”, det vill säga det som blir definierat (”kund”)</a:t>
            </a:r>
          </a:p>
          <a:p>
            <a:pPr>
              <a:spcBef>
                <a:spcPts val="900"/>
              </a:spcBef>
              <a:buNone/>
            </a:pPr>
            <a:r>
              <a:rPr lang="sv-SE" sz="2300" dirty="0"/>
              <a:t> och</a:t>
            </a:r>
          </a:p>
          <a:p>
            <a:pPr>
              <a:spcBef>
                <a:spcPts val="900"/>
              </a:spcBef>
              <a:buNone/>
            </a:pPr>
            <a:r>
              <a:rPr lang="sv-SE" sz="2300" dirty="0"/>
              <a:t>	”</a:t>
            </a:r>
            <a:r>
              <a:rPr lang="sv-SE" sz="2300" dirty="0" err="1"/>
              <a:t>definiens</a:t>
            </a:r>
            <a:r>
              <a:rPr lang="sv-SE" sz="2300" dirty="0"/>
              <a:t>”, det vill säga det som definierar/avgränsar (”person eller organisation som har ett bankkonto på denna bank”)</a:t>
            </a:r>
          </a:p>
          <a:p>
            <a:endParaRPr lang="sv-SE" dirty="0" smtClean="0"/>
          </a:p>
          <a:p>
            <a:pPr>
              <a:buNone/>
            </a:pPr>
            <a:endParaRPr lang="sv-SE" dirty="0" smtClean="0"/>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371028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Definitioner</a:t>
            </a:r>
          </a:p>
        </p:txBody>
      </p:sp>
      <p:sp>
        <p:nvSpPr>
          <p:cNvPr id="3" name="Content Placeholder 2"/>
          <p:cNvSpPr>
            <a:spLocks noGrp="1"/>
          </p:cNvSpPr>
          <p:nvPr>
            <p:ph idx="1"/>
          </p:nvPr>
        </p:nvSpPr>
        <p:spPr>
          <a:xfrm>
            <a:off x="917188" y="1389722"/>
            <a:ext cx="6172200" cy="2883767"/>
          </a:xfrm>
        </p:spPr>
        <p:txBody>
          <a:bodyPr>
            <a:normAutofit/>
          </a:bodyPr>
          <a:lstStyle/>
          <a:p>
            <a:pPr>
              <a:spcBef>
                <a:spcPts val="900"/>
              </a:spcBef>
            </a:pPr>
            <a:r>
              <a:rPr lang="sv-SE" sz="1800" dirty="0"/>
              <a:t>Kan vara språkbruksdefinitioner eller stipulativa</a:t>
            </a:r>
          </a:p>
          <a:p>
            <a:pPr>
              <a:spcBef>
                <a:spcPts val="900"/>
              </a:spcBef>
            </a:pPr>
            <a:r>
              <a:rPr lang="sv-SE" sz="1800" dirty="0"/>
              <a:t>Kan vara </a:t>
            </a:r>
            <a:r>
              <a:rPr lang="sv-SE" sz="1800" dirty="0" smtClean="0"/>
              <a:t>extensionella </a:t>
            </a:r>
            <a:r>
              <a:rPr lang="sv-SE" sz="1800" dirty="0"/>
              <a:t>eller </a:t>
            </a:r>
            <a:r>
              <a:rPr lang="sv-SE" sz="1800" dirty="0" smtClean="0"/>
              <a:t>intensionella </a:t>
            </a:r>
            <a:endParaRPr lang="sv-SE" sz="1800" dirty="0"/>
          </a:p>
          <a:p>
            <a:pPr>
              <a:spcBef>
                <a:spcPts val="900"/>
              </a:spcBef>
            </a:pPr>
            <a:r>
              <a:rPr lang="sv-SE" sz="1800" dirty="0" smtClean="0"/>
              <a:t>Kan vara ostensiva</a:t>
            </a:r>
            <a:endParaRPr lang="sv-SE" sz="1800" dirty="0"/>
          </a:p>
          <a:p>
            <a:pPr>
              <a:spcBef>
                <a:spcPts val="900"/>
              </a:spcBef>
            </a:pPr>
            <a:endParaRPr lang="sv-SE" sz="1800" dirty="0"/>
          </a:p>
          <a:p>
            <a:endParaRPr lang="sv-SE" dirty="0" smtClean="0"/>
          </a:p>
          <a:p>
            <a:endParaRPr lang="sv-SE" dirty="0" smtClean="0"/>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145152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07" y="551666"/>
            <a:ext cx="6172200" cy="857250"/>
          </a:xfrm>
        </p:spPr>
        <p:txBody>
          <a:bodyPr>
            <a:normAutofit/>
          </a:bodyPr>
          <a:lstStyle/>
          <a:p>
            <a:pPr algn="l"/>
            <a:r>
              <a:rPr lang="sv-SE" sz="2700" dirty="0"/>
              <a:t>Språkbruksdefinition</a:t>
            </a:r>
          </a:p>
        </p:txBody>
      </p:sp>
      <p:sp>
        <p:nvSpPr>
          <p:cNvPr id="5" name="Content Placeholder 2"/>
          <p:cNvSpPr>
            <a:spLocks noGrp="1"/>
          </p:cNvSpPr>
          <p:nvPr>
            <p:ph idx="1"/>
          </p:nvPr>
        </p:nvSpPr>
        <p:spPr>
          <a:xfrm>
            <a:off x="698207" y="1270900"/>
            <a:ext cx="7616312" cy="2430324"/>
          </a:xfrm>
        </p:spPr>
        <p:txBody>
          <a:bodyPr>
            <a:noAutofit/>
          </a:bodyPr>
          <a:lstStyle/>
          <a:p>
            <a:r>
              <a:rPr lang="sv-SE" sz="1800" dirty="0" smtClean="0"/>
              <a:t>Språkbruksdefinition </a:t>
            </a:r>
            <a:r>
              <a:rPr lang="sv-SE" sz="1800" dirty="0"/>
              <a:t>avser att beskriva innebörden i </a:t>
            </a:r>
            <a:r>
              <a:rPr lang="sv-SE" sz="1800" dirty="0" smtClean="0"/>
              <a:t>en term eller </a:t>
            </a:r>
            <a:r>
              <a:rPr lang="sv-SE" sz="1800" dirty="0"/>
              <a:t>uttryck som det används i </a:t>
            </a:r>
            <a:r>
              <a:rPr lang="sv-SE" sz="1800" dirty="0" smtClean="0"/>
              <a:t>en viss gemenskap</a:t>
            </a:r>
            <a:r>
              <a:rPr lang="sv-SE" sz="1800" dirty="0"/>
              <a:t>, till exempel i </a:t>
            </a:r>
            <a:r>
              <a:rPr lang="sv-SE" sz="1800" dirty="0" smtClean="0"/>
              <a:t>en bank. I banken menar man till exempel med ”kund” </a:t>
            </a:r>
            <a:r>
              <a:rPr lang="sv-SE" sz="1800" dirty="0"/>
              <a:t>en person eller organisation som har gjort någon form av affär med banken</a:t>
            </a:r>
          </a:p>
          <a:p>
            <a:endParaRPr lang="sv-SE" sz="1350" dirty="0"/>
          </a:p>
        </p:txBody>
      </p:sp>
    </p:spTree>
    <p:extLst>
      <p:ext uri="{BB962C8B-B14F-4D97-AF65-F5344CB8AC3E}">
        <p14:creationId xmlns:p14="http://schemas.microsoft.com/office/powerpoint/2010/main" val="62685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62" y="342901"/>
            <a:ext cx="6172200" cy="857250"/>
          </a:xfrm>
        </p:spPr>
        <p:txBody>
          <a:bodyPr>
            <a:normAutofit/>
          </a:bodyPr>
          <a:lstStyle/>
          <a:p>
            <a:pPr algn="l"/>
            <a:r>
              <a:rPr lang="sv-SE" sz="2700" dirty="0" err="1"/>
              <a:t>Stipulativa</a:t>
            </a:r>
            <a:r>
              <a:rPr lang="sv-SE" sz="2700" dirty="0"/>
              <a:t> definitioner</a:t>
            </a:r>
          </a:p>
        </p:txBody>
      </p:sp>
      <p:sp>
        <p:nvSpPr>
          <p:cNvPr id="3" name="Content Placeholder 2"/>
          <p:cNvSpPr>
            <a:spLocks noGrp="1"/>
          </p:cNvSpPr>
          <p:nvPr>
            <p:ph idx="1"/>
          </p:nvPr>
        </p:nvSpPr>
        <p:spPr>
          <a:xfrm>
            <a:off x="744561" y="1200151"/>
            <a:ext cx="8098355" cy="2991780"/>
          </a:xfrm>
        </p:spPr>
        <p:txBody>
          <a:bodyPr>
            <a:noAutofit/>
          </a:bodyPr>
          <a:lstStyle/>
          <a:p>
            <a:pPr marL="342900" lvl="1" indent="-342900">
              <a:lnSpc>
                <a:spcPts val="2900"/>
              </a:lnSpc>
              <a:buSzPct val="93000"/>
              <a:buFont typeface="Verdana" pitchFamily="34" charset="0"/>
              <a:buChar char="●"/>
            </a:pPr>
            <a:r>
              <a:rPr lang="sv-SE" sz="1800" dirty="0"/>
              <a:t>Stipulativ definition avser att reglera språkbruket, och ska ses som ett förslag att ett uttryck ska tolkas som ett annat bestämt uttryck i ett speciellt sammanhang, till exempel i en uppsats eller artikel, som ”I denna uppsats betyder kund </a:t>
            </a:r>
            <a:r>
              <a:rPr lang="sv-SE" sz="1800" dirty="0" smtClean="0"/>
              <a:t>en </a:t>
            </a:r>
            <a:r>
              <a:rPr lang="sv-SE" sz="1800" dirty="0"/>
              <a:t>person eller organisation som är mottagare av varor och tjänster i utbyte mot pengar</a:t>
            </a:r>
            <a:r>
              <a:rPr lang="sv-SE" sz="1800" dirty="0" smtClean="0"/>
              <a:t>.”</a:t>
            </a:r>
          </a:p>
          <a:p>
            <a:pPr marL="342900" lvl="1" indent="-342900">
              <a:lnSpc>
                <a:spcPts val="2900"/>
              </a:lnSpc>
              <a:buSzPct val="93000"/>
              <a:buFont typeface="Verdana" pitchFamily="34" charset="0"/>
              <a:buChar char="●"/>
            </a:pPr>
            <a:r>
              <a:rPr lang="sv-SE" sz="1800" dirty="0" smtClean="0"/>
              <a:t>Man bestämmer alltså att ett ord/term ska används i en viss beskriven betydelse i ett visst sammanhang</a:t>
            </a:r>
            <a:endParaRPr lang="sv-SE" sz="1800" dirty="0"/>
          </a:p>
        </p:txBody>
      </p:sp>
    </p:spTree>
    <p:extLst>
      <p:ext uri="{BB962C8B-B14F-4D97-AF65-F5344CB8AC3E}">
        <p14:creationId xmlns:p14="http://schemas.microsoft.com/office/powerpoint/2010/main" val="304510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439" y="1109228"/>
            <a:ext cx="8214681" cy="2430324"/>
          </a:xfrm>
        </p:spPr>
        <p:txBody>
          <a:bodyPr>
            <a:noAutofit/>
          </a:bodyPr>
          <a:lstStyle/>
          <a:p>
            <a:r>
              <a:rPr lang="sv-SE" sz="1650" b="1" dirty="0" smtClean="0"/>
              <a:t>Intensionella </a:t>
            </a:r>
            <a:r>
              <a:rPr lang="sv-SE" sz="1650" b="1" dirty="0"/>
              <a:t>definitioner</a:t>
            </a:r>
            <a:r>
              <a:rPr lang="sv-SE" sz="1650" dirty="0"/>
              <a:t> – specificerar det karakteristiska hos begreppet. Till exempel att en ”ungkarl” är ”en ogift man”, eller en ”dator” </a:t>
            </a:r>
            <a:r>
              <a:rPr lang="sv-SE" sz="1650" dirty="0" smtClean="0"/>
              <a:t>är </a:t>
            </a:r>
            <a:r>
              <a:rPr lang="sv-SE" sz="1650" dirty="0"/>
              <a:t>”en maskin som kan bearbeta data och utföra beräkningar automatiskt och på ett mycket effektivare sätt än vad en människa kan göra” [svenska Wikipedia]</a:t>
            </a:r>
            <a:endParaRPr lang="sv-SE" sz="1650" i="1" dirty="0"/>
          </a:p>
        </p:txBody>
      </p:sp>
      <p:sp>
        <p:nvSpPr>
          <p:cNvPr id="8" name="Title 7"/>
          <p:cNvSpPr>
            <a:spLocks noGrp="1"/>
          </p:cNvSpPr>
          <p:nvPr>
            <p:ph type="title"/>
          </p:nvPr>
        </p:nvSpPr>
        <p:spPr>
          <a:xfrm>
            <a:off x="739748" y="466542"/>
            <a:ext cx="6264000" cy="447525"/>
          </a:xfrm>
        </p:spPr>
        <p:txBody>
          <a:bodyPr>
            <a:normAutofit fontScale="90000"/>
          </a:bodyPr>
          <a:lstStyle/>
          <a:p>
            <a:pPr algn="l"/>
            <a:r>
              <a:rPr lang="sv-SE" sz="3000" dirty="0" smtClean="0"/>
              <a:t>Intensionella definitioner</a:t>
            </a:r>
            <a:r>
              <a:rPr lang="sv-SE" dirty="0"/>
              <a:t/>
            </a:r>
            <a:br>
              <a:rPr lang="sv-SE" dirty="0"/>
            </a:br>
            <a:endParaRPr lang="sv-SE" b="0" dirty="0"/>
          </a:p>
        </p:txBody>
      </p:sp>
      <p:sp>
        <p:nvSpPr>
          <p:cNvPr id="7" name="TextBox 6"/>
          <p:cNvSpPr txBox="1"/>
          <p:nvPr/>
        </p:nvSpPr>
        <p:spPr>
          <a:xfrm>
            <a:off x="4711044" y="3278533"/>
            <a:ext cx="2843561" cy="830997"/>
          </a:xfrm>
          <a:prstGeom prst="rect">
            <a:avLst/>
          </a:prstGeom>
          <a:noFill/>
        </p:spPr>
        <p:txBody>
          <a:bodyPr wrap="square" rtlCol="0">
            <a:spAutoFit/>
          </a:bodyPr>
          <a:lstStyle/>
          <a:p>
            <a:pPr algn="r"/>
            <a:r>
              <a:rPr lang="en-US" sz="1200" i="1" dirty="0"/>
              <a:t>“</a:t>
            </a:r>
            <a:r>
              <a:rPr lang="en-US" sz="1200" dirty="0" err="1"/>
              <a:t>En</a:t>
            </a:r>
            <a:r>
              <a:rPr lang="en-US" sz="1200" dirty="0"/>
              <a:t> </a:t>
            </a:r>
            <a:r>
              <a:rPr lang="sv-SE" sz="1200" dirty="0"/>
              <a:t>dator” som är ”en maskin som kan bearbeta data och utföra beräkningar automatiskt och på ett mycket effektivare sätt än vad en människa kan göra”</a:t>
            </a:r>
            <a:endParaRPr lang="sv-SE" sz="1200" i="1" dirty="0"/>
          </a:p>
        </p:txBody>
      </p:sp>
      <p:pic>
        <p:nvPicPr>
          <p:cNvPr id="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420" y="3172109"/>
            <a:ext cx="616740" cy="1951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4" name="Straight Connector 3"/>
          <p:cNvCxnSpPr/>
          <p:nvPr/>
        </p:nvCxnSpPr>
        <p:spPr>
          <a:xfrm flipV="1">
            <a:off x="4014439" y="3456007"/>
            <a:ext cx="936702" cy="168140"/>
          </a:xfrm>
          <a:prstGeom prst="line">
            <a:avLst/>
          </a:prstGeom>
          <a:ln w="12700"/>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990090" y="3269689"/>
            <a:ext cx="3401868" cy="1850063"/>
          </a:xfrm>
          <a:prstGeom prst="rect">
            <a:avLst/>
          </a:prstGeom>
        </p:spPr>
      </p:pic>
    </p:spTree>
    <p:extLst>
      <p:ext uri="{BB962C8B-B14F-4D97-AF65-F5344CB8AC3E}">
        <p14:creationId xmlns:p14="http://schemas.microsoft.com/office/powerpoint/2010/main" val="22942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945" y="1397311"/>
            <a:ext cx="7142973" cy="2430324"/>
          </a:xfrm>
        </p:spPr>
        <p:txBody>
          <a:bodyPr>
            <a:noAutofit/>
          </a:bodyPr>
          <a:lstStyle/>
          <a:p>
            <a:r>
              <a:rPr lang="sv-SE" sz="1800" b="1" dirty="0" smtClean="0"/>
              <a:t>Extensionella </a:t>
            </a:r>
            <a:r>
              <a:rPr lang="sv-SE" sz="1800" b="1" dirty="0"/>
              <a:t>definitioner</a:t>
            </a:r>
            <a:r>
              <a:rPr lang="sv-SE" sz="1800" dirty="0"/>
              <a:t> – listar de företeelser som faller </a:t>
            </a:r>
            <a:r>
              <a:rPr lang="sv-SE" sz="1800" dirty="0" smtClean="0"/>
              <a:t>under definitionen</a:t>
            </a:r>
            <a:r>
              <a:rPr lang="sv-SE" sz="1800" dirty="0"/>
              <a:t>. Till exempel alla datorer </a:t>
            </a:r>
            <a:r>
              <a:rPr lang="sv-SE" sz="1800" dirty="0" smtClean="0"/>
              <a:t>(eller ungkarlar) </a:t>
            </a:r>
            <a:r>
              <a:rPr lang="sv-SE" sz="1800" dirty="0"/>
              <a:t>i </a:t>
            </a:r>
            <a:r>
              <a:rPr lang="sv-SE" sz="1800" dirty="0" smtClean="0"/>
              <a:t>världen - men i praktiken ger man snarare några exempel (på till exempel datorer)</a:t>
            </a:r>
          </a:p>
        </p:txBody>
      </p:sp>
      <p:sp>
        <p:nvSpPr>
          <p:cNvPr id="8" name="Title 7"/>
          <p:cNvSpPr>
            <a:spLocks noGrp="1"/>
          </p:cNvSpPr>
          <p:nvPr>
            <p:ph type="title"/>
          </p:nvPr>
        </p:nvSpPr>
        <p:spPr>
          <a:xfrm>
            <a:off x="924945" y="644129"/>
            <a:ext cx="6264000" cy="447525"/>
          </a:xfrm>
        </p:spPr>
        <p:txBody>
          <a:bodyPr>
            <a:noAutofit/>
          </a:bodyPr>
          <a:lstStyle/>
          <a:p>
            <a:pPr algn="l"/>
            <a:r>
              <a:rPr lang="sv-SE" sz="2700" dirty="0" smtClean="0"/>
              <a:t>Extensionella definitioner</a:t>
            </a:r>
            <a:r>
              <a:rPr lang="sv-SE" sz="2700" dirty="0"/>
              <a:t/>
            </a:r>
            <a:br>
              <a:rPr lang="sv-SE" sz="2700" dirty="0"/>
            </a:br>
            <a:endParaRPr lang="sv-SE" sz="2700" b="0" dirty="0"/>
          </a:p>
        </p:txBody>
      </p:sp>
      <p:graphicFrame>
        <p:nvGraphicFramePr>
          <p:cNvPr id="10" name="Object 5"/>
          <p:cNvGraphicFramePr>
            <a:graphicFrameLocks noChangeAspect="1"/>
          </p:cNvGraphicFramePr>
          <p:nvPr>
            <p:extLst/>
          </p:nvPr>
        </p:nvGraphicFramePr>
        <p:xfrm>
          <a:off x="5166066" y="4179567"/>
          <a:ext cx="169919" cy="209524"/>
        </p:xfrm>
        <a:graphic>
          <a:graphicData uri="http://schemas.openxmlformats.org/presentationml/2006/ole">
            <mc:AlternateContent xmlns:mc="http://schemas.openxmlformats.org/markup-compatibility/2006">
              <mc:Choice xmlns:v="urn:schemas-microsoft-com:vml" Requires="v">
                <p:oleObj spid="_x0000_s22722"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066" y="4179567"/>
                        <a:ext cx="169919" cy="209524"/>
                      </a:xfrm>
                      <a:prstGeom prst="rect">
                        <a:avLst/>
                      </a:prstGeom>
                      <a:noFill/>
                      <a:ln>
                        <a:noFill/>
                      </a:ln>
                      <a:effectLst/>
                      <a:extLst/>
                    </p:spPr>
                  </p:pic>
                </p:oleObj>
              </mc:Fallback>
            </mc:AlternateContent>
          </a:graphicData>
        </a:graphic>
      </p:graphicFrame>
      <p:graphicFrame>
        <p:nvGraphicFramePr>
          <p:cNvPr id="11" name="Object 5"/>
          <p:cNvGraphicFramePr>
            <a:graphicFrameLocks noChangeAspect="1"/>
          </p:cNvGraphicFramePr>
          <p:nvPr>
            <p:extLst/>
          </p:nvPr>
        </p:nvGraphicFramePr>
        <p:xfrm>
          <a:off x="5280366" y="4293867"/>
          <a:ext cx="169919" cy="209524"/>
        </p:xfrm>
        <a:graphic>
          <a:graphicData uri="http://schemas.openxmlformats.org/presentationml/2006/ole">
            <mc:AlternateContent xmlns:mc="http://schemas.openxmlformats.org/markup-compatibility/2006">
              <mc:Choice xmlns:v="urn:schemas-microsoft-com:vml" Requires="v">
                <p:oleObj spid="_x0000_s22723"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366" y="4293867"/>
                        <a:ext cx="169919" cy="209524"/>
                      </a:xfrm>
                      <a:prstGeom prst="rect">
                        <a:avLst/>
                      </a:prstGeom>
                      <a:noFill/>
                      <a:ln>
                        <a:noFill/>
                      </a:ln>
                      <a:effectLst/>
                      <a:extLst/>
                    </p:spPr>
                  </p:pic>
                </p:oleObj>
              </mc:Fallback>
            </mc:AlternateContent>
          </a:graphicData>
        </a:graphic>
      </p:graphicFrame>
      <p:graphicFrame>
        <p:nvGraphicFramePr>
          <p:cNvPr id="12" name="Object 5"/>
          <p:cNvGraphicFramePr>
            <a:graphicFrameLocks noChangeAspect="1"/>
          </p:cNvGraphicFramePr>
          <p:nvPr>
            <p:extLst/>
          </p:nvPr>
        </p:nvGraphicFramePr>
        <p:xfrm>
          <a:off x="5394666" y="4408167"/>
          <a:ext cx="169919" cy="209524"/>
        </p:xfrm>
        <a:graphic>
          <a:graphicData uri="http://schemas.openxmlformats.org/presentationml/2006/ole">
            <mc:AlternateContent xmlns:mc="http://schemas.openxmlformats.org/markup-compatibility/2006">
              <mc:Choice xmlns:v="urn:schemas-microsoft-com:vml" Requires="v">
                <p:oleObj spid="_x0000_s22724" name="Visio" r:id="rId6" imgW="1586224" imgH="1520336" progId="Visio.Drawing.11">
                  <p:embed/>
                </p:oleObj>
              </mc:Choice>
              <mc:Fallback>
                <p:oleObj name="Visio" r:id="rId6"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666" y="4408167"/>
                        <a:ext cx="169919" cy="209524"/>
                      </a:xfrm>
                      <a:prstGeom prst="rect">
                        <a:avLst/>
                      </a:prstGeom>
                      <a:noFill/>
                      <a:ln>
                        <a:noFill/>
                      </a:ln>
                      <a:effectLst/>
                      <a:extLst/>
                    </p:spPr>
                  </p:pic>
                </p:oleObj>
              </mc:Fallback>
            </mc:AlternateContent>
          </a:graphicData>
        </a:graphic>
      </p:graphicFrame>
      <p:graphicFrame>
        <p:nvGraphicFramePr>
          <p:cNvPr id="13" name="Object 5"/>
          <p:cNvGraphicFramePr>
            <a:graphicFrameLocks noChangeAspect="1"/>
          </p:cNvGraphicFramePr>
          <p:nvPr>
            <p:extLst/>
          </p:nvPr>
        </p:nvGraphicFramePr>
        <p:xfrm>
          <a:off x="5508966" y="4522467"/>
          <a:ext cx="169919" cy="209524"/>
        </p:xfrm>
        <a:graphic>
          <a:graphicData uri="http://schemas.openxmlformats.org/presentationml/2006/ole">
            <mc:AlternateContent xmlns:mc="http://schemas.openxmlformats.org/markup-compatibility/2006">
              <mc:Choice xmlns:v="urn:schemas-microsoft-com:vml" Requires="v">
                <p:oleObj spid="_x0000_s22725"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966" y="4522467"/>
                        <a:ext cx="169919" cy="209524"/>
                      </a:xfrm>
                      <a:prstGeom prst="rect">
                        <a:avLst/>
                      </a:prstGeom>
                      <a:noFill/>
                      <a:ln>
                        <a:noFill/>
                      </a:ln>
                      <a:effectLst/>
                      <a:extLst/>
                    </p:spPr>
                  </p:pic>
                </p:oleObj>
              </mc:Fallback>
            </mc:AlternateContent>
          </a:graphicData>
        </a:graphic>
      </p:graphicFrame>
      <p:pic>
        <p:nvPicPr>
          <p:cNvPr id="4" name="Picture 3"/>
          <p:cNvPicPr>
            <a:picLocks noChangeAspect="1"/>
          </p:cNvPicPr>
          <p:nvPr/>
        </p:nvPicPr>
        <p:blipFill>
          <a:blip r:embed="rId8"/>
          <a:stretch>
            <a:fillRect/>
          </a:stretch>
        </p:blipFill>
        <p:spPr>
          <a:xfrm>
            <a:off x="1707048" y="3002458"/>
            <a:ext cx="3401868" cy="1850063"/>
          </a:xfrm>
          <a:prstGeom prst="rect">
            <a:avLst/>
          </a:prstGeom>
        </p:spPr>
      </p:pic>
      <p:sp>
        <p:nvSpPr>
          <p:cNvPr id="14" name="Text Box 3"/>
          <p:cNvSpPr txBox="1">
            <a:spLocks noChangeArrowheads="1"/>
          </p:cNvSpPr>
          <p:nvPr/>
        </p:nvSpPr>
        <p:spPr bwMode="auto">
          <a:xfrm>
            <a:off x="4495612" y="4053497"/>
            <a:ext cx="769739" cy="230832"/>
          </a:xfrm>
          <a:prstGeom prst="rect">
            <a:avLst/>
          </a:prstGeom>
          <a:noFill/>
          <a:ln w="9525">
            <a:noFill/>
            <a:miter lim="800000"/>
            <a:headEnd/>
            <a:tailEnd/>
          </a:ln>
        </p:spPr>
        <p:txBody>
          <a:bodyPr>
            <a:spAutoFit/>
          </a:bodyPr>
          <a:lstStyle/>
          <a:p>
            <a:pPr>
              <a:spcBef>
                <a:spcPct val="50000"/>
              </a:spcBef>
            </a:pPr>
            <a:r>
              <a:rPr lang="sv-SE" sz="900" b="1" dirty="0" smtClean="0"/>
              <a:t>Extension</a:t>
            </a:r>
            <a:endParaRPr lang="en-US" sz="900" b="1" dirty="0"/>
          </a:p>
        </p:txBody>
      </p:sp>
      <p:pic>
        <p:nvPicPr>
          <p:cNvPr id="1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3545" y="2904877"/>
            <a:ext cx="616740" cy="1951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6" name="Object 5"/>
          <p:cNvGraphicFramePr>
            <a:graphicFrameLocks noChangeAspect="1"/>
          </p:cNvGraphicFramePr>
          <p:nvPr>
            <p:extLst>
              <p:ext uri="{D42A27DB-BD31-4B8C-83A1-F6EECF244321}">
                <p14:modId xmlns:p14="http://schemas.microsoft.com/office/powerpoint/2010/main" val="1673745406"/>
              </p:ext>
            </p:extLst>
          </p:nvPr>
        </p:nvGraphicFramePr>
        <p:xfrm>
          <a:off x="5463430" y="4265061"/>
          <a:ext cx="169919" cy="209524"/>
        </p:xfrm>
        <a:graphic>
          <a:graphicData uri="http://schemas.openxmlformats.org/presentationml/2006/ole">
            <mc:AlternateContent xmlns:mc="http://schemas.openxmlformats.org/markup-compatibility/2006">
              <mc:Choice xmlns:v="urn:schemas-microsoft-com:vml" Requires="v">
                <p:oleObj spid="_x0000_s22726" name="Visio" r:id="rId10" imgW="1586224" imgH="1520336" progId="Visio.Drawing.11">
                  <p:embed/>
                </p:oleObj>
              </mc:Choice>
              <mc:Fallback>
                <p:oleObj name="Visio" r:id="rId10"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430" y="4265061"/>
                        <a:ext cx="169919" cy="209524"/>
                      </a:xfrm>
                      <a:prstGeom prst="rect">
                        <a:avLst/>
                      </a:prstGeom>
                      <a:noFill/>
                      <a:ln>
                        <a:noFill/>
                      </a:ln>
                      <a:effectLs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607970721"/>
              </p:ext>
            </p:extLst>
          </p:nvPr>
        </p:nvGraphicFramePr>
        <p:xfrm>
          <a:off x="5577730" y="4379361"/>
          <a:ext cx="169919" cy="209524"/>
        </p:xfrm>
        <a:graphic>
          <a:graphicData uri="http://schemas.openxmlformats.org/presentationml/2006/ole">
            <mc:AlternateContent xmlns:mc="http://schemas.openxmlformats.org/markup-compatibility/2006">
              <mc:Choice xmlns:v="urn:schemas-microsoft-com:vml" Requires="v">
                <p:oleObj spid="_x0000_s22727" name="Visio" r:id="rId11" imgW="1586224" imgH="1520336" progId="Visio.Drawing.11">
                  <p:embed/>
                </p:oleObj>
              </mc:Choice>
              <mc:Fallback>
                <p:oleObj name="Visio" r:id="rId11"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730" y="4379361"/>
                        <a:ext cx="169919" cy="209524"/>
                      </a:xfrm>
                      <a:prstGeom prst="rect">
                        <a:avLst/>
                      </a:prstGeom>
                      <a:noFill/>
                      <a:ln>
                        <a:noFill/>
                      </a:ln>
                      <a:effectLs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3123900600"/>
              </p:ext>
            </p:extLst>
          </p:nvPr>
        </p:nvGraphicFramePr>
        <p:xfrm>
          <a:off x="5692030" y="4493661"/>
          <a:ext cx="169919" cy="209524"/>
        </p:xfrm>
        <a:graphic>
          <a:graphicData uri="http://schemas.openxmlformats.org/presentationml/2006/ole">
            <mc:AlternateContent xmlns:mc="http://schemas.openxmlformats.org/markup-compatibility/2006">
              <mc:Choice xmlns:v="urn:schemas-microsoft-com:vml" Requires="v">
                <p:oleObj spid="_x0000_s22728" name="Visio" r:id="rId12" imgW="1586224" imgH="1520336" progId="Visio.Drawing.11">
                  <p:embed/>
                </p:oleObj>
              </mc:Choice>
              <mc:Fallback>
                <p:oleObj name="Visio" r:id="rId12"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030" y="4493661"/>
                        <a:ext cx="169919" cy="209524"/>
                      </a:xfrm>
                      <a:prstGeom prst="rect">
                        <a:avLst/>
                      </a:prstGeom>
                      <a:noFill/>
                      <a:ln>
                        <a:noFill/>
                      </a:ln>
                      <a:effectLs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2131294517"/>
              </p:ext>
            </p:extLst>
          </p:nvPr>
        </p:nvGraphicFramePr>
        <p:xfrm>
          <a:off x="5806330" y="4607961"/>
          <a:ext cx="169919" cy="209524"/>
        </p:xfrm>
        <a:graphic>
          <a:graphicData uri="http://schemas.openxmlformats.org/presentationml/2006/ole">
            <mc:AlternateContent xmlns:mc="http://schemas.openxmlformats.org/markup-compatibility/2006">
              <mc:Choice xmlns:v="urn:schemas-microsoft-com:vml" Requires="v">
                <p:oleObj spid="_x0000_s22729" name="Visio" r:id="rId13" imgW="1586224" imgH="1520336" progId="Visio.Drawing.11">
                  <p:embed/>
                </p:oleObj>
              </mc:Choice>
              <mc:Fallback>
                <p:oleObj name="Visio" r:id="rId1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330" y="4607961"/>
                        <a:ext cx="169919" cy="209524"/>
                      </a:xfrm>
                      <a:prstGeom prst="rect">
                        <a:avLst/>
                      </a:prstGeom>
                      <a:noFill/>
                      <a:ln>
                        <a:noFill/>
                      </a:ln>
                      <a:effectLst/>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183249720"/>
              </p:ext>
            </p:extLst>
          </p:nvPr>
        </p:nvGraphicFramePr>
        <p:xfrm>
          <a:off x="5716189" y="4294800"/>
          <a:ext cx="169919" cy="209524"/>
        </p:xfrm>
        <a:graphic>
          <a:graphicData uri="http://schemas.openxmlformats.org/presentationml/2006/ole">
            <mc:AlternateContent xmlns:mc="http://schemas.openxmlformats.org/markup-compatibility/2006">
              <mc:Choice xmlns:v="urn:schemas-microsoft-com:vml" Requires="v">
                <p:oleObj spid="_x0000_s22730" name="Visio" r:id="rId14" imgW="1586224" imgH="1520336" progId="Visio.Drawing.11">
                  <p:embed/>
                </p:oleObj>
              </mc:Choice>
              <mc:Fallback>
                <p:oleObj name="Visio" r:id="rId14"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189" y="4294800"/>
                        <a:ext cx="169919" cy="209524"/>
                      </a:xfrm>
                      <a:prstGeom prst="rect">
                        <a:avLst/>
                      </a:prstGeom>
                      <a:noFill/>
                      <a:ln>
                        <a:noFill/>
                      </a:ln>
                      <a:effectLs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2261342092"/>
              </p:ext>
            </p:extLst>
          </p:nvPr>
        </p:nvGraphicFramePr>
        <p:xfrm>
          <a:off x="5830489" y="4409100"/>
          <a:ext cx="169919" cy="209524"/>
        </p:xfrm>
        <a:graphic>
          <a:graphicData uri="http://schemas.openxmlformats.org/presentationml/2006/ole">
            <mc:AlternateContent xmlns:mc="http://schemas.openxmlformats.org/markup-compatibility/2006">
              <mc:Choice xmlns:v="urn:schemas-microsoft-com:vml" Requires="v">
                <p:oleObj spid="_x0000_s22731" name="Visio" r:id="rId15" imgW="1586224" imgH="1520336" progId="Visio.Drawing.11">
                  <p:embed/>
                </p:oleObj>
              </mc:Choice>
              <mc:Fallback>
                <p:oleObj name="Visio" r:id="rId15"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489" y="4409100"/>
                        <a:ext cx="169919" cy="209524"/>
                      </a:xfrm>
                      <a:prstGeom prst="rect">
                        <a:avLst/>
                      </a:prstGeom>
                      <a:noFill/>
                      <a:ln>
                        <a:noFill/>
                      </a:ln>
                      <a:effectLs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3125611625"/>
              </p:ext>
            </p:extLst>
          </p:nvPr>
        </p:nvGraphicFramePr>
        <p:xfrm>
          <a:off x="5944789" y="4523400"/>
          <a:ext cx="169919" cy="209524"/>
        </p:xfrm>
        <a:graphic>
          <a:graphicData uri="http://schemas.openxmlformats.org/presentationml/2006/ole">
            <mc:AlternateContent xmlns:mc="http://schemas.openxmlformats.org/markup-compatibility/2006">
              <mc:Choice xmlns:v="urn:schemas-microsoft-com:vml" Requires="v">
                <p:oleObj spid="_x0000_s22732" name="Visio" r:id="rId16" imgW="1586224" imgH="1520336" progId="Visio.Drawing.11">
                  <p:embed/>
                </p:oleObj>
              </mc:Choice>
              <mc:Fallback>
                <p:oleObj name="Visio" r:id="rId16"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89" y="4523400"/>
                        <a:ext cx="169919" cy="209524"/>
                      </a:xfrm>
                      <a:prstGeom prst="rect">
                        <a:avLst/>
                      </a:prstGeom>
                      <a:noFill/>
                      <a:ln>
                        <a:noFill/>
                      </a:ln>
                      <a:effectLs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2349416028"/>
              </p:ext>
            </p:extLst>
          </p:nvPr>
        </p:nvGraphicFramePr>
        <p:xfrm>
          <a:off x="6059089" y="4637700"/>
          <a:ext cx="169919" cy="209524"/>
        </p:xfrm>
        <a:graphic>
          <a:graphicData uri="http://schemas.openxmlformats.org/presentationml/2006/ole">
            <mc:AlternateContent xmlns:mc="http://schemas.openxmlformats.org/markup-compatibility/2006">
              <mc:Choice xmlns:v="urn:schemas-microsoft-com:vml" Requires="v">
                <p:oleObj spid="_x0000_s22733" name="Visio" r:id="rId17" imgW="1586224" imgH="1520336" progId="Visio.Drawing.11">
                  <p:embed/>
                </p:oleObj>
              </mc:Choice>
              <mc:Fallback>
                <p:oleObj name="Visio" r:id="rId17"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089" y="4637700"/>
                        <a:ext cx="169919" cy="20952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6544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945" y="1397311"/>
            <a:ext cx="7142973" cy="2430324"/>
          </a:xfrm>
        </p:spPr>
        <p:txBody>
          <a:bodyPr>
            <a:noAutofit/>
          </a:bodyPr>
          <a:lstStyle/>
          <a:p>
            <a:r>
              <a:rPr lang="sv-SE" sz="1800" b="1" dirty="0" smtClean="0"/>
              <a:t>Ostensiva definitioner</a:t>
            </a:r>
            <a:r>
              <a:rPr lang="sv-SE" sz="1800" dirty="0" smtClean="0"/>
              <a:t> </a:t>
            </a:r>
            <a:r>
              <a:rPr lang="sv-SE" sz="1800" dirty="0"/>
              <a:t>– </a:t>
            </a:r>
            <a:r>
              <a:rPr lang="sv-SE" sz="1800" dirty="0" smtClean="0"/>
              <a:t>definition genom utpekande, det vill säga man säger att detta är en dator i kombination med att man pekar ut eller gör en gest mot det nämnda föremålet [Wikipedia]</a:t>
            </a:r>
            <a:endParaRPr lang="sv-SE" sz="1800" i="1" dirty="0"/>
          </a:p>
        </p:txBody>
      </p:sp>
      <p:sp>
        <p:nvSpPr>
          <p:cNvPr id="8" name="Title 7"/>
          <p:cNvSpPr>
            <a:spLocks noGrp="1"/>
          </p:cNvSpPr>
          <p:nvPr>
            <p:ph type="title"/>
          </p:nvPr>
        </p:nvSpPr>
        <p:spPr>
          <a:xfrm>
            <a:off x="924945" y="644129"/>
            <a:ext cx="6264000" cy="447525"/>
          </a:xfrm>
        </p:spPr>
        <p:txBody>
          <a:bodyPr>
            <a:noAutofit/>
          </a:bodyPr>
          <a:lstStyle/>
          <a:p>
            <a:pPr algn="l"/>
            <a:r>
              <a:rPr lang="sv-SE" sz="2700" dirty="0" smtClean="0"/>
              <a:t>Ostensiva definitioner</a:t>
            </a:r>
            <a:r>
              <a:rPr lang="sv-SE" sz="2700" dirty="0"/>
              <a:t/>
            </a:r>
            <a:br>
              <a:rPr lang="sv-SE" sz="2700" dirty="0"/>
            </a:br>
            <a:endParaRPr lang="sv-SE" sz="2700" b="0" dirty="0"/>
          </a:p>
        </p:txBody>
      </p:sp>
    </p:spTree>
    <p:extLst>
      <p:ext uri="{BB962C8B-B14F-4D97-AF65-F5344CB8AC3E}">
        <p14:creationId xmlns:p14="http://schemas.microsoft.com/office/powerpoint/2010/main" val="379045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smtClean="0"/>
              <a:t>Riktlinjer for definitioner</a:t>
            </a:r>
            <a:endParaRPr lang="sv-SE" dirty="0"/>
          </a:p>
        </p:txBody>
      </p:sp>
      <p:sp>
        <p:nvSpPr>
          <p:cNvPr id="3" name="Content Placeholder 2"/>
          <p:cNvSpPr>
            <a:spLocks noGrp="1"/>
          </p:cNvSpPr>
          <p:nvPr>
            <p:ph idx="1"/>
          </p:nvPr>
        </p:nvSpPr>
        <p:spPr>
          <a:xfrm>
            <a:off x="792000" y="1405571"/>
            <a:ext cx="8164196" cy="2430324"/>
          </a:xfrm>
        </p:spPr>
        <p:txBody>
          <a:bodyPr>
            <a:noAutofit/>
          </a:bodyPr>
          <a:lstStyle/>
          <a:p>
            <a:r>
              <a:rPr lang="sv-SE" sz="1800" b="1" dirty="0"/>
              <a:t>Använd </a:t>
            </a:r>
            <a:r>
              <a:rPr lang="sv-SE" sz="1800" b="1" dirty="0" smtClean="0"/>
              <a:t>intensionella </a:t>
            </a:r>
            <a:r>
              <a:rPr lang="sv-SE" sz="1800" b="1" dirty="0"/>
              <a:t>definitions </a:t>
            </a:r>
            <a:r>
              <a:rPr lang="sv-SE" sz="1800" dirty="0"/>
              <a:t>och inte extensionella om möjligt</a:t>
            </a:r>
          </a:p>
          <a:p>
            <a:r>
              <a:rPr lang="sv-SE" sz="1800" dirty="0"/>
              <a:t>Den </a:t>
            </a:r>
            <a:r>
              <a:rPr lang="sv-SE" sz="1800" dirty="0" smtClean="0"/>
              <a:t>intensionella </a:t>
            </a:r>
            <a:r>
              <a:rPr lang="sv-SE" sz="1800" dirty="0"/>
              <a:t>definitionen ska svara på frågan: ”Vad är karakteristiskt </a:t>
            </a:r>
            <a:r>
              <a:rPr lang="sv-SE" sz="1800" dirty="0" smtClean="0"/>
              <a:t>för </a:t>
            </a:r>
            <a:r>
              <a:rPr lang="sv-SE" sz="1800" dirty="0"/>
              <a:t>företeelsen som ska definieras?” </a:t>
            </a:r>
            <a:r>
              <a:rPr lang="sv-SE" sz="1800" dirty="0" smtClean="0"/>
              <a:t>eller ”Vad har företeelsen för egenskaper?”</a:t>
            </a:r>
            <a:endParaRPr lang="sv-SE" sz="1800" dirty="0"/>
          </a:p>
        </p:txBody>
      </p:sp>
    </p:spTree>
    <p:extLst>
      <p:ext uri="{BB962C8B-B14F-4D97-AF65-F5344CB8AC3E}">
        <p14:creationId xmlns:p14="http://schemas.microsoft.com/office/powerpoint/2010/main" val="204833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smtClean="0"/>
              <a:t>Riktlinjer for definitioner</a:t>
            </a:r>
            <a:endParaRPr lang="sv-SE" dirty="0"/>
          </a:p>
        </p:txBody>
      </p:sp>
      <p:sp>
        <p:nvSpPr>
          <p:cNvPr id="3" name="Content Placeholder 2"/>
          <p:cNvSpPr>
            <a:spLocks noGrp="1"/>
          </p:cNvSpPr>
          <p:nvPr>
            <p:ph idx="1"/>
          </p:nvPr>
        </p:nvSpPr>
        <p:spPr>
          <a:xfrm>
            <a:off x="792000" y="1405571"/>
            <a:ext cx="8164196" cy="2430324"/>
          </a:xfrm>
        </p:spPr>
        <p:txBody>
          <a:bodyPr>
            <a:noAutofit/>
          </a:bodyPr>
          <a:lstStyle/>
          <a:p>
            <a:r>
              <a:rPr lang="sv-SE" sz="1800" dirty="0" smtClean="0"/>
              <a:t>Den intensionella </a:t>
            </a:r>
            <a:r>
              <a:rPr lang="sv-SE" sz="1800" dirty="0"/>
              <a:t>definition </a:t>
            </a:r>
            <a:r>
              <a:rPr lang="sv-SE" sz="1800" dirty="0" smtClean="0"/>
              <a:t>bör innehålla </a:t>
            </a:r>
            <a:r>
              <a:rPr lang="sv-SE" sz="1800" dirty="0"/>
              <a:t>ordet </a:t>
            </a:r>
            <a:r>
              <a:rPr lang="sv-SE" sz="1800" b="1" dirty="0"/>
              <a:t>”är” eller ”menas</a:t>
            </a:r>
            <a:r>
              <a:rPr lang="sv-SE" sz="1800" b="1" dirty="0" smtClean="0"/>
              <a:t>”</a:t>
            </a:r>
          </a:p>
          <a:p>
            <a:r>
              <a:rPr lang="sv-SE" sz="1800" b="1" dirty="0" smtClean="0"/>
              <a:t>Definiendum </a:t>
            </a:r>
            <a:r>
              <a:rPr lang="sv-SE" sz="1800" b="1" dirty="0"/>
              <a:t>bör uttryckas så tidigt som möjligt </a:t>
            </a:r>
            <a:r>
              <a:rPr lang="sv-SE" sz="1800" dirty="0"/>
              <a:t>i </a:t>
            </a:r>
            <a:r>
              <a:rPr lang="sv-SE" sz="1800" dirty="0" smtClean="0"/>
              <a:t>definitionen </a:t>
            </a:r>
          </a:p>
          <a:p>
            <a:r>
              <a:rPr lang="sv-SE" sz="1800" dirty="0" smtClean="0"/>
              <a:t>Exempelvis: </a:t>
            </a:r>
            <a:r>
              <a:rPr lang="sv-SE" sz="1800" dirty="0"/>
              <a:t>”</a:t>
            </a:r>
            <a:r>
              <a:rPr lang="sv-SE" sz="1800" b="1" dirty="0"/>
              <a:t>Kund</a:t>
            </a:r>
            <a:r>
              <a:rPr lang="sv-SE" sz="1800" dirty="0"/>
              <a:t> är en person …” eller ”Med </a:t>
            </a:r>
            <a:r>
              <a:rPr lang="sv-SE" sz="1800" b="1" dirty="0"/>
              <a:t>kund</a:t>
            </a:r>
            <a:r>
              <a:rPr lang="sv-SE" sz="1800" dirty="0"/>
              <a:t> menas en person …”. Sedan kommer </a:t>
            </a:r>
            <a:r>
              <a:rPr lang="sv-SE" sz="1800" dirty="0" smtClean="0"/>
              <a:t>definiens</a:t>
            </a:r>
            <a:endParaRPr lang="sv-SE" sz="1800" dirty="0"/>
          </a:p>
          <a:p>
            <a:r>
              <a:rPr lang="sv-SE" sz="1800" dirty="0"/>
              <a:t>Definiera genom att ange </a:t>
            </a:r>
            <a:r>
              <a:rPr lang="sv-SE" sz="1800" b="1" dirty="0"/>
              <a:t>”genus-differentia”</a:t>
            </a:r>
          </a:p>
        </p:txBody>
      </p:sp>
    </p:spTree>
    <p:extLst>
      <p:ext uri="{BB962C8B-B14F-4D97-AF65-F5344CB8AC3E}">
        <p14:creationId xmlns:p14="http://schemas.microsoft.com/office/powerpoint/2010/main" val="140962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504870"/>
            <a:ext cx="6850800" cy="596700"/>
          </a:xfrm>
        </p:spPr>
        <p:txBody>
          <a:bodyPr>
            <a:normAutofit/>
          </a:bodyPr>
          <a:lstStyle/>
          <a:p>
            <a:pPr algn="l"/>
            <a:r>
              <a:rPr lang="sv-SE" sz="2700" dirty="0"/>
              <a:t>Genus-differentia</a:t>
            </a:r>
          </a:p>
        </p:txBody>
      </p:sp>
      <p:sp>
        <p:nvSpPr>
          <p:cNvPr id="3" name="Content Placeholder 2"/>
          <p:cNvSpPr>
            <a:spLocks noGrp="1"/>
          </p:cNvSpPr>
          <p:nvPr>
            <p:ph idx="1"/>
          </p:nvPr>
        </p:nvSpPr>
        <p:spPr>
          <a:xfrm>
            <a:off x="792000" y="1224234"/>
            <a:ext cx="8073221" cy="3965540"/>
          </a:xfrm>
        </p:spPr>
        <p:txBody>
          <a:bodyPr>
            <a:normAutofit/>
          </a:bodyPr>
          <a:lstStyle/>
          <a:p>
            <a:r>
              <a:rPr lang="sv-SE" sz="1800" b="1" dirty="0"/>
              <a:t>Definiera genom att ange ”genus-differentia</a:t>
            </a:r>
            <a:r>
              <a:rPr lang="sv-SE" sz="1800" b="1" dirty="0" smtClean="0"/>
              <a:t>” </a:t>
            </a:r>
            <a:endParaRPr lang="sv-SE" sz="1800" b="1" dirty="0"/>
          </a:p>
          <a:p>
            <a:pPr>
              <a:spcBef>
                <a:spcPts val="900"/>
              </a:spcBef>
            </a:pPr>
            <a:r>
              <a:rPr lang="sv-SE" sz="1800" dirty="0"/>
              <a:t>När vi ska definiera en term så anger vi:</a:t>
            </a:r>
          </a:p>
          <a:p>
            <a:pPr>
              <a:buNone/>
            </a:pPr>
            <a:r>
              <a:rPr lang="sv-SE" sz="1800" dirty="0"/>
              <a:t>	1) den </a:t>
            </a:r>
            <a:r>
              <a:rPr lang="sv-SE" sz="1800" b="1" dirty="0"/>
              <a:t>kategori </a:t>
            </a:r>
            <a:r>
              <a:rPr lang="sv-SE" sz="1800" dirty="0"/>
              <a:t>(kallas genus) som det som vi vill definiera ingår </a:t>
            </a:r>
            <a:r>
              <a:rPr lang="sv-SE" sz="1800" dirty="0" smtClean="0"/>
              <a:t>i (det överordande begreppet)</a:t>
            </a:r>
            <a:endParaRPr lang="sv-SE" sz="1800" dirty="0"/>
          </a:p>
          <a:p>
            <a:pPr>
              <a:buNone/>
            </a:pPr>
            <a:r>
              <a:rPr lang="sv-SE" sz="1800" dirty="0"/>
              <a:t>	2) det som </a:t>
            </a:r>
            <a:r>
              <a:rPr lang="sv-SE" sz="1800" b="1" dirty="0"/>
              <a:t>skiljer företeelsen </a:t>
            </a:r>
            <a:r>
              <a:rPr lang="sv-SE" sz="1800" dirty="0"/>
              <a:t>från andra företeelser som ingår i samma </a:t>
            </a:r>
            <a:r>
              <a:rPr lang="sv-SE" sz="1800" dirty="0" smtClean="0"/>
              <a:t>kategori (särskiljande kännetecken)</a:t>
            </a:r>
            <a:endParaRPr lang="sv-SE" sz="1800" dirty="0"/>
          </a:p>
          <a:p>
            <a:pPr>
              <a:buNone/>
            </a:pPr>
            <a:endParaRPr lang="sv-SE" sz="1800" dirty="0"/>
          </a:p>
          <a:p>
            <a:r>
              <a:rPr lang="sv-SE" sz="1800" dirty="0"/>
              <a:t>Exempel: Vittne är en </a:t>
            </a:r>
            <a:r>
              <a:rPr lang="sv-SE" sz="1800" u="sng" dirty="0"/>
              <a:t>person</a:t>
            </a:r>
            <a:r>
              <a:rPr lang="sv-SE" sz="1800" dirty="0"/>
              <a:t> som </a:t>
            </a:r>
            <a:r>
              <a:rPr lang="sv-SE" sz="1800" u="sng" dirty="0"/>
              <a:t>avger vittnesmål under ed vid rättegång</a:t>
            </a:r>
          </a:p>
          <a:p>
            <a:pPr>
              <a:buNone/>
            </a:pPr>
            <a:endParaRPr lang="sv-SE" sz="1500" u="sng" dirty="0"/>
          </a:p>
          <a:p>
            <a:pPr>
              <a:buNone/>
            </a:pPr>
            <a:endParaRPr lang="sv-SE" sz="1800" b="1" dirty="0"/>
          </a:p>
          <a:p>
            <a:endParaRPr lang="sv-SE" sz="1800" b="1" dirty="0"/>
          </a:p>
          <a:p>
            <a:pPr>
              <a:buNone/>
            </a:pPr>
            <a:endParaRPr lang="sv-SE" u="sng" dirty="0"/>
          </a:p>
        </p:txBody>
      </p:sp>
      <p:sp>
        <p:nvSpPr>
          <p:cNvPr id="4" name="TextBox 3"/>
          <p:cNvSpPr txBox="1"/>
          <p:nvPr/>
        </p:nvSpPr>
        <p:spPr>
          <a:xfrm>
            <a:off x="3707790" y="4532244"/>
            <a:ext cx="1120820" cy="276999"/>
          </a:xfrm>
          <a:prstGeom prst="rect">
            <a:avLst/>
          </a:prstGeom>
          <a:noFill/>
        </p:spPr>
        <p:txBody>
          <a:bodyPr wrap="none" rtlCol="0">
            <a:spAutoFit/>
          </a:bodyPr>
          <a:lstStyle/>
          <a:p>
            <a:r>
              <a:rPr lang="sv-SE" sz="1200" dirty="0" smtClean="0"/>
              <a:t>genus/kategori</a:t>
            </a:r>
            <a:endParaRPr lang="sv-SE" sz="1200" dirty="0"/>
          </a:p>
        </p:txBody>
      </p:sp>
      <p:sp>
        <p:nvSpPr>
          <p:cNvPr id="7" name="TextBox 6"/>
          <p:cNvSpPr txBox="1"/>
          <p:nvPr/>
        </p:nvSpPr>
        <p:spPr>
          <a:xfrm>
            <a:off x="5830217" y="4532244"/>
            <a:ext cx="2450927" cy="276999"/>
          </a:xfrm>
          <a:prstGeom prst="rect">
            <a:avLst/>
          </a:prstGeom>
          <a:noFill/>
        </p:spPr>
        <p:txBody>
          <a:bodyPr wrap="none" rtlCol="0">
            <a:spAutoFit/>
          </a:bodyPr>
          <a:lstStyle/>
          <a:p>
            <a:r>
              <a:rPr lang="sv-SE" sz="1200" dirty="0" err="1"/>
              <a:t>d</a:t>
            </a:r>
            <a:r>
              <a:rPr lang="sv-SE" sz="1200" dirty="0" err="1" smtClean="0"/>
              <a:t>ifferentia</a:t>
            </a:r>
            <a:r>
              <a:rPr lang="sv-SE" sz="1200" dirty="0" smtClean="0"/>
              <a:t>/särskiljande kännetecken</a:t>
            </a:r>
            <a:endParaRPr lang="sv-SE" sz="1200" dirty="0"/>
          </a:p>
        </p:txBody>
      </p:sp>
    </p:spTree>
    <p:extLst>
      <p:ext uri="{BB962C8B-B14F-4D97-AF65-F5344CB8AC3E}">
        <p14:creationId xmlns:p14="http://schemas.microsoft.com/office/powerpoint/2010/main" val="24047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55" y="324152"/>
            <a:ext cx="6850800" cy="596700"/>
          </a:xfrm>
        </p:spPr>
        <p:txBody>
          <a:bodyPr>
            <a:noAutofit/>
          </a:bodyPr>
          <a:lstStyle/>
          <a:p>
            <a:r>
              <a:rPr lang="sv-SE" sz="2700" dirty="0"/>
              <a:t>Del </a:t>
            </a:r>
            <a:r>
              <a:rPr lang="sv-SE" sz="2700" dirty="0" err="1"/>
              <a:t>av-relation</a:t>
            </a:r>
            <a:r>
              <a:rPr lang="sv-SE" sz="2700" dirty="0"/>
              <a:t> </a:t>
            </a:r>
          </a:p>
        </p:txBody>
      </p:sp>
      <p:sp>
        <p:nvSpPr>
          <p:cNvPr id="4" name="Content Placeholder 2"/>
          <p:cNvSpPr txBox="1">
            <a:spLocks/>
          </p:cNvSpPr>
          <p:nvPr/>
        </p:nvSpPr>
        <p:spPr>
          <a:xfrm>
            <a:off x="729655" y="1044954"/>
            <a:ext cx="7603854" cy="1417691"/>
          </a:xfrm>
          <a:prstGeom prst="rect">
            <a:avLst/>
          </a:prstGeom>
        </p:spPr>
        <p:txBody>
          <a:bodyPr vert="horz" lIns="68580" tIns="34290" rIns="68580" bIns="34290" rtlCol="0">
            <a:normAutofit fontScale="25000" lnSpcReduction="20000"/>
          </a:bodyPr>
          <a:lstStyle/>
          <a:p>
            <a:pPr marL="342900" indent="-342900">
              <a:lnSpc>
                <a:spcPts val="2900"/>
              </a:lnSpc>
              <a:spcBef>
                <a:spcPts val="900"/>
              </a:spcBef>
              <a:buSzPct val="93000"/>
              <a:buFont typeface="Verdana" pitchFamily="34" charset="0"/>
              <a:buChar char="●"/>
            </a:pPr>
            <a:r>
              <a:rPr lang="sv-SE" sz="7200" dirty="0">
                <a:latin typeface="Verdana" pitchFamily="34" charset="0"/>
                <a:ea typeface="Verdana" pitchFamily="34" charset="0"/>
                <a:cs typeface="Verdana" pitchFamily="34" charset="0"/>
              </a:rPr>
              <a:t>Del av-relation, består av-relation eller dekomposition (eng. ”part-of”/ ”consist of” ”decomposition”/) är en relation som visar att en process kan bestå av en viss uppsättning subprocesser/aktiviteter/funktioner/”delar” </a:t>
            </a:r>
          </a:p>
          <a:p>
            <a:pPr marL="342900" indent="-342900">
              <a:lnSpc>
                <a:spcPts val="2900"/>
              </a:lnSpc>
              <a:spcBef>
                <a:spcPts val="900"/>
              </a:spcBef>
              <a:buSzPct val="93000"/>
              <a:buFont typeface="Verdana" pitchFamily="34" charset="0"/>
              <a:buChar char="●"/>
            </a:pPr>
            <a:r>
              <a:rPr lang="sv-SE" sz="7200" dirty="0">
                <a:latin typeface="Verdana" pitchFamily="34" charset="0"/>
                <a:ea typeface="Verdana" pitchFamily="34" charset="0"/>
                <a:cs typeface="Verdana" pitchFamily="34" charset="0"/>
              </a:rPr>
              <a:t>Detta skapar en hierarki av </a:t>
            </a:r>
            <a:r>
              <a:rPr lang="sv-SE" sz="7200" dirty="0" smtClean="0">
                <a:latin typeface="Verdana" pitchFamily="34" charset="0"/>
                <a:ea typeface="Verdana" pitchFamily="34" charset="0"/>
                <a:cs typeface="Verdana" pitchFamily="34" charset="0"/>
              </a:rPr>
              <a:t>processer/aktiviteter/funktioner </a:t>
            </a:r>
            <a:endParaRPr lang="sv-SE" sz="7200" dirty="0">
              <a:latin typeface="Verdana" pitchFamily="34" charset="0"/>
              <a:ea typeface="Verdana" pitchFamily="34" charset="0"/>
              <a:cs typeface="Verdana" pitchFamily="34" charset="0"/>
            </a:endParaRPr>
          </a:p>
          <a:p>
            <a:pPr marL="257175" indent="-257175" defTabSz="685800">
              <a:spcBef>
                <a:spcPts val="900"/>
              </a:spcBef>
              <a:buFont typeface="Arial" pitchFamily="34" charset="0"/>
              <a:buChar char="•"/>
              <a:defRPr/>
            </a:pPr>
            <a:endParaRPr lang="sv-SE" sz="1650" dirty="0"/>
          </a:p>
          <a:p>
            <a:pPr marL="557213" lvl="1" indent="-214313" defTabSz="685800">
              <a:spcBef>
                <a:spcPts val="900"/>
              </a:spcBef>
              <a:buFont typeface="Arial" pitchFamily="34" charset="0"/>
              <a:buChar char="–"/>
              <a:defRPr/>
            </a:pPr>
            <a:endParaRPr lang="sv-SE" sz="1200" dirty="0"/>
          </a:p>
          <a:p>
            <a:pPr marL="557213" lvl="1" indent="-214313" defTabSz="685800">
              <a:spcBef>
                <a:spcPts val="900"/>
              </a:spcBef>
              <a:buFont typeface="Arial" pitchFamily="34" charset="0"/>
              <a:buChar char="–"/>
              <a:defRPr/>
            </a:pPr>
            <a:endParaRPr lang="sv-SE" sz="1200" dirty="0"/>
          </a:p>
          <a:p>
            <a:pPr marL="257175" indent="-257175" defTabSz="685800">
              <a:spcBef>
                <a:spcPts val="900"/>
              </a:spcBef>
              <a:buFont typeface="Arial" pitchFamily="34" charset="0"/>
              <a:buChar char="•"/>
              <a:defRPr/>
            </a:pPr>
            <a:endParaRPr lang="sv-SE" sz="1500" dirty="0"/>
          </a:p>
          <a:p>
            <a:pPr marL="557213" lvl="1" indent="-214313" defTabSz="685800">
              <a:spcBef>
                <a:spcPts val="900"/>
              </a:spcBef>
              <a:buFont typeface="Wingdings" pitchFamily="2" charset="2"/>
              <a:buChar char="§"/>
              <a:defRPr/>
            </a:pPr>
            <a:endParaRPr lang="sv-SE" sz="1050" dirty="0"/>
          </a:p>
          <a:p>
            <a:pPr marL="257175" indent="-257175" defTabSz="685800">
              <a:spcBef>
                <a:spcPts val="900"/>
              </a:spcBef>
              <a:buFont typeface="Arial" pitchFamily="34" charset="0"/>
              <a:buChar char="•"/>
              <a:defRPr/>
            </a:pPr>
            <a:endParaRPr lang="sv-SE" sz="1350" dirty="0"/>
          </a:p>
          <a:p>
            <a:pPr marL="557213" lvl="1" indent="-214313" defTabSz="685800">
              <a:spcBef>
                <a:spcPts val="900"/>
              </a:spcBef>
              <a:defRPr/>
            </a:pPr>
            <a:endParaRPr lang="sv-SE" sz="1050" dirty="0"/>
          </a:p>
        </p:txBody>
      </p:sp>
      <p:pic>
        <p:nvPicPr>
          <p:cNvPr id="3" name="Picture 2"/>
          <p:cNvPicPr>
            <a:picLocks noChangeAspect="1"/>
          </p:cNvPicPr>
          <p:nvPr/>
        </p:nvPicPr>
        <p:blipFill>
          <a:blip r:embed="rId3"/>
          <a:stretch>
            <a:fillRect/>
          </a:stretch>
        </p:blipFill>
        <p:spPr>
          <a:xfrm>
            <a:off x="1335772" y="3345029"/>
            <a:ext cx="6244683" cy="1650716"/>
          </a:xfrm>
          <a:prstGeom prst="rect">
            <a:avLst/>
          </a:prstGeom>
        </p:spPr>
      </p:pic>
    </p:spTree>
    <p:extLst>
      <p:ext uri="{BB962C8B-B14F-4D97-AF65-F5344CB8AC3E}">
        <p14:creationId xmlns:p14="http://schemas.microsoft.com/office/powerpoint/2010/main" val="315650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sz="2700" dirty="0" smtClean="0"/>
              <a:t>Fler riktlinjer for definitioner</a:t>
            </a:r>
            <a:endParaRPr lang="sv-SE" sz="2700" dirty="0"/>
          </a:p>
        </p:txBody>
      </p:sp>
      <p:sp>
        <p:nvSpPr>
          <p:cNvPr id="4" name="Content Placeholder 2"/>
          <p:cNvSpPr txBox="1">
            <a:spLocks/>
          </p:cNvSpPr>
          <p:nvPr/>
        </p:nvSpPr>
        <p:spPr>
          <a:xfrm>
            <a:off x="792000" y="1323713"/>
            <a:ext cx="8186421" cy="373057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900"/>
              </a:lnSpc>
              <a:buSzPct val="93000"/>
              <a:buFont typeface="Verdana" pitchFamily="34" charset="0"/>
              <a:buChar char="●"/>
            </a:pPr>
            <a:r>
              <a:rPr lang="sv-SE" sz="1800" b="1" dirty="0">
                <a:latin typeface="Verdana" pitchFamily="34" charset="0"/>
                <a:ea typeface="Verdana" pitchFamily="34" charset="0"/>
                <a:cs typeface="Verdana" pitchFamily="34" charset="0"/>
              </a:rPr>
              <a:t>Definitionen ska minska tolkningsrymden. </a:t>
            </a:r>
            <a:r>
              <a:rPr lang="sv-SE" sz="1800" dirty="0">
                <a:latin typeface="Verdana" pitchFamily="34" charset="0"/>
                <a:ea typeface="Verdana" pitchFamily="34" charset="0"/>
                <a:cs typeface="Verdana" pitchFamily="34" charset="0"/>
              </a:rPr>
              <a:t>En definition ska minska antalet möjliga tolkningar</a:t>
            </a:r>
          </a:p>
          <a:p>
            <a:pPr>
              <a:lnSpc>
                <a:spcPts val="2900"/>
              </a:lnSpc>
              <a:buSzPct val="93000"/>
              <a:buFont typeface="Verdana" pitchFamily="34" charset="0"/>
              <a:buChar char="●"/>
            </a:pPr>
            <a:r>
              <a:rPr lang="sv-SE" sz="1800" b="1" dirty="0">
                <a:latin typeface="Verdana" pitchFamily="34" charset="0"/>
                <a:ea typeface="Verdana" pitchFamily="34" charset="0"/>
                <a:cs typeface="Verdana" pitchFamily="34" charset="0"/>
              </a:rPr>
              <a:t>Ta bort onödiga ord i definitionen. </a:t>
            </a:r>
            <a:r>
              <a:rPr lang="sv-SE" sz="1800" dirty="0">
                <a:latin typeface="Verdana" pitchFamily="34" charset="0"/>
                <a:ea typeface="Verdana" pitchFamily="34" charset="0"/>
                <a:cs typeface="Verdana" pitchFamily="34" charset="0"/>
              </a:rPr>
              <a:t>En definition utan onödiga ord är mer koncis än en med många onödiga ord</a:t>
            </a:r>
          </a:p>
          <a:p>
            <a:pPr>
              <a:lnSpc>
                <a:spcPts val="2900"/>
              </a:lnSpc>
              <a:buSzPct val="93000"/>
              <a:buFont typeface="Verdana" pitchFamily="34" charset="0"/>
              <a:buChar char="●"/>
            </a:pPr>
            <a:r>
              <a:rPr lang="sv-SE" sz="1800" b="1" dirty="0">
                <a:latin typeface="Verdana" pitchFamily="34" charset="0"/>
                <a:ea typeface="Verdana" pitchFamily="34" charset="0"/>
                <a:cs typeface="Verdana" pitchFamily="34" charset="0"/>
              </a:rPr>
              <a:t>Undvik cirkeldefinitioner. </a:t>
            </a:r>
            <a:r>
              <a:rPr lang="sv-SE" sz="1800" dirty="0">
                <a:latin typeface="Verdana" pitchFamily="34" charset="0"/>
                <a:ea typeface="Verdana" pitchFamily="34" charset="0"/>
                <a:cs typeface="Verdana" pitchFamily="34" charset="0"/>
              </a:rPr>
              <a:t>Vid cirkeldefinitioner krävs att man förstår definiendum för att förstå definiens. Till exempel: Händelse är att en händelse inträffar som förändrar verksamheten. Det betyder i praktiken att termen som finns i definiendium också finns i </a:t>
            </a:r>
            <a:r>
              <a:rPr lang="sv-SE" sz="1800" dirty="0" smtClean="0">
                <a:latin typeface="Verdana" pitchFamily="34" charset="0"/>
                <a:ea typeface="Verdana" pitchFamily="34" charset="0"/>
                <a:cs typeface="Verdana" pitchFamily="34" charset="0"/>
              </a:rPr>
              <a:t>definiens</a:t>
            </a:r>
            <a:endParaRPr lang="sv-SE" sz="1800" dirty="0">
              <a:latin typeface="Verdana" pitchFamily="34" charset="0"/>
              <a:ea typeface="Verdana" pitchFamily="34" charset="0"/>
              <a:cs typeface="Verdana" pitchFamily="34" charset="0"/>
            </a:endParaRPr>
          </a:p>
          <a:p>
            <a:endParaRPr lang="sv-SE" sz="1800" b="1" dirty="0">
              <a:latin typeface="Verdana" panose="020B0604030504040204" pitchFamily="34" charset="0"/>
              <a:ea typeface="Verdana" panose="020B0604030504040204" pitchFamily="34" charset="0"/>
              <a:cs typeface="Verdana" panose="020B0604030504040204" pitchFamily="34" charset="0"/>
            </a:endParaRPr>
          </a:p>
          <a:p>
            <a:endParaRPr lang="sv-SE" sz="1800" b="1" dirty="0">
              <a:latin typeface="Verdana" panose="020B0604030504040204" pitchFamily="34" charset="0"/>
              <a:ea typeface="Verdana" panose="020B0604030504040204" pitchFamily="34" charset="0"/>
              <a:cs typeface="Verdana" panose="020B0604030504040204" pitchFamily="34" charset="0"/>
            </a:endParaRPr>
          </a:p>
          <a:p>
            <a:endParaRPr lang="sv-SE" sz="1800" b="1"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None/>
            </a:pPr>
            <a:endParaRPr lang="sv-SE" sz="2400"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294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6" name="Rectangle 2"/>
          <p:cNvSpPr>
            <a:spLocks noGrp="1" noChangeArrowheads="1"/>
          </p:cNvSpPr>
          <p:nvPr>
            <p:ph type="title"/>
          </p:nvPr>
        </p:nvSpPr>
        <p:spPr>
          <a:xfrm>
            <a:off x="636137" y="419716"/>
            <a:ext cx="6850800" cy="596700"/>
          </a:xfrm>
        </p:spPr>
        <p:txBody>
          <a:bodyPr/>
          <a:lstStyle/>
          <a:p>
            <a:r>
              <a:rPr lang="sv-SE" sz="2700" dirty="0"/>
              <a:t>MIT Process </a:t>
            </a:r>
            <a:r>
              <a:rPr lang="sv-SE" sz="2700" dirty="0" err="1"/>
              <a:t>Handbook</a:t>
            </a:r>
            <a:endParaRPr lang="sv-SE" sz="2700" dirty="0"/>
          </a:p>
        </p:txBody>
      </p:sp>
      <p:sp>
        <p:nvSpPr>
          <p:cNvPr id="48" name="Text Box 3"/>
          <p:cNvSpPr txBox="1">
            <a:spLocks noChangeArrowheads="1"/>
          </p:cNvSpPr>
          <p:nvPr/>
        </p:nvSpPr>
        <p:spPr bwMode="auto">
          <a:xfrm>
            <a:off x="636137" y="1221581"/>
            <a:ext cx="7874017" cy="2400657"/>
          </a:xfrm>
          <a:prstGeom prst="rect">
            <a:avLst/>
          </a:prstGeom>
          <a:noFill/>
          <a:ln w="9525">
            <a:noFill/>
            <a:miter lim="800000"/>
            <a:headEnd/>
            <a:tailEnd/>
          </a:ln>
        </p:spPr>
        <p:txBody>
          <a:bodyPr wrap="square">
            <a:spAutoFit/>
          </a:bodyPr>
          <a:lstStyle/>
          <a:p>
            <a:pPr marL="285750" indent="-285750">
              <a:spcBef>
                <a:spcPct val="50000"/>
              </a:spcBef>
              <a:buFont typeface="Arial" panose="020B0604020202020204" pitchFamily="34" charset="0"/>
              <a:buChar char="•"/>
            </a:pPr>
            <a:r>
              <a:rPr lang="sv-SE" dirty="0">
                <a:latin typeface="Verdana" pitchFamily="34" charset="0"/>
                <a:ea typeface="Verdana" pitchFamily="34" charset="0"/>
                <a:cs typeface="Verdana" pitchFamily="34" charset="0"/>
              </a:rPr>
              <a:t>MIT Process </a:t>
            </a:r>
            <a:r>
              <a:rPr lang="sv-SE" dirty="0" err="1">
                <a:latin typeface="Verdana" pitchFamily="34" charset="0"/>
                <a:ea typeface="Verdana" pitchFamily="34" charset="0"/>
                <a:cs typeface="Verdana" pitchFamily="34" charset="0"/>
              </a:rPr>
              <a:t>Handbook</a:t>
            </a:r>
            <a:r>
              <a:rPr lang="sv-SE" dirty="0">
                <a:latin typeface="Verdana" pitchFamily="34" charset="0"/>
                <a:ea typeface="Verdana" pitchFamily="34" charset="0"/>
                <a:cs typeface="Verdana" pitchFamily="34" charset="0"/>
              </a:rPr>
              <a:t> och andra typer av </a:t>
            </a:r>
            <a:r>
              <a:rPr lang="sv-SE" b="1" dirty="0">
                <a:latin typeface="Verdana" pitchFamily="34" charset="0"/>
                <a:ea typeface="Verdana" pitchFamily="34" charset="0"/>
                <a:cs typeface="Verdana" pitchFamily="34" charset="0"/>
              </a:rPr>
              <a:t>processreferensmodeller </a:t>
            </a:r>
            <a:r>
              <a:rPr lang="sv-SE" dirty="0">
                <a:latin typeface="Verdana" pitchFamily="34" charset="0"/>
                <a:ea typeface="Verdana" pitchFamily="34" charset="0"/>
                <a:cs typeface="Verdana" pitchFamily="34" charset="0"/>
              </a:rPr>
              <a:t>eller </a:t>
            </a:r>
            <a:r>
              <a:rPr lang="sv-SE" b="1" dirty="0">
                <a:latin typeface="Verdana" pitchFamily="34" charset="0"/>
                <a:ea typeface="Verdana" pitchFamily="34" charset="0"/>
                <a:cs typeface="Verdana" pitchFamily="34" charset="0"/>
              </a:rPr>
              <a:t>processarkitekturer</a:t>
            </a:r>
            <a:r>
              <a:rPr lang="sv-SE" dirty="0">
                <a:latin typeface="Verdana" pitchFamily="34" charset="0"/>
                <a:ea typeface="Verdana" pitchFamily="34" charset="0"/>
                <a:cs typeface="Verdana" pitchFamily="34" charset="0"/>
              </a:rPr>
              <a:t> kan bidra med att ange:</a:t>
            </a:r>
          </a:p>
          <a:p>
            <a:pPr lvl="1">
              <a:spcBef>
                <a:spcPct val="50000"/>
              </a:spcBef>
              <a:buFontTx/>
              <a:buChar char="-"/>
            </a:pPr>
            <a:r>
              <a:rPr lang="sv-SE" sz="1600" dirty="0">
                <a:latin typeface="Verdana" panose="020B0604030504040204" pitchFamily="34" charset="0"/>
                <a:ea typeface="Verdana" panose="020B0604030504040204" pitchFamily="34" charset="0"/>
                <a:cs typeface="Verdana" panose="020B0604030504040204" pitchFamily="34" charset="0"/>
              </a:rPr>
              <a:t> vilka processer kan/bör finnas i en organisation</a:t>
            </a:r>
          </a:p>
          <a:p>
            <a:pPr lvl="1">
              <a:spcBef>
                <a:spcPct val="50000"/>
              </a:spcBef>
              <a:buFontTx/>
              <a:buChar char="-"/>
            </a:pPr>
            <a:r>
              <a:rPr lang="sv-SE" sz="1600" dirty="0">
                <a:latin typeface="Verdana" panose="020B0604030504040204" pitchFamily="34" charset="0"/>
                <a:ea typeface="Verdana" panose="020B0604030504040204" pitchFamily="34" charset="0"/>
                <a:cs typeface="Verdana" panose="020B0604030504040204" pitchFamily="34" charset="0"/>
              </a:rPr>
              <a:t> hur en process ska starta </a:t>
            </a:r>
          </a:p>
          <a:p>
            <a:pPr lvl="1">
              <a:spcBef>
                <a:spcPct val="50000"/>
              </a:spcBef>
              <a:buFontTx/>
              <a:buChar char="-"/>
            </a:pPr>
            <a:r>
              <a:rPr lang="sv-SE" sz="1600" dirty="0">
                <a:latin typeface="Verdana" panose="020B0604030504040204" pitchFamily="34" charset="0"/>
                <a:ea typeface="Verdana" panose="020B0604030504040204" pitchFamily="34" charset="0"/>
                <a:cs typeface="Verdana" panose="020B0604030504040204" pitchFamily="34" charset="0"/>
              </a:rPr>
              <a:t> hur en process ska sluta</a:t>
            </a:r>
          </a:p>
          <a:p>
            <a:pPr lvl="1">
              <a:spcBef>
                <a:spcPct val="50000"/>
              </a:spcBef>
              <a:buFontTx/>
              <a:buChar char="-"/>
            </a:pP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vilka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relationer</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finns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mellan</a:t>
            </a:r>
            <a:r>
              <a:rPr lang="en-US" sz="1600" dirty="0">
                <a:latin typeface="Verdana" panose="020B0604030504040204" pitchFamily="34" charset="0"/>
                <a:ea typeface="Verdana" panose="020B0604030504040204" pitchFamily="34" charset="0"/>
                <a:cs typeface="Verdana" panose="020B0604030504040204" pitchFamily="34" charset="0"/>
              </a:rPr>
              <a:t> processer</a:t>
            </a:r>
          </a:p>
        </p:txBody>
      </p:sp>
    </p:spTree>
    <p:custDataLst>
      <p:tags r:id="rId1"/>
    </p:custDataLst>
    <p:extLst>
      <p:ext uri="{BB962C8B-B14F-4D97-AF65-F5344CB8AC3E}">
        <p14:creationId xmlns:p14="http://schemas.microsoft.com/office/powerpoint/2010/main" val="348455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60490" y="305341"/>
            <a:ext cx="6850800" cy="596700"/>
          </a:xfrm>
        </p:spPr>
        <p:txBody>
          <a:bodyPr/>
          <a:lstStyle/>
          <a:p>
            <a:r>
              <a:rPr lang="sv-SE" sz="2700" dirty="0"/>
              <a:t>MIT Process </a:t>
            </a:r>
            <a:r>
              <a:rPr lang="sv-SE" sz="2700" dirty="0" err="1"/>
              <a:t>Handbook</a:t>
            </a:r>
            <a:endParaRPr lang="sv-SE" sz="2700" dirty="0"/>
          </a:p>
        </p:txBody>
      </p:sp>
      <p:sp>
        <p:nvSpPr>
          <p:cNvPr id="1103875" name="Text Box 3"/>
          <p:cNvSpPr txBox="1">
            <a:spLocks noChangeArrowheads="1"/>
          </p:cNvSpPr>
          <p:nvPr/>
        </p:nvSpPr>
        <p:spPr bwMode="auto">
          <a:xfrm>
            <a:off x="791765" y="1010581"/>
            <a:ext cx="7500180" cy="2585323"/>
          </a:xfrm>
          <a:prstGeom prst="rect">
            <a:avLst/>
          </a:prstGeom>
          <a:noFill/>
          <a:ln w="9525">
            <a:noFill/>
            <a:miter lim="800000"/>
            <a:headEnd/>
            <a:tailEnd/>
          </a:ln>
        </p:spPr>
        <p:txBody>
          <a:bodyPr wrap="square">
            <a:spAutoFit/>
          </a:bodyPr>
          <a:lstStyle/>
          <a:p>
            <a:pPr>
              <a:spcBef>
                <a:spcPct val="50000"/>
              </a:spcBef>
            </a:pPr>
            <a:r>
              <a:rPr lang="sv-SE" dirty="0">
                <a:latin typeface="Verdana" panose="020B0604030504040204" pitchFamily="34" charset="0"/>
                <a:ea typeface="Verdana" panose="020B0604030504040204" pitchFamily="34" charset="0"/>
                <a:cs typeface="Verdana" panose="020B0604030504040204" pitchFamily="34" charset="0"/>
              </a:rPr>
              <a:t>MIT Process </a:t>
            </a:r>
            <a:r>
              <a:rPr lang="sv-SE" dirty="0" err="1">
                <a:latin typeface="Verdana" panose="020B0604030504040204" pitchFamily="34" charset="0"/>
                <a:ea typeface="Verdana" panose="020B0604030504040204" pitchFamily="34" charset="0"/>
                <a:cs typeface="Verdana" panose="020B0604030504040204" pitchFamily="34" charset="0"/>
              </a:rPr>
              <a:t>Handbook</a:t>
            </a:r>
            <a:r>
              <a:rPr lang="sv-SE" dirty="0">
                <a:latin typeface="Verdana" panose="020B0604030504040204" pitchFamily="34" charset="0"/>
                <a:ea typeface="Verdana" panose="020B0604030504040204" pitchFamily="34" charset="0"/>
                <a:cs typeface="Verdana" panose="020B0604030504040204" pitchFamily="34" charset="0"/>
              </a:rPr>
              <a:t> strukturerar verksamhetsprocesser i två dimensioner:</a:t>
            </a:r>
          </a:p>
          <a:p>
            <a:pPr>
              <a:spcBef>
                <a:spcPct val="50000"/>
              </a:spcBef>
            </a:pPr>
            <a:r>
              <a:rPr lang="sv-SE" b="1" dirty="0">
                <a:latin typeface="Verdana" panose="020B0604030504040204" pitchFamily="34" charset="0"/>
                <a:ea typeface="Verdana" panose="020B0604030504040204" pitchFamily="34" charset="0"/>
                <a:cs typeface="Verdana" panose="020B0604030504040204" pitchFamily="34" charset="0"/>
              </a:rPr>
              <a:t>- en vertikal dimension</a:t>
            </a:r>
          </a:p>
          <a:p>
            <a:pPr>
              <a:spcBef>
                <a:spcPct val="50000"/>
              </a:spcBef>
            </a:pPr>
            <a:r>
              <a:rPr lang="sv-SE" dirty="0">
                <a:latin typeface="Verdana" panose="020B0604030504040204" pitchFamily="34" charset="0"/>
                <a:ea typeface="Verdana" panose="020B0604030504040204" pitchFamily="34" charset="0"/>
                <a:cs typeface="Verdana" panose="020B0604030504040204" pitchFamily="34" charset="0"/>
              </a:rPr>
              <a:t>  - för att analysera olika delar av processen</a:t>
            </a:r>
          </a:p>
          <a:p>
            <a:pPr>
              <a:spcBef>
                <a:spcPct val="50000"/>
              </a:spcBef>
            </a:pPr>
            <a:r>
              <a:rPr lang="sv-SE" b="1" dirty="0">
                <a:latin typeface="Verdana" panose="020B0604030504040204" pitchFamily="34" charset="0"/>
                <a:ea typeface="Verdana" panose="020B0604030504040204" pitchFamily="34" charset="0"/>
                <a:cs typeface="Verdana" panose="020B0604030504040204" pitchFamily="34" charset="0"/>
              </a:rPr>
              <a:t>- en horisontell dimension</a:t>
            </a:r>
          </a:p>
          <a:p>
            <a:pPr>
              <a:spcBef>
                <a:spcPct val="50000"/>
              </a:spcBef>
            </a:pPr>
            <a:r>
              <a:rPr lang="sv-SE" dirty="0">
                <a:latin typeface="Verdana" panose="020B0604030504040204" pitchFamily="34" charset="0"/>
                <a:ea typeface="Verdana" panose="020B0604030504040204" pitchFamily="34" charset="0"/>
                <a:cs typeface="Verdana" panose="020B0604030504040204" pitchFamily="34" charset="0"/>
              </a:rPr>
              <a:t>  - för att analysera olika specialiseringar/generaliseringar av processen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1509" name="Text Box 4"/>
          <p:cNvSpPr txBox="1">
            <a:spLocks noChangeArrowheads="1"/>
          </p:cNvSpPr>
          <p:nvPr/>
        </p:nvSpPr>
        <p:spPr bwMode="auto">
          <a:xfrm>
            <a:off x="5376960" y="4679886"/>
            <a:ext cx="2914985" cy="253916"/>
          </a:xfrm>
          <a:prstGeom prst="rect">
            <a:avLst/>
          </a:prstGeom>
          <a:noFill/>
          <a:ln w="9525">
            <a:noFill/>
            <a:miter lim="800000"/>
            <a:headEnd/>
            <a:tailEnd/>
          </a:ln>
        </p:spPr>
        <p:txBody>
          <a:bodyPr wrap="square">
            <a:spAutoFit/>
          </a:bodyPr>
          <a:lstStyle/>
          <a:p>
            <a:pPr>
              <a:spcBef>
                <a:spcPct val="50000"/>
              </a:spcBef>
            </a:pPr>
            <a:r>
              <a:rPr lang="sv-SE" sz="1050" dirty="0"/>
              <a:t>[Malone T: Organizing Business Knowledge, 2003</a:t>
            </a:r>
            <a:r>
              <a:rPr lang="sv-SE" sz="900" dirty="0"/>
              <a:t>]</a:t>
            </a:r>
            <a:endParaRPr lang="en-US" sz="900" dirty="0"/>
          </a:p>
        </p:txBody>
      </p:sp>
      <p:sp>
        <p:nvSpPr>
          <p:cNvPr id="1103877" name="Line 5"/>
          <p:cNvSpPr>
            <a:spLocks noChangeShapeType="1"/>
          </p:cNvSpPr>
          <p:nvPr/>
        </p:nvSpPr>
        <p:spPr bwMode="auto">
          <a:xfrm flipV="1">
            <a:off x="3330179" y="4047352"/>
            <a:ext cx="701278" cy="0"/>
          </a:xfrm>
          <a:prstGeom prst="line">
            <a:avLst/>
          </a:prstGeom>
          <a:noFill/>
          <a:ln w="9525">
            <a:solidFill>
              <a:schemeClr val="tx1"/>
            </a:solidFill>
            <a:round/>
            <a:headEnd type="triangle" w="med" len="med"/>
            <a:tailEnd type="triangle" w="med" len="med"/>
          </a:ln>
        </p:spPr>
        <p:txBody>
          <a:bodyPr/>
          <a:lstStyle/>
          <a:p>
            <a:endParaRPr lang="sv-SE" sz="1350"/>
          </a:p>
        </p:txBody>
      </p:sp>
      <p:sp>
        <p:nvSpPr>
          <p:cNvPr id="1103878" name="Line 6"/>
          <p:cNvSpPr>
            <a:spLocks noChangeShapeType="1"/>
          </p:cNvSpPr>
          <p:nvPr/>
        </p:nvSpPr>
        <p:spPr bwMode="auto">
          <a:xfrm flipH="1" flipV="1">
            <a:off x="3707606" y="3723502"/>
            <a:ext cx="0" cy="701279"/>
          </a:xfrm>
          <a:prstGeom prst="line">
            <a:avLst/>
          </a:prstGeom>
          <a:noFill/>
          <a:ln w="9525">
            <a:solidFill>
              <a:schemeClr val="tx1"/>
            </a:solidFill>
            <a:round/>
            <a:headEnd type="triangle" w="med" len="med"/>
            <a:tailEnd type="triangle" w="med" len="med"/>
          </a:ln>
        </p:spPr>
        <p:txBody>
          <a:bodyPr/>
          <a:lstStyle/>
          <a:p>
            <a:endParaRPr lang="sv-SE" sz="1350"/>
          </a:p>
        </p:txBody>
      </p:sp>
      <p:sp>
        <p:nvSpPr>
          <p:cNvPr id="1103879" name="Text Box 7"/>
          <p:cNvSpPr txBox="1">
            <a:spLocks noChangeArrowheads="1"/>
          </p:cNvSpPr>
          <p:nvPr/>
        </p:nvSpPr>
        <p:spPr bwMode="auto">
          <a:xfrm>
            <a:off x="2033719" y="3916457"/>
            <a:ext cx="1351229" cy="300082"/>
          </a:xfrm>
          <a:prstGeom prst="rect">
            <a:avLst/>
          </a:prstGeom>
          <a:noFill/>
          <a:ln w="9525">
            <a:noFill/>
            <a:miter lim="800000"/>
            <a:headEnd/>
            <a:tailEnd/>
          </a:ln>
        </p:spPr>
        <p:txBody>
          <a:bodyPr wrap="square">
            <a:spAutoFit/>
          </a:bodyPr>
          <a:lstStyle/>
          <a:p>
            <a:pPr>
              <a:spcBef>
                <a:spcPct val="50000"/>
              </a:spcBef>
            </a:pPr>
            <a:r>
              <a:rPr lang="sv-SE" sz="1350" b="1" dirty="0"/>
              <a:t>Generalisering</a:t>
            </a:r>
            <a:endParaRPr lang="en-US" sz="1350" b="1" dirty="0"/>
          </a:p>
        </p:txBody>
      </p:sp>
      <p:sp>
        <p:nvSpPr>
          <p:cNvPr id="1103880" name="Text Box 8"/>
          <p:cNvSpPr txBox="1">
            <a:spLocks noChangeArrowheads="1"/>
          </p:cNvSpPr>
          <p:nvPr/>
        </p:nvSpPr>
        <p:spPr bwMode="auto">
          <a:xfrm>
            <a:off x="4085890" y="3916457"/>
            <a:ext cx="1404212" cy="300082"/>
          </a:xfrm>
          <a:prstGeom prst="rect">
            <a:avLst/>
          </a:prstGeom>
          <a:noFill/>
          <a:ln w="9525">
            <a:noFill/>
            <a:miter lim="800000"/>
            <a:headEnd/>
            <a:tailEnd/>
          </a:ln>
        </p:spPr>
        <p:txBody>
          <a:bodyPr wrap="square">
            <a:spAutoFit/>
          </a:bodyPr>
          <a:lstStyle/>
          <a:p>
            <a:pPr>
              <a:spcBef>
                <a:spcPct val="50000"/>
              </a:spcBef>
            </a:pPr>
            <a:r>
              <a:rPr lang="sv-SE" sz="1350" b="1" dirty="0"/>
              <a:t>Specialisering</a:t>
            </a:r>
            <a:endParaRPr lang="en-US" sz="1350" b="1" dirty="0"/>
          </a:p>
        </p:txBody>
      </p:sp>
      <p:sp>
        <p:nvSpPr>
          <p:cNvPr id="1103881" name="Text Box 9"/>
          <p:cNvSpPr txBox="1">
            <a:spLocks noChangeArrowheads="1"/>
          </p:cNvSpPr>
          <p:nvPr/>
        </p:nvSpPr>
        <p:spPr bwMode="auto">
          <a:xfrm>
            <a:off x="3330178" y="3507999"/>
            <a:ext cx="1025798" cy="300082"/>
          </a:xfrm>
          <a:prstGeom prst="rect">
            <a:avLst/>
          </a:prstGeom>
          <a:noFill/>
          <a:ln w="9525">
            <a:noFill/>
            <a:miter lim="800000"/>
            <a:headEnd/>
            <a:tailEnd/>
          </a:ln>
        </p:spPr>
        <p:txBody>
          <a:bodyPr wrap="square">
            <a:spAutoFit/>
          </a:bodyPr>
          <a:lstStyle/>
          <a:p>
            <a:pPr>
              <a:spcBef>
                <a:spcPct val="50000"/>
              </a:spcBef>
            </a:pPr>
            <a:r>
              <a:rPr lang="sv-SE" sz="1350" b="1" dirty="0"/>
              <a:t>Aktiviteter </a:t>
            </a:r>
            <a:endParaRPr lang="en-US" sz="1350" b="1" dirty="0"/>
          </a:p>
        </p:txBody>
      </p:sp>
      <p:sp>
        <p:nvSpPr>
          <p:cNvPr id="1103882" name="Text Box 10"/>
          <p:cNvSpPr txBox="1">
            <a:spLocks noChangeArrowheads="1"/>
          </p:cNvSpPr>
          <p:nvPr/>
        </p:nvSpPr>
        <p:spPr bwMode="auto">
          <a:xfrm>
            <a:off x="3223023" y="4425971"/>
            <a:ext cx="1240966" cy="507831"/>
          </a:xfrm>
          <a:prstGeom prst="rect">
            <a:avLst/>
          </a:prstGeom>
          <a:noFill/>
          <a:ln w="9525">
            <a:noFill/>
            <a:miter lim="800000"/>
            <a:headEnd/>
            <a:tailEnd/>
          </a:ln>
        </p:spPr>
        <p:txBody>
          <a:bodyPr wrap="square">
            <a:spAutoFit/>
          </a:bodyPr>
          <a:lstStyle/>
          <a:p>
            <a:pPr>
              <a:spcBef>
                <a:spcPct val="50000"/>
              </a:spcBef>
            </a:pPr>
            <a:r>
              <a:rPr lang="sv-SE" sz="1350" b="1" dirty="0"/>
              <a:t>Subaktiviteter (del av)</a:t>
            </a:r>
            <a:endParaRPr lang="en-US" sz="1350" b="1" dirty="0"/>
          </a:p>
        </p:txBody>
      </p:sp>
    </p:spTree>
    <p:custDataLst>
      <p:tags r:id="rId1"/>
    </p:custDataLst>
    <p:extLst>
      <p:ext uri="{BB962C8B-B14F-4D97-AF65-F5344CB8AC3E}">
        <p14:creationId xmlns:p14="http://schemas.microsoft.com/office/powerpoint/2010/main" val="183570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38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38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38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38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387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38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38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387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3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03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7" grpId="0" animBg="1"/>
      <p:bldP spid="1103878" grpId="0" animBg="1"/>
      <p:bldP spid="1103879" grpId="0"/>
      <p:bldP spid="1103880" grpId="0"/>
      <p:bldP spid="1103881" grpId="0"/>
      <p:bldP spid="11038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9" name="Rectangle 9"/>
          <p:cNvSpPr>
            <a:spLocks noChangeArrowheads="1"/>
          </p:cNvSpPr>
          <p:nvPr/>
        </p:nvSpPr>
        <p:spPr bwMode="auto">
          <a:xfrm>
            <a:off x="1764507" y="1976810"/>
            <a:ext cx="2646760" cy="325040"/>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1350" b="1"/>
              <a:t>Sälja produkt</a:t>
            </a:r>
            <a:endParaRPr lang="en-US" sz="1350" b="1"/>
          </a:p>
        </p:txBody>
      </p:sp>
      <p:sp>
        <p:nvSpPr>
          <p:cNvPr id="1105930" name="Rectangle 10"/>
          <p:cNvSpPr>
            <a:spLocks noChangeArrowheads="1"/>
          </p:cNvSpPr>
          <p:nvPr/>
        </p:nvSpPr>
        <p:spPr bwMode="auto">
          <a:xfrm>
            <a:off x="4788025" y="1382317"/>
            <a:ext cx="2861742" cy="325040"/>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1350" b="1"/>
              <a:t>Sälja produkt genom e-postbeställning</a:t>
            </a:r>
            <a:endParaRPr lang="en-US" sz="1350" b="1"/>
          </a:p>
        </p:txBody>
      </p:sp>
      <p:sp>
        <p:nvSpPr>
          <p:cNvPr id="1105931" name="Rectangle 11"/>
          <p:cNvSpPr>
            <a:spLocks noChangeArrowheads="1"/>
          </p:cNvSpPr>
          <p:nvPr/>
        </p:nvSpPr>
        <p:spPr bwMode="auto">
          <a:xfrm>
            <a:off x="5003007" y="3111104"/>
            <a:ext cx="2646760" cy="378619"/>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1350" b="1"/>
              <a:t>Sälja produkt genom återförsäljning</a:t>
            </a:r>
            <a:endParaRPr lang="en-US" sz="1350" b="1"/>
          </a:p>
        </p:txBody>
      </p:sp>
      <p:sp>
        <p:nvSpPr>
          <p:cNvPr id="1105932" name="Rectangle 12"/>
          <p:cNvSpPr>
            <a:spLocks noChangeArrowheads="1"/>
          </p:cNvSpPr>
          <p:nvPr/>
        </p:nvSpPr>
        <p:spPr bwMode="auto">
          <a:xfrm>
            <a:off x="5434013" y="2356248"/>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E-posta reklam</a:t>
            </a:r>
            <a:br>
              <a:rPr lang="sv-SE" sz="750"/>
            </a:br>
            <a:r>
              <a:rPr lang="sv-SE" sz="750"/>
              <a:t>m.h.a. e-postlista</a:t>
            </a:r>
            <a:endParaRPr lang="en-US" sz="750"/>
          </a:p>
        </p:txBody>
      </p:sp>
      <p:sp>
        <p:nvSpPr>
          <p:cNvPr id="1105933" name="Rectangle 13"/>
          <p:cNvSpPr>
            <a:spLocks noChangeArrowheads="1"/>
          </p:cNvSpPr>
          <p:nvPr/>
        </p:nvSpPr>
        <p:spPr bwMode="auto">
          <a:xfrm>
            <a:off x="5920979" y="1978819"/>
            <a:ext cx="81081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 order</a:t>
            </a:r>
            <a:br>
              <a:rPr lang="sv-SE" sz="750"/>
            </a:br>
            <a:r>
              <a:rPr lang="sv-SE" sz="750"/>
              <a:t>via e-post</a:t>
            </a:r>
            <a:endParaRPr lang="en-US" sz="750"/>
          </a:p>
        </p:txBody>
      </p:sp>
      <p:sp>
        <p:nvSpPr>
          <p:cNvPr id="1105934" name="Rectangle 14"/>
          <p:cNvSpPr>
            <a:spLocks noChangeArrowheads="1"/>
          </p:cNvSpPr>
          <p:nvPr/>
        </p:nvSpPr>
        <p:spPr bwMode="auto">
          <a:xfrm>
            <a:off x="6353175" y="2356248"/>
            <a:ext cx="80962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Leverera</a:t>
            </a:r>
            <a:br>
              <a:rPr lang="sv-SE" sz="750"/>
            </a:br>
            <a:r>
              <a:rPr lang="sv-SE" sz="750"/>
              <a:t>produkt</a:t>
            </a:r>
            <a:endParaRPr lang="en-US" sz="750"/>
          </a:p>
        </p:txBody>
      </p:sp>
      <p:sp>
        <p:nvSpPr>
          <p:cNvPr id="1105935" name="Rectangle 15"/>
          <p:cNvSpPr>
            <a:spLocks noChangeArrowheads="1"/>
          </p:cNvSpPr>
          <p:nvPr/>
        </p:nvSpPr>
        <p:spPr bwMode="auto">
          <a:xfrm>
            <a:off x="6838950" y="1978819"/>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a:t>
            </a:r>
            <a:br>
              <a:rPr lang="sv-SE" sz="750"/>
            </a:br>
            <a:r>
              <a:rPr lang="sv-SE" sz="750"/>
              <a:t>betalning</a:t>
            </a:r>
            <a:endParaRPr lang="en-US" sz="750"/>
          </a:p>
        </p:txBody>
      </p:sp>
      <p:sp>
        <p:nvSpPr>
          <p:cNvPr id="1105936" name="Rectangle 16"/>
          <p:cNvSpPr>
            <a:spLocks noChangeArrowheads="1"/>
          </p:cNvSpPr>
          <p:nvPr/>
        </p:nvSpPr>
        <p:spPr bwMode="auto">
          <a:xfrm>
            <a:off x="5003006" y="1978819"/>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Erhålla</a:t>
            </a:r>
            <a:br>
              <a:rPr lang="sv-SE" sz="750"/>
            </a:br>
            <a:r>
              <a:rPr lang="sv-SE" sz="750"/>
              <a:t>e-postlista</a:t>
            </a:r>
            <a:endParaRPr lang="en-US" sz="750"/>
          </a:p>
        </p:txBody>
      </p:sp>
      <p:sp>
        <p:nvSpPr>
          <p:cNvPr id="1105937" name="Line 17"/>
          <p:cNvSpPr>
            <a:spLocks noChangeShapeType="1"/>
          </p:cNvSpPr>
          <p:nvPr/>
        </p:nvSpPr>
        <p:spPr bwMode="auto">
          <a:xfrm>
            <a:off x="5326857" y="1869281"/>
            <a:ext cx="1999060" cy="0"/>
          </a:xfrm>
          <a:prstGeom prst="line">
            <a:avLst/>
          </a:prstGeom>
          <a:noFill/>
          <a:ln w="9525">
            <a:solidFill>
              <a:schemeClr val="tx1"/>
            </a:solidFill>
            <a:round/>
            <a:headEnd/>
            <a:tailEnd/>
          </a:ln>
        </p:spPr>
        <p:txBody>
          <a:bodyPr/>
          <a:lstStyle/>
          <a:p>
            <a:endParaRPr lang="sv-SE" sz="1350"/>
          </a:p>
        </p:txBody>
      </p:sp>
      <p:sp>
        <p:nvSpPr>
          <p:cNvPr id="1105938" name="Line 18"/>
          <p:cNvSpPr>
            <a:spLocks noChangeShapeType="1"/>
          </p:cNvSpPr>
          <p:nvPr/>
        </p:nvSpPr>
        <p:spPr bwMode="auto">
          <a:xfrm>
            <a:off x="5325667" y="1869282"/>
            <a:ext cx="1190" cy="107156"/>
          </a:xfrm>
          <a:prstGeom prst="line">
            <a:avLst/>
          </a:prstGeom>
          <a:noFill/>
          <a:ln w="9525">
            <a:solidFill>
              <a:schemeClr val="tx1"/>
            </a:solidFill>
            <a:round/>
            <a:headEnd/>
            <a:tailEnd/>
          </a:ln>
        </p:spPr>
        <p:txBody>
          <a:bodyPr/>
          <a:lstStyle/>
          <a:p>
            <a:endParaRPr lang="sv-SE" sz="1350"/>
          </a:p>
        </p:txBody>
      </p:sp>
      <p:sp>
        <p:nvSpPr>
          <p:cNvPr id="1105939" name="Line 19"/>
          <p:cNvSpPr>
            <a:spLocks noChangeShapeType="1"/>
          </p:cNvSpPr>
          <p:nvPr/>
        </p:nvSpPr>
        <p:spPr bwMode="auto">
          <a:xfrm>
            <a:off x="7325916" y="1869282"/>
            <a:ext cx="0" cy="107156"/>
          </a:xfrm>
          <a:prstGeom prst="line">
            <a:avLst/>
          </a:prstGeom>
          <a:noFill/>
          <a:ln w="9525">
            <a:solidFill>
              <a:schemeClr val="tx1"/>
            </a:solidFill>
            <a:round/>
            <a:headEnd/>
            <a:tailEnd/>
          </a:ln>
        </p:spPr>
        <p:txBody>
          <a:bodyPr/>
          <a:lstStyle/>
          <a:p>
            <a:endParaRPr lang="sv-SE" sz="1350"/>
          </a:p>
        </p:txBody>
      </p:sp>
      <p:sp>
        <p:nvSpPr>
          <p:cNvPr id="1105940" name="Line 20"/>
          <p:cNvSpPr>
            <a:spLocks noChangeShapeType="1"/>
          </p:cNvSpPr>
          <p:nvPr/>
        </p:nvSpPr>
        <p:spPr bwMode="auto">
          <a:xfrm>
            <a:off x="6785372" y="1869281"/>
            <a:ext cx="0" cy="485775"/>
          </a:xfrm>
          <a:prstGeom prst="line">
            <a:avLst/>
          </a:prstGeom>
          <a:noFill/>
          <a:ln w="9525">
            <a:solidFill>
              <a:schemeClr val="tx1"/>
            </a:solidFill>
            <a:round/>
            <a:headEnd/>
            <a:tailEnd/>
          </a:ln>
        </p:spPr>
        <p:txBody>
          <a:bodyPr/>
          <a:lstStyle/>
          <a:p>
            <a:endParaRPr lang="sv-SE" sz="1350"/>
          </a:p>
        </p:txBody>
      </p:sp>
      <p:sp>
        <p:nvSpPr>
          <p:cNvPr id="1105941" name="Line 21"/>
          <p:cNvSpPr>
            <a:spLocks noChangeShapeType="1"/>
          </p:cNvSpPr>
          <p:nvPr/>
        </p:nvSpPr>
        <p:spPr bwMode="auto">
          <a:xfrm>
            <a:off x="5866210" y="1869281"/>
            <a:ext cx="1190" cy="485775"/>
          </a:xfrm>
          <a:prstGeom prst="line">
            <a:avLst/>
          </a:prstGeom>
          <a:noFill/>
          <a:ln w="9525">
            <a:solidFill>
              <a:schemeClr val="tx1"/>
            </a:solidFill>
            <a:round/>
            <a:headEnd/>
            <a:tailEnd/>
          </a:ln>
        </p:spPr>
        <p:txBody>
          <a:bodyPr/>
          <a:lstStyle/>
          <a:p>
            <a:endParaRPr lang="sv-SE" sz="1350"/>
          </a:p>
        </p:txBody>
      </p:sp>
      <p:sp>
        <p:nvSpPr>
          <p:cNvPr id="1105942" name="Line 22"/>
          <p:cNvSpPr>
            <a:spLocks noChangeShapeType="1"/>
          </p:cNvSpPr>
          <p:nvPr/>
        </p:nvSpPr>
        <p:spPr bwMode="auto">
          <a:xfrm>
            <a:off x="6353175" y="1707356"/>
            <a:ext cx="0" cy="161925"/>
          </a:xfrm>
          <a:prstGeom prst="line">
            <a:avLst/>
          </a:prstGeom>
          <a:noFill/>
          <a:ln w="9525">
            <a:solidFill>
              <a:schemeClr val="tx1"/>
            </a:solidFill>
            <a:round/>
            <a:headEnd/>
            <a:tailEnd/>
          </a:ln>
        </p:spPr>
        <p:txBody>
          <a:bodyPr/>
          <a:lstStyle/>
          <a:p>
            <a:endParaRPr lang="sv-SE" sz="1350"/>
          </a:p>
        </p:txBody>
      </p:sp>
      <p:sp>
        <p:nvSpPr>
          <p:cNvPr id="1105943" name="Rectangle 23"/>
          <p:cNvSpPr>
            <a:spLocks noChangeArrowheads="1"/>
          </p:cNvSpPr>
          <p:nvPr/>
        </p:nvSpPr>
        <p:spPr bwMode="auto">
          <a:xfrm>
            <a:off x="5435204" y="4138613"/>
            <a:ext cx="81081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Vänta på</a:t>
            </a:r>
            <a:br>
              <a:rPr lang="sv-SE" sz="750"/>
            </a:br>
            <a:r>
              <a:rPr lang="sv-SE" sz="750"/>
              <a:t>kunder</a:t>
            </a:r>
            <a:endParaRPr lang="en-US" sz="750"/>
          </a:p>
        </p:txBody>
      </p:sp>
      <p:sp>
        <p:nvSpPr>
          <p:cNvPr id="1105944" name="Rectangle 24"/>
          <p:cNvSpPr>
            <a:spLocks noChangeArrowheads="1"/>
          </p:cNvSpPr>
          <p:nvPr/>
        </p:nvSpPr>
        <p:spPr bwMode="auto">
          <a:xfrm>
            <a:off x="5920979" y="3761185"/>
            <a:ext cx="81081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 order</a:t>
            </a:r>
            <a:br>
              <a:rPr lang="sv-SE" sz="750"/>
            </a:br>
            <a:r>
              <a:rPr lang="sv-SE" sz="750"/>
              <a:t>i butik</a:t>
            </a:r>
            <a:endParaRPr lang="en-US" sz="750"/>
          </a:p>
        </p:txBody>
      </p:sp>
      <p:sp>
        <p:nvSpPr>
          <p:cNvPr id="1105945" name="Rectangle 25"/>
          <p:cNvSpPr>
            <a:spLocks noChangeArrowheads="1"/>
          </p:cNvSpPr>
          <p:nvPr/>
        </p:nvSpPr>
        <p:spPr bwMode="auto">
          <a:xfrm>
            <a:off x="6354366" y="4138613"/>
            <a:ext cx="80962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Leverera</a:t>
            </a:r>
            <a:br>
              <a:rPr lang="sv-SE" sz="750"/>
            </a:br>
            <a:r>
              <a:rPr lang="sv-SE" sz="750"/>
              <a:t>produkt</a:t>
            </a:r>
            <a:endParaRPr lang="en-US" sz="750"/>
          </a:p>
        </p:txBody>
      </p:sp>
      <p:sp>
        <p:nvSpPr>
          <p:cNvPr id="1105946" name="Rectangle 26"/>
          <p:cNvSpPr>
            <a:spLocks noChangeArrowheads="1"/>
          </p:cNvSpPr>
          <p:nvPr/>
        </p:nvSpPr>
        <p:spPr bwMode="auto">
          <a:xfrm>
            <a:off x="6838950" y="3761185"/>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 betalning</a:t>
            </a:r>
            <a:br>
              <a:rPr lang="sv-SE" sz="750"/>
            </a:br>
            <a:r>
              <a:rPr lang="sv-SE" sz="750"/>
              <a:t>i butik</a:t>
            </a:r>
            <a:endParaRPr lang="en-US" sz="750"/>
          </a:p>
        </p:txBody>
      </p:sp>
      <p:sp>
        <p:nvSpPr>
          <p:cNvPr id="1105947" name="Rectangle 27"/>
          <p:cNvSpPr>
            <a:spLocks noChangeArrowheads="1"/>
          </p:cNvSpPr>
          <p:nvPr/>
        </p:nvSpPr>
        <p:spPr bwMode="auto">
          <a:xfrm>
            <a:off x="5003006" y="3761185"/>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Attrahera kunder</a:t>
            </a:r>
            <a:br>
              <a:rPr lang="sv-SE" sz="750"/>
            </a:br>
            <a:r>
              <a:rPr lang="sv-SE" sz="750"/>
              <a:t>till butik</a:t>
            </a:r>
            <a:endParaRPr lang="en-US" sz="750"/>
          </a:p>
        </p:txBody>
      </p:sp>
      <p:sp>
        <p:nvSpPr>
          <p:cNvPr id="1105948" name="Line 28"/>
          <p:cNvSpPr>
            <a:spLocks noChangeShapeType="1"/>
          </p:cNvSpPr>
          <p:nvPr/>
        </p:nvSpPr>
        <p:spPr bwMode="auto">
          <a:xfrm>
            <a:off x="5326857" y="3651647"/>
            <a:ext cx="1999060" cy="0"/>
          </a:xfrm>
          <a:prstGeom prst="line">
            <a:avLst/>
          </a:prstGeom>
          <a:noFill/>
          <a:ln w="9525">
            <a:solidFill>
              <a:schemeClr val="tx1"/>
            </a:solidFill>
            <a:round/>
            <a:headEnd/>
            <a:tailEnd/>
          </a:ln>
        </p:spPr>
        <p:txBody>
          <a:bodyPr/>
          <a:lstStyle/>
          <a:p>
            <a:endParaRPr lang="sv-SE" sz="1350"/>
          </a:p>
        </p:txBody>
      </p:sp>
      <p:sp>
        <p:nvSpPr>
          <p:cNvPr id="1105949" name="Line 29"/>
          <p:cNvSpPr>
            <a:spLocks noChangeShapeType="1"/>
          </p:cNvSpPr>
          <p:nvPr/>
        </p:nvSpPr>
        <p:spPr bwMode="auto">
          <a:xfrm>
            <a:off x="5325667" y="3651648"/>
            <a:ext cx="1190" cy="107156"/>
          </a:xfrm>
          <a:prstGeom prst="line">
            <a:avLst/>
          </a:prstGeom>
          <a:noFill/>
          <a:ln w="9525">
            <a:solidFill>
              <a:schemeClr val="tx1"/>
            </a:solidFill>
            <a:round/>
            <a:headEnd/>
            <a:tailEnd/>
          </a:ln>
        </p:spPr>
        <p:txBody>
          <a:bodyPr/>
          <a:lstStyle/>
          <a:p>
            <a:endParaRPr lang="sv-SE" sz="1350"/>
          </a:p>
        </p:txBody>
      </p:sp>
      <p:sp>
        <p:nvSpPr>
          <p:cNvPr id="1105950" name="Line 30"/>
          <p:cNvSpPr>
            <a:spLocks noChangeShapeType="1"/>
          </p:cNvSpPr>
          <p:nvPr/>
        </p:nvSpPr>
        <p:spPr bwMode="auto">
          <a:xfrm>
            <a:off x="7325916" y="3651648"/>
            <a:ext cx="0" cy="107156"/>
          </a:xfrm>
          <a:prstGeom prst="line">
            <a:avLst/>
          </a:prstGeom>
          <a:noFill/>
          <a:ln w="9525">
            <a:solidFill>
              <a:schemeClr val="tx1"/>
            </a:solidFill>
            <a:round/>
            <a:headEnd/>
            <a:tailEnd/>
          </a:ln>
        </p:spPr>
        <p:txBody>
          <a:bodyPr/>
          <a:lstStyle/>
          <a:p>
            <a:endParaRPr lang="sv-SE" sz="1350"/>
          </a:p>
        </p:txBody>
      </p:sp>
      <p:sp>
        <p:nvSpPr>
          <p:cNvPr id="1105951" name="Line 31"/>
          <p:cNvSpPr>
            <a:spLocks noChangeShapeType="1"/>
          </p:cNvSpPr>
          <p:nvPr/>
        </p:nvSpPr>
        <p:spPr bwMode="auto">
          <a:xfrm>
            <a:off x="6785372" y="3651647"/>
            <a:ext cx="0" cy="485775"/>
          </a:xfrm>
          <a:prstGeom prst="line">
            <a:avLst/>
          </a:prstGeom>
          <a:noFill/>
          <a:ln w="9525">
            <a:solidFill>
              <a:schemeClr val="tx1"/>
            </a:solidFill>
            <a:round/>
            <a:headEnd/>
            <a:tailEnd/>
          </a:ln>
        </p:spPr>
        <p:txBody>
          <a:bodyPr/>
          <a:lstStyle/>
          <a:p>
            <a:endParaRPr lang="sv-SE" sz="1350"/>
          </a:p>
        </p:txBody>
      </p:sp>
      <p:sp>
        <p:nvSpPr>
          <p:cNvPr id="1105952" name="Line 32"/>
          <p:cNvSpPr>
            <a:spLocks noChangeShapeType="1"/>
          </p:cNvSpPr>
          <p:nvPr/>
        </p:nvSpPr>
        <p:spPr bwMode="auto">
          <a:xfrm>
            <a:off x="5866210" y="3651647"/>
            <a:ext cx="1190" cy="485775"/>
          </a:xfrm>
          <a:prstGeom prst="line">
            <a:avLst/>
          </a:prstGeom>
          <a:noFill/>
          <a:ln w="9525">
            <a:solidFill>
              <a:schemeClr val="tx1"/>
            </a:solidFill>
            <a:round/>
            <a:headEnd/>
            <a:tailEnd/>
          </a:ln>
        </p:spPr>
        <p:txBody>
          <a:bodyPr/>
          <a:lstStyle/>
          <a:p>
            <a:endParaRPr lang="sv-SE" sz="1350"/>
          </a:p>
        </p:txBody>
      </p:sp>
      <p:sp>
        <p:nvSpPr>
          <p:cNvPr id="1105953" name="Line 33"/>
          <p:cNvSpPr>
            <a:spLocks noChangeShapeType="1"/>
          </p:cNvSpPr>
          <p:nvPr/>
        </p:nvSpPr>
        <p:spPr bwMode="auto">
          <a:xfrm>
            <a:off x="6353175" y="3489722"/>
            <a:ext cx="0" cy="161925"/>
          </a:xfrm>
          <a:prstGeom prst="line">
            <a:avLst/>
          </a:prstGeom>
          <a:noFill/>
          <a:ln w="9525">
            <a:solidFill>
              <a:schemeClr val="tx1"/>
            </a:solidFill>
            <a:round/>
            <a:headEnd/>
            <a:tailEnd/>
          </a:ln>
        </p:spPr>
        <p:txBody>
          <a:bodyPr/>
          <a:lstStyle/>
          <a:p>
            <a:endParaRPr lang="sv-SE" sz="1350"/>
          </a:p>
        </p:txBody>
      </p:sp>
      <p:sp>
        <p:nvSpPr>
          <p:cNvPr id="1105954" name="Rectangle 34"/>
          <p:cNvSpPr>
            <a:spLocks noChangeArrowheads="1"/>
          </p:cNvSpPr>
          <p:nvPr/>
        </p:nvSpPr>
        <p:spPr bwMode="auto">
          <a:xfrm>
            <a:off x="2195513" y="2950741"/>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Informera</a:t>
            </a:r>
            <a:br>
              <a:rPr lang="sv-SE" sz="750"/>
            </a:br>
            <a:r>
              <a:rPr lang="sv-SE" sz="750"/>
              <a:t>potentiella kunder</a:t>
            </a:r>
            <a:endParaRPr lang="en-US" sz="750"/>
          </a:p>
        </p:txBody>
      </p:sp>
      <p:sp>
        <p:nvSpPr>
          <p:cNvPr id="1105955" name="Rectangle 35"/>
          <p:cNvSpPr>
            <a:spLocks noChangeArrowheads="1"/>
          </p:cNvSpPr>
          <p:nvPr/>
        </p:nvSpPr>
        <p:spPr bwMode="auto">
          <a:xfrm>
            <a:off x="2682479" y="2573313"/>
            <a:ext cx="81081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a:t>
            </a:r>
            <a:br>
              <a:rPr lang="sv-SE" sz="750"/>
            </a:br>
            <a:r>
              <a:rPr lang="sv-SE" sz="750"/>
              <a:t>order</a:t>
            </a:r>
            <a:endParaRPr lang="en-US" sz="750"/>
          </a:p>
        </p:txBody>
      </p:sp>
      <p:sp>
        <p:nvSpPr>
          <p:cNvPr id="1105956" name="Rectangle 36"/>
          <p:cNvSpPr>
            <a:spLocks noChangeArrowheads="1"/>
          </p:cNvSpPr>
          <p:nvPr/>
        </p:nvSpPr>
        <p:spPr bwMode="auto">
          <a:xfrm>
            <a:off x="3114675" y="2950741"/>
            <a:ext cx="80962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Leverera</a:t>
            </a:r>
            <a:br>
              <a:rPr lang="sv-SE" sz="750"/>
            </a:br>
            <a:r>
              <a:rPr lang="sv-SE" sz="750"/>
              <a:t>produkt</a:t>
            </a:r>
            <a:endParaRPr lang="en-US" sz="750"/>
          </a:p>
        </p:txBody>
      </p:sp>
      <p:sp>
        <p:nvSpPr>
          <p:cNvPr id="1105957" name="Rectangle 37"/>
          <p:cNvSpPr>
            <a:spLocks noChangeArrowheads="1"/>
          </p:cNvSpPr>
          <p:nvPr/>
        </p:nvSpPr>
        <p:spPr bwMode="auto">
          <a:xfrm>
            <a:off x="3600450" y="2573313"/>
            <a:ext cx="810816"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Motta</a:t>
            </a:r>
            <a:br>
              <a:rPr lang="sv-SE" sz="750"/>
            </a:br>
            <a:r>
              <a:rPr lang="sv-SE" sz="750"/>
              <a:t>betalning</a:t>
            </a:r>
            <a:endParaRPr lang="en-US" sz="750"/>
          </a:p>
        </p:txBody>
      </p:sp>
      <p:sp>
        <p:nvSpPr>
          <p:cNvPr id="1105958" name="Rectangle 38"/>
          <p:cNvSpPr>
            <a:spLocks noChangeArrowheads="1"/>
          </p:cNvSpPr>
          <p:nvPr/>
        </p:nvSpPr>
        <p:spPr bwMode="auto">
          <a:xfrm>
            <a:off x="1763317" y="2573313"/>
            <a:ext cx="810815" cy="269081"/>
          </a:xfrm>
          <a:prstGeom prst="rect">
            <a:avLst/>
          </a:prstGeom>
          <a:solidFill>
            <a:schemeClr val="bg1"/>
          </a:solidFill>
          <a:ln w="9525">
            <a:solidFill>
              <a:schemeClr val="tx1"/>
            </a:solidFill>
            <a:miter lim="800000"/>
            <a:headEnd/>
            <a:tailEnd/>
          </a:ln>
        </p:spPr>
        <p:txBody>
          <a:bodyPr wrap="none" anchor="ctr"/>
          <a:lstStyle/>
          <a:p>
            <a:pPr algn="ctr">
              <a:spcBef>
                <a:spcPct val="20000"/>
              </a:spcBef>
              <a:buClr>
                <a:schemeClr val="bg1"/>
              </a:buClr>
              <a:buFont typeface="Wingdings" pitchFamily="2" charset="2"/>
              <a:buNone/>
            </a:pPr>
            <a:r>
              <a:rPr lang="sv-SE" sz="750"/>
              <a:t>Identifiera</a:t>
            </a:r>
            <a:br>
              <a:rPr lang="sv-SE" sz="750"/>
            </a:br>
            <a:r>
              <a:rPr lang="sv-SE" sz="750"/>
              <a:t>potentiella kunder</a:t>
            </a:r>
            <a:endParaRPr lang="en-US" sz="750"/>
          </a:p>
        </p:txBody>
      </p:sp>
      <p:sp>
        <p:nvSpPr>
          <p:cNvPr id="1105959" name="Line 39"/>
          <p:cNvSpPr>
            <a:spLocks noChangeShapeType="1"/>
          </p:cNvSpPr>
          <p:nvPr/>
        </p:nvSpPr>
        <p:spPr bwMode="auto">
          <a:xfrm>
            <a:off x="2088357" y="2463775"/>
            <a:ext cx="1999060" cy="0"/>
          </a:xfrm>
          <a:prstGeom prst="line">
            <a:avLst/>
          </a:prstGeom>
          <a:noFill/>
          <a:ln w="9525">
            <a:solidFill>
              <a:schemeClr val="tx1"/>
            </a:solidFill>
            <a:round/>
            <a:headEnd/>
            <a:tailEnd/>
          </a:ln>
        </p:spPr>
        <p:txBody>
          <a:bodyPr/>
          <a:lstStyle/>
          <a:p>
            <a:endParaRPr lang="sv-SE" sz="1350"/>
          </a:p>
        </p:txBody>
      </p:sp>
      <p:sp>
        <p:nvSpPr>
          <p:cNvPr id="1105960" name="Line 40"/>
          <p:cNvSpPr>
            <a:spLocks noChangeShapeType="1"/>
          </p:cNvSpPr>
          <p:nvPr/>
        </p:nvSpPr>
        <p:spPr bwMode="auto">
          <a:xfrm>
            <a:off x="2087167" y="2463775"/>
            <a:ext cx="1190" cy="107156"/>
          </a:xfrm>
          <a:prstGeom prst="line">
            <a:avLst/>
          </a:prstGeom>
          <a:noFill/>
          <a:ln w="9525">
            <a:solidFill>
              <a:schemeClr val="tx1"/>
            </a:solidFill>
            <a:round/>
            <a:headEnd/>
            <a:tailEnd/>
          </a:ln>
        </p:spPr>
        <p:txBody>
          <a:bodyPr/>
          <a:lstStyle/>
          <a:p>
            <a:endParaRPr lang="sv-SE" sz="1350"/>
          </a:p>
        </p:txBody>
      </p:sp>
      <p:sp>
        <p:nvSpPr>
          <p:cNvPr id="1105961" name="Line 41"/>
          <p:cNvSpPr>
            <a:spLocks noChangeShapeType="1"/>
          </p:cNvSpPr>
          <p:nvPr/>
        </p:nvSpPr>
        <p:spPr bwMode="auto">
          <a:xfrm>
            <a:off x="4087416" y="2463775"/>
            <a:ext cx="0" cy="107156"/>
          </a:xfrm>
          <a:prstGeom prst="line">
            <a:avLst/>
          </a:prstGeom>
          <a:noFill/>
          <a:ln w="9525">
            <a:solidFill>
              <a:schemeClr val="tx1"/>
            </a:solidFill>
            <a:round/>
            <a:headEnd/>
            <a:tailEnd/>
          </a:ln>
        </p:spPr>
        <p:txBody>
          <a:bodyPr/>
          <a:lstStyle/>
          <a:p>
            <a:endParaRPr lang="sv-SE" sz="1350"/>
          </a:p>
        </p:txBody>
      </p:sp>
      <p:sp>
        <p:nvSpPr>
          <p:cNvPr id="1105962" name="Line 42"/>
          <p:cNvSpPr>
            <a:spLocks noChangeShapeType="1"/>
          </p:cNvSpPr>
          <p:nvPr/>
        </p:nvSpPr>
        <p:spPr bwMode="auto">
          <a:xfrm>
            <a:off x="3546872" y="2463775"/>
            <a:ext cx="0" cy="485775"/>
          </a:xfrm>
          <a:prstGeom prst="line">
            <a:avLst/>
          </a:prstGeom>
          <a:noFill/>
          <a:ln w="9525">
            <a:solidFill>
              <a:schemeClr val="tx1"/>
            </a:solidFill>
            <a:round/>
            <a:headEnd/>
            <a:tailEnd/>
          </a:ln>
        </p:spPr>
        <p:txBody>
          <a:bodyPr/>
          <a:lstStyle/>
          <a:p>
            <a:endParaRPr lang="sv-SE" sz="1350"/>
          </a:p>
        </p:txBody>
      </p:sp>
      <p:sp>
        <p:nvSpPr>
          <p:cNvPr id="1105963" name="Line 43"/>
          <p:cNvSpPr>
            <a:spLocks noChangeShapeType="1"/>
          </p:cNvSpPr>
          <p:nvPr/>
        </p:nvSpPr>
        <p:spPr bwMode="auto">
          <a:xfrm>
            <a:off x="2627710" y="2463775"/>
            <a:ext cx="1190" cy="485775"/>
          </a:xfrm>
          <a:prstGeom prst="line">
            <a:avLst/>
          </a:prstGeom>
          <a:noFill/>
          <a:ln w="9525">
            <a:solidFill>
              <a:schemeClr val="tx1"/>
            </a:solidFill>
            <a:round/>
            <a:headEnd/>
            <a:tailEnd/>
          </a:ln>
        </p:spPr>
        <p:txBody>
          <a:bodyPr/>
          <a:lstStyle/>
          <a:p>
            <a:endParaRPr lang="sv-SE" sz="1350"/>
          </a:p>
        </p:txBody>
      </p:sp>
      <p:sp>
        <p:nvSpPr>
          <p:cNvPr id="1105964" name="Line 44"/>
          <p:cNvSpPr>
            <a:spLocks noChangeShapeType="1"/>
          </p:cNvSpPr>
          <p:nvPr/>
        </p:nvSpPr>
        <p:spPr bwMode="auto">
          <a:xfrm>
            <a:off x="3113485" y="2301850"/>
            <a:ext cx="0" cy="161925"/>
          </a:xfrm>
          <a:prstGeom prst="line">
            <a:avLst/>
          </a:prstGeom>
          <a:noFill/>
          <a:ln w="9525">
            <a:solidFill>
              <a:schemeClr val="tx1"/>
            </a:solidFill>
            <a:round/>
            <a:headEnd/>
            <a:tailEnd/>
          </a:ln>
        </p:spPr>
        <p:txBody>
          <a:bodyPr/>
          <a:lstStyle/>
          <a:p>
            <a:endParaRPr lang="sv-SE" sz="1350"/>
          </a:p>
        </p:txBody>
      </p:sp>
      <p:sp>
        <p:nvSpPr>
          <p:cNvPr id="1105965" name="Line 45"/>
          <p:cNvSpPr>
            <a:spLocks noChangeShapeType="1"/>
          </p:cNvSpPr>
          <p:nvPr/>
        </p:nvSpPr>
        <p:spPr bwMode="auto">
          <a:xfrm>
            <a:off x="6354366" y="3651647"/>
            <a:ext cx="0" cy="108347"/>
          </a:xfrm>
          <a:prstGeom prst="line">
            <a:avLst/>
          </a:prstGeom>
          <a:noFill/>
          <a:ln w="3175">
            <a:solidFill>
              <a:schemeClr val="tx1"/>
            </a:solidFill>
            <a:round/>
            <a:headEnd/>
            <a:tailEnd/>
          </a:ln>
        </p:spPr>
        <p:txBody>
          <a:bodyPr wrap="none">
            <a:spAutoFit/>
          </a:bodyPr>
          <a:lstStyle/>
          <a:p>
            <a:endParaRPr lang="sv-SE" sz="1350"/>
          </a:p>
        </p:txBody>
      </p:sp>
      <p:sp>
        <p:nvSpPr>
          <p:cNvPr id="1105966" name="Line 46"/>
          <p:cNvSpPr>
            <a:spLocks noChangeShapeType="1"/>
          </p:cNvSpPr>
          <p:nvPr/>
        </p:nvSpPr>
        <p:spPr bwMode="auto">
          <a:xfrm>
            <a:off x="6354366" y="1869282"/>
            <a:ext cx="0" cy="108347"/>
          </a:xfrm>
          <a:prstGeom prst="line">
            <a:avLst/>
          </a:prstGeom>
          <a:noFill/>
          <a:ln w="3175">
            <a:solidFill>
              <a:schemeClr val="tx1"/>
            </a:solidFill>
            <a:round/>
            <a:headEnd/>
            <a:tailEnd/>
          </a:ln>
        </p:spPr>
        <p:txBody>
          <a:bodyPr wrap="none">
            <a:spAutoFit/>
          </a:bodyPr>
          <a:lstStyle/>
          <a:p>
            <a:endParaRPr lang="sv-SE" sz="1350"/>
          </a:p>
        </p:txBody>
      </p:sp>
      <p:sp>
        <p:nvSpPr>
          <p:cNvPr id="1105967" name="Line 47"/>
          <p:cNvSpPr>
            <a:spLocks noChangeShapeType="1"/>
          </p:cNvSpPr>
          <p:nvPr/>
        </p:nvSpPr>
        <p:spPr bwMode="auto">
          <a:xfrm>
            <a:off x="3113485" y="2463775"/>
            <a:ext cx="0" cy="108347"/>
          </a:xfrm>
          <a:prstGeom prst="line">
            <a:avLst/>
          </a:prstGeom>
          <a:noFill/>
          <a:ln w="3175">
            <a:solidFill>
              <a:schemeClr val="tx1"/>
            </a:solidFill>
            <a:round/>
            <a:headEnd/>
            <a:tailEnd/>
          </a:ln>
        </p:spPr>
        <p:txBody>
          <a:bodyPr wrap="none">
            <a:spAutoFit/>
          </a:bodyPr>
          <a:lstStyle/>
          <a:p>
            <a:endParaRPr lang="sv-SE" sz="1350"/>
          </a:p>
        </p:txBody>
      </p:sp>
      <p:sp>
        <p:nvSpPr>
          <p:cNvPr id="22576" name="Rectangle 2"/>
          <p:cNvSpPr>
            <a:spLocks noGrp="1" noChangeArrowheads="1"/>
          </p:cNvSpPr>
          <p:nvPr>
            <p:ph type="title"/>
          </p:nvPr>
        </p:nvSpPr>
        <p:spPr>
          <a:xfrm>
            <a:off x="662016" y="486076"/>
            <a:ext cx="6850800" cy="596700"/>
          </a:xfrm>
        </p:spPr>
        <p:txBody>
          <a:bodyPr/>
          <a:lstStyle/>
          <a:p>
            <a:r>
              <a:rPr lang="sv-SE" sz="2700" dirty="0"/>
              <a:t>MIT Process </a:t>
            </a:r>
            <a:r>
              <a:rPr lang="sv-SE" sz="2700" dirty="0" err="1"/>
              <a:t>Handbook</a:t>
            </a:r>
            <a:endParaRPr lang="sv-SE" sz="2700" dirty="0"/>
          </a:p>
        </p:txBody>
      </p:sp>
      <p:sp>
        <p:nvSpPr>
          <p:cNvPr id="49" name="Line 5"/>
          <p:cNvSpPr>
            <a:spLocks noChangeShapeType="1"/>
          </p:cNvSpPr>
          <p:nvPr/>
        </p:nvSpPr>
        <p:spPr bwMode="auto">
          <a:xfrm flipV="1">
            <a:off x="2682107" y="4076372"/>
            <a:ext cx="701278" cy="0"/>
          </a:xfrm>
          <a:prstGeom prst="line">
            <a:avLst/>
          </a:prstGeom>
          <a:noFill/>
          <a:ln w="9525">
            <a:solidFill>
              <a:schemeClr val="tx1"/>
            </a:solidFill>
            <a:round/>
            <a:headEnd type="triangle" w="med" len="med"/>
            <a:tailEnd type="triangle" w="med" len="med"/>
          </a:ln>
        </p:spPr>
        <p:txBody>
          <a:bodyPr/>
          <a:lstStyle/>
          <a:p>
            <a:endParaRPr lang="sv-SE" sz="1350"/>
          </a:p>
        </p:txBody>
      </p:sp>
      <p:sp>
        <p:nvSpPr>
          <p:cNvPr id="50" name="Line 6"/>
          <p:cNvSpPr>
            <a:spLocks noChangeShapeType="1"/>
          </p:cNvSpPr>
          <p:nvPr/>
        </p:nvSpPr>
        <p:spPr bwMode="auto">
          <a:xfrm flipH="1" flipV="1">
            <a:off x="3059534" y="3752522"/>
            <a:ext cx="0" cy="701279"/>
          </a:xfrm>
          <a:prstGeom prst="line">
            <a:avLst/>
          </a:prstGeom>
          <a:noFill/>
          <a:ln w="9525">
            <a:solidFill>
              <a:schemeClr val="tx1"/>
            </a:solidFill>
            <a:round/>
            <a:headEnd type="triangle" w="med" len="med"/>
            <a:tailEnd type="triangle" w="med" len="med"/>
          </a:ln>
        </p:spPr>
        <p:txBody>
          <a:bodyPr/>
          <a:lstStyle/>
          <a:p>
            <a:endParaRPr lang="sv-SE" sz="1350"/>
          </a:p>
        </p:txBody>
      </p:sp>
      <p:sp>
        <p:nvSpPr>
          <p:cNvPr id="51" name="Text Box 7"/>
          <p:cNvSpPr txBox="1">
            <a:spLocks noChangeArrowheads="1"/>
          </p:cNvSpPr>
          <p:nvPr/>
        </p:nvSpPr>
        <p:spPr bwMode="auto">
          <a:xfrm>
            <a:off x="1385647" y="3945478"/>
            <a:ext cx="1351229" cy="300082"/>
          </a:xfrm>
          <a:prstGeom prst="rect">
            <a:avLst/>
          </a:prstGeom>
          <a:noFill/>
          <a:ln w="9525">
            <a:noFill/>
            <a:miter lim="800000"/>
            <a:headEnd/>
            <a:tailEnd/>
          </a:ln>
        </p:spPr>
        <p:txBody>
          <a:bodyPr wrap="square">
            <a:spAutoFit/>
          </a:bodyPr>
          <a:lstStyle/>
          <a:p>
            <a:pPr>
              <a:spcBef>
                <a:spcPct val="50000"/>
              </a:spcBef>
            </a:pPr>
            <a:r>
              <a:rPr lang="sv-SE" sz="1350" b="1" dirty="0"/>
              <a:t>Generalisering</a:t>
            </a:r>
            <a:endParaRPr lang="en-US" sz="1350" b="1" dirty="0"/>
          </a:p>
        </p:txBody>
      </p:sp>
      <p:sp>
        <p:nvSpPr>
          <p:cNvPr id="52" name="Text Box 8"/>
          <p:cNvSpPr txBox="1">
            <a:spLocks noChangeArrowheads="1"/>
          </p:cNvSpPr>
          <p:nvPr/>
        </p:nvSpPr>
        <p:spPr bwMode="auto">
          <a:xfrm>
            <a:off x="3437818" y="3945478"/>
            <a:ext cx="1404212" cy="300082"/>
          </a:xfrm>
          <a:prstGeom prst="rect">
            <a:avLst/>
          </a:prstGeom>
          <a:noFill/>
          <a:ln w="9525">
            <a:noFill/>
            <a:miter lim="800000"/>
            <a:headEnd/>
            <a:tailEnd/>
          </a:ln>
        </p:spPr>
        <p:txBody>
          <a:bodyPr wrap="square">
            <a:spAutoFit/>
          </a:bodyPr>
          <a:lstStyle/>
          <a:p>
            <a:pPr>
              <a:spcBef>
                <a:spcPct val="50000"/>
              </a:spcBef>
            </a:pPr>
            <a:r>
              <a:rPr lang="sv-SE" sz="1350" b="1" dirty="0"/>
              <a:t>Specialisering</a:t>
            </a:r>
            <a:endParaRPr lang="en-US" sz="1350" b="1" dirty="0"/>
          </a:p>
        </p:txBody>
      </p:sp>
      <p:sp>
        <p:nvSpPr>
          <p:cNvPr id="53" name="Text Box 9"/>
          <p:cNvSpPr txBox="1">
            <a:spLocks noChangeArrowheads="1"/>
          </p:cNvSpPr>
          <p:nvPr/>
        </p:nvSpPr>
        <p:spPr bwMode="auto">
          <a:xfrm>
            <a:off x="2682106" y="3537019"/>
            <a:ext cx="1025798" cy="300082"/>
          </a:xfrm>
          <a:prstGeom prst="rect">
            <a:avLst/>
          </a:prstGeom>
          <a:noFill/>
          <a:ln w="9525">
            <a:noFill/>
            <a:miter lim="800000"/>
            <a:headEnd/>
            <a:tailEnd/>
          </a:ln>
        </p:spPr>
        <p:txBody>
          <a:bodyPr wrap="square">
            <a:spAutoFit/>
          </a:bodyPr>
          <a:lstStyle/>
          <a:p>
            <a:pPr>
              <a:spcBef>
                <a:spcPct val="50000"/>
              </a:spcBef>
            </a:pPr>
            <a:r>
              <a:rPr lang="sv-SE" sz="1350" b="1" dirty="0"/>
              <a:t>Aktiviteter </a:t>
            </a:r>
            <a:endParaRPr lang="en-US" sz="1350" b="1" dirty="0"/>
          </a:p>
        </p:txBody>
      </p:sp>
      <p:sp>
        <p:nvSpPr>
          <p:cNvPr id="54" name="Text Box 10"/>
          <p:cNvSpPr txBox="1">
            <a:spLocks noChangeArrowheads="1"/>
          </p:cNvSpPr>
          <p:nvPr/>
        </p:nvSpPr>
        <p:spPr bwMode="auto">
          <a:xfrm>
            <a:off x="2574951" y="4454991"/>
            <a:ext cx="1240966" cy="300082"/>
          </a:xfrm>
          <a:prstGeom prst="rect">
            <a:avLst/>
          </a:prstGeom>
          <a:noFill/>
          <a:ln w="9525">
            <a:noFill/>
            <a:miter lim="800000"/>
            <a:headEnd/>
            <a:tailEnd/>
          </a:ln>
        </p:spPr>
        <p:txBody>
          <a:bodyPr wrap="square">
            <a:spAutoFit/>
          </a:bodyPr>
          <a:lstStyle/>
          <a:p>
            <a:pPr>
              <a:spcBef>
                <a:spcPct val="50000"/>
              </a:spcBef>
            </a:pPr>
            <a:r>
              <a:rPr lang="sv-SE" sz="1350" b="1" dirty="0"/>
              <a:t>Subaktiviteter</a:t>
            </a:r>
            <a:endParaRPr lang="en-US" sz="1350" b="1" dirty="0"/>
          </a:p>
        </p:txBody>
      </p:sp>
      <p:sp>
        <p:nvSpPr>
          <p:cNvPr id="48" name="Text Box 4"/>
          <p:cNvSpPr txBox="1">
            <a:spLocks noChangeArrowheads="1"/>
          </p:cNvSpPr>
          <p:nvPr/>
        </p:nvSpPr>
        <p:spPr bwMode="auto">
          <a:xfrm>
            <a:off x="5376960" y="4679886"/>
            <a:ext cx="2914985" cy="253916"/>
          </a:xfrm>
          <a:prstGeom prst="rect">
            <a:avLst/>
          </a:prstGeom>
          <a:noFill/>
          <a:ln w="9525">
            <a:noFill/>
            <a:miter lim="800000"/>
            <a:headEnd/>
            <a:tailEnd/>
          </a:ln>
        </p:spPr>
        <p:txBody>
          <a:bodyPr wrap="square">
            <a:spAutoFit/>
          </a:bodyPr>
          <a:lstStyle/>
          <a:p>
            <a:pPr>
              <a:spcBef>
                <a:spcPct val="50000"/>
              </a:spcBef>
            </a:pPr>
            <a:r>
              <a:rPr lang="sv-SE" sz="1050" dirty="0"/>
              <a:t>[Malone T: Organizing Business Knowledge, 2003</a:t>
            </a:r>
            <a:r>
              <a:rPr lang="sv-SE" sz="900" dirty="0"/>
              <a:t>]</a:t>
            </a:r>
            <a:endParaRPr lang="en-US" sz="900" dirty="0"/>
          </a:p>
        </p:txBody>
      </p:sp>
    </p:spTree>
    <p:custDataLst>
      <p:tags r:id="rId1"/>
    </p:custDataLst>
    <p:extLst>
      <p:ext uri="{BB962C8B-B14F-4D97-AF65-F5344CB8AC3E}">
        <p14:creationId xmlns:p14="http://schemas.microsoft.com/office/powerpoint/2010/main" val="160171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05929"/>
                                        </p:tgtEl>
                                      </p:cBhvr>
                                    </p:animEffect>
                                    <p:animScale>
                                      <p:cBhvr>
                                        <p:cTn id="7" dur="250" autoRev="1" fill="hold"/>
                                        <p:tgtEl>
                                          <p:spTgt spid="110592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05954"/>
                                        </p:tgtEl>
                                      </p:cBhvr>
                                    </p:animEffect>
                                    <p:animScale>
                                      <p:cBhvr>
                                        <p:cTn id="10" dur="250" autoRev="1" fill="hold"/>
                                        <p:tgtEl>
                                          <p:spTgt spid="1105954"/>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05955"/>
                                        </p:tgtEl>
                                      </p:cBhvr>
                                    </p:animEffect>
                                    <p:animScale>
                                      <p:cBhvr>
                                        <p:cTn id="13" dur="250" autoRev="1" fill="hold"/>
                                        <p:tgtEl>
                                          <p:spTgt spid="1105955"/>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105956"/>
                                        </p:tgtEl>
                                      </p:cBhvr>
                                    </p:animEffect>
                                    <p:animScale>
                                      <p:cBhvr>
                                        <p:cTn id="16" dur="250" autoRev="1" fill="hold"/>
                                        <p:tgtEl>
                                          <p:spTgt spid="1105956"/>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105957"/>
                                        </p:tgtEl>
                                      </p:cBhvr>
                                    </p:animEffect>
                                    <p:animScale>
                                      <p:cBhvr>
                                        <p:cTn id="19" dur="250" autoRev="1" fill="hold"/>
                                        <p:tgtEl>
                                          <p:spTgt spid="110595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105958"/>
                                        </p:tgtEl>
                                      </p:cBhvr>
                                    </p:animEffect>
                                    <p:animScale>
                                      <p:cBhvr>
                                        <p:cTn id="22" dur="250" autoRev="1" fill="hold"/>
                                        <p:tgtEl>
                                          <p:spTgt spid="1105958"/>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1105959"/>
                                        </p:tgtEl>
                                      </p:cBhvr>
                                    </p:animEffect>
                                    <p:animScale>
                                      <p:cBhvr>
                                        <p:cTn id="25" dur="250" autoRev="1" fill="hold"/>
                                        <p:tgtEl>
                                          <p:spTgt spid="1105959"/>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105960"/>
                                        </p:tgtEl>
                                      </p:cBhvr>
                                    </p:animEffect>
                                    <p:animScale>
                                      <p:cBhvr>
                                        <p:cTn id="28" dur="250" autoRev="1" fill="hold"/>
                                        <p:tgtEl>
                                          <p:spTgt spid="1105960"/>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1105961"/>
                                        </p:tgtEl>
                                      </p:cBhvr>
                                    </p:animEffect>
                                    <p:animScale>
                                      <p:cBhvr>
                                        <p:cTn id="31" dur="250" autoRev="1" fill="hold"/>
                                        <p:tgtEl>
                                          <p:spTgt spid="1105961"/>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105962"/>
                                        </p:tgtEl>
                                      </p:cBhvr>
                                    </p:animEffect>
                                    <p:animScale>
                                      <p:cBhvr>
                                        <p:cTn id="34" dur="250" autoRev="1" fill="hold"/>
                                        <p:tgtEl>
                                          <p:spTgt spid="1105962"/>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1105963"/>
                                        </p:tgtEl>
                                      </p:cBhvr>
                                    </p:animEffect>
                                    <p:animScale>
                                      <p:cBhvr>
                                        <p:cTn id="37" dur="250" autoRev="1" fill="hold"/>
                                        <p:tgtEl>
                                          <p:spTgt spid="1105963"/>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1105964"/>
                                        </p:tgtEl>
                                      </p:cBhvr>
                                    </p:animEffect>
                                    <p:animScale>
                                      <p:cBhvr>
                                        <p:cTn id="40" dur="250" autoRev="1" fill="hold"/>
                                        <p:tgtEl>
                                          <p:spTgt spid="1105964"/>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1105967"/>
                                        </p:tgtEl>
                                      </p:cBhvr>
                                    </p:animEffect>
                                    <p:animScale>
                                      <p:cBhvr>
                                        <p:cTn id="43" dur="250" autoRev="1" fill="hold"/>
                                        <p:tgtEl>
                                          <p:spTgt spid="1105967"/>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1105930"/>
                                        </p:tgtEl>
                                      </p:cBhvr>
                                    </p:animEffect>
                                    <p:animScale>
                                      <p:cBhvr>
                                        <p:cTn id="48" dur="250" autoRev="1" fill="hold"/>
                                        <p:tgtEl>
                                          <p:spTgt spid="1105930"/>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1105932"/>
                                        </p:tgtEl>
                                      </p:cBhvr>
                                    </p:animEffect>
                                    <p:animScale>
                                      <p:cBhvr>
                                        <p:cTn id="51" dur="250" autoRev="1" fill="hold"/>
                                        <p:tgtEl>
                                          <p:spTgt spid="1105932"/>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1105933"/>
                                        </p:tgtEl>
                                      </p:cBhvr>
                                    </p:animEffect>
                                    <p:animScale>
                                      <p:cBhvr>
                                        <p:cTn id="54" dur="250" autoRev="1" fill="hold"/>
                                        <p:tgtEl>
                                          <p:spTgt spid="1105933"/>
                                        </p:tgtEl>
                                      </p:cBhvr>
                                      <p:by x="105000" y="105000"/>
                                    </p:animScale>
                                  </p:childTnLst>
                                </p:cTn>
                              </p:par>
                              <p:par>
                                <p:cTn id="55" presetID="26" presetClass="emph" presetSubtype="0" fill="hold" grpId="0" nodeType="withEffect">
                                  <p:stCondLst>
                                    <p:cond delay="0"/>
                                  </p:stCondLst>
                                  <p:childTnLst>
                                    <p:animEffect transition="out" filter="fade">
                                      <p:cBhvr>
                                        <p:cTn id="56" dur="500" tmFilter="0, 0; .2, .5; .8, .5; 1, 0"/>
                                        <p:tgtEl>
                                          <p:spTgt spid="1105934"/>
                                        </p:tgtEl>
                                      </p:cBhvr>
                                    </p:animEffect>
                                    <p:animScale>
                                      <p:cBhvr>
                                        <p:cTn id="57" dur="250" autoRev="1" fill="hold"/>
                                        <p:tgtEl>
                                          <p:spTgt spid="1105934"/>
                                        </p:tgtEl>
                                      </p:cBhvr>
                                      <p:by x="105000" y="105000"/>
                                    </p:animScale>
                                  </p:childTnLst>
                                </p:cTn>
                              </p:par>
                              <p:par>
                                <p:cTn id="58" presetID="26" presetClass="emph" presetSubtype="0" fill="hold" grpId="0" nodeType="withEffect">
                                  <p:stCondLst>
                                    <p:cond delay="0"/>
                                  </p:stCondLst>
                                  <p:childTnLst>
                                    <p:animEffect transition="out" filter="fade">
                                      <p:cBhvr>
                                        <p:cTn id="59" dur="500" tmFilter="0, 0; .2, .5; .8, .5; 1, 0"/>
                                        <p:tgtEl>
                                          <p:spTgt spid="1105935"/>
                                        </p:tgtEl>
                                      </p:cBhvr>
                                    </p:animEffect>
                                    <p:animScale>
                                      <p:cBhvr>
                                        <p:cTn id="60" dur="250" autoRev="1" fill="hold"/>
                                        <p:tgtEl>
                                          <p:spTgt spid="1105935"/>
                                        </p:tgtEl>
                                      </p:cBhvr>
                                      <p:by x="105000" y="105000"/>
                                    </p:animScale>
                                  </p:childTnLst>
                                </p:cTn>
                              </p:par>
                              <p:par>
                                <p:cTn id="61" presetID="26" presetClass="emph" presetSubtype="0" fill="hold" grpId="0" nodeType="withEffect">
                                  <p:stCondLst>
                                    <p:cond delay="0"/>
                                  </p:stCondLst>
                                  <p:childTnLst>
                                    <p:animEffect transition="out" filter="fade">
                                      <p:cBhvr>
                                        <p:cTn id="62" dur="500" tmFilter="0, 0; .2, .5; .8, .5; 1, 0"/>
                                        <p:tgtEl>
                                          <p:spTgt spid="1105936"/>
                                        </p:tgtEl>
                                      </p:cBhvr>
                                    </p:animEffect>
                                    <p:animScale>
                                      <p:cBhvr>
                                        <p:cTn id="63" dur="250" autoRev="1" fill="hold"/>
                                        <p:tgtEl>
                                          <p:spTgt spid="1105936"/>
                                        </p:tgtEl>
                                      </p:cBhvr>
                                      <p:by x="105000" y="105000"/>
                                    </p:animScale>
                                  </p:childTnLst>
                                </p:cTn>
                              </p:par>
                              <p:par>
                                <p:cTn id="64" presetID="26" presetClass="emph" presetSubtype="0" fill="hold" grpId="0" nodeType="withEffect">
                                  <p:stCondLst>
                                    <p:cond delay="0"/>
                                  </p:stCondLst>
                                  <p:childTnLst>
                                    <p:animEffect transition="out" filter="fade">
                                      <p:cBhvr>
                                        <p:cTn id="65" dur="500" tmFilter="0, 0; .2, .5; .8, .5; 1, 0"/>
                                        <p:tgtEl>
                                          <p:spTgt spid="1105937"/>
                                        </p:tgtEl>
                                      </p:cBhvr>
                                    </p:animEffect>
                                    <p:animScale>
                                      <p:cBhvr>
                                        <p:cTn id="66" dur="250" autoRev="1" fill="hold"/>
                                        <p:tgtEl>
                                          <p:spTgt spid="1105937"/>
                                        </p:tgtEl>
                                      </p:cBhvr>
                                      <p:by x="105000" y="105000"/>
                                    </p:animScale>
                                  </p:childTnLst>
                                </p:cTn>
                              </p:par>
                              <p:par>
                                <p:cTn id="67" presetID="26" presetClass="emph" presetSubtype="0" fill="hold" grpId="0" nodeType="withEffect">
                                  <p:stCondLst>
                                    <p:cond delay="0"/>
                                  </p:stCondLst>
                                  <p:childTnLst>
                                    <p:animEffect transition="out" filter="fade">
                                      <p:cBhvr>
                                        <p:cTn id="68" dur="500" tmFilter="0, 0; .2, .5; .8, .5; 1, 0"/>
                                        <p:tgtEl>
                                          <p:spTgt spid="1105938"/>
                                        </p:tgtEl>
                                      </p:cBhvr>
                                    </p:animEffect>
                                    <p:animScale>
                                      <p:cBhvr>
                                        <p:cTn id="69" dur="250" autoRev="1" fill="hold"/>
                                        <p:tgtEl>
                                          <p:spTgt spid="1105938"/>
                                        </p:tgtEl>
                                      </p:cBhvr>
                                      <p:by x="105000" y="105000"/>
                                    </p:animScale>
                                  </p:childTnLst>
                                </p:cTn>
                              </p:par>
                              <p:par>
                                <p:cTn id="70" presetID="26" presetClass="emph" presetSubtype="0" fill="hold" grpId="0" nodeType="withEffect">
                                  <p:stCondLst>
                                    <p:cond delay="0"/>
                                  </p:stCondLst>
                                  <p:childTnLst>
                                    <p:animEffect transition="out" filter="fade">
                                      <p:cBhvr>
                                        <p:cTn id="71" dur="500" tmFilter="0, 0; .2, .5; .8, .5; 1, 0"/>
                                        <p:tgtEl>
                                          <p:spTgt spid="1105939"/>
                                        </p:tgtEl>
                                      </p:cBhvr>
                                    </p:animEffect>
                                    <p:animScale>
                                      <p:cBhvr>
                                        <p:cTn id="72" dur="250" autoRev="1" fill="hold"/>
                                        <p:tgtEl>
                                          <p:spTgt spid="1105939"/>
                                        </p:tgtEl>
                                      </p:cBhvr>
                                      <p:by x="105000" y="105000"/>
                                    </p:animScale>
                                  </p:childTnLst>
                                </p:cTn>
                              </p:par>
                              <p:par>
                                <p:cTn id="73" presetID="26" presetClass="emph" presetSubtype="0" fill="hold" grpId="0" nodeType="withEffect">
                                  <p:stCondLst>
                                    <p:cond delay="0"/>
                                  </p:stCondLst>
                                  <p:childTnLst>
                                    <p:animEffect transition="out" filter="fade">
                                      <p:cBhvr>
                                        <p:cTn id="74" dur="500" tmFilter="0, 0; .2, .5; .8, .5; 1, 0"/>
                                        <p:tgtEl>
                                          <p:spTgt spid="1105940"/>
                                        </p:tgtEl>
                                      </p:cBhvr>
                                    </p:animEffect>
                                    <p:animScale>
                                      <p:cBhvr>
                                        <p:cTn id="75" dur="250" autoRev="1" fill="hold"/>
                                        <p:tgtEl>
                                          <p:spTgt spid="1105940"/>
                                        </p:tgtEl>
                                      </p:cBhvr>
                                      <p:by x="105000" y="105000"/>
                                    </p:animScale>
                                  </p:childTnLst>
                                </p:cTn>
                              </p:par>
                              <p:par>
                                <p:cTn id="76" presetID="26" presetClass="emph" presetSubtype="0" fill="hold" grpId="0" nodeType="withEffect">
                                  <p:stCondLst>
                                    <p:cond delay="0"/>
                                  </p:stCondLst>
                                  <p:childTnLst>
                                    <p:animEffect transition="out" filter="fade">
                                      <p:cBhvr>
                                        <p:cTn id="77" dur="500" tmFilter="0, 0; .2, .5; .8, .5; 1, 0"/>
                                        <p:tgtEl>
                                          <p:spTgt spid="1105941"/>
                                        </p:tgtEl>
                                      </p:cBhvr>
                                    </p:animEffect>
                                    <p:animScale>
                                      <p:cBhvr>
                                        <p:cTn id="78" dur="250" autoRev="1" fill="hold"/>
                                        <p:tgtEl>
                                          <p:spTgt spid="1105941"/>
                                        </p:tgtEl>
                                      </p:cBhvr>
                                      <p:by x="105000" y="105000"/>
                                    </p:animScale>
                                  </p:childTnLst>
                                </p:cTn>
                              </p:par>
                              <p:par>
                                <p:cTn id="79" presetID="26" presetClass="emph" presetSubtype="0" fill="hold" grpId="0" nodeType="withEffect">
                                  <p:stCondLst>
                                    <p:cond delay="0"/>
                                  </p:stCondLst>
                                  <p:childTnLst>
                                    <p:animEffect transition="out" filter="fade">
                                      <p:cBhvr>
                                        <p:cTn id="80" dur="500" tmFilter="0, 0; .2, .5; .8, .5; 1, 0"/>
                                        <p:tgtEl>
                                          <p:spTgt spid="1105942"/>
                                        </p:tgtEl>
                                      </p:cBhvr>
                                    </p:animEffect>
                                    <p:animScale>
                                      <p:cBhvr>
                                        <p:cTn id="81" dur="250" autoRev="1" fill="hold"/>
                                        <p:tgtEl>
                                          <p:spTgt spid="1105942"/>
                                        </p:tgtEl>
                                      </p:cBhvr>
                                      <p:by x="105000" y="105000"/>
                                    </p:animScale>
                                  </p:childTnLst>
                                </p:cTn>
                              </p:par>
                              <p:par>
                                <p:cTn id="82" presetID="26" presetClass="emph" presetSubtype="0" fill="hold" grpId="0" nodeType="withEffect">
                                  <p:stCondLst>
                                    <p:cond delay="0"/>
                                  </p:stCondLst>
                                  <p:childTnLst>
                                    <p:animEffect transition="out" filter="fade">
                                      <p:cBhvr>
                                        <p:cTn id="83" dur="500" tmFilter="0, 0; .2, .5; .8, .5; 1, 0"/>
                                        <p:tgtEl>
                                          <p:spTgt spid="1105966"/>
                                        </p:tgtEl>
                                      </p:cBhvr>
                                    </p:animEffect>
                                    <p:animScale>
                                      <p:cBhvr>
                                        <p:cTn id="84" dur="250" autoRev="1" fill="hold"/>
                                        <p:tgtEl>
                                          <p:spTgt spid="1105966"/>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0" nodeType="clickEffect">
                                  <p:stCondLst>
                                    <p:cond delay="0"/>
                                  </p:stCondLst>
                                  <p:childTnLst>
                                    <p:animEffect transition="out" filter="fade">
                                      <p:cBhvr>
                                        <p:cTn id="88" dur="500" tmFilter="0, 0; .2, .5; .8, .5; 1, 0"/>
                                        <p:tgtEl>
                                          <p:spTgt spid="1105931"/>
                                        </p:tgtEl>
                                      </p:cBhvr>
                                    </p:animEffect>
                                    <p:animScale>
                                      <p:cBhvr>
                                        <p:cTn id="89" dur="250" autoRev="1" fill="hold"/>
                                        <p:tgtEl>
                                          <p:spTgt spid="1105931"/>
                                        </p:tgtEl>
                                      </p:cBhvr>
                                      <p:by x="105000" y="105000"/>
                                    </p:animScale>
                                  </p:childTnLst>
                                </p:cTn>
                              </p:par>
                              <p:par>
                                <p:cTn id="90" presetID="26" presetClass="emph" presetSubtype="0" fill="hold" grpId="0" nodeType="withEffect">
                                  <p:stCondLst>
                                    <p:cond delay="0"/>
                                  </p:stCondLst>
                                  <p:childTnLst>
                                    <p:animEffect transition="out" filter="fade">
                                      <p:cBhvr>
                                        <p:cTn id="91" dur="500" tmFilter="0, 0; .2, .5; .8, .5; 1, 0"/>
                                        <p:tgtEl>
                                          <p:spTgt spid="1105943"/>
                                        </p:tgtEl>
                                      </p:cBhvr>
                                    </p:animEffect>
                                    <p:animScale>
                                      <p:cBhvr>
                                        <p:cTn id="92" dur="250" autoRev="1" fill="hold"/>
                                        <p:tgtEl>
                                          <p:spTgt spid="1105943"/>
                                        </p:tgtEl>
                                      </p:cBhvr>
                                      <p:by x="105000" y="105000"/>
                                    </p:animScale>
                                  </p:childTnLst>
                                </p:cTn>
                              </p:par>
                              <p:par>
                                <p:cTn id="93" presetID="26" presetClass="emph" presetSubtype="0" fill="hold" grpId="0" nodeType="withEffect">
                                  <p:stCondLst>
                                    <p:cond delay="0"/>
                                  </p:stCondLst>
                                  <p:childTnLst>
                                    <p:animEffect transition="out" filter="fade">
                                      <p:cBhvr>
                                        <p:cTn id="94" dur="500" tmFilter="0, 0; .2, .5; .8, .5; 1, 0"/>
                                        <p:tgtEl>
                                          <p:spTgt spid="1105944"/>
                                        </p:tgtEl>
                                      </p:cBhvr>
                                    </p:animEffect>
                                    <p:animScale>
                                      <p:cBhvr>
                                        <p:cTn id="95" dur="250" autoRev="1" fill="hold"/>
                                        <p:tgtEl>
                                          <p:spTgt spid="1105944"/>
                                        </p:tgtEl>
                                      </p:cBhvr>
                                      <p:by x="105000" y="105000"/>
                                    </p:animScale>
                                  </p:childTnLst>
                                </p:cTn>
                              </p:par>
                              <p:par>
                                <p:cTn id="96" presetID="26" presetClass="emph" presetSubtype="0" fill="hold" grpId="0" nodeType="withEffect">
                                  <p:stCondLst>
                                    <p:cond delay="0"/>
                                  </p:stCondLst>
                                  <p:childTnLst>
                                    <p:animEffect transition="out" filter="fade">
                                      <p:cBhvr>
                                        <p:cTn id="97" dur="500" tmFilter="0, 0; .2, .5; .8, .5; 1, 0"/>
                                        <p:tgtEl>
                                          <p:spTgt spid="1105945"/>
                                        </p:tgtEl>
                                      </p:cBhvr>
                                    </p:animEffect>
                                    <p:animScale>
                                      <p:cBhvr>
                                        <p:cTn id="98" dur="250" autoRev="1" fill="hold"/>
                                        <p:tgtEl>
                                          <p:spTgt spid="1105945"/>
                                        </p:tgtEl>
                                      </p:cBhvr>
                                      <p:by x="105000" y="105000"/>
                                    </p:animScale>
                                  </p:childTnLst>
                                </p:cTn>
                              </p:par>
                              <p:par>
                                <p:cTn id="99" presetID="26" presetClass="emph" presetSubtype="0" fill="hold" grpId="0" nodeType="withEffect">
                                  <p:stCondLst>
                                    <p:cond delay="0"/>
                                  </p:stCondLst>
                                  <p:childTnLst>
                                    <p:animEffect transition="out" filter="fade">
                                      <p:cBhvr>
                                        <p:cTn id="100" dur="500" tmFilter="0, 0; .2, .5; .8, .5; 1, 0"/>
                                        <p:tgtEl>
                                          <p:spTgt spid="1105946"/>
                                        </p:tgtEl>
                                      </p:cBhvr>
                                    </p:animEffect>
                                    <p:animScale>
                                      <p:cBhvr>
                                        <p:cTn id="101" dur="250" autoRev="1" fill="hold"/>
                                        <p:tgtEl>
                                          <p:spTgt spid="1105946"/>
                                        </p:tgtEl>
                                      </p:cBhvr>
                                      <p:by x="105000" y="105000"/>
                                    </p:animScale>
                                  </p:childTnLst>
                                </p:cTn>
                              </p:par>
                              <p:par>
                                <p:cTn id="102" presetID="26" presetClass="emph" presetSubtype="0" fill="hold" grpId="0" nodeType="withEffect">
                                  <p:stCondLst>
                                    <p:cond delay="0"/>
                                  </p:stCondLst>
                                  <p:childTnLst>
                                    <p:animEffect transition="out" filter="fade">
                                      <p:cBhvr>
                                        <p:cTn id="103" dur="500" tmFilter="0, 0; .2, .5; .8, .5; 1, 0"/>
                                        <p:tgtEl>
                                          <p:spTgt spid="1105947"/>
                                        </p:tgtEl>
                                      </p:cBhvr>
                                    </p:animEffect>
                                    <p:animScale>
                                      <p:cBhvr>
                                        <p:cTn id="104" dur="250" autoRev="1" fill="hold"/>
                                        <p:tgtEl>
                                          <p:spTgt spid="1105947"/>
                                        </p:tgtEl>
                                      </p:cBhvr>
                                      <p:by x="105000" y="105000"/>
                                    </p:animScale>
                                  </p:childTnLst>
                                </p:cTn>
                              </p:par>
                              <p:par>
                                <p:cTn id="105" presetID="26" presetClass="emph" presetSubtype="0" fill="hold" grpId="0" nodeType="withEffect">
                                  <p:stCondLst>
                                    <p:cond delay="0"/>
                                  </p:stCondLst>
                                  <p:childTnLst>
                                    <p:animEffect transition="out" filter="fade">
                                      <p:cBhvr>
                                        <p:cTn id="106" dur="500" tmFilter="0, 0; .2, .5; .8, .5; 1, 0"/>
                                        <p:tgtEl>
                                          <p:spTgt spid="1105948"/>
                                        </p:tgtEl>
                                      </p:cBhvr>
                                    </p:animEffect>
                                    <p:animScale>
                                      <p:cBhvr>
                                        <p:cTn id="107" dur="250" autoRev="1" fill="hold"/>
                                        <p:tgtEl>
                                          <p:spTgt spid="1105948"/>
                                        </p:tgtEl>
                                      </p:cBhvr>
                                      <p:by x="105000" y="105000"/>
                                    </p:animScale>
                                  </p:childTnLst>
                                </p:cTn>
                              </p:par>
                              <p:par>
                                <p:cTn id="108" presetID="26" presetClass="emph" presetSubtype="0" fill="hold" grpId="0" nodeType="withEffect">
                                  <p:stCondLst>
                                    <p:cond delay="0"/>
                                  </p:stCondLst>
                                  <p:childTnLst>
                                    <p:animEffect transition="out" filter="fade">
                                      <p:cBhvr>
                                        <p:cTn id="109" dur="500" tmFilter="0, 0; .2, .5; .8, .5; 1, 0"/>
                                        <p:tgtEl>
                                          <p:spTgt spid="1105949"/>
                                        </p:tgtEl>
                                      </p:cBhvr>
                                    </p:animEffect>
                                    <p:animScale>
                                      <p:cBhvr>
                                        <p:cTn id="110" dur="250" autoRev="1" fill="hold"/>
                                        <p:tgtEl>
                                          <p:spTgt spid="1105949"/>
                                        </p:tgtEl>
                                      </p:cBhvr>
                                      <p:by x="105000" y="105000"/>
                                    </p:animScale>
                                  </p:childTnLst>
                                </p:cTn>
                              </p:par>
                              <p:par>
                                <p:cTn id="111" presetID="26" presetClass="emph" presetSubtype="0" fill="hold" grpId="0" nodeType="withEffect">
                                  <p:stCondLst>
                                    <p:cond delay="0"/>
                                  </p:stCondLst>
                                  <p:childTnLst>
                                    <p:animEffect transition="out" filter="fade">
                                      <p:cBhvr>
                                        <p:cTn id="112" dur="500" tmFilter="0, 0; .2, .5; .8, .5; 1, 0"/>
                                        <p:tgtEl>
                                          <p:spTgt spid="1105950"/>
                                        </p:tgtEl>
                                      </p:cBhvr>
                                    </p:animEffect>
                                    <p:animScale>
                                      <p:cBhvr>
                                        <p:cTn id="113" dur="250" autoRev="1" fill="hold"/>
                                        <p:tgtEl>
                                          <p:spTgt spid="1105950"/>
                                        </p:tgtEl>
                                      </p:cBhvr>
                                      <p:by x="105000" y="105000"/>
                                    </p:animScale>
                                  </p:childTnLst>
                                </p:cTn>
                              </p:par>
                              <p:par>
                                <p:cTn id="114" presetID="26" presetClass="emph" presetSubtype="0" fill="hold" grpId="0" nodeType="withEffect">
                                  <p:stCondLst>
                                    <p:cond delay="0"/>
                                  </p:stCondLst>
                                  <p:childTnLst>
                                    <p:animEffect transition="out" filter="fade">
                                      <p:cBhvr>
                                        <p:cTn id="115" dur="500" tmFilter="0, 0; .2, .5; .8, .5; 1, 0"/>
                                        <p:tgtEl>
                                          <p:spTgt spid="1105951"/>
                                        </p:tgtEl>
                                      </p:cBhvr>
                                    </p:animEffect>
                                    <p:animScale>
                                      <p:cBhvr>
                                        <p:cTn id="116" dur="250" autoRev="1" fill="hold"/>
                                        <p:tgtEl>
                                          <p:spTgt spid="1105951"/>
                                        </p:tgtEl>
                                      </p:cBhvr>
                                      <p:by x="105000" y="105000"/>
                                    </p:animScale>
                                  </p:childTnLst>
                                </p:cTn>
                              </p:par>
                              <p:par>
                                <p:cTn id="117" presetID="26" presetClass="emph" presetSubtype="0" fill="hold" grpId="0" nodeType="withEffect">
                                  <p:stCondLst>
                                    <p:cond delay="0"/>
                                  </p:stCondLst>
                                  <p:childTnLst>
                                    <p:animEffect transition="out" filter="fade">
                                      <p:cBhvr>
                                        <p:cTn id="118" dur="500" tmFilter="0, 0; .2, .5; .8, .5; 1, 0"/>
                                        <p:tgtEl>
                                          <p:spTgt spid="1105952"/>
                                        </p:tgtEl>
                                      </p:cBhvr>
                                    </p:animEffect>
                                    <p:animScale>
                                      <p:cBhvr>
                                        <p:cTn id="119" dur="250" autoRev="1" fill="hold"/>
                                        <p:tgtEl>
                                          <p:spTgt spid="1105952"/>
                                        </p:tgtEl>
                                      </p:cBhvr>
                                      <p:by x="105000" y="105000"/>
                                    </p:animScale>
                                  </p:childTnLst>
                                </p:cTn>
                              </p:par>
                              <p:par>
                                <p:cTn id="120" presetID="26" presetClass="emph" presetSubtype="0" fill="hold" grpId="0" nodeType="withEffect">
                                  <p:stCondLst>
                                    <p:cond delay="0"/>
                                  </p:stCondLst>
                                  <p:childTnLst>
                                    <p:animEffect transition="out" filter="fade">
                                      <p:cBhvr>
                                        <p:cTn id="121" dur="500" tmFilter="0, 0; .2, .5; .8, .5; 1, 0"/>
                                        <p:tgtEl>
                                          <p:spTgt spid="1105953"/>
                                        </p:tgtEl>
                                      </p:cBhvr>
                                    </p:animEffect>
                                    <p:animScale>
                                      <p:cBhvr>
                                        <p:cTn id="122" dur="250" autoRev="1" fill="hold"/>
                                        <p:tgtEl>
                                          <p:spTgt spid="1105953"/>
                                        </p:tgtEl>
                                      </p:cBhvr>
                                      <p:by x="105000" y="105000"/>
                                    </p:animScale>
                                  </p:childTnLst>
                                </p:cTn>
                              </p:par>
                              <p:par>
                                <p:cTn id="123" presetID="26" presetClass="emph" presetSubtype="0" fill="hold" grpId="0" nodeType="withEffect">
                                  <p:stCondLst>
                                    <p:cond delay="0"/>
                                  </p:stCondLst>
                                  <p:childTnLst>
                                    <p:animEffect transition="out" filter="fade">
                                      <p:cBhvr>
                                        <p:cTn id="124" dur="500" tmFilter="0, 0; .2, .5; .8, .5; 1, 0"/>
                                        <p:tgtEl>
                                          <p:spTgt spid="1105965"/>
                                        </p:tgtEl>
                                      </p:cBhvr>
                                    </p:animEffect>
                                    <p:animScale>
                                      <p:cBhvr>
                                        <p:cTn id="125" dur="250" autoRev="1" fill="hold"/>
                                        <p:tgtEl>
                                          <p:spTgt spid="1105965"/>
                                        </p:tgtEl>
                                      </p:cBhvr>
                                      <p:by x="105000" y="105000"/>
                                    </p:animScale>
                                  </p:childTnLst>
                                </p:cTn>
                              </p:par>
                              <p:par>
                                <p:cTn id="126" presetID="1" presetClass="entr" presetSubtype="0"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5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9" grpId="0" animBg="1"/>
      <p:bldP spid="1105930" grpId="0" animBg="1"/>
      <p:bldP spid="1105931" grpId="0" animBg="1"/>
      <p:bldP spid="1105932" grpId="0" animBg="1"/>
      <p:bldP spid="1105933" grpId="0" animBg="1"/>
      <p:bldP spid="1105934" grpId="0" animBg="1"/>
      <p:bldP spid="1105935" grpId="0" animBg="1"/>
      <p:bldP spid="1105936" grpId="0" animBg="1"/>
      <p:bldP spid="1105937" grpId="0" animBg="1"/>
      <p:bldP spid="1105938" grpId="0" animBg="1"/>
      <p:bldP spid="1105939" grpId="0" animBg="1"/>
      <p:bldP spid="1105940" grpId="0" animBg="1"/>
      <p:bldP spid="1105941" grpId="0" animBg="1"/>
      <p:bldP spid="1105942" grpId="0" animBg="1"/>
      <p:bldP spid="1105943" grpId="0" animBg="1"/>
      <p:bldP spid="1105944" grpId="0" animBg="1"/>
      <p:bldP spid="1105945" grpId="0" animBg="1"/>
      <p:bldP spid="1105946" grpId="0" animBg="1"/>
      <p:bldP spid="1105947" grpId="0" animBg="1"/>
      <p:bldP spid="1105948" grpId="0" animBg="1"/>
      <p:bldP spid="1105949" grpId="0" animBg="1"/>
      <p:bldP spid="1105950" grpId="0" animBg="1"/>
      <p:bldP spid="1105951" grpId="0" animBg="1"/>
      <p:bldP spid="1105952" grpId="0" animBg="1"/>
      <p:bldP spid="1105953" grpId="0" animBg="1"/>
      <p:bldP spid="1105954" grpId="0" animBg="1"/>
      <p:bldP spid="1105955" grpId="0" animBg="1"/>
      <p:bldP spid="1105956" grpId="0" animBg="1"/>
      <p:bldP spid="1105957" grpId="0" animBg="1"/>
      <p:bldP spid="1105958" grpId="0" animBg="1"/>
      <p:bldP spid="1105959" grpId="0" animBg="1"/>
      <p:bldP spid="1105960" grpId="0" animBg="1"/>
      <p:bldP spid="1105961" grpId="0" animBg="1"/>
      <p:bldP spid="1105962" grpId="0" animBg="1"/>
      <p:bldP spid="1105963" grpId="0" animBg="1"/>
      <p:bldP spid="1105964" grpId="0" animBg="1"/>
      <p:bldP spid="1105965" grpId="0" animBg="1"/>
      <p:bldP spid="1105966" grpId="0" animBg="1"/>
      <p:bldP spid="1105967" grpId="0" animBg="1"/>
      <p:bldP spid="49" grpId="0" animBg="1"/>
      <p:bldP spid="50" grpId="0" animBg="1"/>
      <p:bldP spid="51" grpId="0"/>
      <p:bldP spid="52" grpId="0"/>
      <p:bldP spid="53" grpId="0"/>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ELAPSEDTIME" val="40,999"/>
  <p:tag name="TIMELINE" val="5,3/24,5/28,0"/>
</p:tagLst>
</file>

<file path=ppt/tags/tag2.xml><?xml version="1.0" encoding="utf-8"?>
<p:tagLst xmlns:a="http://schemas.openxmlformats.org/drawingml/2006/main" xmlns:r="http://schemas.openxmlformats.org/officeDocument/2006/relationships" xmlns:p="http://schemas.openxmlformats.org/presentationml/2006/main">
  <p:tag name="ELAPSEDTIME" val="87,105"/>
  <p:tag name="TIMELINE" val="40,5/42,8/43,8/48,5/52,3/53,8/77,3/82,6/84,1"/>
</p:tagLst>
</file>

<file path=ppt/tags/tag3.xml><?xml version="1.0" encoding="utf-8"?>
<p:tagLst xmlns:a="http://schemas.openxmlformats.org/drawingml/2006/main" xmlns:r="http://schemas.openxmlformats.org/officeDocument/2006/relationships" xmlns:p="http://schemas.openxmlformats.org/presentationml/2006/main">
  <p:tag name="ELAPSEDTIME" val="40,999"/>
  <p:tag name="TIMELINE" val="5,3/24,5/28,0"/>
</p:tagLst>
</file>

<file path=ppt/tags/tag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6.xml><?xml version="1.0" encoding="utf-8"?>
<p:tagLst xmlns:a="http://schemas.openxmlformats.org/drawingml/2006/main" xmlns:r="http://schemas.openxmlformats.org/officeDocument/2006/relationships" xmlns:p="http://schemas.openxmlformats.org/presentationml/2006/main">
  <p:tag name="ELAPSEDTIME" val="64,43301"/>
  <p:tag name="TIMELINE" val="4,5/26,7/42,2"/>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su_dsv_ppt_template_16_9_20141030</Template>
  <TotalTime>2187</TotalTime>
  <Words>4082</Words>
  <Application>Microsoft Office PowerPoint</Application>
  <PresentationFormat>On-screen Show (16:9)</PresentationFormat>
  <Paragraphs>573</Paragraphs>
  <Slides>60</Slides>
  <Notes>21</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70"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Verksamhetsmodellering – Processmodellering 3 och Information</vt:lpstr>
      <vt:lpstr>PowerPoint Presentation</vt:lpstr>
      <vt:lpstr>Input-output-relation </vt:lpstr>
      <vt:lpstr>Kontrollflödesrelation  </vt:lpstr>
      <vt:lpstr>Kontrollflödesrelation  </vt:lpstr>
      <vt:lpstr>Del av-relation </vt:lpstr>
      <vt:lpstr>MIT Process Handbook</vt:lpstr>
      <vt:lpstr>MIT Process Handbook</vt:lpstr>
      <vt:lpstr>MIT Process Handbook</vt:lpstr>
      <vt:lpstr>Porters värdekedja</vt:lpstr>
      <vt:lpstr>Porters värdekedja</vt:lpstr>
      <vt:lpstr>Porters värdekedja</vt:lpstr>
      <vt:lpstr>Porters värdekedja</vt:lpstr>
      <vt:lpstr>Porters värdekedja</vt:lpstr>
      <vt:lpstr>Porters värdekedja – för tjänsteföretag</vt:lpstr>
      <vt:lpstr>PowerPoint Presentation</vt:lpstr>
      <vt:lpstr>Metoder för processförbättring: Lean</vt:lpstr>
      <vt:lpstr>Metoder för processförbättring: Six Sigma</vt:lpstr>
      <vt:lpstr>Varför Lean?</vt:lpstr>
      <vt:lpstr>Bakgrund till Lean</vt:lpstr>
      <vt:lpstr>Vad är Lean?</vt:lpstr>
      <vt:lpstr>Verktyg: Continuous flow for each item</vt:lpstr>
      <vt:lpstr>Verktyg: Continuous flow for each item</vt:lpstr>
      <vt:lpstr>Verktyg: Continuous flow for each item</vt:lpstr>
      <vt:lpstr>Verktyg: Continuous flow for each item</vt:lpstr>
      <vt:lpstr>Varför Six Sigma?</vt:lpstr>
      <vt:lpstr>Vad är en defekt?</vt:lpstr>
      <vt:lpstr>Bakgrund till Six Sigma</vt:lpstr>
      <vt:lpstr>Grundläggande idéer</vt:lpstr>
      <vt:lpstr>Grundläggande idéer</vt:lpstr>
      <vt:lpstr>Grundläggande idéer</vt:lpstr>
      <vt:lpstr>Six Sigma-verktyg</vt:lpstr>
      <vt:lpstr>Ytterligare processförbättringsaktiviteter</vt:lpstr>
      <vt:lpstr>Ytterligare processförbättringsaktiviteter</vt:lpstr>
      <vt:lpstr>PowerPoint Presentation</vt:lpstr>
      <vt:lpstr>Avbilda verksamheten med modeller</vt:lpstr>
      <vt:lpstr>Avbilda verksamheten med modeller</vt:lpstr>
      <vt:lpstr>PowerPoint Presentation</vt:lpstr>
      <vt:lpstr>Begrepp </vt:lpstr>
      <vt:lpstr>Term  </vt:lpstr>
      <vt:lpstr>Relationen mellan begrepp och term</vt:lpstr>
      <vt:lpstr>Relationen begrepp och term</vt:lpstr>
      <vt:lpstr>Låt oss lägga till: Företeelse </vt:lpstr>
      <vt:lpstr>Intension </vt:lpstr>
      <vt:lpstr>Extension </vt:lpstr>
      <vt:lpstr>Begrepp – Term - Företeelse</vt:lpstr>
      <vt:lpstr>Notera att även termen ”begrepp” är mångtydig</vt:lpstr>
      <vt:lpstr>Definitioner</vt:lpstr>
      <vt:lpstr>Exempel på definitioner</vt:lpstr>
      <vt:lpstr>Definitioner</vt:lpstr>
      <vt:lpstr>Definitioner</vt:lpstr>
      <vt:lpstr>Språkbruksdefinition</vt:lpstr>
      <vt:lpstr>Stipulativa definitioner</vt:lpstr>
      <vt:lpstr>Intensionella definitioner </vt:lpstr>
      <vt:lpstr>Extensionella definitioner </vt:lpstr>
      <vt:lpstr>Ostensiva definitioner </vt:lpstr>
      <vt:lpstr>Riktlinjer for definitioner</vt:lpstr>
      <vt:lpstr>Riktlinjer for definitioner</vt:lpstr>
      <vt:lpstr>Genus-differentia</vt:lpstr>
      <vt:lpstr>Fler riktlinjer for definitioner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179</cp:revision>
  <cp:lastPrinted>2017-10-02T07:06:57Z</cp:lastPrinted>
  <dcterms:created xsi:type="dcterms:W3CDTF">2015-05-25T21:35:52Z</dcterms:created>
  <dcterms:modified xsi:type="dcterms:W3CDTF">2018-10-07T18:21:32Z</dcterms:modified>
</cp:coreProperties>
</file>