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75"/>
  </p:notesMasterIdLst>
  <p:handoutMasterIdLst>
    <p:handoutMasterId r:id="rId76"/>
  </p:handoutMasterIdLst>
  <p:sldIdLst>
    <p:sldId id="264" r:id="rId6"/>
    <p:sldId id="472" r:id="rId7"/>
    <p:sldId id="522" r:id="rId8"/>
    <p:sldId id="627" r:id="rId9"/>
    <p:sldId id="520" r:id="rId10"/>
    <p:sldId id="523" r:id="rId11"/>
    <p:sldId id="474" r:id="rId12"/>
    <p:sldId id="524" r:id="rId13"/>
    <p:sldId id="528" r:id="rId14"/>
    <p:sldId id="530" r:id="rId15"/>
    <p:sldId id="531" r:id="rId16"/>
    <p:sldId id="534" r:id="rId17"/>
    <p:sldId id="546" r:id="rId18"/>
    <p:sldId id="547" r:id="rId19"/>
    <p:sldId id="533" r:id="rId20"/>
    <p:sldId id="481" r:id="rId21"/>
    <p:sldId id="482" r:id="rId22"/>
    <p:sldId id="483" r:id="rId23"/>
    <p:sldId id="484" r:id="rId24"/>
    <p:sldId id="485" r:id="rId25"/>
    <p:sldId id="486" r:id="rId26"/>
    <p:sldId id="535" r:id="rId27"/>
    <p:sldId id="537" r:id="rId28"/>
    <p:sldId id="536" r:id="rId29"/>
    <p:sldId id="489" r:id="rId30"/>
    <p:sldId id="490" r:id="rId31"/>
    <p:sldId id="491" r:id="rId32"/>
    <p:sldId id="492" r:id="rId33"/>
    <p:sldId id="493" r:id="rId34"/>
    <p:sldId id="494" r:id="rId35"/>
    <p:sldId id="538" r:id="rId36"/>
    <p:sldId id="495" r:id="rId37"/>
    <p:sldId id="496" r:id="rId38"/>
    <p:sldId id="539" r:id="rId39"/>
    <p:sldId id="549" r:id="rId40"/>
    <p:sldId id="550" r:id="rId41"/>
    <p:sldId id="551" r:id="rId42"/>
    <p:sldId id="552" r:id="rId43"/>
    <p:sldId id="576" r:id="rId44"/>
    <p:sldId id="622" r:id="rId45"/>
    <p:sldId id="578" r:id="rId46"/>
    <p:sldId id="623" r:id="rId47"/>
    <p:sldId id="606" r:id="rId48"/>
    <p:sldId id="585" r:id="rId49"/>
    <p:sldId id="607" r:id="rId50"/>
    <p:sldId id="608" r:id="rId51"/>
    <p:sldId id="583" r:id="rId52"/>
    <p:sldId id="584" r:id="rId53"/>
    <p:sldId id="611" r:id="rId54"/>
    <p:sldId id="610" r:id="rId55"/>
    <p:sldId id="586" r:id="rId56"/>
    <p:sldId id="612" r:id="rId57"/>
    <p:sldId id="613" r:id="rId58"/>
    <p:sldId id="614" r:id="rId59"/>
    <p:sldId id="601" r:id="rId60"/>
    <p:sldId id="618" r:id="rId61"/>
    <p:sldId id="615" r:id="rId62"/>
    <p:sldId id="619" r:id="rId63"/>
    <p:sldId id="635" r:id="rId64"/>
    <p:sldId id="620" r:id="rId65"/>
    <p:sldId id="504" r:id="rId66"/>
    <p:sldId id="555" r:id="rId67"/>
    <p:sldId id="633" r:id="rId68"/>
    <p:sldId id="628" r:id="rId69"/>
    <p:sldId id="629" r:id="rId70"/>
    <p:sldId id="636" r:id="rId71"/>
    <p:sldId id="516" r:id="rId72"/>
    <p:sldId id="631" r:id="rId73"/>
    <p:sldId id="632" r:id="rId74"/>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FF"/>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0" autoAdjust="0"/>
    <p:restoredTop sz="94472" autoAdjust="0"/>
  </p:normalViewPr>
  <p:slideViewPr>
    <p:cSldViewPr snapToGrid="0">
      <p:cViewPr>
        <p:scale>
          <a:sx n="150" d="100"/>
          <a:sy n="150" d="100"/>
        </p:scale>
        <p:origin x="86" y="-7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C84FDD-BB37-6B48-A9C5-1C3155F992C4}" type="datetimeFigureOut">
              <a:rPr lang="en-US" smtClean="0"/>
              <a:t>10/4/2019</a:t>
            </a:fld>
            <a:endParaRPr lang="sv-S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100B7E-7A17-47E8-A5AB-33071C0C8AAA}" type="datetimeFigureOut">
              <a:rPr lang="sv-SE" smtClean="0"/>
              <a:pPr/>
              <a:t>2019-10-04</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pPr defTabSz="993654"/>
            <a:fld id="{100DEE48-882A-4CB4-BA9D-8CA0C6C68B0A}" type="slidenum">
              <a:rPr lang="en-US" smtClean="0"/>
              <a:pPr defTabSz="993654"/>
              <a:t>3</a:t>
            </a:fld>
            <a:endParaRPr lang="en-US" dirty="0" smtClean="0"/>
          </a:p>
        </p:txBody>
      </p:sp>
      <p:sp>
        <p:nvSpPr>
          <p:cNvPr id="141315" name="Rectangle 2"/>
          <p:cNvSpPr>
            <a:spLocks noGrp="1" noRot="1" noChangeAspect="1" noChangeArrowheads="1" noTextEdit="1"/>
          </p:cNvSpPr>
          <p:nvPr>
            <p:ph type="sldImg"/>
          </p:nvPr>
        </p:nvSpPr>
        <p:spPr>
          <a:xfrm>
            <a:off x="155575" y="833438"/>
            <a:ext cx="6729413" cy="3786187"/>
          </a:xfrm>
          <a:ln/>
        </p:spPr>
      </p:sp>
      <p:sp>
        <p:nvSpPr>
          <p:cNvPr id="141316" name="Rectangle 3"/>
          <p:cNvSpPr>
            <a:spLocks noGrp="1" noChangeArrowheads="1"/>
          </p:cNvSpPr>
          <p:nvPr>
            <p:ph type="body" idx="1"/>
          </p:nvPr>
        </p:nvSpPr>
        <p:spPr>
          <a:xfrm>
            <a:off x="248147" y="4740615"/>
            <a:ext cx="6788706" cy="5941762"/>
          </a:xfrm>
          <a:noFill/>
          <a:ln/>
        </p:spPr>
        <p:txBody>
          <a:bodyPr/>
          <a:lstStyle/>
          <a:p>
            <a:pPr eaLnBrk="1" hangingPunct="1"/>
            <a:r>
              <a:rPr lang="sv-SE" smtClean="0"/>
              <a:t>Denna bild ska föreställa verkligheten. Notera att egentligen är det en slags modell av verkligheten, men låt oss alltså för resonemangets skull tänka oss att det är verkligheten, det vill säga företeelser som finns i verkligheten och som vi kan uppfatta med våra sinnen. </a:t>
            </a:r>
          </a:p>
          <a:p>
            <a:pPr eaLnBrk="1" hangingPunct="1"/>
            <a:endParaRPr lang="sv-SE" smtClean="0"/>
          </a:p>
          <a:p>
            <a:pPr eaLnBrk="1" hangingPunct="1"/>
            <a:r>
              <a:rPr lang="sv-SE" smtClean="0"/>
              <a:t>Vi uppfattar att i verkligheten finns till exempel fabriker, hus, människor, datorer, datornätverk, människor som arbetar med datorer, människor som kommunicerar med andra människor, datorer som utför beräkningar eller datorer som skickar data till andra mottagande datorer. </a:t>
            </a:r>
          </a:p>
          <a:p>
            <a:pPr eaLnBrk="1" hangingPunct="1"/>
            <a:endParaRPr lang="sv-SE" smtClean="0"/>
          </a:p>
          <a:p>
            <a:pPr eaLnBrk="1" hangingPunct="1"/>
            <a:r>
              <a:rPr lang="sv-SE" smtClean="0"/>
              <a:t>Vi kan med ett informellt, förenklat, och systemmässigt synsätt dela in denna verklighet i tre nivåer. </a:t>
            </a:r>
          </a:p>
          <a:p>
            <a:pPr eaLnBrk="1" hangingPunct="1"/>
            <a:endParaRPr lang="sv-SE" smtClean="0"/>
          </a:p>
          <a:p>
            <a:pPr eaLnBrk="1" hangingPunct="1"/>
            <a:r>
              <a:rPr lang="sv-SE" smtClean="0"/>
              <a:t>De tre nivåerna definierar vi så här: </a:t>
            </a:r>
          </a:p>
          <a:p>
            <a:pPr eaLnBrk="1" hangingPunct="1"/>
            <a:r>
              <a:rPr lang="sv-SE" smtClean="0"/>
              <a:t>- på den övre nivån utför människor manuella aktiviteter, </a:t>
            </a:r>
          </a:p>
          <a:p>
            <a:pPr eaLnBrk="1" hangingPunct="1"/>
            <a:r>
              <a:rPr lang="sv-SE" smtClean="0"/>
              <a:t>- på den mellersta nivån interagerar människor med gränssnitten till olika typer av datoriserad utrustning – notera att det egentligen också är en form av manuella aktiviteter, det vill säga människor skriver ord och meningar med hjälp av tangentbordet, läser på skärmen och kanske laddar datorn med en CD-skiva, </a:t>
            </a:r>
          </a:p>
          <a:p>
            <a:pPr eaLnBrk="1" hangingPunct="1"/>
            <a:r>
              <a:rPr lang="sv-SE" smtClean="0"/>
              <a:t>- på den undre nivån utför datoriserad utrustning automatiska aktiviteter. </a:t>
            </a:r>
          </a:p>
          <a:p>
            <a:pPr eaLnBrk="1" hangingPunct="1"/>
            <a:endParaRPr lang="en-US" smtClean="0"/>
          </a:p>
        </p:txBody>
      </p:sp>
    </p:spTree>
    <p:extLst>
      <p:ext uri="{BB962C8B-B14F-4D97-AF65-F5344CB8AC3E}">
        <p14:creationId xmlns:p14="http://schemas.microsoft.com/office/powerpoint/2010/main" val="332714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12</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394795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13</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109335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14</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319316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15</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184099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16</a:t>
            </a:fld>
            <a:endParaRPr lang="sv-SE"/>
          </a:p>
        </p:txBody>
      </p:sp>
    </p:spTree>
    <p:extLst>
      <p:ext uri="{BB962C8B-B14F-4D97-AF65-F5344CB8AC3E}">
        <p14:creationId xmlns:p14="http://schemas.microsoft.com/office/powerpoint/2010/main" val="2716968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17</a:t>
            </a:fld>
            <a:endParaRPr lang="sv-SE"/>
          </a:p>
        </p:txBody>
      </p:sp>
    </p:spTree>
    <p:extLst>
      <p:ext uri="{BB962C8B-B14F-4D97-AF65-F5344CB8AC3E}">
        <p14:creationId xmlns:p14="http://schemas.microsoft.com/office/powerpoint/2010/main" val="261509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22</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1864639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23</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737238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24</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3495816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25</a:t>
            </a:fld>
            <a:endParaRPr lang="en-US" altLang="sv-SE" sz="1300" i="0"/>
          </a:p>
        </p:txBody>
      </p:sp>
    </p:spTree>
    <p:extLst>
      <p:ext uri="{BB962C8B-B14F-4D97-AF65-F5344CB8AC3E}">
        <p14:creationId xmlns:p14="http://schemas.microsoft.com/office/powerpoint/2010/main" val="156947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pPr defTabSz="993654"/>
            <a:fld id="{100DEE48-882A-4CB4-BA9D-8CA0C6C68B0A}" type="slidenum">
              <a:rPr lang="en-US" smtClean="0"/>
              <a:pPr defTabSz="993654"/>
              <a:t>4</a:t>
            </a:fld>
            <a:endParaRPr lang="en-US" dirty="0" smtClean="0"/>
          </a:p>
        </p:txBody>
      </p:sp>
      <p:sp>
        <p:nvSpPr>
          <p:cNvPr id="141315" name="Rectangle 2"/>
          <p:cNvSpPr>
            <a:spLocks noGrp="1" noRot="1" noChangeAspect="1" noChangeArrowheads="1" noTextEdit="1"/>
          </p:cNvSpPr>
          <p:nvPr>
            <p:ph type="sldImg"/>
          </p:nvPr>
        </p:nvSpPr>
        <p:spPr>
          <a:xfrm>
            <a:off x="155575" y="833438"/>
            <a:ext cx="6729413" cy="3786187"/>
          </a:xfrm>
          <a:ln/>
        </p:spPr>
      </p:sp>
      <p:sp>
        <p:nvSpPr>
          <p:cNvPr id="141316" name="Rectangle 3"/>
          <p:cNvSpPr>
            <a:spLocks noGrp="1" noChangeArrowheads="1"/>
          </p:cNvSpPr>
          <p:nvPr>
            <p:ph type="body" idx="1"/>
          </p:nvPr>
        </p:nvSpPr>
        <p:spPr>
          <a:xfrm>
            <a:off x="248147" y="4740615"/>
            <a:ext cx="6788706" cy="5941762"/>
          </a:xfrm>
          <a:noFill/>
          <a:ln/>
        </p:spPr>
        <p:txBody>
          <a:bodyPr/>
          <a:lstStyle/>
          <a:p>
            <a:pPr eaLnBrk="1" hangingPunct="1"/>
            <a:r>
              <a:rPr lang="sv-SE" smtClean="0"/>
              <a:t>Denna bild ska föreställa verkligheten. Notera att egentligen är det en slags modell av verkligheten, men låt oss alltså för resonemangets skull tänka oss att det är verkligheten, det vill säga företeelser som finns i verkligheten och som vi kan uppfatta med våra sinnen. </a:t>
            </a:r>
          </a:p>
          <a:p>
            <a:pPr eaLnBrk="1" hangingPunct="1"/>
            <a:endParaRPr lang="sv-SE" smtClean="0"/>
          </a:p>
          <a:p>
            <a:pPr eaLnBrk="1" hangingPunct="1"/>
            <a:r>
              <a:rPr lang="sv-SE" smtClean="0"/>
              <a:t>Vi uppfattar att i verkligheten finns till exempel fabriker, hus, människor, datorer, datornätverk, människor som arbetar med datorer, människor som kommunicerar med andra människor, datorer som utför beräkningar eller datorer som skickar data till andra mottagande datorer. </a:t>
            </a:r>
          </a:p>
          <a:p>
            <a:pPr eaLnBrk="1" hangingPunct="1"/>
            <a:endParaRPr lang="sv-SE" smtClean="0"/>
          </a:p>
          <a:p>
            <a:pPr eaLnBrk="1" hangingPunct="1"/>
            <a:r>
              <a:rPr lang="sv-SE" smtClean="0"/>
              <a:t>Vi kan med ett informellt, förenklat, och systemmässigt synsätt dela in denna verklighet i tre nivåer. </a:t>
            </a:r>
          </a:p>
          <a:p>
            <a:pPr eaLnBrk="1" hangingPunct="1"/>
            <a:endParaRPr lang="sv-SE" smtClean="0"/>
          </a:p>
          <a:p>
            <a:pPr eaLnBrk="1" hangingPunct="1"/>
            <a:r>
              <a:rPr lang="sv-SE" smtClean="0"/>
              <a:t>De tre nivåerna definierar vi så här: </a:t>
            </a:r>
          </a:p>
          <a:p>
            <a:pPr eaLnBrk="1" hangingPunct="1"/>
            <a:r>
              <a:rPr lang="sv-SE" smtClean="0"/>
              <a:t>- på den övre nivån utför människor manuella aktiviteter, </a:t>
            </a:r>
          </a:p>
          <a:p>
            <a:pPr eaLnBrk="1" hangingPunct="1"/>
            <a:r>
              <a:rPr lang="sv-SE" smtClean="0"/>
              <a:t>- på den mellersta nivån interagerar människor med gränssnitten till olika typer av datoriserad utrustning – notera att det egentligen också är en form av manuella aktiviteter, det vill säga människor skriver ord och meningar med hjälp av tangentbordet, läser på skärmen och kanske laddar datorn med en CD-skiva, </a:t>
            </a:r>
          </a:p>
          <a:p>
            <a:pPr eaLnBrk="1" hangingPunct="1"/>
            <a:r>
              <a:rPr lang="sv-SE" smtClean="0"/>
              <a:t>- på den undre nivån utför datoriserad utrustning automatiska aktiviteter. </a:t>
            </a:r>
          </a:p>
          <a:p>
            <a:pPr eaLnBrk="1" hangingPunct="1"/>
            <a:endParaRPr lang="en-US" smtClean="0"/>
          </a:p>
        </p:txBody>
      </p:sp>
    </p:spTree>
    <p:extLst>
      <p:ext uri="{BB962C8B-B14F-4D97-AF65-F5344CB8AC3E}">
        <p14:creationId xmlns:p14="http://schemas.microsoft.com/office/powerpoint/2010/main" val="3353348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28</a:t>
            </a:fld>
            <a:endParaRPr lang="en-US" altLang="sv-SE" sz="1300" i="0"/>
          </a:p>
        </p:txBody>
      </p:sp>
    </p:spTree>
    <p:extLst>
      <p:ext uri="{BB962C8B-B14F-4D97-AF65-F5344CB8AC3E}">
        <p14:creationId xmlns:p14="http://schemas.microsoft.com/office/powerpoint/2010/main" val="1686369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30</a:t>
            </a:fld>
            <a:endParaRPr lang="sv-SE"/>
          </a:p>
        </p:txBody>
      </p:sp>
    </p:spTree>
    <p:extLst>
      <p:ext uri="{BB962C8B-B14F-4D97-AF65-F5344CB8AC3E}">
        <p14:creationId xmlns:p14="http://schemas.microsoft.com/office/powerpoint/2010/main" val="1876475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B086B94F-FDDF-4325-9609-095A9A1DA4C7}" type="slidenum">
              <a:rPr lang="sv-SE" smtClean="0"/>
              <a:pPr/>
              <a:t>31</a:t>
            </a:fld>
            <a:endParaRPr lang="sv-SE"/>
          </a:p>
        </p:txBody>
      </p:sp>
    </p:spTree>
    <p:extLst>
      <p:ext uri="{BB962C8B-B14F-4D97-AF65-F5344CB8AC3E}">
        <p14:creationId xmlns:p14="http://schemas.microsoft.com/office/powerpoint/2010/main" val="2272250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sv-SE" smtClean="0"/>
          </a:p>
        </p:txBody>
      </p:sp>
      <p:sp>
        <p:nvSpPr>
          <p:cNvPr id="104452" name="Slide Number Placeholder 3"/>
          <p:cNvSpPr>
            <a:spLocks noGrp="1"/>
          </p:cNvSpPr>
          <p:nvPr>
            <p:ph type="sldNum" sz="quarter" idx="5"/>
          </p:nvPr>
        </p:nvSpPr>
        <p:spPr/>
        <p:txBody>
          <a:bodyPr/>
          <a:lstStyle/>
          <a:p>
            <a:pPr>
              <a:defRPr/>
            </a:pPr>
            <a:fld id="{5FA6957E-670B-4642-B336-145D441B7EDE}" type="slidenum">
              <a:rPr lang="en-US" smtClean="0"/>
              <a:pPr>
                <a:defRPr/>
              </a:pPr>
              <a:t>33</a:t>
            </a:fld>
            <a:endParaRPr lang="en-US" smtClean="0"/>
          </a:p>
        </p:txBody>
      </p:sp>
    </p:spTree>
    <p:extLst>
      <p:ext uri="{BB962C8B-B14F-4D97-AF65-F5344CB8AC3E}">
        <p14:creationId xmlns:p14="http://schemas.microsoft.com/office/powerpoint/2010/main" val="2459804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sv-SE" smtClean="0"/>
          </a:p>
        </p:txBody>
      </p:sp>
      <p:sp>
        <p:nvSpPr>
          <p:cNvPr id="104452" name="Slide Number Placeholder 3"/>
          <p:cNvSpPr>
            <a:spLocks noGrp="1"/>
          </p:cNvSpPr>
          <p:nvPr>
            <p:ph type="sldNum" sz="quarter" idx="5"/>
          </p:nvPr>
        </p:nvSpPr>
        <p:spPr/>
        <p:txBody>
          <a:bodyPr/>
          <a:lstStyle/>
          <a:p>
            <a:pPr>
              <a:defRPr/>
            </a:pPr>
            <a:fld id="{5FA6957E-670B-4642-B336-145D441B7EDE}" type="slidenum">
              <a:rPr lang="en-US" smtClean="0"/>
              <a:pPr>
                <a:defRPr/>
              </a:pPr>
              <a:t>34</a:t>
            </a:fld>
            <a:endParaRPr lang="en-US" smtClean="0"/>
          </a:p>
        </p:txBody>
      </p:sp>
    </p:spTree>
    <p:extLst>
      <p:ext uri="{BB962C8B-B14F-4D97-AF65-F5344CB8AC3E}">
        <p14:creationId xmlns:p14="http://schemas.microsoft.com/office/powerpoint/2010/main" val="2272457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39</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smtClean="0"/>
          </a:p>
        </p:txBody>
      </p:sp>
    </p:spTree>
    <p:extLst>
      <p:ext uri="{BB962C8B-B14F-4D97-AF65-F5344CB8AC3E}">
        <p14:creationId xmlns:p14="http://schemas.microsoft.com/office/powerpoint/2010/main" val="4650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47</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437074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48</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769015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51</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3271210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58</a:t>
            </a:fld>
            <a:endParaRPr lang="sv-SE"/>
          </a:p>
        </p:txBody>
      </p:sp>
    </p:spTree>
    <p:extLst>
      <p:ext uri="{BB962C8B-B14F-4D97-AF65-F5344CB8AC3E}">
        <p14:creationId xmlns:p14="http://schemas.microsoft.com/office/powerpoint/2010/main" val="288657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pPr defTabSz="993654"/>
            <a:fld id="{100DEE48-882A-4CB4-BA9D-8CA0C6C68B0A}" type="slidenum">
              <a:rPr lang="en-US" smtClean="0"/>
              <a:pPr defTabSz="993654"/>
              <a:t>5</a:t>
            </a:fld>
            <a:endParaRPr lang="en-US" dirty="0" smtClean="0"/>
          </a:p>
        </p:txBody>
      </p:sp>
      <p:sp>
        <p:nvSpPr>
          <p:cNvPr id="141315" name="Rectangle 2"/>
          <p:cNvSpPr>
            <a:spLocks noGrp="1" noRot="1" noChangeAspect="1" noChangeArrowheads="1" noTextEdit="1"/>
          </p:cNvSpPr>
          <p:nvPr>
            <p:ph type="sldImg"/>
          </p:nvPr>
        </p:nvSpPr>
        <p:spPr>
          <a:xfrm>
            <a:off x="155575" y="833438"/>
            <a:ext cx="6729413" cy="3786187"/>
          </a:xfrm>
          <a:ln/>
        </p:spPr>
      </p:sp>
      <p:sp>
        <p:nvSpPr>
          <p:cNvPr id="141316" name="Rectangle 3"/>
          <p:cNvSpPr>
            <a:spLocks noGrp="1" noChangeArrowheads="1"/>
          </p:cNvSpPr>
          <p:nvPr>
            <p:ph type="body" idx="1"/>
          </p:nvPr>
        </p:nvSpPr>
        <p:spPr>
          <a:xfrm>
            <a:off x="248147" y="4740615"/>
            <a:ext cx="6788706" cy="5941762"/>
          </a:xfrm>
          <a:noFill/>
          <a:ln/>
        </p:spPr>
        <p:txBody>
          <a:bodyPr/>
          <a:lstStyle/>
          <a:p>
            <a:pPr eaLnBrk="1" hangingPunct="1"/>
            <a:r>
              <a:rPr lang="sv-SE" smtClean="0"/>
              <a:t>Denna bild ska föreställa verkligheten. Notera att egentligen är det en slags modell av verkligheten, men låt oss alltså för resonemangets skull tänka oss att det är verkligheten, det vill säga företeelser som finns i verkligheten och som vi kan uppfatta med våra sinnen. </a:t>
            </a:r>
          </a:p>
          <a:p>
            <a:pPr eaLnBrk="1" hangingPunct="1"/>
            <a:endParaRPr lang="sv-SE" smtClean="0"/>
          </a:p>
          <a:p>
            <a:pPr eaLnBrk="1" hangingPunct="1"/>
            <a:r>
              <a:rPr lang="sv-SE" smtClean="0"/>
              <a:t>Vi uppfattar att i verkligheten finns till exempel fabriker, hus, människor, datorer, datornätverk, människor som arbetar med datorer, människor som kommunicerar med andra människor, datorer som utför beräkningar eller datorer som skickar data till andra mottagande datorer. </a:t>
            </a:r>
          </a:p>
          <a:p>
            <a:pPr eaLnBrk="1" hangingPunct="1"/>
            <a:endParaRPr lang="sv-SE" smtClean="0"/>
          </a:p>
          <a:p>
            <a:pPr eaLnBrk="1" hangingPunct="1"/>
            <a:r>
              <a:rPr lang="sv-SE" smtClean="0"/>
              <a:t>Vi kan med ett informellt, förenklat, och systemmässigt synsätt dela in denna verklighet i tre nivåer. </a:t>
            </a:r>
          </a:p>
          <a:p>
            <a:pPr eaLnBrk="1" hangingPunct="1"/>
            <a:endParaRPr lang="sv-SE" smtClean="0"/>
          </a:p>
          <a:p>
            <a:pPr eaLnBrk="1" hangingPunct="1"/>
            <a:r>
              <a:rPr lang="sv-SE" smtClean="0"/>
              <a:t>De tre nivåerna definierar vi så här: </a:t>
            </a:r>
          </a:p>
          <a:p>
            <a:pPr eaLnBrk="1" hangingPunct="1"/>
            <a:r>
              <a:rPr lang="sv-SE" smtClean="0"/>
              <a:t>- på den övre nivån utför människor manuella aktiviteter, </a:t>
            </a:r>
          </a:p>
          <a:p>
            <a:pPr eaLnBrk="1" hangingPunct="1"/>
            <a:r>
              <a:rPr lang="sv-SE" smtClean="0"/>
              <a:t>- på den mellersta nivån interagerar människor med gränssnitten till olika typer av datoriserad utrustning – notera att det egentligen också är en form av manuella aktiviteter, det vill säga människor skriver ord och meningar med hjälp av tangentbordet, läser på skärmen och kanske laddar datorn med en CD-skiva, </a:t>
            </a:r>
          </a:p>
          <a:p>
            <a:pPr eaLnBrk="1" hangingPunct="1"/>
            <a:r>
              <a:rPr lang="sv-SE" smtClean="0"/>
              <a:t>- på den undre nivån utför datoriserad utrustning automatiska aktiviteter. </a:t>
            </a:r>
          </a:p>
          <a:p>
            <a:pPr eaLnBrk="1" hangingPunct="1"/>
            <a:endParaRPr lang="en-US" smtClean="0"/>
          </a:p>
        </p:txBody>
      </p:sp>
    </p:spTree>
    <p:extLst>
      <p:ext uri="{BB962C8B-B14F-4D97-AF65-F5344CB8AC3E}">
        <p14:creationId xmlns:p14="http://schemas.microsoft.com/office/powerpoint/2010/main" val="833031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59</a:t>
            </a:fld>
            <a:endParaRPr lang="sv-SE"/>
          </a:p>
        </p:txBody>
      </p:sp>
    </p:spTree>
    <p:extLst>
      <p:ext uri="{BB962C8B-B14F-4D97-AF65-F5344CB8AC3E}">
        <p14:creationId xmlns:p14="http://schemas.microsoft.com/office/powerpoint/2010/main" val="763501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61</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1212294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62</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171832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Presensational content template slides</a:t>
            </a:r>
          </a:p>
        </p:txBody>
      </p:sp>
      <p:sp>
        <p:nvSpPr>
          <p:cNvPr id="5" name="Rectangle 7"/>
          <p:cNvSpPr>
            <a:spLocks noGrp="1" noChangeArrowheads="1"/>
          </p:cNvSpPr>
          <p:nvPr>
            <p:ph type="sldNum" sz="quarter" idx="5"/>
          </p:nvPr>
        </p:nvSpPr>
        <p:spPr/>
        <p:txBody>
          <a:bodyPr/>
          <a:lstStyle/>
          <a:p>
            <a:pPr>
              <a:defRPr/>
            </a:pPr>
            <a:fld id="{65964ABF-4E9A-4453-BBB0-8F63094D71E8}" type="slidenum">
              <a:rPr lang="en-US"/>
              <a:pPr>
                <a:defRPr/>
              </a:pPr>
              <a:t>63</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1298715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pPr eaLnBrk="1" hangingPunct="1"/>
            <a:endParaRPr lang="sv-SE" smtClean="0"/>
          </a:p>
        </p:txBody>
      </p:sp>
      <p:sp>
        <p:nvSpPr>
          <p:cNvPr id="226308" name="Slide Number Placeholder 3"/>
          <p:cNvSpPr>
            <a:spLocks noGrp="1"/>
          </p:cNvSpPr>
          <p:nvPr>
            <p:ph type="sldNum" sz="quarter" idx="5"/>
          </p:nvPr>
        </p:nvSpPr>
        <p:spPr>
          <a:noFill/>
        </p:spPr>
        <p:txBody>
          <a:bodyPr/>
          <a:lstStyle/>
          <a:p>
            <a:pPr defTabSz="1040346"/>
            <a:fld id="{79146E61-536B-4542-8CA9-A77A4F502213}" type="slidenum">
              <a:rPr lang="en-US" smtClean="0"/>
              <a:pPr defTabSz="1040346"/>
              <a:t>67</a:t>
            </a:fld>
            <a:endParaRPr lang="en-US" dirty="0" smtClean="0"/>
          </a:p>
        </p:txBody>
      </p:sp>
    </p:spTree>
    <p:extLst>
      <p:ext uri="{BB962C8B-B14F-4D97-AF65-F5344CB8AC3E}">
        <p14:creationId xmlns:p14="http://schemas.microsoft.com/office/powerpoint/2010/main" val="28243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6</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68747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7</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194120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8</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52495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9</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290938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10</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97130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93654"/>
            <a:fld id="{AB43C4A0-CD08-4F62-9CD5-41FBB74B668D}" type="slidenum">
              <a:rPr lang="en-US" smtClean="0"/>
              <a:pPr defTabSz="993654"/>
              <a:t>11</a:t>
            </a:fld>
            <a:endParaRPr lang="en-US" dirty="0" smtClean="0"/>
          </a:p>
        </p:txBody>
      </p:sp>
      <p:sp>
        <p:nvSpPr>
          <p:cNvPr id="142339" name="Rectangle 2"/>
          <p:cNvSpPr>
            <a:spLocks noGrp="1" noRot="1" noChangeAspect="1" noChangeArrowheads="1" noTextEdit="1"/>
          </p:cNvSpPr>
          <p:nvPr>
            <p:ph type="sldImg"/>
          </p:nvPr>
        </p:nvSpPr>
        <p:spPr>
          <a:xfrm>
            <a:off x="-184150" y="592138"/>
            <a:ext cx="7404100" cy="4165600"/>
          </a:xfrm>
          <a:ln/>
        </p:spPr>
      </p:sp>
      <p:sp>
        <p:nvSpPr>
          <p:cNvPr id="142340" name="Rectangle 3"/>
          <p:cNvSpPr>
            <a:spLocks noGrp="1" noChangeArrowheads="1"/>
          </p:cNvSpPr>
          <p:nvPr>
            <p:ph type="body" idx="1"/>
          </p:nvPr>
        </p:nvSpPr>
        <p:spPr>
          <a:xfrm>
            <a:off x="473287" y="4820575"/>
            <a:ext cx="6389370" cy="5941762"/>
          </a:xfrm>
          <a:noFill/>
          <a:ln/>
        </p:spPr>
        <p:txBody>
          <a:bodyPr>
            <a:normAutofit lnSpcReduction="10000"/>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2117286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smtClean="0"/>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9"/>
          <p:cNvSpPr>
            <a:spLocks noGrp="1" noChangeArrowheads="1"/>
          </p:cNvSpPr>
          <p:nvPr>
            <p:ph type="sldNum" sz="quarter" idx="10"/>
          </p:nvPr>
        </p:nvSpPr>
        <p:spPr>
          <a:xfrm>
            <a:off x="6553200" y="4767263"/>
            <a:ext cx="2133600" cy="273844"/>
          </a:xfrm>
          <a:prstGeom prst="rect">
            <a:avLst/>
          </a:prstGeom>
          <a:ln/>
        </p:spPr>
        <p:txBody>
          <a:bodyPr/>
          <a:lstStyle>
            <a:lvl1pPr>
              <a:defRPr/>
            </a:lvl1pPr>
          </a:lstStyle>
          <a:p>
            <a:pPr>
              <a:defRPr/>
            </a:pPr>
            <a:fld id="{20F57788-304B-48DC-9179-F98CEEFA570D}" type="slidenum">
              <a:rPr lang="sv-SE"/>
              <a:pPr>
                <a:defRPr/>
              </a:pPr>
              <a:t>‹#›</a:t>
            </a:fld>
            <a:endParaRPr lang="sv-SE"/>
          </a:p>
        </p:txBody>
      </p:sp>
    </p:spTree>
    <p:extLst>
      <p:ext uri="{BB962C8B-B14F-4D97-AF65-F5344CB8AC3E}">
        <p14:creationId xmlns:p14="http://schemas.microsoft.com/office/powerpoint/2010/main" val="573858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2019-10-04</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10/4/2019</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2019-10-04</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10/4/2019</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7.emf"/><Relationship Id="rId3" Type="http://schemas.openxmlformats.org/officeDocument/2006/relationships/slideLayout" Target="../slideLayouts/slideLayout5.xml"/><Relationship Id="rId7" Type="http://schemas.openxmlformats.org/officeDocument/2006/relationships/oleObject" Target="../embeddings/oleObject2.bin"/><Relationship Id="rId12" Type="http://schemas.openxmlformats.org/officeDocument/2006/relationships/image" Target="../media/image14.emf"/><Relationship Id="rId17" Type="http://schemas.openxmlformats.org/officeDocument/2006/relationships/oleObject" Target="../embeddings/oleObject8.bin"/><Relationship Id="rId2" Type="http://schemas.openxmlformats.org/officeDocument/2006/relationships/tags" Target="../tags/tag1.xml"/><Relationship Id="rId16" Type="http://schemas.openxmlformats.org/officeDocument/2006/relationships/image" Target="../media/image16.emf"/><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oleObject" Target="../embeddings/oleObject5.bin"/><Relationship Id="rId5" Type="http://schemas.openxmlformats.org/officeDocument/2006/relationships/oleObject" Target="../embeddings/oleObject1.bin"/><Relationship Id="rId15" Type="http://schemas.openxmlformats.org/officeDocument/2006/relationships/oleObject" Target="../embeddings/oleObject7.bin"/><Relationship Id="rId10" Type="http://schemas.openxmlformats.org/officeDocument/2006/relationships/image" Target="../media/image13.wmf"/><Relationship Id="rId19" Type="http://schemas.openxmlformats.org/officeDocument/2006/relationships/oleObject" Target="../embeddings/oleObject9.bin"/><Relationship Id="rId4" Type="http://schemas.openxmlformats.org/officeDocument/2006/relationships/notesSlide" Target="../notesSlides/notesSlide1.xml"/><Relationship Id="rId9" Type="http://schemas.openxmlformats.org/officeDocument/2006/relationships/oleObject" Target="../embeddings/oleObject4.bin"/><Relationship Id="rId14" Type="http://schemas.openxmlformats.org/officeDocument/2006/relationships/image" Target="../media/image15.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18" Type="http://schemas.openxmlformats.org/officeDocument/2006/relationships/image" Target="../media/image17.emf"/><Relationship Id="rId3" Type="http://schemas.openxmlformats.org/officeDocument/2006/relationships/slideLayout" Target="../slideLayouts/slideLayout5.xml"/><Relationship Id="rId7" Type="http://schemas.openxmlformats.org/officeDocument/2006/relationships/oleObject" Target="../embeddings/oleObject11.bin"/><Relationship Id="rId12" Type="http://schemas.openxmlformats.org/officeDocument/2006/relationships/image" Target="../media/image14.emf"/><Relationship Id="rId17" Type="http://schemas.openxmlformats.org/officeDocument/2006/relationships/oleObject" Target="../embeddings/oleObject17.bin"/><Relationship Id="rId2" Type="http://schemas.openxmlformats.org/officeDocument/2006/relationships/tags" Target="../tags/tag2.xml"/><Relationship Id="rId16" Type="http://schemas.openxmlformats.org/officeDocument/2006/relationships/image" Target="../media/image16.emf"/><Relationship Id="rId1" Type="http://schemas.openxmlformats.org/officeDocument/2006/relationships/vmlDrawing" Target="../drawings/vmlDrawing2.vml"/><Relationship Id="rId6" Type="http://schemas.openxmlformats.org/officeDocument/2006/relationships/image" Target="../media/image12.emf"/><Relationship Id="rId11" Type="http://schemas.openxmlformats.org/officeDocument/2006/relationships/oleObject" Target="../embeddings/oleObject14.bin"/><Relationship Id="rId5" Type="http://schemas.openxmlformats.org/officeDocument/2006/relationships/oleObject" Target="../embeddings/oleObject10.bin"/><Relationship Id="rId15" Type="http://schemas.openxmlformats.org/officeDocument/2006/relationships/oleObject" Target="../embeddings/oleObject16.bin"/><Relationship Id="rId10" Type="http://schemas.openxmlformats.org/officeDocument/2006/relationships/image" Target="../media/image13.wmf"/><Relationship Id="rId19" Type="http://schemas.openxmlformats.org/officeDocument/2006/relationships/oleObject" Target="../embeddings/oleObject18.bin"/><Relationship Id="rId4" Type="http://schemas.openxmlformats.org/officeDocument/2006/relationships/notesSlide" Target="../notesSlides/notesSlide2.xml"/><Relationship Id="rId9" Type="http://schemas.openxmlformats.org/officeDocument/2006/relationships/oleObject" Target="../embeddings/oleObject13.bin"/><Relationship Id="rId14" Type="http://schemas.openxmlformats.org/officeDocument/2006/relationships/image" Target="../media/image15.emf"/></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18" Type="http://schemas.openxmlformats.org/officeDocument/2006/relationships/image" Target="../media/image17.emf"/><Relationship Id="rId3" Type="http://schemas.openxmlformats.org/officeDocument/2006/relationships/slideLayout" Target="../slideLayouts/slideLayout5.xml"/><Relationship Id="rId7" Type="http://schemas.openxmlformats.org/officeDocument/2006/relationships/oleObject" Target="../embeddings/oleObject11.bin"/><Relationship Id="rId12" Type="http://schemas.openxmlformats.org/officeDocument/2006/relationships/image" Target="../media/image14.emf"/><Relationship Id="rId17" Type="http://schemas.openxmlformats.org/officeDocument/2006/relationships/oleObject" Target="../embeddings/oleObject17.bin"/><Relationship Id="rId2" Type="http://schemas.openxmlformats.org/officeDocument/2006/relationships/tags" Target="../tags/tag3.xml"/><Relationship Id="rId16" Type="http://schemas.openxmlformats.org/officeDocument/2006/relationships/image" Target="../media/image16.emf"/><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14.bin"/><Relationship Id="rId5" Type="http://schemas.openxmlformats.org/officeDocument/2006/relationships/oleObject" Target="../embeddings/oleObject10.bin"/><Relationship Id="rId15" Type="http://schemas.openxmlformats.org/officeDocument/2006/relationships/oleObject" Target="../embeddings/oleObject16.bin"/><Relationship Id="rId10" Type="http://schemas.openxmlformats.org/officeDocument/2006/relationships/image" Target="../media/image13.wmf"/><Relationship Id="rId19" Type="http://schemas.openxmlformats.org/officeDocument/2006/relationships/oleObject" Target="../embeddings/oleObject18.bin"/><Relationship Id="rId4" Type="http://schemas.openxmlformats.org/officeDocument/2006/relationships/notesSlide" Target="../notesSlides/notesSlide3.xml"/><Relationship Id="rId9" Type="http://schemas.openxmlformats.org/officeDocument/2006/relationships/oleObject" Target="../embeddings/oleObject13.bin"/><Relationship Id="rId14" Type="http://schemas.openxmlformats.org/officeDocument/2006/relationships/image" Target="../media/image15.emf"/></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8.emf"/></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704612"/>
            <a:ext cx="7714761" cy="1069200"/>
          </a:xfrm>
        </p:spPr>
        <p:txBody>
          <a:bodyPr/>
          <a:lstStyle/>
          <a:p>
            <a:r>
              <a:rPr lang="sv-SE" sz="3600" dirty="0" smtClean="0"/>
              <a:t>Verksamhetsmodellering – Processmodellering 1 (IDEF0)</a:t>
            </a:r>
            <a:br>
              <a:rPr lang="sv-SE" sz="3600" dirty="0" smtClean="0"/>
            </a:br>
            <a:endParaRPr lang="sv-SE" sz="3600" dirty="0"/>
          </a:p>
        </p:txBody>
      </p:sp>
      <p:sp>
        <p:nvSpPr>
          <p:cNvPr id="3" name="Subtitle 2"/>
          <p:cNvSpPr>
            <a:spLocks noGrp="1"/>
          </p:cNvSpPr>
          <p:nvPr>
            <p:ph type="subTitle" idx="1"/>
          </p:nvPr>
        </p:nvSpPr>
        <p:spPr>
          <a:xfrm>
            <a:off x="1008000" y="2966318"/>
            <a:ext cx="6631200" cy="1045502"/>
          </a:xfrm>
        </p:spPr>
        <p:txBody>
          <a:bodyPr/>
          <a:lstStyle/>
          <a:p>
            <a:r>
              <a:rPr lang="sv-SE" dirty="0" smtClean="0"/>
              <a:t>Erik Perjons</a:t>
            </a:r>
          </a:p>
          <a:p>
            <a:r>
              <a:rPr lang="sv-SE" dirty="0" smtClean="0"/>
              <a:t>DSV, Stockholms Universitet</a:t>
            </a:r>
            <a:endParaRPr lang="sv-SE" dirty="0"/>
          </a:p>
        </p:txBody>
      </p:sp>
    </p:spTree>
    <p:extLst>
      <p:ext uri="{BB962C8B-B14F-4D97-AF65-F5344CB8AC3E}">
        <p14:creationId xmlns:p14="http://schemas.microsoft.com/office/powerpoint/2010/main" val="668291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8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8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8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8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8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85000"/>
              </a:schemeClr>
            </a:solidFill>
            <a:round/>
            <a:headEnd/>
            <a:tailEnd type="triangle" w="med" len="med"/>
          </a:ln>
        </p:spPr>
        <p:txBody>
          <a:bodyPr/>
          <a:lstStyle/>
          <a:p>
            <a:endParaRPr lang="sv-SE" sz="1350"/>
          </a:p>
        </p:txBody>
      </p:sp>
      <p:sp>
        <p:nvSpPr>
          <p:cNvPr id="79" name="Rectangle 78"/>
          <p:cNvSpPr/>
          <p:nvPr/>
        </p:nvSpPr>
        <p:spPr>
          <a:xfrm>
            <a:off x="6456855"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72" name="Oval 71"/>
          <p:cNvSpPr/>
          <p:nvPr/>
        </p:nvSpPr>
        <p:spPr>
          <a:xfrm>
            <a:off x="4143530" y="1565626"/>
            <a:ext cx="4751958" cy="1313446"/>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solidFill>
              <a:schemeClr val="bg1">
                <a:lumMod val="75000"/>
              </a:schemeClr>
            </a:solidFill>
            <a:miter lim="800000"/>
            <a:headEnd/>
            <a:tailEnd/>
          </a:ln>
        </p:spPr>
        <p:txBody>
          <a:bodyPr>
            <a:spAutoFit/>
          </a:bodyPr>
          <a:lstStyle/>
          <a:p>
            <a:r>
              <a:rPr lang="sv-SE" sz="825" b="1" dirty="0">
                <a:solidFill>
                  <a:schemeClr val="bg1">
                    <a:lumMod val="85000"/>
                  </a:schemeClr>
                </a:solidFill>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2" name="Straight Arrow Connector 81"/>
          <p:cNvCxnSpPr>
            <a:stCxn id="77" idx="0"/>
          </p:cNvCxnSpPr>
          <p:nvPr/>
        </p:nvCxnSpPr>
        <p:spPr>
          <a:xfrm flipV="1">
            <a:off x="6375893" y="1275327"/>
            <a:ext cx="216694" cy="108347"/>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smtClean="0">
                <a:solidFill>
                  <a:schemeClr val="bg1">
                    <a:lumMod val="75000"/>
                  </a:schemeClr>
                </a:solidFill>
              </a:rPr>
              <a:t>Verksamhets-</a:t>
            </a:r>
          </a:p>
          <a:p>
            <a:r>
              <a:rPr lang="sv-SE" sz="825" b="1" dirty="0" smtClean="0">
                <a:solidFill>
                  <a:schemeClr val="bg1">
                    <a:lumMod val="75000"/>
                  </a:schemeClr>
                </a:solidFill>
              </a:rPr>
              <a:t>processmodell </a:t>
            </a:r>
            <a:endParaRPr lang="sv-SE" sz="825" b="1" dirty="0">
              <a:solidFill>
                <a:schemeClr val="bg1">
                  <a:lumMod val="75000"/>
                </a:schemeClr>
              </a:solidFill>
            </a:endParaRPr>
          </a:p>
          <a:p>
            <a:r>
              <a:rPr lang="sv-SE" sz="825" b="1" dirty="0">
                <a:solidFill>
                  <a:schemeClr val="bg1">
                    <a:lumMod val="75000"/>
                  </a:schemeClr>
                </a:solidFill>
              </a:rPr>
              <a:t>(en dynamisk modell</a:t>
            </a:r>
            <a:r>
              <a:rPr lang="sv-SE" sz="825" b="1" dirty="0">
                <a:solidFill>
                  <a:schemeClr val="bg1">
                    <a:lumMod val="85000"/>
                  </a:schemeClr>
                </a:solidFill>
              </a:rPr>
              <a:t>)</a:t>
            </a:r>
          </a:p>
        </p:txBody>
      </p:sp>
      <p:sp>
        <p:nvSpPr>
          <p:cNvPr id="92" name="TextBox 91"/>
          <p:cNvSpPr txBox="1"/>
          <p:nvPr/>
        </p:nvSpPr>
        <p:spPr>
          <a:xfrm>
            <a:off x="4523531" y="1812314"/>
            <a:ext cx="2370110" cy="923330"/>
          </a:xfrm>
          <a:prstGeom prst="rect">
            <a:avLst/>
          </a:prstGeom>
          <a:noFill/>
        </p:spPr>
        <p:txBody>
          <a:bodyPr wrap="square" rtlCol="0">
            <a:spAutoFit/>
          </a:bodyPr>
          <a:lstStyle/>
          <a:p>
            <a:pPr algn="r"/>
            <a:r>
              <a:rPr lang="sv-SE" sz="1350" b="1" i="1" dirty="0"/>
              <a:t>Beskriver vilka termer/begrepp som används i verksamheten och hur de är relaterade med varandra</a:t>
            </a:r>
          </a:p>
        </p:txBody>
      </p:sp>
      <p:pic>
        <p:nvPicPr>
          <p:cNvPr id="93" name="Picture 92"/>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2628927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 name="Rectangle 78"/>
          <p:cNvSpPr/>
          <p:nvPr/>
        </p:nvSpPr>
        <p:spPr>
          <a:xfrm>
            <a:off x="6456855"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sp>
        <p:nvSpPr>
          <p:cNvPr id="74" name="Text Box 5"/>
          <p:cNvSpPr txBox="1">
            <a:spLocks noChangeArrowheads="1"/>
          </p:cNvSpPr>
          <p:nvPr/>
        </p:nvSpPr>
        <p:spPr bwMode="auto">
          <a:xfrm>
            <a:off x="6079428" y="789553"/>
            <a:ext cx="1296590" cy="346249"/>
          </a:xfrm>
          <a:prstGeom prst="rect">
            <a:avLst/>
          </a:prstGeom>
          <a:noFill/>
          <a:ln w="9525">
            <a:solidFill>
              <a:schemeClr val="bg1">
                <a:lumMod val="75000"/>
              </a:schemeClr>
            </a:solidFill>
            <a:miter lim="800000"/>
            <a:headEnd/>
            <a:tailEnd/>
          </a:ln>
        </p:spPr>
        <p:txBody>
          <a:bodyPr>
            <a:spAutoFit/>
          </a:bodyPr>
          <a:lstStyle/>
          <a:p>
            <a:r>
              <a:rPr lang="sv-SE" sz="825" b="1" dirty="0">
                <a:solidFill>
                  <a:schemeClr val="bg1">
                    <a:lumMod val="85000"/>
                  </a:schemeClr>
                </a:solidFill>
                <a:latin typeface="Calibri" pitchFamily="34" charset="0"/>
              </a:rPr>
              <a:t>Målmodell (en statisk modell)</a:t>
            </a:r>
          </a:p>
        </p:txBody>
      </p:sp>
      <p:sp>
        <p:nvSpPr>
          <p:cNvPr id="75" name="Rectangle 74"/>
          <p:cNvSpPr/>
          <p:nvPr/>
        </p:nvSpPr>
        <p:spPr>
          <a:xfrm>
            <a:off x="6456855" y="1166980"/>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6" name="Rectangle 75"/>
          <p:cNvSpPr/>
          <p:nvPr/>
        </p:nvSpPr>
        <p:spPr>
          <a:xfrm>
            <a:off x="6727127" y="1437252"/>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7" name="Rectangle 76"/>
          <p:cNvSpPr/>
          <p:nvPr/>
        </p:nvSpPr>
        <p:spPr>
          <a:xfrm>
            <a:off x="6241352" y="1383674"/>
            <a:ext cx="270272" cy="107156"/>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8" name="Rectangle 77"/>
          <p:cNvSpPr/>
          <p:nvPr/>
        </p:nvSpPr>
        <p:spPr>
          <a:xfrm>
            <a:off x="6079427"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80" name="Straight Arrow Connector 79"/>
          <p:cNvCxnSpPr/>
          <p:nvPr/>
        </p:nvCxnSpPr>
        <p:spPr>
          <a:xfrm flipV="1">
            <a:off x="6241352" y="1490830"/>
            <a:ext cx="80963"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a:stCxn id="79" idx="0"/>
            <a:endCxn id="77" idx="2"/>
          </p:cNvCxnSpPr>
          <p:nvPr/>
        </p:nvCxnSpPr>
        <p:spPr>
          <a:xfrm flipH="1" flipV="1">
            <a:off x="6375893" y="1490830"/>
            <a:ext cx="216694"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2" name="Straight Arrow Connector 81"/>
          <p:cNvCxnSpPr>
            <a:stCxn id="77" idx="0"/>
          </p:cNvCxnSpPr>
          <p:nvPr/>
        </p:nvCxnSpPr>
        <p:spPr>
          <a:xfrm flipV="1">
            <a:off x="6375893" y="1275327"/>
            <a:ext cx="216694" cy="108347"/>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76" idx="0"/>
            <a:endCxn id="75" idx="2"/>
          </p:cNvCxnSpPr>
          <p:nvPr/>
        </p:nvCxnSpPr>
        <p:spPr>
          <a:xfrm flipH="1" flipV="1">
            <a:off x="6592587" y="1275327"/>
            <a:ext cx="269081"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4"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smtClean="0">
                <a:solidFill>
                  <a:schemeClr val="bg1">
                    <a:lumMod val="75000"/>
                  </a:schemeClr>
                </a:solidFill>
              </a:rPr>
              <a:t>Verksamhets-</a:t>
            </a:r>
          </a:p>
          <a:p>
            <a:r>
              <a:rPr lang="sv-SE" sz="825" b="1" dirty="0" smtClean="0">
                <a:solidFill>
                  <a:schemeClr val="bg1">
                    <a:lumMod val="75000"/>
                  </a:schemeClr>
                </a:solidFill>
              </a:rPr>
              <a:t>processmodell </a:t>
            </a:r>
            <a:endParaRPr lang="sv-SE" sz="825" b="1" dirty="0">
              <a:solidFill>
                <a:schemeClr val="bg1">
                  <a:lumMod val="75000"/>
                </a:schemeClr>
              </a:solidFill>
            </a:endParaRPr>
          </a:p>
          <a:p>
            <a:r>
              <a:rPr lang="sv-SE" sz="825" b="1" dirty="0">
                <a:solidFill>
                  <a:schemeClr val="bg1">
                    <a:lumMod val="75000"/>
                  </a:schemeClr>
                </a:solidFill>
              </a:rPr>
              <a:t>(en dynamisk modell</a:t>
            </a:r>
            <a:r>
              <a:rPr lang="sv-SE" sz="825" b="1" dirty="0">
                <a:solidFill>
                  <a:schemeClr val="bg1">
                    <a:lumMod val="85000"/>
                  </a:schemeClr>
                </a:solidFill>
              </a:rPr>
              <a:t>)</a:t>
            </a:r>
          </a:p>
        </p:txBody>
      </p:sp>
      <p:sp>
        <p:nvSpPr>
          <p:cNvPr id="85"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65000"/>
              </a:schemeClr>
            </a:solidFill>
            <a:round/>
            <a:headEnd/>
            <a:tailEnd/>
          </a:ln>
        </p:spPr>
        <p:txBody>
          <a:bodyPr wrap="none" anchor="ctr"/>
          <a:lstStyle/>
          <a:p>
            <a:endParaRPr lang="sv-SE" sz="1350"/>
          </a:p>
        </p:txBody>
      </p:sp>
      <p:sp>
        <p:nvSpPr>
          <p:cNvPr id="86"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65000"/>
              </a:schemeClr>
            </a:solidFill>
            <a:round/>
            <a:headEnd/>
            <a:tailEnd/>
          </a:ln>
        </p:spPr>
        <p:txBody>
          <a:bodyPr wrap="none" anchor="ctr"/>
          <a:lstStyle/>
          <a:p>
            <a:endParaRPr lang="sv-SE" sz="1350"/>
          </a:p>
        </p:txBody>
      </p:sp>
      <p:sp>
        <p:nvSpPr>
          <p:cNvPr id="87" name="Line 9"/>
          <p:cNvSpPr>
            <a:spLocks noChangeShapeType="1"/>
          </p:cNvSpPr>
          <p:nvPr/>
        </p:nvSpPr>
        <p:spPr bwMode="auto">
          <a:xfrm flipH="1">
            <a:off x="4692522" y="2031690"/>
            <a:ext cx="216024" cy="108012"/>
          </a:xfrm>
          <a:prstGeom prst="line">
            <a:avLst/>
          </a:prstGeom>
          <a:noFill/>
          <a:ln w="9525">
            <a:solidFill>
              <a:schemeClr val="bg1">
                <a:lumMod val="65000"/>
              </a:schemeClr>
            </a:solidFill>
            <a:round/>
            <a:headEnd/>
            <a:tailEnd type="triangle" w="med" len="med"/>
          </a:ln>
        </p:spPr>
        <p:txBody>
          <a:bodyPr/>
          <a:lstStyle/>
          <a:p>
            <a:endParaRPr lang="sv-SE" sz="1350"/>
          </a:p>
        </p:txBody>
      </p:sp>
      <p:sp>
        <p:nvSpPr>
          <p:cNvPr id="88" name="Line 10"/>
          <p:cNvSpPr>
            <a:spLocks noChangeShapeType="1"/>
          </p:cNvSpPr>
          <p:nvPr/>
        </p:nvSpPr>
        <p:spPr bwMode="auto">
          <a:xfrm>
            <a:off x="4908546" y="1815666"/>
            <a:ext cx="0" cy="108012"/>
          </a:xfrm>
          <a:prstGeom prst="line">
            <a:avLst/>
          </a:prstGeom>
          <a:noFill/>
          <a:ln w="9525">
            <a:solidFill>
              <a:schemeClr val="bg1">
                <a:lumMod val="65000"/>
              </a:schemeClr>
            </a:solidFill>
            <a:round/>
            <a:headEnd/>
            <a:tailEnd type="triangle" w="med" len="med"/>
          </a:ln>
        </p:spPr>
        <p:txBody>
          <a:bodyPr/>
          <a:lstStyle/>
          <a:p>
            <a:endParaRPr lang="sv-SE" sz="1350"/>
          </a:p>
        </p:txBody>
      </p:sp>
      <p:sp>
        <p:nvSpPr>
          <p:cNvPr id="89"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65000"/>
              </a:schemeClr>
            </a:solidFill>
            <a:round/>
            <a:headEnd/>
            <a:tailEnd/>
          </a:ln>
        </p:spPr>
        <p:txBody>
          <a:bodyPr wrap="none" anchor="ctr"/>
          <a:lstStyle/>
          <a:p>
            <a:endParaRPr lang="sv-SE" sz="1350"/>
          </a:p>
        </p:txBody>
      </p:sp>
      <p:sp>
        <p:nvSpPr>
          <p:cNvPr id="90" name="Diamond 89"/>
          <p:cNvSpPr/>
          <p:nvPr/>
        </p:nvSpPr>
        <p:spPr>
          <a:xfrm>
            <a:off x="4854540" y="1923678"/>
            <a:ext cx="108012" cy="108012"/>
          </a:xfrm>
          <a:prstGeom prst="diamond">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1" name="Line 9"/>
          <p:cNvSpPr>
            <a:spLocks noChangeShapeType="1"/>
          </p:cNvSpPr>
          <p:nvPr/>
        </p:nvSpPr>
        <p:spPr bwMode="auto">
          <a:xfrm>
            <a:off x="4908546" y="2031690"/>
            <a:ext cx="162018" cy="108012"/>
          </a:xfrm>
          <a:prstGeom prst="line">
            <a:avLst/>
          </a:prstGeom>
          <a:noFill/>
          <a:ln w="9525">
            <a:solidFill>
              <a:schemeClr val="bg1">
                <a:lumMod val="65000"/>
              </a:schemeClr>
            </a:solidFill>
            <a:round/>
            <a:headEnd/>
            <a:tailEnd type="triangle" w="med" len="med"/>
          </a:ln>
        </p:spPr>
        <p:txBody>
          <a:bodyPr/>
          <a:lstStyle/>
          <a:p>
            <a:endParaRPr lang="sv-SE" sz="1350"/>
          </a:p>
        </p:txBody>
      </p:sp>
      <p:sp>
        <p:nvSpPr>
          <p:cNvPr id="73" name="Oval 72"/>
          <p:cNvSpPr/>
          <p:nvPr/>
        </p:nvSpPr>
        <p:spPr>
          <a:xfrm>
            <a:off x="4244458" y="2614011"/>
            <a:ext cx="3293708" cy="966688"/>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93"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Konceptuell modell över verksamhetens termer/begrepp (en statisk modell)</a:t>
            </a:r>
          </a:p>
        </p:txBody>
      </p:sp>
      <p:grpSp>
        <p:nvGrpSpPr>
          <p:cNvPr id="94" name="Group 81"/>
          <p:cNvGrpSpPr>
            <a:grpSpLocks/>
          </p:cNvGrpSpPr>
          <p:nvPr/>
        </p:nvGrpSpPr>
        <p:grpSpPr bwMode="auto">
          <a:xfrm>
            <a:off x="6973583" y="1985039"/>
            <a:ext cx="647700" cy="377428"/>
            <a:chOff x="521" y="1071"/>
            <a:chExt cx="2223" cy="1361"/>
          </a:xfrm>
          <a:solidFill>
            <a:srgbClr val="FFFFCC"/>
          </a:solidFill>
        </p:grpSpPr>
        <p:grpSp>
          <p:nvGrpSpPr>
            <p:cNvPr id="95" name="Group 82"/>
            <p:cNvGrpSpPr>
              <a:grpSpLocks/>
            </p:cNvGrpSpPr>
            <p:nvPr/>
          </p:nvGrpSpPr>
          <p:grpSpPr bwMode="auto">
            <a:xfrm>
              <a:off x="521" y="1071"/>
              <a:ext cx="590" cy="576"/>
              <a:chOff x="2608" y="1888"/>
              <a:chExt cx="590" cy="576"/>
            </a:xfrm>
            <a:grpFill/>
          </p:grpSpPr>
          <p:sp>
            <p:nvSpPr>
              <p:cNvPr id="111" name="Rectangle 83"/>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2" name="Line 84"/>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3" name="Line 85"/>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6" name="Group 86"/>
            <p:cNvGrpSpPr>
              <a:grpSpLocks/>
            </p:cNvGrpSpPr>
            <p:nvPr/>
          </p:nvGrpSpPr>
          <p:grpSpPr bwMode="auto">
            <a:xfrm>
              <a:off x="1338" y="1071"/>
              <a:ext cx="590" cy="576"/>
              <a:chOff x="2608" y="1888"/>
              <a:chExt cx="590" cy="576"/>
            </a:xfrm>
            <a:grpFill/>
          </p:grpSpPr>
          <p:sp>
            <p:nvSpPr>
              <p:cNvPr id="108" name="Rectangle 87"/>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9" name="Line 88"/>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0" name="Line 89"/>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7" name="Group 90"/>
            <p:cNvGrpSpPr>
              <a:grpSpLocks/>
            </p:cNvGrpSpPr>
            <p:nvPr/>
          </p:nvGrpSpPr>
          <p:grpSpPr bwMode="auto">
            <a:xfrm>
              <a:off x="1338" y="1856"/>
              <a:ext cx="590" cy="576"/>
              <a:chOff x="2608" y="1888"/>
              <a:chExt cx="590" cy="576"/>
            </a:xfrm>
            <a:grpFill/>
          </p:grpSpPr>
          <p:sp>
            <p:nvSpPr>
              <p:cNvPr id="105" name="Rectangle 91"/>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6" name="Line 92"/>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7" name="Line 93"/>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8" name="Group 94"/>
            <p:cNvGrpSpPr>
              <a:grpSpLocks/>
            </p:cNvGrpSpPr>
            <p:nvPr/>
          </p:nvGrpSpPr>
          <p:grpSpPr bwMode="auto">
            <a:xfrm>
              <a:off x="2154" y="1856"/>
              <a:ext cx="590" cy="576"/>
              <a:chOff x="2608" y="1888"/>
              <a:chExt cx="590" cy="576"/>
            </a:xfrm>
            <a:grpFill/>
          </p:grpSpPr>
          <p:sp>
            <p:nvSpPr>
              <p:cNvPr id="102" name="Rectangle 95"/>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3" name="Line 96"/>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4" name="Line 97"/>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99" name="AutoShape 98"/>
            <p:cNvCxnSpPr>
              <a:cxnSpLocks noChangeShapeType="1"/>
              <a:stCxn id="108" idx="2"/>
              <a:endCxn id="105" idx="0"/>
            </p:cNvCxnSpPr>
            <p:nvPr/>
          </p:nvCxnSpPr>
          <p:spPr bwMode="auto">
            <a:xfrm>
              <a:off x="1633" y="1647"/>
              <a:ext cx="0" cy="209"/>
            </a:xfrm>
            <a:prstGeom prst="straightConnector1">
              <a:avLst/>
            </a:prstGeom>
            <a:grpFill/>
            <a:ln w="9525">
              <a:solidFill>
                <a:schemeClr val="tx1"/>
              </a:solidFill>
              <a:round/>
              <a:headEnd/>
              <a:tailEnd/>
            </a:ln>
          </p:spPr>
        </p:cxnSp>
        <p:cxnSp>
          <p:nvCxnSpPr>
            <p:cNvPr id="100" name="AutoShape 99"/>
            <p:cNvCxnSpPr>
              <a:cxnSpLocks noChangeShapeType="1"/>
              <a:stCxn id="105" idx="3"/>
              <a:endCxn id="102" idx="1"/>
            </p:cNvCxnSpPr>
            <p:nvPr/>
          </p:nvCxnSpPr>
          <p:spPr bwMode="auto">
            <a:xfrm>
              <a:off x="1928" y="2144"/>
              <a:ext cx="226" cy="0"/>
            </a:xfrm>
            <a:prstGeom prst="straightConnector1">
              <a:avLst/>
            </a:prstGeom>
            <a:grpFill/>
            <a:ln w="9525">
              <a:solidFill>
                <a:schemeClr val="tx1"/>
              </a:solidFill>
              <a:round/>
              <a:headEnd/>
              <a:tailEnd/>
            </a:ln>
          </p:spPr>
        </p:cxnSp>
        <p:cxnSp>
          <p:nvCxnSpPr>
            <p:cNvPr id="101" name="AutoShape 100"/>
            <p:cNvCxnSpPr>
              <a:cxnSpLocks noChangeShapeType="1"/>
              <a:stCxn id="105" idx="1"/>
              <a:endCxn id="111" idx="2"/>
            </p:cNvCxnSpPr>
            <p:nvPr/>
          </p:nvCxnSpPr>
          <p:spPr bwMode="auto">
            <a:xfrm rot="10800000">
              <a:off x="816" y="1647"/>
              <a:ext cx="522" cy="497"/>
            </a:xfrm>
            <a:prstGeom prst="bentConnector2">
              <a:avLst/>
            </a:prstGeom>
            <a:grpFill/>
            <a:ln w="9525">
              <a:solidFill>
                <a:schemeClr val="tx1"/>
              </a:solidFill>
              <a:miter lim="800000"/>
              <a:headEnd/>
              <a:tailEnd/>
            </a:ln>
          </p:spPr>
        </p:cxnSp>
      </p:grpSp>
      <p:grpSp>
        <p:nvGrpSpPr>
          <p:cNvPr id="114" name="Group 102"/>
          <p:cNvGrpSpPr>
            <a:grpSpLocks/>
          </p:cNvGrpSpPr>
          <p:nvPr/>
        </p:nvGrpSpPr>
        <p:grpSpPr bwMode="auto">
          <a:xfrm>
            <a:off x="7217344" y="2198428"/>
            <a:ext cx="647700" cy="377428"/>
            <a:chOff x="521" y="1071"/>
            <a:chExt cx="2223" cy="1361"/>
          </a:xfrm>
          <a:solidFill>
            <a:srgbClr val="FFFFCC"/>
          </a:solidFill>
        </p:grpSpPr>
        <p:grpSp>
          <p:nvGrpSpPr>
            <p:cNvPr id="115" name="Group 103"/>
            <p:cNvGrpSpPr>
              <a:grpSpLocks/>
            </p:cNvGrpSpPr>
            <p:nvPr/>
          </p:nvGrpSpPr>
          <p:grpSpPr bwMode="auto">
            <a:xfrm>
              <a:off x="521" y="1071"/>
              <a:ext cx="590" cy="576"/>
              <a:chOff x="2608" y="1888"/>
              <a:chExt cx="590" cy="576"/>
            </a:xfrm>
            <a:grpFill/>
          </p:grpSpPr>
          <p:sp>
            <p:nvSpPr>
              <p:cNvPr id="131" name="Rectangle 104"/>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32" name="Line 105"/>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33" name="Line 106"/>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116" name="Group 107"/>
            <p:cNvGrpSpPr>
              <a:grpSpLocks/>
            </p:cNvGrpSpPr>
            <p:nvPr/>
          </p:nvGrpSpPr>
          <p:grpSpPr bwMode="auto">
            <a:xfrm>
              <a:off x="1338" y="1071"/>
              <a:ext cx="590" cy="576"/>
              <a:chOff x="2608" y="1888"/>
              <a:chExt cx="590" cy="576"/>
            </a:xfrm>
            <a:grpFill/>
          </p:grpSpPr>
          <p:sp>
            <p:nvSpPr>
              <p:cNvPr id="128" name="Rectangle 108"/>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29" name="Line 109"/>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30" name="Line 110"/>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117" name="Group 111"/>
            <p:cNvGrpSpPr>
              <a:grpSpLocks/>
            </p:cNvGrpSpPr>
            <p:nvPr/>
          </p:nvGrpSpPr>
          <p:grpSpPr bwMode="auto">
            <a:xfrm>
              <a:off x="1338" y="1856"/>
              <a:ext cx="590" cy="576"/>
              <a:chOff x="2608" y="1888"/>
              <a:chExt cx="590" cy="576"/>
            </a:xfrm>
            <a:grpFill/>
          </p:grpSpPr>
          <p:sp>
            <p:nvSpPr>
              <p:cNvPr id="125" name="Rectangle 112"/>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26" name="Line 113"/>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27" name="Line 114"/>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118" name="Group 115"/>
            <p:cNvGrpSpPr>
              <a:grpSpLocks/>
            </p:cNvGrpSpPr>
            <p:nvPr/>
          </p:nvGrpSpPr>
          <p:grpSpPr bwMode="auto">
            <a:xfrm>
              <a:off x="2154" y="1856"/>
              <a:ext cx="590" cy="576"/>
              <a:chOff x="2608" y="1888"/>
              <a:chExt cx="590" cy="576"/>
            </a:xfrm>
            <a:grpFill/>
          </p:grpSpPr>
          <p:sp>
            <p:nvSpPr>
              <p:cNvPr id="122" name="Rectangle 116"/>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23" name="Line 117"/>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24" name="Line 118"/>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119" name="AutoShape 119"/>
            <p:cNvCxnSpPr>
              <a:cxnSpLocks noChangeShapeType="1"/>
              <a:stCxn id="128" idx="2"/>
              <a:endCxn id="125" idx="0"/>
            </p:cNvCxnSpPr>
            <p:nvPr/>
          </p:nvCxnSpPr>
          <p:spPr bwMode="auto">
            <a:xfrm>
              <a:off x="1633" y="1647"/>
              <a:ext cx="0" cy="209"/>
            </a:xfrm>
            <a:prstGeom prst="straightConnector1">
              <a:avLst/>
            </a:prstGeom>
            <a:grpFill/>
            <a:ln w="9525">
              <a:solidFill>
                <a:schemeClr val="tx1"/>
              </a:solidFill>
              <a:round/>
              <a:headEnd/>
              <a:tailEnd/>
            </a:ln>
          </p:spPr>
        </p:cxnSp>
        <p:cxnSp>
          <p:nvCxnSpPr>
            <p:cNvPr id="120" name="AutoShape 120"/>
            <p:cNvCxnSpPr>
              <a:cxnSpLocks noChangeShapeType="1"/>
              <a:stCxn id="125" idx="3"/>
              <a:endCxn id="122" idx="1"/>
            </p:cNvCxnSpPr>
            <p:nvPr/>
          </p:nvCxnSpPr>
          <p:spPr bwMode="auto">
            <a:xfrm>
              <a:off x="1928" y="2144"/>
              <a:ext cx="226" cy="0"/>
            </a:xfrm>
            <a:prstGeom prst="straightConnector1">
              <a:avLst/>
            </a:prstGeom>
            <a:grpFill/>
            <a:ln w="9525">
              <a:solidFill>
                <a:schemeClr val="tx1"/>
              </a:solidFill>
              <a:round/>
              <a:headEnd/>
              <a:tailEnd/>
            </a:ln>
          </p:spPr>
        </p:cxnSp>
        <p:cxnSp>
          <p:nvCxnSpPr>
            <p:cNvPr id="121" name="AutoShape 121"/>
            <p:cNvCxnSpPr>
              <a:cxnSpLocks noChangeShapeType="1"/>
              <a:stCxn id="125" idx="1"/>
              <a:endCxn id="131" idx="2"/>
            </p:cNvCxnSpPr>
            <p:nvPr/>
          </p:nvCxnSpPr>
          <p:spPr bwMode="auto">
            <a:xfrm rot="10800000">
              <a:off x="816" y="1647"/>
              <a:ext cx="522" cy="497"/>
            </a:xfrm>
            <a:prstGeom prst="bentConnector2">
              <a:avLst/>
            </a:prstGeom>
            <a:grpFill/>
            <a:ln w="9525">
              <a:solidFill>
                <a:schemeClr val="tx1"/>
              </a:solidFill>
              <a:miter lim="800000"/>
              <a:headEnd/>
              <a:tailEnd/>
            </a:ln>
          </p:spPr>
        </p:cxnSp>
      </p:grpSp>
      <p:sp>
        <p:nvSpPr>
          <p:cNvPr id="232" name="TextBox 231"/>
          <p:cNvSpPr txBox="1"/>
          <p:nvPr/>
        </p:nvSpPr>
        <p:spPr>
          <a:xfrm>
            <a:off x="4364607" y="2830681"/>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34" name="TextBox 133"/>
          <p:cNvSpPr txBox="1"/>
          <p:nvPr/>
        </p:nvSpPr>
        <p:spPr>
          <a:xfrm>
            <a:off x="5388614" y="2662011"/>
            <a:ext cx="2114251" cy="715581"/>
          </a:xfrm>
          <a:prstGeom prst="rect">
            <a:avLst/>
          </a:prstGeom>
          <a:noFill/>
        </p:spPr>
        <p:txBody>
          <a:bodyPr wrap="square" rtlCol="0">
            <a:spAutoFit/>
          </a:bodyPr>
          <a:lstStyle/>
          <a:p>
            <a:r>
              <a:rPr lang="sv-SE" sz="1350" b="1" i="1" dirty="0"/>
              <a:t>Beskriver vad människor gör eller önskar göra med IT-systemen</a:t>
            </a:r>
          </a:p>
        </p:txBody>
      </p:sp>
      <p:pic>
        <p:nvPicPr>
          <p:cNvPr id="135" name="Picture 134"/>
          <p:cNvPicPr>
            <a:picLocks noChangeAspect="1"/>
          </p:cNvPicPr>
          <p:nvPr/>
        </p:nvPicPr>
        <p:blipFill>
          <a:blip r:embed="rId4"/>
          <a:stretch>
            <a:fillRect/>
          </a:stretch>
        </p:blipFill>
        <p:spPr>
          <a:xfrm>
            <a:off x="468568" y="1028535"/>
            <a:ext cx="3684588" cy="3543465"/>
          </a:xfrm>
          <a:prstGeom prst="rect">
            <a:avLst/>
          </a:prstGeom>
        </p:spPr>
      </p:pic>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Tree>
    <p:custDataLst>
      <p:tags r:id="rId1"/>
    </p:custDataLst>
    <p:extLst>
      <p:ext uri="{BB962C8B-B14F-4D97-AF65-F5344CB8AC3E}">
        <p14:creationId xmlns:p14="http://schemas.microsoft.com/office/powerpoint/2010/main" val="4139041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 name="Oval 123"/>
          <p:cNvSpPr/>
          <p:nvPr/>
        </p:nvSpPr>
        <p:spPr>
          <a:xfrm>
            <a:off x="4575060" y="3199447"/>
            <a:ext cx="4203351" cy="1456859"/>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a:t>
            </a:r>
            <a:r>
              <a:rPr lang="sv-SE" sz="2700" dirty="0" smtClean="0"/>
              <a:t>systemen med </a:t>
            </a:r>
            <a:r>
              <a:rPr lang="sv-SE" sz="2700" dirty="0"/>
              <a:t>modeller</a:t>
            </a:r>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smtClean="0"/>
              <a:t>Verksamhets-</a:t>
            </a:r>
          </a:p>
          <a:p>
            <a:r>
              <a:rPr lang="sv-SE" sz="825" b="1" dirty="0" smtClean="0"/>
              <a:t>processmodell </a:t>
            </a:r>
            <a:endParaRPr lang="sv-SE" sz="825" b="1" dirty="0"/>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50229"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554191"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572897"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6816658"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5894496"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271923"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542195"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056420"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589449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271923"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056420"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190961"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190961"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407655"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2" name="Text Box 42"/>
          <p:cNvSpPr txBox="1">
            <a:spLocks noChangeArrowheads="1"/>
          </p:cNvSpPr>
          <p:nvPr/>
        </p:nvSpPr>
        <p:spPr bwMode="auto">
          <a:xfrm>
            <a:off x="4501677" y="3547013"/>
            <a:ext cx="121203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latin typeface="+mn-lt"/>
              </a:rPr>
              <a:t>Interaktion </a:t>
            </a:r>
          </a:p>
          <a:p>
            <a:pPr algn="r" eaLnBrk="1" hangingPunct="1"/>
            <a:r>
              <a:rPr lang="sv-SE" altLang="sv-SE" sz="825" b="1" i="0" dirty="0">
                <a:latin typeface="+mn-lt"/>
              </a:rPr>
              <a:t>mellan mjukvaruobjekt  </a:t>
            </a:r>
          </a:p>
        </p:txBody>
      </p:sp>
      <p:grpSp>
        <p:nvGrpSpPr>
          <p:cNvPr id="73" name="Group 43"/>
          <p:cNvGrpSpPr>
            <a:grpSpLocks/>
          </p:cNvGrpSpPr>
          <p:nvPr/>
        </p:nvGrpSpPr>
        <p:grpSpPr bwMode="auto">
          <a:xfrm>
            <a:off x="5785040" y="3650475"/>
            <a:ext cx="925508" cy="459047"/>
            <a:chOff x="4648" y="3324"/>
            <a:chExt cx="772" cy="333"/>
          </a:xfrm>
        </p:grpSpPr>
        <p:grpSp>
          <p:nvGrpSpPr>
            <p:cNvPr id="74" name="Group 44"/>
            <p:cNvGrpSpPr>
              <a:grpSpLocks/>
            </p:cNvGrpSpPr>
            <p:nvPr/>
          </p:nvGrpSpPr>
          <p:grpSpPr bwMode="auto">
            <a:xfrm>
              <a:off x="4732" y="3359"/>
              <a:ext cx="621" cy="298"/>
              <a:chOff x="4596" y="2089"/>
              <a:chExt cx="621" cy="298"/>
            </a:xfrm>
          </p:grpSpPr>
          <p:sp>
            <p:nvSpPr>
              <p:cNvPr id="78"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79"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0"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1"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2"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3"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84"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sp>
          <p:nvSpPr>
            <p:cNvPr id="75"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6"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7"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grpSp>
      <p:grpSp>
        <p:nvGrpSpPr>
          <p:cNvPr id="85" name="Group 102"/>
          <p:cNvGrpSpPr>
            <a:grpSpLocks/>
          </p:cNvGrpSpPr>
          <p:nvPr/>
        </p:nvGrpSpPr>
        <p:grpSpPr bwMode="auto">
          <a:xfrm>
            <a:off x="6870523" y="4019839"/>
            <a:ext cx="652171" cy="436990"/>
            <a:chOff x="521" y="1071"/>
            <a:chExt cx="2223" cy="1361"/>
          </a:xfrm>
        </p:grpSpPr>
        <p:grpSp>
          <p:nvGrpSpPr>
            <p:cNvPr id="86" name="Group 103"/>
            <p:cNvGrpSpPr>
              <a:grpSpLocks/>
            </p:cNvGrpSpPr>
            <p:nvPr/>
          </p:nvGrpSpPr>
          <p:grpSpPr bwMode="auto">
            <a:xfrm>
              <a:off x="521" y="1071"/>
              <a:ext cx="590" cy="576"/>
              <a:chOff x="2608" y="1888"/>
              <a:chExt cx="590" cy="576"/>
            </a:xfrm>
          </p:grpSpPr>
          <p:sp>
            <p:nvSpPr>
              <p:cNvPr id="102"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3"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4"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7" name="Group 107"/>
            <p:cNvGrpSpPr>
              <a:grpSpLocks/>
            </p:cNvGrpSpPr>
            <p:nvPr/>
          </p:nvGrpSpPr>
          <p:grpSpPr bwMode="auto">
            <a:xfrm>
              <a:off x="1338" y="1071"/>
              <a:ext cx="590" cy="576"/>
              <a:chOff x="2608" y="1888"/>
              <a:chExt cx="590" cy="576"/>
            </a:xfrm>
          </p:grpSpPr>
          <p:sp>
            <p:nvSpPr>
              <p:cNvPr id="99"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0"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1"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8" name="Group 111"/>
            <p:cNvGrpSpPr>
              <a:grpSpLocks/>
            </p:cNvGrpSpPr>
            <p:nvPr/>
          </p:nvGrpSpPr>
          <p:grpSpPr bwMode="auto">
            <a:xfrm>
              <a:off x="1338" y="1856"/>
              <a:ext cx="590" cy="576"/>
              <a:chOff x="2608" y="1888"/>
              <a:chExt cx="590" cy="576"/>
            </a:xfrm>
          </p:grpSpPr>
          <p:sp>
            <p:nvSpPr>
              <p:cNvPr id="96"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7"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8"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9" name="Group 115"/>
            <p:cNvGrpSpPr>
              <a:grpSpLocks/>
            </p:cNvGrpSpPr>
            <p:nvPr/>
          </p:nvGrpSpPr>
          <p:grpSpPr bwMode="auto">
            <a:xfrm>
              <a:off x="2154" y="1856"/>
              <a:ext cx="590" cy="576"/>
              <a:chOff x="2608" y="1888"/>
              <a:chExt cx="590" cy="576"/>
            </a:xfrm>
          </p:grpSpPr>
          <p:sp>
            <p:nvSpPr>
              <p:cNvPr id="93"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4"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5"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cxnSp>
          <p:nvCxnSpPr>
            <p:cNvPr id="90" name="AutoShape 119"/>
            <p:cNvCxnSpPr>
              <a:cxnSpLocks noChangeShapeType="1"/>
              <a:stCxn id="99" idx="2"/>
              <a:endCxn id="96"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1" name="AutoShape 120"/>
            <p:cNvCxnSpPr>
              <a:cxnSpLocks noChangeShapeType="1"/>
              <a:stCxn id="96" idx="3"/>
              <a:endCxn id="93"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 name="AutoShape 121"/>
            <p:cNvCxnSpPr>
              <a:cxnSpLocks noChangeShapeType="1"/>
              <a:stCxn id="96" idx="1"/>
              <a:endCxn id="102"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105" name="Text Box 101"/>
          <p:cNvSpPr txBox="1">
            <a:spLocks noChangeArrowheads="1"/>
          </p:cNvSpPr>
          <p:nvPr/>
        </p:nvSpPr>
        <p:spPr bwMode="auto">
          <a:xfrm>
            <a:off x="7541337" y="4068166"/>
            <a:ext cx="988475"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latin typeface="+mn-lt"/>
              </a:rPr>
              <a:t>Modell över klasser av mjukvaruobjekt </a:t>
            </a:r>
            <a:endParaRPr lang="sv-SE" altLang="sv-SE" sz="825" i="0" dirty="0">
              <a:latin typeface="+mn-lt"/>
            </a:endParaRPr>
          </a:p>
          <a:p>
            <a:pPr eaLnBrk="1" hangingPunct="1"/>
            <a:endParaRPr lang="sv-SE" altLang="sv-SE" sz="619" b="1" i="0" dirty="0"/>
          </a:p>
        </p:txBody>
      </p:sp>
      <p:grpSp>
        <p:nvGrpSpPr>
          <p:cNvPr id="110" name="Group 65"/>
          <p:cNvGrpSpPr>
            <a:grpSpLocks/>
          </p:cNvGrpSpPr>
          <p:nvPr/>
        </p:nvGrpSpPr>
        <p:grpSpPr bwMode="auto">
          <a:xfrm>
            <a:off x="5741825" y="2918847"/>
            <a:ext cx="769739" cy="202704"/>
            <a:chOff x="3923" y="2523"/>
            <a:chExt cx="862" cy="227"/>
          </a:xfrm>
        </p:grpSpPr>
        <p:sp>
          <p:nvSpPr>
            <p:cNvPr id="111"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2"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3"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4"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nvGrpSpPr>
            <p:cNvPr id="115" name="Group 70"/>
            <p:cNvGrpSpPr>
              <a:grpSpLocks/>
            </p:cNvGrpSpPr>
            <p:nvPr/>
          </p:nvGrpSpPr>
          <p:grpSpPr bwMode="auto">
            <a:xfrm>
              <a:off x="3923" y="2524"/>
              <a:ext cx="151" cy="181"/>
              <a:chOff x="4634" y="3385"/>
              <a:chExt cx="226" cy="408"/>
            </a:xfrm>
          </p:grpSpPr>
          <p:sp>
            <p:nvSpPr>
              <p:cNvPr id="118"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9"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0"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1"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2"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sp>
          <p:nvSpPr>
            <p:cNvPr id="116"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117"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pic>
        <p:nvPicPr>
          <p:cNvPr id="123" name="Picture 122"/>
          <p:cNvPicPr>
            <a:picLocks noChangeAspect="1"/>
          </p:cNvPicPr>
          <p:nvPr/>
        </p:nvPicPr>
        <p:blipFill>
          <a:blip r:embed="rId4"/>
          <a:stretch>
            <a:fillRect/>
          </a:stretch>
        </p:blipFill>
        <p:spPr>
          <a:xfrm>
            <a:off x="468568" y="1028535"/>
            <a:ext cx="3684588" cy="3543465"/>
          </a:xfrm>
          <a:prstGeom prst="rect">
            <a:avLst/>
          </a:prstGeom>
        </p:spPr>
      </p:pic>
      <p:sp>
        <p:nvSpPr>
          <p:cNvPr id="125" name="TextBox 124"/>
          <p:cNvSpPr txBox="1"/>
          <p:nvPr/>
        </p:nvSpPr>
        <p:spPr>
          <a:xfrm>
            <a:off x="7043614" y="3162079"/>
            <a:ext cx="2114251" cy="646331"/>
          </a:xfrm>
          <a:prstGeom prst="rect">
            <a:avLst/>
          </a:prstGeom>
          <a:noFill/>
        </p:spPr>
        <p:txBody>
          <a:bodyPr wrap="square" rtlCol="0">
            <a:spAutoFit/>
          </a:bodyPr>
          <a:lstStyle/>
          <a:p>
            <a:r>
              <a:rPr lang="sv-SE" b="1" i="1" dirty="0" smtClean="0"/>
              <a:t>Olika former av systemmodeller</a:t>
            </a:r>
            <a:endParaRPr lang="sv-SE" b="1" i="1" dirty="0"/>
          </a:p>
        </p:txBody>
      </p:sp>
    </p:spTree>
    <p:custDataLst>
      <p:tags r:id="rId1"/>
    </p:custDataLst>
    <p:extLst>
      <p:ext uri="{BB962C8B-B14F-4D97-AF65-F5344CB8AC3E}">
        <p14:creationId xmlns:p14="http://schemas.microsoft.com/office/powerpoint/2010/main" val="150843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 name="Oval 123"/>
          <p:cNvSpPr/>
          <p:nvPr/>
        </p:nvSpPr>
        <p:spPr>
          <a:xfrm>
            <a:off x="4575060" y="3199447"/>
            <a:ext cx="4203351" cy="1456859"/>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a:t>
            </a:r>
            <a:r>
              <a:rPr lang="sv-SE" sz="2700" dirty="0" smtClean="0"/>
              <a:t>systemen med </a:t>
            </a:r>
            <a:r>
              <a:rPr lang="sv-SE" sz="2700" dirty="0"/>
              <a:t>modeller</a:t>
            </a:r>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smtClean="0"/>
              <a:t>Verksamhets-</a:t>
            </a:r>
          </a:p>
          <a:p>
            <a:r>
              <a:rPr lang="sv-SE" sz="825" b="1" dirty="0" smtClean="0"/>
              <a:t>processmodell </a:t>
            </a:r>
            <a:endParaRPr lang="sv-SE" sz="825" b="1" dirty="0"/>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50229"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554191"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572897"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6816658"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5894496"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271923"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542195"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056420"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589449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271923"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056420"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190961"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190961"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407655"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2" name="Text Box 42"/>
          <p:cNvSpPr txBox="1">
            <a:spLocks noChangeArrowheads="1"/>
          </p:cNvSpPr>
          <p:nvPr/>
        </p:nvSpPr>
        <p:spPr bwMode="auto">
          <a:xfrm>
            <a:off x="4501677" y="3547013"/>
            <a:ext cx="121203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latin typeface="+mn-lt"/>
              </a:rPr>
              <a:t>Interaktion </a:t>
            </a:r>
          </a:p>
          <a:p>
            <a:pPr algn="r" eaLnBrk="1" hangingPunct="1"/>
            <a:r>
              <a:rPr lang="sv-SE" altLang="sv-SE" sz="825" b="1" i="0" dirty="0">
                <a:latin typeface="+mn-lt"/>
              </a:rPr>
              <a:t>mellan mjukvaruobjekt  </a:t>
            </a:r>
          </a:p>
        </p:txBody>
      </p:sp>
      <p:grpSp>
        <p:nvGrpSpPr>
          <p:cNvPr id="73" name="Group 43"/>
          <p:cNvGrpSpPr>
            <a:grpSpLocks/>
          </p:cNvGrpSpPr>
          <p:nvPr/>
        </p:nvGrpSpPr>
        <p:grpSpPr bwMode="auto">
          <a:xfrm>
            <a:off x="5785040" y="3650475"/>
            <a:ext cx="925508" cy="459047"/>
            <a:chOff x="4648" y="3324"/>
            <a:chExt cx="772" cy="333"/>
          </a:xfrm>
        </p:grpSpPr>
        <p:grpSp>
          <p:nvGrpSpPr>
            <p:cNvPr id="74" name="Group 44"/>
            <p:cNvGrpSpPr>
              <a:grpSpLocks/>
            </p:cNvGrpSpPr>
            <p:nvPr/>
          </p:nvGrpSpPr>
          <p:grpSpPr bwMode="auto">
            <a:xfrm>
              <a:off x="4732" y="3359"/>
              <a:ext cx="621" cy="298"/>
              <a:chOff x="4596" y="2089"/>
              <a:chExt cx="621" cy="298"/>
            </a:xfrm>
          </p:grpSpPr>
          <p:sp>
            <p:nvSpPr>
              <p:cNvPr id="78"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79"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0"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1"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2"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3"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84"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sp>
          <p:nvSpPr>
            <p:cNvPr id="75"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6"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7"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grpSp>
      <p:grpSp>
        <p:nvGrpSpPr>
          <p:cNvPr id="85" name="Group 102"/>
          <p:cNvGrpSpPr>
            <a:grpSpLocks/>
          </p:cNvGrpSpPr>
          <p:nvPr/>
        </p:nvGrpSpPr>
        <p:grpSpPr bwMode="auto">
          <a:xfrm>
            <a:off x="6870523" y="4019839"/>
            <a:ext cx="652171" cy="436990"/>
            <a:chOff x="521" y="1071"/>
            <a:chExt cx="2223" cy="1361"/>
          </a:xfrm>
        </p:grpSpPr>
        <p:grpSp>
          <p:nvGrpSpPr>
            <p:cNvPr id="86" name="Group 103"/>
            <p:cNvGrpSpPr>
              <a:grpSpLocks/>
            </p:cNvGrpSpPr>
            <p:nvPr/>
          </p:nvGrpSpPr>
          <p:grpSpPr bwMode="auto">
            <a:xfrm>
              <a:off x="521" y="1071"/>
              <a:ext cx="590" cy="576"/>
              <a:chOff x="2608" y="1888"/>
              <a:chExt cx="590" cy="576"/>
            </a:xfrm>
          </p:grpSpPr>
          <p:sp>
            <p:nvSpPr>
              <p:cNvPr id="102"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3"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4"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7" name="Group 107"/>
            <p:cNvGrpSpPr>
              <a:grpSpLocks/>
            </p:cNvGrpSpPr>
            <p:nvPr/>
          </p:nvGrpSpPr>
          <p:grpSpPr bwMode="auto">
            <a:xfrm>
              <a:off x="1338" y="1071"/>
              <a:ext cx="590" cy="576"/>
              <a:chOff x="2608" y="1888"/>
              <a:chExt cx="590" cy="576"/>
            </a:xfrm>
          </p:grpSpPr>
          <p:sp>
            <p:nvSpPr>
              <p:cNvPr id="99"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0"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1"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8" name="Group 111"/>
            <p:cNvGrpSpPr>
              <a:grpSpLocks/>
            </p:cNvGrpSpPr>
            <p:nvPr/>
          </p:nvGrpSpPr>
          <p:grpSpPr bwMode="auto">
            <a:xfrm>
              <a:off x="1338" y="1856"/>
              <a:ext cx="590" cy="576"/>
              <a:chOff x="2608" y="1888"/>
              <a:chExt cx="590" cy="576"/>
            </a:xfrm>
          </p:grpSpPr>
          <p:sp>
            <p:nvSpPr>
              <p:cNvPr id="96"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7"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8"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9" name="Group 115"/>
            <p:cNvGrpSpPr>
              <a:grpSpLocks/>
            </p:cNvGrpSpPr>
            <p:nvPr/>
          </p:nvGrpSpPr>
          <p:grpSpPr bwMode="auto">
            <a:xfrm>
              <a:off x="2154" y="1856"/>
              <a:ext cx="590" cy="576"/>
              <a:chOff x="2608" y="1888"/>
              <a:chExt cx="590" cy="576"/>
            </a:xfrm>
          </p:grpSpPr>
          <p:sp>
            <p:nvSpPr>
              <p:cNvPr id="93"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4"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5"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cxnSp>
          <p:nvCxnSpPr>
            <p:cNvPr id="90" name="AutoShape 119"/>
            <p:cNvCxnSpPr>
              <a:cxnSpLocks noChangeShapeType="1"/>
              <a:stCxn id="99" idx="2"/>
              <a:endCxn id="96"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1" name="AutoShape 120"/>
            <p:cNvCxnSpPr>
              <a:cxnSpLocks noChangeShapeType="1"/>
              <a:stCxn id="96" idx="3"/>
              <a:endCxn id="93"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 name="AutoShape 121"/>
            <p:cNvCxnSpPr>
              <a:cxnSpLocks noChangeShapeType="1"/>
              <a:stCxn id="96" idx="1"/>
              <a:endCxn id="102"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105" name="Text Box 101"/>
          <p:cNvSpPr txBox="1">
            <a:spLocks noChangeArrowheads="1"/>
          </p:cNvSpPr>
          <p:nvPr/>
        </p:nvSpPr>
        <p:spPr bwMode="auto">
          <a:xfrm>
            <a:off x="7541337" y="4068166"/>
            <a:ext cx="988475"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latin typeface="+mn-lt"/>
              </a:rPr>
              <a:t>Modell över klasser av mjukvaruobjekt </a:t>
            </a:r>
            <a:endParaRPr lang="sv-SE" altLang="sv-SE" sz="825" i="0" dirty="0">
              <a:latin typeface="+mn-lt"/>
            </a:endParaRPr>
          </a:p>
          <a:p>
            <a:pPr eaLnBrk="1" hangingPunct="1"/>
            <a:endParaRPr lang="sv-SE" altLang="sv-SE" sz="619" b="1" i="0" dirty="0"/>
          </a:p>
        </p:txBody>
      </p:sp>
      <p:grpSp>
        <p:nvGrpSpPr>
          <p:cNvPr id="110" name="Group 65"/>
          <p:cNvGrpSpPr>
            <a:grpSpLocks/>
          </p:cNvGrpSpPr>
          <p:nvPr/>
        </p:nvGrpSpPr>
        <p:grpSpPr bwMode="auto">
          <a:xfrm>
            <a:off x="5741825" y="2918847"/>
            <a:ext cx="769739" cy="202704"/>
            <a:chOff x="3923" y="2523"/>
            <a:chExt cx="862" cy="227"/>
          </a:xfrm>
        </p:grpSpPr>
        <p:sp>
          <p:nvSpPr>
            <p:cNvPr id="111"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2"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3"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4"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nvGrpSpPr>
            <p:cNvPr id="115" name="Group 70"/>
            <p:cNvGrpSpPr>
              <a:grpSpLocks/>
            </p:cNvGrpSpPr>
            <p:nvPr/>
          </p:nvGrpSpPr>
          <p:grpSpPr bwMode="auto">
            <a:xfrm>
              <a:off x="3923" y="2524"/>
              <a:ext cx="151" cy="181"/>
              <a:chOff x="4634" y="3385"/>
              <a:chExt cx="226" cy="408"/>
            </a:xfrm>
          </p:grpSpPr>
          <p:sp>
            <p:nvSpPr>
              <p:cNvPr id="118"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9"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0"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1"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2"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sp>
          <p:nvSpPr>
            <p:cNvPr id="116"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117"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pic>
        <p:nvPicPr>
          <p:cNvPr id="123" name="Picture 122"/>
          <p:cNvPicPr>
            <a:picLocks noChangeAspect="1"/>
          </p:cNvPicPr>
          <p:nvPr/>
        </p:nvPicPr>
        <p:blipFill>
          <a:blip r:embed="rId4"/>
          <a:stretch>
            <a:fillRect/>
          </a:stretch>
        </p:blipFill>
        <p:spPr>
          <a:xfrm>
            <a:off x="468568" y="1028535"/>
            <a:ext cx="3684588" cy="3543465"/>
          </a:xfrm>
          <a:prstGeom prst="rect">
            <a:avLst/>
          </a:prstGeom>
        </p:spPr>
      </p:pic>
      <p:sp>
        <p:nvSpPr>
          <p:cNvPr id="125" name="TextBox 124"/>
          <p:cNvSpPr txBox="1"/>
          <p:nvPr/>
        </p:nvSpPr>
        <p:spPr>
          <a:xfrm>
            <a:off x="7043614" y="3162079"/>
            <a:ext cx="2114251" cy="646331"/>
          </a:xfrm>
          <a:prstGeom prst="rect">
            <a:avLst/>
          </a:prstGeom>
          <a:noFill/>
        </p:spPr>
        <p:txBody>
          <a:bodyPr wrap="square" rtlCol="0">
            <a:spAutoFit/>
          </a:bodyPr>
          <a:lstStyle/>
          <a:p>
            <a:r>
              <a:rPr lang="sv-SE" b="1" i="1" dirty="0" smtClean="0"/>
              <a:t>Olika former av systemmodeller</a:t>
            </a:r>
            <a:endParaRPr lang="sv-SE" b="1" i="1" dirty="0"/>
          </a:p>
        </p:txBody>
      </p:sp>
      <p:sp>
        <p:nvSpPr>
          <p:cNvPr id="127"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129" name="Right Arrow 128"/>
          <p:cNvSpPr/>
          <p:nvPr/>
        </p:nvSpPr>
        <p:spPr>
          <a:xfrm rot="10800000">
            <a:off x="4031938" y="2992158"/>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30" name="TextBox 129"/>
          <p:cNvSpPr txBox="1"/>
          <p:nvPr/>
        </p:nvSpPr>
        <p:spPr>
          <a:xfrm rot="16200000">
            <a:off x="3563091" y="3534180"/>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spTree>
    <p:custDataLst>
      <p:tags r:id="rId1"/>
    </p:custDataLst>
    <p:extLst>
      <p:ext uri="{BB962C8B-B14F-4D97-AF65-F5344CB8AC3E}">
        <p14:creationId xmlns:p14="http://schemas.microsoft.com/office/powerpoint/2010/main" val="2340661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a:t>
            </a:r>
            <a:r>
              <a:rPr lang="sv-SE" sz="2700" dirty="0" smtClean="0"/>
              <a:t>verksamhet och system</a:t>
            </a:r>
            <a:endParaRPr lang="sv-SE" sz="2700" dirty="0"/>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smtClean="0"/>
              <a:t>Verksamhets-</a:t>
            </a:r>
          </a:p>
          <a:p>
            <a:r>
              <a:rPr lang="sv-SE" sz="825" b="1" dirty="0" smtClean="0"/>
              <a:t>processmodell </a:t>
            </a:r>
            <a:endParaRPr lang="sv-SE" sz="825" b="1" dirty="0"/>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50229"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554191"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572897"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6816658"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5894496"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271923"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542195"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056420"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589449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271923"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056420"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190961"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190961"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407655"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2" name="Text Box 42"/>
          <p:cNvSpPr txBox="1">
            <a:spLocks noChangeArrowheads="1"/>
          </p:cNvSpPr>
          <p:nvPr/>
        </p:nvSpPr>
        <p:spPr bwMode="auto">
          <a:xfrm>
            <a:off x="4501677" y="3547013"/>
            <a:ext cx="121203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latin typeface="+mn-lt"/>
              </a:rPr>
              <a:t>Interaktion </a:t>
            </a:r>
          </a:p>
          <a:p>
            <a:pPr algn="r" eaLnBrk="1" hangingPunct="1"/>
            <a:r>
              <a:rPr lang="sv-SE" altLang="sv-SE" sz="825" b="1" i="0" dirty="0">
                <a:latin typeface="+mn-lt"/>
              </a:rPr>
              <a:t>mellan mjukvaruobjekt  </a:t>
            </a:r>
          </a:p>
        </p:txBody>
      </p:sp>
      <p:grpSp>
        <p:nvGrpSpPr>
          <p:cNvPr id="73" name="Group 43"/>
          <p:cNvGrpSpPr>
            <a:grpSpLocks/>
          </p:cNvGrpSpPr>
          <p:nvPr/>
        </p:nvGrpSpPr>
        <p:grpSpPr bwMode="auto">
          <a:xfrm>
            <a:off x="5785040" y="3650475"/>
            <a:ext cx="925508" cy="459047"/>
            <a:chOff x="4648" y="3324"/>
            <a:chExt cx="772" cy="333"/>
          </a:xfrm>
        </p:grpSpPr>
        <p:grpSp>
          <p:nvGrpSpPr>
            <p:cNvPr id="74" name="Group 44"/>
            <p:cNvGrpSpPr>
              <a:grpSpLocks/>
            </p:cNvGrpSpPr>
            <p:nvPr/>
          </p:nvGrpSpPr>
          <p:grpSpPr bwMode="auto">
            <a:xfrm>
              <a:off x="4732" y="3359"/>
              <a:ext cx="621" cy="298"/>
              <a:chOff x="4596" y="2089"/>
              <a:chExt cx="621" cy="298"/>
            </a:xfrm>
          </p:grpSpPr>
          <p:sp>
            <p:nvSpPr>
              <p:cNvPr id="78"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79"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0"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1"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2"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3"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84"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sp>
          <p:nvSpPr>
            <p:cNvPr id="75"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6"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7"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grpSp>
      <p:grpSp>
        <p:nvGrpSpPr>
          <p:cNvPr id="85" name="Group 102"/>
          <p:cNvGrpSpPr>
            <a:grpSpLocks/>
          </p:cNvGrpSpPr>
          <p:nvPr/>
        </p:nvGrpSpPr>
        <p:grpSpPr bwMode="auto">
          <a:xfrm>
            <a:off x="6870523" y="4019839"/>
            <a:ext cx="652171" cy="436990"/>
            <a:chOff x="521" y="1071"/>
            <a:chExt cx="2223" cy="1361"/>
          </a:xfrm>
        </p:grpSpPr>
        <p:grpSp>
          <p:nvGrpSpPr>
            <p:cNvPr id="86" name="Group 103"/>
            <p:cNvGrpSpPr>
              <a:grpSpLocks/>
            </p:cNvGrpSpPr>
            <p:nvPr/>
          </p:nvGrpSpPr>
          <p:grpSpPr bwMode="auto">
            <a:xfrm>
              <a:off x="521" y="1071"/>
              <a:ext cx="590" cy="576"/>
              <a:chOff x="2608" y="1888"/>
              <a:chExt cx="590" cy="576"/>
            </a:xfrm>
          </p:grpSpPr>
          <p:sp>
            <p:nvSpPr>
              <p:cNvPr id="102"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3"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4"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7" name="Group 107"/>
            <p:cNvGrpSpPr>
              <a:grpSpLocks/>
            </p:cNvGrpSpPr>
            <p:nvPr/>
          </p:nvGrpSpPr>
          <p:grpSpPr bwMode="auto">
            <a:xfrm>
              <a:off x="1338" y="1071"/>
              <a:ext cx="590" cy="576"/>
              <a:chOff x="2608" y="1888"/>
              <a:chExt cx="590" cy="576"/>
            </a:xfrm>
          </p:grpSpPr>
          <p:sp>
            <p:nvSpPr>
              <p:cNvPr id="99"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0"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1"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8" name="Group 111"/>
            <p:cNvGrpSpPr>
              <a:grpSpLocks/>
            </p:cNvGrpSpPr>
            <p:nvPr/>
          </p:nvGrpSpPr>
          <p:grpSpPr bwMode="auto">
            <a:xfrm>
              <a:off x="1338" y="1856"/>
              <a:ext cx="590" cy="576"/>
              <a:chOff x="2608" y="1888"/>
              <a:chExt cx="590" cy="576"/>
            </a:xfrm>
          </p:grpSpPr>
          <p:sp>
            <p:nvSpPr>
              <p:cNvPr id="96"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7"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8"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9" name="Group 115"/>
            <p:cNvGrpSpPr>
              <a:grpSpLocks/>
            </p:cNvGrpSpPr>
            <p:nvPr/>
          </p:nvGrpSpPr>
          <p:grpSpPr bwMode="auto">
            <a:xfrm>
              <a:off x="2154" y="1856"/>
              <a:ext cx="590" cy="576"/>
              <a:chOff x="2608" y="1888"/>
              <a:chExt cx="590" cy="576"/>
            </a:xfrm>
          </p:grpSpPr>
          <p:sp>
            <p:nvSpPr>
              <p:cNvPr id="93"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4"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5"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cxnSp>
          <p:nvCxnSpPr>
            <p:cNvPr id="90" name="AutoShape 119"/>
            <p:cNvCxnSpPr>
              <a:cxnSpLocks noChangeShapeType="1"/>
              <a:stCxn id="99" idx="2"/>
              <a:endCxn id="96"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1" name="AutoShape 120"/>
            <p:cNvCxnSpPr>
              <a:cxnSpLocks noChangeShapeType="1"/>
              <a:stCxn id="96" idx="3"/>
              <a:endCxn id="93"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 name="AutoShape 121"/>
            <p:cNvCxnSpPr>
              <a:cxnSpLocks noChangeShapeType="1"/>
              <a:stCxn id="96" idx="1"/>
              <a:endCxn id="102"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105" name="Text Box 101"/>
          <p:cNvSpPr txBox="1">
            <a:spLocks noChangeArrowheads="1"/>
          </p:cNvSpPr>
          <p:nvPr/>
        </p:nvSpPr>
        <p:spPr bwMode="auto">
          <a:xfrm>
            <a:off x="7541337" y="4068166"/>
            <a:ext cx="988475"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latin typeface="+mn-lt"/>
              </a:rPr>
              <a:t>Modell över klasser av mjukvaruobjekt </a:t>
            </a:r>
            <a:endParaRPr lang="sv-SE" altLang="sv-SE" sz="825" i="0" dirty="0">
              <a:latin typeface="+mn-lt"/>
            </a:endParaRPr>
          </a:p>
          <a:p>
            <a:pPr eaLnBrk="1" hangingPunct="1"/>
            <a:endParaRPr lang="sv-SE" altLang="sv-SE" sz="619" b="1" i="0" dirty="0"/>
          </a:p>
        </p:txBody>
      </p:sp>
      <p:sp>
        <p:nvSpPr>
          <p:cNvPr id="106" name="Right Brace 105"/>
          <p:cNvSpPr/>
          <p:nvPr/>
        </p:nvSpPr>
        <p:spPr>
          <a:xfrm>
            <a:off x="8307306" y="944724"/>
            <a:ext cx="403641" cy="217517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07" name="Right Brace 106"/>
          <p:cNvSpPr/>
          <p:nvPr/>
        </p:nvSpPr>
        <p:spPr>
          <a:xfrm>
            <a:off x="8321102" y="3132401"/>
            <a:ext cx="389845" cy="1524446"/>
          </a:xfrm>
          <a:prstGeom prst="rightBrace">
            <a:avLst>
              <a:gd name="adj1" fmla="val 4031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08" name="TextBox 107"/>
          <p:cNvSpPr txBox="1"/>
          <p:nvPr/>
        </p:nvSpPr>
        <p:spPr>
          <a:xfrm rot="16200000">
            <a:off x="7914181" y="1843929"/>
            <a:ext cx="1894670" cy="300082"/>
          </a:xfrm>
          <a:prstGeom prst="rect">
            <a:avLst/>
          </a:prstGeom>
          <a:noFill/>
        </p:spPr>
        <p:txBody>
          <a:bodyPr wrap="square" rtlCol="0">
            <a:spAutoFit/>
          </a:bodyPr>
          <a:lstStyle/>
          <a:p>
            <a:r>
              <a:rPr lang="sv-SE" sz="1350" dirty="0"/>
              <a:t>Verksamhetsmodeller</a:t>
            </a:r>
          </a:p>
        </p:txBody>
      </p:sp>
      <p:sp>
        <p:nvSpPr>
          <p:cNvPr id="109" name="TextBox 108"/>
          <p:cNvSpPr txBox="1"/>
          <p:nvPr/>
        </p:nvSpPr>
        <p:spPr>
          <a:xfrm rot="16200000">
            <a:off x="7854593" y="3569693"/>
            <a:ext cx="1894670" cy="300082"/>
          </a:xfrm>
          <a:prstGeom prst="rect">
            <a:avLst/>
          </a:prstGeom>
          <a:noFill/>
        </p:spPr>
        <p:txBody>
          <a:bodyPr wrap="square" rtlCol="0">
            <a:spAutoFit/>
          </a:bodyPr>
          <a:lstStyle/>
          <a:p>
            <a:r>
              <a:rPr lang="sv-SE" sz="1350" dirty="0"/>
              <a:t>Systemmodeller</a:t>
            </a:r>
          </a:p>
        </p:txBody>
      </p:sp>
      <p:grpSp>
        <p:nvGrpSpPr>
          <p:cNvPr id="110" name="Group 65"/>
          <p:cNvGrpSpPr>
            <a:grpSpLocks/>
          </p:cNvGrpSpPr>
          <p:nvPr/>
        </p:nvGrpSpPr>
        <p:grpSpPr bwMode="auto">
          <a:xfrm>
            <a:off x="5780573" y="2969880"/>
            <a:ext cx="769739" cy="202704"/>
            <a:chOff x="3923" y="2523"/>
            <a:chExt cx="862" cy="227"/>
          </a:xfrm>
        </p:grpSpPr>
        <p:sp>
          <p:nvSpPr>
            <p:cNvPr id="111"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2"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3"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4"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nvGrpSpPr>
            <p:cNvPr id="115" name="Group 70"/>
            <p:cNvGrpSpPr>
              <a:grpSpLocks/>
            </p:cNvGrpSpPr>
            <p:nvPr/>
          </p:nvGrpSpPr>
          <p:grpSpPr bwMode="auto">
            <a:xfrm>
              <a:off x="3923" y="2524"/>
              <a:ext cx="151" cy="181"/>
              <a:chOff x="4634" y="3385"/>
              <a:chExt cx="226" cy="408"/>
            </a:xfrm>
          </p:grpSpPr>
          <p:sp>
            <p:nvSpPr>
              <p:cNvPr id="118"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9"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0"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1"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2"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sp>
          <p:nvSpPr>
            <p:cNvPr id="116"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117"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pic>
        <p:nvPicPr>
          <p:cNvPr id="123" name="Picture 122"/>
          <p:cNvPicPr>
            <a:picLocks noChangeAspect="1"/>
          </p:cNvPicPr>
          <p:nvPr/>
        </p:nvPicPr>
        <p:blipFill>
          <a:blip r:embed="rId4"/>
          <a:stretch>
            <a:fillRect/>
          </a:stretch>
        </p:blipFill>
        <p:spPr>
          <a:xfrm>
            <a:off x="468568" y="1028535"/>
            <a:ext cx="3684588" cy="3543465"/>
          </a:xfrm>
          <a:prstGeom prst="rect">
            <a:avLst/>
          </a:prstGeom>
        </p:spPr>
      </p:pic>
      <p:sp>
        <p:nvSpPr>
          <p:cNvPr id="12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Tree>
    <p:custDataLst>
      <p:tags r:id="rId1"/>
    </p:custDataLst>
    <p:extLst>
      <p:ext uri="{BB962C8B-B14F-4D97-AF65-F5344CB8AC3E}">
        <p14:creationId xmlns:p14="http://schemas.microsoft.com/office/powerpoint/2010/main" val="1096963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a:t>
            </a:r>
            <a:r>
              <a:rPr lang="sv-SE" sz="2700" dirty="0" smtClean="0"/>
              <a:t>verksamheten och system</a:t>
            </a:r>
            <a:endParaRPr lang="sv-SE" sz="2700" dirty="0"/>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smtClean="0"/>
              <a:t>Verksamhets-</a:t>
            </a:r>
          </a:p>
          <a:p>
            <a:r>
              <a:rPr lang="sv-SE" sz="825" b="1" dirty="0" smtClean="0"/>
              <a:t>processmodell </a:t>
            </a:r>
            <a:endParaRPr lang="sv-SE" sz="825" b="1" dirty="0"/>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50229"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554191"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572897"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6816658"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5894496"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271923"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542195"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056420"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589449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271923"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056420"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190961"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190961"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407655"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2" name="Text Box 42"/>
          <p:cNvSpPr txBox="1">
            <a:spLocks noChangeArrowheads="1"/>
          </p:cNvSpPr>
          <p:nvPr/>
        </p:nvSpPr>
        <p:spPr bwMode="auto">
          <a:xfrm>
            <a:off x="4501677" y="3547013"/>
            <a:ext cx="121203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latin typeface="+mn-lt"/>
              </a:rPr>
              <a:t>Interaktion </a:t>
            </a:r>
          </a:p>
          <a:p>
            <a:pPr algn="r" eaLnBrk="1" hangingPunct="1"/>
            <a:r>
              <a:rPr lang="sv-SE" altLang="sv-SE" sz="825" b="1" i="0" dirty="0">
                <a:latin typeface="+mn-lt"/>
              </a:rPr>
              <a:t>mellan mjukvaruobjekt  </a:t>
            </a:r>
          </a:p>
        </p:txBody>
      </p:sp>
      <p:grpSp>
        <p:nvGrpSpPr>
          <p:cNvPr id="73" name="Group 43"/>
          <p:cNvGrpSpPr>
            <a:grpSpLocks/>
          </p:cNvGrpSpPr>
          <p:nvPr/>
        </p:nvGrpSpPr>
        <p:grpSpPr bwMode="auto">
          <a:xfrm>
            <a:off x="5785040" y="3650475"/>
            <a:ext cx="925508" cy="459047"/>
            <a:chOff x="4648" y="3324"/>
            <a:chExt cx="772" cy="333"/>
          </a:xfrm>
        </p:grpSpPr>
        <p:grpSp>
          <p:nvGrpSpPr>
            <p:cNvPr id="74" name="Group 44"/>
            <p:cNvGrpSpPr>
              <a:grpSpLocks/>
            </p:cNvGrpSpPr>
            <p:nvPr/>
          </p:nvGrpSpPr>
          <p:grpSpPr bwMode="auto">
            <a:xfrm>
              <a:off x="4732" y="3359"/>
              <a:ext cx="621" cy="298"/>
              <a:chOff x="4596" y="2089"/>
              <a:chExt cx="621" cy="298"/>
            </a:xfrm>
          </p:grpSpPr>
          <p:sp>
            <p:nvSpPr>
              <p:cNvPr id="78"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79"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0"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1"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2"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3"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84"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sp>
          <p:nvSpPr>
            <p:cNvPr id="75"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6"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7"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grpSp>
      <p:grpSp>
        <p:nvGrpSpPr>
          <p:cNvPr id="85" name="Group 102"/>
          <p:cNvGrpSpPr>
            <a:grpSpLocks/>
          </p:cNvGrpSpPr>
          <p:nvPr/>
        </p:nvGrpSpPr>
        <p:grpSpPr bwMode="auto">
          <a:xfrm>
            <a:off x="6870523" y="4019839"/>
            <a:ext cx="652171" cy="436990"/>
            <a:chOff x="521" y="1071"/>
            <a:chExt cx="2223" cy="1361"/>
          </a:xfrm>
        </p:grpSpPr>
        <p:grpSp>
          <p:nvGrpSpPr>
            <p:cNvPr id="86" name="Group 103"/>
            <p:cNvGrpSpPr>
              <a:grpSpLocks/>
            </p:cNvGrpSpPr>
            <p:nvPr/>
          </p:nvGrpSpPr>
          <p:grpSpPr bwMode="auto">
            <a:xfrm>
              <a:off x="521" y="1071"/>
              <a:ext cx="590" cy="576"/>
              <a:chOff x="2608" y="1888"/>
              <a:chExt cx="590" cy="576"/>
            </a:xfrm>
          </p:grpSpPr>
          <p:sp>
            <p:nvSpPr>
              <p:cNvPr id="102"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3"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4"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7" name="Group 107"/>
            <p:cNvGrpSpPr>
              <a:grpSpLocks/>
            </p:cNvGrpSpPr>
            <p:nvPr/>
          </p:nvGrpSpPr>
          <p:grpSpPr bwMode="auto">
            <a:xfrm>
              <a:off x="1338" y="1071"/>
              <a:ext cx="590" cy="576"/>
              <a:chOff x="2608" y="1888"/>
              <a:chExt cx="590" cy="576"/>
            </a:xfrm>
          </p:grpSpPr>
          <p:sp>
            <p:nvSpPr>
              <p:cNvPr id="99"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0"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1"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8" name="Group 111"/>
            <p:cNvGrpSpPr>
              <a:grpSpLocks/>
            </p:cNvGrpSpPr>
            <p:nvPr/>
          </p:nvGrpSpPr>
          <p:grpSpPr bwMode="auto">
            <a:xfrm>
              <a:off x="1338" y="1856"/>
              <a:ext cx="590" cy="576"/>
              <a:chOff x="2608" y="1888"/>
              <a:chExt cx="590" cy="576"/>
            </a:xfrm>
          </p:grpSpPr>
          <p:sp>
            <p:nvSpPr>
              <p:cNvPr id="96"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7"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8"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9" name="Group 115"/>
            <p:cNvGrpSpPr>
              <a:grpSpLocks/>
            </p:cNvGrpSpPr>
            <p:nvPr/>
          </p:nvGrpSpPr>
          <p:grpSpPr bwMode="auto">
            <a:xfrm>
              <a:off x="2154" y="1856"/>
              <a:ext cx="590" cy="576"/>
              <a:chOff x="2608" y="1888"/>
              <a:chExt cx="590" cy="576"/>
            </a:xfrm>
          </p:grpSpPr>
          <p:sp>
            <p:nvSpPr>
              <p:cNvPr id="93"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4"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5"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cxnSp>
          <p:nvCxnSpPr>
            <p:cNvPr id="90" name="AutoShape 119"/>
            <p:cNvCxnSpPr>
              <a:cxnSpLocks noChangeShapeType="1"/>
              <a:stCxn id="99" idx="2"/>
              <a:endCxn id="96"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1" name="AutoShape 120"/>
            <p:cNvCxnSpPr>
              <a:cxnSpLocks noChangeShapeType="1"/>
              <a:stCxn id="96" idx="3"/>
              <a:endCxn id="93"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 name="AutoShape 121"/>
            <p:cNvCxnSpPr>
              <a:cxnSpLocks noChangeShapeType="1"/>
              <a:stCxn id="96" idx="1"/>
              <a:endCxn id="102"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105" name="Text Box 101"/>
          <p:cNvSpPr txBox="1">
            <a:spLocks noChangeArrowheads="1"/>
          </p:cNvSpPr>
          <p:nvPr/>
        </p:nvSpPr>
        <p:spPr bwMode="auto">
          <a:xfrm>
            <a:off x="7541337" y="4068166"/>
            <a:ext cx="988475"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latin typeface="+mn-lt"/>
              </a:rPr>
              <a:t>Modell över klasser av mjukvaruobjekt </a:t>
            </a:r>
            <a:endParaRPr lang="sv-SE" altLang="sv-SE" sz="825" i="0" dirty="0">
              <a:latin typeface="+mn-lt"/>
            </a:endParaRPr>
          </a:p>
          <a:p>
            <a:pPr eaLnBrk="1" hangingPunct="1"/>
            <a:endParaRPr lang="sv-SE" altLang="sv-SE" sz="619" b="1" i="0" dirty="0"/>
          </a:p>
        </p:txBody>
      </p:sp>
      <p:sp>
        <p:nvSpPr>
          <p:cNvPr id="106" name="Right Brace 105"/>
          <p:cNvSpPr/>
          <p:nvPr/>
        </p:nvSpPr>
        <p:spPr>
          <a:xfrm>
            <a:off x="8307306" y="944724"/>
            <a:ext cx="403641" cy="217517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07" name="Right Brace 106"/>
          <p:cNvSpPr/>
          <p:nvPr/>
        </p:nvSpPr>
        <p:spPr>
          <a:xfrm>
            <a:off x="8321102" y="3132401"/>
            <a:ext cx="389845" cy="1524446"/>
          </a:xfrm>
          <a:prstGeom prst="rightBrace">
            <a:avLst>
              <a:gd name="adj1" fmla="val 4031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08" name="TextBox 107"/>
          <p:cNvSpPr txBox="1"/>
          <p:nvPr/>
        </p:nvSpPr>
        <p:spPr>
          <a:xfrm rot="16200000">
            <a:off x="7914181" y="1843929"/>
            <a:ext cx="1894670" cy="300082"/>
          </a:xfrm>
          <a:prstGeom prst="rect">
            <a:avLst/>
          </a:prstGeom>
          <a:noFill/>
        </p:spPr>
        <p:txBody>
          <a:bodyPr wrap="square" rtlCol="0">
            <a:spAutoFit/>
          </a:bodyPr>
          <a:lstStyle/>
          <a:p>
            <a:r>
              <a:rPr lang="sv-SE" sz="1350" dirty="0"/>
              <a:t>Verksamhetsmodeller</a:t>
            </a:r>
          </a:p>
        </p:txBody>
      </p:sp>
      <p:sp>
        <p:nvSpPr>
          <p:cNvPr id="109" name="TextBox 108"/>
          <p:cNvSpPr txBox="1"/>
          <p:nvPr/>
        </p:nvSpPr>
        <p:spPr>
          <a:xfrm rot="16200000">
            <a:off x="7854593" y="3569693"/>
            <a:ext cx="1894670" cy="300082"/>
          </a:xfrm>
          <a:prstGeom prst="rect">
            <a:avLst/>
          </a:prstGeom>
          <a:noFill/>
        </p:spPr>
        <p:txBody>
          <a:bodyPr wrap="square" rtlCol="0">
            <a:spAutoFit/>
          </a:bodyPr>
          <a:lstStyle/>
          <a:p>
            <a:r>
              <a:rPr lang="sv-SE" sz="1350" dirty="0"/>
              <a:t>Systemmodeller</a:t>
            </a:r>
          </a:p>
        </p:txBody>
      </p:sp>
      <p:grpSp>
        <p:nvGrpSpPr>
          <p:cNvPr id="110" name="Group 65"/>
          <p:cNvGrpSpPr>
            <a:grpSpLocks/>
          </p:cNvGrpSpPr>
          <p:nvPr/>
        </p:nvGrpSpPr>
        <p:grpSpPr bwMode="auto">
          <a:xfrm>
            <a:off x="5780573" y="2969880"/>
            <a:ext cx="769739" cy="202704"/>
            <a:chOff x="3923" y="2523"/>
            <a:chExt cx="862" cy="227"/>
          </a:xfrm>
        </p:grpSpPr>
        <p:sp>
          <p:nvSpPr>
            <p:cNvPr id="111"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2"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3"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4"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nvGrpSpPr>
            <p:cNvPr id="115" name="Group 70"/>
            <p:cNvGrpSpPr>
              <a:grpSpLocks/>
            </p:cNvGrpSpPr>
            <p:nvPr/>
          </p:nvGrpSpPr>
          <p:grpSpPr bwMode="auto">
            <a:xfrm>
              <a:off x="3923" y="2524"/>
              <a:ext cx="151" cy="181"/>
              <a:chOff x="4634" y="3385"/>
              <a:chExt cx="226" cy="408"/>
            </a:xfrm>
          </p:grpSpPr>
          <p:sp>
            <p:nvSpPr>
              <p:cNvPr id="118"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9"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0"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1"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2"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sp>
          <p:nvSpPr>
            <p:cNvPr id="116"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117"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pic>
        <p:nvPicPr>
          <p:cNvPr id="123" name="Picture 122"/>
          <p:cNvPicPr>
            <a:picLocks noChangeAspect="1"/>
          </p:cNvPicPr>
          <p:nvPr/>
        </p:nvPicPr>
        <p:blipFill>
          <a:blip r:embed="rId4"/>
          <a:stretch>
            <a:fillRect/>
          </a:stretch>
        </p:blipFill>
        <p:spPr>
          <a:xfrm>
            <a:off x="468568" y="1028535"/>
            <a:ext cx="3684588" cy="3543465"/>
          </a:xfrm>
          <a:prstGeom prst="rect">
            <a:avLst/>
          </a:prstGeom>
        </p:spPr>
      </p:pic>
      <p:sp>
        <p:nvSpPr>
          <p:cNvPr id="12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125" name="Right Arrow 124"/>
          <p:cNvSpPr/>
          <p:nvPr/>
        </p:nvSpPr>
        <p:spPr>
          <a:xfrm rot="10800000">
            <a:off x="4031938" y="1329612"/>
            <a:ext cx="377297" cy="3382088"/>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26" name="TextBox 125"/>
          <p:cNvSpPr txBox="1"/>
          <p:nvPr/>
        </p:nvSpPr>
        <p:spPr>
          <a:xfrm rot="16200000">
            <a:off x="2312369" y="2812907"/>
            <a:ext cx="3915786" cy="415498"/>
          </a:xfrm>
          <a:prstGeom prst="rect">
            <a:avLst/>
          </a:prstGeom>
          <a:noFill/>
        </p:spPr>
        <p:txBody>
          <a:bodyPr wrap="square" rtlCol="0">
            <a:spAutoFit/>
          </a:bodyPr>
          <a:lstStyle/>
          <a:p>
            <a:pPr algn="ctr"/>
            <a:r>
              <a:rPr lang="sv-SE" sz="1050" dirty="0" smtClean="0"/>
              <a:t>avbildar/representerar</a:t>
            </a:r>
            <a:r>
              <a:rPr lang="sv-SE" sz="1050" dirty="0"/>
              <a:t>/</a:t>
            </a:r>
          </a:p>
          <a:p>
            <a:pPr algn="ctr"/>
            <a:r>
              <a:rPr lang="sv-SE" sz="1050" dirty="0"/>
              <a:t>beskriver </a:t>
            </a:r>
          </a:p>
        </p:txBody>
      </p:sp>
    </p:spTree>
    <p:custDataLst>
      <p:tags r:id="rId1"/>
    </p:custDataLst>
    <p:extLst>
      <p:ext uri="{BB962C8B-B14F-4D97-AF65-F5344CB8AC3E}">
        <p14:creationId xmlns:p14="http://schemas.microsoft.com/office/powerpoint/2010/main" val="2891904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6605" y="213950"/>
            <a:ext cx="6260769" cy="857250"/>
          </a:xfrm>
        </p:spPr>
        <p:txBody>
          <a:bodyPr>
            <a:noAutofit/>
          </a:bodyPr>
          <a:lstStyle/>
          <a:p>
            <a:pPr algn="l"/>
            <a:r>
              <a:rPr lang="sv-SE" sz="2700" dirty="0"/>
              <a:t>Modeller</a:t>
            </a:r>
          </a:p>
        </p:txBody>
      </p:sp>
      <p:sp>
        <p:nvSpPr>
          <p:cNvPr id="27" name="Content Placeholder 26"/>
          <p:cNvSpPr>
            <a:spLocks noGrp="1"/>
          </p:cNvSpPr>
          <p:nvPr>
            <p:ph idx="1"/>
          </p:nvPr>
        </p:nvSpPr>
        <p:spPr>
          <a:xfrm>
            <a:off x="360736" y="880397"/>
            <a:ext cx="7264345" cy="2256306"/>
          </a:xfrm>
        </p:spPr>
        <p:txBody>
          <a:bodyPr>
            <a:normAutofit/>
          </a:bodyPr>
          <a:lstStyle/>
          <a:p>
            <a:r>
              <a:rPr lang="sv-SE" sz="1800" dirty="0"/>
              <a:t>Vad är en modell?</a:t>
            </a:r>
          </a:p>
          <a:p>
            <a:pPr lvl="1"/>
            <a:r>
              <a:rPr lang="sv-SE" sz="1350" dirty="0"/>
              <a:t>En modell är en struktur som representerar/avbildar/beskriver vissa aspekter av någon del av verkligheten. Modellen kan, till exempel, vara i textform eller grafisk form</a:t>
            </a:r>
          </a:p>
          <a:p>
            <a:r>
              <a:rPr lang="sv-SE" sz="1800" dirty="0"/>
              <a:t>Vad är en grafisk modell?</a:t>
            </a:r>
          </a:p>
          <a:p>
            <a:pPr lvl="1"/>
            <a:r>
              <a:rPr lang="sv-SE" sz="1350" dirty="0"/>
              <a:t>En grafisk modell är en struktur som visualiserar objekt, relationer, processer, aktioner, etc, med grafiska element som boxar, pilar etc </a:t>
            </a:r>
            <a:r>
              <a:rPr lang="sv-SE" sz="1350" b="1" dirty="0"/>
              <a:t>i ett </a:t>
            </a:r>
            <a:r>
              <a:rPr lang="sv-SE" sz="1350" b="1" dirty="0" smtClean="0"/>
              <a:t>diagram/i en graf</a:t>
            </a:r>
            <a:endParaRPr lang="sv-SE" sz="1350" b="1" dirty="0"/>
          </a:p>
        </p:txBody>
      </p:sp>
      <p:sp>
        <p:nvSpPr>
          <p:cNvPr id="21" name="AutoShape 7"/>
          <p:cNvSpPr>
            <a:spLocks noChangeArrowheads="1"/>
          </p:cNvSpPr>
          <p:nvPr/>
        </p:nvSpPr>
        <p:spPr bwMode="auto">
          <a:xfrm>
            <a:off x="5976287" y="381355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 name="AutoShape 8"/>
          <p:cNvSpPr>
            <a:spLocks noChangeArrowheads="1"/>
          </p:cNvSpPr>
          <p:nvPr/>
        </p:nvSpPr>
        <p:spPr bwMode="auto">
          <a:xfrm>
            <a:off x="5795708" y="424560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3" name="Line 9"/>
          <p:cNvSpPr>
            <a:spLocks noChangeShapeType="1"/>
          </p:cNvSpPr>
          <p:nvPr/>
        </p:nvSpPr>
        <p:spPr bwMode="auto">
          <a:xfrm flipH="1">
            <a:off x="5868275" y="4137589"/>
            <a:ext cx="216024" cy="108012"/>
          </a:xfrm>
          <a:prstGeom prst="line">
            <a:avLst/>
          </a:prstGeom>
          <a:noFill/>
          <a:ln w="9525">
            <a:solidFill>
              <a:schemeClr val="tx1"/>
            </a:solidFill>
            <a:round/>
            <a:headEnd/>
            <a:tailEnd type="triangle" w="med" len="med"/>
          </a:ln>
        </p:spPr>
        <p:txBody>
          <a:bodyPr/>
          <a:lstStyle/>
          <a:p>
            <a:endParaRPr lang="sv-SE" sz="1350"/>
          </a:p>
        </p:txBody>
      </p:sp>
      <p:sp>
        <p:nvSpPr>
          <p:cNvPr id="24" name="Line 10"/>
          <p:cNvSpPr>
            <a:spLocks noChangeShapeType="1"/>
          </p:cNvSpPr>
          <p:nvPr/>
        </p:nvSpPr>
        <p:spPr bwMode="auto">
          <a:xfrm>
            <a:off x="6084299" y="3921565"/>
            <a:ext cx="0" cy="108012"/>
          </a:xfrm>
          <a:prstGeom prst="line">
            <a:avLst/>
          </a:prstGeom>
          <a:noFill/>
          <a:ln w="9525">
            <a:solidFill>
              <a:schemeClr val="tx1"/>
            </a:solidFill>
            <a:round/>
            <a:headEnd/>
            <a:tailEnd type="triangle" w="med" len="med"/>
          </a:ln>
        </p:spPr>
        <p:txBody>
          <a:bodyPr/>
          <a:lstStyle/>
          <a:p>
            <a:endParaRPr lang="sv-SE" sz="1350"/>
          </a:p>
        </p:txBody>
      </p:sp>
      <p:sp>
        <p:nvSpPr>
          <p:cNvPr id="25" name="AutoShape 13"/>
          <p:cNvSpPr>
            <a:spLocks noChangeArrowheads="1"/>
          </p:cNvSpPr>
          <p:nvPr/>
        </p:nvSpPr>
        <p:spPr bwMode="auto">
          <a:xfrm>
            <a:off x="6138305" y="424560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89" name="Diamond 88"/>
          <p:cNvSpPr/>
          <p:nvPr/>
        </p:nvSpPr>
        <p:spPr>
          <a:xfrm>
            <a:off x="6030293" y="4029577"/>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0" name="Line 9"/>
          <p:cNvSpPr>
            <a:spLocks noChangeShapeType="1"/>
          </p:cNvSpPr>
          <p:nvPr/>
        </p:nvSpPr>
        <p:spPr bwMode="auto">
          <a:xfrm>
            <a:off x="6084299" y="4137589"/>
            <a:ext cx="162018" cy="108012"/>
          </a:xfrm>
          <a:prstGeom prst="line">
            <a:avLst/>
          </a:prstGeom>
          <a:noFill/>
          <a:ln w="9525">
            <a:solidFill>
              <a:schemeClr val="tx1"/>
            </a:solidFill>
            <a:round/>
            <a:headEnd/>
            <a:tailEnd type="triangle" w="med" len="med"/>
          </a:ln>
        </p:spPr>
        <p:txBody>
          <a:bodyPr/>
          <a:lstStyle/>
          <a:p>
            <a:endParaRPr lang="sv-SE" sz="1350"/>
          </a:p>
        </p:txBody>
      </p:sp>
      <p:sp>
        <p:nvSpPr>
          <p:cNvPr id="93" name="Text Box 5"/>
          <p:cNvSpPr txBox="1">
            <a:spLocks noChangeArrowheads="1"/>
          </p:cNvSpPr>
          <p:nvPr/>
        </p:nvSpPr>
        <p:spPr bwMode="auto">
          <a:xfrm>
            <a:off x="5521116" y="3517083"/>
            <a:ext cx="1620626" cy="219291"/>
          </a:xfrm>
          <a:prstGeom prst="rect">
            <a:avLst/>
          </a:prstGeom>
          <a:noFill/>
          <a:ln w="9525">
            <a:noFill/>
            <a:miter lim="800000"/>
            <a:headEnd/>
            <a:tailEnd/>
          </a:ln>
        </p:spPr>
        <p:txBody>
          <a:bodyPr wrap="square">
            <a:spAutoFit/>
          </a:bodyPr>
          <a:lstStyle/>
          <a:p>
            <a:r>
              <a:rPr lang="sv-SE" sz="825" b="1" dirty="0"/>
              <a:t>Verksamhetsprocessmodell </a:t>
            </a:r>
          </a:p>
        </p:txBody>
      </p:sp>
      <p:sp>
        <p:nvSpPr>
          <p:cNvPr id="91" name="Right Arrow 90"/>
          <p:cNvSpPr/>
          <p:nvPr/>
        </p:nvSpPr>
        <p:spPr>
          <a:xfrm rot="10800000">
            <a:off x="4763848" y="3111810"/>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2" name="TextBox 91"/>
          <p:cNvSpPr txBox="1"/>
          <p:nvPr/>
        </p:nvSpPr>
        <p:spPr>
          <a:xfrm rot="16200000">
            <a:off x="4295001" y="3687366"/>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pic>
        <p:nvPicPr>
          <p:cNvPr id="2" name="Picture 1"/>
          <p:cNvPicPr>
            <a:picLocks noChangeAspect="1"/>
          </p:cNvPicPr>
          <p:nvPr/>
        </p:nvPicPr>
        <p:blipFill>
          <a:blip r:embed="rId3"/>
          <a:stretch>
            <a:fillRect/>
          </a:stretch>
        </p:blipFill>
        <p:spPr>
          <a:xfrm>
            <a:off x="1922807" y="3318076"/>
            <a:ext cx="2203076" cy="1314989"/>
          </a:xfrm>
          <a:prstGeom prst="rect">
            <a:avLst/>
          </a:prstGeom>
        </p:spPr>
      </p:pic>
    </p:spTree>
    <p:extLst>
      <p:ext uri="{BB962C8B-B14F-4D97-AF65-F5344CB8AC3E}">
        <p14:creationId xmlns:p14="http://schemas.microsoft.com/office/powerpoint/2010/main" val="1246409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730" y="333558"/>
            <a:ext cx="7872446" cy="857250"/>
          </a:xfrm>
        </p:spPr>
        <p:txBody>
          <a:bodyPr>
            <a:noAutofit/>
          </a:bodyPr>
          <a:lstStyle/>
          <a:p>
            <a:pPr algn="l"/>
            <a:r>
              <a:rPr lang="sv-SE" sz="2700" dirty="0"/>
              <a:t>Statiska och dynamiska modeller</a:t>
            </a:r>
          </a:p>
        </p:txBody>
      </p:sp>
      <p:sp>
        <p:nvSpPr>
          <p:cNvPr id="27" name="Content Placeholder 26"/>
          <p:cNvSpPr>
            <a:spLocks noGrp="1"/>
          </p:cNvSpPr>
          <p:nvPr>
            <p:ph idx="1"/>
          </p:nvPr>
        </p:nvSpPr>
        <p:spPr>
          <a:xfrm>
            <a:off x="396729" y="1028770"/>
            <a:ext cx="8963027" cy="3564396"/>
          </a:xfrm>
        </p:spPr>
        <p:txBody>
          <a:bodyPr>
            <a:normAutofit/>
          </a:bodyPr>
          <a:lstStyle/>
          <a:p>
            <a:r>
              <a:rPr lang="sv-SE" sz="1800" dirty="0"/>
              <a:t>Statisk modell</a:t>
            </a:r>
          </a:p>
          <a:p>
            <a:pPr lvl="1"/>
            <a:r>
              <a:rPr lang="sv-SE" sz="1350" dirty="0"/>
              <a:t>avbildar statiska aspekter av verkligheten</a:t>
            </a:r>
          </a:p>
          <a:p>
            <a:pPr lvl="1"/>
            <a:r>
              <a:rPr lang="sv-SE" sz="1350" dirty="0"/>
              <a:t>mer precist så avbildas: vilka företeelser (ting) finns och hur är de relaterade till varandra</a:t>
            </a:r>
          </a:p>
          <a:p>
            <a:pPr lvl="1"/>
            <a:r>
              <a:rPr lang="sv-SE" sz="1350" dirty="0"/>
              <a:t>svarar på frågan: ”Vilka företeelser finns verkligheten?”</a:t>
            </a:r>
          </a:p>
          <a:p>
            <a:r>
              <a:rPr lang="sv-SE" sz="1800" dirty="0"/>
              <a:t>Dynamisk modell</a:t>
            </a:r>
          </a:p>
          <a:p>
            <a:pPr lvl="1"/>
            <a:r>
              <a:rPr lang="sv-SE" sz="1350" dirty="0"/>
              <a:t>avbildar </a:t>
            </a:r>
            <a:r>
              <a:rPr lang="en-GB" sz="1350" dirty="0" err="1"/>
              <a:t>dynamiska</a:t>
            </a:r>
            <a:r>
              <a:rPr lang="en-GB" sz="1350" dirty="0"/>
              <a:t> (</a:t>
            </a:r>
            <a:r>
              <a:rPr lang="en-GB" sz="1350" dirty="0" err="1"/>
              <a:t>beteendemässiga</a:t>
            </a:r>
            <a:r>
              <a:rPr lang="en-GB" sz="1350" dirty="0"/>
              <a:t>) </a:t>
            </a:r>
            <a:r>
              <a:rPr lang="en-GB" sz="1350" dirty="0" err="1"/>
              <a:t>aspekter</a:t>
            </a:r>
            <a:r>
              <a:rPr lang="en-GB" sz="1350" dirty="0"/>
              <a:t> </a:t>
            </a:r>
            <a:r>
              <a:rPr lang="en-GB" sz="1350" dirty="0" err="1"/>
              <a:t>av</a:t>
            </a:r>
            <a:r>
              <a:rPr lang="en-GB" sz="1350" dirty="0"/>
              <a:t> </a:t>
            </a:r>
            <a:r>
              <a:rPr lang="en-GB" sz="1350" dirty="0" err="1"/>
              <a:t>verkligheten</a:t>
            </a:r>
            <a:endParaRPr lang="en-GB" sz="1350" dirty="0"/>
          </a:p>
          <a:p>
            <a:pPr lvl="1"/>
            <a:r>
              <a:rPr lang="en-GB" sz="1350" dirty="0" err="1"/>
              <a:t>mer</a:t>
            </a:r>
            <a:r>
              <a:rPr lang="en-GB" sz="1350" dirty="0"/>
              <a:t> </a:t>
            </a:r>
            <a:r>
              <a:rPr lang="en-GB" sz="1350" dirty="0" err="1"/>
              <a:t>precist</a:t>
            </a:r>
            <a:r>
              <a:rPr lang="en-GB" sz="1350" dirty="0"/>
              <a:t> </a:t>
            </a:r>
            <a:r>
              <a:rPr lang="en-GB" sz="1350" dirty="0" err="1"/>
              <a:t>så</a:t>
            </a:r>
            <a:r>
              <a:rPr lang="en-GB" sz="1350" dirty="0"/>
              <a:t> </a:t>
            </a:r>
            <a:r>
              <a:rPr lang="en-GB" sz="1350" dirty="0" err="1"/>
              <a:t>avbildas</a:t>
            </a:r>
            <a:r>
              <a:rPr lang="en-GB" sz="1350" dirty="0"/>
              <a:t>: </a:t>
            </a:r>
            <a:r>
              <a:rPr lang="en-GB" sz="1350" dirty="0" err="1"/>
              <a:t>hur</a:t>
            </a:r>
            <a:r>
              <a:rPr lang="en-GB" sz="1350" dirty="0"/>
              <a:t> </a:t>
            </a:r>
            <a:r>
              <a:rPr lang="en-GB" sz="1350" dirty="0" err="1"/>
              <a:t>företeelser</a:t>
            </a:r>
            <a:r>
              <a:rPr lang="en-GB" sz="1350" dirty="0"/>
              <a:t> </a:t>
            </a:r>
            <a:r>
              <a:rPr lang="en-GB" sz="1350" dirty="0" err="1"/>
              <a:t>och</a:t>
            </a:r>
            <a:r>
              <a:rPr lang="en-GB" sz="1350" dirty="0"/>
              <a:t> </a:t>
            </a:r>
            <a:r>
              <a:rPr lang="en-GB" sz="1350" dirty="0" err="1"/>
              <a:t>deras</a:t>
            </a:r>
            <a:r>
              <a:rPr lang="en-GB" sz="1350" dirty="0"/>
              <a:t> </a:t>
            </a:r>
            <a:r>
              <a:rPr lang="en-GB" sz="1350" dirty="0" err="1"/>
              <a:t>relationer</a:t>
            </a:r>
            <a:r>
              <a:rPr lang="en-GB" sz="1350" dirty="0"/>
              <a:t> </a:t>
            </a:r>
            <a:r>
              <a:rPr lang="en-GB" sz="1350" dirty="0" err="1"/>
              <a:t>förändras</a:t>
            </a:r>
            <a:endParaRPr lang="en-GB" sz="1350" dirty="0"/>
          </a:p>
          <a:p>
            <a:pPr lvl="1"/>
            <a:r>
              <a:rPr lang="sv-SE" sz="1350" dirty="0"/>
              <a:t>svarar på frågan: ”Hur förändras verkligheten?”</a:t>
            </a:r>
          </a:p>
        </p:txBody>
      </p:sp>
      <p:sp>
        <p:nvSpPr>
          <p:cNvPr id="5" name="AutoShape 7"/>
          <p:cNvSpPr>
            <a:spLocks noChangeArrowheads="1"/>
          </p:cNvSpPr>
          <p:nvPr/>
        </p:nvSpPr>
        <p:spPr bwMode="auto">
          <a:xfrm>
            <a:off x="5994717" y="343551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6" name="AutoShape 8"/>
          <p:cNvSpPr>
            <a:spLocks noChangeArrowheads="1"/>
          </p:cNvSpPr>
          <p:nvPr/>
        </p:nvSpPr>
        <p:spPr bwMode="auto">
          <a:xfrm>
            <a:off x="5814138" y="3867559"/>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7" name="Line 9"/>
          <p:cNvSpPr>
            <a:spLocks noChangeShapeType="1"/>
          </p:cNvSpPr>
          <p:nvPr/>
        </p:nvSpPr>
        <p:spPr bwMode="auto">
          <a:xfrm flipH="1">
            <a:off x="5886705" y="3759547"/>
            <a:ext cx="216024" cy="108012"/>
          </a:xfrm>
          <a:prstGeom prst="line">
            <a:avLst/>
          </a:prstGeom>
          <a:noFill/>
          <a:ln w="9525">
            <a:solidFill>
              <a:schemeClr val="tx1"/>
            </a:solidFill>
            <a:round/>
            <a:headEnd/>
            <a:tailEnd type="triangle" w="med" len="med"/>
          </a:ln>
        </p:spPr>
        <p:txBody>
          <a:bodyPr/>
          <a:lstStyle/>
          <a:p>
            <a:endParaRPr lang="sv-SE" sz="1350"/>
          </a:p>
        </p:txBody>
      </p:sp>
      <p:sp>
        <p:nvSpPr>
          <p:cNvPr id="8" name="Line 10"/>
          <p:cNvSpPr>
            <a:spLocks noChangeShapeType="1"/>
          </p:cNvSpPr>
          <p:nvPr/>
        </p:nvSpPr>
        <p:spPr bwMode="auto">
          <a:xfrm>
            <a:off x="6102729" y="3543523"/>
            <a:ext cx="0" cy="108012"/>
          </a:xfrm>
          <a:prstGeom prst="line">
            <a:avLst/>
          </a:prstGeom>
          <a:noFill/>
          <a:ln w="9525">
            <a:solidFill>
              <a:schemeClr val="tx1"/>
            </a:solidFill>
            <a:round/>
            <a:headEnd/>
            <a:tailEnd type="triangle" w="med" len="med"/>
          </a:ln>
        </p:spPr>
        <p:txBody>
          <a:bodyPr/>
          <a:lstStyle/>
          <a:p>
            <a:endParaRPr lang="sv-SE" sz="1350"/>
          </a:p>
        </p:txBody>
      </p:sp>
      <p:sp>
        <p:nvSpPr>
          <p:cNvPr id="9" name="AutoShape 13"/>
          <p:cNvSpPr>
            <a:spLocks noChangeArrowheads="1"/>
          </p:cNvSpPr>
          <p:nvPr/>
        </p:nvSpPr>
        <p:spPr bwMode="auto">
          <a:xfrm>
            <a:off x="6156735" y="3867559"/>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73" name="Diamond 72"/>
          <p:cNvSpPr/>
          <p:nvPr/>
        </p:nvSpPr>
        <p:spPr>
          <a:xfrm>
            <a:off x="6048723" y="3651535"/>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4" name="Line 9"/>
          <p:cNvSpPr>
            <a:spLocks noChangeShapeType="1"/>
          </p:cNvSpPr>
          <p:nvPr/>
        </p:nvSpPr>
        <p:spPr bwMode="auto">
          <a:xfrm>
            <a:off x="6102729" y="3759547"/>
            <a:ext cx="162018" cy="108012"/>
          </a:xfrm>
          <a:prstGeom prst="line">
            <a:avLst/>
          </a:prstGeom>
          <a:noFill/>
          <a:ln w="9525">
            <a:solidFill>
              <a:schemeClr val="tx1"/>
            </a:solidFill>
            <a:round/>
            <a:headEnd/>
            <a:tailEnd type="triangle" w="med" len="med"/>
          </a:ln>
        </p:spPr>
        <p:txBody>
          <a:bodyPr/>
          <a:lstStyle/>
          <a:p>
            <a:endParaRPr lang="sv-SE" sz="1350"/>
          </a:p>
        </p:txBody>
      </p:sp>
      <p:sp>
        <p:nvSpPr>
          <p:cNvPr id="77" name="Text Box 5"/>
          <p:cNvSpPr txBox="1">
            <a:spLocks noChangeArrowheads="1"/>
          </p:cNvSpPr>
          <p:nvPr/>
        </p:nvSpPr>
        <p:spPr bwMode="auto">
          <a:xfrm>
            <a:off x="6138175" y="3382711"/>
            <a:ext cx="1620626" cy="346249"/>
          </a:xfrm>
          <a:prstGeom prst="rect">
            <a:avLst/>
          </a:prstGeom>
          <a:noFill/>
          <a:ln w="9525">
            <a:noFill/>
            <a:miter lim="800000"/>
            <a:headEnd/>
            <a:tailEnd/>
          </a:ln>
        </p:spPr>
        <p:txBody>
          <a:bodyPr wrap="square">
            <a:spAutoFit/>
          </a:bodyPr>
          <a:lstStyle/>
          <a:p>
            <a:pPr algn="r"/>
            <a:r>
              <a:rPr lang="sv-SE" sz="825" b="1" dirty="0"/>
              <a:t>Verksamhetsprocessmodell </a:t>
            </a:r>
          </a:p>
          <a:p>
            <a:pPr algn="r"/>
            <a:r>
              <a:rPr lang="sv-SE" sz="825" b="1" dirty="0"/>
              <a:t>(en dynamisk modell)</a:t>
            </a:r>
          </a:p>
        </p:txBody>
      </p:sp>
      <p:sp>
        <p:nvSpPr>
          <p:cNvPr id="79" name="Text Box 80"/>
          <p:cNvSpPr txBox="1">
            <a:spLocks noChangeArrowheads="1"/>
          </p:cNvSpPr>
          <p:nvPr/>
        </p:nvSpPr>
        <p:spPr bwMode="auto">
          <a:xfrm>
            <a:off x="6624228" y="4214762"/>
            <a:ext cx="1242138" cy="600164"/>
          </a:xfrm>
          <a:prstGeom prst="rect">
            <a:avLst/>
          </a:prstGeom>
          <a:noFill/>
          <a:ln w="9525">
            <a:noFill/>
            <a:miter lim="800000"/>
            <a:headEnd/>
            <a:tailEnd/>
          </a:ln>
        </p:spPr>
        <p:txBody>
          <a:bodyPr wrap="square">
            <a:spAutoFit/>
          </a:bodyPr>
          <a:lstStyle/>
          <a:p>
            <a:pPr algn="r"/>
            <a:r>
              <a:rPr lang="sv-SE" sz="825" b="1" dirty="0"/>
              <a:t>Konceptuell modell över verksamhetens termer/begrepp (en statisk modell)</a:t>
            </a:r>
          </a:p>
        </p:txBody>
      </p:sp>
      <p:grpSp>
        <p:nvGrpSpPr>
          <p:cNvPr id="80" name="Group 81"/>
          <p:cNvGrpSpPr>
            <a:grpSpLocks/>
          </p:cNvGrpSpPr>
          <p:nvPr/>
        </p:nvGrpSpPr>
        <p:grpSpPr bwMode="auto">
          <a:xfrm>
            <a:off x="5867121" y="4293157"/>
            <a:ext cx="647700" cy="377428"/>
            <a:chOff x="521" y="1071"/>
            <a:chExt cx="2223" cy="1361"/>
          </a:xfrm>
        </p:grpSpPr>
        <p:grpSp>
          <p:nvGrpSpPr>
            <p:cNvPr id="81" name="Group 82"/>
            <p:cNvGrpSpPr>
              <a:grpSpLocks/>
            </p:cNvGrpSpPr>
            <p:nvPr/>
          </p:nvGrpSpPr>
          <p:grpSpPr bwMode="auto">
            <a:xfrm>
              <a:off x="521" y="1071"/>
              <a:ext cx="590" cy="576"/>
              <a:chOff x="2608" y="1888"/>
              <a:chExt cx="590" cy="576"/>
            </a:xfrm>
          </p:grpSpPr>
          <p:sp>
            <p:nvSpPr>
              <p:cNvPr id="97"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98"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99"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82" name="Group 86"/>
            <p:cNvGrpSpPr>
              <a:grpSpLocks/>
            </p:cNvGrpSpPr>
            <p:nvPr/>
          </p:nvGrpSpPr>
          <p:grpSpPr bwMode="auto">
            <a:xfrm>
              <a:off x="1338" y="1071"/>
              <a:ext cx="590" cy="576"/>
              <a:chOff x="2608" y="1888"/>
              <a:chExt cx="590" cy="576"/>
            </a:xfrm>
          </p:grpSpPr>
          <p:sp>
            <p:nvSpPr>
              <p:cNvPr id="94"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95"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96"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83" name="Group 90"/>
            <p:cNvGrpSpPr>
              <a:grpSpLocks/>
            </p:cNvGrpSpPr>
            <p:nvPr/>
          </p:nvGrpSpPr>
          <p:grpSpPr bwMode="auto">
            <a:xfrm>
              <a:off x="1338" y="1856"/>
              <a:ext cx="590" cy="576"/>
              <a:chOff x="2608" y="1888"/>
              <a:chExt cx="590" cy="576"/>
            </a:xfrm>
          </p:grpSpPr>
          <p:sp>
            <p:nvSpPr>
              <p:cNvPr id="91"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92"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93"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84" name="Group 94"/>
            <p:cNvGrpSpPr>
              <a:grpSpLocks/>
            </p:cNvGrpSpPr>
            <p:nvPr/>
          </p:nvGrpSpPr>
          <p:grpSpPr bwMode="auto">
            <a:xfrm>
              <a:off x="2154" y="1856"/>
              <a:ext cx="590" cy="576"/>
              <a:chOff x="2608" y="1888"/>
              <a:chExt cx="590" cy="576"/>
            </a:xfrm>
          </p:grpSpPr>
          <p:sp>
            <p:nvSpPr>
              <p:cNvPr id="88"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89"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90"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85" name="AutoShape 98"/>
            <p:cNvCxnSpPr>
              <a:cxnSpLocks noChangeShapeType="1"/>
              <a:stCxn id="94" idx="2"/>
              <a:endCxn id="91" idx="0"/>
            </p:cNvCxnSpPr>
            <p:nvPr/>
          </p:nvCxnSpPr>
          <p:spPr bwMode="auto">
            <a:xfrm>
              <a:off x="1633" y="1647"/>
              <a:ext cx="0" cy="209"/>
            </a:xfrm>
            <a:prstGeom prst="straightConnector1">
              <a:avLst/>
            </a:prstGeom>
            <a:noFill/>
            <a:ln w="9525">
              <a:solidFill>
                <a:schemeClr val="tx1"/>
              </a:solidFill>
              <a:round/>
              <a:headEnd/>
              <a:tailEnd/>
            </a:ln>
          </p:spPr>
        </p:cxnSp>
        <p:cxnSp>
          <p:nvCxnSpPr>
            <p:cNvPr id="86" name="AutoShape 99"/>
            <p:cNvCxnSpPr>
              <a:cxnSpLocks noChangeShapeType="1"/>
              <a:stCxn id="91" idx="3"/>
              <a:endCxn id="88" idx="1"/>
            </p:cNvCxnSpPr>
            <p:nvPr/>
          </p:nvCxnSpPr>
          <p:spPr bwMode="auto">
            <a:xfrm>
              <a:off x="1928" y="2144"/>
              <a:ext cx="226" cy="0"/>
            </a:xfrm>
            <a:prstGeom prst="straightConnector1">
              <a:avLst/>
            </a:prstGeom>
            <a:noFill/>
            <a:ln w="9525">
              <a:solidFill>
                <a:schemeClr val="tx1"/>
              </a:solidFill>
              <a:round/>
              <a:headEnd/>
              <a:tailEnd/>
            </a:ln>
          </p:spPr>
        </p:cxnSp>
        <p:cxnSp>
          <p:nvCxnSpPr>
            <p:cNvPr id="87" name="AutoShape 100"/>
            <p:cNvCxnSpPr>
              <a:cxnSpLocks noChangeShapeType="1"/>
              <a:stCxn id="91" idx="1"/>
              <a:endCxn id="97" idx="2"/>
            </p:cNvCxnSpPr>
            <p:nvPr/>
          </p:nvCxnSpPr>
          <p:spPr bwMode="auto">
            <a:xfrm rot="10800000">
              <a:off x="816" y="1647"/>
              <a:ext cx="522" cy="497"/>
            </a:xfrm>
            <a:prstGeom prst="bentConnector2">
              <a:avLst/>
            </a:prstGeom>
            <a:noFill/>
            <a:ln w="9525">
              <a:solidFill>
                <a:schemeClr val="tx1"/>
              </a:solidFill>
              <a:miter lim="800000"/>
              <a:headEnd/>
              <a:tailEnd/>
            </a:ln>
          </p:spPr>
        </p:cxnSp>
      </p:grpSp>
      <p:grpSp>
        <p:nvGrpSpPr>
          <p:cNvPr id="100" name="Group 102"/>
          <p:cNvGrpSpPr>
            <a:grpSpLocks/>
          </p:cNvGrpSpPr>
          <p:nvPr/>
        </p:nvGrpSpPr>
        <p:grpSpPr bwMode="auto">
          <a:xfrm>
            <a:off x="6101650" y="4516581"/>
            <a:ext cx="647700" cy="377428"/>
            <a:chOff x="521" y="1071"/>
            <a:chExt cx="2223" cy="1361"/>
          </a:xfrm>
        </p:grpSpPr>
        <p:grpSp>
          <p:nvGrpSpPr>
            <p:cNvPr id="101" name="Group 103"/>
            <p:cNvGrpSpPr>
              <a:grpSpLocks/>
            </p:cNvGrpSpPr>
            <p:nvPr/>
          </p:nvGrpSpPr>
          <p:grpSpPr bwMode="auto">
            <a:xfrm>
              <a:off x="521" y="1071"/>
              <a:ext cx="590" cy="576"/>
              <a:chOff x="2608" y="1888"/>
              <a:chExt cx="590" cy="576"/>
            </a:xfrm>
          </p:grpSpPr>
          <p:sp>
            <p:nvSpPr>
              <p:cNvPr id="117"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18"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19"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02" name="Group 107"/>
            <p:cNvGrpSpPr>
              <a:grpSpLocks/>
            </p:cNvGrpSpPr>
            <p:nvPr/>
          </p:nvGrpSpPr>
          <p:grpSpPr bwMode="auto">
            <a:xfrm>
              <a:off x="1338" y="1071"/>
              <a:ext cx="590" cy="576"/>
              <a:chOff x="2608" y="1888"/>
              <a:chExt cx="590" cy="576"/>
            </a:xfrm>
          </p:grpSpPr>
          <p:sp>
            <p:nvSpPr>
              <p:cNvPr id="114"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15"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16"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03" name="Group 111"/>
            <p:cNvGrpSpPr>
              <a:grpSpLocks/>
            </p:cNvGrpSpPr>
            <p:nvPr/>
          </p:nvGrpSpPr>
          <p:grpSpPr bwMode="auto">
            <a:xfrm>
              <a:off x="1338" y="1856"/>
              <a:ext cx="590" cy="576"/>
              <a:chOff x="2608" y="1888"/>
              <a:chExt cx="590" cy="576"/>
            </a:xfrm>
          </p:grpSpPr>
          <p:sp>
            <p:nvSpPr>
              <p:cNvPr id="111"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12"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13"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04" name="Group 115"/>
            <p:cNvGrpSpPr>
              <a:grpSpLocks/>
            </p:cNvGrpSpPr>
            <p:nvPr/>
          </p:nvGrpSpPr>
          <p:grpSpPr bwMode="auto">
            <a:xfrm>
              <a:off x="2154" y="1856"/>
              <a:ext cx="590" cy="576"/>
              <a:chOff x="2608" y="1888"/>
              <a:chExt cx="590" cy="576"/>
            </a:xfrm>
          </p:grpSpPr>
          <p:sp>
            <p:nvSpPr>
              <p:cNvPr id="108"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09"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10"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105" name="AutoShape 119"/>
            <p:cNvCxnSpPr>
              <a:cxnSpLocks noChangeShapeType="1"/>
              <a:stCxn id="114" idx="2"/>
              <a:endCxn id="111" idx="0"/>
            </p:cNvCxnSpPr>
            <p:nvPr/>
          </p:nvCxnSpPr>
          <p:spPr bwMode="auto">
            <a:xfrm>
              <a:off x="1633" y="1647"/>
              <a:ext cx="0" cy="209"/>
            </a:xfrm>
            <a:prstGeom prst="straightConnector1">
              <a:avLst/>
            </a:prstGeom>
            <a:noFill/>
            <a:ln w="9525">
              <a:solidFill>
                <a:schemeClr val="tx1"/>
              </a:solidFill>
              <a:round/>
              <a:headEnd/>
              <a:tailEnd/>
            </a:ln>
          </p:spPr>
        </p:cxnSp>
        <p:cxnSp>
          <p:nvCxnSpPr>
            <p:cNvPr id="106" name="AutoShape 120"/>
            <p:cNvCxnSpPr>
              <a:cxnSpLocks noChangeShapeType="1"/>
              <a:stCxn id="111" idx="3"/>
              <a:endCxn id="108" idx="1"/>
            </p:cNvCxnSpPr>
            <p:nvPr/>
          </p:nvCxnSpPr>
          <p:spPr bwMode="auto">
            <a:xfrm>
              <a:off x="1928" y="2144"/>
              <a:ext cx="226" cy="0"/>
            </a:xfrm>
            <a:prstGeom prst="straightConnector1">
              <a:avLst/>
            </a:prstGeom>
            <a:noFill/>
            <a:ln w="9525">
              <a:solidFill>
                <a:schemeClr val="tx1"/>
              </a:solidFill>
              <a:round/>
              <a:headEnd/>
              <a:tailEnd/>
            </a:ln>
          </p:spPr>
        </p:cxnSp>
        <p:cxnSp>
          <p:nvCxnSpPr>
            <p:cNvPr id="107" name="AutoShape 121"/>
            <p:cNvCxnSpPr>
              <a:cxnSpLocks noChangeShapeType="1"/>
              <a:stCxn id="111" idx="1"/>
              <a:endCxn id="117"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123" name="Right Arrow 122"/>
          <p:cNvSpPr/>
          <p:nvPr/>
        </p:nvSpPr>
        <p:spPr>
          <a:xfrm rot="10800000">
            <a:off x="4763848" y="3327833"/>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24" name="TextBox 123"/>
          <p:cNvSpPr txBox="1"/>
          <p:nvPr/>
        </p:nvSpPr>
        <p:spPr>
          <a:xfrm rot="16200000">
            <a:off x="4295001" y="3903389"/>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pic>
        <p:nvPicPr>
          <p:cNvPr id="120" name="Picture 119"/>
          <p:cNvPicPr>
            <a:picLocks noChangeAspect="1"/>
          </p:cNvPicPr>
          <p:nvPr/>
        </p:nvPicPr>
        <p:blipFill>
          <a:blip r:embed="rId3"/>
          <a:stretch>
            <a:fillRect/>
          </a:stretch>
        </p:blipFill>
        <p:spPr>
          <a:xfrm>
            <a:off x="1956390" y="3573766"/>
            <a:ext cx="2359811" cy="1314989"/>
          </a:xfrm>
          <a:prstGeom prst="rect">
            <a:avLst/>
          </a:prstGeom>
        </p:spPr>
      </p:pic>
    </p:spTree>
    <p:extLst>
      <p:ext uri="{BB962C8B-B14F-4D97-AF65-F5344CB8AC3E}">
        <p14:creationId xmlns:p14="http://schemas.microsoft.com/office/powerpoint/2010/main" val="2683945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5454" y="186608"/>
            <a:ext cx="6805345" cy="857250"/>
          </a:xfrm>
        </p:spPr>
        <p:txBody>
          <a:bodyPr>
            <a:noAutofit/>
          </a:bodyPr>
          <a:lstStyle/>
          <a:p>
            <a:pPr algn="l"/>
            <a:r>
              <a:rPr lang="sv-SE" sz="2700" dirty="0"/>
              <a:t>Statiska och dynamiska modeller</a:t>
            </a:r>
          </a:p>
        </p:txBody>
      </p:sp>
      <p:sp>
        <p:nvSpPr>
          <p:cNvPr id="72" name="AutoShape 7"/>
          <p:cNvSpPr>
            <a:spLocks noChangeArrowheads="1"/>
          </p:cNvSpPr>
          <p:nvPr/>
        </p:nvSpPr>
        <p:spPr bwMode="auto">
          <a:xfrm>
            <a:off x="5724241" y="219337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73" name="AutoShape 8"/>
          <p:cNvSpPr>
            <a:spLocks noChangeArrowheads="1"/>
          </p:cNvSpPr>
          <p:nvPr/>
        </p:nvSpPr>
        <p:spPr bwMode="auto">
          <a:xfrm>
            <a:off x="5543662" y="262542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74" name="Line 9"/>
          <p:cNvSpPr>
            <a:spLocks noChangeShapeType="1"/>
          </p:cNvSpPr>
          <p:nvPr/>
        </p:nvSpPr>
        <p:spPr bwMode="auto">
          <a:xfrm flipH="1">
            <a:off x="5616229" y="2517409"/>
            <a:ext cx="216024" cy="108012"/>
          </a:xfrm>
          <a:prstGeom prst="line">
            <a:avLst/>
          </a:prstGeom>
          <a:noFill/>
          <a:ln w="9525">
            <a:solidFill>
              <a:schemeClr val="tx1"/>
            </a:solidFill>
            <a:round/>
            <a:headEnd/>
            <a:tailEnd type="triangle" w="med" len="med"/>
          </a:ln>
        </p:spPr>
        <p:txBody>
          <a:bodyPr/>
          <a:lstStyle/>
          <a:p>
            <a:endParaRPr lang="sv-SE" sz="1350"/>
          </a:p>
        </p:txBody>
      </p:sp>
      <p:sp>
        <p:nvSpPr>
          <p:cNvPr id="75" name="Line 10"/>
          <p:cNvSpPr>
            <a:spLocks noChangeShapeType="1"/>
          </p:cNvSpPr>
          <p:nvPr/>
        </p:nvSpPr>
        <p:spPr bwMode="auto">
          <a:xfrm>
            <a:off x="5832253" y="2301385"/>
            <a:ext cx="0" cy="108012"/>
          </a:xfrm>
          <a:prstGeom prst="line">
            <a:avLst/>
          </a:prstGeom>
          <a:noFill/>
          <a:ln w="9525">
            <a:solidFill>
              <a:schemeClr val="tx1"/>
            </a:solidFill>
            <a:round/>
            <a:headEnd/>
            <a:tailEnd type="triangle" w="med" len="med"/>
          </a:ln>
        </p:spPr>
        <p:txBody>
          <a:bodyPr/>
          <a:lstStyle/>
          <a:p>
            <a:endParaRPr lang="sv-SE" sz="1350"/>
          </a:p>
        </p:txBody>
      </p:sp>
      <p:sp>
        <p:nvSpPr>
          <p:cNvPr id="76" name="AutoShape 13"/>
          <p:cNvSpPr>
            <a:spLocks noChangeArrowheads="1"/>
          </p:cNvSpPr>
          <p:nvPr/>
        </p:nvSpPr>
        <p:spPr bwMode="auto">
          <a:xfrm>
            <a:off x="5886259" y="262542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139" name="Diamond 138"/>
          <p:cNvSpPr/>
          <p:nvPr/>
        </p:nvSpPr>
        <p:spPr>
          <a:xfrm>
            <a:off x="5778247" y="2409397"/>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40" name="Line 9"/>
          <p:cNvSpPr>
            <a:spLocks noChangeShapeType="1"/>
          </p:cNvSpPr>
          <p:nvPr/>
        </p:nvSpPr>
        <p:spPr bwMode="auto">
          <a:xfrm>
            <a:off x="5832253" y="2517409"/>
            <a:ext cx="162018" cy="108012"/>
          </a:xfrm>
          <a:prstGeom prst="line">
            <a:avLst/>
          </a:prstGeom>
          <a:noFill/>
          <a:ln w="9525">
            <a:solidFill>
              <a:schemeClr val="tx1"/>
            </a:solidFill>
            <a:round/>
            <a:headEnd/>
            <a:tailEnd type="triangle" w="med" len="med"/>
          </a:ln>
        </p:spPr>
        <p:txBody>
          <a:bodyPr/>
          <a:lstStyle/>
          <a:p>
            <a:endParaRPr lang="sv-SE" sz="1350"/>
          </a:p>
        </p:txBody>
      </p:sp>
      <p:sp>
        <p:nvSpPr>
          <p:cNvPr id="143" name="Text Box 5"/>
          <p:cNvSpPr txBox="1">
            <a:spLocks noChangeArrowheads="1"/>
          </p:cNvSpPr>
          <p:nvPr/>
        </p:nvSpPr>
        <p:spPr bwMode="auto">
          <a:xfrm>
            <a:off x="5867698" y="2140573"/>
            <a:ext cx="1620626" cy="346249"/>
          </a:xfrm>
          <a:prstGeom prst="rect">
            <a:avLst/>
          </a:prstGeom>
          <a:noFill/>
          <a:ln w="9525">
            <a:noFill/>
            <a:miter lim="800000"/>
            <a:headEnd/>
            <a:tailEnd/>
          </a:ln>
        </p:spPr>
        <p:txBody>
          <a:bodyPr wrap="square">
            <a:spAutoFit/>
          </a:bodyPr>
          <a:lstStyle/>
          <a:p>
            <a:pPr algn="r"/>
            <a:r>
              <a:rPr lang="sv-SE" sz="825" b="1" dirty="0"/>
              <a:t>Verksamhetsprocessmodell </a:t>
            </a:r>
          </a:p>
          <a:p>
            <a:pPr algn="r"/>
            <a:r>
              <a:rPr lang="sv-SE" sz="825" b="1" dirty="0"/>
              <a:t>(en dynamisk modell)</a:t>
            </a:r>
          </a:p>
        </p:txBody>
      </p:sp>
      <p:sp>
        <p:nvSpPr>
          <p:cNvPr id="145" name="Text Box 80"/>
          <p:cNvSpPr txBox="1">
            <a:spLocks noChangeArrowheads="1"/>
          </p:cNvSpPr>
          <p:nvPr/>
        </p:nvSpPr>
        <p:spPr bwMode="auto">
          <a:xfrm>
            <a:off x="6246186" y="3381840"/>
            <a:ext cx="1242138" cy="600164"/>
          </a:xfrm>
          <a:prstGeom prst="rect">
            <a:avLst/>
          </a:prstGeom>
          <a:noFill/>
          <a:ln w="9525">
            <a:noFill/>
            <a:miter lim="800000"/>
            <a:headEnd/>
            <a:tailEnd/>
          </a:ln>
        </p:spPr>
        <p:txBody>
          <a:bodyPr wrap="square">
            <a:spAutoFit/>
          </a:bodyPr>
          <a:lstStyle/>
          <a:p>
            <a:pPr algn="r"/>
            <a:r>
              <a:rPr lang="sv-SE" sz="825" b="1" dirty="0"/>
              <a:t>Konceptuell modell över verksamhetens termer/begrepp (en statisk modell)</a:t>
            </a:r>
          </a:p>
        </p:txBody>
      </p:sp>
      <p:grpSp>
        <p:nvGrpSpPr>
          <p:cNvPr id="146" name="Group 81"/>
          <p:cNvGrpSpPr>
            <a:grpSpLocks/>
          </p:cNvGrpSpPr>
          <p:nvPr/>
        </p:nvGrpSpPr>
        <p:grpSpPr bwMode="auto">
          <a:xfrm>
            <a:off x="5489079" y="3460235"/>
            <a:ext cx="647700" cy="377428"/>
            <a:chOff x="521" y="1071"/>
            <a:chExt cx="2223" cy="1361"/>
          </a:xfrm>
        </p:grpSpPr>
        <p:grpSp>
          <p:nvGrpSpPr>
            <p:cNvPr id="147" name="Group 82"/>
            <p:cNvGrpSpPr>
              <a:grpSpLocks/>
            </p:cNvGrpSpPr>
            <p:nvPr/>
          </p:nvGrpSpPr>
          <p:grpSpPr bwMode="auto">
            <a:xfrm>
              <a:off x="521" y="1071"/>
              <a:ext cx="590" cy="576"/>
              <a:chOff x="2608" y="1888"/>
              <a:chExt cx="590" cy="576"/>
            </a:xfrm>
          </p:grpSpPr>
          <p:sp>
            <p:nvSpPr>
              <p:cNvPr id="16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64"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65"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48" name="Group 86"/>
            <p:cNvGrpSpPr>
              <a:grpSpLocks/>
            </p:cNvGrpSpPr>
            <p:nvPr/>
          </p:nvGrpSpPr>
          <p:grpSpPr bwMode="auto">
            <a:xfrm>
              <a:off x="1338" y="1071"/>
              <a:ext cx="590" cy="576"/>
              <a:chOff x="2608" y="1888"/>
              <a:chExt cx="590" cy="576"/>
            </a:xfrm>
          </p:grpSpPr>
          <p:sp>
            <p:nvSpPr>
              <p:cNvPr id="16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61"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62"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49" name="Group 90"/>
            <p:cNvGrpSpPr>
              <a:grpSpLocks/>
            </p:cNvGrpSpPr>
            <p:nvPr/>
          </p:nvGrpSpPr>
          <p:grpSpPr bwMode="auto">
            <a:xfrm>
              <a:off x="1338" y="1856"/>
              <a:ext cx="590" cy="576"/>
              <a:chOff x="2608" y="1888"/>
              <a:chExt cx="590" cy="576"/>
            </a:xfrm>
          </p:grpSpPr>
          <p:sp>
            <p:nvSpPr>
              <p:cNvPr id="15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58"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59"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50" name="Group 94"/>
            <p:cNvGrpSpPr>
              <a:grpSpLocks/>
            </p:cNvGrpSpPr>
            <p:nvPr/>
          </p:nvGrpSpPr>
          <p:grpSpPr bwMode="auto">
            <a:xfrm>
              <a:off x="2154" y="1856"/>
              <a:ext cx="590" cy="576"/>
              <a:chOff x="2608" y="1888"/>
              <a:chExt cx="590" cy="576"/>
            </a:xfrm>
          </p:grpSpPr>
          <p:sp>
            <p:nvSpPr>
              <p:cNvPr id="15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55"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56"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151" name="AutoShape 98"/>
            <p:cNvCxnSpPr>
              <a:cxnSpLocks noChangeShapeType="1"/>
              <a:stCxn id="160" idx="2"/>
              <a:endCxn id="157" idx="0"/>
            </p:cNvCxnSpPr>
            <p:nvPr/>
          </p:nvCxnSpPr>
          <p:spPr bwMode="auto">
            <a:xfrm>
              <a:off x="1633" y="1647"/>
              <a:ext cx="0" cy="209"/>
            </a:xfrm>
            <a:prstGeom prst="straightConnector1">
              <a:avLst/>
            </a:prstGeom>
            <a:noFill/>
            <a:ln w="9525">
              <a:solidFill>
                <a:schemeClr val="tx1"/>
              </a:solidFill>
              <a:round/>
              <a:headEnd/>
              <a:tailEnd/>
            </a:ln>
          </p:spPr>
        </p:cxnSp>
        <p:cxnSp>
          <p:nvCxnSpPr>
            <p:cNvPr id="152" name="AutoShape 99"/>
            <p:cNvCxnSpPr>
              <a:cxnSpLocks noChangeShapeType="1"/>
              <a:stCxn id="157" idx="3"/>
              <a:endCxn id="154" idx="1"/>
            </p:cNvCxnSpPr>
            <p:nvPr/>
          </p:nvCxnSpPr>
          <p:spPr bwMode="auto">
            <a:xfrm>
              <a:off x="1928" y="2144"/>
              <a:ext cx="226" cy="0"/>
            </a:xfrm>
            <a:prstGeom prst="straightConnector1">
              <a:avLst/>
            </a:prstGeom>
            <a:noFill/>
            <a:ln w="9525">
              <a:solidFill>
                <a:schemeClr val="tx1"/>
              </a:solidFill>
              <a:round/>
              <a:headEnd/>
              <a:tailEnd/>
            </a:ln>
          </p:spPr>
        </p:cxnSp>
        <p:cxnSp>
          <p:nvCxnSpPr>
            <p:cNvPr id="153" name="AutoShape 100"/>
            <p:cNvCxnSpPr>
              <a:cxnSpLocks noChangeShapeType="1"/>
              <a:stCxn id="157" idx="1"/>
              <a:endCxn id="163" idx="2"/>
            </p:cNvCxnSpPr>
            <p:nvPr/>
          </p:nvCxnSpPr>
          <p:spPr bwMode="auto">
            <a:xfrm rot="10800000">
              <a:off x="816" y="1647"/>
              <a:ext cx="522" cy="497"/>
            </a:xfrm>
            <a:prstGeom prst="bentConnector2">
              <a:avLst/>
            </a:prstGeom>
            <a:noFill/>
            <a:ln w="9525">
              <a:solidFill>
                <a:schemeClr val="tx1"/>
              </a:solidFill>
              <a:miter lim="800000"/>
              <a:headEnd/>
              <a:tailEnd/>
            </a:ln>
          </p:spPr>
        </p:cxnSp>
      </p:grpSp>
      <p:grpSp>
        <p:nvGrpSpPr>
          <p:cNvPr id="166" name="Group 102"/>
          <p:cNvGrpSpPr>
            <a:grpSpLocks/>
          </p:cNvGrpSpPr>
          <p:nvPr/>
        </p:nvGrpSpPr>
        <p:grpSpPr bwMode="auto">
          <a:xfrm>
            <a:off x="5733882" y="3683658"/>
            <a:ext cx="647700" cy="377428"/>
            <a:chOff x="521" y="1071"/>
            <a:chExt cx="2223" cy="1361"/>
          </a:xfrm>
        </p:grpSpPr>
        <p:grpSp>
          <p:nvGrpSpPr>
            <p:cNvPr id="167" name="Group 103"/>
            <p:cNvGrpSpPr>
              <a:grpSpLocks/>
            </p:cNvGrpSpPr>
            <p:nvPr/>
          </p:nvGrpSpPr>
          <p:grpSpPr bwMode="auto">
            <a:xfrm>
              <a:off x="521" y="1071"/>
              <a:ext cx="590" cy="576"/>
              <a:chOff x="2608" y="1888"/>
              <a:chExt cx="590" cy="576"/>
            </a:xfrm>
          </p:grpSpPr>
          <p:sp>
            <p:nvSpPr>
              <p:cNvPr id="183"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84"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85"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68" name="Group 107"/>
            <p:cNvGrpSpPr>
              <a:grpSpLocks/>
            </p:cNvGrpSpPr>
            <p:nvPr/>
          </p:nvGrpSpPr>
          <p:grpSpPr bwMode="auto">
            <a:xfrm>
              <a:off x="1338" y="1071"/>
              <a:ext cx="590" cy="576"/>
              <a:chOff x="2608" y="1888"/>
              <a:chExt cx="590" cy="576"/>
            </a:xfrm>
          </p:grpSpPr>
          <p:sp>
            <p:nvSpPr>
              <p:cNvPr id="180"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81"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82"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69" name="Group 111"/>
            <p:cNvGrpSpPr>
              <a:grpSpLocks/>
            </p:cNvGrpSpPr>
            <p:nvPr/>
          </p:nvGrpSpPr>
          <p:grpSpPr bwMode="auto">
            <a:xfrm>
              <a:off x="1338" y="1856"/>
              <a:ext cx="590" cy="576"/>
              <a:chOff x="2608" y="1888"/>
              <a:chExt cx="590" cy="576"/>
            </a:xfrm>
          </p:grpSpPr>
          <p:sp>
            <p:nvSpPr>
              <p:cNvPr id="177"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78"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79"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70" name="Group 115"/>
            <p:cNvGrpSpPr>
              <a:grpSpLocks/>
            </p:cNvGrpSpPr>
            <p:nvPr/>
          </p:nvGrpSpPr>
          <p:grpSpPr bwMode="auto">
            <a:xfrm>
              <a:off x="2154" y="1856"/>
              <a:ext cx="590" cy="576"/>
              <a:chOff x="2608" y="1888"/>
              <a:chExt cx="590" cy="576"/>
            </a:xfrm>
          </p:grpSpPr>
          <p:sp>
            <p:nvSpPr>
              <p:cNvPr id="174"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75"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76"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171" name="AutoShape 119"/>
            <p:cNvCxnSpPr>
              <a:cxnSpLocks noChangeShapeType="1"/>
              <a:stCxn id="180" idx="2"/>
              <a:endCxn id="177" idx="0"/>
            </p:cNvCxnSpPr>
            <p:nvPr/>
          </p:nvCxnSpPr>
          <p:spPr bwMode="auto">
            <a:xfrm>
              <a:off x="1633" y="1647"/>
              <a:ext cx="0" cy="209"/>
            </a:xfrm>
            <a:prstGeom prst="straightConnector1">
              <a:avLst/>
            </a:prstGeom>
            <a:noFill/>
            <a:ln w="9525">
              <a:solidFill>
                <a:schemeClr val="tx1"/>
              </a:solidFill>
              <a:round/>
              <a:headEnd/>
              <a:tailEnd/>
            </a:ln>
          </p:spPr>
        </p:cxnSp>
        <p:cxnSp>
          <p:nvCxnSpPr>
            <p:cNvPr id="172" name="AutoShape 120"/>
            <p:cNvCxnSpPr>
              <a:cxnSpLocks noChangeShapeType="1"/>
              <a:stCxn id="177" idx="3"/>
              <a:endCxn id="174" idx="1"/>
            </p:cNvCxnSpPr>
            <p:nvPr/>
          </p:nvCxnSpPr>
          <p:spPr bwMode="auto">
            <a:xfrm>
              <a:off x="1928" y="2144"/>
              <a:ext cx="226" cy="0"/>
            </a:xfrm>
            <a:prstGeom prst="straightConnector1">
              <a:avLst/>
            </a:prstGeom>
            <a:noFill/>
            <a:ln w="9525">
              <a:solidFill>
                <a:schemeClr val="tx1"/>
              </a:solidFill>
              <a:round/>
              <a:headEnd/>
              <a:tailEnd/>
            </a:ln>
          </p:spPr>
        </p:cxnSp>
        <p:cxnSp>
          <p:nvCxnSpPr>
            <p:cNvPr id="173" name="AutoShape 121"/>
            <p:cNvCxnSpPr>
              <a:cxnSpLocks noChangeShapeType="1"/>
              <a:stCxn id="177" idx="1"/>
              <a:endCxn id="183"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186" name="Text Box 20"/>
          <p:cNvSpPr txBox="1">
            <a:spLocks noChangeArrowheads="1"/>
          </p:cNvSpPr>
          <p:nvPr/>
        </p:nvSpPr>
        <p:spPr bwMode="auto">
          <a:xfrm>
            <a:off x="3059832" y="951570"/>
            <a:ext cx="1296591" cy="900246"/>
          </a:xfrm>
          <a:prstGeom prst="rect">
            <a:avLst/>
          </a:prstGeom>
          <a:noFill/>
          <a:ln w="15875">
            <a:solidFill>
              <a:schemeClr val="tx1"/>
            </a:solidFill>
            <a:miter lim="800000"/>
            <a:headEnd/>
            <a:tailEnd/>
          </a:ln>
        </p:spPr>
        <p:txBody>
          <a:bodyPr>
            <a:spAutoFit/>
          </a:bodyPr>
          <a:lstStyle/>
          <a:p>
            <a:pPr eaLnBrk="0" hangingPunct="0"/>
            <a:r>
              <a:rPr lang="sv-SE" sz="1050" b="1" dirty="0"/>
              <a:t>Termer i en dynamisk modell</a:t>
            </a:r>
            <a:endParaRPr lang="sv-SE" sz="1050" dirty="0"/>
          </a:p>
          <a:p>
            <a:pPr eaLnBrk="0" hangingPunct="0">
              <a:buFontTx/>
              <a:buChar char="-"/>
            </a:pPr>
            <a:r>
              <a:rPr lang="sv-SE" sz="1050" dirty="0"/>
              <a:t> ta emot order</a:t>
            </a:r>
            <a:br>
              <a:rPr lang="sv-SE" sz="1050" dirty="0"/>
            </a:br>
            <a:r>
              <a:rPr lang="sv-SE" sz="1050" dirty="0"/>
              <a:t>- kontrollera order </a:t>
            </a:r>
          </a:p>
          <a:p>
            <a:pPr eaLnBrk="0" hangingPunct="0">
              <a:buFontTx/>
              <a:buChar char="-"/>
            </a:pPr>
            <a:r>
              <a:rPr lang="sv-SE" sz="1050" dirty="0"/>
              <a:t> leverera order</a:t>
            </a:r>
            <a:endParaRPr lang="sv-SE" sz="1050" dirty="0">
              <a:latin typeface="Verdana" pitchFamily="34" charset="0"/>
            </a:endParaRPr>
          </a:p>
        </p:txBody>
      </p:sp>
      <p:sp>
        <p:nvSpPr>
          <p:cNvPr id="188" name="Text Box 20"/>
          <p:cNvSpPr txBox="1">
            <a:spLocks noChangeArrowheads="1"/>
          </p:cNvSpPr>
          <p:nvPr/>
        </p:nvSpPr>
        <p:spPr bwMode="auto">
          <a:xfrm>
            <a:off x="3221850" y="3975906"/>
            <a:ext cx="1296591" cy="900246"/>
          </a:xfrm>
          <a:prstGeom prst="rect">
            <a:avLst/>
          </a:prstGeom>
          <a:noFill/>
          <a:ln w="15875">
            <a:solidFill>
              <a:schemeClr val="tx1"/>
            </a:solidFill>
            <a:miter lim="800000"/>
            <a:headEnd/>
            <a:tailEnd/>
          </a:ln>
        </p:spPr>
        <p:txBody>
          <a:bodyPr>
            <a:spAutoFit/>
          </a:bodyPr>
          <a:lstStyle/>
          <a:p>
            <a:pPr eaLnBrk="0" hangingPunct="0"/>
            <a:r>
              <a:rPr lang="sv-SE" sz="1050" b="1" dirty="0"/>
              <a:t>Termer i en statisk modell</a:t>
            </a:r>
            <a:endParaRPr lang="sv-SE" sz="1050" dirty="0"/>
          </a:p>
          <a:p>
            <a:pPr eaLnBrk="0" hangingPunct="0">
              <a:buFontTx/>
              <a:buChar char="-"/>
            </a:pPr>
            <a:r>
              <a:rPr lang="sv-SE" sz="1050" dirty="0"/>
              <a:t> kund </a:t>
            </a:r>
          </a:p>
          <a:p>
            <a:pPr eaLnBrk="0" hangingPunct="0">
              <a:buFontTx/>
              <a:buChar char="-"/>
            </a:pPr>
            <a:r>
              <a:rPr lang="sv-SE" sz="1050" dirty="0"/>
              <a:t> order</a:t>
            </a:r>
          </a:p>
          <a:p>
            <a:pPr eaLnBrk="0" hangingPunct="0">
              <a:buFontTx/>
              <a:buChar char="-"/>
            </a:pPr>
            <a:r>
              <a:rPr lang="sv-SE" sz="1050" dirty="0"/>
              <a:t> ordernummer</a:t>
            </a:r>
          </a:p>
        </p:txBody>
      </p:sp>
      <p:cxnSp>
        <p:nvCxnSpPr>
          <p:cNvPr id="190" name="Straight Connector 189"/>
          <p:cNvCxnSpPr>
            <a:stCxn id="188" idx="3"/>
          </p:cNvCxnSpPr>
          <p:nvPr/>
        </p:nvCxnSpPr>
        <p:spPr>
          <a:xfrm flipV="1">
            <a:off x="4518441" y="3921901"/>
            <a:ext cx="1025667" cy="504128"/>
          </a:xfrm>
          <a:prstGeom prst="line">
            <a:avLst/>
          </a:prstGeom>
        </p:spPr>
        <p:style>
          <a:lnRef idx="1">
            <a:schemeClr val="dk1"/>
          </a:lnRef>
          <a:fillRef idx="0">
            <a:schemeClr val="dk1"/>
          </a:fillRef>
          <a:effectRef idx="0">
            <a:schemeClr val="dk1"/>
          </a:effectRef>
          <a:fontRef idx="minor">
            <a:schemeClr val="tx1"/>
          </a:fontRef>
        </p:style>
      </p:cxnSp>
      <p:cxnSp>
        <p:nvCxnSpPr>
          <p:cNvPr id="192" name="Straight Connector 191"/>
          <p:cNvCxnSpPr/>
          <p:nvPr/>
        </p:nvCxnSpPr>
        <p:spPr>
          <a:xfrm>
            <a:off x="4517994" y="2031690"/>
            <a:ext cx="1026114" cy="378042"/>
          </a:xfrm>
          <a:prstGeom prst="line">
            <a:avLst/>
          </a:prstGeom>
        </p:spPr>
        <p:style>
          <a:lnRef idx="1">
            <a:schemeClr val="dk1"/>
          </a:lnRef>
          <a:fillRef idx="0">
            <a:schemeClr val="dk1"/>
          </a:fillRef>
          <a:effectRef idx="0">
            <a:schemeClr val="dk1"/>
          </a:effectRef>
          <a:fontRef idx="minor">
            <a:schemeClr val="tx1"/>
          </a:fontRef>
        </p:style>
      </p:cxnSp>
      <p:sp>
        <p:nvSpPr>
          <p:cNvPr id="187" name="Right Arrow 186"/>
          <p:cNvSpPr/>
          <p:nvPr/>
        </p:nvSpPr>
        <p:spPr>
          <a:xfrm rot="10800000">
            <a:off x="4565584" y="2247714"/>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9" name="TextBox 188"/>
          <p:cNvSpPr txBox="1"/>
          <p:nvPr/>
        </p:nvSpPr>
        <p:spPr>
          <a:xfrm rot="16200000">
            <a:off x="4096738" y="2823270"/>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pic>
        <p:nvPicPr>
          <p:cNvPr id="141" name="Picture 140"/>
          <p:cNvPicPr>
            <a:picLocks noChangeAspect="1"/>
          </p:cNvPicPr>
          <p:nvPr/>
        </p:nvPicPr>
        <p:blipFill>
          <a:blip r:embed="rId2"/>
          <a:stretch>
            <a:fillRect/>
          </a:stretch>
        </p:blipFill>
        <p:spPr>
          <a:xfrm>
            <a:off x="1977656" y="2409397"/>
            <a:ext cx="2215394" cy="1314989"/>
          </a:xfrm>
          <a:prstGeom prst="rect">
            <a:avLst/>
          </a:prstGeom>
        </p:spPr>
      </p:pic>
    </p:spTree>
    <p:extLst>
      <p:ext uri="{BB962C8B-B14F-4D97-AF65-F5344CB8AC3E}">
        <p14:creationId xmlns:p14="http://schemas.microsoft.com/office/powerpoint/2010/main" val="4265302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7161088" y="0"/>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itle 1"/>
          <p:cNvSpPr>
            <a:spLocks noGrp="1"/>
          </p:cNvSpPr>
          <p:nvPr>
            <p:ph type="title"/>
          </p:nvPr>
        </p:nvSpPr>
        <p:spPr>
          <a:xfrm>
            <a:off x="278432" y="150262"/>
            <a:ext cx="8804952" cy="857250"/>
          </a:xfrm>
        </p:spPr>
        <p:txBody>
          <a:bodyPr>
            <a:noAutofit/>
          </a:bodyPr>
          <a:lstStyle/>
          <a:p>
            <a:pPr algn="l"/>
            <a:r>
              <a:rPr lang="sv-SE" sz="2700" dirty="0"/>
              <a:t>Statiska och dynamiska modelleringsspråk</a:t>
            </a:r>
          </a:p>
        </p:txBody>
      </p:sp>
      <p:sp>
        <p:nvSpPr>
          <p:cNvPr id="72" name="AutoShape 7"/>
          <p:cNvSpPr>
            <a:spLocks noChangeArrowheads="1"/>
          </p:cNvSpPr>
          <p:nvPr/>
        </p:nvSpPr>
        <p:spPr bwMode="auto">
          <a:xfrm>
            <a:off x="5341470" y="219337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73" name="AutoShape 8"/>
          <p:cNvSpPr>
            <a:spLocks noChangeArrowheads="1"/>
          </p:cNvSpPr>
          <p:nvPr/>
        </p:nvSpPr>
        <p:spPr bwMode="auto">
          <a:xfrm>
            <a:off x="5160891" y="262542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74" name="Line 9"/>
          <p:cNvSpPr>
            <a:spLocks noChangeShapeType="1"/>
          </p:cNvSpPr>
          <p:nvPr/>
        </p:nvSpPr>
        <p:spPr bwMode="auto">
          <a:xfrm flipH="1">
            <a:off x="5233458" y="2517409"/>
            <a:ext cx="216024" cy="108012"/>
          </a:xfrm>
          <a:prstGeom prst="line">
            <a:avLst/>
          </a:prstGeom>
          <a:noFill/>
          <a:ln w="9525">
            <a:solidFill>
              <a:schemeClr val="tx1"/>
            </a:solidFill>
            <a:round/>
            <a:headEnd/>
            <a:tailEnd type="triangle" w="med" len="med"/>
          </a:ln>
        </p:spPr>
        <p:txBody>
          <a:bodyPr/>
          <a:lstStyle/>
          <a:p>
            <a:endParaRPr lang="sv-SE" sz="1350"/>
          </a:p>
        </p:txBody>
      </p:sp>
      <p:sp>
        <p:nvSpPr>
          <p:cNvPr id="75" name="Line 10"/>
          <p:cNvSpPr>
            <a:spLocks noChangeShapeType="1"/>
          </p:cNvSpPr>
          <p:nvPr/>
        </p:nvSpPr>
        <p:spPr bwMode="auto">
          <a:xfrm>
            <a:off x="5449482" y="2301385"/>
            <a:ext cx="0" cy="108012"/>
          </a:xfrm>
          <a:prstGeom prst="line">
            <a:avLst/>
          </a:prstGeom>
          <a:noFill/>
          <a:ln w="9525">
            <a:solidFill>
              <a:schemeClr val="tx1"/>
            </a:solidFill>
            <a:round/>
            <a:headEnd/>
            <a:tailEnd type="triangle" w="med" len="med"/>
          </a:ln>
        </p:spPr>
        <p:txBody>
          <a:bodyPr/>
          <a:lstStyle/>
          <a:p>
            <a:endParaRPr lang="sv-SE" sz="1350"/>
          </a:p>
        </p:txBody>
      </p:sp>
      <p:sp>
        <p:nvSpPr>
          <p:cNvPr id="76" name="AutoShape 13"/>
          <p:cNvSpPr>
            <a:spLocks noChangeArrowheads="1"/>
          </p:cNvSpPr>
          <p:nvPr/>
        </p:nvSpPr>
        <p:spPr bwMode="auto">
          <a:xfrm>
            <a:off x="5503488" y="262542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139" name="Diamond 138"/>
          <p:cNvSpPr/>
          <p:nvPr/>
        </p:nvSpPr>
        <p:spPr>
          <a:xfrm>
            <a:off x="5395476" y="2409397"/>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40" name="Line 9"/>
          <p:cNvSpPr>
            <a:spLocks noChangeShapeType="1"/>
          </p:cNvSpPr>
          <p:nvPr/>
        </p:nvSpPr>
        <p:spPr bwMode="auto">
          <a:xfrm>
            <a:off x="5449482" y="2517409"/>
            <a:ext cx="162018" cy="108012"/>
          </a:xfrm>
          <a:prstGeom prst="line">
            <a:avLst/>
          </a:prstGeom>
          <a:noFill/>
          <a:ln w="9525">
            <a:solidFill>
              <a:schemeClr val="tx1"/>
            </a:solidFill>
            <a:round/>
            <a:headEnd/>
            <a:tailEnd type="triangle" w="med" len="med"/>
          </a:ln>
        </p:spPr>
        <p:txBody>
          <a:bodyPr/>
          <a:lstStyle/>
          <a:p>
            <a:endParaRPr lang="sv-SE" sz="1350"/>
          </a:p>
        </p:txBody>
      </p:sp>
      <p:sp>
        <p:nvSpPr>
          <p:cNvPr id="143" name="Text Box 5"/>
          <p:cNvSpPr txBox="1">
            <a:spLocks noChangeArrowheads="1"/>
          </p:cNvSpPr>
          <p:nvPr/>
        </p:nvSpPr>
        <p:spPr bwMode="auto">
          <a:xfrm>
            <a:off x="5484927" y="2140573"/>
            <a:ext cx="1620626" cy="346249"/>
          </a:xfrm>
          <a:prstGeom prst="rect">
            <a:avLst/>
          </a:prstGeom>
          <a:noFill/>
          <a:ln w="9525">
            <a:noFill/>
            <a:miter lim="800000"/>
            <a:headEnd/>
            <a:tailEnd/>
          </a:ln>
        </p:spPr>
        <p:txBody>
          <a:bodyPr wrap="square">
            <a:spAutoFit/>
          </a:bodyPr>
          <a:lstStyle/>
          <a:p>
            <a:pPr algn="r"/>
            <a:r>
              <a:rPr lang="sv-SE" sz="825" b="1" dirty="0"/>
              <a:t>Verksamhetsprocessmodell </a:t>
            </a:r>
          </a:p>
          <a:p>
            <a:pPr algn="r"/>
            <a:r>
              <a:rPr lang="sv-SE" sz="825" b="1" dirty="0"/>
              <a:t>(en dynamisk modell)</a:t>
            </a:r>
          </a:p>
        </p:txBody>
      </p:sp>
      <p:sp>
        <p:nvSpPr>
          <p:cNvPr id="145" name="Text Box 80"/>
          <p:cNvSpPr txBox="1">
            <a:spLocks noChangeArrowheads="1"/>
          </p:cNvSpPr>
          <p:nvPr/>
        </p:nvSpPr>
        <p:spPr bwMode="auto">
          <a:xfrm>
            <a:off x="5863415" y="3381840"/>
            <a:ext cx="1242138" cy="600164"/>
          </a:xfrm>
          <a:prstGeom prst="rect">
            <a:avLst/>
          </a:prstGeom>
          <a:noFill/>
          <a:ln w="9525">
            <a:noFill/>
            <a:miter lim="800000"/>
            <a:headEnd/>
            <a:tailEnd/>
          </a:ln>
        </p:spPr>
        <p:txBody>
          <a:bodyPr wrap="square">
            <a:spAutoFit/>
          </a:bodyPr>
          <a:lstStyle/>
          <a:p>
            <a:pPr algn="r"/>
            <a:r>
              <a:rPr lang="sv-SE" sz="825" b="1" dirty="0"/>
              <a:t>Konceptuell modell över verksamhetens termer/begrepp (en statisk modell)</a:t>
            </a:r>
          </a:p>
        </p:txBody>
      </p:sp>
      <p:grpSp>
        <p:nvGrpSpPr>
          <p:cNvPr id="16" name="Group 81"/>
          <p:cNvGrpSpPr>
            <a:grpSpLocks/>
          </p:cNvGrpSpPr>
          <p:nvPr/>
        </p:nvGrpSpPr>
        <p:grpSpPr bwMode="auto">
          <a:xfrm>
            <a:off x="5106308" y="3460235"/>
            <a:ext cx="647700" cy="377428"/>
            <a:chOff x="521" y="1071"/>
            <a:chExt cx="2223" cy="1361"/>
          </a:xfrm>
        </p:grpSpPr>
        <p:grpSp>
          <p:nvGrpSpPr>
            <p:cNvPr id="17" name="Group 82"/>
            <p:cNvGrpSpPr>
              <a:grpSpLocks/>
            </p:cNvGrpSpPr>
            <p:nvPr/>
          </p:nvGrpSpPr>
          <p:grpSpPr bwMode="auto">
            <a:xfrm>
              <a:off x="521" y="1071"/>
              <a:ext cx="590" cy="576"/>
              <a:chOff x="2608" y="1888"/>
              <a:chExt cx="590" cy="576"/>
            </a:xfrm>
          </p:grpSpPr>
          <p:sp>
            <p:nvSpPr>
              <p:cNvPr id="16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64"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65"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8" name="Group 86"/>
            <p:cNvGrpSpPr>
              <a:grpSpLocks/>
            </p:cNvGrpSpPr>
            <p:nvPr/>
          </p:nvGrpSpPr>
          <p:grpSpPr bwMode="auto">
            <a:xfrm>
              <a:off x="1338" y="1071"/>
              <a:ext cx="590" cy="576"/>
              <a:chOff x="2608" y="1888"/>
              <a:chExt cx="590" cy="576"/>
            </a:xfrm>
          </p:grpSpPr>
          <p:sp>
            <p:nvSpPr>
              <p:cNvPr id="16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61"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62"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19" name="Group 90"/>
            <p:cNvGrpSpPr>
              <a:grpSpLocks/>
            </p:cNvGrpSpPr>
            <p:nvPr/>
          </p:nvGrpSpPr>
          <p:grpSpPr bwMode="auto">
            <a:xfrm>
              <a:off x="1338" y="1856"/>
              <a:ext cx="590" cy="576"/>
              <a:chOff x="2608" y="1888"/>
              <a:chExt cx="590" cy="576"/>
            </a:xfrm>
          </p:grpSpPr>
          <p:sp>
            <p:nvSpPr>
              <p:cNvPr id="15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58"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59"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0" name="Group 94"/>
            <p:cNvGrpSpPr>
              <a:grpSpLocks/>
            </p:cNvGrpSpPr>
            <p:nvPr/>
          </p:nvGrpSpPr>
          <p:grpSpPr bwMode="auto">
            <a:xfrm>
              <a:off x="2154" y="1856"/>
              <a:ext cx="590" cy="576"/>
              <a:chOff x="2608" y="1888"/>
              <a:chExt cx="590" cy="576"/>
            </a:xfrm>
          </p:grpSpPr>
          <p:sp>
            <p:nvSpPr>
              <p:cNvPr id="15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55"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56"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151" name="AutoShape 98"/>
            <p:cNvCxnSpPr>
              <a:cxnSpLocks noChangeShapeType="1"/>
              <a:stCxn id="160" idx="2"/>
              <a:endCxn id="157" idx="0"/>
            </p:cNvCxnSpPr>
            <p:nvPr/>
          </p:nvCxnSpPr>
          <p:spPr bwMode="auto">
            <a:xfrm>
              <a:off x="1633" y="1647"/>
              <a:ext cx="0" cy="209"/>
            </a:xfrm>
            <a:prstGeom prst="straightConnector1">
              <a:avLst/>
            </a:prstGeom>
            <a:noFill/>
            <a:ln w="9525">
              <a:solidFill>
                <a:schemeClr val="tx1"/>
              </a:solidFill>
              <a:round/>
              <a:headEnd/>
              <a:tailEnd/>
            </a:ln>
          </p:spPr>
        </p:cxnSp>
        <p:cxnSp>
          <p:nvCxnSpPr>
            <p:cNvPr id="152" name="AutoShape 99"/>
            <p:cNvCxnSpPr>
              <a:cxnSpLocks noChangeShapeType="1"/>
              <a:stCxn id="157" idx="3"/>
              <a:endCxn id="154" idx="1"/>
            </p:cNvCxnSpPr>
            <p:nvPr/>
          </p:nvCxnSpPr>
          <p:spPr bwMode="auto">
            <a:xfrm>
              <a:off x="1928" y="2144"/>
              <a:ext cx="226" cy="0"/>
            </a:xfrm>
            <a:prstGeom prst="straightConnector1">
              <a:avLst/>
            </a:prstGeom>
            <a:noFill/>
            <a:ln w="9525">
              <a:solidFill>
                <a:schemeClr val="tx1"/>
              </a:solidFill>
              <a:round/>
              <a:headEnd/>
              <a:tailEnd/>
            </a:ln>
          </p:spPr>
        </p:cxnSp>
        <p:cxnSp>
          <p:nvCxnSpPr>
            <p:cNvPr id="153" name="AutoShape 100"/>
            <p:cNvCxnSpPr>
              <a:cxnSpLocks noChangeShapeType="1"/>
              <a:stCxn id="157" idx="1"/>
              <a:endCxn id="163" idx="2"/>
            </p:cNvCxnSpPr>
            <p:nvPr/>
          </p:nvCxnSpPr>
          <p:spPr bwMode="auto">
            <a:xfrm rot="10800000">
              <a:off x="816" y="1647"/>
              <a:ext cx="522" cy="497"/>
            </a:xfrm>
            <a:prstGeom prst="bentConnector2">
              <a:avLst/>
            </a:prstGeom>
            <a:noFill/>
            <a:ln w="9525">
              <a:solidFill>
                <a:schemeClr val="tx1"/>
              </a:solidFill>
              <a:miter lim="800000"/>
              <a:headEnd/>
              <a:tailEnd/>
            </a:ln>
          </p:spPr>
        </p:cxnSp>
      </p:grpSp>
      <p:grpSp>
        <p:nvGrpSpPr>
          <p:cNvPr id="21" name="Group 102"/>
          <p:cNvGrpSpPr>
            <a:grpSpLocks/>
          </p:cNvGrpSpPr>
          <p:nvPr/>
        </p:nvGrpSpPr>
        <p:grpSpPr bwMode="auto">
          <a:xfrm>
            <a:off x="5351111" y="3683658"/>
            <a:ext cx="647700" cy="377428"/>
            <a:chOff x="521" y="1071"/>
            <a:chExt cx="2223" cy="1361"/>
          </a:xfrm>
        </p:grpSpPr>
        <p:grpSp>
          <p:nvGrpSpPr>
            <p:cNvPr id="22" name="Group 103"/>
            <p:cNvGrpSpPr>
              <a:grpSpLocks/>
            </p:cNvGrpSpPr>
            <p:nvPr/>
          </p:nvGrpSpPr>
          <p:grpSpPr bwMode="auto">
            <a:xfrm>
              <a:off x="521" y="1071"/>
              <a:ext cx="590" cy="576"/>
              <a:chOff x="2608" y="1888"/>
              <a:chExt cx="590" cy="576"/>
            </a:xfrm>
          </p:grpSpPr>
          <p:sp>
            <p:nvSpPr>
              <p:cNvPr id="183"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84"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85"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3" name="Group 107"/>
            <p:cNvGrpSpPr>
              <a:grpSpLocks/>
            </p:cNvGrpSpPr>
            <p:nvPr/>
          </p:nvGrpSpPr>
          <p:grpSpPr bwMode="auto">
            <a:xfrm>
              <a:off x="1338" y="1071"/>
              <a:ext cx="590" cy="576"/>
              <a:chOff x="2608" y="1888"/>
              <a:chExt cx="590" cy="576"/>
            </a:xfrm>
          </p:grpSpPr>
          <p:sp>
            <p:nvSpPr>
              <p:cNvPr id="180"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81"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82"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4" name="Group 111"/>
            <p:cNvGrpSpPr>
              <a:grpSpLocks/>
            </p:cNvGrpSpPr>
            <p:nvPr/>
          </p:nvGrpSpPr>
          <p:grpSpPr bwMode="auto">
            <a:xfrm>
              <a:off x="1338" y="1856"/>
              <a:ext cx="590" cy="576"/>
              <a:chOff x="2608" y="1888"/>
              <a:chExt cx="590" cy="576"/>
            </a:xfrm>
          </p:grpSpPr>
          <p:sp>
            <p:nvSpPr>
              <p:cNvPr id="177"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78"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79"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5" name="Group 115"/>
            <p:cNvGrpSpPr>
              <a:grpSpLocks/>
            </p:cNvGrpSpPr>
            <p:nvPr/>
          </p:nvGrpSpPr>
          <p:grpSpPr bwMode="auto">
            <a:xfrm>
              <a:off x="2154" y="1856"/>
              <a:ext cx="590" cy="576"/>
              <a:chOff x="2608" y="1888"/>
              <a:chExt cx="590" cy="576"/>
            </a:xfrm>
          </p:grpSpPr>
          <p:sp>
            <p:nvSpPr>
              <p:cNvPr id="174"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175"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176"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171" name="AutoShape 119"/>
            <p:cNvCxnSpPr>
              <a:cxnSpLocks noChangeShapeType="1"/>
              <a:stCxn id="180" idx="2"/>
              <a:endCxn id="177" idx="0"/>
            </p:cNvCxnSpPr>
            <p:nvPr/>
          </p:nvCxnSpPr>
          <p:spPr bwMode="auto">
            <a:xfrm>
              <a:off x="1633" y="1647"/>
              <a:ext cx="0" cy="209"/>
            </a:xfrm>
            <a:prstGeom prst="straightConnector1">
              <a:avLst/>
            </a:prstGeom>
            <a:noFill/>
            <a:ln w="9525">
              <a:solidFill>
                <a:schemeClr val="tx1"/>
              </a:solidFill>
              <a:round/>
              <a:headEnd/>
              <a:tailEnd/>
            </a:ln>
          </p:spPr>
        </p:cxnSp>
        <p:cxnSp>
          <p:nvCxnSpPr>
            <p:cNvPr id="172" name="AutoShape 120"/>
            <p:cNvCxnSpPr>
              <a:cxnSpLocks noChangeShapeType="1"/>
              <a:stCxn id="177" idx="3"/>
              <a:endCxn id="174" idx="1"/>
            </p:cNvCxnSpPr>
            <p:nvPr/>
          </p:nvCxnSpPr>
          <p:spPr bwMode="auto">
            <a:xfrm>
              <a:off x="1928" y="2144"/>
              <a:ext cx="226" cy="0"/>
            </a:xfrm>
            <a:prstGeom prst="straightConnector1">
              <a:avLst/>
            </a:prstGeom>
            <a:noFill/>
            <a:ln w="9525">
              <a:solidFill>
                <a:schemeClr val="tx1"/>
              </a:solidFill>
              <a:round/>
              <a:headEnd/>
              <a:tailEnd/>
            </a:ln>
          </p:spPr>
        </p:cxnSp>
        <p:cxnSp>
          <p:nvCxnSpPr>
            <p:cNvPr id="173" name="AutoShape 121"/>
            <p:cNvCxnSpPr>
              <a:cxnSpLocks noChangeShapeType="1"/>
              <a:stCxn id="177" idx="1"/>
              <a:endCxn id="183"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186" name="Text Box 20"/>
          <p:cNvSpPr txBox="1">
            <a:spLocks noChangeArrowheads="1"/>
          </p:cNvSpPr>
          <p:nvPr/>
        </p:nvSpPr>
        <p:spPr bwMode="auto">
          <a:xfrm>
            <a:off x="2676391" y="1176187"/>
            <a:ext cx="1296591" cy="900246"/>
          </a:xfrm>
          <a:prstGeom prst="rect">
            <a:avLst/>
          </a:prstGeom>
          <a:noFill/>
          <a:ln w="15875">
            <a:solidFill>
              <a:schemeClr val="tx1"/>
            </a:solidFill>
            <a:miter lim="800000"/>
            <a:headEnd/>
            <a:tailEnd/>
          </a:ln>
        </p:spPr>
        <p:txBody>
          <a:bodyPr>
            <a:spAutoFit/>
          </a:bodyPr>
          <a:lstStyle/>
          <a:p>
            <a:pPr eaLnBrk="0" hangingPunct="0"/>
            <a:r>
              <a:rPr lang="sv-SE" sz="1050" b="1" dirty="0"/>
              <a:t>Termer i en dynamisk modell</a:t>
            </a:r>
            <a:endParaRPr lang="sv-SE" sz="1050" dirty="0"/>
          </a:p>
          <a:p>
            <a:pPr eaLnBrk="0" hangingPunct="0">
              <a:buFontTx/>
              <a:buChar char="-"/>
            </a:pPr>
            <a:r>
              <a:rPr lang="sv-SE" sz="1050" dirty="0"/>
              <a:t> ta emot order</a:t>
            </a:r>
            <a:br>
              <a:rPr lang="sv-SE" sz="1050" dirty="0"/>
            </a:br>
            <a:r>
              <a:rPr lang="sv-SE" sz="1050" dirty="0"/>
              <a:t>- kontrollera order </a:t>
            </a:r>
          </a:p>
          <a:p>
            <a:pPr eaLnBrk="0" hangingPunct="0">
              <a:buFontTx/>
              <a:buChar char="-"/>
            </a:pPr>
            <a:r>
              <a:rPr lang="sv-SE" sz="1050" dirty="0"/>
              <a:t> leverera order</a:t>
            </a:r>
            <a:endParaRPr lang="sv-SE" sz="1050" dirty="0">
              <a:latin typeface="Verdana" pitchFamily="34" charset="0"/>
            </a:endParaRPr>
          </a:p>
        </p:txBody>
      </p:sp>
      <p:sp>
        <p:nvSpPr>
          <p:cNvPr id="188" name="Text Box 20"/>
          <p:cNvSpPr txBox="1">
            <a:spLocks noChangeArrowheads="1"/>
          </p:cNvSpPr>
          <p:nvPr/>
        </p:nvSpPr>
        <p:spPr bwMode="auto">
          <a:xfrm>
            <a:off x="2839079" y="3975906"/>
            <a:ext cx="1296591" cy="900246"/>
          </a:xfrm>
          <a:prstGeom prst="rect">
            <a:avLst/>
          </a:prstGeom>
          <a:noFill/>
          <a:ln w="15875">
            <a:solidFill>
              <a:schemeClr val="tx1"/>
            </a:solidFill>
            <a:miter lim="800000"/>
            <a:headEnd/>
            <a:tailEnd/>
          </a:ln>
        </p:spPr>
        <p:txBody>
          <a:bodyPr>
            <a:spAutoFit/>
          </a:bodyPr>
          <a:lstStyle/>
          <a:p>
            <a:pPr eaLnBrk="0" hangingPunct="0"/>
            <a:r>
              <a:rPr lang="sv-SE" sz="1050" b="1" dirty="0"/>
              <a:t>Termer i en statisk modell</a:t>
            </a:r>
            <a:endParaRPr lang="sv-SE" sz="1050" dirty="0"/>
          </a:p>
          <a:p>
            <a:pPr eaLnBrk="0" hangingPunct="0">
              <a:buFontTx/>
              <a:buChar char="-"/>
            </a:pPr>
            <a:r>
              <a:rPr lang="sv-SE" sz="1050" dirty="0"/>
              <a:t> kund </a:t>
            </a:r>
          </a:p>
          <a:p>
            <a:pPr eaLnBrk="0" hangingPunct="0">
              <a:buFontTx/>
              <a:buChar char="-"/>
            </a:pPr>
            <a:r>
              <a:rPr lang="sv-SE" sz="1050" dirty="0"/>
              <a:t> order</a:t>
            </a:r>
          </a:p>
          <a:p>
            <a:pPr eaLnBrk="0" hangingPunct="0">
              <a:buFontTx/>
              <a:buChar char="-"/>
            </a:pPr>
            <a:r>
              <a:rPr lang="sv-SE" sz="1050" dirty="0"/>
              <a:t> ordernummer</a:t>
            </a:r>
          </a:p>
        </p:txBody>
      </p:sp>
      <p:cxnSp>
        <p:nvCxnSpPr>
          <p:cNvPr id="190" name="Straight Connector 189"/>
          <p:cNvCxnSpPr>
            <a:stCxn id="188" idx="3"/>
          </p:cNvCxnSpPr>
          <p:nvPr/>
        </p:nvCxnSpPr>
        <p:spPr>
          <a:xfrm flipV="1">
            <a:off x="4135670" y="3921901"/>
            <a:ext cx="1025667" cy="504128"/>
          </a:xfrm>
          <a:prstGeom prst="line">
            <a:avLst/>
          </a:prstGeom>
        </p:spPr>
        <p:style>
          <a:lnRef idx="1">
            <a:schemeClr val="dk1"/>
          </a:lnRef>
          <a:fillRef idx="0">
            <a:schemeClr val="dk1"/>
          </a:fillRef>
          <a:effectRef idx="0">
            <a:schemeClr val="dk1"/>
          </a:effectRef>
          <a:fontRef idx="minor">
            <a:schemeClr val="tx1"/>
          </a:fontRef>
        </p:style>
      </p:cxnSp>
      <p:cxnSp>
        <p:nvCxnSpPr>
          <p:cNvPr id="192" name="Straight Connector 191"/>
          <p:cNvCxnSpPr/>
          <p:nvPr/>
        </p:nvCxnSpPr>
        <p:spPr>
          <a:xfrm>
            <a:off x="4135223" y="2031690"/>
            <a:ext cx="1026114" cy="378042"/>
          </a:xfrm>
          <a:prstGeom prst="line">
            <a:avLst/>
          </a:prstGeom>
        </p:spPr>
        <p:style>
          <a:lnRef idx="1">
            <a:schemeClr val="dk1"/>
          </a:lnRef>
          <a:fillRef idx="0">
            <a:schemeClr val="dk1"/>
          </a:fillRef>
          <a:effectRef idx="0">
            <a:schemeClr val="dk1"/>
          </a:effectRef>
          <a:fontRef idx="minor">
            <a:schemeClr val="tx1"/>
          </a:fontRef>
        </p:style>
      </p:cxnSp>
      <p:sp>
        <p:nvSpPr>
          <p:cNvPr id="126" name="Text Box 25"/>
          <p:cNvSpPr txBox="1">
            <a:spLocks noChangeArrowheads="1"/>
          </p:cNvSpPr>
          <p:nvPr/>
        </p:nvSpPr>
        <p:spPr bwMode="auto">
          <a:xfrm>
            <a:off x="7194101" y="3723842"/>
            <a:ext cx="1376363" cy="900246"/>
          </a:xfrm>
          <a:prstGeom prst="rect">
            <a:avLst/>
          </a:prstGeom>
          <a:noFill/>
          <a:ln w="15875">
            <a:solidFill>
              <a:schemeClr val="tx1"/>
            </a:solidFill>
            <a:miter lim="800000"/>
            <a:headEnd/>
            <a:tailEnd/>
          </a:ln>
        </p:spPr>
        <p:txBody>
          <a:bodyPr>
            <a:spAutoFit/>
          </a:bodyPr>
          <a:lstStyle/>
          <a:p>
            <a:pPr eaLnBrk="0" hangingPunct="0"/>
            <a:r>
              <a:rPr lang="sv-SE" sz="1050" b="1" dirty="0"/>
              <a:t>Element i ett </a:t>
            </a:r>
            <a:br>
              <a:rPr lang="sv-SE" sz="1050" b="1" dirty="0"/>
            </a:br>
            <a:r>
              <a:rPr lang="sv-SE" sz="1050" b="1" dirty="0"/>
              <a:t>statiskt språk: </a:t>
            </a:r>
          </a:p>
          <a:p>
            <a:pPr eaLnBrk="0" hangingPunct="0"/>
            <a:r>
              <a:rPr lang="sv-SE" sz="1050" dirty="0"/>
              <a:t>entitetstyp</a:t>
            </a:r>
            <a:br>
              <a:rPr lang="sv-SE" sz="1050" dirty="0"/>
            </a:br>
            <a:r>
              <a:rPr lang="sv-SE" sz="1050" dirty="0"/>
              <a:t>attribut</a:t>
            </a:r>
            <a:br>
              <a:rPr lang="sv-SE" sz="1050" dirty="0"/>
            </a:br>
            <a:r>
              <a:rPr lang="sv-SE" sz="1050" dirty="0"/>
              <a:t>relation</a:t>
            </a:r>
            <a:endParaRPr lang="sv-SE" sz="1050" dirty="0">
              <a:latin typeface="Verdana" pitchFamily="34" charset="0"/>
            </a:endParaRPr>
          </a:p>
        </p:txBody>
      </p:sp>
      <p:grpSp>
        <p:nvGrpSpPr>
          <p:cNvPr id="127" name="Group 126"/>
          <p:cNvGrpSpPr/>
          <p:nvPr/>
        </p:nvGrpSpPr>
        <p:grpSpPr>
          <a:xfrm>
            <a:off x="5466356" y="4319786"/>
            <a:ext cx="1095366" cy="781218"/>
            <a:chOff x="891479" y="1625600"/>
            <a:chExt cx="1792225" cy="1507633"/>
          </a:xfrm>
        </p:grpSpPr>
        <p:sp>
          <p:nvSpPr>
            <p:cNvPr id="141" name="Line 9"/>
            <p:cNvSpPr>
              <a:spLocks noChangeShapeType="1"/>
            </p:cNvSpPr>
            <p:nvPr/>
          </p:nvSpPr>
          <p:spPr bwMode="auto">
            <a:xfrm>
              <a:off x="935311" y="1625600"/>
              <a:ext cx="0" cy="1370013"/>
            </a:xfrm>
            <a:prstGeom prst="line">
              <a:avLst/>
            </a:prstGeom>
            <a:noFill/>
            <a:ln w="9525">
              <a:solidFill>
                <a:schemeClr val="tx1"/>
              </a:solidFill>
              <a:round/>
              <a:headEnd/>
              <a:tailEnd/>
            </a:ln>
          </p:spPr>
          <p:txBody>
            <a:bodyPr wrap="none" anchor="ctr"/>
            <a:lstStyle/>
            <a:p>
              <a:endParaRPr lang="sv-SE" sz="1350"/>
            </a:p>
          </p:txBody>
        </p:sp>
        <p:sp>
          <p:nvSpPr>
            <p:cNvPr id="142" name="Line 10"/>
            <p:cNvSpPr>
              <a:spLocks noChangeShapeType="1"/>
            </p:cNvSpPr>
            <p:nvPr/>
          </p:nvSpPr>
          <p:spPr bwMode="auto">
            <a:xfrm>
              <a:off x="935311" y="2995613"/>
              <a:ext cx="1090613" cy="0"/>
            </a:xfrm>
            <a:prstGeom prst="line">
              <a:avLst/>
            </a:prstGeom>
            <a:noFill/>
            <a:ln w="9525">
              <a:solidFill>
                <a:schemeClr val="tx1"/>
              </a:solidFill>
              <a:round/>
              <a:headEnd/>
              <a:tailEnd/>
            </a:ln>
          </p:spPr>
          <p:txBody>
            <a:bodyPr wrap="none" anchor="ctr"/>
            <a:lstStyle/>
            <a:p>
              <a:endParaRPr lang="sv-SE" sz="1350"/>
            </a:p>
          </p:txBody>
        </p:sp>
        <p:sp>
          <p:nvSpPr>
            <p:cNvPr id="144" name="Line 11"/>
            <p:cNvSpPr>
              <a:spLocks noChangeShapeType="1"/>
            </p:cNvSpPr>
            <p:nvPr/>
          </p:nvSpPr>
          <p:spPr bwMode="auto">
            <a:xfrm flipH="1">
              <a:off x="1211536" y="2741613"/>
              <a:ext cx="822325" cy="0"/>
            </a:xfrm>
            <a:prstGeom prst="line">
              <a:avLst/>
            </a:prstGeom>
            <a:noFill/>
            <a:ln w="9525">
              <a:solidFill>
                <a:schemeClr val="tx1"/>
              </a:solidFill>
              <a:round/>
              <a:headEnd/>
              <a:tailEnd/>
            </a:ln>
          </p:spPr>
          <p:txBody>
            <a:bodyPr wrap="none" anchor="ctr"/>
            <a:lstStyle/>
            <a:p>
              <a:endParaRPr lang="sv-SE" sz="1350"/>
            </a:p>
          </p:txBody>
        </p:sp>
        <p:sp>
          <p:nvSpPr>
            <p:cNvPr id="146" name="Line 12"/>
            <p:cNvSpPr>
              <a:spLocks noChangeShapeType="1"/>
            </p:cNvSpPr>
            <p:nvPr/>
          </p:nvSpPr>
          <p:spPr bwMode="auto">
            <a:xfrm>
              <a:off x="935311" y="1625600"/>
              <a:ext cx="273050" cy="0"/>
            </a:xfrm>
            <a:prstGeom prst="line">
              <a:avLst/>
            </a:prstGeom>
            <a:noFill/>
            <a:ln w="9525">
              <a:solidFill>
                <a:schemeClr val="tx1"/>
              </a:solidFill>
              <a:round/>
              <a:headEnd/>
              <a:tailEnd/>
            </a:ln>
          </p:spPr>
          <p:txBody>
            <a:bodyPr wrap="none" anchor="ctr"/>
            <a:lstStyle/>
            <a:p>
              <a:endParaRPr lang="sv-SE" sz="1350"/>
            </a:p>
          </p:txBody>
        </p:sp>
        <p:sp>
          <p:nvSpPr>
            <p:cNvPr id="147" name="Line 13"/>
            <p:cNvSpPr>
              <a:spLocks noChangeShapeType="1"/>
            </p:cNvSpPr>
            <p:nvPr/>
          </p:nvSpPr>
          <p:spPr bwMode="auto">
            <a:xfrm>
              <a:off x="1208361" y="1625600"/>
              <a:ext cx="0" cy="1116013"/>
            </a:xfrm>
            <a:prstGeom prst="line">
              <a:avLst/>
            </a:prstGeom>
            <a:noFill/>
            <a:ln w="9525">
              <a:solidFill>
                <a:schemeClr val="tx1"/>
              </a:solidFill>
              <a:round/>
              <a:headEnd/>
              <a:tailEnd/>
            </a:ln>
          </p:spPr>
          <p:txBody>
            <a:bodyPr wrap="none" anchor="ctr"/>
            <a:lstStyle/>
            <a:p>
              <a:endParaRPr lang="sv-SE" sz="1350"/>
            </a:p>
          </p:txBody>
        </p:sp>
        <p:sp>
          <p:nvSpPr>
            <p:cNvPr id="148" name="Line 14"/>
            <p:cNvSpPr>
              <a:spLocks noChangeShapeType="1"/>
            </p:cNvSpPr>
            <p:nvPr/>
          </p:nvSpPr>
          <p:spPr bwMode="auto">
            <a:xfrm>
              <a:off x="2040211" y="2741613"/>
              <a:ext cx="0" cy="254000"/>
            </a:xfrm>
            <a:prstGeom prst="line">
              <a:avLst/>
            </a:prstGeom>
            <a:noFill/>
            <a:ln w="9525">
              <a:solidFill>
                <a:schemeClr val="tx1"/>
              </a:solidFill>
              <a:round/>
              <a:headEnd/>
              <a:tailEnd/>
            </a:ln>
          </p:spPr>
          <p:txBody>
            <a:bodyPr wrap="none" anchor="ctr"/>
            <a:lstStyle/>
            <a:p>
              <a:endParaRPr lang="sv-SE" sz="1350"/>
            </a:p>
          </p:txBody>
        </p:sp>
        <p:sp>
          <p:nvSpPr>
            <p:cNvPr id="149" name="Text Box 15"/>
            <p:cNvSpPr txBox="1">
              <a:spLocks noChangeArrowheads="1"/>
            </p:cNvSpPr>
            <p:nvPr/>
          </p:nvSpPr>
          <p:spPr bwMode="auto">
            <a:xfrm>
              <a:off x="891479" y="2598667"/>
              <a:ext cx="1792225" cy="534566"/>
            </a:xfrm>
            <a:prstGeom prst="rect">
              <a:avLst/>
            </a:prstGeom>
            <a:noFill/>
            <a:ln w="9525">
              <a:noFill/>
              <a:miter lim="800000"/>
              <a:headEnd/>
              <a:tailEnd/>
            </a:ln>
          </p:spPr>
          <p:txBody>
            <a:bodyPr wrap="square">
              <a:spAutoFit/>
            </a:bodyPr>
            <a:lstStyle/>
            <a:p>
              <a:pPr eaLnBrk="0" hangingPunct="0">
                <a:spcBef>
                  <a:spcPct val="50000"/>
                </a:spcBef>
              </a:pPr>
              <a:r>
                <a:rPr lang="sv-SE" sz="1200" dirty="0">
                  <a:latin typeface="Verdana" pitchFamily="34" charset="0"/>
                </a:rPr>
                <a:t>Språk</a:t>
              </a:r>
              <a:endParaRPr lang="sv-SE" dirty="0">
                <a:latin typeface="Verdana" pitchFamily="34" charset="0"/>
              </a:endParaRPr>
            </a:p>
          </p:txBody>
        </p:sp>
      </p:grpSp>
      <p:cxnSp>
        <p:nvCxnSpPr>
          <p:cNvPr id="166" name="Straight Connector 165"/>
          <p:cNvCxnSpPr/>
          <p:nvPr/>
        </p:nvCxnSpPr>
        <p:spPr>
          <a:xfrm flipV="1">
            <a:off x="5785399" y="4275752"/>
            <a:ext cx="1320154" cy="489123"/>
          </a:xfrm>
          <a:prstGeom prst="line">
            <a:avLst/>
          </a:prstGeom>
        </p:spPr>
        <p:style>
          <a:lnRef idx="1">
            <a:schemeClr val="dk1"/>
          </a:lnRef>
          <a:fillRef idx="0">
            <a:schemeClr val="dk1"/>
          </a:fillRef>
          <a:effectRef idx="0">
            <a:schemeClr val="dk1"/>
          </a:effectRef>
          <a:fontRef idx="minor">
            <a:schemeClr val="tx1"/>
          </a:fontRef>
        </p:style>
      </p:cxnSp>
      <p:sp>
        <p:nvSpPr>
          <p:cNvPr id="167" name="Down Arrow 166"/>
          <p:cNvSpPr/>
          <p:nvPr/>
        </p:nvSpPr>
        <p:spPr>
          <a:xfrm>
            <a:off x="5107331" y="4137924"/>
            <a:ext cx="756084" cy="10801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68" name="Down Arrow 167"/>
          <p:cNvSpPr/>
          <p:nvPr/>
        </p:nvSpPr>
        <p:spPr>
          <a:xfrm rot="10800000">
            <a:off x="5107331" y="1923678"/>
            <a:ext cx="756084" cy="10801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69" name="Text Box 25"/>
          <p:cNvSpPr txBox="1">
            <a:spLocks noChangeArrowheads="1"/>
          </p:cNvSpPr>
          <p:nvPr/>
        </p:nvSpPr>
        <p:spPr bwMode="auto">
          <a:xfrm>
            <a:off x="6587845" y="887448"/>
            <a:ext cx="1376363" cy="900246"/>
          </a:xfrm>
          <a:prstGeom prst="rect">
            <a:avLst/>
          </a:prstGeom>
          <a:noFill/>
          <a:ln w="15875">
            <a:solidFill>
              <a:schemeClr val="tx1"/>
            </a:solidFill>
            <a:miter lim="800000"/>
            <a:headEnd/>
            <a:tailEnd/>
          </a:ln>
        </p:spPr>
        <p:txBody>
          <a:bodyPr>
            <a:spAutoFit/>
          </a:bodyPr>
          <a:lstStyle/>
          <a:p>
            <a:pPr eaLnBrk="0" hangingPunct="0"/>
            <a:r>
              <a:rPr lang="sv-SE" sz="1050" b="1" dirty="0"/>
              <a:t>Element i ett </a:t>
            </a:r>
            <a:br>
              <a:rPr lang="sv-SE" sz="1050" b="1" dirty="0"/>
            </a:br>
            <a:r>
              <a:rPr lang="sv-SE" sz="1050" b="1" dirty="0"/>
              <a:t>dynamiskt språk: </a:t>
            </a:r>
          </a:p>
          <a:p>
            <a:pPr eaLnBrk="0" hangingPunct="0"/>
            <a:r>
              <a:rPr lang="sv-SE" sz="1050" dirty="0"/>
              <a:t>aktivitet</a:t>
            </a:r>
            <a:br>
              <a:rPr lang="sv-SE" sz="1050" dirty="0"/>
            </a:br>
            <a:r>
              <a:rPr lang="sv-SE" sz="1050" dirty="0"/>
              <a:t>händelse</a:t>
            </a:r>
            <a:br>
              <a:rPr lang="sv-SE" sz="1050" dirty="0"/>
            </a:br>
            <a:r>
              <a:rPr lang="sv-SE" sz="1050" dirty="0"/>
              <a:t>flöde</a:t>
            </a:r>
            <a:endParaRPr lang="sv-SE" sz="1050" dirty="0">
              <a:latin typeface="Verdana" pitchFamily="34" charset="0"/>
            </a:endParaRPr>
          </a:p>
        </p:txBody>
      </p:sp>
      <p:grpSp>
        <p:nvGrpSpPr>
          <p:cNvPr id="170" name="Group 169"/>
          <p:cNvGrpSpPr/>
          <p:nvPr/>
        </p:nvGrpSpPr>
        <p:grpSpPr>
          <a:xfrm>
            <a:off x="5161337" y="1057532"/>
            <a:ext cx="1095366" cy="781218"/>
            <a:chOff x="891479" y="1625600"/>
            <a:chExt cx="1792225" cy="1507633"/>
          </a:xfrm>
        </p:grpSpPr>
        <p:sp>
          <p:nvSpPr>
            <p:cNvPr id="193" name="Line 9"/>
            <p:cNvSpPr>
              <a:spLocks noChangeShapeType="1"/>
            </p:cNvSpPr>
            <p:nvPr/>
          </p:nvSpPr>
          <p:spPr bwMode="auto">
            <a:xfrm>
              <a:off x="935311" y="1625600"/>
              <a:ext cx="0" cy="1370013"/>
            </a:xfrm>
            <a:prstGeom prst="line">
              <a:avLst/>
            </a:prstGeom>
            <a:noFill/>
            <a:ln w="9525">
              <a:solidFill>
                <a:schemeClr val="tx1"/>
              </a:solidFill>
              <a:round/>
              <a:headEnd/>
              <a:tailEnd/>
            </a:ln>
          </p:spPr>
          <p:txBody>
            <a:bodyPr wrap="none" anchor="ctr"/>
            <a:lstStyle/>
            <a:p>
              <a:endParaRPr lang="sv-SE" sz="1350"/>
            </a:p>
          </p:txBody>
        </p:sp>
        <p:sp>
          <p:nvSpPr>
            <p:cNvPr id="194" name="Line 10"/>
            <p:cNvSpPr>
              <a:spLocks noChangeShapeType="1"/>
            </p:cNvSpPr>
            <p:nvPr/>
          </p:nvSpPr>
          <p:spPr bwMode="auto">
            <a:xfrm>
              <a:off x="935311" y="2995613"/>
              <a:ext cx="1090613" cy="0"/>
            </a:xfrm>
            <a:prstGeom prst="line">
              <a:avLst/>
            </a:prstGeom>
            <a:noFill/>
            <a:ln w="9525">
              <a:solidFill>
                <a:schemeClr val="tx1"/>
              </a:solidFill>
              <a:round/>
              <a:headEnd/>
              <a:tailEnd/>
            </a:ln>
          </p:spPr>
          <p:txBody>
            <a:bodyPr wrap="none" anchor="ctr"/>
            <a:lstStyle/>
            <a:p>
              <a:endParaRPr lang="sv-SE" sz="1350"/>
            </a:p>
          </p:txBody>
        </p:sp>
        <p:sp>
          <p:nvSpPr>
            <p:cNvPr id="195" name="Line 11"/>
            <p:cNvSpPr>
              <a:spLocks noChangeShapeType="1"/>
            </p:cNvSpPr>
            <p:nvPr/>
          </p:nvSpPr>
          <p:spPr bwMode="auto">
            <a:xfrm flipH="1">
              <a:off x="1211536" y="2741613"/>
              <a:ext cx="822325" cy="0"/>
            </a:xfrm>
            <a:prstGeom prst="line">
              <a:avLst/>
            </a:prstGeom>
            <a:noFill/>
            <a:ln w="9525">
              <a:solidFill>
                <a:schemeClr val="tx1"/>
              </a:solidFill>
              <a:round/>
              <a:headEnd/>
              <a:tailEnd/>
            </a:ln>
          </p:spPr>
          <p:txBody>
            <a:bodyPr wrap="none" anchor="ctr"/>
            <a:lstStyle/>
            <a:p>
              <a:endParaRPr lang="sv-SE" sz="1350"/>
            </a:p>
          </p:txBody>
        </p:sp>
        <p:sp>
          <p:nvSpPr>
            <p:cNvPr id="196" name="Line 12"/>
            <p:cNvSpPr>
              <a:spLocks noChangeShapeType="1"/>
            </p:cNvSpPr>
            <p:nvPr/>
          </p:nvSpPr>
          <p:spPr bwMode="auto">
            <a:xfrm>
              <a:off x="935311" y="1625600"/>
              <a:ext cx="273050" cy="0"/>
            </a:xfrm>
            <a:prstGeom prst="line">
              <a:avLst/>
            </a:prstGeom>
            <a:noFill/>
            <a:ln w="9525">
              <a:solidFill>
                <a:schemeClr val="tx1"/>
              </a:solidFill>
              <a:round/>
              <a:headEnd/>
              <a:tailEnd/>
            </a:ln>
          </p:spPr>
          <p:txBody>
            <a:bodyPr wrap="none" anchor="ctr"/>
            <a:lstStyle/>
            <a:p>
              <a:endParaRPr lang="sv-SE" sz="1350"/>
            </a:p>
          </p:txBody>
        </p:sp>
        <p:sp>
          <p:nvSpPr>
            <p:cNvPr id="197" name="Line 13"/>
            <p:cNvSpPr>
              <a:spLocks noChangeShapeType="1"/>
            </p:cNvSpPr>
            <p:nvPr/>
          </p:nvSpPr>
          <p:spPr bwMode="auto">
            <a:xfrm>
              <a:off x="1208361" y="1625600"/>
              <a:ext cx="0" cy="1116013"/>
            </a:xfrm>
            <a:prstGeom prst="line">
              <a:avLst/>
            </a:prstGeom>
            <a:noFill/>
            <a:ln w="9525">
              <a:solidFill>
                <a:schemeClr val="tx1"/>
              </a:solidFill>
              <a:round/>
              <a:headEnd/>
              <a:tailEnd/>
            </a:ln>
          </p:spPr>
          <p:txBody>
            <a:bodyPr wrap="none" anchor="ctr"/>
            <a:lstStyle/>
            <a:p>
              <a:endParaRPr lang="sv-SE" sz="1350"/>
            </a:p>
          </p:txBody>
        </p:sp>
        <p:sp>
          <p:nvSpPr>
            <p:cNvPr id="198" name="Line 14"/>
            <p:cNvSpPr>
              <a:spLocks noChangeShapeType="1"/>
            </p:cNvSpPr>
            <p:nvPr/>
          </p:nvSpPr>
          <p:spPr bwMode="auto">
            <a:xfrm>
              <a:off x="2040211" y="2741613"/>
              <a:ext cx="0" cy="254000"/>
            </a:xfrm>
            <a:prstGeom prst="line">
              <a:avLst/>
            </a:prstGeom>
            <a:noFill/>
            <a:ln w="9525">
              <a:solidFill>
                <a:schemeClr val="tx1"/>
              </a:solidFill>
              <a:round/>
              <a:headEnd/>
              <a:tailEnd/>
            </a:ln>
          </p:spPr>
          <p:txBody>
            <a:bodyPr wrap="none" anchor="ctr"/>
            <a:lstStyle/>
            <a:p>
              <a:endParaRPr lang="sv-SE" sz="1350"/>
            </a:p>
          </p:txBody>
        </p:sp>
        <p:sp>
          <p:nvSpPr>
            <p:cNvPr id="199" name="Text Box 15"/>
            <p:cNvSpPr txBox="1">
              <a:spLocks noChangeArrowheads="1"/>
            </p:cNvSpPr>
            <p:nvPr/>
          </p:nvSpPr>
          <p:spPr bwMode="auto">
            <a:xfrm>
              <a:off x="891479" y="2598667"/>
              <a:ext cx="1792225" cy="534566"/>
            </a:xfrm>
            <a:prstGeom prst="rect">
              <a:avLst/>
            </a:prstGeom>
            <a:noFill/>
            <a:ln w="9525">
              <a:noFill/>
              <a:miter lim="800000"/>
              <a:headEnd/>
              <a:tailEnd/>
            </a:ln>
          </p:spPr>
          <p:txBody>
            <a:bodyPr wrap="square">
              <a:spAutoFit/>
            </a:bodyPr>
            <a:lstStyle/>
            <a:p>
              <a:pPr eaLnBrk="0" hangingPunct="0">
                <a:spcBef>
                  <a:spcPct val="50000"/>
                </a:spcBef>
              </a:pPr>
              <a:r>
                <a:rPr lang="sv-SE" sz="1200" dirty="0">
                  <a:latin typeface="Verdana" pitchFamily="34" charset="0"/>
                </a:rPr>
                <a:t>Språk</a:t>
              </a:r>
              <a:endParaRPr lang="sv-SE" dirty="0">
                <a:latin typeface="Verdana" pitchFamily="34" charset="0"/>
              </a:endParaRPr>
            </a:p>
          </p:txBody>
        </p:sp>
      </p:grpSp>
      <p:cxnSp>
        <p:nvCxnSpPr>
          <p:cNvPr id="200" name="Straight Connector 199"/>
          <p:cNvCxnSpPr>
            <a:stCxn id="199" idx="0"/>
          </p:cNvCxnSpPr>
          <p:nvPr/>
        </p:nvCxnSpPr>
        <p:spPr>
          <a:xfrm flipV="1">
            <a:off x="5709020" y="1081584"/>
            <a:ext cx="775464" cy="480167"/>
          </a:xfrm>
          <a:prstGeom prst="line">
            <a:avLst/>
          </a:prstGeom>
        </p:spPr>
        <p:style>
          <a:lnRef idx="1">
            <a:schemeClr val="dk1"/>
          </a:lnRef>
          <a:fillRef idx="0">
            <a:schemeClr val="dk1"/>
          </a:fillRef>
          <a:effectRef idx="0">
            <a:schemeClr val="dk1"/>
          </a:effectRef>
          <a:fontRef idx="minor">
            <a:schemeClr val="tx1"/>
          </a:fontRef>
        </p:style>
      </p:cxnSp>
      <p:sp>
        <p:nvSpPr>
          <p:cNvPr id="189" name="Right Arrow 188"/>
          <p:cNvSpPr/>
          <p:nvPr/>
        </p:nvSpPr>
        <p:spPr>
          <a:xfrm rot="10800000">
            <a:off x="4236819" y="2301720"/>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91" name="TextBox 190"/>
          <p:cNvSpPr txBox="1"/>
          <p:nvPr/>
        </p:nvSpPr>
        <p:spPr>
          <a:xfrm rot="16200000">
            <a:off x="3767973" y="2877276"/>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pic>
        <p:nvPicPr>
          <p:cNvPr id="150" name="Picture 149"/>
          <p:cNvPicPr>
            <a:picLocks noChangeAspect="1"/>
          </p:cNvPicPr>
          <p:nvPr/>
        </p:nvPicPr>
        <p:blipFill>
          <a:blip r:embed="rId2"/>
          <a:stretch>
            <a:fillRect/>
          </a:stretch>
        </p:blipFill>
        <p:spPr>
          <a:xfrm>
            <a:off x="1477925" y="2409397"/>
            <a:ext cx="2332353" cy="1314989"/>
          </a:xfrm>
          <a:prstGeom prst="rect">
            <a:avLst/>
          </a:prstGeom>
        </p:spPr>
      </p:pic>
    </p:spTree>
    <p:extLst>
      <p:ext uri="{BB962C8B-B14F-4D97-AF65-F5344CB8AC3E}">
        <p14:creationId xmlns:p14="http://schemas.microsoft.com/office/powerpoint/2010/main" val="3354611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a:t>Modeller och modellering</a:t>
            </a:r>
          </a:p>
        </p:txBody>
      </p:sp>
    </p:spTree>
    <p:extLst>
      <p:ext uri="{BB962C8B-B14F-4D97-AF65-F5344CB8AC3E}">
        <p14:creationId xmlns:p14="http://schemas.microsoft.com/office/powerpoint/2010/main" val="3110435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21" y="288487"/>
            <a:ext cx="6850800" cy="596700"/>
          </a:xfrm>
        </p:spPr>
        <p:txBody>
          <a:bodyPr>
            <a:normAutofit/>
          </a:bodyPr>
          <a:lstStyle/>
          <a:p>
            <a:pPr algn="l"/>
            <a:r>
              <a:rPr lang="sv-SE" sz="2700" dirty="0"/>
              <a:t>Nuläges- vs. Nylägesmodeller</a:t>
            </a:r>
          </a:p>
        </p:txBody>
      </p:sp>
      <p:sp>
        <p:nvSpPr>
          <p:cNvPr id="3" name="Content Placeholder 2"/>
          <p:cNvSpPr>
            <a:spLocks noGrp="1"/>
          </p:cNvSpPr>
          <p:nvPr>
            <p:ph idx="1"/>
          </p:nvPr>
        </p:nvSpPr>
        <p:spPr>
          <a:xfrm>
            <a:off x="545421" y="1162518"/>
            <a:ext cx="7979860" cy="3240432"/>
          </a:xfrm>
        </p:spPr>
        <p:txBody>
          <a:bodyPr>
            <a:normAutofit/>
          </a:bodyPr>
          <a:lstStyle/>
          <a:p>
            <a:pPr>
              <a:spcBef>
                <a:spcPts val="675"/>
              </a:spcBef>
            </a:pPr>
            <a:r>
              <a:rPr lang="en-US" sz="1500" b="1" dirty="0" err="1"/>
              <a:t>En</a:t>
            </a:r>
            <a:r>
              <a:rPr lang="en-US" sz="1500" b="1" dirty="0"/>
              <a:t> </a:t>
            </a:r>
            <a:r>
              <a:rPr lang="en-US" sz="1500" b="1" dirty="0" err="1"/>
              <a:t>nulägesmodell</a:t>
            </a:r>
            <a:r>
              <a:rPr lang="en-US" sz="1500" b="1" dirty="0"/>
              <a:t> (</a:t>
            </a:r>
            <a:r>
              <a:rPr lang="en-US" sz="1500" b="1" dirty="0" err="1"/>
              <a:t>eng.</a:t>
            </a:r>
            <a:r>
              <a:rPr lang="en-US" sz="1500" b="1" dirty="0"/>
              <a:t> as-is model) </a:t>
            </a:r>
            <a:r>
              <a:rPr lang="en-US" sz="1500" dirty="0" err="1"/>
              <a:t>är</a:t>
            </a:r>
            <a:r>
              <a:rPr lang="en-US" sz="1500" dirty="0"/>
              <a:t> </a:t>
            </a:r>
            <a:r>
              <a:rPr lang="en-US" sz="1500" dirty="0" err="1"/>
              <a:t>en</a:t>
            </a:r>
            <a:r>
              <a:rPr lang="en-US" sz="1500" dirty="0"/>
              <a:t> </a:t>
            </a:r>
            <a:r>
              <a:rPr lang="en-US" sz="1500" dirty="0" err="1"/>
              <a:t>modell</a:t>
            </a:r>
            <a:r>
              <a:rPr lang="en-US" sz="1500" dirty="0"/>
              <a:t> </a:t>
            </a:r>
            <a:r>
              <a:rPr lang="en-US" sz="1500" dirty="0" err="1"/>
              <a:t>som</a:t>
            </a:r>
            <a:r>
              <a:rPr lang="en-US" sz="1500" dirty="0"/>
              <a:t> </a:t>
            </a:r>
            <a:r>
              <a:rPr lang="en-US" sz="1500" dirty="0" err="1"/>
              <a:t>avbildar</a:t>
            </a:r>
            <a:r>
              <a:rPr lang="en-US" sz="1500" dirty="0"/>
              <a:t>/</a:t>
            </a:r>
            <a:r>
              <a:rPr lang="en-US" sz="1500" dirty="0" err="1"/>
              <a:t>representerar</a:t>
            </a:r>
            <a:r>
              <a:rPr lang="en-US" sz="1500" dirty="0"/>
              <a:t>/</a:t>
            </a:r>
            <a:r>
              <a:rPr lang="en-US" sz="1500" dirty="0" err="1"/>
              <a:t>beskriver</a:t>
            </a:r>
            <a:r>
              <a:rPr lang="en-US" sz="1500" dirty="0"/>
              <a:t> </a:t>
            </a:r>
            <a:r>
              <a:rPr lang="en-US" sz="1500" dirty="0" err="1"/>
              <a:t>en</a:t>
            </a:r>
            <a:r>
              <a:rPr lang="en-US" sz="1500" dirty="0"/>
              <a:t> </a:t>
            </a:r>
            <a:r>
              <a:rPr lang="en-US" sz="1500" dirty="0" err="1"/>
              <a:t>viss</a:t>
            </a:r>
            <a:r>
              <a:rPr lang="en-US" sz="1500" dirty="0"/>
              <a:t> </a:t>
            </a:r>
            <a:r>
              <a:rPr lang="en-US" sz="1500" dirty="0" err="1"/>
              <a:t>aspekt</a:t>
            </a:r>
            <a:r>
              <a:rPr lang="en-US" sz="1500" dirty="0"/>
              <a:t> </a:t>
            </a:r>
            <a:r>
              <a:rPr lang="en-US" sz="1500" dirty="0" err="1"/>
              <a:t>av</a:t>
            </a:r>
            <a:r>
              <a:rPr lang="en-US" sz="1500" dirty="0"/>
              <a:t> </a:t>
            </a:r>
            <a:r>
              <a:rPr lang="en-US" sz="1500" dirty="0" err="1"/>
              <a:t>verkligheten</a:t>
            </a:r>
            <a:r>
              <a:rPr lang="en-US" sz="1500" dirty="0"/>
              <a:t> </a:t>
            </a:r>
            <a:r>
              <a:rPr lang="en-US" sz="1500" dirty="0" err="1"/>
              <a:t>som</a:t>
            </a:r>
            <a:r>
              <a:rPr lang="en-US" sz="1500" dirty="0"/>
              <a:t> den </a:t>
            </a:r>
            <a:r>
              <a:rPr lang="en-US" sz="1500" dirty="0" err="1"/>
              <a:t>ser</a:t>
            </a:r>
            <a:r>
              <a:rPr lang="en-US" sz="1500" dirty="0"/>
              <a:t> </a:t>
            </a:r>
            <a:r>
              <a:rPr lang="en-US" sz="1500" dirty="0" err="1"/>
              <a:t>ut</a:t>
            </a:r>
            <a:r>
              <a:rPr lang="en-US" sz="1500" dirty="0"/>
              <a:t> just nu </a:t>
            </a:r>
          </a:p>
          <a:p>
            <a:pPr>
              <a:spcBef>
                <a:spcPts val="675"/>
              </a:spcBef>
            </a:pPr>
            <a:r>
              <a:rPr lang="en-US" sz="1500" b="1" dirty="0" err="1" smtClean="0"/>
              <a:t>En</a:t>
            </a:r>
            <a:r>
              <a:rPr lang="en-US" sz="1500" b="1" dirty="0" smtClean="0"/>
              <a:t> </a:t>
            </a:r>
            <a:r>
              <a:rPr lang="en-US" sz="1500" b="1" dirty="0" err="1" smtClean="0"/>
              <a:t>nylägesmodell</a:t>
            </a:r>
            <a:r>
              <a:rPr lang="en-US" sz="1500" b="1" dirty="0" smtClean="0"/>
              <a:t> </a:t>
            </a:r>
            <a:r>
              <a:rPr lang="en-US" sz="1500" b="1" dirty="0" err="1" smtClean="0"/>
              <a:t>eller</a:t>
            </a:r>
            <a:r>
              <a:rPr lang="en-US" sz="1500" b="1" dirty="0" smtClean="0"/>
              <a:t> </a:t>
            </a:r>
            <a:r>
              <a:rPr lang="en-US" sz="1500" b="1" dirty="0" err="1" smtClean="0"/>
              <a:t>framtidslägesmodell</a:t>
            </a:r>
            <a:r>
              <a:rPr lang="en-US" sz="1500" b="1" dirty="0" smtClean="0"/>
              <a:t> </a:t>
            </a:r>
            <a:r>
              <a:rPr lang="en-US" sz="1500" b="1" dirty="0"/>
              <a:t>(</a:t>
            </a:r>
            <a:r>
              <a:rPr lang="en-US" sz="1500" b="1" dirty="0" err="1"/>
              <a:t>eng.</a:t>
            </a:r>
            <a:r>
              <a:rPr lang="en-US" sz="1500" b="1" dirty="0"/>
              <a:t> to-be </a:t>
            </a:r>
            <a:r>
              <a:rPr lang="en-US" sz="1500" b="1" dirty="0" err="1"/>
              <a:t>modell</a:t>
            </a:r>
            <a:r>
              <a:rPr lang="en-US" sz="1500" b="1" dirty="0"/>
              <a:t>) </a:t>
            </a:r>
            <a:r>
              <a:rPr lang="en-US" sz="1500" dirty="0" err="1"/>
              <a:t>är</a:t>
            </a:r>
            <a:r>
              <a:rPr lang="en-US" sz="1500" dirty="0"/>
              <a:t> </a:t>
            </a:r>
            <a:r>
              <a:rPr lang="en-US" sz="1500" dirty="0" err="1"/>
              <a:t>en</a:t>
            </a:r>
            <a:r>
              <a:rPr lang="en-US" sz="1500" dirty="0"/>
              <a:t> </a:t>
            </a:r>
            <a:r>
              <a:rPr lang="en-US" sz="1500" dirty="0" err="1"/>
              <a:t>modell</a:t>
            </a:r>
            <a:r>
              <a:rPr lang="en-US" sz="1500" dirty="0"/>
              <a:t> </a:t>
            </a:r>
            <a:r>
              <a:rPr lang="en-US" sz="1500" dirty="0" err="1"/>
              <a:t>som</a:t>
            </a:r>
            <a:r>
              <a:rPr lang="en-US" sz="1500" dirty="0"/>
              <a:t> </a:t>
            </a:r>
            <a:r>
              <a:rPr lang="en-US" sz="1500" dirty="0" err="1"/>
              <a:t>avbildar</a:t>
            </a:r>
            <a:r>
              <a:rPr lang="en-US" sz="1500" dirty="0"/>
              <a:t>/</a:t>
            </a:r>
            <a:r>
              <a:rPr lang="en-US" sz="1500" dirty="0" err="1"/>
              <a:t>representerar</a:t>
            </a:r>
            <a:r>
              <a:rPr lang="en-US" sz="1500" dirty="0"/>
              <a:t>/</a:t>
            </a:r>
            <a:r>
              <a:rPr lang="en-US" sz="1500" dirty="0" err="1"/>
              <a:t>beskriver</a:t>
            </a:r>
            <a:r>
              <a:rPr lang="en-US" sz="1500" dirty="0"/>
              <a:t> </a:t>
            </a:r>
            <a:r>
              <a:rPr lang="en-US" sz="1500" dirty="0" err="1"/>
              <a:t>ett</a:t>
            </a:r>
            <a:r>
              <a:rPr lang="en-US" sz="1500" dirty="0"/>
              <a:t> </a:t>
            </a:r>
            <a:r>
              <a:rPr lang="en-US" sz="1500" dirty="0" err="1"/>
              <a:t>framtida</a:t>
            </a:r>
            <a:r>
              <a:rPr lang="en-US" sz="1500" dirty="0"/>
              <a:t> </a:t>
            </a:r>
            <a:r>
              <a:rPr lang="en-US" sz="1500" dirty="0" err="1"/>
              <a:t>önskvärt</a:t>
            </a:r>
            <a:r>
              <a:rPr lang="en-US" sz="1500" dirty="0"/>
              <a:t> </a:t>
            </a:r>
            <a:r>
              <a:rPr lang="en-US" sz="1500" dirty="0" err="1"/>
              <a:t>tillstånd</a:t>
            </a:r>
            <a:r>
              <a:rPr lang="en-US" sz="1500" dirty="0"/>
              <a:t> </a:t>
            </a:r>
            <a:r>
              <a:rPr lang="en-US" sz="1500" dirty="0" err="1"/>
              <a:t>av</a:t>
            </a:r>
            <a:r>
              <a:rPr lang="en-US" sz="1500" dirty="0"/>
              <a:t> </a:t>
            </a:r>
            <a:r>
              <a:rPr lang="en-US" sz="1500" dirty="0" err="1"/>
              <a:t>en</a:t>
            </a:r>
            <a:r>
              <a:rPr lang="en-US" sz="1500" dirty="0"/>
              <a:t> </a:t>
            </a:r>
            <a:r>
              <a:rPr lang="en-US" sz="1500" dirty="0" err="1"/>
              <a:t>viss</a:t>
            </a:r>
            <a:r>
              <a:rPr lang="en-US" sz="1500" dirty="0"/>
              <a:t> </a:t>
            </a:r>
            <a:r>
              <a:rPr lang="en-US" sz="1500" dirty="0" err="1"/>
              <a:t>aspekt</a:t>
            </a:r>
            <a:r>
              <a:rPr lang="en-US" sz="1500" dirty="0"/>
              <a:t> </a:t>
            </a:r>
            <a:r>
              <a:rPr lang="en-US" sz="1500" dirty="0" err="1"/>
              <a:t>av</a:t>
            </a:r>
            <a:r>
              <a:rPr lang="en-US" sz="1500" dirty="0"/>
              <a:t> </a:t>
            </a:r>
            <a:r>
              <a:rPr lang="en-US" sz="1500" dirty="0" err="1"/>
              <a:t>verkligheten</a:t>
            </a:r>
            <a:endParaRPr lang="sv-SE" sz="1500" dirty="0"/>
          </a:p>
        </p:txBody>
      </p:sp>
    </p:spTree>
    <p:extLst>
      <p:ext uri="{BB962C8B-B14F-4D97-AF65-F5344CB8AC3E}">
        <p14:creationId xmlns:p14="http://schemas.microsoft.com/office/powerpoint/2010/main" val="3219139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3579" y="1660494"/>
            <a:ext cx="6260769" cy="857250"/>
          </a:xfrm>
          <a:prstGeom prst="rect">
            <a:avLst/>
          </a:prstGeom>
        </p:spPr>
        <p:txBody>
          <a:bodyPr>
            <a:noAutofit/>
          </a:bodyPr>
          <a:lstStyle/>
          <a:p>
            <a:pPr defTabSz="685800">
              <a:spcBef>
                <a:spcPct val="0"/>
              </a:spcBef>
              <a:defRPr/>
            </a:pPr>
            <a:r>
              <a:rPr lang="sv-SE" sz="2700" dirty="0">
                <a:latin typeface="+mj-lt"/>
                <a:ea typeface="+mj-ea"/>
                <a:cs typeface="+mj-cs"/>
              </a:rPr>
              <a:t>Processer </a:t>
            </a:r>
          </a:p>
        </p:txBody>
      </p:sp>
    </p:spTree>
    <p:extLst>
      <p:ext uri="{BB962C8B-B14F-4D97-AF65-F5344CB8AC3E}">
        <p14:creationId xmlns:p14="http://schemas.microsoft.com/office/powerpoint/2010/main" val="3017139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4" name="Right Arrow 203"/>
          <p:cNvSpPr/>
          <p:nvPr/>
        </p:nvSpPr>
        <p:spPr>
          <a:xfrm rot="10800000">
            <a:off x="4031938" y="1329612"/>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smtClean="0"/>
              <a:t>Verksamhets-</a:t>
            </a:r>
          </a:p>
          <a:p>
            <a:r>
              <a:rPr lang="sv-SE" sz="825" b="1" dirty="0" smtClean="0"/>
              <a:t>processmodell </a:t>
            </a:r>
            <a:endParaRPr lang="sv-SE" sz="825" b="1" dirty="0"/>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19403"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203" name="TextBox 202"/>
          <p:cNvSpPr txBox="1"/>
          <p:nvPr/>
        </p:nvSpPr>
        <p:spPr>
          <a:xfrm rot="16200000">
            <a:off x="3563091" y="1871634"/>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pic>
        <p:nvPicPr>
          <p:cNvPr id="205" name="Picture 204"/>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1112191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 name="Text Box 5"/>
          <p:cNvSpPr txBox="1">
            <a:spLocks noChangeArrowheads="1"/>
          </p:cNvSpPr>
          <p:nvPr/>
        </p:nvSpPr>
        <p:spPr bwMode="auto">
          <a:xfrm>
            <a:off x="6079428" y="789553"/>
            <a:ext cx="1296590" cy="346249"/>
          </a:xfrm>
          <a:prstGeom prst="rect">
            <a:avLst/>
          </a:prstGeom>
          <a:noFill/>
          <a:ln w="9525">
            <a:solidFill>
              <a:schemeClr val="bg1">
                <a:lumMod val="75000"/>
              </a:schemeClr>
            </a:solidFill>
            <a:miter lim="800000"/>
            <a:headEnd/>
            <a:tailEnd/>
          </a:ln>
        </p:spPr>
        <p:txBody>
          <a:bodyPr>
            <a:spAutoFit/>
          </a:bodyPr>
          <a:lstStyle/>
          <a:p>
            <a:r>
              <a:rPr lang="sv-SE" sz="825" b="1" dirty="0">
                <a:solidFill>
                  <a:schemeClr val="bg1">
                    <a:lumMod val="85000"/>
                  </a:schemeClr>
                </a:solidFill>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72" name="Oval 71"/>
          <p:cNvSpPr/>
          <p:nvPr/>
        </p:nvSpPr>
        <p:spPr>
          <a:xfrm>
            <a:off x="1158275" y="1075718"/>
            <a:ext cx="2591913" cy="1473192"/>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smtClean="0"/>
              <a:t>Processer i verksamheten</a:t>
            </a:r>
            <a:endParaRPr lang="sv-SE" sz="2700" dirty="0"/>
          </a:p>
        </p:txBody>
      </p:sp>
      <p:sp>
        <p:nvSpPr>
          <p:cNvPr id="945157"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smtClean="0"/>
              <a:t>Verksamhets-</a:t>
            </a:r>
          </a:p>
          <a:p>
            <a:r>
              <a:rPr lang="sv-SE" sz="825" b="1" dirty="0" smtClean="0"/>
              <a:t>processmodell </a:t>
            </a:r>
            <a:endParaRPr lang="sv-SE" sz="825" b="1" dirty="0"/>
          </a:p>
          <a:p>
            <a:r>
              <a:rPr lang="sv-SE" sz="825" b="1" dirty="0"/>
              <a:t>(en dynamisk modell)</a:t>
            </a:r>
          </a:p>
        </p:txBody>
      </p:sp>
      <p:sp>
        <p:nvSpPr>
          <p:cNvPr id="2252"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69252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490854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485454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490854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5"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Konceptuell modell över verksamhetens termer/begrepp (en statisk modell)</a:t>
            </a:r>
          </a:p>
        </p:txBody>
      </p:sp>
      <p:grpSp>
        <p:nvGrpSpPr>
          <p:cNvPr id="76" name="Group 81"/>
          <p:cNvGrpSpPr>
            <a:grpSpLocks/>
          </p:cNvGrpSpPr>
          <p:nvPr/>
        </p:nvGrpSpPr>
        <p:grpSpPr bwMode="auto">
          <a:xfrm>
            <a:off x="6973583" y="1985039"/>
            <a:ext cx="647700" cy="377428"/>
            <a:chOff x="521" y="1071"/>
            <a:chExt cx="2223" cy="1361"/>
          </a:xfrm>
          <a:solidFill>
            <a:srgbClr val="FFFFCC"/>
          </a:solidFill>
        </p:grpSpPr>
        <p:grpSp>
          <p:nvGrpSpPr>
            <p:cNvPr id="77" name="Group 82"/>
            <p:cNvGrpSpPr>
              <a:grpSpLocks/>
            </p:cNvGrpSpPr>
            <p:nvPr/>
          </p:nvGrpSpPr>
          <p:grpSpPr bwMode="auto">
            <a:xfrm>
              <a:off x="521" y="1071"/>
              <a:ext cx="590" cy="576"/>
              <a:chOff x="2608" y="1888"/>
              <a:chExt cx="590" cy="576"/>
            </a:xfrm>
            <a:grpFill/>
          </p:grpSpPr>
          <p:sp>
            <p:nvSpPr>
              <p:cNvPr id="93" name="Rectangle 83"/>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94" name="Line 84"/>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95" name="Line 85"/>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8" name="Group 86"/>
            <p:cNvGrpSpPr>
              <a:grpSpLocks/>
            </p:cNvGrpSpPr>
            <p:nvPr/>
          </p:nvGrpSpPr>
          <p:grpSpPr bwMode="auto">
            <a:xfrm>
              <a:off x="1338" y="1071"/>
              <a:ext cx="590" cy="576"/>
              <a:chOff x="2608" y="1888"/>
              <a:chExt cx="590" cy="576"/>
            </a:xfrm>
            <a:grpFill/>
          </p:grpSpPr>
          <p:sp>
            <p:nvSpPr>
              <p:cNvPr id="90" name="Rectangle 87"/>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91" name="Line 88"/>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92" name="Line 89"/>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9" name="Group 90"/>
            <p:cNvGrpSpPr>
              <a:grpSpLocks/>
            </p:cNvGrpSpPr>
            <p:nvPr/>
          </p:nvGrpSpPr>
          <p:grpSpPr bwMode="auto">
            <a:xfrm>
              <a:off x="1338" y="1856"/>
              <a:ext cx="590" cy="576"/>
              <a:chOff x="2608" y="1888"/>
              <a:chExt cx="590" cy="576"/>
            </a:xfrm>
            <a:grpFill/>
          </p:grpSpPr>
          <p:sp>
            <p:nvSpPr>
              <p:cNvPr id="87" name="Rectangle 91"/>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88" name="Line 92"/>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89" name="Line 93"/>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80" name="Group 94"/>
            <p:cNvGrpSpPr>
              <a:grpSpLocks/>
            </p:cNvGrpSpPr>
            <p:nvPr/>
          </p:nvGrpSpPr>
          <p:grpSpPr bwMode="auto">
            <a:xfrm>
              <a:off x="2154" y="1856"/>
              <a:ext cx="590" cy="576"/>
              <a:chOff x="2608" y="1888"/>
              <a:chExt cx="590" cy="576"/>
            </a:xfrm>
            <a:grpFill/>
          </p:grpSpPr>
          <p:sp>
            <p:nvSpPr>
              <p:cNvPr id="84" name="Rectangle 95"/>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85" name="Line 96"/>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86" name="Line 97"/>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81" name="AutoShape 98"/>
            <p:cNvCxnSpPr>
              <a:cxnSpLocks noChangeShapeType="1"/>
              <a:stCxn id="90" idx="2"/>
              <a:endCxn id="87" idx="0"/>
            </p:cNvCxnSpPr>
            <p:nvPr/>
          </p:nvCxnSpPr>
          <p:spPr bwMode="auto">
            <a:xfrm>
              <a:off x="1633" y="1647"/>
              <a:ext cx="0" cy="209"/>
            </a:xfrm>
            <a:prstGeom prst="straightConnector1">
              <a:avLst/>
            </a:prstGeom>
            <a:grpFill/>
            <a:ln w="9525">
              <a:solidFill>
                <a:schemeClr val="tx1"/>
              </a:solidFill>
              <a:round/>
              <a:headEnd/>
              <a:tailEnd/>
            </a:ln>
          </p:spPr>
        </p:cxnSp>
        <p:cxnSp>
          <p:nvCxnSpPr>
            <p:cNvPr id="82" name="AutoShape 99"/>
            <p:cNvCxnSpPr>
              <a:cxnSpLocks noChangeShapeType="1"/>
              <a:stCxn id="87" idx="3"/>
              <a:endCxn id="84" idx="1"/>
            </p:cNvCxnSpPr>
            <p:nvPr/>
          </p:nvCxnSpPr>
          <p:spPr bwMode="auto">
            <a:xfrm>
              <a:off x="1928" y="2144"/>
              <a:ext cx="226" cy="0"/>
            </a:xfrm>
            <a:prstGeom prst="straightConnector1">
              <a:avLst/>
            </a:prstGeom>
            <a:grpFill/>
            <a:ln w="9525">
              <a:solidFill>
                <a:schemeClr val="tx1"/>
              </a:solidFill>
              <a:round/>
              <a:headEnd/>
              <a:tailEnd/>
            </a:ln>
          </p:spPr>
        </p:cxnSp>
        <p:cxnSp>
          <p:nvCxnSpPr>
            <p:cNvPr id="83" name="AutoShape 100"/>
            <p:cNvCxnSpPr>
              <a:cxnSpLocks noChangeShapeType="1"/>
              <a:stCxn id="87" idx="1"/>
              <a:endCxn id="93" idx="2"/>
            </p:cNvCxnSpPr>
            <p:nvPr/>
          </p:nvCxnSpPr>
          <p:spPr bwMode="auto">
            <a:xfrm rot="10800000">
              <a:off x="816" y="1647"/>
              <a:ext cx="522" cy="497"/>
            </a:xfrm>
            <a:prstGeom prst="bentConnector2">
              <a:avLst/>
            </a:prstGeom>
            <a:grpFill/>
            <a:ln w="9525">
              <a:solidFill>
                <a:schemeClr val="tx1"/>
              </a:solidFill>
              <a:miter lim="800000"/>
              <a:headEnd/>
              <a:tailEnd/>
            </a:ln>
          </p:spPr>
        </p:cxnSp>
      </p:grpSp>
      <p:grpSp>
        <p:nvGrpSpPr>
          <p:cNvPr id="96" name="Group 102"/>
          <p:cNvGrpSpPr>
            <a:grpSpLocks/>
          </p:cNvGrpSpPr>
          <p:nvPr/>
        </p:nvGrpSpPr>
        <p:grpSpPr bwMode="auto">
          <a:xfrm>
            <a:off x="7217344" y="2198428"/>
            <a:ext cx="647700" cy="377428"/>
            <a:chOff x="521" y="1071"/>
            <a:chExt cx="2223" cy="1361"/>
          </a:xfrm>
          <a:solidFill>
            <a:srgbClr val="FFFFCC"/>
          </a:solidFill>
        </p:grpSpPr>
        <p:grpSp>
          <p:nvGrpSpPr>
            <p:cNvPr id="97" name="Group 103"/>
            <p:cNvGrpSpPr>
              <a:grpSpLocks/>
            </p:cNvGrpSpPr>
            <p:nvPr/>
          </p:nvGrpSpPr>
          <p:grpSpPr bwMode="auto">
            <a:xfrm>
              <a:off x="521" y="1071"/>
              <a:ext cx="590" cy="576"/>
              <a:chOff x="2608" y="1888"/>
              <a:chExt cx="590" cy="576"/>
            </a:xfrm>
            <a:grpFill/>
          </p:grpSpPr>
          <p:sp>
            <p:nvSpPr>
              <p:cNvPr id="113" name="Rectangle 104"/>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4" name="Line 105"/>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5" name="Line 106"/>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8" name="Group 107"/>
            <p:cNvGrpSpPr>
              <a:grpSpLocks/>
            </p:cNvGrpSpPr>
            <p:nvPr/>
          </p:nvGrpSpPr>
          <p:grpSpPr bwMode="auto">
            <a:xfrm>
              <a:off x="1338" y="1071"/>
              <a:ext cx="590" cy="576"/>
              <a:chOff x="2608" y="1888"/>
              <a:chExt cx="590" cy="576"/>
            </a:xfrm>
            <a:grpFill/>
          </p:grpSpPr>
          <p:sp>
            <p:nvSpPr>
              <p:cNvPr id="110" name="Rectangle 108"/>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1" name="Line 109"/>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2" name="Line 110"/>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9" name="Group 111"/>
            <p:cNvGrpSpPr>
              <a:grpSpLocks/>
            </p:cNvGrpSpPr>
            <p:nvPr/>
          </p:nvGrpSpPr>
          <p:grpSpPr bwMode="auto">
            <a:xfrm>
              <a:off x="1338" y="1856"/>
              <a:ext cx="590" cy="576"/>
              <a:chOff x="2608" y="1888"/>
              <a:chExt cx="590" cy="576"/>
            </a:xfrm>
            <a:grpFill/>
          </p:grpSpPr>
          <p:sp>
            <p:nvSpPr>
              <p:cNvPr id="107" name="Rectangle 112"/>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8" name="Line 113"/>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9" name="Line 114"/>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100" name="Group 115"/>
            <p:cNvGrpSpPr>
              <a:grpSpLocks/>
            </p:cNvGrpSpPr>
            <p:nvPr/>
          </p:nvGrpSpPr>
          <p:grpSpPr bwMode="auto">
            <a:xfrm>
              <a:off x="2154" y="1856"/>
              <a:ext cx="590" cy="576"/>
              <a:chOff x="2608" y="1888"/>
              <a:chExt cx="590" cy="576"/>
            </a:xfrm>
            <a:grpFill/>
          </p:grpSpPr>
          <p:sp>
            <p:nvSpPr>
              <p:cNvPr id="104" name="Rectangle 116"/>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5" name="Line 117"/>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6" name="Line 118"/>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101" name="AutoShape 119"/>
            <p:cNvCxnSpPr>
              <a:cxnSpLocks noChangeShapeType="1"/>
              <a:stCxn id="110" idx="2"/>
              <a:endCxn id="107" idx="0"/>
            </p:cNvCxnSpPr>
            <p:nvPr/>
          </p:nvCxnSpPr>
          <p:spPr bwMode="auto">
            <a:xfrm>
              <a:off x="1633" y="1647"/>
              <a:ext cx="0" cy="209"/>
            </a:xfrm>
            <a:prstGeom prst="straightConnector1">
              <a:avLst/>
            </a:prstGeom>
            <a:grpFill/>
            <a:ln w="9525">
              <a:solidFill>
                <a:schemeClr val="tx1"/>
              </a:solidFill>
              <a:round/>
              <a:headEnd/>
              <a:tailEnd/>
            </a:ln>
          </p:spPr>
        </p:cxnSp>
        <p:cxnSp>
          <p:nvCxnSpPr>
            <p:cNvPr id="102" name="AutoShape 120"/>
            <p:cNvCxnSpPr>
              <a:cxnSpLocks noChangeShapeType="1"/>
              <a:stCxn id="107" idx="3"/>
              <a:endCxn id="104" idx="1"/>
            </p:cNvCxnSpPr>
            <p:nvPr/>
          </p:nvCxnSpPr>
          <p:spPr bwMode="auto">
            <a:xfrm>
              <a:off x="1928" y="2144"/>
              <a:ext cx="226" cy="0"/>
            </a:xfrm>
            <a:prstGeom prst="straightConnector1">
              <a:avLst/>
            </a:prstGeom>
            <a:grpFill/>
            <a:ln w="9525">
              <a:solidFill>
                <a:schemeClr val="tx1"/>
              </a:solidFill>
              <a:round/>
              <a:headEnd/>
              <a:tailEnd/>
            </a:ln>
          </p:spPr>
        </p:cxnSp>
        <p:cxnSp>
          <p:nvCxnSpPr>
            <p:cNvPr id="103" name="AutoShape 121"/>
            <p:cNvCxnSpPr>
              <a:cxnSpLocks noChangeShapeType="1"/>
              <a:stCxn id="107" idx="1"/>
              <a:endCxn id="113" idx="2"/>
            </p:cNvCxnSpPr>
            <p:nvPr/>
          </p:nvCxnSpPr>
          <p:spPr bwMode="auto">
            <a:xfrm rot="10800000">
              <a:off x="816" y="1647"/>
              <a:ext cx="522" cy="497"/>
            </a:xfrm>
            <a:prstGeom prst="bentConnector2">
              <a:avLst/>
            </a:prstGeom>
            <a:grpFill/>
            <a:ln w="9525">
              <a:solidFill>
                <a:schemeClr val="tx1"/>
              </a:solidFill>
              <a:miter lim="800000"/>
              <a:headEnd/>
              <a:tailEnd/>
            </a:ln>
          </p:spPr>
        </p:cxnSp>
      </p:grpSp>
      <p:pic>
        <p:nvPicPr>
          <p:cNvPr id="116" name="Picture 115"/>
          <p:cNvPicPr>
            <a:picLocks noChangeAspect="1"/>
          </p:cNvPicPr>
          <p:nvPr/>
        </p:nvPicPr>
        <p:blipFill>
          <a:blip r:embed="rId4"/>
          <a:stretch>
            <a:fillRect/>
          </a:stretch>
        </p:blipFill>
        <p:spPr>
          <a:xfrm>
            <a:off x="468568" y="1028535"/>
            <a:ext cx="3684588" cy="3543465"/>
          </a:xfrm>
          <a:prstGeom prst="rect">
            <a:avLst/>
          </a:prstGeom>
        </p:spPr>
      </p:pic>
      <p:sp>
        <p:nvSpPr>
          <p:cNvPr id="73" name="TextBox 72"/>
          <p:cNvSpPr txBox="1"/>
          <p:nvPr/>
        </p:nvSpPr>
        <p:spPr>
          <a:xfrm>
            <a:off x="2355170" y="1133039"/>
            <a:ext cx="1998222" cy="715581"/>
          </a:xfrm>
          <a:prstGeom prst="rect">
            <a:avLst/>
          </a:prstGeom>
          <a:noFill/>
        </p:spPr>
        <p:txBody>
          <a:bodyPr wrap="square" rtlCol="0">
            <a:spAutoFit/>
          </a:bodyPr>
          <a:lstStyle/>
          <a:p>
            <a:r>
              <a:rPr lang="sv-SE" sz="1350" b="1" i="1" dirty="0"/>
              <a:t>Människor agerar och kommunicerar i verksamheten</a:t>
            </a:r>
          </a:p>
        </p:txBody>
      </p:sp>
    </p:spTree>
    <p:custDataLst>
      <p:tags r:id="rId1"/>
    </p:custDataLst>
    <p:extLst>
      <p:ext uri="{BB962C8B-B14F-4D97-AF65-F5344CB8AC3E}">
        <p14:creationId xmlns:p14="http://schemas.microsoft.com/office/powerpoint/2010/main" val="105655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 name="Oval 72"/>
          <p:cNvSpPr/>
          <p:nvPr/>
        </p:nvSpPr>
        <p:spPr>
          <a:xfrm>
            <a:off x="1197372" y="1094646"/>
            <a:ext cx="2591913" cy="1473192"/>
          </a:xfrm>
          <a:prstGeom prst="ellipse">
            <a:avLst/>
          </a:prstGeom>
          <a:solidFill>
            <a:schemeClr val="bg1"/>
          </a:solidFill>
          <a:ln>
            <a:solidFill>
              <a:schemeClr val="tx1"/>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188" name="Text Box 5"/>
          <p:cNvSpPr txBox="1">
            <a:spLocks noChangeArrowheads="1"/>
          </p:cNvSpPr>
          <p:nvPr/>
        </p:nvSpPr>
        <p:spPr bwMode="auto">
          <a:xfrm>
            <a:off x="6079428" y="789553"/>
            <a:ext cx="1296590" cy="346249"/>
          </a:xfrm>
          <a:prstGeom prst="rect">
            <a:avLst/>
          </a:prstGeom>
          <a:noFill/>
          <a:ln w="9525">
            <a:solidFill>
              <a:schemeClr val="bg1">
                <a:lumMod val="75000"/>
              </a:schemeClr>
            </a:solidFill>
            <a:miter lim="800000"/>
            <a:headEnd/>
            <a:tailEnd/>
          </a:ln>
        </p:spPr>
        <p:txBody>
          <a:bodyPr>
            <a:spAutoFit/>
          </a:bodyPr>
          <a:lstStyle/>
          <a:p>
            <a:r>
              <a:rPr lang="sv-SE" sz="825" b="1" dirty="0">
                <a:solidFill>
                  <a:schemeClr val="bg1">
                    <a:lumMod val="85000"/>
                  </a:schemeClr>
                </a:solidFill>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72" name="Oval 71"/>
          <p:cNvSpPr/>
          <p:nvPr/>
        </p:nvSpPr>
        <p:spPr>
          <a:xfrm>
            <a:off x="4301728" y="1146372"/>
            <a:ext cx="2591913" cy="1473192"/>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smtClean="0"/>
              <a:t>Modeller av processer</a:t>
            </a:r>
            <a:endParaRPr lang="sv-SE" sz="2700" dirty="0"/>
          </a:p>
        </p:txBody>
      </p:sp>
      <p:sp>
        <p:nvSpPr>
          <p:cNvPr id="945157"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smtClean="0"/>
              <a:t>Verksamhets-</a:t>
            </a:r>
          </a:p>
          <a:p>
            <a:r>
              <a:rPr lang="sv-SE" sz="825" b="1" dirty="0" smtClean="0"/>
              <a:t>processmodell </a:t>
            </a:r>
            <a:endParaRPr lang="sv-SE" sz="825" b="1" dirty="0"/>
          </a:p>
          <a:p>
            <a:r>
              <a:rPr lang="sv-SE" sz="825" b="1" dirty="0"/>
              <a:t>(en dynamisk modell)</a:t>
            </a:r>
          </a:p>
        </p:txBody>
      </p:sp>
      <p:sp>
        <p:nvSpPr>
          <p:cNvPr id="2252"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69252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490854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485454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490854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Box 73"/>
          <p:cNvSpPr txBox="1"/>
          <p:nvPr/>
        </p:nvSpPr>
        <p:spPr>
          <a:xfrm>
            <a:off x="5226532" y="1582948"/>
            <a:ext cx="1660342" cy="923330"/>
          </a:xfrm>
          <a:prstGeom prst="rect">
            <a:avLst/>
          </a:prstGeom>
          <a:noFill/>
        </p:spPr>
        <p:txBody>
          <a:bodyPr wrap="square" rtlCol="0">
            <a:spAutoFit/>
          </a:bodyPr>
          <a:lstStyle/>
          <a:p>
            <a:r>
              <a:rPr lang="sv-SE" sz="1350" b="1" i="1" dirty="0"/>
              <a:t>Beskriver hur människor agerar och kommunicerar i verksamheten</a:t>
            </a:r>
          </a:p>
        </p:txBody>
      </p:sp>
      <p:sp>
        <p:nvSpPr>
          <p:cNvPr id="75"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Konceptuell modell över verksamhetens termer/begrepp (en statisk modell)</a:t>
            </a:r>
          </a:p>
        </p:txBody>
      </p:sp>
      <p:grpSp>
        <p:nvGrpSpPr>
          <p:cNvPr id="76" name="Group 81"/>
          <p:cNvGrpSpPr>
            <a:grpSpLocks/>
          </p:cNvGrpSpPr>
          <p:nvPr/>
        </p:nvGrpSpPr>
        <p:grpSpPr bwMode="auto">
          <a:xfrm>
            <a:off x="6973583" y="1985039"/>
            <a:ext cx="647700" cy="377428"/>
            <a:chOff x="521" y="1071"/>
            <a:chExt cx="2223" cy="1361"/>
          </a:xfrm>
          <a:solidFill>
            <a:srgbClr val="FFFFCC"/>
          </a:solidFill>
        </p:grpSpPr>
        <p:grpSp>
          <p:nvGrpSpPr>
            <p:cNvPr id="77" name="Group 82"/>
            <p:cNvGrpSpPr>
              <a:grpSpLocks/>
            </p:cNvGrpSpPr>
            <p:nvPr/>
          </p:nvGrpSpPr>
          <p:grpSpPr bwMode="auto">
            <a:xfrm>
              <a:off x="521" y="1071"/>
              <a:ext cx="590" cy="576"/>
              <a:chOff x="2608" y="1888"/>
              <a:chExt cx="590" cy="576"/>
            </a:xfrm>
            <a:grpFill/>
          </p:grpSpPr>
          <p:sp>
            <p:nvSpPr>
              <p:cNvPr id="93" name="Rectangle 83"/>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94" name="Line 84"/>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95" name="Line 85"/>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8" name="Group 86"/>
            <p:cNvGrpSpPr>
              <a:grpSpLocks/>
            </p:cNvGrpSpPr>
            <p:nvPr/>
          </p:nvGrpSpPr>
          <p:grpSpPr bwMode="auto">
            <a:xfrm>
              <a:off x="1338" y="1071"/>
              <a:ext cx="590" cy="576"/>
              <a:chOff x="2608" y="1888"/>
              <a:chExt cx="590" cy="576"/>
            </a:xfrm>
            <a:grpFill/>
          </p:grpSpPr>
          <p:sp>
            <p:nvSpPr>
              <p:cNvPr id="90" name="Rectangle 87"/>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91" name="Line 88"/>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92" name="Line 89"/>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9" name="Group 90"/>
            <p:cNvGrpSpPr>
              <a:grpSpLocks/>
            </p:cNvGrpSpPr>
            <p:nvPr/>
          </p:nvGrpSpPr>
          <p:grpSpPr bwMode="auto">
            <a:xfrm>
              <a:off x="1338" y="1856"/>
              <a:ext cx="590" cy="576"/>
              <a:chOff x="2608" y="1888"/>
              <a:chExt cx="590" cy="576"/>
            </a:xfrm>
            <a:grpFill/>
          </p:grpSpPr>
          <p:sp>
            <p:nvSpPr>
              <p:cNvPr id="87" name="Rectangle 91"/>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88" name="Line 92"/>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89" name="Line 93"/>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80" name="Group 94"/>
            <p:cNvGrpSpPr>
              <a:grpSpLocks/>
            </p:cNvGrpSpPr>
            <p:nvPr/>
          </p:nvGrpSpPr>
          <p:grpSpPr bwMode="auto">
            <a:xfrm>
              <a:off x="2154" y="1856"/>
              <a:ext cx="590" cy="576"/>
              <a:chOff x="2608" y="1888"/>
              <a:chExt cx="590" cy="576"/>
            </a:xfrm>
            <a:grpFill/>
          </p:grpSpPr>
          <p:sp>
            <p:nvSpPr>
              <p:cNvPr id="84" name="Rectangle 95"/>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85" name="Line 96"/>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86" name="Line 97"/>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81" name="AutoShape 98"/>
            <p:cNvCxnSpPr>
              <a:cxnSpLocks noChangeShapeType="1"/>
              <a:stCxn id="90" idx="2"/>
              <a:endCxn id="87" idx="0"/>
            </p:cNvCxnSpPr>
            <p:nvPr/>
          </p:nvCxnSpPr>
          <p:spPr bwMode="auto">
            <a:xfrm>
              <a:off x="1633" y="1647"/>
              <a:ext cx="0" cy="209"/>
            </a:xfrm>
            <a:prstGeom prst="straightConnector1">
              <a:avLst/>
            </a:prstGeom>
            <a:grpFill/>
            <a:ln w="9525">
              <a:solidFill>
                <a:schemeClr val="tx1"/>
              </a:solidFill>
              <a:round/>
              <a:headEnd/>
              <a:tailEnd/>
            </a:ln>
          </p:spPr>
        </p:cxnSp>
        <p:cxnSp>
          <p:nvCxnSpPr>
            <p:cNvPr id="82" name="AutoShape 99"/>
            <p:cNvCxnSpPr>
              <a:cxnSpLocks noChangeShapeType="1"/>
              <a:stCxn id="87" idx="3"/>
              <a:endCxn id="84" idx="1"/>
            </p:cNvCxnSpPr>
            <p:nvPr/>
          </p:nvCxnSpPr>
          <p:spPr bwMode="auto">
            <a:xfrm>
              <a:off x="1928" y="2144"/>
              <a:ext cx="226" cy="0"/>
            </a:xfrm>
            <a:prstGeom prst="straightConnector1">
              <a:avLst/>
            </a:prstGeom>
            <a:grpFill/>
            <a:ln w="9525">
              <a:solidFill>
                <a:schemeClr val="tx1"/>
              </a:solidFill>
              <a:round/>
              <a:headEnd/>
              <a:tailEnd/>
            </a:ln>
          </p:spPr>
        </p:cxnSp>
        <p:cxnSp>
          <p:nvCxnSpPr>
            <p:cNvPr id="83" name="AutoShape 100"/>
            <p:cNvCxnSpPr>
              <a:cxnSpLocks noChangeShapeType="1"/>
              <a:stCxn id="87" idx="1"/>
              <a:endCxn id="93" idx="2"/>
            </p:cNvCxnSpPr>
            <p:nvPr/>
          </p:nvCxnSpPr>
          <p:spPr bwMode="auto">
            <a:xfrm rot="10800000">
              <a:off x="816" y="1647"/>
              <a:ext cx="522" cy="497"/>
            </a:xfrm>
            <a:prstGeom prst="bentConnector2">
              <a:avLst/>
            </a:prstGeom>
            <a:grpFill/>
            <a:ln w="9525">
              <a:solidFill>
                <a:schemeClr val="tx1"/>
              </a:solidFill>
              <a:miter lim="800000"/>
              <a:headEnd/>
              <a:tailEnd/>
            </a:ln>
          </p:spPr>
        </p:cxnSp>
      </p:grpSp>
      <p:grpSp>
        <p:nvGrpSpPr>
          <p:cNvPr id="96" name="Group 102"/>
          <p:cNvGrpSpPr>
            <a:grpSpLocks/>
          </p:cNvGrpSpPr>
          <p:nvPr/>
        </p:nvGrpSpPr>
        <p:grpSpPr bwMode="auto">
          <a:xfrm>
            <a:off x="7217344" y="2198428"/>
            <a:ext cx="647700" cy="377428"/>
            <a:chOff x="521" y="1071"/>
            <a:chExt cx="2223" cy="1361"/>
          </a:xfrm>
          <a:solidFill>
            <a:srgbClr val="FFFFCC"/>
          </a:solidFill>
        </p:grpSpPr>
        <p:grpSp>
          <p:nvGrpSpPr>
            <p:cNvPr id="97" name="Group 103"/>
            <p:cNvGrpSpPr>
              <a:grpSpLocks/>
            </p:cNvGrpSpPr>
            <p:nvPr/>
          </p:nvGrpSpPr>
          <p:grpSpPr bwMode="auto">
            <a:xfrm>
              <a:off x="521" y="1071"/>
              <a:ext cx="590" cy="576"/>
              <a:chOff x="2608" y="1888"/>
              <a:chExt cx="590" cy="576"/>
            </a:xfrm>
            <a:grpFill/>
          </p:grpSpPr>
          <p:sp>
            <p:nvSpPr>
              <p:cNvPr id="113" name="Rectangle 104"/>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4" name="Line 105"/>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5" name="Line 106"/>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8" name="Group 107"/>
            <p:cNvGrpSpPr>
              <a:grpSpLocks/>
            </p:cNvGrpSpPr>
            <p:nvPr/>
          </p:nvGrpSpPr>
          <p:grpSpPr bwMode="auto">
            <a:xfrm>
              <a:off x="1338" y="1071"/>
              <a:ext cx="590" cy="576"/>
              <a:chOff x="2608" y="1888"/>
              <a:chExt cx="590" cy="576"/>
            </a:xfrm>
            <a:grpFill/>
          </p:grpSpPr>
          <p:sp>
            <p:nvSpPr>
              <p:cNvPr id="110" name="Rectangle 108"/>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1" name="Line 109"/>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2" name="Line 110"/>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9" name="Group 111"/>
            <p:cNvGrpSpPr>
              <a:grpSpLocks/>
            </p:cNvGrpSpPr>
            <p:nvPr/>
          </p:nvGrpSpPr>
          <p:grpSpPr bwMode="auto">
            <a:xfrm>
              <a:off x="1338" y="1856"/>
              <a:ext cx="590" cy="576"/>
              <a:chOff x="2608" y="1888"/>
              <a:chExt cx="590" cy="576"/>
            </a:xfrm>
            <a:grpFill/>
          </p:grpSpPr>
          <p:sp>
            <p:nvSpPr>
              <p:cNvPr id="107" name="Rectangle 112"/>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8" name="Line 113"/>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9" name="Line 114"/>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100" name="Group 115"/>
            <p:cNvGrpSpPr>
              <a:grpSpLocks/>
            </p:cNvGrpSpPr>
            <p:nvPr/>
          </p:nvGrpSpPr>
          <p:grpSpPr bwMode="auto">
            <a:xfrm>
              <a:off x="2154" y="1856"/>
              <a:ext cx="590" cy="576"/>
              <a:chOff x="2608" y="1888"/>
              <a:chExt cx="590" cy="576"/>
            </a:xfrm>
            <a:grpFill/>
          </p:grpSpPr>
          <p:sp>
            <p:nvSpPr>
              <p:cNvPr id="104" name="Rectangle 116"/>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5" name="Line 117"/>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6" name="Line 118"/>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101" name="AutoShape 119"/>
            <p:cNvCxnSpPr>
              <a:cxnSpLocks noChangeShapeType="1"/>
              <a:stCxn id="110" idx="2"/>
              <a:endCxn id="107" idx="0"/>
            </p:cNvCxnSpPr>
            <p:nvPr/>
          </p:nvCxnSpPr>
          <p:spPr bwMode="auto">
            <a:xfrm>
              <a:off x="1633" y="1647"/>
              <a:ext cx="0" cy="209"/>
            </a:xfrm>
            <a:prstGeom prst="straightConnector1">
              <a:avLst/>
            </a:prstGeom>
            <a:grpFill/>
            <a:ln w="9525">
              <a:solidFill>
                <a:schemeClr val="tx1"/>
              </a:solidFill>
              <a:round/>
              <a:headEnd/>
              <a:tailEnd/>
            </a:ln>
          </p:spPr>
        </p:cxnSp>
        <p:cxnSp>
          <p:nvCxnSpPr>
            <p:cNvPr id="102" name="AutoShape 120"/>
            <p:cNvCxnSpPr>
              <a:cxnSpLocks noChangeShapeType="1"/>
              <a:stCxn id="107" idx="3"/>
              <a:endCxn id="104" idx="1"/>
            </p:cNvCxnSpPr>
            <p:nvPr/>
          </p:nvCxnSpPr>
          <p:spPr bwMode="auto">
            <a:xfrm>
              <a:off x="1928" y="2144"/>
              <a:ext cx="226" cy="0"/>
            </a:xfrm>
            <a:prstGeom prst="straightConnector1">
              <a:avLst/>
            </a:prstGeom>
            <a:grpFill/>
            <a:ln w="9525">
              <a:solidFill>
                <a:schemeClr val="tx1"/>
              </a:solidFill>
              <a:round/>
              <a:headEnd/>
              <a:tailEnd/>
            </a:ln>
          </p:spPr>
        </p:cxnSp>
        <p:cxnSp>
          <p:nvCxnSpPr>
            <p:cNvPr id="103" name="AutoShape 121"/>
            <p:cNvCxnSpPr>
              <a:cxnSpLocks noChangeShapeType="1"/>
              <a:stCxn id="107" idx="1"/>
              <a:endCxn id="113" idx="2"/>
            </p:cNvCxnSpPr>
            <p:nvPr/>
          </p:nvCxnSpPr>
          <p:spPr bwMode="auto">
            <a:xfrm rot="10800000">
              <a:off x="816" y="1647"/>
              <a:ext cx="522" cy="497"/>
            </a:xfrm>
            <a:prstGeom prst="bentConnector2">
              <a:avLst/>
            </a:prstGeom>
            <a:grpFill/>
            <a:ln w="9525">
              <a:solidFill>
                <a:schemeClr val="tx1"/>
              </a:solidFill>
              <a:miter lim="800000"/>
              <a:headEnd/>
              <a:tailEnd/>
            </a:ln>
          </p:spPr>
        </p:cxnSp>
      </p:grpSp>
      <p:pic>
        <p:nvPicPr>
          <p:cNvPr id="116" name="Picture 115"/>
          <p:cNvPicPr>
            <a:picLocks noChangeAspect="1"/>
          </p:cNvPicPr>
          <p:nvPr/>
        </p:nvPicPr>
        <p:blipFill>
          <a:blip r:embed="rId4"/>
          <a:stretch>
            <a:fillRect/>
          </a:stretch>
        </p:blipFill>
        <p:spPr>
          <a:xfrm>
            <a:off x="488694" y="1087747"/>
            <a:ext cx="3684588" cy="3543465"/>
          </a:xfrm>
          <a:prstGeom prst="rect">
            <a:avLst/>
          </a:prstGeom>
        </p:spPr>
      </p:pic>
    </p:spTree>
    <p:custDataLst>
      <p:tags r:id="rId1"/>
    </p:custDataLst>
    <p:extLst>
      <p:ext uri="{BB962C8B-B14F-4D97-AF65-F5344CB8AC3E}">
        <p14:creationId xmlns:p14="http://schemas.microsoft.com/office/powerpoint/2010/main" val="4157712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6475809" y="4373763"/>
            <a:ext cx="410766" cy="1268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88" i="1">
                <a:solidFill>
                  <a:schemeClr val="tx1"/>
                </a:solidFill>
                <a:latin typeface="Arial" panose="020B0604020202020204" pitchFamily="34" charset="0"/>
              </a:defRPr>
            </a:lvl1pPr>
            <a:lvl2pPr marL="417910" indent="-160735" eaLnBrk="0" hangingPunct="0">
              <a:defRPr sz="788" i="1">
                <a:solidFill>
                  <a:schemeClr val="tx1"/>
                </a:solidFill>
                <a:latin typeface="Arial" panose="020B0604020202020204" pitchFamily="34" charset="0"/>
              </a:defRPr>
            </a:lvl2pPr>
            <a:lvl3pPr marL="642938" indent="-128588" eaLnBrk="0" hangingPunct="0">
              <a:defRPr sz="788" i="1">
                <a:solidFill>
                  <a:schemeClr val="tx1"/>
                </a:solidFill>
                <a:latin typeface="Arial" panose="020B0604020202020204" pitchFamily="34" charset="0"/>
              </a:defRPr>
            </a:lvl3pPr>
            <a:lvl4pPr marL="900113" indent="-128588" eaLnBrk="0" hangingPunct="0">
              <a:defRPr sz="788" i="1">
                <a:solidFill>
                  <a:schemeClr val="tx1"/>
                </a:solidFill>
                <a:latin typeface="Arial" panose="020B0604020202020204" pitchFamily="34" charset="0"/>
              </a:defRPr>
            </a:lvl4pPr>
            <a:lvl5pPr marL="1157288" indent="-128588" eaLnBrk="0" hangingPunct="0">
              <a:defRPr sz="788" i="1">
                <a:solidFill>
                  <a:schemeClr val="tx1"/>
                </a:solidFill>
                <a:latin typeface="Arial" panose="020B0604020202020204" pitchFamily="34" charset="0"/>
              </a:defRPr>
            </a:lvl5pPr>
            <a:lvl6pPr marL="1414463" indent="-128588" eaLnBrk="0" fontAlgn="base" hangingPunct="0">
              <a:spcBef>
                <a:spcPct val="0"/>
              </a:spcBef>
              <a:spcAft>
                <a:spcPct val="0"/>
              </a:spcAft>
              <a:defRPr sz="788" i="1">
                <a:solidFill>
                  <a:schemeClr val="tx1"/>
                </a:solidFill>
                <a:latin typeface="Arial" panose="020B0604020202020204" pitchFamily="34" charset="0"/>
              </a:defRPr>
            </a:lvl6pPr>
            <a:lvl7pPr marL="1671638" indent="-128588" eaLnBrk="0" fontAlgn="base" hangingPunct="0">
              <a:spcBef>
                <a:spcPct val="0"/>
              </a:spcBef>
              <a:spcAft>
                <a:spcPct val="0"/>
              </a:spcAft>
              <a:defRPr sz="788" i="1">
                <a:solidFill>
                  <a:schemeClr val="tx1"/>
                </a:solidFill>
                <a:latin typeface="Arial" panose="020B0604020202020204" pitchFamily="34" charset="0"/>
              </a:defRPr>
            </a:lvl7pPr>
            <a:lvl8pPr marL="1928813" indent="-128588" eaLnBrk="0" fontAlgn="base" hangingPunct="0">
              <a:spcBef>
                <a:spcPct val="0"/>
              </a:spcBef>
              <a:spcAft>
                <a:spcPct val="0"/>
              </a:spcAft>
              <a:defRPr sz="788" i="1">
                <a:solidFill>
                  <a:schemeClr val="tx1"/>
                </a:solidFill>
                <a:latin typeface="Arial" panose="020B0604020202020204" pitchFamily="34" charset="0"/>
              </a:defRPr>
            </a:lvl8pPr>
            <a:lvl9pPr marL="2185988" indent="-128588" eaLnBrk="0" fontAlgn="base" hangingPunct="0">
              <a:spcBef>
                <a:spcPct val="0"/>
              </a:spcBef>
              <a:spcAft>
                <a:spcPct val="0"/>
              </a:spcAft>
              <a:defRPr sz="788" i="1">
                <a:solidFill>
                  <a:schemeClr val="tx1"/>
                </a:solidFill>
                <a:latin typeface="Arial" panose="020B0604020202020204" pitchFamily="34" charset="0"/>
              </a:defRPr>
            </a:lvl9pPr>
          </a:lstStyle>
          <a:p>
            <a:pPr eaLnBrk="1" hangingPunct="1"/>
            <a:fld id="{E59117A6-B975-45A5-A09F-B1EC89DB7E4B}" type="slidenum">
              <a:rPr lang="sv-SE" altLang="sv-SE" sz="563" i="0"/>
              <a:pPr eaLnBrk="1" hangingPunct="1"/>
              <a:t>25</a:t>
            </a:fld>
            <a:endParaRPr lang="sv-SE" altLang="sv-SE" sz="563"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smtClean="0"/>
              <a:t>Processer i verksamheten</a:t>
            </a:r>
            <a:endParaRPr lang="en-US" altLang="sv-SE" dirty="0" smtClean="0"/>
          </a:p>
        </p:txBody>
      </p:sp>
    </p:spTree>
    <p:extLst>
      <p:ext uri="{BB962C8B-B14F-4D97-AF65-F5344CB8AC3E}">
        <p14:creationId xmlns:p14="http://schemas.microsoft.com/office/powerpoint/2010/main" val="982373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11" y="205979"/>
            <a:ext cx="7393755" cy="857250"/>
          </a:xfrm>
        </p:spPr>
        <p:txBody>
          <a:bodyPr>
            <a:normAutofit/>
          </a:bodyPr>
          <a:lstStyle/>
          <a:p>
            <a:pPr algn="l"/>
            <a:r>
              <a:rPr lang="sv-SE" sz="2700" dirty="0"/>
              <a:t>Definitioner av verksamhetsprocess </a:t>
            </a:r>
          </a:p>
        </p:txBody>
      </p:sp>
      <p:sp>
        <p:nvSpPr>
          <p:cNvPr id="3" name="Content Placeholder 2"/>
          <p:cNvSpPr>
            <a:spLocks noGrp="1"/>
          </p:cNvSpPr>
          <p:nvPr>
            <p:ph idx="1"/>
          </p:nvPr>
        </p:nvSpPr>
        <p:spPr>
          <a:xfrm>
            <a:off x="606175" y="1402656"/>
            <a:ext cx="8229600" cy="2493743"/>
          </a:xfrm>
        </p:spPr>
        <p:txBody>
          <a:bodyPr>
            <a:normAutofit fontScale="25000" lnSpcReduction="20000"/>
          </a:bodyPr>
          <a:lstStyle/>
          <a:p>
            <a:r>
              <a:rPr lang="sv-SE" sz="6000" dirty="0" smtClean="0"/>
              <a:t>”A set of activities that takes one or more types </a:t>
            </a:r>
            <a:r>
              <a:rPr lang="sv-SE" sz="6000" dirty="0" err="1" smtClean="0"/>
              <a:t>of</a:t>
            </a:r>
            <a:r>
              <a:rPr lang="sv-SE" sz="6000" dirty="0" smtClean="0"/>
              <a:t> inputs and turns them into an output of greater value to the customer” [Hammer]</a:t>
            </a:r>
            <a:endParaRPr lang="sv-SE" sz="6000" dirty="0"/>
          </a:p>
          <a:p>
            <a:endParaRPr lang="sv-SE" sz="1050" dirty="0"/>
          </a:p>
          <a:p>
            <a:pPr marL="0" indent="0">
              <a:buNone/>
            </a:pPr>
            <a:endParaRPr lang="sv-SE" sz="1800" dirty="0"/>
          </a:p>
          <a:p>
            <a:pPr marL="0" indent="0">
              <a:buNone/>
            </a:pPr>
            <a:endParaRPr lang="sv-SE" sz="1800" dirty="0"/>
          </a:p>
          <a:p>
            <a:r>
              <a:rPr lang="sv-SE" sz="6000" dirty="0"/>
              <a:t>”A specific ordering of work activities across time and place, with a beginning, an end, and clearly-defined inputs and </a:t>
            </a:r>
            <a:r>
              <a:rPr lang="sv-SE" sz="6000" dirty="0" smtClean="0"/>
              <a:t>outputs; a </a:t>
            </a:r>
            <a:r>
              <a:rPr lang="sv-SE" sz="6000" dirty="0" err="1" smtClean="0"/>
              <a:t>structure</a:t>
            </a:r>
            <a:r>
              <a:rPr lang="sv-SE" sz="6000" dirty="0" smtClean="0"/>
              <a:t> for action” </a:t>
            </a:r>
            <a:r>
              <a:rPr lang="sv-SE" sz="6000" dirty="0"/>
              <a:t>[Davenport]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8945" y="2473442"/>
            <a:ext cx="3822304" cy="526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026" y="4307745"/>
            <a:ext cx="4155232" cy="5724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89459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4805" y="365411"/>
            <a:ext cx="7654247" cy="447525"/>
          </a:xfrm>
        </p:spPr>
        <p:txBody>
          <a:bodyPr>
            <a:noAutofit/>
          </a:bodyPr>
          <a:lstStyle/>
          <a:p>
            <a:r>
              <a:rPr lang="sv-SE" sz="2700" dirty="0"/>
              <a:t>Vilka verksamhetsprocesser finns? </a:t>
            </a:r>
          </a:p>
        </p:txBody>
      </p:sp>
      <p:sp>
        <p:nvSpPr>
          <p:cNvPr id="35" name="TextBox 34"/>
          <p:cNvSpPr txBox="1"/>
          <p:nvPr/>
        </p:nvSpPr>
        <p:spPr>
          <a:xfrm>
            <a:off x="554805" y="1326977"/>
            <a:ext cx="8291243" cy="3266279"/>
          </a:xfrm>
          <a:prstGeom prst="rect">
            <a:avLst/>
          </a:prstGeom>
          <a:noFill/>
        </p:spPr>
        <p:txBody>
          <a:bodyPr wrap="square" rtlCol="0">
            <a:spAutoFit/>
          </a:bodyPr>
          <a:lstStyle/>
          <a:p>
            <a:pPr marL="285750" indent="-285750">
              <a:buFont typeface="Arial" panose="020B0604020202020204" pitchFamily="34" charset="0"/>
              <a:buChar char="•"/>
            </a:pPr>
            <a:r>
              <a:rPr lang="sv-SE" sz="1500" dirty="0">
                <a:latin typeface="Verdana" pitchFamily="34" charset="0"/>
                <a:ea typeface="Verdana" pitchFamily="34" charset="0"/>
                <a:cs typeface="Verdana" pitchFamily="34" charset="0"/>
              </a:rPr>
              <a:t>Det är verksamheten själv som bestämmer vilka verksamhetsprocesser som existerar, vilka aktiviteter som ingår i dessa processer och hur processerna börjar och </a:t>
            </a:r>
            <a:r>
              <a:rPr lang="sv-SE" sz="1500" dirty="0" smtClean="0">
                <a:latin typeface="Verdana" pitchFamily="34" charset="0"/>
                <a:ea typeface="Verdana" pitchFamily="34" charset="0"/>
                <a:cs typeface="Verdana" pitchFamily="34" charset="0"/>
              </a:rPr>
              <a:t>slutar </a:t>
            </a:r>
          </a:p>
          <a:p>
            <a:pPr marL="285750" indent="-285750">
              <a:buFont typeface="Arial" panose="020B0604020202020204" pitchFamily="34" charset="0"/>
              <a:buChar char="•"/>
            </a:pPr>
            <a:r>
              <a:rPr lang="sv-SE" sz="1500" dirty="0" smtClean="0">
                <a:latin typeface="Verdana" pitchFamily="34" charset="0"/>
                <a:ea typeface="Verdana" pitchFamily="34" charset="0"/>
                <a:cs typeface="Verdana" pitchFamily="34" charset="0"/>
              </a:rPr>
              <a:t>Notera, det finns dock processtandarder som specificerar detta</a:t>
            </a:r>
            <a:endParaRPr lang="sv-SE" sz="1500" dirty="0">
              <a:latin typeface="Verdana" pitchFamily="34" charset="0"/>
              <a:ea typeface="Verdana" pitchFamily="34" charset="0"/>
              <a:cs typeface="Verdana" pitchFamily="34" charset="0"/>
            </a:endParaRPr>
          </a:p>
          <a:p>
            <a:endParaRPr lang="sv-SE" sz="1350" dirty="0"/>
          </a:p>
          <a:p>
            <a:pPr marL="285750" indent="-285750">
              <a:buFont typeface="Arial" panose="020B0604020202020204" pitchFamily="34" charset="0"/>
              <a:buChar char="•"/>
            </a:pPr>
            <a:r>
              <a:rPr lang="sv-SE" sz="1500" dirty="0">
                <a:latin typeface="Verdana" pitchFamily="34" charset="0"/>
                <a:ea typeface="Verdana" pitchFamily="34" charset="0"/>
                <a:cs typeface="Verdana" pitchFamily="34" charset="0"/>
              </a:rPr>
              <a:t>Exempel på verksamhetsprocesser i en organisation:</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Försäljningsprocess</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Produktionsprocess</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Orderhanteringsprocess (som kan vara del av försäljningsprocess)</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Leveransprocess (som kan vara en del av försäljningsprocessen)</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Kvalitetssäkringsprocess</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Inköpsprocess</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Anställningsprocess</a:t>
            </a:r>
          </a:p>
          <a:p>
            <a:pPr marL="671513" lvl="1" indent="-214313">
              <a:buFont typeface="Arial" panose="020B0604020202020204" pitchFamily="34" charset="0"/>
              <a:buChar char="•"/>
            </a:pPr>
            <a:r>
              <a:rPr lang="sv-SE" sz="1350" dirty="0">
                <a:latin typeface="Verdana" pitchFamily="34" charset="0"/>
                <a:ea typeface="Verdana" pitchFamily="34" charset="0"/>
                <a:cs typeface="Verdana" pitchFamily="34" charset="0"/>
              </a:rPr>
              <a:t>...</a:t>
            </a:r>
          </a:p>
          <a:p>
            <a:pPr marL="214313" indent="-214313">
              <a:buFont typeface="Arial" panose="020B0604020202020204" pitchFamily="34" charset="0"/>
              <a:buChar char="•"/>
            </a:pPr>
            <a:endParaRPr lang="sv-SE" sz="1125" dirty="0"/>
          </a:p>
        </p:txBody>
      </p:sp>
    </p:spTree>
    <p:extLst>
      <p:ext uri="{BB962C8B-B14F-4D97-AF65-F5344CB8AC3E}">
        <p14:creationId xmlns:p14="http://schemas.microsoft.com/office/powerpoint/2010/main" val="2509855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6475809" y="4373763"/>
            <a:ext cx="410766" cy="1268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88" i="1">
                <a:solidFill>
                  <a:schemeClr val="tx1"/>
                </a:solidFill>
                <a:latin typeface="Arial" panose="020B0604020202020204" pitchFamily="34" charset="0"/>
              </a:defRPr>
            </a:lvl1pPr>
            <a:lvl2pPr marL="417910" indent="-160735" eaLnBrk="0" hangingPunct="0">
              <a:defRPr sz="788" i="1">
                <a:solidFill>
                  <a:schemeClr val="tx1"/>
                </a:solidFill>
                <a:latin typeface="Arial" panose="020B0604020202020204" pitchFamily="34" charset="0"/>
              </a:defRPr>
            </a:lvl2pPr>
            <a:lvl3pPr marL="642938" indent="-128588" eaLnBrk="0" hangingPunct="0">
              <a:defRPr sz="788" i="1">
                <a:solidFill>
                  <a:schemeClr val="tx1"/>
                </a:solidFill>
                <a:latin typeface="Arial" panose="020B0604020202020204" pitchFamily="34" charset="0"/>
              </a:defRPr>
            </a:lvl3pPr>
            <a:lvl4pPr marL="900113" indent="-128588" eaLnBrk="0" hangingPunct="0">
              <a:defRPr sz="788" i="1">
                <a:solidFill>
                  <a:schemeClr val="tx1"/>
                </a:solidFill>
                <a:latin typeface="Arial" panose="020B0604020202020204" pitchFamily="34" charset="0"/>
              </a:defRPr>
            </a:lvl4pPr>
            <a:lvl5pPr marL="1157288" indent="-128588" eaLnBrk="0" hangingPunct="0">
              <a:defRPr sz="788" i="1">
                <a:solidFill>
                  <a:schemeClr val="tx1"/>
                </a:solidFill>
                <a:latin typeface="Arial" panose="020B0604020202020204" pitchFamily="34" charset="0"/>
              </a:defRPr>
            </a:lvl5pPr>
            <a:lvl6pPr marL="1414463" indent="-128588" eaLnBrk="0" fontAlgn="base" hangingPunct="0">
              <a:spcBef>
                <a:spcPct val="0"/>
              </a:spcBef>
              <a:spcAft>
                <a:spcPct val="0"/>
              </a:spcAft>
              <a:defRPr sz="788" i="1">
                <a:solidFill>
                  <a:schemeClr val="tx1"/>
                </a:solidFill>
                <a:latin typeface="Arial" panose="020B0604020202020204" pitchFamily="34" charset="0"/>
              </a:defRPr>
            </a:lvl6pPr>
            <a:lvl7pPr marL="1671638" indent="-128588" eaLnBrk="0" fontAlgn="base" hangingPunct="0">
              <a:spcBef>
                <a:spcPct val="0"/>
              </a:spcBef>
              <a:spcAft>
                <a:spcPct val="0"/>
              </a:spcAft>
              <a:defRPr sz="788" i="1">
                <a:solidFill>
                  <a:schemeClr val="tx1"/>
                </a:solidFill>
                <a:latin typeface="Arial" panose="020B0604020202020204" pitchFamily="34" charset="0"/>
              </a:defRPr>
            </a:lvl7pPr>
            <a:lvl8pPr marL="1928813" indent="-128588" eaLnBrk="0" fontAlgn="base" hangingPunct="0">
              <a:spcBef>
                <a:spcPct val="0"/>
              </a:spcBef>
              <a:spcAft>
                <a:spcPct val="0"/>
              </a:spcAft>
              <a:defRPr sz="788" i="1">
                <a:solidFill>
                  <a:schemeClr val="tx1"/>
                </a:solidFill>
                <a:latin typeface="Arial" panose="020B0604020202020204" pitchFamily="34" charset="0"/>
              </a:defRPr>
            </a:lvl8pPr>
            <a:lvl9pPr marL="2185988" indent="-128588" eaLnBrk="0" fontAlgn="base" hangingPunct="0">
              <a:spcBef>
                <a:spcPct val="0"/>
              </a:spcBef>
              <a:spcAft>
                <a:spcPct val="0"/>
              </a:spcAft>
              <a:defRPr sz="788" i="1">
                <a:solidFill>
                  <a:schemeClr val="tx1"/>
                </a:solidFill>
                <a:latin typeface="Arial" panose="020B0604020202020204" pitchFamily="34" charset="0"/>
              </a:defRPr>
            </a:lvl9pPr>
          </a:lstStyle>
          <a:p>
            <a:pPr eaLnBrk="1" hangingPunct="1"/>
            <a:fld id="{E59117A6-B975-45A5-A09F-B1EC89DB7E4B}" type="slidenum">
              <a:rPr lang="sv-SE" altLang="sv-SE" sz="563" i="0"/>
              <a:pPr eaLnBrk="1" hangingPunct="1"/>
              <a:t>28</a:t>
            </a:fld>
            <a:endParaRPr lang="sv-SE" altLang="sv-SE" sz="563"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smtClean="0"/>
              <a:t>Modeller av processer</a:t>
            </a:r>
            <a:endParaRPr lang="en-US" altLang="sv-SE" dirty="0" smtClean="0"/>
          </a:p>
        </p:txBody>
      </p:sp>
    </p:spTree>
    <p:extLst>
      <p:ext uri="{BB962C8B-B14F-4D97-AF65-F5344CB8AC3E}">
        <p14:creationId xmlns:p14="http://schemas.microsoft.com/office/powerpoint/2010/main" val="2604143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hevron 79"/>
          <p:cNvSpPr/>
          <p:nvPr/>
        </p:nvSpPr>
        <p:spPr>
          <a:xfrm>
            <a:off x="1427455" y="2069091"/>
            <a:ext cx="1931128" cy="507396"/>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013">
              <a:solidFill>
                <a:schemeClr val="tx1"/>
              </a:solidFill>
            </a:endParaRPr>
          </a:p>
        </p:txBody>
      </p:sp>
      <p:sp>
        <p:nvSpPr>
          <p:cNvPr id="81" name="TextBox 80"/>
          <p:cNvSpPr txBox="1"/>
          <p:nvPr/>
        </p:nvSpPr>
        <p:spPr>
          <a:xfrm>
            <a:off x="1640626" y="2172748"/>
            <a:ext cx="1836204" cy="323165"/>
          </a:xfrm>
          <a:prstGeom prst="rect">
            <a:avLst/>
          </a:prstGeom>
          <a:noFill/>
        </p:spPr>
        <p:txBody>
          <a:bodyPr wrap="square" rtlCol="0">
            <a:spAutoFit/>
          </a:bodyPr>
          <a:lstStyle/>
          <a:p>
            <a:r>
              <a:rPr lang="sv-SE" sz="1500" dirty="0"/>
              <a:t>Försäljningsprocess</a:t>
            </a:r>
          </a:p>
        </p:txBody>
      </p:sp>
      <p:sp>
        <p:nvSpPr>
          <p:cNvPr id="3" name="Right Brace 2"/>
          <p:cNvSpPr/>
          <p:nvPr/>
        </p:nvSpPr>
        <p:spPr>
          <a:xfrm rot="5400000">
            <a:off x="5586572" y="2351019"/>
            <a:ext cx="173378" cy="364861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0" name="Right Brace 9"/>
          <p:cNvSpPr/>
          <p:nvPr/>
        </p:nvSpPr>
        <p:spPr>
          <a:xfrm rot="5400000">
            <a:off x="2249926" y="2047876"/>
            <a:ext cx="203590" cy="162018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1" name="TextBox 10"/>
          <p:cNvSpPr txBox="1"/>
          <p:nvPr/>
        </p:nvSpPr>
        <p:spPr>
          <a:xfrm>
            <a:off x="1427455" y="3041134"/>
            <a:ext cx="1931128" cy="507831"/>
          </a:xfrm>
          <a:prstGeom prst="rect">
            <a:avLst/>
          </a:prstGeom>
          <a:noFill/>
        </p:spPr>
        <p:txBody>
          <a:bodyPr wrap="square" rtlCol="0">
            <a:spAutoFit/>
          </a:bodyPr>
          <a:lstStyle/>
          <a:p>
            <a:r>
              <a:rPr lang="sv-SE" sz="1350" dirty="0"/>
              <a:t>Abstrakt beskrivning av en försäljningsprocess</a:t>
            </a:r>
          </a:p>
        </p:txBody>
      </p:sp>
      <p:sp>
        <p:nvSpPr>
          <p:cNvPr id="12" name="Title 1"/>
          <p:cNvSpPr>
            <a:spLocks noGrp="1"/>
          </p:cNvSpPr>
          <p:nvPr>
            <p:ph type="title"/>
          </p:nvPr>
        </p:nvSpPr>
        <p:spPr>
          <a:xfrm>
            <a:off x="785131" y="372873"/>
            <a:ext cx="6172200" cy="857250"/>
          </a:xfrm>
        </p:spPr>
        <p:txBody>
          <a:bodyPr>
            <a:normAutofit/>
          </a:bodyPr>
          <a:lstStyle/>
          <a:p>
            <a:pPr algn="l"/>
            <a:r>
              <a:rPr lang="sv-SE" sz="2700" dirty="0"/>
              <a:t>Processmodeller</a:t>
            </a:r>
          </a:p>
        </p:txBody>
      </p:sp>
      <p:sp>
        <p:nvSpPr>
          <p:cNvPr id="13" name="TextBox 12"/>
          <p:cNvSpPr txBox="1"/>
          <p:nvPr/>
        </p:nvSpPr>
        <p:spPr>
          <a:xfrm>
            <a:off x="4924756" y="4381435"/>
            <a:ext cx="1931128" cy="507831"/>
          </a:xfrm>
          <a:prstGeom prst="rect">
            <a:avLst/>
          </a:prstGeom>
          <a:noFill/>
        </p:spPr>
        <p:txBody>
          <a:bodyPr wrap="square" rtlCol="0">
            <a:spAutoFit/>
          </a:bodyPr>
          <a:lstStyle/>
          <a:p>
            <a:r>
              <a:rPr lang="sv-SE" sz="1350" dirty="0"/>
              <a:t>Detaljerad beskrivning av en försäljningsprocess</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3878" y="920920"/>
            <a:ext cx="2863136" cy="31316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21068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6" name="AutoShape 2"/>
          <p:cNvCxnSpPr>
            <a:cxnSpLocks noChangeShapeType="1"/>
          </p:cNvCxnSpPr>
          <p:nvPr/>
        </p:nvCxnSpPr>
        <p:spPr bwMode="auto">
          <a:xfrm flipH="1" flipV="1">
            <a:off x="1434647" y="3146823"/>
            <a:ext cx="1471613" cy="567928"/>
          </a:xfrm>
          <a:prstGeom prst="straightConnector1">
            <a:avLst/>
          </a:prstGeom>
          <a:noFill/>
          <a:ln w="9525">
            <a:solidFill>
              <a:schemeClr val="tx1"/>
            </a:solidFill>
            <a:round/>
            <a:headEnd/>
            <a:tailEnd/>
          </a:ln>
        </p:spPr>
      </p:cxnSp>
      <p:graphicFrame>
        <p:nvGraphicFramePr>
          <p:cNvPr id="1026" name="Object 3"/>
          <p:cNvGraphicFramePr>
            <a:graphicFrameLocks noChangeAspect="1"/>
          </p:cNvGraphicFramePr>
          <p:nvPr/>
        </p:nvGraphicFramePr>
        <p:xfrm>
          <a:off x="1332253" y="2895601"/>
          <a:ext cx="203597" cy="251222"/>
        </p:xfrm>
        <a:graphic>
          <a:graphicData uri="http://schemas.openxmlformats.org/presentationml/2006/ole">
            <mc:AlternateContent xmlns:mc="http://schemas.openxmlformats.org/markup-compatibility/2006">
              <mc:Choice xmlns:v="urn:schemas-microsoft-com:vml" Requires="v">
                <p:oleObj spid="_x0000_s16782"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253" y="2895601"/>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6"/>
          <p:cNvGraphicFramePr>
            <a:graphicFrameLocks noChangeAspect="1"/>
          </p:cNvGraphicFramePr>
          <p:nvPr/>
        </p:nvGraphicFramePr>
        <p:xfrm>
          <a:off x="3438469" y="2842022"/>
          <a:ext cx="203597" cy="251222"/>
        </p:xfrm>
        <a:graphic>
          <a:graphicData uri="http://schemas.openxmlformats.org/presentationml/2006/ole">
            <mc:AlternateContent xmlns:mc="http://schemas.openxmlformats.org/markup-compatibility/2006">
              <mc:Choice xmlns:v="urn:schemas-microsoft-com:vml" Requires="v">
                <p:oleObj spid="_x0000_s16783" name="Visio" r:id="rId7" imgW="1586224" imgH="1520336" progId="">
                  <p:embed/>
                </p:oleObj>
              </mc:Choice>
              <mc:Fallback>
                <p:oleObj name="Visio" r:id="rId7" imgW="1586224" imgH="152033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8469" y="2842022"/>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7"/>
          <p:cNvGraphicFramePr>
            <a:graphicFrameLocks noChangeAspect="1"/>
          </p:cNvGraphicFramePr>
          <p:nvPr/>
        </p:nvGraphicFramePr>
        <p:xfrm>
          <a:off x="4735059" y="2895601"/>
          <a:ext cx="203597" cy="251222"/>
        </p:xfrm>
        <a:graphic>
          <a:graphicData uri="http://schemas.openxmlformats.org/presentationml/2006/ole">
            <mc:AlternateContent xmlns:mc="http://schemas.openxmlformats.org/markup-compatibility/2006">
              <mc:Choice xmlns:v="urn:schemas-microsoft-com:vml" Requires="v">
                <p:oleObj spid="_x0000_s16784"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5059" y="2895601"/>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40" name="AutoShape 48"/>
          <p:cNvCxnSpPr>
            <a:cxnSpLocks noChangeShapeType="1"/>
            <a:stCxn id="1045" idx="2"/>
          </p:cNvCxnSpPr>
          <p:nvPr/>
        </p:nvCxnSpPr>
        <p:spPr bwMode="auto">
          <a:xfrm flipV="1">
            <a:off x="3893287" y="3146822"/>
            <a:ext cx="944166" cy="675084"/>
          </a:xfrm>
          <a:prstGeom prst="straightConnector1">
            <a:avLst/>
          </a:prstGeom>
          <a:noFill/>
          <a:ln w="9525">
            <a:solidFill>
              <a:schemeClr val="tx1"/>
            </a:solidFill>
            <a:round/>
            <a:headEnd/>
            <a:tailEnd/>
          </a:ln>
        </p:spPr>
      </p:cxnSp>
      <p:cxnSp>
        <p:nvCxnSpPr>
          <p:cNvPr id="1041" name="AutoShape 49"/>
          <p:cNvCxnSpPr>
            <a:cxnSpLocks noChangeShapeType="1"/>
            <a:endCxn id="1045" idx="9"/>
          </p:cNvCxnSpPr>
          <p:nvPr/>
        </p:nvCxnSpPr>
        <p:spPr bwMode="auto">
          <a:xfrm>
            <a:off x="3540863" y="3093244"/>
            <a:ext cx="297656" cy="844154"/>
          </a:xfrm>
          <a:prstGeom prst="straightConnector1">
            <a:avLst/>
          </a:prstGeom>
          <a:noFill/>
          <a:ln w="9525">
            <a:solidFill>
              <a:schemeClr val="tx1"/>
            </a:solidFill>
            <a:round/>
            <a:headEnd/>
            <a:tailEnd/>
          </a:ln>
        </p:spPr>
      </p:cxnSp>
      <p:sp>
        <p:nvSpPr>
          <p:cNvPr id="1042" name="tower"/>
          <p:cNvSpPr>
            <a:spLocks noEditPoints="1" noChangeArrowheads="1"/>
          </p:cNvSpPr>
          <p:nvPr/>
        </p:nvSpPr>
        <p:spPr bwMode="auto">
          <a:xfrm>
            <a:off x="1839459" y="4308873"/>
            <a:ext cx="108347" cy="21550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3" name="tower"/>
          <p:cNvSpPr>
            <a:spLocks noEditPoints="1" noChangeArrowheads="1"/>
          </p:cNvSpPr>
          <p:nvPr/>
        </p:nvSpPr>
        <p:spPr bwMode="auto">
          <a:xfrm>
            <a:off x="1839459" y="3821906"/>
            <a:ext cx="108347" cy="215504"/>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4" name="tower"/>
          <p:cNvSpPr>
            <a:spLocks noEditPoints="1" noChangeArrowheads="1"/>
          </p:cNvSpPr>
          <p:nvPr/>
        </p:nvSpPr>
        <p:spPr bwMode="auto">
          <a:xfrm>
            <a:off x="3838519" y="4308873"/>
            <a:ext cx="108347" cy="21550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5" name="tower"/>
          <p:cNvSpPr>
            <a:spLocks noEditPoints="1" noChangeArrowheads="1"/>
          </p:cNvSpPr>
          <p:nvPr/>
        </p:nvSpPr>
        <p:spPr bwMode="auto">
          <a:xfrm>
            <a:off x="3838519" y="3821907"/>
            <a:ext cx="108347" cy="216694"/>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graphicFrame>
        <p:nvGraphicFramePr>
          <p:cNvPr id="1029" name="Object 54"/>
          <p:cNvGraphicFramePr>
            <a:graphicFrameLocks noChangeAspect="1"/>
          </p:cNvGraphicFramePr>
          <p:nvPr/>
        </p:nvGraphicFramePr>
        <p:xfrm>
          <a:off x="2741953" y="3714750"/>
          <a:ext cx="328613" cy="809625"/>
        </p:xfrm>
        <a:graphic>
          <a:graphicData uri="http://schemas.openxmlformats.org/presentationml/2006/ole">
            <mc:AlternateContent xmlns:mc="http://schemas.openxmlformats.org/markup-compatibility/2006">
              <mc:Choice xmlns:v="urn:schemas-microsoft-com:vml" Requires="v">
                <p:oleObj spid="_x0000_s16785"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953" y="3714750"/>
                        <a:ext cx="3286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1046" name="AutoShape 55"/>
          <p:cNvCxnSpPr>
            <a:cxnSpLocks noChangeShapeType="1"/>
          </p:cNvCxnSpPr>
          <p:nvPr/>
        </p:nvCxnSpPr>
        <p:spPr bwMode="auto">
          <a:xfrm>
            <a:off x="4087359" y="3857625"/>
            <a:ext cx="0" cy="0"/>
          </a:xfrm>
          <a:prstGeom prst="straightConnector1">
            <a:avLst/>
          </a:prstGeom>
          <a:noFill/>
          <a:ln w="9525">
            <a:solidFill>
              <a:schemeClr val="tx1"/>
            </a:solidFill>
            <a:round/>
            <a:headEnd/>
            <a:tailEnd/>
          </a:ln>
        </p:spPr>
      </p:cxnSp>
      <p:cxnSp>
        <p:nvCxnSpPr>
          <p:cNvPr id="1047" name="AutoShape 56"/>
          <p:cNvCxnSpPr>
            <a:cxnSpLocks noChangeShapeType="1"/>
          </p:cNvCxnSpPr>
          <p:nvPr/>
        </p:nvCxnSpPr>
        <p:spPr bwMode="auto">
          <a:xfrm>
            <a:off x="4087359" y="3857625"/>
            <a:ext cx="0" cy="0"/>
          </a:xfrm>
          <a:prstGeom prst="straightConnector1">
            <a:avLst/>
          </a:prstGeom>
          <a:noFill/>
          <a:ln w="9525">
            <a:solidFill>
              <a:schemeClr val="tx1"/>
            </a:solidFill>
            <a:round/>
            <a:headEnd/>
            <a:tailEnd/>
          </a:ln>
        </p:spPr>
      </p:cxnSp>
      <p:cxnSp>
        <p:nvCxnSpPr>
          <p:cNvPr id="1048" name="AutoShape 57"/>
          <p:cNvCxnSpPr>
            <a:cxnSpLocks noChangeShapeType="1"/>
            <a:stCxn id="1044" idx="9"/>
          </p:cNvCxnSpPr>
          <p:nvPr/>
        </p:nvCxnSpPr>
        <p:spPr bwMode="auto">
          <a:xfrm flipH="1" flipV="1">
            <a:off x="3070566" y="4119563"/>
            <a:ext cx="767953" cy="304800"/>
          </a:xfrm>
          <a:prstGeom prst="straightConnector1">
            <a:avLst/>
          </a:prstGeom>
          <a:noFill/>
          <a:ln w="9525">
            <a:solidFill>
              <a:schemeClr val="tx1"/>
            </a:solidFill>
            <a:round/>
            <a:headEnd/>
            <a:tailEnd/>
          </a:ln>
        </p:spPr>
      </p:cxnSp>
      <p:cxnSp>
        <p:nvCxnSpPr>
          <p:cNvPr id="1049" name="AutoShape 58"/>
          <p:cNvCxnSpPr>
            <a:cxnSpLocks noChangeShapeType="1"/>
            <a:stCxn id="1042" idx="4"/>
          </p:cNvCxnSpPr>
          <p:nvPr/>
        </p:nvCxnSpPr>
        <p:spPr bwMode="auto">
          <a:xfrm flipV="1">
            <a:off x="1947806" y="4119563"/>
            <a:ext cx="794147" cy="305991"/>
          </a:xfrm>
          <a:prstGeom prst="straightConnector1">
            <a:avLst/>
          </a:prstGeom>
          <a:noFill/>
          <a:ln w="9525">
            <a:solidFill>
              <a:schemeClr val="tx1"/>
            </a:solidFill>
            <a:round/>
            <a:headEnd/>
            <a:tailEnd/>
          </a:ln>
        </p:spPr>
      </p:cxnSp>
      <p:cxnSp>
        <p:nvCxnSpPr>
          <p:cNvPr id="1050" name="AutoShape 59"/>
          <p:cNvCxnSpPr>
            <a:cxnSpLocks noChangeShapeType="1"/>
            <a:stCxn id="1043" idx="4"/>
          </p:cNvCxnSpPr>
          <p:nvPr/>
        </p:nvCxnSpPr>
        <p:spPr bwMode="auto">
          <a:xfrm>
            <a:off x="1947806" y="3938588"/>
            <a:ext cx="794147" cy="180975"/>
          </a:xfrm>
          <a:prstGeom prst="straightConnector1">
            <a:avLst/>
          </a:prstGeom>
          <a:noFill/>
          <a:ln w="9525">
            <a:solidFill>
              <a:schemeClr val="tx1"/>
            </a:solidFill>
            <a:round/>
            <a:headEnd/>
            <a:tailEnd/>
          </a:ln>
        </p:spPr>
      </p:cxnSp>
      <p:cxnSp>
        <p:nvCxnSpPr>
          <p:cNvPr id="1051" name="AutoShape 60"/>
          <p:cNvCxnSpPr>
            <a:cxnSpLocks noChangeShapeType="1"/>
            <a:stCxn id="1045" idx="7"/>
            <a:endCxn id="1044" idx="2"/>
          </p:cNvCxnSpPr>
          <p:nvPr/>
        </p:nvCxnSpPr>
        <p:spPr bwMode="auto">
          <a:xfrm>
            <a:off x="3892097" y="4038601"/>
            <a:ext cx="1190" cy="270272"/>
          </a:xfrm>
          <a:prstGeom prst="straightConnector1">
            <a:avLst/>
          </a:prstGeom>
          <a:noFill/>
          <a:ln w="9525">
            <a:solidFill>
              <a:schemeClr val="tx1"/>
            </a:solidFill>
            <a:round/>
            <a:headEnd/>
            <a:tailEnd/>
          </a:ln>
        </p:spPr>
      </p:cxnSp>
      <p:graphicFrame>
        <p:nvGraphicFramePr>
          <p:cNvPr id="1030" name="Object 61"/>
          <p:cNvGraphicFramePr>
            <a:graphicFrameLocks noGrp="1" noChangeAspect="1"/>
          </p:cNvGraphicFramePr>
          <p:nvPr>
            <p:ph sz="quarter" idx="4294967295"/>
            <p:extLst>
              <p:ext uri="{D42A27DB-BD31-4B8C-83A1-F6EECF244321}">
                <p14:modId xmlns:p14="http://schemas.microsoft.com/office/powerpoint/2010/main" val="1651574782"/>
              </p:ext>
            </p:extLst>
          </p:nvPr>
        </p:nvGraphicFramePr>
        <p:xfrm>
          <a:off x="3744893" y="2129609"/>
          <a:ext cx="486966" cy="273844"/>
        </p:xfrm>
        <a:graphic>
          <a:graphicData uri="http://schemas.openxmlformats.org/presentationml/2006/ole">
            <mc:AlternateContent xmlns:mc="http://schemas.openxmlformats.org/markup-compatibility/2006">
              <mc:Choice xmlns:v="urn:schemas-microsoft-com:vml" Requires="v">
                <p:oleObj spid="_x0000_s16786"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4893" y="21296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62"/>
          <p:cNvGraphicFramePr>
            <a:graphicFrameLocks noGrp="1" noChangeAspect="1"/>
          </p:cNvGraphicFramePr>
          <p:nvPr>
            <p:ph sz="quarter" idx="4294967295"/>
            <p:extLst>
              <p:ext uri="{D42A27DB-BD31-4B8C-83A1-F6EECF244321}">
                <p14:modId xmlns:p14="http://schemas.microsoft.com/office/powerpoint/2010/main" val="3661550300"/>
              </p:ext>
            </p:extLst>
          </p:nvPr>
        </p:nvGraphicFramePr>
        <p:xfrm>
          <a:off x="4435590" y="1254696"/>
          <a:ext cx="451247" cy="540544"/>
        </p:xfrm>
        <a:graphic>
          <a:graphicData uri="http://schemas.openxmlformats.org/presentationml/2006/ole">
            <mc:AlternateContent xmlns:mc="http://schemas.openxmlformats.org/markup-compatibility/2006">
              <mc:Choice xmlns:v="urn:schemas-microsoft-com:vml" Requires="v">
                <p:oleObj spid="_x0000_s16787"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35590" y="1254696"/>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63"/>
          <p:cNvGraphicFramePr>
            <a:graphicFrameLocks noGrp="1" noChangeAspect="1"/>
          </p:cNvGraphicFramePr>
          <p:nvPr>
            <p:ph sz="quarter" idx="4294967295"/>
          </p:nvPr>
        </p:nvGraphicFramePr>
        <p:xfrm>
          <a:off x="1356061" y="1912144"/>
          <a:ext cx="385763" cy="415529"/>
        </p:xfrm>
        <a:graphic>
          <a:graphicData uri="http://schemas.openxmlformats.org/presentationml/2006/ole">
            <mc:AlternateContent xmlns:mc="http://schemas.openxmlformats.org/markup-compatibility/2006">
              <mc:Choice xmlns:v="urn:schemas-microsoft-com:vml" Requires="v">
                <p:oleObj spid="_x0000_s16788"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56061" y="1912144"/>
                        <a:ext cx="385763" cy="4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64"/>
          <p:cNvGraphicFramePr>
            <a:graphicFrameLocks noChangeAspect="1"/>
          </p:cNvGraphicFramePr>
          <p:nvPr/>
        </p:nvGraphicFramePr>
        <p:xfrm>
          <a:off x="1063168" y="1369219"/>
          <a:ext cx="136922" cy="284560"/>
        </p:xfrm>
        <a:graphic>
          <a:graphicData uri="http://schemas.openxmlformats.org/presentationml/2006/ole">
            <mc:AlternateContent xmlns:mc="http://schemas.openxmlformats.org/markup-compatibility/2006">
              <mc:Choice xmlns:v="urn:schemas-microsoft-com:vml" Requires="v">
                <p:oleObj spid="_x0000_s16789"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3168" y="1369219"/>
                        <a:ext cx="136922" cy="28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121"/>
          <p:cNvGraphicFramePr>
            <a:graphicFrameLocks noGrp="1" noChangeAspect="1"/>
          </p:cNvGraphicFramePr>
          <p:nvPr>
            <p:ph sz="quarter" idx="1"/>
          </p:nvPr>
        </p:nvGraphicFramePr>
        <p:xfrm>
          <a:off x="1260812" y="1275160"/>
          <a:ext cx="167878" cy="271463"/>
        </p:xfrm>
        <a:graphic>
          <a:graphicData uri="http://schemas.openxmlformats.org/presentationml/2006/ole">
            <mc:AlternateContent xmlns:mc="http://schemas.openxmlformats.org/markup-compatibility/2006">
              <mc:Choice xmlns:v="urn:schemas-microsoft-com:vml" Requires="v">
                <p:oleObj spid="_x0000_s16790"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60812" y="1275160"/>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4" name="Rectangle 130"/>
          <p:cNvSpPr>
            <a:spLocks noGrp="1" noChangeArrowheads="1"/>
          </p:cNvSpPr>
          <p:nvPr>
            <p:ph type="title"/>
          </p:nvPr>
        </p:nvSpPr>
        <p:spPr>
          <a:xfrm>
            <a:off x="283022" y="246826"/>
            <a:ext cx="7422025" cy="857250"/>
          </a:xfrm>
          <a:noFill/>
        </p:spPr>
        <p:txBody>
          <a:bodyPr>
            <a:normAutofit/>
          </a:bodyPr>
          <a:lstStyle/>
          <a:p>
            <a:pPr algn="l" eaLnBrk="1" hangingPunct="1"/>
            <a:r>
              <a:rPr lang="sv-SE" sz="2700" dirty="0"/>
              <a:t>Verksamheten – två (eller tre) nivåer </a:t>
            </a:r>
          </a:p>
        </p:txBody>
      </p:sp>
      <p:grpSp>
        <p:nvGrpSpPr>
          <p:cNvPr id="132" name="Group 131"/>
          <p:cNvGrpSpPr>
            <a:grpSpLocks/>
          </p:cNvGrpSpPr>
          <p:nvPr/>
        </p:nvGrpSpPr>
        <p:grpSpPr bwMode="auto">
          <a:xfrm>
            <a:off x="2472687" y="1093952"/>
            <a:ext cx="300398" cy="343927"/>
            <a:chOff x="1459" y="1674"/>
            <a:chExt cx="210" cy="549"/>
          </a:xfrm>
        </p:grpSpPr>
        <p:grpSp>
          <p:nvGrpSpPr>
            <p:cNvPr id="133" name="Group 132"/>
            <p:cNvGrpSpPr>
              <a:grpSpLocks/>
            </p:cNvGrpSpPr>
            <p:nvPr/>
          </p:nvGrpSpPr>
          <p:grpSpPr bwMode="auto">
            <a:xfrm>
              <a:off x="1489" y="1674"/>
              <a:ext cx="115" cy="95"/>
              <a:chOff x="1489" y="1674"/>
              <a:chExt cx="115" cy="95"/>
            </a:xfrm>
          </p:grpSpPr>
          <p:sp>
            <p:nvSpPr>
              <p:cNvPr id="141" name="Freeform 140"/>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2" name="Freeform 141"/>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3" name="Freeform 142"/>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4" name="Freeform 143"/>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5" name="Freeform 144"/>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34" name="Group 133"/>
            <p:cNvGrpSpPr>
              <a:grpSpLocks/>
            </p:cNvGrpSpPr>
            <p:nvPr/>
          </p:nvGrpSpPr>
          <p:grpSpPr bwMode="auto">
            <a:xfrm>
              <a:off x="1459" y="1706"/>
              <a:ext cx="210" cy="517"/>
              <a:chOff x="1459" y="1706"/>
              <a:chExt cx="210" cy="517"/>
            </a:xfrm>
          </p:grpSpPr>
          <p:sp>
            <p:nvSpPr>
              <p:cNvPr id="135" name="Freeform 134"/>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6" name="Freeform 135"/>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7" name="Freeform 136"/>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8" name="Freeform 137"/>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9" name="Freeform 138"/>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0" name="Freeform 139"/>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46" name="Group 145"/>
          <p:cNvGrpSpPr>
            <a:grpSpLocks/>
          </p:cNvGrpSpPr>
          <p:nvPr/>
        </p:nvGrpSpPr>
        <p:grpSpPr bwMode="auto">
          <a:xfrm>
            <a:off x="2688587" y="1309852"/>
            <a:ext cx="300398" cy="343927"/>
            <a:chOff x="1459" y="1674"/>
            <a:chExt cx="210" cy="549"/>
          </a:xfrm>
        </p:grpSpPr>
        <p:grpSp>
          <p:nvGrpSpPr>
            <p:cNvPr id="147" name="Group 146"/>
            <p:cNvGrpSpPr>
              <a:grpSpLocks/>
            </p:cNvGrpSpPr>
            <p:nvPr/>
          </p:nvGrpSpPr>
          <p:grpSpPr bwMode="auto">
            <a:xfrm>
              <a:off x="1489" y="1674"/>
              <a:ext cx="115" cy="95"/>
              <a:chOff x="1489" y="1674"/>
              <a:chExt cx="115" cy="95"/>
            </a:xfrm>
          </p:grpSpPr>
          <p:sp>
            <p:nvSpPr>
              <p:cNvPr id="155" name="Freeform 154"/>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6" name="Freeform 155"/>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7" name="Freeform 156"/>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8" name="Freeform 157"/>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9" name="Freeform 158"/>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48" name="Group 147"/>
            <p:cNvGrpSpPr>
              <a:grpSpLocks/>
            </p:cNvGrpSpPr>
            <p:nvPr/>
          </p:nvGrpSpPr>
          <p:grpSpPr bwMode="auto">
            <a:xfrm>
              <a:off x="1459" y="1706"/>
              <a:ext cx="210" cy="517"/>
              <a:chOff x="1459" y="1706"/>
              <a:chExt cx="210" cy="517"/>
            </a:xfrm>
          </p:grpSpPr>
          <p:sp>
            <p:nvSpPr>
              <p:cNvPr id="149" name="Freeform 148"/>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0" name="Freeform 149"/>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1" name="Freeform 150"/>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2" name="Freeform 151"/>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3" name="Freeform 152"/>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4" name="Freeform 153"/>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60" name="Group 159"/>
          <p:cNvGrpSpPr>
            <a:grpSpLocks/>
          </p:cNvGrpSpPr>
          <p:nvPr/>
        </p:nvGrpSpPr>
        <p:grpSpPr bwMode="auto">
          <a:xfrm>
            <a:off x="2299701" y="1812790"/>
            <a:ext cx="300398" cy="343927"/>
            <a:chOff x="1459" y="1674"/>
            <a:chExt cx="210" cy="549"/>
          </a:xfrm>
        </p:grpSpPr>
        <p:grpSp>
          <p:nvGrpSpPr>
            <p:cNvPr id="161" name="Group 160"/>
            <p:cNvGrpSpPr>
              <a:grpSpLocks/>
            </p:cNvGrpSpPr>
            <p:nvPr/>
          </p:nvGrpSpPr>
          <p:grpSpPr bwMode="auto">
            <a:xfrm>
              <a:off x="1489" y="1674"/>
              <a:ext cx="115" cy="95"/>
              <a:chOff x="1489" y="1674"/>
              <a:chExt cx="115" cy="95"/>
            </a:xfrm>
          </p:grpSpPr>
          <p:sp>
            <p:nvSpPr>
              <p:cNvPr id="169" name="Freeform 16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0" name="Freeform 16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1" name="Freeform 17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2" name="Freeform 17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3" name="Freeform 17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62" name="Group 161"/>
            <p:cNvGrpSpPr>
              <a:grpSpLocks/>
            </p:cNvGrpSpPr>
            <p:nvPr/>
          </p:nvGrpSpPr>
          <p:grpSpPr bwMode="auto">
            <a:xfrm>
              <a:off x="1459" y="1706"/>
              <a:ext cx="210" cy="517"/>
              <a:chOff x="1459" y="1706"/>
              <a:chExt cx="210" cy="517"/>
            </a:xfrm>
          </p:grpSpPr>
          <p:sp>
            <p:nvSpPr>
              <p:cNvPr id="163" name="Freeform 16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4" name="Freeform 16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5" name="Freeform 16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6" name="Freeform 16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7" name="Freeform 16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8" name="Freeform 16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74" name="Group 173"/>
          <p:cNvGrpSpPr>
            <a:grpSpLocks/>
          </p:cNvGrpSpPr>
          <p:nvPr/>
        </p:nvGrpSpPr>
        <p:grpSpPr bwMode="auto">
          <a:xfrm>
            <a:off x="2515601" y="2028690"/>
            <a:ext cx="300398" cy="343927"/>
            <a:chOff x="1459" y="1674"/>
            <a:chExt cx="210" cy="549"/>
          </a:xfrm>
        </p:grpSpPr>
        <p:grpSp>
          <p:nvGrpSpPr>
            <p:cNvPr id="175" name="Group 174"/>
            <p:cNvGrpSpPr>
              <a:grpSpLocks/>
            </p:cNvGrpSpPr>
            <p:nvPr/>
          </p:nvGrpSpPr>
          <p:grpSpPr bwMode="auto">
            <a:xfrm>
              <a:off x="1489" y="1674"/>
              <a:ext cx="115" cy="95"/>
              <a:chOff x="1489" y="1674"/>
              <a:chExt cx="115" cy="95"/>
            </a:xfrm>
          </p:grpSpPr>
          <p:sp>
            <p:nvSpPr>
              <p:cNvPr id="183" name="Freeform 18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4" name="Freeform 18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5" name="Freeform 18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6" name="Freeform 18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7" name="Freeform 18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76" name="Group 175"/>
            <p:cNvGrpSpPr>
              <a:grpSpLocks/>
            </p:cNvGrpSpPr>
            <p:nvPr/>
          </p:nvGrpSpPr>
          <p:grpSpPr bwMode="auto">
            <a:xfrm>
              <a:off x="1459" y="1706"/>
              <a:ext cx="210" cy="517"/>
              <a:chOff x="1459" y="1706"/>
              <a:chExt cx="210" cy="517"/>
            </a:xfrm>
          </p:grpSpPr>
          <p:sp>
            <p:nvSpPr>
              <p:cNvPr id="177" name="Freeform 176"/>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8" name="Freeform 177"/>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9" name="Freeform 178"/>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0" name="Freeform 179"/>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1" name="Freeform 180"/>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2" name="Freeform 181"/>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88" name="Group 187"/>
          <p:cNvGrpSpPr>
            <a:grpSpLocks/>
          </p:cNvGrpSpPr>
          <p:nvPr/>
        </p:nvGrpSpPr>
        <p:grpSpPr bwMode="auto">
          <a:xfrm>
            <a:off x="937796" y="2823091"/>
            <a:ext cx="300398" cy="343927"/>
            <a:chOff x="1459" y="1674"/>
            <a:chExt cx="210" cy="549"/>
          </a:xfrm>
        </p:grpSpPr>
        <p:grpSp>
          <p:nvGrpSpPr>
            <p:cNvPr id="189" name="Group 188"/>
            <p:cNvGrpSpPr>
              <a:grpSpLocks/>
            </p:cNvGrpSpPr>
            <p:nvPr/>
          </p:nvGrpSpPr>
          <p:grpSpPr bwMode="auto">
            <a:xfrm>
              <a:off x="1489" y="1674"/>
              <a:ext cx="115" cy="95"/>
              <a:chOff x="1489" y="1674"/>
              <a:chExt cx="115" cy="95"/>
            </a:xfrm>
          </p:grpSpPr>
          <p:sp>
            <p:nvSpPr>
              <p:cNvPr id="197" name="Freeform 196"/>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8" name="Freeform 197"/>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9" name="Freeform 198"/>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00" name="Freeform 199"/>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01" name="Freeform 200"/>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90" name="Group 189"/>
            <p:cNvGrpSpPr>
              <a:grpSpLocks/>
            </p:cNvGrpSpPr>
            <p:nvPr/>
          </p:nvGrpSpPr>
          <p:grpSpPr bwMode="auto">
            <a:xfrm>
              <a:off x="1459" y="1706"/>
              <a:ext cx="210" cy="517"/>
              <a:chOff x="1459" y="1706"/>
              <a:chExt cx="210" cy="517"/>
            </a:xfrm>
          </p:grpSpPr>
          <p:sp>
            <p:nvSpPr>
              <p:cNvPr id="191" name="Freeform 190"/>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2" name="Freeform 191"/>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3" name="Freeform 192"/>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4" name="Freeform 193"/>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5" name="Freeform 194"/>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6" name="Freeform 195"/>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230" name="Group 229"/>
          <p:cNvGrpSpPr>
            <a:grpSpLocks/>
          </p:cNvGrpSpPr>
          <p:nvPr/>
        </p:nvGrpSpPr>
        <p:grpSpPr bwMode="auto">
          <a:xfrm>
            <a:off x="2928360" y="2823091"/>
            <a:ext cx="300398" cy="343927"/>
            <a:chOff x="1459" y="1674"/>
            <a:chExt cx="210" cy="549"/>
          </a:xfrm>
        </p:grpSpPr>
        <p:grpSp>
          <p:nvGrpSpPr>
            <p:cNvPr id="231" name="Group 230"/>
            <p:cNvGrpSpPr>
              <a:grpSpLocks/>
            </p:cNvGrpSpPr>
            <p:nvPr/>
          </p:nvGrpSpPr>
          <p:grpSpPr bwMode="auto">
            <a:xfrm>
              <a:off x="1489" y="1674"/>
              <a:ext cx="115" cy="95"/>
              <a:chOff x="1489" y="1674"/>
              <a:chExt cx="115" cy="95"/>
            </a:xfrm>
          </p:grpSpPr>
          <p:sp>
            <p:nvSpPr>
              <p:cNvPr id="239" name="Freeform 23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0" name="Freeform 23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1" name="Freeform 24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2" name="Freeform 24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3" name="Freeform 24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232" name="Group 231"/>
            <p:cNvGrpSpPr>
              <a:grpSpLocks/>
            </p:cNvGrpSpPr>
            <p:nvPr/>
          </p:nvGrpSpPr>
          <p:grpSpPr bwMode="auto">
            <a:xfrm>
              <a:off x="1459" y="1706"/>
              <a:ext cx="210" cy="517"/>
              <a:chOff x="1459" y="1706"/>
              <a:chExt cx="210" cy="517"/>
            </a:xfrm>
          </p:grpSpPr>
          <p:sp>
            <p:nvSpPr>
              <p:cNvPr id="233" name="Freeform 23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4" name="Freeform 23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5" name="Freeform 23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6" name="Freeform 23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7" name="Freeform 23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8" name="Freeform 23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244" name="Group 243"/>
          <p:cNvGrpSpPr>
            <a:grpSpLocks/>
          </p:cNvGrpSpPr>
          <p:nvPr/>
        </p:nvGrpSpPr>
        <p:grpSpPr bwMode="auto">
          <a:xfrm>
            <a:off x="4273947" y="2858773"/>
            <a:ext cx="300398" cy="343927"/>
            <a:chOff x="1459" y="1674"/>
            <a:chExt cx="210" cy="549"/>
          </a:xfrm>
        </p:grpSpPr>
        <p:grpSp>
          <p:nvGrpSpPr>
            <p:cNvPr id="245" name="Group 244"/>
            <p:cNvGrpSpPr>
              <a:grpSpLocks/>
            </p:cNvGrpSpPr>
            <p:nvPr/>
          </p:nvGrpSpPr>
          <p:grpSpPr bwMode="auto">
            <a:xfrm>
              <a:off x="1489" y="1674"/>
              <a:ext cx="115" cy="95"/>
              <a:chOff x="1489" y="1674"/>
              <a:chExt cx="115" cy="95"/>
            </a:xfrm>
          </p:grpSpPr>
          <p:sp>
            <p:nvSpPr>
              <p:cNvPr id="253" name="Freeform 25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4" name="Freeform 25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5" name="Freeform 25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6" name="Freeform 25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7" name="Freeform 25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246" name="Group 245"/>
            <p:cNvGrpSpPr>
              <a:grpSpLocks/>
            </p:cNvGrpSpPr>
            <p:nvPr/>
          </p:nvGrpSpPr>
          <p:grpSpPr bwMode="auto">
            <a:xfrm>
              <a:off x="1459" y="1706"/>
              <a:ext cx="210" cy="517"/>
              <a:chOff x="1459" y="1706"/>
              <a:chExt cx="210" cy="517"/>
            </a:xfrm>
          </p:grpSpPr>
          <p:sp>
            <p:nvSpPr>
              <p:cNvPr id="247" name="Freeform 246"/>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8" name="Freeform 247"/>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9" name="Freeform 248"/>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0" name="Freeform 249"/>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1" name="Freeform 250"/>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2" name="Freeform 251"/>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sp>
        <p:nvSpPr>
          <p:cNvPr id="258" name="Line 123"/>
          <p:cNvSpPr>
            <a:spLocks noChangeShapeType="1"/>
          </p:cNvSpPr>
          <p:nvPr/>
        </p:nvSpPr>
        <p:spPr bwMode="auto">
          <a:xfrm flipV="1">
            <a:off x="340242" y="3448269"/>
            <a:ext cx="5549941" cy="4594"/>
          </a:xfrm>
          <a:prstGeom prst="line">
            <a:avLst/>
          </a:prstGeom>
          <a:noFill/>
          <a:ln w="6350">
            <a:solidFill>
              <a:schemeClr val="tx1"/>
            </a:solidFill>
            <a:prstDash val="dash"/>
            <a:round/>
            <a:headEnd/>
            <a:tailEnd/>
          </a:ln>
        </p:spPr>
        <p:txBody>
          <a:bodyPr/>
          <a:lstStyle/>
          <a:p>
            <a:endParaRPr lang="sv-SE" sz="1350"/>
          </a:p>
        </p:txBody>
      </p:sp>
    </p:spTree>
    <p:custDataLst>
      <p:tags r:id="rId2"/>
    </p:custDataLst>
    <p:extLst>
      <p:ext uri="{BB962C8B-B14F-4D97-AF65-F5344CB8AC3E}">
        <p14:creationId xmlns:p14="http://schemas.microsoft.com/office/powerpoint/2010/main" val="3595492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55" y="537702"/>
            <a:ext cx="7126360" cy="447525"/>
          </a:xfrm>
        </p:spPr>
        <p:txBody>
          <a:bodyPr>
            <a:noAutofit/>
          </a:bodyPr>
          <a:lstStyle/>
          <a:p>
            <a:pPr algn="l"/>
            <a:r>
              <a:rPr lang="sv-SE" sz="2700" dirty="0"/>
              <a:t>Varför skapa processmodeller</a:t>
            </a:r>
            <a:r>
              <a:rPr lang="sv-SE" sz="2700" dirty="0" smtClean="0"/>
              <a:t>? 1(2)</a:t>
            </a:r>
            <a:endParaRPr lang="sv-SE" sz="2700" dirty="0"/>
          </a:p>
        </p:txBody>
      </p:sp>
      <p:sp>
        <p:nvSpPr>
          <p:cNvPr id="3" name="Content Placeholder 2"/>
          <p:cNvSpPr>
            <a:spLocks noGrp="1"/>
          </p:cNvSpPr>
          <p:nvPr>
            <p:ph idx="1"/>
          </p:nvPr>
        </p:nvSpPr>
        <p:spPr>
          <a:xfrm>
            <a:off x="472611" y="1383618"/>
            <a:ext cx="8363164" cy="3759882"/>
          </a:xfrm>
        </p:spPr>
        <p:txBody>
          <a:bodyPr>
            <a:normAutofit/>
          </a:bodyPr>
          <a:lstStyle/>
          <a:p>
            <a:pPr>
              <a:spcBef>
                <a:spcPts val="900"/>
              </a:spcBef>
              <a:buFont typeface="Arial" panose="020B0604020202020204" pitchFamily="34" charset="0"/>
              <a:buChar char="•"/>
            </a:pPr>
            <a:r>
              <a:rPr lang="sv-SE" sz="1500" b="1" dirty="0"/>
              <a:t>För att bättre förstå verksamheten, </a:t>
            </a:r>
            <a:r>
              <a:rPr lang="sv-SE" sz="1500" dirty="0"/>
              <a:t>det vill säga förstå varför aktiviteter faktiskt utförs och varför de utförs i viss ordning</a:t>
            </a:r>
          </a:p>
          <a:p>
            <a:pPr>
              <a:spcBef>
                <a:spcPts val="900"/>
              </a:spcBef>
              <a:buFont typeface="Arial" panose="020B0604020202020204" pitchFamily="34" charset="0"/>
              <a:buChar char="•"/>
            </a:pPr>
            <a:r>
              <a:rPr lang="sv-SE" sz="1500" b="1" dirty="0"/>
              <a:t>För att identifiera problem i existerande processer </a:t>
            </a:r>
            <a:r>
              <a:rPr lang="sv-SE" sz="1500" dirty="0"/>
              <a:t>genom analys </a:t>
            </a:r>
          </a:p>
          <a:p>
            <a:pPr>
              <a:spcBef>
                <a:spcPts val="900"/>
              </a:spcBef>
              <a:buFont typeface="Arial" panose="020B0604020202020204" pitchFamily="34" charset="0"/>
              <a:buChar char="•"/>
            </a:pPr>
            <a:r>
              <a:rPr lang="sv-SE" sz="1500" b="1" dirty="0" smtClean="0"/>
              <a:t>För </a:t>
            </a:r>
            <a:r>
              <a:rPr lang="sv-SE" sz="1500" b="1" dirty="0"/>
              <a:t>att designa bättre verksamhetsprocesser, </a:t>
            </a:r>
            <a:r>
              <a:rPr lang="sv-SE" sz="1500" dirty="0"/>
              <a:t>det vill säga för att utforma mer </a:t>
            </a:r>
            <a:r>
              <a:rPr lang="sv-SE" sz="1500" dirty="0" smtClean="0"/>
              <a:t>effektiva processer</a:t>
            </a:r>
            <a:r>
              <a:rPr lang="sv-SE" sz="1500" dirty="0"/>
              <a:t>, processer som ger högre kvalitet på varor och tjänster, processer som bättre följer </a:t>
            </a:r>
            <a:r>
              <a:rPr lang="sv-SE" sz="1500" dirty="0" smtClean="0"/>
              <a:t>regelverk, etc</a:t>
            </a:r>
            <a:endParaRPr lang="sv-SE" sz="1500" dirty="0"/>
          </a:p>
          <a:p>
            <a:pPr marL="0" indent="0">
              <a:spcBef>
                <a:spcPts val="675"/>
              </a:spcBef>
              <a:buNone/>
            </a:pPr>
            <a:endParaRPr lang="sv-SE" sz="1800" dirty="0"/>
          </a:p>
          <a:p>
            <a:pPr marL="0" indent="0">
              <a:spcBef>
                <a:spcPts val="675"/>
              </a:spcBef>
              <a:buNone/>
            </a:pPr>
            <a:endParaRPr lang="sv-SE" sz="1350" dirty="0"/>
          </a:p>
          <a:p>
            <a:pPr marL="2743200" lvl="8" indent="0">
              <a:spcBef>
                <a:spcPts val="675"/>
              </a:spcBef>
              <a:buNone/>
            </a:pPr>
            <a:endParaRPr lang="sv-SE" sz="1350" dirty="0"/>
          </a:p>
          <a:p>
            <a:pPr lvl="1">
              <a:spcBef>
                <a:spcPts val="675"/>
              </a:spcBef>
            </a:pPr>
            <a:endParaRPr lang="sv-SE" sz="1350" dirty="0"/>
          </a:p>
          <a:p>
            <a:pPr>
              <a:spcBef>
                <a:spcPts val="675"/>
              </a:spcBef>
            </a:pPr>
            <a:endParaRPr lang="sv-SE" sz="1350" dirty="0"/>
          </a:p>
          <a:p>
            <a:pPr lvl="1">
              <a:spcBef>
                <a:spcPts val="675"/>
              </a:spcBef>
              <a:buFont typeface="Wingdings" pitchFamily="2" charset="2"/>
              <a:buChar char="§"/>
            </a:pPr>
            <a:endParaRPr lang="sv-SE" sz="1350" dirty="0"/>
          </a:p>
          <a:p>
            <a:pPr>
              <a:spcBef>
                <a:spcPts val="675"/>
              </a:spcBef>
            </a:pPr>
            <a:endParaRPr lang="sv-SE" sz="1350" dirty="0"/>
          </a:p>
          <a:p>
            <a:pPr lvl="1">
              <a:spcBef>
                <a:spcPts val="675"/>
              </a:spcBef>
              <a:buNone/>
            </a:pPr>
            <a:endParaRPr lang="sv-SE" sz="1350" dirty="0"/>
          </a:p>
        </p:txBody>
      </p:sp>
    </p:spTree>
    <p:extLst>
      <p:ext uri="{BB962C8B-B14F-4D97-AF65-F5344CB8AC3E}">
        <p14:creationId xmlns:p14="http://schemas.microsoft.com/office/powerpoint/2010/main" val="2507735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55" y="537702"/>
            <a:ext cx="7136634" cy="447525"/>
          </a:xfrm>
        </p:spPr>
        <p:txBody>
          <a:bodyPr>
            <a:noAutofit/>
          </a:bodyPr>
          <a:lstStyle/>
          <a:p>
            <a:pPr algn="l"/>
            <a:r>
              <a:rPr lang="sv-SE" sz="2700" dirty="0"/>
              <a:t>Varför skapa processmodeller</a:t>
            </a:r>
            <a:r>
              <a:rPr lang="sv-SE" sz="2700" dirty="0" smtClean="0"/>
              <a:t>? 1(2)</a:t>
            </a:r>
            <a:endParaRPr lang="sv-SE" sz="2700" dirty="0"/>
          </a:p>
        </p:txBody>
      </p:sp>
      <p:sp>
        <p:nvSpPr>
          <p:cNvPr id="3" name="Content Placeholder 2"/>
          <p:cNvSpPr>
            <a:spLocks noGrp="1"/>
          </p:cNvSpPr>
          <p:nvPr>
            <p:ph idx="1"/>
          </p:nvPr>
        </p:nvSpPr>
        <p:spPr>
          <a:xfrm>
            <a:off x="472611" y="1383618"/>
            <a:ext cx="8424809" cy="3759882"/>
          </a:xfrm>
        </p:spPr>
        <p:txBody>
          <a:bodyPr>
            <a:normAutofit/>
          </a:bodyPr>
          <a:lstStyle/>
          <a:p>
            <a:pPr>
              <a:spcBef>
                <a:spcPts val="900"/>
              </a:spcBef>
              <a:buFont typeface="Arial" panose="020B0604020202020204" pitchFamily="34" charset="0"/>
              <a:buChar char="•"/>
            </a:pPr>
            <a:r>
              <a:rPr lang="sv-SE" sz="1500" b="1" dirty="0" smtClean="0"/>
              <a:t>För </a:t>
            </a:r>
            <a:r>
              <a:rPr lang="sv-SE" sz="1500" b="1" dirty="0"/>
              <a:t>att automatisera processer eller delar av dem </a:t>
            </a:r>
            <a:r>
              <a:rPr lang="sv-SE" sz="1500" dirty="0"/>
              <a:t>med hjälp av </a:t>
            </a:r>
            <a:r>
              <a:rPr lang="sv-SE" sz="1500" dirty="0" smtClean="0"/>
              <a:t>IT-system. Sådan </a:t>
            </a:r>
            <a:r>
              <a:rPr lang="sv-SE" sz="1500" dirty="0"/>
              <a:t>automatisering kräver att man tydligt anger vilka delar av processen som ska automatiseras </a:t>
            </a:r>
            <a:endParaRPr lang="sv-SE" sz="1500" dirty="0" smtClean="0"/>
          </a:p>
          <a:p>
            <a:pPr>
              <a:spcBef>
                <a:spcPts val="900"/>
              </a:spcBef>
              <a:buFont typeface="Arial" panose="020B0604020202020204" pitchFamily="34" charset="0"/>
              <a:buChar char="•"/>
            </a:pPr>
            <a:r>
              <a:rPr lang="sv-SE" sz="1500" b="1" dirty="0"/>
              <a:t>För att identifiera krav hos IT-system, </a:t>
            </a:r>
            <a:r>
              <a:rPr lang="sv-SE" sz="1500" dirty="0"/>
              <a:t>då IT-system ska stödja verksamhetsprocesserna</a:t>
            </a:r>
          </a:p>
          <a:p>
            <a:pPr marL="0" indent="0">
              <a:spcBef>
                <a:spcPts val="900"/>
              </a:spcBef>
              <a:buNone/>
            </a:pPr>
            <a:endParaRPr lang="sv-SE" sz="1500" dirty="0"/>
          </a:p>
          <a:p>
            <a:pPr marL="0" indent="0">
              <a:spcBef>
                <a:spcPts val="675"/>
              </a:spcBef>
              <a:buNone/>
            </a:pPr>
            <a:endParaRPr lang="sv-SE" sz="1800" dirty="0"/>
          </a:p>
          <a:p>
            <a:pPr marL="0" indent="0">
              <a:spcBef>
                <a:spcPts val="675"/>
              </a:spcBef>
              <a:buNone/>
            </a:pPr>
            <a:endParaRPr lang="sv-SE" sz="1350" dirty="0"/>
          </a:p>
          <a:p>
            <a:pPr marL="2743200" lvl="8" indent="0">
              <a:spcBef>
                <a:spcPts val="675"/>
              </a:spcBef>
              <a:buNone/>
            </a:pPr>
            <a:endParaRPr lang="sv-SE" sz="1350" dirty="0"/>
          </a:p>
          <a:p>
            <a:pPr lvl="1">
              <a:spcBef>
                <a:spcPts val="675"/>
              </a:spcBef>
            </a:pPr>
            <a:endParaRPr lang="sv-SE" sz="1350" dirty="0"/>
          </a:p>
          <a:p>
            <a:pPr>
              <a:spcBef>
                <a:spcPts val="675"/>
              </a:spcBef>
            </a:pPr>
            <a:endParaRPr lang="sv-SE" sz="1350" dirty="0"/>
          </a:p>
          <a:p>
            <a:pPr lvl="1">
              <a:spcBef>
                <a:spcPts val="675"/>
              </a:spcBef>
              <a:buFont typeface="Wingdings" pitchFamily="2" charset="2"/>
              <a:buChar char="§"/>
            </a:pPr>
            <a:endParaRPr lang="sv-SE" sz="1350" dirty="0"/>
          </a:p>
          <a:p>
            <a:pPr>
              <a:spcBef>
                <a:spcPts val="675"/>
              </a:spcBef>
            </a:pPr>
            <a:endParaRPr lang="sv-SE" sz="1350" dirty="0"/>
          </a:p>
          <a:p>
            <a:pPr lvl="1">
              <a:spcBef>
                <a:spcPts val="675"/>
              </a:spcBef>
              <a:buNone/>
            </a:pPr>
            <a:endParaRPr lang="sv-SE" sz="1350" dirty="0"/>
          </a:p>
        </p:txBody>
      </p:sp>
    </p:spTree>
    <p:extLst>
      <p:ext uri="{BB962C8B-B14F-4D97-AF65-F5344CB8AC3E}">
        <p14:creationId xmlns:p14="http://schemas.microsoft.com/office/powerpoint/2010/main" val="1403287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3579" y="1660494"/>
            <a:ext cx="6260769" cy="857250"/>
          </a:xfrm>
          <a:prstGeom prst="rect">
            <a:avLst/>
          </a:prstGeom>
        </p:spPr>
        <p:txBody>
          <a:bodyPr>
            <a:noAutofit/>
          </a:bodyPr>
          <a:lstStyle/>
          <a:p>
            <a:pPr defTabSz="685800">
              <a:spcBef>
                <a:spcPct val="0"/>
              </a:spcBef>
              <a:defRPr/>
            </a:pPr>
            <a:r>
              <a:rPr lang="sv-SE" sz="2700" dirty="0">
                <a:latin typeface="+mj-lt"/>
                <a:ea typeface="+mj-ea"/>
                <a:cs typeface="+mj-cs"/>
              </a:rPr>
              <a:t>IDEF0</a:t>
            </a:r>
          </a:p>
        </p:txBody>
      </p:sp>
    </p:spTree>
    <p:extLst>
      <p:ext uri="{BB962C8B-B14F-4D97-AF65-F5344CB8AC3E}">
        <p14:creationId xmlns:p14="http://schemas.microsoft.com/office/powerpoint/2010/main" val="24807730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464469" y="321469"/>
            <a:ext cx="6172200" cy="1028700"/>
          </a:xfrm>
        </p:spPr>
        <p:txBody>
          <a:bodyPr/>
          <a:lstStyle/>
          <a:p>
            <a:r>
              <a:rPr lang="sv-SE" smtClean="0"/>
              <a:t>  </a:t>
            </a:r>
          </a:p>
        </p:txBody>
      </p:sp>
      <p:sp>
        <p:nvSpPr>
          <p:cNvPr id="89" name="Title 1"/>
          <p:cNvSpPr txBox="1">
            <a:spLocks/>
          </p:cNvSpPr>
          <p:nvPr/>
        </p:nvSpPr>
        <p:spPr bwMode="auto">
          <a:xfrm>
            <a:off x="369870" y="114858"/>
            <a:ext cx="6263878" cy="857250"/>
          </a:xfrm>
          <a:prstGeom prst="rect">
            <a:avLst/>
          </a:prstGeom>
          <a:noFill/>
          <a:ln w="9525">
            <a:noFill/>
            <a:miter lim="800000"/>
            <a:headEnd/>
            <a:tailEnd/>
          </a:ln>
        </p:spPr>
        <p:txBody>
          <a:bodyPr anchor="ctr"/>
          <a:lstStyle/>
          <a:p>
            <a:pPr eaLnBrk="0" hangingPunct="0">
              <a:spcBef>
                <a:spcPct val="50000"/>
              </a:spcBef>
              <a:defRPr/>
            </a:pPr>
            <a:r>
              <a:rPr lang="sv-SE" sz="2700" b="1" dirty="0">
                <a:latin typeface="Verdana" pitchFamily="34" charset="0"/>
                <a:ea typeface="Verdana" pitchFamily="34" charset="0"/>
                <a:cs typeface="Verdana" pitchFamily="34" charset="0"/>
              </a:rPr>
              <a:t>IDEF0 - bakgrund</a:t>
            </a:r>
          </a:p>
        </p:txBody>
      </p:sp>
      <p:sp>
        <p:nvSpPr>
          <p:cNvPr id="41988" name="Content Placeholder 5"/>
          <p:cNvSpPr>
            <a:spLocks noGrp="1"/>
          </p:cNvSpPr>
          <p:nvPr>
            <p:ph idx="1"/>
          </p:nvPr>
        </p:nvSpPr>
        <p:spPr>
          <a:xfrm>
            <a:off x="287676" y="1178719"/>
            <a:ext cx="8774129" cy="3158103"/>
          </a:xfrm>
        </p:spPr>
        <p:txBody>
          <a:bodyPr>
            <a:normAutofit/>
          </a:bodyPr>
          <a:lstStyle/>
          <a:p>
            <a:pPr>
              <a:spcBef>
                <a:spcPts val="450"/>
              </a:spcBef>
              <a:spcAft>
                <a:spcPts val="900"/>
              </a:spcAft>
            </a:pPr>
            <a:r>
              <a:rPr lang="sv-SE" sz="1500" dirty="0"/>
              <a:t>IDEF0 tillhör en grupp modelleringsspråk (eller modelleringstekniker) kallade ICAM Definition Language (IDEF), som utvecklades under 1970- och 1980-talen av US Air Force. </a:t>
            </a:r>
          </a:p>
          <a:p>
            <a:pPr>
              <a:spcBef>
                <a:spcPts val="450"/>
              </a:spcBef>
              <a:spcAft>
                <a:spcPts val="900"/>
              </a:spcAft>
            </a:pPr>
            <a:r>
              <a:rPr lang="sv-SE" sz="1500" dirty="0" smtClean="0"/>
              <a:t>Exempel </a:t>
            </a:r>
            <a:r>
              <a:rPr lang="sv-SE" sz="1500" dirty="0"/>
              <a:t>på andra modelleringsspråk/modelleringstekniker i IDEF-familjen är: IDEF1 for informationsmodellering, IDEF1X för databasdesign, och IDEF3 för processmodellering</a:t>
            </a:r>
          </a:p>
        </p:txBody>
      </p:sp>
    </p:spTree>
    <p:extLst>
      <p:ext uri="{BB962C8B-B14F-4D97-AF65-F5344CB8AC3E}">
        <p14:creationId xmlns:p14="http://schemas.microsoft.com/office/powerpoint/2010/main" val="2462365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464469" y="321469"/>
            <a:ext cx="6172200" cy="1028700"/>
          </a:xfrm>
        </p:spPr>
        <p:txBody>
          <a:bodyPr/>
          <a:lstStyle/>
          <a:p>
            <a:r>
              <a:rPr lang="sv-SE" smtClean="0"/>
              <a:t>  </a:t>
            </a:r>
          </a:p>
        </p:txBody>
      </p:sp>
      <p:sp>
        <p:nvSpPr>
          <p:cNvPr id="89" name="Title 1"/>
          <p:cNvSpPr txBox="1">
            <a:spLocks/>
          </p:cNvSpPr>
          <p:nvPr/>
        </p:nvSpPr>
        <p:spPr bwMode="auto">
          <a:xfrm>
            <a:off x="369870" y="114858"/>
            <a:ext cx="6263878" cy="857250"/>
          </a:xfrm>
          <a:prstGeom prst="rect">
            <a:avLst/>
          </a:prstGeom>
          <a:noFill/>
          <a:ln w="9525">
            <a:noFill/>
            <a:miter lim="800000"/>
            <a:headEnd/>
            <a:tailEnd/>
          </a:ln>
        </p:spPr>
        <p:txBody>
          <a:bodyPr anchor="ctr"/>
          <a:lstStyle/>
          <a:p>
            <a:pPr eaLnBrk="0" hangingPunct="0">
              <a:spcBef>
                <a:spcPct val="50000"/>
              </a:spcBef>
              <a:defRPr/>
            </a:pPr>
            <a:r>
              <a:rPr lang="sv-SE" sz="2700" b="1" dirty="0">
                <a:latin typeface="Verdana" pitchFamily="34" charset="0"/>
                <a:ea typeface="Verdana" pitchFamily="34" charset="0"/>
                <a:cs typeface="Verdana" pitchFamily="34" charset="0"/>
              </a:rPr>
              <a:t>IDEF0 - bakgrund</a:t>
            </a:r>
          </a:p>
        </p:txBody>
      </p:sp>
      <p:sp>
        <p:nvSpPr>
          <p:cNvPr id="41988" name="Content Placeholder 5"/>
          <p:cNvSpPr>
            <a:spLocks noGrp="1"/>
          </p:cNvSpPr>
          <p:nvPr>
            <p:ph idx="1"/>
          </p:nvPr>
        </p:nvSpPr>
        <p:spPr>
          <a:xfrm>
            <a:off x="287676" y="1178719"/>
            <a:ext cx="8774129" cy="3486799"/>
          </a:xfrm>
        </p:spPr>
        <p:txBody>
          <a:bodyPr>
            <a:normAutofit/>
          </a:bodyPr>
          <a:lstStyle/>
          <a:p>
            <a:pPr>
              <a:spcBef>
                <a:spcPts val="450"/>
              </a:spcBef>
              <a:spcAft>
                <a:spcPts val="900"/>
              </a:spcAft>
            </a:pPr>
            <a:r>
              <a:rPr lang="sv-SE" sz="1600" dirty="0"/>
              <a:t>IDEF0 är ett modelleringsspråk för att representera funktioner i ett </a:t>
            </a:r>
            <a:r>
              <a:rPr lang="sv-SE" sz="1600" dirty="0" smtClean="0"/>
              <a:t>system</a:t>
            </a:r>
          </a:p>
          <a:p>
            <a:pPr>
              <a:spcBef>
                <a:spcPts val="450"/>
              </a:spcBef>
              <a:spcAft>
                <a:spcPts val="900"/>
              </a:spcAft>
            </a:pPr>
            <a:r>
              <a:rPr lang="sv-SE" sz="1600" dirty="0" smtClean="0"/>
              <a:t>”IDEF0 is a </a:t>
            </a:r>
            <a:r>
              <a:rPr lang="sv-SE" sz="1600" b="1" dirty="0" smtClean="0"/>
              <a:t>function modeling approach</a:t>
            </a:r>
            <a:r>
              <a:rPr lang="sv-SE" sz="1600" dirty="0" smtClean="0"/>
              <a:t>” (Giachetti, 2010)</a:t>
            </a:r>
            <a:endParaRPr lang="sv-SE" sz="1600" dirty="0"/>
          </a:p>
          <a:p>
            <a:pPr>
              <a:spcBef>
                <a:spcPts val="450"/>
              </a:spcBef>
              <a:spcAft>
                <a:spcPts val="900"/>
              </a:spcAft>
            </a:pPr>
            <a:r>
              <a:rPr lang="sv-SE" sz="1600" dirty="0"/>
              <a:t>IDEF0 visar hur </a:t>
            </a:r>
            <a:r>
              <a:rPr lang="sv-SE" sz="1600" b="1" dirty="0"/>
              <a:t>input konsumeras/transformeras av en funktion för att producera output </a:t>
            </a:r>
          </a:p>
          <a:p>
            <a:pPr>
              <a:spcBef>
                <a:spcPts val="450"/>
              </a:spcBef>
              <a:spcAft>
                <a:spcPts val="900"/>
              </a:spcAft>
            </a:pPr>
            <a:r>
              <a:rPr lang="sv-SE" sz="1600" dirty="0" smtClean="0"/>
              <a:t>Detta - att </a:t>
            </a:r>
            <a:r>
              <a:rPr lang="sv-SE" sz="1600" dirty="0"/>
              <a:t>input konsumeras/transformeras av en funktion </a:t>
            </a:r>
            <a:r>
              <a:rPr lang="sv-SE" sz="1600" dirty="0" smtClean="0"/>
              <a:t>för att producera output - kan ses som en form av </a:t>
            </a:r>
            <a:r>
              <a:rPr lang="sv-SE" sz="1600" i="1" dirty="0" smtClean="0"/>
              <a:t>objekt- eller data/informationsflöde </a:t>
            </a:r>
            <a:r>
              <a:rPr lang="sv-SE" sz="1600" dirty="0" smtClean="0"/>
              <a:t>som </a:t>
            </a:r>
            <a:r>
              <a:rPr lang="sv-SE" sz="1600" i="1" dirty="0" smtClean="0"/>
              <a:t>integrerar eller relaterar fuktionerna</a:t>
            </a:r>
            <a:endParaRPr lang="sv-SE" sz="1600" i="1" dirty="0"/>
          </a:p>
        </p:txBody>
      </p:sp>
    </p:spTree>
    <p:extLst>
      <p:ext uri="{BB962C8B-B14F-4D97-AF65-F5344CB8AC3E}">
        <p14:creationId xmlns:p14="http://schemas.microsoft.com/office/powerpoint/2010/main" val="963754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16" y="321192"/>
            <a:ext cx="6172200" cy="857250"/>
          </a:xfrm>
        </p:spPr>
        <p:txBody>
          <a:bodyPr>
            <a:normAutofit/>
          </a:bodyPr>
          <a:lstStyle/>
          <a:p>
            <a:pPr algn="l" eaLnBrk="0" hangingPunct="0">
              <a:spcBef>
                <a:spcPct val="50000"/>
              </a:spcBef>
              <a:defRPr/>
            </a:pPr>
            <a:r>
              <a:rPr lang="sv-SE" sz="2700" dirty="0"/>
              <a:t>IDEF0 - Funktion</a:t>
            </a:r>
          </a:p>
        </p:txBody>
      </p:sp>
      <p:sp>
        <p:nvSpPr>
          <p:cNvPr id="4" name="Rectangle 3"/>
          <p:cNvSpPr/>
          <p:nvPr/>
        </p:nvSpPr>
        <p:spPr>
          <a:xfrm>
            <a:off x="2512933" y="1995331"/>
            <a:ext cx="2430270" cy="9181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7" name="Straight Arrow Connector 6"/>
          <p:cNvCxnSpPr/>
          <p:nvPr/>
        </p:nvCxnSpPr>
        <p:spPr>
          <a:xfrm>
            <a:off x="1000765" y="2373373"/>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054771" y="2697409"/>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943203" y="2535391"/>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3323023" y="2913433"/>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4295131" y="2913433"/>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2864353" y="2312398"/>
            <a:ext cx="1808820" cy="300082"/>
          </a:xfrm>
          <a:prstGeom prst="rect">
            <a:avLst/>
          </a:prstGeom>
          <a:noFill/>
        </p:spPr>
        <p:txBody>
          <a:bodyPr wrap="square" rtlCol="0">
            <a:spAutoFit/>
          </a:bodyPr>
          <a:lstStyle/>
          <a:p>
            <a:r>
              <a:rPr lang="sv-SE" sz="1350" dirty="0" smtClean="0"/>
              <a:t>Försäljningsprocess</a:t>
            </a:r>
            <a:endParaRPr lang="sv-SE" sz="1350" dirty="0"/>
          </a:p>
        </p:txBody>
      </p:sp>
      <p:sp>
        <p:nvSpPr>
          <p:cNvPr id="26" name="Rectangle 9"/>
          <p:cNvSpPr>
            <a:spLocks noChangeArrowheads="1"/>
          </p:cNvSpPr>
          <p:nvPr/>
        </p:nvSpPr>
        <p:spPr bwMode="auto">
          <a:xfrm>
            <a:off x="5429258" y="1335718"/>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Funktion</a:t>
            </a:r>
            <a:endParaRPr lang="en-US" sz="1350" b="1" dirty="0"/>
          </a:p>
        </p:txBody>
      </p:sp>
      <p:sp>
        <p:nvSpPr>
          <p:cNvPr id="27" name="AutoShape 11"/>
          <p:cNvSpPr>
            <a:spLocks noChangeArrowheads="1"/>
          </p:cNvSpPr>
          <p:nvPr/>
        </p:nvSpPr>
        <p:spPr bwMode="auto">
          <a:xfrm rot="19176121">
            <a:off x="4841012" y="1667348"/>
            <a:ext cx="572625" cy="82151"/>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42" name="Rectangle 41"/>
          <p:cNvSpPr/>
          <p:nvPr/>
        </p:nvSpPr>
        <p:spPr>
          <a:xfrm>
            <a:off x="776983" y="3796148"/>
            <a:ext cx="7545084" cy="553998"/>
          </a:xfrm>
          <a:prstGeom prst="rect">
            <a:avLst/>
          </a:prstGeom>
        </p:spPr>
        <p:txBody>
          <a:bodyPr wrap="square">
            <a:spAutoFit/>
          </a:bodyPr>
          <a:lstStyle/>
          <a:p>
            <a:pPr>
              <a:spcBef>
                <a:spcPts val="450"/>
              </a:spcBef>
              <a:spcAft>
                <a:spcPts val="900"/>
              </a:spcAft>
            </a:pPr>
            <a:r>
              <a:rPr lang="sv-SE" sz="1500" b="1" dirty="0">
                <a:latin typeface="Verdana" panose="020B0604030504040204" pitchFamily="34" charset="0"/>
                <a:ea typeface="Verdana" panose="020B0604030504040204" pitchFamily="34" charset="0"/>
                <a:cs typeface="Verdana" panose="020B0604030504040204" pitchFamily="34" charset="0"/>
              </a:rPr>
              <a:t>Funktion (eng. Function) </a:t>
            </a:r>
            <a:r>
              <a:rPr lang="sv-SE" sz="1500" dirty="0">
                <a:latin typeface="Verdana" panose="020B0604030504040204" pitchFamily="34" charset="0"/>
                <a:ea typeface="Verdana" panose="020B0604030504040204" pitchFamily="34" charset="0"/>
                <a:cs typeface="Verdana" panose="020B0604030504040204" pitchFamily="34" charset="0"/>
              </a:rPr>
              <a:t>- representerar en funktion, en avdelning, en verksamhetsprocess, en subprocess, en aktivitet, ett system </a:t>
            </a:r>
          </a:p>
        </p:txBody>
      </p:sp>
    </p:spTree>
    <p:extLst>
      <p:ext uri="{BB962C8B-B14F-4D97-AF65-F5344CB8AC3E}">
        <p14:creationId xmlns:p14="http://schemas.microsoft.com/office/powerpoint/2010/main" val="2922666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70" y="357147"/>
            <a:ext cx="6172200" cy="857250"/>
          </a:xfrm>
        </p:spPr>
        <p:txBody>
          <a:bodyPr>
            <a:normAutofit/>
          </a:bodyPr>
          <a:lstStyle/>
          <a:p>
            <a:pPr algn="l" eaLnBrk="0" hangingPunct="0">
              <a:spcBef>
                <a:spcPct val="50000"/>
              </a:spcBef>
              <a:defRPr/>
            </a:pPr>
            <a:r>
              <a:rPr lang="sv-SE" sz="2700" dirty="0"/>
              <a:t>IDEF0 - Input, Output </a:t>
            </a:r>
          </a:p>
        </p:txBody>
      </p:sp>
      <p:sp>
        <p:nvSpPr>
          <p:cNvPr id="4" name="Rectangle 3"/>
          <p:cNvSpPr/>
          <p:nvPr/>
        </p:nvSpPr>
        <p:spPr>
          <a:xfrm>
            <a:off x="2245807" y="1995330"/>
            <a:ext cx="2430270" cy="9181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7" name="Straight Arrow Connector 6"/>
          <p:cNvCxnSpPr/>
          <p:nvPr/>
        </p:nvCxnSpPr>
        <p:spPr>
          <a:xfrm>
            <a:off x="733639" y="2373372"/>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787645" y="2697408"/>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676077" y="2535390"/>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433939" y="1401264"/>
            <a:ext cx="0" cy="594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3055897" y="2913432"/>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4028005" y="2913432"/>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2597227" y="2312397"/>
            <a:ext cx="1808820" cy="300082"/>
          </a:xfrm>
          <a:prstGeom prst="rect">
            <a:avLst/>
          </a:prstGeom>
          <a:noFill/>
        </p:spPr>
        <p:txBody>
          <a:bodyPr wrap="square" rtlCol="0">
            <a:spAutoFit/>
          </a:bodyPr>
          <a:lstStyle/>
          <a:p>
            <a:r>
              <a:rPr lang="sv-SE" sz="1350" dirty="0" smtClean="0"/>
              <a:t>Försäljningsprocess</a:t>
            </a:r>
            <a:endParaRPr lang="sv-SE" sz="1350" dirty="0"/>
          </a:p>
        </p:txBody>
      </p:sp>
      <p:sp>
        <p:nvSpPr>
          <p:cNvPr id="37" name="Rectangle 9"/>
          <p:cNvSpPr>
            <a:spLocks noChangeArrowheads="1"/>
          </p:cNvSpPr>
          <p:nvPr/>
        </p:nvSpPr>
        <p:spPr bwMode="auto">
          <a:xfrm>
            <a:off x="5485535" y="1853112"/>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Output</a:t>
            </a:r>
            <a:endParaRPr lang="en-US" sz="1350" b="1" dirty="0"/>
          </a:p>
        </p:txBody>
      </p:sp>
      <p:sp>
        <p:nvSpPr>
          <p:cNvPr id="39" name="Rectangle 9"/>
          <p:cNvSpPr>
            <a:spLocks noChangeArrowheads="1"/>
          </p:cNvSpPr>
          <p:nvPr/>
        </p:nvSpPr>
        <p:spPr bwMode="auto">
          <a:xfrm>
            <a:off x="1219694" y="1713759"/>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Input</a:t>
            </a:r>
            <a:endParaRPr lang="en-US" sz="1350" b="1" dirty="0"/>
          </a:p>
        </p:txBody>
      </p:sp>
      <p:sp>
        <p:nvSpPr>
          <p:cNvPr id="25" name="Rectangle 24"/>
          <p:cNvSpPr/>
          <p:nvPr/>
        </p:nvSpPr>
        <p:spPr>
          <a:xfrm>
            <a:off x="461412" y="3632793"/>
            <a:ext cx="8429330" cy="553998"/>
          </a:xfrm>
          <a:prstGeom prst="rect">
            <a:avLst/>
          </a:prstGeom>
        </p:spPr>
        <p:txBody>
          <a:bodyPr wrap="square">
            <a:spAutoFit/>
          </a:bodyPr>
          <a:lstStyle/>
          <a:p>
            <a:pPr>
              <a:spcBef>
                <a:spcPts val="450"/>
              </a:spcBef>
              <a:spcAft>
                <a:spcPts val="900"/>
              </a:spcAft>
            </a:pPr>
            <a:r>
              <a:rPr lang="sv-SE" sz="1500" b="1" dirty="0">
                <a:latin typeface="Verdana" panose="020B0604030504040204" pitchFamily="34" charset="0"/>
                <a:ea typeface="Verdana" panose="020B0604030504040204" pitchFamily="34" charset="0"/>
                <a:cs typeface="Verdana" panose="020B0604030504040204" pitchFamily="34" charset="0"/>
              </a:rPr>
              <a:t>Input </a:t>
            </a:r>
            <a:r>
              <a:rPr lang="sv-SE" sz="1500" dirty="0">
                <a:latin typeface="Verdana" panose="020B0604030504040204" pitchFamily="34" charset="0"/>
                <a:ea typeface="Verdana" panose="020B0604030504040204" pitchFamily="34" charset="0"/>
                <a:cs typeface="Verdana" panose="020B0604030504040204" pitchFamily="34" charset="0"/>
              </a:rPr>
              <a:t>- representerar objekt eller data/information som transformeras/konsumeras  av funktionen</a:t>
            </a:r>
          </a:p>
        </p:txBody>
      </p:sp>
      <p:sp>
        <p:nvSpPr>
          <p:cNvPr id="29" name="Rectangle 28"/>
          <p:cNvSpPr/>
          <p:nvPr/>
        </p:nvSpPr>
        <p:spPr>
          <a:xfrm>
            <a:off x="487170" y="4480289"/>
            <a:ext cx="8538924" cy="323165"/>
          </a:xfrm>
          <a:prstGeom prst="rect">
            <a:avLst/>
          </a:prstGeom>
        </p:spPr>
        <p:txBody>
          <a:bodyPr wrap="square">
            <a:spAutoFit/>
          </a:bodyPr>
          <a:lstStyle/>
          <a:p>
            <a:pPr>
              <a:spcBef>
                <a:spcPts val="450"/>
              </a:spcBef>
              <a:spcAft>
                <a:spcPts val="900"/>
              </a:spcAft>
            </a:pPr>
            <a:r>
              <a:rPr lang="sv-SE" sz="1500" b="1" dirty="0">
                <a:latin typeface="Verdana" panose="020B0604030504040204" pitchFamily="34" charset="0"/>
                <a:ea typeface="Verdana" panose="020B0604030504040204" pitchFamily="34" charset="0"/>
                <a:cs typeface="Verdana" panose="020B0604030504040204" pitchFamily="34" charset="0"/>
              </a:rPr>
              <a:t>Output </a:t>
            </a:r>
            <a:r>
              <a:rPr lang="sv-SE" sz="1500" dirty="0">
                <a:latin typeface="Verdana" panose="020B0604030504040204" pitchFamily="34" charset="0"/>
                <a:ea typeface="Verdana" panose="020B0604030504040204" pitchFamily="34" charset="0"/>
                <a:cs typeface="Verdana" panose="020B0604030504040204" pitchFamily="34" charset="0"/>
              </a:rPr>
              <a:t>– representerar objekt eller data/information som produceras av funktionen  </a:t>
            </a:r>
          </a:p>
        </p:txBody>
      </p:sp>
      <p:sp>
        <p:nvSpPr>
          <p:cNvPr id="30" name="AutoShape 11"/>
          <p:cNvSpPr>
            <a:spLocks noChangeArrowheads="1"/>
          </p:cNvSpPr>
          <p:nvPr/>
        </p:nvSpPr>
        <p:spPr bwMode="auto">
          <a:xfrm rot="19176121">
            <a:off x="991029" y="2144359"/>
            <a:ext cx="480281" cy="68813"/>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1" name="AutoShape 11"/>
          <p:cNvSpPr>
            <a:spLocks noChangeArrowheads="1"/>
          </p:cNvSpPr>
          <p:nvPr/>
        </p:nvSpPr>
        <p:spPr bwMode="auto">
          <a:xfrm rot="19176121">
            <a:off x="904771" y="2313923"/>
            <a:ext cx="840384" cy="64892"/>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2" name="AutoShape 11"/>
          <p:cNvSpPr>
            <a:spLocks noChangeArrowheads="1"/>
          </p:cNvSpPr>
          <p:nvPr/>
        </p:nvSpPr>
        <p:spPr bwMode="auto">
          <a:xfrm rot="19176121">
            <a:off x="5370197" y="2319148"/>
            <a:ext cx="480281" cy="68813"/>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Tree>
    <p:extLst>
      <p:ext uri="{BB962C8B-B14F-4D97-AF65-F5344CB8AC3E}">
        <p14:creationId xmlns:p14="http://schemas.microsoft.com/office/powerpoint/2010/main" val="2547266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70" y="256338"/>
            <a:ext cx="6172200" cy="857250"/>
          </a:xfrm>
        </p:spPr>
        <p:txBody>
          <a:bodyPr>
            <a:normAutofit/>
          </a:bodyPr>
          <a:lstStyle/>
          <a:p>
            <a:pPr algn="l" eaLnBrk="0" hangingPunct="0">
              <a:spcBef>
                <a:spcPct val="50000"/>
              </a:spcBef>
              <a:defRPr/>
            </a:pPr>
            <a:r>
              <a:rPr lang="sv-SE" sz="2700" dirty="0"/>
              <a:t>IDEF0 - Kontroll, Mekanism</a:t>
            </a:r>
          </a:p>
        </p:txBody>
      </p:sp>
      <p:sp>
        <p:nvSpPr>
          <p:cNvPr id="4" name="Rectangle 3"/>
          <p:cNvSpPr/>
          <p:nvPr/>
        </p:nvSpPr>
        <p:spPr>
          <a:xfrm>
            <a:off x="3221850" y="1707654"/>
            <a:ext cx="2430270" cy="9181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8" name="Straight Arrow Connector 7"/>
          <p:cNvCxnSpPr/>
          <p:nvPr/>
        </p:nvCxnSpPr>
        <p:spPr>
          <a:xfrm>
            <a:off x="1763688" y="2200849"/>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5652120" y="2200849"/>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409982" y="1113588"/>
            <a:ext cx="0" cy="594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4031940" y="2625756"/>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5004048" y="2625756"/>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3573270" y="2024721"/>
            <a:ext cx="1808820" cy="300082"/>
          </a:xfrm>
          <a:prstGeom prst="rect">
            <a:avLst/>
          </a:prstGeom>
          <a:noFill/>
        </p:spPr>
        <p:txBody>
          <a:bodyPr wrap="square" rtlCol="0">
            <a:spAutoFit/>
          </a:bodyPr>
          <a:lstStyle/>
          <a:p>
            <a:r>
              <a:rPr lang="sv-SE" sz="1350" dirty="0" smtClean="0"/>
              <a:t>Försäljningsprocess</a:t>
            </a:r>
            <a:endParaRPr lang="sv-SE" sz="1350" dirty="0"/>
          </a:p>
        </p:txBody>
      </p:sp>
      <p:sp>
        <p:nvSpPr>
          <p:cNvPr id="28" name="Rectangle 9"/>
          <p:cNvSpPr>
            <a:spLocks noChangeArrowheads="1"/>
          </p:cNvSpPr>
          <p:nvPr/>
        </p:nvSpPr>
        <p:spPr bwMode="auto">
          <a:xfrm>
            <a:off x="2681791" y="1156053"/>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Kontroll</a:t>
            </a:r>
            <a:endParaRPr lang="en-US" sz="1350" b="1" dirty="0"/>
          </a:p>
        </p:txBody>
      </p:sp>
      <p:sp>
        <p:nvSpPr>
          <p:cNvPr id="34" name="Rectangle 9"/>
          <p:cNvSpPr>
            <a:spLocks noChangeArrowheads="1"/>
          </p:cNvSpPr>
          <p:nvPr/>
        </p:nvSpPr>
        <p:spPr bwMode="auto">
          <a:xfrm>
            <a:off x="2357122" y="2823270"/>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Mekanism</a:t>
            </a:r>
            <a:endParaRPr lang="en-US" sz="1350" b="1" dirty="0"/>
          </a:p>
        </p:txBody>
      </p:sp>
      <p:sp>
        <p:nvSpPr>
          <p:cNvPr id="25" name="Rectangle 24"/>
          <p:cNvSpPr/>
          <p:nvPr/>
        </p:nvSpPr>
        <p:spPr>
          <a:xfrm>
            <a:off x="568431" y="3370470"/>
            <a:ext cx="8476180" cy="1195199"/>
          </a:xfrm>
          <a:prstGeom prst="rect">
            <a:avLst/>
          </a:prstGeom>
        </p:spPr>
        <p:txBody>
          <a:bodyPr wrap="square">
            <a:spAutoFit/>
          </a:bodyPr>
          <a:lstStyle/>
          <a:p>
            <a:pPr>
              <a:spcBef>
                <a:spcPts val="450"/>
              </a:spcBef>
              <a:spcAft>
                <a:spcPts val="900"/>
              </a:spcAft>
            </a:pPr>
            <a:r>
              <a:rPr lang="sv-SE" sz="1500" b="1" dirty="0">
                <a:latin typeface="Verdana" panose="020B0604030504040204" pitchFamily="34" charset="0"/>
                <a:ea typeface="Verdana" panose="020B0604030504040204" pitchFamily="34" charset="0"/>
                <a:cs typeface="Verdana" panose="020B0604030504040204" pitchFamily="34" charset="0"/>
              </a:rPr>
              <a:t>Kontroll (eng. Control) </a:t>
            </a:r>
            <a:r>
              <a:rPr lang="sv-SE" sz="1500" dirty="0">
                <a:latin typeface="Verdana" panose="020B0604030504040204" pitchFamily="34" charset="0"/>
                <a:ea typeface="Verdana" panose="020B0604030504040204" pitchFamily="34" charset="0"/>
                <a:cs typeface="Verdana" panose="020B0604030504040204" pitchFamily="34" charset="0"/>
              </a:rPr>
              <a:t>- representerar information som styr transformeringen av input till output i funktionen. Det är villkor som krävs för att funktionen ska producera rätt output. Det kan till exempel vara styrdokument, ritningar, rutinbeskrivningar</a:t>
            </a:r>
          </a:p>
          <a:p>
            <a:pPr>
              <a:spcBef>
                <a:spcPts val="450"/>
              </a:spcBef>
              <a:spcAft>
                <a:spcPts val="900"/>
              </a:spcAft>
            </a:pPr>
            <a:endParaRPr lang="sv-SE" sz="1500" dirty="0"/>
          </a:p>
        </p:txBody>
      </p:sp>
      <p:sp>
        <p:nvSpPr>
          <p:cNvPr id="29" name="Rectangle 28"/>
          <p:cNvSpPr/>
          <p:nvPr/>
        </p:nvSpPr>
        <p:spPr>
          <a:xfrm>
            <a:off x="568431" y="4324337"/>
            <a:ext cx="8157681" cy="553998"/>
          </a:xfrm>
          <a:prstGeom prst="rect">
            <a:avLst/>
          </a:prstGeom>
        </p:spPr>
        <p:txBody>
          <a:bodyPr wrap="square">
            <a:spAutoFit/>
          </a:bodyPr>
          <a:lstStyle/>
          <a:p>
            <a:pPr>
              <a:spcBef>
                <a:spcPts val="450"/>
              </a:spcBef>
              <a:spcAft>
                <a:spcPts val="900"/>
              </a:spcAft>
            </a:pPr>
            <a:r>
              <a:rPr lang="sv-SE" sz="1500" b="1" dirty="0">
                <a:latin typeface="Verdana" panose="020B0604030504040204" pitchFamily="34" charset="0"/>
                <a:ea typeface="Verdana" panose="020B0604030504040204" pitchFamily="34" charset="0"/>
                <a:cs typeface="Verdana" panose="020B0604030504040204" pitchFamily="34" charset="0"/>
              </a:rPr>
              <a:t>Mekanism (eng. Mechanism) </a:t>
            </a:r>
            <a:r>
              <a:rPr lang="sv-SE" sz="1500" dirty="0">
                <a:latin typeface="Verdana" panose="020B0604030504040204" pitchFamily="34" charset="0"/>
                <a:ea typeface="Verdana" panose="020B0604030504040204" pitchFamily="34" charset="0"/>
                <a:cs typeface="Verdana" panose="020B0604030504040204" pitchFamily="34" charset="0"/>
              </a:rPr>
              <a:t>- representerar medel/resurser som möjliggör/stödjer </a:t>
            </a:r>
            <a:r>
              <a:rPr lang="sv-SE" sz="1500" dirty="0" smtClean="0">
                <a:latin typeface="Verdana" panose="020B0604030504040204" pitchFamily="34" charset="0"/>
                <a:ea typeface="Verdana" panose="020B0604030504040204" pitchFamily="34" charset="0"/>
                <a:cs typeface="Verdana" panose="020B0604030504040204" pitchFamily="34" charset="0"/>
              </a:rPr>
              <a:t>transformeringen (det vill säga exekvering av funktion)</a:t>
            </a:r>
            <a:endParaRPr lang="sv-SE" sz="1500" dirty="0">
              <a:latin typeface="Verdana" panose="020B0604030504040204" pitchFamily="34" charset="0"/>
              <a:ea typeface="Verdana" panose="020B0604030504040204" pitchFamily="34" charset="0"/>
              <a:cs typeface="Verdana" panose="020B0604030504040204" pitchFamily="34" charset="0"/>
            </a:endParaRPr>
          </a:p>
        </p:txBody>
      </p:sp>
      <p:sp>
        <p:nvSpPr>
          <p:cNvPr id="30" name="AutoShape 11"/>
          <p:cNvSpPr>
            <a:spLocks noChangeArrowheads="1"/>
          </p:cNvSpPr>
          <p:nvPr/>
        </p:nvSpPr>
        <p:spPr bwMode="auto">
          <a:xfrm rot="10800000">
            <a:off x="3447055" y="2854411"/>
            <a:ext cx="480281" cy="68813"/>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1" name="AutoShape 11"/>
          <p:cNvSpPr>
            <a:spLocks noChangeArrowheads="1"/>
          </p:cNvSpPr>
          <p:nvPr/>
        </p:nvSpPr>
        <p:spPr bwMode="auto">
          <a:xfrm rot="10800000">
            <a:off x="3791800" y="1282576"/>
            <a:ext cx="480281" cy="68813"/>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2" name="AutoShape 11"/>
          <p:cNvSpPr>
            <a:spLocks noChangeArrowheads="1"/>
          </p:cNvSpPr>
          <p:nvPr/>
        </p:nvSpPr>
        <p:spPr bwMode="auto">
          <a:xfrm rot="10800000">
            <a:off x="3437875" y="3022715"/>
            <a:ext cx="1407563" cy="70670"/>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Tree>
    <p:extLst>
      <p:ext uri="{BB962C8B-B14F-4D97-AF65-F5344CB8AC3E}">
        <p14:creationId xmlns:p14="http://schemas.microsoft.com/office/powerpoint/2010/main" val="3465076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161088" y="0"/>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256853" y="264866"/>
            <a:ext cx="8445358" cy="857250"/>
          </a:xfrm>
        </p:spPr>
        <p:txBody>
          <a:bodyPr>
            <a:noAutofit/>
          </a:bodyPr>
          <a:lstStyle/>
          <a:p>
            <a:pPr algn="l" eaLnBrk="0" hangingPunct="0">
              <a:spcBef>
                <a:spcPct val="50000"/>
              </a:spcBef>
              <a:defRPr/>
            </a:pPr>
            <a:r>
              <a:rPr lang="sv-SE" sz="2700" dirty="0"/>
              <a:t>IDEF0 - Input, Output, Kontroll, Mekanism</a:t>
            </a:r>
          </a:p>
        </p:txBody>
      </p:sp>
      <p:sp>
        <p:nvSpPr>
          <p:cNvPr id="4" name="Rectangle 3"/>
          <p:cNvSpPr/>
          <p:nvPr/>
        </p:nvSpPr>
        <p:spPr>
          <a:xfrm>
            <a:off x="2132791" y="2303554"/>
            <a:ext cx="2430270" cy="9181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7" name="Straight Arrow Connector 6"/>
          <p:cNvCxnSpPr/>
          <p:nvPr/>
        </p:nvCxnSpPr>
        <p:spPr>
          <a:xfrm>
            <a:off x="620623" y="2681596"/>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674629" y="3005632"/>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563061" y="2843614"/>
            <a:ext cx="145816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320923" y="1709488"/>
            <a:ext cx="0" cy="594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2942881" y="3221656"/>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3914989" y="3221656"/>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2484211" y="2620621"/>
            <a:ext cx="1808820" cy="300082"/>
          </a:xfrm>
          <a:prstGeom prst="rect">
            <a:avLst/>
          </a:prstGeom>
          <a:noFill/>
        </p:spPr>
        <p:txBody>
          <a:bodyPr wrap="square" rtlCol="0">
            <a:spAutoFit/>
          </a:bodyPr>
          <a:lstStyle/>
          <a:p>
            <a:r>
              <a:rPr lang="sv-SE" sz="1350" dirty="0" smtClean="0"/>
              <a:t>Försäljningsprocess</a:t>
            </a:r>
            <a:endParaRPr lang="sv-SE" sz="1350" dirty="0"/>
          </a:p>
        </p:txBody>
      </p:sp>
      <p:sp>
        <p:nvSpPr>
          <p:cNvPr id="26" name="Rectangle 9"/>
          <p:cNvSpPr>
            <a:spLocks noChangeArrowheads="1"/>
          </p:cNvSpPr>
          <p:nvPr/>
        </p:nvSpPr>
        <p:spPr bwMode="auto">
          <a:xfrm>
            <a:off x="5049116" y="1643941"/>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Funktion</a:t>
            </a:r>
            <a:endParaRPr lang="en-US" sz="1350" b="1" dirty="0"/>
          </a:p>
        </p:txBody>
      </p:sp>
      <p:sp>
        <p:nvSpPr>
          <p:cNvPr id="28" name="Rectangle 9"/>
          <p:cNvSpPr>
            <a:spLocks noChangeArrowheads="1"/>
          </p:cNvSpPr>
          <p:nvPr/>
        </p:nvSpPr>
        <p:spPr bwMode="auto">
          <a:xfrm>
            <a:off x="1592732" y="1589935"/>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Kontroll</a:t>
            </a:r>
            <a:endParaRPr lang="en-US" sz="1350" b="1" dirty="0"/>
          </a:p>
        </p:txBody>
      </p:sp>
      <p:sp>
        <p:nvSpPr>
          <p:cNvPr id="34" name="Rectangle 9"/>
          <p:cNvSpPr>
            <a:spLocks noChangeArrowheads="1"/>
          </p:cNvSpPr>
          <p:nvPr/>
        </p:nvSpPr>
        <p:spPr bwMode="auto">
          <a:xfrm>
            <a:off x="1268063" y="3419170"/>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Mekanism</a:t>
            </a:r>
            <a:endParaRPr lang="en-US" sz="1350" b="1" dirty="0"/>
          </a:p>
        </p:txBody>
      </p:sp>
      <p:sp>
        <p:nvSpPr>
          <p:cNvPr id="37" name="Rectangle 9"/>
          <p:cNvSpPr>
            <a:spLocks noChangeArrowheads="1"/>
          </p:cNvSpPr>
          <p:nvPr/>
        </p:nvSpPr>
        <p:spPr bwMode="auto">
          <a:xfrm>
            <a:off x="5372519" y="2161336"/>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Output</a:t>
            </a:r>
            <a:endParaRPr lang="en-US" sz="1350" b="1" dirty="0"/>
          </a:p>
        </p:txBody>
      </p:sp>
      <p:sp>
        <p:nvSpPr>
          <p:cNvPr id="39" name="Rectangle 9"/>
          <p:cNvSpPr>
            <a:spLocks noChangeArrowheads="1"/>
          </p:cNvSpPr>
          <p:nvPr/>
        </p:nvSpPr>
        <p:spPr bwMode="auto">
          <a:xfrm>
            <a:off x="1106678" y="2021983"/>
            <a:ext cx="972740" cy="300082"/>
          </a:xfrm>
          <a:prstGeom prst="rect">
            <a:avLst/>
          </a:prstGeom>
          <a:solidFill>
            <a:schemeClr val="accent1">
              <a:lumMod val="20000"/>
              <a:lumOff val="80000"/>
            </a:schemeClr>
          </a:solidFill>
          <a:ln w="3175" algn="ctr">
            <a:solidFill>
              <a:schemeClr val="tx1"/>
            </a:solidFill>
            <a:miter lim="800000"/>
            <a:headEnd/>
            <a:tailEnd/>
          </a:ln>
        </p:spPr>
        <p:txBody>
          <a:bodyPr anchor="ctr">
            <a:spAutoFit/>
          </a:bodyPr>
          <a:lstStyle/>
          <a:p>
            <a:pPr algn="ctr">
              <a:spcBef>
                <a:spcPct val="20000"/>
              </a:spcBef>
              <a:buClr>
                <a:schemeClr val="bg1"/>
              </a:buClr>
              <a:buFont typeface="Wingdings" pitchFamily="2" charset="2"/>
              <a:buNone/>
            </a:pPr>
            <a:r>
              <a:rPr lang="sv-SE" sz="1350" b="1" dirty="0"/>
              <a:t>Input</a:t>
            </a:r>
            <a:endParaRPr lang="en-US" sz="1350" b="1" dirty="0"/>
          </a:p>
        </p:txBody>
      </p:sp>
      <p:sp>
        <p:nvSpPr>
          <p:cNvPr id="43" name="Rectangle 42"/>
          <p:cNvSpPr/>
          <p:nvPr/>
        </p:nvSpPr>
        <p:spPr>
          <a:xfrm>
            <a:off x="549136" y="4157018"/>
            <a:ext cx="8027849" cy="323165"/>
          </a:xfrm>
          <a:prstGeom prst="rect">
            <a:avLst/>
          </a:prstGeom>
        </p:spPr>
        <p:txBody>
          <a:bodyPr wrap="square">
            <a:spAutoFit/>
          </a:bodyPr>
          <a:lstStyle/>
          <a:p>
            <a:pPr>
              <a:spcAft>
                <a:spcPts val="900"/>
              </a:spcAft>
            </a:pPr>
            <a:r>
              <a:rPr lang="en-US" sz="1500" dirty="0" err="1">
                <a:latin typeface="Verdana" panose="020B0604030504040204" pitchFamily="34" charset="0"/>
                <a:ea typeface="Verdana" panose="020B0604030504040204" pitchFamily="34" charset="0"/>
                <a:cs typeface="Verdana" panose="020B0604030504040204" pitchFamily="34" charset="0"/>
              </a:rPr>
              <a:t>Pilarna</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antar</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olika</a:t>
            </a:r>
            <a:r>
              <a:rPr lang="en-US" sz="1500" dirty="0">
                <a:latin typeface="Verdana" panose="020B0604030504040204" pitchFamily="34" charset="0"/>
                <a:ea typeface="Verdana" panose="020B0604030504040204" pitchFamily="34" charset="0"/>
                <a:cs typeface="Verdana" panose="020B0604030504040204" pitchFamily="34" charset="0"/>
              </a:rPr>
              <a:t> roller </a:t>
            </a:r>
            <a:r>
              <a:rPr lang="en-US" sz="1500" dirty="0" err="1">
                <a:latin typeface="Verdana" panose="020B0604030504040204" pitchFamily="34" charset="0"/>
                <a:ea typeface="Verdana" panose="020B0604030504040204" pitchFamily="34" charset="0"/>
                <a:cs typeface="Verdana" panose="020B0604030504040204" pitchFamily="34" charset="0"/>
              </a:rPr>
              <a:t>beroende</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på</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hur</a:t>
            </a:r>
            <a:r>
              <a:rPr lang="en-US" sz="1500" dirty="0">
                <a:latin typeface="Verdana" panose="020B0604030504040204" pitchFamily="34" charset="0"/>
                <a:ea typeface="Verdana" panose="020B0604030504040204" pitchFamily="34" charset="0"/>
                <a:cs typeface="Verdana" panose="020B0604030504040204" pitchFamily="34" charset="0"/>
              </a:rPr>
              <a:t> de </a:t>
            </a:r>
            <a:r>
              <a:rPr lang="en-US" sz="1500" dirty="0" err="1">
                <a:latin typeface="Verdana" panose="020B0604030504040204" pitchFamily="34" charset="0"/>
                <a:ea typeface="Verdana" panose="020B0604030504040204" pitchFamily="34" charset="0"/>
                <a:cs typeface="Verdana" panose="020B0604030504040204" pitchFamily="34" charset="0"/>
              </a:rPr>
              <a:t>kommer</a:t>
            </a:r>
            <a:r>
              <a:rPr lang="en-US" sz="1500" dirty="0">
                <a:latin typeface="Verdana" panose="020B0604030504040204" pitchFamily="34" charset="0"/>
                <a:ea typeface="Verdana" panose="020B0604030504040204" pitchFamily="34" charset="0"/>
                <a:cs typeface="Verdana" panose="020B0604030504040204" pitchFamily="34" charset="0"/>
              </a:rPr>
              <a:t> in </a:t>
            </a:r>
            <a:r>
              <a:rPr lang="en-US" sz="1500" dirty="0" err="1">
                <a:latin typeface="Verdana" panose="020B0604030504040204" pitchFamily="34" charset="0"/>
                <a:ea typeface="Verdana" panose="020B0604030504040204" pitchFamily="34" charset="0"/>
                <a:cs typeface="Verdana" panose="020B0604030504040204" pitchFamily="34" charset="0"/>
              </a:rPr>
              <a:t>eller</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lämnar</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err="1">
                <a:latin typeface="Verdana" panose="020B0604030504040204" pitchFamily="34" charset="0"/>
                <a:ea typeface="Verdana" panose="020B0604030504040204" pitchFamily="34" charset="0"/>
                <a:cs typeface="Verdana" panose="020B0604030504040204" pitchFamily="34" charset="0"/>
              </a:rPr>
              <a:t>funktionen</a:t>
            </a:r>
            <a:endParaRPr lang="en-US" sz="1500" dirty="0">
              <a:latin typeface="Verdana" panose="020B0604030504040204" pitchFamily="34" charset="0"/>
              <a:ea typeface="Verdana" panose="020B0604030504040204" pitchFamily="34" charset="0"/>
              <a:cs typeface="Verdana" panose="020B0604030504040204" pitchFamily="34" charset="0"/>
            </a:endParaRPr>
          </a:p>
        </p:txBody>
      </p:sp>
      <p:sp>
        <p:nvSpPr>
          <p:cNvPr id="25" name="AutoShape 11"/>
          <p:cNvSpPr>
            <a:spLocks noChangeArrowheads="1"/>
          </p:cNvSpPr>
          <p:nvPr/>
        </p:nvSpPr>
        <p:spPr bwMode="auto">
          <a:xfrm rot="19176121">
            <a:off x="4463324" y="2041147"/>
            <a:ext cx="579143" cy="92767"/>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29" name="AutoShape 11"/>
          <p:cNvSpPr>
            <a:spLocks noChangeArrowheads="1"/>
          </p:cNvSpPr>
          <p:nvPr/>
        </p:nvSpPr>
        <p:spPr bwMode="auto">
          <a:xfrm rot="19176121">
            <a:off x="4812918" y="2547106"/>
            <a:ext cx="579143" cy="92767"/>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0" name="AutoShape 11"/>
          <p:cNvSpPr>
            <a:spLocks noChangeArrowheads="1"/>
          </p:cNvSpPr>
          <p:nvPr/>
        </p:nvSpPr>
        <p:spPr bwMode="auto">
          <a:xfrm rot="10800000">
            <a:off x="2329958" y="3522827"/>
            <a:ext cx="579143" cy="92767"/>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1" name="AutoShape 11"/>
          <p:cNvSpPr>
            <a:spLocks noChangeArrowheads="1"/>
          </p:cNvSpPr>
          <p:nvPr/>
        </p:nvSpPr>
        <p:spPr bwMode="auto">
          <a:xfrm rot="19426503">
            <a:off x="853129" y="2472682"/>
            <a:ext cx="579143" cy="92767"/>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32" name="AutoShape 11"/>
          <p:cNvSpPr>
            <a:spLocks noChangeArrowheads="1"/>
          </p:cNvSpPr>
          <p:nvPr/>
        </p:nvSpPr>
        <p:spPr bwMode="auto">
          <a:xfrm rot="12515187">
            <a:off x="2674605" y="1842176"/>
            <a:ext cx="579143" cy="92767"/>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Tree>
    <p:extLst>
      <p:ext uri="{BB962C8B-B14F-4D97-AF65-F5344CB8AC3E}">
        <p14:creationId xmlns:p14="http://schemas.microsoft.com/office/powerpoint/2010/main" val="745132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9586" name="Rectangle 2"/>
          <p:cNvSpPr>
            <a:spLocks noGrp="1" noChangeArrowheads="1"/>
          </p:cNvSpPr>
          <p:nvPr>
            <p:ph type="title"/>
          </p:nvPr>
        </p:nvSpPr>
        <p:spPr>
          <a:xfrm>
            <a:off x="540411" y="275384"/>
            <a:ext cx="6172200" cy="857250"/>
          </a:xfrm>
        </p:spPr>
        <p:txBody>
          <a:bodyPr>
            <a:normAutofit/>
          </a:bodyPr>
          <a:lstStyle/>
          <a:p>
            <a:pPr algn="l">
              <a:defRPr/>
            </a:pPr>
            <a:r>
              <a:rPr lang="sv-SE" sz="2700" dirty="0" smtClean="0"/>
              <a:t>IDEF0-exempel</a:t>
            </a:r>
            <a:endParaRPr lang="en-US" sz="2700" dirty="0"/>
          </a:p>
        </p:txBody>
      </p:sp>
      <p:sp>
        <p:nvSpPr>
          <p:cNvPr id="18" name="Rectangle 17"/>
          <p:cNvSpPr/>
          <p:nvPr/>
        </p:nvSpPr>
        <p:spPr>
          <a:xfrm>
            <a:off x="2654837" y="1432956"/>
            <a:ext cx="1675564" cy="5620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dirty="0" smtClean="0"/>
              <a:t>Utbildningsprocess</a:t>
            </a:r>
          </a:p>
        </p:txBody>
      </p:sp>
      <p:cxnSp>
        <p:nvCxnSpPr>
          <p:cNvPr id="19" name="Straight Arrow Connector 18"/>
          <p:cNvCxnSpPr/>
          <p:nvPr/>
        </p:nvCxnSpPr>
        <p:spPr>
          <a:xfrm flipV="1">
            <a:off x="224804" y="1724248"/>
            <a:ext cx="2398475" cy="181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1" name="Rectangle 50"/>
          <p:cNvSpPr/>
          <p:nvPr/>
        </p:nvSpPr>
        <p:spPr>
          <a:xfrm>
            <a:off x="5310265" y="3854046"/>
            <a:ext cx="1344113" cy="4666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dirty="0"/>
              <a:t>Införskaffa IT system</a:t>
            </a:r>
          </a:p>
        </p:txBody>
      </p:sp>
      <p:cxnSp>
        <p:nvCxnSpPr>
          <p:cNvPr id="52" name="Straight Arrow Connector 51"/>
          <p:cNvCxnSpPr/>
          <p:nvPr/>
        </p:nvCxnSpPr>
        <p:spPr>
          <a:xfrm flipV="1">
            <a:off x="214828" y="4089114"/>
            <a:ext cx="5069188" cy="193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383969" y="3781337"/>
            <a:ext cx="1087436" cy="307777"/>
          </a:xfrm>
          <a:prstGeom prst="rect">
            <a:avLst/>
          </a:prstGeom>
          <a:noFill/>
        </p:spPr>
        <p:txBody>
          <a:bodyPr wrap="square" rtlCol="0">
            <a:spAutoFit/>
          </a:bodyPr>
          <a:lstStyle/>
          <a:p>
            <a:r>
              <a:rPr lang="sv-SE" sz="1400" dirty="0" smtClean="0"/>
              <a:t>IT-system</a:t>
            </a:r>
            <a:endParaRPr lang="sv-SE" sz="1400" dirty="0"/>
          </a:p>
        </p:txBody>
      </p:sp>
      <p:sp>
        <p:nvSpPr>
          <p:cNvPr id="39" name="Rectangle 38"/>
          <p:cNvSpPr/>
          <p:nvPr/>
        </p:nvSpPr>
        <p:spPr>
          <a:xfrm>
            <a:off x="4332996" y="2757922"/>
            <a:ext cx="1344113" cy="4666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dirty="0">
                <a:solidFill>
                  <a:schemeClr val="tx1"/>
                </a:solidFill>
              </a:rPr>
              <a:t>Rekryterings-process</a:t>
            </a:r>
          </a:p>
        </p:txBody>
      </p:sp>
      <p:cxnSp>
        <p:nvCxnSpPr>
          <p:cNvPr id="41" name="Straight Arrow Connector 40"/>
          <p:cNvCxnSpPr>
            <a:endCxn id="39" idx="1"/>
          </p:cNvCxnSpPr>
          <p:nvPr/>
        </p:nvCxnSpPr>
        <p:spPr>
          <a:xfrm flipV="1">
            <a:off x="224804" y="2991243"/>
            <a:ext cx="4108192" cy="216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83969" y="2666884"/>
            <a:ext cx="1087436" cy="307777"/>
          </a:xfrm>
          <a:prstGeom prst="rect">
            <a:avLst/>
          </a:prstGeom>
          <a:noFill/>
        </p:spPr>
        <p:txBody>
          <a:bodyPr wrap="square" rtlCol="0">
            <a:spAutoFit/>
          </a:bodyPr>
          <a:lstStyle/>
          <a:p>
            <a:r>
              <a:rPr lang="sv-SE" sz="1400" dirty="0" smtClean="0"/>
              <a:t>Arbetskraft</a:t>
            </a:r>
            <a:endParaRPr lang="sv-SE" sz="1400" dirty="0"/>
          </a:p>
        </p:txBody>
      </p:sp>
      <p:sp>
        <p:nvSpPr>
          <p:cNvPr id="54" name="TextBox 53"/>
          <p:cNvSpPr txBox="1"/>
          <p:nvPr/>
        </p:nvSpPr>
        <p:spPr>
          <a:xfrm>
            <a:off x="383969" y="1452737"/>
            <a:ext cx="1087436" cy="307777"/>
          </a:xfrm>
          <a:prstGeom prst="rect">
            <a:avLst/>
          </a:prstGeom>
          <a:noFill/>
        </p:spPr>
        <p:txBody>
          <a:bodyPr wrap="square" rtlCol="0">
            <a:spAutoFit/>
          </a:bodyPr>
          <a:lstStyle/>
          <a:p>
            <a:r>
              <a:rPr lang="sv-SE" sz="1400" dirty="0" smtClean="0"/>
              <a:t>Student</a:t>
            </a:r>
            <a:endParaRPr lang="sv-SE" sz="1400" dirty="0"/>
          </a:p>
        </p:txBody>
      </p:sp>
      <p:cxnSp>
        <p:nvCxnSpPr>
          <p:cNvPr id="37" name="Straight Arrow Connector 36"/>
          <p:cNvCxnSpPr/>
          <p:nvPr/>
        </p:nvCxnSpPr>
        <p:spPr>
          <a:xfrm flipV="1">
            <a:off x="3006347" y="2500071"/>
            <a:ext cx="3299129" cy="904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3022243" y="1997411"/>
            <a:ext cx="7117" cy="51170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V="1">
            <a:off x="5677109" y="2840234"/>
            <a:ext cx="633051" cy="276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51" idx="3"/>
          </p:cNvCxnSpPr>
          <p:nvPr/>
        </p:nvCxnSpPr>
        <p:spPr>
          <a:xfrm flipV="1">
            <a:off x="6654378" y="4077684"/>
            <a:ext cx="1028081" cy="9683"/>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flipV="1">
            <a:off x="7682459" y="2304563"/>
            <a:ext cx="0" cy="178280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3626511" y="2304563"/>
            <a:ext cx="4055948" cy="786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flipV="1">
            <a:off x="3626511" y="2011597"/>
            <a:ext cx="0" cy="3008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5" name="Straight Arrow Connector 84"/>
          <p:cNvCxnSpPr/>
          <p:nvPr/>
        </p:nvCxnSpPr>
        <p:spPr>
          <a:xfrm>
            <a:off x="5668776" y="2993088"/>
            <a:ext cx="2318109" cy="1506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flipV="1">
            <a:off x="7435121" y="3630946"/>
            <a:ext cx="0" cy="32004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a:off x="4683219" y="3628361"/>
            <a:ext cx="2751902" cy="258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Arrow Connector 98"/>
          <p:cNvCxnSpPr/>
          <p:nvPr/>
        </p:nvCxnSpPr>
        <p:spPr>
          <a:xfrm flipV="1">
            <a:off x="7457781" y="4209218"/>
            <a:ext cx="84" cy="39178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Arrow Connector 99"/>
          <p:cNvCxnSpPr/>
          <p:nvPr/>
        </p:nvCxnSpPr>
        <p:spPr>
          <a:xfrm>
            <a:off x="6470239" y="4587452"/>
            <a:ext cx="995628" cy="6996"/>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Straight Arrow Connector 103"/>
          <p:cNvCxnSpPr/>
          <p:nvPr/>
        </p:nvCxnSpPr>
        <p:spPr>
          <a:xfrm flipV="1">
            <a:off x="6457874" y="4334867"/>
            <a:ext cx="12365" cy="24083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flipH="1" flipV="1">
            <a:off x="7986885" y="3008150"/>
            <a:ext cx="17863" cy="1826178"/>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5834164" y="4834328"/>
            <a:ext cx="2184549"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0" name="Straight Arrow Connector 119"/>
          <p:cNvCxnSpPr/>
          <p:nvPr/>
        </p:nvCxnSpPr>
        <p:spPr>
          <a:xfrm flipV="1">
            <a:off x="5834164" y="4334867"/>
            <a:ext cx="1" cy="50517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8" name="Straight Arrow Connector 137"/>
          <p:cNvCxnSpPr/>
          <p:nvPr/>
        </p:nvCxnSpPr>
        <p:spPr>
          <a:xfrm>
            <a:off x="5278907" y="3225471"/>
            <a:ext cx="1044" cy="26057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39" name="Straight Arrow Connector 138"/>
          <p:cNvCxnSpPr/>
          <p:nvPr/>
        </p:nvCxnSpPr>
        <p:spPr>
          <a:xfrm flipH="1">
            <a:off x="4680096" y="3195965"/>
            <a:ext cx="3122" cy="432396"/>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a:off x="5697603" y="3152127"/>
            <a:ext cx="655675"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3" name="Straight Arrow Connector 142"/>
          <p:cNvCxnSpPr/>
          <p:nvPr/>
        </p:nvCxnSpPr>
        <p:spPr>
          <a:xfrm flipV="1">
            <a:off x="6305476" y="2488204"/>
            <a:ext cx="3123" cy="35479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5" name="Straight Arrow Connector 144"/>
          <p:cNvCxnSpPr/>
          <p:nvPr/>
        </p:nvCxnSpPr>
        <p:spPr>
          <a:xfrm>
            <a:off x="5278907" y="3504305"/>
            <a:ext cx="1061231" cy="110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8" name="Straight Arrow Connector 157"/>
          <p:cNvCxnSpPr/>
          <p:nvPr/>
        </p:nvCxnSpPr>
        <p:spPr>
          <a:xfrm flipV="1">
            <a:off x="6340138" y="3149506"/>
            <a:ext cx="3123" cy="35479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6" name="Straight Arrow Connector 165"/>
          <p:cNvCxnSpPr/>
          <p:nvPr/>
        </p:nvCxnSpPr>
        <p:spPr>
          <a:xfrm flipV="1">
            <a:off x="6640414" y="3953238"/>
            <a:ext cx="794707" cy="259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9" name="Straight Arrow Connector 168"/>
          <p:cNvCxnSpPr/>
          <p:nvPr/>
        </p:nvCxnSpPr>
        <p:spPr>
          <a:xfrm flipV="1">
            <a:off x="6663158" y="4209218"/>
            <a:ext cx="794707" cy="259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 name="Straight Arrow Connector 171"/>
          <p:cNvCxnSpPr/>
          <p:nvPr/>
        </p:nvCxnSpPr>
        <p:spPr>
          <a:xfrm>
            <a:off x="4330401" y="1839072"/>
            <a:ext cx="4423985" cy="232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4" name="TextBox 173"/>
          <p:cNvSpPr txBox="1"/>
          <p:nvPr/>
        </p:nvSpPr>
        <p:spPr>
          <a:xfrm>
            <a:off x="7060511" y="1846394"/>
            <a:ext cx="1814949" cy="307777"/>
          </a:xfrm>
          <a:prstGeom prst="rect">
            <a:avLst/>
          </a:prstGeom>
          <a:noFill/>
        </p:spPr>
        <p:txBody>
          <a:bodyPr wrap="square" rtlCol="0">
            <a:spAutoFit/>
          </a:bodyPr>
          <a:lstStyle/>
          <a:p>
            <a:r>
              <a:rPr lang="sv-SE" sz="1400" dirty="0" smtClean="0"/>
              <a:t>Examinerad student</a:t>
            </a:r>
            <a:endParaRPr lang="sv-SE" sz="1400" dirty="0"/>
          </a:p>
        </p:txBody>
      </p:sp>
      <p:sp>
        <p:nvSpPr>
          <p:cNvPr id="175" name="TextBox 174"/>
          <p:cNvSpPr txBox="1"/>
          <p:nvPr/>
        </p:nvSpPr>
        <p:spPr>
          <a:xfrm>
            <a:off x="2662986" y="2115765"/>
            <a:ext cx="755129" cy="318022"/>
          </a:xfrm>
          <a:prstGeom prst="rect">
            <a:avLst/>
          </a:prstGeom>
          <a:noFill/>
        </p:spPr>
        <p:txBody>
          <a:bodyPr wrap="square" rtlCol="0">
            <a:spAutoFit/>
          </a:bodyPr>
          <a:lstStyle/>
          <a:p>
            <a:r>
              <a:rPr lang="sv-SE" sz="1400" dirty="0" smtClean="0"/>
              <a:t>Lärare</a:t>
            </a:r>
            <a:endParaRPr lang="sv-SE" sz="1400" dirty="0"/>
          </a:p>
        </p:txBody>
      </p:sp>
      <p:sp>
        <p:nvSpPr>
          <p:cNvPr id="176" name="TextBox 175"/>
          <p:cNvSpPr txBox="1"/>
          <p:nvPr/>
        </p:nvSpPr>
        <p:spPr>
          <a:xfrm>
            <a:off x="3361497" y="2016889"/>
            <a:ext cx="2075468" cy="307777"/>
          </a:xfrm>
          <a:prstGeom prst="rect">
            <a:avLst/>
          </a:prstGeom>
          <a:noFill/>
        </p:spPr>
        <p:txBody>
          <a:bodyPr wrap="square" rtlCol="0">
            <a:spAutoFit/>
          </a:bodyPr>
          <a:lstStyle/>
          <a:p>
            <a:r>
              <a:rPr lang="sv-SE" sz="1400" dirty="0" err="1" smtClean="0"/>
              <a:t>eLearning</a:t>
            </a:r>
            <a:r>
              <a:rPr lang="sv-SE" sz="1400" dirty="0" smtClean="0"/>
              <a:t>-system</a:t>
            </a:r>
            <a:endParaRPr lang="sv-SE" sz="1400" dirty="0"/>
          </a:p>
        </p:txBody>
      </p:sp>
      <p:sp>
        <p:nvSpPr>
          <p:cNvPr id="177" name="TextBox 176"/>
          <p:cNvSpPr txBox="1"/>
          <p:nvPr/>
        </p:nvSpPr>
        <p:spPr>
          <a:xfrm>
            <a:off x="4123808" y="3292304"/>
            <a:ext cx="2075468" cy="307777"/>
          </a:xfrm>
          <a:prstGeom prst="rect">
            <a:avLst/>
          </a:prstGeom>
          <a:noFill/>
        </p:spPr>
        <p:txBody>
          <a:bodyPr wrap="square" rtlCol="0">
            <a:spAutoFit/>
          </a:bodyPr>
          <a:lstStyle/>
          <a:p>
            <a:r>
              <a:rPr lang="sv-SE" sz="1400" dirty="0" smtClean="0"/>
              <a:t>HR-system</a:t>
            </a:r>
            <a:endParaRPr lang="sv-SE" sz="1400" dirty="0"/>
          </a:p>
        </p:txBody>
      </p:sp>
      <p:sp>
        <p:nvSpPr>
          <p:cNvPr id="178" name="TextBox 177"/>
          <p:cNvSpPr txBox="1"/>
          <p:nvPr/>
        </p:nvSpPr>
        <p:spPr>
          <a:xfrm>
            <a:off x="5929280" y="3167171"/>
            <a:ext cx="2075468" cy="307777"/>
          </a:xfrm>
          <a:prstGeom prst="rect">
            <a:avLst/>
          </a:prstGeom>
          <a:noFill/>
        </p:spPr>
        <p:txBody>
          <a:bodyPr wrap="square" rtlCol="0">
            <a:spAutoFit/>
          </a:bodyPr>
          <a:lstStyle/>
          <a:p>
            <a:r>
              <a:rPr lang="sv-SE" sz="1400" dirty="0" err="1"/>
              <a:t>P</a:t>
            </a:r>
            <a:r>
              <a:rPr lang="sv-SE" sz="1400" dirty="0" err="1" smtClean="0"/>
              <a:t>ersonalsansvarig</a:t>
            </a:r>
            <a:endParaRPr lang="sv-SE" sz="1400" dirty="0"/>
          </a:p>
        </p:txBody>
      </p:sp>
      <p:sp>
        <p:nvSpPr>
          <p:cNvPr id="179" name="TextBox 178"/>
          <p:cNvSpPr txBox="1"/>
          <p:nvPr/>
        </p:nvSpPr>
        <p:spPr>
          <a:xfrm>
            <a:off x="5201125" y="4469473"/>
            <a:ext cx="2075468" cy="307777"/>
          </a:xfrm>
          <a:prstGeom prst="rect">
            <a:avLst/>
          </a:prstGeom>
          <a:noFill/>
        </p:spPr>
        <p:txBody>
          <a:bodyPr wrap="square" rtlCol="0">
            <a:spAutoFit/>
          </a:bodyPr>
          <a:lstStyle/>
          <a:p>
            <a:r>
              <a:rPr lang="sv-SE" sz="1400" dirty="0" smtClean="0"/>
              <a:t>IT-personal</a:t>
            </a:r>
            <a:endParaRPr lang="sv-SE" sz="1400" dirty="0"/>
          </a:p>
        </p:txBody>
      </p:sp>
      <p:sp>
        <p:nvSpPr>
          <p:cNvPr id="111" name="TextBox 110"/>
          <p:cNvSpPr txBox="1"/>
          <p:nvPr/>
        </p:nvSpPr>
        <p:spPr>
          <a:xfrm>
            <a:off x="3993315" y="1766141"/>
            <a:ext cx="352982" cy="276999"/>
          </a:xfrm>
          <a:prstGeom prst="rect">
            <a:avLst/>
          </a:prstGeom>
          <a:noFill/>
        </p:spPr>
        <p:txBody>
          <a:bodyPr wrap="none" rtlCol="0">
            <a:spAutoFit/>
          </a:bodyPr>
          <a:lstStyle/>
          <a:p>
            <a:r>
              <a:rPr lang="sv-SE" sz="1200" dirty="0" smtClean="0"/>
              <a:t>A1</a:t>
            </a:r>
            <a:endParaRPr lang="sv-SE" sz="1200" dirty="0"/>
          </a:p>
        </p:txBody>
      </p:sp>
      <p:sp>
        <p:nvSpPr>
          <p:cNvPr id="202" name="TextBox 201"/>
          <p:cNvSpPr txBox="1"/>
          <p:nvPr/>
        </p:nvSpPr>
        <p:spPr>
          <a:xfrm>
            <a:off x="5376979" y="2977021"/>
            <a:ext cx="352982" cy="276999"/>
          </a:xfrm>
          <a:prstGeom prst="rect">
            <a:avLst/>
          </a:prstGeom>
          <a:noFill/>
        </p:spPr>
        <p:txBody>
          <a:bodyPr wrap="none" rtlCol="0">
            <a:spAutoFit/>
          </a:bodyPr>
          <a:lstStyle/>
          <a:p>
            <a:r>
              <a:rPr lang="sv-SE" sz="1200" dirty="0" smtClean="0"/>
              <a:t>A2</a:t>
            </a:r>
            <a:endParaRPr lang="sv-SE" sz="1200" dirty="0"/>
          </a:p>
        </p:txBody>
      </p:sp>
      <p:sp>
        <p:nvSpPr>
          <p:cNvPr id="203" name="TextBox 202"/>
          <p:cNvSpPr txBox="1"/>
          <p:nvPr/>
        </p:nvSpPr>
        <p:spPr>
          <a:xfrm>
            <a:off x="6348361" y="4075623"/>
            <a:ext cx="352982" cy="276999"/>
          </a:xfrm>
          <a:prstGeom prst="rect">
            <a:avLst/>
          </a:prstGeom>
          <a:noFill/>
        </p:spPr>
        <p:txBody>
          <a:bodyPr wrap="none" rtlCol="0">
            <a:spAutoFit/>
          </a:bodyPr>
          <a:lstStyle/>
          <a:p>
            <a:r>
              <a:rPr lang="sv-SE" sz="1200" dirty="0" smtClean="0"/>
              <a:t>A3</a:t>
            </a:r>
            <a:endParaRPr lang="sv-SE" sz="1200" dirty="0"/>
          </a:p>
        </p:txBody>
      </p:sp>
      <p:sp>
        <p:nvSpPr>
          <p:cNvPr id="55" name="TextBox 54"/>
          <p:cNvSpPr txBox="1"/>
          <p:nvPr/>
        </p:nvSpPr>
        <p:spPr>
          <a:xfrm>
            <a:off x="6485846" y="4272496"/>
            <a:ext cx="2413256" cy="523220"/>
          </a:xfrm>
          <a:prstGeom prst="rect">
            <a:avLst/>
          </a:prstGeom>
          <a:noFill/>
        </p:spPr>
        <p:txBody>
          <a:bodyPr wrap="square" rtlCol="0">
            <a:spAutoFit/>
          </a:bodyPr>
          <a:lstStyle/>
          <a:p>
            <a:r>
              <a:rPr lang="sv-SE" sz="1400" dirty="0" smtClean="0"/>
              <a:t>Ärendehanterings-</a:t>
            </a:r>
          </a:p>
          <a:p>
            <a:r>
              <a:rPr lang="sv-SE" sz="1400" dirty="0" smtClean="0"/>
              <a:t>system</a:t>
            </a:r>
            <a:endParaRPr lang="sv-SE" sz="1400" dirty="0"/>
          </a:p>
        </p:txBody>
      </p:sp>
    </p:spTree>
    <p:extLst>
      <p:ext uri="{BB962C8B-B14F-4D97-AF65-F5344CB8AC3E}">
        <p14:creationId xmlns:p14="http://schemas.microsoft.com/office/powerpoint/2010/main" val="375644193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6" name="AutoShape 2"/>
          <p:cNvCxnSpPr>
            <a:cxnSpLocks noChangeShapeType="1"/>
          </p:cNvCxnSpPr>
          <p:nvPr/>
        </p:nvCxnSpPr>
        <p:spPr bwMode="auto">
          <a:xfrm flipH="1" flipV="1">
            <a:off x="1434647" y="3146823"/>
            <a:ext cx="1471613" cy="567928"/>
          </a:xfrm>
          <a:prstGeom prst="straightConnector1">
            <a:avLst/>
          </a:prstGeom>
          <a:noFill/>
          <a:ln w="9525">
            <a:solidFill>
              <a:schemeClr val="tx1"/>
            </a:solidFill>
            <a:round/>
            <a:headEnd/>
            <a:tailEnd/>
          </a:ln>
        </p:spPr>
      </p:cxnSp>
      <p:graphicFrame>
        <p:nvGraphicFramePr>
          <p:cNvPr id="1026" name="Object 3"/>
          <p:cNvGraphicFramePr>
            <a:graphicFrameLocks noChangeAspect="1"/>
          </p:cNvGraphicFramePr>
          <p:nvPr>
            <p:extLst/>
          </p:nvPr>
        </p:nvGraphicFramePr>
        <p:xfrm>
          <a:off x="1332253" y="2895601"/>
          <a:ext cx="203597" cy="251222"/>
        </p:xfrm>
        <a:graphic>
          <a:graphicData uri="http://schemas.openxmlformats.org/presentationml/2006/ole">
            <mc:AlternateContent xmlns:mc="http://schemas.openxmlformats.org/markup-compatibility/2006">
              <mc:Choice xmlns:v="urn:schemas-microsoft-com:vml" Requires="v">
                <p:oleObj spid="_x0000_s29851" name="Visio" r:id="rId5" imgW="1586224" imgH="1520336" progId="Visio.Drawing.11">
                  <p:embed/>
                </p:oleObj>
              </mc:Choice>
              <mc:Fallback>
                <p:oleObj name="Visio" r:id="rId5" imgW="1586224" imgH="1520336" progId="Visio.Drawing.11">
                  <p:embed/>
                  <p:pic>
                    <p:nvPicPr>
                      <p:cNvPr id="102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253" y="2895601"/>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6"/>
          <p:cNvGraphicFramePr>
            <a:graphicFrameLocks noChangeAspect="1"/>
          </p:cNvGraphicFramePr>
          <p:nvPr>
            <p:extLst/>
          </p:nvPr>
        </p:nvGraphicFramePr>
        <p:xfrm>
          <a:off x="3438469" y="2842022"/>
          <a:ext cx="203597" cy="251222"/>
        </p:xfrm>
        <a:graphic>
          <a:graphicData uri="http://schemas.openxmlformats.org/presentationml/2006/ole">
            <mc:AlternateContent xmlns:mc="http://schemas.openxmlformats.org/markup-compatibility/2006">
              <mc:Choice xmlns:v="urn:schemas-microsoft-com:vml" Requires="v">
                <p:oleObj spid="_x0000_s29852" name="Visio" r:id="rId7" imgW="1586224" imgH="1520336" progId="">
                  <p:embed/>
                </p:oleObj>
              </mc:Choice>
              <mc:Fallback>
                <p:oleObj name="Visio" r:id="rId7" imgW="1586224" imgH="1520336" progId="">
                  <p:embed/>
                  <p:pic>
                    <p:nvPicPr>
                      <p:cNvPr id="1027"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8469" y="2842022"/>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7"/>
          <p:cNvGraphicFramePr>
            <a:graphicFrameLocks noChangeAspect="1"/>
          </p:cNvGraphicFramePr>
          <p:nvPr>
            <p:extLst/>
          </p:nvPr>
        </p:nvGraphicFramePr>
        <p:xfrm>
          <a:off x="4735059" y="2895601"/>
          <a:ext cx="203597" cy="251222"/>
        </p:xfrm>
        <a:graphic>
          <a:graphicData uri="http://schemas.openxmlformats.org/presentationml/2006/ole">
            <mc:AlternateContent xmlns:mc="http://schemas.openxmlformats.org/markup-compatibility/2006">
              <mc:Choice xmlns:v="urn:schemas-microsoft-com:vml" Requires="v">
                <p:oleObj spid="_x0000_s29853" name="Visio" r:id="rId8" imgW="1586224" imgH="1520336" progId="Visio.Drawing.11">
                  <p:embed/>
                </p:oleObj>
              </mc:Choice>
              <mc:Fallback>
                <p:oleObj name="Visio" r:id="rId8" imgW="1586224" imgH="1520336" progId="Visio.Drawing.11">
                  <p:embed/>
                  <p:pic>
                    <p:nvPicPr>
                      <p:cNvPr id="1028" name="Object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5059" y="2895601"/>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40" name="AutoShape 48"/>
          <p:cNvCxnSpPr>
            <a:cxnSpLocks noChangeShapeType="1"/>
            <a:stCxn id="1045" idx="2"/>
          </p:cNvCxnSpPr>
          <p:nvPr/>
        </p:nvCxnSpPr>
        <p:spPr bwMode="auto">
          <a:xfrm flipV="1">
            <a:off x="3893287" y="3146822"/>
            <a:ext cx="944166" cy="675084"/>
          </a:xfrm>
          <a:prstGeom prst="straightConnector1">
            <a:avLst/>
          </a:prstGeom>
          <a:noFill/>
          <a:ln w="9525">
            <a:solidFill>
              <a:schemeClr val="tx1"/>
            </a:solidFill>
            <a:round/>
            <a:headEnd/>
            <a:tailEnd/>
          </a:ln>
        </p:spPr>
      </p:cxnSp>
      <p:cxnSp>
        <p:nvCxnSpPr>
          <p:cNvPr id="1041" name="AutoShape 49"/>
          <p:cNvCxnSpPr>
            <a:cxnSpLocks noChangeShapeType="1"/>
            <a:endCxn id="1045" idx="9"/>
          </p:cNvCxnSpPr>
          <p:nvPr/>
        </p:nvCxnSpPr>
        <p:spPr bwMode="auto">
          <a:xfrm>
            <a:off x="3540863" y="3093244"/>
            <a:ext cx="297656" cy="844154"/>
          </a:xfrm>
          <a:prstGeom prst="straightConnector1">
            <a:avLst/>
          </a:prstGeom>
          <a:noFill/>
          <a:ln w="9525">
            <a:solidFill>
              <a:schemeClr val="tx1"/>
            </a:solidFill>
            <a:round/>
            <a:headEnd/>
            <a:tailEnd/>
          </a:ln>
        </p:spPr>
      </p:cxnSp>
      <p:sp>
        <p:nvSpPr>
          <p:cNvPr id="1042" name="tower"/>
          <p:cNvSpPr>
            <a:spLocks noEditPoints="1" noChangeArrowheads="1"/>
          </p:cNvSpPr>
          <p:nvPr/>
        </p:nvSpPr>
        <p:spPr bwMode="auto">
          <a:xfrm>
            <a:off x="1839459" y="4308873"/>
            <a:ext cx="108347" cy="21550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3" name="tower"/>
          <p:cNvSpPr>
            <a:spLocks noEditPoints="1" noChangeArrowheads="1"/>
          </p:cNvSpPr>
          <p:nvPr/>
        </p:nvSpPr>
        <p:spPr bwMode="auto">
          <a:xfrm>
            <a:off x="1839459" y="3821906"/>
            <a:ext cx="108347" cy="215504"/>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4" name="tower"/>
          <p:cNvSpPr>
            <a:spLocks noEditPoints="1" noChangeArrowheads="1"/>
          </p:cNvSpPr>
          <p:nvPr/>
        </p:nvSpPr>
        <p:spPr bwMode="auto">
          <a:xfrm>
            <a:off x="3838519" y="4308873"/>
            <a:ext cx="108347" cy="21550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5" name="tower"/>
          <p:cNvSpPr>
            <a:spLocks noEditPoints="1" noChangeArrowheads="1"/>
          </p:cNvSpPr>
          <p:nvPr/>
        </p:nvSpPr>
        <p:spPr bwMode="auto">
          <a:xfrm>
            <a:off x="3838519" y="3821907"/>
            <a:ext cx="108347" cy="216694"/>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graphicFrame>
        <p:nvGraphicFramePr>
          <p:cNvPr id="1029" name="Object 54"/>
          <p:cNvGraphicFramePr>
            <a:graphicFrameLocks noChangeAspect="1"/>
          </p:cNvGraphicFramePr>
          <p:nvPr>
            <p:extLst/>
          </p:nvPr>
        </p:nvGraphicFramePr>
        <p:xfrm>
          <a:off x="2741953" y="3714750"/>
          <a:ext cx="328613" cy="809625"/>
        </p:xfrm>
        <a:graphic>
          <a:graphicData uri="http://schemas.openxmlformats.org/presentationml/2006/ole">
            <mc:AlternateContent xmlns:mc="http://schemas.openxmlformats.org/markup-compatibility/2006">
              <mc:Choice xmlns:v="urn:schemas-microsoft-com:vml" Requires="v">
                <p:oleObj spid="_x0000_s29854" name="Visio" r:id="rId9" imgW="496800" imgH="1170000" progId="Visio.Drawing.11">
                  <p:embed/>
                </p:oleObj>
              </mc:Choice>
              <mc:Fallback>
                <p:oleObj name="Visio" r:id="rId9" imgW="496800" imgH="1170000" progId="Visio.Drawing.11">
                  <p:embed/>
                  <p:pic>
                    <p:nvPicPr>
                      <p:cNvPr id="1029" name="Object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953" y="3714750"/>
                        <a:ext cx="3286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1046" name="AutoShape 55"/>
          <p:cNvCxnSpPr>
            <a:cxnSpLocks noChangeShapeType="1"/>
          </p:cNvCxnSpPr>
          <p:nvPr/>
        </p:nvCxnSpPr>
        <p:spPr bwMode="auto">
          <a:xfrm>
            <a:off x="4087359" y="3857625"/>
            <a:ext cx="0" cy="0"/>
          </a:xfrm>
          <a:prstGeom prst="straightConnector1">
            <a:avLst/>
          </a:prstGeom>
          <a:noFill/>
          <a:ln w="9525">
            <a:solidFill>
              <a:schemeClr val="tx1"/>
            </a:solidFill>
            <a:round/>
            <a:headEnd/>
            <a:tailEnd/>
          </a:ln>
        </p:spPr>
      </p:cxnSp>
      <p:cxnSp>
        <p:nvCxnSpPr>
          <p:cNvPr id="1047" name="AutoShape 56"/>
          <p:cNvCxnSpPr>
            <a:cxnSpLocks noChangeShapeType="1"/>
          </p:cNvCxnSpPr>
          <p:nvPr/>
        </p:nvCxnSpPr>
        <p:spPr bwMode="auto">
          <a:xfrm>
            <a:off x="4087359" y="3857625"/>
            <a:ext cx="0" cy="0"/>
          </a:xfrm>
          <a:prstGeom prst="straightConnector1">
            <a:avLst/>
          </a:prstGeom>
          <a:noFill/>
          <a:ln w="9525">
            <a:solidFill>
              <a:schemeClr val="tx1"/>
            </a:solidFill>
            <a:round/>
            <a:headEnd/>
            <a:tailEnd/>
          </a:ln>
        </p:spPr>
      </p:cxnSp>
      <p:cxnSp>
        <p:nvCxnSpPr>
          <p:cNvPr id="1048" name="AutoShape 57"/>
          <p:cNvCxnSpPr>
            <a:cxnSpLocks noChangeShapeType="1"/>
            <a:stCxn id="1044" idx="9"/>
          </p:cNvCxnSpPr>
          <p:nvPr/>
        </p:nvCxnSpPr>
        <p:spPr bwMode="auto">
          <a:xfrm flipH="1" flipV="1">
            <a:off x="3070566" y="4119563"/>
            <a:ext cx="767953" cy="304800"/>
          </a:xfrm>
          <a:prstGeom prst="straightConnector1">
            <a:avLst/>
          </a:prstGeom>
          <a:noFill/>
          <a:ln w="9525">
            <a:solidFill>
              <a:schemeClr val="tx1"/>
            </a:solidFill>
            <a:round/>
            <a:headEnd/>
            <a:tailEnd/>
          </a:ln>
        </p:spPr>
      </p:cxnSp>
      <p:cxnSp>
        <p:nvCxnSpPr>
          <p:cNvPr id="1049" name="AutoShape 58"/>
          <p:cNvCxnSpPr>
            <a:cxnSpLocks noChangeShapeType="1"/>
            <a:stCxn id="1042" idx="4"/>
          </p:cNvCxnSpPr>
          <p:nvPr/>
        </p:nvCxnSpPr>
        <p:spPr bwMode="auto">
          <a:xfrm flipV="1">
            <a:off x="1947806" y="4119563"/>
            <a:ext cx="794147" cy="305991"/>
          </a:xfrm>
          <a:prstGeom prst="straightConnector1">
            <a:avLst/>
          </a:prstGeom>
          <a:noFill/>
          <a:ln w="9525">
            <a:solidFill>
              <a:schemeClr val="tx1"/>
            </a:solidFill>
            <a:round/>
            <a:headEnd/>
            <a:tailEnd/>
          </a:ln>
        </p:spPr>
      </p:cxnSp>
      <p:cxnSp>
        <p:nvCxnSpPr>
          <p:cNvPr id="1050" name="AutoShape 59"/>
          <p:cNvCxnSpPr>
            <a:cxnSpLocks noChangeShapeType="1"/>
            <a:stCxn id="1043" idx="4"/>
          </p:cNvCxnSpPr>
          <p:nvPr/>
        </p:nvCxnSpPr>
        <p:spPr bwMode="auto">
          <a:xfrm>
            <a:off x="1947806" y="3938588"/>
            <a:ext cx="794147" cy="180975"/>
          </a:xfrm>
          <a:prstGeom prst="straightConnector1">
            <a:avLst/>
          </a:prstGeom>
          <a:noFill/>
          <a:ln w="9525">
            <a:solidFill>
              <a:schemeClr val="tx1"/>
            </a:solidFill>
            <a:round/>
            <a:headEnd/>
            <a:tailEnd/>
          </a:ln>
        </p:spPr>
      </p:cxnSp>
      <p:cxnSp>
        <p:nvCxnSpPr>
          <p:cNvPr id="1051" name="AutoShape 60"/>
          <p:cNvCxnSpPr>
            <a:cxnSpLocks noChangeShapeType="1"/>
            <a:stCxn id="1045" idx="7"/>
            <a:endCxn id="1044" idx="2"/>
          </p:cNvCxnSpPr>
          <p:nvPr/>
        </p:nvCxnSpPr>
        <p:spPr bwMode="auto">
          <a:xfrm>
            <a:off x="3892097" y="4038601"/>
            <a:ext cx="1190" cy="270272"/>
          </a:xfrm>
          <a:prstGeom prst="straightConnector1">
            <a:avLst/>
          </a:prstGeom>
          <a:noFill/>
          <a:ln w="9525">
            <a:solidFill>
              <a:schemeClr val="tx1"/>
            </a:solidFill>
            <a:round/>
            <a:headEnd/>
            <a:tailEnd/>
          </a:ln>
        </p:spPr>
      </p:cxnSp>
      <p:graphicFrame>
        <p:nvGraphicFramePr>
          <p:cNvPr id="1030" name="Object 61"/>
          <p:cNvGraphicFramePr>
            <a:graphicFrameLocks noGrp="1" noChangeAspect="1"/>
          </p:cNvGraphicFramePr>
          <p:nvPr>
            <p:ph sz="quarter" idx="4294967295"/>
            <p:extLst/>
          </p:nvPr>
        </p:nvGraphicFramePr>
        <p:xfrm>
          <a:off x="3579604" y="2088204"/>
          <a:ext cx="486966" cy="273844"/>
        </p:xfrm>
        <a:graphic>
          <a:graphicData uri="http://schemas.openxmlformats.org/presentationml/2006/ole">
            <mc:AlternateContent xmlns:mc="http://schemas.openxmlformats.org/markup-compatibility/2006">
              <mc:Choice xmlns:v="urn:schemas-microsoft-com:vml" Requires="v">
                <p:oleObj spid="_x0000_s29855" name="Visio" r:id="rId11" imgW="1766847" imgH="1165027" progId="Visio.Drawing.11">
                  <p:embed/>
                </p:oleObj>
              </mc:Choice>
              <mc:Fallback>
                <p:oleObj name="Visio" r:id="rId11" imgW="1766847" imgH="1165027" progId="Visio.Drawing.11">
                  <p:embed/>
                  <p:pic>
                    <p:nvPicPr>
                      <p:cNvPr id="1030" name="Object 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9604" y="2088204"/>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62"/>
          <p:cNvGraphicFramePr>
            <a:graphicFrameLocks noGrp="1" noChangeAspect="1"/>
          </p:cNvGraphicFramePr>
          <p:nvPr>
            <p:ph sz="quarter" idx="4294967295"/>
            <p:extLst/>
          </p:nvPr>
        </p:nvGraphicFramePr>
        <p:xfrm>
          <a:off x="4464784" y="1275160"/>
          <a:ext cx="451247" cy="540544"/>
        </p:xfrm>
        <a:graphic>
          <a:graphicData uri="http://schemas.openxmlformats.org/presentationml/2006/ole">
            <mc:AlternateContent xmlns:mc="http://schemas.openxmlformats.org/markup-compatibility/2006">
              <mc:Choice xmlns:v="urn:schemas-microsoft-com:vml" Requires="v">
                <p:oleObj spid="_x0000_s29856" name="Visio" r:id="rId13" imgW="2191670" imgH="2431673" progId="Visio.Drawing.11">
                  <p:embed/>
                </p:oleObj>
              </mc:Choice>
              <mc:Fallback>
                <p:oleObj name="Visio" r:id="rId13" imgW="2191670" imgH="2431673" progId="Visio.Drawing.11">
                  <p:embed/>
                  <p:pic>
                    <p:nvPicPr>
                      <p:cNvPr id="1031" name="Object 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4784" y="1275160"/>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63"/>
          <p:cNvGraphicFramePr>
            <a:graphicFrameLocks noGrp="1" noChangeAspect="1"/>
          </p:cNvGraphicFramePr>
          <p:nvPr>
            <p:ph sz="quarter" idx="4294967295"/>
            <p:extLst/>
          </p:nvPr>
        </p:nvGraphicFramePr>
        <p:xfrm>
          <a:off x="1356061" y="1912144"/>
          <a:ext cx="385763" cy="415529"/>
        </p:xfrm>
        <a:graphic>
          <a:graphicData uri="http://schemas.openxmlformats.org/presentationml/2006/ole">
            <mc:AlternateContent xmlns:mc="http://schemas.openxmlformats.org/markup-compatibility/2006">
              <mc:Choice xmlns:v="urn:schemas-microsoft-com:vml" Requires="v">
                <p:oleObj spid="_x0000_s29857" name="Visio" r:id="rId15" imgW="1381760" imgH="1381600" progId="Visio.Drawing.11">
                  <p:embed/>
                </p:oleObj>
              </mc:Choice>
              <mc:Fallback>
                <p:oleObj name="Visio" r:id="rId15" imgW="1381760" imgH="1381600" progId="Visio.Drawing.11">
                  <p:embed/>
                  <p:pic>
                    <p:nvPicPr>
                      <p:cNvPr id="1032" name="Object 6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56061" y="1912144"/>
                        <a:ext cx="385763" cy="4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64"/>
          <p:cNvGraphicFramePr>
            <a:graphicFrameLocks noChangeAspect="1"/>
          </p:cNvGraphicFramePr>
          <p:nvPr>
            <p:extLst/>
          </p:nvPr>
        </p:nvGraphicFramePr>
        <p:xfrm>
          <a:off x="1063168" y="1369219"/>
          <a:ext cx="136922" cy="284560"/>
        </p:xfrm>
        <a:graphic>
          <a:graphicData uri="http://schemas.openxmlformats.org/presentationml/2006/ole">
            <mc:AlternateContent xmlns:mc="http://schemas.openxmlformats.org/markup-compatibility/2006">
              <mc:Choice xmlns:v="urn:schemas-microsoft-com:vml" Requires="v">
                <p:oleObj spid="_x0000_s29858" name="Visio" r:id="rId17" imgW="757891" imgH="1477815" progId="Visio.Drawing.11">
                  <p:embed/>
                </p:oleObj>
              </mc:Choice>
              <mc:Fallback>
                <p:oleObj name="Visio" r:id="rId17" imgW="757891" imgH="1477815" progId="Visio.Drawing.11">
                  <p:embed/>
                  <p:pic>
                    <p:nvPicPr>
                      <p:cNvPr id="1033" name="Object 6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3168" y="1369219"/>
                        <a:ext cx="136922" cy="28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121"/>
          <p:cNvGraphicFramePr>
            <a:graphicFrameLocks noGrp="1" noChangeAspect="1"/>
          </p:cNvGraphicFramePr>
          <p:nvPr>
            <p:ph sz="quarter" idx="1"/>
            <p:extLst/>
          </p:nvPr>
        </p:nvGraphicFramePr>
        <p:xfrm>
          <a:off x="1260812" y="1275160"/>
          <a:ext cx="167878" cy="271463"/>
        </p:xfrm>
        <a:graphic>
          <a:graphicData uri="http://schemas.openxmlformats.org/presentationml/2006/ole">
            <mc:AlternateContent xmlns:mc="http://schemas.openxmlformats.org/markup-compatibility/2006">
              <mc:Choice xmlns:v="urn:schemas-microsoft-com:vml" Requires="v">
                <p:oleObj spid="_x0000_s29859" name="Visio" r:id="rId19" imgW="757891" imgH="1477815" progId="Visio.Drawing.11">
                  <p:embed/>
                </p:oleObj>
              </mc:Choice>
              <mc:Fallback>
                <p:oleObj name="Visio" r:id="rId19" imgW="757891" imgH="1477815" progId="Visio.Drawing.11">
                  <p:embed/>
                  <p:pic>
                    <p:nvPicPr>
                      <p:cNvPr id="1034" name="Object 1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60812" y="1275160"/>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3228" name="AutoShape 124"/>
          <p:cNvSpPr>
            <a:spLocks/>
          </p:cNvSpPr>
          <p:nvPr/>
        </p:nvSpPr>
        <p:spPr bwMode="auto">
          <a:xfrm>
            <a:off x="6084094" y="1168004"/>
            <a:ext cx="323850" cy="2268140"/>
          </a:xfrm>
          <a:prstGeom prst="rightBrace">
            <a:avLst>
              <a:gd name="adj1" fmla="val 58364"/>
              <a:gd name="adj2" fmla="val 50000"/>
            </a:avLst>
          </a:prstGeom>
          <a:noFill/>
          <a:ln w="9525">
            <a:solidFill>
              <a:schemeClr val="tx1"/>
            </a:solidFill>
            <a:round/>
            <a:headEnd/>
            <a:tailEnd/>
          </a:ln>
        </p:spPr>
        <p:txBody>
          <a:bodyPr wrap="none" anchor="ctr"/>
          <a:lstStyle/>
          <a:p>
            <a:endParaRPr lang="sv-SE" sz="1350"/>
          </a:p>
        </p:txBody>
      </p:sp>
      <p:sp>
        <p:nvSpPr>
          <p:cNvPr id="943229" name="Text Box 125"/>
          <p:cNvSpPr txBox="1">
            <a:spLocks noChangeArrowheads="1"/>
          </p:cNvSpPr>
          <p:nvPr/>
        </p:nvSpPr>
        <p:spPr bwMode="auto">
          <a:xfrm>
            <a:off x="6488905" y="1978908"/>
            <a:ext cx="2432284" cy="646331"/>
          </a:xfrm>
          <a:prstGeom prst="rect">
            <a:avLst/>
          </a:prstGeom>
          <a:noFill/>
          <a:ln w="9525">
            <a:noFill/>
            <a:miter lim="800000"/>
            <a:headEnd/>
            <a:tailEnd/>
          </a:ln>
        </p:spPr>
        <p:txBody>
          <a:bodyPr wrap="square">
            <a:spAutoFit/>
          </a:bodyPr>
          <a:lstStyle/>
          <a:p>
            <a:pPr>
              <a:spcBef>
                <a:spcPct val="50000"/>
              </a:spcBef>
            </a:pPr>
            <a:r>
              <a:rPr lang="sv-SE" sz="1200" b="1" dirty="0">
                <a:latin typeface="Verdana" panose="020B0604030504040204" pitchFamily="34" charset="0"/>
                <a:ea typeface="Verdana" panose="020B0604030504040204" pitchFamily="34" charset="0"/>
                <a:cs typeface="Verdana" panose="020B0604030504040204" pitchFamily="34" charset="0"/>
              </a:rPr>
              <a:t>Människor utför (manuella) aktiviteter i en verksamhet</a:t>
            </a:r>
          </a:p>
        </p:txBody>
      </p:sp>
      <p:sp>
        <p:nvSpPr>
          <p:cNvPr id="943230" name="AutoShape 126"/>
          <p:cNvSpPr>
            <a:spLocks/>
          </p:cNvSpPr>
          <p:nvPr/>
        </p:nvSpPr>
        <p:spPr bwMode="auto">
          <a:xfrm>
            <a:off x="6111479" y="3436144"/>
            <a:ext cx="323850" cy="1565672"/>
          </a:xfrm>
          <a:prstGeom prst="rightBrace">
            <a:avLst>
              <a:gd name="adj1" fmla="val 40288"/>
              <a:gd name="adj2" fmla="val 50000"/>
            </a:avLst>
          </a:prstGeom>
          <a:noFill/>
          <a:ln w="9525">
            <a:solidFill>
              <a:schemeClr val="tx1"/>
            </a:solidFill>
            <a:round/>
            <a:headEnd/>
            <a:tailEnd/>
          </a:ln>
        </p:spPr>
        <p:txBody>
          <a:bodyPr wrap="none" anchor="ctr"/>
          <a:lstStyle/>
          <a:p>
            <a:endParaRPr lang="sv-SE" sz="1350"/>
          </a:p>
        </p:txBody>
      </p:sp>
      <p:sp>
        <p:nvSpPr>
          <p:cNvPr id="943231" name="Text Box 127"/>
          <p:cNvSpPr txBox="1">
            <a:spLocks noChangeArrowheads="1"/>
          </p:cNvSpPr>
          <p:nvPr/>
        </p:nvSpPr>
        <p:spPr bwMode="auto">
          <a:xfrm>
            <a:off x="6529693" y="3856464"/>
            <a:ext cx="2432284" cy="830997"/>
          </a:xfrm>
          <a:prstGeom prst="rect">
            <a:avLst/>
          </a:prstGeom>
          <a:noFill/>
          <a:ln w="9525">
            <a:noFill/>
            <a:miter lim="800000"/>
            <a:headEnd/>
            <a:tailEnd/>
          </a:ln>
        </p:spPr>
        <p:txBody>
          <a:bodyPr wrap="square">
            <a:spAutoFit/>
          </a:bodyPr>
          <a:lstStyle/>
          <a:p>
            <a:pPr>
              <a:spcBef>
                <a:spcPct val="50000"/>
              </a:spcBef>
            </a:pPr>
            <a:r>
              <a:rPr lang="sv-SE" sz="1200" b="1" dirty="0">
                <a:latin typeface="Verdana" panose="020B0604030504040204" pitchFamily="34" charset="0"/>
                <a:ea typeface="Verdana" panose="020B0604030504040204" pitchFamily="34" charset="0"/>
                <a:cs typeface="Verdana" panose="020B0604030504040204" pitchFamily="34" charset="0"/>
              </a:rPr>
              <a:t>Datorer utför (automatiserade) aktiviteter i en verksamhet</a:t>
            </a:r>
          </a:p>
        </p:txBody>
      </p:sp>
      <p:sp>
        <p:nvSpPr>
          <p:cNvPr id="1064" name="Rectangle 130"/>
          <p:cNvSpPr>
            <a:spLocks noGrp="1" noChangeArrowheads="1"/>
          </p:cNvSpPr>
          <p:nvPr>
            <p:ph type="title"/>
          </p:nvPr>
        </p:nvSpPr>
        <p:spPr>
          <a:xfrm>
            <a:off x="283022" y="246826"/>
            <a:ext cx="7422025" cy="857250"/>
          </a:xfrm>
          <a:noFill/>
        </p:spPr>
        <p:txBody>
          <a:bodyPr>
            <a:normAutofit/>
          </a:bodyPr>
          <a:lstStyle/>
          <a:p>
            <a:pPr algn="l" eaLnBrk="1" hangingPunct="1"/>
            <a:r>
              <a:rPr lang="sv-SE" sz="2700" dirty="0"/>
              <a:t>Verksamheten – två (eller tre) nivåer </a:t>
            </a:r>
          </a:p>
        </p:txBody>
      </p:sp>
      <p:grpSp>
        <p:nvGrpSpPr>
          <p:cNvPr id="132" name="Group 131"/>
          <p:cNvGrpSpPr>
            <a:grpSpLocks/>
          </p:cNvGrpSpPr>
          <p:nvPr/>
        </p:nvGrpSpPr>
        <p:grpSpPr bwMode="auto">
          <a:xfrm>
            <a:off x="2472687" y="1093952"/>
            <a:ext cx="300398" cy="343927"/>
            <a:chOff x="1459" y="1674"/>
            <a:chExt cx="210" cy="549"/>
          </a:xfrm>
        </p:grpSpPr>
        <p:grpSp>
          <p:nvGrpSpPr>
            <p:cNvPr id="133" name="Group 132"/>
            <p:cNvGrpSpPr>
              <a:grpSpLocks/>
            </p:cNvGrpSpPr>
            <p:nvPr/>
          </p:nvGrpSpPr>
          <p:grpSpPr bwMode="auto">
            <a:xfrm>
              <a:off x="1489" y="1674"/>
              <a:ext cx="115" cy="95"/>
              <a:chOff x="1489" y="1674"/>
              <a:chExt cx="115" cy="95"/>
            </a:xfrm>
          </p:grpSpPr>
          <p:sp>
            <p:nvSpPr>
              <p:cNvPr id="141" name="Freeform 140"/>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2" name="Freeform 141"/>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3" name="Freeform 142"/>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4" name="Freeform 143"/>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5" name="Freeform 144"/>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34" name="Group 133"/>
            <p:cNvGrpSpPr>
              <a:grpSpLocks/>
            </p:cNvGrpSpPr>
            <p:nvPr/>
          </p:nvGrpSpPr>
          <p:grpSpPr bwMode="auto">
            <a:xfrm>
              <a:off x="1459" y="1706"/>
              <a:ext cx="210" cy="517"/>
              <a:chOff x="1459" y="1706"/>
              <a:chExt cx="210" cy="517"/>
            </a:xfrm>
          </p:grpSpPr>
          <p:sp>
            <p:nvSpPr>
              <p:cNvPr id="135" name="Freeform 134"/>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6" name="Freeform 135"/>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7" name="Freeform 136"/>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8" name="Freeform 137"/>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9" name="Freeform 138"/>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0" name="Freeform 139"/>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46" name="Group 145"/>
          <p:cNvGrpSpPr>
            <a:grpSpLocks/>
          </p:cNvGrpSpPr>
          <p:nvPr/>
        </p:nvGrpSpPr>
        <p:grpSpPr bwMode="auto">
          <a:xfrm>
            <a:off x="2688587" y="1309852"/>
            <a:ext cx="300398" cy="343927"/>
            <a:chOff x="1459" y="1674"/>
            <a:chExt cx="210" cy="549"/>
          </a:xfrm>
        </p:grpSpPr>
        <p:grpSp>
          <p:nvGrpSpPr>
            <p:cNvPr id="147" name="Group 146"/>
            <p:cNvGrpSpPr>
              <a:grpSpLocks/>
            </p:cNvGrpSpPr>
            <p:nvPr/>
          </p:nvGrpSpPr>
          <p:grpSpPr bwMode="auto">
            <a:xfrm>
              <a:off x="1489" y="1674"/>
              <a:ext cx="115" cy="95"/>
              <a:chOff x="1489" y="1674"/>
              <a:chExt cx="115" cy="95"/>
            </a:xfrm>
          </p:grpSpPr>
          <p:sp>
            <p:nvSpPr>
              <p:cNvPr id="155" name="Freeform 154"/>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6" name="Freeform 155"/>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7" name="Freeform 156"/>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8" name="Freeform 157"/>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9" name="Freeform 158"/>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48" name="Group 147"/>
            <p:cNvGrpSpPr>
              <a:grpSpLocks/>
            </p:cNvGrpSpPr>
            <p:nvPr/>
          </p:nvGrpSpPr>
          <p:grpSpPr bwMode="auto">
            <a:xfrm>
              <a:off x="1459" y="1706"/>
              <a:ext cx="210" cy="517"/>
              <a:chOff x="1459" y="1706"/>
              <a:chExt cx="210" cy="517"/>
            </a:xfrm>
          </p:grpSpPr>
          <p:sp>
            <p:nvSpPr>
              <p:cNvPr id="149" name="Freeform 148"/>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0" name="Freeform 149"/>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1" name="Freeform 150"/>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2" name="Freeform 151"/>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3" name="Freeform 152"/>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4" name="Freeform 153"/>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60" name="Group 159"/>
          <p:cNvGrpSpPr>
            <a:grpSpLocks/>
          </p:cNvGrpSpPr>
          <p:nvPr/>
        </p:nvGrpSpPr>
        <p:grpSpPr bwMode="auto">
          <a:xfrm>
            <a:off x="2299701" y="1812790"/>
            <a:ext cx="300398" cy="343927"/>
            <a:chOff x="1459" y="1674"/>
            <a:chExt cx="210" cy="549"/>
          </a:xfrm>
        </p:grpSpPr>
        <p:grpSp>
          <p:nvGrpSpPr>
            <p:cNvPr id="161" name="Group 160"/>
            <p:cNvGrpSpPr>
              <a:grpSpLocks/>
            </p:cNvGrpSpPr>
            <p:nvPr/>
          </p:nvGrpSpPr>
          <p:grpSpPr bwMode="auto">
            <a:xfrm>
              <a:off x="1489" y="1674"/>
              <a:ext cx="115" cy="95"/>
              <a:chOff x="1489" y="1674"/>
              <a:chExt cx="115" cy="95"/>
            </a:xfrm>
          </p:grpSpPr>
          <p:sp>
            <p:nvSpPr>
              <p:cNvPr id="169" name="Freeform 16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0" name="Freeform 16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1" name="Freeform 17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2" name="Freeform 17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3" name="Freeform 17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62" name="Group 161"/>
            <p:cNvGrpSpPr>
              <a:grpSpLocks/>
            </p:cNvGrpSpPr>
            <p:nvPr/>
          </p:nvGrpSpPr>
          <p:grpSpPr bwMode="auto">
            <a:xfrm>
              <a:off x="1459" y="1706"/>
              <a:ext cx="210" cy="517"/>
              <a:chOff x="1459" y="1706"/>
              <a:chExt cx="210" cy="517"/>
            </a:xfrm>
          </p:grpSpPr>
          <p:sp>
            <p:nvSpPr>
              <p:cNvPr id="163" name="Freeform 16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4" name="Freeform 16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5" name="Freeform 16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6" name="Freeform 16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7" name="Freeform 16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8" name="Freeform 16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74" name="Group 173"/>
          <p:cNvGrpSpPr>
            <a:grpSpLocks/>
          </p:cNvGrpSpPr>
          <p:nvPr/>
        </p:nvGrpSpPr>
        <p:grpSpPr bwMode="auto">
          <a:xfrm>
            <a:off x="2515601" y="2028690"/>
            <a:ext cx="300398" cy="343927"/>
            <a:chOff x="1459" y="1674"/>
            <a:chExt cx="210" cy="549"/>
          </a:xfrm>
        </p:grpSpPr>
        <p:grpSp>
          <p:nvGrpSpPr>
            <p:cNvPr id="175" name="Group 174"/>
            <p:cNvGrpSpPr>
              <a:grpSpLocks/>
            </p:cNvGrpSpPr>
            <p:nvPr/>
          </p:nvGrpSpPr>
          <p:grpSpPr bwMode="auto">
            <a:xfrm>
              <a:off x="1489" y="1674"/>
              <a:ext cx="115" cy="95"/>
              <a:chOff x="1489" y="1674"/>
              <a:chExt cx="115" cy="95"/>
            </a:xfrm>
          </p:grpSpPr>
          <p:sp>
            <p:nvSpPr>
              <p:cNvPr id="183" name="Freeform 18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4" name="Freeform 18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5" name="Freeform 18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6" name="Freeform 18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7" name="Freeform 18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76" name="Group 175"/>
            <p:cNvGrpSpPr>
              <a:grpSpLocks/>
            </p:cNvGrpSpPr>
            <p:nvPr/>
          </p:nvGrpSpPr>
          <p:grpSpPr bwMode="auto">
            <a:xfrm>
              <a:off x="1459" y="1706"/>
              <a:ext cx="210" cy="517"/>
              <a:chOff x="1459" y="1706"/>
              <a:chExt cx="210" cy="517"/>
            </a:xfrm>
          </p:grpSpPr>
          <p:sp>
            <p:nvSpPr>
              <p:cNvPr id="177" name="Freeform 176"/>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8" name="Freeform 177"/>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9" name="Freeform 178"/>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0" name="Freeform 179"/>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1" name="Freeform 180"/>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2" name="Freeform 181"/>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88" name="Group 187"/>
          <p:cNvGrpSpPr>
            <a:grpSpLocks/>
          </p:cNvGrpSpPr>
          <p:nvPr/>
        </p:nvGrpSpPr>
        <p:grpSpPr bwMode="auto">
          <a:xfrm>
            <a:off x="937796" y="2823091"/>
            <a:ext cx="300398" cy="343927"/>
            <a:chOff x="1459" y="1674"/>
            <a:chExt cx="210" cy="549"/>
          </a:xfrm>
        </p:grpSpPr>
        <p:grpSp>
          <p:nvGrpSpPr>
            <p:cNvPr id="189" name="Group 188"/>
            <p:cNvGrpSpPr>
              <a:grpSpLocks/>
            </p:cNvGrpSpPr>
            <p:nvPr/>
          </p:nvGrpSpPr>
          <p:grpSpPr bwMode="auto">
            <a:xfrm>
              <a:off x="1489" y="1674"/>
              <a:ext cx="115" cy="95"/>
              <a:chOff x="1489" y="1674"/>
              <a:chExt cx="115" cy="95"/>
            </a:xfrm>
          </p:grpSpPr>
          <p:sp>
            <p:nvSpPr>
              <p:cNvPr id="197" name="Freeform 196"/>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8" name="Freeform 197"/>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9" name="Freeform 198"/>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00" name="Freeform 199"/>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01" name="Freeform 200"/>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90" name="Group 189"/>
            <p:cNvGrpSpPr>
              <a:grpSpLocks/>
            </p:cNvGrpSpPr>
            <p:nvPr/>
          </p:nvGrpSpPr>
          <p:grpSpPr bwMode="auto">
            <a:xfrm>
              <a:off x="1459" y="1706"/>
              <a:ext cx="210" cy="517"/>
              <a:chOff x="1459" y="1706"/>
              <a:chExt cx="210" cy="517"/>
            </a:xfrm>
          </p:grpSpPr>
          <p:sp>
            <p:nvSpPr>
              <p:cNvPr id="191" name="Freeform 190"/>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2" name="Freeform 191"/>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3" name="Freeform 192"/>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4" name="Freeform 193"/>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5" name="Freeform 194"/>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6" name="Freeform 195"/>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230" name="Group 229"/>
          <p:cNvGrpSpPr>
            <a:grpSpLocks/>
          </p:cNvGrpSpPr>
          <p:nvPr/>
        </p:nvGrpSpPr>
        <p:grpSpPr bwMode="auto">
          <a:xfrm>
            <a:off x="2928360" y="2823091"/>
            <a:ext cx="300398" cy="343927"/>
            <a:chOff x="1459" y="1674"/>
            <a:chExt cx="210" cy="549"/>
          </a:xfrm>
        </p:grpSpPr>
        <p:grpSp>
          <p:nvGrpSpPr>
            <p:cNvPr id="231" name="Group 230"/>
            <p:cNvGrpSpPr>
              <a:grpSpLocks/>
            </p:cNvGrpSpPr>
            <p:nvPr/>
          </p:nvGrpSpPr>
          <p:grpSpPr bwMode="auto">
            <a:xfrm>
              <a:off x="1489" y="1674"/>
              <a:ext cx="115" cy="95"/>
              <a:chOff x="1489" y="1674"/>
              <a:chExt cx="115" cy="95"/>
            </a:xfrm>
          </p:grpSpPr>
          <p:sp>
            <p:nvSpPr>
              <p:cNvPr id="239" name="Freeform 23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0" name="Freeform 23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1" name="Freeform 24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2" name="Freeform 24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3" name="Freeform 24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232" name="Group 231"/>
            <p:cNvGrpSpPr>
              <a:grpSpLocks/>
            </p:cNvGrpSpPr>
            <p:nvPr/>
          </p:nvGrpSpPr>
          <p:grpSpPr bwMode="auto">
            <a:xfrm>
              <a:off x="1459" y="1706"/>
              <a:ext cx="210" cy="517"/>
              <a:chOff x="1459" y="1706"/>
              <a:chExt cx="210" cy="517"/>
            </a:xfrm>
          </p:grpSpPr>
          <p:sp>
            <p:nvSpPr>
              <p:cNvPr id="233" name="Freeform 23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4" name="Freeform 23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5" name="Freeform 23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6" name="Freeform 23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7" name="Freeform 23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8" name="Freeform 23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244" name="Group 243"/>
          <p:cNvGrpSpPr>
            <a:grpSpLocks/>
          </p:cNvGrpSpPr>
          <p:nvPr/>
        </p:nvGrpSpPr>
        <p:grpSpPr bwMode="auto">
          <a:xfrm>
            <a:off x="4273947" y="2858773"/>
            <a:ext cx="300398" cy="343927"/>
            <a:chOff x="1459" y="1674"/>
            <a:chExt cx="210" cy="549"/>
          </a:xfrm>
        </p:grpSpPr>
        <p:grpSp>
          <p:nvGrpSpPr>
            <p:cNvPr id="245" name="Group 244"/>
            <p:cNvGrpSpPr>
              <a:grpSpLocks/>
            </p:cNvGrpSpPr>
            <p:nvPr/>
          </p:nvGrpSpPr>
          <p:grpSpPr bwMode="auto">
            <a:xfrm>
              <a:off x="1489" y="1674"/>
              <a:ext cx="115" cy="95"/>
              <a:chOff x="1489" y="1674"/>
              <a:chExt cx="115" cy="95"/>
            </a:xfrm>
          </p:grpSpPr>
          <p:sp>
            <p:nvSpPr>
              <p:cNvPr id="253" name="Freeform 25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4" name="Freeform 25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5" name="Freeform 25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6" name="Freeform 25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7" name="Freeform 25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246" name="Group 245"/>
            <p:cNvGrpSpPr>
              <a:grpSpLocks/>
            </p:cNvGrpSpPr>
            <p:nvPr/>
          </p:nvGrpSpPr>
          <p:grpSpPr bwMode="auto">
            <a:xfrm>
              <a:off x="1459" y="1706"/>
              <a:ext cx="210" cy="517"/>
              <a:chOff x="1459" y="1706"/>
              <a:chExt cx="210" cy="517"/>
            </a:xfrm>
          </p:grpSpPr>
          <p:sp>
            <p:nvSpPr>
              <p:cNvPr id="247" name="Freeform 246"/>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8" name="Freeform 247"/>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9" name="Freeform 248"/>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0" name="Freeform 249"/>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1" name="Freeform 250"/>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2" name="Freeform 251"/>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sp>
        <p:nvSpPr>
          <p:cNvPr id="258" name="Line 123"/>
          <p:cNvSpPr>
            <a:spLocks noChangeShapeType="1"/>
          </p:cNvSpPr>
          <p:nvPr/>
        </p:nvSpPr>
        <p:spPr bwMode="auto">
          <a:xfrm flipV="1">
            <a:off x="340242" y="3448269"/>
            <a:ext cx="5549941" cy="4594"/>
          </a:xfrm>
          <a:prstGeom prst="line">
            <a:avLst/>
          </a:prstGeom>
          <a:noFill/>
          <a:ln w="6350">
            <a:solidFill>
              <a:schemeClr val="tx1"/>
            </a:solidFill>
            <a:prstDash val="dash"/>
            <a:round/>
            <a:headEnd/>
            <a:tailEnd/>
          </a:ln>
        </p:spPr>
        <p:txBody>
          <a:bodyPr/>
          <a:lstStyle/>
          <a:p>
            <a:endParaRPr lang="sv-SE" sz="1350"/>
          </a:p>
        </p:txBody>
      </p:sp>
      <p:sp>
        <p:nvSpPr>
          <p:cNvPr id="259" name="Line 123"/>
          <p:cNvSpPr>
            <a:spLocks noChangeShapeType="1"/>
          </p:cNvSpPr>
          <p:nvPr/>
        </p:nvSpPr>
        <p:spPr bwMode="auto">
          <a:xfrm flipV="1">
            <a:off x="384903" y="2665184"/>
            <a:ext cx="5549941" cy="4594"/>
          </a:xfrm>
          <a:prstGeom prst="line">
            <a:avLst/>
          </a:prstGeom>
          <a:noFill/>
          <a:ln w="6350">
            <a:solidFill>
              <a:schemeClr val="tx1"/>
            </a:solidFill>
            <a:prstDash val="dash"/>
            <a:round/>
            <a:headEnd/>
            <a:tailEnd/>
          </a:ln>
        </p:spPr>
        <p:txBody>
          <a:bodyPr/>
          <a:lstStyle/>
          <a:p>
            <a:endParaRPr lang="sv-SE" sz="1350"/>
          </a:p>
        </p:txBody>
      </p:sp>
    </p:spTree>
    <p:custDataLst>
      <p:tags r:id="rId2"/>
    </p:custDataLst>
    <p:extLst>
      <p:ext uri="{BB962C8B-B14F-4D97-AF65-F5344CB8AC3E}">
        <p14:creationId xmlns:p14="http://schemas.microsoft.com/office/powerpoint/2010/main" val="12791831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1" y="1428828"/>
            <a:ext cx="6120506" cy="3482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p:txBody>
          <a:bodyPr/>
          <a:lstStyle/>
          <a:p>
            <a:r>
              <a:rPr lang="sv-SE" dirty="0" smtClean="0"/>
              <a:t>IDEFO-exempel</a:t>
            </a:r>
            <a:endParaRPr lang="sv-SE" dirty="0"/>
          </a:p>
        </p:txBody>
      </p:sp>
    </p:spTree>
    <p:extLst>
      <p:ext uri="{BB962C8B-B14F-4D97-AF65-F5344CB8AC3E}">
        <p14:creationId xmlns:p14="http://schemas.microsoft.com/office/powerpoint/2010/main" val="2426047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1" y="1428828"/>
            <a:ext cx="6120506" cy="3482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p:txBody>
          <a:bodyPr/>
          <a:lstStyle/>
          <a:p>
            <a:r>
              <a:rPr lang="sv-SE" dirty="0" smtClean="0"/>
              <a:t>IDEFO-exempel</a:t>
            </a:r>
            <a:endParaRPr lang="sv-SE" dirty="0"/>
          </a:p>
        </p:txBody>
      </p:sp>
      <p:sp>
        <p:nvSpPr>
          <p:cNvPr id="11" name="Rectangle 9"/>
          <p:cNvSpPr>
            <a:spLocks noChangeArrowheads="1"/>
          </p:cNvSpPr>
          <p:nvPr/>
        </p:nvSpPr>
        <p:spPr bwMode="auto">
          <a:xfrm>
            <a:off x="453224" y="3988473"/>
            <a:ext cx="1686265" cy="923330"/>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a:t>Visar att det är ett </a:t>
            </a:r>
            <a:r>
              <a:rPr lang="sv-SE" sz="1350" b="1" dirty="0" smtClean="0"/>
              <a:t>diagram på A0-nivån, ett A0-diagram</a:t>
            </a:r>
            <a:endParaRPr lang="en-US" sz="1350" b="1" dirty="0"/>
          </a:p>
        </p:txBody>
      </p:sp>
      <p:sp>
        <p:nvSpPr>
          <p:cNvPr id="12" name="AutoShape 11"/>
          <p:cNvSpPr>
            <a:spLocks noChangeArrowheads="1"/>
          </p:cNvSpPr>
          <p:nvPr/>
        </p:nvSpPr>
        <p:spPr bwMode="auto">
          <a:xfrm rot="10113267">
            <a:off x="1907740" y="4621999"/>
            <a:ext cx="615157" cy="81644"/>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Tree>
    <p:extLst>
      <p:ext uri="{BB962C8B-B14F-4D97-AF65-F5344CB8AC3E}">
        <p14:creationId xmlns:p14="http://schemas.microsoft.com/office/powerpoint/2010/main" val="2765213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IDEFO-exempel</a:t>
            </a:r>
            <a:endParaRPr lang="sv-SE"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017017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IDEFO-exempel</a:t>
            </a:r>
            <a:endParaRPr lang="sv-SE"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Oval 6"/>
          <p:cNvSpPr/>
          <p:nvPr/>
        </p:nvSpPr>
        <p:spPr>
          <a:xfrm>
            <a:off x="349859" y="1083444"/>
            <a:ext cx="4365266" cy="1761053"/>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1023691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IDEFO-exempel</a:t>
            </a:r>
            <a:endParaRPr lang="sv-SE"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1511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IDEFO-exempel</a:t>
            </a:r>
            <a:endParaRPr lang="sv-SE"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4669263" y="1292248"/>
            <a:ext cx="3792603" cy="646331"/>
          </a:xfrm>
          <a:prstGeom prst="rect">
            <a:avLst/>
          </a:prstGeom>
        </p:spPr>
        <p:txBody>
          <a:bodyPr wrap="square">
            <a:spAutoFit/>
          </a:bodyPr>
          <a:lstStyle/>
          <a:p>
            <a:pPr marL="257175" indent="-257175" algn="r">
              <a:spcBef>
                <a:spcPts val="450"/>
              </a:spcBef>
              <a:spcAft>
                <a:spcPts val="900"/>
              </a:spcAft>
              <a:buFont typeface="Arial" panose="020B0604020202020204" pitchFamily="34" charset="0"/>
              <a:buChar char="•"/>
            </a:pPr>
            <a:r>
              <a:rPr lang="sv-SE" dirty="0"/>
              <a:t>En funktion i IDEF0 kan nedbrytas i subfunktioner (del-av-relation</a:t>
            </a:r>
            <a:r>
              <a:rPr lang="sv-SE" dirty="0" smtClean="0"/>
              <a:t>)</a:t>
            </a:r>
            <a:endParaRPr lang="sv-SE" dirty="0"/>
          </a:p>
        </p:txBody>
      </p:sp>
      <p:sp>
        <p:nvSpPr>
          <p:cNvPr id="11" name="Text Box 4"/>
          <p:cNvSpPr txBox="1">
            <a:spLocks noChangeArrowheads="1"/>
          </p:cNvSpPr>
          <p:nvPr/>
        </p:nvSpPr>
        <p:spPr bwMode="auto">
          <a:xfrm>
            <a:off x="792000" y="2759099"/>
            <a:ext cx="3257845" cy="2469907"/>
          </a:xfrm>
          <a:prstGeom prst="rect">
            <a:avLst/>
          </a:prstGeom>
          <a:noFill/>
          <a:ln w="12700" algn="ctr">
            <a:noFill/>
            <a:miter lim="800000"/>
            <a:headEnd/>
            <a:tailEnd/>
          </a:ln>
          <a:effectLst/>
        </p:spPr>
        <p:txBody>
          <a:bodyPr wrap="square">
            <a:spAutoFit/>
          </a:bodyPr>
          <a:lstStyle/>
          <a:p>
            <a:pPr marL="257175" indent="-257175">
              <a:buFont typeface="Arial" panose="020B0604020202020204" pitchFamily="34" charset="0"/>
              <a:buChar char="•"/>
              <a:defRPr/>
            </a:pPr>
            <a:r>
              <a:rPr lang="sv-SE" dirty="0"/>
              <a:t>En IDEF0-modell är en samling diagram organiserade i en hierarki så att varje diagram kan brytas ned i ett allt mer detaljerat </a:t>
            </a:r>
            <a:r>
              <a:rPr lang="sv-SE" dirty="0" smtClean="0"/>
              <a:t>diagram, kallas ibland och barndiagram vs föräldradiagram</a:t>
            </a:r>
            <a:endParaRPr lang="sv-SE" dirty="0"/>
          </a:p>
          <a:p>
            <a:pPr>
              <a:defRPr/>
            </a:pPr>
            <a:endParaRPr lang="sv-SE" sz="1500" dirty="0">
              <a:solidFill>
                <a:srgbClr val="000000"/>
              </a:solidFill>
            </a:endParaRPr>
          </a:p>
          <a:p>
            <a:pPr>
              <a:defRPr/>
            </a:pPr>
            <a:endParaRPr lang="en-US" sz="1350" dirty="0">
              <a:solidFill>
                <a:srgbClr val="000000"/>
              </a:solidFill>
            </a:endParaRPr>
          </a:p>
        </p:txBody>
      </p:sp>
    </p:spTree>
    <p:extLst>
      <p:ext uri="{BB962C8B-B14F-4D97-AF65-F5344CB8AC3E}">
        <p14:creationId xmlns:p14="http://schemas.microsoft.com/office/powerpoint/2010/main" val="3347871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IDEFO-exempel</a:t>
            </a:r>
            <a:endParaRPr lang="sv-SE"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Oval 6"/>
          <p:cNvSpPr/>
          <p:nvPr/>
        </p:nvSpPr>
        <p:spPr>
          <a:xfrm>
            <a:off x="349859" y="1083444"/>
            <a:ext cx="4365266" cy="1761053"/>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428144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0743" y="3845177"/>
            <a:ext cx="2970502" cy="10807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419586" name="Rectangle 2"/>
          <p:cNvSpPr>
            <a:spLocks noGrp="1" noChangeArrowheads="1"/>
          </p:cNvSpPr>
          <p:nvPr>
            <p:ph type="title"/>
          </p:nvPr>
        </p:nvSpPr>
        <p:spPr>
          <a:xfrm>
            <a:off x="555694" y="390115"/>
            <a:ext cx="6850800" cy="596700"/>
          </a:xfrm>
        </p:spPr>
        <p:txBody>
          <a:bodyPr>
            <a:normAutofit/>
          </a:bodyPr>
          <a:lstStyle/>
          <a:p>
            <a:pPr>
              <a:defRPr/>
            </a:pPr>
            <a:r>
              <a:rPr lang="sv-SE" sz="2400" dirty="0"/>
              <a:t>A-0-diagram</a:t>
            </a:r>
            <a:endParaRPr lang="en-US" sz="2400" dirty="0"/>
          </a:p>
        </p:txBody>
      </p:sp>
      <p:sp>
        <p:nvSpPr>
          <p:cNvPr id="4" name="TextBox 3"/>
          <p:cNvSpPr txBox="1"/>
          <p:nvPr/>
        </p:nvSpPr>
        <p:spPr>
          <a:xfrm>
            <a:off x="555694" y="1038424"/>
            <a:ext cx="8506113" cy="2931572"/>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 A-0-diagram kallas även kontextdiagram och </a:t>
            </a:r>
            <a:r>
              <a:rPr lang="sv-SE" dirty="0" smtClean="0">
                <a:latin typeface="Verdana" panose="020B0604030504040204" pitchFamily="34" charset="0"/>
                <a:ea typeface="Verdana" panose="020B0604030504040204" pitchFamily="34" charset="0"/>
                <a:cs typeface="Verdana" panose="020B0604030504040204" pitchFamily="34" charset="0"/>
              </a:rPr>
              <a:t>är på </a:t>
            </a:r>
            <a:r>
              <a:rPr lang="sv-SE" dirty="0">
                <a:latin typeface="Verdana" panose="020B0604030504040204" pitchFamily="34" charset="0"/>
                <a:ea typeface="Verdana" panose="020B0604030504040204" pitchFamily="34" charset="0"/>
                <a:cs typeface="Verdana" panose="020B0604030504040204" pitchFamily="34" charset="0"/>
              </a:rPr>
              <a:t>högsta </a:t>
            </a:r>
            <a:r>
              <a:rPr lang="sv-SE" dirty="0" smtClean="0">
                <a:latin typeface="Verdana" panose="020B0604030504040204" pitchFamily="34" charset="0"/>
                <a:ea typeface="Verdana" panose="020B0604030504040204" pitchFamily="34" charset="0"/>
                <a:cs typeface="Verdana" panose="020B0604030504040204" pitchFamily="34" charset="0"/>
              </a:rPr>
              <a:t>nivån, och fungerar som en systemgräns</a:t>
            </a:r>
            <a:endParaRPr lang="sv-SE"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 A-0-diagram utläses ”A minus 0”</a:t>
            </a:r>
          </a:p>
          <a:p>
            <a:pPr marL="285750" indent="-285750">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 A-0-diagrammet visar hela systemet som en enkel box numrerad som A0, samt visar alla kopplingar/länkar till den externa omgivningen. Det visar därmed också systemgränsen</a:t>
            </a:r>
          </a:p>
          <a:p>
            <a:pPr marL="285750" indent="-285750">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 OBS! A-0-diagram visar A0-noden </a:t>
            </a:r>
          </a:p>
          <a:p>
            <a:pPr>
              <a:buFont typeface="Arial" pitchFamily="34" charset="0"/>
              <a:buChar char="•"/>
            </a:pPr>
            <a:endParaRPr lang="sv-SE" sz="1500" dirty="0"/>
          </a:p>
          <a:p>
            <a:endParaRPr lang="sv-SE" sz="1350" dirty="0"/>
          </a:p>
        </p:txBody>
      </p:sp>
      <p:sp>
        <p:nvSpPr>
          <p:cNvPr id="14" name="Rectangle 9"/>
          <p:cNvSpPr>
            <a:spLocks noChangeArrowheads="1"/>
          </p:cNvSpPr>
          <p:nvPr/>
        </p:nvSpPr>
        <p:spPr bwMode="auto">
          <a:xfrm>
            <a:off x="2054841" y="3969996"/>
            <a:ext cx="1537309" cy="507831"/>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a:t>Visar att det är ett A-0-diagram</a:t>
            </a:r>
            <a:endParaRPr lang="en-US" sz="1350" b="1" dirty="0"/>
          </a:p>
        </p:txBody>
      </p:sp>
      <p:sp>
        <p:nvSpPr>
          <p:cNvPr id="15" name="AutoShape 11"/>
          <p:cNvSpPr>
            <a:spLocks noChangeArrowheads="1"/>
          </p:cNvSpPr>
          <p:nvPr/>
        </p:nvSpPr>
        <p:spPr bwMode="auto">
          <a:xfrm rot="12918725">
            <a:off x="3607520" y="4590568"/>
            <a:ext cx="615157" cy="81644"/>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18" name="Rectangle 9"/>
          <p:cNvSpPr>
            <a:spLocks noChangeArrowheads="1"/>
          </p:cNvSpPr>
          <p:nvPr/>
        </p:nvSpPr>
        <p:spPr bwMode="auto">
          <a:xfrm>
            <a:off x="7423404" y="4016162"/>
            <a:ext cx="1234724" cy="923330"/>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a:t>Noden (boxen) i ett A-0-diagram heter A0</a:t>
            </a:r>
            <a:endParaRPr lang="en-US" sz="1350" b="1" dirty="0"/>
          </a:p>
        </p:txBody>
      </p:sp>
      <p:sp>
        <p:nvSpPr>
          <p:cNvPr id="19" name="AutoShape 11"/>
          <p:cNvSpPr>
            <a:spLocks noChangeArrowheads="1"/>
          </p:cNvSpPr>
          <p:nvPr/>
        </p:nvSpPr>
        <p:spPr bwMode="auto">
          <a:xfrm rot="396051">
            <a:off x="5997785" y="4596078"/>
            <a:ext cx="1380551" cy="76259"/>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Tree>
    <p:extLst>
      <p:ext uri="{BB962C8B-B14F-4D97-AF65-F5344CB8AC3E}">
        <p14:creationId xmlns:p14="http://schemas.microsoft.com/office/powerpoint/2010/main" val="102055317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9586" name="Rectangle 2"/>
          <p:cNvSpPr>
            <a:spLocks noGrp="1" noChangeArrowheads="1"/>
          </p:cNvSpPr>
          <p:nvPr>
            <p:ph type="title"/>
          </p:nvPr>
        </p:nvSpPr>
        <p:spPr>
          <a:xfrm>
            <a:off x="555694" y="390115"/>
            <a:ext cx="6850800" cy="596700"/>
          </a:xfrm>
        </p:spPr>
        <p:txBody>
          <a:bodyPr>
            <a:normAutofit/>
          </a:bodyPr>
          <a:lstStyle/>
          <a:p>
            <a:pPr>
              <a:defRPr/>
            </a:pPr>
            <a:r>
              <a:rPr lang="sv-SE" sz="2400" dirty="0"/>
              <a:t>A-0-diagram</a:t>
            </a:r>
            <a:endParaRPr lang="en-US" sz="2400" dirty="0"/>
          </a:p>
        </p:txBody>
      </p:sp>
      <p:sp>
        <p:nvSpPr>
          <p:cNvPr id="4" name="TextBox 3"/>
          <p:cNvSpPr txBox="1"/>
          <p:nvPr/>
        </p:nvSpPr>
        <p:spPr>
          <a:xfrm>
            <a:off x="483775" y="1038156"/>
            <a:ext cx="8506113" cy="1369606"/>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 A-0-diagram </a:t>
            </a:r>
            <a:r>
              <a:rPr lang="sv-SE" dirty="0" smtClean="0">
                <a:latin typeface="Verdana" panose="020B0604030504040204" pitchFamily="34" charset="0"/>
                <a:ea typeface="Verdana" panose="020B0604030504040204" pitchFamily="34" charset="0"/>
                <a:cs typeface="Verdana" panose="020B0604030504040204" pitchFamily="34" charset="0"/>
              </a:rPr>
              <a:t>används också för att ange syfte/mål och perspektiv med IDEF0 modellen (med dess ingående diagram)</a:t>
            </a:r>
          </a:p>
          <a:p>
            <a:pPr marL="742950" lvl="1" indent="-285750">
              <a:spcAft>
                <a:spcPts val="900"/>
              </a:spcAft>
              <a:buFont typeface="Courier New" panose="02070309020205020404" pitchFamily="49" charset="0"/>
              <a:buChar char="o"/>
            </a:pPr>
            <a:r>
              <a:rPr lang="sv-SE" sz="1600" dirty="0" smtClean="0">
                <a:latin typeface="Verdana" panose="020B0604030504040204" pitchFamily="34" charset="0"/>
                <a:ea typeface="Verdana" panose="020B0604030504040204" pitchFamily="34" charset="0"/>
                <a:cs typeface="Verdana" panose="020B0604030504040204" pitchFamily="34" charset="0"/>
              </a:rPr>
              <a:t>Syfte/mål med IDEF0-modellen </a:t>
            </a:r>
          </a:p>
          <a:p>
            <a:pPr marL="742950" lvl="1" indent="-285750">
              <a:spcAft>
                <a:spcPts val="900"/>
              </a:spcAft>
              <a:buFont typeface="Courier New" panose="02070309020205020404" pitchFamily="49" charset="0"/>
              <a:buChar char="o"/>
            </a:pPr>
            <a:r>
              <a:rPr lang="sv-SE" sz="1600" dirty="0" smtClean="0">
                <a:latin typeface="Verdana" panose="020B0604030504040204" pitchFamily="34" charset="0"/>
                <a:ea typeface="Verdana" panose="020B0604030504040204" pitchFamily="34" charset="0"/>
                <a:cs typeface="Verdana" panose="020B0604030504040204" pitchFamily="34" charset="0"/>
              </a:rPr>
              <a:t>Ur vems perspektiv görs modellen</a:t>
            </a:r>
          </a:p>
        </p:txBody>
      </p:sp>
      <p:pic>
        <p:nvPicPr>
          <p:cNvPr id="2" name="Picture 1"/>
          <p:cNvPicPr>
            <a:picLocks noChangeAspect="1"/>
          </p:cNvPicPr>
          <p:nvPr/>
        </p:nvPicPr>
        <p:blipFill>
          <a:blip r:embed="rId3"/>
          <a:stretch>
            <a:fillRect/>
          </a:stretch>
        </p:blipFill>
        <p:spPr>
          <a:xfrm>
            <a:off x="4885682" y="1879024"/>
            <a:ext cx="3925810" cy="2942358"/>
          </a:xfrm>
          <a:prstGeom prst="rect">
            <a:avLst/>
          </a:prstGeom>
        </p:spPr>
      </p:pic>
      <p:sp>
        <p:nvSpPr>
          <p:cNvPr id="3" name="TextBox 2"/>
          <p:cNvSpPr txBox="1"/>
          <p:nvPr/>
        </p:nvSpPr>
        <p:spPr>
          <a:xfrm>
            <a:off x="2694216" y="4513605"/>
            <a:ext cx="3460174" cy="307777"/>
          </a:xfrm>
          <a:prstGeom prst="rect">
            <a:avLst/>
          </a:prstGeom>
          <a:noFill/>
        </p:spPr>
        <p:txBody>
          <a:bodyPr wrap="square" rtlCol="0">
            <a:spAutoFit/>
          </a:bodyPr>
          <a:lstStyle/>
          <a:p>
            <a:r>
              <a:rPr lang="sv-SE" sz="1400" dirty="0" smtClean="0"/>
              <a:t>(Figur från Giachetti, 2010)</a:t>
            </a:r>
            <a:endParaRPr lang="sv-SE" sz="1400" dirty="0"/>
          </a:p>
        </p:txBody>
      </p:sp>
    </p:spTree>
    <p:extLst>
      <p:ext uri="{BB962C8B-B14F-4D97-AF65-F5344CB8AC3E}">
        <p14:creationId xmlns:p14="http://schemas.microsoft.com/office/powerpoint/2010/main" val="187711775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IDEFO-exempel</a:t>
            </a:r>
            <a:endParaRPr lang="sv-SE"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8739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6" name="AutoShape 2"/>
          <p:cNvCxnSpPr>
            <a:cxnSpLocks noChangeShapeType="1"/>
          </p:cNvCxnSpPr>
          <p:nvPr/>
        </p:nvCxnSpPr>
        <p:spPr bwMode="auto">
          <a:xfrm flipH="1" flipV="1">
            <a:off x="1434647" y="3146823"/>
            <a:ext cx="1471613" cy="567928"/>
          </a:xfrm>
          <a:prstGeom prst="straightConnector1">
            <a:avLst/>
          </a:prstGeom>
          <a:noFill/>
          <a:ln w="9525">
            <a:solidFill>
              <a:schemeClr val="tx1"/>
            </a:solidFill>
            <a:round/>
            <a:headEnd/>
            <a:tailEnd/>
          </a:ln>
        </p:spPr>
      </p:cxnSp>
      <p:graphicFrame>
        <p:nvGraphicFramePr>
          <p:cNvPr id="1026" name="Object 3"/>
          <p:cNvGraphicFramePr>
            <a:graphicFrameLocks noChangeAspect="1"/>
          </p:cNvGraphicFramePr>
          <p:nvPr>
            <p:extLst>
              <p:ext uri="{D42A27DB-BD31-4B8C-83A1-F6EECF244321}">
                <p14:modId xmlns:p14="http://schemas.microsoft.com/office/powerpoint/2010/main" val="1554562330"/>
              </p:ext>
            </p:extLst>
          </p:nvPr>
        </p:nvGraphicFramePr>
        <p:xfrm>
          <a:off x="1332253" y="2895601"/>
          <a:ext cx="203597" cy="251222"/>
        </p:xfrm>
        <a:graphic>
          <a:graphicData uri="http://schemas.openxmlformats.org/presentationml/2006/ole">
            <mc:AlternateContent xmlns:mc="http://schemas.openxmlformats.org/markup-compatibility/2006">
              <mc:Choice xmlns:v="urn:schemas-microsoft-com:vml" Requires="v">
                <p:oleObj spid="_x0000_s1449"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253" y="2895601"/>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6"/>
          <p:cNvGraphicFramePr>
            <a:graphicFrameLocks noChangeAspect="1"/>
          </p:cNvGraphicFramePr>
          <p:nvPr>
            <p:extLst>
              <p:ext uri="{D42A27DB-BD31-4B8C-83A1-F6EECF244321}">
                <p14:modId xmlns:p14="http://schemas.microsoft.com/office/powerpoint/2010/main" val="712212243"/>
              </p:ext>
            </p:extLst>
          </p:nvPr>
        </p:nvGraphicFramePr>
        <p:xfrm>
          <a:off x="3438469" y="2842022"/>
          <a:ext cx="203597" cy="251222"/>
        </p:xfrm>
        <a:graphic>
          <a:graphicData uri="http://schemas.openxmlformats.org/presentationml/2006/ole">
            <mc:AlternateContent xmlns:mc="http://schemas.openxmlformats.org/markup-compatibility/2006">
              <mc:Choice xmlns:v="urn:schemas-microsoft-com:vml" Requires="v">
                <p:oleObj spid="_x0000_s1450" name="Visio" r:id="rId7" imgW="1586224" imgH="1520336" progId="">
                  <p:embed/>
                </p:oleObj>
              </mc:Choice>
              <mc:Fallback>
                <p:oleObj name="Visio" r:id="rId7" imgW="1586224" imgH="152033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8469" y="2842022"/>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7"/>
          <p:cNvGraphicFramePr>
            <a:graphicFrameLocks noChangeAspect="1"/>
          </p:cNvGraphicFramePr>
          <p:nvPr>
            <p:extLst>
              <p:ext uri="{D42A27DB-BD31-4B8C-83A1-F6EECF244321}">
                <p14:modId xmlns:p14="http://schemas.microsoft.com/office/powerpoint/2010/main" val="3234754456"/>
              </p:ext>
            </p:extLst>
          </p:nvPr>
        </p:nvGraphicFramePr>
        <p:xfrm>
          <a:off x="4735059" y="2895601"/>
          <a:ext cx="203597" cy="251222"/>
        </p:xfrm>
        <a:graphic>
          <a:graphicData uri="http://schemas.openxmlformats.org/presentationml/2006/ole">
            <mc:AlternateContent xmlns:mc="http://schemas.openxmlformats.org/markup-compatibility/2006">
              <mc:Choice xmlns:v="urn:schemas-microsoft-com:vml" Requires="v">
                <p:oleObj spid="_x0000_s1451"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5059" y="2895601"/>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40" name="AutoShape 48"/>
          <p:cNvCxnSpPr>
            <a:cxnSpLocks noChangeShapeType="1"/>
            <a:stCxn id="1045" idx="2"/>
          </p:cNvCxnSpPr>
          <p:nvPr/>
        </p:nvCxnSpPr>
        <p:spPr bwMode="auto">
          <a:xfrm flipV="1">
            <a:off x="3893287" y="3146822"/>
            <a:ext cx="944166" cy="675084"/>
          </a:xfrm>
          <a:prstGeom prst="straightConnector1">
            <a:avLst/>
          </a:prstGeom>
          <a:noFill/>
          <a:ln w="9525">
            <a:solidFill>
              <a:schemeClr val="tx1"/>
            </a:solidFill>
            <a:round/>
            <a:headEnd/>
            <a:tailEnd/>
          </a:ln>
        </p:spPr>
      </p:cxnSp>
      <p:cxnSp>
        <p:nvCxnSpPr>
          <p:cNvPr id="1041" name="AutoShape 49"/>
          <p:cNvCxnSpPr>
            <a:cxnSpLocks noChangeShapeType="1"/>
            <a:endCxn id="1045" idx="9"/>
          </p:cNvCxnSpPr>
          <p:nvPr/>
        </p:nvCxnSpPr>
        <p:spPr bwMode="auto">
          <a:xfrm>
            <a:off x="3540863" y="3093244"/>
            <a:ext cx="297656" cy="844154"/>
          </a:xfrm>
          <a:prstGeom prst="straightConnector1">
            <a:avLst/>
          </a:prstGeom>
          <a:noFill/>
          <a:ln w="9525">
            <a:solidFill>
              <a:schemeClr val="tx1"/>
            </a:solidFill>
            <a:round/>
            <a:headEnd/>
            <a:tailEnd/>
          </a:ln>
        </p:spPr>
      </p:cxnSp>
      <p:sp>
        <p:nvSpPr>
          <p:cNvPr id="1042" name="tower"/>
          <p:cNvSpPr>
            <a:spLocks noEditPoints="1" noChangeArrowheads="1"/>
          </p:cNvSpPr>
          <p:nvPr/>
        </p:nvSpPr>
        <p:spPr bwMode="auto">
          <a:xfrm>
            <a:off x="1839459" y="4308873"/>
            <a:ext cx="108347" cy="21550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3" name="tower"/>
          <p:cNvSpPr>
            <a:spLocks noEditPoints="1" noChangeArrowheads="1"/>
          </p:cNvSpPr>
          <p:nvPr/>
        </p:nvSpPr>
        <p:spPr bwMode="auto">
          <a:xfrm>
            <a:off x="1839459" y="3821906"/>
            <a:ext cx="108347" cy="215504"/>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4" name="tower"/>
          <p:cNvSpPr>
            <a:spLocks noEditPoints="1" noChangeArrowheads="1"/>
          </p:cNvSpPr>
          <p:nvPr/>
        </p:nvSpPr>
        <p:spPr bwMode="auto">
          <a:xfrm>
            <a:off x="3838519" y="4308873"/>
            <a:ext cx="108347" cy="215503"/>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sp>
        <p:nvSpPr>
          <p:cNvPr id="1045" name="tower"/>
          <p:cNvSpPr>
            <a:spLocks noEditPoints="1" noChangeArrowheads="1"/>
          </p:cNvSpPr>
          <p:nvPr/>
        </p:nvSpPr>
        <p:spPr bwMode="auto">
          <a:xfrm>
            <a:off x="3838519" y="3821907"/>
            <a:ext cx="108347" cy="216694"/>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sz="1350"/>
          </a:p>
        </p:txBody>
      </p:sp>
      <p:graphicFrame>
        <p:nvGraphicFramePr>
          <p:cNvPr id="1029" name="Object 54"/>
          <p:cNvGraphicFramePr>
            <a:graphicFrameLocks noChangeAspect="1"/>
          </p:cNvGraphicFramePr>
          <p:nvPr>
            <p:extLst>
              <p:ext uri="{D42A27DB-BD31-4B8C-83A1-F6EECF244321}">
                <p14:modId xmlns:p14="http://schemas.microsoft.com/office/powerpoint/2010/main" val="1781168352"/>
              </p:ext>
            </p:extLst>
          </p:nvPr>
        </p:nvGraphicFramePr>
        <p:xfrm>
          <a:off x="2741953" y="3714750"/>
          <a:ext cx="328613" cy="809625"/>
        </p:xfrm>
        <a:graphic>
          <a:graphicData uri="http://schemas.openxmlformats.org/presentationml/2006/ole">
            <mc:AlternateContent xmlns:mc="http://schemas.openxmlformats.org/markup-compatibility/2006">
              <mc:Choice xmlns:v="urn:schemas-microsoft-com:vml" Requires="v">
                <p:oleObj spid="_x0000_s1452"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953" y="3714750"/>
                        <a:ext cx="3286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1046" name="AutoShape 55"/>
          <p:cNvCxnSpPr>
            <a:cxnSpLocks noChangeShapeType="1"/>
          </p:cNvCxnSpPr>
          <p:nvPr/>
        </p:nvCxnSpPr>
        <p:spPr bwMode="auto">
          <a:xfrm>
            <a:off x="4087359" y="3857625"/>
            <a:ext cx="0" cy="0"/>
          </a:xfrm>
          <a:prstGeom prst="straightConnector1">
            <a:avLst/>
          </a:prstGeom>
          <a:noFill/>
          <a:ln w="9525">
            <a:solidFill>
              <a:schemeClr val="tx1"/>
            </a:solidFill>
            <a:round/>
            <a:headEnd/>
            <a:tailEnd/>
          </a:ln>
        </p:spPr>
      </p:cxnSp>
      <p:cxnSp>
        <p:nvCxnSpPr>
          <p:cNvPr id="1047" name="AutoShape 56"/>
          <p:cNvCxnSpPr>
            <a:cxnSpLocks noChangeShapeType="1"/>
          </p:cNvCxnSpPr>
          <p:nvPr/>
        </p:nvCxnSpPr>
        <p:spPr bwMode="auto">
          <a:xfrm>
            <a:off x="4087359" y="3857625"/>
            <a:ext cx="0" cy="0"/>
          </a:xfrm>
          <a:prstGeom prst="straightConnector1">
            <a:avLst/>
          </a:prstGeom>
          <a:noFill/>
          <a:ln w="9525">
            <a:solidFill>
              <a:schemeClr val="tx1"/>
            </a:solidFill>
            <a:round/>
            <a:headEnd/>
            <a:tailEnd/>
          </a:ln>
        </p:spPr>
      </p:cxnSp>
      <p:cxnSp>
        <p:nvCxnSpPr>
          <p:cNvPr id="1048" name="AutoShape 57"/>
          <p:cNvCxnSpPr>
            <a:cxnSpLocks noChangeShapeType="1"/>
            <a:stCxn id="1044" idx="9"/>
          </p:cNvCxnSpPr>
          <p:nvPr/>
        </p:nvCxnSpPr>
        <p:spPr bwMode="auto">
          <a:xfrm flipH="1" flipV="1">
            <a:off x="3070566" y="4119563"/>
            <a:ext cx="767953" cy="304800"/>
          </a:xfrm>
          <a:prstGeom prst="straightConnector1">
            <a:avLst/>
          </a:prstGeom>
          <a:noFill/>
          <a:ln w="9525">
            <a:solidFill>
              <a:schemeClr val="tx1"/>
            </a:solidFill>
            <a:round/>
            <a:headEnd/>
            <a:tailEnd/>
          </a:ln>
        </p:spPr>
      </p:cxnSp>
      <p:cxnSp>
        <p:nvCxnSpPr>
          <p:cNvPr id="1049" name="AutoShape 58"/>
          <p:cNvCxnSpPr>
            <a:cxnSpLocks noChangeShapeType="1"/>
            <a:stCxn id="1042" idx="4"/>
          </p:cNvCxnSpPr>
          <p:nvPr/>
        </p:nvCxnSpPr>
        <p:spPr bwMode="auto">
          <a:xfrm flipV="1">
            <a:off x="1947806" y="4119563"/>
            <a:ext cx="794147" cy="305991"/>
          </a:xfrm>
          <a:prstGeom prst="straightConnector1">
            <a:avLst/>
          </a:prstGeom>
          <a:noFill/>
          <a:ln w="9525">
            <a:solidFill>
              <a:schemeClr val="tx1"/>
            </a:solidFill>
            <a:round/>
            <a:headEnd/>
            <a:tailEnd/>
          </a:ln>
        </p:spPr>
      </p:cxnSp>
      <p:cxnSp>
        <p:nvCxnSpPr>
          <p:cNvPr id="1050" name="AutoShape 59"/>
          <p:cNvCxnSpPr>
            <a:cxnSpLocks noChangeShapeType="1"/>
            <a:stCxn id="1043" idx="4"/>
          </p:cNvCxnSpPr>
          <p:nvPr/>
        </p:nvCxnSpPr>
        <p:spPr bwMode="auto">
          <a:xfrm>
            <a:off x="1947806" y="3938588"/>
            <a:ext cx="794147" cy="180975"/>
          </a:xfrm>
          <a:prstGeom prst="straightConnector1">
            <a:avLst/>
          </a:prstGeom>
          <a:noFill/>
          <a:ln w="9525">
            <a:solidFill>
              <a:schemeClr val="tx1"/>
            </a:solidFill>
            <a:round/>
            <a:headEnd/>
            <a:tailEnd/>
          </a:ln>
        </p:spPr>
      </p:cxnSp>
      <p:cxnSp>
        <p:nvCxnSpPr>
          <p:cNvPr id="1051" name="AutoShape 60"/>
          <p:cNvCxnSpPr>
            <a:cxnSpLocks noChangeShapeType="1"/>
            <a:stCxn id="1045" idx="7"/>
            <a:endCxn id="1044" idx="2"/>
          </p:cNvCxnSpPr>
          <p:nvPr/>
        </p:nvCxnSpPr>
        <p:spPr bwMode="auto">
          <a:xfrm>
            <a:off x="3892097" y="4038601"/>
            <a:ext cx="1190" cy="270272"/>
          </a:xfrm>
          <a:prstGeom prst="straightConnector1">
            <a:avLst/>
          </a:prstGeom>
          <a:noFill/>
          <a:ln w="9525">
            <a:solidFill>
              <a:schemeClr val="tx1"/>
            </a:solidFill>
            <a:round/>
            <a:headEnd/>
            <a:tailEnd/>
          </a:ln>
        </p:spPr>
      </p:cxnSp>
      <p:graphicFrame>
        <p:nvGraphicFramePr>
          <p:cNvPr id="1030" name="Object 61"/>
          <p:cNvGraphicFramePr>
            <a:graphicFrameLocks noGrp="1" noChangeAspect="1"/>
          </p:cNvGraphicFramePr>
          <p:nvPr>
            <p:ph sz="quarter" idx="4294967295"/>
            <p:extLst>
              <p:ext uri="{D42A27DB-BD31-4B8C-83A1-F6EECF244321}">
                <p14:modId xmlns:p14="http://schemas.microsoft.com/office/powerpoint/2010/main" val="4180198623"/>
              </p:ext>
            </p:extLst>
          </p:nvPr>
        </p:nvGraphicFramePr>
        <p:xfrm>
          <a:off x="3579604" y="2088204"/>
          <a:ext cx="486966" cy="273844"/>
        </p:xfrm>
        <a:graphic>
          <a:graphicData uri="http://schemas.openxmlformats.org/presentationml/2006/ole">
            <mc:AlternateContent xmlns:mc="http://schemas.openxmlformats.org/markup-compatibility/2006">
              <mc:Choice xmlns:v="urn:schemas-microsoft-com:vml" Requires="v">
                <p:oleObj spid="_x0000_s1453"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9604" y="2088204"/>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62"/>
          <p:cNvGraphicFramePr>
            <a:graphicFrameLocks noGrp="1" noChangeAspect="1"/>
          </p:cNvGraphicFramePr>
          <p:nvPr>
            <p:ph sz="quarter" idx="4294967295"/>
            <p:extLst>
              <p:ext uri="{D42A27DB-BD31-4B8C-83A1-F6EECF244321}">
                <p14:modId xmlns:p14="http://schemas.microsoft.com/office/powerpoint/2010/main" val="3646808948"/>
              </p:ext>
            </p:extLst>
          </p:nvPr>
        </p:nvGraphicFramePr>
        <p:xfrm>
          <a:off x="4464784" y="1275160"/>
          <a:ext cx="451247" cy="540544"/>
        </p:xfrm>
        <a:graphic>
          <a:graphicData uri="http://schemas.openxmlformats.org/presentationml/2006/ole">
            <mc:AlternateContent xmlns:mc="http://schemas.openxmlformats.org/markup-compatibility/2006">
              <mc:Choice xmlns:v="urn:schemas-microsoft-com:vml" Requires="v">
                <p:oleObj spid="_x0000_s1454"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4784" y="1275160"/>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63"/>
          <p:cNvGraphicFramePr>
            <a:graphicFrameLocks noGrp="1" noChangeAspect="1"/>
          </p:cNvGraphicFramePr>
          <p:nvPr>
            <p:ph sz="quarter" idx="4294967295"/>
            <p:extLst>
              <p:ext uri="{D42A27DB-BD31-4B8C-83A1-F6EECF244321}">
                <p14:modId xmlns:p14="http://schemas.microsoft.com/office/powerpoint/2010/main" val="1937501261"/>
              </p:ext>
            </p:extLst>
          </p:nvPr>
        </p:nvGraphicFramePr>
        <p:xfrm>
          <a:off x="1356061" y="1912144"/>
          <a:ext cx="385763" cy="415529"/>
        </p:xfrm>
        <a:graphic>
          <a:graphicData uri="http://schemas.openxmlformats.org/presentationml/2006/ole">
            <mc:AlternateContent xmlns:mc="http://schemas.openxmlformats.org/markup-compatibility/2006">
              <mc:Choice xmlns:v="urn:schemas-microsoft-com:vml" Requires="v">
                <p:oleObj spid="_x0000_s1455"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56061" y="1912144"/>
                        <a:ext cx="385763" cy="4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64"/>
          <p:cNvGraphicFramePr>
            <a:graphicFrameLocks noChangeAspect="1"/>
          </p:cNvGraphicFramePr>
          <p:nvPr>
            <p:extLst>
              <p:ext uri="{D42A27DB-BD31-4B8C-83A1-F6EECF244321}">
                <p14:modId xmlns:p14="http://schemas.microsoft.com/office/powerpoint/2010/main" val="2662835015"/>
              </p:ext>
            </p:extLst>
          </p:nvPr>
        </p:nvGraphicFramePr>
        <p:xfrm>
          <a:off x="1063168" y="1369219"/>
          <a:ext cx="136922" cy="284560"/>
        </p:xfrm>
        <a:graphic>
          <a:graphicData uri="http://schemas.openxmlformats.org/presentationml/2006/ole">
            <mc:AlternateContent xmlns:mc="http://schemas.openxmlformats.org/markup-compatibility/2006">
              <mc:Choice xmlns:v="urn:schemas-microsoft-com:vml" Requires="v">
                <p:oleObj spid="_x0000_s1456"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3168" y="1369219"/>
                        <a:ext cx="136922" cy="28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121"/>
          <p:cNvGraphicFramePr>
            <a:graphicFrameLocks noGrp="1" noChangeAspect="1"/>
          </p:cNvGraphicFramePr>
          <p:nvPr>
            <p:ph sz="quarter" idx="1"/>
            <p:extLst>
              <p:ext uri="{D42A27DB-BD31-4B8C-83A1-F6EECF244321}">
                <p14:modId xmlns:p14="http://schemas.microsoft.com/office/powerpoint/2010/main" val="3709833707"/>
              </p:ext>
            </p:extLst>
          </p:nvPr>
        </p:nvGraphicFramePr>
        <p:xfrm>
          <a:off x="1260812" y="1275160"/>
          <a:ext cx="167878" cy="271463"/>
        </p:xfrm>
        <a:graphic>
          <a:graphicData uri="http://schemas.openxmlformats.org/presentationml/2006/ole">
            <mc:AlternateContent xmlns:mc="http://schemas.openxmlformats.org/markup-compatibility/2006">
              <mc:Choice xmlns:v="urn:schemas-microsoft-com:vml" Requires="v">
                <p:oleObj spid="_x0000_s1457"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60812" y="1275160"/>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3228" name="AutoShape 124"/>
          <p:cNvSpPr>
            <a:spLocks/>
          </p:cNvSpPr>
          <p:nvPr/>
        </p:nvSpPr>
        <p:spPr bwMode="auto">
          <a:xfrm>
            <a:off x="6084094" y="1168004"/>
            <a:ext cx="323850" cy="2268140"/>
          </a:xfrm>
          <a:prstGeom prst="rightBrace">
            <a:avLst>
              <a:gd name="adj1" fmla="val 58364"/>
              <a:gd name="adj2" fmla="val 50000"/>
            </a:avLst>
          </a:prstGeom>
          <a:noFill/>
          <a:ln w="9525">
            <a:solidFill>
              <a:schemeClr val="tx1"/>
            </a:solidFill>
            <a:round/>
            <a:headEnd/>
            <a:tailEnd/>
          </a:ln>
        </p:spPr>
        <p:txBody>
          <a:bodyPr wrap="none" anchor="ctr"/>
          <a:lstStyle/>
          <a:p>
            <a:endParaRPr lang="sv-SE" sz="1350"/>
          </a:p>
        </p:txBody>
      </p:sp>
      <p:sp>
        <p:nvSpPr>
          <p:cNvPr id="943229" name="Text Box 125"/>
          <p:cNvSpPr txBox="1">
            <a:spLocks noChangeArrowheads="1"/>
          </p:cNvSpPr>
          <p:nvPr/>
        </p:nvSpPr>
        <p:spPr bwMode="auto">
          <a:xfrm>
            <a:off x="6488905" y="1978908"/>
            <a:ext cx="2432284" cy="646331"/>
          </a:xfrm>
          <a:prstGeom prst="rect">
            <a:avLst/>
          </a:prstGeom>
          <a:noFill/>
          <a:ln w="9525">
            <a:noFill/>
            <a:miter lim="800000"/>
            <a:headEnd/>
            <a:tailEnd/>
          </a:ln>
        </p:spPr>
        <p:txBody>
          <a:bodyPr wrap="square">
            <a:spAutoFit/>
          </a:bodyPr>
          <a:lstStyle/>
          <a:p>
            <a:pPr>
              <a:spcBef>
                <a:spcPct val="50000"/>
              </a:spcBef>
            </a:pPr>
            <a:r>
              <a:rPr lang="sv-SE" sz="1200" b="1" dirty="0">
                <a:latin typeface="Verdana" panose="020B0604030504040204" pitchFamily="34" charset="0"/>
                <a:ea typeface="Verdana" panose="020B0604030504040204" pitchFamily="34" charset="0"/>
                <a:cs typeface="Verdana" panose="020B0604030504040204" pitchFamily="34" charset="0"/>
              </a:rPr>
              <a:t>Människor utför (manuella) aktiviteter i en verksamhet</a:t>
            </a:r>
          </a:p>
        </p:txBody>
      </p:sp>
      <p:sp>
        <p:nvSpPr>
          <p:cNvPr id="943230" name="AutoShape 126"/>
          <p:cNvSpPr>
            <a:spLocks/>
          </p:cNvSpPr>
          <p:nvPr/>
        </p:nvSpPr>
        <p:spPr bwMode="auto">
          <a:xfrm>
            <a:off x="6111479" y="3436144"/>
            <a:ext cx="323850" cy="1565672"/>
          </a:xfrm>
          <a:prstGeom prst="rightBrace">
            <a:avLst>
              <a:gd name="adj1" fmla="val 40288"/>
              <a:gd name="adj2" fmla="val 50000"/>
            </a:avLst>
          </a:prstGeom>
          <a:noFill/>
          <a:ln w="9525">
            <a:solidFill>
              <a:schemeClr val="tx1"/>
            </a:solidFill>
            <a:round/>
            <a:headEnd/>
            <a:tailEnd/>
          </a:ln>
        </p:spPr>
        <p:txBody>
          <a:bodyPr wrap="none" anchor="ctr"/>
          <a:lstStyle/>
          <a:p>
            <a:endParaRPr lang="sv-SE" sz="1350"/>
          </a:p>
        </p:txBody>
      </p:sp>
      <p:sp>
        <p:nvSpPr>
          <p:cNvPr id="943231" name="Text Box 127"/>
          <p:cNvSpPr txBox="1">
            <a:spLocks noChangeArrowheads="1"/>
          </p:cNvSpPr>
          <p:nvPr/>
        </p:nvSpPr>
        <p:spPr bwMode="auto">
          <a:xfrm>
            <a:off x="6529693" y="3856464"/>
            <a:ext cx="2432284" cy="830997"/>
          </a:xfrm>
          <a:prstGeom prst="rect">
            <a:avLst/>
          </a:prstGeom>
          <a:noFill/>
          <a:ln w="9525">
            <a:noFill/>
            <a:miter lim="800000"/>
            <a:headEnd/>
            <a:tailEnd/>
          </a:ln>
        </p:spPr>
        <p:txBody>
          <a:bodyPr wrap="square">
            <a:spAutoFit/>
          </a:bodyPr>
          <a:lstStyle/>
          <a:p>
            <a:pPr>
              <a:spcBef>
                <a:spcPct val="50000"/>
              </a:spcBef>
            </a:pPr>
            <a:r>
              <a:rPr lang="sv-SE" sz="1200" b="1" dirty="0">
                <a:latin typeface="Verdana" panose="020B0604030504040204" pitchFamily="34" charset="0"/>
                <a:ea typeface="Verdana" panose="020B0604030504040204" pitchFamily="34" charset="0"/>
                <a:cs typeface="Verdana" panose="020B0604030504040204" pitchFamily="34" charset="0"/>
              </a:rPr>
              <a:t>Datorer utför (automatiserade) aktiviteter i en verksamhet</a:t>
            </a:r>
          </a:p>
        </p:txBody>
      </p:sp>
      <p:sp>
        <p:nvSpPr>
          <p:cNvPr id="943232" name="AutoShape 128"/>
          <p:cNvSpPr>
            <a:spLocks/>
          </p:cNvSpPr>
          <p:nvPr/>
        </p:nvSpPr>
        <p:spPr bwMode="auto">
          <a:xfrm>
            <a:off x="6462713" y="2680098"/>
            <a:ext cx="270272" cy="701278"/>
          </a:xfrm>
          <a:prstGeom prst="rightBrace">
            <a:avLst>
              <a:gd name="adj1" fmla="val 21623"/>
              <a:gd name="adj2" fmla="val 50000"/>
            </a:avLst>
          </a:prstGeom>
          <a:noFill/>
          <a:ln w="9525">
            <a:solidFill>
              <a:schemeClr val="tx1"/>
            </a:solidFill>
            <a:round/>
            <a:headEnd/>
            <a:tailEnd/>
          </a:ln>
        </p:spPr>
        <p:txBody>
          <a:bodyPr wrap="none" anchor="ctr"/>
          <a:lstStyle/>
          <a:p>
            <a:endParaRPr lang="sv-SE" sz="1350"/>
          </a:p>
        </p:txBody>
      </p:sp>
      <p:sp>
        <p:nvSpPr>
          <p:cNvPr id="943233" name="Rectangle 129"/>
          <p:cNvSpPr>
            <a:spLocks noChangeArrowheads="1"/>
          </p:cNvSpPr>
          <p:nvPr/>
        </p:nvSpPr>
        <p:spPr bwMode="auto">
          <a:xfrm>
            <a:off x="6754015" y="2661274"/>
            <a:ext cx="1513755" cy="646331"/>
          </a:xfrm>
          <a:prstGeom prst="rect">
            <a:avLst/>
          </a:prstGeom>
          <a:noFill/>
          <a:ln w="9525">
            <a:noFill/>
            <a:miter lim="800000"/>
            <a:headEnd/>
            <a:tailEnd/>
          </a:ln>
        </p:spPr>
        <p:txBody>
          <a:bodyPr wrap="square">
            <a:spAutoFit/>
          </a:bodyPr>
          <a:lstStyle/>
          <a:p>
            <a:pPr>
              <a:spcBef>
                <a:spcPct val="50000"/>
              </a:spcBef>
            </a:pPr>
            <a:r>
              <a:rPr lang="sv-SE" sz="1200" b="1" dirty="0">
                <a:latin typeface="Verdana" panose="020B0604030504040204" pitchFamily="34" charset="0"/>
                <a:ea typeface="Verdana" panose="020B0604030504040204" pitchFamily="34" charset="0"/>
                <a:cs typeface="Verdana" panose="020B0604030504040204" pitchFamily="34" charset="0"/>
              </a:rPr>
              <a:t>Människor interagerar med datorer</a:t>
            </a:r>
          </a:p>
        </p:txBody>
      </p:sp>
      <p:sp>
        <p:nvSpPr>
          <p:cNvPr id="1064" name="Rectangle 130"/>
          <p:cNvSpPr>
            <a:spLocks noGrp="1" noChangeArrowheads="1"/>
          </p:cNvSpPr>
          <p:nvPr>
            <p:ph type="title"/>
          </p:nvPr>
        </p:nvSpPr>
        <p:spPr>
          <a:xfrm>
            <a:off x="283022" y="246826"/>
            <a:ext cx="7422025" cy="857250"/>
          </a:xfrm>
          <a:noFill/>
        </p:spPr>
        <p:txBody>
          <a:bodyPr>
            <a:normAutofit/>
          </a:bodyPr>
          <a:lstStyle/>
          <a:p>
            <a:pPr algn="l" eaLnBrk="1" hangingPunct="1"/>
            <a:r>
              <a:rPr lang="sv-SE" sz="2700" dirty="0"/>
              <a:t>Verksamheten – två (eller tre) nivåer </a:t>
            </a:r>
          </a:p>
        </p:txBody>
      </p:sp>
      <p:grpSp>
        <p:nvGrpSpPr>
          <p:cNvPr id="132" name="Group 131"/>
          <p:cNvGrpSpPr>
            <a:grpSpLocks/>
          </p:cNvGrpSpPr>
          <p:nvPr/>
        </p:nvGrpSpPr>
        <p:grpSpPr bwMode="auto">
          <a:xfrm>
            <a:off x="2472687" y="1093952"/>
            <a:ext cx="300398" cy="343927"/>
            <a:chOff x="1459" y="1674"/>
            <a:chExt cx="210" cy="549"/>
          </a:xfrm>
        </p:grpSpPr>
        <p:grpSp>
          <p:nvGrpSpPr>
            <p:cNvPr id="133" name="Group 132"/>
            <p:cNvGrpSpPr>
              <a:grpSpLocks/>
            </p:cNvGrpSpPr>
            <p:nvPr/>
          </p:nvGrpSpPr>
          <p:grpSpPr bwMode="auto">
            <a:xfrm>
              <a:off x="1489" y="1674"/>
              <a:ext cx="115" cy="95"/>
              <a:chOff x="1489" y="1674"/>
              <a:chExt cx="115" cy="95"/>
            </a:xfrm>
          </p:grpSpPr>
          <p:sp>
            <p:nvSpPr>
              <p:cNvPr id="141" name="Freeform 140"/>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2" name="Freeform 141"/>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3" name="Freeform 142"/>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4" name="Freeform 143"/>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5" name="Freeform 144"/>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34" name="Group 133"/>
            <p:cNvGrpSpPr>
              <a:grpSpLocks/>
            </p:cNvGrpSpPr>
            <p:nvPr/>
          </p:nvGrpSpPr>
          <p:grpSpPr bwMode="auto">
            <a:xfrm>
              <a:off x="1459" y="1706"/>
              <a:ext cx="210" cy="517"/>
              <a:chOff x="1459" y="1706"/>
              <a:chExt cx="210" cy="517"/>
            </a:xfrm>
          </p:grpSpPr>
          <p:sp>
            <p:nvSpPr>
              <p:cNvPr id="135" name="Freeform 134"/>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6" name="Freeform 135"/>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7" name="Freeform 136"/>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8" name="Freeform 137"/>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39" name="Freeform 138"/>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40" name="Freeform 139"/>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46" name="Group 145"/>
          <p:cNvGrpSpPr>
            <a:grpSpLocks/>
          </p:cNvGrpSpPr>
          <p:nvPr/>
        </p:nvGrpSpPr>
        <p:grpSpPr bwMode="auto">
          <a:xfrm>
            <a:off x="2688587" y="1309852"/>
            <a:ext cx="300398" cy="343927"/>
            <a:chOff x="1459" y="1674"/>
            <a:chExt cx="210" cy="549"/>
          </a:xfrm>
        </p:grpSpPr>
        <p:grpSp>
          <p:nvGrpSpPr>
            <p:cNvPr id="147" name="Group 146"/>
            <p:cNvGrpSpPr>
              <a:grpSpLocks/>
            </p:cNvGrpSpPr>
            <p:nvPr/>
          </p:nvGrpSpPr>
          <p:grpSpPr bwMode="auto">
            <a:xfrm>
              <a:off x="1489" y="1674"/>
              <a:ext cx="115" cy="95"/>
              <a:chOff x="1489" y="1674"/>
              <a:chExt cx="115" cy="95"/>
            </a:xfrm>
          </p:grpSpPr>
          <p:sp>
            <p:nvSpPr>
              <p:cNvPr id="155" name="Freeform 154"/>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6" name="Freeform 155"/>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7" name="Freeform 156"/>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8" name="Freeform 157"/>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9" name="Freeform 158"/>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48" name="Group 147"/>
            <p:cNvGrpSpPr>
              <a:grpSpLocks/>
            </p:cNvGrpSpPr>
            <p:nvPr/>
          </p:nvGrpSpPr>
          <p:grpSpPr bwMode="auto">
            <a:xfrm>
              <a:off x="1459" y="1706"/>
              <a:ext cx="210" cy="517"/>
              <a:chOff x="1459" y="1706"/>
              <a:chExt cx="210" cy="517"/>
            </a:xfrm>
          </p:grpSpPr>
          <p:sp>
            <p:nvSpPr>
              <p:cNvPr id="149" name="Freeform 148"/>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0" name="Freeform 149"/>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1" name="Freeform 150"/>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2" name="Freeform 151"/>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3" name="Freeform 152"/>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54" name="Freeform 153"/>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60" name="Group 159"/>
          <p:cNvGrpSpPr>
            <a:grpSpLocks/>
          </p:cNvGrpSpPr>
          <p:nvPr/>
        </p:nvGrpSpPr>
        <p:grpSpPr bwMode="auto">
          <a:xfrm>
            <a:off x="2299701" y="1812790"/>
            <a:ext cx="300398" cy="343927"/>
            <a:chOff x="1459" y="1674"/>
            <a:chExt cx="210" cy="549"/>
          </a:xfrm>
        </p:grpSpPr>
        <p:grpSp>
          <p:nvGrpSpPr>
            <p:cNvPr id="161" name="Group 160"/>
            <p:cNvGrpSpPr>
              <a:grpSpLocks/>
            </p:cNvGrpSpPr>
            <p:nvPr/>
          </p:nvGrpSpPr>
          <p:grpSpPr bwMode="auto">
            <a:xfrm>
              <a:off x="1489" y="1674"/>
              <a:ext cx="115" cy="95"/>
              <a:chOff x="1489" y="1674"/>
              <a:chExt cx="115" cy="95"/>
            </a:xfrm>
          </p:grpSpPr>
          <p:sp>
            <p:nvSpPr>
              <p:cNvPr id="169" name="Freeform 16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0" name="Freeform 16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1" name="Freeform 17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2" name="Freeform 17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3" name="Freeform 17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62" name="Group 161"/>
            <p:cNvGrpSpPr>
              <a:grpSpLocks/>
            </p:cNvGrpSpPr>
            <p:nvPr/>
          </p:nvGrpSpPr>
          <p:grpSpPr bwMode="auto">
            <a:xfrm>
              <a:off x="1459" y="1706"/>
              <a:ext cx="210" cy="517"/>
              <a:chOff x="1459" y="1706"/>
              <a:chExt cx="210" cy="517"/>
            </a:xfrm>
          </p:grpSpPr>
          <p:sp>
            <p:nvSpPr>
              <p:cNvPr id="163" name="Freeform 16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4" name="Freeform 16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5" name="Freeform 16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6" name="Freeform 16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7" name="Freeform 16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68" name="Freeform 16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74" name="Group 173"/>
          <p:cNvGrpSpPr>
            <a:grpSpLocks/>
          </p:cNvGrpSpPr>
          <p:nvPr/>
        </p:nvGrpSpPr>
        <p:grpSpPr bwMode="auto">
          <a:xfrm>
            <a:off x="2515601" y="2028690"/>
            <a:ext cx="300398" cy="343927"/>
            <a:chOff x="1459" y="1674"/>
            <a:chExt cx="210" cy="549"/>
          </a:xfrm>
        </p:grpSpPr>
        <p:grpSp>
          <p:nvGrpSpPr>
            <p:cNvPr id="175" name="Group 174"/>
            <p:cNvGrpSpPr>
              <a:grpSpLocks/>
            </p:cNvGrpSpPr>
            <p:nvPr/>
          </p:nvGrpSpPr>
          <p:grpSpPr bwMode="auto">
            <a:xfrm>
              <a:off x="1489" y="1674"/>
              <a:ext cx="115" cy="95"/>
              <a:chOff x="1489" y="1674"/>
              <a:chExt cx="115" cy="95"/>
            </a:xfrm>
          </p:grpSpPr>
          <p:sp>
            <p:nvSpPr>
              <p:cNvPr id="183" name="Freeform 18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4" name="Freeform 18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5" name="Freeform 18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6" name="Freeform 18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7" name="Freeform 18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76" name="Group 175"/>
            <p:cNvGrpSpPr>
              <a:grpSpLocks/>
            </p:cNvGrpSpPr>
            <p:nvPr/>
          </p:nvGrpSpPr>
          <p:grpSpPr bwMode="auto">
            <a:xfrm>
              <a:off x="1459" y="1706"/>
              <a:ext cx="210" cy="517"/>
              <a:chOff x="1459" y="1706"/>
              <a:chExt cx="210" cy="517"/>
            </a:xfrm>
          </p:grpSpPr>
          <p:sp>
            <p:nvSpPr>
              <p:cNvPr id="177" name="Freeform 176"/>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8" name="Freeform 177"/>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79" name="Freeform 178"/>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0" name="Freeform 179"/>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1" name="Freeform 180"/>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82" name="Freeform 181"/>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188" name="Group 187"/>
          <p:cNvGrpSpPr>
            <a:grpSpLocks/>
          </p:cNvGrpSpPr>
          <p:nvPr/>
        </p:nvGrpSpPr>
        <p:grpSpPr bwMode="auto">
          <a:xfrm>
            <a:off x="937796" y="2823091"/>
            <a:ext cx="300398" cy="343927"/>
            <a:chOff x="1459" y="1674"/>
            <a:chExt cx="210" cy="549"/>
          </a:xfrm>
        </p:grpSpPr>
        <p:grpSp>
          <p:nvGrpSpPr>
            <p:cNvPr id="189" name="Group 188"/>
            <p:cNvGrpSpPr>
              <a:grpSpLocks/>
            </p:cNvGrpSpPr>
            <p:nvPr/>
          </p:nvGrpSpPr>
          <p:grpSpPr bwMode="auto">
            <a:xfrm>
              <a:off x="1489" y="1674"/>
              <a:ext cx="115" cy="95"/>
              <a:chOff x="1489" y="1674"/>
              <a:chExt cx="115" cy="95"/>
            </a:xfrm>
          </p:grpSpPr>
          <p:sp>
            <p:nvSpPr>
              <p:cNvPr id="197" name="Freeform 196"/>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8" name="Freeform 197"/>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9" name="Freeform 198"/>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00" name="Freeform 199"/>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01" name="Freeform 200"/>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190" name="Group 189"/>
            <p:cNvGrpSpPr>
              <a:grpSpLocks/>
            </p:cNvGrpSpPr>
            <p:nvPr/>
          </p:nvGrpSpPr>
          <p:grpSpPr bwMode="auto">
            <a:xfrm>
              <a:off x="1459" y="1706"/>
              <a:ext cx="210" cy="517"/>
              <a:chOff x="1459" y="1706"/>
              <a:chExt cx="210" cy="517"/>
            </a:xfrm>
          </p:grpSpPr>
          <p:sp>
            <p:nvSpPr>
              <p:cNvPr id="191" name="Freeform 190"/>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2" name="Freeform 191"/>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3" name="Freeform 192"/>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4" name="Freeform 193"/>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5" name="Freeform 194"/>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196" name="Freeform 195"/>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230" name="Group 229"/>
          <p:cNvGrpSpPr>
            <a:grpSpLocks/>
          </p:cNvGrpSpPr>
          <p:nvPr/>
        </p:nvGrpSpPr>
        <p:grpSpPr bwMode="auto">
          <a:xfrm>
            <a:off x="2928360" y="2823091"/>
            <a:ext cx="300398" cy="343927"/>
            <a:chOff x="1459" y="1674"/>
            <a:chExt cx="210" cy="549"/>
          </a:xfrm>
        </p:grpSpPr>
        <p:grpSp>
          <p:nvGrpSpPr>
            <p:cNvPr id="231" name="Group 230"/>
            <p:cNvGrpSpPr>
              <a:grpSpLocks/>
            </p:cNvGrpSpPr>
            <p:nvPr/>
          </p:nvGrpSpPr>
          <p:grpSpPr bwMode="auto">
            <a:xfrm>
              <a:off x="1489" y="1674"/>
              <a:ext cx="115" cy="95"/>
              <a:chOff x="1489" y="1674"/>
              <a:chExt cx="115" cy="95"/>
            </a:xfrm>
          </p:grpSpPr>
          <p:sp>
            <p:nvSpPr>
              <p:cNvPr id="239" name="Freeform 23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0" name="Freeform 23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1" name="Freeform 24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2" name="Freeform 24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3" name="Freeform 24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232" name="Group 231"/>
            <p:cNvGrpSpPr>
              <a:grpSpLocks/>
            </p:cNvGrpSpPr>
            <p:nvPr/>
          </p:nvGrpSpPr>
          <p:grpSpPr bwMode="auto">
            <a:xfrm>
              <a:off x="1459" y="1706"/>
              <a:ext cx="210" cy="517"/>
              <a:chOff x="1459" y="1706"/>
              <a:chExt cx="210" cy="517"/>
            </a:xfrm>
          </p:grpSpPr>
          <p:sp>
            <p:nvSpPr>
              <p:cNvPr id="233" name="Freeform 23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4" name="Freeform 23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5" name="Freeform 23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6" name="Freeform 23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7" name="Freeform 23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38" name="Freeform 23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grpSp>
        <p:nvGrpSpPr>
          <p:cNvPr id="244" name="Group 243"/>
          <p:cNvGrpSpPr>
            <a:grpSpLocks/>
          </p:cNvGrpSpPr>
          <p:nvPr/>
        </p:nvGrpSpPr>
        <p:grpSpPr bwMode="auto">
          <a:xfrm>
            <a:off x="4273947" y="2858773"/>
            <a:ext cx="300398" cy="343927"/>
            <a:chOff x="1459" y="1674"/>
            <a:chExt cx="210" cy="549"/>
          </a:xfrm>
        </p:grpSpPr>
        <p:grpSp>
          <p:nvGrpSpPr>
            <p:cNvPr id="245" name="Group 244"/>
            <p:cNvGrpSpPr>
              <a:grpSpLocks/>
            </p:cNvGrpSpPr>
            <p:nvPr/>
          </p:nvGrpSpPr>
          <p:grpSpPr bwMode="auto">
            <a:xfrm>
              <a:off x="1489" y="1674"/>
              <a:ext cx="115" cy="95"/>
              <a:chOff x="1489" y="1674"/>
              <a:chExt cx="115" cy="95"/>
            </a:xfrm>
          </p:grpSpPr>
          <p:sp>
            <p:nvSpPr>
              <p:cNvPr id="253" name="Freeform 25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4" name="Freeform 25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5" name="Freeform 25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6" name="Freeform 25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7" name="Freeform 25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nvGrpSpPr>
            <p:cNvPr id="246" name="Group 245"/>
            <p:cNvGrpSpPr>
              <a:grpSpLocks/>
            </p:cNvGrpSpPr>
            <p:nvPr/>
          </p:nvGrpSpPr>
          <p:grpSpPr bwMode="auto">
            <a:xfrm>
              <a:off x="1459" y="1706"/>
              <a:ext cx="210" cy="517"/>
              <a:chOff x="1459" y="1706"/>
              <a:chExt cx="210" cy="517"/>
            </a:xfrm>
          </p:grpSpPr>
          <p:sp>
            <p:nvSpPr>
              <p:cNvPr id="247" name="Freeform 246"/>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8" name="Freeform 247"/>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49" name="Freeform 248"/>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0" name="Freeform 249"/>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1" name="Freeform 250"/>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
            <p:nvSpPr>
              <p:cNvPr id="252" name="Freeform 251"/>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grpSp>
      <p:sp>
        <p:nvSpPr>
          <p:cNvPr id="258" name="Line 123"/>
          <p:cNvSpPr>
            <a:spLocks noChangeShapeType="1"/>
          </p:cNvSpPr>
          <p:nvPr/>
        </p:nvSpPr>
        <p:spPr bwMode="auto">
          <a:xfrm flipV="1">
            <a:off x="340242" y="3448269"/>
            <a:ext cx="5549941" cy="4594"/>
          </a:xfrm>
          <a:prstGeom prst="line">
            <a:avLst/>
          </a:prstGeom>
          <a:noFill/>
          <a:ln w="6350">
            <a:solidFill>
              <a:schemeClr val="tx1"/>
            </a:solidFill>
            <a:prstDash val="dash"/>
            <a:round/>
            <a:headEnd/>
            <a:tailEnd/>
          </a:ln>
        </p:spPr>
        <p:txBody>
          <a:bodyPr/>
          <a:lstStyle/>
          <a:p>
            <a:endParaRPr lang="sv-SE" sz="1350"/>
          </a:p>
        </p:txBody>
      </p:sp>
      <p:sp>
        <p:nvSpPr>
          <p:cNvPr id="259" name="Line 123"/>
          <p:cNvSpPr>
            <a:spLocks noChangeShapeType="1"/>
          </p:cNvSpPr>
          <p:nvPr/>
        </p:nvSpPr>
        <p:spPr bwMode="auto">
          <a:xfrm flipV="1">
            <a:off x="384903" y="2665184"/>
            <a:ext cx="5549941" cy="4594"/>
          </a:xfrm>
          <a:prstGeom prst="line">
            <a:avLst/>
          </a:prstGeom>
          <a:noFill/>
          <a:ln w="6350">
            <a:solidFill>
              <a:schemeClr val="tx1"/>
            </a:solidFill>
            <a:prstDash val="dash"/>
            <a:round/>
            <a:headEnd/>
            <a:tailEnd/>
          </a:ln>
        </p:spPr>
        <p:txBody>
          <a:bodyPr/>
          <a:lstStyle/>
          <a:p>
            <a:endParaRPr lang="sv-SE" sz="1350"/>
          </a:p>
        </p:txBody>
      </p:sp>
    </p:spTree>
    <p:custDataLst>
      <p:tags r:id="rId2"/>
    </p:custDataLst>
    <p:extLst>
      <p:ext uri="{BB962C8B-B14F-4D97-AF65-F5344CB8AC3E}">
        <p14:creationId xmlns:p14="http://schemas.microsoft.com/office/powerpoint/2010/main" val="317520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IDEFO-exempel</a:t>
            </a:r>
            <a:endParaRPr lang="sv-SE"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Oval 6"/>
          <p:cNvSpPr/>
          <p:nvPr/>
        </p:nvSpPr>
        <p:spPr>
          <a:xfrm>
            <a:off x="3657599" y="1870655"/>
            <a:ext cx="5287617" cy="3194326"/>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7685176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710" y="216014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419586" name="Rectangle 2"/>
          <p:cNvSpPr>
            <a:spLocks noGrp="1" noChangeArrowheads="1"/>
          </p:cNvSpPr>
          <p:nvPr>
            <p:ph type="title"/>
          </p:nvPr>
        </p:nvSpPr>
        <p:spPr>
          <a:xfrm>
            <a:off x="555694" y="390115"/>
            <a:ext cx="6850800" cy="596700"/>
          </a:xfrm>
        </p:spPr>
        <p:txBody>
          <a:bodyPr>
            <a:normAutofit/>
          </a:bodyPr>
          <a:lstStyle/>
          <a:p>
            <a:pPr>
              <a:defRPr/>
            </a:pPr>
            <a:r>
              <a:rPr lang="sv-SE" sz="2400" dirty="0" smtClean="0"/>
              <a:t>A0-diagram</a:t>
            </a:r>
            <a:endParaRPr lang="en-US" sz="2400" dirty="0"/>
          </a:p>
        </p:txBody>
      </p:sp>
      <p:sp>
        <p:nvSpPr>
          <p:cNvPr id="4" name="TextBox 3"/>
          <p:cNvSpPr txBox="1"/>
          <p:nvPr/>
        </p:nvSpPr>
        <p:spPr>
          <a:xfrm>
            <a:off x="483775" y="1038156"/>
            <a:ext cx="8506113" cy="761747"/>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sv-SE" dirty="0" smtClean="0">
                <a:latin typeface="Verdana" panose="020B0604030504040204" pitchFamily="34" charset="0"/>
                <a:ea typeface="Verdana" panose="020B0604030504040204" pitchFamily="34" charset="0"/>
                <a:cs typeface="Verdana" panose="020B0604030504040204" pitchFamily="34" charset="0"/>
              </a:rPr>
              <a:t>A0-diagram är nästa högsta nivå i hierarkin</a:t>
            </a:r>
          </a:p>
          <a:p>
            <a:pPr marL="285750" indent="-285750">
              <a:spcAft>
                <a:spcPts val="900"/>
              </a:spcAft>
              <a:buFont typeface="Arial" panose="020B0604020202020204" pitchFamily="34" charset="0"/>
              <a:buChar char="•"/>
            </a:pPr>
            <a:r>
              <a:rPr lang="sv-SE" dirty="0" smtClean="0">
                <a:latin typeface="Verdana" panose="020B0604030504040204" pitchFamily="34" charset="0"/>
                <a:ea typeface="Verdana" panose="020B0604030504040204" pitchFamily="34" charset="0"/>
                <a:cs typeface="Verdana" panose="020B0604030504040204" pitchFamily="34" charset="0"/>
              </a:rPr>
              <a:t>Är ofta den nivå som det är enklast att börja modellera</a:t>
            </a:r>
          </a:p>
        </p:txBody>
      </p:sp>
      <p:sp>
        <p:nvSpPr>
          <p:cNvPr id="7" name="Rectangle 9"/>
          <p:cNvSpPr>
            <a:spLocks noChangeArrowheads="1"/>
          </p:cNvSpPr>
          <p:nvPr/>
        </p:nvSpPr>
        <p:spPr bwMode="auto">
          <a:xfrm>
            <a:off x="660639" y="3548783"/>
            <a:ext cx="1138660" cy="1131079"/>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a:t>Visar att det är ett </a:t>
            </a:r>
            <a:r>
              <a:rPr lang="sv-SE" sz="1350" b="1" dirty="0" smtClean="0"/>
              <a:t>diagram på A0-nivån, ett A0-diagram</a:t>
            </a:r>
            <a:endParaRPr lang="en-US" sz="1350" b="1" dirty="0"/>
          </a:p>
        </p:txBody>
      </p:sp>
      <p:sp>
        <p:nvSpPr>
          <p:cNvPr id="8" name="AutoShape 11"/>
          <p:cNvSpPr>
            <a:spLocks noChangeArrowheads="1"/>
          </p:cNvSpPr>
          <p:nvPr/>
        </p:nvSpPr>
        <p:spPr bwMode="auto">
          <a:xfrm rot="10800000">
            <a:off x="1878080" y="4553528"/>
            <a:ext cx="425060" cy="70096"/>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9" name="AutoShape 11"/>
          <p:cNvSpPr>
            <a:spLocks noChangeArrowheads="1"/>
          </p:cNvSpPr>
          <p:nvPr/>
        </p:nvSpPr>
        <p:spPr bwMode="auto">
          <a:xfrm rot="1682815">
            <a:off x="5501816" y="4294896"/>
            <a:ext cx="1530745" cy="45719"/>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12" name="Rectangle 9"/>
          <p:cNvSpPr>
            <a:spLocks noChangeArrowheads="1"/>
          </p:cNvSpPr>
          <p:nvPr/>
        </p:nvSpPr>
        <p:spPr bwMode="auto">
          <a:xfrm>
            <a:off x="7126375" y="3732147"/>
            <a:ext cx="1138660" cy="1131079"/>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smtClean="0"/>
              <a:t>Noderna i ett A0-diagram benämns A1, A2, A3 och så vidare </a:t>
            </a:r>
            <a:endParaRPr lang="en-US" sz="1350" b="1" dirty="0"/>
          </a:p>
        </p:txBody>
      </p:sp>
    </p:spTree>
    <p:extLst>
      <p:ext uri="{BB962C8B-B14F-4D97-AF65-F5344CB8AC3E}">
        <p14:creationId xmlns:p14="http://schemas.microsoft.com/office/powerpoint/2010/main" val="229751159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IDEFO-exempel</a:t>
            </a:r>
            <a:endParaRPr lang="sv-SE"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Oval 6"/>
          <p:cNvSpPr/>
          <p:nvPr/>
        </p:nvSpPr>
        <p:spPr>
          <a:xfrm>
            <a:off x="3657599" y="1870655"/>
            <a:ext cx="5287617" cy="3194326"/>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6928402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IDEFO-exempel</a:t>
            </a:r>
            <a:endParaRPr lang="sv-SE"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581" y="2325656"/>
            <a:ext cx="4590158" cy="261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27" y="1462603"/>
            <a:ext cx="3017256" cy="10977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3061252" y="1630017"/>
            <a:ext cx="5679488" cy="6956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1876509" y="2234319"/>
            <a:ext cx="2345634" cy="236948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Oval 6"/>
          <p:cNvSpPr/>
          <p:nvPr/>
        </p:nvSpPr>
        <p:spPr>
          <a:xfrm>
            <a:off x="5392111" y="2393341"/>
            <a:ext cx="1239277" cy="699715"/>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40456185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IDEFO-exempel</a:t>
            </a:r>
            <a:endParaRPr lang="sv-SE"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254" y="1892412"/>
            <a:ext cx="2969342" cy="18665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419" y="1405825"/>
            <a:ext cx="1983051" cy="8284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Connector 8"/>
          <p:cNvCxnSpPr/>
          <p:nvPr/>
        </p:nvCxnSpPr>
        <p:spPr>
          <a:xfrm flipH="1" flipV="1">
            <a:off x="4420925" y="2023553"/>
            <a:ext cx="4172149" cy="88486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3887181" y="2234320"/>
            <a:ext cx="1766208" cy="2425144"/>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flipV="1">
            <a:off x="1504740" y="2011684"/>
            <a:ext cx="1416849" cy="15306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2291301" y="1542559"/>
            <a:ext cx="3614295" cy="34426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1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3389" y="2914014"/>
            <a:ext cx="2939685" cy="19521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2" name="Oval 21"/>
          <p:cNvSpPr/>
          <p:nvPr/>
        </p:nvSpPr>
        <p:spPr>
          <a:xfrm>
            <a:off x="5390419" y="2712158"/>
            <a:ext cx="3515042" cy="2289214"/>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350107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568" y="1482324"/>
            <a:ext cx="4893227" cy="3249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tangle 9"/>
          <p:cNvSpPr>
            <a:spLocks noChangeArrowheads="1"/>
          </p:cNvSpPr>
          <p:nvPr/>
        </p:nvSpPr>
        <p:spPr bwMode="auto">
          <a:xfrm>
            <a:off x="376470" y="3775562"/>
            <a:ext cx="1138660" cy="1131079"/>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a:t>Visar att det är ett </a:t>
            </a:r>
            <a:r>
              <a:rPr lang="sv-SE" sz="1350" b="1" dirty="0" smtClean="0"/>
              <a:t>diagram på A1-nivån, ett A1-diagram</a:t>
            </a:r>
            <a:endParaRPr lang="en-US" sz="1350" b="1" dirty="0"/>
          </a:p>
        </p:txBody>
      </p:sp>
      <p:sp>
        <p:nvSpPr>
          <p:cNvPr id="7" name="AutoShape 11"/>
          <p:cNvSpPr>
            <a:spLocks noChangeArrowheads="1"/>
          </p:cNvSpPr>
          <p:nvPr/>
        </p:nvSpPr>
        <p:spPr bwMode="auto">
          <a:xfrm rot="9422187">
            <a:off x="1557288" y="4516657"/>
            <a:ext cx="425060" cy="70096"/>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8" name="AutoShape 11"/>
          <p:cNvSpPr>
            <a:spLocks noChangeArrowheads="1"/>
          </p:cNvSpPr>
          <p:nvPr/>
        </p:nvSpPr>
        <p:spPr bwMode="auto">
          <a:xfrm rot="1682815">
            <a:off x="6099585" y="3929899"/>
            <a:ext cx="1228359" cy="66587"/>
          </a:xfrm>
          <a:prstGeom prst="leftArrow">
            <a:avLst>
              <a:gd name="adj1" fmla="val 50000"/>
              <a:gd name="adj2" fmla="val 176110"/>
            </a:avLst>
          </a:prstGeom>
          <a:solidFill>
            <a:schemeClr val="accent1"/>
          </a:solidFill>
          <a:ln w="9525" algn="ctr">
            <a:solidFill>
              <a:schemeClr val="tx1"/>
            </a:solidFill>
            <a:miter lim="800000"/>
            <a:headEnd/>
            <a:tailEnd/>
          </a:ln>
        </p:spPr>
        <p:txBody>
          <a:bodyPr wrap="none" anchor="ctr"/>
          <a:lstStyle/>
          <a:p>
            <a:endParaRPr lang="sv-SE" sz="1350" dirty="0"/>
          </a:p>
        </p:txBody>
      </p:sp>
      <p:sp>
        <p:nvSpPr>
          <p:cNvPr id="9" name="Rectangle 9"/>
          <p:cNvSpPr>
            <a:spLocks noChangeArrowheads="1"/>
          </p:cNvSpPr>
          <p:nvPr/>
        </p:nvSpPr>
        <p:spPr bwMode="auto">
          <a:xfrm>
            <a:off x="7316797" y="3496757"/>
            <a:ext cx="1138660" cy="1338828"/>
          </a:xfrm>
          <a:prstGeom prst="rect">
            <a:avLst/>
          </a:prstGeom>
          <a:solidFill>
            <a:schemeClr val="accent1">
              <a:lumMod val="20000"/>
              <a:lumOff val="80000"/>
            </a:schemeClr>
          </a:solidFill>
          <a:ln w="3175" algn="ctr">
            <a:solidFill>
              <a:schemeClr val="tx1"/>
            </a:solidFill>
            <a:miter lim="800000"/>
            <a:headEnd/>
            <a:tailEnd/>
          </a:ln>
        </p:spPr>
        <p:txBody>
          <a:bodyPr wrap="square" anchor="ctr">
            <a:spAutoFit/>
          </a:bodyPr>
          <a:lstStyle/>
          <a:p>
            <a:pPr algn="ctr">
              <a:spcBef>
                <a:spcPct val="20000"/>
              </a:spcBef>
              <a:buClr>
                <a:schemeClr val="bg1"/>
              </a:buClr>
              <a:buFont typeface="Wingdings" pitchFamily="2" charset="2"/>
              <a:buNone/>
            </a:pPr>
            <a:r>
              <a:rPr lang="sv-SE" sz="1350" b="1" dirty="0" smtClean="0"/>
              <a:t>Noderna i ett A1-diagram benämns A11, A12, A13 och så vidare </a:t>
            </a:r>
            <a:endParaRPr lang="en-US" sz="1350" b="1" dirty="0"/>
          </a:p>
        </p:txBody>
      </p:sp>
      <p:sp>
        <p:nvSpPr>
          <p:cNvPr id="14" name="Title 1"/>
          <p:cNvSpPr>
            <a:spLocks noGrp="1"/>
          </p:cNvSpPr>
          <p:nvPr>
            <p:ph type="title"/>
          </p:nvPr>
        </p:nvSpPr>
        <p:spPr>
          <a:xfrm>
            <a:off x="465997" y="475857"/>
            <a:ext cx="6850800" cy="596700"/>
          </a:xfrm>
        </p:spPr>
        <p:txBody>
          <a:bodyPr/>
          <a:lstStyle/>
          <a:p>
            <a:r>
              <a:rPr lang="sv-SE" dirty="0" smtClean="0"/>
              <a:t>IDEFO-exempel</a:t>
            </a:r>
            <a:endParaRPr lang="sv-SE" dirty="0"/>
          </a:p>
        </p:txBody>
      </p:sp>
    </p:spTree>
    <p:extLst>
      <p:ext uri="{BB962C8B-B14F-4D97-AF65-F5344CB8AC3E}">
        <p14:creationId xmlns:p14="http://schemas.microsoft.com/office/powerpoint/2010/main" val="21456391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568" y="1482324"/>
            <a:ext cx="4893227" cy="3249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itle 1"/>
          <p:cNvSpPr>
            <a:spLocks noGrp="1"/>
          </p:cNvSpPr>
          <p:nvPr>
            <p:ph type="title"/>
          </p:nvPr>
        </p:nvSpPr>
        <p:spPr>
          <a:xfrm>
            <a:off x="465997" y="475857"/>
            <a:ext cx="6850800" cy="596700"/>
          </a:xfrm>
        </p:spPr>
        <p:txBody>
          <a:bodyPr/>
          <a:lstStyle/>
          <a:p>
            <a:r>
              <a:rPr lang="sv-SE" dirty="0" smtClean="0"/>
              <a:t>IDEFO-exempel</a:t>
            </a:r>
            <a:endParaRPr lang="sv-SE" dirty="0"/>
          </a:p>
        </p:txBody>
      </p:sp>
      <p:sp>
        <p:nvSpPr>
          <p:cNvPr id="10" name="Oval 9"/>
          <p:cNvSpPr/>
          <p:nvPr/>
        </p:nvSpPr>
        <p:spPr>
          <a:xfrm>
            <a:off x="2400729" y="3523191"/>
            <a:ext cx="3515042" cy="1032906"/>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1519081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22" y="491202"/>
            <a:ext cx="6850800" cy="596700"/>
          </a:xfrm>
        </p:spPr>
        <p:txBody>
          <a:bodyPr>
            <a:normAutofit/>
          </a:bodyPr>
          <a:lstStyle/>
          <a:p>
            <a:r>
              <a:rPr lang="sv-SE" sz="2400" dirty="0"/>
              <a:t>Pilar kan ”</a:t>
            </a:r>
            <a:r>
              <a:rPr lang="sv-SE" sz="2400" dirty="0" err="1"/>
              <a:t>joinas</a:t>
            </a:r>
            <a:r>
              <a:rPr lang="sv-SE" sz="2400" dirty="0"/>
              <a:t>” eller ”splittras”</a:t>
            </a:r>
          </a:p>
        </p:txBody>
      </p:sp>
      <p:sp>
        <p:nvSpPr>
          <p:cNvPr id="4" name="Rectangle 3"/>
          <p:cNvSpPr/>
          <p:nvPr/>
        </p:nvSpPr>
        <p:spPr>
          <a:xfrm>
            <a:off x="3275856" y="2139702"/>
            <a:ext cx="1296144" cy="81009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 name="Rectangle 5"/>
          <p:cNvSpPr/>
          <p:nvPr/>
        </p:nvSpPr>
        <p:spPr>
          <a:xfrm>
            <a:off x="2249742" y="1059582"/>
            <a:ext cx="1296144" cy="54006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8" name="Rectangle 7"/>
          <p:cNvSpPr/>
          <p:nvPr/>
        </p:nvSpPr>
        <p:spPr>
          <a:xfrm>
            <a:off x="5328084" y="3154058"/>
            <a:ext cx="1458162" cy="64807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10" name="Straight Arrow Connector 9"/>
          <p:cNvCxnSpPr/>
          <p:nvPr/>
        </p:nvCxnSpPr>
        <p:spPr>
          <a:xfrm>
            <a:off x="4572000" y="2517744"/>
            <a:ext cx="432048"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04048" y="2517744"/>
            <a:ext cx="0" cy="97210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04048" y="3489852"/>
            <a:ext cx="3240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45886" y="1491630"/>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93958" y="1491630"/>
            <a:ext cx="0"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005826" y="1815666"/>
            <a:ext cx="11881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05826" y="1815666"/>
            <a:ext cx="0" cy="486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05826" y="230172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411760" y="1599642"/>
            <a:ext cx="0" cy="27543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97814" y="1599642"/>
            <a:ext cx="0" cy="25382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99892" y="2949792"/>
            <a:ext cx="6288" cy="14041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897814" y="4137924"/>
            <a:ext cx="307834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01970" y="4137924"/>
            <a:ext cx="0" cy="2160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411760" y="4353948"/>
            <a:ext cx="189021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21850" y="4353948"/>
            <a:ext cx="0" cy="43204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36096" y="4572325"/>
            <a:ext cx="0" cy="213671"/>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2843942" y="4461959"/>
            <a:ext cx="2160240" cy="307777"/>
          </a:xfrm>
          <a:prstGeom prst="rect">
            <a:avLst/>
          </a:prstGeom>
          <a:noFill/>
        </p:spPr>
        <p:txBody>
          <a:bodyPr wrap="square" rtlCol="0">
            <a:spAutoFit/>
          </a:bodyPr>
          <a:lstStyle/>
          <a:p>
            <a:r>
              <a:rPr lang="sv-SE" sz="1400" dirty="0"/>
              <a:t>Anställda</a:t>
            </a:r>
          </a:p>
        </p:txBody>
      </p:sp>
      <p:sp>
        <p:nvSpPr>
          <p:cNvPr id="33" name="TextBox 32"/>
          <p:cNvSpPr txBox="1"/>
          <p:nvPr/>
        </p:nvSpPr>
        <p:spPr>
          <a:xfrm>
            <a:off x="3275856" y="3651871"/>
            <a:ext cx="2160240" cy="307777"/>
          </a:xfrm>
          <a:prstGeom prst="rect">
            <a:avLst/>
          </a:prstGeom>
          <a:noFill/>
        </p:spPr>
        <p:txBody>
          <a:bodyPr wrap="square" rtlCol="0">
            <a:spAutoFit/>
          </a:bodyPr>
          <a:lstStyle/>
          <a:p>
            <a:r>
              <a:rPr lang="sv-SE" sz="1400" dirty="0"/>
              <a:t>Veterinär</a:t>
            </a:r>
          </a:p>
        </p:txBody>
      </p:sp>
      <p:sp>
        <p:nvSpPr>
          <p:cNvPr id="34" name="TextBox 33"/>
          <p:cNvSpPr txBox="1"/>
          <p:nvPr/>
        </p:nvSpPr>
        <p:spPr>
          <a:xfrm>
            <a:off x="3918398" y="4083934"/>
            <a:ext cx="2160240" cy="307777"/>
          </a:xfrm>
          <a:prstGeom prst="rect">
            <a:avLst/>
          </a:prstGeom>
          <a:noFill/>
        </p:spPr>
        <p:txBody>
          <a:bodyPr wrap="square" rtlCol="0">
            <a:spAutoFit/>
          </a:bodyPr>
          <a:lstStyle/>
          <a:p>
            <a:r>
              <a:rPr lang="sv-SE" sz="1400" dirty="0"/>
              <a:t>Djurskötare</a:t>
            </a:r>
          </a:p>
        </p:txBody>
      </p:sp>
      <p:sp>
        <p:nvSpPr>
          <p:cNvPr id="35" name="TextBox 34"/>
          <p:cNvSpPr txBox="1"/>
          <p:nvPr/>
        </p:nvSpPr>
        <p:spPr>
          <a:xfrm>
            <a:off x="1993915" y="3318988"/>
            <a:ext cx="1227935" cy="523220"/>
          </a:xfrm>
          <a:prstGeom prst="rect">
            <a:avLst/>
          </a:prstGeom>
          <a:noFill/>
        </p:spPr>
        <p:txBody>
          <a:bodyPr wrap="square" rtlCol="0">
            <a:spAutoFit/>
          </a:bodyPr>
          <a:lstStyle/>
          <a:p>
            <a:r>
              <a:rPr lang="sv-SE" sz="1400" dirty="0" smtClean="0"/>
              <a:t>Djurparks- </a:t>
            </a:r>
            <a:endParaRPr lang="sv-SE" sz="1400" dirty="0"/>
          </a:p>
          <a:p>
            <a:r>
              <a:rPr lang="sv-SE" sz="1400" dirty="0" smtClean="0"/>
              <a:t>ansvarig</a:t>
            </a:r>
            <a:endParaRPr lang="sv-SE" sz="1400" dirty="0"/>
          </a:p>
        </p:txBody>
      </p:sp>
      <p:sp>
        <p:nvSpPr>
          <p:cNvPr id="27" name="Rectangle 26"/>
          <p:cNvSpPr/>
          <p:nvPr/>
        </p:nvSpPr>
        <p:spPr>
          <a:xfrm>
            <a:off x="4840882" y="1387664"/>
            <a:ext cx="3931018" cy="1200329"/>
          </a:xfrm>
          <a:prstGeom prst="rect">
            <a:avLst/>
          </a:prstGeom>
        </p:spPr>
        <p:txBody>
          <a:bodyPr wrap="square">
            <a:spAutoFit/>
          </a:bodyPr>
          <a:lstStyle/>
          <a:p>
            <a:pPr marL="257175" indent="-257175" algn="r">
              <a:spcBef>
                <a:spcPts val="450"/>
              </a:spcBef>
              <a:spcAft>
                <a:spcPts val="900"/>
              </a:spcAft>
              <a:buFont typeface="Arial" panose="020B0604020202020204" pitchFamily="34" charset="0"/>
              <a:buChar char="•"/>
            </a:pPr>
            <a:r>
              <a:rPr lang="sv-SE" dirty="0">
                <a:latin typeface="Verdana" panose="020B0604030504040204" pitchFamily="34" charset="0"/>
                <a:ea typeface="Verdana" panose="020B0604030504040204" pitchFamily="34" charset="0"/>
                <a:cs typeface="Verdana" panose="020B0604030504040204" pitchFamily="34" charset="0"/>
              </a:rPr>
              <a:t>Pilarna kan ses som pipelines (rörledningar) som antingen data/information eller objekt flödar igenom </a:t>
            </a:r>
          </a:p>
        </p:txBody>
      </p:sp>
      <p:cxnSp>
        <p:nvCxnSpPr>
          <p:cNvPr id="28" name="Straight Arrow Connector 27"/>
          <p:cNvCxnSpPr/>
          <p:nvPr/>
        </p:nvCxnSpPr>
        <p:spPr>
          <a:xfrm flipV="1">
            <a:off x="5971385" y="3790370"/>
            <a:ext cx="9543" cy="37455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3637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60" y="1491867"/>
            <a:ext cx="3362629" cy="22329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itle 1"/>
          <p:cNvSpPr>
            <a:spLocks noGrp="1"/>
          </p:cNvSpPr>
          <p:nvPr>
            <p:ph type="title"/>
          </p:nvPr>
        </p:nvSpPr>
        <p:spPr>
          <a:xfrm>
            <a:off x="465997" y="475857"/>
            <a:ext cx="6850800" cy="596700"/>
          </a:xfrm>
        </p:spPr>
        <p:txBody>
          <a:bodyPr/>
          <a:lstStyle/>
          <a:p>
            <a:r>
              <a:rPr lang="sv-SE" dirty="0" smtClean="0"/>
              <a:t>IDEFO-exempel</a:t>
            </a:r>
            <a:endParaRPr lang="sv-SE" dirty="0"/>
          </a:p>
        </p:txBody>
      </p:sp>
      <p:sp>
        <p:nvSpPr>
          <p:cNvPr id="10" name="Oval 9"/>
          <p:cNvSpPr/>
          <p:nvPr/>
        </p:nvSpPr>
        <p:spPr>
          <a:xfrm>
            <a:off x="1219546" y="1480670"/>
            <a:ext cx="2865190" cy="496590"/>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7" name="Rectangle 36"/>
          <p:cNvSpPr/>
          <p:nvPr/>
        </p:nvSpPr>
        <p:spPr>
          <a:xfrm>
            <a:off x="4404788" y="593328"/>
            <a:ext cx="3834986" cy="307777"/>
          </a:xfrm>
          <a:prstGeom prst="rect">
            <a:avLst/>
          </a:prstGeom>
        </p:spPr>
        <p:txBody>
          <a:bodyPr wrap="square">
            <a:spAutoFit/>
          </a:bodyPr>
          <a:lstStyle/>
          <a:p>
            <a:pPr>
              <a:spcBef>
                <a:spcPts val="450"/>
              </a:spcBef>
              <a:spcAft>
                <a:spcPts val="900"/>
              </a:spcAft>
            </a:pPr>
            <a:r>
              <a:rPr lang="sv-SE" sz="1400" dirty="0" smtClean="0">
                <a:latin typeface="Verdana" panose="020B0604030504040204" pitchFamily="34" charset="0"/>
                <a:ea typeface="Verdana" panose="020B0604030504040204" pitchFamily="34" charset="0"/>
                <a:cs typeface="Verdana" panose="020B0604030504040204" pitchFamily="34" charset="0"/>
              </a:rPr>
              <a:t>Vilket är rätt sätt att modellera?</a:t>
            </a:r>
            <a:endParaRPr lang="sv-SE" sz="1400" dirty="0">
              <a:latin typeface="Verdana" panose="020B0604030504040204" pitchFamily="34" charset="0"/>
              <a:ea typeface="Verdana" panose="020B0604030504040204" pitchFamily="34" charset="0"/>
              <a:cs typeface="Verdana" panose="020B0604030504040204" pitchFamily="34" charset="0"/>
            </a:endParaRPr>
          </a:p>
        </p:txBody>
      </p:sp>
      <p:sp>
        <p:nvSpPr>
          <p:cNvPr id="39" name="Rectangle 38"/>
          <p:cNvSpPr/>
          <p:nvPr/>
        </p:nvSpPr>
        <p:spPr>
          <a:xfrm>
            <a:off x="4404788" y="991668"/>
            <a:ext cx="3834986" cy="307777"/>
          </a:xfrm>
          <a:prstGeom prst="rect">
            <a:avLst/>
          </a:prstGeom>
        </p:spPr>
        <p:txBody>
          <a:bodyPr wrap="square">
            <a:spAutoFit/>
          </a:bodyPr>
          <a:lstStyle/>
          <a:p>
            <a:pPr>
              <a:spcBef>
                <a:spcPts val="450"/>
              </a:spcBef>
              <a:spcAft>
                <a:spcPts val="900"/>
              </a:spcAft>
            </a:pPr>
            <a:r>
              <a:rPr lang="sv-SE" sz="1400" b="1" dirty="0" smtClean="0">
                <a:latin typeface="Verdana" panose="020B0604030504040204" pitchFamily="34" charset="0"/>
                <a:ea typeface="Verdana" panose="020B0604030504040204" pitchFamily="34" charset="0"/>
                <a:cs typeface="Verdana" panose="020B0604030504040204" pitchFamily="34" charset="0"/>
              </a:rPr>
              <a:t>Alt </a:t>
            </a:r>
            <a:r>
              <a:rPr lang="sv-SE" sz="1400" b="1" dirty="0">
                <a:latin typeface="Verdana" panose="020B0604030504040204" pitchFamily="34" charset="0"/>
                <a:ea typeface="Verdana" panose="020B0604030504040204" pitchFamily="34" charset="0"/>
                <a:cs typeface="Verdana" panose="020B0604030504040204" pitchFamily="34" charset="0"/>
              </a:rPr>
              <a:t>1</a:t>
            </a:r>
            <a:r>
              <a:rPr lang="sv-SE" sz="1400" b="1" dirty="0" smtClean="0">
                <a:latin typeface="Verdana" panose="020B0604030504040204" pitchFamily="34" charset="0"/>
                <a:ea typeface="Verdana" panose="020B0604030504040204" pitchFamily="34" charset="0"/>
                <a:cs typeface="Verdana" panose="020B0604030504040204" pitchFamily="34" charset="0"/>
              </a:rPr>
              <a:t> </a:t>
            </a:r>
            <a:endParaRPr lang="sv-SE" sz="1400" b="1" dirty="0">
              <a:latin typeface="Verdana" panose="020B0604030504040204" pitchFamily="34" charset="0"/>
              <a:ea typeface="Verdana" panose="020B0604030504040204" pitchFamily="34" charset="0"/>
              <a:cs typeface="Verdana" panose="020B0604030504040204" pitchFamily="34" charset="0"/>
            </a:endParaRPr>
          </a:p>
        </p:txBody>
      </p:sp>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421" y="1076896"/>
            <a:ext cx="2789366" cy="17533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p:cNvCxnSpPr/>
          <p:nvPr/>
        </p:nvCxnSpPr>
        <p:spPr>
          <a:xfrm>
            <a:off x="6548127" y="3765495"/>
            <a:ext cx="18650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462847" y="2994631"/>
            <a:ext cx="3834986" cy="307777"/>
          </a:xfrm>
          <a:prstGeom prst="rect">
            <a:avLst/>
          </a:prstGeom>
        </p:spPr>
        <p:txBody>
          <a:bodyPr wrap="square">
            <a:spAutoFit/>
          </a:bodyPr>
          <a:lstStyle/>
          <a:p>
            <a:pPr>
              <a:spcBef>
                <a:spcPts val="450"/>
              </a:spcBef>
              <a:spcAft>
                <a:spcPts val="900"/>
              </a:spcAft>
            </a:pPr>
            <a:r>
              <a:rPr lang="sv-SE" sz="1400" b="1" dirty="0" smtClean="0">
                <a:latin typeface="Verdana" panose="020B0604030504040204" pitchFamily="34" charset="0"/>
                <a:ea typeface="Verdana" panose="020B0604030504040204" pitchFamily="34" charset="0"/>
                <a:cs typeface="Verdana" panose="020B0604030504040204" pitchFamily="34" charset="0"/>
              </a:rPr>
              <a:t>Alt </a:t>
            </a:r>
            <a:r>
              <a:rPr lang="sv-SE" sz="1400" b="1" dirty="0" smtClean="0">
                <a:latin typeface="Verdana" panose="020B0604030504040204" pitchFamily="34" charset="0"/>
                <a:ea typeface="Verdana" panose="020B0604030504040204" pitchFamily="34" charset="0"/>
                <a:cs typeface="Verdana" panose="020B0604030504040204" pitchFamily="34" charset="0"/>
              </a:rPr>
              <a:t>2 </a:t>
            </a:r>
            <a:endParaRPr lang="sv-SE" sz="1400" b="1" dirty="0">
              <a:latin typeface="Verdana" panose="020B0604030504040204" pitchFamily="34" charset="0"/>
              <a:ea typeface="Verdana" panose="020B0604030504040204" pitchFamily="34" charset="0"/>
              <a:cs typeface="Verdana" panose="020B0604030504040204" pitchFamily="34" charset="0"/>
            </a:endParaRPr>
          </a:p>
        </p:txBody>
      </p:sp>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2480" y="3079859"/>
            <a:ext cx="2789366" cy="17533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5" name="Straight Connector 14"/>
          <p:cNvCxnSpPr/>
          <p:nvPr/>
        </p:nvCxnSpPr>
        <p:spPr>
          <a:xfrm>
            <a:off x="6649720" y="3137916"/>
            <a:ext cx="0" cy="164492"/>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V="1">
            <a:off x="6204857" y="3137916"/>
            <a:ext cx="0" cy="76999"/>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204857" y="3137916"/>
            <a:ext cx="444863"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6512197" y="3302408"/>
            <a:ext cx="137523" cy="0"/>
          </a:xfrm>
          <a:prstGeom prst="line">
            <a:avLst/>
          </a:prstGeom>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6469104" y="3107193"/>
            <a:ext cx="627095" cy="215444"/>
          </a:xfrm>
          <a:prstGeom prst="rect">
            <a:avLst/>
          </a:prstGeom>
          <a:noFill/>
        </p:spPr>
        <p:txBody>
          <a:bodyPr wrap="none" rtlCol="0">
            <a:spAutoFit/>
          </a:bodyPr>
          <a:lstStyle/>
          <a:p>
            <a:r>
              <a:rPr lang="sv-SE" sz="800" dirty="0" err="1" smtClean="0"/>
              <a:t>Guidelines</a:t>
            </a:r>
            <a:endParaRPr lang="sv-SE" sz="800" dirty="0"/>
          </a:p>
        </p:txBody>
      </p:sp>
      <p:sp>
        <p:nvSpPr>
          <p:cNvPr id="54" name="Oval 53"/>
          <p:cNvSpPr/>
          <p:nvPr/>
        </p:nvSpPr>
        <p:spPr>
          <a:xfrm>
            <a:off x="5750345" y="3032249"/>
            <a:ext cx="1345854" cy="355387"/>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5" name="Oval 54"/>
          <p:cNvSpPr/>
          <p:nvPr/>
        </p:nvSpPr>
        <p:spPr>
          <a:xfrm>
            <a:off x="5707413" y="1073353"/>
            <a:ext cx="1345854" cy="355387"/>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5663322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60" y="1491867"/>
            <a:ext cx="3362629" cy="22329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itle 1"/>
          <p:cNvSpPr>
            <a:spLocks noGrp="1"/>
          </p:cNvSpPr>
          <p:nvPr>
            <p:ph type="title"/>
          </p:nvPr>
        </p:nvSpPr>
        <p:spPr>
          <a:xfrm>
            <a:off x="465997" y="475857"/>
            <a:ext cx="6850800" cy="596700"/>
          </a:xfrm>
        </p:spPr>
        <p:txBody>
          <a:bodyPr/>
          <a:lstStyle/>
          <a:p>
            <a:r>
              <a:rPr lang="sv-SE" dirty="0" smtClean="0"/>
              <a:t>IDEFO-exempel</a:t>
            </a:r>
            <a:endParaRPr lang="sv-SE" dirty="0"/>
          </a:p>
        </p:txBody>
      </p:sp>
      <p:sp>
        <p:nvSpPr>
          <p:cNvPr id="10" name="Oval 9"/>
          <p:cNvSpPr/>
          <p:nvPr/>
        </p:nvSpPr>
        <p:spPr>
          <a:xfrm>
            <a:off x="1219546" y="1480670"/>
            <a:ext cx="2865190" cy="496590"/>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7" name="Rectangle 36"/>
          <p:cNvSpPr/>
          <p:nvPr/>
        </p:nvSpPr>
        <p:spPr>
          <a:xfrm>
            <a:off x="4404788" y="593328"/>
            <a:ext cx="3834986" cy="307777"/>
          </a:xfrm>
          <a:prstGeom prst="rect">
            <a:avLst/>
          </a:prstGeom>
        </p:spPr>
        <p:txBody>
          <a:bodyPr wrap="square">
            <a:spAutoFit/>
          </a:bodyPr>
          <a:lstStyle/>
          <a:p>
            <a:pPr>
              <a:spcBef>
                <a:spcPts val="450"/>
              </a:spcBef>
              <a:spcAft>
                <a:spcPts val="900"/>
              </a:spcAft>
            </a:pPr>
            <a:r>
              <a:rPr lang="sv-SE" sz="1400" dirty="0" smtClean="0">
                <a:latin typeface="Verdana" panose="020B0604030504040204" pitchFamily="34" charset="0"/>
                <a:ea typeface="Verdana" panose="020B0604030504040204" pitchFamily="34" charset="0"/>
                <a:cs typeface="Verdana" panose="020B0604030504040204" pitchFamily="34" charset="0"/>
              </a:rPr>
              <a:t>Vilket är rätt sätt att modellera?</a:t>
            </a:r>
            <a:endParaRPr lang="sv-SE" sz="1400" dirty="0">
              <a:latin typeface="Verdana" panose="020B0604030504040204" pitchFamily="34" charset="0"/>
              <a:ea typeface="Verdana" panose="020B0604030504040204" pitchFamily="34" charset="0"/>
              <a:cs typeface="Verdana" panose="020B0604030504040204" pitchFamily="34" charset="0"/>
            </a:endParaRPr>
          </a:p>
        </p:txBody>
      </p:sp>
      <p:sp>
        <p:nvSpPr>
          <p:cNvPr id="39" name="Rectangle 38"/>
          <p:cNvSpPr/>
          <p:nvPr/>
        </p:nvSpPr>
        <p:spPr>
          <a:xfrm>
            <a:off x="4404788" y="991668"/>
            <a:ext cx="3834986" cy="307777"/>
          </a:xfrm>
          <a:prstGeom prst="rect">
            <a:avLst/>
          </a:prstGeom>
        </p:spPr>
        <p:txBody>
          <a:bodyPr wrap="square">
            <a:spAutoFit/>
          </a:bodyPr>
          <a:lstStyle/>
          <a:p>
            <a:pPr>
              <a:spcBef>
                <a:spcPts val="450"/>
              </a:spcBef>
              <a:spcAft>
                <a:spcPts val="900"/>
              </a:spcAft>
            </a:pPr>
            <a:r>
              <a:rPr lang="sv-SE" sz="1400" b="1" dirty="0" smtClean="0">
                <a:latin typeface="Verdana" panose="020B0604030504040204" pitchFamily="34" charset="0"/>
                <a:ea typeface="Verdana" panose="020B0604030504040204" pitchFamily="34" charset="0"/>
                <a:cs typeface="Verdana" panose="020B0604030504040204" pitchFamily="34" charset="0"/>
              </a:rPr>
              <a:t>Alt </a:t>
            </a:r>
            <a:r>
              <a:rPr lang="sv-SE" sz="1400" b="1" dirty="0">
                <a:latin typeface="Verdana" panose="020B0604030504040204" pitchFamily="34" charset="0"/>
                <a:ea typeface="Verdana" panose="020B0604030504040204" pitchFamily="34" charset="0"/>
                <a:cs typeface="Verdana" panose="020B0604030504040204" pitchFamily="34" charset="0"/>
              </a:rPr>
              <a:t>1</a:t>
            </a:r>
            <a:r>
              <a:rPr lang="sv-SE" sz="1400" b="1" dirty="0" smtClean="0">
                <a:latin typeface="Verdana" panose="020B0604030504040204" pitchFamily="34" charset="0"/>
                <a:ea typeface="Verdana" panose="020B0604030504040204" pitchFamily="34" charset="0"/>
                <a:cs typeface="Verdana" panose="020B0604030504040204" pitchFamily="34" charset="0"/>
              </a:rPr>
              <a:t> </a:t>
            </a:r>
            <a:endParaRPr lang="sv-SE" sz="1400" b="1" dirty="0">
              <a:latin typeface="Verdana" panose="020B0604030504040204" pitchFamily="34" charset="0"/>
              <a:ea typeface="Verdana" panose="020B0604030504040204" pitchFamily="34" charset="0"/>
              <a:cs typeface="Verdana" panose="020B0604030504040204" pitchFamily="34" charset="0"/>
            </a:endParaRPr>
          </a:p>
        </p:txBody>
      </p:sp>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421" y="1076896"/>
            <a:ext cx="2789366" cy="17533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p:cNvCxnSpPr/>
          <p:nvPr/>
        </p:nvCxnSpPr>
        <p:spPr>
          <a:xfrm>
            <a:off x="6548127" y="3765495"/>
            <a:ext cx="18650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462847" y="2994631"/>
            <a:ext cx="3834986" cy="307777"/>
          </a:xfrm>
          <a:prstGeom prst="rect">
            <a:avLst/>
          </a:prstGeom>
        </p:spPr>
        <p:txBody>
          <a:bodyPr wrap="square">
            <a:spAutoFit/>
          </a:bodyPr>
          <a:lstStyle/>
          <a:p>
            <a:pPr>
              <a:spcBef>
                <a:spcPts val="450"/>
              </a:spcBef>
              <a:spcAft>
                <a:spcPts val="900"/>
              </a:spcAft>
            </a:pPr>
            <a:r>
              <a:rPr lang="sv-SE" sz="1400" b="1" dirty="0" smtClean="0">
                <a:latin typeface="Verdana" panose="020B0604030504040204" pitchFamily="34" charset="0"/>
                <a:ea typeface="Verdana" panose="020B0604030504040204" pitchFamily="34" charset="0"/>
                <a:cs typeface="Verdana" panose="020B0604030504040204" pitchFamily="34" charset="0"/>
              </a:rPr>
              <a:t>Alt </a:t>
            </a:r>
            <a:r>
              <a:rPr lang="sv-SE" sz="1400" b="1" dirty="0" smtClean="0">
                <a:latin typeface="Verdana" panose="020B0604030504040204" pitchFamily="34" charset="0"/>
                <a:ea typeface="Verdana" panose="020B0604030504040204" pitchFamily="34" charset="0"/>
                <a:cs typeface="Verdana" panose="020B0604030504040204" pitchFamily="34" charset="0"/>
              </a:rPr>
              <a:t>2 </a:t>
            </a:r>
            <a:endParaRPr lang="sv-SE" sz="1400" b="1" dirty="0">
              <a:latin typeface="Verdana" panose="020B0604030504040204" pitchFamily="34" charset="0"/>
              <a:ea typeface="Verdana" panose="020B0604030504040204" pitchFamily="34" charset="0"/>
              <a:cs typeface="Verdana" panose="020B0604030504040204" pitchFamily="34" charset="0"/>
            </a:endParaRPr>
          </a:p>
        </p:txBody>
      </p:sp>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2480" y="3079859"/>
            <a:ext cx="2789366" cy="17533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5" name="Straight Connector 14"/>
          <p:cNvCxnSpPr/>
          <p:nvPr/>
        </p:nvCxnSpPr>
        <p:spPr>
          <a:xfrm>
            <a:off x="6649720" y="3137916"/>
            <a:ext cx="0" cy="164492"/>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V="1">
            <a:off x="6204857" y="3137916"/>
            <a:ext cx="0" cy="76999"/>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204857" y="3137916"/>
            <a:ext cx="444863"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6512197" y="3302408"/>
            <a:ext cx="137523" cy="0"/>
          </a:xfrm>
          <a:prstGeom prst="line">
            <a:avLst/>
          </a:prstGeom>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6469104" y="3107193"/>
            <a:ext cx="627095" cy="215444"/>
          </a:xfrm>
          <a:prstGeom prst="rect">
            <a:avLst/>
          </a:prstGeom>
          <a:noFill/>
        </p:spPr>
        <p:txBody>
          <a:bodyPr wrap="none" rtlCol="0">
            <a:spAutoFit/>
          </a:bodyPr>
          <a:lstStyle/>
          <a:p>
            <a:r>
              <a:rPr lang="sv-SE" sz="800" dirty="0" err="1" smtClean="0"/>
              <a:t>Guidelines</a:t>
            </a:r>
            <a:endParaRPr lang="sv-SE" sz="800" dirty="0"/>
          </a:p>
        </p:txBody>
      </p:sp>
      <p:sp>
        <p:nvSpPr>
          <p:cNvPr id="54" name="Oval 53"/>
          <p:cNvSpPr/>
          <p:nvPr/>
        </p:nvSpPr>
        <p:spPr>
          <a:xfrm>
            <a:off x="5750345" y="3032249"/>
            <a:ext cx="1345854" cy="355387"/>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5" name="Oval 54"/>
          <p:cNvSpPr/>
          <p:nvPr/>
        </p:nvSpPr>
        <p:spPr>
          <a:xfrm>
            <a:off x="5707413" y="1073353"/>
            <a:ext cx="1345854" cy="355387"/>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extBox 1"/>
          <p:cNvSpPr txBox="1"/>
          <p:nvPr/>
        </p:nvSpPr>
        <p:spPr>
          <a:xfrm>
            <a:off x="755060" y="3828043"/>
            <a:ext cx="3882863" cy="1169551"/>
          </a:xfrm>
          <a:prstGeom prst="rect">
            <a:avLst/>
          </a:prstGeom>
          <a:noFill/>
        </p:spPr>
        <p:txBody>
          <a:bodyPr wrap="square" rtlCol="0">
            <a:spAutoFit/>
          </a:bodyPr>
          <a:lstStyle/>
          <a:p>
            <a:r>
              <a:rPr lang="sv-SE" sz="1400" b="1" dirty="0" smtClean="0"/>
              <a:t>Svar: </a:t>
            </a:r>
            <a:r>
              <a:rPr lang="sv-SE" sz="1400" dirty="0" smtClean="0"/>
              <a:t>Formellt är Alt 1 korrekt. </a:t>
            </a:r>
            <a:r>
              <a:rPr lang="sv-SE" sz="1400" dirty="0" err="1" smtClean="0"/>
              <a:t>Guidelines</a:t>
            </a:r>
            <a:r>
              <a:rPr lang="sv-SE" sz="1400" dirty="0" smtClean="0"/>
              <a:t> ska inte ses på A0-nivån, som i Alt2. Dock, om man vill lyfta fram </a:t>
            </a:r>
            <a:r>
              <a:rPr lang="sv-SE" sz="1400" dirty="0" err="1" smtClean="0"/>
              <a:t>guidelines</a:t>
            </a:r>
            <a:r>
              <a:rPr lang="sv-SE" sz="1400" dirty="0" smtClean="0"/>
              <a:t> på A0-nivån så kan man argumentera för det, se följande </a:t>
            </a:r>
            <a:r>
              <a:rPr lang="sv-SE" sz="1400" dirty="0" err="1" smtClean="0"/>
              <a:t>slides</a:t>
            </a:r>
            <a:r>
              <a:rPr lang="sv-SE" sz="1400" dirty="0" smtClean="0"/>
              <a:t> då det är motiverat</a:t>
            </a:r>
          </a:p>
        </p:txBody>
      </p:sp>
    </p:spTree>
    <p:extLst>
      <p:ext uri="{BB962C8B-B14F-4D97-AF65-F5344CB8AC3E}">
        <p14:creationId xmlns:p14="http://schemas.microsoft.com/office/powerpoint/2010/main" val="3746774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smtClean="0"/>
              <a:t>Verksamhets-</a:t>
            </a:r>
          </a:p>
          <a:p>
            <a:r>
              <a:rPr lang="sv-SE" sz="825" b="1" dirty="0" smtClean="0"/>
              <a:t>processmodell </a:t>
            </a:r>
            <a:endParaRPr lang="sv-SE" sz="825" b="1" dirty="0"/>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19403"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pic>
        <p:nvPicPr>
          <p:cNvPr id="8" name="Picture 7"/>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3486748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8254" y="1351722"/>
            <a:ext cx="7140271" cy="353833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p:txBody>
          <a:bodyPr/>
          <a:lstStyle/>
          <a:p>
            <a:r>
              <a:rPr lang="sv-SE" dirty="0" smtClean="0"/>
              <a:t>IDEFO-exempel</a:t>
            </a:r>
            <a:endParaRPr lang="sv-SE" dirty="0"/>
          </a:p>
        </p:txBody>
      </p:sp>
      <p:cxnSp>
        <p:nvCxnSpPr>
          <p:cNvPr id="6" name="Straight Connector 5"/>
          <p:cNvCxnSpPr/>
          <p:nvPr/>
        </p:nvCxnSpPr>
        <p:spPr>
          <a:xfrm flipV="1">
            <a:off x="914400" y="4587498"/>
            <a:ext cx="7164125" cy="7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46852" y="4600160"/>
            <a:ext cx="0" cy="289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48354" y="4560440"/>
            <a:ext cx="434734" cy="369332"/>
          </a:xfrm>
          <a:prstGeom prst="rect">
            <a:avLst/>
          </a:prstGeom>
          <a:noFill/>
        </p:spPr>
        <p:txBody>
          <a:bodyPr wrap="none" rtlCol="0">
            <a:spAutoFit/>
          </a:bodyPr>
          <a:lstStyle/>
          <a:p>
            <a:r>
              <a:rPr lang="sv-SE" dirty="0" smtClean="0"/>
              <a:t>A0</a:t>
            </a:r>
            <a:endParaRPr lang="sv-SE"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354" y="1625791"/>
            <a:ext cx="6804025" cy="2687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Oval 10"/>
          <p:cNvSpPr/>
          <p:nvPr/>
        </p:nvSpPr>
        <p:spPr>
          <a:xfrm>
            <a:off x="5080883" y="2862470"/>
            <a:ext cx="1558456" cy="500932"/>
          </a:xfrm>
          <a:prstGeom prst="ellipse">
            <a:avLst/>
          </a:prstGeom>
          <a:solidFill>
            <a:schemeClr val="lt1">
              <a:alpha val="500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5" name="Oval 14"/>
          <p:cNvSpPr/>
          <p:nvPr/>
        </p:nvSpPr>
        <p:spPr>
          <a:xfrm>
            <a:off x="5769816" y="3709333"/>
            <a:ext cx="1558456" cy="500932"/>
          </a:xfrm>
          <a:prstGeom prst="ellipse">
            <a:avLst/>
          </a:prstGeom>
          <a:solidFill>
            <a:schemeClr val="lt1">
              <a:alpha val="500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TextBox 9"/>
          <p:cNvSpPr txBox="1"/>
          <p:nvPr/>
        </p:nvSpPr>
        <p:spPr>
          <a:xfrm>
            <a:off x="1100500" y="3797752"/>
            <a:ext cx="3644219" cy="738664"/>
          </a:xfrm>
          <a:prstGeom prst="rect">
            <a:avLst/>
          </a:prstGeom>
          <a:noFill/>
        </p:spPr>
        <p:txBody>
          <a:bodyPr wrap="square" rtlCol="0">
            <a:spAutoFit/>
          </a:bodyPr>
          <a:lstStyle/>
          <a:p>
            <a:r>
              <a:rPr lang="sv-SE" sz="1400" b="1" dirty="0" smtClean="0"/>
              <a:t>OBS! Här kan det kanske vara motiverat att modellera ut Personansvarig och Ärendehanteringssystem på A0-nivån</a:t>
            </a:r>
            <a:endParaRPr lang="sv-SE" sz="1400" dirty="0" smtClean="0"/>
          </a:p>
        </p:txBody>
      </p:sp>
    </p:spTree>
    <p:extLst>
      <p:ext uri="{BB962C8B-B14F-4D97-AF65-F5344CB8AC3E}">
        <p14:creationId xmlns:p14="http://schemas.microsoft.com/office/powerpoint/2010/main" val="19311438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9586" name="Rectangle 2"/>
          <p:cNvSpPr>
            <a:spLocks noGrp="1" noChangeArrowheads="1"/>
          </p:cNvSpPr>
          <p:nvPr>
            <p:ph type="title"/>
          </p:nvPr>
        </p:nvSpPr>
        <p:spPr>
          <a:xfrm>
            <a:off x="1049389" y="279421"/>
            <a:ext cx="6172200" cy="857250"/>
          </a:xfrm>
        </p:spPr>
        <p:txBody>
          <a:bodyPr>
            <a:normAutofit/>
          </a:bodyPr>
          <a:lstStyle/>
          <a:p>
            <a:pPr algn="l">
              <a:defRPr/>
            </a:pPr>
            <a:r>
              <a:rPr lang="sv-SE" sz="2700" dirty="0"/>
              <a:t>IDEF0-exempel</a:t>
            </a:r>
            <a:endParaRPr lang="en-US" sz="2700" dirty="0"/>
          </a:p>
        </p:txBody>
      </p:sp>
      <p:sp>
        <p:nvSpPr>
          <p:cNvPr id="4" name="Rectangle 3"/>
          <p:cNvSpPr/>
          <p:nvPr/>
        </p:nvSpPr>
        <p:spPr>
          <a:xfrm>
            <a:off x="2195736" y="1301156"/>
            <a:ext cx="2322258" cy="11341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a:t>Designa möbelmodeller</a:t>
            </a:r>
          </a:p>
        </p:txBody>
      </p:sp>
      <p:cxnSp>
        <p:nvCxnSpPr>
          <p:cNvPr id="7" name="Straight Arrow Connector 6"/>
          <p:cNvCxnSpPr/>
          <p:nvPr/>
        </p:nvCxnSpPr>
        <p:spPr>
          <a:xfrm>
            <a:off x="1277634" y="1827513"/>
            <a:ext cx="91810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049389" y="1539955"/>
            <a:ext cx="1350150" cy="553998"/>
          </a:xfrm>
          <a:prstGeom prst="rect">
            <a:avLst/>
          </a:prstGeom>
          <a:noFill/>
        </p:spPr>
        <p:txBody>
          <a:bodyPr wrap="square" rtlCol="0">
            <a:spAutoFit/>
          </a:bodyPr>
          <a:lstStyle/>
          <a:p>
            <a:r>
              <a:rPr lang="sv-SE" sz="1500" dirty="0"/>
              <a:t>Kund-önskemål</a:t>
            </a:r>
          </a:p>
        </p:txBody>
      </p:sp>
      <p:cxnSp>
        <p:nvCxnSpPr>
          <p:cNvPr id="10" name="Straight Arrow Connector 9"/>
          <p:cNvCxnSpPr/>
          <p:nvPr/>
        </p:nvCxnSpPr>
        <p:spPr>
          <a:xfrm>
            <a:off x="4572000" y="1664078"/>
            <a:ext cx="1458162" cy="1588"/>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4517994" y="2111020"/>
            <a:ext cx="459052" cy="2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4463988" y="2543294"/>
            <a:ext cx="2322258" cy="11341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a:t>Producera möbler</a:t>
            </a:r>
          </a:p>
        </p:txBody>
      </p:sp>
      <p:cxnSp>
        <p:nvCxnSpPr>
          <p:cNvPr id="20" name="Straight Arrow Connector 19"/>
          <p:cNvCxnSpPr/>
          <p:nvPr/>
        </p:nvCxnSpPr>
        <p:spPr>
          <a:xfrm>
            <a:off x="1269876" y="2943214"/>
            <a:ext cx="3194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250142" y="3025067"/>
            <a:ext cx="918102" cy="323165"/>
          </a:xfrm>
          <a:prstGeom prst="rect">
            <a:avLst/>
          </a:prstGeom>
          <a:noFill/>
        </p:spPr>
        <p:txBody>
          <a:bodyPr wrap="square" rtlCol="0">
            <a:spAutoFit/>
          </a:bodyPr>
          <a:lstStyle/>
          <a:p>
            <a:r>
              <a:rPr lang="sv-SE" sz="1500" dirty="0"/>
              <a:t>Material</a:t>
            </a:r>
          </a:p>
        </p:txBody>
      </p:sp>
      <p:cxnSp>
        <p:nvCxnSpPr>
          <p:cNvPr id="28" name="Straight Arrow Connector 27"/>
          <p:cNvCxnSpPr/>
          <p:nvPr/>
        </p:nvCxnSpPr>
        <p:spPr>
          <a:xfrm>
            <a:off x="6786246" y="3137360"/>
            <a:ext cx="91810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6786246" y="2606445"/>
            <a:ext cx="1188132" cy="784830"/>
          </a:xfrm>
          <a:prstGeom prst="rect">
            <a:avLst/>
          </a:prstGeom>
          <a:noFill/>
        </p:spPr>
        <p:txBody>
          <a:bodyPr wrap="square" rtlCol="0">
            <a:spAutoFit/>
          </a:bodyPr>
          <a:lstStyle/>
          <a:p>
            <a:r>
              <a:rPr lang="sv-SE" sz="1500" dirty="0"/>
              <a:t>Färdig-producerade möbler</a:t>
            </a:r>
          </a:p>
        </p:txBody>
      </p:sp>
      <p:cxnSp>
        <p:nvCxnSpPr>
          <p:cNvPr id="30" name="Straight Arrow Connector 29"/>
          <p:cNvCxnSpPr/>
          <p:nvPr/>
        </p:nvCxnSpPr>
        <p:spPr>
          <a:xfrm>
            <a:off x="4966857" y="2111246"/>
            <a:ext cx="3658"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4626006" y="2189206"/>
            <a:ext cx="918102" cy="323165"/>
          </a:xfrm>
          <a:prstGeom prst="rect">
            <a:avLst/>
          </a:prstGeom>
          <a:noFill/>
        </p:spPr>
        <p:txBody>
          <a:bodyPr wrap="square" rtlCol="0">
            <a:spAutoFit/>
          </a:bodyPr>
          <a:lstStyle/>
          <a:p>
            <a:r>
              <a:rPr lang="sv-SE" sz="1500" dirty="0"/>
              <a:t>Rutiner</a:t>
            </a:r>
          </a:p>
        </p:txBody>
      </p:sp>
      <p:cxnSp>
        <p:nvCxnSpPr>
          <p:cNvPr id="33" name="Straight Arrow Connector 32"/>
          <p:cNvCxnSpPr/>
          <p:nvPr/>
        </p:nvCxnSpPr>
        <p:spPr>
          <a:xfrm>
            <a:off x="6030162" y="1664078"/>
            <a:ext cx="0" cy="8251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5652120" y="1907705"/>
            <a:ext cx="2322258" cy="323165"/>
          </a:xfrm>
          <a:prstGeom prst="rect">
            <a:avLst/>
          </a:prstGeom>
          <a:noFill/>
        </p:spPr>
        <p:txBody>
          <a:bodyPr wrap="square" rtlCol="0">
            <a:spAutoFit/>
          </a:bodyPr>
          <a:lstStyle/>
          <a:p>
            <a:r>
              <a:rPr lang="sv-SE" sz="1500" dirty="0"/>
              <a:t>Ritningar</a:t>
            </a:r>
          </a:p>
        </p:txBody>
      </p:sp>
      <p:cxnSp>
        <p:nvCxnSpPr>
          <p:cNvPr id="35" name="Straight Arrow Connector 34"/>
          <p:cNvCxnSpPr/>
          <p:nvPr/>
        </p:nvCxnSpPr>
        <p:spPr>
          <a:xfrm flipV="1">
            <a:off x="4734018" y="3677420"/>
            <a:ext cx="0"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4355976" y="3809386"/>
            <a:ext cx="1296144" cy="323165"/>
          </a:xfrm>
          <a:prstGeom prst="rect">
            <a:avLst/>
          </a:prstGeom>
          <a:noFill/>
        </p:spPr>
        <p:txBody>
          <a:bodyPr wrap="square" rtlCol="0">
            <a:spAutoFit/>
          </a:bodyPr>
          <a:lstStyle/>
          <a:p>
            <a:r>
              <a:rPr lang="sv-SE" sz="1500" dirty="0"/>
              <a:t>Hantverkare</a:t>
            </a:r>
          </a:p>
        </p:txBody>
      </p:sp>
      <p:sp>
        <p:nvSpPr>
          <p:cNvPr id="37" name="TextBox 36"/>
          <p:cNvSpPr txBox="1"/>
          <p:nvPr/>
        </p:nvSpPr>
        <p:spPr>
          <a:xfrm>
            <a:off x="5706126" y="4403452"/>
            <a:ext cx="918102" cy="323165"/>
          </a:xfrm>
          <a:prstGeom prst="rect">
            <a:avLst/>
          </a:prstGeom>
          <a:noFill/>
        </p:spPr>
        <p:txBody>
          <a:bodyPr wrap="square" rtlCol="0">
            <a:spAutoFit/>
          </a:bodyPr>
          <a:lstStyle/>
          <a:p>
            <a:r>
              <a:rPr lang="sv-SE" sz="1500" dirty="0"/>
              <a:t>Maskiner</a:t>
            </a:r>
          </a:p>
        </p:txBody>
      </p:sp>
      <p:cxnSp>
        <p:nvCxnSpPr>
          <p:cNvPr id="38" name="Straight Arrow Connector 37"/>
          <p:cNvCxnSpPr/>
          <p:nvPr/>
        </p:nvCxnSpPr>
        <p:spPr>
          <a:xfrm flipV="1">
            <a:off x="6084168" y="3677421"/>
            <a:ext cx="0" cy="10276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1223628" y="2646730"/>
            <a:ext cx="1087436" cy="323165"/>
          </a:xfrm>
          <a:prstGeom prst="rect">
            <a:avLst/>
          </a:prstGeom>
          <a:noFill/>
        </p:spPr>
        <p:txBody>
          <a:bodyPr wrap="square" rtlCol="0">
            <a:spAutoFit/>
          </a:bodyPr>
          <a:lstStyle/>
          <a:p>
            <a:r>
              <a:rPr lang="sv-SE" sz="1500" dirty="0"/>
              <a:t>Beställning</a:t>
            </a:r>
          </a:p>
        </p:txBody>
      </p:sp>
      <p:cxnSp>
        <p:nvCxnSpPr>
          <p:cNvPr id="56" name="Straight Arrow Connector 55"/>
          <p:cNvCxnSpPr/>
          <p:nvPr/>
        </p:nvCxnSpPr>
        <p:spPr>
          <a:xfrm>
            <a:off x="1269876" y="3299378"/>
            <a:ext cx="3194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H="1">
            <a:off x="4085946" y="4345964"/>
            <a:ext cx="661574"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4085946" y="4348790"/>
            <a:ext cx="0" cy="378042"/>
          </a:xfrm>
          <a:prstGeom prst="line">
            <a:avLst/>
          </a:prstGeom>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3032829" y="3740572"/>
            <a:ext cx="1076456" cy="323165"/>
          </a:xfrm>
          <a:prstGeom prst="rect">
            <a:avLst/>
          </a:prstGeom>
          <a:noFill/>
        </p:spPr>
        <p:txBody>
          <a:bodyPr wrap="square" rtlCol="0">
            <a:spAutoFit/>
          </a:bodyPr>
          <a:lstStyle/>
          <a:p>
            <a:r>
              <a:rPr lang="sv-SE" sz="1500" dirty="0"/>
              <a:t>Designers</a:t>
            </a:r>
          </a:p>
        </p:txBody>
      </p:sp>
      <p:cxnSp>
        <p:nvCxnSpPr>
          <p:cNvPr id="66" name="Straight Connector 65"/>
          <p:cNvCxnSpPr/>
          <p:nvPr/>
        </p:nvCxnSpPr>
        <p:spPr>
          <a:xfrm flipH="1">
            <a:off x="3427638" y="4338554"/>
            <a:ext cx="661574"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flipV="1">
            <a:off x="3410872" y="2435282"/>
            <a:ext cx="17135" cy="18956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3707904" y="4405008"/>
            <a:ext cx="918102" cy="323165"/>
          </a:xfrm>
          <a:prstGeom prst="rect">
            <a:avLst/>
          </a:prstGeom>
          <a:noFill/>
        </p:spPr>
        <p:txBody>
          <a:bodyPr wrap="square" rtlCol="0">
            <a:spAutoFit/>
          </a:bodyPr>
          <a:lstStyle/>
          <a:p>
            <a:r>
              <a:rPr lang="sv-SE" sz="1500" dirty="0"/>
              <a:t>Anställda</a:t>
            </a:r>
          </a:p>
        </p:txBody>
      </p:sp>
      <p:sp>
        <p:nvSpPr>
          <p:cNvPr id="12" name="TextBox 11"/>
          <p:cNvSpPr txBox="1"/>
          <p:nvPr/>
        </p:nvSpPr>
        <p:spPr>
          <a:xfrm>
            <a:off x="4109285" y="2119956"/>
            <a:ext cx="540060" cy="300082"/>
          </a:xfrm>
          <a:prstGeom prst="rect">
            <a:avLst/>
          </a:prstGeom>
          <a:noFill/>
        </p:spPr>
        <p:txBody>
          <a:bodyPr wrap="square" rtlCol="0">
            <a:spAutoFit/>
          </a:bodyPr>
          <a:lstStyle/>
          <a:p>
            <a:r>
              <a:rPr lang="sv-SE" sz="1350" dirty="0"/>
              <a:t>A1</a:t>
            </a:r>
          </a:p>
        </p:txBody>
      </p:sp>
      <p:sp>
        <p:nvSpPr>
          <p:cNvPr id="41" name="TextBox 40"/>
          <p:cNvSpPr txBox="1"/>
          <p:nvPr/>
        </p:nvSpPr>
        <p:spPr>
          <a:xfrm>
            <a:off x="6462210" y="3378316"/>
            <a:ext cx="540060" cy="300082"/>
          </a:xfrm>
          <a:prstGeom prst="rect">
            <a:avLst/>
          </a:prstGeom>
          <a:noFill/>
        </p:spPr>
        <p:txBody>
          <a:bodyPr wrap="square" rtlCol="0">
            <a:spAutoFit/>
          </a:bodyPr>
          <a:lstStyle/>
          <a:p>
            <a:r>
              <a:rPr lang="sv-SE" sz="1350" dirty="0"/>
              <a:t>A2</a:t>
            </a:r>
          </a:p>
        </p:txBody>
      </p:sp>
    </p:spTree>
    <p:extLst>
      <p:ext uri="{BB962C8B-B14F-4D97-AF65-F5344CB8AC3E}">
        <p14:creationId xmlns:p14="http://schemas.microsoft.com/office/powerpoint/2010/main" val="258541039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9586" name="Rectangle 2"/>
          <p:cNvSpPr>
            <a:spLocks noGrp="1" noChangeArrowheads="1"/>
          </p:cNvSpPr>
          <p:nvPr>
            <p:ph type="title"/>
          </p:nvPr>
        </p:nvSpPr>
        <p:spPr>
          <a:xfrm>
            <a:off x="741061" y="319177"/>
            <a:ext cx="6172200" cy="857250"/>
          </a:xfrm>
        </p:spPr>
        <p:txBody>
          <a:bodyPr>
            <a:normAutofit/>
          </a:bodyPr>
          <a:lstStyle/>
          <a:p>
            <a:pPr algn="l">
              <a:defRPr/>
            </a:pPr>
            <a:r>
              <a:rPr lang="sv-SE" sz="2700" dirty="0" smtClean="0"/>
              <a:t>Finn fel</a:t>
            </a:r>
            <a:endParaRPr lang="en-US" sz="2700"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89" y="2528515"/>
            <a:ext cx="3909032" cy="2313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66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061" y="1307625"/>
            <a:ext cx="2876270" cy="17297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5527219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9586" name="Rectangle 2"/>
          <p:cNvSpPr>
            <a:spLocks noGrp="1" noChangeArrowheads="1"/>
          </p:cNvSpPr>
          <p:nvPr>
            <p:ph type="title"/>
          </p:nvPr>
        </p:nvSpPr>
        <p:spPr>
          <a:xfrm>
            <a:off x="741061" y="319177"/>
            <a:ext cx="6172200" cy="857250"/>
          </a:xfrm>
        </p:spPr>
        <p:txBody>
          <a:bodyPr>
            <a:normAutofit/>
          </a:bodyPr>
          <a:lstStyle/>
          <a:p>
            <a:pPr algn="l">
              <a:defRPr/>
            </a:pPr>
            <a:r>
              <a:rPr lang="sv-SE" sz="2700" dirty="0" smtClean="0"/>
              <a:t>Finn fel</a:t>
            </a:r>
            <a:endParaRPr lang="en-US" sz="2700"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89" y="2528515"/>
            <a:ext cx="3909032" cy="2313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66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061" y="1307625"/>
            <a:ext cx="2876270" cy="17297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060" y="3250759"/>
            <a:ext cx="3127631" cy="15916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5" name="Straight Connector 4"/>
          <p:cNvCxnSpPr/>
          <p:nvPr/>
        </p:nvCxnSpPr>
        <p:spPr>
          <a:xfrm>
            <a:off x="833120" y="1176427"/>
            <a:ext cx="2219960" cy="18609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14400" y="1176427"/>
            <a:ext cx="2550160" cy="18609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36072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81941" cy="596700"/>
          </a:xfrm>
        </p:spPr>
        <p:txBody>
          <a:bodyPr/>
          <a:lstStyle/>
          <a:p>
            <a:r>
              <a:rPr lang="sv-SE" dirty="0" smtClean="0"/>
              <a:t>Avdelningar istället för processer</a:t>
            </a:r>
            <a:endParaRPr lang="sv-SE" dirty="0"/>
          </a:p>
        </p:txBody>
      </p:sp>
      <p:sp>
        <p:nvSpPr>
          <p:cNvPr id="4" name="Rectangle 3"/>
          <p:cNvSpPr/>
          <p:nvPr/>
        </p:nvSpPr>
        <p:spPr>
          <a:xfrm>
            <a:off x="2654837" y="1432956"/>
            <a:ext cx="1675564" cy="5620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dirty="0" smtClean="0"/>
              <a:t>Utbildnings-avdelning</a:t>
            </a:r>
          </a:p>
        </p:txBody>
      </p:sp>
      <p:cxnSp>
        <p:nvCxnSpPr>
          <p:cNvPr id="5" name="Straight Arrow Connector 4"/>
          <p:cNvCxnSpPr/>
          <p:nvPr/>
        </p:nvCxnSpPr>
        <p:spPr>
          <a:xfrm flipV="1">
            <a:off x="224804" y="1724248"/>
            <a:ext cx="2398475" cy="181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5310265" y="3854046"/>
            <a:ext cx="1344113" cy="4666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dirty="0" smtClean="0"/>
              <a:t>Internt IT-stöd</a:t>
            </a:r>
            <a:endParaRPr lang="sv-SE" sz="1400" dirty="0"/>
          </a:p>
        </p:txBody>
      </p:sp>
      <p:cxnSp>
        <p:nvCxnSpPr>
          <p:cNvPr id="7" name="Straight Arrow Connector 6"/>
          <p:cNvCxnSpPr/>
          <p:nvPr/>
        </p:nvCxnSpPr>
        <p:spPr>
          <a:xfrm flipV="1">
            <a:off x="214828" y="4089114"/>
            <a:ext cx="5069188" cy="193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83969" y="3781337"/>
            <a:ext cx="1087436" cy="307777"/>
          </a:xfrm>
          <a:prstGeom prst="rect">
            <a:avLst/>
          </a:prstGeom>
          <a:noFill/>
        </p:spPr>
        <p:txBody>
          <a:bodyPr wrap="square" rtlCol="0">
            <a:spAutoFit/>
          </a:bodyPr>
          <a:lstStyle/>
          <a:p>
            <a:r>
              <a:rPr lang="sv-SE" sz="1400" dirty="0" smtClean="0"/>
              <a:t>IT-system</a:t>
            </a:r>
            <a:endParaRPr lang="sv-SE" sz="1400" dirty="0"/>
          </a:p>
        </p:txBody>
      </p:sp>
      <p:sp>
        <p:nvSpPr>
          <p:cNvPr id="9" name="Rectangle 8"/>
          <p:cNvSpPr/>
          <p:nvPr/>
        </p:nvSpPr>
        <p:spPr>
          <a:xfrm>
            <a:off x="4332996" y="2757922"/>
            <a:ext cx="1344113" cy="4666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dirty="0" smtClean="0">
                <a:solidFill>
                  <a:schemeClr val="tx1"/>
                </a:solidFill>
              </a:rPr>
              <a:t>Personal (HR) avdelning</a:t>
            </a:r>
            <a:endParaRPr lang="sv-SE" sz="1400" dirty="0">
              <a:solidFill>
                <a:schemeClr val="tx1"/>
              </a:solidFill>
            </a:endParaRPr>
          </a:p>
        </p:txBody>
      </p:sp>
      <p:cxnSp>
        <p:nvCxnSpPr>
          <p:cNvPr id="10" name="Straight Arrow Connector 9"/>
          <p:cNvCxnSpPr>
            <a:endCxn id="9" idx="1"/>
          </p:cNvCxnSpPr>
          <p:nvPr/>
        </p:nvCxnSpPr>
        <p:spPr>
          <a:xfrm flipV="1">
            <a:off x="224804" y="2991243"/>
            <a:ext cx="4108192" cy="216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83969" y="2666884"/>
            <a:ext cx="1087436" cy="307777"/>
          </a:xfrm>
          <a:prstGeom prst="rect">
            <a:avLst/>
          </a:prstGeom>
          <a:noFill/>
        </p:spPr>
        <p:txBody>
          <a:bodyPr wrap="square" rtlCol="0">
            <a:spAutoFit/>
          </a:bodyPr>
          <a:lstStyle/>
          <a:p>
            <a:r>
              <a:rPr lang="sv-SE" sz="1400" dirty="0" smtClean="0"/>
              <a:t>Arbetskraft</a:t>
            </a:r>
            <a:endParaRPr lang="sv-SE" sz="1400" dirty="0"/>
          </a:p>
        </p:txBody>
      </p:sp>
      <p:sp>
        <p:nvSpPr>
          <p:cNvPr id="12" name="TextBox 11"/>
          <p:cNvSpPr txBox="1"/>
          <p:nvPr/>
        </p:nvSpPr>
        <p:spPr>
          <a:xfrm>
            <a:off x="383969" y="1452737"/>
            <a:ext cx="1087436" cy="307777"/>
          </a:xfrm>
          <a:prstGeom prst="rect">
            <a:avLst/>
          </a:prstGeom>
          <a:noFill/>
        </p:spPr>
        <p:txBody>
          <a:bodyPr wrap="square" rtlCol="0">
            <a:spAutoFit/>
          </a:bodyPr>
          <a:lstStyle/>
          <a:p>
            <a:r>
              <a:rPr lang="sv-SE" sz="1400" dirty="0" smtClean="0"/>
              <a:t>Student</a:t>
            </a:r>
            <a:endParaRPr lang="sv-SE" sz="1400" dirty="0"/>
          </a:p>
        </p:txBody>
      </p:sp>
      <p:cxnSp>
        <p:nvCxnSpPr>
          <p:cNvPr id="13" name="Straight Arrow Connector 12"/>
          <p:cNvCxnSpPr/>
          <p:nvPr/>
        </p:nvCxnSpPr>
        <p:spPr>
          <a:xfrm flipV="1">
            <a:off x="3006347" y="2500071"/>
            <a:ext cx="3299129" cy="904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3022243" y="1997411"/>
            <a:ext cx="7117" cy="51170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5677109" y="2840234"/>
            <a:ext cx="633051" cy="276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6" idx="3"/>
          </p:cNvCxnSpPr>
          <p:nvPr/>
        </p:nvCxnSpPr>
        <p:spPr>
          <a:xfrm flipV="1">
            <a:off x="6654378" y="4077684"/>
            <a:ext cx="1028081" cy="9683"/>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7682459" y="2304563"/>
            <a:ext cx="0" cy="178280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3626511" y="2304563"/>
            <a:ext cx="4055948" cy="786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3626511" y="2011597"/>
            <a:ext cx="0" cy="3008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5668776" y="2993088"/>
            <a:ext cx="2318109" cy="1506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7435121" y="3630946"/>
            <a:ext cx="0" cy="32004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4683219" y="3628361"/>
            <a:ext cx="2751902" cy="258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7457781" y="4209218"/>
            <a:ext cx="84" cy="39178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6470239" y="4587452"/>
            <a:ext cx="995628" cy="6996"/>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6457874" y="4334867"/>
            <a:ext cx="12365" cy="24083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flipV="1">
            <a:off x="7986885" y="3008150"/>
            <a:ext cx="17863" cy="1826178"/>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5834164" y="4834328"/>
            <a:ext cx="2184549"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5834164" y="4334867"/>
            <a:ext cx="1" cy="50517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5278907" y="3225471"/>
            <a:ext cx="1044" cy="26057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a:off x="4680096" y="3195965"/>
            <a:ext cx="3122" cy="432396"/>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5697603" y="3152127"/>
            <a:ext cx="655675"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6305476" y="2488204"/>
            <a:ext cx="3123" cy="35479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5278907" y="3504305"/>
            <a:ext cx="1061231" cy="110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6340138" y="3149506"/>
            <a:ext cx="3123" cy="35479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6640414" y="3953238"/>
            <a:ext cx="794707" cy="259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V="1">
            <a:off x="6663158" y="4209218"/>
            <a:ext cx="794707" cy="259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4330401" y="1839072"/>
            <a:ext cx="4423985" cy="232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7060511" y="1846394"/>
            <a:ext cx="1814949" cy="307777"/>
          </a:xfrm>
          <a:prstGeom prst="rect">
            <a:avLst/>
          </a:prstGeom>
          <a:noFill/>
        </p:spPr>
        <p:txBody>
          <a:bodyPr wrap="square" rtlCol="0">
            <a:spAutoFit/>
          </a:bodyPr>
          <a:lstStyle/>
          <a:p>
            <a:r>
              <a:rPr lang="sv-SE" sz="1400" dirty="0" smtClean="0"/>
              <a:t>Examinerad student</a:t>
            </a:r>
            <a:endParaRPr lang="sv-SE" sz="1400" dirty="0"/>
          </a:p>
        </p:txBody>
      </p:sp>
      <p:sp>
        <p:nvSpPr>
          <p:cNvPr id="39" name="TextBox 38"/>
          <p:cNvSpPr txBox="1"/>
          <p:nvPr/>
        </p:nvSpPr>
        <p:spPr>
          <a:xfrm>
            <a:off x="2662986" y="2115765"/>
            <a:ext cx="755129" cy="318022"/>
          </a:xfrm>
          <a:prstGeom prst="rect">
            <a:avLst/>
          </a:prstGeom>
          <a:noFill/>
        </p:spPr>
        <p:txBody>
          <a:bodyPr wrap="square" rtlCol="0">
            <a:spAutoFit/>
          </a:bodyPr>
          <a:lstStyle/>
          <a:p>
            <a:r>
              <a:rPr lang="sv-SE" sz="1400" dirty="0" smtClean="0"/>
              <a:t>Lärare</a:t>
            </a:r>
            <a:endParaRPr lang="sv-SE" sz="1400" dirty="0"/>
          </a:p>
        </p:txBody>
      </p:sp>
      <p:sp>
        <p:nvSpPr>
          <p:cNvPr id="40" name="TextBox 39"/>
          <p:cNvSpPr txBox="1"/>
          <p:nvPr/>
        </p:nvSpPr>
        <p:spPr>
          <a:xfrm>
            <a:off x="3361497" y="2016889"/>
            <a:ext cx="2075468" cy="307777"/>
          </a:xfrm>
          <a:prstGeom prst="rect">
            <a:avLst/>
          </a:prstGeom>
          <a:noFill/>
        </p:spPr>
        <p:txBody>
          <a:bodyPr wrap="square" rtlCol="0">
            <a:spAutoFit/>
          </a:bodyPr>
          <a:lstStyle/>
          <a:p>
            <a:r>
              <a:rPr lang="sv-SE" sz="1400" dirty="0" err="1" smtClean="0"/>
              <a:t>eLearning</a:t>
            </a:r>
            <a:r>
              <a:rPr lang="sv-SE" sz="1400" dirty="0" smtClean="0"/>
              <a:t>-system</a:t>
            </a:r>
            <a:endParaRPr lang="sv-SE" sz="1400" dirty="0"/>
          </a:p>
        </p:txBody>
      </p:sp>
      <p:sp>
        <p:nvSpPr>
          <p:cNvPr id="41" name="TextBox 40"/>
          <p:cNvSpPr txBox="1"/>
          <p:nvPr/>
        </p:nvSpPr>
        <p:spPr>
          <a:xfrm>
            <a:off x="4123808" y="3292304"/>
            <a:ext cx="2075468" cy="307777"/>
          </a:xfrm>
          <a:prstGeom prst="rect">
            <a:avLst/>
          </a:prstGeom>
          <a:noFill/>
        </p:spPr>
        <p:txBody>
          <a:bodyPr wrap="square" rtlCol="0">
            <a:spAutoFit/>
          </a:bodyPr>
          <a:lstStyle/>
          <a:p>
            <a:r>
              <a:rPr lang="sv-SE" sz="1400" dirty="0" smtClean="0"/>
              <a:t>HR-system</a:t>
            </a:r>
            <a:endParaRPr lang="sv-SE" sz="1400" dirty="0"/>
          </a:p>
        </p:txBody>
      </p:sp>
      <p:sp>
        <p:nvSpPr>
          <p:cNvPr id="42" name="TextBox 41"/>
          <p:cNvSpPr txBox="1"/>
          <p:nvPr/>
        </p:nvSpPr>
        <p:spPr>
          <a:xfrm>
            <a:off x="5929280" y="3167171"/>
            <a:ext cx="2075468" cy="307777"/>
          </a:xfrm>
          <a:prstGeom prst="rect">
            <a:avLst/>
          </a:prstGeom>
          <a:noFill/>
        </p:spPr>
        <p:txBody>
          <a:bodyPr wrap="square" rtlCol="0">
            <a:spAutoFit/>
          </a:bodyPr>
          <a:lstStyle/>
          <a:p>
            <a:r>
              <a:rPr lang="sv-SE" sz="1400" dirty="0" err="1"/>
              <a:t>P</a:t>
            </a:r>
            <a:r>
              <a:rPr lang="sv-SE" sz="1400" dirty="0" err="1" smtClean="0"/>
              <a:t>ersonalsansvarig</a:t>
            </a:r>
            <a:endParaRPr lang="sv-SE" sz="1400" dirty="0"/>
          </a:p>
        </p:txBody>
      </p:sp>
      <p:sp>
        <p:nvSpPr>
          <p:cNvPr id="43" name="TextBox 42"/>
          <p:cNvSpPr txBox="1"/>
          <p:nvPr/>
        </p:nvSpPr>
        <p:spPr>
          <a:xfrm>
            <a:off x="5201125" y="4469473"/>
            <a:ext cx="2075468" cy="307777"/>
          </a:xfrm>
          <a:prstGeom prst="rect">
            <a:avLst/>
          </a:prstGeom>
          <a:noFill/>
        </p:spPr>
        <p:txBody>
          <a:bodyPr wrap="square" rtlCol="0">
            <a:spAutoFit/>
          </a:bodyPr>
          <a:lstStyle/>
          <a:p>
            <a:r>
              <a:rPr lang="sv-SE" sz="1400" dirty="0" smtClean="0"/>
              <a:t>IT-personal</a:t>
            </a:r>
            <a:endParaRPr lang="sv-SE" sz="1400" dirty="0"/>
          </a:p>
        </p:txBody>
      </p:sp>
      <p:sp>
        <p:nvSpPr>
          <p:cNvPr id="44" name="TextBox 43"/>
          <p:cNvSpPr txBox="1"/>
          <p:nvPr/>
        </p:nvSpPr>
        <p:spPr>
          <a:xfrm>
            <a:off x="3993315" y="1766141"/>
            <a:ext cx="352982" cy="276999"/>
          </a:xfrm>
          <a:prstGeom prst="rect">
            <a:avLst/>
          </a:prstGeom>
          <a:noFill/>
        </p:spPr>
        <p:txBody>
          <a:bodyPr wrap="none" rtlCol="0">
            <a:spAutoFit/>
          </a:bodyPr>
          <a:lstStyle/>
          <a:p>
            <a:r>
              <a:rPr lang="sv-SE" sz="1200" dirty="0" smtClean="0"/>
              <a:t>A1</a:t>
            </a:r>
            <a:endParaRPr lang="sv-SE" sz="1200" dirty="0"/>
          </a:p>
        </p:txBody>
      </p:sp>
      <p:sp>
        <p:nvSpPr>
          <p:cNvPr id="45" name="TextBox 44"/>
          <p:cNvSpPr txBox="1"/>
          <p:nvPr/>
        </p:nvSpPr>
        <p:spPr>
          <a:xfrm>
            <a:off x="5376979" y="2977021"/>
            <a:ext cx="352982" cy="276999"/>
          </a:xfrm>
          <a:prstGeom prst="rect">
            <a:avLst/>
          </a:prstGeom>
          <a:noFill/>
        </p:spPr>
        <p:txBody>
          <a:bodyPr wrap="none" rtlCol="0">
            <a:spAutoFit/>
          </a:bodyPr>
          <a:lstStyle/>
          <a:p>
            <a:r>
              <a:rPr lang="sv-SE" sz="1200" dirty="0" smtClean="0"/>
              <a:t>A2</a:t>
            </a:r>
            <a:endParaRPr lang="sv-SE" sz="1200" dirty="0"/>
          </a:p>
        </p:txBody>
      </p:sp>
      <p:sp>
        <p:nvSpPr>
          <p:cNvPr id="46" name="TextBox 45"/>
          <p:cNvSpPr txBox="1"/>
          <p:nvPr/>
        </p:nvSpPr>
        <p:spPr>
          <a:xfrm>
            <a:off x="6348361" y="4075623"/>
            <a:ext cx="352982" cy="276999"/>
          </a:xfrm>
          <a:prstGeom prst="rect">
            <a:avLst/>
          </a:prstGeom>
          <a:noFill/>
        </p:spPr>
        <p:txBody>
          <a:bodyPr wrap="none" rtlCol="0">
            <a:spAutoFit/>
          </a:bodyPr>
          <a:lstStyle/>
          <a:p>
            <a:r>
              <a:rPr lang="sv-SE" sz="1200" dirty="0" smtClean="0"/>
              <a:t>A3</a:t>
            </a:r>
            <a:endParaRPr lang="sv-SE" sz="1200" dirty="0"/>
          </a:p>
        </p:txBody>
      </p:sp>
      <p:sp>
        <p:nvSpPr>
          <p:cNvPr id="47" name="TextBox 46"/>
          <p:cNvSpPr txBox="1"/>
          <p:nvPr/>
        </p:nvSpPr>
        <p:spPr>
          <a:xfrm>
            <a:off x="6485846" y="4272496"/>
            <a:ext cx="2413256" cy="523220"/>
          </a:xfrm>
          <a:prstGeom prst="rect">
            <a:avLst/>
          </a:prstGeom>
          <a:noFill/>
        </p:spPr>
        <p:txBody>
          <a:bodyPr wrap="square" rtlCol="0">
            <a:spAutoFit/>
          </a:bodyPr>
          <a:lstStyle/>
          <a:p>
            <a:r>
              <a:rPr lang="sv-SE" sz="1400" dirty="0" smtClean="0"/>
              <a:t>Ärendehanterings-</a:t>
            </a:r>
          </a:p>
          <a:p>
            <a:r>
              <a:rPr lang="sv-SE" sz="1400" dirty="0" smtClean="0"/>
              <a:t>system</a:t>
            </a:r>
            <a:endParaRPr lang="sv-SE" sz="1400" dirty="0"/>
          </a:p>
        </p:txBody>
      </p:sp>
    </p:spTree>
    <p:extLst>
      <p:ext uri="{BB962C8B-B14F-4D97-AF65-F5344CB8AC3E}">
        <p14:creationId xmlns:p14="http://schemas.microsoft.com/office/powerpoint/2010/main" val="19027756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81941" cy="596700"/>
          </a:xfrm>
        </p:spPr>
        <p:txBody>
          <a:bodyPr/>
          <a:lstStyle/>
          <a:p>
            <a:r>
              <a:rPr lang="sv-SE" dirty="0" smtClean="0"/>
              <a:t>Avdelningar istället för processer</a:t>
            </a:r>
            <a:endParaRPr lang="sv-SE"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978" y="1736591"/>
            <a:ext cx="5216605" cy="2686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8" name="Rectangle 47"/>
          <p:cNvSpPr/>
          <p:nvPr/>
        </p:nvSpPr>
        <p:spPr>
          <a:xfrm>
            <a:off x="689469" y="1816799"/>
            <a:ext cx="2015311" cy="2605842"/>
          </a:xfrm>
          <a:prstGeom prst="rect">
            <a:avLst/>
          </a:prstGeom>
        </p:spPr>
        <p:txBody>
          <a:bodyPr wrap="square">
            <a:spAutoFit/>
          </a:bodyPr>
          <a:lstStyle/>
          <a:p>
            <a:pPr marL="285750" indent="-285750">
              <a:spcBef>
                <a:spcPts val="450"/>
              </a:spcBef>
              <a:spcAft>
                <a:spcPts val="900"/>
              </a:spcAft>
              <a:buFont typeface="Arial" panose="020B0604020202020204" pitchFamily="34" charset="0"/>
              <a:buChar char="•"/>
            </a:pPr>
            <a:r>
              <a:rPr lang="sv-SE" sz="1400" dirty="0" smtClean="0">
                <a:latin typeface="Verdana" panose="020B0604030504040204" pitchFamily="34" charset="0"/>
                <a:ea typeface="Verdana" panose="020B0604030504040204" pitchFamily="34" charset="0"/>
                <a:cs typeface="Verdana" panose="020B0604030504040204" pitchFamily="34" charset="0"/>
              </a:rPr>
              <a:t>Det verkar ju fungera att byta ut avdelningar mot processer i detta fall. </a:t>
            </a:r>
          </a:p>
          <a:p>
            <a:pPr marL="285750" indent="-285750">
              <a:spcBef>
                <a:spcPts val="450"/>
              </a:spcBef>
              <a:spcAft>
                <a:spcPts val="900"/>
              </a:spcAft>
              <a:buFont typeface="Arial" panose="020B0604020202020204" pitchFamily="34" charset="0"/>
              <a:buChar char="•"/>
            </a:pPr>
            <a:r>
              <a:rPr lang="sv-SE" sz="1400" dirty="0" smtClean="0">
                <a:latin typeface="Verdana" panose="020B0604030504040204" pitchFamily="34" charset="0"/>
                <a:ea typeface="Verdana" panose="020B0604030504040204" pitchFamily="34" charset="0"/>
                <a:cs typeface="Verdana" panose="020B0604030504040204" pitchFamily="34" charset="0"/>
              </a:rPr>
              <a:t>Varför det?</a:t>
            </a:r>
          </a:p>
          <a:p>
            <a:pPr marL="285750" indent="-285750">
              <a:spcBef>
                <a:spcPts val="450"/>
              </a:spcBef>
              <a:spcAft>
                <a:spcPts val="900"/>
              </a:spcAft>
              <a:buFont typeface="Arial" panose="020B0604020202020204" pitchFamily="34" charset="0"/>
              <a:buChar char="•"/>
            </a:pPr>
            <a:r>
              <a:rPr lang="sv-SE" sz="1400" dirty="0" smtClean="0">
                <a:latin typeface="Verdana" panose="020B0604030504040204" pitchFamily="34" charset="0"/>
                <a:ea typeface="Verdana" panose="020B0604030504040204" pitchFamily="34" charset="0"/>
                <a:cs typeface="Verdana" panose="020B0604030504040204" pitchFamily="34" charset="0"/>
              </a:rPr>
              <a:t>Vad är relationen mellan avdelningar och processer?</a:t>
            </a:r>
            <a:endParaRPr lang="sv-SE"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63369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81941" cy="596700"/>
          </a:xfrm>
        </p:spPr>
        <p:txBody>
          <a:bodyPr/>
          <a:lstStyle/>
          <a:p>
            <a:r>
              <a:rPr lang="sv-SE" dirty="0" smtClean="0"/>
              <a:t>Avdelningar istället för processer</a:t>
            </a:r>
            <a:endParaRPr lang="sv-SE"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978" y="1736591"/>
            <a:ext cx="5216605" cy="2686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8" name="Rectangle 47"/>
          <p:cNvSpPr/>
          <p:nvPr/>
        </p:nvSpPr>
        <p:spPr>
          <a:xfrm>
            <a:off x="689469" y="1816799"/>
            <a:ext cx="2015311" cy="2462213"/>
          </a:xfrm>
          <a:prstGeom prst="rect">
            <a:avLst/>
          </a:prstGeom>
        </p:spPr>
        <p:txBody>
          <a:bodyPr wrap="square">
            <a:spAutoFit/>
          </a:bodyPr>
          <a:lstStyle/>
          <a:p>
            <a:pPr marL="285750" indent="-285750">
              <a:spcBef>
                <a:spcPts val="450"/>
              </a:spcBef>
              <a:spcAft>
                <a:spcPts val="900"/>
              </a:spcAft>
              <a:buFont typeface="Arial" panose="020B0604020202020204" pitchFamily="34" charset="0"/>
              <a:buChar char="•"/>
            </a:pPr>
            <a:r>
              <a:rPr lang="sv-SE" sz="1400" b="1" dirty="0" smtClean="0">
                <a:latin typeface="Verdana" panose="020B0604030504040204" pitchFamily="34" charset="0"/>
                <a:ea typeface="Verdana" panose="020B0604030504040204" pitchFamily="34" charset="0"/>
                <a:cs typeface="Verdana" panose="020B0604030504040204" pitchFamily="34" charset="0"/>
              </a:rPr>
              <a:t>Svar: </a:t>
            </a:r>
            <a:r>
              <a:rPr lang="sv-SE" sz="1400" dirty="0" smtClean="0">
                <a:latin typeface="Verdana" panose="020B0604030504040204" pitchFamily="34" charset="0"/>
                <a:ea typeface="Verdana" panose="020B0604030504040204" pitchFamily="34" charset="0"/>
                <a:cs typeface="Verdana" panose="020B0604030504040204" pitchFamily="34" charset="0"/>
              </a:rPr>
              <a:t>I detta fall så löper inte processen över flera avdelningar. Istället har vi en process för varje avdelning. I många fall löper dock processer över flera avdelningar.</a:t>
            </a:r>
            <a:endParaRPr lang="sv-SE"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63102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61088" y="0"/>
            <a:ext cx="1922296" cy="132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3668" name="Rectangle 3"/>
          <p:cNvSpPr>
            <a:spLocks noGrp="1" noChangeArrowheads="1"/>
          </p:cNvSpPr>
          <p:nvPr>
            <p:ph type="body" idx="1"/>
          </p:nvPr>
        </p:nvSpPr>
        <p:spPr>
          <a:xfrm>
            <a:off x="176646" y="80785"/>
            <a:ext cx="8832272" cy="4590510"/>
          </a:xfrm>
        </p:spPr>
        <p:txBody>
          <a:bodyPr>
            <a:normAutofit fontScale="25000" lnSpcReduction="20000"/>
          </a:bodyPr>
          <a:lstStyle/>
          <a:p>
            <a:pPr>
              <a:spcAft>
                <a:spcPts val="900"/>
              </a:spcAft>
              <a:buNone/>
            </a:pPr>
            <a:r>
              <a:rPr lang="sv-SE" altLang="zh-CN" sz="4800" dirty="0" smtClean="0">
                <a:ea typeface="宋体" pitchFamily="2" charset="-122"/>
              </a:rPr>
              <a:t>VERKSAMHETSBESKRIVNING</a:t>
            </a:r>
            <a:endParaRPr lang="sv-SE" altLang="zh-CN" sz="4800" dirty="0">
              <a:ea typeface="宋体" pitchFamily="2" charset="-122"/>
            </a:endParaRPr>
          </a:p>
          <a:p>
            <a:pPr>
              <a:spcBef>
                <a:spcPts val="0"/>
              </a:spcBef>
            </a:pPr>
            <a:r>
              <a:rPr lang="sv-SE" altLang="zh-CN" sz="4800" dirty="0">
                <a:latin typeface="Arial Narrow" panose="020B0606020202030204" pitchFamily="34" charset="0"/>
                <a:ea typeface="宋体" pitchFamily="2" charset="-122"/>
                <a:cs typeface="Arial" panose="020B0604020202020204" pitchFamily="34" charset="0"/>
              </a:rPr>
              <a:t>Zoo International har specificerat en introduktionsprocess för att hantera djur som anländer till en av företagets djurparker.</a:t>
            </a:r>
          </a:p>
          <a:p>
            <a:pPr>
              <a:spcBef>
                <a:spcPts val="0"/>
              </a:spcBef>
            </a:pPr>
            <a:r>
              <a:rPr lang="sv-SE" altLang="zh-CN" sz="4800" dirty="0">
                <a:latin typeface="Arial Narrow" panose="020B0606020202030204" pitchFamily="34" charset="0"/>
                <a:ea typeface="宋体" pitchFamily="2" charset="-122"/>
                <a:cs typeface="Arial" panose="020B0604020202020204" pitchFamily="34" charset="0"/>
              </a:rPr>
              <a:t>När djuret anländer till en djurpark så kommer den högsta ansvarig vid djurparken att kontrollera att all nödvändig dokumentation från djurleverantören finns med. Om någon dokumentation saknas begär den högsta ansvariga komplettering från leverantören. När all nödvändig information om djuret finns på djurparken så kommer en djurskötare att i djurparkens informationssystem dokumentera information om djurets namn, kön, djurart, födelsedatum och det datum som djuret anlänt.</a:t>
            </a:r>
          </a:p>
          <a:p>
            <a:pPr>
              <a:spcBef>
                <a:spcPts val="0"/>
              </a:spcBef>
            </a:pPr>
            <a:r>
              <a:rPr lang="sv-SE" altLang="zh-CN" sz="4800" dirty="0">
                <a:latin typeface="Arial Narrow" panose="020B0606020202030204" pitchFamily="34" charset="0"/>
                <a:ea typeface="宋体" pitchFamily="2" charset="-122"/>
                <a:cs typeface="Arial" panose="020B0604020202020204" pitchFamily="34" charset="0"/>
              </a:rPr>
              <a:t>Nästa aktivitet i introduktionsprocessen är att djuret ska </a:t>
            </a:r>
            <a:r>
              <a:rPr lang="sv-SE" altLang="zh-CN" sz="4800" dirty="0" smtClean="0">
                <a:latin typeface="Arial Narrow" panose="020B0606020202030204" pitchFamily="34" charset="0"/>
                <a:ea typeface="宋体" pitchFamily="2" charset="-122"/>
                <a:cs typeface="Arial" panose="020B0604020202020204" pitchFamily="34" charset="0"/>
              </a:rPr>
              <a:t>genomgå </a:t>
            </a:r>
            <a:r>
              <a:rPr lang="sv-SE" altLang="zh-CN" sz="4800" dirty="0">
                <a:latin typeface="Arial Narrow" panose="020B0606020202030204" pitchFamily="34" charset="0"/>
                <a:ea typeface="宋体" pitchFamily="2" charset="-122"/>
                <a:cs typeface="Arial" panose="020B0604020202020204" pitchFamily="34" charset="0"/>
              </a:rPr>
              <a:t>en veterinärundersökning som är specificerad i en rutinbeskrivning. Denna undersökning ska genomföras av djurparkens veterinär. Efter att denna undersökning är genomförd så ska djuret träffa sina burkollegor. När djuret träffar burkollegor måste personal vid djurparken övervaka mötet under 12 timmar. För varje timme sammanfattar personal på papper hur djuret och burkollegorna reagerat på varandra.  </a:t>
            </a:r>
          </a:p>
          <a:p>
            <a:pPr>
              <a:spcBef>
                <a:spcPts val="0"/>
              </a:spcBef>
            </a:pPr>
            <a:r>
              <a:rPr lang="sv-SE" altLang="zh-CN" sz="4800" dirty="0">
                <a:latin typeface="Arial Narrow" panose="020B0606020202030204" pitchFamily="34" charset="0"/>
                <a:ea typeface="宋体" pitchFamily="2" charset="-122"/>
                <a:cs typeface="Arial" panose="020B0604020202020204" pitchFamily="34" charset="0"/>
              </a:rPr>
              <a:t>Efter de 12 timmarna som djurets övervakas så kommer den personal som övervakat djuret att sammanfatta  i djurparkens informationssystem om vad som hänt i buren mellan djuret och dess djurkollegor.</a:t>
            </a:r>
          </a:p>
          <a:p>
            <a:pPr>
              <a:spcAft>
                <a:spcPts val="900"/>
              </a:spcAft>
              <a:buNone/>
            </a:pPr>
            <a:r>
              <a:rPr lang="sv-SE" altLang="zh-CN" sz="4800" b="1" dirty="0">
                <a:latin typeface="Arial Narrow" panose="020B0606020202030204" pitchFamily="34" charset="0"/>
                <a:ea typeface="宋体" pitchFamily="2" charset="-122"/>
                <a:cs typeface="Arial" panose="020B0604020202020204" pitchFamily="34" charset="0"/>
              </a:rPr>
              <a:t>UPPGIFT:  </a:t>
            </a:r>
            <a:r>
              <a:rPr lang="sv-SE" altLang="zh-CN" sz="4800" dirty="0">
                <a:latin typeface="Arial Narrow" panose="020B0606020202030204" pitchFamily="34" charset="0"/>
                <a:ea typeface="宋体" pitchFamily="2" charset="-122"/>
                <a:cs typeface="Arial" panose="020B0604020202020204" pitchFamily="34" charset="0"/>
              </a:rPr>
              <a:t>Gör en processbeskrivning av introduktionsprocessen i IDEF0. </a:t>
            </a:r>
            <a:endParaRPr lang="en-US" sz="4800" dirty="0">
              <a:latin typeface="Arial Narrow" panose="020B060602020203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41618288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924" y="691762"/>
            <a:ext cx="5473570" cy="3990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791218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709682" y="465516"/>
            <a:ext cx="5508612" cy="4374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 name="Rectangle 3"/>
          <p:cNvSpPr/>
          <p:nvPr/>
        </p:nvSpPr>
        <p:spPr>
          <a:xfrm>
            <a:off x="3167844" y="1815666"/>
            <a:ext cx="2376264" cy="135015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 name="TextBox 8"/>
          <p:cNvSpPr txBox="1"/>
          <p:nvPr/>
        </p:nvSpPr>
        <p:spPr>
          <a:xfrm>
            <a:off x="3383868" y="2085696"/>
            <a:ext cx="1944216" cy="738664"/>
          </a:xfrm>
          <a:prstGeom prst="rect">
            <a:avLst/>
          </a:prstGeom>
          <a:noFill/>
        </p:spPr>
        <p:txBody>
          <a:bodyPr wrap="square" rtlCol="0">
            <a:spAutoFit/>
          </a:bodyPr>
          <a:lstStyle/>
          <a:p>
            <a:r>
              <a:rPr lang="sv-SE" sz="2100" dirty="0" err="1"/>
              <a:t>Introduktions-processen</a:t>
            </a:r>
            <a:endParaRPr lang="sv-SE" sz="2100" dirty="0"/>
          </a:p>
        </p:txBody>
      </p:sp>
      <p:cxnSp>
        <p:nvCxnSpPr>
          <p:cNvPr id="14" name="Straight Arrow Connector 13"/>
          <p:cNvCxnSpPr/>
          <p:nvPr/>
        </p:nvCxnSpPr>
        <p:spPr>
          <a:xfrm flipV="1">
            <a:off x="3491880" y="3165816"/>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21850" y="3775997"/>
            <a:ext cx="2160240" cy="276999"/>
          </a:xfrm>
          <a:prstGeom prst="rect">
            <a:avLst/>
          </a:prstGeom>
          <a:noFill/>
        </p:spPr>
        <p:txBody>
          <a:bodyPr wrap="square" rtlCol="0">
            <a:spAutoFit/>
          </a:bodyPr>
          <a:lstStyle/>
          <a:p>
            <a:r>
              <a:rPr lang="sv-SE" sz="1200" dirty="0"/>
              <a:t>Anställda</a:t>
            </a:r>
          </a:p>
        </p:txBody>
      </p:sp>
      <p:sp>
        <p:nvSpPr>
          <p:cNvPr id="26" name="TextBox 25"/>
          <p:cNvSpPr txBox="1"/>
          <p:nvPr/>
        </p:nvSpPr>
        <p:spPr>
          <a:xfrm>
            <a:off x="5004048" y="2841780"/>
            <a:ext cx="1214754" cy="300082"/>
          </a:xfrm>
          <a:prstGeom prst="rect">
            <a:avLst/>
          </a:prstGeom>
          <a:noFill/>
        </p:spPr>
        <p:txBody>
          <a:bodyPr wrap="square" rtlCol="0">
            <a:spAutoFit/>
          </a:bodyPr>
          <a:lstStyle/>
          <a:p>
            <a:r>
              <a:rPr lang="sv-SE" sz="1350" dirty="0" smtClean="0"/>
              <a:t>A0</a:t>
            </a:r>
            <a:endParaRPr lang="sv-SE" sz="1350" dirty="0"/>
          </a:p>
        </p:txBody>
      </p:sp>
      <p:cxnSp>
        <p:nvCxnSpPr>
          <p:cNvPr id="29" name="Straight Connector 28"/>
          <p:cNvCxnSpPr/>
          <p:nvPr/>
        </p:nvCxnSpPr>
        <p:spPr>
          <a:xfrm>
            <a:off x="1709682" y="4623978"/>
            <a:ext cx="5508612"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303748" y="4623978"/>
            <a:ext cx="0" cy="216024"/>
          </a:xfrm>
          <a:prstGeom prst="line">
            <a:avLst/>
          </a:prstGeom>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763688" y="4589850"/>
            <a:ext cx="756084" cy="300082"/>
          </a:xfrm>
          <a:prstGeom prst="rect">
            <a:avLst/>
          </a:prstGeom>
          <a:noFill/>
        </p:spPr>
        <p:txBody>
          <a:bodyPr wrap="square" rtlCol="0">
            <a:spAutoFit/>
          </a:bodyPr>
          <a:lstStyle/>
          <a:p>
            <a:r>
              <a:rPr lang="sv-SE" sz="1350" dirty="0"/>
              <a:t>A-0</a:t>
            </a:r>
          </a:p>
        </p:txBody>
      </p:sp>
      <p:cxnSp>
        <p:nvCxnSpPr>
          <p:cNvPr id="11" name="Straight Arrow Connector 10"/>
          <p:cNvCxnSpPr/>
          <p:nvPr/>
        </p:nvCxnSpPr>
        <p:spPr>
          <a:xfrm flipV="1">
            <a:off x="2081111" y="2234017"/>
            <a:ext cx="1086733" cy="10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87079" y="2841780"/>
            <a:ext cx="1086733" cy="10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2620" y="2513607"/>
            <a:ext cx="1143715" cy="276999"/>
          </a:xfrm>
          <a:prstGeom prst="rect">
            <a:avLst/>
          </a:prstGeom>
          <a:noFill/>
        </p:spPr>
        <p:txBody>
          <a:bodyPr wrap="square" rtlCol="0">
            <a:spAutoFit/>
          </a:bodyPr>
          <a:lstStyle/>
          <a:p>
            <a:r>
              <a:rPr lang="sv-SE" sz="1200" dirty="0" smtClean="0"/>
              <a:t>Anlänt </a:t>
            </a:r>
            <a:r>
              <a:rPr lang="sv-SE" sz="1200" dirty="0"/>
              <a:t>djur</a:t>
            </a:r>
          </a:p>
        </p:txBody>
      </p:sp>
      <p:sp>
        <p:nvSpPr>
          <p:cNvPr id="16" name="TextBox 15"/>
          <p:cNvSpPr txBox="1"/>
          <p:nvPr/>
        </p:nvSpPr>
        <p:spPr>
          <a:xfrm>
            <a:off x="2044987" y="1676732"/>
            <a:ext cx="1350150" cy="461665"/>
          </a:xfrm>
          <a:prstGeom prst="rect">
            <a:avLst/>
          </a:prstGeom>
          <a:noFill/>
        </p:spPr>
        <p:txBody>
          <a:bodyPr wrap="square" rtlCol="0">
            <a:spAutoFit/>
          </a:bodyPr>
          <a:lstStyle/>
          <a:p>
            <a:r>
              <a:rPr lang="sv-SE" sz="1200" dirty="0"/>
              <a:t>Okontrollerad dokumentation</a:t>
            </a:r>
          </a:p>
        </p:txBody>
      </p:sp>
      <p:cxnSp>
        <p:nvCxnSpPr>
          <p:cNvPr id="17" name="Straight Arrow Connector 16"/>
          <p:cNvCxnSpPr/>
          <p:nvPr/>
        </p:nvCxnSpPr>
        <p:spPr>
          <a:xfrm>
            <a:off x="5564319" y="2308889"/>
            <a:ext cx="108138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40277" y="1704578"/>
            <a:ext cx="1357050" cy="646331"/>
          </a:xfrm>
          <a:prstGeom prst="rect">
            <a:avLst/>
          </a:prstGeom>
          <a:noFill/>
        </p:spPr>
        <p:txBody>
          <a:bodyPr wrap="square" rtlCol="0">
            <a:spAutoFit/>
          </a:bodyPr>
          <a:lstStyle/>
          <a:p>
            <a:r>
              <a:rPr lang="sv-SE" sz="1200" dirty="0" smtClean="0"/>
              <a:t>Begäran om komplettering av dokumentation</a:t>
            </a:r>
            <a:endParaRPr lang="sv-SE" sz="1200" dirty="0"/>
          </a:p>
        </p:txBody>
      </p:sp>
      <p:sp>
        <p:nvSpPr>
          <p:cNvPr id="22" name="TextBox 21"/>
          <p:cNvSpPr txBox="1"/>
          <p:nvPr/>
        </p:nvSpPr>
        <p:spPr>
          <a:xfrm>
            <a:off x="5538017" y="2444110"/>
            <a:ext cx="972108" cy="276999"/>
          </a:xfrm>
          <a:prstGeom prst="rect">
            <a:avLst/>
          </a:prstGeom>
          <a:noFill/>
        </p:spPr>
        <p:txBody>
          <a:bodyPr wrap="square" rtlCol="0">
            <a:spAutoFit/>
          </a:bodyPr>
          <a:lstStyle/>
          <a:p>
            <a:r>
              <a:rPr lang="sv-SE" sz="1200" dirty="0"/>
              <a:t>Inskolat djur</a:t>
            </a:r>
          </a:p>
        </p:txBody>
      </p:sp>
      <p:sp>
        <p:nvSpPr>
          <p:cNvPr id="23" name="TextBox 22"/>
          <p:cNvSpPr txBox="1"/>
          <p:nvPr/>
        </p:nvSpPr>
        <p:spPr>
          <a:xfrm>
            <a:off x="5514579" y="2820943"/>
            <a:ext cx="1445168" cy="276999"/>
          </a:xfrm>
          <a:prstGeom prst="rect">
            <a:avLst/>
          </a:prstGeom>
          <a:noFill/>
        </p:spPr>
        <p:txBody>
          <a:bodyPr wrap="square" rtlCol="0">
            <a:spAutoFit/>
          </a:bodyPr>
          <a:lstStyle/>
          <a:p>
            <a:r>
              <a:rPr lang="sv-SE" sz="1200" dirty="0"/>
              <a:t>Reaktionsrapport</a:t>
            </a:r>
          </a:p>
        </p:txBody>
      </p:sp>
      <p:cxnSp>
        <p:nvCxnSpPr>
          <p:cNvPr id="28" name="Straight Arrow Connector 27"/>
          <p:cNvCxnSpPr/>
          <p:nvPr/>
        </p:nvCxnSpPr>
        <p:spPr>
          <a:xfrm>
            <a:off x="5531413" y="2731264"/>
            <a:ext cx="108138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59829" y="3080863"/>
            <a:ext cx="108138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860017" y="3183236"/>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589987" y="3793417"/>
            <a:ext cx="2160240" cy="276999"/>
          </a:xfrm>
          <a:prstGeom prst="rect">
            <a:avLst/>
          </a:prstGeom>
          <a:noFill/>
        </p:spPr>
        <p:txBody>
          <a:bodyPr wrap="square" rtlCol="0">
            <a:spAutoFit/>
          </a:bodyPr>
          <a:lstStyle/>
          <a:p>
            <a:r>
              <a:rPr lang="sv-SE" sz="1200" dirty="0" smtClean="0"/>
              <a:t>Informationssystem</a:t>
            </a:r>
            <a:endParaRPr lang="sv-SE" sz="1200" dirty="0"/>
          </a:p>
        </p:txBody>
      </p:sp>
      <p:cxnSp>
        <p:nvCxnSpPr>
          <p:cNvPr id="35" name="Straight Arrow Connector 34"/>
          <p:cNvCxnSpPr/>
          <p:nvPr/>
        </p:nvCxnSpPr>
        <p:spPr>
          <a:xfrm>
            <a:off x="3730442" y="900722"/>
            <a:ext cx="8706" cy="879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995342" y="935783"/>
            <a:ext cx="8706" cy="879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31305" y="1041943"/>
            <a:ext cx="2160240" cy="276999"/>
          </a:xfrm>
          <a:prstGeom prst="rect">
            <a:avLst/>
          </a:prstGeom>
          <a:noFill/>
        </p:spPr>
        <p:txBody>
          <a:bodyPr wrap="square" rtlCol="0">
            <a:spAutoFit/>
          </a:bodyPr>
          <a:lstStyle/>
          <a:p>
            <a:r>
              <a:rPr lang="sv-SE" sz="1200" dirty="0"/>
              <a:t>Specificerad </a:t>
            </a:r>
            <a:r>
              <a:rPr lang="sv-SE" sz="1200" dirty="0" err="1"/>
              <a:t>introprocess</a:t>
            </a:r>
            <a:endParaRPr lang="sv-SE" sz="1200" dirty="0"/>
          </a:p>
        </p:txBody>
      </p:sp>
      <p:sp>
        <p:nvSpPr>
          <p:cNvPr id="39" name="TextBox 38"/>
          <p:cNvSpPr txBox="1"/>
          <p:nvPr/>
        </p:nvSpPr>
        <p:spPr>
          <a:xfrm>
            <a:off x="3167844" y="1024523"/>
            <a:ext cx="2160240" cy="276999"/>
          </a:xfrm>
          <a:prstGeom prst="rect">
            <a:avLst/>
          </a:prstGeom>
          <a:noFill/>
        </p:spPr>
        <p:txBody>
          <a:bodyPr wrap="square" rtlCol="0">
            <a:spAutoFit/>
          </a:bodyPr>
          <a:lstStyle/>
          <a:p>
            <a:r>
              <a:rPr lang="sv-SE" sz="1200" dirty="0"/>
              <a:t>Rutinbeskrivning</a:t>
            </a:r>
          </a:p>
        </p:txBody>
      </p:sp>
    </p:spTree>
    <p:extLst>
      <p:ext uri="{BB962C8B-B14F-4D97-AF65-F5344CB8AC3E}">
        <p14:creationId xmlns:p14="http://schemas.microsoft.com/office/powerpoint/2010/main" val="2326532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4" name="Right Arrow 203"/>
          <p:cNvSpPr/>
          <p:nvPr/>
        </p:nvSpPr>
        <p:spPr>
          <a:xfrm rot="10800000">
            <a:off x="4079999" y="1802670"/>
            <a:ext cx="562808" cy="167418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smtClean="0"/>
              <a:t>Verksamhets-</a:t>
            </a:r>
          </a:p>
          <a:p>
            <a:r>
              <a:rPr lang="sv-SE" sz="825" b="1" dirty="0" smtClean="0"/>
              <a:t>processmodell </a:t>
            </a:r>
            <a:endParaRPr lang="sv-SE" sz="825" b="1" dirty="0"/>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19403"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203" name="TextBox 202"/>
          <p:cNvSpPr txBox="1"/>
          <p:nvPr/>
        </p:nvSpPr>
        <p:spPr>
          <a:xfrm rot="16200000">
            <a:off x="3610468" y="2377853"/>
            <a:ext cx="1512168" cy="577081"/>
          </a:xfrm>
          <a:prstGeom prst="rect">
            <a:avLst/>
          </a:prstGeom>
          <a:noFill/>
        </p:spPr>
        <p:txBody>
          <a:bodyPr wrap="square" rtlCol="0">
            <a:spAutoFit/>
          </a:bodyPr>
          <a:lstStyle/>
          <a:p>
            <a:pPr algn="ctr"/>
            <a:r>
              <a:rPr lang="sv-SE" sz="1050" dirty="0"/>
              <a:t>avbildar/</a:t>
            </a:r>
          </a:p>
          <a:p>
            <a:pPr algn="ctr"/>
            <a:r>
              <a:rPr lang="sv-SE" sz="1050" dirty="0"/>
              <a:t>representerar/</a:t>
            </a:r>
          </a:p>
          <a:p>
            <a:pPr algn="ctr"/>
            <a:r>
              <a:rPr lang="sv-SE" sz="1050" dirty="0"/>
              <a:t>beskriver </a:t>
            </a:r>
          </a:p>
        </p:txBody>
      </p:sp>
      <p:pic>
        <p:nvPicPr>
          <p:cNvPr id="205" name="Picture 204"/>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1972877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Oval 71"/>
          <p:cNvSpPr/>
          <p:nvPr/>
        </p:nvSpPr>
        <p:spPr>
          <a:xfrm>
            <a:off x="5517023" y="632051"/>
            <a:ext cx="2671042" cy="1313446"/>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945157"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smtClean="0">
                <a:solidFill>
                  <a:schemeClr val="bg1">
                    <a:lumMod val="75000"/>
                  </a:schemeClr>
                </a:solidFill>
              </a:rPr>
              <a:t>Verksamhets-</a:t>
            </a:r>
          </a:p>
          <a:p>
            <a:r>
              <a:rPr lang="sv-SE" sz="825" b="1" dirty="0" smtClean="0">
                <a:solidFill>
                  <a:schemeClr val="bg1">
                    <a:lumMod val="75000"/>
                  </a:schemeClr>
                </a:solidFill>
              </a:rPr>
              <a:t>processmodell </a:t>
            </a:r>
            <a:endParaRPr lang="sv-SE" sz="825" b="1" dirty="0">
              <a:solidFill>
                <a:schemeClr val="bg1">
                  <a:lumMod val="75000"/>
                </a:schemeClr>
              </a:solidFill>
            </a:endParaRPr>
          </a:p>
          <a:p>
            <a:r>
              <a:rPr lang="sv-SE" sz="825" b="1" dirty="0">
                <a:solidFill>
                  <a:schemeClr val="bg1">
                    <a:lumMod val="75000"/>
                  </a:schemeClr>
                </a:solidFill>
              </a:rPr>
              <a:t>(en dynamisk modell</a:t>
            </a:r>
            <a:r>
              <a:rPr lang="sv-SE" sz="825" b="1" dirty="0">
                <a:solidFill>
                  <a:schemeClr val="bg1">
                    <a:lumMod val="85000"/>
                  </a:schemeClr>
                </a:solidFill>
              </a:rPr>
              <a:t>)</a:t>
            </a:r>
          </a:p>
        </p:txBody>
      </p:sp>
      <p:sp>
        <p:nvSpPr>
          <p:cNvPr id="2252"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bg1">
                <a:lumMod val="65000"/>
              </a:schemeClr>
            </a:solidFill>
            <a:round/>
            <a:headEnd/>
            <a:tailEnd/>
          </a:ln>
        </p:spPr>
        <p:txBody>
          <a:bodyPr wrap="none" anchor="ctr"/>
          <a:lstStyle/>
          <a:p>
            <a:endParaRPr lang="sv-SE" sz="1350"/>
          </a:p>
        </p:txBody>
      </p:sp>
      <p:sp>
        <p:nvSpPr>
          <p:cNvPr id="2253"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bg1">
                <a:lumMod val="65000"/>
              </a:schemeClr>
            </a:solidFill>
            <a:round/>
            <a:headEnd/>
            <a:tailEnd/>
          </a:ln>
        </p:spPr>
        <p:txBody>
          <a:bodyPr wrap="none" anchor="ctr"/>
          <a:lstStyle/>
          <a:p>
            <a:endParaRPr lang="sv-SE" sz="1350"/>
          </a:p>
        </p:txBody>
      </p:sp>
      <p:sp>
        <p:nvSpPr>
          <p:cNvPr id="2254" name="Line 9"/>
          <p:cNvSpPr>
            <a:spLocks noChangeShapeType="1"/>
          </p:cNvSpPr>
          <p:nvPr/>
        </p:nvSpPr>
        <p:spPr bwMode="auto">
          <a:xfrm flipH="1">
            <a:off x="4692522" y="2031690"/>
            <a:ext cx="216024" cy="108012"/>
          </a:xfrm>
          <a:prstGeom prst="line">
            <a:avLst/>
          </a:prstGeom>
          <a:noFill/>
          <a:ln w="9525">
            <a:solidFill>
              <a:schemeClr val="bg1">
                <a:lumMod val="65000"/>
              </a:schemeClr>
            </a:solidFill>
            <a:round/>
            <a:headEnd/>
            <a:tailEnd type="triangle" w="med" len="med"/>
          </a:ln>
        </p:spPr>
        <p:txBody>
          <a:bodyPr/>
          <a:lstStyle/>
          <a:p>
            <a:endParaRPr lang="sv-SE" sz="1350"/>
          </a:p>
        </p:txBody>
      </p:sp>
      <p:sp>
        <p:nvSpPr>
          <p:cNvPr id="2255" name="Line 10"/>
          <p:cNvSpPr>
            <a:spLocks noChangeShapeType="1"/>
          </p:cNvSpPr>
          <p:nvPr/>
        </p:nvSpPr>
        <p:spPr bwMode="auto">
          <a:xfrm>
            <a:off x="4908546" y="1815666"/>
            <a:ext cx="0" cy="108012"/>
          </a:xfrm>
          <a:prstGeom prst="line">
            <a:avLst/>
          </a:prstGeom>
          <a:noFill/>
          <a:ln w="9525">
            <a:solidFill>
              <a:schemeClr val="bg1">
                <a:lumMod val="65000"/>
              </a:schemeClr>
            </a:solidFill>
            <a:round/>
            <a:headEnd/>
            <a:tailEnd type="triangle" w="med" len="med"/>
          </a:ln>
        </p:spPr>
        <p:txBody>
          <a:bodyPr/>
          <a:lstStyle/>
          <a:p>
            <a:endParaRPr lang="sv-SE" sz="1350"/>
          </a:p>
        </p:txBody>
      </p:sp>
      <p:sp>
        <p:nvSpPr>
          <p:cNvPr id="2258"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bg1">
                <a:lumMod val="65000"/>
              </a:schemeClr>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Konceptuell modell över verksamhetens termer/begrepp (en statisk modell)</a:t>
            </a:r>
          </a:p>
        </p:txBody>
      </p:sp>
      <p:grpSp>
        <p:nvGrpSpPr>
          <p:cNvPr id="3" name="Group 81"/>
          <p:cNvGrpSpPr>
            <a:grpSpLocks/>
          </p:cNvGrpSpPr>
          <p:nvPr/>
        </p:nvGrpSpPr>
        <p:grpSpPr bwMode="auto">
          <a:xfrm>
            <a:off x="6973583" y="1985039"/>
            <a:ext cx="647700" cy="377428"/>
            <a:chOff x="521" y="1071"/>
            <a:chExt cx="2223" cy="1361"/>
          </a:xfrm>
          <a:solidFill>
            <a:srgbClr val="FFFFCC"/>
          </a:solidFill>
        </p:grpSpPr>
        <p:grpSp>
          <p:nvGrpSpPr>
            <p:cNvPr id="4" name="Group 82"/>
            <p:cNvGrpSpPr>
              <a:grpSpLocks/>
            </p:cNvGrpSpPr>
            <p:nvPr/>
          </p:nvGrpSpPr>
          <p:grpSpPr bwMode="auto">
            <a:xfrm>
              <a:off x="521" y="1071"/>
              <a:ext cx="590" cy="576"/>
              <a:chOff x="2608" y="1888"/>
              <a:chExt cx="590" cy="576"/>
            </a:xfrm>
            <a:grpFill/>
          </p:grpSpPr>
          <p:sp>
            <p:nvSpPr>
              <p:cNvPr id="2226" name="Rectangle 83"/>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a:grpFill/>
          </p:grpSpPr>
          <p:sp>
            <p:nvSpPr>
              <p:cNvPr id="2223" name="Rectangle 87"/>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a:grpFill/>
          </p:grpSpPr>
          <p:sp>
            <p:nvSpPr>
              <p:cNvPr id="2220" name="Rectangle 91"/>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a:grpFill/>
          </p:grpSpPr>
          <p:sp>
            <p:nvSpPr>
              <p:cNvPr id="2217" name="Rectangle 95"/>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grp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grp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grp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7217344" y="2198428"/>
            <a:ext cx="647700" cy="377428"/>
            <a:chOff x="521" y="1071"/>
            <a:chExt cx="2223" cy="1361"/>
          </a:xfrm>
          <a:solidFill>
            <a:srgbClr val="FFFFCC"/>
          </a:solidFill>
        </p:grpSpPr>
        <p:grpSp>
          <p:nvGrpSpPr>
            <p:cNvPr id="2236" name="Group 103"/>
            <p:cNvGrpSpPr>
              <a:grpSpLocks/>
            </p:cNvGrpSpPr>
            <p:nvPr/>
          </p:nvGrpSpPr>
          <p:grpSpPr bwMode="auto">
            <a:xfrm>
              <a:off x="521" y="1071"/>
              <a:ext cx="590" cy="576"/>
              <a:chOff x="2608" y="1888"/>
              <a:chExt cx="590" cy="576"/>
            </a:xfrm>
            <a:grpFill/>
          </p:grpSpPr>
          <p:sp>
            <p:nvSpPr>
              <p:cNvPr id="249" name="Rectangle 104"/>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a:grpFill/>
          </p:grpSpPr>
          <p:sp>
            <p:nvSpPr>
              <p:cNvPr id="246" name="Rectangle 108"/>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a:grpFill/>
          </p:grpSpPr>
          <p:sp>
            <p:nvSpPr>
              <p:cNvPr id="243" name="Rectangle 112"/>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a:grpFill/>
          </p:grpSpPr>
          <p:sp>
            <p:nvSpPr>
              <p:cNvPr id="240" name="Rectangle 116"/>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grp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grp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grp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4854540" y="1923678"/>
            <a:ext cx="108012" cy="108012"/>
          </a:xfrm>
          <a:prstGeom prst="diamond">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4908546" y="2031690"/>
            <a:ext cx="162018" cy="108012"/>
          </a:xfrm>
          <a:prstGeom prst="line">
            <a:avLst/>
          </a:prstGeom>
          <a:noFill/>
          <a:ln w="9525">
            <a:solidFill>
              <a:schemeClr val="bg1">
                <a:lumMod val="65000"/>
              </a:schemeClr>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6079428"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3" name="TextBox 72"/>
          <p:cNvSpPr txBox="1"/>
          <p:nvPr/>
        </p:nvSpPr>
        <p:spPr>
          <a:xfrm>
            <a:off x="7043702" y="921349"/>
            <a:ext cx="1404063" cy="715581"/>
          </a:xfrm>
          <a:prstGeom prst="rect">
            <a:avLst/>
          </a:prstGeom>
          <a:noFill/>
        </p:spPr>
        <p:txBody>
          <a:bodyPr wrap="square" rtlCol="0">
            <a:spAutoFit/>
          </a:bodyPr>
          <a:lstStyle/>
          <a:p>
            <a:r>
              <a:rPr lang="sv-SE" sz="1350" b="1" i="1" dirty="0"/>
              <a:t>Beskriver verksamhetens mål</a:t>
            </a:r>
          </a:p>
        </p:txBody>
      </p:sp>
      <p:pic>
        <p:nvPicPr>
          <p:cNvPr id="74" name="Picture 73"/>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3805811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 name="Text Box 5"/>
          <p:cNvSpPr txBox="1">
            <a:spLocks noChangeArrowheads="1"/>
          </p:cNvSpPr>
          <p:nvPr/>
        </p:nvSpPr>
        <p:spPr bwMode="auto">
          <a:xfrm>
            <a:off x="6079428" y="789553"/>
            <a:ext cx="1296590" cy="346249"/>
          </a:xfrm>
          <a:prstGeom prst="rect">
            <a:avLst/>
          </a:prstGeom>
          <a:noFill/>
          <a:ln w="9525">
            <a:solidFill>
              <a:schemeClr val="bg1">
                <a:lumMod val="75000"/>
              </a:schemeClr>
            </a:solidFill>
            <a:miter lim="800000"/>
            <a:headEnd/>
            <a:tailEnd/>
          </a:ln>
        </p:spPr>
        <p:txBody>
          <a:bodyPr>
            <a:spAutoFit/>
          </a:bodyPr>
          <a:lstStyle/>
          <a:p>
            <a:r>
              <a:rPr lang="sv-SE" sz="825" b="1" dirty="0">
                <a:solidFill>
                  <a:schemeClr val="bg1">
                    <a:lumMod val="85000"/>
                  </a:schemeClr>
                </a:solidFill>
                <a:latin typeface="Calibri" pitchFamily="34" charset="0"/>
              </a:rPr>
              <a:t>Målmodell (en statisk modell)</a:t>
            </a:r>
          </a:p>
        </p:txBody>
      </p:sp>
      <p:sp>
        <p:nvSpPr>
          <p:cNvPr id="189" name="Rectangle 188"/>
          <p:cNvSpPr/>
          <p:nvPr/>
        </p:nvSpPr>
        <p:spPr>
          <a:xfrm>
            <a:off x="6456855" y="1166980"/>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727127" y="1437252"/>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241352" y="1383674"/>
            <a:ext cx="270272" cy="107156"/>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6079427"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456855" y="1652755"/>
            <a:ext cx="270272" cy="108347"/>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241352" y="1490830"/>
            <a:ext cx="80963"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375893" y="1490830"/>
            <a:ext cx="216694"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375893" y="1275327"/>
            <a:ext cx="216694" cy="108347"/>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592587" y="1275327"/>
            <a:ext cx="269081" cy="161925"/>
          </a:xfrm>
          <a:prstGeom prst="straightConnector1">
            <a:avLst/>
          </a:prstGeom>
          <a:ln w="31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72" name="Oval 71"/>
          <p:cNvSpPr/>
          <p:nvPr/>
        </p:nvSpPr>
        <p:spPr>
          <a:xfrm>
            <a:off x="4301728" y="1146372"/>
            <a:ext cx="2591913" cy="1473192"/>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a:t>Avbilda verksamheten med modeller</a:t>
            </a:r>
          </a:p>
        </p:txBody>
      </p:sp>
      <p:sp>
        <p:nvSpPr>
          <p:cNvPr id="945157" name="Text Box 5"/>
          <p:cNvSpPr txBox="1">
            <a:spLocks noChangeArrowheads="1"/>
          </p:cNvSpPr>
          <p:nvPr/>
        </p:nvSpPr>
        <p:spPr bwMode="auto">
          <a:xfrm>
            <a:off x="4520164" y="1180135"/>
            <a:ext cx="1620626" cy="473206"/>
          </a:xfrm>
          <a:prstGeom prst="rect">
            <a:avLst/>
          </a:prstGeom>
          <a:noFill/>
          <a:ln w="9525">
            <a:noFill/>
            <a:miter lim="800000"/>
            <a:headEnd/>
            <a:tailEnd/>
          </a:ln>
        </p:spPr>
        <p:txBody>
          <a:bodyPr wrap="square">
            <a:spAutoFit/>
          </a:bodyPr>
          <a:lstStyle/>
          <a:p>
            <a:r>
              <a:rPr lang="sv-SE" sz="825" b="1" dirty="0" smtClean="0"/>
              <a:t>Verksamhets-</a:t>
            </a:r>
          </a:p>
          <a:p>
            <a:r>
              <a:rPr lang="sv-SE" sz="825" b="1" dirty="0" smtClean="0"/>
              <a:t>processmodell </a:t>
            </a:r>
            <a:endParaRPr lang="sv-SE" sz="825" b="1" dirty="0"/>
          </a:p>
          <a:p>
            <a:r>
              <a:rPr lang="sv-SE" sz="825" b="1" dirty="0"/>
              <a:t>(en dynamisk modell)</a:t>
            </a:r>
          </a:p>
        </p:txBody>
      </p:sp>
      <p:sp>
        <p:nvSpPr>
          <p:cNvPr id="2252" name="AutoShape 7"/>
          <p:cNvSpPr>
            <a:spLocks noChangeArrowheads="1"/>
          </p:cNvSpPr>
          <p:nvPr/>
        </p:nvSpPr>
        <p:spPr bwMode="auto">
          <a:xfrm>
            <a:off x="480053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61995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69252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490854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4962553"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485454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490854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4" name="TextBox 73"/>
          <p:cNvSpPr txBox="1"/>
          <p:nvPr/>
        </p:nvSpPr>
        <p:spPr>
          <a:xfrm>
            <a:off x="5226532" y="1582948"/>
            <a:ext cx="1660342" cy="923330"/>
          </a:xfrm>
          <a:prstGeom prst="rect">
            <a:avLst/>
          </a:prstGeom>
          <a:noFill/>
        </p:spPr>
        <p:txBody>
          <a:bodyPr wrap="square" rtlCol="0">
            <a:spAutoFit/>
          </a:bodyPr>
          <a:lstStyle/>
          <a:p>
            <a:r>
              <a:rPr lang="sv-SE" sz="1350" b="1" i="1" dirty="0"/>
              <a:t>Beskriver hur människor agerar och kommunicerar i verksamheten</a:t>
            </a:r>
          </a:p>
        </p:txBody>
      </p:sp>
      <p:sp>
        <p:nvSpPr>
          <p:cNvPr id="75" name="Text Box 80"/>
          <p:cNvSpPr txBox="1">
            <a:spLocks noChangeArrowheads="1"/>
          </p:cNvSpPr>
          <p:nvPr/>
        </p:nvSpPr>
        <p:spPr bwMode="auto">
          <a:xfrm>
            <a:off x="7923380" y="1812314"/>
            <a:ext cx="972108" cy="854080"/>
          </a:xfrm>
          <a:prstGeom prst="rect">
            <a:avLst/>
          </a:prstGeom>
          <a:noFill/>
          <a:ln w="9525">
            <a:noFill/>
            <a:miter lim="800000"/>
            <a:headEnd/>
            <a:tailEnd/>
          </a:ln>
        </p:spPr>
        <p:txBody>
          <a:bodyPr wrap="square">
            <a:spAutoFit/>
          </a:bodyPr>
          <a:lstStyle/>
          <a:p>
            <a:r>
              <a:rPr lang="sv-SE" sz="825" b="1" dirty="0">
                <a:solidFill>
                  <a:schemeClr val="bg1">
                    <a:lumMod val="75000"/>
                  </a:schemeClr>
                </a:solidFill>
              </a:rPr>
              <a:t>Konceptuell modell över verksamhetens termer/begrepp (en statisk modell)</a:t>
            </a:r>
          </a:p>
        </p:txBody>
      </p:sp>
      <p:grpSp>
        <p:nvGrpSpPr>
          <p:cNvPr id="76" name="Group 81"/>
          <p:cNvGrpSpPr>
            <a:grpSpLocks/>
          </p:cNvGrpSpPr>
          <p:nvPr/>
        </p:nvGrpSpPr>
        <p:grpSpPr bwMode="auto">
          <a:xfrm>
            <a:off x="6973583" y="1985039"/>
            <a:ext cx="647700" cy="377428"/>
            <a:chOff x="521" y="1071"/>
            <a:chExt cx="2223" cy="1361"/>
          </a:xfrm>
          <a:solidFill>
            <a:srgbClr val="FFFFCC"/>
          </a:solidFill>
        </p:grpSpPr>
        <p:grpSp>
          <p:nvGrpSpPr>
            <p:cNvPr id="77" name="Group 82"/>
            <p:cNvGrpSpPr>
              <a:grpSpLocks/>
            </p:cNvGrpSpPr>
            <p:nvPr/>
          </p:nvGrpSpPr>
          <p:grpSpPr bwMode="auto">
            <a:xfrm>
              <a:off x="521" y="1071"/>
              <a:ext cx="590" cy="576"/>
              <a:chOff x="2608" y="1888"/>
              <a:chExt cx="590" cy="576"/>
            </a:xfrm>
            <a:grpFill/>
          </p:grpSpPr>
          <p:sp>
            <p:nvSpPr>
              <p:cNvPr id="93" name="Rectangle 83"/>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94" name="Line 84"/>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95" name="Line 85"/>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8" name="Group 86"/>
            <p:cNvGrpSpPr>
              <a:grpSpLocks/>
            </p:cNvGrpSpPr>
            <p:nvPr/>
          </p:nvGrpSpPr>
          <p:grpSpPr bwMode="auto">
            <a:xfrm>
              <a:off x="1338" y="1071"/>
              <a:ext cx="590" cy="576"/>
              <a:chOff x="2608" y="1888"/>
              <a:chExt cx="590" cy="576"/>
            </a:xfrm>
            <a:grpFill/>
          </p:grpSpPr>
          <p:sp>
            <p:nvSpPr>
              <p:cNvPr id="90" name="Rectangle 87"/>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91" name="Line 88"/>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92" name="Line 89"/>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79" name="Group 90"/>
            <p:cNvGrpSpPr>
              <a:grpSpLocks/>
            </p:cNvGrpSpPr>
            <p:nvPr/>
          </p:nvGrpSpPr>
          <p:grpSpPr bwMode="auto">
            <a:xfrm>
              <a:off x="1338" y="1856"/>
              <a:ext cx="590" cy="576"/>
              <a:chOff x="2608" y="1888"/>
              <a:chExt cx="590" cy="576"/>
            </a:xfrm>
            <a:grpFill/>
          </p:grpSpPr>
          <p:sp>
            <p:nvSpPr>
              <p:cNvPr id="87" name="Rectangle 91"/>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88" name="Line 92"/>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89" name="Line 93"/>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80" name="Group 94"/>
            <p:cNvGrpSpPr>
              <a:grpSpLocks/>
            </p:cNvGrpSpPr>
            <p:nvPr/>
          </p:nvGrpSpPr>
          <p:grpSpPr bwMode="auto">
            <a:xfrm>
              <a:off x="2154" y="1856"/>
              <a:ext cx="590" cy="576"/>
              <a:chOff x="2608" y="1888"/>
              <a:chExt cx="590" cy="576"/>
            </a:xfrm>
            <a:grpFill/>
          </p:grpSpPr>
          <p:sp>
            <p:nvSpPr>
              <p:cNvPr id="84" name="Rectangle 95"/>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85" name="Line 96"/>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86" name="Line 97"/>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81" name="AutoShape 98"/>
            <p:cNvCxnSpPr>
              <a:cxnSpLocks noChangeShapeType="1"/>
              <a:stCxn id="90" idx="2"/>
              <a:endCxn id="87" idx="0"/>
            </p:cNvCxnSpPr>
            <p:nvPr/>
          </p:nvCxnSpPr>
          <p:spPr bwMode="auto">
            <a:xfrm>
              <a:off x="1633" y="1647"/>
              <a:ext cx="0" cy="209"/>
            </a:xfrm>
            <a:prstGeom prst="straightConnector1">
              <a:avLst/>
            </a:prstGeom>
            <a:grpFill/>
            <a:ln w="9525">
              <a:solidFill>
                <a:schemeClr val="tx1"/>
              </a:solidFill>
              <a:round/>
              <a:headEnd/>
              <a:tailEnd/>
            </a:ln>
          </p:spPr>
        </p:cxnSp>
        <p:cxnSp>
          <p:nvCxnSpPr>
            <p:cNvPr id="82" name="AutoShape 99"/>
            <p:cNvCxnSpPr>
              <a:cxnSpLocks noChangeShapeType="1"/>
              <a:stCxn id="87" idx="3"/>
              <a:endCxn id="84" idx="1"/>
            </p:cNvCxnSpPr>
            <p:nvPr/>
          </p:nvCxnSpPr>
          <p:spPr bwMode="auto">
            <a:xfrm>
              <a:off x="1928" y="2144"/>
              <a:ext cx="226" cy="0"/>
            </a:xfrm>
            <a:prstGeom prst="straightConnector1">
              <a:avLst/>
            </a:prstGeom>
            <a:grpFill/>
            <a:ln w="9525">
              <a:solidFill>
                <a:schemeClr val="tx1"/>
              </a:solidFill>
              <a:round/>
              <a:headEnd/>
              <a:tailEnd/>
            </a:ln>
          </p:spPr>
        </p:cxnSp>
        <p:cxnSp>
          <p:nvCxnSpPr>
            <p:cNvPr id="83" name="AutoShape 100"/>
            <p:cNvCxnSpPr>
              <a:cxnSpLocks noChangeShapeType="1"/>
              <a:stCxn id="87" idx="1"/>
              <a:endCxn id="93" idx="2"/>
            </p:cNvCxnSpPr>
            <p:nvPr/>
          </p:nvCxnSpPr>
          <p:spPr bwMode="auto">
            <a:xfrm rot="10800000">
              <a:off x="816" y="1647"/>
              <a:ext cx="522" cy="497"/>
            </a:xfrm>
            <a:prstGeom prst="bentConnector2">
              <a:avLst/>
            </a:prstGeom>
            <a:grpFill/>
            <a:ln w="9525">
              <a:solidFill>
                <a:schemeClr val="tx1"/>
              </a:solidFill>
              <a:miter lim="800000"/>
              <a:headEnd/>
              <a:tailEnd/>
            </a:ln>
          </p:spPr>
        </p:cxnSp>
      </p:grpSp>
      <p:grpSp>
        <p:nvGrpSpPr>
          <p:cNvPr id="96" name="Group 102"/>
          <p:cNvGrpSpPr>
            <a:grpSpLocks/>
          </p:cNvGrpSpPr>
          <p:nvPr/>
        </p:nvGrpSpPr>
        <p:grpSpPr bwMode="auto">
          <a:xfrm>
            <a:off x="7217344" y="2198428"/>
            <a:ext cx="647700" cy="377428"/>
            <a:chOff x="521" y="1071"/>
            <a:chExt cx="2223" cy="1361"/>
          </a:xfrm>
          <a:solidFill>
            <a:srgbClr val="FFFFCC"/>
          </a:solidFill>
        </p:grpSpPr>
        <p:grpSp>
          <p:nvGrpSpPr>
            <p:cNvPr id="97" name="Group 103"/>
            <p:cNvGrpSpPr>
              <a:grpSpLocks/>
            </p:cNvGrpSpPr>
            <p:nvPr/>
          </p:nvGrpSpPr>
          <p:grpSpPr bwMode="auto">
            <a:xfrm>
              <a:off x="521" y="1071"/>
              <a:ext cx="590" cy="576"/>
              <a:chOff x="2608" y="1888"/>
              <a:chExt cx="590" cy="576"/>
            </a:xfrm>
            <a:grpFill/>
          </p:grpSpPr>
          <p:sp>
            <p:nvSpPr>
              <p:cNvPr id="113" name="Rectangle 104"/>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4" name="Line 105"/>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5" name="Line 106"/>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8" name="Group 107"/>
            <p:cNvGrpSpPr>
              <a:grpSpLocks/>
            </p:cNvGrpSpPr>
            <p:nvPr/>
          </p:nvGrpSpPr>
          <p:grpSpPr bwMode="auto">
            <a:xfrm>
              <a:off x="1338" y="1071"/>
              <a:ext cx="590" cy="576"/>
              <a:chOff x="2608" y="1888"/>
              <a:chExt cx="590" cy="576"/>
            </a:xfrm>
            <a:grpFill/>
          </p:grpSpPr>
          <p:sp>
            <p:nvSpPr>
              <p:cNvPr id="110" name="Rectangle 108"/>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11" name="Line 109"/>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12" name="Line 110"/>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99" name="Group 111"/>
            <p:cNvGrpSpPr>
              <a:grpSpLocks/>
            </p:cNvGrpSpPr>
            <p:nvPr/>
          </p:nvGrpSpPr>
          <p:grpSpPr bwMode="auto">
            <a:xfrm>
              <a:off x="1338" y="1856"/>
              <a:ext cx="590" cy="576"/>
              <a:chOff x="2608" y="1888"/>
              <a:chExt cx="590" cy="576"/>
            </a:xfrm>
            <a:grpFill/>
          </p:grpSpPr>
          <p:sp>
            <p:nvSpPr>
              <p:cNvPr id="107" name="Rectangle 112"/>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8" name="Line 113"/>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9" name="Line 114"/>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grpSp>
          <p:nvGrpSpPr>
            <p:cNvPr id="100" name="Group 115"/>
            <p:cNvGrpSpPr>
              <a:grpSpLocks/>
            </p:cNvGrpSpPr>
            <p:nvPr/>
          </p:nvGrpSpPr>
          <p:grpSpPr bwMode="auto">
            <a:xfrm>
              <a:off x="2154" y="1856"/>
              <a:ext cx="590" cy="576"/>
              <a:chOff x="2608" y="1888"/>
              <a:chExt cx="590" cy="576"/>
            </a:xfrm>
            <a:grpFill/>
          </p:grpSpPr>
          <p:sp>
            <p:nvSpPr>
              <p:cNvPr id="104" name="Rectangle 116"/>
              <p:cNvSpPr>
                <a:spLocks noChangeArrowheads="1"/>
              </p:cNvSpPr>
              <p:nvPr/>
            </p:nvSpPr>
            <p:spPr bwMode="auto">
              <a:xfrm>
                <a:off x="2608" y="1888"/>
                <a:ext cx="590" cy="576"/>
              </a:xfrm>
              <a:prstGeom prst="rect">
                <a:avLst/>
              </a:prstGeom>
              <a:grpFill/>
              <a:ln w="9525">
                <a:solidFill>
                  <a:schemeClr val="tx1"/>
                </a:solidFill>
                <a:miter lim="800000"/>
                <a:headEnd/>
                <a:tailEnd/>
              </a:ln>
            </p:spPr>
            <p:txBody>
              <a:bodyPr wrap="none" anchor="ctr"/>
              <a:lstStyle/>
              <a:p>
                <a:endParaRPr lang="sv-SE" sz="1350"/>
              </a:p>
            </p:txBody>
          </p:sp>
          <p:sp>
            <p:nvSpPr>
              <p:cNvPr id="105" name="Line 117"/>
              <p:cNvSpPr>
                <a:spLocks noChangeShapeType="1"/>
              </p:cNvSpPr>
              <p:nvPr/>
            </p:nvSpPr>
            <p:spPr bwMode="auto">
              <a:xfrm>
                <a:off x="2608" y="2069"/>
                <a:ext cx="590" cy="0"/>
              </a:xfrm>
              <a:prstGeom prst="line">
                <a:avLst/>
              </a:prstGeom>
              <a:grpFill/>
              <a:ln w="9525">
                <a:solidFill>
                  <a:schemeClr val="tx1"/>
                </a:solidFill>
                <a:round/>
                <a:headEnd/>
                <a:tailEnd/>
              </a:ln>
            </p:spPr>
            <p:txBody>
              <a:bodyPr/>
              <a:lstStyle/>
              <a:p>
                <a:endParaRPr lang="sv-SE" sz="1350"/>
              </a:p>
            </p:txBody>
          </p:sp>
          <p:sp>
            <p:nvSpPr>
              <p:cNvPr id="106" name="Line 118"/>
              <p:cNvSpPr>
                <a:spLocks noChangeShapeType="1"/>
              </p:cNvSpPr>
              <p:nvPr/>
            </p:nvSpPr>
            <p:spPr bwMode="auto">
              <a:xfrm>
                <a:off x="2608" y="2296"/>
                <a:ext cx="590" cy="0"/>
              </a:xfrm>
              <a:prstGeom prst="line">
                <a:avLst/>
              </a:prstGeom>
              <a:grpFill/>
              <a:ln w="9525">
                <a:solidFill>
                  <a:schemeClr val="tx1"/>
                </a:solidFill>
                <a:round/>
                <a:headEnd/>
                <a:tailEnd/>
              </a:ln>
            </p:spPr>
            <p:txBody>
              <a:bodyPr/>
              <a:lstStyle/>
              <a:p>
                <a:endParaRPr lang="sv-SE" sz="1350"/>
              </a:p>
            </p:txBody>
          </p:sp>
        </p:grpSp>
        <p:cxnSp>
          <p:nvCxnSpPr>
            <p:cNvPr id="101" name="AutoShape 119"/>
            <p:cNvCxnSpPr>
              <a:cxnSpLocks noChangeShapeType="1"/>
              <a:stCxn id="110" idx="2"/>
              <a:endCxn id="107" idx="0"/>
            </p:cNvCxnSpPr>
            <p:nvPr/>
          </p:nvCxnSpPr>
          <p:spPr bwMode="auto">
            <a:xfrm>
              <a:off x="1633" y="1647"/>
              <a:ext cx="0" cy="209"/>
            </a:xfrm>
            <a:prstGeom prst="straightConnector1">
              <a:avLst/>
            </a:prstGeom>
            <a:grpFill/>
            <a:ln w="9525">
              <a:solidFill>
                <a:schemeClr val="tx1"/>
              </a:solidFill>
              <a:round/>
              <a:headEnd/>
              <a:tailEnd/>
            </a:ln>
          </p:spPr>
        </p:cxnSp>
        <p:cxnSp>
          <p:nvCxnSpPr>
            <p:cNvPr id="102" name="AutoShape 120"/>
            <p:cNvCxnSpPr>
              <a:cxnSpLocks noChangeShapeType="1"/>
              <a:stCxn id="107" idx="3"/>
              <a:endCxn id="104" idx="1"/>
            </p:cNvCxnSpPr>
            <p:nvPr/>
          </p:nvCxnSpPr>
          <p:spPr bwMode="auto">
            <a:xfrm>
              <a:off x="1928" y="2144"/>
              <a:ext cx="226" cy="0"/>
            </a:xfrm>
            <a:prstGeom prst="straightConnector1">
              <a:avLst/>
            </a:prstGeom>
            <a:grpFill/>
            <a:ln w="9525">
              <a:solidFill>
                <a:schemeClr val="tx1"/>
              </a:solidFill>
              <a:round/>
              <a:headEnd/>
              <a:tailEnd/>
            </a:ln>
          </p:spPr>
        </p:cxnSp>
        <p:cxnSp>
          <p:nvCxnSpPr>
            <p:cNvPr id="103" name="AutoShape 121"/>
            <p:cNvCxnSpPr>
              <a:cxnSpLocks noChangeShapeType="1"/>
              <a:stCxn id="107" idx="1"/>
              <a:endCxn id="113" idx="2"/>
            </p:cNvCxnSpPr>
            <p:nvPr/>
          </p:nvCxnSpPr>
          <p:spPr bwMode="auto">
            <a:xfrm rot="10800000">
              <a:off x="816" y="1647"/>
              <a:ext cx="522" cy="497"/>
            </a:xfrm>
            <a:prstGeom prst="bentConnector2">
              <a:avLst/>
            </a:prstGeom>
            <a:grpFill/>
            <a:ln w="9525">
              <a:solidFill>
                <a:schemeClr val="tx1"/>
              </a:solidFill>
              <a:miter lim="800000"/>
              <a:headEnd/>
              <a:tailEnd/>
            </a:ln>
          </p:spPr>
        </p:cxnSp>
      </p:grpSp>
      <p:pic>
        <p:nvPicPr>
          <p:cNvPr id="116" name="Picture 115"/>
          <p:cNvPicPr>
            <a:picLocks noChangeAspect="1"/>
          </p:cNvPicPr>
          <p:nvPr/>
        </p:nvPicPr>
        <p:blipFill>
          <a:blip r:embed="rId4"/>
          <a:stretch>
            <a:fillRect/>
          </a:stretch>
        </p:blipFill>
        <p:spPr>
          <a:xfrm>
            <a:off x="468568" y="1028535"/>
            <a:ext cx="3684588" cy="3543465"/>
          </a:xfrm>
          <a:prstGeom prst="rect">
            <a:avLst/>
          </a:prstGeom>
        </p:spPr>
      </p:pic>
    </p:spTree>
    <p:custDataLst>
      <p:tags r:id="rId1"/>
    </p:custDataLst>
    <p:extLst>
      <p:ext uri="{BB962C8B-B14F-4D97-AF65-F5344CB8AC3E}">
        <p14:creationId xmlns:p14="http://schemas.microsoft.com/office/powerpoint/2010/main" val="33227708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77,97301"/>
  <p:tag name="TIMELINE" val="42,0/49,4/54,9/73,5"/>
</p:tagLst>
</file>

<file path=ppt/tags/tag10.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1.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2.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3.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4.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5.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6.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2.xml><?xml version="1.0" encoding="utf-8"?>
<p:tagLst xmlns:a="http://schemas.openxmlformats.org/drawingml/2006/main" xmlns:r="http://schemas.openxmlformats.org/officeDocument/2006/relationships" xmlns:p="http://schemas.openxmlformats.org/presentationml/2006/main">
  <p:tag name="ELAPSEDTIME" val="77,97301"/>
  <p:tag name="TIMELINE" val="42,0/49,4/54,9/73,5"/>
</p:tagLst>
</file>

<file path=ppt/tags/tag3.xml><?xml version="1.0" encoding="utf-8"?>
<p:tagLst xmlns:a="http://schemas.openxmlformats.org/drawingml/2006/main" xmlns:r="http://schemas.openxmlformats.org/officeDocument/2006/relationships" xmlns:p="http://schemas.openxmlformats.org/presentationml/2006/main">
  <p:tag name="ELAPSEDTIME" val="77,97301"/>
  <p:tag name="TIMELINE" val="42,0/49,4/54,9/73,5"/>
</p:tagLst>
</file>

<file path=ppt/tags/tag4.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5.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6.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7.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8.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9.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3483</TotalTime>
  <Words>7328</Words>
  <Application>Microsoft Office PowerPoint</Application>
  <PresentationFormat>On-screen Show (16:9)</PresentationFormat>
  <Paragraphs>747</Paragraphs>
  <Slides>69</Slides>
  <Notes>34</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69</vt:i4>
      </vt:variant>
    </vt:vector>
  </HeadingPairs>
  <TitlesOfParts>
    <vt:vector size="82" baseType="lpstr">
      <vt:lpstr>宋体</vt:lpstr>
      <vt:lpstr>Arial</vt:lpstr>
      <vt:lpstr>Arial Narrow</vt:lpstr>
      <vt:lpstr>Calibri</vt:lpstr>
      <vt:lpstr>Courier New</vt:lpstr>
      <vt:lpstr>Verdana</vt:lpstr>
      <vt:lpstr>Wingdings</vt:lpstr>
      <vt:lpstr>su_dsv_ppt_template_16_9_20130920</vt:lpstr>
      <vt:lpstr>English SU 16:9 - Widescreen</vt:lpstr>
      <vt:lpstr>SU 16:9 - Blå Widescreen</vt:lpstr>
      <vt:lpstr>English SU 16:9 - Blå Widescreen</vt:lpstr>
      <vt:lpstr>Special</vt:lpstr>
      <vt:lpstr>Visio</vt:lpstr>
      <vt:lpstr>Verksamhetsmodellering – Processmodellering 1 (IDEF0) </vt:lpstr>
      <vt:lpstr>PowerPoint Presentation</vt:lpstr>
      <vt:lpstr>Verksamheten – två (eller tre) nivåer </vt:lpstr>
      <vt:lpstr>Verksamheten – två (eller tre) nivåer </vt:lpstr>
      <vt:lpstr>Verksamheten – två (eller tre) nivåer </vt:lpstr>
      <vt:lpstr>Avbilda verksamheten med modeller</vt:lpstr>
      <vt:lpstr>Avbilda verksamheten med modeller</vt:lpstr>
      <vt:lpstr>Avbilda verksamheten med modeller</vt:lpstr>
      <vt:lpstr>Avbilda verksamheten med modeller</vt:lpstr>
      <vt:lpstr>Avbilda verksamheten med modeller</vt:lpstr>
      <vt:lpstr>Avbilda verksamheten med modeller</vt:lpstr>
      <vt:lpstr>Avbilda systemen med modeller</vt:lpstr>
      <vt:lpstr>Avbilda systemen med modeller</vt:lpstr>
      <vt:lpstr>Avbilda verksamhet och system</vt:lpstr>
      <vt:lpstr>Avbilda verksamheten och system</vt:lpstr>
      <vt:lpstr>Modeller</vt:lpstr>
      <vt:lpstr>Statiska och dynamiska modeller</vt:lpstr>
      <vt:lpstr>Statiska och dynamiska modeller</vt:lpstr>
      <vt:lpstr>Statiska och dynamiska modelleringsspråk</vt:lpstr>
      <vt:lpstr>Nuläges- vs. Nylägesmodeller</vt:lpstr>
      <vt:lpstr>PowerPoint Presentation</vt:lpstr>
      <vt:lpstr>Avbilda verksamheten med modeller</vt:lpstr>
      <vt:lpstr>Processer i verksamheten</vt:lpstr>
      <vt:lpstr>Modeller av processer</vt:lpstr>
      <vt:lpstr>PowerPoint Presentation</vt:lpstr>
      <vt:lpstr>Definitioner av verksamhetsprocess </vt:lpstr>
      <vt:lpstr>Vilka verksamhetsprocesser finns? </vt:lpstr>
      <vt:lpstr>PowerPoint Presentation</vt:lpstr>
      <vt:lpstr>Processmodeller</vt:lpstr>
      <vt:lpstr>Varför skapa processmodeller? 1(2)</vt:lpstr>
      <vt:lpstr>Varför skapa processmodeller? 1(2)</vt:lpstr>
      <vt:lpstr>PowerPoint Presentation</vt:lpstr>
      <vt:lpstr>  </vt:lpstr>
      <vt:lpstr>  </vt:lpstr>
      <vt:lpstr>IDEF0 - Funktion</vt:lpstr>
      <vt:lpstr>IDEF0 - Input, Output </vt:lpstr>
      <vt:lpstr>IDEF0 - Kontroll, Mekanism</vt:lpstr>
      <vt:lpstr>IDEF0 - Input, Output, Kontroll, Mekanism</vt:lpstr>
      <vt:lpstr>IDEF0-exempel</vt:lpstr>
      <vt:lpstr>IDEFO-exempel</vt:lpstr>
      <vt:lpstr>IDEFO-exempel</vt:lpstr>
      <vt:lpstr>IDEFO-exempel</vt:lpstr>
      <vt:lpstr>IDEFO-exempel</vt:lpstr>
      <vt:lpstr>IDEFO-exempel</vt:lpstr>
      <vt:lpstr>IDEFO-exempel</vt:lpstr>
      <vt:lpstr>IDEFO-exempel</vt:lpstr>
      <vt:lpstr>A-0-diagram</vt:lpstr>
      <vt:lpstr>A-0-diagram</vt:lpstr>
      <vt:lpstr>IDEFO-exempel</vt:lpstr>
      <vt:lpstr>IDEFO-exempel</vt:lpstr>
      <vt:lpstr>A0-diagram</vt:lpstr>
      <vt:lpstr>IDEFO-exempel</vt:lpstr>
      <vt:lpstr>IDEFO-exempel</vt:lpstr>
      <vt:lpstr>IDEFO-exempel</vt:lpstr>
      <vt:lpstr>IDEFO-exempel</vt:lpstr>
      <vt:lpstr>IDEFO-exempel</vt:lpstr>
      <vt:lpstr>Pilar kan ”joinas” eller ”splittras”</vt:lpstr>
      <vt:lpstr>IDEFO-exempel</vt:lpstr>
      <vt:lpstr>IDEFO-exempel</vt:lpstr>
      <vt:lpstr>IDEFO-exempel</vt:lpstr>
      <vt:lpstr>IDEF0-exempel</vt:lpstr>
      <vt:lpstr>Finn fel</vt:lpstr>
      <vt:lpstr>Finn fel</vt:lpstr>
      <vt:lpstr>Avdelningar istället för processer</vt:lpstr>
      <vt:lpstr>Avdelningar istället för processer</vt:lpstr>
      <vt:lpstr>Avdelningar istället för processer</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195</cp:revision>
  <cp:lastPrinted>2017-09-29T04:24:09Z</cp:lastPrinted>
  <dcterms:created xsi:type="dcterms:W3CDTF">2015-05-25T21:35:52Z</dcterms:created>
  <dcterms:modified xsi:type="dcterms:W3CDTF">2019-10-04T10:29:53Z</dcterms:modified>
</cp:coreProperties>
</file>