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83"/>
  </p:notesMasterIdLst>
  <p:handoutMasterIdLst>
    <p:handoutMasterId r:id="rId84"/>
  </p:handoutMasterIdLst>
  <p:sldIdLst>
    <p:sldId id="264" r:id="rId6"/>
    <p:sldId id="472" r:id="rId7"/>
    <p:sldId id="662" r:id="rId8"/>
    <p:sldId id="664" r:id="rId9"/>
    <p:sldId id="665" r:id="rId10"/>
    <p:sldId id="666" r:id="rId11"/>
    <p:sldId id="667" r:id="rId12"/>
    <p:sldId id="668" r:id="rId13"/>
    <p:sldId id="669" r:id="rId14"/>
    <p:sldId id="663" r:id="rId15"/>
    <p:sldId id="670" r:id="rId16"/>
    <p:sldId id="732" r:id="rId17"/>
    <p:sldId id="733" r:id="rId18"/>
    <p:sldId id="734" r:id="rId19"/>
    <p:sldId id="735" r:id="rId20"/>
    <p:sldId id="736" r:id="rId21"/>
    <p:sldId id="676" r:id="rId22"/>
    <p:sldId id="674" r:id="rId23"/>
    <p:sldId id="685" r:id="rId24"/>
    <p:sldId id="686" r:id="rId25"/>
    <p:sldId id="688" r:id="rId26"/>
    <p:sldId id="689" r:id="rId27"/>
    <p:sldId id="691" r:id="rId28"/>
    <p:sldId id="692" r:id="rId29"/>
    <p:sldId id="737" r:id="rId30"/>
    <p:sldId id="693" r:id="rId31"/>
    <p:sldId id="687" r:id="rId32"/>
    <p:sldId id="694" r:id="rId33"/>
    <p:sldId id="696" r:id="rId34"/>
    <p:sldId id="697" r:id="rId35"/>
    <p:sldId id="698" r:id="rId36"/>
    <p:sldId id="699" r:id="rId37"/>
    <p:sldId id="566" r:id="rId38"/>
    <p:sldId id="567" r:id="rId39"/>
    <p:sldId id="568" r:id="rId40"/>
    <p:sldId id="575" r:id="rId41"/>
    <p:sldId id="647" r:id="rId42"/>
    <p:sldId id="746" r:id="rId43"/>
    <p:sldId id="695" r:id="rId44"/>
    <p:sldId id="711" r:id="rId45"/>
    <p:sldId id="723" r:id="rId46"/>
    <p:sldId id="703" r:id="rId47"/>
    <p:sldId id="743" r:id="rId48"/>
    <p:sldId id="716" r:id="rId49"/>
    <p:sldId id="747" r:id="rId50"/>
    <p:sldId id="712" r:id="rId51"/>
    <p:sldId id="748" r:id="rId52"/>
    <p:sldId id="738" r:id="rId53"/>
    <p:sldId id="739" r:id="rId54"/>
    <p:sldId id="740" r:id="rId55"/>
    <p:sldId id="745" r:id="rId56"/>
    <p:sldId id="714" r:id="rId57"/>
    <p:sldId id="706" r:id="rId58"/>
    <p:sldId id="707" r:id="rId59"/>
    <p:sldId id="708" r:id="rId60"/>
    <p:sldId id="710" r:id="rId61"/>
    <p:sldId id="709" r:id="rId62"/>
    <p:sldId id="730" r:id="rId63"/>
    <p:sldId id="729" r:id="rId64"/>
    <p:sldId id="700" r:id="rId65"/>
    <p:sldId id="702" r:id="rId66"/>
    <p:sldId id="731" r:id="rId67"/>
    <p:sldId id="577" r:id="rId68"/>
    <p:sldId id="718" r:id="rId69"/>
    <p:sldId id="742" r:id="rId70"/>
    <p:sldId id="721" r:id="rId71"/>
    <p:sldId id="722" r:id="rId72"/>
    <p:sldId id="726" r:id="rId73"/>
    <p:sldId id="728" r:id="rId74"/>
    <p:sldId id="720" r:id="rId75"/>
    <p:sldId id="719" r:id="rId76"/>
    <p:sldId id="724" r:id="rId77"/>
    <p:sldId id="744" r:id="rId78"/>
    <p:sldId id="725" r:id="rId79"/>
    <p:sldId id="584" r:id="rId80"/>
    <p:sldId id="587" r:id="rId81"/>
    <p:sldId id="593" r:id="rId82"/>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0" autoAdjust="0"/>
    <p:restoredTop sz="87792" autoAdjust="0"/>
  </p:normalViewPr>
  <p:slideViewPr>
    <p:cSldViewPr snapToGrid="0">
      <p:cViewPr varScale="1">
        <p:scale>
          <a:sx n="77" d="100"/>
          <a:sy n="77" d="100"/>
        </p:scale>
        <p:origin x="436" y="3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handoutMaster" Target="handoutMasters/handout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C84FDD-BB37-6B48-A9C5-1C3155F992C4}" type="datetimeFigureOut">
              <a:rPr lang="en-US" smtClean="0"/>
              <a:t>10/25/2018</a:t>
            </a:fld>
            <a:endParaRPr lang="sv-S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2100B7E-7A17-47E8-A5AB-33071C0C8AAA}" type="datetimeFigureOut">
              <a:rPr lang="sv-SE" smtClean="0"/>
              <a:pPr/>
              <a:t>2018-10-25</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29</a:t>
            </a:fld>
            <a:endParaRPr lang="en-US" dirty="0" smtClean="0">
              <a:latin typeface="Arial" pitchFamily="34" charset="0"/>
            </a:endParaRPr>
          </a:p>
        </p:txBody>
      </p:sp>
    </p:spTree>
    <p:extLst>
      <p:ext uri="{BB962C8B-B14F-4D97-AF65-F5344CB8AC3E}">
        <p14:creationId xmlns:p14="http://schemas.microsoft.com/office/powerpoint/2010/main" val="270922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49</a:t>
            </a:fld>
            <a:endParaRPr lang="sv-SE"/>
          </a:p>
        </p:txBody>
      </p:sp>
    </p:spTree>
    <p:extLst>
      <p:ext uri="{BB962C8B-B14F-4D97-AF65-F5344CB8AC3E}">
        <p14:creationId xmlns:p14="http://schemas.microsoft.com/office/powerpoint/2010/main" val="1197898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50</a:t>
            </a:fld>
            <a:endParaRPr lang="sv-SE"/>
          </a:p>
        </p:txBody>
      </p:sp>
    </p:spTree>
    <p:extLst>
      <p:ext uri="{BB962C8B-B14F-4D97-AF65-F5344CB8AC3E}">
        <p14:creationId xmlns:p14="http://schemas.microsoft.com/office/powerpoint/2010/main" val="816980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16730BED-EBF8-4466-A476-0AC20E5D455E}" type="slidenum">
              <a:rPr lang="en-US" smtClean="0"/>
              <a:pPr>
                <a:defRPr/>
              </a:pPr>
              <a:t>53</a:t>
            </a:fld>
            <a:endParaRPr lang="en-US"/>
          </a:p>
        </p:txBody>
      </p:sp>
    </p:spTree>
    <p:extLst>
      <p:ext uri="{BB962C8B-B14F-4D97-AF65-F5344CB8AC3E}">
        <p14:creationId xmlns:p14="http://schemas.microsoft.com/office/powerpoint/2010/main" val="107776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54</a:t>
            </a:fld>
            <a:endParaRPr lang="sv-SE"/>
          </a:p>
        </p:txBody>
      </p:sp>
    </p:spTree>
    <p:extLst>
      <p:ext uri="{BB962C8B-B14F-4D97-AF65-F5344CB8AC3E}">
        <p14:creationId xmlns:p14="http://schemas.microsoft.com/office/powerpoint/2010/main" val="3131633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55</a:t>
            </a:fld>
            <a:endParaRPr lang="sv-SE"/>
          </a:p>
        </p:txBody>
      </p:sp>
    </p:spTree>
    <p:extLst>
      <p:ext uri="{BB962C8B-B14F-4D97-AF65-F5344CB8AC3E}">
        <p14:creationId xmlns:p14="http://schemas.microsoft.com/office/powerpoint/2010/main" val="2480735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57</a:t>
            </a:fld>
            <a:endParaRPr lang="sv-SE"/>
          </a:p>
        </p:txBody>
      </p:sp>
    </p:spTree>
    <p:extLst>
      <p:ext uri="{BB962C8B-B14F-4D97-AF65-F5344CB8AC3E}">
        <p14:creationId xmlns:p14="http://schemas.microsoft.com/office/powerpoint/2010/main" val="280179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61576"/>
            <a:fld id="{CF105D39-D62F-4D25-9BBE-A580576104D3}" type="slidenum">
              <a:rPr lang="en-US" smtClean="0">
                <a:latin typeface="Arial" pitchFamily="34" charset="0"/>
              </a:rPr>
              <a:pPr defTabSz="961576"/>
              <a:t>58</a:t>
            </a:fld>
            <a:endParaRPr lang="en-US" dirty="0" smtClean="0">
              <a:latin typeface="Arial" pitchFamily="34" charset="0"/>
            </a:endParaRPr>
          </a:p>
        </p:txBody>
      </p:sp>
    </p:spTree>
    <p:extLst>
      <p:ext uri="{BB962C8B-B14F-4D97-AF65-F5344CB8AC3E}">
        <p14:creationId xmlns:p14="http://schemas.microsoft.com/office/powerpoint/2010/main" val="281592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61576"/>
            <a:fld id="{CF105D39-D62F-4D25-9BBE-A580576104D3}" type="slidenum">
              <a:rPr lang="en-US" smtClean="0">
                <a:latin typeface="Arial" pitchFamily="34" charset="0"/>
              </a:rPr>
              <a:pPr defTabSz="961576"/>
              <a:t>59</a:t>
            </a:fld>
            <a:endParaRPr lang="en-US" dirty="0" smtClean="0">
              <a:latin typeface="Arial" pitchFamily="34" charset="0"/>
            </a:endParaRPr>
          </a:p>
        </p:txBody>
      </p:sp>
    </p:spTree>
    <p:extLst>
      <p:ext uri="{BB962C8B-B14F-4D97-AF65-F5344CB8AC3E}">
        <p14:creationId xmlns:p14="http://schemas.microsoft.com/office/powerpoint/2010/main" val="1083183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60</a:t>
            </a:fld>
            <a:endParaRPr lang="sv-SE"/>
          </a:p>
        </p:txBody>
      </p:sp>
    </p:spTree>
    <p:extLst>
      <p:ext uri="{BB962C8B-B14F-4D97-AF65-F5344CB8AC3E}">
        <p14:creationId xmlns:p14="http://schemas.microsoft.com/office/powerpoint/2010/main" val="4116998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62</a:t>
            </a:fld>
            <a:endParaRPr lang="sv-SE"/>
          </a:p>
        </p:txBody>
      </p:sp>
    </p:spTree>
    <p:extLst>
      <p:ext uri="{BB962C8B-B14F-4D97-AF65-F5344CB8AC3E}">
        <p14:creationId xmlns:p14="http://schemas.microsoft.com/office/powerpoint/2010/main" val="336630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dirty="0"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30</a:t>
            </a:fld>
            <a:endParaRPr lang="en-US" dirty="0" smtClean="0">
              <a:latin typeface="Arial" pitchFamily="34" charset="0"/>
            </a:endParaRPr>
          </a:p>
        </p:txBody>
      </p:sp>
    </p:spTree>
    <p:extLst>
      <p:ext uri="{BB962C8B-B14F-4D97-AF65-F5344CB8AC3E}">
        <p14:creationId xmlns:p14="http://schemas.microsoft.com/office/powerpoint/2010/main" val="107109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sv-SE" smtClean="0"/>
          </a:p>
        </p:txBody>
      </p:sp>
      <p:sp>
        <p:nvSpPr>
          <p:cNvPr id="141316" name="Slide Number Placeholder 3"/>
          <p:cNvSpPr>
            <a:spLocks noGrp="1"/>
          </p:cNvSpPr>
          <p:nvPr>
            <p:ph type="sldNum" sz="quarter" idx="5"/>
          </p:nvPr>
        </p:nvSpPr>
        <p:spPr>
          <a:noFill/>
        </p:spPr>
        <p:txBody>
          <a:bodyPr/>
          <a:lstStyle/>
          <a:p>
            <a:pPr defTabSz="1040244"/>
            <a:fld id="{40E8BDDA-8E94-4AA8-BB6C-3751047F5D40}" type="slidenum">
              <a:rPr lang="en-US" smtClean="0"/>
              <a:pPr defTabSz="1040244"/>
              <a:t>63</a:t>
            </a:fld>
            <a:endParaRPr lang="en-US" dirty="0" smtClean="0"/>
          </a:p>
        </p:txBody>
      </p:sp>
    </p:spTree>
    <p:extLst>
      <p:ext uri="{BB962C8B-B14F-4D97-AF65-F5344CB8AC3E}">
        <p14:creationId xmlns:p14="http://schemas.microsoft.com/office/powerpoint/2010/main" val="3763809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61576"/>
            <a:fld id="{CF105D39-D62F-4D25-9BBE-A580576104D3}" type="slidenum">
              <a:rPr lang="en-US" smtClean="0">
                <a:latin typeface="Arial" pitchFamily="34" charset="0"/>
              </a:rPr>
              <a:pPr defTabSz="961576"/>
              <a:t>70</a:t>
            </a:fld>
            <a:endParaRPr lang="en-US" dirty="0" smtClean="0">
              <a:latin typeface="Arial" pitchFamily="34" charset="0"/>
            </a:endParaRPr>
          </a:p>
        </p:txBody>
      </p:sp>
    </p:spTree>
    <p:extLst>
      <p:ext uri="{BB962C8B-B14F-4D97-AF65-F5344CB8AC3E}">
        <p14:creationId xmlns:p14="http://schemas.microsoft.com/office/powerpoint/2010/main" val="1825633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pPr defTabSz="1040244"/>
            <a:fld id="{70A69A55-F9D6-44EF-B756-FCFBE4BECA1B}" type="slidenum">
              <a:rPr lang="en-US" smtClean="0"/>
              <a:pPr defTabSz="1040244"/>
              <a:t>75</a:t>
            </a:fld>
            <a:endParaRPr lang="en-US" dirty="0" smtClean="0"/>
          </a:p>
        </p:txBody>
      </p:sp>
      <p:sp>
        <p:nvSpPr>
          <p:cNvPr id="146435" name="Rectangle 2"/>
          <p:cNvSpPr>
            <a:spLocks noGrp="1" noRot="1" noChangeAspect="1" noChangeArrowheads="1" noTextEdit="1"/>
          </p:cNvSpPr>
          <p:nvPr>
            <p:ph type="sldImg"/>
          </p:nvPr>
        </p:nvSpPr>
        <p:spPr>
          <a:xfrm>
            <a:off x="449263" y="765175"/>
            <a:ext cx="6205537" cy="3490913"/>
          </a:xfrm>
          <a:ln/>
        </p:spPr>
      </p:sp>
      <p:sp>
        <p:nvSpPr>
          <p:cNvPr id="146436" name="Rectangle 3"/>
          <p:cNvSpPr>
            <a:spLocks noGrp="1" noChangeArrowheads="1"/>
          </p:cNvSpPr>
          <p:nvPr>
            <p:ph type="body" idx="1"/>
          </p:nvPr>
        </p:nvSpPr>
        <p:spPr>
          <a:xfrm>
            <a:off x="250349" y="4366855"/>
            <a:ext cx="6848951" cy="5473300"/>
          </a:xfrm>
          <a:noFill/>
          <a:ln/>
        </p:spPr>
        <p:txBody>
          <a:bodyPr/>
          <a:lstStyle/>
          <a:p>
            <a:pPr eaLnBrk="1" hangingPunct="1"/>
            <a:r>
              <a:rPr lang="sv-SE" smtClean="0"/>
              <a:t>Två eller flera termer kan vara synonyma om de hänvisar till samma begrepp. Till exempel är termerna ”UML” och ”Unified Modeling Language” synonymer då de hänvisar till samma sak, samma tankeelement, det vill säga till samma begrepp. Om två eller flera termer som är synonymer inte uppfattas som synonymer kan detta försvåra kommunikation.</a:t>
            </a:r>
          </a:p>
          <a:p>
            <a:pPr eaLnBrk="1" hangingPunct="1"/>
            <a:endParaRPr lang="sv-SE" smtClean="0"/>
          </a:p>
          <a:p>
            <a:pPr eaLnBrk="1" hangingPunct="1"/>
            <a:r>
              <a:rPr lang="sv-SE" smtClean="0"/>
              <a:t>Polysemi innebär att en och samma term hänvisar till olika begrepp. Ett typiskt exempel är termen ”demokrati” som kan ha olika betydelse beroende på i vilket land man befinner sig. Detta kan också försvåra kommunikation.</a:t>
            </a:r>
          </a:p>
          <a:p>
            <a:pPr eaLnBrk="1" hangingPunct="1"/>
            <a:endParaRPr lang="sv-SE" smtClean="0"/>
          </a:p>
          <a:p>
            <a:pPr eaLnBrk="1" hangingPunct="1"/>
            <a:r>
              <a:rPr lang="sv-SE" smtClean="0"/>
              <a:t>Homonym innebär att likalydande eller likastavade termer har olika betydelse. ”Gift” i form av ”förenad i äktenskap” och ”giftigt ämne” är egentligen två olika termer fast de stavas lika. Det blir tydligt när de ska översättas till ett annat språk som engelska. Även homonymer kan orsaka kommunikationsproblem.</a:t>
            </a:r>
            <a:endParaRPr lang="en-US" smtClean="0"/>
          </a:p>
        </p:txBody>
      </p:sp>
    </p:spTree>
    <p:extLst>
      <p:ext uri="{BB962C8B-B14F-4D97-AF65-F5344CB8AC3E}">
        <p14:creationId xmlns:p14="http://schemas.microsoft.com/office/powerpoint/2010/main" val="194620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31</a:t>
            </a:fld>
            <a:endParaRPr lang="en-US" dirty="0" smtClean="0">
              <a:latin typeface="Arial" pitchFamily="34" charset="0"/>
            </a:endParaRPr>
          </a:p>
        </p:txBody>
      </p:sp>
    </p:spTree>
    <p:extLst>
      <p:ext uri="{BB962C8B-B14F-4D97-AF65-F5344CB8AC3E}">
        <p14:creationId xmlns:p14="http://schemas.microsoft.com/office/powerpoint/2010/main" val="399205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sv-SE" smtClean="0"/>
          </a:p>
        </p:txBody>
      </p:sp>
      <p:sp>
        <p:nvSpPr>
          <p:cNvPr id="141316" name="Slide Number Placeholder 3"/>
          <p:cNvSpPr>
            <a:spLocks noGrp="1"/>
          </p:cNvSpPr>
          <p:nvPr>
            <p:ph type="sldNum" sz="quarter" idx="5"/>
          </p:nvPr>
        </p:nvSpPr>
        <p:spPr>
          <a:noFill/>
        </p:spPr>
        <p:txBody>
          <a:bodyPr/>
          <a:lstStyle/>
          <a:p>
            <a:pPr defTabSz="1040244"/>
            <a:fld id="{40E8BDDA-8E94-4AA8-BB6C-3751047F5D40}" type="slidenum">
              <a:rPr lang="en-US" smtClean="0"/>
              <a:pPr defTabSz="1040244"/>
              <a:t>33</a:t>
            </a:fld>
            <a:endParaRPr lang="en-US" dirty="0" smtClean="0"/>
          </a:p>
        </p:txBody>
      </p:sp>
    </p:spTree>
    <p:extLst>
      <p:ext uri="{BB962C8B-B14F-4D97-AF65-F5344CB8AC3E}">
        <p14:creationId xmlns:p14="http://schemas.microsoft.com/office/powerpoint/2010/main" val="358458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sv-SE" smtClean="0"/>
          </a:p>
        </p:txBody>
      </p:sp>
      <p:sp>
        <p:nvSpPr>
          <p:cNvPr id="141316" name="Slide Number Placeholder 3"/>
          <p:cNvSpPr>
            <a:spLocks noGrp="1"/>
          </p:cNvSpPr>
          <p:nvPr>
            <p:ph type="sldNum" sz="quarter" idx="5"/>
          </p:nvPr>
        </p:nvSpPr>
        <p:spPr>
          <a:noFill/>
        </p:spPr>
        <p:txBody>
          <a:bodyPr/>
          <a:lstStyle/>
          <a:p>
            <a:pPr defTabSz="1040244"/>
            <a:fld id="{40E8BDDA-8E94-4AA8-BB6C-3751047F5D40}" type="slidenum">
              <a:rPr lang="en-US" smtClean="0"/>
              <a:pPr defTabSz="1040244"/>
              <a:t>39</a:t>
            </a:fld>
            <a:endParaRPr lang="en-US" dirty="0" smtClean="0"/>
          </a:p>
        </p:txBody>
      </p:sp>
    </p:spTree>
    <p:extLst>
      <p:ext uri="{BB962C8B-B14F-4D97-AF65-F5344CB8AC3E}">
        <p14:creationId xmlns:p14="http://schemas.microsoft.com/office/powerpoint/2010/main" val="253762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40</a:t>
            </a:fld>
            <a:endParaRPr lang="sv-SE"/>
          </a:p>
        </p:txBody>
      </p:sp>
    </p:spTree>
    <p:extLst>
      <p:ext uri="{BB962C8B-B14F-4D97-AF65-F5344CB8AC3E}">
        <p14:creationId xmlns:p14="http://schemas.microsoft.com/office/powerpoint/2010/main" val="206583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44</a:t>
            </a:fld>
            <a:endParaRPr lang="sv-SE"/>
          </a:p>
        </p:txBody>
      </p:sp>
    </p:spTree>
    <p:extLst>
      <p:ext uri="{BB962C8B-B14F-4D97-AF65-F5344CB8AC3E}">
        <p14:creationId xmlns:p14="http://schemas.microsoft.com/office/powerpoint/2010/main" val="34101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45</a:t>
            </a:fld>
            <a:endParaRPr lang="sv-SE"/>
          </a:p>
        </p:txBody>
      </p:sp>
    </p:spTree>
    <p:extLst>
      <p:ext uri="{BB962C8B-B14F-4D97-AF65-F5344CB8AC3E}">
        <p14:creationId xmlns:p14="http://schemas.microsoft.com/office/powerpoint/2010/main" val="382340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48</a:t>
            </a:fld>
            <a:endParaRPr lang="sv-SE"/>
          </a:p>
        </p:txBody>
      </p:sp>
    </p:spTree>
    <p:extLst>
      <p:ext uri="{BB962C8B-B14F-4D97-AF65-F5344CB8AC3E}">
        <p14:creationId xmlns:p14="http://schemas.microsoft.com/office/powerpoint/2010/main" val="1138329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80E392D7-3CE3-4919-A35A-8A53C268C210}" type="datetimeFigureOut">
              <a:rPr lang="sv-SE" smtClean="0"/>
              <a:pPr/>
              <a:t>2018-10-25</a:t>
            </a:fld>
            <a:endParaRPr lang="sv-SE"/>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sv-SE"/>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711B40CF-3D6F-494B-AA44-F841CA8383F2}" type="slidenum">
              <a:rPr lang="sv-SE" smtClean="0"/>
              <a:pPr/>
              <a:t>‹#›</a:t>
            </a:fld>
            <a:endParaRPr lang="sv-SE"/>
          </a:p>
        </p:txBody>
      </p:sp>
    </p:spTree>
    <p:extLst>
      <p:ext uri="{BB962C8B-B14F-4D97-AF65-F5344CB8AC3E}">
        <p14:creationId xmlns:p14="http://schemas.microsoft.com/office/powerpoint/2010/main" val="1456556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2018-10-25</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10/25/2018</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2018-10-25</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10/25/2018</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6"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emf"/></Relationships>
</file>

<file path=ppt/slides/_rels/slide7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638" y="1425832"/>
            <a:ext cx="7714761" cy="1069200"/>
          </a:xfrm>
        </p:spPr>
        <p:txBody>
          <a:bodyPr/>
          <a:lstStyle/>
          <a:p>
            <a:r>
              <a:rPr lang="sv-SE" sz="3600" dirty="0" smtClean="0"/>
              <a:t>Inför ITO-tenta</a:t>
            </a:r>
            <a:endParaRPr lang="sv-SE" sz="3600" dirty="0"/>
          </a:p>
        </p:txBody>
      </p:sp>
      <p:sp>
        <p:nvSpPr>
          <p:cNvPr id="3" name="Subtitle 2"/>
          <p:cNvSpPr>
            <a:spLocks noGrp="1"/>
          </p:cNvSpPr>
          <p:nvPr>
            <p:ph type="subTitle" idx="1"/>
          </p:nvPr>
        </p:nvSpPr>
        <p:spPr>
          <a:xfrm>
            <a:off x="1008000" y="2966318"/>
            <a:ext cx="6631200" cy="1045502"/>
          </a:xfrm>
        </p:spPr>
        <p:txBody>
          <a:bodyPr/>
          <a:lstStyle/>
          <a:p>
            <a:r>
              <a:rPr lang="sv-SE" dirty="0" smtClean="0"/>
              <a:t>Erik Perjons</a:t>
            </a:r>
          </a:p>
          <a:p>
            <a:r>
              <a:rPr lang="sv-SE" dirty="0" smtClean="0"/>
              <a:t>DSV, Stockholms Universitet</a:t>
            </a:r>
            <a:endParaRPr lang="sv-SE" dirty="0"/>
          </a:p>
        </p:txBody>
      </p:sp>
    </p:spTree>
    <p:extLst>
      <p:ext uri="{BB962C8B-B14F-4D97-AF65-F5344CB8AC3E}">
        <p14:creationId xmlns:p14="http://schemas.microsoft.com/office/powerpoint/2010/main" val="668291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itle 1"/>
          <p:cNvSpPr>
            <a:spLocks noGrp="1"/>
          </p:cNvSpPr>
          <p:nvPr>
            <p:ph type="title"/>
          </p:nvPr>
        </p:nvSpPr>
        <p:spPr>
          <a:xfrm>
            <a:off x="7214838" y="331694"/>
            <a:ext cx="2230104" cy="596700"/>
          </a:xfrm>
        </p:spPr>
        <p:txBody>
          <a:bodyPr>
            <a:noAutofit/>
          </a:bodyPr>
          <a:lstStyle/>
          <a:p>
            <a:r>
              <a:rPr lang="sv-SE" sz="2700" dirty="0" smtClean="0"/>
              <a:t>Misstag korri-gerade</a:t>
            </a:r>
            <a:endParaRPr lang="sv-SE" sz="2700" dirty="0"/>
          </a:p>
        </p:txBody>
      </p:sp>
      <p:pic>
        <p:nvPicPr>
          <p:cNvPr id="2" name="Picture 1"/>
          <p:cNvPicPr>
            <a:picLocks noChangeAspect="1"/>
          </p:cNvPicPr>
          <p:nvPr/>
        </p:nvPicPr>
        <p:blipFill>
          <a:blip r:embed="rId2"/>
          <a:stretch>
            <a:fillRect/>
          </a:stretch>
        </p:blipFill>
        <p:spPr>
          <a:xfrm>
            <a:off x="389604" y="253336"/>
            <a:ext cx="6315996" cy="4756416"/>
          </a:xfrm>
          <a:prstGeom prst="rect">
            <a:avLst/>
          </a:prstGeom>
        </p:spPr>
      </p:pic>
    </p:spTree>
    <p:extLst>
      <p:ext uri="{BB962C8B-B14F-4D97-AF65-F5344CB8AC3E}">
        <p14:creationId xmlns:p14="http://schemas.microsoft.com/office/powerpoint/2010/main" val="720239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275534"/>
            <a:ext cx="7604868" cy="3240432"/>
          </a:xfrm>
        </p:spPr>
        <p:txBody>
          <a:bodyPr>
            <a:normAutofit/>
          </a:bodyPr>
          <a:lstStyle/>
          <a:p>
            <a:pPr marL="0" indent="0" defTabSz="685800">
              <a:spcBef>
                <a:spcPct val="0"/>
              </a:spcBef>
              <a:buNone/>
              <a:defRPr/>
            </a:pPr>
            <a:r>
              <a:rPr lang="sv-SE" sz="2700" dirty="0" smtClean="0"/>
              <a:t>IDEF0 – vanliga misstag</a:t>
            </a:r>
            <a:endParaRPr lang="sv-SE" sz="2700" dirty="0"/>
          </a:p>
        </p:txBody>
      </p:sp>
    </p:spTree>
    <p:extLst>
      <p:ext uri="{BB962C8B-B14F-4D97-AF65-F5344CB8AC3E}">
        <p14:creationId xmlns:p14="http://schemas.microsoft.com/office/powerpoint/2010/main" val="3924603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67495" y="165847"/>
            <a:ext cx="8434698" cy="596700"/>
          </a:xfrm>
        </p:spPr>
        <p:txBody>
          <a:bodyPr>
            <a:noAutofit/>
          </a:bodyPr>
          <a:lstStyle/>
          <a:p>
            <a:r>
              <a:rPr lang="sv-SE" sz="2700" dirty="0" smtClean="0"/>
              <a:t>Vanliga misstag i IDEF0 - vilka? </a:t>
            </a:r>
            <a:endParaRPr lang="sv-SE" sz="2700" dirty="0"/>
          </a:p>
        </p:txBody>
      </p:sp>
      <p:pic>
        <p:nvPicPr>
          <p:cNvPr id="2" name="Picture 1"/>
          <p:cNvPicPr>
            <a:picLocks noChangeAspect="1"/>
          </p:cNvPicPr>
          <p:nvPr/>
        </p:nvPicPr>
        <p:blipFill>
          <a:blip r:embed="rId2"/>
          <a:stretch>
            <a:fillRect/>
          </a:stretch>
        </p:blipFill>
        <p:spPr>
          <a:xfrm>
            <a:off x="3760949" y="928394"/>
            <a:ext cx="5327295" cy="4018703"/>
          </a:xfrm>
          <a:prstGeom prst="rect">
            <a:avLst/>
          </a:prstGeom>
        </p:spPr>
      </p:pic>
      <p:pic>
        <p:nvPicPr>
          <p:cNvPr id="5" name="Picture 4"/>
          <p:cNvPicPr>
            <a:picLocks noChangeAspect="1"/>
          </p:cNvPicPr>
          <p:nvPr/>
        </p:nvPicPr>
        <p:blipFill>
          <a:blip r:embed="rId3"/>
          <a:stretch>
            <a:fillRect/>
          </a:stretch>
        </p:blipFill>
        <p:spPr>
          <a:xfrm>
            <a:off x="67495" y="928394"/>
            <a:ext cx="3646621" cy="2957916"/>
          </a:xfrm>
          <a:prstGeom prst="rect">
            <a:avLst/>
          </a:prstGeom>
        </p:spPr>
      </p:pic>
    </p:spTree>
    <p:extLst>
      <p:ext uri="{BB962C8B-B14F-4D97-AF65-F5344CB8AC3E}">
        <p14:creationId xmlns:p14="http://schemas.microsoft.com/office/powerpoint/2010/main" val="1023547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67495" y="165847"/>
            <a:ext cx="8434698" cy="596700"/>
          </a:xfrm>
        </p:spPr>
        <p:txBody>
          <a:bodyPr>
            <a:noAutofit/>
          </a:bodyPr>
          <a:lstStyle/>
          <a:p>
            <a:r>
              <a:rPr lang="sv-SE" sz="2700" dirty="0" smtClean="0"/>
              <a:t>Vanliga misstag i IDEF0 - vilka? </a:t>
            </a:r>
            <a:endParaRPr lang="sv-SE" sz="2700" dirty="0"/>
          </a:p>
        </p:txBody>
      </p:sp>
      <p:pic>
        <p:nvPicPr>
          <p:cNvPr id="2" name="Picture 1"/>
          <p:cNvPicPr>
            <a:picLocks noChangeAspect="1"/>
          </p:cNvPicPr>
          <p:nvPr/>
        </p:nvPicPr>
        <p:blipFill>
          <a:blip r:embed="rId2"/>
          <a:stretch>
            <a:fillRect/>
          </a:stretch>
        </p:blipFill>
        <p:spPr>
          <a:xfrm>
            <a:off x="3760949" y="928394"/>
            <a:ext cx="5327295" cy="4018703"/>
          </a:xfrm>
          <a:prstGeom prst="rect">
            <a:avLst/>
          </a:prstGeom>
        </p:spPr>
      </p:pic>
      <p:pic>
        <p:nvPicPr>
          <p:cNvPr id="5" name="Picture 4"/>
          <p:cNvPicPr>
            <a:picLocks noChangeAspect="1"/>
          </p:cNvPicPr>
          <p:nvPr/>
        </p:nvPicPr>
        <p:blipFill>
          <a:blip r:embed="rId3"/>
          <a:stretch>
            <a:fillRect/>
          </a:stretch>
        </p:blipFill>
        <p:spPr>
          <a:xfrm>
            <a:off x="67495" y="928394"/>
            <a:ext cx="3646621" cy="2957916"/>
          </a:xfrm>
          <a:prstGeom prst="rect">
            <a:avLst/>
          </a:prstGeom>
        </p:spPr>
      </p:pic>
      <p:sp>
        <p:nvSpPr>
          <p:cNvPr id="6" name="Oval 5"/>
          <p:cNvSpPr/>
          <p:nvPr/>
        </p:nvSpPr>
        <p:spPr>
          <a:xfrm>
            <a:off x="1890805" y="2407352"/>
            <a:ext cx="847493" cy="398001"/>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7" name="Oval 6"/>
          <p:cNvSpPr/>
          <p:nvPr/>
        </p:nvSpPr>
        <p:spPr>
          <a:xfrm>
            <a:off x="3714116" y="4549096"/>
            <a:ext cx="1727679" cy="398001"/>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Tree>
    <p:extLst>
      <p:ext uri="{BB962C8B-B14F-4D97-AF65-F5344CB8AC3E}">
        <p14:creationId xmlns:p14="http://schemas.microsoft.com/office/powerpoint/2010/main" val="1324248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67495" y="165847"/>
            <a:ext cx="8434698" cy="596700"/>
          </a:xfrm>
        </p:spPr>
        <p:txBody>
          <a:bodyPr>
            <a:noAutofit/>
          </a:bodyPr>
          <a:lstStyle/>
          <a:p>
            <a:r>
              <a:rPr lang="sv-SE" sz="2700" dirty="0" smtClean="0"/>
              <a:t>Vanliga misstag i IDEF0 - vilka? </a:t>
            </a:r>
            <a:endParaRPr lang="sv-SE" sz="2700" dirty="0"/>
          </a:p>
        </p:txBody>
      </p:sp>
      <p:pic>
        <p:nvPicPr>
          <p:cNvPr id="2" name="Picture 1"/>
          <p:cNvPicPr>
            <a:picLocks noChangeAspect="1"/>
          </p:cNvPicPr>
          <p:nvPr/>
        </p:nvPicPr>
        <p:blipFill>
          <a:blip r:embed="rId2"/>
          <a:stretch>
            <a:fillRect/>
          </a:stretch>
        </p:blipFill>
        <p:spPr>
          <a:xfrm>
            <a:off x="3760949" y="928394"/>
            <a:ext cx="5327295" cy="4018703"/>
          </a:xfrm>
          <a:prstGeom prst="rect">
            <a:avLst/>
          </a:prstGeom>
        </p:spPr>
      </p:pic>
      <p:pic>
        <p:nvPicPr>
          <p:cNvPr id="5" name="Picture 4"/>
          <p:cNvPicPr>
            <a:picLocks noChangeAspect="1"/>
          </p:cNvPicPr>
          <p:nvPr/>
        </p:nvPicPr>
        <p:blipFill>
          <a:blip r:embed="rId3"/>
          <a:stretch>
            <a:fillRect/>
          </a:stretch>
        </p:blipFill>
        <p:spPr>
          <a:xfrm>
            <a:off x="78853" y="928394"/>
            <a:ext cx="3646621" cy="2957916"/>
          </a:xfrm>
          <a:prstGeom prst="rect">
            <a:avLst/>
          </a:prstGeom>
        </p:spPr>
      </p:pic>
      <p:sp>
        <p:nvSpPr>
          <p:cNvPr id="6" name="Oval 5"/>
          <p:cNvSpPr/>
          <p:nvPr/>
        </p:nvSpPr>
        <p:spPr>
          <a:xfrm>
            <a:off x="2615629" y="2407352"/>
            <a:ext cx="847493" cy="398001"/>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Oval 6"/>
          <p:cNvSpPr/>
          <p:nvPr/>
        </p:nvSpPr>
        <p:spPr>
          <a:xfrm>
            <a:off x="7499868" y="1690941"/>
            <a:ext cx="1365352" cy="497541"/>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25949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67495" y="165847"/>
            <a:ext cx="8434698" cy="596700"/>
          </a:xfrm>
        </p:spPr>
        <p:txBody>
          <a:bodyPr>
            <a:noAutofit/>
          </a:bodyPr>
          <a:lstStyle/>
          <a:p>
            <a:r>
              <a:rPr lang="sv-SE" sz="2700" dirty="0" smtClean="0"/>
              <a:t>Vanliga misstag i IDEF0 - vilka? </a:t>
            </a:r>
            <a:endParaRPr lang="sv-SE" sz="2700" dirty="0"/>
          </a:p>
        </p:txBody>
      </p:sp>
      <p:pic>
        <p:nvPicPr>
          <p:cNvPr id="2" name="Picture 1"/>
          <p:cNvPicPr>
            <a:picLocks noChangeAspect="1"/>
          </p:cNvPicPr>
          <p:nvPr/>
        </p:nvPicPr>
        <p:blipFill>
          <a:blip r:embed="rId2"/>
          <a:stretch>
            <a:fillRect/>
          </a:stretch>
        </p:blipFill>
        <p:spPr>
          <a:xfrm>
            <a:off x="3736625" y="928394"/>
            <a:ext cx="5327295" cy="4018703"/>
          </a:xfrm>
          <a:prstGeom prst="rect">
            <a:avLst/>
          </a:prstGeom>
        </p:spPr>
      </p:pic>
      <p:pic>
        <p:nvPicPr>
          <p:cNvPr id="5" name="Picture 4"/>
          <p:cNvPicPr>
            <a:picLocks noChangeAspect="1"/>
          </p:cNvPicPr>
          <p:nvPr/>
        </p:nvPicPr>
        <p:blipFill>
          <a:blip r:embed="rId3"/>
          <a:stretch>
            <a:fillRect/>
          </a:stretch>
        </p:blipFill>
        <p:spPr>
          <a:xfrm>
            <a:off x="78853" y="928394"/>
            <a:ext cx="3646621" cy="2957916"/>
          </a:xfrm>
          <a:prstGeom prst="rect">
            <a:avLst/>
          </a:prstGeom>
        </p:spPr>
      </p:pic>
      <p:sp>
        <p:nvSpPr>
          <p:cNvPr id="8" name="Oval 7"/>
          <p:cNvSpPr/>
          <p:nvPr/>
        </p:nvSpPr>
        <p:spPr>
          <a:xfrm>
            <a:off x="861170" y="1061087"/>
            <a:ext cx="847493" cy="934981"/>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Oval 8"/>
          <p:cNvSpPr/>
          <p:nvPr/>
        </p:nvSpPr>
        <p:spPr>
          <a:xfrm>
            <a:off x="5068414" y="1061087"/>
            <a:ext cx="847493" cy="934981"/>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517511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67495" y="165847"/>
            <a:ext cx="8434698" cy="596700"/>
          </a:xfrm>
        </p:spPr>
        <p:txBody>
          <a:bodyPr>
            <a:noAutofit/>
          </a:bodyPr>
          <a:lstStyle/>
          <a:p>
            <a:r>
              <a:rPr lang="sv-SE" sz="2700" dirty="0" smtClean="0"/>
              <a:t>Vanliga misstag i IDEF0 - vilka? </a:t>
            </a:r>
            <a:endParaRPr lang="sv-SE" sz="2700" dirty="0"/>
          </a:p>
        </p:txBody>
      </p:sp>
      <p:pic>
        <p:nvPicPr>
          <p:cNvPr id="2" name="Picture 1"/>
          <p:cNvPicPr>
            <a:picLocks noChangeAspect="1"/>
          </p:cNvPicPr>
          <p:nvPr/>
        </p:nvPicPr>
        <p:blipFill>
          <a:blip r:embed="rId2"/>
          <a:stretch>
            <a:fillRect/>
          </a:stretch>
        </p:blipFill>
        <p:spPr>
          <a:xfrm>
            <a:off x="3736625" y="928394"/>
            <a:ext cx="5327295" cy="4018703"/>
          </a:xfrm>
          <a:prstGeom prst="rect">
            <a:avLst/>
          </a:prstGeom>
        </p:spPr>
      </p:pic>
      <p:pic>
        <p:nvPicPr>
          <p:cNvPr id="5" name="Picture 4"/>
          <p:cNvPicPr>
            <a:picLocks noChangeAspect="1"/>
          </p:cNvPicPr>
          <p:nvPr/>
        </p:nvPicPr>
        <p:blipFill>
          <a:blip r:embed="rId3"/>
          <a:stretch>
            <a:fillRect/>
          </a:stretch>
        </p:blipFill>
        <p:spPr>
          <a:xfrm>
            <a:off x="78853" y="928394"/>
            <a:ext cx="3646621" cy="2957916"/>
          </a:xfrm>
          <a:prstGeom prst="rect">
            <a:avLst/>
          </a:prstGeom>
        </p:spPr>
      </p:pic>
      <p:sp>
        <p:nvSpPr>
          <p:cNvPr id="9" name="Oval 8"/>
          <p:cNvSpPr/>
          <p:nvPr/>
        </p:nvSpPr>
        <p:spPr>
          <a:xfrm>
            <a:off x="4962292" y="3953218"/>
            <a:ext cx="323385" cy="934981"/>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Oval 9"/>
          <p:cNvSpPr/>
          <p:nvPr/>
        </p:nvSpPr>
        <p:spPr>
          <a:xfrm>
            <a:off x="701336" y="2696599"/>
            <a:ext cx="847493" cy="934981"/>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3" name="Oval 12"/>
          <p:cNvSpPr/>
          <p:nvPr/>
        </p:nvSpPr>
        <p:spPr>
          <a:xfrm>
            <a:off x="4590586" y="3960653"/>
            <a:ext cx="323385" cy="934981"/>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4" name="Oval 13"/>
          <p:cNvSpPr/>
          <p:nvPr/>
        </p:nvSpPr>
        <p:spPr>
          <a:xfrm>
            <a:off x="5501266" y="3934634"/>
            <a:ext cx="323385" cy="934981"/>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5" name="Oval 14"/>
          <p:cNvSpPr/>
          <p:nvPr/>
        </p:nvSpPr>
        <p:spPr>
          <a:xfrm>
            <a:off x="7460163" y="3953221"/>
            <a:ext cx="323385" cy="934981"/>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51363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531449" y="167951"/>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IDEF0</a:t>
            </a:r>
            <a:br>
              <a:rPr lang="sv-SE" sz="2700" dirty="0" smtClean="0"/>
            </a:br>
            <a:r>
              <a:rPr lang="sv-SE" sz="2700" dirty="0" smtClean="0"/>
              <a:t>- korri-gerade </a:t>
            </a:r>
            <a:endParaRPr lang="sv-SE" sz="2700" dirty="0"/>
          </a:p>
        </p:txBody>
      </p:sp>
      <p:pic>
        <p:nvPicPr>
          <p:cNvPr id="3" name="Picture 2"/>
          <p:cNvPicPr>
            <a:picLocks noChangeAspect="1"/>
          </p:cNvPicPr>
          <p:nvPr/>
        </p:nvPicPr>
        <p:blipFill>
          <a:blip r:embed="rId2"/>
          <a:stretch>
            <a:fillRect/>
          </a:stretch>
        </p:blipFill>
        <p:spPr>
          <a:xfrm>
            <a:off x="1040867" y="232016"/>
            <a:ext cx="5679514" cy="4606875"/>
          </a:xfrm>
          <a:prstGeom prst="rect">
            <a:avLst/>
          </a:prstGeom>
        </p:spPr>
      </p:pic>
      <p:sp>
        <p:nvSpPr>
          <p:cNvPr id="4" name="Rectangle 3"/>
          <p:cNvSpPr/>
          <p:nvPr/>
        </p:nvSpPr>
        <p:spPr>
          <a:xfrm>
            <a:off x="4444779" y="2759103"/>
            <a:ext cx="222637" cy="14312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extBox 1"/>
          <p:cNvSpPr txBox="1"/>
          <p:nvPr/>
        </p:nvSpPr>
        <p:spPr>
          <a:xfrm>
            <a:off x="4444779" y="2645998"/>
            <a:ext cx="434734" cy="369332"/>
          </a:xfrm>
          <a:prstGeom prst="rect">
            <a:avLst/>
          </a:prstGeom>
          <a:noFill/>
        </p:spPr>
        <p:txBody>
          <a:bodyPr wrap="none" rtlCol="0">
            <a:spAutoFit/>
          </a:bodyPr>
          <a:lstStyle/>
          <a:p>
            <a:r>
              <a:rPr lang="sv-SE" dirty="0" smtClean="0"/>
              <a:t>A0</a:t>
            </a:r>
            <a:endParaRPr lang="sv-SE" dirty="0"/>
          </a:p>
        </p:txBody>
      </p:sp>
      <p:cxnSp>
        <p:nvCxnSpPr>
          <p:cNvPr id="6" name="Straight Arrow Connector 5"/>
          <p:cNvCxnSpPr/>
          <p:nvPr/>
        </p:nvCxnSpPr>
        <p:spPr>
          <a:xfrm>
            <a:off x="4961614" y="2645998"/>
            <a:ext cx="1168842"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994277" y="2699859"/>
            <a:ext cx="1611339" cy="261610"/>
          </a:xfrm>
          <a:prstGeom prst="rect">
            <a:avLst/>
          </a:prstGeom>
          <a:noFill/>
        </p:spPr>
        <p:txBody>
          <a:bodyPr wrap="none" rtlCol="0">
            <a:spAutoFit/>
          </a:bodyPr>
          <a:lstStyle/>
          <a:p>
            <a:r>
              <a:rPr lang="sv-SE" sz="1100" dirty="0" smtClean="0"/>
              <a:t>Kontrollerad information</a:t>
            </a:r>
            <a:endParaRPr lang="sv-SE" sz="1100" dirty="0"/>
          </a:p>
        </p:txBody>
      </p:sp>
    </p:spTree>
    <p:extLst>
      <p:ext uri="{BB962C8B-B14F-4D97-AF65-F5344CB8AC3E}">
        <p14:creationId xmlns:p14="http://schemas.microsoft.com/office/powerpoint/2010/main" val="168326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IDEF0</a:t>
            </a:r>
            <a:br>
              <a:rPr lang="sv-SE" sz="2700" dirty="0" smtClean="0"/>
            </a:br>
            <a:r>
              <a:rPr lang="sv-SE" sz="2700" dirty="0" smtClean="0"/>
              <a:t>- korri-gerade </a:t>
            </a:r>
            <a:endParaRPr lang="sv-SE" sz="2700" dirty="0"/>
          </a:p>
        </p:txBody>
      </p:sp>
      <p:pic>
        <p:nvPicPr>
          <p:cNvPr id="2" name="Picture 1"/>
          <p:cNvPicPr>
            <a:picLocks noChangeAspect="1"/>
          </p:cNvPicPr>
          <p:nvPr/>
        </p:nvPicPr>
        <p:blipFill>
          <a:blip r:embed="rId2"/>
          <a:stretch>
            <a:fillRect/>
          </a:stretch>
        </p:blipFill>
        <p:spPr>
          <a:xfrm>
            <a:off x="444266" y="331694"/>
            <a:ext cx="6114454" cy="4612505"/>
          </a:xfrm>
          <a:prstGeom prst="rect">
            <a:avLst/>
          </a:prstGeom>
        </p:spPr>
      </p:pic>
      <p:sp>
        <p:nvSpPr>
          <p:cNvPr id="5" name="Rectangle 4"/>
          <p:cNvSpPr/>
          <p:nvPr/>
        </p:nvSpPr>
        <p:spPr>
          <a:xfrm>
            <a:off x="2361537" y="1566408"/>
            <a:ext cx="222637" cy="14312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 name="Rectangle 5"/>
          <p:cNvSpPr/>
          <p:nvPr/>
        </p:nvSpPr>
        <p:spPr>
          <a:xfrm>
            <a:off x="3387256" y="2704769"/>
            <a:ext cx="114237" cy="13384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Rectangle 6"/>
          <p:cNvSpPr/>
          <p:nvPr/>
        </p:nvSpPr>
        <p:spPr>
          <a:xfrm>
            <a:off x="5225328" y="3564836"/>
            <a:ext cx="114237" cy="13384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8" name="TextBox 7"/>
          <p:cNvSpPr txBox="1"/>
          <p:nvPr/>
        </p:nvSpPr>
        <p:spPr>
          <a:xfrm>
            <a:off x="2282739" y="1484080"/>
            <a:ext cx="380232" cy="307777"/>
          </a:xfrm>
          <a:prstGeom prst="rect">
            <a:avLst/>
          </a:prstGeom>
          <a:noFill/>
        </p:spPr>
        <p:txBody>
          <a:bodyPr wrap="none" rtlCol="0">
            <a:spAutoFit/>
          </a:bodyPr>
          <a:lstStyle/>
          <a:p>
            <a:r>
              <a:rPr lang="sv-SE" sz="1400" dirty="0" smtClean="0"/>
              <a:t>A1</a:t>
            </a:r>
            <a:endParaRPr lang="sv-SE" sz="1400" dirty="0"/>
          </a:p>
        </p:txBody>
      </p:sp>
      <p:sp>
        <p:nvSpPr>
          <p:cNvPr id="9" name="TextBox 8"/>
          <p:cNvSpPr txBox="1"/>
          <p:nvPr/>
        </p:nvSpPr>
        <p:spPr>
          <a:xfrm>
            <a:off x="3254258" y="2704769"/>
            <a:ext cx="380232" cy="307777"/>
          </a:xfrm>
          <a:prstGeom prst="rect">
            <a:avLst/>
          </a:prstGeom>
          <a:noFill/>
        </p:spPr>
        <p:txBody>
          <a:bodyPr wrap="none" rtlCol="0">
            <a:spAutoFit/>
          </a:bodyPr>
          <a:lstStyle/>
          <a:p>
            <a:r>
              <a:rPr lang="sv-SE" sz="1400" dirty="0" smtClean="0"/>
              <a:t>A2</a:t>
            </a:r>
            <a:endParaRPr lang="sv-SE" sz="1400" dirty="0"/>
          </a:p>
        </p:txBody>
      </p:sp>
      <p:sp>
        <p:nvSpPr>
          <p:cNvPr id="10" name="TextBox 9"/>
          <p:cNvSpPr txBox="1"/>
          <p:nvPr/>
        </p:nvSpPr>
        <p:spPr>
          <a:xfrm>
            <a:off x="5149449" y="3544794"/>
            <a:ext cx="380232" cy="307777"/>
          </a:xfrm>
          <a:prstGeom prst="rect">
            <a:avLst/>
          </a:prstGeom>
          <a:noFill/>
        </p:spPr>
        <p:txBody>
          <a:bodyPr wrap="none" rtlCol="0">
            <a:spAutoFit/>
          </a:bodyPr>
          <a:lstStyle/>
          <a:p>
            <a:r>
              <a:rPr lang="sv-SE" sz="1400" dirty="0" smtClean="0"/>
              <a:t>A3</a:t>
            </a:r>
            <a:endParaRPr lang="sv-SE" sz="1400" dirty="0"/>
          </a:p>
        </p:txBody>
      </p:sp>
      <p:cxnSp>
        <p:nvCxnSpPr>
          <p:cNvPr id="11" name="Straight Arrow Connector 10"/>
          <p:cNvCxnSpPr/>
          <p:nvPr/>
        </p:nvCxnSpPr>
        <p:spPr>
          <a:xfrm>
            <a:off x="2662971" y="1438279"/>
            <a:ext cx="3523144" cy="806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670493" y="1527394"/>
            <a:ext cx="1611339" cy="261610"/>
          </a:xfrm>
          <a:prstGeom prst="rect">
            <a:avLst/>
          </a:prstGeom>
          <a:noFill/>
        </p:spPr>
        <p:txBody>
          <a:bodyPr wrap="none" rtlCol="0">
            <a:spAutoFit/>
          </a:bodyPr>
          <a:lstStyle/>
          <a:p>
            <a:r>
              <a:rPr lang="sv-SE" sz="1100" dirty="0" smtClean="0"/>
              <a:t>Kontrollerad information</a:t>
            </a:r>
            <a:endParaRPr lang="sv-SE" sz="1100" dirty="0"/>
          </a:p>
        </p:txBody>
      </p:sp>
    </p:spTree>
    <p:extLst>
      <p:ext uri="{BB962C8B-B14F-4D97-AF65-F5344CB8AC3E}">
        <p14:creationId xmlns:p14="http://schemas.microsoft.com/office/powerpoint/2010/main" val="3118661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275534"/>
            <a:ext cx="7604868" cy="3240432"/>
          </a:xfrm>
        </p:spPr>
        <p:txBody>
          <a:bodyPr>
            <a:normAutofit/>
          </a:bodyPr>
          <a:lstStyle/>
          <a:p>
            <a:pPr marL="0" indent="0" defTabSz="685800">
              <a:spcBef>
                <a:spcPct val="0"/>
              </a:spcBef>
              <a:buNone/>
              <a:defRPr/>
            </a:pPr>
            <a:r>
              <a:rPr lang="sv-SE" sz="2700" dirty="0" smtClean="0"/>
              <a:t>BMM – vanliga misstag</a:t>
            </a:r>
            <a:endParaRPr lang="sv-SE" sz="2700" dirty="0"/>
          </a:p>
        </p:txBody>
      </p:sp>
    </p:spTree>
    <p:extLst>
      <p:ext uri="{BB962C8B-B14F-4D97-AF65-F5344CB8AC3E}">
        <p14:creationId xmlns:p14="http://schemas.microsoft.com/office/powerpoint/2010/main" val="3151585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275534"/>
            <a:ext cx="7604868" cy="3240432"/>
          </a:xfrm>
        </p:spPr>
        <p:txBody>
          <a:bodyPr>
            <a:normAutofit/>
          </a:bodyPr>
          <a:lstStyle/>
          <a:p>
            <a:pPr marL="0" indent="0" defTabSz="685800">
              <a:spcBef>
                <a:spcPct val="0"/>
              </a:spcBef>
              <a:buNone/>
              <a:defRPr/>
            </a:pPr>
            <a:r>
              <a:rPr lang="sv-SE" sz="2700" dirty="0" smtClean="0"/>
              <a:t>BPMN – vanliga misstag</a:t>
            </a:r>
            <a:endParaRPr lang="sv-SE" sz="2700" dirty="0"/>
          </a:p>
        </p:txBody>
      </p:sp>
    </p:spTree>
    <p:extLst>
      <p:ext uri="{BB962C8B-B14F-4D97-AF65-F5344CB8AC3E}">
        <p14:creationId xmlns:p14="http://schemas.microsoft.com/office/powerpoint/2010/main" val="3110435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BMM</a:t>
            </a:r>
            <a:br>
              <a:rPr lang="sv-SE" sz="2700" dirty="0" smtClean="0"/>
            </a:br>
            <a:r>
              <a:rPr lang="sv-SE" sz="2700" dirty="0" smtClean="0"/>
              <a:t>vilka?</a:t>
            </a:r>
            <a:br>
              <a:rPr lang="sv-SE" sz="2700" dirty="0" smtClean="0"/>
            </a:br>
            <a:r>
              <a:rPr lang="sv-SE" sz="2700" dirty="0" smtClean="0"/>
              <a:t> </a:t>
            </a:r>
            <a:endParaRPr lang="sv-SE" sz="2700" dirty="0"/>
          </a:p>
        </p:txBody>
      </p:sp>
      <p:pic>
        <p:nvPicPr>
          <p:cNvPr id="66" name="Picture 65"/>
          <p:cNvPicPr>
            <a:picLocks noChangeAspect="1"/>
          </p:cNvPicPr>
          <p:nvPr/>
        </p:nvPicPr>
        <p:blipFill>
          <a:blip r:embed="rId2"/>
          <a:stretch>
            <a:fillRect/>
          </a:stretch>
        </p:blipFill>
        <p:spPr>
          <a:xfrm>
            <a:off x="180265" y="331694"/>
            <a:ext cx="6949740" cy="4446000"/>
          </a:xfrm>
          <a:prstGeom prst="rect">
            <a:avLst/>
          </a:prstGeom>
        </p:spPr>
      </p:pic>
    </p:spTree>
    <p:extLst>
      <p:ext uri="{BB962C8B-B14F-4D97-AF65-F5344CB8AC3E}">
        <p14:creationId xmlns:p14="http://schemas.microsoft.com/office/powerpoint/2010/main" val="2213106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BMM</a:t>
            </a:r>
            <a:br>
              <a:rPr lang="sv-SE" sz="2700" dirty="0" smtClean="0"/>
            </a:br>
            <a:r>
              <a:rPr lang="sv-SE" sz="2700" dirty="0" smtClean="0"/>
              <a:t> </a:t>
            </a:r>
            <a:endParaRPr lang="sv-SE" sz="2700" dirty="0"/>
          </a:p>
        </p:txBody>
      </p:sp>
      <p:pic>
        <p:nvPicPr>
          <p:cNvPr id="66" name="Picture 65"/>
          <p:cNvPicPr>
            <a:picLocks noChangeAspect="1"/>
          </p:cNvPicPr>
          <p:nvPr/>
        </p:nvPicPr>
        <p:blipFill>
          <a:blip r:embed="rId2"/>
          <a:stretch>
            <a:fillRect/>
          </a:stretch>
        </p:blipFill>
        <p:spPr>
          <a:xfrm>
            <a:off x="180265" y="331694"/>
            <a:ext cx="6949740" cy="4446000"/>
          </a:xfrm>
          <a:prstGeom prst="rect">
            <a:avLst/>
          </a:prstGeom>
        </p:spPr>
      </p:pic>
      <p:sp>
        <p:nvSpPr>
          <p:cNvPr id="5" name="Oval 4"/>
          <p:cNvSpPr/>
          <p:nvPr/>
        </p:nvSpPr>
        <p:spPr>
          <a:xfrm>
            <a:off x="180265" y="0"/>
            <a:ext cx="2094584" cy="2520176"/>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098926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BMM</a:t>
            </a:r>
            <a:br>
              <a:rPr lang="sv-SE" sz="2700" dirty="0" smtClean="0"/>
            </a:br>
            <a:r>
              <a:rPr lang="sv-SE" sz="2700" dirty="0" smtClean="0"/>
              <a:t> </a:t>
            </a:r>
            <a:endParaRPr lang="sv-SE" sz="2700" dirty="0"/>
          </a:p>
        </p:txBody>
      </p:sp>
      <p:pic>
        <p:nvPicPr>
          <p:cNvPr id="66" name="Picture 65"/>
          <p:cNvPicPr>
            <a:picLocks noChangeAspect="1"/>
          </p:cNvPicPr>
          <p:nvPr/>
        </p:nvPicPr>
        <p:blipFill>
          <a:blip r:embed="rId2"/>
          <a:stretch>
            <a:fillRect/>
          </a:stretch>
        </p:blipFill>
        <p:spPr>
          <a:xfrm>
            <a:off x="180265" y="331694"/>
            <a:ext cx="6949740" cy="4446000"/>
          </a:xfrm>
          <a:prstGeom prst="rect">
            <a:avLst/>
          </a:prstGeom>
        </p:spPr>
      </p:pic>
      <p:sp>
        <p:nvSpPr>
          <p:cNvPr id="5" name="Oval 4"/>
          <p:cNvSpPr/>
          <p:nvPr/>
        </p:nvSpPr>
        <p:spPr>
          <a:xfrm>
            <a:off x="5267409" y="928394"/>
            <a:ext cx="1378718" cy="1165302"/>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 name="Oval 5"/>
          <p:cNvSpPr/>
          <p:nvPr/>
        </p:nvSpPr>
        <p:spPr>
          <a:xfrm>
            <a:off x="2821574" y="2504568"/>
            <a:ext cx="1378718" cy="1165302"/>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758429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BMM</a:t>
            </a:r>
            <a:br>
              <a:rPr lang="sv-SE" sz="2700" dirty="0" smtClean="0"/>
            </a:br>
            <a:r>
              <a:rPr lang="sv-SE" sz="2700" dirty="0" smtClean="0"/>
              <a:t> </a:t>
            </a:r>
            <a:endParaRPr lang="sv-SE" sz="2700" dirty="0"/>
          </a:p>
        </p:txBody>
      </p:sp>
      <p:pic>
        <p:nvPicPr>
          <p:cNvPr id="66" name="Picture 65"/>
          <p:cNvPicPr>
            <a:picLocks noChangeAspect="1"/>
          </p:cNvPicPr>
          <p:nvPr/>
        </p:nvPicPr>
        <p:blipFill>
          <a:blip r:embed="rId2"/>
          <a:stretch>
            <a:fillRect/>
          </a:stretch>
        </p:blipFill>
        <p:spPr>
          <a:xfrm>
            <a:off x="180265" y="331694"/>
            <a:ext cx="6949740" cy="4446000"/>
          </a:xfrm>
          <a:prstGeom prst="rect">
            <a:avLst/>
          </a:prstGeom>
        </p:spPr>
      </p:pic>
      <p:sp>
        <p:nvSpPr>
          <p:cNvPr id="5" name="Oval 4"/>
          <p:cNvSpPr/>
          <p:nvPr/>
        </p:nvSpPr>
        <p:spPr>
          <a:xfrm>
            <a:off x="1695300" y="2677357"/>
            <a:ext cx="657607" cy="446049"/>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Oval 8"/>
          <p:cNvSpPr/>
          <p:nvPr/>
        </p:nvSpPr>
        <p:spPr>
          <a:xfrm>
            <a:off x="1938439" y="3123406"/>
            <a:ext cx="657607" cy="446049"/>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Oval 9"/>
          <p:cNvSpPr/>
          <p:nvPr/>
        </p:nvSpPr>
        <p:spPr>
          <a:xfrm>
            <a:off x="5516452" y="482345"/>
            <a:ext cx="657607" cy="446049"/>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Oval 10"/>
          <p:cNvSpPr/>
          <p:nvPr/>
        </p:nvSpPr>
        <p:spPr>
          <a:xfrm>
            <a:off x="5358146" y="3605926"/>
            <a:ext cx="657607" cy="446049"/>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479292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BMM</a:t>
            </a:r>
            <a:br>
              <a:rPr lang="sv-SE" sz="2700" dirty="0" smtClean="0"/>
            </a:br>
            <a:r>
              <a:rPr lang="sv-SE" sz="2700" dirty="0" smtClean="0"/>
              <a:t> </a:t>
            </a:r>
            <a:endParaRPr lang="sv-SE" sz="2700" dirty="0"/>
          </a:p>
        </p:txBody>
      </p:sp>
      <p:pic>
        <p:nvPicPr>
          <p:cNvPr id="66" name="Picture 65"/>
          <p:cNvPicPr>
            <a:picLocks noChangeAspect="1"/>
          </p:cNvPicPr>
          <p:nvPr/>
        </p:nvPicPr>
        <p:blipFill>
          <a:blip r:embed="rId2"/>
          <a:stretch>
            <a:fillRect/>
          </a:stretch>
        </p:blipFill>
        <p:spPr>
          <a:xfrm>
            <a:off x="180265" y="331694"/>
            <a:ext cx="6949740" cy="4446000"/>
          </a:xfrm>
          <a:prstGeom prst="rect">
            <a:avLst/>
          </a:prstGeom>
        </p:spPr>
      </p:pic>
      <p:sp>
        <p:nvSpPr>
          <p:cNvPr id="6" name="Oval 5"/>
          <p:cNvSpPr/>
          <p:nvPr/>
        </p:nvSpPr>
        <p:spPr>
          <a:xfrm>
            <a:off x="1204646" y="3401122"/>
            <a:ext cx="1059051" cy="501805"/>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Oval 6"/>
          <p:cNvSpPr/>
          <p:nvPr/>
        </p:nvSpPr>
        <p:spPr>
          <a:xfrm>
            <a:off x="1204645" y="2448297"/>
            <a:ext cx="1059051" cy="501805"/>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562096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BMM</a:t>
            </a:r>
            <a:br>
              <a:rPr lang="sv-SE" sz="2700" dirty="0" smtClean="0"/>
            </a:br>
            <a:r>
              <a:rPr lang="sv-SE" sz="2700" dirty="0" smtClean="0"/>
              <a:t> </a:t>
            </a:r>
            <a:endParaRPr lang="sv-SE" sz="2700" dirty="0"/>
          </a:p>
        </p:txBody>
      </p:sp>
      <p:pic>
        <p:nvPicPr>
          <p:cNvPr id="66" name="Picture 65"/>
          <p:cNvPicPr>
            <a:picLocks noChangeAspect="1"/>
          </p:cNvPicPr>
          <p:nvPr/>
        </p:nvPicPr>
        <p:blipFill>
          <a:blip r:embed="rId2"/>
          <a:stretch>
            <a:fillRect/>
          </a:stretch>
        </p:blipFill>
        <p:spPr>
          <a:xfrm>
            <a:off x="180265" y="331694"/>
            <a:ext cx="6949740" cy="4446000"/>
          </a:xfrm>
          <a:prstGeom prst="rect">
            <a:avLst/>
          </a:prstGeom>
        </p:spPr>
      </p:pic>
      <p:sp>
        <p:nvSpPr>
          <p:cNvPr id="6" name="Oval 5"/>
          <p:cNvSpPr/>
          <p:nvPr/>
        </p:nvSpPr>
        <p:spPr>
          <a:xfrm>
            <a:off x="95432" y="3200400"/>
            <a:ext cx="1566100" cy="501805"/>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520172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BMM</a:t>
            </a:r>
            <a:br>
              <a:rPr lang="sv-SE" sz="2700" dirty="0" smtClean="0"/>
            </a:br>
            <a:r>
              <a:rPr lang="sv-SE" sz="2700" dirty="0" smtClean="0"/>
              <a:t> </a:t>
            </a:r>
            <a:endParaRPr lang="sv-SE" sz="2700" dirty="0"/>
          </a:p>
        </p:txBody>
      </p:sp>
      <p:pic>
        <p:nvPicPr>
          <p:cNvPr id="66" name="Picture 65"/>
          <p:cNvPicPr>
            <a:picLocks noChangeAspect="1"/>
          </p:cNvPicPr>
          <p:nvPr/>
        </p:nvPicPr>
        <p:blipFill>
          <a:blip r:embed="rId2"/>
          <a:stretch>
            <a:fillRect/>
          </a:stretch>
        </p:blipFill>
        <p:spPr>
          <a:xfrm>
            <a:off x="180265" y="331694"/>
            <a:ext cx="6949740" cy="4446000"/>
          </a:xfrm>
          <a:prstGeom prst="rect">
            <a:avLst/>
          </a:prstGeom>
        </p:spPr>
      </p:pic>
      <p:sp>
        <p:nvSpPr>
          <p:cNvPr id="6" name="Oval 5"/>
          <p:cNvSpPr/>
          <p:nvPr/>
        </p:nvSpPr>
        <p:spPr>
          <a:xfrm>
            <a:off x="5583846" y="1628078"/>
            <a:ext cx="1787110" cy="1293542"/>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846338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BMM</a:t>
            </a:r>
            <a:br>
              <a:rPr lang="sv-SE" sz="2700" dirty="0" smtClean="0"/>
            </a:br>
            <a:r>
              <a:rPr lang="sv-SE" sz="2700" dirty="0" smtClean="0"/>
              <a:t>- korri-gerade </a:t>
            </a:r>
            <a:endParaRPr lang="sv-SE" sz="2700" dirty="0"/>
          </a:p>
        </p:txBody>
      </p:sp>
      <p:pic>
        <p:nvPicPr>
          <p:cNvPr id="2" name="Picture 1"/>
          <p:cNvPicPr>
            <a:picLocks noChangeAspect="1"/>
          </p:cNvPicPr>
          <p:nvPr/>
        </p:nvPicPr>
        <p:blipFill>
          <a:blip r:embed="rId2"/>
          <a:stretch>
            <a:fillRect/>
          </a:stretch>
        </p:blipFill>
        <p:spPr>
          <a:xfrm>
            <a:off x="199398" y="331694"/>
            <a:ext cx="7015441" cy="4446000"/>
          </a:xfrm>
          <a:prstGeom prst="rect">
            <a:avLst/>
          </a:prstGeom>
        </p:spPr>
      </p:pic>
    </p:spTree>
    <p:extLst>
      <p:ext uri="{BB962C8B-B14F-4D97-AF65-F5344CB8AC3E}">
        <p14:creationId xmlns:p14="http://schemas.microsoft.com/office/powerpoint/2010/main" val="3360296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275534"/>
            <a:ext cx="7604868" cy="3240432"/>
          </a:xfrm>
        </p:spPr>
        <p:txBody>
          <a:bodyPr>
            <a:normAutofit/>
          </a:bodyPr>
          <a:lstStyle/>
          <a:p>
            <a:pPr marL="0" indent="0" defTabSz="685800">
              <a:spcBef>
                <a:spcPct val="0"/>
              </a:spcBef>
              <a:buNone/>
              <a:defRPr/>
            </a:pPr>
            <a:r>
              <a:rPr lang="sv-SE" sz="2700" dirty="0" smtClean="0"/>
              <a:t>Teorier</a:t>
            </a:r>
            <a:endParaRPr lang="sv-SE" sz="2700" dirty="0"/>
          </a:p>
        </p:txBody>
      </p:sp>
    </p:spTree>
    <p:extLst>
      <p:ext uri="{BB962C8B-B14F-4D97-AF65-F5344CB8AC3E}">
        <p14:creationId xmlns:p14="http://schemas.microsoft.com/office/powerpoint/2010/main" val="3582101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2700" dirty="0"/>
              <a:t>Technology </a:t>
            </a:r>
            <a:r>
              <a:rPr lang="sv-SE" sz="2700" dirty="0" err="1"/>
              <a:t>Acceptance</a:t>
            </a:r>
            <a:r>
              <a:rPr lang="sv-SE" sz="2700" dirty="0"/>
              <a:t> </a:t>
            </a:r>
            <a:r>
              <a:rPr lang="sv-SE" sz="2700" dirty="0" err="1"/>
              <a:t>Model</a:t>
            </a:r>
            <a:endParaRPr lang="sv-SE" sz="2700" dirty="0"/>
          </a:p>
        </p:txBody>
      </p:sp>
      <p:sp>
        <p:nvSpPr>
          <p:cNvPr id="41987" name="Content Placeholder 2"/>
          <p:cNvSpPr>
            <a:spLocks noGrp="1"/>
          </p:cNvSpPr>
          <p:nvPr>
            <p:ph idx="1"/>
          </p:nvPr>
        </p:nvSpPr>
        <p:spPr>
          <a:xfrm>
            <a:off x="792000" y="1224234"/>
            <a:ext cx="8352000" cy="3888432"/>
          </a:xfrm>
        </p:spPr>
        <p:txBody>
          <a:bodyPr>
            <a:normAutofit fontScale="32500" lnSpcReduction="20000"/>
          </a:bodyPr>
          <a:lstStyle/>
          <a:p>
            <a:pPr>
              <a:spcAft>
                <a:spcPts val="900"/>
              </a:spcAft>
            </a:pPr>
            <a:r>
              <a:rPr lang="sv-SE" sz="5500" dirty="0"/>
              <a:t>Technology </a:t>
            </a:r>
            <a:r>
              <a:rPr lang="sv-SE" sz="5500" dirty="0" err="1"/>
              <a:t>Acceptence</a:t>
            </a:r>
            <a:r>
              <a:rPr lang="sv-SE" sz="5500" dirty="0"/>
              <a:t> </a:t>
            </a:r>
            <a:r>
              <a:rPr lang="sv-SE" sz="5500" dirty="0" err="1"/>
              <a:t>Model</a:t>
            </a:r>
            <a:r>
              <a:rPr lang="sv-SE" sz="5500" dirty="0"/>
              <a:t> (TAM) togs fram av Davis (1989). Den förutsäger huruvida människor kommer att acceptera och använda </a:t>
            </a:r>
            <a:r>
              <a:rPr lang="sv-SE" sz="5500" dirty="0" smtClean="0"/>
              <a:t>ett system/teknologi</a:t>
            </a:r>
            <a:endParaRPr lang="sv-SE" sz="5500" dirty="0"/>
          </a:p>
          <a:p>
            <a:pPr>
              <a:spcAft>
                <a:spcPts val="900"/>
              </a:spcAft>
            </a:pPr>
            <a:r>
              <a:rPr lang="sv-SE" sz="5500" dirty="0"/>
              <a:t>TAM menar att det som bestämmer användandet beror på två variabler: </a:t>
            </a:r>
          </a:p>
          <a:p>
            <a:pPr lvl="1">
              <a:spcAft>
                <a:spcPts val="900"/>
              </a:spcAft>
            </a:pPr>
            <a:r>
              <a:rPr lang="sv-SE" sz="5500" dirty="0" smtClean="0"/>
              <a:t>	</a:t>
            </a:r>
            <a:r>
              <a:rPr lang="sv-SE" sz="4900" b="1" dirty="0" smtClean="0"/>
              <a:t>upplevd </a:t>
            </a:r>
            <a:r>
              <a:rPr lang="sv-SE" sz="4900" b="1" dirty="0"/>
              <a:t>nytta </a:t>
            </a:r>
            <a:r>
              <a:rPr lang="sv-SE" sz="4900" dirty="0"/>
              <a:t>- perceived usefullnes (PU): graden till vilken en person tror att ett faktiskt system kan öka hans eller hennes arbetsprestation</a:t>
            </a:r>
          </a:p>
          <a:p>
            <a:pPr lvl="1">
              <a:spcAft>
                <a:spcPts val="900"/>
              </a:spcAft>
            </a:pPr>
            <a:r>
              <a:rPr lang="sv-SE" sz="4900" dirty="0" smtClean="0"/>
              <a:t>	</a:t>
            </a:r>
            <a:r>
              <a:rPr lang="sv-SE" sz="4900" b="1" dirty="0" smtClean="0"/>
              <a:t>upplevd </a:t>
            </a:r>
            <a:r>
              <a:rPr lang="sv-SE" sz="4900" b="1" dirty="0"/>
              <a:t>enkelhet att använda </a:t>
            </a:r>
            <a:r>
              <a:rPr lang="sv-SE" sz="4900" dirty="0"/>
              <a:t>- perceived ease of use (PEU): graden till vilken en person tror att ett system är fritt från ansträngning att använda</a:t>
            </a:r>
          </a:p>
          <a:p>
            <a:pPr>
              <a:spcAft>
                <a:spcPts val="900"/>
              </a:spcAft>
              <a:buNone/>
            </a:pP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extBox 4"/>
          <p:cNvSpPr txBox="1"/>
          <p:nvPr/>
        </p:nvSpPr>
        <p:spPr>
          <a:xfrm>
            <a:off x="6701700" y="4812584"/>
            <a:ext cx="2294874" cy="300082"/>
          </a:xfrm>
          <a:prstGeom prst="rect">
            <a:avLst/>
          </a:prstGeom>
          <a:noFill/>
        </p:spPr>
        <p:txBody>
          <a:bodyPr wrap="square" rtlCol="0">
            <a:spAutoFit/>
          </a:bodyPr>
          <a:lstStyle/>
          <a:p>
            <a:r>
              <a:rPr lang="sv-SE" sz="1350" dirty="0"/>
              <a:t>(</a:t>
            </a:r>
            <a:r>
              <a:rPr lang="sv-SE" sz="1350" dirty="0" err="1"/>
              <a:t>Boody</a:t>
            </a:r>
            <a:r>
              <a:rPr lang="sv-SE" sz="1350" dirty="0"/>
              <a:t> et al, 2008, s 215-219)</a:t>
            </a:r>
          </a:p>
        </p:txBody>
      </p:sp>
    </p:spTree>
    <p:extLst>
      <p:ext uri="{BB962C8B-B14F-4D97-AF65-F5344CB8AC3E}">
        <p14:creationId xmlns:p14="http://schemas.microsoft.com/office/powerpoint/2010/main" val="1892192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162"/>
          <p:cNvPicPr>
            <a:picLocks noChangeAspect="1"/>
          </p:cNvPicPr>
          <p:nvPr/>
        </p:nvPicPr>
        <p:blipFill>
          <a:blip r:embed="rId2"/>
          <a:stretch>
            <a:fillRect/>
          </a:stretch>
        </p:blipFill>
        <p:spPr>
          <a:xfrm>
            <a:off x="780210" y="256478"/>
            <a:ext cx="6325438" cy="4683513"/>
          </a:xfrm>
          <a:prstGeom prst="rect">
            <a:avLst/>
          </a:prstGeom>
        </p:spPr>
      </p:pic>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BPMN</a:t>
            </a:r>
            <a:br>
              <a:rPr lang="sv-SE" sz="2700" dirty="0" smtClean="0"/>
            </a:br>
            <a:r>
              <a:rPr lang="sv-SE" sz="2700" dirty="0" smtClean="0"/>
              <a:t>- vilka? </a:t>
            </a:r>
            <a:endParaRPr lang="sv-SE" sz="2700" dirty="0"/>
          </a:p>
        </p:txBody>
      </p:sp>
    </p:spTree>
    <p:extLst>
      <p:ext uri="{BB962C8B-B14F-4D97-AF65-F5344CB8AC3E}">
        <p14:creationId xmlns:p14="http://schemas.microsoft.com/office/powerpoint/2010/main" val="2855904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512627" y="0"/>
            <a:ext cx="1631373" cy="15102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1986" name="Title 1"/>
          <p:cNvSpPr>
            <a:spLocks noGrp="1"/>
          </p:cNvSpPr>
          <p:nvPr>
            <p:ph type="title"/>
          </p:nvPr>
        </p:nvSpPr>
        <p:spPr>
          <a:xfrm>
            <a:off x="791380" y="283204"/>
            <a:ext cx="8583847" cy="857250"/>
          </a:xfrm>
        </p:spPr>
        <p:txBody>
          <a:bodyPr>
            <a:normAutofit/>
          </a:bodyPr>
          <a:lstStyle/>
          <a:p>
            <a:r>
              <a:rPr lang="sv-SE" sz="2400" dirty="0" smtClean="0"/>
              <a:t>Unified </a:t>
            </a:r>
            <a:r>
              <a:rPr lang="sv-SE" sz="2400" dirty="0"/>
              <a:t>Theory of Acceptance and Use </a:t>
            </a:r>
            <a:r>
              <a:rPr lang="sv-SE" sz="2400" dirty="0" smtClean="0"/>
              <a:t>(UTAUT)</a:t>
            </a:r>
            <a:endParaRPr lang="sv-SE" sz="2700" dirty="0"/>
          </a:p>
        </p:txBody>
      </p:sp>
      <p:sp>
        <p:nvSpPr>
          <p:cNvPr id="5" name="Rectangle 4"/>
          <p:cNvSpPr/>
          <p:nvPr/>
        </p:nvSpPr>
        <p:spPr>
          <a:xfrm>
            <a:off x="930462" y="1190072"/>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8" name="TextBox 7"/>
          <p:cNvSpPr txBox="1"/>
          <p:nvPr/>
        </p:nvSpPr>
        <p:spPr>
          <a:xfrm>
            <a:off x="916212" y="1190073"/>
            <a:ext cx="1620180" cy="461665"/>
          </a:xfrm>
          <a:prstGeom prst="rect">
            <a:avLst/>
          </a:prstGeom>
          <a:noFill/>
        </p:spPr>
        <p:txBody>
          <a:bodyPr wrap="square" rtlCol="0">
            <a:spAutoFit/>
          </a:bodyPr>
          <a:lstStyle/>
          <a:p>
            <a:r>
              <a:rPr lang="sv-SE" sz="1200" dirty="0"/>
              <a:t>Förväntad arbetsprestation</a:t>
            </a:r>
          </a:p>
        </p:txBody>
      </p:sp>
      <p:sp>
        <p:nvSpPr>
          <p:cNvPr id="9" name="Rectangle 8"/>
          <p:cNvSpPr/>
          <p:nvPr/>
        </p:nvSpPr>
        <p:spPr>
          <a:xfrm>
            <a:off x="944712" y="1784138"/>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0" name="TextBox 9"/>
          <p:cNvSpPr txBox="1"/>
          <p:nvPr/>
        </p:nvSpPr>
        <p:spPr>
          <a:xfrm>
            <a:off x="930462" y="1784139"/>
            <a:ext cx="1242138" cy="461665"/>
          </a:xfrm>
          <a:prstGeom prst="rect">
            <a:avLst/>
          </a:prstGeom>
          <a:noFill/>
        </p:spPr>
        <p:txBody>
          <a:bodyPr wrap="square" rtlCol="0">
            <a:spAutoFit/>
          </a:bodyPr>
          <a:lstStyle/>
          <a:p>
            <a:r>
              <a:rPr lang="sv-SE" sz="1200" dirty="0"/>
              <a:t>Förväntad ansträngning</a:t>
            </a:r>
          </a:p>
        </p:txBody>
      </p:sp>
      <p:sp>
        <p:nvSpPr>
          <p:cNvPr id="11" name="Rectangle 10"/>
          <p:cNvSpPr/>
          <p:nvPr/>
        </p:nvSpPr>
        <p:spPr>
          <a:xfrm>
            <a:off x="952470" y="2378204"/>
            <a:ext cx="1382148"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2" name="TextBox 11"/>
          <p:cNvSpPr txBox="1"/>
          <p:nvPr/>
        </p:nvSpPr>
        <p:spPr>
          <a:xfrm>
            <a:off x="930462" y="2378205"/>
            <a:ext cx="1504410" cy="276999"/>
          </a:xfrm>
          <a:prstGeom prst="rect">
            <a:avLst/>
          </a:prstGeom>
          <a:noFill/>
        </p:spPr>
        <p:txBody>
          <a:bodyPr wrap="square" rtlCol="0">
            <a:spAutoFit/>
          </a:bodyPr>
          <a:lstStyle/>
          <a:p>
            <a:r>
              <a:rPr lang="sv-SE" sz="1200" dirty="0"/>
              <a:t>Social påverkan</a:t>
            </a:r>
          </a:p>
        </p:txBody>
      </p:sp>
      <p:sp>
        <p:nvSpPr>
          <p:cNvPr id="13" name="Rectangle 12"/>
          <p:cNvSpPr/>
          <p:nvPr/>
        </p:nvSpPr>
        <p:spPr>
          <a:xfrm>
            <a:off x="952470" y="2972270"/>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4" name="TextBox 13"/>
          <p:cNvSpPr txBox="1"/>
          <p:nvPr/>
        </p:nvSpPr>
        <p:spPr>
          <a:xfrm>
            <a:off x="938220" y="2972271"/>
            <a:ext cx="1342392" cy="461665"/>
          </a:xfrm>
          <a:prstGeom prst="rect">
            <a:avLst/>
          </a:prstGeom>
          <a:noFill/>
        </p:spPr>
        <p:txBody>
          <a:bodyPr wrap="square" rtlCol="0">
            <a:spAutoFit/>
          </a:bodyPr>
          <a:lstStyle/>
          <a:p>
            <a:r>
              <a:rPr lang="sv-SE" sz="1200" dirty="0"/>
              <a:t>Underlättande villkor</a:t>
            </a:r>
          </a:p>
        </p:txBody>
      </p:sp>
      <p:sp>
        <p:nvSpPr>
          <p:cNvPr id="15" name="Rectangle 14"/>
          <p:cNvSpPr/>
          <p:nvPr/>
        </p:nvSpPr>
        <p:spPr>
          <a:xfrm>
            <a:off x="3482994" y="1784138"/>
            <a:ext cx="14041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6" name="TextBox 15"/>
          <p:cNvSpPr txBox="1"/>
          <p:nvPr/>
        </p:nvSpPr>
        <p:spPr>
          <a:xfrm>
            <a:off x="3468744" y="1784138"/>
            <a:ext cx="1458162" cy="461665"/>
          </a:xfrm>
          <a:prstGeom prst="rect">
            <a:avLst/>
          </a:prstGeom>
          <a:noFill/>
        </p:spPr>
        <p:txBody>
          <a:bodyPr wrap="square" rtlCol="0">
            <a:spAutoFit/>
          </a:bodyPr>
          <a:lstStyle/>
          <a:p>
            <a:r>
              <a:rPr lang="sv-SE" sz="1200" dirty="0"/>
              <a:t>Intention att använda systemet</a:t>
            </a:r>
          </a:p>
        </p:txBody>
      </p:sp>
      <p:sp>
        <p:nvSpPr>
          <p:cNvPr id="17" name="Rectangle 16"/>
          <p:cNvSpPr/>
          <p:nvPr/>
        </p:nvSpPr>
        <p:spPr>
          <a:xfrm>
            <a:off x="5805252" y="1784138"/>
            <a:ext cx="903852"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 name="TextBox 17"/>
          <p:cNvSpPr txBox="1"/>
          <p:nvPr/>
        </p:nvSpPr>
        <p:spPr>
          <a:xfrm>
            <a:off x="5791002" y="1784139"/>
            <a:ext cx="1458162" cy="461665"/>
          </a:xfrm>
          <a:prstGeom prst="rect">
            <a:avLst/>
          </a:prstGeom>
          <a:noFill/>
        </p:spPr>
        <p:txBody>
          <a:bodyPr wrap="square" rtlCol="0">
            <a:spAutoFit/>
          </a:bodyPr>
          <a:lstStyle/>
          <a:p>
            <a:r>
              <a:rPr lang="sv-SE" sz="1200" dirty="0" err="1"/>
              <a:t>Användnings-beteende</a:t>
            </a:r>
            <a:endParaRPr lang="sv-SE" sz="1200" dirty="0"/>
          </a:p>
        </p:txBody>
      </p:sp>
      <p:sp>
        <p:nvSpPr>
          <p:cNvPr id="19" name="Rectangle 18"/>
          <p:cNvSpPr/>
          <p:nvPr/>
        </p:nvSpPr>
        <p:spPr>
          <a:xfrm>
            <a:off x="1902570" y="4214408"/>
            <a:ext cx="957858"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0" name="TextBox 19"/>
          <p:cNvSpPr txBox="1"/>
          <p:nvPr/>
        </p:nvSpPr>
        <p:spPr>
          <a:xfrm>
            <a:off x="2158350" y="4336671"/>
            <a:ext cx="648072" cy="276999"/>
          </a:xfrm>
          <a:prstGeom prst="rect">
            <a:avLst/>
          </a:prstGeom>
          <a:noFill/>
        </p:spPr>
        <p:txBody>
          <a:bodyPr wrap="square" rtlCol="0">
            <a:spAutoFit/>
          </a:bodyPr>
          <a:lstStyle/>
          <a:p>
            <a:r>
              <a:rPr lang="sv-SE" sz="1200" dirty="0"/>
              <a:t>Kön</a:t>
            </a:r>
          </a:p>
        </p:txBody>
      </p:sp>
      <p:sp>
        <p:nvSpPr>
          <p:cNvPr id="21" name="Rectangle 20"/>
          <p:cNvSpPr/>
          <p:nvPr/>
        </p:nvSpPr>
        <p:spPr>
          <a:xfrm>
            <a:off x="3085074" y="4214408"/>
            <a:ext cx="957858"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2" name="TextBox 21"/>
          <p:cNvSpPr txBox="1"/>
          <p:nvPr/>
        </p:nvSpPr>
        <p:spPr>
          <a:xfrm>
            <a:off x="3340854" y="4336671"/>
            <a:ext cx="648072" cy="276999"/>
          </a:xfrm>
          <a:prstGeom prst="rect">
            <a:avLst/>
          </a:prstGeom>
          <a:noFill/>
        </p:spPr>
        <p:txBody>
          <a:bodyPr wrap="square" rtlCol="0">
            <a:spAutoFit/>
          </a:bodyPr>
          <a:lstStyle/>
          <a:p>
            <a:r>
              <a:rPr lang="sv-SE" sz="1200" dirty="0"/>
              <a:t>Ålder</a:t>
            </a:r>
          </a:p>
        </p:txBody>
      </p:sp>
      <p:sp>
        <p:nvSpPr>
          <p:cNvPr id="23" name="Rectangle 22"/>
          <p:cNvSpPr/>
          <p:nvPr/>
        </p:nvSpPr>
        <p:spPr>
          <a:xfrm>
            <a:off x="4224828" y="4214408"/>
            <a:ext cx="957858"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4" name="TextBox 23"/>
          <p:cNvSpPr txBox="1"/>
          <p:nvPr/>
        </p:nvSpPr>
        <p:spPr>
          <a:xfrm>
            <a:off x="4264584" y="4336671"/>
            <a:ext cx="864096" cy="276999"/>
          </a:xfrm>
          <a:prstGeom prst="rect">
            <a:avLst/>
          </a:prstGeom>
          <a:noFill/>
        </p:spPr>
        <p:txBody>
          <a:bodyPr wrap="square" rtlCol="0">
            <a:spAutoFit/>
          </a:bodyPr>
          <a:lstStyle/>
          <a:p>
            <a:r>
              <a:rPr lang="sv-SE" sz="1200" dirty="0"/>
              <a:t>Erfarenhet</a:t>
            </a:r>
          </a:p>
        </p:txBody>
      </p:sp>
      <p:sp>
        <p:nvSpPr>
          <p:cNvPr id="25" name="Rectangle 24"/>
          <p:cNvSpPr/>
          <p:nvPr/>
        </p:nvSpPr>
        <p:spPr>
          <a:xfrm>
            <a:off x="5412960" y="4214408"/>
            <a:ext cx="138990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6" name="TextBox 25"/>
          <p:cNvSpPr txBox="1"/>
          <p:nvPr/>
        </p:nvSpPr>
        <p:spPr>
          <a:xfrm>
            <a:off x="5452716" y="4257158"/>
            <a:ext cx="1296144" cy="461665"/>
          </a:xfrm>
          <a:prstGeom prst="rect">
            <a:avLst/>
          </a:prstGeom>
          <a:noFill/>
        </p:spPr>
        <p:txBody>
          <a:bodyPr wrap="square" rtlCol="0">
            <a:spAutoFit/>
          </a:bodyPr>
          <a:lstStyle/>
          <a:p>
            <a:r>
              <a:rPr lang="sv-SE" sz="1200" dirty="0"/>
              <a:t>Frivillighet att </a:t>
            </a:r>
          </a:p>
          <a:p>
            <a:r>
              <a:rPr lang="sv-SE" sz="1200" dirty="0"/>
              <a:t>använda systemet</a:t>
            </a:r>
          </a:p>
        </p:txBody>
      </p:sp>
      <p:cxnSp>
        <p:nvCxnSpPr>
          <p:cNvPr id="28" name="Straight Arrow Connector 27"/>
          <p:cNvCxnSpPr/>
          <p:nvPr/>
        </p:nvCxnSpPr>
        <p:spPr>
          <a:xfrm>
            <a:off x="2334618" y="1352090"/>
            <a:ext cx="1105626" cy="5470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2334618" y="2216186"/>
            <a:ext cx="1134126"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2449122" y="2351201"/>
            <a:ext cx="3540768" cy="84338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16" idx="1"/>
          </p:cNvCxnSpPr>
          <p:nvPr/>
        </p:nvCxnSpPr>
        <p:spPr>
          <a:xfrm flipV="1">
            <a:off x="2334618" y="2014971"/>
            <a:ext cx="1134126" cy="6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a:endCxn id="18" idx="1"/>
          </p:cNvCxnSpPr>
          <p:nvPr/>
        </p:nvCxnSpPr>
        <p:spPr>
          <a:xfrm flipV="1">
            <a:off x="4872900" y="2014972"/>
            <a:ext cx="918102" cy="121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Down Arrow 41"/>
          <p:cNvSpPr/>
          <p:nvPr/>
        </p:nvSpPr>
        <p:spPr>
          <a:xfrm rot="10800000">
            <a:off x="2470893" y="3092495"/>
            <a:ext cx="3874182" cy="918102"/>
          </a:xfrm>
          <a:prstGeom prst="downArrow">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43" name="TextBox 42"/>
          <p:cNvSpPr txBox="1"/>
          <p:nvPr/>
        </p:nvSpPr>
        <p:spPr>
          <a:xfrm>
            <a:off x="3443001" y="3289389"/>
            <a:ext cx="2052228" cy="738664"/>
          </a:xfrm>
          <a:prstGeom prst="rect">
            <a:avLst/>
          </a:prstGeom>
          <a:noFill/>
        </p:spPr>
        <p:txBody>
          <a:bodyPr wrap="square" rtlCol="0">
            <a:spAutoFit/>
          </a:bodyPr>
          <a:lstStyle/>
          <a:p>
            <a:r>
              <a:rPr lang="sv-SE" sz="1050" dirty="0"/>
              <a:t>Notera att de olika oberoende  variablerna effekt på de beroende variablerna  medieras/påverkas till viss del av följande faktorer</a:t>
            </a:r>
          </a:p>
        </p:txBody>
      </p:sp>
      <p:sp>
        <p:nvSpPr>
          <p:cNvPr id="41" name="TextBox 40"/>
          <p:cNvSpPr txBox="1"/>
          <p:nvPr/>
        </p:nvSpPr>
        <p:spPr>
          <a:xfrm rot="16200000">
            <a:off x="7641943" y="3514100"/>
            <a:ext cx="2294874" cy="300082"/>
          </a:xfrm>
          <a:prstGeom prst="rect">
            <a:avLst/>
          </a:prstGeom>
          <a:noFill/>
        </p:spPr>
        <p:txBody>
          <a:bodyPr wrap="square" rtlCol="0">
            <a:spAutoFit/>
          </a:bodyPr>
          <a:lstStyle/>
          <a:p>
            <a:r>
              <a:rPr lang="sv-SE" sz="1350" dirty="0"/>
              <a:t>(</a:t>
            </a:r>
            <a:r>
              <a:rPr lang="sv-SE" sz="1350" dirty="0" err="1"/>
              <a:t>Boody</a:t>
            </a:r>
            <a:r>
              <a:rPr lang="sv-SE" sz="1350" dirty="0"/>
              <a:t> et al, 2008, s 18-23)</a:t>
            </a:r>
          </a:p>
        </p:txBody>
      </p:sp>
    </p:spTree>
    <p:extLst>
      <p:ext uri="{BB962C8B-B14F-4D97-AF65-F5344CB8AC3E}">
        <p14:creationId xmlns:p14="http://schemas.microsoft.com/office/powerpoint/2010/main" val="1278443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Quinns kulturella typer</a:t>
            </a:r>
          </a:p>
        </p:txBody>
      </p:sp>
      <p:sp>
        <p:nvSpPr>
          <p:cNvPr id="41987" name="Content Placeholder 2"/>
          <p:cNvSpPr>
            <a:spLocks noGrp="1"/>
          </p:cNvSpPr>
          <p:nvPr>
            <p:ph idx="1"/>
          </p:nvPr>
        </p:nvSpPr>
        <p:spPr>
          <a:xfrm>
            <a:off x="852913" y="1255068"/>
            <a:ext cx="4885727" cy="3888432"/>
          </a:xfrm>
        </p:spPr>
        <p:txBody>
          <a:bodyPr>
            <a:normAutofit fontScale="77500" lnSpcReduction="20000"/>
          </a:bodyPr>
          <a:lstStyle/>
          <a:p>
            <a:r>
              <a:rPr lang="sv-SE" sz="2000" b="1" dirty="0"/>
              <a:t>Två dimensioner av motsättningar i organisationer</a:t>
            </a:r>
            <a:r>
              <a:rPr lang="sv-SE" sz="2000" dirty="0"/>
              <a:t>:</a:t>
            </a:r>
          </a:p>
          <a:p>
            <a:pPr lvl="1"/>
            <a:r>
              <a:rPr lang="sv-SE" sz="2000" dirty="0"/>
              <a:t>Flexibilitet (agility) – Kontroll</a:t>
            </a:r>
          </a:p>
          <a:p>
            <a:pPr lvl="1"/>
            <a:r>
              <a:rPr lang="sv-SE" sz="2000" dirty="0"/>
              <a:t>Internt fokus –  Externt fokus</a:t>
            </a:r>
          </a:p>
          <a:p>
            <a:r>
              <a:rPr lang="sv-SE" sz="2000" b="1" dirty="0"/>
              <a:t>En organisation kan kategoriseras i en kulturell typ. </a:t>
            </a:r>
            <a:r>
              <a:rPr lang="sv-SE" sz="2000" dirty="0"/>
              <a:t>Det finns fyra kulturella typer, som fås fram genom att kombinera de fyra begreppen i dimensionerna: flexibilitet, kontroll, internt fokus, externt fokus (se figur nedan)</a:t>
            </a:r>
            <a:endParaRPr lang="sv-SE" sz="2000" b="1" dirty="0"/>
          </a:p>
          <a:p>
            <a:endParaRPr lang="sv-SE" sz="2000" dirty="0"/>
          </a:p>
          <a:p>
            <a:pPr>
              <a:buNone/>
            </a:pPr>
            <a:endParaRPr lang="sv-SE" sz="2000" dirty="0"/>
          </a:p>
          <a:p>
            <a:pPr lvl="1"/>
            <a:endParaRPr lang="sv-SE" sz="1500" dirty="0"/>
          </a:p>
          <a:p>
            <a:pPr>
              <a:buNone/>
            </a:pPr>
            <a:endParaRPr lang="sv-SE" dirty="0" smtClean="0"/>
          </a:p>
        </p:txBody>
      </p:sp>
      <p:sp>
        <p:nvSpPr>
          <p:cNvPr id="5" name="TextBox 4"/>
          <p:cNvSpPr txBox="1"/>
          <p:nvPr/>
        </p:nvSpPr>
        <p:spPr>
          <a:xfrm>
            <a:off x="6656742" y="4746910"/>
            <a:ext cx="2646294" cy="300082"/>
          </a:xfrm>
          <a:prstGeom prst="rect">
            <a:avLst/>
          </a:prstGeom>
          <a:noFill/>
        </p:spPr>
        <p:txBody>
          <a:bodyPr wrap="square" rtlCol="0">
            <a:spAutoFit/>
          </a:bodyPr>
          <a:lstStyle/>
          <a:p>
            <a:r>
              <a:rPr lang="sv-SE" sz="1350" dirty="0"/>
              <a:t>(</a:t>
            </a:r>
            <a:r>
              <a:rPr lang="sv-SE" sz="1350" dirty="0" err="1"/>
              <a:t>Boody</a:t>
            </a:r>
            <a:r>
              <a:rPr lang="sv-SE" sz="1350" dirty="0"/>
              <a:t> et al, 2008, s 160-163)</a:t>
            </a:r>
          </a:p>
        </p:txBody>
      </p:sp>
      <p:pic>
        <p:nvPicPr>
          <p:cNvPr id="3" name="Picture 2"/>
          <p:cNvPicPr>
            <a:picLocks noChangeAspect="1"/>
          </p:cNvPicPr>
          <p:nvPr/>
        </p:nvPicPr>
        <p:blipFill>
          <a:blip r:embed="rId3"/>
          <a:stretch>
            <a:fillRect/>
          </a:stretch>
        </p:blipFill>
        <p:spPr>
          <a:xfrm>
            <a:off x="5053049" y="1442906"/>
            <a:ext cx="4090951" cy="1674858"/>
          </a:xfrm>
          <a:prstGeom prst="rect">
            <a:avLst/>
          </a:prstGeom>
        </p:spPr>
      </p:pic>
    </p:spTree>
    <p:extLst>
      <p:ext uri="{BB962C8B-B14F-4D97-AF65-F5344CB8AC3E}">
        <p14:creationId xmlns:p14="http://schemas.microsoft.com/office/powerpoint/2010/main" val="482362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Institutionell teori</a:t>
            </a:r>
            <a:endParaRPr lang="sv-SE" dirty="0"/>
          </a:p>
        </p:txBody>
      </p:sp>
      <p:sp>
        <p:nvSpPr>
          <p:cNvPr id="3" name="Content Placeholder 2"/>
          <p:cNvSpPr>
            <a:spLocks noGrp="1"/>
          </p:cNvSpPr>
          <p:nvPr>
            <p:ph idx="1"/>
          </p:nvPr>
        </p:nvSpPr>
        <p:spPr>
          <a:xfrm>
            <a:off x="792000" y="1317575"/>
            <a:ext cx="8047200" cy="3664328"/>
          </a:xfrm>
        </p:spPr>
        <p:txBody>
          <a:bodyPr>
            <a:normAutofit/>
          </a:bodyPr>
          <a:lstStyle/>
          <a:p>
            <a:r>
              <a:rPr lang="sv-SE" sz="1800" dirty="0"/>
              <a:t>I</a:t>
            </a:r>
            <a:r>
              <a:rPr lang="sv-SE" sz="1800" dirty="0" smtClean="0"/>
              <a:t>nstitutionell teori ifrågasätter idén att organisationer är de rationella verktyg som man många gånger förutsätter i diskussioner och analyser, det vill säga att en organisation undersöker alternativ och väljer det alternativ som bäst uppfyller organisationens mål</a:t>
            </a:r>
          </a:p>
          <a:p>
            <a:r>
              <a:rPr lang="sv-SE" sz="1800" dirty="0" smtClean="0"/>
              <a:t>Istället </a:t>
            </a:r>
            <a:r>
              <a:rPr lang="sv-SE" sz="1800" dirty="0" smtClean="0"/>
              <a:t>fokuseras i teorin på anpassning till olika krafter som skapar mönster/praktiker</a:t>
            </a:r>
          </a:p>
          <a:p>
            <a:pPr marL="0" indent="0">
              <a:buNone/>
            </a:pPr>
            <a:endParaRPr lang="sv-SE" sz="1800" dirty="0" smtClean="0"/>
          </a:p>
          <a:p>
            <a:endParaRPr lang="sv-SE" dirty="0"/>
          </a:p>
        </p:txBody>
      </p:sp>
    </p:spTree>
    <p:extLst>
      <p:ext uri="{BB962C8B-B14F-4D97-AF65-F5344CB8AC3E}">
        <p14:creationId xmlns:p14="http://schemas.microsoft.com/office/powerpoint/2010/main" val="3541502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1485900" y="4767263"/>
            <a:ext cx="1600200" cy="273844"/>
          </a:xfrm>
          <a:prstGeom prst="rect">
            <a:avLst/>
          </a:prstGeom>
          <a:noFill/>
        </p:spPr>
        <p:txBody>
          <a:bodyPr/>
          <a:lstStyle/>
          <a:p>
            <a:fld id="{D1942677-766F-42BF-8AC5-06313500C1B4}" type="slidenum">
              <a:rPr lang="sv-SE" smtClean="0"/>
              <a:pPr/>
              <a:t>33</a:t>
            </a:fld>
            <a:endParaRPr lang="sv-SE" smtClean="0"/>
          </a:p>
        </p:txBody>
      </p:sp>
      <p:sp>
        <p:nvSpPr>
          <p:cNvPr id="39939" name="Rectangle 2"/>
          <p:cNvSpPr>
            <a:spLocks noGrp="1" noChangeArrowheads="1"/>
          </p:cNvSpPr>
          <p:nvPr>
            <p:ph type="body" idx="1"/>
          </p:nvPr>
        </p:nvSpPr>
        <p:spPr/>
        <p:txBody>
          <a:bodyPr/>
          <a:lstStyle/>
          <a:p>
            <a:pPr eaLnBrk="1" hangingPunct="1">
              <a:buFont typeface="Wingdings" pitchFamily="2" charset="2"/>
              <a:buNone/>
            </a:pPr>
            <a:r>
              <a:rPr lang="sv-SE" dirty="0" smtClean="0"/>
              <a:t>Processförbättring</a:t>
            </a:r>
            <a:endParaRPr lang="en-US" dirty="0" smtClean="0"/>
          </a:p>
        </p:txBody>
      </p:sp>
    </p:spTree>
    <p:extLst>
      <p:ext uri="{BB962C8B-B14F-4D97-AF65-F5344CB8AC3E}">
        <p14:creationId xmlns:p14="http://schemas.microsoft.com/office/powerpoint/2010/main" val="550576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7006486" y="170911"/>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584432" y="244421"/>
            <a:ext cx="7435076" cy="857250"/>
          </a:xfrm>
        </p:spPr>
        <p:txBody>
          <a:bodyPr>
            <a:normAutofit/>
          </a:bodyPr>
          <a:lstStyle/>
          <a:p>
            <a:r>
              <a:rPr lang="sv-SE" sz="2700" dirty="0"/>
              <a:t>Metoder för processförbättring: </a:t>
            </a:r>
            <a:r>
              <a:rPr lang="sv-SE" sz="2700" dirty="0" err="1"/>
              <a:t>Lean</a:t>
            </a:r>
            <a:endParaRPr lang="sv-SE" sz="2700" dirty="0"/>
          </a:p>
        </p:txBody>
      </p:sp>
      <p:sp>
        <p:nvSpPr>
          <p:cNvPr id="40" name="AutoShape 3"/>
          <p:cNvSpPr>
            <a:spLocks noChangeArrowheads="1"/>
          </p:cNvSpPr>
          <p:nvPr/>
        </p:nvSpPr>
        <p:spPr bwMode="auto">
          <a:xfrm>
            <a:off x="1405756" y="2726531"/>
            <a:ext cx="1566863" cy="223838"/>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2" name="AutoShape 6"/>
          <p:cNvSpPr>
            <a:spLocks noChangeArrowheads="1"/>
          </p:cNvSpPr>
          <p:nvPr/>
        </p:nvSpPr>
        <p:spPr bwMode="auto">
          <a:xfrm>
            <a:off x="1405756" y="3806428"/>
            <a:ext cx="1566863" cy="223838"/>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3" name="AutoShape 9"/>
          <p:cNvSpPr>
            <a:spLocks noChangeArrowheads="1"/>
          </p:cNvSpPr>
          <p:nvPr/>
        </p:nvSpPr>
        <p:spPr bwMode="auto">
          <a:xfrm>
            <a:off x="1621520" y="1692598"/>
            <a:ext cx="972740" cy="215504"/>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4" name="AutoShape 10"/>
          <p:cNvSpPr>
            <a:spLocks noChangeArrowheads="1"/>
          </p:cNvSpPr>
          <p:nvPr/>
        </p:nvSpPr>
        <p:spPr bwMode="auto">
          <a:xfrm>
            <a:off x="1405756" y="2356248"/>
            <a:ext cx="1566863" cy="215503"/>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5" name="Line 13"/>
          <p:cNvSpPr>
            <a:spLocks noChangeShapeType="1"/>
          </p:cNvSpPr>
          <p:nvPr/>
        </p:nvSpPr>
        <p:spPr bwMode="auto">
          <a:xfrm flipH="1">
            <a:off x="2161802" y="1923679"/>
            <a:ext cx="410" cy="432569"/>
          </a:xfrm>
          <a:prstGeom prst="line">
            <a:avLst/>
          </a:prstGeom>
          <a:noFill/>
          <a:ln w="9525">
            <a:solidFill>
              <a:schemeClr val="tx1"/>
            </a:solidFill>
            <a:round/>
            <a:headEnd/>
            <a:tailEnd type="arrow" w="med" len="med"/>
          </a:ln>
        </p:spPr>
        <p:txBody>
          <a:bodyPr/>
          <a:lstStyle/>
          <a:p>
            <a:endParaRPr lang="sv-SE" sz="1050"/>
          </a:p>
        </p:txBody>
      </p:sp>
      <p:sp>
        <p:nvSpPr>
          <p:cNvPr id="46" name="AutoShape 17"/>
          <p:cNvSpPr>
            <a:spLocks noChangeArrowheads="1"/>
          </p:cNvSpPr>
          <p:nvPr/>
        </p:nvSpPr>
        <p:spPr bwMode="auto">
          <a:xfrm>
            <a:off x="3296469" y="2788444"/>
            <a:ext cx="215503" cy="215504"/>
          </a:xfrm>
          <a:prstGeom prst="diamond">
            <a:avLst/>
          </a:prstGeom>
          <a:solidFill>
            <a:schemeClr val="bg1"/>
          </a:solidFill>
          <a:ln w="9525">
            <a:solidFill>
              <a:schemeClr val="tx1"/>
            </a:solidFill>
            <a:miter lim="800000"/>
            <a:headEnd/>
            <a:tailEnd/>
          </a:ln>
        </p:spPr>
        <p:txBody>
          <a:bodyPr wrap="none" anchor="ctr"/>
          <a:lstStyle/>
          <a:p>
            <a:endParaRPr lang="sv-SE" sz="1050"/>
          </a:p>
        </p:txBody>
      </p:sp>
      <p:sp>
        <p:nvSpPr>
          <p:cNvPr id="47" name="Line 18"/>
          <p:cNvSpPr>
            <a:spLocks noChangeShapeType="1"/>
          </p:cNvSpPr>
          <p:nvPr/>
        </p:nvSpPr>
        <p:spPr bwMode="auto">
          <a:xfrm flipH="1">
            <a:off x="4268019" y="2896791"/>
            <a:ext cx="0" cy="917972"/>
          </a:xfrm>
          <a:prstGeom prst="line">
            <a:avLst/>
          </a:prstGeom>
          <a:noFill/>
          <a:ln w="9525">
            <a:solidFill>
              <a:schemeClr val="tx1"/>
            </a:solidFill>
            <a:round/>
            <a:headEnd/>
            <a:tailEnd type="arrow" w="med" len="med"/>
          </a:ln>
        </p:spPr>
        <p:txBody>
          <a:bodyPr/>
          <a:lstStyle/>
          <a:p>
            <a:endParaRPr lang="sv-SE" sz="1050"/>
          </a:p>
        </p:txBody>
      </p:sp>
      <p:sp>
        <p:nvSpPr>
          <p:cNvPr id="48" name="Line 19"/>
          <p:cNvSpPr>
            <a:spLocks noChangeShapeType="1"/>
          </p:cNvSpPr>
          <p:nvPr/>
        </p:nvSpPr>
        <p:spPr bwMode="auto">
          <a:xfrm flipV="1">
            <a:off x="2972619" y="2895600"/>
            <a:ext cx="323850" cy="1191"/>
          </a:xfrm>
          <a:prstGeom prst="line">
            <a:avLst/>
          </a:prstGeom>
          <a:noFill/>
          <a:ln w="9525">
            <a:solidFill>
              <a:schemeClr val="tx1"/>
            </a:solidFill>
            <a:round/>
            <a:headEnd/>
            <a:tailEnd type="arrow" w="med" len="med"/>
          </a:ln>
        </p:spPr>
        <p:txBody>
          <a:bodyPr/>
          <a:lstStyle/>
          <a:p>
            <a:endParaRPr lang="sv-SE" sz="1050"/>
          </a:p>
        </p:txBody>
      </p:sp>
      <p:sp>
        <p:nvSpPr>
          <p:cNvPr id="49" name="AutoShape 20"/>
          <p:cNvSpPr>
            <a:spLocks noChangeArrowheads="1"/>
          </p:cNvSpPr>
          <p:nvPr/>
        </p:nvSpPr>
        <p:spPr bwMode="auto">
          <a:xfrm>
            <a:off x="1405756" y="3374231"/>
            <a:ext cx="1566863" cy="223838"/>
          </a:xfrm>
          <a:prstGeom prst="roundRect">
            <a:avLst>
              <a:gd name="adj" fmla="val 16667"/>
            </a:avLst>
          </a:prstGeom>
          <a:solidFill>
            <a:schemeClr val="bg1"/>
          </a:solidFill>
          <a:ln w="9525">
            <a:solidFill>
              <a:schemeClr val="tx1"/>
            </a:solidFill>
            <a:round/>
            <a:headEnd/>
            <a:tailEnd/>
          </a:ln>
        </p:spPr>
        <p:txBody>
          <a:bodyPr wrap="none" anchor="ctr"/>
          <a:lstStyle/>
          <a:p>
            <a:pPr algn="ctr"/>
            <a:endParaRPr lang="sv-SE" sz="1050" b="1"/>
          </a:p>
        </p:txBody>
      </p:sp>
      <p:sp>
        <p:nvSpPr>
          <p:cNvPr id="50" name="Line 28"/>
          <p:cNvSpPr>
            <a:spLocks noChangeShapeType="1"/>
          </p:cNvSpPr>
          <p:nvPr/>
        </p:nvSpPr>
        <p:spPr bwMode="auto">
          <a:xfrm flipH="1">
            <a:off x="2162212" y="1383619"/>
            <a:ext cx="0" cy="307790"/>
          </a:xfrm>
          <a:prstGeom prst="line">
            <a:avLst/>
          </a:prstGeom>
          <a:noFill/>
          <a:ln w="9525">
            <a:solidFill>
              <a:schemeClr val="tx1"/>
            </a:solidFill>
            <a:round/>
            <a:headEnd/>
            <a:tailEnd type="arrow" w="med" len="med"/>
          </a:ln>
        </p:spPr>
        <p:txBody>
          <a:bodyPr/>
          <a:lstStyle/>
          <a:p>
            <a:endParaRPr lang="sv-SE" sz="1050"/>
          </a:p>
        </p:txBody>
      </p:sp>
      <p:sp>
        <p:nvSpPr>
          <p:cNvPr id="51" name="Text Box 29"/>
          <p:cNvSpPr txBox="1">
            <a:spLocks noChangeArrowheads="1"/>
          </p:cNvSpPr>
          <p:nvPr/>
        </p:nvSpPr>
        <p:spPr bwMode="auto">
          <a:xfrm>
            <a:off x="1621520" y="1746178"/>
            <a:ext cx="971550" cy="189283"/>
          </a:xfrm>
          <a:prstGeom prst="rect">
            <a:avLst/>
          </a:prstGeom>
          <a:noFill/>
          <a:ln w="9525">
            <a:noFill/>
            <a:miter lim="800000"/>
            <a:headEnd/>
            <a:tailEnd/>
          </a:ln>
        </p:spPr>
        <p:txBody>
          <a:bodyPr>
            <a:spAutoFit/>
          </a:bodyPr>
          <a:lstStyle/>
          <a:p>
            <a:pPr>
              <a:lnSpc>
                <a:spcPct val="60000"/>
              </a:lnSpc>
            </a:pPr>
            <a:r>
              <a:rPr lang="sv-SE" sz="1050"/>
              <a:t>Ta emot order</a:t>
            </a:r>
          </a:p>
        </p:txBody>
      </p:sp>
      <p:sp>
        <p:nvSpPr>
          <p:cNvPr id="52" name="Text Box 31"/>
          <p:cNvSpPr txBox="1">
            <a:spLocks noChangeArrowheads="1"/>
          </p:cNvSpPr>
          <p:nvPr/>
        </p:nvSpPr>
        <p:spPr bwMode="auto">
          <a:xfrm>
            <a:off x="1405757" y="2753917"/>
            <a:ext cx="1134665" cy="221599"/>
          </a:xfrm>
          <a:prstGeom prst="rect">
            <a:avLst/>
          </a:prstGeom>
          <a:noFill/>
          <a:ln w="9525">
            <a:noFill/>
            <a:miter lim="800000"/>
            <a:headEnd/>
            <a:tailEnd/>
          </a:ln>
        </p:spPr>
        <p:txBody>
          <a:bodyPr>
            <a:spAutoFit/>
          </a:bodyPr>
          <a:lstStyle/>
          <a:p>
            <a:pPr>
              <a:lnSpc>
                <a:spcPct val="80000"/>
              </a:lnSpc>
            </a:pPr>
            <a:r>
              <a:rPr lang="sv-SE" sz="1050"/>
              <a:t>Beräkna summa</a:t>
            </a:r>
          </a:p>
        </p:txBody>
      </p:sp>
      <p:sp>
        <p:nvSpPr>
          <p:cNvPr id="53" name="Text Box 32"/>
          <p:cNvSpPr txBox="1">
            <a:spLocks noChangeArrowheads="1"/>
          </p:cNvSpPr>
          <p:nvPr/>
        </p:nvSpPr>
        <p:spPr bwMode="auto">
          <a:xfrm>
            <a:off x="1405756" y="2375298"/>
            <a:ext cx="1619250" cy="221599"/>
          </a:xfrm>
          <a:prstGeom prst="rect">
            <a:avLst/>
          </a:prstGeom>
          <a:noFill/>
          <a:ln w="9525">
            <a:noFill/>
            <a:miter lim="800000"/>
            <a:headEnd/>
            <a:tailEnd/>
          </a:ln>
        </p:spPr>
        <p:txBody>
          <a:bodyPr>
            <a:spAutoFit/>
          </a:bodyPr>
          <a:lstStyle/>
          <a:p>
            <a:pPr>
              <a:lnSpc>
                <a:spcPct val="80000"/>
              </a:lnSpc>
            </a:pPr>
            <a:r>
              <a:rPr lang="sv-SE" sz="1050"/>
              <a:t>Hämta böcker från lager</a:t>
            </a:r>
          </a:p>
        </p:txBody>
      </p:sp>
      <p:sp>
        <p:nvSpPr>
          <p:cNvPr id="54" name="Text Box 33"/>
          <p:cNvSpPr txBox="1">
            <a:spLocks noChangeArrowheads="1"/>
          </p:cNvSpPr>
          <p:nvPr/>
        </p:nvSpPr>
        <p:spPr bwMode="auto">
          <a:xfrm>
            <a:off x="1405756" y="3833813"/>
            <a:ext cx="1295400" cy="221599"/>
          </a:xfrm>
          <a:prstGeom prst="rect">
            <a:avLst/>
          </a:prstGeom>
          <a:noFill/>
          <a:ln w="9525">
            <a:noFill/>
            <a:miter lim="800000"/>
            <a:headEnd/>
            <a:tailEnd/>
          </a:ln>
        </p:spPr>
        <p:txBody>
          <a:bodyPr>
            <a:spAutoFit/>
          </a:bodyPr>
          <a:lstStyle/>
          <a:p>
            <a:pPr>
              <a:lnSpc>
                <a:spcPct val="80000"/>
              </a:lnSpc>
            </a:pPr>
            <a:r>
              <a:rPr lang="sv-SE" sz="1050"/>
              <a:t>Beräkna ny summa</a:t>
            </a:r>
          </a:p>
        </p:txBody>
      </p:sp>
      <p:sp>
        <p:nvSpPr>
          <p:cNvPr id="55" name="Text Box 34"/>
          <p:cNvSpPr txBox="1">
            <a:spLocks noChangeArrowheads="1"/>
          </p:cNvSpPr>
          <p:nvPr/>
        </p:nvSpPr>
        <p:spPr bwMode="auto">
          <a:xfrm>
            <a:off x="1405757" y="3401617"/>
            <a:ext cx="1296590" cy="221599"/>
          </a:xfrm>
          <a:prstGeom prst="rect">
            <a:avLst/>
          </a:prstGeom>
          <a:noFill/>
          <a:ln w="9525">
            <a:noFill/>
            <a:miter lim="800000"/>
            <a:headEnd/>
            <a:tailEnd/>
          </a:ln>
        </p:spPr>
        <p:txBody>
          <a:bodyPr>
            <a:spAutoFit/>
          </a:bodyPr>
          <a:lstStyle/>
          <a:p>
            <a:pPr>
              <a:lnSpc>
                <a:spcPct val="80000"/>
              </a:lnSpc>
            </a:pPr>
            <a:r>
              <a:rPr lang="sv-SE" sz="1050"/>
              <a:t>Beräkna fraktavgift</a:t>
            </a:r>
          </a:p>
        </p:txBody>
      </p:sp>
      <p:sp>
        <p:nvSpPr>
          <p:cNvPr id="56" name="AutoShape 36"/>
          <p:cNvSpPr>
            <a:spLocks noChangeArrowheads="1"/>
          </p:cNvSpPr>
          <p:nvPr/>
        </p:nvSpPr>
        <p:spPr bwMode="auto">
          <a:xfrm>
            <a:off x="4160863" y="3814762"/>
            <a:ext cx="215503" cy="215504"/>
          </a:xfrm>
          <a:prstGeom prst="diamond">
            <a:avLst/>
          </a:prstGeom>
          <a:solidFill>
            <a:schemeClr val="bg1"/>
          </a:solidFill>
          <a:ln w="9525">
            <a:solidFill>
              <a:schemeClr val="tx1"/>
            </a:solidFill>
            <a:miter lim="800000"/>
            <a:headEnd/>
            <a:tailEnd/>
          </a:ln>
        </p:spPr>
        <p:txBody>
          <a:bodyPr wrap="none" anchor="ctr"/>
          <a:lstStyle/>
          <a:p>
            <a:endParaRPr lang="sv-SE" sz="1050"/>
          </a:p>
        </p:txBody>
      </p:sp>
      <p:sp>
        <p:nvSpPr>
          <p:cNvPr id="58" name="Line 38"/>
          <p:cNvSpPr>
            <a:spLocks noChangeShapeType="1"/>
          </p:cNvSpPr>
          <p:nvPr/>
        </p:nvSpPr>
        <p:spPr bwMode="auto">
          <a:xfrm>
            <a:off x="3511972" y="2895600"/>
            <a:ext cx="756047" cy="0"/>
          </a:xfrm>
          <a:prstGeom prst="line">
            <a:avLst/>
          </a:prstGeom>
          <a:noFill/>
          <a:ln w="9525">
            <a:solidFill>
              <a:schemeClr val="tx1"/>
            </a:solidFill>
            <a:round/>
            <a:headEnd/>
            <a:tailEnd/>
          </a:ln>
        </p:spPr>
        <p:txBody>
          <a:bodyPr/>
          <a:lstStyle/>
          <a:p>
            <a:endParaRPr lang="sv-SE" sz="1050"/>
          </a:p>
        </p:txBody>
      </p:sp>
      <p:sp>
        <p:nvSpPr>
          <p:cNvPr id="59" name="Line 39"/>
          <p:cNvSpPr>
            <a:spLocks noChangeShapeType="1"/>
          </p:cNvSpPr>
          <p:nvPr/>
        </p:nvSpPr>
        <p:spPr bwMode="auto">
          <a:xfrm>
            <a:off x="3403625" y="3003947"/>
            <a:ext cx="0" cy="485775"/>
          </a:xfrm>
          <a:prstGeom prst="line">
            <a:avLst/>
          </a:prstGeom>
          <a:noFill/>
          <a:ln w="9525">
            <a:solidFill>
              <a:schemeClr val="tx1"/>
            </a:solidFill>
            <a:round/>
            <a:headEnd/>
            <a:tailEnd/>
          </a:ln>
        </p:spPr>
        <p:txBody>
          <a:bodyPr/>
          <a:lstStyle/>
          <a:p>
            <a:endParaRPr lang="sv-SE" sz="1050"/>
          </a:p>
        </p:txBody>
      </p:sp>
      <p:sp>
        <p:nvSpPr>
          <p:cNvPr id="60" name="Line 40"/>
          <p:cNvSpPr>
            <a:spLocks noChangeShapeType="1"/>
          </p:cNvSpPr>
          <p:nvPr/>
        </p:nvSpPr>
        <p:spPr bwMode="auto">
          <a:xfrm flipH="1">
            <a:off x="2972618" y="3489722"/>
            <a:ext cx="432197" cy="0"/>
          </a:xfrm>
          <a:prstGeom prst="line">
            <a:avLst/>
          </a:prstGeom>
          <a:noFill/>
          <a:ln w="9525">
            <a:solidFill>
              <a:schemeClr val="tx1"/>
            </a:solidFill>
            <a:round/>
            <a:headEnd/>
            <a:tailEnd type="arrow" w="med" len="med"/>
          </a:ln>
        </p:spPr>
        <p:txBody>
          <a:bodyPr/>
          <a:lstStyle/>
          <a:p>
            <a:endParaRPr lang="sv-SE" sz="1050"/>
          </a:p>
        </p:txBody>
      </p:sp>
      <p:sp>
        <p:nvSpPr>
          <p:cNvPr id="61" name="Line 41"/>
          <p:cNvSpPr>
            <a:spLocks noChangeShapeType="1"/>
          </p:cNvSpPr>
          <p:nvPr/>
        </p:nvSpPr>
        <p:spPr bwMode="auto">
          <a:xfrm>
            <a:off x="2972619" y="3921919"/>
            <a:ext cx="1188244" cy="0"/>
          </a:xfrm>
          <a:prstGeom prst="line">
            <a:avLst/>
          </a:prstGeom>
          <a:noFill/>
          <a:ln w="9525">
            <a:solidFill>
              <a:schemeClr val="tx1"/>
            </a:solidFill>
            <a:round/>
            <a:headEnd/>
            <a:tailEnd type="arrow" w="med" len="med"/>
          </a:ln>
        </p:spPr>
        <p:txBody>
          <a:bodyPr/>
          <a:lstStyle/>
          <a:p>
            <a:endParaRPr lang="sv-SE" sz="1050"/>
          </a:p>
        </p:txBody>
      </p:sp>
      <p:sp>
        <p:nvSpPr>
          <p:cNvPr id="62" name="Oval 61"/>
          <p:cNvSpPr/>
          <p:nvPr/>
        </p:nvSpPr>
        <p:spPr>
          <a:xfrm>
            <a:off x="1933003" y="1005576"/>
            <a:ext cx="444861" cy="378042"/>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3" name="Line 13"/>
          <p:cNvSpPr>
            <a:spLocks noChangeShapeType="1"/>
          </p:cNvSpPr>
          <p:nvPr/>
        </p:nvSpPr>
        <p:spPr bwMode="auto">
          <a:xfrm flipH="1">
            <a:off x="4268074" y="4029913"/>
            <a:ext cx="782" cy="216024"/>
          </a:xfrm>
          <a:prstGeom prst="line">
            <a:avLst/>
          </a:prstGeom>
          <a:noFill/>
          <a:ln w="9525">
            <a:solidFill>
              <a:schemeClr val="tx1"/>
            </a:solidFill>
            <a:round/>
            <a:headEnd/>
            <a:tailEnd type="arrow" w="med" len="med"/>
          </a:ln>
        </p:spPr>
        <p:txBody>
          <a:bodyPr/>
          <a:lstStyle/>
          <a:p>
            <a:endParaRPr lang="sv-SE" sz="1050"/>
          </a:p>
        </p:txBody>
      </p:sp>
      <p:sp>
        <p:nvSpPr>
          <p:cNvPr id="64" name="Oval 63"/>
          <p:cNvSpPr/>
          <p:nvPr/>
        </p:nvSpPr>
        <p:spPr>
          <a:xfrm>
            <a:off x="4106056" y="4744431"/>
            <a:ext cx="324036" cy="2160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5" name="Line 13"/>
          <p:cNvSpPr>
            <a:spLocks noChangeShapeType="1"/>
          </p:cNvSpPr>
          <p:nvPr/>
        </p:nvSpPr>
        <p:spPr bwMode="auto">
          <a:xfrm flipH="1">
            <a:off x="2162212" y="2571751"/>
            <a:ext cx="0" cy="162018"/>
          </a:xfrm>
          <a:prstGeom prst="line">
            <a:avLst/>
          </a:prstGeom>
          <a:noFill/>
          <a:ln w="9525">
            <a:solidFill>
              <a:schemeClr val="tx1"/>
            </a:solidFill>
            <a:round/>
            <a:headEnd/>
            <a:tailEnd type="arrow" w="med" len="med"/>
          </a:ln>
        </p:spPr>
        <p:txBody>
          <a:bodyPr/>
          <a:lstStyle/>
          <a:p>
            <a:endParaRPr lang="sv-SE" sz="1050"/>
          </a:p>
        </p:txBody>
      </p:sp>
      <p:sp>
        <p:nvSpPr>
          <p:cNvPr id="66" name="Line 13"/>
          <p:cNvSpPr>
            <a:spLocks noChangeShapeType="1"/>
          </p:cNvSpPr>
          <p:nvPr/>
        </p:nvSpPr>
        <p:spPr bwMode="auto">
          <a:xfrm flipH="1">
            <a:off x="2162212" y="3597864"/>
            <a:ext cx="0" cy="162018"/>
          </a:xfrm>
          <a:prstGeom prst="line">
            <a:avLst/>
          </a:prstGeom>
          <a:noFill/>
          <a:ln w="9525">
            <a:solidFill>
              <a:schemeClr val="tx1"/>
            </a:solidFill>
            <a:round/>
            <a:headEnd/>
            <a:tailEnd type="arrow" w="med" len="med"/>
          </a:ln>
        </p:spPr>
        <p:txBody>
          <a:bodyPr/>
          <a:lstStyle/>
          <a:p>
            <a:endParaRPr lang="sv-SE" sz="1050"/>
          </a:p>
        </p:txBody>
      </p:sp>
      <p:sp>
        <p:nvSpPr>
          <p:cNvPr id="67" name="AutoShape 6"/>
          <p:cNvSpPr>
            <a:spLocks noChangeArrowheads="1"/>
          </p:cNvSpPr>
          <p:nvPr/>
        </p:nvSpPr>
        <p:spPr bwMode="auto">
          <a:xfrm>
            <a:off x="3133948" y="4250346"/>
            <a:ext cx="1566863" cy="223838"/>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68" name="Text Box 33"/>
          <p:cNvSpPr txBox="1">
            <a:spLocks noChangeArrowheads="1"/>
          </p:cNvSpPr>
          <p:nvPr/>
        </p:nvSpPr>
        <p:spPr bwMode="auto">
          <a:xfrm>
            <a:off x="3133948" y="4317451"/>
            <a:ext cx="1566863" cy="221599"/>
          </a:xfrm>
          <a:prstGeom prst="rect">
            <a:avLst/>
          </a:prstGeom>
          <a:noFill/>
          <a:ln w="9525">
            <a:noFill/>
            <a:miter lim="800000"/>
            <a:headEnd/>
            <a:tailEnd/>
          </a:ln>
        </p:spPr>
        <p:txBody>
          <a:bodyPr wrap="square">
            <a:spAutoFit/>
          </a:bodyPr>
          <a:lstStyle/>
          <a:p>
            <a:pPr>
              <a:lnSpc>
                <a:spcPct val="80000"/>
              </a:lnSpc>
            </a:pPr>
            <a:r>
              <a:rPr lang="sv-SE" sz="1050" dirty="0"/>
              <a:t>Skicka böcker och faktura</a:t>
            </a:r>
          </a:p>
        </p:txBody>
      </p:sp>
      <p:sp>
        <p:nvSpPr>
          <p:cNvPr id="69" name="Line 13"/>
          <p:cNvSpPr>
            <a:spLocks noChangeShapeType="1"/>
          </p:cNvSpPr>
          <p:nvPr/>
        </p:nvSpPr>
        <p:spPr bwMode="auto">
          <a:xfrm flipH="1">
            <a:off x="4268074" y="4515966"/>
            <a:ext cx="782" cy="216024"/>
          </a:xfrm>
          <a:prstGeom prst="line">
            <a:avLst/>
          </a:prstGeom>
          <a:noFill/>
          <a:ln w="9525">
            <a:solidFill>
              <a:schemeClr val="tx1"/>
            </a:solidFill>
            <a:round/>
            <a:headEnd/>
            <a:tailEnd type="arrow" w="med" len="med"/>
          </a:ln>
        </p:spPr>
        <p:txBody>
          <a:bodyPr/>
          <a:lstStyle/>
          <a:p>
            <a:endParaRPr lang="sv-SE" sz="1050"/>
          </a:p>
        </p:txBody>
      </p:sp>
      <p:sp>
        <p:nvSpPr>
          <p:cNvPr id="70" name="Oval 69"/>
          <p:cNvSpPr/>
          <p:nvPr/>
        </p:nvSpPr>
        <p:spPr>
          <a:xfrm>
            <a:off x="2107834" y="1080365"/>
            <a:ext cx="108012" cy="1080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a:p>
        </p:txBody>
      </p:sp>
      <p:sp>
        <p:nvSpPr>
          <p:cNvPr id="71" name="Oval 70"/>
          <p:cNvSpPr/>
          <p:nvPr/>
        </p:nvSpPr>
        <p:spPr>
          <a:xfrm>
            <a:off x="2107834" y="1221600"/>
            <a:ext cx="108012" cy="1080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a:p>
        </p:txBody>
      </p:sp>
      <p:cxnSp>
        <p:nvCxnSpPr>
          <p:cNvPr id="72" name="Straight Connector 71"/>
          <p:cNvCxnSpPr>
            <a:stCxn id="70" idx="6"/>
          </p:cNvCxnSpPr>
          <p:nvPr/>
        </p:nvCxnSpPr>
        <p:spPr>
          <a:xfrm flipV="1">
            <a:off x="2215846" y="1113588"/>
            <a:ext cx="540060" cy="20783"/>
          </a:xfrm>
          <a:prstGeom prst="line">
            <a:avLst/>
          </a:prstGeom>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757684" y="1059582"/>
            <a:ext cx="1080120" cy="300082"/>
          </a:xfrm>
          <a:prstGeom prst="rect">
            <a:avLst/>
          </a:prstGeom>
          <a:noFill/>
        </p:spPr>
        <p:txBody>
          <a:bodyPr wrap="square" rtlCol="0">
            <a:spAutoFit/>
          </a:bodyPr>
          <a:lstStyle/>
          <a:p>
            <a:r>
              <a:rPr lang="sv-SE" sz="1350" dirty="0"/>
              <a:t>Flödesenhet</a:t>
            </a:r>
          </a:p>
        </p:txBody>
      </p:sp>
      <p:sp>
        <p:nvSpPr>
          <p:cNvPr id="74" name="TextBox 73"/>
          <p:cNvSpPr txBox="1"/>
          <p:nvPr/>
        </p:nvSpPr>
        <p:spPr>
          <a:xfrm>
            <a:off x="2809912" y="974402"/>
            <a:ext cx="2160240" cy="300082"/>
          </a:xfrm>
          <a:prstGeom prst="rect">
            <a:avLst/>
          </a:prstGeom>
          <a:noFill/>
        </p:spPr>
        <p:txBody>
          <a:bodyPr wrap="square" rtlCol="0">
            <a:spAutoFit/>
          </a:bodyPr>
          <a:lstStyle/>
          <a:p>
            <a:r>
              <a:rPr lang="sv-SE" sz="1350" dirty="0"/>
              <a:t>Anna Frisk beställning</a:t>
            </a:r>
          </a:p>
        </p:txBody>
      </p:sp>
      <p:sp>
        <p:nvSpPr>
          <p:cNvPr id="75" name="TextBox 74"/>
          <p:cNvSpPr txBox="1"/>
          <p:nvPr/>
        </p:nvSpPr>
        <p:spPr>
          <a:xfrm>
            <a:off x="3133948" y="1268638"/>
            <a:ext cx="1404156" cy="507831"/>
          </a:xfrm>
          <a:prstGeom prst="rect">
            <a:avLst/>
          </a:prstGeom>
          <a:noFill/>
        </p:spPr>
        <p:txBody>
          <a:bodyPr wrap="square" rtlCol="0">
            <a:spAutoFit/>
          </a:bodyPr>
          <a:lstStyle/>
          <a:p>
            <a:r>
              <a:rPr lang="sv-SE" sz="1350" dirty="0"/>
              <a:t>Joakim Snyggs beställning</a:t>
            </a:r>
          </a:p>
        </p:txBody>
      </p:sp>
      <p:cxnSp>
        <p:nvCxnSpPr>
          <p:cNvPr id="76" name="Straight Connector 75"/>
          <p:cNvCxnSpPr/>
          <p:nvPr/>
        </p:nvCxnSpPr>
        <p:spPr>
          <a:xfrm>
            <a:off x="2215846" y="1250731"/>
            <a:ext cx="864096" cy="132887"/>
          </a:xfrm>
          <a:prstGeom prst="line">
            <a:avLst/>
          </a:prstGeom>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5544107" y="1059582"/>
            <a:ext cx="3447135" cy="4385816"/>
          </a:xfrm>
          <a:prstGeom prst="rect">
            <a:avLst/>
          </a:prstGeom>
          <a:noFill/>
        </p:spPr>
        <p:txBody>
          <a:bodyPr wrap="square" rtlCol="0">
            <a:spAutoFit/>
          </a:bodyPr>
          <a:lstStyle/>
          <a:p>
            <a:r>
              <a:rPr lang="sv-SE" sz="1500" b="1" dirty="0">
                <a:latin typeface="Verdana" panose="020B0604030504040204" pitchFamily="34" charset="0"/>
                <a:ea typeface="Verdana" panose="020B0604030504040204" pitchFamily="34" charset="0"/>
                <a:cs typeface="Verdana" panose="020B0604030504040204" pitchFamily="34" charset="0"/>
              </a:rPr>
              <a:t>Lean: </a:t>
            </a:r>
            <a:r>
              <a:rPr lang="sv-SE" sz="1500" dirty="0">
                <a:latin typeface="Verdana" panose="020B0604030504040204" pitchFamily="34" charset="0"/>
                <a:ea typeface="Verdana" panose="020B0604030504040204" pitchFamily="34" charset="0"/>
                <a:cs typeface="Verdana" panose="020B0604030504040204" pitchFamily="34" charset="0"/>
              </a:rPr>
              <a:t>Fokus på </a:t>
            </a:r>
            <a:r>
              <a:rPr lang="sv-SE" sz="1500" b="1" dirty="0">
                <a:latin typeface="Verdana" panose="020B0604030504040204" pitchFamily="34" charset="0"/>
                <a:ea typeface="Verdana" panose="020B0604030504040204" pitchFamily="34" charset="0"/>
                <a:cs typeface="Verdana" panose="020B0604030504040204" pitchFamily="34" charset="0"/>
              </a:rPr>
              <a:t>flödeseffektiviteten</a:t>
            </a:r>
            <a:r>
              <a:rPr lang="sv-SE" sz="1500" dirty="0">
                <a:latin typeface="Verdana" panose="020B0604030504040204" pitchFamily="34" charset="0"/>
                <a:ea typeface="Verdana" panose="020B0604030504040204" pitchFamily="34" charset="0"/>
                <a:cs typeface="Verdana" panose="020B0604030504040204" pitchFamily="34" charset="0"/>
              </a:rPr>
              <a:t> som är summan av värdeskapande aktiviteter i relation till genomloppstiden givet ett kunds efterfrågan – varje aktivitet i processen ska tillföra värde</a:t>
            </a:r>
          </a:p>
          <a:p>
            <a:endParaRPr lang="sv-SE" sz="1500" dirty="0">
              <a:latin typeface="Verdana" panose="020B0604030504040204" pitchFamily="34" charset="0"/>
              <a:ea typeface="Verdana" panose="020B0604030504040204" pitchFamily="34" charset="0"/>
              <a:cs typeface="Verdana" panose="020B0604030504040204" pitchFamily="34" charset="0"/>
            </a:endParaRPr>
          </a:p>
          <a:p>
            <a:r>
              <a:rPr lang="sv-SE" sz="1500" b="1" dirty="0">
                <a:latin typeface="Verdana" panose="020B0604030504040204" pitchFamily="34" charset="0"/>
                <a:ea typeface="Verdana" panose="020B0604030504040204" pitchFamily="34" charset="0"/>
                <a:cs typeface="Verdana" panose="020B0604030504040204" pitchFamily="34" charset="0"/>
              </a:rPr>
              <a:t>Ett exempel: </a:t>
            </a:r>
            <a:r>
              <a:rPr lang="sv-SE" sz="1500" dirty="0">
                <a:latin typeface="Verdana" panose="020B0604030504040204" pitchFamily="34" charset="0"/>
                <a:ea typeface="Verdana" panose="020B0604030504040204" pitchFamily="34" charset="0"/>
                <a:cs typeface="Verdana" panose="020B0604030504040204" pitchFamily="34" charset="0"/>
              </a:rPr>
              <a:t>Är alla aktiviteter som en patient måste genomgå värdeskapande? Svaret är ofta nej då patienten måste vänta på undersökningar och resa mellan olika </a:t>
            </a:r>
            <a:r>
              <a:rPr lang="sv-SE" sz="1500" dirty="0" smtClean="0">
                <a:latin typeface="Verdana" panose="020B0604030504040204" pitchFamily="34" charset="0"/>
                <a:ea typeface="Verdana" panose="020B0604030504040204" pitchFamily="34" charset="0"/>
                <a:cs typeface="Verdana" panose="020B0604030504040204" pitchFamily="34" charset="0"/>
              </a:rPr>
              <a:t>vårdenheter för att träffa experter</a:t>
            </a:r>
            <a:endParaRPr lang="sv-SE" sz="1500" dirty="0">
              <a:latin typeface="Verdana" panose="020B0604030504040204" pitchFamily="34" charset="0"/>
              <a:ea typeface="Verdana" panose="020B0604030504040204" pitchFamily="34" charset="0"/>
              <a:cs typeface="Verdana" panose="020B0604030504040204" pitchFamily="34" charset="0"/>
            </a:endParaRPr>
          </a:p>
          <a:p>
            <a:endParaRPr lang="sv-SE" sz="1350" dirty="0"/>
          </a:p>
          <a:p>
            <a:endParaRPr lang="sv-SE" sz="1350" dirty="0"/>
          </a:p>
          <a:p>
            <a:endParaRPr lang="sv-SE" sz="1350" dirty="0"/>
          </a:p>
          <a:p>
            <a:endParaRPr lang="sv-SE" sz="1350" dirty="0"/>
          </a:p>
        </p:txBody>
      </p:sp>
      <p:sp>
        <p:nvSpPr>
          <p:cNvPr id="78" name="TextBox 77"/>
          <p:cNvSpPr txBox="1"/>
          <p:nvPr/>
        </p:nvSpPr>
        <p:spPr>
          <a:xfrm>
            <a:off x="3187954" y="2139702"/>
            <a:ext cx="756084" cy="577081"/>
          </a:xfrm>
          <a:prstGeom prst="rect">
            <a:avLst/>
          </a:prstGeom>
          <a:noFill/>
        </p:spPr>
        <p:txBody>
          <a:bodyPr wrap="square" rtlCol="0">
            <a:spAutoFit/>
          </a:bodyPr>
          <a:lstStyle/>
          <a:p>
            <a:r>
              <a:rPr lang="sv-SE" sz="1050" dirty="0"/>
              <a:t>Ordern överstiger 200 kr?</a:t>
            </a:r>
          </a:p>
        </p:txBody>
      </p:sp>
      <p:sp>
        <p:nvSpPr>
          <p:cNvPr id="79" name="TextBox 78"/>
          <p:cNvSpPr txBox="1"/>
          <p:nvPr/>
        </p:nvSpPr>
        <p:spPr>
          <a:xfrm>
            <a:off x="3620002" y="2679762"/>
            <a:ext cx="756084" cy="253916"/>
          </a:xfrm>
          <a:prstGeom prst="rect">
            <a:avLst/>
          </a:prstGeom>
          <a:noFill/>
        </p:spPr>
        <p:txBody>
          <a:bodyPr wrap="square" rtlCol="0">
            <a:spAutoFit/>
          </a:bodyPr>
          <a:lstStyle/>
          <a:p>
            <a:r>
              <a:rPr lang="sv-SE" sz="1050" dirty="0"/>
              <a:t>Ja</a:t>
            </a:r>
          </a:p>
        </p:txBody>
      </p:sp>
      <p:sp>
        <p:nvSpPr>
          <p:cNvPr id="80" name="TextBox 79"/>
          <p:cNvSpPr txBox="1"/>
          <p:nvPr/>
        </p:nvSpPr>
        <p:spPr>
          <a:xfrm>
            <a:off x="3403978" y="3111810"/>
            <a:ext cx="756084" cy="253916"/>
          </a:xfrm>
          <a:prstGeom prst="rect">
            <a:avLst/>
          </a:prstGeom>
          <a:noFill/>
        </p:spPr>
        <p:txBody>
          <a:bodyPr wrap="square" rtlCol="0">
            <a:spAutoFit/>
          </a:bodyPr>
          <a:lstStyle/>
          <a:p>
            <a:r>
              <a:rPr lang="sv-SE" sz="1050" dirty="0"/>
              <a:t>Nej</a:t>
            </a:r>
          </a:p>
        </p:txBody>
      </p:sp>
    </p:spTree>
    <p:extLst>
      <p:ext uri="{BB962C8B-B14F-4D97-AF65-F5344CB8AC3E}">
        <p14:creationId xmlns:p14="http://schemas.microsoft.com/office/powerpoint/2010/main" val="2217127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7006486" y="170911"/>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67904" y="240501"/>
            <a:ext cx="8540346" cy="857250"/>
          </a:xfrm>
        </p:spPr>
        <p:txBody>
          <a:bodyPr>
            <a:normAutofit/>
          </a:bodyPr>
          <a:lstStyle/>
          <a:p>
            <a:r>
              <a:rPr lang="sv-SE" sz="2700" dirty="0"/>
              <a:t>Metoder för processförbättring: </a:t>
            </a:r>
            <a:r>
              <a:rPr lang="sv-SE" sz="2700" dirty="0" err="1"/>
              <a:t>Six</a:t>
            </a:r>
            <a:r>
              <a:rPr lang="sv-SE" sz="2700" dirty="0"/>
              <a:t> Sigma</a:t>
            </a:r>
          </a:p>
        </p:txBody>
      </p:sp>
      <p:sp>
        <p:nvSpPr>
          <p:cNvPr id="40" name="AutoShape 3"/>
          <p:cNvSpPr>
            <a:spLocks noChangeArrowheads="1"/>
          </p:cNvSpPr>
          <p:nvPr/>
        </p:nvSpPr>
        <p:spPr bwMode="auto">
          <a:xfrm>
            <a:off x="1271940" y="2726531"/>
            <a:ext cx="1566863" cy="223838"/>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2" name="AutoShape 6"/>
          <p:cNvSpPr>
            <a:spLocks noChangeArrowheads="1"/>
          </p:cNvSpPr>
          <p:nvPr/>
        </p:nvSpPr>
        <p:spPr bwMode="auto">
          <a:xfrm>
            <a:off x="1271940" y="3806428"/>
            <a:ext cx="1566863" cy="223838"/>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3" name="AutoShape 9"/>
          <p:cNvSpPr>
            <a:spLocks noChangeArrowheads="1"/>
          </p:cNvSpPr>
          <p:nvPr/>
        </p:nvSpPr>
        <p:spPr bwMode="auto">
          <a:xfrm>
            <a:off x="1487704" y="1692598"/>
            <a:ext cx="972740" cy="215504"/>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4" name="AutoShape 10"/>
          <p:cNvSpPr>
            <a:spLocks noChangeArrowheads="1"/>
          </p:cNvSpPr>
          <p:nvPr/>
        </p:nvSpPr>
        <p:spPr bwMode="auto">
          <a:xfrm>
            <a:off x="1271940" y="2356248"/>
            <a:ext cx="1566863" cy="215503"/>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5" name="Line 13"/>
          <p:cNvSpPr>
            <a:spLocks noChangeShapeType="1"/>
          </p:cNvSpPr>
          <p:nvPr/>
        </p:nvSpPr>
        <p:spPr bwMode="auto">
          <a:xfrm flipH="1">
            <a:off x="2027986" y="1923679"/>
            <a:ext cx="410" cy="432569"/>
          </a:xfrm>
          <a:prstGeom prst="line">
            <a:avLst/>
          </a:prstGeom>
          <a:noFill/>
          <a:ln w="9525">
            <a:solidFill>
              <a:schemeClr val="tx1"/>
            </a:solidFill>
            <a:round/>
            <a:headEnd/>
            <a:tailEnd type="arrow" w="med" len="med"/>
          </a:ln>
        </p:spPr>
        <p:txBody>
          <a:bodyPr/>
          <a:lstStyle/>
          <a:p>
            <a:endParaRPr lang="sv-SE" sz="1050"/>
          </a:p>
        </p:txBody>
      </p:sp>
      <p:sp>
        <p:nvSpPr>
          <p:cNvPr id="46" name="AutoShape 17"/>
          <p:cNvSpPr>
            <a:spLocks noChangeArrowheads="1"/>
          </p:cNvSpPr>
          <p:nvPr/>
        </p:nvSpPr>
        <p:spPr bwMode="auto">
          <a:xfrm>
            <a:off x="3162653" y="2788444"/>
            <a:ext cx="215503" cy="215504"/>
          </a:xfrm>
          <a:prstGeom prst="diamond">
            <a:avLst/>
          </a:prstGeom>
          <a:solidFill>
            <a:schemeClr val="bg1"/>
          </a:solidFill>
          <a:ln w="9525">
            <a:solidFill>
              <a:schemeClr val="tx1"/>
            </a:solidFill>
            <a:miter lim="800000"/>
            <a:headEnd/>
            <a:tailEnd/>
          </a:ln>
        </p:spPr>
        <p:txBody>
          <a:bodyPr wrap="none" anchor="ctr"/>
          <a:lstStyle/>
          <a:p>
            <a:endParaRPr lang="sv-SE" sz="1050"/>
          </a:p>
        </p:txBody>
      </p:sp>
      <p:sp>
        <p:nvSpPr>
          <p:cNvPr id="47" name="Line 18"/>
          <p:cNvSpPr>
            <a:spLocks noChangeShapeType="1"/>
          </p:cNvSpPr>
          <p:nvPr/>
        </p:nvSpPr>
        <p:spPr bwMode="auto">
          <a:xfrm flipH="1">
            <a:off x="4134203" y="2896791"/>
            <a:ext cx="0" cy="917972"/>
          </a:xfrm>
          <a:prstGeom prst="line">
            <a:avLst/>
          </a:prstGeom>
          <a:noFill/>
          <a:ln w="9525">
            <a:solidFill>
              <a:schemeClr val="tx1"/>
            </a:solidFill>
            <a:round/>
            <a:headEnd/>
            <a:tailEnd type="arrow" w="med" len="med"/>
          </a:ln>
        </p:spPr>
        <p:txBody>
          <a:bodyPr/>
          <a:lstStyle/>
          <a:p>
            <a:endParaRPr lang="sv-SE" sz="1050"/>
          </a:p>
        </p:txBody>
      </p:sp>
      <p:sp>
        <p:nvSpPr>
          <p:cNvPr id="48" name="Line 19"/>
          <p:cNvSpPr>
            <a:spLocks noChangeShapeType="1"/>
          </p:cNvSpPr>
          <p:nvPr/>
        </p:nvSpPr>
        <p:spPr bwMode="auto">
          <a:xfrm flipV="1">
            <a:off x="2838803" y="2895600"/>
            <a:ext cx="323850" cy="1191"/>
          </a:xfrm>
          <a:prstGeom prst="line">
            <a:avLst/>
          </a:prstGeom>
          <a:noFill/>
          <a:ln w="9525">
            <a:solidFill>
              <a:schemeClr val="tx1"/>
            </a:solidFill>
            <a:round/>
            <a:headEnd/>
            <a:tailEnd type="arrow" w="med" len="med"/>
          </a:ln>
        </p:spPr>
        <p:txBody>
          <a:bodyPr/>
          <a:lstStyle/>
          <a:p>
            <a:endParaRPr lang="sv-SE" sz="1050"/>
          </a:p>
        </p:txBody>
      </p:sp>
      <p:sp>
        <p:nvSpPr>
          <p:cNvPr id="49" name="AutoShape 20"/>
          <p:cNvSpPr>
            <a:spLocks noChangeArrowheads="1"/>
          </p:cNvSpPr>
          <p:nvPr/>
        </p:nvSpPr>
        <p:spPr bwMode="auto">
          <a:xfrm>
            <a:off x="1271940" y="3374231"/>
            <a:ext cx="1566863" cy="223838"/>
          </a:xfrm>
          <a:prstGeom prst="roundRect">
            <a:avLst>
              <a:gd name="adj" fmla="val 16667"/>
            </a:avLst>
          </a:prstGeom>
          <a:solidFill>
            <a:schemeClr val="bg1"/>
          </a:solidFill>
          <a:ln w="9525">
            <a:solidFill>
              <a:schemeClr val="tx1"/>
            </a:solidFill>
            <a:round/>
            <a:headEnd/>
            <a:tailEnd/>
          </a:ln>
        </p:spPr>
        <p:txBody>
          <a:bodyPr wrap="none" anchor="ctr"/>
          <a:lstStyle/>
          <a:p>
            <a:pPr algn="ctr"/>
            <a:endParaRPr lang="sv-SE" sz="1050" b="1"/>
          </a:p>
        </p:txBody>
      </p:sp>
      <p:sp>
        <p:nvSpPr>
          <p:cNvPr id="50" name="Line 28"/>
          <p:cNvSpPr>
            <a:spLocks noChangeShapeType="1"/>
          </p:cNvSpPr>
          <p:nvPr/>
        </p:nvSpPr>
        <p:spPr bwMode="auto">
          <a:xfrm flipH="1">
            <a:off x="2028396" y="1383619"/>
            <a:ext cx="0" cy="307790"/>
          </a:xfrm>
          <a:prstGeom prst="line">
            <a:avLst/>
          </a:prstGeom>
          <a:noFill/>
          <a:ln w="9525">
            <a:solidFill>
              <a:schemeClr val="tx1"/>
            </a:solidFill>
            <a:round/>
            <a:headEnd/>
            <a:tailEnd type="arrow" w="med" len="med"/>
          </a:ln>
        </p:spPr>
        <p:txBody>
          <a:bodyPr/>
          <a:lstStyle/>
          <a:p>
            <a:endParaRPr lang="sv-SE" sz="1050"/>
          </a:p>
        </p:txBody>
      </p:sp>
      <p:sp>
        <p:nvSpPr>
          <p:cNvPr id="51" name="Text Box 29"/>
          <p:cNvSpPr txBox="1">
            <a:spLocks noChangeArrowheads="1"/>
          </p:cNvSpPr>
          <p:nvPr/>
        </p:nvSpPr>
        <p:spPr bwMode="auto">
          <a:xfrm>
            <a:off x="1487704" y="1746178"/>
            <a:ext cx="971550" cy="189283"/>
          </a:xfrm>
          <a:prstGeom prst="rect">
            <a:avLst/>
          </a:prstGeom>
          <a:noFill/>
          <a:ln w="9525">
            <a:noFill/>
            <a:miter lim="800000"/>
            <a:headEnd/>
            <a:tailEnd/>
          </a:ln>
        </p:spPr>
        <p:txBody>
          <a:bodyPr>
            <a:spAutoFit/>
          </a:bodyPr>
          <a:lstStyle/>
          <a:p>
            <a:pPr>
              <a:lnSpc>
                <a:spcPct val="60000"/>
              </a:lnSpc>
            </a:pPr>
            <a:r>
              <a:rPr lang="sv-SE" sz="1050"/>
              <a:t>Ta emot order</a:t>
            </a:r>
          </a:p>
        </p:txBody>
      </p:sp>
      <p:sp>
        <p:nvSpPr>
          <p:cNvPr id="52" name="Text Box 31"/>
          <p:cNvSpPr txBox="1">
            <a:spLocks noChangeArrowheads="1"/>
          </p:cNvSpPr>
          <p:nvPr/>
        </p:nvSpPr>
        <p:spPr bwMode="auto">
          <a:xfrm>
            <a:off x="1271941" y="2753917"/>
            <a:ext cx="1134665" cy="221599"/>
          </a:xfrm>
          <a:prstGeom prst="rect">
            <a:avLst/>
          </a:prstGeom>
          <a:noFill/>
          <a:ln w="9525">
            <a:noFill/>
            <a:miter lim="800000"/>
            <a:headEnd/>
            <a:tailEnd/>
          </a:ln>
        </p:spPr>
        <p:txBody>
          <a:bodyPr>
            <a:spAutoFit/>
          </a:bodyPr>
          <a:lstStyle/>
          <a:p>
            <a:pPr>
              <a:lnSpc>
                <a:spcPct val="80000"/>
              </a:lnSpc>
            </a:pPr>
            <a:r>
              <a:rPr lang="sv-SE" sz="1050"/>
              <a:t>Beräkna summa</a:t>
            </a:r>
          </a:p>
        </p:txBody>
      </p:sp>
      <p:sp>
        <p:nvSpPr>
          <p:cNvPr id="53" name="Text Box 32"/>
          <p:cNvSpPr txBox="1">
            <a:spLocks noChangeArrowheads="1"/>
          </p:cNvSpPr>
          <p:nvPr/>
        </p:nvSpPr>
        <p:spPr bwMode="auto">
          <a:xfrm>
            <a:off x="1271940" y="2375298"/>
            <a:ext cx="1619250" cy="221599"/>
          </a:xfrm>
          <a:prstGeom prst="rect">
            <a:avLst/>
          </a:prstGeom>
          <a:noFill/>
          <a:ln w="9525">
            <a:noFill/>
            <a:miter lim="800000"/>
            <a:headEnd/>
            <a:tailEnd/>
          </a:ln>
        </p:spPr>
        <p:txBody>
          <a:bodyPr>
            <a:spAutoFit/>
          </a:bodyPr>
          <a:lstStyle/>
          <a:p>
            <a:pPr>
              <a:lnSpc>
                <a:spcPct val="80000"/>
              </a:lnSpc>
            </a:pPr>
            <a:r>
              <a:rPr lang="sv-SE" sz="1050"/>
              <a:t>Hämta böcker från lager</a:t>
            </a:r>
          </a:p>
        </p:txBody>
      </p:sp>
      <p:sp>
        <p:nvSpPr>
          <p:cNvPr id="54" name="Text Box 33"/>
          <p:cNvSpPr txBox="1">
            <a:spLocks noChangeArrowheads="1"/>
          </p:cNvSpPr>
          <p:nvPr/>
        </p:nvSpPr>
        <p:spPr bwMode="auto">
          <a:xfrm>
            <a:off x="1271940" y="3833813"/>
            <a:ext cx="1295400" cy="221599"/>
          </a:xfrm>
          <a:prstGeom prst="rect">
            <a:avLst/>
          </a:prstGeom>
          <a:noFill/>
          <a:ln w="9525">
            <a:noFill/>
            <a:miter lim="800000"/>
            <a:headEnd/>
            <a:tailEnd/>
          </a:ln>
        </p:spPr>
        <p:txBody>
          <a:bodyPr>
            <a:spAutoFit/>
          </a:bodyPr>
          <a:lstStyle/>
          <a:p>
            <a:pPr>
              <a:lnSpc>
                <a:spcPct val="80000"/>
              </a:lnSpc>
            </a:pPr>
            <a:r>
              <a:rPr lang="sv-SE" sz="1050"/>
              <a:t>Beräkna ny summa</a:t>
            </a:r>
          </a:p>
        </p:txBody>
      </p:sp>
      <p:sp>
        <p:nvSpPr>
          <p:cNvPr id="55" name="Text Box 34"/>
          <p:cNvSpPr txBox="1">
            <a:spLocks noChangeArrowheads="1"/>
          </p:cNvSpPr>
          <p:nvPr/>
        </p:nvSpPr>
        <p:spPr bwMode="auto">
          <a:xfrm>
            <a:off x="1271941" y="3401617"/>
            <a:ext cx="1296590" cy="221599"/>
          </a:xfrm>
          <a:prstGeom prst="rect">
            <a:avLst/>
          </a:prstGeom>
          <a:noFill/>
          <a:ln w="9525">
            <a:noFill/>
            <a:miter lim="800000"/>
            <a:headEnd/>
            <a:tailEnd/>
          </a:ln>
        </p:spPr>
        <p:txBody>
          <a:bodyPr>
            <a:spAutoFit/>
          </a:bodyPr>
          <a:lstStyle/>
          <a:p>
            <a:pPr>
              <a:lnSpc>
                <a:spcPct val="80000"/>
              </a:lnSpc>
            </a:pPr>
            <a:r>
              <a:rPr lang="sv-SE" sz="1050"/>
              <a:t>Beräkna fraktavgift</a:t>
            </a:r>
          </a:p>
        </p:txBody>
      </p:sp>
      <p:sp>
        <p:nvSpPr>
          <p:cNvPr id="56" name="AutoShape 36"/>
          <p:cNvSpPr>
            <a:spLocks noChangeArrowheads="1"/>
          </p:cNvSpPr>
          <p:nvPr/>
        </p:nvSpPr>
        <p:spPr bwMode="auto">
          <a:xfrm>
            <a:off x="4027047" y="3814762"/>
            <a:ext cx="215503" cy="215504"/>
          </a:xfrm>
          <a:prstGeom prst="diamond">
            <a:avLst/>
          </a:prstGeom>
          <a:solidFill>
            <a:schemeClr val="bg1"/>
          </a:solidFill>
          <a:ln w="9525">
            <a:solidFill>
              <a:schemeClr val="tx1"/>
            </a:solidFill>
            <a:miter lim="800000"/>
            <a:headEnd/>
            <a:tailEnd/>
          </a:ln>
        </p:spPr>
        <p:txBody>
          <a:bodyPr wrap="none" anchor="ctr"/>
          <a:lstStyle/>
          <a:p>
            <a:endParaRPr lang="sv-SE" sz="1050"/>
          </a:p>
        </p:txBody>
      </p:sp>
      <p:sp>
        <p:nvSpPr>
          <p:cNvPr id="58" name="Line 38"/>
          <p:cNvSpPr>
            <a:spLocks noChangeShapeType="1"/>
          </p:cNvSpPr>
          <p:nvPr/>
        </p:nvSpPr>
        <p:spPr bwMode="auto">
          <a:xfrm>
            <a:off x="3378156" y="2895600"/>
            <a:ext cx="756047" cy="0"/>
          </a:xfrm>
          <a:prstGeom prst="line">
            <a:avLst/>
          </a:prstGeom>
          <a:noFill/>
          <a:ln w="9525">
            <a:solidFill>
              <a:schemeClr val="tx1"/>
            </a:solidFill>
            <a:round/>
            <a:headEnd/>
            <a:tailEnd/>
          </a:ln>
        </p:spPr>
        <p:txBody>
          <a:bodyPr/>
          <a:lstStyle/>
          <a:p>
            <a:endParaRPr lang="sv-SE" sz="1050"/>
          </a:p>
        </p:txBody>
      </p:sp>
      <p:sp>
        <p:nvSpPr>
          <p:cNvPr id="59" name="Line 39"/>
          <p:cNvSpPr>
            <a:spLocks noChangeShapeType="1"/>
          </p:cNvSpPr>
          <p:nvPr/>
        </p:nvSpPr>
        <p:spPr bwMode="auto">
          <a:xfrm>
            <a:off x="3269809" y="3003947"/>
            <a:ext cx="0" cy="485775"/>
          </a:xfrm>
          <a:prstGeom prst="line">
            <a:avLst/>
          </a:prstGeom>
          <a:noFill/>
          <a:ln w="9525">
            <a:solidFill>
              <a:schemeClr val="tx1"/>
            </a:solidFill>
            <a:round/>
            <a:headEnd/>
            <a:tailEnd/>
          </a:ln>
        </p:spPr>
        <p:txBody>
          <a:bodyPr/>
          <a:lstStyle/>
          <a:p>
            <a:endParaRPr lang="sv-SE" sz="1050"/>
          </a:p>
        </p:txBody>
      </p:sp>
      <p:sp>
        <p:nvSpPr>
          <p:cNvPr id="60" name="Line 40"/>
          <p:cNvSpPr>
            <a:spLocks noChangeShapeType="1"/>
          </p:cNvSpPr>
          <p:nvPr/>
        </p:nvSpPr>
        <p:spPr bwMode="auto">
          <a:xfrm flipH="1">
            <a:off x="2838802" y="3489722"/>
            <a:ext cx="432197" cy="0"/>
          </a:xfrm>
          <a:prstGeom prst="line">
            <a:avLst/>
          </a:prstGeom>
          <a:noFill/>
          <a:ln w="9525">
            <a:solidFill>
              <a:schemeClr val="tx1"/>
            </a:solidFill>
            <a:round/>
            <a:headEnd/>
            <a:tailEnd type="arrow" w="med" len="med"/>
          </a:ln>
        </p:spPr>
        <p:txBody>
          <a:bodyPr/>
          <a:lstStyle/>
          <a:p>
            <a:endParaRPr lang="sv-SE" sz="1050"/>
          </a:p>
        </p:txBody>
      </p:sp>
      <p:sp>
        <p:nvSpPr>
          <p:cNvPr id="61" name="Line 41"/>
          <p:cNvSpPr>
            <a:spLocks noChangeShapeType="1"/>
          </p:cNvSpPr>
          <p:nvPr/>
        </p:nvSpPr>
        <p:spPr bwMode="auto">
          <a:xfrm>
            <a:off x="2838803" y="3921919"/>
            <a:ext cx="1188244" cy="0"/>
          </a:xfrm>
          <a:prstGeom prst="line">
            <a:avLst/>
          </a:prstGeom>
          <a:noFill/>
          <a:ln w="9525">
            <a:solidFill>
              <a:schemeClr val="tx1"/>
            </a:solidFill>
            <a:round/>
            <a:headEnd/>
            <a:tailEnd type="arrow" w="med" len="med"/>
          </a:ln>
        </p:spPr>
        <p:txBody>
          <a:bodyPr/>
          <a:lstStyle/>
          <a:p>
            <a:endParaRPr lang="sv-SE" sz="1050"/>
          </a:p>
        </p:txBody>
      </p:sp>
      <p:sp>
        <p:nvSpPr>
          <p:cNvPr id="62" name="Oval 61"/>
          <p:cNvSpPr/>
          <p:nvPr/>
        </p:nvSpPr>
        <p:spPr>
          <a:xfrm>
            <a:off x="1799187" y="1005576"/>
            <a:ext cx="444861" cy="378042"/>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3" name="Line 13"/>
          <p:cNvSpPr>
            <a:spLocks noChangeShapeType="1"/>
          </p:cNvSpPr>
          <p:nvPr/>
        </p:nvSpPr>
        <p:spPr bwMode="auto">
          <a:xfrm flipH="1">
            <a:off x="4134258" y="4029913"/>
            <a:ext cx="782" cy="216024"/>
          </a:xfrm>
          <a:prstGeom prst="line">
            <a:avLst/>
          </a:prstGeom>
          <a:noFill/>
          <a:ln w="9525">
            <a:solidFill>
              <a:schemeClr val="tx1"/>
            </a:solidFill>
            <a:round/>
            <a:headEnd/>
            <a:tailEnd type="arrow" w="med" len="med"/>
          </a:ln>
        </p:spPr>
        <p:txBody>
          <a:bodyPr/>
          <a:lstStyle/>
          <a:p>
            <a:endParaRPr lang="sv-SE" sz="1050"/>
          </a:p>
        </p:txBody>
      </p:sp>
      <p:sp>
        <p:nvSpPr>
          <p:cNvPr id="64" name="Oval 63"/>
          <p:cNvSpPr/>
          <p:nvPr/>
        </p:nvSpPr>
        <p:spPr>
          <a:xfrm>
            <a:off x="3972240" y="4744431"/>
            <a:ext cx="324036" cy="2160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5" name="Line 13"/>
          <p:cNvSpPr>
            <a:spLocks noChangeShapeType="1"/>
          </p:cNvSpPr>
          <p:nvPr/>
        </p:nvSpPr>
        <p:spPr bwMode="auto">
          <a:xfrm flipH="1">
            <a:off x="2028396" y="2571751"/>
            <a:ext cx="0" cy="162018"/>
          </a:xfrm>
          <a:prstGeom prst="line">
            <a:avLst/>
          </a:prstGeom>
          <a:noFill/>
          <a:ln w="9525">
            <a:solidFill>
              <a:schemeClr val="tx1"/>
            </a:solidFill>
            <a:round/>
            <a:headEnd/>
            <a:tailEnd type="arrow" w="med" len="med"/>
          </a:ln>
        </p:spPr>
        <p:txBody>
          <a:bodyPr/>
          <a:lstStyle/>
          <a:p>
            <a:endParaRPr lang="sv-SE" sz="1050"/>
          </a:p>
        </p:txBody>
      </p:sp>
      <p:sp>
        <p:nvSpPr>
          <p:cNvPr id="66" name="Line 13"/>
          <p:cNvSpPr>
            <a:spLocks noChangeShapeType="1"/>
          </p:cNvSpPr>
          <p:nvPr/>
        </p:nvSpPr>
        <p:spPr bwMode="auto">
          <a:xfrm flipH="1">
            <a:off x="2028396" y="3597864"/>
            <a:ext cx="0" cy="162018"/>
          </a:xfrm>
          <a:prstGeom prst="line">
            <a:avLst/>
          </a:prstGeom>
          <a:noFill/>
          <a:ln w="9525">
            <a:solidFill>
              <a:schemeClr val="tx1"/>
            </a:solidFill>
            <a:round/>
            <a:headEnd/>
            <a:tailEnd type="arrow" w="med" len="med"/>
          </a:ln>
        </p:spPr>
        <p:txBody>
          <a:bodyPr/>
          <a:lstStyle/>
          <a:p>
            <a:endParaRPr lang="sv-SE" sz="1050"/>
          </a:p>
        </p:txBody>
      </p:sp>
      <p:sp>
        <p:nvSpPr>
          <p:cNvPr id="67" name="AutoShape 6"/>
          <p:cNvSpPr>
            <a:spLocks noChangeArrowheads="1"/>
          </p:cNvSpPr>
          <p:nvPr/>
        </p:nvSpPr>
        <p:spPr bwMode="auto">
          <a:xfrm>
            <a:off x="3054138" y="4250346"/>
            <a:ext cx="1566863" cy="223838"/>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68" name="Text Box 33"/>
          <p:cNvSpPr txBox="1">
            <a:spLocks noChangeArrowheads="1"/>
          </p:cNvSpPr>
          <p:nvPr/>
        </p:nvSpPr>
        <p:spPr bwMode="auto">
          <a:xfrm>
            <a:off x="3054138" y="4317451"/>
            <a:ext cx="1566863" cy="221599"/>
          </a:xfrm>
          <a:prstGeom prst="rect">
            <a:avLst/>
          </a:prstGeom>
          <a:noFill/>
          <a:ln w="9525">
            <a:noFill/>
            <a:miter lim="800000"/>
            <a:headEnd/>
            <a:tailEnd/>
          </a:ln>
        </p:spPr>
        <p:txBody>
          <a:bodyPr wrap="square">
            <a:spAutoFit/>
          </a:bodyPr>
          <a:lstStyle/>
          <a:p>
            <a:pPr>
              <a:lnSpc>
                <a:spcPct val="80000"/>
              </a:lnSpc>
            </a:pPr>
            <a:r>
              <a:rPr lang="sv-SE" sz="1050" dirty="0"/>
              <a:t>Skicka böcker och faktura</a:t>
            </a:r>
          </a:p>
        </p:txBody>
      </p:sp>
      <p:sp>
        <p:nvSpPr>
          <p:cNvPr id="69" name="Line 13"/>
          <p:cNvSpPr>
            <a:spLocks noChangeShapeType="1"/>
          </p:cNvSpPr>
          <p:nvPr/>
        </p:nvSpPr>
        <p:spPr bwMode="auto">
          <a:xfrm flipH="1">
            <a:off x="4187482" y="4515966"/>
            <a:ext cx="782" cy="216024"/>
          </a:xfrm>
          <a:prstGeom prst="line">
            <a:avLst/>
          </a:prstGeom>
          <a:noFill/>
          <a:ln w="9525">
            <a:solidFill>
              <a:schemeClr val="tx1"/>
            </a:solidFill>
            <a:round/>
            <a:headEnd/>
            <a:tailEnd type="arrow" w="med" len="med"/>
          </a:ln>
        </p:spPr>
        <p:txBody>
          <a:bodyPr/>
          <a:lstStyle/>
          <a:p>
            <a:endParaRPr lang="sv-SE" sz="1050"/>
          </a:p>
        </p:txBody>
      </p:sp>
      <p:sp>
        <p:nvSpPr>
          <p:cNvPr id="70" name="Oval 69"/>
          <p:cNvSpPr/>
          <p:nvPr/>
        </p:nvSpPr>
        <p:spPr>
          <a:xfrm>
            <a:off x="1974018" y="1080365"/>
            <a:ext cx="108012" cy="1080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a:p>
        </p:txBody>
      </p:sp>
      <p:sp>
        <p:nvSpPr>
          <p:cNvPr id="71" name="Oval 70"/>
          <p:cNvSpPr/>
          <p:nvPr/>
        </p:nvSpPr>
        <p:spPr>
          <a:xfrm>
            <a:off x="1974018" y="1221600"/>
            <a:ext cx="108012" cy="1080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a:p>
        </p:txBody>
      </p:sp>
      <p:cxnSp>
        <p:nvCxnSpPr>
          <p:cNvPr id="72" name="Straight Connector 71"/>
          <p:cNvCxnSpPr>
            <a:stCxn id="70" idx="6"/>
          </p:cNvCxnSpPr>
          <p:nvPr/>
        </p:nvCxnSpPr>
        <p:spPr>
          <a:xfrm flipV="1">
            <a:off x="2082030" y="1113588"/>
            <a:ext cx="540060" cy="20783"/>
          </a:xfrm>
          <a:prstGeom prst="line">
            <a:avLst/>
          </a:prstGeom>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623868" y="1059582"/>
            <a:ext cx="1080120" cy="300082"/>
          </a:xfrm>
          <a:prstGeom prst="rect">
            <a:avLst/>
          </a:prstGeom>
          <a:noFill/>
        </p:spPr>
        <p:txBody>
          <a:bodyPr wrap="square" rtlCol="0">
            <a:spAutoFit/>
          </a:bodyPr>
          <a:lstStyle/>
          <a:p>
            <a:r>
              <a:rPr lang="sv-SE" sz="1350" dirty="0"/>
              <a:t>Flödesenhet</a:t>
            </a:r>
          </a:p>
        </p:txBody>
      </p:sp>
      <p:sp>
        <p:nvSpPr>
          <p:cNvPr id="74" name="TextBox 73"/>
          <p:cNvSpPr txBox="1"/>
          <p:nvPr/>
        </p:nvSpPr>
        <p:spPr>
          <a:xfrm>
            <a:off x="2676096" y="974402"/>
            <a:ext cx="2160240" cy="300082"/>
          </a:xfrm>
          <a:prstGeom prst="rect">
            <a:avLst/>
          </a:prstGeom>
          <a:noFill/>
        </p:spPr>
        <p:txBody>
          <a:bodyPr wrap="square" rtlCol="0">
            <a:spAutoFit/>
          </a:bodyPr>
          <a:lstStyle/>
          <a:p>
            <a:r>
              <a:rPr lang="sv-SE" sz="1350" dirty="0"/>
              <a:t>Anna Frisk beställning</a:t>
            </a:r>
          </a:p>
        </p:txBody>
      </p:sp>
      <p:sp>
        <p:nvSpPr>
          <p:cNvPr id="75" name="TextBox 74"/>
          <p:cNvSpPr txBox="1"/>
          <p:nvPr/>
        </p:nvSpPr>
        <p:spPr>
          <a:xfrm>
            <a:off x="3000132" y="1268638"/>
            <a:ext cx="1404156" cy="507831"/>
          </a:xfrm>
          <a:prstGeom prst="rect">
            <a:avLst/>
          </a:prstGeom>
          <a:noFill/>
        </p:spPr>
        <p:txBody>
          <a:bodyPr wrap="square" rtlCol="0">
            <a:spAutoFit/>
          </a:bodyPr>
          <a:lstStyle/>
          <a:p>
            <a:r>
              <a:rPr lang="sv-SE" sz="1350" dirty="0"/>
              <a:t>Joakim Snyggs beställning</a:t>
            </a:r>
          </a:p>
        </p:txBody>
      </p:sp>
      <p:cxnSp>
        <p:nvCxnSpPr>
          <p:cNvPr id="76" name="Straight Connector 75"/>
          <p:cNvCxnSpPr/>
          <p:nvPr/>
        </p:nvCxnSpPr>
        <p:spPr>
          <a:xfrm>
            <a:off x="2082030" y="1250731"/>
            <a:ext cx="864096" cy="132887"/>
          </a:xfrm>
          <a:prstGeom prst="line">
            <a:avLst/>
          </a:prstGeom>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5141959" y="1059583"/>
            <a:ext cx="3866291" cy="3554819"/>
          </a:xfrm>
          <a:prstGeom prst="rect">
            <a:avLst/>
          </a:prstGeom>
          <a:noFill/>
        </p:spPr>
        <p:txBody>
          <a:bodyPr wrap="square" rtlCol="0">
            <a:spAutoFit/>
          </a:bodyPr>
          <a:lstStyle/>
          <a:p>
            <a:r>
              <a:rPr lang="sv-SE" sz="1500" b="1" dirty="0" err="1">
                <a:latin typeface="Verdana" panose="020B0604030504040204" pitchFamily="34" charset="0"/>
                <a:ea typeface="Verdana" panose="020B0604030504040204" pitchFamily="34" charset="0"/>
                <a:cs typeface="Verdana" panose="020B0604030504040204" pitchFamily="34" charset="0"/>
              </a:rPr>
              <a:t>Six</a:t>
            </a:r>
            <a:r>
              <a:rPr lang="sv-SE" sz="1500" b="1" dirty="0">
                <a:latin typeface="Verdana" panose="020B0604030504040204" pitchFamily="34" charset="0"/>
                <a:ea typeface="Verdana" panose="020B0604030504040204" pitchFamily="34" charset="0"/>
                <a:cs typeface="Verdana" panose="020B0604030504040204" pitchFamily="34" charset="0"/>
              </a:rPr>
              <a:t> Sigma: </a:t>
            </a:r>
            <a:r>
              <a:rPr lang="sv-SE" sz="1500" dirty="0">
                <a:latin typeface="Verdana" panose="020B0604030504040204" pitchFamily="34" charset="0"/>
                <a:ea typeface="Verdana" panose="020B0604030504040204" pitchFamily="34" charset="0"/>
                <a:cs typeface="Verdana" panose="020B0604030504040204" pitchFamily="34" charset="0"/>
              </a:rPr>
              <a:t>Fokus på att </a:t>
            </a:r>
            <a:r>
              <a:rPr lang="sv-SE" sz="1500" b="1" dirty="0">
                <a:latin typeface="Verdana" panose="020B0604030504040204" pitchFamily="34" charset="0"/>
                <a:ea typeface="Verdana" panose="020B0604030504040204" pitchFamily="34" charset="0"/>
                <a:cs typeface="Verdana" panose="020B0604030504040204" pitchFamily="34" charset="0"/>
              </a:rPr>
              <a:t>undvika variation i utförande </a:t>
            </a:r>
            <a:r>
              <a:rPr lang="sv-SE" sz="1500" dirty="0">
                <a:latin typeface="Verdana" panose="020B0604030504040204" pitchFamily="34" charset="0"/>
                <a:ea typeface="Verdana" panose="020B0604030504040204" pitchFamily="34" charset="0"/>
                <a:cs typeface="Verdana" panose="020B0604030504040204" pitchFamily="34" charset="0"/>
              </a:rPr>
              <a:t>för att undvika att kunden blir missnöjd över kvaliteten på varor och tjänster som är output från processen.   Centralt för att lyckas är att alla medarbetare följer specifikationen, det vill säga följder processbeskrivningen</a:t>
            </a:r>
          </a:p>
          <a:p>
            <a:endParaRPr lang="sv-SE" sz="1500" dirty="0">
              <a:latin typeface="Verdana" panose="020B0604030504040204" pitchFamily="34" charset="0"/>
              <a:ea typeface="Verdana" panose="020B0604030504040204" pitchFamily="34" charset="0"/>
              <a:cs typeface="Verdana" panose="020B0604030504040204" pitchFamily="34" charset="0"/>
            </a:endParaRPr>
          </a:p>
          <a:p>
            <a:r>
              <a:rPr lang="sv-SE" sz="1500" b="1" dirty="0">
                <a:latin typeface="Verdana" panose="020B0604030504040204" pitchFamily="34" charset="0"/>
                <a:ea typeface="Verdana" panose="020B0604030504040204" pitchFamily="34" charset="0"/>
                <a:cs typeface="Verdana" panose="020B0604030504040204" pitchFamily="34" charset="0"/>
              </a:rPr>
              <a:t>Ett exempel:</a:t>
            </a:r>
            <a:r>
              <a:rPr lang="sv-SE" sz="1500" dirty="0">
                <a:latin typeface="Verdana" panose="020B0604030504040204" pitchFamily="34" charset="0"/>
                <a:ea typeface="Verdana" panose="020B0604030504040204" pitchFamily="34" charset="0"/>
                <a:cs typeface="Verdana" panose="020B0604030504040204" pitchFamily="34" charset="0"/>
              </a:rPr>
              <a:t> McDonald produktion av hamburgare ska följa en bestämd rutin. Kvalitet på hamburgare ska inte variera beroende på använda resurser (som vilka anställda och maskiner som är inblandade</a:t>
            </a:r>
            <a:r>
              <a:rPr lang="sv-SE" sz="1350" dirty="0"/>
              <a:t>)</a:t>
            </a:r>
          </a:p>
        </p:txBody>
      </p:sp>
      <p:sp>
        <p:nvSpPr>
          <p:cNvPr id="78" name="TextBox 77"/>
          <p:cNvSpPr txBox="1"/>
          <p:nvPr/>
        </p:nvSpPr>
        <p:spPr>
          <a:xfrm>
            <a:off x="3000132" y="2233776"/>
            <a:ext cx="756084" cy="577081"/>
          </a:xfrm>
          <a:prstGeom prst="rect">
            <a:avLst/>
          </a:prstGeom>
          <a:noFill/>
        </p:spPr>
        <p:txBody>
          <a:bodyPr wrap="square" rtlCol="0">
            <a:spAutoFit/>
          </a:bodyPr>
          <a:lstStyle/>
          <a:p>
            <a:r>
              <a:rPr lang="sv-SE" sz="1050" dirty="0"/>
              <a:t>Ordern överstiger 200 kr?</a:t>
            </a:r>
          </a:p>
        </p:txBody>
      </p:sp>
      <p:sp>
        <p:nvSpPr>
          <p:cNvPr id="79" name="TextBox 78"/>
          <p:cNvSpPr txBox="1"/>
          <p:nvPr/>
        </p:nvSpPr>
        <p:spPr>
          <a:xfrm>
            <a:off x="3486186" y="2679762"/>
            <a:ext cx="756084" cy="253916"/>
          </a:xfrm>
          <a:prstGeom prst="rect">
            <a:avLst/>
          </a:prstGeom>
          <a:noFill/>
        </p:spPr>
        <p:txBody>
          <a:bodyPr wrap="square" rtlCol="0">
            <a:spAutoFit/>
          </a:bodyPr>
          <a:lstStyle/>
          <a:p>
            <a:r>
              <a:rPr lang="sv-SE" sz="1050" dirty="0"/>
              <a:t>Ja</a:t>
            </a:r>
          </a:p>
        </p:txBody>
      </p:sp>
      <p:sp>
        <p:nvSpPr>
          <p:cNvPr id="80" name="TextBox 79"/>
          <p:cNvSpPr txBox="1"/>
          <p:nvPr/>
        </p:nvSpPr>
        <p:spPr>
          <a:xfrm>
            <a:off x="3270162" y="3111810"/>
            <a:ext cx="756084" cy="253916"/>
          </a:xfrm>
          <a:prstGeom prst="rect">
            <a:avLst/>
          </a:prstGeom>
          <a:noFill/>
        </p:spPr>
        <p:txBody>
          <a:bodyPr wrap="square" rtlCol="0">
            <a:spAutoFit/>
          </a:bodyPr>
          <a:lstStyle/>
          <a:p>
            <a:r>
              <a:rPr lang="sv-SE" sz="1050" dirty="0"/>
              <a:t>Nej</a:t>
            </a:r>
          </a:p>
        </p:txBody>
      </p:sp>
    </p:spTree>
    <p:extLst>
      <p:ext uri="{BB962C8B-B14F-4D97-AF65-F5344CB8AC3E}">
        <p14:creationId xmlns:p14="http://schemas.microsoft.com/office/powerpoint/2010/main" val="1983973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6486" y="170911"/>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90917" y="537367"/>
            <a:ext cx="8530420" cy="596700"/>
          </a:xfrm>
        </p:spPr>
        <p:txBody>
          <a:bodyPr>
            <a:noAutofit/>
          </a:bodyPr>
          <a:lstStyle/>
          <a:p>
            <a:r>
              <a:rPr lang="sv-SE" sz="2700" dirty="0" smtClean="0"/>
              <a:t>Ytterligare processförbättringsaktiviteter</a:t>
            </a:r>
            <a:endParaRPr lang="sv-SE" sz="2700" dirty="0"/>
          </a:p>
        </p:txBody>
      </p:sp>
      <p:sp>
        <p:nvSpPr>
          <p:cNvPr id="3" name="Content Placeholder 2"/>
          <p:cNvSpPr>
            <a:spLocks noGrp="1"/>
          </p:cNvSpPr>
          <p:nvPr>
            <p:ph idx="1"/>
          </p:nvPr>
        </p:nvSpPr>
        <p:spPr>
          <a:xfrm>
            <a:off x="279044" y="1297837"/>
            <a:ext cx="8430058" cy="3240432"/>
          </a:xfrm>
        </p:spPr>
        <p:txBody>
          <a:bodyPr>
            <a:normAutofit/>
          </a:bodyPr>
          <a:lstStyle/>
          <a:p>
            <a:pPr indent="-285750">
              <a:spcBef>
                <a:spcPts val="900"/>
              </a:spcBef>
            </a:pPr>
            <a:r>
              <a:rPr lang="sv-SE" sz="1800" b="1" dirty="0"/>
              <a:t>Eliminera identifiera dubbelarbete</a:t>
            </a:r>
            <a:r>
              <a:rPr lang="sv-SE" sz="1800" dirty="0"/>
              <a:t>, det vill säga samma aktivitet görs flera gånger fast den bara skulle behöva göra en gång</a:t>
            </a:r>
          </a:p>
          <a:p>
            <a:pPr marL="800100" lvl="1">
              <a:spcBef>
                <a:spcPts val="900"/>
              </a:spcBef>
            </a:pPr>
            <a:r>
              <a:rPr lang="sv-SE" sz="1500" b="1" dirty="0"/>
              <a:t>Undvik dubbelinmatning i två eller flera IT-system, </a:t>
            </a:r>
            <a:r>
              <a:rPr lang="sv-SE" sz="1500" dirty="0"/>
              <a:t>det kan göras genom att integrera dem</a:t>
            </a:r>
          </a:p>
          <a:p>
            <a:pPr indent="-285750">
              <a:spcBef>
                <a:spcPts val="900"/>
              </a:spcBef>
            </a:pPr>
            <a:r>
              <a:rPr lang="sv-SE" sz="1800" b="1" dirty="0"/>
              <a:t>Eliminera flaskhalar, </a:t>
            </a:r>
            <a:r>
              <a:rPr lang="sv-SE" sz="1800" dirty="0"/>
              <a:t>det vill säga resursbrist i delar av processerna som stoppar flödet (”flaskhals”) och som kan leda till </a:t>
            </a:r>
            <a:r>
              <a:rPr lang="sv-SE" sz="1800" dirty="0" smtClean="0"/>
              <a:t>förseningar, det vill det saknas resurser att genomföra en aktivitet</a:t>
            </a:r>
            <a:endParaRPr lang="sv-SE" sz="1800" dirty="0"/>
          </a:p>
          <a:p>
            <a:pPr lvl="1">
              <a:spcBef>
                <a:spcPts val="900"/>
              </a:spcBef>
            </a:pPr>
            <a:endParaRPr lang="sv-SE" sz="1500" dirty="0"/>
          </a:p>
          <a:p>
            <a:pPr lvl="1">
              <a:spcBef>
                <a:spcPts val="900"/>
              </a:spcBef>
            </a:pPr>
            <a:endParaRPr lang="sv-SE" sz="1500" dirty="0"/>
          </a:p>
          <a:p>
            <a:endParaRPr lang="sv-SE" dirty="0"/>
          </a:p>
        </p:txBody>
      </p:sp>
    </p:spTree>
    <p:extLst>
      <p:ext uri="{BB962C8B-B14F-4D97-AF65-F5344CB8AC3E}">
        <p14:creationId xmlns:p14="http://schemas.microsoft.com/office/powerpoint/2010/main" val="76083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6486" y="170911"/>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585702" y="537367"/>
            <a:ext cx="8343080" cy="596700"/>
          </a:xfrm>
        </p:spPr>
        <p:txBody>
          <a:bodyPr>
            <a:noAutofit/>
          </a:bodyPr>
          <a:lstStyle/>
          <a:p>
            <a:r>
              <a:rPr lang="sv-SE" sz="2700" dirty="0" smtClean="0"/>
              <a:t>Ytterligare processförbättringsaktiviteter</a:t>
            </a:r>
            <a:endParaRPr lang="sv-SE" sz="2700" dirty="0"/>
          </a:p>
        </p:txBody>
      </p:sp>
      <p:sp>
        <p:nvSpPr>
          <p:cNvPr id="3" name="Content Placeholder 2"/>
          <p:cNvSpPr>
            <a:spLocks noGrp="1"/>
          </p:cNvSpPr>
          <p:nvPr>
            <p:ph idx="1"/>
          </p:nvPr>
        </p:nvSpPr>
        <p:spPr>
          <a:xfrm>
            <a:off x="279044" y="1297837"/>
            <a:ext cx="8430058" cy="3240432"/>
          </a:xfrm>
        </p:spPr>
        <p:txBody>
          <a:bodyPr>
            <a:normAutofit/>
          </a:bodyPr>
          <a:lstStyle/>
          <a:p>
            <a:pPr>
              <a:spcBef>
                <a:spcPts val="900"/>
              </a:spcBef>
            </a:pPr>
            <a:r>
              <a:rPr lang="sv-SE" sz="1800" b="1" dirty="0"/>
              <a:t>Gör saker parallellt i stället för sekventiellt om det är möjligt</a:t>
            </a:r>
            <a:r>
              <a:rPr lang="sv-SE" sz="1800" dirty="0"/>
              <a:t>, det vill säga vid en försäljningsprocess kan en beställningen kontrolleras samtidigt som kundens kredit </a:t>
            </a:r>
            <a:r>
              <a:rPr lang="sv-SE" sz="1800" dirty="0" smtClean="0"/>
              <a:t>kollas</a:t>
            </a:r>
            <a:endParaRPr lang="sv-SE" sz="1800" dirty="0"/>
          </a:p>
          <a:p>
            <a:pPr>
              <a:spcBef>
                <a:spcPts val="900"/>
              </a:spcBef>
            </a:pPr>
            <a:r>
              <a:rPr lang="sv-SE" sz="1800" b="1" dirty="0"/>
              <a:t>Identifiera </a:t>
            </a:r>
            <a:r>
              <a:rPr lang="sv-SE" sz="1800" b="1" dirty="0" smtClean="0"/>
              <a:t>”duplicted system”</a:t>
            </a:r>
            <a:r>
              <a:rPr lang="sv-SE" sz="1800" dirty="0" smtClean="0"/>
              <a:t>, </a:t>
            </a:r>
            <a:r>
              <a:rPr lang="sv-SE" sz="1800" dirty="0"/>
              <a:t>till exempel ska kan vissa personer mata in information i ett IT-system, medan andra gör det i ett annat IT-system vilket gör det svårt att veta var informationen finns – skapa till exempel tydliga rutiner för att hantera detta</a:t>
            </a:r>
          </a:p>
          <a:p>
            <a:pPr lvl="1">
              <a:spcBef>
                <a:spcPts val="900"/>
              </a:spcBef>
            </a:pPr>
            <a:endParaRPr lang="sv-SE" sz="1500" dirty="0"/>
          </a:p>
          <a:p>
            <a:pPr lvl="1">
              <a:spcBef>
                <a:spcPts val="900"/>
              </a:spcBef>
            </a:pPr>
            <a:endParaRPr lang="sv-SE" sz="1500" dirty="0"/>
          </a:p>
          <a:p>
            <a:endParaRPr lang="sv-SE" dirty="0"/>
          </a:p>
        </p:txBody>
      </p:sp>
    </p:spTree>
    <p:extLst>
      <p:ext uri="{BB962C8B-B14F-4D97-AF65-F5344CB8AC3E}">
        <p14:creationId xmlns:p14="http://schemas.microsoft.com/office/powerpoint/2010/main" val="1843510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673476" y="642477"/>
            <a:ext cx="7740949" cy="596700"/>
          </a:xfrm>
        </p:spPr>
        <p:txBody>
          <a:bodyPr/>
          <a:lstStyle/>
          <a:p>
            <a:r>
              <a:rPr lang="sv-SE" sz="2400" dirty="0"/>
              <a:t>Business Process Management (BPM)</a:t>
            </a:r>
          </a:p>
        </p:txBody>
      </p:sp>
      <p:sp>
        <p:nvSpPr>
          <p:cNvPr id="3" name="Content Placeholder 2"/>
          <p:cNvSpPr>
            <a:spLocks noGrp="1"/>
          </p:cNvSpPr>
          <p:nvPr>
            <p:ph idx="1"/>
          </p:nvPr>
        </p:nvSpPr>
        <p:spPr>
          <a:xfrm>
            <a:off x="673477" y="1224234"/>
            <a:ext cx="6850800" cy="3240432"/>
          </a:xfrm>
        </p:spPr>
        <p:txBody>
          <a:bodyPr>
            <a:normAutofit/>
          </a:bodyPr>
          <a:lstStyle/>
          <a:p>
            <a:r>
              <a:rPr lang="sv-SE" sz="1400" dirty="0" smtClean="0"/>
              <a:t>Business Process Management (processhantering) är en cyklisk managementprocess för att systematiskt skapa, utvärdera och förändra verksamhetsprocesser”</a:t>
            </a:r>
            <a:endParaRPr lang="sv-SE" sz="1400" dirty="0"/>
          </a:p>
        </p:txBody>
      </p:sp>
      <p:pic>
        <p:nvPicPr>
          <p:cNvPr id="4" name="Picture 3"/>
          <p:cNvPicPr>
            <a:picLocks noChangeAspect="1"/>
          </p:cNvPicPr>
          <p:nvPr/>
        </p:nvPicPr>
        <p:blipFill>
          <a:blip r:embed="rId2"/>
          <a:stretch>
            <a:fillRect/>
          </a:stretch>
        </p:blipFill>
        <p:spPr>
          <a:xfrm>
            <a:off x="3212696" y="2451368"/>
            <a:ext cx="4113587" cy="2092985"/>
          </a:xfrm>
          <a:prstGeom prst="rect">
            <a:avLst/>
          </a:prstGeom>
        </p:spPr>
      </p:pic>
      <p:sp>
        <p:nvSpPr>
          <p:cNvPr id="5" name="TextBox 4"/>
          <p:cNvSpPr txBox="1"/>
          <p:nvPr/>
        </p:nvSpPr>
        <p:spPr>
          <a:xfrm>
            <a:off x="5487369" y="4747839"/>
            <a:ext cx="2801566" cy="307777"/>
          </a:xfrm>
          <a:prstGeom prst="rect">
            <a:avLst/>
          </a:prstGeom>
          <a:noFill/>
        </p:spPr>
        <p:txBody>
          <a:bodyPr wrap="square" rtlCol="0">
            <a:spAutoFit/>
          </a:bodyPr>
          <a:lstStyle/>
          <a:p>
            <a:r>
              <a:rPr lang="sv-SE" sz="1400" dirty="0" smtClean="0"/>
              <a:t>(Kursboken, Chapter Extension 18)</a:t>
            </a:r>
            <a:endParaRPr lang="sv-SE" sz="1400" dirty="0"/>
          </a:p>
        </p:txBody>
      </p:sp>
      <p:sp>
        <p:nvSpPr>
          <p:cNvPr id="6" name="TextBox 5"/>
          <p:cNvSpPr txBox="1"/>
          <p:nvPr/>
        </p:nvSpPr>
        <p:spPr>
          <a:xfrm>
            <a:off x="1964984" y="3706237"/>
            <a:ext cx="1699681" cy="523220"/>
          </a:xfrm>
          <a:prstGeom prst="rect">
            <a:avLst/>
          </a:prstGeom>
          <a:noFill/>
        </p:spPr>
        <p:txBody>
          <a:bodyPr wrap="square" rtlCol="0">
            <a:spAutoFit/>
          </a:bodyPr>
          <a:lstStyle/>
          <a:p>
            <a:r>
              <a:rPr lang="sv-SE" sz="1400" i="1" dirty="0" smtClean="0"/>
              <a:t>Börja här: Modellera processer</a:t>
            </a:r>
            <a:endParaRPr lang="sv-SE" sz="1400" i="1" dirty="0"/>
          </a:p>
        </p:txBody>
      </p:sp>
      <p:cxnSp>
        <p:nvCxnSpPr>
          <p:cNvPr id="8" name="Straight Connector 7"/>
          <p:cNvCxnSpPr/>
          <p:nvPr/>
        </p:nvCxnSpPr>
        <p:spPr>
          <a:xfrm flipV="1">
            <a:off x="2694560" y="3336586"/>
            <a:ext cx="518136" cy="311285"/>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204066" y="2124023"/>
            <a:ext cx="1699681" cy="307777"/>
          </a:xfrm>
          <a:prstGeom prst="rect">
            <a:avLst/>
          </a:prstGeom>
          <a:noFill/>
        </p:spPr>
        <p:txBody>
          <a:bodyPr wrap="square" rtlCol="0">
            <a:spAutoFit/>
          </a:bodyPr>
          <a:lstStyle/>
          <a:p>
            <a:r>
              <a:rPr lang="sv-SE" sz="1400" i="1" dirty="0" smtClean="0"/>
              <a:t>Utforma IT-stöd här</a:t>
            </a:r>
            <a:endParaRPr lang="sv-SE" sz="1400" i="1" dirty="0"/>
          </a:p>
        </p:txBody>
      </p:sp>
      <p:cxnSp>
        <p:nvCxnSpPr>
          <p:cNvPr id="10" name="Straight Connector 9"/>
          <p:cNvCxnSpPr>
            <a:endCxn id="9" idx="1"/>
          </p:cNvCxnSpPr>
          <p:nvPr/>
        </p:nvCxnSpPr>
        <p:spPr>
          <a:xfrm flipV="1">
            <a:off x="5611984" y="2277912"/>
            <a:ext cx="592082" cy="71714"/>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6204066" y="3492229"/>
            <a:ext cx="120313" cy="383285"/>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915202" y="3756092"/>
            <a:ext cx="1988545" cy="738664"/>
          </a:xfrm>
          <a:prstGeom prst="rect">
            <a:avLst/>
          </a:prstGeom>
          <a:noFill/>
        </p:spPr>
        <p:txBody>
          <a:bodyPr wrap="square" rtlCol="0">
            <a:spAutoFit/>
          </a:bodyPr>
          <a:lstStyle/>
          <a:p>
            <a:r>
              <a:rPr lang="sv-SE" sz="1400" i="1" dirty="0" smtClean="0"/>
              <a:t>Implementera/</a:t>
            </a:r>
          </a:p>
          <a:p>
            <a:r>
              <a:rPr lang="sv-SE" sz="1400" i="1" dirty="0" smtClean="0"/>
              <a:t>introducera process med IT-stöd  i verksamhet</a:t>
            </a:r>
            <a:endParaRPr lang="sv-SE" sz="1400" i="1" dirty="0"/>
          </a:p>
        </p:txBody>
      </p:sp>
      <p:cxnSp>
        <p:nvCxnSpPr>
          <p:cNvPr id="14" name="Straight Connector 13"/>
          <p:cNvCxnSpPr/>
          <p:nvPr/>
        </p:nvCxnSpPr>
        <p:spPr>
          <a:xfrm flipV="1">
            <a:off x="4215521" y="4226796"/>
            <a:ext cx="696856" cy="419300"/>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2936291" y="4646096"/>
            <a:ext cx="2702215" cy="307777"/>
          </a:xfrm>
          <a:prstGeom prst="rect">
            <a:avLst/>
          </a:prstGeom>
          <a:noFill/>
        </p:spPr>
        <p:txBody>
          <a:bodyPr wrap="square" rtlCol="0">
            <a:spAutoFit/>
          </a:bodyPr>
          <a:lstStyle/>
          <a:p>
            <a:r>
              <a:rPr lang="sv-SE" sz="1400" i="1" dirty="0" smtClean="0"/>
              <a:t>Utvärdera implementation</a:t>
            </a:r>
            <a:endParaRPr lang="sv-SE" sz="1400" i="1" dirty="0"/>
          </a:p>
        </p:txBody>
      </p:sp>
    </p:spTree>
    <p:extLst>
      <p:ext uri="{BB962C8B-B14F-4D97-AF65-F5344CB8AC3E}">
        <p14:creationId xmlns:p14="http://schemas.microsoft.com/office/powerpoint/2010/main" val="3725781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1485900" y="4767263"/>
            <a:ext cx="1600200" cy="273844"/>
          </a:xfrm>
          <a:prstGeom prst="rect">
            <a:avLst/>
          </a:prstGeom>
          <a:noFill/>
        </p:spPr>
        <p:txBody>
          <a:bodyPr/>
          <a:lstStyle/>
          <a:p>
            <a:fld id="{D1942677-766F-42BF-8AC5-06313500C1B4}" type="slidenum">
              <a:rPr lang="sv-SE" smtClean="0"/>
              <a:pPr/>
              <a:t>39</a:t>
            </a:fld>
            <a:endParaRPr lang="sv-SE" smtClean="0"/>
          </a:p>
        </p:txBody>
      </p:sp>
      <p:sp>
        <p:nvSpPr>
          <p:cNvPr id="39939" name="Rectangle 2"/>
          <p:cNvSpPr>
            <a:spLocks noGrp="1" noChangeArrowheads="1"/>
          </p:cNvSpPr>
          <p:nvPr>
            <p:ph type="body" idx="1"/>
          </p:nvPr>
        </p:nvSpPr>
        <p:spPr/>
        <p:txBody>
          <a:bodyPr/>
          <a:lstStyle/>
          <a:p>
            <a:pPr eaLnBrk="1" hangingPunct="1">
              <a:buFont typeface="Wingdings" pitchFamily="2" charset="2"/>
              <a:buNone/>
            </a:pPr>
            <a:r>
              <a:rPr lang="sv-SE" dirty="0" smtClean="0"/>
              <a:t>Informationssystem/IT-system</a:t>
            </a:r>
            <a:endParaRPr lang="en-US" dirty="0" smtClean="0"/>
          </a:p>
        </p:txBody>
      </p:sp>
    </p:spTree>
    <p:extLst>
      <p:ext uri="{BB962C8B-B14F-4D97-AF65-F5344CB8AC3E}">
        <p14:creationId xmlns:p14="http://schemas.microsoft.com/office/powerpoint/2010/main" val="4138822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162"/>
          <p:cNvPicPr>
            <a:picLocks noChangeAspect="1"/>
          </p:cNvPicPr>
          <p:nvPr/>
        </p:nvPicPr>
        <p:blipFill>
          <a:blip r:embed="rId2"/>
          <a:stretch>
            <a:fillRect/>
          </a:stretch>
        </p:blipFill>
        <p:spPr>
          <a:xfrm>
            <a:off x="780210" y="256478"/>
            <a:ext cx="6325438" cy="4683513"/>
          </a:xfrm>
          <a:prstGeom prst="rect">
            <a:avLst/>
          </a:prstGeom>
        </p:spPr>
      </p:pic>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BPMN </a:t>
            </a:r>
            <a:endParaRPr lang="sv-SE" sz="2700" dirty="0"/>
          </a:p>
        </p:txBody>
      </p:sp>
      <p:sp>
        <p:nvSpPr>
          <p:cNvPr id="2" name="Oval 1"/>
          <p:cNvSpPr/>
          <p:nvPr/>
        </p:nvSpPr>
        <p:spPr>
          <a:xfrm>
            <a:off x="2486722" y="331694"/>
            <a:ext cx="1037063" cy="1129116"/>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359635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488" y="727895"/>
            <a:ext cx="6850800" cy="596700"/>
          </a:xfrm>
        </p:spPr>
        <p:txBody>
          <a:bodyPr>
            <a:normAutofit/>
          </a:bodyPr>
          <a:lstStyle/>
          <a:p>
            <a:r>
              <a:rPr lang="sv-SE" dirty="0" smtClean="0"/>
              <a:t>ERP</a:t>
            </a:r>
            <a:endParaRPr lang="sv-SE"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134"/>
          <a:stretch/>
        </p:blipFill>
        <p:spPr bwMode="auto">
          <a:xfrm>
            <a:off x="1381521" y="627534"/>
            <a:ext cx="5663335" cy="301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4969316"/>
            <a:ext cx="1755609" cy="230832"/>
          </a:xfrm>
          <a:prstGeom prst="rect">
            <a:avLst/>
          </a:prstGeom>
          <a:noFill/>
        </p:spPr>
        <p:txBody>
          <a:bodyPr wrap="none" rtlCol="0">
            <a:spAutoFit/>
          </a:bodyPr>
          <a:lstStyle/>
          <a:p>
            <a:r>
              <a:rPr lang="sv-SE" sz="900" dirty="0">
                <a:latin typeface="Arial" pitchFamily="34" charset="0"/>
                <a:cs typeface="Arial" pitchFamily="34" charset="0"/>
              </a:rPr>
              <a:t>Picture from [Davenport, 1998]</a:t>
            </a:r>
            <a:endParaRPr lang="en-US" sz="900" dirty="0">
              <a:latin typeface="Arial" pitchFamily="34" charset="0"/>
              <a:cs typeface="Arial" pitchFamily="34" charset="0"/>
            </a:endParaRPr>
          </a:p>
        </p:txBody>
      </p:sp>
      <p:sp>
        <p:nvSpPr>
          <p:cNvPr id="9" name="Content Placeholder 2"/>
          <p:cNvSpPr txBox="1">
            <a:spLocks/>
          </p:cNvSpPr>
          <p:nvPr/>
        </p:nvSpPr>
        <p:spPr>
          <a:xfrm>
            <a:off x="729622" y="3816879"/>
            <a:ext cx="7830870" cy="75608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350" dirty="0"/>
              <a:t>Om en organisation investerar i ett affärssystem så  finns all information i det systems databas, det vill säga i en och samma databas, och informationen kommer att vara konsistent eftersom systemets databas hanterar detta.</a:t>
            </a:r>
          </a:p>
          <a:p>
            <a:pPr marL="0" indent="0">
              <a:buNone/>
            </a:pPr>
            <a:r>
              <a:rPr lang="sv-SE" sz="1350" dirty="0"/>
              <a:t>ERP systemet har ett antal moduler/applikationer som hanterar de funktioner som olika avdelningar behöver. Funktioner riktade mot: Kunder, leverantörer, anställda, styrning.</a:t>
            </a:r>
          </a:p>
        </p:txBody>
      </p:sp>
    </p:spTree>
    <p:extLst>
      <p:ext uri="{BB962C8B-B14F-4D97-AF65-F5344CB8AC3E}">
        <p14:creationId xmlns:p14="http://schemas.microsoft.com/office/powerpoint/2010/main" val="3752589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Kundhanteringssystem</a:t>
            </a:r>
            <a:endParaRPr lang="sv-SE" dirty="0"/>
          </a:p>
        </p:txBody>
      </p:sp>
      <p:sp>
        <p:nvSpPr>
          <p:cNvPr id="4" name="Content Placeholder 2"/>
          <p:cNvSpPr>
            <a:spLocks noGrp="1"/>
          </p:cNvSpPr>
          <p:nvPr>
            <p:ph idx="1"/>
          </p:nvPr>
        </p:nvSpPr>
        <p:spPr>
          <a:xfrm>
            <a:off x="792000" y="1350761"/>
            <a:ext cx="8266940" cy="3888432"/>
          </a:xfrm>
        </p:spPr>
        <p:txBody>
          <a:bodyPr>
            <a:normAutofit/>
          </a:bodyPr>
          <a:lstStyle/>
          <a:p>
            <a:r>
              <a:rPr lang="sv-SE" sz="1600" dirty="0" smtClean="0"/>
              <a:t>Kundhanteringssystem</a:t>
            </a:r>
            <a:r>
              <a:rPr lang="sv-SE" sz="1600" b="1" dirty="0" smtClean="0"/>
              <a:t> </a:t>
            </a:r>
            <a:r>
              <a:rPr lang="sv-SE" sz="1600" dirty="0" smtClean="0"/>
              <a:t>(Customer </a:t>
            </a:r>
            <a:r>
              <a:rPr lang="sv-SE" sz="1600" dirty="0"/>
              <a:t>Relationship </a:t>
            </a:r>
            <a:r>
              <a:rPr lang="sv-SE" sz="1600" dirty="0" smtClean="0"/>
              <a:t>Management System, CRM) är en svit/serie av applikationer som TILL </a:t>
            </a:r>
            <a:r>
              <a:rPr lang="sv-SE" sz="1600" dirty="0"/>
              <a:t>EXEMPEL </a:t>
            </a:r>
            <a:r>
              <a:rPr lang="sv-SE" sz="1600" dirty="0" smtClean="0"/>
              <a:t>kan hantera </a:t>
            </a:r>
            <a:r>
              <a:rPr lang="sv-SE" sz="1600" dirty="0"/>
              <a:t>följande </a:t>
            </a:r>
            <a:r>
              <a:rPr lang="sv-SE" sz="1600" dirty="0" smtClean="0"/>
              <a:t>funktioner (som har med kundrelationer att göra): </a:t>
            </a:r>
            <a:endParaRPr lang="sv-SE" sz="1600" dirty="0"/>
          </a:p>
          <a:p>
            <a:pPr lvl="1"/>
            <a:r>
              <a:rPr lang="sv-SE" sz="1400" dirty="0"/>
              <a:t>Försäljningsstöd (orderhantering </a:t>
            </a:r>
            <a:r>
              <a:rPr lang="sv-SE" sz="1400" dirty="0" err="1"/>
              <a:t>etc</a:t>
            </a:r>
            <a:r>
              <a:rPr lang="sv-SE" sz="1400" dirty="0"/>
              <a:t>)</a:t>
            </a:r>
          </a:p>
          <a:p>
            <a:pPr lvl="1"/>
            <a:r>
              <a:rPr lang="sv-SE" sz="1400" dirty="0"/>
              <a:t>Kundregister</a:t>
            </a:r>
          </a:p>
          <a:p>
            <a:pPr lvl="1"/>
            <a:r>
              <a:rPr lang="sv-SE" sz="1400" dirty="0"/>
              <a:t>Kundmöteshantering</a:t>
            </a:r>
          </a:p>
          <a:p>
            <a:pPr lvl="1"/>
            <a:r>
              <a:rPr lang="sv-SE" sz="1400" dirty="0"/>
              <a:t>Marknadsföring – identifiera kundgrupper, stöd för att genomföra och mäta  marknadsföringskampanjer</a:t>
            </a:r>
          </a:p>
          <a:p>
            <a:pPr lvl="1"/>
            <a:r>
              <a:rPr lang="sv-SE" sz="1400" dirty="0"/>
              <a:t>Kundsupport/teknisk support</a:t>
            </a:r>
          </a:p>
          <a:p>
            <a:pPr lvl="1"/>
            <a:r>
              <a:rPr lang="sv-SE" sz="1400" dirty="0" smtClean="0"/>
              <a:t>Kundanalys</a:t>
            </a:r>
          </a:p>
          <a:p>
            <a:r>
              <a:rPr lang="sv-SE" sz="1600" dirty="0" smtClean="0"/>
              <a:t>Notera att om man införskaffar ett affärssystem (ERP-system) så ingår oftast CRM-applikationerna som moduler</a:t>
            </a:r>
            <a:endParaRPr lang="sv-SE" sz="1600" dirty="0"/>
          </a:p>
          <a:p>
            <a:pPr>
              <a:buNone/>
            </a:pPr>
            <a:endParaRPr lang="sv-SE" dirty="0" smtClean="0"/>
          </a:p>
        </p:txBody>
      </p:sp>
      <p:sp>
        <p:nvSpPr>
          <p:cNvPr id="5" name="TextBox 4"/>
          <p:cNvSpPr txBox="1"/>
          <p:nvPr/>
        </p:nvSpPr>
        <p:spPr>
          <a:xfrm>
            <a:off x="6689489" y="4745742"/>
            <a:ext cx="1906621" cy="307777"/>
          </a:xfrm>
          <a:prstGeom prst="rect">
            <a:avLst/>
          </a:prstGeom>
          <a:noFill/>
        </p:spPr>
        <p:txBody>
          <a:bodyPr wrap="square" rtlCol="0">
            <a:spAutoFit/>
          </a:bodyPr>
          <a:lstStyle/>
          <a:p>
            <a:r>
              <a:rPr lang="sv-SE" sz="1400" dirty="0" smtClean="0"/>
              <a:t>(Kursboken, s 216-217)</a:t>
            </a:r>
            <a:endParaRPr lang="sv-SE" sz="1400" dirty="0"/>
          </a:p>
        </p:txBody>
      </p:sp>
    </p:spTree>
    <p:extLst>
      <p:ext uri="{BB962C8B-B14F-4D97-AF65-F5344CB8AC3E}">
        <p14:creationId xmlns:p14="http://schemas.microsoft.com/office/powerpoint/2010/main" val="2325381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44" y="485889"/>
            <a:ext cx="6850800" cy="596700"/>
          </a:xfrm>
        </p:spPr>
        <p:txBody>
          <a:bodyPr>
            <a:normAutofit fontScale="90000"/>
          </a:bodyPr>
          <a:lstStyle/>
          <a:p>
            <a:r>
              <a:rPr lang="sv-SE" dirty="0" smtClean="0"/>
              <a:t>Supply-Chain Management System</a:t>
            </a:r>
            <a:endParaRPr lang="sv-SE" dirty="0"/>
          </a:p>
        </p:txBody>
      </p:sp>
      <p:sp>
        <p:nvSpPr>
          <p:cNvPr id="9" name="Content Placeholder 2"/>
          <p:cNvSpPr txBox="1">
            <a:spLocks/>
          </p:cNvSpPr>
          <p:nvPr/>
        </p:nvSpPr>
        <p:spPr>
          <a:xfrm>
            <a:off x="558082" y="1082589"/>
            <a:ext cx="8362633" cy="3935977"/>
          </a:xfrm>
          <a:prstGeom prst="rect">
            <a:avLst/>
          </a:prstGeom>
        </p:spPr>
        <p:txBody>
          <a:bodyPr vert="horz" lIns="91440" tIns="45720" rIns="91440" bIns="45720" rtlCol="0">
            <a:normAutofit/>
          </a:bodyPr>
          <a:lst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800" dirty="0" smtClean="0"/>
              <a:t>Supply-Chain Management System kan stödja leverantörskedjan – och flera organisationer i leverantörskedja kan arbeta i systemet</a:t>
            </a:r>
          </a:p>
          <a:p>
            <a:r>
              <a:rPr lang="sv-SE" sz="1800" dirty="0" smtClean="0"/>
              <a:t>Bullwhip-effekten </a:t>
            </a:r>
            <a:r>
              <a:rPr lang="sv-SE" sz="1800" dirty="0"/>
              <a:t>kan </a:t>
            </a:r>
            <a:r>
              <a:rPr lang="sv-SE" sz="1800" dirty="0" smtClean="0"/>
              <a:t>hanteras </a:t>
            </a:r>
            <a:r>
              <a:rPr lang="sv-SE" sz="1800" dirty="0"/>
              <a:t>genom att </a:t>
            </a:r>
            <a:r>
              <a:rPr lang="sv-SE" sz="1800" dirty="0" smtClean="0"/>
              <a:t>en återförsäljare (retailer) </a:t>
            </a:r>
            <a:r>
              <a:rPr lang="sv-SE" sz="1800" dirty="0"/>
              <a:t>tillåter organisationer tidigare i leverantörskedjan att ta del av </a:t>
            </a:r>
            <a:r>
              <a:rPr lang="sv-SE" sz="1800" dirty="0" smtClean="0"/>
              <a:t>information om variationer </a:t>
            </a:r>
            <a:r>
              <a:rPr lang="sv-SE" sz="1800" dirty="0"/>
              <a:t>i slutkunders </a:t>
            </a:r>
            <a:r>
              <a:rPr lang="sv-SE" sz="1800" dirty="0" smtClean="0"/>
              <a:t>beställningar</a:t>
            </a:r>
          </a:p>
          <a:p>
            <a:r>
              <a:rPr lang="sv-SE" sz="1800" dirty="0" smtClean="0"/>
              <a:t>Effektiviserar leverantörkedjan – enklare att göra beställningar och dessa kan också göras automatiskt om info om lagersaldo finns</a:t>
            </a:r>
          </a:p>
          <a:p>
            <a:r>
              <a:rPr lang="sv-SE" sz="1800" dirty="0" smtClean="0"/>
              <a:t>Möjliggör just-in-time leveranser (och därmed små lager med låga kostnader)</a:t>
            </a:r>
            <a:endParaRPr lang="sv-SE" sz="1800" dirty="0"/>
          </a:p>
          <a:p>
            <a:endParaRPr lang="sv-SE" sz="1600" dirty="0"/>
          </a:p>
        </p:txBody>
      </p:sp>
      <p:sp>
        <p:nvSpPr>
          <p:cNvPr id="4" name="TextBox 3"/>
          <p:cNvSpPr txBox="1"/>
          <p:nvPr/>
        </p:nvSpPr>
        <p:spPr>
          <a:xfrm>
            <a:off x="5963056" y="4541461"/>
            <a:ext cx="1906621" cy="307777"/>
          </a:xfrm>
          <a:prstGeom prst="rect">
            <a:avLst/>
          </a:prstGeom>
          <a:noFill/>
        </p:spPr>
        <p:txBody>
          <a:bodyPr wrap="square" rtlCol="0">
            <a:spAutoFit/>
          </a:bodyPr>
          <a:lstStyle/>
          <a:p>
            <a:r>
              <a:rPr lang="sv-SE" sz="1400" dirty="0" smtClean="0"/>
              <a:t>(Kursboken, s 562)</a:t>
            </a:r>
            <a:endParaRPr lang="sv-SE" sz="1400" dirty="0"/>
          </a:p>
        </p:txBody>
      </p:sp>
    </p:spTree>
    <p:extLst>
      <p:ext uri="{BB962C8B-B14F-4D97-AF65-F5344CB8AC3E}">
        <p14:creationId xmlns:p14="http://schemas.microsoft.com/office/powerpoint/2010/main" val="8070092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Informationssilos</a:t>
            </a:r>
            <a:endParaRPr lang="sv-SE" dirty="0"/>
          </a:p>
        </p:txBody>
      </p:sp>
      <p:sp>
        <p:nvSpPr>
          <p:cNvPr id="3" name="Content Placeholder 2"/>
          <p:cNvSpPr>
            <a:spLocks noGrp="1"/>
          </p:cNvSpPr>
          <p:nvPr>
            <p:ph idx="1"/>
          </p:nvPr>
        </p:nvSpPr>
        <p:spPr/>
        <p:txBody>
          <a:bodyPr>
            <a:normAutofit/>
          </a:bodyPr>
          <a:lstStyle/>
          <a:p>
            <a:r>
              <a:rPr lang="sv-SE" sz="2000" dirty="0" smtClean="0"/>
              <a:t>Informationssilos </a:t>
            </a:r>
            <a:r>
              <a:rPr lang="sv-SE" sz="2000" dirty="0"/>
              <a:t>– </a:t>
            </a:r>
            <a:r>
              <a:rPr lang="sv-SE" sz="2000" dirty="0" smtClean="0"/>
              <a:t>vad är det och varför är det problematiskt?</a:t>
            </a:r>
            <a:endParaRPr lang="sv-SE" sz="2000" dirty="0"/>
          </a:p>
        </p:txBody>
      </p:sp>
      <p:pic>
        <p:nvPicPr>
          <p:cNvPr id="4" name="Picture 3"/>
          <p:cNvPicPr>
            <a:picLocks noChangeAspect="1"/>
          </p:cNvPicPr>
          <p:nvPr/>
        </p:nvPicPr>
        <p:blipFill>
          <a:blip r:embed="rId2"/>
          <a:stretch>
            <a:fillRect/>
          </a:stretch>
        </p:blipFill>
        <p:spPr>
          <a:xfrm>
            <a:off x="3662421" y="2321779"/>
            <a:ext cx="2531296" cy="2080467"/>
          </a:xfrm>
          <a:prstGeom prst="rect">
            <a:avLst/>
          </a:prstGeom>
        </p:spPr>
      </p:pic>
    </p:spTree>
    <p:extLst>
      <p:ext uri="{BB962C8B-B14F-4D97-AF65-F5344CB8AC3E}">
        <p14:creationId xmlns:p14="http://schemas.microsoft.com/office/powerpoint/2010/main" val="402819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732" y="3893889"/>
            <a:ext cx="8252638" cy="756084"/>
          </a:xfrm>
        </p:spPr>
        <p:txBody>
          <a:bodyPr>
            <a:noAutofit/>
          </a:bodyPr>
          <a:lstStyle/>
          <a:p>
            <a:pPr marL="0" indent="0">
              <a:buNone/>
            </a:pPr>
            <a:r>
              <a:rPr lang="sv-SE" sz="1600" b="1" dirty="0"/>
              <a:t>Integrera med meddelandemäklare </a:t>
            </a:r>
            <a:r>
              <a:rPr lang="sv-SE" sz="1600" dirty="0"/>
              <a:t>–  ITS integreras genom att alla ITS kommunicerar via en </a:t>
            </a:r>
            <a:r>
              <a:rPr lang="sv-SE" sz="1600" dirty="0" smtClean="0"/>
              <a:t>meddelandemäklare</a:t>
            </a:r>
            <a:endParaRPr lang="sv-SE" sz="1600" dirty="0"/>
          </a:p>
        </p:txBody>
      </p:sp>
      <p:sp>
        <p:nvSpPr>
          <p:cNvPr id="4" name="Title 1"/>
          <p:cNvSpPr>
            <a:spLocks noGrp="1"/>
          </p:cNvSpPr>
          <p:nvPr>
            <p:ph type="title"/>
          </p:nvPr>
        </p:nvSpPr>
        <p:spPr>
          <a:xfrm>
            <a:off x="359732" y="222184"/>
            <a:ext cx="6936957" cy="857250"/>
          </a:xfrm>
        </p:spPr>
        <p:txBody>
          <a:bodyPr>
            <a:noAutofit/>
          </a:bodyPr>
          <a:lstStyle/>
          <a:p>
            <a:pPr algn="l"/>
            <a:r>
              <a:rPr lang="sv-SE" sz="2550" dirty="0"/>
              <a:t>Integrera med meddelandemäklare</a:t>
            </a:r>
          </a:p>
        </p:txBody>
      </p:sp>
      <p:sp>
        <p:nvSpPr>
          <p:cNvPr id="2" name="Slide Number Placeholder 1"/>
          <p:cNvSpPr>
            <a:spLocks noGrp="1"/>
          </p:cNvSpPr>
          <p:nvPr>
            <p:ph type="sldNum" sz="quarter" idx="4294967295"/>
          </p:nvPr>
        </p:nvSpPr>
        <p:spPr>
          <a:xfrm>
            <a:off x="6057900" y="4767263"/>
            <a:ext cx="1600200" cy="273844"/>
          </a:xfrm>
          <a:prstGeom prst="rect">
            <a:avLst/>
          </a:prstGeom>
        </p:spPr>
        <p:txBody>
          <a:bodyPr/>
          <a:lstStyle/>
          <a:p>
            <a:fld id="{711B40CF-3D6F-494B-AA44-F841CA8383F2}" type="slidenum">
              <a:rPr lang="sv-SE" smtClean="0"/>
              <a:pPr/>
              <a:t>44</a:t>
            </a:fld>
            <a:endParaRPr lang="sv-SE"/>
          </a:p>
        </p:txBody>
      </p:sp>
      <p:pic>
        <p:nvPicPr>
          <p:cNvPr id="6" name="Picture 5"/>
          <p:cNvPicPr>
            <a:picLocks noChangeAspect="1"/>
          </p:cNvPicPr>
          <p:nvPr/>
        </p:nvPicPr>
        <p:blipFill>
          <a:blip r:embed="rId3"/>
          <a:stretch>
            <a:fillRect/>
          </a:stretch>
        </p:blipFill>
        <p:spPr>
          <a:xfrm>
            <a:off x="1275907" y="1304729"/>
            <a:ext cx="5667153" cy="2127938"/>
          </a:xfrm>
          <a:prstGeom prst="rect">
            <a:avLst/>
          </a:prstGeom>
        </p:spPr>
      </p:pic>
    </p:spTree>
    <p:extLst>
      <p:ext uri="{BB962C8B-B14F-4D97-AF65-F5344CB8AC3E}">
        <p14:creationId xmlns:p14="http://schemas.microsoft.com/office/powerpoint/2010/main" val="17323360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6855" y="346232"/>
            <a:ext cx="6850800" cy="596700"/>
          </a:xfrm>
        </p:spPr>
        <p:txBody>
          <a:bodyPr>
            <a:normAutofit/>
          </a:bodyPr>
          <a:lstStyle/>
          <a:p>
            <a:r>
              <a:rPr lang="sv-SE" dirty="0" smtClean="0"/>
              <a:t>Lösa integration med </a:t>
            </a:r>
            <a:r>
              <a:rPr lang="sv-SE" dirty="0" smtClean="0"/>
              <a:t>ERP</a:t>
            </a:r>
            <a:endParaRPr lang="sv-SE"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134"/>
          <a:stretch/>
        </p:blipFill>
        <p:spPr bwMode="auto">
          <a:xfrm>
            <a:off x="1357667" y="1573739"/>
            <a:ext cx="5663335" cy="301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4969316"/>
            <a:ext cx="1755609" cy="230832"/>
          </a:xfrm>
          <a:prstGeom prst="rect">
            <a:avLst/>
          </a:prstGeom>
          <a:noFill/>
        </p:spPr>
        <p:txBody>
          <a:bodyPr wrap="none" rtlCol="0">
            <a:spAutoFit/>
          </a:bodyPr>
          <a:lstStyle/>
          <a:p>
            <a:r>
              <a:rPr lang="sv-SE" sz="900" dirty="0">
                <a:latin typeface="Arial" pitchFamily="34" charset="0"/>
                <a:cs typeface="Arial" pitchFamily="34" charset="0"/>
              </a:rPr>
              <a:t>Picture from [Davenport, 1998]</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15683831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74" name="Picture 2" descr="Bildresultat för lego block"/>
          <p:cNvPicPr>
            <a:picLocks noChangeAspect="1" noChangeArrowheads="1"/>
          </p:cNvPicPr>
          <p:nvPr/>
        </p:nvPicPr>
        <p:blipFill>
          <a:blip r:embed="rId2" cstate="print">
            <a:lum bright="24000"/>
            <a:extLst>
              <a:ext uri="{28A0092B-C50C-407E-A947-70E740481C1C}">
                <a14:useLocalDpi xmlns:a14="http://schemas.microsoft.com/office/drawing/2010/main" val="0"/>
              </a:ext>
            </a:extLst>
          </a:blip>
          <a:srcRect/>
          <a:stretch>
            <a:fillRect/>
          </a:stretch>
        </p:blipFill>
        <p:spPr bwMode="auto">
          <a:xfrm>
            <a:off x="2859994" y="3663133"/>
            <a:ext cx="2628314" cy="13654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62136" y="258468"/>
            <a:ext cx="6850800" cy="596700"/>
          </a:xfrm>
        </p:spPr>
        <p:txBody>
          <a:bodyPr>
            <a:normAutofit/>
          </a:bodyPr>
          <a:lstStyle/>
          <a:p>
            <a:r>
              <a:rPr lang="sv-SE" dirty="0" smtClean="0"/>
              <a:t>Tjänsteorienterad arkitektur</a:t>
            </a:r>
            <a:endParaRPr lang="sv-SE" dirty="0"/>
          </a:p>
        </p:txBody>
      </p:sp>
      <p:sp>
        <p:nvSpPr>
          <p:cNvPr id="3" name="Content Placeholder 2"/>
          <p:cNvSpPr>
            <a:spLocks noGrp="1"/>
          </p:cNvSpPr>
          <p:nvPr>
            <p:ph idx="1"/>
          </p:nvPr>
        </p:nvSpPr>
        <p:spPr>
          <a:xfrm>
            <a:off x="636412" y="818511"/>
            <a:ext cx="8243422" cy="1645767"/>
          </a:xfrm>
        </p:spPr>
        <p:txBody>
          <a:bodyPr>
            <a:normAutofit fontScale="77500" lnSpcReduction="20000"/>
          </a:bodyPr>
          <a:lstStyle/>
          <a:p>
            <a:pPr marL="0" indent="0">
              <a:buNone/>
            </a:pPr>
            <a:r>
              <a:rPr lang="sv-SE" dirty="0">
                <a:solidFill>
                  <a:schemeClr val="tx2">
                    <a:lumMod val="75000"/>
                  </a:schemeClr>
                </a:solidFill>
                <a:latin typeface="+mn-lt"/>
                <a:ea typeface="+mn-ea"/>
                <a:cs typeface="+mn-cs"/>
              </a:rPr>
              <a:t>SOA – Service Oriented </a:t>
            </a:r>
            <a:r>
              <a:rPr lang="sv-SE" dirty="0" err="1">
                <a:solidFill>
                  <a:schemeClr val="tx2">
                    <a:lumMod val="75000"/>
                  </a:schemeClr>
                </a:solidFill>
                <a:latin typeface="+mn-lt"/>
                <a:ea typeface="+mn-ea"/>
                <a:cs typeface="+mn-cs"/>
              </a:rPr>
              <a:t>A</a:t>
            </a:r>
            <a:r>
              <a:rPr lang="sv-SE" dirty="0" err="1">
                <a:solidFill>
                  <a:schemeClr val="tx2">
                    <a:lumMod val="75000"/>
                  </a:schemeClr>
                </a:solidFill>
                <a:latin typeface="+mn-lt"/>
                <a:ea typeface="+mn-ea"/>
                <a:cs typeface="+mn-cs"/>
              </a:rPr>
              <a:t>rchitecture</a:t>
            </a:r>
            <a:r>
              <a:rPr lang="sv-SE" dirty="0">
                <a:solidFill>
                  <a:schemeClr val="tx2">
                    <a:lumMod val="75000"/>
                  </a:schemeClr>
                </a:solidFill>
                <a:latin typeface="+mn-lt"/>
                <a:ea typeface="+mn-ea"/>
                <a:cs typeface="+mn-cs"/>
              </a:rPr>
              <a:t> är en struktur på ITS som bygger på ett antal fristående moduler – så kallade tjänster. En tjänst är i detta fall ett specialskrivet program utformat för utföra en viss funktion. Varje tjänsts gränssnitt är mycket väl specificerat och följer vanligtvis en standard, till exempel Web Service </a:t>
            </a:r>
            <a:r>
              <a:rPr lang="sv-SE" dirty="0" err="1">
                <a:solidFill>
                  <a:schemeClr val="tx2">
                    <a:lumMod val="75000"/>
                  </a:schemeClr>
                </a:solidFill>
                <a:latin typeface="+mn-lt"/>
                <a:ea typeface="+mn-ea"/>
                <a:cs typeface="+mn-cs"/>
              </a:rPr>
              <a:t>protocols</a:t>
            </a:r>
            <a:r>
              <a:rPr lang="sv-SE" dirty="0">
                <a:solidFill>
                  <a:schemeClr val="tx2">
                    <a:lumMod val="75000"/>
                  </a:schemeClr>
                </a:solidFill>
                <a:latin typeface="+mn-lt"/>
                <a:ea typeface="+mn-ea"/>
                <a:cs typeface="+mn-cs"/>
              </a:rPr>
              <a:t>.</a:t>
            </a:r>
          </a:p>
          <a:p>
            <a:pPr marL="0" indent="0">
              <a:buNone/>
            </a:pPr>
            <a:endParaRPr lang="sv-SE" dirty="0"/>
          </a:p>
          <a:p>
            <a:endParaRPr lang="sv-SE" dirty="0"/>
          </a:p>
        </p:txBody>
      </p:sp>
      <p:sp>
        <p:nvSpPr>
          <p:cNvPr id="4" name="Slide Number Placeholder 3"/>
          <p:cNvSpPr>
            <a:spLocks noGrp="1"/>
          </p:cNvSpPr>
          <p:nvPr>
            <p:ph type="sldNum" sz="quarter" idx="4294967295"/>
          </p:nvPr>
        </p:nvSpPr>
        <p:spPr>
          <a:xfrm>
            <a:off x="8676456" y="4953546"/>
            <a:ext cx="459414" cy="273844"/>
          </a:xfrm>
          <a:prstGeom prst="rect">
            <a:avLst/>
          </a:prstGeom>
        </p:spPr>
        <p:txBody>
          <a:bodyPr/>
          <a:lstStyle/>
          <a:p>
            <a:fld id="{711B40CF-3D6F-494B-AA44-F841CA8383F2}" type="slidenum">
              <a:rPr lang="sv-SE" smtClean="0"/>
              <a:pPr/>
              <a:t>46</a:t>
            </a:fld>
            <a:endParaRPr lang="sv-SE"/>
          </a:p>
        </p:txBody>
      </p:sp>
      <p:sp>
        <p:nvSpPr>
          <p:cNvPr id="14" name="Oval 13"/>
          <p:cNvSpPr/>
          <p:nvPr/>
        </p:nvSpPr>
        <p:spPr>
          <a:xfrm>
            <a:off x="5067656" y="3798299"/>
            <a:ext cx="216024" cy="2166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8" name="Oval 17"/>
          <p:cNvSpPr/>
          <p:nvPr/>
        </p:nvSpPr>
        <p:spPr>
          <a:xfrm>
            <a:off x="5115603" y="4078404"/>
            <a:ext cx="216024" cy="2166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9" name="Oval 18"/>
          <p:cNvSpPr/>
          <p:nvPr/>
        </p:nvSpPr>
        <p:spPr>
          <a:xfrm>
            <a:off x="4416161" y="3749238"/>
            <a:ext cx="216024" cy="2166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1" name="Oval 20"/>
          <p:cNvSpPr/>
          <p:nvPr/>
        </p:nvSpPr>
        <p:spPr>
          <a:xfrm>
            <a:off x="3771512" y="3806964"/>
            <a:ext cx="216024" cy="2166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3" name="Oval 22"/>
          <p:cNvSpPr/>
          <p:nvPr/>
        </p:nvSpPr>
        <p:spPr>
          <a:xfrm>
            <a:off x="3005252" y="4078166"/>
            <a:ext cx="216024" cy="2166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4" name="Oval 23"/>
          <p:cNvSpPr/>
          <p:nvPr/>
        </p:nvSpPr>
        <p:spPr>
          <a:xfrm>
            <a:off x="2913065" y="4763967"/>
            <a:ext cx="216024" cy="2166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5" name="Oval 24"/>
          <p:cNvSpPr/>
          <p:nvPr/>
        </p:nvSpPr>
        <p:spPr>
          <a:xfrm>
            <a:off x="3572315" y="4448633"/>
            <a:ext cx="216024" cy="2166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6" name="Oval 25"/>
          <p:cNvSpPr/>
          <p:nvPr/>
        </p:nvSpPr>
        <p:spPr>
          <a:xfrm>
            <a:off x="4349006" y="4481268"/>
            <a:ext cx="216024" cy="2166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7" name="TextBox 26"/>
          <p:cNvSpPr txBox="1"/>
          <p:nvPr/>
        </p:nvSpPr>
        <p:spPr>
          <a:xfrm>
            <a:off x="899592" y="3467730"/>
            <a:ext cx="985755" cy="461665"/>
          </a:xfrm>
          <a:prstGeom prst="rect">
            <a:avLst/>
          </a:prstGeom>
          <a:noFill/>
        </p:spPr>
        <p:txBody>
          <a:bodyPr wrap="square" rtlCol="0">
            <a:spAutoFit/>
          </a:bodyPr>
          <a:lstStyle/>
          <a:p>
            <a:pPr algn="ctr"/>
            <a:r>
              <a:rPr lang="sv-SE" sz="1200" dirty="0"/>
              <a:t>Försäljnings-</a:t>
            </a:r>
          </a:p>
          <a:p>
            <a:pPr algn="ctr"/>
            <a:r>
              <a:rPr lang="sv-SE" sz="1200" dirty="0"/>
              <a:t>avdelning</a:t>
            </a:r>
          </a:p>
        </p:txBody>
      </p:sp>
      <p:sp>
        <p:nvSpPr>
          <p:cNvPr id="28" name="TextBox 27"/>
          <p:cNvSpPr txBox="1"/>
          <p:nvPr/>
        </p:nvSpPr>
        <p:spPr>
          <a:xfrm>
            <a:off x="1790982" y="3042825"/>
            <a:ext cx="982132" cy="461665"/>
          </a:xfrm>
          <a:prstGeom prst="rect">
            <a:avLst/>
          </a:prstGeom>
          <a:noFill/>
        </p:spPr>
        <p:txBody>
          <a:bodyPr wrap="square" rtlCol="0">
            <a:spAutoFit/>
          </a:bodyPr>
          <a:lstStyle/>
          <a:p>
            <a:pPr algn="ctr"/>
            <a:r>
              <a:rPr lang="sv-SE" sz="1200" dirty="0"/>
              <a:t>Produktions-</a:t>
            </a:r>
          </a:p>
          <a:p>
            <a:pPr algn="ctr"/>
            <a:r>
              <a:rPr lang="sv-SE" sz="1200" dirty="0"/>
              <a:t>avdelning</a:t>
            </a:r>
          </a:p>
        </p:txBody>
      </p:sp>
      <p:sp>
        <p:nvSpPr>
          <p:cNvPr id="29" name="TextBox 28"/>
          <p:cNvSpPr txBox="1"/>
          <p:nvPr/>
        </p:nvSpPr>
        <p:spPr>
          <a:xfrm>
            <a:off x="2997062" y="2498383"/>
            <a:ext cx="1050619" cy="461665"/>
          </a:xfrm>
          <a:prstGeom prst="rect">
            <a:avLst/>
          </a:prstGeom>
          <a:noFill/>
        </p:spPr>
        <p:txBody>
          <a:bodyPr wrap="square" rtlCol="0">
            <a:spAutoFit/>
          </a:bodyPr>
          <a:lstStyle/>
          <a:p>
            <a:pPr algn="ctr"/>
            <a:r>
              <a:rPr lang="sv-SE" sz="1200" dirty="0"/>
              <a:t>Leverans-</a:t>
            </a:r>
          </a:p>
          <a:p>
            <a:pPr algn="ctr"/>
            <a:r>
              <a:rPr lang="sv-SE" sz="1200" dirty="0"/>
              <a:t>avdelning</a:t>
            </a: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595" y="3079310"/>
            <a:ext cx="2857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173" y="2706129"/>
            <a:ext cx="2857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363" y="2484678"/>
            <a:ext cx="2857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3004032" y="3011412"/>
            <a:ext cx="528638" cy="246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33" name="Rounded Rectangle 32"/>
          <p:cNvSpPr/>
          <p:nvPr/>
        </p:nvSpPr>
        <p:spPr>
          <a:xfrm>
            <a:off x="2017729" y="3502411"/>
            <a:ext cx="528638" cy="246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34" name="Rounded Rectangle 33"/>
          <p:cNvSpPr/>
          <p:nvPr/>
        </p:nvSpPr>
        <p:spPr>
          <a:xfrm>
            <a:off x="1128151" y="3915302"/>
            <a:ext cx="528638" cy="246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cxnSp>
        <p:nvCxnSpPr>
          <p:cNvPr id="35" name="Straight Arrow Connector 34"/>
          <p:cNvCxnSpPr/>
          <p:nvPr/>
        </p:nvCxnSpPr>
        <p:spPr>
          <a:xfrm>
            <a:off x="3321497" y="3413865"/>
            <a:ext cx="501635" cy="37160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H="1" flipV="1">
            <a:off x="2479333" y="3872794"/>
            <a:ext cx="540060" cy="378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flipV="1">
            <a:off x="1625916" y="4302200"/>
            <a:ext cx="1287149" cy="4617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9" name="Picture 38"/>
          <p:cNvPicPr>
            <a:picLocks noChangeAspect="1"/>
          </p:cNvPicPr>
          <p:nvPr/>
        </p:nvPicPr>
        <p:blipFill>
          <a:blip r:embed="rId4"/>
          <a:stretch>
            <a:fillRect/>
          </a:stretch>
        </p:blipFill>
        <p:spPr>
          <a:xfrm>
            <a:off x="1249595" y="3842363"/>
            <a:ext cx="367952" cy="472098"/>
          </a:xfrm>
          <a:prstGeom prst="rect">
            <a:avLst/>
          </a:prstGeom>
        </p:spPr>
      </p:pic>
      <p:pic>
        <p:nvPicPr>
          <p:cNvPr id="40" name="Picture 39"/>
          <p:cNvPicPr>
            <a:picLocks noChangeAspect="1"/>
          </p:cNvPicPr>
          <p:nvPr/>
        </p:nvPicPr>
        <p:blipFill>
          <a:blip r:embed="rId4"/>
          <a:stretch>
            <a:fillRect/>
          </a:stretch>
        </p:blipFill>
        <p:spPr>
          <a:xfrm>
            <a:off x="2156543" y="3434213"/>
            <a:ext cx="367952" cy="472098"/>
          </a:xfrm>
          <a:prstGeom prst="rect">
            <a:avLst/>
          </a:prstGeom>
        </p:spPr>
      </p:pic>
      <p:pic>
        <p:nvPicPr>
          <p:cNvPr id="41" name="Picture 40"/>
          <p:cNvPicPr>
            <a:picLocks noChangeAspect="1"/>
          </p:cNvPicPr>
          <p:nvPr/>
        </p:nvPicPr>
        <p:blipFill>
          <a:blip r:embed="rId4"/>
          <a:stretch>
            <a:fillRect/>
          </a:stretch>
        </p:blipFill>
        <p:spPr>
          <a:xfrm>
            <a:off x="3159894" y="2910763"/>
            <a:ext cx="367952" cy="472098"/>
          </a:xfrm>
          <a:prstGeom prst="rect">
            <a:avLst/>
          </a:prstGeom>
        </p:spPr>
      </p:pic>
      <p:sp>
        <p:nvSpPr>
          <p:cNvPr id="8" name="TextBox 7"/>
          <p:cNvSpPr txBox="1"/>
          <p:nvPr/>
        </p:nvSpPr>
        <p:spPr>
          <a:xfrm>
            <a:off x="5698765" y="2559789"/>
            <a:ext cx="3054377" cy="1815882"/>
          </a:xfrm>
          <a:prstGeom prst="rect">
            <a:avLst/>
          </a:prstGeom>
          <a:noFill/>
        </p:spPr>
        <p:txBody>
          <a:bodyPr wrap="square" rtlCol="0">
            <a:spAutoFit/>
          </a:bodyPr>
          <a:lstStyle/>
          <a:p>
            <a:r>
              <a:rPr lang="sv-SE" sz="1400" b="1" dirty="0">
                <a:solidFill>
                  <a:schemeClr val="tx2">
                    <a:lumMod val="75000"/>
                  </a:schemeClr>
                </a:solidFill>
              </a:rPr>
              <a:t>Fördelar</a:t>
            </a:r>
            <a:r>
              <a:rPr lang="sv-SE" sz="1400" dirty="0">
                <a:solidFill>
                  <a:schemeClr val="tx2">
                    <a:lumMod val="75000"/>
                  </a:schemeClr>
                </a:solidFill>
              </a:rPr>
              <a:t>:</a:t>
            </a:r>
          </a:p>
          <a:p>
            <a:pPr marL="214313" indent="-214313">
              <a:buFont typeface="Wingdings" panose="05000000000000000000" pitchFamily="2" charset="2"/>
              <a:buChar char="§"/>
            </a:pPr>
            <a:r>
              <a:rPr lang="sv-SE" sz="1400" dirty="0">
                <a:solidFill>
                  <a:schemeClr val="tx2">
                    <a:lumMod val="75000"/>
                  </a:schemeClr>
                </a:solidFill>
              </a:rPr>
              <a:t>Möjlighet att enkelt kombinera olika tjänster. </a:t>
            </a:r>
          </a:p>
          <a:p>
            <a:pPr marL="214313" indent="-214313">
              <a:buFont typeface="Wingdings" panose="05000000000000000000" pitchFamily="2" charset="2"/>
              <a:buChar char="§"/>
            </a:pPr>
            <a:r>
              <a:rPr lang="sv-SE" sz="1400" dirty="0">
                <a:solidFill>
                  <a:schemeClr val="tx2">
                    <a:lumMod val="75000"/>
                  </a:schemeClr>
                </a:solidFill>
              </a:rPr>
              <a:t>Möjlighet att låta externa leverantörer tillhandahålla tjänster.</a:t>
            </a:r>
          </a:p>
          <a:p>
            <a:pPr marL="214313" indent="-214313">
              <a:buFont typeface="Wingdings" panose="05000000000000000000" pitchFamily="2" charset="2"/>
              <a:buChar char="§"/>
            </a:pPr>
            <a:r>
              <a:rPr lang="sv-SE" sz="1400" dirty="0">
                <a:solidFill>
                  <a:schemeClr val="tx2">
                    <a:lumMod val="75000"/>
                  </a:schemeClr>
                </a:solidFill>
              </a:rPr>
              <a:t>Återanvändning – samma tjänst kan användas till flera olika användargrupper.</a:t>
            </a:r>
          </a:p>
        </p:txBody>
      </p:sp>
    </p:spTree>
    <p:extLst>
      <p:ext uri="{BB962C8B-B14F-4D97-AF65-F5344CB8AC3E}">
        <p14:creationId xmlns:p14="http://schemas.microsoft.com/office/powerpoint/2010/main" val="1496202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Vad är ett MDM-system?</a:t>
            </a:r>
            <a:endParaRPr lang="sv-SE" dirty="0"/>
          </a:p>
        </p:txBody>
      </p:sp>
      <p:sp>
        <p:nvSpPr>
          <p:cNvPr id="3" name="Content Placeholder 2"/>
          <p:cNvSpPr>
            <a:spLocks noGrp="1"/>
          </p:cNvSpPr>
          <p:nvPr>
            <p:ph idx="1"/>
          </p:nvPr>
        </p:nvSpPr>
        <p:spPr>
          <a:xfrm>
            <a:off x="608720" y="1324355"/>
            <a:ext cx="8035550" cy="3394472"/>
          </a:xfrm>
        </p:spPr>
        <p:txBody>
          <a:bodyPr>
            <a:noAutofit/>
          </a:bodyPr>
          <a:lstStyle/>
          <a:p>
            <a:r>
              <a:rPr lang="sv-SE" sz="1500" dirty="0"/>
              <a:t>Ett </a:t>
            </a:r>
            <a:r>
              <a:rPr lang="sv-SE" sz="1500" dirty="0" smtClean="0"/>
              <a:t>Master Data Management-system (MDM-system)är </a:t>
            </a:r>
            <a:r>
              <a:rPr lang="sv-SE" sz="1500" dirty="0"/>
              <a:t>ett system som håller korrekt information om kunder, leverantörer och produkter och annat. </a:t>
            </a:r>
          </a:p>
          <a:p>
            <a:r>
              <a:rPr lang="sv-SE" sz="1500" dirty="0"/>
              <a:t>Här finns den korrekta stavningen </a:t>
            </a:r>
            <a:r>
              <a:rPr lang="sv-SE" sz="1500" dirty="0" smtClean="0"/>
              <a:t>och förkortningar av </a:t>
            </a:r>
            <a:r>
              <a:rPr lang="sv-SE" sz="1500" dirty="0"/>
              <a:t>produkter och kunder</a:t>
            </a:r>
          </a:p>
          <a:p>
            <a:r>
              <a:rPr lang="sv-SE" sz="1500" dirty="0" smtClean="0"/>
              <a:t>Här </a:t>
            </a:r>
            <a:r>
              <a:rPr lang="sv-SE" sz="1500" dirty="0"/>
              <a:t>finns en korrekt beskrivning av produkter, med dess egenskaper som till exempel produktnummer och namn</a:t>
            </a:r>
          </a:p>
          <a:p>
            <a:r>
              <a:rPr lang="sv-SE" sz="1500" dirty="0"/>
              <a:t>Här finns tillåtna kategoriseringar, inklusive hierarkier av kategorier (till exempel hierakin: mat-frukt-bär-hallon, eller hierarkin: mat - färskvaror - hallon)</a:t>
            </a:r>
          </a:p>
          <a:p>
            <a:r>
              <a:rPr lang="sv-SE" sz="1500" dirty="0"/>
              <a:t>Här kan även finnas korrekta definitioner av termer</a:t>
            </a:r>
          </a:p>
        </p:txBody>
      </p:sp>
      <p:sp>
        <p:nvSpPr>
          <p:cNvPr id="4" name="AutoShape 19"/>
          <p:cNvSpPr>
            <a:spLocks noChangeArrowheads="1"/>
          </p:cNvSpPr>
          <p:nvPr/>
        </p:nvSpPr>
        <p:spPr bwMode="auto">
          <a:xfrm>
            <a:off x="7648177" y="4145192"/>
            <a:ext cx="918102" cy="650673"/>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6" name="TextBox 5"/>
          <p:cNvSpPr txBox="1"/>
          <p:nvPr/>
        </p:nvSpPr>
        <p:spPr>
          <a:xfrm>
            <a:off x="6473918" y="4321008"/>
            <a:ext cx="1168882" cy="507831"/>
          </a:xfrm>
          <a:prstGeom prst="rect">
            <a:avLst/>
          </a:prstGeom>
          <a:noFill/>
        </p:spPr>
        <p:txBody>
          <a:bodyPr wrap="square" rtlCol="0">
            <a:spAutoFit/>
          </a:bodyPr>
          <a:lstStyle/>
          <a:p>
            <a:r>
              <a:rPr lang="sv-SE" sz="1350" dirty="0"/>
              <a:t>”One version of the </a:t>
            </a:r>
            <a:r>
              <a:rPr lang="sv-SE" sz="1350" dirty="0" err="1"/>
              <a:t>truth</a:t>
            </a:r>
            <a:r>
              <a:rPr lang="sv-SE" sz="1350" dirty="0"/>
              <a:t>”</a:t>
            </a:r>
          </a:p>
        </p:txBody>
      </p:sp>
      <p:sp>
        <p:nvSpPr>
          <p:cNvPr id="7" name="Text Box 51"/>
          <p:cNvSpPr txBox="1">
            <a:spLocks noChangeArrowheads="1"/>
          </p:cNvSpPr>
          <p:nvPr/>
        </p:nvSpPr>
        <p:spPr bwMode="auto">
          <a:xfrm>
            <a:off x="7216641" y="4255204"/>
            <a:ext cx="1781175" cy="54404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MDM-</a:t>
            </a:r>
          </a:p>
          <a:p>
            <a:pPr algn="ctr"/>
            <a:r>
              <a:rPr lang="sv-SE" sz="1350" dirty="0">
                <a:latin typeface="Arial Black" pitchFamily="34" charset="0"/>
              </a:rPr>
              <a:t> system</a:t>
            </a:r>
          </a:p>
        </p:txBody>
      </p:sp>
    </p:spTree>
    <p:extLst>
      <p:ext uri="{BB962C8B-B14F-4D97-AF65-F5344CB8AC3E}">
        <p14:creationId xmlns:p14="http://schemas.microsoft.com/office/powerpoint/2010/main" val="42379780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323277" y="3567077"/>
            <a:ext cx="8888817" cy="756084"/>
          </a:xfrm>
        </p:spPr>
        <p:txBody>
          <a:bodyPr>
            <a:noAutofit/>
          </a:bodyPr>
          <a:lstStyle/>
          <a:p>
            <a:pPr marL="0">
              <a:buNone/>
            </a:pPr>
            <a:r>
              <a:rPr lang="sv-SE" sz="1400" b="1" dirty="0" smtClean="0"/>
              <a:t>Processhanteringssystem (ibland kallat workflowsystem)</a:t>
            </a:r>
            <a:r>
              <a:rPr lang="sv-SE" sz="1400" dirty="0" smtClean="0"/>
              <a:t> – Ett processhanteringssystem koordinerar användares arbetsuppgifter i processer, till exempel ser systemet till att arbetsuppgifter genomförs i viss ordning enligt processmodellerna. Processhanteringssystemet kan vara ett enda system som inte är integrerat med andra system, men …</a:t>
            </a:r>
          </a:p>
        </p:txBody>
      </p:sp>
      <p:sp>
        <p:nvSpPr>
          <p:cNvPr id="4" name="Title 1"/>
          <p:cNvSpPr>
            <a:spLocks noGrp="1"/>
          </p:cNvSpPr>
          <p:nvPr>
            <p:ph type="title"/>
          </p:nvPr>
        </p:nvSpPr>
        <p:spPr>
          <a:xfrm>
            <a:off x="255183" y="239878"/>
            <a:ext cx="8109107" cy="857250"/>
          </a:xfrm>
        </p:spPr>
        <p:txBody>
          <a:bodyPr>
            <a:noAutofit/>
          </a:bodyPr>
          <a:lstStyle/>
          <a:p>
            <a:r>
              <a:rPr lang="sv-SE" sz="2400" dirty="0"/>
              <a:t>Processhanteringssystem</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918" y="1719285"/>
            <a:ext cx="4694772" cy="14623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ight Brace 6"/>
          <p:cNvSpPr/>
          <p:nvPr/>
        </p:nvSpPr>
        <p:spPr>
          <a:xfrm>
            <a:off x="5996690" y="2033041"/>
            <a:ext cx="300957" cy="10953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8" name="TextBox 7"/>
          <p:cNvSpPr txBox="1"/>
          <p:nvPr/>
        </p:nvSpPr>
        <p:spPr>
          <a:xfrm>
            <a:off x="6389574" y="2033041"/>
            <a:ext cx="1566154" cy="1169551"/>
          </a:xfrm>
          <a:prstGeom prst="rect">
            <a:avLst/>
          </a:prstGeom>
          <a:noFill/>
        </p:spPr>
        <p:txBody>
          <a:bodyPr wrap="square" rtlCol="0">
            <a:spAutoFit/>
          </a:bodyPr>
          <a:lstStyle/>
          <a:p>
            <a:r>
              <a:rPr lang="sv-SE" sz="1400" dirty="0" smtClean="0"/>
              <a:t>Koordinerar användares arbetsuppgifter i enlighet med processmodeller</a:t>
            </a:r>
            <a:endParaRPr lang="sv-SE" sz="1400" dirty="0"/>
          </a:p>
        </p:txBody>
      </p:sp>
    </p:spTree>
    <p:extLst>
      <p:ext uri="{BB962C8B-B14F-4D97-AF65-F5344CB8AC3E}">
        <p14:creationId xmlns:p14="http://schemas.microsoft.com/office/powerpoint/2010/main" val="39623233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102743" y="3234433"/>
            <a:ext cx="9041258" cy="756084"/>
          </a:xfrm>
        </p:spPr>
        <p:txBody>
          <a:bodyPr>
            <a:noAutofit/>
          </a:bodyPr>
          <a:lstStyle/>
          <a:p>
            <a:pPr marL="0">
              <a:buNone/>
            </a:pPr>
            <a:r>
              <a:rPr lang="sv-SE" sz="1400" b="1" dirty="0" smtClean="0"/>
              <a:t>Processhanteringssystem -</a:t>
            </a:r>
            <a:r>
              <a:rPr lang="sv-SE" sz="1400" dirty="0" smtClean="0"/>
              <a:t> Processhanteringssystemet kan både koordinera användare och integrera ett eller flera ITS, det vill </a:t>
            </a:r>
            <a:r>
              <a:rPr lang="sv-SE" sz="1400" dirty="0"/>
              <a:t>säga </a:t>
            </a:r>
            <a:r>
              <a:rPr lang="sv-SE" sz="1400" dirty="0" smtClean="0"/>
              <a:t>både se </a:t>
            </a:r>
            <a:r>
              <a:rPr lang="sv-SE" sz="1400" dirty="0"/>
              <a:t>till att arbetsuppgifter genomförs i viss ordning enligt en </a:t>
            </a:r>
            <a:r>
              <a:rPr lang="sv-SE" sz="1400" dirty="0" smtClean="0"/>
              <a:t>processbeskrivningen och hämta och skicka i meddelanden till de olika ITS. Denna integration till ITS är dock sällan flexibel, det vill säga det är krångligt att ändra i informationsflödet (om inte processhanteringssystemet har en meddelandemäklarmodul).</a:t>
            </a:r>
          </a:p>
        </p:txBody>
      </p:sp>
      <p:sp>
        <p:nvSpPr>
          <p:cNvPr id="4" name="Title 1"/>
          <p:cNvSpPr>
            <a:spLocks noGrp="1"/>
          </p:cNvSpPr>
          <p:nvPr>
            <p:ph type="title"/>
          </p:nvPr>
        </p:nvSpPr>
        <p:spPr>
          <a:xfrm>
            <a:off x="255183" y="239878"/>
            <a:ext cx="8109107" cy="857250"/>
          </a:xfrm>
        </p:spPr>
        <p:txBody>
          <a:bodyPr>
            <a:noAutofit/>
          </a:bodyPr>
          <a:lstStyle/>
          <a:p>
            <a:r>
              <a:rPr lang="sv-SE" sz="2400" dirty="0"/>
              <a:t>Processhanteringssystem</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16" y="1335453"/>
            <a:ext cx="5205583" cy="17760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7" name="Right Brace 36"/>
          <p:cNvSpPr/>
          <p:nvPr/>
        </p:nvSpPr>
        <p:spPr>
          <a:xfrm>
            <a:off x="6529145" y="2435579"/>
            <a:ext cx="261702" cy="7003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38" name="TextBox 37"/>
          <p:cNvSpPr txBox="1"/>
          <p:nvPr/>
        </p:nvSpPr>
        <p:spPr>
          <a:xfrm>
            <a:off x="6882774" y="2495769"/>
            <a:ext cx="1566154" cy="738664"/>
          </a:xfrm>
          <a:prstGeom prst="rect">
            <a:avLst/>
          </a:prstGeom>
          <a:noFill/>
        </p:spPr>
        <p:txBody>
          <a:bodyPr wrap="square" rtlCol="0">
            <a:spAutoFit/>
          </a:bodyPr>
          <a:lstStyle/>
          <a:p>
            <a:r>
              <a:rPr lang="sv-SE" sz="1400" dirty="0" smtClean="0"/>
              <a:t>Koordinerar informationsflödet mellan ITS</a:t>
            </a:r>
            <a:endParaRPr lang="sv-SE" sz="1400" dirty="0"/>
          </a:p>
        </p:txBody>
      </p:sp>
      <p:sp>
        <p:nvSpPr>
          <p:cNvPr id="39" name="Right Brace 38"/>
          <p:cNvSpPr/>
          <p:nvPr/>
        </p:nvSpPr>
        <p:spPr>
          <a:xfrm>
            <a:off x="6502531" y="1320895"/>
            <a:ext cx="300957" cy="10953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40" name="TextBox 39"/>
          <p:cNvSpPr txBox="1"/>
          <p:nvPr/>
        </p:nvSpPr>
        <p:spPr>
          <a:xfrm>
            <a:off x="6895415" y="1320895"/>
            <a:ext cx="1566154" cy="1169551"/>
          </a:xfrm>
          <a:prstGeom prst="rect">
            <a:avLst/>
          </a:prstGeom>
          <a:noFill/>
        </p:spPr>
        <p:txBody>
          <a:bodyPr wrap="square" rtlCol="0">
            <a:spAutoFit/>
          </a:bodyPr>
          <a:lstStyle/>
          <a:p>
            <a:r>
              <a:rPr lang="sv-SE" sz="1400" dirty="0" smtClean="0"/>
              <a:t>Koordinerar användares arbetsuppgifter i enlighet med processmodeller</a:t>
            </a:r>
            <a:endParaRPr lang="sv-SE" sz="1400" dirty="0"/>
          </a:p>
        </p:txBody>
      </p:sp>
    </p:spTree>
    <p:extLst>
      <p:ext uri="{BB962C8B-B14F-4D97-AF65-F5344CB8AC3E}">
        <p14:creationId xmlns:p14="http://schemas.microsoft.com/office/powerpoint/2010/main" val="866983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162"/>
          <p:cNvPicPr>
            <a:picLocks noChangeAspect="1"/>
          </p:cNvPicPr>
          <p:nvPr/>
        </p:nvPicPr>
        <p:blipFill>
          <a:blip r:embed="rId2"/>
          <a:stretch>
            <a:fillRect/>
          </a:stretch>
        </p:blipFill>
        <p:spPr>
          <a:xfrm>
            <a:off x="780210" y="256478"/>
            <a:ext cx="6325438" cy="4683513"/>
          </a:xfrm>
          <a:prstGeom prst="rect">
            <a:avLst/>
          </a:prstGeom>
        </p:spPr>
      </p:pic>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BPMN </a:t>
            </a:r>
            <a:endParaRPr lang="sv-SE" sz="2700" dirty="0"/>
          </a:p>
        </p:txBody>
      </p:sp>
      <p:sp>
        <p:nvSpPr>
          <p:cNvPr id="5" name="Oval 4"/>
          <p:cNvSpPr/>
          <p:nvPr/>
        </p:nvSpPr>
        <p:spPr>
          <a:xfrm>
            <a:off x="3378821" y="248170"/>
            <a:ext cx="947852" cy="1346454"/>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4078776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255183" y="3891630"/>
            <a:ext cx="8888817" cy="756084"/>
          </a:xfrm>
        </p:spPr>
        <p:txBody>
          <a:bodyPr>
            <a:noAutofit/>
          </a:bodyPr>
          <a:lstStyle/>
          <a:p>
            <a:pPr marL="0">
              <a:buNone/>
            </a:pPr>
            <a:r>
              <a:rPr lang="sv-SE" sz="1400" b="1" dirty="0" smtClean="0"/>
              <a:t>Processhanteringssystem och meddelandemäklare -</a:t>
            </a:r>
            <a:r>
              <a:rPr lang="sv-SE" sz="1400" dirty="0" smtClean="0"/>
              <a:t> </a:t>
            </a:r>
            <a:r>
              <a:rPr lang="sv-SE" sz="1400" dirty="0"/>
              <a:t>Processhanteringssystemet </a:t>
            </a:r>
            <a:r>
              <a:rPr lang="sv-SE" sz="1400" dirty="0" smtClean="0"/>
              <a:t>kan kombineras med meddelandemäklare för att erbjuda flexiblare integration. (Notera att processhanteringssystemet också kan ha en meddelandemäklarmodul inbyggd)</a:t>
            </a:r>
            <a:endParaRPr lang="sv-SE" sz="1400" dirty="0"/>
          </a:p>
        </p:txBody>
      </p:sp>
      <p:sp>
        <p:nvSpPr>
          <p:cNvPr id="4" name="Title 1"/>
          <p:cNvSpPr>
            <a:spLocks noGrp="1"/>
          </p:cNvSpPr>
          <p:nvPr>
            <p:ph type="title"/>
          </p:nvPr>
        </p:nvSpPr>
        <p:spPr>
          <a:xfrm>
            <a:off x="459466" y="279162"/>
            <a:ext cx="8109107" cy="857250"/>
          </a:xfrm>
        </p:spPr>
        <p:txBody>
          <a:bodyPr>
            <a:noAutofit/>
          </a:bodyPr>
          <a:lstStyle/>
          <a:p>
            <a:r>
              <a:rPr lang="sv-SE" sz="2400" dirty="0"/>
              <a:t>Processhanteringssystem och meddelandemäklare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5654" y="1628473"/>
            <a:ext cx="4680593" cy="19864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6" name="Right Brace 35"/>
          <p:cNvSpPr/>
          <p:nvPr/>
        </p:nvSpPr>
        <p:spPr>
          <a:xfrm>
            <a:off x="6634263" y="2995439"/>
            <a:ext cx="292774" cy="6402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37" name="TextBox 36"/>
          <p:cNvSpPr txBox="1"/>
          <p:nvPr/>
        </p:nvSpPr>
        <p:spPr>
          <a:xfrm>
            <a:off x="7018964" y="2995439"/>
            <a:ext cx="1566154" cy="738664"/>
          </a:xfrm>
          <a:prstGeom prst="rect">
            <a:avLst/>
          </a:prstGeom>
          <a:noFill/>
        </p:spPr>
        <p:txBody>
          <a:bodyPr wrap="square" rtlCol="0">
            <a:spAutoFit/>
          </a:bodyPr>
          <a:lstStyle/>
          <a:p>
            <a:r>
              <a:rPr lang="sv-SE" sz="1400" dirty="0" smtClean="0"/>
              <a:t>Koordinerar informationsflödet mellan ITS</a:t>
            </a:r>
            <a:endParaRPr lang="sv-SE" sz="1400" dirty="0"/>
          </a:p>
        </p:txBody>
      </p:sp>
      <p:sp>
        <p:nvSpPr>
          <p:cNvPr id="38" name="Right Brace 37"/>
          <p:cNvSpPr/>
          <p:nvPr/>
        </p:nvSpPr>
        <p:spPr>
          <a:xfrm>
            <a:off x="6609535" y="1773238"/>
            <a:ext cx="300957" cy="10953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39" name="TextBox 38"/>
          <p:cNvSpPr txBox="1"/>
          <p:nvPr/>
        </p:nvSpPr>
        <p:spPr>
          <a:xfrm>
            <a:off x="7002419" y="1773238"/>
            <a:ext cx="1566154" cy="1169551"/>
          </a:xfrm>
          <a:prstGeom prst="rect">
            <a:avLst/>
          </a:prstGeom>
          <a:noFill/>
        </p:spPr>
        <p:txBody>
          <a:bodyPr wrap="square" rtlCol="0">
            <a:spAutoFit/>
          </a:bodyPr>
          <a:lstStyle/>
          <a:p>
            <a:r>
              <a:rPr lang="sv-SE" sz="1400" dirty="0" smtClean="0"/>
              <a:t>Koordinerar användares arbetsuppgifter i enlighet med processmodeller</a:t>
            </a:r>
            <a:endParaRPr lang="sv-SE" sz="1400" dirty="0"/>
          </a:p>
        </p:txBody>
      </p:sp>
    </p:spTree>
    <p:extLst>
      <p:ext uri="{BB962C8B-B14F-4D97-AF65-F5344CB8AC3E}">
        <p14:creationId xmlns:p14="http://schemas.microsoft.com/office/powerpoint/2010/main" val="39853595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Cloud </a:t>
            </a:r>
            <a:r>
              <a:rPr lang="sv-SE" dirty="0" err="1" smtClean="0"/>
              <a:t>computing</a:t>
            </a:r>
            <a:endParaRPr lang="sv-SE" dirty="0"/>
          </a:p>
        </p:txBody>
      </p:sp>
      <p:sp>
        <p:nvSpPr>
          <p:cNvPr id="3" name="Content Placeholder 2"/>
          <p:cNvSpPr>
            <a:spLocks noGrp="1"/>
          </p:cNvSpPr>
          <p:nvPr>
            <p:ph idx="1"/>
          </p:nvPr>
        </p:nvSpPr>
        <p:spPr>
          <a:xfrm>
            <a:off x="792000" y="1275534"/>
            <a:ext cx="7230866" cy="3240432"/>
          </a:xfrm>
        </p:spPr>
        <p:txBody>
          <a:bodyPr>
            <a:normAutofit/>
          </a:bodyPr>
          <a:lstStyle/>
          <a:p>
            <a:r>
              <a:rPr lang="sv-SE" sz="1800" dirty="0" smtClean="0"/>
              <a:t>Cloud </a:t>
            </a:r>
            <a:r>
              <a:rPr lang="sv-SE" sz="1800" dirty="0" err="1" smtClean="0"/>
              <a:t>computing</a:t>
            </a:r>
            <a:r>
              <a:rPr lang="sv-SE" sz="1800" dirty="0" smtClean="0"/>
              <a:t> – vad är det – och vad kännetecknar detta?</a:t>
            </a:r>
          </a:p>
          <a:p>
            <a:r>
              <a:rPr lang="sv-SE" sz="1800" dirty="0" smtClean="0"/>
              <a:t>”Cloud </a:t>
            </a:r>
            <a:r>
              <a:rPr lang="sv-SE" sz="1800" dirty="0" err="1" smtClean="0"/>
              <a:t>computing</a:t>
            </a:r>
            <a:r>
              <a:rPr lang="sv-SE" sz="1800" dirty="0" smtClean="0"/>
              <a:t> is the </a:t>
            </a:r>
            <a:r>
              <a:rPr lang="sv-SE" sz="1800" dirty="0" err="1" smtClean="0"/>
              <a:t>elastic</a:t>
            </a:r>
            <a:r>
              <a:rPr lang="sv-SE" sz="1800" dirty="0" smtClean="0"/>
              <a:t> leasing </a:t>
            </a:r>
            <a:r>
              <a:rPr lang="sv-SE" sz="1800" dirty="0" err="1" smtClean="0"/>
              <a:t>of</a:t>
            </a:r>
            <a:r>
              <a:rPr lang="sv-SE" sz="1800" dirty="0" smtClean="0"/>
              <a:t> </a:t>
            </a:r>
            <a:r>
              <a:rPr lang="sv-SE" sz="1800" dirty="0" err="1" smtClean="0"/>
              <a:t>pooled</a:t>
            </a:r>
            <a:r>
              <a:rPr lang="sv-SE" sz="1800" dirty="0" smtClean="0"/>
              <a:t> </a:t>
            </a:r>
            <a:r>
              <a:rPr lang="sv-SE" sz="1800" b="1" dirty="0" smtClean="0"/>
              <a:t>computer </a:t>
            </a:r>
            <a:r>
              <a:rPr lang="sv-SE" sz="1800" b="1" dirty="0" err="1" smtClean="0"/>
              <a:t>resources</a:t>
            </a:r>
            <a:r>
              <a:rPr lang="sv-SE" sz="1800" b="1" dirty="0" smtClean="0"/>
              <a:t> </a:t>
            </a:r>
            <a:r>
              <a:rPr lang="sv-SE" sz="1800" dirty="0" smtClean="0"/>
              <a:t>over the Internet” [</a:t>
            </a:r>
            <a:r>
              <a:rPr lang="sv-SE" sz="1800" dirty="0" err="1" smtClean="0"/>
              <a:t>Kroenke</a:t>
            </a:r>
            <a:r>
              <a:rPr lang="sv-SE" sz="1800" dirty="0" smtClean="0"/>
              <a:t>, kap 6]</a:t>
            </a:r>
          </a:p>
          <a:p>
            <a:r>
              <a:rPr lang="sv-SE" sz="1800" dirty="0" smtClean="0"/>
              <a:t>Fördelar och nackdelar med </a:t>
            </a:r>
            <a:r>
              <a:rPr lang="sv-SE" sz="1800" dirty="0" err="1" smtClean="0"/>
              <a:t>cloud</a:t>
            </a:r>
            <a:r>
              <a:rPr lang="sv-SE" sz="1800" dirty="0" smtClean="0"/>
              <a:t> </a:t>
            </a:r>
            <a:r>
              <a:rPr lang="sv-SE" sz="1800" dirty="0" err="1"/>
              <a:t>computing</a:t>
            </a:r>
            <a:r>
              <a:rPr lang="sv-SE" sz="1800" dirty="0"/>
              <a:t> </a:t>
            </a:r>
            <a:endParaRPr lang="sv-SE" sz="1800" dirty="0" smtClean="0"/>
          </a:p>
        </p:txBody>
      </p:sp>
    </p:spTree>
    <p:extLst>
      <p:ext uri="{BB962C8B-B14F-4D97-AF65-F5344CB8AC3E}">
        <p14:creationId xmlns:p14="http://schemas.microsoft.com/office/powerpoint/2010/main" val="3860484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36341" y="278374"/>
            <a:ext cx="7884456" cy="596700"/>
          </a:xfrm>
        </p:spPr>
        <p:txBody>
          <a:bodyPr>
            <a:normAutofit fontScale="90000"/>
          </a:bodyPr>
          <a:lstStyle/>
          <a:p>
            <a:r>
              <a:rPr lang="sv-SE" dirty="0" smtClean="0"/>
              <a:t>Vilka computer </a:t>
            </a:r>
            <a:r>
              <a:rPr lang="sv-SE" dirty="0" err="1" smtClean="0"/>
              <a:t>resources</a:t>
            </a:r>
            <a:r>
              <a:rPr lang="sv-SE" dirty="0" smtClean="0"/>
              <a:t> är aktuella i </a:t>
            </a:r>
            <a:r>
              <a:rPr lang="sv-SE" dirty="0" err="1" smtClean="0"/>
              <a:t>cloud</a:t>
            </a:r>
            <a:r>
              <a:rPr lang="sv-SE" dirty="0" smtClean="0"/>
              <a:t> </a:t>
            </a:r>
            <a:r>
              <a:rPr lang="sv-SE" dirty="0" err="1" smtClean="0"/>
              <a:t>computing</a:t>
            </a:r>
            <a:r>
              <a:rPr lang="sv-SE" dirty="0"/>
              <a:t>?</a:t>
            </a:r>
            <a:endParaRPr lang="en-US" dirty="0"/>
          </a:p>
        </p:txBody>
      </p:sp>
      <p:sp>
        <p:nvSpPr>
          <p:cNvPr id="3" name="Content Placeholder 2"/>
          <p:cNvSpPr>
            <a:spLocks noGrp="1"/>
          </p:cNvSpPr>
          <p:nvPr>
            <p:ph idx="1"/>
          </p:nvPr>
        </p:nvSpPr>
        <p:spPr>
          <a:xfrm>
            <a:off x="662705" y="1177880"/>
            <a:ext cx="6426714" cy="3240360"/>
          </a:xfrm>
        </p:spPr>
        <p:txBody>
          <a:bodyPr>
            <a:normAutofit/>
          </a:bodyPr>
          <a:lstStyle/>
          <a:p>
            <a:pPr marL="214313" indent="-214313"/>
            <a:r>
              <a:rPr lang="sv-SE" sz="1200" b="1" dirty="0"/>
              <a:t>Applikation</a:t>
            </a:r>
          </a:p>
          <a:p>
            <a:pPr marL="514350" lvl="1"/>
            <a:r>
              <a:rPr lang="sv-SE" sz="1200" dirty="0"/>
              <a:t>mjukvara för en viss verksamhetsdomän. </a:t>
            </a:r>
            <a:br>
              <a:rPr lang="sv-SE" sz="1200" dirty="0"/>
            </a:br>
            <a:r>
              <a:rPr lang="sv-SE" sz="1200" dirty="0"/>
              <a:t>Exempel: ett journalsystem</a:t>
            </a:r>
          </a:p>
          <a:p>
            <a:pPr marL="214313" indent="-214313"/>
            <a:r>
              <a:rPr lang="sv-SE" sz="1200" b="1" dirty="0"/>
              <a:t>Plattform</a:t>
            </a:r>
          </a:p>
          <a:p>
            <a:pPr marL="514350" lvl="1"/>
            <a:r>
              <a:rPr lang="sv-SE" sz="1200" dirty="0"/>
              <a:t>mjukvara som underlättar utveckling av applikationer. </a:t>
            </a:r>
            <a:br>
              <a:rPr lang="sv-SE" sz="1200" dirty="0"/>
            </a:br>
            <a:r>
              <a:rPr lang="sv-SE" sz="1200" dirty="0"/>
              <a:t>Exempel: ett databashanteringsystem, en webbserver</a:t>
            </a:r>
          </a:p>
          <a:p>
            <a:pPr marL="214313" indent="-214313"/>
            <a:r>
              <a:rPr lang="sv-SE" sz="1200" b="1" dirty="0"/>
              <a:t>Infrastruktur</a:t>
            </a:r>
          </a:p>
          <a:p>
            <a:pPr marL="514350" lvl="1"/>
            <a:r>
              <a:rPr lang="sv-SE" sz="1200" dirty="0"/>
              <a:t>hårdvara och mjukvara som används för att direkt styra hårdvaran. Exempel: nätverk, operativsystem.</a:t>
            </a:r>
          </a:p>
          <a:p>
            <a:endParaRPr lang="en-US" sz="1800" dirty="0"/>
          </a:p>
        </p:txBody>
      </p:sp>
      <p:sp>
        <p:nvSpPr>
          <p:cNvPr id="4" name="Slide Number Placeholder 3"/>
          <p:cNvSpPr>
            <a:spLocks noGrp="1"/>
          </p:cNvSpPr>
          <p:nvPr>
            <p:ph type="sldNum" sz="quarter" idx="4294967295"/>
          </p:nvPr>
        </p:nvSpPr>
        <p:spPr>
          <a:xfrm>
            <a:off x="8676456" y="4953546"/>
            <a:ext cx="459414" cy="273844"/>
          </a:xfrm>
          <a:prstGeom prst="rect">
            <a:avLst/>
          </a:prstGeom>
        </p:spPr>
        <p:txBody>
          <a:bodyPr/>
          <a:lstStyle/>
          <a:p>
            <a:fld id="{711B40CF-3D6F-494B-AA44-F841CA8383F2}" type="slidenum">
              <a:rPr lang="sv-SE" smtClean="0"/>
              <a:pPr/>
              <a:t>52</a:t>
            </a:fld>
            <a:endParaRPr lang="sv-SE"/>
          </a:p>
        </p:txBody>
      </p:sp>
      <p:sp>
        <p:nvSpPr>
          <p:cNvPr id="5" name="Content Placeholder 2"/>
          <p:cNvSpPr txBox="1">
            <a:spLocks/>
          </p:cNvSpPr>
          <p:nvPr/>
        </p:nvSpPr>
        <p:spPr>
          <a:xfrm>
            <a:off x="843933" y="3802944"/>
            <a:ext cx="7776864" cy="91810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200" dirty="0">
                <a:solidFill>
                  <a:schemeClr val="tx2">
                    <a:lumMod val="50000"/>
                  </a:schemeClr>
                </a:solidFill>
              </a:rPr>
              <a:t>Ovanstående tre delar kan hyras in som en tjänst (”as a service”) från extern organisation:</a:t>
            </a:r>
            <a:endParaRPr lang="en-US" sz="1200" dirty="0">
              <a:solidFill>
                <a:schemeClr val="tx2">
                  <a:lumMod val="50000"/>
                </a:schemeClr>
              </a:solidFill>
            </a:endParaRPr>
          </a:p>
          <a:p>
            <a:pPr>
              <a:buFont typeface="Wingdings" panose="05000000000000000000" pitchFamily="2" charset="2"/>
              <a:buChar char="§"/>
            </a:pPr>
            <a:r>
              <a:rPr lang="en-US" sz="1200" dirty="0">
                <a:solidFill>
                  <a:schemeClr val="tx2">
                    <a:lumMod val="50000"/>
                  </a:schemeClr>
                </a:solidFill>
              </a:rPr>
              <a:t>Infrastructure as a service (IaaS) </a:t>
            </a:r>
          </a:p>
          <a:p>
            <a:pPr>
              <a:buFont typeface="Wingdings" panose="05000000000000000000" pitchFamily="2" charset="2"/>
              <a:buChar char="§"/>
            </a:pPr>
            <a:r>
              <a:rPr lang="en-US" sz="1200" dirty="0">
                <a:solidFill>
                  <a:schemeClr val="tx2">
                    <a:lumMod val="50000"/>
                  </a:schemeClr>
                </a:solidFill>
              </a:rPr>
              <a:t>Platform as a service (PaaS)</a:t>
            </a:r>
          </a:p>
          <a:p>
            <a:pPr>
              <a:buFont typeface="Wingdings" panose="05000000000000000000" pitchFamily="2" charset="2"/>
              <a:buChar char="§"/>
            </a:pPr>
            <a:r>
              <a:rPr lang="en-US" sz="1200" dirty="0">
                <a:solidFill>
                  <a:schemeClr val="tx2">
                    <a:lumMod val="50000"/>
                  </a:schemeClr>
                </a:solidFill>
              </a:rPr>
              <a:t>Software as a service (SaaS)</a:t>
            </a:r>
          </a:p>
          <a:p>
            <a:endParaRPr lang="en-US" sz="1500" dirty="0">
              <a:solidFill>
                <a:schemeClr val="tx2">
                  <a:lumMod val="50000"/>
                </a:schemeClr>
              </a:solidFill>
            </a:endParaRPr>
          </a:p>
        </p:txBody>
      </p:sp>
    </p:spTree>
    <p:extLst>
      <p:ext uri="{BB962C8B-B14F-4D97-AF65-F5344CB8AC3E}">
        <p14:creationId xmlns:p14="http://schemas.microsoft.com/office/powerpoint/2010/main" val="3282714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786809" y="484570"/>
            <a:ext cx="6172200" cy="1028700"/>
          </a:xfrm>
        </p:spPr>
        <p:txBody>
          <a:bodyPr>
            <a:normAutofit/>
          </a:bodyPr>
          <a:lstStyle/>
          <a:p>
            <a:pPr algn="l"/>
            <a:r>
              <a:rPr lang="en-US" sz="2700" dirty="0" smtClean="0"/>
              <a:t>System </a:t>
            </a:r>
            <a:r>
              <a:rPr lang="en-US" sz="2700" dirty="0" err="1" smtClean="0"/>
              <a:t>för</a:t>
            </a:r>
            <a:r>
              <a:rPr lang="en-US" sz="2700" dirty="0" smtClean="0"/>
              <a:t> </a:t>
            </a:r>
            <a:r>
              <a:rPr lang="en-US" sz="2700" dirty="0" err="1" smtClean="0"/>
              <a:t>beslutsfattande</a:t>
            </a:r>
            <a:endParaRPr lang="en-US" sz="2700" dirty="0"/>
          </a:p>
        </p:txBody>
      </p:sp>
      <p:sp>
        <p:nvSpPr>
          <p:cNvPr id="6" name="Rectangle 3"/>
          <p:cNvSpPr txBox="1">
            <a:spLocks noChangeArrowheads="1"/>
          </p:cNvSpPr>
          <p:nvPr/>
        </p:nvSpPr>
        <p:spPr bwMode="auto">
          <a:xfrm>
            <a:off x="1475185" y="1294210"/>
            <a:ext cx="6172200" cy="2914650"/>
          </a:xfrm>
          <a:prstGeom prst="rect">
            <a:avLst/>
          </a:prstGeom>
          <a:noFill/>
          <a:ln w="9525">
            <a:noFill/>
            <a:miter lim="800000"/>
            <a:headEnd/>
            <a:tailEnd/>
          </a:ln>
        </p:spPr>
        <p:txBody>
          <a:bodyPr/>
          <a:lstStyle/>
          <a:p>
            <a:pPr marL="257175" indent="-257175" eaLnBrk="0" hangingPunct="0">
              <a:lnSpc>
                <a:spcPct val="80000"/>
              </a:lnSpc>
              <a:spcBef>
                <a:spcPct val="20000"/>
              </a:spcBef>
              <a:buClr>
                <a:schemeClr val="bg2"/>
              </a:buClr>
              <a:buSzPct val="75000"/>
              <a:defRPr/>
            </a:pPr>
            <a:endParaRPr lang="sv-SE" sz="1200" kern="0" dirty="0"/>
          </a:p>
          <a:p>
            <a:pPr marL="257175" indent="-257175" eaLnBrk="0" hangingPunct="0">
              <a:lnSpc>
                <a:spcPct val="80000"/>
              </a:lnSpc>
              <a:spcBef>
                <a:spcPct val="20000"/>
              </a:spcBef>
              <a:buClr>
                <a:schemeClr val="bg2"/>
              </a:buClr>
              <a:buSzPct val="75000"/>
              <a:defRPr/>
            </a:pPr>
            <a:endParaRPr lang="sv-SE" sz="1350" kern="0" dirty="0"/>
          </a:p>
          <a:p>
            <a:pPr marL="257175" indent="-257175" eaLnBrk="0" hangingPunct="0">
              <a:lnSpc>
                <a:spcPct val="80000"/>
              </a:lnSpc>
              <a:spcBef>
                <a:spcPct val="20000"/>
              </a:spcBef>
              <a:buClr>
                <a:schemeClr val="bg2"/>
              </a:buClr>
              <a:buSzPct val="75000"/>
              <a:defRPr/>
            </a:pPr>
            <a:endParaRPr lang="sv-SE" sz="1350" kern="0" dirty="0"/>
          </a:p>
          <a:p>
            <a:pPr marL="257175" indent="-257175" eaLnBrk="0" hangingPunct="0">
              <a:lnSpc>
                <a:spcPct val="80000"/>
              </a:lnSpc>
              <a:spcBef>
                <a:spcPct val="20000"/>
              </a:spcBef>
              <a:buClr>
                <a:schemeClr val="bg2"/>
              </a:buClr>
              <a:buSzPct val="75000"/>
              <a:defRPr/>
            </a:pPr>
            <a:endParaRPr lang="sv-SE" sz="1350" kern="0" dirty="0"/>
          </a:p>
          <a:p>
            <a:pPr marL="257175" indent="-257175" eaLnBrk="0" hangingPunct="0">
              <a:lnSpc>
                <a:spcPct val="80000"/>
              </a:lnSpc>
              <a:spcBef>
                <a:spcPct val="20000"/>
              </a:spcBef>
              <a:buClr>
                <a:schemeClr val="bg2"/>
              </a:buClr>
              <a:buSzPct val="75000"/>
              <a:defRPr/>
            </a:pPr>
            <a:endParaRPr lang="sv-SE" sz="1350" kern="0" dirty="0"/>
          </a:p>
          <a:p>
            <a:pPr marL="257175" indent="-257175" eaLnBrk="0" hangingPunct="0">
              <a:lnSpc>
                <a:spcPct val="80000"/>
              </a:lnSpc>
              <a:spcBef>
                <a:spcPct val="20000"/>
              </a:spcBef>
              <a:buClr>
                <a:schemeClr val="bg2"/>
              </a:buClr>
              <a:buSzPct val="75000"/>
              <a:defRPr/>
            </a:pPr>
            <a:endParaRPr lang="sv-SE" sz="1350" kern="0" dirty="0"/>
          </a:p>
        </p:txBody>
      </p:sp>
      <p:sp>
        <p:nvSpPr>
          <p:cNvPr id="5" name="TextBox 4"/>
          <p:cNvSpPr txBox="1"/>
          <p:nvPr/>
        </p:nvSpPr>
        <p:spPr>
          <a:xfrm>
            <a:off x="786809" y="1178764"/>
            <a:ext cx="7772400" cy="3724096"/>
          </a:xfrm>
          <a:prstGeom prst="rect">
            <a:avLst/>
          </a:prstGeom>
          <a:noFill/>
        </p:spPr>
        <p:txBody>
          <a:bodyPr wrap="square">
            <a:spAutoFit/>
          </a:bodyPr>
          <a:lstStyle/>
          <a:p>
            <a:pPr>
              <a:defRPr/>
            </a:pPr>
            <a:r>
              <a:rPr lang="sv-SE" dirty="0">
                <a:latin typeface="Verdana" panose="020B0604030504040204" pitchFamily="34" charset="0"/>
                <a:ea typeface="Verdana" panose="020B0604030504040204" pitchFamily="34" charset="0"/>
                <a:cs typeface="Verdana" panose="020B0604030504040204" pitchFamily="34" charset="0"/>
              </a:rPr>
              <a:t>Beslutsmodeller beskriver olika typer av  beslutsfattande i verksamheter.</a:t>
            </a:r>
          </a:p>
          <a:p>
            <a:pPr>
              <a:defRPr/>
            </a:pPr>
            <a:endParaRPr lang="sv-SE" dirty="0">
              <a:latin typeface="Verdana" panose="020B0604030504040204" pitchFamily="34" charset="0"/>
              <a:ea typeface="Verdana" panose="020B0604030504040204" pitchFamily="34" charset="0"/>
              <a:cs typeface="Verdana" panose="020B0604030504040204" pitchFamily="34" charset="0"/>
            </a:endParaRPr>
          </a:p>
          <a:p>
            <a:pPr>
              <a:defRPr/>
            </a:pPr>
            <a:r>
              <a:rPr lang="sv-SE" dirty="0">
                <a:latin typeface="Verdana" panose="020B0604030504040204" pitchFamily="34" charset="0"/>
                <a:ea typeface="Verdana" panose="020B0604030504040204" pitchFamily="34" charset="0"/>
                <a:cs typeface="Verdana" panose="020B0604030504040204" pitchFamily="34" charset="0"/>
              </a:rPr>
              <a:t>Exempel på beslutsmodeller är:</a:t>
            </a:r>
          </a:p>
          <a:p>
            <a:pPr>
              <a:defRPr/>
            </a:pPr>
            <a:endParaRPr lang="sv-SE" dirty="0">
              <a:latin typeface="Verdana" panose="020B0604030504040204" pitchFamily="34" charset="0"/>
              <a:ea typeface="Verdana" panose="020B0604030504040204" pitchFamily="34" charset="0"/>
              <a:cs typeface="Verdana" panose="020B0604030504040204" pitchFamily="34" charset="0"/>
            </a:endParaRPr>
          </a:p>
          <a:p>
            <a:pPr lvl="1">
              <a:buFont typeface="Wingdings" pitchFamily="2" charset="2"/>
              <a:buChar char="q"/>
              <a:defRPr/>
            </a:pPr>
            <a:r>
              <a:rPr lang="sv-SE"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Rationell</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beslutsmodell</a:t>
            </a:r>
            <a:endParaRPr lang="sv-SE" sz="1600" dirty="0">
              <a:latin typeface="Verdana" panose="020B0604030504040204" pitchFamily="34" charset="0"/>
              <a:ea typeface="Verdana" panose="020B0604030504040204" pitchFamily="34" charset="0"/>
              <a:cs typeface="Verdana" panose="020B0604030504040204" pitchFamily="34" charset="0"/>
            </a:endParaRPr>
          </a:p>
          <a:p>
            <a:pPr lvl="1">
              <a:buFont typeface="Wingdings" pitchFamily="2" charset="2"/>
              <a:buChar char="q"/>
              <a:defRPr/>
            </a:pPr>
            <a:endParaRPr lang="sv-SE" sz="1600" dirty="0">
              <a:latin typeface="Verdana" panose="020B0604030504040204" pitchFamily="34" charset="0"/>
              <a:ea typeface="Verdana" panose="020B0604030504040204" pitchFamily="34" charset="0"/>
              <a:cs typeface="Verdana" panose="020B0604030504040204" pitchFamily="34" charset="0"/>
            </a:endParaRPr>
          </a:p>
          <a:p>
            <a:pPr lvl="1">
              <a:buFont typeface="Wingdings" pitchFamily="2" charset="2"/>
              <a:buChar char="q"/>
              <a:defRPr/>
            </a:pPr>
            <a:r>
              <a:rPr lang="sv-SE" sz="1600" dirty="0">
                <a:latin typeface="Verdana" panose="020B0604030504040204" pitchFamily="34" charset="0"/>
                <a:ea typeface="Verdana" panose="020B0604030504040204" pitchFamily="34" charset="0"/>
                <a:cs typeface="Verdana" panose="020B0604030504040204" pitchFamily="34" charset="0"/>
              </a:rPr>
              <a:t> Begränsat rationellt beslutmodell</a:t>
            </a:r>
          </a:p>
          <a:p>
            <a:pPr lvl="1">
              <a:buFont typeface="Wingdings" pitchFamily="2" charset="2"/>
              <a:buChar char="q"/>
              <a:defRPr/>
            </a:pPr>
            <a:endParaRPr lang="sv-SE" sz="1600" dirty="0">
              <a:latin typeface="Verdana" panose="020B0604030504040204" pitchFamily="34" charset="0"/>
              <a:ea typeface="Verdana" panose="020B0604030504040204" pitchFamily="34" charset="0"/>
              <a:cs typeface="Verdana" panose="020B0604030504040204" pitchFamily="34" charset="0"/>
            </a:endParaRPr>
          </a:p>
          <a:p>
            <a:pPr lvl="1">
              <a:buFont typeface="Wingdings" pitchFamily="2" charset="2"/>
              <a:buChar char="q"/>
              <a:defRPr/>
            </a:pP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Soptunnebeslutsmodell</a:t>
            </a:r>
            <a:endParaRPr lang="en-US" sz="1600" dirty="0">
              <a:latin typeface="Verdana" panose="020B0604030504040204" pitchFamily="34" charset="0"/>
              <a:ea typeface="Verdana" panose="020B0604030504040204" pitchFamily="34" charset="0"/>
              <a:cs typeface="Verdana" panose="020B0604030504040204" pitchFamily="34" charset="0"/>
            </a:endParaRPr>
          </a:p>
          <a:p>
            <a:pPr lvl="1">
              <a:defRPr/>
            </a:pPr>
            <a:endParaRPr lang="sv-SE" sz="1600" dirty="0">
              <a:latin typeface="Verdana" panose="020B0604030504040204" pitchFamily="34" charset="0"/>
              <a:ea typeface="Verdana" panose="020B0604030504040204" pitchFamily="34" charset="0"/>
              <a:cs typeface="Verdana" panose="020B0604030504040204" pitchFamily="34" charset="0"/>
            </a:endParaRPr>
          </a:p>
          <a:p>
            <a:pPr lvl="1">
              <a:buFont typeface="Wingdings" pitchFamily="2" charset="2"/>
              <a:buChar char="q"/>
              <a:defRPr/>
            </a:pPr>
            <a:r>
              <a:rPr lang="sv-SE"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Kompromissbeslutsmodell</a:t>
            </a:r>
            <a:endParaRPr lang="sv-SE" sz="1600" dirty="0">
              <a:latin typeface="Verdana" panose="020B0604030504040204" pitchFamily="34" charset="0"/>
              <a:ea typeface="Verdana" panose="020B0604030504040204" pitchFamily="34" charset="0"/>
              <a:cs typeface="Verdana" panose="020B0604030504040204" pitchFamily="34" charset="0"/>
            </a:endParaRPr>
          </a:p>
          <a:p>
            <a:pPr lvl="1">
              <a:buFont typeface="Wingdings" pitchFamily="2" charset="2"/>
              <a:buChar char="q"/>
              <a:defRPr/>
            </a:pPr>
            <a:endParaRPr lang="sv-SE" sz="1600" dirty="0">
              <a:latin typeface="Verdana" panose="020B0604030504040204" pitchFamily="34" charset="0"/>
              <a:ea typeface="Verdana" panose="020B0604030504040204" pitchFamily="34" charset="0"/>
              <a:cs typeface="Verdana" panose="020B0604030504040204" pitchFamily="34" charset="0"/>
            </a:endParaRPr>
          </a:p>
          <a:p>
            <a:pPr lvl="1">
              <a:buFont typeface="Wingdings" pitchFamily="2" charset="2"/>
              <a:buChar char="q"/>
              <a:defRPr/>
            </a:pPr>
            <a:r>
              <a:rPr lang="sv-SE" sz="1600" dirty="0">
                <a:latin typeface="Verdana" panose="020B0604030504040204" pitchFamily="34" charset="0"/>
                <a:ea typeface="Verdana" panose="020B0604030504040204" pitchFamily="34" charset="0"/>
                <a:cs typeface="Verdana" panose="020B0604030504040204" pitchFamily="34" charset="0"/>
              </a:rPr>
              <a:t> Trial and </a:t>
            </a:r>
            <a:r>
              <a:rPr lang="sv-SE" sz="1600" dirty="0" err="1">
                <a:latin typeface="Verdana" panose="020B0604030504040204" pitchFamily="34" charset="0"/>
                <a:ea typeface="Verdana" panose="020B0604030504040204" pitchFamily="34" charset="0"/>
                <a:cs typeface="Verdana" panose="020B0604030504040204" pitchFamily="34" charset="0"/>
              </a:rPr>
              <a:t>error-beslutsmodell</a:t>
            </a:r>
            <a:endParaRPr lang="sv-SE"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55119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itle 1"/>
          <p:cNvSpPr>
            <a:spLocks noGrp="1"/>
          </p:cNvSpPr>
          <p:nvPr>
            <p:ph type="title"/>
          </p:nvPr>
        </p:nvSpPr>
        <p:spPr>
          <a:xfrm>
            <a:off x="791999" y="627534"/>
            <a:ext cx="7799107" cy="596700"/>
          </a:xfrm>
        </p:spPr>
        <p:txBody>
          <a:bodyPr>
            <a:normAutofit fontScale="90000"/>
          </a:bodyPr>
          <a:lstStyle/>
          <a:p>
            <a:r>
              <a:rPr lang="sv-SE" sz="2700" dirty="0"/>
              <a:t>Data </a:t>
            </a:r>
            <a:r>
              <a:rPr lang="sv-SE" sz="2700" dirty="0" smtClean="0"/>
              <a:t>warehouse-arkitektur </a:t>
            </a:r>
            <a:r>
              <a:rPr lang="sv-SE" sz="2700" dirty="0"/>
              <a:t>– hela bilden</a:t>
            </a:r>
          </a:p>
        </p:txBody>
      </p:sp>
      <p:sp>
        <p:nvSpPr>
          <p:cNvPr id="47" name="TextBox 46"/>
          <p:cNvSpPr txBox="1"/>
          <p:nvPr/>
        </p:nvSpPr>
        <p:spPr>
          <a:xfrm>
            <a:off x="6265645" y="1547203"/>
            <a:ext cx="1543050" cy="276999"/>
          </a:xfrm>
          <a:prstGeom prst="rect">
            <a:avLst/>
          </a:prstGeom>
          <a:noFill/>
        </p:spPr>
        <p:txBody>
          <a:bodyPr wrap="square" rtlCol="0">
            <a:spAutoFit/>
          </a:bodyPr>
          <a:lstStyle/>
          <a:p>
            <a:r>
              <a:rPr lang="sv-SE" sz="1200" dirty="0"/>
              <a:t>Ledningen</a:t>
            </a:r>
          </a:p>
        </p:txBody>
      </p:sp>
      <p:sp>
        <p:nvSpPr>
          <p:cNvPr id="21" name="AutoShape 19"/>
          <p:cNvSpPr>
            <a:spLocks noChangeArrowheads="1"/>
          </p:cNvSpPr>
          <p:nvPr/>
        </p:nvSpPr>
        <p:spPr bwMode="auto">
          <a:xfrm>
            <a:off x="3124007" y="4012533"/>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 name="AutoShape 19"/>
          <p:cNvSpPr>
            <a:spLocks noChangeArrowheads="1"/>
          </p:cNvSpPr>
          <p:nvPr/>
        </p:nvSpPr>
        <p:spPr bwMode="auto">
          <a:xfrm>
            <a:off x="1653144" y="3885285"/>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9" name="Text Box 51"/>
          <p:cNvSpPr txBox="1">
            <a:spLocks noChangeArrowheads="1"/>
          </p:cNvSpPr>
          <p:nvPr/>
        </p:nvSpPr>
        <p:spPr bwMode="auto">
          <a:xfrm>
            <a:off x="1068356" y="3912659"/>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12" name="AutoShape 19"/>
          <p:cNvSpPr>
            <a:spLocks noChangeArrowheads="1"/>
          </p:cNvSpPr>
          <p:nvPr/>
        </p:nvSpPr>
        <p:spPr bwMode="auto">
          <a:xfrm>
            <a:off x="2538285" y="3465679"/>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13" name="Text Box 51"/>
          <p:cNvSpPr txBox="1">
            <a:spLocks noChangeArrowheads="1"/>
          </p:cNvSpPr>
          <p:nvPr/>
        </p:nvSpPr>
        <p:spPr bwMode="auto">
          <a:xfrm>
            <a:off x="1921643" y="3528682"/>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14" name="AutoShape 19"/>
          <p:cNvSpPr>
            <a:spLocks noChangeArrowheads="1"/>
          </p:cNvSpPr>
          <p:nvPr/>
        </p:nvSpPr>
        <p:spPr bwMode="auto">
          <a:xfrm>
            <a:off x="3327908" y="3019247"/>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15" name="Text Box 51"/>
          <p:cNvSpPr txBox="1">
            <a:spLocks noChangeArrowheads="1"/>
          </p:cNvSpPr>
          <p:nvPr/>
        </p:nvSpPr>
        <p:spPr bwMode="auto">
          <a:xfrm>
            <a:off x="2742059" y="3070191"/>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pic>
        <p:nvPicPr>
          <p:cNvPr id="1030" name="Picture 6"/>
          <p:cNvPicPr>
            <a:picLocks noChangeAspect="1" noChangeArrowheads="1"/>
          </p:cNvPicPr>
          <p:nvPr/>
        </p:nvPicPr>
        <p:blipFill>
          <a:blip r:embed="rId3" cstate="print"/>
          <a:srcRect/>
          <a:stretch>
            <a:fillRect/>
          </a:stretch>
        </p:blipFill>
        <p:spPr bwMode="auto">
          <a:xfrm>
            <a:off x="6212579" y="1829042"/>
            <a:ext cx="910613" cy="512699"/>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1417532" y="2543008"/>
            <a:ext cx="732727" cy="503066"/>
          </a:xfrm>
          <a:prstGeom prst="rect">
            <a:avLst/>
          </a:prstGeom>
          <a:noFill/>
          <a:ln w="9525">
            <a:noFill/>
            <a:miter lim="800000"/>
            <a:headEnd/>
            <a:tailEnd/>
          </a:ln>
        </p:spPr>
      </p:pic>
      <p:sp>
        <p:nvSpPr>
          <p:cNvPr id="55" name="TextBox 54"/>
          <p:cNvSpPr txBox="1"/>
          <p:nvPr/>
        </p:nvSpPr>
        <p:spPr>
          <a:xfrm>
            <a:off x="1376139" y="3052441"/>
            <a:ext cx="1375472" cy="461665"/>
          </a:xfrm>
          <a:prstGeom prst="rect">
            <a:avLst/>
          </a:prstGeom>
          <a:noFill/>
        </p:spPr>
        <p:txBody>
          <a:bodyPr wrap="square" rtlCol="0">
            <a:spAutoFit/>
          </a:bodyPr>
          <a:lstStyle/>
          <a:p>
            <a:r>
              <a:rPr lang="sv-SE" sz="1200" dirty="0"/>
              <a:t>Order-</a:t>
            </a:r>
          </a:p>
          <a:p>
            <a:r>
              <a:rPr lang="sv-SE" sz="1200" dirty="0"/>
              <a:t>mottagning</a:t>
            </a:r>
          </a:p>
        </p:txBody>
      </p:sp>
      <p:pic>
        <p:nvPicPr>
          <p:cNvPr id="59" name="Picture 9"/>
          <p:cNvPicPr>
            <a:picLocks noChangeAspect="1" noChangeArrowheads="1"/>
          </p:cNvPicPr>
          <p:nvPr/>
        </p:nvPicPr>
        <p:blipFill>
          <a:blip r:embed="rId5" cstate="print"/>
          <a:srcRect/>
          <a:stretch>
            <a:fillRect/>
          </a:stretch>
        </p:blipFill>
        <p:spPr bwMode="auto">
          <a:xfrm>
            <a:off x="2232626" y="2169807"/>
            <a:ext cx="684551" cy="443513"/>
          </a:xfrm>
          <a:prstGeom prst="rect">
            <a:avLst/>
          </a:prstGeom>
          <a:noFill/>
          <a:ln w="9525">
            <a:noFill/>
            <a:miter lim="800000"/>
            <a:headEnd/>
            <a:tailEnd/>
          </a:ln>
        </p:spPr>
      </p:pic>
      <p:sp>
        <p:nvSpPr>
          <p:cNvPr id="60" name="TextBox 59"/>
          <p:cNvSpPr txBox="1"/>
          <p:nvPr/>
        </p:nvSpPr>
        <p:spPr>
          <a:xfrm>
            <a:off x="2153025" y="2619687"/>
            <a:ext cx="1375472" cy="461665"/>
          </a:xfrm>
          <a:prstGeom prst="rect">
            <a:avLst/>
          </a:prstGeom>
          <a:noFill/>
        </p:spPr>
        <p:txBody>
          <a:bodyPr wrap="square" rtlCol="0">
            <a:spAutoFit/>
          </a:bodyPr>
          <a:lstStyle/>
          <a:p>
            <a:r>
              <a:rPr lang="sv-SE" sz="1200" dirty="0"/>
              <a:t>Produktions-</a:t>
            </a:r>
          </a:p>
          <a:p>
            <a:r>
              <a:rPr lang="sv-SE" sz="1200" dirty="0"/>
              <a:t>avdelning</a:t>
            </a:r>
          </a:p>
        </p:txBody>
      </p:sp>
      <p:pic>
        <p:nvPicPr>
          <p:cNvPr id="1034" name="Picture 10"/>
          <p:cNvPicPr>
            <a:picLocks noChangeAspect="1" noChangeArrowheads="1"/>
          </p:cNvPicPr>
          <p:nvPr/>
        </p:nvPicPr>
        <p:blipFill>
          <a:blip r:embed="rId6" cstate="print"/>
          <a:srcRect/>
          <a:stretch>
            <a:fillRect/>
          </a:stretch>
        </p:blipFill>
        <p:spPr bwMode="auto">
          <a:xfrm>
            <a:off x="3149606" y="1852366"/>
            <a:ext cx="841220" cy="356604"/>
          </a:xfrm>
          <a:prstGeom prst="rect">
            <a:avLst/>
          </a:prstGeom>
          <a:noFill/>
          <a:ln w="9525">
            <a:noFill/>
            <a:miter lim="800000"/>
            <a:headEnd/>
            <a:tailEnd/>
          </a:ln>
        </p:spPr>
      </p:pic>
      <p:sp>
        <p:nvSpPr>
          <p:cNvPr id="62" name="TextBox 61"/>
          <p:cNvSpPr txBox="1"/>
          <p:nvPr/>
        </p:nvSpPr>
        <p:spPr>
          <a:xfrm>
            <a:off x="3149607" y="2237347"/>
            <a:ext cx="1375472" cy="461665"/>
          </a:xfrm>
          <a:prstGeom prst="rect">
            <a:avLst/>
          </a:prstGeom>
          <a:noFill/>
        </p:spPr>
        <p:txBody>
          <a:bodyPr wrap="square" rtlCol="0">
            <a:spAutoFit/>
          </a:bodyPr>
          <a:lstStyle/>
          <a:p>
            <a:r>
              <a:rPr lang="sv-SE" sz="1200" dirty="0"/>
              <a:t>Leverans-</a:t>
            </a:r>
          </a:p>
          <a:p>
            <a:r>
              <a:rPr lang="sv-SE" sz="1200" dirty="0"/>
              <a:t>avdelning</a:t>
            </a:r>
          </a:p>
        </p:txBody>
      </p:sp>
      <p:cxnSp>
        <p:nvCxnSpPr>
          <p:cNvPr id="64" name="Straight Arrow Connector 63"/>
          <p:cNvCxnSpPr/>
          <p:nvPr/>
        </p:nvCxnSpPr>
        <p:spPr>
          <a:xfrm rot="5400000">
            <a:off x="1621305" y="3596222"/>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rot="5400000">
            <a:off x="2487873" y="3239087"/>
            <a:ext cx="407547"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rot="5400000">
            <a:off x="3353912" y="2729654"/>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2" name="Text Box 51"/>
          <p:cNvSpPr txBox="1">
            <a:spLocks noChangeArrowheads="1"/>
          </p:cNvSpPr>
          <p:nvPr/>
        </p:nvSpPr>
        <p:spPr bwMode="auto">
          <a:xfrm>
            <a:off x="2538286" y="4084650"/>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ETL</a:t>
            </a:r>
          </a:p>
        </p:txBody>
      </p:sp>
      <p:cxnSp>
        <p:nvCxnSpPr>
          <p:cNvPr id="23" name="Straight Arrow Connector 22"/>
          <p:cNvCxnSpPr/>
          <p:nvPr/>
        </p:nvCxnSpPr>
        <p:spPr>
          <a:xfrm rot="5400000">
            <a:off x="3175079" y="3621693"/>
            <a:ext cx="509434" cy="15283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6576969" y="3094431"/>
            <a:ext cx="65135" cy="16201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rot="16200000" flipH="1">
            <a:off x="2793003" y="3901882"/>
            <a:ext cx="254717" cy="25471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2181682" y="4105655"/>
            <a:ext cx="815095" cy="15283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5" name="AutoShape 19"/>
          <p:cNvSpPr>
            <a:spLocks noChangeArrowheads="1"/>
          </p:cNvSpPr>
          <p:nvPr/>
        </p:nvSpPr>
        <p:spPr bwMode="auto">
          <a:xfrm>
            <a:off x="4779796" y="3901882"/>
            <a:ext cx="1426415" cy="356604"/>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46" name="Text Box 51"/>
          <p:cNvSpPr txBox="1">
            <a:spLocks noChangeArrowheads="1"/>
          </p:cNvSpPr>
          <p:nvPr/>
        </p:nvSpPr>
        <p:spPr bwMode="auto">
          <a:xfrm>
            <a:off x="4677909" y="3947504"/>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Data warehouse</a:t>
            </a:r>
          </a:p>
        </p:txBody>
      </p:sp>
      <p:sp>
        <p:nvSpPr>
          <p:cNvPr id="50" name="AutoShape 19"/>
          <p:cNvSpPr>
            <a:spLocks noChangeArrowheads="1"/>
          </p:cNvSpPr>
          <p:nvPr/>
        </p:nvSpPr>
        <p:spPr bwMode="auto">
          <a:xfrm>
            <a:off x="5541823" y="1915090"/>
            <a:ext cx="517925" cy="458491"/>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1" name="Text Box 51"/>
          <p:cNvSpPr txBox="1">
            <a:spLocks noChangeArrowheads="1"/>
          </p:cNvSpPr>
          <p:nvPr/>
        </p:nvSpPr>
        <p:spPr bwMode="auto">
          <a:xfrm>
            <a:off x="5397485" y="1971925"/>
            <a:ext cx="81509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Data</a:t>
            </a:r>
          </a:p>
          <a:p>
            <a:pPr algn="ctr"/>
            <a:r>
              <a:rPr lang="sv-SE" sz="900" dirty="0">
                <a:latin typeface="Arial Black" pitchFamily="34" charset="0"/>
              </a:rPr>
              <a:t> Marts</a:t>
            </a:r>
          </a:p>
        </p:txBody>
      </p:sp>
      <p:sp>
        <p:nvSpPr>
          <p:cNvPr id="54" name="AutoShape 19"/>
          <p:cNvSpPr>
            <a:spLocks noChangeArrowheads="1"/>
          </p:cNvSpPr>
          <p:nvPr/>
        </p:nvSpPr>
        <p:spPr bwMode="auto">
          <a:xfrm>
            <a:off x="5083333" y="2526411"/>
            <a:ext cx="517925" cy="458491"/>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6" name="Text Box 51"/>
          <p:cNvSpPr txBox="1">
            <a:spLocks noChangeArrowheads="1"/>
          </p:cNvSpPr>
          <p:nvPr/>
        </p:nvSpPr>
        <p:spPr bwMode="auto">
          <a:xfrm>
            <a:off x="4938994" y="2583245"/>
            <a:ext cx="81509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Data</a:t>
            </a:r>
          </a:p>
          <a:p>
            <a:pPr algn="ctr"/>
            <a:r>
              <a:rPr lang="sv-SE" sz="900" dirty="0">
                <a:latin typeface="Arial Black" pitchFamily="34" charset="0"/>
              </a:rPr>
              <a:t> Marts</a:t>
            </a:r>
          </a:p>
        </p:txBody>
      </p:sp>
      <p:cxnSp>
        <p:nvCxnSpPr>
          <p:cNvPr id="70" name="Straight Arrow Connector 69"/>
          <p:cNvCxnSpPr/>
          <p:nvPr/>
        </p:nvCxnSpPr>
        <p:spPr>
          <a:xfrm>
            <a:off x="2971937" y="2662383"/>
            <a:ext cx="1120755" cy="6462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3608097" y="4156599"/>
            <a:ext cx="1018868" cy="5094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flipH="1" flipV="1">
            <a:off x="5226818" y="3256449"/>
            <a:ext cx="108012" cy="54006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flipV="1">
            <a:off x="5442842" y="2500366"/>
            <a:ext cx="432048" cy="129614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8" name="AutoShape 19"/>
          <p:cNvSpPr>
            <a:spLocks noChangeArrowheads="1"/>
          </p:cNvSpPr>
          <p:nvPr/>
        </p:nvSpPr>
        <p:spPr bwMode="auto">
          <a:xfrm>
            <a:off x="6466748" y="2651475"/>
            <a:ext cx="407547" cy="4075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89" name="Text Box 51"/>
          <p:cNvSpPr txBox="1">
            <a:spLocks noChangeArrowheads="1"/>
          </p:cNvSpPr>
          <p:nvPr/>
        </p:nvSpPr>
        <p:spPr bwMode="auto">
          <a:xfrm>
            <a:off x="6360944" y="2688890"/>
            <a:ext cx="611321"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BI tools</a:t>
            </a:r>
          </a:p>
        </p:txBody>
      </p:sp>
      <p:cxnSp>
        <p:nvCxnSpPr>
          <p:cNvPr id="96" name="Straight Arrow Connector 95"/>
          <p:cNvCxnSpPr/>
          <p:nvPr/>
        </p:nvCxnSpPr>
        <p:spPr>
          <a:xfrm>
            <a:off x="4735221" y="2803856"/>
            <a:ext cx="254717" cy="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97" name="AutoShape 19"/>
          <p:cNvSpPr>
            <a:spLocks noChangeArrowheads="1"/>
          </p:cNvSpPr>
          <p:nvPr/>
        </p:nvSpPr>
        <p:spPr bwMode="auto">
          <a:xfrm>
            <a:off x="4178760" y="2526410"/>
            <a:ext cx="407547" cy="4075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98" name="Text Box 51"/>
          <p:cNvSpPr txBox="1">
            <a:spLocks noChangeArrowheads="1"/>
          </p:cNvSpPr>
          <p:nvPr/>
        </p:nvSpPr>
        <p:spPr bwMode="auto">
          <a:xfrm>
            <a:off x="4092692" y="2580878"/>
            <a:ext cx="611321"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BI tools</a:t>
            </a:r>
          </a:p>
        </p:txBody>
      </p:sp>
      <p:cxnSp>
        <p:nvCxnSpPr>
          <p:cNvPr id="105" name="Straight Arrow Connector 104"/>
          <p:cNvCxnSpPr/>
          <p:nvPr/>
        </p:nvCxnSpPr>
        <p:spPr>
          <a:xfrm>
            <a:off x="4015644" y="1966033"/>
            <a:ext cx="455090" cy="102284"/>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6684980" y="2284341"/>
            <a:ext cx="54006" cy="32403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5188125" y="2155784"/>
            <a:ext cx="254717" cy="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3" name="AutoShape 19"/>
          <p:cNvSpPr>
            <a:spLocks noChangeArrowheads="1"/>
          </p:cNvSpPr>
          <p:nvPr/>
        </p:nvSpPr>
        <p:spPr bwMode="auto">
          <a:xfrm>
            <a:off x="4631665" y="1878338"/>
            <a:ext cx="407547" cy="4075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7" name="Text Box 51"/>
          <p:cNvSpPr txBox="1">
            <a:spLocks noChangeArrowheads="1"/>
          </p:cNvSpPr>
          <p:nvPr/>
        </p:nvSpPr>
        <p:spPr bwMode="auto">
          <a:xfrm>
            <a:off x="4545597" y="1932806"/>
            <a:ext cx="611321"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BI tools</a:t>
            </a:r>
          </a:p>
        </p:txBody>
      </p:sp>
      <p:sp>
        <p:nvSpPr>
          <p:cNvPr id="49" name="AutoShape 19"/>
          <p:cNvSpPr>
            <a:spLocks noChangeArrowheads="1"/>
          </p:cNvSpPr>
          <p:nvPr/>
        </p:nvSpPr>
        <p:spPr bwMode="auto">
          <a:xfrm>
            <a:off x="6068230" y="3280128"/>
            <a:ext cx="517925" cy="458491"/>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8" name="Text Box 51"/>
          <p:cNvSpPr txBox="1">
            <a:spLocks noChangeArrowheads="1"/>
          </p:cNvSpPr>
          <p:nvPr/>
        </p:nvSpPr>
        <p:spPr bwMode="auto">
          <a:xfrm>
            <a:off x="5923892" y="3336962"/>
            <a:ext cx="81509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Data</a:t>
            </a:r>
          </a:p>
          <a:p>
            <a:pPr algn="ctr"/>
            <a:r>
              <a:rPr lang="sv-SE" sz="900" dirty="0">
                <a:latin typeface="Arial Black" pitchFamily="34" charset="0"/>
              </a:rPr>
              <a:t> Marts</a:t>
            </a:r>
          </a:p>
        </p:txBody>
      </p:sp>
      <p:cxnSp>
        <p:nvCxnSpPr>
          <p:cNvPr id="71" name="Straight Arrow Connector 70"/>
          <p:cNvCxnSpPr/>
          <p:nvPr/>
        </p:nvCxnSpPr>
        <p:spPr>
          <a:xfrm flipV="1">
            <a:off x="5604860" y="3634491"/>
            <a:ext cx="378581" cy="162018"/>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1" name="AutoShape 19"/>
          <p:cNvSpPr>
            <a:spLocks noChangeArrowheads="1"/>
          </p:cNvSpPr>
          <p:nvPr/>
        </p:nvSpPr>
        <p:spPr bwMode="auto">
          <a:xfrm>
            <a:off x="3876669" y="3202444"/>
            <a:ext cx="1139183" cy="366461"/>
          </a:xfrm>
          <a:prstGeom prst="can">
            <a:avLst>
              <a:gd name="adj" fmla="val 25000"/>
            </a:avLst>
          </a:prstGeom>
          <a:solidFill>
            <a:schemeClr val="accent1">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63" name="Text Box 51"/>
          <p:cNvSpPr txBox="1">
            <a:spLocks noChangeArrowheads="1"/>
          </p:cNvSpPr>
          <p:nvPr/>
        </p:nvSpPr>
        <p:spPr bwMode="auto">
          <a:xfrm>
            <a:off x="3745918" y="3203566"/>
            <a:ext cx="1350057" cy="451709"/>
          </a:xfrm>
          <a:prstGeom prst="rect">
            <a:avLst/>
          </a:prstGeom>
          <a:noFill/>
          <a:ln w="9525">
            <a:noFill/>
            <a:miter lim="800000"/>
            <a:headEnd/>
            <a:tailEnd/>
          </a:ln>
        </p:spPr>
        <p:txBody>
          <a:bodyPr wrap="square" lIns="127300" tIns="63650" rIns="127300" bIns="63650">
            <a:spAutoFit/>
          </a:bodyPr>
          <a:lstStyle/>
          <a:p>
            <a:pPr algn="ctr"/>
            <a:r>
              <a:rPr lang="sv-SE" sz="1050" dirty="0">
                <a:latin typeface="Arial Black" pitchFamily="34" charset="0"/>
              </a:rPr>
              <a:t>Meta data </a:t>
            </a:r>
            <a:r>
              <a:rPr lang="sv-SE" sz="1050" dirty="0" err="1">
                <a:latin typeface="Arial Black" pitchFamily="34" charset="0"/>
              </a:rPr>
              <a:t>respository</a:t>
            </a:r>
            <a:endParaRPr lang="sv-SE" sz="1050" dirty="0">
              <a:latin typeface="Arial Black" pitchFamily="34" charset="0"/>
            </a:endParaRPr>
          </a:p>
        </p:txBody>
      </p:sp>
    </p:spTree>
    <p:extLst>
      <p:ext uri="{BB962C8B-B14F-4D97-AF65-F5344CB8AC3E}">
        <p14:creationId xmlns:p14="http://schemas.microsoft.com/office/powerpoint/2010/main" val="2929684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157" y="328412"/>
            <a:ext cx="5029200" cy="857250"/>
          </a:xfrm>
        </p:spPr>
        <p:txBody>
          <a:bodyPr>
            <a:normAutofit/>
          </a:bodyPr>
          <a:lstStyle/>
          <a:p>
            <a:pPr algn="l"/>
            <a:r>
              <a:rPr lang="sv-SE" sz="2700" dirty="0"/>
              <a:t>BSS: Data mining </a:t>
            </a:r>
          </a:p>
        </p:txBody>
      </p:sp>
      <p:pic>
        <p:nvPicPr>
          <p:cNvPr id="59" name="Picture 9"/>
          <p:cNvPicPr>
            <a:picLocks noChangeAspect="1" noChangeArrowheads="1"/>
          </p:cNvPicPr>
          <p:nvPr/>
        </p:nvPicPr>
        <p:blipFill>
          <a:blip r:embed="rId3" cstate="print"/>
          <a:srcRect/>
          <a:stretch>
            <a:fillRect/>
          </a:stretch>
        </p:blipFill>
        <p:spPr bwMode="auto">
          <a:xfrm>
            <a:off x="1689498" y="1143000"/>
            <a:ext cx="767953" cy="497547"/>
          </a:xfrm>
          <a:prstGeom prst="rect">
            <a:avLst/>
          </a:prstGeom>
          <a:noFill/>
          <a:ln w="9525">
            <a:noFill/>
            <a:miter lim="800000"/>
            <a:headEnd/>
            <a:tailEnd/>
          </a:ln>
        </p:spPr>
      </p:pic>
      <p:sp>
        <p:nvSpPr>
          <p:cNvPr id="60" name="TextBox 59"/>
          <p:cNvSpPr txBox="1"/>
          <p:nvPr/>
        </p:nvSpPr>
        <p:spPr>
          <a:xfrm>
            <a:off x="1771650" y="1647691"/>
            <a:ext cx="971550" cy="276999"/>
          </a:xfrm>
          <a:prstGeom prst="rect">
            <a:avLst/>
          </a:prstGeom>
          <a:noFill/>
        </p:spPr>
        <p:txBody>
          <a:bodyPr wrap="square" rtlCol="0">
            <a:spAutoFit/>
          </a:bodyPr>
          <a:lstStyle/>
          <a:p>
            <a:r>
              <a:rPr lang="sv-SE" sz="1200" dirty="0"/>
              <a:t>Användare</a:t>
            </a:r>
          </a:p>
        </p:txBody>
      </p:sp>
      <p:sp>
        <p:nvSpPr>
          <p:cNvPr id="21" name="AutoShape 19"/>
          <p:cNvSpPr>
            <a:spLocks noChangeArrowheads="1"/>
          </p:cNvSpPr>
          <p:nvPr/>
        </p:nvSpPr>
        <p:spPr bwMode="auto">
          <a:xfrm>
            <a:off x="3769056" y="1415266"/>
            <a:ext cx="1945944" cy="6036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22" name="Text Box 51"/>
          <p:cNvSpPr txBox="1">
            <a:spLocks noChangeArrowheads="1"/>
          </p:cNvSpPr>
          <p:nvPr/>
        </p:nvSpPr>
        <p:spPr bwMode="auto">
          <a:xfrm>
            <a:off x="3771900" y="1513360"/>
            <a:ext cx="2000250" cy="544042"/>
          </a:xfrm>
          <a:prstGeom prst="rect">
            <a:avLst/>
          </a:prstGeom>
          <a:noFill/>
          <a:ln w="9525">
            <a:noFill/>
            <a:miter lim="800000"/>
            <a:headEnd/>
            <a:tailEnd/>
          </a:ln>
        </p:spPr>
        <p:txBody>
          <a:bodyPr wrap="square" lIns="127300" tIns="63650" rIns="127300" bIns="63650">
            <a:spAutoFit/>
          </a:bodyPr>
          <a:lstStyle/>
          <a:p>
            <a:pPr algn="ctr"/>
            <a:r>
              <a:rPr lang="sv-SE" sz="1350" dirty="0">
                <a:latin typeface="Arial Black" pitchFamily="34" charset="0"/>
              </a:rPr>
              <a:t>BSS: </a:t>
            </a:r>
          </a:p>
          <a:p>
            <a:pPr algn="ctr"/>
            <a:r>
              <a:rPr lang="sv-SE" sz="1350" dirty="0">
                <a:latin typeface="Arial Black" pitchFamily="34" charset="0"/>
              </a:rPr>
              <a:t>Data mining</a:t>
            </a:r>
          </a:p>
        </p:txBody>
      </p:sp>
      <p:cxnSp>
        <p:nvCxnSpPr>
          <p:cNvPr id="23" name="Straight Arrow Connector 22"/>
          <p:cNvCxnSpPr/>
          <p:nvPr/>
        </p:nvCxnSpPr>
        <p:spPr>
          <a:xfrm>
            <a:off x="2743200" y="1714500"/>
            <a:ext cx="6858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1174898" y="2836235"/>
            <a:ext cx="7554432" cy="2231380"/>
          </a:xfrm>
          <a:prstGeom prst="rect">
            <a:avLst/>
          </a:prstGeom>
          <a:noFill/>
        </p:spPr>
        <p:txBody>
          <a:bodyPr wrap="square" rtlCol="0">
            <a:spAutoFit/>
          </a:bodyPr>
          <a:lstStyle/>
          <a:p>
            <a:pPr marL="0" lvl="1"/>
            <a:r>
              <a:rPr lang="sv-SE" sz="1600" b="1" dirty="0"/>
              <a:t>Data mining </a:t>
            </a:r>
            <a:r>
              <a:rPr lang="sv-SE" sz="1600" dirty="0"/>
              <a:t>– möjligör för statistiker och skickliga verksamhetsanalytiker att upptäcka mönster i stora mängder data genom att använda olika algoritmer och modeller, utan att ha någon direkt hypotes om samband mellan data – endast en idé om vilken data som ska korreleras</a:t>
            </a:r>
          </a:p>
          <a:p>
            <a:pPr marL="0" lvl="1"/>
            <a:endParaRPr lang="sv-SE" sz="1600" dirty="0"/>
          </a:p>
          <a:p>
            <a:pPr marL="0" lvl="1"/>
            <a:r>
              <a:rPr lang="sv-SE" sz="1600" dirty="0"/>
              <a:t>Till exempel kan en data mining-algoritm tillämpas på kvitton hos en varuhuskedja för att se vilka varor som köps tillsammas</a:t>
            </a:r>
            <a:endParaRPr lang="en-GB" sz="1600" dirty="0"/>
          </a:p>
          <a:p>
            <a:endParaRPr lang="sv-SE" sz="1350" dirty="0"/>
          </a:p>
          <a:p>
            <a:endParaRPr lang="sv-SE" sz="1350" dirty="0"/>
          </a:p>
        </p:txBody>
      </p:sp>
    </p:spTree>
    <p:extLst>
      <p:ext uri="{BB962C8B-B14F-4D97-AF65-F5344CB8AC3E}">
        <p14:creationId xmlns:p14="http://schemas.microsoft.com/office/powerpoint/2010/main" val="32467101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114" y="432316"/>
            <a:ext cx="5961600" cy="596700"/>
          </a:xfrm>
        </p:spPr>
        <p:txBody>
          <a:bodyPr/>
          <a:lstStyle/>
          <a:p>
            <a:r>
              <a:rPr lang="sv-SE" dirty="0" smtClean="0"/>
              <a:t>Analytiskt beslutstöd</a:t>
            </a:r>
            <a:endParaRPr lang="sv-SE" dirty="0"/>
          </a:p>
        </p:txBody>
      </p:sp>
      <p:sp>
        <p:nvSpPr>
          <p:cNvPr id="7" name="Platshållare för text 5"/>
          <p:cNvSpPr txBox="1">
            <a:spLocks/>
          </p:cNvSpPr>
          <p:nvPr/>
        </p:nvSpPr>
        <p:spPr>
          <a:xfrm>
            <a:off x="575755" y="1209913"/>
            <a:ext cx="3283863" cy="3078342"/>
          </a:xfrm>
          <a:prstGeom prst="rect">
            <a:avLst/>
          </a:prstGeom>
        </p:spPr>
        <p:txBody>
          <a:bodyPr>
            <a:noAutofit/>
          </a:bodyPr>
          <a:lstStyle/>
          <a:p>
            <a:pPr marL="214313" indent="-214313" defTabSz="685800">
              <a:lnSpc>
                <a:spcPct val="120000"/>
              </a:lnSpc>
              <a:spcBef>
                <a:spcPct val="20000"/>
              </a:spcBef>
              <a:spcAft>
                <a:spcPts val="450"/>
              </a:spcAft>
              <a:buSzPct val="100000"/>
              <a:buFont typeface="Arial" pitchFamily="34" charset="0"/>
              <a:buChar char="•"/>
              <a:defRPr/>
            </a:pPr>
            <a:r>
              <a:rPr lang="sv-SE" sz="1300" dirty="0">
                <a:latin typeface="Verdana" pitchFamily="34" charset="0"/>
                <a:ea typeface="Verdana" pitchFamily="34" charset="0"/>
                <a:cs typeface="Verdana" pitchFamily="34" charset="0"/>
              </a:rPr>
              <a:t>Visualisera ett besluts komponenter  i en strukturmodell</a:t>
            </a:r>
          </a:p>
          <a:p>
            <a:pPr marL="214313" indent="-214313" defTabSz="685800">
              <a:lnSpc>
                <a:spcPct val="120000"/>
              </a:lnSpc>
              <a:spcBef>
                <a:spcPct val="20000"/>
              </a:spcBef>
              <a:spcAft>
                <a:spcPts val="450"/>
              </a:spcAft>
              <a:buSzPct val="100000"/>
              <a:buFont typeface="Arial" pitchFamily="34" charset="0"/>
              <a:buChar char="•"/>
              <a:defRPr/>
            </a:pPr>
            <a:r>
              <a:rPr lang="sv-SE" sz="1300" dirty="0">
                <a:latin typeface="Verdana" pitchFamily="34" charset="0"/>
                <a:ea typeface="Verdana" pitchFamily="34" charset="0"/>
                <a:cs typeface="Verdana" pitchFamily="34" charset="0"/>
              </a:rPr>
              <a:t>Modellen visualiserar lösningsalternativ, kriterier och mål, </a:t>
            </a:r>
            <a:r>
              <a:rPr lang="sv-SE" sz="1300" dirty="0" smtClean="0">
                <a:latin typeface="Verdana" pitchFamily="34" charset="0"/>
                <a:ea typeface="Verdana" pitchFamily="34" charset="0"/>
                <a:cs typeface="Verdana" pitchFamily="34" charset="0"/>
              </a:rPr>
              <a:t>prioriteringsordning</a:t>
            </a:r>
            <a:r>
              <a:rPr lang="sv-SE" sz="1300" dirty="0">
                <a:latin typeface="Verdana" pitchFamily="34" charset="0"/>
                <a:ea typeface="Verdana" pitchFamily="34" charset="0"/>
                <a:cs typeface="Verdana" pitchFamily="34" charset="0"/>
              </a:rPr>
              <a:t>, risk, sannolikheter och konsekvenser</a:t>
            </a:r>
          </a:p>
          <a:p>
            <a:pPr marL="214313" indent="-214313" defTabSz="685800">
              <a:lnSpc>
                <a:spcPct val="120000"/>
              </a:lnSpc>
              <a:spcBef>
                <a:spcPct val="20000"/>
              </a:spcBef>
              <a:spcAft>
                <a:spcPts val="450"/>
              </a:spcAft>
              <a:buSzPct val="100000"/>
              <a:buFont typeface="Arial" pitchFamily="34" charset="0"/>
              <a:buChar char="•"/>
              <a:defRPr/>
            </a:pPr>
            <a:r>
              <a:rPr lang="sv-SE" sz="1300" dirty="0">
                <a:latin typeface="Verdana" pitchFamily="34" charset="0"/>
                <a:ea typeface="Verdana" pitchFamily="34" charset="0"/>
                <a:cs typeface="Verdana" pitchFamily="34" charset="0"/>
              </a:rPr>
              <a:t>Visualisera målkonflikter</a:t>
            </a:r>
          </a:p>
          <a:p>
            <a:pPr marL="214313" indent="-214313" defTabSz="685800">
              <a:lnSpc>
                <a:spcPct val="120000"/>
              </a:lnSpc>
              <a:spcBef>
                <a:spcPct val="20000"/>
              </a:spcBef>
              <a:spcAft>
                <a:spcPts val="450"/>
              </a:spcAft>
              <a:buSzPct val="100000"/>
              <a:buFont typeface="Arial" pitchFamily="34" charset="0"/>
              <a:buChar char="•"/>
              <a:defRPr/>
            </a:pPr>
            <a:r>
              <a:rPr lang="sv-SE" sz="1300" dirty="0">
                <a:latin typeface="Verdana" pitchFamily="34" charset="0"/>
                <a:ea typeface="Verdana" pitchFamily="34" charset="0"/>
                <a:cs typeface="Verdana" pitchFamily="34" charset="0"/>
              </a:rPr>
              <a:t>Visualisera uppskattningar, osäkerhet och oprecis information, samt risk (kan till exempel beskriva ett intervall av sannolikhetsvärden då osäkerhet finns)</a:t>
            </a:r>
          </a:p>
        </p:txBody>
      </p:sp>
      <p:pic>
        <p:nvPicPr>
          <p:cNvPr id="8" name="Picture 4"/>
          <p:cNvPicPr/>
          <p:nvPr/>
        </p:nvPicPr>
        <p:blipFill>
          <a:blip r:embed="rId2" cstate="print"/>
          <a:stretch>
            <a:fillRect/>
          </a:stretch>
        </p:blipFill>
        <p:spPr>
          <a:xfrm>
            <a:off x="3527350" y="1147217"/>
            <a:ext cx="4339016" cy="2916324"/>
          </a:xfrm>
          <a:prstGeom prst="rect">
            <a:avLst/>
          </a:prstGeom>
        </p:spPr>
      </p:pic>
      <p:sp>
        <p:nvSpPr>
          <p:cNvPr id="10" name="Rectangle 9"/>
          <p:cNvSpPr/>
          <p:nvPr/>
        </p:nvSpPr>
        <p:spPr>
          <a:xfrm>
            <a:off x="3995993" y="4288255"/>
            <a:ext cx="4563216" cy="646331"/>
          </a:xfrm>
          <a:prstGeom prst="rect">
            <a:avLst/>
          </a:prstGeom>
        </p:spPr>
        <p:txBody>
          <a:bodyPr wrap="square">
            <a:spAutoFit/>
          </a:bodyPr>
          <a:lstStyle/>
          <a:p>
            <a:r>
              <a:rPr lang="sv-SE" sz="900" dirty="0" smtClean="0">
                <a:latin typeface="Verdana" pitchFamily="34" charset="0"/>
                <a:ea typeface="Verdana" pitchFamily="34" charset="0"/>
                <a:cs typeface="Verdana" pitchFamily="34" charset="0"/>
              </a:rPr>
              <a:t>Bilderna </a:t>
            </a:r>
            <a:r>
              <a:rPr lang="sv-SE" sz="900" dirty="0">
                <a:latin typeface="Verdana" pitchFamily="34" charset="0"/>
                <a:ea typeface="Verdana" pitchFamily="34" charset="0"/>
                <a:cs typeface="Verdana" pitchFamily="34" charset="0"/>
              </a:rPr>
              <a:t>baseras på: Borking, K., Danielson, M., Davies, G., Ekenberg, L., Idefeldt, J., &amp; Larsson, A. (2011). Transcending Business </a:t>
            </a:r>
            <a:r>
              <a:rPr lang="sv-SE" sz="900" dirty="0" err="1">
                <a:latin typeface="Verdana" pitchFamily="34" charset="0"/>
                <a:ea typeface="Verdana" pitchFamily="34" charset="0"/>
                <a:cs typeface="Verdana" pitchFamily="34" charset="0"/>
              </a:rPr>
              <a:t>Intelligence</a:t>
            </a:r>
            <a:r>
              <a:rPr lang="sv-SE" sz="900" dirty="0">
                <a:latin typeface="Verdana" pitchFamily="34" charset="0"/>
                <a:ea typeface="Verdana" pitchFamily="34" charset="0"/>
                <a:cs typeface="Verdana" pitchFamily="34" charset="0"/>
              </a:rPr>
              <a:t>. Boken beskriver besluts- och riskanalys på en populärvetenskapligt sätt. Rekommenderas!</a:t>
            </a:r>
          </a:p>
        </p:txBody>
      </p:sp>
    </p:spTree>
    <p:extLst>
      <p:ext uri="{BB962C8B-B14F-4D97-AF65-F5344CB8AC3E}">
        <p14:creationId xmlns:p14="http://schemas.microsoft.com/office/powerpoint/2010/main" val="25683670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7385" y="106398"/>
            <a:ext cx="7107865" cy="857250"/>
          </a:xfrm>
        </p:spPr>
        <p:txBody>
          <a:bodyPr>
            <a:normAutofit/>
          </a:bodyPr>
          <a:lstStyle/>
          <a:p>
            <a:pPr algn="l"/>
            <a:r>
              <a:rPr lang="sv-SE" sz="2700" dirty="0"/>
              <a:t>EIS: Digital dashboards </a:t>
            </a:r>
          </a:p>
        </p:txBody>
      </p:sp>
      <p:sp>
        <p:nvSpPr>
          <p:cNvPr id="49" name="TextBox 48"/>
          <p:cNvSpPr txBox="1"/>
          <p:nvPr/>
        </p:nvSpPr>
        <p:spPr>
          <a:xfrm>
            <a:off x="446567" y="3010560"/>
            <a:ext cx="8697433" cy="211596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sv-SE" sz="1400" b="1" dirty="0">
                <a:latin typeface="Verdana" panose="020B0604030504040204" pitchFamily="34" charset="0"/>
                <a:ea typeface="Verdana" panose="020B0604030504040204" pitchFamily="34" charset="0"/>
                <a:cs typeface="Verdana" panose="020B0604030504040204" pitchFamily="34" charset="0"/>
              </a:rPr>
              <a:t>Digital dashboards (även kallade performance dashboards) </a:t>
            </a:r>
            <a:r>
              <a:rPr lang="sv-SE" sz="1400" dirty="0">
                <a:latin typeface="Verdana" panose="020B0604030504040204" pitchFamily="34" charset="0"/>
                <a:ea typeface="Verdana" panose="020B0604030504040204" pitchFamily="34" charset="0"/>
                <a:cs typeface="Verdana" panose="020B0604030504040204" pitchFamily="34" charset="0"/>
              </a:rPr>
              <a:t>– avser att ge en grafisk överblick över effektiviteten hos en organisation på samma sätt som en bils eller flygplans instrumentbräda ger överblick över bilens/flygplanets effektivitet. </a:t>
            </a:r>
            <a:endParaRPr lang="sv-SE"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1200"/>
              </a:spcBef>
              <a:buFont typeface="Arial" panose="020B0604020202020204" pitchFamily="34" charset="0"/>
              <a:buChar char="•"/>
            </a:pPr>
            <a:r>
              <a:rPr lang="en-US" sz="1400" dirty="0" err="1" smtClean="0">
                <a:latin typeface="Verdana" panose="020B0604030504040204" pitchFamily="34" charset="0"/>
                <a:ea typeface="Verdana" panose="020B0604030504040204" pitchFamily="34" charset="0"/>
                <a:cs typeface="Verdana" panose="020B0604030504040204" pitchFamily="34" charset="0"/>
              </a:rPr>
              <a:t>Därmed</a:t>
            </a:r>
            <a:r>
              <a:rPr lang="en-US" sz="1400" dirty="0" smtClean="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kan</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användare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smtClean="0">
                <a:latin typeface="Verdana" panose="020B0604030504040204" pitchFamily="34" charset="0"/>
                <a:ea typeface="Verdana" panose="020B0604030504040204" pitchFamily="34" charset="0"/>
                <a:cs typeface="Verdana" panose="020B0604030504040204" pitchFamily="34" charset="0"/>
              </a:rPr>
              <a:t>av</a:t>
            </a:r>
            <a:r>
              <a:rPr lang="en-US" sz="1400" dirty="0" smtClean="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systemet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ofta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högsta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ledningen</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snabbt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reagera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på</a:t>
            </a:r>
            <a:r>
              <a:rPr lang="en-US" sz="1400" dirty="0">
                <a:latin typeface="Verdana" panose="020B0604030504040204" pitchFamily="34" charset="0"/>
                <a:ea typeface="Verdana" panose="020B0604030504040204" pitchFamily="34" charset="0"/>
                <a:cs typeface="Verdana" panose="020B0604030504040204" pitchFamily="34" charset="0"/>
              </a:rPr>
              <a:t> om </a:t>
            </a:r>
            <a:r>
              <a:rPr lang="en-US" sz="1400" dirty="0" err="1">
                <a:latin typeface="Verdana" panose="020B0604030504040204" pitchFamily="34" charset="0"/>
                <a:ea typeface="Verdana" panose="020B0604030504040204" pitchFamily="34" charset="0"/>
                <a:cs typeface="Verdana" panose="020B0604030504040204" pitchFamily="34" charset="0"/>
              </a:rPr>
              <a:t>någon</a:t>
            </a:r>
            <a:r>
              <a:rPr lang="en-US" sz="1400" dirty="0">
                <a:latin typeface="Verdana" panose="020B0604030504040204" pitchFamily="34" charset="0"/>
                <a:ea typeface="Verdana" panose="020B0604030504040204" pitchFamily="34" charset="0"/>
                <a:cs typeface="Verdana" panose="020B0604030504040204" pitchFamily="34" charset="0"/>
              </a:rPr>
              <a:t> del </a:t>
            </a:r>
            <a:r>
              <a:rPr lang="en-US" sz="1400" dirty="0" err="1">
                <a:latin typeface="Verdana" panose="020B0604030504040204" pitchFamily="34" charset="0"/>
                <a:ea typeface="Verdana" panose="020B0604030504040204" pitchFamily="34" charset="0"/>
                <a:cs typeface="Verdana" panose="020B0604030504040204" pitchFamily="34" charset="0"/>
              </a:rPr>
              <a:t>av</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verksamheten</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inte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fungerar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som</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avsett</a:t>
            </a:r>
            <a:r>
              <a:rPr lang="en-US" sz="1400" dirty="0">
                <a:latin typeface="Verdana" panose="020B0604030504040204" pitchFamily="34" charset="0"/>
                <a:ea typeface="Verdana" panose="020B0604030504040204" pitchFamily="34" charset="0"/>
                <a:cs typeface="Verdana" panose="020B0604030504040204" pitchFamily="34" charset="0"/>
              </a:rPr>
              <a:t>. </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1200"/>
              </a:spcBef>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De </a:t>
            </a:r>
            <a:r>
              <a:rPr lang="en-US" sz="1400" dirty="0" err="1">
                <a:latin typeface="Verdana" panose="020B0604030504040204" pitchFamily="34" charset="0"/>
                <a:ea typeface="Verdana" panose="020B0604030504040204" pitchFamily="34" charset="0"/>
                <a:cs typeface="Verdana" panose="020B0604030504040204" pitchFamily="34" charset="0"/>
              </a:rPr>
              <a:t>digitala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dashboarden</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integrerar</a:t>
            </a:r>
            <a:r>
              <a:rPr lang="en-US" sz="1400" dirty="0">
                <a:latin typeface="Verdana" panose="020B0604030504040204" pitchFamily="34" charset="0"/>
                <a:ea typeface="Verdana" panose="020B0604030504040204" pitchFamily="34" charset="0"/>
                <a:cs typeface="Verdana" panose="020B0604030504040204" pitchFamily="34" charset="0"/>
              </a:rPr>
              <a:t> information </a:t>
            </a:r>
            <a:r>
              <a:rPr lang="en-US" sz="1400" dirty="0" err="1">
                <a:latin typeface="Verdana" panose="020B0604030504040204" pitchFamily="34" charset="0"/>
                <a:ea typeface="Verdana" panose="020B0604030504040204" pitchFamily="34" charset="0"/>
                <a:cs typeface="Verdana" panose="020B0604030504040204" pitchFamily="34" charset="0"/>
              </a:rPr>
              <a:t>från</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olika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interna</a:t>
            </a:r>
            <a:r>
              <a:rPr lang="en-US" sz="1400" dirty="0">
                <a:latin typeface="Verdana" panose="020B0604030504040204" pitchFamily="34" charset="0"/>
                <a:ea typeface="Verdana" panose="020B0604030504040204" pitchFamily="34" charset="0"/>
                <a:cs typeface="Verdana" panose="020B0604030504040204" pitchFamily="34" charset="0"/>
              </a:rPr>
              <a:t> system, </a:t>
            </a:r>
            <a:r>
              <a:rPr lang="en-US" sz="1400" dirty="0" err="1">
                <a:latin typeface="Verdana" panose="020B0604030504040204" pitchFamily="34" charset="0"/>
                <a:ea typeface="Verdana" panose="020B0604030504040204" pitchFamily="34" charset="0"/>
                <a:cs typeface="Verdana" panose="020B0604030504040204" pitchFamily="34" charset="0"/>
              </a:rPr>
              <a:t>samt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från</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eventuellt</a:t>
            </a:r>
            <a:r>
              <a:rPr lang="en-US" sz="1400" dirty="0">
                <a:latin typeface="Verdana" panose="020B0604030504040204" pitchFamily="34" charset="0"/>
                <a:ea typeface="Verdana" panose="020B0604030504040204" pitchFamily="34" charset="0"/>
                <a:cs typeface="Verdana" panose="020B0604030504040204" pitchFamily="34" charset="0"/>
              </a:rPr>
              <a:t> extern information </a:t>
            </a:r>
            <a:r>
              <a:rPr lang="en-US" sz="1400" dirty="0" err="1">
                <a:latin typeface="Verdana" panose="020B0604030504040204" pitchFamily="34" charset="0"/>
                <a:ea typeface="Verdana" panose="020B0604030504040204" pitchFamily="34" charset="0"/>
                <a:cs typeface="Verdana" panose="020B0604030504040204" pitchFamily="34" charset="0"/>
              </a:rPr>
              <a:t>som</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köpts</a:t>
            </a:r>
            <a:r>
              <a:rPr lang="en-US" sz="1400" dirty="0">
                <a:latin typeface="Verdana" panose="020B0604030504040204" pitchFamily="34" charset="0"/>
                <a:ea typeface="Verdana" panose="020B0604030504040204" pitchFamily="34" charset="0"/>
                <a:cs typeface="Verdana" panose="020B0604030504040204" pitchFamily="34" charset="0"/>
              </a:rPr>
              <a:t> in</a:t>
            </a:r>
            <a:endParaRPr lang="sv-SE" sz="1400" dirty="0">
              <a:latin typeface="Verdana" panose="020B0604030504040204" pitchFamily="34" charset="0"/>
              <a:ea typeface="Verdana" panose="020B0604030504040204" pitchFamily="34" charset="0"/>
              <a:cs typeface="Verdana" panose="020B0604030504040204" pitchFamily="34" charset="0"/>
            </a:endParaRPr>
          </a:p>
          <a:p>
            <a:endParaRPr lang="sv-SE" sz="1350" dirty="0"/>
          </a:p>
        </p:txBody>
      </p:sp>
      <p:pic>
        <p:nvPicPr>
          <p:cNvPr id="2" name="Picture 1"/>
          <p:cNvPicPr>
            <a:picLocks noChangeAspect="1"/>
          </p:cNvPicPr>
          <p:nvPr/>
        </p:nvPicPr>
        <p:blipFill>
          <a:blip r:embed="rId3"/>
          <a:stretch>
            <a:fillRect/>
          </a:stretch>
        </p:blipFill>
        <p:spPr>
          <a:xfrm>
            <a:off x="738007" y="846917"/>
            <a:ext cx="6977243" cy="1885878"/>
          </a:xfrm>
          <a:prstGeom prst="rect">
            <a:avLst/>
          </a:prstGeom>
        </p:spPr>
      </p:pic>
    </p:spTree>
    <p:extLst>
      <p:ext uri="{BB962C8B-B14F-4D97-AF65-F5344CB8AC3E}">
        <p14:creationId xmlns:p14="http://schemas.microsoft.com/office/powerpoint/2010/main" val="15256300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smtClean="0"/>
              <a:t>Kunskapshanteringssystem </a:t>
            </a:r>
            <a:endParaRPr lang="sv-SE" sz="2700" dirty="0"/>
          </a:p>
        </p:txBody>
      </p:sp>
      <p:sp>
        <p:nvSpPr>
          <p:cNvPr id="41987" name="Content Placeholder 2"/>
          <p:cNvSpPr>
            <a:spLocks noGrp="1"/>
          </p:cNvSpPr>
          <p:nvPr>
            <p:ph idx="1"/>
          </p:nvPr>
        </p:nvSpPr>
        <p:spPr>
          <a:xfrm>
            <a:off x="647351" y="1402394"/>
            <a:ext cx="8019994" cy="2663768"/>
          </a:xfrm>
        </p:spPr>
        <p:txBody>
          <a:bodyPr>
            <a:normAutofit/>
          </a:bodyPr>
          <a:lstStyle/>
          <a:p>
            <a:pPr>
              <a:spcBef>
                <a:spcPts val="0"/>
              </a:spcBef>
            </a:pPr>
            <a:r>
              <a:rPr lang="sv-SE" sz="1800" dirty="0" smtClean="0"/>
              <a:t>Kunskapshanteringssystem </a:t>
            </a:r>
            <a:r>
              <a:rPr lang="sv-SE" sz="1800" dirty="0"/>
              <a:t>kan syssla med både explicit och tyst kunskap men det kräver två olika </a:t>
            </a:r>
            <a:r>
              <a:rPr lang="sv-SE" sz="1800" dirty="0" smtClean="0"/>
              <a:t>modeller:</a:t>
            </a:r>
          </a:p>
          <a:p>
            <a:pPr lvl="1">
              <a:spcBef>
                <a:spcPts val="1200"/>
              </a:spcBef>
            </a:pPr>
            <a:r>
              <a:rPr lang="sv-SE" sz="1800" dirty="0" smtClean="0"/>
              <a:t>den </a:t>
            </a:r>
            <a:r>
              <a:rPr lang="sv-SE" sz="1800" dirty="0"/>
              <a:t>kognitiva modellen </a:t>
            </a:r>
            <a:endParaRPr lang="sv-SE" sz="1800" dirty="0" smtClean="0"/>
          </a:p>
          <a:p>
            <a:pPr lvl="1">
              <a:spcBef>
                <a:spcPts val="1200"/>
              </a:spcBef>
            </a:pPr>
            <a:r>
              <a:rPr lang="sv-SE" sz="1800" dirty="0" smtClean="0"/>
              <a:t>”community”-modellen</a:t>
            </a:r>
            <a:r>
              <a:rPr lang="sv-SE" sz="1800" dirty="0"/>
              <a:t>. </a:t>
            </a:r>
          </a:p>
          <a:p>
            <a:pPr lvl="1">
              <a:spcBef>
                <a:spcPts val="0"/>
              </a:spcBef>
            </a:pPr>
            <a:endParaRPr lang="sv-SE" sz="1800" b="1" dirty="0" smtClean="0"/>
          </a:p>
          <a:p>
            <a:pPr marL="57150" indent="0">
              <a:spcBef>
                <a:spcPts val="0"/>
              </a:spcBef>
              <a:buNone/>
            </a:pPr>
            <a:r>
              <a:rPr lang="sv-SE" sz="1800" dirty="0" smtClean="0"/>
              <a:t>Det </a:t>
            </a:r>
            <a:r>
              <a:rPr lang="sv-SE" sz="1800" dirty="0"/>
              <a:t>är olika former av IT-system som stödjer de båda </a:t>
            </a:r>
            <a:r>
              <a:rPr lang="sv-SE" sz="1800" dirty="0" smtClean="0"/>
              <a:t>modellerna</a:t>
            </a:r>
            <a:endParaRPr lang="sv-SE" sz="180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Tree>
    <p:extLst>
      <p:ext uri="{BB962C8B-B14F-4D97-AF65-F5344CB8AC3E}">
        <p14:creationId xmlns:p14="http://schemas.microsoft.com/office/powerpoint/2010/main" val="13342098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58536" y="627534"/>
            <a:ext cx="6850800" cy="596700"/>
          </a:xfrm>
        </p:spPr>
        <p:txBody>
          <a:bodyPr>
            <a:normAutofit/>
          </a:bodyPr>
          <a:lstStyle/>
          <a:p>
            <a:pPr algn="l"/>
            <a:r>
              <a:rPr lang="sv-SE" sz="2700" dirty="0"/>
              <a:t>Explicit vs Tyst kunskap</a:t>
            </a:r>
          </a:p>
        </p:txBody>
      </p:sp>
      <p:sp>
        <p:nvSpPr>
          <p:cNvPr id="41987" name="Content Placeholder 2"/>
          <p:cNvSpPr>
            <a:spLocks noGrp="1"/>
          </p:cNvSpPr>
          <p:nvPr>
            <p:ph idx="1"/>
          </p:nvPr>
        </p:nvSpPr>
        <p:spPr>
          <a:xfrm>
            <a:off x="558536" y="1224234"/>
            <a:ext cx="7972621" cy="4353948"/>
          </a:xfrm>
        </p:spPr>
        <p:txBody>
          <a:bodyPr>
            <a:normAutofit/>
          </a:bodyPr>
          <a:lstStyle/>
          <a:p>
            <a:pPr>
              <a:buNone/>
            </a:pPr>
            <a:endParaRPr lang="sv-SE" sz="1800" dirty="0"/>
          </a:p>
          <a:p>
            <a:pPr>
              <a:spcBef>
                <a:spcPts val="0"/>
              </a:spcBef>
            </a:pPr>
            <a:r>
              <a:rPr lang="sv-SE" sz="1800" b="1" dirty="0"/>
              <a:t>Explicit kunskap </a:t>
            </a:r>
            <a:r>
              <a:rPr lang="sv-SE" sz="1800" dirty="0"/>
              <a:t>– är kunskap som har formulerats, skrivits ned och/eller kodifierats. En sådan kunskap kan enkelt </a:t>
            </a:r>
            <a:r>
              <a:rPr lang="sv-SE" sz="1800" dirty="0" smtClean="0"/>
              <a:t>spridas. Ibland ses </a:t>
            </a:r>
            <a:r>
              <a:rPr lang="sv-SE" sz="1800" dirty="0" smtClean="0"/>
              <a:t>explicit kunskap </a:t>
            </a:r>
            <a:r>
              <a:rPr lang="sv-SE" sz="1800" dirty="0" smtClean="0"/>
              <a:t>som synonym med information </a:t>
            </a:r>
          </a:p>
          <a:p>
            <a:pPr>
              <a:spcBef>
                <a:spcPts val="0"/>
              </a:spcBef>
            </a:pPr>
            <a:r>
              <a:rPr lang="sv-SE" sz="1800" b="1" dirty="0" smtClean="0"/>
              <a:t>Tyst </a:t>
            </a:r>
            <a:r>
              <a:rPr lang="sv-SE" sz="1800" b="1" dirty="0"/>
              <a:t>kunskap </a:t>
            </a:r>
            <a:r>
              <a:rPr lang="sv-SE" sz="1800" dirty="0"/>
              <a:t>– är kunskap som är inneboende i människor eller grupper, och som inte är </a:t>
            </a:r>
            <a:r>
              <a:rPr lang="sv-SE" sz="1800" dirty="0" smtClean="0"/>
              <a:t>nedskriven</a:t>
            </a:r>
            <a:endParaRPr lang="sv-SE" sz="1800" dirty="0"/>
          </a:p>
          <a:p>
            <a:pPr>
              <a:spcBef>
                <a:spcPts val="0"/>
              </a:spcBef>
              <a:buNone/>
            </a:pPr>
            <a:endParaRPr lang="sv-SE" sz="3800" b="1" dirty="0"/>
          </a:p>
        </p:txBody>
      </p:sp>
    </p:spTree>
    <p:extLst>
      <p:ext uri="{BB962C8B-B14F-4D97-AF65-F5344CB8AC3E}">
        <p14:creationId xmlns:p14="http://schemas.microsoft.com/office/powerpoint/2010/main" val="3605913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162"/>
          <p:cNvPicPr>
            <a:picLocks noChangeAspect="1"/>
          </p:cNvPicPr>
          <p:nvPr/>
        </p:nvPicPr>
        <p:blipFill>
          <a:blip r:embed="rId2"/>
          <a:stretch>
            <a:fillRect/>
          </a:stretch>
        </p:blipFill>
        <p:spPr>
          <a:xfrm>
            <a:off x="780210" y="256478"/>
            <a:ext cx="6325438" cy="4683513"/>
          </a:xfrm>
          <a:prstGeom prst="rect">
            <a:avLst/>
          </a:prstGeom>
        </p:spPr>
      </p:pic>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BPMN </a:t>
            </a:r>
            <a:endParaRPr lang="sv-SE" sz="2700" dirty="0"/>
          </a:p>
        </p:txBody>
      </p:sp>
      <p:sp>
        <p:nvSpPr>
          <p:cNvPr id="5" name="Oval 4"/>
          <p:cNvSpPr/>
          <p:nvPr/>
        </p:nvSpPr>
        <p:spPr>
          <a:xfrm>
            <a:off x="1271239" y="3805409"/>
            <a:ext cx="1616925" cy="1234943"/>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40440065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288" y="242382"/>
            <a:ext cx="8165154" cy="857250"/>
          </a:xfrm>
        </p:spPr>
        <p:txBody>
          <a:bodyPr>
            <a:normAutofit/>
          </a:bodyPr>
          <a:lstStyle/>
          <a:p>
            <a:pPr algn="l"/>
            <a:r>
              <a:rPr lang="sv-SE" sz="2700" dirty="0"/>
              <a:t>BSS: </a:t>
            </a:r>
            <a:r>
              <a:rPr lang="sv-SE" sz="2700" dirty="0" smtClean="0"/>
              <a:t>Expertsystem: explicit </a:t>
            </a:r>
            <a:r>
              <a:rPr lang="sv-SE" sz="2700" dirty="0"/>
              <a:t>kunskap </a:t>
            </a:r>
          </a:p>
        </p:txBody>
      </p:sp>
      <p:sp>
        <p:nvSpPr>
          <p:cNvPr id="29" name="TextBox 28"/>
          <p:cNvSpPr txBox="1"/>
          <p:nvPr/>
        </p:nvSpPr>
        <p:spPr>
          <a:xfrm>
            <a:off x="560556" y="2920445"/>
            <a:ext cx="8398618" cy="199285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sv-SE" dirty="0" smtClean="0"/>
              <a:t>Expertsystem </a:t>
            </a:r>
            <a:r>
              <a:rPr lang="sv-SE" dirty="0"/>
              <a:t>består av en </a:t>
            </a:r>
            <a:r>
              <a:rPr lang="sv-SE" b="1" dirty="0"/>
              <a:t>kunskapsdatabas</a:t>
            </a:r>
            <a:r>
              <a:rPr lang="sv-SE" dirty="0"/>
              <a:t> och en </a:t>
            </a:r>
            <a:r>
              <a:rPr lang="sv-SE" b="1" dirty="0"/>
              <a:t>”inference engine</a:t>
            </a:r>
            <a:r>
              <a:rPr lang="sv-SE" b="1" dirty="0" smtClean="0"/>
              <a:t>” </a:t>
            </a:r>
          </a:p>
          <a:p>
            <a:pPr marL="285750" indent="-285750">
              <a:spcBef>
                <a:spcPts val="1200"/>
              </a:spcBef>
              <a:buFont typeface="Arial" panose="020B0604020202020204" pitchFamily="34" charset="0"/>
              <a:buChar char="•"/>
            </a:pPr>
            <a:r>
              <a:rPr lang="sv-SE" b="1" dirty="0" smtClean="0"/>
              <a:t>Kunskapsdatabasen</a:t>
            </a:r>
            <a:r>
              <a:rPr lang="sv-SE" dirty="0" smtClean="0"/>
              <a:t> </a:t>
            </a:r>
            <a:r>
              <a:rPr lang="sv-SE" dirty="0"/>
              <a:t>– innehåller kunskap insamlad från experter, oftast representerad i form av </a:t>
            </a:r>
            <a:r>
              <a:rPr lang="sv-SE" dirty="0" smtClean="0"/>
              <a:t>regler</a:t>
            </a:r>
            <a:endParaRPr lang="sv-SE" dirty="0"/>
          </a:p>
          <a:p>
            <a:pPr marL="285750" indent="-285750">
              <a:spcBef>
                <a:spcPts val="1200"/>
              </a:spcBef>
              <a:buFont typeface="Arial" panose="020B0604020202020204" pitchFamily="34" charset="0"/>
              <a:buChar char="•"/>
            </a:pPr>
            <a:r>
              <a:rPr lang="sv-SE" b="1" dirty="0"/>
              <a:t>Inference engine (slutledningsmaskin</a:t>
            </a:r>
            <a:r>
              <a:rPr lang="sv-SE" b="1" dirty="0" smtClean="0"/>
              <a:t>) </a:t>
            </a:r>
            <a:r>
              <a:rPr lang="sv-SE" dirty="0" smtClean="0"/>
              <a:t>– </a:t>
            </a:r>
            <a:r>
              <a:rPr lang="sv-SE" dirty="0"/>
              <a:t>ett program som utför resonemang enligt en viss princip. Det finns olika sätt att resonera (olika resonemangsprinciper)</a:t>
            </a:r>
          </a:p>
          <a:p>
            <a:endParaRPr lang="sv-SE" sz="1350" dirty="0"/>
          </a:p>
        </p:txBody>
      </p:sp>
      <p:pic>
        <p:nvPicPr>
          <p:cNvPr id="2" name="Picture 1"/>
          <p:cNvPicPr>
            <a:picLocks noChangeAspect="1"/>
          </p:cNvPicPr>
          <p:nvPr/>
        </p:nvPicPr>
        <p:blipFill>
          <a:blip r:embed="rId3"/>
          <a:stretch>
            <a:fillRect/>
          </a:stretch>
        </p:blipFill>
        <p:spPr>
          <a:xfrm>
            <a:off x="906572" y="1099632"/>
            <a:ext cx="7033097" cy="1820813"/>
          </a:xfrm>
          <a:prstGeom prst="rect">
            <a:avLst/>
          </a:prstGeom>
        </p:spPr>
      </p:pic>
    </p:spTree>
    <p:extLst>
      <p:ext uri="{BB962C8B-B14F-4D97-AF65-F5344CB8AC3E}">
        <p14:creationId xmlns:p14="http://schemas.microsoft.com/office/powerpoint/2010/main" val="36800410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Sociala </a:t>
            </a:r>
            <a:r>
              <a:rPr lang="sv-SE" sz="2400" dirty="0" smtClean="0"/>
              <a:t>Medier: tyst kunskap</a:t>
            </a:r>
            <a:endParaRPr lang="sv-SE" sz="2400" dirty="0"/>
          </a:p>
        </p:txBody>
      </p:sp>
      <p:sp>
        <p:nvSpPr>
          <p:cNvPr id="3" name="Content Placeholder 2"/>
          <p:cNvSpPr>
            <a:spLocks noGrp="1"/>
          </p:cNvSpPr>
          <p:nvPr>
            <p:ph idx="1"/>
          </p:nvPr>
        </p:nvSpPr>
        <p:spPr>
          <a:xfrm>
            <a:off x="791999" y="1275534"/>
            <a:ext cx="7748885" cy="3240432"/>
          </a:xfrm>
        </p:spPr>
        <p:txBody>
          <a:bodyPr>
            <a:normAutofit/>
          </a:bodyPr>
          <a:lstStyle/>
          <a:p>
            <a:r>
              <a:rPr lang="sv-SE" sz="1600" b="1" dirty="0"/>
              <a:t>Sociala medier </a:t>
            </a:r>
            <a:r>
              <a:rPr lang="sv-SE" sz="1600" dirty="0"/>
              <a:t>– är en grupp av Internetbaserade applikationer som möjliggör skapandet och utbyte av användargenererat innehåll. Applikationerna kan användas för att skapa, dela och utbyta information och idéer i virtuella grupper och nätverk.</a:t>
            </a:r>
          </a:p>
          <a:p>
            <a:pPr marL="0" indent="0">
              <a:buNone/>
            </a:pPr>
            <a:endParaRPr lang="sv-SE" sz="1500" dirty="0"/>
          </a:p>
        </p:txBody>
      </p:sp>
      <p:sp>
        <p:nvSpPr>
          <p:cNvPr id="5" name="TextBox 4"/>
          <p:cNvSpPr txBox="1"/>
          <p:nvPr/>
        </p:nvSpPr>
        <p:spPr>
          <a:xfrm>
            <a:off x="5213132" y="4682878"/>
            <a:ext cx="3748592" cy="300082"/>
          </a:xfrm>
          <a:prstGeom prst="rect">
            <a:avLst/>
          </a:prstGeom>
          <a:noFill/>
        </p:spPr>
        <p:txBody>
          <a:bodyPr wrap="square" rtlCol="0">
            <a:spAutoFit/>
          </a:bodyPr>
          <a:lstStyle/>
          <a:p>
            <a:r>
              <a:rPr lang="sv-SE" sz="1350" dirty="0" smtClean="0"/>
              <a:t>(Kursboken, s 237-239)</a:t>
            </a:r>
            <a:endParaRPr lang="sv-SE" sz="1350" dirty="0"/>
          </a:p>
        </p:txBody>
      </p:sp>
    </p:spTree>
    <p:extLst>
      <p:ext uri="{BB962C8B-B14F-4D97-AF65-F5344CB8AC3E}">
        <p14:creationId xmlns:p14="http://schemas.microsoft.com/office/powerpoint/2010/main" val="36767285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6396" y="489897"/>
            <a:ext cx="6850800" cy="596700"/>
          </a:xfrm>
        </p:spPr>
        <p:txBody>
          <a:bodyPr>
            <a:normAutofit/>
          </a:bodyPr>
          <a:lstStyle/>
          <a:p>
            <a:r>
              <a:rPr lang="sv-SE" sz="2700" dirty="0" smtClean="0"/>
              <a:t>Samarbetssystem: tyst kunskap</a:t>
            </a:r>
            <a:endParaRPr lang="sv-SE" sz="2700" dirty="0"/>
          </a:p>
        </p:txBody>
      </p:sp>
      <p:sp>
        <p:nvSpPr>
          <p:cNvPr id="4" name="AutoShape 19"/>
          <p:cNvSpPr>
            <a:spLocks noChangeArrowheads="1"/>
          </p:cNvSpPr>
          <p:nvPr/>
        </p:nvSpPr>
        <p:spPr bwMode="auto">
          <a:xfrm>
            <a:off x="3735235" y="2454019"/>
            <a:ext cx="1774494" cy="765803"/>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 name="Text Box 51"/>
          <p:cNvSpPr txBox="1">
            <a:spLocks noChangeArrowheads="1"/>
          </p:cNvSpPr>
          <p:nvPr/>
        </p:nvSpPr>
        <p:spPr bwMode="auto">
          <a:xfrm>
            <a:off x="3555589" y="2693428"/>
            <a:ext cx="2076059" cy="336292"/>
          </a:xfrm>
          <a:prstGeom prst="rect">
            <a:avLst/>
          </a:prstGeom>
          <a:noFill/>
          <a:ln w="9525">
            <a:noFill/>
            <a:miter lim="800000"/>
            <a:headEnd/>
            <a:tailEnd/>
          </a:ln>
        </p:spPr>
        <p:txBody>
          <a:bodyPr wrap="square" lIns="127300" tIns="63650" rIns="127300" bIns="63650">
            <a:spAutoFit/>
          </a:bodyPr>
          <a:lstStyle/>
          <a:p>
            <a:pPr algn="ctr"/>
            <a:r>
              <a:rPr lang="sv-SE" sz="1350" dirty="0">
                <a:latin typeface="Arial Black" pitchFamily="34" charset="0"/>
              </a:rPr>
              <a:t> Samarbetssystem</a:t>
            </a:r>
          </a:p>
        </p:txBody>
      </p:sp>
      <p:cxnSp>
        <p:nvCxnSpPr>
          <p:cNvPr id="6" name="Straight Arrow Connector 5"/>
          <p:cNvCxnSpPr/>
          <p:nvPr/>
        </p:nvCxnSpPr>
        <p:spPr>
          <a:xfrm>
            <a:off x="2709379" y="2753254"/>
            <a:ext cx="6858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7" name="Picture 9"/>
          <p:cNvPicPr>
            <a:picLocks noChangeAspect="1" noChangeArrowheads="1"/>
          </p:cNvPicPr>
          <p:nvPr/>
        </p:nvPicPr>
        <p:blipFill>
          <a:blip r:embed="rId3" cstate="print"/>
          <a:srcRect/>
          <a:stretch>
            <a:fillRect/>
          </a:stretch>
        </p:blipFill>
        <p:spPr bwMode="auto">
          <a:xfrm>
            <a:off x="1655676" y="2353204"/>
            <a:ext cx="767953" cy="497547"/>
          </a:xfrm>
          <a:prstGeom prst="rect">
            <a:avLst/>
          </a:prstGeom>
          <a:noFill/>
          <a:ln w="9525">
            <a:noFill/>
            <a:miter lim="800000"/>
            <a:headEnd/>
            <a:tailEnd/>
          </a:ln>
        </p:spPr>
      </p:pic>
      <p:sp>
        <p:nvSpPr>
          <p:cNvPr id="8" name="TextBox 7"/>
          <p:cNvSpPr txBox="1"/>
          <p:nvPr/>
        </p:nvSpPr>
        <p:spPr>
          <a:xfrm>
            <a:off x="1737829" y="2857895"/>
            <a:ext cx="800100" cy="276999"/>
          </a:xfrm>
          <a:prstGeom prst="rect">
            <a:avLst/>
          </a:prstGeom>
          <a:noFill/>
        </p:spPr>
        <p:txBody>
          <a:bodyPr wrap="square" rtlCol="0">
            <a:spAutoFit/>
          </a:bodyPr>
          <a:lstStyle/>
          <a:p>
            <a:r>
              <a:rPr lang="sv-SE" sz="1200" dirty="0"/>
              <a:t>Anställd</a:t>
            </a:r>
          </a:p>
        </p:txBody>
      </p:sp>
      <p:pic>
        <p:nvPicPr>
          <p:cNvPr id="9" name="Picture 9"/>
          <p:cNvPicPr>
            <a:picLocks noChangeAspect="1" noChangeArrowheads="1"/>
          </p:cNvPicPr>
          <p:nvPr/>
        </p:nvPicPr>
        <p:blipFill>
          <a:blip r:embed="rId3" cstate="print"/>
          <a:srcRect/>
          <a:stretch>
            <a:fillRect/>
          </a:stretch>
        </p:blipFill>
        <p:spPr bwMode="auto">
          <a:xfrm>
            <a:off x="4121796" y="1005576"/>
            <a:ext cx="767953" cy="497547"/>
          </a:xfrm>
          <a:prstGeom prst="rect">
            <a:avLst/>
          </a:prstGeom>
          <a:noFill/>
          <a:ln w="9525">
            <a:noFill/>
            <a:miter lim="800000"/>
            <a:headEnd/>
            <a:tailEnd/>
          </a:ln>
        </p:spPr>
      </p:pic>
      <p:sp>
        <p:nvSpPr>
          <p:cNvPr id="10" name="TextBox 9"/>
          <p:cNvSpPr txBox="1"/>
          <p:nvPr/>
        </p:nvSpPr>
        <p:spPr>
          <a:xfrm>
            <a:off x="4203948" y="1510267"/>
            <a:ext cx="800100" cy="276999"/>
          </a:xfrm>
          <a:prstGeom prst="rect">
            <a:avLst/>
          </a:prstGeom>
          <a:noFill/>
        </p:spPr>
        <p:txBody>
          <a:bodyPr wrap="square" rtlCol="0">
            <a:spAutoFit/>
          </a:bodyPr>
          <a:lstStyle/>
          <a:p>
            <a:r>
              <a:rPr lang="sv-SE" sz="1200" dirty="0"/>
              <a:t>Anställd</a:t>
            </a:r>
          </a:p>
        </p:txBody>
      </p:sp>
      <p:cxnSp>
        <p:nvCxnSpPr>
          <p:cNvPr id="11" name="Straight Arrow Connector 10"/>
          <p:cNvCxnSpPr/>
          <p:nvPr/>
        </p:nvCxnSpPr>
        <p:spPr>
          <a:xfrm>
            <a:off x="4517994" y="1869672"/>
            <a:ext cx="0" cy="37804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4517994" y="3435846"/>
            <a:ext cx="0" cy="37804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14" name="Picture 9"/>
          <p:cNvPicPr>
            <a:picLocks noChangeAspect="1" noChangeArrowheads="1"/>
          </p:cNvPicPr>
          <p:nvPr/>
        </p:nvPicPr>
        <p:blipFill>
          <a:blip r:embed="rId3" cstate="print"/>
          <a:srcRect/>
          <a:stretch>
            <a:fillRect/>
          </a:stretch>
        </p:blipFill>
        <p:spPr bwMode="auto">
          <a:xfrm>
            <a:off x="4085946" y="3975906"/>
            <a:ext cx="767953" cy="497547"/>
          </a:xfrm>
          <a:prstGeom prst="rect">
            <a:avLst/>
          </a:prstGeom>
          <a:noFill/>
          <a:ln w="9525">
            <a:noFill/>
            <a:miter lim="800000"/>
            <a:headEnd/>
            <a:tailEnd/>
          </a:ln>
        </p:spPr>
      </p:pic>
      <p:sp>
        <p:nvSpPr>
          <p:cNvPr id="15" name="TextBox 14"/>
          <p:cNvSpPr txBox="1"/>
          <p:nvPr/>
        </p:nvSpPr>
        <p:spPr>
          <a:xfrm>
            <a:off x="4168099" y="4480597"/>
            <a:ext cx="800100" cy="276999"/>
          </a:xfrm>
          <a:prstGeom prst="rect">
            <a:avLst/>
          </a:prstGeom>
          <a:noFill/>
        </p:spPr>
        <p:txBody>
          <a:bodyPr wrap="square" rtlCol="0">
            <a:spAutoFit/>
          </a:bodyPr>
          <a:lstStyle/>
          <a:p>
            <a:r>
              <a:rPr lang="sv-SE" sz="1200" dirty="0"/>
              <a:t>Anställd</a:t>
            </a:r>
          </a:p>
        </p:txBody>
      </p:sp>
      <p:pic>
        <p:nvPicPr>
          <p:cNvPr id="16" name="Picture 9"/>
          <p:cNvPicPr>
            <a:picLocks noChangeAspect="1" noChangeArrowheads="1"/>
          </p:cNvPicPr>
          <p:nvPr/>
        </p:nvPicPr>
        <p:blipFill>
          <a:blip r:embed="rId3" cstate="print"/>
          <a:srcRect/>
          <a:stretch>
            <a:fillRect/>
          </a:stretch>
        </p:blipFill>
        <p:spPr bwMode="auto">
          <a:xfrm>
            <a:off x="6552066" y="2463738"/>
            <a:ext cx="767953" cy="497547"/>
          </a:xfrm>
          <a:prstGeom prst="rect">
            <a:avLst/>
          </a:prstGeom>
          <a:noFill/>
          <a:ln w="9525">
            <a:noFill/>
            <a:miter lim="800000"/>
            <a:headEnd/>
            <a:tailEnd/>
          </a:ln>
        </p:spPr>
      </p:pic>
      <p:sp>
        <p:nvSpPr>
          <p:cNvPr id="17" name="TextBox 16"/>
          <p:cNvSpPr txBox="1"/>
          <p:nvPr/>
        </p:nvSpPr>
        <p:spPr>
          <a:xfrm>
            <a:off x="6634218" y="2968429"/>
            <a:ext cx="800100" cy="276999"/>
          </a:xfrm>
          <a:prstGeom prst="rect">
            <a:avLst/>
          </a:prstGeom>
          <a:noFill/>
        </p:spPr>
        <p:txBody>
          <a:bodyPr wrap="square" rtlCol="0">
            <a:spAutoFit/>
          </a:bodyPr>
          <a:lstStyle/>
          <a:p>
            <a:r>
              <a:rPr lang="sv-SE" sz="1200" dirty="0"/>
              <a:t>Anställd</a:t>
            </a:r>
          </a:p>
        </p:txBody>
      </p:sp>
      <p:cxnSp>
        <p:nvCxnSpPr>
          <p:cNvPr id="18" name="Straight Arrow Connector 17"/>
          <p:cNvCxnSpPr/>
          <p:nvPr/>
        </p:nvCxnSpPr>
        <p:spPr>
          <a:xfrm flipH="1">
            <a:off x="5760132" y="2787774"/>
            <a:ext cx="594066"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004048" y="2139702"/>
            <a:ext cx="1728192" cy="553998"/>
          </a:xfrm>
          <a:prstGeom prst="rect">
            <a:avLst/>
          </a:prstGeom>
          <a:noFill/>
        </p:spPr>
        <p:txBody>
          <a:bodyPr wrap="square" rtlCol="0">
            <a:spAutoFit/>
          </a:bodyPr>
          <a:lstStyle/>
          <a:p>
            <a:r>
              <a:rPr lang="sv-SE" sz="1500" b="1" dirty="0"/>
              <a:t>Stöd för kommunikation</a:t>
            </a:r>
          </a:p>
        </p:txBody>
      </p:sp>
      <p:sp>
        <p:nvSpPr>
          <p:cNvPr id="21" name="TextBox 20"/>
          <p:cNvSpPr txBox="1"/>
          <p:nvPr/>
        </p:nvSpPr>
        <p:spPr>
          <a:xfrm>
            <a:off x="3221850" y="2195014"/>
            <a:ext cx="1728192" cy="553998"/>
          </a:xfrm>
          <a:prstGeom prst="rect">
            <a:avLst/>
          </a:prstGeom>
          <a:noFill/>
        </p:spPr>
        <p:txBody>
          <a:bodyPr wrap="square" rtlCol="0">
            <a:spAutoFit/>
          </a:bodyPr>
          <a:lstStyle/>
          <a:p>
            <a:r>
              <a:rPr lang="sv-SE" sz="1500" b="1" dirty="0"/>
              <a:t>Stöd för </a:t>
            </a:r>
            <a:r>
              <a:rPr lang="sv-SE" sz="1500" b="1" dirty="0" err="1"/>
              <a:t>content</a:t>
            </a:r>
            <a:r>
              <a:rPr lang="sv-SE" sz="1500" b="1" dirty="0"/>
              <a:t> management</a:t>
            </a:r>
          </a:p>
        </p:txBody>
      </p:sp>
      <p:sp>
        <p:nvSpPr>
          <p:cNvPr id="22" name="TextBox 21"/>
          <p:cNvSpPr txBox="1"/>
          <p:nvPr/>
        </p:nvSpPr>
        <p:spPr>
          <a:xfrm>
            <a:off x="5004048" y="3005104"/>
            <a:ext cx="1134126" cy="784830"/>
          </a:xfrm>
          <a:prstGeom prst="rect">
            <a:avLst/>
          </a:prstGeom>
          <a:noFill/>
        </p:spPr>
        <p:txBody>
          <a:bodyPr wrap="square" rtlCol="0">
            <a:spAutoFit/>
          </a:bodyPr>
          <a:lstStyle/>
          <a:p>
            <a:r>
              <a:rPr lang="sv-SE" sz="1500" b="1" dirty="0"/>
              <a:t>Stöd för </a:t>
            </a:r>
            <a:endParaRPr lang="sv-SE" sz="1500" b="1" dirty="0" smtClean="0"/>
          </a:p>
          <a:p>
            <a:r>
              <a:rPr lang="sv-SE" sz="1500" b="1" dirty="0" smtClean="0"/>
              <a:t>Projektstöd/workflow</a:t>
            </a:r>
            <a:endParaRPr lang="sv-SE" sz="1500" b="1" dirty="0"/>
          </a:p>
        </p:txBody>
      </p:sp>
    </p:spTree>
    <p:extLst>
      <p:ext uri="{BB962C8B-B14F-4D97-AF65-F5344CB8AC3E}">
        <p14:creationId xmlns:p14="http://schemas.microsoft.com/office/powerpoint/2010/main" val="5237726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1485900" y="4767263"/>
            <a:ext cx="1600200" cy="273844"/>
          </a:xfrm>
          <a:prstGeom prst="rect">
            <a:avLst/>
          </a:prstGeom>
          <a:noFill/>
        </p:spPr>
        <p:txBody>
          <a:bodyPr/>
          <a:lstStyle/>
          <a:p>
            <a:fld id="{D1942677-766F-42BF-8AC5-06313500C1B4}" type="slidenum">
              <a:rPr lang="sv-SE" smtClean="0"/>
              <a:pPr/>
              <a:t>63</a:t>
            </a:fld>
            <a:endParaRPr lang="sv-SE" smtClean="0"/>
          </a:p>
        </p:txBody>
      </p:sp>
      <p:sp>
        <p:nvSpPr>
          <p:cNvPr id="39939" name="Rectangle 2"/>
          <p:cNvSpPr>
            <a:spLocks noGrp="1" noChangeArrowheads="1"/>
          </p:cNvSpPr>
          <p:nvPr>
            <p:ph type="body" idx="1"/>
          </p:nvPr>
        </p:nvSpPr>
        <p:spPr/>
        <p:txBody>
          <a:bodyPr/>
          <a:lstStyle/>
          <a:p>
            <a:pPr eaLnBrk="1" hangingPunct="1">
              <a:buFont typeface="Wingdings" pitchFamily="2" charset="2"/>
              <a:buNone/>
            </a:pPr>
            <a:r>
              <a:rPr lang="sv-SE" dirty="0" smtClean="0"/>
              <a:t>Övrigt</a:t>
            </a:r>
            <a:endParaRPr lang="en-US" dirty="0" smtClean="0"/>
          </a:p>
        </p:txBody>
      </p:sp>
    </p:spTree>
    <p:extLst>
      <p:ext uri="{BB962C8B-B14F-4D97-AF65-F5344CB8AC3E}">
        <p14:creationId xmlns:p14="http://schemas.microsoft.com/office/powerpoint/2010/main" val="10713101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96186" y="155642"/>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53319" y="261526"/>
            <a:ext cx="7933124" cy="857250"/>
          </a:xfrm>
        </p:spPr>
        <p:txBody>
          <a:bodyPr>
            <a:normAutofit/>
          </a:bodyPr>
          <a:lstStyle/>
          <a:p>
            <a:pPr algn="l"/>
            <a:r>
              <a:rPr lang="sv-SE" sz="2700" dirty="0" smtClean="0"/>
              <a:t>Strategier</a:t>
            </a:r>
            <a:endParaRPr lang="sv-SE" sz="2700" dirty="0"/>
          </a:p>
        </p:txBody>
      </p:sp>
      <p:pic>
        <p:nvPicPr>
          <p:cNvPr id="20482" name="Picture 2"/>
          <p:cNvPicPr>
            <a:picLocks noChangeAspect="1" noChangeArrowheads="1"/>
          </p:cNvPicPr>
          <p:nvPr/>
        </p:nvPicPr>
        <p:blipFill>
          <a:blip r:embed="rId2" cstate="print"/>
          <a:srcRect/>
          <a:stretch>
            <a:fillRect/>
          </a:stretch>
        </p:blipFill>
        <p:spPr bwMode="auto">
          <a:xfrm>
            <a:off x="567785" y="1118776"/>
            <a:ext cx="4880336" cy="1296144"/>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3515294" y="2620370"/>
            <a:ext cx="4817250" cy="2230377"/>
          </a:xfrm>
          <a:prstGeom prst="rect">
            <a:avLst/>
          </a:prstGeom>
          <a:noFill/>
          <a:ln w="9525">
            <a:noFill/>
            <a:miter lim="800000"/>
            <a:headEnd/>
            <a:tailEnd/>
          </a:ln>
        </p:spPr>
      </p:pic>
      <p:sp>
        <p:nvSpPr>
          <p:cNvPr id="28" name="TextBox 27"/>
          <p:cNvSpPr txBox="1"/>
          <p:nvPr/>
        </p:nvSpPr>
        <p:spPr>
          <a:xfrm>
            <a:off x="6303323" y="2217563"/>
            <a:ext cx="1890210" cy="300082"/>
          </a:xfrm>
          <a:prstGeom prst="rect">
            <a:avLst/>
          </a:prstGeom>
          <a:noFill/>
        </p:spPr>
        <p:txBody>
          <a:bodyPr wrap="square" rtlCol="0">
            <a:spAutoFit/>
          </a:bodyPr>
          <a:lstStyle/>
          <a:p>
            <a:r>
              <a:rPr lang="sv-SE" sz="1350" b="1" dirty="0"/>
              <a:t>Porters femkraftmodell</a:t>
            </a:r>
          </a:p>
        </p:txBody>
      </p:sp>
      <p:sp>
        <p:nvSpPr>
          <p:cNvPr id="29" name="TextBox 28"/>
          <p:cNvSpPr txBox="1"/>
          <p:nvPr/>
        </p:nvSpPr>
        <p:spPr>
          <a:xfrm>
            <a:off x="966918" y="1227616"/>
            <a:ext cx="1890210" cy="507831"/>
          </a:xfrm>
          <a:prstGeom prst="rect">
            <a:avLst/>
          </a:prstGeom>
          <a:noFill/>
        </p:spPr>
        <p:txBody>
          <a:bodyPr wrap="square" rtlCol="0">
            <a:spAutoFit/>
          </a:bodyPr>
          <a:lstStyle/>
          <a:p>
            <a:r>
              <a:rPr lang="sv-SE" sz="1350" b="1" dirty="0"/>
              <a:t>Porters generiska strategier</a:t>
            </a:r>
          </a:p>
        </p:txBody>
      </p:sp>
    </p:spTree>
    <p:extLst>
      <p:ext uri="{BB962C8B-B14F-4D97-AF65-F5344CB8AC3E}">
        <p14:creationId xmlns:p14="http://schemas.microsoft.com/office/powerpoint/2010/main" val="38338137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219" y="263219"/>
            <a:ext cx="7045129" cy="714375"/>
          </a:xfrm>
        </p:spPr>
        <p:txBody>
          <a:bodyPr>
            <a:normAutofit fontScale="90000"/>
          </a:bodyPr>
          <a:lstStyle/>
          <a:p>
            <a:pPr algn="l"/>
            <a:r>
              <a:rPr lang="sv-SE" dirty="0" smtClean="0"/>
              <a:t>Generiskt strategival bestämmer värdekedjestruktur</a:t>
            </a:r>
            <a:endParaRPr lang="sv-SE"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433" y="2860140"/>
            <a:ext cx="2538282" cy="8013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ight Arrow 2"/>
          <p:cNvSpPr/>
          <p:nvPr/>
        </p:nvSpPr>
        <p:spPr>
          <a:xfrm>
            <a:off x="3588745" y="3022158"/>
            <a:ext cx="378042" cy="48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77" name="Picture 2"/>
          <p:cNvPicPr>
            <a:picLocks noChangeAspect="1" noChangeArrowheads="1"/>
          </p:cNvPicPr>
          <p:nvPr/>
        </p:nvPicPr>
        <p:blipFill>
          <a:blip r:embed="rId3" cstate="print"/>
          <a:srcRect/>
          <a:stretch>
            <a:fillRect/>
          </a:stretch>
        </p:blipFill>
        <p:spPr bwMode="auto">
          <a:xfrm>
            <a:off x="4135607" y="2573369"/>
            <a:ext cx="3026810" cy="1374856"/>
          </a:xfrm>
          <a:prstGeom prst="rect">
            <a:avLst/>
          </a:prstGeom>
          <a:noFill/>
          <a:ln w="9525">
            <a:noFill/>
            <a:miter lim="800000"/>
            <a:headEnd/>
            <a:tailEnd/>
          </a:ln>
        </p:spPr>
      </p:pic>
      <p:sp>
        <p:nvSpPr>
          <p:cNvPr id="78" name="TextBox 77"/>
          <p:cNvSpPr txBox="1"/>
          <p:nvPr/>
        </p:nvSpPr>
        <p:spPr>
          <a:xfrm>
            <a:off x="659219" y="1475399"/>
            <a:ext cx="6198781" cy="600164"/>
          </a:xfrm>
          <a:prstGeom prst="rect">
            <a:avLst/>
          </a:prstGeom>
          <a:noFill/>
        </p:spPr>
        <p:txBody>
          <a:bodyPr wrap="square" rtlCol="0">
            <a:spAutoFit/>
          </a:bodyPr>
          <a:lstStyle/>
          <a:p>
            <a:pPr marL="285750" indent="-285750">
              <a:buFont typeface="Arial" panose="020B0604020202020204" pitchFamily="34" charset="0"/>
              <a:buChar char="•"/>
            </a:pPr>
            <a:r>
              <a:rPr lang="sv-SE" sz="1650" dirty="0"/>
              <a:t>Val av generisk strategi påverkar design av värdekedjan, se Q4 och Q5 i kapitel 3 i kursboken </a:t>
            </a:r>
          </a:p>
        </p:txBody>
      </p:sp>
      <p:sp>
        <p:nvSpPr>
          <p:cNvPr id="7" name="TextBox 6"/>
          <p:cNvSpPr txBox="1"/>
          <p:nvPr/>
        </p:nvSpPr>
        <p:spPr>
          <a:xfrm>
            <a:off x="8194701" y="4848288"/>
            <a:ext cx="949299" cy="253916"/>
          </a:xfrm>
          <a:prstGeom prst="rect">
            <a:avLst/>
          </a:prstGeom>
          <a:noFill/>
        </p:spPr>
        <p:txBody>
          <a:bodyPr wrap="none" rtlCol="0">
            <a:spAutoFit/>
          </a:bodyPr>
          <a:lstStyle/>
          <a:p>
            <a:r>
              <a:rPr lang="sv-SE" sz="1050" dirty="0"/>
              <a:t>(Porter, 1980)</a:t>
            </a:r>
          </a:p>
        </p:txBody>
      </p:sp>
    </p:spTree>
    <p:extLst>
      <p:ext uri="{BB962C8B-B14F-4D97-AF65-F5344CB8AC3E}">
        <p14:creationId xmlns:p14="http://schemas.microsoft.com/office/powerpoint/2010/main" val="32744552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34" y="324603"/>
            <a:ext cx="6172200" cy="857250"/>
          </a:xfrm>
        </p:spPr>
        <p:txBody>
          <a:bodyPr>
            <a:normAutofit/>
          </a:bodyPr>
          <a:lstStyle/>
          <a:p>
            <a:pPr algn="l"/>
            <a:r>
              <a:rPr lang="sv-SE" sz="2700" dirty="0"/>
              <a:t>IT/IS-strategi</a:t>
            </a:r>
          </a:p>
        </p:txBody>
      </p:sp>
      <p:sp>
        <p:nvSpPr>
          <p:cNvPr id="15" name="Content Placeholder 2"/>
          <p:cNvSpPr>
            <a:spLocks noGrp="1"/>
          </p:cNvSpPr>
          <p:nvPr>
            <p:ph idx="1"/>
          </p:nvPr>
        </p:nvSpPr>
        <p:spPr>
          <a:xfrm>
            <a:off x="163134" y="1030339"/>
            <a:ext cx="4281990" cy="756084"/>
          </a:xfrm>
        </p:spPr>
        <p:txBody>
          <a:bodyPr>
            <a:noAutofit/>
          </a:bodyPr>
          <a:lstStyle/>
          <a:p>
            <a:pPr>
              <a:buNone/>
            </a:pPr>
            <a:r>
              <a:rPr lang="sv-SE" sz="1600" dirty="0" smtClean="0"/>
              <a:t>En IT/IS-strategi bör utformas som ska </a:t>
            </a:r>
            <a:r>
              <a:rPr lang="sv-SE" sz="1600" dirty="0"/>
              <a:t>styra </a:t>
            </a:r>
            <a:r>
              <a:rPr lang="sv-SE" sz="1600" dirty="0" smtClean="0"/>
              <a:t>IT/IS-verksamheten. </a:t>
            </a:r>
            <a:r>
              <a:rPr lang="sv-SE" sz="1600" dirty="0"/>
              <a:t>Den ska stödja organisationens mål och strategier</a:t>
            </a:r>
          </a:p>
          <a:p>
            <a:pPr>
              <a:buNone/>
            </a:pPr>
            <a:endParaRPr lang="sv-SE" sz="1350" dirty="0"/>
          </a:p>
          <a:p>
            <a:pPr>
              <a:buNone/>
            </a:pPr>
            <a:r>
              <a:rPr lang="sv-SE" sz="1350" dirty="0"/>
              <a:t> </a:t>
            </a:r>
          </a:p>
          <a:p>
            <a:pPr>
              <a:buNone/>
            </a:pPr>
            <a:endParaRPr lang="sv-SE" sz="1350" dirty="0"/>
          </a:p>
          <a:p>
            <a:pPr>
              <a:buNone/>
            </a:pPr>
            <a:endParaRPr lang="sv-SE" sz="1350" dirty="0"/>
          </a:p>
          <a:p>
            <a:pPr>
              <a:buNone/>
            </a:pPr>
            <a:endParaRPr lang="sv-SE" sz="1350" dirty="0"/>
          </a:p>
          <a:p>
            <a:endParaRPr lang="sv-SE" sz="1350" dirty="0"/>
          </a:p>
          <a:p>
            <a:pPr>
              <a:buNone/>
            </a:pPr>
            <a:r>
              <a:rPr lang="sv-SE" sz="1350" dirty="0"/>
              <a:t> </a:t>
            </a:r>
          </a:p>
          <a:p>
            <a:pPr>
              <a:buNone/>
            </a:pPr>
            <a:endParaRPr lang="sv-SE" sz="1350" dirty="0"/>
          </a:p>
        </p:txBody>
      </p:sp>
      <p:sp>
        <p:nvSpPr>
          <p:cNvPr id="4" name="Rectangle 3"/>
          <p:cNvSpPr/>
          <p:nvPr/>
        </p:nvSpPr>
        <p:spPr>
          <a:xfrm>
            <a:off x="4627209" y="1181853"/>
            <a:ext cx="3024336" cy="97210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5" name="Straight Connector 4"/>
          <p:cNvCxnSpPr/>
          <p:nvPr/>
        </p:nvCxnSpPr>
        <p:spPr>
          <a:xfrm>
            <a:off x="4627209" y="1451883"/>
            <a:ext cx="3024336" cy="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5275281" y="1181853"/>
            <a:ext cx="1890210" cy="300082"/>
          </a:xfrm>
          <a:prstGeom prst="rect">
            <a:avLst/>
          </a:prstGeom>
          <a:noFill/>
        </p:spPr>
        <p:txBody>
          <a:bodyPr wrap="square" rtlCol="0">
            <a:spAutoFit/>
          </a:bodyPr>
          <a:lstStyle/>
          <a:p>
            <a:r>
              <a:rPr lang="sv-SE" sz="1350" b="1" dirty="0"/>
              <a:t>Affärsstrategi</a:t>
            </a:r>
          </a:p>
        </p:txBody>
      </p:sp>
      <p:sp>
        <p:nvSpPr>
          <p:cNvPr id="7" name="TextBox 6"/>
          <p:cNvSpPr txBox="1"/>
          <p:nvPr/>
        </p:nvSpPr>
        <p:spPr>
          <a:xfrm>
            <a:off x="4627209" y="1615207"/>
            <a:ext cx="3133443" cy="669414"/>
          </a:xfrm>
          <a:prstGeom prst="rect">
            <a:avLst/>
          </a:prstGeom>
          <a:noFill/>
        </p:spPr>
        <p:txBody>
          <a:bodyPr wrap="square" rtlCol="0">
            <a:spAutoFit/>
          </a:bodyPr>
          <a:lstStyle/>
          <a:p>
            <a:pPr>
              <a:buFont typeface="Arial" pitchFamily="34" charset="0"/>
              <a:buChar char="•"/>
            </a:pPr>
            <a:r>
              <a:rPr lang="sv-SE" sz="1200" dirty="0" smtClean="0"/>
              <a:t>Affärsstrategi utformad baserat </a:t>
            </a:r>
            <a:r>
              <a:rPr lang="sv-SE" sz="1200" dirty="0"/>
              <a:t>på </a:t>
            </a:r>
            <a:r>
              <a:rPr lang="sv-SE" sz="1200" dirty="0" smtClean="0"/>
              <a:t>verksamhetens mål</a:t>
            </a:r>
            <a:endParaRPr lang="sv-SE" sz="1200" dirty="0"/>
          </a:p>
          <a:p>
            <a:endParaRPr lang="sv-SE" sz="1350" dirty="0"/>
          </a:p>
        </p:txBody>
      </p:sp>
      <p:sp>
        <p:nvSpPr>
          <p:cNvPr id="8" name="Rectangle 7"/>
          <p:cNvSpPr/>
          <p:nvPr/>
        </p:nvSpPr>
        <p:spPr>
          <a:xfrm>
            <a:off x="4627209" y="2586009"/>
            <a:ext cx="3024336" cy="97210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9" name="Straight Connector 8"/>
          <p:cNvCxnSpPr/>
          <p:nvPr/>
        </p:nvCxnSpPr>
        <p:spPr>
          <a:xfrm>
            <a:off x="4627209" y="2856039"/>
            <a:ext cx="302433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275281" y="2586009"/>
            <a:ext cx="1890210" cy="300082"/>
          </a:xfrm>
          <a:prstGeom prst="rect">
            <a:avLst/>
          </a:prstGeom>
          <a:noFill/>
        </p:spPr>
        <p:txBody>
          <a:bodyPr wrap="square" rtlCol="0">
            <a:spAutoFit/>
          </a:bodyPr>
          <a:lstStyle/>
          <a:p>
            <a:r>
              <a:rPr lang="sv-SE" sz="1350" b="1" dirty="0"/>
              <a:t>IS-strategi</a:t>
            </a:r>
          </a:p>
        </p:txBody>
      </p:sp>
      <p:sp>
        <p:nvSpPr>
          <p:cNvPr id="11" name="TextBox 10"/>
          <p:cNvSpPr txBox="1"/>
          <p:nvPr/>
        </p:nvSpPr>
        <p:spPr>
          <a:xfrm>
            <a:off x="4627209" y="2903077"/>
            <a:ext cx="3078342" cy="646331"/>
          </a:xfrm>
          <a:prstGeom prst="rect">
            <a:avLst/>
          </a:prstGeom>
          <a:noFill/>
        </p:spPr>
        <p:txBody>
          <a:bodyPr wrap="square" rtlCol="0">
            <a:spAutoFit/>
          </a:bodyPr>
          <a:lstStyle/>
          <a:p>
            <a:pPr>
              <a:buFont typeface="Arial" pitchFamily="34" charset="0"/>
              <a:buChar char="•"/>
            </a:pPr>
            <a:r>
              <a:rPr lang="sv-SE" sz="1200" dirty="0"/>
              <a:t>Verksamhetsbaserad och framtidsorienterad: vad behöver verksamheten </a:t>
            </a:r>
            <a:r>
              <a:rPr lang="sv-SE" sz="1200" dirty="0" smtClean="0"/>
              <a:t>för </a:t>
            </a:r>
            <a:r>
              <a:rPr lang="sv-SE" sz="1200" dirty="0"/>
              <a:t>IT/IS-stöd</a:t>
            </a:r>
          </a:p>
          <a:p>
            <a:pPr>
              <a:buFont typeface="Arial" pitchFamily="34" charset="0"/>
              <a:buChar char="•"/>
            </a:pPr>
            <a:r>
              <a:rPr lang="sv-SE" sz="1200" dirty="0"/>
              <a:t> Identifiera nya möjligheter med IT/IS</a:t>
            </a:r>
          </a:p>
        </p:txBody>
      </p:sp>
      <p:sp>
        <p:nvSpPr>
          <p:cNvPr id="12" name="Rectangle 11"/>
          <p:cNvSpPr/>
          <p:nvPr/>
        </p:nvSpPr>
        <p:spPr>
          <a:xfrm>
            <a:off x="4627209" y="3998876"/>
            <a:ext cx="3024336" cy="878034"/>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13" name="Straight Connector 12"/>
          <p:cNvCxnSpPr/>
          <p:nvPr/>
        </p:nvCxnSpPr>
        <p:spPr>
          <a:xfrm>
            <a:off x="4627209" y="4268906"/>
            <a:ext cx="3024336"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275281" y="3998875"/>
            <a:ext cx="1890210" cy="300082"/>
          </a:xfrm>
          <a:prstGeom prst="rect">
            <a:avLst/>
          </a:prstGeom>
          <a:noFill/>
        </p:spPr>
        <p:txBody>
          <a:bodyPr wrap="square" rtlCol="0">
            <a:spAutoFit/>
          </a:bodyPr>
          <a:lstStyle/>
          <a:p>
            <a:r>
              <a:rPr lang="sv-SE" sz="1350" b="1" dirty="0" err="1"/>
              <a:t>IT-Strategi</a:t>
            </a:r>
            <a:endParaRPr lang="sv-SE" sz="1350" b="1" dirty="0"/>
          </a:p>
        </p:txBody>
      </p:sp>
      <p:sp>
        <p:nvSpPr>
          <p:cNvPr id="16" name="TextBox 15"/>
          <p:cNvSpPr txBox="1"/>
          <p:nvPr/>
        </p:nvSpPr>
        <p:spPr>
          <a:xfrm>
            <a:off x="4627209" y="4315942"/>
            <a:ext cx="3456384" cy="669414"/>
          </a:xfrm>
          <a:prstGeom prst="rect">
            <a:avLst/>
          </a:prstGeom>
          <a:noFill/>
        </p:spPr>
        <p:txBody>
          <a:bodyPr wrap="square" rtlCol="0">
            <a:spAutoFit/>
          </a:bodyPr>
          <a:lstStyle/>
          <a:p>
            <a:pPr>
              <a:buFont typeface="Arial" pitchFamily="34" charset="0"/>
              <a:buChar char="•"/>
            </a:pPr>
            <a:r>
              <a:rPr lang="sv-SE" sz="1200" dirty="0"/>
              <a:t> Aktivitetsorienterad: Hur ska vi leverera IT</a:t>
            </a:r>
          </a:p>
          <a:p>
            <a:pPr>
              <a:buFont typeface="Arial" pitchFamily="34" charset="0"/>
              <a:buChar char="•"/>
            </a:pPr>
            <a:r>
              <a:rPr lang="sv-SE" sz="1200" dirty="0"/>
              <a:t> Planer och Regler </a:t>
            </a:r>
          </a:p>
          <a:p>
            <a:pPr>
              <a:buFont typeface="Arial" pitchFamily="34" charset="0"/>
              <a:buChar char="•"/>
            </a:pPr>
            <a:endParaRPr lang="sv-SE" sz="1350" dirty="0"/>
          </a:p>
        </p:txBody>
      </p:sp>
      <p:cxnSp>
        <p:nvCxnSpPr>
          <p:cNvPr id="17" name="Straight Arrow Connector 16"/>
          <p:cNvCxnSpPr/>
          <p:nvPr/>
        </p:nvCxnSpPr>
        <p:spPr>
          <a:xfrm>
            <a:off x="6679437" y="2153961"/>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6679437" y="3558117"/>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5329287" y="2207967"/>
            <a:ext cx="0" cy="378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5329287" y="3558117"/>
            <a:ext cx="0" cy="378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4573203" y="2261974"/>
            <a:ext cx="1592796" cy="276999"/>
          </a:xfrm>
          <a:prstGeom prst="rect">
            <a:avLst/>
          </a:prstGeom>
          <a:noFill/>
        </p:spPr>
        <p:txBody>
          <a:bodyPr wrap="square" rtlCol="0">
            <a:spAutoFit/>
          </a:bodyPr>
          <a:lstStyle/>
          <a:p>
            <a:r>
              <a:rPr lang="sv-SE" sz="1200" dirty="0"/>
              <a:t>stödja verksamheten</a:t>
            </a:r>
          </a:p>
        </p:txBody>
      </p:sp>
      <p:sp>
        <p:nvSpPr>
          <p:cNvPr id="22" name="TextBox 21"/>
          <p:cNvSpPr txBox="1"/>
          <p:nvPr/>
        </p:nvSpPr>
        <p:spPr>
          <a:xfrm>
            <a:off x="6112755" y="2255468"/>
            <a:ext cx="1592796" cy="276999"/>
          </a:xfrm>
          <a:prstGeom prst="rect">
            <a:avLst/>
          </a:prstGeom>
          <a:noFill/>
        </p:spPr>
        <p:txBody>
          <a:bodyPr wrap="square" rtlCol="0">
            <a:spAutoFit/>
          </a:bodyPr>
          <a:lstStyle/>
          <a:p>
            <a:r>
              <a:rPr lang="sv-SE" sz="1200" dirty="0"/>
              <a:t>verksamhetsbehov</a:t>
            </a:r>
          </a:p>
        </p:txBody>
      </p:sp>
      <p:sp>
        <p:nvSpPr>
          <p:cNvPr id="23" name="TextBox 22"/>
          <p:cNvSpPr txBox="1"/>
          <p:nvPr/>
        </p:nvSpPr>
        <p:spPr>
          <a:xfrm>
            <a:off x="6436791" y="3628238"/>
            <a:ext cx="1592796" cy="276999"/>
          </a:xfrm>
          <a:prstGeom prst="rect">
            <a:avLst/>
          </a:prstGeom>
          <a:noFill/>
        </p:spPr>
        <p:txBody>
          <a:bodyPr wrap="square" rtlCol="0">
            <a:spAutoFit/>
          </a:bodyPr>
          <a:lstStyle/>
          <a:p>
            <a:r>
              <a:rPr lang="sv-SE" sz="1200" dirty="0"/>
              <a:t>IS -behov</a:t>
            </a:r>
          </a:p>
        </p:txBody>
      </p:sp>
      <p:sp>
        <p:nvSpPr>
          <p:cNvPr id="24" name="TextBox 23"/>
          <p:cNvSpPr txBox="1"/>
          <p:nvPr/>
        </p:nvSpPr>
        <p:spPr>
          <a:xfrm>
            <a:off x="4756317" y="3682244"/>
            <a:ext cx="1977126" cy="276999"/>
          </a:xfrm>
          <a:prstGeom prst="rect">
            <a:avLst/>
          </a:prstGeom>
          <a:noFill/>
        </p:spPr>
        <p:txBody>
          <a:bodyPr wrap="square" rtlCol="0">
            <a:spAutoFit/>
          </a:bodyPr>
          <a:lstStyle/>
          <a:p>
            <a:r>
              <a:rPr lang="sv-SE" sz="1200" dirty="0"/>
              <a:t>infrastruktur och tjänster</a:t>
            </a:r>
          </a:p>
        </p:txBody>
      </p:sp>
      <p:sp>
        <p:nvSpPr>
          <p:cNvPr id="25" name="TextBox 24"/>
          <p:cNvSpPr txBox="1"/>
          <p:nvPr/>
        </p:nvSpPr>
        <p:spPr>
          <a:xfrm>
            <a:off x="188184" y="4369079"/>
            <a:ext cx="1376772" cy="507831"/>
          </a:xfrm>
          <a:prstGeom prst="rect">
            <a:avLst/>
          </a:prstGeom>
          <a:noFill/>
        </p:spPr>
        <p:txBody>
          <a:bodyPr wrap="square" rtlCol="0">
            <a:spAutoFit/>
          </a:bodyPr>
          <a:lstStyle/>
          <a:p>
            <a:r>
              <a:rPr lang="sv-SE" sz="1350" dirty="0"/>
              <a:t>Fritt efter</a:t>
            </a:r>
          </a:p>
          <a:p>
            <a:r>
              <a:rPr lang="sv-SE" sz="1350" dirty="0"/>
              <a:t>(</a:t>
            </a:r>
            <a:r>
              <a:rPr lang="sv-SE" sz="1350" dirty="0" smtClean="0"/>
              <a:t>Ward</a:t>
            </a:r>
            <a:r>
              <a:rPr lang="sv-SE" sz="1350" dirty="0"/>
              <a:t>, </a:t>
            </a:r>
            <a:r>
              <a:rPr lang="sv-SE" sz="1350" dirty="0" smtClean="0"/>
              <a:t>1995)</a:t>
            </a:r>
            <a:endParaRPr lang="sv-SE" sz="1350" dirty="0"/>
          </a:p>
        </p:txBody>
      </p:sp>
      <p:sp>
        <p:nvSpPr>
          <p:cNvPr id="26" name="Left Brace 25"/>
          <p:cNvSpPr/>
          <p:nvPr/>
        </p:nvSpPr>
        <p:spPr>
          <a:xfrm>
            <a:off x="3979137" y="2640015"/>
            <a:ext cx="486054" cy="1242138"/>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28" name="TextBox 27"/>
          <p:cNvSpPr txBox="1"/>
          <p:nvPr/>
        </p:nvSpPr>
        <p:spPr>
          <a:xfrm>
            <a:off x="2582365" y="2681779"/>
            <a:ext cx="1404156" cy="1384995"/>
          </a:xfrm>
          <a:prstGeom prst="rect">
            <a:avLst/>
          </a:prstGeom>
          <a:noFill/>
        </p:spPr>
        <p:txBody>
          <a:bodyPr wrap="square" rtlCol="0">
            <a:spAutoFit/>
          </a:bodyPr>
          <a:lstStyle/>
          <a:p>
            <a:r>
              <a:rPr lang="sv-SE" sz="1200" dirty="0"/>
              <a:t>I projektarbetet ska en IT-strategi formuleras. I själva verket är det snarare en IS-strategi som ni ska formulera</a:t>
            </a:r>
          </a:p>
        </p:txBody>
      </p:sp>
      <p:sp>
        <p:nvSpPr>
          <p:cNvPr id="30" name="Right Brace 29"/>
          <p:cNvSpPr/>
          <p:nvPr/>
        </p:nvSpPr>
        <p:spPr>
          <a:xfrm>
            <a:off x="7760652" y="2668849"/>
            <a:ext cx="378042" cy="221424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32" name="TextBox 31"/>
          <p:cNvSpPr txBox="1"/>
          <p:nvPr/>
        </p:nvSpPr>
        <p:spPr>
          <a:xfrm>
            <a:off x="8164221" y="3180076"/>
            <a:ext cx="810090" cy="1569660"/>
          </a:xfrm>
          <a:prstGeom prst="rect">
            <a:avLst/>
          </a:prstGeom>
          <a:noFill/>
        </p:spPr>
        <p:txBody>
          <a:bodyPr wrap="square" rtlCol="0">
            <a:spAutoFit/>
          </a:bodyPr>
          <a:lstStyle/>
          <a:p>
            <a:r>
              <a:rPr lang="sv-SE" sz="1200" dirty="0"/>
              <a:t>Ibland görs skillnad på IS- och IT-strategi, ibland inte</a:t>
            </a:r>
          </a:p>
        </p:txBody>
      </p:sp>
    </p:spTree>
    <p:extLst>
      <p:ext uri="{BB962C8B-B14F-4D97-AF65-F5344CB8AC3E}">
        <p14:creationId xmlns:p14="http://schemas.microsoft.com/office/powerpoint/2010/main" val="1289119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41" y="394071"/>
            <a:ext cx="7314998" cy="596700"/>
          </a:xfrm>
        </p:spPr>
        <p:txBody>
          <a:bodyPr>
            <a:normAutofit/>
          </a:bodyPr>
          <a:lstStyle/>
          <a:p>
            <a:r>
              <a:rPr lang="sv-SE" sz="2700" dirty="0" smtClean="0"/>
              <a:t>Informationssystem </a:t>
            </a:r>
            <a:r>
              <a:rPr lang="sv-SE" sz="2700" dirty="0"/>
              <a:t>(IS)</a:t>
            </a:r>
          </a:p>
        </p:txBody>
      </p:sp>
      <p:sp>
        <p:nvSpPr>
          <p:cNvPr id="3" name="Content Placeholder 2"/>
          <p:cNvSpPr>
            <a:spLocks noGrp="1"/>
          </p:cNvSpPr>
          <p:nvPr>
            <p:ph idx="1"/>
          </p:nvPr>
        </p:nvSpPr>
        <p:spPr>
          <a:xfrm>
            <a:off x="361774" y="1203472"/>
            <a:ext cx="8822987" cy="1695636"/>
          </a:xfrm>
        </p:spPr>
        <p:txBody>
          <a:bodyPr>
            <a:noAutofit/>
          </a:bodyPr>
          <a:lstStyle/>
          <a:p>
            <a:r>
              <a:rPr lang="sv-SE" sz="1600" b="1" dirty="0"/>
              <a:t>En definition av </a:t>
            </a:r>
            <a:r>
              <a:rPr lang="sv-SE" sz="1600" b="1" dirty="0" smtClean="0"/>
              <a:t>informationsystem: </a:t>
            </a:r>
          </a:p>
          <a:p>
            <a:pPr marL="0" indent="0">
              <a:buNone/>
            </a:pPr>
            <a:r>
              <a:rPr lang="sv-SE" sz="1600" dirty="0" smtClean="0"/>
              <a:t>	”</a:t>
            </a:r>
            <a:r>
              <a:rPr lang="sv-SE" sz="1600" dirty="0"/>
              <a:t>Ett informationssystem är en grupp av komponenter som interagerar för </a:t>
            </a:r>
            <a:r>
              <a:rPr lang="sv-SE" sz="1600" dirty="0" smtClean="0"/>
              <a:t>	att </a:t>
            </a:r>
            <a:r>
              <a:rPr lang="sv-SE" sz="1600" dirty="0"/>
              <a:t>producera information</a:t>
            </a:r>
            <a:r>
              <a:rPr lang="sv-SE" sz="1600" dirty="0" smtClean="0"/>
              <a:t>.”</a:t>
            </a:r>
          </a:p>
          <a:p>
            <a:pPr marL="0" indent="0">
              <a:buNone/>
            </a:pPr>
            <a:endParaRPr lang="sv-SE" sz="1400" dirty="0" smtClean="0"/>
          </a:p>
          <a:p>
            <a:r>
              <a:rPr lang="sv-SE" sz="1600" dirty="0" smtClean="0"/>
              <a:t>Dessa </a:t>
            </a:r>
            <a:r>
              <a:rPr lang="sv-SE" sz="1600" dirty="0"/>
              <a:t>komponenter </a:t>
            </a:r>
            <a:r>
              <a:rPr lang="sv-SE" sz="1600" dirty="0" smtClean="0"/>
              <a:t>är den så kallade </a:t>
            </a:r>
            <a:r>
              <a:rPr lang="sv-SE" sz="1600" b="1" dirty="0" smtClean="0"/>
              <a:t>femkomponentmodellen</a:t>
            </a:r>
            <a:r>
              <a:rPr lang="sv-SE" sz="1600" dirty="0" smtClean="0"/>
              <a:t>: </a:t>
            </a:r>
            <a:endParaRPr lang="sv-SE" sz="1600" dirty="0"/>
          </a:p>
          <a:p>
            <a:pPr>
              <a:buNone/>
            </a:pPr>
            <a:endParaRPr lang="sv-SE" sz="1200" dirty="0"/>
          </a:p>
          <a:p>
            <a:pPr>
              <a:buNone/>
            </a:pPr>
            <a:endParaRPr lang="sv-SE" sz="1200" dirty="0"/>
          </a:p>
        </p:txBody>
      </p:sp>
      <p:sp>
        <p:nvSpPr>
          <p:cNvPr id="4" name="Rectangle 3"/>
          <p:cNvSpPr/>
          <p:nvPr/>
        </p:nvSpPr>
        <p:spPr>
          <a:xfrm>
            <a:off x="2137146" y="361764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5" name="Rectangle 4"/>
          <p:cNvSpPr/>
          <p:nvPr/>
        </p:nvSpPr>
        <p:spPr>
          <a:xfrm>
            <a:off x="3001242" y="361764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 name="Rectangle 5"/>
          <p:cNvSpPr/>
          <p:nvPr/>
        </p:nvSpPr>
        <p:spPr>
          <a:xfrm>
            <a:off x="3865338" y="361764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7" name="Rectangle 6"/>
          <p:cNvSpPr/>
          <p:nvPr/>
        </p:nvSpPr>
        <p:spPr>
          <a:xfrm>
            <a:off x="4729434" y="361764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8" name="Rectangle 7"/>
          <p:cNvSpPr/>
          <p:nvPr/>
        </p:nvSpPr>
        <p:spPr>
          <a:xfrm>
            <a:off x="5598114" y="361764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 name="TextBox 8"/>
          <p:cNvSpPr txBox="1"/>
          <p:nvPr/>
        </p:nvSpPr>
        <p:spPr>
          <a:xfrm>
            <a:off x="2141730" y="3617650"/>
            <a:ext cx="972108" cy="276999"/>
          </a:xfrm>
          <a:prstGeom prst="rect">
            <a:avLst/>
          </a:prstGeom>
          <a:noFill/>
        </p:spPr>
        <p:txBody>
          <a:bodyPr wrap="square" rtlCol="0">
            <a:spAutoFit/>
          </a:bodyPr>
          <a:lstStyle/>
          <a:p>
            <a:r>
              <a:rPr lang="sv-SE" sz="1200" dirty="0"/>
              <a:t>Hårdvara</a:t>
            </a:r>
          </a:p>
        </p:txBody>
      </p:sp>
      <p:sp>
        <p:nvSpPr>
          <p:cNvPr id="10" name="TextBox 9"/>
          <p:cNvSpPr txBox="1"/>
          <p:nvPr/>
        </p:nvSpPr>
        <p:spPr>
          <a:xfrm>
            <a:off x="3013236" y="3617650"/>
            <a:ext cx="972108" cy="276999"/>
          </a:xfrm>
          <a:prstGeom prst="rect">
            <a:avLst/>
          </a:prstGeom>
          <a:noFill/>
        </p:spPr>
        <p:txBody>
          <a:bodyPr wrap="square" rtlCol="0">
            <a:spAutoFit/>
          </a:bodyPr>
          <a:lstStyle/>
          <a:p>
            <a:r>
              <a:rPr lang="sv-SE" sz="1200" dirty="0"/>
              <a:t>Mjukvara</a:t>
            </a:r>
          </a:p>
        </p:txBody>
      </p:sp>
      <p:sp>
        <p:nvSpPr>
          <p:cNvPr id="11" name="TextBox 10"/>
          <p:cNvSpPr txBox="1"/>
          <p:nvPr/>
        </p:nvSpPr>
        <p:spPr>
          <a:xfrm>
            <a:off x="4031940" y="3633764"/>
            <a:ext cx="972108" cy="276999"/>
          </a:xfrm>
          <a:prstGeom prst="rect">
            <a:avLst/>
          </a:prstGeom>
          <a:noFill/>
        </p:spPr>
        <p:txBody>
          <a:bodyPr wrap="square" rtlCol="0">
            <a:spAutoFit/>
          </a:bodyPr>
          <a:lstStyle/>
          <a:p>
            <a:r>
              <a:rPr lang="sv-SE" sz="1200" dirty="0"/>
              <a:t>Data</a:t>
            </a:r>
          </a:p>
        </p:txBody>
      </p:sp>
      <p:sp>
        <p:nvSpPr>
          <p:cNvPr id="12" name="TextBox 11"/>
          <p:cNvSpPr txBox="1"/>
          <p:nvPr/>
        </p:nvSpPr>
        <p:spPr>
          <a:xfrm>
            <a:off x="4734018" y="3617650"/>
            <a:ext cx="972108" cy="276999"/>
          </a:xfrm>
          <a:prstGeom prst="rect">
            <a:avLst/>
          </a:prstGeom>
          <a:noFill/>
        </p:spPr>
        <p:txBody>
          <a:bodyPr wrap="square" rtlCol="0">
            <a:spAutoFit/>
          </a:bodyPr>
          <a:lstStyle/>
          <a:p>
            <a:r>
              <a:rPr lang="sv-SE" sz="1200" dirty="0"/>
              <a:t>Processer</a:t>
            </a:r>
          </a:p>
        </p:txBody>
      </p:sp>
      <p:sp>
        <p:nvSpPr>
          <p:cNvPr id="13" name="TextBox 12"/>
          <p:cNvSpPr txBox="1"/>
          <p:nvPr/>
        </p:nvSpPr>
        <p:spPr>
          <a:xfrm>
            <a:off x="5654946" y="3617650"/>
            <a:ext cx="972108" cy="276999"/>
          </a:xfrm>
          <a:prstGeom prst="rect">
            <a:avLst/>
          </a:prstGeom>
          <a:noFill/>
        </p:spPr>
        <p:txBody>
          <a:bodyPr wrap="square" rtlCol="0">
            <a:spAutoFit/>
          </a:bodyPr>
          <a:lstStyle/>
          <a:p>
            <a:r>
              <a:rPr lang="sv-SE" sz="1200" dirty="0"/>
              <a:t>Människor</a:t>
            </a:r>
          </a:p>
        </p:txBody>
      </p:sp>
      <p:sp>
        <p:nvSpPr>
          <p:cNvPr id="14" name="TextBox 13"/>
          <p:cNvSpPr txBox="1"/>
          <p:nvPr/>
        </p:nvSpPr>
        <p:spPr>
          <a:xfrm>
            <a:off x="6358270" y="4290025"/>
            <a:ext cx="2477386" cy="584775"/>
          </a:xfrm>
          <a:prstGeom prst="rect">
            <a:avLst/>
          </a:prstGeom>
          <a:noFill/>
        </p:spPr>
        <p:txBody>
          <a:bodyPr wrap="square" rtlCol="0">
            <a:spAutoFit/>
          </a:bodyPr>
          <a:lstStyle/>
          <a:p>
            <a:r>
              <a:rPr lang="sv-SE" sz="1400" dirty="0"/>
              <a:t>(Kursbok, sidan 42)</a:t>
            </a:r>
          </a:p>
          <a:p>
            <a:endParaRPr lang="sv-SE" dirty="0"/>
          </a:p>
        </p:txBody>
      </p:sp>
    </p:spTree>
    <p:extLst>
      <p:ext uri="{BB962C8B-B14F-4D97-AF65-F5344CB8AC3E}">
        <p14:creationId xmlns:p14="http://schemas.microsoft.com/office/powerpoint/2010/main" val="21031960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493064"/>
            <a:ext cx="6850800" cy="596700"/>
          </a:xfrm>
        </p:spPr>
        <p:txBody>
          <a:bodyPr/>
          <a:lstStyle/>
          <a:p>
            <a:r>
              <a:rPr lang="sv-SE" sz="2400" dirty="0"/>
              <a:t>Systemutveckling</a:t>
            </a:r>
          </a:p>
        </p:txBody>
      </p:sp>
      <p:sp>
        <p:nvSpPr>
          <p:cNvPr id="3" name="Content Placeholder 2"/>
          <p:cNvSpPr>
            <a:spLocks noGrp="1"/>
          </p:cNvSpPr>
          <p:nvPr>
            <p:ph idx="1"/>
          </p:nvPr>
        </p:nvSpPr>
        <p:spPr>
          <a:xfrm>
            <a:off x="791999" y="1275533"/>
            <a:ext cx="7861348" cy="3184955"/>
          </a:xfrm>
        </p:spPr>
        <p:txBody>
          <a:bodyPr>
            <a:normAutofit fontScale="40000" lnSpcReduction="20000"/>
          </a:bodyPr>
          <a:lstStyle/>
          <a:p>
            <a:r>
              <a:rPr lang="sv-SE" sz="3600" dirty="0"/>
              <a:t>Systemutveckling är svårt</a:t>
            </a:r>
          </a:p>
          <a:p>
            <a:pPr lvl="1"/>
            <a:r>
              <a:rPr lang="sv-SE" sz="3600" dirty="0"/>
              <a:t>IS/IT är komplexa</a:t>
            </a:r>
          </a:p>
          <a:p>
            <a:pPr lvl="1"/>
            <a:r>
              <a:rPr lang="sv-SE" sz="3600" dirty="0"/>
              <a:t>Oklar problembild</a:t>
            </a:r>
          </a:p>
          <a:p>
            <a:pPr lvl="1"/>
            <a:r>
              <a:rPr lang="sv-SE" sz="3600" dirty="0"/>
              <a:t>Intressenter med motstridiga intressen</a:t>
            </a:r>
          </a:p>
          <a:p>
            <a:r>
              <a:rPr lang="sv-SE" sz="3600" dirty="0"/>
              <a:t>Lösning: Använda systemutvecklingsmetod</a:t>
            </a:r>
          </a:p>
          <a:p>
            <a:r>
              <a:rPr lang="sv-SE" sz="3600" dirty="0"/>
              <a:t>Olika faser/steg/aktiviteter: Planering, analys, design, utveckling, testning, </a:t>
            </a:r>
            <a:r>
              <a:rPr lang="sv-SE" sz="3600" dirty="0" smtClean="0"/>
              <a:t>införa/installera </a:t>
            </a:r>
            <a:r>
              <a:rPr lang="sv-SE" sz="3600" dirty="0"/>
              <a:t>systemet, förvaltning/underhåll</a:t>
            </a:r>
          </a:p>
          <a:p>
            <a:r>
              <a:rPr lang="sv-SE" sz="3600" dirty="0"/>
              <a:t>I analysfasen </a:t>
            </a:r>
            <a:r>
              <a:rPr lang="sv-SE" sz="3600" dirty="0" smtClean="0"/>
              <a:t>identifieras problem, samt så tas </a:t>
            </a:r>
            <a:r>
              <a:rPr lang="sv-SE" sz="3600" dirty="0"/>
              <a:t>funktionella och icke-funktionella krav fram som ska styra design och utveckling</a:t>
            </a:r>
          </a:p>
          <a:p>
            <a:pPr>
              <a:buNone/>
            </a:pPr>
            <a:endParaRPr lang="sv-SE" sz="1800" dirty="0"/>
          </a:p>
          <a:p>
            <a:pPr lvl="1"/>
            <a:endParaRPr lang="sv-SE" sz="1500" dirty="0"/>
          </a:p>
          <a:p>
            <a:pPr>
              <a:buNone/>
            </a:pPr>
            <a:endParaRPr lang="sv-SE" sz="1800" dirty="0"/>
          </a:p>
          <a:p>
            <a:endParaRPr lang="sv-SE" sz="1800" dirty="0"/>
          </a:p>
        </p:txBody>
      </p:sp>
    </p:spTree>
    <p:extLst>
      <p:ext uri="{BB962C8B-B14F-4D97-AF65-F5344CB8AC3E}">
        <p14:creationId xmlns:p14="http://schemas.microsoft.com/office/powerpoint/2010/main" val="28373392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Olika systemutvecklingsmetoder</a:t>
            </a:r>
          </a:p>
        </p:txBody>
      </p:sp>
      <p:sp>
        <p:nvSpPr>
          <p:cNvPr id="3" name="Content Placeholder 2"/>
          <p:cNvSpPr>
            <a:spLocks noGrp="1"/>
          </p:cNvSpPr>
          <p:nvPr>
            <p:ph idx="1"/>
          </p:nvPr>
        </p:nvSpPr>
        <p:spPr/>
        <p:txBody>
          <a:bodyPr>
            <a:normAutofit/>
          </a:bodyPr>
          <a:lstStyle/>
          <a:p>
            <a:r>
              <a:rPr lang="sv-SE" sz="1600" dirty="0"/>
              <a:t>Vattenfallsmodellen/Vattenfallsprincipen</a:t>
            </a:r>
          </a:p>
          <a:p>
            <a:r>
              <a:rPr lang="sv-SE" sz="1600" dirty="0" err="1"/>
              <a:t>Agila/Lättrörliga</a:t>
            </a:r>
            <a:r>
              <a:rPr lang="sv-SE" sz="1600" dirty="0"/>
              <a:t> systemutvecklingsmetoder baseras på iterativa modeller/Iterationsprincipen</a:t>
            </a:r>
          </a:p>
          <a:p>
            <a:r>
              <a:rPr lang="sv-SE" sz="1600" dirty="0"/>
              <a:t>Iterativa modeller/Iterationsprincipen</a:t>
            </a:r>
          </a:p>
          <a:p>
            <a:pPr lvl="1"/>
            <a:r>
              <a:rPr lang="sv-SE" sz="1500" dirty="0"/>
              <a:t>Iterativ princip – utföra samma aktiviteter gång på gång där en delmängd krav utvecklas i varje iteration och efter varje iteration ges återkoppling från användare/kund och anpassning baserat på återkoppling</a:t>
            </a:r>
          </a:p>
          <a:p>
            <a:pPr lvl="1"/>
            <a:r>
              <a:rPr lang="sv-SE" sz="1500" dirty="0"/>
              <a:t>Inkrementell princip – utveckla systemet steg för steg </a:t>
            </a:r>
            <a:endParaRPr lang="sv-SE" sz="1200" dirty="0"/>
          </a:p>
          <a:p>
            <a:pPr lvl="1"/>
            <a:endParaRPr lang="sv-SE" sz="1500" dirty="0"/>
          </a:p>
          <a:p>
            <a:pPr>
              <a:buNone/>
            </a:pPr>
            <a:endParaRPr lang="sv-SE" sz="1800" dirty="0"/>
          </a:p>
          <a:p>
            <a:endParaRPr lang="sv-SE" sz="1800" dirty="0"/>
          </a:p>
        </p:txBody>
      </p:sp>
    </p:spTree>
    <p:extLst>
      <p:ext uri="{BB962C8B-B14F-4D97-AF65-F5344CB8AC3E}">
        <p14:creationId xmlns:p14="http://schemas.microsoft.com/office/powerpoint/2010/main" val="1681704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162"/>
          <p:cNvPicPr>
            <a:picLocks noChangeAspect="1"/>
          </p:cNvPicPr>
          <p:nvPr/>
        </p:nvPicPr>
        <p:blipFill>
          <a:blip r:embed="rId2"/>
          <a:stretch>
            <a:fillRect/>
          </a:stretch>
        </p:blipFill>
        <p:spPr>
          <a:xfrm>
            <a:off x="780210" y="256478"/>
            <a:ext cx="6325438" cy="4683513"/>
          </a:xfrm>
          <a:prstGeom prst="rect">
            <a:avLst/>
          </a:prstGeom>
        </p:spPr>
      </p:pic>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BPMN </a:t>
            </a:r>
            <a:endParaRPr lang="sv-SE" sz="2700" dirty="0"/>
          </a:p>
        </p:txBody>
      </p:sp>
      <p:sp>
        <p:nvSpPr>
          <p:cNvPr id="5" name="Oval 4"/>
          <p:cNvSpPr/>
          <p:nvPr/>
        </p:nvSpPr>
        <p:spPr>
          <a:xfrm>
            <a:off x="1393903" y="2891009"/>
            <a:ext cx="1237785" cy="2048982"/>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6824504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7696186" y="155642"/>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986" name="Title 1"/>
          <p:cNvSpPr>
            <a:spLocks noGrp="1"/>
          </p:cNvSpPr>
          <p:nvPr>
            <p:ph type="title"/>
          </p:nvPr>
        </p:nvSpPr>
        <p:spPr>
          <a:xfrm>
            <a:off x="791999" y="627534"/>
            <a:ext cx="8096819" cy="596700"/>
          </a:xfrm>
        </p:spPr>
        <p:txBody>
          <a:bodyPr>
            <a:normAutofit/>
          </a:bodyPr>
          <a:lstStyle/>
          <a:p>
            <a:r>
              <a:rPr lang="sv-SE" sz="2700" dirty="0" smtClean="0"/>
              <a:t>Kostnads-nyttoanalys</a:t>
            </a:r>
            <a:endParaRPr lang="sv-SE" sz="2700" dirty="0"/>
          </a:p>
        </p:txBody>
      </p:sp>
      <p:sp>
        <p:nvSpPr>
          <p:cNvPr id="41988" name="Slide Number Placeholder 3"/>
          <p:cNvSpPr>
            <a:spLocks noGrp="1"/>
          </p:cNvSpPr>
          <p:nvPr>
            <p:ph type="sldNum" sz="quarter" idx="4294967295"/>
          </p:nvPr>
        </p:nvSpPr>
        <p:spPr>
          <a:xfrm>
            <a:off x="990456" y="3752308"/>
            <a:ext cx="7379112" cy="273844"/>
          </a:xfrm>
          <a:prstGeom prst="rect">
            <a:avLst/>
          </a:prstGeom>
          <a:noFill/>
        </p:spPr>
        <p:txBody>
          <a:bodyPr/>
          <a:lstStyle/>
          <a:p>
            <a:pPr marL="285750" indent="-285750">
              <a:buFont typeface="Arial" panose="020B0604020202020204" pitchFamily="34" charset="0"/>
              <a:buChar char="•"/>
            </a:pPr>
            <a:r>
              <a:rPr lang="sv-SE" sz="1600" dirty="0">
                <a:latin typeface="Arial" pitchFamily="34" charset="0"/>
              </a:rPr>
              <a:t>Kostnad och nyttor </a:t>
            </a:r>
            <a:r>
              <a:rPr lang="sv-SE" sz="1600" dirty="0" smtClean="0">
                <a:latin typeface="Arial" pitchFamily="34" charset="0"/>
              </a:rPr>
              <a:t>beräknad </a:t>
            </a:r>
            <a:r>
              <a:rPr lang="sv-SE" sz="1600" dirty="0">
                <a:latin typeface="Arial" pitchFamily="34" charset="0"/>
              </a:rPr>
              <a:t>per </a:t>
            </a:r>
            <a:r>
              <a:rPr lang="sv-SE" sz="1600" dirty="0" smtClean="0">
                <a:latin typeface="Arial" pitchFamily="34" charset="0"/>
              </a:rPr>
              <a:t>år jämfört med hur det ser ut före införandet av ett system. </a:t>
            </a:r>
            <a:r>
              <a:rPr lang="sv-SE" sz="1600" dirty="0">
                <a:latin typeface="Arial" pitchFamily="34" charset="0"/>
              </a:rPr>
              <a:t>I början är kostnaden oftast hög då systemet byggs och införs i verksamheten</a:t>
            </a:r>
            <a:r>
              <a:rPr lang="sv-SE" sz="1600" b="1" dirty="0">
                <a:latin typeface="Arial" pitchFamily="34" charset="0"/>
              </a:rPr>
              <a:t>. </a:t>
            </a:r>
            <a:r>
              <a:rPr lang="sv-SE" sz="1600" dirty="0">
                <a:latin typeface="Arial" pitchFamily="34" charset="0"/>
              </a:rPr>
              <a:t>Nyttan är också oftast låg i början. Med tiden ökar ofta nyttan och kostnaden minskar.</a:t>
            </a:r>
          </a:p>
        </p:txBody>
      </p:sp>
      <p:cxnSp>
        <p:nvCxnSpPr>
          <p:cNvPr id="6" name="Straight Arrow Connector 5"/>
          <p:cNvCxnSpPr/>
          <p:nvPr/>
        </p:nvCxnSpPr>
        <p:spPr>
          <a:xfrm>
            <a:off x="2465766" y="1653648"/>
            <a:ext cx="0" cy="1566174"/>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2465766" y="2409732"/>
            <a:ext cx="345638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843808" y="235572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37874" y="235572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85946" y="235572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88024" y="235572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36096" y="2355726"/>
            <a:ext cx="0" cy="10801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81790" y="2571750"/>
            <a:ext cx="540060" cy="253916"/>
          </a:xfrm>
          <a:prstGeom prst="rect">
            <a:avLst/>
          </a:prstGeom>
          <a:noFill/>
        </p:spPr>
        <p:txBody>
          <a:bodyPr wrap="square" rtlCol="0">
            <a:spAutoFit/>
          </a:bodyPr>
          <a:lstStyle/>
          <a:p>
            <a:r>
              <a:rPr lang="en-GB" sz="1050" dirty="0" err="1"/>
              <a:t>År</a:t>
            </a:r>
            <a:r>
              <a:rPr lang="en-GB" sz="1050" dirty="0"/>
              <a:t> 1</a:t>
            </a:r>
          </a:p>
        </p:txBody>
      </p:sp>
      <p:sp>
        <p:nvSpPr>
          <p:cNvPr id="17" name="TextBox 16"/>
          <p:cNvSpPr txBox="1"/>
          <p:nvPr/>
        </p:nvSpPr>
        <p:spPr>
          <a:xfrm>
            <a:off x="3275856" y="2571750"/>
            <a:ext cx="540060" cy="253916"/>
          </a:xfrm>
          <a:prstGeom prst="rect">
            <a:avLst/>
          </a:prstGeom>
          <a:noFill/>
        </p:spPr>
        <p:txBody>
          <a:bodyPr wrap="square" rtlCol="0">
            <a:spAutoFit/>
          </a:bodyPr>
          <a:lstStyle/>
          <a:p>
            <a:r>
              <a:rPr lang="en-GB" sz="1050" dirty="0" err="1"/>
              <a:t>År</a:t>
            </a:r>
            <a:r>
              <a:rPr lang="en-GB" sz="1050" dirty="0"/>
              <a:t> 2</a:t>
            </a:r>
          </a:p>
        </p:txBody>
      </p:sp>
      <p:sp>
        <p:nvSpPr>
          <p:cNvPr id="18" name="TextBox 17"/>
          <p:cNvSpPr txBox="1"/>
          <p:nvPr/>
        </p:nvSpPr>
        <p:spPr>
          <a:xfrm>
            <a:off x="3958056" y="2581689"/>
            <a:ext cx="540060" cy="253916"/>
          </a:xfrm>
          <a:prstGeom prst="rect">
            <a:avLst/>
          </a:prstGeom>
          <a:noFill/>
        </p:spPr>
        <p:txBody>
          <a:bodyPr wrap="square" rtlCol="0">
            <a:spAutoFit/>
          </a:bodyPr>
          <a:lstStyle/>
          <a:p>
            <a:r>
              <a:rPr lang="en-GB" sz="1050" dirty="0" err="1"/>
              <a:t>År</a:t>
            </a:r>
            <a:r>
              <a:rPr lang="en-GB" sz="1050" dirty="0"/>
              <a:t> 3</a:t>
            </a:r>
          </a:p>
        </p:txBody>
      </p:sp>
      <p:sp>
        <p:nvSpPr>
          <p:cNvPr id="19" name="TextBox 18"/>
          <p:cNvSpPr txBox="1"/>
          <p:nvPr/>
        </p:nvSpPr>
        <p:spPr>
          <a:xfrm>
            <a:off x="4626006" y="2571750"/>
            <a:ext cx="540060" cy="253916"/>
          </a:xfrm>
          <a:prstGeom prst="rect">
            <a:avLst/>
          </a:prstGeom>
          <a:noFill/>
        </p:spPr>
        <p:txBody>
          <a:bodyPr wrap="square" rtlCol="0">
            <a:spAutoFit/>
          </a:bodyPr>
          <a:lstStyle/>
          <a:p>
            <a:r>
              <a:rPr lang="en-GB" sz="1050" dirty="0" err="1"/>
              <a:t>År</a:t>
            </a:r>
            <a:r>
              <a:rPr lang="en-GB" sz="1050" dirty="0"/>
              <a:t> 4</a:t>
            </a:r>
          </a:p>
        </p:txBody>
      </p:sp>
      <p:sp>
        <p:nvSpPr>
          <p:cNvPr id="20" name="TextBox 19"/>
          <p:cNvSpPr txBox="1"/>
          <p:nvPr/>
        </p:nvSpPr>
        <p:spPr>
          <a:xfrm>
            <a:off x="5274078" y="2571750"/>
            <a:ext cx="540060" cy="253916"/>
          </a:xfrm>
          <a:prstGeom prst="rect">
            <a:avLst/>
          </a:prstGeom>
          <a:noFill/>
        </p:spPr>
        <p:txBody>
          <a:bodyPr wrap="square" rtlCol="0">
            <a:spAutoFit/>
          </a:bodyPr>
          <a:lstStyle/>
          <a:p>
            <a:r>
              <a:rPr lang="en-GB" sz="1050" dirty="0" err="1"/>
              <a:t>År</a:t>
            </a:r>
            <a:r>
              <a:rPr lang="en-GB" sz="1050" dirty="0"/>
              <a:t> 5</a:t>
            </a:r>
          </a:p>
        </p:txBody>
      </p:sp>
      <p:cxnSp>
        <p:nvCxnSpPr>
          <p:cNvPr id="22" name="Straight Connector 21"/>
          <p:cNvCxnSpPr/>
          <p:nvPr/>
        </p:nvCxnSpPr>
        <p:spPr>
          <a:xfrm>
            <a:off x="2411760" y="2085696"/>
            <a:ext cx="108012"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411760" y="1815666"/>
            <a:ext cx="108012" cy="0"/>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1709682" y="1977684"/>
            <a:ext cx="702078" cy="253916"/>
          </a:xfrm>
          <a:prstGeom prst="rect">
            <a:avLst/>
          </a:prstGeom>
          <a:noFill/>
        </p:spPr>
        <p:txBody>
          <a:bodyPr wrap="square" rtlCol="0">
            <a:spAutoFit/>
          </a:bodyPr>
          <a:lstStyle/>
          <a:p>
            <a:r>
              <a:rPr lang="en-GB" sz="1050" dirty="0"/>
              <a:t>500 </a:t>
            </a:r>
            <a:r>
              <a:rPr lang="en-GB" sz="1050" dirty="0" err="1"/>
              <a:t>tSEK</a:t>
            </a:r>
            <a:endParaRPr lang="en-GB" sz="1050" dirty="0"/>
          </a:p>
        </p:txBody>
      </p:sp>
      <p:sp>
        <p:nvSpPr>
          <p:cNvPr id="25" name="TextBox 24"/>
          <p:cNvSpPr txBox="1"/>
          <p:nvPr/>
        </p:nvSpPr>
        <p:spPr>
          <a:xfrm>
            <a:off x="1925706" y="1526908"/>
            <a:ext cx="702078" cy="415498"/>
          </a:xfrm>
          <a:prstGeom prst="rect">
            <a:avLst/>
          </a:prstGeom>
          <a:noFill/>
        </p:spPr>
        <p:txBody>
          <a:bodyPr wrap="square" rtlCol="0">
            <a:spAutoFit/>
          </a:bodyPr>
          <a:lstStyle/>
          <a:p>
            <a:r>
              <a:rPr lang="en-GB" sz="1050" dirty="0"/>
              <a:t>1000 </a:t>
            </a:r>
            <a:r>
              <a:rPr lang="en-GB" sz="1050" dirty="0" err="1"/>
              <a:t>tSEK</a:t>
            </a:r>
            <a:endParaRPr lang="en-GB" sz="1050" dirty="0"/>
          </a:p>
        </p:txBody>
      </p:sp>
      <p:sp>
        <p:nvSpPr>
          <p:cNvPr id="26" name="TextBox 25"/>
          <p:cNvSpPr txBox="1"/>
          <p:nvPr/>
        </p:nvSpPr>
        <p:spPr>
          <a:xfrm>
            <a:off x="1709682" y="2556941"/>
            <a:ext cx="702078" cy="253916"/>
          </a:xfrm>
          <a:prstGeom prst="rect">
            <a:avLst/>
          </a:prstGeom>
          <a:noFill/>
        </p:spPr>
        <p:txBody>
          <a:bodyPr wrap="square" rtlCol="0">
            <a:spAutoFit/>
          </a:bodyPr>
          <a:lstStyle/>
          <a:p>
            <a:r>
              <a:rPr lang="en-GB" sz="1050" dirty="0"/>
              <a:t>-500 </a:t>
            </a:r>
            <a:r>
              <a:rPr lang="en-GB" sz="1050" dirty="0" err="1"/>
              <a:t>tSEK</a:t>
            </a:r>
            <a:endParaRPr lang="en-GB" sz="1050" dirty="0"/>
          </a:p>
        </p:txBody>
      </p:sp>
      <p:sp>
        <p:nvSpPr>
          <p:cNvPr id="27" name="TextBox 26"/>
          <p:cNvSpPr txBox="1"/>
          <p:nvPr/>
        </p:nvSpPr>
        <p:spPr>
          <a:xfrm>
            <a:off x="1634682" y="2949792"/>
            <a:ext cx="890718" cy="253916"/>
          </a:xfrm>
          <a:prstGeom prst="rect">
            <a:avLst/>
          </a:prstGeom>
          <a:noFill/>
        </p:spPr>
        <p:txBody>
          <a:bodyPr wrap="square" rtlCol="0">
            <a:spAutoFit/>
          </a:bodyPr>
          <a:lstStyle/>
          <a:p>
            <a:r>
              <a:rPr lang="en-GB" sz="1050" dirty="0"/>
              <a:t>-1000 </a:t>
            </a:r>
            <a:r>
              <a:rPr lang="en-GB" sz="1050" dirty="0" err="1"/>
              <a:t>tSEK</a:t>
            </a:r>
            <a:endParaRPr lang="en-GB" sz="1050" dirty="0"/>
          </a:p>
        </p:txBody>
      </p:sp>
      <p:cxnSp>
        <p:nvCxnSpPr>
          <p:cNvPr id="28" name="Straight Connector 27"/>
          <p:cNvCxnSpPr/>
          <p:nvPr/>
        </p:nvCxnSpPr>
        <p:spPr>
          <a:xfrm>
            <a:off x="2411760" y="2787774"/>
            <a:ext cx="108012"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465766" y="3111810"/>
            <a:ext cx="108012" cy="0"/>
          </a:xfrm>
          <a:prstGeom prst="line">
            <a:avLst/>
          </a:prstGeom>
        </p:spPr>
        <p:style>
          <a:lnRef idx="1">
            <a:schemeClr val="dk1"/>
          </a:lnRef>
          <a:fillRef idx="0">
            <a:schemeClr val="dk1"/>
          </a:fillRef>
          <a:effectRef idx="0">
            <a:schemeClr val="dk1"/>
          </a:effectRef>
          <a:fontRef idx="minor">
            <a:schemeClr val="tx1"/>
          </a:fontRef>
        </p:style>
      </p:cxnSp>
      <p:sp>
        <p:nvSpPr>
          <p:cNvPr id="30" name="Down Arrow 29"/>
          <p:cNvSpPr/>
          <p:nvPr/>
        </p:nvSpPr>
        <p:spPr>
          <a:xfrm>
            <a:off x="2465766" y="2409732"/>
            <a:ext cx="162018" cy="75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 name="Down Arrow 30"/>
          <p:cNvSpPr/>
          <p:nvPr/>
        </p:nvSpPr>
        <p:spPr>
          <a:xfrm rot="10800000">
            <a:off x="2789802" y="2139702"/>
            <a:ext cx="162018" cy="27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Down Arrow 32"/>
          <p:cNvSpPr/>
          <p:nvPr/>
        </p:nvSpPr>
        <p:spPr>
          <a:xfrm rot="10800000">
            <a:off x="5293956" y="1707654"/>
            <a:ext cx="162018" cy="702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Down Arrow 34"/>
          <p:cNvSpPr/>
          <p:nvPr/>
        </p:nvSpPr>
        <p:spPr>
          <a:xfrm rot="10800000">
            <a:off x="3329862" y="2139702"/>
            <a:ext cx="162018" cy="27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Down Arrow 35"/>
          <p:cNvSpPr/>
          <p:nvPr/>
        </p:nvSpPr>
        <p:spPr>
          <a:xfrm rot="10800000">
            <a:off x="3977934" y="1977684"/>
            <a:ext cx="16201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Down Arrow 36"/>
          <p:cNvSpPr/>
          <p:nvPr/>
        </p:nvSpPr>
        <p:spPr>
          <a:xfrm rot="10800000">
            <a:off x="4680012" y="1869672"/>
            <a:ext cx="162018" cy="5400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 name="Down Arrow 38"/>
          <p:cNvSpPr/>
          <p:nvPr/>
        </p:nvSpPr>
        <p:spPr>
          <a:xfrm>
            <a:off x="2843808" y="2409732"/>
            <a:ext cx="16201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Down Arrow 39"/>
          <p:cNvSpPr/>
          <p:nvPr/>
        </p:nvSpPr>
        <p:spPr>
          <a:xfrm>
            <a:off x="3437874" y="2409732"/>
            <a:ext cx="10801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Down Arrow 40"/>
          <p:cNvSpPr/>
          <p:nvPr/>
        </p:nvSpPr>
        <p:spPr>
          <a:xfrm>
            <a:off x="4085946" y="2409732"/>
            <a:ext cx="10801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 name="Down Arrow 41"/>
          <p:cNvSpPr/>
          <p:nvPr/>
        </p:nvSpPr>
        <p:spPr>
          <a:xfrm>
            <a:off x="4788024" y="2409732"/>
            <a:ext cx="10801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 name="Down Arrow 42"/>
          <p:cNvSpPr/>
          <p:nvPr/>
        </p:nvSpPr>
        <p:spPr>
          <a:xfrm>
            <a:off x="5436096" y="2409732"/>
            <a:ext cx="10801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 name="Right Brace 37"/>
          <p:cNvSpPr/>
          <p:nvPr/>
        </p:nvSpPr>
        <p:spPr>
          <a:xfrm>
            <a:off x="6246186" y="2463738"/>
            <a:ext cx="162018" cy="70207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45" name="Right Brace 44"/>
          <p:cNvSpPr/>
          <p:nvPr/>
        </p:nvSpPr>
        <p:spPr>
          <a:xfrm>
            <a:off x="6246186" y="1653648"/>
            <a:ext cx="162018" cy="70207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47" name="TextBox 46"/>
          <p:cNvSpPr txBox="1"/>
          <p:nvPr/>
        </p:nvSpPr>
        <p:spPr>
          <a:xfrm>
            <a:off x="6765811" y="2355726"/>
            <a:ext cx="836712" cy="1131079"/>
          </a:xfrm>
          <a:prstGeom prst="rect">
            <a:avLst/>
          </a:prstGeom>
          <a:noFill/>
        </p:spPr>
        <p:txBody>
          <a:bodyPr wrap="square" rtlCol="0">
            <a:spAutoFit/>
          </a:bodyPr>
          <a:lstStyle/>
          <a:p>
            <a:r>
              <a:rPr lang="sv-SE" sz="1350" dirty="0"/>
              <a:t>Ökad kostnad jämfört med nolläge</a:t>
            </a:r>
          </a:p>
        </p:txBody>
      </p:sp>
      <p:sp>
        <p:nvSpPr>
          <p:cNvPr id="48" name="TextBox 47"/>
          <p:cNvSpPr txBox="1"/>
          <p:nvPr/>
        </p:nvSpPr>
        <p:spPr>
          <a:xfrm>
            <a:off x="6750817" y="1377264"/>
            <a:ext cx="836712" cy="923330"/>
          </a:xfrm>
          <a:prstGeom prst="rect">
            <a:avLst/>
          </a:prstGeom>
          <a:noFill/>
        </p:spPr>
        <p:txBody>
          <a:bodyPr wrap="square" rtlCol="0">
            <a:spAutoFit/>
          </a:bodyPr>
          <a:lstStyle/>
          <a:p>
            <a:r>
              <a:rPr lang="sv-SE" sz="1350" dirty="0"/>
              <a:t>Nyttor jämfört med nolläge</a:t>
            </a:r>
          </a:p>
        </p:txBody>
      </p:sp>
    </p:spTree>
    <p:extLst>
      <p:ext uri="{BB962C8B-B14F-4D97-AF65-F5344CB8AC3E}">
        <p14:creationId xmlns:p14="http://schemas.microsoft.com/office/powerpoint/2010/main" val="28651659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5" y="475355"/>
            <a:ext cx="6850800" cy="596700"/>
          </a:xfrm>
        </p:spPr>
        <p:txBody>
          <a:bodyPr>
            <a:normAutofit/>
          </a:bodyPr>
          <a:lstStyle/>
          <a:p>
            <a:pPr algn="l"/>
            <a:r>
              <a:rPr lang="sv-SE" sz="2700" dirty="0"/>
              <a:t>Outsourcing och </a:t>
            </a:r>
            <a:r>
              <a:rPr lang="sv-SE" sz="2700" dirty="0" err="1"/>
              <a:t>offshoring</a:t>
            </a:r>
            <a:endParaRPr lang="sv-SE" sz="2700" dirty="0"/>
          </a:p>
        </p:txBody>
      </p:sp>
      <p:sp>
        <p:nvSpPr>
          <p:cNvPr id="30" name="Rectangle 29"/>
          <p:cNvSpPr/>
          <p:nvPr/>
        </p:nvSpPr>
        <p:spPr>
          <a:xfrm>
            <a:off x="595421" y="1476782"/>
            <a:ext cx="7697973" cy="1815882"/>
          </a:xfrm>
          <a:prstGeom prst="rect">
            <a:avLst/>
          </a:prstGeom>
        </p:spPr>
        <p:txBody>
          <a:bodyPr wrap="square">
            <a:spAutoFit/>
          </a:bodyPr>
          <a:lstStyle/>
          <a:p>
            <a:r>
              <a:rPr lang="sv-SE" sz="1600" b="1" dirty="0" err="1">
                <a:latin typeface="Verdana" panose="020B0604030504040204" pitchFamily="34" charset="0"/>
                <a:ea typeface="Verdana" panose="020B0604030504040204" pitchFamily="34" charset="0"/>
                <a:cs typeface="Verdana" panose="020B0604030504040204" pitchFamily="34" charset="0"/>
              </a:rPr>
              <a:t>Outsourca</a:t>
            </a:r>
            <a:r>
              <a:rPr lang="sv-SE" sz="1600" b="1" dirty="0">
                <a:latin typeface="Verdana" panose="020B0604030504040204" pitchFamily="34" charset="0"/>
                <a:ea typeface="Verdana" panose="020B0604030504040204" pitchFamily="34" charset="0"/>
                <a:cs typeface="Verdana" panose="020B0604030504040204" pitchFamily="34" charset="0"/>
              </a:rPr>
              <a:t> IT/IS-aktiviteterna </a:t>
            </a:r>
            <a:r>
              <a:rPr lang="sv-SE" sz="1600" dirty="0">
                <a:latin typeface="Verdana" panose="020B0604030504040204" pitchFamily="34" charset="0"/>
                <a:ea typeface="Verdana" panose="020B0604030504040204" pitchFamily="34" charset="0"/>
                <a:cs typeface="Verdana" panose="020B0604030504040204" pitchFamily="34" charset="0"/>
              </a:rPr>
              <a:t> – </a:t>
            </a:r>
            <a:r>
              <a:rPr lang="sv-SE" sz="1600" b="1" dirty="0">
                <a:latin typeface="Verdana" panose="020B0604030504040204" pitchFamily="34" charset="0"/>
                <a:ea typeface="Verdana" panose="020B0604030504040204" pitchFamily="34" charset="0"/>
                <a:cs typeface="Verdana" panose="020B0604030504040204" pitchFamily="34" charset="0"/>
              </a:rPr>
              <a:t> </a:t>
            </a:r>
            <a:r>
              <a:rPr lang="sv-SE" sz="1600" dirty="0">
                <a:latin typeface="Verdana" panose="020B0604030504040204" pitchFamily="34" charset="0"/>
                <a:ea typeface="Verdana" panose="020B0604030504040204" pitchFamily="34" charset="0"/>
                <a:cs typeface="Verdana" panose="020B0604030504040204" pitchFamily="34" charset="0"/>
              </a:rPr>
              <a:t>IT/IS-aktiviteter sköts av en extern aktör </a:t>
            </a:r>
          </a:p>
          <a:p>
            <a:endParaRPr lang="sv-SE" sz="1600" dirty="0">
              <a:latin typeface="Verdana" panose="020B0604030504040204" pitchFamily="34" charset="0"/>
              <a:ea typeface="Verdana" panose="020B0604030504040204" pitchFamily="34" charset="0"/>
              <a:cs typeface="Verdana" panose="020B0604030504040204" pitchFamily="34" charset="0"/>
            </a:endParaRPr>
          </a:p>
          <a:p>
            <a:r>
              <a:rPr lang="sv-SE" sz="1600" b="1" dirty="0" err="1">
                <a:latin typeface="Verdana" panose="020B0604030504040204" pitchFamily="34" charset="0"/>
                <a:ea typeface="Verdana" panose="020B0604030504040204" pitchFamily="34" charset="0"/>
                <a:cs typeface="Verdana" panose="020B0604030504040204" pitchFamily="34" charset="0"/>
              </a:rPr>
              <a:t>Offshoring</a:t>
            </a:r>
            <a:r>
              <a:rPr lang="sv-SE" sz="1600" dirty="0">
                <a:latin typeface="Verdana" panose="020B0604030504040204" pitchFamily="34" charset="0"/>
                <a:ea typeface="Verdana" panose="020B0604030504040204" pitchFamily="34" charset="0"/>
                <a:cs typeface="Verdana" panose="020B0604030504040204" pitchFamily="34" charset="0"/>
              </a:rPr>
              <a:t> – betyder att IT/IS-aktiviteterna sköts från annat land. De kan skötas av egna organisationen i ett annat land eller </a:t>
            </a:r>
            <a:r>
              <a:rPr lang="sv-SE" sz="1600" dirty="0" err="1">
                <a:latin typeface="Verdana" panose="020B0604030504040204" pitchFamily="34" charset="0"/>
                <a:ea typeface="Verdana" panose="020B0604030504040204" pitchFamily="34" charset="0"/>
                <a:cs typeface="Verdana" panose="020B0604030504040204" pitchFamily="34" charset="0"/>
              </a:rPr>
              <a:t>outsourcas</a:t>
            </a:r>
            <a:r>
              <a:rPr lang="sv-SE" sz="1600" dirty="0">
                <a:latin typeface="Verdana" panose="020B0604030504040204" pitchFamily="34" charset="0"/>
                <a:ea typeface="Verdana" panose="020B0604030504040204" pitchFamily="34" charset="0"/>
                <a:cs typeface="Verdana" panose="020B0604030504040204" pitchFamily="34" charset="0"/>
              </a:rPr>
              <a:t> till extern aktör i annat land</a:t>
            </a:r>
          </a:p>
          <a:p>
            <a:endParaRPr lang="sv-SE" sz="1600" b="1" dirty="0"/>
          </a:p>
        </p:txBody>
      </p:sp>
    </p:spTree>
    <p:extLst>
      <p:ext uri="{BB962C8B-B14F-4D97-AF65-F5344CB8AC3E}">
        <p14:creationId xmlns:p14="http://schemas.microsoft.com/office/powerpoint/2010/main" val="19023470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smtClean="0"/>
              <a:t>Systemteori</a:t>
            </a:r>
            <a:endParaRPr lang="sv-SE" sz="2400" dirty="0"/>
          </a:p>
        </p:txBody>
      </p:sp>
      <p:sp>
        <p:nvSpPr>
          <p:cNvPr id="3" name="Content Placeholder 2"/>
          <p:cNvSpPr>
            <a:spLocks noGrp="1"/>
          </p:cNvSpPr>
          <p:nvPr>
            <p:ph idx="1"/>
          </p:nvPr>
        </p:nvSpPr>
        <p:spPr>
          <a:xfrm>
            <a:off x="792000" y="1248318"/>
            <a:ext cx="7437600" cy="1587623"/>
          </a:xfrm>
        </p:spPr>
        <p:txBody>
          <a:bodyPr>
            <a:noAutofit/>
          </a:bodyPr>
          <a:lstStyle/>
          <a:p>
            <a:r>
              <a:rPr lang="sv-SE" sz="1600" dirty="0" smtClean="0"/>
              <a:t>Definition av system</a:t>
            </a:r>
          </a:p>
          <a:p>
            <a:r>
              <a:rPr lang="sv-SE" sz="1600" dirty="0" smtClean="0"/>
              <a:t>Centrala begrepp i system: system, delsystem, omgivning, systemgräns, input, output, </a:t>
            </a:r>
            <a:r>
              <a:rPr lang="sv-SE" sz="1600" dirty="0" err="1" smtClean="0"/>
              <a:t>ect</a:t>
            </a:r>
            <a:endParaRPr lang="sv-SE" sz="1600" dirty="0" smtClean="0"/>
          </a:p>
          <a:p>
            <a:r>
              <a:rPr lang="sv-SE" sz="1600" dirty="0" smtClean="0"/>
              <a:t>Arbetssystem </a:t>
            </a:r>
          </a:p>
          <a:p>
            <a:r>
              <a:rPr lang="sv-SE" sz="1600" dirty="0" smtClean="0"/>
              <a:t>Öppna system</a:t>
            </a:r>
          </a:p>
          <a:p>
            <a:r>
              <a:rPr lang="sv-SE" sz="1600" dirty="0" smtClean="0"/>
              <a:t>Informationssystem och arbetssystem</a:t>
            </a:r>
          </a:p>
          <a:p>
            <a:r>
              <a:rPr lang="sv-SE" sz="1600" dirty="0" smtClean="0"/>
              <a:t>System och livsvärlden</a:t>
            </a:r>
            <a:endParaRPr lang="sv-SE" sz="1600" dirty="0"/>
          </a:p>
        </p:txBody>
      </p:sp>
    </p:spTree>
    <p:extLst>
      <p:ext uri="{BB962C8B-B14F-4D97-AF65-F5344CB8AC3E}">
        <p14:creationId xmlns:p14="http://schemas.microsoft.com/office/powerpoint/2010/main" val="19306451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6186" y="155642"/>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1999" y="627534"/>
            <a:ext cx="7636383" cy="596700"/>
          </a:xfrm>
        </p:spPr>
        <p:txBody>
          <a:bodyPr>
            <a:normAutofit/>
          </a:bodyPr>
          <a:lstStyle/>
          <a:p>
            <a:r>
              <a:rPr lang="sv-SE" sz="2400" dirty="0" smtClean="0"/>
              <a:t>Kommunikation, samordning och feedback</a:t>
            </a:r>
            <a:endParaRPr lang="sv-SE" sz="2400" dirty="0"/>
          </a:p>
        </p:txBody>
      </p:sp>
      <p:sp>
        <p:nvSpPr>
          <p:cNvPr id="3" name="Content Placeholder 2"/>
          <p:cNvSpPr>
            <a:spLocks noGrp="1"/>
          </p:cNvSpPr>
          <p:nvPr>
            <p:ph idx="1"/>
          </p:nvPr>
        </p:nvSpPr>
        <p:spPr>
          <a:xfrm>
            <a:off x="792000" y="1224234"/>
            <a:ext cx="7334233" cy="3427279"/>
          </a:xfrm>
        </p:spPr>
        <p:txBody>
          <a:bodyPr>
            <a:normAutofit fontScale="70000" lnSpcReduction="20000"/>
          </a:bodyPr>
          <a:lstStyle/>
          <a:p>
            <a:r>
              <a:rPr lang="sv-SE" sz="2600" dirty="0" smtClean="0"/>
              <a:t>Hur kan kommunikation och samordning struktureras, analyseras och förbättras – och missförstånd elimineras – i en organisation genom språkliga överenskommelser?</a:t>
            </a:r>
          </a:p>
          <a:p>
            <a:pPr lvl="1"/>
            <a:r>
              <a:rPr lang="sv-SE" sz="2600" dirty="0" smtClean="0"/>
              <a:t>Samordningshandlingar/</a:t>
            </a:r>
            <a:r>
              <a:rPr lang="sv-SE" sz="2600" dirty="0" err="1" smtClean="0"/>
              <a:t>talakter</a:t>
            </a:r>
            <a:r>
              <a:rPr lang="sv-SE" sz="2600" dirty="0" smtClean="0"/>
              <a:t>/nätverk av åtaganden </a:t>
            </a:r>
          </a:p>
          <a:p>
            <a:pPr lvl="1"/>
            <a:r>
              <a:rPr lang="sv-SE" sz="2600" dirty="0" smtClean="0"/>
              <a:t>Producera kunders nöjdhet snarare än att sälja varor och tjänster</a:t>
            </a:r>
          </a:p>
          <a:p>
            <a:r>
              <a:rPr lang="sv-SE" sz="2600" dirty="0" smtClean="0"/>
              <a:t>Vilken roll spelar och hur kan man arbeta med feedback i en organisation?</a:t>
            </a:r>
          </a:p>
          <a:p>
            <a:pPr lvl="1"/>
            <a:r>
              <a:rPr lang="sv-SE" sz="2600" dirty="0" smtClean="0"/>
              <a:t>Målstyrning med utvärdering</a:t>
            </a:r>
          </a:p>
          <a:p>
            <a:pPr lvl="1"/>
            <a:r>
              <a:rPr lang="sv-SE" sz="2600" dirty="0" smtClean="0"/>
              <a:t>Singel och dubbel-loopslärande</a:t>
            </a:r>
            <a:endParaRPr lang="sv-SE" sz="2600" dirty="0"/>
          </a:p>
          <a:p>
            <a:pPr lvl="1"/>
            <a:endParaRPr lang="sv-SE" sz="8000" dirty="0" smtClean="0"/>
          </a:p>
          <a:p>
            <a:pPr lvl="1"/>
            <a:endParaRPr lang="sv-SE" dirty="0" smtClean="0"/>
          </a:p>
        </p:txBody>
      </p:sp>
    </p:spTree>
    <p:extLst>
      <p:ext uri="{BB962C8B-B14F-4D97-AF65-F5344CB8AC3E}">
        <p14:creationId xmlns:p14="http://schemas.microsoft.com/office/powerpoint/2010/main" val="32940043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Etik</a:t>
            </a:r>
          </a:p>
        </p:txBody>
      </p:sp>
      <p:sp>
        <p:nvSpPr>
          <p:cNvPr id="3" name="Content Placeholder 2"/>
          <p:cNvSpPr>
            <a:spLocks noGrp="1"/>
          </p:cNvSpPr>
          <p:nvPr>
            <p:ph idx="1"/>
          </p:nvPr>
        </p:nvSpPr>
        <p:spPr>
          <a:xfrm>
            <a:off x="792000" y="1224234"/>
            <a:ext cx="7375712" cy="2567181"/>
          </a:xfrm>
        </p:spPr>
        <p:txBody>
          <a:bodyPr>
            <a:normAutofit fontScale="70000" lnSpcReduction="20000"/>
          </a:bodyPr>
          <a:lstStyle/>
          <a:p>
            <a:r>
              <a:rPr lang="sv-SE" sz="2600" dirty="0" smtClean="0"/>
              <a:t>Etiska principer – vilka handlingar är etiskt riktigt</a:t>
            </a:r>
          </a:p>
          <a:p>
            <a:pPr lvl="1"/>
            <a:r>
              <a:rPr lang="sv-SE" sz="2600" dirty="0" smtClean="0"/>
              <a:t>Rättigheter/Deontologi/Pliktetik</a:t>
            </a:r>
          </a:p>
          <a:p>
            <a:pPr lvl="1"/>
            <a:r>
              <a:rPr lang="sv-SE" sz="2600" dirty="0" smtClean="0"/>
              <a:t>Utilitarism</a:t>
            </a:r>
          </a:p>
          <a:p>
            <a:pPr lvl="1"/>
            <a:r>
              <a:rPr lang="sv-SE" sz="2600" dirty="0" smtClean="0"/>
              <a:t>Traditionsbaserad etik</a:t>
            </a:r>
          </a:p>
          <a:p>
            <a:r>
              <a:rPr lang="sv-SE" sz="2600" dirty="0" smtClean="0"/>
              <a:t>Dataskydd (data privacy) </a:t>
            </a:r>
          </a:p>
          <a:p>
            <a:r>
              <a:rPr lang="sv-SE" sz="2600" dirty="0" smtClean="0"/>
              <a:t>Skydd </a:t>
            </a:r>
            <a:r>
              <a:rPr lang="sv-SE" sz="2600" dirty="0"/>
              <a:t>av IP </a:t>
            </a:r>
            <a:endParaRPr lang="sv-SE" sz="2600" dirty="0" smtClean="0"/>
          </a:p>
          <a:p>
            <a:r>
              <a:rPr lang="sv-SE" sz="2600" dirty="0" smtClean="0"/>
              <a:t>System </a:t>
            </a:r>
            <a:r>
              <a:rPr lang="sv-SE" sz="2600" dirty="0"/>
              <a:t>och livsvärlden </a:t>
            </a:r>
          </a:p>
          <a:p>
            <a:pPr lvl="1"/>
            <a:endParaRPr lang="sv-SE" sz="8000" dirty="0" smtClean="0"/>
          </a:p>
          <a:p>
            <a:pPr lvl="1"/>
            <a:endParaRPr lang="sv-SE" dirty="0" smtClean="0"/>
          </a:p>
        </p:txBody>
      </p:sp>
    </p:spTree>
    <p:extLst>
      <p:ext uri="{BB962C8B-B14F-4D97-AF65-F5344CB8AC3E}">
        <p14:creationId xmlns:p14="http://schemas.microsoft.com/office/powerpoint/2010/main" val="23445489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631739" y="441486"/>
            <a:ext cx="6172200" cy="857250"/>
          </a:xfrm>
        </p:spPr>
        <p:txBody>
          <a:bodyPr>
            <a:normAutofit/>
          </a:bodyPr>
          <a:lstStyle/>
          <a:p>
            <a:pPr algn="l" eaLnBrk="1" hangingPunct="1"/>
            <a:r>
              <a:rPr lang="sv-SE" sz="2700" dirty="0"/>
              <a:t>Relationen begrepp och term</a:t>
            </a:r>
            <a:endParaRPr lang="en-US" sz="2700" dirty="0"/>
          </a:p>
        </p:txBody>
      </p:sp>
      <p:sp>
        <p:nvSpPr>
          <p:cNvPr id="977923" name="Text Box 3"/>
          <p:cNvSpPr txBox="1">
            <a:spLocks noChangeArrowheads="1"/>
          </p:cNvSpPr>
          <p:nvPr/>
        </p:nvSpPr>
        <p:spPr bwMode="auto">
          <a:xfrm>
            <a:off x="1675210" y="1688307"/>
            <a:ext cx="1457325" cy="323165"/>
          </a:xfrm>
          <a:prstGeom prst="rect">
            <a:avLst/>
          </a:prstGeom>
          <a:noFill/>
          <a:ln w="9525">
            <a:noFill/>
            <a:miter lim="800000"/>
            <a:headEnd/>
            <a:tailEnd/>
          </a:ln>
        </p:spPr>
        <p:txBody>
          <a:bodyPr>
            <a:spAutoFit/>
          </a:bodyPr>
          <a:lstStyle/>
          <a:p>
            <a:pPr>
              <a:spcBef>
                <a:spcPct val="50000"/>
              </a:spcBef>
            </a:pPr>
            <a:r>
              <a:rPr lang="sv-SE" sz="1500"/>
              <a:t>Synonym</a:t>
            </a:r>
            <a:endParaRPr lang="en-US" sz="1500"/>
          </a:p>
        </p:txBody>
      </p:sp>
      <p:sp>
        <p:nvSpPr>
          <p:cNvPr id="977924" name="Text Box 4"/>
          <p:cNvSpPr txBox="1">
            <a:spLocks noChangeArrowheads="1"/>
          </p:cNvSpPr>
          <p:nvPr/>
        </p:nvSpPr>
        <p:spPr bwMode="auto">
          <a:xfrm>
            <a:off x="1655676" y="2726796"/>
            <a:ext cx="1457325" cy="323165"/>
          </a:xfrm>
          <a:prstGeom prst="rect">
            <a:avLst/>
          </a:prstGeom>
          <a:noFill/>
          <a:ln w="9525">
            <a:noFill/>
            <a:miter lim="800000"/>
            <a:headEnd/>
            <a:tailEnd/>
          </a:ln>
        </p:spPr>
        <p:txBody>
          <a:bodyPr>
            <a:spAutoFit/>
          </a:bodyPr>
          <a:lstStyle/>
          <a:p>
            <a:pPr>
              <a:spcBef>
                <a:spcPct val="50000"/>
              </a:spcBef>
            </a:pPr>
            <a:r>
              <a:rPr lang="sv-SE" sz="1500"/>
              <a:t>Polysem</a:t>
            </a:r>
            <a:endParaRPr lang="en-US" sz="1500"/>
          </a:p>
        </p:txBody>
      </p:sp>
      <p:sp>
        <p:nvSpPr>
          <p:cNvPr id="40966" name="Text Box 6"/>
          <p:cNvSpPr txBox="1">
            <a:spLocks noChangeArrowheads="1"/>
          </p:cNvSpPr>
          <p:nvPr/>
        </p:nvSpPr>
        <p:spPr bwMode="auto">
          <a:xfrm>
            <a:off x="2871788" y="1202531"/>
            <a:ext cx="1458516" cy="300082"/>
          </a:xfrm>
          <a:prstGeom prst="rect">
            <a:avLst/>
          </a:prstGeom>
          <a:noFill/>
          <a:ln w="9525">
            <a:noFill/>
            <a:miter lim="800000"/>
            <a:headEnd/>
            <a:tailEnd/>
          </a:ln>
        </p:spPr>
        <p:txBody>
          <a:bodyPr>
            <a:spAutoFit/>
          </a:bodyPr>
          <a:lstStyle/>
          <a:p>
            <a:pPr>
              <a:spcBef>
                <a:spcPct val="50000"/>
              </a:spcBef>
            </a:pPr>
            <a:r>
              <a:rPr lang="sv-SE" sz="1350" b="1"/>
              <a:t>Begrepp</a:t>
            </a:r>
            <a:endParaRPr lang="en-US" sz="1350" b="1"/>
          </a:p>
        </p:txBody>
      </p:sp>
      <p:sp>
        <p:nvSpPr>
          <p:cNvPr id="40967" name="Text Box 7"/>
          <p:cNvSpPr txBox="1">
            <a:spLocks noChangeArrowheads="1"/>
          </p:cNvSpPr>
          <p:nvPr/>
        </p:nvSpPr>
        <p:spPr bwMode="auto">
          <a:xfrm>
            <a:off x="4189810" y="1210866"/>
            <a:ext cx="1458515" cy="300082"/>
          </a:xfrm>
          <a:prstGeom prst="rect">
            <a:avLst/>
          </a:prstGeom>
          <a:noFill/>
          <a:ln w="9525">
            <a:noFill/>
            <a:miter lim="800000"/>
            <a:headEnd/>
            <a:tailEnd/>
          </a:ln>
        </p:spPr>
        <p:txBody>
          <a:bodyPr>
            <a:spAutoFit/>
          </a:bodyPr>
          <a:lstStyle/>
          <a:p>
            <a:pPr>
              <a:spcBef>
                <a:spcPct val="50000"/>
              </a:spcBef>
            </a:pPr>
            <a:r>
              <a:rPr lang="sv-SE" sz="1350" b="1"/>
              <a:t>Termer</a:t>
            </a:r>
            <a:endParaRPr lang="en-US" sz="1350" b="1"/>
          </a:p>
        </p:txBody>
      </p:sp>
      <p:sp>
        <p:nvSpPr>
          <p:cNvPr id="977928" name="Text Box 8"/>
          <p:cNvSpPr txBox="1">
            <a:spLocks noChangeArrowheads="1"/>
          </p:cNvSpPr>
          <p:nvPr/>
        </p:nvSpPr>
        <p:spPr bwMode="auto">
          <a:xfrm>
            <a:off x="3046810" y="1720453"/>
            <a:ext cx="702469" cy="300082"/>
          </a:xfrm>
          <a:prstGeom prst="rect">
            <a:avLst/>
          </a:prstGeom>
          <a:noFill/>
          <a:ln w="9525">
            <a:noFill/>
            <a:miter lim="800000"/>
            <a:headEnd/>
            <a:tailEnd/>
          </a:ln>
        </p:spPr>
        <p:txBody>
          <a:bodyPr>
            <a:spAutoFit/>
          </a:bodyPr>
          <a:lstStyle/>
          <a:p>
            <a:pPr>
              <a:spcBef>
                <a:spcPct val="50000"/>
              </a:spcBef>
            </a:pPr>
            <a:r>
              <a:rPr lang="sv-SE" sz="1350" b="1"/>
              <a:t>A</a:t>
            </a:r>
            <a:endParaRPr lang="en-US" sz="1350" b="1"/>
          </a:p>
        </p:txBody>
      </p:sp>
      <p:sp>
        <p:nvSpPr>
          <p:cNvPr id="977929" name="Text Box 9"/>
          <p:cNvSpPr txBox="1">
            <a:spLocks noChangeArrowheads="1"/>
          </p:cNvSpPr>
          <p:nvPr/>
        </p:nvSpPr>
        <p:spPr bwMode="auto">
          <a:xfrm>
            <a:off x="3015370" y="2745845"/>
            <a:ext cx="702469" cy="300082"/>
          </a:xfrm>
          <a:prstGeom prst="rect">
            <a:avLst/>
          </a:prstGeom>
          <a:noFill/>
          <a:ln w="9525">
            <a:noFill/>
            <a:miter lim="800000"/>
            <a:headEnd/>
            <a:tailEnd/>
          </a:ln>
        </p:spPr>
        <p:txBody>
          <a:bodyPr>
            <a:spAutoFit/>
          </a:bodyPr>
          <a:lstStyle/>
          <a:p>
            <a:pPr>
              <a:spcBef>
                <a:spcPct val="50000"/>
              </a:spcBef>
            </a:pPr>
            <a:r>
              <a:rPr lang="sv-SE" sz="1350" b="1"/>
              <a:t>A</a:t>
            </a:r>
            <a:endParaRPr lang="en-US" sz="1350" b="1"/>
          </a:p>
        </p:txBody>
      </p:sp>
      <p:sp>
        <p:nvSpPr>
          <p:cNvPr id="977930" name="Text Box 10"/>
          <p:cNvSpPr txBox="1">
            <a:spLocks noChangeArrowheads="1"/>
          </p:cNvSpPr>
          <p:nvPr/>
        </p:nvSpPr>
        <p:spPr bwMode="auto">
          <a:xfrm>
            <a:off x="3015370" y="3064933"/>
            <a:ext cx="702469" cy="300082"/>
          </a:xfrm>
          <a:prstGeom prst="rect">
            <a:avLst/>
          </a:prstGeom>
          <a:noFill/>
          <a:ln w="9525">
            <a:noFill/>
            <a:miter lim="800000"/>
            <a:headEnd/>
            <a:tailEnd/>
          </a:ln>
        </p:spPr>
        <p:txBody>
          <a:bodyPr>
            <a:spAutoFit/>
          </a:bodyPr>
          <a:lstStyle/>
          <a:p>
            <a:pPr>
              <a:spcBef>
                <a:spcPct val="50000"/>
              </a:spcBef>
            </a:pPr>
            <a:r>
              <a:rPr lang="sv-SE" sz="1350" b="1"/>
              <a:t>B</a:t>
            </a:r>
            <a:endParaRPr lang="en-US" sz="1350" b="1"/>
          </a:p>
        </p:txBody>
      </p:sp>
      <p:sp>
        <p:nvSpPr>
          <p:cNvPr id="977934" name="Text Box 14"/>
          <p:cNvSpPr txBox="1">
            <a:spLocks noChangeArrowheads="1"/>
          </p:cNvSpPr>
          <p:nvPr/>
        </p:nvSpPr>
        <p:spPr bwMode="auto">
          <a:xfrm>
            <a:off x="4460082" y="1600200"/>
            <a:ext cx="702469" cy="300082"/>
          </a:xfrm>
          <a:prstGeom prst="rect">
            <a:avLst/>
          </a:prstGeom>
          <a:noFill/>
          <a:ln w="9525">
            <a:noFill/>
            <a:miter lim="800000"/>
            <a:headEnd/>
            <a:tailEnd/>
          </a:ln>
        </p:spPr>
        <p:txBody>
          <a:bodyPr>
            <a:spAutoFit/>
          </a:bodyPr>
          <a:lstStyle/>
          <a:p>
            <a:pPr>
              <a:spcBef>
                <a:spcPct val="50000"/>
              </a:spcBef>
            </a:pPr>
            <a:r>
              <a:rPr lang="sv-SE" sz="1350" b="1"/>
              <a:t>x</a:t>
            </a:r>
            <a:endParaRPr lang="en-US" sz="1350" b="1"/>
          </a:p>
        </p:txBody>
      </p:sp>
      <p:sp>
        <p:nvSpPr>
          <p:cNvPr id="977935" name="Text Box 15"/>
          <p:cNvSpPr txBox="1">
            <a:spLocks noChangeArrowheads="1"/>
          </p:cNvSpPr>
          <p:nvPr/>
        </p:nvSpPr>
        <p:spPr bwMode="auto">
          <a:xfrm>
            <a:off x="4460082" y="1919287"/>
            <a:ext cx="702469" cy="300082"/>
          </a:xfrm>
          <a:prstGeom prst="rect">
            <a:avLst/>
          </a:prstGeom>
          <a:noFill/>
          <a:ln w="9525">
            <a:noFill/>
            <a:miter lim="800000"/>
            <a:headEnd/>
            <a:tailEnd/>
          </a:ln>
        </p:spPr>
        <p:txBody>
          <a:bodyPr>
            <a:spAutoFit/>
          </a:bodyPr>
          <a:lstStyle/>
          <a:p>
            <a:pPr>
              <a:spcBef>
                <a:spcPct val="50000"/>
              </a:spcBef>
            </a:pPr>
            <a:r>
              <a:rPr lang="sv-SE" sz="1350" b="1"/>
              <a:t>y</a:t>
            </a:r>
            <a:endParaRPr lang="en-US" sz="1350" b="1"/>
          </a:p>
        </p:txBody>
      </p:sp>
      <p:sp>
        <p:nvSpPr>
          <p:cNvPr id="977936" name="Text Box 16"/>
          <p:cNvSpPr txBox="1">
            <a:spLocks noChangeArrowheads="1"/>
          </p:cNvSpPr>
          <p:nvPr/>
        </p:nvSpPr>
        <p:spPr bwMode="auto">
          <a:xfrm>
            <a:off x="4464844" y="2243137"/>
            <a:ext cx="702469" cy="300082"/>
          </a:xfrm>
          <a:prstGeom prst="rect">
            <a:avLst/>
          </a:prstGeom>
          <a:noFill/>
          <a:ln w="9525">
            <a:noFill/>
            <a:miter lim="800000"/>
            <a:headEnd/>
            <a:tailEnd/>
          </a:ln>
        </p:spPr>
        <p:txBody>
          <a:bodyPr>
            <a:spAutoFit/>
          </a:bodyPr>
          <a:lstStyle/>
          <a:p>
            <a:pPr>
              <a:spcBef>
                <a:spcPct val="50000"/>
              </a:spcBef>
            </a:pPr>
            <a:r>
              <a:rPr lang="sv-SE" sz="1350" b="1"/>
              <a:t>z</a:t>
            </a:r>
            <a:endParaRPr lang="en-US" sz="1350" b="1"/>
          </a:p>
        </p:txBody>
      </p:sp>
      <p:sp>
        <p:nvSpPr>
          <p:cNvPr id="977937" name="Text Box 17"/>
          <p:cNvSpPr txBox="1">
            <a:spLocks noChangeArrowheads="1"/>
          </p:cNvSpPr>
          <p:nvPr/>
        </p:nvSpPr>
        <p:spPr bwMode="auto">
          <a:xfrm>
            <a:off x="4410783" y="2926820"/>
            <a:ext cx="702469" cy="300082"/>
          </a:xfrm>
          <a:prstGeom prst="rect">
            <a:avLst/>
          </a:prstGeom>
          <a:noFill/>
          <a:ln w="9525">
            <a:noFill/>
            <a:miter lim="800000"/>
            <a:headEnd/>
            <a:tailEnd/>
          </a:ln>
        </p:spPr>
        <p:txBody>
          <a:bodyPr>
            <a:spAutoFit/>
          </a:bodyPr>
          <a:lstStyle/>
          <a:p>
            <a:pPr>
              <a:spcBef>
                <a:spcPct val="50000"/>
              </a:spcBef>
            </a:pPr>
            <a:r>
              <a:rPr lang="sv-SE" sz="1350" b="1"/>
              <a:t>x</a:t>
            </a:r>
            <a:endParaRPr lang="en-US" sz="1350" b="1"/>
          </a:p>
        </p:txBody>
      </p:sp>
      <p:sp>
        <p:nvSpPr>
          <p:cNvPr id="977941" name="Line 21"/>
          <p:cNvSpPr>
            <a:spLocks noChangeShapeType="1"/>
          </p:cNvSpPr>
          <p:nvPr/>
        </p:nvSpPr>
        <p:spPr bwMode="auto">
          <a:xfrm flipV="1">
            <a:off x="3275410" y="1762126"/>
            <a:ext cx="1134665" cy="107156"/>
          </a:xfrm>
          <a:prstGeom prst="line">
            <a:avLst/>
          </a:prstGeom>
          <a:noFill/>
          <a:ln w="9525">
            <a:solidFill>
              <a:schemeClr val="tx1"/>
            </a:solidFill>
            <a:round/>
            <a:headEnd type="triangle" w="med" len="med"/>
            <a:tailEnd type="triangle" w="med" len="med"/>
          </a:ln>
        </p:spPr>
        <p:txBody>
          <a:bodyPr/>
          <a:lstStyle/>
          <a:p>
            <a:endParaRPr lang="sv-SE" sz="1350"/>
          </a:p>
        </p:txBody>
      </p:sp>
      <p:sp>
        <p:nvSpPr>
          <p:cNvPr id="977942" name="Line 22"/>
          <p:cNvSpPr>
            <a:spLocks noChangeShapeType="1"/>
          </p:cNvSpPr>
          <p:nvPr/>
        </p:nvSpPr>
        <p:spPr bwMode="auto">
          <a:xfrm>
            <a:off x="3330179" y="1924051"/>
            <a:ext cx="1133475" cy="107156"/>
          </a:xfrm>
          <a:prstGeom prst="line">
            <a:avLst/>
          </a:prstGeom>
          <a:noFill/>
          <a:ln w="9525">
            <a:solidFill>
              <a:schemeClr val="tx1"/>
            </a:solidFill>
            <a:round/>
            <a:headEnd type="triangle" w="med" len="med"/>
            <a:tailEnd type="triangle" w="med" len="med"/>
          </a:ln>
        </p:spPr>
        <p:txBody>
          <a:bodyPr/>
          <a:lstStyle/>
          <a:p>
            <a:endParaRPr lang="sv-SE" sz="1350"/>
          </a:p>
        </p:txBody>
      </p:sp>
      <p:sp>
        <p:nvSpPr>
          <p:cNvPr id="977943" name="Line 23"/>
          <p:cNvSpPr>
            <a:spLocks noChangeShapeType="1"/>
          </p:cNvSpPr>
          <p:nvPr/>
        </p:nvSpPr>
        <p:spPr bwMode="auto">
          <a:xfrm>
            <a:off x="3330179" y="2031207"/>
            <a:ext cx="1133475" cy="378619"/>
          </a:xfrm>
          <a:prstGeom prst="line">
            <a:avLst/>
          </a:prstGeom>
          <a:noFill/>
          <a:ln w="9525">
            <a:solidFill>
              <a:schemeClr val="tx1"/>
            </a:solidFill>
            <a:round/>
            <a:headEnd type="triangle" w="med" len="med"/>
            <a:tailEnd type="triangle" w="med" len="med"/>
          </a:ln>
        </p:spPr>
        <p:txBody>
          <a:bodyPr/>
          <a:lstStyle/>
          <a:p>
            <a:endParaRPr lang="sv-SE" sz="1350"/>
          </a:p>
        </p:txBody>
      </p:sp>
      <p:sp>
        <p:nvSpPr>
          <p:cNvPr id="977944" name="Line 24"/>
          <p:cNvSpPr>
            <a:spLocks noChangeShapeType="1"/>
          </p:cNvSpPr>
          <p:nvPr/>
        </p:nvSpPr>
        <p:spPr bwMode="auto">
          <a:xfrm>
            <a:off x="3280880" y="2926820"/>
            <a:ext cx="1133475" cy="161925"/>
          </a:xfrm>
          <a:prstGeom prst="line">
            <a:avLst/>
          </a:prstGeom>
          <a:noFill/>
          <a:ln w="9525">
            <a:solidFill>
              <a:schemeClr val="tx1"/>
            </a:solidFill>
            <a:round/>
            <a:headEnd type="triangle" w="med" len="med"/>
            <a:tailEnd type="triangle" w="med" len="med"/>
          </a:ln>
        </p:spPr>
        <p:txBody>
          <a:bodyPr/>
          <a:lstStyle/>
          <a:p>
            <a:endParaRPr lang="sv-SE" sz="1350"/>
          </a:p>
        </p:txBody>
      </p:sp>
      <p:sp>
        <p:nvSpPr>
          <p:cNvPr id="977945" name="Line 25"/>
          <p:cNvSpPr>
            <a:spLocks noChangeShapeType="1"/>
          </p:cNvSpPr>
          <p:nvPr/>
        </p:nvSpPr>
        <p:spPr bwMode="auto">
          <a:xfrm flipV="1">
            <a:off x="3334457" y="3142324"/>
            <a:ext cx="972741" cy="53578"/>
          </a:xfrm>
          <a:prstGeom prst="line">
            <a:avLst/>
          </a:prstGeom>
          <a:noFill/>
          <a:ln w="9525">
            <a:solidFill>
              <a:schemeClr val="tx1"/>
            </a:solidFill>
            <a:round/>
            <a:headEnd type="triangle" w="med" len="med"/>
            <a:tailEnd type="triangle" w="med" len="med"/>
          </a:ln>
        </p:spPr>
        <p:txBody>
          <a:bodyPr/>
          <a:lstStyle/>
          <a:p>
            <a:endParaRPr lang="sv-SE" sz="1350"/>
          </a:p>
        </p:txBody>
      </p:sp>
      <p:sp>
        <p:nvSpPr>
          <p:cNvPr id="977949" name="Text Box 29"/>
          <p:cNvSpPr txBox="1">
            <a:spLocks noChangeArrowheads="1"/>
          </p:cNvSpPr>
          <p:nvPr/>
        </p:nvSpPr>
        <p:spPr bwMode="auto">
          <a:xfrm>
            <a:off x="4825270" y="1591531"/>
            <a:ext cx="3041096" cy="830997"/>
          </a:xfrm>
          <a:prstGeom prst="rect">
            <a:avLst/>
          </a:prstGeom>
          <a:noFill/>
          <a:ln w="9525">
            <a:noFill/>
            <a:miter lim="800000"/>
            <a:headEnd/>
            <a:tailEnd/>
          </a:ln>
        </p:spPr>
        <p:txBody>
          <a:bodyPr wrap="square">
            <a:spAutoFit/>
          </a:bodyPr>
          <a:lstStyle/>
          <a:p>
            <a:pPr>
              <a:spcBef>
                <a:spcPct val="50000"/>
              </a:spcBef>
            </a:pPr>
            <a:r>
              <a:rPr lang="sv-SE" sz="1200" dirty="0"/>
              <a:t>Olika termer hänvisar till samma begrepp (”Slut”, ”Avslutad”, ”Till ända” hänvisar till samma sak, liksom ”Identisk”, ”Samma”, ”Sammafallande”)</a:t>
            </a:r>
            <a:r>
              <a:rPr lang="sv-SE" sz="1200" b="1" dirty="0"/>
              <a:t> </a:t>
            </a:r>
            <a:endParaRPr lang="en-US" sz="1200" b="1" dirty="0"/>
          </a:p>
        </p:txBody>
      </p:sp>
      <p:sp>
        <p:nvSpPr>
          <p:cNvPr id="977950" name="Text Box 30"/>
          <p:cNvSpPr txBox="1">
            <a:spLocks noChangeArrowheads="1"/>
          </p:cNvSpPr>
          <p:nvPr/>
        </p:nvSpPr>
        <p:spPr bwMode="auto">
          <a:xfrm>
            <a:off x="4825271" y="2543823"/>
            <a:ext cx="3023945" cy="1384995"/>
          </a:xfrm>
          <a:prstGeom prst="rect">
            <a:avLst/>
          </a:prstGeom>
          <a:noFill/>
          <a:ln w="9525">
            <a:noFill/>
            <a:miter lim="800000"/>
            <a:headEnd/>
            <a:tailEnd/>
          </a:ln>
        </p:spPr>
        <p:txBody>
          <a:bodyPr wrap="square">
            <a:spAutoFit/>
          </a:bodyPr>
          <a:lstStyle/>
          <a:p>
            <a:pPr>
              <a:spcBef>
                <a:spcPct val="50000"/>
              </a:spcBef>
            </a:pPr>
            <a:r>
              <a:rPr lang="sv-SE" sz="1200" dirty="0"/>
              <a:t>Mångtydlighet. Ett begrepp som utvecklas/härleds ur ett annat. Det stipuleras nya betydelser för gamla termer, men det finns någon form av relaterad betydelse kvar (”demokrati” i USA och Sovjet på 70-talet, ”tjänstebaserad utveckling”, ”fluga” (från flygfä till halsprydnad)</a:t>
            </a:r>
            <a:endParaRPr lang="en-US" sz="1200" dirty="0"/>
          </a:p>
        </p:txBody>
      </p:sp>
      <p:sp>
        <p:nvSpPr>
          <p:cNvPr id="977952" name="Text Box 32"/>
          <p:cNvSpPr txBox="1">
            <a:spLocks noChangeArrowheads="1"/>
          </p:cNvSpPr>
          <p:nvPr/>
        </p:nvSpPr>
        <p:spPr bwMode="auto">
          <a:xfrm rot="16200000">
            <a:off x="7768138" y="4001430"/>
            <a:ext cx="1403747" cy="276999"/>
          </a:xfrm>
          <a:prstGeom prst="rect">
            <a:avLst/>
          </a:prstGeom>
          <a:noFill/>
          <a:ln w="9525">
            <a:noFill/>
            <a:miter lim="800000"/>
            <a:headEnd/>
            <a:tailEnd/>
          </a:ln>
        </p:spPr>
        <p:txBody>
          <a:bodyPr>
            <a:spAutoFit/>
          </a:bodyPr>
          <a:lstStyle/>
          <a:p>
            <a:pPr>
              <a:spcBef>
                <a:spcPct val="50000"/>
              </a:spcBef>
            </a:pPr>
            <a:r>
              <a:rPr lang="sv-SE" sz="1200" dirty="0"/>
              <a:t>[Hedin et al, 2000]</a:t>
            </a:r>
            <a:endParaRPr lang="en-US" sz="1200" dirty="0"/>
          </a:p>
        </p:txBody>
      </p:sp>
      <p:sp>
        <p:nvSpPr>
          <p:cNvPr id="23" name="Text Box 4"/>
          <p:cNvSpPr txBox="1">
            <a:spLocks noChangeArrowheads="1"/>
          </p:cNvSpPr>
          <p:nvPr/>
        </p:nvSpPr>
        <p:spPr bwMode="auto">
          <a:xfrm>
            <a:off x="1655676" y="4010806"/>
            <a:ext cx="1457325" cy="323165"/>
          </a:xfrm>
          <a:prstGeom prst="rect">
            <a:avLst/>
          </a:prstGeom>
          <a:noFill/>
          <a:ln w="9525">
            <a:noFill/>
            <a:miter lim="800000"/>
            <a:headEnd/>
            <a:tailEnd/>
          </a:ln>
        </p:spPr>
        <p:txBody>
          <a:bodyPr>
            <a:spAutoFit/>
          </a:bodyPr>
          <a:lstStyle/>
          <a:p>
            <a:pPr>
              <a:spcBef>
                <a:spcPct val="50000"/>
              </a:spcBef>
            </a:pPr>
            <a:r>
              <a:rPr lang="sv-SE" sz="1500" dirty="0"/>
              <a:t>Homonym</a:t>
            </a:r>
            <a:endParaRPr lang="en-US" sz="1500" dirty="0"/>
          </a:p>
        </p:txBody>
      </p:sp>
      <p:sp>
        <p:nvSpPr>
          <p:cNvPr id="24" name="Text Box 9"/>
          <p:cNvSpPr txBox="1">
            <a:spLocks noChangeArrowheads="1"/>
          </p:cNvSpPr>
          <p:nvPr/>
        </p:nvSpPr>
        <p:spPr bwMode="auto">
          <a:xfrm>
            <a:off x="3015370" y="4029856"/>
            <a:ext cx="702469" cy="300082"/>
          </a:xfrm>
          <a:prstGeom prst="rect">
            <a:avLst/>
          </a:prstGeom>
          <a:noFill/>
          <a:ln w="9525">
            <a:noFill/>
            <a:miter lim="800000"/>
            <a:headEnd/>
            <a:tailEnd/>
          </a:ln>
        </p:spPr>
        <p:txBody>
          <a:bodyPr>
            <a:spAutoFit/>
          </a:bodyPr>
          <a:lstStyle/>
          <a:p>
            <a:pPr>
              <a:spcBef>
                <a:spcPct val="50000"/>
              </a:spcBef>
            </a:pPr>
            <a:r>
              <a:rPr lang="sv-SE" sz="1350" b="1"/>
              <a:t>A</a:t>
            </a:r>
            <a:endParaRPr lang="en-US" sz="1350" b="1"/>
          </a:p>
        </p:txBody>
      </p:sp>
      <p:sp>
        <p:nvSpPr>
          <p:cNvPr id="25" name="Text Box 10"/>
          <p:cNvSpPr txBox="1">
            <a:spLocks noChangeArrowheads="1"/>
          </p:cNvSpPr>
          <p:nvPr/>
        </p:nvSpPr>
        <p:spPr bwMode="auto">
          <a:xfrm>
            <a:off x="3015370" y="4348943"/>
            <a:ext cx="702469" cy="300082"/>
          </a:xfrm>
          <a:prstGeom prst="rect">
            <a:avLst/>
          </a:prstGeom>
          <a:noFill/>
          <a:ln w="9525">
            <a:noFill/>
            <a:miter lim="800000"/>
            <a:headEnd/>
            <a:tailEnd/>
          </a:ln>
        </p:spPr>
        <p:txBody>
          <a:bodyPr>
            <a:spAutoFit/>
          </a:bodyPr>
          <a:lstStyle/>
          <a:p>
            <a:pPr>
              <a:spcBef>
                <a:spcPct val="50000"/>
              </a:spcBef>
            </a:pPr>
            <a:r>
              <a:rPr lang="sv-SE" sz="1350" b="1"/>
              <a:t>B</a:t>
            </a:r>
            <a:endParaRPr lang="en-US" sz="1350" b="1"/>
          </a:p>
        </p:txBody>
      </p:sp>
      <p:sp>
        <p:nvSpPr>
          <p:cNvPr id="26" name="Text Box 17"/>
          <p:cNvSpPr txBox="1">
            <a:spLocks noChangeArrowheads="1"/>
          </p:cNvSpPr>
          <p:nvPr/>
        </p:nvSpPr>
        <p:spPr bwMode="auto">
          <a:xfrm>
            <a:off x="4410783" y="4024907"/>
            <a:ext cx="702469" cy="300082"/>
          </a:xfrm>
          <a:prstGeom prst="rect">
            <a:avLst/>
          </a:prstGeom>
          <a:noFill/>
          <a:ln w="9525">
            <a:noFill/>
            <a:miter lim="800000"/>
            <a:headEnd/>
            <a:tailEnd/>
          </a:ln>
        </p:spPr>
        <p:txBody>
          <a:bodyPr>
            <a:spAutoFit/>
          </a:bodyPr>
          <a:lstStyle/>
          <a:p>
            <a:pPr>
              <a:spcBef>
                <a:spcPct val="50000"/>
              </a:spcBef>
            </a:pPr>
            <a:r>
              <a:rPr lang="sv-SE" sz="1350" b="1" dirty="0"/>
              <a:t>x</a:t>
            </a:r>
            <a:endParaRPr lang="en-US" sz="1350" b="1" dirty="0"/>
          </a:p>
        </p:txBody>
      </p:sp>
      <p:sp>
        <p:nvSpPr>
          <p:cNvPr id="27" name="Line 24"/>
          <p:cNvSpPr>
            <a:spLocks noChangeShapeType="1"/>
          </p:cNvSpPr>
          <p:nvPr/>
        </p:nvSpPr>
        <p:spPr bwMode="auto">
          <a:xfrm flipV="1">
            <a:off x="3280880" y="4203353"/>
            <a:ext cx="1026319" cy="7478"/>
          </a:xfrm>
          <a:prstGeom prst="line">
            <a:avLst/>
          </a:prstGeom>
          <a:noFill/>
          <a:ln w="9525">
            <a:solidFill>
              <a:schemeClr val="tx1"/>
            </a:solidFill>
            <a:round/>
            <a:headEnd type="triangle" w="med" len="med"/>
            <a:tailEnd type="triangle" w="med" len="med"/>
          </a:ln>
        </p:spPr>
        <p:txBody>
          <a:bodyPr/>
          <a:lstStyle/>
          <a:p>
            <a:endParaRPr lang="sv-SE" sz="1350"/>
          </a:p>
        </p:txBody>
      </p:sp>
      <p:sp>
        <p:nvSpPr>
          <p:cNvPr id="28" name="Line 25"/>
          <p:cNvSpPr>
            <a:spLocks noChangeShapeType="1"/>
          </p:cNvSpPr>
          <p:nvPr/>
        </p:nvSpPr>
        <p:spPr bwMode="auto">
          <a:xfrm>
            <a:off x="3330179" y="4478386"/>
            <a:ext cx="1000125" cy="2"/>
          </a:xfrm>
          <a:prstGeom prst="line">
            <a:avLst/>
          </a:prstGeom>
          <a:noFill/>
          <a:ln w="9525">
            <a:solidFill>
              <a:schemeClr val="tx1"/>
            </a:solidFill>
            <a:round/>
            <a:headEnd type="triangle" w="med" len="med"/>
            <a:tailEnd type="triangle" w="med" len="med"/>
          </a:ln>
        </p:spPr>
        <p:txBody>
          <a:bodyPr/>
          <a:lstStyle/>
          <a:p>
            <a:endParaRPr lang="sv-SE" sz="1350"/>
          </a:p>
        </p:txBody>
      </p:sp>
      <p:sp>
        <p:nvSpPr>
          <p:cNvPr id="29" name="Text Box 30"/>
          <p:cNvSpPr txBox="1">
            <a:spLocks noChangeArrowheads="1"/>
          </p:cNvSpPr>
          <p:nvPr/>
        </p:nvSpPr>
        <p:spPr bwMode="auto">
          <a:xfrm>
            <a:off x="4893079" y="4010806"/>
            <a:ext cx="2726531" cy="830997"/>
          </a:xfrm>
          <a:prstGeom prst="rect">
            <a:avLst/>
          </a:prstGeom>
          <a:noFill/>
          <a:ln w="9525">
            <a:noFill/>
            <a:miter lim="800000"/>
            <a:headEnd/>
            <a:tailEnd/>
          </a:ln>
        </p:spPr>
        <p:txBody>
          <a:bodyPr>
            <a:spAutoFit/>
          </a:bodyPr>
          <a:lstStyle/>
          <a:p>
            <a:pPr>
              <a:spcBef>
                <a:spcPct val="50000"/>
              </a:spcBef>
            </a:pPr>
            <a:r>
              <a:rPr lang="sv-SE" sz="1200" dirty="0"/>
              <a:t>Ord som stavas och/eller uttalas likadant men som är olika ord. (”skarv” i betydelserna ”fågel” och ”fog”. Andra exampel är ”ekar”, ”får”)</a:t>
            </a:r>
            <a:endParaRPr lang="en-US" sz="1200" dirty="0"/>
          </a:p>
        </p:txBody>
      </p:sp>
      <p:sp>
        <p:nvSpPr>
          <p:cNvPr id="30" name="Text Box 17"/>
          <p:cNvSpPr txBox="1">
            <a:spLocks noChangeArrowheads="1"/>
          </p:cNvSpPr>
          <p:nvPr/>
        </p:nvSpPr>
        <p:spPr bwMode="auto">
          <a:xfrm>
            <a:off x="4409982" y="4348943"/>
            <a:ext cx="702469" cy="300082"/>
          </a:xfrm>
          <a:prstGeom prst="rect">
            <a:avLst/>
          </a:prstGeom>
          <a:noFill/>
          <a:ln w="9525">
            <a:noFill/>
            <a:miter lim="800000"/>
            <a:headEnd/>
            <a:tailEnd/>
          </a:ln>
        </p:spPr>
        <p:txBody>
          <a:bodyPr>
            <a:spAutoFit/>
          </a:bodyPr>
          <a:lstStyle/>
          <a:p>
            <a:pPr>
              <a:spcBef>
                <a:spcPct val="50000"/>
              </a:spcBef>
            </a:pPr>
            <a:r>
              <a:rPr lang="sv-SE" sz="1350" b="1" dirty="0"/>
              <a:t>y</a:t>
            </a:r>
            <a:endParaRPr lang="en-US" sz="1350" b="1" dirty="0"/>
          </a:p>
        </p:txBody>
      </p:sp>
    </p:spTree>
    <p:custDataLst>
      <p:tags r:id="rId1"/>
    </p:custDataLst>
    <p:extLst>
      <p:ext uri="{BB962C8B-B14F-4D97-AF65-F5344CB8AC3E}">
        <p14:creationId xmlns:p14="http://schemas.microsoft.com/office/powerpoint/2010/main" val="12105398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901" y="463991"/>
            <a:ext cx="6850800" cy="596700"/>
          </a:xfrm>
        </p:spPr>
        <p:txBody>
          <a:bodyPr>
            <a:normAutofit/>
          </a:bodyPr>
          <a:lstStyle/>
          <a:p>
            <a:pPr algn="l"/>
            <a:r>
              <a:rPr lang="sv-SE" sz="2700" dirty="0"/>
              <a:t>Begrepp – Term - </a:t>
            </a:r>
            <a:r>
              <a:rPr lang="sv-SE" sz="2700" dirty="0" smtClean="0"/>
              <a:t>Företeelse</a:t>
            </a:r>
            <a:endParaRPr lang="sv-SE" sz="2700" dirty="0"/>
          </a:p>
        </p:txBody>
      </p:sp>
      <p:sp>
        <p:nvSpPr>
          <p:cNvPr id="38" name="Line 22"/>
          <p:cNvSpPr>
            <a:spLocks noChangeShapeType="1"/>
          </p:cNvSpPr>
          <p:nvPr/>
        </p:nvSpPr>
        <p:spPr bwMode="auto">
          <a:xfrm>
            <a:off x="7027329" y="4062578"/>
            <a:ext cx="991072" cy="481333"/>
          </a:xfrm>
          <a:prstGeom prst="line">
            <a:avLst/>
          </a:prstGeom>
          <a:noFill/>
          <a:ln w="9525">
            <a:solidFill>
              <a:schemeClr val="tx1"/>
            </a:solidFill>
            <a:round/>
            <a:headEnd/>
            <a:tailEnd/>
          </a:ln>
        </p:spPr>
        <p:txBody>
          <a:bodyPr/>
          <a:lstStyle/>
          <a:p>
            <a:endParaRPr lang="sv-SE" sz="1013"/>
          </a:p>
        </p:txBody>
      </p:sp>
      <p:sp>
        <p:nvSpPr>
          <p:cNvPr id="39" name="Text Box 3"/>
          <p:cNvSpPr txBox="1">
            <a:spLocks noChangeArrowheads="1"/>
          </p:cNvSpPr>
          <p:nvPr/>
        </p:nvSpPr>
        <p:spPr bwMode="auto">
          <a:xfrm>
            <a:off x="8267120" y="4228190"/>
            <a:ext cx="769739" cy="248209"/>
          </a:xfrm>
          <a:prstGeom prst="rect">
            <a:avLst/>
          </a:prstGeom>
          <a:noFill/>
          <a:ln w="9525">
            <a:noFill/>
            <a:miter lim="800000"/>
            <a:headEnd/>
            <a:tailEnd/>
          </a:ln>
        </p:spPr>
        <p:txBody>
          <a:bodyPr>
            <a:spAutoFit/>
          </a:bodyPr>
          <a:lstStyle/>
          <a:p>
            <a:pPr>
              <a:spcBef>
                <a:spcPct val="50000"/>
              </a:spcBef>
            </a:pPr>
            <a:r>
              <a:rPr lang="sv-SE" sz="1013" b="1" dirty="0" smtClean="0"/>
              <a:t>Företeelse</a:t>
            </a:r>
            <a:endParaRPr lang="en-US" sz="1013" b="1" dirty="0"/>
          </a:p>
        </p:txBody>
      </p:sp>
      <p:graphicFrame>
        <p:nvGraphicFramePr>
          <p:cNvPr id="40" name="Object 5"/>
          <p:cNvGraphicFramePr>
            <a:graphicFrameLocks noChangeAspect="1"/>
          </p:cNvGraphicFramePr>
          <p:nvPr>
            <p:extLst>
              <p:ext uri="{D42A27DB-BD31-4B8C-83A1-F6EECF244321}">
                <p14:modId xmlns:p14="http://schemas.microsoft.com/office/powerpoint/2010/main" val="211908566"/>
              </p:ext>
            </p:extLst>
          </p:nvPr>
        </p:nvGraphicFramePr>
        <p:xfrm>
          <a:off x="8200324" y="4427413"/>
          <a:ext cx="356294" cy="439341"/>
        </p:xfrm>
        <a:graphic>
          <a:graphicData uri="http://schemas.openxmlformats.org/presentationml/2006/ole">
            <mc:AlternateContent xmlns:mc="http://schemas.openxmlformats.org/markup-compatibility/2006">
              <mc:Choice xmlns:v="urn:schemas-microsoft-com:vml" Requires="v">
                <p:oleObj spid="_x0000_s21536" name="Visio" r:id="rId3" imgW="1586224" imgH="1520336" progId="Visio.Drawing.11">
                  <p:embed/>
                </p:oleObj>
              </mc:Choice>
              <mc:Fallback>
                <p:oleObj name="Visio" r:id="rId3"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324" y="4427413"/>
                        <a:ext cx="356294" cy="43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3247" y="2493707"/>
            <a:ext cx="2540753" cy="13321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7443" y="4007560"/>
            <a:ext cx="1695450" cy="7500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5" name="TextBox 44"/>
          <p:cNvSpPr txBox="1"/>
          <p:nvPr/>
        </p:nvSpPr>
        <p:spPr>
          <a:xfrm>
            <a:off x="7062684" y="2578744"/>
            <a:ext cx="1415374" cy="323165"/>
          </a:xfrm>
          <a:prstGeom prst="rect">
            <a:avLst/>
          </a:prstGeom>
          <a:noFill/>
        </p:spPr>
        <p:txBody>
          <a:bodyPr wrap="square" rtlCol="0">
            <a:spAutoFit/>
          </a:bodyPr>
          <a:lstStyle/>
          <a:p>
            <a:r>
              <a:rPr lang="sv-SE" sz="1500" dirty="0">
                <a:solidFill>
                  <a:srgbClr val="FF0000"/>
                </a:solidFill>
              </a:rPr>
              <a:t>Mening</a:t>
            </a:r>
          </a:p>
        </p:txBody>
      </p:sp>
      <p:sp>
        <p:nvSpPr>
          <p:cNvPr id="46" name="TextBox 45"/>
          <p:cNvSpPr txBox="1"/>
          <p:nvPr/>
        </p:nvSpPr>
        <p:spPr>
          <a:xfrm>
            <a:off x="6896517" y="2307970"/>
            <a:ext cx="1415374" cy="323165"/>
          </a:xfrm>
          <a:prstGeom prst="rect">
            <a:avLst/>
          </a:prstGeom>
          <a:noFill/>
        </p:spPr>
        <p:txBody>
          <a:bodyPr wrap="square" rtlCol="0">
            <a:spAutoFit/>
          </a:bodyPr>
          <a:lstStyle/>
          <a:p>
            <a:r>
              <a:rPr lang="sv-SE" sz="1500" dirty="0" smtClean="0">
                <a:solidFill>
                  <a:srgbClr val="FF0000"/>
                </a:solidFill>
              </a:rPr>
              <a:t>Intension</a:t>
            </a:r>
            <a:endParaRPr lang="sv-SE" sz="1500" dirty="0">
              <a:solidFill>
                <a:srgbClr val="FF0000"/>
              </a:solidFill>
            </a:endParaRPr>
          </a:p>
        </p:txBody>
      </p:sp>
      <p:sp>
        <p:nvSpPr>
          <p:cNvPr id="47" name="TextBox 46"/>
          <p:cNvSpPr txBox="1"/>
          <p:nvPr/>
        </p:nvSpPr>
        <p:spPr>
          <a:xfrm>
            <a:off x="7264409" y="4190713"/>
            <a:ext cx="1415374" cy="323165"/>
          </a:xfrm>
          <a:prstGeom prst="rect">
            <a:avLst/>
          </a:prstGeom>
          <a:noFill/>
        </p:spPr>
        <p:txBody>
          <a:bodyPr wrap="square" rtlCol="0">
            <a:spAutoFit/>
          </a:bodyPr>
          <a:lstStyle/>
          <a:p>
            <a:r>
              <a:rPr lang="sv-SE" sz="1500" dirty="0" smtClean="0">
                <a:solidFill>
                  <a:srgbClr val="FF0000"/>
                </a:solidFill>
              </a:rPr>
              <a:t>Extension</a:t>
            </a:r>
            <a:endParaRPr lang="sv-SE" sz="1500" dirty="0">
              <a:solidFill>
                <a:srgbClr val="FF0000"/>
              </a:solidFill>
            </a:endParaRPr>
          </a:p>
        </p:txBody>
      </p:sp>
      <p:sp>
        <p:nvSpPr>
          <p:cNvPr id="48" name="TextBox 47"/>
          <p:cNvSpPr txBox="1"/>
          <p:nvPr/>
        </p:nvSpPr>
        <p:spPr>
          <a:xfrm>
            <a:off x="7349972" y="4541563"/>
            <a:ext cx="1415374" cy="323165"/>
          </a:xfrm>
          <a:prstGeom prst="rect">
            <a:avLst/>
          </a:prstGeom>
          <a:noFill/>
        </p:spPr>
        <p:txBody>
          <a:bodyPr wrap="square" rtlCol="0">
            <a:spAutoFit/>
          </a:bodyPr>
          <a:lstStyle/>
          <a:p>
            <a:r>
              <a:rPr lang="sv-SE" sz="1500" dirty="0">
                <a:solidFill>
                  <a:srgbClr val="FF0000"/>
                </a:solidFill>
              </a:rPr>
              <a:t>Ting</a:t>
            </a:r>
          </a:p>
        </p:txBody>
      </p:sp>
      <p:sp>
        <p:nvSpPr>
          <p:cNvPr id="49" name="TextBox 48"/>
          <p:cNvSpPr txBox="1"/>
          <p:nvPr/>
        </p:nvSpPr>
        <p:spPr>
          <a:xfrm>
            <a:off x="4841186" y="3930148"/>
            <a:ext cx="1415374" cy="323165"/>
          </a:xfrm>
          <a:prstGeom prst="rect">
            <a:avLst/>
          </a:prstGeom>
          <a:noFill/>
        </p:spPr>
        <p:txBody>
          <a:bodyPr wrap="square" rtlCol="0">
            <a:spAutoFit/>
          </a:bodyPr>
          <a:lstStyle/>
          <a:p>
            <a:r>
              <a:rPr lang="sv-SE" sz="1500" dirty="0">
                <a:solidFill>
                  <a:srgbClr val="FF0000"/>
                </a:solidFill>
              </a:rPr>
              <a:t>Symbol</a:t>
            </a:r>
          </a:p>
        </p:txBody>
      </p:sp>
      <p:sp>
        <p:nvSpPr>
          <p:cNvPr id="50" name="TextBox 49"/>
          <p:cNvSpPr txBox="1"/>
          <p:nvPr/>
        </p:nvSpPr>
        <p:spPr>
          <a:xfrm>
            <a:off x="4019670" y="3677664"/>
            <a:ext cx="2260471" cy="323165"/>
          </a:xfrm>
          <a:prstGeom prst="rect">
            <a:avLst/>
          </a:prstGeom>
          <a:noFill/>
        </p:spPr>
        <p:txBody>
          <a:bodyPr wrap="square" rtlCol="0">
            <a:spAutoFit/>
          </a:bodyPr>
          <a:lstStyle/>
          <a:p>
            <a:r>
              <a:rPr lang="sv-SE" sz="1500" dirty="0">
                <a:solidFill>
                  <a:srgbClr val="FF0000"/>
                </a:solidFill>
              </a:rPr>
              <a:t>Representation </a:t>
            </a:r>
          </a:p>
        </p:txBody>
      </p:sp>
      <p:sp>
        <p:nvSpPr>
          <p:cNvPr id="52" name="TextBox 51"/>
          <p:cNvSpPr txBox="1"/>
          <p:nvPr/>
        </p:nvSpPr>
        <p:spPr>
          <a:xfrm>
            <a:off x="4442217" y="3365779"/>
            <a:ext cx="1415374" cy="323165"/>
          </a:xfrm>
          <a:prstGeom prst="rect">
            <a:avLst/>
          </a:prstGeom>
          <a:noFill/>
        </p:spPr>
        <p:txBody>
          <a:bodyPr wrap="square" rtlCol="0">
            <a:spAutoFit/>
          </a:bodyPr>
          <a:lstStyle/>
          <a:p>
            <a:r>
              <a:rPr lang="sv-SE" sz="1500" dirty="0">
                <a:solidFill>
                  <a:srgbClr val="FF0000"/>
                </a:solidFill>
              </a:rPr>
              <a:t>Uttryck</a:t>
            </a:r>
          </a:p>
        </p:txBody>
      </p:sp>
      <p:sp>
        <p:nvSpPr>
          <p:cNvPr id="55" name="Content Placeholder 2"/>
          <p:cNvSpPr>
            <a:spLocks noGrp="1"/>
          </p:cNvSpPr>
          <p:nvPr>
            <p:ph idx="1"/>
          </p:nvPr>
        </p:nvSpPr>
        <p:spPr>
          <a:xfrm>
            <a:off x="752429" y="1157418"/>
            <a:ext cx="4299005" cy="2430324"/>
          </a:xfrm>
        </p:spPr>
        <p:txBody>
          <a:bodyPr>
            <a:normAutofit/>
          </a:bodyPr>
          <a:lstStyle/>
          <a:p>
            <a:r>
              <a:rPr lang="sv-SE" sz="1800" dirty="0" smtClean="0"/>
              <a:t>Begrepp-Term-Företeelse-figuren </a:t>
            </a:r>
            <a:r>
              <a:rPr lang="sv-SE" sz="1800" dirty="0"/>
              <a:t>liknar det som brukar kallas semotisk/semantisk triangel, eller Ogdens triangel, fast olika termer brukar användas i de olika varianterna</a:t>
            </a:r>
          </a:p>
        </p:txBody>
      </p:sp>
      <p:sp>
        <p:nvSpPr>
          <p:cNvPr id="17" name="TextBox 16"/>
          <p:cNvSpPr txBox="1"/>
          <p:nvPr/>
        </p:nvSpPr>
        <p:spPr>
          <a:xfrm>
            <a:off x="6671493" y="4348881"/>
            <a:ext cx="1415374" cy="323165"/>
          </a:xfrm>
          <a:prstGeom prst="rect">
            <a:avLst/>
          </a:prstGeom>
          <a:noFill/>
        </p:spPr>
        <p:txBody>
          <a:bodyPr wrap="square" rtlCol="0">
            <a:spAutoFit/>
          </a:bodyPr>
          <a:lstStyle/>
          <a:p>
            <a:r>
              <a:rPr lang="sv-SE" sz="1500" dirty="0" smtClean="0">
                <a:solidFill>
                  <a:srgbClr val="FF0000"/>
                </a:solidFill>
              </a:rPr>
              <a:t>Referent</a:t>
            </a:r>
            <a:endParaRPr lang="sv-SE" sz="1500" dirty="0">
              <a:solidFill>
                <a:srgbClr val="FF0000"/>
              </a:solidFill>
            </a:endParaRPr>
          </a:p>
        </p:txBody>
      </p:sp>
    </p:spTree>
    <p:extLst>
      <p:ext uri="{BB962C8B-B14F-4D97-AF65-F5344CB8AC3E}">
        <p14:creationId xmlns:p14="http://schemas.microsoft.com/office/powerpoint/2010/main" val="2421868741"/>
      </p:ext>
    </p:extLst>
  </p:cSld>
  <p:clrMapOvr>
    <a:masterClrMapping/>
  </p:clrMapOvr>
  <mc:AlternateContent xmlns:mc="http://schemas.openxmlformats.org/markup-compatibility/2006" xmlns:p14="http://schemas.microsoft.com/office/powerpoint/2010/main">
    <mc:Choice Requires="p14">
      <p:transition spd="slow" p14:dur="2000" advTm="44514"/>
    </mc:Choice>
    <mc:Fallback xmlns="">
      <p:transition spd="slow" advTm="44514"/>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439" y="1109228"/>
            <a:ext cx="8214681" cy="2430324"/>
          </a:xfrm>
        </p:spPr>
        <p:txBody>
          <a:bodyPr>
            <a:noAutofit/>
          </a:bodyPr>
          <a:lstStyle/>
          <a:p>
            <a:r>
              <a:rPr lang="sv-SE" sz="1650" b="1" dirty="0" smtClean="0"/>
              <a:t>Intensionella </a:t>
            </a:r>
            <a:r>
              <a:rPr lang="sv-SE" sz="1650" b="1" dirty="0"/>
              <a:t>definitioner</a:t>
            </a:r>
            <a:r>
              <a:rPr lang="sv-SE" sz="1650" dirty="0"/>
              <a:t> – specificerar det karakteristiska hos begreppet. Till exempel att en ”ungkarl” är ”en ogift man”, eller en ”dator” som är ”en maskin som kan bearbeta data och utföra beräkningar automatiskt och på ett mycket effektivare sätt än vad en människa kan göra” [svenska Wikipedia]</a:t>
            </a:r>
            <a:endParaRPr lang="sv-SE" sz="1650" i="1" dirty="0"/>
          </a:p>
        </p:txBody>
      </p:sp>
      <p:sp>
        <p:nvSpPr>
          <p:cNvPr id="8" name="Title 7"/>
          <p:cNvSpPr>
            <a:spLocks noGrp="1"/>
          </p:cNvSpPr>
          <p:nvPr>
            <p:ph type="title"/>
          </p:nvPr>
        </p:nvSpPr>
        <p:spPr>
          <a:xfrm>
            <a:off x="739748" y="466542"/>
            <a:ext cx="6264000" cy="447525"/>
          </a:xfrm>
        </p:spPr>
        <p:txBody>
          <a:bodyPr>
            <a:normAutofit fontScale="90000"/>
          </a:bodyPr>
          <a:lstStyle/>
          <a:p>
            <a:pPr algn="l"/>
            <a:r>
              <a:rPr lang="sv-SE" sz="3000" dirty="0" smtClean="0"/>
              <a:t>Intensionella definitioner</a:t>
            </a:r>
            <a:r>
              <a:rPr lang="sv-SE" dirty="0"/>
              <a:t/>
            </a:r>
            <a:br>
              <a:rPr lang="sv-SE" dirty="0"/>
            </a:br>
            <a:endParaRPr lang="sv-SE" b="0" dirty="0"/>
          </a:p>
        </p:txBody>
      </p:sp>
      <p:sp>
        <p:nvSpPr>
          <p:cNvPr id="7" name="TextBox 6"/>
          <p:cNvSpPr txBox="1"/>
          <p:nvPr/>
        </p:nvSpPr>
        <p:spPr>
          <a:xfrm>
            <a:off x="4711044" y="3278533"/>
            <a:ext cx="2843561" cy="830997"/>
          </a:xfrm>
          <a:prstGeom prst="rect">
            <a:avLst/>
          </a:prstGeom>
          <a:noFill/>
        </p:spPr>
        <p:txBody>
          <a:bodyPr wrap="square" rtlCol="0">
            <a:spAutoFit/>
          </a:bodyPr>
          <a:lstStyle/>
          <a:p>
            <a:pPr algn="r"/>
            <a:r>
              <a:rPr lang="en-US" sz="1200" i="1" dirty="0"/>
              <a:t>“</a:t>
            </a:r>
            <a:r>
              <a:rPr lang="en-US" sz="1200" dirty="0" err="1"/>
              <a:t>En</a:t>
            </a:r>
            <a:r>
              <a:rPr lang="en-US" sz="1200" dirty="0"/>
              <a:t> </a:t>
            </a:r>
            <a:r>
              <a:rPr lang="sv-SE" sz="1200" dirty="0"/>
              <a:t>dator” som är ”en maskin som kan bearbeta data och utföra beräkningar automatiskt och på ett mycket effektivare sätt än vad en människa kan göra”</a:t>
            </a:r>
            <a:endParaRPr lang="sv-SE" sz="1200" i="1" dirty="0"/>
          </a:p>
        </p:txBody>
      </p:sp>
      <p:pic>
        <p:nvPicPr>
          <p:cNvPr id="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4420" y="3172109"/>
            <a:ext cx="616740" cy="1951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4" name="Straight Connector 3"/>
          <p:cNvCxnSpPr/>
          <p:nvPr/>
        </p:nvCxnSpPr>
        <p:spPr>
          <a:xfrm flipV="1">
            <a:off x="4014439" y="3456007"/>
            <a:ext cx="936702" cy="168140"/>
          </a:xfrm>
          <a:prstGeom prst="line">
            <a:avLst/>
          </a:prstGeom>
          <a:ln w="12700"/>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a:stretch>
            <a:fillRect/>
          </a:stretch>
        </p:blipFill>
        <p:spPr>
          <a:xfrm>
            <a:off x="990090" y="3269689"/>
            <a:ext cx="3401868" cy="1850063"/>
          </a:xfrm>
          <a:prstGeom prst="rect">
            <a:avLst/>
          </a:prstGeom>
        </p:spPr>
      </p:pic>
    </p:spTree>
    <p:extLst>
      <p:ext uri="{BB962C8B-B14F-4D97-AF65-F5344CB8AC3E}">
        <p14:creationId xmlns:p14="http://schemas.microsoft.com/office/powerpoint/2010/main" val="229427904"/>
      </p:ext>
    </p:extLst>
  </p:cSld>
  <p:clrMapOvr>
    <a:masterClrMapping/>
  </p:clrMapOvr>
  <mc:AlternateContent xmlns:mc="http://schemas.openxmlformats.org/markup-compatibility/2006" xmlns:p14="http://schemas.microsoft.com/office/powerpoint/2010/main">
    <mc:Choice Requires="p14">
      <p:transition spd="slow" p14:dur="2000" advTm="37142"/>
    </mc:Choice>
    <mc:Fallback xmlns="">
      <p:transition spd="slow" advTm="3714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162"/>
          <p:cNvPicPr>
            <a:picLocks noChangeAspect="1"/>
          </p:cNvPicPr>
          <p:nvPr/>
        </p:nvPicPr>
        <p:blipFill>
          <a:blip r:embed="rId2"/>
          <a:stretch>
            <a:fillRect/>
          </a:stretch>
        </p:blipFill>
        <p:spPr>
          <a:xfrm>
            <a:off x="780210" y="256478"/>
            <a:ext cx="6325438" cy="4683513"/>
          </a:xfrm>
          <a:prstGeom prst="rect">
            <a:avLst/>
          </a:prstGeom>
        </p:spPr>
      </p:pic>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BPMN </a:t>
            </a:r>
            <a:endParaRPr lang="sv-SE" sz="2700" dirty="0"/>
          </a:p>
        </p:txBody>
      </p:sp>
      <p:sp>
        <p:nvSpPr>
          <p:cNvPr id="5" name="Oval 4"/>
          <p:cNvSpPr/>
          <p:nvPr/>
        </p:nvSpPr>
        <p:spPr>
          <a:xfrm>
            <a:off x="1393903" y="2891009"/>
            <a:ext cx="1237785" cy="677381"/>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Oval 6"/>
          <p:cNvSpPr/>
          <p:nvPr/>
        </p:nvSpPr>
        <p:spPr>
          <a:xfrm>
            <a:off x="5207620" y="2016294"/>
            <a:ext cx="955288" cy="1163880"/>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603805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162"/>
          <p:cNvPicPr>
            <a:picLocks noChangeAspect="1"/>
          </p:cNvPicPr>
          <p:nvPr/>
        </p:nvPicPr>
        <p:blipFill>
          <a:blip r:embed="rId2"/>
          <a:stretch>
            <a:fillRect/>
          </a:stretch>
        </p:blipFill>
        <p:spPr>
          <a:xfrm>
            <a:off x="780210" y="256478"/>
            <a:ext cx="6325438" cy="4683513"/>
          </a:xfrm>
          <a:prstGeom prst="rect">
            <a:avLst/>
          </a:prstGeom>
        </p:spPr>
      </p:pic>
      <p:sp>
        <p:nvSpPr>
          <p:cNvPr id="164" name="Rectangle 163"/>
          <p:cNvSpPr/>
          <p:nvPr/>
        </p:nvSpPr>
        <p:spPr>
          <a:xfrm>
            <a:off x="7616283" y="0"/>
            <a:ext cx="1427356"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Title 1"/>
          <p:cNvSpPr>
            <a:spLocks noGrp="1"/>
          </p:cNvSpPr>
          <p:nvPr>
            <p:ph type="title"/>
          </p:nvPr>
        </p:nvSpPr>
        <p:spPr>
          <a:xfrm>
            <a:off x="7214839" y="331694"/>
            <a:ext cx="1743966" cy="596700"/>
          </a:xfrm>
        </p:spPr>
        <p:txBody>
          <a:bodyPr>
            <a:noAutofit/>
          </a:bodyPr>
          <a:lstStyle/>
          <a:p>
            <a:r>
              <a:rPr lang="sv-SE" sz="2700" dirty="0" smtClean="0"/>
              <a:t>Vanliga misstag</a:t>
            </a:r>
            <a:br>
              <a:rPr lang="sv-SE" sz="2700" dirty="0" smtClean="0"/>
            </a:br>
            <a:r>
              <a:rPr lang="sv-SE" sz="2700" dirty="0" smtClean="0"/>
              <a:t>i BPMN </a:t>
            </a:r>
            <a:endParaRPr lang="sv-SE" sz="2700" dirty="0"/>
          </a:p>
        </p:txBody>
      </p:sp>
      <p:sp>
        <p:nvSpPr>
          <p:cNvPr id="5" name="Oval 4"/>
          <p:cNvSpPr/>
          <p:nvPr/>
        </p:nvSpPr>
        <p:spPr>
          <a:xfrm>
            <a:off x="5229922" y="2924462"/>
            <a:ext cx="1400639" cy="1313001"/>
          </a:xfrm>
          <a:prstGeom prst="ellipse">
            <a:avLst/>
          </a:prstGeom>
          <a:solidFill>
            <a:schemeClr val="lt1">
              <a:alpha val="28000"/>
            </a:schemeClr>
          </a:solid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5852666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64,43301"/>
  <p:tag name="TIMELINE" val="4,5/26,7/42,2"/>
</p:tagLst>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2570</TotalTime>
  <Words>2935</Words>
  <Application>Microsoft Office PowerPoint</Application>
  <PresentationFormat>On-screen Show (16:9)</PresentationFormat>
  <Paragraphs>456</Paragraphs>
  <Slides>77</Slides>
  <Notes>22</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77</vt:i4>
      </vt:variant>
    </vt:vector>
  </HeadingPairs>
  <TitlesOfParts>
    <vt:vector size="88" baseType="lpstr">
      <vt:lpstr>Arial</vt:lpstr>
      <vt:lpstr>Arial Black</vt:lpstr>
      <vt:lpstr>Calibri</vt:lpstr>
      <vt:lpstr>Verdana</vt:lpstr>
      <vt:lpstr>Wingdings</vt:lpstr>
      <vt:lpstr>su_dsv_ppt_template_16_9_20130920</vt:lpstr>
      <vt:lpstr>English SU 16:9 - Widescreen</vt:lpstr>
      <vt:lpstr>SU 16:9 - Blå Widescreen</vt:lpstr>
      <vt:lpstr>English SU 16:9 - Blå Widescreen</vt:lpstr>
      <vt:lpstr>Special</vt:lpstr>
      <vt:lpstr>Visio</vt:lpstr>
      <vt:lpstr>Inför ITO-tenta</vt:lpstr>
      <vt:lpstr>PowerPoint Presentation</vt:lpstr>
      <vt:lpstr>Vanliga misstag i BPMN - vilka? </vt:lpstr>
      <vt:lpstr>Vanliga misstag i BPMN </vt:lpstr>
      <vt:lpstr>Vanliga misstag i BPMN </vt:lpstr>
      <vt:lpstr>Vanliga misstag i BPMN </vt:lpstr>
      <vt:lpstr>Vanliga misstag i BPMN </vt:lpstr>
      <vt:lpstr>Vanliga misstag i BPMN </vt:lpstr>
      <vt:lpstr>Vanliga misstag i BPMN </vt:lpstr>
      <vt:lpstr>Misstag korri-gerade</vt:lpstr>
      <vt:lpstr>PowerPoint Presentation</vt:lpstr>
      <vt:lpstr>Vanliga misstag i IDEF0 - vilka? </vt:lpstr>
      <vt:lpstr>Vanliga misstag i IDEF0 - vilka? </vt:lpstr>
      <vt:lpstr>Vanliga misstag i IDEF0 - vilka? </vt:lpstr>
      <vt:lpstr>Vanliga misstag i IDEF0 - vilka? </vt:lpstr>
      <vt:lpstr>Vanliga misstag i IDEF0 - vilka? </vt:lpstr>
      <vt:lpstr>Vanliga misstag i IDEF0 - korri-gerade </vt:lpstr>
      <vt:lpstr>Vanliga misstag i IDEF0 - korri-gerade </vt:lpstr>
      <vt:lpstr>PowerPoint Presentation</vt:lpstr>
      <vt:lpstr>Vanliga misstag i BMM vilka?  </vt:lpstr>
      <vt:lpstr>Vanliga misstag i BMM  </vt:lpstr>
      <vt:lpstr>Vanliga misstag i BMM  </vt:lpstr>
      <vt:lpstr>Vanliga misstag i BMM  </vt:lpstr>
      <vt:lpstr>Vanliga misstag i BMM  </vt:lpstr>
      <vt:lpstr>Vanliga misstag i BMM  </vt:lpstr>
      <vt:lpstr>Vanliga misstag i BMM  </vt:lpstr>
      <vt:lpstr>Vanliga misstag i BMM - korri-gerade </vt:lpstr>
      <vt:lpstr>PowerPoint Presentation</vt:lpstr>
      <vt:lpstr>Technology Acceptance Model</vt:lpstr>
      <vt:lpstr>Unified Theory of Acceptance and Use (UTAUT)</vt:lpstr>
      <vt:lpstr>Quinns kulturella typer</vt:lpstr>
      <vt:lpstr>Institutionell teori</vt:lpstr>
      <vt:lpstr>PowerPoint Presentation</vt:lpstr>
      <vt:lpstr>Metoder för processförbättring: Lean</vt:lpstr>
      <vt:lpstr>Metoder för processförbättring: Six Sigma</vt:lpstr>
      <vt:lpstr>Ytterligare processförbättringsaktiviteter</vt:lpstr>
      <vt:lpstr>Ytterligare processförbättringsaktiviteter</vt:lpstr>
      <vt:lpstr>Business Process Management (BPM)</vt:lpstr>
      <vt:lpstr>PowerPoint Presentation</vt:lpstr>
      <vt:lpstr>ERP</vt:lpstr>
      <vt:lpstr>Kundhanteringssystem</vt:lpstr>
      <vt:lpstr>Supply-Chain Management System</vt:lpstr>
      <vt:lpstr>Informationssilos</vt:lpstr>
      <vt:lpstr>Integrera med meddelandemäklare</vt:lpstr>
      <vt:lpstr>Lösa integration med ERP</vt:lpstr>
      <vt:lpstr>Tjänsteorienterad arkitektur</vt:lpstr>
      <vt:lpstr>Vad är ett MDM-system?</vt:lpstr>
      <vt:lpstr>Processhanteringssystem</vt:lpstr>
      <vt:lpstr>Processhanteringssystem</vt:lpstr>
      <vt:lpstr>Processhanteringssystem och meddelandemäklare</vt:lpstr>
      <vt:lpstr>Cloud computing</vt:lpstr>
      <vt:lpstr>Vilka computer resources är aktuella i cloud computing?</vt:lpstr>
      <vt:lpstr>System för beslutsfattande</vt:lpstr>
      <vt:lpstr>Data warehouse-arkitektur – hela bilden</vt:lpstr>
      <vt:lpstr>BSS: Data mining </vt:lpstr>
      <vt:lpstr>Analytiskt beslutstöd</vt:lpstr>
      <vt:lpstr>EIS: Digital dashboards </vt:lpstr>
      <vt:lpstr>Kunskapshanteringssystem </vt:lpstr>
      <vt:lpstr>Explicit vs Tyst kunskap</vt:lpstr>
      <vt:lpstr>BSS: Expertsystem: explicit kunskap </vt:lpstr>
      <vt:lpstr>Sociala Medier: tyst kunskap</vt:lpstr>
      <vt:lpstr>Samarbetssystem: tyst kunskap</vt:lpstr>
      <vt:lpstr>PowerPoint Presentation</vt:lpstr>
      <vt:lpstr>Strategier</vt:lpstr>
      <vt:lpstr>Generiskt strategival bestämmer värdekedjestruktur</vt:lpstr>
      <vt:lpstr>IT/IS-strategi</vt:lpstr>
      <vt:lpstr>Informationssystem (IS)</vt:lpstr>
      <vt:lpstr>Systemutveckling</vt:lpstr>
      <vt:lpstr>Olika systemutvecklingsmetoder</vt:lpstr>
      <vt:lpstr>Kostnads-nyttoanalys</vt:lpstr>
      <vt:lpstr>Outsourcing och offshoring</vt:lpstr>
      <vt:lpstr>Systemteori</vt:lpstr>
      <vt:lpstr>Kommunikation, samordning och feedback</vt:lpstr>
      <vt:lpstr>Etik</vt:lpstr>
      <vt:lpstr>Relationen begrepp och term</vt:lpstr>
      <vt:lpstr>Begrepp – Term - Företeelse</vt:lpstr>
      <vt:lpstr>Intensionella definitioner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197</cp:revision>
  <cp:lastPrinted>2017-10-24T06:45:17Z</cp:lastPrinted>
  <dcterms:created xsi:type="dcterms:W3CDTF">2015-05-25T21:35:52Z</dcterms:created>
  <dcterms:modified xsi:type="dcterms:W3CDTF">2018-10-25T22:14:25Z</dcterms:modified>
</cp:coreProperties>
</file>