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67"/>
  </p:notesMasterIdLst>
  <p:handoutMasterIdLst>
    <p:handoutMasterId r:id="rId68"/>
  </p:handoutMasterIdLst>
  <p:sldIdLst>
    <p:sldId id="264" r:id="rId6"/>
    <p:sldId id="705" r:id="rId7"/>
    <p:sldId id="891" r:id="rId8"/>
    <p:sldId id="894" r:id="rId9"/>
    <p:sldId id="842" r:id="rId10"/>
    <p:sldId id="790" r:id="rId11"/>
    <p:sldId id="791" r:id="rId12"/>
    <p:sldId id="843" r:id="rId13"/>
    <p:sldId id="792" r:id="rId14"/>
    <p:sldId id="793" r:id="rId15"/>
    <p:sldId id="794" r:id="rId16"/>
    <p:sldId id="795" r:id="rId17"/>
    <p:sldId id="796" r:id="rId18"/>
    <p:sldId id="889" r:id="rId19"/>
    <p:sldId id="797" r:id="rId20"/>
    <p:sldId id="890" r:id="rId21"/>
    <p:sldId id="845" r:id="rId22"/>
    <p:sldId id="798" r:id="rId23"/>
    <p:sldId id="799" r:id="rId24"/>
    <p:sldId id="895" r:id="rId25"/>
    <p:sldId id="800" r:id="rId26"/>
    <p:sldId id="847" r:id="rId27"/>
    <p:sldId id="801" r:id="rId28"/>
    <p:sldId id="848" r:id="rId29"/>
    <p:sldId id="851" r:id="rId30"/>
    <p:sldId id="852" r:id="rId31"/>
    <p:sldId id="803" r:id="rId32"/>
    <p:sldId id="804" r:id="rId33"/>
    <p:sldId id="805" r:id="rId34"/>
    <p:sldId id="853" r:id="rId35"/>
    <p:sldId id="806" r:id="rId36"/>
    <p:sldId id="807" r:id="rId37"/>
    <p:sldId id="808" r:id="rId38"/>
    <p:sldId id="879" r:id="rId39"/>
    <p:sldId id="880" r:id="rId40"/>
    <p:sldId id="888" r:id="rId41"/>
    <p:sldId id="884" r:id="rId42"/>
    <p:sldId id="886" r:id="rId43"/>
    <p:sldId id="887" r:id="rId44"/>
    <p:sldId id="885" r:id="rId45"/>
    <p:sldId id="869" r:id="rId46"/>
    <p:sldId id="809" r:id="rId47"/>
    <p:sldId id="810" r:id="rId48"/>
    <p:sldId id="897" r:id="rId49"/>
    <p:sldId id="882" r:id="rId50"/>
    <p:sldId id="896" r:id="rId51"/>
    <p:sldId id="864" r:id="rId52"/>
    <p:sldId id="811" r:id="rId53"/>
    <p:sldId id="812" r:id="rId54"/>
    <p:sldId id="865" r:id="rId55"/>
    <p:sldId id="898" r:id="rId56"/>
    <p:sldId id="855" r:id="rId57"/>
    <p:sldId id="813" r:id="rId58"/>
    <p:sldId id="856" r:id="rId59"/>
    <p:sldId id="814" r:id="rId60"/>
    <p:sldId id="857" r:id="rId61"/>
    <p:sldId id="858" r:id="rId62"/>
    <p:sldId id="859" r:id="rId63"/>
    <p:sldId id="817" r:id="rId64"/>
    <p:sldId id="861" r:id="rId65"/>
    <p:sldId id="823" r:id="rId66"/>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92998" autoAdjust="0"/>
  </p:normalViewPr>
  <p:slideViewPr>
    <p:cSldViewPr snapToGrid="0">
      <p:cViewPr varScale="1">
        <p:scale>
          <a:sx n="85" d="100"/>
          <a:sy n="85" d="100"/>
        </p:scale>
        <p:origin x="732" y="5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10/24/2018</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2018-10-24</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a:t>
            </a:fld>
            <a:endParaRPr lang="en-US" dirty="0" smtClean="0">
              <a:latin typeface="Arial" pitchFamily="34" charset="0"/>
            </a:endParaRPr>
          </a:p>
        </p:txBody>
      </p:sp>
    </p:spTree>
    <p:extLst>
      <p:ext uri="{BB962C8B-B14F-4D97-AF65-F5344CB8AC3E}">
        <p14:creationId xmlns:p14="http://schemas.microsoft.com/office/powerpoint/2010/main" val="47157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15</a:t>
            </a:fld>
            <a:endParaRPr lang="en-US" dirty="0" smtClean="0">
              <a:latin typeface="Arial" pitchFamily="34" charset="0"/>
            </a:endParaRPr>
          </a:p>
        </p:txBody>
      </p:sp>
    </p:spTree>
    <p:extLst>
      <p:ext uri="{BB962C8B-B14F-4D97-AF65-F5344CB8AC3E}">
        <p14:creationId xmlns:p14="http://schemas.microsoft.com/office/powerpoint/2010/main" val="341087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16</a:t>
            </a:fld>
            <a:endParaRPr lang="en-US" dirty="0" smtClean="0">
              <a:latin typeface="Arial" pitchFamily="34" charset="0"/>
            </a:endParaRPr>
          </a:p>
        </p:txBody>
      </p:sp>
    </p:spTree>
    <p:extLst>
      <p:ext uri="{BB962C8B-B14F-4D97-AF65-F5344CB8AC3E}">
        <p14:creationId xmlns:p14="http://schemas.microsoft.com/office/powerpoint/2010/main" val="238630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17</a:t>
            </a:fld>
            <a:endParaRPr lang="en-US" dirty="0" smtClean="0">
              <a:latin typeface="Arial" pitchFamily="34" charset="0"/>
            </a:endParaRPr>
          </a:p>
        </p:txBody>
      </p:sp>
    </p:spTree>
    <p:extLst>
      <p:ext uri="{BB962C8B-B14F-4D97-AF65-F5344CB8AC3E}">
        <p14:creationId xmlns:p14="http://schemas.microsoft.com/office/powerpoint/2010/main" val="49016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19</a:t>
            </a:fld>
            <a:endParaRPr lang="en-US" dirty="0" smtClean="0">
              <a:latin typeface="Arial" pitchFamily="34" charset="0"/>
            </a:endParaRPr>
          </a:p>
        </p:txBody>
      </p:sp>
    </p:spTree>
    <p:extLst>
      <p:ext uri="{BB962C8B-B14F-4D97-AF65-F5344CB8AC3E}">
        <p14:creationId xmlns:p14="http://schemas.microsoft.com/office/powerpoint/2010/main" val="363779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20</a:t>
            </a:fld>
            <a:endParaRPr lang="en-US" dirty="0" smtClean="0">
              <a:latin typeface="Arial" pitchFamily="34" charset="0"/>
            </a:endParaRPr>
          </a:p>
        </p:txBody>
      </p:sp>
    </p:spTree>
    <p:extLst>
      <p:ext uri="{BB962C8B-B14F-4D97-AF65-F5344CB8AC3E}">
        <p14:creationId xmlns:p14="http://schemas.microsoft.com/office/powerpoint/2010/main" val="14404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21</a:t>
            </a:fld>
            <a:endParaRPr lang="en-US" dirty="0" smtClean="0">
              <a:latin typeface="Arial" pitchFamily="34" charset="0"/>
            </a:endParaRPr>
          </a:p>
        </p:txBody>
      </p:sp>
    </p:spTree>
    <p:extLst>
      <p:ext uri="{BB962C8B-B14F-4D97-AF65-F5344CB8AC3E}">
        <p14:creationId xmlns:p14="http://schemas.microsoft.com/office/powerpoint/2010/main" val="300188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22</a:t>
            </a:fld>
            <a:endParaRPr lang="en-US" dirty="0" smtClean="0">
              <a:latin typeface="Arial" pitchFamily="34" charset="0"/>
            </a:endParaRPr>
          </a:p>
        </p:txBody>
      </p:sp>
    </p:spTree>
    <p:extLst>
      <p:ext uri="{BB962C8B-B14F-4D97-AF65-F5344CB8AC3E}">
        <p14:creationId xmlns:p14="http://schemas.microsoft.com/office/powerpoint/2010/main" val="372808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23</a:t>
            </a:fld>
            <a:endParaRPr lang="en-US" dirty="0" smtClean="0">
              <a:latin typeface="Arial" pitchFamily="34" charset="0"/>
            </a:endParaRPr>
          </a:p>
        </p:txBody>
      </p:sp>
    </p:spTree>
    <p:extLst>
      <p:ext uri="{BB962C8B-B14F-4D97-AF65-F5344CB8AC3E}">
        <p14:creationId xmlns:p14="http://schemas.microsoft.com/office/powerpoint/2010/main" val="228062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24</a:t>
            </a:fld>
            <a:endParaRPr lang="en-US" dirty="0" smtClean="0">
              <a:latin typeface="Arial" pitchFamily="34" charset="0"/>
            </a:endParaRPr>
          </a:p>
        </p:txBody>
      </p:sp>
    </p:spTree>
    <p:extLst>
      <p:ext uri="{BB962C8B-B14F-4D97-AF65-F5344CB8AC3E}">
        <p14:creationId xmlns:p14="http://schemas.microsoft.com/office/powerpoint/2010/main" val="268604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25</a:t>
            </a:fld>
            <a:endParaRPr lang="en-US" dirty="0" smtClean="0">
              <a:latin typeface="Arial" pitchFamily="34" charset="0"/>
            </a:endParaRPr>
          </a:p>
        </p:txBody>
      </p:sp>
    </p:spTree>
    <p:extLst>
      <p:ext uri="{BB962C8B-B14F-4D97-AF65-F5344CB8AC3E}">
        <p14:creationId xmlns:p14="http://schemas.microsoft.com/office/powerpoint/2010/main" val="115983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5</a:t>
            </a:fld>
            <a:endParaRPr lang="en-US" dirty="0" smtClean="0">
              <a:latin typeface="Arial" pitchFamily="34" charset="0"/>
            </a:endParaRPr>
          </a:p>
        </p:txBody>
      </p:sp>
    </p:spTree>
    <p:extLst>
      <p:ext uri="{BB962C8B-B14F-4D97-AF65-F5344CB8AC3E}">
        <p14:creationId xmlns:p14="http://schemas.microsoft.com/office/powerpoint/2010/main" val="54022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26</a:t>
            </a:fld>
            <a:endParaRPr lang="en-US" dirty="0" smtClean="0">
              <a:latin typeface="Arial" pitchFamily="34" charset="0"/>
            </a:endParaRPr>
          </a:p>
        </p:txBody>
      </p:sp>
    </p:spTree>
    <p:extLst>
      <p:ext uri="{BB962C8B-B14F-4D97-AF65-F5344CB8AC3E}">
        <p14:creationId xmlns:p14="http://schemas.microsoft.com/office/powerpoint/2010/main" val="333087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27</a:t>
            </a:fld>
            <a:endParaRPr lang="en-US" dirty="0" smtClean="0">
              <a:latin typeface="Arial" pitchFamily="34" charset="0"/>
            </a:endParaRPr>
          </a:p>
        </p:txBody>
      </p:sp>
    </p:spTree>
    <p:extLst>
      <p:ext uri="{BB962C8B-B14F-4D97-AF65-F5344CB8AC3E}">
        <p14:creationId xmlns:p14="http://schemas.microsoft.com/office/powerpoint/2010/main" val="105677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28</a:t>
            </a:fld>
            <a:endParaRPr lang="en-US" dirty="0" smtClean="0">
              <a:latin typeface="Arial" pitchFamily="34" charset="0"/>
            </a:endParaRPr>
          </a:p>
        </p:txBody>
      </p:sp>
    </p:spTree>
    <p:extLst>
      <p:ext uri="{BB962C8B-B14F-4D97-AF65-F5344CB8AC3E}">
        <p14:creationId xmlns:p14="http://schemas.microsoft.com/office/powerpoint/2010/main" val="1984933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43</a:t>
            </a:fld>
            <a:endParaRPr lang="en-US" dirty="0" smtClean="0">
              <a:latin typeface="Arial" pitchFamily="34" charset="0"/>
            </a:endParaRPr>
          </a:p>
        </p:txBody>
      </p:sp>
    </p:spTree>
    <p:extLst>
      <p:ext uri="{BB962C8B-B14F-4D97-AF65-F5344CB8AC3E}">
        <p14:creationId xmlns:p14="http://schemas.microsoft.com/office/powerpoint/2010/main" val="3389201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44</a:t>
            </a:fld>
            <a:endParaRPr lang="en-US" dirty="0" smtClean="0">
              <a:latin typeface="Arial" pitchFamily="34" charset="0"/>
            </a:endParaRPr>
          </a:p>
        </p:txBody>
      </p:sp>
    </p:spTree>
    <p:extLst>
      <p:ext uri="{BB962C8B-B14F-4D97-AF65-F5344CB8AC3E}">
        <p14:creationId xmlns:p14="http://schemas.microsoft.com/office/powerpoint/2010/main" val="346255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45</a:t>
            </a:fld>
            <a:endParaRPr lang="en-US" dirty="0" smtClean="0">
              <a:latin typeface="Arial" pitchFamily="34" charset="0"/>
            </a:endParaRPr>
          </a:p>
        </p:txBody>
      </p:sp>
    </p:spTree>
    <p:extLst>
      <p:ext uri="{BB962C8B-B14F-4D97-AF65-F5344CB8AC3E}">
        <p14:creationId xmlns:p14="http://schemas.microsoft.com/office/powerpoint/2010/main" val="223575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46</a:t>
            </a:fld>
            <a:endParaRPr lang="en-US" dirty="0" smtClean="0">
              <a:latin typeface="Arial" pitchFamily="34" charset="0"/>
            </a:endParaRPr>
          </a:p>
        </p:txBody>
      </p:sp>
    </p:spTree>
    <p:extLst>
      <p:ext uri="{BB962C8B-B14F-4D97-AF65-F5344CB8AC3E}">
        <p14:creationId xmlns:p14="http://schemas.microsoft.com/office/powerpoint/2010/main" val="38186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47</a:t>
            </a:fld>
            <a:endParaRPr lang="en-US" dirty="0" smtClean="0">
              <a:latin typeface="Arial" pitchFamily="34" charset="0"/>
            </a:endParaRPr>
          </a:p>
        </p:txBody>
      </p:sp>
    </p:spTree>
    <p:extLst>
      <p:ext uri="{BB962C8B-B14F-4D97-AF65-F5344CB8AC3E}">
        <p14:creationId xmlns:p14="http://schemas.microsoft.com/office/powerpoint/2010/main" val="1887783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48</a:t>
            </a:fld>
            <a:endParaRPr lang="en-US" dirty="0" smtClean="0">
              <a:latin typeface="Arial" pitchFamily="34" charset="0"/>
            </a:endParaRPr>
          </a:p>
        </p:txBody>
      </p:sp>
    </p:spTree>
    <p:extLst>
      <p:ext uri="{BB962C8B-B14F-4D97-AF65-F5344CB8AC3E}">
        <p14:creationId xmlns:p14="http://schemas.microsoft.com/office/powerpoint/2010/main" val="255173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49</a:t>
            </a:fld>
            <a:endParaRPr lang="en-US" dirty="0" smtClean="0">
              <a:latin typeface="Arial" pitchFamily="34" charset="0"/>
            </a:endParaRPr>
          </a:p>
        </p:txBody>
      </p:sp>
    </p:spTree>
    <p:extLst>
      <p:ext uri="{BB962C8B-B14F-4D97-AF65-F5344CB8AC3E}">
        <p14:creationId xmlns:p14="http://schemas.microsoft.com/office/powerpoint/2010/main" val="269759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6</a:t>
            </a:fld>
            <a:endParaRPr lang="en-US" dirty="0" smtClean="0">
              <a:latin typeface="Arial" pitchFamily="34" charset="0"/>
            </a:endParaRPr>
          </a:p>
        </p:txBody>
      </p:sp>
    </p:spTree>
    <p:extLst>
      <p:ext uri="{BB962C8B-B14F-4D97-AF65-F5344CB8AC3E}">
        <p14:creationId xmlns:p14="http://schemas.microsoft.com/office/powerpoint/2010/main" val="2525929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50</a:t>
            </a:fld>
            <a:endParaRPr lang="en-US" dirty="0" smtClean="0">
              <a:latin typeface="Arial" pitchFamily="34" charset="0"/>
            </a:endParaRPr>
          </a:p>
        </p:txBody>
      </p:sp>
    </p:spTree>
    <p:extLst>
      <p:ext uri="{BB962C8B-B14F-4D97-AF65-F5344CB8AC3E}">
        <p14:creationId xmlns:p14="http://schemas.microsoft.com/office/powerpoint/2010/main" val="4132862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51</a:t>
            </a:fld>
            <a:endParaRPr lang="en-US" dirty="0" smtClean="0">
              <a:latin typeface="Arial" pitchFamily="34" charset="0"/>
            </a:endParaRPr>
          </a:p>
        </p:txBody>
      </p:sp>
    </p:spTree>
    <p:extLst>
      <p:ext uri="{BB962C8B-B14F-4D97-AF65-F5344CB8AC3E}">
        <p14:creationId xmlns:p14="http://schemas.microsoft.com/office/powerpoint/2010/main" val="744714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52</a:t>
            </a:fld>
            <a:endParaRPr lang="en-US" dirty="0" smtClean="0">
              <a:latin typeface="Arial" pitchFamily="34" charset="0"/>
            </a:endParaRPr>
          </a:p>
        </p:txBody>
      </p:sp>
    </p:spTree>
    <p:extLst>
      <p:ext uri="{BB962C8B-B14F-4D97-AF65-F5344CB8AC3E}">
        <p14:creationId xmlns:p14="http://schemas.microsoft.com/office/powerpoint/2010/main" val="914972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53</a:t>
            </a:fld>
            <a:endParaRPr lang="en-US" dirty="0" smtClean="0">
              <a:latin typeface="Arial" pitchFamily="34" charset="0"/>
            </a:endParaRPr>
          </a:p>
        </p:txBody>
      </p:sp>
    </p:spTree>
    <p:extLst>
      <p:ext uri="{BB962C8B-B14F-4D97-AF65-F5344CB8AC3E}">
        <p14:creationId xmlns:p14="http://schemas.microsoft.com/office/powerpoint/2010/main" val="4009924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54</a:t>
            </a:fld>
            <a:endParaRPr lang="en-US" dirty="0" smtClean="0">
              <a:latin typeface="Arial" pitchFamily="34" charset="0"/>
            </a:endParaRPr>
          </a:p>
        </p:txBody>
      </p:sp>
    </p:spTree>
    <p:extLst>
      <p:ext uri="{BB962C8B-B14F-4D97-AF65-F5344CB8AC3E}">
        <p14:creationId xmlns:p14="http://schemas.microsoft.com/office/powerpoint/2010/main" val="3277765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55</a:t>
            </a:fld>
            <a:endParaRPr lang="sv-SE"/>
          </a:p>
        </p:txBody>
      </p:sp>
    </p:spTree>
    <p:extLst>
      <p:ext uri="{BB962C8B-B14F-4D97-AF65-F5344CB8AC3E}">
        <p14:creationId xmlns:p14="http://schemas.microsoft.com/office/powerpoint/2010/main" val="288752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56</a:t>
            </a:fld>
            <a:endParaRPr lang="sv-SE"/>
          </a:p>
        </p:txBody>
      </p:sp>
    </p:spTree>
    <p:extLst>
      <p:ext uri="{BB962C8B-B14F-4D97-AF65-F5344CB8AC3E}">
        <p14:creationId xmlns:p14="http://schemas.microsoft.com/office/powerpoint/2010/main" val="1557535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57</a:t>
            </a:fld>
            <a:endParaRPr lang="sv-SE"/>
          </a:p>
        </p:txBody>
      </p:sp>
    </p:spTree>
    <p:extLst>
      <p:ext uri="{BB962C8B-B14F-4D97-AF65-F5344CB8AC3E}">
        <p14:creationId xmlns:p14="http://schemas.microsoft.com/office/powerpoint/2010/main" val="4151286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58</a:t>
            </a:fld>
            <a:endParaRPr lang="sv-SE"/>
          </a:p>
        </p:txBody>
      </p:sp>
    </p:spTree>
    <p:extLst>
      <p:ext uri="{BB962C8B-B14F-4D97-AF65-F5344CB8AC3E}">
        <p14:creationId xmlns:p14="http://schemas.microsoft.com/office/powerpoint/2010/main" val="3452522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59</a:t>
            </a:fld>
            <a:endParaRPr lang="sv-SE"/>
          </a:p>
        </p:txBody>
      </p:sp>
    </p:spTree>
    <p:extLst>
      <p:ext uri="{BB962C8B-B14F-4D97-AF65-F5344CB8AC3E}">
        <p14:creationId xmlns:p14="http://schemas.microsoft.com/office/powerpoint/2010/main" val="291965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7</a:t>
            </a:fld>
            <a:endParaRPr lang="en-US" dirty="0" smtClean="0">
              <a:latin typeface="Arial" pitchFamily="34" charset="0"/>
            </a:endParaRPr>
          </a:p>
        </p:txBody>
      </p:sp>
    </p:spTree>
    <p:extLst>
      <p:ext uri="{BB962C8B-B14F-4D97-AF65-F5344CB8AC3E}">
        <p14:creationId xmlns:p14="http://schemas.microsoft.com/office/powerpoint/2010/main" val="305433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8</a:t>
            </a:fld>
            <a:endParaRPr lang="en-US" dirty="0" smtClean="0">
              <a:latin typeface="Arial" pitchFamily="34" charset="0"/>
            </a:endParaRPr>
          </a:p>
        </p:txBody>
      </p:sp>
    </p:spTree>
    <p:extLst>
      <p:ext uri="{BB962C8B-B14F-4D97-AF65-F5344CB8AC3E}">
        <p14:creationId xmlns:p14="http://schemas.microsoft.com/office/powerpoint/2010/main" val="338358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11</a:t>
            </a:fld>
            <a:endParaRPr lang="en-US" dirty="0" smtClean="0">
              <a:latin typeface="Arial" pitchFamily="34" charset="0"/>
            </a:endParaRPr>
          </a:p>
        </p:txBody>
      </p:sp>
    </p:spTree>
    <p:extLst>
      <p:ext uri="{BB962C8B-B14F-4D97-AF65-F5344CB8AC3E}">
        <p14:creationId xmlns:p14="http://schemas.microsoft.com/office/powerpoint/2010/main" val="54626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12</a:t>
            </a:fld>
            <a:endParaRPr lang="en-US" dirty="0" smtClean="0">
              <a:latin typeface="Arial" pitchFamily="34" charset="0"/>
            </a:endParaRPr>
          </a:p>
        </p:txBody>
      </p:sp>
    </p:spTree>
    <p:extLst>
      <p:ext uri="{BB962C8B-B14F-4D97-AF65-F5344CB8AC3E}">
        <p14:creationId xmlns:p14="http://schemas.microsoft.com/office/powerpoint/2010/main" val="237498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13</a:t>
            </a:fld>
            <a:endParaRPr lang="en-US" dirty="0" smtClean="0">
              <a:latin typeface="Arial" pitchFamily="34" charset="0"/>
            </a:endParaRPr>
          </a:p>
        </p:txBody>
      </p:sp>
    </p:spTree>
    <p:extLst>
      <p:ext uri="{BB962C8B-B14F-4D97-AF65-F5344CB8AC3E}">
        <p14:creationId xmlns:p14="http://schemas.microsoft.com/office/powerpoint/2010/main" val="301150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14</a:t>
            </a:fld>
            <a:endParaRPr lang="en-US" dirty="0" smtClean="0">
              <a:latin typeface="Arial" pitchFamily="34" charset="0"/>
            </a:endParaRPr>
          </a:p>
        </p:txBody>
      </p:sp>
    </p:spTree>
    <p:extLst>
      <p:ext uri="{BB962C8B-B14F-4D97-AF65-F5344CB8AC3E}">
        <p14:creationId xmlns:p14="http://schemas.microsoft.com/office/powerpoint/2010/main" val="756263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2018-10-24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10/24/2018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2018-10-24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10/24/2018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714761" cy="1069200"/>
          </a:xfrm>
        </p:spPr>
        <p:txBody>
          <a:bodyPr/>
          <a:lstStyle/>
          <a:p>
            <a:r>
              <a:rPr lang="sv-SE" sz="3600" dirty="0" smtClean="0"/>
              <a:t>Teorier  och Kunskapshantering </a:t>
            </a:r>
            <a:r>
              <a:rPr lang="sv-SE" sz="3600" dirty="0"/>
              <a:t/>
            </a:r>
            <a:br>
              <a:rPr lang="sv-SE" sz="3600" dirty="0"/>
            </a:br>
            <a:r>
              <a:rPr lang="sv-SE" sz="2000" dirty="0" smtClean="0"/>
              <a:t>Teorier, TAM, UTAUT, Institutionell teori, Organisationskultur, Kunskapshanteringssystem, Expertsystem</a:t>
            </a:r>
            <a:endParaRPr lang="sv-SE" sz="20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latin typeface="+mn-lt"/>
              </a:rPr>
              <a:t>Technology </a:t>
            </a:r>
            <a:r>
              <a:rPr lang="sv-SE" sz="2700" dirty="0" err="1">
                <a:latin typeface="+mn-lt"/>
              </a:rPr>
              <a:t>Acceptance</a:t>
            </a:r>
            <a:r>
              <a:rPr lang="sv-SE" sz="2700" dirty="0">
                <a:latin typeface="+mn-lt"/>
              </a:rPr>
              <a:t> </a:t>
            </a:r>
            <a:r>
              <a:rPr lang="sv-SE" sz="2700" dirty="0" err="1">
                <a:latin typeface="+mn-lt"/>
              </a:rPr>
              <a:t>Model</a:t>
            </a:r>
            <a:r>
              <a:rPr lang="sv-SE" sz="2700" dirty="0">
                <a:latin typeface="+mn-lt"/>
              </a:rPr>
              <a:t> (TAM) och </a:t>
            </a:r>
            <a:r>
              <a:rPr lang="sv-SE" sz="2700" dirty="0" err="1">
                <a:latin typeface="+mn-lt"/>
              </a:rPr>
              <a:t>Unified</a:t>
            </a:r>
            <a:r>
              <a:rPr lang="sv-SE" sz="2700" dirty="0">
                <a:latin typeface="+mn-lt"/>
              </a:rPr>
              <a:t> </a:t>
            </a:r>
            <a:r>
              <a:rPr lang="sv-SE" sz="2700" dirty="0" err="1">
                <a:latin typeface="+mn-lt"/>
              </a:rPr>
              <a:t>Theory</a:t>
            </a:r>
            <a:r>
              <a:rPr lang="sv-SE" sz="2700" dirty="0">
                <a:latin typeface="+mn-lt"/>
              </a:rPr>
              <a:t> of </a:t>
            </a:r>
            <a:r>
              <a:rPr lang="sv-SE" sz="2700" dirty="0" err="1">
                <a:latin typeface="+mn-lt"/>
              </a:rPr>
              <a:t>Acceptance</a:t>
            </a:r>
            <a:r>
              <a:rPr lang="sv-SE" sz="2700" dirty="0">
                <a:latin typeface="+mn-lt"/>
              </a:rPr>
              <a:t> and </a:t>
            </a:r>
            <a:r>
              <a:rPr lang="sv-SE" sz="2700" dirty="0" err="1">
                <a:latin typeface="+mn-lt"/>
              </a:rPr>
              <a:t>Use</a:t>
            </a:r>
            <a:r>
              <a:rPr lang="sv-SE" sz="2700" dirty="0">
                <a:latin typeface="+mn-lt"/>
              </a:rPr>
              <a:t> (UTAUT)  </a:t>
            </a:r>
          </a:p>
        </p:txBody>
      </p:sp>
    </p:spTree>
    <p:extLst>
      <p:ext uri="{BB962C8B-B14F-4D97-AF65-F5344CB8AC3E}">
        <p14:creationId xmlns:p14="http://schemas.microsoft.com/office/powerpoint/2010/main" val="260052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Technology </a:t>
            </a:r>
            <a:r>
              <a:rPr lang="sv-SE" sz="2700" dirty="0" err="1"/>
              <a:t>Acceptance</a:t>
            </a:r>
            <a:r>
              <a:rPr lang="sv-SE" sz="2700" dirty="0"/>
              <a:t> </a:t>
            </a:r>
            <a:r>
              <a:rPr lang="sv-SE" sz="2700" dirty="0" err="1"/>
              <a:t>Model</a:t>
            </a:r>
            <a:endParaRPr lang="sv-SE" sz="2700" dirty="0"/>
          </a:p>
        </p:txBody>
      </p:sp>
      <p:sp>
        <p:nvSpPr>
          <p:cNvPr id="41987" name="Content Placeholder 2"/>
          <p:cNvSpPr>
            <a:spLocks noGrp="1"/>
          </p:cNvSpPr>
          <p:nvPr>
            <p:ph idx="1"/>
          </p:nvPr>
        </p:nvSpPr>
        <p:spPr>
          <a:xfrm>
            <a:off x="792000" y="1224234"/>
            <a:ext cx="8134643" cy="3200621"/>
          </a:xfrm>
        </p:spPr>
        <p:txBody>
          <a:bodyPr>
            <a:normAutofit fontScale="25000" lnSpcReduction="20000"/>
          </a:bodyPr>
          <a:lstStyle/>
          <a:p>
            <a:pPr>
              <a:spcAft>
                <a:spcPts val="900"/>
              </a:spcAft>
            </a:pPr>
            <a:r>
              <a:rPr lang="sv-SE" sz="6400" b="1" dirty="0">
                <a:latin typeface="+mn-lt"/>
              </a:rPr>
              <a:t>Technology Acceptence Model (TAM) </a:t>
            </a:r>
            <a:r>
              <a:rPr lang="sv-SE" sz="6400" b="1" dirty="0" smtClean="0">
                <a:latin typeface="+mn-lt"/>
              </a:rPr>
              <a:t>- </a:t>
            </a:r>
            <a:r>
              <a:rPr lang="sv-SE" sz="6400" dirty="0" smtClean="0">
                <a:latin typeface="+mn-lt"/>
              </a:rPr>
              <a:t>togs </a:t>
            </a:r>
            <a:r>
              <a:rPr lang="sv-SE" sz="6400" dirty="0">
                <a:latin typeface="+mn-lt"/>
              </a:rPr>
              <a:t>fram av Davis (1989). Den förutsäger huruvida människor kommer att acceptera och använda ett </a:t>
            </a:r>
            <a:r>
              <a:rPr lang="sv-SE" sz="6400" dirty="0" smtClean="0">
                <a:latin typeface="+mn-lt"/>
              </a:rPr>
              <a:t>system/en teknologi</a:t>
            </a:r>
            <a:endParaRPr lang="sv-SE" sz="6400" dirty="0">
              <a:latin typeface="+mn-lt"/>
            </a:endParaRPr>
          </a:p>
          <a:p>
            <a:pPr>
              <a:spcAft>
                <a:spcPts val="900"/>
              </a:spcAft>
            </a:pPr>
            <a:r>
              <a:rPr lang="sv-SE" sz="6400" dirty="0">
                <a:latin typeface="+mn-lt"/>
              </a:rPr>
              <a:t>TAM menar att det som bestämmer användandet beror på två </a:t>
            </a:r>
            <a:r>
              <a:rPr lang="sv-SE" sz="6400" dirty="0" smtClean="0">
                <a:latin typeface="+mn-lt"/>
              </a:rPr>
              <a:t>teoretiska begrepp: </a:t>
            </a:r>
            <a:endParaRPr lang="sv-SE" sz="6400" dirty="0">
              <a:latin typeface="+mn-lt"/>
            </a:endParaRPr>
          </a:p>
          <a:p>
            <a:pPr lvl="1">
              <a:spcAft>
                <a:spcPts val="900"/>
              </a:spcAft>
            </a:pPr>
            <a:r>
              <a:rPr lang="sv-SE" sz="6400" dirty="0" smtClean="0">
                <a:latin typeface="+mn-lt"/>
              </a:rPr>
              <a:t>	</a:t>
            </a:r>
            <a:r>
              <a:rPr lang="sv-SE" sz="6400" b="1" dirty="0" smtClean="0">
                <a:latin typeface="+mn-lt"/>
              </a:rPr>
              <a:t>upplevd </a:t>
            </a:r>
            <a:r>
              <a:rPr lang="sv-SE" sz="6400" b="1" dirty="0">
                <a:latin typeface="+mn-lt"/>
              </a:rPr>
              <a:t>nytta </a:t>
            </a:r>
            <a:r>
              <a:rPr lang="sv-SE" sz="6400" dirty="0">
                <a:latin typeface="+mn-lt"/>
              </a:rPr>
              <a:t>- perceived usefullnes (PU): graden till vilken en person tror att ett faktiskt system kan öka hans eller hennes arbetsprestation</a:t>
            </a:r>
          </a:p>
          <a:p>
            <a:pPr lvl="1">
              <a:spcAft>
                <a:spcPts val="900"/>
              </a:spcAft>
            </a:pPr>
            <a:r>
              <a:rPr lang="sv-SE" sz="6400" dirty="0" smtClean="0">
                <a:latin typeface="+mn-lt"/>
              </a:rPr>
              <a:t>	</a:t>
            </a:r>
            <a:r>
              <a:rPr lang="sv-SE" sz="6400" b="1" dirty="0" smtClean="0">
                <a:latin typeface="+mn-lt"/>
              </a:rPr>
              <a:t>upplevd </a:t>
            </a:r>
            <a:r>
              <a:rPr lang="sv-SE" sz="6400" b="1" dirty="0">
                <a:latin typeface="+mn-lt"/>
              </a:rPr>
              <a:t>enkelhet att använda </a:t>
            </a:r>
            <a:r>
              <a:rPr lang="sv-SE" sz="6400" dirty="0">
                <a:latin typeface="+mn-lt"/>
              </a:rPr>
              <a:t>- perceived ease of use (PEU): graden till vilken en person tror att ett system är fritt från ansträngning att använda</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extBox 4"/>
          <p:cNvSpPr txBox="1"/>
          <p:nvPr/>
        </p:nvSpPr>
        <p:spPr>
          <a:xfrm>
            <a:off x="6701700" y="4812584"/>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215-219)</a:t>
            </a:r>
          </a:p>
        </p:txBody>
      </p:sp>
      <p:sp>
        <p:nvSpPr>
          <p:cNvPr id="6" name="Rectangle 5"/>
          <p:cNvSpPr/>
          <p:nvPr/>
        </p:nvSpPr>
        <p:spPr>
          <a:xfrm>
            <a:off x="1661120" y="3832754"/>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TextBox 6"/>
          <p:cNvSpPr txBox="1"/>
          <p:nvPr/>
        </p:nvSpPr>
        <p:spPr>
          <a:xfrm>
            <a:off x="1646870" y="3832755"/>
            <a:ext cx="1620180" cy="461665"/>
          </a:xfrm>
          <a:prstGeom prst="rect">
            <a:avLst/>
          </a:prstGeom>
          <a:noFill/>
        </p:spPr>
        <p:txBody>
          <a:bodyPr wrap="square" rtlCol="0">
            <a:spAutoFit/>
          </a:bodyPr>
          <a:lstStyle/>
          <a:p>
            <a:r>
              <a:rPr lang="sv-SE" sz="1200" dirty="0" smtClean="0"/>
              <a:t>Upplevd nytta av att använda systemet</a:t>
            </a:r>
            <a:endParaRPr lang="sv-SE" sz="1200" dirty="0"/>
          </a:p>
        </p:txBody>
      </p:sp>
      <p:sp>
        <p:nvSpPr>
          <p:cNvPr id="8" name="Rectangle 7"/>
          <p:cNvSpPr/>
          <p:nvPr/>
        </p:nvSpPr>
        <p:spPr>
          <a:xfrm>
            <a:off x="1659369" y="4473854"/>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1645119" y="4473855"/>
            <a:ext cx="1864536" cy="461665"/>
          </a:xfrm>
          <a:prstGeom prst="rect">
            <a:avLst/>
          </a:prstGeom>
          <a:noFill/>
        </p:spPr>
        <p:txBody>
          <a:bodyPr wrap="square" rtlCol="0">
            <a:spAutoFit/>
          </a:bodyPr>
          <a:lstStyle/>
          <a:p>
            <a:r>
              <a:rPr lang="sv-SE" sz="1200" dirty="0"/>
              <a:t>Upplevd enkelhet att använda systemet</a:t>
            </a:r>
          </a:p>
        </p:txBody>
      </p:sp>
      <p:cxnSp>
        <p:nvCxnSpPr>
          <p:cNvPr id="10" name="Straight Arrow Connector 9"/>
          <p:cNvCxnSpPr/>
          <p:nvPr/>
        </p:nvCxnSpPr>
        <p:spPr>
          <a:xfrm flipV="1">
            <a:off x="3103281" y="4409865"/>
            <a:ext cx="1148376" cy="3288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4251657" y="4112808"/>
            <a:ext cx="984607"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TextBox 11"/>
          <p:cNvSpPr txBox="1"/>
          <p:nvPr/>
        </p:nvSpPr>
        <p:spPr>
          <a:xfrm>
            <a:off x="4251657" y="4137197"/>
            <a:ext cx="1148376" cy="461665"/>
          </a:xfrm>
          <a:prstGeom prst="rect">
            <a:avLst/>
          </a:prstGeom>
          <a:noFill/>
        </p:spPr>
        <p:txBody>
          <a:bodyPr wrap="square" rtlCol="0">
            <a:spAutoFit/>
          </a:bodyPr>
          <a:lstStyle/>
          <a:p>
            <a:r>
              <a:rPr lang="sv-SE" sz="1200" dirty="0" smtClean="0"/>
              <a:t>Användnings-</a:t>
            </a:r>
          </a:p>
          <a:p>
            <a:r>
              <a:rPr lang="sv-SE" sz="1200" dirty="0" smtClean="0"/>
              <a:t>beteende</a:t>
            </a:r>
            <a:endParaRPr lang="sv-SE" sz="1200" dirty="0"/>
          </a:p>
        </p:txBody>
      </p:sp>
      <p:cxnSp>
        <p:nvCxnSpPr>
          <p:cNvPr id="13" name="Straight Arrow Connector 12"/>
          <p:cNvCxnSpPr>
            <a:endCxn id="12" idx="1"/>
          </p:cNvCxnSpPr>
          <p:nvPr/>
        </p:nvCxnSpPr>
        <p:spPr>
          <a:xfrm>
            <a:off x="3125450" y="4063588"/>
            <a:ext cx="1126207" cy="3044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021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Technology </a:t>
            </a:r>
            <a:r>
              <a:rPr lang="sv-SE" sz="2700" dirty="0" err="1"/>
              <a:t>Acceptance</a:t>
            </a:r>
            <a:r>
              <a:rPr lang="sv-SE" sz="2700" dirty="0"/>
              <a:t> </a:t>
            </a:r>
            <a:r>
              <a:rPr lang="sv-SE" sz="2700" dirty="0" err="1"/>
              <a:t>Model</a:t>
            </a:r>
            <a:endParaRPr lang="sv-SE" sz="2700" dirty="0"/>
          </a:p>
        </p:txBody>
      </p:sp>
      <p:sp>
        <p:nvSpPr>
          <p:cNvPr id="41987" name="Content Placeholder 2"/>
          <p:cNvSpPr>
            <a:spLocks noGrp="1"/>
          </p:cNvSpPr>
          <p:nvPr>
            <p:ph idx="1"/>
          </p:nvPr>
        </p:nvSpPr>
        <p:spPr>
          <a:xfrm>
            <a:off x="792000" y="1395690"/>
            <a:ext cx="8122596" cy="3888432"/>
          </a:xfrm>
        </p:spPr>
        <p:txBody>
          <a:bodyPr>
            <a:normAutofit/>
          </a:bodyPr>
          <a:lstStyle/>
          <a:p>
            <a:pPr>
              <a:spcAft>
                <a:spcPts val="900"/>
              </a:spcAft>
            </a:pPr>
            <a:r>
              <a:rPr lang="sv-SE" sz="1800" b="1" dirty="0">
                <a:latin typeface="+mn-lt"/>
              </a:rPr>
              <a:t>TAM </a:t>
            </a:r>
            <a:r>
              <a:rPr lang="sv-SE" sz="1800" b="1" dirty="0" smtClean="0">
                <a:latin typeface="+mn-lt"/>
              </a:rPr>
              <a:t>- </a:t>
            </a:r>
            <a:r>
              <a:rPr lang="sv-SE" sz="1800" dirty="0" smtClean="0">
                <a:latin typeface="+mn-lt"/>
              </a:rPr>
              <a:t>påstår </a:t>
            </a:r>
            <a:r>
              <a:rPr lang="sv-SE" sz="1800" dirty="0">
                <a:latin typeface="+mn-lt"/>
              </a:rPr>
              <a:t>att </a:t>
            </a:r>
            <a:r>
              <a:rPr lang="sv-SE" sz="1800" b="1" dirty="0">
                <a:latin typeface="+mn-lt"/>
              </a:rPr>
              <a:t>ju större </a:t>
            </a:r>
            <a:r>
              <a:rPr lang="sv-SE" sz="1800" b="1" dirty="0" smtClean="0">
                <a:latin typeface="+mn-lt"/>
              </a:rPr>
              <a:t>nytta </a:t>
            </a:r>
            <a:r>
              <a:rPr lang="sv-SE" sz="1800" dirty="0" smtClean="0">
                <a:latin typeface="+mn-lt"/>
              </a:rPr>
              <a:t>användaren upplever att </a:t>
            </a:r>
            <a:r>
              <a:rPr lang="sv-SE" sz="1800" dirty="0">
                <a:latin typeface="+mn-lt"/>
              </a:rPr>
              <a:t>systemet gör och </a:t>
            </a:r>
            <a:r>
              <a:rPr lang="sv-SE" sz="1800" b="1" dirty="0">
                <a:latin typeface="+mn-lt"/>
              </a:rPr>
              <a:t>ju mindre ansträngning</a:t>
            </a:r>
            <a:r>
              <a:rPr lang="sv-SE" sz="1800" dirty="0">
                <a:latin typeface="+mn-lt"/>
              </a:rPr>
              <a:t> det är att använda systemet, </a:t>
            </a:r>
            <a:r>
              <a:rPr lang="sv-SE" sz="1800" b="1" dirty="0">
                <a:latin typeface="+mn-lt"/>
              </a:rPr>
              <a:t>ju större sannolikhet är det att människor använder systemet</a:t>
            </a:r>
          </a:p>
          <a:p>
            <a:pPr>
              <a:spcAft>
                <a:spcPts val="900"/>
              </a:spcAft>
            </a:pPr>
            <a:r>
              <a:rPr lang="sv-SE" sz="1800" dirty="0">
                <a:latin typeface="+mn-lt"/>
              </a:rPr>
              <a:t>Davis studier har visat att relationen mellan </a:t>
            </a:r>
            <a:r>
              <a:rPr lang="sv-SE" sz="1800" b="1" dirty="0">
                <a:latin typeface="+mn-lt"/>
              </a:rPr>
              <a:t>upplevd nytta </a:t>
            </a:r>
            <a:r>
              <a:rPr lang="sv-SE" sz="1800" dirty="0">
                <a:latin typeface="+mn-lt"/>
              </a:rPr>
              <a:t>och</a:t>
            </a:r>
            <a:r>
              <a:rPr lang="sv-SE" sz="1800" b="1" dirty="0">
                <a:latin typeface="+mn-lt"/>
              </a:rPr>
              <a:t> användning</a:t>
            </a:r>
            <a:r>
              <a:rPr lang="sv-SE" sz="1800" dirty="0">
                <a:latin typeface="+mn-lt"/>
              </a:rPr>
              <a:t> är starkare än den mellan </a:t>
            </a:r>
            <a:r>
              <a:rPr lang="sv-SE" sz="1800" b="1" dirty="0">
                <a:latin typeface="+mn-lt"/>
              </a:rPr>
              <a:t>upplevd enkelhet att använda </a:t>
            </a:r>
            <a:r>
              <a:rPr lang="sv-SE" sz="1800" dirty="0">
                <a:latin typeface="+mn-lt"/>
              </a:rPr>
              <a:t>och</a:t>
            </a:r>
            <a:r>
              <a:rPr lang="sv-SE" sz="1800" b="1" dirty="0">
                <a:latin typeface="+mn-lt"/>
              </a:rPr>
              <a:t> användning</a:t>
            </a:r>
            <a:r>
              <a:rPr lang="sv-SE" sz="1800" b="1" dirty="0" smtClean="0">
                <a:latin typeface="+mn-lt"/>
              </a:rPr>
              <a:t>.</a:t>
            </a: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extBox 4"/>
          <p:cNvSpPr txBox="1"/>
          <p:nvPr/>
        </p:nvSpPr>
        <p:spPr>
          <a:xfrm>
            <a:off x="5544108" y="4779027"/>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215-219)</a:t>
            </a:r>
          </a:p>
        </p:txBody>
      </p:sp>
    </p:spTree>
    <p:extLst>
      <p:ext uri="{BB962C8B-B14F-4D97-AF65-F5344CB8AC3E}">
        <p14:creationId xmlns:p14="http://schemas.microsoft.com/office/powerpoint/2010/main" val="394321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15270" y="3726071"/>
            <a:ext cx="2026953" cy="326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Rectangle 1"/>
          <p:cNvSpPr/>
          <p:nvPr/>
        </p:nvSpPr>
        <p:spPr>
          <a:xfrm>
            <a:off x="1417388" y="3740045"/>
            <a:ext cx="2178122" cy="326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1986" name="Title 1"/>
          <p:cNvSpPr>
            <a:spLocks noGrp="1"/>
          </p:cNvSpPr>
          <p:nvPr>
            <p:ph type="title"/>
          </p:nvPr>
        </p:nvSpPr>
        <p:spPr>
          <a:xfrm>
            <a:off x="632299" y="516888"/>
            <a:ext cx="6850800" cy="596700"/>
          </a:xfrm>
        </p:spPr>
        <p:txBody>
          <a:bodyPr>
            <a:normAutofit/>
          </a:bodyPr>
          <a:lstStyle/>
          <a:p>
            <a:r>
              <a:rPr lang="sv-SE" sz="2700" dirty="0"/>
              <a:t>Beroende och oberoende variabler</a:t>
            </a:r>
          </a:p>
        </p:txBody>
      </p:sp>
      <p:sp>
        <p:nvSpPr>
          <p:cNvPr id="41987" name="Content Placeholder 2"/>
          <p:cNvSpPr>
            <a:spLocks noGrp="1"/>
          </p:cNvSpPr>
          <p:nvPr>
            <p:ph idx="1"/>
          </p:nvPr>
        </p:nvSpPr>
        <p:spPr>
          <a:xfrm>
            <a:off x="632299" y="1113588"/>
            <a:ext cx="8414424" cy="2484971"/>
          </a:xfrm>
        </p:spPr>
        <p:txBody>
          <a:bodyPr>
            <a:normAutofit/>
          </a:bodyPr>
          <a:lstStyle/>
          <a:p>
            <a:pPr>
              <a:spcAft>
                <a:spcPts val="900"/>
              </a:spcAft>
              <a:buNone/>
            </a:pPr>
            <a:r>
              <a:rPr lang="sv-SE" sz="1600" dirty="0">
                <a:latin typeface="+mn-lt"/>
              </a:rPr>
              <a:t>TAM visar på relationer mellan </a:t>
            </a:r>
            <a:r>
              <a:rPr lang="sv-SE" sz="1600" dirty="0" smtClean="0">
                <a:latin typeface="+mn-lt"/>
              </a:rPr>
              <a:t>teoretiska begrepp – kallas ofta variabler </a:t>
            </a:r>
          </a:p>
          <a:p>
            <a:pPr>
              <a:spcAft>
                <a:spcPts val="900"/>
              </a:spcAft>
              <a:buNone/>
            </a:pPr>
            <a:r>
              <a:rPr lang="sv-SE" sz="1600" b="1" dirty="0" smtClean="0">
                <a:latin typeface="+mn-lt"/>
              </a:rPr>
              <a:t>Den </a:t>
            </a:r>
            <a:r>
              <a:rPr lang="sv-SE" sz="1600" b="1" dirty="0">
                <a:latin typeface="+mn-lt"/>
              </a:rPr>
              <a:t>beroende variabeln </a:t>
            </a:r>
            <a:r>
              <a:rPr lang="sv-SE" sz="1600" dirty="0">
                <a:latin typeface="+mn-lt"/>
              </a:rPr>
              <a:t>– är en variabel som är </a:t>
            </a:r>
            <a:r>
              <a:rPr lang="sv-SE" sz="1600" dirty="0" smtClean="0">
                <a:latin typeface="+mn-lt"/>
              </a:rPr>
              <a:t>beroende av – blir påverkad av</a:t>
            </a:r>
            <a:r>
              <a:rPr lang="sv-SE" sz="1600" dirty="0" smtClean="0"/>
              <a:t> </a:t>
            </a:r>
            <a:r>
              <a:rPr lang="sv-SE" sz="1600" dirty="0"/>
              <a:t>– </a:t>
            </a:r>
            <a:r>
              <a:rPr lang="sv-SE" sz="1600" dirty="0" smtClean="0">
                <a:latin typeface="+mn-lt"/>
              </a:rPr>
              <a:t>en </a:t>
            </a:r>
            <a:r>
              <a:rPr lang="sv-SE" sz="1600" dirty="0">
                <a:latin typeface="+mn-lt"/>
              </a:rPr>
              <a:t>eller flera andra variabler – kallade de oberoende variablerna. Den beroende variabeln kommer normalt efter de oberoende variablerna i tid. </a:t>
            </a:r>
          </a:p>
          <a:p>
            <a:pPr>
              <a:spcAft>
                <a:spcPts val="900"/>
              </a:spcAft>
              <a:buNone/>
            </a:pPr>
            <a:r>
              <a:rPr lang="sv-SE" sz="1600" b="1" dirty="0">
                <a:latin typeface="+mn-lt"/>
              </a:rPr>
              <a:t>Den oberoende variabeln </a:t>
            </a:r>
            <a:r>
              <a:rPr lang="sv-SE" sz="1600" dirty="0">
                <a:latin typeface="+mn-lt"/>
              </a:rPr>
              <a:t>– är en variabel som är orsak till effekter hos den beroende variabeln</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cxnSp>
        <p:nvCxnSpPr>
          <p:cNvPr id="6" name="Straight Arrow Connector 5"/>
          <p:cNvCxnSpPr/>
          <p:nvPr/>
        </p:nvCxnSpPr>
        <p:spPr>
          <a:xfrm>
            <a:off x="4340467" y="3874756"/>
            <a:ext cx="12961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446218" y="3790387"/>
            <a:ext cx="2378568" cy="300082"/>
          </a:xfrm>
          <a:prstGeom prst="rect">
            <a:avLst/>
          </a:prstGeom>
          <a:noFill/>
        </p:spPr>
        <p:txBody>
          <a:bodyPr wrap="square" rtlCol="0">
            <a:spAutoFit/>
          </a:bodyPr>
          <a:lstStyle/>
          <a:p>
            <a:r>
              <a:rPr lang="sv-SE" sz="1350" dirty="0"/>
              <a:t>Upplevd nytta med systemet </a:t>
            </a:r>
          </a:p>
        </p:txBody>
      </p:sp>
      <p:sp>
        <p:nvSpPr>
          <p:cNvPr id="10" name="TextBox 9"/>
          <p:cNvSpPr txBox="1"/>
          <p:nvPr/>
        </p:nvSpPr>
        <p:spPr>
          <a:xfrm>
            <a:off x="6082560" y="3759739"/>
            <a:ext cx="2146677" cy="300082"/>
          </a:xfrm>
          <a:prstGeom prst="rect">
            <a:avLst/>
          </a:prstGeom>
          <a:noFill/>
        </p:spPr>
        <p:txBody>
          <a:bodyPr wrap="square" rtlCol="0">
            <a:spAutoFit/>
          </a:bodyPr>
          <a:lstStyle/>
          <a:p>
            <a:r>
              <a:rPr lang="sv-SE" sz="1350" dirty="0" smtClean="0"/>
              <a:t>Användningsbeteende</a:t>
            </a:r>
            <a:endParaRPr lang="sv-SE" sz="1350" dirty="0"/>
          </a:p>
        </p:txBody>
      </p:sp>
      <p:sp>
        <p:nvSpPr>
          <p:cNvPr id="12" name="Right Brace 11"/>
          <p:cNvSpPr/>
          <p:nvPr/>
        </p:nvSpPr>
        <p:spPr>
          <a:xfrm rot="5400000">
            <a:off x="6908412" y="3335015"/>
            <a:ext cx="294057" cy="19735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3" name="Right Brace 12"/>
          <p:cNvSpPr/>
          <p:nvPr/>
        </p:nvSpPr>
        <p:spPr>
          <a:xfrm rot="5400000">
            <a:off x="2420824" y="3143246"/>
            <a:ext cx="294055" cy="23570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4" name="TextBox 13"/>
          <p:cNvSpPr txBox="1"/>
          <p:nvPr/>
        </p:nvSpPr>
        <p:spPr>
          <a:xfrm>
            <a:off x="1846507" y="4516107"/>
            <a:ext cx="1749003" cy="300082"/>
          </a:xfrm>
          <a:prstGeom prst="rect">
            <a:avLst/>
          </a:prstGeom>
          <a:noFill/>
        </p:spPr>
        <p:txBody>
          <a:bodyPr wrap="square" rtlCol="0">
            <a:spAutoFit/>
          </a:bodyPr>
          <a:lstStyle/>
          <a:p>
            <a:r>
              <a:rPr lang="sv-SE" sz="1350" i="1" dirty="0"/>
              <a:t>oberoende variabel</a:t>
            </a:r>
          </a:p>
        </p:txBody>
      </p:sp>
      <p:sp>
        <p:nvSpPr>
          <p:cNvPr id="15" name="TextBox 14"/>
          <p:cNvSpPr txBox="1"/>
          <p:nvPr/>
        </p:nvSpPr>
        <p:spPr>
          <a:xfrm>
            <a:off x="6381568" y="4513663"/>
            <a:ext cx="1512168" cy="300082"/>
          </a:xfrm>
          <a:prstGeom prst="rect">
            <a:avLst/>
          </a:prstGeom>
          <a:noFill/>
        </p:spPr>
        <p:txBody>
          <a:bodyPr wrap="square" rtlCol="0">
            <a:spAutoFit/>
          </a:bodyPr>
          <a:lstStyle/>
          <a:p>
            <a:r>
              <a:rPr lang="sv-SE" sz="1350" i="1" dirty="0"/>
              <a:t>beroende variabel</a:t>
            </a:r>
          </a:p>
        </p:txBody>
      </p:sp>
      <p:sp>
        <p:nvSpPr>
          <p:cNvPr id="16" name="TextBox 15"/>
          <p:cNvSpPr txBox="1"/>
          <p:nvPr/>
        </p:nvSpPr>
        <p:spPr>
          <a:xfrm>
            <a:off x="4148822" y="3886733"/>
            <a:ext cx="1679434" cy="300082"/>
          </a:xfrm>
          <a:prstGeom prst="rect">
            <a:avLst/>
          </a:prstGeom>
          <a:noFill/>
        </p:spPr>
        <p:txBody>
          <a:bodyPr wrap="none" rtlCol="0">
            <a:spAutoFit/>
          </a:bodyPr>
          <a:lstStyle/>
          <a:p>
            <a:r>
              <a:rPr lang="sv-SE" sz="1350" i="1" dirty="0"/>
              <a:t>orsakar/har effekt på</a:t>
            </a:r>
          </a:p>
        </p:txBody>
      </p:sp>
      <p:sp>
        <p:nvSpPr>
          <p:cNvPr id="18" name="Right Brace 17"/>
          <p:cNvSpPr/>
          <p:nvPr/>
        </p:nvSpPr>
        <p:spPr>
          <a:xfrm rot="5400000">
            <a:off x="4679493" y="3511705"/>
            <a:ext cx="294055" cy="16201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9" name="TextBox 18"/>
          <p:cNvSpPr txBox="1"/>
          <p:nvPr/>
        </p:nvSpPr>
        <p:spPr>
          <a:xfrm>
            <a:off x="4070437" y="4497407"/>
            <a:ext cx="1836204" cy="300082"/>
          </a:xfrm>
          <a:prstGeom prst="rect">
            <a:avLst/>
          </a:prstGeom>
          <a:noFill/>
        </p:spPr>
        <p:txBody>
          <a:bodyPr wrap="square" rtlCol="0">
            <a:spAutoFit/>
          </a:bodyPr>
          <a:lstStyle/>
          <a:p>
            <a:r>
              <a:rPr lang="sv-SE" sz="1350" i="1" dirty="0" err="1"/>
              <a:t>orsak-verkan-relation</a:t>
            </a:r>
            <a:endParaRPr lang="sv-SE" sz="1350" i="1" dirty="0"/>
          </a:p>
        </p:txBody>
      </p:sp>
    </p:spTree>
    <p:extLst>
      <p:ext uri="{BB962C8B-B14F-4D97-AF65-F5344CB8AC3E}">
        <p14:creationId xmlns:p14="http://schemas.microsoft.com/office/powerpoint/2010/main" val="1557592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Technology </a:t>
            </a:r>
            <a:r>
              <a:rPr lang="sv-SE" sz="2700" dirty="0" err="1"/>
              <a:t>Acceptance</a:t>
            </a:r>
            <a:r>
              <a:rPr lang="sv-SE" sz="2700" dirty="0"/>
              <a:t> </a:t>
            </a:r>
            <a:r>
              <a:rPr lang="sv-SE" sz="2700" dirty="0" err="1"/>
              <a:t>Model</a:t>
            </a:r>
            <a:endParaRPr lang="sv-SE" sz="2700" dirty="0"/>
          </a:p>
        </p:txBody>
      </p:sp>
      <p:sp>
        <p:nvSpPr>
          <p:cNvPr id="41987" name="Content Placeholder 2"/>
          <p:cNvSpPr>
            <a:spLocks noGrp="1"/>
          </p:cNvSpPr>
          <p:nvPr>
            <p:ph idx="1"/>
          </p:nvPr>
        </p:nvSpPr>
        <p:spPr>
          <a:xfrm>
            <a:off x="792000" y="1224234"/>
            <a:ext cx="8352000" cy="3200621"/>
          </a:xfrm>
        </p:spPr>
        <p:txBody>
          <a:bodyPr>
            <a:normAutofit/>
          </a:bodyPr>
          <a:lstStyle/>
          <a:p>
            <a:pPr>
              <a:spcAft>
                <a:spcPts val="900"/>
              </a:spcAft>
            </a:pPr>
            <a:r>
              <a:rPr lang="sv-SE" sz="1800" b="1" dirty="0">
                <a:latin typeface="+mn-lt"/>
              </a:rPr>
              <a:t>Technology Acceptence Model (TAM) </a:t>
            </a:r>
            <a:r>
              <a:rPr lang="sv-SE" sz="1800" b="1" dirty="0" smtClean="0">
                <a:latin typeface="+mn-lt"/>
              </a:rPr>
              <a:t>– är egentligen mer komplex än det som Boody et al (2008) skriver –</a:t>
            </a:r>
            <a:r>
              <a:rPr lang="sv-SE" sz="1800" dirty="0" smtClean="0">
                <a:latin typeface="+mn-lt"/>
              </a:rPr>
              <a:t> TAM inkluderar ytterligare variabler och relationer mellan dessa</a:t>
            </a:r>
            <a:endParaRPr lang="sv-SE" sz="1800" dirty="0">
              <a:latin typeface="+mn-lt"/>
            </a:endParaRPr>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6" name="Rectangle 5"/>
          <p:cNvSpPr/>
          <p:nvPr/>
        </p:nvSpPr>
        <p:spPr>
          <a:xfrm>
            <a:off x="1193221" y="2509577"/>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TextBox 6"/>
          <p:cNvSpPr txBox="1"/>
          <p:nvPr/>
        </p:nvSpPr>
        <p:spPr>
          <a:xfrm>
            <a:off x="1178971" y="2509578"/>
            <a:ext cx="1620180" cy="461665"/>
          </a:xfrm>
          <a:prstGeom prst="rect">
            <a:avLst/>
          </a:prstGeom>
          <a:noFill/>
        </p:spPr>
        <p:txBody>
          <a:bodyPr wrap="square" rtlCol="0">
            <a:spAutoFit/>
          </a:bodyPr>
          <a:lstStyle/>
          <a:p>
            <a:r>
              <a:rPr lang="sv-SE" sz="1200" dirty="0" smtClean="0"/>
              <a:t>Upplevd nytta av att använda systemet</a:t>
            </a:r>
            <a:endParaRPr lang="sv-SE" sz="1200" dirty="0"/>
          </a:p>
        </p:txBody>
      </p:sp>
      <p:sp>
        <p:nvSpPr>
          <p:cNvPr id="8" name="Rectangle 7"/>
          <p:cNvSpPr/>
          <p:nvPr/>
        </p:nvSpPr>
        <p:spPr>
          <a:xfrm>
            <a:off x="1187119" y="3589861"/>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1172869" y="3589862"/>
            <a:ext cx="1864536" cy="461665"/>
          </a:xfrm>
          <a:prstGeom prst="rect">
            <a:avLst/>
          </a:prstGeom>
          <a:noFill/>
        </p:spPr>
        <p:txBody>
          <a:bodyPr wrap="square" rtlCol="0">
            <a:spAutoFit/>
          </a:bodyPr>
          <a:lstStyle/>
          <a:p>
            <a:r>
              <a:rPr lang="sv-SE" sz="1200" dirty="0"/>
              <a:t>Upplevd enkelhet att använda systemet</a:t>
            </a:r>
          </a:p>
        </p:txBody>
      </p:sp>
      <p:sp>
        <p:nvSpPr>
          <p:cNvPr id="14" name="Rectangle 13"/>
          <p:cNvSpPr/>
          <p:nvPr/>
        </p:nvSpPr>
        <p:spPr>
          <a:xfrm>
            <a:off x="5582660" y="3074026"/>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5" name="TextBox 14"/>
          <p:cNvSpPr txBox="1"/>
          <p:nvPr/>
        </p:nvSpPr>
        <p:spPr>
          <a:xfrm>
            <a:off x="5568410" y="3074026"/>
            <a:ext cx="1458162" cy="461665"/>
          </a:xfrm>
          <a:prstGeom prst="rect">
            <a:avLst/>
          </a:prstGeom>
          <a:noFill/>
        </p:spPr>
        <p:txBody>
          <a:bodyPr wrap="square" rtlCol="0">
            <a:spAutoFit/>
          </a:bodyPr>
          <a:lstStyle/>
          <a:p>
            <a:r>
              <a:rPr lang="sv-SE" sz="1200" dirty="0"/>
              <a:t>Intention att använda systemet</a:t>
            </a:r>
          </a:p>
        </p:txBody>
      </p:sp>
      <p:cxnSp>
        <p:nvCxnSpPr>
          <p:cNvPr id="18" name="Straight Arrow Connector 17"/>
          <p:cNvCxnSpPr/>
          <p:nvPr/>
        </p:nvCxnSpPr>
        <p:spPr>
          <a:xfrm>
            <a:off x="6160166" y="2720701"/>
            <a:ext cx="113988" cy="353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2597377" y="3476875"/>
            <a:ext cx="1148376" cy="3288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760003" y="3103642"/>
            <a:ext cx="13756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5" name="TextBox 24"/>
          <p:cNvSpPr txBox="1"/>
          <p:nvPr/>
        </p:nvSpPr>
        <p:spPr>
          <a:xfrm>
            <a:off x="3745753" y="3103643"/>
            <a:ext cx="1458162" cy="461665"/>
          </a:xfrm>
          <a:prstGeom prst="rect">
            <a:avLst/>
          </a:prstGeom>
          <a:noFill/>
        </p:spPr>
        <p:txBody>
          <a:bodyPr wrap="square" rtlCol="0">
            <a:spAutoFit/>
          </a:bodyPr>
          <a:lstStyle/>
          <a:p>
            <a:r>
              <a:rPr lang="sv-SE" sz="1200" dirty="0" smtClean="0"/>
              <a:t>Attityd till att använda systemet</a:t>
            </a:r>
            <a:endParaRPr lang="sv-SE" sz="1200" dirty="0"/>
          </a:p>
        </p:txBody>
      </p:sp>
      <p:cxnSp>
        <p:nvCxnSpPr>
          <p:cNvPr id="28" name="Straight Arrow Connector 27"/>
          <p:cNvCxnSpPr/>
          <p:nvPr/>
        </p:nvCxnSpPr>
        <p:spPr>
          <a:xfrm flipV="1">
            <a:off x="6967288" y="3346669"/>
            <a:ext cx="439674"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5133398" y="3336667"/>
            <a:ext cx="439674"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2614621" y="2750411"/>
            <a:ext cx="1105626" cy="5470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591275" y="2631745"/>
            <a:ext cx="3551647" cy="9427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a:endCxn id="6" idx="2"/>
          </p:cNvCxnSpPr>
          <p:nvPr/>
        </p:nvCxnSpPr>
        <p:spPr>
          <a:xfrm flipV="1">
            <a:off x="1825623" y="2995631"/>
            <a:ext cx="69676" cy="5977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980386" y="3476875"/>
            <a:ext cx="179780" cy="3288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53235" y="3900665"/>
            <a:ext cx="2216571" cy="1200329"/>
          </a:xfrm>
          <a:prstGeom prst="rect">
            <a:avLst/>
          </a:prstGeom>
          <a:noFill/>
        </p:spPr>
        <p:txBody>
          <a:bodyPr wrap="square" rtlCol="0">
            <a:spAutoFit/>
          </a:bodyPr>
          <a:lstStyle/>
          <a:p>
            <a:r>
              <a:rPr lang="sv-SE" sz="1200" dirty="0"/>
              <a:t>Huruvida användaren avser att använda </a:t>
            </a:r>
            <a:r>
              <a:rPr lang="sv-SE" sz="1200" dirty="0" smtClean="0"/>
              <a:t>systemet. Även om användaren avser använda är det inte säkert att användaren använder systemet av brist på tid och budget.</a:t>
            </a:r>
            <a:endParaRPr lang="sv-SE" sz="1200" dirty="0"/>
          </a:p>
        </p:txBody>
      </p:sp>
      <p:sp>
        <p:nvSpPr>
          <p:cNvPr id="42" name="Rectangle 41"/>
          <p:cNvSpPr/>
          <p:nvPr/>
        </p:nvSpPr>
        <p:spPr>
          <a:xfrm>
            <a:off x="7405317" y="3115835"/>
            <a:ext cx="997614"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3" name="TextBox 42"/>
          <p:cNvSpPr txBox="1"/>
          <p:nvPr/>
        </p:nvSpPr>
        <p:spPr>
          <a:xfrm>
            <a:off x="7391066" y="3115836"/>
            <a:ext cx="1020133" cy="461665"/>
          </a:xfrm>
          <a:prstGeom prst="rect">
            <a:avLst/>
          </a:prstGeom>
          <a:noFill/>
        </p:spPr>
        <p:txBody>
          <a:bodyPr wrap="square" rtlCol="0">
            <a:spAutoFit/>
          </a:bodyPr>
          <a:lstStyle/>
          <a:p>
            <a:r>
              <a:rPr lang="sv-SE" sz="1200" dirty="0" smtClean="0"/>
              <a:t>Användnings-beteende</a:t>
            </a:r>
            <a:endParaRPr lang="sv-SE" sz="1200" dirty="0"/>
          </a:p>
        </p:txBody>
      </p:sp>
      <p:cxnSp>
        <p:nvCxnSpPr>
          <p:cNvPr id="44" name="Straight Connector 43"/>
          <p:cNvCxnSpPr/>
          <p:nvPr/>
        </p:nvCxnSpPr>
        <p:spPr>
          <a:xfrm>
            <a:off x="7452842" y="2859502"/>
            <a:ext cx="179780" cy="32884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27429" y="2481865"/>
            <a:ext cx="2216571" cy="276999"/>
          </a:xfrm>
          <a:prstGeom prst="rect">
            <a:avLst/>
          </a:prstGeom>
          <a:noFill/>
        </p:spPr>
        <p:txBody>
          <a:bodyPr wrap="square" rtlCol="0">
            <a:spAutoFit/>
          </a:bodyPr>
          <a:lstStyle/>
          <a:p>
            <a:r>
              <a:rPr lang="sv-SE" sz="1200" dirty="0" smtClean="0"/>
              <a:t>Faktiskt användning av systemet</a:t>
            </a:r>
            <a:endParaRPr lang="sv-SE" sz="1200" dirty="0"/>
          </a:p>
        </p:txBody>
      </p:sp>
      <p:sp>
        <p:nvSpPr>
          <p:cNvPr id="46" name="TextBox 45"/>
          <p:cNvSpPr txBox="1"/>
          <p:nvPr/>
        </p:nvSpPr>
        <p:spPr>
          <a:xfrm>
            <a:off x="3926467" y="3936865"/>
            <a:ext cx="1360294" cy="646331"/>
          </a:xfrm>
          <a:prstGeom prst="rect">
            <a:avLst/>
          </a:prstGeom>
          <a:noFill/>
        </p:spPr>
        <p:txBody>
          <a:bodyPr wrap="square" rtlCol="0">
            <a:spAutoFit/>
          </a:bodyPr>
          <a:lstStyle/>
          <a:p>
            <a:r>
              <a:rPr lang="sv-SE" sz="1200" dirty="0" smtClean="0"/>
              <a:t>Användarens inställning till systemet</a:t>
            </a:r>
            <a:endParaRPr lang="sv-SE" sz="1200" dirty="0"/>
          </a:p>
        </p:txBody>
      </p:sp>
      <p:cxnSp>
        <p:nvCxnSpPr>
          <p:cNvPr id="47" name="Straight Connector 46"/>
          <p:cNvCxnSpPr/>
          <p:nvPr/>
        </p:nvCxnSpPr>
        <p:spPr>
          <a:xfrm>
            <a:off x="3854356" y="3533310"/>
            <a:ext cx="179780" cy="3288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8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1986" name="Title 1"/>
          <p:cNvSpPr>
            <a:spLocks noGrp="1"/>
          </p:cNvSpPr>
          <p:nvPr>
            <p:ph type="title"/>
          </p:nvPr>
        </p:nvSpPr>
        <p:spPr>
          <a:xfrm>
            <a:off x="632297" y="342649"/>
            <a:ext cx="8414267" cy="857250"/>
          </a:xfrm>
        </p:spPr>
        <p:txBody>
          <a:bodyPr>
            <a:normAutofit/>
          </a:bodyPr>
          <a:lstStyle/>
          <a:p>
            <a:r>
              <a:rPr lang="sv-SE" sz="2400" dirty="0" err="1"/>
              <a:t>Unified</a:t>
            </a:r>
            <a:r>
              <a:rPr lang="sv-SE" sz="2400" dirty="0"/>
              <a:t> </a:t>
            </a:r>
            <a:r>
              <a:rPr lang="sv-SE" sz="2400" dirty="0" err="1"/>
              <a:t>Theory</a:t>
            </a:r>
            <a:r>
              <a:rPr lang="sv-SE" sz="2400" dirty="0"/>
              <a:t> </a:t>
            </a:r>
            <a:r>
              <a:rPr lang="sv-SE" sz="2400" dirty="0" err="1"/>
              <a:t>of</a:t>
            </a:r>
            <a:r>
              <a:rPr lang="sv-SE" sz="2400" dirty="0"/>
              <a:t> </a:t>
            </a:r>
            <a:r>
              <a:rPr lang="sv-SE" sz="2400" dirty="0" err="1"/>
              <a:t>Acceptance</a:t>
            </a:r>
            <a:r>
              <a:rPr lang="sv-SE" sz="2400" dirty="0"/>
              <a:t> and </a:t>
            </a:r>
            <a:r>
              <a:rPr lang="sv-SE" sz="2400" dirty="0" err="1"/>
              <a:t>Use</a:t>
            </a:r>
            <a:r>
              <a:rPr lang="sv-SE" sz="2400" dirty="0"/>
              <a:t> (UTAUT)</a:t>
            </a:r>
          </a:p>
        </p:txBody>
      </p:sp>
      <p:sp>
        <p:nvSpPr>
          <p:cNvPr id="41987" name="Content Placeholder 2"/>
          <p:cNvSpPr>
            <a:spLocks noGrp="1"/>
          </p:cNvSpPr>
          <p:nvPr>
            <p:ph idx="1"/>
          </p:nvPr>
        </p:nvSpPr>
        <p:spPr>
          <a:xfrm>
            <a:off x="632297" y="1119104"/>
            <a:ext cx="7005191" cy="782326"/>
          </a:xfrm>
        </p:spPr>
        <p:txBody>
          <a:bodyPr>
            <a:normAutofit fontScale="25000" lnSpcReduction="20000"/>
          </a:bodyPr>
          <a:lstStyle/>
          <a:p>
            <a:pPr>
              <a:spcAft>
                <a:spcPts val="900"/>
              </a:spcAft>
            </a:pPr>
            <a:r>
              <a:rPr lang="sv-SE" sz="7200" dirty="0">
                <a:latin typeface="+mn-lt"/>
              </a:rPr>
              <a:t>Unified Theory of Acceptance and Use (UTAUT) är en utveckling av TAM som togs fram av Venkatesh (2003) och empiriska resultat visar att den bättre kan förutsäga beteende än TAM  </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41" name="TextBox 40"/>
          <p:cNvSpPr txBox="1"/>
          <p:nvPr/>
        </p:nvSpPr>
        <p:spPr>
          <a:xfrm rot="16200000">
            <a:off x="7626657" y="3573722"/>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18-23)</a:t>
            </a:r>
          </a:p>
        </p:txBody>
      </p:sp>
    </p:spTree>
    <p:extLst>
      <p:ext uri="{BB962C8B-B14F-4D97-AF65-F5344CB8AC3E}">
        <p14:creationId xmlns:p14="http://schemas.microsoft.com/office/powerpoint/2010/main" val="94815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1986" name="Title 1"/>
          <p:cNvSpPr>
            <a:spLocks noGrp="1"/>
          </p:cNvSpPr>
          <p:nvPr>
            <p:ph type="title"/>
          </p:nvPr>
        </p:nvSpPr>
        <p:spPr>
          <a:xfrm>
            <a:off x="791380" y="283204"/>
            <a:ext cx="8583847" cy="857250"/>
          </a:xfrm>
        </p:spPr>
        <p:txBody>
          <a:bodyPr>
            <a:normAutofit/>
          </a:bodyPr>
          <a:lstStyle/>
          <a:p>
            <a:r>
              <a:rPr lang="sv-SE" sz="2400" dirty="0" smtClean="0"/>
              <a:t>UTAUT</a:t>
            </a:r>
            <a:endParaRPr lang="sv-SE" sz="2700" dirty="0"/>
          </a:p>
        </p:txBody>
      </p:sp>
      <p:sp>
        <p:nvSpPr>
          <p:cNvPr id="5" name="Rectangle 4"/>
          <p:cNvSpPr/>
          <p:nvPr/>
        </p:nvSpPr>
        <p:spPr>
          <a:xfrm>
            <a:off x="930462" y="1190072"/>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TextBox 7"/>
          <p:cNvSpPr txBox="1"/>
          <p:nvPr/>
        </p:nvSpPr>
        <p:spPr>
          <a:xfrm>
            <a:off x="916212" y="1190073"/>
            <a:ext cx="1620180" cy="461665"/>
          </a:xfrm>
          <a:prstGeom prst="rect">
            <a:avLst/>
          </a:prstGeom>
          <a:noFill/>
        </p:spPr>
        <p:txBody>
          <a:bodyPr wrap="square" rtlCol="0">
            <a:spAutoFit/>
          </a:bodyPr>
          <a:lstStyle/>
          <a:p>
            <a:r>
              <a:rPr lang="sv-SE" sz="1200" dirty="0"/>
              <a:t>Förväntad arbetsprestation</a:t>
            </a:r>
          </a:p>
        </p:txBody>
      </p:sp>
      <p:sp>
        <p:nvSpPr>
          <p:cNvPr id="9" name="Rectangle 8"/>
          <p:cNvSpPr/>
          <p:nvPr/>
        </p:nvSpPr>
        <p:spPr>
          <a:xfrm>
            <a:off x="944712"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0" name="TextBox 9"/>
          <p:cNvSpPr txBox="1"/>
          <p:nvPr/>
        </p:nvSpPr>
        <p:spPr>
          <a:xfrm>
            <a:off x="930462" y="1784139"/>
            <a:ext cx="1242138" cy="461665"/>
          </a:xfrm>
          <a:prstGeom prst="rect">
            <a:avLst/>
          </a:prstGeom>
          <a:noFill/>
        </p:spPr>
        <p:txBody>
          <a:bodyPr wrap="square" rtlCol="0">
            <a:spAutoFit/>
          </a:bodyPr>
          <a:lstStyle/>
          <a:p>
            <a:r>
              <a:rPr lang="sv-SE" sz="1200" dirty="0"/>
              <a:t>Förväntad ansträngning</a:t>
            </a:r>
          </a:p>
        </p:txBody>
      </p:sp>
      <p:sp>
        <p:nvSpPr>
          <p:cNvPr id="11" name="Rectangle 10"/>
          <p:cNvSpPr/>
          <p:nvPr/>
        </p:nvSpPr>
        <p:spPr>
          <a:xfrm>
            <a:off x="952470" y="2378204"/>
            <a:ext cx="138214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TextBox 11"/>
          <p:cNvSpPr txBox="1"/>
          <p:nvPr/>
        </p:nvSpPr>
        <p:spPr>
          <a:xfrm>
            <a:off x="930462" y="2378205"/>
            <a:ext cx="1504410" cy="276999"/>
          </a:xfrm>
          <a:prstGeom prst="rect">
            <a:avLst/>
          </a:prstGeom>
          <a:noFill/>
        </p:spPr>
        <p:txBody>
          <a:bodyPr wrap="square" rtlCol="0">
            <a:spAutoFit/>
          </a:bodyPr>
          <a:lstStyle/>
          <a:p>
            <a:r>
              <a:rPr lang="sv-SE" sz="1200" dirty="0"/>
              <a:t>Social påverkan</a:t>
            </a:r>
          </a:p>
        </p:txBody>
      </p:sp>
      <p:sp>
        <p:nvSpPr>
          <p:cNvPr id="13" name="Rectangle 12"/>
          <p:cNvSpPr/>
          <p:nvPr/>
        </p:nvSpPr>
        <p:spPr>
          <a:xfrm>
            <a:off x="952470" y="2972270"/>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 name="TextBox 13"/>
          <p:cNvSpPr txBox="1"/>
          <p:nvPr/>
        </p:nvSpPr>
        <p:spPr>
          <a:xfrm>
            <a:off x="938220" y="2972271"/>
            <a:ext cx="1342392" cy="461665"/>
          </a:xfrm>
          <a:prstGeom prst="rect">
            <a:avLst/>
          </a:prstGeom>
          <a:noFill/>
        </p:spPr>
        <p:txBody>
          <a:bodyPr wrap="square" rtlCol="0">
            <a:spAutoFit/>
          </a:bodyPr>
          <a:lstStyle/>
          <a:p>
            <a:r>
              <a:rPr lang="sv-SE" sz="1200" dirty="0"/>
              <a:t>Underlättande villkor</a:t>
            </a:r>
          </a:p>
        </p:txBody>
      </p:sp>
      <p:sp>
        <p:nvSpPr>
          <p:cNvPr id="15" name="Rectangle 14"/>
          <p:cNvSpPr/>
          <p:nvPr/>
        </p:nvSpPr>
        <p:spPr>
          <a:xfrm>
            <a:off x="3482994"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TextBox 15"/>
          <p:cNvSpPr txBox="1"/>
          <p:nvPr/>
        </p:nvSpPr>
        <p:spPr>
          <a:xfrm>
            <a:off x="3468744" y="1784138"/>
            <a:ext cx="1458162" cy="461665"/>
          </a:xfrm>
          <a:prstGeom prst="rect">
            <a:avLst/>
          </a:prstGeom>
          <a:noFill/>
        </p:spPr>
        <p:txBody>
          <a:bodyPr wrap="square" rtlCol="0">
            <a:spAutoFit/>
          </a:bodyPr>
          <a:lstStyle/>
          <a:p>
            <a:r>
              <a:rPr lang="sv-SE" sz="1200" dirty="0"/>
              <a:t>Intention att använda systemet</a:t>
            </a:r>
          </a:p>
        </p:txBody>
      </p:sp>
      <p:sp>
        <p:nvSpPr>
          <p:cNvPr id="19" name="Rectangle 18"/>
          <p:cNvSpPr/>
          <p:nvPr/>
        </p:nvSpPr>
        <p:spPr>
          <a:xfrm>
            <a:off x="1902570"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 name="TextBox 19"/>
          <p:cNvSpPr txBox="1"/>
          <p:nvPr/>
        </p:nvSpPr>
        <p:spPr>
          <a:xfrm>
            <a:off x="2158350" y="4336671"/>
            <a:ext cx="648072" cy="276999"/>
          </a:xfrm>
          <a:prstGeom prst="rect">
            <a:avLst/>
          </a:prstGeom>
          <a:noFill/>
        </p:spPr>
        <p:txBody>
          <a:bodyPr wrap="square" rtlCol="0">
            <a:spAutoFit/>
          </a:bodyPr>
          <a:lstStyle/>
          <a:p>
            <a:r>
              <a:rPr lang="sv-SE" sz="1200" dirty="0"/>
              <a:t>Kön</a:t>
            </a:r>
          </a:p>
        </p:txBody>
      </p:sp>
      <p:sp>
        <p:nvSpPr>
          <p:cNvPr id="21" name="Rectangle 20"/>
          <p:cNvSpPr/>
          <p:nvPr/>
        </p:nvSpPr>
        <p:spPr>
          <a:xfrm>
            <a:off x="3085074"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TextBox 21"/>
          <p:cNvSpPr txBox="1"/>
          <p:nvPr/>
        </p:nvSpPr>
        <p:spPr>
          <a:xfrm>
            <a:off x="3340854" y="4336671"/>
            <a:ext cx="648072" cy="276999"/>
          </a:xfrm>
          <a:prstGeom prst="rect">
            <a:avLst/>
          </a:prstGeom>
          <a:noFill/>
        </p:spPr>
        <p:txBody>
          <a:bodyPr wrap="square" rtlCol="0">
            <a:spAutoFit/>
          </a:bodyPr>
          <a:lstStyle/>
          <a:p>
            <a:r>
              <a:rPr lang="sv-SE" sz="1200" dirty="0"/>
              <a:t>Ålder</a:t>
            </a:r>
          </a:p>
        </p:txBody>
      </p:sp>
      <p:sp>
        <p:nvSpPr>
          <p:cNvPr id="23" name="Rectangle 22"/>
          <p:cNvSpPr/>
          <p:nvPr/>
        </p:nvSpPr>
        <p:spPr>
          <a:xfrm>
            <a:off x="4224828"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4" name="TextBox 23"/>
          <p:cNvSpPr txBox="1"/>
          <p:nvPr/>
        </p:nvSpPr>
        <p:spPr>
          <a:xfrm>
            <a:off x="4264584" y="4336671"/>
            <a:ext cx="864096" cy="276999"/>
          </a:xfrm>
          <a:prstGeom prst="rect">
            <a:avLst/>
          </a:prstGeom>
          <a:noFill/>
        </p:spPr>
        <p:txBody>
          <a:bodyPr wrap="square" rtlCol="0">
            <a:spAutoFit/>
          </a:bodyPr>
          <a:lstStyle/>
          <a:p>
            <a:r>
              <a:rPr lang="sv-SE" sz="1200" dirty="0"/>
              <a:t>Erfarenhet</a:t>
            </a:r>
          </a:p>
        </p:txBody>
      </p:sp>
      <p:sp>
        <p:nvSpPr>
          <p:cNvPr id="25" name="Rectangle 24"/>
          <p:cNvSpPr/>
          <p:nvPr/>
        </p:nvSpPr>
        <p:spPr>
          <a:xfrm>
            <a:off x="5412960" y="4214408"/>
            <a:ext cx="138990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6" name="TextBox 25"/>
          <p:cNvSpPr txBox="1"/>
          <p:nvPr/>
        </p:nvSpPr>
        <p:spPr>
          <a:xfrm>
            <a:off x="5452716" y="4257158"/>
            <a:ext cx="1296144" cy="461665"/>
          </a:xfrm>
          <a:prstGeom prst="rect">
            <a:avLst/>
          </a:prstGeom>
          <a:noFill/>
        </p:spPr>
        <p:txBody>
          <a:bodyPr wrap="square" rtlCol="0">
            <a:spAutoFit/>
          </a:bodyPr>
          <a:lstStyle/>
          <a:p>
            <a:r>
              <a:rPr lang="sv-SE" sz="1200" dirty="0"/>
              <a:t>Frivillighet att </a:t>
            </a:r>
          </a:p>
          <a:p>
            <a:r>
              <a:rPr lang="sv-SE" sz="1200" dirty="0"/>
              <a:t>använda systemet</a:t>
            </a:r>
          </a:p>
        </p:txBody>
      </p:sp>
      <p:cxnSp>
        <p:nvCxnSpPr>
          <p:cNvPr id="28" name="Straight Arrow Connector 27"/>
          <p:cNvCxnSpPr/>
          <p:nvPr/>
        </p:nvCxnSpPr>
        <p:spPr>
          <a:xfrm>
            <a:off x="2334618" y="1352090"/>
            <a:ext cx="1105626" cy="5470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334618" y="2216186"/>
            <a:ext cx="1134126"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449122" y="2351201"/>
            <a:ext cx="3540768" cy="8433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6" idx="1"/>
          </p:cNvCxnSpPr>
          <p:nvPr/>
        </p:nvCxnSpPr>
        <p:spPr>
          <a:xfrm flipV="1">
            <a:off x="2334618" y="2014971"/>
            <a:ext cx="1134126" cy="6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4872900" y="2014972"/>
            <a:ext cx="918102" cy="12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Down Arrow 41"/>
          <p:cNvSpPr/>
          <p:nvPr/>
        </p:nvSpPr>
        <p:spPr>
          <a:xfrm rot="10800000">
            <a:off x="2470893" y="3092495"/>
            <a:ext cx="3874182" cy="918102"/>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3" name="TextBox 42"/>
          <p:cNvSpPr txBox="1"/>
          <p:nvPr/>
        </p:nvSpPr>
        <p:spPr>
          <a:xfrm>
            <a:off x="3443001" y="3289389"/>
            <a:ext cx="2052228" cy="738664"/>
          </a:xfrm>
          <a:prstGeom prst="rect">
            <a:avLst/>
          </a:prstGeom>
          <a:noFill/>
        </p:spPr>
        <p:txBody>
          <a:bodyPr wrap="square" rtlCol="0">
            <a:spAutoFit/>
          </a:bodyPr>
          <a:lstStyle/>
          <a:p>
            <a:r>
              <a:rPr lang="sv-SE" sz="1050" dirty="0"/>
              <a:t>Notera att de olika oberoende  variablerna effekt på de beroende variablerna  medieras/påverkas till viss del av följande faktorer</a:t>
            </a:r>
          </a:p>
        </p:txBody>
      </p:sp>
      <p:sp>
        <p:nvSpPr>
          <p:cNvPr id="41" name="TextBox 40"/>
          <p:cNvSpPr txBox="1"/>
          <p:nvPr/>
        </p:nvSpPr>
        <p:spPr>
          <a:xfrm rot="16200000">
            <a:off x="7641943" y="3514100"/>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18-23)</a:t>
            </a:r>
          </a:p>
        </p:txBody>
      </p:sp>
      <p:sp>
        <p:nvSpPr>
          <p:cNvPr id="34" name="Rectangle 33"/>
          <p:cNvSpPr/>
          <p:nvPr/>
        </p:nvSpPr>
        <p:spPr>
          <a:xfrm>
            <a:off x="5805252" y="1836836"/>
            <a:ext cx="997614"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5" name="TextBox 34"/>
          <p:cNvSpPr txBox="1"/>
          <p:nvPr/>
        </p:nvSpPr>
        <p:spPr>
          <a:xfrm>
            <a:off x="5791002" y="1836837"/>
            <a:ext cx="1103784" cy="461665"/>
          </a:xfrm>
          <a:prstGeom prst="rect">
            <a:avLst/>
          </a:prstGeom>
          <a:noFill/>
        </p:spPr>
        <p:txBody>
          <a:bodyPr wrap="square" rtlCol="0">
            <a:spAutoFit/>
          </a:bodyPr>
          <a:lstStyle/>
          <a:p>
            <a:r>
              <a:rPr lang="sv-SE" sz="1200" dirty="0" smtClean="0"/>
              <a:t>Användnings-beteende</a:t>
            </a:r>
            <a:endParaRPr lang="sv-SE" sz="1200" dirty="0"/>
          </a:p>
        </p:txBody>
      </p:sp>
    </p:spTree>
    <p:extLst>
      <p:ext uri="{BB962C8B-B14F-4D97-AF65-F5344CB8AC3E}">
        <p14:creationId xmlns:p14="http://schemas.microsoft.com/office/powerpoint/2010/main" val="268925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91381" y="283204"/>
            <a:ext cx="6172200" cy="857250"/>
          </a:xfrm>
        </p:spPr>
        <p:txBody>
          <a:bodyPr>
            <a:normAutofit/>
          </a:bodyPr>
          <a:lstStyle/>
          <a:p>
            <a:r>
              <a:rPr lang="sv-SE" sz="2400" dirty="0" smtClean="0"/>
              <a:t>UTAUT</a:t>
            </a:r>
            <a:endParaRPr lang="sv-SE" sz="2700" dirty="0"/>
          </a:p>
        </p:txBody>
      </p:sp>
      <p:sp>
        <p:nvSpPr>
          <p:cNvPr id="5" name="Rectangle 4"/>
          <p:cNvSpPr/>
          <p:nvPr/>
        </p:nvSpPr>
        <p:spPr>
          <a:xfrm>
            <a:off x="930462" y="1190072"/>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TextBox 7"/>
          <p:cNvSpPr txBox="1"/>
          <p:nvPr/>
        </p:nvSpPr>
        <p:spPr>
          <a:xfrm>
            <a:off x="916212" y="1190073"/>
            <a:ext cx="1620180" cy="461665"/>
          </a:xfrm>
          <a:prstGeom prst="rect">
            <a:avLst/>
          </a:prstGeom>
          <a:noFill/>
        </p:spPr>
        <p:txBody>
          <a:bodyPr wrap="square" rtlCol="0">
            <a:spAutoFit/>
          </a:bodyPr>
          <a:lstStyle/>
          <a:p>
            <a:r>
              <a:rPr lang="sv-SE" sz="1200" dirty="0"/>
              <a:t>Förväntad arbetsprestation</a:t>
            </a:r>
          </a:p>
        </p:txBody>
      </p:sp>
      <p:sp>
        <p:nvSpPr>
          <p:cNvPr id="9" name="Rectangle 8"/>
          <p:cNvSpPr/>
          <p:nvPr/>
        </p:nvSpPr>
        <p:spPr>
          <a:xfrm>
            <a:off x="944712"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0" name="TextBox 9"/>
          <p:cNvSpPr txBox="1"/>
          <p:nvPr/>
        </p:nvSpPr>
        <p:spPr>
          <a:xfrm>
            <a:off x="930462" y="1784139"/>
            <a:ext cx="1242138" cy="461665"/>
          </a:xfrm>
          <a:prstGeom prst="rect">
            <a:avLst/>
          </a:prstGeom>
          <a:noFill/>
        </p:spPr>
        <p:txBody>
          <a:bodyPr wrap="square" rtlCol="0">
            <a:spAutoFit/>
          </a:bodyPr>
          <a:lstStyle/>
          <a:p>
            <a:r>
              <a:rPr lang="sv-SE" sz="1200" dirty="0"/>
              <a:t>Förväntad ansträngning</a:t>
            </a:r>
          </a:p>
        </p:txBody>
      </p:sp>
      <p:sp>
        <p:nvSpPr>
          <p:cNvPr id="11" name="Rectangle 10"/>
          <p:cNvSpPr/>
          <p:nvPr/>
        </p:nvSpPr>
        <p:spPr>
          <a:xfrm>
            <a:off x="952470" y="2378204"/>
            <a:ext cx="138214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TextBox 11"/>
          <p:cNvSpPr txBox="1"/>
          <p:nvPr/>
        </p:nvSpPr>
        <p:spPr>
          <a:xfrm>
            <a:off x="930462" y="2378205"/>
            <a:ext cx="1504410" cy="276999"/>
          </a:xfrm>
          <a:prstGeom prst="rect">
            <a:avLst/>
          </a:prstGeom>
          <a:noFill/>
        </p:spPr>
        <p:txBody>
          <a:bodyPr wrap="square" rtlCol="0">
            <a:spAutoFit/>
          </a:bodyPr>
          <a:lstStyle/>
          <a:p>
            <a:r>
              <a:rPr lang="sv-SE" sz="1200" dirty="0"/>
              <a:t>Social påverkan</a:t>
            </a:r>
          </a:p>
        </p:txBody>
      </p:sp>
      <p:sp>
        <p:nvSpPr>
          <p:cNvPr id="13" name="Rectangle 12"/>
          <p:cNvSpPr/>
          <p:nvPr/>
        </p:nvSpPr>
        <p:spPr>
          <a:xfrm>
            <a:off x="952470" y="2972270"/>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 name="TextBox 13"/>
          <p:cNvSpPr txBox="1"/>
          <p:nvPr/>
        </p:nvSpPr>
        <p:spPr>
          <a:xfrm>
            <a:off x="938220" y="2972271"/>
            <a:ext cx="1342392" cy="461665"/>
          </a:xfrm>
          <a:prstGeom prst="rect">
            <a:avLst/>
          </a:prstGeom>
          <a:noFill/>
        </p:spPr>
        <p:txBody>
          <a:bodyPr wrap="square" rtlCol="0">
            <a:spAutoFit/>
          </a:bodyPr>
          <a:lstStyle/>
          <a:p>
            <a:r>
              <a:rPr lang="sv-SE" sz="1200" dirty="0"/>
              <a:t>Underlättande villkor</a:t>
            </a:r>
          </a:p>
        </p:txBody>
      </p:sp>
      <p:sp>
        <p:nvSpPr>
          <p:cNvPr id="15" name="Rectangle 14"/>
          <p:cNvSpPr/>
          <p:nvPr/>
        </p:nvSpPr>
        <p:spPr>
          <a:xfrm>
            <a:off x="3482994"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TextBox 15"/>
          <p:cNvSpPr txBox="1"/>
          <p:nvPr/>
        </p:nvSpPr>
        <p:spPr>
          <a:xfrm>
            <a:off x="3468744" y="1784138"/>
            <a:ext cx="1458162" cy="461665"/>
          </a:xfrm>
          <a:prstGeom prst="rect">
            <a:avLst/>
          </a:prstGeom>
          <a:noFill/>
        </p:spPr>
        <p:txBody>
          <a:bodyPr wrap="square" rtlCol="0">
            <a:spAutoFit/>
          </a:bodyPr>
          <a:lstStyle/>
          <a:p>
            <a:r>
              <a:rPr lang="sv-SE" sz="1200" dirty="0"/>
              <a:t>Intention att använda systemet</a:t>
            </a:r>
          </a:p>
        </p:txBody>
      </p:sp>
      <p:sp>
        <p:nvSpPr>
          <p:cNvPr id="19" name="Rectangle 18"/>
          <p:cNvSpPr/>
          <p:nvPr/>
        </p:nvSpPr>
        <p:spPr>
          <a:xfrm>
            <a:off x="1902570"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 name="TextBox 19"/>
          <p:cNvSpPr txBox="1"/>
          <p:nvPr/>
        </p:nvSpPr>
        <p:spPr>
          <a:xfrm>
            <a:off x="2158350" y="4336671"/>
            <a:ext cx="648072" cy="276999"/>
          </a:xfrm>
          <a:prstGeom prst="rect">
            <a:avLst/>
          </a:prstGeom>
          <a:noFill/>
        </p:spPr>
        <p:txBody>
          <a:bodyPr wrap="square" rtlCol="0">
            <a:spAutoFit/>
          </a:bodyPr>
          <a:lstStyle/>
          <a:p>
            <a:r>
              <a:rPr lang="sv-SE" sz="1200" dirty="0"/>
              <a:t>Kön</a:t>
            </a:r>
          </a:p>
        </p:txBody>
      </p:sp>
      <p:sp>
        <p:nvSpPr>
          <p:cNvPr id="21" name="Rectangle 20"/>
          <p:cNvSpPr/>
          <p:nvPr/>
        </p:nvSpPr>
        <p:spPr>
          <a:xfrm>
            <a:off x="3085074"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TextBox 21"/>
          <p:cNvSpPr txBox="1"/>
          <p:nvPr/>
        </p:nvSpPr>
        <p:spPr>
          <a:xfrm>
            <a:off x="3340854" y="4336671"/>
            <a:ext cx="648072" cy="276999"/>
          </a:xfrm>
          <a:prstGeom prst="rect">
            <a:avLst/>
          </a:prstGeom>
          <a:noFill/>
        </p:spPr>
        <p:txBody>
          <a:bodyPr wrap="square" rtlCol="0">
            <a:spAutoFit/>
          </a:bodyPr>
          <a:lstStyle/>
          <a:p>
            <a:r>
              <a:rPr lang="sv-SE" sz="1200" dirty="0"/>
              <a:t>Ålder</a:t>
            </a:r>
          </a:p>
        </p:txBody>
      </p:sp>
      <p:sp>
        <p:nvSpPr>
          <p:cNvPr id="23" name="Rectangle 22"/>
          <p:cNvSpPr/>
          <p:nvPr/>
        </p:nvSpPr>
        <p:spPr>
          <a:xfrm>
            <a:off x="4224828"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4" name="TextBox 23"/>
          <p:cNvSpPr txBox="1"/>
          <p:nvPr/>
        </p:nvSpPr>
        <p:spPr>
          <a:xfrm>
            <a:off x="4264584" y="4336671"/>
            <a:ext cx="864096" cy="276999"/>
          </a:xfrm>
          <a:prstGeom prst="rect">
            <a:avLst/>
          </a:prstGeom>
          <a:noFill/>
        </p:spPr>
        <p:txBody>
          <a:bodyPr wrap="square" rtlCol="0">
            <a:spAutoFit/>
          </a:bodyPr>
          <a:lstStyle/>
          <a:p>
            <a:r>
              <a:rPr lang="sv-SE" sz="1200" dirty="0"/>
              <a:t>Erfarenhet</a:t>
            </a:r>
          </a:p>
        </p:txBody>
      </p:sp>
      <p:sp>
        <p:nvSpPr>
          <p:cNvPr id="25" name="Rectangle 24"/>
          <p:cNvSpPr/>
          <p:nvPr/>
        </p:nvSpPr>
        <p:spPr>
          <a:xfrm>
            <a:off x="5412960" y="4214408"/>
            <a:ext cx="138990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6" name="TextBox 25"/>
          <p:cNvSpPr txBox="1"/>
          <p:nvPr/>
        </p:nvSpPr>
        <p:spPr>
          <a:xfrm>
            <a:off x="5452716" y="4257158"/>
            <a:ext cx="1296144" cy="461665"/>
          </a:xfrm>
          <a:prstGeom prst="rect">
            <a:avLst/>
          </a:prstGeom>
          <a:noFill/>
        </p:spPr>
        <p:txBody>
          <a:bodyPr wrap="square" rtlCol="0">
            <a:spAutoFit/>
          </a:bodyPr>
          <a:lstStyle/>
          <a:p>
            <a:r>
              <a:rPr lang="sv-SE" sz="1200" dirty="0"/>
              <a:t>Frivillighet att </a:t>
            </a:r>
          </a:p>
          <a:p>
            <a:r>
              <a:rPr lang="sv-SE" sz="1200" dirty="0"/>
              <a:t>använda systemet</a:t>
            </a:r>
          </a:p>
        </p:txBody>
      </p:sp>
      <p:cxnSp>
        <p:nvCxnSpPr>
          <p:cNvPr id="28" name="Straight Arrow Connector 27"/>
          <p:cNvCxnSpPr/>
          <p:nvPr/>
        </p:nvCxnSpPr>
        <p:spPr>
          <a:xfrm>
            <a:off x="2334618" y="1352090"/>
            <a:ext cx="1105626" cy="5470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334618" y="2216186"/>
            <a:ext cx="1134126"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449122" y="2351201"/>
            <a:ext cx="3540768" cy="8433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6" idx="1"/>
          </p:cNvCxnSpPr>
          <p:nvPr/>
        </p:nvCxnSpPr>
        <p:spPr>
          <a:xfrm flipV="1">
            <a:off x="2334618" y="2014971"/>
            <a:ext cx="1134126" cy="6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4872900" y="2014972"/>
            <a:ext cx="918102" cy="12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Down Arrow 41"/>
          <p:cNvSpPr/>
          <p:nvPr/>
        </p:nvSpPr>
        <p:spPr>
          <a:xfrm rot="10800000">
            <a:off x="2470893" y="3092495"/>
            <a:ext cx="3874182" cy="918102"/>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3" name="TextBox 42"/>
          <p:cNvSpPr txBox="1"/>
          <p:nvPr/>
        </p:nvSpPr>
        <p:spPr>
          <a:xfrm>
            <a:off x="3443001" y="3289389"/>
            <a:ext cx="2052228" cy="738664"/>
          </a:xfrm>
          <a:prstGeom prst="rect">
            <a:avLst/>
          </a:prstGeom>
          <a:noFill/>
        </p:spPr>
        <p:txBody>
          <a:bodyPr wrap="square" rtlCol="0">
            <a:spAutoFit/>
          </a:bodyPr>
          <a:lstStyle/>
          <a:p>
            <a:r>
              <a:rPr lang="sv-SE" sz="1050" dirty="0"/>
              <a:t>Notera att de olika oberoende  variablerna effekt på de beroende variablerna  medieras/påverkas till viss del av följande faktorer</a:t>
            </a:r>
          </a:p>
        </p:txBody>
      </p:sp>
      <p:sp>
        <p:nvSpPr>
          <p:cNvPr id="41" name="TextBox 40"/>
          <p:cNvSpPr txBox="1"/>
          <p:nvPr/>
        </p:nvSpPr>
        <p:spPr>
          <a:xfrm rot="16200000">
            <a:off x="7641943" y="3514100"/>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18-23)</a:t>
            </a:r>
          </a:p>
        </p:txBody>
      </p:sp>
      <p:cxnSp>
        <p:nvCxnSpPr>
          <p:cNvPr id="32" name="Straight Connector 31"/>
          <p:cNvCxnSpPr/>
          <p:nvPr/>
        </p:nvCxnSpPr>
        <p:spPr>
          <a:xfrm flipH="1">
            <a:off x="2057463" y="1165327"/>
            <a:ext cx="648072" cy="16201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07738" y="1039649"/>
            <a:ext cx="1949343" cy="253916"/>
          </a:xfrm>
          <a:prstGeom prst="rect">
            <a:avLst/>
          </a:prstGeom>
          <a:noFill/>
        </p:spPr>
        <p:txBody>
          <a:bodyPr wrap="square" rtlCol="0">
            <a:spAutoFit/>
          </a:bodyPr>
          <a:lstStyle/>
          <a:p>
            <a:r>
              <a:rPr lang="sv-SE" sz="1050" dirty="0"/>
              <a:t>Som TAM:s upplevd nytta</a:t>
            </a:r>
          </a:p>
        </p:txBody>
      </p:sp>
      <p:cxnSp>
        <p:nvCxnSpPr>
          <p:cNvPr id="35" name="Straight Connector 34"/>
          <p:cNvCxnSpPr/>
          <p:nvPr/>
        </p:nvCxnSpPr>
        <p:spPr>
          <a:xfrm flipH="1">
            <a:off x="2115172" y="1536592"/>
            <a:ext cx="1134126" cy="486054"/>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03304" y="1374574"/>
            <a:ext cx="2646294" cy="253916"/>
          </a:xfrm>
          <a:prstGeom prst="rect">
            <a:avLst/>
          </a:prstGeom>
          <a:noFill/>
        </p:spPr>
        <p:txBody>
          <a:bodyPr wrap="square" rtlCol="0">
            <a:spAutoFit/>
          </a:bodyPr>
          <a:lstStyle/>
          <a:p>
            <a:r>
              <a:rPr lang="sv-SE" sz="1050" dirty="0"/>
              <a:t>Som TAM:s upplevd enkelhet att använda</a:t>
            </a:r>
          </a:p>
        </p:txBody>
      </p:sp>
      <p:cxnSp>
        <p:nvCxnSpPr>
          <p:cNvPr id="37" name="Straight Connector 36"/>
          <p:cNvCxnSpPr>
            <a:endCxn id="39" idx="1"/>
          </p:cNvCxnSpPr>
          <p:nvPr/>
        </p:nvCxnSpPr>
        <p:spPr>
          <a:xfrm>
            <a:off x="2266362" y="2642056"/>
            <a:ext cx="270030" cy="7251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36392" y="2426032"/>
            <a:ext cx="2322258" cy="577081"/>
          </a:xfrm>
          <a:prstGeom prst="rect">
            <a:avLst/>
          </a:prstGeom>
          <a:noFill/>
        </p:spPr>
        <p:txBody>
          <a:bodyPr wrap="square" rtlCol="0">
            <a:spAutoFit/>
          </a:bodyPr>
          <a:lstStyle/>
          <a:p>
            <a:r>
              <a:rPr lang="sv-SE" sz="1050" dirty="0"/>
              <a:t>Den grad som individer upplever att andra tror att hon/han ska använda systemet  (högsta ledning, kollegor)</a:t>
            </a:r>
          </a:p>
        </p:txBody>
      </p:sp>
      <p:cxnSp>
        <p:nvCxnSpPr>
          <p:cNvPr id="44" name="Straight Connector 43"/>
          <p:cNvCxnSpPr/>
          <p:nvPr/>
        </p:nvCxnSpPr>
        <p:spPr>
          <a:xfrm flipH="1">
            <a:off x="816822" y="3373910"/>
            <a:ext cx="324036" cy="27003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76762" y="3535928"/>
            <a:ext cx="2322258" cy="900246"/>
          </a:xfrm>
          <a:prstGeom prst="rect">
            <a:avLst/>
          </a:prstGeom>
          <a:noFill/>
        </p:spPr>
        <p:txBody>
          <a:bodyPr wrap="square" rtlCol="0">
            <a:spAutoFit/>
          </a:bodyPr>
          <a:lstStyle/>
          <a:p>
            <a:r>
              <a:rPr lang="sv-SE" sz="1050" dirty="0"/>
              <a:t>Omfattning av underlättande villkor som organisationen har satt in som  till exempel användarträning, minskade arbetsuppgifter i början av användningen</a:t>
            </a:r>
          </a:p>
        </p:txBody>
      </p:sp>
      <p:sp>
        <p:nvSpPr>
          <p:cNvPr id="48" name="Rectangle 47"/>
          <p:cNvSpPr/>
          <p:nvPr/>
        </p:nvSpPr>
        <p:spPr>
          <a:xfrm>
            <a:off x="5805252" y="1836836"/>
            <a:ext cx="997614"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9" name="TextBox 48"/>
          <p:cNvSpPr txBox="1"/>
          <p:nvPr/>
        </p:nvSpPr>
        <p:spPr>
          <a:xfrm>
            <a:off x="5791001" y="1836837"/>
            <a:ext cx="1172579" cy="461665"/>
          </a:xfrm>
          <a:prstGeom prst="rect">
            <a:avLst/>
          </a:prstGeom>
          <a:noFill/>
        </p:spPr>
        <p:txBody>
          <a:bodyPr wrap="square" rtlCol="0">
            <a:spAutoFit/>
          </a:bodyPr>
          <a:lstStyle/>
          <a:p>
            <a:r>
              <a:rPr lang="sv-SE" sz="1200" dirty="0" smtClean="0"/>
              <a:t>Användnings-beteende</a:t>
            </a:r>
            <a:endParaRPr lang="sv-SE" sz="1200" dirty="0"/>
          </a:p>
        </p:txBody>
      </p:sp>
    </p:spTree>
    <p:extLst>
      <p:ext uri="{BB962C8B-B14F-4D97-AF65-F5344CB8AC3E}">
        <p14:creationId xmlns:p14="http://schemas.microsoft.com/office/powerpoint/2010/main" val="1078807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latin typeface="+mn-lt"/>
              </a:rPr>
              <a:t>Organisationskultur och IT</a:t>
            </a:r>
          </a:p>
        </p:txBody>
      </p:sp>
    </p:spTree>
    <p:extLst>
      <p:ext uri="{BB962C8B-B14F-4D97-AF65-F5344CB8AC3E}">
        <p14:creationId xmlns:p14="http://schemas.microsoft.com/office/powerpoint/2010/main" val="4289926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Organisationskultur</a:t>
            </a:r>
          </a:p>
        </p:txBody>
      </p:sp>
      <p:sp>
        <p:nvSpPr>
          <p:cNvPr id="41987" name="Content Placeholder 2"/>
          <p:cNvSpPr>
            <a:spLocks noGrp="1"/>
          </p:cNvSpPr>
          <p:nvPr>
            <p:ph idx="1"/>
          </p:nvPr>
        </p:nvSpPr>
        <p:spPr>
          <a:xfrm>
            <a:off x="882784" y="1432585"/>
            <a:ext cx="8037479" cy="3888432"/>
          </a:xfrm>
        </p:spPr>
        <p:txBody>
          <a:bodyPr>
            <a:normAutofit/>
          </a:bodyPr>
          <a:lstStyle/>
          <a:p>
            <a:r>
              <a:rPr lang="sv-SE" sz="1800" b="1" dirty="0" smtClean="0">
                <a:latin typeface="+mn-lt"/>
              </a:rPr>
              <a:t>Organisationskultur </a:t>
            </a:r>
            <a:r>
              <a:rPr lang="sv-SE" sz="1800" dirty="0">
                <a:latin typeface="+mn-lt"/>
              </a:rPr>
              <a:t>– en uppsättning sociala normer </a:t>
            </a:r>
            <a:r>
              <a:rPr lang="sv-SE" sz="1800" dirty="0" smtClean="0">
                <a:latin typeface="+mn-lt"/>
              </a:rPr>
              <a:t>och värderingar som </a:t>
            </a:r>
            <a:r>
              <a:rPr lang="sv-SE" sz="1800" dirty="0">
                <a:latin typeface="+mn-lt"/>
              </a:rPr>
              <a:t>identifierar vad som är viktigt i en grupp och hur den interagerar med </a:t>
            </a:r>
            <a:r>
              <a:rPr lang="sv-SE" sz="1800" dirty="0" smtClean="0">
                <a:latin typeface="+mn-lt"/>
              </a:rPr>
              <a:t>sina medlemmar</a:t>
            </a:r>
            <a:endParaRPr lang="sv-SE" sz="1800" dirty="0">
              <a:latin typeface="+mn-lt"/>
            </a:endParaRPr>
          </a:p>
          <a:p>
            <a:r>
              <a:rPr lang="sv-SE" sz="1800" dirty="0">
                <a:latin typeface="+mn-lt"/>
              </a:rPr>
              <a:t>Organisationskultur är ett ganska diffust begrepp som görs relativt konkret och användbart av </a:t>
            </a:r>
            <a:r>
              <a:rPr lang="sv-SE" sz="1800" b="1" dirty="0">
                <a:latin typeface="+mn-lt"/>
              </a:rPr>
              <a:t>Quinn i de så kallade kulturella </a:t>
            </a:r>
            <a:r>
              <a:rPr lang="sv-SE" sz="1800" b="1" dirty="0" smtClean="0">
                <a:latin typeface="+mn-lt"/>
              </a:rPr>
              <a:t>typer</a:t>
            </a:r>
            <a:endParaRPr lang="sv-SE" sz="1800" b="1" dirty="0">
              <a:latin typeface="+mn-lt"/>
            </a:endParaRPr>
          </a:p>
          <a:p>
            <a:endParaRPr lang="sv-SE" sz="1350" dirty="0"/>
          </a:p>
          <a:p>
            <a:pPr lvl="1"/>
            <a:endParaRPr lang="sv-SE" sz="750" dirty="0"/>
          </a:p>
          <a:p>
            <a:pPr lvl="1"/>
            <a:endParaRPr lang="sv-SE" sz="1500" dirty="0"/>
          </a:p>
          <a:p>
            <a:pPr>
              <a:buNone/>
            </a:pPr>
            <a:endParaRPr lang="sv-SE" dirty="0" smtClean="0"/>
          </a:p>
        </p:txBody>
      </p:sp>
      <p:sp>
        <p:nvSpPr>
          <p:cNvPr id="5" name="TextBox 4"/>
          <p:cNvSpPr txBox="1"/>
          <p:nvPr/>
        </p:nvSpPr>
        <p:spPr>
          <a:xfrm>
            <a:off x="6232756" y="4631097"/>
            <a:ext cx="3125252" cy="300082"/>
          </a:xfrm>
          <a:prstGeom prst="rect">
            <a:avLst/>
          </a:prstGeom>
          <a:noFill/>
        </p:spPr>
        <p:txBody>
          <a:bodyPr wrap="square" rtlCol="0">
            <a:spAutoFit/>
          </a:bodyPr>
          <a:lstStyle/>
          <a:p>
            <a:r>
              <a:rPr lang="sv-SE" sz="1350" dirty="0"/>
              <a:t>(</a:t>
            </a:r>
            <a:r>
              <a:rPr lang="sv-SE" sz="1350" dirty="0" err="1"/>
              <a:t>Boody</a:t>
            </a:r>
            <a:r>
              <a:rPr lang="sv-SE" sz="1350" dirty="0"/>
              <a:t> et al, 2008, s 160)</a:t>
            </a:r>
          </a:p>
        </p:txBody>
      </p:sp>
    </p:spTree>
    <p:extLst>
      <p:ext uri="{BB962C8B-B14F-4D97-AF65-F5344CB8AC3E}">
        <p14:creationId xmlns:p14="http://schemas.microsoft.com/office/powerpoint/2010/main" val="88214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latin typeface="+mn-lt"/>
              </a:rPr>
              <a:t>Teorier</a:t>
            </a:r>
          </a:p>
        </p:txBody>
      </p:sp>
    </p:spTree>
    <p:extLst>
      <p:ext uri="{BB962C8B-B14F-4D97-AF65-F5344CB8AC3E}">
        <p14:creationId xmlns:p14="http://schemas.microsoft.com/office/powerpoint/2010/main" val="1089085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Quinns kulturella typer</a:t>
            </a:r>
          </a:p>
        </p:txBody>
      </p:sp>
      <p:sp>
        <p:nvSpPr>
          <p:cNvPr id="41987" name="Content Placeholder 2"/>
          <p:cNvSpPr>
            <a:spLocks noGrp="1"/>
          </p:cNvSpPr>
          <p:nvPr>
            <p:ph idx="1"/>
          </p:nvPr>
        </p:nvSpPr>
        <p:spPr>
          <a:xfrm>
            <a:off x="852913" y="1255068"/>
            <a:ext cx="4423625" cy="2567424"/>
          </a:xfrm>
        </p:spPr>
        <p:txBody>
          <a:bodyPr>
            <a:normAutofit/>
          </a:bodyPr>
          <a:lstStyle/>
          <a:p>
            <a:r>
              <a:rPr lang="sv-SE" sz="1800" b="1" dirty="0">
                <a:latin typeface="+mn-lt"/>
              </a:rPr>
              <a:t>Två dimensioner av motsättningar i organisationer</a:t>
            </a:r>
            <a:r>
              <a:rPr lang="sv-SE" sz="1800" dirty="0">
                <a:latin typeface="+mn-lt"/>
              </a:rPr>
              <a:t>:</a:t>
            </a:r>
          </a:p>
          <a:p>
            <a:pPr lvl="1"/>
            <a:r>
              <a:rPr lang="sv-SE" sz="1800" dirty="0">
                <a:latin typeface="+mn-lt"/>
              </a:rPr>
              <a:t>Flexibilitet (agility) – Kontroll</a:t>
            </a:r>
          </a:p>
          <a:p>
            <a:pPr lvl="1"/>
            <a:r>
              <a:rPr lang="sv-SE" sz="1800" dirty="0">
                <a:latin typeface="+mn-lt"/>
              </a:rPr>
              <a:t>Internt fokus –  Externt fokus</a:t>
            </a:r>
          </a:p>
          <a:p>
            <a:pPr marL="0" indent="0">
              <a:buNone/>
            </a:pPr>
            <a:endParaRPr lang="sv-SE" sz="2000" dirty="0"/>
          </a:p>
          <a:p>
            <a:pPr>
              <a:buNone/>
            </a:pPr>
            <a:endParaRPr lang="sv-SE" sz="2000" dirty="0"/>
          </a:p>
          <a:p>
            <a:pPr lvl="1"/>
            <a:endParaRPr lang="sv-SE" sz="1500" dirty="0"/>
          </a:p>
          <a:p>
            <a:pPr>
              <a:buNone/>
            </a:pPr>
            <a:endParaRPr lang="sv-SE" dirty="0" smtClean="0"/>
          </a:p>
        </p:txBody>
      </p:sp>
      <p:sp>
        <p:nvSpPr>
          <p:cNvPr id="5" name="TextBox 4"/>
          <p:cNvSpPr txBox="1"/>
          <p:nvPr/>
        </p:nvSpPr>
        <p:spPr>
          <a:xfrm>
            <a:off x="6656742" y="4746910"/>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3" name="Picture 2"/>
          <p:cNvPicPr>
            <a:picLocks noChangeAspect="1"/>
          </p:cNvPicPr>
          <p:nvPr/>
        </p:nvPicPr>
        <p:blipFill>
          <a:blip r:embed="rId3"/>
          <a:stretch>
            <a:fillRect/>
          </a:stretch>
        </p:blipFill>
        <p:spPr>
          <a:xfrm>
            <a:off x="5053049" y="1442906"/>
            <a:ext cx="4090951" cy="1674858"/>
          </a:xfrm>
          <a:prstGeom prst="rect">
            <a:avLst/>
          </a:prstGeom>
        </p:spPr>
      </p:pic>
    </p:spTree>
    <p:extLst>
      <p:ext uri="{BB962C8B-B14F-4D97-AF65-F5344CB8AC3E}">
        <p14:creationId xmlns:p14="http://schemas.microsoft.com/office/powerpoint/2010/main" val="303560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Quinns kulturella typer</a:t>
            </a:r>
          </a:p>
        </p:txBody>
      </p:sp>
      <p:sp>
        <p:nvSpPr>
          <p:cNvPr id="41987" name="Content Placeholder 2"/>
          <p:cNvSpPr>
            <a:spLocks noGrp="1"/>
          </p:cNvSpPr>
          <p:nvPr>
            <p:ph idx="1"/>
          </p:nvPr>
        </p:nvSpPr>
        <p:spPr>
          <a:xfrm>
            <a:off x="852913" y="1255068"/>
            <a:ext cx="3651631" cy="3888432"/>
          </a:xfrm>
        </p:spPr>
        <p:txBody>
          <a:bodyPr>
            <a:normAutofit/>
          </a:bodyPr>
          <a:lstStyle/>
          <a:p>
            <a:r>
              <a:rPr lang="sv-SE" sz="1800" b="1" dirty="0" smtClean="0">
                <a:latin typeface="+mn-lt"/>
              </a:rPr>
              <a:t>En </a:t>
            </a:r>
            <a:r>
              <a:rPr lang="sv-SE" sz="1800" b="1" dirty="0">
                <a:latin typeface="+mn-lt"/>
              </a:rPr>
              <a:t>organisation </a:t>
            </a:r>
            <a:r>
              <a:rPr lang="sv-SE" sz="1800" b="1" dirty="0" smtClean="0">
                <a:latin typeface="+mn-lt"/>
              </a:rPr>
              <a:t>– eller delar av  en organisation </a:t>
            </a:r>
            <a:r>
              <a:rPr lang="sv-SE" sz="1800" dirty="0"/>
              <a:t>–</a:t>
            </a:r>
            <a:r>
              <a:rPr lang="sv-SE" sz="1800" b="1" dirty="0"/>
              <a:t> </a:t>
            </a:r>
            <a:r>
              <a:rPr lang="sv-SE" sz="1800" b="1" dirty="0" smtClean="0">
                <a:latin typeface="+mn-lt"/>
              </a:rPr>
              <a:t>kan </a:t>
            </a:r>
            <a:r>
              <a:rPr lang="sv-SE" sz="1800" b="1" dirty="0">
                <a:latin typeface="+mn-lt"/>
              </a:rPr>
              <a:t>kategoriseras i en kulturell typ. </a:t>
            </a:r>
            <a:endParaRPr lang="sv-SE" sz="1800" b="1" dirty="0" smtClean="0">
              <a:latin typeface="+mn-lt"/>
            </a:endParaRPr>
          </a:p>
          <a:p>
            <a:r>
              <a:rPr lang="sv-SE" sz="1800" dirty="0" smtClean="0">
                <a:latin typeface="+mn-lt"/>
              </a:rPr>
              <a:t>Det </a:t>
            </a:r>
            <a:r>
              <a:rPr lang="sv-SE" sz="1800" dirty="0">
                <a:latin typeface="+mn-lt"/>
              </a:rPr>
              <a:t>finns </a:t>
            </a:r>
            <a:r>
              <a:rPr lang="sv-SE" sz="1800" b="1" dirty="0">
                <a:latin typeface="+mn-lt"/>
              </a:rPr>
              <a:t>fyra kulturella typer</a:t>
            </a:r>
            <a:r>
              <a:rPr lang="sv-SE" sz="1800" dirty="0">
                <a:latin typeface="+mn-lt"/>
              </a:rPr>
              <a:t>, </a:t>
            </a:r>
            <a:r>
              <a:rPr lang="sv-SE" sz="1800" dirty="0" smtClean="0">
                <a:latin typeface="+mn-lt"/>
              </a:rPr>
              <a:t>en i varje fält i fyrfältaren och som </a:t>
            </a:r>
            <a:r>
              <a:rPr lang="sv-SE" sz="1800" dirty="0">
                <a:latin typeface="+mn-lt"/>
              </a:rPr>
              <a:t>fås fram genom att kombinera de fyra begreppen i dimensionerna: flexibilitet, kontroll, internt fokus, externt </a:t>
            </a:r>
            <a:r>
              <a:rPr lang="sv-SE" sz="1800" dirty="0" smtClean="0">
                <a:latin typeface="+mn-lt"/>
              </a:rPr>
              <a:t>fokus</a:t>
            </a:r>
            <a:endParaRPr lang="sv-SE" sz="2000" dirty="0"/>
          </a:p>
          <a:p>
            <a:pPr>
              <a:buNone/>
            </a:pPr>
            <a:endParaRPr lang="sv-SE" sz="2000" dirty="0"/>
          </a:p>
          <a:p>
            <a:pPr lvl="1"/>
            <a:endParaRPr lang="sv-SE" sz="1500" dirty="0"/>
          </a:p>
          <a:p>
            <a:pPr>
              <a:buNone/>
            </a:pPr>
            <a:endParaRPr lang="sv-SE" dirty="0" smtClean="0"/>
          </a:p>
        </p:txBody>
      </p:sp>
      <p:sp>
        <p:nvSpPr>
          <p:cNvPr id="5" name="TextBox 4"/>
          <p:cNvSpPr txBox="1"/>
          <p:nvPr/>
        </p:nvSpPr>
        <p:spPr>
          <a:xfrm>
            <a:off x="6656742" y="4746910"/>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3" name="Picture 2"/>
          <p:cNvPicPr>
            <a:picLocks noChangeAspect="1"/>
          </p:cNvPicPr>
          <p:nvPr/>
        </p:nvPicPr>
        <p:blipFill>
          <a:blip r:embed="rId3"/>
          <a:stretch>
            <a:fillRect/>
          </a:stretch>
        </p:blipFill>
        <p:spPr>
          <a:xfrm>
            <a:off x="5053049" y="1442906"/>
            <a:ext cx="4090951" cy="1674858"/>
          </a:xfrm>
          <a:prstGeom prst="rect">
            <a:avLst/>
          </a:prstGeom>
        </p:spPr>
      </p:pic>
    </p:spTree>
    <p:extLst>
      <p:ext uri="{BB962C8B-B14F-4D97-AF65-F5344CB8AC3E}">
        <p14:creationId xmlns:p14="http://schemas.microsoft.com/office/powerpoint/2010/main" val="2257645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Quinns kulturella typer</a:t>
            </a:r>
          </a:p>
        </p:txBody>
      </p:sp>
      <p:sp>
        <p:nvSpPr>
          <p:cNvPr id="41987" name="Content Placeholder 2"/>
          <p:cNvSpPr>
            <a:spLocks noGrp="1"/>
          </p:cNvSpPr>
          <p:nvPr>
            <p:ph idx="1"/>
          </p:nvPr>
        </p:nvSpPr>
        <p:spPr>
          <a:xfrm>
            <a:off x="792000" y="1371800"/>
            <a:ext cx="7557521" cy="2091247"/>
          </a:xfrm>
        </p:spPr>
        <p:txBody>
          <a:bodyPr>
            <a:normAutofit/>
          </a:bodyPr>
          <a:lstStyle/>
          <a:p>
            <a:r>
              <a:rPr lang="sv-SE" sz="1800" b="1" dirty="0" smtClean="0">
                <a:latin typeface="+mn-lt"/>
              </a:rPr>
              <a:t>En </a:t>
            </a:r>
            <a:r>
              <a:rPr lang="sv-SE" sz="1800" b="1" dirty="0">
                <a:latin typeface="+mn-lt"/>
              </a:rPr>
              <a:t>kulturell typ </a:t>
            </a:r>
            <a:r>
              <a:rPr lang="sv-SE" sz="1800" dirty="0">
                <a:latin typeface="+mn-lt"/>
              </a:rPr>
              <a:t>- visar hur människor arbetar och interagerar i denna typ av organisation.  Människor som verkar i olika kulturell typer av organisation -  reagerar sannolikt olika på olika saker, till exempel på införandet av ett </a:t>
            </a:r>
            <a:r>
              <a:rPr lang="sv-SE" sz="1800" dirty="0" smtClean="0">
                <a:latin typeface="+mn-lt"/>
              </a:rPr>
              <a:t>IT-system</a:t>
            </a:r>
            <a:endParaRPr lang="sv-SE" sz="1800" dirty="0">
              <a:latin typeface="+mn-lt"/>
            </a:endParaRPr>
          </a:p>
          <a:p>
            <a:endParaRPr lang="sv-SE" sz="2000" dirty="0"/>
          </a:p>
          <a:p>
            <a:pPr>
              <a:buNone/>
            </a:pPr>
            <a:endParaRPr lang="sv-SE" sz="2000" dirty="0"/>
          </a:p>
          <a:p>
            <a:pPr lvl="1"/>
            <a:endParaRPr lang="sv-SE" sz="1500" dirty="0"/>
          </a:p>
          <a:p>
            <a:pPr>
              <a:buNone/>
            </a:pPr>
            <a:endParaRPr lang="sv-SE" dirty="0" smtClean="0"/>
          </a:p>
        </p:txBody>
      </p:sp>
    </p:spTree>
    <p:extLst>
      <p:ext uri="{BB962C8B-B14F-4D97-AF65-F5344CB8AC3E}">
        <p14:creationId xmlns:p14="http://schemas.microsoft.com/office/powerpoint/2010/main" val="1014552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0280" y="355308"/>
            <a:ext cx="6172200" cy="857250"/>
          </a:xfrm>
        </p:spPr>
        <p:txBody>
          <a:bodyPr>
            <a:normAutofit/>
          </a:bodyPr>
          <a:lstStyle/>
          <a:p>
            <a:pPr algn="l"/>
            <a:r>
              <a:rPr lang="sv-SE" sz="2700" dirty="0"/>
              <a:t>Quinns kulturella </a:t>
            </a:r>
            <a:r>
              <a:rPr lang="sv-SE" sz="2700" dirty="0" smtClean="0"/>
              <a:t>typer</a:t>
            </a:r>
            <a:endParaRPr lang="sv-SE" sz="2700" dirty="0"/>
          </a:p>
        </p:txBody>
      </p:sp>
      <p:sp>
        <p:nvSpPr>
          <p:cNvPr id="41987" name="Content Placeholder 2"/>
          <p:cNvSpPr>
            <a:spLocks noGrp="1"/>
          </p:cNvSpPr>
          <p:nvPr>
            <p:ph idx="1"/>
          </p:nvPr>
        </p:nvSpPr>
        <p:spPr>
          <a:xfrm>
            <a:off x="378875" y="1084877"/>
            <a:ext cx="7835736" cy="4245936"/>
          </a:xfrm>
        </p:spPr>
        <p:txBody>
          <a:bodyPr>
            <a:normAutofit/>
          </a:bodyPr>
          <a:lstStyle/>
          <a:p>
            <a:pPr>
              <a:spcBef>
                <a:spcPts val="900"/>
              </a:spcBef>
            </a:pPr>
            <a:r>
              <a:rPr lang="sv-SE" sz="1800" b="1" dirty="0">
                <a:latin typeface="+mn-lt"/>
              </a:rPr>
              <a:t>Kulturell typ 1: Öppna system (externt perspektiv, flexibilitet) </a:t>
            </a:r>
            <a:r>
              <a:rPr lang="sv-SE" sz="1800" dirty="0">
                <a:latin typeface="+mn-lt"/>
              </a:rPr>
              <a:t>– människor i en sådan kulturell typ ser den externa omgivningen ses som en viktig källa till idéer och resurser. Den externa omgivningen ses också som komplex och turbulent som kräver snabb anpassning. Ledarskapet bör därför vara visionärt och stödja anpassningar. </a:t>
            </a:r>
          </a:p>
          <a:p>
            <a:pPr lvl="1"/>
            <a:endParaRPr lang="sv-SE" sz="1500" dirty="0"/>
          </a:p>
          <a:p>
            <a:pPr>
              <a:buNone/>
            </a:pPr>
            <a:endParaRPr lang="sv-SE" dirty="0" smtClean="0"/>
          </a:p>
        </p:txBody>
      </p:sp>
      <p:sp>
        <p:nvSpPr>
          <p:cNvPr id="5" name="TextBox 4"/>
          <p:cNvSpPr txBox="1"/>
          <p:nvPr/>
        </p:nvSpPr>
        <p:spPr>
          <a:xfrm>
            <a:off x="6642480" y="4768861"/>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2" name="Picture 1"/>
          <p:cNvPicPr>
            <a:picLocks noChangeAspect="1"/>
          </p:cNvPicPr>
          <p:nvPr/>
        </p:nvPicPr>
        <p:blipFill>
          <a:blip r:embed="rId3"/>
          <a:stretch>
            <a:fillRect/>
          </a:stretch>
        </p:blipFill>
        <p:spPr>
          <a:xfrm>
            <a:off x="2608383" y="3628380"/>
            <a:ext cx="3518671" cy="1440563"/>
          </a:xfrm>
          <a:prstGeom prst="rect">
            <a:avLst/>
          </a:prstGeom>
        </p:spPr>
      </p:pic>
    </p:spTree>
    <p:extLst>
      <p:ext uri="{BB962C8B-B14F-4D97-AF65-F5344CB8AC3E}">
        <p14:creationId xmlns:p14="http://schemas.microsoft.com/office/powerpoint/2010/main" val="1227113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0280" y="355308"/>
            <a:ext cx="6172200" cy="857250"/>
          </a:xfrm>
        </p:spPr>
        <p:txBody>
          <a:bodyPr>
            <a:normAutofit/>
          </a:bodyPr>
          <a:lstStyle/>
          <a:p>
            <a:pPr algn="l"/>
            <a:r>
              <a:rPr lang="sv-SE" sz="2700" dirty="0"/>
              <a:t>Quinns kulturella </a:t>
            </a:r>
            <a:r>
              <a:rPr lang="sv-SE" sz="2700" dirty="0" smtClean="0"/>
              <a:t>typer</a:t>
            </a:r>
            <a:endParaRPr lang="sv-SE" sz="2700" dirty="0"/>
          </a:p>
        </p:txBody>
      </p:sp>
      <p:sp>
        <p:nvSpPr>
          <p:cNvPr id="41987" name="Content Placeholder 2"/>
          <p:cNvSpPr>
            <a:spLocks noGrp="1"/>
          </p:cNvSpPr>
          <p:nvPr>
            <p:ph idx="1"/>
          </p:nvPr>
        </p:nvSpPr>
        <p:spPr>
          <a:xfrm>
            <a:off x="378875" y="1084877"/>
            <a:ext cx="7918182" cy="4245936"/>
          </a:xfrm>
        </p:spPr>
        <p:txBody>
          <a:bodyPr>
            <a:normAutofit/>
          </a:bodyPr>
          <a:lstStyle/>
          <a:p>
            <a:pPr>
              <a:spcBef>
                <a:spcPts val="1200"/>
              </a:spcBef>
            </a:pPr>
            <a:r>
              <a:rPr lang="sv-SE" sz="1800" b="1" dirty="0">
                <a:latin typeface="+mn-lt"/>
              </a:rPr>
              <a:t>Kulturell typ 2: Rationella mål (externt perspektiv, kontroll) </a:t>
            </a:r>
            <a:r>
              <a:rPr lang="sv-SE" sz="1800" dirty="0">
                <a:latin typeface="+mn-lt"/>
              </a:rPr>
              <a:t>– människor i en sådan kulturell typ ser omgivningen som relativt stabil och att organisationen därför bör uppfylla omgivningen krav i termer av ekonomiska mål och produktion. Strukturer skapas för att arbeta effektivt för uppnå målen. Ledarskapet ska ses som målorienterat. </a:t>
            </a:r>
          </a:p>
          <a:p>
            <a:pPr marL="457200" lvl="1" indent="0">
              <a:buNone/>
            </a:pPr>
            <a:endParaRPr lang="sv-SE" sz="1500" dirty="0"/>
          </a:p>
          <a:p>
            <a:pPr>
              <a:buNone/>
            </a:pPr>
            <a:endParaRPr lang="sv-SE" dirty="0" smtClean="0"/>
          </a:p>
        </p:txBody>
      </p:sp>
      <p:sp>
        <p:nvSpPr>
          <p:cNvPr id="5" name="TextBox 4"/>
          <p:cNvSpPr txBox="1"/>
          <p:nvPr/>
        </p:nvSpPr>
        <p:spPr>
          <a:xfrm>
            <a:off x="6788395" y="4749405"/>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3" name="Picture 2"/>
          <p:cNvPicPr>
            <a:picLocks noChangeAspect="1"/>
          </p:cNvPicPr>
          <p:nvPr/>
        </p:nvPicPr>
        <p:blipFill>
          <a:blip r:embed="rId3"/>
          <a:stretch>
            <a:fillRect/>
          </a:stretch>
        </p:blipFill>
        <p:spPr>
          <a:xfrm>
            <a:off x="2820414" y="3377805"/>
            <a:ext cx="3546870" cy="1443182"/>
          </a:xfrm>
          <a:prstGeom prst="rect">
            <a:avLst/>
          </a:prstGeom>
        </p:spPr>
      </p:pic>
    </p:spTree>
    <p:extLst>
      <p:ext uri="{BB962C8B-B14F-4D97-AF65-F5344CB8AC3E}">
        <p14:creationId xmlns:p14="http://schemas.microsoft.com/office/powerpoint/2010/main" val="148387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0280" y="355308"/>
            <a:ext cx="6172200" cy="857250"/>
          </a:xfrm>
        </p:spPr>
        <p:txBody>
          <a:bodyPr>
            <a:normAutofit/>
          </a:bodyPr>
          <a:lstStyle/>
          <a:p>
            <a:pPr algn="l"/>
            <a:r>
              <a:rPr lang="sv-SE" sz="2700" dirty="0"/>
              <a:t>Quinns kulturella </a:t>
            </a:r>
            <a:r>
              <a:rPr lang="sv-SE" sz="2700" dirty="0" smtClean="0"/>
              <a:t>typer</a:t>
            </a:r>
            <a:endParaRPr lang="sv-SE" sz="2700" dirty="0"/>
          </a:p>
        </p:txBody>
      </p:sp>
      <p:sp>
        <p:nvSpPr>
          <p:cNvPr id="41987" name="Content Placeholder 2"/>
          <p:cNvSpPr>
            <a:spLocks noGrp="1"/>
          </p:cNvSpPr>
          <p:nvPr>
            <p:ph idx="1"/>
          </p:nvPr>
        </p:nvSpPr>
        <p:spPr>
          <a:xfrm>
            <a:off x="378874" y="1084877"/>
            <a:ext cx="7775775" cy="4245936"/>
          </a:xfrm>
        </p:spPr>
        <p:txBody>
          <a:bodyPr>
            <a:normAutofit/>
          </a:bodyPr>
          <a:lstStyle/>
          <a:p>
            <a:pPr>
              <a:spcBef>
                <a:spcPts val="900"/>
              </a:spcBef>
            </a:pPr>
            <a:r>
              <a:rPr lang="sv-SE" sz="1800" b="1" dirty="0">
                <a:latin typeface="+mn-lt"/>
              </a:rPr>
              <a:t>Kulturell typ 3: Interna processer (intern perspektiv, kontroll) </a:t>
            </a:r>
            <a:r>
              <a:rPr lang="sv-SE" sz="1800" dirty="0">
                <a:latin typeface="+mn-lt"/>
              </a:rPr>
              <a:t>– människor i en sådan kulturell typ riktar liten uppmärksamhet mot den externa omgivningen. Man strävar också efter att skapa formella strukturer för att göra organisationen/enheten/gruppen effektiv, stabil och kontrollerad, till exempel genom </a:t>
            </a:r>
            <a:r>
              <a:rPr lang="sv-SE" sz="1800" dirty="0" smtClean="0">
                <a:latin typeface="+mn-lt"/>
              </a:rPr>
              <a:t>att specificera </a:t>
            </a:r>
            <a:r>
              <a:rPr lang="sv-SE" sz="1800" dirty="0">
                <a:latin typeface="+mn-lt"/>
              </a:rPr>
              <a:t>organisationens mål, bestämma regler och skapa rutiner. Ledarskapet är konservativt (inte så förändringsbenäget) och försiktigt </a:t>
            </a:r>
          </a:p>
          <a:p>
            <a:pPr marL="457200" lvl="1" indent="0">
              <a:buNone/>
            </a:pPr>
            <a:endParaRPr lang="sv-SE" sz="1500" dirty="0"/>
          </a:p>
          <a:p>
            <a:pPr>
              <a:buNone/>
            </a:pPr>
            <a:endParaRPr lang="sv-SE" dirty="0" smtClean="0"/>
          </a:p>
        </p:txBody>
      </p:sp>
      <p:sp>
        <p:nvSpPr>
          <p:cNvPr id="5" name="TextBox 4"/>
          <p:cNvSpPr txBox="1"/>
          <p:nvPr/>
        </p:nvSpPr>
        <p:spPr>
          <a:xfrm>
            <a:off x="6788395" y="4749405"/>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2" name="Picture 1"/>
          <p:cNvPicPr>
            <a:picLocks noChangeAspect="1"/>
          </p:cNvPicPr>
          <p:nvPr/>
        </p:nvPicPr>
        <p:blipFill>
          <a:blip r:embed="rId3"/>
          <a:stretch>
            <a:fillRect/>
          </a:stretch>
        </p:blipFill>
        <p:spPr>
          <a:xfrm>
            <a:off x="4252358" y="3458883"/>
            <a:ext cx="3518671" cy="1440563"/>
          </a:xfrm>
          <a:prstGeom prst="rect">
            <a:avLst/>
          </a:prstGeom>
        </p:spPr>
      </p:pic>
    </p:spTree>
    <p:extLst>
      <p:ext uri="{BB962C8B-B14F-4D97-AF65-F5344CB8AC3E}">
        <p14:creationId xmlns:p14="http://schemas.microsoft.com/office/powerpoint/2010/main" val="3312853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0280" y="355308"/>
            <a:ext cx="6172200" cy="857250"/>
          </a:xfrm>
        </p:spPr>
        <p:txBody>
          <a:bodyPr>
            <a:normAutofit/>
          </a:bodyPr>
          <a:lstStyle/>
          <a:p>
            <a:pPr algn="l"/>
            <a:r>
              <a:rPr lang="sv-SE" sz="2700" dirty="0"/>
              <a:t>Quinns kulturella </a:t>
            </a:r>
            <a:r>
              <a:rPr lang="sv-SE" sz="2700" dirty="0" smtClean="0"/>
              <a:t>typer</a:t>
            </a:r>
            <a:endParaRPr lang="sv-SE" sz="2700" dirty="0"/>
          </a:p>
        </p:txBody>
      </p:sp>
      <p:sp>
        <p:nvSpPr>
          <p:cNvPr id="41987" name="Content Placeholder 2"/>
          <p:cNvSpPr>
            <a:spLocks noGrp="1"/>
          </p:cNvSpPr>
          <p:nvPr>
            <p:ph idx="1"/>
          </p:nvPr>
        </p:nvSpPr>
        <p:spPr>
          <a:xfrm>
            <a:off x="378874" y="1084877"/>
            <a:ext cx="7925677" cy="4245936"/>
          </a:xfrm>
        </p:spPr>
        <p:txBody>
          <a:bodyPr>
            <a:normAutofit/>
          </a:bodyPr>
          <a:lstStyle/>
          <a:p>
            <a:pPr>
              <a:spcBef>
                <a:spcPts val="900"/>
              </a:spcBef>
            </a:pPr>
            <a:r>
              <a:rPr lang="sv-SE" sz="1800" b="1" dirty="0">
                <a:latin typeface="+mn-lt"/>
              </a:rPr>
              <a:t>Kulturell typ 4: Mänskliga relationer (internt perspektiv, flexibilitet) - </a:t>
            </a:r>
            <a:r>
              <a:rPr lang="sv-SE" sz="1800" dirty="0">
                <a:latin typeface="+mn-lt"/>
              </a:rPr>
              <a:t>människor i en sådan kulturell typ riktar liten uppmärksamhet mot den externa omgivningen men betonar personliga relationer mellan människor istället för formella strukturer.  Målet är att utveckla människor i organisationen. Ledarskapet är deltagande och stödjande</a:t>
            </a:r>
            <a:endParaRPr lang="sv-SE" sz="1800" b="1" dirty="0">
              <a:latin typeface="+mn-lt"/>
            </a:endParaRPr>
          </a:p>
          <a:p>
            <a:pPr marL="457200" lvl="1" indent="0">
              <a:buNone/>
            </a:pPr>
            <a:endParaRPr lang="sv-SE" sz="1500" dirty="0"/>
          </a:p>
          <a:p>
            <a:pPr>
              <a:buNone/>
            </a:pPr>
            <a:endParaRPr lang="sv-SE" dirty="0" smtClean="0"/>
          </a:p>
        </p:txBody>
      </p:sp>
      <p:sp>
        <p:nvSpPr>
          <p:cNvPr id="5" name="TextBox 4"/>
          <p:cNvSpPr txBox="1"/>
          <p:nvPr/>
        </p:nvSpPr>
        <p:spPr>
          <a:xfrm>
            <a:off x="6788395" y="4749405"/>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3" name="Picture 2"/>
          <p:cNvPicPr>
            <a:picLocks noChangeAspect="1"/>
          </p:cNvPicPr>
          <p:nvPr/>
        </p:nvPicPr>
        <p:blipFill>
          <a:blip r:embed="rId3"/>
          <a:stretch>
            <a:fillRect/>
          </a:stretch>
        </p:blipFill>
        <p:spPr>
          <a:xfrm>
            <a:off x="2758657" y="3207845"/>
            <a:ext cx="3518671" cy="1440563"/>
          </a:xfrm>
          <a:prstGeom prst="rect">
            <a:avLst/>
          </a:prstGeom>
        </p:spPr>
      </p:pic>
    </p:spTree>
    <p:extLst>
      <p:ext uri="{BB962C8B-B14F-4D97-AF65-F5344CB8AC3E}">
        <p14:creationId xmlns:p14="http://schemas.microsoft.com/office/powerpoint/2010/main" val="3845969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algn="l"/>
            <a:r>
              <a:rPr lang="sv-SE" sz="2700" dirty="0"/>
              <a:t>Fråga kring Quinns kulturella typer</a:t>
            </a:r>
          </a:p>
        </p:txBody>
      </p:sp>
      <p:sp>
        <p:nvSpPr>
          <p:cNvPr id="41987" name="Content Placeholder 2"/>
          <p:cNvSpPr>
            <a:spLocks noGrp="1"/>
          </p:cNvSpPr>
          <p:nvPr>
            <p:ph idx="1"/>
          </p:nvPr>
        </p:nvSpPr>
        <p:spPr>
          <a:xfrm>
            <a:off x="792000" y="1255068"/>
            <a:ext cx="7722413" cy="3888432"/>
          </a:xfrm>
        </p:spPr>
        <p:txBody>
          <a:bodyPr>
            <a:normAutofit/>
          </a:bodyPr>
          <a:lstStyle/>
          <a:p>
            <a:r>
              <a:rPr lang="sv-SE" sz="1800" dirty="0">
                <a:latin typeface="+mn-lt"/>
              </a:rPr>
              <a:t>Hur tror du att organisationer eller grupper som agerar enligt de olika kulturella typerna kommer att reagera på införandet av ett </a:t>
            </a:r>
            <a:r>
              <a:rPr lang="sv-SE" sz="1800" dirty="0" smtClean="0">
                <a:latin typeface="+mn-lt"/>
              </a:rPr>
              <a:t>IT/IS-system </a:t>
            </a:r>
            <a:r>
              <a:rPr lang="sv-SE" sz="1800" dirty="0">
                <a:latin typeface="+mn-lt"/>
              </a:rPr>
              <a:t>som tvingar människor att arbeta på ett specifikt sätt, det vill säga ett system som ökar kontroll och ordning?</a:t>
            </a:r>
          </a:p>
          <a:p>
            <a:pPr>
              <a:buNone/>
            </a:pPr>
            <a:endParaRPr lang="sv-SE" sz="1350" dirty="0"/>
          </a:p>
          <a:p>
            <a:pPr>
              <a:buAutoNum type="arabicParenR"/>
            </a:pPr>
            <a:endParaRPr lang="sv-SE" sz="1350" dirty="0"/>
          </a:p>
          <a:p>
            <a:endParaRPr lang="sv-SE" sz="1350" dirty="0"/>
          </a:p>
          <a:p>
            <a:pPr>
              <a:buNone/>
            </a:pPr>
            <a:endParaRPr lang="sv-SE" sz="1350" dirty="0"/>
          </a:p>
          <a:p>
            <a:pPr lvl="1"/>
            <a:endParaRPr lang="sv-SE" sz="1500" dirty="0"/>
          </a:p>
          <a:p>
            <a:pPr>
              <a:buNone/>
            </a:pPr>
            <a:endParaRPr lang="sv-SE" dirty="0" smtClean="0"/>
          </a:p>
        </p:txBody>
      </p:sp>
    </p:spTree>
    <p:extLst>
      <p:ext uri="{BB962C8B-B14F-4D97-AF65-F5344CB8AC3E}">
        <p14:creationId xmlns:p14="http://schemas.microsoft.com/office/powerpoint/2010/main" val="1380508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algn="l"/>
            <a:r>
              <a:rPr lang="sv-SE" sz="2700" dirty="0"/>
              <a:t>Fråga om organisationskultur och struktur</a:t>
            </a:r>
          </a:p>
        </p:txBody>
      </p:sp>
      <p:sp>
        <p:nvSpPr>
          <p:cNvPr id="41987" name="Content Placeholder 2"/>
          <p:cNvSpPr>
            <a:spLocks noGrp="1"/>
          </p:cNvSpPr>
          <p:nvPr>
            <p:ph idx="1"/>
          </p:nvPr>
        </p:nvSpPr>
        <p:spPr>
          <a:xfrm>
            <a:off x="911967" y="1724415"/>
            <a:ext cx="7930475" cy="1330070"/>
          </a:xfrm>
        </p:spPr>
        <p:txBody>
          <a:bodyPr>
            <a:normAutofit/>
          </a:bodyPr>
          <a:lstStyle/>
          <a:p>
            <a:r>
              <a:rPr lang="sv-SE" sz="1800" dirty="0">
                <a:latin typeface="+mn-lt"/>
              </a:rPr>
              <a:t>Organisationskultur brukar ibland tolkas som en form av struktur. Vad är struktur egentligen?</a:t>
            </a:r>
          </a:p>
          <a:p>
            <a:pPr>
              <a:buNone/>
            </a:pPr>
            <a:endParaRPr lang="sv-SE" sz="1350" dirty="0"/>
          </a:p>
          <a:p>
            <a:pPr>
              <a:buAutoNum type="arabicParenR"/>
            </a:pPr>
            <a:endParaRPr lang="sv-SE" sz="1350" dirty="0"/>
          </a:p>
          <a:p>
            <a:endParaRPr lang="sv-SE" sz="1350" dirty="0"/>
          </a:p>
          <a:p>
            <a:pPr>
              <a:buNone/>
            </a:pPr>
            <a:endParaRPr lang="sv-SE" sz="1350" dirty="0"/>
          </a:p>
          <a:p>
            <a:pPr lvl="1"/>
            <a:endParaRPr lang="sv-SE" sz="1500" dirty="0"/>
          </a:p>
          <a:p>
            <a:pPr>
              <a:buNone/>
            </a:pPr>
            <a:endParaRPr lang="sv-SE" dirty="0" smtClean="0"/>
          </a:p>
        </p:txBody>
      </p:sp>
    </p:spTree>
    <p:extLst>
      <p:ext uri="{BB962C8B-B14F-4D97-AF65-F5344CB8AC3E}">
        <p14:creationId xmlns:p14="http://schemas.microsoft.com/office/powerpoint/2010/main" val="1776969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Vad är struktur?</a:t>
            </a:r>
          </a:p>
        </p:txBody>
      </p:sp>
      <p:sp>
        <p:nvSpPr>
          <p:cNvPr id="3" name="Content Placeholder 2"/>
          <p:cNvSpPr>
            <a:spLocks noGrp="1"/>
          </p:cNvSpPr>
          <p:nvPr>
            <p:ph idx="1"/>
          </p:nvPr>
        </p:nvSpPr>
        <p:spPr>
          <a:xfrm>
            <a:off x="791999" y="1275534"/>
            <a:ext cx="7933711" cy="2623804"/>
          </a:xfrm>
        </p:spPr>
        <p:txBody>
          <a:bodyPr>
            <a:normAutofit fontScale="47500" lnSpcReduction="20000"/>
          </a:bodyPr>
          <a:lstStyle/>
          <a:p>
            <a:pPr>
              <a:spcBef>
                <a:spcPts val="900"/>
              </a:spcBef>
            </a:pPr>
            <a:r>
              <a:rPr lang="sv-SE" sz="3800" dirty="0">
                <a:latin typeface="+mn-lt"/>
              </a:rPr>
              <a:t>Med </a:t>
            </a:r>
            <a:r>
              <a:rPr lang="sv-SE" sz="3800" i="1" dirty="0">
                <a:latin typeface="+mn-lt"/>
              </a:rPr>
              <a:t>struktur</a:t>
            </a:r>
            <a:r>
              <a:rPr lang="sv-SE" sz="3800" dirty="0">
                <a:latin typeface="+mn-lt"/>
              </a:rPr>
              <a:t> i samhällsvetenskap menar man i allmänhet en form av mönster med viss varaktighet. Det kan röra sig om ett socialt, ekonomiskt, politiskt, tekniskt mönster, som ger ramarna för en aktörs agerande  </a:t>
            </a:r>
            <a:endParaRPr lang="sv-SE" sz="3800" dirty="0" smtClean="0">
              <a:latin typeface="+mn-lt"/>
            </a:endParaRPr>
          </a:p>
          <a:p>
            <a:pPr>
              <a:spcBef>
                <a:spcPts val="900"/>
              </a:spcBef>
            </a:pPr>
            <a:r>
              <a:rPr lang="sv-SE" sz="3800" dirty="0" smtClean="0">
                <a:latin typeface="+mn-lt"/>
              </a:rPr>
              <a:t>Exempel </a:t>
            </a:r>
            <a:r>
              <a:rPr lang="sv-SE" sz="3800" dirty="0">
                <a:latin typeface="+mn-lt"/>
              </a:rPr>
              <a:t>på strukturer kan vara det ekonomiska systemet, rådande religiösa och etiska tankemönster, gruppnormer, </a:t>
            </a:r>
            <a:r>
              <a:rPr lang="sv-SE" sz="3800" dirty="0" smtClean="0">
                <a:latin typeface="+mn-lt"/>
              </a:rPr>
              <a:t>värderingar, könsroller</a:t>
            </a:r>
            <a:r>
              <a:rPr lang="sv-SE" sz="3800" dirty="0">
                <a:latin typeface="+mn-lt"/>
              </a:rPr>
              <a:t>, kommunikationsmönster, </a:t>
            </a:r>
            <a:r>
              <a:rPr lang="sv-SE" sz="3800" dirty="0" smtClean="0">
                <a:latin typeface="+mn-lt"/>
              </a:rPr>
              <a:t>praktiker, organisationskultur </a:t>
            </a:r>
            <a:r>
              <a:rPr lang="sv-SE" sz="3800" dirty="0">
                <a:latin typeface="+mn-lt"/>
              </a:rPr>
              <a:t>och så </a:t>
            </a:r>
            <a:r>
              <a:rPr lang="sv-SE" sz="3800" dirty="0" smtClean="0">
                <a:latin typeface="+mn-lt"/>
              </a:rPr>
              <a:t>vidare </a:t>
            </a:r>
            <a:endParaRPr lang="sv-SE" sz="3800" dirty="0">
              <a:latin typeface="+mn-lt"/>
            </a:endParaRPr>
          </a:p>
          <a:p>
            <a:endParaRPr lang="sv-SE" b="1" dirty="0"/>
          </a:p>
        </p:txBody>
      </p:sp>
    </p:spTree>
    <p:extLst>
      <p:ext uri="{BB962C8B-B14F-4D97-AF65-F5344CB8AC3E}">
        <p14:creationId xmlns:p14="http://schemas.microsoft.com/office/powerpoint/2010/main" val="114875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smtClean="0"/>
              <a:t>Teorier </a:t>
            </a:r>
            <a:endParaRPr lang="sv-SE" sz="2700" dirty="0"/>
          </a:p>
        </p:txBody>
      </p:sp>
      <p:sp>
        <p:nvSpPr>
          <p:cNvPr id="41987" name="Content Placeholder 2"/>
          <p:cNvSpPr>
            <a:spLocks noGrp="1"/>
          </p:cNvSpPr>
          <p:nvPr>
            <p:ph idx="1"/>
          </p:nvPr>
        </p:nvSpPr>
        <p:spPr>
          <a:xfrm>
            <a:off x="791999" y="1359996"/>
            <a:ext cx="7617483" cy="2679853"/>
          </a:xfrm>
        </p:spPr>
        <p:txBody>
          <a:bodyPr>
            <a:normAutofit fontScale="25000" lnSpcReduction="20000"/>
          </a:bodyPr>
          <a:lstStyle/>
          <a:p>
            <a:r>
              <a:rPr lang="en-GB" sz="7200" b="1" dirty="0" err="1" smtClean="0">
                <a:latin typeface="+mn-lt"/>
              </a:rPr>
              <a:t>Teorier</a:t>
            </a:r>
            <a:r>
              <a:rPr lang="en-GB" sz="7200" b="1" dirty="0" smtClean="0">
                <a:latin typeface="+mn-lt"/>
              </a:rPr>
              <a:t> - </a:t>
            </a:r>
            <a:r>
              <a:rPr lang="en-GB" sz="7200" b="1" dirty="0" err="1" smtClean="0">
                <a:latin typeface="+mn-lt"/>
              </a:rPr>
              <a:t>förklarar</a:t>
            </a:r>
            <a:r>
              <a:rPr lang="en-GB" sz="7200" b="1" dirty="0" smtClean="0">
                <a:latin typeface="+mn-lt"/>
              </a:rPr>
              <a:t> </a:t>
            </a:r>
            <a:r>
              <a:rPr lang="en-GB" sz="7200" b="1" dirty="0" err="1" smtClean="0">
                <a:latin typeface="+mn-lt"/>
              </a:rPr>
              <a:t>varför</a:t>
            </a:r>
            <a:r>
              <a:rPr lang="en-GB" sz="7200" b="1" dirty="0" smtClean="0">
                <a:latin typeface="+mn-lt"/>
              </a:rPr>
              <a:t> </a:t>
            </a:r>
            <a:r>
              <a:rPr lang="en-GB" sz="7200" b="1" dirty="0" err="1" smtClean="0">
                <a:latin typeface="+mn-lt"/>
              </a:rPr>
              <a:t>företeelser</a:t>
            </a:r>
            <a:r>
              <a:rPr lang="en-GB" sz="7200" b="1" dirty="0" smtClean="0">
                <a:latin typeface="+mn-lt"/>
              </a:rPr>
              <a:t> </a:t>
            </a:r>
            <a:r>
              <a:rPr lang="en-GB" sz="7200" b="1" dirty="0" err="1" smtClean="0">
                <a:latin typeface="+mn-lt"/>
              </a:rPr>
              <a:t>inträffar</a:t>
            </a:r>
            <a:r>
              <a:rPr lang="en-GB" sz="7200" b="1" dirty="0">
                <a:latin typeface="+mn-lt"/>
              </a:rPr>
              <a:t> </a:t>
            </a:r>
            <a:r>
              <a:rPr lang="en-GB" sz="7200" b="1" dirty="0" err="1" smtClean="0">
                <a:latin typeface="+mn-lt"/>
              </a:rPr>
              <a:t>eller</a:t>
            </a:r>
            <a:r>
              <a:rPr lang="en-GB" sz="7200" b="1" dirty="0" smtClean="0">
                <a:latin typeface="+mn-lt"/>
              </a:rPr>
              <a:t> </a:t>
            </a:r>
            <a:r>
              <a:rPr lang="en-GB" sz="7200" b="1" dirty="0" err="1" smtClean="0">
                <a:latin typeface="+mn-lt"/>
              </a:rPr>
              <a:t>uppstår</a:t>
            </a:r>
            <a:r>
              <a:rPr lang="en-GB" sz="7200" b="1" dirty="0" smtClean="0">
                <a:latin typeface="+mn-lt"/>
              </a:rPr>
              <a:t> </a:t>
            </a:r>
            <a:r>
              <a:rPr lang="en-GB" sz="7200" b="1" dirty="0" err="1" smtClean="0">
                <a:latin typeface="+mn-lt"/>
              </a:rPr>
              <a:t>i</a:t>
            </a:r>
            <a:r>
              <a:rPr lang="en-GB" sz="7200" b="1" dirty="0" smtClean="0">
                <a:latin typeface="+mn-lt"/>
              </a:rPr>
              <a:t> </a:t>
            </a:r>
            <a:r>
              <a:rPr lang="en-GB" sz="7200" b="1" dirty="0" err="1" smtClean="0">
                <a:latin typeface="+mn-lt"/>
              </a:rPr>
              <a:t>världen</a:t>
            </a:r>
            <a:r>
              <a:rPr lang="sv-SE" sz="7200" dirty="0" smtClean="0">
                <a:latin typeface="+mn-lt"/>
              </a:rPr>
              <a:t>, till </a:t>
            </a:r>
            <a:r>
              <a:rPr lang="sv-SE" sz="7200" dirty="0" smtClean="0">
                <a:latin typeface="+mn-lt"/>
              </a:rPr>
              <a:t>exempel </a:t>
            </a:r>
            <a:r>
              <a:rPr lang="sv-SE" sz="7200" dirty="0" smtClean="0">
                <a:latin typeface="+mn-lt"/>
              </a:rPr>
              <a:t>varför en händelse inträffar eller varför objekt beter sig på visst sätt </a:t>
            </a:r>
          </a:p>
          <a:p>
            <a:r>
              <a:rPr lang="en-GB" sz="7200" dirty="0" err="1" smtClean="0">
                <a:latin typeface="+mn-lt"/>
              </a:rPr>
              <a:t>Teorier</a:t>
            </a:r>
            <a:r>
              <a:rPr lang="en-GB" sz="7200" dirty="0" smtClean="0">
                <a:latin typeface="+mn-lt"/>
              </a:rPr>
              <a:t> - </a:t>
            </a:r>
            <a:r>
              <a:rPr lang="en-GB" sz="7200" b="1" dirty="0" err="1" smtClean="0">
                <a:latin typeface="+mn-lt"/>
              </a:rPr>
              <a:t>svarar</a:t>
            </a:r>
            <a:r>
              <a:rPr lang="en-GB" sz="7200" b="1" dirty="0" smtClean="0">
                <a:latin typeface="+mn-lt"/>
              </a:rPr>
              <a:t> </a:t>
            </a:r>
            <a:r>
              <a:rPr lang="en-GB" sz="7200" b="1" dirty="0" err="1" smtClean="0">
                <a:latin typeface="+mn-lt"/>
              </a:rPr>
              <a:t>alltså</a:t>
            </a:r>
            <a:r>
              <a:rPr lang="en-GB" sz="7200" b="1" dirty="0" smtClean="0">
                <a:latin typeface="+mn-lt"/>
              </a:rPr>
              <a:t> </a:t>
            </a:r>
            <a:r>
              <a:rPr lang="en-GB" sz="7200" b="1" dirty="0" err="1" smtClean="0">
                <a:latin typeface="+mn-lt"/>
              </a:rPr>
              <a:t>på</a:t>
            </a:r>
            <a:r>
              <a:rPr lang="en-GB" sz="7200" b="1" dirty="0" smtClean="0">
                <a:latin typeface="+mn-lt"/>
              </a:rPr>
              <a:t> </a:t>
            </a:r>
            <a:r>
              <a:rPr lang="en-GB" sz="7200" b="1" dirty="0" err="1" smtClean="0">
                <a:latin typeface="+mn-lt"/>
              </a:rPr>
              <a:t>frågan</a:t>
            </a:r>
            <a:r>
              <a:rPr lang="en-GB" sz="7200" b="1" dirty="0" smtClean="0">
                <a:latin typeface="+mn-lt"/>
              </a:rPr>
              <a:t> “</a:t>
            </a:r>
            <a:r>
              <a:rPr lang="en-GB" sz="7200" b="1" dirty="0" err="1" smtClean="0">
                <a:latin typeface="+mn-lt"/>
              </a:rPr>
              <a:t>varför</a:t>
            </a:r>
            <a:r>
              <a:rPr lang="en-GB" sz="7200" b="1" dirty="0" smtClean="0">
                <a:latin typeface="+mn-lt"/>
              </a:rPr>
              <a:t>”</a:t>
            </a:r>
          </a:p>
          <a:p>
            <a:r>
              <a:rPr lang="en-GB" sz="7200" dirty="0" err="1" smtClean="0">
                <a:latin typeface="+mn-lt"/>
              </a:rPr>
              <a:t>Teorier</a:t>
            </a:r>
            <a:r>
              <a:rPr lang="en-GB" sz="7200" dirty="0" smtClean="0">
                <a:latin typeface="+mn-lt"/>
              </a:rPr>
              <a:t> - </a:t>
            </a:r>
            <a:r>
              <a:rPr lang="en-GB" sz="7200" b="1" dirty="0" err="1" smtClean="0">
                <a:latin typeface="+mn-lt"/>
              </a:rPr>
              <a:t>förklarar</a:t>
            </a:r>
            <a:r>
              <a:rPr lang="en-GB" sz="7200" b="1" dirty="0" smtClean="0">
                <a:latin typeface="+mn-lt"/>
              </a:rPr>
              <a:t> </a:t>
            </a:r>
            <a:r>
              <a:rPr lang="en-GB" sz="7200" b="1" dirty="0" err="1" smtClean="0">
                <a:latin typeface="+mn-lt"/>
              </a:rPr>
              <a:t>detta</a:t>
            </a:r>
            <a:r>
              <a:rPr lang="en-GB" sz="7200" b="1" dirty="0" smtClean="0">
                <a:latin typeface="+mn-lt"/>
              </a:rPr>
              <a:t> </a:t>
            </a:r>
            <a:r>
              <a:rPr lang="en-GB" sz="7200" b="1" dirty="0" err="1" smtClean="0">
                <a:latin typeface="+mn-lt"/>
              </a:rPr>
              <a:t>genom</a:t>
            </a:r>
            <a:r>
              <a:rPr lang="en-GB" sz="7200" b="1" dirty="0" smtClean="0">
                <a:latin typeface="+mn-lt"/>
              </a:rPr>
              <a:t> </a:t>
            </a:r>
            <a:r>
              <a:rPr lang="en-GB" sz="7200" b="1" dirty="0" err="1" smtClean="0">
                <a:latin typeface="+mn-lt"/>
              </a:rPr>
              <a:t>att</a:t>
            </a:r>
            <a:r>
              <a:rPr lang="en-GB" sz="7200" b="1" dirty="0" smtClean="0">
                <a:latin typeface="+mn-lt"/>
              </a:rPr>
              <a:t> </a:t>
            </a:r>
            <a:r>
              <a:rPr lang="en-GB" sz="7200" b="1" dirty="0" err="1" smtClean="0">
                <a:latin typeface="+mn-lt"/>
              </a:rPr>
              <a:t>presentera</a:t>
            </a:r>
            <a:r>
              <a:rPr lang="en-GB" sz="7200" b="1" dirty="0" smtClean="0">
                <a:latin typeface="+mn-lt"/>
              </a:rPr>
              <a:t> </a:t>
            </a:r>
            <a:r>
              <a:rPr lang="en-GB" sz="7200" b="1" dirty="0" err="1" smtClean="0">
                <a:latin typeface="+mn-lt"/>
              </a:rPr>
              <a:t>orsak-verkan-relationer</a:t>
            </a:r>
            <a:r>
              <a:rPr lang="en-GB" sz="7200" b="1" dirty="0" smtClean="0">
                <a:latin typeface="+mn-lt"/>
              </a:rPr>
              <a:t>, </a:t>
            </a:r>
            <a:r>
              <a:rPr lang="en-GB" sz="7200" dirty="0" err="1" smtClean="0">
                <a:latin typeface="+mn-lt"/>
              </a:rPr>
              <a:t>det</a:t>
            </a:r>
            <a:r>
              <a:rPr lang="en-GB" sz="7200" dirty="0" smtClean="0">
                <a:latin typeface="+mn-lt"/>
              </a:rPr>
              <a:t> </a:t>
            </a:r>
            <a:r>
              <a:rPr lang="en-GB" sz="7200" dirty="0" err="1" smtClean="0">
                <a:latin typeface="+mn-lt"/>
              </a:rPr>
              <a:t>vill</a:t>
            </a:r>
            <a:r>
              <a:rPr lang="en-GB" sz="7200" dirty="0" smtClean="0">
                <a:latin typeface="+mn-lt"/>
              </a:rPr>
              <a:t> </a:t>
            </a:r>
            <a:r>
              <a:rPr lang="en-GB" sz="7200" dirty="0" err="1" smtClean="0">
                <a:latin typeface="+mn-lt"/>
              </a:rPr>
              <a:t>säga</a:t>
            </a:r>
            <a:r>
              <a:rPr lang="en-GB" sz="7200" dirty="0" smtClean="0">
                <a:latin typeface="+mn-lt"/>
              </a:rPr>
              <a:t>, </a:t>
            </a:r>
            <a:r>
              <a:rPr lang="en-GB" sz="7200" dirty="0" err="1" smtClean="0">
                <a:latin typeface="+mn-lt"/>
              </a:rPr>
              <a:t>teorier</a:t>
            </a:r>
            <a:r>
              <a:rPr lang="en-GB" sz="7200" dirty="0" smtClean="0">
                <a:latin typeface="+mn-lt"/>
              </a:rPr>
              <a:t> </a:t>
            </a:r>
            <a:r>
              <a:rPr lang="en-GB" sz="7200" dirty="0" err="1" smtClean="0">
                <a:latin typeface="+mn-lt"/>
              </a:rPr>
              <a:t>klargör</a:t>
            </a:r>
            <a:r>
              <a:rPr lang="en-GB" sz="7200" dirty="0" smtClean="0">
                <a:latin typeface="+mn-lt"/>
              </a:rPr>
              <a:t> </a:t>
            </a:r>
            <a:r>
              <a:rPr lang="en-GB" sz="7200" dirty="0" err="1" smtClean="0">
                <a:latin typeface="+mn-lt"/>
              </a:rPr>
              <a:t>hur</a:t>
            </a:r>
            <a:r>
              <a:rPr lang="en-GB" sz="7200" dirty="0" smtClean="0">
                <a:latin typeface="+mn-lt"/>
              </a:rPr>
              <a:t> </a:t>
            </a:r>
            <a:r>
              <a:rPr lang="sv-SE" sz="7200" dirty="0" smtClean="0">
                <a:latin typeface="+mn-lt"/>
              </a:rPr>
              <a:t>en företeelse (orsak) resulterar i en annan företeelse (verkan/effekt) </a:t>
            </a:r>
            <a:r>
              <a:rPr lang="en-US" sz="7200" dirty="0" smtClean="0">
                <a:latin typeface="+mn-lt"/>
              </a:rPr>
              <a:t> </a:t>
            </a:r>
            <a:r>
              <a:rPr lang="en-US" sz="7200" dirty="0"/>
              <a:t> </a:t>
            </a:r>
            <a:endParaRPr lang="sv-SE" sz="7200" dirty="0"/>
          </a:p>
          <a:p>
            <a:endParaRPr lang="sv-SE" sz="1350" dirty="0"/>
          </a:p>
          <a:p>
            <a:pPr>
              <a:buNone/>
            </a:pPr>
            <a:endParaRPr lang="sv-SE" dirty="0" smtClean="0"/>
          </a:p>
        </p:txBody>
      </p:sp>
    </p:spTree>
    <p:extLst>
      <p:ext uri="{BB962C8B-B14F-4D97-AF65-F5344CB8AC3E}">
        <p14:creationId xmlns:p14="http://schemas.microsoft.com/office/powerpoint/2010/main" val="3382186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Vad är struktur?</a:t>
            </a:r>
          </a:p>
        </p:txBody>
      </p:sp>
      <p:sp>
        <p:nvSpPr>
          <p:cNvPr id="3" name="Content Placeholder 2"/>
          <p:cNvSpPr>
            <a:spLocks noGrp="1"/>
          </p:cNvSpPr>
          <p:nvPr>
            <p:ph idx="1"/>
          </p:nvPr>
        </p:nvSpPr>
        <p:spPr>
          <a:xfrm>
            <a:off x="791999" y="1275534"/>
            <a:ext cx="7933711" cy="2234921"/>
          </a:xfrm>
        </p:spPr>
        <p:txBody>
          <a:bodyPr>
            <a:normAutofit fontScale="40000" lnSpcReduction="20000"/>
          </a:bodyPr>
          <a:lstStyle/>
          <a:p>
            <a:pPr>
              <a:spcBef>
                <a:spcPts val="900"/>
              </a:spcBef>
            </a:pPr>
            <a:r>
              <a:rPr lang="sv-SE" sz="4500" i="1" dirty="0" smtClean="0">
                <a:latin typeface="+mn-lt"/>
              </a:rPr>
              <a:t>Strukturer</a:t>
            </a:r>
            <a:r>
              <a:rPr lang="sv-SE" sz="4500" dirty="0" smtClean="0">
                <a:latin typeface="+mn-lt"/>
              </a:rPr>
              <a:t> </a:t>
            </a:r>
            <a:r>
              <a:rPr lang="sv-SE" sz="4500" dirty="0">
                <a:latin typeface="+mn-lt"/>
              </a:rPr>
              <a:t>omger och påverkar individernas beteende </a:t>
            </a:r>
          </a:p>
          <a:p>
            <a:pPr>
              <a:spcBef>
                <a:spcPts val="900"/>
              </a:spcBef>
            </a:pPr>
            <a:r>
              <a:rPr lang="sv-SE" sz="4500" i="1" dirty="0">
                <a:latin typeface="+mn-lt"/>
              </a:rPr>
              <a:t>Strukturer </a:t>
            </a:r>
            <a:r>
              <a:rPr lang="sv-SE" sz="4500" dirty="0">
                <a:latin typeface="+mn-lt"/>
              </a:rPr>
              <a:t>kan därmed användas för att förklara individernas handlande.</a:t>
            </a:r>
          </a:p>
          <a:p>
            <a:pPr>
              <a:spcBef>
                <a:spcPts val="900"/>
              </a:spcBef>
            </a:pPr>
            <a:r>
              <a:rPr lang="sv-SE" sz="4500" dirty="0">
                <a:latin typeface="+mn-lt"/>
              </a:rPr>
              <a:t>Enligt </a:t>
            </a:r>
            <a:r>
              <a:rPr lang="sv-SE" sz="4500" i="1" dirty="0" smtClean="0">
                <a:latin typeface="+mn-lt"/>
              </a:rPr>
              <a:t>strukturperspektivet </a:t>
            </a:r>
            <a:r>
              <a:rPr lang="sv-SE" sz="4500" dirty="0">
                <a:latin typeface="+mn-lt"/>
              </a:rPr>
              <a:t>anses individen agera i flera olika strukturer samtidigt och det är samhällsvetarens uppgift att tydliggöra dessa och deras påverkan på individens handlande. </a:t>
            </a:r>
          </a:p>
          <a:p>
            <a:endParaRPr lang="sv-SE" b="1" dirty="0"/>
          </a:p>
        </p:txBody>
      </p:sp>
    </p:spTree>
    <p:extLst>
      <p:ext uri="{BB962C8B-B14F-4D97-AF65-F5344CB8AC3E}">
        <p14:creationId xmlns:p14="http://schemas.microsoft.com/office/powerpoint/2010/main" val="1180462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Kritik mot </a:t>
            </a:r>
            <a:r>
              <a:rPr lang="sv-SE" sz="2700" dirty="0" smtClean="0"/>
              <a:t>strukturperspektivet</a:t>
            </a:r>
            <a:endParaRPr lang="sv-SE" sz="2700" dirty="0"/>
          </a:p>
        </p:txBody>
      </p:sp>
      <p:sp>
        <p:nvSpPr>
          <p:cNvPr id="3" name="Content Placeholder 2"/>
          <p:cNvSpPr>
            <a:spLocks noGrp="1"/>
          </p:cNvSpPr>
          <p:nvPr>
            <p:ph idx="1"/>
          </p:nvPr>
        </p:nvSpPr>
        <p:spPr/>
        <p:txBody>
          <a:bodyPr>
            <a:normAutofit/>
          </a:bodyPr>
          <a:lstStyle/>
          <a:p>
            <a:r>
              <a:rPr lang="sv-SE" sz="1800" dirty="0">
                <a:latin typeface="+mn-lt"/>
              </a:rPr>
              <a:t>Hur ska man kunna förklara förändring </a:t>
            </a:r>
            <a:r>
              <a:rPr lang="sv-SE" sz="1800" dirty="0" smtClean="0">
                <a:latin typeface="+mn-lt"/>
              </a:rPr>
              <a:t>med hjälp av  strukturperspektivet? Om </a:t>
            </a:r>
            <a:r>
              <a:rPr lang="sv-SE" sz="1800" dirty="0">
                <a:latin typeface="+mn-lt"/>
              </a:rPr>
              <a:t>individer är fast i strukturer hur kan då strukturer förändras</a:t>
            </a:r>
            <a:r>
              <a:rPr lang="sv-SE" sz="1800" dirty="0" smtClean="0">
                <a:latin typeface="+mn-lt"/>
              </a:rPr>
              <a:t>?</a:t>
            </a:r>
            <a:endParaRPr lang="sv-SE" sz="1800" dirty="0">
              <a:latin typeface="+mn-lt"/>
            </a:endParaRPr>
          </a:p>
        </p:txBody>
      </p:sp>
    </p:spTree>
    <p:extLst>
      <p:ext uri="{BB962C8B-B14F-4D97-AF65-F5344CB8AC3E}">
        <p14:creationId xmlns:p14="http://schemas.microsoft.com/office/powerpoint/2010/main" val="2662295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Aktörsperspektivet</a:t>
            </a:r>
          </a:p>
        </p:txBody>
      </p:sp>
      <p:sp>
        <p:nvSpPr>
          <p:cNvPr id="3" name="Content Placeholder 2"/>
          <p:cNvSpPr>
            <a:spLocks noGrp="1"/>
          </p:cNvSpPr>
          <p:nvPr>
            <p:ph idx="1"/>
          </p:nvPr>
        </p:nvSpPr>
        <p:spPr>
          <a:xfrm>
            <a:off x="791999" y="1275534"/>
            <a:ext cx="7739157" cy="3240432"/>
          </a:xfrm>
        </p:spPr>
        <p:txBody>
          <a:bodyPr>
            <a:normAutofit/>
          </a:bodyPr>
          <a:lstStyle/>
          <a:p>
            <a:r>
              <a:rPr lang="sv-SE" sz="1800" dirty="0">
                <a:latin typeface="+mn-lt"/>
              </a:rPr>
              <a:t>Aktörsperspektivet är ett alternativt sätt att förklara handling</a:t>
            </a:r>
          </a:p>
          <a:p>
            <a:r>
              <a:rPr lang="sv-SE" sz="1800" dirty="0">
                <a:latin typeface="+mn-lt"/>
              </a:rPr>
              <a:t>Aktörens och aktörens intentioner kommer i </a:t>
            </a:r>
            <a:r>
              <a:rPr lang="sv-SE" sz="1800" dirty="0" smtClean="0">
                <a:latin typeface="+mn-lt"/>
              </a:rPr>
              <a:t>fokus – och det blir detta som förklarar varför aktörer agerar som de gör</a:t>
            </a:r>
            <a:endParaRPr lang="sv-SE" sz="1800" dirty="0">
              <a:latin typeface="+mn-lt"/>
            </a:endParaRPr>
          </a:p>
          <a:p>
            <a:r>
              <a:rPr lang="sv-SE" sz="1800" dirty="0">
                <a:latin typeface="+mn-lt"/>
              </a:rPr>
              <a:t>Men ofta blir förklaringen trivial: En person X handlade på visst sätt för att hon/han hade intentionen att handla på detta sätt </a:t>
            </a:r>
          </a:p>
          <a:p>
            <a:pPr marL="0" indent="0">
              <a:buNone/>
            </a:pPr>
            <a:endParaRPr lang="sv-SE" sz="1650" dirty="0"/>
          </a:p>
        </p:txBody>
      </p:sp>
    </p:spTree>
    <p:extLst>
      <p:ext uri="{BB962C8B-B14F-4D97-AF65-F5344CB8AC3E}">
        <p14:creationId xmlns:p14="http://schemas.microsoft.com/office/powerpoint/2010/main" val="97509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73" y="375286"/>
            <a:ext cx="6850800" cy="596700"/>
          </a:xfrm>
        </p:spPr>
        <p:txBody>
          <a:bodyPr>
            <a:normAutofit fontScale="90000"/>
          </a:bodyPr>
          <a:lstStyle/>
          <a:p>
            <a:r>
              <a:rPr lang="sv-SE" sz="2700" dirty="0"/>
              <a:t>Ett försök till </a:t>
            </a:r>
            <a:r>
              <a:rPr lang="sv-SE" sz="2700" dirty="0" smtClean="0"/>
              <a:t>kompromiss mellan struktur- och aktörsperspektiven</a:t>
            </a:r>
            <a:endParaRPr lang="sv-SE" sz="2700" dirty="0"/>
          </a:p>
        </p:txBody>
      </p:sp>
      <p:sp>
        <p:nvSpPr>
          <p:cNvPr id="3" name="Content Placeholder 2"/>
          <p:cNvSpPr>
            <a:spLocks noGrp="1"/>
          </p:cNvSpPr>
          <p:nvPr>
            <p:ph idx="1"/>
          </p:nvPr>
        </p:nvSpPr>
        <p:spPr>
          <a:xfrm>
            <a:off x="792000" y="1275534"/>
            <a:ext cx="7904528" cy="3422590"/>
          </a:xfrm>
        </p:spPr>
        <p:txBody>
          <a:bodyPr>
            <a:normAutofit/>
          </a:bodyPr>
          <a:lstStyle/>
          <a:p>
            <a:r>
              <a:rPr lang="sv-SE" sz="1800" dirty="0" smtClean="0">
                <a:latin typeface="+mn-lt"/>
              </a:rPr>
              <a:t>Samhällsvetenskapen har lagt ned mycket möda på att försöka skapa kompromisser mellan struktur- och aktörperspektiven för att kunna förklara handlingar/beteenden</a:t>
            </a:r>
          </a:p>
          <a:p>
            <a:r>
              <a:rPr lang="sv-SE" sz="1800" dirty="0" smtClean="0">
                <a:latin typeface="+mn-lt"/>
              </a:rPr>
              <a:t>Ett exempel på en sådana kompromiss: Aktörerna </a:t>
            </a:r>
            <a:r>
              <a:rPr lang="sv-SE" sz="1800" dirty="0">
                <a:latin typeface="+mn-lt"/>
              </a:rPr>
              <a:t>har ett handlingsutrymme inom en given struktur och denna struktur kan försvåra, omöjliggöra, men också underlätta genomförandet av aktörernas </a:t>
            </a:r>
            <a:r>
              <a:rPr lang="sv-SE" sz="1800" dirty="0" smtClean="0">
                <a:latin typeface="+mn-lt"/>
              </a:rPr>
              <a:t>intentioner. Samtidigt kan aktörer </a:t>
            </a:r>
            <a:r>
              <a:rPr lang="sv-SE" sz="1800" dirty="0">
                <a:latin typeface="+mn-lt"/>
              </a:rPr>
              <a:t>och deras intentioner (avsikter) </a:t>
            </a:r>
            <a:r>
              <a:rPr lang="sv-SE" sz="1800" dirty="0" smtClean="0">
                <a:latin typeface="+mn-lt"/>
              </a:rPr>
              <a:t>påverka </a:t>
            </a:r>
            <a:r>
              <a:rPr lang="sv-SE" sz="1800" dirty="0">
                <a:latin typeface="+mn-lt"/>
              </a:rPr>
              <a:t>och förändra strukturerna </a:t>
            </a:r>
          </a:p>
          <a:p>
            <a:endParaRPr lang="sv-SE" sz="1650" dirty="0"/>
          </a:p>
        </p:txBody>
      </p:sp>
    </p:spTree>
    <p:extLst>
      <p:ext uri="{BB962C8B-B14F-4D97-AF65-F5344CB8AC3E}">
        <p14:creationId xmlns:p14="http://schemas.microsoft.com/office/powerpoint/2010/main" val="1472949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Institutioner</a:t>
            </a:r>
            <a:endParaRPr lang="sv-SE" dirty="0"/>
          </a:p>
        </p:txBody>
      </p:sp>
      <p:sp>
        <p:nvSpPr>
          <p:cNvPr id="3" name="Content Placeholder 2"/>
          <p:cNvSpPr>
            <a:spLocks noGrp="1"/>
          </p:cNvSpPr>
          <p:nvPr>
            <p:ph idx="1"/>
          </p:nvPr>
        </p:nvSpPr>
        <p:spPr>
          <a:xfrm>
            <a:off x="791999" y="1275534"/>
            <a:ext cx="7458621" cy="3240432"/>
          </a:xfrm>
        </p:spPr>
        <p:txBody>
          <a:bodyPr>
            <a:normAutofit/>
          </a:bodyPr>
          <a:lstStyle/>
          <a:p>
            <a:r>
              <a:rPr lang="sv-SE" sz="1800" dirty="0">
                <a:latin typeface="+mn-lt"/>
              </a:rPr>
              <a:t>En form av strukturer är det som kallas </a:t>
            </a:r>
            <a:r>
              <a:rPr lang="sv-SE" sz="1800" dirty="0" smtClean="0">
                <a:latin typeface="+mn-lt"/>
              </a:rPr>
              <a:t>institutioner </a:t>
            </a:r>
          </a:p>
          <a:p>
            <a:r>
              <a:rPr lang="sv-SE" sz="1800" dirty="0" smtClean="0">
                <a:latin typeface="+mn-lt"/>
              </a:rPr>
              <a:t>Inom organisationsteori brukar man definiera en institution som är en form </a:t>
            </a:r>
            <a:r>
              <a:rPr lang="sv-SE" sz="1800" dirty="0">
                <a:latin typeface="+mn-lt"/>
              </a:rPr>
              <a:t>av socialt beteende - </a:t>
            </a:r>
            <a:r>
              <a:rPr lang="sv-SE" sz="1800" dirty="0" smtClean="0">
                <a:latin typeface="+mn-lt"/>
              </a:rPr>
              <a:t>ett </a:t>
            </a:r>
            <a:r>
              <a:rPr lang="sv-SE" sz="1800" dirty="0">
                <a:latin typeface="+mn-lt"/>
              </a:rPr>
              <a:t>mönster, en praktik - som blir taget för </a:t>
            </a:r>
            <a:r>
              <a:rPr lang="sv-SE" sz="1800" dirty="0" smtClean="0">
                <a:latin typeface="+mn-lt"/>
              </a:rPr>
              <a:t>givet av en grupp människor, har en varaktighet </a:t>
            </a:r>
            <a:r>
              <a:rPr lang="sv-SE" sz="1800" dirty="0">
                <a:latin typeface="+mn-lt"/>
              </a:rPr>
              <a:t>och </a:t>
            </a:r>
            <a:r>
              <a:rPr lang="sv-SE" sz="1800" dirty="0" smtClean="0">
                <a:latin typeface="+mn-lt"/>
              </a:rPr>
              <a:t>har </a:t>
            </a:r>
            <a:r>
              <a:rPr lang="sv-SE" sz="1800" dirty="0">
                <a:latin typeface="+mn-lt"/>
              </a:rPr>
              <a:t>en normativ förklaring. Detta </a:t>
            </a:r>
            <a:r>
              <a:rPr lang="sv-SE" sz="1800" dirty="0" smtClean="0">
                <a:latin typeface="+mn-lt"/>
              </a:rPr>
              <a:t>mönster/praktik kan överföras mellan anställda men också till nya anställda under en längre tid (över generationer)</a:t>
            </a:r>
          </a:p>
          <a:p>
            <a:pPr marL="0" indent="0">
              <a:buNone/>
            </a:pPr>
            <a:endParaRPr lang="sv-SE" sz="1800" dirty="0"/>
          </a:p>
        </p:txBody>
      </p:sp>
      <p:sp>
        <p:nvSpPr>
          <p:cNvPr id="4" name="TextBox 3"/>
          <p:cNvSpPr txBox="1"/>
          <p:nvPr/>
        </p:nvSpPr>
        <p:spPr>
          <a:xfrm>
            <a:off x="5213132" y="4567266"/>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2224046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Institutioner</a:t>
            </a:r>
            <a:endParaRPr lang="sv-SE" dirty="0"/>
          </a:p>
        </p:txBody>
      </p:sp>
      <p:sp>
        <p:nvSpPr>
          <p:cNvPr id="3" name="Content Placeholder 2"/>
          <p:cNvSpPr>
            <a:spLocks noGrp="1"/>
          </p:cNvSpPr>
          <p:nvPr>
            <p:ph idx="1"/>
          </p:nvPr>
        </p:nvSpPr>
        <p:spPr>
          <a:xfrm>
            <a:off x="791999" y="1275534"/>
            <a:ext cx="7963117" cy="3240432"/>
          </a:xfrm>
        </p:spPr>
        <p:txBody>
          <a:bodyPr>
            <a:normAutofit/>
          </a:bodyPr>
          <a:lstStyle/>
          <a:p>
            <a:r>
              <a:rPr lang="sv-SE" sz="1800" dirty="0" smtClean="0">
                <a:latin typeface="+mn-lt"/>
              </a:rPr>
              <a:t>Institutioner är </a:t>
            </a:r>
            <a:r>
              <a:rPr lang="sv-SE" sz="1800" b="1" dirty="0" smtClean="0">
                <a:latin typeface="+mn-lt"/>
              </a:rPr>
              <a:t>mönster, praktiker – som uppstår genom att handlingar upprepas och fler och fler följer mönstret</a:t>
            </a:r>
            <a:r>
              <a:rPr lang="sv-SE" sz="1800" dirty="0" smtClean="0">
                <a:latin typeface="+mn-lt"/>
              </a:rPr>
              <a:t>. </a:t>
            </a:r>
            <a:r>
              <a:rPr lang="sv-SE" sz="1800" b="1" dirty="0" smtClean="0">
                <a:latin typeface="+mn-lt"/>
              </a:rPr>
              <a:t>Mönstren blir sedan social överenskommelser</a:t>
            </a:r>
          </a:p>
          <a:p>
            <a:r>
              <a:rPr lang="sv-SE" sz="1800" dirty="0" smtClean="0">
                <a:latin typeface="+mn-lt"/>
              </a:rPr>
              <a:t>Mönster är bra att följa för man sparar energi. </a:t>
            </a:r>
          </a:p>
          <a:p>
            <a:r>
              <a:rPr lang="sv-SE" sz="1800" dirty="0" smtClean="0">
                <a:latin typeface="+mn-lt"/>
              </a:rPr>
              <a:t>Det blir smidigt att följa mönstret</a:t>
            </a:r>
          </a:p>
          <a:p>
            <a:r>
              <a:rPr lang="sv-SE" sz="1800" dirty="0" smtClean="0">
                <a:latin typeface="+mn-lt"/>
              </a:rPr>
              <a:t>Det skapar också ordning, stabilitet, förutsägbarhet</a:t>
            </a:r>
          </a:p>
        </p:txBody>
      </p:sp>
      <p:sp>
        <p:nvSpPr>
          <p:cNvPr id="4" name="TextBox 3"/>
          <p:cNvSpPr txBox="1"/>
          <p:nvPr/>
        </p:nvSpPr>
        <p:spPr>
          <a:xfrm>
            <a:off x="5213132" y="4567266"/>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2059653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17575"/>
            <a:ext cx="8047200" cy="3664328"/>
          </a:xfrm>
        </p:spPr>
        <p:txBody>
          <a:bodyPr>
            <a:normAutofit/>
          </a:bodyPr>
          <a:lstStyle/>
          <a:p>
            <a:r>
              <a:rPr lang="sv-SE" sz="1800" b="1" dirty="0">
                <a:latin typeface="+mn-lt"/>
              </a:rPr>
              <a:t>I</a:t>
            </a:r>
            <a:r>
              <a:rPr lang="sv-SE" sz="1800" b="1" dirty="0" smtClean="0">
                <a:latin typeface="+mn-lt"/>
              </a:rPr>
              <a:t>nstitutionell teori - ifrågasätter idén att organisationer är de rationella verktyg som man många gånger förutsätter i diskussioner och analyser</a:t>
            </a:r>
            <a:r>
              <a:rPr lang="sv-SE" sz="1800" dirty="0" smtClean="0">
                <a:latin typeface="+mn-lt"/>
              </a:rPr>
              <a:t>, det vill säga att en organisation undersöker alternativ och väljer det alternativ som bäst uppfyller organisationens mål</a:t>
            </a:r>
          </a:p>
          <a:p>
            <a:r>
              <a:rPr lang="sv-SE" sz="1800" dirty="0" smtClean="0">
                <a:latin typeface="+mn-lt"/>
              </a:rPr>
              <a:t>Istället </a:t>
            </a:r>
            <a:r>
              <a:rPr lang="sv-SE" sz="1800" dirty="0">
                <a:latin typeface="+mn-lt"/>
              </a:rPr>
              <a:t>används institutioner i form av mönster och praktiker för att förklara </a:t>
            </a:r>
            <a:r>
              <a:rPr lang="sv-SE" sz="1800" dirty="0" smtClean="0">
                <a:latin typeface="+mn-lt"/>
              </a:rPr>
              <a:t>organisationers beteenden </a:t>
            </a:r>
            <a:endParaRPr lang="sv-SE" sz="1800" dirty="0">
              <a:latin typeface="+mn-lt"/>
            </a:endParaRPr>
          </a:p>
          <a:p>
            <a:pPr marL="0" indent="0">
              <a:buNone/>
            </a:pPr>
            <a:endParaRPr lang="sv-SE" sz="1800" dirty="0" smtClean="0"/>
          </a:p>
          <a:p>
            <a:endParaRPr lang="sv-SE" dirty="0"/>
          </a:p>
        </p:txBody>
      </p:sp>
    </p:spTree>
    <p:extLst>
      <p:ext uri="{BB962C8B-B14F-4D97-AF65-F5344CB8AC3E}">
        <p14:creationId xmlns:p14="http://schemas.microsoft.com/office/powerpoint/2010/main" val="493556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17575"/>
            <a:ext cx="8047200" cy="3664328"/>
          </a:xfrm>
        </p:spPr>
        <p:txBody>
          <a:bodyPr>
            <a:normAutofit/>
          </a:bodyPr>
          <a:lstStyle/>
          <a:p>
            <a:r>
              <a:rPr lang="sv-SE" sz="1800" dirty="0" smtClean="0">
                <a:latin typeface="+mn-lt"/>
              </a:rPr>
              <a:t>Institutionell teori </a:t>
            </a:r>
            <a:r>
              <a:rPr lang="sv-SE" sz="1800" b="1" dirty="0" smtClean="0">
                <a:latin typeface="+mn-lt"/>
              </a:rPr>
              <a:t>lyfter fram att det finns en skillnad mellan en formell struktur och hur den faktiska dagliga verksamheten ser ut, det vill säga den informella strukturen</a:t>
            </a:r>
          </a:p>
          <a:p>
            <a:endParaRPr lang="sv-SE" dirty="0"/>
          </a:p>
        </p:txBody>
      </p:sp>
    </p:spTree>
    <p:extLst>
      <p:ext uri="{BB962C8B-B14F-4D97-AF65-F5344CB8AC3E}">
        <p14:creationId xmlns:p14="http://schemas.microsoft.com/office/powerpoint/2010/main" val="2132024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590844"/>
            <a:ext cx="8047200" cy="3412080"/>
          </a:xfrm>
        </p:spPr>
        <p:txBody>
          <a:bodyPr>
            <a:normAutofit/>
          </a:bodyPr>
          <a:lstStyle/>
          <a:p>
            <a:r>
              <a:rPr lang="sv-SE" sz="1800" dirty="0" smtClean="0">
                <a:latin typeface="+mn-lt"/>
              </a:rPr>
              <a:t>Enligt institutionell teori så är </a:t>
            </a:r>
            <a:r>
              <a:rPr lang="sv-SE" sz="1800" b="1" dirty="0" smtClean="0">
                <a:latin typeface="+mn-lt"/>
              </a:rPr>
              <a:t>den formella strukturen det som en organisation visar </a:t>
            </a:r>
            <a:r>
              <a:rPr lang="sv-SE" sz="1800" b="1" dirty="0">
                <a:latin typeface="+mn-lt"/>
              </a:rPr>
              <a:t>upp </a:t>
            </a:r>
            <a:r>
              <a:rPr lang="sv-SE" sz="1800" b="1" dirty="0" smtClean="0">
                <a:latin typeface="+mn-lt"/>
              </a:rPr>
              <a:t>utåt </a:t>
            </a:r>
            <a:r>
              <a:rPr lang="sv-SE" sz="1800" b="1" dirty="0">
                <a:latin typeface="+mn-lt"/>
              </a:rPr>
              <a:t>mot investerare, myndigheter, konkurrenter, och de egna </a:t>
            </a:r>
            <a:r>
              <a:rPr lang="sv-SE" sz="1800" b="1" dirty="0" smtClean="0">
                <a:latin typeface="+mn-lt"/>
              </a:rPr>
              <a:t>anställda</a:t>
            </a:r>
            <a:r>
              <a:rPr lang="sv-SE" sz="1800" dirty="0" smtClean="0">
                <a:latin typeface="+mn-lt"/>
              </a:rPr>
              <a:t>. </a:t>
            </a:r>
          </a:p>
          <a:p>
            <a:r>
              <a:rPr lang="sv-SE" sz="1800" dirty="0" smtClean="0">
                <a:latin typeface="+mn-lt"/>
              </a:rPr>
              <a:t>Den formella strukturen används för att </a:t>
            </a:r>
            <a:r>
              <a:rPr lang="sv-SE" sz="1800" b="1" dirty="0" smtClean="0">
                <a:latin typeface="+mn-lt"/>
              </a:rPr>
              <a:t>visa att </a:t>
            </a:r>
            <a:r>
              <a:rPr lang="sv-SE" sz="1800" b="1" dirty="0">
                <a:latin typeface="+mn-lt"/>
              </a:rPr>
              <a:t>organisationen är rationell, modern och </a:t>
            </a:r>
            <a:r>
              <a:rPr lang="sv-SE" sz="1800" b="1" dirty="0" smtClean="0">
                <a:latin typeface="+mn-lt"/>
              </a:rPr>
              <a:t>anpassningsbar</a:t>
            </a:r>
            <a:r>
              <a:rPr lang="sv-SE" sz="1800" dirty="0" smtClean="0">
                <a:latin typeface="+mn-lt"/>
              </a:rPr>
              <a:t>. På så sätt legitimerar sig organisationen</a:t>
            </a:r>
          </a:p>
          <a:p>
            <a:pPr marL="0" indent="0">
              <a:buNone/>
            </a:pPr>
            <a:endParaRPr lang="sv-SE" dirty="0"/>
          </a:p>
        </p:txBody>
      </p:sp>
    </p:spTree>
    <p:extLst>
      <p:ext uri="{BB962C8B-B14F-4D97-AF65-F5344CB8AC3E}">
        <p14:creationId xmlns:p14="http://schemas.microsoft.com/office/powerpoint/2010/main" val="667391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66345"/>
            <a:ext cx="8047200" cy="3636579"/>
          </a:xfrm>
        </p:spPr>
        <p:txBody>
          <a:bodyPr>
            <a:normAutofit/>
          </a:bodyPr>
          <a:lstStyle/>
          <a:p>
            <a:r>
              <a:rPr lang="sv-SE" sz="1800" dirty="0" smtClean="0">
                <a:latin typeface="+mn-lt"/>
              </a:rPr>
              <a:t>Institutionell teori menar att </a:t>
            </a:r>
            <a:r>
              <a:rPr lang="sv-SE" sz="1800" b="1" dirty="0" smtClean="0">
                <a:latin typeface="+mn-lt"/>
              </a:rPr>
              <a:t>den formella strukturen blir ofta lika hos organisationer </a:t>
            </a:r>
            <a:r>
              <a:rPr lang="sv-SE" sz="1800" b="1" dirty="0">
                <a:latin typeface="+mn-lt"/>
              </a:rPr>
              <a:t>i samma </a:t>
            </a:r>
            <a:r>
              <a:rPr lang="sv-SE" sz="1800" b="1" dirty="0" smtClean="0">
                <a:latin typeface="+mn-lt"/>
              </a:rPr>
              <a:t>bransch </a:t>
            </a:r>
            <a:r>
              <a:rPr lang="sv-SE" sz="1800" b="1" dirty="0">
                <a:latin typeface="+mn-lt"/>
              </a:rPr>
              <a:t>på grund av gemensamma regelverk, gemensamma normer och </a:t>
            </a:r>
            <a:r>
              <a:rPr lang="sv-SE" sz="1800" b="1" dirty="0" smtClean="0">
                <a:latin typeface="+mn-lt"/>
              </a:rPr>
              <a:t>värden – isomorfism uppstår</a:t>
            </a:r>
          </a:p>
          <a:p>
            <a:r>
              <a:rPr lang="sv-SE" sz="1800" dirty="0" smtClean="0">
                <a:latin typeface="+mn-lt"/>
              </a:rPr>
              <a:t>Man brukar tala om </a:t>
            </a:r>
            <a:r>
              <a:rPr lang="sv-SE" sz="1800" b="1" dirty="0" smtClean="0">
                <a:latin typeface="+mn-lt"/>
              </a:rPr>
              <a:t>isomorfa krafter som har tvingande, normativ och imiterande institutionell påverkan</a:t>
            </a:r>
            <a:r>
              <a:rPr lang="sv-SE" sz="1800" dirty="0" smtClean="0">
                <a:latin typeface="+mn-lt"/>
              </a:rPr>
              <a:t>:</a:t>
            </a:r>
          </a:p>
          <a:p>
            <a:pPr lvl="1"/>
            <a:r>
              <a:rPr lang="sv-SE" sz="1600" dirty="0" smtClean="0">
                <a:latin typeface="+mn-lt"/>
              </a:rPr>
              <a:t>Tvingande – via lagar och regler (regelverk)</a:t>
            </a:r>
          </a:p>
          <a:p>
            <a:pPr lvl="1"/>
            <a:r>
              <a:rPr lang="sv-SE" sz="1600" dirty="0" smtClean="0">
                <a:latin typeface="+mn-lt"/>
              </a:rPr>
              <a:t>Normativ – via utbildning, seminarier (gemensamma normer)</a:t>
            </a:r>
          </a:p>
          <a:p>
            <a:pPr lvl="1"/>
            <a:r>
              <a:rPr lang="sv-SE" sz="1600" dirty="0">
                <a:latin typeface="+mn-lt"/>
              </a:rPr>
              <a:t>I</a:t>
            </a:r>
            <a:r>
              <a:rPr lang="sv-SE" sz="1600" dirty="0" smtClean="0">
                <a:latin typeface="+mn-lt"/>
              </a:rPr>
              <a:t>miterande– via hur andra göra det (värden)</a:t>
            </a:r>
            <a:endParaRPr lang="sv-SE" sz="1600" dirty="0">
              <a:latin typeface="+mn-lt"/>
            </a:endParaRPr>
          </a:p>
          <a:p>
            <a:endParaRPr lang="sv-SE" dirty="0"/>
          </a:p>
        </p:txBody>
      </p:sp>
      <p:sp>
        <p:nvSpPr>
          <p:cNvPr id="4" name="TextBox 3"/>
          <p:cNvSpPr txBox="1"/>
          <p:nvPr/>
        </p:nvSpPr>
        <p:spPr>
          <a:xfrm>
            <a:off x="5213132" y="4682878"/>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316220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Teorier och empiriska data</a:t>
            </a:r>
            <a:endParaRPr lang="sv-SE" dirty="0"/>
          </a:p>
        </p:txBody>
      </p:sp>
      <p:cxnSp>
        <p:nvCxnSpPr>
          <p:cNvPr id="5" name="Straight Connector 4"/>
          <p:cNvCxnSpPr/>
          <p:nvPr/>
        </p:nvCxnSpPr>
        <p:spPr>
          <a:xfrm flipH="1">
            <a:off x="919418" y="2930577"/>
            <a:ext cx="7212747" cy="1"/>
          </a:xfrm>
          <a:prstGeom prst="line">
            <a:avLst/>
          </a:prstGeom>
          <a:ln w="12700"/>
        </p:spPr>
        <p:style>
          <a:lnRef idx="1">
            <a:schemeClr val="dk1"/>
          </a:lnRef>
          <a:fillRef idx="0">
            <a:schemeClr val="dk1"/>
          </a:fillRef>
          <a:effectRef idx="0">
            <a:schemeClr val="dk1"/>
          </a:effectRef>
          <a:fontRef idx="minor">
            <a:schemeClr val="tx1"/>
          </a:fontRef>
        </p:style>
      </p:cxnSp>
      <p:sp>
        <p:nvSpPr>
          <p:cNvPr id="12" name="Rectangle 11"/>
          <p:cNvSpPr/>
          <p:nvPr/>
        </p:nvSpPr>
        <p:spPr>
          <a:xfrm>
            <a:off x="2740702" y="1615739"/>
            <a:ext cx="4572000" cy="1200329"/>
          </a:xfrm>
          <a:prstGeom prst="rect">
            <a:avLst/>
          </a:prstGeom>
        </p:spPr>
        <p:txBody>
          <a:bodyPr>
            <a:spAutoFit/>
          </a:bodyPr>
          <a:lstStyle/>
          <a:p>
            <a:r>
              <a:rPr lang="en-GB" b="1" dirty="0" err="1" smtClean="0"/>
              <a:t>Teorier</a:t>
            </a:r>
            <a:r>
              <a:rPr lang="en-GB" dirty="0" smtClean="0"/>
              <a:t> – </a:t>
            </a:r>
            <a:r>
              <a:rPr lang="en-GB" dirty="0" err="1" smtClean="0"/>
              <a:t>är</a:t>
            </a:r>
            <a:r>
              <a:rPr lang="en-GB" dirty="0" smtClean="0"/>
              <a:t> </a:t>
            </a:r>
            <a:r>
              <a:rPr lang="en-GB" dirty="0" err="1" smtClean="0"/>
              <a:t>logiska</a:t>
            </a:r>
            <a:r>
              <a:rPr lang="en-GB" dirty="0" smtClean="0"/>
              <a:t>/</a:t>
            </a:r>
            <a:r>
              <a:rPr lang="en-GB" dirty="0" err="1" smtClean="0"/>
              <a:t>teoretiska</a:t>
            </a:r>
            <a:r>
              <a:rPr lang="en-GB" dirty="0" smtClean="0"/>
              <a:t> argument/</a:t>
            </a:r>
            <a:r>
              <a:rPr lang="en-GB" dirty="0" err="1" smtClean="0"/>
              <a:t>påståenden</a:t>
            </a:r>
            <a:r>
              <a:rPr lang="en-GB" dirty="0" smtClean="0"/>
              <a:t> om </a:t>
            </a:r>
            <a:r>
              <a:rPr lang="en-GB" dirty="0" err="1" smtClean="0"/>
              <a:t>varför</a:t>
            </a:r>
            <a:r>
              <a:rPr lang="en-GB" dirty="0" smtClean="0"/>
              <a:t> </a:t>
            </a:r>
            <a:r>
              <a:rPr lang="en-GB" dirty="0" err="1" smtClean="0"/>
              <a:t>orsak-verkan-relationer</a:t>
            </a:r>
            <a:r>
              <a:rPr lang="en-GB" dirty="0" smtClean="0"/>
              <a:t> </a:t>
            </a:r>
            <a:r>
              <a:rPr lang="en-GB" dirty="0" err="1" smtClean="0"/>
              <a:t>mellan</a:t>
            </a:r>
            <a:r>
              <a:rPr lang="en-GB" dirty="0" smtClean="0"/>
              <a:t> </a:t>
            </a:r>
            <a:r>
              <a:rPr lang="en-GB" dirty="0" err="1" smtClean="0"/>
              <a:t>empiriska</a:t>
            </a:r>
            <a:r>
              <a:rPr lang="en-GB" dirty="0" smtClean="0"/>
              <a:t> </a:t>
            </a:r>
            <a:r>
              <a:rPr lang="en-GB" dirty="0" err="1" smtClean="0"/>
              <a:t>företeelser</a:t>
            </a:r>
            <a:r>
              <a:rPr lang="en-GB" dirty="0" smtClean="0"/>
              <a:t> </a:t>
            </a:r>
            <a:r>
              <a:rPr lang="en-GB" dirty="0" err="1" smtClean="0"/>
              <a:t>inträffar</a:t>
            </a:r>
            <a:r>
              <a:rPr lang="en-GB" dirty="0"/>
              <a:t> </a:t>
            </a:r>
            <a:r>
              <a:rPr lang="en-GB" dirty="0" err="1" smtClean="0"/>
              <a:t>eller</a:t>
            </a:r>
            <a:r>
              <a:rPr lang="en-GB" dirty="0" smtClean="0"/>
              <a:t> </a:t>
            </a:r>
            <a:r>
              <a:rPr lang="en-GB" dirty="0" err="1" smtClean="0"/>
              <a:t>uppstår</a:t>
            </a:r>
            <a:r>
              <a:rPr lang="en-GB" dirty="0" smtClean="0"/>
              <a:t> </a:t>
            </a:r>
            <a:endParaRPr lang="en-GB" dirty="0"/>
          </a:p>
        </p:txBody>
      </p:sp>
      <p:sp>
        <p:nvSpPr>
          <p:cNvPr id="13" name="Rectangle 12"/>
          <p:cNvSpPr/>
          <p:nvPr/>
        </p:nvSpPr>
        <p:spPr>
          <a:xfrm>
            <a:off x="2740702" y="3322082"/>
            <a:ext cx="4572000" cy="1200329"/>
          </a:xfrm>
          <a:prstGeom prst="rect">
            <a:avLst/>
          </a:prstGeom>
        </p:spPr>
        <p:txBody>
          <a:bodyPr>
            <a:spAutoFit/>
          </a:bodyPr>
          <a:lstStyle/>
          <a:p>
            <a:r>
              <a:rPr lang="en-GB" b="1" dirty="0" err="1" smtClean="0"/>
              <a:t>Empiriska</a:t>
            </a:r>
            <a:r>
              <a:rPr lang="en-GB" b="1" dirty="0" smtClean="0"/>
              <a:t> data </a:t>
            </a:r>
            <a:r>
              <a:rPr lang="en-GB" dirty="0" smtClean="0"/>
              <a:t>– </a:t>
            </a:r>
            <a:r>
              <a:rPr lang="en-GB" dirty="0" err="1" smtClean="0"/>
              <a:t>beskriver</a:t>
            </a:r>
            <a:r>
              <a:rPr lang="en-GB" dirty="0" smtClean="0"/>
              <a:t> </a:t>
            </a:r>
            <a:r>
              <a:rPr lang="en-GB" dirty="0" err="1" smtClean="0"/>
              <a:t>relationer</a:t>
            </a:r>
            <a:r>
              <a:rPr lang="en-GB" dirty="0" smtClean="0"/>
              <a:t> </a:t>
            </a:r>
            <a:r>
              <a:rPr lang="en-GB" dirty="0" err="1" smtClean="0"/>
              <a:t>mellan</a:t>
            </a:r>
            <a:r>
              <a:rPr lang="en-GB" dirty="0" smtClean="0"/>
              <a:t> data </a:t>
            </a:r>
            <a:r>
              <a:rPr lang="en-GB" dirty="0" err="1" smtClean="0"/>
              <a:t>som</a:t>
            </a:r>
            <a:r>
              <a:rPr lang="en-GB" dirty="0" smtClean="0"/>
              <a:t> vi </a:t>
            </a:r>
            <a:r>
              <a:rPr lang="en-GB" dirty="0" err="1" smtClean="0"/>
              <a:t>kan</a:t>
            </a:r>
            <a:r>
              <a:rPr lang="en-GB" dirty="0" smtClean="0"/>
              <a:t> </a:t>
            </a:r>
            <a:r>
              <a:rPr lang="en-GB" dirty="0" err="1" smtClean="0"/>
              <a:t>observera</a:t>
            </a:r>
            <a:r>
              <a:rPr lang="en-GB" dirty="0" smtClean="0"/>
              <a:t>, men </a:t>
            </a:r>
            <a:r>
              <a:rPr lang="en-GB" dirty="0" err="1" smtClean="0"/>
              <a:t>förklarar</a:t>
            </a:r>
            <a:r>
              <a:rPr lang="en-GB" dirty="0" smtClean="0"/>
              <a:t> </a:t>
            </a:r>
            <a:r>
              <a:rPr lang="en-GB" dirty="0" err="1" smtClean="0"/>
              <a:t>inte</a:t>
            </a:r>
            <a:r>
              <a:rPr lang="en-GB" dirty="0" smtClean="0"/>
              <a:t> </a:t>
            </a:r>
            <a:r>
              <a:rPr lang="en-GB" dirty="0" err="1" smtClean="0"/>
              <a:t>varför</a:t>
            </a:r>
            <a:r>
              <a:rPr lang="en-GB" dirty="0" smtClean="0"/>
              <a:t> </a:t>
            </a:r>
            <a:r>
              <a:rPr lang="en-GB" dirty="0" err="1" smtClean="0"/>
              <a:t>dessa</a:t>
            </a:r>
            <a:r>
              <a:rPr lang="en-GB" dirty="0" smtClean="0"/>
              <a:t> </a:t>
            </a:r>
            <a:r>
              <a:rPr lang="en-GB" dirty="0" err="1" smtClean="0"/>
              <a:t>relationer</a:t>
            </a:r>
            <a:r>
              <a:rPr lang="en-GB" dirty="0" smtClean="0"/>
              <a:t> </a:t>
            </a:r>
            <a:r>
              <a:rPr lang="en-GB" dirty="0" err="1" smtClean="0"/>
              <a:t>finns</a:t>
            </a:r>
            <a:r>
              <a:rPr lang="en-GB" dirty="0" smtClean="0"/>
              <a:t>. </a:t>
            </a:r>
            <a:r>
              <a:rPr lang="en-GB" dirty="0" err="1" smtClean="0"/>
              <a:t>Förklaringar</a:t>
            </a:r>
            <a:r>
              <a:rPr lang="en-GB" dirty="0" smtClean="0"/>
              <a:t> </a:t>
            </a:r>
            <a:r>
              <a:rPr lang="en-GB" dirty="0" err="1" smtClean="0"/>
              <a:t>hittar</a:t>
            </a:r>
            <a:r>
              <a:rPr lang="en-GB" dirty="0" smtClean="0"/>
              <a:t> vi </a:t>
            </a:r>
            <a:r>
              <a:rPr lang="en-GB" dirty="0" err="1" smtClean="0"/>
              <a:t>i</a:t>
            </a:r>
            <a:r>
              <a:rPr lang="en-GB" dirty="0" smtClean="0"/>
              <a:t> </a:t>
            </a:r>
            <a:r>
              <a:rPr lang="en-GB" dirty="0" err="1" smtClean="0"/>
              <a:t>stället</a:t>
            </a:r>
            <a:r>
              <a:rPr lang="en-GB" dirty="0" smtClean="0"/>
              <a:t> </a:t>
            </a:r>
            <a:r>
              <a:rPr lang="en-GB" dirty="0" err="1" smtClean="0"/>
              <a:t>i</a:t>
            </a:r>
            <a:r>
              <a:rPr lang="en-GB" dirty="0" smtClean="0"/>
              <a:t> </a:t>
            </a:r>
            <a:r>
              <a:rPr lang="en-GB" dirty="0" err="1" smtClean="0"/>
              <a:t>teorier</a:t>
            </a:r>
            <a:endParaRPr lang="en-GB" dirty="0"/>
          </a:p>
        </p:txBody>
      </p:sp>
      <p:sp>
        <p:nvSpPr>
          <p:cNvPr id="14" name="TextBox 13"/>
          <p:cNvSpPr txBox="1"/>
          <p:nvPr/>
        </p:nvSpPr>
        <p:spPr>
          <a:xfrm>
            <a:off x="996868" y="3322082"/>
            <a:ext cx="1419048" cy="1477328"/>
          </a:xfrm>
          <a:prstGeom prst="rect">
            <a:avLst/>
          </a:prstGeom>
          <a:noFill/>
        </p:spPr>
        <p:txBody>
          <a:bodyPr wrap="square" rtlCol="0">
            <a:spAutoFit/>
          </a:bodyPr>
          <a:lstStyle/>
          <a:p>
            <a:r>
              <a:rPr lang="sv-SE" b="1" i="1" dirty="0" smtClean="0"/>
              <a:t>Empirisk  nivå </a:t>
            </a:r>
          </a:p>
          <a:p>
            <a:r>
              <a:rPr lang="sv-SE" dirty="0" smtClean="0"/>
              <a:t>- det vi kan observera, mäta</a:t>
            </a:r>
            <a:endParaRPr lang="sv-SE" dirty="0"/>
          </a:p>
        </p:txBody>
      </p:sp>
      <p:sp>
        <p:nvSpPr>
          <p:cNvPr id="15" name="TextBox 14"/>
          <p:cNvSpPr txBox="1"/>
          <p:nvPr/>
        </p:nvSpPr>
        <p:spPr>
          <a:xfrm>
            <a:off x="996868" y="1615739"/>
            <a:ext cx="1419048" cy="646331"/>
          </a:xfrm>
          <a:prstGeom prst="rect">
            <a:avLst/>
          </a:prstGeom>
          <a:noFill/>
        </p:spPr>
        <p:txBody>
          <a:bodyPr wrap="square" rtlCol="0">
            <a:spAutoFit/>
          </a:bodyPr>
          <a:lstStyle/>
          <a:p>
            <a:r>
              <a:rPr lang="sv-SE" b="1" i="1" dirty="0" smtClean="0"/>
              <a:t>Teoretisk nivå </a:t>
            </a:r>
            <a:endParaRPr lang="sv-SE" b="1" i="1" dirty="0"/>
          </a:p>
        </p:txBody>
      </p:sp>
    </p:spTree>
    <p:extLst>
      <p:ext uri="{BB962C8B-B14F-4D97-AF65-F5344CB8AC3E}">
        <p14:creationId xmlns:p14="http://schemas.microsoft.com/office/powerpoint/2010/main" val="4155619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275534"/>
            <a:ext cx="8047200" cy="3653818"/>
          </a:xfrm>
        </p:spPr>
        <p:txBody>
          <a:bodyPr>
            <a:normAutofit/>
          </a:bodyPr>
          <a:lstStyle/>
          <a:p>
            <a:r>
              <a:rPr lang="sv-SE" sz="1800" b="1" dirty="0" smtClean="0">
                <a:latin typeface="+mn-lt"/>
              </a:rPr>
              <a:t>Den informella strukturen skiljer sig däremot ofta från den formella </a:t>
            </a:r>
            <a:r>
              <a:rPr lang="sv-SE" sz="1800" dirty="0" smtClean="0">
                <a:latin typeface="+mn-lt"/>
              </a:rPr>
              <a:t>– och är ofta också frikopplad från den formella. </a:t>
            </a:r>
          </a:p>
          <a:p>
            <a:r>
              <a:rPr lang="sv-SE" sz="1800" b="1" dirty="0" smtClean="0">
                <a:latin typeface="+mn-lt"/>
              </a:rPr>
              <a:t>Det betyder att förändringar i den formella strukturen inte behöver leda till förändringar i den informella</a:t>
            </a:r>
          </a:p>
          <a:p>
            <a:r>
              <a:rPr lang="sv-SE" sz="1800" dirty="0" smtClean="0">
                <a:latin typeface="+mn-lt"/>
              </a:rPr>
              <a:t>Människor kan med andra ord agera på ett annat sätt i den informella strukturen än vad som görs för att visa upp den formella strukturen utåt, till exempel för att få saker gjorda</a:t>
            </a:r>
          </a:p>
          <a:p>
            <a:r>
              <a:rPr lang="sv-SE" sz="1800" dirty="0" smtClean="0">
                <a:latin typeface="+mn-lt"/>
              </a:rPr>
              <a:t>Därför är det viktigt som konsult att </a:t>
            </a:r>
            <a:r>
              <a:rPr lang="sv-SE" sz="1800" b="1" dirty="0" smtClean="0">
                <a:latin typeface="+mn-lt"/>
              </a:rPr>
              <a:t>observera hur organisationen beter sig i praktiken </a:t>
            </a:r>
          </a:p>
          <a:p>
            <a:endParaRPr lang="sv-SE" sz="1800" dirty="0"/>
          </a:p>
          <a:p>
            <a:endParaRPr lang="sv-SE" dirty="0"/>
          </a:p>
        </p:txBody>
      </p:sp>
    </p:spTree>
    <p:extLst>
      <p:ext uri="{BB962C8B-B14F-4D97-AF65-F5344CB8AC3E}">
        <p14:creationId xmlns:p14="http://schemas.microsoft.com/office/powerpoint/2010/main" val="4237826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868524" cy="596700"/>
          </a:xfrm>
        </p:spPr>
        <p:txBody>
          <a:bodyPr/>
          <a:lstStyle/>
          <a:p>
            <a:r>
              <a:rPr lang="sv-SE" dirty="0" smtClean="0"/>
              <a:t>Hur kan institutionell teori användas?</a:t>
            </a:r>
            <a:endParaRPr lang="sv-SE" dirty="0"/>
          </a:p>
        </p:txBody>
      </p:sp>
      <p:sp>
        <p:nvSpPr>
          <p:cNvPr id="3" name="Content Placeholder 2"/>
          <p:cNvSpPr>
            <a:spLocks noGrp="1"/>
          </p:cNvSpPr>
          <p:nvPr>
            <p:ph idx="1"/>
          </p:nvPr>
        </p:nvSpPr>
        <p:spPr>
          <a:xfrm>
            <a:off x="792000" y="1224234"/>
            <a:ext cx="8185745" cy="3240432"/>
          </a:xfrm>
        </p:spPr>
        <p:txBody>
          <a:bodyPr>
            <a:normAutofit/>
          </a:bodyPr>
          <a:lstStyle/>
          <a:p>
            <a:r>
              <a:rPr lang="sv-SE" sz="1800" dirty="0">
                <a:latin typeface="+mn-lt"/>
              </a:rPr>
              <a:t>Institutionell teori kan användas för att </a:t>
            </a:r>
            <a:r>
              <a:rPr lang="sv-SE" sz="1800" b="1" dirty="0">
                <a:latin typeface="+mn-lt"/>
              </a:rPr>
              <a:t>förstå beteende genom att vara medveten om att det finns en skillnad mellan en formell och informell struktur och beteende</a:t>
            </a:r>
          </a:p>
          <a:p>
            <a:r>
              <a:rPr lang="sv-SE" sz="1800" dirty="0">
                <a:latin typeface="+mn-lt"/>
              </a:rPr>
              <a:t>Institutionell teori kan </a:t>
            </a:r>
            <a:r>
              <a:rPr lang="sv-SE" sz="1800" b="1" dirty="0">
                <a:latin typeface="+mn-lt"/>
              </a:rPr>
              <a:t>användas för förstå icke-rationella beteenden i organisationer då vissa mönster/praktiker ärvs vidare i organisationen (över generationer)</a:t>
            </a:r>
          </a:p>
          <a:p>
            <a:r>
              <a:rPr lang="sv-SE" sz="1800" dirty="0">
                <a:latin typeface="+mn-lt"/>
              </a:rPr>
              <a:t>Institutionell teori kan användas för att förstå varför vissa lösningar används för att adressera vissa problem</a:t>
            </a:r>
          </a:p>
          <a:p>
            <a:pPr marL="0" indent="0">
              <a:buNone/>
            </a:pPr>
            <a:endParaRPr lang="sv-SE" sz="1800" dirty="0" smtClean="0"/>
          </a:p>
          <a:p>
            <a:endParaRPr lang="sv-SE" dirty="0" smtClean="0"/>
          </a:p>
          <a:p>
            <a:pPr marL="0" indent="0">
              <a:buNone/>
            </a:pPr>
            <a:endParaRPr lang="sv-SE" dirty="0" smtClean="0"/>
          </a:p>
        </p:txBody>
      </p:sp>
    </p:spTree>
    <p:extLst>
      <p:ext uri="{BB962C8B-B14F-4D97-AF65-F5344CB8AC3E}">
        <p14:creationId xmlns:p14="http://schemas.microsoft.com/office/powerpoint/2010/main" val="1393661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Kunskapshanteringssystem</a:t>
            </a:r>
          </a:p>
        </p:txBody>
      </p:sp>
    </p:spTree>
    <p:extLst>
      <p:ext uri="{BB962C8B-B14F-4D97-AF65-F5344CB8AC3E}">
        <p14:creationId xmlns:p14="http://schemas.microsoft.com/office/powerpoint/2010/main" val="1014498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98307" y="359118"/>
            <a:ext cx="6172200" cy="857250"/>
          </a:xfrm>
        </p:spPr>
        <p:txBody>
          <a:bodyPr>
            <a:normAutofit/>
          </a:bodyPr>
          <a:lstStyle/>
          <a:p>
            <a:pPr algn="l"/>
            <a:r>
              <a:rPr lang="sv-SE" sz="2700" dirty="0" smtClean="0"/>
              <a:t>Data, information och kunskap</a:t>
            </a:r>
            <a:endParaRPr lang="sv-SE" sz="2700" dirty="0"/>
          </a:p>
        </p:txBody>
      </p:sp>
      <p:sp>
        <p:nvSpPr>
          <p:cNvPr id="41987" name="Content Placeholder 2"/>
          <p:cNvSpPr>
            <a:spLocks noGrp="1"/>
          </p:cNvSpPr>
          <p:nvPr>
            <p:ph idx="1"/>
          </p:nvPr>
        </p:nvSpPr>
        <p:spPr>
          <a:xfrm>
            <a:off x="745838" y="787743"/>
            <a:ext cx="7513740" cy="4100109"/>
          </a:xfrm>
        </p:spPr>
        <p:txBody>
          <a:bodyPr>
            <a:normAutofit/>
          </a:bodyPr>
          <a:lstStyle/>
          <a:p>
            <a:pPr>
              <a:buNone/>
            </a:pPr>
            <a:endParaRPr lang="sv-SE" sz="1800" dirty="0">
              <a:latin typeface="+mn-lt"/>
            </a:endParaRPr>
          </a:p>
          <a:p>
            <a:pPr>
              <a:spcBef>
                <a:spcPts val="0"/>
              </a:spcBef>
            </a:pPr>
            <a:r>
              <a:rPr lang="sv-SE" sz="1800" b="1" dirty="0">
                <a:latin typeface="+mn-lt"/>
              </a:rPr>
              <a:t>Det </a:t>
            </a:r>
            <a:r>
              <a:rPr lang="sv-SE" sz="1800" b="1" dirty="0" smtClean="0">
                <a:latin typeface="+mn-lt"/>
              </a:rPr>
              <a:t>finns många definitioner av data, information och kunskap och relationerna mellan dem. </a:t>
            </a:r>
          </a:p>
          <a:p>
            <a:pPr>
              <a:spcBef>
                <a:spcPts val="0"/>
              </a:spcBef>
            </a:pPr>
            <a:r>
              <a:rPr lang="sv-SE" sz="1800" dirty="0" smtClean="0">
                <a:latin typeface="+mn-lt"/>
              </a:rPr>
              <a:t>Det </a:t>
            </a:r>
            <a:r>
              <a:rPr lang="sv-SE" sz="1800" dirty="0">
                <a:latin typeface="+mn-lt"/>
              </a:rPr>
              <a:t>är </a:t>
            </a:r>
            <a:r>
              <a:rPr lang="sv-SE" sz="1800" dirty="0" smtClean="0">
                <a:latin typeface="+mn-lt"/>
              </a:rPr>
              <a:t>också ofta </a:t>
            </a:r>
            <a:r>
              <a:rPr lang="sv-SE" sz="1800" dirty="0">
                <a:latin typeface="+mn-lt"/>
              </a:rPr>
              <a:t>svårt att göra skillnad mellan dessa </a:t>
            </a:r>
            <a:r>
              <a:rPr lang="sv-SE" sz="1800" dirty="0" smtClean="0">
                <a:latin typeface="+mn-lt"/>
              </a:rPr>
              <a:t>termer/begrepp när man pratar och skriver </a:t>
            </a:r>
            <a:endParaRPr lang="sv-SE" sz="1800" dirty="0">
              <a:latin typeface="+mn-lt"/>
            </a:endParaRPr>
          </a:p>
        </p:txBody>
      </p:sp>
    </p:spTree>
    <p:extLst>
      <p:ext uri="{BB962C8B-B14F-4D97-AF65-F5344CB8AC3E}">
        <p14:creationId xmlns:p14="http://schemas.microsoft.com/office/powerpoint/2010/main" val="1483699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80" y="359118"/>
            <a:ext cx="6172200" cy="857250"/>
          </a:xfrm>
        </p:spPr>
        <p:txBody>
          <a:bodyPr>
            <a:normAutofit/>
          </a:bodyPr>
          <a:lstStyle/>
          <a:p>
            <a:pPr algn="l"/>
            <a:r>
              <a:rPr lang="sv-SE" sz="2700" dirty="0" smtClean="0"/>
              <a:t>Data och information</a:t>
            </a:r>
            <a:endParaRPr lang="sv-SE" sz="2700" dirty="0"/>
          </a:p>
        </p:txBody>
      </p:sp>
      <p:sp>
        <p:nvSpPr>
          <p:cNvPr id="41987" name="Content Placeholder 2"/>
          <p:cNvSpPr>
            <a:spLocks noGrp="1"/>
          </p:cNvSpPr>
          <p:nvPr>
            <p:ph idx="1"/>
          </p:nvPr>
        </p:nvSpPr>
        <p:spPr>
          <a:xfrm>
            <a:off x="749509" y="787743"/>
            <a:ext cx="7742420" cy="4100109"/>
          </a:xfrm>
        </p:spPr>
        <p:txBody>
          <a:bodyPr>
            <a:normAutofit/>
          </a:bodyPr>
          <a:lstStyle/>
          <a:p>
            <a:pPr>
              <a:buNone/>
            </a:pPr>
            <a:endParaRPr lang="sv-SE" sz="1800" dirty="0">
              <a:latin typeface="+mn-lt"/>
            </a:endParaRPr>
          </a:p>
          <a:p>
            <a:pPr>
              <a:spcBef>
                <a:spcPts val="0"/>
              </a:spcBef>
            </a:pPr>
            <a:r>
              <a:rPr lang="sv-SE" sz="1800" b="1" dirty="0" smtClean="0">
                <a:latin typeface="+mn-lt"/>
              </a:rPr>
              <a:t>Data</a:t>
            </a:r>
            <a:r>
              <a:rPr lang="sv-SE" sz="1800" dirty="0" smtClean="0">
                <a:latin typeface="+mn-lt"/>
              </a:rPr>
              <a:t> kan definieras som </a:t>
            </a:r>
            <a:r>
              <a:rPr lang="sv-SE" sz="1800" b="1" dirty="0" smtClean="0">
                <a:latin typeface="+mn-lt"/>
              </a:rPr>
              <a:t>signaler</a:t>
            </a:r>
            <a:r>
              <a:rPr lang="sv-SE" sz="1800" b="1" dirty="0">
                <a:latin typeface="+mn-lt"/>
              </a:rPr>
              <a:t> </a:t>
            </a:r>
            <a:r>
              <a:rPr lang="sv-SE" sz="1800" b="1" dirty="0" smtClean="0">
                <a:latin typeface="+mn-lt"/>
              </a:rPr>
              <a:t>och symboler</a:t>
            </a:r>
            <a:r>
              <a:rPr lang="sv-SE" sz="1800" dirty="0" smtClean="0">
                <a:latin typeface="+mn-lt"/>
              </a:rPr>
              <a:t>, eller oprocessad och oorganiserad fakta, etc</a:t>
            </a:r>
            <a:endParaRPr lang="sv-SE" sz="1800" dirty="0">
              <a:latin typeface="+mn-lt"/>
            </a:endParaRPr>
          </a:p>
          <a:p>
            <a:pPr>
              <a:spcBef>
                <a:spcPts val="0"/>
              </a:spcBef>
            </a:pPr>
            <a:r>
              <a:rPr lang="sv-SE" sz="1800" b="1" dirty="0">
                <a:latin typeface="+mn-lt"/>
              </a:rPr>
              <a:t>Information</a:t>
            </a:r>
            <a:r>
              <a:rPr lang="sv-SE" sz="1800" dirty="0">
                <a:latin typeface="+mn-lt"/>
              </a:rPr>
              <a:t> </a:t>
            </a:r>
            <a:r>
              <a:rPr lang="sv-SE" sz="1800" dirty="0" smtClean="0">
                <a:latin typeface="+mn-lt"/>
              </a:rPr>
              <a:t>kan definieras som </a:t>
            </a:r>
            <a:r>
              <a:rPr lang="sv-SE" sz="1800" b="1" dirty="0" smtClean="0">
                <a:latin typeface="+mn-lt"/>
              </a:rPr>
              <a:t>data som är relaterade till annan data</a:t>
            </a:r>
            <a:r>
              <a:rPr lang="sv-SE" sz="1800" dirty="0" smtClean="0">
                <a:latin typeface="+mn-lt"/>
              </a:rPr>
              <a:t>, som därmed får mening i relation till annan data, men definieras också ofta som </a:t>
            </a:r>
            <a:r>
              <a:rPr lang="sv-SE" sz="1800" b="1" dirty="0" smtClean="0">
                <a:latin typeface="+mn-lt"/>
              </a:rPr>
              <a:t>data som har mening för en viss person </a:t>
            </a:r>
            <a:r>
              <a:rPr lang="sv-SE" sz="1800" dirty="0" smtClean="0">
                <a:latin typeface="+mn-lt"/>
              </a:rPr>
              <a:t>eller grupp</a:t>
            </a:r>
            <a:endParaRPr lang="sv-SE" sz="1800" dirty="0">
              <a:latin typeface="+mn-lt"/>
            </a:endParaRPr>
          </a:p>
        </p:txBody>
      </p:sp>
    </p:spTree>
    <p:extLst>
      <p:ext uri="{BB962C8B-B14F-4D97-AF65-F5344CB8AC3E}">
        <p14:creationId xmlns:p14="http://schemas.microsoft.com/office/powerpoint/2010/main" val="109508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90143" y="602310"/>
            <a:ext cx="6172200" cy="857250"/>
          </a:xfrm>
        </p:spPr>
        <p:txBody>
          <a:bodyPr>
            <a:normAutofit/>
          </a:bodyPr>
          <a:lstStyle/>
          <a:p>
            <a:pPr algn="l"/>
            <a:r>
              <a:rPr lang="sv-SE" sz="2700" dirty="0" smtClean="0"/>
              <a:t>Kunskap</a:t>
            </a:r>
            <a:endParaRPr lang="sv-SE" sz="2700" dirty="0"/>
          </a:p>
        </p:txBody>
      </p:sp>
      <p:sp>
        <p:nvSpPr>
          <p:cNvPr id="41987" name="Content Placeholder 2"/>
          <p:cNvSpPr>
            <a:spLocks noGrp="1"/>
          </p:cNvSpPr>
          <p:nvPr>
            <p:ph idx="1"/>
          </p:nvPr>
        </p:nvSpPr>
        <p:spPr>
          <a:xfrm>
            <a:off x="790144" y="1259832"/>
            <a:ext cx="7304546" cy="3438292"/>
          </a:xfrm>
        </p:spPr>
        <p:txBody>
          <a:bodyPr>
            <a:normAutofit/>
          </a:bodyPr>
          <a:lstStyle/>
          <a:p>
            <a:pPr>
              <a:spcBef>
                <a:spcPts val="0"/>
              </a:spcBef>
            </a:pPr>
            <a:r>
              <a:rPr lang="sv-SE" sz="1800" b="1" dirty="0" smtClean="0">
                <a:latin typeface="+mn-lt"/>
              </a:rPr>
              <a:t>Kunskap</a:t>
            </a:r>
            <a:r>
              <a:rPr lang="sv-SE" sz="1800" dirty="0" smtClean="0">
                <a:latin typeface="+mn-lt"/>
              </a:rPr>
              <a:t> - kan definieras som </a:t>
            </a:r>
            <a:r>
              <a:rPr lang="sv-SE" sz="1800" b="1" dirty="0" smtClean="0">
                <a:latin typeface="+mn-lt"/>
              </a:rPr>
              <a:t>information som går att agera på </a:t>
            </a:r>
            <a:r>
              <a:rPr lang="sv-SE" sz="1800" dirty="0" smtClean="0">
                <a:latin typeface="+mn-lt"/>
              </a:rPr>
              <a:t>(göra saker med) </a:t>
            </a:r>
          </a:p>
          <a:p>
            <a:pPr>
              <a:spcBef>
                <a:spcPts val="0"/>
              </a:spcBef>
            </a:pPr>
            <a:r>
              <a:rPr lang="sv-SE" sz="1800" dirty="0" smtClean="0">
                <a:latin typeface="+mn-lt"/>
              </a:rPr>
              <a:t>Kunskap kan också ses som något som snarare är en </a:t>
            </a:r>
            <a:r>
              <a:rPr lang="sv-SE" sz="1800" b="1" dirty="0" smtClean="0">
                <a:latin typeface="+mn-lt"/>
              </a:rPr>
              <a:t>egenskap hos människan </a:t>
            </a:r>
            <a:r>
              <a:rPr lang="sv-SE" sz="1800" dirty="0" smtClean="0">
                <a:latin typeface="+mn-lt"/>
              </a:rPr>
              <a:t>än en egenskap hos informationen</a:t>
            </a:r>
            <a:endParaRPr lang="sv-SE" sz="1800" dirty="0">
              <a:latin typeface="+mn-lt"/>
            </a:endParaRPr>
          </a:p>
          <a:p>
            <a:pPr lvl="1"/>
            <a:endParaRPr lang="sv-SE" sz="6400" dirty="0"/>
          </a:p>
          <a:p>
            <a:pPr>
              <a:buNone/>
            </a:pPr>
            <a:endParaRPr lang="sv-SE" sz="6400" dirty="0" smtClean="0"/>
          </a:p>
        </p:txBody>
      </p:sp>
    </p:spTree>
    <p:extLst>
      <p:ext uri="{BB962C8B-B14F-4D97-AF65-F5344CB8AC3E}">
        <p14:creationId xmlns:p14="http://schemas.microsoft.com/office/powerpoint/2010/main" val="2932172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1986" name="Title 1"/>
          <p:cNvSpPr>
            <a:spLocks noGrp="1"/>
          </p:cNvSpPr>
          <p:nvPr>
            <p:ph type="title"/>
          </p:nvPr>
        </p:nvSpPr>
        <p:spPr>
          <a:xfrm>
            <a:off x="790142" y="602310"/>
            <a:ext cx="7502519" cy="857250"/>
          </a:xfrm>
        </p:spPr>
        <p:txBody>
          <a:bodyPr>
            <a:normAutofit fontScale="90000"/>
          </a:bodyPr>
          <a:lstStyle/>
          <a:p>
            <a:pPr algn="l"/>
            <a:r>
              <a:rPr lang="sv-SE" sz="2700" dirty="0" smtClean="0"/>
              <a:t>Kunskap – som egenskap hos människan</a:t>
            </a:r>
            <a:endParaRPr lang="sv-SE" sz="2700" dirty="0"/>
          </a:p>
        </p:txBody>
      </p:sp>
      <p:sp>
        <p:nvSpPr>
          <p:cNvPr id="41987" name="Content Placeholder 2"/>
          <p:cNvSpPr>
            <a:spLocks noGrp="1"/>
          </p:cNvSpPr>
          <p:nvPr>
            <p:ph idx="1"/>
          </p:nvPr>
        </p:nvSpPr>
        <p:spPr>
          <a:xfrm>
            <a:off x="790143" y="1259833"/>
            <a:ext cx="7906383" cy="3552010"/>
          </a:xfrm>
        </p:spPr>
        <p:txBody>
          <a:bodyPr>
            <a:normAutofit/>
          </a:bodyPr>
          <a:lstStyle/>
          <a:p>
            <a:pPr>
              <a:spcBef>
                <a:spcPts val="0"/>
              </a:spcBef>
            </a:pPr>
            <a:r>
              <a:rPr lang="sv-SE" sz="1800" b="1" dirty="0" smtClean="0">
                <a:latin typeface="+mn-lt"/>
              </a:rPr>
              <a:t>Kunskap</a:t>
            </a:r>
            <a:r>
              <a:rPr lang="sv-SE" sz="1800" dirty="0" smtClean="0">
                <a:latin typeface="+mn-lt"/>
              </a:rPr>
              <a:t> kan definieras som </a:t>
            </a:r>
            <a:r>
              <a:rPr lang="sv-SE" sz="1800" dirty="0">
                <a:latin typeface="+mn-lt"/>
              </a:rPr>
              <a:t>en </a:t>
            </a:r>
            <a:r>
              <a:rPr lang="sv-SE" sz="1800" b="1" dirty="0">
                <a:latin typeface="+mn-lt"/>
              </a:rPr>
              <a:t>egenskap hos en människa </a:t>
            </a:r>
            <a:r>
              <a:rPr lang="sv-SE" sz="1800" dirty="0">
                <a:latin typeface="+mn-lt"/>
              </a:rPr>
              <a:t>(och inte </a:t>
            </a:r>
            <a:r>
              <a:rPr lang="sv-SE" sz="1800" dirty="0" smtClean="0">
                <a:latin typeface="+mn-lt"/>
              </a:rPr>
              <a:t>en egenskap hos informationen </a:t>
            </a:r>
            <a:r>
              <a:rPr lang="sv-SE" sz="1800" dirty="0">
                <a:latin typeface="+mn-lt"/>
              </a:rPr>
              <a:t>eller något annat utanför människan). </a:t>
            </a:r>
            <a:endParaRPr lang="sv-SE" sz="1800" dirty="0" smtClean="0">
              <a:latin typeface="+mn-lt"/>
            </a:endParaRPr>
          </a:p>
          <a:p>
            <a:pPr>
              <a:spcBef>
                <a:spcPts val="0"/>
              </a:spcBef>
            </a:pPr>
            <a:r>
              <a:rPr lang="sv-SE" sz="1800" dirty="0">
                <a:latin typeface="+mn-lt"/>
              </a:rPr>
              <a:t>Enligt en sådan definition är det </a:t>
            </a:r>
            <a:r>
              <a:rPr lang="sv-SE" sz="1800" b="1" dirty="0">
                <a:latin typeface="+mn-lt"/>
              </a:rPr>
              <a:t>information som överförs vid läsning av litteratur eller </a:t>
            </a:r>
            <a:r>
              <a:rPr lang="sv-SE" sz="1800" b="1" dirty="0" smtClean="0">
                <a:latin typeface="+mn-lt"/>
              </a:rPr>
              <a:t>vid en </a:t>
            </a:r>
            <a:r>
              <a:rPr lang="sv-SE" sz="1800" b="1" dirty="0">
                <a:latin typeface="+mn-lt"/>
              </a:rPr>
              <a:t>föreläsning</a:t>
            </a:r>
          </a:p>
          <a:p>
            <a:pPr>
              <a:spcBef>
                <a:spcPts val="0"/>
              </a:spcBef>
            </a:pPr>
            <a:r>
              <a:rPr lang="sv-SE" sz="1800" b="1" dirty="0">
                <a:latin typeface="+mn-lt"/>
              </a:rPr>
              <a:t>Denna information integreras sedan med människornas existerande kunskap </a:t>
            </a:r>
            <a:r>
              <a:rPr lang="sv-SE" sz="1800" dirty="0">
                <a:latin typeface="+mn-lt"/>
              </a:rPr>
              <a:t>i hjärnan </a:t>
            </a:r>
            <a:r>
              <a:rPr lang="sv-SE" sz="1800" dirty="0" smtClean="0">
                <a:latin typeface="+mn-lt"/>
              </a:rPr>
              <a:t>- </a:t>
            </a:r>
            <a:r>
              <a:rPr lang="sv-SE" sz="1800" b="1" dirty="0" smtClean="0">
                <a:latin typeface="+mn-lt"/>
              </a:rPr>
              <a:t>för </a:t>
            </a:r>
            <a:r>
              <a:rPr lang="sv-SE" sz="1800" b="1" dirty="0">
                <a:latin typeface="+mn-lt"/>
              </a:rPr>
              <a:t>att skapa ny kunskap</a:t>
            </a:r>
          </a:p>
          <a:p>
            <a:pPr>
              <a:spcBef>
                <a:spcPts val="0"/>
              </a:spcBef>
            </a:pPr>
            <a:r>
              <a:rPr lang="sv-SE" sz="1800" b="1" dirty="0">
                <a:latin typeface="+mn-lt"/>
              </a:rPr>
              <a:t>Kunskap</a:t>
            </a:r>
            <a:r>
              <a:rPr lang="sv-SE" sz="1800" dirty="0">
                <a:latin typeface="+mn-lt"/>
              </a:rPr>
              <a:t> </a:t>
            </a:r>
            <a:r>
              <a:rPr lang="sv-SE" sz="1800" dirty="0" smtClean="0">
                <a:latin typeface="+mn-lt"/>
              </a:rPr>
              <a:t>(och inte bara information) kan </a:t>
            </a:r>
            <a:r>
              <a:rPr lang="sv-SE" sz="1800" dirty="0">
                <a:latin typeface="+mn-lt"/>
              </a:rPr>
              <a:t>dock </a:t>
            </a:r>
            <a:r>
              <a:rPr lang="sv-SE" sz="1800" dirty="0" smtClean="0">
                <a:latin typeface="+mn-lt"/>
              </a:rPr>
              <a:t>- till </a:t>
            </a:r>
            <a:r>
              <a:rPr lang="sv-SE" sz="1800" dirty="0">
                <a:latin typeface="+mn-lt"/>
              </a:rPr>
              <a:t>viss del </a:t>
            </a:r>
            <a:r>
              <a:rPr lang="sv-SE" sz="1800" dirty="0" smtClean="0">
                <a:latin typeface="+mn-lt"/>
              </a:rPr>
              <a:t>- </a:t>
            </a:r>
            <a:r>
              <a:rPr lang="sv-SE" sz="1800" b="1" dirty="0" smtClean="0">
                <a:latin typeface="+mn-lt"/>
              </a:rPr>
              <a:t>överföras </a:t>
            </a:r>
            <a:r>
              <a:rPr lang="sv-SE" sz="1800" b="1" dirty="0">
                <a:latin typeface="+mn-lt"/>
              </a:rPr>
              <a:t>indirekt </a:t>
            </a:r>
            <a:r>
              <a:rPr lang="sv-SE" sz="1800" b="1" dirty="0" smtClean="0">
                <a:latin typeface="+mn-lt"/>
              </a:rPr>
              <a:t>genom </a:t>
            </a:r>
            <a:r>
              <a:rPr lang="sv-SE" sz="1800" b="1" dirty="0">
                <a:latin typeface="+mn-lt"/>
              </a:rPr>
              <a:t>att </a:t>
            </a:r>
            <a:r>
              <a:rPr lang="sv-SE" sz="1800" b="1" dirty="0" smtClean="0">
                <a:latin typeface="+mn-lt"/>
              </a:rPr>
              <a:t>observera eller interagera med personer </a:t>
            </a:r>
            <a:r>
              <a:rPr lang="sv-SE" sz="1800" dirty="0" smtClean="0">
                <a:latin typeface="+mn-lt"/>
              </a:rPr>
              <a:t>(</a:t>
            </a:r>
            <a:r>
              <a:rPr lang="sv-SE" sz="1800" dirty="0">
                <a:latin typeface="+mn-lt"/>
              </a:rPr>
              <a:t>socialisering), till exempel genom </a:t>
            </a:r>
            <a:r>
              <a:rPr lang="sv-SE" sz="1800" b="1" dirty="0">
                <a:latin typeface="+mn-lt"/>
              </a:rPr>
              <a:t>lärlingssystem, skuggning, lösa problem tillsammans</a:t>
            </a:r>
            <a:r>
              <a:rPr lang="sv-SE" sz="1800" dirty="0">
                <a:latin typeface="+mn-lt"/>
              </a:rPr>
              <a:t>, </a:t>
            </a:r>
            <a:r>
              <a:rPr lang="sv-SE" sz="1800" dirty="0" err="1">
                <a:latin typeface="+mn-lt"/>
              </a:rPr>
              <a:t>etc</a:t>
            </a:r>
            <a:endParaRPr lang="sv-SE" sz="1800" dirty="0">
              <a:latin typeface="+mn-lt"/>
            </a:endParaRPr>
          </a:p>
          <a:p>
            <a:pPr>
              <a:spcBef>
                <a:spcPts val="0"/>
              </a:spcBef>
            </a:pPr>
            <a:endParaRPr lang="sv-SE" sz="2900" dirty="0" smtClean="0">
              <a:latin typeface="+mn-lt"/>
            </a:endParaRPr>
          </a:p>
          <a:p>
            <a:pPr lvl="1"/>
            <a:endParaRPr lang="sv-SE" sz="6400" dirty="0"/>
          </a:p>
          <a:p>
            <a:pPr>
              <a:buNone/>
            </a:pPr>
            <a:endParaRPr lang="sv-SE" sz="6400" dirty="0" smtClean="0"/>
          </a:p>
        </p:txBody>
      </p:sp>
    </p:spTree>
    <p:extLst>
      <p:ext uri="{BB962C8B-B14F-4D97-AF65-F5344CB8AC3E}">
        <p14:creationId xmlns:p14="http://schemas.microsoft.com/office/powerpoint/2010/main" val="3028152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5021" y="646382"/>
            <a:ext cx="6172200" cy="857250"/>
          </a:xfrm>
        </p:spPr>
        <p:txBody>
          <a:bodyPr>
            <a:normAutofit/>
          </a:bodyPr>
          <a:lstStyle/>
          <a:p>
            <a:pPr algn="l"/>
            <a:r>
              <a:rPr lang="sv-SE" sz="2700" dirty="0" smtClean="0"/>
              <a:t>Kunskap</a:t>
            </a:r>
            <a:endParaRPr lang="sv-SE" sz="2700" dirty="0"/>
          </a:p>
        </p:txBody>
      </p:sp>
      <p:sp>
        <p:nvSpPr>
          <p:cNvPr id="41987" name="Content Placeholder 2"/>
          <p:cNvSpPr>
            <a:spLocks noGrp="1"/>
          </p:cNvSpPr>
          <p:nvPr>
            <p:ph idx="1"/>
          </p:nvPr>
        </p:nvSpPr>
        <p:spPr>
          <a:xfrm>
            <a:off x="535021" y="1075007"/>
            <a:ext cx="8044774" cy="4536504"/>
          </a:xfrm>
        </p:spPr>
        <p:txBody>
          <a:bodyPr>
            <a:normAutofit/>
          </a:bodyPr>
          <a:lstStyle/>
          <a:p>
            <a:pPr>
              <a:spcBef>
                <a:spcPts val="0"/>
              </a:spcBef>
              <a:buNone/>
            </a:pPr>
            <a:endParaRPr lang="sv-SE" sz="1800" dirty="0"/>
          </a:p>
          <a:p>
            <a:pPr>
              <a:spcBef>
                <a:spcPts val="0"/>
              </a:spcBef>
            </a:pPr>
            <a:r>
              <a:rPr lang="sv-SE" sz="1800" dirty="0" smtClean="0">
                <a:latin typeface="+mn-lt"/>
              </a:rPr>
              <a:t>Enligt </a:t>
            </a:r>
            <a:r>
              <a:rPr lang="sv-SE" sz="1800" dirty="0">
                <a:latin typeface="+mn-lt"/>
              </a:rPr>
              <a:t>andra definitioner kan kunskap överföras </a:t>
            </a:r>
            <a:r>
              <a:rPr lang="sv-SE" sz="1800" dirty="0" smtClean="0">
                <a:latin typeface="+mn-lt"/>
              </a:rPr>
              <a:t>direkt </a:t>
            </a:r>
          </a:p>
          <a:p>
            <a:pPr marL="0" indent="0">
              <a:buNone/>
            </a:pPr>
            <a:endParaRPr lang="sv-SE" sz="6400" dirty="0"/>
          </a:p>
          <a:p>
            <a:pPr>
              <a:buNone/>
            </a:pPr>
            <a:endParaRPr lang="sv-SE" sz="6400" dirty="0"/>
          </a:p>
          <a:p>
            <a:pPr lvl="1"/>
            <a:endParaRPr lang="sv-SE" sz="6400" dirty="0"/>
          </a:p>
          <a:p>
            <a:pPr>
              <a:buNone/>
            </a:pPr>
            <a:endParaRPr lang="sv-SE" sz="6400" dirty="0" smtClean="0"/>
          </a:p>
        </p:txBody>
      </p:sp>
    </p:spTree>
    <p:extLst>
      <p:ext uri="{BB962C8B-B14F-4D97-AF65-F5344CB8AC3E}">
        <p14:creationId xmlns:p14="http://schemas.microsoft.com/office/powerpoint/2010/main" val="105986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Kunskapshantering</a:t>
            </a:r>
          </a:p>
        </p:txBody>
      </p:sp>
      <p:sp>
        <p:nvSpPr>
          <p:cNvPr id="41987" name="Content Placeholder 2"/>
          <p:cNvSpPr>
            <a:spLocks noGrp="1"/>
          </p:cNvSpPr>
          <p:nvPr>
            <p:ph idx="1"/>
          </p:nvPr>
        </p:nvSpPr>
        <p:spPr>
          <a:xfrm>
            <a:off x="695990" y="1213055"/>
            <a:ext cx="8224274" cy="4353948"/>
          </a:xfrm>
        </p:spPr>
        <p:txBody>
          <a:bodyPr>
            <a:normAutofit/>
          </a:bodyPr>
          <a:lstStyle/>
          <a:p>
            <a:pPr>
              <a:buNone/>
            </a:pPr>
            <a:endParaRPr lang="sv-SE" sz="1500" dirty="0"/>
          </a:p>
          <a:p>
            <a:pPr>
              <a:spcBef>
                <a:spcPts val="0"/>
              </a:spcBef>
            </a:pPr>
            <a:r>
              <a:rPr lang="sv-SE" sz="1800" b="1" dirty="0">
                <a:latin typeface="+mn-lt"/>
              </a:rPr>
              <a:t>Kunskapshantering</a:t>
            </a:r>
            <a:r>
              <a:rPr lang="sv-SE" sz="1800" dirty="0">
                <a:latin typeface="+mn-lt"/>
              </a:rPr>
              <a:t> – </a:t>
            </a:r>
            <a:r>
              <a:rPr lang="sv-SE" sz="1800" dirty="0" err="1" smtClean="0">
                <a:latin typeface="+mn-lt"/>
              </a:rPr>
              <a:t>Knowledge</a:t>
            </a:r>
            <a:r>
              <a:rPr lang="sv-SE" sz="1800" dirty="0" smtClean="0">
                <a:latin typeface="+mn-lt"/>
              </a:rPr>
              <a:t> Management </a:t>
            </a:r>
            <a:r>
              <a:rPr lang="sv-SE" sz="1800" dirty="0"/>
              <a:t>–</a:t>
            </a:r>
            <a:r>
              <a:rPr lang="sv-SE" sz="1800" dirty="0" smtClean="0">
                <a:latin typeface="+mn-lt"/>
              </a:rPr>
              <a:t> handlar </a:t>
            </a:r>
            <a:r>
              <a:rPr lang="sv-SE" sz="1800" dirty="0">
                <a:latin typeface="+mn-lt"/>
              </a:rPr>
              <a:t>om att förbättra sättet som en organisation skapar, fångar in, sparar, delar och använder </a:t>
            </a:r>
            <a:r>
              <a:rPr lang="sv-SE" sz="1800" dirty="0" smtClean="0">
                <a:latin typeface="+mn-lt"/>
              </a:rPr>
              <a:t>kunskap </a:t>
            </a:r>
          </a:p>
          <a:p>
            <a:pPr>
              <a:spcBef>
                <a:spcPts val="0"/>
              </a:spcBef>
            </a:pPr>
            <a:r>
              <a:rPr lang="sv-SE" sz="1800" b="1" dirty="0" smtClean="0">
                <a:latin typeface="+mn-lt"/>
              </a:rPr>
              <a:t>Kunskap</a:t>
            </a:r>
            <a:r>
              <a:rPr lang="sv-SE" sz="1800" dirty="0" smtClean="0">
                <a:latin typeface="+mn-lt"/>
              </a:rPr>
              <a:t> </a:t>
            </a:r>
            <a:r>
              <a:rPr lang="sv-SE" sz="1800" dirty="0">
                <a:latin typeface="+mn-lt"/>
              </a:rPr>
              <a:t>kan vara kunskap om kunder, marknader, produkter, tjänster, verksamhetsprocesser</a:t>
            </a:r>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4" name="TextBox 3"/>
          <p:cNvSpPr txBox="1"/>
          <p:nvPr/>
        </p:nvSpPr>
        <p:spPr>
          <a:xfrm>
            <a:off x="5213132" y="4682878"/>
            <a:ext cx="3748592" cy="300082"/>
          </a:xfrm>
          <a:prstGeom prst="rect">
            <a:avLst/>
          </a:prstGeom>
          <a:noFill/>
        </p:spPr>
        <p:txBody>
          <a:bodyPr wrap="square" rtlCol="0">
            <a:spAutoFit/>
          </a:bodyPr>
          <a:lstStyle/>
          <a:p>
            <a:r>
              <a:rPr lang="sv-SE" sz="1350" dirty="0" smtClean="0"/>
              <a:t>(Kursboken, s 273-275)</a:t>
            </a:r>
            <a:endParaRPr lang="sv-SE" sz="1350" dirty="0"/>
          </a:p>
        </p:txBody>
      </p:sp>
    </p:spTree>
    <p:extLst>
      <p:ext uri="{BB962C8B-B14F-4D97-AF65-F5344CB8AC3E}">
        <p14:creationId xmlns:p14="http://schemas.microsoft.com/office/powerpoint/2010/main" val="1241096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8536" y="627534"/>
            <a:ext cx="6850800" cy="596700"/>
          </a:xfrm>
        </p:spPr>
        <p:txBody>
          <a:bodyPr>
            <a:normAutofit/>
          </a:bodyPr>
          <a:lstStyle/>
          <a:p>
            <a:pPr algn="l"/>
            <a:r>
              <a:rPr lang="sv-SE" sz="2700" dirty="0"/>
              <a:t>Explicit vs Tyst kunskap</a:t>
            </a:r>
          </a:p>
        </p:txBody>
      </p:sp>
      <p:sp>
        <p:nvSpPr>
          <p:cNvPr id="41987" name="Content Placeholder 2"/>
          <p:cNvSpPr>
            <a:spLocks noGrp="1"/>
          </p:cNvSpPr>
          <p:nvPr>
            <p:ph idx="1"/>
          </p:nvPr>
        </p:nvSpPr>
        <p:spPr>
          <a:xfrm>
            <a:off x="558536" y="1224234"/>
            <a:ext cx="7972621" cy="4353948"/>
          </a:xfrm>
        </p:spPr>
        <p:txBody>
          <a:bodyPr>
            <a:normAutofit/>
          </a:bodyPr>
          <a:lstStyle/>
          <a:p>
            <a:pPr>
              <a:buNone/>
            </a:pPr>
            <a:endParaRPr lang="sv-SE" sz="1800" dirty="0"/>
          </a:p>
          <a:p>
            <a:pPr>
              <a:spcBef>
                <a:spcPts val="0"/>
              </a:spcBef>
            </a:pPr>
            <a:r>
              <a:rPr lang="sv-SE" sz="1800" b="1" dirty="0">
                <a:latin typeface="+mn-lt"/>
              </a:rPr>
              <a:t>Explicit kunskap </a:t>
            </a:r>
            <a:r>
              <a:rPr lang="sv-SE" sz="1800" dirty="0">
                <a:latin typeface="+mn-lt"/>
              </a:rPr>
              <a:t>– är kunskap som har formulerats, skrivits ned och/eller </a:t>
            </a:r>
            <a:r>
              <a:rPr lang="sv-SE" sz="1800" dirty="0" smtClean="0">
                <a:latin typeface="+mn-lt"/>
              </a:rPr>
              <a:t>på annat sätt kodifierats</a:t>
            </a:r>
            <a:r>
              <a:rPr lang="sv-SE" sz="1800" dirty="0">
                <a:latin typeface="+mn-lt"/>
              </a:rPr>
              <a:t>. En sådan kunskap kan enkelt </a:t>
            </a:r>
            <a:r>
              <a:rPr lang="sv-SE" sz="1800" dirty="0" smtClean="0">
                <a:latin typeface="+mn-lt"/>
              </a:rPr>
              <a:t>spridas. Ibland ses sådan explicit kunskap som synonym med information </a:t>
            </a:r>
          </a:p>
          <a:p>
            <a:pPr>
              <a:spcBef>
                <a:spcPts val="0"/>
              </a:spcBef>
            </a:pPr>
            <a:r>
              <a:rPr lang="sv-SE" sz="1800" b="1" dirty="0" smtClean="0">
                <a:latin typeface="+mn-lt"/>
              </a:rPr>
              <a:t>Tyst </a:t>
            </a:r>
            <a:r>
              <a:rPr lang="sv-SE" sz="1800" b="1" dirty="0">
                <a:latin typeface="+mn-lt"/>
              </a:rPr>
              <a:t>kunskap </a:t>
            </a:r>
            <a:r>
              <a:rPr lang="sv-SE" sz="1800" dirty="0">
                <a:latin typeface="+mn-lt"/>
              </a:rPr>
              <a:t>– är kunskap som är inneboende i människor eller grupper, och som inte är </a:t>
            </a:r>
            <a:r>
              <a:rPr lang="sv-SE" sz="1800" dirty="0" smtClean="0">
                <a:latin typeface="+mn-lt"/>
              </a:rPr>
              <a:t>nedskriven</a:t>
            </a:r>
            <a:endParaRPr lang="sv-SE" sz="1800" dirty="0">
              <a:latin typeface="+mn-lt"/>
            </a:endParaRPr>
          </a:p>
          <a:p>
            <a:pPr>
              <a:spcBef>
                <a:spcPts val="0"/>
              </a:spcBef>
              <a:buNone/>
            </a:pPr>
            <a:endParaRPr lang="sv-SE" sz="3800" b="1" dirty="0"/>
          </a:p>
        </p:txBody>
      </p:sp>
    </p:spTree>
    <p:extLst>
      <p:ext uri="{BB962C8B-B14F-4D97-AF65-F5344CB8AC3E}">
        <p14:creationId xmlns:p14="http://schemas.microsoft.com/office/powerpoint/2010/main" val="381290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63330" y="398759"/>
            <a:ext cx="6172200" cy="857250"/>
          </a:xfrm>
        </p:spPr>
        <p:txBody>
          <a:bodyPr>
            <a:normAutofit/>
          </a:bodyPr>
          <a:lstStyle/>
          <a:p>
            <a:pPr algn="l"/>
            <a:r>
              <a:rPr lang="sv-SE" sz="2700" dirty="0" smtClean="0"/>
              <a:t>Teorier</a:t>
            </a:r>
            <a:endParaRPr lang="sv-SE" sz="2700" dirty="0"/>
          </a:p>
        </p:txBody>
      </p:sp>
      <p:sp>
        <p:nvSpPr>
          <p:cNvPr id="41987" name="Content Placeholder 2"/>
          <p:cNvSpPr>
            <a:spLocks noGrp="1"/>
          </p:cNvSpPr>
          <p:nvPr>
            <p:ph idx="1"/>
          </p:nvPr>
        </p:nvSpPr>
        <p:spPr>
          <a:xfrm>
            <a:off x="863330" y="1256009"/>
            <a:ext cx="7366270" cy="3888432"/>
          </a:xfrm>
        </p:spPr>
        <p:txBody>
          <a:bodyPr>
            <a:normAutofit/>
          </a:bodyPr>
          <a:lstStyle/>
          <a:p>
            <a:r>
              <a:rPr lang="sv-SE" sz="1800" b="1" dirty="0" smtClean="0">
                <a:latin typeface="+mn-lt"/>
              </a:rPr>
              <a:t>Teorier – förklarar </a:t>
            </a:r>
            <a:r>
              <a:rPr lang="sv-SE" sz="1800" dirty="0" smtClean="0">
                <a:latin typeface="+mn-lt"/>
              </a:rPr>
              <a:t>varför företeelser inträffar eller uppstår, som varför en </a:t>
            </a:r>
            <a:r>
              <a:rPr lang="sv-SE" sz="1800" dirty="0">
                <a:latin typeface="+mn-lt"/>
              </a:rPr>
              <a:t>händelser inträffar eller ett </a:t>
            </a:r>
            <a:r>
              <a:rPr lang="sv-SE" sz="1800" dirty="0" smtClean="0">
                <a:latin typeface="+mn-lt"/>
              </a:rPr>
              <a:t>objekt beter sig på visst sätt </a:t>
            </a:r>
          </a:p>
          <a:p>
            <a:r>
              <a:rPr lang="sv-SE" sz="1800" b="1" dirty="0" smtClean="0">
                <a:latin typeface="+mn-lt"/>
              </a:rPr>
              <a:t>Teorier </a:t>
            </a:r>
            <a:r>
              <a:rPr lang="sv-SE" sz="1800" b="1" dirty="0"/>
              <a:t>–</a:t>
            </a:r>
            <a:r>
              <a:rPr lang="sv-SE" sz="1800" b="1" dirty="0" smtClean="0">
                <a:latin typeface="+mn-lt"/>
              </a:rPr>
              <a:t> </a:t>
            </a:r>
            <a:r>
              <a:rPr lang="sv-SE" sz="1800" b="1" dirty="0">
                <a:latin typeface="+mn-lt"/>
              </a:rPr>
              <a:t>ger oss en god grund att agera </a:t>
            </a:r>
            <a:r>
              <a:rPr lang="sv-SE" sz="1800" b="1" dirty="0" smtClean="0">
                <a:latin typeface="+mn-lt"/>
              </a:rPr>
              <a:t>rationellt </a:t>
            </a:r>
            <a:r>
              <a:rPr lang="sv-SE" sz="1800" dirty="0" smtClean="0">
                <a:latin typeface="+mn-lt"/>
              </a:rPr>
              <a:t>om vi baserar våra beslut på teorier som är välgrundade, alltså teorier som är väl testade </a:t>
            </a:r>
            <a:endParaRPr lang="sv-SE" sz="1800" dirty="0">
              <a:latin typeface="+mn-lt"/>
            </a:endParaRPr>
          </a:p>
          <a:p>
            <a:r>
              <a:rPr lang="sv-SE" sz="1800" b="1" dirty="0" smtClean="0">
                <a:latin typeface="+mn-lt"/>
              </a:rPr>
              <a:t>Teorier </a:t>
            </a:r>
            <a:r>
              <a:rPr lang="sv-SE" sz="1800" b="1" dirty="0"/>
              <a:t>–</a:t>
            </a:r>
            <a:r>
              <a:rPr lang="sv-SE" sz="1800" b="1" dirty="0" smtClean="0">
                <a:latin typeface="+mn-lt"/>
              </a:rPr>
              <a:t> kan också presentera relationer mellan företeelser som inte är uppenbara</a:t>
            </a:r>
            <a:r>
              <a:rPr lang="sv-SE" sz="1800" dirty="0">
                <a:latin typeface="+mn-lt"/>
              </a:rPr>
              <a:t> </a:t>
            </a:r>
            <a:r>
              <a:rPr lang="sv-SE" sz="1800" b="1" dirty="0" smtClean="0">
                <a:latin typeface="+mn-lt"/>
              </a:rPr>
              <a:t>för oss </a:t>
            </a:r>
            <a:r>
              <a:rPr lang="sv-SE" sz="1800" dirty="0" smtClean="0">
                <a:latin typeface="+mn-lt"/>
              </a:rPr>
              <a:t>- som vi inte kan observera med våra ögon och som till och med kan ifrågasätta vårt sunda förnuft</a:t>
            </a:r>
          </a:p>
          <a:p>
            <a:r>
              <a:rPr lang="sv-SE" sz="1800" b="1" dirty="0" smtClean="0">
                <a:latin typeface="+mn-lt"/>
              </a:rPr>
              <a:t>Teorier – ger nya insikter och idéer kring empiriska företeelser</a:t>
            </a:r>
          </a:p>
          <a:p>
            <a:pPr>
              <a:buNone/>
            </a:pPr>
            <a:endParaRPr lang="sv-SE" dirty="0" smtClean="0"/>
          </a:p>
        </p:txBody>
      </p:sp>
      <p:sp>
        <p:nvSpPr>
          <p:cNvPr id="5" name="TextBox 4"/>
          <p:cNvSpPr txBox="1"/>
          <p:nvPr/>
        </p:nvSpPr>
        <p:spPr>
          <a:xfrm>
            <a:off x="6414871" y="4598205"/>
            <a:ext cx="1944216" cy="300082"/>
          </a:xfrm>
          <a:prstGeom prst="rect">
            <a:avLst/>
          </a:prstGeom>
          <a:noFill/>
        </p:spPr>
        <p:txBody>
          <a:bodyPr wrap="square" rtlCol="0">
            <a:spAutoFit/>
          </a:bodyPr>
          <a:lstStyle/>
          <a:p>
            <a:r>
              <a:rPr lang="sv-SE" sz="1350" dirty="0"/>
              <a:t>(</a:t>
            </a:r>
            <a:r>
              <a:rPr lang="sv-SE" sz="1350" dirty="0" err="1"/>
              <a:t>Cuncliffe</a:t>
            </a:r>
            <a:r>
              <a:rPr lang="sv-SE" sz="1350" dirty="0"/>
              <a:t>, 2008)</a:t>
            </a:r>
          </a:p>
        </p:txBody>
      </p:sp>
    </p:spTree>
    <p:extLst>
      <p:ext uri="{BB962C8B-B14F-4D97-AF65-F5344CB8AC3E}">
        <p14:creationId xmlns:p14="http://schemas.microsoft.com/office/powerpoint/2010/main" val="2463107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8359" y="432662"/>
            <a:ext cx="6850800" cy="596700"/>
          </a:xfrm>
        </p:spPr>
        <p:txBody>
          <a:bodyPr>
            <a:normAutofit/>
          </a:bodyPr>
          <a:lstStyle/>
          <a:p>
            <a:pPr algn="l"/>
            <a:r>
              <a:rPr lang="sv-SE" sz="2700" dirty="0"/>
              <a:t>Explicit vs Tyst kunskap</a:t>
            </a:r>
          </a:p>
        </p:txBody>
      </p:sp>
      <p:sp>
        <p:nvSpPr>
          <p:cNvPr id="41987" name="Content Placeholder 2"/>
          <p:cNvSpPr>
            <a:spLocks noGrp="1"/>
          </p:cNvSpPr>
          <p:nvPr>
            <p:ph idx="1"/>
          </p:nvPr>
        </p:nvSpPr>
        <p:spPr>
          <a:xfrm>
            <a:off x="755963" y="1224234"/>
            <a:ext cx="8083237" cy="3482848"/>
          </a:xfrm>
        </p:spPr>
        <p:txBody>
          <a:bodyPr>
            <a:normAutofit/>
          </a:bodyPr>
          <a:lstStyle/>
          <a:p>
            <a:pPr>
              <a:spcBef>
                <a:spcPts val="0"/>
              </a:spcBef>
            </a:pPr>
            <a:r>
              <a:rPr lang="sv-SE" sz="1800" b="1" dirty="0" smtClean="0">
                <a:latin typeface="+mn-lt"/>
              </a:rPr>
              <a:t>Tyst </a:t>
            </a:r>
            <a:r>
              <a:rPr lang="sv-SE" sz="1800" b="1" dirty="0">
                <a:latin typeface="+mn-lt"/>
              </a:rPr>
              <a:t>kunskap </a:t>
            </a:r>
            <a:r>
              <a:rPr lang="sv-SE" sz="1800" dirty="0">
                <a:latin typeface="+mn-lt"/>
              </a:rPr>
              <a:t>handlar om hur man gör saker, hur man relaterar till andra människor och till situationer. </a:t>
            </a:r>
          </a:p>
          <a:p>
            <a:pPr>
              <a:spcBef>
                <a:spcPts val="0"/>
              </a:spcBef>
            </a:pPr>
            <a:r>
              <a:rPr lang="sv-SE" sz="1800" dirty="0">
                <a:latin typeface="+mn-lt"/>
              </a:rPr>
              <a:t>Tyst kunskap är den kunskap som organisationer inte vill förlora när anställda </a:t>
            </a:r>
            <a:r>
              <a:rPr lang="sv-SE" sz="1800" dirty="0" smtClean="0">
                <a:latin typeface="+mn-lt"/>
              </a:rPr>
              <a:t>slutar</a:t>
            </a:r>
            <a:endParaRPr lang="sv-SE" sz="1800" dirty="0">
              <a:latin typeface="+mn-lt"/>
            </a:endParaRPr>
          </a:p>
          <a:p>
            <a:pPr>
              <a:spcBef>
                <a:spcPts val="0"/>
              </a:spcBef>
            </a:pPr>
            <a:r>
              <a:rPr lang="sv-SE" sz="1800" dirty="0">
                <a:latin typeface="+mn-lt"/>
              </a:rPr>
              <a:t>Tyst kunskap är också ofta utspridd i organisationen bland medarbetare. </a:t>
            </a:r>
          </a:p>
          <a:p>
            <a:pPr>
              <a:spcBef>
                <a:spcPts val="0"/>
              </a:spcBef>
              <a:buNone/>
            </a:pPr>
            <a:endParaRPr lang="sv-SE" sz="3800" b="1" dirty="0"/>
          </a:p>
        </p:txBody>
      </p:sp>
    </p:spTree>
    <p:extLst>
      <p:ext uri="{BB962C8B-B14F-4D97-AF65-F5344CB8AC3E}">
        <p14:creationId xmlns:p14="http://schemas.microsoft.com/office/powerpoint/2010/main" val="1066959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8359" y="432662"/>
            <a:ext cx="6850800" cy="596700"/>
          </a:xfrm>
        </p:spPr>
        <p:txBody>
          <a:bodyPr>
            <a:normAutofit/>
          </a:bodyPr>
          <a:lstStyle/>
          <a:p>
            <a:pPr algn="l"/>
            <a:r>
              <a:rPr lang="sv-SE" sz="2700" dirty="0"/>
              <a:t>Explicit vs Tyst kunskap</a:t>
            </a:r>
          </a:p>
        </p:txBody>
      </p:sp>
      <p:sp>
        <p:nvSpPr>
          <p:cNvPr id="41987" name="Content Placeholder 2"/>
          <p:cNvSpPr>
            <a:spLocks noGrp="1"/>
          </p:cNvSpPr>
          <p:nvPr>
            <p:ph idx="1"/>
          </p:nvPr>
        </p:nvSpPr>
        <p:spPr>
          <a:xfrm>
            <a:off x="755963" y="1224234"/>
            <a:ext cx="8083237" cy="3482848"/>
          </a:xfrm>
        </p:spPr>
        <p:txBody>
          <a:bodyPr>
            <a:normAutofit/>
          </a:bodyPr>
          <a:lstStyle/>
          <a:p>
            <a:pPr>
              <a:spcBef>
                <a:spcPts val="0"/>
              </a:spcBef>
            </a:pPr>
            <a:r>
              <a:rPr lang="sv-SE" sz="1800" b="1" dirty="0" smtClean="0">
                <a:latin typeface="+mn-lt"/>
              </a:rPr>
              <a:t>Tyst </a:t>
            </a:r>
            <a:r>
              <a:rPr lang="sv-SE" sz="1800" b="1" dirty="0">
                <a:latin typeface="+mn-lt"/>
              </a:rPr>
              <a:t>kunskap </a:t>
            </a:r>
            <a:r>
              <a:rPr lang="sv-SE" sz="1800" dirty="0" smtClean="0">
                <a:latin typeface="+mn-lt"/>
              </a:rPr>
              <a:t>skapas </a:t>
            </a:r>
            <a:r>
              <a:rPr lang="sv-SE" sz="1800" dirty="0">
                <a:latin typeface="+mn-lt"/>
              </a:rPr>
              <a:t>och omskapas hela tiden när människor arbetar </a:t>
            </a:r>
            <a:r>
              <a:rPr lang="sv-SE" sz="1800" dirty="0" smtClean="0">
                <a:latin typeface="+mn-lt"/>
              </a:rPr>
              <a:t>tillsammans – det gör den extra svårt att fånga och explicitgöra </a:t>
            </a:r>
          </a:p>
          <a:p>
            <a:pPr>
              <a:spcBef>
                <a:spcPts val="0"/>
              </a:spcBef>
            </a:pPr>
            <a:r>
              <a:rPr lang="sv-SE" sz="1800" dirty="0" smtClean="0">
                <a:latin typeface="+mn-lt"/>
              </a:rPr>
              <a:t>Många menar att kunskapshantering ska fokusera på att hantera tyst kunskap så att denna hela tiden överförs till olika personer och grupper i organisationen</a:t>
            </a:r>
            <a:endParaRPr lang="sv-SE" sz="1800" dirty="0">
              <a:latin typeface="+mn-lt"/>
            </a:endParaRPr>
          </a:p>
          <a:p>
            <a:pPr>
              <a:spcBef>
                <a:spcPts val="0"/>
              </a:spcBef>
              <a:buNone/>
            </a:pPr>
            <a:endParaRPr lang="sv-SE" sz="3800" b="1" dirty="0"/>
          </a:p>
        </p:txBody>
      </p:sp>
    </p:spTree>
    <p:extLst>
      <p:ext uri="{BB962C8B-B14F-4D97-AF65-F5344CB8AC3E}">
        <p14:creationId xmlns:p14="http://schemas.microsoft.com/office/powerpoint/2010/main" val="3619488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smtClean="0"/>
              <a:t>Kunskapshanteringssystem </a:t>
            </a:r>
            <a:endParaRPr lang="sv-SE" sz="2700" dirty="0"/>
          </a:p>
        </p:txBody>
      </p:sp>
      <p:sp>
        <p:nvSpPr>
          <p:cNvPr id="41987" name="Content Placeholder 2"/>
          <p:cNvSpPr>
            <a:spLocks noGrp="1"/>
          </p:cNvSpPr>
          <p:nvPr>
            <p:ph idx="1"/>
          </p:nvPr>
        </p:nvSpPr>
        <p:spPr>
          <a:xfrm>
            <a:off x="647351" y="1402394"/>
            <a:ext cx="8019994" cy="2663768"/>
          </a:xfrm>
        </p:spPr>
        <p:txBody>
          <a:bodyPr>
            <a:normAutofit/>
          </a:bodyPr>
          <a:lstStyle/>
          <a:p>
            <a:pPr>
              <a:spcBef>
                <a:spcPts val="0"/>
              </a:spcBef>
            </a:pPr>
            <a:r>
              <a:rPr lang="sv-SE" sz="1800" dirty="0" smtClean="0">
                <a:latin typeface="+mn-lt"/>
              </a:rPr>
              <a:t>Kunskapshanteringssystem </a:t>
            </a:r>
            <a:r>
              <a:rPr lang="sv-SE" sz="1800" dirty="0">
                <a:latin typeface="+mn-lt"/>
              </a:rPr>
              <a:t>kan syssla med både explicit och tyst kunskap men det kräver två olika </a:t>
            </a:r>
            <a:r>
              <a:rPr lang="sv-SE" sz="1800" dirty="0" smtClean="0">
                <a:latin typeface="+mn-lt"/>
              </a:rPr>
              <a:t>modeller:</a:t>
            </a:r>
          </a:p>
          <a:p>
            <a:pPr lvl="1">
              <a:spcBef>
                <a:spcPts val="1200"/>
              </a:spcBef>
            </a:pPr>
            <a:r>
              <a:rPr lang="sv-SE" sz="1800" dirty="0" smtClean="0">
                <a:latin typeface="+mn-lt"/>
              </a:rPr>
              <a:t>den </a:t>
            </a:r>
            <a:r>
              <a:rPr lang="sv-SE" sz="1800" dirty="0">
                <a:latin typeface="+mn-lt"/>
              </a:rPr>
              <a:t>kognitiva modellen </a:t>
            </a:r>
            <a:endParaRPr lang="sv-SE" sz="1800" dirty="0" smtClean="0">
              <a:latin typeface="+mn-lt"/>
            </a:endParaRPr>
          </a:p>
          <a:p>
            <a:pPr lvl="1">
              <a:spcBef>
                <a:spcPts val="1200"/>
              </a:spcBef>
            </a:pPr>
            <a:r>
              <a:rPr lang="sv-SE" sz="1800" dirty="0" smtClean="0">
                <a:latin typeface="+mn-lt"/>
              </a:rPr>
              <a:t>”community”-modellen</a:t>
            </a:r>
            <a:r>
              <a:rPr lang="sv-SE" sz="1800" dirty="0">
                <a:latin typeface="+mn-lt"/>
              </a:rPr>
              <a:t>. </a:t>
            </a:r>
          </a:p>
          <a:p>
            <a:pPr lvl="1">
              <a:spcBef>
                <a:spcPts val="0"/>
              </a:spcBef>
            </a:pPr>
            <a:endParaRPr lang="sv-SE" sz="1800" b="1" dirty="0" smtClean="0">
              <a:latin typeface="+mn-lt"/>
            </a:endParaRPr>
          </a:p>
          <a:p>
            <a:pPr marL="57150" indent="0">
              <a:spcBef>
                <a:spcPts val="0"/>
              </a:spcBef>
              <a:buNone/>
            </a:pPr>
            <a:r>
              <a:rPr lang="sv-SE" sz="1800" dirty="0" smtClean="0">
                <a:latin typeface="+mn-lt"/>
              </a:rPr>
              <a:t>Olika </a:t>
            </a:r>
            <a:r>
              <a:rPr lang="sv-SE" sz="1800" dirty="0">
                <a:latin typeface="+mn-lt"/>
              </a:rPr>
              <a:t>former av IT-system </a:t>
            </a:r>
            <a:r>
              <a:rPr lang="sv-SE" sz="1800" dirty="0" smtClean="0">
                <a:latin typeface="+mn-lt"/>
              </a:rPr>
              <a:t>stödjer </a:t>
            </a:r>
            <a:r>
              <a:rPr lang="sv-SE" sz="1800" dirty="0">
                <a:latin typeface="+mn-lt"/>
              </a:rPr>
              <a:t>de båda </a:t>
            </a:r>
            <a:r>
              <a:rPr lang="sv-SE" sz="1800" dirty="0" smtClean="0">
                <a:latin typeface="+mn-lt"/>
              </a:rPr>
              <a:t>modellerna</a:t>
            </a:r>
            <a:endParaRPr lang="sv-SE" sz="1800" dirty="0">
              <a:latin typeface="+mn-lt"/>
            </a:endParaRPr>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Tree>
    <p:extLst>
      <p:ext uri="{BB962C8B-B14F-4D97-AF65-F5344CB8AC3E}">
        <p14:creationId xmlns:p14="http://schemas.microsoft.com/office/powerpoint/2010/main" val="3488647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541860" y="996252"/>
            <a:ext cx="8261671" cy="4353948"/>
          </a:xfrm>
        </p:spPr>
        <p:txBody>
          <a:bodyPr>
            <a:normAutofit/>
          </a:bodyPr>
          <a:lstStyle/>
          <a:p>
            <a:pPr>
              <a:spcBef>
                <a:spcPts val="0"/>
              </a:spcBef>
              <a:buNone/>
            </a:pPr>
            <a:endParaRPr lang="sv-SE" sz="1350" b="1" dirty="0"/>
          </a:p>
          <a:p>
            <a:pPr>
              <a:spcBef>
                <a:spcPts val="0"/>
              </a:spcBef>
            </a:pPr>
            <a:r>
              <a:rPr lang="sv-SE" sz="1800" b="1" dirty="0">
                <a:latin typeface="+mn-lt"/>
              </a:rPr>
              <a:t>Den kognitiva modellen </a:t>
            </a:r>
            <a:r>
              <a:rPr lang="sv-SE" sz="1800" dirty="0" smtClean="0">
                <a:latin typeface="+mn-lt"/>
              </a:rPr>
              <a:t>– handlar </a:t>
            </a:r>
            <a:r>
              <a:rPr lang="sv-SE" sz="1800" dirty="0">
                <a:latin typeface="+mn-lt"/>
              </a:rPr>
              <a:t>om hur explicit kunskap kan identifieras, lagras och spridas. Målet är att fånga och kodifiera kunskapen. Den dominerande metaforen är det mänskliga minnet. </a:t>
            </a:r>
          </a:p>
          <a:p>
            <a:pPr>
              <a:spcBef>
                <a:spcPts val="0"/>
              </a:spcBef>
            </a:pPr>
            <a:r>
              <a:rPr lang="sv-SE" sz="1800" dirty="0">
                <a:latin typeface="+mn-lt"/>
              </a:rPr>
              <a:t>IT-system </a:t>
            </a:r>
            <a:r>
              <a:rPr lang="sv-SE" sz="1800" dirty="0" smtClean="0">
                <a:latin typeface="+mn-lt"/>
              </a:rPr>
              <a:t>- som </a:t>
            </a:r>
            <a:r>
              <a:rPr lang="sv-SE" sz="1800" b="1" dirty="0">
                <a:latin typeface="+mn-lt"/>
              </a:rPr>
              <a:t>databaser och expertsystem </a:t>
            </a:r>
            <a:r>
              <a:rPr lang="sv-SE" sz="1800" dirty="0">
                <a:latin typeface="+mn-lt"/>
              </a:rPr>
              <a:t>är exempel på system som arbetar med den kognitiva modellen som grund. </a:t>
            </a:r>
          </a:p>
          <a:p>
            <a:pPr>
              <a:spcBef>
                <a:spcPts val="0"/>
              </a:spcBef>
              <a:buNone/>
            </a:pPr>
            <a:endParaRPr lang="sv-SE" sz="4300" dirty="0">
              <a:effectLst>
                <a:outerShdw blurRad="38100" dist="38100" dir="2700000" algn="tl">
                  <a:srgbClr val="000000">
                    <a:alpha val="43137"/>
                  </a:srgbClr>
                </a:outerShdw>
              </a:effectLst>
            </a:endParaRPr>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541860" y="499533"/>
            <a:ext cx="6172200" cy="857250"/>
          </a:xfrm>
        </p:spPr>
        <p:txBody>
          <a:bodyPr>
            <a:normAutofit/>
          </a:bodyPr>
          <a:lstStyle/>
          <a:p>
            <a:pPr algn="l"/>
            <a:r>
              <a:rPr lang="sv-SE" sz="2700" dirty="0" smtClean="0"/>
              <a:t>Kognitiva modellen</a:t>
            </a:r>
            <a:endParaRPr lang="sv-SE" sz="2700" dirty="0"/>
          </a:p>
        </p:txBody>
      </p:sp>
    </p:spTree>
    <p:extLst>
      <p:ext uri="{BB962C8B-B14F-4D97-AF65-F5344CB8AC3E}">
        <p14:creationId xmlns:p14="http://schemas.microsoft.com/office/powerpoint/2010/main" val="4571845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32857" y="443682"/>
            <a:ext cx="8216853" cy="3487187"/>
          </a:xfrm>
        </p:spPr>
        <p:txBody>
          <a:bodyPr>
            <a:normAutofit fontScale="25000" lnSpcReduction="20000"/>
          </a:bodyPr>
          <a:lstStyle/>
          <a:p>
            <a:pPr>
              <a:spcBef>
                <a:spcPts val="0"/>
              </a:spcBef>
              <a:buNone/>
            </a:pPr>
            <a:endParaRPr lang="sv-SE" sz="1350" dirty="0"/>
          </a:p>
          <a:p>
            <a:pPr>
              <a:spcBef>
                <a:spcPts val="0"/>
              </a:spcBef>
              <a:buNone/>
            </a:pPr>
            <a:endParaRPr lang="sv-SE" sz="4300" dirty="0">
              <a:effectLst>
                <a:outerShdw blurRad="38100" dist="38100" dir="2700000" algn="tl">
                  <a:srgbClr val="000000">
                    <a:alpha val="43137"/>
                  </a:srgbClr>
                </a:outerShdw>
              </a:effectLst>
              <a:latin typeface="+mn-lt"/>
            </a:endParaRPr>
          </a:p>
          <a:p>
            <a:pPr>
              <a:spcBef>
                <a:spcPts val="0"/>
              </a:spcBef>
            </a:pPr>
            <a:r>
              <a:rPr lang="sv-SE" sz="7200" b="1" dirty="0">
                <a:latin typeface="+mn-lt"/>
              </a:rPr>
              <a:t>”Community”-modellen </a:t>
            </a:r>
            <a:r>
              <a:rPr lang="sv-SE" sz="7200" dirty="0">
                <a:latin typeface="+mn-lt"/>
              </a:rPr>
              <a:t>– som handlar om att fånga och sprida tyst kunskap</a:t>
            </a:r>
            <a:r>
              <a:rPr lang="sv-SE" sz="7200" dirty="0" smtClean="0">
                <a:latin typeface="+mn-lt"/>
              </a:rPr>
              <a:t>. Den </a:t>
            </a:r>
            <a:r>
              <a:rPr lang="sv-SE" sz="7200" dirty="0">
                <a:latin typeface="+mn-lt"/>
              </a:rPr>
              <a:t>överförs genom deltagande i sociala </a:t>
            </a:r>
            <a:r>
              <a:rPr lang="sv-SE" sz="7200" dirty="0" smtClean="0">
                <a:latin typeface="+mn-lt"/>
              </a:rPr>
              <a:t>nätverk/grupper/team. </a:t>
            </a:r>
            <a:r>
              <a:rPr lang="sv-SE" sz="7200" dirty="0">
                <a:latin typeface="+mn-lt"/>
              </a:rPr>
              <a:t>Målet är att uppmuntra kunskapsspridning genom att delta i sociala </a:t>
            </a:r>
            <a:r>
              <a:rPr lang="sv-SE" sz="7200" dirty="0" smtClean="0">
                <a:latin typeface="+mn-lt"/>
              </a:rPr>
              <a:t>nätverk/praktikgemenskaper/grupper/team</a:t>
            </a:r>
            <a:r>
              <a:rPr lang="sv-SE" sz="7200" dirty="0">
                <a:latin typeface="+mn-lt"/>
              </a:rPr>
              <a:t>. Den dominerande metaforen är mänskliga ”</a:t>
            </a:r>
            <a:r>
              <a:rPr lang="sv-SE" sz="7200" dirty="0" err="1">
                <a:latin typeface="+mn-lt"/>
              </a:rPr>
              <a:t>communities</a:t>
            </a:r>
            <a:r>
              <a:rPr lang="sv-SE" sz="7200" dirty="0" smtClean="0">
                <a:latin typeface="+mn-lt"/>
              </a:rPr>
              <a:t>” </a:t>
            </a:r>
            <a:endParaRPr lang="sv-SE" sz="7200" dirty="0">
              <a:latin typeface="+mn-lt"/>
            </a:endParaRPr>
          </a:p>
          <a:p>
            <a:pPr>
              <a:spcBef>
                <a:spcPts val="0"/>
              </a:spcBef>
            </a:pPr>
            <a:r>
              <a:rPr lang="sv-SE" sz="7200" dirty="0">
                <a:latin typeface="+mn-lt"/>
              </a:rPr>
              <a:t>För att stödja denna modell med </a:t>
            </a:r>
            <a:r>
              <a:rPr lang="sv-SE" sz="7200" dirty="0" smtClean="0">
                <a:latin typeface="+mn-lt"/>
              </a:rPr>
              <a:t>hjälp av IT/IS </a:t>
            </a:r>
            <a:r>
              <a:rPr lang="sv-SE" sz="7200" dirty="0">
                <a:latin typeface="+mn-lt"/>
              </a:rPr>
              <a:t>handlar det om system i form av </a:t>
            </a:r>
            <a:r>
              <a:rPr lang="sv-SE" sz="7200" dirty="0" smtClean="0">
                <a:latin typeface="+mn-lt"/>
              </a:rPr>
              <a:t>samarbetssystem (inkl. gruppkommunikationssystem) </a:t>
            </a:r>
            <a:r>
              <a:rPr lang="sv-SE" sz="7200" dirty="0">
                <a:latin typeface="+mn-lt"/>
              </a:rPr>
              <a:t>och sociala </a:t>
            </a:r>
            <a:r>
              <a:rPr lang="sv-SE" sz="7200" dirty="0" smtClean="0">
                <a:latin typeface="+mn-lt"/>
              </a:rPr>
              <a:t>medier</a:t>
            </a:r>
            <a:endParaRPr lang="sv-SE" sz="720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502950" y="432048"/>
            <a:ext cx="6172200" cy="857250"/>
          </a:xfrm>
        </p:spPr>
        <p:txBody>
          <a:bodyPr>
            <a:normAutofit/>
          </a:bodyPr>
          <a:lstStyle/>
          <a:p>
            <a:pPr algn="l"/>
            <a:r>
              <a:rPr lang="sv-SE" sz="2700" dirty="0" smtClean="0"/>
              <a:t>”Community”-modellen</a:t>
            </a:r>
            <a:endParaRPr lang="sv-SE" sz="2700" dirty="0"/>
          </a:p>
        </p:txBody>
      </p:sp>
    </p:spTree>
    <p:extLst>
      <p:ext uri="{BB962C8B-B14F-4D97-AF65-F5344CB8AC3E}">
        <p14:creationId xmlns:p14="http://schemas.microsoft.com/office/powerpoint/2010/main" val="1305166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0829" y="292301"/>
            <a:ext cx="8165154" cy="857250"/>
          </a:xfrm>
        </p:spPr>
        <p:txBody>
          <a:bodyPr>
            <a:normAutofit/>
          </a:bodyPr>
          <a:lstStyle/>
          <a:p>
            <a:pPr algn="l"/>
            <a:r>
              <a:rPr lang="sv-SE" sz="2700" dirty="0"/>
              <a:t>BSS: </a:t>
            </a:r>
            <a:r>
              <a:rPr lang="sv-SE" sz="2700" dirty="0" smtClean="0"/>
              <a:t>Expertsystem: explicit </a:t>
            </a:r>
            <a:r>
              <a:rPr lang="sv-SE" sz="2700" dirty="0"/>
              <a:t>kunskap </a:t>
            </a:r>
          </a:p>
        </p:txBody>
      </p:sp>
      <p:pic>
        <p:nvPicPr>
          <p:cNvPr id="59" name="Picture 9"/>
          <p:cNvPicPr>
            <a:picLocks noChangeAspect="1" noChangeArrowheads="1"/>
          </p:cNvPicPr>
          <p:nvPr/>
        </p:nvPicPr>
        <p:blipFill>
          <a:blip r:embed="rId3" cstate="print"/>
          <a:srcRect/>
          <a:stretch>
            <a:fillRect/>
          </a:stretch>
        </p:blipFill>
        <p:spPr bwMode="auto">
          <a:xfrm>
            <a:off x="1689498" y="1127197"/>
            <a:ext cx="767953" cy="497547"/>
          </a:xfrm>
          <a:prstGeom prst="rect">
            <a:avLst/>
          </a:prstGeom>
          <a:noFill/>
          <a:ln w="9525">
            <a:noFill/>
            <a:miter lim="800000"/>
            <a:headEnd/>
            <a:tailEnd/>
          </a:ln>
        </p:spPr>
      </p:pic>
      <p:sp>
        <p:nvSpPr>
          <p:cNvPr id="60" name="TextBox 59"/>
          <p:cNvSpPr txBox="1"/>
          <p:nvPr/>
        </p:nvSpPr>
        <p:spPr>
          <a:xfrm>
            <a:off x="1771650" y="1631888"/>
            <a:ext cx="914400" cy="276999"/>
          </a:xfrm>
          <a:prstGeom prst="rect">
            <a:avLst/>
          </a:prstGeom>
          <a:noFill/>
        </p:spPr>
        <p:txBody>
          <a:bodyPr wrap="square" rtlCol="0">
            <a:spAutoFit/>
          </a:bodyPr>
          <a:lstStyle/>
          <a:p>
            <a:r>
              <a:rPr lang="sv-SE" sz="1200" dirty="0"/>
              <a:t>Användare</a:t>
            </a:r>
          </a:p>
        </p:txBody>
      </p:sp>
      <p:sp>
        <p:nvSpPr>
          <p:cNvPr id="21" name="AutoShape 19"/>
          <p:cNvSpPr>
            <a:spLocks noChangeArrowheads="1"/>
          </p:cNvSpPr>
          <p:nvPr/>
        </p:nvSpPr>
        <p:spPr bwMode="auto">
          <a:xfrm>
            <a:off x="3769056" y="1243816"/>
            <a:ext cx="1774494" cy="6036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3771900" y="1341910"/>
            <a:ext cx="1781175" cy="54404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BSS: Expertsystem</a:t>
            </a:r>
          </a:p>
        </p:txBody>
      </p:sp>
      <p:cxnSp>
        <p:nvCxnSpPr>
          <p:cNvPr id="23" name="Straight Arrow Connector 22"/>
          <p:cNvCxnSpPr/>
          <p:nvPr/>
        </p:nvCxnSpPr>
        <p:spPr>
          <a:xfrm>
            <a:off x="2743200" y="1543050"/>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31524" y="2342427"/>
            <a:ext cx="8242312" cy="2146742"/>
          </a:xfrm>
          <a:prstGeom prst="rect">
            <a:avLst/>
          </a:prstGeom>
          <a:noFill/>
        </p:spPr>
        <p:txBody>
          <a:bodyPr wrap="square" rtlCol="0">
            <a:spAutoFit/>
          </a:bodyPr>
          <a:lstStyle/>
          <a:p>
            <a:pPr>
              <a:spcBef>
                <a:spcPts val="1200"/>
              </a:spcBef>
            </a:pPr>
            <a:r>
              <a:rPr lang="sv-SE" b="1" dirty="0" smtClean="0">
                <a:latin typeface="Verdana" panose="020B0604030504040204" pitchFamily="34" charset="0"/>
                <a:ea typeface="Verdana" panose="020B0604030504040204" pitchFamily="34" charset="0"/>
                <a:cs typeface="Verdana" panose="020B0604030504040204" pitchFamily="34" charset="0"/>
              </a:rPr>
              <a:t>Expertsystem</a:t>
            </a:r>
          </a:p>
          <a:p>
            <a:pPr marL="285750" indent="-285750">
              <a:spcBef>
                <a:spcPts val="1200"/>
              </a:spcBef>
              <a:buFont typeface="Arial" panose="020B0604020202020204" pitchFamily="34" charset="0"/>
              <a:buChar char="•"/>
            </a:pPr>
            <a:r>
              <a:rPr lang="sv-SE" dirty="0">
                <a:ea typeface="Verdana" pitchFamily="34" charset="0"/>
                <a:cs typeface="Verdana" pitchFamily="34" charset="0"/>
              </a:rPr>
              <a:t>är en speciell form av beslutsstödssystem</a:t>
            </a:r>
          </a:p>
          <a:p>
            <a:pPr marL="285750" indent="-285750">
              <a:spcBef>
                <a:spcPts val="1200"/>
              </a:spcBef>
              <a:buFont typeface="Arial" panose="020B0604020202020204" pitchFamily="34" charset="0"/>
              <a:buChar char="•"/>
            </a:pPr>
            <a:r>
              <a:rPr lang="sv-SE" dirty="0">
                <a:ea typeface="Verdana" pitchFamily="34" charset="0"/>
                <a:cs typeface="Verdana" pitchFamily="34" charset="0"/>
              </a:rPr>
              <a:t>kännetecknas av att de imiterar beslutsfattandet hos experter</a:t>
            </a:r>
          </a:p>
          <a:p>
            <a:pPr marL="285750" indent="-285750">
              <a:spcBef>
                <a:spcPts val="1200"/>
              </a:spcBef>
              <a:buFont typeface="Arial" panose="020B0604020202020204" pitchFamily="34" charset="0"/>
              <a:buChar char="•"/>
            </a:pPr>
            <a:r>
              <a:rPr lang="sv-SE" dirty="0">
                <a:ea typeface="Verdana" pitchFamily="34" charset="0"/>
                <a:cs typeface="Verdana" pitchFamily="34" charset="0"/>
              </a:rPr>
              <a:t>kan ersätta mänskliga experter men kan även användas som extra stöd till mänskliga experter, till exempel en läkare</a:t>
            </a:r>
          </a:p>
          <a:p>
            <a:endParaRPr lang="sv-SE" sz="1350" dirty="0"/>
          </a:p>
        </p:txBody>
      </p:sp>
      <p:sp>
        <p:nvSpPr>
          <p:cNvPr id="9" name="TextBox 8"/>
          <p:cNvSpPr txBox="1"/>
          <p:nvPr/>
        </p:nvSpPr>
        <p:spPr>
          <a:xfrm>
            <a:off x="5213132" y="4682878"/>
            <a:ext cx="3748592" cy="300082"/>
          </a:xfrm>
          <a:prstGeom prst="rect">
            <a:avLst/>
          </a:prstGeom>
          <a:noFill/>
        </p:spPr>
        <p:txBody>
          <a:bodyPr wrap="square" rtlCol="0">
            <a:spAutoFit/>
          </a:bodyPr>
          <a:lstStyle/>
          <a:p>
            <a:r>
              <a:rPr lang="sv-SE" sz="1350" dirty="0" smtClean="0"/>
              <a:t>(Kursboken, s 275)</a:t>
            </a:r>
            <a:endParaRPr lang="sv-SE" sz="1350" dirty="0"/>
          </a:p>
        </p:txBody>
      </p:sp>
    </p:spTree>
    <p:extLst>
      <p:ext uri="{BB962C8B-B14F-4D97-AF65-F5344CB8AC3E}">
        <p14:creationId xmlns:p14="http://schemas.microsoft.com/office/powerpoint/2010/main" val="2475824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288" y="242382"/>
            <a:ext cx="8165154" cy="857250"/>
          </a:xfrm>
        </p:spPr>
        <p:txBody>
          <a:bodyPr>
            <a:normAutofit/>
          </a:bodyPr>
          <a:lstStyle/>
          <a:p>
            <a:pPr algn="l"/>
            <a:r>
              <a:rPr lang="sv-SE" sz="2700" dirty="0"/>
              <a:t>BSS: </a:t>
            </a:r>
            <a:r>
              <a:rPr lang="sv-SE" sz="2700" dirty="0" smtClean="0"/>
              <a:t>Expertsystem: explicit </a:t>
            </a:r>
            <a:r>
              <a:rPr lang="sv-SE" sz="2700" dirty="0"/>
              <a:t>kunskap </a:t>
            </a:r>
          </a:p>
        </p:txBody>
      </p:sp>
      <p:sp>
        <p:nvSpPr>
          <p:cNvPr id="29" name="TextBox 28"/>
          <p:cNvSpPr txBox="1"/>
          <p:nvPr/>
        </p:nvSpPr>
        <p:spPr>
          <a:xfrm>
            <a:off x="560556" y="2920445"/>
            <a:ext cx="8398618" cy="199285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sv-SE" b="1" dirty="0">
                <a:ea typeface="Verdana" pitchFamily="34" charset="0"/>
                <a:cs typeface="Verdana" pitchFamily="34" charset="0"/>
              </a:rPr>
              <a:t>Expertsystem</a:t>
            </a:r>
            <a:r>
              <a:rPr lang="sv-SE" dirty="0">
                <a:ea typeface="Verdana" pitchFamily="34" charset="0"/>
                <a:cs typeface="Verdana" pitchFamily="34" charset="0"/>
              </a:rPr>
              <a:t> består av en kunskapsdatabas och en ”inference engine” </a:t>
            </a:r>
          </a:p>
          <a:p>
            <a:pPr marL="285750" indent="-285750">
              <a:spcBef>
                <a:spcPts val="1200"/>
              </a:spcBef>
              <a:buFont typeface="Arial" panose="020B0604020202020204" pitchFamily="34" charset="0"/>
              <a:buChar char="•"/>
            </a:pPr>
            <a:r>
              <a:rPr lang="sv-SE" b="1" dirty="0">
                <a:ea typeface="Verdana" pitchFamily="34" charset="0"/>
                <a:cs typeface="Verdana" pitchFamily="34" charset="0"/>
              </a:rPr>
              <a:t>Kunskapsdatabasen</a:t>
            </a:r>
            <a:r>
              <a:rPr lang="sv-SE" dirty="0">
                <a:ea typeface="Verdana" pitchFamily="34" charset="0"/>
                <a:cs typeface="Verdana" pitchFamily="34" charset="0"/>
              </a:rPr>
              <a:t> – innehåller kunskap insamlad från experter, oftast representerad i form av regler</a:t>
            </a:r>
          </a:p>
          <a:p>
            <a:pPr marL="285750" indent="-285750">
              <a:spcBef>
                <a:spcPts val="1200"/>
              </a:spcBef>
              <a:buFont typeface="Arial" panose="020B0604020202020204" pitchFamily="34" charset="0"/>
              <a:buChar char="•"/>
            </a:pPr>
            <a:r>
              <a:rPr lang="sv-SE" b="1" dirty="0">
                <a:ea typeface="Verdana" pitchFamily="34" charset="0"/>
                <a:cs typeface="Verdana" pitchFamily="34" charset="0"/>
              </a:rPr>
              <a:t>Inference engine (slutledningsmaskin) </a:t>
            </a:r>
            <a:r>
              <a:rPr lang="sv-SE" dirty="0">
                <a:ea typeface="Verdana" pitchFamily="34" charset="0"/>
                <a:cs typeface="Verdana" pitchFamily="34" charset="0"/>
              </a:rPr>
              <a:t>– ett program som utför resonemang enligt en viss princip. Det finns olika sätt att resonera (olika resonemangsprinciper)</a:t>
            </a:r>
          </a:p>
          <a:p>
            <a:endParaRPr lang="sv-SE" sz="1350" dirty="0"/>
          </a:p>
        </p:txBody>
      </p:sp>
      <p:pic>
        <p:nvPicPr>
          <p:cNvPr id="2" name="Picture 1"/>
          <p:cNvPicPr>
            <a:picLocks noChangeAspect="1"/>
          </p:cNvPicPr>
          <p:nvPr/>
        </p:nvPicPr>
        <p:blipFill>
          <a:blip r:embed="rId3"/>
          <a:stretch>
            <a:fillRect/>
          </a:stretch>
        </p:blipFill>
        <p:spPr>
          <a:xfrm>
            <a:off x="906572" y="1099632"/>
            <a:ext cx="7033097" cy="1820813"/>
          </a:xfrm>
          <a:prstGeom prst="rect">
            <a:avLst/>
          </a:prstGeom>
        </p:spPr>
      </p:pic>
    </p:spTree>
    <p:extLst>
      <p:ext uri="{BB962C8B-B14F-4D97-AF65-F5344CB8AC3E}">
        <p14:creationId xmlns:p14="http://schemas.microsoft.com/office/powerpoint/2010/main" val="469739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288" y="242382"/>
            <a:ext cx="8165154" cy="857250"/>
          </a:xfrm>
        </p:spPr>
        <p:txBody>
          <a:bodyPr>
            <a:normAutofit/>
          </a:bodyPr>
          <a:lstStyle/>
          <a:p>
            <a:pPr algn="l"/>
            <a:r>
              <a:rPr lang="sv-SE" sz="2700" dirty="0"/>
              <a:t>BSS: </a:t>
            </a:r>
            <a:r>
              <a:rPr lang="sv-SE" sz="2700" dirty="0" smtClean="0"/>
              <a:t>Expertsystem: explicit </a:t>
            </a:r>
            <a:r>
              <a:rPr lang="sv-SE" sz="2700" dirty="0"/>
              <a:t>kunskap </a:t>
            </a:r>
          </a:p>
        </p:txBody>
      </p:sp>
      <p:pic>
        <p:nvPicPr>
          <p:cNvPr id="2" name="Picture 1"/>
          <p:cNvPicPr>
            <a:picLocks noChangeAspect="1"/>
          </p:cNvPicPr>
          <p:nvPr/>
        </p:nvPicPr>
        <p:blipFill>
          <a:blip r:embed="rId3"/>
          <a:stretch>
            <a:fillRect/>
          </a:stretch>
        </p:blipFill>
        <p:spPr>
          <a:xfrm>
            <a:off x="1011676" y="1277456"/>
            <a:ext cx="7033097" cy="1820813"/>
          </a:xfrm>
          <a:prstGeom prst="rect">
            <a:avLst/>
          </a:prstGeom>
        </p:spPr>
      </p:pic>
      <p:sp>
        <p:nvSpPr>
          <p:cNvPr id="5" name="TextBox 4"/>
          <p:cNvSpPr txBox="1"/>
          <p:nvPr/>
        </p:nvSpPr>
        <p:spPr>
          <a:xfrm>
            <a:off x="911261" y="3098269"/>
            <a:ext cx="1543050" cy="1938992"/>
          </a:xfrm>
          <a:prstGeom prst="rect">
            <a:avLst/>
          </a:prstGeom>
          <a:noFill/>
        </p:spPr>
        <p:txBody>
          <a:bodyPr wrap="square" rtlCol="0">
            <a:spAutoFit/>
          </a:bodyPr>
          <a:lstStyle/>
          <a:p>
            <a:r>
              <a:rPr lang="sv-SE" sz="1350" b="1" i="1" dirty="0"/>
              <a:t>Exempel på fakta: </a:t>
            </a:r>
            <a:r>
              <a:rPr lang="sv-SE" sz="1350" dirty="0"/>
              <a:t>”Person har 41 graders feber ”</a:t>
            </a:r>
          </a:p>
          <a:p>
            <a:endParaRPr lang="sv-SE" sz="1350" dirty="0"/>
          </a:p>
          <a:p>
            <a:r>
              <a:rPr lang="sv-SE" sz="1350" dirty="0"/>
              <a:t>Exempel på slutsats:</a:t>
            </a:r>
          </a:p>
          <a:p>
            <a:r>
              <a:rPr lang="sv-SE" sz="1350" dirty="0"/>
              <a:t>”Person ska ta febernedsättande”</a:t>
            </a:r>
          </a:p>
          <a:p>
            <a:endParaRPr lang="sv-SE" sz="1200" dirty="0"/>
          </a:p>
        </p:txBody>
      </p:sp>
      <p:sp>
        <p:nvSpPr>
          <p:cNvPr id="6" name="TextBox 5"/>
          <p:cNvSpPr txBox="1"/>
          <p:nvPr/>
        </p:nvSpPr>
        <p:spPr>
          <a:xfrm>
            <a:off x="6649053" y="3098269"/>
            <a:ext cx="1943100" cy="1754326"/>
          </a:xfrm>
          <a:prstGeom prst="rect">
            <a:avLst/>
          </a:prstGeom>
          <a:noFill/>
        </p:spPr>
        <p:txBody>
          <a:bodyPr wrap="square" rtlCol="0">
            <a:spAutoFit/>
          </a:bodyPr>
          <a:lstStyle/>
          <a:p>
            <a:r>
              <a:rPr lang="sv-SE" sz="1350" b="1" i="1" dirty="0"/>
              <a:t>Exempel på regler:</a:t>
            </a:r>
          </a:p>
          <a:p>
            <a:pPr>
              <a:buFontTx/>
              <a:buChar char="-"/>
            </a:pPr>
            <a:r>
              <a:rPr lang="sv-SE" sz="1350" dirty="0"/>
              <a:t>”Om en person har över 40 graders feber ska febernedsättande tas”</a:t>
            </a:r>
          </a:p>
          <a:p>
            <a:pPr>
              <a:buFontTx/>
              <a:buChar char="-"/>
            </a:pPr>
            <a:r>
              <a:rPr lang="sv-SE" sz="1350" dirty="0"/>
              <a:t>”Om en person har under 40 graders feber ska inte febernedsättande tas”</a:t>
            </a:r>
          </a:p>
        </p:txBody>
      </p:sp>
      <p:sp>
        <p:nvSpPr>
          <p:cNvPr id="7" name="TextBox 6"/>
          <p:cNvSpPr txBox="1"/>
          <p:nvPr/>
        </p:nvSpPr>
        <p:spPr>
          <a:xfrm>
            <a:off x="3473990" y="3146908"/>
            <a:ext cx="2571750" cy="1754326"/>
          </a:xfrm>
          <a:prstGeom prst="rect">
            <a:avLst/>
          </a:prstGeom>
          <a:noFill/>
        </p:spPr>
        <p:txBody>
          <a:bodyPr wrap="square" rtlCol="0">
            <a:spAutoFit/>
          </a:bodyPr>
          <a:lstStyle/>
          <a:p>
            <a:r>
              <a:rPr lang="sv-SE" sz="1350" b="1" i="1" dirty="0"/>
              <a:t>Exempel på resonemang: </a:t>
            </a:r>
          </a:p>
          <a:p>
            <a:r>
              <a:rPr lang="sv-SE" sz="1350" dirty="0"/>
              <a:t>Resonemang genomförs baserat på två premisser: ”Person har 41 graders feber” </a:t>
            </a:r>
            <a:r>
              <a:rPr lang="sv-SE" sz="1350" i="1" dirty="0"/>
              <a:t>och</a:t>
            </a:r>
            <a:r>
              <a:rPr lang="sv-SE" sz="1350" dirty="0"/>
              <a:t>”Om en person som har över 40 graders feber ska febernedsättande tas”. Slutsatsen  blir då: ”Person ska ta febernedsättande”</a:t>
            </a:r>
          </a:p>
        </p:txBody>
      </p:sp>
    </p:spTree>
    <p:extLst>
      <p:ext uri="{BB962C8B-B14F-4D97-AF65-F5344CB8AC3E}">
        <p14:creationId xmlns:p14="http://schemas.microsoft.com/office/powerpoint/2010/main" val="1646542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288" y="242382"/>
            <a:ext cx="8165154" cy="857250"/>
          </a:xfrm>
        </p:spPr>
        <p:txBody>
          <a:bodyPr>
            <a:normAutofit/>
          </a:bodyPr>
          <a:lstStyle/>
          <a:p>
            <a:pPr algn="l"/>
            <a:r>
              <a:rPr lang="sv-SE" sz="2700" dirty="0"/>
              <a:t>BSS: </a:t>
            </a:r>
            <a:r>
              <a:rPr lang="sv-SE" sz="2700" dirty="0" smtClean="0"/>
              <a:t>Expertsystem: </a:t>
            </a:r>
            <a:r>
              <a:rPr lang="sv-SE" sz="2700" dirty="0"/>
              <a:t>explicit kunskap </a:t>
            </a:r>
          </a:p>
        </p:txBody>
      </p:sp>
      <p:pic>
        <p:nvPicPr>
          <p:cNvPr id="2" name="Picture 1"/>
          <p:cNvPicPr>
            <a:picLocks noChangeAspect="1"/>
          </p:cNvPicPr>
          <p:nvPr/>
        </p:nvPicPr>
        <p:blipFill>
          <a:blip r:embed="rId3"/>
          <a:stretch>
            <a:fillRect/>
          </a:stretch>
        </p:blipFill>
        <p:spPr>
          <a:xfrm>
            <a:off x="1011676" y="1277456"/>
            <a:ext cx="7033097" cy="1820813"/>
          </a:xfrm>
          <a:prstGeom prst="rect">
            <a:avLst/>
          </a:prstGeom>
        </p:spPr>
      </p:pic>
      <p:sp>
        <p:nvSpPr>
          <p:cNvPr id="8" name="TextBox 7"/>
          <p:cNvSpPr txBox="1"/>
          <p:nvPr/>
        </p:nvSpPr>
        <p:spPr>
          <a:xfrm>
            <a:off x="911967" y="3376715"/>
            <a:ext cx="2541351" cy="1338828"/>
          </a:xfrm>
          <a:prstGeom prst="rect">
            <a:avLst/>
          </a:prstGeom>
          <a:noFill/>
        </p:spPr>
        <p:txBody>
          <a:bodyPr wrap="square" rtlCol="0">
            <a:spAutoFit/>
          </a:bodyPr>
          <a:lstStyle/>
          <a:p>
            <a:r>
              <a:rPr lang="sv-SE" sz="1350" b="1" dirty="0"/>
              <a:t>Användargränssnitt </a:t>
            </a:r>
          </a:p>
          <a:p>
            <a:r>
              <a:rPr lang="sv-SE" sz="1350" dirty="0"/>
              <a:t>– här matar användare in fakta. Expertsystemet kan även ställa nya frågor till användaren, som då matar in ytterligare fakta som svar på frågan</a:t>
            </a:r>
          </a:p>
        </p:txBody>
      </p:sp>
      <p:sp>
        <p:nvSpPr>
          <p:cNvPr id="9" name="TextBox 8"/>
          <p:cNvSpPr txBox="1"/>
          <p:nvPr/>
        </p:nvSpPr>
        <p:spPr>
          <a:xfrm>
            <a:off x="3923894" y="3375420"/>
            <a:ext cx="2000250" cy="1338828"/>
          </a:xfrm>
          <a:prstGeom prst="rect">
            <a:avLst/>
          </a:prstGeom>
          <a:noFill/>
        </p:spPr>
        <p:txBody>
          <a:bodyPr wrap="square" rtlCol="0">
            <a:spAutoFit/>
          </a:bodyPr>
          <a:lstStyle/>
          <a:p>
            <a:r>
              <a:rPr lang="sv-SE" sz="1350" b="1" dirty="0"/>
              <a:t>Inference engine</a:t>
            </a:r>
          </a:p>
          <a:p>
            <a:r>
              <a:rPr lang="sv-SE" sz="1350" dirty="0"/>
              <a:t> – utför resonemang/</a:t>
            </a:r>
          </a:p>
          <a:p>
            <a:r>
              <a:rPr lang="sv-SE" sz="1350" dirty="0"/>
              <a:t>slutledning med hjälp av fakta från användaren och passande regler i regeldatabasen </a:t>
            </a:r>
          </a:p>
        </p:txBody>
      </p:sp>
      <p:sp>
        <p:nvSpPr>
          <p:cNvPr id="10" name="TextBox 9"/>
          <p:cNvSpPr txBox="1"/>
          <p:nvPr/>
        </p:nvSpPr>
        <p:spPr>
          <a:xfrm>
            <a:off x="6611165" y="3375420"/>
            <a:ext cx="1771650" cy="1338828"/>
          </a:xfrm>
          <a:prstGeom prst="rect">
            <a:avLst/>
          </a:prstGeom>
          <a:noFill/>
        </p:spPr>
        <p:txBody>
          <a:bodyPr wrap="square" rtlCol="0">
            <a:spAutoFit/>
          </a:bodyPr>
          <a:lstStyle/>
          <a:p>
            <a:r>
              <a:rPr lang="sv-SE" sz="1350" b="1" dirty="0"/>
              <a:t>Kunskapsdatabasen </a:t>
            </a:r>
          </a:p>
          <a:p>
            <a:r>
              <a:rPr lang="sv-SE" sz="1350" dirty="0"/>
              <a:t> – innehåller kunskap, ofta representerad i form av regler, formulerade i formen ”om...så...”</a:t>
            </a:r>
          </a:p>
        </p:txBody>
      </p:sp>
    </p:spTree>
    <p:extLst>
      <p:ext uri="{BB962C8B-B14F-4D97-AF65-F5344CB8AC3E}">
        <p14:creationId xmlns:p14="http://schemas.microsoft.com/office/powerpoint/2010/main" val="438482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983" y="538471"/>
            <a:ext cx="7797523" cy="596700"/>
          </a:xfrm>
        </p:spPr>
        <p:txBody>
          <a:bodyPr>
            <a:normAutofit/>
          </a:bodyPr>
          <a:lstStyle/>
          <a:p>
            <a:r>
              <a:rPr lang="sv-SE" sz="2700" dirty="0" smtClean="0"/>
              <a:t>Samarbetssystem</a:t>
            </a:r>
            <a:r>
              <a:rPr lang="sv-SE" sz="2700" dirty="0"/>
              <a:t>: tyst kunskap</a:t>
            </a:r>
          </a:p>
        </p:txBody>
      </p:sp>
      <p:sp>
        <p:nvSpPr>
          <p:cNvPr id="4" name="AutoShape 19"/>
          <p:cNvSpPr>
            <a:spLocks noChangeArrowheads="1"/>
          </p:cNvSpPr>
          <p:nvPr/>
        </p:nvSpPr>
        <p:spPr bwMode="auto">
          <a:xfrm>
            <a:off x="3662498" y="2693012"/>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665342" y="2702731"/>
            <a:ext cx="1781175" cy="751791"/>
          </a:xfrm>
          <a:prstGeom prst="rect">
            <a:avLst/>
          </a:prstGeom>
          <a:noFill/>
          <a:ln w="9525">
            <a:noFill/>
            <a:miter lim="800000"/>
            <a:headEnd/>
            <a:tailEnd/>
          </a:ln>
        </p:spPr>
        <p:txBody>
          <a:bodyPr wrap="square" lIns="127300" tIns="63650" rIns="127300" bIns="63650">
            <a:spAutoFit/>
          </a:bodyPr>
          <a:lstStyle/>
          <a:p>
            <a:pPr algn="ctr"/>
            <a:endParaRPr lang="sv-SE" sz="1350" dirty="0">
              <a:latin typeface="Arial Black" pitchFamily="34" charset="0"/>
            </a:endParaRPr>
          </a:p>
          <a:p>
            <a:pPr algn="ctr"/>
            <a:r>
              <a:rPr lang="sv-SE" sz="1350" dirty="0" smtClean="0">
                <a:latin typeface="Arial Black" pitchFamily="34" charset="0"/>
              </a:rPr>
              <a:t>Samarbets- </a:t>
            </a:r>
            <a:r>
              <a:rPr lang="sv-SE" sz="1350" dirty="0">
                <a:latin typeface="Arial Black" pitchFamily="34" charset="0"/>
              </a:rPr>
              <a:t>system</a:t>
            </a:r>
          </a:p>
        </p:txBody>
      </p:sp>
      <p:cxnSp>
        <p:nvCxnSpPr>
          <p:cNvPr id="6" name="Straight Arrow Connector 5"/>
          <p:cNvCxnSpPr/>
          <p:nvPr/>
        </p:nvCxnSpPr>
        <p:spPr>
          <a:xfrm>
            <a:off x="2636642" y="2992247"/>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582939" y="2592197"/>
            <a:ext cx="767953" cy="497547"/>
          </a:xfrm>
          <a:prstGeom prst="rect">
            <a:avLst/>
          </a:prstGeom>
          <a:noFill/>
          <a:ln w="9525">
            <a:noFill/>
            <a:miter lim="800000"/>
            <a:headEnd/>
            <a:tailEnd/>
          </a:ln>
        </p:spPr>
      </p:pic>
      <p:sp>
        <p:nvSpPr>
          <p:cNvPr id="8" name="TextBox 7"/>
          <p:cNvSpPr txBox="1"/>
          <p:nvPr/>
        </p:nvSpPr>
        <p:spPr>
          <a:xfrm>
            <a:off x="1665092" y="3096888"/>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049059" y="1244569"/>
            <a:ext cx="767953" cy="497547"/>
          </a:xfrm>
          <a:prstGeom prst="rect">
            <a:avLst/>
          </a:prstGeom>
          <a:noFill/>
          <a:ln w="9525">
            <a:noFill/>
            <a:miter lim="800000"/>
            <a:headEnd/>
            <a:tailEnd/>
          </a:ln>
        </p:spPr>
      </p:pic>
      <p:sp>
        <p:nvSpPr>
          <p:cNvPr id="10" name="TextBox 9"/>
          <p:cNvSpPr txBox="1"/>
          <p:nvPr/>
        </p:nvSpPr>
        <p:spPr>
          <a:xfrm>
            <a:off x="4131211" y="1749260"/>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445257" y="2108665"/>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445257" y="3674839"/>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13209" y="4142162"/>
            <a:ext cx="767953" cy="497547"/>
          </a:xfrm>
          <a:prstGeom prst="rect">
            <a:avLst/>
          </a:prstGeom>
          <a:noFill/>
          <a:ln w="9525">
            <a:noFill/>
            <a:miter lim="800000"/>
            <a:headEnd/>
            <a:tailEnd/>
          </a:ln>
        </p:spPr>
      </p:pic>
      <p:sp>
        <p:nvSpPr>
          <p:cNvPr id="15" name="TextBox 14"/>
          <p:cNvSpPr txBox="1"/>
          <p:nvPr/>
        </p:nvSpPr>
        <p:spPr>
          <a:xfrm>
            <a:off x="4095362" y="4646853"/>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479329" y="2702731"/>
            <a:ext cx="767953" cy="497547"/>
          </a:xfrm>
          <a:prstGeom prst="rect">
            <a:avLst/>
          </a:prstGeom>
          <a:noFill/>
          <a:ln w="9525">
            <a:noFill/>
            <a:miter lim="800000"/>
            <a:headEnd/>
            <a:tailEnd/>
          </a:ln>
        </p:spPr>
      </p:pic>
      <p:sp>
        <p:nvSpPr>
          <p:cNvPr id="17" name="TextBox 16"/>
          <p:cNvSpPr txBox="1"/>
          <p:nvPr/>
        </p:nvSpPr>
        <p:spPr>
          <a:xfrm>
            <a:off x="6561481" y="3207422"/>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687395" y="3026767"/>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931311" y="2378695"/>
            <a:ext cx="1728192" cy="507831"/>
          </a:xfrm>
          <a:prstGeom prst="rect">
            <a:avLst/>
          </a:prstGeom>
          <a:noFill/>
        </p:spPr>
        <p:txBody>
          <a:bodyPr wrap="square" rtlCol="0">
            <a:spAutoFit/>
          </a:bodyPr>
          <a:lstStyle/>
          <a:p>
            <a:r>
              <a:rPr lang="sv-SE" sz="1350" dirty="0"/>
              <a:t>Stöd för kommunikation</a:t>
            </a:r>
          </a:p>
        </p:txBody>
      </p:sp>
      <p:sp>
        <p:nvSpPr>
          <p:cNvPr id="21" name="TextBox 20"/>
          <p:cNvSpPr txBox="1"/>
          <p:nvPr/>
        </p:nvSpPr>
        <p:spPr>
          <a:xfrm>
            <a:off x="3149113" y="2434007"/>
            <a:ext cx="1728192" cy="507831"/>
          </a:xfrm>
          <a:prstGeom prst="rect">
            <a:avLst/>
          </a:prstGeom>
          <a:noFill/>
        </p:spPr>
        <p:txBody>
          <a:bodyPr wrap="square" rtlCol="0">
            <a:spAutoFit/>
          </a:bodyPr>
          <a:lstStyle/>
          <a:p>
            <a:r>
              <a:rPr lang="sv-SE" sz="1350" dirty="0"/>
              <a:t>Stöd för </a:t>
            </a:r>
            <a:r>
              <a:rPr lang="sv-SE" sz="1350" dirty="0" err="1"/>
              <a:t>content</a:t>
            </a:r>
            <a:r>
              <a:rPr lang="sv-SE" sz="1350" dirty="0"/>
              <a:t> management</a:t>
            </a:r>
          </a:p>
        </p:txBody>
      </p:sp>
      <p:sp>
        <p:nvSpPr>
          <p:cNvPr id="22" name="TextBox 21"/>
          <p:cNvSpPr txBox="1"/>
          <p:nvPr/>
        </p:nvSpPr>
        <p:spPr>
          <a:xfrm>
            <a:off x="4931311" y="3244097"/>
            <a:ext cx="1134126" cy="507831"/>
          </a:xfrm>
          <a:prstGeom prst="rect">
            <a:avLst/>
          </a:prstGeom>
          <a:noFill/>
        </p:spPr>
        <p:txBody>
          <a:bodyPr wrap="square" rtlCol="0">
            <a:spAutoFit/>
          </a:bodyPr>
          <a:lstStyle/>
          <a:p>
            <a:r>
              <a:rPr lang="sv-SE" sz="1350" dirty="0"/>
              <a:t>Stöd för workflow</a:t>
            </a:r>
          </a:p>
        </p:txBody>
      </p:sp>
      <p:cxnSp>
        <p:nvCxnSpPr>
          <p:cNvPr id="24" name="Straight Connector 23"/>
          <p:cNvCxnSpPr/>
          <p:nvPr/>
        </p:nvCxnSpPr>
        <p:spPr>
          <a:xfrm flipV="1">
            <a:off x="5656221" y="1988212"/>
            <a:ext cx="162018"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417365" y="1946647"/>
            <a:ext cx="54006" cy="324036"/>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01341" y="1622611"/>
            <a:ext cx="486054" cy="300082"/>
          </a:xfrm>
          <a:prstGeom prst="rect">
            <a:avLst/>
          </a:prstGeom>
          <a:noFill/>
        </p:spPr>
        <p:txBody>
          <a:bodyPr wrap="square" rtlCol="0">
            <a:spAutoFit/>
          </a:bodyPr>
          <a:lstStyle/>
          <a:p>
            <a:r>
              <a:rPr lang="sv-SE" sz="1350" dirty="0" err="1"/>
              <a:t>chat</a:t>
            </a:r>
            <a:endParaRPr lang="sv-SE" sz="1350" dirty="0"/>
          </a:p>
        </p:txBody>
      </p:sp>
      <p:sp>
        <p:nvSpPr>
          <p:cNvPr id="32" name="TextBox 31"/>
          <p:cNvSpPr txBox="1"/>
          <p:nvPr/>
        </p:nvSpPr>
        <p:spPr>
          <a:xfrm>
            <a:off x="5687395" y="1736911"/>
            <a:ext cx="486054" cy="300082"/>
          </a:xfrm>
          <a:prstGeom prst="rect">
            <a:avLst/>
          </a:prstGeom>
          <a:noFill/>
        </p:spPr>
        <p:txBody>
          <a:bodyPr wrap="square" rtlCol="0">
            <a:spAutoFit/>
          </a:bodyPr>
          <a:lstStyle/>
          <a:p>
            <a:r>
              <a:rPr lang="sv-SE" sz="1350" dirty="0" err="1"/>
              <a:t>wiki</a:t>
            </a:r>
            <a:endParaRPr lang="sv-SE" sz="1350" dirty="0"/>
          </a:p>
        </p:txBody>
      </p:sp>
      <p:sp>
        <p:nvSpPr>
          <p:cNvPr id="25" name="TextBox 24"/>
          <p:cNvSpPr txBox="1"/>
          <p:nvPr/>
        </p:nvSpPr>
        <p:spPr>
          <a:xfrm>
            <a:off x="5213132" y="4682878"/>
            <a:ext cx="3748592" cy="300082"/>
          </a:xfrm>
          <a:prstGeom prst="rect">
            <a:avLst/>
          </a:prstGeom>
          <a:noFill/>
        </p:spPr>
        <p:txBody>
          <a:bodyPr wrap="square" rtlCol="0">
            <a:spAutoFit/>
          </a:bodyPr>
          <a:lstStyle/>
          <a:p>
            <a:r>
              <a:rPr lang="sv-SE" sz="1350" dirty="0" smtClean="0"/>
              <a:t>(Kursboken, s 276)</a:t>
            </a:r>
            <a:endParaRPr lang="sv-SE" sz="1350" dirty="0"/>
          </a:p>
        </p:txBody>
      </p:sp>
    </p:spTree>
    <p:extLst>
      <p:ext uri="{BB962C8B-B14F-4D97-AF65-F5344CB8AC3E}">
        <p14:creationId xmlns:p14="http://schemas.microsoft.com/office/powerpoint/2010/main" val="143330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63330" y="492277"/>
            <a:ext cx="6172200" cy="857250"/>
          </a:xfrm>
        </p:spPr>
        <p:txBody>
          <a:bodyPr>
            <a:normAutofit/>
          </a:bodyPr>
          <a:lstStyle/>
          <a:p>
            <a:pPr algn="l"/>
            <a:r>
              <a:rPr lang="sv-SE" sz="2700" dirty="0"/>
              <a:t>Teoretiska perspektiv  </a:t>
            </a:r>
          </a:p>
        </p:txBody>
      </p:sp>
      <p:sp>
        <p:nvSpPr>
          <p:cNvPr id="41987" name="Content Placeholder 2"/>
          <p:cNvSpPr>
            <a:spLocks noGrp="1"/>
          </p:cNvSpPr>
          <p:nvPr>
            <p:ph idx="1"/>
          </p:nvPr>
        </p:nvSpPr>
        <p:spPr>
          <a:xfrm>
            <a:off x="863330" y="1256009"/>
            <a:ext cx="7366270" cy="3888432"/>
          </a:xfrm>
        </p:spPr>
        <p:txBody>
          <a:bodyPr>
            <a:normAutofit/>
          </a:bodyPr>
          <a:lstStyle/>
          <a:p>
            <a:r>
              <a:rPr lang="sv-SE" sz="1800" b="1" dirty="0">
                <a:latin typeface="+mn-lt"/>
              </a:rPr>
              <a:t>Teorier</a:t>
            </a:r>
            <a:r>
              <a:rPr lang="sv-SE" sz="1800" dirty="0">
                <a:latin typeface="+mn-lt"/>
              </a:rPr>
              <a:t> </a:t>
            </a:r>
            <a:r>
              <a:rPr lang="sv-SE" sz="1800" dirty="0" smtClean="0">
                <a:latin typeface="+mn-lt"/>
              </a:rPr>
              <a:t>- </a:t>
            </a:r>
            <a:r>
              <a:rPr lang="sv-SE" sz="1800" b="1" dirty="0" smtClean="0">
                <a:latin typeface="+mn-lt"/>
              </a:rPr>
              <a:t>erbjuder </a:t>
            </a:r>
            <a:r>
              <a:rPr lang="sv-SE" sz="1800" b="1" dirty="0">
                <a:latin typeface="+mn-lt"/>
              </a:rPr>
              <a:t>också </a:t>
            </a:r>
            <a:r>
              <a:rPr lang="sv-SE" sz="1800" b="1" dirty="0" smtClean="0">
                <a:latin typeface="+mn-lt"/>
              </a:rPr>
              <a:t>ett perspektiv, en lins</a:t>
            </a:r>
            <a:r>
              <a:rPr lang="sv-SE" sz="1800" dirty="0">
                <a:latin typeface="+mn-lt"/>
              </a:rPr>
              <a:t>, eller </a:t>
            </a:r>
            <a:r>
              <a:rPr lang="sv-SE" sz="1800" b="1" dirty="0">
                <a:latin typeface="+mn-lt"/>
              </a:rPr>
              <a:t>ett sätt att tänka</a:t>
            </a:r>
            <a:r>
              <a:rPr lang="sv-SE" sz="1800" dirty="0">
                <a:latin typeface="+mn-lt"/>
              </a:rPr>
              <a:t> </a:t>
            </a:r>
            <a:r>
              <a:rPr lang="sv-SE" sz="1800" dirty="0" smtClean="0">
                <a:latin typeface="+mn-lt"/>
              </a:rPr>
              <a:t>kring företeelser</a:t>
            </a:r>
          </a:p>
          <a:p>
            <a:r>
              <a:rPr lang="sv-SE" sz="1800" b="1" dirty="0" smtClean="0">
                <a:latin typeface="+mn-lt"/>
              </a:rPr>
              <a:t>Olika </a:t>
            </a:r>
            <a:r>
              <a:rPr lang="sv-SE" sz="1800" b="1" dirty="0">
                <a:latin typeface="+mn-lt"/>
              </a:rPr>
              <a:t>teorier </a:t>
            </a:r>
            <a:r>
              <a:rPr lang="sv-SE" sz="1800" b="1" dirty="0" smtClean="0">
                <a:latin typeface="+mn-lt"/>
              </a:rPr>
              <a:t>kan ge olika </a:t>
            </a:r>
            <a:r>
              <a:rPr lang="sv-SE" sz="1800" b="1" dirty="0">
                <a:latin typeface="+mn-lt"/>
              </a:rPr>
              <a:t>perspektiv på vad som händer i en organisation</a:t>
            </a:r>
            <a:r>
              <a:rPr lang="sv-SE" sz="1800" dirty="0">
                <a:latin typeface="+mn-lt"/>
              </a:rPr>
              <a:t>, det vill säga de </a:t>
            </a:r>
            <a:r>
              <a:rPr lang="sv-SE" sz="1800" dirty="0" smtClean="0">
                <a:latin typeface="+mn-lt"/>
              </a:rPr>
              <a:t>kan fokusera </a:t>
            </a:r>
            <a:r>
              <a:rPr lang="sv-SE" sz="1800" dirty="0">
                <a:latin typeface="+mn-lt"/>
              </a:rPr>
              <a:t>på olika </a:t>
            </a:r>
            <a:r>
              <a:rPr lang="sv-SE" sz="1800" dirty="0" smtClean="0">
                <a:latin typeface="+mn-lt"/>
              </a:rPr>
              <a:t>företeelser </a:t>
            </a:r>
            <a:endParaRPr lang="sv-SE" sz="1800" dirty="0">
              <a:latin typeface="+mn-lt"/>
            </a:endParaRPr>
          </a:p>
          <a:p>
            <a:r>
              <a:rPr lang="sv-SE" sz="1800" dirty="0">
                <a:latin typeface="+mn-lt"/>
              </a:rPr>
              <a:t>Olika teorier kan till och med </a:t>
            </a:r>
            <a:r>
              <a:rPr lang="sv-SE" sz="1800" b="1" dirty="0">
                <a:latin typeface="+mn-lt"/>
              </a:rPr>
              <a:t>erbjuda </a:t>
            </a:r>
            <a:r>
              <a:rPr lang="sv-SE" sz="1800" b="1" i="1" dirty="0">
                <a:latin typeface="+mn-lt"/>
              </a:rPr>
              <a:t>motsägelsefulla sätt att förklara </a:t>
            </a:r>
            <a:r>
              <a:rPr lang="sv-SE" sz="1800" b="1" i="1" dirty="0" smtClean="0">
                <a:latin typeface="+mn-lt"/>
              </a:rPr>
              <a:t>företeelser</a:t>
            </a:r>
            <a:endParaRPr lang="sv-SE" sz="1800" b="1" i="1" dirty="0">
              <a:latin typeface="+mn-lt"/>
            </a:endParaRPr>
          </a:p>
          <a:p>
            <a:pPr>
              <a:buNone/>
            </a:pPr>
            <a:endParaRPr lang="sv-SE" dirty="0" smtClean="0"/>
          </a:p>
        </p:txBody>
      </p:sp>
      <p:sp>
        <p:nvSpPr>
          <p:cNvPr id="5" name="TextBox 4"/>
          <p:cNvSpPr txBox="1"/>
          <p:nvPr/>
        </p:nvSpPr>
        <p:spPr>
          <a:xfrm>
            <a:off x="5328084" y="4245936"/>
            <a:ext cx="1944216" cy="300082"/>
          </a:xfrm>
          <a:prstGeom prst="rect">
            <a:avLst/>
          </a:prstGeom>
          <a:noFill/>
        </p:spPr>
        <p:txBody>
          <a:bodyPr wrap="square" rtlCol="0">
            <a:spAutoFit/>
          </a:bodyPr>
          <a:lstStyle/>
          <a:p>
            <a:r>
              <a:rPr lang="sv-SE" sz="1350" dirty="0"/>
              <a:t>(</a:t>
            </a:r>
            <a:r>
              <a:rPr lang="sv-SE" sz="1350" dirty="0" err="1"/>
              <a:t>Cuncliffe</a:t>
            </a:r>
            <a:r>
              <a:rPr lang="sv-SE" sz="1350" dirty="0"/>
              <a:t>, 2008)</a:t>
            </a:r>
          </a:p>
        </p:txBody>
      </p:sp>
    </p:spTree>
    <p:extLst>
      <p:ext uri="{BB962C8B-B14F-4D97-AF65-F5344CB8AC3E}">
        <p14:creationId xmlns:p14="http://schemas.microsoft.com/office/powerpoint/2010/main" val="3226666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559440"/>
            <a:ext cx="6850800" cy="596700"/>
          </a:xfrm>
        </p:spPr>
        <p:txBody>
          <a:bodyPr>
            <a:normAutofit/>
          </a:bodyPr>
          <a:lstStyle/>
          <a:p>
            <a:r>
              <a:rPr lang="sv-SE" sz="3000" dirty="0"/>
              <a:t>Inbäddad kunskap</a:t>
            </a:r>
          </a:p>
        </p:txBody>
      </p:sp>
      <p:sp>
        <p:nvSpPr>
          <p:cNvPr id="3" name="Content Placeholder 2"/>
          <p:cNvSpPr>
            <a:spLocks noGrp="1"/>
          </p:cNvSpPr>
          <p:nvPr>
            <p:ph idx="1"/>
          </p:nvPr>
        </p:nvSpPr>
        <p:spPr>
          <a:xfrm>
            <a:off x="704451" y="1414158"/>
            <a:ext cx="8118536" cy="3585846"/>
          </a:xfrm>
        </p:spPr>
        <p:txBody>
          <a:bodyPr>
            <a:normAutofit/>
          </a:bodyPr>
          <a:lstStyle/>
          <a:p>
            <a:r>
              <a:rPr lang="sv-SE" sz="1800" b="1" dirty="0">
                <a:latin typeface="+mn-lt"/>
              </a:rPr>
              <a:t>Inbäddad kunskap (embedded knowledge) - </a:t>
            </a:r>
            <a:r>
              <a:rPr lang="sv-SE" sz="1800" dirty="0">
                <a:latin typeface="+mn-lt"/>
              </a:rPr>
              <a:t>är kunskap som finns i fysiska objekt, processer, rutiner, IT-system, eller strukturer</a:t>
            </a:r>
          </a:p>
          <a:p>
            <a:r>
              <a:rPr lang="sv-SE" sz="1800" dirty="0">
                <a:latin typeface="+mn-lt"/>
              </a:rPr>
              <a:t>Fördelen med denna kunskap, precis som dokumenterad </a:t>
            </a:r>
            <a:r>
              <a:rPr lang="sv-SE" sz="1800" dirty="0" smtClean="0">
                <a:latin typeface="+mn-lt"/>
              </a:rPr>
              <a:t>explicit kunskap</a:t>
            </a:r>
            <a:r>
              <a:rPr lang="sv-SE" sz="1800" dirty="0">
                <a:latin typeface="+mn-lt"/>
              </a:rPr>
              <a:t>, är att den inte försvinner när anställda </a:t>
            </a:r>
            <a:r>
              <a:rPr lang="sv-SE" sz="1800" dirty="0" smtClean="0">
                <a:latin typeface="+mn-lt"/>
              </a:rPr>
              <a:t>slutar</a:t>
            </a:r>
          </a:p>
          <a:p>
            <a:r>
              <a:rPr lang="sv-SE" sz="1800" dirty="0">
                <a:latin typeface="+mn-lt"/>
              </a:rPr>
              <a:t>Nackdelen är att den kan vara svår att förändra</a:t>
            </a:r>
          </a:p>
          <a:p>
            <a:pPr marL="0" indent="0">
              <a:buNone/>
            </a:pPr>
            <a:endParaRPr lang="sv-SE" sz="2000" dirty="0"/>
          </a:p>
          <a:p>
            <a:pPr>
              <a:buNone/>
            </a:pPr>
            <a:endParaRPr lang="sv-SE" sz="1500" dirty="0"/>
          </a:p>
        </p:txBody>
      </p:sp>
    </p:spTree>
    <p:extLst>
      <p:ext uri="{BB962C8B-B14F-4D97-AF65-F5344CB8AC3E}">
        <p14:creationId xmlns:p14="http://schemas.microsoft.com/office/powerpoint/2010/main" val="2116549079"/>
      </p:ext>
    </p:extLst>
  </p:cSld>
  <p:clrMapOvr>
    <a:masterClrMapping/>
  </p:clrMapOvr>
  <mc:AlternateContent xmlns:mc="http://schemas.openxmlformats.org/markup-compatibility/2006" xmlns:p14="http://schemas.microsoft.com/office/powerpoint/2010/main">
    <mc:Choice Requires="p14">
      <p:transition spd="slow" p14:dur="2000" advTm="98830"/>
    </mc:Choice>
    <mc:Fallback xmlns="">
      <p:transition spd="slow" advTm="9883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000" dirty="0"/>
              <a:t>Inbäddad kunskap</a:t>
            </a:r>
          </a:p>
        </p:txBody>
      </p:sp>
      <p:sp>
        <p:nvSpPr>
          <p:cNvPr id="3" name="Content Placeholder 2"/>
          <p:cNvSpPr>
            <a:spLocks noGrp="1"/>
          </p:cNvSpPr>
          <p:nvPr>
            <p:ph idx="1"/>
          </p:nvPr>
        </p:nvSpPr>
        <p:spPr>
          <a:xfrm>
            <a:off x="719264" y="1407968"/>
            <a:ext cx="8118536" cy="3585846"/>
          </a:xfrm>
        </p:spPr>
        <p:txBody>
          <a:bodyPr>
            <a:normAutofit/>
          </a:bodyPr>
          <a:lstStyle/>
          <a:p>
            <a:r>
              <a:rPr lang="sv-SE" sz="1800" dirty="0" smtClean="0">
                <a:latin typeface="+mn-lt"/>
              </a:rPr>
              <a:t>Ett </a:t>
            </a:r>
            <a:r>
              <a:rPr lang="sv-SE" sz="1800" dirty="0">
                <a:latin typeface="+mn-lt"/>
              </a:rPr>
              <a:t>exempel på inbäddad kunskap kan man ta en bakmaskin, det vill säga en maskin för att göra bröd. Maskinen bäddar in kunskap om hur man gör bröd, det vill säga den </a:t>
            </a:r>
            <a:r>
              <a:rPr lang="sv-SE" sz="1800" dirty="0" smtClean="0">
                <a:latin typeface="+mn-lt"/>
              </a:rPr>
              <a:t>bäddar </a:t>
            </a:r>
            <a:r>
              <a:rPr lang="sv-SE" sz="1800" dirty="0">
                <a:latin typeface="+mn-lt"/>
              </a:rPr>
              <a:t>in ett recept, en </a:t>
            </a:r>
            <a:r>
              <a:rPr lang="sv-SE" sz="1800" dirty="0" smtClean="0">
                <a:latin typeface="+mn-lt"/>
              </a:rPr>
              <a:t>metod för att baka bröd.</a:t>
            </a:r>
            <a:endParaRPr lang="sv-SE" sz="1800" dirty="0">
              <a:latin typeface="+mn-lt"/>
            </a:endParaRPr>
          </a:p>
          <a:p>
            <a:r>
              <a:rPr lang="sv-SE" sz="1800" dirty="0">
                <a:latin typeface="+mn-lt"/>
              </a:rPr>
              <a:t>Ett annat </a:t>
            </a:r>
            <a:r>
              <a:rPr lang="sv-SE" sz="1800" dirty="0" smtClean="0">
                <a:latin typeface="+mn-lt"/>
              </a:rPr>
              <a:t>exempel på inbäddad kunskap är </a:t>
            </a:r>
            <a:r>
              <a:rPr lang="sv-SE" sz="1800" dirty="0">
                <a:latin typeface="+mn-lt"/>
              </a:rPr>
              <a:t>en </a:t>
            </a:r>
            <a:r>
              <a:rPr lang="sv-SE" sz="1800" dirty="0" smtClean="0">
                <a:latin typeface="+mn-lt"/>
              </a:rPr>
              <a:t>rutin eller process – sådan inbäddad kunskap kan vara baserad på många års erfarenhet</a:t>
            </a:r>
            <a:endParaRPr lang="sv-SE" sz="1800" dirty="0">
              <a:latin typeface="+mn-lt"/>
            </a:endParaRPr>
          </a:p>
          <a:p>
            <a:pPr>
              <a:buNone/>
            </a:pPr>
            <a:endParaRPr lang="sv-SE" sz="1500" dirty="0"/>
          </a:p>
        </p:txBody>
      </p:sp>
    </p:spTree>
    <p:extLst>
      <p:ext uri="{BB962C8B-B14F-4D97-AF65-F5344CB8AC3E}">
        <p14:creationId xmlns:p14="http://schemas.microsoft.com/office/powerpoint/2010/main" val="464367457"/>
      </p:ext>
    </p:extLst>
  </p:cSld>
  <p:clrMapOvr>
    <a:masterClrMapping/>
  </p:clrMapOvr>
  <mc:AlternateContent xmlns:mc="http://schemas.openxmlformats.org/markup-compatibility/2006" xmlns:p14="http://schemas.microsoft.com/office/powerpoint/2010/main">
    <mc:Choice Requires="p14">
      <p:transition spd="slow" p14:dur="2000" advTm="98830"/>
    </mc:Choice>
    <mc:Fallback xmlns="">
      <p:transition spd="slow" advTm="988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0936" y="554401"/>
            <a:ext cx="6172200" cy="857250"/>
          </a:xfrm>
        </p:spPr>
        <p:txBody>
          <a:bodyPr>
            <a:normAutofit/>
          </a:bodyPr>
          <a:lstStyle/>
          <a:p>
            <a:pPr algn="l"/>
            <a:r>
              <a:rPr lang="sv-SE" sz="2700" dirty="0"/>
              <a:t>Mer om teoretiska perspektiv  </a:t>
            </a:r>
          </a:p>
        </p:txBody>
      </p:sp>
      <p:sp>
        <p:nvSpPr>
          <p:cNvPr id="41987" name="Content Placeholder 2"/>
          <p:cNvSpPr>
            <a:spLocks noGrp="1"/>
          </p:cNvSpPr>
          <p:nvPr>
            <p:ph idx="1"/>
          </p:nvPr>
        </p:nvSpPr>
        <p:spPr>
          <a:xfrm>
            <a:off x="680936" y="1411650"/>
            <a:ext cx="8200417" cy="3218715"/>
          </a:xfrm>
        </p:spPr>
        <p:txBody>
          <a:bodyPr>
            <a:normAutofit/>
          </a:bodyPr>
          <a:lstStyle/>
          <a:p>
            <a:r>
              <a:rPr lang="sv-SE" sz="1800" dirty="0">
                <a:latin typeface="+mn-lt"/>
              </a:rPr>
              <a:t>Processmodelleringsspråken IDEF0 och BPMN fokuserar på olika begrepp relaterade till verksamhetsprocesser och ger därmed olika perspektiv på verksamhetsprocesser.  </a:t>
            </a:r>
            <a:endParaRPr lang="sv-SE" sz="1800" dirty="0" smtClean="0">
              <a:latin typeface="+mn-lt"/>
            </a:endParaRPr>
          </a:p>
          <a:p>
            <a:r>
              <a:rPr lang="sv-SE" sz="1800" dirty="0" smtClean="0">
                <a:latin typeface="+mn-lt"/>
              </a:rPr>
              <a:t>BPMN </a:t>
            </a:r>
            <a:r>
              <a:rPr lang="sv-SE" sz="1800" dirty="0">
                <a:latin typeface="+mn-lt"/>
              </a:rPr>
              <a:t>fokuserar på ordningen mellan aktiviteter och IDEF0 fokuserar på hur resurser transformeras från input till output.</a:t>
            </a:r>
          </a:p>
          <a:p>
            <a:r>
              <a:rPr lang="sv-SE" sz="1800" dirty="0">
                <a:latin typeface="+mn-lt"/>
              </a:rPr>
              <a:t>Frågan är om dessa två modelleringsspråk är två olika teorier om verksamhetsprocesser</a:t>
            </a:r>
          </a:p>
        </p:txBody>
      </p:sp>
    </p:spTree>
    <p:extLst>
      <p:ext uri="{BB962C8B-B14F-4D97-AF65-F5344CB8AC3E}">
        <p14:creationId xmlns:p14="http://schemas.microsoft.com/office/powerpoint/2010/main" val="141763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08948" y="573857"/>
            <a:ext cx="6172200" cy="857250"/>
          </a:xfrm>
        </p:spPr>
        <p:txBody>
          <a:bodyPr>
            <a:normAutofit/>
          </a:bodyPr>
          <a:lstStyle/>
          <a:p>
            <a:pPr algn="l"/>
            <a:r>
              <a:rPr lang="sv-SE" sz="2700" dirty="0"/>
              <a:t>Mer om teoretiska perspektiv  </a:t>
            </a:r>
          </a:p>
        </p:txBody>
      </p:sp>
      <p:sp>
        <p:nvSpPr>
          <p:cNvPr id="41987" name="Content Placeholder 2"/>
          <p:cNvSpPr>
            <a:spLocks noGrp="1"/>
          </p:cNvSpPr>
          <p:nvPr>
            <p:ph idx="1"/>
          </p:nvPr>
        </p:nvSpPr>
        <p:spPr>
          <a:xfrm>
            <a:off x="642027" y="1304847"/>
            <a:ext cx="7490138" cy="3319620"/>
          </a:xfrm>
        </p:spPr>
        <p:txBody>
          <a:bodyPr>
            <a:normAutofit fontScale="47500" lnSpcReduction="20000"/>
          </a:bodyPr>
          <a:lstStyle/>
          <a:p>
            <a:r>
              <a:rPr lang="sv-SE" sz="3800" dirty="0">
                <a:latin typeface="+mn-lt"/>
              </a:rPr>
              <a:t>Svaret huruvida IDEF0 och BPMN är teorier beror ju på hur vi definierar teori, men dessa två </a:t>
            </a:r>
            <a:r>
              <a:rPr lang="sv-SE" sz="3800" dirty="0" smtClean="0">
                <a:latin typeface="+mn-lt"/>
              </a:rPr>
              <a:t>modelleringsspråk </a:t>
            </a:r>
            <a:r>
              <a:rPr lang="sv-SE" sz="3800" dirty="0">
                <a:latin typeface="+mn-lt"/>
              </a:rPr>
              <a:t>förklarar inte empiriska </a:t>
            </a:r>
            <a:r>
              <a:rPr lang="sv-SE" sz="3800" dirty="0" smtClean="0">
                <a:latin typeface="+mn-lt"/>
              </a:rPr>
              <a:t>företeelser, </a:t>
            </a:r>
            <a:r>
              <a:rPr lang="sv-SE" sz="3800" dirty="0">
                <a:latin typeface="+mn-lt"/>
              </a:rPr>
              <a:t>till exempel hur objekt beter sig och varför händelser inträffar. </a:t>
            </a:r>
          </a:p>
          <a:p>
            <a:r>
              <a:rPr lang="sv-SE" sz="3800" dirty="0">
                <a:latin typeface="+mn-lt"/>
              </a:rPr>
              <a:t>Det finns inga orsak-verkan-påståenden i dessa språk. </a:t>
            </a:r>
            <a:endParaRPr lang="sv-SE" sz="3800" dirty="0" smtClean="0">
              <a:latin typeface="+mn-lt"/>
            </a:endParaRPr>
          </a:p>
          <a:p>
            <a:r>
              <a:rPr lang="sv-SE" sz="3800" dirty="0" smtClean="0">
                <a:latin typeface="+mn-lt"/>
              </a:rPr>
              <a:t>Därför </a:t>
            </a:r>
            <a:r>
              <a:rPr lang="sv-SE" sz="3800" dirty="0">
                <a:latin typeface="+mn-lt"/>
              </a:rPr>
              <a:t>ska de nog inte ses som teorier </a:t>
            </a:r>
          </a:p>
          <a:p>
            <a:r>
              <a:rPr lang="sv-SE" sz="3800" dirty="0">
                <a:latin typeface="+mn-lt"/>
              </a:rPr>
              <a:t>Däremot skulle man kunna säga att de ger två olika teoretiska perspektiv på processer, eller snarare olika begreppsmässiga perspektiv</a:t>
            </a:r>
          </a:p>
          <a:p>
            <a:pPr>
              <a:buNone/>
            </a:pPr>
            <a:endParaRPr lang="sv-SE" dirty="0" smtClean="0"/>
          </a:p>
        </p:txBody>
      </p:sp>
    </p:spTree>
    <p:extLst>
      <p:ext uri="{BB962C8B-B14F-4D97-AF65-F5344CB8AC3E}">
        <p14:creationId xmlns:p14="http://schemas.microsoft.com/office/powerpoint/2010/main" val="246503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885342" y="634481"/>
            <a:ext cx="7728721" cy="596700"/>
          </a:xfrm>
        </p:spPr>
        <p:txBody>
          <a:bodyPr>
            <a:normAutofit fontScale="90000"/>
          </a:bodyPr>
          <a:lstStyle/>
          <a:p>
            <a:r>
              <a:rPr lang="sv-SE" dirty="0" smtClean="0"/>
              <a:t>Vanligaste teorierna inom IS-området</a:t>
            </a:r>
            <a:endParaRPr lang="sv-SE" dirty="0"/>
          </a:p>
        </p:txBody>
      </p:sp>
      <p:sp>
        <p:nvSpPr>
          <p:cNvPr id="3" name="Content Placeholder 2"/>
          <p:cNvSpPr>
            <a:spLocks noGrp="1"/>
          </p:cNvSpPr>
          <p:nvPr>
            <p:ph idx="1"/>
          </p:nvPr>
        </p:nvSpPr>
        <p:spPr>
          <a:xfrm>
            <a:off x="885342" y="1374234"/>
            <a:ext cx="3548887" cy="2187854"/>
          </a:xfrm>
        </p:spPr>
        <p:txBody>
          <a:bodyPr>
            <a:normAutofit fontScale="40000" lnSpcReduction="20000"/>
          </a:bodyPr>
          <a:lstStyle/>
          <a:p>
            <a:r>
              <a:rPr lang="sv-SE" sz="3600" dirty="0" smtClean="0"/>
              <a:t>Technology Acceptance Model</a:t>
            </a:r>
          </a:p>
          <a:p>
            <a:r>
              <a:rPr lang="sv-SE" sz="3600" dirty="0" smtClean="0"/>
              <a:t>Resource Based View of the Firm</a:t>
            </a:r>
          </a:p>
          <a:p>
            <a:r>
              <a:rPr lang="sv-SE" sz="3600" dirty="0" smtClean="0"/>
              <a:t>Game Theory</a:t>
            </a:r>
          </a:p>
          <a:p>
            <a:r>
              <a:rPr lang="sv-SE" sz="3600" dirty="0" smtClean="0"/>
              <a:t>Cognitive Fit</a:t>
            </a:r>
          </a:p>
          <a:p>
            <a:r>
              <a:rPr lang="sv-SE" sz="3600" dirty="0" smtClean="0"/>
              <a:t>Decision Theory</a:t>
            </a:r>
          </a:p>
          <a:p>
            <a:endParaRPr lang="sv-SE" sz="1500" dirty="0"/>
          </a:p>
          <a:p>
            <a:pPr marL="0" indent="0">
              <a:buNone/>
            </a:pPr>
            <a:endParaRPr lang="sv-SE" sz="1500" dirty="0"/>
          </a:p>
          <a:p>
            <a:endParaRPr lang="sv-SE" dirty="0" smtClean="0"/>
          </a:p>
          <a:p>
            <a:endParaRPr lang="sv-SE" dirty="0"/>
          </a:p>
        </p:txBody>
      </p:sp>
      <p:sp>
        <p:nvSpPr>
          <p:cNvPr id="4" name="TextBox 3"/>
          <p:cNvSpPr txBox="1"/>
          <p:nvPr/>
        </p:nvSpPr>
        <p:spPr>
          <a:xfrm>
            <a:off x="4310743" y="4220170"/>
            <a:ext cx="4662459" cy="923330"/>
          </a:xfrm>
          <a:prstGeom prst="rect">
            <a:avLst/>
          </a:prstGeom>
          <a:noFill/>
        </p:spPr>
        <p:txBody>
          <a:bodyPr wrap="square" rtlCol="0">
            <a:spAutoFit/>
          </a:bodyPr>
          <a:lstStyle/>
          <a:p>
            <a:r>
              <a:rPr lang="sv-SE" sz="1350" dirty="0"/>
              <a:t>[</a:t>
            </a:r>
            <a:r>
              <a:rPr lang="en-US" sz="1350" dirty="0"/>
              <a:t>Lim, S., </a:t>
            </a:r>
            <a:r>
              <a:rPr lang="en-US" sz="1350" dirty="0" err="1"/>
              <a:t>Saldanha</a:t>
            </a:r>
            <a:r>
              <a:rPr lang="en-US" sz="1350" dirty="0"/>
              <a:t>, T., </a:t>
            </a:r>
            <a:r>
              <a:rPr lang="en-US" sz="1350" dirty="0" err="1"/>
              <a:t>Malladi</a:t>
            </a:r>
            <a:r>
              <a:rPr lang="en-US" sz="1350" dirty="0"/>
              <a:t>, S., &amp; Melville, N. P. (2009). Theories Used in Information Systems Research: Identifying Theory Networks in Leading IS Journals.]</a:t>
            </a:r>
          </a:p>
          <a:p>
            <a:endParaRPr lang="sv-SE" sz="1350" dirty="0"/>
          </a:p>
        </p:txBody>
      </p:sp>
      <p:sp>
        <p:nvSpPr>
          <p:cNvPr id="5" name="Content Placeholder 2"/>
          <p:cNvSpPr txBox="1">
            <a:spLocks/>
          </p:cNvSpPr>
          <p:nvPr/>
        </p:nvSpPr>
        <p:spPr>
          <a:xfrm>
            <a:off x="4623694" y="1374234"/>
            <a:ext cx="4826116" cy="2404533"/>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400" dirty="0" smtClean="0"/>
              <a:t>Theory </a:t>
            </a:r>
            <a:r>
              <a:rPr lang="sv-SE" sz="1400" dirty="0"/>
              <a:t>of Reasoned Action</a:t>
            </a:r>
          </a:p>
          <a:p>
            <a:r>
              <a:rPr lang="sv-SE" sz="1400" dirty="0" smtClean="0"/>
              <a:t>Transaction Cost Theory</a:t>
            </a:r>
          </a:p>
          <a:p>
            <a:r>
              <a:rPr lang="sv-SE" sz="1400" dirty="0" smtClean="0"/>
              <a:t>Media Richness Theory</a:t>
            </a:r>
          </a:p>
          <a:p>
            <a:r>
              <a:rPr lang="sv-SE" sz="1400" dirty="0" smtClean="0"/>
              <a:t>Innovation Diffusion Theory</a:t>
            </a:r>
          </a:p>
          <a:p>
            <a:endParaRPr lang="sv-SE" sz="1500" dirty="0" smtClean="0"/>
          </a:p>
          <a:p>
            <a:pPr marL="0" indent="0">
              <a:buFont typeface="Verdana" pitchFamily="34" charset="0"/>
              <a:buNone/>
            </a:pPr>
            <a:endParaRPr lang="sv-SE" sz="1500" dirty="0" smtClean="0"/>
          </a:p>
          <a:p>
            <a:endParaRPr lang="sv-SE" dirty="0" smtClean="0"/>
          </a:p>
          <a:p>
            <a:endParaRPr lang="sv-SE" dirty="0"/>
          </a:p>
        </p:txBody>
      </p:sp>
    </p:spTree>
    <p:extLst>
      <p:ext uri="{BB962C8B-B14F-4D97-AF65-F5344CB8AC3E}">
        <p14:creationId xmlns:p14="http://schemas.microsoft.com/office/powerpoint/2010/main" val="94422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6972</TotalTime>
  <Words>3379</Words>
  <Application>Microsoft Office PowerPoint</Application>
  <PresentationFormat>On-screen Show (16:9)</PresentationFormat>
  <Paragraphs>409</Paragraphs>
  <Slides>61</Slides>
  <Notes>39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61</vt:i4>
      </vt:variant>
    </vt:vector>
  </HeadingPairs>
  <TitlesOfParts>
    <vt:vector size="70" baseType="lpstr">
      <vt:lpstr>Arial</vt:lpstr>
      <vt:lpstr>Arial Black</vt:lpstr>
      <vt:lpstr>Calibri</vt:lpstr>
      <vt:lpstr>Verdana</vt:lpstr>
      <vt:lpstr>su_dsv_ppt_template_16_9_20130920</vt:lpstr>
      <vt:lpstr>English SU 16:9 - Widescreen</vt:lpstr>
      <vt:lpstr>SU 16:9 - Blå Widescreen</vt:lpstr>
      <vt:lpstr>English SU 16:9 - Blå Widescreen</vt:lpstr>
      <vt:lpstr>Special</vt:lpstr>
      <vt:lpstr>Teorier  och Kunskapshantering  Teorier, TAM, UTAUT, Institutionell teori, Organisationskultur, Kunskapshanteringssystem, Expertsystem</vt:lpstr>
      <vt:lpstr>PowerPoint Presentation</vt:lpstr>
      <vt:lpstr>Teorier </vt:lpstr>
      <vt:lpstr>Teorier och empiriska data</vt:lpstr>
      <vt:lpstr>Teorier</vt:lpstr>
      <vt:lpstr>Teoretiska perspektiv  </vt:lpstr>
      <vt:lpstr>Mer om teoretiska perspektiv  </vt:lpstr>
      <vt:lpstr>Mer om teoretiska perspektiv  </vt:lpstr>
      <vt:lpstr>Vanligaste teorierna inom IS-området</vt:lpstr>
      <vt:lpstr>PowerPoint Presentation</vt:lpstr>
      <vt:lpstr>Technology Acceptance Model</vt:lpstr>
      <vt:lpstr>Technology Acceptance Model</vt:lpstr>
      <vt:lpstr>Beroende och oberoende variabler</vt:lpstr>
      <vt:lpstr>Technology Acceptance Model</vt:lpstr>
      <vt:lpstr>Unified Theory of Acceptance and Use (UTAUT)</vt:lpstr>
      <vt:lpstr>UTAUT</vt:lpstr>
      <vt:lpstr>UTAUT</vt:lpstr>
      <vt:lpstr>PowerPoint Presentation</vt:lpstr>
      <vt:lpstr>Organisationskultur</vt:lpstr>
      <vt:lpstr>Quinns kulturella typer</vt:lpstr>
      <vt:lpstr>Quinns kulturella typer</vt:lpstr>
      <vt:lpstr>Quinns kulturella typer</vt:lpstr>
      <vt:lpstr>Quinns kulturella typer</vt:lpstr>
      <vt:lpstr>Quinns kulturella typer</vt:lpstr>
      <vt:lpstr>Quinns kulturella typer</vt:lpstr>
      <vt:lpstr>Quinns kulturella typer</vt:lpstr>
      <vt:lpstr>Fråga kring Quinns kulturella typer</vt:lpstr>
      <vt:lpstr>Fråga om organisationskultur och struktur</vt:lpstr>
      <vt:lpstr>Vad är struktur?</vt:lpstr>
      <vt:lpstr>Vad är struktur?</vt:lpstr>
      <vt:lpstr>Kritik mot strukturperspektivet</vt:lpstr>
      <vt:lpstr>Aktörsperspektivet</vt:lpstr>
      <vt:lpstr>Ett försök till kompromiss mellan struktur- och aktörsperspektiven</vt:lpstr>
      <vt:lpstr>Institutioner</vt:lpstr>
      <vt:lpstr>Institutioner</vt:lpstr>
      <vt:lpstr>Institutionell teori</vt:lpstr>
      <vt:lpstr>Institutionell teori</vt:lpstr>
      <vt:lpstr>Institutionell teori</vt:lpstr>
      <vt:lpstr>Institutionell teori</vt:lpstr>
      <vt:lpstr>Institutionell teori</vt:lpstr>
      <vt:lpstr>Hur kan institutionell teori användas?</vt:lpstr>
      <vt:lpstr>PowerPoint Presentation</vt:lpstr>
      <vt:lpstr>Data, information och kunskap</vt:lpstr>
      <vt:lpstr>Data och information</vt:lpstr>
      <vt:lpstr>Kunskap</vt:lpstr>
      <vt:lpstr>Kunskap – som egenskap hos människan</vt:lpstr>
      <vt:lpstr>Kunskap</vt:lpstr>
      <vt:lpstr>Kunskapshantering</vt:lpstr>
      <vt:lpstr>Explicit vs Tyst kunskap</vt:lpstr>
      <vt:lpstr>Explicit vs Tyst kunskap</vt:lpstr>
      <vt:lpstr>Explicit vs Tyst kunskap</vt:lpstr>
      <vt:lpstr>Kunskapshanteringssystem </vt:lpstr>
      <vt:lpstr>Kognitiva modellen</vt:lpstr>
      <vt:lpstr>”Community”-modellen</vt:lpstr>
      <vt:lpstr>BSS: Expertsystem: explicit kunskap </vt:lpstr>
      <vt:lpstr>BSS: Expertsystem: explicit kunskap </vt:lpstr>
      <vt:lpstr>BSS: Expertsystem: explicit kunskap </vt:lpstr>
      <vt:lpstr>BSS: Expertsystem: explicit kunskap </vt:lpstr>
      <vt:lpstr>Samarbetssystem: tyst kunskap</vt:lpstr>
      <vt:lpstr>Inbäddad kunskap</vt:lpstr>
      <vt:lpstr>Inbäddad kunskap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293</cp:revision>
  <cp:lastPrinted>2017-10-17T04:13:00Z</cp:lastPrinted>
  <dcterms:created xsi:type="dcterms:W3CDTF">2015-05-25T21:35:52Z</dcterms:created>
  <dcterms:modified xsi:type="dcterms:W3CDTF">2018-10-25T23:18:16Z</dcterms:modified>
</cp:coreProperties>
</file>