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44"/>
  </p:notesMasterIdLst>
  <p:handoutMasterIdLst>
    <p:handoutMasterId r:id="rId45"/>
  </p:handoutMasterIdLst>
  <p:sldIdLst>
    <p:sldId id="264" r:id="rId6"/>
    <p:sldId id="907" r:id="rId7"/>
    <p:sldId id="909" r:id="rId8"/>
    <p:sldId id="929" r:id="rId9"/>
    <p:sldId id="928" r:id="rId10"/>
    <p:sldId id="910" r:id="rId11"/>
    <p:sldId id="930" r:id="rId12"/>
    <p:sldId id="932" r:id="rId13"/>
    <p:sldId id="922" r:id="rId14"/>
    <p:sldId id="925" r:id="rId15"/>
    <p:sldId id="924" r:id="rId16"/>
    <p:sldId id="863" r:id="rId17"/>
    <p:sldId id="890" r:id="rId18"/>
    <p:sldId id="874" r:id="rId19"/>
    <p:sldId id="864" r:id="rId20"/>
    <p:sldId id="891" r:id="rId21"/>
    <p:sldId id="865" r:id="rId22"/>
    <p:sldId id="866" r:id="rId23"/>
    <p:sldId id="867" r:id="rId24"/>
    <p:sldId id="879" r:id="rId25"/>
    <p:sldId id="880" r:id="rId26"/>
    <p:sldId id="881" r:id="rId27"/>
    <p:sldId id="882" r:id="rId28"/>
    <p:sldId id="883" r:id="rId29"/>
    <p:sldId id="868" r:id="rId30"/>
    <p:sldId id="869" r:id="rId31"/>
    <p:sldId id="870" r:id="rId32"/>
    <p:sldId id="871" r:id="rId33"/>
    <p:sldId id="872" r:id="rId34"/>
    <p:sldId id="873" r:id="rId35"/>
    <p:sldId id="933" r:id="rId36"/>
    <p:sldId id="934" r:id="rId37"/>
    <p:sldId id="935" r:id="rId38"/>
    <p:sldId id="940" r:id="rId39"/>
    <p:sldId id="936" r:id="rId40"/>
    <p:sldId id="937" r:id="rId41"/>
    <p:sldId id="938" r:id="rId42"/>
    <p:sldId id="939" r:id="rId43"/>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91" d="100"/>
          <a:sy n="91" d="100"/>
        </p:scale>
        <p:origin x="55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10/15/2018</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2018-10-15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a:t>
            </a:fld>
            <a:endParaRPr lang="sv-SE"/>
          </a:p>
        </p:txBody>
      </p:sp>
    </p:spTree>
    <p:extLst>
      <p:ext uri="{BB962C8B-B14F-4D97-AF65-F5344CB8AC3E}">
        <p14:creationId xmlns:p14="http://schemas.microsoft.com/office/powerpoint/2010/main" val="310275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37</a:t>
            </a:fld>
            <a:endParaRPr lang="en-US" dirty="0" smtClean="0">
              <a:latin typeface="Arial" pitchFamily="34" charset="0"/>
            </a:endParaRPr>
          </a:p>
        </p:txBody>
      </p:sp>
    </p:spTree>
    <p:extLst>
      <p:ext uri="{BB962C8B-B14F-4D97-AF65-F5344CB8AC3E}">
        <p14:creationId xmlns:p14="http://schemas.microsoft.com/office/powerpoint/2010/main" val="349787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38</a:t>
            </a:fld>
            <a:endParaRPr lang="en-US" dirty="0" smtClean="0">
              <a:latin typeface="Arial" pitchFamily="34" charset="0"/>
            </a:endParaRPr>
          </a:p>
        </p:txBody>
      </p:sp>
    </p:spTree>
    <p:extLst>
      <p:ext uri="{BB962C8B-B14F-4D97-AF65-F5344CB8AC3E}">
        <p14:creationId xmlns:p14="http://schemas.microsoft.com/office/powerpoint/2010/main" val="15496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a:t>
            </a:fld>
            <a:endParaRPr lang="sv-SE"/>
          </a:p>
        </p:txBody>
      </p:sp>
    </p:spTree>
    <p:extLst>
      <p:ext uri="{BB962C8B-B14F-4D97-AF65-F5344CB8AC3E}">
        <p14:creationId xmlns:p14="http://schemas.microsoft.com/office/powerpoint/2010/main" val="248035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a:t>
            </a:fld>
            <a:endParaRPr lang="sv-SE"/>
          </a:p>
        </p:txBody>
      </p:sp>
    </p:spTree>
    <p:extLst>
      <p:ext uri="{BB962C8B-B14F-4D97-AF65-F5344CB8AC3E}">
        <p14:creationId xmlns:p14="http://schemas.microsoft.com/office/powerpoint/2010/main" val="355440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6</a:t>
            </a:fld>
            <a:endParaRPr lang="sv-SE"/>
          </a:p>
        </p:txBody>
      </p:sp>
    </p:spTree>
    <p:extLst>
      <p:ext uri="{BB962C8B-B14F-4D97-AF65-F5344CB8AC3E}">
        <p14:creationId xmlns:p14="http://schemas.microsoft.com/office/powerpoint/2010/main" val="227995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7</a:t>
            </a:fld>
            <a:endParaRPr lang="sv-SE"/>
          </a:p>
        </p:txBody>
      </p:sp>
    </p:spTree>
    <p:extLst>
      <p:ext uri="{BB962C8B-B14F-4D97-AF65-F5344CB8AC3E}">
        <p14:creationId xmlns:p14="http://schemas.microsoft.com/office/powerpoint/2010/main" val="212105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8</a:t>
            </a:fld>
            <a:endParaRPr lang="sv-SE"/>
          </a:p>
        </p:txBody>
      </p:sp>
    </p:spTree>
    <p:extLst>
      <p:ext uri="{BB962C8B-B14F-4D97-AF65-F5344CB8AC3E}">
        <p14:creationId xmlns:p14="http://schemas.microsoft.com/office/powerpoint/2010/main" val="285572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26</a:t>
            </a:fld>
            <a:endParaRPr lang="sv-SE"/>
          </a:p>
        </p:txBody>
      </p:sp>
    </p:spTree>
    <p:extLst>
      <p:ext uri="{BB962C8B-B14F-4D97-AF65-F5344CB8AC3E}">
        <p14:creationId xmlns:p14="http://schemas.microsoft.com/office/powerpoint/2010/main" val="423471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31</a:t>
            </a:fld>
            <a:endParaRPr lang="sv-SE"/>
          </a:p>
        </p:txBody>
      </p:sp>
    </p:spTree>
    <p:extLst>
      <p:ext uri="{BB962C8B-B14F-4D97-AF65-F5344CB8AC3E}">
        <p14:creationId xmlns:p14="http://schemas.microsoft.com/office/powerpoint/2010/main" val="417186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36</a:t>
            </a:fld>
            <a:endParaRPr lang="en-US" dirty="0" smtClean="0">
              <a:latin typeface="Arial" pitchFamily="34" charset="0"/>
            </a:endParaRPr>
          </a:p>
        </p:txBody>
      </p:sp>
    </p:spTree>
    <p:extLst>
      <p:ext uri="{BB962C8B-B14F-4D97-AF65-F5344CB8AC3E}">
        <p14:creationId xmlns:p14="http://schemas.microsoft.com/office/powerpoint/2010/main" val="119501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2018-10-15</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10/15/2018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2018-10-15</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10/15/2018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510893"/>
            <a:ext cx="8151302" cy="1069200"/>
          </a:xfrm>
        </p:spPr>
        <p:txBody>
          <a:bodyPr/>
          <a:lstStyle/>
          <a:p>
            <a:r>
              <a:rPr lang="sv-SE" sz="3600" dirty="0" smtClean="0"/>
              <a:t>Informationssystem 3 </a:t>
            </a:r>
            <a:r>
              <a:rPr lang="sv-SE" sz="3600" smtClean="0"/>
              <a:t/>
            </a:r>
            <a:br>
              <a:rPr lang="sv-SE" sz="3600" smtClean="0"/>
            </a:br>
            <a:r>
              <a:rPr lang="sv-SE" sz="2000" smtClean="0"/>
              <a:t>Processhanteringssystem</a:t>
            </a:r>
            <a:r>
              <a:rPr lang="sv-SE" sz="2000" dirty="0" smtClean="0"/>
              <a:t>, Supply chain-system</a:t>
            </a:r>
            <a:r>
              <a:rPr lang="sv-SE" sz="2000" dirty="0"/>
              <a:t>, </a:t>
            </a:r>
            <a:r>
              <a:rPr lang="sv-SE" sz="2000" dirty="0" smtClean="0"/>
              <a:t>Kundhanteringssystem, </a:t>
            </a:r>
            <a:r>
              <a:rPr lang="sv-SE" sz="2000" dirty="0"/>
              <a:t>Samarbetssystem, </a:t>
            </a:r>
            <a:r>
              <a:rPr lang="sv-SE" sz="2000" dirty="0" smtClean="0"/>
              <a:t/>
            </a:r>
            <a:br>
              <a:rPr lang="sv-SE" sz="2000" dirty="0" smtClean="0"/>
            </a:br>
            <a:r>
              <a:rPr lang="sv-SE" sz="2000" dirty="0" smtClean="0"/>
              <a:t>Sociala medier</a:t>
            </a:r>
            <a:endParaRPr lang="sv-SE" sz="2000" dirty="0"/>
          </a:p>
        </p:txBody>
      </p:sp>
      <p:sp>
        <p:nvSpPr>
          <p:cNvPr id="3" name="Subtitle 2"/>
          <p:cNvSpPr>
            <a:spLocks noGrp="1"/>
          </p:cNvSpPr>
          <p:nvPr>
            <p:ph type="subTitle" idx="1"/>
          </p:nvPr>
        </p:nvSpPr>
        <p:spPr>
          <a:xfrm>
            <a:off x="907638" y="3274662"/>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10516" y="370153"/>
            <a:ext cx="7820372" cy="596700"/>
          </a:xfrm>
        </p:spPr>
        <p:txBody>
          <a:bodyPr/>
          <a:lstStyle/>
          <a:p>
            <a:r>
              <a:rPr lang="sv-SE" sz="2400" dirty="0"/>
              <a:t>Fördelar med processhanteringssystem</a:t>
            </a:r>
          </a:p>
        </p:txBody>
      </p:sp>
      <p:sp>
        <p:nvSpPr>
          <p:cNvPr id="3" name="Content Placeholder 2"/>
          <p:cNvSpPr>
            <a:spLocks noGrp="1"/>
          </p:cNvSpPr>
          <p:nvPr>
            <p:ph idx="1"/>
          </p:nvPr>
        </p:nvSpPr>
        <p:spPr>
          <a:xfrm>
            <a:off x="715218" y="1204073"/>
            <a:ext cx="8157680" cy="2142340"/>
          </a:xfrm>
        </p:spPr>
        <p:txBody>
          <a:bodyPr>
            <a:noAutofit/>
          </a:bodyPr>
          <a:lstStyle/>
          <a:p>
            <a:r>
              <a:rPr lang="sv-SE" sz="1400" dirty="0"/>
              <a:t>Processhanteringssystem kan enkelt förändra verksamhetsprocesser genom att designers ändrar i design av processmodeller </a:t>
            </a:r>
            <a:r>
              <a:rPr lang="sv-SE" sz="1400" dirty="0" smtClean="0"/>
              <a:t>- och </a:t>
            </a:r>
            <a:r>
              <a:rPr lang="sv-SE" sz="1400" dirty="0"/>
              <a:t>systemet anpassar koordinering av användarinput och autmatisering av </a:t>
            </a:r>
            <a:r>
              <a:rPr lang="sv-SE" sz="1400" dirty="0" smtClean="0"/>
              <a:t>aktiviteter baserat på dessa ändringar </a:t>
            </a:r>
            <a:endParaRPr lang="sv-SE" sz="1400" dirty="0"/>
          </a:p>
          <a:p>
            <a:r>
              <a:rPr lang="sv-SE" sz="1400" dirty="0" smtClean="0"/>
              <a:t>Workflowsystem </a:t>
            </a:r>
            <a:r>
              <a:rPr lang="sv-SE" sz="1400" dirty="0"/>
              <a:t>erbjuder verktyg för att analysera och optimera processer, till exempel </a:t>
            </a:r>
            <a:r>
              <a:rPr lang="sv-SE" sz="1400" dirty="0" smtClean="0"/>
              <a:t>för att upptäcka </a:t>
            </a:r>
            <a:r>
              <a:rPr lang="sv-SE" sz="1400" dirty="0"/>
              <a:t>så kallade </a:t>
            </a:r>
            <a:r>
              <a:rPr lang="sv-SE" sz="1400" dirty="0" smtClean="0"/>
              <a:t>flaskhalsar (det vill säga aktiviteter som tar lång tid på grund av resursbrist)</a:t>
            </a:r>
            <a:endParaRPr lang="sv-SE" sz="1400" dirty="0"/>
          </a:p>
        </p:txBody>
      </p:sp>
      <p:pic>
        <p:nvPicPr>
          <p:cNvPr id="5" name="Picture 4"/>
          <p:cNvPicPr>
            <a:picLocks noChangeAspect="1"/>
          </p:cNvPicPr>
          <p:nvPr/>
        </p:nvPicPr>
        <p:blipFill>
          <a:blip r:embed="rId2"/>
          <a:stretch>
            <a:fillRect/>
          </a:stretch>
        </p:blipFill>
        <p:spPr>
          <a:xfrm>
            <a:off x="4002826" y="3525294"/>
            <a:ext cx="4310496" cy="1296432"/>
          </a:xfrm>
          <a:prstGeom prst="rect">
            <a:avLst/>
          </a:prstGeom>
        </p:spPr>
      </p:pic>
    </p:spTree>
    <p:extLst>
      <p:ext uri="{BB962C8B-B14F-4D97-AF65-F5344CB8AC3E}">
        <p14:creationId xmlns:p14="http://schemas.microsoft.com/office/powerpoint/2010/main" val="428451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370153"/>
            <a:ext cx="7820372" cy="596700"/>
          </a:xfrm>
        </p:spPr>
        <p:txBody>
          <a:bodyPr/>
          <a:lstStyle/>
          <a:p>
            <a:r>
              <a:rPr lang="sv-SE" sz="2400" dirty="0"/>
              <a:t>Nackdelar med </a:t>
            </a:r>
            <a:r>
              <a:rPr lang="sv-SE" sz="2400" dirty="0" smtClean="0"/>
              <a:t>processhanteringssystem</a:t>
            </a:r>
            <a:endParaRPr lang="sv-SE" sz="2400" dirty="0"/>
          </a:p>
        </p:txBody>
      </p:sp>
      <p:sp>
        <p:nvSpPr>
          <p:cNvPr id="3" name="Content Placeholder 2"/>
          <p:cNvSpPr>
            <a:spLocks noGrp="1"/>
          </p:cNvSpPr>
          <p:nvPr>
            <p:ph idx="1"/>
          </p:nvPr>
        </p:nvSpPr>
        <p:spPr>
          <a:xfrm>
            <a:off x="623346" y="1055406"/>
            <a:ext cx="8157680" cy="2142340"/>
          </a:xfrm>
        </p:spPr>
        <p:txBody>
          <a:bodyPr>
            <a:noAutofit/>
          </a:bodyPr>
          <a:lstStyle/>
          <a:p>
            <a:r>
              <a:rPr lang="sv-SE" sz="1400" dirty="0" smtClean="0"/>
              <a:t>Användare kan uppleva att de inte får den frihet de behöver för att utföra sina uppgifter då processhanteringssystemet </a:t>
            </a:r>
            <a:r>
              <a:rPr lang="sv-SE" sz="1400" dirty="0"/>
              <a:t>tvingar aktörerna att arbeta enligt </a:t>
            </a:r>
            <a:r>
              <a:rPr lang="sv-SE" sz="1400" dirty="0" smtClean="0"/>
              <a:t>processbeskrivningarna </a:t>
            </a:r>
          </a:p>
          <a:p>
            <a:r>
              <a:rPr lang="sv-SE" sz="1400" dirty="0" smtClean="0"/>
              <a:t>Processhanteringssystem innebär en investering då: </a:t>
            </a:r>
            <a:r>
              <a:rPr lang="sv-SE" sz="1400" dirty="0"/>
              <a:t>1) processhanteringssystemet ska köpas 2) IT-personal ska utbildas för att kunna använda processhanteringssystemet och 3) </a:t>
            </a:r>
            <a:r>
              <a:rPr lang="sv-SE" sz="1400" dirty="0" smtClean="0"/>
              <a:t>den </a:t>
            </a:r>
            <a:r>
              <a:rPr lang="sv-SE" sz="1400" dirty="0" err="1" smtClean="0"/>
              <a:t>övergripnade</a:t>
            </a:r>
            <a:r>
              <a:rPr lang="sv-SE" sz="1400" dirty="0" smtClean="0"/>
              <a:t> IT-arkitekturen  </a:t>
            </a:r>
            <a:r>
              <a:rPr lang="sv-SE" sz="1400" dirty="0" smtClean="0"/>
              <a:t>(vilka IT-system som finns och hur de är relaterade/integrerade) i organisationen kanske måste </a:t>
            </a:r>
            <a:r>
              <a:rPr lang="sv-SE" sz="1400" dirty="0"/>
              <a:t>förändras</a:t>
            </a:r>
          </a:p>
          <a:p>
            <a:endParaRPr lang="sv-SE" sz="1800" dirty="0"/>
          </a:p>
        </p:txBody>
      </p:sp>
    </p:spTree>
    <p:extLst>
      <p:ext uri="{BB962C8B-B14F-4D97-AF65-F5344CB8AC3E}">
        <p14:creationId xmlns:p14="http://schemas.microsoft.com/office/powerpoint/2010/main" val="119237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73476" y="642477"/>
            <a:ext cx="7740949" cy="596700"/>
          </a:xfrm>
        </p:spPr>
        <p:txBody>
          <a:bodyPr/>
          <a:lstStyle/>
          <a:p>
            <a:r>
              <a:rPr lang="sv-SE" sz="2400" dirty="0"/>
              <a:t>Business Process Management (BPM)</a:t>
            </a:r>
          </a:p>
        </p:txBody>
      </p:sp>
      <p:sp>
        <p:nvSpPr>
          <p:cNvPr id="3" name="Content Placeholder 2"/>
          <p:cNvSpPr>
            <a:spLocks noGrp="1"/>
          </p:cNvSpPr>
          <p:nvPr>
            <p:ph idx="1"/>
          </p:nvPr>
        </p:nvSpPr>
        <p:spPr>
          <a:xfrm>
            <a:off x="673477" y="1224234"/>
            <a:ext cx="6850800" cy="3240432"/>
          </a:xfrm>
        </p:spPr>
        <p:txBody>
          <a:bodyPr>
            <a:normAutofit/>
          </a:bodyPr>
          <a:lstStyle/>
          <a:p>
            <a:r>
              <a:rPr lang="sv-SE" sz="1400" dirty="0" smtClean="0"/>
              <a:t>Business Process Management (processhantering) är en cyklisk managementprocess för att systematiskt skapa, utvärdera och förändra verksamhetsprocesser”</a:t>
            </a:r>
            <a:endParaRPr lang="sv-SE" sz="1400" dirty="0"/>
          </a:p>
        </p:txBody>
      </p:sp>
      <p:pic>
        <p:nvPicPr>
          <p:cNvPr id="4" name="Picture 3"/>
          <p:cNvPicPr>
            <a:picLocks noChangeAspect="1"/>
          </p:cNvPicPr>
          <p:nvPr/>
        </p:nvPicPr>
        <p:blipFill>
          <a:blip r:embed="rId2"/>
          <a:stretch>
            <a:fillRect/>
          </a:stretch>
        </p:blipFill>
        <p:spPr>
          <a:xfrm>
            <a:off x="3212696" y="2451368"/>
            <a:ext cx="4113587" cy="2092985"/>
          </a:xfrm>
          <a:prstGeom prst="rect">
            <a:avLst/>
          </a:prstGeom>
        </p:spPr>
      </p:pic>
      <p:sp>
        <p:nvSpPr>
          <p:cNvPr id="5" name="TextBox 4"/>
          <p:cNvSpPr txBox="1"/>
          <p:nvPr/>
        </p:nvSpPr>
        <p:spPr>
          <a:xfrm>
            <a:off x="5487369" y="4747839"/>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
        <p:nvSpPr>
          <p:cNvPr id="6" name="TextBox 5"/>
          <p:cNvSpPr txBox="1"/>
          <p:nvPr/>
        </p:nvSpPr>
        <p:spPr>
          <a:xfrm>
            <a:off x="1964984" y="3706237"/>
            <a:ext cx="1699681" cy="523220"/>
          </a:xfrm>
          <a:prstGeom prst="rect">
            <a:avLst/>
          </a:prstGeom>
          <a:noFill/>
        </p:spPr>
        <p:txBody>
          <a:bodyPr wrap="square" rtlCol="0">
            <a:spAutoFit/>
          </a:bodyPr>
          <a:lstStyle/>
          <a:p>
            <a:r>
              <a:rPr lang="sv-SE" sz="1400" i="1" dirty="0" smtClean="0"/>
              <a:t>Börja här: Modellera processer</a:t>
            </a:r>
            <a:endParaRPr lang="sv-SE" sz="1400" i="1" dirty="0"/>
          </a:p>
        </p:txBody>
      </p:sp>
      <p:cxnSp>
        <p:nvCxnSpPr>
          <p:cNvPr id="8" name="Straight Connector 7"/>
          <p:cNvCxnSpPr/>
          <p:nvPr/>
        </p:nvCxnSpPr>
        <p:spPr>
          <a:xfrm flipV="1">
            <a:off x="2694560" y="3336586"/>
            <a:ext cx="518136" cy="311285"/>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204066" y="2124023"/>
            <a:ext cx="1699681" cy="307777"/>
          </a:xfrm>
          <a:prstGeom prst="rect">
            <a:avLst/>
          </a:prstGeom>
          <a:noFill/>
        </p:spPr>
        <p:txBody>
          <a:bodyPr wrap="square" rtlCol="0">
            <a:spAutoFit/>
          </a:bodyPr>
          <a:lstStyle/>
          <a:p>
            <a:r>
              <a:rPr lang="sv-SE" sz="1400" i="1" dirty="0" smtClean="0"/>
              <a:t>Utforma IT-stöd här</a:t>
            </a:r>
            <a:endParaRPr lang="sv-SE" sz="1400" i="1" dirty="0"/>
          </a:p>
        </p:txBody>
      </p:sp>
      <p:cxnSp>
        <p:nvCxnSpPr>
          <p:cNvPr id="10" name="Straight Connector 9"/>
          <p:cNvCxnSpPr>
            <a:endCxn id="9" idx="1"/>
          </p:cNvCxnSpPr>
          <p:nvPr/>
        </p:nvCxnSpPr>
        <p:spPr>
          <a:xfrm flipV="1">
            <a:off x="5611984" y="2277912"/>
            <a:ext cx="592082" cy="7171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204066" y="3492229"/>
            <a:ext cx="120313" cy="383285"/>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915202" y="3756092"/>
            <a:ext cx="1988545" cy="738664"/>
          </a:xfrm>
          <a:prstGeom prst="rect">
            <a:avLst/>
          </a:prstGeom>
          <a:noFill/>
        </p:spPr>
        <p:txBody>
          <a:bodyPr wrap="square" rtlCol="0">
            <a:spAutoFit/>
          </a:bodyPr>
          <a:lstStyle/>
          <a:p>
            <a:r>
              <a:rPr lang="sv-SE" sz="1400" i="1" dirty="0" smtClean="0"/>
              <a:t>Implementera/</a:t>
            </a:r>
          </a:p>
          <a:p>
            <a:r>
              <a:rPr lang="sv-SE" sz="1400" i="1" dirty="0" smtClean="0"/>
              <a:t>introducera process med IT-stöd  i verksamhet</a:t>
            </a:r>
            <a:endParaRPr lang="sv-SE" sz="1400" i="1" dirty="0"/>
          </a:p>
        </p:txBody>
      </p:sp>
      <p:cxnSp>
        <p:nvCxnSpPr>
          <p:cNvPr id="14" name="Straight Connector 13"/>
          <p:cNvCxnSpPr/>
          <p:nvPr/>
        </p:nvCxnSpPr>
        <p:spPr>
          <a:xfrm flipV="1">
            <a:off x="4215521" y="4226796"/>
            <a:ext cx="696856" cy="41930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936291" y="4646096"/>
            <a:ext cx="2702215" cy="307777"/>
          </a:xfrm>
          <a:prstGeom prst="rect">
            <a:avLst/>
          </a:prstGeom>
          <a:noFill/>
        </p:spPr>
        <p:txBody>
          <a:bodyPr wrap="square" rtlCol="0">
            <a:spAutoFit/>
          </a:bodyPr>
          <a:lstStyle/>
          <a:p>
            <a:r>
              <a:rPr lang="sv-SE" sz="1400" i="1" dirty="0" smtClean="0"/>
              <a:t>Utvärdera implementation</a:t>
            </a:r>
            <a:endParaRPr lang="sv-SE" sz="1400" i="1" dirty="0"/>
          </a:p>
        </p:txBody>
      </p:sp>
    </p:spTree>
    <p:extLst>
      <p:ext uri="{BB962C8B-B14F-4D97-AF65-F5344CB8AC3E}">
        <p14:creationId xmlns:p14="http://schemas.microsoft.com/office/powerpoint/2010/main" val="358029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Varför BPM?</a:t>
            </a:r>
          </a:p>
        </p:txBody>
      </p:sp>
      <p:sp>
        <p:nvSpPr>
          <p:cNvPr id="3" name="Content Placeholder 2"/>
          <p:cNvSpPr>
            <a:spLocks noGrp="1"/>
          </p:cNvSpPr>
          <p:nvPr>
            <p:ph idx="1"/>
          </p:nvPr>
        </p:nvSpPr>
        <p:spPr>
          <a:xfrm>
            <a:off x="791999" y="1275534"/>
            <a:ext cx="7923983" cy="3867966"/>
          </a:xfrm>
        </p:spPr>
        <p:txBody>
          <a:bodyPr>
            <a:normAutofit/>
          </a:bodyPr>
          <a:lstStyle/>
          <a:p>
            <a:r>
              <a:rPr lang="sv-SE" sz="1400" dirty="0" smtClean="0"/>
              <a:t>Stödjer organisationen så att den kan arbeta effektivare (effectiveness, det vill säga uppnår verksamhetens mål) och produktivare (efficiency, det vill säga använder minimalt med resurser givet mål)</a:t>
            </a:r>
          </a:p>
          <a:p>
            <a:r>
              <a:rPr lang="sv-SE" sz="1400" dirty="0" smtClean="0"/>
              <a:t>Stödjer organisationen att förstå hur externa och interna förändringar påverkar sättet att arbeta genom att modellera hur verksamhetsprocesserna måste ändras</a:t>
            </a:r>
            <a:endParaRPr lang="sv-SE" sz="1400" dirty="0"/>
          </a:p>
        </p:txBody>
      </p:sp>
      <p:sp>
        <p:nvSpPr>
          <p:cNvPr id="6" name="TextBox 5"/>
          <p:cNvSpPr txBox="1"/>
          <p:nvPr/>
        </p:nvSpPr>
        <p:spPr>
          <a:xfrm>
            <a:off x="5487369" y="4747839"/>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Tree>
    <p:extLst>
      <p:ext uri="{BB962C8B-B14F-4D97-AF65-F5344CB8AC3E}">
        <p14:creationId xmlns:p14="http://schemas.microsoft.com/office/powerpoint/2010/main" val="98760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8" y="606269"/>
            <a:ext cx="6850800" cy="596700"/>
          </a:xfrm>
        </p:spPr>
        <p:txBody>
          <a:bodyPr/>
          <a:lstStyle/>
          <a:p>
            <a:r>
              <a:rPr lang="sv-SE" sz="2400" dirty="0"/>
              <a:t>Systemstöd för BPM</a:t>
            </a:r>
          </a:p>
        </p:txBody>
      </p:sp>
      <p:sp>
        <p:nvSpPr>
          <p:cNvPr id="3" name="Content Placeholder 2"/>
          <p:cNvSpPr>
            <a:spLocks noGrp="1"/>
          </p:cNvSpPr>
          <p:nvPr>
            <p:ph idx="1"/>
          </p:nvPr>
        </p:nvSpPr>
        <p:spPr>
          <a:xfrm>
            <a:off x="866428" y="1202969"/>
            <a:ext cx="8073291" cy="3407995"/>
          </a:xfrm>
        </p:spPr>
        <p:txBody>
          <a:bodyPr>
            <a:noAutofit/>
          </a:bodyPr>
          <a:lstStyle/>
          <a:p>
            <a:pPr marL="0" indent="0">
              <a:buNone/>
            </a:pPr>
            <a:r>
              <a:rPr lang="sv-SE" sz="1400" dirty="0" smtClean="0"/>
              <a:t>Exempel på IT-system för BPM:</a:t>
            </a:r>
          </a:p>
          <a:p>
            <a:r>
              <a:rPr lang="sv-SE" sz="1400" b="1" dirty="0" smtClean="0"/>
              <a:t>Processhanteringssystem </a:t>
            </a:r>
            <a:r>
              <a:rPr lang="sv-SE" sz="1400" dirty="0" smtClean="0"/>
              <a:t>(eng. Business Process Management Systems) och </a:t>
            </a:r>
            <a:r>
              <a:rPr lang="sv-SE" sz="1400" b="1" dirty="0" smtClean="0"/>
              <a:t>workflowsystem</a:t>
            </a:r>
            <a:r>
              <a:rPr lang="sv-SE" sz="1400" dirty="0" smtClean="0"/>
              <a:t> (eng. Workflow Management Systems)</a:t>
            </a:r>
          </a:p>
          <a:p>
            <a:r>
              <a:rPr lang="sv-SE" sz="1400" b="1" dirty="0" smtClean="0"/>
              <a:t>Affärssystem</a:t>
            </a:r>
            <a:r>
              <a:rPr lang="sv-SE" sz="1400" dirty="0" smtClean="0"/>
              <a:t> (eng. ERP Systems, Enterprise Systems)– som har ett processfokus och vissa system visualiserar processerna i form av processbeskrivningar/modeller</a:t>
            </a:r>
          </a:p>
          <a:p>
            <a:r>
              <a:rPr lang="sv-SE" sz="1400" b="1" dirty="0" smtClean="0"/>
              <a:t>Verksamhetsprocesser är specificerade (beskrivna, modellerade) men det finns inget specifikt systemstöd för dessa processer </a:t>
            </a:r>
            <a:r>
              <a:rPr lang="sv-SE" sz="1400" dirty="0" smtClean="0"/>
              <a:t>– istället: de system som finns i verksamheten används för att stödja genomförande av processer</a:t>
            </a:r>
          </a:p>
        </p:txBody>
      </p:sp>
    </p:spTree>
    <p:extLst>
      <p:ext uri="{BB962C8B-B14F-4D97-AF65-F5344CB8AC3E}">
        <p14:creationId xmlns:p14="http://schemas.microsoft.com/office/powerpoint/2010/main" val="47103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smtClean="0"/>
              <a:t>Supply Chain </a:t>
            </a:r>
            <a:r>
              <a:rPr lang="sv-SE" sz="2700" dirty="0"/>
              <a:t>Management System</a:t>
            </a:r>
          </a:p>
        </p:txBody>
      </p:sp>
    </p:spTree>
    <p:extLst>
      <p:ext uri="{BB962C8B-B14F-4D97-AF65-F5344CB8AC3E}">
        <p14:creationId xmlns:p14="http://schemas.microsoft.com/office/powerpoint/2010/main" val="3661600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77" y="501074"/>
            <a:ext cx="6850800" cy="596700"/>
          </a:xfrm>
        </p:spPr>
        <p:txBody>
          <a:bodyPr>
            <a:normAutofit/>
          </a:bodyPr>
          <a:lstStyle/>
          <a:p>
            <a:r>
              <a:rPr lang="sv-SE" sz="2400" dirty="0"/>
              <a:t>Supply Chain Management</a:t>
            </a:r>
          </a:p>
        </p:txBody>
      </p:sp>
      <p:sp>
        <p:nvSpPr>
          <p:cNvPr id="3" name="Content Placeholder 2"/>
          <p:cNvSpPr>
            <a:spLocks noGrp="1"/>
          </p:cNvSpPr>
          <p:nvPr>
            <p:ph idx="1"/>
          </p:nvPr>
        </p:nvSpPr>
        <p:spPr>
          <a:xfrm>
            <a:off x="792000" y="1275534"/>
            <a:ext cx="8426428" cy="3240432"/>
          </a:xfrm>
        </p:spPr>
        <p:txBody>
          <a:bodyPr>
            <a:normAutofit/>
          </a:bodyPr>
          <a:lstStyle/>
          <a:p>
            <a:r>
              <a:rPr lang="sv-SE" sz="1400" b="1" dirty="0" smtClean="0"/>
              <a:t>Leverantörskedja (eng. Supply-chain) </a:t>
            </a:r>
            <a:r>
              <a:rPr lang="sv-SE" sz="1400" dirty="0" smtClean="0"/>
              <a:t>– </a:t>
            </a:r>
            <a:r>
              <a:rPr lang="sv-SE" sz="1400" dirty="0"/>
              <a:t>är ett nätverk av organisationer som transformerar råmaterial till slutprodukter </a:t>
            </a:r>
            <a:r>
              <a:rPr lang="sv-SE" sz="1400" dirty="0" smtClean="0"/>
              <a:t>- som </a:t>
            </a:r>
            <a:r>
              <a:rPr lang="sv-SE" sz="1400" dirty="0"/>
              <a:t>levereras till </a:t>
            </a:r>
            <a:r>
              <a:rPr lang="sv-SE" sz="1400" dirty="0" smtClean="0"/>
              <a:t>slutkund</a:t>
            </a:r>
          </a:p>
          <a:p>
            <a:r>
              <a:rPr lang="sv-SE" sz="1400" dirty="0" smtClean="0"/>
              <a:t>Supply-Chain Management – </a:t>
            </a:r>
            <a:r>
              <a:rPr lang="sv-SE" sz="1400" dirty="0"/>
              <a:t>är en </a:t>
            </a:r>
            <a:r>
              <a:rPr lang="sv-SE" sz="1400" dirty="0" smtClean="0"/>
              <a:t>managementprocess </a:t>
            </a:r>
            <a:r>
              <a:rPr lang="sv-SE" sz="1400" dirty="0"/>
              <a:t>för </a:t>
            </a:r>
            <a:r>
              <a:rPr lang="sv-SE" sz="1400" dirty="0" smtClean="0"/>
              <a:t>att stödja leverantörskedjans planering och genomförande</a:t>
            </a:r>
            <a:endParaRPr lang="sv-SE" sz="1400" dirty="0"/>
          </a:p>
        </p:txBody>
      </p:sp>
      <p:sp>
        <p:nvSpPr>
          <p:cNvPr id="5" name="TextBox 4"/>
          <p:cNvSpPr txBox="1"/>
          <p:nvPr/>
        </p:nvSpPr>
        <p:spPr>
          <a:xfrm>
            <a:off x="5925113" y="4693726"/>
            <a:ext cx="2801566" cy="307777"/>
          </a:xfrm>
          <a:prstGeom prst="rect">
            <a:avLst/>
          </a:prstGeom>
          <a:noFill/>
        </p:spPr>
        <p:txBody>
          <a:bodyPr wrap="square" rtlCol="0">
            <a:spAutoFit/>
          </a:bodyPr>
          <a:lstStyle/>
          <a:p>
            <a:r>
              <a:rPr lang="sv-SE" sz="1400" dirty="0" smtClean="0"/>
              <a:t>(Kursboken, Chapter Extension 10)</a:t>
            </a:r>
            <a:endParaRPr lang="sv-SE" sz="1400" dirty="0"/>
          </a:p>
        </p:txBody>
      </p:sp>
    </p:spTree>
    <p:extLst>
      <p:ext uri="{BB962C8B-B14F-4D97-AF65-F5344CB8AC3E}">
        <p14:creationId xmlns:p14="http://schemas.microsoft.com/office/powerpoint/2010/main" val="58914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Leverantörskedja (supply-chain)</a:t>
            </a:r>
          </a:p>
        </p:txBody>
      </p:sp>
      <p:pic>
        <p:nvPicPr>
          <p:cNvPr id="4" name="Picture 3"/>
          <p:cNvPicPr>
            <a:picLocks noChangeAspect="1"/>
          </p:cNvPicPr>
          <p:nvPr/>
        </p:nvPicPr>
        <p:blipFill>
          <a:blip r:embed="rId2"/>
          <a:stretch>
            <a:fillRect/>
          </a:stretch>
        </p:blipFill>
        <p:spPr>
          <a:xfrm>
            <a:off x="1324692" y="2179151"/>
            <a:ext cx="5616903" cy="2195550"/>
          </a:xfrm>
          <a:prstGeom prst="rect">
            <a:avLst/>
          </a:prstGeom>
        </p:spPr>
      </p:pic>
      <p:sp>
        <p:nvSpPr>
          <p:cNvPr id="5" name="TextBox 4"/>
          <p:cNvSpPr txBox="1"/>
          <p:nvPr/>
        </p:nvSpPr>
        <p:spPr>
          <a:xfrm>
            <a:off x="4745515" y="4461023"/>
            <a:ext cx="1637414" cy="338554"/>
          </a:xfrm>
          <a:prstGeom prst="rect">
            <a:avLst/>
          </a:prstGeom>
          <a:noFill/>
        </p:spPr>
        <p:txBody>
          <a:bodyPr wrap="square" rtlCol="0">
            <a:spAutoFit/>
          </a:bodyPr>
          <a:lstStyle/>
          <a:p>
            <a:r>
              <a:rPr lang="sv-SE" sz="1600" dirty="0" smtClean="0"/>
              <a:t>Återförsäljare</a:t>
            </a:r>
            <a:endParaRPr lang="sv-SE" sz="1600" dirty="0"/>
          </a:p>
        </p:txBody>
      </p:sp>
      <p:sp>
        <p:nvSpPr>
          <p:cNvPr id="6" name="TextBox 5"/>
          <p:cNvSpPr txBox="1"/>
          <p:nvPr/>
        </p:nvSpPr>
        <p:spPr>
          <a:xfrm>
            <a:off x="6179462" y="4448426"/>
            <a:ext cx="1637414" cy="338554"/>
          </a:xfrm>
          <a:prstGeom prst="rect">
            <a:avLst/>
          </a:prstGeom>
          <a:noFill/>
        </p:spPr>
        <p:txBody>
          <a:bodyPr wrap="square" rtlCol="0">
            <a:spAutoFit/>
          </a:bodyPr>
          <a:lstStyle/>
          <a:p>
            <a:r>
              <a:rPr lang="sv-SE" sz="1600" dirty="0" smtClean="0"/>
              <a:t>Kunder</a:t>
            </a:r>
            <a:endParaRPr lang="sv-SE" sz="1600" dirty="0"/>
          </a:p>
        </p:txBody>
      </p:sp>
      <p:sp>
        <p:nvSpPr>
          <p:cNvPr id="7" name="TextBox 6"/>
          <p:cNvSpPr txBox="1"/>
          <p:nvPr/>
        </p:nvSpPr>
        <p:spPr>
          <a:xfrm>
            <a:off x="3658415" y="4475008"/>
            <a:ext cx="1637414" cy="338554"/>
          </a:xfrm>
          <a:prstGeom prst="rect">
            <a:avLst/>
          </a:prstGeom>
          <a:noFill/>
        </p:spPr>
        <p:txBody>
          <a:bodyPr wrap="square" rtlCol="0">
            <a:spAutoFit/>
          </a:bodyPr>
          <a:lstStyle/>
          <a:p>
            <a:r>
              <a:rPr lang="sv-SE" sz="1600" dirty="0" smtClean="0"/>
              <a:t>Distributör</a:t>
            </a:r>
            <a:endParaRPr lang="sv-SE" sz="1600" dirty="0"/>
          </a:p>
        </p:txBody>
      </p:sp>
      <p:sp>
        <p:nvSpPr>
          <p:cNvPr id="8" name="TextBox 7"/>
          <p:cNvSpPr txBox="1"/>
          <p:nvPr/>
        </p:nvSpPr>
        <p:spPr>
          <a:xfrm>
            <a:off x="2377920" y="4460203"/>
            <a:ext cx="1637414" cy="338554"/>
          </a:xfrm>
          <a:prstGeom prst="rect">
            <a:avLst/>
          </a:prstGeom>
          <a:noFill/>
        </p:spPr>
        <p:txBody>
          <a:bodyPr wrap="square" rtlCol="0">
            <a:spAutoFit/>
          </a:bodyPr>
          <a:lstStyle/>
          <a:p>
            <a:r>
              <a:rPr lang="sv-SE" sz="1600" dirty="0" smtClean="0"/>
              <a:t>Tillverkare</a:t>
            </a:r>
            <a:endParaRPr lang="sv-SE" sz="1600" dirty="0"/>
          </a:p>
        </p:txBody>
      </p:sp>
      <p:sp>
        <p:nvSpPr>
          <p:cNvPr id="9" name="TextBox 8"/>
          <p:cNvSpPr txBox="1"/>
          <p:nvPr/>
        </p:nvSpPr>
        <p:spPr>
          <a:xfrm>
            <a:off x="1088525" y="4243591"/>
            <a:ext cx="1637414" cy="584775"/>
          </a:xfrm>
          <a:prstGeom prst="rect">
            <a:avLst/>
          </a:prstGeom>
          <a:noFill/>
        </p:spPr>
        <p:txBody>
          <a:bodyPr wrap="square" rtlCol="0">
            <a:spAutoFit/>
          </a:bodyPr>
          <a:lstStyle/>
          <a:p>
            <a:r>
              <a:rPr lang="sv-SE" sz="1600" dirty="0" smtClean="0"/>
              <a:t>Tillverkares leverantörer</a:t>
            </a:r>
            <a:endParaRPr lang="sv-SE" sz="1600" dirty="0"/>
          </a:p>
        </p:txBody>
      </p:sp>
      <p:cxnSp>
        <p:nvCxnSpPr>
          <p:cNvPr id="12" name="Straight Arrow Connector 11"/>
          <p:cNvCxnSpPr/>
          <p:nvPr/>
        </p:nvCxnSpPr>
        <p:spPr>
          <a:xfrm flipH="1" flipV="1">
            <a:off x="1575881" y="1725383"/>
            <a:ext cx="4523362" cy="674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575881" y="1524524"/>
            <a:ext cx="4377447" cy="271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836072" y="1238945"/>
            <a:ext cx="2976665" cy="307777"/>
          </a:xfrm>
          <a:prstGeom prst="rect">
            <a:avLst/>
          </a:prstGeom>
          <a:noFill/>
        </p:spPr>
        <p:txBody>
          <a:bodyPr wrap="square" rtlCol="0">
            <a:spAutoFit/>
          </a:bodyPr>
          <a:lstStyle/>
          <a:p>
            <a:r>
              <a:rPr lang="sv-SE" sz="1400" dirty="0" smtClean="0"/>
              <a:t>Beställningar i denna riktning</a:t>
            </a:r>
            <a:endParaRPr lang="sv-SE" sz="1400" dirty="0"/>
          </a:p>
        </p:txBody>
      </p:sp>
      <p:sp>
        <p:nvSpPr>
          <p:cNvPr id="19" name="TextBox 18"/>
          <p:cNvSpPr txBox="1"/>
          <p:nvPr/>
        </p:nvSpPr>
        <p:spPr>
          <a:xfrm>
            <a:off x="2811679" y="1774979"/>
            <a:ext cx="2976665" cy="307777"/>
          </a:xfrm>
          <a:prstGeom prst="rect">
            <a:avLst/>
          </a:prstGeom>
          <a:noFill/>
        </p:spPr>
        <p:txBody>
          <a:bodyPr wrap="square" rtlCol="0">
            <a:spAutoFit/>
          </a:bodyPr>
          <a:lstStyle/>
          <a:p>
            <a:r>
              <a:rPr lang="sv-SE" sz="1400" dirty="0" smtClean="0"/>
              <a:t>Leveranser i denna riktning</a:t>
            </a:r>
            <a:endParaRPr lang="sv-SE" sz="1400" dirty="0"/>
          </a:p>
        </p:txBody>
      </p:sp>
      <p:sp>
        <p:nvSpPr>
          <p:cNvPr id="15" name="TextBox 14"/>
          <p:cNvSpPr txBox="1"/>
          <p:nvPr/>
        </p:nvSpPr>
        <p:spPr>
          <a:xfrm>
            <a:off x="6242017" y="4804200"/>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Tree>
    <p:extLst>
      <p:ext uri="{BB962C8B-B14F-4D97-AF65-F5344CB8AC3E}">
        <p14:creationId xmlns:p14="http://schemas.microsoft.com/office/powerpoint/2010/main" val="76321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Bullwhip effect</a:t>
            </a:r>
          </a:p>
        </p:txBody>
      </p:sp>
      <p:pic>
        <p:nvPicPr>
          <p:cNvPr id="4" name="Picture 3"/>
          <p:cNvPicPr>
            <a:picLocks noChangeAspect="1"/>
          </p:cNvPicPr>
          <p:nvPr/>
        </p:nvPicPr>
        <p:blipFill>
          <a:blip r:embed="rId2"/>
          <a:stretch>
            <a:fillRect/>
          </a:stretch>
        </p:blipFill>
        <p:spPr>
          <a:xfrm>
            <a:off x="4933363" y="1411443"/>
            <a:ext cx="3888432" cy="3581682"/>
          </a:xfrm>
          <a:prstGeom prst="rect">
            <a:avLst/>
          </a:prstGeom>
        </p:spPr>
      </p:pic>
      <p:sp>
        <p:nvSpPr>
          <p:cNvPr id="5" name="Content Placeholder 2"/>
          <p:cNvSpPr>
            <a:spLocks noGrp="1"/>
          </p:cNvSpPr>
          <p:nvPr>
            <p:ph idx="1"/>
          </p:nvPr>
        </p:nvSpPr>
        <p:spPr>
          <a:xfrm>
            <a:off x="593006" y="1354104"/>
            <a:ext cx="3901174" cy="3639021"/>
          </a:xfrm>
        </p:spPr>
        <p:txBody>
          <a:bodyPr>
            <a:normAutofit/>
          </a:bodyPr>
          <a:lstStyle/>
          <a:p>
            <a:r>
              <a:rPr lang="sv-SE" sz="1400" b="1" dirty="0"/>
              <a:t>Bullwhip-effekt</a:t>
            </a:r>
            <a:r>
              <a:rPr lang="sv-SE" sz="1400" dirty="0"/>
              <a:t> </a:t>
            </a:r>
            <a:r>
              <a:rPr lang="sv-SE" sz="1400" dirty="0" smtClean="0"/>
              <a:t>- är </a:t>
            </a:r>
            <a:r>
              <a:rPr lang="sv-SE" sz="1400" dirty="0"/>
              <a:t>ett fenomen där variationer i slutkunders beställningar leder till större variationer tidigare i leverantörskedjan – vilket gör att organistioner tidigare i leverantörskedjan måste hålla större lager – vilket ökar kostnaderna</a:t>
            </a:r>
          </a:p>
          <a:p>
            <a:pPr marL="0" indent="0">
              <a:buNone/>
            </a:pPr>
            <a:endParaRPr lang="sv-SE" sz="1500" dirty="0"/>
          </a:p>
        </p:txBody>
      </p:sp>
      <p:sp>
        <p:nvSpPr>
          <p:cNvPr id="7" name="TextBox 6"/>
          <p:cNvSpPr txBox="1"/>
          <p:nvPr/>
        </p:nvSpPr>
        <p:spPr>
          <a:xfrm>
            <a:off x="973735" y="4731554"/>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Tree>
    <p:extLst>
      <p:ext uri="{BB962C8B-B14F-4D97-AF65-F5344CB8AC3E}">
        <p14:creationId xmlns:p14="http://schemas.microsoft.com/office/powerpoint/2010/main" val="90306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44" y="485889"/>
            <a:ext cx="6850800" cy="596700"/>
          </a:xfrm>
        </p:spPr>
        <p:txBody>
          <a:bodyPr>
            <a:normAutofit/>
          </a:bodyPr>
          <a:lstStyle/>
          <a:p>
            <a:r>
              <a:rPr lang="sv-SE" sz="2400" dirty="0"/>
              <a:t>Supply-Chain Management System</a:t>
            </a:r>
          </a:p>
        </p:txBody>
      </p:sp>
      <p:sp>
        <p:nvSpPr>
          <p:cNvPr id="9" name="Content Placeholder 2"/>
          <p:cNvSpPr txBox="1">
            <a:spLocks/>
          </p:cNvSpPr>
          <p:nvPr/>
        </p:nvSpPr>
        <p:spPr>
          <a:xfrm>
            <a:off x="558082" y="1082589"/>
            <a:ext cx="8362633" cy="3935977"/>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400" b="1" dirty="0" smtClean="0"/>
              <a:t>Supply-Chain Management System - </a:t>
            </a:r>
            <a:r>
              <a:rPr lang="sv-SE" sz="1400" dirty="0" smtClean="0"/>
              <a:t>kan stödja leverantörskedjan – då flera organisationer i leverantörskedja kan arbeta i ett och samma systemet, eller få begränsad tillgång till system</a:t>
            </a:r>
          </a:p>
          <a:p>
            <a:r>
              <a:rPr lang="sv-SE" sz="1400" dirty="0" smtClean="0"/>
              <a:t>Bullwhip-effekten </a:t>
            </a:r>
            <a:r>
              <a:rPr lang="sv-SE" sz="1400" dirty="0"/>
              <a:t>kan </a:t>
            </a:r>
            <a:r>
              <a:rPr lang="sv-SE" sz="1400" dirty="0" smtClean="0"/>
              <a:t>hanteras </a:t>
            </a:r>
            <a:r>
              <a:rPr lang="sv-SE" sz="1400" dirty="0"/>
              <a:t>genom att </a:t>
            </a:r>
            <a:r>
              <a:rPr lang="sv-SE" sz="1400" dirty="0" smtClean="0"/>
              <a:t>en återförsäljare (retailer) </a:t>
            </a:r>
            <a:r>
              <a:rPr lang="sv-SE" sz="1400" dirty="0"/>
              <a:t>tillåter organisationer tidigare i leverantörskedjan att ta del av </a:t>
            </a:r>
            <a:r>
              <a:rPr lang="sv-SE" sz="1400" dirty="0" smtClean="0"/>
              <a:t>information om variationer </a:t>
            </a:r>
            <a:r>
              <a:rPr lang="sv-SE" sz="1400" dirty="0"/>
              <a:t>i slutkunders </a:t>
            </a:r>
            <a:r>
              <a:rPr lang="sv-SE" sz="1400" dirty="0" smtClean="0"/>
              <a:t>beställningar</a:t>
            </a:r>
          </a:p>
          <a:p>
            <a:r>
              <a:rPr lang="sv-SE" sz="1400" dirty="0" smtClean="0"/>
              <a:t>Effektiviserar leverantörkedjan – enklare att göra beställningar med hjälp av systemet och dessa beställningar kan också göras automatiskt om info om lagersaldo finns</a:t>
            </a:r>
          </a:p>
          <a:p>
            <a:r>
              <a:rPr lang="sv-SE" sz="1400" dirty="0" smtClean="0"/>
              <a:t>Möjliggör just-in-time leveranser (och därmed små lager med låga kostnader)</a:t>
            </a:r>
            <a:endParaRPr lang="sv-SE" sz="1400" dirty="0"/>
          </a:p>
          <a:p>
            <a:endParaRPr lang="sv-SE" sz="1600" dirty="0"/>
          </a:p>
        </p:txBody>
      </p:sp>
      <p:sp>
        <p:nvSpPr>
          <p:cNvPr id="5" name="TextBox 4"/>
          <p:cNvSpPr txBox="1"/>
          <p:nvPr/>
        </p:nvSpPr>
        <p:spPr>
          <a:xfrm>
            <a:off x="5487369" y="4747839"/>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Tree>
    <p:extLst>
      <p:ext uri="{BB962C8B-B14F-4D97-AF65-F5344CB8AC3E}">
        <p14:creationId xmlns:p14="http://schemas.microsoft.com/office/powerpoint/2010/main" val="69195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smtClean="0"/>
              <a:t>Processhanteringssystem</a:t>
            </a:r>
            <a:endParaRPr lang="sv-SE" sz="2700" dirty="0"/>
          </a:p>
        </p:txBody>
      </p:sp>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80037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2000" y="1350761"/>
            <a:ext cx="8266940" cy="3888432"/>
          </a:xfrm>
        </p:spPr>
        <p:txBody>
          <a:bodyPr>
            <a:normAutofit/>
          </a:bodyPr>
          <a:lstStyle/>
          <a:p>
            <a:r>
              <a:rPr lang="sv-SE" sz="1400" b="1" dirty="0" smtClean="0"/>
              <a:t>Kundhanteringssystem (Customer </a:t>
            </a:r>
            <a:r>
              <a:rPr lang="sv-SE" sz="1400" b="1" dirty="0"/>
              <a:t>Relationship </a:t>
            </a:r>
            <a:r>
              <a:rPr lang="sv-SE" sz="1400" b="1" dirty="0" smtClean="0"/>
              <a:t>Management System, CRM System) </a:t>
            </a:r>
            <a:r>
              <a:rPr lang="sv-SE" sz="1400" dirty="0" smtClean="0"/>
              <a:t>är en svit/serie av applikationer som TILL </a:t>
            </a:r>
            <a:r>
              <a:rPr lang="sv-SE" sz="1400" dirty="0"/>
              <a:t>EXEMPEL </a:t>
            </a:r>
            <a:r>
              <a:rPr lang="sv-SE" sz="1400" dirty="0" smtClean="0"/>
              <a:t>kan hantera </a:t>
            </a:r>
            <a:r>
              <a:rPr lang="sv-SE" sz="1400" dirty="0"/>
              <a:t>följande </a:t>
            </a:r>
            <a:r>
              <a:rPr lang="sv-SE" sz="1400" dirty="0" smtClean="0"/>
              <a:t>funktioner (som har med kundrelationer att göra): </a:t>
            </a:r>
            <a:endParaRPr lang="sv-SE" sz="1400" dirty="0"/>
          </a:p>
          <a:p>
            <a:pPr lvl="1"/>
            <a:r>
              <a:rPr lang="sv-SE" sz="1400" dirty="0"/>
              <a:t>Försäljningsstöd (orderhantering </a:t>
            </a:r>
            <a:r>
              <a:rPr lang="sv-SE" sz="1400" dirty="0" err="1"/>
              <a:t>etc</a:t>
            </a:r>
            <a:r>
              <a:rPr lang="sv-SE" sz="1400" dirty="0"/>
              <a:t>)</a:t>
            </a:r>
          </a:p>
          <a:p>
            <a:pPr lvl="1"/>
            <a:r>
              <a:rPr lang="sv-SE" sz="1400" dirty="0"/>
              <a:t>Kundregister</a:t>
            </a:r>
          </a:p>
          <a:p>
            <a:pPr lvl="1"/>
            <a:r>
              <a:rPr lang="sv-SE" sz="1400" dirty="0"/>
              <a:t>Kundmöteshantering</a:t>
            </a:r>
          </a:p>
          <a:p>
            <a:pPr lvl="1"/>
            <a:r>
              <a:rPr lang="sv-SE" sz="1400" dirty="0"/>
              <a:t>Marknadsföring – identifiera kundgrupper, stöd för att genomföra och mäta  marknadsföringskampanjer</a:t>
            </a:r>
          </a:p>
          <a:p>
            <a:pPr lvl="1"/>
            <a:r>
              <a:rPr lang="sv-SE" sz="1400" dirty="0"/>
              <a:t>Kundsupport/teknisk support</a:t>
            </a:r>
          </a:p>
          <a:p>
            <a:pPr lvl="1"/>
            <a:r>
              <a:rPr lang="sv-SE" sz="1400" dirty="0" smtClean="0"/>
              <a:t>Kundanalys</a:t>
            </a:r>
          </a:p>
          <a:p>
            <a:r>
              <a:rPr lang="sv-SE" sz="1400" dirty="0" smtClean="0"/>
              <a:t>Notera att om man införskaffar ett affärssystem (ERP-system) så ingår oftast CRM-applikationerna som moduler</a:t>
            </a:r>
            <a:endParaRPr lang="sv-SE" sz="1400" dirty="0"/>
          </a:p>
          <a:p>
            <a:pPr>
              <a:buNone/>
            </a:pPr>
            <a:endParaRPr lang="sv-SE" dirty="0" smtClean="0"/>
          </a:p>
        </p:txBody>
      </p:sp>
      <p:sp>
        <p:nvSpPr>
          <p:cNvPr id="5" name="TextBox 4"/>
          <p:cNvSpPr txBox="1"/>
          <p:nvPr/>
        </p:nvSpPr>
        <p:spPr>
          <a:xfrm>
            <a:off x="6689489" y="4745742"/>
            <a:ext cx="1906621" cy="307777"/>
          </a:xfrm>
          <a:prstGeom prst="rect">
            <a:avLst/>
          </a:prstGeom>
          <a:noFill/>
        </p:spPr>
        <p:txBody>
          <a:bodyPr wrap="square" rtlCol="0">
            <a:spAutoFit/>
          </a:bodyPr>
          <a:lstStyle/>
          <a:p>
            <a:r>
              <a:rPr lang="sv-SE" sz="1400" dirty="0" smtClean="0"/>
              <a:t>(Kursboken, Chapter 7)</a:t>
            </a:r>
            <a:endParaRPr lang="sv-SE" sz="1400" dirty="0"/>
          </a:p>
        </p:txBody>
      </p:sp>
    </p:spTree>
    <p:extLst>
      <p:ext uri="{BB962C8B-B14F-4D97-AF65-F5344CB8AC3E}">
        <p14:creationId xmlns:p14="http://schemas.microsoft.com/office/powerpoint/2010/main" val="2748407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1999" y="897564"/>
            <a:ext cx="8171247" cy="3888432"/>
          </a:xfrm>
        </p:spPr>
        <p:txBody>
          <a:bodyPr>
            <a:normAutofit/>
          </a:bodyPr>
          <a:lstStyle/>
          <a:p>
            <a:pPr>
              <a:buNone/>
            </a:pPr>
            <a:endParaRPr lang="sv-SE" sz="1350" dirty="0"/>
          </a:p>
          <a:p>
            <a:r>
              <a:rPr lang="sv-SE" sz="1400" b="1" dirty="0"/>
              <a:t>Kundhanteringssystem</a:t>
            </a:r>
            <a:r>
              <a:rPr lang="sv-SE" sz="1400" dirty="0"/>
              <a:t> </a:t>
            </a:r>
            <a:r>
              <a:rPr lang="sv-SE" sz="1400" dirty="0" smtClean="0"/>
              <a:t>- avser </a:t>
            </a:r>
            <a:r>
              <a:rPr lang="sv-SE" sz="1400" dirty="0"/>
              <a:t>att stödja uppbyggnad och upprätthållande av långsiktiga relationer med kunder – i synnerhet de lönsammaste kunderna. </a:t>
            </a:r>
            <a:r>
              <a:rPr lang="sv-SE" sz="1400" dirty="0" smtClean="0"/>
              <a:t>Mer </a:t>
            </a:r>
            <a:r>
              <a:rPr lang="sv-SE" sz="1400" dirty="0"/>
              <a:t>precist avser CRM </a:t>
            </a:r>
            <a:r>
              <a:rPr lang="sv-SE" sz="1400" dirty="0" smtClean="0"/>
              <a:t>att stödja möjligheten att:</a:t>
            </a:r>
            <a:endParaRPr lang="sv-SE" sz="1400" dirty="0"/>
          </a:p>
          <a:p>
            <a:pPr lvl="1"/>
            <a:r>
              <a:rPr lang="sv-SE" sz="1400" dirty="0"/>
              <a:t>Identifiera och fånga de lönsammaste kunderna</a:t>
            </a:r>
          </a:p>
          <a:p>
            <a:pPr lvl="1"/>
            <a:r>
              <a:rPr lang="sv-SE" sz="1400" dirty="0"/>
              <a:t>Öka kundlojalitet genom att erbjuda kundanpassade varor och tjänster</a:t>
            </a:r>
          </a:p>
          <a:p>
            <a:pPr lvl="1"/>
            <a:r>
              <a:rPr lang="sv-SE" sz="1400" dirty="0"/>
              <a:t>Minska kostnader för att stödja kunder</a:t>
            </a:r>
          </a:p>
          <a:p>
            <a:pPr lvl="1"/>
            <a:r>
              <a:rPr lang="sv-SE" sz="1400" dirty="0"/>
              <a:t>Göra det en enklare att fånga upp liknande kunder</a:t>
            </a:r>
          </a:p>
          <a:p>
            <a:pPr lvl="1"/>
            <a:endParaRPr lang="sv-SE" sz="1500" dirty="0"/>
          </a:p>
          <a:p>
            <a:pPr>
              <a:buNone/>
            </a:pPr>
            <a:endParaRPr lang="sv-SE" dirty="0" smtClean="0"/>
          </a:p>
        </p:txBody>
      </p:sp>
    </p:spTree>
    <p:extLst>
      <p:ext uri="{BB962C8B-B14F-4D97-AF65-F5344CB8AC3E}">
        <p14:creationId xmlns:p14="http://schemas.microsoft.com/office/powerpoint/2010/main" val="2637292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1999" y="897564"/>
            <a:ext cx="8171247" cy="3888432"/>
          </a:xfrm>
        </p:spPr>
        <p:txBody>
          <a:bodyPr>
            <a:normAutofit/>
          </a:bodyPr>
          <a:lstStyle/>
          <a:p>
            <a:pPr>
              <a:buNone/>
            </a:pPr>
            <a:endParaRPr lang="sv-SE" sz="1350" dirty="0"/>
          </a:p>
          <a:p>
            <a:r>
              <a:rPr lang="sv-SE" sz="1400" dirty="0" smtClean="0"/>
              <a:t>Kundhanteringssystem</a:t>
            </a:r>
            <a:r>
              <a:rPr lang="sv-SE" sz="1400" b="1" dirty="0" smtClean="0"/>
              <a:t> </a:t>
            </a:r>
            <a:r>
              <a:rPr lang="sv-SE" sz="1400" dirty="0"/>
              <a:t>sammanställer data från många källor och försöker svara på följande frågor:</a:t>
            </a:r>
          </a:p>
          <a:p>
            <a:pPr lvl="1"/>
            <a:r>
              <a:rPr lang="sv-SE" sz="1400" dirty="0"/>
              <a:t>Vilka är våra mest lojala kunder?</a:t>
            </a:r>
          </a:p>
          <a:p>
            <a:pPr lvl="1"/>
            <a:r>
              <a:rPr lang="sv-SE" sz="1400" dirty="0"/>
              <a:t>Vilka är våra mest lösamma kunder?</a:t>
            </a:r>
          </a:p>
          <a:p>
            <a:pPr lvl="1"/>
            <a:r>
              <a:rPr lang="sv-SE" sz="1400" dirty="0"/>
              <a:t>Vad vill dessa lönsamma kunder köpa?</a:t>
            </a:r>
          </a:p>
          <a:p>
            <a:pPr>
              <a:buNone/>
            </a:pPr>
            <a:endParaRPr lang="sv-SE" dirty="0" smtClean="0"/>
          </a:p>
        </p:txBody>
      </p:sp>
    </p:spTree>
    <p:extLst>
      <p:ext uri="{BB962C8B-B14F-4D97-AF65-F5344CB8AC3E}">
        <p14:creationId xmlns:p14="http://schemas.microsoft.com/office/powerpoint/2010/main" val="3513178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05" y="595637"/>
            <a:ext cx="6850800" cy="596700"/>
          </a:xfrm>
        </p:spPr>
        <p:txBody>
          <a:bodyPr/>
          <a:lstStyle/>
          <a:p>
            <a:r>
              <a:rPr lang="sv-SE" dirty="0" err="1" smtClean="0"/>
              <a:t>RFM-modellen</a:t>
            </a:r>
            <a:endParaRPr lang="sv-SE" dirty="0"/>
          </a:p>
        </p:txBody>
      </p:sp>
      <p:sp>
        <p:nvSpPr>
          <p:cNvPr id="4" name="Content Placeholder 2"/>
          <p:cNvSpPr>
            <a:spLocks noGrp="1"/>
          </p:cNvSpPr>
          <p:nvPr>
            <p:ph idx="1"/>
          </p:nvPr>
        </p:nvSpPr>
        <p:spPr>
          <a:xfrm>
            <a:off x="643144" y="738076"/>
            <a:ext cx="7995683" cy="3888432"/>
          </a:xfrm>
        </p:spPr>
        <p:txBody>
          <a:bodyPr>
            <a:normAutofit/>
          </a:bodyPr>
          <a:lstStyle/>
          <a:p>
            <a:pPr marL="0" indent="0">
              <a:spcBef>
                <a:spcPct val="0"/>
              </a:spcBef>
              <a:buNone/>
            </a:pPr>
            <a:endParaRPr lang="sv-SE" b="1" dirty="0"/>
          </a:p>
          <a:p>
            <a:r>
              <a:rPr lang="sv-SE" sz="1400" dirty="0"/>
              <a:t>Kunder kan analyseras enligt RFM (</a:t>
            </a:r>
            <a:r>
              <a:rPr lang="sv-SE" sz="1400" dirty="0" err="1"/>
              <a:t>recency</a:t>
            </a:r>
            <a:r>
              <a:rPr lang="sv-SE" sz="1400" dirty="0"/>
              <a:t>, </a:t>
            </a:r>
            <a:r>
              <a:rPr lang="sv-SE" sz="1400" dirty="0" err="1"/>
              <a:t>frequency</a:t>
            </a:r>
            <a:r>
              <a:rPr lang="sv-SE" sz="1400" dirty="0"/>
              <a:t> och </a:t>
            </a:r>
            <a:r>
              <a:rPr lang="sv-SE" sz="1400" dirty="0" err="1"/>
              <a:t>monetary</a:t>
            </a:r>
            <a:r>
              <a:rPr lang="sv-SE" sz="1400" dirty="0"/>
              <a:t>). </a:t>
            </a:r>
            <a:r>
              <a:rPr lang="sv-SE" sz="1400" dirty="0" err="1"/>
              <a:t>RFM-modellen</a:t>
            </a:r>
            <a:r>
              <a:rPr lang="sv-SE" sz="1400" dirty="0"/>
              <a:t> är baserad på följande tre empiriska principer:</a:t>
            </a:r>
          </a:p>
          <a:p>
            <a:pPr lvl="1"/>
            <a:r>
              <a:rPr lang="sv-SE" sz="1400" dirty="0" smtClean="0"/>
              <a:t>Det </a:t>
            </a:r>
            <a:r>
              <a:rPr lang="sv-SE" sz="1400" dirty="0"/>
              <a:t>är mer troligt att kunder som nyss köpte produkter kommer att köpa på nytt i jämförelse med kunder som inte köpt på ett tag</a:t>
            </a:r>
          </a:p>
          <a:p>
            <a:pPr lvl="1"/>
            <a:r>
              <a:rPr lang="sv-SE" sz="1400" dirty="0"/>
              <a:t>Det är mer troligt att kunder som köper frekvent  kommer att köpa på nytt i jämförelse med kunder som bara gjort ett eller två inköp</a:t>
            </a:r>
          </a:p>
          <a:p>
            <a:pPr lvl="1"/>
            <a:r>
              <a:rPr lang="sv-SE" sz="1400" dirty="0"/>
              <a:t>Det är mer troligt att de kunder som spenderat mest pengar kommer att köpa på nytt i jämförelse med andra kunder  </a:t>
            </a:r>
          </a:p>
          <a:p>
            <a:endParaRPr lang="sv-SE" sz="1350" dirty="0"/>
          </a:p>
          <a:p>
            <a:pPr>
              <a:buNone/>
            </a:pPr>
            <a:endParaRPr lang="sv-SE" sz="1200" dirty="0"/>
          </a:p>
          <a:p>
            <a:pPr>
              <a:buNone/>
            </a:pPr>
            <a:endParaRPr lang="sv-SE" dirty="0" smtClean="0"/>
          </a:p>
        </p:txBody>
      </p:sp>
      <p:sp>
        <p:nvSpPr>
          <p:cNvPr id="5" name="Rectangle 4"/>
          <p:cNvSpPr/>
          <p:nvPr/>
        </p:nvSpPr>
        <p:spPr>
          <a:xfrm>
            <a:off x="6646929" y="4626508"/>
            <a:ext cx="1597553" cy="300082"/>
          </a:xfrm>
          <a:prstGeom prst="rect">
            <a:avLst/>
          </a:prstGeom>
        </p:spPr>
        <p:txBody>
          <a:bodyPr wrap="none">
            <a:spAutoFit/>
          </a:bodyPr>
          <a:lstStyle/>
          <a:p>
            <a:r>
              <a:rPr lang="sv-SE" sz="1350" dirty="0"/>
              <a:t>(Boddy et al, </a:t>
            </a:r>
            <a:r>
              <a:rPr lang="sv-SE" sz="1350" dirty="0" smtClean="0"/>
              <a:t>2008) </a:t>
            </a:r>
            <a:endParaRPr lang="sv-SE" sz="1350" dirty="0"/>
          </a:p>
        </p:txBody>
      </p:sp>
    </p:spTree>
    <p:extLst>
      <p:ext uri="{BB962C8B-B14F-4D97-AF65-F5344CB8AC3E}">
        <p14:creationId xmlns:p14="http://schemas.microsoft.com/office/powerpoint/2010/main" val="177165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7" y="517814"/>
            <a:ext cx="6850800" cy="596700"/>
          </a:xfrm>
        </p:spPr>
        <p:txBody>
          <a:bodyPr>
            <a:normAutofit/>
          </a:bodyPr>
          <a:lstStyle/>
          <a:p>
            <a:r>
              <a:rPr lang="sv-SE" sz="2400" dirty="0"/>
              <a:t>Problem med kundhanteringssystem</a:t>
            </a:r>
          </a:p>
        </p:txBody>
      </p:sp>
      <p:sp>
        <p:nvSpPr>
          <p:cNvPr id="4" name="Content Placeholder 2"/>
          <p:cNvSpPr>
            <a:spLocks noGrp="1"/>
          </p:cNvSpPr>
          <p:nvPr>
            <p:ph idx="1"/>
          </p:nvPr>
        </p:nvSpPr>
        <p:spPr>
          <a:xfrm>
            <a:off x="574157" y="816164"/>
            <a:ext cx="8367824" cy="4161878"/>
          </a:xfrm>
        </p:spPr>
        <p:txBody>
          <a:bodyPr>
            <a:normAutofit/>
          </a:bodyPr>
          <a:lstStyle/>
          <a:p>
            <a:pPr marL="0" indent="0">
              <a:spcBef>
                <a:spcPct val="0"/>
              </a:spcBef>
              <a:buNone/>
            </a:pPr>
            <a:endParaRPr lang="sv-SE" b="1" dirty="0"/>
          </a:p>
          <a:p>
            <a:r>
              <a:rPr lang="sv-SE" sz="1400" dirty="0"/>
              <a:t>Det finns många exempel på kundhanteringssystem som</a:t>
            </a:r>
            <a:r>
              <a:rPr lang="sv-SE" sz="1400" b="1" dirty="0"/>
              <a:t> inte </a:t>
            </a:r>
            <a:r>
              <a:rPr lang="sv-SE" sz="1400" dirty="0"/>
              <a:t>har levererat </a:t>
            </a:r>
            <a:r>
              <a:rPr lang="sv-SE" sz="1400" dirty="0" smtClean="0"/>
              <a:t>nytta</a:t>
            </a:r>
          </a:p>
          <a:p>
            <a:r>
              <a:rPr lang="sv-SE" sz="1400" dirty="0" smtClean="0"/>
              <a:t>Det </a:t>
            </a:r>
            <a:r>
              <a:rPr lang="sv-SE" sz="1400" dirty="0"/>
              <a:t>finns till och med exempel sådana system som har förstört organisationens relationer till </a:t>
            </a:r>
            <a:r>
              <a:rPr lang="sv-SE" sz="1400" dirty="0" smtClean="0"/>
              <a:t>kunder </a:t>
            </a:r>
          </a:p>
          <a:p>
            <a:r>
              <a:rPr lang="sv-SE" sz="1400" dirty="0" smtClean="0"/>
              <a:t>Det </a:t>
            </a:r>
            <a:r>
              <a:rPr lang="sv-SE" sz="1400" dirty="0"/>
              <a:t>beror dock inte på själva teknologin utan snarare på den strategi som ligger bakom användandet av </a:t>
            </a:r>
            <a:r>
              <a:rPr lang="sv-SE" sz="1400" dirty="0" smtClean="0"/>
              <a:t>systemet. Det </a:t>
            </a:r>
            <a:r>
              <a:rPr lang="sv-SE" sz="1400" dirty="0"/>
              <a:t>krävs tydliga direktiv för hur systemet ska användas. </a:t>
            </a:r>
            <a:endParaRPr lang="sv-SE" sz="1400" dirty="0" smtClean="0"/>
          </a:p>
          <a:p>
            <a:r>
              <a:rPr lang="sv-SE" sz="1400" dirty="0" smtClean="0"/>
              <a:t>Ofta </a:t>
            </a:r>
            <a:r>
              <a:rPr lang="sv-SE" sz="1400" dirty="0"/>
              <a:t>krävs också stora förändringar i verksamhetsprocesser och organisationens kultur för att systemet ska bli framgångsrikt.</a:t>
            </a:r>
          </a:p>
          <a:p>
            <a:endParaRPr lang="sv-SE" sz="1500" dirty="0"/>
          </a:p>
          <a:p>
            <a:endParaRPr lang="sv-SE" sz="1350" dirty="0"/>
          </a:p>
          <a:p>
            <a:pPr>
              <a:buNone/>
            </a:pPr>
            <a:endParaRPr lang="sv-SE" sz="1200" dirty="0"/>
          </a:p>
          <a:p>
            <a:pPr>
              <a:buNone/>
            </a:pPr>
            <a:endParaRPr lang="sv-SE" dirty="0" smtClean="0"/>
          </a:p>
        </p:txBody>
      </p:sp>
      <p:sp>
        <p:nvSpPr>
          <p:cNvPr id="6" name="Rectangle 5"/>
          <p:cNvSpPr/>
          <p:nvPr/>
        </p:nvSpPr>
        <p:spPr>
          <a:xfrm>
            <a:off x="6569108" y="4828001"/>
            <a:ext cx="2147383" cy="300082"/>
          </a:xfrm>
          <a:prstGeom prst="rect">
            <a:avLst/>
          </a:prstGeom>
        </p:spPr>
        <p:txBody>
          <a:bodyPr wrap="none">
            <a:spAutoFit/>
          </a:bodyPr>
          <a:lstStyle/>
          <a:p>
            <a:r>
              <a:rPr lang="sv-SE" sz="1350" dirty="0"/>
              <a:t>(</a:t>
            </a:r>
            <a:r>
              <a:rPr lang="sv-SE" sz="1350" dirty="0" err="1"/>
              <a:t>Boddy</a:t>
            </a:r>
            <a:r>
              <a:rPr lang="sv-SE" sz="1350" dirty="0"/>
              <a:t> et al, 2008, s 50-53) </a:t>
            </a:r>
          </a:p>
        </p:txBody>
      </p:sp>
    </p:spTree>
    <p:extLst>
      <p:ext uri="{BB962C8B-B14F-4D97-AF65-F5344CB8AC3E}">
        <p14:creationId xmlns:p14="http://schemas.microsoft.com/office/powerpoint/2010/main" val="275336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Samarbetssystem</a:t>
            </a:r>
          </a:p>
        </p:txBody>
      </p:sp>
    </p:spTree>
    <p:extLst>
      <p:ext uri="{BB962C8B-B14F-4D97-AF65-F5344CB8AC3E}">
        <p14:creationId xmlns:p14="http://schemas.microsoft.com/office/powerpoint/2010/main" val="3865502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6396" y="489897"/>
            <a:ext cx="6850800" cy="596700"/>
          </a:xfrm>
        </p:spPr>
        <p:txBody>
          <a:bodyPr>
            <a:normAutofit/>
          </a:bodyPr>
          <a:lstStyle/>
          <a:p>
            <a:r>
              <a:rPr lang="sv-SE" sz="2400" dirty="0"/>
              <a:t>Samarbetssystem</a:t>
            </a:r>
          </a:p>
        </p:txBody>
      </p:sp>
      <p:sp>
        <p:nvSpPr>
          <p:cNvPr id="4" name="AutoShape 19"/>
          <p:cNvSpPr>
            <a:spLocks noChangeArrowheads="1"/>
          </p:cNvSpPr>
          <p:nvPr/>
        </p:nvSpPr>
        <p:spPr bwMode="auto">
          <a:xfrm>
            <a:off x="3735235" y="2454019"/>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555589" y="2693428"/>
            <a:ext cx="2076059" cy="33629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 Samarbetssystem</a:t>
            </a:r>
          </a:p>
        </p:txBody>
      </p:sp>
      <p:cxnSp>
        <p:nvCxnSpPr>
          <p:cNvPr id="6" name="Straight Arrow Connector 5"/>
          <p:cNvCxnSpPr/>
          <p:nvPr/>
        </p:nvCxnSpPr>
        <p:spPr>
          <a:xfrm>
            <a:off x="2709379" y="2753254"/>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655676" y="2353204"/>
            <a:ext cx="767953" cy="497547"/>
          </a:xfrm>
          <a:prstGeom prst="rect">
            <a:avLst/>
          </a:prstGeom>
          <a:noFill/>
          <a:ln w="9525">
            <a:noFill/>
            <a:miter lim="800000"/>
            <a:headEnd/>
            <a:tailEnd/>
          </a:ln>
        </p:spPr>
      </p:pic>
      <p:sp>
        <p:nvSpPr>
          <p:cNvPr id="8" name="TextBox 7"/>
          <p:cNvSpPr txBox="1"/>
          <p:nvPr/>
        </p:nvSpPr>
        <p:spPr>
          <a:xfrm>
            <a:off x="1737829" y="2857895"/>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121796" y="1005576"/>
            <a:ext cx="767953" cy="497547"/>
          </a:xfrm>
          <a:prstGeom prst="rect">
            <a:avLst/>
          </a:prstGeom>
          <a:noFill/>
          <a:ln w="9525">
            <a:noFill/>
            <a:miter lim="800000"/>
            <a:headEnd/>
            <a:tailEnd/>
          </a:ln>
        </p:spPr>
      </p:pic>
      <p:sp>
        <p:nvSpPr>
          <p:cNvPr id="10" name="TextBox 9"/>
          <p:cNvSpPr txBox="1"/>
          <p:nvPr/>
        </p:nvSpPr>
        <p:spPr>
          <a:xfrm>
            <a:off x="4203948" y="1510267"/>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517994" y="1869672"/>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7994" y="3435846"/>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85946" y="3975906"/>
            <a:ext cx="767953" cy="497547"/>
          </a:xfrm>
          <a:prstGeom prst="rect">
            <a:avLst/>
          </a:prstGeom>
          <a:noFill/>
          <a:ln w="9525">
            <a:noFill/>
            <a:miter lim="800000"/>
            <a:headEnd/>
            <a:tailEnd/>
          </a:ln>
        </p:spPr>
      </p:pic>
      <p:sp>
        <p:nvSpPr>
          <p:cNvPr id="15" name="TextBox 14"/>
          <p:cNvSpPr txBox="1"/>
          <p:nvPr/>
        </p:nvSpPr>
        <p:spPr>
          <a:xfrm>
            <a:off x="4168099" y="4480597"/>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552066" y="2463738"/>
            <a:ext cx="767953" cy="497547"/>
          </a:xfrm>
          <a:prstGeom prst="rect">
            <a:avLst/>
          </a:prstGeom>
          <a:noFill/>
          <a:ln w="9525">
            <a:noFill/>
            <a:miter lim="800000"/>
            <a:headEnd/>
            <a:tailEnd/>
          </a:ln>
        </p:spPr>
      </p:pic>
      <p:sp>
        <p:nvSpPr>
          <p:cNvPr id="17" name="TextBox 16"/>
          <p:cNvSpPr txBox="1"/>
          <p:nvPr/>
        </p:nvSpPr>
        <p:spPr>
          <a:xfrm>
            <a:off x="6634218" y="2968429"/>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760132" y="2787774"/>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004048" y="2139702"/>
            <a:ext cx="1728192" cy="553998"/>
          </a:xfrm>
          <a:prstGeom prst="rect">
            <a:avLst/>
          </a:prstGeom>
          <a:noFill/>
        </p:spPr>
        <p:txBody>
          <a:bodyPr wrap="square" rtlCol="0">
            <a:spAutoFit/>
          </a:bodyPr>
          <a:lstStyle/>
          <a:p>
            <a:r>
              <a:rPr lang="sv-SE" sz="1500" b="1" dirty="0"/>
              <a:t>Stöd för kommunikation</a:t>
            </a:r>
          </a:p>
        </p:txBody>
      </p:sp>
      <p:sp>
        <p:nvSpPr>
          <p:cNvPr id="21" name="TextBox 20"/>
          <p:cNvSpPr txBox="1"/>
          <p:nvPr/>
        </p:nvSpPr>
        <p:spPr>
          <a:xfrm>
            <a:off x="3221850" y="2195014"/>
            <a:ext cx="1728192" cy="553998"/>
          </a:xfrm>
          <a:prstGeom prst="rect">
            <a:avLst/>
          </a:prstGeom>
          <a:noFill/>
        </p:spPr>
        <p:txBody>
          <a:bodyPr wrap="square" rtlCol="0">
            <a:spAutoFit/>
          </a:bodyPr>
          <a:lstStyle/>
          <a:p>
            <a:r>
              <a:rPr lang="sv-SE" sz="1500" b="1" dirty="0"/>
              <a:t>Stöd för </a:t>
            </a:r>
            <a:r>
              <a:rPr lang="sv-SE" sz="1500" b="1" dirty="0" err="1"/>
              <a:t>content</a:t>
            </a:r>
            <a:r>
              <a:rPr lang="sv-SE" sz="1500" b="1" dirty="0"/>
              <a:t> management</a:t>
            </a:r>
          </a:p>
        </p:txBody>
      </p:sp>
      <p:sp>
        <p:nvSpPr>
          <p:cNvPr id="22" name="TextBox 21"/>
          <p:cNvSpPr txBox="1"/>
          <p:nvPr/>
        </p:nvSpPr>
        <p:spPr>
          <a:xfrm>
            <a:off x="5004048" y="3005104"/>
            <a:ext cx="1134126" cy="553998"/>
          </a:xfrm>
          <a:prstGeom prst="rect">
            <a:avLst/>
          </a:prstGeom>
          <a:noFill/>
        </p:spPr>
        <p:txBody>
          <a:bodyPr wrap="square" rtlCol="0">
            <a:spAutoFit/>
          </a:bodyPr>
          <a:lstStyle/>
          <a:p>
            <a:r>
              <a:rPr lang="sv-SE" sz="1500" b="1" dirty="0"/>
              <a:t>Stöd för </a:t>
            </a:r>
            <a:endParaRPr lang="sv-SE" sz="1500" b="1" dirty="0" smtClean="0"/>
          </a:p>
          <a:p>
            <a:r>
              <a:rPr lang="sv-SE" sz="1500" b="1" dirty="0" smtClean="0"/>
              <a:t>workflow</a:t>
            </a:r>
            <a:endParaRPr lang="sv-SE" sz="1500" b="1" dirty="0"/>
          </a:p>
        </p:txBody>
      </p:sp>
    </p:spTree>
    <p:extLst>
      <p:ext uri="{BB962C8B-B14F-4D97-AF65-F5344CB8AC3E}">
        <p14:creationId xmlns:p14="http://schemas.microsoft.com/office/powerpoint/2010/main" val="2106802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Vad är samarbetssystem?</a:t>
            </a:r>
          </a:p>
        </p:txBody>
      </p:sp>
      <p:sp>
        <p:nvSpPr>
          <p:cNvPr id="3" name="Content Placeholder 2"/>
          <p:cNvSpPr>
            <a:spLocks noGrp="1"/>
          </p:cNvSpPr>
          <p:nvPr>
            <p:ph idx="1"/>
          </p:nvPr>
        </p:nvSpPr>
        <p:spPr>
          <a:xfrm>
            <a:off x="791999" y="1275533"/>
            <a:ext cx="7682149" cy="3551647"/>
          </a:xfrm>
        </p:spPr>
        <p:txBody>
          <a:bodyPr>
            <a:normAutofit/>
          </a:bodyPr>
          <a:lstStyle/>
          <a:p>
            <a:r>
              <a:rPr lang="sv-SE" sz="1400" b="1" dirty="0"/>
              <a:t>Samarbetssystem </a:t>
            </a:r>
            <a:r>
              <a:rPr lang="sv-SE" sz="1400" b="1" dirty="0" smtClean="0"/>
              <a:t>(eng Collaboration Information Systems) </a:t>
            </a:r>
            <a:r>
              <a:rPr lang="sv-SE" sz="1400" dirty="0"/>
              <a:t>– är system som stödjer människor som arbetar tillsammans mot ett gemensamt mål/resultat.</a:t>
            </a:r>
          </a:p>
          <a:p>
            <a:r>
              <a:rPr lang="sv-SE" sz="1400" dirty="0"/>
              <a:t>Centrala funktioner är kommunikation, content management och </a:t>
            </a:r>
            <a:r>
              <a:rPr lang="sv-SE" sz="1400" dirty="0" smtClean="0"/>
              <a:t>workflow/projektstöd</a:t>
            </a:r>
            <a:endParaRPr lang="sv-SE" sz="1400" dirty="0"/>
          </a:p>
          <a:p>
            <a:r>
              <a:rPr lang="sv-SE" sz="1400" dirty="0"/>
              <a:t>Exempel på system är </a:t>
            </a:r>
            <a:r>
              <a:rPr lang="sv-SE" sz="1400" dirty="0" err="1"/>
              <a:t>iLearn</a:t>
            </a:r>
            <a:r>
              <a:rPr lang="sv-SE" sz="1400" dirty="0"/>
              <a:t>, Microsofts </a:t>
            </a:r>
            <a:r>
              <a:rPr lang="sv-SE" sz="1400" dirty="0" err="1"/>
              <a:t>Sharepoint</a:t>
            </a:r>
            <a:r>
              <a:rPr lang="sv-SE" sz="1400" dirty="0"/>
              <a:t>, Google </a:t>
            </a:r>
            <a:r>
              <a:rPr lang="sv-SE" sz="1400" dirty="0" err="1"/>
              <a:t>Docs</a:t>
            </a:r>
            <a:r>
              <a:rPr lang="sv-SE" sz="1400" dirty="0"/>
              <a:t> och Google +, </a:t>
            </a:r>
            <a:r>
              <a:rPr lang="sv-SE" sz="1400" dirty="0" err="1"/>
              <a:t>Skype</a:t>
            </a:r>
            <a:endParaRPr lang="sv-SE" sz="1400" dirty="0"/>
          </a:p>
        </p:txBody>
      </p:sp>
      <p:sp>
        <p:nvSpPr>
          <p:cNvPr id="4" name="TextBox 3"/>
          <p:cNvSpPr txBox="1"/>
          <p:nvPr/>
        </p:nvSpPr>
        <p:spPr>
          <a:xfrm>
            <a:off x="5512442" y="4519403"/>
            <a:ext cx="2775524" cy="307777"/>
          </a:xfrm>
          <a:prstGeom prst="rect">
            <a:avLst/>
          </a:prstGeom>
          <a:noFill/>
        </p:spPr>
        <p:txBody>
          <a:bodyPr wrap="square" rtlCol="0">
            <a:spAutoFit/>
          </a:bodyPr>
          <a:lstStyle/>
          <a:p>
            <a:r>
              <a:rPr lang="sv-SE" sz="1400" dirty="0" smtClean="0"/>
              <a:t>(Kursboken, Chapter Extension 2)</a:t>
            </a:r>
            <a:endParaRPr lang="sv-SE" sz="1400" dirty="0"/>
          </a:p>
        </p:txBody>
      </p:sp>
    </p:spTree>
    <p:extLst>
      <p:ext uri="{BB962C8B-B14F-4D97-AF65-F5344CB8AC3E}">
        <p14:creationId xmlns:p14="http://schemas.microsoft.com/office/powerpoint/2010/main" val="281916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Centrala funktioner - Kommunikation</a:t>
            </a:r>
            <a:endParaRPr lang="sv-SE" dirty="0"/>
          </a:p>
        </p:txBody>
      </p:sp>
      <p:sp>
        <p:nvSpPr>
          <p:cNvPr id="3" name="Content Placeholder 2"/>
          <p:cNvSpPr>
            <a:spLocks noGrp="1"/>
          </p:cNvSpPr>
          <p:nvPr>
            <p:ph idx="1"/>
          </p:nvPr>
        </p:nvSpPr>
        <p:spPr>
          <a:xfrm>
            <a:off x="791999" y="1275534"/>
            <a:ext cx="7767209" cy="3240432"/>
          </a:xfrm>
        </p:spPr>
        <p:txBody>
          <a:bodyPr>
            <a:normAutofit/>
          </a:bodyPr>
          <a:lstStyle/>
          <a:p>
            <a:r>
              <a:rPr lang="sv-SE" sz="1400" b="1" dirty="0"/>
              <a:t>Kommunikation</a:t>
            </a:r>
            <a:r>
              <a:rPr lang="sv-SE" sz="1400" dirty="0"/>
              <a:t> – erbjuder funktioner som:</a:t>
            </a:r>
          </a:p>
          <a:p>
            <a:pPr lvl="1"/>
            <a:r>
              <a:rPr lang="sv-SE" sz="1400" dirty="0"/>
              <a:t>Stöd för möten vid samma tid (synkront) eller inte (asynkront</a:t>
            </a:r>
            <a:r>
              <a:rPr lang="sv-SE" sz="1400" dirty="0" smtClean="0"/>
              <a:t>)</a:t>
            </a:r>
          </a:p>
          <a:p>
            <a:pPr lvl="1"/>
            <a:r>
              <a:rPr lang="sv-SE" sz="1400" dirty="0" smtClean="0"/>
              <a:t>Stöd för möten på </a:t>
            </a:r>
            <a:r>
              <a:rPr lang="sv-SE" sz="1400" dirty="0"/>
              <a:t>samma plats (fysiskt) eller inte (virtuellt</a:t>
            </a:r>
            <a:r>
              <a:rPr lang="sv-SE" sz="1400" dirty="0" smtClean="0"/>
              <a:t>)</a:t>
            </a:r>
          </a:p>
          <a:p>
            <a:pPr lvl="1"/>
            <a:r>
              <a:rPr lang="sv-SE" sz="1400" dirty="0" smtClean="0"/>
              <a:t>Stöd för kommunikation som chat</a:t>
            </a:r>
            <a:r>
              <a:rPr lang="sv-SE" sz="1400" dirty="0"/>
              <a:t>, videokonferens, wiki, </a:t>
            </a:r>
            <a:r>
              <a:rPr lang="sv-SE" sz="1400" dirty="0" smtClean="0"/>
              <a:t>skärmdelningsapplikationer, diskussionslista</a:t>
            </a:r>
            <a:r>
              <a:rPr lang="sv-SE" sz="1400" dirty="0"/>
              <a:t>, diskussionsforum, surveys, </a:t>
            </a:r>
            <a:r>
              <a:rPr lang="sv-SE" sz="1400" dirty="0" smtClean="0"/>
              <a:t>epost, etc</a:t>
            </a:r>
            <a:endParaRPr lang="sv-SE" sz="1400" dirty="0"/>
          </a:p>
        </p:txBody>
      </p:sp>
      <p:sp>
        <p:nvSpPr>
          <p:cNvPr id="5" name="TextBox 4"/>
          <p:cNvSpPr txBox="1"/>
          <p:nvPr/>
        </p:nvSpPr>
        <p:spPr>
          <a:xfrm>
            <a:off x="5512442" y="4519403"/>
            <a:ext cx="2775524" cy="307777"/>
          </a:xfrm>
          <a:prstGeom prst="rect">
            <a:avLst/>
          </a:prstGeom>
          <a:noFill/>
        </p:spPr>
        <p:txBody>
          <a:bodyPr wrap="square" rtlCol="0">
            <a:spAutoFit/>
          </a:bodyPr>
          <a:lstStyle/>
          <a:p>
            <a:r>
              <a:rPr lang="sv-SE" sz="1400" dirty="0" smtClean="0"/>
              <a:t>(Kursboken, Chapter Extension 2)</a:t>
            </a:r>
            <a:endParaRPr lang="sv-SE" sz="1400" dirty="0"/>
          </a:p>
        </p:txBody>
      </p:sp>
    </p:spTree>
    <p:extLst>
      <p:ext uri="{BB962C8B-B14F-4D97-AF65-F5344CB8AC3E}">
        <p14:creationId xmlns:p14="http://schemas.microsoft.com/office/powerpoint/2010/main" val="296888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75406" y="579910"/>
            <a:ext cx="8596548" cy="596700"/>
          </a:xfrm>
        </p:spPr>
        <p:txBody>
          <a:bodyPr>
            <a:noAutofit/>
          </a:bodyPr>
          <a:lstStyle/>
          <a:p>
            <a:r>
              <a:rPr lang="sv-SE" sz="2400" dirty="0"/>
              <a:t>Centrala funktioner – </a:t>
            </a:r>
            <a:r>
              <a:rPr lang="sv-SE" sz="2400" dirty="0" err="1"/>
              <a:t>Content</a:t>
            </a:r>
            <a:r>
              <a:rPr lang="sv-SE" sz="2400" dirty="0"/>
              <a:t> Management</a:t>
            </a:r>
          </a:p>
        </p:txBody>
      </p:sp>
      <p:sp>
        <p:nvSpPr>
          <p:cNvPr id="3" name="Content Placeholder 2"/>
          <p:cNvSpPr>
            <a:spLocks noGrp="1"/>
          </p:cNvSpPr>
          <p:nvPr>
            <p:ph idx="1"/>
          </p:nvPr>
        </p:nvSpPr>
        <p:spPr>
          <a:xfrm>
            <a:off x="475406" y="1296800"/>
            <a:ext cx="8352000" cy="3485193"/>
          </a:xfrm>
        </p:spPr>
        <p:txBody>
          <a:bodyPr>
            <a:normAutofit/>
          </a:bodyPr>
          <a:lstStyle/>
          <a:p>
            <a:r>
              <a:rPr lang="sv-SE" sz="1400" b="1" dirty="0" smtClean="0"/>
              <a:t>Content Management </a:t>
            </a:r>
            <a:r>
              <a:rPr lang="sv-SE" sz="1400" dirty="0" smtClean="0"/>
              <a:t>– erbjuder funktioner som:</a:t>
            </a:r>
          </a:p>
          <a:p>
            <a:pPr lvl="1"/>
            <a:r>
              <a:rPr lang="sv-SE" sz="1400" dirty="0" smtClean="0"/>
              <a:t>Kategorisering </a:t>
            </a:r>
            <a:r>
              <a:rPr lang="sv-SE" sz="1400" dirty="0"/>
              <a:t>av dokument</a:t>
            </a:r>
          </a:p>
          <a:p>
            <a:pPr lvl="1"/>
            <a:r>
              <a:rPr lang="sv-SE" sz="1400" dirty="0"/>
              <a:t>Versionshantering av dokument. Denna kan vara mer eller mindre avancerad. Till exempel funktioner för att checka ut och checka in dokument för att förhindra att två personer ändrar i samma dokument</a:t>
            </a:r>
          </a:p>
          <a:p>
            <a:pPr lvl="1"/>
            <a:r>
              <a:rPr lang="sv-SE" sz="1400" dirty="0"/>
              <a:t>Statusinformation om dokument – det vill säga information om att dokumentet är initierat, under arbete, granskat, godkänt för publicering</a:t>
            </a:r>
          </a:p>
          <a:p>
            <a:pPr lvl="1"/>
            <a:r>
              <a:rPr lang="sv-SE" sz="1400" dirty="0"/>
              <a:t>Hantering av förändringar i dokument, det vill säga vem, vad, när som dokument har ändrats</a:t>
            </a:r>
          </a:p>
          <a:p>
            <a:pPr lvl="1"/>
            <a:r>
              <a:rPr lang="sv-SE" sz="1400" dirty="0"/>
              <a:t>Notifiering av deltagare om förändringar i dokument</a:t>
            </a:r>
          </a:p>
          <a:p>
            <a:pPr lvl="1"/>
            <a:r>
              <a:rPr lang="sv-SE" sz="1400" dirty="0"/>
              <a:t>Metadata för att hitta dokument</a:t>
            </a:r>
          </a:p>
          <a:p>
            <a:pPr lvl="1"/>
            <a:r>
              <a:rPr lang="sv-SE" sz="1400" dirty="0"/>
              <a:t>Hantering av accessrättigheter</a:t>
            </a:r>
          </a:p>
          <a:p>
            <a:pPr lvl="1"/>
            <a:endParaRPr lang="sv-SE" dirty="0" smtClean="0"/>
          </a:p>
          <a:p>
            <a:pPr lvl="1"/>
            <a:endParaRPr lang="sv-SE" dirty="0" smtClean="0"/>
          </a:p>
          <a:p>
            <a:pPr lvl="1"/>
            <a:endParaRPr lang="sv-SE" dirty="0" smtClean="0"/>
          </a:p>
        </p:txBody>
      </p:sp>
      <p:sp>
        <p:nvSpPr>
          <p:cNvPr id="6" name="TextBox 5"/>
          <p:cNvSpPr txBox="1"/>
          <p:nvPr/>
        </p:nvSpPr>
        <p:spPr>
          <a:xfrm>
            <a:off x="6836735" y="3760554"/>
            <a:ext cx="2112945" cy="1200329"/>
          </a:xfrm>
          <a:prstGeom prst="rect">
            <a:avLst/>
          </a:prstGeom>
          <a:noFill/>
        </p:spPr>
        <p:txBody>
          <a:bodyPr wrap="square" rtlCol="0">
            <a:spAutoFit/>
          </a:bodyPr>
          <a:lstStyle/>
          <a:p>
            <a:r>
              <a:rPr lang="sv-SE" i="1" dirty="0" smtClean="0"/>
              <a:t>Notera att det också finns </a:t>
            </a:r>
            <a:r>
              <a:rPr lang="sv-SE" b="1" i="1" dirty="0" smtClean="0"/>
              <a:t>Content Management System</a:t>
            </a:r>
            <a:endParaRPr lang="sv-SE" b="1" i="1" dirty="0"/>
          </a:p>
        </p:txBody>
      </p:sp>
      <p:sp>
        <p:nvSpPr>
          <p:cNvPr id="8" name="TextBox 7"/>
          <p:cNvSpPr txBox="1"/>
          <p:nvPr/>
        </p:nvSpPr>
        <p:spPr>
          <a:xfrm>
            <a:off x="880547" y="4708613"/>
            <a:ext cx="2775524" cy="307777"/>
          </a:xfrm>
          <a:prstGeom prst="rect">
            <a:avLst/>
          </a:prstGeom>
          <a:noFill/>
        </p:spPr>
        <p:txBody>
          <a:bodyPr wrap="square" rtlCol="0">
            <a:spAutoFit/>
          </a:bodyPr>
          <a:lstStyle/>
          <a:p>
            <a:r>
              <a:rPr lang="sv-SE" sz="1400" dirty="0" smtClean="0"/>
              <a:t>(Kursboken, Chapter Extension 2)</a:t>
            </a:r>
            <a:endParaRPr lang="sv-SE" sz="1400" dirty="0"/>
          </a:p>
        </p:txBody>
      </p:sp>
    </p:spTree>
    <p:extLst>
      <p:ext uri="{BB962C8B-B14F-4D97-AF65-F5344CB8AC3E}">
        <p14:creationId xmlns:p14="http://schemas.microsoft.com/office/powerpoint/2010/main" val="361104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289" y="3133627"/>
            <a:ext cx="7916188" cy="756084"/>
          </a:xfrm>
        </p:spPr>
        <p:txBody>
          <a:bodyPr>
            <a:noAutofit/>
          </a:bodyPr>
          <a:lstStyle/>
          <a:p>
            <a:pPr marL="0" indent="0">
              <a:buNone/>
            </a:pPr>
            <a:r>
              <a:rPr lang="sv-SE" sz="1400" b="1" dirty="0"/>
              <a:t>Meddelandemäklare</a:t>
            </a:r>
            <a:r>
              <a:rPr lang="sv-SE" sz="1400" dirty="0"/>
              <a:t> </a:t>
            </a:r>
            <a:endParaRPr lang="sv-SE" sz="1400" dirty="0" smtClean="0"/>
          </a:p>
          <a:p>
            <a:pPr marL="0" indent="0">
              <a:buNone/>
            </a:pPr>
            <a:r>
              <a:rPr lang="sv-SE" sz="1400" dirty="0" smtClean="0"/>
              <a:t>En </a:t>
            </a:r>
            <a:r>
              <a:rPr lang="sv-SE" sz="1400" dirty="0"/>
              <a:t>meddelandemäklare erbjuder en flexibel integration av ITS då meddelandemäklaren erbjuder verktyg för att </a:t>
            </a:r>
            <a:r>
              <a:rPr lang="sv-SE" sz="1400" dirty="0" smtClean="0"/>
              <a:t>enkelt ändra </a:t>
            </a:r>
            <a:r>
              <a:rPr lang="sv-SE" sz="1400" dirty="0"/>
              <a:t>i informationsflödet mellan ITS. </a:t>
            </a:r>
            <a:r>
              <a:rPr lang="sv-SE" sz="1400" dirty="0" smtClean="0"/>
              <a:t>Notera att användarna </a:t>
            </a:r>
            <a:r>
              <a:rPr lang="sv-SE" sz="1400" dirty="0"/>
              <a:t>jobbar i sina respektive </a:t>
            </a:r>
            <a:r>
              <a:rPr lang="sv-SE" sz="1400" dirty="0" smtClean="0"/>
              <a:t>ITS fastän det finns en meddelandemäklare</a:t>
            </a:r>
            <a:endParaRPr lang="sv-SE" sz="1400" dirty="0"/>
          </a:p>
        </p:txBody>
      </p:sp>
      <p:sp>
        <p:nvSpPr>
          <p:cNvPr id="4" name="Title 1"/>
          <p:cNvSpPr>
            <a:spLocks noGrp="1"/>
          </p:cNvSpPr>
          <p:nvPr>
            <p:ph type="title"/>
          </p:nvPr>
        </p:nvSpPr>
        <p:spPr>
          <a:xfrm>
            <a:off x="359732" y="222184"/>
            <a:ext cx="6936957" cy="857250"/>
          </a:xfrm>
        </p:spPr>
        <p:txBody>
          <a:bodyPr>
            <a:noAutofit/>
          </a:bodyPr>
          <a:lstStyle/>
          <a:p>
            <a:pPr algn="l"/>
            <a:r>
              <a:rPr lang="sv-SE" sz="2400" dirty="0" smtClean="0"/>
              <a:t>Meddelandemäklare</a:t>
            </a:r>
            <a:endParaRPr lang="sv-SE" sz="2400" dirty="0"/>
          </a:p>
        </p:txBody>
      </p:sp>
      <p:pic>
        <p:nvPicPr>
          <p:cNvPr id="6" name="Picture 5"/>
          <p:cNvPicPr>
            <a:picLocks noChangeAspect="1"/>
          </p:cNvPicPr>
          <p:nvPr/>
        </p:nvPicPr>
        <p:blipFill>
          <a:blip r:embed="rId3"/>
          <a:stretch>
            <a:fillRect/>
          </a:stretch>
        </p:blipFill>
        <p:spPr>
          <a:xfrm>
            <a:off x="1038582" y="969682"/>
            <a:ext cx="5667153" cy="2127938"/>
          </a:xfrm>
          <a:prstGeom prst="rect">
            <a:avLst/>
          </a:prstGeom>
        </p:spPr>
      </p:pic>
      <p:sp>
        <p:nvSpPr>
          <p:cNvPr id="5" name="Right Brace 4"/>
          <p:cNvSpPr/>
          <p:nvPr/>
        </p:nvSpPr>
        <p:spPr>
          <a:xfrm>
            <a:off x="6797662" y="2397228"/>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7" name="TextBox 6"/>
          <p:cNvSpPr txBox="1"/>
          <p:nvPr/>
        </p:nvSpPr>
        <p:spPr>
          <a:xfrm>
            <a:off x="7151291" y="2457418"/>
            <a:ext cx="1566154" cy="738664"/>
          </a:xfrm>
          <a:prstGeom prst="rect">
            <a:avLst/>
          </a:prstGeom>
          <a:noFill/>
        </p:spPr>
        <p:txBody>
          <a:bodyPr wrap="square" rtlCol="0">
            <a:spAutoFit/>
          </a:bodyPr>
          <a:lstStyle/>
          <a:p>
            <a:r>
              <a:rPr lang="sv-SE" sz="1400" dirty="0" smtClean="0"/>
              <a:t>Koordinerar informationsflödet mellan ITS</a:t>
            </a:r>
            <a:endParaRPr lang="sv-SE" sz="1400" dirty="0"/>
          </a:p>
        </p:txBody>
      </p:sp>
    </p:spTree>
    <p:extLst>
      <p:ext uri="{BB962C8B-B14F-4D97-AF65-F5344CB8AC3E}">
        <p14:creationId xmlns:p14="http://schemas.microsoft.com/office/powerpoint/2010/main" val="3413001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283906" cy="596700"/>
          </a:xfrm>
        </p:spPr>
        <p:txBody>
          <a:bodyPr>
            <a:normAutofit/>
          </a:bodyPr>
          <a:lstStyle/>
          <a:p>
            <a:r>
              <a:rPr lang="sv-SE" sz="2400" dirty="0"/>
              <a:t>Centrala funktioner –Projektstöd/Workflow</a:t>
            </a:r>
          </a:p>
        </p:txBody>
      </p:sp>
      <p:sp>
        <p:nvSpPr>
          <p:cNvPr id="3" name="Content Placeholder 2"/>
          <p:cNvSpPr>
            <a:spLocks noGrp="1"/>
          </p:cNvSpPr>
          <p:nvPr>
            <p:ph idx="1"/>
          </p:nvPr>
        </p:nvSpPr>
        <p:spPr/>
        <p:txBody>
          <a:bodyPr>
            <a:normAutofit/>
          </a:bodyPr>
          <a:lstStyle/>
          <a:p>
            <a:r>
              <a:rPr lang="sv-SE" sz="1400" b="1" dirty="0" smtClean="0"/>
              <a:t>Projektstöd/Workflow</a:t>
            </a:r>
            <a:r>
              <a:rPr lang="sv-SE" sz="1400" dirty="0" smtClean="0"/>
              <a:t> </a:t>
            </a:r>
            <a:r>
              <a:rPr lang="sv-SE" sz="1400" dirty="0"/>
              <a:t>– erbjuder funktioner som:</a:t>
            </a:r>
          </a:p>
          <a:p>
            <a:pPr lvl="1"/>
            <a:r>
              <a:rPr lang="sv-SE" sz="1400" dirty="0"/>
              <a:t>Planering av arbetsuppgifter och beroenden mellan dem</a:t>
            </a:r>
          </a:p>
          <a:p>
            <a:pPr lvl="1"/>
            <a:r>
              <a:rPr lang="sv-SE" sz="1400" dirty="0"/>
              <a:t>Planering av arbetsuppgifter åt andra – allokera arbetsuppgifter</a:t>
            </a:r>
          </a:p>
          <a:p>
            <a:pPr lvl="1"/>
            <a:r>
              <a:rPr lang="sv-SE" sz="1400" dirty="0"/>
              <a:t>Erbjuda listor av planerade arbetsuppgifter för individer, roller och team</a:t>
            </a:r>
          </a:p>
          <a:p>
            <a:pPr lvl="1"/>
            <a:r>
              <a:rPr lang="sv-SE" sz="1400" dirty="0"/>
              <a:t>Dokumentering av genomförda arbetsuppgifter</a:t>
            </a:r>
          </a:p>
          <a:p>
            <a:pPr lvl="1"/>
            <a:r>
              <a:rPr lang="sv-SE" sz="1400" dirty="0"/>
              <a:t>Notifiering om förseningar enligt planen</a:t>
            </a:r>
          </a:p>
          <a:p>
            <a:pPr lvl="1"/>
            <a:r>
              <a:rPr lang="sv-SE" sz="1400" dirty="0"/>
              <a:t>Slussning </a:t>
            </a:r>
            <a:r>
              <a:rPr lang="sv-SE" sz="1400" dirty="0" smtClean="0"/>
              <a:t>av dokument </a:t>
            </a:r>
            <a:r>
              <a:rPr lang="sv-SE" sz="1400" dirty="0"/>
              <a:t>till rätt person enligt specificerat workflow</a:t>
            </a:r>
          </a:p>
          <a:p>
            <a:pPr lvl="1"/>
            <a:r>
              <a:rPr lang="sv-SE" sz="1400" dirty="0" smtClean="0"/>
              <a:t>Planering </a:t>
            </a:r>
            <a:r>
              <a:rPr lang="sv-SE" sz="1400" dirty="0"/>
              <a:t>med hjälp av kalender</a:t>
            </a:r>
          </a:p>
          <a:p>
            <a:pPr lvl="1">
              <a:buNone/>
            </a:pPr>
            <a:endParaRPr lang="sv-SE" dirty="0" smtClean="0"/>
          </a:p>
          <a:p>
            <a:pPr lvl="1"/>
            <a:endParaRPr lang="sv-SE" dirty="0" smtClean="0"/>
          </a:p>
        </p:txBody>
      </p:sp>
      <p:sp>
        <p:nvSpPr>
          <p:cNvPr id="6" name="TextBox 5"/>
          <p:cNvSpPr txBox="1"/>
          <p:nvPr/>
        </p:nvSpPr>
        <p:spPr>
          <a:xfrm>
            <a:off x="5512442" y="4519403"/>
            <a:ext cx="2775524" cy="307777"/>
          </a:xfrm>
          <a:prstGeom prst="rect">
            <a:avLst/>
          </a:prstGeom>
          <a:noFill/>
        </p:spPr>
        <p:txBody>
          <a:bodyPr wrap="square" rtlCol="0">
            <a:spAutoFit/>
          </a:bodyPr>
          <a:lstStyle/>
          <a:p>
            <a:r>
              <a:rPr lang="sv-SE" sz="1400" dirty="0" smtClean="0"/>
              <a:t>(Kursboken, Chapter Extension 2)</a:t>
            </a:r>
            <a:endParaRPr lang="sv-SE" sz="1400" dirty="0"/>
          </a:p>
        </p:txBody>
      </p:sp>
    </p:spTree>
    <p:extLst>
      <p:ext uri="{BB962C8B-B14F-4D97-AF65-F5344CB8AC3E}">
        <p14:creationId xmlns:p14="http://schemas.microsoft.com/office/powerpoint/2010/main" val="346224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 name="Title 2"/>
          <p:cNvSpPr>
            <a:spLocks noGrp="1"/>
          </p:cNvSpPr>
          <p:nvPr>
            <p:ph type="title"/>
          </p:nvPr>
        </p:nvSpPr>
        <p:spPr>
          <a:xfrm>
            <a:off x="457274" y="489897"/>
            <a:ext cx="8653557" cy="596700"/>
          </a:xfrm>
        </p:spPr>
        <p:txBody>
          <a:bodyPr>
            <a:normAutofit/>
          </a:bodyPr>
          <a:lstStyle/>
          <a:p>
            <a:r>
              <a:rPr lang="sv-SE" sz="2400" dirty="0"/>
              <a:t>Computer-Supported Cooperative Work (CSCW)</a:t>
            </a:r>
          </a:p>
        </p:txBody>
      </p:sp>
      <p:sp>
        <p:nvSpPr>
          <p:cNvPr id="4" name="AutoShape 19"/>
          <p:cNvSpPr>
            <a:spLocks noChangeArrowheads="1"/>
          </p:cNvSpPr>
          <p:nvPr/>
        </p:nvSpPr>
        <p:spPr bwMode="auto">
          <a:xfrm>
            <a:off x="3735235" y="2454019"/>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648860" y="2709989"/>
            <a:ext cx="1781175" cy="544042"/>
          </a:xfrm>
          <a:prstGeom prst="rect">
            <a:avLst/>
          </a:prstGeom>
          <a:noFill/>
          <a:ln w="9525">
            <a:noFill/>
            <a:miter lim="800000"/>
            <a:headEnd/>
            <a:tailEnd/>
          </a:ln>
        </p:spPr>
        <p:txBody>
          <a:bodyPr wrap="square" lIns="127300" tIns="63650" rIns="127300" bIns="63650">
            <a:spAutoFit/>
          </a:bodyPr>
          <a:lstStyle/>
          <a:p>
            <a:pPr algn="ctr"/>
            <a:r>
              <a:rPr lang="sv-SE" sz="1350" dirty="0" smtClean="0">
                <a:latin typeface="Arial Black" pitchFamily="34" charset="0"/>
              </a:rPr>
              <a:t>Samarbets-system</a:t>
            </a:r>
            <a:endParaRPr lang="sv-SE" sz="1350" dirty="0">
              <a:latin typeface="Arial Black" pitchFamily="34" charset="0"/>
            </a:endParaRPr>
          </a:p>
        </p:txBody>
      </p:sp>
      <p:cxnSp>
        <p:nvCxnSpPr>
          <p:cNvPr id="6" name="Straight Arrow Connector 5"/>
          <p:cNvCxnSpPr/>
          <p:nvPr/>
        </p:nvCxnSpPr>
        <p:spPr>
          <a:xfrm>
            <a:off x="2709379" y="2753254"/>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655676" y="2353204"/>
            <a:ext cx="767953" cy="497547"/>
          </a:xfrm>
          <a:prstGeom prst="rect">
            <a:avLst/>
          </a:prstGeom>
          <a:noFill/>
          <a:ln w="9525">
            <a:noFill/>
            <a:miter lim="800000"/>
            <a:headEnd/>
            <a:tailEnd/>
          </a:ln>
        </p:spPr>
      </p:pic>
      <p:sp>
        <p:nvSpPr>
          <p:cNvPr id="8" name="TextBox 7"/>
          <p:cNvSpPr txBox="1"/>
          <p:nvPr/>
        </p:nvSpPr>
        <p:spPr>
          <a:xfrm>
            <a:off x="1737829" y="2857895"/>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121796" y="1005576"/>
            <a:ext cx="767953" cy="497547"/>
          </a:xfrm>
          <a:prstGeom prst="rect">
            <a:avLst/>
          </a:prstGeom>
          <a:noFill/>
          <a:ln w="9525">
            <a:noFill/>
            <a:miter lim="800000"/>
            <a:headEnd/>
            <a:tailEnd/>
          </a:ln>
        </p:spPr>
      </p:pic>
      <p:sp>
        <p:nvSpPr>
          <p:cNvPr id="10" name="TextBox 9"/>
          <p:cNvSpPr txBox="1"/>
          <p:nvPr/>
        </p:nvSpPr>
        <p:spPr>
          <a:xfrm>
            <a:off x="4203948" y="1510267"/>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517994" y="1869672"/>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7994" y="3435846"/>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85946" y="3975906"/>
            <a:ext cx="767953" cy="497547"/>
          </a:xfrm>
          <a:prstGeom prst="rect">
            <a:avLst/>
          </a:prstGeom>
          <a:noFill/>
          <a:ln w="9525">
            <a:noFill/>
            <a:miter lim="800000"/>
            <a:headEnd/>
            <a:tailEnd/>
          </a:ln>
        </p:spPr>
      </p:pic>
      <p:sp>
        <p:nvSpPr>
          <p:cNvPr id="15" name="TextBox 14"/>
          <p:cNvSpPr txBox="1"/>
          <p:nvPr/>
        </p:nvSpPr>
        <p:spPr>
          <a:xfrm>
            <a:off x="4168099" y="4480597"/>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552066" y="2463738"/>
            <a:ext cx="767953" cy="497547"/>
          </a:xfrm>
          <a:prstGeom prst="rect">
            <a:avLst/>
          </a:prstGeom>
          <a:noFill/>
          <a:ln w="9525">
            <a:noFill/>
            <a:miter lim="800000"/>
            <a:headEnd/>
            <a:tailEnd/>
          </a:ln>
        </p:spPr>
      </p:pic>
      <p:sp>
        <p:nvSpPr>
          <p:cNvPr id="17" name="TextBox 16"/>
          <p:cNvSpPr txBox="1"/>
          <p:nvPr/>
        </p:nvSpPr>
        <p:spPr>
          <a:xfrm>
            <a:off x="6634218" y="2968429"/>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760132" y="2787774"/>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004048" y="2139702"/>
            <a:ext cx="1728192" cy="507831"/>
          </a:xfrm>
          <a:prstGeom prst="rect">
            <a:avLst/>
          </a:prstGeom>
          <a:noFill/>
        </p:spPr>
        <p:txBody>
          <a:bodyPr wrap="square" rtlCol="0">
            <a:spAutoFit/>
          </a:bodyPr>
          <a:lstStyle/>
          <a:p>
            <a:r>
              <a:rPr lang="sv-SE" sz="1350" dirty="0"/>
              <a:t>Stöd för kommunikation</a:t>
            </a:r>
          </a:p>
        </p:txBody>
      </p:sp>
      <p:sp>
        <p:nvSpPr>
          <p:cNvPr id="21" name="TextBox 20"/>
          <p:cNvSpPr txBox="1"/>
          <p:nvPr/>
        </p:nvSpPr>
        <p:spPr>
          <a:xfrm>
            <a:off x="3221850" y="2195014"/>
            <a:ext cx="1728192" cy="507831"/>
          </a:xfrm>
          <a:prstGeom prst="rect">
            <a:avLst/>
          </a:prstGeom>
          <a:noFill/>
        </p:spPr>
        <p:txBody>
          <a:bodyPr wrap="square" rtlCol="0">
            <a:spAutoFit/>
          </a:bodyPr>
          <a:lstStyle/>
          <a:p>
            <a:r>
              <a:rPr lang="sv-SE" sz="1350" dirty="0"/>
              <a:t>Stöd för </a:t>
            </a:r>
            <a:r>
              <a:rPr lang="sv-SE" sz="1350" dirty="0" err="1"/>
              <a:t>content</a:t>
            </a:r>
            <a:r>
              <a:rPr lang="sv-SE" sz="1350" dirty="0"/>
              <a:t> management</a:t>
            </a:r>
          </a:p>
        </p:txBody>
      </p:sp>
      <p:sp>
        <p:nvSpPr>
          <p:cNvPr id="22" name="TextBox 21"/>
          <p:cNvSpPr txBox="1"/>
          <p:nvPr/>
        </p:nvSpPr>
        <p:spPr>
          <a:xfrm>
            <a:off x="5004048" y="3005104"/>
            <a:ext cx="1134126" cy="507831"/>
          </a:xfrm>
          <a:prstGeom prst="rect">
            <a:avLst/>
          </a:prstGeom>
          <a:noFill/>
        </p:spPr>
        <p:txBody>
          <a:bodyPr wrap="square" rtlCol="0">
            <a:spAutoFit/>
          </a:bodyPr>
          <a:lstStyle/>
          <a:p>
            <a:r>
              <a:rPr lang="sv-SE" sz="1350" dirty="0"/>
              <a:t>Stöd för workflow</a:t>
            </a:r>
          </a:p>
        </p:txBody>
      </p:sp>
      <p:cxnSp>
        <p:nvCxnSpPr>
          <p:cNvPr id="24" name="Straight Connector 23"/>
          <p:cNvCxnSpPr/>
          <p:nvPr/>
        </p:nvCxnSpPr>
        <p:spPr>
          <a:xfrm flipV="1">
            <a:off x="5728958" y="1749219"/>
            <a:ext cx="162018"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490102" y="1707654"/>
            <a:ext cx="54006" cy="324036"/>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74078" y="1383618"/>
            <a:ext cx="486054" cy="300082"/>
          </a:xfrm>
          <a:prstGeom prst="rect">
            <a:avLst/>
          </a:prstGeom>
          <a:noFill/>
        </p:spPr>
        <p:txBody>
          <a:bodyPr wrap="square" rtlCol="0">
            <a:spAutoFit/>
          </a:bodyPr>
          <a:lstStyle/>
          <a:p>
            <a:r>
              <a:rPr lang="sv-SE" sz="1350" dirty="0" err="1"/>
              <a:t>chat</a:t>
            </a:r>
            <a:endParaRPr lang="sv-SE" sz="1350" dirty="0"/>
          </a:p>
        </p:txBody>
      </p:sp>
      <p:sp>
        <p:nvSpPr>
          <p:cNvPr id="32" name="TextBox 31"/>
          <p:cNvSpPr txBox="1"/>
          <p:nvPr/>
        </p:nvSpPr>
        <p:spPr>
          <a:xfrm>
            <a:off x="5760132" y="1497918"/>
            <a:ext cx="486054" cy="300082"/>
          </a:xfrm>
          <a:prstGeom prst="rect">
            <a:avLst/>
          </a:prstGeom>
          <a:noFill/>
        </p:spPr>
        <p:txBody>
          <a:bodyPr wrap="square" rtlCol="0">
            <a:spAutoFit/>
          </a:bodyPr>
          <a:lstStyle/>
          <a:p>
            <a:r>
              <a:rPr lang="sv-SE" sz="1350" dirty="0" err="1"/>
              <a:t>wiki</a:t>
            </a:r>
            <a:endParaRPr lang="sv-SE" sz="1350" dirty="0"/>
          </a:p>
        </p:txBody>
      </p:sp>
      <p:sp>
        <p:nvSpPr>
          <p:cNvPr id="12" name="TextBox 11"/>
          <p:cNvSpPr txBox="1"/>
          <p:nvPr/>
        </p:nvSpPr>
        <p:spPr>
          <a:xfrm>
            <a:off x="527120" y="3482854"/>
            <a:ext cx="3072773" cy="1569660"/>
          </a:xfrm>
          <a:prstGeom prst="rect">
            <a:avLst/>
          </a:prstGeom>
          <a:noFill/>
        </p:spPr>
        <p:txBody>
          <a:bodyPr wrap="square" rtlCol="0">
            <a:spAutoFit/>
          </a:bodyPr>
          <a:lstStyle/>
          <a:p>
            <a:r>
              <a:rPr lang="sv-SE" sz="1600" b="1" dirty="0"/>
              <a:t>CSCW </a:t>
            </a:r>
            <a:r>
              <a:rPr lang="sv-SE" sz="1600" dirty="0"/>
              <a:t>- är området som studerar hur samarbete och koordinering kan stödjas med hjälp av IT (läs: </a:t>
            </a:r>
            <a:r>
              <a:rPr lang="sv-SE" sz="1600" dirty="0" smtClean="0"/>
              <a:t>samarbetssystem) (eng. collaborative systems eller </a:t>
            </a:r>
            <a:r>
              <a:rPr lang="sv-SE" sz="1600" dirty="0"/>
              <a:t>groupware</a:t>
            </a:r>
            <a:r>
              <a:rPr lang="sv-SE" sz="1600" dirty="0" smtClean="0"/>
              <a:t>)</a:t>
            </a:r>
            <a:endParaRPr lang="sv-SE" sz="1600" dirty="0"/>
          </a:p>
        </p:txBody>
      </p:sp>
    </p:spTree>
    <p:extLst>
      <p:ext uri="{BB962C8B-B14F-4D97-AF65-F5344CB8AC3E}">
        <p14:creationId xmlns:p14="http://schemas.microsoft.com/office/powerpoint/2010/main" val="3941263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1999" y="1275534"/>
            <a:ext cx="7748885" cy="3240432"/>
          </a:xfrm>
        </p:spPr>
        <p:txBody>
          <a:bodyPr>
            <a:normAutofit/>
          </a:bodyPr>
          <a:lstStyle/>
          <a:p>
            <a:r>
              <a:rPr lang="sv-SE" sz="1400" b="1" dirty="0"/>
              <a:t>Sociala medier </a:t>
            </a:r>
            <a:r>
              <a:rPr lang="sv-SE" sz="1400" dirty="0"/>
              <a:t>– är en grupp av Internetbaserade applikationer som möjliggör skapandet och utbyte av användargenererat innehåll. Applikationerna kan användas för att skapa, dela och utbyta information och idéer i virtuella grupper och nätverk</a:t>
            </a:r>
            <a:r>
              <a:rPr lang="sv-SE" sz="1600" dirty="0"/>
              <a:t>.</a:t>
            </a:r>
          </a:p>
          <a:p>
            <a:pPr marL="0" indent="0">
              <a:buNone/>
            </a:pPr>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smtClean="0"/>
              <a:t>(Kursboken, Chapter 8)</a:t>
            </a:r>
            <a:endParaRPr lang="sv-SE" sz="1350" dirty="0"/>
          </a:p>
        </p:txBody>
      </p:sp>
    </p:spTree>
    <p:extLst>
      <p:ext uri="{BB962C8B-B14F-4D97-AF65-F5344CB8AC3E}">
        <p14:creationId xmlns:p14="http://schemas.microsoft.com/office/powerpoint/2010/main" val="346629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511922"/>
            <a:ext cx="6850800" cy="596700"/>
          </a:xfrm>
        </p:spPr>
        <p:txBody>
          <a:bodyPr>
            <a:normAutofit/>
          </a:bodyPr>
          <a:lstStyle/>
          <a:p>
            <a:r>
              <a:rPr lang="sv-SE" sz="2400" dirty="0"/>
              <a:t>Sociala Medier</a:t>
            </a:r>
          </a:p>
        </p:txBody>
      </p:sp>
      <p:sp>
        <p:nvSpPr>
          <p:cNvPr id="3" name="Content Placeholder 2"/>
          <p:cNvSpPr>
            <a:spLocks noGrp="1"/>
          </p:cNvSpPr>
          <p:nvPr>
            <p:ph idx="1"/>
          </p:nvPr>
        </p:nvSpPr>
        <p:spPr>
          <a:xfrm>
            <a:off x="791999" y="1275534"/>
            <a:ext cx="7748885" cy="3240432"/>
          </a:xfrm>
        </p:spPr>
        <p:txBody>
          <a:bodyPr>
            <a:normAutofit/>
          </a:bodyPr>
          <a:lstStyle/>
          <a:p>
            <a:r>
              <a:rPr lang="sv-SE" sz="1400" dirty="0" smtClean="0"/>
              <a:t>Dessa </a:t>
            </a:r>
            <a:r>
              <a:rPr lang="sv-SE" sz="1400" dirty="0"/>
              <a:t>grupper och nätverk kallas på engelska för ”communities” (gemenskaper) och ”communities of practices” (praktikgemenskaper) och är grupperingar av människor med gemensamt intresse</a:t>
            </a:r>
          </a:p>
          <a:p>
            <a:r>
              <a:rPr lang="sv-SE" sz="1400" dirty="0"/>
              <a:t>Exempel på sociala medier är webblogs, wikis, sociala nätverk, podcast, till exempel tjänster som Facebook, Wikipedia, You Tube, Twitter. </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smtClean="0"/>
              <a:t>(Kursboken, Chapter 8)</a:t>
            </a:r>
            <a:endParaRPr lang="sv-SE" sz="1350" dirty="0"/>
          </a:p>
        </p:txBody>
      </p:sp>
    </p:spTree>
    <p:extLst>
      <p:ext uri="{BB962C8B-B14F-4D97-AF65-F5344CB8AC3E}">
        <p14:creationId xmlns:p14="http://schemas.microsoft.com/office/powerpoint/2010/main" val="3692915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2000" y="1275534"/>
            <a:ext cx="7953166" cy="3240432"/>
          </a:xfrm>
        </p:spPr>
        <p:txBody>
          <a:bodyPr>
            <a:normAutofit/>
          </a:bodyPr>
          <a:lstStyle/>
          <a:p>
            <a:r>
              <a:rPr lang="sv-SE" sz="1400" dirty="0"/>
              <a:t>Sociala medier förändrar maktbalansen användare, communities och organisationer. Kunder sprider </a:t>
            </a:r>
            <a:r>
              <a:rPr lang="sv-SE" sz="1400" dirty="0" smtClean="0"/>
              <a:t>information </a:t>
            </a:r>
            <a:r>
              <a:rPr lang="sv-SE" sz="1400" dirty="0"/>
              <a:t>snabbt i de olika nätverk som han eller hon är del av. Kunder kan organisera sig. Organisationers förlorar kontroll över informationsspridning och varumärken. En bloggare kan </a:t>
            </a:r>
            <a:r>
              <a:rPr lang="sv-SE" sz="1400" dirty="0" smtClean="0"/>
              <a:t>påverka </a:t>
            </a:r>
            <a:r>
              <a:rPr lang="sv-SE" sz="1400" dirty="0"/>
              <a:t>ett företag mer än en tyst storkund</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smtClean="0"/>
              <a:t>(Kursboken, Chapter 8)</a:t>
            </a:r>
            <a:endParaRPr lang="sv-SE" sz="1350" dirty="0"/>
          </a:p>
        </p:txBody>
      </p:sp>
    </p:spTree>
    <p:extLst>
      <p:ext uri="{BB962C8B-B14F-4D97-AF65-F5344CB8AC3E}">
        <p14:creationId xmlns:p14="http://schemas.microsoft.com/office/powerpoint/2010/main" val="39100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2000" y="1275534"/>
            <a:ext cx="7953166" cy="3240432"/>
          </a:xfrm>
        </p:spPr>
        <p:txBody>
          <a:bodyPr>
            <a:normAutofit/>
          </a:bodyPr>
          <a:lstStyle/>
          <a:p>
            <a:r>
              <a:rPr lang="sv-SE" sz="1400" dirty="0" smtClean="0"/>
              <a:t>Sociala </a:t>
            </a:r>
            <a:r>
              <a:rPr lang="sv-SE" sz="1400" dirty="0"/>
              <a:t>CRM – är en dynamisk social media-baserad process där både organisation och kunder skapar och använder innehåll i interaktion</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smtClean="0"/>
              <a:t>(Kursboken, Chapter 8)</a:t>
            </a:r>
            <a:endParaRPr lang="sv-SE" sz="1350" dirty="0"/>
          </a:p>
        </p:txBody>
      </p:sp>
    </p:spTree>
    <p:extLst>
      <p:ext uri="{BB962C8B-B14F-4D97-AF65-F5344CB8AC3E}">
        <p14:creationId xmlns:p14="http://schemas.microsoft.com/office/powerpoint/2010/main" val="28353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515566" y="1117015"/>
            <a:ext cx="8210144" cy="4353948"/>
          </a:xfrm>
        </p:spPr>
        <p:txBody>
          <a:bodyPr>
            <a:normAutofit/>
          </a:bodyPr>
          <a:lstStyle/>
          <a:p>
            <a:pPr>
              <a:spcBef>
                <a:spcPts val="0"/>
              </a:spcBef>
              <a:buNone/>
            </a:pPr>
            <a:endParaRPr lang="sv-SE" sz="1350" dirty="0"/>
          </a:p>
          <a:p>
            <a:pPr>
              <a:spcBef>
                <a:spcPts val="0"/>
              </a:spcBef>
            </a:pPr>
            <a:r>
              <a:rPr lang="sv-SE" sz="1400" b="1" dirty="0"/>
              <a:t>Shared space </a:t>
            </a:r>
            <a:r>
              <a:rPr lang="sv-SE" sz="1400" dirty="0"/>
              <a:t>– är ett gemensam informationsutrymme där information kan nås av flera användare. </a:t>
            </a:r>
          </a:p>
          <a:p>
            <a:pPr>
              <a:spcBef>
                <a:spcPts val="0"/>
              </a:spcBef>
            </a:pPr>
            <a:r>
              <a:rPr lang="sv-SE" sz="1400" dirty="0" smtClean="0"/>
              <a:t>Begreppet </a:t>
            </a:r>
            <a:r>
              <a:rPr lang="sv-SE" sz="1400" dirty="0"/>
              <a:t>blev känt inom området CSCW i början av 1990-talet och var en egenskap (feature) hos </a:t>
            </a:r>
            <a:r>
              <a:rPr lang="sv-SE" sz="1400" dirty="0" smtClean="0"/>
              <a:t>samarbetssystem </a:t>
            </a:r>
            <a:r>
              <a:rPr lang="sv-SE" sz="1400" dirty="0"/>
              <a:t>(groupware) och är idag en egenskap hos många sociala medier. </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515566" y="610569"/>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1759821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797668" y="1377998"/>
            <a:ext cx="7976681" cy="4353948"/>
          </a:xfrm>
        </p:spPr>
        <p:txBody>
          <a:bodyPr>
            <a:normAutofit/>
          </a:bodyPr>
          <a:lstStyle/>
          <a:p>
            <a:pPr>
              <a:spcBef>
                <a:spcPts val="0"/>
              </a:spcBef>
            </a:pPr>
            <a:r>
              <a:rPr lang="sv-SE" sz="1400" dirty="0"/>
              <a:t>Fördelen med ”shared space” är att det ger användarna ett sammanhang, en kontext, för de uppgifter de ska utföras när de besöker det. </a:t>
            </a:r>
            <a:endParaRPr lang="sv-SE" sz="1400" dirty="0" smtClean="0"/>
          </a:p>
          <a:p>
            <a:pPr>
              <a:spcBef>
                <a:spcPts val="0"/>
              </a:spcBef>
            </a:pPr>
            <a:r>
              <a:rPr lang="sv-SE" sz="1400" dirty="0" smtClean="0"/>
              <a:t>Detta shared space </a:t>
            </a:r>
            <a:r>
              <a:rPr lang="sv-SE" sz="1400" dirty="0"/>
              <a:t>kan innehålla all information som användarna behöver när de ska kunna utföra sina uppgifter, till exempel dokument som tagits emot och skickats, information om planerade och genomförda aktiviteter, rapporter med resultat som uppnått, etc. </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797668" y="647207"/>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3015180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894944" y="1446092"/>
            <a:ext cx="7976681" cy="4353948"/>
          </a:xfrm>
        </p:spPr>
        <p:txBody>
          <a:bodyPr>
            <a:normAutofit/>
          </a:bodyPr>
          <a:lstStyle/>
          <a:p>
            <a:pPr>
              <a:spcBef>
                <a:spcPts val="0"/>
              </a:spcBef>
            </a:pPr>
            <a:r>
              <a:rPr lang="sv-SE" sz="1400" dirty="0" smtClean="0"/>
              <a:t>All </a:t>
            </a:r>
            <a:r>
              <a:rPr lang="sv-SE" sz="1400" dirty="0"/>
              <a:t>denna information är lätt tillgänglig varje gång en användare besöker ett ”shared space”. </a:t>
            </a:r>
          </a:p>
          <a:p>
            <a:pPr>
              <a:spcBef>
                <a:spcPts val="0"/>
              </a:spcBef>
            </a:pPr>
            <a:r>
              <a:rPr lang="sv-SE" sz="1400" dirty="0"/>
              <a:t>Jämför Google Drive med att skicka epost</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980061" y="687784"/>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106040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89526" y="3041655"/>
            <a:ext cx="7957374" cy="756084"/>
          </a:xfrm>
        </p:spPr>
        <p:txBody>
          <a:bodyPr>
            <a:noAutofit/>
          </a:bodyPr>
          <a:lstStyle/>
          <a:p>
            <a:pPr marL="0">
              <a:buNone/>
            </a:pPr>
            <a:r>
              <a:rPr lang="sv-SE" sz="1400" b="1" dirty="0" smtClean="0"/>
              <a:t>Processhanteringssystem (ibland kallat workflowsystem</a:t>
            </a:r>
            <a:r>
              <a:rPr lang="sv-SE" sz="1400" b="1" dirty="0" smtClean="0"/>
              <a:t>)</a:t>
            </a:r>
            <a:endParaRPr lang="sv-SE" sz="1400" dirty="0"/>
          </a:p>
          <a:p>
            <a:pPr marL="0">
              <a:buNone/>
            </a:pPr>
            <a:r>
              <a:rPr lang="sv-SE" sz="1400" dirty="0" smtClean="0"/>
              <a:t>Ett </a:t>
            </a:r>
            <a:r>
              <a:rPr lang="sv-SE" sz="1400" dirty="0" smtClean="0"/>
              <a:t>processhanteringssystem koordinerar användares arbetsuppgifter i processer, till exempel ser systemet till att arbetsuppgifter genomförs i viss ordning enligt processmodellerna. Processhanteringssystemet kan vara ett enda system som inte är integrerat med andra system, men …</a:t>
            </a:r>
          </a:p>
        </p:txBody>
      </p:sp>
      <p:sp>
        <p:nvSpPr>
          <p:cNvPr id="4" name="Title 1"/>
          <p:cNvSpPr>
            <a:spLocks noGrp="1"/>
          </p:cNvSpPr>
          <p:nvPr>
            <p:ph type="title"/>
          </p:nvPr>
        </p:nvSpPr>
        <p:spPr>
          <a:xfrm>
            <a:off x="413660" y="239878"/>
            <a:ext cx="8109107" cy="857250"/>
          </a:xfrm>
        </p:spPr>
        <p:txBody>
          <a:bodyPr>
            <a:noAutofit/>
          </a:bodyPr>
          <a:lstStyle/>
          <a:p>
            <a:r>
              <a:rPr lang="sv-SE" sz="2400" dirty="0"/>
              <a:t>Processhanteringssystem</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149" y="1265575"/>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ight Brace 6"/>
          <p:cNvSpPr/>
          <p:nvPr/>
        </p:nvSpPr>
        <p:spPr>
          <a:xfrm>
            <a:off x="5563921" y="1579331"/>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8" name="TextBox 7"/>
          <p:cNvSpPr txBox="1"/>
          <p:nvPr/>
        </p:nvSpPr>
        <p:spPr>
          <a:xfrm>
            <a:off x="5956805" y="1579331"/>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351383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551431" y="3234433"/>
            <a:ext cx="8398249" cy="756084"/>
          </a:xfrm>
        </p:spPr>
        <p:txBody>
          <a:bodyPr>
            <a:noAutofit/>
          </a:bodyPr>
          <a:lstStyle/>
          <a:p>
            <a:pPr marL="0">
              <a:buNone/>
            </a:pPr>
            <a:r>
              <a:rPr lang="sv-SE" sz="1400" dirty="0" smtClean="0"/>
              <a:t>… </a:t>
            </a:r>
            <a:r>
              <a:rPr lang="sv-SE" sz="1400" dirty="0" smtClean="0"/>
              <a:t>kan också vara integrerat med andra ITS</a:t>
            </a:r>
            <a:r>
              <a:rPr lang="sv-SE" sz="1400" dirty="0" smtClean="0"/>
              <a:t>, det vill </a:t>
            </a:r>
            <a:r>
              <a:rPr lang="sv-SE" sz="1400" dirty="0"/>
              <a:t>säga </a:t>
            </a:r>
            <a:r>
              <a:rPr lang="sv-SE" sz="1400" dirty="0" smtClean="0"/>
              <a:t>det kan både </a:t>
            </a:r>
            <a:r>
              <a:rPr lang="sv-SE" sz="1400" dirty="0" smtClean="0"/>
              <a:t>se </a:t>
            </a:r>
            <a:r>
              <a:rPr lang="sv-SE" sz="1400" dirty="0"/>
              <a:t>till </a:t>
            </a:r>
            <a:r>
              <a:rPr lang="sv-SE" sz="1400" dirty="0" smtClean="0"/>
              <a:t>att koordinera </a:t>
            </a:r>
            <a:r>
              <a:rPr lang="sv-SE" sz="1400" dirty="0"/>
              <a:t>arbetsuppgifter </a:t>
            </a:r>
            <a:r>
              <a:rPr lang="sv-SE" sz="1400" dirty="0" smtClean="0"/>
              <a:t>enligt </a:t>
            </a:r>
            <a:r>
              <a:rPr lang="sv-SE" sz="1400" dirty="0"/>
              <a:t>en </a:t>
            </a:r>
            <a:r>
              <a:rPr lang="sv-SE" sz="1400" dirty="0" smtClean="0"/>
              <a:t>processbeskrivningen och hämta och skicka i meddelanden till </a:t>
            </a:r>
            <a:r>
              <a:rPr lang="sv-SE" sz="1400" dirty="0" smtClean="0"/>
              <a:t>olika </a:t>
            </a:r>
            <a:r>
              <a:rPr lang="sv-SE" sz="1400" dirty="0" smtClean="0"/>
              <a:t>ITS. Denna integration till ITS är dock sällan flexibel, det vill säga det är krångligt att ändra i informationsflödet (om inte processhanteringssystemet har en meddelandemäklarmodul).</a:t>
            </a:r>
          </a:p>
        </p:txBody>
      </p:sp>
      <p:sp>
        <p:nvSpPr>
          <p:cNvPr id="4" name="Title 1"/>
          <p:cNvSpPr>
            <a:spLocks noGrp="1"/>
          </p:cNvSpPr>
          <p:nvPr>
            <p:ph type="title"/>
          </p:nvPr>
        </p:nvSpPr>
        <p:spPr>
          <a:xfrm>
            <a:off x="255183" y="239878"/>
            <a:ext cx="8109107" cy="857250"/>
          </a:xfrm>
        </p:spPr>
        <p:txBody>
          <a:bodyPr>
            <a:noAutofit/>
          </a:bodyPr>
          <a:lstStyle/>
          <a:p>
            <a:r>
              <a:rPr lang="sv-SE" sz="2400" dirty="0"/>
              <a:t>Processhanteringssystem</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16" y="1335453"/>
            <a:ext cx="5205583" cy="1776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7" name="Right Brace 36"/>
          <p:cNvSpPr/>
          <p:nvPr/>
        </p:nvSpPr>
        <p:spPr>
          <a:xfrm>
            <a:off x="6529145" y="2435579"/>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8" name="TextBox 37"/>
          <p:cNvSpPr txBox="1"/>
          <p:nvPr/>
        </p:nvSpPr>
        <p:spPr>
          <a:xfrm>
            <a:off x="6882774" y="2495769"/>
            <a:ext cx="1566154" cy="738664"/>
          </a:xfrm>
          <a:prstGeom prst="rect">
            <a:avLst/>
          </a:prstGeom>
          <a:noFill/>
        </p:spPr>
        <p:txBody>
          <a:bodyPr wrap="square" rtlCol="0">
            <a:spAutoFit/>
          </a:bodyPr>
          <a:lstStyle/>
          <a:p>
            <a:r>
              <a:rPr lang="sv-SE" sz="1400" dirty="0" smtClean="0"/>
              <a:t>Koordinerar informationsflödet mellan ITS</a:t>
            </a:r>
            <a:endParaRPr lang="sv-SE" sz="1400" dirty="0"/>
          </a:p>
        </p:txBody>
      </p:sp>
      <p:sp>
        <p:nvSpPr>
          <p:cNvPr id="39" name="Right Brace 38"/>
          <p:cNvSpPr/>
          <p:nvPr/>
        </p:nvSpPr>
        <p:spPr>
          <a:xfrm>
            <a:off x="6502531" y="1320895"/>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40" name="TextBox 39"/>
          <p:cNvSpPr txBox="1"/>
          <p:nvPr/>
        </p:nvSpPr>
        <p:spPr>
          <a:xfrm>
            <a:off x="6895415" y="1320895"/>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122208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59466" y="3538260"/>
            <a:ext cx="7775889" cy="756084"/>
          </a:xfrm>
        </p:spPr>
        <p:txBody>
          <a:bodyPr>
            <a:noAutofit/>
          </a:bodyPr>
          <a:lstStyle/>
          <a:p>
            <a:pPr marL="0">
              <a:buNone/>
            </a:pPr>
            <a:r>
              <a:rPr lang="sv-SE" sz="1400" b="1" dirty="0" smtClean="0"/>
              <a:t>Processhanteringssystem och meddelandemäklare </a:t>
            </a:r>
            <a:r>
              <a:rPr lang="sv-SE" sz="1400" dirty="0" smtClean="0"/>
              <a:t> </a:t>
            </a:r>
            <a:r>
              <a:rPr lang="sv-SE" sz="1400" dirty="0"/>
              <a:t>Processhanteringssystemet </a:t>
            </a:r>
            <a:r>
              <a:rPr lang="sv-SE" sz="1400" dirty="0" smtClean="0"/>
              <a:t>kan kombineras med meddelandemäklare för att erbjuda flexiblare integration. (Notera att processhanteringssystemet också kan ha en meddelandemäklarmodul inbyggd)</a:t>
            </a:r>
            <a:endParaRPr lang="sv-SE" sz="1400" dirty="0"/>
          </a:p>
        </p:txBody>
      </p:sp>
      <p:sp>
        <p:nvSpPr>
          <p:cNvPr id="4" name="Title 1"/>
          <p:cNvSpPr>
            <a:spLocks noGrp="1"/>
          </p:cNvSpPr>
          <p:nvPr>
            <p:ph type="title"/>
          </p:nvPr>
        </p:nvSpPr>
        <p:spPr>
          <a:xfrm>
            <a:off x="459466" y="279162"/>
            <a:ext cx="8109107" cy="857250"/>
          </a:xfrm>
        </p:spPr>
        <p:txBody>
          <a:bodyPr>
            <a:noAutofit/>
          </a:bodyPr>
          <a:lstStyle/>
          <a:p>
            <a:r>
              <a:rPr lang="sv-SE" sz="2400" dirty="0"/>
              <a:t>Processhanteringssystem och meddelandemäklare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952" y="1374737"/>
            <a:ext cx="4680593" cy="19864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6" name="Right Brace 35"/>
          <p:cNvSpPr/>
          <p:nvPr/>
        </p:nvSpPr>
        <p:spPr>
          <a:xfrm>
            <a:off x="6529561" y="2741703"/>
            <a:ext cx="292774" cy="6402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7" name="TextBox 36"/>
          <p:cNvSpPr txBox="1"/>
          <p:nvPr/>
        </p:nvSpPr>
        <p:spPr>
          <a:xfrm>
            <a:off x="6914262" y="2741703"/>
            <a:ext cx="1566154" cy="738664"/>
          </a:xfrm>
          <a:prstGeom prst="rect">
            <a:avLst/>
          </a:prstGeom>
          <a:noFill/>
        </p:spPr>
        <p:txBody>
          <a:bodyPr wrap="square" rtlCol="0">
            <a:spAutoFit/>
          </a:bodyPr>
          <a:lstStyle/>
          <a:p>
            <a:r>
              <a:rPr lang="sv-SE" sz="1400" dirty="0" smtClean="0"/>
              <a:t>Koordinerar informationsflödet mellan ITS</a:t>
            </a:r>
            <a:endParaRPr lang="sv-SE" sz="1400" dirty="0"/>
          </a:p>
        </p:txBody>
      </p:sp>
      <p:sp>
        <p:nvSpPr>
          <p:cNvPr id="38" name="Right Brace 37"/>
          <p:cNvSpPr/>
          <p:nvPr/>
        </p:nvSpPr>
        <p:spPr>
          <a:xfrm>
            <a:off x="6504833" y="1519502"/>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9" name="TextBox 38"/>
          <p:cNvSpPr txBox="1"/>
          <p:nvPr/>
        </p:nvSpPr>
        <p:spPr>
          <a:xfrm>
            <a:off x="6897717" y="1519502"/>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374434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00850" y="2678614"/>
            <a:ext cx="7817771" cy="756084"/>
          </a:xfrm>
        </p:spPr>
        <p:txBody>
          <a:bodyPr>
            <a:noAutofit/>
          </a:bodyPr>
          <a:lstStyle/>
          <a:p>
            <a:pPr marL="0">
              <a:buNone/>
            </a:pPr>
            <a:r>
              <a:rPr lang="sv-SE" sz="1400" b="1" dirty="0" smtClean="0"/>
              <a:t>Processhanteringssystem</a:t>
            </a:r>
            <a:r>
              <a:rPr lang="sv-SE" sz="1400" dirty="0" smtClean="0"/>
              <a:t> – Processmodeller används för att </a:t>
            </a:r>
            <a:r>
              <a:rPr lang="sv-SE" sz="1400" dirty="0" smtClean="0"/>
              <a:t>beskriva </a:t>
            </a:r>
            <a:r>
              <a:rPr lang="sv-SE" sz="1400" dirty="0" smtClean="0"/>
              <a:t>hur processerna ska genomföras och i vilken ordning arbetsuppgifter ska genomföras. Processmodellerna beskriver vilka aktiviteter 1) som ska genomföras automatiskt i systemet och 2) som kräver användarinput i systemet och 3) som är helt manuella och inte berör systemet men som ändå </a:t>
            </a:r>
            <a:r>
              <a:rPr lang="sv-SE" sz="1400" dirty="0" smtClean="0"/>
              <a:t>modelleras.  </a:t>
            </a:r>
            <a:r>
              <a:rPr lang="sv-SE" sz="1400" dirty="0" smtClean="0"/>
              <a:t>Om det finns behov av att ändra i processerna, så stödjer systemet också detta.</a:t>
            </a:r>
            <a:endParaRPr lang="sv-SE" sz="1400" dirty="0"/>
          </a:p>
        </p:txBody>
      </p:sp>
      <p:sp>
        <p:nvSpPr>
          <p:cNvPr id="4" name="Title 1"/>
          <p:cNvSpPr>
            <a:spLocks noGrp="1"/>
          </p:cNvSpPr>
          <p:nvPr>
            <p:ph type="title"/>
          </p:nvPr>
        </p:nvSpPr>
        <p:spPr>
          <a:xfrm>
            <a:off x="255183" y="239878"/>
            <a:ext cx="8109107" cy="857250"/>
          </a:xfrm>
        </p:spPr>
        <p:txBody>
          <a:bodyPr>
            <a:noAutofit/>
          </a:bodyPr>
          <a:lstStyle/>
          <a:p>
            <a:pPr algn="l"/>
            <a:r>
              <a:rPr lang="sv-SE" sz="2550" dirty="0" smtClean="0"/>
              <a:t>Processhanteringssystem – design </a:t>
            </a:r>
            <a:endParaRPr lang="sv-SE" sz="255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480" y="1216290"/>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07" y="896494"/>
            <a:ext cx="2507616" cy="12241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0272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362967" y="3075378"/>
            <a:ext cx="8272605" cy="756084"/>
          </a:xfrm>
        </p:spPr>
        <p:txBody>
          <a:bodyPr>
            <a:noAutofit/>
          </a:bodyPr>
          <a:lstStyle/>
          <a:p>
            <a:pPr marL="0">
              <a:buNone/>
            </a:pPr>
            <a:r>
              <a:rPr lang="sv-SE" sz="1400" b="1" dirty="0" smtClean="0"/>
              <a:t>Processhanteringssystem</a:t>
            </a:r>
            <a:r>
              <a:rPr lang="sv-SE" sz="1400" dirty="0" smtClean="0"/>
              <a:t> – När processinstanserna sedan exekverar (till exempel Joakim Snyggs order hanteras i systemet) är det inte säkert att användarna ser processmodellerna. Ofta ser en användare bara en lista med sina arbetsuppgifter – så kallade ”work items” – de uppgifter som han/hon ska genomföra (användarinput) för att processer ska kunna fortsätta exekvera </a:t>
            </a:r>
            <a:endParaRPr lang="sv-SE" sz="1400" dirty="0"/>
          </a:p>
        </p:txBody>
      </p:sp>
      <p:sp>
        <p:nvSpPr>
          <p:cNvPr id="4" name="Title 1"/>
          <p:cNvSpPr>
            <a:spLocks noGrp="1"/>
          </p:cNvSpPr>
          <p:nvPr>
            <p:ph type="title"/>
          </p:nvPr>
        </p:nvSpPr>
        <p:spPr>
          <a:xfrm>
            <a:off x="255183" y="239878"/>
            <a:ext cx="8109107" cy="857250"/>
          </a:xfrm>
        </p:spPr>
        <p:txBody>
          <a:bodyPr>
            <a:noAutofit/>
          </a:bodyPr>
          <a:lstStyle/>
          <a:p>
            <a:pPr algn="l"/>
            <a:r>
              <a:rPr lang="sv-SE" sz="2550" dirty="0" smtClean="0"/>
              <a:t>Processhanteringssystem - exekvering</a:t>
            </a:r>
            <a:endParaRPr lang="sv-SE" sz="255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480" y="1517849"/>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86963" y="914907"/>
            <a:ext cx="4437624" cy="1244635"/>
          </a:xfrm>
          <a:prstGeom prst="rect">
            <a:avLst/>
          </a:prstGeom>
          <a:noFill/>
        </p:spPr>
      </p:pic>
    </p:spTree>
    <p:extLst>
      <p:ext uri="{BB962C8B-B14F-4D97-AF65-F5344CB8AC3E}">
        <p14:creationId xmlns:p14="http://schemas.microsoft.com/office/powerpoint/2010/main" val="292255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92950" y="370153"/>
            <a:ext cx="7820372" cy="596700"/>
          </a:xfrm>
        </p:spPr>
        <p:txBody>
          <a:bodyPr/>
          <a:lstStyle/>
          <a:p>
            <a:r>
              <a:rPr lang="sv-SE" sz="2400" dirty="0"/>
              <a:t>Fördelar med processhanteringssystem</a:t>
            </a:r>
          </a:p>
        </p:txBody>
      </p:sp>
      <p:sp>
        <p:nvSpPr>
          <p:cNvPr id="3" name="Content Placeholder 2"/>
          <p:cNvSpPr>
            <a:spLocks noGrp="1"/>
          </p:cNvSpPr>
          <p:nvPr>
            <p:ph idx="1"/>
          </p:nvPr>
        </p:nvSpPr>
        <p:spPr>
          <a:xfrm>
            <a:off x="454692" y="1133228"/>
            <a:ext cx="8157680" cy="2142340"/>
          </a:xfrm>
        </p:spPr>
        <p:txBody>
          <a:bodyPr>
            <a:noAutofit/>
          </a:bodyPr>
          <a:lstStyle/>
          <a:p>
            <a:r>
              <a:rPr lang="sv-SE" sz="1400" dirty="0" smtClean="0"/>
              <a:t>Processhanteringsystem stödjer </a:t>
            </a:r>
            <a:r>
              <a:rPr lang="sv-SE" sz="1400" dirty="0" smtClean="0"/>
              <a:t>utformning </a:t>
            </a:r>
            <a:r>
              <a:rPr lang="sv-SE" sz="1400" dirty="0" smtClean="0"/>
              <a:t>av </a:t>
            </a:r>
            <a:r>
              <a:rPr lang="sv-SE" sz="1400" dirty="0" smtClean="0"/>
              <a:t>en process </a:t>
            </a:r>
            <a:r>
              <a:rPr lang="sv-SE" sz="1400" dirty="0" smtClean="0"/>
              <a:t>med hjälp av (delvis exekverbara) processmodeller – som visar automatiserade aktiviteter, aktiviteter med användarinput och manuella aktiviteter</a:t>
            </a:r>
          </a:p>
          <a:p>
            <a:r>
              <a:rPr lang="sv-SE" sz="1400" dirty="0"/>
              <a:t>Processhanteringssystem kan stödja design </a:t>
            </a:r>
            <a:r>
              <a:rPr lang="sv-SE" sz="1400" dirty="0" smtClean="0"/>
              <a:t>(programmering) av </a:t>
            </a:r>
            <a:r>
              <a:rPr lang="sv-SE" sz="1400" dirty="0"/>
              <a:t>automatiserade </a:t>
            </a:r>
            <a:r>
              <a:rPr lang="sv-SE" sz="1400" dirty="0" smtClean="0"/>
              <a:t>aktiviteter och skapande av olika ”work item list”</a:t>
            </a:r>
            <a:endParaRPr lang="sv-SE" sz="1400" dirty="0"/>
          </a:p>
          <a:p>
            <a:r>
              <a:rPr lang="sv-SE" sz="1400" dirty="0" smtClean="0"/>
              <a:t>Processhanteringssystem kan – vid exekvering av processinstanser (som hantering av Joakim Snyggs order) - styra </a:t>
            </a:r>
            <a:r>
              <a:rPr lang="sv-SE" sz="1400" dirty="0"/>
              <a:t>användare </a:t>
            </a:r>
            <a:r>
              <a:rPr lang="sv-SE" sz="1400" dirty="0" smtClean="0"/>
              <a:t>att arbeta </a:t>
            </a:r>
            <a:r>
              <a:rPr lang="sv-SE" sz="1400" dirty="0"/>
              <a:t>i en viss ordning – därmed kan variation i utförande av processer minska och därmed produkters och tjänsters kvalitet </a:t>
            </a:r>
            <a:r>
              <a:rPr lang="sv-SE" sz="1400" dirty="0" smtClean="0"/>
              <a:t>öka (tänk Six Sigma)</a:t>
            </a:r>
          </a:p>
          <a:p>
            <a:endParaRPr lang="sv-SE" sz="1400" dirty="0"/>
          </a:p>
        </p:txBody>
      </p:sp>
    </p:spTree>
    <p:extLst>
      <p:ext uri="{BB962C8B-B14F-4D97-AF65-F5344CB8AC3E}">
        <p14:creationId xmlns:p14="http://schemas.microsoft.com/office/powerpoint/2010/main" val="251745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4335</TotalTime>
  <Words>2069</Words>
  <Application>Microsoft Office PowerPoint</Application>
  <PresentationFormat>On-screen Show (16:9)</PresentationFormat>
  <Paragraphs>228</Paragraphs>
  <Slides>38</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38</vt:i4>
      </vt:variant>
    </vt:vector>
  </HeadingPairs>
  <TitlesOfParts>
    <vt:vector size="47" baseType="lpstr">
      <vt:lpstr>Arial</vt:lpstr>
      <vt:lpstr>Arial Black</vt:lpstr>
      <vt:lpstr>Calibri</vt:lpstr>
      <vt:lpstr>Verdana</vt:lpstr>
      <vt:lpstr>su_dsv_ppt_template_16_9_20130920</vt:lpstr>
      <vt:lpstr>English SU 16:9 - Widescreen</vt:lpstr>
      <vt:lpstr>SU 16:9 - Blå Widescreen</vt:lpstr>
      <vt:lpstr>English SU 16:9 - Blå Widescreen</vt:lpstr>
      <vt:lpstr>Special</vt:lpstr>
      <vt:lpstr>Informationssystem 3  Processhanteringssystem, Supply chain-system, Kundhanteringssystem, Samarbetssystem,  Sociala medier</vt:lpstr>
      <vt:lpstr>PowerPoint Presentation</vt:lpstr>
      <vt:lpstr>Meddelandemäklare</vt:lpstr>
      <vt:lpstr>Processhanteringssystem</vt:lpstr>
      <vt:lpstr>Processhanteringssystem</vt:lpstr>
      <vt:lpstr>Processhanteringssystem och meddelandemäklare</vt:lpstr>
      <vt:lpstr>Processhanteringssystem – design </vt:lpstr>
      <vt:lpstr>Processhanteringssystem - exekvering</vt:lpstr>
      <vt:lpstr>Fördelar med processhanteringssystem</vt:lpstr>
      <vt:lpstr>Fördelar med processhanteringssystem</vt:lpstr>
      <vt:lpstr>Nackdelar med processhanteringssystem</vt:lpstr>
      <vt:lpstr>Business Process Management (BPM)</vt:lpstr>
      <vt:lpstr>Varför BPM?</vt:lpstr>
      <vt:lpstr>Systemstöd för BPM</vt:lpstr>
      <vt:lpstr>PowerPoint Presentation</vt:lpstr>
      <vt:lpstr>Supply Chain Management</vt:lpstr>
      <vt:lpstr>Leverantörskedja (supply-chain)</vt:lpstr>
      <vt:lpstr>Bullwhip effect</vt:lpstr>
      <vt:lpstr>Supply-Chain Management System</vt:lpstr>
      <vt:lpstr>Kundhanteringssystem</vt:lpstr>
      <vt:lpstr>Kundhanteringssystem</vt:lpstr>
      <vt:lpstr>Kundhanteringssystem</vt:lpstr>
      <vt:lpstr>RFM-modellen</vt:lpstr>
      <vt:lpstr>Problem med kundhanteringssystem</vt:lpstr>
      <vt:lpstr>PowerPoint Presentation</vt:lpstr>
      <vt:lpstr>Samarbetssystem</vt:lpstr>
      <vt:lpstr>Vad är samarbetssystem?</vt:lpstr>
      <vt:lpstr>Centrala funktioner - Kommunikation</vt:lpstr>
      <vt:lpstr>Centrala funktioner – Content Management</vt:lpstr>
      <vt:lpstr>Centrala funktioner –Projektstöd/Workflow</vt:lpstr>
      <vt:lpstr>Computer-Supported Cooperative Work (CSCW)</vt:lpstr>
      <vt:lpstr>Sociala Medier</vt:lpstr>
      <vt:lpstr>Sociala Medier</vt:lpstr>
      <vt:lpstr>Sociala Medier</vt:lpstr>
      <vt:lpstr>Sociala Medier</vt:lpstr>
      <vt:lpstr>Shared space</vt:lpstr>
      <vt:lpstr>Shared space</vt:lpstr>
      <vt:lpstr>Shared space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290</cp:revision>
  <cp:lastPrinted>2016-10-04T05:41:48Z</cp:lastPrinted>
  <dcterms:created xsi:type="dcterms:W3CDTF">2015-05-25T21:35:52Z</dcterms:created>
  <dcterms:modified xsi:type="dcterms:W3CDTF">2018-10-15T21:47:40Z</dcterms:modified>
</cp:coreProperties>
</file>