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40"/>
  </p:notesMasterIdLst>
  <p:handoutMasterIdLst>
    <p:handoutMasterId r:id="rId41"/>
  </p:handoutMasterIdLst>
  <p:sldIdLst>
    <p:sldId id="264" r:id="rId6"/>
    <p:sldId id="359" r:id="rId7"/>
    <p:sldId id="297" r:id="rId8"/>
    <p:sldId id="296" r:id="rId9"/>
    <p:sldId id="356" r:id="rId10"/>
    <p:sldId id="346" r:id="rId11"/>
    <p:sldId id="344" r:id="rId12"/>
    <p:sldId id="357" r:id="rId13"/>
    <p:sldId id="351" r:id="rId14"/>
    <p:sldId id="361" r:id="rId15"/>
    <p:sldId id="348" r:id="rId16"/>
    <p:sldId id="364" r:id="rId17"/>
    <p:sldId id="365" r:id="rId18"/>
    <p:sldId id="352" r:id="rId19"/>
    <p:sldId id="362" r:id="rId20"/>
    <p:sldId id="349" r:id="rId21"/>
    <p:sldId id="353" r:id="rId22"/>
    <p:sldId id="368" r:id="rId23"/>
    <p:sldId id="367" r:id="rId24"/>
    <p:sldId id="366" r:id="rId25"/>
    <p:sldId id="369" r:id="rId26"/>
    <p:sldId id="350" r:id="rId27"/>
    <p:sldId id="363" r:id="rId28"/>
    <p:sldId id="311" r:id="rId29"/>
    <p:sldId id="354" r:id="rId30"/>
    <p:sldId id="303" r:id="rId31"/>
    <p:sldId id="355" r:id="rId32"/>
    <p:sldId id="358" r:id="rId33"/>
    <p:sldId id="345" r:id="rId34"/>
    <p:sldId id="302" r:id="rId35"/>
    <p:sldId id="373" r:id="rId36"/>
    <p:sldId id="360" r:id="rId37"/>
    <p:sldId id="371" r:id="rId38"/>
    <p:sldId id="372" r:id="rId39"/>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4660"/>
  </p:normalViewPr>
  <p:slideViewPr>
    <p:cSldViewPr snapToGrid="0">
      <p:cViewPr varScale="1">
        <p:scale>
          <a:sx n="93" d="100"/>
          <a:sy n="93" d="100"/>
        </p:scale>
        <p:origin x="714"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7C84FDD-BB37-6B48-A9C5-1C3155F992C4}" type="datetimeFigureOut">
              <a:rPr lang="en-US" smtClean="0"/>
              <a:t>5/14/2018</a:t>
            </a:fld>
            <a:endParaRPr lang="sv-SE"/>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2100B7E-7A17-47E8-A5AB-33071C0C8AAA}" type="datetimeFigureOut">
              <a:rPr lang="sv-SE" smtClean="0"/>
              <a:pPr/>
              <a:t>2018-05-14</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eaLnBrk="0" hangingPunct="0">
              <a:defRPr sz="1500" i="1">
                <a:solidFill>
                  <a:schemeClr val="tx1"/>
                </a:solidFill>
                <a:latin typeface="Arial" panose="020B0604020202020204" pitchFamily="34" charset="0"/>
              </a:defRPr>
            </a:lvl1pPr>
            <a:lvl2pPr marL="804763" indent="-309524" defTabSz="1036907" eaLnBrk="0" hangingPunct="0">
              <a:defRPr sz="1500" i="1">
                <a:solidFill>
                  <a:schemeClr val="tx1"/>
                </a:solidFill>
                <a:latin typeface="Arial" panose="020B0604020202020204" pitchFamily="34" charset="0"/>
              </a:defRPr>
            </a:lvl2pPr>
            <a:lvl3pPr marL="1238098" indent="-247620" defTabSz="1036907" eaLnBrk="0" hangingPunct="0">
              <a:defRPr sz="1500" i="1">
                <a:solidFill>
                  <a:schemeClr val="tx1"/>
                </a:solidFill>
                <a:latin typeface="Arial" panose="020B0604020202020204" pitchFamily="34" charset="0"/>
              </a:defRPr>
            </a:lvl3pPr>
            <a:lvl4pPr marL="1733337" indent="-247620" defTabSz="1036907" eaLnBrk="0" hangingPunct="0">
              <a:defRPr sz="1500" i="1">
                <a:solidFill>
                  <a:schemeClr val="tx1"/>
                </a:solidFill>
                <a:latin typeface="Arial" panose="020B0604020202020204" pitchFamily="34" charset="0"/>
              </a:defRPr>
            </a:lvl4pPr>
            <a:lvl5pPr marL="2228576" indent="-247620" defTabSz="1036907" eaLnBrk="0" hangingPunct="0">
              <a:defRPr sz="1500" i="1">
                <a:solidFill>
                  <a:schemeClr val="tx1"/>
                </a:solidFill>
                <a:latin typeface="Arial" panose="020B0604020202020204" pitchFamily="34" charset="0"/>
              </a:defRPr>
            </a:lvl5pPr>
            <a:lvl6pPr marL="2723815" indent="-247620" defTabSz="1036907" eaLnBrk="0" fontAlgn="base" hangingPunct="0">
              <a:spcBef>
                <a:spcPct val="0"/>
              </a:spcBef>
              <a:spcAft>
                <a:spcPct val="0"/>
              </a:spcAft>
              <a:defRPr sz="1500" i="1">
                <a:solidFill>
                  <a:schemeClr val="tx1"/>
                </a:solidFill>
                <a:latin typeface="Arial" panose="020B0604020202020204" pitchFamily="34" charset="0"/>
              </a:defRPr>
            </a:lvl6pPr>
            <a:lvl7pPr marL="3219054" indent="-247620" defTabSz="1036907" eaLnBrk="0" fontAlgn="base" hangingPunct="0">
              <a:spcBef>
                <a:spcPct val="0"/>
              </a:spcBef>
              <a:spcAft>
                <a:spcPct val="0"/>
              </a:spcAft>
              <a:defRPr sz="1500" i="1">
                <a:solidFill>
                  <a:schemeClr val="tx1"/>
                </a:solidFill>
                <a:latin typeface="Arial" panose="020B0604020202020204" pitchFamily="34" charset="0"/>
              </a:defRPr>
            </a:lvl7pPr>
            <a:lvl8pPr marL="3714293" indent="-247620" defTabSz="1036907" eaLnBrk="0" fontAlgn="base" hangingPunct="0">
              <a:spcBef>
                <a:spcPct val="0"/>
              </a:spcBef>
              <a:spcAft>
                <a:spcPct val="0"/>
              </a:spcAft>
              <a:defRPr sz="1500" i="1">
                <a:solidFill>
                  <a:schemeClr val="tx1"/>
                </a:solidFill>
                <a:latin typeface="Arial" panose="020B0604020202020204" pitchFamily="34" charset="0"/>
              </a:defRPr>
            </a:lvl8pPr>
            <a:lvl9pPr marL="4209532" indent="-247620" defTabSz="1036907" eaLnBrk="0" fontAlgn="base" hangingPunct="0">
              <a:spcBef>
                <a:spcPct val="0"/>
              </a:spcBef>
              <a:spcAft>
                <a:spcPct val="0"/>
              </a:spcAft>
              <a:defRPr sz="1500" i="1">
                <a:solidFill>
                  <a:schemeClr val="tx1"/>
                </a:solidFill>
                <a:latin typeface="Arial" panose="020B0604020202020204" pitchFamily="34" charset="0"/>
              </a:defRPr>
            </a:lvl9pPr>
          </a:lstStyle>
          <a:p>
            <a:pPr eaLnBrk="1" hangingPunct="1"/>
            <a:fld id="{5266984B-3571-4922-8C75-0CFD71F5D64F}" type="slidenum">
              <a:rPr lang="en-US" altLang="sv-SE" sz="1400" i="0"/>
              <a:pPr eaLnBrk="1" hangingPunct="1"/>
              <a:t>3</a:t>
            </a:fld>
            <a:endParaRPr lang="en-US" altLang="sv-SE" sz="1400" i="0"/>
          </a:p>
        </p:txBody>
      </p:sp>
    </p:spTree>
    <p:extLst>
      <p:ext uri="{BB962C8B-B14F-4D97-AF65-F5344CB8AC3E}">
        <p14:creationId xmlns:p14="http://schemas.microsoft.com/office/powerpoint/2010/main" val="170685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eaLnBrk="0" hangingPunct="0">
              <a:defRPr sz="1500" i="1">
                <a:solidFill>
                  <a:schemeClr val="tx1"/>
                </a:solidFill>
                <a:latin typeface="Arial" panose="020B0604020202020204" pitchFamily="34" charset="0"/>
              </a:defRPr>
            </a:lvl1pPr>
            <a:lvl2pPr marL="804763" indent="-309524" defTabSz="1036907" eaLnBrk="0" hangingPunct="0">
              <a:defRPr sz="1500" i="1">
                <a:solidFill>
                  <a:schemeClr val="tx1"/>
                </a:solidFill>
                <a:latin typeface="Arial" panose="020B0604020202020204" pitchFamily="34" charset="0"/>
              </a:defRPr>
            </a:lvl2pPr>
            <a:lvl3pPr marL="1238098" indent="-247620" defTabSz="1036907" eaLnBrk="0" hangingPunct="0">
              <a:defRPr sz="1500" i="1">
                <a:solidFill>
                  <a:schemeClr val="tx1"/>
                </a:solidFill>
                <a:latin typeface="Arial" panose="020B0604020202020204" pitchFamily="34" charset="0"/>
              </a:defRPr>
            </a:lvl3pPr>
            <a:lvl4pPr marL="1733337" indent="-247620" defTabSz="1036907" eaLnBrk="0" hangingPunct="0">
              <a:defRPr sz="1500" i="1">
                <a:solidFill>
                  <a:schemeClr val="tx1"/>
                </a:solidFill>
                <a:latin typeface="Arial" panose="020B0604020202020204" pitchFamily="34" charset="0"/>
              </a:defRPr>
            </a:lvl4pPr>
            <a:lvl5pPr marL="2228576" indent="-247620" defTabSz="1036907" eaLnBrk="0" hangingPunct="0">
              <a:defRPr sz="1500" i="1">
                <a:solidFill>
                  <a:schemeClr val="tx1"/>
                </a:solidFill>
                <a:latin typeface="Arial" panose="020B0604020202020204" pitchFamily="34" charset="0"/>
              </a:defRPr>
            </a:lvl5pPr>
            <a:lvl6pPr marL="2723815" indent="-247620" defTabSz="1036907" eaLnBrk="0" fontAlgn="base" hangingPunct="0">
              <a:spcBef>
                <a:spcPct val="0"/>
              </a:spcBef>
              <a:spcAft>
                <a:spcPct val="0"/>
              </a:spcAft>
              <a:defRPr sz="1500" i="1">
                <a:solidFill>
                  <a:schemeClr val="tx1"/>
                </a:solidFill>
                <a:latin typeface="Arial" panose="020B0604020202020204" pitchFamily="34" charset="0"/>
              </a:defRPr>
            </a:lvl6pPr>
            <a:lvl7pPr marL="3219054" indent="-247620" defTabSz="1036907" eaLnBrk="0" fontAlgn="base" hangingPunct="0">
              <a:spcBef>
                <a:spcPct val="0"/>
              </a:spcBef>
              <a:spcAft>
                <a:spcPct val="0"/>
              </a:spcAft>
              <a:defRPr sz="1500" i="1">
                <a:solidFill>
                  <a:schemeClr val="tx1"/>
                </a:solidFill>
                <a:latin typeface="Arial" panose="020B0604020202020204" pitchFamily="34" charset="0"/>
              </a:defRPr>
            </a:lvl7pPr>
            <a:lvl8pPr marL="3714293" indent="-247620" defTabSz="1036907" eaLnBrk="0" fontAlgn="base" hangingPunct="0">
              <a:spcBef>
                <a:spcPct val="0"/>
              </a:spcBef>
              <a:spcAft>
                <a:spcPct val="0"/>
              </a:spcAft>
              <a:defRPr sz="1500" i="1">
                <a:solidFill>
                  <a:schemeClr val="tx1"/>
                </a:solidFill>
                <a:latin typeface="Arial" panose="020B0604020202020204" pitchFamily="34" charset="0"/>
              </a:defRPr>
            </a:lvl8pPr>
            <a:lvl9pPr marL="4209532" indent="-247620" defTabSz="1036907" eaLnBrk="0" fontAlgn="base" hangingPunct="0">
              <a:spcBef>
                <a:spcPct val="0"/>
              </a:spcBef>
              <a:spcAft>
                <a:spcPct val="0"/>
              </a:spcAft>
              <a:defRPr sz="1500" i="1">
                <a:solidFill>
                  <a:schemeClr val="tx1"/>
                </a:solidFill>
                <a:latin typeface="Arial" panose="020B0604020202020204" pitchFamily="34" charset="0"/>
              </a:defRPr>
            </a:lvl9pPr>
          </a:lstStyle>
          <a:p>
            <a:pPr eaLnBrk="1" hangingPunct="1"/>
            <a:fld id="{494B03DD-33AD-43FA-8C8E-009BBC9C0714}" type="slidenum">
              <a:rPr lang="en-US" altLang="sv-SE" sz="1400" i="0"/>
              <a:pPr eaLnBrk="1" hangingPunct="1"/>
              <a:t>4</a:t>
            </a:fld>
            <a:endParaRPr lang="en-US" altLang="sv-SE" sz="1400" i="0"/>
          </a:p>
        </p:txBody>
      </p:sp>
      <p:sp>
        <p:nvSpPr>
          <p:cNvPr id="54275" name="Rectangle 2"/>
          <p:cNvSpPr>
            <a:spLocks noGrp="1" noRot="1" noChangeAspect="1" noChangeArrowheads="1" noTextEdit="1"/>
          </p:cNvSpPr>
          <p:nvPr>
            <p:ph type="sldImg"/>
          </p:nvPr>
        </p:nvSpPr>
        <p:spPr>
          <a:xfrm>
            <a:off x="204788" y="571500"/>
            <a:ext cx="7162800" cy="4030663"/>
          </a:xfrm>
          <a:ln/>
        </p:spPr>
      </p:sp>
      <p:sp>
        <p:nvSpPr>
          <p:cNvPr id="54276" name="Rectangle 3"/>
          <p:cNvSpPr>
            <a:spLocks noGrp="1" noChangeArrowheads="1"/>
          </p:cNvSpPr>
          <p:nvPr>
            <p:ph type="body" idx="1"/>
          </p:nvPr>
        </p:nvSpPr>
        <p:spPr>
          <a:xfrm>
            <a:off x="509440" y="4662435"/>
            <a:ext cx="6875804" cy="57463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3744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eaLnBrk="0" hangingPunct="0">
              <a:defRPr sz="1500" i="1">
                <a:solidFill>
                  <a:schemeClr val="tx1"/>
                </a:solidFill>
                <a:latin typeface="Arial" panose="020B0604020202020204" pitchFamily="34" charset="0"/>
              </a:defRPr>
            </a:lvl1pPr>
            <a:lvl2pPr marL="804763" indent="-309524" defTabSz="1036907" eaLnBrk="0" hangingPunct="0">
              <a:defRPr sz="1500" i="1">
                <a:solidFill>
                  <a:schemeClr val="tx1"/>
                </a:solidFill>
                <a:latin typeface="Arial" panose="020B0604020202020204" pitchFamily="34" charset="0"/>
              </a:defRPr>
            </a:lvl2pPr>
            <a:lvl3pPr marL="1238098" indent="-247620" defTabSz="1036907" eaLnBrk="0" hangingPunct="0">
              <a:defRPr sz="1500" i="1">
                <a:solidFill>
                  <a:schemeClr val="tx1"/>
                </a:solidFill>
                <a:latin typeface="Arial" panose="020B0604020202020204" pitchFamily="34" charset="0"/>
              </a:defRPr>
            </a:lvl3pPr>
            <a:lvl4pPr marL="1733337" indent="-247620" defTabSz="1036907" eaLnBrk="0" hangingPunct="0">
              <a:defRPr sz="1500" i="1">
                <a:solidFill>
                  <a:schemeClr val="tx1"/>
                </a:solidFill>
                <a:latin typeface="Arial" panose="020B0604020202020204" pitchFamily="34" charset="0"/>
              </a:defRPr>
            </a:lvl4pPr>
            <a:lvl5pPr marL="2228576" indent="-247620" defTabSz="1036907" eaLnBrk="0" hangingPunct="0">
              <a:defRPr sz="1500" i="1">
                <a:solidFill>
                  <a:schemeClr val="tx1"/>
                </a:solidFill>
                <a:latin typeface="Arial" panose="020B0604020202020204" pitchFamily="34" charset="0"/>
              </a:defRPr>
            </a:lvl5pPr>
            <a:lvl6pPr marL="2723815" indent="-247620" defTabSz="1036907" eaLnBrk="0" fontAlgn="base" hangingPunct="0">
              <a:spcBef>
                <a:spcPct val="0"/>
              </a:spcBef>
              <a:spcAft>
                <a:spcPct val="0"/>
              </a:spcAft>
              <a:defRPr sz="1500" i="1">
                <a:solidFill>
                  <a:schemeClr val="tx1"/>
                </a:solidFill>
                <a:latin typeface="Arial" panose="020B0604020202020204" pitchFamily="34" charset="0"/>
              </a:defRPr>
            </a:lvl6pPr>
            <a:lvl7pPr marL="3219054" indent="-247620" defTabSz="1036907" eaLnBrk="0" fontAlgn="base" hangingPunct="0">
              <a:spcBef>
                <a:spcPct val="0"/>
              </a:spcBef>
              <a:spcAft>
                <a:spcPct val="0"/>
              </a:spcAft>
              <a:defRPr sz="1500" i="1">
                <a:solidFill>
                  <a:schemeClr val="tx1"/>
                </a:solidFill>
                <a:latin typeface="Arial" panose="020B0604020202020204" pitchFamily="34" charset="0"/>
              </a:defRPr>
            </a:lvl7pPr>
            <a:lvl8pPr marL="3714293" indent="-247620" defTabSz="1036907" eaLnBrk="0" fontAlgn="base" hangingPunct="0">
              <a:spcBef>
                <a:spcPct val="0"/>
              </a:spcBef>
              <a:spcAft>
                <a:spcPct val="0"/>
              </a:spcAft>
              <a:defRPr sz="1500" i="1">
                <a:solidFill>
                  <a:schemeClr val="tx1"/>
                </a:solidFill>
                <a:latin typeface="Arial" panose="020B0604020202020204" pitchFamily="34" charset="0"/>
              </a:defRPr>
            </a:lvl8pPr>
            <a:lvl9pPr marL="4209532" indent="-247620" defTabSz="1036907" eaLnBrk="0" fontAlgn="base" hangingPunct="0">
              <a:spcBef>
                <a:spcPct val="0"/>
              </a:spcBef>
              <a:spcAft>
                <a:spcPct val="0"/>
              </a:spcAft>
              <a:defRPr sz="1500" i="1">
                <a:solidFill>
                  <a:schemeClr val="tx1"/>
                </a:solidFill>
                <a:latin typeface="Arial" panose="020B0604020202020204" pitchFamily="34" charset="0"/>
              </a:defRPr>
            </a:lvl9pPr>
          </a:lstStyle>
          <a:p>
            <a:pPr eaLnBrk="1" hangingPunct="1"/>
            <a:fld id="{494B03DD-33AD-43FA-8C8E-009BBC9C0714}" type="slidenum">
              <a:rPr lang="en-US" altLang="sv-SE" sz="1400" i="0"/>
              <a:pPr eaLnBrk="1" hangingPunct="1"/>
              <a:t>5</a:t>
            </a:fld>
            <a:endParaRPr lang="en-US" altLang="sv-SE" sz="1400" i="0"/>
          </a:p>
        </p:txBody>
      </p:sp>
      <p:sp>
        <p:nvSpPr>
          <p:cNvPr id="54275" name="Rectangle 2"/>
          <p:cNvSpPr>
            <a:spLocks noGrp="1" noRot="1" noChangeAspect="1" noChangeArrowheads="1" noTextEdit="1"/>
          </p:cNvSpPr>
          <p:nvPr>
            <p:ph type="sldImg"/>
          </p:nvPr>
        </p:nvSpPr>
        <p:spPr>
          <a:xfrm>
            <a:off x="204788" y="571500"/>
            <a:ext cx="7162800" cy="4030663"/>
          </a:xfrm>
          <a:ln/>
        </p:spPr>
      </p:sp>
      <p:sp>
        <p:nvSpPr>
          <p:cNvPr id="54276" name="Rectangle 3"/>
          <p:cNvSpPr>
            <a:spLocks noGrp="1" noChangeArrowheads="1"/>
          </p:cNvSpPr>
          <p:nvPr>
            <p:ph type="body" idx="1"/>
          </p:nvPr>
        </p:nvSpPr>
        <p:spPr>
          <a:xfrm>
            <a:off x="509440" y="4662435"/>
            <a:ext cx="6875804" cy="57463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207012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eaLnBrk="0" hangingPunct="0">
              <a:defRPr sz="1500" i="1">
                <a:solidFill>
                  <a:schemeClr val="tx1"/>
                </a:solidFill>
                <a:latin typeface="Arial" panose="020B0604020202020204" pitchFamily="34" charset="0"/>
              </a:defRPr>
            </a:lvl1pPr>
            <a:lvl2pPr marL="804763" indent="-309524" defTabSz="1036907" eaLnBrk="0" hangingPunct="0">
              <a:defRPr sz="1500" i="1">
                <a:solidFill>
                  <a:schemeClr val="tx1"/>
                </a:solidFill>
                <a:latin typeface="Arial" panose="020B0604020202020204" pitchFamily="34" charset="0"/>
              </a:defRPr>
            </a:lvl2pPr>
            <a:lvl3pPr marL="1238098" indent="-247620" defTabSz="1036907" eaLnBrk="0" hangingPunct="0">
              <a:defRPr sz="1500" i="1">
                <a:solidFill>
                  <a:schemeClr val="tx1"/>
                </a:solidFill>
                <a:latin typeface="Arial" panose="020B0604020202020204" pitchFamily="34" charset="0"/>
              </a:defRPr>
            </a:lvl3pPr>
            <a:lvl4pPr marL="1733337" indent="-247620" defTabSz="1036907" eaLnBrk="0" hangingPunct="0">
              <a:defRPr sz="1500" i="1">
                <a:solidFill>
                  <a:schemeClr val="tx1"/>
                </a:solidFill>
                <a:latin typeface="Arial" panose="020B0604020202020204" pitchFamily="34" charset="0"/>
              </a:defRPr>
            </a:lvl4pPr>
            <a:lvl5pPr marL="2228576" indent="-247620" defTabSz="1036907" eaLnBrk="0" hangingPunct="0">
              <a:defRPr sz="1500" i="1">
                <a:solidFill>
                  <a:schemeClr val="tx1"/>
                </a:solidFill>
                <a:latin typeface="Arial" panose="020B0604020202020204" pitchFamily="34" charset="0"/>
              </a:defRPr>
            </a:lvl5pPr>
            <a:lvl6pPr marL="2723815" indent="-247620" defTabSz="1036907" eaLnBrk="0" fontAlgn="base" hangingPunct="0">
              <a:spcBef>
                <a:spcPct val="0"/>
              </a:spcBef>
              <a:spcAft>
                <a:spcPct val="0"/>
              </a:spcAft>
              <a:defRPr sz="1500" i="1">
                <a:solidFill>
                  <a:schemeClr val="tx1"/>
                </a:solidFill>
                <a:latin typeface="Arial" panose="020B0604020202020204" pitchFamily="34" charset="0"/>
              </a:defRPr>
            </a:lvl6pPr>
            <a:lvl7pPr marL="3219054" indent="-247620" defTabSz="1036907" eaLnBrk="0" fontAlgn="base" hangingPunct="0">
              <a:spcBef>
                <a:spcPct val="0"/>
              </a:spcBef>
              <a:spcAft>
                <a:spcPct val="0"/>
              </a:spcAft>
              <a:defRPr sz="1500" i="1">
                <a:solidFill>
                  <a:schemeClr val="tx1"/>
                </a:solidFill>
                <a:latin typeface="Arial" panose="020B0604020202020204" pitchFamily="34" charset="0"/>
              </a:defRPr>
            </a:lvl7pPr>
            <a:lvl8pPr marL="3714293" indent="-247620" defTabSz="1036907" eaLnBrk="0" fontAlgn="base" hangingPunct="0">
              <a:spcBef>
                <a:spcPct val="0"/>
              </a:spcBef>
              <a:spcAft>
                <a:spcPct val="0"/>
              </a:spcAft>
              <a:defRPr sz="1500" i="1">
                <a:solidFill>
                  <a:schemeClr val="tx1"/>
                </a:solidFill>
                <a:latin typeface="Arial" panose="020B0604020202020204" pitchFamily="34" charset="0"/>
              </a:defRPr>
            </a:lvl8pPr>
            <a:lvl9pPr marL="4209532" indent="-247620" defTabSz="1036907" eaLnBrk="0" fontAlgn="base" hangingPunct="0">
              <a:spcBef>
                <a:spcPct val="0"/>
              </a:spcBef>
              <a:spcAft>
                <a:spcPct val="0"/>
              </a:spcAft>
              <a:defRPr sz="1500" i="1">
                <a:solidFill>
                  <a:schemeClr val="tx1"/>
                </a:solidFill>
                <a:latin typeface="Arial" panose="020B0604020202020204" pitchFamily="34" charset="0"/>
              </a:defRPr>
            </a:lvl9pPr>
          </a:lstStyle>
          <a:p>
            <a:pPr eaLnBrk="1" hangingPunct="1"/>
            <a:fld id="{494B03DD-33AD-43FA-8C8E-009BBC9C0714}" type="slidenum">
              <a:rPr lang="en-US" altLang="sv-SE" sz="1400" i="0"/>
              <a:pPr eaLnBrk="1" hangingPunct="1"/>
              <a:t>6</a:t>
            </a:fld>
            <a:endParaRPr lang="en-US" altLang="sv-SE" sz="1400" i="0"/>
          </a:p>
        </p:txBody>
      </p:sp>
      <p:sp>
        <p:nvSpPr>
          <p:cNvPr id="54275" name="Rectangle 2"/>
          <p:cNvSpPr>
            <a:spLocks noGrp="1" noRot="1" noChangeAspect="1" noChangeArrowheads="1" noTextEdit="1"/>
          </p:cNvSpPr>
          <p:nvPr>
            <p:ph type="sldImg"/>
          </p:nvPr>
        </p:nvSpPr>
        <p:spPr>
          <a:xfrm>
            <a:off x="204788" y="571500"/>
            <a:ext cx="7162800" cy="4030663"/>
          </a:xfrm>
          <a:ln/>
        </p:spPr>
      </p:sp>
      <p:sp>
        <p:nvSpPr>
          <p:cNvPr id="54276" name="Rectangle 3"/>
          <p:cNvSpPr>
            <a:spLocks noGrp="1" noChangeArrowheads="1"/>
          </p:cNvSpPr>
          <p:nvPr>
            <p:ph type="body" idx="1"/>
          </p:nvPr>
        </p:nvSpPr>
        <p:spPr>
          <a:xfrm>
            <a:off x="509440" y="4662435"/>
            <a:ext cx="6875804" cy="57463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sv-SE" altLang="sv-SE" smtClean="0">
                <a:latin typeface="Arial" panose="020B0604020202020204" pitchFamily="34" charset="0"/>
              </a:rPr>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Till höger ser vi modeller eller diagram av det som finns i verkligheten. Man bruka säga att dessa modeller/diagram ska representera eller avbilda företeelser i verkligheten.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dock att olika författare har olika syn på relationen mellan modell och diagram. Hos en del författare används modell, eller snarare grafisk modell, och diagram som synonymer.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Notera också att en modell behöver inte vara grafisk, den kan till exempel formuleras i textform eller som en formel. </a:t>
            </a:r>
          </a:p>
          <a:p>
            <a:pPr eaLnBrk="1" hangingPunct="1"/>
            <a:endParaRPr lang="sv-SE" altLang="sv-SE" smtClean="0">
              <a:latin typeface="Arial" panose="020B0604020202020204" pitchFamily="34" charset="0"/>
            </a:endParaRPr>
          </a:p>
          <a:p>
            <a:pPr eaLnBrk="1" hangingPunct="1"/>
            <a:r>
              <a:rPr lang="sv-SE" altLang="sv-SE" smtClean="0">
                <a:latin typeface="Arial" panose="020B0604020202020204" pitchFamily="34" charset="0"/>
              </a:rPr>
              <a:t>Om vi då tittar på den högra delen av bilden kan vi notera följande: </a:t>
            </a:r>
          </a:p>
          <a:p>
            <a:pPr eaLnBrk="1" hangingPunct="1"/>
            <a:r>
              <a:rPr lang="sv-SE" altLang="sv-SE" smtClean="0">
                <a:latin typeface="Arial" panose="020B0604020202020204" pitchFamily="34" charset="0"/>
              </a:rPr>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altLang="sv-SE" smtClean="0">
                <a:latin typeface="Arial" panose="020B0604020202020204" pitchFamily="34" charset="0"/>
              </a:rPr>
              <a:t>- på mellersta nivån finns användningsfallsdiagram för att modellera interaktionen mellan människor och datorer, </a:t>
            </a:r>
          </a:p>
          <a:p>
            <a:pPr eaLnBrk="1" hangingPunct="1"/>
            <a:r>
              <a:rPr lang="sv-SE" altLang="sv-SE" smtClean="0">
                <a:latin typeface="Arial" panose="020B0604020202020204" pitchFamily="34" charset="0"/>
              </a:rPr>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altLang="sv-SE" smtClean="0">
              <a:latin typeface="Arial" panose="020B0604020202020204" pitchFamily="34" charset="0"/>
            </a:endParaRPr>
          </a:p>
          <a:p>
            <a:pPr eaLnBrk="1" hangingPunct="1">
              <a:spcBef>
                <a:spcPct val="0"/>
              </a:spcBef>
            </a:pPr>
            <a:r>
              <a:rPr lang="sv-SE" altLang="sv-SE" smtClean="0">
                <a:latin typeface="Arial" panose="020B0604020202020204" pitchFamily="34" charset="0"/>
              </a:rPr>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altLang="sv-SE" smtClean="0">
              <a:latin typeface="Arial" panose="020B0604020202020204" pitchFamily="34" charset="0"/>
            </a:endParaRPr>
          </a:p>
        </p:txBody>
      </p:sp>
    </p:spTree>
    <p:extLst>
      <p:ext uri="{BB962C8B-B14F-4D97-AF65-F5344CB8AC3E}">
        <p14:creationId xmlns:p14="http://schemas.microsoft.com/office/powerpoint/2010/main" val="347147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eaLnBrk="0" hangingPunct="0">
              <a:defRPr sz="1500" i="1">
                <a:solidFill>
                  <a:schemeClr val="tx1"/>
                </a:solidFill>
                <a:latin typeface="Arial" panose="020B0604020202020204" pitchFamily="34" charset="0"/>
              </a:defRPr>
            </a:lvl1pPr>
            <a:lvl2pPr marL="804763" indent="-309524" defTabSz="1036907" eaLnBrk="0" hangingPunct="0">
              <a:defRPr sz="1500" i="1">
                <a:solidFill>
                  <a:schemeClr val="tx1"/>
                </a:solidFill>
                <a:latin typeface="Arial" panose="020B0604020202020204" pitchFamily="34" charset="0"/>
              </a:defRPr>
            </a:lvl2pPr>
            <a:lvl3pPr marL="1238098" indent="-247620" defTabSz="1036907" eaLnBrk="0" hangingPunct="0">
              <a:defRPr sz="1500" i="1">
                <a:solidFill>
                  <a:schemeClr val="tx1"/>
                </a:solidFill>
                <a:latin typeface="Arial" panose="020B0604020202020204" pitchFamily="34" charset="0"/>
              </a:defRPr>
            </a:lvl3pPr>
            <a:lvl4pPr marL="1733337" indent="-247620" defTabSz="1036907" eaLnBrk="0" hangingPunct="0">
              <a:defRPr sz="1500" i="1">
                <a:solidFill>
                  <a:schemeClr val="tx1"/>
                </a:solidFill>
                <a:latin typeface="Arial" panose="020B0604020202020204" pitchFamily="34" charset="0"/>
              </a:defRPr>
            </a:lvl4pPr>
            <a:lvl5pPr marL="2228576" indent="-247620" defTabSz="1036907" eaLnBrk="0" hangingPunct="0">
              <a:defRPr sz="1500" i="1">
                <a:solidFill>
                  <a:schemeClr val="tx1"/>
                </a:solidFill>
                <a:latin typeface="Arial" panose="020B0604020202020204" pitchFamily="34" charset="0"/>
              </a:defRPr>
            </a:lvl5pPr>
            <a:lvl6pPr marL="2723815" indent="-247620" defTabSz="1036907" eaLnBrk="0" fontAlgn="base" hangingPunct="0">
              <a:spcBef>
                <a:spcPct val="0"/>
              </a:spcBef>
              <a:spcAft>
                <a:spcPct val="0"/>
              </a:spcAft>
              <a:defRPr sz="1500" i="1">
                <a:solidFill>
                  <a:schemeClr val="tx1"/>
                </a:solidFill>
                <a:latin typeface="Arial" panose="020B0604020202020204" pitchFamily="34" charset="0"/>
              </a:defRPr>
            </a:lvl6pPr>
            <a:lvl7pPr marL="3219054" indent="-247620" defTabSz="1036907" eaLnBrk="0" fontAlgn="base" hangingPunct="0">
              <a:spcBef>
                <a:spcPct val="0"/>
              </a:spcBef>
              <a:spcAft>
                <a:spcPct val="0"/>
              </a:spcAft>
              <a:defRPr sz="1500" i="1">
                <a:solidFill>
                  <a:schemeClr val="tx1"/>
                </a:solidFill>
                <a:latin typeface="Arial" panose="020B0604020202020204" pitchFamily="34" charset="0"/>
              </a:defRPr>
            </a:lvl7pPr>
            <a:lvl8pPr marL="3714293" indent="-247620" defTabSz="1036907" eaLnBrk="0" fontAlgn="base" hangingPunct="0">
              <a:spcBef>
                <a:spcPct val="0"/>
              </a:spcBef>
              <a:spcAft>
                <a:spcPct val="0"/>
              </a:spcAft>
              <a:defRPr sz="1500" i="1">
                <a:solidFill>
                  <a:schemeClr val="tx1"/>
                </a:solidFill>
                <a:latin typeface="Arial" panose="020B0604020202020204" pitchFamily="34" charset="0"/>
              </a:defRPr>
            </a:lvl8pPr>
            <a:lvl9pPr marL="4209532" indent="-247620" defTabSz="1036907" eaLnBrk="0" fontAlgn="base" hangingPunct="0">
              <a:spcBef>
                <a:spcPct val="0"/>
              </a:spcBef>
              <a:spcAft>
                <a:spcPct val="0"/>
              </a:spcAft>
              <a:defRPr sz="1500" i="1">
                <a:solidFill>
                  <a:schemeClr val="tx1"/>
                </a:solidFill>
                <a:latin typeface="Arial" panose="020B0604020202020204" pitchFamily="34" charset="0"/>
              </a:defRPr>
            </a:lvl9pPr>
          </a:lstStyle>
          <a:p>
            <a:pPr eaLnBrk="1" hangingPunct="1"/>
            <a:fld id="{5266984B-3571-4922-8C75-0CFD71F5D64F}" type="slidenum">
              <a:rPr lang="en-US" altLang="sv-SE" sz="1400" i="0"/>
              <a:pPr eaLnBrk="1" hangingPunct="1"/>
              <a:t>7</a:t>
            </a:fld>
            <a:endParaRPr lang="en-US" altLang="sv-SE" sz="1400" i="0"/>
          </a:p>
        </p:txBody>
      </p:sp>
    </p:spTree>
    <p:extLst>
      <p:ext uri="{BB962C8B-B14F-4D97-AF65-F5344CB8AC3E}">
        <p14:creationId xmlns:p14="http://schemas.microsoft.com/office/powerpoint/2010/main" val="226192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907" eaLnBrk="0" hangingPunct="0">
              <a:defRPr sz="1500" i="1">
                <a:solidFill>
                  <a:schemeClr val="tx1"/>
                </a:solidFill>
                <a:latin typeface="Arial" panose="020B0604020202020204" pitchFamily="34" charset="0"/>
              </a:defRPr>
            </a:lvl1pPr>
            <a:lvl2pPr marL="804763" indent="-309524" defTabSz="1036907" eaLnBrk="0" hangingPunct="0">
              <a:defRPr sz="1500" i="1">
                <a:solidFill>
                  <a:schemeClr val="tx1"/>
                </a:solidFill>
                <a:latin typeface="Arial" panose="020B0604020202020204" pitchFamily="34" charset="0"/>
              </a:defRPr>
            </a:lvl2pPr>
            <a:lvl3pPr marL="1238098" indent="-247620" defTabSz="1036907" eaLnBrk="0" hangingPunct="0">
              <a:defRPr sz="1500" i="1">
                <a:solidFill>
                  <a:schemeClr val="tx1"/>
                </a:solidFill>
                <a:latin typeface="Arial" panose="020B0604020202020204" pitchFamily="34" charset="0"/>
              </a:defRPr>
            </a:lvl3pPr>
            <a:lvl4pPr marL="1733337" indent="-247620" defTabSz="1036907" eaLnBrk="0" hangingPunct="0">
              <a:defRPr sz="1500" i="1">
                <a:solidFill>
                  <a:schemeClr val="tx1"/>
                </a:solidFill>
                <a:latin typeface="Arial" panose="020B0604020202020204" pitchFamily="34" charset="0"/>
              </a:defRPr>
            </a:lvl4pPr>
            <a:lvl5pPr marL="2228576" indent="-247620" defTabSz="1036907" eaLnBrk="0" hangingPunct="0">
              <a:defRPr sz="1500" i="1">
                <a:solidFill>
                  <a:schemeClr val="tx1"/>
                </a:solidFill>
                <a:latin typeface="Arial" panose="020B0604020202020204" pitchFamily="34" charset="0"/>
              </a:defRPr>
            </a:lvl5pPr>
            <a:lvl6pPr marL="2723815" indent="-247620" defTabSz="1036907" eaLnBrk="0" fontAlgn="base" hangingPunct="0">
              <a:spcBef>
                <a:spcPct val="0"/>
              </a:spcBef>
              <a:spcAft>
                <a:spcPct val="0"/>
              </a:spcAft>
              <a:defRPr sz="1500" i="1">
                <a:solidFill>
                  <a:schemeClr val="tx1"/>
                </a:solidFill>
                <a:latin typeface="Arial" panose="020B0604020202020204" pitchFamily="34" charset="0"/>
              </a:defRPr>
            </a:lvl6pPr>
            <a:lvl7pPr marL="3219054" indent="-247620" defTabSz="1036907" eaLnBrk="0" fontAlgn="base" hangingPunct="0">
              <a:spcBef>
                <a:spcPct val="0"/>
              </a:spcBef>
              <a:spcAft>
                <a:spcPct val="0"/>
              </a:spcAft>
              <a:defRPr sz="1500" i="1">
                <a:solidFill>
                  <a:schemeClr val="tx1"/>
                </a:solidFill>
                <a:latin typeface="Arial" panose="020B0604020202020204" pitchFamily="34" charset="0"/>
              </a:defRPr>
            </a:lvl7pPr>
            <a:lvl8pPr marL="3714293" indent="-247620" defTabSz="1036907" eaLnBrk="0" fontAlgn="base" hangingPunct="0">
              <a:spcBef>
                <a:spcPct val="0"/>
              </a:spcBef>
              <a:spcAft>
                <a:spcPct val="0"/>
              </a:spcAft>
              <a:defRPr sz="1500" i="1">
                <a:solidFill>
                  <a:schemeClr val="tx1"/>
                </a:solidFill>
                <a:latin typeface="Arial" panose="020B0604020202020204" pitchFamily="34" charset="0"/>
              </a:defRPr>
            </a:lvl8pPr>
            <a:lvl9pPr marL="4209532" indent="-247620" defTabSz="1036907" eaLnBrk="0" fontAlgn="base" hangingPunct="0">
              <a:spcBef>
                <a:spcPct val="0"/>
              </a:spcBef>
              <a:spcAft>
                <a:spcPct val="0"/>
              </a:spcAft>
              <a:defRPr sz="1500" i="1">
                <a:solidFill>
                  <a:schemeClr val="tx1"/>
                </a:solidFill>
                <a:latin typeface="Arial" panose="020B0604020202020204" pitchFamily="34" charset="0"/>
              </a:defRPr>
            </a:lvl9pPr>
          </a:lstStyle>
          <a:p>
            <a:pPr eaLnBrk="1" hangingPunct="1"/>
            <a:fld id="{5266984B-3571-4922-8C75-0CFD71F5D64F}" type="slidenum">
              <a:rPr lang="en-US" altLang="sv-SE" sz="1400" i="0"/>
              <a:pPr eaLnBrk="1" hangingPunct="1"/>
              <a:t>24</a:t>
            </a:fld>
            <a:endParaRPr lang="en-US" altLang="sv-SE" sz="1400" i="0"/>
          </a:p>
        </p:txBody>
      </p:sp>
    </p:spTree>
    <p:extLst>
      <p:ext uri="{BB962C8B-B14F-4D97-AF65-F5344CB8AC3E}">
        <p14:creationId xmlns:p14="http://schemas.microsoft.com/office/powerpoint/2010/main" val="239408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30</a:t>
            </a:fld>
            <a:endParaRPr lang="sv-SE"/>
          </a:p>
        </p:txBody>
      </p:sp>
    </p:spTree>
    <p:extLst>
      <p:ext uri="{BB962C8B-B14F-4D97-AF65-F5344CB8AC3E}">
        <p14:creationId xmlns:p14="http://schemas.microsoft.com/office/powerpoint/2010/main" val="421879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7956550" y="4974432"/>
            <a:ext cx="730250" cy="169069"/>
          </a:xfrm>
          <a:prstGeom prst="rect">
            <a:avLst/>
          </a:prstGeom>
          <a:ln/>
        </p:spPr>
        <p:txBody>
          <a:bodyPr/>
          <a:lstStyle>
            <a:lvl1pPr>
              <a:defRPr/>
            </a:lvl1pPr>
          </a:lstStyle>
          <a:p>
            <a:fld id="{4560D972-6ECE-47B1-A0D7-48B7ACD00B71}" type="slidenum">
              <a:rPr lang="sv-SE" altLang="sv-SE"/>
              <a:pPr/>
              <a:t>‹#›</a:t>
            </a:fld>
            <a:endParaRPr lang="sv-SE" altLang="sv-SE"/>
          </a:p>
        </p:txBody>
      </p:sp>
    </p:spTree>
    <p:extLst>
      <p:ext uri="{BB962C8B-B14F-4D97-AF65-F5344CB8AC3E}">
        <p14:creationId xmlns:p14="http://schemas.microsoft.com/office/powerpoint/2010/main" val="400393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2018-05-14</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5/14/2018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2018-05-14</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5/14/2018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tags" Target="../tags/tag1.xml"/><Relationship Id="rId16"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7.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notesSlide" Target="../notesSlides/notesSlide2.xml"/><Relationship Id="rId9" Type="http://schemas.openxmlformats.org/officeDocument/2006/relationships/oleObject" Target="../embeddings/oleObject4.bin"/><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11.bin"/><Relationship Id="rId12" Type="http://schemas.openxmlformats.org/officeDocument/2006/relationships/image" Target="../media/image14.emf"/><Relationship Id="rId17" Type="http://schemas.openxmlformats.org/officeDocument/2006/relationships/oleObject" Target="../embeddings/oleObject17.bin"/><Relationship Id="rId2" Type="http://schemas.openxmlformats.org/officeDocument/2006/relationships/tags" Target="../tags/tag2.xml"/><Relationship Id="rId16" Type="http://schemas.openxmlformats.org/officeDocument/2006/relationships/image" Target="../media/image16.emf"/><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oleObject" Target="../embeddings/oleObject14.bin"/><Relationship Id="rId5" Type="http://schemas.openxmlformats.org/officeDocument/2006/relationships/oleObject" Target="../embeddings/oleObject10.bin"/><Relationship Id="rId15" Type="http://schemas.openxmlformats.org/officeDocument/2006/relationships/oleObject" Target="../embeddings/oleObject16.bin"/><Relationship Id="rId10" Type="http://schemas.openxmlformats.org/officeDocument/2006/relationships/image" Target="../media/image13.wmf"/><Relationship Id="rId19"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oleObject" Target="../embeddings/oleObject13.bin"/><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4.bin"/><Relationship Id="rId18" Type="http://schemas.openxmlformats.org/officeDocument/2006/relationships/image" Target="../media/image17.emf"/><Relationship Id="rId3" Type="http://schemas.openxmlformats.org/officeDocument/2006/relationships/slideLayout" Target="../slideLayouts/slideLayout14.xml"/><Relationship Id="rId7" Type="http://schemas.openxmlformats.org/officeDocument/2006/relationships/oleObject" Target="../embeddings/oleObject20.bin"/><Relationship Id="rId12" Type="http://schemas.openxmlformats.org/officeDocument/2006/relationships/image" Target="../media/image14.emf"/><Relationship Id="rId17" Type="http://schemas.openxmlformats.org/officeDocument/2006/relationships/oleObject" Target="../embeddings/oleObject26.bin"/><Relationship Id="rId2" Type="http://schemas.openxmlformats.org/officeDocument/2006/relationships/tags" Target="../tags/tag3.xml"/><Relationship Id="rId16" Type="http://schemas.openxmlformats.org/officeDocument/2006/relationships/image" Target="../media/image16.emf"/><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23.bin"/><Relationship Id="rId5" Type="http://schemas.openxmlformats.org/officeDocument/2006/relationships/oleObject" Target="../embeddings/oleObject19.bin"/><Relationship Id="rId15" Type="http://schemas.openxmlformats.org/officeDocument/2006/relationships/oleObject" Target="../embeddings/oleObject25.bin"/><Relationship Id="rId10" Type="http://schemas.openxmlformats.org/officeDocument/2006/relationships/image" Target="../media/image13.wmf"/><Relationship Id="rId19" Type="http://schemas.openxmlformats.org/officeDocument/2006/relationships/oleObject" Target="../embeddings/oleObject27.bin"/><Relationship Id="rId4" Type="http://schemas.openxmlformats.org/officeDocument/2006/relationships/notesSlide" Target="../notesSlides/notesSlide4.xml"/><Relationship Id="rId9" Type="http://schemas.openxmlformats.org/officeDocument/2006/relationships/oleObject" Target="../embeddings/oleObject22.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704612"/>
            <a:ext cx="7437357" cy="1069200"/>
          </a:xfrm>
        </p:spPr>
        <p:txBody>
          <a:bodyPr/>
          <a:lstStyle/>
          <a:p>
            <a:r>
              <a:rPr lang="sv-SE" dirty="0" smtClean="0"/>
              <a:t>Requirement Modelling with UML Use Case</a:t>
            </a:r>
            <a:endParaRPr lang="sv-SE" dirty="0"/>
          </a:p>
        </p:txBody>
      </p:sp>
      <p:sp>
        <p:nvSpPr>
          <p:cNvPr id="3" name="Subtitle 2"/>
          <p:cNvSpPr>
            <a:spLocks noGrp="1"/>
          </p:cNvSpPr>
          <p:nvPr>
            <p:ph type="subTitle" idx="1"/>
          </p:nvPr>
        </p:nvSpPr>
        <p:spPr>
          <a:xfrm>
            <a:off x="1007999" y="3808799"/>
            <a:ext cx="6631200" cy="1045502"/>
          </a:xfrm>
        </p:spPr>
        <p:txBody>
          <a:bodyPr/>
          <a:lstStyle/>
          <a:p>
            <a:r>
              <a:rPr lang="sv-SE" dirty="0" smtClean="0"/>
              <a:t>Erik Perjons</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fontScale="90000"/>
          </a:bodyPr>
          <a:lstStyle/>
          <a:p>
            <a:r>
              <a:rPr lang="sv-SE" sz="2700" dirty="0" smtClean="0"/>
              <a:t>Functional and Non-Functional  Requirements</a:t>
            </a:r>
            <a:endParaRPr lang="sv-SE" sz="2700" dirty="0"/>
          </a:p>
        </p:txBody>
      </p:sp>
      <p:sp>
        <p:nvSpPr>
          <p:cNvPr id="35" name="TextBox 34"/>
          <p:cNvSpPr txBox="1"/>
          <p:nvPr/>
        </p:nvSpPr>
        <p:spPr>
          <a:xfrm>
            <a:off x="575309" y="1453845"/>
            <a:ext cx="8373481" cy="1154162"/>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Requirements can be categorized into functional and non-functional requirements</a:t>
            </a: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244148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Functional Requirements </a:t>
            </a:r>
            <a:endParaRPr lang="sv-SE" sz="2700" dirty="0"/>
          </a:p>
        </p:txBody>
      </p:sp>
      <p:sp>
        <p:nvSpPr>
          <p:cNvPr id="35" name="TextBox 34"/>
          <p:cNvSpPr txBox="1"/>
          <p:nvPr/>
        </p:nvSpPr>
        <p:spPr>
          <a:xfrm>
            <a:off x="595858" y="1114798"/>
            <a:ext cx="8373481" cy="3462486"/>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smtClean="0">
                <a:latin typeface="Verdana" pitchFamily="34" charset="0"/>
                <a:ea typeface="Verdana" pitchFamily="34" charset="0"/>
                <a:cs typeface="Verdana" pitchFamily="34" charset="0"/>
              </a:rPr>
              <a:t>A functional requirement </a:t>
            </a:r>
            <a:r>
              <a:rPr lang="sv-SE" dirty="0" smtClean="0">
                <a:latin typeface="Verdana" pitchFamily="34" charset="0"/>
                <a:ea typeface="Verdana" pitchFamily="34" charset="0"/>
                <a:cs typeface="Verdana" pitchFamily="34" charset="0"/>
              </a:rPr>
              <a:t>– </a:t>
            </a:r>
            <a:r>
              <a:rPr lang="sv-SE" b="1" dirty="0" smtClean="0">
                <a:latin typeface="Verdana" pitchFamily="34" charset="0"/>
                <a:ea typeface="Verdana" pitchFamily="34" charset="0"/>
                <a:cs typeface="Verdana" pitchFamily="34" charset="0"/>
              </a:rPr>
              <a:t>is a function that a system should (or must/could) perform</a:t>
            </a:r>
          </a:p>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A </a:t>
            </a:r>
            <a:r>
              <a:rPr lang="sv-SE" dirty="0">
                <a:latin typeface="Verdana" pitchFamily="34" charset="0"/>
                <a:ea typeface="Verdana" pitchFamily="34" charset="0"/>
                <a:cs typeface="Verdana" pitchFamily="34" charset="0"/>
              </a:rPr>
              <a:t>functional </a:t>
            </a:r>
            <a:r>
              <a:rPr lang="sv-SE" dirty="0" smtClean="0">
                <a:latin typeface="Verdana" pitchFamily="34" charset="0"/>
                <a:ea typeface="Verdana" pitchFamily="34" charset="0"/>
                <a:cs typeface="Verdana" pitchFamily="34" charset="0"/>
              </a:rPr>
              <a:t>requirement is performed at </a:t>
            </a:r>
            <a:r>
              <a:rPr lang="en-US" dirty="0" smtClean="0">
                <a:latin typeface="Verdana" pitchFamily="34" charset="0"/>
                <a:ea typeface="Verdana" pitchFamily="34" charset="0"/>
                <a:cs typeface="Verdana" pitchFamily="34" charset="0"/>
              </a:rPr>
              <a:t>the </a:t>
            </a:r>
            <a:r>
              <a:rPr lang="en-US" b="1" dirty="0" smtClean="0">
                <a:latin typeface="Verdana" pitchFamily="34" charset="0"/>
                <a:ea typeface="Verdana" pitchFamily="34" charset="0"/>
                <a:cs typeface="Verdana" pitchFamily="34" charset="0"/>
              </a:rPr>
              <a:t>active request </a:t>
            </a:r>
            <a:r>
              <a:rPr lang="en-US" b="1" dirty="0">
                <a:latin typeface="Verdana" pitchFamily="34" charset="0"/>
                <a:ea typeface="Verdana" pitchFamily="34" charset="0"/>
                <a:cs typeface="Verdana" pitchFamily="34" charset="0"/>
              </a:rPr>
              <a:t>of a </a:t>
            </a:r>
            <a:r>
              <a:rPr lang="en-US" b="1" dirty="0" smtClean="0">
                <a:latin typeface="Verdana" pitchFamily="34" charset="0"/>
                <a:ea typeface="Verdana" pitchFamily="34" charset="0"/>
                <a:cs typeface="Verdana" pitchFamily="34" charset="0"/>
              </a:rPr>
              <a:t>user, </a:t>
            </a:r>
            <a:r>
              <a:rPr lang="en-US" dirty="0" smtClean="0">
                <a:latin typeface="Verdana" pitchFamily="34" charset="0"/>
                <a:ea typeface="Verdana" pitchFamily="34" charset="0"/>
                <a:cs typeface="Verdana" pitchFamily="34" charset="0"/>
              </a:rPr>
              <a:t>that is, </a:t>
            </a:r>
            <a:r>
              <a:rPr lang="sv-SE" dirty="0" smtClean="0">
                <a:latin typeface="Verdana" pitchFamily="34" charset="0"/>
                <a:ea typeface="Verdana" pitchFamily="34" charset="0"/>
                <a:cs typeface="Verdana" pitchFamily="34" charset="0"/>
              </a:rPr>
              <a:t>the user actively performs an action to trigger a function, such as, write a text, select an option and/or click on a button </a:t>
            </a:r>
          </a:p>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A functional requirement </a:t>
            </a:r>
            <a:r>
              <a:rPr lang="sv-SE" b="1" dirty="0" smtClean="0">
                <a:latin typeface="Verdana" pitchFamily="34" charset="0"/>
                <a:ea typeface="Verdana" pitchFamily="34" charset="0"/>
                <a:cs typeface="Verdana" pitchFamily="34" charset="0"/>
              </a:rPr>
              <a:t>describes ”what” a system should do</a:t>
            </a: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304095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Functional Requirements </a:t>
            </a:r>
            <a:endParaRPr lang="sv-SE" sz="2700" dirty="0"/>
          </a:p>
        </p:txBody>
      </p:sp>
      <p:sp>
        <p:nvSpPr>
          <p:cNvPr id="35" name="TextBox 34"/>
          <p:cNvSpPr txBox="1"/>
          <p:nvPr/>
        </p:nvSpPr>
        <p:spPr>
          <a:xfrm>
            <a:off x="595858" y="1114798"/>
            <a:ext cx="8373481" cy="2331407"/>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Examples of functional requirements: </a:t>
            </a:r>
          </a:p>
          <a:p>
            <a:pPr marL="742950" lvl="1" indent="-285750">
              <a:lnSpc>
                <a:spcPct val="150000"/>
              </a:lnSpc>
              <a:spcBef>
                <a:spcPts val="900"/>
              </a:spcBef>
              <a:buFont typeface="Arial" panose="020B0604020202020204" pitchFamily="34" charset="0"/>
              <a:buChar char="•"/>
            </a:pPr>
            <a:r>
              <a:rPr lang="sv-SE" sz="1600" dirty="0" smtClean="0">
                <a:latin typeface="Verdana" pitchFamily="34" charset="0"/>
                <a:ea typeface="Verdana" pitchFamily="34" charset="0"/>
                <a:cs typeface="Verdana" pitchFamily="34" charset="0"/>
              </a:rPr>
              <a:t>The system should - </a:t>
            </a:r>
            <a:r>
              <a:rPr lang="sv-SE" sz="1600" b="1" dirty="0" smtClean="0">
                <a:latin typeface="Verdana" pitchFamily="34" charset="0"/>
                <a:ea typeface="Verdana" pitchFamily="34" charset="0"/>
                <a:cs typeface="Verdana" pitchFamily="34" charset="0"/>
              </a:rPr>
              <a:t>register an order</a:t>
            </a:r>
          </a:p>
          <a:p>
            <a:pPr marL="742950" lvl="1" indent="-285750">
              <a:lnSpc>
                <a:spcPct val="150000"/>
              </a:lnSpc>
              <a:spcBef>
                <a:spcPts val="900"/>
              </a:spcBef>
              <a:buFont typeface="Arial" panose="020B0604020202020204" pitchFamily="34" charset="0"/>
              <a:buChar char="•"/>
            </a:pPr>
            <a:r>
              <a:rPr lang="sv-SE" sz="1600" dirty="0">
                <a:latin typeface="Verdana" pitchFamily="34" charset="0"/>
                <a:ea typeface="Verdana" pitchFamily="34" charset="0"/>
                <a:cs typeface="Verdana" pitchFamily="34" charset="0"/>
              </a:rPr>
              <a:t>The </a:t>
            </a:r>
            <a:r>
              <a:rPr lang="sv-SE" sz="1600" dirty="0" smtClean="0">
                <a:latin typeface="Verdana" pitchFamily="34" charset="0"/>
                <a:ea typeface="Verdana" pitchFamily="34" charset="0"/>
                <a:cs typeface="Verdana" pitchFamily="34" charset="0"/>
              </a:rPr>
              <a:t>system </a:t>
            </a:r>
            <a:r>
              <a:rPr lang="sv-SE" sz="1600" dirty="0">
                <a:latin typeface="Verdana" pitchFamily="34" charset="0"/>
                <a:ea typeface="Verdana" pitchFamily="34" charset="0"/>
                <a:cs typeface="Verdana" pitchFamily="34" charset="0"/>
              </a:rPr>
              <a:t>should </a:t>
            </a:r>
            <a:r>
              <a:rPr lang="sv-SE" sz="1600" dirty="0" smtClean="0">
                <a:latin typeface="Verdana" pitchFamily="34" charset="0"/>
                <a:ea typeface="Verdana" pitchFamily="34" charset="0"/>
                <a:cs typeface="Verdana" pitchFamily="34" charset="0"/>
              </a:rPr>
              <a:t>- </a:t>
            </a:r>
            <a:r>
              <a:rPr lang="sv-SE" sz="1600" b="1" dirty="0" smtClean="0">
                <a:latin typeface="Verdana" pitchFamily="34" charset="0"/>
                <a:ea typeface="Verdana" pitchFamily="34" charset="0"/>
                <a:cs typeface="Verdana" pitchFamily="34" charset="0"/>
              </a:rPr>
              <a:t>register a new customer</a:t>
            </a:r>
          </a:p>
          <a:p>
            <a:pPr marL="742950" lvl="1" indent="-285750">
              <a:lnSpc>
                <a:spcPct val="150000"/>
              </a:lnSpc>
              <a:spcBef>
                <a:spcPts val="900"/>
              </a:spcBef>
              <a:buFont typeface="Arial" panose="020B0604020202020204" pitchFamily="34" charset="0"/>
              <a:buChar char="•"/>
            </a:pPr>
            <a:r>
              <a:rPr lang="sv-SE" sz="1600" dirty="0" smtClean="0">
                <a:latin typeface="Verdana" pitchFamily="34" charset="0"/>
                <a:ea typeface="Verdana" pitchFamily="34" charset="0"/>
                <a:cs typeface="Verdana" pitchFamily="34" charset="0"/>
              </a:rPr>
              <a:t>The system should - </a:t>
            </a:r>
            <a:r>
              <a:rPr lang="sv-SE" sz="1600" b="1" dirty="0" smtClean="0">
                <a:latin typeface="Verdana" pitchFamily="34" charset="0"/>
                <a:ea typeface="Verdana" pitchFamily="34" charset="0"/>
                <a:cs typeface="Verdana" pitchFamily="34" charset="0"/>
              </a:rPr>
              <a:t>find a customer </a:t>
            </a:r>
            <a:r>
              <a:rPr lang="sv-SE" sz="1600" dirty="0" smtClean="0">
                <a:latin typeface="Verdana" pitchFamily="34" charset="0"/>
                <a:ea typeface="Verdana" pitchFamily="34" charset="0"/>
                <a:cs typeface="Verdana" pitchFamily="34" charset="0"/>
              </a:rPr>
              <a:t>(when searching after a registered customer in the system)</a:t>
            </a:r>
            <a:endParaRPr lang="sv-SE" sz="1500" dirty="0" smtClean="0"/>
          </a:p>
        </p:txBody>
      </p:sp>
    </p:spTree>
    <p:extLst>
      <p:ext uri="{BB962C8B-B14F-4D97-AF65-F5344CB8AC3E}">
        <p14:creationId xmlns:p14="http://schemas.microsoft.com/office/powerpoint/2010/main" val="404708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Non-functional Requirement </a:t>
            </a:r>
            <a:endParaRPr lang="sv-SE" sz="2700" dirty="0"/>
          </a:p>
        </p:txBody>
      </p:sp>
      <p:sp>
        <p:nvSpPr>
          <p:cNvPr id="35" name="TextBox 34"/>
          <p:cNvSpPr txBox="1"/>
          <p:nvPr/>
        </p:nvSpPr>
        <p:spPr>
          <a:xfrm>
            <a:off x="647228" y="1320278"/>
            <a:ext cx="8137175" cy="4770537"/>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b="1" dirty="0" smtClean="0">
                <a:latin typeface="Verdana" pitchFamily="34" charset="0"/>
                <a:ea typeface="Verdana" pitchFamily="34" charset="0"/>
                <a:cs typeface="Verdana" pitchFamily="34" charset="0"/>
              </a:rPr>
              <a:t>A non-functional requirement – is a requirement of how a system </a:t>
            </a:r>
            <a:r>
              <a:rPr lang="sv-SE" b="1" dirty="0">
                <a:latin typeface="Verdana" pitchFamily="34" charset="0"/>
                <a:ea typeface="Verdana" pitchFamily="34" charset="0"/>
                <a:cs typeface="Verdana" pitchFamily="34" charset="0"/>
              </a:rPr>
              <a:t>should </a:t>
            </a:r>
            <a:r>
              <a:rPr lang="sv-SE" b="1" dirty="0" smtClean="0">
                <a:latin typeface="Verdana" pitchFamily="34" charset="0"/>
                <a:ea typeface="Verdana" pitchFamily="34" charset="0"/>
                <a:cs typeface="Verdana" pitchFamily="34" charset="0"/>
              </a:rPr>
              <a:t>perform the functions of the system </a:t>
            </a:r>
          </a:p>
          <a:p>
            <a:pPr marL="285750" indent="-285750">
              <a:lnSpc>
                <a:spcPct val="150000"/>
              </a:lnSpc>
              <a:spcBef>
                <a:spcPts val="900"/>
              </a:spcBef>
              <a:buFont typeface="Arial" panose="020B0604020202020204" pitchFamily="34" charset="0"/>
              <a:buChar char="•"/>
            </a:pPr>
            <a:r>
              <a:rPr lang="sv-SE" dirty="0">
                <a:latin typeface="Verdana" pitchFamily="34" charset="0"/>
                <a:ea typeface="Verdana" pitchFamily="34" charset="0"/>
                <a:cs typeface="Verdana" pitchFamily="34" charset="0"/>
              </a:rPr>
              <a:t>A non-functional requirement </a:t>
            </a:r>
            <a:r>
              <a:rPr lang="sv-SE" dirty="0" smtClean="0">
                <a:latin typeface="Verdana" pitchFamily="34" charset="0"/>
                <a:ea typeface="Verdana" pitchFamily="34" charset="0"/>
                <a:cs typeface="Verdana" pitchFamily="34" charset="0"/>
              </a:rPr>
              <a:t>describes </a:t>
            </a:r>
            <a:r>
              <a:rPr lang="en-US" b="1" dirty="0" smtClean="0">
                <a:latin typeface="Verdana" pitchFamily="34" charset="0"/>
                <a:ea typeface="Verdana" pitchFamily="34" charset="0"/>
                <a:cs typeface="Verdana" pitchFamily="34" charset="0"/>
              </a:rPr>
              <a:t>how </a:t>
            </a:r>
            <a:r>
              <a:rPr lang="en-US" b="1" dirty="0">
                <a:latin typeface="Verdana" pitchFamily="34" charset="0"/>
                <a:ea typeface="Verdana" pitchFamily="34" charset="0"/>
                <a:cs typeface="Verdana" pitchFamily="34" charset="0"/>
              </a:rPr>
              <a:t>a system will work for users regardless of users' active requests</a:t>
            </a:r>
            <a:r>
              <a:rPr lang="en-US" dirty="0">
                <a:latin typeface="Verdana" pitchFamily="34" charset="0"/>
                <a:ea typeface="Verdana" pitchFamily="34" charset="0"/>
                <a:cs typeface="Verdana" pitchFamily="34" charset="0"/>
              </a:rPr>
              <a:t> during system usage</a:t>
            </a:r>
            <a:endParaRPr lang="sv-SE" dirty="0" smtClean="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A non-functional requirement impacts the system performance, reliability, usability, security, platform constraints, etc</a:t>
            </a: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234568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Non-functional Requirement </a:t>
            </a:r>
            <a:endParaRPr lang="sv-SE" sz="2700" dirty="0"/>
          </a:p>
        </p:txBody>
      </p:sp>
      <p:sp>
        <p:nvSpPr>
          <p:cNvPr id="35" name="TextBox 34"/>
          <p:cNvSpPr txBox="1"/>
          <p:nvPr/>
        </p:nvSpPr>
        <p:spPr>
          <a:xfrm>
            <a:off x="647229" y="1320278"/>
            <a:ext cx="7454780" cy="3385542"/>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Examples </a:t>
            </a:r>
            <a:r>
              <a:rPr lang="sv-SE" dirty="0">
                <a:latin typeface="Verdana" pitchFamily="34" charset="0"/>
                <a:ea typeface="Verdana" pitchFamily="34" charset="0"/>
                <a:cs typeface="Verdana" pitchFamily="34" charset="0"/>
              </a:rPr>
              <a:t>of </a:t>
            </a:r>
            <a:r>
              <a:rPr lang="sv-SE" dirty="0" smtClean="0">
                <a:latin typeface="Verdana" pitchFamily="34" charset="0"/>
                <a:ea typeface="Verdana" pitchFamily="34" charset="0"/>
                <a:cs typeface="Verdana" pitchFamily="34" charset="0"/>
              </a:rPr>
              <a:t>non-functional </a:t>
            </a:r>
            <a:r>
              <a:rPr lang="sv-SE" dirty="0">
                <a:latin typeface="Verdana" pitchFamily="34" charset="0"/>
                <a:ea typeface="Verdana" pitchFamily="34" charset="0"/>
                <a:cs typeface="Verdana" pitchFamily="34" charset="0"/>
              </a:rPr>
              <a:t>requirements: </a:t>
            </a:r>
          </a:p>
          <a:p>
            <a:pPr marL="742950" lvl="1" indent="-285750">
              <a:lnSpc>
                <a:spcPct val="150000"/>
              </a:lnSpc>
              <a:spcBef>
                <a:spcPts val="900"/>
              </a:spcBef>
              <a:buFont typeface="Arial" panose="020B0604020202020204" pitchFamily="34" charset="0"/>
              <a:buChar char="•"/>
            </a:pPr>
            <a:r>
              <a:rPr lang="sv-SE" sz="1600" dirty="0" smtClean="0">
                <a:latin typeface="Verdana" pitchFamily="34" charset="0"/>
                <a:ea typeface="Verdana" pitchFamily="34" charset="0"/>
                <a:cs typeface="Verdana" pitchFamily="34" charset="0"/>
              </a:rPr>
              <a:t>The system must be able - </a:t>
            </a:r>
            <a:r>
              <a:rPr lang="sv-SE" sz="1600" b="1" dirty="0" smtClean="0">
                <a:latin typeface="Verdana" pitchFamily="34" charset="0"/>
                <a:ea typeface="Verdana" pitchFamily="34" charset="0"/>
                <a:cs typeface="Verdana" pitchFamily="34" charset="0"/>
              </a:rPr>
              <a:t>to handle 100 orders in parallel</a:t>
            </a:r>
          </a:p>
          <a:p>
            <a:pPr marL="742950" lvl="1" indent="-285750">
              <a:lnSpc>
                <a:spcPct val="150000"/>
              </a:lnSpc>
              <a:spcBef>
                <a:spcPts val="900"/>
              </a:spcBef>
              <a:buFont typeface="Arial" panose="020B0604020202020204" pitchFamily="34" charset="0"/>
              <a:buChar char="•"/>
            </a:pPr>
            <a:r>
              <a:rPr lang="sv-SE" sz="1600" dirty="0" smtClean="0">
                <a:latin typeface="Verdana" pitchFamily="34" charset="0"/>
                <a:ea typeface="Verdana" pitchFamily="34" charset="0"/>
                <a:cs typeface="Verdana" pitchFamily="34" charset="0"/>
              </a:rPr>
              <a:t>The system must be able - </a:t>
            </a:r>
            <a:r>
              <a:rPr lang="sv-SE" sz="1600" b="1" dirty="0" smtClean="0">
                <a:latin typeface="Verdana" pitchFamily="34" charset="0"/>
                <a:ea typeface="Verdana" pitchFamily="34" charset="0"/>
                <a:cs typeface="Verdana" pitchFamily="34" charset="0"/>
              </a:rPr>
              <a:t>to integrate with systems in a Microsoft platform</a:t>
            </a:r>
            <a:endParaRPr lang="sv-SE" sz="1600" b="1"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41217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Requirement Specification</a:t>
            </a:r>
            <a:endParaRPr lang="sv-SE" sz="2700" dirty="0"/>
          </a:p>
        </p:txBody>
      </p:sp>
      <p:sp>
        <p:nvSpPr>
          <p:cNvPr id="35" name="TextBox 34"/>
          <p:cNvSpPr txBox="1"/>
          <p:nvPr/>
        </p:nvSpPr>
        <p:spPr>
          <a:xfrm>
            <a:off x="668498" y="1267115"/>
            <a:ext cx="7951520" cy="923330"/>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A requirement </a:t>
            </a:r>
            <a:r>
              <a:rPr lang="sv-SE" altLang="sv-SE" dirty="0">
                <a:latin typeface="Verdana" pitchFamily="34" charset="0"/>
                <a:ea typeface="Verdana" pitchFamily="34" charset="0"/>
                <a:cs typeface="Verdana" pitchFamily="34" charset="0"/>
              </a:rPr>
              <a:t>specification </a:t>
            </a:r>
            <a:r>
              <a:rPr lang="sv-SE" altLang="sv-SE" dirty="0" smtClean="0">
                <a:latin typeface="Verdana" pitchFamily="34" charset="0"/>
                <a:ea typeface="Verdana" pitchFamily="34" charset="0"/>
                <a:cs typeface="Verdana" pitchFamily="34" charset="0"/>
              </a:rPr>
              <a:t>- is </a:t>
            </a:r>
            <a:r>
              <a:rPr lang="sv-SE" altLang="sv-SE" dirty="0">
                <a:latin typeface="Verdana" pitchFamily="34" charset="0"/>
                <a:ea typeface="Verdana" pitchFamily="34" charset="0"/>
                <a:cs typeface="Verdana" pitchFamily="34" charset="0"/>
              </a:rPr>
              <a:t>a document specifying the requirements of a system. </a:t>
            </a:r>
            <a:endParaRPr lang="sv-SE" altLang="sv-SE"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43967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Requirement Specification</a:t>
            </a:r>
            <a:endParaRPr lang="sv-SE" sz="2700" dirty="0"/>
          </a:p>
        </p:txBody>
      </p:sp>
      <p:sp>
        <p:nvSpPr>
          <p:cNvPr id="35" name="TextBox 34"/>
          <p:cNvSpPr txBox="1"/>
          <p:nvPr/>
        </p:nvSpPr>
        <p:spPr>
          <a:xfrm>
            <a:off x="668498" y="1267115"/>
            <a:ext cx="7951520" cy="2323713"/>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The </a:t>
            </a:r>
            <a:r>
              <a:rPr lang="sv-SE" altLang="sv-SE" b="1" dirty="0" smtClean="0">
                <a:latin typeface="Verdana" pitchFamily="34" charset="0"/>
                <a:ea typeface="Verdana" pitchFamily="34" charset="0"/>
                <a:cs typeface="Verdana" pitchFamily="34" charset="0"/>
              </a:rPr>
              <a:t>core of the requirement specification is the description of functional and non-functional requirements</a:t>
            </a:r>
          </a:p>
          <a:p>
            <a:pPr marL="285750" indent="-285750">
              <a:lnSpc>
                <a:spcPct val="150000"/>
              </a:lnSpc>
              <a:spcBef>
                <a:spcPts val="1200"/>
              </a:spcBef>
              <a:buFont typeface="Arial" panose="020B0604020202020204" pitchFamily="34" charset="0"/>
              <a:buChar char="•"/>
            </a:pPr>
            <a:r>
              <a:rPr lang="sv-SE" altLang="sv-SE" dirty="0">
                <a:latin typeface="Verdana" pitchFamily="34" charset="0"/>
                <a:ea typeface="Verdana" pitchFamily="34" charset="0"/>
                <a:cs typeface="Verdana" pitchFamily="34" charset="0"/>
              </a:rPr>
              <a:t>Usually </a:t>
            </a:r>
            <a:r>
              <a:rPr lang="sv-SE" altLang="sv-SE" dirty="0" smtClean="0">
                <a:latin typeface="Verdana" pitchFamily="34" charset="0"/>
                <a:ea typeface="Verdana" pitchFamily="34" charset="0"/>
                <a:cs typeface="Verdana" pitchFamily="34" charset="0"/>
              </a:rPr>
              <a:t>the requirement </a:t>
            </a:r>
            <a:r>
              <a:rPr lang="sv-SE" altLang="sv-SE" dirty="0">
                <a:latin typeface="Verdana" pitchFamily="34" charset="0"/>
                <a:ea typeface="Verdana" pitchFamily="34" charset="0"/>
                <a:cs typeface="Verdana" pitchFamily="34" charset="0"/>
              </a:rPr>
              <a:t>specification also describe the </a:t>
            </a:r>
            <a:r>
              <a:rPr lang="sv-SE" altLang="sv-SE" b="1" dirty="0">
                <a:latin typeface="Verdana" pitchFamily="34" charset="0"/>
                <a:ea typeface="Verdana" pitchFamily="34" charset="0"/>
                <a:cs typeface="Verdana" pitchFamily="34" charset="0"/>
              </a:rPr>
              <a:t>context of the requirements</a:t>
            </a:r>
            <a:r>
              <a:rPr lang="sv-SE" altLang="sv-SE" dirty="0">
                <a:latin typeface="Verdana" pitchFamily="34" charset="0"/>
                <a:ea typeface="Verdana" pitchFamily="34" charset="0"/>
                <a:cs typeface="Verdana" pitchFamily="34" charset="0"/>
              </a:rPr>
              <a:t>, </a:t>
            </a:r>
            <a:r>
              <a:rPr lang="sv-SE" altLang="sv-SE" dirty="0" smtClean="0">
                <a:latin typeface="Verdana" pitchFamily="34" charset="0"/>
                <a:ea typeface="Verdana" pitchFamily="34" charset="0"/>
                <a:cs typeface="Verdana" pitchFamily="34" charset="0"/>
              </a:rPr>
              <a:t>for example, which business problems or business processes </a:t>
            </a:r>
            <a:r>
              <a:rPr lang="sv-SE" altLang="sv-SE" dirty="0">
                <a:latin typeface="Verdana" pitchFamily="34" charset="0"/>
                <a:ea typeface="Verdana" pitchFamily="34" charset="0"/>
                <a:cs typeface="Verdana" pitchFamily="34" charset="0"/>
              </a:rPr>
              <a:t>should be </a:t>
            </a:r>
            <a:r>
              <a:rPr lang="sv-SE" altLang="sv-SE" dirty="0" smtClean="0">
                <a:latin typeface="Verdana" pitchFamily="34" charset="0"/>
                <a:ea typeface="Verdana" pitchFamily="34" charset="0"/>
                <a:cs typeface="Verdana" pitchFamily="34" charset="0"/>
              </a:rPr>
              <a:t>supported by </a:t>
            </a:r>
            <a:r>
              <a:rPr lang="sv-SE" altLang="sv-SE" dirty="0">
                <a:latin typeface="Verdana" pitchFamily="34" charset="0"/>
                <a:ea typeface="Verdana" pitchFamily="34" charset="0"/>
                <a:cs typeface="Verdana" pitchFamily="34" charset="0"/>
              </a:rPr>
              <a:t>the </a:t>
            </a:r>
            <a:r>
              <a:rPr lang="sv-SE" altLang="sv-SE" dirty="0" smtClean="0">
                <a:latin typeface="Verdana" pitchFamily="34" charset="0"/>
                <a:ea typeface="Verdana" pitchFamily="34" charset="0"/>
                <a:cs typeface="Verdana" pitchFamily="34" charset="0"/>
              </a:rPr>
              <a:t>system</a:t>
            </a:r>
            <a:endParaRPr lang="sv-SE" altLang="sv-S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13362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68498" y="1267115"/>
            <a:ext cx="7951520" cy="3600986"/>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sv-SE" altLang="sv-SE" dirty="0" smtClean="0">
                <a:latin typeface="Verdana" pitchFamily="34" charset="0"/>
                <a:ea typeface="Verdana" pitchFamily="34" charset="0"/>
                <a:cs typeface="Verdana" pitchFamily="34" charset="0"/>
              </a:rPr>
              <a:t>The requirement specification can consist of </a:t>
            </a:r>
            <a:r>
              <a:rPr lang="sv-SE" altLang="sv-SE" b="1" dirty="0" smtClean="0">
                <a:latin typeface="Verdana" pitchFamily="34" charset="0"/>
                <a:ea typeface="Verdana" pitchFamily="34" charset="0"/>
                <a:cs typeface="Verdana" pitchFamily="34" charset="0"/>
              </a:rPr>
              <a:t>only text, only models </a:t>
            </a:r>
            <a:r>
              <a:rPr lang="sv-SE" altLang="sv-SE" dirty="0" smtClean="0">
                <a:latin typeface="Verdana" pitchFamily="34" charset="0"/>
                <a:ea typeface="Verdana" pitchFamily="34" charset="0"/>
                <a:cs typeface="Verdana" pitchFamily="34" charset="0"/>
              </a:rPr>
              <a:t>or </a:t>
            </a:r>
            <a:r>
              <a:rPr lang="sv-SE" altLang="sv-SE" b="1" dirty="0" smtClean="0">
                <a:latin typeface="Verdana" pitchFamily="34" charset="0"/>
                <a:ea typeface="Verdana" pitchFamily="34" charset="0"/>
                <a:cs typeface="Verdana" pitchFamily="34" charset="0"/>
              </a:rPr>
              <a:t>both text and models</a:t>
            </a:r>
            <a:r>
              <a:rPr lang="sv-SE" altLang="sv-SE" dirty="0" smtClean="0">
                <a:latin typeface="Verdana" pitchFamily="34" charset="0"/>
                <a:ea typeface="Verdana" pitchFamily="34" charset="0"/>
                <a:cs typeface="Verdana" pitchFamily="34" charset="0"/>
              </a:rPr>
              <a:t>:</a:t>
            </a:r>
          </a:p>
          <a:p>
            <a:pPr marL="742950" lvl="1" indent="-285750">
              <a:lnSpc>
                <a:spcPct val="150000"/>
              </a:lnSpc>
              <a:spcBef>
                <a:spcPts val="1200"/>
              </a:spcBef>
              <a:buFont typeface="Arial" panose="020B0604020202020204" pitchFamily="34" charset="0"/>
              <a:buChar char="•"/>
            </a:pPr>
            <a:r>
              <a:rPr lang="sv-SE" altLang="sv-SE" sz="1600" dirty="0" smtClean="0">
                <a:latin typeface="Verdana" pitchFamily="34" charset="0"/>
                <a:ea typeface="Verdana" pitchFamily="34" charset="0"/>
                <a:cs typeface="Verdana" pitchFamily="34" charset="0"/>
              </a:rPr>
              <a:t>Functional requirements - can be listed in form of text or as a combination of diagram and text (e.g. UML Use Case Diagram and Use Case Description) </a:t>
            </a:r>
          </a:p>
          <a:p>
            <a:pPr marL="742950" lvl="1" indent="-285750">
              <a:lnSpc>
                <a:spcPct val="150000"/>
              </a:lnSpc>
              <a:spcBef>
                <a:spcPts val="1200"/>
              </a:spcBef>
              <a:buFont typeface="Arial" panose="020B0604020202020204" pitchFamily="34" charset="0"/>
              <a:buChar char="•"/>
            </a:pPr>
            <a:r>
              <a:rPr lang="sv-SE" altLang="sv-SE" sz="1600" dirty="0" smtClean="0">
                <a:latin typeface="Verdana" pitchFamily="34" charset="0"/>
                <a:ea typeface="Verdana" pitchFamily="34" charset="0"/>
                <a:cs typeface="Verdana" pitchFamily="34" charset="0"/>
              </a:rPr>
              <a:t>Non-functional requirements - are often described in text</a:t>
            </a:r>
          </a:p>
          <a:p>
            <a:pPr marL="742950" lvl="1" indent="-285750">
              <a:lnSpc>
                <a:spcPct val="150000"/>
              </a:lnSpc>
              <a:spcBef>
                <a:spcPts val="1200"/>
              </a:spcBef>
              <a:buFont typeface="Arial" panose="020B0604020202020204" pitchFamily="34" charset="0"/>
              <a:buChar char="•"/>
            </a:pPr>
            <a:r>
              <a:rPr lang="sv-SE" altLang="sv-SE" sz="1600" dirty="0" smtClean="0">
                <a:latin typeface="Verdana" pitchFamily="34" charset="0"/>
                <a:ea typeface="Verdana" pitchFamily="34" charset="0"/>
                <a:cs typeface="Verdana" pitchFamily="34" charset="0"/>
              </a:rPr>
              <a:t>The context of the requitements - can be be described in form of text and/or models, e.g. business process models</a:t>
            </a:r>
          </a:p>
        </p:txBody>
      </p:sp>
      <p:sp>
        <p:nvSpPr>
          <p:cNvPr id="2" name="Rectangle 1"/>
          <p:cNvSpPr/>
          <p:nvPr/>
        </p:nvSpPr>
        <p:spPr>
          <a:xfrm>
            <a:off x="7623425" y="71919"/>
            <a:ext cx="1438382" cy="11951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431447"/>
            <a:ext cx="7951520" cy="596700"/>
          </a:xfrm>
        </p:spPr>
        <p:txBody>
          <a:bodyPr>
            <a:noAutofit/>
          </a:bodyPr>
          <a:lstStyle/>
          <a:p>
            <a:r>
              <a:rPr lang="sv-SE" sz="2700" dirty="0"/>
              <a:t>Requirement Specification and Models</a:t>
            </a:r>
          </a:p>
        </p:txBody>
      </p:sp>
    </p:spTree>
    <p:extLst>
      <p:ext uri="{BB962C8B-B14F-4D97-AF65-F5344CB8AC3E}">
        <p14:creationId xmlns:p14="http://schemas.microsoft.com/office/powerpoint/2010/main" val="4111331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50132"/>
            <a:ext cx="6850800" cy="596700"/>
          </a:xfrm>
        </p:spPr>
        <p:txBody>
          <a:bodyPr/>
          <a:lstStyle/>
          <a:p>
            <a:r>
              <a:rPr lang="sv-SE" dirty="0" smtClean="0"/>
              <a:t>Techniques for eliciting requirements</a:t>
            </a:r>
            <a:endParaRPr lang="sv-SE" dirty="0"/>
          </a:p>
        </p:txBody>
      </p:sp>
      <p:sp>
        <p:nvSpPr>
          <p:cNvPr id="3" name="Content Placeholder 2"/>
          <p:cNvSpPr>
            <a:spLocks noGrp="1"/>
          </p:cNvSpPr>
          <p:nvPr>
            <p:ph idx="1"/>
          </p:nvPr>
        </p:nvSpPr>
        <p:spPr>
          <a:xfrm>
            <a:off x="791999" y="1275534"/>
            <a:ext cx="8023227" cy="3543046"/>
          </a:xfrm>
        </p:spPr>
        <p:txBody>
          <a:bodyPr>
            <a:normAutofit fontScale="62500" lnSpcReduction="20000"/>
          </a:bodyPr>
          <a:lstStyle/>
          <a:p>
            <a:r>
              <a:rPr lang="en-US" b="1" dirty="0" smtClean="0"/>
              <a:t>Use </a:t>
            </a:r>
            <a:r>
              <a:rPr lang="en-US" b="1" dirty="0"/>
              <a:t>case modeling </a:t>
            </a:r>
            <a:r>
              <a:rPr lang="en-US" dirty="0" smtClean="0"/>
              <a:t>– is a </a:t>
            </a:r>
            <a:r>
              <a:rPr lang="en-US" dirty="0"/>
              <a:t>technique used to describe a system by describing </a:t>
            </a:r>
            <a:r>
              <a:rPr lang="en-US" dirty="0" smtClean="0"/>
              <a:t>1) which functions the system </a:t>
            </a:r>
            <a:r>
              <a:rPr lang="en-US" dirty="0"/>
              <a:t>exists of (presented in the form of a user diagram) , </a:t>
            </a:r>
            <a:r>
              <a:rPr lang="en-US" dirty="0" smtClean="0"/>
              <a:t>2) which </a:t>
            </a:r>
            <a:r>
              <a:rPr lang="en-US" dirty="0"/>
              <a:t>user roles can use these </a:t>
            </a:r>
            <a:r>
              <a:rPr lang="en-US" dirty="0" smtClean="0"/>
              <a:t>functions (presented </a:t>
            </a:r>
            <a:r>
              <a:rPr lang="en-US" dirty="0"/>
              <a:t>in the form of a user diagram</a:t>
            </a:r>
            <a:r>
              <a:rPr lang="en-US" dirty="0" smtClean="0"/>
              <a:t>), </a:t>
            </a:r>
            <a:r>
              <a:rPr lang="en-US" dirty="0"/>
              <a:t>and </a:t>
            </a:r>
            <a:r>
              <a:rPr lang="en-US" dirty="0" smtClean="0"/>
              <a:t>3) how users and </a:t>
            </a:r>
            <a:r>
              <a:rPr lang="en-US" dirty="0"/>
              <a:t>systems interact with each other (presented in the form of </a:t>
            </a:r>
            <a:r>
              <a:rPr lang="en-US" dirty="0" smtClean="0"/>
              <a:t>use case descriptions)</a:t>
            </a:r>
            <a:endParaRPr lang="en-US" dirty="0"/>
          </a:p>
          <a:p>
            <a:r>
              <a:rPr lang="en-US" b="1" dirty="0" smtClean="0"/>
              <a:t>User stories – </a:t>
            </a:r>
            <a:r>
              <a:rPr lang="en-US" dirty="0" smtClean="0"/>
              <a:t>is a technique that describe how the user is interacting with the system presented as a story</a:t>
            </a:r>
            <a:r>
              <a:rPr lang="en-US" dirty="0"/>
              <a:t> </a:t>
            </a:r>
            <a:r>
              <a:rPr lang="en-US" dirty="0" smtClean="0"/>
              <a:t>(often in text, but could also be as picture (that is, a cartoon like description). User stories is a less formalized technique compared to use case modelling</a:t>
            </a:r>
            <a:endParaRPr lang="sv-SE" dirty="0"/>
          </a:p>
        </p:txBody>
      </p:sp>
    </p:spTree>
    <p:extLst>
      <p:ext uri="{BB962C8B-B14F-4D97-AF65-F5344CB8AC3E}">
        <p14:creationId xmlns:p14="http://schemas.microsoft.com/office/powerpoint/2010/main" val="287154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50132"/>
            <a:ext cx="6850800" cy="596700"/>
          </a:xfrm>
        </p:spPr>
        <p:txBody>
          <a:bodyPr/>
          <a:lstStyle/>
          <a:p>
            <a:r>
              <a:rPr lang="sv-SE" dirty="0" smtClean="0"/>
              <a:t>Techniques for eliciting requirements</a:t>
            </a:r>
            <a:endParaRPr lang="sv-SE" dirty="0"/>
          </a:p>
        </p:txBody>
      </p:sp>
      <p:sp>
        <p:nvSpPr>
          <p:cNvPr id="3" name="Content Placeholder 2"/>
          <p:cNvSpPr>
            <a:spLocks noGrp="1"/>
          </p:cNvSpPr>
          <p:nvPr>
            <p:ph idx="1"/>
          </p:nvPr>
        </p:nvSpPr>
        <p:spPr>
          <a:xfrm>
            <a:off x="792000" y="1275534"/>
            <a:ext cx="6850800" cy="3867966"/>
          </a:xfrm>
        </p:spPr>
        <p:txBody>
          <a:bodyPr>
            <a:normAutofit/>
          </a:bodyPr>
          <a:lstStyle/>
          <a:p>
            <a:r>
              <a:rPr lang="en-US" sz="1500" b="1" dirty="0"/>
              <a:t>Personas </a:t>
            </a:r>
            <a:r>
              <a:rPr lang="en-US" sz="1500" dirty="0" smtClean="0"/>
              <a:t>– is a </a:t>
            </a:r>
            <a:r>
              <a:rPr lang="en-US" sz="1500" dirty="0"/>
              <a:t>technique </a:t>
            </a:r>
            <a:r>
              <a:rPr lang="en-US" sz="1500" dirty="0" smtClean="0"/>
              <a:t>for creating </a:t>
            </a:r>
            <a:r>
              <a:rPr lang="en-US" sz="1500" dirty="0"/>
              <a:t>fictional persons / roles </a:t>
            </a:r>
            <a:r>
              <a:rPr lang="en-US" sz="1500" dirty="0" smtClean="0"/>
              <a:t>of users. These roles are </a:t>
            </a:r>
            <a:r>
              <a:rPr lang="en-US" sz="1500" dirty="0"/>
              <a:t>then used </a:t>
            </a:r>
            <a:r>
              <a:rPr lang="en-US" sz="1500" dirty="0" smtClean="0"/>
              <a:t>for eliciting requirements. </a:t>
            </a:r>
            <a:r>
              <a:rPr lang="en-US" sz="1500" dirty="0"/>
              <a:t>Personas </a:t>
            </a:r>
            <a:r>
              <a:rPr lang="en-US" sz="1500" dirty="0" smtClean="0"/>
              <a:t>is a technique used </a:t>
            </a:r>
            <a:r>
              <a:rPr lang="en-US" sz="1500" dirty="0"/>
              <a:t>when the system is planned to be used by a broad and perhaps unknown </a:t>
            </a:r>
            <a:r>
              <a:rPr lang="en-US" sz="1500" dirty="0" smtClean="0"/>
              <a:t>group</a:t>
            </a:r>
            <a:r>
              <a:rPr lang="en-US" sz="1500" dirty="0"/>
              <a:t> </a:t>
            </a:r>
            <a:r>
              <a:rPr lang="en-US" sz="1500" dirty="0" smtClean="0"/>
              <a:t>of users</a:t>
            </a:r>
            <a:endParaRPr lang="en-US" sz="1500" dirty="0"/>
          </a:p>
          <a:p>
            <a:r>
              <a:rPr lang="en-US" sz="1500" b="1" dirty="0"/>
              <a:t>Workshop </a:t>
            </a:r>
            <a:r>
              <a:rPr lang="en-US" sz="1500" dirty="0" smtClean="0"/>
              <a:t>– is a </a:t>
            </a:r>
            <a:r>
              <a:rPr lang="en-US" sz="1500" dirty="0"/>
              <a:t>technique where a group of people </a:t>
            </a:r>
            <a:r>
              <a:rPr lang="en-US" sz="1500" dirty="0" smtClean="0"/>
              <a:t>meet to </a:t>
            </a:r>
            <a:r>
              <a:rPr lang="en-US" sz="1500" dirty="0"/>
              <a:t>brainstorm ideas and demands on </a:t>
            </a:r>
            <a:r>
              <a:rPr lang="en-US" sz="1500" dirty="0" smtClean="0"/>
              <a:t>an upcoming system</a:t>
            </a:r>
            <a:endParaRPr lang="sv-SE" sz="1500" dirty="0"/>
          </a:p>
        </p:txBody>
      </p:sp>
    </p:spTree>
    <p:extLst>
      <p:ext uri="{BB962C8B-B14F-4D97-AF65-F5344CB8AC3E}">
        <p14:creationId xmlns:p14="http://schemas.microsoft.com/office/powerpoint/2010/main" val="200265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Questions to answer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What is requirement engineering?</a:t>
            </a:r>
          </a:p>
          <a:p>
            <a:r>
              <a:rPr lang="sv-SE" sz="1800" dirty="0" smtClean="0"/>
              <a:t>Why is requirement engineering important?</a:t>
            </a:r>
          </a:p>
          <a:p>
            <a:r>
              <a:rPr lang="sv-SE" sz="1800" dirty="0" smtClean="0"/>
              <a:t>How can you use models to support requirement engineering? </a:t>
            </a:r>
          </a:p>
          <a:p>
            <a:pPr marL="0" indent="0">
              <a:buNone/>
            </a:pPr>
            <a:endParaRPr lang="sv-SE" sz="1400" dirty="0"/>
          </a:p>
        </p:txBody>
      </p:sp>
    </p:spTree>
    <p:extLst>
      <p:ext uri="{BB962C8B-B14F-4D97-AF65-F5344CB8AC3E}">
        <p14:creationId xmlns:p14="http://schemas.microsoft.com/office/powerpoint/2010/main" val="215735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350132"/>
            <a:ext cx="6850800" cy="596700"/>
          </a:xfrm>
        </p:spPr>
        <p:txBody>
          <a:bodyPr/>
          <a:lstStyle/>
          <a:p>
            <a:r>
              <a:rPr lang="sv-SE" dirty="0" smtClean="0"/>
              <a:t>Techniques for eliciting requirements</a:t>
            </a:r>
            <a:endParaRPr lang="sv-SE" dirty="0"/>
          </a:p>
        </p:txBody>
      </p:sp>
      <p:sp>
        <p:nvSpPr>
          <p:cNvPr id="3" name="Content Placeholder 2"/>
          <p:cNvSpPr>
            <a:spLocks noGrp="1"/>
          </p:cNvSpPr>
          <p:nvPr>
            <p:ph idx="1"/>
          </p:nvPr>
        </p:nvSpPr>
        <p:spPr/>
        <p:txBody>
          <a:bodyPr>
            <a:noAutofit/>
          </a:bodyPr>
          <a:lstStyle/>
          <a:p>
            <a:r>
              <a:rPr lang="en-US" sz="1500" b="1" dirty="0" smtClean="0"/>
              <a:t>Prototype </a:t>
            </a:r>
            <a:r>
              <a:rPr lang="en-US" sz="1500" dirty="0" smtClean="0"/>
              <a:t>– is a  </a:t>
            </a:r>
            <a:r>
              <a:rPr lang="en-US" sz="1500" dirty="0"/>
              <a:t>technique used to identify an early form or model of the final system in order to visualize the </a:t>
            </a:r>
            <a:r>
              <a:rPr lang="en-US" sz="1500" dirty="0" smtClean="0"/>
              <a:t>system</a:t>
            </a:r>
            <a:r>
              <a:rPr lang="en-US" sz="1500" dirty="0"/>
              <a:t>. The prototype can be used as a basis for identifying requirements for the final </a:t>
            </a:r>
            <a:r>
              <a:rPr lang="en-US" sz="1500" dirty="0" smtClean="0"/>
              <a:t>system</a:t>
            </a:r>
            <a:endParaRPr lang="sv-SE" sz="1500" dirty="0"/>
          </a:p>
        </p:txBody>
      </p:sp>
    </p:spTree>
    <p:extLst>
      <p:ext uri="{BB962C8B-B14F-4D97-AF65-F5344CB8AC3E}">
        <p14:creationId xmlns:p14="http://schemas.microsoft.com/office/powerpoint/2010/main" val="1446690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411777"/>
            <a:ext cx="6850800" cy="596700"/>
          </a:xfrm>
        </p:spPr>
        <p:txBody>
          <a:bodyPr/>
          <a:lstStyle/>
          <a:p>
            <a:r>
              <a:rPr lang="sv-SE" dirty="0" smtClean="0"/>
              <a:t>Tecnique for prioritize among requirements</a:t>
            </a:r>
            <a:endParaRPr lang="sv-SE" dirty="0"/>
          </a:p>
        </p:txBody>
      </p:sp>
      <p:sp>
        <p:nvSpPr>
          <p:cNvPr id="3" name="Content Placeholder 2"/>
          <p:cNvSpPr>
            <a:spLocks noGrp="1"/>
          </p:cNvSpPr>
          <p:nvPr>
            <p:ph idx="1"/>
          </p:nvPr>
        </p:nvSpPr>
        <p:spPr>
          <a:xfrm>
            <a:off x="792000" y="1624855"/>
            <a:ext cx="6850800" cy="3240432"/>
          </a:xfrm>
        </p:spPr>
        <p:txBody>
          <a:bodyPr>
            <a:normAutofit fontScale="62500" lnSpcReduction="20000"/>
          </a:bodyPr>
          <a:lstStyle/>
          <a:p>
            <a:r>
              <a:rPr lang="en-US" dirty="0" err="1" smtClean="0"/>
              <a:t>MoSCoW</a:t>
            </a:r>
            <a:r>
              <a:rPr lang="en-US" dirty="0" smtClean="0"/>
              <a:t> </a:t>
            </a:r>
            <a:r>
              <a:rPr lang="en-US" dirty="0"/>
              <a:t>- is an abbreviation for Must, Should, Could and Will not and is the name of a scale, where each requirement is valued by annotating it with one of these terms. The terms have the following meanings:</a:t>
            </a:r>
          </a:p>
          <a:p>
            <a:pPr lvl="1" indent="-342900"/>
            <a:r>
              <a:rPr lang="en-US" dirty="0" smtClean="0"/>
              <a:t>Must </a:t>
            </a:r>
            <a:r>
              <a:rPr lang="en-US" dirty="0"/>
              <a:t>- this requirement must be met in order for the project to </a:t>
            </a:r>
            <a:r>
              <a:rPr lang="en-US" dirty="0" smtClean="0"/>
              <a:t>be successful</a:t>
            </a:r>
            <a:endParaRPr lang="en-US" dirty="0"/>
          </a:p>
          <a:p>
            <a:pPr lvl="1" indent="-342900"/>
            <a:r>
              <a:rPr lang="en-US" dirty="0" smtClean="0"/>
              <a:t>Should </a:t>
            </a:r>
            <a:r>
              <a:rPr lang="en-US" dirty="0"/>
              <a:t>- this requirement should be met but is not necessary for the project to be considered successful.</a:t>
            </a:r>
          </a:p>
          <a:p>
            <a:pPr lvl="1" indent="-342900"/>
            <a:r>
              <a:rPr lang="en-US" dirty="0" smtClean="0"/>
              <a:t>Could </a:t>
            </a:r>
            <a:r>
              <a:rPr lang="en-US" dirty="0"/>
              <a:t>- can be omitted, has no impact on the project </a:t>
            </a:r>
            <a:r>
              <a:rPr lang="en-US" dirty="0" smtClean="0"/>
              <a:t>overall result</a:t>
            </a:r>
            <a:endParaRPr lang="en-US" dirty="0"/>
          </a:p>
          <a:p>
            <a:pPr lvl="1" indent="-342900"/>
            <a:r>
              <a:rPr lang="en-US" dirty="0" smtClean="0"/>
              <a:t>Will </a:t>
            </a:r>
            <a:r>
              <a:rPr lang="en-US" dirty="0"/>
              <a:t>not - These requirements should not be realized in this project, but in the future these may become relevant</a:t>
            </a:r>
            <a:endParaRPr lang="sv-SE" dirty="0"/>
          </a:p>
        </p:txBody>
      </p:sp>
    </p:spTree>
    <p:extLst>
      <p:ext uri="{BB962C8B-B14F-4D97-AF65-F5344CB8AC3E}">
        <p14:creationId xmlns:p14="http://schemas.microsoft.com/office/powerpoint/2010/main" val="2853724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Why Requirement Engineering?</a:t>
            </a:r>
            <a:endParaRPr lang="sv-SE" dirty="0"/>
          </a:p>
        </p:txBody>
      </p:sp>
      <p:sp>
        <p:nvSpPr>
          <p:cNvPr id="3" name="Content Placeholder 2"/>
          <p:cNvSpPr>
            <a:spLocks noGrp="1"/>
          </p:cNvSpPr>
          <p:nvPr>
            <p:ph idx="1"/>
          </p:nvPr>
        </p:nvSpPr>
        <p:spPr>
          <a:xfrm>
            <a:off x="791999" y="1275534"/>
            <a:ext cx="7530067" cy="3240432"/>
          </a:xfrm>
        </p:spPr>
        <p:txBody>
          <a:bodyPr>
            <a:normAutofit/>
          </a:bodyPr>
          <a:lstStyle/>
          <a:p>
            <a:r>
              <a:rPr lang="sv-SE" sz="1800" dirty="0" smtClean="0"/>
              <a:t>The major reason for failure in system development is shortcoming in requirement engineering, such as:</a:t>
            </a:r>
          </a:p>
          <a:p>
            <a:pPr lvl="1"/>
            <a:r>
              <a:rPr lang="sv-SE" sz="1600" dirty="0"/>
              <a:t>no requirements have been gathered at all</a:t>
            </a:r>
          </a:p>
          <a:p>
            <a:pPr lvl="1"/>
            <a:r>
              <a:rPr lang="sv-SE" sz="1600" dirty="0"/>
              <a:t>not all users (or other stakeholders) have been involved in the requirement gathering</a:t>
            </a:r>
          </a:p>
          <a:p>
            <a:pPr lvl="1"/>
            <a:r>
              <a:rPr lang="sv-SE" sz="1600" dirty="0"/>
              <a:t>users do not know what they want before they use the system in actual business process instances</a:t>
            </a:r>
          </a:p>
          <a:p>
            <a:pPr lvl="1"/>
            <a:r>
              <a:rPr lang="sv-SE" sz="1600" dirty="0"/>
              <a:t>the requirements are vaguely stated</a:t>
            </a:r>
          </a:p>
          <a:p>
            <a:pPr marL="0" indent="0">
              <a:buNone/>
            </a:pPr>
            <a:endParaRPr lang="sv-SE" sz="1400" dirty="0" smtClean="0"/>
          </a:p>
          <a:p>
            <a:pPr marL="0" indent="0">
              <a:buNone/>
            </a:pPr>
            <a:endParaRPr lang="sv-SE" sz="1400" dirty="0"/>
          </a:p>
        </p:txBody>
      </p:sp>
    </p:spTree>
    <p:extLst>
      <p:ext uri="{BB962C8B-B14F-4D97-AF65-F5344CB8AC3E}">
        <p14:creationId xmlns:p14="http://schemas.microsoft.com/office/powerpoint/2010/main" val="1889063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Why Requirement Engineering?</a:t>
            </a:r>
            <a:endParaRPr lang="sv-SE" dirty="0"/>
          </a:p>
        </p:txBody>
      </p:sp>
      <p:sp>
        <p:nvSpPr>
          <p:cNvPr id="3" name="Content Placeholder 2"/>
          <p:cNvSpPr>
            <a:spLocks noGrp="1"/>
          </p:cNvSpPr>
          <p:nvPr>
            <p:ph idx="1"/>
          </p:nvPr>
        </p:nvSpPr>
        <p:spPr>
          <a:xfrm>
            <a:off x="791999" y="1275534"/>
            <a:ext cx="7530067" cy="3240432"/>
          </a:xfrm>
        </p:spPr>
        <p:txBody>
          <a:bodyPr>
            <a:normAutofit/>
          </a:bodyPr>
          <a:lstStyle/>
          <a:p>
            <a:r>
              <a:rPr lang="sv-SE" sz="1800" dirty="0" smtClean="0"/>
              <a:t>The requirements are central in the development of a system and are often the things that drive the development process</a:t>
            </a:r>
          </a:p>
          <a:p>
            <a:endParaRPr lang="sv-SE" sz="1400" dirty="0" smtClean="0"/>
          </a:p>
          <a:p>
            <a:pPr marL="0" indent="0">
              <a:buNone/>
            </a:pPr>
            <a:endParaRPr lang="sv-SE" sz="1400" dirty="0"/>
          </a:p>
        </p:txBody>
      </p:sp>
    </p:spTree>
    <p:extLst>
      <p:ext uri="{BB962C8B-B14F-4D97-AF65-F5344CB8AC3E}">
        <p14:creationId xmlns:p14="http://schemas.microsoft.com/office/powerpoint/2010/main" val="2344924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24</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UML Use Case</a:t>
            </a:r>
            <a:endParaRPr lang="en-US" altLang="sv-SE" dirty="0" smtClean="0"/>
          </a:p>
        </p:txBody>
      </p:sp>
    </p:spTree>
    <p:extLst>
      <p:ext uri="{BB962C8B-B14F-4D97-AF65-F5344CB8AC3E}">
        <p14:creationId xmlns:p14="http://schemas.microsoft.com/office/powerpoint/2010/main" val="1943614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UML Use Case Diagram</a:t>
            </a:r>
            <a:endParaRPr lang="sv-SE" sz="2700" dirty="0"/>
          </a:p>
        </p:txBody>
      </p:sp>
      <p:sp>
        <p:nvSpPr>
          <p:cNvPr id="22" name="Oval 5"/>
          <p:cNvSpPr>
            <a:spLocks noChangeAspect="1" noChangeArrowheads="1"/>
          </p:cNvSpPr>
          <p:nvPr/>
        </p:nvSpPr>
        <p:spPr bwMode="auto">
          <a:xfrm>
            <a:off x="2790050" y="2407941"/>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4" name="Oval 7"/>
          <p:cNvSpPr>
            <a:spLocks noChangeAspect="1" noChangeArrowheads="1"/>
          </p:cNvSpPr>
          <p:nvPr/>
        </p:nvSpPr>
        <p:spPr bwMode="auto">
          <a:xfrm>
            <a:off x="3150412" y="3274716"/>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25" name="Group 9"/>
          <p:cNvGrpSpPr>
            <a:grpSpLocks noChangeAspect="1"/>
          </p:cNvGrpSpPr>
          <p:nvPr/>
        </p:nvGrpSpPr>
        <p:grpSpPr bwMode="auto">
          <a:xfrm>
            <a:off x="1935975" y="2671466"/>
            <a:ext cx="481012" cy="855662"/>
            <a:chOff x="4634" y="3385"/>
            <a:chExt cx="226" cy="408"/>
          </a:xfrm>
        </p:grpSpPr>
        <p:sp>
          <p:nvSpPr>
            <p:cNvPr id="26"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7"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8"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31" name="Line 15"/>
          <p:cNvSpPr>
            <a:spLocks noChangeAspect="1" noChangeShapeType="1"/>
          </p:cNvSpPr>
          <p:nvPr/>
        </p:nvSpPr>
        <p:spPr bwMode="auto">
          <a:xfrm flipV="1">
            <a:off x="2515412" y="3000078"/>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 name="Line 16"/>
          <p:cNvSpPr>
            <a:spLocks noChangeAspect="1" noChangeShapeType="1"/>
          </p:cNvSpPr>
          <p:nvPr/>
        </p:nvSpPr>
        <p:spPr bwMode="auto">
          <a:xfrm>
            <a:off x="2515412" y="3309641"/>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Rectangle 28"/>
          <p:cNvSpPr>
            <a:spLocks noChangeArrowheads="1"/>
          </p:cNvSpPr>
          <p:nvPr/>
        </p:nvSpPr>
        <p:spPr bwMode="auto">
          <a:xfrm>
            <a:off x="2934512" y="248096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a:t>Registrer</a:t>
            </a:r>
          </a:p>
          <a:p>
            <a:pPr eaLnBrk="1" hangingPunct="1"/>
            <a:r>
              <a:rPr lang="sv-SE" altLang="sv-SE" b="1" i="0"/>
              <a:t>for course</a:t>
            </a:r>
            <a:endParaRPr lang="en-US" altLang="sv-SE" b="1" i="0"/>
          </a:p>
        </p:txBody>
      </p:sp>
      <p:sp>
        <p:nvSpPr>
          <p:cNvPr id="34" name="Rectangle 29"/>
          <p:cNvSpPr>
            <a:spLocks noChangeArrowheads="1"/>
          </p:cNvSpPr>
          <p:nvPr/>
        </p:nvSpPr>
        <p:spPr bwMode="auto">
          <a:xfrm>
            <a:off x="3226612" y="340330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Register</a:t>
            </a:r>
          </a:p>
          <a:p>
            <a:pPr eaLnBrk="1" hangingPunct="1"/>
            <a:r>
              <a:rPr lang="sv-SE" altLang="sv-SE" b="1" i="0" dirty="0" smtClean="0"/>
              <a:t>for </a:t>
            </a:r>
            <a:r>
              <a:rPr lang="sv-SE" altLang="sv-SE" b="1" i="0" dirty="0"/>
              <a:t>exam</a:t>
            </a:r>
            <a:endParaRPr lang="en-US" altLang="sv-SE" b="1" i="0" dirty="0"/>
          </a:p>
        </p:txBody>
      </p:sp>
    </p:spTree>
    <p:extLst>
      <p:ext uri="{BB962C8B-B14F-4D97-AF65-F5344CB8AC3E}">
        <p14:creationId xmlns:p14="http://schemas.microsoft.com/office/powerpoint/2010/main" val="3497312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UML Use Case Diagram</a:t>
            </a:r>
            <a:endParaRPr lang="sv-SE" sz="2700" dirty="0"/>
          </a:p>
        </p:txBody>
      </p:sp>
      <p:sp>
        <p:nvSpPr>
          <p:cNvPr id="22" name="Oval 5"/>
          <p:cNvSpPr>
            <a:spLocks noChangeAspect="1" noChangeArrowheads="1"/>
          </p:cNvSpPr>
          <p:nvPr/>
        </p:nvSpPr>
        <p:spPr bwMode="auto">
          <a:xfrm>
            <a:off x="2790050" y="2407941"/>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4" name="Oval 7"/>
          <p:cNvSpPr>
            <a:spLocks noChangeAspect="1" noChangeArrowheads="1"/>
          </p:cNvSpPr>
          <p:nvPr/>
        </p:nvSpPr>
        <p:spPr bwMode="auto">
          <a:xfrm>
            <a:off x="3150412" y="3274716"/>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25" name="Group 9"/>
          <p:cNvGrpSpPr>
            <a:grpSpLocks noChangeAspect="1"/>
          </p:cNvGrpSpPr>
          <p:nvPr/>
        </p:nvGrpSpPr>
        <p:grpSpPr bwMode="auto">
          <a:xfrm>
            <a:off x="1724478" y="2791430"/>
            <a:ext cx="481012" cy="855662"/>
            <a:chOff x="4634" y="3385"/>
            <a:chExt cx="226" cy="408"/>
          </a:xfrm>
        </p:grpSpPr>
        <p:sp>
          <p:nvSpPr>
            <p:cNvPr id="26"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7"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8"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31" name="Line 15"/>
          <p:cNvSpPr>
            <a:spLocks noChangeAspect="1" noChangeShapeType="1"/>
          </p:cNvSpPr>
          <p:nvPr/>
        </p:nvSpPr>
        <p:spPr bwMode="auto">
          <a:xfrm flipV="1">
            <a:off x="2515412" y="3000078"/>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 name="Line 16"/>
          <p:cNvSpPr>
            <a:spLocks noChangeAspect="1" noChangeShapeType="1"/>
          </p:cNvSpPr>
          <p:nvPr/>
        </p:nvSpPr>
        <p:spPr bwMode="auto">
          <a:xfrm>
            <a:off x="2515412" y="3309641"/>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3" name="Rectangle 28"/>
          <p:cNvSpPr>
            <a:spLocks noChangeArrowheads="1"/>
          </p:cNvSpPr>
          <p:nvPr/>
        </p:nvSpPr>
        <p:spPr bwMode="auto">
          <a:xfrm>
            <a:off x="2934512" y="248096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a:t>Registrer</a:t>
            </a:r>
          </a:p>
          <a:p>
            <a:pPr eaLnBrk="1" hangingPunct="1"/>
            <a:r>
              <a:rPr lang="sv-SE" altLang="sv-SE" b="1" i="0"/>
              <a:t>for course</a:t>
            </a:r>
            <a:endParaRPr lang="en-US" altLang="sv-SE" b="1" i="0"/>
          </a:p>
        </p:txBody>
      </p:sp>
      <p:sp>
        <p:nvSpPr>
          <p:cNvPr id="34" name="Rectangle 29"/>
          <p:cNvSpPr>
            <a:spLocks noChangeArrowheads="1"/>
          </p:cNvSpPr>
          <p:nvPr/>
        </p:nvSpPr>
        <p:spPr bwMode="auto">
          <a:xfrm>
            <a:off x="3226612" y="340330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Register</a:t>
            </a:r>
          </a:p>
          <a:p>
            <a:pPr eaLnBrk="1" hangingPunct="1"/>
            <a:r>
              <a:rPr lang="sv-SE" altLang="sv-SE" b="1" i="0" dirty="0" smtClean="0"/>
              <a:t>for </a:t>
            </a:r>
            <a:r>
              <a:rPr lang="sv-SE" altLang="sv-SE" b="1" i="0" dirty="0"/>
              <a:t>exam</a:t>
            </a:r>
            <a:endParaRPr lang="en-US" altLang="sv-SE" b="1" i="0" dirty="0"/>
          </a:p>
        </p:txBody>
      </p:sp>
      <p:sp>
        <p:nvSpPr>
          <p:cNvPr id="39" name="Rectangle 49"/>
          <p:cNvSpPr>
            <a:spLocks noChangeArrowheads="1"/>
          </p:cNvSpPr>
          <p:nvPr/>
        </p:nvSpPr>
        <p:spPr bwMode="auto">
          <a:xfrm>
            <a:off x="908600" y="1644190"/>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smtClean="0"/>
              <a:t>Actor</a:t>
            </a:r>
            <a:endParaRPr lang="en-US" altLang="sv-SE" b="1" i="0" dirty="0"/>
          </a:p>
        </p:txBody>
      </p:sp>
      <p:sp>
        <p:nvSpPr>
          <p:cNvPr id="40" name="Rectangle 49"/>
          <p:cNvSpPr>
            <a:spLocks noChangeArrowheads="1"/>
          </p:cNvSpPr>
          <p:nvPr/>
        </p:nvSpPr>
        <p:spPr bwMode="auto">
          <a:xfrm>
            <a:off x="3613831" y="1607940"/>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smtClean="0"/>
              <a:t>Use Case</a:t>
            </a:r>
            <a:endParaRPr lang="en-US" altLang="sv-SE" b="1" i="0" dirty="0"/>
          </a:p>
        </p:txBody>
      </p:sp>
      <p:sp>
        <p:nvSpPr>
          <p:cNvPr id="41" name="AutoShape 52"/>
          <p:cNvSpPr>
            <a:spLocks noChangeArrowheads="1"/>
          </p:cNvSpPr>
          <p:nvPr/>
        </p:nvSpPr>
        <p:spPr bwMode="auto">
          <a:xfrm rot="14568309">
            <a:off x="1516456" y="2354778"/>
            <a:ext cx="557312" cy="124461"/>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42" name="AutoShape 52"/>
          <p:cNvSpPr>
            <a:spLocks noChangeArrowheads="1"/>
          </p:cNvSpPr>
          <p:nvPr/>
        </p:nvSpPr>
        <p:spPr bwMode="auto">
          <a:xfrm rot="19178745">
            <a:off x="3591482" y="2234207"/>
            <a:ext cx="844592" cy="119791"/>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19" name="Rectangle 49"/>
          <p:cNvSpPr>
            <a:spLocks noChangeArrowheads="1"/>
          </p:cNvSpPr>
          <p:nvPr/>
        </p:nvSpPr>
        <p:spPr bwMode="auto">
          <a:xfrm>
            <a:off x="1444954" y="4314017"/>
            <a:ext cx="1816362" cy="307777"/>
          </a:xfrm>
          <a:prstGeom prst="rect">
            <a:avLst/>
          </a:prstGeom>
          <a:solidFill>
            <a:schemeClr val="accent1"/>
          </a:solidFill>
          <a:ln w="3175" algn="ctr">
            <a:solidFill>
              <a:schemeClr val="tx1"/>
            </a:solidFill>
            <a:miter lim="800000"/>
            <a:headEnd/>
            <a:tailEnd/>
          </a:ln>
        </p:spPr>
        <p:txBody>
          <a:bodyPr wrap="square" anchor="ct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ctr" eaLnBrk="1" hangingPunct="1">
              <a:spcBef>
                <a:spcPct val="20000"/>
              </a:spcBef>
              <a:buClr>
                <a:schemeClr val="bg1"/>
              </a:buClr>
            </a:pPr>
            <a:r>
              <a:rPr lang="sv-SE" altLang="sv-SE" b="1" i="0" dirty="0" smtClean="0"/>
              <a:t>Association</a:t>
            </a:r>
            <a:endParaRPr lang="en-US" altLang="sv-SE" b="1" i="0" dirty="0"/>
          </a:p>
        </p:txBody>
      </p:sp>
      <p:sp>
        <p:nvSpPr>
          <p:cNvPr id="20" name="AutoShape 52"/>
          <p:cNvSpPr>
            <a:spLocks noChangeArrowheads="1"/>
          </p:cNvSpPr>
          <p:nvPr/>
        </p:nvSpPr>
        <p:spPr bwMode="auto">
          <a:xfrm rot="7676196">
            <a:off x="2152033" y="3756735"/>
            <a:ext cx="847227" cy="107327"/>
          </a:xfrm>
          <a:prstGeom prst="leftArrow">
            <a:avLst>
              <a:gd name="adj1" fmla="val 50000"/>
              <a:gd name="adj2" fmla="val 120370"/>
            </a:avLst>
          </a:prstGeom>
          <a:solidFill>
            <a:schemeClr val="accent1"/>
          </a:solidFill>
          <a:ln w="9525" algn="ctr">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Tree>
    <p:extLst>
      <p:ext uri="{BB962C8B-B14F-4D97-AF65-F5344CB8AC3E}">
        <p14:creationId xmlns:p14="http://schemas.microsoft.com/office/powerpoint/2010/main" val="57469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Use Case Description</a:t>
            </a:r>
            <a:endParaRPr lang="sv-SE" sz="2700" dirty="0"/>
          </a:p>
        </p:txBody>
      </p:sp>
      <p:sp>
        <p:nvSpPr>
          <p:cNvPr id="35" name="TextBox 34"/>
          <p:cNvSpPr txBox="1"/>
          <p:nvPr/>
        </p:nvSpPr>
        <p:spPr>
          <a:xfrm>
            <a:off x="774823" y="1320278"/>
            <a:ext cx="3956665" cy="36625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b="1" dirty="0">
                <a:latin typeface="Verdana" pitchFamily="34" charset="0"/>
                <a:ea typeface="Verdana" pitchFamily="34" charset="0"/>
                <a:cs typeface="Verdana" pitchFamily="34" charset="0"/>
              </a:rPr>
              <a:t>Use </a:t>
            </a:r>
            <a:r>
              <a:rPr lang="sv-SE" b="1" dirty="0" smtClean="0">
                <a:latin typeface="Verdana" pitchFamily="34" charset="0"/>
                <a:ea typeface="Verdana" pitchFamily="34" charset="0"/>
                <a:cs typeface="Verdana" pitchFamily="34" charset="0"/>
              </a:rPr>
              <a:t>case description </a:t>
            </a:r>
            <a:r>
              <a:rPr lang="sv-SE" dirty="0" smtClean="0">
                <a:latin typeface="Verdana" pitchFamily="34" charset="0"/>
                <a:ea typeface="Verdana" pitchFamily="34" charset="0"/>
                <a:cs typeface="Verdana" pitchFamily="34" charset="0"/>
              </a:rPr>
              <a:t>describe </a:t>
            </a:r>
            <a:r>
              <a:rPr lang="sv-SE" dirty="0">
                <a:latin typeface="Verdana" pitchFamily="34" charset="0"/>
                <a:ea typeface="Verdana" pitchFamily="34" charset="0"/>
                <a:cs typeface="Verdana" pitchFamily="34" charset="0"/>
              </a:rPr>
              <a:t>the interaction between a user and the </a:t>
            </a:r>
            <a:r>
              <a:rPr lang="sv-SE" dirty="0" smtClean="0">
                <a:latin typeface="Verdana" pitchFamily="34" charset="0"/>
                <a:ea typeface="Verdana" pitchFamily="34" charset="0"/>
                <a:cs typeface="Verdana" pitchFamily="34" charset="0"/>
              </a:rPr>
              <a:t>system</a:t>
            </a:r>
            <a:endParaRPr lang="sv-SE" altLang="sv-SE"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sv-SE" dirty="0" smtClean="0">
                <a:latin typeface="Verdana" pitchFamily="34" charset="0"/>
                <a:ea typeface="Verdana" pitchFamily="34" charset="0"/>
                <a:cs typeface="Verdana" pitchFamily="34" charset="0"/>
              </a:rPr>
              <a:t>The look of the use </a:t>
            </a:r>
            <a:r>
              <a:rPr lang="sv-SE" dirty="0">
                <a:latin typeface="Verdana" pitchFamily="34" charset="0"/>
                <a:ea typeface="Verdana" pitchFamily="34" charset="0"/>
                <a:cs typeface="Verdana" pitchFamily="34" charset="0"/>
              </a:rPr>
              <a:t>case description </a:t>
            </a:r>
            <a:r>
              <a:rPr lang="sv-SE" dirty="0" smtClean="0">
                <a:latin typeface="Verdana" pitchFamily="34" charset="0"/>
                <a:ea typeface="Verdana" pitchFamily="34" charset="0"/>
                <a:cs typeface="Verdana" pitchFamily="34" charset="0"/>
              </a:rPr>
              <a:t>is </a:t>
            </a:r>
            <a:r>
              <a:rPr lang="sv-SE" dirty="0">
                <a:latin typeface="Verdana" pitchFamily="34" charset="0"/>
                <a:ea typeface="Verdana" pitchFamily="34" charset="0"/>
                <a:cs typeface="Verdana" pitchFamily="34" charset="0"/>
              </a:rPr>
              <a:t>not specified in UML</a:t>
            </a: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
        <p:nvSpPr>
          <p:cNvPr id="5" name="Text Box 27"/>
          <p:cNvSpPr txBox="1">
            <a:spLocks noChangeArrowheads="1"/>
          </p:cNvSpPr>
          <p:nvPr/>
        </p:nvSpPr>
        <p:spPr bwMode="auto">
          <a:xfrm>
            <a:off x="5021263" y="1467674"/>
            <a:ext cx="3694112" cy="2571750"/>
          </a:xfrm>
          <a:prstGeom prst="rect">
            <a:avLst/>
          </a:prstGeom>
          <a:solidFill>
            <a:srgbClr val="FFFFCC"/>
          </a:solidFill>
          <a:ln w="3175">
            <a:solidFill>
              <a:schemeClr val="tx1"/>
            </a:solidFill>
            <a:miter lim="800000"/>
            <a:headEnd/>
            <a:tailEnd/>
          </a:ln>
        </p:spPr>
        <p:txBody>
          <a:bodyPr lIns="36000" tIns="36000" rIns="36000" bIns="36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200" i="0" dirty="0"/>
              <a:t>Use case:  </a:t>
            </a:r>
            <a:r>
              <a:rPr lang="sv-SE" altLang="sv-SE" sz="1200" b="1" i="0" dirty="0"/>
              <a:t>Registrer for course</a:t>
            </a:r>
          </a:p>
          <a:p>
            <a:pPr eaLnBrk="1" hangingPunct="1"/>
            <a:endParaRPr lang="sv-SE" altLang="sv-SE" sz="1200" i="0" dirty="0"/>
          </a:p>
          <a:p>
            <a:pPr eaLnBrk="1" hangingPunct="1"/>
            <a:r>
              <a:rPr lang="sv-SE" altLang="sv-SE" sz="1200" i="0" dirty="0"/>
              <a:t>Actor:</a:t>
            </a:r>
            <a:r>
              <a:rPr lang="sv-SE" altLang="sv-SE" sz="1200" i="0" dirty="0">
                <a:solidFill>
                  <a:srgbClr val="7F7F7F"/>
                </a:solidFill>
              </a:rPr>
              <a:t>	</a:t>
            </a:r>
            <a:r>
              <a:rPr lang="sv-SE" altLang="sv-SE" sz="1200" i="0" dirty="0"/>
              <a:t>       Student</a:t>
            </a:r>
            <a:endParaRPr lang="sv-SE" altLang="sv-SE" sz="1200" b="1" i="0" dirty="0"/>
          </a:p>
          <a:p>
            <a:pPr eaLnBrk="1" hangingPunct="1"/>
            <a:r>
              <a:rPr lang="sv-SE" altLang="sv-SE" sz="1200" i="0" dirty="0"/>
              <a:t>Goal:</a:t>
            </a:r>
            <a:r>
              <a:rPr lang="sv-SE" altLang="sv-SE" sz="1200" i="0" dirty="0">
                <a:solidFill>
                  <a:srgbClr val="7F7F7F"/>
                </a:solidFill>
              </a:rPr>
              <a:t>	</a:t>
            </a:r>
            <a:r>
              <a:rPr lang="sv-SE" altLang="sv-SE" sz="1200" i="0" dirty="0"/>
              <a:t>       Student shall be registered for the 	       course</a:t>
            </a:r>
          </a:p>
          <a:p>
            <a:pPr eaLnBrk="1" hangingPunct="1"/>
            <a:endParaRPr lang="sv-SE" altLang="sv-SE" sz="1200" i="0" dirty="0"/>
          </a:p>
          <a:p>
            <a:pPr eaLnBrk="1" hangingPunct="1"/>
            <a:r>
              <a:rPr lang="sv-SE" altLang="sv-SE" sz="1200" i="0" dirty="0"/>
              <a:t>Main scenario:    1) Student wants to see available 	      courses</a:t>
            </a:r>
          </a:p>
          <a:p>
            <a:pPr eaLnBrk="1" hangingPunct="1"/>
            <a:r>
              <a:rPr lang="sv-SE" altLang="sv-SE" sz="1200" i="0" dirty="0">
                <a:solidFill>
                  <a:srgbClr val="7F7F7F"/>
                </a:solidFill>
              </a:rPr>
              <a:t>	</a:t>
            </a:r>
            <a:r>
              <a:rPr lang="sv-SE" altLang="sv-SE" sz="1200" i="0" dirty="0"/>
              <a:t>      2) System presents the cources</a:t>
            </a:r>
            <a:br>
              <a:rPr lang="sv-SE" altLang="sv-SE" sz="1200" i="0" dirty="0"/>
            </a:br>
            <a:r>
              <a:rPr lang="sv-SE" altLang="sv-SE" sz="1200" i="0" dirty="0">
                <a:solidFill>
                  <a:srgbClr val="7F7F7F"/>
                </a:solidFill>
              </a:rPr>
              <a:t>	</a:t>
            </a:r>
            <a:r>
              <a:rPr lang="sv-SE" altLang="sv-SE" sz="1200" i="0" dirty="0"/>
              <a:t>      3) Student chooses a course</a:t>
            </a:r>
          </a:p>
          <a:p>
            <a:pPr eaLnBrk="1" hangingPunct="1"/>
            <a:r>
              <a:rPr lang="sv-SE" altLang="sv-SE" sz="1200" i="0" dirty="0"/>
              <a:t>	      4) Systemet confirms registration of 	      the chosen course </a:t>
            </a:r>
          </a:p>
          <a:p>
            <a:pPr eaLnBrk="1" hangingPunct="1"/>
            <a:r>
              <a:rPr lang="sv-SE" altLang="sv-SE" sz="1200" i="0" dirty="0"/>
              <a:t>	</a:t>
            </a:r>
            <a:endParaRPr lang="en-US" altLang="sv-SE" sz="1200" i="0" dirty="0"/>
          </a:p>
        </p:txBody>
      </p:sp>
    </p:spTree>
    <p:extLst>
      <p:ext uri="{BB962C8B-B14F-4D97-AF65-F5344CB8AC3E}">
        <p14:creationId xmlns:p14="http://schemas.microsoft.com/office/powerpoint/2010/main" val="1650613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44" y="476952"/>
            <a:ext cx="6850800" cy="596700"/>
          </a:xfrm>
        </p:spPr>
        <p:txBody>
          <a:bodyPr>
            <a:normAutofit/>
          </a:bodyPr>
          <a:lstStyle/>
          <a:p>
            <a:r>
              <a:rPr lang="sv-SE" sz="2700" dirty="0" smtClean="0"/>
              <a:t>Use Case Model</a:t>
            </a:r>
            <a:endParaRPr lang="sv-SE" sz="2700" dirty="0"/>
          </a:p>
        </p:txBody>
      </p:sp>
      <p:sp>
        <p:nvSpPr>
          <p:cNvPr id="19" name="TextBox 18"/>
          <p:cNvSpPr txBox="1"/>
          <p:nvPr/>
        </p:nvSpPr>
        <p:spPr>
          <a:xfrm>
            <a:off x="466478" y="1022561"/>
            <a:ext cx="8188423" cy="646331"/>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sv-SE" altLang="sv-SE" b="1" dirty="0" smtClean="0">
                <a:latin typeface="Verdana" panose="020B0604030504040204" pitchFamily="34" charset="0"/>
                <a:ea typeface="Verdana" panose="020B0604030504040204" pitchFamily="34" charset="0"/>
                <a:cs typeface="Verdana" panose="020B0604030504040204" pitchFamily="34" charset="0"/>
              </a:rPr>
              <a:t>Use </a:t>
            </a:r>
            <a:r>
              <a:rPr lang="sv-SE" altLang="sv-SE" b="1" dirty="0">
                <a:latin typeface="Verdana" panose="020B0604030504040204" pitchFamily="34" charset="0"/>
                <a:ea typeface="Verdana" panose="020B0604030504040204" pitchFamily="34" charset="0"/>
                <a:cs typeface="Verdana" panose="020B0604030504040204" pitchFamily="34" charset="0"/>
              </a:rPr>
              <a:t>case model – </a:t>
            </a:r>
            <a:r>
              <a:rPr lang="sv-SE" altLang="sv-SE" dirty="0">
                <a:latin typeface="Verdana" panose="020B0604030504040204" pitchFamily="34" charset="0"/>
                <a:ea typeface="Verdana" panose="020B0604030504040204" pitchFamily="34" charset="0"/>
                <a:cs typeface="Verdana" panose="020B0604030504040204" pitchFamily="34" charset="0"/>
              </a:rPr>
              <a:t>consists of </a:t>
            </a:r>
            <a:r>
              <a:rPr lang="sv-SE" altLang="sv-SE" b="1" dirty="0">
                <a:latin typeface="Verdana" panose="020B0604030504040204" pitchFamily="34" charset="0"/>
                <a:ea typeface="Verdana" panose="020B0604030504040204" pitchFamily="34" charset="0"/>
                <a:cs typeface="Verdana" panose="020B0604030504040204" pitchFamily="34" charset="0"/>
              </a:rPr>
              <a:t>Use case diagram </a:t>
            </a:r>
            <a:r>
              <a:rPr lang="sv-SE" altLang="sv-SE" dirty="0">
                <a:latin typeface="Verdana" panose="020B0604030504040204" pitchFamily="34" charset="0"/>
                <a:ea typeface="Verdana" panose="020B0604030504040204" pitchFamily="34" charset="0"/>
                <a:cs typeface="Verdana" panose="020B0604030504040204" pitchFamily="34" charset="0"/>
              </a:rPr>
              <a:t>and </a:t>
            </a:r>
            <a:r>
              <a:rPr lang="sv-SE" altLang="sv-SE" b="1" dirty="0">
                <a:latin typeface="Verdana" panose="020B0604030504040204" pitchFamily="34" charset="0"/>
                <a:ea typeface="Verdana" panose="020B0604030504040204" pitchFamily="34" charset="0"/>
                <a:cs typeface="Verdana" panose="020B0604030504040204" pitchFamily="34" charset="0"/>
              </a:rPr>
              <a:t>Use case </a:t>
            </a:r>
            <a:r>
              <a:rPr lang="sv-SE" altLang="sv-SE" b="1" dirty="0" smtClean="0">
                <a:latin typeface="Verdana" panose="020B0604030504040204" pitchFamily="34" charset="0"/>
                <a:ea typeface="Verdana" panose="020B0604030504040204" pitchFamily="34" charset="0"/>
                <a:cs typeface="Verdana" panose="020B0604030504040204" pitchFamily="34" charset="0"/>
              </a:rPr>
              <a:t>descriptions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625" y="1668892"/>
            <a:ext cx="7142128" cy="32244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81101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44" y="476952"/>
            <a:ext cx="6850800" cy="596700"/>
          </a:xfrm>
        </p:spPr>
        <p:txBody>
          <a:bodyPr>
            <a:normAutofit/>
          </a:bodyPr>
          <a:lstStyle/>
          <a:p>
            <a:r>
              <a:rPr lang="sv-SE" sz="2700" dirty="0" smtClean="0"/>
              <a:t>Guidelines for the Use Case Model</a:t>
            </a:r>
            <a:endParaRPr lang="sv-SE" sz="2700" dirty="0"/>
          </a:p>
        </p:txBody>
      </p:sp>
      <p:sp>
        <p:nvSpPr>
          <p:cNvPr id="19" name="TextBox 18"/>
          <p:cNvSpPr txBox="1"/>
          <p:nvPr/>
        </p:nvSpPr>
        <p:spPr>
          <a:xfrm>
            <a:off x="466478" y="1063657"/>
            <a:ext cx="8188423" cy="1546577"/>
          </a:xfrm>
          <a:prstGeom prst="rect">
            <a:avLst/>
          </a:prstGeom>
          <a:noFill/>
        </p:spPr>
        <p:txBody>
          <a:bodyPr wrap="square" rtlCol="0">
            <a:spAutoFit/>
          </a:bodyPr>
          <a:lstStyle/>
          <a:p>
            <a:pPr marL="285750" indent="-285750">
              <a:spcBef>
                <a:spcPts val="900"/>
              </a:spcBef>
              <a:buFont typeface="Arial" panose="020B0604020202020204" pitchFamily="34" charset="0"/>
              <a:buChar char="•"/>
            </a:pPr>
            <a:r>
              <a:rPr lang="sv-SE" altLang="sv-SE" b="1" dirty="0" smtClean="0">
                <a:latin typeface="Verdana" panose="020B0604030504040204" pitchFamily="34" charset="0"/>
                <a:ea typeface="Verdana" panose="020B0604030504040204" pitchFamily="34" charset="0"/>
                <a:cs typeface="Verdana" panose="020B0604030504040204" pitchFamily="34" charset="0"/>
              </a:rPr>
              <a:t>Guideline: </a:t>
            </a:r>
            <a:r>
              <a:rPr lang="sv-SE" altLang="sv-SE" dirty="0" smtClean="0">
                <a:latin typeface="Verdana" panose="020B0604030504040204" pitchFamily="34" charset="0"/>
                <a:ea typeface="Verdana" panose="020B0604030504040204" pitchFamily="34" charset="0"/>
                <a:cs typeface="Verdana" panose="020B0604030504040204" pitchFamily="34" charset="0"/>
              </a:rPr>
              <a:t>Create</a:t>
            </a:r>
            <a:r>
              <a:rPr lang="sv-SE" altLang="sv-SE" b="1" dirty="0" smtClean="0">
                <a:latin typeface="Verdana" panose="020B0604030504040204" pitchFamily="34" charset="0"/>
                <a:ea typeface="Verdana" panose="020B0604030504040204" pitchFamily="34" charset="0"/>
                <a:cs typeface="Verdana" panose="020B0604030504040204" pitchFamily="34" charset="0"/>
              </a:rPr>
              <a:t> </a:t>
            </a:r>
            <a:r>
              <a:rPr lang="sv-SE" altLang="sv-SE" dirty="0" smtClean="0">
                <a:latin typeface="Verdana" panose="020B0604030504040204" pitchFamily="34" charset="0"/>
                <a:ea typeface="Verdana" panose="020B0604030504040204" pitchFamily="34" charset="0"/>
                <a:cs typeface="Verdana" panose="020B0604030504040204" pitchFamily="34" charset="0"/>
              </a:rPr>
              <a:t>one Use case description for each use case in the Use case diagram</a:t>
            </a:r>
          </a:p>
          <a:p>
            <a:pPr marL="285750" indent="-285750">
              <a:spcBef>
                <a:spcPts val="900"/>
              </a:spcBef>
              <a:buFont typeface="Arial" panose="020B0604020202020204" pitchFamily="34" charset="0"/>
              <a:buChar char="•"/>
            </a:pPr>
            <a:r>
              <a:rPr lang="sv-SE" altLang="sv-SE" b="1" dirty="0" smtClean="0">
                <a:latin typeface="Verdana" panose="020B0604030504040204" pitchFamily="34" charset="0"/>
                <a:ea typeface="Verdana" panose="020B0604030504040204" pitchFamily="34" charset="0"/>
                <a:cs typeface="Verdana" panose="020B0604030504040204" pitchFamily="34" charset="0"/>
              </a:rPr>
              <a:t>Guideline: </a:t>
            </a:r>
            <a:r>
              <a:rPr lang="sv-SE" altLang="sv-SE" dirty="0" smtClean="0">
                <a:latin typeface="Verdana" panose="020B0604030504040204" pitchFamily="34" charset="0"/>
                <a:ea typeface="Verdana" panose="020B0604030504040204" pitchFamily="34" charset="0"/>
                <a:cs typeface="Verdana" panose="020B0604030504040204" pitchFamily="34" charset="0"/>
              </a:rPr>
              <a:t>Use the same name of the use case in the descrption as in the use case diagram</a:t>
            </a:r>
            <a:endParaRPr lang="sv-SE" altLang="sv-SE"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sv-SE" sz="15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969" y="2178121"/>
            <a:ext cx="5991962" cy="27051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02036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3</a:t>
            </a:fld>
            <a:endParaRPr lang="sv-SE" altLang="sv-SE" sz="750" i="0"/>
          </a:p>
        </p:txBody>
      </p:sp>
      <p:sp>
        <p:nvSpPr>
          <p:cNvPr id="14339" name="Rectangle 2"/>
          <p:cNvSpPr>
            <a:spLocks noGrp="1" noChangeArrowheads="1"/>
          </p:cNvSpPr>
          <p:nvPr>
            <p:ph type="body" idx="1"/>
          </p:nvPr>
        </p:nvSpPr>
        <p:spPr/>
        <p:txBody>
          <a:bodyPr/>
          <a:lstStyle/>
          <a:p>
            <a:pPr>
              <a:buNone/>
            </a:pPr>
            <a:r>
              <a:rPr lang="sv-SE" altLang="sv-SE" dirty="0" smtClean="0"/>
              <a:t>Requirements and </a:t>
            </a:r>
            <a:r>
              <a:rPr lang="sv-SE" altLang="sv-SE" dirty="0"/>
              <a:t>Models</a:t>
            </a:r>
            <a:endParaRPr lang="en-US" altLang="sv-SE" dirty="0"/>
          </a:p>
        </p:txBody>
      </p:sp>
    </p:spTree>
    <p:extLst>
      <p:ext uri="{BB962C8B-B14F-4D97-AF65-F5344CB8AC3E}">
        <p14:creationId xmlns:p14="http://schemas.microsoft.com/office/powerpoint/2010/main" val="3152190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431447"/>
            <a:ext cx="6850800" cy="596700"/>
          </a:xfrm>
        </p:spPr>
        <p:txBody>
          <a:bodyPr>
            <a:normAutofit/>
          </a:bodyPr>
          <a:lstStyle/>
          <a:p>
            <a:r>
              <a:rPr lang="sv-SE" sz="2700" dirty="0" smtClean="0"/>
              <a:t>More about Use Case Description</a:t>
            </a:r>
            <a:endParaRPr lang="sv-SE" sz="2700" dirty="0"/>
          </a:p>
        </p:txBody>
      </p:sp>
      <p:sp>
        <p:nvSpPr>
          <p:cNvPr id="35" name="TextBox 34"/>
          <p:cNvSpPr txBox="1"/>
          <p:nvPr/>
        </p:nvSpPr>
        <p:spPr>
          <a:xfrm>
            <a:off x="774823" y="1320278"/>
            <a:ext cx="3956665" cy="39395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b="1" dirty="0" smtClean="0">
                <a:latin typeface="Verdana" pitchFamily="34" charset="0"/>
                <a:ea typeface="Verdana" pitchFamily="34" charset="0"/>
                <a:cs typeface="Verdana" pitchFamily="34" charset="0"/>
              </a:rPr>
              <a:t>Guideline: </a:t>
            </a:r>
            <a:r>
              <a:rPr lang="sv-SE" dirty="0">
                <a:latin typeface="Verdana" pitchFamily="34" charset="0"/>
                <a:ea typeface="Verdana" pitchFamily="34" charset="0"/>
                <a:cs typeface="Verdana" pitchFamily="34" charset="0"/>
              </a:rPr>
              <a:t>The m</a:t>
            </a:r>
            <a:r>
              <a:rPr lang="sv-SE" altLang="sv-SE" dirty="0">
                <a:latin typeface="Verdana" pitchFamily="34" charset="0"/>
                <a:ea typeface="Verdana" pitchFamily="34" charset="0"/>
                <a:cs typeface="Verdana" pitchFamily="34" charset="0"/>
              </a:rPr>
              <a:t>ain scenario shall be divided into a set of steps, which each need to: </a:t>
            </a:r>
          </a:p>
          <a:p>
            <a:pPr marL="742950" lvl="1" indent="-285750">
              <a:buFont typeface="Arial" panose="020B0604020202020204" pitchFamily="34" charset="0"/>
              <a:buChar char="•"/>
            </a:pPr>
            <a:r>
              <a:rPr lang="sv-SE" altLang="sv-SE" dirty="0">
                <a:latin typeface="Verdana" pitchFamily="34" charset="0"/>
                <a:ea typeface="Verdana" pitchFamily="34" charset="0"/>
                <a:cs typeface="Verdana" pitchFamily="34" charset="0"/>
              </a:rPr>
              <a:t>start with who is carrying out the step (the actor or the system</a:t>
            </a:r>
            <a:r>
              <a:rPr lang="sv-SE" altLang="sv-SE" dirty="0" smtClean="0">
                <a:latin typeface="Verdana" pitchFamily="34" charset="0"/>
                <a:ea typeface="Verdana" pitchFamily="34" charset="0"/>
                <a:cs typeface="Verdana" pitchFamily="34" charset="0"/>
              </a:rPr>
              <a:t>)</a:t>
            </a:r>
          </a:p>
          <a:p>
            <a:pPr marL="742950" lvl="1" indent="-285750">
              <a:buFont typeface="Arial" panose="020B0604020202020204" pitchFamily="34" charset="0"/>
              <a:buChar char="•"/>
            </a:pPr>
            <a:r>
              <a:rPr lang="sv-SE" altLang="sv-SE" dirty="0">
                <a:latin typeface="Verdana" pitchFamily="34" charset="0"/>
                <a:ea typeface="Verdana" pitchFamily="34" charset="0"/>
                <a:cs typeface="Verdana" pitchFamily="34" charset="0"/>
              </a:rPr>
              <a:t>be simple and precise statements of what are communicated between the actor and the system</a:t>
            </a: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
        <p:nvSpPr>
          <p:cNvPr id="5" name="Text Box 27"/>
          <p:cNvSpPr txBox="1">
            <a:spLocks noChangeArrowheads="1"/>
          </p:cNvSpPr>
          <p:nvPr/>
        </p:nvSpPr>
        <p:spPr bwMode="auto">
          <a:xfrm>
            <a:off x="5021263" y="1488222"/>
            <a:ext cx="3694112" cy="2571750"/>
          </a:xfrm>
          <a:prstGeom prst="rect">
            <a:avLst/>
          </a:prstGeom>
          <a:solidFill>
            <a:srgbClr val="FFFFCC"/>
          </a:solidFill>
          <a:ln w="3175">
            <a:solidFill>
              <a:schemeClr val="tx1"/>
            </a:solidFill>
            <a:miter lim="800000"/>
            <a:headEnd/>
            <a:tailEnd/>
          </a:ln>
        </p:spPr>
        <p:txBody>
          <a:bodyPr lIns="36000" tIns="36000" rIns="36000" bIns="3600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1200" i="0"/>
              <a:t>Use case:  </a:t>
            </a:r>
            <a:r>
              <a:rPr lang="sv-SE" altLang="sv-SE" sz="1200" b="1" i="0"/>
              <a:t>Registrer for course</a:t>
            </a:r>
          </a:p>
          <a:p>
            <a:pPr eaLnBrk="1" hangingPunct="1"/>
            <a:endParaRPr lang="sv-SE" altLang="sv-SE" sz="1200" i="0"/>
          </a:p>
          <a:p>
            <a:pPr eaLnBrk="1" hangingPunct="1"/>
            <a:r>
              <a:rPr lang="sv-SE" altLang="sv-SE" sz="1200" i="0"/>
              <a:t>Actor:</a:t>
            </a:r>
            <a:r>
              <a:rPr lang="sv-SE" altLang="sv-SE" sz="1200" i="0">
                <a:solidFill>
                  <a:srgbClr val="7F7F7F"/>
                </a:solidFill>
              </a:rPr>
              <a:t>	</a:t>
            </a:r>
            <a:r>
              <a:rPr lang="sv-SE" altLang="sv-SE" sz="1200" i="0"/>
              <a:t>       Student</a:t>
            </a:r>
            <a:endParaRPr lang="sv-SE" altLang="sv-SE" sz="1200" b="1" i="0"/>
          </a:p>
          <a:p>
            <a:pPr eaLnBrk="1" hangingPunct="1"/>
            <a:r>
              <a:rPr lang="sv-SE" altLang="sv-SE" sz="1200" i="0"/>
              <a:t>Goal:</a:t>
            </a:r>
            <a:r>
              <a:rPr lang="sv-SE" altLang="sv-SE" sz="1200" i="0">
                <a:solidFill>
                  <a:srgbClr val="7F7F7F"/>
                </a:solidFill>
              </a:rPr>
              <a:t>	</a:t>
            </a:r>
            <a:r>
              <a:rPr lang="sv-SE" altLang="sv-SE" sz="1200" i="0"/>
              <a:t>       Student shall be registered for the 	       course</a:t>
            </a:r>
          </a:p>
          <a:p>
            <a:pPr eaLnBrk="1" hangingPunct="1"/>
            <a:endParaRPr lang="sv-SE" altLang="sv-SE" sz="1200" i="0"/>
          </a:p>
          <a:p>
            <a:pPr eaLnBrk="1" hangingPunct="1"/>
            <a:r>
              <a:rPr lang="sv-SE" altLang="sv-SE" sz="1200" i="0"/>
              <a:t>Main scenario:    1) Student wants to see available 	      courses</a:t>
            </a:r>
          </a:p>
          <a:p>
            <a:pPr eaLnBrk="1" hangingPunct="1"/>
            <a:r>
              <a:rPr lang="sv-SE" altLang="sv-SE" sz="1200" i="0">
                <a:solidFill>
                  <a:srgbClr val="7F7F7F"/>
                </a:solidFill>
              </a:rPr>
              <a:t>	</a:t>
            </a:r>
            <a:r>
              <a:rPr lang="sv-SE" altLang="sv-SE" sz="1200" i="0"/>
              <a:t>      2) System presents the cources</a:t>
            </a:r>
            <a:br>
              <a:rPr lang="sv-SE" altLang="sv-SE" sz="1200" i="0"/>
            </a:br>
            <a:r>
              <a:rPr lang="sv-SE" altLang="sv-SE" sz="1200" i="0">
                <a:solidFill>
                  <a:srgbClr val="7F7F7F"/>
                </a:solidFill>
              </a:rPr>
              <a:t>	</a:t>
            </a:r>
            <a:r>
              <a:rPr lang="sv-SE" altLang="sv-SE" sz="1200" i="0"/>
              <a:t>      3) Student chooses a course</a:t>
            </a:r>
          </a:p>
          <a:p>
            <a:pPr eaLnBrk="1" hangingPunct="1"/>
            <a:r>
              <a:rPr lang="sv-SE" altLang="sv-SE" sz="1200" i="0"/>
              <a:t>	      4) Systemet confirms registration of 	      the chosen course </a:t>
            </a:r>
          </a:p>
          <a:p>
            <a:pPr eaLnBrk="1" hangingPunct="1"/>
            <a:r>
              <a:rPr lang="sv-SE" altLang="sv-SE" sz="1200" i="0"/>
              <a:t>	</a:t>
            </a:r>
            <a:endParaRPr lang="en-US" altLang="sv-SE" sz="1200" i="0"/>
          </a:p>
        </p:txBody>
      </p:sp>
    </p:spTree>
    <p:extLst>
      <p:ext uri="{BB962C8B-B14F-4D97-AF65-F5344CB8AC3E}">
        <p14:creationId xmlns:p14="http://schemas.microsoft.com/office/powerpoint/2010/main" val="339366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Managing CRUD functions</a:t>
            </a:r>
            <a:endParaRPr lang="sv-SE" dirty="0"/>
          </a:p>
        </p:txBody>
      </p:sp>
      <p:sp>
        <p:nvSpPr>
          <p:cNvPr id="4" name="Oval 5"/>
          <p:cNvSpPr>
            <a:spLocks noChangeAspect="1" noChangeArrowheads="1"/>
          </p:cNvSpPr>
          <p:nvPr/>
        </p:nvSpPr>
        <p:spPr bwMode="auto">
          <a:xfrm>
            <a:off x="2019488" y="1565460"/>
            <a:ext cx="1223962" cy="688975"/>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5" name="Oval 7"/>
          <p:cNvSpPr>
            <a:spLocks noChangeAspect="1" noChangeArrowheads="1"/>
          </p:cNvSpPr>
          <p:nvPr/>
        </p:nvSpPr>
        <p:spPr bwMode="auto">
          <a:xfrm>
            <a:off x="2379850" y="2432235"/>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nvGrpSpPr>
          <p:cNvPr id="6" name="Group 9"/>
          <p:cNvGrpSpPr>
            <a:grpSpLocks noChangeAspect="1"/>
          </p:cNvGrpSpPr>
          <p:nvPr/>
        </p:nvGrpSpPr>
        <p:grpSpPr bwMode="auto">
          <a:xfrm>
            <a:off x="953916" y="1948949"/>
            <a:ext cx="481012" cy="855662"/>
            <a:chOff x="4634" y="3385"/>
            <a:chExt cx="226" cy="408"/>
          </a:xfrm>
        </p:grpSpPr>
        <p:sp>
          <p:nvSpPr>
            <p:cNvPr id="7"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8"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9"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1"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12" name="Line 15"/>
          <p:cNvSpPr>
            <a:spLocks noChangeAspect="1" noChangeShapeType="1"/>
          </p:cNvSpPr>
          <p:nvPr/>
        </p:nvSpPr>
        <p:spPr bwMode="auto">
          <a:xfrm flipV="1">
            <a:off x="1744850" y="2157597"/>
            <a:ext cx="419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3" name="Line 16"/>
          <p:cNvSpPr>
            <a:spLocks noChangeAspect="1" noChangeShapeType="1"/>
          </p:cNvSpPr>
          <p:nvPr/>
        </p:nvSpPr>
        <p:spPr bwMode="auto">
          <a:xfrm>
            <a:off x="1744850" y="2467160"/>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28"/>
          <p:cNvSpPr>
            <a:spLocks noChangeArrowheads="1"/>
          </p:cNvSpPr>
          <p:nvPr/>
        </p:nvSpPr>
        <p:spPr bwMode="auto">
          <a:xfrm>
            <a:off x="2163950" y="1638485"/>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Create Course</a:t>
            </a:r>
            <a:endParaRPr lang="en-US" altLang="sv-SE" b="1" i="0" dirty="0"/>
          </a:p>
        </p:txBody>
      </p:sp>
      <p:sp>
        <p:nvSpPr>
          <p:cNvPr id="15" name="Rectangle 29"/>
          <p:cNvSpPr>
            <a:spLocks noChangeArrowheads="1"/>
          </p:cNvSpPr>
          <p:nvPr/>
        </p:nvSpPr>
        <p:spPr bwMode="auto">
          <a:xfrm>
            <a:off x="2456050" y="2560822"/>
            <a:ext cx="1263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Read Course Info</a:t>
            </a:r>
            <a:endParaRPr lang="en-US" altLang="sv-SE" b="1" i="0" dirty="0"/>
          </a:p>
        </p:txBody>
      </p:sp>
      <p:sp>
        <p:nvSpPr>
          <p:cNvPr id="16" name="Line 16"/>
          <p:cNvSpPr>
            <a:spLocks noChangeAspect="1" noChangeShapeType="1"/>
          </p:cNvSpPr>
          <p:nvPr/>
        </p:nvSpPr>
        <p:spPr bwMode="auto">
          <a:xfrm>
            <a:off x="1744850" y="2467159"/>
            <a:ext cx="635000" cy="136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cxnSp>
        <p:nvCxnSpPr>
          <p:cNvPr id="19" name="Straight Connector 18"/>
          <p:cNvCxnSpPr>
            <a:stCxn id="16" idx="0"/>
          </p:cNvCxnSpPr>
          <p:nvPr/>
        </p:nvCxnSpPr>
        <p:spPr>
          <a:xfrm>
            <a:off x="1744850" y="2467159"/>
            <a:ext cx="635000" cy="111852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744850" y="2467158"/>
            <a:ext cx="635000" cy="1981552"/>
          </a:xfrm>
          <a:prstGeom prst="line">
            <a:avLst/>
          </a:prstGeom>
        </p:spPr>
        <p:style>
          <a:lnRef idx="1">
            <a:schemeClr val="dk1"/>
          </a:lnRef>
          <a:fillRef idx="0">
            <a:schemeClr val="dk1"/>
          </a:fillRef>
          <a:effectRef idx="0">
            <a:schemeClr val="dk1"/>
          </a:effectRef>
          <a:fontRef idx="minor">
            <a:schemeClr val="tx1"/>
          </a:fontRef>
        </p:style>
      </p:cxnSp>
      <p:sp>
        <p:nvSpPr>
          <p:cNvPr id="22" name="Oval 7"/>
          <p:cNvSpPr>
            <a:spLocks noChangeAspect="1" noChangeArrowheads="1"/>
          </p:cNvSpPr>
          <p:nvPr/>
        </p:nvSpPr>
        <p:spPr bwMode="auto">
          <a:xfrm>
            <a:off x="2456050" y="3261914"/>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3" name="Rectangle 29"/>
          <p:cNvSpPr>
            <a:spLocks noChangeArrowheads="1"/>
          </p:cNvSpPr>
          <p:nvPr/>
        </p:nvSpPr>
        <p:spPr bwMode="auto">
          <a:xfrm>
            <a:off x="2532250" y="3390501"/>
            <a:ext cx="1263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Update Course Info</a:t>
            </a:r>
            <a:endParaRPr lang="en-US" altLang="sv-SE" b="1" i="0" dirty="0"/>
          </a:p>
        </p:txBody>
      </p:sp>
      <p:sp>
        <p:nvSpPr>
          <p:cNvPr id="24" name="Oval 7"/>
          <p:cNvSpPr>
            <a:spLocks noChangeAspect="1" noChangeArrowheads="1"/>
          </p:cNvSpPr>
          <p:nvPr/>
        </p:nvSpPr>
        <p:spPr bwMode="auto">
          <a:xfrm>
            <a:off x="2391364" y="4220180"/>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5" name="Rectangle 29"/>
          <p:cNvSpPr>
            <a:spLocks noChangeArrowheads="1"/>
          </p:cNvSpPr>
          <p:nvPr/>
        </p:nvSpPr>
        <p:spPr bwMode="auto">
          <a:xfrm>
            <a:off x="2467564" y="4348767"/>
            <a:ext cx="1263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Delete Course</a:t>
            </a:r>
            <a:endParaRPr lang="en-US" altLang="sv-SE" b="1" i="0" dirty="0"/>
          </a:p>
        </p:txBody>
      </p:sp>
      <p:grpSp>
        <p:nvGrpSpPr>
          <p:cNvPr id="26" name="Group 9"/>
          <p:cNvGrpSpPr>
            <a:grpSpLocks noChangeAspect="1"/>
          </p:cNvGrpSpPr>
          <p:nvPr/>
        </p:nvGrpSpPr>
        <p:grpSpPr bwMode="auto">
          <a:xfrm>
            <a:off x="5860749" y="2432235"/>
            <a:ext cx="481012" cy="855662"/>
            <a:chOff x="4634" y="3385"/>
            <a:chExt cx="226" cy="408"/>
          </a:xfrm>
        </p:grpSpPr>
        <p:sp>
          <p:nvSpPr>
            <p:cNvPr id="27" name="Oval 10"/>
            <p:cNvSpPr>
              <a:spLocks noChangeAspect="1"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28" name="Line 11"/>
            <p:cNvSpPr>
              <a:spLocks noChangeAspect="1"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29" name="Line 12"/>
            <p:cNvSpPr>
              <a:spLocks noChangeAspect="1"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0" name="Line 13"/>
            <p:cNvSpPr>
              <a:spLocks noChangeAspect="1"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1" name="Line 14"/>
            <p:cNvSpPr>
              <a:spLocks noChangeAspect="1"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grpSp>
      <p:cxnSp>
        <p:nvCxnSpPr>
          <p:cNvPr id="33" name="Straight Connector 32"/>
          <p:cNvCxnSpPr/>
          <p:nvPr/>
        </p:nvCxnSpPr>
        <p:spPr>
          <a:xfrm flipV="1">
            <a:off x="6462444" y="2738770"/>
            <a:ext cx="544531" cy="57943"/>
          </a:xfrm>
          <a:prstGeom prst="line">
            <a:avLst/>
          </a:prstGeom>
        </p:spPr>
        <p:style>
          <a:lnRef idx="1">
            <a:schemeClr val="dk1"/>
          </a:lnRef>
          <a:fillRef idx="0">
            <a:schemeClr val="dk1"/>
          </a:fillRef>
          <a:effectRef idx="0">
            <a:schemeClr val="dk1"/>
          </a:effectRef>
          <a:fontRef idx="minor">
            <a:schemeClr val="tx1"/>
          </a:fontRef>
        </p:style>
      </p:cxnSp>
      <p:sp>
        <p:nvSpPr>
          <p:cNvPr id="34" name="Oval 7"/>
          <p:cNvSpPr>
            <a:spLocks noChangeAspect="1" noChangeArrowheads="1"/>
          </p:cNvSpPr>
          <p:nvPr/>
        </p:nvSpPr>
        <p:spPr bwMode="auto">
          <a:xfrm>
            <a:off x="6994538" y="2368882"/>
            <a:ext cx="1223963" cy="719137"/>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5" name="Rectangle 29"/>
          <p:cNvSpPr>
            <a:spLocks noChangeArrowheads="1"/>
          </p:cNvSpPr>
          <p:nvPr/>
        </p:nvSpPr>
        <p:spPr bwMode="auto">
          <a:xfrm>
            <a:off x="7088185" y="2477160"/>
            <a:ext cx="1263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b="1" i="0" dirty="0" smtClean="0"/>
              <a:t>Manage Course Info</a:t>
            </a:r>
            <a:endParaRPr lang="en-US" altLang="sv-SE" b="1" i="0" dirty="0"/>
          </a:p>
        </p:txBody>
      </p:sp>
      <p:sp>
        <p:nvSpPr>
          <p:cNvPr id="36" name="Right Brace 35"/>
          <p:cNvSpPr/>
          <p:nvPr/>
        </p:nvSpPr>
        <p:spPr>
          <a:xfrm>
            <a:off x="3603813" y="1638485"/>
            <a:ext cx="721607" cy="33008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7" name="TextBox 36"/>
          <p:cNvSpPr txBox="1"/>
          <p:nvPr/>
        </p:nvSpPr>
        <p:spPr>
          <a:xfrm>
            <a:off x="4469882" y="1738420"/>
            <a:ext cx="1289913" cy="2800767"/>
          </a:xfrm>
          <a:prstGeom prst="rect">
            <a:avLst/>
          </a:prstGeom>
          <a:noFill/>
        </p:spPr>
        <p:txBody>
          <a:bodyPr wrap="square" rtlCol="0">
            <a:spAutoFit/>
          </a:bodyPr>
          <a:lstStyle/>
          <a:p>
            <a:r>
              <a:rPr lang="sv-SE" sz="1600" dirty="0" smtClean="0"/>
              <a:t>CRUD (Create, Read, Update, Delete) – four basic functions can be summarized in a Manage </a:t>
            </a:r>
            <a:r>
              <a:rPr lang="sv-SE" sz="1600" dirty="0"/>
              <a:t>U</a:t>
            </a:r>
            <a:r>
              <a:rPr lang="sv-SE" sz="1600" dirty="0" smtClean="0"/>
              <a:t>se </a:t>
            </a:r>
            <a:r>
              <a:rPr lang="sv-SE" sz="1600" dirty="0"/>
              <a:t>C</a:t>
            </a:r>
            <a:r>
              <a:rPr lang="sv-SE" sz="1600" dirty="0" smtClean="0"/>
              <a:t>ase</a:t>
            </a:r>
            <a:endParaRPr lang="sv-SE" sz="1600" dirty="0"/>
          </a:p>
        </p:txBody>
      </p:sp>
      <p:sp>
        <p:nvSpPr>
          <p:cNvPr id="38" name="TextBox 37"/>
          <p:cNvSpPr txBox="1"/>
          <p:nvPr/>
        </p:nvSpPr>
        <p:spPr>
          <a:xfrm>
            <a:off x="6894215" y="3388222"/>
            <a:ext cx="1651133" cy="1169551"/>
          </a:xfrm>
          <a:prstGeom prst="rect">
            <a:avLst/>
          </a:prstGeom>
          <a:noFill/>
        </p:spPr>
        <p:txBody>
          <a:bodyPr wrap="square" rtlCol="0">
            <a:spAutoFit/>
          </a:bodyPr>
          <a:lstStyle/>
          <a:p>
            <a:r>
              <a:rPr lang="sv-SE" sz="1400" i="1" dirty="0" smtClean="0"/>
              <a:t>Note! Not so good if you want to write use case description – they will be hard to write </a:t>
            </a:r>
            <a:endParaRPr lang="sv-SE" sz="1400" i="1" dirty="0"/>
          </a:p>
        </p:txBody>
      </p:sp>
    </p:spTree>
    <p:extLst>
      <p:ext uri="{BB962C8B-B14F-4D97-AF65-F5344CB8AC3E}">
        <p14:creationId xmlns:p14="http://schemas.microsoft.com/office/powerpoint/2010/main" val="98712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smtClean="0"/>
              <a:t>Questions to answer </a:t>
            </a:r>
            <a:endParaRPr lang="sv-SE" sz="2700" dirty="0"/>
          </a:p>
        </p:txBody>
      </p:sp>
      <p:sp>
        <p:nvSpPr>
          <p:cNvPr id="3" name="Content Placeholder 2"/>
          <p:cNvSpPr>
            <a:spLocks noGrp="1"/>
          </p:cNvSpPr>
          <p:nvPr>
            <p:ph idx="1"/>
          </p:nvPr>
        </p:nvSpPr>
        <p:spPr>
          <a:xfrm>
            <a:off x="792000" y="1275533"/>
            <a:ext cx="6411246" cy="3324991"/>
          </a:xfrm>
        </p:spPr>
        <p:txBody>
          <a:bodyPr>
            <a:normAutofit/>
          </a:bodyPr>
          <a:lstStyle/>
          <a:p>
            <a:r>
              <a:rPr lang="sv-SE" sz="1800" dirty="0" smtClean="0"/>
              <a:t>What is requirement engineering?</a:t>
            </a:r>
          </a:p>
          <a:p>
            <a:r>
              <a:rPr lang="sv-SE" sz="1800" dirty="0" smtClean="0"/>
              <a:t>Why is requirement engineering important?</a:t>
            </a:r>
          </a:p>
          <a:p>
            <a:r>
              <a:rPr lang="sv-SE" sz="1800" dirty="0" smtClean="0"/>
              <a:t>How can you use models to support requirement engineering? </a:t>
            </a:r>
          </a:p>
          <a:p>
            <a:pPr marL="0" indent="0">
              <a:buNone/>
            </a:pPr>
            <a:endParaRPr lang="sv-SE" sz="1400" dirty="0"/>
          </a:p>
        </p:txBody>
      </p:sp>
    </p:spTree>
    <p:extLst>
      <p:ext uri="{BB962C8B-B14F-4D97-AF65-F5344CB8AC3E}">
        <p14:creationId xmlns:p14="http://schemas.microsoft.com/office/powerpoint/2010/main" val="1338102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sv-SE" dirty="0" smtClean="0"/>
              <a:t>Exercise: Domain Description</a:t>
            </a:r>
            <a:endParaRPr lang="sv-SE" dirty="0"/>
          </a:p>
        </p:txBody>
      </p:sp>
      <p:sp>
        <p:nvSpPr>
          <p:cNvPr id="6" name="Rectangle 3"/>
          <p:cNvSpPr txBox="1">
            <a:spLocks noChangeArrowheads="1"/>
          </p:cNvSpPr>
          <p:nvPr/>
        </p:nvSpPr>
        <p:spPr>
          <a:xfrm>
            <a:off x="742950" y="148351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zh-CN" sz="1500" dirty="0">
                <a:ea typeface="SimSun" panose="02010600030101010101" pitchFamily="2" charset="-122"/>
              </a:rPr>
              <a:t>Zoo International is a company with eight zoos in different European cities. Zoo International has specified an introduction process that all zoos should follow. In order to support the introduction process, Zoo International aims to introduce an information system (IS) supporting the process. </a:t>
            </a:r>
            <a:endParaRPr lang="sv-SE" altLang="sv-SE" sz="1500" dirty="0"/>
          </a:p>
          <a:p>
            <a:pPr marL="0" indent="0">
              <a:buNone/>
            </a:pPr>
            <a:r>
              <a:rPr lang="sv-SE" altLang="sv-SE" sz="1500" dirty="0"/>
              <a:t>As a first step, requirements on the IS have been gathered from different stakeholders. Three of the requirements are as follows:</a:t>
            </a:r>
          </a:p>
          <a:p>
            <a:r>
              <a:rPr lang="sv-SE" altLang="sv-SE" sz="1500" dirty="0"/>
              <a:t> When an animal arrive at a zoo (which is part of Zoo International) the animal needs to be registered in the IS by one of the </a:t>
            </a:r>
            <a:r>
              <a:rPr lang="sv-SE" altLang="zh-CN" sz="1500" dirty="0">
                <a:ea typeface="SimSun" panose="02010600030101010101" pitchFamily="2" charset="-122"/>
              </a:rPr>
              <a:t>zoo adminstrators</a:t>
            </a:r>
            <a:r>
              <a:rPr lang="sv-SE" altLang="sv-SE" sz="1500" dirty="0"/>
              <a:t>. The following information must then be registered in the information system by the administator: date of registration, name of the animal, spieces, gender, year of birth </a:t>
            </a:r>
          </a:p>
          <a:p>
            <a:r>
              <a:rPr lang="en-US" altLang="sv-SE" sz="1500" dirty="0"/>
              <a:t>For each animal arriving at the zoo, one of the zoo veterinarian needs to document information in the IS about the medical status of the animal after carrying out a medical investigation</a:t>
            </a:r>
          </a:p>
          <a:p>
            <a:r>
              <a:rPr lang="en-US" altLang="sv-SE" sz="1500" dirty="0"/>
              <a:t>For each animal arriving at the zoo, one of the animal keepers needs to document the result of the meeting between the arrived animal and its</a:t>
            </a:r>
            <a:r>
              <a:rPr lang="sv-SE" altLang="zh-CN" sz="1500" dirty="0">
                <a:ea typeface="SimSun" panose="02010600030101010101" pitchFamily="2" charset="-122"/>
              </a:rPr>
              <a:t> ”cage colleagues” </a:t>
            </a:r>
            <a:endParaRPr lang="en-US" altLang="sv-SE" sz="1500" dirty="0"/>
          </a:p>
          <a:p>
            <a:pPr marL="0" indent="0">
              <a:buNone/>
            </a:pPr>
            <a:endParaRPr lang="en-US" altLang="zh-CN" sz="1800" dirty="0">
              <a:ea typeface="SimSun" panose="02010600030101010101" pitchFamily="2" charset="-122"/>
            </a:endParaRPr>
          </a:p>
          <a:p>
            <a:pPr>
              <a:buFont typeface="Wingdings" panose="05000000000000000000" pitchFamily="2" charset="2"/>
              <a:buNone/>
            </a:pPr>
            <a:endParaRPr lang="en-US" altLang="sv-SE" sz="1800" dirty="0"/>
          </a:p>
        </p:txBody>
      </p:sp>
    </p:spTree>
    <p:extLst>
      <p:ext uri="{BB962C8B-B14F-4D97-AF65-F5344CB8AC3E}">
        <p14:creationId xmlns:p14="http://schemas.microsoft.com/office/powerpoint/2010/main" val="291345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Exercise: Your </a:t>
            </a:r>
            <a:r>
              <a:rPr lang="sv-SE" dirty="0" smtClean="0"/>
              <a:t>Task</a:t>
            </a:r>
            <a:endParaRPr lang="sv-SE" dirty="0"/>
          </a:p>
        </p:txBody>
      </p:sp>
      <p:sp>
        <p:nvSpPr>
          <p:cNvPr id="4" name="Rectangle 3"/>
          <p:cNvSpPr>
            <a:spLocks noGrp="1" noChangeArrowheads="1"/>
          </p:cNvSpPr>
          <p:nvPr>
            <p:ph idx="1"/>
          </p:nvPr>
        </p:nvSpPr>
        <p:spPr>
          <a:xfrm>
            <a:off x="628650" y="1369219"/>
            <a:ext cx="7886700" cy="852387"/>
          </a:xfrm>
        </p:spPr>
        <p:txBody>
          <a:bodyPr>
            <a:normAutofit fontScale="85000" lnSpcReduction="10000"/>
          </a:bodyPr>
          <a:lstStyle/>
          <a:p>
            <a:r>
              <a:rPr lang="sv-SE" altLang="zh-CN" sz="1725" dirty="0">
                <a:ea typeface="SimSun" panose="02010600030101010101" pitchFamily="2" charset="-122"/>
              </a:rPr>
              <a:t>Describe the functional requirements of the information system using UML Use </a:t>
            </a:r>
            <a:r>
              <a:rPr lang="sv-SE" altLang="zh-CN" sz="1725" dirty="0" smtClean="0">
                <a:ea typeface="SimSun" panose="02010600030101010101" pitchFamily="2" charset="-122"/>
              </a:rPr>
              <a:t>Case Diagram, </a:t>
            </a:r>
            <a:r>
              <a:rPr lang="sv-SE" altLang="zh-CN" sz="1725" dirty="0">
                <a:ea typeface="SimSun" panose="02010600030101010101" pitchFamily="2" charset="-122"/>
              </a:rPr>
              <a:t>and make </a:t>
            </a:r>
            <a:r>
              <a:rPr lang="sv-SE" altLang="zh-CN" sz="1725" dirty="0" smtClean="0">
                <a:ea typeface="SimSun" panose="02010600030101010101" pitchFamily="2" charset="-122"/>
              </a:rPr>
              <a:t>Use Case Descriptions </a:t>
            </a:r>
            <a:r>
              <a:rPr lang="sv-SE" altLang="zh-CN" sz="1725" dirty="0">
                <a:ea typeface="SimSun" panose="02010600030101010101" pitchFamily="2" charset="-122"/>
              </a:rPr>
              <a:t>for all the use cases</a:t>
            </a:r>
            <a:endParaRPr lang="en-US" altLang="zh-CN" sz="1800" dirty="0">
              <a:ea typeface="SimSun" panose="02010600030101010101" pitchFamily="2" charset="-122"/>
            </a:endParaRPr>
          </a:p>
          <a:p>
            <a:pPr eaLnBrk="1" hangingPunct="1">
              <a:buFont typeface="Wingdings" panose="05000000000000000000" pitchFamily="2" charset="2"/>
              <a:buNone/>
            </a:pPr>
            <a:endParaRPr lang="en-US" altLang="sv-SE" sz="1800" dirty="0"/>
          </a:p>
        </p:txBody>
      </p:sp>
    </p:spTree>
    <p:extLst>
      <p:ext uri="{BB962C8B-B14F-4D97-AF65-F5344CB8AC3E}">
        <p14:creationId xmlns:p14="http://schemas.microsoft.com/office/powerpoint/2010/main" val="237340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4</a:t>
            </a:fld>
            <a:endParaRPr lang="sv-SE" altLang="sv-SE" sz="750" i="0"/>
          </a:p>
        </p:txBody>
      </p:sp>
      <p:sp>
        <p:nvSpPr>
          <p:cNvPr id="2060" name="Rectangle 2"/>
          <p:cNvSpPr>
            <a:spLocks noGrp="1" noChangeArrowheads="1"/>
          </p:cNvSpPr>
          <p:nvPr>
            <p:ph type="title" sz="quarter"/>
          </p:nvPr>
        </p:nvSpPr>
        <p:spPr/>
        <p:txBody>
          <a:bodyPr/>
          <a:lstStyle/>
          <a:p>
            <a:pPr eaLnBrk="1" hangingPunct="1"/>
            <a:r>
              <a:rPr lang="sv-SE" altLang="sv-SE" dirty="0" smtClean="0"/>
              <a:t>Real World and Models</a:t>
            </a:r>
          </a:p>
        </p:txBody>
      </p:sp>
      <p:sp>
        <p:nvSpPr>
          <p:cNvPr id="2061" name="Line 3"/>
          <p:cNvSpPr>
            <a:spLocks noChangeShapeType="1"/>
          </p:cNvSpPr>
          <p:nvPr/>
        </p:nvSpPr>
        <p:spPr bwMode="auto">
          <a:xfrm flipV="1">
            <a:off x="848916" y="31837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48916" y="24729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75572" y="33385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47160" y="33909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29188" y="26896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22935" y="46208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604023" y="46208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95675" y="14358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9613" y="14906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44479" y="40052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41069" y="40874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95675" y="9608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96603" y="29491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extLst>
              <p:ext uri="{D42A27DB-BD31-4B8C-83A1-F6EECF244321}">
                <p14:modId xmlns:p14="http://schemas.microsoft.com/office/powerpoint/2010/main" val="2183095918"/>
              </p:ext>
            </p:extLst>
          </p:nvPr>
        </p:nvGraphicFramePr>
        <p:xfrm>
          <a:off x="1294209" y="2697958"/>
          <a:ext cx="203597" cy="251222"/>
        </p:xfrm>
        <a:graphic>
          <a:graphicData uri="http://schemas.openxmlformats.org/presentationml/2006/ole">
            <mc:AlternateContent xmlns:mc="http://schemas.openxmlformats.org/markup-compatibility/2006">
              <mc:Choice xmlns:v="urn:schemas-microsoft-com:vml" Requires="v">
                <p:oleObj spid="_x0000_s3344"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209"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extLst>
              <p:ext uri="{D42A27DB-BD31-4B8C-83A1-F6EECF244321}">
                <p14:modId xmlns:p14="http://schemas.microsoft.com/office/powerpoint/2010/main" val="78960490"/>
              </p:ext>
            </p:extLst>
          </p:nvPr>
        </p:nvGraphicFramePr>
        <p:xfrm>
          <a:off x="2166938" y="2697958"/>
          <a:ext cx="203597" cy="251222"/>
        </p:xfrm>
        <a:graphic>
          <a:graphicData uri="http://schemas.openxmlformats.org/presentationml/2006/ole">
            <mc:AlternateContent xmlns:mc="http://schemas.openxmlformats.org/markup-compatibility/2006">
              <mc:Choice xmlns:v="urn:schemas-microsoft-com:vml" Requires="v">
                <p:oleObj spid="_x0000_s3345"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extLst>
              <p:ext uri="{D42A27DB-BD31-4B8C-83A1-F6EECF244321}">
                <p14:modId xmlns:p14="http://schemas.microsoft.com/office/powerpoint/2010/main" val="1400412621"/>
              </p:ext>
            </p:extLst>
          </p:nvPr>
        </p:nvGraphicFramePr>
        <p:xfrm>
          <a:off x="3043238" y="2697958"/>
          <a:ext cx="203597" cy="251222"/>
        </p:xfrm>
        <a:graphic>
          <a:graphicData uri="http://schemas.openxmlformats.org/presentationml/2006/ole">
            <mc:AlternateContent xmlns:mc="http://schemas.openxmlformats.org/markup-compatibility/2006">
              <mc:Choice xmlns:v="urn:schemas-microsoft-com:vml" Requires="v">
                <p:oleObj spid="_x0000_s3346"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26979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9679" y="29491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69331" y="29491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85850" y="35623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3347"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extLst>
              <p:ext uri="{D42A27DB-BD31-4B8C-83A1-F6EECF244321}">
                <p14:modId xmlns:p14="http://schemas.microsoft.com/office/powerpoint/2010/main" val="432273740"/>
              </p:ext>
            </p:extLst>
          </p:nvPr>
        </p:nvGraphicFramePr>
        <p:xfrm>
          <a:off x="2738438" y="1878809"/>
          <a:ext cx="486966" cy="273844"/>
        </p:xfrm>
        <a:graphic>
          <a:graphicData uri="http://schemas.openxmlformats.org/presentationml/2006/ole">
            <mc:AlternateContent xmlns:mc="http://schemas.openxmlformats.org/markup-compatibility/2006">
              <mc:Choice xmlns:v="urn:schemas-microsoft-com:vml" Requires="v">
                <p:oleObj spid="_x0000_s3348"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18788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extLst>
              <p:ext uri="{D42A27DB-BD31-4B8C-83A1-F6EECF244321}">
                <p14:modId xmlns:p14="http://schemas.microsoft.com/office/powerpoint/2010/main" val="2035257553"/>
              </p:ext>
            </p:extLst>
          </p:nvPr>
        </p:nvGraphicFramePr>
        <p:xfrm>
          <a:off x="2725341" y="1122762"/>
          <a:ext cx="451247" cy="540544"/>
        </p:xfrm>
        <a:graphic>
          <a:graphicData uri="http://schemas.openxmlformats.org/presentationml/2006/ole">
            <mc:AlternateContent xmlns:mc="http://schemas.openxmlformats.org/markup-compatibility/2006">
              <mc:Choice xmlns:v="urn:schemas-microsoft-com:vml" Requires="v">
                <p:oleObj spid="_x0000_s3349"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341" y="11227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extLst>
              <p:ext uri="{D42A27DB-BD31-4B8C-83A1-F6EECF244321}">
                <p14:modId xmlns:p14="http://schemas.microsoft.com/office/powerpoint/2010/main" val="1446605946"/>
              </p:ext>
            </p:extLst>
          </p:nvPr>
        </p:nvGraphicFramePr>
        <p:xfrm>
          <a:off x="1064419" y="1716884"/>
          <a:ext cx="385763" cy="415528"/>
        </p:xfrm>
        <a:graphic>
          <a:graphicData uri="http://schemas.openxmlformats.org/presentationml/2006/ole">
            <mc:AlternateContent xmlns:mc="http://schemas.openxmlformats.org/markup-compatibility/2006">
              <mc:Choice xmlns:v="urn:schemas-microsoft-com:vml" Requires="v">
                <p:oleObj spid="_x0000_s3350"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4419" y="17168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extLst>
              <p:ext uri="{D42A27DB-BD31-4B8C-83A1-F6EECF244321}">
                <p14:modId xmlns:p14="http://schemas.microsoft.com/office/powerpoint/2010/main" val="750159792"/>
              </p:ext>
            </p:extLst>
          </p:nvPr>
        </p:nvGraphicFramePr>
        <p:xfrm>
          <a:off x="1064419" y="1284687"/>
          <a:ext cx="136922" cy="284559"/>
        </p:xfrm>
        <a:graphic>
          <a:graphicData uri="http://schemas.openxmlformats.org/presentationml/2006/ole">
            <mc:AlternateContent xmlns:mc="http://schemas.openxmlformats.org/markup-compatibility/2006">
              <mc:Choice xmlns:v="urn:schemas-microsoft-com:vml" Requires="v">
                <p:oleObj spid="_x0000_s3351"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4419" y="12846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82379" y="11251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44304" y="12870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82379" y="17192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44304" y="18811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extLst>
              <p:ext uri="{D42A27DB-BD31-4B8C-83A1-F6EECF244321}">
                <p14:modId xmlns:p14="http://schemas.microsoft.com/office/powerpoint/2010/main" val="4193846813"/>
              </p:ext>
            </p:extLst>
          </p:nvPr>
        </p:nvGraphicFramePr>
        <p:xfrm>
          <a:off x="1220391" y="1231109"/>
          <a:ext cx="167878" cy="271463"/>
        </p:xfrm>
        <a:graphic>
          <a:graphicData uri="http://schemas.openxmlformats.org/presentationml/2006/ole">
            <mc:AlternateContent xmlns:mc="http://schemas.openxmlformats.org/markup-compatibility/2006">
              <mc:Choice xmlns:v="urn:schemas-microsoft-com:vml" Requires="v">
                <p:oleObj spid="_x0000_s3352"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0391" y="12311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48916" y="45791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607594" y="26229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22119" y="10870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30467" y="16096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89211" y="12045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41611" y="13569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98736" y="16617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51136" y="18141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9939" y="26130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36086" y="26313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31609" y="26597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Tree>
    <p:custDataLst>
      <p:tags r:id="rId2"/>
    </p:custDataLst>
    <p:extLst>
      <p:ext uri="{BB962C8B-B14F-4D97-AF65-F5344CB8AC3E}">
        <p14:creationId xmlns:p14="http://schemas.microsoft.com/office/powerpoint/2010/main" val="226734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 name="Oval 261"/>
          <p:cNvSpPr/>
          <p:nvPr/>
        </p:nvSpPr>
        <p:spPr>
          <a:xfrm>
            <a:off x="684214" y="1594356"/>
            <a:ext cx="2650131" cy="2185878"/>
          </a:xfrm>
          <a:prstGeom prst="ellipse">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5</a:t>
            </a:fld>
            <a:endParaRPr lang="sv-SE" altLang="sv-SE" sz="750" i="0"/>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9362"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9363"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9364"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9365"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9366"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9367"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9368"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9369"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9370"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 name="Rectangle 1"/>
          <p:cNvSpPr/>
          <p:nvPr/>
        </p:nvSpPr>
        <p:spPr>
          <a:xfrm>
            <a:off x="7563667" y="0"/>
            <a:ext cx="1498139" cy="13851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60" name="Rectangle 2"/>
          <p:cNvSpPr>
            <a:spLocks noGrp="1" noChangeArrowheads="1"/>
          </p:cNvSpPr>
          <p:nvPr>
            <p:ph type="title" sz="quarter"/>
          </p:nvPr>
        </p:nvSpPr>
        <p:spPr>
          <a:xfrm>
            <a:off x="405859" y="366655"/>
            <a:ext cx="8578653" cy="857250"/>
          </a:xfrm>
        </p:spPr>
        <p:txBody>
          <a:bodyPr>
            <a:normAutofit/>
          </a:bodyPr>
          <a:lstStyle/>
          <a:p>
            <a:pPr eaLnBrk="1" hangingPunct="1"/>
            <a:r>
              <a:rPr lang="sv-SE" altLang="sv-SE" dirty="0" smtClean="0"/>
              <a:t>Requirement Engineering (in Real World)</a:t>
            </a:r>
          </a:p>
        </p:txBody>
      </p:sp>
    </p:spTree>
    <p:custDataLst>
      <p:tags r:id="rId2"/>
    </p:custDataLst>
    <p:extLst>
      <p:ext uri="{BB962C8B-B14F-4D97-AF65-F5344CB8AC3E}">
        <p14:creationId xmlns:p14="http://schemas.microsoft.com/office/powerpoint/2010/main" val="363723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 name="Oval 262"/>
          <p:cNvSpPr/>
          <p:nvPr/>
        </p:nvSpPr>
        <p:spPr>
          <a:xfrm>
            <a:off x="3805621" y="1603463"/>
            <a:ext cx="2650131" cy="225416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2" name="Oval 261"/>
          <p:cNvSpPr/>
          <p:nvPr/>
        </p:nvSpPr>
        <p:spPr>
          <a:xfrm>
            <a:off x="684214" y="1594356"/>
            <a:ext cx="2650131" cy="2185878"/>
          </a:xfrm>
          <a:prstGeom prst="ellipse">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59"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5B4BA0C9-5942-499A-860C-5A7146411296}" type="slidenum">
              <a:rPr lang="sv-SE" altLang="sv-SE" sz="750" i="0"/>
              <a:pPr eaLnBrk="1" hangingPunct="1"/>
              <a:t>6</a:t>
            </a:fld>
            <a:endParaRPr lang="sv-SE" altLang="sv-SE" sz="750" i="0"/>
          </a:p>
        </p:txBody>
      </p:sp>
      <p:sp>
        <p:nvSpPr>
          <p:cNvPr id="2061" name="Line 3"/>
          <p:cNvSpPr>
            <a:spLocks noChangeShapeType="1"/>
          </p:cNvSpPr>
          <p:nvPr/>
        </p:nvSpPr>
        <p:spPr bwMode="auto">
          <a:xfrm flipV="1">
            <a:off x="839391" y="3259931"/>
            <a:ext cx="6048375" cy="25004"/>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62" name="Line 4"/>
          <p:cNvSpPr>
            <a:spLocks noChangeShapeType="1"/>
          </p:cNvSpPr>
          <p:nvPr/>
        </p:nvSpPr>
        <p:spPr bwMode="auto">
          <a:xfrm flipV="1">
            <a:off x="839391" y="2549129"/>
            <a:ext cx="6048375" cy="9525"/>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194" name="Text Box 42"/>
          <p:cNvSpPr txBox="1">
            <a:spLocks noChangeArrowheads="1"/>
          </p:cNvSpPr>
          <p:nvPr/>
        </p:nvSpPr>
        <p:spPr bwMode="auto">
          <a:xfrm>
            <a:off x="4566047" y="3414712"/>
            <a:ext cx="1203722"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Interaction </a:t>
            </a:r>
          </a:p>
          <a:p>
            <a:pPr algn="r" eaLnBrk="1" hangingPunct="1"/>
            <a:r>
              <a:rPr lang="sv-SE" altLang="sv-SE" sz="825" b="1" i="0" dirty="0"/>
              <a:t>between software objekts  </a:t>
            </a:r>
          </a:p>
          <a:p>
            <a:pPr algn="r" eaLnBrk="1" hangingPunct="1"/>
            <a:r>
              <a:rPr lang="sv-SE" altLang="sv-SE" sz="825" i="0" dirty="0"/>
              <a:t>(in UML Sequence   diagram)</a:t>
            </a:r>
          </a:p>
        </p:txBody>
      </p:sp>
      <p:grpSp>
        <p:nvGrpSpPr>
          <p:cNvPr id="2064" name="Group 43"/>
          <p:cNvGrpSpPr>
            <a:grpSpLocks/>
          </p:cNvGrpSpPr>
          <p:nvPr/>
        </p:nvGrpSpPr>
        <p:grpSpPr bwMode="auto">
          <a:xfrm>
            <a:off x="5837635" y="3467100"/>
            <a:ext cx="919163" cy="396479"/>
            <a:chOff x="4648" y="3324"/>
            <a:chExt cx="772" cy="333"/>
          </a:xfrm>
        </p:grpSpPr>
        <p:grpSp>
          <p:nvGrpSpPr>
            <p:cNvPr id="2248" name="Group 44"/>
            <p:cNvGrpSpPr>
              <a:grpSpLocks/>
            </p:cNvGrpSpPr>
            <p:nvPr/>
          </p:nvGrpSpPr>
          <p:grpSpPr bwMode="auto">
            <a:xfrm>
              <a:off x="4732" y="3359"/>
              <a:ext cx="621" cy="298"/>
              <a:chOff x="4596" y="2089"/>
              <a:chExt cx="621" cy="298"/>
            </a:xfrm>
          </p:grpSpPr>
          <p:sp>
            <p:nvSpPr>
              <p:cNvPr id="2252"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3"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4"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55"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6"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7"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58"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249"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0"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51"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65" name="Group 65"/>
          <p:cNvGrpSpPr>
            <a:grpSpLocks/>
          </p:cNvGrpSpPr>
          <p:nvPr/>
        </p:nvGrpSpPr>
        <p:grpSpPr bwMode="auto">
          <a:xfrm>
            <a:off x="4919663" y="2765822"/>
            <a:ext cx="1026319" cy="270272"/>
            <a:chOff x="3923" y="2523"/>
            <a:chExt cx="862" cy="227"/>
          </a:xfrm>
        </p:grpSpPr>
        <p:sp>
          <p:nvSpPr>
            <p:cNvPr id="2236"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7"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8"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9"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nvGrpSpPr>
            <p:cNvPr id="2240" name="Group 70"/>
            <p:cNvGrpSpPr>
              <a:grpSpLocks/>
            </p:cNvGrpSpPr>
            <p:nvPr/>
          </p:nvGrpSpPr>
          <p:grpSpPr bwMode="auto">
            <a:xfrm>
              <a:off x="3923" y="2524"/>
              <a:ext cx="151" cy="181"/>
              <a:chOff x="4634" y="3385"/>
              <a:chExt cx="226" cy="408"/>
            </a:xfrm>
          </p:grpSpPr>
          <p:sp>
            <p:nvSpPr>
              <p:cNvPr id="2243"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44"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5"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6"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47"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sp>
          <p:nvSpPr>
            <p:cNvPr id="2241"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242"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grpSp>
      <p:sp>
        <p:nvSpPr>
          <p:cNvPr id="2066" name="Text Box 78"/>
          <p:cNvSpPr txBox="1">
            <a:spLocks noChangeArrowheads="1"/>
          </p:cNvSpPr>
          <p:nvPr/>
        </p:nvSpPr>
        <p:spPr bwMode="auto">
          <a:xfrm>
            <a:off x="2513410" y="4697017"/>
            <a:ext cx="10263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The real world </a:t>
            </a:r>
            <a:endParaRPr lang="en-US" altLang="sv-SE" sz="825" b="1" i="0"/>
          </a:p>
        </p:txBody>
      </p:sp>
      <p:sp>
        <p:nvSpPr>
          <p:cNvPr id="2067" name="Text Box 79"/>
          <p:cNvSpPr txBox="1">
            <a:spLocks noChangeArrowheads="1"/>
          </p:cNvSpPr>
          <p:nvPr/>
        </p:nvSpPr>
        <p:spPr bwMode="auto">
          <a:xfrm>
            <a:off x="3594498" y="4697017"/>
            <a:ext cx="16740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a:t>Graphical models/diagram</a:t>
            </a:r>
            <a:endParaRPr lang="en-US" altLang="sv-SE" sz="825" b="1" i="0"/>
          </a:p>
        </p:txBody>
      </p:sp>
      <p:sp>
        <p:nvSpPr>
          <p:cNvPr id="945232" name="Text Box 80"/>
          <p:cNvSpPr txBox="1">
            <a:spLocks noChangeArrowheads="1"/>
          </p:cNvSpPr>
          <p:nvPr/>
        </p:nvSpPr>
        <p:spPr bwMode="auto">
          <a:xfrm>
            <a:off x="3486150" y="1512094"/>
            <a:ext cx="920354"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Domain model </a:t>
            </a:r>
            <a:r>
              <a:rPr lang="sv-SE" altLang="sv-SE" sz="825" i="0" dirty="0"/>
              <a:t>of business concepts</a:t>
            </a:r>
          </a:p>
          <a:p>
            <a:pPr algn="r" eaLnBrk="1" hangingPunct="1"/>
            <a:r>
              <a:rPr lang="sv-SE" altLang="sv-SE" sz="825" i="0" dirty="0"/>
              <a:t>(in UML Class diagram)</a:t>
            </a:r>
          </a:p>
        </p:txBody>
      </p:sp>
      <p:grpSp>
        <p:nvGrpSpPr>
          <p:cNvPr id="2069" name="Group 81"/>
          <p:cNvGrpSpPr>
            <a:grpSpLocks/>
          </p:cNvGrpSpPr>
          <p:nvPr/>
        </p:nvGrpSpPr>
        <p:grpSpPr bwMode="auto">
          <a:xfrm>
            <a:off x="4510088" y="1566862"/>
            <a:ext cx="647700" cy="377429"/>
            <a:chOff x="521" y="1071"/>
            <a:chExt cx="2223" cy="1361"/>
          </a:xfrm>
        </p:grpSpPr>
        <p:grpSp>
          <p:nvGrpSpPr>
            <p:cNvPr id="2217" name="Group 82"/>
            <p:cNvGrpSpPr>
              <a:grpSpLocks/>
            </p:cNvGrpSpPr>
            <p:nvPr/>
          </p:nvGrpSpPr>
          <p:grpSpPr bwMode="auto">
            <a:xfrm>
              <a:off x="521" y="1071"/>
              <a:ext cx="590" cy="576"/>
              <a:chOff x="2608" y="1888"/>
              <a:chExt cx="590" cy="576"/>
            </a:xfrm>
          </p:grpSpPr>
          <p:sp>
            <p:nvSpPr>
              <p:cNvPr id="2233"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4" name="Line 84"/>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5" name="Line 85"/>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8" name="Group 86"/>
            <p:cNvGrpSpPr>
              <a:grpSpLocks/>
            </p:cNvGrpSpPr>
            <p:nvPr/>
          </p:nvGrpSpPr>
          <p:grpSpPr bwMode="auto">
            <a:xfrm>
              <a:off x="1338" y="1071"/>
              <a:ext cx="590" cy="576"/>
              <a:chOff x="2608" y="1888"/>
              <a:chExt cx="590" cy="576"/>
            </a:xfrm>
          </p:grpSpPr>
          <p:sp>
            <p:nvSpPr>
              <p:cNvPr id="2230"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31" name="Line 88"/>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32" name="Line 89"/>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19" name="Group 90"/>
            <p:cNvGrpSpPr>
              <a:grpSpLocks/>
            </p:cNvGrpSpPr>
            <p:nvPr/>
          </p:nvGrpSpPr>
          <p:grpSpPr bwMode="auto">
            <a:xfrm>
              <a:off x="1338" y="1856"/>
              <a:ext cx="590" cy="576"/>
              <a:chOff x="2608" y="1888"/>
              <a:chExt cx="590" cy="576"/>
            </a:xfrm>
          </p:grpSpPr>
          <p:sp>
            <p:nvSpPr>
              <p:cNvPr id="2227"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8" name="Line 92"/>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9" name="Line 93"/>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20" name="Group 94"/>
            <p:cNvGrpSpPr>
              <a:grpSpLocks/>
            </p:cNvGrpSpPr>
            <p:nvPr/>
          </p:nvGrpSpPr>
          <p:grpSpPr bwMode="auto">
            <a:xfrm>
              <a:off x="2154" y="1856"/>
              <a:ext cx="590" cy="576"/>
              <a:chOff x="2608" y="1888"/>
              <a:chExt cx="590" cy="576"/>
            </a:xfrm>
          </p:grpSpPr>
          <p:sp>
            <p:nvSpPr>
              <p:cNvPr id="2224"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25" name="Line 96"/>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26" name="Line 97"/>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21" name="AutoShape 98"/>
            <p:cNvCxnSpPr>
              <a:cxnSpLocks noChangeShapeType="1"/>
              <a:stCxn id="2230" idx="2"/>
              <a:endCxn id="2227"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2" name="AutoShape 99"/>
            <p:cNvCxnSpPr>
              <a:cxnSpLocks noChangeShapeType="1"/>
              <a:stCxn id="2227" idx="3"/>
              <a:endCxn id="2224"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23" name="AutoShape 100"/>
            <p:cNvCxnSpPr>
              <a:cxnSpLocks noChangeShapeType="1"/>
              <a:stCxn id="2227" idx="1"/>
              <a:endCxn id="2233"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945253" name="Text Box 101"/>
          <p:cNvSpPr txBox="1">
            <a:spLocks noChangeArrowheads="1"/>
          </p:cNvSpPr>
          <p:nvPr/>
        </p:nvSpPr>
        <p:spPr bwMode="auto">
          <a:xfrm>
            <a:off x="3434954" y="4081463"/>
            <a:ext cx="1048940" cy="72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t>System model of software objects </a:t>
            </a:r>
            <a:r>
              <a:rPr lang="sv-SE" altLang="sv-SE" sz="825" i="0" dirty="0"/>
              <a:t>(in UML Class diagram)</a:t>
            </a:r>
          </a:p>
          <a:p>
            <a:pPr algn="r" eaLnBrk="1" hangingPunct="1"/>
            <a:endParaRPr lang="sv-SE" altLang="sv-SE" sz="825" b="1" i="0" dirty="0"/>
          </a:p>
        </p:txBody>
      </p:sp>
      <p:grpSp>
        <p:nvGrpSpPr>
          <p:cNvPr id="2071" name="Group 102"/>
          <p:cNvGrpSpPr>
            <a:grpSpLocks/>
          </p:cNvGrpSpPr>
          <p:nvPr/>
        </p:nvGrpSpPr>
        <p:grpSpPr bwMode="auto">
          <a:xfrm>
            <a:off x="4731544" y="4163616"/>
            <a:ext cx="647700" cy="377428"/>
            <a:chOff x="521" y="1071"/>
            <a:chExt cx="2223" cy="1361"/>
          </a:xfrm>
        </p:grpSpPr>
        <p:grpSp>
          <p:nvGrpSpPr>
            <p:cNvPr id="2198" name="Group 103"/>
            <p:cNvGrpSpPr>
              <a:grpSpLocks/>
            </p:cNvGrpSpPr>
            <p:nvPr/>
          </p:nvGrpSpPr>
          <p:grpSpPr bwMode="auto">
            <a:xfrm>
              <a:off x="521" y="1071"/>
              <a:ext cx="590" cy="576"/>
              <a:chOff x="2608" y="1888"/>
              <a:chExt cx="590" cy="576"/>
            </a:xfrm>
          </p:grpSpPr>
          <p:sp>
            <p:nvSpPr>
              <p:cNvPr id="2214"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5"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6"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199" name="Group 107"/>
            <p:cNvGrpSpPr>
              <a:grpSpLocks/>
            </p:cNvGrpSpPr>
            <p:nvPr/>
          </p:nvGrpSpPr>
          <p:grpSpPr bwMode="auto">
            <a:xfrm>
              <a:off x="1338" y="1071"/>
              <a:ext cx="590" cy="576"/>
              <a:chOff x="2608" y="1888"/>
              <a:chExt cx="590" cy="576"/>
            </a:xfrm>
          </p:grpSpPr>
          <p:sp>
            <p:nvSpPr>
              <p:cNvPr id="2211"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12"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3"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0" name="Group 111"/>
            <p:cNvGrpSpPr>
              <a:grpSpLocks/>
            </p:cNvGrpSpPr>
            <p:nvPr/>
          </p:nvGrpSpPr>
          <p:grpSpPr bwMode="auto">
            <a:xfrm>
              <a:off x="1338" y="1856"/>
              <a:ext cx="590" cy="576"/>
              <a:chOff x="2608" y="1888"/>
              <a:chExt cx="590" cy="576"/>
            </a:xfrm>
          </p:grpSpPr>
          <p:sp>
            <p:nvSpPr>
              <p:cNvPr id="2208"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9"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10"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grpSp>
          <p:nvGrpSpPr>
            <p:cNvPr id="2201" name="Group 115"/>
            <p:cNvGrpSpPr>
              <a:grpSpLocks/>
            </p:cNvGrpSpPr>
            <p:nvPr/>
          </p:nvGrpSpPr>
          <p:grpSpPr bwMode="auto">
            <a:xfrm>
              <a:off x="2154" y="1856"/>
              <a:ext cx="590" cy="576"/>
              <a:chOff x="2608" y="1888"/>
              <a:chExt cx="590" cy="576"/>
            </a:xfrm>
          </p:grpSpPr>
          <p:sp>
            <p:nvSpPr>
              <p:cNvPr id="2205"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206"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207"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grpSp>
        <p:cxnSp>
          <p:nvCxnSpPr>
            <p:cNvPr id="2202" name="AutoShape 119"/>
            <p:cNvCxnSpPr>
              <a:cxnSpLocks noChangeShapeType="1"/>
              <a:stCxn id="2211" idx="2"/>
              <a:endCxn id="2208"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3" name="AutoShape 120"/>
            <p:cNvCxnSpPr>
              <a:cxnSpLocks noChangeShapeType="1"/>
              <a:stCxn id="2208" idx="3"/>
              <a:endCxn id="2205"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04" name="AutoShape 121"/>
            <p:cNvCxnSpPr>
              <a:cxnSpLocks noChangeShapeType="1"/>
              <a:stCxn id="2208" idx="1"/>
              <a:endCxn id="2214"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2072" name="Line 122"/>
          <p:cNvSpPr>
            <a:spLocks noChangeShapeType="1"/>
          </p:cNvSpPr>
          <p:nvPr/>
        </p:nvSpPr>
        <p:spPr bwMode="auto">
          <a:xfrm>
            <a:off x="3486150" y="1037035"/>
            <a:ext cx="0" cy="3835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cxnSp>
        <p:nvCxnSpPr>
          <p:cNvPr id="2073" name="AutoShape 123"/>
          <p:cNvCxnSpPr>
            <a:cxnSpLocks noChangeShapeType="1"/>
          </p:cNvCxnSpPr>
          <p:nvPr/>
        </p:nvCxnSpPr>
        <p:spPr bwMode="auto">
          <a:xfrm flipH="1" flipV="1">
            <a:off x="1387078" y="3025378"/>
            <a:ext cx="756047" cy="61317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2056" name="Object 125"/>
          <p:cNvGraphicFramePr>
            <a:graphicFrameLocks noChangeAspect="1"/>
          </p:cNvGraphicFramePr>
          <p:nvPr/>
        </p:nvGraphicFramePr>
        <p:xfrm>
          <a:off x="1284684" y="2774158"/>
          <a:ext cx="203597" cy="251222"/>
        </p:xfrm>
        <a:graphic>
          <a:graphicData uri="http://schemas.openxmlformats.org/presentationml/2006/ole">
            <mc:AlternateContent xmlns:mc="http://schemas.openxmlformats.org/markup-compatibility/2006">
              <mc:Choice xmlns:v="urn:schemas-microsoft-com:vml" Requires="v">
                <p:oleObj spid="_x0000_s7323"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4684"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168"/>
          <p:cNvGraphicFramePr>
            <a:graphicFrameLocks noChangeAspect="1"/>
          </p:cNvGraphicFramePr>
          <p:nvPr/>
        </p:nvGraphicFramePr>
        <p:xfrm>
          <a:off x="2157413" y="2774158"/>
          <a:ext cx="203597" cy="251222"/>
        </p:xfrm>
        <a:graphic>
          <a:graphicData uri="http://schemas.openxmlformats.org/presentationml/2006/ole">
            <mc:AlternateContent xmlns:mc="http://schemas.openxmlformats.org/markup-compatibility/2006">
              <mc:Choice xmlns:v="urn:schemas-microsoft-com:vml" Requires="v">
                <p:oleObj spid="_x0000_s7324" name="Visio" r:id="rId7" imgW="1586224" imgH="1520336" progId="Visio.Drawing.11">
                  <p:embed/>
                </p:oleObj>
              </mc:Choice>
              <mc:Fallback>
                <p:oleObj name="Visio" r:id="rId7"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69"/>
          <p:cNvGraphicFramePr>
            <a:graphicFrameLocks noChangeAspect="1"/>
          </p:cNvGraphicFramePr>
          <p:nvPr/>
        </p:nvGraphicFramePr>
        <p:xfrm>
          <a:off x="3033713" y="2774158"/>
          <a:ext cx="203597" cy="251222"/>
        </p:xfrm>
        <a:graphic>
          <a:graphicData uri="http://schemas.openxmlformats.org/presentationml/2006/ole">
            <mc:AlternateContent xmlns:mc="http://schemas.openxmlformats.org/markup-compatibility/2006">
              <mc:Choice xmlns:v="urn:schemas-microsoft-com:vml" Requires="v">
                <p:oleObj spid="_x0000_s7325" name="Visio" r:id="rId8" imgW="1586224" imgH="1520336" progId="Visio.Drawing.11">
                  <p:embed/>
                </p:oleObj>
              </mc:Choice>
              <mc:Fallback>
                <p:oleObj name="Visio" r:id="rId8" imgW="1586224" imgH="152033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2774158"/>
                        <a:ext cx="20359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75" name="AutoShape 170"/>
          <p:cNvCxnSpPr>
            <a:cxnSpLocks noChangeShapeType="1"/>
            <a:stCxn id="2149" idx="2"/>
          </p:cNvCxnSpPr>
          <p:nvPr/>
        </p:nvCxnSpPr>
        <p:spPr bwMode="auto">
          <a:xfrm flipV="1">
            <a:off x="3130154" y="3025379"/>
            <a:ext cx="5953" cy="72032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6" name="AutoShape 171"/>
          <p:cNvCxnSpPr>
            <a:cxnSpLocks noChangeShapeType="1"/>
            <a:endCxn id="2149" idx="9"/>
          </p:cNvCxnSpPr>
          <p:nvPr/>
        </p:nvCxnSpPr>
        <p:spPr bwMode="auto">
          <a:xfrm>
            <a:off x="2259806" y="3025379"/>
            <a:ext cx="815579" cy="83581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077" name="Group 172"/>
          <p:cNvGrpSpPr>
            <a:grpSpLocks/>
          </p:cNvGrpSpPr>
          <p:nvPr/>
        </p:nvGrpSpPr>
        <p:grpSpPr bwMode="auto">
          <a:xfrm>
            <a:off x="1076325" y="3638550"/>
            <a:ext cx="2247900" cy="809625"/>
            <a:chOff x="584" y="3120"/>
            <a:chExt cx="1888" cy="680"/>
          </a:xfrm>
        </p:grpSpPr>
        <p:sp>
          <p:nvSpPr>
            <p:cNvPr id="214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aphicFrame>
          <p:nvGraphicFramePr>
            <p:cNvPr id="2055"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7326" name="Visio" r:id="rId9" imgW="496800" imgH="1170000" progId="Visio.Drawing.11">
                    <p:embed/>
                  </p:oleObj>
                </mc:Choice>
                <mc:Fallback>
                  <p:oleObj name="Visio" r:id="rId9" imgW="496800" imgH="1170000"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2150"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1"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2" name="AutoShape 180"/>
            <p:cNvCxnSpPr>
              <a:cxnSpLocks noChangeShapeType="1"/>
              <a:stCxn id="2148" idx="9"/>
            </p:cNvCxnSpPr>
            <p:nvPr/>
          </p:nvCxnSpPr>
          <p:spPr bwMode="auto">
            <a:xfrm flipH="1" flipV="1">
              <a:off x="1618" y="3460"/>
              <a:ext cx="645" cy="2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3" name="AutoShape 181"/>
            <p:cNvCxnSpPr>
              <a:cxnSpLocks noChangeShapeType="1"/>
              <a:stCxn id="2146" idx="4"/>
            </p:cNvCxnSpPr>
            <p:nvPr/>
          </p:nvCxnSpPr>
          <p:spPr bwMode="auto">
            <a:xfrm flipV="1">
              <a:off x="675" y="3460"/>
              <a:ext cx="667" cy="2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 name="AutoShape 182"/>
            <p:cNvCxnSpPr>
              <a:cxnSpLocks noChangeShapeType="1"/>
              <a:stCxn id="2147" idx="4"/>
            </p:cNvCxnSpPr>
            <p:nvPr/>
          </p:nvCxnSpPr>
          <p:spPr bwMode="auto">
            <a:xfrm>
              <a:off x="675" y="3308"/>
              <a:ext cx="667" cy="15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5" name="AutoShape 183"/>
            <p:cNvCxnSpPr>
              <a:cxnSpLocks noChangeShapeType="1"/>
              <a:stCxn id="2149" idx="7"/>
              <a:endCxn id="2148" idx="2"/>
            </p:cNvCxnSpPr>
            <p:nvPr/>
          </p:nvCxnSpPr>
          <p:spPr bwMode="auto">
            <a:xfrm>
              <a:off x="2308" y="3392"/>
              <a:ext cx="1" cy="22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2050" name="Object 185"/>
          <p:cNvGraphicFramePr>
            <a:graphicFrameLocks noChangeAspect="1"/>
          </p:cNvGraphicFramePr>
          <p:nvPr/>
        </p:nvGraphicFramePr>
        <p:xfrm>
          <a:off x="2728913" y="1955009"/>
          <a:ext cx="486966" cy="273844"/>
        </p:xfrm>
        <a:graphic>
          <a:graphicData uri="http://schemas.openxmlformats.org/presentationml/2006/ole">
            <mc:AlternateContent xmlns:mc="http://schemas.openxmlformats.org/markup-compatibility/2006">
              <mc:Choice xmlns:v="urn:schemas-microsoft-com:vml" Requires="v">
                <p:oleObj spid="_x0000_s7327" name="Visio" r:id="rId11" imgW="1766847" imgH="1165027" progId="Visio.Drawing.11">
                  <p:embed/>
                </p:oleObj>
              </mc:Choice>
              <mc:Fallback>
                <p:oleObj name="Visio" r:id="rId11" imgW="1766847" imgH="116502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8913" y="1955009"/>
                        <a:ext cx="486966"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86"/>
          <p:cNvGraphicFramePr>
            <a:graphicFrameLocks noChangeAspect="1"/>
          </p:cNvGraphicFramePr>
          <p:nvPr/>
        </p:nvGraphicFramePr>
        <p:xfrm>
          <a:off x="2715816" y="1198962"/>
          <a:ext cx="451247" cy="540544"/>
        </p:xfrm>
        <a:graphic>
          <a:graphicData uri="http://schemas.openxmlformats.org/presentationml/2006/ole">
            <mc:AlternateContent xmlns:mc="http://schemas.openxmlformats.org/markup-compatibility/2006">
              <mc:Choice xmlns:v="urn:schemas-microsoft-com:vml" Requires="v">
                <p:oleObj spid="_x0000_s7328" name="Visio" r:id="rId13" imgW="2191670" imgH="2431673" progId="Visio.Drawing.11">
                  <p:embed/>
                </p:oleObj>
              </mc:Choice>
              <mc:Fallback>
                <p:oleObj name="Visio" r:id="rId13" imgW="2191670" imgH="243167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5816" y="1198962"/>
                        <a:ext cx="451247"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7"/>
          <p:cNvGraphicFramePr>
            <a:graphicFrameLocks noChangeAspect="1"/>
          </p:cNvGraphicFramePr>
          <p:nvPr/>
        </p:nvGraphicFramePr>
        <p:xfrm>
          <a:off x="1054894" y="1793084"/>
          <a:ext cx="385763" cy="415528"/>
        </p:xfrm>
        <a:graphic>
          <a:graphicData uri="http://schemas.openxmlformats.org/presentationml/2006/ole">
            <mc:AlternateContent xmlns:mc="http://schemas.openxmlformats.org/markup-compatibility/2006">
              <mc:Choice xmlns:v="urn:schemas-microsoft-com:vml" Requires="v">
                <p:oleObj spid="_x0000_s7329" name="Visio" r:id="rId15" imgW="1381760" imgH="1381600" progId="Visio.Drawing.11">
                  <p:embed/>
                </p:oleObj>
              </mc:Choice>
              <mc:Fallback>
                <p:oleObj name="Visio" r:id="rId15" imgW="1381760" imgH="138160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4894" y="1793084"/>
                        <a:ext cx="385763"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8"/>
          <p:cNvGraphicFramePr>
            <a:graphicFrameLocks noChangeAspect="1"/>
          </p:cNvGraphicFramePr>
          <p:nvPr/>
        </p:nvGraphicFramePr>
        <p:xfrm>
          <a:off x="1054894" y="1360887"/>
          <a:ext cx="136922" cy="284559"/>
        </p:xfrm>
        <a:graphic>
          <a:graphicData uri="http://schemas.openxmlformats.org/presentationml/2006/ole">
            <mc:AlternateContent xmlns:mc="http://schemas.openxmlformats.org/markup-compatibility/2006">
              <mc:Choice xmlns:v="urn:schemas-microsoft-com:vml" Requires="v">
                <p:oleObj spid="_x0000_s7330"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894" y="1360887"/>
                        <a:ext cx="136922"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90" name="Group 189"/>
          <p:cNvGrpSpPr>
            <a:grpSpLocks/>
          </p:cNvGrpSpPr>
          <p:nvPr/>
        </p:nvGrpSpPr>
        <p:grpSpPr bwMode="auto">
          <a:xfrm>
            <a:off x="1872854" y="1201343"/>
            <a:ext cx="152400" cy="391716"/>
            <a:chOff x="1459" y="1674"/>
            <a:chExt cx="118" cy="567"/>
          </a:xfrm>
        </p:grpSpPr>
        <p:grpSp>
          <p:nvGrpSpPr>
            <p:cNvPr id="2133" name="Group 190"/>
            <p:cNvGrpSpPr>
              <a:grpSpLocks/>
            </p:cNvGrpSpPr>
            <p:nvPr/>
          </p:nvGrpSpPr>
          <p:grpSpPr bwMode="auto">
            <a:xfrm>
              <a:off x="1489" y="1674"/>
              <a:ext cx="88" cy="268"/>
              <a:chOff x="1489" y="1674"/>
              <a:chExt cx="88" cy="268"/>
            </a:xfrm>
          </p:grpSpPr>
          <p:sp>
            <p:nvSpPr>
              <p:cNvPr id="2142" name="Freeform 192"/>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3" name="Freeform 193"/>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4" name="Freeform 194"/>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5" name="Freeform 195"/>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34" name="Group 196"/>
            <p:cNvGrpSpPr>
              <a:grpSpLocks/>
            </p:cNvGrpSpPr>
            <p:nvPr/>
          </p:nvGrpSpPr>
          <p:grpSpPr bwMode="auto">
            <a:xfrm>
              <a:off x="1459" y="1706"/>
              <a:ext cx="113" cy="535"/>
              <a:chOff x="1459" y="1706"/>
              <a:chExt cx="113" cy="535"/>
            </a:xfrm>
          </p:grpSpPr>
          <p:sp>
            <p:nvSpPr>
              <p:cNvPr id="2135" name="Freeform 197"/>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6" name="Freeform 198"/>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7" name="Freeform 199"/>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8" name="Freeform 200"/>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9" name="Freeform 201"/>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40" name="Freeform 202"/>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1" name="Group 203"/>
          <p:cNvGrpSpPr>
            <a:grpSpLocks/>
          </p:cNvGrpSpPr>
          <p:nvPr/>
        </p:nvGrpSpPr>
        <p:grpSpPr bwMode="auto">
          <a:xfrm>
            <a:off x="2034779" y="1363268"/>
            <a:ext cx="152400" cy="391716"/>
            <a:chOff x="1459" y="1674"/>
            <a:chExt cx="118" cy="567"/>
          </a:xfrm>
        </p:grpSpPr>
        <p:grpSp>
          <p:nvGrpSpPr>
            <p:cNvPr id="2120" name="Group 204"/>
            <p:cNvGrpSpPr>
              <a:grpSpLocks/>
            </p:cNvGrpSpPr>
            <p:nvPr/>
          </p:nvGrpSpPr>
          <p:grpSpPr bwMode="auto">
            <a:xfrm>
              <a:off x="1489" y="1674"/>
              <a:ext cx="88" cy="268"/>
              <a:chOff x="1489" y="1674"/>
              <a:chExt cx="88" cy="268"/>
            </a:xfrm>
          </p:grpSpPr>
          <p:sp>
            <p:nvSpPr>
              <p:cNvPr id="2129" name="Freeform 206"/>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0" name="Freeform 207"/>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1" name="Freeform 208"/>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32" name="Freeform 209"/>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21" name="Group 210"/>
            <p:cNvGrpSpPr>
              <a:grpSpLocks/>
            </p:cNvGrpSpPr>
            <p:nvPr/>
          </p:nvGrpSpPr>
          <p:grpSpPr bwMode="auto">
            <a:xfrm>
              <a:off x="1459" y="1706"/>
              <a:ext cx="113" cy="535"/>
              <a:chOff x="1459" y="1706"/>
              <a:chExt cx="113" cy="535"/>
            </a:xfrm>
          </p:grpSpPr>
          <p:sp>
            <p:nvSpPr>
              <p:cNvPr id="2122" name="Freeform 211"/>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3" name="Freeform 212"/>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4" name="Freeform 213"/>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5" name="Freeform 214"/>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6" name="Freeform 215"/>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27" name="Freeform 216"/>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2" name="Group 217"/>
          <p:cNvGrpSpPr>
            <a:grpSpLocks/>
          </p:cNvGrpSpPr>
          <p:nvPr/>
        </p:nvGrpSpPr>
        <p:grpSpPr bwMode="auto">
          <a:xfrm>
            <a:off x="1872854" y="1795465"/>
            <a:ext cx="152400" cy="391716"/>
            <a:chOff x="1459" y="1674"/>
            <a:chExt cx="118" cy="567"/>
          </a:xfrm>
        </p:grpSpPr>
        <p:grpSp>
          <p:nvGrpSpPr>
            <p:cNvPr id="2107" name="Group 218"/>
            <p:cNvGrpSpPr>
              <a:grpSpLocks/>
            </p:cNvGrpSpPr>
            <p:nvPr/>
          </p:nvGrpSpPr>
          <p:grpSpPr bwMode="auto">
            <a:xfrm>
              <a:off x="1489" y="1674"/>
              <a:ext cx="88" cy="268"/>
              <a:chOff x="1489" y="1674"/>
              <a:chExt cx="88" cy="268"/>
            </a:xfrm>
          </p:grpSpPr>
          <p:sp>
            <p:nvSpPr>
              <p:cNvPr id="2116" name="Freeform 220"/>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7" name="Freeform 221"/>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8" name="Freeform 222"/>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9" name="Freeform 223"/>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108" name="Group 224"/>
            <p:cNvGrpSpPr>
              <a:grpSpLocks/>
            </p:cNvGrpSpPr>
            <p:nvPr/>
          </p:nvGrpSpPr>
          <p:grpSpPr bwMode="auto">
            <a:xfrm>
              <a:off x="1459" y="1706"/>
              <a:ext cx="113" cy="535"/>
              <a:chOff x="1459" y="1706"/>
              <a:chExt cx="113" cy="535"/>
            </a:xfrm>
          </p:grpSpPr>
          <p:sp>
            <p:nvSpPr>
              <p:cNvPr id="2109" name="Freeform 225"/>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0" name="Freeform 226"/>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1" name="Freeform 227"/>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2" name="Freeform 228"/>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3" name="Freeform 229"/>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14" name="Freeform 230"/>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pSp>
        <p:nvGrpSpPr>
          <p:cNvPr id="2093" name="Group 231"/>
          <p:cNvGrpSpPr>
            <a:grpSpLocks/>
          </p:cNvGrpSpPr>
          <p:nvPr/>
        </p:nvGrpSpPr>
        <p:grpSpPr bwMode="auto">
          <a:xfrm>
            <a:off x="2034779" y="1957390"/>
            <a:ext cx="152400" cy="391716"/>
            <a:chOff x="1459" y="1674"/>
            <a:chExt cx="118" cy="567"/>
          </a:xfrm>
        </p:grpSpPr>
        <p:grpSp>
          <p:nvGrpSpPr>
            <p:cNvPr id="2094" name="Group 232"/>
            <p:cNvGrpSpPr>
              <a:grpSpLocks/>
            </p:cNvGrpSpPr>
            <p:nvPr/>
          </p:nvGrpSpPr>
          <p:grpSpPr bwMode="auto">
            <a:xfrm>
              <a:off x="1489" y="1674"/>
              <a:ext cx="88" cy="268"/>
              <a:chOff x="1489" y="1674"/>
              <a:chExt cx="88" cy="268"/>
            </a:xfrm>
          </p:grpSpPr>
          <p:sp>
            <p:nvSpPr>
              <p:cNvPr id="2103" name="Freeform 234"/>
              <p:cNvSpPr>
                <a:spLocks/>
              </p:cNvSpPr>
              <p:nvPr/>
            </p:nvSpPr>
            <p:spPr bwMode="auto">
              <a:xfrm>
                <a:off x="1489" y="1708"/>
                <a:ext cx="0" cy="234"/>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4" name="Freeform 235"/>
              <p:cNvSpPr>
                <a:spLocks/>
              </p:cNvSpPr>
              <p:nvPr/>
            </p:nvSpPr>
            <p:spPr bwMode="auto">
              <a:xfrm>
                <a:off x="1517" y="1678"/>
                <a:ext cx="0" cy="234"/>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5" name="Freeform 236"/>
              <p:cNvSpPr>
                <a:spLocks/>
              </p:cNvSpPr>
              <p:nvPr/>
            </p:nvSpPr>
            <p:spPr bwMode="auto">
              <a:xfrm>
                <a:off x="1557" y="1674"/>
                <a:ext cx="0" cy="234"/>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6" name="Freeform 237"/>
              <p:cNvSpPr>
                <a:spLocks/>
              </p:cNvSpPr>
              <p:nvPr/>
            </p:nvSpPr>
            <p:spPr bwMode="auto">
              <a:xfrm>
                <a:off x="1577" y="1691"/>
                <a:ext cx="0" cy="234"/>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2095" name="Group 238"/>
            <p:cNvGrpSpPr>
              <a:grpSpLocks/>
            </p:cNvGrpSpPr>
            <p:nvPr/>
          </p:nvGrpSpPr>
          <p:grpSpPr bwMode="auto">
            <a:xfrm>
              <a:off x="1459" y="1706"/>
              <a:ext cx="113" cy="535"/>
              <a:chOff x="1459" y="1706"/>
              <a:chExt cx="113" cy="535"/>
            </a:xfrm>
          </p:grpSpPr>
          <p:sp>
            <p:nvSpPr>
              <p:cNvPr id="2096" name="Freeform 239"/>
              <p:cNvSpPr>
                <a:spLocks/>
              </p:cNvSpPr>
              <p:nvPr/>
            </p:nvSpPr>
            <p:spPr bwMode="auto">
              <a:xfrm>
                <a:off x="1496" y="1792"/>
                <a:ext cx="0" cy="234"/>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7" name="Freeform 240"/>
              <p:cNvSpPr>
                <a:spLocks/>
              </p:cNvSpPr>
              <p:nvPr/>
            </p:nvSpPr>
            <p:spPr bwMode="auto">
              <a:xfrm>
                <a:off x="1572" y="1706"/>
                <a:ext cx="0" cy="234"/>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8" name="Freeform 241"/>
              <p:cNvSpPr>
                <a:spLocks/>
              </p:cNvSpPr>
              <p:nvPr/>
            </p:nvSpPr>
            <p:spPr bwMode="auto">
              <a:xfrm>
                <a:off x="1459" y="1892"/>
                <a:ext cx="0" cy="234"/>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99" name="Freeform 242"/>
              <p:cNvSpPr>
                <a:spLocks/>
              </p:cNvSpPr>
              <p:nvPr/>
            </p:nvSpPr>
            <p:spPr bwMode="auto">
              <a:xfrm>
                <a:off x="1527" y="1886"/>
                <a:ext cx="0" cy="234"/>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0" name="Freeform 243"/>
              <p:cNvSpPr>
                <a:spLocks/>
              </p:cNvSpPr>
              <p:nvPr/>
            </p:nvSpPr>
            <p:spPr bwMode="auto">
              <a:xfrm>
                <a:off x="1505" y="2007"/>
                <a:ext cx="0" cy="234"/>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101" name="Freeform 244"/>
              <p:cNvSpPr>
                <a:spLocks/>
              </p:cNvSpPr>
              <p:nvPr/>
            </p:nvSpPr>
            <p:spPr bwMode="auto">
              <a:xfrm>
                <a:off x="1569" y="2007"/>
                <a:ext cx="0" cy="234"/>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graphicFrame>
        <p:nvGraphicFramePr>
          <p:cNvPr id="2054" name="Object 245"/>
          <p:cNvGraphicFramePr>
            <a:graphicFrameLocks noChangeAspect="1"/>
          </p:cNvGraphicFramePr>
          <p:nvPr/>
        </p:nvGraphicFramePr>
        <p:xfrm>
          <a:off x="1210866" y="1307309"/>
          <a:ext cx="167878" cy="271463"/>
        </p:xfrm>
        <a:graphic>
          <a:graphicData uri="http://schemas.openxmlformats.org/presentationml/2006/ole">
            <mc:AlternateContent xmlns:mc="http://schemas.openxmlformats.org/markup-compatibility/2006">
              <mc:Choice xmlns:v="urn:schemas-microsoft-com:vml" Requires="v">
                <p:oleObj spid="_x0000_s7331" name="Visio" r:id="rId19" imgW="757891" imgH="1477815" progId="Visio.Drawing.11">
                  <p:embed/>
                </p:oleObj>
              </mc:Choice>
              <mc:Fallback>
                <p:oleObj name="Visio" r:id="rId19" imgW="757891" imgH="147781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0866" y="1307309"/>
                        <a:ext cx="16787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Line 246"/>
          <p:cNvSpPr>
            <a:spLocks noChangeShapeType="1"/>
          </p:cNvSpPr>
          <p:nvPr/>
        </p:nvSpPr>
        <p:spPr bwMode="auto">
          <a:xfrm flipV="1">
            <a:off x="839391" y="4655344"/>
            <a:ext cx="6048375" cy="3452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945399" name="Text Box 247"/>
          <p:cNvSpPr txBox="1">
            <a:spLocks noChangeArrowheads="1"/>
          </p:cNvSpPr>
          <p:nvPr/>
        </p:nvSpPr>
        <p:spPr bwMode="auto">
          <a:xfrm>
            <a:off x="3598069" y="2699147"/>
            <a:ext cx="140493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Human interaction with software systam</a:t>
            </a:r>
          </a:p>
          <a:p>
            <a:pPr eaLnBrk="1" hangingPunct="1"/>
            <a:r>
              <a:rPr lang="sv-SE" altLang="sv-SE" sz="825" i="0" dirty="0"/>
              <a:t>(in UML Use cases)</a:t>
            </a:r>
          </a:p>
        </p:txBody>
      </p:sp>
      <p:sp>
        <p:nvSpPr>
          <p:cNvPr id="248" name="Text Box 5"/>
          <p:cNvSpPr txBox="1">
            <a:spLocks noChangeArrowheads="1"/>
          </p:cNvSpPr>
          <p:nvPr/>
        </p:nvSpPr>
        <p:spPr bwMode="auto">
          <a:xfrm>
            <a:off x="5512594" y="1163241"/>
            <a:ext cx="14585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t>Business process model  </a:t>
            </a:r>
            <a:r>
              <a:rPr lang="sv-SE" altLang="sv-SE" sz="825" i="0" dirty="0"/>
              <a:t>of business activities</a:t>
            </a:r>
          </a:p>
          <a:p>
            <a:pPr eaLnBrk="1" hangingPunct="1"/>
            <a:r>
              <a:rPr lang="sv-SE" altLang="sv-SE" sz="825" i="0" dirty="0"/>
              <a:t>(in UML Activity diagram)</a:t>
            </a:r>
          </a:p>
        </p:txBody>
      </p:sp>
      <p:grpSp>
        <p:nvGrpSpPr>
          <p:cNvPr id="2082" name="Group 6"/>
          <p:cNvGrpSpPr>
            <a:grpSpLocks/>
          </p:cNvGrpSpPr>
          <p:nvPr/>
        </p:nvGrpSpPr>
        <p:grpSpPr bwMode="auto">
          <a:xfrm>
            <a:off x="5620942" y="1685832"/>
            <a:ext cx="648890" cy="647700"/>
            <a:chOff x="3152" y="1480"/>
            <a:chExt cx="545" cy="544"/>
          </a:xfrm>
        </p:grpSpPr>
        <p:sp>
          <p:nvSpPr>
            <p:cNvPr id="2083" name="AutoShape 7"/>
            <p:cNvSpPr>
              <a:spLocks noChangeArrowheads="1"/>
            </p:cNvSpPr>
            <p:nvPr/>
          </p:nvSpPr>
          <p:spPr bwMode="auto">
            <a:xfrm>
              <a:off x="3152"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4" name="AutoShape 8"/>
            <p:cNvSpPr>
              <a:spLocks noChangeArrowheads="1"/>
            </p:cNvSpPr>
            <p:nvPr/>
          </p:nvSpPr>
          <p:spPr bwMode="auto">
            <a:xfrm>
              <a:off x="3515" y="1480"/>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sp>
          <p:nvSpPr>
            <p:cNvPr id="2085" name="Line 9"/>
            <p:cNvSpPr>
              <a:spLocks noChangeShapeType="1"/>
            </p:cNvSpPr>
            <p:nvPr/>
          </p:nvSpPr>
          <p:spPr bwMode="auto">
            <a:xfrm>
              <a:off x="3243" y="1571"/>
              <a:ext cx="18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6" name="Line 10"/>
            <p:cNvSpPr>
              <a:spLocks noChangeShapeType="1"/>
            </p:cNvSpPr>
            <p:nvPr/>
          </p:nvSpPr>
          <p:spPr bwMode="auto">
            <a:xfrm flipH="1">
              <a:off x="3424" y="1571"/>
              <a:ext cx="22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7" name="Line 11"/>
            <p:cNvSpPr>
              <a:spLocks noChangeShapeType="1"/>
            </p:cNvSpPr>
            <p:nvPr/>
          </p:nvSpPr>
          <p:spPr bwMode="auto">
            <a:xfrm>
              <a:off x="3244" y="1707"/>
              <a:ext cx="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350"/>
            </a:p>
          </p:txBody>
        </p:sp>
        <p:sp>
          <p:nvSpPr>
            <p:cNvPr id="2088" name="Line 12"/>
            <p:cNvSpPr>
              <a:spLocks noChangeShapeType="1"/>
            </p:cNvSpPr>
            <p:nvPr/>
          </p:nvSpPr>
          <p:spPr bwMode="auto">
            <a:xfrm>
              <a:off x="3424" y="1707"/>
              <a:ext cx="0"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350"/>
            </a:p>
          </p:txBody>
        </p:sp>
        <p:sp>
          <p:nvSpPr>
            <p:cNvPr id="2089" name="AutoShape 13"/>
            <p:cNvSpPr>
              <a:spLocks noChangeArrowheads="1"/>
            </p:cNvSpPr>
            <p:nvPr/>
          </p:nvSpPr>
          <p:spPr bwMode="auto">
            <a:xfrm>
              <a:off x="3334" y="1933"/>
              <a:ext cx="182" cy="91"/>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1050"/>
            </a:p>
          </p:txBody>
        </p:sp>
      </p:grpSp>
      <p:grpSp>
        <p:nvGrpSpPr>
          <p:cNvPr id="334" name="Group 189"/>
          <p:cNvGrpSpPr>
            <a:grpSpLocks/>
          </p:cNvGrpSpPr>
          <p:nvPr/>
        </p:nvGrpSpPr>
        <p:grpSpPr bwMode="auto">
          <a:xfrm>
            <a:off x="1779686" y="1280749"/>
            <a:ext cx="230071" cy="321341"/>
            <a:chOff x="1459" y="1674"/>
            <a:chExt cx="210" cy="549"/>
          </a:xfrm>
        </p:grpSpPr>
        <p:grpSp>
          <p:nvGrpSpPr>
            <p:cNvPr id="335" name="Group 190"/>
            <p:cNvGrpSpPr>
              <a:grpSpLocks/>
            </p:cNvGrpSpPr>
            <p:nvPr/>
          </p:nvGrpSpPr>
          <p:grpSpPr bwMode="auto">
            <a:xfrm>
              <a:off x="1489" y="1674"/>
              <a:ext cx="115" cy="95"/>
              <a:chOff x="1489" y="1674"/>
              <a:chExt cx="115" cy="95"/>
            </a:xfrm>
          </p:grpSpPr>
          <p:sp>
            <p:nvSpPr>
              <p:cNvPr id="34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36" name="Group 196"/>
            <p:cNvGrpSpPr>
              <a:grpSpLocks/>
            </p:cNvGrpSpPr>
            <p:nvPr/>
          </p:nvGrpSpPr>
          <p:grpSpPr bwMode="auto">
            <a:xfrm>
              <a:off x="1459" y="1706"/>
              <a:ext cx="210" cy="517"/>
              <a:chOff x="1459" y="1706"/>
              <a:chExt cx="210" cy="517"/>
            </a:xfrm>
          </p:grpSpPr>
          <p:sp>
            <p:nvSpPr>
              <p:cNvPr id="33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3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4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390" name="Group 189"/>
          <p:cNvGrpSpPr>
            <a:grpSpLocks/>
          </p:cNvGrpSpPr>
          <p:nvPr/>
        </p:nvGrpSpPr>
        <p:grpSpPr bwMode="auto">
          <a:xfrm>
            <a:off x="1932086" y="1433149"/>
            <a:ext cx="230071" cy="321341"/>
            <a:chOff x="1459" y="1674"/>
            <a:chExt cx="210" cy="549"/>
          </a:xfrm>
        </p:grpSpPr>
        <p:grpSp>
          <p:nvGrpSpPr>
            <p:cNvPr id="391" name="Group 190"/>
            <p:cNvGrpSpPr>
              <a:grpSpLocks/>
            </p:cNvGrpSpPr>
            <p:nvPr/>
          </p:nvGrpSpPr>
          <p:grpSpPr bwMode="auto">
            <a:xfrm>
              <a:off x="1489" y="1674"/>
              <a:ext cx="115" cy="95"/>
              <a:chOff x="1489" y="1674"/>
              <a:chExt cx="115" cy="95"/>
            </a:xfrm>
          </p:grpSpPr>
          <p:sp>
            <p:nvSpPr>
              <p:cNvPr id="39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392" name="Group 196"/>
            <p:cNvGrpSpPr>
              <a:grpSpLocks/>
            </p:cNvGrpSpPr>
            <p:nvPr/>
          </p:nvGrpSpPr>
          <p:grpSpPr bwMode="auto">
            <a:xfrm>
              <a:off x="1459" y="1706"/>
              <a:ext cx="210" cy="517"/>
              <a:chOff x="1459" y="1706"/>
              <a:chExt cx="210" cy="517"/>
            </a:xfrm>
          </p:grpSpPr>
          <p:sp>
            <p:nvSpPr>
              <p:cNvPr id="39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39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04" name="Group 189"/>
          <p:cNvGrpSpPr>
            <a:grpSpLocks/>
          </p:cNvGrpSpPr>
          <p:nvPr/>
        </p:nvGrpSpPr>
        <p:grpSpPr bwMode="auto">
          <a:xfrm>
            <a:off x="1789211" y="1737949"/>
            <a:ext cx="230071" cy="321341"/>
            <a:chOff x="1459" y="1674"/>
            <a:chExt cx="210" cy="549"/>
          </a:xfrm>
        </p:grpSpPr>
        <p:grpSp>
          <p:nvGrpSpPr>
            <p:cNvPr id="405" name="Group 190"/>
            <p:cNvGrpSpPr>
              <a:grpSpLocks/>
            </p:cNvGrpSpPr>
            <p:nvPr/>
          </p:nvGrpSpPr>
          <p:grpSpPr bwMode="auto">
            <a:xfrm>
              <a:off x="1489" y="1674"/>
              <a:ext cx="115" cy="95"/>
              <a:chOff x="1489" y="1674"/>
              <a:chExt cx="115" cy="95"/>
            </a:xfrm>
          </p:grpSpPr>
          <p:sp>
            <p:nvSpPr>
              <p:cNvPr id="413"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4"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5"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6"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7"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06" name="Group 196"/>
            <p:cNvGrpSpPr>
              <a:grpSpLocks/>
            </p:cNvGrpSpPr>
            <p:nvPr/>
          </p:nvGrpSpPr>
          <p:grpSpPr bwMode="auto">
            <a:xfrm>
              <a:off x="1459" y="1706"/>
              <a:ext cx="210" cy="517"/>
              <a:chOff x="1459" y="1706"/>
              <a:chExt cx="210" cy="517"/>
            </a:xfrm>
          </p:grpSpPr>
          <p:sp>
            <p:nvSpPr>
              <p:cNvPr id="407"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8"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09"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0"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1"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12"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18" name="Group 189"/>
          <p:cNvGrpSpPr>
            <a:grpSpLocks/>
          </p:cNvGrpSpPr>
          <p:nvPr/>
        </p:nvGrpSpPr>
        <p:grpSpPr bwMode="auto">
          <a:xfrm>
            <a:off x="1941611" y="1890349"/>
            <a:ext cx="230071" cy="321341"/>
            <a:chOff x="1459" y="1674"/>
            <a:chExt cx="210" cy="549"/>
          </a:xfrm>
        </p:grpSpPr>
        <p:grpSp>
          <p:nvGrpSpPr>
            <p:cNvPr id="419" name="Group 190"/>
            <p:cNvGrpSpPr>
              <a:grpSpLocks/>
            </p:cNvGrpSpPr>
            <p:nvPr/>
          </p:nvGrpSpPr>
          <p:grpSpPr bwMode="auto">
            <a:xfrm>
              <a:off x="1489" y="1674"/>
              <a:ext cx="115" cy="95"/>
              <a:chOff x="1489" y="1674"/>
              <a:chExt cx="115" cy="95"/>
            </a:xfrm>
          </p:grpSpPr>
          <p:sp>
            <p:nvSpPr>
              <p:cNvPr id="427"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8"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9"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0"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1"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20" name="Group 196"/>
            <p:cNvGrpSpPr>
              <a:grpSpLocks/>
            </p:cNvGrpSpPr>
            <p:nvPr/>
          </p:nvGrpSpPr>
          <p:grpSpPr bwMode="auto">
            <a:xfrm>
              <a:off x="1459" y="1706"/>
              <a:ext cx="210" cy="517"/>
              <a:chOff x="1459" y="1706"/>
              <a:chExt cx="210" cy="517"/>
            </a:xfrm>
          </p:grpSpPr>
          <p:sp>
            <p:nvSpPr>
              <p:cNvPr id="421"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2"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3"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4"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5"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26"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32" name="Group 189"/>
          <p:cNvGrpSpPr>
            <a:grpSpLocks/>
          </p:cNvGrpSpPr>
          <p:nvPr/>
        </p:nvGrpSpPr>
        <p:grpSpPr bwMode="auto">
          <a:xfrm>
            <a:off x="960414" y="2689268"/>
            <a:ext cx="230071" cy="321341"/>
            <a:chOff x="1459" y="1674"/>
            <a:chExt cx="210" cy="549"/>
          </a:xfrm>
        </p:grpSpPr>
        <p:grpSp>
          <p:nvGrpSpPr>
            <p:cNvPr id="433" name="Group 190"/>
            <p:cNvGrpSpPr>
              <a:grpSpLocks/>
            </p:cNvGrpSpPr>
            <p:nvPr/>
          </p:nvGrpSpPr>
          <p:grpSpPr bwMode="auto">
            <a:xfrm>
              <a:off x="1489" y="1674"/>
              <a:ext cx="115" cy="95"/>
              <a:chOff x="1489" y="1674"/>
              <a:chExt cx="115" cy="95"/>
            </a:xfrm>
          </p:grpSpPr>
          <p:sp>
            <p:nvSpPr>
              <p:cNvPr id="441"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2"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3"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4"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5"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34" name="Group 196"/>
            <p:cNvGrpSpPr>
              <a:grpSpLocks/>
            </p:cNvGrpSpPr>
            <p:nvPr/>
          </p:nvGrpSpPr>
          <p:grpSpPr bwMode="auto">
            <a:xfrm>
              <a:off x="1459" y="1706"/>
              <a:ext cx="210" cy="517"/>
              <a:chOff x="1459" y="1706"/>
              <a:chExt cx="210" cy="517"/>
            </a:xfrm>
          </p:grpSpPr>
          <p:sp>
            <p:nvSpPr>
              <p:cNvPr id="435"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6"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7"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8"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39"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40"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46" name="Group 189"/>
          <p:cNvGrpSpPr>
            <a:grpSpLocks/>
          </p:cNvGrpSpPr>
          <p:nvPr/>
        </p:nvGrpSpPr>
        <p:grpSpPr bwMode="auto">
          <a:xfrm>
            <a:off x="1826561" y="2707547"/>
            <a:ext cx="230071" cy="321341"/>
            <a:chOff x="1459" y="1674"/>
            <a:chExt cx="210" cy="549"/>
          </a:xfrm>
        </p:grpSpPr>
        <p:grpSp>
          <p:nvGrpSpPr>
            <p:cNvPr id="447" name="Group 190"/>
            <p:cNvGrpSpPr>
              <a:grpSpLocks/>
            </p:cNvGrpSpPr>
            <p:nvPr/>
          </p:nvGrpSpPr>
          <p:grpSpPr bwMode="auto">
            <a:xfrm>
              <a:off x="1489" y="1674"/>
              <a:ext cx="115" cy="95"/>
              <a:chOff x="1489" y="1674"/>
              <a:chExt cx="115" cy="95"/>
            </a:xfrm>
          </p:grpSpPr>
          <p:sp>
            <p:nvSpPr>
              <p:cNvPr id="455"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6"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7"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8"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9"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48" name="Group 196"/>
            <p:cNvGrpSpPr>
              <a:grpSpLocks/>
            </p:cNvGrpSpPr>
            <p:nvPr/>
          </p:nvGrpSpPr>
          <p:grpSpPr bwMode="auto">
            <a:xfrm>
              <a:off x="1459" y="1706"/>
              <a:ext cx="210" cy="517"/>
              <a:chOff x="1459" y="1706"/>
              <a:chExt cx="210" cy="517"/>
            </a:xfrm>
          </p:grpSpPr>
          <p:sp>
            <p:nvSpPr>
              <p:cNvPr id="449"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0"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1"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2"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3"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54"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grpSp>
        <p:nvGrpSpPr>
          <p:cNvPr id="460" name="Group 189"/>
          <p:cNvGrpSpPr>
            <a:grpSpLocks/>
          </p:cNvGrpSpPr>
          <p:nvPr/>
        </p:nvGrpSpPr>
        <p:grpSpPr bwMode="auto">
          <a:xfrm>
            <a:off x="2722084" y="2735913"/>
            <a:ext cx="230071" cy="321341"/>
            <a:chOff x="1459" y="1674"/>
            <a:chExt cx="210" cy="549"/>
          </a:xfrm>
        </p:grpSpPr>
        <p:grpSp>
          <p:nvGrpSpPr>
            <p:cNvPr id="461" name="Group 190"/>
            <p:cNvGrpSpPr>
              <a:grpSpLocks/>
            </p:cNvGrpSpPr>
            <p:nvPr/>
          </p:nvGrpSpPr>
          <p:grpSpPr bwMode="auto">
            <a:xfrm>
              <a:off x="1489" y="1674"/>
              <a:ext cx="115" cy="95"/>
              <a:chOff x="1489" y="1674"/>
              <a:chExt cx="115" cy="95"/>
            </a:xfrm>
          </p:grpSpPr>
          <p:sp>
            <p:nvSpPr>
              <p:cNvPr id="469"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0"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1"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2"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73"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nvGrpSpPr>
            <p:cNvPr id="462" name="Group 196"/>
            <p:cNvGrpSpPr>
              <a:grpSpLocks/>
            </p:cNvGrpSpPr>
            <p:nvPr/>
          </p:nvGrpSpPr>
          <p:grpSpPr bwMode="auto">
            <a:xfrm>
              <a:off x="1459" y="1706"/>
              <a:ext cx="210" cy="517"/>
              <a:chOff x="1459" y="1706"/>
              <a:chExt cx="210" cy="517"/>
            </a:xfrm>
          </p:grpSpPr>
          <p:sp>
            <p:nvSpPr>
              <p:cNvPr id="463"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4"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5"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6"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7"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sp>
            <p:nvSpPr>
              <p:cNvPr id="468"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a:p>
            </p:txBody>
          </p:sp>
        </p:grpSp>
      </p:grpSp>
      <p:sp>
        <p:nvSpPr>
          <p:cNvPr id="2" name="Rectangle 1"/>
          <p:cNvSpPr/>
          <p:nvPr/>
        </p:nvSpPr>
        <p:spPr>
          <a:xfrm>
            <a:off x="7563667" y="0"/>
            <a:ext cx="1498139" cy="13851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60" name="Rectangle 2"/>
          <p:cNvSpPr>
            <a:spLocks noGrp="1" noChangeArrowheads="1"/>
          </p:cNvSpPr>
          <p:nvPr>
            <p:ph type="title" sz="quarter"/>
          </p:nvPr>
        </p:nvSpPr>
        <p:spPr>
          <a:xfrm>
            <a:off x="405859" y="366655"/>
            <a:ext cx="8578653" cy="857250"/>
          </a:xfrm>
        </p:spPr>
        <p:txBody>
          <a:bodyPr>
            <a:normAutofit/>
          </a:bodyPr>
          <a:lstStyle/>
          <a:p>
            <a:pPr eaLnBrk="1" hangingPunct="1"/>
            <a:r>
              <a:rPr lang="sv-SE" altLang="sv-SE" dirty="0" smtClean="0"/>
              <a:t>Requirement Engineering Models</a:t>
            </a:r>
          </a:p>
        </p:txBody>
      </p:sp>
    </p:spTree>
    <p:custDataLst>
      <p:tags r:id="rId2"/>
    </p:custDataLst>
    <p:extLst>
      <p:ext uri="{BB962C8B-B14F-4D97-AF65-F5344CB8AC3E}">
        <p14:creationId xmlns:p14="http://schemas.microsoft.com/office/powerpoint/2010/main" val="360915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7</a:t>
            </a:fld>
            <a:endParaRPr lang="sv-SE" altLang="sv-SE" sz="750" i="0"/>
          </a:p>
        </p:txBody>
      </p:sp>
      <p:sp>
        <p:nvSpPr>
          <p:cNvPr id="14339" name="Rectangle 2"/>
          <p:cNvSpPr>
            <a:spLocks noGrp="1" noChangeArrowheads="1"/>
          </p:cNvSpPr>
          <p:nvPr>
            <p:ph type="body" idx="1"/>
          </p:nvPr>
        </p:nvSpPr>
        <p:spPr/>
        <p:txBody>
          <a:bodyPr/>
          <a:lstStyle/>
          <a:p>
            <a:pPr eaLnBrk="1" hangingPunct="1">
              <a:buFont typeface="Wingdings" panose="05000000000000000000" pitchFamily="2" charset="2"/>
              <a:buNone/>
            </a:pPr>
            <a:r>
              <a:rPr lang="sv-SE" altLang="sv-SE" dirty="0" smtClean="0"/>
              <a:t>Requirement Engineering (in the Real World)</a:t>
            </a:r>
            <a:endParaRPr lang="en-US" altLang="sv-SE" dirty="0" smtClean="0"/>
          </a:p>
        </p:txBody>
      </p:sp>
    </p:spTree>
    <p:extLst>
      <p:ext uri="{BB962C8B-B14F-4D97-AF65-F5344CB8AC3E}">
        <p14:creationId xmlns:p14="http://schemas.microsoft.com/office/powerpoint/2010/main" val="2797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Requirement Engineering</a:t>
            </a:r>
            <a:endParaRPr lang="sv-SE" sz="2700" dirty="0"/>
          </a:p>
        </p:txBody>
      </p:sp>
      <p:sp>
        <p:nvSpPr>
          <p:cNvPr id="35" name="TextBox 34"/>
          <p:cNvSpPr txBox="1"/>
          <p:nvPr/>
        </p:nvSpPr>
        <p:spPr>
          <a:xfrm>
            <a:off x="647229" y="1320278"/>
            <a:ext cx="7454780" cy="1569660"/>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Requirement Engineering - is the process of gathering, defining, organizing, prioritizing, documenting, quality assuring and maintaining requirements</a:t>
            </a: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238646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Requirement </a:t>
            </a:r>
            <a:endParaRPr lang="sv-SE" sz="2700" dirty="0"/>
          </a:p>
        </p:txBody>
      </p:sp>
      <p:sp>
        <p:nvSpPr>
          <p:cNvPr id="35" name="TextBox 34"/>
          <p:cNvSpPr txBox="1"/>
          <p:nvPr/>
        </p:nvSpPr>
        <p:spPr>
          <a:xfrm>
            <a:off x="647229" y="1320278"/>
            <a:ext cx="7454780" cy="2023631"/>
          </a:xfrm>
          <a:prstGeom prst="rect">
            <a:avLst/>
          </a:prstGeom>
          <a:noFill/>
        </p:spPr>
        <p:txBody>
          <a:bodyPr wrap="square" rtlCol="0">
            <a:spAutoFit/>
          </a:bodyPr>
          <a:lstStyle/>
          <a:p>
            <a:pPr marL="285750" indent="-285750">
              <a:lnSpc>
                <a:spcPct val="150000"/>
              </a:lnSpc>
              <a:spcBef>
                <a:spcPts val="900"/>
              </a:spcBef>
              <a:buFont typeface="Arial" panose="020B0604020202020204" pitchFamily="34" charset="0"/>
              <a:buChar char="•"/>
            </a:pPr>
            <a:r>
              <a:rPr lang="sv-SE" dirty="0" smtClean="0">
                <a:latin typeface="Verdana" pitchFamily="34" charset="0"/>
                <a:ea typeface="Verdana" pitchFamily="34" charset="0"/>
                <a:cs typeface="Verdana" pitchFamily="34" charset="0"/>
              </a:rPr>
              <a:t>Requirement - is a desirable property/feature/attribute/quality/capacity of a system</a:t>
            </a:r>
          </a:p>
          <a:p>
            <a:pPr marL="285750" indent="-285750">
              <a:lnSpc>
                <a:spcPct val="150000"/>
              </a:lnSpc>
              <a:spcBef>
                <a:spcPts val="900"/>
              </a:spcBef>
              <a:buFont typeface="Arial" panose="020B0604020202020204" pitchFamily="34" charset="0"/>
              <a:buChar char="•"/>
            </a:pPr>
            <a:endParaRPr lang="sv-SE" sz="1400" dirty="0">
              <a:latin typeface="Verdana" pitchFamily="34" charset="0"/>
              <a:ea typeface="Verdana" pitchFamily="34" charset="0"/>
              <a:cs typeface="Verdana" pitchFamily="34" charset="0"/>
            </a:endParaRPr>
          </a:p>
          <a:p>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1517742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3.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1268</TotalTime>
  <Words>2610</Words>
  <Application>Microsoft Office PowerPoint</Application>
  <PresentationFormat>On-screen Show (16:9)</PresentationFormat>
  <Paragraphs>237</Paragraphs>
  <Slides>34</Slides>
  <Notes>7</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5" baseType="lpstr">
      <vt:lpstr>SimSun</vt:lpstr>
      <vt:lpstr>Arial</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Requirement Modelling with UML Use Case</vt:lpstr>
      <vt:lpstr>Questions to answer </vt:lpstr>
      <vt:lpstr>PowerPoint Presentation</vt:lpstr>
      <vt:lpstr>Real World and Models</vt:lpstr>
      <vt:lpstr>Requirement Engineering (in Real World)</vt:lpstr>
      <vt:lpstr>Requirement Engineering Models</vt:lpstr>
      <vt:lpstr>PowerPoint Presentation</vt:lpstr>
      <vt:lpstr>Requirement Engineering</vt:lpstr>
      <vt:lpstr>Requirement </vt:lpstr>
      <vt:lpstr>Functional and Non-Functional  Requirements</vt:lpstr>
      <vt:lpstr>Functional Requirements </vt:lpstr>
      <vt:lpstr>Functional Requirements </vt:lpstr>
      <vt:lpstr>Non-functional Requirement </vt:lpstr>
      <vt:lpstr>Non-functional Requirement </vt:lpstr>
      <vt:lpstr>Requirement Specification</vt:lpstr>
      <vt:lpstr>Requirement Specification</vt:lpstr>
      <vt:lpstr>Requirement Specification and Models</vt:lpstr>
      <vt:lpstr>Techniques for eliciting requirements</vt:lpstr>
      <vt:lpstr>Techniques for eliciting requirements</vt:lpstr>
      <vt:lpstr>Techniques for eliciting requirements</vt:lpstr>
      <vt:lpstr>Tecnique for prioritize among requirements</vt:lpstr>
      <vt:lpstr>Why Requirement Engineering?</vt:lpstr>
      <vt:lpstr>Why Requirement Engineering?</vt:lpstr>
      <vt:lpstr>PowerPoint Presentation</vt:lpstr>
      <vt:lpstr>UML Use Case Diagram</vt:lpstr>
      <vt:lpstr>UML Use Case Diagram</vt:lpstr>
      <vt:lpstr>Use Case Description</vt:lpstr>
      <vt:lpstr>Use Case Model</vt:lpstr>
      <vt:lpstr>Guidelines for the Use Case Model</vt:lpstr>
      <vt:lpstr>More about Use Case Description</vt:lpstr>
      <vt:lpstr>Managing CRUD functions</vt:lpstr>
      <vt:lpstr>Questions to answer </vt:lpstr>
      <vt:lpstr>Exercise: Domain Description</vt:lpstr>
      <vt:lpstr>Exercise: Your Task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cp:lastModifiedBy>
  <cp:revision>78</cp:revision>
  <cp:lastPrinted>2018-05-14T04:40:43Z</cp:lastPrinted>
  <dcterms:created xsi:type="dcterms:W3CDTF">2015-05-25T21:35:52Z</dcterms:created>
  <dcterms:modified xsi:type="dcterms:W3CDTF">2018-05-14T06:06:25Z</dcterms:modified>
</cp:coreProperties>
</file>