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 id="2147483735" r:id="rId2"/>
    <p:sldMasterId id="2147483717" r:id="rId3"/>
    <p:sldMasterId id="2147483750" r:id="rId4"/>
    <p:sldMasterId id="2147483689" r:id="rId5"/>
  </p:sldMasterIdLst>
  <p:notesMasterIdLst>
    <p:notesMasterId r:id="rId38"/>
  </p:notesMasterIdLst>
  <p:handoutMasterIdLst>
    <p:handoutMasterId r:id="rId39"/>
  </p:handoutMasterIdLst>
  <p:sldIdLst>
    <p:sldId id="264" r:id="rId6"/>
    <p:sldId id="297" r:id="rId7"/>
    <p:sldId id="369" r:id="rId8"/>
    <p:sldId id="402" r:id="rId9"/>
    <p:sldId id="405" r:id="rId10"/>
    <p:sldId id="403" r:id="rId11"/>
    <p:sldId id="404" r:id="rId12"/>
    <p:sldId id="379" r:id="rId13"/>
    <p:sldId id="390" r:id="rId14"/>
    <p:sldId id="391" r:id="rId15"/>
    <p:sldId id="406" r:id="rId16"/>
    <p:sldId id="392" r:id="rId17"/>
    <p:sldId id="393" r:id="rId18"/>
    <p:sldId id="380" r:id="rId19"/>
    <p:sldId id="383" r:id="rId20"/>
    <p:sldId id="397" r:id="rId21"/>
    <p:sldId id="394" r:id="rId22"/>
    <p:sldId id="395" r:id="rId23"/>
    <p:sldId id="399" r:id="rId24"/>
    <p:sldId id="400" r:id="rId25"/>
    <p:sldId id="396" r:id="rId26"/>
    <p:sldId id="398" r:id="rId27"/>
    <p:sldId id="385" r:id="rId28"/>
    <p:sldId id="386" r:id="rId29"/>
    <p:sldId id="387" r:id="rId30"/>
    <p:sldId id="388" r:id="rId31"/>
    <p:sldId id="389" r:id="rId32"/>
    <p:sldId id="401" r:id="rId33"/>
    <p:sldId id="381" r:id="rId34"/>
    <p:sldId id="373" r:id="rId35"/>
    <p:sldId id="407" r:id="rId36"/>
    <p:sldId id="408" r:id="rId37"/>
  </p:sldIdLst>
  <p:sldSz cx="9144000" cy="5143500" type="screen16x9"/>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4F"/>
    <a:srgbClr val="939A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91" d="100"/>
          <a:sy n="91" d="100"/>
        </p:scale>
        <p:origin x="84" y="2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7C84FDD-BB37-6B48-A9C5-1C3155F992C4}" type="datetimeFigureOut">
              <a:rPr lang="en-US" smtClean="0"/>
              <a:t>5/15/2018</a:t>
            </a:fld>
            <a:endParaRPr lang="sv-S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A10884B-425D-4B4B-8C23-55A191888549}" type="slidenum">
              <a:rPr lang="sv-SE" smtClean="0"/>
              <a:t>‹#›</a:t>
            </a:fld>
            <a:endParaRPr lang="sv-SE"/>
          </a:p>
        </p:txBody>
      </p:sp>
    </p:spTree>
    <p:extLst>
      <p:ext uri="{BB962C8B-B14F-4D97-AF65-F5344CB8AC3E}">
        <p14:creationId xmlns:p14="http://schemas.microsoft.com/office/powerpoint/2010/main" val="313023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2100B7E-7A17-47E8-A5AB-33071C0C8AAA}" type="datetimeFigureOut">
              <a:rPr lang="sv-SE" smtClean="0"/>
              <a:pPr/>
              <a:t>2018-05-15</a:t>
            </a:fld>
            <a:endParaRPr lang="sv-SE"/>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4224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5266984B-3571-4922-8C75-0CFD71F5D64F}" type="slidenum">
              <a:rPr lang="en-US" altLang="sv-SE" sz="1300" i="0"/>
              <a:pPr eaLnBrk="1" hangingPunct="1"/>
              <a:t>2</a:t>
            </a:fld>
            <a:endParaRPr lang="en-US" altLang="sv-SE" sz="1300" i="0"/>
          </a:p>
        </p:txBody>
      </p:sp>
    </p:spTree>
    <p:extLst>
      <p:ext uri="{BB962C8B-B14F-4D97-AF65-F5344CB8AC3E}">
        <p14:creationId xmlns:p14="http://schemas.microsoft.com/office/powerpoint/2010/main" val="1706855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5266984B-3571-4922-8C75-0CFD71F5D64F}" type="slidenum">
              <a:rPr lang="en-US" altLang="sv-SE" sz="1300" i="0"/>
              <a:pPr eaLnBrk="1" hangingPunct="1"/>
              <a:t>8</a:t>
            </a:fld>
            <a:endParaRPr lang="en-US" altLang="sv-SE" sz="1300" i="0"/>
          </a:p>
        </p:txBody>
      </p:sp>
    </p:spTree>
    <p:extLst>
      <p:ext uri="{BB962C8B-B14F-4D97-AF65-F5344CB8AC3E}">
        <p14:creationId xmlns:p14="http://schemas.microsoft.com/office/powerpoint/2010/main" val="1056936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endParaRPr lang="sv-SE" dirty="0" smtClean="0"/>
          </a:p>
        </p:txBody>
      </p:sp>
      <p:sp>
        <p:nvSpPr>
          <p:cNvPr id="74756" name="Slide Number Placeholder 3"/>
          <p:cNvSpPr>
            <a:spLocks noGrp="1"/>
          </p:cNvSpPr>
          <p:nvPr>
            <p:ph type="sldNum" sz="quarter" idx="5"/>
          </p:nvPr>
        </p:nvSpPr>
        <p:spPr/>
        <p:txBody>
          <a:bodyPr/>
          <a:lstStyle/>
          <a:p>
            <a:pPr>
              <a:defRPr/>
            </a:pPr>
            <a:fld id="{15429F0F-5E07-4CFD-9855-398EA2AEEAF6}" type="slidenum">
              <a:rPr lang="en-US" smtClean="0"/>
              <a:pPr>
                <a:defRPr/>
              </a:pPr>
              <a:t>10</a:t>
            </a:fld>
            <a:endParaRPr lang="en-US" smtClean="0"/>
          </a:p>
        </p:txBody>
      </p:sp>
    </p:spTree>
    <p:extLst>
      <p:ext uri="{BB962C8B-B14F-4D97-AF65-F5344CB8AC3E}">
        <p14:creationId xmlns:p14="http://schemas.microsoft.com/office/powerpoint/2010/main" val="2490986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5266984B-3571-4922-8C75-0CFD71F5D64F}" type="slidenum">
              <a:rPr lang="en-US" altLang="sv-SE" sz="1300" i="0"/>
              <a:pPr eaLnBrk="1" hangingPunct="1"/>
              <a:t>14</a:t>
            </a:fld>
            <a:endParaRPr lang="en-US" altLang="sv-SE" sz="1300" i="0"/>
          </a:p>
        </p:txBody>
      </p:sp>
    </p:spTree>
    <p:extLst>
      <p:ext uri="{BB962C8B-B14F-4D97-AF65-F5344CB8AC3E}">
        <p14:creationId xmlns:p14="http://schemas.microsoft.com/office/powerpoint/2010/main" val="791418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endParaRPr lang="sv-SE" dirty="0" smtClean="0"/>
          </a:p>
        </p:txBody>
      </p:sp>
      <p:sp>
        <p:nvSpPr>
          <p:cNvPr id="74756" name="Slide Number Placeholder 3"/>
          <p:cNvSpPr>
            <a:spLocks noGrp="1"/>
          </p:cNvSpPr>
          <p:nvPr>
            <p:ph type="sldNum" sz="quarter" idx="5"/>
          </p:nvPr>
        </p:nvSpPr>
        <p:spPr/>
        <p:txBody>
          <a:bodyPr/>
          <a:lstStyle/>
          <a:p>
            <a:pPr>
              <a:defRPr/>
            </a:pPr>
            <a:fld id="{15429F0F-5E07-4CFD-9855-398EA2AEEAF6}" type="slidenum">
              <a:rPr lang="en-US" smtClean="0"/>
              <a:pPr>
                <a:defRPr/>
              </a:pPr>
              <a:t>28</a:t>
            </a:fld>
            <a:endParaRPr lang="en-US" smtClean="0"/>
          </a:p>
        </p:txBody>
      </p:sp>
    </p:spTree>
    <p:extLst>
      <p:ext uri="{BB962C8B-B14F-4D97-AF65-F5344CB8AC3E}">
        <p14:creationId xmlns:p14="http://schemas.microsoft.com/office/powerpoint/2010/main" val="1274486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1400" i="1">
                <a:solidFill>
                  <a:schemeClr val="tx1"/>
                </a:solidFill>
                <a:latin typeface="Arial" panose="020B0604020202020204" pitchFamily="34" charset="0"/>
              </a:defRPr>
            </a:lvl1pPr>
            <a:lvl2pPr marL="742950" indent="-285750" defTabSz="957263" eaLnBrk="0" hangingPunct="0">
              <a:defRPr sz="1400" i="1">
                <a:solidFill>
                  <a:schemeClr val="tx1"/>
                </a:solidFill>
                <a:latin typeface="Arial" panose="020B0604020202020204" pitchFamily="34" charset="0"/>
              </a:defRPr>
            </a:lvl2pPr>
            <a:lvl3pPr marL="1143000" indent="-228600" defTabSz="957263" eaLnBrk="0" hangingPunct="0">
              <a:defRPr sz="1400" i="1">
                <a:solidFill>
                  <a:schemeClr val="tx1"/>
                </a:solidFill>
                <a:latin typeface="Arial" panose="020B0604020202020204" pitchFamily="34" charset="0"/>
              </a:defRPr>
            </a:lvl3pPr>
            <a:lvl4pPr marL="1600200" indent="-228600" defTabSz="957263" eaLnBrk="0" hangingPunct="0">
              <a:defRPr sz="1400" i="1">
                <a:solidFill>
                  <a:schemeClr val="tx1"/>
                </a:solidFill>
                <a:latin typeface="Arial" panose="020B0604020202020204" pitchFamily="34" charset="0"/>
              </a:defRPr>
            </a:lvl4pPr>
            <a:lvl5pPr marL="2057400" indent="-228600" defTabSz="957263" eaLnBrk="0" hangingPunct="0">
              <a:defRPr sz="1400" i="1">
                <a:solidFill>
                  <a:schemeClr val="tx1"/>
                </a:solidFill>
                <a:latin typeface="Arial" panose="020B0604020202020204" pitchFamily="34" charset="0"/>
              </a:defRPr>
            </a:lvl5pPr>
            <a:lvl6pPr marL="2514600" indent="-228600" defTabSz="957263" eaLnBrk="0" fontAlgn="base" hangingPunct="0">
              <a:spcBef>
                <a:spcPct val="0"/>
              </a:spcBef>
              <a:spcAft>
                <a:spcPct val="0"/>
              </a:spcAft>
              <a:defRPr sz="1400" i="1">
                <a:solidFill>
                  <a:schemeClr val="tx1"/>
                </a:solidFill>
                <a:latin typeface="Arial" panose="020B0604020202020204" pitchFamily="34" charset="0"/>
              </a:defRPr>
            </a:lvl6pPr>
            <a:lvl7pPr marL="2971800" indent="-228600" defTabSz="957263" eaLnBrk="0" fontAlgn="base" hangingPunct="0">
              <a:spcBef>
                <a:spcPct val="0"/>
              </a:spcBef>
              <a:spcAft>
                <a:spcPct val="0"/>
              </a:spcAft>
              <a:defRPr sz="1400" i="1">
                <a:solidFill>
                  <a:schemeClr val="tx1"/>
                </a:solidFill>
                <a:latin typeface="Arial" panose="020B0604020202020204" pitchFamily="34" charset="0"/>
              </a:defRPr>
            </a:lvl7pPr>
            <a:lvl8pPr marL="3429000" indent="-228600" defTabSz="957263" eaLnBrk="0" fontAlgn="base" hangingPunct="0">
              <a:spcBef>
                <a:spcPct val="0"/>
              </a:spcBef>
              <a:spcAft>
                <a:spcPct val="0"/>
              </a:spcAft>
              <a:defRPr sz="1400" i="1">
                <a:solidFill>
                  <a:schemeClr val="tx1"/>
                </a:solidFill>
                <a:latin typeface="Arial" panose="020B0604020202020204" pitchFamily="34" charset="0"/>
              </a:defRPr>
            </a:lvl8pPr>
            <a:lvl9pPr marL="3886200" indent="-228600" defTabSz="957263" eaLnBrk="0" fontAlgn="base" hangingPunct="0">
              <a:spcBef>
                <a:spcPct val="0"/>
              </a:spcBef>
              <a:spcAft>
                <a:spcPct val="0"/>
              </a:spcAft>
              <a:defRPr sz="1400" i="1">
                <a:solidFill>
                  <a:schemeClr val="tx1"/>
                </a:solidFill>
                <a:latin typeface="Arial" panose="020B0604020202020204" pitchFamily="34" charset="0"/>
              </a:defRPr>
            </a:lvl9pPr>
          </a:lstStyle>
          <a:p>
            <a:pPr eaLnBrk="1" hangingPunct="1"/>
            <a:fld id="{5266984B-3571-4922-8C75-0CFD71F5D64F}" type="slidenum">
              <a:rPr lang="en-US" altLang="sv-SE" sz="1300" i="0"/>
              <a:pPr eaLnBrk="1" hangingPunct="1"/>
              <a:t>29</a:t>
            </a:fld>
            <a:endParaRPr lang="en-US" altLang="sv-SE" sz="1300" i="0"/>
          </a:p>
        </p:txBody>
      </p:sp>
    </p:spTree>
    <p:extLst>
      <p:ext uri="{BB962C8B-B14F-4D97-AF65-F5344CB8AC3E}">
        <p14:creationId xmlns:p14="http://schemas.microsoft.com/office/powerpoint/2010/main" val="1790298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A9264AB5-3208-46EB-A2CB-53BA67DEFF15}" type="slidenum">
              <a:rPr lang="sv-SE" smtClean="0"/>
              <a:pPr/>
              <a:t>30</a:t>
            </a:fld>
            <a:endParaRPr lang="sv-SE"/>
          </a:p>
        </p:txBody>
      </p:sp>
    </p:spTree>
    <p:extLst>
      <p:ext uri="{BB962C8B-B14F-4D97-AF65-F5344CB8AC3E}">
        <p14:creationId xmlns:p14="http://schemas.microsoft.com/office/powerpoint/2010/main" val="241630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A9264AB5-3208-46EB-A2CB-53BA67DEFF15}" type="slidenum">
              <a:rPr lang="sv-SE" smtClean="0"/>
              <a:pPr/>
              <a:t>31</a:t>
            </a:fld>
            <a:endParaRPr lang="sv-SE"/>
          </a:p>
        </p:txBody>
      </p:sp>
    </p:spTree>
    <p:extLst>
      <p:ext uri="{BB962C8B-B14F-4D97-AF65-F5344CB8AC3E}">
        <p14:creationId xmlns:p14="http://schemas.microsoft.com/office/powerpoint/2010/main" val="972543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A9264AB5-3208-46EB-A2CB-53BA67DEFF15}" type="slidenum">
              <a:rPr lang="sv-SE" smtClean="0"/>
              <a:pPr/>
              <a:t>32</a:t>
            </a:fld>
            <a:endParaRPr lang="sv-SE"/>
          </a:p>
        </p:txBody>
      </p:sp>
    </p:spTree>
    <p:extLst>
      <p:ext uri="{BB962C8B-B14F-4D97-AF65-F5344CB8AC3E}">
        <p14:creationId xmlns:p14="http://schemas.microsoft.com/office/powerpoint/2010/main" val="17078222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3"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72635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47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en-US" noProof="0" smtClean="0"/>
              <a:t>Click to edit Master text styles</a:t>
            </a:r>
          </a:p>
        </p:txBody>
      </p:sp>
    </p:spTree>
    <p:extLst>
      <p:ext uri="{BB962C8B-B14F-4D97-AF65-F5344CB8AC3E}">
        <p14:creationId xmlns:p14="http://schemas.microsoft.com/office/powerpoint/2010/main" val="65599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9680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3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datum 2"/>
          <p:cNvSpPr>
            <a:spLocks noGrp="1"/>
          </p:cNvSpPr>
          <p:nvPr>
            <p:ph type="dt" sz="half" idx="10"/>
          </p:nvPr>
        </p:nvSpPr>
        <p:spPr>
          <a:xfrm>
            <a:off x="792000" y="4773842"/>
            <a:ext cx="1123200" cy="226800"/>
          </a:xfrm>
          <a:prstGeom prst="rect">
            <a:avLst/>
          </a:prstGeom>
        </p:spPr>
        <p:txBody>
          <a:bodyPr/>
          <a:lstStyle/>
          <a:p>
            <a:r>
              <a:rPr lang="sv-SE" smtClean="0"/>
              <a:t>2010-06-10</a:t>
            </a:r>
            <a:endParaRPr lang="sv-SE"/>
          </a:p>
        </p:txBody>
      </p:sp>
      <p:sp>
        <p:nvSpPr>
          <p:cNvPr id="4" name="Platshållare för sidfot 3"/>
          <p:cNvSpPr>
            <a:spLocks noGrp="1"/>
          </p:cNvSpPr>
          <p:nvPr>
            <p:ph type="ftr" sz="quarter" idx="11"/>
          </p:nvPr>
        </p:nvSpPr>
        <p:spPr>
          <a:xfrm>
            <a:off x="2167432" y="4299942"/>
            <a:ext cx="4492800" cy="210600"/>
          </a:xfrm>
          <a:prstGeom prst="rect">
            <a:avLst/>
          </a:prstGeom>
        </p:spPr>
        <p:txBody>
          <a:bodyPr/>
          <a:lstStyle>
            <a:lvl1pPr algn="l">
              <a:defRPr/>
            </a:lvl1pPr>
          </a:lstStyle>
          <a:p>
            <a:r>
              <a:rPr lang="sv-SE" smtClean="0"/>
              <a:t>DSV - Overview</a:t>
            </a:r>
            <a:endParaRPr lang="sv-SE"/>
          </a:p>
        </p:txBody>
      </p:sp>
      <p:sp>
        <p:nvSpPr>
          <p:cNvPr id="5" name="Platshållare för bildnummer 4"/>
          <p:cNvSpPr>
            <a:spLocks noGrp="1"/>
          </p:cNvSpPr>
          <p:nvPr>
            <p:ph type="sldNum" sz="quarter" idx="12"/>
          </p:nvPr>
        </p:nvSpPr>
        <p:spPr>
          <a:xfrm>
            <a:off x="3650456" y="4789800"/>
            <a:ext cx="1425600" cy="210600"/>
          </a:xfrm>
          <a:prstGeom prst="rect">
            <a:avLst/>
          </a:prstGeom>
        </p:spPr>
        <p:txBody>
          <a:bodyPr/>
          <a:lstStyle/>
          <a:p>
            <a:fld id="{04B74B5C-17CD-47FF-9A72-88FF112DFC5F}" type="slidenum">
              <a:rPr lang="sv-SE" smtClean="0"/>
              <a:pPr/>
              <a:t>‹#›</a:t>
            </a:fld>
            <a:endParaRPr lang="sv-SE"/>
          </a:p>
        </p:txBody>
      </p:sp>
    </p:spTree>
    <p:extLst>
      <p:ext uri="{BB962C8B-B14F-4D97-AF65-F5344CB8AC3E}">
        <p14:creationId xmlns:p14="http://schemas.microsoft.com/office/powerpoint/2010/main" val="15499562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rst page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3"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3735963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rst page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1023754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page - Crowns">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12"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242507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0"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029145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8780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 Kronor">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endParaRPr lang="sv-SE" noProof="0" dirty="0"/>
          </a:p>
        </p:txBody>
      </p:sp>
      <p:sp>
        <p:nvSpPr>
          <p:cNvPr id="7"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65828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hapter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3"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1598360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672574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 Crowns">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3330753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033075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parts">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5050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Heading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1977495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96325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176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örsta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17019348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örstasida - Olivkvist">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9"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0"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79801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3271404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 - Kronor">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968387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1"/>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0"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4249829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3250514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169158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sida - Olivkvist">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5911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sida - Kronor">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78798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8978091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innehållsdelar">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3208948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3716407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ast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303764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7"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59284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275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rst page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11"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799169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st page - Olive branch">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8"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850509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page - Crowns">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2284721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rst page">
    <p:bg>
      <p:bgPr>
        <a:solidFill>
          <a:schemeClr val="tx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7"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454194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495333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36494611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 Olive branch">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2471779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 Crowns">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715187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934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v-SE" noProof="0"/>
          </a:p>
        </p:txBody>
      </p:sp>
    </p:spTree>
    <p:extLst>
      <p:ext uri="{BB962C8B-B14F-4D97-AF65-F5344CB8AC3E}">
        <p14:creationId xmlns:p14="http://schemas.microsoft.com/office/powerpoint/2010/main" val="125107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arts">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575470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Heading and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25159268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ly content">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4141267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062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edverkande - Vit">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6" cy="1195504"/>
          </a:xfrm>
          <a:prstGeom prst="rect">
            <a:avLst/>
          </a:prstGeom>
        </p:spPr>
      </p:pic>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002F5F"/>
                </a:solidFill>
                <a:latin typeface="Verdana"/>
                <a:cs typeface="Verdana"/>
              </a:rPr>
              <a:t>Medverkande</a:t>
            </a:r>
            <a:endParaRPr lang="sv-SE" sz="2400" b="1" dirty="0">
              <a:solidFill>
                <a:srgbClr val="002F5F"/>
              </a:solidFill>
              <a:latin typeface="Verdana"/>
              <a:cs typeface="Verdana"/>
            </a:endParaRPr>
          </a:p>
        </p:txBody>
      </p:sp>
      <p:sp>
        <p:nvSpPr>
          <p:cNvPr id="7" name="TextBox 6"/>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chemeClr val="tx1"/>
                </a:solidFill>
                <a:latin typeface="Verdana"/>
              </a:rPr>
              <a:t>Inspelat</a:t>
            </a:r>
            <a:r>
              <a:rPr lang="sv-SE" sz="1600" baseline="0" noProof="0" dirty="0" smtClean="0">
                <a:solidFill>
                  <a:schemeClr val="tx1"/>
                </a:solidFill>
                <a:latin typeface="Verdana"/>
              </a:rPr>
              <a:t> </a:t>
            </a:r>
            <a:fld id="{DEF0F593-7E64-D74F-96F6-B611C3DC3FC9}" type="datetime1">
              <a:rPr lang="sv-SE" sz="1600" baseline="0" noProof="0" smtClean="0">
                <a:solidFill>
                  <a:schemeClr val="tx1"/>
                </a:solidFill>
                <a:latin typeface="Verdana"/>
              </a:rPr>
              <a:t>2018-05-15</a:t>
            </a:fld>
            <a:endParaRPr lang="sv-SE" sz="1600" noProof="0" dirty="0" smtClean="0">
              <a:solidFill>
                <a:schemeClr val="tx1"/>
              </a:solidFill>
              <a:latin typeface="Verdana"/>
            </a:endParaRPr>
          </a:p>
          <a:p>
            <a:r>
              <a:rPr lang="sv-SE" sz="1600" noProof="0" dirty="0" smtClean="0">
                <a:solidFill>
                  <a:schemeClr val="tx1"/>
                </a:solidFill>
                <a:latin typeface="Verdana"/>
              </a:rPr>
              <a:t>Institutionen för data- och systemvetenskap, DSV </a:t>
            </a:r>
            <a:endParaRPr lang="sv-SE" sz="1600" noProof="0" dirty="0">
              <a:solidFill>
                <a:schemeClr val="tx1"/>
              </a:solidFill>
              <a:latin typeface="Verdana"/>
            </a:endParaRPr>
          </a:p>
        </p:txBody>
      </p:sp>
    </p:spTree>
    <p:extLst>
      <p:ext uri="{BB962C8B-B14F-4D97-AF65-F5344CB8AC3E}">
        <p14:creationId xmlns:p14="http://schemas.microsoft.com/office/powerpoint/2010/main" val="15321057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ributors - White">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smtClean="0">
                <a:solidFill>
                  <a:srgbClr val="002F5F"/>
                </a:solidFill>
                <a:latin typeface="Verdana"/>
                <a:cs typeface="Verdana"/>
              </a:rPr>
              <a:t>Contributors</a:t>
            </a:r>
            <a:endParaRPr lang="en-US" sz="2400" b="1" noProof="0">
              <a:solidFill>
                <a:srgbClr val="002F5F"/>
              </a:solidFill>
              <a:latin typeface="Verdana"/>
              <a:cs typeface="Verdana"/>
            </a:endParaRPr>
          </a:p>
        </p:txBody>
      </p:sp>
      <p:sp>
        <p:nvSpPr>
          <p:cNvPr id="7" name="TextBox 6"/>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Verdana"/>
              </a:rPr>
              <a:t>Recorded </a:t>
            </a:r>
            <a:fld id="{DEF0F593-7E64-D74F-96F6-B611C3DC3FC9}" type="datetime1">
              <a:rPr lang="en-US" sz="1600" baseline="0" noProof="0" smtClean="0">
                <a:solidFill>
                  <a:schemeClr val="tx1"/>
                </a:solidFill>
                <a:latin typeface="Verdana"/>
              </a:rPr>
              <a:t>5/15/2018</a:t>
            </a:fld>
            <a:endParaRPr lang="en-US" sz="1600" noProof="0" dirty="0" smtClean="0">
              <a:solidFill>
                <a:schemeClr val="tx1"/>
              </a:solidFill>
              <a:latin typeface="Verdana"/>
            </a:endParaRPr>
          </a:p>
          <a:p>
            <a:r>
              <a:rPr lang="en-US" sz="1600" noProof="0" dirty="0" smtClean="0">
                <a:solidFill>
                  <a:schemeClr val="tx1"/>
                </a:solidFill>
                <a:latin typeface="Verdana"/>
              </a:rPr>
              <a:t>Department of Computer and Systems Sciences, DSV </a:t>
            </a:r>
            <a:endParaRPr lang="en-US" sz="1600" noProof="0" dirty="0">
              <a:solidFill>
                <a:schemeClr val="tx1"/>
              </a:solidFill>
              <a:latin typeface="Verdana"/>
            </a:endParaRPr>
          </a:p>
        </p:txBody>
      </p:sp>
      <p:pic>
        <p:nvPicPr>
          <p:cNvPr id="8"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80"/>
          </a:xfrm>
          <a:prstGeom prst="rect">
            <a:avLst/>
          </a:prstGeom>
        </p:spPr>
      </p:pic>
    </p:spTree>
    <p:extLst>
      <p:ext uri="{BB962C8B-B14F-4D97-AF65-F5344CB8AC3E}">
        <p14:creationId xmlns:p14="http://schemas.microsoft.com/office/powerpoint/2010/main" val="3662461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dverkande - Blå">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5" name="TextBox 4"/>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Inspelat</a:t>
            </a:r>
            <a:r>
              <a:rPr lang="sv-SE" sz="1600" baseline="0" noProof="0" dirty="0" smtClean="0">
                <a:solidFill>
                  <a:srgbClr val="FFFFFF"/>
                </a:solidFill>
                <a:latin typeface="Verdana"/>
              </a:rPr>
              <a:t> </a:t>
            </a:r>
            <a:fld id="{DEF0F593-7E64-D74F-96F6-B611C3DC3FC9}" type="datetime1">
              <a:rPr lang="sv-SE" sz="1600" baseline="0" noProof="0" smtClean="0">
                <a:solidFill>
                  <a:srgbClr val="FFFFFF"/>
                </a:solidFill>
                <a:latin typeface="Verdana"/>
              </a:rPr>
              <a:t>2018-05-15</a:t>
            </a:fld>
            <a:endParaRPr lang="sv-SE" sz="1600" noProof="0" dirty="0" smtClean="0">
              <a:solidFill>
                <a:srgbClr val="FFFFFF"/>
              </a:solidFill>
              <a:latin typeface="Verdana"/>
            </a:endParaRPr>
          </a:p>
          <a:p>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Tree>
    <p:extLst>
      <p:ext uri="{BB962C8B-B14F-4D97-AF65-F5344CB8AC3E}">
        <p14:creationId xmlns:p14="http://schemas.microsoft.com/office/powerpoint/2010/main" val="147884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edverkande - egen sidfot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sp>
        <p:nvSpPr>
          <p:cNvPr id="7"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296880401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ributors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Box 4"/>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Recorded </a:t>
            </a:r>
            <a:fld id="{DEF0F593-7E64-D74F-96F6-B611C3DC3FC9}" type="datetime1">
              <a:rPr lang="en-US" sz="1600" baseline="0" noProof="0" smtClean="0">
                <a:solidFill>
                  <a:schemeClr val="bg1"/>
                </a:solidFill>
                <a:latin typeface="Verdana"/>
              </a:rPr>
              <a:pPr marL="0" marR="0" indent="0" algn="l" defTabSz="914400" rtl="0" eaLnBrk="1" fontAlgn="auto" latinLnBrk="0" hangingPunct="1">
                <a:lnSpc>
                  <a:spcPct val="100000"/>
                </a:lnSpc>
                <a:spcBef>
                  <a:spcPts val="0"/>
                </a:spcBef>
                <a:spcAft>
                  <a:spcPts val="0"/>
                </a:spcAft>
                <a:buClrTx/>
                <a:buSzTx/>
                <a:buFontTx/>
                <a:buNone/>
                <a:tabLst/>
                <a:defRPr/>
              </a:pPr>
              <a:t>5/15/2018</a:t>
            </a:fld>
            <a:endParaRPr lang="en-US" sz="1600" noProof="0" dirty="0" smtClean="0">
              <a:solidFill>
                <a:schemeClr val="bg1"/>
              </a:solidFill>
              <a:latin typeface="Verdana"/>
            </a:endParaRPr>
          </a:p>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Tree>
    <p:extLst>
      <p:ext uri="{BB962C8B-B14F-4D97-AF65-F5344CB8AC3E}">
        <p14:creationId xmlns:p14="http://schemas.microsoft.com/office/powerpoint/2010/main" val="39822158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ributors - custom footer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
        <p:nvSpPr>
          <p:cNvPr id="9"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4174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3"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7730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ara logo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7" cy="1195504"/>
          </a:xfrm>
          <a:prstGeom prst="rect">
            <a:avLst/>
          </a:prstGeom>
        </p:spPr>
      </p:pic>
      <p:sp>
        <p:nvSpPr>
          <p:cNvPr id="5" name="TextBox 4"/>
          <p:cNvSpPr txBox="1"/>
          <p:nvPr userDrawn="1"/>
        </p:nvSpPr>
        <p:spPr>
          <a:xfrm>
            <a:off x="792000" y="4465444"/>
            <a:ext cx="5354050"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Tree>
    <p:extLst>
      <p:ext uri="{BB962C8B-B14F-4D97-AF65-F5344CB8AC3E}">
        <p14:creationId xmlns:p14="http://schemas.microsoft.com/office/powerpoint/2010/main" val="5334239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Just logo - Blue">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792000" y="4465444"/>
            <a:ext cx="5724644" cy="338554"/>
          </a:xfrm>
          <a:prstGeom prst="rect">
            <a:avLst/>
          </a:prstGeom>
          <a:noFill/>
        </p:spPr>
        <p:txBody>
          <a:bodyPr wrap="none" rtlCol="0">
            <a:spAutoFit/>
          </a:bodyPr>
          <a:lstStyle/>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9"/>
            <a:ext cx="1296144" cy="1236379"/>
          </a:xfrm>
          <a:prstGeom prst="rect">
            <a:avLst/>
          </a:prstGeom>
        </p:spPr>
      </p:pic>
    </p:spTree>
    <p:extLst>
      <p:ext uri="{BB962C8B-B14F-4D97-AF65-F5344CB8AC3E}">
        <p14:creationId xmlns:p14="http://schemas.microsoft.com/office/powerpoint/2010/main" val="285386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vit/Empty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08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svart/Empty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523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 blå/Empty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6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 Kronor">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5"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dirty="0" smtClean="0"/>
          </a:p>
        </p:txBody>
      </p:sp>
    </p:spTree>
    <p:extLst>
      <p:ext uri="{BB962C8B-B14F-4D97-AF65-F5344CB8AC3E}">
        <p14:creationId xmlns:p14="http://schemas.microsoft.com/office/powerpoint/2010/main" val="39125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5.emf"/><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6.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0.emf"/><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descr="logo-org-svensk_rgb.png"/>
          <p:cNvPicPr>
            <a:picLocks noChangeAspect="1"/>
          </p:cNvPicPr>
          <p:nvPr/>
        </p:nvPicPr>
        <p:blipFill>
          <a:blip r:embed="rId16" cstate="print"/>
          <a:stretch>
            <a:fillRect/>
          </a:stretch>
        </p:blipFill>
        <p:spPr>
          <a:xfrm>
            <a:off x="7884368" y="216001"/>
            <a:ext cx="980375" cy="817853"/>
          </a:xfrm>
          <a:prstGeom prst="rect">
            <a:avLst/>
          </a:prstGeom>
        </p:spPr>
      </p:pic>
    </p:spTree>
    <p:extLst>
      <p:ext uri="{BB962C8B-B14F-4D97-AF65-F5344CB8AC3E}">
        <p14:creationId xmlns:p14="http://schemas.microsoft.com/office/powerpoint/2010/main" val="316779454"/>
      </p:ext>
    </p:extLst>
  </p:cSld>
  <p:clrMap bg1="lt1" tx1="dk1" bg2="lt2" tx2="dk2" accent1="accent1" accent2="accent2" accent3="accent3" accent4="accent4" accent5="accent5" accent6="accent6" hlink="hlink" folHlink="folHlink"/>
  <p:sldLayoutIdLst>
    <p:sldLayoutId id="2147483681" r:id="rId1"/>
    <p:sldLayoutId id="2147483709" r:id="rId2"/>
    <p:sldLayoutId id="2147483710" r:id="rId3"/>
    <p:sldLayoutId id="2147483713" r:id="rId4"/>
    <p:sldLayoutId id="2147483684" r:id="rId5"/>
    <p:sldLayoutId id="2147483683" r:id="rId6"/>
    <p:sldLayoutId id="2147483712" r:id="rId7"/>
    <p:sldLayoutId id="2147483711" r:id="rId8"/>
    <p:sldLayoutId id="2147483714" r:id="rId9"/>
    <p:sldLayoutId id="2147483685" r:id="rId10"/>
    <p:sldLayoutId id="2147483686" r:id="rId11"/>
    <p:sldLayoutId id="2147483687" r:id="rId12"/>
    <p:sldLayoutId id="2147483688" r:id="rId13"/>
    <p:sldLayoutId id="2147483771" r:id="rId14"/>
  </p:sldLayoutIdLst>
  <p:timing>
    <p:tnLst>
      <p:par>
        <p:cTn id="1" dur="indefinite" restart="never" nodeType="tmRoot"/>
      </p:par>
    </p:tnLst>
  </p:timing>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en-US" noProof="0" smtClean="0"/>
              <a:t>Klicka här för att ändra format</a:t>
            </a:r>
            <a:endParaRPr lang="en-US" noProof="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en-US" noProof="0" smtClean="0"/>
              <a:t>Klicka här för att ändra format på bakgrundstexten</a:t>
            </a:r>
          </a:p>
          <a:p>
            <a:pPr lvl="1"/>
            <a:r>
              <a:rPr lang="en-US" noProof="0" smtClean="0"/>
              <a:t>Nivå två</a:t>
            </a:r>
          </a:p>
          <a:p>
            <a:pPr lvl="2"/>
            <a:r>
              <a:rPr lang="en-US" noProof="0" smtClean="0"/>
              <a:t>Nivå tre</a:t>
            </a:r>
          </a:p>
          <a:p>
            <a:pPr lvl="3"/>
            <a:r>
              <a:rPr lang="en-US" noProof="0" smtClean="0"/>
              <a:t>Nivå fyra</a:t>
            </a:r>
          </a:p>
          <a:p>
            <a:pPr lvl="4"/>
            <a:r>
              <a:rPr lang="en-US" noProof="0" smtClean="0"/>
              <a:t>Nivå fem</a:t>
            </a:r>
            <a:endParaRPr lang="en-US" noProof="0"/>
          </a:p>
        </p:txBody>
      </p:sp>
      <p:pic>
        <p:nvPicPr>
          <p:cNvPr id="5"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001"/>
            <a:ext cx="884358" cy="843581"/>
          </a:xfrm>
          <a:prstGeom prst="rect">
            <a:avLst/>
          </a:prstGeom>
        </p:spPr>
      </p:pic>
    </p:spTree>
    <p:extLst>
      <p:ext uri="{BB962C8B-B14F-4D97-AF65-F5344CB8AC3E}">
        <p14:creationId xmlns:p14="http://schemas.microsoft.com/office/powerpoint/2010/main" val="2072926581"/>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iming>
    <p:tnLst>
      <p:par>
        <p:cTn id="1" dur="indefinite" restart="never" nodeType="tmRoot"/>
      </p:par>
    </p:tnLst>
  </p:timing>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655"/>
            <a:ext cx="980375" cy="816545"/>
          </a:xfrm>
          <a:prstGeom prst="rect">
            <a:avLst/>
          </a:prstGeom>
        </p:spPr>
      </p:pic>
    </p:spTree>
    <p:extLst>
      <p:ext uri="{BB962C8B-B14F-4D97-AF65-F5344CB8AC3E}">
        <p14:creationId xmlns:p14="http://schemas.microsoft.com/office/powerpoint/2010/main" val="176587701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19" r:id="rId3"/>
    <p:sldLayoutId id="2147483721" r:id="rId4"/>
    <p:sldLayoutId id="2147483722"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Picture 3" descr="logo-neg-engelsk_rgb.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72" y="216023"/>
            <a:ext cx="884336" cy="843559"/>
          </a:xfrm>
          <a:prstGeom prst="rect">
            <a:avLst/>
          </a:prstGeom>
        </p:spPr>
      </p:pic>
    </p:spTree>
    <p:extLst>
      <p:ext uri="{BB962C8B-B14F-4D97-AF65-F5344CB8AC3E}">
        <p14:creationId xmlns:p14="http://schemas.microsoft.com/office/powerpoint/2010/main" val="33601729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sldNum="0" hdr="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903434581"/>
      </p:ext>
    </p:extLst>
  </p:cSld>
  <p:clrMap bg1="lt1" tx1="dk1" bg2="lt2" tx2="dk2" accent1="accent1" accent2="accent2" accent3="accent3" accent4="accent4" accent5="accent5" accent6="accent6" hlink="hlink" folHlink="folHlink"/>
  <p:sldLayoutIdLst>
    <p:sldLayoutId id="2147483734" r:id="rId1"/>
    <p:sldLayoutId id="2147483765" r:id="rId2"/>
    <p:sldLayoutId id="2147483733" r:id="rId3"/>
    <p:sldLayoutId id="2147483769" r:id="rId4"/>
    <p:sldLayoutId id="2147483766" r:id="rId5"/>
    <p:sldLayoutId id="2147483770" r:id="rId6"/>
    <p:sldLayoutId id="2147483767" r:id="rId7"/>
    <p:sldLayoutId id="2147483768" r:id="rId8"/>
    <p:sldLayoutId id="2147483697" r:id="rId9"/>
    <p:sldLayoutId id="2147483715" r:id="rId10"/>
    <p:sldLayoutId id="2147483716" r:id="rId11"/>
  </p:sldLayoutIdLst>
  <p:hf sldNum="0" hdr="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13.emf"/><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6.png"/><Relationship Id="rId5" Type="http://schemas.openxmlformats.org/officeDocument/2006/relationships/image" Target="../media/image12.emf"/><Relationship Id="rId10" Type="http://schemas.openxmlformats.org/officeDocument/2006/relationships/image" Target="../media/image15.png"/><Relationship Id="rId4" Type="http://schemas.openxmlformats.org/officeDocument/2006/relationships/oleObject" Target="../embeddings/oleObject1.bin"/><Relationship Id="rId9"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5.xml"/><Relationship Id="rId7" Type="http://schemas.openxmlformats.org/officeDocument/2006/relationships/oleObject" Target="../embeddings/oleObject5.bin"/><Relationship Id="rId12" Type="http://schemas.openxmlformats.org/officeDocument/2006/relationships/image" Target="../media/image23.png"/><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12.emf"/><Relationship Id="rId11" Type="http://schemas.openxmlformats.org/officeDocument/2006/relationships/image" Target="../media/image22.png"/><Relationship Id="rId5" Type="http://schemas.openxmlformats.org/officeDocument/2006/relationships/oleObject" Target="../embeddings/oleObject4.bin"/><Relationship Id="rId10" Type="http://schemas.openxmlformats.org/officeDocument/2006/relationships/image" Target="../media/image14.emf"/><Relationship Id="rId4" Type="http://schemas.openxmlformats.org/officeDocument/2006/relationships/image" Target="../media/image21.png"/><Relationship Id="rId9"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7998" y="1704612"/>
            <a:ext cx="7180505" cy="1069200"/>
          </a:xfrm>
        </p:spPr>
        <p:txBody>
          <a:bodyPr/>
          <a:lstStyle/>
          <a:p>
            <a:r>
              <a:rPr lang="sv-SE" sz="3000" b="1" dirty="0" smtClean="0"/>
              <a:t>Information Systems: </a:t>
            </a:r>
            <a:r>
              <a:rPr lang="sv-SE" sz="3000" dirty="0" smtClean="0"/>
              <a:t>Collection Management Systems, Business Intelligence, Big Data Analytics and IoT</a:t>
            </a:r>
            <a:endParaRPr lang="sv-SE" sz="3000" dirty="0"/>
          </a:p>
        </p:txBody>
      </p:sp>
      <p:sp>
        <p:nvSpPr>
          <p:cNvPr id="3" name="Subtitle 2"/>
          <p:cNvSpPr>
            <a:spLocks noGrp="1"/>
          </p:cNvSpPr>
          <p:nvPr>
            <p:ph type="subTitle" idx="1"/>
          </p:nvPr>
        </p:nvSpPr>
        <p:spPr>
          <a:xfrm>
            <a:off x="1007998" y="3623864"/>
            <a:ext cx="6631200" cy="1045502"/>
          </a:xfrm>
        </p:spPr>
        <p:txBody>
          <a:bodyPr/>
          <a:lstStyle/>
          <a:p>
            <a:r>
              <a:rPr lang="sv-SE" dirty="0" smtClean="0"/>
              <a:t>Erik Perjons</a:t>
            </a:r>
            <a:endParaRPr lang="sv-SE" dirty="0"/>
          </a:p>
        </p:txBody>
      </p:sp>
    </p:spTree>
    <p:extLst>
      <p:ext uri="{BB962C8B-B14F-4D97-AF65-F5344CB8AC3E}">
        <p14:creationId xmlns:p14="http://schemas.microsoft.com/office/powerpoint/2010/main" val="6682916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AutoShape 3"/>
          <p:cNvSpPr>
            <a:spLocks noChangeArrowheads="1"/>
          </p:cNvSpPr>
          <p:nvPr/>
        </p:nvSpPr>
        <p:spPr bwMode="auto">
          <a:xfrm>
            <a:off x="978685" y="2301923"/>
            <a:ext cx="2504507" cy="1755363"/>
          </a:xfrm>
          <a:prstGeom prst="triangle">
            <a:avLst>
              <a:gd name="adj" fmla="val 50000"/>
            </a:avLst>
          </a:prstGeom>
          <a:solidFill>
            <a:schemeClr val="bg1"/>
          </a:solidFill>
          <a:ln w="9525">
            <a:solidFill>
              <a:schemeClr val="tx1"/>
            </a:solidFill>
            <a:miter lim="800000"/>
            <a:headEnd/>
            <a:tailEnd/>
          </a:ln>
        </p:spPr>
        <p:txBody>
          <a:bodyPr wrap="none" anchor="ctr"/>
          <a:lstStyle/>
          <a:p>
            <a:pPr>
              <a:spcBef>
                <a:spcPct val="50000"/>
              </a:spcBef>
              <a:buFontTx/>
              <a:buChar char="•"/>
            </a:pPr>
            <a:endParaRPr lang="sv-SE" sz="1350"/>
          </a:p>
        </p:txBody>
      </p:sp>
      <p:cxnSp>
        <p:nvCxnSpPr>
          <p:cNvPr id="61" name="Straight Connector 60"/>
          <p:cNvCxnSpPr/>
          <p:nvPr/>
        </p:nvCxnSpPr>
        <p:spPr bwMode="auto">
          <a:xfrm flipV="1">
            <a:off x="1554268" y="2935853"/>
            <a:ext cx="1458162" cy="5213"/>
          </a:xfrm>
          <a:prstGeom prst="line">
            <a:avLst/>
          </a:prstGeom>
          <a:ln>
            <a:prstDash val="dash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bwMode="auto">
          <a:xfrm flipV="1">
            <a:off x="978685" y="3524193"/>
            <a:ext cx="2504507" cy="10939"/>
          </a:xfrm>
          <a:prstGeom prst="line">
            <a:avLst/>
          </a:prstGeom>
          <a:ln>
            <a:prstDash val="dash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86" name="Text Box 27"/>
          <p:cNvSpPr txBox="1">
            <a:spLocks noChangeArrowheads="1"/>
          </p:cNvSpPr>
          <p:nvPr/>
        </p:nvSpPr>
        <p:spPr bwMode="auto">
          <a:xfrm>
            <a:off x="2224337" y="2571077"/>
            <a:ext cx="1179473" cy="400110"/>
          </a:xfrm>
          <a:prstGeom prst="rect">
            <a:avLst/>
          </a:prstGeom>
          <a:noFill/>
          <a:ln w="9525">
            <a:noFill/>
            <a:miter lim="800000"/>
            <a:headEnd/>
            <a:tailEnd/>
          </a:ln>
        </p:spPr>
        <p:txBody>
          <a:bodyPr wrap="square">
            <a:spAutoFit/>
          </a:bodyPr>
          <a:lstStyle/>
          <a:p>
            <a:pPr algn="ctr"/>
            <a:r>
              <a:rPr lang="sv-SE" sz="1000" b="1" dirty="0" smtClean="0">
                <a:latin typeface="Arial" charset="0"/>
              </a:rPr>
              <a:t>Decisions on strategic level</a:t>
            </a:r>
            <a:endParaRPr lang="en-US" sz="1000" b="1" dirty="0">
              <a:latin typeface="Arial" charset="0"/>
            </a:endParaRPr>
          </a:p>
        </p:txBody>
      </p:sp>
      <p:graphicFrame>
        <p:nvGraphicFramePr>
          <p:cNvPr id="3074" name="Object 23"/>
          <p:cNvGraphicFramePr>
            <a:graphicFrameLocks noChangeAspect="1"/>
          </p:cNvGraphicFramePr>
          <p:nvPr>
            <p:extLst/>
          </p:nvPr>
        </p:nvGraphicFramePr>
        <p:xfrm>
          <a:off x="2850413" y="3689598"/>
          <a:ext cx="325101" cy="290647"/>
        </p:xfrm>
        <a:graphic>
          <a:graphicData uri="http://schemas.openxmlformats.org/presentationml/2006/ole">
            <mc:AlternateContent xmlns:mc="http://schemas.openxmlformats.org/markup-compatibility/2006">
              <mc:Choice xmlns:v="urn:schemas-microsoft-com:vml" Requires="v">
                <p:oleObj spid="_x0000_s1062" name="Visio" r:id="rId4" imgW="940834" imgH="841713" progId="Visio.Drawing.11">
                  <p:embed/>
                </p:oleObj>
              </mc:Choice>
              <mc:Fallback>
                <p:oleObj name="Visio" r:id="rId4" imgW="940834" imgH="841713"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0413" y="3689598"/>
                        <a:ext cx="325101" cy="2906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5" name="Object 22"/>
          <p:cNvGraphicFramePr>
            <a:graphicFrameLocks noChangeAspect="1"/>
          </p:cNvGraphicFramePr>
          <p:nvPr>
            <p:extLst/>
          </p:nvPr>
        </p:nvGraphicFramePr>
        <p:xfrm>
          <a:off x="2519932" y="3182697"/>
          <a:ext cx="341885" cy="274746"/>
        </p:xfrm>
        <a:graphic>
          <a:graphicData uri="http://schemas.openxmlformats.org/presentationml/2006/ole">
            <mc:AlternateContent xmlns:mc="http://schemas.openxmlformats.org/markup-compatibility/2006">
              <mc:Choice xmlns:v="urn:schemas-microsoft-com:vml" Requires="v">
                <p:oleObj spid="_x0000_s1063" name="Visio" r:id="rId6" imgW="931663" imgH="751732" progId="Visio.Drawing.11">
                  <p:embed/>
                </p:oleObj>
              </mc:Choice>
              <mc:Fallback>
                <p:oleObj name="Visio" r:id="rId6" imgW="931663" imgH="751732"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9932" y="3182697"/>
                        <a:ext cx="341885" cy="2747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6" name="Object 60"/>
          <p:cNvGraphicFramePr>
            <a:graphicFrameLocks noChangeAspect="1"/>
          </p:cNvGraphicFramePr>
          <p:nvPr>
            <p:extLst/>
          </p:nvPr>
        </p:nvGraphicFramePr>
        <p:xfrm>
          <a:off x="2042793" y="2580394"/>
          <a:ext cx="363088" cy="274745"/>
        </p:xfrm>
        <a:graphic>
          <a:graphicData uri="http://schemas.openxmlformats.org/presentationml/2006/ole">
            <mc:AlternateContent xmlns:mc="http://schemas.openxmlformats.org/markup-compatibility/2006">
              <mc:Choice xmlns:v="urn:schemas-microsoft-com:vml" Requires="v">
                <p:oleObj spid="_x0000_s1064" name="Visio" r:id="rId8" imgW="1114543" imgH="841713" progId="Visio.Drawing.11">
                  <p:embed/>
                </p:oleObj>
              </mc:Choice>
              <mc:Fallback>
                <p:oleObj name="Visio" r:id="rId8" imgW="1114543" imgH="841713"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2793" y="2580394"/>
                        <a:ext cx="363088" cy="2747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90" name="AutoShape 2"/>
          <p:cNvSpPr>
            <a:spLocks noChangeArrowheads="1"/>
          </p:cNvSpPr>
          <p:nvPr/>
        </p:nvSpPr>
        <p:spPr bwMode="auto">
          <a:xfrm>
            <a:off x="798184" y="4327315"/>
            <a:ext cx="4659177" cy="594066"/>
          </a:xfrm>
          <a:prstGeom prst="can">
            <a:avLst>
              <a:gd name="adj" fmla="val 40037"/>
            </a:avLst>
          </a:prstGeom>
          <a:solidFill>
            <a:schemeClr val="tx1">
              <a:lumMod val="10000"/>
              <a:lumOff val="90000"/>
            </a:schemeClr>
          </a:solidFill>
          <a:ln w="9525">
            <a:solidFill>
              <a:schemeClr val="tx2">
                <a:lumMod val="20000"/>
                <a:lumOff val="80000"/>
              </a:schemeClr>
            </a:solidFill>
            <a:round/>
            <a:headEnd/>
            <a:tailEnd/>
          </a:ln>
          <a:effectLst>
            <a:outerShdw blurRad="50800" dist="38100" dir="2700000" algn="tl" rotWithShape="0">
              <a:prstClr val="black">
                <a:alpha val="40000"/>
              </a:prstClr>
            </a:outerShdw>
          </a:effectLst>
        </p:spPr>
        <p:txBody>
          <a:bodyPr wrap="none" anchor="ctr"/>
          <a:lstStyle/>
          <a:p>
            <a:pPr>
              <a:spcBef>
                <a:spcPct val="50000"/>
              </a:spcBef>
              <a:buFontTx/>
              <a:buChar char="•"/>
            </a:pPr>
            <a:endParaRPr lang="sv-SE" sz="1350"/>
          </a:p>
        </p:txBody>
      </p:sp>
      <p:sp>
        <p:nvSpPr>
          <p:cNvPr id="3091" name="Text Box 53"/>
          <p:cNvSpPr txBox="1">
            <a:spLocks noChangeArrowheads="1"/>
          </p:cNvSpPr>
          <p:nvPr/>
        </p:nvSpPr>
        <p:spPr bwMode="auto">
          <a:xfrm>
            <a:off x="1236921" y="4551614"/>
            <a:ext cx="4259786" cy="369332"/>
          </a:xfrm>
          <a:prstGeom prst="rect">
            <a:avLst/>
          </a:prstGeom>
          <a:noFill/>
          <a:ln w="9525">
            <a:noFill/>
            <a:miter lim="800000"/>
            <a:headEnd/>
            <a:tailEnd/>
          </a:ln>
        </p:spPr>
        <p:txBody>
          <a:bodyPr wrap="square">
            <a:spAutoFit/>
          </a:bodyPr>
          <a:lstStyle/>
          <a:p>
            <a:pPr>
              <a:spcBef>
                <a:spcPct val="50000"/>
              </a:spcBef>
            </a:pPr>
            <a:r>
              <a:rPr lang="sv-SE" sz="900" b="1" dirty="0" smtClean="0">
                <a:latin typeface="Arial" charset="0"/>
              </a:rPr>
              <a:t>Operational systems: </a:t>
            </a:r>
            <a:r>
              <a:rPr lang="sv-SE" sz="900" dirty="0" smtClean="0">
                <a:latin typeface="Arial" charset="0"/>
              </a:rPr>
              <a:t>System that support the daily business, such as business systems (ERPs), BPM system</a:t>
            </a:r>
            <a:r>
              <a:rPr lang="sv-SE" sz="900" dirty="0">
                <a:latin typeface="Arial" charset="0"/>
              </a:rPr>
              <a:t>, </a:t>
            </a:r>
            <a:r>
              <a:rPr lang="sv-SE" sz="900" dirty="0" smtClean="0">
                <a:latin typeface="Arial" charset="0"/>
              </a:rPr>
              <a:t>CRM system</a:t>
            </a:r>
            <a:r>
              <a:rPr lang="sv-SE" sz="900" dirty="0">
                <a:latin typeface="Arial" charset="0"/>
              </a:rPr>
              <a:t>, </a:t>
            </a:r>
            <a:r>
              <a:rPr lang="sv-SE" sz="900" dirty="0" smtClean="0">
                <a:latin typeface="Arial" charset="0"/>
              </a:rPr>
              <a:t>etc</a:t>
            </a:r>
            <a:endParaRPr lang="en-US" sz="900" dirty="0">
              <a:latin typeface="Arial" charset="0"/>
            </a:endParaRPr>
          </a:p>
        </p:txBody>
      </p:sp>
      <p:sp>
        <p:nvSpPr>
          <p:cNvPr id="109" name="TextBox 108"/>
          <p:cNvSpPr txBox="1"/>
          <p:nvPr/>
        </p:nvSpPr>
        <p:spPr>
          <a:xfrm>
            <a:off x="598896" y="1340668"/>
            <a:ext cx="3180177" cy="461665"/>
          </a:xfrm>
          <a:prstGeom prst="rect">
            <a:avLst/>
          </a:prstGeom>
          <a:noFill/>
        </p:spPr>
        <p:txBody>
          <a:bodyPr wrap="square">
            <a:spAutoFit/>
          </a:bodyPr>
          <a:lstStyle/>
          <a:p>
            <a:pPr>
              <a:defRPr/>
            </a:pPr>
            <a:r>
              <a:rPr lang="sv-SE" sz="1200" b="1" dirty="0" smtClean="0">
                <a:latin typeface="+mj-lt"/>
              </a:rPr>
              <a:t>Goals</a:t>
            </a:r>
            <a:endParaRPr lang="sv-SE" sz="1200" b="1" dirty="0">
              <a:latin typeface="+mj-lt"/>
            </a:endParaRPr>
          </a:p>
          <a:p>
            <a:pPr>
              <a:defRPr/>
            </a:pPr>
            <a:r>
              <a:rPr lang="sv-SE" sz="1200" dirty="0">
                <a:latin typeface="+mj-lt"/>
              </a:rPr>
              <a:t>(vision, </a:t>
            </a:r>
            <a:r>
              <a:rPr lang="sv-SE" sz="1200" dirty="0" smtClean="0">
                <a:latin typeface="+mj-lt"/>
              </a:rPr>
              <a:t>enterprise goals, objectives)</a:t>
            </a:r>
            <a:endParaRPr lang="sv-SE" sz="1200" dirty="0">
              <a:latin typeface="+mj-lt"/>
            </a:endParaRPr>
          </a:p>
        </p:txBody>
      </p:sp>
      <p:sp>
        <p:nvSpPr>
          <p:cNvPr id="110" name="TextBox 109"/>
          <p:cNvSpPr txBox="1"/>
          <p:nvPr/>
        </p:nvSpPr>
        <p:spPr>
          <a:xfrm>
            <a:off x="608071" y="1770506"/>
            <a:ext cx="2003577" cy="646331"/>
          </a:xfrm>
          <a:prstGeom prst="rect">
            <a:avLst/>
          </a:prstGeom>
          <a:noFill/>
        </p:spPr>
        <p:txBody>
          <a:bodyPr wrap="square">
            <a:spAutoFit/>
          </a:bodyPr>
          <a:lstStyle/>
          <a:p>
            <a:pPr>
              <a:defRPr/>
            </a:pPr>
            <a:r>
              <a:rPr lang="sv-SE" sz="1200" b="1" dirty="0" smtClean="0">
                <a:latin typeface="+mj-lt"/>
              </a:rPr>
              <a:t>Means</a:t>
            </a:r>
            <a:endParaRPr lang="sv-SE" sz="1200" b="1" dirty="0">
              <a:latin typeface="+mj-lt"/>
            </a:endParaRPr>
          </a:p>
          <a:p>
            <a:pPr>
              <a:defRPr/>
            </a:pPr>
            <a:r>
              <a:rPr lang="sv-SE" sz="1200" dirty="0">
                <a:latin typeface="+mj-lt"/>
              </a:rPr>
              <a:t>(mission, </a:t>
            </a:r>
            <a:r>
              <a:rPr lang="sv-SE" sz="1200" dirty="0" smtClean="0">
                <a:latin typeface="+mj-lt"/>
              </a:rPr>
              <a:t>strategies, tactics, business processes)</a:t>
            </a:r>
            <a:endParaRPr lang="sv-SE" sz="1200" dirty="0">
              <a:latin typeface="+mj-lt"/>
            </a:endParaRPr>
          </a:p>
        </p:txBody>
      </p:sp>
      <p:sp>
        <p:nvSpPr>
          <p:cNvPr id="2" name="Rektangel 1"/>
          <p:cNvSpPr/>
          <p:nvPr/>
        </p:nvSpPr>
        <p:spPr>
          <a:xfrm>
            <a:off x="5484439" y="1618505"/>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rgbClr val="000000"/>
                </a:solidFill>
              </a:rPr>
              <a:t>Performance </a:t>
            </a:r>
            <a:r>
              <a:rPr lang="sv-SE" sz="900" dirty="0" smtClean="0">
                <a:solidFill>
                  <a:srgbClr val="000000"/>
                </a:solidFill>
              </a:rPr>
              <a:t>management</a:t>
            </a:r>
            <a:endParaRPr lang="sv-SE" sz="900" dirty="0">
              <a:solidFill>
                <a:srgbClr val="000000"/>
              </a:solidFill>
            </a:endParaRPr>
          </a:p>
        </p:txBody>
      </p:sp>
      <p:sp>
        <p:nvSpPr>
          <p:cNvPr id="19" name="Rektangel 18"/>
          <p:cNvSpPr/>
          <p:nvPr/>
        </p:nvSpPr>
        <p:spPr>
          <a:xfrm>
            <a:off x="5484438" y="1898554"/>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rgbClr val="000000"/>
                </a:solidFill>
              </a:rPr>
              <a:t>Six </a:t>
            </a:r>
            <a:r>
              <a:rPr lang="sv-SE" sz="900" dirty="0" smtClean="0">
                <a:solidFill>
                  <a:srgbClr val="000000"/>
                </a:solidFill>
              </a:rPr>
              <a:t>sigma</a:t>
            </a:r>
            <a:endParaRPr lang="sv-SE" sz="900" dirty="0">
              <a:solidFill>
                <a:srgbClr val="000000"/>
              </a:solidFill>
            </a:endParaRPr>
          </a:p>
        </p:txBody>
      </p:sp>
      <p:sp>
        <p:nvSpPr>
          <p:cNvPr id="20" name="Rektangel 19"/>
          <p:cNvSpPr/>
          <p:nvPr/>
        </p:nvSpPr>
        <p:spPr>
          <a:xfrm>
            <a:off x="5484439" y="2178792"/>
            <a:ext cx="1456998"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rgbClr val="000000"/>
                </a:solidFill>
              </a:rPr>
              <a:t>Balanced s</a:t>
            </a:r>
            <a:r>
              <a:rPr lang="sv-SE" sz="900" dirty="0" smtClean="0">
                <a:solidFill>
                  <a:srgbClr val="000000"/>
                </a:solidFill>
              </a:rPr>
              <a:t>corecard</a:t>
            </a:r>
            <a:endParaRPr lang="sv-SE" sz="900" dirty="0">
              <a:solidFill>
                <a:srgbClr val="000000"/>
              </a:solidFill>
            </a:endParaRPr>
          </a:p>
        </p:txBody>
      </p:sp>
      <p:sp>
        <p:nvSpPr>
          <p:cNvPr id="21" name="Rektangel 20"/>
          <p:cNvSpPr/>
          <p:nvPr/>
        </p:nvSpPr>
        <p:spPr>
          <a:xfrm>
            <a:off x="5484438" y="3288265"/>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rgbClr val="000000"/>
                </a:solidFill>
              </a:rPr>
              <a:t>Decision and </a:t>
            </a:r>
            <a:r>
              <a:rPr lang="sv-SE" sz="900" dirty="0" smtClean="0">
                <a:solidFill>
                  <a:srgbClr val="000000"/>
                </a:solidFill>
              </a:rPr>
              <a:t>risk </a:t>
            </a:r>
            <a:r>
              <a:rPr lang="sv-SE" sz="900" dirty="0">
                <a:solidFill>
                  <a:srgbClr val="000000"/>
                </a:solidFill>
              </a:rPr>
              <a:t>a</a:t>
            </a:r>
            <a:r>
              <a:rPr lang="sv-SE" sz="900" dirty="0" smtClean="0">
                <a:solidFill>
                  <a:srgbClr val="000000"/>
                </a:solidFill>
              </a:rPr>
              <a:t>nalysis</a:t>
            </a:r>
            <a:endParaRPr lang="sv-SE" sz="900" dirty="0">
              <a:solidFill>
                <a:srgbClr val="000000"/>
              </a:solidFill>
            </a:endParaRPr>
          </a:p>
        </p:txBody>
      </p:sp>
      <p:sp>
        <p:nvSpPr>
          <p:cNvPr id="22" name="Rektangel 21"/>
          <p:cNvSpPr/>
          <p:nvPr/>
        </p:nvSpPr>
        <p:spPr>
          <a:xfrm>
            <a:off x="5484438" y="2739268"/>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rgbClr val="000000"/>
                </a:solidFill>
              </a:rPr>
              <a:t>Activity </a:t>
            </a:r>
            <a:r>
              <a:rPr lang="sv-SE" sz="900" dirty="0" smtClean="0">
                <a:solidFill>
                  <a:srgbClr val="000000"/>
                </a:solidFill>
              </a:rPr>
              <a:t>based </a:t>
            </a:r>
            <a:r>
              <a:rPr lang="sv-SE" sz="900" dirty="0">
                <a:solidFill>
                  <a:srgbClr val="000000"/>
                </a:solidFill>
              </a:rPr>
              <a:t>c</a:t>
            </a:r>
            <a:r>
              <a:rPr lang="sv-SE" sz="900" dirty="0" smtClean="0">
                <a:solidFill>
                  <a:srgbClr val="000000"/>
                </a:solidFill>
              </a:rPr>
              <a:t>osting</a:t>
            </a:r>
            <a:endParaRPr lang="sv-SE" sz="900" dirty="0">
              <a:solidFill>
                <a:srgbClr val="000000"/>
              </a:solidFill>
            </a:endParaRPr>
          </a:p>
        </p:txBody>
      </p:sp>
      <p:sp>
        <p:nvSpPr>
          <p:cNvPr id="3" name="textruta 2"/>
          <p:cNvSpPr txBox="1"/>
          <p:nvPr/>
        </p:nvSpPr>
        <p:spPr>
          <a:xfrm>
            <a:off x="5484437" y="1302960"/>
            <a:ext cx="1228221" cy="253916"/>
          </a:xfrm>
          <a:prstGeom prst="rect">
            <a:avLst/>
          </a:prstGeom>
          <a:noFill/>
        </p:spPr>
        <p:txBody>
          <a:bodyPr wrap="none" rtlCol="0">
            <a:spAutoFit/>
          </a:bodyPr>
          <a:lstStyle/>
          <a:p>
            <a:r>
              <a:rPr lang="sv-SE" sz="1050" dirty="0" smtClean="0"/>
              <a:t>BI related methods</a:t>
            </a:r>
            <a:endParaRPr lang="sv-SE" sz="1050" dirty="0"/>
          </a:p>
        </p:txBody>
      </p:sp>
      <p:sp>
        <p:nvSpPr>
          <p:cNvPr id="30" name="textruta 2"/>
          <p:cNvSpPr txBox="1"/>
          <p:nvPr/>
        </p:nvSpPr>
        <p:spPr>
          <a:xfrm>
            <a:off x="3803506" y="1283846"/>
            <a:ext cx="1082348" cy="253916"/>
          </a:xfrm>
          <a:prstGeom prst="rect">
            <a:avLst/>
          </a:prstGeom>
          <a:noFill/>
        </p:spPr>
        <p:txBody>
          <a:bodyPr wrap="none" rtlCol="0">
            <a:spAutoFit/>
          </a:bodyPr>
          <a:lstStyle/>
          <a:p>
            <a:r>
              <a:rPr lang="sv-SE" sz="1050" dirty="0" smtClean="0"/>
              <a:t>BI systems/tools</a:t>
            </a:r>
            <a:endParaRPr lang="sv-SE" sz="1050" dirty="0"/>
          </a:p>
        </p:txBody>
      </p:sp>
      <p:sp>
        <p:nvSpPr>
          <p:cNvPr id="24" name="Rektangel 21"/>
          <p:cNvSpPr/>
          <p:nvPr/>
        </p:nvSpPr>
        <p:spPr>
          <a:xfrm>
            <a:off x="5484437" y="2988827"/>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rgbClr val="000000"/>
                </a:solidFill>
              </a:rPr>
              <a:t>Data and </a:t>
            </a:r>
            <a:r>
              <a:rPr lang="sv-SE" sz="900" dirty="0" smtClean="0">
                <a:solidFill>
                  <a:srgbClr val="000000"/>
                </a:solidFill>
              </a:rPr>
              <a:t>process </a:t>
            </a:r>
            <a:r>
              <a:rPr lang="sv-SE" sz="900" dirty="0">
                <a:solidFill>
                  <a:srgbClr val="000000"/>
                </a:solidFill>
              </a:rPr>
              <a:t>m</a:t>
            </a:r>
            <a:r>
              <a:rPr lang="sv-SE" sz="900" dirty="0" smtClean="0">
                <a:solidFill>
                  <a:srgbClr val="000000"/>
                </a:solidFill>
              </a:rPr>
              <a:t>ining</a:t>
            </a:r>
            <a:endParaRPr lang="sv-SE" sz="900" dirty="0">
              <a:solidFill>
                <a:srgbClr val="000000"/>
              </a:solidFill>
            </a:endParaRPr>
          </a:p>
        </p:txBody>
      </p:sp>
      <p:sp>
        <p:nvSpPr>
          <p:cNvPr id="25" name="Text Box 27"/>
          <p:cNvSpPr txBox="1">
            <a:spLocks noChangeArrowheads="1"/>
          </p:cNvSpPr>
          <p:nvPr/>
        </p:nvSpPr>
        <p:spPr bwMode="auto">
          <a:xfrm rot="18397394">
            <a:off x="573228" y="2963298"/>
            <a:ext cx="1306631" cy="253916"/>
          </a:xfrm>
          <a:prstGeom prst="rect">
            <a:avLst/>
          </a:prstGeom>
          <a:noFill/>
          <a:ln w="9525">
            <a:noFill/>
            <a:miter lim="800000"/>
            <a:headEnd/>
            <a:tailEnd/>
          </a:ln>
        </p:spPr>
        <p:txBody>
          <a:bodyPr wrap="square">
            <a:spAutoFit/>
          </a:bodyPr>
          <a:lstStyle/>
          <a:p>
            <a:pPr algn="ctr"/>
            <a:r>
              <a:rPr lang="sv-SE" sz="1050" b="1" dirty="0" smtClean="0">
                <a:latin typeface="Arial" charset="0"/>
              </a:rPr>
              <a:t>Decision models</a:t>
            </a:r>
            <a:endParaRPr lang="en-US" sz="1050" b="1" dirty="0">
              <a:latin typeface="Arial" charset="0"/>
            </a:endParaRPr>
          </a:p>
        </p:txBody>
      </p:sp>
      <p:sp>
        <p:nvSpPr>
          <p:cNvPr id="26" name="Rektangel 20"/>
          <p:cNvSpPr/>
          <p:nvPr/>
        </p:nvSpPr>
        <p:spPr>
          <a:xfrm>
            <a:off x="5484437" y="2456059"/>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a:solidFill>
                  <a:srgbClr val="000000"/>
                </a:solidFill>
              </a:rPr>
              <a:t>Lean</a:t>
            </a:r>
          </a:p>
        </p:txBody>
      </p:sp>
      <p:sp>
        <p:nvSpPr>
          <p:cNvPr id="51" name="textruta 2"/>
          <p:cNvSpPr txBox="1"/>
          <p:nvPr/>
        </p:nvSpPr>
        <p:spPr>
          <a:xfrm>
            <a:off x="7326715" y="1300277"/>
            <a:ext cx="1250663" cy="253916"/>
          </a:xfrm>
          <a:prstGeom prst="rect">
            <a:avLst/>
          </a:prstGeom>
          <a:noFill/>
        </p:spPr>
        <p:txBody>
          <a:bodyPr wrap="none" rtlCol="0">
            <a:spAutoFit/>
          </a:bodyPr>
          <a:lstStyle/>
          <a:p>
            <a:r>
              <a:rPr lang="sv-SE" sz="1050" dirty="0" smtClean="0"/>
              <a:t>Other areas related</a:t>
            </a:r>
            <a:endParaRPr lang="sv-SE" sz="1050" dirty="0"/>
          </a:p>
        </p:txBody>
      </p:sp>
      <p:sp>
        <p:nvSpPr>
          <p:cNvPr id="52" name="Rektangel 1"/>
          <p:cNvSpPr/>
          <p:nvPr/>
        </p:nvSpPr>
        <p:spPr>
          <a:xfrm>
            <a:off x="7318594" y="1601194"/>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Business processes</a:t>
            </a:r>
            <a:endParaRPr lang="sv-SE" sz="900" dirty="0">
              <a:solidFill>
                <a:srgbClr val="000000"/>
              </a:solidFill>
            </a:endParaRPr>
          </a:p>
        </p:txBody>
      </p:sp>
      <p:sp>
        <p:nvSpPr>
          <p:cNvPr id="53" name="Rektangel 18"/>
          <p:cNvSpPr/>
          <p:nvPr/>
        </p:nvSpPr>
        <p:spPr>
          <a:xfrm>
            <a:off x="7326717" y="2180361"/>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Models for decision</a:t>
            </a:r>
            <a:endParaRPr lang="sv-SE" sz="900" dirty="0">
              <a:solidFill>
                <a:srgbClr val="000000"/>
              </a:solidFill>
            </a:endParaRPr>
          </a:p>
        </p:txBody>
      </p:sp>
      <p:sp>
        <p:nvSpPr>
          <p:cNvPr id="54" name="Rektangel 19"/>
          <p:cNvSpPr/>
          <p:nvPr/>
        </p:nvSpPr>
        <p:spPr>
          <a:xfrm>
            <a:off x="7326718" y="2460599"/>
            <a:ext cx="1456998"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Data governance</a:t>
            </a:r>
            <a:endParaRPr lang="sv-SE" sz="900" dirty="0">
              <a:solidFill>
                <a:srgbClr val="000000"/>
              </a:solidFill>
            </a:endParaRPr>
          </a:p>
        </p:txBody>
      </p:sp>
      <p:sp>
        <p:nvSpPr>
          <p:cNvPr id="55" name="Rektangel 21"/>
          <p:cNvSpPr/>
          <p:nvPr/>
        </p:nvSpPr>
        <p:spPr>
          <a:xfrm>
            <a:off x="7326716" y="3326314"/>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Org structures</a:t>
            </a:r>
            <a:endParaRPr lang="sv-SE" sz="900" dirty="0">
              <a:solidFill>
                <a:srgbClr val="000000"/>
              </a:solidFill>
            </a:endParaRPr>
          </a:p>
        </p:txBody>
      </p:sp>
      <p:sp>
        <p:nvSpPr>
          <p:cNvPr id="56" name="Rektangel 21"/>
          <p:cNvSpPr/>
          <p:nvPr/>
        </p:nvSpPr>
        <p:spPr>
          <a:xfrm>
            <a:off x="7326715" y="3575873"/>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IT architecture</a:t>
            </a:r>
            <a:endParaRPr lang="sv-SE" sz="900" dirty="0">
              <a:solidFill>
                <a:srgbClr val="000000"/>
              </a:solidFill>
            </a:endParaRPr>
          </a:p>
        </p:txBody>
      </p:sp>
      <p:sp>
        <p:nvSpPr>
          <p:cNvPr id="57" name="Rektangel 20"/>
          <p:cNvSpPr/>
          <p:nvPr/>
        </p:nvSpPr>
        <p:spPr>
          <a:xfrm>
            <a:off x="7326716" y="2737866"/>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Master data management</a:t>
            </a:r>
            <a:endParaRPr lang="sv-SE" sz="900" dirty="0">
              <a:solidFill>
                <a:srgbClr val="000000"/>
              </a:solidFill>
            </a:endParaRPr>
          </a:p>
        </p:txBody>
      </p:sp>
      <p:sp>
        <p:nvSpPr>
          <p:cNvPr id="58" name="Rektangel 21"/>
          <p:cNvSpPr/>
          <p:nvPr/>
        </p:nvSpPr>
        <p:spPr>
          <a:xfrm>
            <a:off x="7326715" y="3873581"/>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Data repository</a:t>
            </a:r>
            <a:endParaRPr lang="sv-SE" sz="900" dirty="0">
              <a:solidFill>
                <a:srgbClr val="000000"/>
              </a:solidFill>
            </a:endParaRPr>
          </a:p>
        </p:txBody>
      </p:sp>
      <p:sp>
        <p:nvSpPr>
          <p:cNvPr id="59" name="Rektangel 21"/>
          <p:cNvSpPr/>
          <p:nvPr/>
        </p:nvSpPr>
        <p:spPr>
          <a:xfrm>
            <a:off x="7318594" y="4138730"/>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Cloud computing</a:t>
            </a:r>
            <a:endParaRPr lang="sv-SE" sz="900" dirty="0">
              <a:solidFill>
                <a:srgbClr val="000000"/>
              </a:solidFill>
            </a:endParaRPr>
          </a:p>
        </p:txBody>
      </p:sp>
      <p:sp>
        <p:nvSpPr>
          <p:cNvPr id="60" name="Rektangel 1"/>
          <p:cNvSpPr/>
          <p:nvPr/>
        </p:nvSpPr>
        <p:spPr>
          <a:xfrm>
            <a:off x="7329045" y="4721884"/>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Business case/ROI</a:t>
            </a:r>
            <a:endParaRPr lang="sv-SE" sz="900" dirty="0">
              <a:solidFill>
                <a:srgbClr val="000000"/>
              </a:solidFill>
            </a:endParaRPr>
          </a:p>
        </p:txBody>
      </p:sp>
      <p:sp>
        <p:nvSpPr>
          <p:cNvPr id="62" name="Rektangel 20"/>
          <p:cNvSpPr/>
          <p:nvPr/>
        </p:nvSpPr>
        <p:spPr>
          <a:xfrm>
            <a:off x="7326715" y="3023962"/>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Meta data management</a:t>
            </a:r>
            <a:endParaRPr lang="sv-SE" sz="900" dirty="0">
              <a:solidFill>
                <a:srgbClr val="000000"/>
              </a:solidFill>
            </a:endParaRPr>
          </a:p>
        </p:txBody>
      </p:sp>
      <p:sp>
        <p:nvSpPr>
          <p:cNvPr id="63" name="Rektangel 18"/>
          <p:cNvSpPr/>
          <p:nvPr/>
        </p:nvSpPr>
        <p:spPr>
          <a:xfrm>
            <a:off x="7317430" y="1900893"/>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Business rules </a:t>
            </a:r>
            <a:endParaRPr lang="sv-SE" sz="900" dirty="0">
              <a:solidFill>
                <a:srgbClr val="000000"/>
              </a:solidFill>
            </a:endParaRPr>
          </a:p>
        </p:txBody>
      </p:sp>
      <p:sp>
        <p:nvSpPr>
          <p:cNvPr id="64" name="Rektangel 1"/>
          <p:cNvSpPr/>
          <p:nvPr/>
        </p:nvSpPr>
        <p:spPr>
          <a:xfrm>
            <a:off x="7326715" y="4424176"/>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Security</a:t>
            </a:r>
            <a:endParaRPr lang="sv-SE" sz="900" dirty="0">
              <a:solidFill>
                <a:srgbClr val="000000"/>
              </a:solidFill>
            </a:endParaRPr>
          </a:p>
        </p:txBody>
      </p:sp>
      <p:sp>
        <p:nvSpPr>
          <p:cNvPr id="40" name="Rektangel 20"/>
          <p:cNvSpPr/>
          <p:nvPr/>
        </p:nvSpPr>
        <p:spPr>
          <a:xfrm>
            <a:off x="5474262" y="3947105"/>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Visualization techniques</a:t>
            </a:r>
            <a:endParaRPr lang="sv-SE" sz="900" dirty="0">
              <a:solidFill>
                <a:srgbClr val="000000"/>
              </a:solidFill>
            </a:endParaRPr>
          </a:p>
        </p:txBody>
      </p:sp>
      <p:sp>
        <p:nvSpPr>
          <p:cNvPr id="4" name="Rectangle 3"/>
          <p:cNvSpPr/>
          <p:nvPr/>
        </p:nvSpPr>
        <p:spPr>
          <a:xfrm>
            <a:off x="7317430" y="99152"/>
            <a:ext cx="1727418" cy="121068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100" name="Rectangle 2"/>
          <p:cNvSpPr>
            <a:spLocks noGrp="1" noChangeArrowheads="1"/>
          </p:cNvSpPr>
          <p:nvPr>
            <p:ph type="title"/>
          </p:nvPr>
        </p:nvSpPr>
        <p:spPr>
          <a:xfrm>
            <a:off x="443890" y="590727"/>
            <a:ext cx="9317055" cy="596700"/>
          </a:xfrm>
        </p:spPr>
        <p:txBody>
          <a:bodyPr>
            <a:noAutofit/>
          </a:bodyPr>
          <a:lstStyle/>
          <a:p>
            <a:pPr algn="l" eaLnBrk="1" hangingPunct="1"/>
            <a:r>
              <a:rPr lang="sv-SE" dirty="0" smtClean="0"/>
              <a:t>Business intelligence – an overview</a:t>
            </a:r>
            <a:endParaRPr lang="en-US" dirty="0" smtClean="0"/>
          </a:p>
        </p:txBody>
      </p:sp>
      <p:pic>
        <p:nvPicPr>
          <p:cNvPr id="2190" name="Picture 1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2119" y="3722657"/>
            <a:ext cx="1294418" cy="2993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1" name="Text Box 27"/>
          <p:cNvSpPr txBox="1">
            <a:spLocks noChangeArrowheads="1"/>
          </p:cNvSpPr>
          <p:nvPr/>
        </p:nvSpPr>
        <p:spPr bwMode="auto">
          <a:xfrm>
            <a:off x="1450099" y="3043477"/>
            <a:ext cx="1179473" cy="400110"/>
          </a:xfrm>
          <a:prstGeom prst="rect">
            <a:avLst/>
          </a:prstGeom>
          <a:noFill/>
          <a:ln w="9525">
            <a:noFill/>
            <a:miter lim="800000"/>
            <a:headEnd/>
            <a:tailEnd/>
          </a:ln>
        </p:spPr>
        <p:txBody>
          <a:bodyPr wrap="square">
            <a:spAutoFit/>
          </a:bodyPr>
          <a:lstStyle/>
          <a:p>
            <a:pPr algn="ctr"/>
            <a:r>
              <a:rPr lang="sv-SE" sz="1000" b="1" dirty="0" smtClean="0">
                <a:latin typeface="Arial" charset="0"/>
              </a:rPr>
              <a:t>Decisions on tactical level</a:t>
            </a:r>
            <a:endParaRPr lang="en-US" sz="1000" b="1" dirty="0">
              <a:latin typeface="Arial" charset="0"/>
            </a:endParaRPr>
          </a:p>
        </p:txBody>
      </p:sp>
      <p:sp>
        <p:nvSpPr>
          <p:cNvPr id="103" name="Text Box 27"/>
          <p:cNvSpPr txBox="1">
            <a:spLocks noChangeArrowheads="1"/>
          </p:cNvSpPr>
          <p:nvPr/>
        </p:nvSpPr>
        <p:spPr bwMode="auto">
          <a:xfrm>
            <a:off x="1499491" y="3609267"/>
            <a:ext cx="1462894" cy="400110"/>
          </a:xfrm>
          <a:prstGeom prst="rect">
            <a:avLst/>
          </a:prstGeom>
          <a:noFill/>
          <a:ln w="9525">
            <a:noFill/>
            <a:miter lim="800000"/>
            <a:headEnd/>
            <a:tailEnd/>
          </a:ln>
        </p:spPr>
        <p:txBody>
          <a:bodyPr wrap="square">
            <a:spAutoFit/>
          </a:bodyPr>
          <a:lstStyle/>
          <a:p>
            <a:pPr algn="ctr"/>
            <a:r>
              <a:rPr lang="sv-SE" sz="1000" b="1" dirty="0" smtClean="0">
                <a:latin typeface="Arial" charset="0"/>
              </a:rPr>
              <a:t>Decisions on operational level</a:t>
            </a:r>
            <a:endParaRPr lang="en-US" sz="1000" b="1" dirty="0">
              <a:latin typeface="Arial" charset="0"/>
            </a:endParaRPr>
          </a:p>
        </p:txBody>
      </p:sp>
      <p:pic>
        <p:nvPicPr>
          <p:cNvPr id="2195" name="Picture 14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82096" y="1588223"/>
            <a:ext cx="1583085" cy="18039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Box 5"/>
          <p:cNvSpPr txBox="1"/>
          <p:nvPr/>
        </p:nvSpPr>
        <p:spPr>
          <a:xfrm>
            <a:off x="1536745" y="4322386"/>
            <a:ext cx="2980303" cy="246221"/>
          </a:xfrm>
          <a:prstGeom prst="rect">
            <a:avLst/>
          </a:prstGeom>
          <a:noFill/>
        </p:spPr>
        <p:txBody>
          <a:bodyPr wrap="none" rtlCol="0">
            <a:spAutoFit/>
          </a:bodyPr>
          <a:lstStyle/>
          <a:p>
            <a:r>
              <a:rPr lang="sv-SE" sz="1000" dirty="0" smtClean="0"/>
              <a:t>Systems supporting decision making and data </a:t>
            </a:r>
            <a:r>
              <a:rPr lang="sv-SE" sz="1000" dirty="0"/>
              <a:t>sources</a:t>
            </a:r>
          </a:p>
        </p:txBody>
      </p:sp>
      <p:sp>
        <p:nvSpPr>
          <p:cNvPr id="104" name="textruta 2"/>
          <p:cNvSpPr txBox="1"/>
          <p:nvPr/>
        </p:nvSpPr>
        <p:spPr>
          <a:xfrm>
            <a:off x="3710957" y="3453760"/>
            <a:ext cx="1515158" cy="253916"/>
          </a:xfrm>
          <a:prstGeom prst="rect">
            <a:avLst/>
          </a:prstGeom>
          <a:noFill/>
        </p:spPr>
        <p:txBody>
          <a:bodyPr wrap="none" rtlCol="0">
            <a:spAutoFit/>
          </a:bodyPr>
          <a:lstStyle/>
          <a:p>
            <a:r>
              <a:rPr lang="sv-SE" sz="1050" dirty="0" smtClean="0"/>
              <a:t>System integration tools</a:t>
            </a:r>
            <a:endParaRPr lang="sv-SE" sz="1050" dirty="0"/>
          </a:p>
        </p:txBody>
      </p:sp>
      <p:sp>
        <p:nvSpPr>
          <p:cNvPr id="105" name="textruta 2"/>
          <p:cNvSpPr txBox="1"/>
          <p:nvPr/>
        </p:nvSpPr>
        <p:spPr>
          <a:xfrm>
            <a:off x="5742126" y="3693907"/>
            <a:ext cx="873957" cy="253916"/>
          </a:xfrm>
          <a:prstGeom prst="rect">
            <a:avLst/>
          </a:prstGeom>
          <a:noFill/>
        </p:spPr>
        <p:txBody>
          <a:bodyPr wrap="none" rtlCol="0">
            <a:spAutoFit/>
          </a:bodyPr>
          <a:lstStyle/>
          <a:p>
            <a:r>
              <a:rPr lang="sv-SE" sz="1050" dirty="0" smtClean="0"/>
              <a:t>Visualization</a:t>
            </a:r>
            <a:endParaRPr lang="sv-SE" sz="1050" dirty="0"/>
          </a:p>
        </p:txBody>
      </p:sp>
    </p:spTree>
    <p:extLst>
      <p:ext uri="{BB962C8B-B14F-4D97-AF65-F5344CB8AC3E}">
        <p14:creationId xmlns:p14="http://schemas.microsoft.com/office/powerpoint/2010/main" val="389192815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BI solution: Data Warehouse</a:t>
            </a:r>
            <a:endParaRPr lang="sv-SE" dirty="0"/>
          </a:p>
        </p:txBody>
      </p:sp>
      <p:sp>
        <p:nvSpPr>
          <p:cNvPr id="5" name="TextBox 4"/>
          <p:cNvSpPr txBox="1"/>
          <p:nvPr/>
        </p:nvSpPr>
        <p:spPr>
          <a:xfrm>
            <a:off x="5989289" y="1579710"/>
            <a:ext cx="1931839" cy="276999"/>
          </a:xfrm>
          <a:prstGeom prst="rect">
            <a:avLst/>
          </a:prstGeom>
          <a:noFill/>
        </p:spPr>
        <p:txBody>
          <a:bodyPr wrap="square" rtlCol="0">
            <a:spAutoFit/>
          </a:bodyPr>
          <a:lstStyle/>
          <a:p>
            <a:r>
              <a:rPr lang="sv-SE" sz="1200" dirty="0" smtClean="0"/>
              <a:t>Executives</a:t>
            </a:r>
            <a:endParaRPr lang="sv-SE" sz="1200" dirty="0"/>
          </a:p>
        </p:txBody>
      </p:sp>
      <p:sp>
        <p:nvSpPr>
          <p:cNvPr id="6" name="AutoShape 19"/>
          <p:cNvSpPr>
            <a:spLocks noChangeArrowheads="1"/>
          </p:cNvSpPr>
          <p:nvPr/>
        </p:nvSpPr>
        <p:spPr bwMode="auto">
          <a:xfrm>
            <a:off x="2847651" y="4076329"/>
            <a:ext cx="428625" cy="3750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7" name="AutoShape 19"/>
          <p:cNvSpPr>
            <a:spLocks noChangeArrowheads="1"/>
          </p:cNvSpPr>
          <p:nvPr/>
        </p:nvSpPr>
        <p:spPr bwMode="auto">
          <a:xfrm>
            <a:off x="1376788" y="3949081"/>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8" name="Text Box 51"/>
          <p:cNvSpPr txBox="1">
            <a:spLocks noChangeArrowheads="1"/>
          </p:cNvSpPr>
          <p:nvPr/>
        </p:nvSpPr>
        <p:spPr bwMode="auto">
          <a:xfrm>
            <a:off x="792000" y="3976455"/>
            <a:ext cx="1587736" cy="290126"/>
          </a:xfrm>
          <a:prstGeom prst="rect">
            <a:avLst/>
          </a:prstGeom>
          <a:noFill/>
          <a:ln w="9525">
            <a:noFill/>
            <a:miter lim="800000"/>
            <a:headEnd/>
            <a:tailEnd/>
          </a:ln>
        </p:spPr>
        <p:txBody>
          <a:bodyPr lIns="127300" tIns="63650" rIns="127300" bIns="63650">
            <a:spAutoFit/>
          </a:bodyPr>
          <a:lstStyle/>
          <a:p>
            <a:pPr algn="ctr"/>
            <a:r>
              <a:rPr lang="sv-SE" sz="1050" dirty="0" smtClean="0">
                <a:latin typeface="Arial Black" pitchFamily="34" charset="0"/>
              </a:rPr>
              <a:t>IT</a:t>
            </a:r>
            <a:endParaRPr lang="sv-SE" sz="1050" dirty="0">
              <a:latin typeface="Arial Black" pitchFamily="34" charset="0"/>
            </a:endParaRPr>
          </a:p>
        </p:txBody>
      </p:sp>
      <p:sp>
        <p:nvSpPr>
          <p:cNvPr id="9" name="AutoShape 19"/>
          <p:cNvSpPr>
            <a:spLocks noChangeArrowheads="1"/>
          </p:cNvSpPr>
          <p:nvPr/>
        </p:nvSpPr>
        <p:spPr bwMode="auto">
          <a:xfrm>
            <a:off x="2261929" y="3529475"/>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dirty="0"/>
          </a:p>
        </p:txBody>
      </p:sp>
      <p:sp>
        <p:nvSpPr>
          <p:cNvPr id="10" name="Text Box 51"/>
          <p:cNvSpPr txBox="1">
            <a:spLocks noChangeArrowheads="1"/>
          </p:cNvSpPr>
          <p:nvPr/>
        </p:nvSpPr>
        <p:spPr bwMode="auto">
          <a:xfrm>
            <a:off x="1645287" y="3592478"/>
            <a:ext cx="1587736" cy="290126"/>
          </a:xfrm>
          <a:prstGeom prst="rect">
            <a:avLst/>
          </a:prstGeom>
          <a:noFill/>
          <a:ln w="9525">
            <a:noFill/>
            <a:miter lim="800000"/>
            <a:headEnd/>
            <a:tailEnd/>
          </a:ln>
        </p:spPr>
        <p:txBody>
          <a:bodyPr lIns="127300" tIns="63650" rIns="127300" bIns="63650">
            <a:spAutoFit/>
          </a:bodyPr>
          <a:lstStyle/>
          <a:p>
            <a:pPr algn="ctr"/>
            <a:r>
              <a:rPr lang="sv-SE" sz="1050" dirty="0" smtClean="0">
                <a:latin typeface="Arial Black" pitchFamily="34" charset="0"/>
              </a:rPr>
              <a:t>IT</a:t>
            </a:r>
            <a:endParaRPr lang="sv-SE" sz="1050" dirty="0">
              <a:latin typeface="Arial Black" pitchFamily="34" charset="0"/>
            </a:endParaRPr>
          </a:p>
        </p:txBody>
      </p:sp>
      <p:sp>
        <p:nvSpPr>
          <p:cNvPr id="11" name="AutoShape 19"/>
          <p:cNvSpPr>
            <a:spLocks noChangeArrowheads="1"/>
          </p:cNvSpPr>
          <p:nvPr/>
        </p:nvSpPr>
        <p:spPr bwMode="auto">
          <a:xfrm>
            <a:off x="3051552" y="3083043"/>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12" name="Text Box 51"/>
          <p:cNvSpPr txBox="1">
            <a:spLocks noChangeArrowheads="1"/>
          </p:cNvSpPr>
          <p:nvPr/>
        </p:nvSpPr>
        <p:spPr bwMode="auto">
          <a:xfrm>
            <a:off x="2465703" y="3133987"/>
            <a:ext cx="1587736" cy="290126"/>
          </a:xfrm>
          <a:prstGeom prst="rect">
            <a:avLst/>
          </a:prstGeom>
          <a:noFill/>
          <a:ln w="9525">
            <a:noFill/>
            <a:miter lim="800000"/>
            <a:headEnd/>
            <a:tailEnd/>
          </a:ln>
        </p:spPr>
        <p:txBody>
          <a:bodyPr lIns="127300" tIns="63650" rIns="127300" bIns="63650">
            <a:spAutoFit/>
          </a:bodyPr>
          <a:lstStyle/>
          <a:p>
            <a:pPr algn="ctr"/>
            <a:r>
              <a:rPr lang="sv-SE" sz="1050" dirty="0" smtClean="0">
                <a:latin typeface="Arial Black" pitchFamily="34" charset="0"/>
              </a:rPr>
              <a:t>IT</a:t>
            </a:r>
            <a:endParaRPr lang="sv-SE" sz="1050" dirty="0">
              <a:latin typeface="Arial Black" pitchFamily="34" charset="0"/>
            </a:endParaRPr>
          </a:p>
        </p:txBody>
      </p:sp>
      <p:pic>
        <p:nvPicPr>
          <p:cNvPr id="13" name="Picture 6"/>
          <p:cNvPicPr>
            <a:picLocks noChangeAspect="1" noChangeArrowheads="1"/>
          </p:cNvPicPr>
          <p:nvPr/>
        </p:nvPicPr>
        <p:blipFill>
          <a:blip r:embed="rId2" cstate="print"/>
          <a:srcRect/>
          <a:stretch>
            <a:fillRect/>
          </a:stretch>
        </p:blipFill>
        <p:spPr bwMode="auto">
          <a:xfrm>
            <a:off x="5936223" y="1892838"/>
            <a:ext cx="910613" cy="512699"/>
          </a:xfrm>
          <a:prstGeom prst="rect">
            <a:avLst/>
          </a:prstGeom>
          <a:noFill/>
          <a:ln w="9525">
            <a:noFill/>
            <a:miter lim="800000"/>
            <a:headEnd/>
            <a:tailEnd/>
          </a:ln>
        </p:spPr>
      </p:pic>
      <p:pic>
        <p:nvPicPr>
          <p:cNvPr id="14" name="Picture 8"/>
          <p:cNvPicPr>
            <a:picLocks noChangeAspect="1" noChangeArrowheads="1"/>
          </p:cNvPicPr>
          <p:nvPr/>
        </p:nvPicPr>
        <p:blipFill>
          <a:blip r:embed="rId3" cstate="print"/>
          <a:srcRect/>
          <a:stretch>
            <a:fillRect/>
          </a:stretch>
        </p:blipFill>
        <p:spPr bwMode="auto">
          <a:xfrm>
            <a:off x="1141176" y="2606804"/>
            <a:ext cx="732727" cy="503066"/>
          </a:xfrm>
          <a:prstGeom prst="rect">
            <a:avLst/>
          </a:prstGeom>
          <a:noFill/>
          <a:ln w="9525">
            <a:noFill/>
            <a:miter lim="800000"/>
            <a:headEnd/>
            <a:tailEnd/>
          </a:ln>
        </p:spPr>
      </p:pic>
      <p:sp>
        <p:nvSpPr>
          <p:cNvPr id="15" name="TextBox 14"/>
          <p:cNvSpPr txBox="1"/>
          <p:nvPr/>
        </p:nvSpPr>
        <p:spPr>
          <a:xfrm>
            <a:off x="1099783" y="3116237"/>
            <a:ext cx="1375472" cy="276999"/>
          </a:xfrm>
          <a:prstGeom prst="rect">
            <a:avLst/>
          </a:prstGeom>
          <a:noFill/>
        </p:spPr>
        <p:txBody>
          <a:bodyPr wrap="square" rtlCol="0">
            <a:spAutoFit/>
          </a:bodyPr>
          <a:lstStyle/>
          <a:p>
            <a:r>
              <a:rPr lang="sv-SE" sz="1200" dirty="0" smtClean="0"/>
              <a:t>Department</a:t>
            </a:r>
            <a:endParaRPr lang="sv-SE" sz="1200" dirty="0"/>
          </a:p>
        </p:txBody>
      </p:sp>
      <p:pic>
        <p:nvPicPr>
          <p:cNvPr id="16" name="Picture 9"/>
          <p:cNvPicPr>
            <a:picLocks noChangeAspect="1" noChangeArrowheads="1"/>
          </p:cNvPicPr>
          <p:nvPr/>
        </p:nvPicPr>
        <p:blipFill>
          <a:blip r:embed="rId4" cstate="print"/>
          <a:srcRect/>
          <a:stretch>
            <a:fillRect/>
          </a:stretch>
        </p:blipFill>
        <p:spPr bwMode="auto">
          <a:xfrm>
            <a:off x="1956270" y="2233603"/>
            <a:ext cx="684551" cy="443513"/>
          </a:xfrm>
          <a:prstGeom prst="rect">
            <a:avLst/>
          </a:prstGeom>
          <a:noFill/>
          <a:ln w="9525">
            <a:noFill/>
            <a:miter lim="800000"/>
            <a:headEnd/>
            <a:tailEnd/>
          </a:ln>
        </p:spPr>
      </p:pic>
      <p:sp>
        <p:nvSpPr>
          <p:cNvPr id="17" name="TextBox 16"/>
          <p:cNvSpPr txBox="1"/>
          <p:nvPr/>
        </p:nvSpPr>
        <p:spPr>
          <a:xfrm>
            <a:off x="1876669" y="2683483"/>
            <a:ext cx="1375472" cy="276999"/>
          </a:xfrm>
          <a:prstGeom prst="rect">
            <a:avLst/>
          </a:prstGeom>
          <a:noFill/>
        </p:spPr>
        <p:txBody>
          <a:bodyPr wrap="square" rtlCol="0">
            <a:spAutoFit/>
          </a:bodyPr>
          <a:lstStyle/>
          <a:p>
            <a:r>
              <a:rPr lang="sv-SE" sz="1200" dirty="0" smtClean="0"/>
              <a:t>Department</a:t>
            </a:r>
            <a:endParaRPr lang="sv-SE" sz="1200" dirty="0"/>
          </a:p>
        </p:txBody>
      </p:sp>
      <p:pic>
        <p:nvPicPr>
          <p:cNvPr id="18" name="Picture 10"/>
          <p:cNvPicPr>
            <a:picLocks noChangeAspect="1" noChangeArrowheads="1"/>
          </p:cNvPicPr>
          <p:nvPr/>
        </p:nvPicPr>
        <p:blipFill>
          <a:blip r:embed="rId5" cstate="print"/>
          <a:srcRect/>
          <a:stretch>
            <a:fillRect/>
          </a:stretch>
        </p:blipFill>
        <p:spPr bwMode="auto">
          <a:xfrm>
            <a:off x="2873250" y="1916162"/>
            <a:ext cx="841220" cy="356604"/>
          </a:xfrm>
          <a:prstGeom prst="rect">
            <a:avLst/>
          </a:prstGeom>
          <a:noFill/>
          <a:ln w="9525">
            <a:noFill/>
            <a:miter lim="800000"/>
            <a:headEnd/>
            <a:tailEnd/>
          </a:ln>
        </p:spPr>
      </p:pic>
      <p:sp>
        <p:nvSpPr>
          <p:cNvPr id="19" name="TextBox 18"/>
          <p:cNvSpPr txBox="1"/>
          <p:nvPr/>
        </p:nvSpPr>
        <p:spPr>
          <a:xfrm>
            <a:off x="2873251" y="2301143"/>
            <a:ext cx="1375472" cy="276999"/>
          </a:xfrm>
          <a:prstGeom prst="rect">
            <a:avLst/>
          </a:prstGeom>
          <a:noFill/>
        </p:spPr>
        <p:txBody>
          <a:bodyPr wrap="square" rtlCol="0">
            <a:spAutoFit/>
          </a:bodyPr>
          <a:lstStyle/>
          <a:p>
            <a:r>
              <a:rPr lang="sv-SE" sz="1200" dirty="0" smtClean="0"/>
              <a:t>Department</a:t>
            </a:r>
            <a:endParaRPr lang="sv-SE" sz="1200" dirty="0"/>
          </a:p>
        </p:txBody>
      </p:sp>
      <p:cxnSp>
        <p:nvCxnSpPr>
          <p:cNvPr id="20" name="Straight Arrow Connector 19"/>
          <p:cNvCxnSpPr/>
          <p:nvPr/>
        </p:nvCxnSpPr>
        <p:spPr>
          <a:xfrm rot="5400000">
            <a:off x="1344949" y="3660018"/>
            <a:ext cx="305660"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rot="5400000">
            <a:off x="2211517" y="3302883"/>
            <a:ext cx="407547"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rot="5400000">
            <a:off x="3077556" y="2793450"/>
            <a:ext cx="305660"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3" name="Text Box 51"/>
          <p:cNvSpPr txBox="1">
            <a:spLocks noChangeArrowheads="1"/>
          </p:cNvSpPr>
          <p:nvPr/>
        </p:nvSpPr>
        <p:spPr bwMode="auto">
          <a:xfrm>
            <a:off x="2261930" y="4148446"/>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ETL</a:t>
            </a:r>
          </a:p>
        </p:txBody>
      </p:sp>
      <p:cxnSp>
        <p:nvCxnSpPr>
          <p:cNvPr id="24" name="Straight Arrow Connector 23"/>
          <p:cNvCxnSpPr/>
          <p:nvPr/>
        </p:nvCxnSpPr>
        <p:spPr>
          <a:xfrm rot="5400000">
            <a:off x="2898723" y="3685489"/>
            <a:ext cx="509434" cy="15283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rot="16200000" flipH="1">
            <a:off x="2516647" y="3965678"/>
            <a:ext cx="254717" cy="254717"/>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1905326" y="4169451"/>
            <a:ext cx="815095" cy="15283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8" name="AutoShape 19"/>
          <p:cNvSpPr>
            <a:spLocks noChangeArrowheads="1"/>
          </p:cNvSpPr>
          <p:nvPr/>
        </p:nvSpPr>
        <p:spPr bwMode="auto">
          <a:xfrm>
            <a:off x="4503440" y="3965678"/>
            <a:ext cx="1426415" cy="356604"/>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29" name="Text Box 51"/>
          <p:cNvSpPr txBox="1">
            <a:spLocks noChangeArrowheads="1"/>
          </p:cNvSpPr>
          <p:nvPr/>
        </p:nvSpPr>
        <p:spPr bwMode="auto">
          <a:xfrm>
            <a:off x="4401553" y="4011300"/>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Data warehouse</a:t>
            </a:r>
          </a:p>
        </p:txBody>
      </p:sp>
      <p:cxnSp>
        <p:nvCxnSpPr>
          <p:cNvPr id="35" name="Straight Arrow Connector 34"/>
          <p:cNvCxnSpPr/>
          <p:nvPr/>
        </p:nvCxnSpPr>
        <p:spPr>
          <a:xfrm flipV="1">
            <a:off x="3331741" y="4220395"/>
            <a:ext cx="1018868" cy="50944"/>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flipV="1">
            <a:off x="5290515" y="2348137"/>
            <a:ext cx="1172115" cy="146524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52" name="TextBox 51"/>
          <p:cNvSpPr txBox="1"/>
          <p:nvPr/>
        </p:nvSpPr>
        <p:spPr>
          <a:xfrm>
            <a:off x="6561273" y="2500020"/>
            <a:ext cx="2163054" cy="2723823"/>
          </a:xfrm>
          <a:prstGeom prst="rect">
            <a:avLst/>
          </a:prstGeom>
          <a:noFill/>
        </p:spPr>
        <p:txBody>
          <a:bodyPr wrap="square" rtlCol="0">
            <a:spAutoFit/>
          </a:bodyPr>
          <a:lstStyle/>
          <a:p>
            <a:r>
              <a:rPr lang="sv-SE" sz="1400" b="1" dirty="0" smtClean="0"/>
              <a:t>What problem does DW address:</a:t>
            </a:r>
          </a:p>
          <a:p>
            <a:pPr marL="285750" indent="-285750">
              <a:buFontTx/>
              <a:buChar char="-"/>
            </a:pPr>
            <a:r>
              <a:rPr lang="sv-SE" sz="1300" dirty="0" smtClean="0"/>
              <a:t>Data about customers, artefacts/products, museusm are spread out in different IT systems</a:t>
            </a:r>
          </a:p>
          <a:p>
            <a:pPr marL="285750" indent="-285750">
              <a:buFontTx/>
              <a:buChar char="-"/>
            </a:pPr>
            <a:r>
              <a:rPr lang="sv-SE" sz="1300" dirty="0" smtClean="0"/>
              <a:t>Data in th different systems has different defintions</a:t>
            </a:r>
          </a:p>
          <a:p>
            <a:pPr marL="285750" indent="-285750">
              <a:buFontTx/>
              <a:buChar char="-"/>
            </a:pPr>
            <a:r>
              <a:rPr lang="sv-SE" sz="1300" dirty="0" smtClean="0"/>
              <a:t>The IT systems can be hard to query</a:t>
            </a:r>
          </a:p>
          <a:p>
            <a:endParaRPr lang="sv-SE" sz="1300" dirty="0" smtClean="0"/>
          </a:p>
          <a:p>
            <a:r>
              <a:rPr lang="sv-SE" sz="1300" dirty="0" smtClean="0"/>
              <a:t>  </a:t>
            </a:r>
            <a:endParaRPr lang="sv-SE" sz="1300" dirty="0"/>
          </a:p>
        </p:txBody>
      </p:sp>
    </p:spTree>
    <p:extLst>
      <p:ext uri="{BB962C8B-B14F-4D97-AF65-F5344CB8AC3E}">
        <p14:creationId xmlns:p14="http://schemas.microsoft.com/office/powerpoint/2010/main" val="2672181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BI solution: Data Warehouse</a:t>
            </a:r>
            <a:endParaRPr lang="sv-SE" dirty="0"/>
          </a:p>
        </p:txBody>
      </p:sp>
      <p:sp>
        <p:nvSpPr>
          <p:cNvPr id="5" name="TextBox 4"/>
          <p:cNvSpPr txBox="1"/>
          <p:nvPr/>
        </p:nvSpPr>
        <p:spPr>
          <a:xfrm>
            <a:off x="5989289" y="1579710"/>
            <a:ext cx="1931839" cy="276999"/>
          </a:xfrm>
          <a:prstGeom prst="rect">
            <a:avLst/>
          </a:prstGeom>
          <a:noFill/>
        </p:spPr>
        <p:txBody>
          <a:bodyPr wrap="square" rtlCol="0">
            <a:spAutoFit/>
          </a:bodyPr>
          <a:lstStyle/>
          <a:p>
            <a:r>
              <a:rPr lang="sv-SE" sz="1200" dirty="0" smtClean="0"/>
              <a:t>Executives</a:t>
            </a:r>
            <a:endParaRPr lang="sv-SE" sz="1200" dirty="0"/>
          </a:p>
        </p:txBody>
      </p:sp>
      <p:sp>
        <p:nvSpPr>
          <p:cNvPr id="6" name="AutoShape 19"/>
          <p:cNvSpPr>
            <a:spLocks noChangeArrowheads="1"/>
          </p:cNvSpPr>
          <p:nvPr/>
        </p:nvSpPr>
        <p:spPr bwMode="auto">
          <a:xfrm>
            <a:off x="2847651" y="4076329"/>
            <a:ext cx="428625" cy="3750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7" name="AutoShape 19"/>
          <p:cNvSpPr>
            <a:spLocks noChangeArrowheads="1"/>
          </p:cNvSpPr>
          <p:nvPr/>
        </p:nvSpPr>
        <p:spPr bwMode="auto">
          <a:xfrm>
            <a:off x="1376788" y="3949081"/>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8" name="Text Box 51"/>
          <p:cNvSpPr txBox="1">
            <a:spLocks noChangeArrowheads="1"/>
          </p:cNvSpPr>
          <p:nvPr/>
        </p:nvSpPr>
        <p:spPr bwMode="auto">
          <a:xfrm>
            <a:off x="792000" y="3976455"/>
            <a:ext cx="1587736" cy="290126"/>
          </a:xfrm>
          <a:prstGeom prst="rect">
            <a:avLst/>
          </a:prstGeom>
          <a:noFill/>
          <a:ln w="9525">
            <a:noFill/>
            <a:miter lim="800000"/>
            <a:headEnd/>
            <a:tailEnd/>
          </a:ln>
        </p:spPr>
        <p:txBody>
          <a:bodyPr lIns="127300" tIns="63650" rIns="127300" bIns="63650">
            <a:spAutoFit/>
          </a:bodyPr>
          <a:lstStyle/>
          <a:p>
            <a:pPr algn="ctr"/>
            <a:r>
              <a:rPr lang="sv-SE" sz="1050" dirty="0" smtClean="0">
                <a:latin typeface="Arial Black" pitchFamily="34" charset="0"/>
              </a:rPr>
              <a:t>IT</a:t>
            </a:r>
            <a:endParaRPr lang="sv-SE" sz="1050" dirty="0">
              <a:latin typeface="Arial Black" pitchFamily="34" charset="0"/>
            </a:endParaRPr>
          </a:p>
        </p:txBody>
      </p:sp>
      <p:sp>
        <p:nvSpPr>
          <p:cNvPr id="9" name="AutoShape 19"/>
          <p:cNvSpPr>
            <a:spLocks noChangeArrowheads="1"/>
          </p:cNvSpPr>
          <p:nvPr/>
        </p:nvSpPr>
        <p:spPr bwMode="auto">
          <a:xfrm>
            <a:off x="2261929" y="3529475"/>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dirty="0"/>
          </a:p>
        </p:txBody>
      </p:sp>
      <p:sp>
        <p:nvSpPr>
          <p:cNvPr id="10" name="Text Box 51"/>
          <p:cNvSpPr txBox="1">
            <a:spLocks noChangeArrowheads="1"/>
          </p:cNvSpPr>
          <p:nvPr/>
        </p:nvSpPr>
        <p:spPr bwMode="auto">
          <a:xfrm>
            <a:off x="1645287" y="3592478"/>
            <a:ext cx="1587736" cy="290126"/>
          </a:xfrm>
          <a:prstGeom prst="rect">
            <a:avLst/>
          </a:prstGeom>
          <a:noFill/>
          <a:ln w="9525">
            <a:noFill/>
            <a:miter lim="800000"/>
            <a:headEnd/>
            <a:tailEnd/>
          </a:ln>
        </p:spPr>
        <p:txBody>
          <a:bodyPr lIns="127300" tIns="63650" rIns="127300" bIns="63650">
            <a:spAutoFit/>
          </a:bodyPr>
          <a:lstStyle/>
          <a:p>
            <a:pPr algn="ctr"/>
            <a:r>
              <a:rPr lang="sv-SE" sz="1050" dirty="0" smtClean="0">
                <a:latin typeface="Arial Black" pitchFamily="34" charset="0"/>
              </a:rPr>
              <a:t>IT</a:t>
            </a:r>
            <a:endParaRPr lang="sv-SE" sz="1050" dirty="0">
              <a:latin typeface="Arial Black" pitchFamily="34" charset="0"/>
            </a:endParaRPr>
          </a:p>
        </p:txBody>
      </p:sp>
      <p:sp>
        <p:nvSpPr>
          <p:cNvPr id="11" name="AutoShape 19"/>
          <p:cNvSpPr>
            <a:spLocks noChangeArrowheads="1"/>
          </p:cNvSpPr>
          <p:nvPr/>
        </p:nvSpPr>
        <p:spPr bwMode="auto">
          <a:xfrm>
            <a:off x="3051552" y="3083043"/>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12" name="Text Box 51"/>
          <p:cNvSpPr txBox="1">
            <a:spLocks noChangeArrowheads="1"/>
          </p:cNvSpPr>
          <p:nvPr/>
        </p:nvSpPr>
        <p:spPr bwMode="auto">
          <a:xfrm>
            <a:off x="2465703" y="3133987"/>
            <a:ext cx="1587736" cy="290126"/>
          </a:xfrm>
          <a:prstGeom prst="rect">
            <a:avLst/>
          </a:prstGeom>
          <a:noFill/>
          <a:ln w="9525">
            <a:noFill/>
            <a:miter lim="800000"/>
            <a:headEnd/>
            <a:tailEnd/>
          </a:ln>
        </p:spPr>
        <p:txBody>
          <a:bodyPr lIns="127300" tIns="63650" rIns="127300" bIns="63650">
            <a:spAutoFit/>
          </a:bodyPr>
          <a:lstStyle/>
          <a:p>
            <a:pPr algn="ctr"/>
            <a:r>
              <a:rPr lang="sv-SE" sz="1050" dirty="0" smtClean="0">
                <a:latin typeface="Arial Black" pitchFamily="34" charset="0"/>
              </a:rPr>
              <a:t>IT</a:t>
            </a:r>
            <a:endParaRPr lang="sv-SE" sz="1050" dirty="0">
              <a:latin typeface="Arial Black" pitchFamily="34" charset="0"/>
            </a:endParaRPr>
          </a:p>
        </p:txBody>
      </p:sp>
      <p:pic>
        <p:nvPicPr>
          <p:cNvPr id="13" name="Picture 6"/>
          <p:cNvPicPr>
            <a:picLocks noChangeAspect="1" noChangeArrowheads="1"/>
          </p:cNvPicPr>
          <p:nvPr/>
        </p:nvPicPr>
        <p:blipFill>
          <a:blip r:embed="rId2" cstate="print"/>
          <a:srcRect/>
          <a:stretch>
            <a:fillRect/>
          </a:stretch>
        </p:blipFill>
        <p:spPr bwMode="auto">
          <a:xfrm>
            <a:off x="5936223" y="1892838"/>
            <a:ext cx="910613" cy="512699"/>
          </a:xfrm>
          <a:prstGeom prst="rect">
            <a:avLst/>
          </a:prstGeom>
          <a:noFill/>
          <a:ln w="9525">
            <a:noFill/>
            <a:miter lim="800000"/>
            <a:headEnd/>
            <a:tailEnd/>
          </a:ln>
        </p:spPr>
      </p:pic>
      <p:pic>
        <p:nvPicPr>
          <p:cNvPr id="14" name="Picture 8"/>
          <p:cNvPicPr>
            <a:picLocks noChangeAspect="1" noChangeArrowheads="1"/>
          </p:cNvPicPr>
          <p:nvPr/>
        </p:nvPicPr>
        <p:blipFill>
          <a:blip r:embed="rId3" cstate="print"/>
          <a:srcRect/>
          <a:stretch>
            <a:fillRect/>
          </a:stretch>
        </p:blipFill>
        <p:spPr bwMode="auto">
          <a:xfrm>
            <a:off x="1141176" y="2606804"/>
            <a:ext cx="732727" cy="503066"/>
          </a:xfrm>
          <a:prstGeom prst="rect">
            <a:avLst/>
          </a:prstGeom>
          <a:noFill/>
          <a:ln w="9525">
            <a:noFill/>
            <a:miter lim="800000"/>
            <a:headEnd/>
            <a:tailEnd/>
          </a:ln>
        </p:spPr>
      </p:pic>
      <p:sp>
        <p:nvSpPr>
          <p:cNvPr id="15" name="TextBox 14"/>
          <p:cNvSpPr txBox="1"/>
          <p:nvPr/>
        </p:nvSpPr>
        <p:spPr>
          <a:xfrm>
            <a:off x="1099783" y="3116237"/>
            <a:ext cx="1375472" cy="276999"/>
          </a:xfrm>
          <a:prstGeom prst="rect">
            <a:avLst/>
          </a:prstGeom>
          <a:noFill/>
        </p:spPr>
        <p:txBody>
          <a:bodyPr wrap="square" rtlCol="0">
            <a:spAutoFit/>
          </a:bodyPr>
          <a:lstStyle/>
          <a:p>
            <a:r>
              <a:rPr lang="sv-SE" sz="1200" dirty="0" smtClean="0"/>
              <a:t>Department</a:t>
            </a:r>
            <a:endParaRPr lang="sv-SE" sz="1200" dirty="0"/>
          </a:p>
        </p:txBody>
      </p:sp>
      <p:pic>
        <p:nvPicPr>
          <p:cNvPr id="16" name="Picture 9"/>
          <p:cNvPicPr>
            <a:picLocks noChangeAspect="1" noChangeArrowheads="1"/>
          </p:cNvPicPr>
          <p:nvPr/>
        </p:nvPicPr>
        <p:blipFill>
          <a:blip r:embed="rId4" cstate="print"/>
          <a:srcRect/>
          <a:stretch>
            <a:fillRect/>
          </a:stretch>
        </p:blipFill>
        <p:spPr bwMode="auto">
          <a:xfrm>
            <a:off x="1956270" y="2233603"/>
            <a:ext cx="684551" cy="443513"/>
          </a:xfrm>
          <a:prstGeom prst="rect">
            <a:avLst/>
          </a:prstGeom>
          <a:noFill/>
          <a:ln w="9525">
            <a:noFill/>
            <a:miter lim="800000"/>
            <a:headEnd/>
            <a:tailEnd/>
          </a:ln>
        </p:spPr>
      </p:pic>
      <p:sp>
        <p:nvSpPr>
          <p:cNvPr id="17" name="TextBox 16"/>
          <p:cNvSpPr txBox="1"/>
          <p:nvPr/>
        </p:nvSpPr>
        <p:spPr>
          <a:xfrm>
            <a:off x="1876669" y="2683483"/>
            <a:ext cx="1375472" cy="276999"/>
          </a:xfrm>
          <a:prstGeom prst="rect">
            <a:avLst/>
          </a:prstGeom>
          <a:noFill/>
        </p:spPr>
        <p:txBody>
          <a:bodyPr wrap="square" rtlCol="0">
            <a:spAutoFit/>
          </a:bodyPr>
          <a:lstStyle/>
          <a:p>
            <a:r>
              <a:rPr lang="sv-SE" sz="1200" dirty="0" smtClean="0"/>
              <a:t>Department</a:t>
            </a:r>
            <a:endParaRPr lang="sv-SE" sz="1200" dirty="0"/>
          </a:p>
        </p:txBody>
      </p:sp>
      <p:pic>
        <p:nvPicPr>
          <p:cNvPr id="18" name="Picture 10"/>
          <p:cNvPicPr>
            <a:picLocks noChangeAspect="1" noChangeArrowheads="1"/>
          </p:cNvPicPr>
          <p:nvPr/>
        </p:nvPicPr>
        <p:blipFill>
          <a:blip r:embed="rId5" cstate="print"/>
          <a:srcRect/>
          <a:stretch>
            <a:fillRect/>
          </a:stretch>
        </p:blipFill>
        <p:spPr bwMode="auto">
          <a:xfrm>
            <a:off x="2873250" y="1916162"/>
            <a:ext cx="841220" cy="356604"/>
          </a:xfrm>
          <a:prstGeom prst="rect">
            <a:avLst/>
          </a:prstGeom>
          <a:noFill/>
          <a:ln w="9525">
            <a:noFill/>
            <a:miter lim="800000"/>
            <a:headEnd/>
            <a:tailEnd/>
          </a:ln>
        </p:spPr>
      </p:pic>
      <p:sp>
        <p:nvSpPr>
          <p:cNvPr id="19" name="TextBox 18"/>
          <p:cNvSpPr txBox="1"/>
          <p:nvPr/>
        </p:nvSpPr>
        <p:spPr>
          <a:xfrm>
            <a:off x="2873251" y="2301143"/>
            <a:ext cx="1375472" cy="276999"/>
          </a:xfrm>
          <a:prstGeom prst="rect">
            <a:avLst/>
          </a:prstGeom>
          <a:noFill/>
        </p:spPr>
        <p:txBody>
          <a:bodyPr wrap="square" rtlCol="0">
            <a:spAutoFit/>
          </a:bodyPr>
          <a:lstStyle/>
          <a:p>
            <a:r>
              <a:rPr lang="sv-SE" sz="1200" dirty="0" smtClean="0"/>
              <a:t>Department</a:t>
            </a:r>
            <a:endParaRPr lang="sv-SE" sz="1200" dirty="0"/>
          </a:p>
        </p:txBody>
      </p:sp>
      <p:cxnSp>
        <p:nvCxnSpPr>
          <p:cNvPr id="20" name="Straight Arrow Connector 19"/>
          <p:cNvCxnSpPr/>
          <p:nvPr/>
        </p:nvCxnSpPr>
        <p:spPr>
          <a:xfrm rot="5400000">
            <a:off x="1344949" y="3660018"/>
            <a:ext cx="305660"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rot="5400000">
            <a:off x="2211517" y="3302883"/>
            <a:ext cx="407547"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rot="5400000">
            <a:off x="3077556" y="2793450"/>
            <a:ext cx="305660"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3" name="Text Box 51"/>
          <p:cNvSpPr txBox="1">
            <a:spLocks noChangeArrowheads="1"/>
          </p:cNvSpPr>
          <p:nvPr/>
        </p:nvSpPr>
        <p:spPr bwMode="auto">
          <a:xfrm>
            <a:off x="2261930" y="4148446"/>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ETL</a:t>
            </a:r>
          </a:p>
        </p:txBody>
      </p:sp>
      <p:cxnSp>
        <p:nvCxnSpPr>
          <p:cNvPr id="24" name="Straight Arrow Connector 23"/>
          <p:cNvCxnSpPr/>
          <p:nvPr/>
        </p:nvCxnSpPr>
        <p:spPr>
          <a:xfrm rot="5400000">
            <a:off x="2898723" y="3685489"/>
            <a:ext cx="509434" cy="15283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rot="16200000" flipH="1">
            <a:off x="2516647" y="3965678"/>
            <a:ext cx="254717" cy="254717"/>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1905326" y="4169451"/>
            <a:ext cx="815095" cy="15283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8" name="AutoShape 19"/>
          <p:cNvSpPr>
            <a:spLocks noChangeArrowheads="1"/>
          </p:cNvSpPr>
          <p:nvPr/>
        </p:nvSpPr>
        <p:spPr bwMode="auto">
          <a:xfrm>
            <a:off x="4503440" y="3965678"/>
            <a:ext cx="1426415" cy="356604"/>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29" name="Text Box 51"/>
          <p:cNvSpPr txBox="1">
            <a:spLocks noChangeArrowheads="1"/>
          </p:cNvSpPr>
          <p:nvPr/>
        </p:nvSpPr>
        <p:spPr bwMode="auto">
          <a:xfrm>
            <a:off x="4401553" y="4011300"/>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Data warehouse</a:t>
            </a:r>
          </a:p>
        </p:txBody>
      </p:sp>
      <p:cxnSp>
        <p:nvCxnSpPr>
          <p:cNvPr id="35" name="Straight Arrow Connector 34"/>
          <p:cNvCxnSpPr/>
          <p:nvPr/>
        </p:nvCxnSpPr>
        <p:spPr>
          <a:xfrm flipV="1">
            <a:off x="3331741" y="4220395"/>
            <a:ext cx="1018868" cy="50944"/>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flipV="1">
            <a:off x="5290515" y="2348137"/>
            <a:ext cx="1172115" cy="146524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52" name="TextBox 51"/>
          <p:cNvSpPr txBox="1"/>
          <p:nvPr/>
        </p:nvSpPr>
        <p:spPr>
          <a:xfrm>
            <a:off x="7083671" y="1932527"/>
            <a:ext cx="1926219" cy="3323987"/>
          </a:xfrm>
          <a:prstGeom prst="rect">
            <a:avLst/>
          </a:prstGeom>
          <a:noFill/>
        </p:spPr>
        <p:txBody>
          <a:bodyPr wrap="square" rtlCol="0">
            <a:spAutoFit/>
          </a:bodyPr>
          <a:lstStyle/>
          <a:p>
            <a:r>
              <a:rPr lang="sv-SE" sz="1400" b="1" dirty="0" smtClean="0"/>
              <a:t>Questions users can  ask the DW system:</a:t>
            </a:r>
          </a:p>
          <a:p>
            <a:r>
              <a:rPr lang="sv-SE" sz="1300" dirty="0"/>
              <a:t>- Which museums have most visitors?</a:t>
            </a:r>
          </a:p>
          <a:p>
            <a:r>
              <a:rPr lang="sv-SE" sz="1300" dirty="0"/>
              <a:t>- Which parts of the museum have most vistors?</a:t>
            </a:r>
          </a:p>
          <a:p>
            <a:r>
              <a:rPr lang="sv-SE" sz="1300" dirty="0"/>
              <a:t>- Which time of the day do we have most visitors?</a:t>
            </a:r>
          </a:p>
          <a:p>
            <a:r>
              <a:rPr lang="sv-SE" sz="1300" dirty="0"/>
              <a:t>- Which campains results in most visitors? </a:t>
            </a:r>
          </a:p>
          <a:p>
            <a:r>
              <a:rPr lang="sv-SE" sz="1300" dirty="0" smtClean="0"/>
              <a:t>- Which </a:t>
            </a:r>
            <a:r>
              <a:rPr lang="sv-SE" sz="1300" dirty="0"/>
              <a:t>products are sold most?</a:t>
            </a:r>
          </a:p>
          <a:p>
            <a:pPr marL="285750" indent="-285750">
              <a:buFontTx/>
              <a:buChar char="-"/>
            </a:pPr>
            <a:endParaRPr lang="sv-SE" sz="1300" dirty="0" smtClean="0"/>
          </a:p>
          <a:p>
            <a:endParaRPr lang="sv-SE" sz="1300" dirty="0" smtClean="0"/>
          </a:p>
          <a:p>
            <a:r>
              <a:rPr lang="sv-SE" sz="1300" dirty="0" smtClean="0"/>
              <a:t>  </a:t>
            </a:r>
            <a:endParaRPr lang="sv-SE" sz="1300" dirty="0"/>
          </a:p>
        </p:txBody>
      </p:sp>
    </p:spTree>
    <p:extLst>
      <p:ext uri="{BB962C8B-B14F-4D97-AF65-F5344CB8AC3E}">
        <p14:creationId xmlns:p14="http://schemas.microsoft.com/office/powerpoint/2010/main" val="2604845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smtClean="0"/>
              <a:t>BI solution: Data Warehouse and ETL</a:t>
            </a:r>
            <a:endParaRPr lang="sv-SE" dirty="0"/>
          </a:p>
        </p:txBody>
      </p:sp>
      <p:sp>
        <p:nvSpPr>
          <p:cNvPr id="14" name="TextBox 13"/>
          <p:cNvSpPr txBox="1"/>
          <p:nvPr/>
        </p:nvSpPr>
        <p:spPr>
          <a:xfrm>
            <a:off x="5989289" y="1579710"/>
            <a:ext cx="1931839" cy="276999"/>
          </a:xfrm>
          <a:prstGeom prst="rect">
            <a:avLst/>
          </a:prstGeom>
          <a:noFill/>
        </p:spPr>
        <p:txBody>
          <a:bodyPr wrap="square" rtlCol="0">
            <a:spAutoFit/>
          </a:bodyPr>
          <a:lstStyle/>
          <a:p>
            <a:r>
              <a:rPr lang="sv-SE" sz="1200" dirty="0" smtClean="0"/>
              <a:t>Executives</a:t>
            </a:r>
            <a:endParaRPr lang="sv-SE" sz="1200" dirty="0"/>
          </a:p>
        </p:txBody>
      </p:sp>
      <p:sp>
        <p:nvSpPr>
          <p:cNvPr id="15" name="AutoShape 19"/>
          <p:cNvSpPr>
            <a:spLocks noChangeArrowheads="1"/>
          </p:cNvSpPr>
          <p:nvPr/>
        </p:nvSpPr>
        <p:spPr bwMode="auto">
          <a:xfrm>
            <a:off x="2847651" y="4076329"/>
            <a:ext cx="428625" cy="3750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16" name="AutoShape 19"/>
          <p:cNvSpPr>
            <a:spLocks noChangeArrowheads="1"/>
          </p:cNvSpPr>
          <p:nvPr/>
        </p:nvSpPr>
        <p:spPr bwMode="auto">
          <a:xfrm>
            <a:off x="1376788" y="3949081"/>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17" name="Text Box 51"/>
          <p:cNvSpPr txBox="1">
            <a:spLocks noChangeArrowheads="1"/>
          </p:cNvSpPr>
          <p:nvPr/>
        </p:nvSpPr>
        <p:spPr bwMode="auto">
          <a:xfrm>
            <a:off x="792000" y="3976455"/>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ITS</a:t>
            </a:r>
          </a:p>
        </p:txBody>
      </p:sp>
      <p:sp>
        <p:nvSpPr>
          <p:cNvPr id="23" name="AutoShape 19"/>
          <p:cNvSpPr>
            <a:spLocks noChangeArrowheads="1"/>
          </p:cNvSpPr>
          <p:nvPr/>
        </p:nvSpPr>
        <p:spPr bwMode="auto">
          <a:xfrm>
            <a:off x="2261929" y="3529475"/>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dirty="0"/>
          </a:p>
        </p:txBody>
      </p:sp>
      <p:sp>
        <p:nvSpPr>
          <p:cNvPr id="24" name="Text Box 51"/>
          <p:cNvSpPr txBox="1">
            <a:spLocks noChangeArrowheads="1"/>
          </p:cNvSpPr>
          <p:nvPr/>
        </p:nvSpPr>
        <p:spPr bwMode="auto">
          <a:xfrm>
            <a:off x="1645287" y="3592478"/>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ITS</a:t>
            </a:r>
          </a:p>
        </p:txBody>
      </p:sp>
      <p:sp>
        <p:nvSpPr>
          <p:cNvPr id="25" name="AutoShape 19"/>
          <p:cNvSpPr>
            <a:spLocks noChangeArrowheads="1"/>
          </p:cNvSpPr>
          <p:nvPr/>
        </p:nvSpPr>
        <p:spPr bwMode="auto">
          <a:xfrm>
            <a:off x="3051552" y="3083043"/>
            <a:ext cx="382076" cy="334316"/>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26" name="Text Box 51"/>
          <p:cNvSpPr txBox="1">
            <a:spLocks noChangeArrowheads="1"/>
          </p:cNvSpPr>
          <p:nvPr/>
        </p:nvSpPr>
        <p:spPr bwMode="auto">
          <a:xfrm>
            <a:off x="2465703" y="3133987"/>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ITS</a:t>
            </a:r>
          </a:p>
        </p:txBody>
      </p:sp>
      <p:pic>
        <p:nvPicPr>
          <p:cNvPr id="27" name="Picture 6"/>
          <p:cNvPicPr>
            <a:picLocks noChangeAspect="1" noChangeArrowheads="1"/>
          </p:cNvPicPr>
          <p:nvPr/>
        </p:nvPicPr>
        <p:blipFill>
          <a:blip r:embed="rId2" cstate="print"/>
          <a:srcRect/>
          <a:stretch>
            <a:fillRect/>
          </a:stretch>
        </p:blipFill>
        <p:spPr bwMode="auto">
          <a:xfrm>
            <a:off x="5936223" y="1892838"/>
            <a:ext cx="910613" cy="512699"/>
          </a:xfrm>
          <a:prstGeom prst="rect">
            <a:avLst/>
          </a:prstGeom>
          <a:noFill/>
          <a:ln w="9525">
            <a:noFill/>
            <a:miter lim="800000"/>
            <a:headEnd/>
            <a:tailEnd/>
          </a:ln>
        </p:spPr>
      </p:pic>
      <p:pic>
        <p:nvPicPr>
          <p:cNvPr id="28" name="Picture 8"/>
          <p:cNvPicPr>
            <a:picLocks noChangeAspect="1" noChangeArrowheads="1"/>
          </p:cNvPicPr>
          <p:nvPr/>
        </p:nvPicPr>
        <p:blipFill>
          <a:blip r:embed="rId3" cstate="print"/>
          <a:srcRect/>
          <a:stretch>
            <a:fillRect/>
          </a:stretch>
        </p:blipFill>
        <p:spPr bwMode="auto">
          <a:xfrm>
            <a:off x="1141176" y="2606804"/>
            <a:ext cx="732727" cy="503066"/>
          </a:xfrm>
          <a:prstGeom prst="rect">
            <a:avLst/>
          </a:prstGeom>
          <a:noFill/>
          <a:ln w="9525">
            <a:noFill/>
            <a:miter lim="800000"/>
            <a:headEnd/>
            <a:tailEnd/>
          </a:ln>
        </p:spPr>
      </p:pic>
      <p:sp>
        <p:nvSpPr>
          <p:cNvPr id="29" name="TextBox 28"/>
          <p:cNvSpPr txBox="1"/>
          <p:nvPr/>
        </p:nvSpPr>
        <p:spPr>
          <a:xfrm>
            <a:off x="1099783" y="3116237"/>
            <a:ext cx="1375472" cy="276999"/>
          </a:xfrm>
          <a:prstGeom prst="rect">
            <a:avLst/>
          </a:prstGeom>
          <a:noFill/>
        </p:spPr>
        <p:txBody>
          <a:bodyPr wrap="square" rtlCol="0">
            <a:spAutoFit/>
          </a:bodyPr>
          <a:lstStyle/>
          <a:p>
            <a:r>
              <a:rPr lang="sv-SE" sz="1200" dirty="0" smtClean="0"/>
              <a:t>Department</a:t>
            </a:r>
            <a:endParaRPr lang="sv-SE" sz="1200" dirty="0"/>
          </a:p>
        </p:txBody>
      </p:sp>
      <p:pic>
        <p:nvPicPr>
          <p:cNvPr id="30" name="Picture 9"/>
          <p:cNvPicPr>
            <a:picLocks noChangeAspect="1" noChangeArrowheads="1"/>
          </p:cNvPicPr>
          <p:nvPr/>
        </p:nvPicPr>
        <p:blipFill>
          <a:blip r:embed="rId4" cstate="print"/>
          <a:srcRect/>
          <a:stretch>
            <a:fillRect/>
          </a:stretch>
        </p:blipFill>
        <p:spPr bwMode="auto">
          <a:xfrm>
            <a:off x="1956270" y="2233603"/>
            <a:ext cx="684551" cy="443513"/>
          </a:xfrm>
          <a:prstGeom prst="rect">
            <a:avLst/>
          </a:prstGeom>
          <a:noFill/>
          <a:ln w="9525">
            <a:noFill/>
            <a:miter lim="800000"/>
            <a:headEnd/>
            <a:tailEnd/>
          </a:ln>
        </p:spPr>
      </p:pic>
      <p:sp>
        <p:nvSpPr>
          <p:cNvPr id="31" name="TextBox 30"/>
          <p:cNvSpPr txBox="1"/>
          <p:nvPr/>
        </p:nvSpPr>
        <p:spPr>
          <a:xfrm>
            <a:off x="1876669" y="2683483"/>
            <a:ext cx="1375472" cy="276999"/>
          </a:xfrm>
          <a:prstGeom prst="rect">
            <a:avLst/>
          </a:prstGeom>
          <a:noFill/>
        </p:spPr>
        <p:txBody>
          <a:bodyPr wrap="square" rtlCol="0">
            <a:spAutoFit/>
          </a:bodyPr>
          <a:lstStyle/>
          <a:p>
            <a:r>
              <a:rPr lang="sv-SE" sz="1200" dirty="0" smtClean="0"/>
              <a:t>Department</a:t>
            </a:r>
            <a:endParaRPr lang="sv-SE" sz="1200" dirty="0"/>
          </a:p>
        </p:txBody>
      </p:sp>
      <p:pic>
        <p:nvPicPr>
          <p:cNvPr id="32" name="Picture 10"/>
          <p:cNvPicPr>
            <a:picLocks noChangeAspect="1" noChangeArrowheads="1"/>
          </p:cNvPicPr>
          <p:nvPr/>
        </p:nvPicPr>
        <p:blipFill>
          <a:blip r:embed="rId5" cstate="print"/>
          <a:srcRect/>
          <a:stretch>
            <a:fillRect/>
          </a:stretch>
        </p:blipFill>
        <p:spPr bwMode="auto">
          <a:xfrm>
            <a:off x="2873250" y="1916162"/>
            <a:ext cx="841220" cy="356604"/>
          </a:xfrm>
          <a:prstGeom prst="rect">
            <a:avLst/>
          </a:prstGeom>
          <a:noFill/>
          <a:ln w="9525">
            <a:noFill/>
            <a:miter lim="800000"/>
            <a:headEnd/>
            <a:tailEnd/>
          </a:ln>
        </p:spPr>
      </p:pic>
      <p:sp>
        <p:nvSpPr>
          <p:cNvPr id="33" name="TextBox 32"/>
          <p:cNvSpPr txBox="1"/>
          <p:nvPr/>
        </p:nvSpPr>
        <p:spPr>
          <a:xfrm>
            <a:off x="2873251" y="2301143"/>
            <a:ext cx="1375472" cy="276999"/>
          </a:xfrm>
          <a:prstGeom prst="rect">
            <a:avLst/>
          </a:prstGeom>
          <a:noFill/>
        </p:spPr>
        <p:txBody>
          <a:bodyPr wrap="square" rtlCol="0">
            <a:spAutoFit/>
          </a:bodyPr>
          <a:lstStyle/>
          <a:p>
            <a:r>
              <a:rPr lang="sv-SE" sz="1200" dirty="0" smtClean="0"/>
              <a:t>Department</a:t>
            </a:r>
            <a:endParaRPr lang="sv-SE" sz="1200" dirty="0"/>
          </a:p>
        </p:txBody>
      </p:sp>
      <p:cxnSp>
        <p:nvCxnSpPr>
          <p:cNvPr id="34" name="Straight Arrow Connector 33"/>
          <p:cNvCxnSpPr/>
          <p:nvPr/>
        </p:nvCxnSpPr>
        <p:spPr>
          <a:xfrm rot="5400000">
            <a:off x="1344949" y="3660018"/>
            <a:ext cx="305660"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rot="5400000">
            <a:off x="2211517" y="3302883"/>
            <a:ext cx="407547"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rot="5400000">
            <a:off x="3077556" y="2793450"/>
            <a:ext cx="305660" cy="106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37" name="Text Box 51"/>
          <p:cNvSpPr txBox="1">
            <a:spLocks noChangeArrowheads="1"/>
          </p:cNvSpPr>
          <p:nvPr/>
        </p:nvSpPr>
        <p:spPr bwMode="auto">
          <a:xfrm>
            <a:off x="2261930" y="4148446"/>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ETL</a:t>
            </a:r>
          </a:p>
        </p:txBody>
      </p:sp>
      <p:cxnSp>
        <p:nvCxnSpPr>
          <p:cNvPr id="38" name="Straight Arrow Connector 37"/>
          <p:cNvCxnSpPr/>
          <p:nvPr/>
        </p:nvCxnSpPr>
        <p:spPr>
          <a:xfrm rot="5400000">
            <a:off x="2898723" y="3685489"/>
            <a:ext cx="509434" cy="15283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V="1">
            <a:off x="6300613" y="3158227"/>
            <a:ext cx="65135" cy="16201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rot="16200000" flipH="1">
            <a:off x="2516647" y="3965678"/>
            <a:ext cx="254717" cy="254717"/>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a:off x="1905326" y="4169451"/>
            <a:ext cx="815095" cy="15283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2" name="AutoShape 19"/>
          <p:cNvSpPr>
            <a:spLocks noChangeArrowheads="1"/>
          </p:cNvSpPr>
          <p:nvPr/>
        </p:nvSpPr>
        <p:spPr bwMode="auto">
          <a:xfrm>
            <a:off x="4503440" y="3965678"/>
            <a:ext cx="1426415" cy="356604"/>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43" name="Text Box 51"/>
          <p:cNvSpPr txBox="1">
            <a:spLocks noChangeArrowheads="1"/>
          </p:cNvSpPr>
          <p:nvPr/>
        </p:nvSpPr>
        <p:spPr bwMode="auto">
          <a:xfrm>
            <a:off x="4401553" y="4011300"/>
            <a:ext cx="1587736" cy="290126"/>
          </a:xfrm>
          <a:prstGeom prst="rect">
            <a:avLst/>
          </a:prstGeom>
          <a:noFill/>
          <a:ln w="9525">
            <a:noFill/>
            <a:miter lim="800000"/>
            <a:headEnd/>
            <a:tailEnd/>
          </a:ln>
        </p:spPr>
        <p:txBody>
          <a:bodyPr lIns="127300" tIns="63650" rIns="127300" bIns="63650">
            <a:spAutoFit/>
          </a:bodyPr>
          <a:lstStyle/>
          <a:p>
            <a:pPr algn="ctr"/>
            <a:r>
              <a:rPr lang="sv-SE" sz="1050" dirty="0">
                <a:latin typeface="Arial Black" pitchFamily="34" charset="0"/>
              </a:rPr>
              <a:t>Data warehouse</a:t>
            </a:r>
          </a:p>
        </p:txBody>
      </p:sp>
      <p:sp>
        <p:nvSpPr>
          <p:cNvPr id="46" name="AutoShape 19"/>
          <p:cNvSpPr>
            <a:spLocks noChangeArrowheads="1"/>
          </p:cNvSpPr>
          <p:nvPr/>
        </p:nvSpPr>
        <p:spPr bwMode="auto">
          <a:xfrm>
            <a:off x="4806977" y="2590207"/>
            <a:ext cx="517925" cy="458491"/>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47" name="Text Box 51"/>
          <p:cNvSpPr txBox="1">
            <a:spLocks noChangeArrowheads="1"/>
          </p:cNvSpPr>
          <p:nvPr/>
        </p:nvSpPr>
        <p:spPr bwMode="auto">
          <a:xfrm>
            <a:off x="4662638" y="2647041"/>
            <a:ext cx="815095" cy="405542"/>
          </a:xfrm>
          <a:prstGeom prst="rect">
            <a:avLst/>
          </a:prstGeom>
          <a:noFill/>
          <a:ln w="9525">
            <a:noFill/>
            <a:miter lim="800000"/>
            <a:headEnd/>
            <a:tailEnd/>
          </a:ln>
        </p:spPr>
        <p:txBody>
          <a:bodyPr wrap="square" lIns="127300" tIns="63650" rIns="127300" bIns="63650">
            <a:spAutoFit/>
          </a:bodyPr>
          <a:lstStyle/>
          <a:p>
            <a:pPr algn="ctr"/>
            <a:r>
              <a:rPr lang="sv-SE" sz="900" dirty="0">
                <a:latin typeface="Arial Black" pitchFamily="34" charset="0"/>
              </a:rPr>
              <a:t>Data</a:t>
            </a:r>
          </a:p>
          <a:p>
            <a:pPr algn="ctr"/>
            <a:r>
              <a:rPr lang="sv-SE" sz="900" dirty="0">
                <a:latin typeface="Arial Black" pitchFamily="34" charset="0"/>
              </a:rPr>
              <a:t> Marts</a:t>
            </a:r>
          </a:p>
        </p:txBody>
      </p:sp>
      <p:cxnSp>
        <p:nvCxnSpPr>
          <p:cNvPr id="50" name="Straight Arrow Connector 49"/>
          <p:cNvCxnSpPr/>
          <p:nvPr/>
        </p:nvCxnSpPr>
        <p:spPr>
          <a:xfrm flipH="1" flipV="1">
            <a:off x="4950462" y="3320245"/>
            <a:ext cx="108012" cy="540060"/>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flipV="1">
            <a:off x="5166486" y="2564162"/>
            <a:ext cx="432048" cy="129614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52" name="AutoShape 19"/>
          <p:cNvSpPr>
            <a:spLocks noChangeArrowheads="1"/>
          </p:cNvSpPr>
          <p:nvPr/>
        </p:nvSpPr>
        <p:spPr bwMode="auto">
          <a:xfrm>
            <a:off x="6190392" y="2715271"/>
            <a:ext cx="407547" cy="4075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3" name="Text Box 51"/>
          <p:cNvSpPr txBox="1">
            <a:spLocks noChangeArrowheads="1"/>
          </p:cNvSpPr>
          <p:nvPr/>
        </p:nvSpPr>
        <p:spPr bwMode="auto">
          <a:xfrm>
            <a:off x="6084588" y="2752686"/>
            <a:ext cx="611321" cy="405542"/>
          </a:xfrm>
          <a:prstGeom prst="rect">
            <a:avLst/>
          </a:prstGeom>
          <a:noFill/>
          <a:ln w="9525">
            <a:noFill/>
            <a:miter lim="800000"/>
            <a:headEnd/>
            <a:tailEnd/>
          </a:ln>
        </p:spPr>
        <p:txBody>
          <a:bodyPr wrap="square" lIns="127300" tIns="63650" rIns="127300" bIns="63650">
            <a:spAutoFit/>
          </a:bodyPr>
          <a:lstStyle/>
          <a:p>
            <a:pPr algn="ctr"/>
            <a:r>
              <a:rPr lang="sv-SE" sz="900" dirty="0">
                <a:latin typeface="Arial Black" pitchFamily="34" charset="0"/>
              </a:rPr>
              <a:t>BI tools</a:t>
            </a:r>
          </a:p>
        </p:txBody>
      </p:sp>
      <p:cxnSp>
        <p:nvCxnSpPr>
          <p:cNvPr id="54" name="Straight Arrow Connector 53"/>
          <p:cNvCxnSpPr/>
          <p:nvPr/>
        </p:nvCxnSpPr>
        <p:spPr>
          <a:xfrm>
            <a:off x="4458865" y="2867652"/>
            <a:ext cx="254717" cy="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55" name="AutoShape 19"/>
          <p:cNvSpPr>
            <a:spLocks noChangeArrowheads="1"/>
          </p:cNvSpPr>
          <p:nvPr/>
        </p:nvSpPr>
        <p:spPr bwMode="auto">
          <a:xfrm>
            <a:off x="3902404" y="2590206"/>
            <a:ext cx="407547" cy="407547"/>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56" name="Text Box 51"/>
          <p:cNvSpPr txBox="1">
            <a:spLocks noChangeArrowheads="1"/>
          </p:cNvSpPr>
          <p:nvPr/>
        </p:nvSpPr>
        <p:spPr bwMode="auto">
          <a:xfrm>
            <a:off x="3816336" y="2644674"/>
            <a:ext cx="611321" cy="405542"/>
          </a:xfrm>
          <a:prstGeom prst="rect">
            <a:avLst/>
          </a:prstGeom>
          <a:noFill/>
          <a:ln w="9525">
            <a:noFill/>
            <a:miter lim="800000"/>
            <a:headEnd/>
            <a:tailEnd/>
          </a:ln>
        </p:spPr>
        <p:txBody>
          <a:bodyPr wrap="square" lIns="127300" tIns="63650" rIns="127300" bIns="63650">
            <a:spAutoFit/>
          </a:bodyPr>
          <a:lstStyle/>
          <a:p>
            <a:pPr algn="ctr"/>
            <a:r>
              <a:rPr lang="sv-SE" sz="900" dirty="0">
                <a:latin typeface="Arial Black" pitchFamily="34" charset="0"/>
              </a:rPr>
              <a:t>BI tools</a:t>
            </a:r>
          </a:p>
        </p:txBody>
      </p:sp>
      <p:sp>
        <p:nvSpPr>
          <p:cNvPr id="62" name="AutoShape 19"/>
          <p:cNvSpPr>
            <a:spLocks noChangeArrowheads="1"/>
          </p:cNvSpPr>
          <p:nvPr/>
        </p:nvSpPr>
        <p:spPr bwMode="auto">
          <a:xfrm>
            <a:off x="5791874" y="3343924"/>
            <a:ext cx="517925" cy="458491"/>
          </a:xfrm>
          <a:prstGeom prst="can">
            <a:avLst>
              <a:gd name="adj"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spcBef>
                <a:spcPct val="50000"/>
              </a:spcBef>
              <a:buFontTx/>
              <a:buChar char="•"/>
              <a:defRPr/>
            </a:pPr>
            <a:endParaRPr lang="sv-SE" sz="1350"/>
          </a:p>
        </p:txBody>
      </p:sp>
      <p:sp>
        <p:nvSpPr>
          <p:cNvPr id="63" name="Text Box 51"/>
          <p:cNvSpPr txBox="1">
            <a:spLocks noChangeArrowheads="1"/>
          </p:cNvSpPr>
          <p:nvPr/>
        </p:nvSpPr>
        <p:spPr bwMode="auto">
          <a:xfrm>
            <a:off x="5647536" y="3400758"/>
            <a:ext cx="815095" cy="405542"/>
          </a:xfrm>
          <a:prstGeom prst="rect">
            <a:avLst/>
          </a:prstGeom>
          <a:noFill/>
          <a:ln w="9525">
            <a:noFill/>
            <a:miter lim="800000"/>
            <a:headEnd/>
            <a:tailEnd/>
          </a:ln>
        </p:spPr>
        <p:txBody>
          <a:bodyPr wrap="square" lIns="127300" tIns="63650" rIns="127300" bIns="63650">
            <a:spAutoFit/>
          </a:bodyPr>
          <a:lstStyle/>
          <a:p>
            <a:pPr algn="ctr"/>
            <a:r>
              <a:rPr lang="sv-SE" sz="900" dirty="0">
                <a:latin typeface="Arial Black" pitchFamily="34" charset="0"/>
              </a:rPr>
              <a:t>Data</a:t>
            </a:r>
          </a:p>
          <a:p>
            <a:pPr algn="ctr"/>
            <a:r>
              <a:rPr lang="sv-SE" sz="900" dirty="0">
                <a:latin typeface="Arial Black" pitchFamily="34" charset="0"/>
              </a:rPr>
              <a:t> Marts</a:t>
            </a:r>
          </a:p>
        </p:txBody>
      </p:sp>
      <p:cxnSp>
        <p:nvCxnSpPr>
          <p:cNvPr id="64" name="Straight Arrow Connector 63"/>
          <p:cNvCxnSpPr/>
          <p:nvPr/>
        </p:nvCxnSpPr>
        <p:spPr>
          <a:xfrm flipV="1">
            <a:off x="5328504" y="3698287"/>
            <a:ext cx="378581" cy="162018"/>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 name="Rectangle 2"/>
          <p:cNvSpPr/>
          <p:nvPr/>
        </p:nvSpPr>
        <p:spPr>
          <a:xfrm>
            <a:off x="3776000" y="2578142"/>
            <a:ext cx="5241596" cy="24282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400" dirty="0"/>
              <a:t>ETL – a tool / system that support "extract", "transform", and "load" </a:t>
            </a:r>
            <a:r>
              <a:rPr lang="en-US" sz="1400" dirty="0" smtClean="0"/>
              <a:t>processes (also called ETL processes), </a:t>
            </a:r>
            <a:r>
              <a:rPr lang="en-US" sz="1400" dirty="0"/>
              <a:t>that is, a tool that supports extraction of data from the operational IT systems (ITS); supports transformation of data into a common information structure; and supports data loading into DW.</a:t>
            </a:r>
            <a:endParaRPr lang="sv-SE" sz="1400" dirty="0"/>
          </a:p>
          <a:p>
            <a:endParaRPr lang="en-US" sz="1400" dirty="0" smtClean="0"/>
          </a:p>
          <a:p>
            <a:r>
              <a:rPr lang="en-US" sz="1400" dirty="0" smtClean="0"/>
              <a:t>The </a:t>
            </a:r>
            <a:r>
              <a:rPr lang="en-US" sz="1400" dirty="0"/>
              <a:t>ETL tool can also verify that data to be loaded into DW is correct by correcting the cleansing info. This can be done by linking to address registers (and, for example, correcting zip codes) and standards (such as correcting physicians coding of ICD-10 actions). </a:t>
            </a:r>
            <a:r>
              <a:rPr lang="sv-SE" sz="1400" dirty="0"/>
              <a:t>Incorrect data can be corrected in the tool</a:t>
            </a:r>
            <a:r>
              <a:rPr lang="sv-SE" dirty="0"/>
              <a:t>.</a:t>
            </a:r>
          </a:p>
        </p:txBody>
      </p:sp>
      <p:cxnSp>
        <p:nvCxnSpPr>
          <p:cNvPr id="5" name="Straight Connector 4"/>
          <p:cNvCxnSpPr/>
          <p:nvPr/>
        </p:nvCxnSpPr>
        <p:spPr>
          <a:xfrm flipV="1">
            <a:off x="3293860" y="2578142"/>
            <a:ext cx="482140" cy="1398313"/>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a:off x="3293860" y="4451376"/>
            <a:ext cx="462129" cy="554995"/>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55419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7110412" y="4974432"/>
            <a:ext cx="547688" cy="1690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E59117A6-B975-45A5-A09F-B1EC89DB7E4B}" type="slidenum">
              <a:rPr lang="sv-SE" altLang="sv-SE" sz="750" i="0"/>
              <a:pPr eaLnBrk="1" hangingPunct="1"/>
              <a:t>14</a:t>
            </a:fld>
            <a:endParaRPr lang="sv-SE" altLang="sv-SE" sz="750" i="0"/>
          </a:p>
        </p:txBody>
      </p:sp>
      <p:sp>
        <p:nvSpPr>
          <p:cNvPr id="14339" name="Rectangle 2"/>
          <p:cNvSpPr>
            <a:spLocks noGrp="1" noChangeArrowheads="1"/>
          </p:cNvSpPr>
          <p:nvPr>
            <p:ph type="body" idx="1"/>
          </p:nvPr>
        </p:nvSpPr>
        <p:spPr>
          <a:xfrm>
            <a:off x="791999" y="1275534"/>
            <a:ext cx="7639619" cy="3240432"/>
          </a:xfrm>
        </p:spPr>
        <p:txBody>
          <a:bodyPr/>
          <a:lstStyle/>
          <a:p>
            <a:pPr>
              <a:buNone/>
            </a:pPr>
            <a:r>
              <a:rPr lang="sv-SE" altLang="sv-SE" dirty="0" smtClean="0"/>
              <a:t>Big Data Analytics/Data Science</a:t>
            </a:r>
            <a:endParaRPr lang="en-US" altLang="sv-SE" dirty="0" smtClean="0"/>
          </a:p>
        </p:txBody>
      </p:sp>
    </p:spTree>
    <p:extLst>
      <p:ext uri="{BB962C8B-B14F-4D97-AF65-F5344CB8AC3E}">
        <p14:creationId xmlns:p14="http://schemas.microsoft.com/office/powerpoint/2010/main" val="415843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647229" y="1320278"/>
            <a:ext cx="7454780" cy="3034164"/>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Big</a:t>
            </a:r>
            <a:r>
              <a:rPr lang="en-US" sz="2000" dirty="0" smtClean="0">
                <a:solidFill>
                  <a:schemeClr val="bg1"/>
                </a:solidFill>
              </a:rPr>
              <a:t> </a:t>
            </a:r>
            <a:r>
              <a:rPr lang="en-US" sz="2000" dirty="0" smtClean="0"/>
              <a:t>data - is </a:t>
            </a:r>
            <a:r>
              <a:rPr lang="en-US" sz="2000" dirty="0"/>
              <a:t>a key enabler of a new discipline called data science that seeks to </a:t>
            </a:r>
            <a:r>
              <a:rPr lang="en-US" sz="2000" b="1" dirty="0"/>
              <a:t>leverage new sources of structured and unstructured data, coupled with predictive and prescriptive analytics</a:t>
            </a:r>
            <a:r>
              <a:rPr lang="en-US" sz="2000" dirty="0"/>
              <a:t>, to uncover new variables and metrics that are </a:t>
            </a:r>
            <a:r>
              <a:rPr lang="en-US" sz="2000" b="1" dirty="0"/>
              <a:t>better predictors of </a:t>
            </a:r>
            <a:r>
              <a:rPr lang="en-US" sz="2000" b="1" dirty="0" smtClean="0"/>
              <a:t>performance</a:t>
            </a:r>
          </a:p>
          <a:p>
            <a:pPr marL="285750" indent="-285750">
              <a:buFont typeface="Arial" panose="020B0604020202020204" pitchFamily="34" charset="0"/>
              <a:buChar char="•"/>
            </a:pPr>
            <a:endParaRPr lang="en-US" sz="2000" b="1" dirty="0"/>
          </a:p>
          <a:p>
            <a:r>
              <a:rPr lang="en-US" sz="2000" i="1" dirty="0" smtClean="0"/>
              <a:t>	</a:t>
            </a:r>
            <a:r>
              <a:rPr lang="en-US" sz="1400" i="1" dirty="0" smtClean="0"/>
              <a:t>[</a:t>
            </a:r>
            <a:r>
              <a:rPr lang="en-US" sz="1400" i="1" dirty="0"/>
              <a:t>Lewis (2004) </a:t>
            </a:r>
            <a:r>
              <a:rPr lang="en-US" sz="1400" i="1" dirty="0" err="1"/>
              <a:t>Moneyball</a:t>
            </a:r>
            <a:r>
              <a:rPr lang="en-US" sz="1400" i="1" dirty="0"/>
              <a:t>: The Art of Winning an Unfair Game]</a:t>
            </a:r>
            <a:endParaRPr lang="sv-SE" sz="1400" i="1" dirty="0"/>
          </a:p>
          <a:p>
            <a:pPr marL="285750" indent="-285750">
              <a:buFont typeface="Arial" panose="020B0604020202020204" pitchFamily="34" charset="0"/>
              <a:buChar char="•"/>
            </a:pPr>
            <a:endParaRPr lang="en-US" sz="2000" b="1" dirty="0"/>
          </a:p>
          <a:p>
            <a:endParaRPr lang="sv-SE" altLang="sv-SE" b="1" dirty="0">
              <a:latin typeface="Verdana" panose="020B0604030504040204" pitchFamily="34" charset="0"/>
              <a:ea typeface="Verdana" panose="020B0604030504040204" pitchFamily="34" charset="0"/>
              <a:cs typeface="Verdana" panose="020B0604030504040204" pitchFamily="34" charset="0"/>
            </a:endParaRPr>
          </a:p>
          <a:p>
            <a:endParaRPr lang="sv-SE" sz="1500" dirty="0" smtClean="0"/>
          </a:p>
        </p:txBody>
      </p:sp>
      <p:sp>
        <p:nvSpPr>
          <p:cNvPr id="2" name="Rectangle 1"/>
          <p:cNvSpPr/>
          <p:nvPr/>
        </p:nvSpPr>
        <p:spPr>
          <a:xfrm>
            <a:off x="7561780" y="92467"/>
            <a:ext cx="1500027" cy="10951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 name="Title 1"/>
          <p:cNvSpPr>
            <a:spLocks noGrp="1"/>
          </p:cNvSpPr>
          <p:nvPr>
            <p:ph type="title"/>
          </p:nvPr>
        </p:nvSpPr>
        <p:spPr>
          <a:xfrm>
            <a:off x="668498" y="590938"/>
            <a:ext cx="8560562" cy="596700"/>
          </a:xfrm>
        </p:spPr>
        <p:txBody>
          <a:bodyPr>
            <a:noAutofit/>
          </a:bodyPr>
          <a:lstStyle/>
          <a:p>
            <a:r>
              <a:rPr lang="sv-SE" sz="2700" dirty="0" smtClean="0"/>
              <a:t>What is Big Data?</a:t>
            </a:r>
            <a:endParaRPr lang="sv-SE" sz="2700" dirty="0"/>
          </a:p>
        </p:txBody>
      </p:sp>
    </p:spTree>
    <p:extLst>
      <p:ext uri="{BB962C8B-B14F-4D97-AF65-F5344CB8AC3E}">
        <p14:creationId xmlns:p14="http://schemas.microsoft.com/office/powerpoint/2010/main" val="3053849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647229" y="1320278"/>
            <a:ext cx="7454780" cy="1867178"/>
          </a:xfrm>
          <a:prstGeom prst="rect">
            <a:avLst/>
          </a:prstGeom>
          <a:noFill/>
        </p:spPr>
        <p:txBody>
          <a:bodyPr wrap="square" rtlCol="0">
            <a:spAutoFit/>
          </a:bodyPr>
          <a:lstStyle/>
          <a:p>
            <a:r>
              <a:rPr lang="en-US" sz="2000" dirty="0"/>
              <a:t>Data science </a:t>
            </a:r>
            <a:r>
              <a:rPr lang="en-US" sz="2000" dirty="0" smtClean="0"/>
              <a:t>- is </a:t>
            </a:r>
            <a:r>
              <a:rPr lang="en-US" sz="2000" dirty="0"/>
              <a:t>about finding new variables and metrics that are better predictors of performance</a:t>
            </a:r>
          </a:p>
          <a:p>
            <a:pPr>
              <a:spcBef>
                <a:spcPts val="450"/>
              </a:spcBef>
            </a:pPr>
            <a:endParaRPr lang="en-US" sz="2000" i="1" dirty="0"/>
          </a:p>
          <a:p>
            <a:pPr>
              <a:spcBef>
                <a:spcPts val="450"/>
              </a:spcBef>
            </a:pPr>
            <a:r>
              <a:rPr lang="en-US" sz="1400" i="1" dirty="0" smtClean="0"/>
              <a:t>	[Lewis </a:t>
            </a:r>
            <a:r>
              <a:rPr lang="en-US" sz="1400" i="1" dirty="0"/>
              <a:t>(2004) </a:t>
            </a:r>
            <a:r>
              <a:rPr lang="en-US" sz="1400" i="1" dirty="0" err="1"/>
              <a:t>Moneyball</a:t>
            </a:r>
            <a:r>
              <a:rPr lang="en-US" sz="1400" i="1" dirty="0"/>
              <a:t>: The Art of Winning an Unfair </a:t>
            </a:r>
            <a:r>
              <a:rPr lang="en-US" sz="1400" i="1" dirty="0" smtClean="0"/>
              <a:t>Game]</a:t>
            </a:r>
            <a:endParaRPr lang="sv-SE" sz="1400" i="1" dirty="0"/>
          </a:p>
          <a:p>
            <a:endParaRPr lang="sv-SE" altLang="sv-SE" b="1" dirty="0">
              <a:latin typeface="Verdana" panose="020B0604030504040204" pitchFamily="34" charset="0"/>
              <a:ea typeface="Verdana" panose="020B0604030504040204" pitchFamily="34" charset="0"/>
              <a:cs typeface="Verdana" panose="020B0604030504040204" pitchFamily="34" charset="0"/>
            </a:endParaRPr>
          </a:p>
          <a:p>
            <a:endParaRPr lang="sv-SE" sz="1500" dirty="0" smtClean="0"/>
          </a:p>
        </p:txBody>
      </p:sp>
      <p:sp>
        <p:nvSpPr>
          <p:cNvPr id="2" name="Rectangle 1"/>
          <p:cNvSpPr/>
          <p:nvPr/>
        </p:nvSpPr>
        <p:spPr>
          <a:xfrm>
            <a:off x="7561780" y="92467"/>
            <a:ext cx="1500027" cy="10951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 name="Title 1"/>
          <p:cNvSpPr>
            <a:spLocks noGrp="1"/>
          </p:cNvSpPr>
          <p:nvPr>
            <p:ph type="title"/>
          </p:nvPr>
        </p:nvSpPr>
        <p:spPr>
          <a:xfrm>
            <a:off x="668498" y="590938"/>
            <a:ext cx="8560562" cy="596700"/>
          </a:xfrm>
        </p:spPr>
        <p:txBody>
          <a:bodyPr>
            <a:noAutofit/>
          </a:bodyPr>
          <a:lstStyle/>
          <a:p>
            <a:r>
              <a:rPr lang="sv-SE" sz="2700" dirty="0" smtClean="0"/>
              <a:t>What is Data Science?</a:t>
            </a:r>
            <a:endParaRPr lang="sv-SE" sz="2700" dirty="0"/>
          </a:p>
        </p:txBody>
      </p:sp>
    </p:spTree>
    <p:extLst>
      <p:ext uri="{BB962C8B-B14F-4D97-AF65-F5344CB8AC3E}">
        <p14:creationId xmlns:p14="http://schemas.microsoft.com/office/powerpoint/2010/main" val="201163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148548" y="3100471"/>
            <a:ext cx="1201002" cy="6687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5" name="Rectangle 4"/>
          <p:cNvSpPr/>
          <p:nvPr/>
        </p:nvSpPr>
        <p:spPr>
          <a:xfrm>
            <a:off x="7641771" y="195943"/>
            <a:ext cx="1415143" cy="118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465428" y="594877"/>
            <a:ext cx="7927458" cy="596700"/>
          </a:xfrm>
        </p:spPr>
        <p:txBody>
          <a:bodyPr>
            <a:normAutofit/>
          </a:bodyPr>
          <a:lstStyle/>
          <a:p>
            <a:r>
              <a:rPr lang="sv-SE" dirty="0" smtClean="0"/>
              <a:t>Business intelligence vs. Data science</a:t>
            </a:r>
            <a:endParaRPr lang="sv-SE" dirty="0"/>
          </a:p>
        </p:txBody>
      </p:sp>
      <p:cxnSp>
        <p:nvCxnSpPr>
          <p:cNvPr id="7" name="Straight Connector 6"/>
          <p:cNvCxnSpPr/>
          <p:nvPr/>
        </p:nvCxnSpPr>
        <p:spPr>
          <a:xfrm flipH="1">
            <a:off x="1759586" y="1860939"/>
            <a:ext cx="13648" cy="2224585"/>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1773234" y="4085524"/>
            <a:ext cx="2770495" cy="0"/>
          </a:xfrm>
          <a:prstGeom prst="line">
            <a:avLst/>
          </a:prstGeom>
          <a:ln>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524642" y="2650065"/>
            <a:ext cx="1146234" cy="523220"/>
          </a:xfrm>
          <a:prstGeom prst="rect">
            <a:avLst/>
          </a:prstGeom>
          <a:noFill/>
        </p:spPr>
        <p:txBody>
          <a:bodyPr wrap="square" rtlCol="0">
            <a:spAutoFit/>
          </a:bodyPr>
          <a:lstStyle/>
          <a:p>
            <a:r>
              <a:rPr lang="sv-SE" sz="1400" b="1" dirty="0" smtClean="0"/>
              <a:t>Value for the business</a:t>
            </a:r>
            <a:endParaRPr lang="sv-SE" sz="1400" b="1" dirty="0"/>
          </a:p>
        </p:txBody>
      </p:sp>
      <p:sp>
        <p:nvSpPr>
          <p:cNvPr id="18" name="TextBox 17"/>
          <p:cNvSpPr txBox="1"/>
          <p:nvPr/>
        </p:nvSpPr>
        <p:spPr>
          <a:xfrm>
            <a:off x="1090847" y="1701503"/>
            <a:ext cx="736979" cy="369332"/>
          </a:xfrm>
          <a:prstGeom prst="rect">
            <a:avLst/>
          </a:prstGeom>
          <a:noFill/>
        </p:spPr>
        <p:txBody>
          <a:bodyPr wrap="square" rtlCol="0">
            <a:spAutoFit/>
          </a:bodyPr>
          <a:lstStyle/>
          <a:p>
            <a:r>
              <a:rPr lang="sv-SE" i="1" dirty="0" smtClean="0"/>
              <a:t>High</a:t>
            </a:r>
            <a:endParaRPr lang="sv-SE" i="1" dirty="0"/>
          </a:p>
        </p:txBody>
      </p:sp>
      <p:sp>
        <p:nvSpPr>
          <p:cNvPr id="19" name="TextBox 18"/>
          <p:cNvSpPr txBox="1"/>
          <p:nvPr/>
        </p:nvSpPr>
        <p:spPr>
          <a:xfrm>
            <a:off x="1118143" y="3749247"/>
            <a:ext cx="736979" cy="369332"/>
          </a:xfrm>
          <a:prstGeom prst="rect">
            <a:avLst/>
          </a:prstGeom>
          <a:noFill/>
        </p:spPr>
        <p:txBody>
          <a:bodyPr wrap="square" rtlCol="0">
            <a:spAutoFit/>
          </a:bodyPr>
          <a:lstStyle/>
          <a:p>
            <a:r>
              <a:rPr lang="sv-SE" i="1" dirty="0" smtClean="0"/>
              <a:t>Low</a:t>
            </a:r>
            <a:endParaRPr lang="sv-SE" i="1" dirty="0"/>
          </a:p>
        </p:txBody>
      </p:sp>
      <p:sp>
        <p:nvSpPr>
          <p:cNvPr id="20" name="TextBox 19"/>
          <p:cNvSpPr txBox="1"/>
          <p:nvPr/>
        </p:nvSpPr>
        <p:spPr>
          <a:xfrm>
            <a:off x="1759586" y="4127283"/>
            <a:ext cx="1119117" cy="369332"/>
          </a:xfrm>
          <a:prstGeom prst="rect">
            <a:avLst/>
          </a:prstGeom>
          <a:noFill/>
        </p:spPr>
        <p:txBody>
          <a:bodyPr wrap="square" rtlCol="0">
            <a:spAutoFit/>
          </a:bodyPr>
          <a:lstStyle/>
          <a:p>
            <a:r>
              <a:rPr lang="sv-SE" i="1" dirty="0" smtClean="0"/>
              <a:t>Past</a:t>
            </a:r>
            <a:endParaRPr lang="sv-SE" i="1" dirty="0"/>
          </a:p>
        </p:txBody>
      </p:sp>
      <p:sp>
        <p:nvSpPr>
          <p:cNvPr id="21" name="TextBox 20"/>
          <p:cNvSpPr txBox="1"/>
          <p:nvPr/>
        </p:nvSpPr>
        <p:spPr>
          <a:xfrm>
            <a:off x="4155226" y="4127283"/>
            <a:ext cx="1119117" cy="369332"/>
          </a:xfrm>
          <a:prstGeom prst="rect">
            <a:avLst/>
          </a:prstGeom>
          <a:noFill/>
        </p:spPr>
        <p:txBody>
          <a:bodyPr wrap="square" rtlCol="0">
            <a:spAutoFit/>
          </a:bodyPr>
          <a:lstStyle/>
          <a:p>
            <a:r>
              <a:rPr lang="sv-SE" i="1" dirty="0" smtClean="0"/>
              <a:t>Future</a:t>
            </a:r>
            <a:endParaRPr lang="sv-SE" i="1" dirty="0"/>
          </a:p>
        </p:txBody>
      </p:sp>
      <p:sp>
        <p:nvSpPr>
          <p:cNvPr id="22" name="TextBox 21"/>
          <p:cNvSpPr txBox="1"/>
          <p:nvPr/>
        </p:nvSpPr>
        <p:spPr>
          <a:xfrm>
            <a:off x="2121252" y="3100471"/>
            <a:ext cx="1514902" cy="646331"/>
          </a:xfrm>
          <a:prstGeom prst="rect">
            <a:avLst/>
          </a:prstGeom>
          <a:noFill/>
        </p:spPr>
        <p:txBody>
          <a:bodyPr wrap="square" rtlCol="0">
            <a:spAutoFit/>
          </a:bodyPr>
          <a:lstStyle/>
          <a:p>
            <a:r>
              <a:rPr lang="sv-SE" dirty="0" smtClean="0"/>
              <a:t>Business intelligence</a:t>
            </a:r>
            <a:endParaRPr lang="sv-SE" dirty="0"/>
          </a:p>
        </p:txBody>
      </p:sp>
      <p:sp>
        <p:nvSpPr>
          <p:cNvPr id="24" name="Rectangle 23"/>
          <p:cNvSpPr/>
          <p:nvPr/>
        </p:nvSpPr>
        <p:spPr>
          <a:xfrm>
            <a:off x="3160757" y="2158919"/>
            <a:ext cx="1201002" cy="6687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5" name="TextBox 24"/>
          <p:cNvSpPr txBox="1"/>
          <p:nvPr/>
        </p:nvSpPr>
        <p:spPr>
          <a:xfrm>
            <a:off x="3315431" y="2181329"/>
            <a:ext cx="1228298" cy="646331"/>
          </a:xfrm>
          <a:prstGeom prst="rect">
            <a:avLst/>
          </a:prstGeom>
          <a:noFill/>
        </p:spPr>
        <p:txBody>
          <a:bodyPr wrap="square" rtlCol="0">
            <a:spAutoFit/>
          </a:bodyPr>
          <a:lstStyle/>
          <a:p>
            <a:r>
              <a:rPr lang="sv-SE" dirty="0" smtClean="0"/>
              <a:t>Data science</a:t>
            </a:r>
            <a:endParaRPr lang="sv-SE" dirty="0"/>
          </a:p>
        </p:txBody>
      </p:sp>
      <p:sp>
        <p:nvSpPr>
          <p:cNvPr id="26" name="TextBox 25"/>
          <p:cNvSpPr txBox="1"/>
          <p:nvPr/>
        </p:nvSpPr>
        <p:spPr>
          <a:xfrm>
            <a:off x="6134174" y="4836620"/>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
        <p:nvSpPr>
          <p:cNvPr id="27" name="TextBox 26"/>
          <p:cNvSpPr txBox="1"/>
          <p:nvPr/>
        </p:nvSpPr>
        <p:spPr>
          <a:xfrm>
            <a:off x="3044952" y="4404463"/>
            <a:ext cx="1542198" cy="307777"/>
          </a:xfrm>
          <a:prstGeom prst="rect">
            <a:avLst/>
          </a:prstGeom>
          <a:noFill/>
        </p:spPr>
        <p:txBody>
          <a:bodyPr wrap="square" rtlCol="0">
            <a:spAutoFit/>
          </a:bodyPr>
          <a:lstStyle/>
          <a:p>
            <a:r>
              <a:rPr lang="sv-SE" sz="1400" b="1" dirty="0" smtClean="0"/>
              <a:t>Time</a:t>
            </a:r>
            <a:endParaRPr lang="sv-SE" sz="1400" b="1" dirty="0"/>
          </a:p>
        </p:txBody>
      </p:sp>
      <p:sp>
        <p:nvSpPr>
          <p:cNvPr id="28" name="TextBox 27"/>
          <p:cNvSpPr txBox="1"/>
          <p:nvPr/>
        </p:nvSpPr>
        <p:spPr>
          <a:xfrm>
            <a:off x="2979790" y="4118579"/>
            <a:ext cx="1119117" cy="369332"/>
          </a:xfrm>
          <a:prstGeom prst="rect">
            <a:avLst/>
          </a:prstGeom>
          <a:noFill/>
        </p:spPr>
        <p:txBody>
          <a:bodyPr wrap="square" rtlCol="0">
            <a:spAutoFit/>
          </a:bodyPr>
          <a:lstStyle/>
          <a:p>
            <a:r>
              <a:rPr lang="sv-SE" i="1" dirty="0" smtClean="0"/>
              <a:t>Current</a:t>
            </a:r>
            <a:endParaRPr lang="sv-SE" i="1" dirty="0"/>
          </a:p>
        </p:txBody>
      </p:sp>
    </p:spTree>
    <p:extLst>
      <p:ext uri="{BB962C8B-B14F-4D97-AF65-F5344CB8AC3E}">
        <p14:creationId xmlns:p14="http://schemas.microsoft.com/office/powerpoint/2010/main" val="32192075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1771" y="195943"/>
            <a:ext cx="1415143" cy="118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792000" y="627534"/>
            <a:ext cx="8120646" cy="596700"/>
          </a:xfrm>
        </p:spPr>
        <p:txBody>
          <a:bodyPr>
            <a:normAutofit fontScale="90000"/>
          </a:bodyPr>
          <a:lstStyle/>
          <a:p>
            <a:r>
              <a:rPr lang="sv-SE" dirty="0" smtClean="0"/>
              <a:t>BI </a:t>
            </a:r>
            <a:r>
              <a:rPr lang="sv-SE" dirty="0"/>
              <a:t>vs. Data </a:t>
            </a:r>
            <a:r>
              <a:rPr lang="sv-SE" dirty="0" smtClean="0"/>
              <a:t>science</a:t>
            </a:r>
            <a:r>
              <a:rPr lang="sv-SE" dirty="0"/>
              <a:t>: The questions are different</a:t>
            </a:r>
            <a:br>
              <a:rPr lang="sv-SE" dirty="0"/>
            </a:br>
            <a:endParaRPr lang="sv-SE" dirty="0"/>
          </a:p>
        </p:txBody>
      </p:sp>
      <p:sp>
        <p:nvSpPr>
          <p:cNvPr id="3" name="Content Placeholder 2"/>
          <p:cNvSpPr>
            <a:spLocks noGrp="1"/>
          </p:cNvSpPr>
          <p:nvPr>
            <p:ph idx="1"/>
          </p:nvPr>
        </p:nvSpPr>
        <p:spPr>
          <a:xfrm>
            <a:off x="792000" y="1509760"/>
            <a:ext cx="8120646" cy="3058033"/>
          </a:xfrm>
        </p:spPr>
        <p:txBody>
          <a:bodyPr>
            <a:normAutofit/>
          </a:bodyPr>
          <a:lstStyle/>
          <a:p>
            <a:r>
              <a:rPr lang="sv-SE" sz="1600" b="1" dirty="0" smtClean="0"/>
              <a:t>Business Intelligence</a:t>
            </a:r>
          </a:p>
          <a:p>
            <a:pPr marL="285750" indent="-285750">
              <a:buFontTx/>
              <a:buChar char="-"/>
            </a:pPr>
            <a:r>
              <a:rPr lang="sv-SE" sz="1400" b="1" i="1" dirty="0" smtClean="0"/>
              <a:t>Focus on descriptive analytics: </a:t>
            </a:r>
            <a:r>
              <a:rPr lang="sv-SE" sz="1400" dirty="0" smtClean="0"/>
              <a:t>”What happend?” type of questions: How many units of products X did we sell in Jan 2017</a:t>
            </a:r>
          </a:p>
          <a:p>
            <a:pPr marL="0" indent="0"/>
            <a:r>
              <a:rPr lang="sv-SE" sz="1600" b="1" dirty="0" smtClean="0"/>
              <a:t>Data Science</a:t>
            </a:r>
          </a:p>
          <a:p>
            <a:pPr marL="285750" indent="-285750">
              <a:buFontTx/>
              <a:buChar char="-"/>
            </a:pPr>
            <a:r>
              <a:rPr lang="sv-SE" sz="1400" b="1" i="1" dirty="0" smtClean="0"/>
              <a:t>Focus on predictive analytics: </a:t>
            </a:r>
            <a:r>
              <a:rPr lang="sv-SE" sz="1400" dirty="0" smtClean="0"/>
              <a:t>”What is likely to happend? type of questions: How </a:t>
            </a:r>
            <a:r>
              <a:rPr lang="sv-SE" sz="1400" dirty="0"/>
              <a:t>many units of products X </a:t>
            </a:r>
            <a:r>
              <a:rPr lang="sv-SE" sz="1400" dirty="0" smtClean="0"/>
              <a:t>will we </a:t>
            </a:r>
            <a:r>
              <a:rPr lang="sv-SE" sz="1400" dirty="0"/>
              <a:t>sell in Jan </a:t>
            </a:r>
            <a:r>
              <a:rPr lang="sv-SE" sz="1400" dirty="0" smtClean="0"/>
              <a:t>2018?</a:t>
            </a:r>
          </a:p>
          <a:p>
            <a:pPr marL="285750" indent="-285750">
              <a:buFontTx/>
              <a:buChar char="-"/>
            </a:pPr>
            <a:r>
              <a:rPr lang="sv-SE" sz="1400" b="1" i="1" dirty="0" smtClean="0"/>
              <a:t>Focus on prescriptive analytics: </a:t>
            </a:r>
            <a:r>
              <a:rPr lang="sv-SE" sz="1400" dirty="0" smtClean="0"/>
              <a:t>”What should we do?” type of question: How many components A, B, C should I order to support the sales of product X?</a:t>
            </a:r>
            <a:endParaRPr lang="sv-SE" sz="1800" dirty="0"/>
          </a:p>
        </p:txBody>
      </p:sp>
    </p:spTree>
    <p:extLst>
      <p:ext uri="{BB962C8B-B14F-4D97-AF65-F5344CB8AC3E}">
        <p14:creationId xmlns:p14="http://schemas.microsoft.com/office/powerpoint/2010/main" val="417274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1771" y="195943"/>
            <a:ext cx="1415143" cy="118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583894" y="556686"/>
            <a:ext cx="8120646" cy="596700"/>
          </a:xfrm>
        </p:spPr>
        <p:txBody>
          <a:bodyPr>
            <a:normAutofit fontScale="90000"/>
          </a:bodyPr>
          <a:lstStyle/>
          <a:p>
            <a:r>
              <a:rPr lang="sv-SE" dirty="0" smtClean="0"/>
              <a:t>BI </a:t>
            </a:r>
            <a:r>
              <a:rPr lang="sv-SE" dirty="0"/>
              <a:t>vs. Data </a:t>
            </a:r>
            <a:r>
              <a:rPr lang="sv-SE" dirty="0" smtClean="0"/>
              <a:t>science</a:t>
            </a:r>
            <a:r>
              <a:rPr lang="sv-SE" dirty="0"/>
              <a:t>: The views on business are </a:t>
            </a:r>
            <a:r>
              <a:rPr lang="sv-SE" dirty="0" smtClean="0"/>
              <a:t>different 1(2)</a:t>
            </a:r>
            <a:r>
              <a:rPr lang="sv-SE" dirty="0"/>
              <a:t/>
            </a:r>
            <a:br>
              <a:rPr lang="sv-SE" dirty="0"/>
            </a:br>
            <a:r>
              <a:rPr lang="sv-SE" dirty="0"/>
              <a:t/>
            </a:r>
            <a:br>
              <a:rPr lang="sv-SE" dirty="0"/>
            </a:br>
            <a:endParaRPr lang="sv-SE" dirty="0"/>
          </a:p>
        </p:txBody>
      </p:sp>
      <p:sp>
        <p:nvSpPr>
          <p:cNvPr id="3" name="Content Placeholder 2"/>
          <p:cNvSpPr>
            <a:spLocks noGrp="1"/>
          </p:cNvSpPr>
          <p:nvPr>
            <p:ph idx="1"/>
          </p:nvPr>
        </p:nvSpPr>
        <p:spPr>
          <a:xfrm>
            <a:off x="583894" y="1383984"/>
            <a:ext cx="8659258" cy="3530382"/>
          </a:xfrm>
        </p:spPr>
        <p:txBody>
          <a:bodyPr>
            <a:normAutofit/>
          </a:bodyPr>
          <a:lstStyle/>
          <a:p>
            <a:r>
              <a:rPr lang="sv-SE" sz="1400" b="1" dirty="0" smtClean="0"/>
              <a:t>Business Intelligence</a:t>
            </a:r>
          </a:p>
          <a:p>
            <a:pPr marL="285750" indent="-285750">
              <a:buFontTx/>
              <a:buChar char="-"/>
            </a:pPr>
            <a:r>
              <a:rPr lang="sv-SE" sz="1400" dirty="0" smtClean="0"/>
              <a:t>Aggregated data on business entities, such as customers, products</a:t>
            </a:r>
          </a:p>
          <a:p>
            <a:pPr marL="0" indent="0"/>
            <a:r>
              <a:rPr lang="sv-SE" sz="1400" b="1" dirty="0" smtClean="0"/>
              <a:t>Data Science</a:t>
            </a:r>
          </a:p>
          <a:p>
            <a:pPr marL="285750" indent="-285750">
              <a:buFontTx/>
              <a:buChar char="-"/>
            </a:pPr>
            <a:r>
              <a:rPr lang="sv-SE" sz="1400" dirty="0" smtClean="0"/>
              <a:t>Build </a:t>
            </a:r>
            <a:r>
              <a:rPr lang="sv-SE" sz="1400" b="1" dirty="0" smtClean="0"/>
              <a:t>analytic profiles </a:t>
            </a:r>
            <a:r>
              <a:rPr lang="sv-SE" sz="1400" dirty="0" smtClean="0"/>
              <a:t>on each business entity. Example of business entities are customers, partners/suppliers, devices, machines</a:t>
            </a:r>
          </a:p>
          <a:p>
            <a:pPr marL="285750" indent="-285750">
              <a:buFontTx/>
              <a:buChar char="-"/>
            </a:pPr>
            <a:r>
              <a:rPr lang="sv-SE" sz="1400" dirty="0" smtClean="0"/>
              <a:t>For exampel, </a:t>
            </a:r>
            <a:r>
              <a:rPr lang="sv-SE" sz="1400" dirty="0"/>
              <a:t>analytic profiles </a:t>
            </a:r>
            <a:r>
              <a:rPr lang="sv-SE" sz="1400" dirty="0" smtClean="0"/>
              <a:t>for customers could be used for managing customer rentension/attrite rate</a:t>
            </a:r>
            <a:endParaRPr lang="sv-SE" sz="1400" dirty="0"/>
          </a:p>
        </p:txBody>
      </p:sp>
      <p:sp>
        <p:nvSpPr>
          <p:cNvPr id="5" name="TextBox 4"/>
          <p:cNvSpPr txBox="1"/>
          <p:nvPr/>
        </p:nvSpPr>
        <p:spPr>
          <a:xfrm>
            <a:off x="5723033" y="4775867"/>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Tree>
    <p:extLst>
      <p:ext uri="{BB962C8B-B14F-4D97-AF65-F5344CB8AC3E}">
        <p14:creationId xmlns:p14="http://schemas.microsoft.com/office/powerpoint/2010/main" val="3051116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7110412" y="4974432"/>
            <a:ext cx="547688" cy="1690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E59117A6-B975-45A5-A09F-B1EC89DB7E4B}" type="slidenum">
              <a:rPr lang="sv-SE" altLang="sv-SE" sz="750" i="0"/>
              <a:pPr eaLnBrk="1" hangingPunct="1"/>
              <a:t>2</a:t>
            </a:fld>
            <a:endParaRPr lang="sv-SE" altLang="sv-SE" sz="750" i="0"/>
          </a:p>
        </p:txBody>
      </p:sp>
      <p:sp>
        <p:nvSpPr>
          <p:cNvPr id="14339" name="Rectangle 2"/>
          <p:cNvSpPr>
            <a:spLocks noGrp="1" noChangeArrowheads="1"/>
          </p:cNvSpPr>
          <p:nvPr>
            <p:ph type="body" idx="1"/>
          </p:nvPr>
        </p:nvSpPr>
        <p:spPr>
          <a:xfrm>
            <a:off x="791999" y="1275534"/>
            <a:ext cx="7639619" cy="3240432"/>
          </a:xfrm>
        </p:spPr>
        <p:txBody>
          <a:bodyPr/>
          <a:lstStyle/>
          <a:p>
            <a:pPr>
              <a:buNone/>
            </a:pPr>
            <a:r>
              <a:rPr lang="sv-SE" altLang="sv-SE" dirty="0" smtClean="0"/>
              <a:t>Collection Management Systems</a:t>
            </a:r>
            <a:endParaRPr lang="en-US" altLang="sv-SE" dirty="0" smtClean="0"/>
          </a:p>
        </p:txBody>
      </p:sp>
    </p:spTree>
    <p:extLst>
      <p:ext uri="{BB962C8B-B14F-4D97-AF65-F5344CB8AC3E}">
        <p14:creationId xmlns:p14="http://schemas.microsoft.com/office/powerpoint/2010/main" val="3152190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1771" y="195943"/>
            <a:ext cx="1415143" cy="118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583894" y="556686"/>
            <a:ext cx="8120646" cy="596700"/>
          </a:xfrm>
        </p:spPr>
        <p:txBody>
          <a:bodyPr>
            <a:normAutofit fontScale="90000"/>
          </a:bodyPr>
          <a:lstStyle/>
          <a:p>
            <a:r>
              <a:rPr lang="sv-SE" dirty="0" smtClean="0"/>
              <a:t>BI </a:t>
            </a:r>
            <a:r>
              <a:rPr lang="sv-SE" dirty="0"/>
              <a:t>vs. Data </a:t>
            </a:r>
            <a:r>
              <a:rPr lang="sv-SE" dirty="0" smtClean="0"/>
              <a:t>science</a:t>
            </a:r>
            <a:r>
              <a:rPr lang="sv-SE" dirty="0"/>
              <a:t>: The views on business are </a:t>
            </a:r>
            <a:r>
              <a:rPr lang="sv-SE" dirty="0" smtClean="0"/>
              <a:t>different 2(2)</a:t>
            </a:r>
            <a:r>
              <a:rPr lang="sv-SE" dirty="0"/>
              <a:t/>
            </a:r>
            <a:br>
              <a:rPr lang="sv-SE" dirty="0"/>
            </a:br>
            <a:r>
              <a:rPr lang="sv-SE" dirty="0"/>
              <a:t/>
            </a:r>
            <a:br>
              <a:rPr lang="sv-SE" dirty="0"/>
            </a:br>
            <a:endParaRPr lang="sv-SE" dirty="0"/>
          </a:p>
        </p:txBody>
      </p:sp>
      <p:sp>
        <p:nvSpPr>
          <p:cNvPr id="3" name="Content Placeholder 2"/>
          <p:cNvSpPr>
            <a:spLocks noGrp="1"/>
          </p:cNvSpPr>
          <p:nvPr>
            <p:ph idx="1"/>
          </p:nvPr>
        </p:nvSpPr>
        <p:spPr>
          <a:xfrm>
            <a:off x="583894" y="1383984"/>
            <a:ext cx="8659258" cy="3530382"/>
          </a:xfrm>
        </p:spPr>
        <p:txBody>
          <a:bodyPr>
            <a:normAutofit/>
          </a:bodyPr>
          <a:lstStyle/>
          <a:p>
            <a:pPr marL="285750" indent="-285750">
              <a:buFont typeface="Arial" panose="020B0604020202020204" pitchFamily="34" charset="0"/>
              <a:buChar char="•"/>
            </a:pPr>
            <a:r>
              <a:rPr lang="sv-SE" sz="1400" dirty="0" smtClean="0"/>
              <a:t>For example a customer profile could include:</a:t>
            </a:r>
          </a:p>
          <a:p>
            <a:pPr marL="1027112" lvl="1">
              <a:buFontTx/>
              <a:buChar char="-"/>
            </a:pPr>
            <a:r>
              <a:rPr lang="sv-SE" sz="1400" b="1" dirty="0"/>
              <a:t>Demografic </a:t>
            </a:r>
            <a:r>
              <a:rPr lang="sv-SE" sz="1400" b="1" dirty="0" smtClean="0"/>
              <a:t>information </a:t>
            </a:r>
            <a:r>
              <a:rPr lang="sv-SE" sz="1400" dirty="0" smtClean="0"/>
              <a:t>(e.g. name, addresses, age, children, income level, value of home)</a:t>
            </a:r>
          </a:p>
          <a:p>
            <a:pPr marL="1027112" lvl="1">
              <a:buFontTx/>
              <a:buChar char="-"/>
            </a:pPr>
            <a:r>
              <a:rPr lang="sv-SE" sz="1400" b="1" dirty="0" smtClean="0"/>
              <a:t>Transactional metrics </a:t>
            </a:r>
            <a:r>
              <a:rPr lang="sv-SE" sz="1400" dirty="0" smtClean="0"/>
              <a:t>(e.g. number of purchases, purchase amounts, product purchase)</a:t>
            </a:r>
          </a:p>
          <a:p>
            <a:pPr marL="1027112" lvl="1">
              <a:buFontTx/>
              <a:buChar char="-"/>
            </a:pPr>
            <a:r>
              <a:rPr lang="sv-SE" sz="1400" b="1" dirty="0" smtClean="0"/>
              <a:t>Social media metrics </a:t>
            </a:r>
            <a:r>
              <a:rPr lang="sv-SE" sz="1400" dirty="0" smtClean="0"/>
              <a:t>(e.g. social media comments)</a:t>
            </a:r>
          </a:p>
          <a:p>
            <a:pPr marL="1027112" lvl="1">
              <a:buFontTx/>
              <a:buChar char="-"/>
            </a:pPr>
            <a:r>
              <a:rPr lang="sv-SE" sz="1400" b="1" dirty="0" smtClean="0"/>
              <a:t>Behaviour grouping </a:t>
            </a:r>
            <a:r>
              <a:rPr lang="sv-SE" sz="1400" dirty="0" smtClean="0"/>
              <a:t>(e.g. favorite producs/services, frequency, length and recent store visits) </a:t>
            </a:r>
          </a:p>
          <a:p>
            <a:pPr marL="1027112" lvl="1">
              <a:buFontTx/>
              <a:buChar char="-"/>
            </a:pPr>
            <a:r>
              <a:rPr lang="sv-SE" sz="1400" b="1" dirty="0" smtClean="0"/>
              <a:t>Classifications</a:t>
            </a:r>
            <a:r>
              <a:rPr lang="sv-SE" sz="1400" dirty="0" smtClean="0"/>
              <a:t> (e.g. lifestyle classification (heavy traveler, light gym visiter))</a:t>
            </a:r>
          </a:p>
          <a:p>
            <a:pPr marL="1027112" lvl="1">
              <a:buFontTx/>
              <a:buChar char="-"/>
            </a:pPr>
            <a:r>
              <a:rPr lang="sv-SE" sz="1400" b="1" dirty="0" smtClean="0"/>
              <a:t>Association rules </a:t>
            </a:r>
            <a:r>
              <a:rPr lang="sv-SE" sz="1400" dirty="0" smtClean="0"/>
              <a:t>(e.g. usage patterns such as when buying x also buy y, when use x och buy y)</a:t>
            </a:r>
          </a:p>
          <a:p>
            <a:pPr marL="1027112" lvl="1">
              <a:buFontTx/>
              <a:buChar char="-"/>
            </a:pPr>
            <a:r>
              <a:rPr lang="sv-SE" sz="1400" b="1" dirty="0" smtClean="0"/>
              <a:t>Scores </a:t>
            </a:r>
            <a:r>
              <a:rPr lang="sv-SE" sz="1400" dirty="0" smtClean="0"/>
              <a:t>(e.g. loyality score, product usage score)</a:t>
            </a:r>
          </a:p>
          <a:p>
            <a:pPr marL="741362" lvl="1" indent="0"/>
            <a:endParaRPr lang="sv-SE" sz="1400" dirty="0"/>
          </a:p>
        </p:txBody>
      </p:sp>
      <p:sp>
        <p:nvSpPr>
          <p:cNvPr id="5" name="TextBox 4"/>
          <p:cNvSpPr txBox="1"/>
          <p:nvPr/>
        </p:nvSpPr>
        <p:spPr>
          <a:xfrm>
            <a:off x="5723033" y="4775867"/>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Tree>
    <p:extLst>
      <p:ext uri="{BB962C8B-B14F-4D97-AF65-F5344CB8AC3E}">
        <p14:creationId xmlns:p14="http://schemas.microsoft.com/office/powerpoint/2010/main" val="3861553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1771" y="195943"/>
            <a:ext cx="1415143" cy="118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Title 1"/>
          <p:cNvSpPr>
            <a:spLocks noGrp="1"/>
          </p:cNvSpPr>
          <p:nvPr>
            <p:ph type="title"/>
          </p:nvPr>
        </p:nvSpPr>
        <p:spPr>
          <a:xfrm>
            <a:off x="792000" y="627534"/>
            <a:ext cx="8120646" cy="596700"/>
          </a:xfrm>
        </p:spPr>
        <p:txBody>
          <a:bodyPr>
            <a:normAutofit fontScale="90000"/>
          </a:bodyPr>
          <a:lstStyle/>
          <a:p>
            <a:r>
              <a:rPr lang="sv-SE" dirty="0" smtClean="0"/>
              <a:t>BI </a:t>
            </a:r>
            <a:r>
              <a:rPr lang="sv-SE" dirty="0"/>
              <a:t>vs. Data </a:t>
            </a:r>
            <a:r>
              <a:rPr lang="sv-SE" dirty="0" smtClean="0"/>
              <a:t>science</a:t>
            </a:r>
            <a:r>
              <a:rPr lang="sv-SE" dirty="0"/>
              <a:t>: The analytic approaches are </a:t>
            </a:r>
            <a:r>
              <a:rPr lang="sv-SE" dirty="0" smtClean="0"/>
              <a:t>different 1(2)</a:t>
            </a:r>
            <a:endParaRPr lang="sv-SE" dirty="0"/>
          </a:p>
        </p:txBody>
      </p:sp>
      <p:sp>
        <p:nvSpPr>
          <p:cNvPr id="6" name="Rounded Rectangle 5"/>
          <p:cNvSpPr/>
          <p:nvPr/>
        </p:nvSpPr>
        <p:spPr>
          <a:xfrm>
            <a:off x="891151" y="2222136"/>
            <a:ext cx="3882868" cy="3436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7" name="TextBox 6"/>
          <p:cNvSpPr txBox="1"/>
          <p:nvPr/>
        </p:nvSpPr>
        <p:spPr>
          <a:xfrm>
            <a:off x="891151" y="2257981"/>
            <a:ext cx="3748077" cy="307777"/>
          </a:xfrm>
          <a:prstGeom prst="rect">
            <a:avLst/>
          </a:prstGeom>
          <a:noFill/>
        </p:spPr>
        <p:txBody>
          <a:bodyPr wrap="square" rtlCol="0">
            <a:spAutoFit/>
          </a:bodyPr>
          <a:lstStyle/>
          <a:p>
            <a:r>
              <a:rPr lang="sv-SE" sz="1400" dirty="0" smtClean="0"/>
              <a:t>Step 1: Pre-build a data model (Schema on load)</a:t>
            </a:r>
            <a:endParaRPr lang="sv-SE" sz="1400" dirty="0"/>
          </a:p>
        </p:txBody>
      </p:sp>
      <p:sp>
        <p:nvSpPr>
          <p:cNvPr id="8" name="Rounded Rectangle 7"/>
          <p:cNvSpPr/>
          <p:nvPr/>
        </p:nvSpPr>
        <p:spPr>
          <a:xfrm>
            <a:off x="891152" y="2736308"/>
            <a:ext cx="3882867" cy="73880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9" name="TextBox 8"/>
          <p:cNvSpPr txBox="1"/>
          <p:nvPr/>
        </p:nvSpPr>
        <p:spPr>
          <a:xfrm>
            <a:off x="891151" y="2736450"/>
            <a:ext cx="3748077" cy="738664"/>
          </a:xfrm>
          <a:prstGeom prst="rect">
            <a:avLst/>
          </a:prstGeom>
          <a:noFill/>
        </p:spPr>
        <p:txBody>
          <a:bodyPr wrap="square" rtlCol="0">
            <a:spAutoFit/>
          </a:bodyPr>
          <a:lstStyle/>
          <a:p>
            <a:r>
              <a:rPr lang="sv-SE" sz="1400" dirty="0" smtClean="0"/>
              <a:t>Step 2: Make use of (visualisation) tools that automatically generated SQL commands from drag and drop using attributes/dimensions/facts</a:t>
            </a:r>
            <a:endParaRPr lang="sv-SE" sz="1400" dirty="0"/>
          </a:p>
        </p:txBody>
      </p:sp>
      <p:sp>
        <p:nvSpPr>
          <p:cNvPr id="10" name="Rounded Rectangle 9"/>
          <p:cNvSpPr/>
          <p:nvPr/>
        </p:nvSpPr>
        <p:spPr>
          <a:xfrm>
            <a:off x="891151" y="3654035"/>
            <a:ext cx="3882867" cy="5231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1" name="TextBox 10"/>
          <p:cNvSpPr txBox="1"/>
          <p:nvPr/>
        </p:nvSpPr>
        <p:spPr>
          <a:xfrm>
            <a:off x="909748" y="3638887"/>
            <a:ext cx="3864270" cy="523220"/>
          </a:xfrm>
          <a:prstGeom prst="rect">
            <a:avLst/>
          </a:prstGeom>
          <a:noFill/>
        </p:spPr>
        <p:txBody>
          <a:bodyPr wrap="square" rtlCol="0">
            <a:spAutoFit/>
          </a:bodyPr>
          <a:lstStyle/>
          <a:p>
            <a:r>
              <a:rPr lang="sv-SE" sz="1400" dirty="0" smtClean="0"/>
              <a:t>Step 3: Make use of the generated SQL commands to generate reports automatically </a:t>
            </a:r>
            <a:endParaRPr lang="sv-SE" sz="1400" dirty="0"/>
          </a:p>
        </p:txBody>
      </p:sp>
      <p:sp>
        <p:nvSpPr>
          <p:cNvPr id="14" name="Rounded Rectangle 13"/>
          <p:cNvSpPr/>
          <p:nvPr/>
        </p:nvSpPr>
        <p:spPr>
          <a:xfrm>
            <a:off x="5231184" y="2211032"/>
            <a:ext cx="3251803" cy="35472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5" name="TextBox 14"/>
          <p:cNvSpPr txBox="1"/>
          <p:nvPr/>
        </p:nvSpPr>
        <p:spPr>
          <a:xfrm>
            <a:off x="5231185" y="2257981"/>
            <a:ext cx="3516208" cy="307777"/>
          </a:xfrm>
          <a:prstGeom prst="rect">
            <a:avLst/>
          </a:prstGeom>
          <a:noFill/>
        </p:spPr>
        <p:txBody>
          <a:bodyPr wrap="square" rtlCol="0">
            <a:spAutoFit/>
          </a:bodyPr>
          <a:lstStyle/>
          <a:p>
            <a:r>
              <a:rPr lang="sv-SE" sz="1400" dirty="0" smtClean="0"/>
              <a:t>Step 1: Define hypothesis (test/prediction)</a:t>
            </a:r>
            <a:endParaRPr lang="sv-SE" sz="1400" dirty="0"/>
          </a:p>
        </p:txBody>
      </p:sp>
      <p:sp>
        <p:nvSpPr>
          <p:cNvPr id="16" name="Rounded Rectangle 15"/>
          <p:cNvSpPr/>
          <p:nvPr/>
        </p:nvSpPr>
        <p:spPr>
          <a:xfrm>
            <a:off x="5231184" y="2685932"/>
            <a:ext cx="3251803" cy="3436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7" name="TextBox 16"/>
          <p:cNvSpPr txBox="1"/>
          <p:nvPr/>
        </p:nvSpPr>
        <p:spPr>
          <a:xfrm>
            <a:off x="5231184" y="2721777"/>
            <a:ext cx="3251802" cy="307777"/>
          </a:xfrm>
          <a:prstGeom prst="rect">
            <a:avLst/>
          </a:prstGeom>
          <a:noFill/>
        </p:spPr>
        <p:txBody>
          <a:bodyPr wrap="square" rtlCol="0">
            <a:spAutoFit/>
          </a:bodyPr>
          <a:lstStyle/>
          <a:p>
            <a:r>
              <a:rPr lang="sv-SE" sz="1400" dirty="0" smtClean="0"/>
              <a:t>Step 2: Gather data (Data Lake, Hadoop)</a:t>
            </a:r>
            <a:endParaRPr lang="sv-SE" sz="1400" dirty="0"/>
          </a:p>
        </p:txBody>
      </p:sp>
      <p:sp>
        <p:nvSpPr>
          <p:cNvPr id="18" name="Rounded Rectangle 17"/>
          <p:cNvSpPr/>
          <p:nvPr/>
        </p:nvSpPr>
        <p:spPr>
          <a:xfrm>
            <a:off x="5231185" y="3211321"/>
            <a:ext cx="3251802" cy="3436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9" name="TextBox 18"/>
          <p:cNvSpPr txBox="1"/>
          <p:nvPr/>
        </p:nvSpPr>
        <p:spPr>
          <a:xfrm>
            <a:off x="5231185" y="3247166"/>
            <a:ext cx="3516208" cy="307777"/>
          </a:xfrm>
          <a:prstGeom prst="rect">
            <a:avLst/>
          </a:prstGeom>
          <a:noFill/>
        </p:spPr>
        <p:txBody>
          <a:bodyPr wrap="square" rtlCol="0">
            <a:spAutoFit/>
          </a:bodyPr>
          <a:lstStyle/>
          <a:p>
            <a:r>
              <a:rPr lang="sv-SE" sz="1400" dirty="0" smtClean="0"/>
              <a:t>Step 3: Build data model (Schema on query)</a:t>
            </a:r>
            <a:endParaRPr lang="sv-SE" sz="1400" dirty="0"/>
          </a:p>
        </p:txBody>
      </p:sp>
      <p:sp>
        <p:nvSpPr>
          <p:cNvPr id="20" name="Rounded Rectangle 19"/>
          <p:cNvSpPr/>
          <p:nvPr/>
        </p:nvSpPr>
        <p:spPr>
          <a:xfrm>
            <a:off x="5231185" y="3736709"/>
            <a:ext cx="3251802" cy="5324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1" name="TextBox 20"/>
          <p:cNvSpPr txBox="1"/>
          <p:nvPr/>
        </p:nvSpPr>
        <p:spPr>
          <a:xfrm>
            <a:off x="5231185" y="3772555"/>
            <a:ext cx="3173076" cy="523220"/>
          </a:xfrm>
          <a:prstGeom prst="rect">
            <a:avLst/>
          </a:prstGeom>
          <a:noFill/>
        </p:spPr>
        <p:txBody>
          <a:bodyPr wrap="square" rtlCol="0">
            <a:spAutoFit/>
          </a:bodyPr>
          <a:lstStyle/>
          <a:p>
            <a:r>
              <a:rPr lang="sv-SE" sz="1400" dirty="0" smtClean="0"/>
              <a:t>Step 4: Build analytic models (Data mining, Machine learning, SAS, R)</a:t>
            </a:r>
            <a:endParaRPr lang="sv-SE" sz="1400" dirty="0"/>
          </a:p>
        </p:txBody>
      </p:sp>
      <p:sp>
        <p:nvSpPr>
          <p:cNvPr id="22" name="TextBox 21"/>
          <p:cNvSpPr txBox="1"/>
          <p:nvPr/>
        </p:nvSpPr>
        <p:spPr>
          <a:xfrm>
            <a:off x="792000" y="1831676"/>
            <a:ext cx="2084866" cy="369332"/>
          </a:xfrm>
          <a:prstGeom prst="rect">
            <a:avLst/>
          </a:prstGeom>
          <a:noFill/>
        </p:spPr>
        <p:txBody>
          <a:bodyPr wrap="none" rtlCol="0">
            <a:spAutoFit/>
          </a:bodyPr>
          <a:lstStyle/>
          <a:p>
            <a:r>
              <a:rPr lang="sv-SE" dirty="0" smtClean="0"/>
              <a:t>BI analytic approach</a:t>
            </a:r>
            <a:endParaRPr lang="sv-SE" dirty="0"/>
          </a:p>
        </p:txBody>
      </p:sp>
      <p:sp>
        <p:nvSpPr>
          <p:cNvPr id="23" name="TextBox 22"/>
          <p:cNvSpPr txBox="1"/>
          <p:nvPr/>
        </p:nvSpPr>
        <p:spPr>
          <a:xfrm>
            <a:off x="5169253" y="1805855"/>
            <a:ext cx="3081806" cy="369332"/>
          </a:xfrm>
          <a:prstGeom prst="rect">
            <a:avLst/>
          </a:prstGeom>
          <a:noFill/>
        </p:spPr>
        <p:txBody>
          <a:bodyPr wrap="none" rtlCol="0">
            <a:spAutoFit/>
          </a:bodyPr>
          <a:lstStyle/>
          <a:p>
            <a:r>
              <a:rPr lang="sv-SE" dirty="0" smtClean="0"/>
              <a:t>Data science analytic approach</a:t>
            </a:r>
            <a:endParaRPr lang="sv-SE" dirty="0"/>
          </a:p>
        </p:txBody>
      </p:sp>
      <p:sp>
        <p:nvSpPr>
          <p:cNvPr id="24" name="Rounded Rectangle 23"/>
          <p:cNvSpPr/>
          <p:nvPr/>
        </p:nvSpPr>
        <p:spPr>
          <a:xfrm>
            <a:off x="5231184" y="4468832"/>
            <a:ext cx="3251802" cy="34362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5" name="TextBox 24"/>
          <p:cNvSpPr txBox="1"/>
          <p:nvPr/>
        </p:nvSpPr>
        <p:spPr>
          <a:xfrm>
            <a:off x="5231184" y="4504677"/>
            <a:ext cx="3019874" cy="307777"/>
          </a:xfrm>
          <a:prstGeom prst="rect">
            <a:avLst/>
          </a:prstGeom>
          <a:noFill/>
        </p:spPr>
        <p:txBody>
          <a:bodyPr wrap="square" rtlCol="0">
            <a:spAutoFit/>
          </a:bodyPr>
          <a:lstStyle/>
          <a:p>
            <a:r>
              <a:rPr lang="sv-SE" sz="1400" dirty="0" smtClean="0"/>
              <a:t>Step 5: Evaluate model goodness of fit</a:t>
            </a:r>
            <a:endParaRPr lang="sv-SE" sz="1400" dirty="0"/>
          </a:p>
        </p:txBody>
      </p:sp>
      <p:sp>
        <p:nvSpPr>
          <p:cNvPr id="26" name="TextBox 25"/>
          <p:cNvSpPr txBox="1"/>
          <p:nvPr/>
        </p:nvSpPr>
        <p:spPr>
          <a:xfrm>
            <a:off x="909748" y="4673954"/>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Tree>
    <p:extLst>
      <p:ext uri="{BB962C8B-B14F-4D97-AF65-F5344CB8AC3E}">
        <p14:creationId xmlns:p14="http://schemas.microsoft.com/office/powerpoint/2010/main" val="1429099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1771" y="195943"/>
            <a:ext cx="1415143" cy="1186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itle 1"/>
          <p:cNvSpPr>
            <a:spLocks noGrp="1"/>
          </p:cNvSpPr>
          <p:nvPr>
            <p:ph type="title"/>
          </p:nvPr>
        </p:nvSpPr>
        <p:spPr>
          <a:xfrm>
            <a:off x="792000" y="627534"/>
            <a:ext cx="8120646" cy="596700"/>
          </a:xfrm>
        </p:spPr>
        <p:txBody>
          <a:bodyPr>
            <a:normAutofit fontScale="90000"/>
          </a:bodyPr>
          <a:lstStyle/>
          <a:p>
            <a:r>
              <a:rPr lang="sv-SE" dirty="0" smtClean="0"/>
              <a:t>BI </a:t>
            </a:r>
            <a:r>
              <a:rPr lang="sv-SE" dirty="0"/>
              <a:t>vs. Data </a:t>
            </a:r>
            <a:r>
              <a:rPr lang="sv-SE" dirty="0" smtClean="0"/>
              <a:t>science</a:t>
            </a:r>
            <a:r>
              <a:rPr lang="sv-SE" dirty="0"/>
              <a:t>: The analytic approaches are </a:t>
            </a:r>
            <a:r>
              <a:rPr lang="sv-SE" dirty="0" smtClean="0"/>
              <a:t>different 2(2)</a:t>
            </a:r>
            <a:r>
              <a:rPr lang="sv-SE" dirty="0"/>
              <a:t/>
            </a:r>
            <a:br>
              <a:rPr lang="sv-SE" dirty="0"/>
            </a:br>
            <a:endParaRPr lang="sv-SE" dirty="0"/>
          </a:p>
        </p:txBody>
      </p:sp>
      <p:sp>
        <p:nvSpPr>
          <p:cNvPr id="3" name="Content Placeholder 2"/>
          <p:cNvSpPr>
            <a:spLocks noGrp="1"/>
          </p:cNvSpPr>
          <p:nvPr>
            <p:ph idx="1"/>
          </p:nvPr>
        </p:nvSpPr>
        <p:spPr>
          <a:xfrm>
            <a:off x="792000" y="1613118"/>
            <a:ext cx="8120646" cy="3058033"/>
          </a:xfrm>
        </p:spPr>
        <p:txBody>
          <a:bodyPr>
            <a:normAutofit/>
          </a:bodyPr>
          <a:lstStyle/>
          <a:p>
            <a:r>
              <a:rPr lang="sv-SE" sz="1400" b="1" dirty="0"/>
              <a:t>Schema on load </a:t>
            </a:r>
            <a:endParaRPr lang="sv-SE" sz="1400" b="1" dirty="0" smtClean="0"/>
          </a:p>
          <a:p>
            <a:r>
              <a:rPr lang="sv-SE" sz="1400" dirty="0" smtClean="0"/>
              <a:t>– a schema must be built prior to loading data into the data warehouse</a:t>
            </a:r>
          </a:p>
          <a:p>
            <a:pPr marL="0" indent="0"/>
            <a:r>
              <a:rPr lang="sv-SE" sz="1400" b="1" dirty="0" smtClean="0"/>
              <a:t>Schema on query </a:t>
            </a:r>
          </a:p>
          <a:p>
            <a:pPr marL="0" indent="0"/>
            <a:r>
              <a:rPr lang="sv-SE" sz="1400" dirty="0" smtClean="0"/>
              <a:t>– a schema is defined as needed based on data being used, and the data scientist will go through different versions of the schema until finding a schema that support the analytical model</a:t>
            </a:r>
          </a:p>
          <a:p>
            <a:pPr marL="285750" indent="-285750">
              <a:buFontTx/>
              <a:buChar char="-"/>
            </a:pPr>
            <a:endParaRPr lang="sv-SE" sz="1800" dirty="0"/>
          </a:p>
        </p:txBody>
      </p:sp>
      <p:sp>
        <p:nvSpPr>
          <p:cNvPr id="5" name="TextBox 4"/>
          <p:cNvSpPr txBox="1"/>
          <p:nvPr/>
        </p:nvSpPr>
        <p:spPr>
          <a:xfrm>
            <a:off x="5723033" y="4775867"/>
            <a:ext cx="2836802" cy="276999"/>
          </a:xfrm>
          <a:prstGeom prst="rect">
            <a:avLst/>
          </a:prstGeom>
          <a:noFill/>
        </p:spPr>
        <p:txBody>
          <a:bodyPr wrap="none" rtlCol="0">
            <a:spAutoFit/>
          </a:bodyPr>
          <a:lstStyle/>
          <a:p>
            <a:r>
              <a:rPr lang="sv-SE" sz="1200" dirty="0" smtClean="0"/>
              <a:t>(Bill </a:t>
            </a:r>
            <a:r>
              <a:rPr lang="sv-SE" sz="1200" dirty="0"/>
              <a:t>Schmarzo, Big </a:t>
            </a:r>
            <a:r>
              <a:rPr lang="sv-SE" sz="1200" dirty="0" smtClean="0"/>
              <a:t>Data MBA, </a:t>
            </a:r>
            <a:r>
              <a:rPr lang="sv-SE" sz="1200" dirty="0"/>
              <a:t>Wiley, </a:t>
            </a:r>
            <a:r>
              <a:rPr lang="sv-SE" sz="1200" dirty="0" smtClean="0"/>
              <a:t>2016)</a:t>
            </a:r>
            <a:endParaRPr lang="sv-SE" dirty="0"/>
          </a:p>
        </p:txBody>
      </p:sp>
    </p:spTree>
    <p:extLst>
      <p:ext uri="{BB962C8B-B14F-4D97-AF65-F5344CB8AC3E}">
        <p14:creationId xmlns:p14="http://schemas.microsoft.com/office/powerpoint/2010/main" val="30276109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dirty="0"/>
          </a:p>
        </p:txBody>
      </p:sp>
      <p:sp>
        <p:nvSpPr>
          <p:cNvPr id="5" name="Rectangle 4"/>
          <p:cNvSpPr/>
          <p:nvPr/>
        </p:nvSpPr>
        <p:spPr>
          <a:xfrm>
            <a:off x="791999" y="1565799"/>
            <a:ext cx="7622657" cy="954107"/>
          </a:xfrm>
          <a:prstGeom prst="rect">
            <a:avLst/>
          </a:prstGeom>
        </p:spPr>
        <p:txBody>
          <a:bodyPr wrap="square">
            <a:spAutoFit/>
          </a:bodyPr>
          <a:lstStyle/>
          <a:p>
            <a:r>
              <a:rPr lang="sv-SE" sz="2800" dirty="0" smtClean="0"/>
              <a:t>How can you identify </a:t>
            </a:r>
            <a:r>
              <a:rPr lang="sv-SE" sz="2800" dirty="0"/>
              <a:t>opportunities with big data </a:t>
            </a:r>
            <a:r>
              <a:rPr lang="sv-SE" sz="2800" dirty="0" smtClean="0"/>
              <a:t>analytics for an organization?</a:t>
            </a:r>
            <a:endParaRPr lang="sv-SE" sz="2800" dirty="0"/>
          </a:p>
        </p:txBody>
      </p:sp>
    </p:spTree>
    <p:extLst>
      <p:ext uri="{BB962C8B-B14F-4D97-AF65-F5344CB8AC3E}">
        <p14:creationId xmlns:p14="http://schemas.microsoft.com/office/powerpoint/2010/main" val="12946575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436942"/>
            <a:ext cx="6850800" cy="596700"/>
          </a:xfrm>
        </p:spPr>
        <p:txBody>
          <a:bodyPr>
            <a:normAutofit fontScale="90000"/>
          </a:bodyPr>
          <a:lstStyle/>
          <a:p>
            <a:r>
              <a:rPr lang="sv-SE" dirty="0" smtClean="0"/>
              <a:t>Method for identifying opportunities with big data och data analysis</a:t>
            </a:r>
            <a:endParaRPr lang="sv-SE" dirty="0"/>
          </a:p>
        </p:txBody>
      </p:sp>
      <p:sp>
        <p:nvSpPr>
          <p:cNvPr id="6" name="TextBox 5"/>
          <p:cNvSpPr txBox="1"/>
          <p:nvPr/>
        </p:nvSpPr>
        <p:spPr>
          <a:xfrm>
            <a:off x="903110" y="3855469"/>
            <a:ext cx="1648179" cy="523220"/>
          </a:xfrm>
          <a:prstGeom prst="rect">
            <a:avLst/>
          </a:prstGeom>
          <a:noFill/>
        </p:spPr>
        <p:txBody>
          <a:bodyPr wrap="square" rtlCol="0">
            <a:spAutoFit/>
          </a:bodyPr>
          <a:lstStyle/>
          <a:p>
            <a:r>
              <a:rPr lang="sv-SE" sz="1400" dirty="0" smtClean="0"/>
              <a:t>2. Identify central business initiatives </a:t>
            </a:r>
            <a:endParaRPr lang="sv-SE" sz="1400" dirty="0"/>
          </a:p>
        </p:txBody>
      </p:sp>
      <p:sp>
        <p:nvSpPr>
          <p:cNvPr id="7" name="TextBox 6"/>
          <p:cNvSpPr txBox="1"/>
          <p:nvPr/>
        </p:nvSpPr>
        <p:spPr>
          <a:xfrm>
            <a:off x="3509521" y="3839108"/>
            <a:ext cx="2449234" cy="954107"/>
          </a:xfrm>
          <a:prstGeom prst="rect">
            <a:avLst/>
          </a:prstGeom>
          <a:noFill/>
        </p:spPr>
        <p:txBody>
          <a:bodyPr wrap="square" rtlCol="0">
            <a:spAutoFit/>
          </a:bodyPr>
          <a:lstStyle/>
          <a:p>
            <a:r>
              <a:rPr lang="sv-SE" sz="1400" dirty="0"/>
              <a:t>4. </a:t>
            </a:r>
            <a:r>
              <a:rPr lang="sv-SE" sz="1400" dirty="0" smtClean="0"/>
              <a:t>Design use case that support the initiatives – and define requirements on data and data analysis</a:t>
            </a:r>
            <a:endParaRPr lang="sv-SE" sz="1400" dirty="0"/>
          </a:p>
        </p:txBody>
      </p:sp>
      <p:sp>
        <p:nvSpPr>
          <p:cNvPr id="8" name="Down Arrow 7"/>
          <p:cNvSpPr/>
          <p:nvPr/>
        </p:nvSpPr>
        <p:spPr>
          <a:xfrm rot="13507711">
            <a:off x="2478214" y="3029241"/>
            <a:ext cx="406400" cy="89490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9" name="Down Arrow 8"/>
          <p:cNvSpPr/>
          <p:nvPr/>
        </p:nvSpPr>
        <p:spPr>
          <a:xfrm>
            <a:off x="4181050" y="3013981"/>
            <a:ext cx="406400" cy="675167"/>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0" name="TextBox 9"/>
          <p:cNvSpPr txBox="1"/>
          <p:nvPr/>
        </p:nvSpPr>
        <p:spPr>
          <a:xfrm>
            <a:off x="3455077" y="1960125"/>
            <a:ext cx="2174435" cy="738664"/>
          </a:xfrm>
          <a:prstGeom prst="rect">
            <a:avLst/>
          </a:prstGeom>
          <a:noFill/>
        </p:spPr>
        <p:txBody>
          <a:bodyPr wrap="square" rtlCol="0">
            <a:spAutoFit/>
          </a:bodyPr>
          <a:lstStyle/>
          <a:p>
            <a:r>
              <a:rPr lang="sv-SE" sz="1400" dirty="0" smtClean="0"/>
              <a:t>3. Brainstorm big data solutions for the business initiatives </a:t>
            </a:r>
            <a:endParaRPr lang="sv-SE" sz="1400" dirty="0"/>
          </a:p>
        </p:txBody>
      </p:sp>
      <p:sp>
        <p:nvSpPr>
          <p:cNvPr id="11" name="Down Arrow 10"/>
          <p:cNvSpPr/>
          <p:nvPr/>
        </p:nvSpPr>
        <p:spPr>
          <a:xfrm>
            <a:off x="1137229" y="2958549"/>
            <a:ext cx="406400" cy="675167"/>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2" name="Down Arrow 11"/>
          <p:cNvSpPr/>
          <p:nvPr/>
        </p:nvSpPr>
        <p:spPr>
          <a:xfrm rot="13507711">
            <a:off x="5490278" y="3026219"/>
            <a:ext cx="406400" cy="89490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3" name="TextBox 12"/>
          <p:cNvSpPr txBox="1"/>
          <p:nvPr/>
        </p:nvSpPr>
        <p:spPr>
          <a:xfrm>
            <a:off x="5958755" y="1931473"/>
            <a:ext cx="2971229" cy="1169551"/>
          </a:xfrm>
          <a:prstGeom prst="rect">
            <a:avLst/>
          </a:prstGeom>
          <a:noFill/>
        </p:spPr>
        <p:txBody>
          <a:bodyPr wrap="square" rtlCol="0">
            <a:spAutoFit/>
          </a:bodyPr>
          <a:lstStyle/>
          <a:p>
            <a:r>
              <a:rPr lang="sv-SE" sz="1400" dirty="0" smtClean="0"/>
              <a:t>5. Make proof-of-concepts of  prioritized use cases – analyze the business value (ROI) and make plans to manage data and analysis for each use case</a:t>
            </a:r>
          </a:p>
        </p:txBody>
      </p:sp>
      <p:sp>
        <p:nvSpPr>
          <p:cNvPr id="14" name="Down Arrow 13"/>
          <p:cNvSpPr/>
          <p:nvPr/>
        </p:nvSpPr>
        <p:spPr>
          <a:xfrm>
            <a:off x="7021671" y="2953320"/>
            <a:ext cx="406400" cy="675167"/>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5" name="TextBox 14"/>
          <p:cNvSpPr txBox="1"/>
          <p:nvPr/>
        </p:nvSpPr>
        <p:spPr>
          <a:xfrm>
            <a:off x="6240669" y="3821291"/>
            <a:ext cx="2480649" cy="523220"/>
          </a:xfrm>
          <a:prstGeom prst="rect">
            <a:avLst/>
          </a:prstGeom>
          <a:noFill/>
        </p:spPr>
        <p:txBody>
          <a:bodyPr wrap="square" rtlCol="0">
            <a:spAutoFit/>
          </a:bodyPr>
          <a:lstStyle/>
          <a:p>
            <a:r>
              <a:rPr lang="sv-SE" sz="1400" dirty="0" smtClean="0"/>
              <a:t>6. Design och implement the solution</a:t>
            </a:r>
          </a:p>
        </p:txBody>
      </p:sp>
      <p:sp>
        <p:nvSpPr>
          <p:cNvPr id="16" name="TextBox 15"/>
          <p:cNvSpPr txBox="1"/>
          <p:nvPr/>
        </p:nvSpPr>
        <p:spPr>
          <a:xfrm>
            <a:off x="792000" y="1716029"/>
            <a:ext cx="2238773" cy="954107"/>
          </a:xfrm>
          <a:prstGeom prst="rect">
            <a:avLst/>
          </a:prstGeom>
          <a:noFill/>
        </p:spPr>
        <p:txBody>
          <a:bodyPr wrap="square" rtlCol="0">
            <a:spAutoFit/>
          </a:bodyPr>
          <a:lstStyle/>
          <a:p>
            <a:r>
              <a:rPr lang="sv-SE" sz="1400" dirty="0"/>
              <a:t>1. </a:t>
            </a:r>
            <a:r>
              <a:rPr lang="sv-SE" sz="1400" dirty="0" smtClean="0"/>
              <a:t>Understand the main goals, strategies, activities and concepts – that make the organization successful </a:t>
            </a:r>
            <a:endParaRPr lang="sv-SE" sz="1400" dirty="0"/>
          </a:p>
        </p:txBody>
      </p:sp>
      <p:sp>
        <p:nvSpPr>
          <p:cNvPr id="3" name="TextBox 2"/>
          <p:cNvSpPr txBox="1"/>
          <p:nvPr/>
        </p:nvSpPr>
        <p:spPr>
          <a:xfrm>
            <a:off x="3638302" y="4847055"/>
            <a:ext cx="5239961" cy="276999"/>
          </a:xfrm>
          <a:prstGeom prst="rect">
            <a:avLst/>
          </a:prstGeom>
          <a:noFill/>
        </p:spPr>
        <p:txBody>
          <a:bodyPr wrap="none" rtlCol="0">
            <a:spAutoFit/>
          </a:bodyPr>
          <a:lstStyle/>
          <a:p>
            <a:r>
              <a:rPr lang="sv-SE" sz="1200" dirty="0" smtClean="0"/>
              <a:t>(Bill </a:t>
            </a:r>
            <a:r>
              <a:rPr lang="sv-SE" sz="1200" dirty="0"/>
              <a:t>Schmarzo, Big Data. Understand How Data Powers Big Business, Wiley, </a:t>
            </a:r>
            <a:r>
              <a:rPr lang="sv-SE" sz="1200" dirty="0" smtClean="0"/>
              <a:t>2013)</a:t>
            </a:r>
            <a:endParaRPr lang="sv-SE" dirty="0"/>
          </a:p>
        </p:txBody>
      </p:sp>
    </p:spTree>
    <p:extLst>
      <p:ext uri="{BB962C8B-B14F-4D97-AF65-F5344CB8AC3E}">
        <p14:creationId xmlns:p14="http://schemas.microsoft.com/office/powerpoint/2010/main" val="1425275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85" y="463635"/>
            <a:ext cx="6850800" cy="596700"/>
          </a:xfrm>
        </p:spPr>
        <p:txBody>
          <a:bodyPr>
            <a:normAutofit fontScale="90000"/>
          </a:bodyPr>
          <a:lstStyle/>
          <a:p>
            <a:r>
              <a:rPr lang="sv-SE" dirty="0"/>
              <a:t>Method for identifying opportunities with big data och data analysis</a:t>
            </a:r>
          </a:p>
        </p:txBody>
      </p:sp>
      <p:sp>
        <p:nvSpPr>
          <p:cNvPr id="6" name="TextBox 5"/>
          <p:cNvSpPr txBox="1"/>
          <p:nvPr/>
        </p:nvSpPr>
        <p:spPr>
          <a:xfrm>
            <a:off x="903110" y="3855469"/>
            <a:ext cx="1648179" cy="523220"/>
          </a:xfrm>
          <a:prstGeom prst="rect">
            <a:avLst/>
          </a:prstGeom>
          <a:noFill/>
        </p:spPr>
        <p:txBody>
          <a:bodyPr wrap="square" rtlCol="0">
            <a:spAutoFit/>
          </a:bodyPr>
          <a:lstStyle/>
          <a:p>
            <a:r>
              <a:rPr lang="sv-SE" sz="1400" dirty="0" smtClean="0"/>
              <a:t>2. </a:t>
            </a:r>
            <a:r>
              <a:rPr lang="sv-SE" sz="1400" dirty="0"/>
              <a:t>Identify central business initiatives </a:t>
            </a:r>
          </a:p>
        </p:txBody>
      </p:sp>
      <p:sp>
        <p:nvSpPr>
          <p:cNvPr id="11" name="Down Arrow 10"/>
          <p:cNvSpPr/>
          <p:nvPr/>
        </p:nvSpPr>
        <p:spPr>
          <a:xfrm>
            <a:off x="1137229" y="2958549"/>
            <a:ext cx="406400" cy="675167"/>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6" name="Text Box 5"/>
          <p:cNvSpPr txBox="1">
            <a:spLocks noChangeArrowheads="1"/>
          </p:cNvSpPr>
          <p:nvPr/>
        </p:nvSpPr>
        <p:spPr bwMode="auto">
          <a:xfrm>
            <a:off x="7122600" y="1998133"/>
            <a:ext cx="1257602" cy="527067"/>
          </a:xfrm>
          <a:prstGeom prst="rect">
            <a:avLst/>
          </a:prstGeom>
          <a:noFill/>
          <a:ln w="9525">
            <a:noFill/>
            <a:miter lim="800000"/>
            <a:headEnd/>
            <a:tailEnd/>
          </a:ln>
        </p:spPr>
        <p:txBody>
          <a:bodyPr wrap="square">
            <a:spAutoFit/>
          </a:bodyPr>
          <a:lstStyle/>
          <a:p>
            <a:r>
              <a:rPr lang="sv-SE" sz="1000" b="1" dirty="0" smtClean="0"/>
              <a:t>Identify key activities</a:t>
            </a:r>
            <a:endParaRPr lang="sv-SE" sz="1000" b="1" dirty="0"/>
          </a:p>
          <a:p>
            <a:endParaRPr lang="sv-SE" sz="825" b="1" dirty="0"/>
          </a:p>
        </p:txBody>
      </p:sp>
      <p:sp>
        <p:nvSpPr>
          <p:cNvPr id="17" name="AutoShape 7"/>
          <p:cNvSpPr>
            <a:spLocks noChangeArrowheads="1"/>
          </p:cNvSpPr>
          <p:nvPr/>
        </p:nvSpPr>
        <p:spPr bwMode="auto">
          <a:xfrm>
            <a:off x="6780675" y="2113251"/>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18" name="AutoShape 8"/>
          <p:cNvSpPr>
            <a:spLocks noChangeArrowheads="1"/>
          </p:cNvSpPr>
          <p:nvPr/>
        </p:nvSpPr>
        <p:spPr bwMode="auto">
          <a:xfrm>
            <a:off x="6600096" y="2545299"/>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19" name="Line 9"/>
          <p:cNvSpPr>
            <a:spLocks noChangeShapeType="1"/>
          </p:cNvSpPr>
          <p:nvPr/>
        </p:nvSpPr>
        <p:spPr bwMode="auto">
          <a:xfrm flipH="1">
            <a:off x="6672662" y="2437286"/>
            <a:ext cx="216024" cy="108012"/>
          </a:xfrm>
          <a:prstGeom prst="line">
            <a:avLst/>
          </a:prstGeom>
          <a:noFill/>
          <a:ln w="9525">
            <a:solidFill>
              <a:schemeClr val="tx1"/>
            </a:solidFill>
            <a:round/>
            <a:headEnd/>
            <a:tailEnd type="triangle" w="med" len="med"/>
          </a:ln>
        </p:spPr>
        <p:txBody>
          <a:bodyPr/>
          <a:lstStyle/>
          <a:p>
            <a:endParaRPr lang="sv-SE" sz="1350"/>
          </a:p>
        </p:txBody>
      </p:sp>
      <p:sp>
        <p:nvSpPr>
          <p:cNvPr id="20" name="Line 10"/>
          <p:cNvSpPr>
            <a:spLocks noChangeShapeType="1"/>
          </p:cNvSpPr>
          <p:nvPr/>
        </p:nvSpPr>
        <p:spPr bwMode="auto">
          <a:xfrm>
            <a:off x="6888686" y="2221262"/>
            <a:ext cx="0" cy="108012"/>
          </a:xfrm>
          <a:prstGeom prst="line">
            <a:avLst/>
          </a:prstGeom>
          <a:noFill/>
          <a:ln w="9525">
            <a:solidFill>
              <a:schemeClr val="tx1"/>
            </a:solidFill>
            <a:round/>
            <a:headEnd/>
            <a:tailEnd type="triangle" w="med" len="med"/>
          </a:ln>
        </p:spPr>
        <p:txBody>
          <a:bodyPr/>
          <a:lstStyle/>
          <a:p>
            <a:endParaRPr lang="sv-SE" sz="1350"/>
          </a:p>
        </p:txBody>
      </p:sp>
      <p:sp>
        <p:nvSpPr>
          <p:cNvPr id="21" name="AutoShape 13"/>
          <p:cNvSpPr>
            <a:spLocks noChangeArrowheads="1"/>
          </p:cNvSpPr>
          <p:nvPr/>
        </p:nvSpPr>
        <p:spPr bwMode="auto">
          <a:xfrm>
            <a:off x="6973519" y="2545299"/>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22" name="Text Box 80"/>
          <p:cNvSpPr txBox="1">
            <a:spLocks noChangeArrowheads="1"/>
          </p:cNvSpPr>
          <p:nvPr/>
        </p:nvSpPr>
        <p:spPr bwMode="auto">
          <a:xfrm>
            <a:off x="3504816" y="3867011"/>
            <a:ext cx="3545888" cy="865622"/>
          </a:xfrm>
          <a:prstGeom prst="rect">
            <a:avLst/>
          </a:prstGeom>
          <a:noFill/>
          <a:ln w="9525">
            <a:noFill/>
            <a:miter lim="800000"/>
            <a:headEnd/>
            <a:tailEnd/>
          </a:ln>
        </p:spPr>
        <p:txBody>
          <a:bodyPr wrap="square">
            <a:spAutoFit/>
          </a:bodyPr>
          <a:lstStyle/>
          <a:p>
            <a:pPr marL="171450" indent="-171450">
              <a:buFont typeface="Arial" panose="020B0604020202020204" pitchFamily="34" charset="0"/>
              <a:buChar char="•"/>
            </a:pPr>
            <a:r>
              <a:rPr lang="sv-SE" sz="1400" dirty="0" smtClean="0"/>
              <a:t>Read business reports</a:t>
            </a:r>
          </a:p>
          <a:p>
            <a:pPr marL="171450" indent="-171450">
              <a:buFont typeface="Arial" panose="020B0604020202020204" pitchFamily="34" charset="0"/>
              <a:buChar char="•"/>
            </a:pPr>
            <a:r>
              <a:rPr lang="sv-SE" sz="1400" dirty="0" smtClean="0"/>
              <a:t>Read presentations by executives </a:t>
            </a:r>
          </a:p>
          <a:p>
            <a:pPr marL="171450" indent="-171450">
              <a:buFont typeface="Arial" panose="020B0604020202020204" pitchFamily="34" charset="0"/>
              <a:buChar char="•"/>
            </a:pPr>
            <a:r>
              <a:rPr lang="sv-SE" sz="1400" dirty="0" smtClean="0"/>
              <a:t>Interview key employees </a:t>
            </a:r>
          </a:p>
          <a:p>
            <a:pPr marL="171450" indent="-171450">
              <a:buFont typeface="Arial" panose="020B0604020202020204" pitchFamily="34" charset="0"/>
              <a:buChar char="•"/>
            </a:pPr>
            <a:endParaRPr lang="sv-SE" sz="825" b="1" dirty="0"/>
          </a:p>
        </p:txBody>
      </p:sp>
      <p:grpSp>
        <p:nvGrpSpPr>
          <p:cNvPr id="23" name="Group 81"/>
          <p:cNvGrpSpPr>
            <a:grpSpLocks/>
          </p:cNvGrpSpPr>
          <p:nvPr/>
        </p:nvGrpSpPr>
        <p:grpSpPr bwMode="auto">
          <a:xfrm>
            <a:off x="4634827" y="2089969"/>
            <a:ext cx="647700" cy="377428"/>
            <a:chOff x="521" y="1071"/>
            <a:chExt cx="2223" cy="1361"/>
          </a:xfrm>
        </p:grpSpPr>
        <p:grpSp>
          <p:nvGrpSpPr>
            <p:cNvPr id="24" name="Group 82"/>
            <p:cNvGrpSpPr>
              <a:grpSpLocks/>
            </p:cNvGrpSpPr>
            <p:nvPr/>
          </p:nvGrpSpPr>
          <p:grpSpPr bwMode="auto">
            <a:xfrm>
              <a:off x="521" y="1071"/>
              <a:ext cx="590" cy="576"/>
              <a:chOff x="2608" y="1888"/>
              <a:chExt cx="590" cy="576"/>
            </a:xfrm>
          </p:grpSpPr>
          <p:sp>
            <p:nvSpPr>
              <p:cNvPr id="40" name="Rectangle 83"/>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41" name="Line 84"/>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42" name="Line 85"/>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5" name="Group 86"/>
            <p:cNvGrpSpPr>
              <a:grpSpLocks/>
            </p:cNvGrpSpPr>
            <p:nvPr/>
          </p:nvGrpSpPr>
          <p:grpSpPr bwMode="auto">
            <a:xfrm>
              <a:off x="1338" y="1071"/>
              <a:ext cx="590" cy="576"/>
              <a:chOff x="2608" y="1888"/>
              <a:chExt cx="590" cy="576"/>
            </a:xfrm>
          </p:grpSpPr>
          <p:sp>
            <p:nvSpPr>
              <p:cNvPr id="37" name="Rectangle 87"/>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38" name="Line 88"/>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39" name="Line 89"/>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6" name="Group 90"/>
            <p:cNvGrpSpPr>
              <a:grpSpLocks/>
            </p:cNvGrpSpPr>
            <p:nvPr/>
          </p:nvGrpSpPr>
          <p:grpSpPr bwMode="auto">
            <a:xfrm>
              <a:off x="1338" y="1856"/>
              <a:ext cx="590" cy="576"/>
              <a:chOff x="2608" y="1888"/>
              <a:chExt cx="590" cy="576"/>
            </a:xfrm>
          </p:grpSpPr>
          <p:sp>
            <p:nvSpPr>
              <p:cNvPr id="34" name="Rectangle 91"/>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35" name="Line 92"/>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36" name="Line 93"/>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grpSp>
          <p:nvGrpSpPr>
            <p:cNvPr id="27" name="Group 94"/>
            <p:cNvGrpSpPr>
              <a:grpSpLocks/>
            </p:cNvGrpSpPr>
            <p:nvPr/>
          </p:nvGrpSpPr>
          <p:grpSpPr bwMode="auto">
            <a:xfrm>
              <a:off x="2154" y="1856"/>
              <a:ext cx="590" cy="576"/>
              <a:chOff x="2608" y="1888"/>
              <a:chExt cx="590" cy="576"/>
            </a:xfrm>
          </p:grpSpPr>
          <p:sp>
            <p:nvSpPr>
              <p:cNvPr id="31" name="Rectangle 95"/>
              <p:cNvSpPr>
                <a:spLocks noChangeArrowheads="1"/>
              </p:cNvSpPr>
              <p:nvPr/>
            </p:nvSpPr>
            <p:spPr bwMode="auto">
              <a:xfrm>
                <a:off x="2608" y="1888"/>
                <a:ext cx="590" cy="576"/>
              </a:xfrm>
              <a:prstGeom prst="rect">
                <a:avLst/>
              </a:prstGeom>
              <a:solidFill>
                <a:srgbClr val="FFFF00"/>
              </a:solidFill>
              <a:ln w="9525">
                <a:solidFill>
                  <a:schemeClr val="tx1"/>
                </a:solidFill>
                <a:miter lim="800000"/>
                <a:headEnd/>
                <a:tailEnd/>
              </a:ln>
            </p:spPr>
            <p:txBody>
              <a:bodyPr wrap="none" anchor="ctr"/>
              <a:lstStyle/>
              <a:p>
                <a:endParaRPr lang="sv-SE" sz="1350"/>
              </a:p>
            </p:txBody>
          </p:sp>
          <p:sp>
            <p:nvSpPr>
              <p:cNvPr id="32" name="Line 96"/>
              <p:cNvSpPr>
                <a:spLocks noChangeShapeType="1"/>
              </p:cNvSpPr>
              <p:nvPr/>
            </p:nvSpPr>
            <p:spPr bwMode="auto">
              <a:xfrm>
                <a:off x="2608" y="2069"/>
                <a:ext cx="590" cy="0"/>
              </a:xfrm>
              <a:prstGeom prst="line">
                <a:avLst/>
              </a:prstGeom>
              <a:noFill/>
              <a:ln w="9525">
                <a:solidFill>
                  <a:schemeClr val="tx1"/>
                </a:solidFill>
                <a:round/>
                <a:headEnd/>
                <a:tailEnd/>
              </a:ln>
            </p:spPr>
            <p:txBody>
              <a:bodyPr/>
              <a:lstStyle/>
              <a:p>
                <a:endParaRPr lang="sv-SE" sz="1350"/>
              </a:p>
            </p:txBody>
          </p:sp>
          <p:sp>
            <p:nvSpPr>
              <p:cNvPr id="33" name="Line 97"/>
              <p:cNvSpPr>
                <a:spLocks noChangeShapeType="1"/>
              </p:cNvSpPr>
              <p:nvPr/>
            </p:nvSpPr>
            <p:spPr bwMode="auto">
              <a:xfrm>
                <a:off x="2608" y="2296"/>
                <a:ext cx="590" cy="0"/>
              </a:xfrm>
              <a:prstGeom prst="line">
                <a:avLst/>
              </a:prstGeom>
              <a:noFill/>
              <a:ln w="9525">
                <a:solidFill>
                  <a:schemeClr val="tx1"/>
                </a:solidFill>
                <a:round/>
                <a:headEnd/>
                <a:tailEnd/>
              </a:ln>
            </p:spPr>
            <p:txBody>
              <a:bodyPr/>
              <a:lstStyle/>
              <a:p>
                <a:endParaRPr lang="sv-SE" sz="1350"/>
              </a:p>
            </p:txBody>
          </p:sp>
        </p:grpSp>
        <p:cxnSp>
          <p:nvCxnSpPr>
            <p:cNvPr id="28" name="AutoShape 98"/>
            <p:cNvCxnSpPr>
              <a:cxnSpLocks noChangeShapeType="1"/>
              <a:stCxn id="37" idx="2"/>
              <a:endCxn id="34" idx="0"/>
            </p:cNvCxnSpPr>
            <p:nvPr/>
          </p:nvCxnSpPr>
          <p:spPr bwMode="auto">
            <a:xfrm>
              <a:off x="1633" y="1647"/>
              <a:ext cx="0" cy="209"/>
            </a:xfrm>
            <a:prstGeom prst="straightConnector1">
              <a:avLst/>
            </a:prstGeom>
            <a:noFill/>
            <a:ln w="9525">
              <a:solidFill>
                <a:schemeClr val="tx1"/>
              </a:solidFill>
              <a:round/>
              <a:headEnd/>
              <a:tailEnd/>
            </a:ln>
          </p:spPr>
        </p:cxnSp>
        <p:cxnSp>
          <p:nvCxnSpPr>
            <p:cNvPr id="29" name="AutoShape 99"/>
            <p:cNvCxnSpPr>
              <a:cxnSpLocks noChangeShapeType="1"/>
              <a:stCxn id="34" idx="3"/>
              <a:endCxn id="31" idx="1"/>
            </p:cNvCxnSpPr>
            <p:nvPr/>
          </p:nvCxnSpPr>
          <p:spPr bwMode="auto">
            <a:xfrm>
              <a:off x="1928" y="2144"/>
              <a:ext cx="226" cy="0"/>
            </a:xfrm>
            <a:prstGeom prst="straightConnector1">
              <a:avLst/>
            </a:prstGeom>
            <a:noFill/>
            <a:ln w="9525">
              <a:solidFill>
                <a:schemeClr val="tx1"/>
              </a:solidFill>
              <a:round/>
              <a:headEnd/>
              <a:tailEnd/>
            </a:ln>
          </p:spPr>
        </p:cxnSp>
        <p:cxnSp>
          <p:nvCxnSpPr>
            <p:cNvPr id="30" name="AutoShape 100"/>
            <p:cNvCxnSpPr>
              <a:cxnSpLocks noChangeShapeType="1"/>
              <a:stCxn id="34" idx="1"/>
              <a:endCxn id="40" idx="2"/>
            </p:cNvCxnSpPr>
            <p:nvPr/>
          </p:nvCxnSpPr>
          <p:spPr bwMode="auto">
            <a:xfrm rot="10800000">
              <a:off x="816" y="1647"/>
              <a:ext cx="522" cy="497"/>
            </a:xfrm>
            <a:prstGeom prst="bentConnector2">
              <a:avLst/>
            </a:prstGeom>
            <a:noFill/>
            <a:ln w="9525">
              <a:solidFill>
                <a:schemeClr val="tx1"/>
              </a:solidFill>
              <a:miter lim="800000"/>
              <a:headEnd/>
              <a:tailEnd/>
            </a:ln>
          </p:spPr>
        </p:cxnSp>
      </p:grpSp>
      <p:sp>
        <p:nvSpPr>
          <p:cNvPr id="64" name="Diamond 63"/>
          <p:cNvSpPr/>
          <p:nvPr/>
        </p:nvSpPr>
        <p:spPr>
          <a:xfrm>
            <a:off x="6834680" y="2329274"/>
            <a:ext cx="108012" cy="108012"/>
          </a:xfrm>
          <a:prstGeom prst="diamond">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65" name="Line 9"/>
          <p:cNvSpPr>
            <a:spLocks noChangeShapeType="1"/>
          </p:cNvSpPr>
          <p:nvPr/>
        </p:nvSpPr>
        <p:spPr bwMode="auto">
          <a:xfrm>
            <a:off x="6888686" y="2437286"/>
            <a:ext cx="162018" cy="108012"/>
          </a:xfrm>
          <a:prstGeom prst="line">
            <a:avLst/>
          </a:prstGeom>
          <a:noFill/>
          <a:ln w="9525">
            <a:solidFill>
              <a:schemeClr val="tx1"/>
            </a:solidFill>
            <a:round/>
            <a:headEnd/>
            <a:tailEnd type="triangle" w="med" len="med"/>
          </a:ln>
        </p:spPr>
        <p:txBody>
          <a:bodyPr/>
          <a:lstStyle/>
          <a:p>
            <a:endParaRPr lang="sv-SE" sz="1350"/>
          </a:p>
        </p:txBody>
      </p:sp>
      <p:sp>
        <p:nvSpPr>
          <p:cNvPr id="66" name="Text Box 5"/>
          <p:cNvSpPr txBox="1">
            <a:spLocks noChangeArrowheads="1"/>
          </p:cNvSpPr>
          <p:nvPr/>
        </p:nvSpPr>
        <p:spPr bwMode="auto">
          <a:xfrm>
            <a:off x="3873958" y="2029989"/>
            <a:ext cx="782240" cy="707886"/>
          </a:xfrm>
          <a:prstGeom prst="rect">
            <a:avLst/>
          </a:prstGeom>
          <a:noFill/>
          <a:ln w="9525">
            <a:noFill/>
            <a:miter lim="800000"/>
            <a:headEnd/>
            <a:tailEnd/>
          </a:ln>
        </p:spPr>
        <p:txBody>
          <a:bodyPr wrap="square">
            <a:spAutoFit/>
          </a:bodyPr>
          <a:lstStyle/>
          <a:p>
            <a:r>
              <a:rPr lang="sv-SE" sz="1000" b="1" dirty="0" smtClean="0">
                <a:latin typeface="Calibri" pitchFamily="34" charset="0"/>
              </a:rPr>
              <a:t>Goal-means-strategy-model </a:t>
            </a:r>
            <a:endParaRPr lang="sv-SE" sz="1000" b="1" dirty="0">
              <a:latin typeface="Calibri" pitchFamily="34" charset="0"/>
            </a:endParaRPr>
          </a:p>
        </p:txBody>
      </p:sp>
      <p:sp>
        <p:nvSpPr>
          <p:cNvPr id="67" name="Rectangle 66"/>
          <p:cNvSpPr/>
          <p:nvPr/>
        </p:nvSpPr>
        <p:spPr>
          <a:xfrm>
            <a:off x="3370592" y="2113251"/>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68" name="Rectangle 67"/>
          <p:cNvSpPr/>
          <p:nvPr/>
        </p:nvSpPr>
        <p:spPr>
          <a:xfrm>
            <a:off x="3640864" y="2383523"/>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69" name="Rectangle 68"/>
          <p:cNvSpPr/>
          <p:nvPr/>
        </p:nvSpPr>
        <p:spPr>
          <a:xfrm>
            <a:off x="3155089" y="2329945"/>
            <a:ext cx="270272" cy="107156"/>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sp>
        <p:nvSpPr>
          <p:cNvPr id="71" name="Rectangle 70"/>
          <p:cNvSpPr/>
          <p:nvPr/>
        </p:nvSpPr>
        <p:spPr>
          <a:xfrm>
            <a:off x="3370592" y="2599026"/>
            <a:ext cx="270272" cy="108347"/>
          </a:xfrm>
          <a:prstGeom prst="rect">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sv-SE" sz="1350"/>
          </a:p>
        </p:txBody>
      </p:sp>
      <p:cxnSp>
        <p:nvCxnSpPr>
          <p:cNvPr id="73" name="Straight Arrow Connector 72"/>
          <p:cNvCxnSpPr>
            <a:stCxn id="71" idx="0"/>
            <a:endCxn id="69" idx="2"/>
          </p:cNvCxnSpPr>
          <p:nvPr/>
        </p:nvCxnSpPr>
        <p:spPr>
          <a:xfrm flipH="1" flipV="1">
            <a:off x="3289630" y="2437101"/>
            <a:ext cx="216694"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a:stCxn id="69" idx="0"/>
          </p:cNvCxnSpPr>
          <p:nvPr/>
        </p:nvCxnSpPr>
        <p:spPr>
          <a:xfrm flipV="1">
            <a:off x="3289630" y="2221598"/>
            <a:ext cx="216694" cy="108347"/>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p:cNvCxnSpPr>
            <a:stCxn id="68" idx="0"/>
            <a:endCxn id="67" idx="2"/>
          </p:cNvCxnSpPr>
          <p:nvPr/>
        </p:nvCxnSpPr>
        <p:spPr>
          <a:xfrm flipH="1" flipV="1">
            <a:off x="3506324" y="2221598"/>
            <a:ext cx="269081" cy="161925"/>
          </a:xfrm>
          <a:prstGeom prst="straightConnector1">
            <a:avLst/>
          </a:prstGeom>
          <a:ln w="3175">
            <a:tailEnd type="arrow"/>
          </a:ln>
        </p:spPr>
        <p:style>
          <a:lnRef idx="1">
            <a:schemeClr val="dk1"/>
          </a:lnRef>
          <a:fillRef idx="0">
            <a:schemeClr val="dk1"/>
          </a:fillRef>
          <a:effectRef idx="0">
            <a:schemeClr val="dk1"/>
          </a:effectRef>
          <a:fontRef idx="minor">
            <a:schemeClr val="tx1"/>
          </a:fontRef>
        </p:style>
      </p:cxnSp>
      <p:sp>
        <p:nvSpPr>
          <p:cNvPr id="89" name="AutoShape 8"/>
          <p:cNvSpPr>
            <a:spLocks noChangeArrowheads="1"/>
          </p:cNvSpPr>
          <p:nvPr/>
        </p:nvSpPr>
        <p:spPr bwMode="auto">
          <a:xfrm>
            <a:off x="6600096" y="2545299"/>
            <a:ext cx="216694" cy="108347"/>
          </a:xfrm>
          <a:prstGeom prst="roundRect">
            <a:avLst>
              <a:gd name="adj" fmla="val 16667"/>
            </a:avLst>
          </a:prstGeom>
          <a:solidFill>
            <a:schemeClr val="bg1"/>
          </a:solidFill>
          <a:ln w="9525">
            <a:solidFill>
              <a:schemeClr val="tx1"/>
            </a:solidFill>
            <a:round/>
            <a:headEnd/>
            <a:tailEnd/>
          </a:ln>
        </p:spPr>
        <p:txBody>
          <a:bodyPr wrap="none" anchor="ctr"/>
          <a:lstStyle/>
          <a:p>
            <a:endParaRPr lang="sv-SE" sz="1350"/>
          </a:p>
        </p:txBody>
      </p:sp>
      <p:sp>
        <p:nvSpPr>
          <p:cNvPr id="90" name="Text Box 80"/>
          <p:cNvSpPr txBox="1">
            <a:spLocks noChangeArrowheads="1"/>
          </p:cNvSpPr>
          <p:nvPr/>
        </p:nvSpPr>
        <p:spPr bwMode="auto">
          <a:xfrm>
            <a:off x="5311728" y="2029989"/>
            <a:ext cx="1108459" cy="707886"/>
          </a:xfrm>
          <a:prstGeom prst="rect">
            <a:avLst/>
          </a:prstGeom>
          <a:noFill/>
          <a:ln w="9525">
            <a:noFill/>
            <a:miter lim="800000"/>
            <a:headEnd/>
            <a:tailEnd/>
          </a:ln>
        </p:spPr>
        <p:txBody>
          <a:bodyPr wrap="square">
            <a:spAutoFit/>
          </a:bodyPr>
          <a:lstStyle/>
          <a:p>
            <a:r>
              <a:rPr lang="sv-SE" sz="1000" b="1" dirty="0" smtClean="0"/>
              <a:t>Conceptual model – defining central business  terms/concepts </a:t>
            </a:r>
            <a:endParaRPr lang="sv-SE" sz="1000" b="1" dirty="0"/>
          </a:p>
        </p:txBody>
      </p:sp>
      <p:sp>
        <p:nvSpPr>
          <p:cNvPr id="46" name="TextBox 45"/>
          <p:cNvSpPr txBox="1"/>
          <p:nvPr/>
        </p:nvSpPr>
        <p:spPr>
          <a:xfrm>
            <a:off x="3638302" y="4847055"/>
            <a:ext cx="5239961" cy="276999"/>
          </a:xfrm>
          <a:prstGeom prst="rect">
            <a:avLst/>
          </a:prstGeom>
          <a:noFill/>
        </p:spPr>
        <p:txBody>
          <a:bodyPr wrap="none" rtlCol="0">
            <a:spAutoFit/>
          </a:bodyPr>
          <a:lstStyle/>
          <a:p>
            <a:r>
              <a:rPr lang="sv-SE" sz="1200" dirty="0" smtClean="0"/>
              <a:t>(Bill </a:t>
            </a:r>
            <a:r>
              <a:rPr lang="sv-SE" sz="1200" dirty="0"/>
              <a:t>Schmarzo, Big Data. Understand How Data Powers Big Business, Wiley, </a:t>
            </a:r>
            <a:r>
              <a:rPr lang="sv-SE" sz="1200" dirty="0" smtClean="0"/>
              <a:t>2013)</a:t>
            </a:r>
            <a:endParaRPr lang="sv-SE" dirty="0"/>
          </a:p>
        </p:txBody>
      </p:sp>
      <p:sp>
        <p:nvSpPr>
          <p:cNvPr id="47" name="TextBox 46"/>
          <p:cNvSpPr txBox="1"/>
          <p:nvPr/>
        </p:nvSpPr>
        <p:spPr>
          <a:xfrm>
            <a:off x="792000" y="1716029"/>
            <a:ext cx="2238773" cy="954107"/>
          </a:xfrm>
          <a:prstGeom prst="rect">
            <a:avLst/>
          </a:prstGeom>
          <a:noFill/>
        </p:spPr>
        <p:txBody>
          <a:bodyPr wrap="square" rtlCol="0">
            <a:spAutoFit/>
          </a:bodyPr>
          <a:lstStyle/>
          <a:p>
            <a:r>
              <a:rPr lang="sv-SE" sz="1400" dirty="0"/>
              <a:t>1. Understand the main goals, strategies, activities and concepts – that make the organization successful </a:t>
            </a:r>
          </a:p>
        </p:txBody>
      </p:sp>
    </p:spTree>
    <p:extLst>
      <p:ext uri="{BB962C8B-B14F-4D97-AF65-F5344CB8AC3E}">
        <p14:creationId xmlns:p14="http://schemas.microsoft.com/office/powerpoint/2010/main" val="2716518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140" y="413875"/>
            <a:ext cx="6850800" cy="596700"/>
          </a:xfrm>
        </p:spPr>
        <p:txBody>
          <a:bodyPr>
            <a:normAutofit fontScale="90000"/>
          </a:bodyPr>
          <a:lstStyle/>
          <a:p>
            <a:r>
              <a:rPr lang="sv-SE" dirty="0"/>
              <a:t>Method for identifying opportunities with big data och data analysis</a:t>
            </a:r>
          </a:p>
        </p:txBody>
      </p:sp>
      <p:sp>
        <p:nvSpPr>
          <p:cNvPr id="45" name="TextBox 44"/>
          <p:cNvSpPr txBox="1"/>
          <p:nvPr/>
        </p:nvSpPr>
        <p:spPr>
          <a:xfrm>
            <a:off x="642140" y="3839108"/>
            <a:ext cx="2174435" cy="954107"/>
          </a:xfrm>
          <a:prstGeom prst="rect">
            <a:avLst/>
          </a:prstGeom>
          <a:noFill/>
        </p:spPr>
        <p:txBody>
          <a:bodyPr wrap="square" rtlCol="0">
            <a:spAutoFit/>
          </a:bodyPr>
          <a:lstStyle/>
          <a:p>
            <a:r>
              <a:rPr lang="sv-SE" sz="1400" dirty="0"/>
              <a:t>4</a:t>
            </a:r>
            <a:r>
              <a:rPr lang="sv-SE" sz="1400" dirty="0" smtClean="0"/>
              <a:t>. </a:t>
            </a:r>
            <a:r>
              <a:rPr lang="sv-SE" sz="1400" dirty="0"/>
              <a:t>Design use case that support the initiatives – and define requirements on data and data analysis</a:t>
            </a:r>
          </a:p>
        </p:txBody>
      </p:sp>
      <p:sp>
        <p:nvSpPr>
          <p:cNvPr id="46" name="Down Arrow 45"/>
          <p:cNvSpPr/>
          <p:nvPr/>
        </p:nvSpPr>
        <p:spPr>
          <a:xfrm>
            <a:off x="1313669" y="3013981"/>
            <a:ext cx="406400" cy="675167"/>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7" name="TextBox 46"/>
          <p:cNvSpPr txBox="1"/>
          <p:nvPr/>
        </p:nvSpPr>
        <p:spPr>
          <a:xfrm>
            <a:off x="632851" y="1984894"/>
            <a:ext cx="2174435" cy="738664"/>
          </a:xfrm>
          <a:prstGeom prst="rect">
            <a:avLst/>
          </a:prstGeom>
          <a:noFill/>
        </p:spPr>
        <p:txBody>
          <a:bodyPr wrap="square" rtlCol="0">
            <a:spAutoFit/>
          </a:bodyPr>
          <a:lstStyle/>
          <a:p>
            <a:r>
              <a:rPr lang="sv-SE" sz="1400" dirty="0" smtClean="0"/>
              <a:t>3. </a:t>
            </a:r>
            <a:r>
              <a:rPr lang="sv-SE" sz="1400" dirty="0"/>
              <a:t>Brainstorm big data solutions for the business initiatives </a:t>
            </a:r>
          </a:p>
        </p:txBody>
      </p:sp>
      <p:sp>
        <p:nvSpPr>
          <p:cNvPr id="3" name="Oval 2"/>
          <p:cNvSpPr/>
          <p:nvPr/>
        </p:nvSpPr>
        <p:spPr>
          <a:xfrm>
            <a:off x="3965925" y="3961191"/>
            <a:ext cx="182622" cy="167407"/>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cxnSp>
        <p:nvCxnSpPr>
          <p:cNvPr id="7" name="Straight Connector 6"/>
          <p:cNvCxnSpPr/>
          <p:nvPr/>
        </p:nvCxnSpPr>
        <p:spPr>
          <a:xfrm>
            <a:off x="4062075" y="4120444"/>
            <a:ext cx="6644" cy="361245"/>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3884888" y="4245276"/>
            <a:ext cx="318089" cy="20803"/>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a:off x="3884888" y="4481689"/>
            <a:ext cx="183831" cy="159253"/>
          </a:xfrm>
          <a:prstGeom prst="line">
            <a:avLst/>
          </a:prstGeom>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4062075" y="4500477"/>
            <a:ext cx="140902" cy="140465"/>
          </a:xfrm>
          <a:prstGeom prst="line">
            <a:avLst/>
          </a:prstGeom>
        </p:spPr>
        <p:style>
          <a:lnRef idx="1">
            <a:schemeClr val="dk1"/>
          </a:lnRef>
          <a:fillRef idx="0">
            <a:schemeClr val="dk1"/>
          </a:fillRef>
          <a:effectRef idx="0">
            <a:schemeClr val="dk1"/>
          </a:effectRef>
          <a:fontRef idx="minor">
            <a:schemeClr val="tx1"/>
          </a:fontRef>
        </p:style>
      </p:cxnSp>
      <p:sp>
        <p:nvSpPr>
          <p:cNvPr id="61" name="Text Box 80"/>
          <p:cNvSpPr txBox="1">
            <a:spLocks noChangeArrowheads="1"/>
          </p:cNvSpPr>
          <p:nvPr/>
        </p:nvSpPr>
        <p:spPr bwMode="auto">
          <a:xfrm>
            <a:off x="3730592" y="1979671"/>
            <a:ext cx="4487717" cy="1384995"/>
          </a:xfrm>
          <a:prstGeom prst="rect">
            <a:avLst/>
          </a:prstGeom>
          <a:noFill/>
          <a:ln w="9525">
            <a:noFill/>
            <a:miter lim="800000"/>
            <a:headEnd/>
            <a:tailEnd/>
          </a:ln>
        </p:spPr>
        <p:txBody>
          <a:bodyPr wrap="square">
            <a:spAutoFit/>
          </a:bodyPr>
          <a:lstStyle/>
          <a:p>
            <a:r>
              <a:rPr lang="sv-SE" sz="1400" b="1" dirty="0" smtClean="0"/>
              <a:t>Four ways that big data and analytics cän impact business initiatives </a:t>
            </a:r>
          </a:p>
          <a:p>
            <a:pPr marL="628650" lvl="1" indent="-171450">
              <a:buFont typeface="Arial" panose="020B0604020202020204" pitchFamily="34" charset="0"/>
              <a:buChar char="•"/>
            </a:pPr>
            <a:r>
              <a:rPr lang="sv-SE" sz="1400" dirty="0" smtClean="0"/>
              <a:t>”Mining” more detailed transaction data </a:t>
            </a:r>
          </a:p>
          <a:p>
            <a:pPr marL="628650" lvl="1" indent="-171450">
              <a:buFont typeface="Arial" panose="020B0604020202020204" pitchFamily="34" charset="0"/>
              <a:buChar char="•"/>
            </a:pPr>
            <a:r>
              <a:rPr lang="sv-SE" sz="1400" dirty="0" smtClean="0"/>
              <a:t>Integrate unstructured internal and external data</a:t>
            </a:r>
          </a:p>
          <a:p>
            <a:pPr marL="628650" lvl="1" indent="-171450">
              <a:buFont typeface="Arial" panose="020B0604020202020204" pitchFamily="34" charset="0"/>
              <a:buChar char="•"/>
            </a:pPr>
            <a:r>
              <a:rPr lang="sv-SE" sz="1400" dirty="0" smtClean="0"/>
              <a:t>Improve real time delivery of data </a:t>
            </a:r>
          </a:p>
          <a:p>
            <a:pPr marL="628650" lvl="1" indent="-171450">
              <a:buFont typeface="Arial" panose="020B0604020202020204" pitchFamily="34" charset="0"/>
              <a:buChar char="•"/>
            </a:pPr>
            <a:r>
              <a:rPr lang="sv-SE" sz="1400" dirty="0" smtClean="0"/>
              <a:t>Apply different forms of predictive analytics</a:t>
            </a:r>
            <a:endParaRPr lang="sv-SE" sz="825" b="1" dirty="0"/>
          </a:p>
        </p:txBody>
      </p:sp>
      <p:sp>
        <p:nvSpPr>
          <p:cNvPr id="62" name="Text Box 80"/>
          <p:cNvSpPr txBox="1">
            <a:spLocks noChangeArrowheads="1"/>
          </p:cNvSpPr>
          <p:nvPr/>
        </p:nvSpPr>
        <p:spPr bwMode="auto">
          <a:xfrm>
            <a:off x="3763703" y="3364666"/>
            <a:ext cx="4994244" cy="1727396"/>
          </a:xfrm>
          <a:prstGeom prst="rect">
            <a:avLst/>
          </a:prstGeom>
          <a:noFill/>
          <a:ln w="9525">
            <a:noFill/>
            <a:miter lim="800000"/>
            <a:headEnd/>
            <a:tailEnd/>
          </a:ln>
        </p:spPr>
        <p:txBody>
          <a:bodyPr wrap="square">
            <a:spAutoFit/>
          </a:bodyPr>
          <a:lstStyle/>
          <a:p>
            <a:r>
              <a:rPr lang="sv-SE" sz="1400" b="1" dirty="0" smtClean="0"/>
              <a:t>Break down business initiatives in use cases (that is, functions that supports the business initiatives) </a:t>
            </a:r>
          </a:p>
          <a:p>
            <a:pPr marL="628650" lvl="1" indent="-171450">
              <a:buFont typeface="Arial" panose="020B0604020202020204" pitchFamily="34" charset="0"/>
              <a:buChar char="•"/>
            </a:pPr>
            <a:r>
              <a:rPr lang="sv-SE" sz="1400" dirty="0" smtClean="0"/>
              <a:t>Stakeholders </a:t>
            </a:r>
          </a:p>
          <a:p>
            <a:pPr marL="628650" lvl="1" indent="-171450">
              <a:buFont typeface="Arial" panose="020B0604020202020204" pitchFamily="34" charset="0"/>
              <a:buChar char="•"/>
            </a:pPr>
            <a:r>
              <a:rPr lang="sv-SE" sz="1400" dirty="0" smtClean="0"/>
              <a:t>Central decisions, questions that the use cases shall support – that is user requirements </a:t>
            </a:r>
          </a:p>
          <a:p>
            <a:pPr marL="628650" lvl="1" indent="-171450">
              <a:buFont typeface="Arial" panose="020B0604020202020204" pitchFamily="34" charset="0"/>
              <a:buChar char="•"/>
            </a:pPr>
            <a:r>
              <a:rPr lang="sv-SE" sz="1400" dirty="0" smtClean="0"/>
              <a:t>Requirements on data </a:t>
            </a:r>
          </a:p>
          <a:p>
            <a:pPr marL="628650" lvl="1" indent="-171450">
              <a:buFont typeface="Arial" panose="020B0604020202020204" pitchFamily="34" charset="0"/>
              <a:buChar char="•"/>
            </a:pPr>
            <a:r>
              <a:rPr lang="sv-SE" sz="1400" dirty="0" smtClean="0"/>
              <a:t>Requirements on data analysis  - algorithms/models</a:t>
            </a:r>
          </a:p>
          <a:p>
            <a:pPr marL="171450" indent="-171450">
              <a:buFont typeface="Arial" panose="020B0604020202020204" pitchFamily="34" charset="0"/>
              <a:buChar char="•"/>
            </a:pPr>
            <a:endParaRPr lang="sv-SE" sz="825" b="1" dirty="0"/>
          </a:p>
        </p:txBody>
      </p:sp>
      <p:sp>
        <p:nvSpPr>
          <p:cNvPr id="14" name="TextBox 13"/>
          <p:cNvSpPr txBox="1"/>
          <p:nvPr/>
        </p:nvSpPr>
        <p:spPr>
          <a:xfrm rot="16200000">
            <a:off x="6386635" y="2385020"/>
            <a:ext cx="5239961" cy="276999"/>
          </a:xfrm>
          <a:prstGeom prst="rect">
            <a:avLst/>
          </a:prstGeom>
          <a:noFill/>
        </p:spPr>
        <p:txBody>
          <a:bodyPr wrap="none" rtlCol="0">
            <a:spAutoFit/>
          </a:bodyPr>
          <a:lstStyle/>
          <a:p>
            <a:r>
              <a:rPr lang="sv-SE" sz="1200" dirty="0" smtClean="0"/>
              <a:t>(Bill </a:t>
            </a:r>
            <a:r>
              <a:rPr lang="sv-SE" sz="1200" dirty="0"/>
              <a:t>Schmarzo, Big Data. Understand How Data Powers Big Business, Wiley, </a:t>
            </a:r>
            <a:r>
              <a:rPr lang="sv-SE" sz="1200" dirty="0" smtClean="0"/>
              <a:t>2013)</a:t>
            </a:r>
            <a:endParaRPr lang="sv-SE" dirty="0"/>
          </a:p>
        </p:txBody>
      </p:sp>
    </p:spTree>
    <p:extLst>
      <p:ext uri="{BB962C8B-B14F-4D97-AF65-F5344CB8AC3E}">
        <p14:creationId xmlns:p14="http://schemas.microsoft.com/office/powerpoint/2010/main" val="4065084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243" y="438981"/>
            <a:ext cx="6850800" cy="596700"/>
          </a:xfrm>
        </p:spPr>
        <p:txBody>
          <a:bodyPr>
            <a:normAutofit fontScale="90000"/>
          </a:bodyPr>
          <a:lstStyle/>
          <a:p>
            <a:r>
              <a:rPr lang="sv-SE" dirty="0"/>
              <a:t>Method for identifying opportunities with big data och data analysis</a:t>
            </a:r>
          </a:p>
        </p:txBody>
      </p:sp>
      <p:sp>
        <p:nvSpPr>
          <p:cNvPr id="46" name="TextBox 45"/>
          <p:cNvSpPr txBox="1"/>
          <p:nvPr/>
        </p:nvSpPr>
        <p:spPr>
          <a:xfrm>
            <a:off x="634243" y="2029989"/>
            <a:ext cx="2856088" cy="1169551"/>
          </a:xfrm>
          <a:prstGeom prst="rect">
            <a:avLst/>
          </a:prstGeom>
          <a:noFill/>
        </p:spPr>
        <p:txBody>
          <a:bodyPr wrap="square" rtlCol="0">
            <a:spAutoFit/>
          </a:bodyPr>
          <a:lstStyle/>
          <a:p>
            <a:r>
              <a:rPr lang="sv-SE" sz="1400" dirty="0"/>
              <a:t>5. Make proof-of-concepts of  prioritized use cases – analyze the business value (ROI) and make plans to manage data and analysis for each use case</a:t>
            </a:r>
          </a:p>
        </p:txBody>
      </p:sp>
      <p:sp>
        <p:nvSpPr>
          <p:cNvPr id="47" name="Down Arrow 46"/>
          <p:cNvSpPr/>
          <p:nvPr/>
        </p:nvSpPr>
        <p:spPr>
          <a:xfrm>
            <a:off x="1558828" y="3199540"/>
            <a:ext cx="406400" cy="675167"/>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8" name="TextBox 47"/>
          <p:cNvSpPr txBox="1"/>
          <p:nvPr/>
        </p:nvSpPr>
        <p:spPr>
          <a:xfrm>
            <a:off x="674810" y="4209413"/>
            <a:ext cx="2174435" cy="523220"/>
          </a:xfrm>
          <a:prstGeom prst="rect">
            <a:avLst/>
          </a:prstGeom>
          <a:noFill/>
        </p:spPr>
        <p:txBody>
          <a:bodyPr wrap="square" rtlCol="0">
            <a:spAutoFit/>
          </a:bodyPr>
          <a:lstStyle/>
          <a:p>
            <a:r>
              <a:rPr lang="sv-SE" sz="1400" dirty="0"/>
              <a:t>6</a:t>
            </a:r>
            <a:r>
              <a:rPr lang="sv-SE" sz="1400" dirty="0" smtClean="0"/>
              <a:t>. </a:t>
            </a:r>
            <a:r>
              <a:rPr lang="sv-SE" sz="1400" dirty="0"/>
              <a:t>Design och implement the solution</a:t>
            </a:r>
          </a:p>
        </p:txBody>
      </p:sp>
      <p:sp>
        <p:nvSpPr>
          <p:cNvPr id="49" name="Text Box 80"/>
          <p:cNvSpPr txBox="1">
            <a:spLocks noChangeArrowheads="1"/>
          </p:cNvSpPr>
          <p:nvPr/>
        </p:nvSpPr>
        <p:spPr bwMode="auto">
          <a:xfrm>
            <a:off x="3730592" y="1979671"/>
            <a:ext cx="4487717" cy="1511952"/>
          </a:xfrm>
          <a:prstGeom prst="rect">
            <a:avLst/>
          </a:prstGeom>
          <a:noFill/>
          <a:ln w="9525">
            <a:noFill/>
            <a:miter lim="800000"/>
            <a:headEnd/>
            <a:tailEnd/>
          </a:ln>
        </p:spPr>
        <p:txBody>
          <a:bodyPr wrap="square">
            <a:spAutoFit/>
          </a:bodyPr>
          <a:lstStyle/>
          <a:p>
            <a:r>
              <a:rPr lang="sv-SE" sz="1400" b="1" dirty="0" smtClean="0"/>
              <a:t>Proof-of-concept for each prioritized use case</a:t>
            </a:r>
          </a:p>
          <a:p>
            <a:r>
              <a:rPr lang="sv-SE" sz="1400" dirty="0" smtClean="0"/>
              <a:t>Develop a business case (ROI/cost-benefit)</a:t>
            </a:r>
          </a:p>
          <a:p>
            <a:r>
              <a:rPr lang="sv-SE" sz="1400" dirty="0" smtClean="0"/>
              <a:t>Make a plan to manage data </a:t>
            </a:r>
            <a:r>
              <a:rPr lang="sv-SE" sz="1400" dirty="0"/>
              <a:t>– </a:t>
            </a:r>
            <a:r>
              <a:rPr lang="sv-SE" sz="1400" dirty="0" smtClean="0"/>
              <a:t>manage source systems, transformations, cleaning data, master data, etc</a:t>
            </a:r>
            <a:endParaRPr lang="sv-SE" sz="1400" dirty="0"/>
          </a:p>
          <a:p>
            <a:r>
              <a:rPr lang="sv-SE" sz="1400" dirty="0" smtClean="0"/>
              <a:t>Make a plan to adapt and test analytical models</a:t>
            </a:r>
          </a:p>
          <a:p>
            <a:pPr marL="628650" lvl="1" indent="-171450">
              <a:buFont typeface="Arial" panose="020B0604020202020204" pitchFamily="34" charset="0"/>
              <a:buChar char="•"/>
            </a:pPr>
            <a:endParaRPr lang="sv-SE" sz="1400" dirty="0" smtClean="0"/>
          </a:p>
          <a:p>
            <a:pPr marL="171450" indent="-171450">
              <a:buFont typeface="Arial" panose="020B0604020202020204" pitchFamily="34" charset="0"/>
              <a:buChar char="•"/>
            </a:pPr>
            <a:endParaRPr lang="sv-SE" sz="825" b="1" dirty="0"/>
          </a:p>
        </p:txBody>
      </p:sp>
      <p:sp>
        <p:nvSpPr>
          <p:cNvPr id="7" name="TextBox 6"/>
          <p:cNvSpPr txBox="1"/>
          <p:nvPr/>
        </p:nvSpPr>
        <p:spPr>
          <a:xfrm>
            <a:off x="3730592" y="4866501"/>
            <a:ext cx="5239961" cy="276999"/>
          </a:xfrm>
          <a:prstGeom prst="rect">
            <a:avLst/>
          </a:prstGeom>
          <a:noFill/>
        </p:spPr>
        <p:txBody>
          <a:bodyPr wrap="none" rtlCol="0">
            <a:spAutoFit/>
          </a:bodyPr>
          <a:lstStyle/>
          <a:p>
            <a:r>
              <a:rPr lang="sv-SE" sz="1200" dirty="0" smtClean="0"/>
              <a:t>(Bill </a:t>
            </a:r>
            <a:r>
              <a:rPr lang="sv-SE" sz="1200" dirty="0"/>
              <a:t>Schmarzo, Big Data. Understand How Data Powers Big Business, Wiley, </a:t>
            </a:r>
            <a:r>
              <a:rPr lang="sv-SE" sz="1200" dirty="0" smtClean="0"/>
              <a:t>2013)</a:t>
            </a:r>
            <a:endParaRPr lang="sv-SE" dirty="0"/>
          </a:p>
        </p:txBody>
      </p:sp>
    </p:spTree>
    <p:extLst>
      <p:ext uri="{BB962C8B-B14F-4D97-AF65-F5344CB8AC3E}">
        <p14:creationId xmlns:p14="http://schemas.microsoft.com/office/powerpoint/2010/main" val="35943200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89"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2761" y="1774812"/>
            <a:ext cx="1198957" cy="4717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077" name="AutoShape 3"/>
          <p:cNvSpPr>
            <a:spLocks noChangeArrowheads="1"/>
          </p:cNvSpPr>
          <p:nvPr/>
        </p:nvSpPr>
        <p:spPr bwMode="auto">
          <a:xfrm>
            <a:off x="978685" y="2301923"/>
            <a:ext cx="2504507" cy="1755363"/>
          </a:xfrm>
          <a:prstGeom prst="triangle">
            <a:avLst>
              <a:gd name="adj" fmla="val 50000"/>
            </a:avLst>
          </a:prstGeom>
          <a:solidFill>
            <a:schemeClr val="bg1"/>
          </a:solidFill>
          <a:ln w="9525">
            <a:solidFill>
              <a:schemeClr val="tx1"/>
            </a:solidFill>
            <a:miter lim="800000"/>
            <a:headEnd/>
            <a:tailEnd/>
          </a:ln>
        </p:spPr>
        <p:txBody>
          <a:bodyPr wrap="none" anchor="ctr"/>
          <a:lstStyle/>
          <a:p>
            <a:pPr>
              <a:spcBef>
                <a:spcPct val="50000"/>
              </a:spcBef>
              <a:buFontTx/>
              <a:buChar char="•"/>
            </a:pPr>
            <a:endParaRPr lang="sv-SE" sz="1350"/>
          </a:p>
        </p:txBody>
      </p:sp>
      <p:cxnSp>
        <p:nvCxnSpPr>
          <p:cNvPr id="61" name="Straight Connector 60"/>
          <p:cNvCxnSpPr/>
          <p:nvPr/>
        </p:nvCxnSpPr>
        <p:spPr bwMode="auto">
          <a:xfrm flipV="1">
            <a:off x="1554268" y="2935853"/>
            <a:ext cx="1458162" cy="5213"/>
          </a:xfrm>
          <a:prstGeom prst="line">
            <a:avLst/>
          </a:prstGeom>
          <a:ln>
            <a:prstDash val="dash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bwMode="auto">
          <a:xfrm flipV="1">
            <a:off x="978685" y="3524193"/>
            <a:ext cx="2504507" cy="10939"/>
          </a:xfrm>
          <a:prstGeom prst="line">
            <a:avLst/>
          </a:prstGeom>
          <a:ln>
            <a:prstDash val="dashDot"/>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86" name="Text Box 27"/>
          <p:cNvSpPr txBox="1">
            <a:spLocks noChangeArrowheads="1"/>
          </p:cNvSpPr>
          <p:nvPr/>
        </p:nvSpPr>
        <p:spPr bwMode="auto">
          <a:xfrm>
            <a:off x="2224337" y="2571077"/>
            <a:ext cx="1179473" cy="400110"/>
          </a:xfrm>
          <a:prstGeom prst="rect">
            <a:avLst/>
          </a:prstGeom>
          <a:noFill/>
          <a:ln w="9525">
            <a:noFill/>
            <a:miter lim="800000"/>
            <a:headEnd/>
            <a:tailEnd/>
          </a:ln>
        </p:spPr>
        <p:txBody>
          <a:bodyPr wrap="square">
            <a:spAutoFit/>
          </a:bodyPr>
          <a:lstStyle/>
          <a:p>
            <a:pPr algn="ctr"/>
            <a:r>
              <a:rPr lang="sv-SE" sz="1000" b="1" dirty="0" smtClean="0">
                <a:latin typeface="Arial" charset="0"/>
              </a:rPr>
              <a:t>Decisions on strategic level</a:t>
            </a:r>
            <a:endParaRPr lang="en-US" sz="1000" b="1" dirty="0">
              <a:latin typeface="Arial" charset="0"/>
            </a:endParaRPr>
          </a:p>
        </p:txBody>
      </p:sp>
      <p:graphicFrame>
        <p:nvGraphicFramePr>
          <p:cNvPr id="3074" name="Object 23"/>
          <p:cNvGraphicFramePr>
            <a:graphicFrameLocks noChangeAspect="1"/>
          </p:cNvGraphicFramePr>
          <p:nvPr>
            <p:extLst/>
          </p:nvPr>
        </p:nvGraphicFramePr>
        <p:xfrm>
          <a:off x="2850413" y="3689598"/>
          <a:ext cx="325101" cy="290647"/>
        </p:xfrm>
        <a:graphic>
          <a:graphicData uri="http://schemas.openxmlformats.org/presentationml/2006/ole">
            <mc:AlternateContent xmlns:mc="http://schemas.openxmlformats.org/markup-compatibility/2006">
              <mc:Choice xmlns:v="urn:schemas-microsoft-com:vml" Requires="v">
                <p:oleObj spid="_x0000_s2074" name="Visio" r:id="rId5" imgW="940834" imgH="841713" progId="Visio.Drawing.11">
                  <p:embed/>
                </p:oleObj>
              </mc:Choice>
              <mc:Fallback>
                <p:oleObj name="Visio" r:id="rId5" imgW="940834" imgH="841713"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0413" y="3689598"/>
                        <a:ext cx="325101" cy="2906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5" name="Object 22"/>
          <p:cNvGraphicFramePr>
            <a:graphicFrameLocks noChangeAspect="1"/>
          </p:cNvGraphicFramePr>
          <p:nvPr>
            <p:extLst/>
          </p:nvPr>
        </p:nvGraphicFramePr>
        <p:xfrm>
          <a:off x="2519932" y="3182697"/>
          <a:ext cx="341885" cy="274746"/>
        </p:xfrm>
        <a:graphic>
          <a:graphicData uri="http://schemas.openxmlformats.org/presentationml/2006/ole">
            <mc:AlternateContent xmlns:mc="http://schemas.openxmlformats.org/markup-compatibility/2006">
              <mc:Choice xmlns:v="urn:schemas-microsoft-com:vml" Requires="v">
                <p:oleObj spid="_x0000_s2075" name="Visio" r:id="rId7" imgW="931663" imgH="751732" progId="Visio.Drawing.11">
                  <p:embed/>
                </p:oleObj>
              </mc:Choice>
              <mc:Fallback>
                <p:oleObj name="Visio" r:id="rId7" imgW="931663" imgH="751732"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9932" y="3182697"/>
                        <a:ext cx="341885" cy="2747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76" name="Object 60"/>
          <p:cNvGraphicFramePr>
            <a:graphicFrameLocks noChangeAspect="1"/>
          </p:cNvGraphicFramePr>
          <p:nvPr>
            <p:extLst/>
          </p:nvPr>
        </p:nvGraphicFramePr>
        <p:xfrm>
          <a:off x="2042793" y="2580394"/>
          <a:ext cx="363088" cy="274745"/>
        </p:xfrm>
        <a:graphic>
          <a:graphicData uri="http://schemas.openxmlformats.org/presentationml/2006/ole">
            <mc:AlternateContent xmlns:mc="http://schemas.openxmlformats.org/markup-compatibility/2006">
              <mc:Choice xmlns:v="urn:schemas-microsoft-com:vml" Requires="v">
                <p:oleObj spid="_x0000_s2076" name="Visio" r:id="rId9" imgW="1114543" imgH="841713" progId="Visio.Drawing.11">
                  <p:embed/>
                </p:oleObj>
              </mc:Choice>
              <mc:Fallback>
                <p:oleObj name="Visio" r:id="rId9" imgW="1114543" imgH="841713"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2793" y="2580394"/>
                        <a:ext cx="363088" cy="2747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90" name="AutoShape 2"/>
          <p:cNvSpPr>
            <a:spLocks noChangeArrowheads="1"/>
          </p:cNvSpPr>
          <p:nvPr/>
        </p:nvSpPr>
        <p:spPr bwMode="auto">
          <a:xfrm>
            <a:off x="798184" y="4327315"/>
            <a:ext cx="4659177" cy="594066"/>
          </a:xfrm>
          <a:prstGeom prst="can">
            <a:avLst>
              <a:gd name="adj" fmla="val 40037"/>
            </a:avLst>
          </a:prstGeom>
          <a:solidFill>
            <a:schemeClr val="tx1">
              <a:lumMod val="10000"/>
              <a:lumOff val="90000"/>
            </a:schemeClr>
          </a:solidFill>
          <a:ln w="9525">
            <a:solidFill>
              <a:schemeClr val="tx2">
                <a:lumMod val="20000"/>
                <a:lumOff val="80000"/>
              </a:schemeClr>
            </a:solidFill>
            <a:round/>
            <a:headEnd/>
            <a:tailEnd/>
          </a:ln>
          <a:effectLst>
            <a:outerShdw blurRad="50800" dist="38100" dir="2700000" algn="tl" rotWithShape="0">
              <a:prstClr val="black">
                <a:alpha val="40000"/>
              </a:prstClr>
            </a:outerShdw>
          </a:effectLst>
        </p:spPr>
        <p:txBody>
          <a:bodyPr wrap="none" anchor="ctr"/>
          <a:lstStyle/>
          <a:p>
            <a:pPr>
              <a:spcBef>
                <a:spcPct val="50000"/>
              </a:spcBef>
              <a:buFontTx/>
              <a:buChar char="•"/>
            </a:pPr>
            <a:endParaRPr lang="sv-SE" sz="1350"/>
          </a:p>
        </p:txBody>
      </p:sp>
      <p:sp>
        <p:nvSpPr>
          <p:cNvPr id="3091" name="Text Box 53"/>
          <p:cNvSpPr txBox="1">
            <a:spLocks noChangeArrowheads="1"/>
          </p:cNvSpPr>
          <p:nvPr/>
        </p:nvSpPr>
        <p:spPr bwMode="auto">
          <a:xfrm>
            <a:off x="1236921" y="4551614"/>
            <a:ext cx="4259786" cy="369332"/>
          </a:xfrm>
          <a:prstGeom prst="rect">
            <a:avLst/>
          </a:prstGeom>
          <a:noFill/>
          <a:ln w="9525">
            <a:noFill/>
            <a:miter lim="800000"/>
            <a:headEnd/>
            <a:tailEnd/>
          </a:ln>
        </p:spPr>
        <p:txBody>
          <a:bodyPr wrap="square">
            <a:spAutoFit/>
          </a:bodyPr>
          <a:lstStyle/>
          <a:p>
            <a:pPr>
              <a:spcBef>
                <a:spcPct val="50000"/>
              </a:spcBef>
            </a:pPr>
            <a:r>
              <a:rPr lang="sv-SE" sz="900" b="1" dirty="0" smtClean="0">
                <a:latin typeface="Arial" charset="0"/>
              </a:rPr>
              <a:t>Operational systems: </a:t>
            </a:r>
            <a:r>
              <a:rPr lang="sv-SE" sz="900" dirty="0" smtClean="0">
                <a:latin typeface="Arial" charset="0"/>
              </a:rPr>
              <a:t>System that support the daily business, such as business systems (ERPs), BPM system</a:t>
            </a:r>
            <a:r>
              <a:rPr lang="sv-SE" sz="900" dirty="0">
                <a:latin typeface="Arial" charset="0"/>
              </a:rPr>
              <a:t>, </a:t>
            </a:r>
            <a:r>
              <a:rPr lang="sv-SE" sz="900" dirty="0" smtClean="0">
                <a:latin typeface="Arial" charset="0"/>
              </a:rPr>
              <a:t>CRM system</a:t>
            </a:r>
            <a:r>
              <a:rPr lang="sv-SE" sz="900" dirty="0">
                <a:latin typeface="Arial" charset="0"/>
              </a:rPr>
              <a:t>, </a:t>
            </a:r>
            <a:r>
              <a:rPr lang="sv-SE" sz="900" dirty="0" smtClean="0">
                <a:latin typeface="Arial" charset="0"/>
              </a:rPr>
              <a:t>etc</a:t>
            </a:r>
            <a:endParaRPr lang="en-US" sz="900" dirty="0">
              <a:latin typeface="Arial" charset="0"/>
            </a:endParaRPr>
          </a:p>
        </p:txBody>
      </p:sp>
      <p:sp>
        <p:nvSpPr>
          <p:cNvPr id="109" name="TextBox 108"/>
          <p:cNvSpPr txBox="1"/>
          <p:nvPr/>
        </p:nvSpPr>
        <p:spPr>
          <a:xfrm>
            <a:off x="598896" y="1340668"/>
            <a:ext cx="3180177" cy="461665"/>
          </a:xfrm>
          <a:prstGeom prst="rect">
            <a:avLst/>
          </a:prstGeom>
          <a:noFill/>
        </p:spPr>
        <p:txBody>
          <a:bodyPr wrap="square">
            <a:spAutoFit/>
          </a:bodyPr>
          <a:lstStyle/>
          <a:p>
            <a:pPr>
              <a:defRPr/>
            </a:pPr>
            <a:r>
              <a:rPr lang="sv-SE" sz="1200" b="1" dirty="0" smtClean="0">
                <a:latin typeface="+mj-lt"/>
              </a:rPr>
              <a:t>Goals</a:t>
            </a:r>
            <a:endParaRPr lang="sv-SE" sz="1200" b="1" dirty="0">
              <a:latin typeface="+mj-lt"/>
            </a:endParaRPr>
          </a:p>
          <a:p>
            <a:pPr>
              <a:defRPr/>
            </a:pPr>
            <a:r>
              <a:rPr lang="sv-SE" sz="1200" dirty="0">
                <a:latin typeface="+mj-lt"/>
              </a:rPr>
              <a:t>(vision, </a:t>
            </a:r>
            <a:r>
              <a:rPr lang="sv-SE" sz="1200" dirty="0" smtClean="0">
                <a:latin typeface="+mj-lt"/>
              </a:rPr>
              <a:t>enterprise goals, objectives)</a:t>
            </a:r>
            <a:endParaRPr lang="sv-SE" sz="1200" dirty="0">
              <a:latin typeface="+mj-lt"/>
            </a:endParaRPr>
          </a:p>
        </p:txBody>
      </p:sp>
      <p:sp>
        <p:nvSpPr>
          <p:cNvPr id="110" name="TextBox 109"/>
          <p:cNvSpPr txBox="1"/>
          <p:nvPr/>
        </p:nvSpPr>
        <p:spPr>
          <a:xfrm>
            <a:off x="608071" y="1770506"/>
            <a:ext cx="2003577" cy="646331"/>
          </a:xfrm>
          <a:prstGeom prst="rect">
            <a:avLst/>
          </a:prstGeom>
          <a:noFill/>
        </p:spPr>
        <p:txBody>
          <a:bodyPr wrap="square">
            <a:spAutoFit/>
          </a:bodyPr>
          <a:lstStyle/>
          <a:p>
            <a:pPr>
              <a:defRPr/>
            </a:pPr>
            <a:r>
              <a:rPr lang="sv-SE" sz="1200" b="1" dirty="0" smtClean="0">
                <a:latin typeface="+mj-lt"/>
              </a:rPr>
              <a:t>Means</a:t>
            </a:r>
            <a:endParaRPr lang="sv-SE" sz="1200" b="1" dirty="0">
              <a:latin typeface="+mj-lt"/>
            </a:endParaRPr>
          </a:p>
          <a:p>
            <a:pPr>
              <a:defRPr/>
            </a:pPr>
            <a:r>
              <a:rPr lang="sv-SE" sz="1200" dirty="0">
                <a:latin typeface="+mj-lt"/>
              </a:rPr>
              <a:t>(mission, </a:t>
            </a:r>
            <a:r>
              <a:rPr lang="sv-SE" sz="1200" dirty="0" smtClean="0">
                <a:latin typeface="+mj-lt"/>
              </a:rPr>
              <a:t>strategies, tactics, business processes)</a:t>
            </a:r>
            <a:endParaRPr lang="sv-SE" sz="1200" dirty="0">
              <a:latin typeface="+mj-lt"/>
            </a:endParaRPr>
          </a:p>
        </p:txBody>
      </p:sp>
      <p:sp>
        <p:nvSpPr>
          <p:cNvPr id="30" name="textruta 2"/>
          <p:cNvSpPr txBox="1"/>
          <p:nvPr/>
        </p:nvSpPr>
        <p:spPr>
          <a:xfrm>
            <a:off x="3838237" y="1040821"/>
            <a:ext cx="1658470" cy="415498"/>
          </a:xfrm>
          <a:prstGeom prst="rect">
            <a:avLst/>
          </a:prstGeom>
          <a:noFill/>
        </p:spPr>
        <p:txBody>
          <a:bodyPr wrap="square" rtlCol="0">
            <a:spAutoFit/>
          </a:bodyPr>
          <a:lstStyle/>
          <a:p>
            <a:r>
              <a:rPr lang="sv-SE" sz="1050" dirty="0" smtClean="0"/>
              <a:t>Big data related systems/techniques </a:t>
            </a:r>
            <a:endParaRPr lang="sv-SE" sz="1050" dirty="0"/>
          </a:p>
        </p:txBody>
      </p:sp>
      <p:sp>
        <p:nvSpPr>
          <p:cNvPr id="25" name="Text Box 27"/>
          <p:cNvSpPr txBox="1">
            <a:spLocks noChangeArrowheads="1"/>
          </p:cNvSpPr>
          <p:nvPr/>
        </p:nvSpPr>
        <p:spPr bwMode="auto">
          <a:xfrm rot="18397394">
            <a:off x="573228" y="2963298"/>
            <a:ext cx="1306631" cy="253916"/>
          </a:xfrm>
          <a:prstGeom prst="rect">
            <a:avLst/>
          </a:prstGeom>
          <a:noFill/>
          <a:ln w="9525">
            <a:noFill/>
            <a:miter lim="800000"/>
            <a:headEnd/>
            <a:tailEnd/>
          </a:ln>
        </p:spPr>
        <p:txBody>
          <a:bodyPr wrap="square">
            <a:spAutoFit/>
          </a:bodyPr>
          <a:lstStyle/>
          <a:p>
            <a:pPr algn="ctr"/>
            <a:r>
              <a:rPr lang="sv-SE" sz="1050" b="1" dirty="0" smtClean="0">
                <a:latin typeface="Arial" charset="0"/>
              </a:rPr>
              <a:t>Decision models</a:t>
            </a:r>
            <a:endParaRPr lang="en-US" sz="1050" b="1" dirty="0">
              <a:latin typeface="Arial" charset="0"/>
            </a:endParaRPr>
          </a:p>
        </p:txBody>
      </p:sp>
      <p:sp>
        <p:nvSpPr>
          <p:cNvPr id="4" name="Rectangle 3"/>
          <p:cNvSpPr/>
          <p:nvPr/>
        </p:nvSpPr>
        <p:spPr>
          <a:xfrm>
            <a:off x="7317430" y="99152"/>
            <a:ext cx="1727418" cy="121068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3100" name="Rectangle 2"/>
          <p:cNvSpPr>
            <a:spLocks noGrp="1" noChangeArrowheads="1"/>
          </p:cNvSpPr>
          <p:nvPr>
            <p:ph type="title"/>
          </p:nvPr>
        </p:nvSpPr>
        <p:spPr>
          <a:xfrm>
            <a:off x="446191" y="468601"/>
            <a:ext cx="8330537" cy="596700"/>
          </a:xfrm>
        </p:spPr>
        <p:txBody>
          <a:bodyPr>
            <a:noAutofit/>
          </a:bodyPr>
          <a:lstStyle/>
          <a:p>
            <a:pPr algn="l" eaLnBrk="1" hangingPunct="1"/>
            <a:r>
              <a:rPr lang="sv-SE" dirty="0" smtClean="0"/>
              <a:t>Big data/Data science – an overview</a:t>
            </a:r>
            <a:endParaRPr lang="en-US" dirty="0" smtClean="0"/>
          </a:p>
        </p:txBody>
      </p:sp>
      <p:sp>
        <p:nvSpPr>
          <p:cNvPr id="101" name="Text Box 27"/>
          <p:cNvSpPr txBox="1">
            <a:spLocks noChangeArrowheads="1"/>
          </p:cNvSpPr>
          <p:nvPr/>
        </p:nvSpPr>
        <p:spPr bwMode="auto">
          <a:xfrm>
            <a:off x="1450099" y="3043477"/>
            <a:ext cx="1179473" cy="400110"/>
          </a:xfrm>
          <a:prstGeom prst="rect">
            <a:avLst/>
          </a:prstGeom>
          <a:noFill/>
          <a:ln w="9525">
            <a:noFill/>
            <a:miter lim="800000"/>
            <a:headEnd/>
            <a:tailEnd/>
          </a:ln>
        </p:spPr>
        <p:txBody>
          <a:bodyPr wrap="square">
            <a:spAutoFit/>
          </a:bodyPr>
          <a:lstStyle/>
          <a:p>
            <a:pPr algn="ctr"/>
            <a:r>
              <a:rPr lang="sv-SE" sz="1000" b="1" dirty="0" smtClean="0">
                <a:latin typeface="Arial" charset="0"/>
              </a:rPr>
              <a:t>Decisions on tactical level</a:t>
            </a:r>
            <a:endParaRPr lang="en-US" sz="1000" b="1" dirty="0">
              <a:latin typeface="Arial" charset="0"/>
            </a:endParaRPr>
          </a:p>
        </p:txBody>
      </p:sp>
      <p:sp>
        <p:nvSpPr>
          <p:cNvPr id="103" name="Text Box 27"/>
          <p:cNvSpPr txBox="1">
            <a:spLocks noChangeArrowheads="1"/>
          </p:cNvSpPr>
          <p:nvPr/>
        </p:nvSpPr>
        <p:spPr bwMode="auto">
          <a:xfrm>
            <a:off x="1499491" y="3609267"/>
            <a:ext cx="1462894" cy="400110"/>
          </a:xfrm>
          <a:prstGeom prst="rect">
            <a:avLst/>
          </a:prstGeom>
          <a:noFill/>
          <a:ln w="9525">
            <a:noFill/>
            <a:miter lim="800000"/>
            <a:headEnd/>
            <a:tailEnd/>
          </a:ln>
        </p:spPr>
        <p:txBody>
          <a:bodyPr wrap="square">
            <a:spAutoFit/>
          </a:bodyPr>
          <a:lstStyle/>
          <a:p>
            <a:pPr algn="ctr"/>
            <a:r>
              <a:rPr lang="sv-SE" sz="1000" b="1" dirty="0" smtClean="0">
                <a:latin typeface="Arial" charset="0"/>
              </a:rPr>
              <a:t>Decisions on operational level</a:t>
            </a:r>
            <a:endParaRPr lang="en-US" sz="1000" b="1" dirty="0">
              <a:latin typeface="Arial" charset="0"/>
            </a:endParaRPr>
          </a:p>
        </p:txBody>
      </p:sp>
      <p:sp>
        <p:nvSpPr>
          <p:cNvPr id="47" name="textruta 2"/>
          <p:cNvSpPr txBox="1"/>
          <p:nvPr/>
        </p:nvSpPr>
        <p:spPr>
          <a:xfrm>
            <a:off x="3803903" y="2321644"/>
            <a:ext cx="1458966" cy="253916"/>
          </a:xfrm>
          <a:prstGeom prst="rect">
            <a:avLst/>
          </a:prstGeom>
          <a:noFill/>
        </p:spPr>
        <p:txBody>
          <a:bodyPr wrap="square" rtlCol="0">
            <a:spAutoFit/>
          </a:bodyPr>
          <a:lstStyle/>
          <a:p>
            <a:r>
              <a:rPr lang="sv-SE" sz="1050" dirty="0" smtClean="0"/>
              <a:t>Additional data sources </a:t>
            </a:r>
            <a:endParaRPr lang="sv-SE" sz="1050" dirty="0"/>
          </a:p>
        </p:txBody>
      </p:sp>
      <p:sp>
        <p:nvSpPr>
          <p:cNvPr id="5" name="Rectangle 4"/>
          <p:cNvSpPr/>
          <p:nvPr/>
        </p:nvSpPr>
        <p:spPr>
          <a:xfrm>
            <a:off x="1619782" y="4329998"/>
            <a:ext cx="4572000" cy="246221"/>
          </a:xfrm>
          <a:prstGeom prst="rect">
            <a:avLst/>
          </a:prstGeom>
        </p:spPr>
        <p:txBody>
          <a:bodyPr>
            <a:spAutoFit/>
          </a:bodyPr>
          <a:lstStyle/>
          <a:p>
            <a:r>
              <a:rPr lang="sv-SE" sz="1000" dirty="0"/>
              <a:t>Systems supporting decision making and data sources</a:t>
            </a:r>
          </a:p>
        </p:txBody>
      </p:sp>
      <p:pic>
        <p:nvPicPr>
          <p:cNvPr id="6157"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13736" y="2583244"/>
            <a:ext cx="1357313" cy="17158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ktangel 1"/>
          <p:cNvSpPr/>
          <p:nvPr/>
        </p:nvSpPr>
        <p:spPr>
          <a:xfrm>
            <a:off x="5564934" y="1494667"/>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Data mining</a:t>
            </a:r>
            <a:endParaRPr lang="sv-SE" sz="900" dirty="0">
              <a:solidFill>
                <a:srgbClr val="000000"/>
              </a:solidFill>
            </a:endParaRPr>
          </a:p>
        </p:txBody>
      </p:sp>
      <p:sp>
        <p:nvSpPr>
          <p:cNvPr id="19" name="Rektangel 18"/>
          <p:cNvSpPr/>
          <p:nvPr/>
        </p:nvSpPr>
        <p:spPr>
          <a:xfrm>
            <a:off x="5564933" y="1774716"/>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Machine learning</a:t>
            </a:r>
            <a:endParaRPr lang="sv-SE" sz="900" dirty="0">
              <a:solidFill>
                <a:srgbClr val="000000"/>
              </a:solidFill>
            </a:endParaRPr>
          </a:p>
        </p:txBody>
      </p:sp>
      <p:sp>
        <p:nvSpPr>
          <p:cNvPr id="20" name="Rektangel 19"/>
          <p:cNvSpPr/>
          <p:nvPr/>
        </p:nvSpPr>
        <p:spPr>
          <a:xfrm>
            <a:off x="5564934" y="2054954"/>
            <a:ext cx="1456998"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Language technology</a:t>
            </a:r>
            <a:endParaRPr lang="sv-SE" sz="900" dirty="0">
              <a:solidFill>
                <a:srgbClr val="000000"/>
              </a:solidFill>
            </a:endParaRPr>
          </a:p>
        </p:txBody>
      </p:sp>
      <p:sp>
        <p:nvSpPr>
          <p:cNvPr id="22" name="Rektangel 21"/>
          <p:cNvSpPr/>
          <p:nvPr/>
        </p:nvSpPr>
        <p:spPr>
          <a:xfrm>
            <a:off x="5564933" y="2615430"/>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Web mining</a:t>
            </a:r>
            <a:endParaRPr lang="sv-SE" sz="900" dirty="0">
              <a:solidFill>
                <a:srgbClr val="000000"/>
              </a:solidFill>
            </a:endParaRPr>
          </a:p>
        </p:txBody>
      </p:sp>
      <p:sp>
        <p:nvSpPr>
          <p:cNvPr id="3" name="textruta 2"/>
          <p:cNvSpPr txBox="1"/>
          <p:nvPr/>
        </p:nvSpPr>
        <p:spPr>
          <a:xfrm>
            <a:off x="5507008" y="1060098"/>
            <a:ext cx="1563800" cy="415498"/>
          </a:xfrm>
          <a:prstGeom prst="rect">
            <a:avLst/>
          </a:prstGeom>
          <a:noFill/>
        </p:spPr>
        <p:txBody>
          <a:bodyPr wrap="square" rtlCol="0">
            <a:spAutoFit/>
          </a:bodyPr>
          <a:lstStyle/>
          <a:p>
            <a:r>
              <a:rPr lang="sv-SE" sz="1050" dirty="0" smtClean="0"/>
              <a:t>Big Data related methods for data analysis </a:t>
            </a:r>
            <a:endParaRPr lang="sv-SE" sz="1050" dirty="0"/>
          </a:p>
        </p:txBody>
      </p:sp>
      <p:sp>
        <p:nvSpPr>
          <p:cNvPr id="26" name="Rektangel 20"/>
          <p:cNvSpPr/>
          <p:nvPr/>
        </p:nvSpPr>
        <p:spPr>
          <a:xfrm>
            <a:off x="5564932" y="2332221"/>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Process mining </a:t>
            </a:r>
            <a:endParaRPr lang="sv-SE" sz="900" dirty="0">
              <a:solidFill>
                <a:srgbClr val="000000"/>
              </a:solidFill>
            </a:endParaRPr>
          </a:p>
        </p:txBody>
      </p:sp>
      <p:sp>
        <p:nvSpPr>
          <p:cNvPr id="51" name="textruta 2"/>
          <p:cNvSpPr txBox="1"/>
          <p:nvPr/>
        </p:nvSpPr>
        <p:spPr>
          <a:xfrm>
            <a:off x="7422897" y="1153416"/>
            <a:ext cx="1250663" cy="253916"/>
          </a:xfrm>
          <a:prstGeom prst="rect">
            <a:avLst/>
          </a:prstGeom>
          <a:noFill/>
        </p:spPr>
        <p:txBody>
          <a:bodyPr wrap="none" rtlCol="0">
            <a:spAutoFit/>
          </a:bodyPr>
          <a:lstStyle/>
          <a:p>
            <a:r>
              <a:rPr lang="sv-SE" sz="1050" dirty="0" smtClean="0"/>
              <a:t>Other areas related</a:t>
            </a:r>
            <a:endParaRPr lang="sv-SE" sz="1050" dirty="0"/>
          </a:p>
        </p:txBody>
      </p:sp>
      <p:sp>
        <p:nvSpPr>
          <p:cNvPr id="52" name="Rektangel 1"/>
          <p:cNvSpPr/>
          <p:nvPr/>
        </p:nvSpPr>
        <p:spPr>
          <a:xfrm>
            <a:off x="7320895" y="1464461"/>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Business processes</a:t>
            </a:r>
            <a:endParaRPr lang="sv-SE" sz="900" dirty="0">
              <a:solidFill>
                <a:srgbClr val="000000"/>
              </a:solidFill>
            </a:endParaRPr>
          </a:p>
        </p:txBody>
      </p:sp>
      <p:sp>
        <p:nvSpPr>
          <p:cNvPr id="53" name="Rektangel 18"/>
          <p:cNvSpPr/>
          <p:nvPr/>
        </p:nvSpPr>
        <p:spPr>
          <a:xfrm>
            <a:off x="7329018" y="2043628"/>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Models for decision</a:t>
            </a:r>
            <a:endParaRPr lang="sv-SE" sz="900" dirty="0">
              <a:solidFill>
                <a:srgbClr val="000000"/>
              </a:solidFill>
            </a:endParaRPr>
          </a:p>
        </p:txBody>
      </p:sp>
      <p:sp>
        <p:nvSpPr>
          <p:cNvPr id="54" name="Rektangel 19"/>
          <p:cNvSpPr/>
          <p:nvPr/>
        </p:nvSpPr>
        <p:spPr>
          <a:xfrm>
            <a:off x="7329019" y="2323866"/>
            <a:ext cx="1456998"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Data governance</a:t>
            </a:r>
            <a:endParaRPr lang="sv-SE" sz="900" dirty="0">
              <a:solidFill>
                <a:srgbClr val="000000"/>
              </a:solidFill>
            </a:endParaRPr>
          </a:p>
        </p:txBody>
      </p:sp>
      <p:sp>
        <p:nvSpPr>
          <p:cNvPr id="55" name="Rektangel 21"/>
          <p:cNvSpPr/>
          <p:nvPr/>
        </p:nvSpPr>
        <p:spPr>
          <a:xfrm>
            <a:off x="7329017" y="3189581"/>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Org structures</a:t>
            </a:r>
            <a:endParaRPr lang="sv-SE" sz="900" dirty="0">
              <a:solidFill>
                <a:srgbClr val="000000"/>
              </a:solidFill>
            </a:endParaRPr>
          </a:p>
        </p:txBody>
      </p:sp>
      <p:sp>
        <p:nvSpPr>
          <p:cNvPr id="56" name="Rektangel 21"/>
          <p:cNvSpPr/>
          <p:nvPr/>
        </p:nvSpPr>
        <p:spPr>
          <a:xfrm>
            <a:off x="7329016" y="3439140"/>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IT architecture</a:t>
            </a:r>
            <a:endParaRPr lang="sv-SE" sz="900" dirty="0">
              <a:solidFill>
                <a:srgbClr val="000000"/>
              </a:solidFill>
            </a:endParaRPr>
          </a:p>
        </p:txBody>
      </p:sp>
      <p:sp>
        <p:nvSpPr>
          <p:cNvPr id="57" name="Rektangel 20"/>
          <p:cNvSpPr/>
          <p:nvPr/>
        </p:nvSpPr>
        <p:spPr>
          <a:xfrm>
            <a:off x="7329017" y="2601133"/>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Master data management</a:t>
            </a:r>
            <a:endParaRPr lang="sv-SE" sz="900" dirty="0">
              <a:solidFill>
                <a:srgbClr val="000000"/>
              </a:solidFill>
            </a:endParaRPr>
          </a:p>
        </p:txBody>
      </p:sp>
      <p:sp>
        <p:nvSpPr>
          <p:cNvPr id="58" name="Rektangel 21"/>
          <p:cNvSpPr/>
          <p:nvPr/>
        </p:nvSpPr>
        <p:spPr>
          <a:xfrm>
            <a:off x="7329016" y="3736848"/>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Data repository</a:t>
            </a:r>
            <a:endParaRPr lang="sv-SE" sz="900" dirty="0">
              <a:solidFill>
                <a:srgbClr val="000000"/>
              </a:solidFill>
            </a:endParaRPr>
          </a:p>
        </p:txBody>
      </p:sp>
      <p:sp>
        <p:nvSpPr>
          <p:cNvPr id="59" name="Rektangel 21"/>
          <p:cNvSpPr/>
          <p:nvPr/>
        </p:nvSpPr>
        <p:spPr>
          <a:xfrm>
            <a:off x="7320895" y="4001997"/>
            <a:ext cx="1458162" cy="235248"/>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Cloud computing</a:t>
            </a:r>
            <a:endParaRPr lang="sv-SE" sz="900" dirty="0">
              <a:solidFill>
                <a:srgbClr val="000000"/>
              </a:solidFill>
            </a:endParaRPr>
          </a:p>
        </p:txBody>
      </p:sp>
      <p:sp>
        <p:nvSpPr>
          <p:cNvPr id="60" name="Rektangel 1"/>
          <p:cNvSpPr/>
          <p:nvPr/>
        </p:nvSpPr>
        <p:spPr>
          <a:xfrm>
            <a:off x="7331346" y="4585151"/>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Business case/ROI</a:t>
            </a:r>
            <a:endParaRPr lang="sv-SE" sz="900" dirty="0">
              <a:solidFill>
                <a:srgbClr val="000000"/>
              </a:solidFill>
            </a:endParaRPr>
          </a:p>
        </p:txBody>
      </p:sp>
      <p:sp>
        <p:nvSpPr>
          <p:cNvPr id="62" name="Rektangel 20"/>
          <p:cNvSpPr/>
          <p:nvPr/>
        </p:nvSpPr>
        <p:spPr>
          <a:xfrm>
            <a:off x="7329016" y="2887229"/>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Meta data management</a:t>
            </a:r>
            <a:endParaRPr lang="sv-SE" sz="900" dirty="0">
              <a:solidFill>
                <a:srgbClr val="000000"/>
              </a:solidFill>
            </a:endParaRPr>
          </a:p>
        </p:txBody>
      </p:sp>
      <p:sp>
        <p:nvSpPr>
          <p:cNvPr id="63" name="Rektangel 18"/>
          <p:cNvSpPr/>
          <p:nvPr/>
        </p:nvSpPr>
        <p:spPr>
          <a:xfrm>
            <a:off x="7319731" y="1764160"/>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Business rules </a:t>
            </a:r>
            <a:endParaRPr lang="sv-SE" sz="900" dirty="0">
              <a:solidFill>
                <a:srgbClr val="000000"/>
              </a:solidFill>
            </a:endParaRPr>
          </a:p>
        </p:txBody>
      </p:sp>
      <p:sp>
        <p:nvSpPr>
          <p:cNvPr id="64" name="Rektangel 1"/>
          <p:cNvSpPr/>
          <p:nvPr/>
        </p:nvSpPr>
        <p:spPr>
          <a:xfrm>
            <a:off x="7329016" y="4287443"/>
            <a:ext cx="1455833" cy="234872"/>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Security</a:t>
            </a:r>
            <a:endParaRPr lang="sv-SE" sz="900" dirty="0">
              <a:solidFill>
                <a:srgbClr val="000000"/>
              </a:solidFill>
            </a:endParaRPr>
          </a:p>
        </p:txBody>
      </p:sp>
      <p:sp>
        <p:nvSpPr>
          <p:cNvPr id="43" name="Rektangel 20"/>
          <p:cNvSpPr/>
          <p:nvPr/>
        </p:nvSpPr>
        <p:spPr>
          <a:xfrm>
            <a:off x="5563769" y="3259885"/>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CRISP-DM</a:t>
            </a:r>
            <a:endParaRPr lang="sv-SE" sz="900" dirty="0">
              <a:solidFill>
                <a:srgbClr val="000000"/>
              </a:solidFill>
            </a:endParaRPr>
          </a:p>
        </p:txBody>
      </p:sp>
      <p:sp>
        <p:nvSpPr>
          <p:cNvPr id="44" name="textruta 2"/>
          <p:cNvSpPr txBox="1"/>
          <p:nvPr/>
        </p:nvSpPr>
        <p:spPr>
          <a:xfrm>
            <a:off x="5449084" y="3018590"/>
            <a:ext cx="1679648" cy="253916"/>
          </a:xfrm>
          <a:prstGeom prst="rect">
            <a:avLst/>
          </a:prstGeom>
          <a:noFill/>
        </p:spPr>
        <p:txBody>
          <a:bodyPr wrap="square" rtlCol="0">
            <a:spAutoFit/>
          </a:bodyPr>
          <a:lstStyle/>
          <a:p>
            <a:r>
              <a:rPr lang="sv-SE" sz="1050" dirty="0" smtClean="0"/>
              <a:t>Processes for data analysis</a:t>
            </a:r>
            <a:endParaRPr lang="sv-SE" sz="1050" dirty="0"/>
          </a:p>
        </p:txBody>
      </p:sp>
      <p:sp>
        <p:nvSpPr>
          <p:cNvPr id="45" name="Rektangel 20"/>
          <p:cNvSpPr/>
          <p:nvPr/>
        </p:nvSpPr>
        <p:spPr>
          <a:xfrm>
            <a:off x="5560410" y="3543752"/>
            <a:ext cx="1456997" cy="31258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Knowledge Discovery in Databases (KDD)</a:t>
            </a:r>
            <a:endParaRPr lang="sv-SE" sz="900" dirty="0">
              <a:solidFill>
                <a:srgbClr val="000000"/>
              </a:solidFill>
            </a:endParaRPr>
          </a:p>
        </p:txBody>
      </p:sp>
      <p:sp>
        <p:nvSpPr>
          <p:cNvPr id="48" name="Rektangel 20"/>
          <p:cNvSpPr/>
          <p:nvPr/>
        </p:nvSpPr>
        <p:spPr>
          <a:xfrm>
            <a:off x="5560410" y="4251838"/>
            <a:ext cx="1456997" cy="235060"/>
          </a:xfrm>
          <a:prstGeom prst="rect">
            <a:avLst/>
          </a:prstGeom>
          <a:solidFill>
            <a:schemeClr val="tx1">
              <a:lumMod val="25000"/>
              <a:lumOff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dirty="0" smtClean="0">
                <a:solidFill>
                  <a:srgbClr val="000000"/>
                </a:solidFill>
              </a:rPr>
              <a:t>Visualization techniques</a:t>
            </a:r>
            <a:endParaRPr lang="sv-SE" sz="900" dirty="0">
              <a:solidFill>
                <a:srgbClr val="000000"/>
              </a:solidFill>
            </a:endParaRPr>
          </a:p>
        </p:txBody>
      </p:sp>
      <p:sp>
        <p:nvSpPr>
          <p:cNvPr id="49" name="textruta 2"/>
          <p:cNvSpPr txBox="1"/>
          <p:nvPr/>
        </p:nvSpPr>
        <p:spPr>
          <a:xfrm>
            <a:off x="5828274" y="3998640"/>
            <a:ext cx="873957" cy="253916"/>
          </a:xfrm>
          <a:prstGeom prst="rect">
            <a:avLst/>
          </a:prstGeom>
          <a:noFill/>
        </p:spPr>
        <p:txBody>
          <a:bodyPr wrap="none" rtlCol="0">
            <a:spAutoFit/>
          </a:bodyPr>
          <a:lstStyle/>
          <a:p>
            <a:r>
              <a:rPr lang="sv-SE" sz="1050" dirty="0" smtClean="0"/>
              <a:t>Visualization</a:t>
            </a:r>
            <a:endParaRPr lang="sv-SE" sz="1050" dirty="0"/>
          </a:p>
        </p:txBody>
      </p:sp>
      <p:pic>
        <p:nvPicPr>
          <p:cNvPr id="6202" name="Picture 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79073" y="1560965"/>
            <a:ext cx="1238509" cy="2605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82001847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7110412" y="4974432"/>
            <a:ext cx="547688" cy="1690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E59117A6-B975-45A5-A09F-B1EC89DB7E4B}" type="slidenum">
              <a:rPr lang="sv-SE" altLang="sv-SE" sz="750" i="0"/>
              <a:pPr eaLnBrk="1" hangingPunct="1"/>
              <a:t>29</a:t>
            </a:fld>
            <a:endParaRPr lang="sv-SE" altLang="sv-SE" sz="750" i="0"/>
          </a:p>
        </p:txBody>
      </p:sp>
      <p:sp>
        <p:nvSpPr>
          <p:cNvPr id="14339" name="Rectangle 2"/>
          <p:cNvSpPr>
            <a:spLocks noGrp="1" noChangeArrowheads="1"/>
          </p:cNvSpPr>
          <p:nvPr>
            <p:ph type="body" idx="1"/>
          </p:nvPr>
        </p:nvSpPr>
        <p:spPr>
          <a:xfrm>
            <a:off x="791999" y="1275534"/>
            <a:ext cx="7639619" cy="3240432"/>
          </a:xfrm>
        </p:spPr>
        <p:txBody>
          <a:bodyPr/>
          <a:lstStyle/>
          <a:p>
            <a:pPr>
              <a:buNone/>
            </a:pPr>
            <a:r>
              <a:rPr lang="sv-SE" altLang="sv-SE" dirty="0" smtClean="0"/>
              <a:t>Internet of Things</a:t>
            </a:r>
            <a:endParaRPr lang="en-US" altLang="sv-SE" dirty="0" smtClean="0"/>
          </a:p>
        </p:txBody>
      </p:sp>
    </p:spTree>
    <p:extLst>
      <p:ext uri="{BB962C8B-B14F-4D97-AF65-F5344CB8AC3E}">
        <p14:creationId xmlns:p14="http://schemas.microsoft.com/office/powerpoint/2010/main" val="308075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647229" y="1320278"/>
            <a:ext cx="7454780" cy="260840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v-SE" altLang="sv-SE" sz="1500" dirty="0">
                <a:latin typeface="Verdana" pitchFamily="34" charset="0"/>
                <a:ea typeface="Verdana" pitchFamily="34" charset="0"/>
                <a:cs typeface="Verdana" pitchFamily="34" charset="0"/>
              </a:rPr>
              <a:t>A collection management </a:t>
            </a:r>
            <a:r>
              <a:rPr lang="sv-SE" altLang="sv-SE" sz="1500" dirty="0" smtClean="0">
                <a:latin typeface="Verdana" pitchFamily="34" charset="0"/>
                <a:ea typeface="Verdana" pitchFamily="34" charset="0"/>
                <a:cs typeface="Verdana" pitchFamily="34" charset="0"/>
              </a:rPr>
              <a:t>system (CMS) - is a system </a:t>
            </a:r>
            <a:r>
              <a:rPr lang="sv-SE" altLang="sv-SE" sz="1500" dirty="0">
                <a:latin typeface="Verdana" pitchFamily="34" charset="0"/>
                <a:ea typeface="Verdana" pitchFamily="34" charset="0"/>
                <a:cs typeface="Verdana" pitchFamily="34" charset="0"/>
              </a:rPr>
              <a:t>that </a:t>
            </a:r>
            <a:r>
              <a:rPr lang="en-US" sz="1500" dirty="0">
                <a:latin typeface="Verdana" pitchFamily="34" charset="0"/>
                <a:ea typeface="Verdana" pitchFamily="34" charset="0"/>
                <a:cs typeface="Verdana" pitchFamily="34" charset="0"/>
              </a:rPr>
              <a:t>organizes, controls, and manages collections </a:t>
            </a:r>
            <a:r>
              <a:rPr lang="en-US" sz="1500" dirty="0" smtClean="0">
                <a:latin typeface="Verdana" pitchFamily="34" charset="0"/>
                <a:ea typeface="Verdana" pitchFamily="34" charset="0"/>
                <a:cs typeface="Verdana" pitchFamily="34" charset="0"/>
              </a:rPr>
              <a:t>objects (artefacts) </a:t>
            </a:r>
            <a:r>
              <a:rPr lang="en-US" sz="1500" dirty="0">
                <a:latin typeface="Verdana" pitchFamily="34" charset="0"/>
                <a:ea typeface="Verdana" pitchFamily="34" charset="0"/>
                <a:cs typeface="Verdana" pitchFamily="34" charset="0"/>
              </a:rPr>
              <a:t>by tracking all information related to and about those objects</a:t>
            </a:r>
          </a:p>
          <a:p>
            <a:pPr marL="285750" indent="-285750">
              <a:lnSpc>
                <a:spcPct val="150000"/>
              </a:lnSpc>
              <a:buFont typeface="Arial" panose="020B0604020202020204" pitchFamily="34" charset="0"/>
              <a:buChar char="•"/>
            </a:pPr>
            <a:r>
              <a:rPr lang="sv-SE" altLang="sv-SE" sz="1500" dirty="0">
                <a:latin typeface="Verdana" pitchFamily="34" charset="0"/>
                <a:ea typeface="Verdana" pitchFamily="34" charset="0"/>
                <a:cs typeface="Verdana" pitchFamily="34" charset="0"/>
              </a:rPr>
              <a:t>A collection management system is used in museums, archives, galleries and libraries.</a:t>
            </a:r>
            <a:endParaRPr lang="en-US" sz="15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altLang="sv-SE" dirty="0" smtClean="0">
              <a:latin typeface="Verdana" panose="020B0604030504040204" pitchFamily="34" charset="0"/>
              <a:ea typeface="Verdana" panose="020B0604030504040204" pitchFamily="34" charset="0"/>
              <a:cs typeface="Verdana" panose="020B0604030504040204" pitchFamily="34" charset="0"/>
            </a:endParaRPr>
          </a:p>
          <a:p>
            <a:endParaRPr lang="sv-SE" altLang="sv-SE" b="1" dirty="0">
              <a:latin typeface="Verdana" panose="020B0604030504040204" pitchFamily="34" charset="0"/>
              <a:ea typeface="Verdana" panose="020B0604030504040204" pitchFamily="34" charset="0"/>
              <a:cs typeface="Verdana" panose="020B0604030504040204" pitchFamily="34" charset="0"/>
            </a:endParaRPr>
          </a:p>
          <a:p>
            <a:endParaRPr lang="sv-SE" sz="1500" dirty="0" smtClean="0"/>
          </a:p>
        </p:txBody>
      </p:sp>
      <p:sp>
        <p:nvSpPr>
          <p:cNvPr id="2" name="Rectangle 1"/>
          <p:cNvSpPr/>
          <p:nvPr/>
        </p:nvSpPr>
        <p:spPr>
          <a:xfrm>
            <a:off x="7561780" y="92467"/>
            <a:ext cx="1500027" cy="10951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 name="Title 1"/>
          <p:cNvSpPr>
            <a:spLocks noGrp="1"/>
          </p:cNvSpPr>
          <p:nvPr>
            <p:ph type="title"/>
          </p:nvPr>
        </p:nvSpPr>
        <p:spPr>
          <a:xfrm>
            <a:off x="668498" y="590938"/>
            <a:ext cx="8560562" cy="596700"/>
          </a:xfrm>
        </p:spPr>
        <p:txBody>
          <a:bodyPr>
            <a:noAutofit/>
          </a:bodyPr>
          <a:lstStyle/>
          <a:p>
            <a:r>
              <a:rPr lang="sv-SE" sz="2700" dirty="0" smtClean="0"/>
              <a:t>What is a Collection Management System?</a:t>
            </a:r>
            <a:endParaRPr lang="sv-SE" sz="2700" dirty="0"/>
          </a:p>
        </p:txBody>
      </p:sp>
      <p:sp>
        <p:nvSpPr>
          <p:cNvPr id="5" name="TextBox 4"/>
          <p:cNvSpPr txBox="1"/>
          <p:nvPr/>
        </p:nvSpPr>
        <p:spPr>
          <a:xfrm>
            <a:off x="3945276" y="4037744"/>
            <a:ext cx="3742064" cy="738664"/>
          </a:xfrm>
          <a:prstGeom prst="rect">
            <a:avLst/>
          </a:prstGeom>
          <a:noFill/>
        </p:spPr>
        <p:txBody>
          <a:bodyPr wrap="square" rtlCol="0">
            <a:spAutoFit/>
          </a:bodyPr>
          <a:lstStyle/>
          <a:p>
            <a:r>
              <a:rPr lang="en-US" sz="1400" dirty="0" smtClean="0"/>
              <a:t>[Sully</a:t>
            </a:r>
            <a:r>
              <a:rPr lang="en-US" sz="1400" dirty="0"/>
              <a:t>, </a:t>
            </a:r>
            <a:r>
              <a:rPr lang="en-US" sz="1400" dirty="0" err="1"/>
              <a:t>Perian</a:t>
            </a:r>
            <a:r>
              <a:rPr lang="en-US" sz="1400" dirty="0"/>
              <a:t> (8 July 2006). "Inventory, Access, Interpretation: The Evolution of Museum Collection </a:t>
            </a:r>
            <a:r>
              <a:rPr lang="en-US" sz="1400" dirty="0" smtClean="0"/>
              <a:t>Software”]</a:t>
            </a:r>
            <a:endParaRPr lang="sv-SE" sz="1400" dirty="0"/>
          </a:p>
        </p:txBody>
      </p:sp>
    </p:spTree>
    <p:extLst>
      <p:ext uri="{BB962C8B-B14F-4D97-AF65-F5344CB8AC3E}">
        <p14:creationId xmlns:p14="http://schemas.microsoft.com/office/powerpoint/2010/main" val="3809813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590938"/>
            <a:ext cx="6850800" cy="596700"/>
          </a:xfrm>
        </p:spPr>
        <p:txBody>
          <a:bodyPr>
            <a:normAutofit/>
          </a:bodyPr>
          <a:lstStyle/>
          <a:p>
            <a:r>
              <a:rPr lang="sv-SE" sz="2700" dirty="0" smtClean="0"/>
              <a:t>What is Internet of Things?</a:t>
            </a:r>
            <a:endParaRPr lang="sv-SE" sz="2700" dirty="0"/>
          </a:p>
        </p:txBody>
      </p:sp>
      <p:sp>
        <p:nvSpPr>
          <p:cNvPr id="35" name="TextBox 34"/>
          <p:cNvSpPr txBox="1"/>
          <p:nvPr/>
        </p:nvSpPr>
        <p:spPr>
          <a:xfrm>
            <a:off x="647229" y="1268908"/>
            <a:ext cx="8157724" cy="2693045"/>
          </a:xfrm>
          <a:prstGeom prst="rect">
            <a:avLst/>
          </a:prstGeom>
          <a:noFill/>
        </p:spPr>
        <p:txBody>
          <a:bodyPr wrap="square" rtlCol="0">
            <a:spAutoFit/>
          </a:bodyPr>
          <a:lstStyle/>
          <a:p>
            <a:pPr marL="285750" indent="-285750">
              <a:buFont typeface="Arial" panose="020B0604020202020204" pitchFamily="34" charset="0"/>
              <a:buChar char="•"/>
            </a:pPr>
            <a:r>
              <a:rPr lang="sv-SE" altLang="sv-SE" dirty="0" smtClean="0">
                <a:latin typeface="Verdana" pitchFamily="34" charset="0"/>
                <a:ea typeface="Verdana" pitchFamily="34" charset="0"/>
                <a:cs typeface="Verdana" pitchFamily="34" charset="0"/>
              </a:rPr>
              <a:t>Phycical Objects</a:t>
            </a:r>
          </a:p>
          <a:p>
            <a:r>
              <a:rPr lang="sv-SE" altLang="sv-SE" dirty="0" smtClean="0">
                <a:latin typeface="Verdana" pitchFamily="34" charset="0"/>
                <a:ea typeface="Verdana" pitchFamily="34" charset="0"/>
                <a:cs typeface="Verdana" pitchFamily="34" charset="0"/>
              </a:rPr>
              <a:t>	+</a:t>
            </a:r>
          </a:p>
          <a:p>
            <a:pPr marL="285750" indent="-285750">
              <a:buFont typeface="Arial" panose="020B0604020202020204" pitchFamily="34" charset="0"/>
              <a:buChar char="•"/>
            </a:pPr>
            <a:r>
              <a:rPr lang="sv-SE" altLang="sv-SE" dirty="0" smtClean="0">
                <a:latin typeface="Verdana" pitchFamily="34" charset="0"/>
                <a:ea typeface="Verdana" pitchFamily="34" charset="0"/>
                <a:cs typeface="Verdana" pitchFamily="34" charset="0"/>
              </a:rPr>
              <a:t>Controllers, Sensors, Acentuations</a:t>
            </a:r>
          </a:p>
          <a:p>
            <a:r>
              <a:rPr lang="sv-SE" altLang="sv-SE" dirty="0">
                <a:latin typeface="Verdana" pitchFamily="34" charset="0"/>
                <a:ea typeface="Verdana" pitchFamily="34" charset="0"/>
                <a:cs typeface="Verdana" pitchFamily="34" charset="0"/>
              </a:rPr>
              <a:t>	</a:t>
            </a:r>
            <a:r>
              <a:rPr lang="sv-SE" altLang="sv-SE" dirty="0" smtClean="0">
                <a:latin typeface="Verdana" pitchFamily="34" charset="0"/>
                <a:ea typeface="Verdana" pitchFamily="34" charset="0"/>
                <a:cs typeface="Verdana" pitchFamily="34" charset="0"/>
              </a:rPr>
              <a:t>+</a:t>
            </a:r>
          </a:p>
          <a:p>
            <a:pPr marL="285750" indent="-285750">
              <a:buFont typeface="Arial" panose="020B0604020202020204" pitchFamily="34" charset="0"/>
              <a:buChar char="•"/>
            </a:pPr>
            <a:r>
              <a:rPr lang="sv-SE" altLang="sv-SE" dirty="0" smtClean="0">
                <a:latin typeface="Verdana" pitchFamily="34" charset="0"/>
                <a:ea typeface="Verdana" pitchFamily="34" charset="0"/>
                <a:cs typeface="Verdana" pitchFamily="34" charset="0"/>
              </a:rPr>
              <a:t>Internet</a:t>
            </a:r>
          </a:p>
          <a:p>
            <a:pPr marL="285750" indent="-285750">
              <a:buFont typeface="Arial" panose="020B0604020202020204" pitchFamily="34" charset="0"/>
              <a:buChar char="•"/>
            </a:pPr>
            <a:endParaRPr lang="sv-SE" altLang="sv-SE" dirty="0" smtClean="0">
              <a:latin typeface="Verdana" pitchFamily="34" charset="0"/>
              <a:ea typeface="Verdana" pitchFamily="34" charset="0"/>
              <a:cs typeface="Verdana" pitchFamily="34" charset="0"/>
            </a:endParaRPr>
          </a:p>
          <a:p>
            <a:endParaRPr lang="sv-SE" altLang="sv-SE" dirty="0" smtClean="0">
              <a:latin typeface="Verdana" pitchFamily="34" charset="0"/>
              <a:ea typeface="Verdana" pitchFamily="34" charset="0"/>
              <a:cs typeface="Verdana" pitchFamily="34" charset="0"/>
            </a:endParaRPr>
          </a:p>
          <a:p>
            <a:pPr marL="285750" indent="-285750">
              <a:buFontTx/>
              <a:buChar char="-"/>
            </a:pPr>
            <a:endParaRPr lang="sv-SE" altLang="sv-SE" sz="1400" dirty="0"/>
          </a:p>
          <a:p>
            <a:pPr marL="285750" indent="-285750">
              <a:buFont typeface="Arial" panose="020B0604020202020204" pitchFamily="34" charset="0"/>
              <a:buChar char="•"/>
            </a:pPr>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sz="1500" dirty="0" smtClean="0"/>
          </a:p>
        </p:txBody>
      </p:sp>
    </p:spTree>
    <p:extLst>
      <p:ext uri="{BB962C8B-B14F-4D97-AF65-F5344CB8AC3E}">
        <p14:creationId xmlns:p14="http://schemas.microsoft.com/office/powerpoint/2010/main" val="42029872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590938"/>
            <a:ext cx="6850800" cy="596700"/>
          </a:xfrm>
        </p:spPr>
        <p:txBody>
          <a:bodyPr>
            <a:normAutofit/>
          </a:bodyPr>
          <a:lstStyle/>
          <a:p>
            <a:r>
              <a:rPr lang="sv-SE" sz="2700" dirty="0" smtClean="0"/>
              <a:t>What is Internet of Things?</a:t>
            </a:r>
            <a:endParaRPr lang="sv-SE" sz="2700" dirty="0"/>
          </a:p>
        </p:txBody>
      </p:sp>
      <p:sp>
        <p:nvSpPr>
          <p:cNvPr id="35" name="TextBox 34"/>
          <p:cNvSpPr txBox="1"/>
          <p:nvPr/>
        </p:nvSpPr>
        <p:spPr>
          <a:xfrm>
            <a:off x="647229" y="1268908"/>
            <a:ext cx="8157724" cy="213904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a:t>
            </a:r>
            <a:r>
              <a:rPr lang="en-US" dirty="0"/>
              <a:t>Internet of Things (</a:t>
            </a:r>
            <a:r>
              <a:rPr lang="en-US" dirty="0" err="1"/>
              <a:t>IoT</a:t>
            </a:r>
            <a:r>
              <a:rPr lang="en-US" dirty="0"/>
              <a:t>) is the network of physical devices, vehicles, home appliances and other items embedded with electronics, software, sensors, actuators, and connectivity which enables these objects to connect and exchange data</a:t>
            </a:r>
            <a:r>
              <a:rPr lang="en-US" dirty="0" smtClean="0"/>
              <a:t>. </a:t>
            </a:r>
            <a:r>
              <a:rPr lang="en-US" dirty="0"/>
              <a:t>Each thing is uniquely identifiable through its embedded computing system but is able to inter-operate within the existing Internet </a:t>
            </a:r>
            <a:r>
              <a:rPr lang="en-US" dirty="0" smtClean="0"/>
              <a:t>infrastructure”</a:t>
            </a:r>
            <a:endParaRPr lang="sv-SE" altLang="sv-SE" dirty="0" smtClean="0">
              <a:latin typeface="Verdana" pitchFamily="34" charset="0"/>
              <a:ea typeface="Verdana" pitchFamily="34" charset="0"/>
              <a:cs typeface="Verdana" pitchFamily="34" charset="0"/>
            </a:endParaRPr>
          </a:p>
          <a:p>
            <a:pPr marL="285750" indent="-285750">
              <a:buFontTx/>
              <a:buChar char="-"/>
            </a:pPr>
            <a:endParaRPr lang="sv-SE" altLang="sv-SE" sz="1400" dirty="0"/>
          </a:p>
          <a:p>
            <a:pPr marL="285750" indent="-285750">
              <a:buFont typeface="Arial" panose="020B0604020202020204" pitchFamily="34" charset="0"/>
              <a:buChar char="•"/>
            </a:pPr>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sz="1500" dirty="0" smtClean="0"/>
          </a:p>
        </p:txBody>
      </p:sp>
      <p:sp>
        <p:nvSpPr>
          <p:cNvPr id="2" name="TextBox 1"/>
          <p:cNvSpPr txBox="1"/>
          <p:nvPr/>
        </p:nvSpPr>
        <p:spPr>
          <a:xfrm>
            <a:off x="3893905" y="2917861"/>
            <a:ext cx="3867854" cy="307777"/>
          </a:xfrm>
          <a:prstGeom prst="rect">
            <a:avLst/>
          </a:prstGeom>
          <a:noFill/>
        </p:spPr>
        <p:txBody>
          <a:bodyPr wrap="none" rtlCol="0">
            <a:spAutoFit/>
          </a:bodyPr>
          <a:lstStyle/>
          <a:p>
            <a:r>
              <a:rPr lang="sv-SE" sz="1400" dirty="0" smtClean="0"/>
              <a:t>[https</a:t>
            </a:r>
            <a:r>
              <a:rPr lang="sv-SE" sz="1400" dirty="0"/>
              <a:t>://</a:t>
            </a:r>
            <a:r>
              <a:rPr lang="sv-SE" sz="1400" dirty="0" smtClean="0"/>
              <a:t>en.wikipedia.org/wiki/Internet_of_things]</a:t>
            </a:r>
            <a:endParaRPr lang="sv-SE" sz="1400" dirty="0"/>
          </a:p>
        </p:txBody>
      </p:sp>
    </p:spTree>
    <p:extLst>
      <p:ext uri="{BB962C8B-B14F-4D97-AF65-F5344CB8AC3E}">
        <p14:creationId xmlns:p14="http://schemas.microsoft.com/office/powerpoint/2010/main" val="28055181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8498" y="590938"/>
            <a:ext cx="6850800" cy="596700"/>
          </a:xfrm>
        </p:spPr>
        <p:txBody>
          <a:bodyPr>
            <a:normAutofit fontScale="90000"/>
          </a:bodyPr>
          <a:lstStyle/>
          <a:p>
            <a:r>
              <a:rPr lang="sv-SE" sz="2700" dirty="0" smtClean="0"/>
              <a:t>How can IoT be used museums or galleries?</a:t>
            </a:r>
            <a:endParaRPr lang="sv-SE" sz="2700" dirty="0"/>
          </a:p>
        </p:txBody>
      </p:sp>
      <p:sp>
        <p:nvSpPr>
          <p:cNvPr id="35" name="TextBox 34"/>
          <p:cNvSpPr txBox="1"/>
          <p:nvPr/>
        </p:nvSpPr>
        <p:spPr>
          <a:xfrm>
            <a:off x="617127" y="1741519"/>
            <a:ext cx="8157724" cy="1308050"/>
          </a:xfrm>
          <a:prstGeom prst="rect">
            <a:avLst/>
          </a:prstGeom>
          <a:noFill/>
        </p:spPr>
        <p:txBody>
          <a:bodyPr wrap="square" rtlCol="0">
            <a:spAutoFit/>
          </a:bodyPr>
          <a:lstStyle/>
          <a:p>
            <a:pPr marL="285750" indent="-285750">
              <a:buFont typeface="Arial" panose="020B0604020202020204" pitchFamily="34" charset="0"/>
              <a:buChar char="•"/>
            </a:pPr>
            <a:r>
              <a:rPr lang="sv-SE" dirty="0"/>
              <a:t>How can you identify how IoT can be used in museums and/or galleries?</a:t>
            </a:r>
          </a:p>
          <a:p>
            <a:pPr marL="285750" indent="-285750">
              <a:buFont typeface="Arial" panose="020B0604020202020204" pitchFamily="34" charset="0"/>
              <a:buChar char="•"/>
            </a:pPr>
            <a:r>
              <a:rPr lang="sv-SE" altLang="sv-SE" dirty="0"/>
              <a:t>How can </a:t>
            </a:r>
            <a:r>
              <a:rPr lang="sv-SE" dirty="0"/>
              <a:t>IoT can be used in museums and/or galleries?</a:t>
            </a:r>
            <a:endParaRPr lang="sv-SE" altLang="sv-SE" dirty="0"/>
          </a:p>
          <a:p>
            <a:pPr marL="285750" indent="-285750">
              <a:buFontTx/>
              <a:buChar char="-"/>
            </a:pPr>
            <a:endParaRPr lang="sv-SE" altLang="sv-SE" sz="1400" dirty="0"/>
          </a:p>
          <a:p>
            <a:pPr marL="285750" indent="-285750">
              <a:buFont typeface="Arial" panose="020B0604020202020204" pitchFamily="34" charset="0"/>
              <a:buChar char="•"/>
            </a:pPr>
            <a:endParaRPr lang="sv-SE" altLang="sv-SE" sz="14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sz="1500" dirty="0" smtClean="0"/>
          </a:p>
        </p:txBody>
      </p:sp>
    </p:spTree>
    <p:extLst>
      <p:ext uri="{BB962C8B-B14F-4D97-AF65-F5344CB8AC3E}">
        <p14:creationId xmlns:p14="http://schemas.microsoft.com/office/powerpoint/2010/main" val="1896663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647229" y="1320278"/>
            <a:ext cx="7454780" cy="36471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v-SE" altLang="sv-SE" sz="1500" dirty="0" smtClean="0">
                <a:latin typeface="Verdana" pitchFamily="34" charset="0"/>
                <a:ea typeface="Verdana" pitchFamily="34" charset="0"/>
                <a:cs typeface="Verdana" pitchFamily="34" charset="0"/>
              </a:rPr>
              <a:t>Sometimes they are called collection information systems, or content management system</a:t>
            </a:r>
          </a:p>
          <a:p>
            <a:pPr marL="285750" indent="-285750">
              <a:lnSpc>
                <a:spcPct val="150000"/>
              </a:lnSpc>
              <a:buFont typeface="Arial" panose="020B0604020202020204" pitchFamily="34" charset="0"/>
              <a:buChar char="•"/>
            </a:pPr>
            <a:r>
              <a:rPr lang="sv-SE" sz="1500" dirty="0" smtClean="0">
                <a:latin typeface="Verdana" pitchFamily="34" charset="0"/>
                <a:ea typeface="Verdana" pitchFamily="34" charset="0"/>
                <a:cs typeface="Verdana" pitchFamily="34" charset="0"/>
              </a:rPr>
              <a:t>Sometimes practitioners and researchers </a:t>
            </a:r>
            <a:r>
              <a:rPr lang="sv-SE" sz="1500" b="1" dirty="0" smtClean="0">
                <a:latin typeface="Verdana" pitchFamily="34" charset="0"/>
                <a:ea typeface="Verdana" pitchFamily="34" charset="0"/>
                <a:cs typeface="Verdana" pitchFamily="34" charset="0"/>
              </a:rPr>
              <a:t>see </a:t>
            </a:r>
            <a:r>
              <a:rPr lang="sv-SE" altLang="sv-SE" sz="1500" b="1" dirty="0" smtClean="0">
                <a:latin typeface="Verdana" pitchFamily="34" charset="0"/>
                <a:ea typeface="Verdana" pitchFamily="34" charset="0"/>
                <a:cs typeface="Verdana" pitchFamily="34" charset="0"/>
              </a:rPr>
              <a:t>content </a:t>
            </a:r>
            <a:r>
              <a:rPr lang="sv-SE" altLang="sv-SE" sz="1500" b="1" dirty="0">
                <a:latin typeface="Verdana" pitchFamily="34" charset="0"/>
                <a:ea typeface="Verdana" pitchFamily="34" charset="0"/>
                <a:cs typeface="Verdana" pitchFamily="34" charset="0"/>
              </a:rPr>
              <a:t>management </a:t>
            </a:r>
            <a:r>
              <a:rPr lang="sv-SE" altLang="sv-SE" sz="1500" b="1" dirty="0" smtClean="0">
                <a:latin typeface="Verdana" pitchFamily="34" charset="0"/>
                <a:ea typeface="Verdana" pitchFamily="34" charset="0"/>
                <a:cs typeface="Verdana" pitchFamily="34" charset="0"/>
              </a:rPr>
              <a:t>system and </a:t>
            </a:r>
            <a:r>
              <a:rPr lang="sv-SE" altLang="sv-SE" sz="1500" b="1" dirty="0">
                <a:latin typeface="Verdana" pitchFamily="34" charset="0"/>
                <a:ea typeface="Verdana" pitchFamily="34" charset="0"/>
                <a:cs typeface="Verdana" pitchFamily="34" charset="0"/>
              </a:rPr>
              <a:t>collection information systems </a:t>
            </a:r>
            <a:r>
              <a:rPr lang="sv-SE" altLang="sv-SE" sz="1500" b="1" dirty="0" smtClean="0">
                <a:latin typeface="Verdana" pitchFamily="34" charset="0"/>
                <a:ea typeface="Verdana" pitchFamily="34" charset="0"/>
                <a:cs typeface="Verdana" pitchFamily="34" charset="0"/>
              </a:rPr>
              <a:t>as different type of systems</a:t>
            </a:r>
            <a:r>
              <a:rPr lang="sv-SE" altLang="sv-SE" sz="1500" dirty="0" smtClean="0">
                <a:latin typeface="Verdana" pitchFamily="34" charset="0"/>
                <a:ea typeface="Verdana" pitchFamily="34" charset="0"/>
                <a:cs typeface="Verdana" pitchFamily="34" charset="0"/>
              </a:rPr>
              <a:t>. Content management systems can be seen as a system that can be used to present information, such as text, images, documents, videos, on the web, for example using the tool WorldPress</a:t>
            </a:r>
            <a:endParaRPr lang="sv-SE" altLang="sv-SE" sz="1500" dirty="0">
              <a:latin typeface="Verdana" pitchFamily="34" charset="0"/>
              <a:ea typeface="Verdana" pitchFamily="34" charset="0"/>
              <a:cs typeface="Verdana" pitchFamily="34" charset="0"/>
            </a:endParaRPr>
          </a:p>
          <a:p>
            <a:pPr marL="285750" indent="-285750">
              <a:lnSpc>
                <a:spcPct val="150000"/>
              </a:lnSpc>
              <a:buFont typeface="Arial" panose="020B0604020202020204" pitchFamily="34" charset="0"/>
              <a:buChar char="•"/>
            </a:pPr>
            <a:endParaRPr lang="en-US" sz="15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altLang="sv-SE" dirty="0" smtClean="0">
              <a:latin typeface="Verdana" panose="020B0604030504040204" pitchFamily="34" charset="0"/>
              <a:ea typeface="Verdana" panose="020B0604030504040204" pitchFamily="34" charset="0"/>
              <a:cs typeface="Verdana" panose="020B0604030504040204" pitchFamily="34" charset="0"/>
            </a:endParaRPr>
          </a:p>
          <a:p>
            <a:endParaRPr lang="sv-SE" altLang="sv-SE" b="1" dirty="0">
              <a:latin typeface="Verdana" panose="020B0604030504040204" pitchFamily="34" charset="0"/>
              <a:ea typeface="Verdana" panose="020B0604030504040204" pitchFamily="34" charset="0"/>
              <a:cs typeface="Verdana" panose="020B0604030504040204" pitchFamily="34" charset="0"/>
            </a:endParaRPr>
          </a:p>
          <a:p>
            <a:endParaRPr lang="sv-SE" sz="1500" dirty="0" smtClean="0"/>
          </a:p>
        </p:txBody>
      </p:sp>
      <p:sp>
        <p:nvSpPr>
          <p:cNvPr id="2" name="Rectangle 1"/>
          <p:cNvSpPr/>
          <p:nvPr/>
        </p:nvSpPr>
        <p:spPr>
          <a:xfrm>
            <a:off x="7561780" y="92467"/>
            <a:ext cx="1500027" cy="10951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 name="Title 1"/>
          <p:cNvSpPr>
            <a:spLocks noGrp="1"/>
          </p:cNvSpPr>
          <p:nvPr>
            <p:ph type="title"/>
          </p:nvPr>
        </p:nvSpPr>
        <p:spPr>
          <a:xfrm>
            <a:off x="668498" y="590938"/>
            <a:ext cx="8560562" cy="596700"/>
          </a:xfrm>
        </p:spPr>
        <p:txBody>
          <a:bodyPr>
            <a:noAutofit/>
          </a:bodyPr>
          <a:lstStyle/>
          <a:p>
            <a:r>
              <a:rPr lang="sv-SE" sz="2700" dirty="0" smtClean="0"/>
              <a:t>What is a Collection Management System?</a:t>
            </a:r>
            <a:endParaRPr lang="sv-SE" sz="2700" dirty="0"/>
          </a:p>
        </p:txBody>
      </p:sp>
      <p:sp>
        <p:nvSpPr>
          <p:cNvPr id="5" name="TextBox 4"/>
          <p:cNvSpPr txBox="1"/>
          <p:nvPr/>
        </p:nvSpPr>
        <p:spPr>
          <a:xfrm>
            <a:off x="4458984" y="4027470"/>
            <a:ext cx="3742064" cy="738664"/>
          </a:xfrm>
          <a:prstGeom prst="rect">
            <a:avLst/>
          </a:prstGeom>
          <a:noFill/>
        </p:spPr>
        <p:txBody>
          <a:bodyPr wrap="square" rtlCol="0">
            <a:spAutoFit/>
          </a:bodyPr>
          <a:lstStyle/>
          <a:p>
            <a:r>
              <a:rPr lang="en-US" sz="1400" dirty="0" smtClean="0"/>
              <a:t>[Sully</a:t>
            </a:r>
            <a:r>
              <a:rPr lang="en-US" sz="1400" dirty="0"/>
              <a:t>, </a:t>
            </a:r>
            <a:r>
              <a:rPr lang="en-US" sz="1400" dirty="0" err="1"/>
              <a:t>Perian</a:t>
            </a:r>
            <a:r>
              <a:rPr lang="en-US" sz="1400" dirty="0"/>
              <a:t> (8 July 2006). "Inventory, Access, Interpretation: The Evolution of Museum Collection </a:t>
            </a:r>
            <a:r>
              <a:rPr lang="en-US" sz="1400" dirty="0" smtClean="0"/>
              <a:t>Software”]</a:t>
            </a:r>
            <a:endParaRPr lang="sv-SE" sz="1400" dirty="0"/>
          </a:p>
        </p:txBody>
      </p:sp>
    </p:spTree>
    <p:extLst>
      <p:ext uri="{BB962C8B-B14F-4D97-AF65-F5344CB8AC3E}">
        <p14:creationId xmlns:p14="http://schemas.microsoft.com/office/powerpoint/2010/main" val="4266244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668498" y="1301613"/>
            <a:ext cx="7454780" cy="386259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sv-SE" sz="1200" dirty="0">
                <a:latin typeface="Verdana" pitchFamily="34" charset="0"/>
                <a:ea typeface="Verdana" pitchFamily="34" charset="0"/>
                <a:cs typeface="Verdana" pitchFamily="34" charset="0"/>
              </a:rPr>
              <a:t>Object </a:t>
            </a:r>
            <a:r>
              <a:rPr lang="en-US" altLang="sv-SE" sz="1200" dirty="0" smtClean="0">
                <a:latin typeface="Verdana" pitchFamily="34" charset="0"/>
                <a:ea typeface="Verdana" pitchFamily="34" charset="0"/>
                <a:cs typeface="Verdana" pitchFamily="34" charset="0"/>
              </a:rPr>
              <a:t>entry</a:t>
            </a:r>
            <a:endParaRPr lang="en-US" altLang="sv-SE" sz="1200" dirty="0">
              <a:latin typeface="Verdana" pitchFamily="34" charset="0"/>
              <a:ea typeface="Verdana" pitchFamily="34" charset="0"/>
              <a:cs typeface="Verdana" pitchFamily="34" charset="0"/>
            </a:endParaRPr>
          </a:p>
          <a:p>
            <a:pPr marL="285750" indent="-285750">
              <a:lnSpc>
                <a:spcPct val="150000"/>
              </a:lnSpc>
              <a:buFont typeface="Arial" panose="020B0604020202020204" pitchFamily="34" charset="0"/>
              <a:buChar char="•"/>
            </a:pPr>
            <a:r>
              <a:rPr lang="en-US" altLang="sv-SE" sz="1200" dirty="0">
                <a:latin typeface="Verdana" pitchFamily="34" charset="0"/>
                <a:ea typeface="Verdana" pitchFamily="34" charset="0"/>
                <a:cs typeface="Verdana" pitchFamily="34" charset="0"/>
              </a:rPr>
              <a:t>Acquisition</a:t>
            </a:r>
          </a:p>
          <a:p>
            <a:pPr marL="285750" indent="-285750">
              <a:lnSpc>
                <a:spcPct val="150000"/>
              </a:lnSpc>
              <a:buFont typeface="Arial" panose="020B0604020202020204" pitchFamily="34" charset="0"/>
              <a:buChar char="•"/>
            </a:pPr>
            <a:r>
              <a:rPr lang="en-US" altLang="sv-SE" sz="1200" dirty="0" smtClean="0">
                <a:latin typeface="Verdana" pitchFamily="34" charset="0"/>
                <a:ea typeface="Verdana" pitchFamily="34" charset="0"/>
                <a:cs typeface="Verdana" pitchFamily="34" charset="0"/>
              </a:rPr>
              <a:t>Inventory control</a:t>
            </a:r>
            <a:endParaRPr lang="en-US" altLang="sv-SE" sz="1200" dirty="0">
              <a:latin typeface="Verdana" pitchFamily="34" charset="0"/>
              <a:ea typeface="Verdana" pitchFamily="34" charset="0"/>
              <a:cs typeface="Verdana" pitchFamily="34" charset="0"/>
            </a:endParaRPr>
          </a:p>
          <a:p>
            <a:pPr marL="285750" indent="-285750">
              <a:lnSpc>
                <a:spcPct val="150000"/>
              </a:lnSpc>
              <a:buFont typeface="Arial" panose="020B0604020202020204" pitchFamily="34" charset="0"/>
              <a:buChar char="•"/>
            </a:pPr>
            <a:r>
              <a:rPr lang="en-US" altLang="sv-SE" sz="1200" dirty="0">
                <a:latin typeface="Verdana" pitchFamily="34" charset="0"/>
                <a:ea typeface="Verdana" pitchFamily="34" charset="0"/>
                <a:cs typeface="Verdana" pitchFamily="34" charset="0"/>
              </a:rPr>
              <a:t>Location and movement </a:t>
            </a:r>
            <a:r>
              <a:rPr lang="en-US" altLang="sv-SE" sz="1200" dirty="0" smtClean="0">
                <a:latin typeface="Verdana" pitchFamily="34" charset="0"/>
                <a:ea typeface="Verdana" pitchFamily="34" charset="0"/>
                <a:cs typeface="Verdana" pitchFamily="34" charset="0"/>
              </a:rPr>
              <a:t>control</a:t>
            </a:r>
            <a:endParaRPr lang="en-US" altLang="sv-SE" sz="1200" dirty="0">
              <a:latin typeface="Verdana" pitchFamily="34" charset="0"/>
              <a:ea typeface="Verdana" pitchFamily="34" charset="0"/>
              <a:cs typeface="Verdana" pitchFamily="34" charset="0"/>
            </a:endParaRPr>
          </a:p>
          <a:p>
            <a:pPr marL="285750" indent="-285750">
              <a:lnSpc>
                <a:spcPct val="150000"/>
              </a:lnSpc>
              <a:buFont typeface="Arial" panose="020B0604020202020204" pitchFamily="34" charset="0"/>
              <a:buChar char="•"/>
            </a:pPr>
            <a:r>
              <a:rPr lang="en-US" altLang="sv-SE" sz="1200" dirty="0">
                <a:latin typeface="Verdana" pitchFamily="34" charset="0"/>
                <a:ea typeface="Verdana" pitchFamily="34" charset="0"/>
                <a:cs typeface="Verdana" pitchFamily="34" charset="0"/>
              </a:rPr>
              <a:t>Catalog </a:t>
            </a:r>
            <a:r>
              <a:rPr lang="en-US" altLang="sv-SE" sz="1200" dirty="0" smtClean="0">
                <a:latin typeface="Verdana" pitchFamily="34" charset="0"/>
                <a:ea typeface="Verdana" pitchFamily="34" charset="0"/>
                <a:cs typeface="Verdana" pitchFamily="34" charset="0"/>
              </a:rPr>
              <a:t>description</a:t>
            </a:r>
            <a:endParaRPr lang="en-US" altLang="sv-SE" sz="1200" dirty="0">
              <a:latin typeface="Verdana" pitchFamily="34" charset="0"/>
              <a:ea typeface="Verdana" pitchFamily="34" charset="0"/>
              <a:cs typeface="Verdana" pitchFamily="34" charset="0"/>
            </a:endParaRPr>
          </a:p>
          <a:p>
            <a:pPr marL="285750" indent="-285750">
              <a:lnSpc>
                <a:spcPct val="150000"/>
              </a:lnSpc>
              <a:buFont typeface="Arial" panose="020B0604020202020204" pitchFamily="34" charset="0"/>
              <a:buChar char="•"/>
            </a:pPr>
            <a:r>
              <a:rPr lang="en-US" altLang="sv-SE" sz="1200" dirty="0">
                <a:latin typeface="Verdana" pitchFamily="34" charset="0"/>
                <a:ea typeface="Verdana" pitchFamily="34" charset="0"/>
                <a:cs typeface="Verdana" pitchFamily="34" charset="0"/>
              </a:rPr>
              <a:t>Conservation </a:t>
            </a:r>
            <a:r>
              <a:rPr lang="en-US" altLang="sv-SE" sz="1200" dirty="0" smtClean="0">
                <a:latin typeface="Verdana" pitchFamily="34" charset="0"/>
                <a:ea typeface="Verdana" pitchFamily="34" charset="0"/>
                <a:cs typeface="Verdana" pitchFamily="34" charset="0"/>
              </a:rPr>
              <a:t>management</a:t>
            </a:r>
            <a:endParaRPr lang="en-US" altLang="sv-SE" sz="1200" dirty="0">
              <a:latin typeface="Verdana" pitchFamily="34" charset="0"/>
              <a:ea typeface="Verdana" pitchFamily="34" charset="0"/>
              <a:cs typeface="Verdana" pitchFamily="34" charset="0"/>
            </a:endParaRPr>
          </a:p>
          <a:p>
            <a:pPr marL="285750" indent="-285750">
              <a:lnSpc>
                <a:spcPct val="150000"/>
              </a:lnSpc>
              <a:buFont typeface="Arial" panose="020B0604020202020204" pitchFamily="34" charset="0"/>
              <a:buChar char="•"/>
            </a:pPr>
            <a:r>
              <a:rPr lang="en-US" altLang="sv-SE" sz="1200" dirty="0">
                <a:latin typeface="Verdana" pitchFamily="34" charset="0"/>
                <a:ea typeface="Verdana" pitchFamily="34" charset="0"/>
                <a:cs typeface="Verdana" pitchFamily="34" charset="0"/>
              </a:rPr>
              <a:t>Risk </a:t>
            </a:r>
            <a:r>
              <a:rPr lang="en-US" altLang="sv-SE" sz="1200" dirty="0" smtClean="0">
                <a:latin typeface="Verdana" pitchFamily="34" charset="0"/>
                <a:ea typeface="Verdana" pitchFamily="34" charset="0"/>
                <a:cs typeface="Verdana" pitchFamily="34" charset="0"/>
              </a:rPr>
              <a:t>management</a:t>
            </a:r>
            <a:endParaRPr lang="en-US" altLang="sv-SE" sz="1200" dirty="0">
              <a:latin typeface="Verdana" pitchFamily="34" charset="0"/>
              <a:ea typeface="Verdana" pitchFamily="34" charset="0"/>
              <a:cs typeface="Verdana" pitchFamily="34" charset="0"/>
            </a:endParaRPr>
          </a:p>
          <a:p>
            <a:pPr marL="285750" indent="-285750">
              <a:lnSpc>
                <a:spcPct val="150000"/>
              </a:lnSpc>
              <a:buFont typeface="Arial" panose="020B0604020202020204" pitchFamily="34" charset="0"/>
              <a:buChar char="•"/>
            </a:pPr>
            <a:r>
              <a:rPr lang="en-US" altLang="sv-SE" sz="1200" dirty="0">
                <a:latin typeface="Verdana" pitchFamily="34" charset="0"/>
                <a:ea typeface="Verdana" pitchFamily="34" charset="0"/>
                <a:cs typeface="Verdana" pitchFamily="34" charset="0"/>
              </a:rPr>
              <a:t>Insurance management and valuation </a:t>
            </a:r>
            <a:r>
              <a:rPr lang="en-US" altLang="sv-SE" sz="1200" dirty="0" smtClean="0">
                <a:latin typeface="Verdana" pitchFamily="34" charset="0"/>
                <a:ea typeface="Verdana" pitchFamily="34" charset="0"/>
                <a:cs typeface="Verdana" pitchFamily="34" charset="0"/>
              </a:rPr>
              <a:t>control</a:t>
            </a:r>
            <a:endParaRPr lang="en-US" altLang="sv-SE" sz="1200" dirty="0">
              <a:latin typeface="Verdana" pitchFamily="34" charset="0"/>
              <a:ea typeface="Verdana" pitchFamily="34" charset="0"/>
              <a:cs typeface="Verdana" pitchFamily="34" charset="0"/>
            </a:endParaRPr>
          </a:p>
          <a:p>
            <a:pPr marL="285750" indent="-285750">
              <a:lnSpc>
                <a:spcPct val="150000"/>
              </a:lnSpc>
              <a:buFont typeface="Arial" panose="020B0604020202020204" pitchFamily="34" charset="0"/>
              <a:buChar char="•"/>
            </a:pPr>
            <a:r>
              <a:rPr lang="en-US" altLang="sv-SE" sz="1200" dirty="0">
                <a:latin typeface="Verdana" pitchFamily="34" charset="0"/>
                <a:ea typeface="Verdana" pitchFamily="34" charset="0"/>
                <a:cs typeface="Verdana" pitchFamily="34" charset="0"/>
              </a:rPr>
              <a:t>Exhibition </a:t>
            </a:r>
            <a:r>
              <a:rPr lang="en-US" altLang="sv-SE" sz="1200" dirty="0" smtClean="0">
                <a:latin typeface="Verdana" pitchFamily="34" charset="0"/>
                <a:ea typeface="Verdana" pitchFamily="34" charset="0"/>
                <a:cs typeface="Verdana" pitchFamily="34" charset="0"/>
              </a:rPr>
              <a:t>management</a:t>
            </a:r>
            <a:endParaRPr lang="en-US" altLang="sv-SE" sz="1200" dirty="0">
              <a:latin typeface="Verdana" pitchFamily="34" charset="0"/>
              <a:ea typeface="Verdana" pitchFamily="34" charset="0"/>
              <a:cs typeface="Verdana" pitchFamily="34" charset="0"/>
            </a:endParaRPr>
          </a:p>
          <a:p>
            <a:pPr marL="285750" indent="-285750">
              <a:lnSpc>
                <a:spcPct val="150000"/>
              </a:lnSpc>
              <a:buFont typeface="Arial" panose="020B0604020202020204" pitchFamily="34" charset="0"/>
              <a:buChar char="•"/>
            </a:pPr>
            <a:r>
              <a:rPr lang="en-US" altLang="sv-SE" sz="1200" dirty="0" smtClean="0">
                <a:latin typeface="Verdana" pitchFamily="34" charset="0"/>
                <a:ea typeface="Verdana" pitchFamily="34" charset="0"/>
                <a:cs typeface="Verdana" pitchFamily="34" charset="0"/>
              </a:rPr>
              <a:t>Dispatch/shipping/transport</a:t>
            </a:r>
          </a:p>
          <a:p>
            <a:pPr marL="285750" indent="-285750">
              <a:lnSpc>
                <a:spcPct val="150000"/>
              </a:lnSpc>
              <a:buFont typeface="Arial" panose="020B0604020202020204" pitchFamily="34" charset="0"/>
              <a:buChar char="•"/>
            </a:pPr>
            <a:r>
              <a:rPr lang="en-US" altLang="sv-SE" sz="1200" dirty="0" smtClean="0">
                <a:latin typeface="Verdana" pitchFamily="34" charset="0"/>
                <a:ea typeface="Verdana" pitchFamily="34" charset="0"/>
                <a:cs typeface="Verdana" pitchFamily="34" charset="0"/>
              </a:rPr>
              <a:t>Loaning </a:t>
            </a:r>
            <a:r>
              <a:rPr lang="en-US" altLang="sv-SE" sz="1200" dirty="0">
                <a:latin typeface="Verdana" pitchFamily="34" charset="0"/>
                <a:ea typeface="Verdana" pitchFamily="34" charset="0"/>
                <a:cs typeface="Verdana" pitchFamily="34" charset="0"/>
              </a:rPr>
              <a:t>and </a:t>
            </a:r>
            <a:r>
              <a:rPr lang="en-US" altLang="sv-SE" sz="1200" dirty="0" smtClean="0">
                <a:latin typeface="Verdana" pitchFamily="34" charset="0"/>
                <a:ea typeface="Verdana" pitchFamily="34" charset="0"/>
                <a:cs typeface="Verdana" pitchFamily="34" charset="0"/>
              </a:rPr>
              <a:t>borrowing</a:t>
            </a:r>
            <a:endParaRPr lang="en-US" altLang="sv-SE" sz="1200" dirty="0">
              <a:latin typeface="Verdana" pitchFamily="34" charset="0"/>
              <a:ea typeface="Verdana" pitchFamily="34" charset="0"/>
              <a:cs typeface="Verdana" pitchFamily="34" charset="0"/>
            </a:endParaRPr>
          </a:p>
          <a:p>
            <a:pPr marL="285750" indent="-285750">
              <a:lnSpc>
                <a:spcPct val="150000"/>
              </a:lnSpc>
              <a:buFont typeface="Arial" panose="020B0604020202020204" pitchFamily="34" charset="0"/>
              <a:buChar char="•"/>
            </a:pPr>
            <a:r>
              <a:rPr lang="en-US" altLang="sv-SE" sz="1200" dirty="0">
                <a:latin typeface="Verdana" pitchFamily="34" charset="0"/>
                <a:ea typeface="Verdana" pitchFamily="34" charset="0"/>
                <a:cs typeface="Verdana" pitchFamily="34" charset="0"/>
              </a:rPr>
              <a:t>Deaccessioning and disposal</a:t>
            </a:r>
            <a:endParaRPr lang="en-US" sz="1200" dirty="0">
              <a:latin typeface="Verdana" pitchFamily="34" charset="0"/>
              <a:ea typeface="Verdana" pitchFamily="34" charset="0"/>
              <a:cs typeface="Verdana" pitchFamily="34" charset="0"/>
            </a:endParaRPr>
          </a:p>
          <a:p>
            <a:pPr marL="285750" indent="-285750">
              <a:buFont typeface="Arial" panose="020B0604020202020204" pitchFamily="34" charset="0"/>
              <a:buChar char="•"/>
            </a:pPr>
            <a:endParaRPr lang="sv-SE" altLang="sv-SE" sz="1400" dirty="0" smtClean="0">
              <a:latin typeface="Verdana" panose="020B0604030504040204" pitchFamily="34" charset="0"/>
              <a:ea typeface="Verdana" panose="020B0604030504040204" pitchFamily="34" charset="0"/>
              <a:cs typeface="Verdana" panose="020B0604030504040204" pitchFamily="34" charset="0"/>
            </a:endParaRPr>
          </a:p>
          <a:p>
            <a:endParaRPr lang="sv-SE" sz="1500" dirty="0" smtClean="0"/>
          </a:p>
        </p:txBody>
      </p:sp>
      <p:sp>
        <p:nvSpPr>
          <p:cNvPr id="2" name="Rectangle 1"/>
          <p:cNvSpPr/>
          <p:nvPr/>
        </p:nvSpPr>
        <p:spPr>
          <a:xfrm>
            <a:off x="7561780" y="92467"/>
            <a:ext cx="1500027" cy="10951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 name="Title 1"/>
          <p:cNvSpPr>
            <a:spLocks noGrp="1"/>
          </p:cNvSpPr>
          <p:nvPr>
            <p:ph type="title"/>
          </p:nvPr>
        </p:nvSpPr>
        <p:spPr>
          <a:xfrm>
            <a:off x="668498" y="590938"/>
            <a:ext cx="8560562" cy="596700"/>
          </a:xfrm>
        </p:spPr>
        <p:txBody>
          <a:bodyPr>
            <a:noAutofit/>
          </a:bodyPr>
          <a:lstStyle/>
          <a:p>
            <a:r>
              <a:rPr lang="sv-SE" sz="2700" dirty="0" smtClean="0"/>
              <a:t>Fuctionality of a CMS?</a:t>
            </a:r>
            <a:endParaRPr lang="sv-SE" sz="2700" dirty="0"/>
          </a:p>
        </p:txBody>
      </p:sp>
      <p:sp>
        <p:nvSpPr>
          <p:cNvPr id="3" name="TextBox 2"/>
          <p:cNvSpPr txBox="1"/>
          <p:nvPr/>
        </p:nvSpPr>
        <p:spPr>
          <a:xfrm rot="16200000">
            <a:off x="6295965" y="2469272"/>
            <a:ext cx="3960187" cy="800219"/>
          </a:xfrm>
          <a:prstGeom prst="rect">
            <a:avLst/>
          </a:prstGeom>
          <a:noFill/>
        </p:spPr>
        <p:txBody>
          <a:bodyPr wrap="square" rtlCol="0">
            <a:spAutoFit/>
          </a:bodyPr>
          <a:lstStyle/>
          <a:p>
            <a:r>
              <a:rPr lang="sv-SE" sz="1400" dirty="0"/>
              <a:t>[Canadian Heritage Information Network (2012). Collections Management Software Criteria Checklist]</a:t>
            </a:r>
            <a:r>
              <a:rPr lang="sv-SE" dirty="0"/>
              <a:t> </a:t>
            </a:r>
          </a:p>
        </p:txBody>
      </p:sp>
    </p:spTree>
    <p:extLst>
      <p:ext uri="{BB962C8B-B14F-4D97-AF65-F5344CB8AC3E}">
        <p14:creationId xmlns:p14="http://schemas.microsoft.com/office/powerpoint/2010/main" val="3413842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554762" y="1279182"/>
            <a:ext cx="7454780" cy="3554819"/>
          </a:xfrm>
          <a:prstGeom prst="rect">
            <a:avLst/>
          </a:prstGeom>
          <a:noFill/>
        </p:spPr>
        <p:txBody>
          <a:bodyPr wrap="square" rtlCol="0">
            <a:spAutoFit/>
          </a:bodyPr>
          <a:lstStyle>
            <a:defPPr>
              <a:defRPr lang="sv-SE"/>
            </a:defPPr>
            <a:lvl1pPr marL="285750" indent="-285750">
              <a:lnSpc>
                <a:spcPct val="150000"/>
              </a:lnSpc>
              <a:buFont typeface="Arial" panose="020B0604020202020204" pitchFamily="34" charset="0"/>
              <a:buChar char="•"/>
              <a:defRPr sz="1500">
                <a:latin typeface="Verdana" pitchFamily="34" charset="0"/>
                <a:ea typeface="Verdana" pitchFamily="34" charset="0"/>
                <a:cs typeface="Verdana" pitchFamily="34" charset="0"/>
              </a:defRPr>
            </a:lvl1pPr>
          </a:lstStyle>
          <a:p>
            <a:r>
              <a:rPr lang="sv-SE" altLang="sv-SE" dirty="0"/>
              <a:t>What do you need to do to </a:t>
            </a:r>
            <a:r>
              <a:rPr lang="sv-SE" altLang="sv-SE" dirty="0" smtClean="0"/>
              <a:t>aquire an </a:t>
            </a:r>
            <a:r>
              <a:rPr lang="sv-SE" dirty="0"/>
              <a:t>approriate CMS </a:t>
            </a:r>
            <a:r>
              <a:rPr lang="sv-SE" dirty="0" smtClean="0"/>
              <a:t>for </a:t>
            </a:r>
            <a:r>
              <a:rPr lang="sv-SE" dirty="0"/>
              <a:t>your organization</a:t>
            </a:r>
            <a:r>
              <a:rPr lang="sv-SE" dirty="0" smtClean="0"/>
              <a:t>?</a:t>
            </a:r>
          </a:p>
          <a:p>
            <a:r>
              <a:rPr lang="sv-SE" dirty="0" smtClean="0"/>
              <a:t>How to carry out the requirement engineering?</a:t>
            </a:r>
          </a:p>
          <a:p>
            <a:r>
              <a:rPr lang="sv-SE" altLang="sv-SE" dirty="0" smtClean="0"/>
              <a:t>Buy or develop a CMS? Benefit and drawbacks?</a:t>
            </a:r>
          </a:p>
          <a:p>
            <a:r>
              <a:rPr lang="sv-SE" altLang="sv-SE" dirty="0" smtClean="0"/>
              <a:t>Software as a </a:t>
            </a:r>
            <a:r>
              <a:rPr lang="sv-SE" altLang="sv-SE" dirty="0"/>
              <a:t>Service? Benefit and drawbacks?</a:t>
            </a:r>
          </a:p>
          <a:p>
            <a:r>
              <a:rPr lang="sv-SE" altLang="sv-SE" dirty="0" smtClean="0"/>
              <a:t>Web solution?</a:t>
            </a:r>
            <a:endParaRPr lang="sv-SE" altLang="sv-SE" dirty="0"/>
          </a:p>
          <a:p>
            <a:endParaRPr lang="en-US" dirty="0"/>
          </a:p>
          <a:p>
            <a:endParaRPr lang="sv-SE" altLang="sv-SE" dirty="0"/>
          </a:p>
          <a:p>
            <a:endParaRPr lang="sv-SE" altLang="sv-SE" dirty="0"/>
          </a:p>
          <a:p>
            <a:endParaRPr lang="sv-SE" dirty="0"/>
          </a:p>
        </p:txBody>
      </p:sp>
      <p:sp>
        <p:nvSpPr>
          <p:cNvPr id="2" name="Rectangle 1"/>
          <p:cNvSpPr/>
          <p:nvPr/>
        </p:nvSpPr>
        <p:spPr>
          <a:xfrm>
            <a:off x="7561780" y="92467"/>
            <a:ext cx="1500027" cy="10951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 name="Title 1"/>
          <p:cNvSpPr>
            <a:spLocks noGrp="1"/>
          </p:cNvSpPr>
          <p:nvPr>
            <p:ph type="title"/>
          </p:nvPr>
        </p:nvSpPr>
        <p:spPr>
          <a:xfrm>
            <a:off x="668498" y="590938"/>
            <a:ext cx="8560562" cy="596700"/>
          </a:xfrm>
        </p:spPr>
        <p:txBody>
          <a:bodyPr>
            <a:noAutofit/>
          </a:bodyPr>
          <a:lstStyle/>
          <a:p>
            <a:r>
              <a:rPr lang="sv-SE" sz="2700" dirty="0" smtClean="0"/>
              <a:t>How to aquire an approriate CMS?</a:t>
            </a:r>
            <a:endParaRPr lang="sv-SE" sz="2700" dirty="0"/>
          </a:p>
        </p:txBody>
      </p:sp>
      <p:sp>
        <p:nvSpPr>
          <p:cNvPr id="5" name="TextBox 4"/>
          <p:cNvSpPr txBox="1"/>
          <p:nvPr/>
        </p:nvSpPr>
        <p:spPr>
          <a:xfrm>
            <a:off x="3945276" y="4037744"/>
            <a:ext cx="3742064" cy="738664"/>
          </a:xfrm>
          <a:prstGeom prst="rect">
            <a:avLst/>
          </a:prstGeom>
          <a:noFill/>
        </p:spPr>
        <p:txBody>
          <a:bodyPr wrap="square" rtlCol="0">
            <a:spAutoFit/>
          </a:bodyPr>
          <a:lstStyle/>
          <a:p>
            <a:r>
              <a:rPr lang="en-US" sz="1400" dirty="0" smtClean="0"/>
              <a:t>[Sully</a:t>
            </a:r>
            <a:r>
              <a:rPr lang="en-US" sz="1400" dirty="0"/>
              <a:t>, </a:t>
            </a:r>
            <a:r>
              <a:rPr lang="en-US" sz="1400" dirty="0" err="1"/>
              <a:t>Perian</a:t>
            </a:r>
            <a:r>
              <a:rPr lang="en-US" sz="1400" dirty="0"/>
              <a:t> (8 July 2006). "Inventory, Access, Interpretation: The Evolution of Museum Collection </a:t>
            </a:r>
            <a:r>
              <a:rPr lang="en-US" sz="1400" dirty="0" smtClean="0"/>
              <a:t>Software”]</a:t>
            </a:r>
            <a:endParaRPr lang="sv-SE" sz="1400" dirty="0"/>
          </a:p>
        </p:txBody>
      </p:sp>
    </p:spTree>
    <p:extLst>
      <p:ext uri="{BB962C8B-B14F-4D97-AF65-F5344CB8AC3E}">
        <p14:creationId xmlns:p14="http://schemas.microsoft.com/office/powerpoint/2010/main" val="336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554762" y="1279182"/>
            <a:ext cx="7454780" cy="1823576"/>
          </a:xfrm>
          <a:prstGeom prst="rect">
            <a:avLst/>
          </a:prstGeom>
          <a:noFill/>
        </p:spPr>
        <p:txBody>
          <a:bodyPr wrap="square" rtlCol="0">
            <a:spAutoFit/>
          </a:bodyPr>
          <a:lstStyle>
            <a:defPPr>
              <a:defRPr lang="sv-SE"/>
            </a:defPPr>
            <a:lvl1pPr marL="285750" indent="-285750">
              <a:lnSpc>
                <a:spcPct val="150000"/>
              </a:lnSpc>
              <a:buFont typeface="Arial" panose="020B0604020202020204" pitchFamily="34" charset="0"/>
              <a:buChar char="•"/>
              <a:defRPr sz="1500">
                <a:latin typeface="Verdana" pitchFamily="34" charset="0"/>
                <a:ea typeface="Verdana" pitchFamily="34" charset="0"/>
                <a:cs typeface="Verdana" pitchFamily="34" charset="0"/>
              </a:defRPr>
            </a:lvl1pPr>
          </a:lstStyle>
          <a:p>
            <a:r>
              <a:rPr lang="sv-SE" altLang="sv-SE" dirty="0"/>
              <a:t>What </a:t>
            </a:r>
            <a:r>
              <a:rPr lang="sv-SE" altLang="sv-SE" dirty="0" smtClean="0"/>
              <a:t>other types of systems are needed in a museum or a gallery?</a:t>
            </a:r>
            <a:endParaRPr lang="sv-SE" altLang="sv-SE" dirty="0"/>
          </a:p>
          <a:p>
            <a:endParaRPr lang="en-US" dirty="0"/>
          </a:p>
          <a:p>
            <a:endParaRPr lang="sv-SE" altLang="sv-SE" dirty="0"/>
          </a:p>
          <a:p>
            <a:endParaRPr lang="sv-SE" altLang="sv-SE" dirty="0"/>
          </a:p>
          <a:p>
            <a:endParaRPr lang="sv-SE" dirty="0"/>
          </a:p>
        </p:txBody>
      </p:sp>
      <p:sp>
        <p:nvSpPr>
          <p:cNvPr id="2" name="Rectangle 1"/>
          <p:cNvSpPr/>
          <p:nvPr/>
        </p:nvSpPr>
        <p:spPr>
          <a:xfrm>
            <a:off x="7561780" y="92467"/>
            <a:ext cx="1500027" cy="10951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 name="Title 1"/>
          <p:cNvSpPr>
            <a:spLocks noGrp="1"/>
          </p:cNvSpPr>
          <p:nvPr>
            <p:ph type="title"/>
          </p:nvPr>
        </p:nvSpPr>
        <p:spPr>
          <a:xfrm>
            <a:off x="668498" y="590938"/>
            <a:ext cx="8560562" cy="596700"/>
          </a:xfrm>
        </p:spPr>
        <p:txBody>
          <a:bodyPr>
            <a:noAutofit/>
          </a:bodyPr>
          <a:lstStyle/>
          <a:p>
            <a:r>
              <a:rPr lang="sv-SE" sz="2700" dirty="0" smtClean="0"/>
              <a:t>What other types of systems?</a:t>
            </a:r>
            <a:endParaRPr lang="sv-SE" sz="2700" dirty="0"/>
          </a:p>
        </p:txBody>
      </p:sp>
    </p:spTree>
    <p:extLst>
      <p:ext uri="{BB962C8B-B14F-4D97-AF65-F5344CB8AC3E}">
        <p14:creationId xmlns:p14="http://schemas.microsoft.com/office/powerpoint/2010/main" val="2768037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4294967295"/>
          </p:nvPr>
        </p:nvSpPr>
        <p:spPr>
          <a:xfrm>
            <a:off x="7110412" y="4974432"/>
            <a:ext cx="547688" cy="1690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50" i="1">
                <a:solidFill>
                  <a:schemeClr val="tx1"/>
                </a:solidFill>
                <a:latin typeface="Arial" panose="020B0604020202020204" pitchFamily="34" charset="0"/>
              </a:defRPr>
            </a:lvl1pPr>
            <a:lvl2pPr marL="557213" indent="-214313" eaLnBrk="0" hangingPunct="0">
              <a:defRPr sz="1050" i="1">
                <a:solidFill>
                  <a:schemeClr val="tx1"/>
                </a:solidFill>
                <a:latin typeface="Arial" panose="020B0604020202020204" pitchFamily="34" charset="0"/>
              </a:defRPr>
            </a:lvl2pPr>
            <a:lvl3pPr marL="857250" indent="-171450" eaLnBrk="0" hangingPunct="0">
              <a:defRPr sz="1050" i="1">
                <a:solidFill>
                  <a:schemeClr val="tx1"/>
                </a:solidFill>
                <a:latin typeface="Arial" panose="020B0604020202020204" pitchFamily="34" charset="0"/>
              </a:defRPr>
            </a:lvl3pPr>
            <a:lvl4pPr marL="1200150" indent="-171450" eaLnBrk="0" hangingPunct="0">
              <a:defRPr sz="1050" i="1">
                <a:solidFill>
                  <a:schemeClr val="tx1"/>
                </a:solidFill>
                <a:latin typeface="Arial" panose="020B0604020202020204" pitchFamily="34" charset="0"/>
              </a:defRPr>
            </a:lvl4pPr>
            <a:lvl5pPr marL="1543050" indent="-171450" eaLnBrk="0" hangingPunct="0">
              <a:defRPr sz="1050" i="1">
                <a:solidFill>
                  <a:schemeClr val="tx1"/>
                </a:solidFill>
                <a:latin typeface="Arial" panose="020B0604020202020204" pitchFamily="34" charset="0"/>
              </a:defRPr>
            </a:lvl5pPr>
            <a:lvl6pPr marL="1885950" indent="-171450" eaLnBrk="0" fontAlgn="base" hangingPunct="0">
              <a:spcBef>
                <a:spcPct val="0"/>
              </a:spcBef>
              <a:spcAft>
                <a:spcPct val="0"/>
              </a:spcAft>
              <a:defRPr sz="1050" i="1">
                <a:solidFill>
                  <a:schemeClr val="tx1"/>
                </a:solidFill>
                <a:latin typeface="Arial" panose="020B0604020202020204" pitchFamily="34" charset="0"/>
              </a:defRPr>
            </a:lvl6pPr>
            <a:lvl7pPr marL="2228850" indent="-171450" eaLnBrk="0" fontAlgn="base" hangingPunct="0">
              <a:spcBef>
                <a:spcPct val="0"/>
              </a:spcBef>
              <a:spcAft>
                <a:spcPct val="0"/>
              </a:spcAft>
              <a:defRPr sz="1050" i="1">
                <a:solidFill>
                  <a:schemeClr val="tx1"/>
                </a:solidFill>
                <a:latin typeface="Arial" panose="020B0604020202020204" pitchFamily="34" charset="0"/>
              </a:defRPr>
            </a:lvl7pPr>
            <a:lvl8pPr marL="2571750" indent="-171450" eaLnBrk="0" fontAlgn="base" hangingPunct="0">
              <a:spcBef>
                <a:spcPct val="0"/>
              </a:spcBef>
              <a:spcAft>
                <a:spcPct val="0"/>
              </a:spcAft>
              <a:defRPr sz="1050" i="1">
                <a:solidFill>
                  <a:schemeClr val="tx1"/>
                </a:solidFill>
                <a:latin typeface="Arial" panose="020B0604020202020204" pitchFamily="34" charset="0"/>
              </a:defRPr>
            </a:lvl8pPr>
            <a:lvl9pPr marL="2914650" indent="-171450" eaLnBrk="0" fontAlgn="base" hangingPunct="0">
              <a:spcBef>
                <a:spcPct val="0"/>
              </a:spcBef>
              <a:spcAft>
                <a:spcPct val="0"/>
              </a:spcAft>
              <a:defRPr sz="1050" i="1">
                <a:solidFill>
                  <a:schemeClr val="tx1"/>
                </a:solidFill>
                <a:latin typeface="Arial" panose="020B0604020202020204" pitchFamily="34" charset="0"/>
              </a:defRPr>
            </a:lvl9pPr>
          </a:lstStyle>
          <a:p>
            <a:pPr eaLnBrk="1" hangingPunct="1"/>
            <a:fld id="{E59117A6-B975-45A5-A09F-B1EC89DB7E4B}" type="slidenum">
              <a:rPr lang="sv-SE" altLang="sv-SE" sz="750" i="0"/>
              <a:pPr eaLnBrk="1" hangingPunct="1"/>
              <a:t>8</a:t>
            </a:fld>
            <a:endParaRPr lang="sv-SE" altLang="sv-SE" sz="750" i="0"/>
          </a:p>
        </p:txBody>
      </p:sp>
      <p:sp>
        <p:nvSpPr>
          <p:cNvPr id="14339" name="Rectangle 2"/>
          <p:cNvSpPr>
            <a:spLocks noGrp="1" noChangeArrowheads="1"/>
          </p:cNvSpPr>
          <p:nvPr>
            <p:ph type="body" idx="1"/>
          </p:nvPr>
        </p:nvSpPr>
        <p:spPr>
          <a:xfrm>
            <a:off x="791999" y="1275534"/>
            <a:ext cx="7639619" cy="3240432"/>
          </a:xfrm>
        </p:spPr>
        <p:txBody>
          <a:bodyPr/>
          <a:lstStyle/>
          <a:p>
            <a:pPr>
              <a:buNone/>
            </a:pPr>
            <a:r>
              <a:rPr lang="sv-SE" altLang="sv-SE" dirty="0" smtClean="0"/>
              <a:t>Business Intelligence</a:t>
            </a:r>
            <a:endParaRPr lang="en-US" altLang="sv-SE" dirty="0" smtClean="0"/>
          </a:p>
        </p:txBody>
      </p:sp>
    </p:spTree>
    <p:extLst>
      <p:ext uri="{BB962C8B-B14F-4D97-AF65-F5344CB8AC3E}">
        <p14:creationId xmlns:p14="http://schemas.microsoft.com/office/powerpoint/2010/main" val="3125350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What is Business Intelligence?</a:t>
            </a:r>
            <a:endParaRPr lang="sv-SE" dirty="0"/>
          </a:p>
        </p:txBody>
      </p:sp>
      <p:sp>
        <p:nvSpPr>
          <p:cNvPr id="3" name="Content Placeholder 2"/>
          <p:cNvSpPr>
            <a:spLocks noGrp="1"/>
          </p:cNvSpPr>
          <p:nvPr>
            <p:ph idx="1"/>
          </p:nvPr>
        </p:nvSpPr>
        <p:spPr>
          <a:xfrm>
            <a:off x="792000" y="1337180"/>
            <a:ext cx="6850800" cy="3240432"/>
          </a:xfrm>
        </p:spPr>
        <p:txBody>
          <a:bodyPr/>
          <a:lstStyle/>
          <a:p>
            <a:r>
              <a:rPr lang="en-US" sz="1500" dirty="0"/>
              <a:t>Business intelligence (BI) </a:t>
            </a:r>
            <a:r>
              <a:rPr lang="en-US" sz="1500" dirty="0" smtClean="0"/>
              <a:t>- is </a:t>
            </a:r>
            <a:r>
              <a:rPr lang="en-US" sz="1500" dirty="0"/>
              <a:t>an umbrella term that is commonly used to describe the technologies, applications, and processes for gathering, storing, accessing, and analyzing data to help users make better </a:t>
            </a:r>
            <a:r>
              <a:rPr lang="en-US" sz="1500" dirty="0" smtClean="0"/>
              <a:t>decisions</a:t>
            </a:r>
            <a:endParaRPr lang="en-US" sz="1500" dirty="0"/>
          </a:p>
          <a:p>
            <a:endParaRPr lang="sv-SE" dirty="0"/>
          </a:p>
        </p:txBody>
      </p:sp>
    </p:spTree>
    <p:extLst>
      <p:ext uri="{BB962C8B-B14F-4D97-AF65-F5344CB8AC3E}">
        <p14:creationId xmlns:p14="http://schemas.microsoft.com/office/powerpoint/2010/main" val="677928538"/>
      </p:ext>
    </p:extLst>
  </p:cSld>
  <p:clrMapOvr>
    <a:masterClrMapping/>
  </p:clrMapOvr>
</p:sld>
</file>

<file path=ppt/theme/theme1.xml><?xml version="1.0" encoding="utf-8"?>
<a:theme xmlns:a="http://schemas.openxmlformats.org/drawingml/2006/main" name="su_dsv_ppt_template_16_9_20130920">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lish SU 16:9 -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glish 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pecia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noProof="0" dirty="0" smtClean="0">
            <a:solidFill>
              <a:srgbClr val="FFFFFF"/>
            </a:solidFill>
            <a:latin typeface="Verdana"/>
          </a:defRPr>
        </a:defPPr>
      </a:lstStyle>
    </a:tx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su_dsv_ppt_template_16_9_20141030</Template>
  <TotalTime>1555</TotalTime>
  <Words>2129</Words>
  <Application>Microsoft Office PowerPoint</Application>
  <PresentationFormat>On-screen Show (16:9)</PresentationFormat>
  <Paragraphs>305</Paragraphs>
  <Slides>32</Slides>
  <Notes>9</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32</vt:i4>
      </vt:variant>
    </vt:vector>
  </HeadingPairs>
  <TitlesOfParts>
    <vt:vector size="42" baseType="lpstr">
      <vt:lpstr>Arial</vt:lpstr>
      <vt:lpstr>Arial Black</vt:lpstr>
      <vt:lpstr>Calibri</vt:lpstr>
      <vt:lpstr>Verdana</vt:lpstr>
      <vt:lpstr>su_dsv_ppt_template_16_9_20130920</vt:lpstr>
      <vt:lpstr>English SU 16:9 - Widescreen</vt:lpstr>
      <vt:lpstr>SU 16:9 - Blå Widescreen</vt:lpstr>
      <vt:lpstr>English SU 16:9 - Blå Widescreen</vt:lpstr>
      <vt:lpstr>Special</vt:lpstr>
      <vt:lpstr>Visio</vt:lpstr>
      <vt:lpstr>Information Systems: Collection Management Systems, Business Intelligence, Big Data Analytics and IoT</vt:lpstr>
      <vt:lpstr>PowerPoint Presentation</vt:lpstr>
      <vt:lpstr>What is a Collection Management System?</vt:lpstr>
      <vt:lpstr>What is a Collection Management System?</vt:lpstr>
      <vt:lpstr>Fuctionality of a CMS?</vt:lpstr>
      <vt:lpstr>How to aquire an approriate CMS?</vt:lpstr>
      <vt:lpstr>What other types of systems?</vt:lpstr>
      <vt:lpstr>PowerPoint Presentation</vt:lpstr>
      <vt:lpstr>What is Business Intelligence?</vt:lpstr>
      <vt:lpstr>Business intelligence – an overview</vt:lpstr>
      <vt:lpstr>BI solution: Data Warehouse</vt:lpstr>
      <vt:lpstr>BI solution: Data Warehouse</vt:lpstr>
      <vt:lpstr>BI solution: Data Warehouse and ETL</vt:lpstr>
      <vt:lpstr>PowerPoint Presentation</vt:lpstr>
      <vt:lpstr>What is Big Data?</vt:lpstr>
      <vt:lpstr>What is Data Science?</vt:lpstr>
      <vt:lpstr>Business intelligence vs. Data science</vt:lpstr>
      <vt:lpstr>BI vs. Data science: The questions are different </vt:lpstr>
      <vt:lpstr>BI vs. Data science: The views on business are different 1(2)  </vt:lpstr>
      <vt:lpstr>BI vs. Data science: The views on business are different 2(2)  </vt:lpstr>
      <vt:lpstr>BI vs. Data science: The analytic approaches are different 1(2)</vt:lpstr>
      <vt:lpstr>BI vs. Data science: The analytic approaches are different 2(2) </vt:lpstr>
      <vt:lpstr>PowerPoint Presentation</vt:lpstr>
      <vt:lpstr>Method for identifying opportunities with big data och data analysis</vt:lpstr>
      <vt:lpstr>Method for identifying opportunities with big data och data analysis</vt:lpstr>
      <vt:lpstr>Method for identifying opportunities with big data och data analysis</vt:lpstr>
      <vt:lpstr>Method for identifying opportunities with big data och data analysis</vt:lpstr>
      <vt:lpstr>Big data/Data science – an overview</vt:lpstr>
      <vt:lpstr>PowerPoint Presentation</vt:lpstr>
      <vt:lpstr>What is Internet of Things?</vt:lpstr>
      <vt:lpstr>What is Internet of Things?</vt:lpstr>
      <vt:lpstr>How can IoT be used museums or galleries?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c:creator>
  <cp:lastModifiedBy>Erik</cp:lastModifiedBy>
  <cp:revision>121</cp:revision>
  <cp:lastPrinted>2018-05-14T09:57:47Z</cp:lastPrinted>
  <dcterms:created xsi:type="dcterms:W3CDTF">2015-05-25T21:35:52Z</dcterms:created>
  <dcterms:modified xsi:type="dcterms:W3CDTF">2018-05-15T08:45:27Z</dcterms:modified>
</cp:coreProperties>
</file>