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71" r:id="rId2"/>
    <p:sldId id="346" r:id="rId3"/>
    <p:sldId id="374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8039E-C741-4C3D-B08F-CAD7AF087CC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9BB0A-6F48-461A-BA90-313C92CB3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63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0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05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761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292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7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599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06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0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59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07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83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FC1C-7BE5-4D20-A7EC-295C855AF686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54B4-65A8-40E1-8B57-6E9CDC5F94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08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08443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Exercise 3</a:t>
            </a:r>
            <a:r>
              <a:rPr lang="en-US" sz="4800" dirty="0" smtClean="0"/>
              <a:t>: </a:t>
            </a:r>
            <a:r>
              <a:rPr lang="en-US" sz="4800" dirty="0"/>
              <a:t>Modelling a Conceptual Model of a </a:t>
            </a:r>
            <a:r>
              <a:rPr lang="en-US" sz="4800" dirty="0" smtClean="0"/>
              <a:t>Library</a:t>
            </a:r>
            <a:r>
              <a:rPr lang="en-US" sz="4800" dirty="0"/>
              <a:t/>
            </a:r>
            <a:br>
              <a:rPr lang="en-US" sz="4800" dirty="0"/>
            </a:br>
            <a:endParaRPr lang="sv-S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Erik Perjons</a:t>
            </a:r>
          </a:p>
          <a:p>
            <a:r>
              <a:rPr lang="sv-SE" dirty="0" smtClean="0"/>
              <a:t>DSV, Stockholm University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846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5943"/>
            <a:ext cx="10515600" cy="1325563"/>
          </a:xfrm>
        </p:spPr>
        <p:txBody>
          <a:bodyPr/>
          <a:lstStyle/>
          <a:p>
            <a:r>
              <a:rPr lang="sv-SE" dirty="0" smtClean="0"/>
              <a:t>Domain Description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0310"/>
            <a:ext cx="11103591" cy="5397690"/>
          </a:xfrm>
        </p:spPr>
        <p:txBody>
          <a:bodyPr>
            <a:normAutofit fontScale="85000" lnSpcReduction="10000"/>
          </a:bodyPr>
          <a:lstStyle/>
          <a:p>
            <a:r>
              <a:rPr lang="sv-SE" sz="2600" dirty="0"/>
              <a:t>This is a domain description of small university library in Sweden. </a:t>
            </a:r>
            <a:endParaRPr lang="sv-SE" sz="2600" dirty="0" smtClean="0"/>
          </a:p>
          <a:p>
            <a:r>
              <a:rPr lang="sv-SE" sz="2600" dirty="0" smtClean="0"/>
              <a:t>For </a:t>
            </a:r>
            <a:r>
              <a:rPr lang="sv-SE" sz="2600" dirty="0"/>
              <a:t>each book title the library </a:t>
            </a:r>
            <a:r>
              <a:rPr lang="sv-SE" sz="2600" dirty="0" smtClean="0"/>
              <a:t>needs to have information </a:t>
            </a:r>
            <a:r>
              <a:rPr lang="sv-SE" sz="2600" dirty="0"/>
              <a:t>about: author, title, publisher, ISBN, and what category it belongs to. Regarding copies of books, the library </a:t>
            </a:r>
            <a:r>
              <a:rPr lang="sv-SE" sz="2600" dirty="0" smtClean="0"/>
              <a:t>needs to have </a:t>
            </a:r>
            <a:r>
              <a:rPr lang="sv-SE" sz="2600" dirty="0"/>
              <a:t>information of the date of purchase of the copy and which copy number the book has (this number is provided by the library </a:t>
            </a:r>
            <a:r>
              <a:rPr lang="sv-SE" sz="2600" dirty="0" smtClean="0"/>
              <a:t>directly after purchase). </a:t>
            </a:r>
            <a:r>
              <a:rPr lang="sv-SE" sz="2600" dirty="0"/>
              <a:t>This copy number is used to identify individual copies of a </a:t>
            </a:r>
            <a:r>
              <a:rPr lang="sv-SE" sz="2600" dirty="0" smtClean="0"/>
              <a:t>book, because popular books have several copies</a:t>
            </a:r>
            <a:r>
              <a:rPr lang="sv-SE" sz="2600" dirty="0"/>
              <a:t> </a:t>
            </a:r>
            <a:endParaRPr lang="sv-SE" sz="2600" dirty="0" smtClean="0"/>
          </a:p>
          <a:p>
            <a:r>
              <a:rPr lang="sv-SE" sz="2600" dirty="0" smtClean="0"/>
              <a:t>For each borrower, the library needs </a:t>
            </a:r>
            <a:r>
              <a:rPr lang="sv-SE" sz="2600" dirty="0"/>
              <a:t>to have information </a:t>
            </a:r>
            <a:r>
              <a:rPr lang="sv-SE" sz="2600" dirty="0" smtClean="0"/>
              <a:t>of </a:t>
            </a:r>
            <a:r>
              <a:rPr lang="en-US" sz="2600" dirty="0" smtClean="0"/>
              <a:t>national </a:t>
            </a:r>
            <a:r>
              <a:rPr lang="en-US" sz="2600" dirty="0"/>
              <a:t>ID Number (called personal number in Sweden), </a:t>
            </a:r>
            <a:r>
              <a:rPr lang="sv-SE" sz="2600" dirty="0"/>
              <a:t>name, address and library card number </a:t>
            </a:r>
            <a:endParaRPr lang="sv-SE" sz="2600" dirty="0" smtClean="0"/>
          </a:p>
          <a:p>
            <a:r>
              <a:rPr lang="sv-SE" sz="2600" dirty="0" smtClean="0"/>
              <a:t>For </a:t>
            </a:r>
            <a:r>
              <a:rPr lang="sv-SE" sz="2600" dirty="0"/>
              <a:t>each </a:t>
            </a:r>
            <a:r>
              <a:rPr lang="sv-SE" sz="2600" dirty="0" smtClean="0"/>
              <a:t>employed librarian</a:t>
            </a:r>
            <a:r>
              <a:rPr lang="sv-SE" sz="2600" dirty="0"/>
              <a:t>, the library </a:t>
            </a:r>
            <a:r>
              <a:rPr lang="sv-SE" sz="2600" dirty="0" smtClean="0"/>
              <a:t>needs to have </a:t>
            </a:r>
            <a:r>
              <a:rPr lang="en-US" sz="2600" dirty="0"/>
              <a:t>national ID Number (called personal number in Sweden), </a:t>
            </a:r>
            <a:r>
              <a:rPr lang="sv-SE" sz="2600" dirty="0"/>
              <a:t>name, address, library card number and employee </a:t>
            </a:r>
            <a:r>
              <a:rPr lang="sv-SE" sz="2600" dirty="0" smtClean="0"/>
              <a:t>number</a:t>
            </a:r>
            <a:endParaRPr lang="sv-SE" sz="2600" dirty="0"/>
          </a:p>
          <a:p>
            <a:r>
              <a:rPr lang="sv-SE" sz="2600" dirty="0" smtClean="0"/>
              <a:t>A </a:t>
            </a:r>
            <a:r>
              <a:rPr lang="sv-SE" sz="2600" dirty="0" smtClean="0"/>
              <a:t>borrower </a:t>
            </a:r>
            <a:r>
              <a:rPr lang="sv-SE" sz="2600" dirty="0" smtClean="0"/>
              <a:t>can borrow books. For </a:t>
            </a:r>
            <a:r>
              <a:rPr lang="sv-SE" sz="2600" dirty="0"/>
              <a:t>each loan, </a:t>
            </a:r>
            <a:r>
              <a:rPr lang="sv-SE" sz="2600" dirty="0" smtClean="0"/>
              <a:t>the library needs to know which </a:t>
            </a:r>
            <a:r>
              <a:rPr lang="sv-SE" sz="2600" dirty="0"/>
              <a:t>book copy the loan concerns, date of the loan, the date when the copy needs be returned. For each loan, a librarian </a:t>
            </a:r>
            <a:r>
              <a:rPr lang="sv-SE" sz="2600" dirty="0" smtClean="0"/>
              <a:t>needs </a:t>
            </a:r>
            <a:r>
              <a:rPr lang="sv-SE" sz="2600" dirty="0"/>
              <a:t>to confirm the </a:t>
            </a:r>
            <a:r>
              <a:rPr lang="sv-SE" sz="2600" dirty="0" smtClean="0"/>
              <a:t>loan</a:t>
            </a:r>
          </a:p>
          <a:p>
            <a:r>
              <a:rPr lang="sv-SE" sz="2600" dirty="0" smtClean="0"/>
              <a:t>A </a:t>
            </a:r>
            <a:r>
              <a:rPr lang="sv-SE" sz="2600" dirty="0"/>
              <a:t>borrower should also be able to reserve books. The library </a:t>
            </a:r>
            <a:r>
              <a:rPr lang="sv-SE" sz="2600" dirty="0" smtClean="0"/>
              <a:t>needs </a:t>
            </a:r>
            <a:r>
              <a:rPr lang="sv-SE" sz="2600" dirty="0"/>
              <a:t>to know which book is reserved and the reservation date. The borrower could also cancel a reservation.</a:t>
            </a:r>
          </a:p>
          <a:p>
            <a:r>
              <a:rPr lang="sv-SE" sz="2600" dirty="0"/>
              <a:t>Each book categories has a category name and an abbreviation of </a:t>
            </a:r>
            <a:r>
              <a:rPr lang="sv-SE" sz="2600" dirty="0" smtClean="0"/>
              <a:t>that </a:t>
            </a:r>
            <a:r>
              <a:rPr lang="sv-SE" sz="2600" dirty="0"/>
              <a:t>category name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986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Your Task</a:t>
            </a:r>
            <a:endParaRPr lang="sv-SE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1136516"/>
          </a:xfrm>
        </p:spPr>
        <p:txBody>
          <a:bodyPr>
            <a:normAutofit/>
          </a:bodyPr>
          <a:lstStyle/>
          <a:p>
            <a:r>
              <a:rPr lang="sv-SE" altLang="zh-CN" sz="2300" dirty="0" smtClean="0">
                <a:ea typeface="SimSun" panose="02010600030101010101" pitchFamily="2" charset="-122"/>
              </a:rPr>
              <a:t>Represent the concepts/terms in the domain description by creating a conceptual model using UML Class Diagram</a:t>
            </a:r>
          </a:p>
          <a:p>
            <a:pPr eaLnBrk="1" hangingPunct="1"/>
            <a:endParaRPr lang="en-US" altLang="zh-CN" sz="2400" dirty="0" smtClean="0">
              <a:ea typeface="SimSun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278252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283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SimSun</vt:lpstr>
      <vt:lpstr>Arial</vt:lpstr>
      <vt:lpstr>Calibri</vt:lpstr>
      <vt:lpstr>Calibri Light</vt:lpstr>
      <vt:lpstr>Wingdings</vt:lpstr>
      <vt:lpstr>Office Theme</vt:lpstr>
      <vt:lpstr>Exercise 3: Modelling a Conceptual Model of a Library </vt:lpstr>
      <vt:lpstr>Domain Description</vt:lpstr>
      <vt:lpstr>Your Task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</dc:creator>
  <cp:lastModifiedBy>Erik</cp:lastModifiedBy>
  <cp:revision>82</cp:revision>
  <dcterms:created xsi:type="dcterms:W3CDTF">2015-08-28T05:21:30Z</dcterms:created>
  <dcterms:modified xsi:type="dcterms:W3CDTF">2018-04-30T18:58:27Z</dcterms:modified>
</cp:coreProperties>
</file>