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m4a" ContentType="audio/mp4"/>
  <Default Extension="wmf" ContentType="image/x-w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4.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notesSlides/notesSlide6.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80" r:id="rId1"/>
    <p:sldMasterId id="2147483735" r:id="rId2"/>
    <p:sldMasterId id="2147483717" r:id="rId3"/>
    <p:sldMasterId id="2147483750" r:id="rId4"/>
    <p:sldMasterId id="2147483689" r:id="rId5"/>
  </p:sldMasterIdLst>
  <p:notesMasterIdLst>
    <p:notesMasterId r:id="rId46"/>
  </p:notesMasterIdLst>
  <p:handoutMasterIdLst>
    <p:handoutMasterId r:id="rId47"/>
  </p:handoutMasterIdLst>
  <p:sldIdLst>
    <p:sldId id="264" r:id="rId6"/>
    <p:sldId id="298" r:id="rId7"/>
    <p:sldId id="299" r:id="rId8"/>
    <p:sldId id="300" r:id="rId9"/>
    <p:sldId id="301" r:id="rId10"/>
    <p:sldId id="319" r:id="rId11"/>
    <p:sldId id="303" r:id="rId12"/>
    <p:sldId id="336" r:id="rId13"/>
    <p:sldId id="339" r:id="rId14"/>
    <p:sldId id="342" r:id="rId15"/>
    <p:sldId id="343" r:id="rId16"/>
    <p:sldId id="411" r:id="rId17"/>
    <p:sldId id="345" r:id="rId18"/>
    <p:sldId id="346" r:id="rId19"/>
    <p:sldId id="413" r:id="rId20"/>
    <p:sldId id="380" r:id="rId21"/>
    <p:sldId id="353" r:id="rId22"/>
    <p:sldId id="369" r:id="rId23"/>
    <p:sldId id="368" r:id="rId24"/>
    <p:sldId id="372" r:id="rId25"/>
    <p:sldId id="359" r:id="rId26"/>
    <p:sldId id="364" r:id="rId27"/>
    <p:sldId id="363" r:id="rId28"/>
    <p:sldId id="365" r:id="rId29"/>
    <p:sldId id="373" r:id="rId30"/>
    <p:sldId id="375" r:id="rId31"/>
    <p:sldId id="408" r:id="rId32"/>
    <p:sldId id="379" r:id="rId33"/>
    <p:sldId id="394" r:id="rId34"/>
    <p:sldId id="395" r:id="rId35"/>
    <p:sldId id="393" r:id="rId36"/>
    <p:sldId id="409" r:id="rId37"/>
    <p:sldId id="404" r:id="rId38"/>
    <p:sldId id="392" r:id="rId39"/>
    <p:sldId id="400" r:id="rId40"/>
    <p:sldId id="403" r:id="rId41"/>
    <p:sldId id="402" r:id="rId42"/>
    <p:sldId id="407" r:id="rId43"/>
    <p:sldId id="412" r:id="rId44"/>
    <p:sldId id="406" r:id="rId45"/>
  </p:sldIdLst>
  <p:sldSz cx="9144000" cy="5143500" type="screen16x9"/>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04F"/>
    <a:srgbClr val="939A51"/>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780" autoAdjust="0"/>
    <p:restoredTop sz="94434" autoAdjust="0"/>
  </p:normalViewPr>
  <p:slideViewPr>
    <p:cSldViewPr snapToGrid="0">
      <p:cViewPr varScale="1">
        <p:scale>
          <a:sx n="93" d="100"/>
          <a:sy n="93" d="100"/>
        </p:scale>
        <p:origin x="96" y="426"/>
      </p:cViewPr>
      <p:guideLst>
        <p:guide orient="horz" pos="162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handoutMaster" Target="handoutMasters/handoutMaster1.xml"/><Relationship Id="rId50" Type="http://schemas.openxmlformats.org/officeDocument/2006/relationships/theme" Target="theme/theme1.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presProps" Target="presProps.xml"/><Relationship Id="rId8" Type="http://schemas.openxmlformats.org/officeDocument/2006/relationships/slide" Target="slides/slide3.xml"/><Relationship Id="rId51"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notesMaster" Target="notesMasters/notesMaster1.xml"/><Relationship Id="rId20" Type="http://schemas.openxmlformats.org/officeDocument/2006/relationships/slide" Target="slides/slide15.xml"/><Relationship Id="rId41" Type="http://schemas.openxmlformats.org/officeDocument/2006/relationships/slide" Target="slides/slide36.xml"/><Relationship Id="rId1" Type="http://schemas.openxmlformats.org/officeDocument/2006/relationships/slideMaster" Target="slideMasters/slideMaster1.xml"/><Relationship Id="rId6" Type="http://schemas.openxmlformats.org/officeDocument/2006/relationships/slide" Target="slides/slide1.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wmf"/><Relationship Id="rId1" Type="http://schemas.openxmlformats.org/officeDocument/2006/relationships/image" Target="../media/image13.emf"/><Relationship Id="rId6" Type="http://schemas.openxmlformats.org/officeDocument/2006/relationships/image" Target="../media/image18.emf"/><Relationship Id="rId5" Type="http://schemas.openxmlformats.org/officeDocument/2006/relationships/image" Target="../media/image17.emf"/><Relationship Id="rId4" Type="http://schemas.openxmlformats.org/officeDocument/2006/relationships/image" Target="../media/image16.e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wmf"/><Relationship Id="rId1" Type="http://schemas.openxmlformats.org/officeDocument/2006/relationships/image" Target="../media/image13.emf"/><Relationship Id="rId6" Type="http://schemas.openxmlformats.org/officeDocument/2006/relationships/image" Target="../media/image18.emf"/><Relationship Id="rId5" Type="http://schemas.openxmlformats.org/officeDocument/2006/relationships/image" Target="../media/image17.emf"/><Relationship Id="rId4" Type="http://schemas.openxmlformats.org/officeDocument/2006/relationships/image" Target="../media/image16.e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wmf"/><Relationship Id="rId1" Type="http://schemas.openxmlformats.org/officeDocument/2006/relationships/image" Target="../media/image13.emf"/><Relationship Id="rId6" Type="http://schemas.openxmlformats.org/officeDocument/2006/relationships/image" Target="../media/image18.emf"/><Relationship Id="rId5" Type="http://schemas.openxmlformats.org/officeDocument/2006/relationships/image" Target="../media/image17.emf"/><Relationship Id="rId4" Type="http://schemas.openxmlformats.org/officeDocument/2006/relationships/image" Target="../media/image16.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3.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3.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3.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sv-SE"/>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47C84FDD-BB37-6B48-A9C5-1C3155F992C4}" type="datetimeFigureOut">
              <a:rPr lang="en-US" smtClean="0"/>
              <a:t>4/30/2018</a:t>
            </a:fld>
            <a:endParaRPr lang="sv-SE"/>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sv-SE"/>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EA10884B-425D-4B4B-8C23-55A191888549}" type="slidenum">
              <a:rPr lang="sv-SE" smtClean="0"/>
              <a:t>‹#›</a:t>
            </a:fld>
            <a:endParaRPr lang="sv-SE"/>
          </a:p>
        </p:txBody>
      </p:sp>
    </p:spTree>
    <p:extLst>
      <p:ext uri="{BB962C8B-B14F-4D97-AF65-F5344CB8AC3E}">
        <p14:creationId xmlns:p14="http://schemas.microsoft.com/office/powerpoint/2010/main" val="313023090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2100B7E-7A17-47E8-A5AB-33071C0C8AAA}" type="datetimeFigureOut">
              <a:rPr lang="sv-SE" smtClean="0"/>
              <a:pPr/>
              <a:t>2018-04-30</a:t>
            </a:fld>
            <a:endParaRPr lang="sv-SE"/>
          </a:p>
        </p:txBody>
      </p:sp>
      <p:sp>
        <p:nvSpPr>
          <p:cNvPr id="4" name="Platshållare för bildobjekt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6" name="Platshållare för sidfot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9264AB5-3208-46EB-A2CB-53BA67DEFF15}" type="slidenum">
              <a:rPr lang="sv-SE" smtClean="0"/>
              <a:pPr/>
              <a:t>‹#›</a:t>
            </a:fld>
            <a:endParaRPr lang="sv-SE"/>
          </a:p>
        </p:txBody>
      </p:sp>
    </p:spTree>
    <p:extLst>
      <p:ext uri="{BB962C8B-B14F-4D97-AF65-F5344CB8AC3E}">
        <p14:creationId xmlns:p14="http://schemas.microsoft.com/office/powerpoint/2010/main" val="4224378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a:ln/>
        </p:spPr>
      </p:sp>
      <p:sp>
        <p:nvSpPr>
          <p:cNvPr id="450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sv-SE" altLang="sv-SE" smtClean="0">
              <a:latin typeface="Arial" panose="020B0604020202020204" pitchFamily="34" charset="0"/>
            </a:endParaRPr>
          </a:p>
        </p:txBody>
      </p:sp>
      <p:sp>
        <p:nvSpPr>
          <p:cNvPr id="450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eaLnBrk="0" hangingPunct="0">
              <a:defRPr sz="1400" i="1">
                <a:solidFill>
                  <a:schemeClr val="tx1"/>
                </a:solidFill>
                <a:latin typeface="Arial" panose="020B0604020202020204" pitchFamily="34" charset="0"/>
              </a:defRPr>
            </a:lvl1pPr>
            <a:lvl2pPr marL="742950" indent="-285750" defTabSz="957263" eaLnBrk="0" hangingPunct="0">
              <a:defRPr sz="1400" i="1">
                <a:solidFill>
                  <a:schemeClr val="tx1"/>
                </a:solidFill>
                <a:latin typeface="Arial" panose="020B0604020202020204" pitchFamily="34" charset="0"/>
              </a:defRPr>
            </a:lvl2pPr>
            <a:lvl3pPr marL="1143000" indent="-228600" defTabSz="957263" eaLnBrk="0" hangingPunct="0">
              <a:defRPr sz="1400" i="1">
                <a:solidFill>
                  <a:schemeClr val="tx1"/>
                </a:solidFill>
                <a:latin typeface="Arial" panose="020B0604020202020204" pitchFamily="34" charset="0"/>
              </a:defRPr>
            </a:lvl3pPr>
            <a:lvl4pPr marL="1600200" indent="-228600" defTabSz="957263" eaLnBrk="0" hangingPunct="0">
              <a:defRPr sz="1400" i="1">
                <a:solidFill>
                  <a:schemeClr val="tx1"/>
                </a:solidFill>
                <a:latin typeface="Arial" panose="020B0604020202020204" pitchFamily="34" charset="0"/>
              </a:defRPr>
            </a:lvl4pPr>
            <a:lvl5pPr marL="2057400" indent="-228600" defTabSz="957263" eaLnBrk="0" hangingPunct="0">
              <a:defRPr sz="1400" i="1">
                <a:solidFill>
                  <a:schemeClr val="tx1"/>
                </a:solidFill>
                <a:latin typeface="Arial" panose="020B0604020202020204" pitchFamily="34" charset="0"/>
              </a:defRPr>
            </a:lvl5pPr>
            <a:lvl6pPr marL="2514600" indent="-228600" defTabSz="957263" eaLnBrk="0" fontAlgn="base" hangingPunct="0">
              <a:spcBef>
                <a:spcPct val="0"/>
              </a:spcBef>
              <a:spcAft>
                <a:spcPct val="0"/>
              </a:spcAft>
              <a:defRPr sz="1400" i="1">
                <a:solidFill>
                  <a:schemeClr val="tx1"/>
                </a:solidFill>
                <a:latin typeface="Arial" panose="020B0604020202020204" pitchFamily="34" charset="0"/>
              </a:defRPr>
            </a:lvl6pPr>
            <a:lvl7pPr marL="2971800" indent="-228600" defTabSz="957263" eaLnBrk="0" fontAlgn="base" hangingPunct="0">
              <a:spcBef>
                <a:spcPct val="0"/>
              </a:spcBef>
              <a:spcAft>
                <a:spcPct val="0"/>
              </a:spcAft>
              <a:defRPr sz="1400" i="1">
                <a:solidFill>
                  <a:schemeClr val="tx1"/>
                </a:solidFill>
                <a:latin typeface="Arial" panose="020B0604020202020204" pitchFamily="34" charset="0"/>
              </a:defRPr>
            </a:lvl7pPr>
            <a:lvl8pPr marL="3429000" indent="-228600" defTabSz="957263" eaLnBrk="0" fontAlgn="base" hangingPunct="0">
              <a:spcBef>
                <a:spcPct val="0"/>
              </a:spcBef>
              <a:spcAft>
                <a:spcPct val="0"/>
              </a:spcAft>
              <a:defRPr sz="1400" i="1">
                <a:solidFill>
                  <a:schemeClr val="tx1"/>
                </a:solidFill>
                <a:latin typeface="Arial" panose="020B0604020202020204" pitchFamily="34" charset="0"/>
              </a:defRPr>
            </a:lvl8pPr>
            <a:lvl9pPr marL="3886200" indent="-228600" defTabSz="957263"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fld id="{5266984B-3571-4922-8C75-0CFD71F5D64F}" type="slidenum">
              <a:rPr lang="en-US" altLang="sv-SE" sz="1300" i="0"/>
              <a:pPr eaLnBrk="1" hangingPunct="1"/>
              <a:t>3</a:t>
            </a:fld>
            <a:endParaRPr lang="en-US" altLang="sv-SE" sz="1300" i="0"/>
          </a:p>
        </p:txBody>
      </p:sp>
    </p:spTree>
    <p:extLst>
      <p:ext uri="{BB962C8B-B14F-4D97-AF65-F5344CB8AC3E}">
        <p14:creationId xmlns:p14="http://schemas.microsoft.com/office/powerpoint/2010/main" val="19958902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eaLnBrk="0" hangingPunct="0">
              <a:defRPr sz="1400" i="1">
                <a:solidFill>
                  <a:schemeClr val="tx1"/>
                </a:solidFill>
                <a:latin typeface="Arial" panose="020B0604020202020204" pitchFamily="34" charset="0"/>
              </a:defRPr>
            </a:lvl1pPr>
            <a:lvl2pPr marL="742950" indent="-285750" defTabSz="957263" eaLnBrk="0" hangingPunct="0">
              <a:defRPr sz="1400" i="1">
                <a:solidFill>
                  <a:schemeClr val="tx1"/>
                </a:solidFill>
                <a:latin typeface="Arial" panose="020B0604020202020204" pitchFamily="34" charset="0"/>
              </a:defRPr>
            </a:lvl2pPr>
            <a:lvl3pPr marL="1143000" indent="-228600" defTabSz="957263" eaLnBrk="0" hangingPunct="0">
              <a:defRPr sz="1400" i="1">
                <a:solidFill>
                  <a:schemeClr val="tx1"/>
                </a:solidFill>
                <a:latin typeface="Arial" panose="020B0604020202020204" pitchFamily="34" charset="0"/>
              </a:defRPr>
            </a:lvl3pPr>
            <a:lvl4pPr marL="1600200" indent="-228600" defTabSz="957263" eaLnBrk="0" hangingPunct="0">
              <a:defRPr sz="1400" i="1">
                <a:solidFill>
                  <a:schemeClr val="tx1"/>
                </a:solidFill>
                <a:latin typeface="Arial" panose="020B0604020202020204" pitchFamily="34" charset="0"/>
              </a:defRPr>
            </a:lvl4pPr>
            <a:lvl5pPr marL="2057400" indent="-228600" defTabSz="957263" eaLnBrk="0" hangingPunct="0">
              <a:defRPr sz="1400" i="1">
                <a:solidFill>
                  <a:schemeClr val="tx1"/>
                </a:solidFill>
                <a:latin typeface="Arial" panose="020B0604020202020204" pitchFamily="34" charset="0"/>
              </a:defRPr>
            </a:lvl5pPr>
            <a:lvl6pPr marL="2514600" indent="-228600" defTabSz="957263" eaLnBrk="0" fontAlgn="base" hangingPunct="0">
              <a:spcBef>
                <a:spcPct val="0"/>
              </a:spcBef>
              <a:spcAft>
                <a:spcPct val="0"/>
              </a:spcAft>
              <a:defRPr sz="1400" i="1">
                <a:solidFill>
                  <a:schemeClr val="tx1"/>
                </a:solidFill>
                <a:latin typeface="Arial" panose="020B0604020202020204" pitchFamily="34" charset="0"/>
              </a:defRPr>
            </a:lvl6pPr>
            <a:lvl7pPr marL="2971800" indent="-228600" defTabSz="957263" eaLnBrk="0" fontAlgn="base" hangingPunct="0">
              <a:spcBef>
                <a:spcPct val="0"/>
              </a:spcBef>
              <a:spcAft>
                <a:spcPct val="0"/>
              </a:spcAft>
              <a:defRPr sz="1400" i="1">
                <a:solidFill>
                  <a:schemeClr val="tx1"/>
                </a:solidFill>
                <a:latin typeface="Arial" panose="020B0604020202020204" pitchFamily="34" charset="0"/>
              </a:defRPr>
            </a:lvl7pPr>
            <a:lvl8pPr marL="3429000" indent="-228600" defTabSz="957263" eaLnBrk="0" fontAlgn="base" hangingPunct="0">
              <a:spcBef>
                <a:spcPct val="0"/>
              </a:spcBef>
              <a:spcAft>
                <a:spcPct val="0"/>
              </a:spcAft>
              <a:defRPr sz="1400" i="1">
                <a:solidFill>
                  <a:schemeClr val="tx1"/>
                </a:solidFill>
                <a:latin typeface="Arial" panose="020B0604020202020204" pitchFamily="34" charset="0"/>
              </a:defRPr>
            </a:lvl8pPr>
            <a:lvl9pPr marL="3886200" indent="-228600" defTabSz="957263"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fld id="{494B03DD-33AD-43FA-8C8E-009BBC9C0714}" type="slidenum">
              <a:rPr lang="en-US" altLang="sv-SE" sz="1300" i="0"/>
              <a:pPr eaLnBrk="1" hangingPunct="1"/>
              <a:t>4</a:t>
            </a:fld>
            <a:endParaRPr lang="en-US" altLang="sv-SE" sz="1300" i="0"/>
          </a:p>
        </p:txBody>
      </p:sp>
      <p:sp>
        <p:nvSpPr>
          <p:cNvPr id="54275" name="Rectangle 2"/>
          <p:cNvSpPr>
            <a:spLocks noGrp="1" noRot="1" noChangeAspect="1" noChangeArrowheads="1" noTextEdit="1"/>
          </p:cNvSpPr>
          <p:nvPr>
            <p:ph type="sldImg"/>
          </p:nvPr>
        </p:nvSpPr>
        <p:spPr>
          <a:xfrm>
            <a:off x="457200" y="511175"/>
            <a:ext cx="6400800" cy="3600450"/>
          </a:xfrm>
          <a:ln/>
        </p:spPr>
      </p:sp>
      <p:sp>
        <p:nvSpPr>
          <p:cNvPr id="54276" name="Rectangle 3"/>
          <p:cNvSpPr>
            <a:spLocks noGrp="1" noChangeArrowheads="1"/>
          </p:cNvSpPr>
          <p:nvPr>
            <p:ph type="body" idx="1"/>
          </p:nvPr>
        </p:nvSpPr>
        <p:spPr>
          <a:xfrm>
            <a:off x="492125" y="4165600"/>
            <a:ext cx="6642100" cy="51339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fontScale="92500" lnSpcReduction="10000"/>
          </a:bodyPr>
          <a:lstStyle/>
          <a:p>
            <a:pPr eaLnBrk="1" hangingPunct="1"/>
            <a:r>
              <a:rPr lang="sv-SE" altLang="sv-SE" smtClean="0">
                <a:latin typeface="Arial" panose="020B0604020202020204" pitchFamily="34" charset="0"/>
              </a:rPr>
              <a:t>Nu har vi lagt till ytterligare en del, till höger i bilden. Vi kallar den delen för grafiska modeller/diagram, medan den vänstra delen benämns ”verkligheten”. Notera än en gång att är det vi ser till vänster är en slags modell av verkligheten, men för resonemangets skull ska vi alltså tänka oss att det är verkligheten. </a:t>
            </a:r>
          </a:p>
          <a:p>
            <a:pPr eaLnBrk="1" hangingPunct="1"/>
            <a:endParaRPr lang="sv-SE" altLang="sv-SE" smtClean="0">
              <a:latin typeface="Arial" panose="020B0604020202020204" pitchFamily="34" charset="0"/>
            </a:endParaRPr>
          </a:p>
          <a:p>
            <a:pPr eaLnBrk="1" hangingPunct="1"/>
            <a:r>
              <a:rPr lang="sv-SE" altLang="sv-SE" smtClean="0">
                <a:latin typeface="Arial" panose="020B0604020202020204" pitchFamily="34" charset="0"/>
              </a:rPr>
              <a:t>Till höger ser vi modeller eller diagram av det som finns i verkligheten. Man bruka säga att dessa modeller/diagram ska representera eller avbilda företeelser i verkligheten. </a:t>
            </a:r>
          </a:p>
          <a:p>
            <a:pPr eaLnBrk="1" hangingPunct="1"/>
            <a:endParaRPr lang="sv-SE" altLang="sv-SE" smtClean="0">
              <a:latin typeface="Arial" panose="020B0604020202020204" pitchFamily="34" charset="0"/>
            </a:endParaRPr>
          </a:p>
          <a:p>
            <a:pPr eaLnBrk="1" hangingPunct="1"/>
            <a:r>
              <a:rPr lang="sv-SE" altLang="sv-SE" smtClean="0">
                <a:latin typeface="Arial" panose="020B0604020202020204" pitchFamily="34" charset="0"/>
              </a:rPr>
              <a:t>Modellerna/diagrammen till höger är skapade i modelleringsspråket UML. Enligt UML:s specifikation är det olika diagram och inte modeller som vi ser till höger i bilden. Dessa diagram skapar tillsammans en modell av det vi vill representera. De olika diagrammen ger med andra olika aspekter eller perspektiv på modellen. </a:t>
            </a:r>
          </a:p>
          <a:p>
            <a:pPr eaLnBrk="1" hangingPunct="1"/>
            <a:endParaRPr lang="sv-SE" altLang="sv-SE" smtClean="0">
              <a:latin typeface="Arial" panose="020B0604020202020204" pitchFamily="34" charset="0"/>
            </a:endParaRPr>
          </a:p>
          <a:p>
            <a:pPr eaLnBrk="1" hangingPunct="1"/>
            <a:r>
              <a:rPr lang="sv-SE" altLang="sv-SE" smtClean="0">
                <a:latin typeface="Arial" panose="020B0604020202020204" pitchFamily="34" charset="0"/>
              </a:rPr>
              <a:t>Notera dock att olika författare har olika syn på relationen mellan modell och diagram. Hos en del författare används modell, eller snarare grafisk modell, och diagram som synonymer. </a:t>
            </a:r>
          </a:p>
          <a:p>
            <a:pPr eaLnBrk="1" hangingPunct="1"/>
            <a:endParaRPr lang="sv-SE" altLang="sv-SE" smtClean="0">
              <a:latin typeface="Arial" panose="020B0604020202020204" pitchFamily="34" charset="0"/>
            </a:endParaRPr>
          </a:p>
          <a:p>
            <a:pPr eaLnBrk="1" hangingPunct="1"/>
            <a:r>
              <a:rPr lang="sv-SE" altLang="sv-SE" smtClean="0">
                <a:latin typeface="Arial" panose="020B0604020202020204" pitchFamily="34" charset="0"/>
              </a:rPr>
              <a:t>Notera också att en modell behöver inte vara grafisk, den kan till exempel formuleras i textform eller som en formel. </a:t>
            </a:r>
          </a:p>
          <a:p>
            <a:pPr eaLnBrk="1" hangingPunct="1"/>
            <a:endParaRPr lang="sv-SE" altLang="sv-SE" smtClean="0">
              <a:latin typeface="Arial" panose="020B0604020202020204" pitchFamily="34" charset="0"/>
            </a:endParaRPr>
          </a:p>
          <a:p>
            <a:pPr eaLnBrk="1" hangingPunct="1"/>
            <a:r>
              <a:rPr lang="sv-SE" altLang="sv-SE" smtClean="0">
                <a:latin typeface="Arial" panose="020B0604020202020204" pitchFamily="34" charset="0"/>
              </a:rPr>
              <a:t>Om vi då tittar på den högra delen av bilden kan vi notera följande: </a:t>
            </a:r>
          </a:p>
          <a:p>
            <a:pPr eaLnBrk="1" hangingPunct="1"/>
            <a:r>
              <a:rPr lang="sv-SE" altLang="sv-SE" smtClean="0">
                <a:latin typeface="Arial" panose="020B0604020202020204" pitchFamily="34" charset="0"/>
              </a:rPr>
              <a:t>- på övre nivån finns aktivitetsdiagram för att modellera verksamhetsprocesser, sekvensdiagram för att modellera kommunikation mellan människor och i klassdiagram för att modellera verksamhetsbegrepp, det vill säga de begrepp som används i verksamheten när människor kommunicerar muntligt eller genom att skicka dokument, </a:t>
            </a:r>
          </a:p>
          <a:p>
            <a:pPr eaLnBrk="1" hangingPunct="1"/>
            <a:r>
              <a:rPr lang="sv-SE" altLang="sv-SE" smtClean="0">
                <a:latin typeface="Arial" panose="020B0604020202020204" pitchFamily="34" charset="0"/>
              </a:rPr>
              <a:t>- på mellersta nivån finns användningsfallsdiagram för att modellera interaktionen mellan människor och datorer, </a:t>
            </a:r>
          </a:p>
          <a:p>
            <a:pPr eaLnBrk="1" hangingPunct="1"/>
            <a:r>
              <a:rPr lang="sv-SE" altLang="sv-SE" smtClean="0">
                <a:latin typeface="Arial" panose="020B0604020202020204" pitchFamily="34" charset="0"/>
              </a:rPr>
              <a:t>- på undre nivån finns aktivitetsdiagram för att modellera mjuk- och hårdvaruprocesser i datorsystem, sekvensdiagram för att modellera kommunikation inom och mellan mjukvara såväl som för hårdvara, och klassdiagram för att modellera de informationselement som används av datorer. </a:t>
            </a:r>
          </a:p>
          <a:p>
            <a:pPr eaLnBrk="1" hangingPunct="1"/>
            <a:endParaRPr lang="sv-SE" altLang="sv-SE" smtClean="0">
              <a:latin typeface="Arial" panose="020B0604020202020204" pitchFamily="34" charset="0"/>
            </a:endParaRPr>
          </a:p>
          <a:p>
            <a:pPr eaLnBrk="1" hangingPunct="1">
              <a:spcBef>
                <a:spcPct val="0"/>
              </a:spcBef>
            </a:pPr>
            <a:r>
              <a:rPr lang="sv-SE" altLang="sv-SE" smtClean="0">
                <a:latin typeface="Arial" panose="020B0604020202020204" pitchFamily="34" charset="0"/>
              </a:rPr>
              <a:t>Som vi ser kan några typer av UML-diagram användas på fler än en nivå, till exempel används klassdiagram, aktivitetsdiagram och sekvensdiagram både på den övre och nedre nivån. </a:t>
            </a:r>
          </a:p>
          <a:p>
            <a:pPr eaLnBrk="1" hangingPunct="1">
              <a:spcBef>
                <a:spcPct val="0"/>
              </a:spcBef>
            </a:pPr>
            <a:endParaRPr lang="sv-SE" altLang="sv-SE" smtClean="0">
              <a:latin typeface="Arial" panose="020B0604020202020204" pitchFamily="34" charset="0"/>
            </a:endParaRPr>
          </a:p>
        </p:txBody>
      </p:sp>
    </p:spTree>
    <p:extLst>
      <p:ext uri="{BB962C8B-B14F-4D97-AF65-F5344CB8AC3E}">
        <p14:creationId xmlns:p14="http://schemas.microsoft.com/office/powerpoint/2010/main" val="13442459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eaLnBrk="0" hangingPunct="0">
              <a:defRPr sz="1400" i="1">
                <a:solidFill>
                  <a:schemeClr val="tx1"/>
                </a:solidFill>
                <a:latin typeface="Arial" panose="020B0604020202020204" pitchFamily="34" charset="0"/>
              </a:defRPr>
            </a:lvl1pPr>
            <a:lvl2pPr marL="742950" indent="-285750" defTabSz="957263" eaLnBrk="0" hangingPunct="0">
              <a:defRPr sz="1400" i="1">
                <a:solidFill>
                  <a:schemeClr val="tx1"/>
                </a:solidFill>
                <a:latin typeface="Arial" panose="020B0604020202020204" pitchFamily="34" charset="0"/>
              </a:defRPr>
            </a:lvl2pPr>
            <a:lvl3pPr marL="1143000" indent="-228600" defTabSz="957263" eaLnBrk="0" hangingPunct="0">
              <a:defRPr sz="1400" i="1">
                <a:solidFill>
                  <a:schemeClr val="tx1"/>
                </a:solidFill>
                <a:latin typeface="Arial" panose="020B0604020202020204" pitchFamily="34" charset="0"/>
              </a:defRPr>
            </a:lvl3pPr>
            <a:lvl4pPr marL="1600200" indent="-228600" defTabSz="957263" eaLnBrk="0" hangingPunct="0">
              <a:defRPr sz="1400" i="1">
                <a:solidFill>
                  <a:schemeClr val="tx1"/>
                </a:solidFill>
                <a:latin typeface="Arial" panose="020B0604020202020204" pitchFamily="34" charset="0"/>
              </a:defRPr>
            </a:lvl4pPr>
            <a:lvl5pPr marL="2057400" indent="-228600" defTabSz="957263" eaLnBrk="0" hangingPunct="0">
              <a:defRPr sz="1400" i="1">
                <a:solidFill>
                  <a:schemeClr val="tx1"/>
                </a:solidFill>
                <a:latin typeface="Arial" panose="020B0604020202020204" pitchFamily="34" charset="0"/>
              </a:defRPr>
            </a:lvl5pPr>
            <a:lvl6pPr marL="2514600" indent="-228600" defTabSz="957263" eaLnBrk="0" fontAlgn="base" hangingPunct="0">
              <a:spcBef>
                <a:spcPct val="0"/>
              </a:spcBef>
              <a:spcAft>
                <a:spcPct val="0"/>
              </a:spcAft>
              <a:defRPr sz="1400" i="1">
                <a:solidFill>
                  <a:schemeClr val="tx1"/>
                </a:solidFill>
                <a:latin typeface="Arial" panose="020B0604020202020204" pitchFamily="34" charset="0"/>
              </a:defRPr>
            </a:lvl6pPr>
            <a:lvl7pPr marL="2971800" indent="-228600" defTabSz="957263" eaLnBrk="0" fontAlgn="base" hangingPunct="0">
              <a:spcBef>
                <a:spcPct val="0"/>
              </a:spcBef>
              <a:spcAft>
                <a:spcPct val="0"/>
              </a:spcAft>
              <a:defRPr sz="1400" i="1">
                <a:solidFill>
                  <a:schemeClr val="tx1"/>
                </a:solidFill>
                <a:latin typeface="Arial" panose="020B0604020202020204" pitchFamily="34" charset="0"/>
              </a:defRPr>
            </a:lvl7pPr>
            <a:lvl8pPr marL="3429000" indent="-228600" defTabSz="957263" eaLnBrk="0" fontAlgn="base" hangingPunct="0">
              <a:spcBef>
                <a:spcPct val="0"/>
              </a:spcBef>
              <a:spcAft>
                <a:spcPct val="0"/>
              </a:spcAft>
              <a:defRPr sz="1400" i="1">
                <a:solidFill>
                  <a:schemeClr val="tx1"/>
                </a:solidFill>
                <a:latin typeface="Arial" panose="020B0604020202020204" pitchFamily="34" charset="0"/>
              </a:defRPr>
            </a:lvl8pPr>
            <a:lvl9pPr marL="3886200" indent="-228600" defTabSz="957263"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fld id="{494B03DD-33AD-43FA-8C8E-009BBC9C0714}" type="slidenum">
              <a:rPr lang="en-US" altLang="sv-SE" sz="1300" i="0"/>
              <a:pPr eaLnBrk="1" hangingPunct="1"/>
              <a:t>5</a:t>
            </a:fld>
            <a:endParaRPr lang="en-US" altLang="sv-SE" sz="1300" i="0"/>
          </a:p>
        </p:txBody>
      </p:sp>
      <p:sp>
        <p:nvSpPr>
          <p:cNvPr id="54275" name="Rectangle 2"/>
          <p:cNvSpPr>
            <a:spLocks noGrp="1" noRot="1" noChangeAspect="1" noChangeArrowheads="1" noTextEdit="1"/>
          </p:cNvSpPr>
          <p:nvPr>
            <p:ph type="sldImg"/>
          </p:nvPr>
        </p:nvSpPr>
        <p:spPr>
          <a:xfrm>
            <a:off x="457200" y="511175"/>
            <a:ext cx="6400800" cy="3600450"/>
          </a:xfrm>
          <a:ln/>
        </p:spPr>
      </p:sp>
      <p:sp>
        <p:nvSpPr>
          <p:cNvPr id="54276" name="Rectangle 3"/>
          <p:cNvSpPr>
            <a:spLocks noGrp="1" noChangeArrowheads="1"/>
          </p:cNvSpPr>
          <p:nvPr>
            <p:ph type="body" idx="1"/>
          </p:nvPr>
        </p:nvSpPr>
        <p:spPr>
          <a:xfrm>
            <a:off x="492125" y="4165600"/>
            <a:ext cx="6642100" cy="51339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fontScale="92500" lnSpcReduction="10000"/>
          </a:bodyPr>
          <a:lstStyle/>
          <a:p>
            <a:pPr eaLnBrk="1" hangingPunct="1"/>
            <a:r>
              <a:rPr lang="sv-SE" altLang="sv-SE" smtClean="0">
                <a:latin typeface="Arial" panose="020B0604020202020204" pitchFamily="34" charset="0"/>
              </a:rPr>
              <a:t>Nu har vi lagt till ytterligare en del, till höger i bilden. Vi kallar den delen för grafiska modeller/diagram, medan den vänstra delen benämns ”verkligheten”. Notera än en gång att är det vi ser till vänster är en slags modell av verkligheten, men för resonemangets skull ska vi alltså tänka oss att det är verkligheten. </a:t>
            </a:r>
          </a:p>
          <a:p>
            <a:pPr eaLnBrk="1" hangingPunct="1"/>
            <a:endParaRPr lang="sv-SE" altLang="sv-SE" smtClean="0">
              <a:latin typeface="Arial" panose="020B0604020202020204" pitchFamily="34" charset="0"/>
            </a:endParaRPr>
          </a:p>
          <a:p>
            <a:pPr eaLnBrk="1" hangingPunct="1"/>
            <a:r>
              <a:rPr lang="sv-SE" altLang="sv-SE" smtClean="0">
                <a:latin typeface="Arial" panose="020B0604020202020204" pitchFamily="34" charset="0"/>
              </a:rPr>
              <a:t>Till höger ser vi modeller eller diagram av det som finns i verkligheten. Man bruka säga att dessa modeller/diagram ska representera eller avbilda företeelser i verkligheten. </a:t>
            </a:r>
          </a:p>
          <a:p>
            <a:pPr eaLnBrk="1" hangingPunct="1"/>
            <a:endParaRPr lang="sv-SE" altLang="sv-SE" smtClean="0">
              <a:latin typeface="Arial" panose="020B0604020202020204" pitchFamily="34" charset="0"/>
            </a:endParaRPr>
          </a:p>
          <a:p>
            <a:pPr eaLnBrk="1" hangingPunct="1"/>
            <a:r>
              <a:rPr lang="sv-SE" altLang="sv-SE" smtClean="0">
                <a:latin typeface="Arial" panose="020B0604020202020204" pitchFamily="34" charset="0"/>
              </a:rPr>
              <a:t>Modellerna/diagrammen till höger är skapade i modelleringsspråket UML. Enligt UML:s specifikation är det olika diagram och inte modeller som vi ser till höger i bilden. Dessa diagram skapar tillsammans en modell av det vi vill representera. De olika diagrammen ger med andra olika aspekter eller perspektiv på modellen. </a:t>
            </a:r>
          </a:p>
          <a:p>
            <a:pPr eaLnBrk="1" hangingPunct="1"/>
            <a:endParaRPr lang="sv-SE" altLang="sv-SE" smtClean="0">
              <a:latin typeface="Arial" panose="020B0604020202020204" pitchFamily="34" charset="0"/>
            </a:endParaRPr>
          </a:p>
          <a:p>
            <a:pPr eaLnBrk="1" hangingPunct="1"/>
            <a:r>
              <a:rPr lang="sv-SE" altLang="sv-SE" smtClean="0">
                <a:latin typeface="Arial" panose="020B0604020202020204" pitchFamily="34" charset="0"/>
              </a:rPr>
              <a:t>Notera dock att olika författare har olika syn på relationen mellan modell och diagram. Hos en del författare används modell, eller snarare grafisk modell, och diagram som synonymer. </a:t>
            </a:r>
          </a:p>
          <a:p>
            <a:pPr eaLnBrk="1" hangingPunct="1"/>
            <a:endParaRPr lang="sv-SE" altLang="sv-SE" smtClean="0">
              <a:latin typeface="Arial" panose="020B0604020202020204" pitchFamily="34" charset="0"/>
            </a:endParaRPr>
          </a:p>
          <a:p>
            <a:pPr eaLnBrk="1" hangingPunct="1"/>
            <a:r>
              <a:rPr lang="sv-SE" altLang="sv-SE" smtClean="0">
                <a:latin typeface="Arial" panose="020B0604020202020204" pitchFamily="34" charset="0"/>
              </a:rPr>
              <a:t>Notera också att en modell behöver inte vara grafisk, den kan till exempel formuleras i textform eller som en formel. </a:t>
            </a:r>
          </a:p>
          <a:p>
            <a:pPr eaLnBrk="1" hangingPunct="1"/>
            <a:endParaRPr lang="sv-SE" altLang="sv-SE" smtClean="0">
              <a:latin typeface="Arial" panose="020B0604020202020204" pitchFamily="34" charset="0"/>
            </a:endParaRPr>
          </a:p>
          <a:p>
            <a:pPr eaLnBrk="1" hangingPunct="1"/>
            <a:r>
              <a:rPr lang="sv-SE" altLang="sv-SE" smtClean="0">
                <a:latin typeface="Arial" panose="020B0604020202020204" pitchFamily="34" charset="0"/>
              </a:rPr>
              <a:t>Om vi då tittar på den högra delen av bilden kan vi notera följande: </a:t>
            </a:r>
          </a:p>
          <a:p>
            <a:pPr eaLnBrk="1" hangingPunct="1"/>
            <a:r>
              <a:rPr lang="sv-SE" altLang="sv-SE" smtClean="0">
                <a:latin typeface="Arial" panose="020B0604020202020204" pitchFamily="34" charset="0"/>
              </a:rPr>
              <a:t>- på övre nivån finns aktivitetsdiagram för att modellera verksamhetsprocesser, sekvensdiagram för att modellera kommunikation mellan människor och i klassdiagram för att modellera verksamhetsbegrepp, det vill säga de begrepp som används i verksamheten när människor kommunicerar muntligt eller genom att skicka dokument, </a:t>
            </a:r>
          </a:p>
          <a:p>
            <a:pPr eaLnBrk="1" hangingPunct="1"/>
            <a:r>
              <a:rPr lang="sv-SE" altLang="sv-SE" smtClean="0">
                <a:latin typeface="Arial" panose="020B0604020202020204" pitchFamily="34" charset="0"/>
              </a:rPr>
              <a:t>- på mellersta nivån finns användningsfallsdiagram för att modellera interaktionen mellan människor och datorer, </a:t>
            </a:r>
          </a:p>
          <a:p>
            <a:pPr eaLnBrk="1" hangingPunct="1"/>
            <a:r>
              <a:rPr lang="sv-SE" altLang="sv-SE" smtClean="0">
                <a:latin typeface="Arial" panose="020B0604020202020204" pitchFamily="34" charset="0"/>
              </a:rPr>
              <a:t>- på undre nivån finns aktivitetsdiagram för att modellera mjuk- och hårdvaruprocesser i datorsystem, sekvensdiagram för att modellera kommunikation inom och mellan mjukvara såväl som för hårdvara, och klassdiagram för att modellera de informationselement som används av datorer. </a:t>
            </a:r>
          </a:p>
          <a:p>
            <a:pPr eaLnBrk="1" hangingPunct="1"/>
            <a:endParaRPr lang="sv-SE" altLang="sv-SE" smtClean="0">
              <a:latin typeface="Arial" panose="020B0604020202020204" pitchFamily="34" charset="0"/>
            </a:endParaRPr>
          </a:p>
          <a:p>
            <a:pPr eaLnBrk="1" hangingPunct="1">
              <a:spcBef>
                <a:spcPct val="0"/>
              </a:spcBef>
            </a:pPr>
            <a:r>
              <a:rPr lang="sv-SE" altLang="sv-SE" smtClean="0">
                <a:latin typeface="Arial" panose="020B0604020202020204" pitchFamily="34" charset="0"/>
              </a:rPr>
              <a:t>Som vi ser kan några typer av UML-diagram användas på fler än en nivå, till exempel används klassdiagram, aktivitetsdiagram och sekvensdiagram både på den övre och nedre nivån. </a:t>
            </a:r>
          </a:p>
          <a:p>
            <a:pPr eaLnBrk="1" hangingPunct="1">
              <a:spcBef>
                <a:spcPct val="0"/>
              </a:spcBef>
            </a:pPr>
            <a:endParaRPr lang="sv-SE" altLang="sv-SE" smtClean="0">
              <a:latin typeface="Arial" panose="020B0604020202020204" pitchFamily="34" charset="0"/>
            </a:endParaRPr>
          </a:p>
        </p:txBody>
      </p:sp>
    </p:spTree>
    <p:extLst>
      <p:ext uri="{BB962C8B-B14F-4D97-AF65-F5344CB8AC3E}">
        <p14:creationId xmlns:p14="http://schemas.microsoft.com/office/powerpoint/2010/main" val="38696009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eaLnBrk="0" hangingPunct="0">
              <a:defRPr sz="1400" i="1">
                <a:solidFill>
                  <a:schemeClr val="tx1"/>
                </a:solidFill>
                <a:latin typeface="Arial" panose="020B0604020202020204" pitchFamily="34" charset="0"/>
              </a:defRPr>
            </a:lvl1pPr>
            <a:lvl2pPr marL="742950" indent="-285750" defTabSz="957263" eaLnBrk="0" hangingPunct="0">
              <a:defRPr sz="1400" i="1">
                <a:solidFill>
                  <a:schemeClr val="tx1"/>
                </a:solidFill>
                <a:latin typeface="Arial" panose="020B0604020202020204" pitchFamily="34" charset="0"/>
              </a:defRPr>
            </a:lvl2pPr>
            <a:lvl3pPr marL="1143000" indent="-228600" defTabSz="957263" eaLnBrk="0" hangingPunct="0">
              <a:defRPr sz="1400" i="1">
                <a:solidFill>
                  <a:schemeClr val="tx1"/>
                </a:solidFill>
                <a:latin typeface="Arial" panose="020B0604020202020204" pitchFamily="34" charset="0"/>
              </a:defRPr>
            </a:lvl3pPr>
            <a:lvl4pPr marL="1600200" indent="-228600" defTabSz="957263" eaLnBrk="0" hangingPunct="0">
              <a:defRPr sz="1400" i="1">
                <a:solidFill>
                  <a:schemeClr val="tx1"/>
                </a:solidFill>
                <a:latin typeface="Arial" panose="020B0604020202020204" pitchFamily="34" charset="0"/>
              </a:defRPr>
            </a:lvl4pPr>
            <a:lvl5pPr marL="2057400" indent="-228600" defTabSz="957263" eaLnBrk="0" hangingPunct="0">
              <a:defRPr sz="1400" i="1">
                <a:solidFill>
                  <a:schemeClr val="tx1"/>
                </a:solidFill>
                <a:latin typeface="Arial" panose="020B0604020202020204" pitchFamily="34" charset="0"/>
              </a:defRPr>
            </a:lvl5pPr>
            <a:lvl6pPr marL="2514600" indent="-228600" defTabSz="957263" eaLnBrk="0" fontAlgn="base" hangingPunct="0">
              <a:spcBef>
                <a:spcPct val="0"/>
              </a:spcBef>
              <a:spcAft>
                <a:spcPct val="0"/>
              </a:spcAft>
              <a:defRPr sz="1400" i="1">
                <a:solidFill>
                  <a:schemeClr val="tx1"/>
                </a:solidFill>
                <a:latin typeface="Arial" panose="020B0604020202020204" pitchFamily="34" charset="0"/>
              </a:defRPr>
            </a:lvl6pPr>
            <a:lvl7pPr marL="2971800" indent="-228600" defTabSz="957263" eaLnBrk="0" fontAlgn="base" hangingPunct="0">
              <a:spcBef>
                <a:spcPct val="0"/>
              </a:spcBef>
              <a:spcAft>
                <a:spcPct val="0"/>
              </a:spcAft>
              <a:defRPr sz="1400" i="1">
                <a:solidFill>
                  <a:schemeClr val="tx1"/>
                </a:solidFill>
                <a:latin typeface="Arial" panose="020B0604020202020204" pitchFamily="34" charset="0"/>
              </a:defRPr>
            </a:lvl7pPr>
            <a:lvl8pPr marL="3429000" indent="-228600" defTabSz="957263" eaLnBrk="0" fontAlgn="base" hangingPunct="0">
              <a:spcBef>
                <a:spcPct val="0"/>
              </a:spcBef>
              <a:spcAft>
                <a:spcPct val="0"/>
              </a:spcAft>
              <a:defRPr sz="1400" i="1">
                <a:solidFill>
                  <a:schemeClr val="tx1"/>
                </a:solidFill>
                <a:latin typeface="Arial" panose="020B0604020202020204" pitchFamily="34" charset="0"/>
              </a:defRPr>
            </a:lvl8pPr>
            <a:lvl9pPr marL="3886200" indent="-228600" defTabSz="957263"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fld id="{494B03DD-33AD-43FA-8C8E-009BBC9C0714}" type="slidenum">
              <a:rPr lang="en-US" altLang="sv-SE" sz="1300" i="0"/>
              <a:pPr eaLnBrk="1" hangingPunct="1"/>
              <a:t>6</a:t>
            </a:fld>
            <a:endParaRPr lang="en-US" altLang="sv-SE" sz="1300" i="0"/>
          </a:p>
        </p:txBody>
      </p:sp>
      <p:sp>
        <p:nvSpPr>
          <p:cNvPr id="54275" name="Rectangle 2"/>
          <p:cNvSpPr>
            <a:spLocks noGrp="1" noRot="1" noChangeAspect="1" noChangeArrowheads="1" noTextEdit="1"/>
          </p:cNvSpPr>
          <p:nvPr>
            <p:ph type="sldImg"/>
          </p:nvPr>
        </p:nvSpPr>
        <p:spPr>
          <a:xfrm>
            <a:off x="457200" y="511175"/>
            <a:ext cx="6400800" cy="3600450"/>
          </a:xfrm>
          <a:ln/>
        </p:spPr>
      </p:sp>
      <p:sp>
        <p:nvSpPr>
          <p:cNvPr id="54276" name="Rectangle 3"/>
          <p:cNvSpPr>
            <a:spLocks noGrp="1" noChangeArrowheads="1"/>
          </p:cNvSpPr>
          <p:nvPr>
            <p:ph type="body" idx="1"/>
          </p:nvPr>
        </p:nvSpPr>
        <p:spPr>
          <a:xfrm>
            <a:off x="492125" y="4165600"/>
            <a:ext cx="6642100" cy="51339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fontScale="92500" lnSpcReduction="10000"/>
          </a:bodyPr>
          <a:lstStyle/>
          <a:p>
            <a:pPr eaLnBrk="1" hangingPunct="1"/>
            <a:r>
              <a:rPr lang="sv-SE" altLang="sv-SE" smtClean="0">
                <a:latin typeface="Arial" panose="020B0604020202020204" pitchFamily="34" charset="0"/>
              </a:rPr>
              <a:t>Nu har vi lagt till ytterligare en del, till höger i bilden. Vi kallar den delen för grafiska modeller/diagram, medan den vänstra delen benämns ”verkligheten”. Notera än en gång att är det vi ser till vänster är en slags modell av verkligheten, men för resonemangets skull ska vi alltså tänka oss att det är verkligheten. </a:t>
            </a:r>
          </a:p>
          <a:p>
            <a:pPr eaLnBrk="1" hangingPunct="1"/>
            <a:endParaRPr lang="sv-SE" altLang="sv-SE" smtClean="0">
              <a:latin typeface="Arial" panose="020B0604020202020204" pitchFamily="34" charset="0"/>
            </a:endParaRPr>
          </a:p>
          <a:p>
            <a:pPr eaLnBrk="1" hangingPunct="1"/>
            <a:r>
              <a:rPr lang="sv-SE" altLang="sv-SE" smtClean="0">
                <a:latin typeface="Arial" panose="020B0604020202020204" pitchFamily="34" charset="0"/>
              </a:rPr>
              <a:t>Till höger ser vi modeller eller diagram av det som finns i verkligheten. Man bruka säga att dessa modeller/diagram ska representera eller avbilda företeelser i verkligheten. </a:t>
            </a:r>
          </a:p>
          <a:p>
            <a:pPr eaLnBrk="1" hangingPunct="1"/>
            <a:endParaRPr lang="sv-SE" altLang="sv-SE" smtClean="0">
              <a:latin typeface="Arial" panose="020B0604020202020204" pitchFamily="34" charset="0"/>
            </a:endParaRPr>
          </a:p>
          <a:p>
            <a:pPr eaLnBrk="1" hangingPunct="1"/>
            <a:r>
              <a:rPr lang="sv-SE" altLang="sv-SE" smtClean="0">
                <a:latin typeface="Arial" panose="020B0604020202020204" pitchFamily="34" charset="0"/>
              </a:rPr>
              <a:t>Modellerna/diagrammen till höger är skapade i modelleringsspråket UML. Enligt UML:s specifikation är det olika diagram och inte modeller som vi ser till höger i bilden. Dessa diagram skapar tillsammans en modell av det vi vill representera. De olika diagrammen ger med andra olika aspekter eller perspektiv på modellen. </a:t>
            </a:r>
          </a:p>
          <a:p>
            <a:pPr eaLnBrk="1" hangingPunct="1"/>
            <a:endParaRPr lang="sv-SE" altLang="sv-SE" smtClean="0">
              <a:latin typeface="Arial" panose="020B0604020202020204" pitchFamily="34" charset="0"/>
            </a:endParaRPr>
          </a:p>
          <a:p>
            <a:pPr eaLnBrk="1" hangingPunct="1"/>
            <a:r>
              <a:rPr lang="sv-SE" altLang="sv-SE" smtClean="0">
                <a:latin typeface="Arial" panose="020B0604020202020204" pitchFamily="34" charset="0"/>
              </a:rPr>
              <a:t>Notera dock att olika författare har olika syn på relationen mellan modell och diagram. Hos en del författare används modell, eller snarare grafisk modell, och diagram som synonymer. </a:t>
            </a:r>
          </a:p>
          <a:p>
            <a:pPr eaLnBrk="1" hangingPunct="1"/>
            <a:endParaRPr lang="sv-SE" altLang="sv-SE" smtClean="0">
              <a:latin typeface="Arial" panose="020B0604020202020204" pitchFamily="34" charset="0"/>
            </a:endParaRPr>
          </a:p>
          <a:p>
            <a:pPr eaLnBrk="1" hangingPunct="1"/>
            <a:r>
              <a:rPr lang="sv-SE" altLang="sv-SE" smtClean="0">
                <a:latin typeface="Arial" panose="020B0604020202020204" pitchFamily="34" charset="0"/>
              </a:rPr>
              <a:t>Notera också att en modell behöver inte vara grafisk, den kan till exempel formuleras i textform eller som en formel. </a:t>
            </a:r>
          </a:p>
          <a:p>
            <a:pPr eaLnBrk="1" hangingPunct="1"/>
            <a:endParaRPr lang="sv-SE" altLang="sv-SE" smtClean="0">
              <a:latin typeface="Arial" panose="020B0604020202020204" pitchFamily="34" charset="0"/>
            </a:endParaRPr>
          </a:p>
          <a:p>
            <a:pPr eaLnBrk="1" hangingPunct="1"/>
            <a:r>
              <a:rPr lang="sv-SE" altLang="sv-SE" smtClean="0">
                <a:latin typeface="Arial" panose="020B0604020202020204" pitchFamily="34" charset="0"/>
              </a:rPr>
              <a:t>Om vi då tittar på den högra delen av bilden kan vi notera följande: </a:t>
            </a:r>
          </a:p>
          <a:p>
            <a:pPr eaLnBrk="1" hangingPunct="1"/>
            <a:r>
              <a:rPr lang="sv-SE" altLang="sv-SE" smtClean="0">
                <a:latin typeface="Arial" panose="020B0604020202020204" pitchFamily="34" charset="0"/>
              </a:rPr>
              <a:t>- på övre nivån finns aktivitetsdiagram för att modellera verksamhetsprocesser, sekvensdiagram för att modellera kommunikation mellan människor och i klassdiagram för att modellera verksamhetsbegrepp, det vill säga de begrepp som används i verksamheten när människor kommunicerar muntligt eller genom att skicka dokument, </a:t>
            </a:r>
          </a:p>
          <a:p>
            <a:pPr eaLnBrk="1" hangingPunct="1"/>
            <a:r>
              <a:rPr lang="sv-SE" altLang="sv-SE" smtClean="0">
                <a:latin typeface="Arial" panose="020B0604020202020204" pitchFamily="34" charset="0"/>
              </a:rPr>
              <a:t>- på mellersta nivån finns användningsfallsdiagram för att modellera interaktionen mellan människor och datorer, </a:t>
            </a:r>
          </a:p>
          <a:p>
            <a:pPr eaLnBrk="1" hangingPunct="1"/>
            <a:r>
              <a:rPr lang="sv-SE" altLang="sv-SE" smtClean="0">
                <a:latin typeface="Arial" panose="020B0604020202020204" pitchFamily="34" charset="0"/>
              </a:rPr>
              <a:t>- på undre nivån finns aktivitetsdiagram för att modellera mjuk- och hårdvaruprocesser i datorsystem, sekvensdiagram för att modellera kommunikation inom och mellan mjukvara såväl som för hårdvara, och klassdiagram för att modellera de informationselement som används av datorer. </a:t>
            </a:r>
          </a:p>
          <a:p>
            <a:pPr eaLnBrk="1" hangingPunct="1"/>
            <a:endParaRPr lang="sv-SE" altLang="sv-SE" smtClean="0">
              <a:latin typeface="Arial" panose="020B0604020202020204" pitchFamily="34" charset="0"/>
            </a:endParaRPr>
          </a:p>
          <a:p>
            <a:pPr eaLnBrk="1" hangingPunct="1">
              <a:spcBef>
                <a:spcPct val="0"/>
              </a:spcBef>
            </a:pPr>
            <a:r>
              <a:rPr lang="sv-SE" altLang="sv-SE" smtClean="0">
                <a:latin typeface="Arial" panose="020B0604020202020204" pitchFamily="34" charset="0"/>
              </a:rPr>
              <a:t>Som vi ser kan några typer av UML-diagram användas på fler än en nivå, till exempel används klassdiagram, aktivitetsdiagram och sekvensdiagram både på den övre och nedre nivån. </a:t>
            </a:r>
          </a:p>
          <a:p>
            <a:pPr eaLnBrk="1" hangingPunct="1">
              <a:spcBef>
                <a:spcPct val="0"/>
              </a:spcBef>
            </a:pPr>
            <a:endParaRPr lang="sv-SE" altLang="sv-SE" smtClean="0">
              <a:latin typeface="Arial" panose="020B0604020202020204" pitchFamily="34" charset="0"/>
            </a:endParaRPr>
          </a:p>
        </p:txBody>
      </p:sp>
    </p:spTree>
    <p:extLst>
      <p:ext uri="{BB962C8B-B14F-4D97-AF65-F5344CB8AC3E}">
        <p14:creationId xmlns:p14="http://schemas.microsoft.com/office/powerpoint/2010/main" val="35591383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a:ln/>
        </p:spPr>
      </p:sp>
      <p:sp>
        <p:nvSpPr>
          <p:cNvPr id="450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sv-SE" altLang="sv-SE" smtClean="0">
              <a:latin typeface="Arial" panose="020B0604020202020204" pitchFamily="34" charset="0"/>
            </a:endParaRPr>
          </a:p>
        </p:txBody>
      </p:sp>
      <p:sp>
        <p:nvSpPr>
          <p:cNvPr id="450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eaLnBrk="0" hangingPunct="0">
              <a:defRPr sz="1400" i="1">
                <a:solidFill>
                  <a:schemeClr val="tx1"/>
                </a:solidFill>
                <a:latin typeface="Arial" panose="020B0604020202020204" pitchFamily="34" charset="0"/>
              </a:defRPr>
            </a:lvl1pPr>
            <a:lvl2pPr marL="742950" indent="-285750" defTabSz="957263" eaLnBrk="0" hangingPunct="0">
              <a:defRPr sz="1400" i="1">
                <a:solidFill>
                  <a:schemeClr val="tx1"/>
                </a:solidFill>
                <a:latin typeface="Arial" panose="020B0604020202020204" pitchFamily="34" charset="0"/>
              </a:defRPr>
            </a:lvl2pPr>
            <a:lvl3pPr marL="1143000" indent="-228600" defTabSz="957263" eaLnBrk="0" hangingPunct="0">
              <a:defRPr sz="1400" i="1">
                <a:solidFill>
                  <a:schemeClr val="tx1"/>
                </a:solidFill>
                <a:latin typeface="Arial" panose="020B0604020202020204" pitchFamily="34" charset="0"/>
              </a:defRPr>
            </a:lvl3pPr>
            <a:lvl4pPr marL="1600200" indent="-228600" defTabSz="957263" eaLnBrk="0" hangingPunct="0">
              <a:defRPr sz="1400" i="1">
                <a:solidFill>
                  <a:schemeClr val="tx1"/>
                </a:solidFill>
                <a:latin typeface="Arial" panose="020B0604020202020204" pitchFamily="34" charset="0"/>
              </a:defRPr>
            </a:lvl4pPr>
            <a:lvl5pPr marL="2057400" indent="-228600" defTabSz="957263" eaLnBrk="0" hangingPunct="0">
              <a:defRPr sz="1400" i="1">
                <a:solidFill>
                  <a:schemeClr val="tx1"/>
                </a:solidFill>
                <a:latin typeface="Arial" panose="020B0604020202020204" pitchFamily="34" charset="0"/>
              </a:defRPr>
            </a:lvl5pPr>
            <a:lvl6pPr marL="2514600" indent="-228600" defTabSz="957263" eaLnBrk="0" fontAlgn="base" hangingPunct="0">
              <a:spcBef>
                <a:spcPct val="0"/>
              </a:spcBef>
              <a:spcAft>
                <a:spcPct val="0"/>
              </a:spcAft>
              <a:defRPr sz="1400" i="1">
                <a:solidFill>
                  <a:schemeClr val="tx1"/>
                </a:solidFill>
                <a:latin typeface="Arial" panose="020B0604020202020204" pitchFamily="34" charset="0"/>
              </a:defRPr>
            </a:lvl6pPr>
            <a:lvl7pPr marL="2971800" indent="-228600" defTabSz="957263" eaLnBrk="0" fontAlgn="base" hangingPunct="0">
              <a:spcBef>
                <a:spcPct val="0"/>
              </a:spcBef>
              <a:spcAft>
                <a:spcPct val="0"/>
              </a:spcAft>
              <a:defRPr sz="1400" i="1">
                <a:solidFill>
                  <a:schemeClr val="tx1"/>
                </a:solidFill>
                <a:latin typeface="Arial" panose="020B0604020202020204" pitchFamily="34" charset="0"/>
              </a:defRPr>
            </a:lvl7pPr>
            <a:lvl8pPr marL="3429000" indent="-228600" defTabSz="957263" eaLnBrk="0" fontAlgn="base" hangingPunct="0">
              <a:spcBef>
                <a:spcPct val="0"/>
              </a:spcBef>
              <a:spcAft>
                <a:spcPct val="0"/>
              </a:spcAft>
              <a:defRPr sz="1400" i="1">
                <a:solidFill>
                  <a:schemeClr val="tx1"/>
                </a:solidFill>
                <a:latin typeface="Arial" panose="020B0604020202020204" pitchFamily="34" charset="0"/>
              </a:defRPr>
            </a:lvl8pPr>
            <a:lvl9pPr marL="3886200" indent="-228600" defTabSz="957263"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fld id="{5266984B-3571-4922-8C75-0CFD71F5D64F}" type="slidenum">
              <a:rPr lang="en-US" altLang="sv-SE" sz="1300" i="0"/>
              <a:pPr eaLnBrk="1" hangingPunct="1"/>
              <a:t>7</a:t>
            </a:fld>
            <a:endParaRPr lang="en-US" altLang="sv-SE" sz="1300" i="0"/>
          </a:p>
        </p:txBody>
      </p:sp>
    </p:spTree>
    <p:extLst>
      <p:ext uri="{BB962C8B-B14F-4D97-AF65-F5344CB8AC3E}">
        <p14:creationId xmlns:p14="http://schemas.microsoft.com/office/powerpoint/2010/main" val="36617704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a:ln/>
        </p:spPr>
      </p:sp>
      <p:sp>
        <p:nvSpPr>
          <p:cNvPr id="450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sv-SE" altLang="sv-SE" smtClean="0">
              <a:latin typeface="Arial" panose="020B0604020202020204" pitchFamily="34" charset="0"/>
            </a:endParaRPr>
          </a:p>
        </p:txBody>
      </p:sp>
      <p:sp>
        <p:nvSpPr>
          <p:cNvPr id="450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eaLnBrk="0" hangingPunct="0">
              <a:defRPr sz="1400" i="1">
                <a:solidFill>
                  <a:schemeClr val="tx1"/>
                </a:solidFill>
                <a:latin typeface="Arial" panose="020B0604020202020204" pitchFamily="34" charset="0"/>
              </a:defRPr>
            </a:lvl1pPr>
            <a:lvl2pPr marL="742950" indent="-285750" defTabSz="957263" eaLnBrk="0" hangingPunct="0">
              <a:defRPr sz="1400" i="1">
                <a:solidFill>
                  <a:schemeClr val="tx1"/>
                </a:solidFill>
                <a:latin typeface="Arial" panose="020B0604020202020204" pitchFamily="34" charset="0"/>
              </a:defRPr>
            </a:lvl2pPr>
            <a:lvl3pPr marL="1143000" indent="-228600" defTabSz="957263" eaLnBrk="0" hangingPunct="0">
              <a:defRPr sz="1400" i="1">
                <a:solidFill>
                  <a:schemeClr val="tx1"/>
                </a:solidFill>
                <a:latin typeface="Arial" panose="020B0604020202020204" pitchFamily="34" charset="0"/>
              </a:defRPr>
            </a:lvl3pPr>
            <a:lvl4pPr marL="1600200" indent="-228600" defTabSz="957263" eaLnBrk="0" hangingPunct="0">
              <a:defRPr sz="1400" i="1">
                <a:solidFill>
                  <a:schemeClr val="tx1"/>
                </a:solidFill>
                <a:latin typeface="Arial" panose="020B0604020202020204" pitchFamily="34" charset="0"/>
              </a:defRPr>
            </a:lvl4pPr>
            <a:lvl5pPr marL="2057400" indent="-228600" defTabSz="957263" eaLnBrk="0" hangingPunct="0">
              <a:defRPr sz="1400" i="1">
                <a:solidFill>
                  <a:schemeClr val="tx1"/>
                </a:solidFill>
                <a:latin typeface="Arial" panose="020B0604020202020204" pitchFamily="34" charset="0"/>
              </a:defRPr>
            </a:lvl5pPr>
            <a:lvl6pPr marL="2514600" indent="-228600" defTabSz="957263" eaLnBrk="0" fontAlgn="base" hangingPunct="0">
              <a:spcBef>
                <a:spcPct val="0"/>
              </a:spcBef>
              <a:spcAft>
                <a:spcPct val="0"/>
              </a:spcAft>
              <a:defRPr sz="1400" i="1">
                <a:solidFill>
                  <a:schemeClr val="tx1"/>
                </a:solidFill>
                <a:latin typeface="Arial" panose="020B0604020202020204" pitchFamily="34" charset="0"/>
              </a:defRPr>
            </a:lvl6pPr>
            <a:lvl7pPr marL="2971800" indent="-228600" defTabSz="957263" eaLnBrk="0" fontAlgn="base" hangingPunct="0">
              <a:spcBef>
                <a:spcPct val="0"/>
              </a:spcBef>
              <a:spcAft>
                <a:spcPct val="0"/>
              </a:spcAft>
              <a:defRPr sz="1400" i="1">
                <a:solidFill>
                  <a:schemeClr val="tx1"/>
                </a:solidFill>
                <a:latin typeface="Arial" panose="020B0604020202020204" pitchFamily="34" charset="0"/>
              </a:defRPr>
            </a:lvl7pPr>
            <a:lvl8pPr marL="3429000" indent="-228600" defTabSz="957263" eaLnBrk="0" fontAlgn="base" hangingPunct="0">
              <a:spcBef>
                <a:spcPct val="0"/>
              </a:spcBef>
              <a:spcAft>
                <a:spcPct val="0"/>
              </a:spcAft>
              <a:defRPr sz="1400" i="1">
                <a:solidFill>
                  <a:schemeClr val="tx1"/>
                </a:solidFill>
                <a:latin typeface="Arial" panose="020B0604020202020204" pitchFamily="34" charset="0"/>
              </a:defRPr>
            </a:lvl8pPr>
            <a:lvl9pPr marL="3886200" indent="-228600" defTabSz="957263"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fld id="{5266984B-3571-4922-8C75-0CFD71F5D64F}" type="slidenum">
              <a:rPr lang="en-US" altLang="sv-SE" sz="1300" i="0"/>
              <a:pPr eaLnBrk="1" hangingPunct="1"/>
              <a:t>21</a:t>
            </a:fld>
            <a:endParaRPr lang="en-US" altLang="sv-SE" sz="1300" i="0"/>
          </a:p>
        </p:txBody>
      </p:sp>
    </p:spTree>
    <p:extLst>
      <p:ext uri="{BB962C8B-B14F-4D97-AF65-F5344CB8AC3E}">
        <p14:creationId xmlns:p14="http://schemas.microsoft.com/office/powerpoint/2010/main" val="27804501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a:ln/>
        </p:spPr>
      </p:sp>
      <p:sp>
        <p:nvSpPr>
          <p:cNvPr id="450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sv-SE" altLang="sv-SE" smtClean="0">
              <a:latin typeface="Arial" panose="020B0604020202020204" pitchFamily="34" charset="0"/>
            </a:endParaRPr>
          </a:p>
        </p:txBody>
      </p:sp>
      <p:sp>
        <p:nvSpPr>
          <p:cNvPr id="450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eaLnBrk="0" hangingPunct="0">
              <a:defRPr sz="1400" i="1">
                <a:solidFill>
                  <a:schemeClr val="tx1"/>
                </a:solidFill>
                <a:latin typeface="Arial" panose="020B0604020202020204" pitchFamily="34" charset="0"/>
              </a:defRPr>
            </a:lvl1pPr>
            <a:lvl2pPr marL="742950" indent="-285750" defTabSz="957263" eaLnBrk="0" hangingPunct="0">
              <a:defRPr sz="1400" i="1">
                <a:solidFill>
                  <a:schemeClr val="tx1"/>
                </a:solidFill>
                <a:latin typeface="Arial" panose="020B0604020202020204" pitchFamily="34" charset="0"/>
              </a:defRPr>
            </a:lvl2pPr>
            <a:lvl3pPr marL="1143000" indent="-228600" defTabSz="957263" eaLnBrk="0" hangingPunct="0">
              <a:defRPr sz="1400" i="1">
                <a:solidFill>
                  <a:schemeClr val="tx1"/>
                </a:solidFill>
                <a:latin typeface="Arial" panose="020B0604020202020204" pitchFamily="34" charset="0"/>
              </a:defRPr>
            </a:lvl3pPr>
            <a:lvl4pPr marL="1600200" indent="-228600" defTabSz="957263" eaLnBrk="0" hangingPunct="0">
              <a:defRPr sz="1400" i="1">
                <a:solidFill>
                  <a:schemeClr val="tx1"/>
                </a:solidFill>
                <a:latin typeface="Arial" panose="020B0604020202020204" pitchFamily="34" charset="0"/>
              </a:defRPr>
            </a:lvl4pPr>
            <a:lvl5pPr marL="2057400" indent="-228600" defTabSz="957263" eaLnBrk="0" hangingPunct="0">
              <a:defRPr sz="1400" i="1">
                <a:solidFill>
                  <a:schemeClr val="tx1"/>
                </a:solidFill>
                <a:latin typeface="Arial" panose="020B0604020202020204" pitchFamily="34" charset="0"/>
              </a:defRPr>
            </a:lvl5pPr>
            <a:lvl6pPr marL="2514600" indent="-228600" defTabSz="957263" eaLnBrk="0" fontAlgn="base" hangingPunct="0">
              <a:spcBef>
                <a:spcPct val="0"/>
              </a:spcBef>
              <a:spcAft>
                <a:spcPct val="0"/>
              </a:spcAft>
              <a:defRPr sz="1400" i="1">
                <a:solidFill>
                  <a:schemeClr val="tx1"/>
                </a:solidFill>
                <a:latin typeface="Arial" panose="020B0604020202020204" pitchFamily="34" charset="0"/>
              </a:defRPr>
            </a:lvl6pPr>
            <a:lvl7pPr marL="2971800" indent="-228600" defTabSz="957263" eaLnBrk="0" fontAlgn="base" hangingPunct="0">
              <a:spcBef>
                <a:spcPct val="0"/>
              </a:spcBef>
              <a:spcAft>
                <a:spcPct val="0"/>
              </a:spcAft>
              <a:defRPr sz="1400" i="1">
                <a:solidFill>
                  <a:schemeClr val="tx1"/>
                </a:solidFill>
                <a:latin typeface="Arial" panose="020B0604020202020204" pitchFamily="34" charset="0"/>
              </a:defRPr>
            </a:lvl7pPr>
            <a:lvl8pPr marL="3429000" indent="-228600" defTabSz="957263" eaLnBrk="0" fontAlgn="base" hangingPunct="0">
              <a:spcBef>
                <a:spcPct val="0"/>
              </a:spcBef>
              <a:spcAft>
                <a:spcPct val="0"/>
              </a:spcAft>
              <a:defRPr sz="1400" i="1">
                <a:solidFill>
                  <a:schemeClr val="tx1"/>
                </a:solidFill>
                <a:latin typeface="Arial" panose="020B0604020202020204" pitchFamily="34" charset="0"/>
              </a:defRPr>
            </a:lvl8pPr>
            <a:lvl9pPr marL="3886200" indent="-228600" defTabSz="957263"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fld id="{5266984B-3571-4922-8C75-0CFD71F5D64F}" type="slidenum">
              <a:rPr lang="en-US" altLang="sv-SE" sz="1300" i="0"/>
              <a:pPr eaLnBrk="1" hangingPunct="1"/>
              <a:t>33</a:t>
            </a:fld>
            <a:endParaRPr lang="en-US" altLang="sv-SE" sz="1300" i="0"/>
          </a:p>
        </p:txBody>
      </p:sp>
    </p:spTree>
    <p:extLst>
      <p:ext uri="{BB962C8B-B14F-4D97-AF65-F5344CB8AC3E}">
        <p14:creationId xmlns:p14="http://schemas.microsoft.com/office/powerpoint/2010/main" val="79114194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örstasida - Eld">
    <p:spTree>
      <p:nvGrpSpPr>
        <p:cNvPr id="1" name=""/>
        <p:cNvGrpSpPr/>
        <p:nvPr/>
      </p:nvGrpSpPr>
      <p:grpSpPr>
        <a:xfrm>
          <a:off x="0" y="0"/>
          <a:ext cx="0" cy="0"/>
          <a:chOff x="0" y="0"/>
          <a:chExt cx="0" cy="0"/>
        </a:xfrm>
      </p:grpSpPr>
      <p:pic>
        <p:nvPicPr>
          <p:cNvPr id="7" name="Picture 2" descr="SU_PPT_eld"/>
          <p:cNvPicPr>
            <a:picLocks noChangeAspect="1" noChangeArrowheads="1"/>
          </p:cNvPicPr>
          <p:nvPr userDrawn="1"/>
        </p:nvPicPr>
        <p:blipFill>
          <a:blip r:embed="rId2" cstate="print">
            <a:alphaModFix amt="55000"/>
          </a:blip>
          <a:srcRect l="4988" t="-362"/>
          <a:stretch>
            <a:fillRect/>
          </a:stretch>
        </p:blipFill>
        <p:spPr bwMode="auto">
          <a:xfrm>
            <a:off x="1" y="1225226"/>
            <a:ext cx="5408969" cy="3938812"/>
          </a:xfrm>
          <a:prstGeom prst="rect">
            <a:avLst/>
          </a:prstGeom>
          <a:noFill/>
          <a:effectLst/>
        </p:spPr>
      </p:pic>
      <p:sp>
        <p:nvSpPr>
          <p:cNvPr id="2" name="Rubrik 1"/>
          <p:cNvSpPr>
            <a:spLocks noGrp="1"/>
          </p:cNvSpPr>
          <p:nvPr>
            <p:ph type="ctrTitle" hasCustomPrompt="1"/>
          </p:nvPr>
        </p:nvSpPr>
        <p:spPr>
          <a:xfrm>
            <a:off x="1008000" y="1827900"/>
            <a:ext cx="6631200" cy="1069200"/>
          </a:xfrm>
        </p:spPr>
        <p:txBody>
          <a:bodyPr lIns="72000" tIns="36000" rIns="72000" bIns="36000" anchor="ctr" anchorCtr="0">
            <a:normAutofit/>
          </a:bodyPr>
          <a:lstStyle>
            <a:lvl1pPr algn="l">
              <a:defRPr sz="4400" b="0">
                <a:latin typeface="Verdana" pitchFamily="34" charset="0"/>
                <a:ea typeface="Verdana" pitchFamily="34" charset="0"/>
                <a:cs typeface="Verdana" pitchFamily="34" charset="0"/>
              </a:defRPr>
            </a:lvl1pPr>
          </a:lstStyle>
          <a:p>
            <a:r>
              <a:rPr lang="sv-SE" noProof="0" smtClean="0"/>
              <a:t>Avsnittsnamn</a:t>
            </a:r>
            <a:endParaRPr lang="sv-SE" noProof="0"/>
          </a:p>
        </p:txBody>
      </p:sp>
      <p:sp>
        <p:nvSpPr>
          <p:cNvPr id="3" name="Underrubrik 2"/>
          <p:cNvSpPr>
            <a:spLocks noGrp="1"/>
          </p:cNvSpPr>
          <p:nvPr>
            <p:ph type="subTitle" idx="1" hasCustomPrompt="1"/>
          </p:nvPr>
        </p:nvSpPr>
        <p:spPr>
          <a:xfrm>
            <a:off x="1008000" y="2894400"/>
            <a:ext cx="6631200" cy="1045502"/>
          </a:xfrm>
        </p:spPr>
        <p:txBody>
          <a:bodyPr>
            <a:noAutofit/>
          </a:bodyPr>
          <a:lstStyle>
            <a:lvl1pPr marL="0" marR="0" indent="0" algn="l" defTabSz="914400" rtl="0" eaLnBrk="1" fontAlgn="auto" latinLnBrk="0" hangingPunct="1">
              <a:lnSpc>
                <a:spcPts val="2900"/>
              </a:lnSpc>
              <a:spcBef>
                <a:spcPts val="480"/>
              </a:spcBef>
              <a:spcAft>
                <a:spcPts val="0"/>
              </a:spcAft>
              <a:buClrTx/>
              <a:buSzPct val="93000"/>
              <a:buFont typeface="Verdana" pitchFamily="34" charset="0"/>
              <a:buNone/>
              <a:tabLst/>
              <a:defRPr sz="2400">
                <a:solidFill>
                  <a:schemeClr val="tx2"/>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noProof="0" dirty="0" smtClean="0"/>
              <a:t>Talare eller underrubrik</a:t>
            </a:r>
          </a:p>
        </p:txBody>
      </p:sp>
      <p:sp>
        <p:nvSpPr>
          <p:cNvPr id="11" name="Content Placeholder 10"/>
          <p:cNvSpPr>
            <a:spLocks noGrp="1"/>
          </p:cNvSpPr>
          <p:nvPr>
            <p:ph sz="quarter" idx="10" hasCustomPrompt="1"/>
          </p:nvPr>
        </p:nvSpPr>
        <p:spPr>
          <a:xfrm>
            <a:off x="971600" y="627534"/>
            <a:ext cx="6625108" cy="1008112"/>
          </a:xfrm>
        </p:spPr>
        <p:txBody>
          <a:bodyPr/>
          <a:lstStyle>
            <a:lvl1pPr marL="0" indent="0">
              <a:buNone/>
              <a:defRPr/>
            </a:lvl1pPr>
          </a:lstStyle>
          <a:p>
            <a:pPr lvl="0"/>
            <a:r>
              <a:rPr lang="sv-SE" noProof="0" dirty="0" smtClean="0"/>
              <a:t>Kurs/Programserie</a:t>
            </a:r>
          </a:p>
        </p:txBody>
      </p:sp>
    </p:spTree>
    <p:extLst>
      <p:ext uri="{BB962C8B-B14F-4D97-AF65-F5344CB8AC3E}">
        <p14:creationId xmlns:p14="http://schemas.microsoft.com/office/powerpoint/2010/main" val="27263509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vå innehållsdelar">
    <p:spTree>
      <p:nvGrpSpPr>
        <p:cNvPr id="1" name=""/>
        <p:cNvGrpSpPr/>
        <p:nvPr/>
      </p:nvGrpSpPr>
      <p:grpSpPr>
        <a:xfrm>
          <a:off x="0" y="0"/>
          <a:ext cx="0" cy="0"/>
          <a:chOff x="0" y="0"/>
          <a:chExt cx="0" cy="0"/>
        </a:xfrm>
      </p:grpSpPr>
      <p:sp>
        <p:nvSpPr>
          <p:cNvPr id="2" name="Rubrik 1"/>
          <p:cNvSpPr>
            <a:spLocks noGrp="1"/>
          </p:cNvSpPr>
          <p:nvPr>
            <p:ph type="title"/>
          </p:nvPr>
        </p:nvSpPr>
        <p:spPr>
          <a:xfrm>
            <a:off x="792000" y="627534"/>
            <a:ext cx="6850800" cy="596700"/>
          </a:xfrm>
        </p:spPr>
        <p:txBody>
          <a:bodyPr anchor="t" anchorCtr="0">
            <a:normAutofit/>
          </a:bodyPr>
          <a:lstStyle>
            <a:lvl1pPr>
              <a:defRPr sz="2800"/>
            </a:lvl1pPr>
          </a:lstStyle>
          <a:p>
            <a:r>
              <a:rPr lang="en-US" smtClean="0"/>
              <a:t>Click to edit Master title style</a:t>
            </a:r>
            <a:endParaRPr lang="sv-SE" dirty="0"/>
          </a:p>
        </p:txBody>
      </p:sp>
      <p:sp>
        <p:nvSpPr>
          <p:cNvPr id="3" name="Platshållare för innehåll 2"/>
          <p:cNvSpPr>
            <a:spLocks noGrp="1"/>
          </p:cNvSpPr>
          <p:nvPr>
            <p:ph sz="half" idx="1"/>
          </p:nvPr>
        </p:nvSpPr>
        <p:spPr>
          <a:xfrm>
            <a:off x="792000" y="1275534"/>
            <a:ext cx="3348000" cy="3240432"/>
          </a:xfrm>
        </p:spPr>
        <p:txBody>
          <a:bodyPr/>
          <a:lstStyle>
            <a:lvl1pPr>
              <a:defRPr sz="24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dirty="0"/>
          </a:p>
        </p:txBody>
      </p:sp>
      <p:sp>
        <p:nvSpPr>
          <p:cNvPr id="4" name="Platshållare för innehåll 3"/>
          <p:cNvSpPr>
            <a:spLocks noGrp="1"/>
          </p:cNvSpPr>
          <p:nvPr>
            <p:ph sz="half" idx="2"/>
          </p:nvPr>
        </p:nvSpPr>
        <p:spPr>
          <a:xfrm>
            <a:off x="4291200" y="1275534"/>
            <a:ext cx="3348000" cy="3240432"/>
          </a:xfrm>
        </p:spPr>
        <p:txBody>
          <a:bodyPr/>
          <a:lstStyle>
            <a:lvl1pPr>
              <a:defRPr sz="24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dirty="0"/>
          </a:p>
        </p:txBody>
      </p:sp>
    </p:spTree>
    <p:extLst>
      <p:ext uri="{BB962C8B-B14F-4D97-AF65-F5344CB8AC3E}">
        <p14:creationId xmlns:p14="http://schemas.microsoft.com/office/powerpoint/2010/main" val="4147975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Rubrik och text">
    <p:spTree>
      <p:nvGrpSpPr>
        <p:cNvPr id="1" name=""/>
        <p:cNvGrpSpPr/>
        <p:nvPr/>
      </p:nvGrpSpPr>
      <p:grpSpPr>
        <a:xfrm>
          <a:off x="0" y="0"/>
          <a:ext cx="0" cy="0"/>
          <a:chOff x="0" y="0"/>
          <a:chExt cx="0" cy="0"/>
        </a:xfrm>
      </p:grpSpPr>
      <p:sp>
        <p:nvSpPr>
          <p:cNvPr id="2" name="Rubrik 1"/>
          <p:cNvSpPr>
            <a:spLocks noGrp="1"/>
          </p:cNvSpPr>
          <p:nvPr>
            <p:ph type="title"/>
          </p:nvPr>
        </p:nvSpPr>
        <p:spPr>
          <a:xfrm>
            <a:off x="792000" y="627534"/>
            <a:ext cx="6850800" cy="596700"/>
          </a:xfrm>
        </p:spPr>
        <p:txBody>
          <a:bodyPr anchor="t" anchorCtr="0">
            <a:normAutofit/>
          </a:bodyPr>
          <a:lstStyle>
            <a:lvl1pPr>
              <a:defRPr sz="2800"/>
            </a:lvl1pPr>
          </a:lstStyle>
          <a:p>
            <a:r>
              <a:rPr lang="en-US" noProof="0" smtClean="0"/>
              <a:t>Click to edit Master title style</a:t>
            </a:r>
            <a:endParaRPr lang="sv-SE" noProof="0"/>
          </a:p>
        </p:txBody>
      </p:sp>
      <p:sp>
        <p:nvSpPr>
          <p:cNvPr id="3" name="Platshållare för innehåll 2"/>
          <p:cNvSpPr>
            <a:spLocks noGrp="1"/>
          </p:cNvSpPr>
          <p:nvPr>
            <p:ph idx="1"/>
          </p:nvPr>
        </p:nvSpPr>
        <p:spPr>
          <a:xfrm>
            <a:off x="792000" y="1275534"/>
            <a:ext cx="6850800" cy="2411100"/>
          </a:xfrm>
        </p:spPr>
        <p:txBody>
          <a:bodyPr>
            <a:normAutofit/>
          </a:bodyPr>
          <a:lstStyle>
            <a:lvl1pPr marL="1588" indent="-1588">
              <a:lnSpc>
                <a:spcPts val="2600"/>
              </a:lnSpc>
              <a:buNone/>
              <a:defRPr sz="2400"/>
            </a:lvl1pPr>
            <a:lvl2pPr>
              <a:buNone/>
              <a:defRPr/>
            </a:lvl2pPr>
            <a:lvl3pPr>
              <a:buNone/>
              <a:defRPr/>
            </a:lvl3pPr>
            <a:lvl4pPr>
              <a:buNone/>
              <a:defRPr/>
            </a:lvl4pPr>
            <a:lvl5pPr>
              <a:buNone/>
              <a:defRPr/>
            </a:lvl5pPr>
          </a:lstStyle>
          <a:p>
            <a:pPr lvl="0"/>
            <a:r>
              <a:rPr lang="en-US" noProof="0" smtClean="0"/>
              <a:t>Click to edit Master text styles</a:t>
            </a:r>
          </a:p>
        </p:txBody>
      </p:sp>
    </p:spTree>
    <p:extLst>
      <p:ext uri="{BB962C8B-B14F-4D97-AF65-F5344CB8AC3E}">
        <p14:creationId xmlns:p14="http://schemas.microsoft.com/office/powerpoint/2010/main" val="6559972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Endast innehåll">
    <p:spTree>
      <p:nvGrpSpPr>
        <p:cNvPr id="1" name=""/>
        <p:cNvGrpSpPr/>
        <p:nvPr/>
      </p:nvGrpSpPr>
      <p:grpSpPr>
        <a:xfrm>
          <a:off x="0" y="0"/>
          <a:ext cx="0" cy="0"/>
          <a:chOff x="0" y="0"/>
          <a:chExt cx="0" cy="0"/>
        </a:xfrm>
      </p:grpSpPr>
      <p:sp>
        <p:nvSpPr>
          <p:cNvPr id="3" name="Platshållare för innehåll 2"/>
          <p:cNvSpPr>
            <a:spLocks noGrp="1"/>
          </p:cNvSpPr>
          <p:nvPr>
            <p:ph idx="1"/>
          </p:nvPr>
        </p:nvSpPr>
        <p:spPr>
          <a:xfrm>
            <a:off x="792000" y="595470"/>
            <a:ext cx="6850800" cy="3992504"/>
          </a:xfrm>
        </p:spPr>
        <p:txBody>
          <a:bodyPr>
            <a:normAutofit/>
          </a:bodyPr>
          <a:lstStyle>
            <a:lvl1pPr>
              <a:defRPr sz="2400"/>
            </a:lvl1pPr>
            <a:lvl2pPr>
              <a:defRPr sz="2400"/>
            </a:lvl2pPr>
            <a:lvl3pPr>
              <a:defRPr sz="2400"/>
            </a:lvl3pPr>
            <a:lvl4pPr>
              <a:defRPr sz="2400"/>
            </a:lvl4pPr>
            <a:lvl5pPr>
              <a:defRPr sz="24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dirty="0"/>
          </a:p>
        </p:txBody>
      </p:sp>
    </p:spTree>
    <p:extLst>
      <p:ext uri="{BB962C8B-B14F-4D97-AF65-F5344CB8AC3E}">
        <p14:creationId xmlns:p14="http://schemas.microsoft.com/office/powerpoint/2010/main" val="41968045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Tree>
    <p:extLst>
      <p:ext uri="{BB962C8B-B14F-4D97-AF65-F5344CB8AC3E}">
        <p14:creationId xmlns:p14="http://schemas.microsoft.com/office/powerpoint/2010/main" val="13289329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4214" y="208360"/>
            <a:ext cx="8351837" cy="857250"/>
          </a:xfrm>
        </p:spPr>
        <p:txBody>
          <a:bodyPr/>
          <a:lstStyle/>
          <a:p>
            <a:r>
              <a:rPr lang="en-US" smtClean="0"/>
              <a:t>Click to edit Master title style</a:t>
            </a:r>
            <a:endParaRPr lang="sv-SE"/>
          </a:p>
        </p:txBody>
      </p:sp>
      <p:sp>
        <p:nvSpPr>
          <p:cNvPr id="3" name="Content Placeholder 2"/>
          <p:cNvSpPr>
            <a:spLocks noGrp="1"/>
          </p:cNvSpPr>
          <p:nvPr>
            <p:ph sz="quarter" idx="1"/>
          </p:nvPr>
        </p:nvSpPr>
        <p:spPr>
          <a:xfrm>
            <a:off x="684214" y="1200150"/>
            <a:ext cx="4098925" cy="178951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4" name="Content Placeholder 3"/>
          <p:cNvSpPr>
            <a:spLocks noGrp="1"/>
          </p:cNvSpPr>
          <p:nvPr>
            <p:ph sz="quarter" idx="2"/>
          </p:nvPr>
        </p:nvSpPr>
        <p:spPr>
          <a:xfrm>
            <a:off x="4935538" y="1200150"/>
            <a:ext cx="4100512" cy="178951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5" name="Content Placeholder 4"/>
          <p:cNvSpPr>
            <a:spLocks noGrp="1"/>
          </p:cNvSpPr>
          <p:nvPr>
            <p:ph sz="quarter" idx="3"/>
          </p:nvPr>
        </p:nvSpPr>
        <p:spPr>
          <a:xfrm>
            <a:off x="684214" y="3103960"/>
            <a:ext cx="4098925" cy="178950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6" name="Content Placeholder 5"/>
          <p:cNvSpPr>
            <a:spLocks noGrp="1"/>
          </p:cNvSpPr>
          <p:nvPr>
            <p:ph sz="quarter" idx="4"/>
          </p:nvPr>
        </p:nvSpPr>
        <p:spPr>
          <a:xfrm>
            <a:off x="4935538" y="3103960"/>
            <a:ext cx="4100512" cy="178950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7" name="Rectangle 9"/>
          <p:cNvSpPr>
            <a:spLocks noGrp="1" noChangeArrowheads="1"/>
          </p:cNvSpPr>
          <p:nvPr>
            <p:ph type="sldNum" sz="quarter" idx="10"/>
          </p:nvPr>
        </p:nvSpPr>
        <p:spPr>
          <a:xfrm>
            <a:off x="7956550" y="4974432"/>
            <a:ext cx="730250" cy="169069"/>
          </a:xfrm>
          <a:prstGeom prst="rect">
            <a:avLst/>
          </a:prstGeom>
          <a:ln/>
        </p:spPr>
        <p:txBody>
          <a:bodyPr/>
          <a:lstStyle>
            <a:lvl1pPr>
              <a:defRPr/>
            </a:lvl1pPr>
          </a:lstStyle>
          <a:p>
            <a:fld id="{4560D972-6ECE-47B1-A0D7-48B7ACD00B71}" type="slidenum">
              <a:rPr lang="sv-SE" altLang="sv-SE"/>
              <a:pPr/>
              <a:t>‹#›</a:t>
            </a:fld>
            <a:endParaRPr lang="sv-SE" altLang="sv-SE"/>
          </a:p>
        </p:txBody>
      </p:sp>
    </p:spTree>
    <p:extLst>
      <p:ext uri="{BB962C8B-B14F-4D97-AF65-F5344CB8AC3E}">
        <p14:creationId xmlns:p14="http://schemas.microsoft.com/office/powerpoint/2010/main" val="23353444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First page - Fire">
    <p:spTree>
      <p:nvGrpSpPr>
        <p:cNvPr id="1" name=""/>
        <p:cNvGrpSpPr/>
        <p:nvPr/>
      </p:nvGrpSpPr>
      <p:grpSpPr>
        <a:xfrm>
          <a:off x="0" y="0"/>
          <a:ext cx="0" cy="0"/>
          <a:chOff x="0" y="0"/>
          <a:chExt cx="0" cy="0"/>
        </a:xfrm>
      </p:grpSpPr>
      <p:pic>
        <p:nvPicPr>
          <p:cNvPr id="7" name="Picture 2" descr="SU_PPT_eld"/>
          <p:cNvPicPr>
            <a:picLocks noChangeAspect="1" noChangeArrowheads="1"/>
          </p:cNvPicPr>
          <p:nvPr userDrawn="1"/>
        </p:nvPicPr>
        <p:blipFill>
          <a:blip r:embed="rId2" cstate="print">
            <a:alphaModFix amt="55000"/>
          </a:blip>
          <a:srcRect l="4988" t="-362"/>
          <a:stretch>
            <a:fillRect/>
          </a:stretch>
        </p:blipFill>
        <p:spPr bwMode="auto">
          <a:xfrm>
            <a:off x="1" y="1225226"/>
            <a:ext cx="5408969" cy="3938812"/>
          </a:xfrm>
          <a:prstGeom prst="rect">
            <a:avLst/>
          </a:prstGeom>
          <a:noFill/>
          <a:effectLst/>
        </p:spPr>
      </p:pic>
      <p:sp>
        <p:nvSpPr>
          <p:cNvPr id="2" name="Rubrik 1"/>
          <p:cNvSpPr>
            <a:spLocks noGrp="1"/>
          </p:cNvSpPr>
          <p:nvPr>
            <p:ph type="ctrTitle" hasCustomPrompt="1"/>
          </p:nvPr>
        </p:nvSpPr>
        <p:spPr>
          <a:xfrm>
            <a:off x="1008000" y="1827900"/>
            <a:ext cx="6631200" cy="1069200"/>
          </a:xfrm>
        </p:spPr>
        <p:txBody>
          <a:bodyPr lIns="72000" tIns="36000" rIns="72000" bIns="36000" anchor="ctr" anchorCtr="0">
            <a:noAutofit/>
          </a:bodyPr>
          <a:lstStyle>
            <a:lvl1pPr algn="l">
              <a:defRPr sz="4400" b="0" baseline="0">
                <a:latin typeface="Verdana" pitchFamily="34" charset="0"/>
                <a:ea typeface="Verdana" pitchFamily="34" charset="0"/>
                <a:cs typeface="Verdana" pitchFamily="34" charset="0"/>
              </a:defRPr>
            </a:lvl1pPr>
          </a:lstStyle>
          <a:p>
            <a:r>
              <a:rPr lang="en-US" noProof="0" smtClean="0"/>
              <a:t>Episode name</a:t>
            </a:r>
            <a:endParaRPr lang="en-US" noProof="0"/>
          </a:p>
        </p:txBody>
      </p:sp>
      <p:sp>
        <p:nvSpPr>
          <p:cNvPr id="3" name="Underrubrik 2"/>
          <p:cNvSpPr>
            <a:spLocks noGrp="1"/>
          </p:cNvSpPr>
          <p:nvPr>
            <p:ph type="subTitle" idx="1" hasCustomPrompt="1"/>
          </p:nvPr>
        </p:nvSpPr>
        <p:spPr>
          <a:xfrm>
            <a:off x="1008000" y="2894400"/>
            <a:ext cx="6631200" cy="1405542"/>
          </a:xfrm>
        </p:spPr>
        <p:txBody>
          <a:bodyPr>
            <a:noAutofit/>
          </a:bodyPr>
          <a:lstStyle>
            <a:lvl1pPr marL="0" marR="0" indent="0" algn="l" defTabSz="914400" rtl="0" eaLnBrk="1" fontAlgn="auto" latinLnBrk="0" hangingPunct="1">
              <a:lnSpc>
                <a:spcPts val="2900"/>
              </a:lnSpc>
              <a:spcBef>
                <a:spcPts val="480"/>
              </a:spcBef>
              <a:spcAft>
                <a:spcPts val="0"/>
              </a:spcAft>
              <a:buClrTx/>
              <a:buSzPct val="93000"/>
              <a:buFont typeface="Verdana" pitchFamily="34" charset="0"/>
              <a:buNone/>
              <a:tabLst/>
              <a:defRPr sz="2400">
                <a:solidFill>
                  <a:schemeClr val="tx2"/>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0" dirty="0" smtClean="0"/>
              <a:t>Speaker or subtitle</a:t>
            </a:r>
          </a:p>
          <a:p>
            <a:pPr lvl="0"/>
            <a:endParaRPr lang="sv-SE" noProof="0" dirty="0" smtClean="0"/>
          </a:p>
        </p:txBody>
      </p:sp>
      <p:sp>
        <p:nvSpPr>
          <p:cNvPr id="11" name="Content Placeholder 10"/>
          <p:cNvSpPr>
            <a:spLocks noGrp="1"/>
          </p:cNvSpPr>
          <p:nvPr>
            <p:ph sz="quarter" idx="10" hasCustomPrompt="1"/>
          </p:nvPr>
        </p:nvSpPr>
        <p:spPr>
          <a:xfrm>
            <a:off x="971600" y="627534"/>
            <a:ext cx="6625108" cy="1008112"/>
          </a:xfrm>
        </p:spPr>
        <p:txBody>
          <a:bodyPr/>
          <a:lstStyle>
            <a:lvl1pPr marL="0" marR="0" indent="0" algn="l" defTabSz="914400" rtl="0" eaLnBrk="1" fontAlgn="auto" latinLnBrk="0" hangingPunct="1">
              <a:lnSpc>
                <a:spcPts val="2900"/>
              </a:lnSpc>
              <a:spcBef>
                <a:spcPct val="20000"/>
              </a:spcBef>
              <a:spcAft>
                <a:spcPts val="0"/>
              </a:spcAft>
              <a:buClrTx/>
              <a:buSzPct val="93000"/>
              <a:buFont typeface="Verdana" pitchFamily="34" charset="0"/>
              <a:buNone/>
              <a:tabLst/>
              <a:defRPr/>
            </a:lvl1pPr>
          </a:lstStyle>
          <a:p>
            <a:pPr lvl="0"/>
            <a:r>
              <a:rPr lang="en-US" noProof="0" dirty="0" smtClean="0"/>
              <a:t>Course/Serial</a:t>
            </a:r>
          </a:p>
        </p:txBody>
      </p:sp>
    </p:spTree>
    <p:extLst>
      <p:ext uri="{BB962C8B-B14F-4D97-AF65-F5344CB8AC3E}">
        <p14:creationId xmlns:p14="http://schemas.microsoft.com/office/powerpoint/2010/main" val="37359635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First page - Olive branch">
    <p:spTree>
      <p:nvGrpSpPr>
        <p:cNvPr id="1" name=""/>
        <p:cNvGrpSpPr/>
        <p:nvPr/>
      </p:nvGrpSpPr>
      <p:grpSpPr>
        <a:xfrm>
          <a:off x="0" y="0"/>
          <a:ext cx="0" cy="0"/>
          <a:chOff x="0" y="0"/>
          <a:chExt cx="0" cy="0"/>
        </a:xfrm>
      </p:grpSpPr>
      <p:pic>
        <p:nvPicPr>
          <p:cNvPr id="5" name="Picture 9" descr="SU_PPT_olivkvist"/>
          <p:cNvPicPr>
            <a:picLocks noChangeAspect="1" noChangeArrowheads="1"/>
          </p:cNvPicPr>
          <p:nvPr userDrawn="1"/>
        </p:nvPicPr>
        <p:blipFill>
          <a:blip r:embed="rId2" cstate="print">
            <a:alphaModFix amt="55000"/>
          </a:blip>
          <a:srcRect l="1746"/>
          <a:stretch>
            <a:fillRect/>
          </a:stretch>
        </p:blipFill>
        <p:spPr bwMode="auto">
          <a:xfrm>
            <a:off x="1589" y="238124"/>
            <a:ext cx="5161507" cy="4905756"/>
          </a:xfrm>
          <a:prstGeom prst="rect">
            <a:avLst/>
          </a:prstGeom>
          <a:noFill/>
        </p:spPr>
      </p:pic>
      <p:sp>
        <p:nvSpPr>
          <p:cNvPr id="11" name="Content Placeholder 10"/>
          <p:cNvSpPr>
            <a:spLocks noGrp="1"/>
          </p:cNvSpPr>
          <p:nvPr>
            <p:ph sz="quarter" idx="10" hasCustomPrompt="1"/>
          </p:nvPr>
        </p:nvSpPr>
        <p:spPr>
          <a:xfrm>
            <a:off x="971600" y="627534"/>
            <a:ext cx="6625108" cy="1008112"/>
          </a:xfrm>
        </p:spPr>
        <p:txBody>
          <a:bodyPr/>
          <a:lstStyle>
            <a:lvl1pPr marL="0" marR="0" indent="0" algn="l" defTabSz="914400" rtl="0" eaLnBrk="1" fontAlgn="auto" latinLnBrk="0" hangingPunct="1">
              <a:lnSpc>
                <a:spcPts val="2900"/>
              </a:lnSpc>
              <a:spcBef>
                <a:spcPct val="20000"/>
              </a:spcBef>
              <a:spcAft>
                <a:spcPts val="0"/>
              </a:spcAft>
              <a:buClrTx/>
              <a:buSzPct val="93000"/>
              <a:buFont typeface="Verdana" pitchFamily="34" charset="0"/>
              <a:buNone/>
              <a:tabLst/>
              <a:defRPr/>
            </a:lvl1pPr>
          </a:lstStyle>
          <a:p>
            <a:pPr lvl="0"/>
            <a:r>
              <a:rPr lang="en-US" noProof="0" dirty="0" smtClean="0"/>
              <a:t>Course/Serial</a:t>
            </a:r>
          </a:p>
        </p:txBody>
      </p:sp>
      <p:sp>
        <p:nvSpPr>
          <p:cNvPr id="6" name="Rubrik 1"/>
          <p:cNvSpPr>
            <a:spLocks noGrp="1"/>
          </p:cNvSpPr>
          <p:nvPr>
            <p:ph type="ctrTitle" hasCustomPrompt="1"/>
          </p:nvPr>
        </p:nvSpPr>
        <p:spPr>
          <a:xfrm>
            <a:off x="1008000" y="1827900"/>
            <a:ext cx="6631200" cy="1069200"/>
          </a:xfrm>
        </p:spPr>
        <p:txBody>
          <a:bodyPr lIns="72000" tIns="36000" rIns="72000" bIns="36000" anchor="ctr" anchorCtr="0">
            <a:noAutofit/>
          </a:bodyPr>
          <a:lstStyle>
            <a:lvl1pPr algn="l">
              <a:defRPr sz="4400" b="0" baseline="0">
                <a:latin typeface="Verdana" pitchFamily="34" charset="0"/>
                <a:ea typeface="Verdana" pitchFamily="34" charset="0"/>
                <a:cs typeface="Verdana" pitchFamily="34" charset="0"/>
              </a:defRPr>
            </a:lvl1pPr>
          </a:lstStyle>
          <a:p>
            <a:r>
              <a:rPr lang="en-US" noProof="0" smtClean="0"/>
              <a:t>Episode name</a:t>
            </a:r>
            <a:endParaRPr lang="en-US" noProof="0"/>
          </a:p>
        </p:txBody>
      </p:sp>
      <p:sp>
        <p:nvSpPr>
          <p:cNvPr id="7" name="Underrubrik 2"/>
          <p:cNvSpPr>
            <a:spLocks noGrp="1"/>
          </p:cNvSpPr>
          <p:nvPr>
            <p:ph type="subTitle" idx="1" hasCustomPrompt="1"/>
          </p:nvPr>
        </p:nvSpPr>
        <p:spPr>
          <a:xfrm>
            <a:off x="1008000" y="2894400"/>
            <a:ext cx="6631200" cy="1405542"/>
          </a:xfrm>
        </p:spPr>
        <p:txBody>
          <a:bodyPr>
            <a:noAutofit/>
          </a:bodyPr>
          <a:lstStyle>
            <a:lvl1pPr marL="0" marR="0" indent="0" algn="l" defTabSz="914400" rtl="0" eaLnBrk="1" fontAlgn="auto" latinLnBrk="0" hangingPunct="1">
              <a:lnSpc>
                <a:spcPts val="2900"/>
              </a:lnSpc>
              <a:spcBef>
                <a:spcPts val="480"/>
              </a:spcBef>
              <a:spcAft>
                <a:spcPts val="0"/>
              </a:spcAft>
              <a:buClrTx/>
              <a:buSzPct val="93000"/>
              <a:buFont typeface="Verdana" pitchFamily="34" charset="0"/>
              <a:buNone/>
              <a:tabLst/>
              <a:defRPr sz="2400">
                <a:solidFill>
                  <a:schemeClr val="tx2"/>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0" dirty="0" smtClean="0"/>
              <a:t>Speaker or subtitle</a:t>
            </a:r>
          </a:p>
          <a:p>
            <a:pPr lvl="0"/>
            <a:endParaRPr lang="sv-SE" noProof="0" dirty="0" smtClean="0"/>
          </a:p>
        </p:txBody>
      </p:sp>
    </p:spTree>
    <p:extLst>
      <p:ext uri="{BB962C8B-B14F-4D97-AF65-F5344CB8AC3E}">
        <p14:creationId xmlns:p14="http://schemas.microsoft.com/office/powerpoint/2010/main" val="102375411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First page - Crowns">
    <p:spTree>
      <p:nvGrpSpPr>
        <p:cNvPr id="1" name=""/>
        <p:cNvGrpSpPr/>
        <p:nvPr/>
      </p:nvGrpSpPr>
      <p:grpSpPr>
        <a:xfrm>
          <a:off x="0" y="0"/>
          <a:ext cx="0" cy="0"/>
          <a:chOff x="0" y="0"/>
          <a:chExt cx="0" cy="0"/>
        </a:xfrm>
      </p:grpSpPr>
      <p:pic>
        <p:nvPicPr>
          <p:cNvPr id="6" name="Picture 9" descr="SU_PPT_kronor"/>
          <p:cNvPicPr>
            <a:picLocks noChangeAspect="1" noChangeArrowheads="1"/>
          </p:cNvPicPr>
          <p:nvPr userDrawn="1"/>
        </p:nvPicPr>
        <p:blipFill>
          <a:blip r:embed="rId2" cstate="print">
            <a:alphaModFix amt="55000"/>
          </a:blip>
          <a:srcRect/>
          <a:stretch>
            <a:fillRect/>
          </a:stretch>
        </p:blipFill>
        <p:spPr bwMode="auto">
          <a:xfrm>
            <a:off x="0" y="1262062"/>
            <a:ext cx="4197096" cy="3881628"/>
          </a:xfrm>
          <a:prstGeom prst="rect">
            <a:avLst/>
          </a:prstGeom>
          <a:noFill/>
        </p:spPr>
      </p:pic>
      <p:sp>
        <p:nvSpPr>
          <p:cNvPr id="12" name="Content Placeholder 10"/>
          <p:cNvSpPr>
            <a:spLocks noGrp="1"/>
          </p:cNvSpPr>
          <p:nvPr>
            <p:ph sz="quarter" idx="10" hasCustomPrompt="1"/>
          </p:nvPr>
        </p:nvSpPr>
        <p:spPr>
          <a:xfrm>
            <a:off x="971600" y="627534"/>
            <a:ext cx="6625108" cy="1008112"/>
          </a:xfrm>
        </p:spPr>
        <p:txBody>
          <a:bodyPr/>
          <a:lstStyle>
            <a:lvl1pPr marL="0" marR="0" indent="0" algn="l" defTabSz="914400" rtl="0" eaLnBrk="1" fontAlgn="auto" latinLnBrk="0" hangingPunct="1">
              <a:lnSpc>
                <a:spcPts val="2900"/>
              </a:lnSpc>
              <a:spcBef>
                <a:spcPct val="20000"/>
              </a:spcBef>
              <a:spcAft>
                <a:spcPts val="0"/>
              </a:spcAft>
              <a:buClrTx/>
              <a:buSzPct val="93000"/>
              <a:buFont typeface="Verdana" pitchFamily="34" charset="0"/>
              <a:buNone/>
              <a:tabLst/>
              <a:defRPr/>
            </a:lvl1pPr>
          </a:lstStyle>
          <a:p>
            <a:pPr lvl="0"/>
            <a:r>
              <a:rPr lang="en-US" noProof="0" dirty="0" smtClean="0"/>
              <a:t>Course/Serial</a:t>
            </a:r>
          </a:p>
        </p:txBody>
      </p:sp>
      <p:sp>
        <p:nvSpPr>
          <p:cNvPr id="7" name="Rubrik 1"/>
          <p:cNvSpPr>
            <a:spLocks noGrp="1"/>
          </p:cNvSpPr>
          <p:nvPr>
            <p:ph type="ctrTitle" hasCustomPrompt="1"/>
          </p:nvPr>
        </p:nvSpPr>
        <p:spPr>
          <a:xfrm>
            <a:off x="1008000" y="1827900"/>
            <a:ext cx="6631200" cy="1069200"/>
          </a:xfrm>
        </p:spPr>
        <p:txBody>
          <a:bodyPr lIns="72000" tIns="36000" rIns="72000" bIns="36000" anchor="ctr" anchorCtr="0">
            <a:noAutofit/>
          </a:bodyPr>
          <a:lstStyle>
            <a:lvl1pPr algn="l">
              <a:defRPr sz="4400" b="0" baseline="0">
                <a:latin typeface="Verdana" pitchFamily="34" charset="0"/>
                <a:ea typeface="Verdana" pitchFamily="34" charset="0"/>
                <a:cs typeface="Verdana" pitchFamily="34" charset="0"/>
              </a:defRPr>
            </a:lvl1pPr>
          </a:lstStyle>
          <a:p>
            <a:r>
              <a:rPr lang="en-US" noProof="0" smtClean="0"/>
              <a:t>Episode name</a:t>
            </a:r>
            <a:endParaRPr lang="en-US" noProof="0"/>
          </a:p>
        </p:txBody>
      </p:sp>
      <p:sp>
        <p:nvSpPr>
          <p:cNvPr id="8" name="Underrubrik 2"/>
          <p:cNvSpPr>
            <a:spLocks noGrp="1"/>
          </p:cNvSpPr>
          <p:nvPr>
            <p:ph type="subTitle" idx="1" hasCustomPrompt="1"/>
          </p:nvPr>
        </p:nvSpPr>
        <p:spPr>
          <a:xfrm>
            <a:off x="1008000" y="2894400"/>
            <a:ext cx="6631200" cy="1405542"/>
          </a:xfrm>
        </p:spPr>
        <p:txBody>
          <a:bodyPr>
            <a:noAutofit/>
          </a:bodyPr>
          <a:lstStyle>
            <a:lvl1pPr marL="0" marR="0" indent="0" algn="l" defTabSz="914400" rtl="0" eaLnBrk="1" fontAlgn="auto" latinLnBrk="0" hangingPunct="1">
              <a:lnSpc>
                <a:spcPts val="2900"/>
              </a:lnSpc>
              <a:spcBef>
                <a:spcPts val="480"/>
              </a:spcBef>
              <a:spcAft>
                <a:spcPts val="0"/>
              </a:spcAft>
              <a:buClrTx/>
              <a:buSzPct val="93000"/>
              <a:buFont typeface="Verdana" pitchFamily="34" charset="0"/>
              <a:buNone/>
              <a:tabLst/>
              <a:defRPr sz="2400">
                <a:solidFill>
                  <a:schemeClr val="tx2"/>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0" dirty="0" smtClean="0"/>
              <a:t>Speaker or subtitle</a:t>
            </a:r>
          </a:p>
          <a:p>
            <a:pPr lvl="0"/>
            <a:endParaRPr lang="sv-SE" noProof="0" dirty="0" smtClean="0"/>
          </a:p>
        </p:txBody>
      </p:sp>
    </p:spTree>
    <p:extLst>
      <p:ext uri="{BB962C8B-B14F-4D97-AF65-F5344CB8AC3E}">
        <p14:creationId xmlns:p14="http://schemas.microsoft.com/office/powerpoint/2010/main" val="324250758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First page">
    <p:spTree>
      <p:nvGrpSpPr>
        <p:cNvPr id="1" name=""/>
        <p:cNvGrpSpPr/>
        <p:nvPr/>
      </p:nvGrpSpPr>
      <p:grpSpPr>
        <a:xfrm>
          <a:off x="0" y="0"/>
          <a:ext cx="0" cy="0"/>
          <a:chOff x="0" y="0"/>
          <a:chExt cx="0" cy="0"/>
        </a:xfrm>
      </p:grpSpPr>
      <p:sp>
        <p:nvSpPr>
          <p:cNvPr id="10" name="Content Placeholder 10"/>
          <p:cNvSpPr>
            <a:spLocks noGrp="1"/>
          </p:cNvSpPr>
          <p:nvPr>
            <p:ph sz="quarter" idx="10" hasCustomPrompt="1"/>
          </p:nvPr>
        </p:nvSpPr>
        <p:spPr>
          <a:xfrm>
            <a:off x="971600" y="627534"/>
            <a:ext cx="6625108" cy="1008112"/>
          </a:xfrm>
        </p:spPr>
        <p:txBody>
          <a:bodyPr/>
          <a:lstStyle>
            <a:lvl1pPr marL="0" marR="0" indent="0" algn="l" defTabSz="914400" rtl="0" eaLnBrk="1" fontAlgn="auto" latinLnBrk="0" hangingPunct="1">
              <a:lnSpc>
                <a:spcPts val="2900"/>
              </a:lnSpc>
              <a:spcBef>
                <a:spcPct val="20000"/>
              </a:spcBef>
              <a:spcAft>
                <a:spcPts val="0"/>
              </a:spcAft>
              <a:buClrTx/>
              <a:buSzPct val="93000"/>
              <a:buFont typeface="Verdana" pitchFamily="34" charset="0"/>
              <a:buNone/>
              <a:tabLst/>
              <a:defRPr/>
            </a:lvl1pPr>
          </a:lstStyle>
          <a:p>
            <a:pPr lvl="0"/>
            <a:r>
              <a:rPr lang="en-US" noProof="0" dirty="0" smtClean="0"/>
              <a:t>Course/Serial</a:t>
            </a:r>
          </a:p>
        </p:txBody>
      </p:sp>
      <p:sp>
        <p:nvSpPr>
          <p:cNvPr id="5" name="Rubrik 1"/>
          <p:cNvSpPr>
            <a:spLocks noGrp="1"/>
          </p:cNvSpPr>
          <p:nvPr>
            <p:ph type="ctrTitle" hasCustomPrompt="1"/>
          </p:nvPr>
        </p:nvSpPr>
        <p:spPr>
          <a:xfrm>
            <a:off x="1008000" y="1827900"/>
            <a:ext cx="6631200" cy="1069200"/>
          </a:xfrm>
        </p:spPr>
        <p:txBody>
          <a:bodyPr lIns="72000" tIns="36000" rIns="72000" bIns="36000" anchor="ctr" anchorCtr="0">
            <a:noAutofit/>
          </a:bodyPr>
          <a:lstStyle>
            <a:lvl1pPr algn="l">
              <a:defRPr sz="4400" b="0" baseline="0">
                <a:latin typeface="Verdana" pitchFamily="34" charset="0"/>
                <a:ea typeface="Verdana" pitchFamily="34" charset="0"/>
                <a:cs typeface="Verdana" pitchFamily="34" charset="0"/>
              </a:defRPr>
            </a:lvl1pPr>
          </a:lstStyle>
          <a:p>
            <a:r>
              <a:rPr lang="en-US" noProof="0" smtClean="0"/>
              <a:t>Episode name</a:t>
            </a:r>
            <a:endParaRPr lang="en-US" noProof="0"/>
          </a:p>
        </p:txBody>
      </p:sp>
      <p:sp>
        <p:nvSpPr>
          <p:cNvPr id="6" name="Underrubrik 2"/>
          <p:cNvSpPr>
            <a:spLocks noGrp="1"/>
          </p:cNvSpPr>
          <p:nvPr>
            <p:ph type="subTitle" idx="1" hasCustomPrompt="1"/>
          </p:nvPr>
        </p:nvSpPr>
        <p:spPr>
          <a:xfrm>
            <a:off x="1008000" y="2894400"/>
            <a:ext cx="6631200" cy="1405542"/>
          </a:xfrm>
        </p:spPr>
        <p:txBody>
          <a:bodyPr>
            <a:noAutofit/>
          </a:bodyPr>
          <a:lstStyle>
            <a:lvl1pPr marL="0" marR="0" indent="0" algn="l" defTabSz="914400" rtl="0" eaLnBrk="1" fontAlgn="auto" latinLnBrk="0" hangingPunct="1">
              <a:lnSpc>
                <a:spcPts val="2900"/>
              </a:lnSpc>
              <a:spcBef>
                <a:spcPts val="480"/>
              </a:spcBef>
              <a:spcAft>
                <a:spcPts val="0"/>
              </a:spcAft>
              <a:buClrTx/>
              <a:buSzPct val="93000"/>
              <a:buFont typeface="Verdana" pitchFamily="34" charset="0"/>
              <a:buNone/>
              <a:tabLst/>
              <a:defRPr sz="2400">
                <a:solidFill>
                  <a:schemeClr val="tx2"/>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0" dirty="0" smtClean="0"/>
              <a:t>Speaker or subtitle</a:t>
            </a:r>
          </a:p>
          <a:p>
            <a:pPr lvl="0"/>
            <a:endParaRPr lang="sv-SE" noProof="0" dirty="0" smtClean="0"/>
          </a:p>
        </p:txBody>
      </p:sp>
    </p:spTree>
    <p:extLst>
      <p:ext uri="{BB962C8B-B14F-4D97-AF65-F5344CB8AC3E}">
        <p14:creationId xmlns:p14="http://schemas.microsoft.com/office/powerpoint/2010/main" val="302914518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Heading and content">
    <p:spTree>
      <p:nvGrpSpPr>
        <p:cNvPr id="1" name=""/>
        <p:cNvGrpSpPr/>
        <p:nvPr/>
      </p:nvGrpSpPr>
      <p:grpSpPr>
        <a:xfrm>
          <a:off x="0" y="0"/>
          <a:ext cx="0" cy="0"/>
          <a:chOff x="0" y="0"/>
          <a:chExt cx="0" cy="0"/>
        </a:xfrm>
      </p:grpSpPr>
      <p:sp>
        <p:nvSpPr>
          <p:cNvPr id="2" name="Rubrik 1"/>
          <p:cNvSpPr>
            <a:spLocks noGrp="1"/>
          </p:cNvSpPr>
          <p:nvPr>
            <p:ph type="title"/>
          </p:nvPr>
        </p:nvSpPr>
        <p:spPr>
          <a:xfrm>
            <a:off x="792000" y="627534"/>
            <a:ext cx="6850800" cy="596700"/>
          </a:xfrm>
        </p:spPr>
        <p:txBody>
          <a:bodyPr anchor="t" anchorCtr="0">
            <a:noAutofit/>
          </a:bodyPr>
          <a:lstStyle>
            <a:lvl1pPr>
              <a:defRPr sz="2800"/>
            </a:lvl1pPr>
          </a:lstStyle>
          <a:p>
            <a:r>
              <a:rPr lang="sv-SE" noProof="0" smtClean="0"/>
              <a:t>Click to edit Master title style</a:t>
            </a:r>
            <a:endParaRPr lang="sv-SE" noProof="0"/>
          </a:p>
        </p:txBody>
      </p:sp>
      <p:sp>
        <p:nvSpPr>
          <p:cNvPr id="3" name="Platshållare för innehåll 2"/>
          <p:cNvSpPr>
            <a:spLocks noGrp="1"/>
          </p:cNvSpPr>
          <p:nvPr>
            <p:ph idx="1"/>
          </p:nvPr>
        </p:nvSpPr>
        <p:spPr>
          <a:xfrm>
            <a:off x="792000" y="1275534"/>
            <a:ext cx="6850800" cy="3240432"/>
          </a:xfrm>
        </p:spPr>
        <p:txBody>
          <a:bodyPr>
            <a:normAutofit/>
          </a:bodyPr>
          <a:lstStyle>
            <a:lvl1pPr>
              <a:defRPr sz="2400"/>
            </a:lvl1pPr>
            <a:lvl2pPr>
              <a:defRPr sz="2400"/>
            </a:lvl2pPr>
            <a:lvl3pPr>
              <a:defRPr sz="2400"/>
            </a:lvl3pPr>
            <a:lvl4pPr>
              <a:defRPr sz="2400"/>
            </a:lvl4pPr>
            <a:lvl5pPr>
              <a:defRPr sz="2400"/>
            </a:lvl5pPr>
          </a:lstStyle>
          <a:p>
            <a:pPr lvl="0"/>
            <a:r>
              <a:rPr lang="sv-SE" noProof="0" smtClean="0"/>
              <a:t>Click to edit Master text styles</a:t>
            </a:r>
          </a:p>
          <a:p>
            <a:pPr lvl="1"/>
            <a:r>
              <a:rPr lang="sv-SE" noProof="0" smtClean="0"/>
              <a:t>Second level</a:t>
            </a:r>
          </a:p>
          <a:p>
            <a:pPr lvl="2"/>
            <a:r>
              <a:rPr lang="sv-SE" noProof="0" smtClean="0"/>
              <a:t>Third level</a:t>
            </a:r>
          </a:p>
          <a:p>
            <a:pPr lvl="3"/>
            <a:r>
              <a:rPr lang="sv-SE" noProof="0" smtClean="0"/>
              <a:t>Fourth level</a:t>
            </a:r>
          </a:p>
          <a:p>
            <a:pPr lvl="4"/>
            <a:r>
              <a:rPr lang="sv-SE" noProof="0" smtClean="0"/>
              <a:t>Fifth level</a:t>
            </a:r>
            <a:endParaRPr lang="sv-SE" noProof="0"/>
          </a:p>
        </p:txBody>
      </p:sp>
    </p:spTree>
    <p:extLst>
      <p:ext uri="{BB962C8B-B14F-4D97-AF65-F5344CB8AC3E}">
        <p14:creationId xmlns:p14="http://schemas.microsoft.com/office/powerpoint/2010/main" val="6878076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Förstasida - Kronor">
    <p:spTree>
      <p:nvGrpSpPr>
        <p:cNvPr id="1" name=""/>
        <p:cNvGrpSpPr/>
        <p:nvPr/>
      </p:nvGrpSpPr>
      <p:grpSpPr>
        <a:xfrm>
          <a:off x="0" y="0"/>
          <a:ext cx="0" cy="0"/>
          <a:chOff x="0" y="0"/>
          <a:chExt cx="0" cy="0"/>
        </a:xfrm>
      </p:grpSpPr>
      <p:pic>
        <p:nvPicPr>
          <p:cNvPr id="6" name="Picture 9" descr="SU_PPT_kronor"/>
          <p:cNvPicPr>
            <a:picLocks noChangeAspect="1" noChangeArrowheads="1"/>
          </p:cNvPicPr>
          <p:nvPr userDrawn="1"/>
        </p:nvPicPr>
        <p:blipFill>
          <a:blip r:embed="rId2" cstate="print">
            <a:alphaModFix amt="55000"/>
          </a:blip>
          <a:srcRect/>
          <a:stretch>
            <a:fillRect/>
          </a:stretch>
        </p:blipFill>
        <p:spPr bwMode="auto">
          <a:xfrm>
            <a:off x="0" y="1262062"/>
            <a:ext cx="4197096" cy="3881628"/>
          </a:xfrm>
          <a:prstGeom prst="rect">
            <a:avLst/>
          </a:prstGeom>
          <a:noFill/>
        </p:spPr>
      </p:pic>
      <p:sp>
        <p:nvSpPr>
          <p:cNvPr id="2" name="Rubrik 1"/>
          <p:cNvSpPr>
            <a:spLocks noGrp="1"/>
          </p:cNvSpPr>
          <p:nvPr>
            <p:ph type="ctrTitle" hasCustomPrompt="1"/>
          </p:nvPr>
        </p:nvSpPr>
        <p:spPr>
          <a:xfrm>
            <a:off x="1008000" y="1827900"/>
            <a:ext cx="6631200" cy="1069200"/>
          </a:xfrm>
        </p:spPr>
        <p:txBody>
          <a:bodyPr lIns="72000" tIns="36000" rIns="72000" bIns="36000" anchor="ctr" anchorCtr="0">
            <a:normAutofit/>
          </a:bodyPr>
          <a:lstStyle>
            <a:lvl1pPr algn="l">
              <a:defRPr sz="4400" b="0">
                <a:latin typeface="Verdana" pitchFamily="34" charset="0"/>
                <a:ea typeface="Verdana" pitchFamily="34" charset="0"/>
                <a:cs typeface="Verdana" pitchFamily="34" charset="0"/>
              </a:defRPr>
            </a:lvl1pPr>
          </a:lstStyle>
          <a:p>
            <a:r>
              <a:rPr lang="sv-SE" noProof="0" smtClean="0"/>
              <a:t>Avsnittsnamn</a:t>
            </a:r>
            <a:endParaRPr lang="sv-SE" noProof="0"/>
          </a:p>
        </p:txBody>
      </p:sp>
      <p:sp>
        <p:nvSpPr>
          <p:cNvPr id="11" name="Content Placeholder 10"/>
          <p:cNvSpPr>
            <a:spLocks noGrp="1"/>
          </p:cNvSpPr>
          <p:nvPr>
            <p:ph sz="quarter" idx="10" hasCustomPrompt="1"/>
          </p:nvPr>
        </p:nvSpPr>
        <p:spPr>
          <a:xfrm>
            <a:off x="971600" y="627534"/>
            <a:ext cx="6625108" cy="1008112"/>
          </a:xfrm>
        </p:spPr>
        <p:txBody>
          <a:bodyPr/>
          <a:lstStyle>
            <a:lvl1pPr marL="0" indent="0">
              <a:buNone/>
              <a:defRPr/>
            </a:lvl1pPr>
          </a:lstStyle>
          <a:p>
            <a:pPr lvl="0"/>
            <a:r>
              <a:rPr lang="sv-SE" noProof="0" dirty="0" smtClean="0"/>
              <a:t>Kurs/Programserie</a:t>
            </a:r>
            <a:endParaRPr lang="sv-SE" noProof="0" dirty="0"/>
          </a:p>
        </p:txBody>
      </p:sp>
      <p:sp>
        <p:nvSpPr>
          <p:cNvPr id="7" name="Underrubrik 2"/>
          <p:cNvSpPr>
            <a:spLocks noGrp="1"/>
          </p:cNvSpPr>
          <p:nvPr>
            <p:ph type="subTitle" idx="1" hasCustomPrompt="1"/>
          </p:nvPr>
        </p:nvSpPr>
        <p:spPr>
          <a:xfrm>
            <a:off x="1008000" y="2894400"/>
            <a:ext cx="6631200" cy="1045502"/>
          </a:xfrm>
        </p:spPr>
        <p:txBody>
          <a:bodyPr>
            <a:noAutofit/>
          </a:bodyPr>
          <a:lstStyle>
            <a:lvl1pPr marL="0" marR="0" indent="0" algn="l" defTabSz="914400" rtl="0" eaLnBrk="1" fontAlgn="auto" latinLnBrk="0" hangingPunct="1">
              <a:lnSpc>
                <a:spcPts val="2900"/>
              </a:lnSpc>
              <a:spcBef>
                <a:spcPts val="480"/>
              </a:spcBef>
              <a:spcAft>
                <a:spcPts val="0"/>
              </a:spcAft>
              <a:buClrTx/>
              <a:buSzPct val="93000"/>
              <a:buFont typeface="Verdana" pitchFamily="34" charset="0"/>
              <a:buNone/>
              <a:tabLst/>
              <a:defRPr sz="2400">
                <a:solidFill>
                  <a:schemeClr val="tx2"/>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noProof="0" dirty="0" smtClean="0"/>
              <a:t>Talare eller underrubrik</a:t>
            </a:r>
          </a:p>
        </p:txBody>
      </p:sp>
    </p:spTree>
    <p:extLst>
      <p:ext uri="{BB962C8B-B14F-4D97-AF65-F5344CB8AC3E}">
        <p14:creationId xmlns:p14="http://schemas.microsoft.com/office/powerpoint/2010/main" val="65828901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Chapter - Fire">
    <p:spTree>
      <p:nvGrpSpPr>
        <p:cNvPr id="1" name=""/>
        <p:cNvGrpSpPr/>
        <p:nvPr/>
      </p:nvGrpSpPr>
      <p:grpSpPr>
        <a:xfrm>
          <a:off x="0" y="0"/>
          <a:ext cx="0" cy="0"/>
          <a:chOff x="0" y="0"/>
          <a:chExt cx="0" cy="0"/>
        </a:xfrm>
      </p:grpSpPr>
      <p:pic>
        <p:nvPicPr>
          <p:cNvPr id="7" name="Picture 2" descr="SU_PPT_eld"/>
          <p:cNvPicPr>
            <a:picLocks noChangeAspect="1" noChangeArrowheads="1"/>
          </p:cNvPicPr>
          <p:nvPr userDrawn="1"/>
        </p:nvPicPr>
        <p:blipFill>
          <a:blip r:embed="rId2" cstate="print">
            <a:alphaModFix amt="55000"/>
          </a:blip>
          <a:srcRect l="4988" t="-362"/>
          <a:stretch>
            <a:fillRect/>
          </a:stretch>
        </p:blipFill>
        <p:spPr bwMode="auto">
          <a:xfrm>
            <a:off x="1" y="1225226"/>
            <a:ext cx="5408969" cy="3938812"/>
          </a:xfrm>
          <a:prstGeom prst="rect">
            <a:avLst/>
          </a:prstGeom>
          <a:noFill/>
          <a:effectLst/>
        </p:spPr>
      </p:pic>
      <p:sp>
        <p:nvSpPr>
          <p:cNvPr id="2" name="Rubrik 1"/>
          <p:cNvSpPr>
            <a:spLocks noGrp="1"/>
          </p:cNvSpPr>
          <p:nvPr>
            <p:ph type="ctrTitle"/>
          </p:nvPr>
        </p:nvSpPr>
        <p:spPr>
          <a:xfrm>
            <a:off x="1008000" y="1827900"/>
            <a:ext cx="6631200" cy="1069200"/>
          </a:xfrm>
        </p:spPr>
        <p:txBody>
          <a:bodyPr lIns="72000" tIns="36000" rIns="72000" bIns="36000" anchor="ctr" anchorCtr="0">
            <a:noAutofit/>
          </a:bodyPr>
          <a:lstStyle>
            <a:lvl1pPr algn="l">
              <a:defRPr sz="4400" b="0">
                <a:latin typeface="Verdana" pitchFamily="34" charset="0"/>
                <a:ea typeface="Verdana" pitchFamily="34" charset="0"/>
                <a:cs typeface="Verdana" pitchFamily="34" charset="0"/>
              </a:defRPr>
            </a:lvl1pPr>
          </a:lstStyle>
          <a:p>
            <a:r>
              <a:rPr lang="sv-SE" noProof="0" dirty="0" err="1" smtClean="0"/>
              <a:t>Click</a:t>
            </a:r>
            <a:r>
              <a:rPr lang="sv-SE" noProof="0" dirty="0" smtClean="0"/>
              <a:t> </a:t>
            </a:r>
            <a:r>
              <a:rPr lang="sv-SE" noProof="0" dirty="0" err="1" smtClean="0"/>
              <a:t>to</a:t>
            </a:r>
            <a:r>
              <a:rPr lang="sv-SE" noProof="0" dirty="0" smtClean="0"/>
              <a:t> </a:t>
            </a:r>
            <a:r>
              <a:rPr lang="sv-SE" noProof="0" dirty="0" err="1" smtClean="0"/>
              <a:t>edit</a:t>
            </a:r>
            <a:r>
              <a:rPr lang="sv-SE" noProof="0" dirty="0" smtClean="0"/>
              <a:t> Master </a:t>
            </a:r>
            <a:r>
              <a:rPr lang="sv-SE" noProof="0" dirty="0" err="1" smtClean="0"/>
              <a:t>title</a:t>
            </a:r>
            <a:r>
              <a:rPr lang="sv-SE" noProof="0" dirty="0" smtClean="0"/>
              <a:t> style</a:t>
            </a:r>
            <a:endParaRPr lang="sv-SE" noProof="0" dirty="0"/>
          </a:p>
        </p:txBody>
      </p:sp>
      <p:sp>
        <p:nvSpPr>
          <p:cNvPr id="3" name="Underrubrik 2"/>
          <p:cNvSpPr>
            <a:spLocks noGrp="1"/>
          </p:cNvSpPr>
          <p:nvPr>
            <p:ph type="subTitle" idx="1"/>
          </p:nvPr>
        </p:nvSpPr>
        <p:spPr>
          <a:xfrm>
            <a:off x="1008000" y="2894400"/>
            <a:ext cx="6631200" cy="1621566"/>
          </a:xfrm>
        </p:spPr>
        <p:txBody>
          <a:bodyPr>
            <a:noAutofit/>
          </a:bodyPr>
          <a:lstStyle>
            <a:lvl1pPr marL="0" indent="0" algn="l">
              <a:lnSpc>
                <a:spcPts val="2900"/>
              </a:lnSpc>
              <a:spcBef>
                <a:spcPts val="480"/>
              </a:spcBef>
              <a:buNone/>
              <a:defRPr sz="2000">
                <a:solidFill>
                  <a:schemeClr val="tx2"/>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noProof="0" smtClean="0"/>
              <a:t>Click to edit Master subtitle style</a:t>
            </a:r>
            <a:endParaRPr lang="sv-SE" noProof="0"/>
          </a:p>
        </p:txBody>
      </p:sp>
    </p:spTree>
    <p:extLst>
      <p:ext uri="{BB962C8B-B14F-4D97-AF65-F5344CB8AC3E}">
        <p14:creationId xmlns:p14="http://schemas.microsoft.com/office/powerpoint/2010/main" val="159836066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hapter - Olive branch">
    <p:spTree>
      <p:nvGrpSpPr>
        <p:cNvPr id="1" name=""/>
        <p:cNvGrpSpPr/>
        <p:nvPr/>
      </p:nvGrpSpPr>
      <p:grpSpPr>
        <a:xfrm>
          <a:off x="0" y="0"/>
          <a:ext cx="0" cy="0"/>
          <a:chOff x="0" y="0"/>
          <a:chExt cx="0" cy="0"/>
        </a:xfrm>
      </p:grpSpPr>
      <p:pic>
        <p:nvPicPr>
          <p:cNvPr id="5" name="Picture 9" descr="SU_PPT_olivkvist"/>
          <p:cNvPicPr>
            <a:picLocks noChangeAspect="1" noChangeArrowheads="1"/>
          </p:cNvPicPr>
          <p:nvPr userDrawn="1"/>
        </p:nvPicPr>
        <p:blipFill>
          <a:blip r:embed="rId2" cstate="print">
            <a:alphaModFix amt="55000"/>
          </a:blip>
          <a:srcRect l="1746"/>
          <a:stretch>
            <a:fillRect/>
          </a:stretch>
        </p:blipFill>
        <p:spPr bwMode="auto">
          <a:xfrm>
            <a:off x="1589" y="238124"/>
            <a:ext cx="5161507" cy="4905756"/>
          </a:xfrm>
          <a:prstGeom prst="rect">
            <a:avLst/>
          </a:prstGeom>
          <a:noFill/>
        </p:spPr>
      </p:pic>
      <p:sp>
        <p:nvSpPr>
          <p:cNvPr id="8" name="Rubrik 1"/>
          <p:cNvSpPr>
            <a:spLocks noGrp="1"/>
          </p:cNvSpPr>
          <p:nvPr>
            <p:ph type="ctrTitle"/>
          </p:nvPr>
        </p:nvSpPr>
        <p:spPr>
          <a:xfrm>
            <a:off x="1008000" y="1827900"/>
            <a:ext cx="6631200" cy="1069200"/>
          </a:xfrm>
        </p:spPr>
        <p:txBody>
          <a:bodyPr lIns="72000" tIns="36000" rIns="72000" bIns="36000" anchor="ctr" anchorCtr="0">
            <a:noAutofit/>
          </a:bodyPr>
          <a:lstStyle>
            <a:lvl1pPr algn="l">
              <a:defRPr sz="4400" b="0">
                <a:latin typeface="Verdana" pitchFamily="34" charset="0"/>
                <a:ea typeface="Verdana" pitchFamily="34" charset="0"/>
                <a:cs typeface="Verdana" pitchFamily="34" charset="0"/>
              </a:defRPr>
            </a:lvl1pPr>
          </a:lstStyle>
          <a:p>
            <a:r>
              <a:rPr lang="sv-SE" noProof="0" dirty="0" err="1" smtClean="0"/>
              <a:t>Click</a:t>
            </a:r>
            <a:r>
              <a:rPr lang="sv-SE" noProof="0" dirty="0" smtClean="0"/>
              <a:t> </a:t>
            </a:r>
            <a:r>
              <a:rPr lang="sv-SE" noProof="0" dirty="0" err="1" smtClean="0"/>
              <a:t>to</a:t>
            </a:r>
            <a:r>
              <a:rPr lang="sv-SE" noProof="0" dirty="0" smtClean="0"/>
              <a:t> </a:t>
            </a:r>
            <a:r>
              <a:rPr lang="sv-SE" noProof="0" dirty="0" err="1" smtClean="0"/>
              <a:t>edit</a:t>
            </a:r>
            <a:r>
              <a:rPr lang="sv-SE" noProof="0" dirty="0" smtClean="0"/>
              <a:t> Master </a:t>
            </a:r>
            <a:r>
              <a:rPr lang="sv-SE" noProof="0" dirty="0" err="1" smtClean="0"/>
              <a:t>title</a:t>
            </a:r>
            <a:r>
              <a:rPr lang="sv-SE" noProof="0" dirty="0" smtClean="0"/>
              <a:t> style</a:t>
            </a:r>
            <a:endParaRPr lang="sv-SE" noProof="0" dirty="0"/>
          </a:p>
        </p:txBody>
      </p:sp>
      <p:sp>
        <p:nvSpPr>
          <p:cNvPr id="9" name="Underrubrik 2"/>
          <p:cNvSpPr>
            <a:spLocks noGrp="1"/>
          </p:cNvSpPr>
          <p:nvPr>
            <p:ph type="subTitle" idx="1"/>
          </p:nvPr>
        </p:nvSpPr>
        <p:spPr>
          <a:xfrm>
            <a:off x="1008000" y="2894400"/>
            <a:ext cx="6631200" cy="1621566"/>
          </a:xfrm>
        </p:spPr>
        <p:txBody>
          <a:bodyPr>
            <a:noAutofit/>
          </a:bodyPr>
          <a:lstStyle>
            <a:lvl1pPr marL="0" indent="0" algn="l">
              <a:lnSpc>
                <a:spcPts val="2900"/>
              </a:lnSpc>
              <a:spcBef>
                <a:spcPts val="480"/>
              </a:spcBef>
              <a:buNone/>
              <a:defRPr sz="2000">
                <a:solidFill>
                  <a:schemeClr val="tx2"/>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noProof="0" smtClean="0"/>
              <a:t>Click to edit Master subtitle style</a:t>
            </a:r>
            <a:endParaRPr lang="sv-SE" noProof="0"/>
          </a:p>
        </p:txBody>
      </p:sp>
    </p:spTree>
    <p:extLst>
      <p:ext uri="{BB962C8B-B14F-4D97-AF65-F5344CB8AC3E}">
        <p14:creationId xmlns:p14="http://schemas.microsoft.com/office/powerpoint/2010/main" val="267257439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hapter - Crowns">
    <p:spTree>
      <p:nvGrpSpPr>
        <p:cNvPr id="1" name=""/>
        <p:cNvGrpSpPr/>
        <p:nvPr/>
      </p:nvGrpSpPr>
      <p:grpSpPr>
        <a:xfrm>
          <a:off x="0" y="0"/>
          <a:ext cx="0" cy="0"/>
          <a:chOff x="0" y="0"/>
          <a:chExt cx="0" cy="0"/>
        </a:xfrm>
      </p:grpSpPr>
      <p:pic>
        <p:nvPicPr>
          <p:cNvPr id="5" name="Picture 9" descr="SU_PPT_kronor"/>
          <p:cNvPicPr>
            <a:picLocks noChangeAspect="1" noChangeArrowheads="1"/>
          </p:cNvPicPr>
          <p:nvPr userDrawn="1"/>
        </p:nvPicPr>
        <p:blipFill>
          <a:blip r:embed="rId2" cstate="print">
            <a:alphaModFix amt="55000"/>
          </a:blip>
          <a:srcRect/>
          <a:stretch>
            <a:fillRect/>
          </a:stretch>
        </p:blipFill>
        <p:spPr bwMode="auto">
          <a:xfrm>
            <a:off x="0" y="1262062"/>
            <a:ext cx="4197096" cy="3881628"/>
          </a:xfrm>
          <a:prstGeom prst="rect">
            <a:avLst/>
          </a:prstGeom>
          <a:noFill/>
        </p:spPr>
      </p:pic>
      <p:sp>
        <p:nvSpPr>
          <p:cNvPr id="8" name="Rubrik 1"/>
          <p:cNvSpPr>
            <a:spLocks noGrp="1"/>
          </p:cNvSpPr>
          <p:nvPr>
            <p:ph type="ctrTitle"/>
          </p:nvPr>
        </p:nvSpPr>
        <p:spPr>
          <a:xfrm>
            <a:off x="1008000" y="1827900"/>
            <a:ext cx="6631200" cy="1069200"/>
          </a:xfrm>
        </p:spPr>
        <p:txBody>
          <a:bodyPr lIns="72000" tIns="36000" rIns="72000" bIns="36000" anchor="ctr" anchorCtr="0">
            <a:noAutofit/>
          </a:bodyPr>
          <a:lstStyle>
            <a:lvl1pPr algn="l">
              <a:defRPr sz="4400" b="0">
                <a:latin typeface="Verdana" pitchFamily="34" charset="0"/>
                <a:ea typeface="Verdana" pitchFamily="34" charset="0"/>
                <a:cs typeface="Verdana" pitchFamily="34" charset="0"/>
              </a:defRPr>
            </a:lvl1pPr>
          </a:lstStyle>
          <a:p>
            <a:r>
              <a:rPr lang="sv-SE" noProof="0" dirty="0" err="1" smtClean="0"/>
              <a:t>Click</a:t>
            </a:r>
            <a:r>
              <a:rPr lang="sv-SE" noProof="0" dirty="0" smtClean="0"/>
              <a:t> </a:t>
            </a:r>
            <a:r>
              <a:rPr lang="sv-SE" noProof="0" dirty="0" err="1" smtClean="0"/>
              <a:t>to</a:t>
            </a:r>
            <a:r>
              <a:rPr lang="sv-SE" noProof="0" dirty="0" smtClean="0"/>
              <a:t> </a:t>
            </a:r>
            <a:r>
              <a:rPr lang="sv-SE" noProof="0" dirty="0" err="1" smtClean="0"/>
              <a:t>edit</a:t>
            </a:r>
            <a:r>
              <a:rPr lang="sv-SE" noProof="0" dirty="0" smtClean="0"/>
              <a:t> Master </a:t>
            </a:r>
            <a:r>
              <a:rPr lang="sv-SE" noProof="0" dirty="0" err="1" smtClean="0"/>
              <a:t>title</a:t>
            </a:r>
            <a:r>
              <a:rPr lang="sv-SE" noProof="0" dirty="0" smtClean="0"/>
              <a:t> style</a:t>
            </a:r>
            <a:endParaRPr lang="sv-SE" noProof="0" dirty="0"/>
          </a:p>
        </p:txBody>
      </p:sp>
      <p:sp>
        <p:nvSpPr>
          <p:cNvPr id="9" name="Underrubrik 2"/>
          <p:cNvSpPr>
            <a:spLocks noGrp="1"/>
          </p:cNvSpPr>
          <p:nvPr>
            <p:ph type="subTitle" idx="1"/>
          </p:nvPr>
        </p:nvSpPr>
        <p:spPr>
          <a:xfrm>
            <a:off x="1008000" y="2894400"/>
            <a:ext cx="6631200" cy="1621566"/>
          </a:xfrm>
        </p:spPr>
        <p:txBody>
          <a:bodyPr>
            <a:noAutofit/>
          </a:bodyPr>
          <a:lstStyle>
            <a:lvl1pPr marL="0" indent="0" algn="l">
              <a:lnSpc>
                <a:spcPts val="2900"/>
              </a:lnSpc>
              <a:spcBef>
                <a:spcPts val="480"/>
              </a:spcBef>
              <a:buNone/>
              <a:defRPr sz="2000">
                <a:solidFill>
                  <a:schemeClr val="tx2"/>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noProof="0" smtClean="0"/>
              <a:t>Click to edit Master subtitle style</a:t>
            </a:r>
            <a:endParaRPr lang="sv-SE" noProof="0"/>
          </a:p>
        </p:txBody>
      </p:sp>
    </p:spTree>
    <p:extLst>
      <p:ext uri="{BB962C8B-B14F-4D97-AF65-F5344CB8AC3E}">
        <p14:creationId xmlns:p14="http://schemas.microsoft.com/office/powerpoint/2010/main" val="333075342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hapter">
    <p:spTree>
      <p:nvGrpSpPr>
        <p:cNvPr id="1" name=""/>
        <p:cNvGrpSpPr/>
        <p:nvPr/>
      </p:nvGrpSpPr>
      <p:grpSpPr>
        <a:xfrm>
          <a:off x="0" y="0"/>
          <a:ext cx="0" cy="0"/>
          <a:chOff x="0" y="0"/>
          <a:chExt cx="0" cy="0"/>
        </a:xfrm>
      </p:grpSpPr>
      <p:sp>
        <p:nvSpPr>
          <p:cNvPr id="6" name="Rubrik 1"/>
          <p:cNvSpPr>
            <a:spLocks noGrp="1"/>
          </p:cNvSpPr>
          <p:nvPr>
            <p:ph type="ctrTitle"/>
          </p:nvPr>
        </p:nvSpPr>
        <p:spPr>
          <a:xfrm>
            <a:off x="1008000" y="1827900"/>
            <a:ext cx="6631200" cy="1069200"/>
          </a:xfrm>
        </p:spPr>
        <p:txBody>
          <a:bodyPr lIns="72000" tIns="36000" rIns="72000" bIns="36000" anchor="ctr" anchorCtr="0">
            <a:noAutofit/>
          </a:bodyPr>
          <a:lstStyle>
            <a:lvl1pPr algn="l">
              <a:defRPr sz="4400" b="0">
                <a:latin typeface="Verdana" pitchFamily="34" charset="0"/>
                <a:ea typeface="Verdana" pitchFamily="34" charset="0"/>
                <a:cs typeface="Verdana" pitchFamily="34" charset="0"/>
              </a:defRPr>
            </a:lvl1pPr>
          </a:lstStyle>
          <a:p>
            <a:r>
              <a:rPr lang="sv-SE" noProof="0" dirty="0" err="1" smtClean="0"/>
              <a:t>Click</a:t>
            </a:r>
            <a:r>
              <a:rPr lang="sv-SE" noProof="0" dirty="0" smtClean="0"/>
              <a:t> </a:t>
            </a:r>
            <a:r>
              <a:rPr lang="sv-SE" noProof="0" dirty="0" err="1" smtClean="0"/>
              <a:t>to</a:t>
            </a:r>
            <a:r>
              <a:rPr lang="sv-SE" noProof="0" dirty="0" smtClean="0"/>
              <a:t> </a:t>
            </a:r>
            <a:r>
              <a:rPr lang="sv-SE" noProof="0" dirty="0" err="1" smtClean="0"/>
              <a:t>edit</a:t>
            </a:r>
            <a:r>
              <a:rPr lang="sv-SE" noProof="0" dirty="0" smtClean="0"/>
              <a:t> Master </a:t>
            </a:r>
            <a:r>
              <a:rPr lang="sv-SE" noProof="0" dirty="0" err="1" smtClean="0"/>
              <a:t>title</a:t>
            </a:r>
            <a:r>
              <a:rPr lang="sv-SE" noProof="0" dirty="0" smtClean="0"/>
              <a:t> style</a:t>
            </a:r>
            <a:endParaRPr lang="sv-SE" noProof="0" dirty="0"/>
          </a:p>
        </p:txBody>
      </p:sp>
      <p:sp>
        <p:nvSpPr>
          <p:cNvPr id="7" name="Underrubrik 2"/>
          <p:cNvSpPr>
            <a:spLocks noGrp="1"/>
          </p:cNvSpPr>
          <p:nvPr>
            <p:ph type="subTitle" idx="1"/>
          </p:nvPr>
        </p:nvSpPr>
        <p:spPr>
          <a:xfrm>
            <a:off x="1008000" y="2894400"/>
            <a:ext cx="6631200" cy="1621566"/>
          </a:xfrm>
        </p:spPr>
        <p:txBody>
          <a:bodyPr>
            <a:noAutofit/>
          </a:bodyPr>
          <a:lstStyle>
            <a:lvl1pPr marL="0" indent="0" algn="l">
              <a:lnSpc>
                <a:spcPts val="2900"/>
              </a:lnSpc>
              <a:spcBef>
                <a:spcPts val="480"/>
              </a:spcBef>
              <a:buNone/>
              <a:defRPr sz="2000">
                <a:solidFill>
                  <a:schemeClr val="tx2"/>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noProof="0" smtClean="0"/>
              <a:t>Click to edit Master subtitle style</a:t>
            </a:r>
            <a:endParaRPr lang="sv-SE" noProof="0"/>
          </a:p>
        </p:txBody>
      </p:sp>
    </p:spTree>
    <p:extLst>
      <p:ext uri="{BB962C8B-B14F-4D97-AF65-F5344CB8AC3E}">
        <p14:creationId xmlns:p14="http://schemas.microsoft.com/office/powerpoint/2010/main" val="203307598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parts">
    <p:spTree>
      <p:nvGrpSpPr>
        <p:cNvPr id="1" name=""/>
        <p:cNvGrpSpPr/>
        <p:nvPr/>
      </p:nvGrpSpPr>
      <p:grpSpPr>
        <a:xfrm>
          <a:off x="0" y="0"/>
          <a:ext cx="0" cy="0"/>
          <a:chOff x="0" y="0"/>
          <a:chExt cx="0" cy="0"/>
        </a:xfrm>
      </p:grpSpPr>
      <p:sp>
        <p:nvSpPr>
          <p:cNvPr id="2" name="Rubrik 1"/>
          <p:cNvSpPr>
            <a:spLocks noGrp="1"/>
          </p:cNvSpPr>
          <p:nvPr>
            <p:ph type="title"/>
          </p:nvPr>
        </p:nvSpPr>
        <p:spPr>
          <a:xfrm>
            <a:off x="792000" y="627534"/>
            <a:ext cx="6850800" cy="596700"/>
          </a:xfrm>
        </p:spPr>
        <p:txBody>
          <a:bodyPr anchor="t" anchorCtr="0">
            <a:normAutofit/>
          </a:bodyPr>
          <a:lstStyle>
            <a:lvl1pPr>
              <a:defRPr sz="2800"/>
            </a:lvl1pPr>
          </a:lstStyle>
          <a:p>
            <a:r>
              <a:rPr lang="sv-SE" smtClean="0"/>
              <a:t>Click to edit Master title style</a:t>
            </a:r>
            <a:endParaRPr lang="sv-SE" dirty="0"/>
          </a:p>
        </p:txBody>
      </p:sp>
      <p:sp>
        <p:nvSpPr>
          <p:cNvPr id="3" name="Platshållare för innehåll 2"/>
          <p:cNvSpPr>
            <a:spLocks noGrp="1"/>
          </p:cNvSpPr>
          <p:nvPr>
            <p:ph sz="half" idx="1"/>
          </p:nvPr>
        </p:nvSpPr>
        <p:spPr>
          <a:xfrm>
            <a:off x="792000" y="1275534"/>
            <a:ext cx="3348000" cy="3240432"/>
          </a:xfrm>
        </p:spPr>
        <p:txBody>
          <a:bodyPr/>
          <a:lstStyle>
            <a:lvl1pPr>
              <a:defRPr sz="24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sv-SE" dirty="0"/>
          </a:p>
        </p:txBody>
      </p:sp>
      <p:sp>
        <p:nvSpPr>
          <p:cNvPr id="4" name="Platshållare för innehåll 3"/>
          <p:cNvSpPr>
            <a:spLocks noGrp="1"/>
          </p:cNvSpPr>
          <p:nvPr>
            <p:ph sz="half" idx="2"/>
          </p:nvPr>
        </p:nvSpPr>
        <p:spPr>
          <a:xfrm>
            <a:off x="4291200" y="1275534"/>
            <a:ext cx="3348000" cy="3240432"/>
          </a:xfrm>
        </p:spPr>
        <p:txBody>
          <a:bodyPr/>
          <a:lstStyle>
            <a:lvl1pPr>
              <a:defRPr sz="24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sv-SE" dirty="0"/>
          </a:p>
        </p:txBody>
      </p:sp>
    </p:spTree>
    <p:extLst>
      <p:ext uri="{BB962C8B-B14F-4D97-AF65-F5344CB8AC3E}">
        <p14:creationId xmlns:p14="http://schemas.microsoft.com/office/powerpoint/2010/main" val="175050428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Heading and text">
    <p:spTree>
      <p:nvGrpSpPr>
        <p:cNvPr id="1" name=""/>
        <p:cNvGrpSpPr/>
        <p:nvPr/>
      </p:nvGrpSpPr>
      <p:grpSpPr>
        <a:xfrm>
          <a:off x="0" y="0"/>
          <a:ext cx="0" cy="0"/>
          <a:chOff x="0" y="0"/>
          <a:chExt cx="0" cy="0"/>
        </a:xfrm>
      </p:grpSpPr>
      <p:sp>
        <p:nvSpPr>
          <p:cNvPr id="2" name="Rubrik 1"/>
          <p:cNvSpPr>
            <a:spLocks noGrp="1"/>
          </p:cNvSpPr>
          <p:nvPr>
            <p:ph type="title"/>
          </p:nvPr>
        </p:nvSpPr>
        <p:spPr>
          <a:xfrm>
            <a:off x="792000" y="627534"/>
            <a:ext cx="6850800" cy="596700"/>
          </a:xfrm>
        </p:spPr>
        <p:txBody>
          <a:bodyPr anchor="t" anchorCtr="0">
            <a:normAutofit/>
          </a:bodyPr>
          <a:lstStyle>
            <a:lvl1pPr>
              <a:defRPr sz="2800"/>
            </a:lvl1pPr>
          </a:lstStyle>
          <a:p>
            <a:r>
              <a:rPr lang="sv-SE" noProof="0" smtClean="0"/>
              <a:t>Click to edit Master title style</a:t>
            </a:r>
            <a:endParaRPr lang="sv-SE" noProof="0"/>
          </a:p>
        </p:txBody>
      </p:sp>
      <p:sp>
        <p:nvSpPr>
          <p:cNvPr id="3" name="Platshållare för innehåll 2"/>
          <p:cNvSpPr>
            <a:spLocks noGrp="1"/>
          </p:cNvSpPr>
          <p:nvPr>
            <p:ph idx="1"/>
          </p:nvPr>
        </p:nvSpPr>
        <p:spPr>
          <a:xfrm>
            <a:off x="792000" y="1275534"/>
            <a:ext cx="6850800" cy="2411100"/>
          </a:xfrm>
        </p:spPr>
        <p:txBody>
          <a:bodyPr>
            <a:normAutofit/>
          </a:bodyPr>
          <a:lstStyle>
            <a:lvl1pPr marL="1588" indent="-1588">
              <a:lnSpc>
                <a:spcPts val="2600"/>
              </a:lnSpc>
              <a:buNone/>
              <a:defRPr sz="2400"/>
            </a:lvl1pPr>
            <a:lvl2pPr>
              <a:buNone/>
              <a:defRPr/>
            </a:lvl2pPr>
            <a:lvl3pPr>
              <a:buNone/>
              <a:defRPr/>
            </a:lvl3pPr>
            <a:lvl4pPr>
              <a:buNone/>
              <a:defRPr/>
            </a:lvl4pPr>
            <a:lvl5pPr>
              <a:buNone/>
              <a:defRPr/>
            </a:lvl5pPr>
          </a:lstStyle>
          <a:p>
            <a:pPr lvl="0"/>
            <a:r>
              <a:rPr lang="sv-SE" noProof="0" smtClean="0"/>
              <a:t>Click to edit Master text styles</a:t>
            </a:r>
          </a:p>
        </p:txBody>
      </p:sp>
    </p:spTree>
    <p:extLst>
      <p:ext uri="{BB962C8B-B14F-4D97-AF65-F5344CB8AC3E}">
        <p14:creationId xmlns:p14="http://schemas.microsoft.com/office/powerpoint/2010/main" val="197749566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Only content">
    <p:spTree>
      <p:nvGrpSpPr>
        <p:cNvPr id="1" name=""/>
        <p:cNvGrpSpPr/>
        <p:nvPr/>
      </p:nvGrpSpPr>
      <p:grpSpPr>
        <a:xfrm>
          <a:off x="0" y="0"/>
          <a:ext cx="0" cy="0"/>
          <a:chOff x="0" y="0"/>
          <a:chExt cx="0" cy="0"/>
        </a:xfrm>
      </p:grpSpPr>
      <p:sp>
        <p:nvSpPr>
          <p:cNvPr id="3" name="Platshållare för innehåll 2"/>
          <p:cNvSpPr>
            <a:spLocks noGrp="1"/>
          </p:cNvSpPr>
          <p:nvPr>
            <p:ph idx="1"/>
          </p:nvPr>
        </p:nvSpPr>
        <p:spPr>
          <a:xfrm>
            <a:off x="792000" y="595470"/>
            <a:ext cx="6850800" cy="3992504"/>
          </a:xfrm>
        </p:spPr>
        <p:txBody>
          <a:bodyPr>
            <a:normAutofit/>
          </a:bodyPr>
          <a:lstStyle>
            <a:lvl1pPr>
              <a:defRPr sz="2400"/>
            </a:lvl1pPr>
            <a:lvl2pPr>
              <a:defRPr sz="2400"/>
            </a:lvl2pPr>
            <a:lvl3pPr>
              <a:defRPr sz="2400"/>
            </a:lvl3pPr>
            <a:lvl4pPr>
              <a:defRPr sz="2400"/>
            </a:lvl4pPr>
            <a:lvl5pPr>
              <a:defRPr sz="2400"/>
            </a:lvl5p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sv-SE" dirty="0"/>
          </a:p>
        </p:txBody>
      </p:sp>
    </p:spTree>
    <p:extLst>
      <p:ext uri="{BB962C8B-B14F-4D97-AF65-F5344CB8AC3E}">
        <p14:creationId xmlns:p14="http://schemas.microsoft.com/office/powerpoint/2010/main" val="179632574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Empty">
    <p:spTree>
      <p:nvGrpSpPr>
        <p:cNvPr id="1" name=""/>
        <p:cNvGrpSpPr/>
        <p:nvPr/>
      </p:nvGrpSpPr>
      <p:grpSpPr>
        <a:xfrm>
          <a:off x="0" y="0"/>
          <a:ext cx="0" cy="0"/>
          <a:chOff x="0" y="0"/>
          <a:chExt cx="0" cy="0"/>
        </a:xfrm>
      </p:grpSpPr>
    </p:spTree>
    <p:extLst>
      <p:ext uri="{BB962C8B-B14F-4D97-AF65-F5344CB8AC3E}">
        <p14:creationId xmlns:p14="http://schemas.microsoft.com/office/powerpoint/2010/main" val="78617619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Förstasida - Eld">
    <p:bg>
      <p:bgPr>
        <a:solidFill>
          <a:schemeClr val="tx1"/>
        </a:solidFill>
        <a:effectLst/>
      </p:bgPr>
    </p:bg>
    <p:spTree>
      <p:nvGrpSpPr>
        <p:cNvPr id="1" name=""/>
        <p:cNvGrpSpPr/>
        <p:nvPr/>
      </p:nvGrpSpPr>
      <p:grpSpPr>
        <a:xfrm>
          <a:off x="0" y="0"/>
          <a:ext cx="0" cy="0"/>
          <a:chOff x="0" y="0"/>
          <a:chExt cx="0" cy="0"/>
        </a:xfrm>
      </p:grpSpPr>
      <p:pic>
        <p:nvPicPr>
          <p:cNvPr id="6" name="Picture 2"/>
          <p:cNvPicPr>
            <a:picLocks noChangeAspect="1" noChangeArrowheads="1"/>
          </p:cNvPicPr>
          <p:nvPr userDrawn="1"/>
        </p:nvPicPr>
        <p:blipFill>
          <a:blip r:embed="rId2">
            <a:alphaModFix amt="21000"/>
            <a:extLst>
              <a:ext uri="{28A0092B-C50C-407E-A947-70E740481C1C}">
                <a14:useLocalDpi xmlns:a14="http://schemas.microsoft.com/office/drawing/2010/main" val="0"/>
              </a:ext>
            </a:extLst>
          </a:blip>
          <a:stretch>
            <a:fillRect/>
          </a:stretch>
        </p:blipFill>
        <p:spPr bwMode="auto">
          <a:xfrm>
            <a:off x="-828600" y="1275606"/>
            <a:ext cx="6264696" cy="4271832"/>
          </a:xfrm>
          <a:prstGeom prst="rect">
            <a:avLst/>
          </a:prstGeom>
          <a:solidFill>
            <a:schemeClr val="tx1"/>
          </a:solidFill>
          <a:effectLst/>
        </p:spPr>
      </p:pic>
      <p:sp>
        <p:nvSpPr>
          <p:cNvPr id="7" name="Rubrik 1"/>
          <p:cNvSpPr>
            <a:spLocks noGrp="1"/>
          </p:cNvSpPr>
          <p:nvPr>
            <p:ph type="ctrTitle" hasCustomPrompt="1"/>
          </p:nvPr>
        </p:nvSpPr>
        <p:spPr>
          <a:xfrm>
            <a:off x="1008000" y="1827900"/>
            <a:ext cx="6631200" cy="1069200"/>
          </a:xfrm>
        </p:spPr>
        <p:txBody>
          <a:bodyPr lIns="72000" tIns="36000" rIns="72000" bIns="36000" anchor="ctr" anchorCtr="0">
            <a:noAutofit/>
          </a:bodyPr>
          <a:lstStyle>
            <a:lvl1pPr algn="l">
              <a:defRPr sz="4400" b="0">
                <a:latin typeface="Verdana" pitchFamily="34" charset="0"/>
                <a:ea typeface="Verdana" pitchFamily="34" charset="0"/>
                <a:cs typeface="Verdana" pitchFamily="34" charset="0"/>
              </a:defRPr>
            </a:lvl1pPr>
          </a:lstStyle>
          <a:p>
            <a:r>
              <a:rPr lang="sv-SE" noProof="0" smtClean="0"/>
              <a:t>Avsnittsnamn</a:t>
            </a:r>
            <a:endParaRPr lang="sv-SE" noProof="0"/>
          </a:p>
        </p:txBody>
      </p:sp>
      <p:sp>
        <p:nvSpPr>
          <p:cNvPr id="8" name="Underrubrik 2"/>
          <p:cNvSpPr>
            <a:spLocks noGrp="1"/>
          </p:cNvSpPr>
          <p:nvPr>
            <p:ph type="subTitle" idx="1" hasCustomPrompt="1"/>
          </p:nvPr>
        </p:nvSpPr>
        <p:spPr>
          <a:xfrm>
            <a:off x="1008000" y="2894400"/>
            <a:ext cx="6631200" cy="1045502"/>
          </a:xfrm>
        </p:spPr>
        <p:txBody>
          <a:bodyPr>
            <a:noAutofit/>
          </a:bodyPr>
          <a:lstStyle>
            <a:lvl1pPr marL="0" marR="0" indent="0" algn="l" defTabSz="914400" rtl="0" eaLnBrk="1" fontAlgn="auto" latinLnBrk="0" hangingPunct="1">
              <a:lnSpc>
                <a:spcPts val="2900"/>
              </a:lnSpc>
              <a:spcBef>
                <a:spcPts val="480"/>
              </a:spcBef>
              <a:spcAft>
                <a:spcPts val="0"/>
              </a:spcAft>
              <a:buClrTx/>
              <a:buSzPct val="93000"/>
              <a:buFont typeface="Verdana" pitchFamily="34" charset="0"/>
              <a:buNone/>
              <a:tabLst/>
              <a:defRPr sz="2400">
                <a:solidFill>
                  <a:schemeClr val="bg1"/>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noProof="0" dirty="0" smtClean="0"/>
              <a:t>Talare eller underrubrik</a:t>
            </a:r>
          </a:p>
        </p:txBody>
      </p:sp>
      <p:sp>
        <p:nvSpPr>
          <p:cNvPr id="9" name="Content Placeholder 10"/>
          <p:cNvSpPr>
            <a:spLocks noGrp="1"/>
          </p:cNvSpPr>
          <p:nvPr>
            <p:ph sz="quarter" idx="10" hasCustomPrompt="1"/>
          </p:nvPr>
        </p:nvSpPr>
        <p:spPr>
          <a:xfrm>
            <a:off x="971600" y="627534"/>
            <a:ext cx="6625108" cy="1008112"/>
          </a:xfrm>
        </p:spPr>
        <p:txBody>
          <a:bodyPr>
            <a:noAutofit/>
          </a:bodyPr>
          <a:lstStyle>
            <a:lvl1pPr marL="0" indent="0">
              <a:buNone/>
              <a:defRPr/>
            </a:lvl1pPr>
          </a:lstStyle>
          <a:p>
            <a:pPr lvl="0"/>
            <a:r>
              <a:rPr lang="sv-SE" noProof="0" dirty="0" smtClean="0"/>
              <a:t>Kurs/Programserie</a:t>
            </a:r>
          </a:p>
        </p:txBody>
      </p:sp>
    </p:spTree>
    <p:extLst>
      <p:ext uri="{BB962C8B-B14F-4D97-AF65-F5344CB8AC3E}">
        <p14:creationId xmlns:p14="http://schemas.microsoft.com/office/powerpoint/2010/main" val="170193489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Förstasida - Olivkvist">
    <p:bg>
      <p:bgPr>
        <a:solidFill>
          <a:schemeClr val="tx1"/>
        </a:solidFill>
        <a:effectLst/>
      </p:bgPr>
    </p:bg>
    <p:spTree>
      <p:nvGrpSpPr>
        <p:cNvPr id="1" name=""/>
        <p:cNvGrpSpPr/>
        <p:nvPr/>
      </p:nvGrpSpPr>
      <p:grpSpPr>
        <a:xfrm>
          <a:off x="0" y="0"/>
          <a:ext cx="0" cy="0"/>
          <a:chOff x="0" y="0"/>
          <a:chExt cx="0" cy="0"/>
        </a:xfrm>
      </p:grpSpPr>
      <p:pic>
        <p:nvPicPr>
          <p:cNvPr id="4" name="Picture 3" descr="SU_olivkvist_neg.eps"/>
          <p:cNvPicPr>
            <a:picLocks noChangeAspect="1"/>
          </p:cNvPicPr>
          <p:nvPr userDrawn="1"/>
        </p:nvPicPr>
        <p:blipFill>
          <a:blip r:embed="rId2">
            <a:alphaModFix amt="20000"/>
            <a:extLst>
              <a:ext uri="{28A0092B-C50C-407E-A947-70E740481C1C}">
                <a14:useLocalDpi xmlns:a14="http://schemas.microsoft.com/office/drawing/2010/main" val="0"/>
              </a:ext>
            </a:extLst>
          </a:blip>
          <a:stretch>
            <a:fillRect/>
          </a:stretch>
        </p:blipFill>
        <p:spPr>
          <a:xfrm>
            <a:off x="-542523" y="267494"/>
            <a:ext cx="5762595" cy="5328592"/>
          </a:xfrm>
          <a:prstGeom prst="rect">
            <a:avLst/>
          </a:prstGeom>
        </p:spPr>
      </p:pic>
      <p:sp>
        <p:nvSpPr>
          <p:cNvPr id="9" name="Rubrik 1"/>
          <p:cNvSpPr>
            <a:spLocks noGrp="1"/>
          </p:cNvSpPr>
          <p:nvPr>
            <p:ph type="ctrTitle" hasCustomPrompt="1"/>
          </p:nvPr>
        </p:nvSpPr>
        <p:spPr>
          <a:xfrm>
            <a:off x="1008000" y="1827900"/>
            <a:ext cx="6631200" cy="1069200"/>
          </a:xfrm>
        </p:spPr>
        <p:txBody>
          <a:bodyPr lIns="72000" tIns="36000" rIns="72000" bIns="36000" anchor="ctr" anchorCtr="0">
            <a:noAutofit/>
          </a:bodyPr>
          <a:lstStyle>
            <a:lvl1pPr algn="l">
              <a:defRPr sz="4400" b="0">
                <a:latin typeface="Verdana" pitchFamily="34" charset="0"/>
                <a:ea typeface="Verdana" pitchFamily="34" charset="0"/>
                <a:cs typeface="Verdana" pitchFamily="34" charset="0"/>
              </a:defRPr>
            </a:lvl1pPr>
          </a:lstStyle>
          <a:p>
            <a:r>
              <a:rPr lang="sv-SE" noProof="0" smtClean="0"/>
              <a:t>Avsnittsnamn</a:t>
            </a:r>
            <a:endParaRPr lang="sv-SE" noProof="0"/>
          </a:p>
        </p:txBody>
      </p:sp>
      <p:sp>
        <p:nvSpPr>
          <p:cNvPr id="10" name="Underrubrik 2"/>
          <p:cNvSpPr>
            <a:spLocks noGrp="1"/>
          </p:cNvSpPr>
          <p:nvPr>
            <p:ph type="subTitle" idx="1" hasCustomPrompt="1"/>
          </p:nvPr>
        </p:nvSpPr>
        <p:spPr>
          <a:xfrm>
            <a:off x="1008000" y="2894400"/>
            <a:ext cx="6631200" cy="1045502"/>
          </a:xfrm>
        </p:spPr>
        <p:txBody>
          <a:bodyPr>
            <a:noAutofit/>
          </a:bodyPr>
          <a:lstStyle>
            <a:lvl1pPr marL="0" marR="0" indent="0" algn="l" defTabSz="914400" rtl="0" eaLnBrk="1" fontAlgn="auto" latinLnBrk="0" hangingPunct="1">
              <a:lnSpc>
                <a:spcPts val="2900"/>
              </a:lnSpc>
              <a:spcBef>
                <a:spcPts val="480"/>
              </a:spcBef>
              <a:spcAft>
                <a:spcPts val="0"/>
              </a:spcAft>
              <a:buClrTx/>
              <a:buSzPct val="93000"/>
              <a:buFont typeface="Verdana" pitchFamily="34" charset="0"/>
              <a:buNone/>
              <a:tabLst/>
              <a:defRPr sz="2400">
                <a:solidFill>
                  <a:schemeClr val="bg1"/>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noProof="0" dirty="0" smtClean="0"/>
              <a:t>Talare eller underrubrik</a:t>
            </a:r>
          </a:p>
        </p:txBody>
      </p:sp>
      <p:sp>
        <p:nvSpPr>
          <p:cNvPr id="11" name="Content Placeholder 10"/>
          <p:cNvSpPr>
            <a:spLocks noGrp="1"/>
          </p:cNvSpPr>
          <p:nvPr>
            <p:ph sz="quarter" idx="10" hasCustomPrompt="1"/>
          </p:nvPr>
        </p:nvSpPr>
        <p:spPr>
          <a:xfrm>
            <a:off x="971600" y="627534"/>
            <a:ext cx="6625108" cy="1008112"/>
          </a:xfrm>
        </p:spPr>
        <p:txBody>
          <a:bodyPr>
            <a:noAutofit/>
          </a:bodyPr>
          <a:lstStyle>
            <a:lvl1pPr marL="0" indent="0">
              <a:buNone/>
              <a:defRPr/>
            </a:lvl1pPr>
          </a:lstStyle>
          <a:p>
            <a:pPr lvl="0"/>
            <a:r>
              <a:rPr lang="sv-SE" noProof="0" dirty="0" smtClean="0"/>
              <a:t>Kurs/Programserie</a:t>
            </a:r>
          </a:p>
        </p:txBody>
      </p:sp>
    </p:spTree>
    <p:extLst>
      <p:ext uri="{BB962C8B-B14F-4D97-AF65-F5344CB8AC3E}">
        <p14:creationId xmlns:p14="http://schemas.microsoft.com/office/powerpoint/2010/main" val="7980154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Förstasida - Olivkvist">
    <p:spTree>
      <p:nvGrpSpPr>
        <p:cNvPr id="1" name=""/>
        <p:cNvGrpSpPr/>
        <p:nvPr/>
      </p:nvGrpSpPr>
      <p:grpSpPr>
        <a:xfrm>
          <a:off x="0" y="0"/>
          <a:ext cx="0" cy="0"/>
          <a:chOff x="0" y="0"/>
          <a:chExt cx="0" cy="0"/>
        </a:xfrm>
      </p:grpSpPr>
      <p:pic>
        <p:nvPicPr>
          <p:cNvPr id="5" name="Picture 9" descr="SU_PPT_olivkvist"/>
          <p:cNvPicPr>
            <a:picLocks noChangeAspect="1" noChangeArrowheads="1"/>
          </p:cNvPicPr>
          <p:nvPr userDrawn="1"/>
        </p:nvPicPr>
        <p:blipFill>
          <a:blip r:embed="rId2" cstate="print">
            <a:alphaModFix amt="55000"/>
          </a:blip>
          <a:srcRect l="1746"/>
          <a:stretch>
            <a:fillRect/>
          </a:stretch>
        </p:blipFill>
        <p:spPr bwMode="auto">
          <a:xfrm>
            <a:off x="1589" y="238124"/>
            <a:ext cx="5161507" cy="4905756"/>
          </a:xfrm>
          <a:prstGeom prst="rect">
            <a:avLst/>
          </a:prstGeom>
          <a:noFill/>
        </p:spPr>
      </p:pic>
      <p:sp>
        <p:nvSpPr>
          <p:cNvPr id="6" name="Rubrik 1"/>
          <p:cNvSpPr>
            <a:spLocks noGrp="1"/>
          </p:cNvSpPr>
          <p:nvPr>
            <p:ph type="ctrTitle" hasCustomPrompt="1"/>
          </p:nvPr>
        </p:nvSpPr>
        <p:spPr>
          <a:xfrm>
            <a:off x="1008000" y="1827900"/>
            <a:ext cx="6631200" cy="1069200"/>
          </a:xfrm>
        </p:spPr>
        <p:txBody>
          <a:bodyPr lIns="72000" tIns="36000" rIns="72000" bIns="36000" anchor="ctr" anchorCtr="0">
            <a:normAutofit/>
          </a:bodyPr>
          <a:lstStyle>
            <a:lvl1pPr algn="l">
              <a:defRPr sz="4400" b="0">
                <a:latin typeface="Verdana" pitchFamily="34" charset="0"/>
                <a:ea typeface="Verdana" pitchFamily="34" charset="0"/>
                <a:cs typeface="Verdana" pitchFamily="34" charset="0"/>
              </a:defRPr>
            </a:lvl1pPr>
          </a:lstStyle>
          <a:p>
            <a:r>
              <a:rPr lang="sv-SE" noProof="0" smtClean="0"/>
              <a:t>Avsnittsnamn</a:t>
            </a:r>
            <a:endParaRPr lang="sv-SE" noProof="0"/>
          </a:p>
        </p:txBody>
      </p:sp>
      <p:sp>
        <p:nvSpPr>
          <p:cNvPr id="8" name="Content Placeholder 10"/>
          <p:cNvSpPr>
            <a:spLocks noGrp="1"/>
          </p:cNvSpPr>
          <p:nvPr>
            <p:ph sz="quarter" idx="10" hasCustomPrompt="1"/>
          </p:nvPr>
        </p:nvSpPr>
        <p:spPr>
          <a:xfrm>
            <a:off x="971600" y="627534"/>
            <a:ext cx="6625108" cy="1008112"/>
          </a:xfrm>
        </p:spPr>
        <p:txBody>
          <a:bodyPr/>
          <a:lstStyle>
            <a:lvl1pPr marL="0" indent="0">
              <a:buNone/>
              <a:defRPr/>
            </a:lvl1pPr>
          </a:lstStyle>
          <a:p>
            <a:pPr lvl="0"/>
            <a:r>
              <a:rPr lang="sv-SE" noProof="0" dirty="0" smtClean="0"/>
              <a:t>Kurs/Programserie</a:t>
            </a:r>
          </a:p>
        </p:txBody>
      </p:sp>
      <p:sp>
        <p:nvSpPr>
          <p:cNvPr id="9" name="Underrubrik 2"/>
          <p:cNvSpPr>
            <a:spLocks noGrp="1"/>
          </p:cNvSpPr>
          <p:nvPr>
            <p:ph type="subTitle" idx="1" hasCustomPrompt="1"/>
          </p:nvPr>
        </p:nvSpPr>
        <p:spPr>
          <a:xfrm>
            <a:off x="1008000" y="2894400"/>
            <a:ext cx="6631200" cy="1045502"/>
          </a:xfrm>
        </p:spPr>
        <p:txBody>
          <a:bodyPr>
            <a:noAutofit/>
          </a:bodyPr>
          <a:lstStyle>
            <a:lvl1pPr marL="0" marR="0" indent="0" algn="l" defTabSz="914400" rtl="0" eaLnBrk="1" fontAlgn="auto" latinLnBrk="0" hangingPunct="1">
              <a:lnSpc>
                <a:spcPts val="2900"/>
              </a:lnSpc>
              <a:spcBef>
                <a:spcPts val="480"/>
              </a:spcBef>
              <a:spcAft>
                <a:spcPts val="0"/>
              </a:spcAft>
              <a:buClrTx/>
              <a:buSzPct val="93000"/>
              <a:buFont typeface="Verdana" pitchFamily="34" charset="0"/>
              <a:buNone/>
              <a:tabLst/>
              <a:defRPr sz="2400">
                <a:solidFill>
                  <a:schemeClr val="tx2"/>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noProof="0" dirty="0" smtClean="0"/>
              <a:t>Talare eller underrubrik</a:t>
            </a:r>
          </a:p>
        </p:txBody>
      </p:sp>
    </p:spTree>
    <p:extLst>
      <p:ext uri="{BB962C8B-B14F-4D97-AF65-F5344CB8AC3E}">
        <p14:creationId xmlns:p14="http://schemas.microsoft.com/office/powerpoint/2010/main" val="327140474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Förstasida - Kronor">
    <p:bg>
      <p:bgPr>
        <a:solidFill>
          <a:schemeClr val="tx1"/>
        </a:solidFill>
        <a:effectLst/>
      </p:bgPr>
    </p:bg>
    <p:spTree>
      <p:nvGrpSpPr>
        <p:cNvPr id="1" name=""/>
        <p:cNvGrpSpPr/>
        <p:nvPr/>
      </p:nvGrpSpPr>
      <p:grpSpPr>
        <a:xfrm>
          <a:off x="0" y="0"/>
          <a:ext cx="0" cy="0"/>
          <a:chOff x="0" y="0"/>
          <a:chExt cx="0" cy="0"/>
        </a:xfrm>
      </p:grpSpPr>
      <p:pic>
        <p:nvPicPr>
          <p:cNvPr id="7" name="Picture 9"/>
          <p:cNvPicPr>
            <a:picLocks noChangeAspect="1" noChangeArrowheads="1"/>
          </p:cNvPicPr>
          <p:nvPr userDrawn="1"/>
        </p:nvPicPr>
        <p:blipFill>
          <a:blip r:embed="rId2">
            <a:alphaModFix amt="20000"/>
            <a:extLst>
              <a:ext uri="{28A0092B-C50C-407E-A947-70E740481C1C}">
                <a14:useLocalDpi xmlns:a14="http://schemas.microsoft.com/office/drawing/2010/main" val="0"/>
              </a:ext>
            </a:extLst>
          </a:blip>
          <a:stretch>
            <a:fillRect/>
          </a:stretch>
        </p:blipFill>
        <p:spPr bwMode="auto">
          <a:xfrm>
            <a:off x="-1055431" y="1275606"/>
            <a:ext cx="5267391" cy="3867894"/>
          </a:xfrm>
          <a:prstGeom prst="rect">
            <a:avLst/>
          </a:prstGeom>
          <a:noFill/>
        </p:spPr>
      </p:pic>
      <p:sp>
        <p:nvSpPr>
          <p:cNvPr id="10" name="Rubrik 1"/>
          <p:cNvSpPr>
            <a:spLocks noGrp="1"/>
          </p:cNvSpPr>
          <p:nvPr>
            <p:ph type="ctrTitle" hasCustomPrompt="1"/>
          </p:nvPr>
        </p:nvSpPr>
        <p:spPr>
          <a:xfrm>
            <a:off x="1008000" y="1827900"/>
            <a:ext cx="6631200" cy="1069200"/>
          </a:xfrm>
        </p:spPr>
        <p:txBody>
          <a:bodyPr lIns="72000" tIns="36000" rIns="72000" bIns="36000" anchor="ctr" anchorCtr="0">
            <a:noAutofit/>
          </a:bodyPr>
          <a:lstStyle>
            <a:lvl1pPr algn="l">
              <a:defRPr sz="4400" b="0">
                <a:latin typeface="Verdana" pitchFamily="34" charset="0"/>
                <a:ea typeface="Verdana" pitchFamily="34" charset="0"/>
                <a:cs typeface="Verdana" pitchFamily="34" charset="0"/>
              </a:defRPr>
            </a:lvl1pPr>
          </a:lstStyle>
          <a:p>
            <a:r>
              <a:rPr lang="sv-SE" noProof="0" smtClean="0"/>
              <a:t>Avsnittsnamn</a:t>
            </a:r>
            <a:endParaRPr lang="sv-SE" noProof="0"/>
          </a:p>
        </p:txBody>
      </p:sp>
      <p:sp>
        <p:nvSpPr>
          <p:cNvPr id="11" name="Underrubrik 2"/>
          <p:cNvSpPr>
            <a:spLocks noGrp="1"/>
          </p:cNvSpPr>
          <p:nvPr>
            <p:ph type="subTitle" idx="1" hasCustomPrompt="1"/>
          </p:nvPr>
        </p:nvSpPr>
        <p:spPr>
          <a:xfrm>
            <a:off x="1008000" y="2894400"/>
            <a:ext cx="6631200" cy="1045502"/>
          </a:xfrm>
        </p:spPr>
        <p:txBody>
          <a:bodyPr>
            <a:noAutofit/>
          </a:bodyPr>
          <a:lstStyle>
            <a:lvl1pPr marL="0" marR="0" indent="0" algn="l" defTabSz="914400" rtl="0" eaLnBrk="1" fontAlgn="auto" latinLnBrk="0" hangingPunct="1">
              <a:lnSpc>
                <a:spcPts val="2900"/>
              </a:lnSpc>
              <a:spcBef>
                <a:spcPts val="480"/>
              </a:spcBef>
              <a:spcAft>
                <a:spcPts val="0"/>
              </a:spcAft>
              <a:buClrTx/>
              <a:buSzPct val="93000"/>
              <a:buFont typeface="Verdana" pitchFamily="34" charset="0"/>
              <a:buNone/>
              <a:tabLst/>
              <a:defRPr sz="2400">
                <a:solidFill>
                  <a:schemeClr val="bg1"/>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noProof="0" dirty="0" smtClean="0"/>
              <a:t>Talare eller underrubrik</a:t>
            </a:r>
          </a:p>
        </p:txBody>
      </p:sp>
      <p:sp>
        <p:nvSpPr>
          <p:cNvPr id="12" name="Content Placeholder 10"/>
          <p:cNvSpPr>
            <a:spLocks noGrp="1"/>
          </p:cNvSpPr>
          <p:nvPr>
            <p:ph sz="quarter" idx="10" hasCustomPrompt="1"/>
          </p:nvPr>
        </p:nvSpPr>
        <p:spPr>
          <a:xfrm>
            <a:off x="971600" y="627534"/>
            <a:ext cx="6625108" cy="1008112"/>
          </a:xfrm>
        </p:spPr>
        <p:txBody>
          <a:bodyPr>
            <a:noAutofit/>
          </a:bodyPr>
          <a:lstStyle>
            <a:lvl1pPr marL="0" indent="0">
              <a:buNone/>
              <a:defRPr/>
            </a:lvl1pPr>
          </a:lstStyle>
          <a:p>
            <a:pPr lvl="0"/>
            <a:r>
              <a:rPr lang="sv-SE" noProof="0" dirty="0" smtClean="0"/>
              <a:t>Kurs/Programserie</a:t>
            </a:r>
          </a:p>
        </p:txBody>
      </p:sp>
    </p:spTree>
    <p:extLst>
      <p:ext uri="{BB962C8B-B14F-4D97-AF65-F5344CB8AC3E}">
        <p14:creationId xmlns:p14="http://schemas.microsoft.com/office/powerpoint/2010/main" val="296838715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Förstasida">
    <p:bg>
      <p:bgPr>
        <a:solidFill>
          <a:schemeClr val="tx1"/>
        </a:solidFill>
        <a:effectLst/>
      </p:bgPr>
    </p:bg>
    <p:spTree>
      <p:nvGrpSpPr>
        <p:cNvPr id="1" name=""/>
        <p:cNvGrpSpPr/>
        <p:nvPr/>
      </p:nvGrpSpPr>
      <p:grpSpPr>
        <a:xfrm>
          <a:off x="0" y="0"/>
          <a:ext cx="0" cy="0"/>
          <a:chOff x="0" y="0"/>
          <a:chExt cx="0" cy="0"/>
        </a:xfrm>
      </p:grpSpPr>
      <p:sp>
        <p:nvSpPr>
          <p:cNvPr id="8" name="Rubrik 1"/>
          <p:cNvSpPr>
            <a:spLocks noGrp="1"/>
          </p:cNvSpPr>
          <p:nvPr>
            <p:ph type="ctrTitle" hasCustomPrompt="1"/>
          </p:nvPr>
        </p:nvSpPr>
        <p:spPr>
          <a:xfrm>
            <a:off x="1008000" y="1827900"/>
            <a:ext cx="6631200" cy="1069200"/>
          </a:xfrm>
        </p:spPr>
        <p:txBody>
          <a:bodyPr lIns="72000" tIns="36000" rIns="72000" bIns="36000" anchor="ctr" anchorCtr="0">
            <a:noAutofit/>
          </a:bodyPr>
          <a:lstStyle>
            <a:lvl1pPr algn="l">
              <a:defRPr sz="4400" b="0">
                <a:latin typeface="Verdana" pitchFamily="34" charset="0"/>
                <a:ea typeface="Verdana" pitchFamily="34" charset="0"/>
                <a:cs typeface="Verdana" pitchFamily="34" charset="0"/>
              </a:defRPr>
            </a:lvl1pPr>
          </a:lstStyle>
          <a:p>
            <a:r>
              <a:rPr lang="sv-SE" noProof="0" smtClean="0"/>
              <a:t>Avsnittsnamn</a:t>
            </a:r>
            <a:endParaRPr lang="sv-SE" noProof="0"/>
          </a:p>
        </p:txBody>
      </p:sp>
      <p:sp>
        <p:nvSpPr>
          <p:cNvPr id="9" name="Underrubrik 2"/>
          <p:cNvSpPr>
            <a:spLocks noGrp="1"/>
          </p:cNvSpPr>
          <p:nvPr>
            <p:ph type="subTitle" idx="1" hasCustomPrompt="1"/>
          </p:nvPr>
        </p:nvSpPr>
        <p:spPr>
          <a:xfrm>
            <a:off x="1008000" y="2894400"/>
            <a:ext cx="6631200" cy="1045502"/>
          </a:xfrm>
        </p:spPr>
        <p:txBody>
          <a:bodyPr>
            <a:noAutofit/>
          </a:bodyPr>
          <a:lstStyle>
            <a:lvl1pPr marL="0" marR="0" indent="0" algn="l" defTabSz="914400" rtl="0" eaLnBrk="1" fontAlgn="auto" latinLnBrk="0" hangingPunct="1">
              <a:lnSpc>
                <a:spcPts val="2900"/>
              </a:lnSpc>
              <a:spcBef>
                <a:spcPts val="480"/>
              </a:spcBef>
              <a:spcAft>
                <a:spcPts val="0"/>
              </a:spcAft>
              <a:buClrTx/>
              <a:buSzPct val="93000"/>
              <a:buFont typeface="Verdana" pitchFamily="34" charset="0"/>
              <a:buNone/>
              <a:tabLst/>
              <a:defRPr sz="2400">
                <a:solidFill>
                  <a:schemeClr val="bg1"/>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noProof="0" dirty="0" smtClean="0"/>
              <a:t>Talare eller underrubrik</a:t>
            </a:r>
          </a:p>
        </p:txBody>
      </p:sp>
      <p:sp>
        <p:nvSpPr>
          <p:cNvPr id="10" name="Content Placeholder 10"/>
          <p:cNvSpPr>
            <a:spLocks noGrp="1"/>
          </p:cNvSpPr>
          <p:nvPr>
            <p:ph sz="quarter" idx="10" hasCustomPrompt="1"/>
          </p:nvPr>
        </p:nvSpPr>
        <p:spPr>
          <a:xfrm>
            <a:off x="971600" y="627534"/>
            <a:ext cx="6625108" cy="1008112"/>
          </a:xfrm>
        </p:spPr>
        <p:txBody>
          <a:bodyPr>
            <a:noAutofit/>
          </a:bodyPr>
          <a:lstStyle>
            <a:lvl1pPr marL="0" indent="0">
              <a:buNone/>
              <a:defRPr/>
            </a:lvl1pPr>
          </a:lstStyle>
          <a:p>
            <a:pPr lvl="0"/>
            <a:r>
              <a:rPr lang="sv-SE" noProof="0" dirty="0" smtClean="0"/>
              <a:t>Kurs/Programserie</a:t>
            </a:r>
          </a:p>
        </p:txBody>
      </p:sp>
    </p:spTree>
    <p:extLst>
      <p:ext uri="{BB962C8B-B14F-4D97-AF65-F5344CB8AC3E}">
        <p14:creationId xmlns:p14="http://schemas.microsoft.com/office/powerpoint/2010/main" val="424982921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Rubrik och innehåll">
    <p:bg>
      <p:bgPr>
        <a:solidFill>
          <a:schemeClr val="tx1"/>
        </a:solidFill>
        <a:effectLst/>
      </p:bgPr>
    </p:bg>
    <p:spTree>
      <p:nvGrpSpPr>
        <p:cNvPr id="1" name=""/>
        <p:cNvGrpSpPr/>
        <p:nvPr/>
      </p:nvGrpSpPr>
      <p:grpSpPr>
        <a:xfrm>
          <a:off x="0" y="0"/>
          <a:ext cx="0" cy="0"/>
          <a:chOff x="0" y="0"/>
          <a:chExt cx="0" cy="0"/>
        </a:xfrm>
      </p:grpSpPr>
      <p:sp>
        <p:nvSpPr>
          <p:cNvPr id="2" name="Rubrik 1"/>
          <p:cNvSpPr>
            <a:spLocks noGrp="1"/>
          </p:cNvSpPr>
          <p:nvPr>
            <p:ph type="title"/>
          </p:nvPr>
        </p:nvSpPr>
        <p:spPr>
          <a:xfrm>
            <a:off x="792000" y="627534"/>
            <a:ext cx="6850800" cy="596700"/>
          </a:xfrm>
        </p:spPr>
        <p:txBody>
          <a:bodyPr anchor="t" anchorCtr="0">
            <a:noAutofit/>
          </a:bodyPr>
          <a:lstStyle>
            <a:lvl1pPr>
              <a:defRPr sz="2800"/>
            </a:lvl1pPr>
          </a:lstStyle>
          <a:p>
            <a:r>
              <a:rPr lang="sv-SE" noProof="0" smtClean="0"/>
              <a:t>Click to edit Master title style</a:t>
            </a:r>
            <a:endParaRPr lang="sv-SE" noProof="0"/>
          </a:p>
        </p:txBody>
      </p:sp>
      <p:sp>
        <p:nvSpPr>
          <p:cNvPr id="3" name="Platshållare för innehåll 2"/>
          <p:cNvSpPr>
            <a:spLocks noGrp="1"/>
          </p:cNvSpPr>
          <p:nvPr>
            <p:ph idx="1"/>
          </p:nvPr>
        </p:nvSpPr>
        <p:spPr>
          <a:xfrm>
            <a:off x="792000" y="1275534"/>
            <a:ext cx="6850800" cy="3240432"/>
          </a:xfrm>
        </p:spPr>
        <p:txBody>
          <a:bodyPr>
            <a:normAutofit/>
          </a:bodyPr>
          <a:lstStyle>
            <a:lvl1pPr>
              <a:defRPr sz="2400"/>
            </a:lvl1pPr>
            <a:lvl2pPr>
              <a:defRPr sz="2400"/>
            </a:lvl2pPr>
            <a:lvl3pPr>
              <a:defRPr sz="2400"/>
            </a:lvl3pPr>
            <a:lvl4pPr>
              <a:defRPr sz="2400"/>
            </a:lvl4pPr>
            <a:lvl5pPr>
              <a:defRPr sz="2400"/>
            </a:lvl5pPr>
          </a:lstStyle>
          <a:p>
            <a:pPr lvl="0"/>
            <a:r>
              <a:rPr lang="sv-SE" noProof="0" smtClean="0"/>
              <a:t>Click to edit Master text styles</a:t>
            </a:r>
          </a:p>
          <a:p>
            <a:pPr lvl="1"/>
            <a:r>
              <a:rPr lang="sv-SE" noProof="0" smtClean="0"/>
              <a:t>Second level</a:t>
            </a:r>
          </a:p>
          <a:p>
            <a:pPr lvl="2"/>
            <a:r>
              <a:rPr lang="sv-SE" noProof="0" smtClean="0"/>
              <a:t>Third level</a:t>
            </a:r>
          </a:p>
          <a:p>
            <a:pPr lvl="3"/>
            <a:r>
              <a:rPr lang="sv-SE" noProof="0" smtClean="0"/>
              <a:t>Fourth level</a:t>
            </a:r>
          </a:p>
          <a:p>
            <a:pPr lvl="4"/>
            <a:r>
              <a:rPr lang="sv-SE" noProof="0" smtClean="0"/>
              <a:t>Fifth level</a:t>
            </a:r>
            <a:endParaRPr lang="sv-SE" noProof="0"/>
          </a:p>
        </p:txBody>
      </p:sp>
    </p:spTree>
    <p:extLst>
      <p:ext uri="{BB962C8B-B14F-4D97-AF65-F5344CB8AC3E}">
        <p14:creationId xmlns:p14="http://schemas.microsoft.com/office/powerpoint/2010/main" val="325051484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Kapitelsida - Eld">
    <p:bg>
      <p:bgPr>
        <a:solidFill>
          <a:schemeClr val="tx1"/>
        </a:solidFill>
        <a:effectLst/>
      </p:bgPr>
    </p:bg>
    <p:spTree>
      <p:nvGrpSpPr>
        <p:cNvPr id="1" name=""/>
        <p:cNvGrpSpPr/>
        <p:nvPr/>
      </p:nvGrpSpPr>
      <p:grpSpPr>
        <a:xfrm>
          <a:off x="0" y="0"/>
          <a:ext cx="0" cy="0"/>
          <a:chOff x="0" y="0"/>
          <a:chExt cx="0" cy="0"/>
        </a:xfrm>
      </p:grpSpPr>
      <p:pic>
        <p:nvPicPr>
          <p:cNvPr id="6" name="Picture 2"/>
          <p:cNvPicPr>
            <a:picLocks noChangeAspect="1" noChangeArrowheads="1"/>
          </p:cNvPicPr>
          <p:nvPr userDrawn="1"/>
        </p:nvPicPr>
        <p:blipFill>
          <a:blip r:embed="rId2">
            <a:alphaModFix amt="21000"/>
            <a:extLst>
              <a:ext uri="{28A0092B-C50C-407E-A947-70E740481C1C}">
                <a14:useLocalDpi xmlns:a14="http://schemas.microsoft.com/office/drawing/2010/main" val="0"/>
              </a:ext>
            </a:extLst>
          </a:blip>
          <a:stretch>
            <a:fillRect/>
          </a:stretch>
        </p:blipFill>
        <p:spPr bwMode="auto">
          <a:xfrm>
            <a:off x="-828600" y="1275606"/>
            <a:ext cx="6264696" cy="4271832"/>
          </a:xfrm>
          <a:prstGeom prst="rect">
            <a:avLst/>
          </a:prstGeom>
          <a:solidFill>
            <a:schemeClr val="tx1"/>
          </a:solidFill>
          <a:effectLst/>
        </p:spPr>
      </p:pic>
      <p:sp>
        <p:nvSpPr>
          <p:cNvPr id="5" name="Rubrik 1"/>
          <p:cNvSpPr>
            <a:spLocks noGrp="1"/>
          </p:cNvSpPr>
          <p:nvPr>
            <p:ph type="ctrTitle"/>
          </p:nvPr>
        </p:nvSpPr>
        <p:spPr>
          <a:xfrm>
            <a:off x="1008000" y="1827900"/>
            <a:ext cx="6631200" cy="1069200"/>
          </a:xfrm>
        </p:spPr>
        <p:txBody>
          <a:bodyPr lIns="72000" tIns="36000" rIns="72000" bIns="36000" anchor="ctr" anchorCtr="0">
            <a:noAutofit/>
          </a:bodyPr>
          <a:lstStyle>
            <a:lvl1pPr algn="l">
              <a:defRPr sz="4400" b="0">
                <a:latin typeface="Verdana" pitchFamily="34" charset="0"/>
                <a:ea typeface="Verdana" pitchFamily="34" charset="0"/>
                <a:cs typeface="Verdana" pitchFamily="34" charset="0"/>
              </a:defRPr>
            </a:lvl1pPr>
          </a:lstStyle>
          <a:p>
            <a:r>
              <a:rPr lang="sv-SE" noProof="0" dirty="0" err="1" smtClean="0"/>
              <a:t>Click</a:t>
            </a:r>
            <a:r>
              <a:rPr lang="sv-SE" noProof="0" dirty="0" smtClean="0"/>
              <a:t> </a:t>
            </a:r>
            <a:r>
              <a:rPr lang="sv-SE" noProof="0" dirty="0" err="1" smtClean="0"/>
              <a:t>to</a:t>
            </a:r>
            <a:r>
              <a:rPr lang="sv-SE" noProof="0" dirty="0" smtClean="0"/>
              <a:t> </a:t>
            </a:r>
            <a:r>
              <a:rPr lang="sv-SE" noProof="0" dirty="0" err="1" smtClean="0"/>
              <a:t>edit</a:t>
            </a:r>
            <a:r>
              <a:rPr lang="sv-SE" noProof="0" dirty="0" smtClean="0"/>
              <a:t> Master </a:t>
            </a:r>
            <a:r>
              <a:rPr lang="sv-SE" noProof="0" dirty="0" err="1" smtClean="0"/>
              <a:t>title</a:t>
            </a:r>
            <a:r>
              <a:rPr lang="sv-SE" noProof="0" dirty="0" smtClean="0"/>
              <a:t> style</a:t>
            </a:r>
            <a:endParaRPr lang="sv-SE" noProof="0" dirty="0"/>
          </a:p>
        </p:txBody>
      </p:sp>
      <p:sp>
        <p:nvSpPr>
          <p:cNvPr id="7" name="Underrubrik 2"/>
          <p:cNvSpPr>
            <a:spLocks noGrp="1"/>
          </p:cNvSpPr>
          <p:nvPr>
            <p:ph type="subTitle" idx="1"/>
          </p:nvPr>
        </p:nvSpPr>
        <p:spPr>
          <a:xfrm>
            <a:off x="1008000" y="2894400"/>
            <a:ext cx="6631200" cy="1621566"/>
          </a:xfrm>
        </p:spPr>
        <p:txBody>
          <a:bodyPr>
            <a:noAutofit/>
          </a:bodyPr>
          <a:lstStyle>
            <a:lvl1pPr marL="0" indent="0" algn="l">
              <a:lnSpc>
                <a:spcPts val="2900"/>
              </a:lnSpc>
              <a:spcBef>
                <a:spcPts val="480"/>
              </a:spcBef>
              <a:buNone/>
              <a:defRPr sz="2000">
                <a:solidFill>
                  <a:srgbClr val="FFFFFF"/>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noProof="0" dirty="0" err="1" smtClean="0"/>
              <a:t>Click</a:t>
            </a:r>
            <a:r>
              <a:rPr lang="sv-SE" noProof="0" dirty="0" smtClean="0"/>
              <a:t> </a:t>
            </a:r>
            <a:r>
              <a:rPr lang="sv-SE" noProof="0" dirty="0" err="1" smtClean="0"/>
              <a:t>to</a:t>
            </a:r>
            <a:r>
              <a:rPr lang="sv-SE" noProof="0" dirty="0" smtClean="0"/>
              <a:t> </a:t>
            </a:r>
            <a:r>
              <a:rPr lang="sv-SE" noProof="0" dirty="0" err="1" smtClean="0"/>
              <a:t>edit</a:t>
            </a:r>
            <a:r>
              <a:rPr lang="sv-SE" noProof="0" dirty="0" smtClean="0"/>
              <a:t> Master </a:t>
            </a:r>
            <a:r>
              <a:rPr lang="sv-SE" noProof="0" dirty="0" err="1" smtClean="0"/>
              <a:t>subtitle</a:t>
            </a:r>
            <a:r>
              <a:rPr lang="sv-SE" noProof="0" dirty="0" smtClean="0"/>
              <a:t> style</a:t>
            </a:r>
            <a:endParaRPr lang="sv-SE" noProof="0" dirty="0"/>
          </a:p>
        </p:txBody>
      </p:sp>
    </p:spTree>
    <p:extLst>
      <p:ext uri="{BB962C8B-B14F-4D97-AF65-F5344CB8AC3E}">
        <p14:creationId xmlns:p14="http://schemas.microsoft.com/office/powerpoint/2010/main" val="111691585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Kapitelsida - Olivkvist">
    <p:bg>
      <p:bgPr>
        <a:solidFill>
          <a:schemeClr val="tx1"/>
        </a:solidFill>
        <a:effectLst/>
      </p:bgPr>
    </p:bg>
    <p:spTree>
      <p:nvGrpSpPr>
        <p:cNvPr id="1" name=""/>
        <p:cNvGrpSpPr/>
        <p:nvPr/>
      </p:nvGrpSpPr>
      <p:grpSpPr>
        <a:xfrm>
          <a:off x="0" y="0"/>
          <a:ext cx="0" cy="0"/>
          <a:chOff x="0" y="0"/>
          <a:chExt cx="0" cy="0"/>
        </a:xfrm>
      </p:grpSpPr>
      <p:pic>
        <p:nvPicPr>
          <p:cNvPr id="6" name="Picture 5" descr="SU_olivkvist_neg.eps"/>
          <p:cNvPicPr>
            <a:picLocks noChangeAspect="1"/>
          </p:cNvPicPr>
          <p:nvPr userDrawn="1"/>
        </p:nvPicPr>
        <p:blipFill>
          <a:blip r:embed="rId2">
            <a:alphaModFix amt="20000"/>
            <a:extLst>
              <a:ext uri="{28A0092B-C50C-407E-A947-70E740481C1C}">
                <a14:useLocalDpi xmlns:a14="http://schemas.microsoft.com/office/drawing/2010/main" val="0"/>
              </a:ext>
            </a:extLst>
          </a:blip>
          <a:stretch>
            <a:fillRect/>
          </a:stretch>
        </p:blipFill>
        <p:spPr>
          <a:xfrm>
            <a:off x="-542523" y="267494"/>
            <a:ext cx="5762595" cy="5328592"/>
          </a:xfrm>
          <a:prstGeom prst="rect">
            <a:avLst/>
          </a:prstGeom>
        </p:spPr>
      </p:pic>
      <p:sp>
        <p:nvSpPr>
          <p:cNvPr id="8" name="Rubrik 1"/>
          <p:cNvSpPr>
            <a:spLocks noGrp="1"/>
          </p:cNvSpPr>
          <p:nvPr>
            <p:ph type="ctrTitle"/>
          </p:nvPr>
        </p:nvSpPr>
        <p:spPr>
          <a:xfrm>
            <a:off x="1008000" y="1827900"/>
            <a:ext cx="6631200" cy="1069200"/>
          </a:xfrm>
        </p:spPr>
        <p:txBody>
          <a:bodyPr lIns="72000" tIns="36000" rIns="72000" bIns="36000" anchor="ctr" anchorCtr="0">
            <a:noAutofit/>
          </a:bodyPr>
          <a:lstStyle>
            <a:lvl1pPr algn="l">
              <a:defRPr sz="4400" b="0">
                <a:latin typeface="Verdana" pitchFamily="34" charset="0"/>
                <a:ea typeface="Verdana" pitchFamily="34" charset="0"/>
                <a:cs typeface="Verdana" pitchFamily="34" charset="0"/>
              </a:defRPr>
            </a:lvl1pPr>
          </a:lstStyle>
          <a:p>
            <a:r>
              <a:rPr lang="sv-SE" noProof="0" dirty="0" err="1" smtClean="0"/>
              <a:t>Click</a:t>
            </a:r>
            <a:r>
              <a:rPr lang="sv-SE" noProof="0" dirty="0" smtClean="0"/>
              <a:t> </a:t>
            </a:r>
            <a:r>
              <a:rPr lang="sv-SE" noProof="0" dirty="0" err="1" smtClean="0"/>
              <a:t>to</a:t>
            </a:r>
            <a:r>
              <a:rPr lang="sv-SE" noProof="0" dirty="0" smtClean="0"/>
              <a:t> </a:t>
            </a:r>
            <a:r>
              <a:rPr lang="sv-SE" noProof="0" dirty="0" err="1" smtClean="0"/>
              <a:t>edit</a:t>
            </a:r>
            <a:r>
              <a:rPr lang="sv-SE" noProof="0" dirty="0" smtClean="0"/>
              <a:t> Master </a:t>
            </a:r>
            <a:r>
              <a:rPr lang="sv-SE" noProof="0" dirty="0" err="1" smtClean="0"/>
              <a:t>title</a:t>
            </a:r>
            <a:r>
              <a:rPr lang="sv-SE" noProof="0" dirty="0" smtClean="0"/>
              <a:t> style</a:t>
            </a:r>
            <a:endParaRPr lang="sv-SE" noProof="0" dirty="0"/>
          </a:p>
        </p:txBody>
      </p:sp>
      <p:sp>
        <p:nvSpPr>
          <p:cNvPr id="9" name="Underrubrik 2"/>
          <p:cNvSpPr>
            <a:spLocks noGrp="1"/>
          </p:cNvSpPr>
          <p:nvPr>
            <p:ph type="subTitle" idx="1"/>
          </p:nvPr>
        </p:nvSpPr>
        <p:spPr>
          <a:xfrm>
            <a:off x="1008000" y="2894400"/>
            <a:ext cx="6631200" cy="1621566"/>
          </a:xfrm>
        </p:spPr>
        <p:txBody>
          <a:bodyPr>
            <a:noAutofit/>
          </a:bodyPr>
          <a:lstStyle>
            <a:lvl1pPr marL="0" indent="0" algn="l">
              <a:lnSpc>
                <a:spcPts val="2900"/>
              </a:lnSpc>
              <a:spcBef>
                <a:spcPts val="480"/>
              </a:spcBef>
              <a:buNone/>
              <a:defRPr sz="2000">
                <a:solidFill>
                  <a:srgbClr val="FFFFFF"/>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noProof="0" dirty="0" err="1" smtClean="0"/>
              <a:t>Click</a:t>
            </a:r>
            <a:r>
              <a:rPr lang="sv-SE" noProof="0" dirty="0" smtClean="0"/>
              <a:t> </a:t>
            </a:r>
            <a:r>
              <a:rPr lang="sv-SE" noProof="0" dirty="0" err="1" smtClean="0"/>
              <a:t>to</a:t>
            </a:r>
            <a:r>
              <a:rPr lang="sv-SE" noProof="0" dirty="0" smtClean="0"/>
              <a:t> </a:t>
            </a:r>
            <a:r>
              <a:rPr lang="sv-SE" noProof="0" dirty="0" err="1" smtClean="0"/>
              <a:t>edit</a:t>
            </a:r>
            <a:r>
              <a:rPr lang="sv-SE" noProof="0" dirty="0" smtClean="0"/>
              <a:t> Master </a:t>
            </a:r>
            <a:r>
              <a:rPr lang="sv-SE" noProof="0" dirty="0" err="1" smtClean="0"/>
              <a:t>subtitle</a:t>
            </a:r>
            <a:r>
              <a:rPr lang="sv-SE" noProof="0" dirty="0" smtClean="0"/>
              <a:t> style</a:t>
            </a:r>
            <a:endParaRPr lang="sv-SE" noProof="0" dirty="0"/>
          </a:p>
        </p:txBody>
      </p:sp>
    </p:spTree>
    <p:extLst>
      <p:ext uri="{BB962C8B-B14F-4D97-AF65-F5344CB8AC3E}">
        <p14:creationId xmlns:p14="http://schemas.microsoft.com/office/powerpoint/2010/main" val="12591148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Kapitelsida - Kronor">
    <p:bg>
      <p:bgPr>
        <a:solidFill>
          <a:schemeClr val="tx1"/>
        </a:solidFill>
        <a:effectLst/>
      </p:bgPr>
    </p:bg>
    <p:spTree>
      <p:nvGrpSpPr>
        <p:cNvPr id="1" name=""/>
        <p:cNvGrpSpPr/>
        <p:nvPr/>
      </p:nvGrpSpPr>
      <p:grpSpPr>
        <a:xfrm>
          <a:off x="0" y="0"/>
          <a:ext cx="0" cy="0"/>
          <a:chOff x="0" y="0"/>
          <a:chExt cx="0" cy="0"/>
        </a:xfrm>
      </p:grpSpPr>
      <p:pic>
        <p:nvPicPr>
          <p:cNvPr id="6" name="Picture 9"/>
          <p:cNvPicPr>
            <a:picLocks noChangeAspect="1" noChangeArrowheads="1"/>
          </p:cNvPicPr>
          <p:nvPr userDrawn="1"/>
        </p:nvPicPr>
        <p:blipFill>
          <a:blip r:embed="rId2">
            <a:alphaModFix amt="20000"/>
            <a:extLst>
              <a:ext uri="{28A0092B-C50C-407E-A947-70E740481C1C}">
                <a14:useLocalDpi xmlns:a14="http://schemas.microsoft.com/office/drawing/2010/main" val="0"/>
              </a:ext>
            </a:extLst>
          </a:blip>
          <a:stretch>
            <a:fillRect/>
          </a:stretch>
        </p:blipFill>
        <p:spPr bwMode="auto">
          <a:xfrm>
            <a:off x="-1055431" y="1275606"/>
            <a:ext cx="5267391" cy="3867894"/>
          </a:xfrm>
          <a:prstGeom prst="rect">
            <a:avLst/>
          </a:prstGeom>
          <a:noFill/>
        </p:spPr>
      </p:pic>
      <p:sp>
        <p:nvSpPr>
          <p:cNvPr id="8" name="Rubrik 1"/>
          <p:cNvSpPr>
            <a:spLocks noGrp="1"/>
          </p:cNvSpPr>
          <p:nvPr>
            <p:ph type="ctrTitle"/>
          </p:nvPr>
        </p:nvSpPr>
        <p:spPr>
          <a:xfrm>
            <a:off x="1008000" y="1827900"/>
            <a:ext cx="6631200" cy="1069200"/>
          </a:xfrm>
        </p:spPr>
        <p:txBody>
          <a:bodyPr lIns="72000" tIns="36000" rIns="72000" bIns="36000" anchor="ctr" anchorCtr="0">
            <a:noAutofit/>
          </a:bodyPr>
          <a:lstStyle>
            <a:lvl1pPr algn="l">
              <a:defRPr sz="4400" b="0">
                <a:latin typeface="Verdana" pitchFamily="34" charset="0"/>
                <a:ea typeface="Verdana" pitchFamily="34" charset="0"/>
                <a:cs typeface="Verdana" pitchFamily="34" charset="0"/>
              </a:defRPr>
            </a:lvl1pPr>
          </a:lstStyle>
          <a:p>
            <a:r>
              <a:rPr lang="sv-SE" noProof="0" dirty="0" err="1" smtClean="0"/>
              <a:t>Click</a:t>
            </a:r>
            <a:r>
              <a:rPr lang="sv-SE" noProof="0" dirty="0" smtClean="0"/>
              <a:t> </a:t>
            </a:r>
            <a:r>
              <a:rPr lang="sv-SE" noProof="0" dirty="0" err="1" smtClean="0"/>
              <a:t>to</a:t>
            </a:r>
            <a:r>
              <a:rPr lang="sv-SE" noProof="0" dirty="0" smtClean="0"/>
              <a:t> </a:t>
            </a:r>
            <a:r>
              <a:rPr lang="sv-SE" noProof="0" dirty="0" err="1" smtClean="0"/>
              <a:t>edit</a:t>
            </a:r>
            <a:r>
              <a:rPr lang="sv-SE" noProof="0" dirty="0" smtClean="0"/>
              <a:t> Master </a:t>
            </a:r>
            <a:r>
              <a:rPr lang="sv-SE" noProof="0" dirty="0" err="1" smtClean="0"/>
              <a:t>title</a:t>
            </a:r>
            <a:r>
              <a:rPr lang="sv-SE" noProof="0" dirty="0" smtClean="0"/>
              <a:t> style</a:t>
            </a:r>
            <a:endParaRPr lang="sv-SE" noProof="0" dirty="0"/>
          </a:p>
        </p:txBody>
      </p:sp>
      <p:sp>
        <p:nvSpPr>
          <p:cNvPr id="9" name="Underrubrik 2"/>
          <p:cNvSpPr>
            <a:spLocks noGrp="1"/>
          </p:cNvSpPr>
          <p:nvPr>
            <p:ph type="subTitle" idx="1"/>
          </p:nvPr>
        </p:nvSpPr>
        <p:spPr>
          <a:xfrm>
            <a:off x="1008000" y="2894400"/>
            <a:ext cx="6631200" cy="1621566"/>
          </a:xfrm>
        </p:spPr>
        <p:txBody>
          <a:bodyPr>
            <a:noAutofit/>
          </a:bodyPr>
          <a:lstStyle>
            <a:lvl1pPr marL="0" indent="0" algn="l">
              <a:lnSpc>
                <a:spcPts val="2900"/>
              </a:lnSpc>
              <a:spcBef>
                <a:spcPts val="480"/>
              </a:spcBef>
              <a:buNone/>
              <a:defRPr sz="2000">
                <a:solidFill>
                  <a:srgbClr val="FFFFFF"/>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noProof="0" dirty="0" err="1" smtClean="0"/>
              <a:t>Click</a:t>
            </a:r>
            <a:r>
              <a:rPr lang="sv-SE" noProof="0" dirty="0" smtClean="0"/>
              <a:t> </a:t>
            </a:r>
            <a:r>
              <a:rPr lang="sv-SE" noProof="0" dirty="0" err="1" smtClean="0"/>
              <a:t>to</a:t>
            </a:r>
            <a:r>
              <a:rPr lang="sv-SE" noProof="0" dirty="0" smtClean="0"/>
              <a:t> </a:t>
            </a:r>
            <a:r>
              <a:rPr lang="sv-SE" noProof="0" dirty="0" err="1" smtClean="0"/>
              <a:t>edit</a:t>
            </a:r>
            <a:r>
              <a:rPr lang="sv-SE" noProof="0" dirty="0" smtClean="0"/>
              <a:t> Master </a:t>
            </a:r>
            <a:r>
              <a:rPr lang="sv-SE" noProof="0" dirty="0" err="1" smtClean="0"/>
              <a:t>subtitle</a:t>
            </a:r>
            <a:r>
              <a:rPr lang="sv-SE" noProof="0" dirty="0" smtClean="0"/>
              <a:t> style</a:t>
            </a:r>
            <a:endParaRPr lang="sv-SE" noProof="0" dirty="0"/>
          </a:p>
        </p:txBody>
      </p:sp>
    </p:spTree>
    <p:extLst>
      <p:ext uri="{BB962C8B-B14F-4D97-AF65-F5344CB8AC3E}">
        <p14:creationId xmlns:p14="http://schemas.microsoft.com/office/powerpoint/2010/main" val="127879824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Kapitelsida">
    <p:bg>
      <p:bgPr>
        <a:solidFill>
          <a:schemeClr val="tx1"/>
        </a:solidFill>
        <a:effectLst/>
      </p:bgPr>
    </p:bg>
    <p:spTree>
      <p:nvGrpSpPr>
        <p:cNvPr id="1" name=""/>
        <p:cNvGrpSpPr/>
        <p:nvPr/>
      </p:nvGrpSpPr>
      <p:grpSpPr>
        <a:xfrm>
          <a:off x="0" y="0"/>
          <a:ext cx="0" cy="0"/>
          <a:chOff x="0" y="0"/>
          <a:chExt cx="0" cy="0"/>
        </a:xfrm>
      </p:grpSpPr>
      <p:sp>
        <p:nvSpPr>
          <p:cNvPr id="6" name="Rubrik 1"/>
          <p:cNvSpPr>
            <a:spLocks noGrp="1"/>
          </p:cNvSpPr>
          <p:nvPr>
            <p:ph type="ctrTitle"/>
          </p:nvPr>
        </p:nvSpPr>
        <p:spPr>
          <a:xfrm>
            <a:off x="1008000" y="1827900"/>
            <a:ext cx="6631200" cy="1069200"/>
          </a:xfrm>
        </p:spPr>
        <p:txBody>
          <a:bodyPr lIns="72000" tIns="36000" rIns="72000" bIns="36000" anchor="ctr" anchorCtr="0">
            <a:noAutofit/>
          </a:bodyPr>
          <a:lstStyle>
            <a:lvl1pPr algn="l">
              <a:defRPr sz="4400" b="0">
                <a:latin typeface="Verdana" pitchFamily="34" charset="0"/>
                <a:ea typeface="Verdana" pitchFamily="34" charset="0"/>
                <a:cs typeface="Verdana" pitchFamily="34" charset="0"/>
              </a:defRPr>
            </a:lvl1pPr>
          </a:lstStyle>
          <a:p>
            <a:r>
              <a:rPr lang="sv-SE" noProof="0" dirty="0" err="1" smtClean="0"/>
              <a:t>Click</a:t>
            </a:r>
            <a:r>
              <a:rPr lang="sv-SE" noProof="0" dirty="0" smtClean="0"/>
              <a:t> </a:t>
            </a:r>
            <a:r>
              <a:rPr lang="sv-SE" noProof="0" dirty="0" err="1" smtClean="0"/>
              <a:t>to</a:t>
            </a:r>
            <a:r>
              <a:rPr lang="sv-SE" noProof="0" dirty="0" smtClean="0"/>
              <a:t> </a:t>
            </a:r>
            <a:r>
              <a:rPr lang="sv-SE" noProof="0" dirty="0" err="1" smtClean="0"/>
              <a:t>edit</a:t>
            </a:r>
            <a:r>
              <a:rPr lang="sv-SE" noProof="0" dirty="0" smtClean="0"/>
              <a:t> Master </a:t>
            </a:r>
            <a:r>
              <a:rPr lang="sv-SE" noProof="0" dirty="0" err="1" smtClean="0"/>
              <a:t>title</a:t>
            </a:r>
            <a:r>
              <a:rPr lang="sv-SE" noProof="0" dirty="0" smtClean="0"/>
              <a:t> style</a:t>
            </a:r>
            <a:endParaRPr lang="sv-SE" noProof="0" dirty="0"/>
          </a:p>
        </p:txBody>
      </p:sp>
      <p:sp>
        <p:nvSpPr>
          <p:cNvPr id="7" name="Underrubrik 2"/>
          <p:cNvSpPr>
            <a:spLocks noGrp="1"/>
          </p:cNvSpPr>
          <p:nvPr>
            <p:ph type="subTitle" idx="1"/>
          </p:nvPr>
        </p:nvSpPr>
        <p:spPr>
          <a:xfrm>
            <a:off x="1008000" y="2894400"/>
            <a:ext cx="6631200" cy="1621566"/>
          </a:xfrm>
        </p:spPr>
        <p:txBody>
          <a:bodyPr>
            <a:noAutofit/>
          </a:bodyPr>
          <a:lstStyle>
            <a:lvl1pPr marL="0" indent="0" algn="l">
              <a:lnSpc>
                <a:spcPts val="2900"/>
              </a:lnSpc>
              <a:spcBef>
                <a:spcPts val="480"/>
              </a:spcBef>
              <a:buNone/>
              <a:defRPr sz="2000">
                <a:solidFill>
                  <a:srgbClr val="FFFFFF"/>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noProof="0" dirty="0" err="1" smtClean="0"/>
              <a:t>Click</a:t>
            </a:r>
            <a:r>
              <a:rPr lang="sv-SE" noProof="0" dirty="0" smtClean="0"/>
              <a:t> </a:t>
            </a:r>
            <a:r>
              <a:rPr lang="sv-SE" noProof="0" dirty="0" err="1" smtClean="0"/>
              <a:t>to</a:t>
            </a:r>
            <a:r>
              <a:rPr lang="sv-SE" noProof="0" dirty="0" smtClean="0"/>
              <a:t> </a:t>
            </a:r>
            <a:r>
              <a:rPr lang="sv-SE" noProof="0" dirty="0" err="1" smtClean="0"/>
              <a:t>edit</a:t>
            </a:r>
            <a:r>
              <a:rPr lang="sv-SE" noProof="0" dirty="0" smtClean="0"/>
              <a:t> Master </a:t>
            </a:r>
            <a:r>
              <a:rPr lang="sv-SE" noProof="0" dirty="0" err="1" smtClean="0"/>
              <a:t>subtitle</a:t>
            </a:r>
            <a:r>
              <a:rPr lang="sv-SE" noProof="0" dirty="0" smtClean="0"/>
              <a:t> style</a:t>
            </a:r>
            <a:endParaRPr lang="sv-SE" noProof="0" dirty="0"/>
          </a:p>
        </p:txBody>
      </p:sp>
    </p:spTree>
    <p:extLst>
      <p:ext uri="{BB962C8B-B14F-4D97-AF65-F5344CB8AC3E}">
        <p14:creationId xmlns:p14="http://schemas.microsoft.com/office/powerpoint/2010/main" val="189780916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vå innehållsdelar">
    <p:bg>
      <p:bgPr>
        <a:solidFill>
          <a:schemeClr val="tx1"/>
        </a:solidFill>
        <a:effectLst/>
      </p:bgPr>
    </p:bg>
    <p:spTree>
      <p:nvGrpSpPr>
        <p:cNvPr id="1" name=""/>
        <p:cNvGrpSpPr/>
        <p:nvPr/>
      </p:nvGrpSpPr>
      <p:grpSpPr>
        <a:xfrm>
          <a:off x="0" y="0"/>
          <a:ext cx="0" cy="0"/>
          <a:chOff x="0" y="0"/>
          <a:chExt cx="0" cy="0"/>
        </a:xfrm>
      </p:grpSpPr>
      <p:sp>
        <p:nvSpPr>
          <p:cNvPr id="2" name="Rubrik 1"/>
          <p:cNvSpPr>
            <a:spLocks noGrp="1"/>
          </p:cNvSpPr>
          <p:nvPr>
            <p:ph type="title"/>
          </p:nvPr>
        </p:nvSpPr>
        <p:spPr>
          <a:xfrm>
            <a:off x="792000" y="627534"/>
            <a:ext cx="6850800" cy="596700"/>
          </a:xfrm>
        </p:spPr>
        <p:txBody>
          <a:bodyPr anchor="t" anchorCtr="0">
            <a:normAutofit/>
          </a:bodyPr>
          <a:lstStyle>
            <a:lvl1pPr>
              <a:defRPr sz="2800"/>
            </a:lvl1pPr>
          </a:lstStyle>
          <a:p>
            <a:r>
              <a:rPr lang="sv-SE" smtClean="0"/>
              <a:t>Click to edit Master title style</a:t>
            </a:r>
            <a:endParaRPr lang="sv-SE" dirty="0"/>
          </a:p>
        </p:txBody>
      </p:sp>
      <p:sp>
        <p:nvSpPr>
          <p:cNvPr id="3" name="Platshållare för innehåll 2"/>
          <p:cNvSpPr>
            <a:spLocks noGrp="1"/>
          </p:cNvSpPr>
          <p:nvPr>
            <p:ph sz="half" idx="1"/>
          </p:nvPr>
        </p:nvSpPr>
        <p:spPr>
          <a:xfrm>
            <a:off x="792000" y="1275534"/>
            <a:ext cx="3348000" cy="3240432"/>
          </a:xfrm>
        </p:spPr>
        <p:txBody>
          <a:bodyPr/>
          <a:lstStyle>
            <a:lvl1pPr>
              <a:defRPr sz="24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sv-SE" dirty="0"/>
          </a:p>
        </p:txBody>
      </p:sp>
      <p:sp>
        <p:nvSpPr>
          <p:cNvPr id="4" name="Platshållare för innehåll 3"/>
          <p:cNvSpPr>
            <a:spLocks noGrp="1"/>
          </p:cNvSpPr>
          <p:nvPr>
            <p:ph sz="half" idx="2"/>
          </p:nvPr>
        </p:nvSpPr>
        <p:spPr>
          <a:xfrm>
            <a:off x="4291200" y="1275534"/>
            <a:ext cx="3348000" cy="3240432"/>
          </a:xfrm>
        </p:spPr>
        <p:txBody>
          <a:bodyPr/>
          <a:lstStyle>
            <a:lvl1pPr>
              <a:defRPr sz="24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sv-SE" dirty="0"/>
          </a:p>
        </p:txBody>
      </p:sp>
    </p:spTree>
    <p:extLst>
      <p:ext uri="{BB962C8B-B14F-4D97-AF65-F5344CB8AC3E}">
        <p14:creationId xmlns:p14="http://schemas.microsoft.com/office/powerpoint/2010/main" val="320894894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Rubrik och text">
    <p:bg>
      <p:bgPr>
        <a:solidFill>
          <a:schemeClr val="tx1"/>
        </a:solidFill>
        <a:effectLst/>
      </p:bgPr>
    </p:bg>
    <p:spTree>
      <p:nvGrpSpPr>
        <p:cNvPr id="1" name=""/>
        <p:cNvGrpSpPr/>
        <p:nvPr/>
      </p:nvGrpSpPr>
      <p:grpSpPr>
        <a:xfrm>
          <a:off x="0" y="0"/>
          <a:ext cx="0" cy="0"/>
          <a:chOff x="0" y="0"/>
          <a:chExt cx="0" cy="0"/>
        </a:xfrm>
      </p:grpSpPr>
      <p:sp>
        <p:nvSpPr>
          <p:cNvPr id="2" name="Rubrik 1"/>
          <p:cNvSpPr>
            <a:spLocks noGrp="1"/>
          </p:cNvSpPr>
          <p:nvPr>
            <p:ph type="title"/>
          </p:nvPr>
        </p:nvSpPr>
        <p:spPr>
          <a:xfrm>
            <a:off x="792000" y="627534"/>
            <a:ext cx="6850800" cy="596700"/>
          </a:xfrm>
        </p:spPr>
        <p:txBody>
          <a:bodyPr anchor="t" anchorCtr="0">
            <a:normAutofit/>
          </a:bodyPr>
          <a:lstStyle>
            <a:lvl1pPr>
              <a:defRPr sz="2800"/>
            </a:lvl1pPr>
          </a:lstStyle>
          <a:p>
            <a:r>
              <a:rPr lang="sv-SE" noProof="0" smtClean="0"/>
              <a:t>Click to edit Master title style</a:t>
            </a:r>
            <a:endParaRPr lang="sv-SE" noProof="0"/>
          </a:p>
        </p:txBody>
      </p:sp>
      <p:sp>
        <p:nvSpPr>
          <p:cNvPr id="3" name="Platshållare för innehåll 2"/>
          <p:cNvSpPr>
            <a:spLocks noGrp="1"/>
          </p:cNvSpPr>
          <p:nvPr>
            <p:ph idx="1"/>
          </p:nvPr>
        </p:nvSpPr>
        <p:spPr>
          <a:xfrm>
            <a:off x="792000" y="1275534"/>
            <a:ext cx="6850800" cy="2411100"/>
          </a:xfrm>
        </p:spPr>
        <p:txBody>
          <a:bodyPr>
            <a:normAutofit/>
          </a:bodyPr>
          <a:lstStyle>
            <a:lvl1pPr marL="1588" indent="-1588">
              <a:lnSpc>
                <a:spcPts val="2600"/>
              </a:lnSpc>
              <a:buNone/>
              <a:defRPr sz="2400"/>
            </a:lvl1pPr>
            <a:lvl2pPr>
              <a:buNone/>
              <a:defRPr/>
            </a:lvl2pPr>
            <a:lvl3pPr>
              <a:buNone/>
              <a:defRPr/>
            </a:lvl3pPr>
            <a:lvl4pPr>
              <a:buNone/>
              <a:defRPr/>
            </a:lvl4pPr>
            <a:lvl5pPr>
              <a:buNone/>
              <a:defRPr/>
            </a:lvl5pPr>
          </a:lstStyle>
          <a:p>
            <a:pPr lvl="0"/>
            <a:r>
              <a:rPr lang="sv-SE" noProof="0" smtClean="0"/>
              <a:t>Click to edit Master text styles</a:t>
            </a:r>
          </a:p>
        </p:txBody>
      </p:sp>
    </p:spTree>
    <p:extLst>
      <p:ext uri="{BB962C8B-B14F-4D97-AF65-F5344CB8AC3E}">
        <p14:creationId xmlns:p14="http://schemas.microsoft.com/office/powerpoint/2010/main" val="371640710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Endast innehåll">
    <p:bg>
      <p:bgPr>
        <a:solidFill>
          <a:schemeClr val="tx1"/>
        </a:solidFill>
        <a:effectLst/>
      </p:bgPr>
    </p:bg>
    <p:spTree>
      <p:nvGrpSpPr>
        <p:cNvPr id="1" name=""/>
        <p:cNvGrpSpPr/>
        <p:nvPr/>
      </p:nvGrpSpPr>
      <p:grpSpPr>
        <a:xfrm>
          <a:off x="0" y="0"/>
          <a:ext cx="0" cy="0"/>
          <a:chOff x="0" y="0"/>
          <a:chExt cx="0" cy="0"/>
        </a:xfrm>
      </p:grpSpPr>
      <p:sp>
        <p:nvSpPr>
          <p:cNvPr id="3" name="Platshållare för innehåll 2"/>
          <p:cNvSpPr>
            <a:spLocks noGrp="1"/>
          </p:cNvSpPr>
          <p:nvPr>
            <p:ph idx="1"/>
          </p:nvPr>
        </p:nvSpPr>
        <p:spPr>
          <a:xfrm>
            <a:off x="792000" y="595470"/>
            <a:ext cx="6850800" cy="3992504"/>
          </a:xfrm>
        </p:spPr>
        <p:txBody>
          <a:bodyPr>
            <a:normAutofit/>
          </a:bodyPr>
          <a:lstStyle>
            <a:lvl1pPr>
              <a:defRPr sz="2400"/>
            </a:lvl1pPr>
            <a:lvl2pPr>
              <a:defRPr sz="2400"/>
            </a:lvl2pPr>
            <a:lvl3pPr>
              <a:defRPr sz="2400"/>
            </a:lvl3pPr>
            <a:lvl4pPr>
              <a:defRPr sz="2400"/>
            </a:lvl4pPr>
            <a:lvl5pPr>
              <a:defRPr sz="2400"/>
            </a:lvl5pPr>
          </a:lstStyle>
          <a:p>
            <a:pPr lvl="0"/>
            <a:r>
              <a:rPr lang="sv-SE" dirty="0" err="1" smtClean="0"/>
              <a:t>Click</a:t>
            </a:r>
            <a:r>
              <a:rPr lang="sv-SE" dirty="0" smtClean="0"/>
              <a:t> </a:t>
            </a:r>
            <a:r>
              <a:rPr lang="sv-SE" dirty="0" err="1" smtClean="0"/>
              <a:t>to</a:t>
            </a:r>
            <a:r>
              <a:rPr lang="sv-SE" dirty="0" smtClean="0"/>
              <a:t> </a:t>
            </a:r>
            <a:r>
              <a:rPr lang="sv-SE" dirty="0" err="1" smtClean="0"/>
              <a:t>edit</a:t>
            </a:r>
            <a:r>
              <a:rPr lang="sv-SE" dirty="0" smtClean="0"/>
              <a:t> Master text </a:t>
            </a:r>
            <a:r>
              <a:rPr lang="sv-SE" dirty="0" err="1" smtClean="0"/>
              <a:t>styles</a:t>
            </a:r>
            <a:endParaRPr lang="sv-SE" dirty="0" smtClean="0"/>
          </a:p>
          <a:p>
            <a:pPr lvl="1"/>
            <a:r>
              <a:rPr lang="sv-SE" dirty="0" smtClean="0"/>
              <a:t>Second </a:t>
            </a:r>
            <a:r>
              <a:rPr lang="sv-SE" dirty="0" err="1" smtClean="0"/>
              <a:t>level</a:t>
            </a:r>
            <a:endParaRPr lang="sv-SE" dirty="0" smtClean="0"/>
          </a:p>
          <a:p>
            <a:pPr lvl="2"/>
            <a:r>
              <a:rPr lang="sv-SE" dirty="0" err="1" smtClean="0"/>
              <a:t>Third</a:t>
            </a:r>
            <a:r>
              <a:rPr lang="sv-SE" dirty="0" smtClean="0"/>
              <a:t> </a:t>
            </a:r>
            <a:r>
              <a:rPr lang="sv-SE" dirty="0" err="1" smtClean="0"/>
              <a:t>level</a:t>
            </a:r>
            <a:endParaRPr lang="sv-SE" dirty="0" smtClean="0"/>
          </a:p>
          <a:p>
            <a:pPr lvl="3"/>
            <a:r>
              <a:rPr lang="sv-SE" dirty="0" err="1" smtClean="0"/>
              <a:t>Fourth</a:t>
            </a:r>
            <a:r>
              <a:rPr lang="sv-SE" dirty="0" smtClean="0"/>
              <a:t> </a:t>
            </a:r>
            <a:r>
              <a:rPr lang="sv-SE" dirty="0" err="1" smtClean="0"/>
              <a:t>level</a:t>
            </a:r>
            <a:endParaRPr lang="sv-SE" dirty="0" smtClean="0"/>
          </a:p>
          <a:p>
            <a:pPr lvl="4"/>
            <a:r>
              <a:rPr lang="sv-SE" dirty="0" err="1" smtClean="0"/>
              <a:t>Fifth</a:t>
            </a:r>
            <a:r>
              <a:rPr lang="sv-SE" dirty="0" smtClean="0"/>
              <a:t> </a:t>
            </a:r>
            <a:r>
              <a:rPr lang="sv-SE" dirty="0" err="1" smtClean="0"/>
              <a:t>level</a:t>
            </a:r>
            <a:endParaRPr lang="sv-SE" dirty="0"/>
          </a:p>
        </p:txBody>
      </p:sp>
    </p:spTree>
    <p:extLst>
      <p:ext uri="{BB962C8B-B14F-4D97-AF65-F5344CB8AC3E}">
        <p14:creationId xmlns:p14="http://schemas.microsoft.com/office/powerpoint/2010/main" val="30376429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Förstasida">
    <p:spTree>
      <p:nvGrpSpPr>
        <p:cNvPr id="1" name=""/>
        <p:cNvGrpSpPr/>
        <p:nvPr/>
      </p:nvGrpSpPr>
      <p:grpSpPr>
        <a:xfrm>
          <a:off x="0" y="0"/>
          <a:ext cx="0" cy="0"/>
          <a:chOff x="0" y="0"/>
          <a:chExt cx="0" cy="0"/>
        </a:xfrm>
      </p:grpSpPr>
      <p:sp>
        <p:nvSpPr>
          <p:cNvPr id="5" name="Rubrik 1"/>
          <p:cNvSpPr>
            <a:spLocks noGrp="1"/>
          </p:cNvSpPr>
          <p:nvPr>
            <p:ph type="ctrTitle" hasCustomPrompt="1"/>
          </p:nvPr>
        </p:nvSpPr>
        <p:spPr>
          <a:xfrm>
            <a:off x="1008000" y="1827900"/>
            <a:ext cx="6631200" cy="1069200"/>
          </a:xfrm>
        </p:spPr>
        <p:txBody>
          <a:bodyPr lIns="72000" tIns="36000" rIns="72000" bIns="36000" anchor="ctr" anchorCtr="0">
            <a:normAutofit/>
          </a:bodyPr>
          <a:lstStyle>
            <a:lvl1pPr algn="l">
              <a:defRPr sz="4400" b="0">
                <a:latin typeface="Verdana" pitchFamily="34" charset="0"/>
                <a:ea typeface="Verdana" pitchFamily="34" charset="0"/>
                <a:cs typeface="Verdana" pitchFamily="34" charset="0"/>
              </a:defRPr>
            </a:lvl1pPr>
          </a:lstStyle>
          <a:p>
            <a:r>
              <a:rPr lang="sv-SE" noProof="0" smtClean="0"/>
              <a:t>Avsnittsnamn</a:t>
            </a:r>
            <a:endParaRPr lang="sv-SE" noProof="0"/>
          </a:p>
        </p:txBody>
      </p:sp>
      <p:sp>
        <p:nvSpPr>
          <p:cNvPr id="7" name="Content Placeholder 10"/>
          <p:cNvSpPr>
            <a:spLocks noGrp="1"/>
          </p:cNvSpPr>
          <p:nvPr>
            <p:ph sz="quarter" idx="10" hasCustomPrompt="1"/>
          </p:nvPr>
        </p:nvSpPr>
        <p:spPr>
          <a:xfrm>
            <a:off x="971600" y="627534"/>
            <a:ext cx="6625108" cy="1008112"/>
          </a:xfrm>
        </p:spPr>
        <p:txBody>
          <a:bodyPr/>
          <a:lstStyle>
            <a:lvl1pPr marL="0" indent="0">
              <a:buNone/>
              <a:defRPr/>
            </a:lvl1pPr>
          </a:lstStyle>
          <a:p>
            <a:pPr lvl="0"/>
            <a:r>
              <a:rPr lang="sv-SE" noProof="0" dirty="0" smtClean="0"/>
              <a:t>Kurs/Programserie</a:t>
            </a:r>
          </a:p>
        </p:txBody>
      </p:sp>
      <p:sp>
        <p:nvSpPr>
          <p:cNvPr id="8" name="Underrubrik 2"/>
          <p:cNvSpPr>
            <a:spLocks noGrp="1"/>
          </p:cNvSpPr>
          <p:nvPr>
            <p:ph type="subTitle" idx="1" hasCustomPrompt="1"/>
          </p:nvPr>
        </p:nvSpPr>
        <p:spPr>
          <a:xfrm>
            <a:off x="1008000" y="2894400"/>
            <a:ext cx="6631200" cy="1045502"/>
          </a:xfrm>
        </p:spPr>
        <p:txBody>
          <a:bodyPr>
            <a:noAutofit/>
          </a:bodyPr>
          <a:lstStyle>
            <a:lvl1pPr marL="0" marR="0" indent="0" algn="l" defTabSz="914400" rtl="0" eaLnBrk="1" fontAlgn="auto" latinLnBrk="0" hangingPunct="1">
              <a:lnSpc>
                <a:spcPts val="2900"/>
              </a:lnSpc>
              <a:spcBef>
                <a:spcPts val="480"/>
              </a:spcBef>
              <a:spcAft>
                <a:spcPts val="0"/>
              </a:spcAft>
              <a:buClrTx/>
              <a:buSzPct val="93000"/>
              <a:buFont typeface="Verdana" pitchFamily="34" charset="0"/>
              <a:buNone/>
              <a:tabLst/>
              <a:defRPr sz="2400">
                <a:solidFill>
                  <a:schemeClr val="tx2"/>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noProof="0" dirty="0" smtClean="0"/>
              <a:t>Talare eller underrubrik</a:t>
            </a:r>
          </a:p>
        </p:txBody>
      </p:sp>
    </p:spTree>
    <p:extLst>
      <p:ext uri="{BB962C8B-B14F-4D97-AF65-F5344CB8AC3E}">
        <p14:creationId xmlns:p14="http://schemas.microsoft.com/office/powerpoint/2010/main" val="59284099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Tom">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2127530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First page - Fire">
    <p:bg>
      <p:bgPr>
        <a:solidFill>
          <a:schemeClr val="tx1"/>
        </a:solidFill>
        <a:effectLst/>
      </p:bgPr>
    </p:bg>
    <p:spTree>
      <p:nvGrpSpPr>
        <p:cNvPr id="1" name=""/>
        <p:cNvGrpSpPr/>
        <p:nvPr/>
      </p:nvGrpSpPr>
      <p:grpSpPr>
        <a:xfrm>
          <a:off x="0" y="0"/>
          <a:ext cx="0" cy="0"/>
          <a:chOff x="0" y="0"/>
          <a:chExt cx="0" cy="0"/>
        </a:xfrm>
      </p:grpSpPr>
      <p:pic>
        <p:nvPicPr>
          <p:cNvPr id="6" name="Picture 2"/>
          <p:cNvPicPr>
            <a:picLocks noChangeAspect="1" noChangeArrowheads="1"/>
          </p:cNvPicPr>
          <p:nvPr userDrawn="1"/>
        </p:nvPicPr>
        <p:blipFill>
          <a:blip r:embed="rId2">
            <a:alphaModFix amt="21000"/>
            <a:extLst>
              <a:ext uri="{28A0092B-C50C-407E-A947-70E740481C1C}">
                <a14:useLocalDpi xmlns:a14="http://schemas.microsoft.com/office/drawing/2010/main" val="0"/>
              </a:ext>
            </a:extLst>
          </a:blip>
          <a:stretch>
            <a:fillRect/>
          </a:stretch>
        </p:blipFill>
        <p:spPr bwMode="auto">
          <a:xfrm>
            <a:off x="-828600" y="1275606"/>
            <a:ext cx="6264696" cy="4271832"/>
          </a:xfrm>
          <a:prstGeom prst="rect">
            <a:avLst/>
          </a:prstGeom>
          <a:solidFill>
            <a:schemeClr val="tx1"/>
          </a:solidFill>
          <a:effectLst/>
        </p:spPr>
      </p:pic>
      <p:sp>
        <p:nvSpPr>
          <p:cNvPr id="10" name="Rubrik 1"/>
          <p:cNvSpPr>
            <a:spLocks noGrp="1"/>
          </p:cNvSpPr>
          <p:nvPr>
            <p:ph type="ctrTitle" hasCustomPrompt="1"/>
          </p:nvPr>
        </p:nvSpPr>
        <p:spPr>
          <a:xfrm>
            <a:off x="1008000" y="1827900"/>
            <a:ext cx="6631200" cy="1069200"/>
          </a:xfrm>
        </p:spPr>
        <p:txBody>
          <a:bodyPr lIns="72000" tIns="36000" rIns="72000" bIns="36000" anchor="ctr" anchorCtr="0">
            <a:noAutofit/>
          </a:bodyPr>
          <a:lstStyle>
            <a:lvl1pPr algn="l">
              <a:defRPr sz="4400" b="0" baseline="0">
                <a:latin typeface="Verdana" pitchFamily="34" charset="0"/>
                <a:ea typeface="Verdana" pitchFamily="34" charset="0"/>
                <a:cs typeface="Verdana" pitchFamily="34" charset="0"/>
              </a:defRPr>
            </a:lvl1pPr>
          </a:lstStyle>
          <a:p>
            <a:r>
              <a:rPr lang="en-US" noProof="0" smtClean="0"/>
              <a:t>Episode name</a:t>
            </a:r>
            <a:endParaRPr lang="en-US" noProof="0"/>
          </a:p>
        </p:txBody>
      </p:sp>
      <p:sp>
        <p:nvSpPr>
          <p:cNvPr id="11" name="Underrubrik 2"/>
          <p:cNvSpPr>
            <a:spLocks noGrp="1"/>
          </p:cNvSpPr>
          <p:nvPr>
            <p:ph type="subTitle" idx="1" hasCustomPrompt="1"/>
          </p:nvPr>
        </p:nvSpPr>
        <p:spPr>
          <a:xfrm>
            <a:off x="1008000" y="2894400"/>
            <a:ext cx="6631200" cy="1405542"/>
          </a:xfrm>
        </p:spPr>
        <p:txBody>
          <a:bodyPr>
            <a:noAutofit/>
          </a:bodyPr>
          <a:lstStyle>
            <a:lvl1pPr marL="0" marR="0" indent="0" algn="l" defTabSz="914400" rtl="0" eaLnBrk="1" fontAlgn="auto" latinLnBrk="0" hangingPunct="1">
              <a:lnSpc>
                <a:spcPts val="2900"/>
              </a:lnSpc>
              <a:spcBef>
                <a:spcPts val="480"/>
              </a:spcBef>
              <a:spcAft>
                <a:spcPts val="0"/>
              </a:spcAft>
              <a:buClrTx/>
              <a:buSzPct val="93000"/>
              <a:buFont typeface="Verdana" pitchFamily="34" charset="0"/>
              <a:buNone/>
              <a:tabLst/>
              <a:defRPr sz="2400">
                <a:solidFill>
                  <a:srgbClr val="FFFFFF"/>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0" dirty="0" smtClean="0"/>
              <a:t>Speaker or subtitle</a:t>
            </a:r>
          </a:p>
          <a:p>
            <a:pPr lvl="0"/>
            <a:endParaRPr lang="sv-SE" noProof="0" dirty="0" smtClean="0"/>
          </a:p>
        </p:txBody>
      </p:sp>
      <p:sp>
        <p:nvSpPr>
          <p:cNvPr id="12" name="Content Placeholder 10"/>
          <p:cNvSpPr>
            <a:spLocks noGrp="1"/>
          </p:cNvSpPr>
          <p:nvPr>
            <p:ph sz="quarter" idx="10" hasCustomPrompt="1"/>
          </p:nvPr>
        </p:nvSpPr>
        <p:spPr>
          <a:xfrm>
            <a:off x="971600" y="627534"/>
            <a:ext cx="6625108" cy="1008112"/>
          </a:xfrm>
        </p:spPr>
        <p:txBody>
          <a:bodyPr>
            <a:noAutofit/>
          </a:bodyPr>
          <a:lstStyle>
            <a:lvl1pPr marL="0" marR="0" indent="0" algn="l" defTabSz="914400" rtl="0" eaLnBrk="1" fontAlgn="auto" latinLnBrk="0" hangingPunct="1">
              <a:lnSpc>
                <a:spcPts val="2900"/>
              </a:lnSpc>
              <a:spcBef>
                <a:spcPct val="20000"/>
              </a:spcBef>
              <a:spcAft>
                <a:spcPts val="0"/>
              </a:spcAft>
              <a:buClrTx/>
              <a:buSzPct val="93000"/>
              <a:buFont typeface="Verdana" pitchFamily="34" charset="0"/>
              <a:buNone/>
              <a:tabLst/>
              <a:defRPr/>
            </a:lvl1pPr>
          </a:lstStyle>
          <a:p>
            <a:pPr lvl="0"/>
            <a:r>
              <a:rPr lang="en-US" noProof="0" dirty="0" smtClean="0"/>
              <a:t>Course/Serial</a:t>
            </a:r>
          </a:p>
        </p:txBody>
      </p:sp>
    </p:spTree>
    <p:extLst>
      <p:ext uri="{BB962C8B-B14F-4D97-AF65-F5344CB8AC3E}">
        <p14:creationId xmlns:p14="http://schemas.microsoft.com/office/powerpoint/2010/main" val="179916910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First page - Olive branch">
    <p:bg>
      <p:bgPr>
        <a:solidFill>
          <a:schemeClr val="tx1"/>
        </a:solidFill>
        <a:effectLst/>
      </p:bgPr>
    </p:bg>
    <p:spTree>
      <p:nvGrpSpPr>
        <p:cNvPr id="1" name=""/>
        <p:cNvGrpSpPr/>
        <p:nvPr/>
      </p:nvGrpSpPr>
      <p:grpSpPr>
        <a:xfrm>
          <a:off x="0" y="0"/>
          <a:ext cx="0" cy="0"/>
          <a:chOff x="0" y="0"/>
          <a:chExt cx="0" cy="0"/>
        </a:xfrm>
      </p:grpSpPr>
      <p:pic>
        <p:nvPicPr>
          <p:cNvPr id="4" name="Picture 3" descr="SU_olivkvist_neg.eps"/>
          <p:cNvPicPr>
            <a:picLocks noChangeAspect="1"/>
          </p:cNvPicPr>
          <p:nvPr userDrawn="1"/>
        </p:nvPicPr>
        <p:blipFill>
          <a:blip r:embed="rId2">
            <a:alphaModFix amt="20000"/>
            <a:extLst>
              <a:ext uri="{28A0092B-C50C-407E-A947-70E740481C1C}">
                <a14:useLocalDpi xmlns:a14="http://schemas.microsoft.com/office/drawing/2010/main" val="0"/>
              </a:ext>
            </a:extLst>
          </a:blip>
          <a:stretch>
            <a:fillRect/>
          </a:stretch>
        </p:blipFill>
        <p:spPr>
          <a:xfrm>
            <a:off x="-542523" y="267494"/>
            <a:ext cx="5762595" cy="5328592"/>
          </a:xfrm>
          <a:prstGeom prst="rect">
            <a:avLst/>
          </a:prstGeom>
        </p:spPr>
      </p:pic>
      <p:sp>
        <p:nvSpPr>
          <p:cNvPr id="6" name="Rubrik 1"/>
          <p:cNvSpPr>
            <a:spLocks noGrp="1"/>
          </p:cNvSpPr>
          <p:nvPr>
            <p:ph type="ctrTitle" hasCustomPrompt="1"/>
          </p:nvPr>
        </p:nvSpPr>
        <p:spPr>
          <a:xfrm>
            <a:off x="1008000" y="1827900"/>
            <a:ext cx="6631200" cy="1069200"/>
          </a:xfrm>
        </p:spPr>
        <p:txBody>
          <a:bodyPr lIns="72000" tIns="36000" rIns="72000" bIns="36000" anchor="ctr" anchorCtr="0">
            <a:noAutofit/>
          </a:bodyPr>
          <a:lstStyle>
            <a:lvl1pPr algn="l">
              <a:defRPr sz="4400" b="0" baseline="0">
                <a:latin typeface="Verdana" pitchFamily="34" charset="0"/>
                <a:ea typeface="Verdana" pitchFamily="34" charset="0"/>
                <a:cs typeface="Verdana" pitchFamily="34" charset="0"/>
              </a:defRPr>
            </a:lvl1pPr>
          </a:lstStyle>
          <a:p>
            <a:r>
              <a:rPr lang="en-US" noProof="0" smtClean="0"/>
              <a:t>Episode name</a:t>
            </a:r>
            <a:endParaRPr lang="en-US" noProof="0"/>
          </a:p>
        </p:txBody>
      </p:sp>
      <p:sp>
        <p:nvSpPr>
          <p:cNvPr id="7" name="Underrubrik 2"/>
          <p:cNvSpPr>
            <a:spLocks noGrp="1"/>
          </p:cNvSpPr>
          <p:nvPr>
            <p:ph type="subTitle" idx="1" hasCustomPrompt="1"/>
          </p:nvPr>
        </p:nvSpPr>
        <p:spPr>
          <a:xfrm>
            <a:off x="1008000" y="2894400"/>
            <a:ext cx="6631200" cy="1405542"/>
          </a:xfrm>
        </p:spPr>
        <p:txBody>
          <a:bodyPr>
            <a:noAutofit/>
          </a:bodyPr>
          <a:lstStyle>
            <a:lvl1pPr marL="0" marR="0" indent="0" algn="l" defTabSz="914400" rtl="0" eaLnBrk="1" fontAlgn="auto" latinLnBrk="0" hangingPunct="1">
              <a:lnSpc>
                <a:spcPts val="2900"/>
              </a:lnSpc>
              <a:spcBef>
                <a:spcPts val="480"/>
              </a:spcBef>
              <a:spcAft>
                <a:spcPts val="0"/>
              </a:spcAft>
              <a:buClrTx/>
              <a:buSzPct val="93000"/>
              <a:buFont typeface="Verdana" pitchFamily="34" charset="0"/>
              <a:buNone/>
              <a:tabLst/>
              <a:defRPr sz="2400">
                <a:solidFill>
                  <a:srgbClr val="FFFFFF"/>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0" dirty="0" smtClean="0"/>
              <a:t>Speaker or subtitle</a:t>
            </a:r>
          </a:p>
          <a:p>
            <a:pPr lvl="0"/>
            <a:endParaRPr lang="sv-SE" noProof="0" dirty="0" smtClean="0"/>
          </a:p>
        </p:txBody>
      </p:sp>
      <p:sp>
        <p:nvSpPr>
          <p:cNvPr id="8" name="Content Placeholder 10"/>
          <p:cNvSpPr>
            <a:spLocks noGrp="1"/>
          </p:cNvSpPr>
          <p:nvPr>
            <p:ph sz="quarter" idx="10" hasCustomPrompt="1"/>
          </p:nvPr>
        </p:nvSpPr>
        <p:spPr>
          <a:xfrm>
            <a:off x="971600" y="627534"/>
            <a:ext cx="6625108" cy="1008112"/>
          </a:xfrm>
        </p:spPr>
        <p:txBody>
          <a:bodyPr>
            <a:noAutofit/>
          </a:bodyPr>
          <a:lstStyle>
            <a:lvl1pPr marL="0" marR="0" indent="0" algn="l" defTabSz="914400" rtl="0" eaLnBrk="1" fontAlgn="auto" latinLnBrk="0" hangingPunct="1">
              <a:lnSpc>
                <a:spcPts val="2900"/>
              </a:lnSpc>
              <a:spcBef>
                <a:spcPct val="20000"/>
              </a:spcBef>
              <a:spcAft>
                <a:spcPts val="0"/>
              </a:spcAft>
              <a:buClrTx/>
              <a:buSzPct val="93000"/>
              <a:buFont typeface="Verdana" pitchFamily="34" charset="0"/>
              <a:buNone/>
              <a:tabLst/>
              <a:defRPr/>
            </a:lvl1pPr>
          </a:lstStyle>
          <a:p>
            <a:pPr lvl="0"/>
            <a:r>
              <a:rPr lang="en-US" noProof="0" dirty="0" smtClean="0"/>
              <a:t>Course/Serial</a:t>
            </a:r>
          </a:p>
        </p:txBody>
      </p:sp>
    </p:spTree>
    <p:extLst>
      <p:ext uri="{BB962C8B-B14F-4D97-AF65-F5344CB8AC3E}">
        <p14:creationId xmlns:p14="http://schemas.microsoft.com/office/powerpoint/2010/main" val="185050959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First page - Crowns">
    <p:bg>
      <p:bgPr>
        <a:solidFill>
          <a:schemeClr val="tx1"/>
        </a:solidFill>
        <a:effectLst/>
      </p:bgPr>
    </p:bg>
    <p:spTree>
      <p:nvGrpSpPr>
        <p:cNvPr id="1" name=""/>
        <p:cNvGrpSpPr/>
        <p:nvPr/>
      </p:nvGrpSpPr>
      <p:grpSpPr>
        <a:xfrm>
          <a:off x="0" y="0"/>
          <a:ext cx="0" cy="0"/>
          <a:chOff x="0" y="0"/>
          <a:chExt cx="0" cy="0"/>
        </a:xfrm>
      </p:grpSpPr>
      <p:pic>
        <p:nvPicPr>
          <p:cNvPr id="7" name="Picture 9"/>
          <p:cNvPicPr>
            <a:picLocks noChangeAspect="1" noChangeArrowheads="1"/>
          </p:cNvPicPr>
          <p:nvPr userDrawn="1"/>
        </p:nvPicPr>
        <p:blipFill>
          <a:blip r:embed="rId2">
            <a:alphaModFix amt="20000"/>
            <a:extLst>
              <a:ext uri="{28A0092B-C50C-407E-A947-70E740481C1C}">
                <a14:useLocalDpi xmlns:a14="http://schemas.microsoft.com/office/drawing/2010/main" val="0"/>
              </a:ext>
            </a:extLst>
          </a:blip>
          <a:stretch>
            <a:fillRect/>
          </a:stretch>
        </p:blipFill>
        <p:spPr bwMode="auto">
          <a:xfrm>
            <a:off x="-1055431" y="1275606"/>
            <a:ext cx="5267391" cy="3867894"/>
          </a:xfrm>
          <a:prstGeom prst="rect">
            <a:avLst/>
          </a:prstGeom>
          <a:noFill/>
        </p:spPr>
      </p:pic>
      <p:sp>
        <p:nvSpPr>
          <p:cNvPr id="6" name="Rubrik 1"/>
          <p:cNvSpPr>
            <a:spLocks noGrp="1"/>
          </p:cNvSpPr>
          <p:nvPr>
            <p:ph type="ctrTitle" hasCustomPrompt="1"/>
          </p:nvPr>
        </p:nvSpPr>
        <p:spPr>
          <a:xfrm>
            <a:off x="1008000" y="1827900"/>
            <a:ext cx="6631200" cy="1069200"/>
          </a:xfrm>
        </p:spPr>
        <p:txBody>
          <a:bodyPr lIns="72000" tIns="36000" rIns="72000" bIns="36000" anchor="ctr" anchorCtr="0">
            <a:noAutofit/>
          </a:bodyPr>
          <a:lstStyle>
            <a:lvl1pPr algn="l">
              <a:defRPr sz="4400" b="0" baseline="0">
                <a:latin typeface="Verdana" pitchFamily="34" charset="0"/>
                <a:ea typeface="Verdana" pitchFamily="34" charset="0"/>
                <a:cs typeface="Verdana" pitchFamily="34" charset="0"/>
              </a:defRPr>
            </a:lvl1pPr>
          </a:lstStyle>
          <a:p>
            <a:r>
              <a:rPr lang="en-US" noProof="0" smtClean="0"/>
              <a:t>Episode name</a:t>
            </a:r>
            <a:endParaRPr lang="en-US" noProof="0"/>
          </a:p>
        </p:txBody>
      </p:sp>
      <p:sp>
        <p:nvSpPr>
          <p:cNvPr id="8" name="Underrubrik 2"/>
          <p:cNvSpPr>
            <a:spLocks noGrp="1"/>
          </p:cNvSpPr>
          <p:nvPr>
            <p:ph type="subTitle" idx="1" hasCustomPrompt="1"/>
          </p:nvPr>
        </p:nvSpPr>
        <p:spPr>
          <a:xfrm>
            <a:off x="1008000" y="2894400"/>
            <a:ext cx="6631200" cy="1405542"/>
          </a:xfrm>
        </p:spPr>
        <p:txBody>
          <a:bodyPr>
            <a:noAutofit/>
          </a:bodyPr>
          <a:lstStyle>
            <a:lvl1pPr marL="0" marR="0" indent="0" algn="l" defTabSz="914400" rtl="0" eaLnBrk="1" fontAlgn="auto" latinLnBrk="0" hangingPunct="1">
              <a:lnSpc>
                <a:spcPts val="2900"/>
              </a:lnSpc>
              <a:spcBef>
                <a:spcPts val="480"/>
              </a:spcBef>
              <a:spcAft>
                <a:spcPts val="0"/>
              </a:spcAft>
              <a:buClrTx/>
              <a:buSzPct val="93000"/>
              <a:buFont typeface="Verdana" pitchFamily="34" charset="0"/>
              <a:buNone/>
              <a:tabLst/>
              <a:defRPr sz="2400">
                <a:solidFill>
                  <a:srgbClr val="FFFFFF"/>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0" dirty="0" smtClean="0"/>
              <a:t>Speaker or subtitle</a:t>
            </a:r>
          </a:p>
          <a:p>
            <a:pPr lvl="0"/>
            <a:endParaRPr lang="sv-SE" noProof="0" dirty="0" smtClean="0"/>
          </a:p>
        </p:txBody>
      </p:sp>
      <p:sp>
        <p:nvSpPr>
          <p:cNvPr id="9" name="Content Placeholder 10"/>
          <p:cNvSpPr>
            <a:spLocks noGrp="1"/>
          </p:cNvSpPr>
          <p:nvPr>
            <p:ph sz="quarter" idx="10" hasCustomPrompt="1"/>
          </p:nvPr>
        </p:nvSpPr>
        <p:spPr>
          <a:xfrm>
            <a:off x="971600" y="627534"/>
            <a:ext cx="6625108" cy="1008112"/>
          </a:xfrm>
        </p:spPr>
        <p:txBody>
          <a:bodyPr>
            <a:noAutofit/>
          </a:bodyPr>
          <a:lstStyle>
            <a:lvl1pPr marL="0" marR="0" indent="0" algn="l" defTabSz="914400" rtl="0" eaLnBrk="1" fontAlgn="auto" latinLnBrk="0" hangingPunct="1">
              <a:lnSpc>
                <a:spcPts val="2900"/>
              </a:lnSpc>
              <a:spcBef>
                <a:spcPct val="20000"/>
              </a:spcBef>
              <a:spcAft>
                <a:spcPts val="0"/>
              </a:spcAft>
              <a:buClrTx/>
              <a:buSzPct val="93000"/>
              <a:buFont typeface="Verdana" pitchFamily="34" charset="0"/>
              <a:buNone/>
              <a:tabLst/>
              <a:defRPr/>
            </a:lvl1pPr>
          </a:lstStyle>
          <a:p>
            <a:pPr lvl="0"/>
            <a:r>
              <a:rPr lang="en-US" noProof="0" dirty="0" smtClean="0"/>
              <a:t>Course/Serial</a:t>
            </a:r>
          </a:p>
        </p:txBody>
      </p:sp>
    </p:spTree>
    <p:extLst>
      <p:ext uri="{BB962C8B-B14F-4D97-AF65-F5344CB8AC3E}">
        <p14:creationId xmlns:p14="http://schemas.microsoft.com/office/powerpoint/2010/main" val="228472190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First page">
    <p:bg>
      <p:bgPr>
        <a:solidFill>
          <a:schemeClr val="tx1"/>
        </a:solidFill>
        <a:effectLst/>
      </p:bgPr>
    </p:bg>
    <p:spTree>
      <p:nvGrpSpPr>
        <p:cNvPr id="1" name=""/>
        <p:cNvGrpSpPr/>
        <p:nvPr/>
      </p:nvGrpSpPr>
      <p:grpSpPr>
        <a:xfrm>
          <a:off x="0" y="0"/>
          <a:ext cx="0" cy="0"/>
          <a:chOff x="0" y="0"/>
          <a:chExt cx="0" cy="0"/>
        </a:xfrm>
      </p:grpSpPr>
      <p:sp>
        <p:nvSpPr>
          <p:cNvPr id="5" name="Rubrik 1"/>
          <p:cNvSpPr>
            <a:spLocks noGrp="1"/>
          </p:cNvSpPr>
          <p:nvPr>
            <p:ph type="ctrTitle" hasCustomPrompt="1"/>
          </p:nvPr>
        </p:nvSpPr>
        <p:spPr>
          <a:xfrm>
            <a:off x="1008000" y="1827900"/>
            <a:ext cx="6631200" cy="1069200"/>
          </a:xfrm>
        </p:spPr>
        <p:txBody>
          <a:bodyPr lIns="72000" tIns="36000" rIns="72000" bIns="36000" anchor="ctr" anchorCtr="0">
            <a:noAutofit/>
          </a:bodyPr>
          <a:lstStyle>
            <a:lvl1pPr algn="l">
              <a:defRPr sz="4400" b="0" baseline="0">
                <a:latin typeface="Verdana" pitchFamily="34" charset="0"/>
                <a:ea typeface="Verdana" pitchFamily="34" charset="0"/>
                <a:cs typeface="Verdana" pitchFamily="34" charset="0"/>
              </a:defRPr>
            </a:lvl1pPr>
          </a:lstStyle>
          <a:p>
            <a:r>
              <a:rPr lang="en-US" noProof="0" smtClean="0"/>
              <a:t>Episode name</a:t>
            </a:r>
            <a:endParaRPr lang="en-US" noProof="0"/>
          </a:p>
        </p:txBody>
      </p:sp>
      <p:sp>
        <p:nvSpPr>
          <p:cNvPr id="6" name="Underrubrik 2"/>
          <p:cNvSpPr>
            <a:spLocks noGrp="1"/>
          </p:cNvSpPr>
          <p:nvPr>
            <p:ph type="subTitle" idx="1" hasCustomPrompt="1"/>
          </p:nvPr>
        </p:nvSpPr>
        <p:spPr>
          <a:xfrm>
            <a:off x="1008000" y="2894400"/>
            <a:ext cx="6631200" cy="1405542"/>
          </a:xfrm>
        </p:spPr>
        <p:txBody>
          <a:bodyPr>
            <a:noAutofit/>
          </a:bodyPr>
          <a:lstStyle>
            <a:lvl1pPr marL="0" marR="0" indent="0" algn="l" defTabSz="914400" rtl="0" eaLnBrk="1" fontAlgn="auto" latinLnBrk="0" hangingPunct="1">
              <a:lnSpc>
                <a:spcPts val="2900"/>
              </a:lnSpc>
              <a:spcBef>
                <a:spcPts val="480"/>
              </a:spcBef>
              <a:spcAft>
                <a:spcPts val="0"/>
              </a:spcAft>
              <a:buClrTx/>
              <a:buSzPct val="93000"/>
              <a:buFont typeface="Verdana" pitchFamily="34" charset="0"/>
              <a:buNone/>
              <a:tabLst/>
              <a:defRPr sz="2400">
                <a:solidFill>
                  <a:srgbClr val="FFFFFF"/>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0" dirty="0" smtClean="0"/>
              <a:t>Speaker or subtitle</a:t>
            </a:r>
          </a:p>
          <a:p>
            <a:pPr lvl="0"/>
            <a:endParaRPr lang="sv-SE" noProof="0" dirty="0" smtClean="0"/>
          </a:p>
        </p:txBody>
      </p:sp>
      <p:sp>
        <p:nvSpPr>
          <p:cNvPr id="7" name="Content Placeholder 10"/>
          <p:cNvSpPr>
            <a:spLocks noGrp="1"/>
          </p:cNvSpPr>
          <p:nvPr>
            <p:ph sz="quarter" idx="10" hasCustomPrompt="1"/>
          </p:nvPr>
        </p:nvSpPr>
        <p:spPr>
          <a:xfrm>
            <a:off x="971600" y="627534"/>
            <a:ext cx="6625108" cy="1008112"/>
          </a:xfrm>
        </p:spPr>
        <p:txBody>
          <a:bodyPr>
            <a:noAutofit/>
          </a:bodyPr>
          <a:lstStyle>
            <a:lvl1pPr marL="0" marR="0" indent="0" algn="l" defTabSz="914400" rtl="0" eaLnBrk="1" fontAlgn="auto" latinLnBrk="0" hangingPunct="1">
              <a:lnSpc>
                <a:spcPts val="2900"/>
              </a:lnSpc>
              <a:spcBef>
                <a:spcPct val="20000"/>
              </a:spcBef>
              <a:spcAft>
                <a:spcPts val="0"/>
              </a:spcAft>
              <a:buClrTx/>
              <a:buSzPct val="93000"/>
              <a:buFont typeface="Verdana" pitchFamily="34" charset="0"/>
              <a:buNone/>
              <a:tabLst/>
              <a:defRPr/>
            </a:lvl1pPr>
          </a:lstStyle>
          <a:p>
            <a:pPr lvl="0"/>
            <a:r>
              <a:rPr lang="en-US" noProof="0" dirty="0" smtClean="0"/>
              <a:t>Course/Serial</a:t>
            </a:r>
          </a:p>
        </p:txBody>
      </p:sp>
    </p:spTree>
    <p:extLst>
      <p:ext uri="{BB962C8B-B14F-4D97-AF65-F5344CB8AC3E}">
        <p14:creationId xmlns:p14="http://schemas.microsoft.com/office/powerpoint/2010/main" val="45419480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Heading and content">
    <p:bg>
      <p:bgPr>
        <a:solidFill>
          <a:schemeClr val="tx1"/>
        </a:solidFill>
        <a:effectLst/>
      </p:bgPr>
    </p:bg>
    <p:spTree>
      <p:nvGrpSpPr>
        <p:cNvPr id="1" name=""/>
        <p:cNvGrpSpPr/>
        <p:nvPr/>
      </p:nvGrpSpPr>
      <p:grpSpPr>
        <a:xfrm>
          <a:off x="0" y="0"/>
          <a:ext cx="0" cy="0"/>
          <a:chOff x="0" y="0"/>
          <a:chExt cx="0" cy="0"/>
        </a:xfrm>
      </p:grpSpPr>
      <p:sp>
        <p:nvSpPr>
          <p:cNvPr id="2" name="Rubrik 1"/>
          <p:cNvSpPr>
            <a:spLocks noGrp="1"/>
          </p:cNvSpPr>
          <p:nvPr>
            <p:ph type="title"/>
          </p:nvPr>
        </p:nvSpPr>
        <p:spPr>
          <a:xfrm>
            <a:off x="792000" y="627534"/>
            <a:ext cx="6850800" cy="596700"/>
          </a:xfrm>
        </p:spPr>
        <p:txBody>
          <a:bodyPr anchor="t" anchorCtr="0">
            <a:noAutofit/>
          </a:bodyPr>
          <a:lstStyle>
            <a:lvl1pPr>
              <a:defRPr sz="2800"/>
            </a:lvl1pPr>
          </a:lstStyle>
          <a:p>
            <a:r>
              <a:rPr lang="sv-SE" noProof="0" smtClean="0"/>
              <a:t>Click to edit Master title style</a:t>
            </a:r>
            <a:endParaRPr lang="sv-SE" noProof="0"/>
          </a:p>
        </p:txBody>
      </p:sp>
      <p:sp>
        <p:nvSpPr>
          <p:cNvPr id="3" name="Platshållare för innehåll 2"/>
          <p:cNvSpPr>
            <a:spLocks noGrp="1"/>
          </p:cNvSpPr>
          <p:nvPr>
            <p:ph idx="1"/>
          </p:nvPr>
        </p:nvSpPr>
        <p:spPr>
          <a:xfrm>
            <a:off x="792000" y="1275534"/>
            <a:ext cx="6850800" cy="3240432"/>
          </a:xfrm>
        </p:spPr>
        <p:txBody>
          <a:bodyPr>
            <a:normAutofit/>
          </a:bodyPr>
          <a:lstStyle>
            <a:lvl1pPr>
              <a:defRPr sz="2400"/>
            </a:lvl1pPr>
            <a:lvl2pPr>
              <a:defRPr sz="2400"/>
            </a:lvl2pPr>
            <a:lvl3pPr>
              <a:defRPr sz="2400"/>
            </a:lvl3pPr>
            <a:lvl4pPr>
              <a:defRPr sz="2400"/>
            </a:lvl4pPr>
            <a:lvl5pPr>
              <a:defRPr sz="2400"/>
            </a:lvl5pPr>
          </a:lstStyle>
          <a:p>
            <a:pPr lvl="0"/>
            <a:r>
              <a:rPr lang="sv-SE" noProof="0" smtClean="0"/>
              <a:t>Click to edit Master text styles</a:t>
            </a:r>
          </a:p>
          <a:p>
            <a:pPr lvl="1"/>
            <a:r>
              <a:rPr lang="sv-SE" noProof="0" smtClean="0"/>
              <a:t>Second level</a:t>
            </a:r>
          </a:p>
          <a:p>
            <a:pPr lvl="2"/>
            <a:r>
              <a:rPr lang="sv-SE" noProof="0" smtClean="0"/>
              <a:t>Third level</a:t>
            </a:r>
          </a:p>
          <a:p>
            <a:pPr lvl="3"/>
            <a:r>
              <a:rPr lang="sv-SE" noProof="0" smtClean="0"/>
              <a:t>Fourth level</a:t>
            </a:r>
          </a:p>
          <a:p>
            <a:pPr lvl="4"/>
            <a:r>
              <a:rPr lang="sv-SE" noProof="0" smtClean="0"/>
              <a:t>Fifth level</a:t>
            </a:r>
            <a:endParaRPr lang="sv-SE" noProof="0"/>
          </a:p>
        </p:txBody>
      </p:sp>
    </p:spTree>
    <p:extLst>
      <p:ext uri="{BB962C8B-B14F-4D97-AF65-F5344CB8AC3E}">
        <p14:creationId xmlns:p14="http://schemas.microsoft.com/office/powerpoint/2010/main" val="64953332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hapter - Fire">
    <p:bg>
      <p:bgPr>
        <a:solidFill>
          <a:schemeClr val="tx1"/>
        </a:solidFill>
        <a:effectLst/>
      </p:bgPr>
    </p:bg>
    <p:spTree>
      <p:nvGrpSpPr>
        <p:cNvPr id="1" name=""/>
        <p:cNvGrpSpPr/>
        <p:nvPr/>
      </p:nvGrpSpPr>
      <p:grpSpPr>
        <a:xfrm>
          <a:off x="0" y="0"/>
          <a:ext cx="0" cy="0"/>
          <a:chOff x="0" y="0"/>
          <a:chExt cx="0" cy="0"/>
        </a:xfrm>
      </p:grpSpPr>
      <p:pic>
        <p:nvPicPr>
          <p:cNvPr id="6" name="Picture 2"/>
          <p:cNvPicPr>
            <a:picLocks noChangeAspect="1" noChangeArrowheads="1"/>
          </p:cNvPicPr>
          <p:nvPr userDrawn="1"/>
        </p:nvPicPr>
        <p:blipFill>
          <a:blip r:embed="rId2">
            <a:alphaModFix amt="21000"/>
            <a:extLst>
              <a:ext uri="{28A0092B-C50C-407E-A947-70E740481C1C}">
                <a14:useLocalDpi xmlns:a14="http://schemas.microsoft.com/office/drawing/2010/main" val="0"/>
              </a:ext>
            </a:extLst>
          </a:blip>
          <a:stretch>
            <a:fillRect/>
          </a:stretch>
        </p:blipFill>
        <p:spPr bwMode="auto">
          <a:xfrm>
            <a:off x="-828600" y="1275606"/>
            <a:ext cx="6264696" cy="4271832"/>
          </a:xfrm>
          <a:prstGeom prst="rect">
            <a:avLst/>
          </a:prstGeom>
          <a:solidFill>
            <a:schemeClr val="tx1"/>
          </a:solidFill>
          <a:effectLst/>
        </p:spPr>
      </p:pic>
      <p:sp>
        <p:nvSpPr>
          <p:cNvPr id="5" name="Rubrik 1"/>
          <p:cNvSpPr>
            <a:spLocks noGrp="1"/>
          </p:cNvSpPr>
          <p:nvPr>
            <p:ph type="ctrTitle"/>
          </p:nvPr>
        </p:nvSpPr>
        <p:spPr>
          <a:xfrm>
            <a:off x="1008000" y="1827900"/>
            <a:ext cx="6631200" cy="1069200"/>
          </a:xfrm>
        </p:spPr>
        <p:txBody>
          <a:bodyPr lIns="72000" tIns="36000" rIns="72000" bIns="36000" anchor="ctr" anchorCtr="0">
            <a:noAutofit/>
          </a:bodyPr>
          <a:lstStyle>
            <a:lvl1pPr algn="l">
              <a:defRPr sz="4400" b="0">
                <a:latin typeface="Verdana" pitchFamily="34" charset="0"/>
                <a:ea typeface="Verdana" pitchFamily="34" charset="0"/>
                <a:cs typeface="Verdana" pitchFamily="34" charset="0"/>
              </a:defRPr>
            </a:lvl1pPr>
          </a:lstStyle>
          <a:p>
            <a:r>
              <a:rPr lang="sv-SE" noProof="0" smtClean="0"/>
              <a:t>Click to edit Master title style</a:t>
            </a:r>
            <a:endParaRPr lang="sv-SE" noProof="0" dirty="0"/>
          </a:p>
        </p:txBody>
      </p:sp>
      <p:sp>
        <p:nvSpPr>
          <p:cNvPr id="7" name="Underrubrik 2"/>
          <p:cNvSpPr>
            <a:spLocks noGrp="1"/>
          </p:cNvSpPr>
          <p:nvPr>
            <p:ph type="subTitle" idx="1"/>
          </p:nvPr>
        </p:nvSpPr>
        <p:spPr>
          <a:xfrm>
            <a:off x="1008000" y="2894400"/>
            <a:ext cx="6631200" cy="1045502"/>
          </a:xfrm>
        </p:spPr>
        <p:txBody>
          <a:bodyPr>
            <a:noAutofit/>
          </a:bodyPr>
          <a:lstStyle>
            <a:lvl1pPr marL="0" indent="0" algn="l">
              <a:lnSpc>
                <a:spcPts val="2900"/>
              </a:lnSpc>
              <a:spcBef>
                <a:spcPts val="480"/>
              </a:spcBef>
              <a:buNone/>
              <a:defRPr sz="2000">
                <a:solidFill>
                  <a:srgbClr val="FFFFFF"/>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noProof="0" dirty="0" err="1" smtClean="0"/>
              <a:t>Click</a:t>
            </a:r>
            <a:r>
              <a:rPr lang="sv-SE" noProof="0" dirty="0" smtClean="0"/>
              <a:t> </a:t>
            </a:r>
            <a:r>
              <a:rPr lang="sv-SE" noProof="0" dirty="0" err="1" smtClean="0"/>
              <a:t>to</a:t>
            </a:r>
            <a:r>
              <a:rPr lang="sv-SE" noProof="0" dirty="0" smtClean="0"/>
              <a:t> </a:t>
            </a:r>
            <a:r>
              <a:rPr lang="sv-SE" noProof="0" dirty="0" err="1" smtClean="0"/>
              <a:t>edit</a:t>
            </a:r>
            <a:r>
              <a:rPr lang="sv-SE" noProof="0" dirty="0" smtClean="0"/>
              <a:t> Master </a:t>
            </a:r>
            <a:r>
              <a:rPr lang="sv-SE" noProof="0" dirty="0" err="1" smtClean="0"/>
              <a:t>subtitle</a:t>
            </a:r>
            <a:r>
              <a:rPr lang="sv-SE" noProof="0" dirty="0" smtClean="0"/>
              <a:t> style</a:t>
            </a:r>
            <a:endParaRPr lang="sv-SE" noProof="0" dirty="0"/>
          </a:p>
        </p:txBody>
      </p:sp>
    </p:spTree>
    <p:extLst>
      <p:ext uri="{BB962C8B-B14F-4D97-AF65-F5344CB8AC3E}">
        <p14:creationId xmlns:p14="http://schemas.microsoft.com/office/powerpoint/2010/main" val="364946115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hapter - Olive branch">
    <p:bg>
      <p:bgPr>
        <a:solidFill>
          <a:schemeClr val="tx1"/>
        </a:solidFill>
        <a:effectLst/>
      </p:bgPr>
    </p:bg>
    <p:spTree>
      <p:nvGrpSpPr>
        <p:cNvPr id="1" name=""/>
        <p:cNvGrpSpPr/>
        <p:nvPr/>
      </p:nvGrpSpPr>
      <p:grpSpPr>
        <a:xfrm>
          <a:off x="0" y="0"/>
          <a:ext cx="0" cy="0"/>
          <a:chOff x="0" y="0"/>
          <a:chExt cx="0" cy="0"/>
        </a:xfrm>
      </p:grpSpPr>
      <p:pic>
        <p:nvPicPr>
          <p:cNvPr id="6" name="Picture 5" descr="SU_olivkvist_neg.eps"/>
          <p:cNvPicPr>
            <a:picLocks noChangeAspect="1"/>
          </p:cNvPicPr>
          <p:nvPr userDrawn="1"/>
        </p:nvPicPr>
        <p:blipFill>
          <a:blip r:embed="rId2">
            <a:alphaModFix amt="20000"/>
            <a:extLst>
              <a:ext uri="{28A0092B-C50C-407E-A947-70E740481C1C}">
                <a14:useLocalDpi xmlns:a14="http://schemas.microsoft.com/office/drawing/2010/main" val="0"/>
              </a:ext>
            </a:extLst>
          </a:blip>
          <a:stretch>
            <a:fillRect/>
          </a:stretch>
        </p:blipFill>
        <p:spPr>
          <a:xfrm>
            <a:off x="-542523" y="267494"/>
            <a:ext cx="5762595" cy="5328592"/>
          </a:xfrm>
          <a:prstGeom prst="rect">
            <a:avLst/>
          </a:prstGeom>
        </p:spPr>
      </p:pic>
      <p:sp>
        <p:nvSpPr>
          <p:cNvPr id="8" name="Rubrik 1"/>
          <p:cNvSpPr>
            <a:spLocks noGrp="1"/>
          </p:cNvSpPr>
          <p:nvPr>
            <p:ph type="ctrTitle"/>
          </p:nvPr>
        </p:nvSpPr>
        <p:spPr>
          <a:xfrm>
            <a:off x="1008000" y="1827900"/>
            <a:ext cx="6631200" cy="1069200"/>
          </a:xfrm>
        </p:spPr>
        <p:txBody>
          <a:bodyPr lIns="72000" tIns="36000" rIns="72000" bIns="36000" anchor="ctr" anchorCtr="0">
            <a:noAutofit/>
          </a:bodyPr>
          <a:lstStyle>
            <a:lvl1pPr algn="l">
              <a:defRPr sz="4400" b="0">
                <a:latin typeface="Verdana" pitchFamily="34" charset="0"/>
                <a:ea typeface="Verdana" pitchFamily="34" charset="0"/>
                <a:cs typeface="Verdana" pitchFamily="34" charset="0"/>
              </a:defRPr>
            </a:lvl1pPr>
          </a:lstStyle>
          <a:p>
            <a:r>
              <a:rPr lang="sv-SE" noProof="0" smtClean="0"/>
              <a:t>Click to edit Master title style</a:t>
            </a:r>
            <a:endParaRPr lang="sv-SE" noProof="0" dirty="0"/>
          </a:p>
        </p:txBody>
      </p:sp>
      <p:sp>
        <p:nvSpPr>
          <p:cNvPr id="9" name="Underrubrik 2"/>
          <p:cNvSpPr>
            <a:spLocks noGrp="1"/>
          </p:cNvSpPr>
          <p:nvPr>
            <p:ph type="subTitle" idx="1"/>
          </p:nvPr>
        </p:nvSpPr>
        <p:spPr>
          <a:xfrm>
            <a:off x="1008000" y="2894400"/>
            <a:ext cx="6631200" cy="1045502"/>
          </a:xfrm>
        </p:spPr>
        <p:txBody>
          <a:bodyPr>
            <a:noAutofit/>
          </a:bodyPr>
          <a:lstStyle>
            <a:lvl1pPr marL="0" indent="0" algn="l">
              <a:lnSpc>
                <a:spcPts val="2900"/>
              </a:lnSpc>
              <a:spcBef>
                <a:spcPts val="480"/>
              </a:spcBef>
              <a:buNone/>
              <a:defRPr sz="2000">
                <a:solidFill>
                  <a:srgbClr val="FFFFFF"/>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noProof="0" dirty="0" err="1" smtClean="0"/>
              <a:t>Click</a:t>
            </a:r>
            <a:r>
              <a:rPr lang="sv-SE" noProof="0" dirty="0" smtClean="0"/>
              <a:t> </a:t>
            </a:r>
            <a:r>
              <a:rPr lang="sv-SE" noProof="0" dirty="0" err="1" smtClean="0"/>
              <a:t>to</a:t>
            </a:r>
            <a:r>
              <a:rPr lang="sv-SE" noProof="0" dirty="0" smtClean="0"/>
              <a:t> </a:t>
            </a:r>
            <a:r>
              <a:rPr lang="sv-SE" noProof="0" dirty="0" err="1" smtClean="0"/>
              <a:t>edit</a:t>
            </a:r>
            <a:r>
              <a:rPr lang="sv-SE" noProof="0" dirty="0" smtClean="0"/>
              <a:t> Master </a:t>
            </a:r>
            <a:r>
              <a:rPr lang="sv-SE" noProof="0" dirty="0" err="1" smtClean="0"/>
              <a:t>subtitle</a:t>
            </a:r>
            <a:r>
              <a:rPr lang="sv-SE" noProof="0" dirty="0" smtClean="0"/>
              <a:t> style</a:t>
            </a:r>
            <a:endParaRPr lang="sv-SE" noProof="0" dirty="0"/>
          </a:p>
        </p:txBody>
      </p:sp>
    </p:spTree>
    <p:extLst>
      <p:ext uri="{BB962C8B-B14F-4D97-AF65-F5344CB8AC3E}">
        <p14:creationId xmlns:p14="http://schemas.microsoft.com/office/powerpoint/2010/main" val="247177959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hapter - Crowns">
    <p:bg>
      <p:bgPr>
        <a:solidFill>
          <a:schemeClr val="tx1"/>
        </a:solidFill>
        <a:effectLst/>
      </p:bgPr>
    </p:bg>
    <p:spTree>
      <p:nvGrpSpPr>
        <p:cNvPr id="1" name=""/>
        <p:cNvGrpSpPr/>
        <p:nvPr/>
      </p:nvGrpSpPr>
      <p:grpSpPr>
        <a:xfrm>
          <a:off x="0" y="0"/>
          <a:ext cx="0" cy="0"/>
          <a:chOff x="0" y="0"/>
          <a:chExt cx="0" cy="0"/>
        </a:xfrm>
      </p:grpSpPr>
      <p:pic>
        <p:nvPicPr>
          <p:cNvPr id="6" name="Picture 9"/>
          <p:cNvPicPr>
            <a:picLocks noChangeAspect="1" noChangeArrowheads="1"/>
          </p:cNvPicPr>
          <p:nvPr userDrawn="1"/>
        </p:nvPicPr>
        <p:blipFill>
          <a:blip r:embed="rId2">
            <a:alphaModFix amt="20000"/>
            <a:extLst>
              <a:ext uri="{28A0092B-C50C-407E-A947-70E740481C1C}">
                <a14:useLocalDpi xmlns:a14="http://schemas.microsoft.com/office/drawing/2010/main" val="0"/>
              </a:ext>
            </a:extLst>
          </a:blip>
          <a:stretch>
            <a:fillRect/>
          </a:stretch>
        </p:blipFill>
        <p:spPr bwMode="auto">
          <a:xfrm>
            <a:off x="-1055431" y="1275606"/>
            <a:ext cx="5267391" cy="3867894"/>
          </a:xfrm>
          <a:prstGeom prst="rect">
            <a:avLst/>
          </a:prstGeom>
          <a:noFill/>
        </p:spPr>
      </p:pic>
      <p:sp>
        <p:nvSpPr>
          <p:cNvPr id="8" name="Rubrik 1"/>
          <p:cNvSpPr>
            <a:spLocks noGrp="1"/>
          </p:cNvSpPr>
          <p:nvPr>
            <p:ph type="ctrTitle"/>
          </p:nvPr>
        </p:nvSpPr>
        <p:spPr>
          <a:xfrm>
            <a:off x="1008000" y="1827900"/>
            <a:ext cx="6631200" cy="1069200"/>
          </a:xfrm>
        </p:spPr>
        <p:txBody>
          <a:bodyPr lIns="72000" tIns="36000" rIns="72000" bIns="36000" anchor="ctr" anchorCtr="0">
            <a:noAutofit/>
          </a:bodyPr>
          <a:lstStyle>
            <a:lvl1pPr algn="l">
              <a:defRPr sz="4400" b="0">
                <a:latin typeface="Verdana" pitchFamily="34" charset="0"/>
                <a:ea typeface="Verdana" pitchFamily="34" charset="0"/>
                <a:cs typeface="Verdana" pitchFamily="34" charset="0"/>
              </a:defRPr>
            </a:lvl1pPr>
          </a:lstStyle>
          <a:p>
            <a:r>
              <a:rPr lang="sv-SE" noProof="0" smtClean="0"/>
              <a:t>Click to edit Master title style</a:t>
            </a:r>
            <a:endParaRPr lang="sv-SE" noProof="0" dirty="0"/>
          </a:p>
        </p:txBody>
      </p:sp>
      <p:sp>
        <p:nvSpPr>
          <p:cNvPr id="9" name="Underrubrik 2"/>
          <p:cNvSpPr>
            <a:spLocks noGrp="1"/>
          </p:cNvSpPr>
          <p:nvPr>
            <p:ph type="subTitle" idx="1"/>
          </p:nvPr>
        </p:nvSpPr>
        <p:spPr>
          <a:xfrm>
            <a:off x="1008000" y="2894400"/>
            <a:ext cx="6631200" cy="1045502"/>
          </a:xfrm>
        </p:spPr>
        <p:txBody>
          <a:bodyPr>
            <a:noAutofit/>
          </a:bodyPr>
          <a:lstStyle>
            <a:lvl1pPr marL="0" indent="0" algn="l">
              <a:lnSpc>
                <a:spcPts val="2900"/>
              </a:lnSpc>
              <a:spcBef>
                <a:spcPts val="480"/>
              </a:spcBef>
              <a:buNone/>
              <a:defRPr sz="2000">
                <a:solidFill>
                  <a:srgbClr val="FFFFFF"/>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noProof="0" dirty="0" err="1" smtClean="0"/>
              <a:t>Click</a:t>
            </a:r>
            <a:r>
              <a:rPr lang="sv-SE" noProof="0" dirty="0" smtClean="0"/>
              <a:t> </a:t>
            </a:r>
            <a:r>
              <a:rPr lang="sv-SE" noProof="0" dirty="0" err="1" smtClean="0"/>
              <a:t>to</a:t>
            </a:r>
            <a:r>
              <a:rPr lang="sv-SE" noProof="0" dirty="0" smtClean="0"/>
              <a:t> </a:t>
            </a:r>
            <a:r>
              <a:rPr lang="sv-SE" noProof="0" dirty="0" err="1" smtClean="0"/>
              <a:t>edit</a:t>
            </a:r>
            <a:r>
              <a:rPr lang="sv-SE" noProof="0" dirty="0" smtClean="0"/>
              <a:t> Master </a:t>
            </a:r>
            <a:r>
              <a:rPr lang="sv-SE" noProof="0" dirty="0" err="1" smtClean="0"/>
              <a:t>subtitle</a:t>
            </a:r>
            <a:r>
              <a:rPr lang="sv-SE" noProof="0" dirty="0" smtClean="0"/>
              <a:t> style</a:t>
            </a:r>
            <a:endParaRPr lang="sv-SE" noProof="0" dirty="0"/>
          </a:p>
        </p:txBody>
      </p:sp>
    </p:spTree>
    <p:extLst>
      <p:ext uri="{BB962C8B-B14F-4D97-AF65-F5344CB8AC3E}">
        <p14:creationId xmlns:p14="http://schemas.microsoft.com/office/powerpoint/2010/main" val="71518703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hapter">
    <p:bg>
      <p:bgPr>
        <a:solidFill>
          <a:schemeClr val="tx1"/>
        </a:solidFill>
        <a:effectLst/>
      </p:bgPr>
    </p:bg>
    <p:spTree>
      <p:nvGrpSpPr>
        <p:cNvPr id="1" name=""/>
        <p:cNvGrpSpPr/>
        <p:nvPr/>
      </p:nvGrpSpPr>
      <p:grpSpPr>
        <a:xfrm>
          <a:off x="0" y="0"/>
          <a:ext cx="0" cy="0"/>
          <a:chOff x="0" y="0"/>
          <a:chExt cx="0" cy="0"/>
        </a:xfrm>
      </p:grpSpPr>
      <p:sp>
        <p:nvSpPr>
          <p:cNvPr id="6" name="Rubrik 1"/>
          <p:cNvSpPr>
            <a:spLocks noGrp="1"/>
          </p:cNvSpPr>
          <p:nvPr>
            <p:ph type="ctrTitle"/>
          </p:nvPr>
        </p:nvSpPr>
        <p:spPr>
          <a:xfrm>
            <a:off x="1008000" y="1827900"/>
            <a:ext cx="6631200" cy="1069200"/>
          </a:xfrm>
        </p:spPr>
        <p:txBody>
          <a:bodyPr lIns="72000" tIns="36000" rIns="72000" bIns="36000" anchor="ctr" anchorCtr="0">
            <a:noAutofit/>
          </a:bodyPr>
          <a:lstStyle>
            <a:lvl1pPr algn="l">
              <a:defRPr sz="4400" b="0">
                <a:latin typeface="Verdana" pitchFamily="34" charset="0"/>
                <a:ea typeface="Verdana" pitchFamily="34" charset="0"/>
                <a:cs typeface="Verdana" pitchFamily="34" charset="0"/>
              </a:defRPr>
            </a:lvl1pPr>
          </a:lstStyle>
          <a:p>
            <a:r>
              <a:rPr lang="sv-SE" noProof="0" smtClean="0"/>
              <a:t>Click to edit Master title style</a:t>
            </a:r>
            <a:endParaRPr lang="sv-SE" noProof="0" dirty="0"/>
          </a:p>
        </p:txBody>
      </p:sp>
      <p:sp>
        <p:nvSpPr>
          <p:cNvPr id="7" name="Underrubrik 2"/>
          <p:cNvSpPr>
            <a:spLocks noGrp="1"/>
          </p:cNvSpPr>
          <p:nvPr>
            <p:ph type="subTitle" idx="1"/>
          </p:nvPr>
        </p:nvSpPr>
        <p:spPr>
          <a:xfrm>
            <a:off x="1008000" y="2894400"/>
            <a:ext cx="6631200" cy="1045502"/>
          </a:xfrm>
        </p:spPr>
        <p:txBody>
          <a:bodyPr>
            <a:noAutofit/>
          </a:bodyPr>
          <a:lstStyle>
            <a:lvl1pPr marL="0" indent="0" algn="l">
              <a:lnSpc>
                <a:spcPts val="2900"/>
              </a:lnSpc>
              <a:spcBef>
                <a:spcPts val="480"/>
              </a:spcBef>
              <a:buNone/>
              <a:defRPr sz="2000">
                <a:solidFill>
                  <a:srgbClr val="FFFFFF"/>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noProof="0" dirty="0" err="1" smtClean="0"/>
              <a:t>Click</a:t>
            </a:r>
            <a:r>
              <a:rPr lang="sv-SE" noProof="0" dirty="0" smtClean="0"/>
              <a:t> </a:t>
            </a:r>
            <a:r>
              <a:rPr lang="sv-SE" noProof="0" dirty="0" err="1" smtClean="0"/>
              <a:t>to</a:t>
            </a:r>
            <a:r>
              <a:rPr lang="sv-SE" noProof="0" dirty="0" smtClean="0"/>
              <a:t> </a:t>
            </a:r>
            <a:r>
              <a:rPr lang="sv-SE" noProof="0" dirty="0" err="1" smtClean="0"/>
              <a:t>edit</a:t>
            </a:r>
            <a:r>
              <a:rPr lang="sv-SE" noProof="0" dirty="0" smtClean="0"/>
              <a:t> Master </a:t>
            </a:r>
            <a:r>
              <a:rPr lang="sv-SE" noProof="0" dirty="0" err="1" smtClean="0"/>
              <a:t>subtitle</a:t>
            </a:r>
            <a:r>
              <a:rPr lang="sv-SE" noProof="0" dirty="0" smtClean="0"/>
              <a:t> style</a:t>
            </a:r>
            <a:endParaRPr lang="sv-SE" noProof="0" dirty="0"/>
          </a:p>
        </p:txBody>
      </p:sp>
    </p:spTree>
    <p:extLst>
      <p:ext uri="{BB962C8B-B14F-4D97-AF65-F5344CB8AC3E}">
        <p14:creationId xmlns:p14="http://schemas.microsoft.com/office/powerpoint/2010/main" val="1193454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a:xfrm>
            <a:off x="792000" y="627534"/>
            <a:ext cx="6850800" cy="596700"/>
          </a:xfrm>
        </p:spPr>
        <p:txBody>
          <a:bodyPr anchor="t" anchorCtr="0">
            <a:noAutofit/>
          </a:bodyPr>
          <a:lstStyle>
            <a:lvl1pPr>
              <a:defRPr sz="2800"/>
            </a:lvl1pPr>
          </a:lstStyle>
          <a:p>
            <a:r>
              <a:rPr lang="en-US" noProof="0" smtClean="0"/>
              <a:t>Click to edit Master title style</a:t>
            </a:r>
            <a:endParaRPr lang="sv-SE" noProof="0"/>
          </a:p>
        </p:txBody>
      </p:sp>
      <p:sp>
        <p:nvSpPr>
          <p:cNvPr id="3" name="Platshållare för innehåll 2"/>
          <p:cNvSpPr>
            <a:spLocks noGrp="1"/>
          </p:cNvSpPr>
          <p:nvPr>
            <p:ph idx="1"/>
          </p:nvPr>
        </p:nvSpPr>
        <p:spPr>
          <a:xfrm>
            <a:off x="792000" y="1275534"/>
            <a:ext cx="6850800" cy="3240432"/>
          </a:xfrm>
        </p:spPr>
        <p:txBody>
          <a:bodyPr>
            <a:normAutofit/>
          </a:bodyPr>
          <a:lstStyle>
            <a:lvl1pPr>
              <a:defRPr sz="2400"/>
            </a:lvl1pPr>
            <a:lvl2pPr>
              <a:defRPr sz="2400"/>
            </a:lvl2pPr>
            <a:lvl3pPr>
              <a:defRPr sz="2400"/>
            </a:lvl3pPr>
            <a:lvl4pPr>
              <a:defRPr sz="2400"/>
            </a:lvl4pPr>
            <a:lvl5pPr>
              <a:defRPr sz="2400"/>
            </a:lvl5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sv-SE" noProof="0"/>
          </a:p>
        </p:txBody>
      </p:sp>
    </p:spTree>
    <p:extLst>
      <p:ext uri="{BB962C8B-B14F-4D97-AF65-F5344CB8AC3E}">
        <p14:creationId xmlns:p14="http://schemas.microsoft.com/office/powerpoint/2010/main" val="125107383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arts">
    <p:bg>
      <p:bgPr>
        <a:solidFill>
          <a:schemeClr val="tx1"/>
        </a:solidFill>
        <a:effectLst/>
      </p:bgPr>
    </p:bg>
    <p:spTree>
      <p:nvGrpSpPr>
        <p:cNvPr id="1" name=""/>
        <p:cNvGrpSpPr/>
        <p:nvPr/>
      </p:nvGrpSpPr>
      <p:grpSpPr>
        <a:xfrm>
          <a:off x="0" y="0"/>
          <a:ext cx="0" cy="0"/>
          <a:chOff x="0" y="0"/>
          <a:chExt cx="0" cy="0"/>
        </a:xfrm>
      </p:grpSpPr>
      <p:sp>
        <p:nvSpPr>
          <p:cNvPr id="2" name="Rubrik 1"/>
          <p:cNvSpPr>
            <a:spLocks noGrp="1"/>
          </p:cNvSpPr>
          <p:nvPr>
            <p:ph type="title"/>
          </p:nvPr>
        </p:nvSpPr>
        <p:spPr>
          <a:xfrm>
            <a:off x="792000" y="627534"/>
            <a:ext cx="6850800" cy="596700"/>
          </a:xfrm>
        </p:spPr>
        <p:txBody>
          <a:bodyPr anchor="t" anchorCtr="0">
            <a:normAutofit/>
          </a:bodyPr>
          <a:lstStyle>
            <a:lvl1pPr>
              <a:defRPr sz="2800"/>
            </a:lvl1pPr>
          </a:lstStyle>
          <a:p>
            <a:r>
              <a:rPr lang="sv-SE" smtClean="0"/>
              <a:t>Click to edit Master title style</a:t>
            </a:r>
            <a:endParaRPr lang="sv-SE" dirty="0"/>
          </a:p>
        </p:txBody>
      </p:sp>
      <p:sp>
        <p:nvSpPr>
          <p:cNvPr id="3" name="Platshållare för innehåll 2"/>
          <p:cNvSpPr>
            <a:spLocks noGrp="1"/>
          </p:cNvSpPr>
          <p:nvPr>
            <p:ph sz="half" idx="1"/>
          </p:nvPr>
        </p:nvSpPr>
        <p:spPr>
          <a:xfrm>
            <a:off x="792000" y="1275534"/>
            <a:ext cx="3348000" cy="3240432"/>
          </a:xfrm>
        </p:spPr>
        <p:txBody>
          <a:bodyPr/>
          <a:lstStyle>
            <a:lvl1pPr>
              <a:defRPr sz="24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sv-SE" dirty="0"/>
          </a:p>
        </p:txBody>
      </p:sp>
      <p:sp>
        <p:nvSpPr>
          <p:cNvPr id="4" name="Platshållare för innehåll 3"/>
          <p:cNvSpPr>
            <a:spLocks noGrp="1"/>
          </p:cNvSpPr>
          <p:nvPr>
            <p:ph sz="half" idx="2"/>
          </p:nvPr>
        </p:nvSpPr>
        <p:spPr>
          <a:xfrm>
            <a:off x="4291200" y="1275534"/>
            <a:ext cx="3348000" cy="3240432"/>
          </a:xfrm>
        </p:spPr>
        <p:txBody>
          <a:bodyPr/>
          <a:lstStyle>
            <a:lvl1pPr>
              <a:defRPr sz="24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sv-SE" dirty="0"/>
          </a:p>
        </p:txBody>
      </p:sp>
    </p:spTree>
    <p:extLst>
      <p:ext uri="{BB962C8B-B14F-4D97-AF65-F5344CB8AC3E}">
        <p14:creationId xmlns:p14="http://schemas.microsoft.com/office/powerpoint/2010/main" val="57547049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Heading and text">
    <p:bg>
      <p:bgPr>
        <a:solidFill>
          <a:schemeClr val="tx1"/>
        </a:solidFill>
        <a:effectLst/>
      </p:bgPr>
    </p:bg>
    <p:spTree>
      <p:nvGrpSpPr>
        <p:cNvPr id="1" name=""/>
        <p:cNvGrpSpPr/>
        <p:nvPr/>
      </p:nvGrpSpPr>
      <p:grpSpPr>
        <a:xfrm>
          <a:off x="0" y="0"/>
          <a:ext cx="0" cy="0"/>
          <a:chOff x="0" y="0"/>
          <a:chExt cx="0" cy="0"/>
        </a:xfrm>
      </p:grpSpPr>
      <p:sp>
        <p:nvSpPr>
          <p:cNvPr id="2" name="Rubrik 1"/>
          <p:cNvSpPr>
            <a:spLocks noGrp="1"/>
          </p:cNvSpPr>
          <p:nvPr>
            <p:ph type="title"/>
          </p:nvPr>
        </p:nvSpPr>
        <p:spPr>
          <a:xfrm>
            <a:off x="792000" y="627534"/>
            <a:ext cx="6850800" cy="596700"/>
          </a:xfrm>
        </p:spPr>
        <p:txBody>
          <a:bodyPr anchor="t" anchorCtr="0">
            <a:normAutofit/>
          </a:bodyPr>
          <a:lstStyle>
            <a:lvl1pPr>
              <a:defRPr sz="2800"/>
            </a:lvl1pPr>
          </a:lstStyle>
          <a:p>
            <a:r>
              <a:rPr lang="sv-SE" noProof="0" smtClean="0"/>
              <a:t>Click to edit Master title style</a:t>
            </a:r>
            <a:endParaRPr lang="sv-SE" noProof="0"/>
          </a:p>
        </p:txBody>
      </p:sp>
      <p:sp>
        <p:nvSpPr>
          <p:cNvPr id="3" name="Platshållare för innehåll 2"/>
          <p:cNvSpPr>
            <a:spLocks noGrp="1"/>
          </p:cNvSpPr>
          <p:nvPr>
            <p:ph idx="1"/>
          </p:nvPr>
        </p:nvSpPr>
        <p:spPr>
          <a:xfrm>
            <a:off x="792000" y="1275534"/>
            <a:ext cx="6850800" cy="2411100"/>
          </a:xfrm>
        </p:spPr>
        <p:txBody>
          <a:bodyPr>
            <a:normAutofit/>
          </a:bodyPr>
          <a:lstStyle>
            <a:lvl1pPr marL="1588" indent="-1588">
              <a:lnSpc>
                <a:spcPts val="2600"/>
              </a:lnSpc>
              <a:buNone/>
              <a:defRPr sz="2400"/>
            </a:lvl1pPr>
            <a:lvl2pPr>
              <a:buNone/>
              <a:defRPr/>
            </a:lvl2pPr>
            <a:lvl3pPr>
              <a:buNone/>
              <a:defRPr/>
            </a:lvl3pPr>
            <a:lvl4pPr>
              <a:buNone/>
              <a:defRPr/>
            </a:lvl4pPr>
            <a:lvl5pPr>
              <a:buNone/>
              <a:defRPr/>
            </a:lvl5pPr>
          </a:lstStyle>
          <a:p>
            <a:pPr lvl="0"/>
            <a:r>
              <a:rPr lang="sv-SE" noProof="0" smtClean="0"/>
              <a:t>Click to edit Master text styles</a:t>
            </a:r>
          </a:p>
        </p:txBody>
      </p:sp>
    </p:spTree>
    <p:extLst>
      <p:ext uri="{BB962C8B-B14F-4D97-AF65-F5344CB8AC3E}">
        <p14:creationId xmlns:p14="http://schemas.microsoft.com/office/powerpoint/2010/main" val="251592689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Only content">
    <p:bg>
      <p:bgPr>
        <a:solidFill>
          <a:schemeClr val="tx1"/>
        </a:solidFill>
        <a:effectLst/>
      </p:bgPr>
    </p:bg>
    <p:spTree>
      <p:nvGrpSpPr>
        <p:cNvPr id="1" name=""/>
        <p:cNvGrpSpPr/>
        <p:nvPr/>
      </p:nvGrpSpPr>
      <p:grpSpPr>
        <a:xfrm>
          <a:off x="0" y="0"/>
          <a:ext cx="0" cy="0"/>
          <a:chOff x="0" y="0"/>
          <a:chExt cx="0" cy="0"/>
        </a:xfrm>
      </p:grpSpPr>
      <p:sp>
        <p:nvSpPr>
          <p:cNvPr id="3" name="Platshållare för innehåll 2"/>
          <p:cNvSpPr>
            <a:spLocks noGrp="1"/>
          </p:cNvSpPr>
          <p:nvPr>
            <p:ph idx="1"/>
          </p:nvPr>
        </p:nvSpPr>
        <p:spPr>
          <a:xfrm>
            <a:off x="792000" y="595470"/>
            <a:ext cx="6850800" cy="3992504"/>
          </a:xfrm>
        </p:spPr>
        <p:txBody>
          <a:bodyPr>
            <a:normAutofit/>
          </a:bodyPr>
          <a:lstStyle>
            <a:lvl1pPr>
              <a:defRPr sz="2400"/>
            </a:lvl1pPr>
            <a:lvl2pPr>
              <a:defRPr sz="2400"/>
            </a:lvl2pPr>
            <a:lvl3pPr>
              <a:defRPr sz="2400"/>
            </a:lvl3pPr>
            <a:lvl4pPr>
              <a:defRPr sz="2400"/>
            </a:lvl4pPr>
            <a:lvl5pPr>
              <a:defRPr sz="2400"/>
            </a:lvl5pPr>
          </a:lstStyle>
          <a:p>
            <a:pPr lvl="0"/>
            <a:r>
              <a:rPr lang="sv-SE" dirty="0" err="1" smtClean="0"/>
              <a:t>Click</a:t>
            </a:r>
            <a:r>
              <a:rPr lang="sv-SE" dirty="0" smtClean="0"/>
              <a:t> </a:t>
            </a:r>
            <a:r>
              <a:rPr lang="sv-SE" dirty="0" err="1" smtClean="0"/>
              <a:t>to</a:t>
            </a:r>
            <a:r>
              <a:rPr lang="sv-SE" dirty="0" smtClean="0"/>
              <a:t> </a:t>
            </a:r>
            <a:r>
              <a:rPr lang="sv-SE" dirty="0" err="1" smtClean="0"/>
              <a:t>edit</a:t>
            </a:r>
            <a:r>
              <a:rPr lang="sv-SE" dirty="0" smtClean="0"/>
              <a:t> Master text </a:t>
            </a:r>
            <a:r>
              <a:rPr lang="sv-SE" dirty="0" err="1" smtClean="0"/>
              <a:t>styles</a:t>
            </a:r>
            <a:endParaRPr lang="sv-SE" dirty="0" smtClean="0"/>
          </a:p>
          <a:p>
            <a:pPr lvl="1"/>
            <a:r>
              <a:rPr lang="sv-SE" dirty="0" smtClean="0"/>
              <a:t>Second </a:t>
            </a:r>
            <a:r>
              <a:rPr lang="sv-SE" dirty="0" err="1" smtClean="0"/>
              <a:t>level</a:t>
            </a:r>
            <a:endParaRPr lang="sv-SE" dirty="0" smtClean="0"/>
          </a:p>
          <a:p>
            <a:pPr lvl="2"/>
            <a:r>
              <a:rPr lang="sv-SE" dirty="0" err="1" smtClean="0"/>
              <a:t>Third</a:t>
            </a:r>
            <a:r>
              <a:rPr lang="sv-SE" dirty="0" smtClean="0"/>
              <a:t> </a:t>
            </a:r>
            <a:r>
              <a:rPr lang="sv-SE" dirty="0" err="1" smtClean="0"/>
              <a:t>level</a:t>
            </a:r>
            <a:endParaRPr lang="sv-SE" dirty="0" smtClean="0"/>
          </a:p>
          <a:p>
            <a:pPr lvl="3"/>
            <a:r>
              <a:rPr lang="sv-SE" dirty="0" err="1" smtClean="0"/>
              <a:t>Fourth</a:t>
            </a:r>
            <a:r>
              <a:rPr lang="sv-SE" dirty="0" smtClean="0"/>
              <a:t> </a:t>
            </a:r>
            <a:r>
              <a:rPr lang="sv-SE" dirty="0" err="1" smtClean="0"/>
              <a:t>level</a:t>
            </a:r>
            <a:endParaRPr lang="sv-SE" dirty="0" smtClean="0"/>
          </a:p>
          <a:p>
            <a:pPr lvl="4"/>
            <a:r>
              <a:rPr lang="sv-SE" dirty="0" err="1" smtClean="0"/>
              <a:t>Fifth</a:t>
            </a:r>
            <a:r>
              <a:rPr lang="sv-SE" dirty="0" smtClean="0"/>
              <a:t> </a:t>
            </a:r>
            <a:r>
              <a:rPr lang="sv-SE" dirty="0" err="1" smtClean="0"/>
              <a:t>level</a:t>
            </a:r>
            <a:endParaRPr lang="sv-SE" dirty="0"/>
          </a:p>
        </p:txBody>
      </p:sp>
    </p:spTree>
    <p:extLst>
      <p:ext uri="{BB962C8B-B14F-4D97-AF65-F5344CB8AC3E}">
        <p14:creationId xmlns:p14="http://schemas.microsoft.com/office/powerpoint/2010/main" val="414126706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Empty">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006211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Medverkande - Vit">
    <p:spTree>
      <p:nvGrpSpPr>
        <p:cNvPr id="1" name=""/>
        <p:cNvGrpSpPr/>
        <p:nvPr/>
      </p:nvGrpSpPr>
      <p:grpSpPr>
        <a:xfrm>
          <a:off x="0" y="0"/>
          <a:ext cx="0" cy="0"/>
          <a:chOff x="0" y="0"/>
          <a:chExt cx="0" cy="0"/>
        </a:xfrm>
      </p:grpSpPr>
      <p:pic>
        <p:nvPicPr>
          <p:cNvPr id="3" name="Bildobjekt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236296" y="3507854"/>
            <a:ext cx="1435366" cy="1195504"/>
          </a:xfrm>
          <a:prstGeom prst="rect">
            <a:avLst/>
          </a:prstGeom>
        </p:spPr>
      </p:pic>
      <p:sp>
        <p:nvSpPr>
          <p:cNvPr id="4" name="Platshållare för innehåll 2"/>
          <p:cNvSpPr>
            <a:spLocks noGrp="1"/>
          </p:cNvSpPr>
          <p:nvPr>
            <p:ph idx="1"/>
          </p:nvPr>
        </p:nvSpPr>
        <p:spPr>
          <a:xfrm>
            <a:off x="792000" y="1059582"/>
            <a:ext cx="6850800" cy="3168352"/>
          </a:xfrm>
        </p:spPr>
        <p:txBody>
          <a:bodyPr>
            <a:normAutofit/>
          </a:bodyPr>
          <a:lstStyle>
            <a:lvl1pPr marL="0" indent="0">
              <a:buFontTx/>
              <a:buNone/>
              <a:defRPr sz="2400">
                <a:solidFill>
                  <a:schemeClr val="tx1"/>
                </a:solidFill>
              </a:defRPr>
            </a:lvl1pPr>
            <a:lvl2pPr marL="457200" indent="0">
              <a:buFontTx/>
              <a:buNone/>
              <a:defRPr sz="2400">
                <a:solidFill>
                  <a:schemeClr val="tx1"/>
                </a:solidFill>
              </a:defRPr>
            </a:lvl2pPr>
            <a:lvl3pPr marL="914400" indent="0">
              <a:buFontTx/>
              <a:buNone/>
              <a:defRPr sz="2400">
                <a:solidFill>
                  <a:schemeClr val="tx1"/>
                </a:solidFill>
              </a:defRPr>
            </a:lvl3pPr>
            <a:lvl4pPr marL="1371600" indent="0">
              <a:buFontTx/>
              <a:buNone/>
              <a:defRPr sz="2400">
                <a:solidFill>
                  <a:schemeClr val="tx1"/>
                </a:solidFill>
              </a:defRPr>
            </a:lvl4pPr>
            <a:lvl5pPr marL="1828800" indent="0">
              <a:buFontTx/>
              <a:buNone/>
              <a:defRPr sz="2400">
                <a:solidFill>
                  <a:schemeClr val="tx1"/>
                </a:solidFill>
              </a:defRPr>
            </a:lvl5pPr>
          </a:lstStyle>
          <a:p>
            <a:pPr lvl="0"/>
            <a:r>
              <a:rPr lang="sv-SE" dirty="0" err="1" smtClean="0"/>
              <a:t>Click</a:t>
            </a:r>
            <a:r>
              <a:rPr lang="sv-SE" dirty="0" smtClean="0"/>
              <a:t> </a:t>
            </a:r>
            <a:r>
              <a:rPr lang="sv-SE" dirty="0" err="1" smtClean="0"/>
              <a:t>to</a:t>
            </a:r>
            <a:r>
              <a:rPr lang="sv-SE" dirty="0" smtClean="0"/>
              <a:t> </a:t>
            </a:r>
            <a:r>
              <a:rPr lang="sv-SE" dirty="0" err="1" smtClean="0"/>
              <a:t>edit</a:t>
            </a:r>
            <a:r>
              <a:rPr lang="sv-SE" dirty="0" smtClean="0"/>
              <a:t> Master text </a:t>
            </a:r>
            <a:r>
              <a:rPr lang="sv-SE" dirty="0" err="1" smtClean="0"/>
              <a:t>styles</a:t>
            </a:r>
            <a:endParaRPr lang="sv-SE" dirty="0" smtClean="0"/>
          </a:p>
          <a:p>
            <a:pPr lvl="1"/>
            <a:r>
              <a:rPr lang="sv-SE" dirty="0" smtClean="0"/>
              <a:t>Second </a:t>
            </a:r>
            <a:r>
              <a:rPr lang="sv-SE" dirty="0" err="1" smtClean="0"/>
              <a:t>level</a:t>
            </a:r>
            <a:endParaRPr lang="sv-SE" dirty="0" smtClean="0"/>
          </a:p>
          <a:p>
            <a:pPr lvl="2"/>
            <a:r>
              <a:rPr lang="sv-SE" dirty="0" err="1" smtClean="0"/>
              <a:t>Third</a:t>
            </a:r>
            <a:r>
              <a:rPr lang="sv-SE" dirty="0" smtClean="0"/>
              <a:t> </a:t>
            </a:r>
            <a:r>
              <a:rPr lang="sv-SE" dirty="0" err="1" smtClean="0"/>
              <a:t>level</a:t>
            </a:r>
            <a:endParaRPr lang="sv-SE" dirty="0" smtClean="0"/>
          </a:p>
          <a:p>
            <a:pPr lvl="3"/>
            <a:r>
              <a:rPr lang="sv-SE" dirty="0" err="1" smtClean="0"/>
              <a:t>Fourth</a:t>
            </a:r>
            <a:r>
              <a:rPr lang="sv-SE" dirty="0" smtClean="0"/>
              <a:t> </a:t>
            </a:r>
            <a:r>
              <a:rPr lang="sv-SE" dirty="0" err="1" smtClean="0"/>
              <a:t>level</a:t>
            </a:r>
            <a:endParaRPr lang="sv-SE" dirty="0" smtClean="0"/>
          </a:p>
          <a:p>
            <a:pPr lvl="4"/>
            <a:r>
              <a:rPr lang="sv-SE" dirty="0" err="1" smtClean="0"/>
              <a:t>Fifth</a:t>
            </a:r>
            <a:r>
              <a:rPr lang="sv-SE" dirty="0" smtClean="0"/>
              <a:t> </a:t>
            </a:r>
            <a:r>
              <a:rPr lang="sv-SE" dirty="0" err="1" smtClean="0"/>
              <a:t>level</a:t>
            </a:r>
            <a:endParaRPr lang="sv-SE" dirty="0"/>
          </a:p>
        </p:txBody>
      </p:sp>
      <p:sp>
        <p:nvSpPr>
          <p:cNvPr id="6" name="TextBox 5"/>
          <p:cNvSpPr txBox="1"/>
          <p:nvPr userDrawn="1"/>
        </p:nvSpPr>
        <p:spPr>
          <a:xfrm>
            <a:off x="792000" y="597917"/>
            <a:ext cx="2504261" cy="461665"/>
          </a:xfrm>
          <a:prstGeom prst="rect">
            <a:avLst/>
          </a:prstGeom>
          <a:noFill/>
        </p:spPr>
        <p:txBody>
          <a:bodyPr wrap="none" rtlCol="0">
            <a:spAutoFit/>
          </a:bodyPr>
          <a:lstStyle/>
          <a:p>
            <a:r>
              <a:rPr lang="sv-SE" sz="2400" b="1" dirty="0" smtClean="0">
                <a:solidFill>
                  <a:srgbClr val="002F5F"/>
                </a:solidFill>
                <a:latin typeface="Verdana"/>
                <a:cs typeface="Verdana"/>
              </a:rPr>
              <a:t>Medverkande</a:t>
            </a:r>
            <a:endParaRPr lang="sv-SE" sz="2400" b="1" dirty="0">
              <a:solidFill>
                <a:srgbClr val="002F5F"/>
              </a:solidFill>
              <a:latin typeface="Verdana"/>
              <a:cs typeface="Verdana"/>
            </a:endParaRPr>
          </a:p>
        </p:txBody>
      </p:sp>
      <p:sp>
        <p:nvSpPr>
          <p:cNvPr id="7" name="TextBox 6"/>
          <p:cNvSpPr txBox="1"/>
          <p:nvPr userDrawn="1"/>
        </p:nvSpPr>
        <p:spPr>
          <a:xfrm>
            <a:off x="792000" y="4227934"/>
            <a:ext cx="5354050" cy="584776"/>
          </a:xfrm>
          <a:prstGeom prst="rect">
            <a:avLst/>
          </a:prstGeom>
          <a:noFill/>
        </p:spPr>
        <p:txBody>
          <a:bodyPr wrap="none"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sv-SE" sz="1600" noProof="0" dirty="0" smtClean="0">
                <a:solidFill>
                  <a:schemeClr val="tx1"/>
                </a:solidFill>
                <a:latin typeface="Verdana"/>
              </a:rPr>
              <a:t>Inspelat</a:t>
            </a:r>
            <a:r>
              <a:rPr lang="sv-SE" sz="1600" baseline="0" noProof="0" dirty="0" smtClean="0">
                <a:solidFill>
                  <a:schemeClr val="tx1"/>
                </a:solidFill>
                <a:latin typeface="Verdana"/>
              </a:rPr>
              <a:t> </a:t>
            </a:r>
            <a:fld id="{DEF0F593-7E64-D74F-96F6-B611C3DC3FC9}" type="datetime1">
              <a:rPr lang="sv-SE" sz="1600" baseline="0" noProof="0" smtClean="0">
                <a:solidFill>
                  <a:schemeClr val="tx1"/>
                </a:solidFill>
                <a:latin typeface="Verdana"/>
              </a:rPr>
              <a:t>2018-04-30</a:t>
            </a:fld>
            <a:endParaRPr lang="sv-SE" sz="1600" noProof="0" dirty="0" smtClean="0">
              <a:solidFill>
                <a:schemeClr val="tx1"/>
              </a:solidFill>
              <a:latin typeface="Verdana"/>
            </a:endParaRPr>
          </a:p>
          <a:p>
            <a:r>
              <a:rPr lang="sv-SE" sz="1600" noProof="0" dirty="0" smtClean="0">
                <a:solidFill>
                  <a:schemeClr val="tx1"/>
                </a:solidFill>
                <a:latin typeface="Verdana"/>
              </a:rPr>
              <a:t>Institutionen för data- och systemvetenskap, DSV </a:t>
            </a:r>
            <a:endParaRPr lang="sv-SE" sz="1600" noProof="0" dirty="0">
              <a:solidFill>
                <a:schemeClr val="tx1"/>
              </a:solidFill>
              <a:latin typeface="Verdana"/>
            </a:endParaRPr>
          </a:p>
        </p:txBody>
      </p:sp>
    </p:spTree>
    <p:extLst>
      <p:ext uri="{BB962C8B-B14F-4D97-AF65-F5344CB8AC3E}">
        <p14:creationId xmlns:p14="http://schemas.microsoft.com/office/powerpoint/2010/main" val="153210570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Contributors - White">
    <p:spTree>
      <p:nvGrpSpPr>
        <p:cNvPr id="1" name=""/>
        <p:cNvGrpSpPr/>
        <p:nvPr/>
      </p:nvGrpSpPr>
      <p:grpSpPr>
        <a:xfrm>
          <a:off x="0" y="0"/>
          <a:ext cx="0" cy="0"/>
          <a:chOff x="0" y="0"/>
          <a:chExt cx="0" cy="0"/>
        </a:xfrm>
      </p:grpSpPr>
      <p:sp>
        <p:nvSpPr>
          <p:cNvPr id="4" name="Platshållare för innehåll 2"/>
          <p:cNvSpPr>
            <a:spLocks noGrp="1"/>
          </p:cNvSpPr>
          <p:nvPr>
            <p:ph idx="1"/>
          </p:nvPr>
        </p:nvSpPr>
        <p:spPr>
          <a:xfrm>
            <a:off x="792000" y="1059582"/>
            <a:ext cx="6850800" cy="3168352"/>
          </a:xfrm>
        </p:spPr>
        <p:txBody>
          <a:bodyPr>
            <a:normAutofit/>
          </a:bodyPr>
          <a:lstStyle>
            <a:lvl1pPr marL="0" indent="0">
              <a:buFontTx/>
              <a:buNone/>
              <a:defRPr sz="2400">
                <a:solidFill>
                  <a:schemeClr val="tx1"/>
                </a:solidFill>
              </a:defRPr>
            </a:lvl1pPr>
            <a:lvl2pPr marL="457200" indent="0">
              <a:buFontTx/>
              <a:buNone/>
              <a:defRPr sz="2400">
                <a:solidFill>
                  <a:schemeClr val="tx1"/>
                </a:solidFill>
              </a:defRPr>
            </a:lvl2pPr>
            <a:lvl3pPr marL="914400" indent="0">
              <a:buFontTx/>
              <a:buNone/>
              <a:defRPr sz="2400">
                <a:solidFill>
                  <a:schemeClr val="tx1"/>
                </a:solidFill>
              </a:defRPr>
            </a:lvl3pPr>
            <a:lvl4pPr marL="1371600" indent="0">
              <a:buFontTx/>
              <a:buNone/>
              <a:defRPr sz="2400">
                <a:solidFill>
                  <a:schemeClr val="tx1"/>
                </a:solidFill>
              </a:defRPr>
            </a:lvl4pPr>
            <a:lvl5pPr marL="1828800" indent="0">
              <a:buFontTx/>
              <a:buNone/>
              <a:defRPr sz="2400">
                <a:solidFill>
                  <a:schemeClr val="tx1"/>
                </a:solidFill>
              </a:defRPr>
            </a:lvl5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TextBox 5"/>
          <p:cNvSpPr txBox="1"/>
          <p:nvPr userDrawn="1"/>
        </p:nvSpPr>
        <p:spPr>
          <a:xfrm>
            <a:off x="792000" y="597917"/>
            <a:ext cx="2357887" cy="461665"/>
          </a:xfrm>
          <a:prstGeom prst="rect">
            <a:avLst/>
          </a:prstGeom>
          <a:noFill/>
        </p:spPr>
        <p:txBody>
          <a:bodyPr wrap="none" rtlCol="0">
            <a:spAutoFit/>
          </a:bodyPr>
          <a:lstStyle/>
          <a:p>
            <a:r>
              <a:rPr lang="en-US" sz="2400" b="1" noProof="0" smtClean="0">
                <a:solidFill>
                  <a:srgbClr val="002F5F"/>
                </a:solidFill>
                <a:latin typeface="Verdana"/>
                <a:cs typeface="Verdana"/>
              </a:rPr>
              <a:t>Contributors</a:t>
            </a:r>
            <a:endParaRPr lang="en-US" sz="2400" b="1" noProof="0">
              <a:solidFill>
                <a:srgbClr val="002F5F"/>
              </a:solidFill>
              <a:latin typeface="Verdana"/>
              <a:cs typeface="Verdana"/>
            </a:endParaRPr>
          </a:p>
        </p:txBody>
      </p:sp>
      <p:sp>
        <p:nvSpPr>
          <p:cNvPr id="7" name="TextBox 6"/>
          <p:cNvSpPr txBox="1"/>
          <p:nvPr userDrawn="1"/>
        </p:nvSpPr>
        <p:spPr>
          <a:xfrm>
            <a:off x="792000" y="4227934"/>
            <a:ext cx="5724644" cy="584776"/>
          </a:xfrm>
          <a:prstGeom prst="rect">
            <a:avLst/>
          </a:prstGeom>
          <a:noFill/>
        </p:spPr>
        <p:txBody>
          <a:bodyPr wrap="none"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noProof="0" dirty="0" smtClean="0">
                <a:solidFill>
                  <a:schemeClr val="tx1"/>
                </a:solidFill>
                <a:latin typeface="Verdana"/>
              </a:rPr>
              <a:t>Recorded </a:t>
            </a:r>
            <a:fld id="{DEF0F593-7E64-D74F-96F6-B611C3DC3FC9}" type="datetime1">
              <a:rPr lang="en-US" sz="1600" baseline="0" noProof="0" smtClean="0">
                <a:solidFill>
                  <a:schemeClr val="tx1"/>
                </a:solidFill>
                <a:latin typeface="Verdana"/>
              </a:rPr>
              <a:t>4/30/2018</a:t>
            </a:fld>
            <a:endParaRPr lang="en-US" sz="1600" noProof="0" dirty="0" smtClean="0">
              <a:solidFill>
                <a:schemeClr val="tx1"/>
              </a:solidFill>
              <a:latin typeface="Verdana"/>
            </a:endParaRPr>
          </a:p>
          <a:p>
            <a:r>
              <a:rPr lang="en-US" sz="1600" noProof="0" dirty="0" smtClean="0">
                <a:solidFill>
                  <a:schemeClr val="tx1"/>
                </a:solidFill>
                <a:latin typeface="Verdana"/>
              </a:rPr>
              <a:t>Department of Computer and Systems Sciences, DSV </a:t>
            </a:r>
            <a:endParaRPr lang="en-US" sz="1600" noProof="0" dirty="0">
              <a:solidFill>
                <a:schemeClr val="tx1"/>
              </a:solidFill>
              <a:latin typeface="Verdana"/>
            </a:endParaRPr>
          </a:p>
        </p:txBody>
      </p:sp>
      <p:pic>
        <p:nvPicPr>
          <p:cNvPr id="8" name="Bildobjekt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236296" y="3567618"/>
            <a:ext cx="1296144" cy="1236380"/>
          </a:xfrm>
          <a:prstGeom prst="rect">
            <a:avLst/>
          </a:prstGeom>
        </p:spPr>
      </p:pic>
    </p:spTree>
    <p:extLst>
      <p:ext uri="{BB962C8B-B14F-4D97-AF65-F5344CB8AC3E}">
        <p14:creationId xmlns:p14="http://schemas.microsoft.com/office/powerpoint/2010/main" val="366246122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Medverkande - Blå">
    <p:bg>
      <p:bgPr>
        <a:solidFill>
          <a:schemeClr val="tx1"/>
        </a:solidFill>
        <a:effectLst/>
      </p:bgPr>
    </p:bg>
    <p:spTree>
      <p:nvGrpSpPr>
        <p:cNvPr id="1" name=""/>
        <p:cNvGrpSpPr/>
        <p:nvPr/>
      </p:nvGrpSpPr>
      <p:grpSpPr>
        <a:xfrm>
          <a:off x="0" y="0"/>
          <a:ext cx="0" cy="0"/>
          <a:chOff x="0" y="0"/>
          <a:chExt cx="0" cy="0"/>
        </a:xfrm>
      </p:grpSpPr>
      <p:sp>
        <p:nvSpPr>
          <p:cNvPr id="4" name="Platshållare för innehåll 2"/>
          <p:cNvSpPr>
            <a:spLocks noGrp="1"/>
          </p:cNvSpPr>
          <p:nvPr>
            <p:ph idx="1"/>
          </p:nvPr>
        </p:nvSpPr>
        <p:spPr>
          <a:xfrm>
            <a:off x="792000" y="1059582"/>
            <a:ext cx="6850800" cy="3168352"/>
          </a:xfrm>
        </p:spPr>
        <p:txBody>
          <a:bodyPr>
            <a:noAutofit/>
          </a:bodyPr>
          <a:lstStyle>
            <a:lvl1pPr marL="0" indent="0">
              <a:buFontTx/>
              <a:buNone/>
              <a:defRPr sz="2400">
                <a:solidFill>
                  <a:srgbClr val="FFFFFF"/>
                </a:solidFill>
              </a:defRPr>
            </a:lvl1pPr>
            <a:lvl2pPr marL="457200" indent="0">
              <a:buFontTx/>
              <a:buNone/>
              <a:defRPr sz="2400">
                <a:solidFill>
                  <a:srgbClr val="FFFFFF"/>
                </a:solidFill>
              </a:defRPr>
            </a:lvl2pPr>
            <a:lvl3pPr marL="914400" indent="0">
              <a:buFontTx/>
              <a:buNone/>
              <a:defRPr sz="2400">
                <a:solidFill>
                  <a:srgbClr val="FFFFFF"/>
                </a:solidFill>
              </a:defRPr>
            </a:lvl3pPr>
            <a:lvl4pPr marL="1371600" indent="0">
              <a:buFontTx/>
              <a:buNone/>
              <a:defRPr sz="2400">
                <a:solidFill>
                  <a:srgbClr val="FFFFFF"/>
                </a:solidFill>
              </a:defRPr>
            </a:lvl4pPr>
            <a:lvl5pPr marL="1828800" indent="0">
              <a:buFontTx/>
              <a:buNone/>
              <a:defRPr sz="2400">
                <a:solidFill>
                  <a:srgbClr val="FFFFFF"/>
                </a:solidFill>
              </a:defRPr>
            </a:lvl5pPr>
          </a:lstStyle>
          <a:p>
            <a:pPr lvl="0"/>
            <a:r>
              <a:rPr lang="sv-SE" dirty="0" err="1" smtClean="0"/>
              <a:t>Click</a:t>
            </a:r>
            <a:r>
              <a:rPr lang="sv-SE" dirty="0" smtClean="0"/>
              <a:t> </a:t>
            </a:r>
            <a:r>
              <a:rPr lang="sv-SE" dirty="0" err="1" smtClean="0"/>
              <a:t>to</a:t>
            </a:r>
            <a:r>
              <a:rPr lang="sv-SE" dirty="0" smtClean="0"/>
              <a:t> </a:t>
            </a:r>
            <a:r>
              <a:rPr lang="sv-SE" dirty="0" err="1" smtClean="0"/>
              <a:t>edit</a:t>
            </a:r>
            <a:r>
              <a:rPr lang="sv-SE" dirty="0" smtClean="0"/>
              <a:t> Master text </a:t>
            </a:r>
            <a:r>
              <a:rPr lang="sv-SE" dirty="0" err="1" smtClean="0"/>
              <a:t>styles</a:t>
            </a:r>
            <a:endParaRPr lang="sv-SE" dirty="0" smtClean="0"/>
          </a:p>
          <a:p>
            <a:pPr lvl="1"/>
            <a:r>
              <a:rPr lang="sv-SE" dirty="0" smtClean="0"/>
              <a:t>Second </a:t>
            </a:r>
            <a:r>
              <a:rPr lang="sv-SE" dirty="0" err="1" smtClean="0"/>
              <a:t>level</a:t>
            </a:r>
            <a:endParaRPr lang="sv-SE" dirty="0" smtClean="0"/>
          </a:p>
          <a:p>
            <a:pPr lvl="2"/>
            <a:r>
              <a:rPr lang="sv-SE" dirty="0" err="1" smtClean="0"/>
              <a:t>Third</a:t>
            </a:r>
            <a:r>
              <a:rPr lang="sv-SE" dirty="0" smtClean="0"/>
              <a:t> </a:t>
            </a:r>
            <a:r>
              <a:rPr lang="sv-SE" dirty="0" err="1" smtClean="0"/>
              <a:t>level</a:t>
            </a:r>
            <a:endParaRPr lang="sv-SE" dirty="0" smtClean="0"/>
          </a:p>
          <a:p>
            <a:pPr lvl="3"/>
            <a:r>
              <a:rPr lang="sv-SE" dirty="0" err="1" smtClean="0"/>
              <a:t>Fourth</a:t>
            </a:r>
            <a:r>
              <a:rPr lang="sv-SE" dirty="0" smtClean="0"/>
              <a:t> </a:t>
            </a:r>
            <a:r>
              <a:rPr lang="sv-SE" dirty="0" err="1" smtClean="0"/>
              <a:t>level</a:t>
            </a:r>
            <a:endParaRPr lang="sv-SE" dirty="0" smtClean="0"/>
          </a:p>
          <a:p>
            <a:pPr lvl="4"/>
            <a:r>
              <a:rPr lang="sv-SE" dirty="0" err="1" smtClean="0"/>
              <a:t>Fifth</a:t>
            </a:r>
            <a:r>
              <a:rPr lang="sv-SE" dirty="0" smtClean="0"/>
              <a:t> </a:t>
            </a:r>
            <a:r>
              <a:rPr lang="sv-SE" dirty="0" err="1" smtClean="0"/>
              <a:t>level</a:t>
            </a:r>
            <a:endParaRPr lang="sv-SE" dirty="0"/>
          </a:p>
        </p:txBody>
      </p:sp>
      <p:sp>
        <p:nvSpPr>
          <p:cNvPr id="5" name="TextBox 4"/>
          <p:cNvSpPr txBox="1"/>
          <p:nvPr userDrawn="1"/>
        </p:nvSpPr>
        <p:spPr>
          <a:xfrm>
            <a:off x="792000" y="4227934"/>
            <a:ext cx="5354050" cy="584776"/>
          </a:xfrm>
          <a:prstGeom prst="rect">
            <a:avLst/>
          </a:prstGeom>
          <a:noFill/>
        </p:spPr>
        <p:txBody>
          <a:bodyPr wrap="none"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sv-SE" sz="1600" noProof="0" dirty="0" smtClean="0">
                <a:solidFill>
                  <a:srgbClr val="FFFFFF"/>
                </a:solidFill>
                <a:latin typeface="Verdana"/>
              </a:rPr>
              <a:t>Inspelat</a:t>
            </a:r>
            <a:r>
              <a:rPr lang="sv-SE" sz="1600" baseline="0" noProof="0" dirty="0" smtClean="0">
                <a:solidFill>
                  <a:srgbClr val="FFFFFF"/>
                </a:solidFill>
                <a:latin typeface="Verdana"/>
              </a:rPr>
              <a:t> </a:t>
            </a:r>
            <a:fld id="{DEF0F593-7E64-D74F-96F6-B611C3DC3FC9}" type="datetime1">
              <a:rPr lang="sv-SE" sz="1600" baseline="0" noProof="0" smtClean="0">
                <a:solidFill>
                  <a:srgbClr val="FFFFFF"/>
                </a:solidFill>
                <a:latin typeface="Verdana"/>
              </a:rPr>
              <a:t>2018-04-30</a:t>
            </a:fld>
            <a:endParaRPr lang="sv-SE" sz="1600" noProof="0" dirty="0" smtClean="0">
              <a:solidFill>
                <a:srgbClr val="FFFFFF"/>
              </a:solidFill>
              <a:latin typeface="Verdana"/>
            </a:endParaRPr>
          </a:p>
          <a:p>
            <a:r>
              <a:rPr lang="sv-SE" sz="1600" noProof="0" dirty="0" smtClean="0">
                <a:solidFill>
                  <a:srgbClr val="FFFFFF"/>
                </a:solidFill>
                <a:latin typeface="Verdana"/>
              </a:rPr>
              <a:t>Institutionen för data- och systemvetenskap, DSV </a:t>
            </a:r>
            <a:endParaRPr lang="sv-SE" sz="1600" noProof="0" dirty="0">
              <a:solidFill>
                <a:srgbClr val="FFFFFF"/>
              </a:solidFill>
              <a:latin typeface="Verdana"/>
            </a:endParaRPr>
          </a:p>
        </p:txBody>
      </p:sp>
      <p:sp>
        <p:nvSpPr>
          <p:cNvPr id="6" name="TextBox 5"/>
          <p:cNvSpPr txBox="1"/>
          <p:nvPr userDrawn="1"/>
        </p:nvSpPr>
        <p:spPr>
          <a:xfrm>
            <a:off x="792000" y="597917"/>
            <a:ext cx="2504261" cy="461665"/>
          </a:xfrm>
          <a:prstGeom prst="rect">
            <a:avLst/>
          </a:prstGeom>
          <a:noFill/>
        </p:spPr>
        <p:txBody>
          <a:bodyPr wrap="none" rtlCol="0">
            <a:spAutoFit/>
          </a:bodyPr>
          <a:lstStyle/>
          <a:p>
            <a:r>
              <a:rPr lang="sv-SE" sz="2400" b="1" dirty="0" smtClean="0">
                <a:solidFill>
                  <a:srgbClr val="FFFFFF"/>
                </a:solidFill>
                <a:latin typeface="Verdana"/>
                <a:cs typeface="Verdana"/>
              </a:rPr>
              <a:t>Medverkande</a:t>
            </a:r>
            <a:endParaRPr lang="sv-SE" sz="2400" b="1" dirty="0">
              <a:solidFill>
                <a:srgbClr val="FFFFFF"/>
              </a:solidFill>
              <a:latin typeface="Verdana"/>
              <a:cs typeface="Verdana"/>
            </a:endParaRPr>
          </a:p>
        </p:txBody>
      </p:sp>
      <p:pic>
        <p:nvPicPr>
          <p:cNvPr id="7" name="Bildobjekt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236296" y="3542890"/>
            <a:ext cx="1435367" cy="1195504"/>
          </a:xfrm>
          <a:prstGeom prst="rect">
            <a:avLst/>
          </a:prstGeom>
        </p:spPr>
      </p:pic>
    </p:spTree>
    <p:extLst>
      <p:ext uri="{BB962C8B-B14F-4D97-AF65-F5344CB8AC3E}">
        <p14:creationId xmlns:p14="http://schemas.microsoft.com/office/powerpoint/2010/main" val="147884922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Medverkande - egen sidfot - Blå">
    <p:bg>
      <p:bgPr>
        <a:solidFill>
          <a:schemeClr val="tx1"/>
        </a:solidFill>
        <a:effectLst/>
      </p:bgPr>
    </p:bg>
    <p:spTree>
      <p:nvGrpSpPr>
        <p:cNvPr id="1" name=""/>
        <p:cNvGrpSpPr/>
        <p:nvPr/>
      </p:nvGrpSpPr>
      <p:grpSpPr>
        <a:xfrm>
          <a:off x="0" y="0"/>
          <a:ext cx="0" cy="0"/>
          <a:chOff x="0" y="0"/>
          <a:chExt cx="0" cy="0"/>
        </a:xfrm>
      </p:grpSpPr>
      <p:pic>
        <p:nvPicPr>
          <p:cNvPr id="3" name="Bildobjekt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236296" y="3542890"/>
            <a:ext cx="1435367" cy="1195504"/>
          </a:xfrm>
          <a:prstGeom prst="rect">
            <a:avLst/>
          </a:prstGeom>
        </p:spPr>
      </p:pic>
      <p:sp>
        <p:nvSpPr>
          <p:cNvPr id="4" name="Platshållare för innehåll 2"/>
          <p:cNvSpPr>
            <a:spLocks noGrp="1"/>
          </p:cNvSpPr>
          <p:nvPr>
            <p:ph idx="1"/>
          </p:nvPr>
        </p:nvSpPr>
        <p:spPr>
          <a:xfrm>
            <a:off x="792000" y="1059582"/>
            <a:ext cx="6850800" cy="3168352"/>
          </a:xfrm>
        </p:spPr>
        <p:txBody>
          <a:bodyPr>
            <a:noAutofit/>
          </a:bodyPr>
          <a:lstStyle>
            <a:lvl1pPr marL="0" indent="0">
              <a:buFontTx/>
              <a:buNone/>
              <a:defRPr sz="2400">
                <a:solidFill>
                  <a:srgbClr val="FFFFFF"/>
                </a:solidFill>
              </a:defRPr>
            </a:lvl1pPr>
            <a:lvl2pPr marL="457200" indent="0">
              <a:buFontTx/>
              <a:buNone/>
              <a:defRPr sz="2400">
                <a:solidFill>
                  <a:srgbClr val="FFFFFF"/>
                </a:solidFill>
              </a:defRPr>
            </a:lvl2pPr>
            <a:lvl3pPr marL="914400" indent="0">
              <a:buFontTx/>
              <a:buNone/>
              <a:defRPr sz="2400">
                <a:solidFill>
                  <a:srgbClr val="FFFFFF"/>
                </a:solidFill>
              </a:defRPr>
            </a:lvl3pPr>
            <a:lvl4pPr marL="1371600" indent="0">
              <a:buFontTx/>
              <a:buNone/>
              <a:defRPr sz="2400">
                <a:solidFill>
                  <a:srgbClr val="FFFFFF"/>
                </a:solidFill>
              </a:defRPr>
            </a:lvl4pPr>
            <a:lvl5pPr marL="1828800" indent="0">
              <a:buFontTx/>
              <a:buNone/>
              <a:defRPr sz="2400">
                <a:solidFill>
                  <a:srgbClr val="FFFFFF"/>
                </a:solidFill>
              </a:defRPr>
            </a:lvl5pPr>
          </a:lstStyle>
          <a:p>
            <a:pPr lvl="0"/>
            <a:r>
              <a:rPr lang="sv-SE" dirty="0" err="1" smtClean="0"/>
              <a:t>Click</a:t>
            </a:r>
            <a:r>
              <a:rPr lang="sv-SE" dirty="0" smtClean="0"/>
              <a:t> </a:t>
            </a:r>
            <a:r>
              <a:rPr lang="sv-SE" dirty="0" err="1" smtClean="0"/>
              <a:t>to</a:t>
            </a:r>
            <a:r>
              <a:rPr lang="sv-SE" dirty="0" smtClean="0"/>
              <a:t> </a:t>
            </a:r>
            <a:r>
              <a:rPr lang="sv-SE" dirty="0" err="1" smtClean="0"/>
              <a:t>edit</a:t>
            </a:r>
            <a:r>
              <a:rPr lang="sv-SE" dirty="0" smtClean="0"/>
              <a:t> Master text </a:t>
            </a:r>
            <a:r>
              <a:rPr lang="sv-SE" dirty="0" err="1" smtClean="0"/>
              <a:t>styles</a:t>
            </a:r>
            <a:endParaRPr lang="sv-SE" dirty="0" smtClean="0"/>
          </a:p>
          <a:p>
            <a:pPr lvl="1"/>
            <a:r>
              <a:rPr lang="sv-SE" dirty="0" smtClean="0"/>
              <a:t>Second </a:t>
            </a:r>
            <a:r>
              <a:rPr lang="sv-SE" dirty="0" err="1" smtClean="0"/>
              <a:t>level</a:t>
            </a:r>
            <a:endParaRPr lang="sv-SE" dirty="0" smtClean="0"/>
          </a:p>
          <a:p>
            <a:pPr lvl="2"/>
            <a:r>
              <a:rPr lang="sv-SE" dirty="0" err="1" smtClean="0"/>
              <a:t>Third</a:t>
            </a:r>
            <a:r>
              <a:rPr lang="sv-SE" dirty="0" smtClean="0"/>
              <a:t> </a:t>
            </a:r>
            <a:r>
              <a:rPr lang="sv-SE" dirty="0" err="1" smtClean="0"/>
              <a:t>level</a:t>
            </a:r>
            <a:endParaRPr lang="sv-SE" dirty="0" smtClean="0"/>
          </a:p>
          <a:p>
            <a:pPr lvl="3"/>
            <a:r>
              <a:rPr lang="sv-SE" dirty="0" err="1" smtClean="0"/>
              <a:t>Fourth</a:t>
            </a:r>
            <a:r>
              <a:rPr lang="sv-SE" dirty="0" smtClean="0"/>
              <a:t> </a:t>
            </a:r>
            <a:r>
              <a:rPr lang="sv-SE" dirty="0" err="1" smtClean="0"/>
              <a:t>level</a:t>
            </a:r>
            <a:endParaRPr lang="sv-SE" dirty="0" smtClean="0"/>
          </a:p>
          <a:p>
            <a:pPr lvl="4"/>
            <a:r>
              <a:rPr lang="sv-SE" dirty="0" err="1" smtClean="0"/>
              <a:t>Fifth</a:t>
            </a:r>
            <a:r>
              <a:rPr lang="sv-SE" dirty="0" smtClean="0"/>
              <a:t> </a:t>
            </a:r>
            <a:r>
              <a:rPr lang="sv-SE" dirty="0" err="1" smtClean="0"/>
              <a:t>level</a:t>
            </a:r>
            <a:endParaRPr lang="sv-SE" dirty="0"/>
          </a:p>
        </p:txBody>
      </p:sp>
      <p:sp>
        <p:nvSpPr>
          <p:cNvPr id="6" name="TextBox 5"/>
          <p:cNvSpPr txBox="1"/>
          <p:nvPr userDrawn="1"/>
        </p:nvSpPr>
        <p:spPr>
          <a:xfrm>
            <a:off x="792000" y="597917"/>
            <a:ext cx="2504261" cy="461665"/>
          </a:xfrm>
          <a:prstGeom prst="rect">
            <a:avLst/>
          </a:prstGeom>
          <a:noFill/>
        </p:spPr>
        <p:txBody>
          <a:bodyPr wrap="none" rtlCol="0">
            <a:spAutoFit/>
          </a:bodyPr>
          <a:lstStyle/>
          <a:p>
            <a:r>
              <a:rPr lang="sv-SE" sz="2400" b="1" dirty="0" smtClean="0">
                <a:solidFill>
                  <a:srgbClr val="FFFFFF"/>
                </a:solidFill>
                <a:latin typeface="Verdana"/>
                <a:cs typeface="Verdana"/>
              </a:rPr>
              <a:t>Medverkande</a:t>
            </a:r>
            <a:endParaRPr lang="sv-SE" sz="2400" b="1" dirty="0">
              <a:solidFill>
                <a:srgbClr val="FFFFFF"/>
              </a:solidFill>
              <a:latin typeface="Verdana"/>
              <a:cs typeface="Verdana"/>
            </a:endParaRPr>
          </a:p>
        </p:txBody>
      </p:sp>
      <p:sp>
        <p:nvSpPr>
          <p:cNvPr id="7" name="Text Placeholder 7"/>
          <p:cNvSpPr>
            <a:spLocks noGrp="1"/>
          </p:cNvSpPr>
          <p:nvPr>
            <p:ph type="body" sz="quarter" idx="11" hasCustomPrompt="1"/>
          </p:nvPr>
        </p:nvSpPr>
        <p:spPr>
          <a:xfrm>
            <a:off x="790772" y="4221654"/>
            <a:ext cx="6387308" cy="586827"/>
          </a:xfrm>
        </p:spPr>
        <p:txBody>
          <a:bodyPr anchor="b"/>
          <a:lstStyle>
            <a:lvl1pPr marL="0" marR="0" indent="0" algn="l" defTabSz="914400" rtl="0" eaLnBrk="1" fontAlgn="auto" latinLnBrk="0" hangingPunct="1">
              <a:lnSpc>
                <a:spcPct val="100000"/>
              </a:lnSpc>
              <a:spcBef>
                <a:spcPts val="0"/>
              </a:spcBef>
              <a:spcAft>
                <a:spcPts val="0"/>
              </a:spcAft>
              <a:buClrTx/>
              <a:buSzTx/>
              <a:buFontTx/>
              <a:buNone/>
              <a:tabLst/>
              <a:defRPr sz="1600" b="0" i="0" strike="noStrike" baseline="0">
                <a:solidFill>
                  <a:schemeClr val="bg1"/>
                </a:solidFill>
              </a:defRPr>
            </a:lvl1p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noProof="0" dirty="0" smtClean="0">
                <a:solidFill>
                  <a:schemeClr val="bg1"/>
                </a:solidFill>
                <a:latin typeface="Verdana"/>
              </a:rPr>
              <a:t>Click to insert custom footer</a:t>
            </a:r>
            <a:endParaRPr lang="en-US" sz="1600" noProof="0" dirty="0">
              <a:solidFill>
                <a:schemeClr val="bg1"/>
              </a:solidFill>
              <a:latin typeface="Verdana"/>
            </a:endParaRPr>
          </a:p>
        </p:txBody>
      </p:sp>
    </p:spTree>
    <p:extLst>
      <p:ext uri="{BB962C8B-B14F-4D97-AF65-F5344CB8AC3E}">
        <p14:creationId xmlns:p14="http://schemas.microsoft.com/office/powerpoint/2010/main" val="2968804011"/>
      </p:ext>
    </p:extLst>
  </p:cSld>
  <p:clrMapOvr>
    <a:masterClrMapping/>
  </p:clrMapOvr>
  <p:timing>
    <p:tnLst>
      <p:par>
        <p:cT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Contributors - Blue">
    <p:bg>
      <p:bgPr>
        <a:solidFill>
          <a:schemeClr val="tx1"/>
        </a:solidFill>
        <a:effectLst/>
      </p:bgPr>
    </p:bg>
    <p:spTree>
      <p:nvGrpSpPr>
        <p:cNvPr id="1" name=""/>
        <p:cNvGrpSpPr/>
        <p:nvPr/>
      </p:nvGrpSpPr>
      <p:grpSpPr>
        <a:xfrm>
          <a:off x="0" y="0"/>
          <a:ext cx="0" cy="0"/>
          <a:chOff x="0" y="0"/>
          <a:chExt cx="0" cy="0"/>
        </a:xfrm>
      </p:grpSpPr>
      <p:sp>
        <p:nvSpPr>
          <p:cNvPr id="4" name="Platshållare för innehåll 2"/>
          <p:cNvSpPr>
            <a:spLocks noGrp="1"/>
          </p:cNvSpPr>
          <p:nvPr>
            <p:ph idx="1"/>
          </p:nvPr>
        </p:nvSpPr>
        <p:spPr>
          <a:xfrm>
            <a:off x="792000" y="1059582"/>
            <a:ext cx="6850800" cy="3168352"/>
          </a:xfrm>
        </p:spPr>
        <p:txBody>
          <a:bodyPr>
            <a:noAutofit/>
          </a:bodyPr>
          <a:lstStyle>
            <a:lvl1pPr marL="0" indent="0">
              <a:buFontTx/>
              <a:buNone/>
              <a:defRPr sz="2400">
                <a:solidFill>
                  <a:srgbClr val="FFFFFF"/>
                </a:solidFill>
              </a:defRPr>
            </a:lvl1pPr>
            <a:lvl2pPr marL="457200" indent="0">
              <a:buFontTx/>
              <a:buNone/>
              <a:defRPr sz="2400">
                <a:solidFill>
                  <a:srgbClr val="FFFFFF"/>
                </a:solidFill>
              </a:defRPr>
            </a:lvl2pPr>
            <a:lvl3pPr marL="914400" indent="0">
              <a:buFontTx/>
              <a:buNone/>
              <a:defRPr sz="2400">
                <a:solidFill>
                  <a:srgbClr val="FFFFFF"/>
                </a:solidFill>
              </a:defRPr>
            </a:lvl3pPr>
            <a:lvl4pPr marL="1371600" indent="0">
              <a:buFontTx/>
              <a:buNone/>
              <a:defRPr sz="2400">
                <a:solidFill>
                  <a:srgbClr val="FFFFFF"/>
                </a:solidFill>
              </a:defRPr>
            </a:lvl4pPr>
            <a:lvl5pPr marL="1828800" indent="0">
              <a:buFontTx/>
              <a:buNone/>
              <a:defRPr sz="2400">
                <a:solidFill>
                  <a:srgbClr val="FFFFFF"/>
                </a:solidFill>
              </a:defRPr>
            </a:lvl5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5" name="TextBox 4"/>
          <p:cNvSpPr txBox="1"/>
          <p:nvPr userDrawn="1"/>
        </p:nvSpPr>
        <p:spPr>
          <a:xfrm>
            <a:off x="792000" y="4227934"/>
            <a:ext cx="5724644" cy="584776"/>
          </a:xfrm>
          <a:prstGeom prst="rect">
            <a:avLst/>
          </a:prstGeom>
          <a:noFill/>
        </p:spPr>
        <p:txBody>
          <a:bodyPr wrap="none"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noProof="0" dirty="0" smtClean="0">
                <a:solidFill>
                  <a:schemeClr val="bg1"/>
                </a:solidFill>
                <a:latin typeface="Verdana"/>
              </a:rPr>
              <a:t>Recorded </a:t>
            </a:r>
            <a:fld id="{DEF0F593-7E64-D74F-96F6-B611C3DC3FC9}" type="datetime1">
              <a:rPr lang="en-US" sz="1600" baseline="0" noProof="0" smtClean="0">
                <a:solidFill>
                  <a:schemeClr val="bg1"/>
                </a:solidFill>
                <a:latin typeface="Verdana"/>
              </a:rPr>
              <a:pPr marL="0" marR="0" indent="0" algn="l" defTabSz="914400" rtl="0" eaLnBrk="1" fontAlgn="auto" latinLnBrk="0" hangingPunct="1">
                <a:lnSpc>
                  <a:spcPct val="100000"/>
                </a:lnSpc>
                <a:spcBef>
                  <a:spcPts val="0"/>
                </a:spcBef>
                <a:spcAft>
                  <a:spcPts val="0"/>
                </a:spcAft>
                <a:buClrTx/>
                <a:buSzTx/>
                <a:buFontTx/>
                <a:buNone/>
                <a:tabLst/>
                <a:defRPr/>
              </a:pPr>
              <a:t>4/30/2018</a:t>
            </a:fld>
            <a:endParaRPr lang="en-US" sz="1600" noProof="0" dirty="0" smtClean="0">
              <a:solidFill>
                <a:schemeClr val="bg1"/>
              </a:solidFill>
              <a:latin typeface="Verdana"/>
            </a:endParaRPr>
          </a:p>
          <a:p>
            <a:r>
              <a:rPr lang="en-US" sz="1600" noProof="0" dirty="0" smtClean="0">
                <a:solidFill>
                  <a:schemeClr val="bg1"/>
                </a:solidFill>
                <a:latin typeface="Verdana"/>
              </a:rPr>
              <a:t>Department of Computer and Systems Sciences, DSV </a:t>
            </a:r>
            <a:endParaRPr lang="en-US" sz="1600" noProof="0" dirty="0">
              <a:solidFill>
                <a:schemeClr val="bg1"/>
              </a:solidFill>
              <a:latin typeface="Verdana"/>
            </a:endParaRPr>
          </a:p>
        </p:txBody>
      </p:sp>
      <p:sp>
        <p:nvSpPr>
          <p:cNvPr id="6" name="TextBox 5"/>
          <p:cNvSpPr txBox="1"/>
          <p:nvPr userDrawn="1"/>
        </p:nvSpPr>
        <p:spPr>
          <a:xfrm>
            <a:off x="792000" y="597917"/>
            <a:ext cx="2357887" cy="461665"/>
          </a:xfrm>
          <a:prstGeom prst="rect">
            <a:avLst/>
          </a:prstGeom>
          <a:noFill/>
        </p:spPr>
        <p:txBody>
          <a:bodyPr wrap="none" rtlCol="0">
            <a:spAutoFit/>
          </a:bodyPr>
          <a:lstStyle/>
          <a:p>
            <a:r>
              <a:rPr lang="en-US" sz="2400" b="1" noProof="0" dirty="0" smtClean="0">
                <a:solidFill>
                  <a:srgbClr val="FFFFFF"/>
                </a:solidFill>
                <a:latin typeface="Verdana"/>
                <a:cs typeface="Verdana"/>
              </a:rPr>
              <a:t>Contributors</a:t>
            </a:r>
            <a:endParaRPr lang="en-US" sz="2400" b="1" noProof="0" dirty="0">
              <a:solidFill>
                <a:srgbClr val="FFFFFF"/>
              </a:solidFill>
              <a:latin typeface="Verdana"/>
              <a:cs typeface="Verdana"/>
            </a:endParaRPr>
          </a:p>
        </p:txBody>
      </p:sp>
      <p:pic>
        <p:nvPicPr>
          <p:cNvPr id="7" name="Bildobjekt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236296" y="3567618"/>
            <a:ext cx="1296144" cy="1236379"/>
          </a:xfrm>
          <a:prstGeom prst="rect">
            <a:avLst/>
          </a:prstGeom>
        </p:spPr>
      </p:pic>
    </p:spTree>
    <p:extLst>
      <p:ext uri="{BB962C8B-B14F-4D97-AF65-F5344CB8AC3E}">
        <p14:creationId xmlns:p14="http://schemas.microsoft.com/office/powerpoint/2010/main" val="398221587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Contributors - custom footer - Blue">
    <p:bg>
      <p:bgPr>
        <a:solidFill>
          <a:schemeClr val="tx1"/>
        </a:solidFill>
        <a:effectLst/>
      </p:bgPr>
    </p:bg>
    <p:spTree>
      <p:nvGrpSpPr>
        <p:cNvPr id="1" name=""/>
        <p:cNvGrpSpPr/>
        <p:nvPr/>
      </p:nvGrpSpPr>
      <p:grpSpPr>
        <a:xfrm>
          <a:off x="0" y="0"/>
          <a:ext cx="0" cy="0"/>
          <a:chOff x="0" y="0"/>
          <a:chExt cx="0" cy="0"/>
        </a:xfrm>
      </p:grpSpPr>
      <p:sp>
        <p:nvSpPr>
          <p:cNvPr id="4" name="Platshållare för innehåll 2"/>
          <p:cNvSpPr>
            <a:spLocks noGrp="1"/>
          </p:cNvSpPr>
          <p:nvPr>
            <p:ph idx="1"/>
          </p:nvPr>
        </p:nvSpPr>
        <p:spPr>
          <a:xfrm>
            <a:off x="792000" y="1059582"/>
            <a:ext cx="6850800" cy="3168352"/>
          </a:xfrm>
        </p:spPr>
        <p:txBody>
          <a:bodyPr>
            <a:noAutofit/>
          </a:bodyPr>
          <a:lstStyle>
            <a:lvl1pPr marL="0" indent="0">
              <a:buFontTx/>
              <a:buNone/>
              <a:defRPr sz="2400">
                <a:solidFill>
                  <a:srgbClr val="FFFFFF"/>
                </a:solidFill>
              </a:defRPr>
            </a:lvl1pPr>
            <a:lvl2pPr marL="457200" indent="0">
              <a:buFontTx/>
              <a:buNone/>
              <a:defRPr sz="2400">
                <a:solidFill>
                  <a:srgbClr val="FFFFFF"/>
                </a:solidFill>
              </a:defRPr>
            </a:lvl2pPr>
            <a:lvl3pPr marL="914400" indent="0">
              <a:buFontTx/>
              <a:buNone/>
              <a:defRPr sz="2400">
                <a:solidFill>
                  <a:srgbClr val="FFFFFF"/>
                </a:solidFill>
              </a:defRPr>
            </a:lvl3pPr>
            <a:lvl4pPr marL="1371600" indent="0">
              <a:buFontTx/>
              <a:buNone/>
              <a:defRPr sz="2400">
                <a:solidFill>
                  <a:srgbClr val="FFFFFF"/>
                </a:solidFill>
              </a:defRPr>
            </a:lvl4pPr>
            <a:lvl5pPr marL="1828800" indent="0">
              <a:buFontTx/>
              <a:buNone/>
              <a:defRPr sz="2400">
                <a:solidFill>
                  <a:srgbClr val="FFFFFF"/>
                </a:solidFill>
              </a:defRPr>
            </a:lvl5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TextBox 5"/>
          <p:cNvSpPr txBox="1"/>
          <p:nvPr userDrawn="1"/>
        </p:nvSpPr>
        <p:spPr>
          <a:xfrm>
            <a:off x="792000" y="597917"/>
            <a:ext cx="2357887" cy="461665"/>
          </a:xfrm>
          <a:prstGeom prst="rect">
            <a:avLst/>
          </a:prstGeom>
          <a:noFill/>
        </p:spPr>
        <p:txBody>
          <a:bodyPr wrap="none" rtlCol="0">
            <a:spAutoFit/>
          </a:bodyPr>
          <a:lstStyle/>
          <a:p>
            <a:r>
              <a:rPr lang="en-US" sz="2400" b="1" noProof="0" dirty="0" smtClean="0">
                <a:solidFill>
                  <a:srgbClr val="FFFFFF"/>
                </a:solidFill>
                <a:latin typeface="Verdana"/>
                <a:cs typeface="Verdana"/>
              </a:rPr>
              <a:t>Contributors</a:t>
            </a:r>
            <a:endParaRPr lang="en-US" sz="2400" b="1" noProof="0" dirty="0">
              <a:solidFill>
                <a:srgbClr val="FFFFFF"/>
              </a:solidFill>
              <a:latin typeface="Verdana"/>
              <a:cs typeface="Verdana"/>
            </a:endParaRPr>
          </a:p>
        </p:txBody>
      </p:sp>
      <p:pic>
        <p:nvPicPr>
          <p:cNvPr id="7" name="Bildobjekt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236296" y="3567618"/>
            <a:ext cx="1296144" cy="1236379"/>
          </a:xfrm>
          <a:prstGeom prst="rect">
            <a:avLst/>
          </a:prstGeom>
        </p:spPr>
      </p:pic>
      <p:sp>
        <p:nvSpPr>
          <p:cNvPr id="9" name="Text Placeholder 7"/>
          <p:cNvSpPr>
            <a:spLocks noGrp="1"/>
          </p:cNvSpPr>
          <p:nvPr>
            <p:ph type="body" sz="quarter" idx="11" hasCustomPrompt="1"/>
          </p:nvPr>
        </p:nvSpPr>
        <p:spPr>
          <a:xfrm>
            <a:off x="790772" y="4221654"/>
            <a:ext cx="6387308" cy="586827"/>
          </a:xfrm>
        </p:spPr>
        <p:txBody>
          <a:bodyPr anchor="b"/>
          <a:lstStyle>
            <a:lvl1pPr marL="0" marR="0" indent="0" algn="l" defTabSz="914400" rtl="0" eaLnBrk="1" fontAlgn="auto" latinLnBrk="0" hangingPunct="1">
              <a:lnSpc>
                <a:spcPct val="100000"/>
              </a:lnSpc>
              <a:spcBef>
                <a:spcPts val="0"/>
              </a:spcBef>
              <a:spcAft>
                <a:spcPts val="0"/>
              </a:spcAft>
              <a:buClrTx/>
              <a:buSzTx/>
              <a:buFontTx/>
              <a:buNone/>
              <a:tabLst/>
              <a:defRPr sz="1600" b="0" i="0" strike="noStrike" baseline="0">
                <a:solidFill>
                  <a:schemeClr val="bg1"/>
                </a:solidFill>
              </a:defRPr>
            </a:lvl1p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noProof="0" dirty="0" smtClean="0">
                <a:solidFill>
                  <a:schemeClr val="bg1"/>
                </a:solidFill>
                <a:latin typeface="Verdana"/>
              </a:rPr>
              <a:t>Click to insert custom footer</a:t>
            </a:r>
            <a:endParaRPr lang="en-US" sz="1600" noProof="0" dirty="0">
              <a:solidFill>
                <a:schemeClr val="bg1"/>
              </a:solidFill>
              <a:latin typeface="Verdana"/>
            </a:endParaRPr>
          </a:p>
        </p:txBody>
      </p:sp>
    </p:spTree>
    <p:extLst>
      <p:ext uri="{BB962C8B-B14F-4D97-AF65-F5344CB8AC3E}">
        <p14:creationId xmlns:p14="http://schemas.microsoft.com/office/powerpoint/2010/main" val="417444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Kapitelsida - Eld">
    <p:spTree>
      <p:nvGrpSpPr>
        <p:cNvPr id="1" name=""/>
        <p:cNvGrpSpPr/>
        <p:nvPr/>
      </p:nvGrpSpPr>
      <p:grpSpPr>
        <a:xfrm>
          <a:off x="0" y="0"/>
          <a:ext cx="0" cy="0"/>
          <a:chOff x="0" y="0"/>
          <a:chExt cx="0" cy="0"/>
        </a:xfrm>
      </p:grpSpPr>
      <p:pic>
        <p:nvPicPr>
          <p:cNvPr id="7" name="Picture 2" descr="SU_PPT_eld"/>
          <p:cNvPicPr>
            <a:picLocks noChangeAspect="1" noChangeArrowheads="1"/>
          </p:cNvPicPr>
          <p:nvPr userDrawn="1"/>
        </p:nvPicPr>
        <p:blipFill>
          <a:blip r:embed="rId2" cstate="print">
            <a:alphaModFix amt="55000"/>
          </a:blip>
          <a:srcRect l="4988" t="-362"/>
          <a:stretch>
            <a:fillRect/>
          </a:stretch>
        </p:blipFill>
        <p:spPr bwMode="auto">
          <a:xfrm>
            <a:off x="1" y="1225226"/>
            <a:ext cx="5408969" cy="3938812"/>
          </a:xfrm>
          <a:prstGeom prst="rect">
            <a:avLst/>
          </a:prstGeom>
          <a:noFill/>
          <a:effectLst/>
        </p:spPr>
      </p:pic>
      <p:sp>
        <p:nvSpPr>
          <p:cNvPr id="2" name="Rubrik 1"/>
          <p:cNvSpPr>
            <a:spLocks noGrp="1"/>
          </p:cNvSpPr>
          <p:nvPr>
            <p:ph type="ctrTitle"/>
          </p:nvPr>
        </p:nvSpPr>
        <p:spPr>
          <a:xfrm>
            <a:off x="1008000" y="1827900"/>
            <a:ext cx="6631200" cy="1069200"/>
          </a:xfrm>
        </p:spPr>
        <p:txBody>
          <a:bodyPr lIns="72000" tIns="36000" rIns="72000" bIns="36000" anchor="ctr" anchorCtr="0">
            <a:noAutofit/>
          </a:bodyPr>
          <a:lstStyle>
            <a:lvl1pPr algn="l">
              <a:defRPr sz="4400" b="0">
                <a:latin typeface="Verdana" pitchFamily="34" charset="0"/>
                <a:ea typeface="Verdana" pitchFamily="34" charset="0"/>
                <a:cs typeface="Verdana" pitchFamily="34" charset="0"/>
              </a:defRPr>
            </a:lvl1pPr>
          </a:lstStyle>
          <a:p>
            <a:r>
              <a:rPr lang="en-US" noProof="0" smtClean="0"/>
              <a:t>Click to edit Master title style</a:t>
            </a:r>
            <a:endParaRPr lang="sv-SE" noProof="0" dirty="0"/>
          </a:p>
        </p:txBody>
      </p:sp>
      <p:sp>
        <p:nvSpPr>
          <p:cNvPr id="3" name="Underrubrik 2"/>
          <p:cNvSpPr>
            <a:spLocks noGrp="1"/>
          </p:cNvSpPr>
          <p:nvPr>
            <p:ph type="subTitle" idx="1"/>
          </p:nvPr>
        </p:nvSpPr>
        <p:spPr>
          <a:xfrm>
            <a:off x="1008000" y="2894400"/>
            <a:ext cx="6631200" cy="874800"/>
          </a:xfrm>
        </p:spPr>
        <p:txBody>
          <a:bodyPr>
            <a:noAutofit/>
          </a:bodyPr>
          <a:lstStyle>
            <a:lvl1pPr marL="0" indent="0" algn="l">
              <a:lnSpc>
                <a:spcPts val="2900"/>
              </a:lnSpc>
              <a:spcBef>
                <a:spcPts val="480"/>
              </a:spcBef>
              <a:buNone/>
              <a:defRPr sz="2000">
                <a:solidFill>
                  <a:schemeClr val="tx2"/>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0" smtClean="0"/>
              <a:t>Click to edit Master subtitle style</a:t>
            </a:r>
            <a:endParaRPr lang="sv-SE" noProof="0"/>
          </a:p>
        </p:txBody>
      </p:sp>
    </p:spTree>
    <p:extLst>
      <p:ext uri="{BB962C8B-B14F-4D97-AF65-F5344CB8AC3E}">
        <p14:creationId xmlns:p14="http://schemas.microsoft.com/office/powerpoint/2010/main" val="193773087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Bara logo - Blå">
    <p:bg>
      <p:bgPr>
        <a:solidFill>
          <a:schemeClr val="tx1"/>
        </a:solidFill>
        <a:effectLst/>
      </p:bgPr>
    </p:bg>
    <p:spTree>
      <p:nvGrpSpPr>
        <p:cNvPr id="1" name=""/>
        <p:cNvGrpSpPr/>
        <p:nvPr/>
      </p:nvGrpSpPr>
      <p:grpSpPr>
        <a:xfrm>
          <a:off x="0" y="0"/>
          <a:ext cx="0" cy="0"/>
          <a:chOff x="0" y="0"/>
          <a:chExt cx="0" cy="0"/>
        </a:xfrm>
      </p:grpSpPr>
      <p:pic>
        <p:nvPicPr>
          <p:cNvPr id="3" name="Bildobjekt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236296" y="3507854"/>
            <a:ext cx="1435367" cy="1195504"/>
          </a:xfrm>
          <a:prstGeom prst="rect">
            <a:avLst/>
          </a:prstGeom>
        </p:spPr>
      </p:pic>
      <p:sp>
        <p:nvSpPr>
          <p:cNvPr id="5" name="TextBox 4"/>
          <p:cNvSpPr txBox="1"/>
          <p:nvPr userDrawn="1"/>
        </p:nvSpPr>
        <p:spPr>
          <a:xfrm>
            <a:off x="792000" y="4465444"/>
            <a:ext cx="5354050" cy="338554"/>
          </a:xfrm>
          <a:prstGeom prst="rect">
            <a:avLst/>
          </a:prstGeom>
          <a:noFill/>
        </p:spPr>
        <p:txBody>
          <a:bodyPr wrap="none"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sv-SE" sz="1600" noProof="0" dirty="0" smtClean="0">
                <a:solidFill>
                  <a:srgbClr val="FFFFFF"/>
                </a:solidFill>
                <a:latin typeface="Verdana"/>
              </a:rPr>
              <a:t>Institutionen för data- och systemvetenskap, DSV </a:t>
            </a:r>
            <a:endParaRPr lang="sv-SE" sz="1600" noProof="0" dirty="0">
              <a:solidFill>
                <a:srgbClr val="FFFFFF"/>
              </a:solidFill>
              <a:latin typeface="Verdana"/>
            </a:endParaRPr>
          </a:p>
        </p:txBody>
      </p:sp>
    </p:spTree>
    <p:extLst>
      <p:ext uri="{BB962C8B-B14F-4D97-AF65-F5344CB8AC3E}">
        <p14:creationId xmlns:p14="http://schemas.microsoft.com/office/powerpoint/2010/main" val="53342398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Just logo - Blue">
    <p:bg>
      <p:bgPr>
        <a:solidFill>
          <a:schemeClr val="tx1"/>
        </a:solidFill>
        <a:effectLst/>
      </p:bgPr>
    </p:bg>
    <p:spTree>
      <p:nvGrpSpPr>
        <p:cNvPr id="1" name=""/>
        <p:cNvGrpSpPr/>
        <p:nvPr/>
      </p:nvGrpSpPr>
      <p:grpSpPr>
        <a:xfrm>
          <a:off x="0" y="0"/>
          <a:ext cx="0" cy="0"/>
          <a:chOff x="0" y="0"/>
          <a:chExt cx="0" cy="0"/>
        </a:xfrm>
      </p:grpSpPr>
      <p:sp>
        <p:nvSpPr>
          <p:cNvPr id="5" name="TextBox 4"/>
          <p:cNvSpPr txBox="1"/>
          <p:nvPr userDrawn="1"/>
        </p:nvSpPr>
        <p:spPr>
          <a:xfrm>
            <a:off x="792000" y="4465444"/>
            <a:ext cx="5724644" cy="338554"/>
          </a:xfrm>
          <a:prstGeom prst="rect">
            <a:avLst/>
          </a:prstGeom>
          <a:noFill/>
        </p:spPr>
        <p:txBody>
          <a:bodyPr wrap="none" rtlCol="0">
            <a:spAutoFit/>
          </a:bodyPr>
          <a:lstStyle/>
          <a:p>
            <a:r>
              <a:rPr lang="en-US" sz="1600" noProof="0" dirty="0" smtClean="0">
                <a:solidFill>
                  <a:schemeClr val="bg1"/>
                </a:solidFill>
                <a:latin typeface="Verdana"/>
              </a:rPr>
              <a:t>Department of Computer and Systems Sciences, DSV </a:t>
            </a:r>
            <a:endParaRPr lang="en-US" sz="1600" noProof="0" dirty="0">
              <a:solidFill>
                <a:schemeClr val="bg1"/>
              </a:solidFill>
              <a:latin typeface="Verdana"/>
            </a:endParaRPr>
          </a:p>
        </p:txBody>
      </p:sp>
      <p:pic>
        <p:nvPicPr>
          <p:cNvPr id="7" name="Bildobjekt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236296" y="3567619"/>
            <a:ext cx="1296144" cy="1236379"/>
          </a:xfrm>
          <a:prstGeom prst="rect">
            <a:avLst/>
          </a:prstGeom>
        </p:spPr>
      </p:pic>
    </p:spTree>
    <p:extLst>
      <p:ext uri="{BB962C8B-B14F-4D97-AF65-F5344CB8AC3E}">
        <p14:creationId xmlns:p14="http://schemas.microsoft.com/office/powerpoint/2010/main" val="2853863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Tom vit/Empty white">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1083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Tom svart/Empty black">
    <p:bg>
      <p:bgPr>
        <a:solidFill>
          <a:srgbClr val="000000"/>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395234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Tom blå/Empty blue">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27658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Kapitelsida - Olivkvist">
    <p:spTree>
      <p:nvGrpSpPr>
        <p:cNvPr id="1" name=""/>
        <p:cNvGrpSpPr/>
        <p:nvPr/>
      </p:nvGrpSpPr>
      <p:grpSpPr>
        <a:xfrm>
          <a:off x="0" y="0"/>
          <a:ext cx="0" cy="0"/>
          <a:chOff x="0" y="0"/>
          <a:chExt cx="0" cy="0"/>
        </a:xfrm>
      </p:grpSpPr>
      <p:pic>
        <p:nvPicPr>
          <p:cNvPr id="5" name="Picture 9" descr="SU_PPT_olivkvist"/>
          <p:cNvPicPr>
            <a:picLocks noChangeAspect="1" noChangeArrowheads="1"/>
          </p:cNvPicPr>
          <p:nvPr userDrawn="1"/>
        </p:nvPicPr>
        <p:blipFill>
          <a:blip r:embed="rId2" cstate="print">
            <a:alphaModFix amt="55000"/>
          </a:blip>
          <a:srcRect l="1746"/>
          <a:stretch>
            <a:fillRect/>
          </a:stretch>
        </p:blipFill>
        <p:spPr bwMode="auto">
          <a:xfrm>
            <a:off x="1589" y="238124"/>
            <a:ext cx="5161507" cy="4905756"/>
          </a:xfrm>
          <a:prstGeom prst="rect">
            <a:avLst/>
          </a:prstGeom>
          <a:noFill/>
        </p:spPr>
      </p:pic>
      <p:sp>
        <p:nvSpPr>
          <p:cNvPr id="6" name="Rubrik 1"/>
          <p:cNvSpPr>
            <a:spLocks noGrp="1"/>
          </p:cNvSpPr>
          <p:nvPr>
            <p:ph type="ctrTitle"/>
          </p:nvPr>
        </p:nvSpPr>
        <p:spPr>
          <a:xfrm>
            <a:off x="1008000" y="1827900"/>
            <a:ext cx="6631200" cy="1069200"/>
          </a:xfrm>
        </p:spPr>
        <p:txBody>
          <a:bodyPr lIns="72000" tIns="36000" rIns="72000" bIns="36000" anchor="ctr" anchorCtr="0">
            <a:noAutofit/>
          </a:bodyPr>
          <a:lstStyle>
            <a:lvl1pPr algn="l">
              <a:defRPr sz="4400" b="0">
                <a:latin typeface="Verdana" pitchFamily="34" charset="0"/>
                <a:ea typeface="Verdana" pitchFamily="34" charset="0"/>
                <a:cs typeface="Verdana" pitchFamily="34" charset="0"/>
              </a:defRPr>
            </a:lvl1pPr>
          </a:lstStyle>
          <a:p>
            <a:r>
              <a:rPr lang="en-US" noProof="0" smtClean="0"/>
              <a:t>Click to edit Master title style</a:t>
            </a:r>
            <a:endParaRPr lang="sv-SE" noProof="0" dirty="0"/>
          </a:p>
        </p:txBody>
      </p:sp>
      <p:sp>
        <p:nvSpPr>
          <p:cNvPr id="7" name="Underrubrik 2"/>
          <p:cNvSpPr>
            <a:spLocks noGrp="1"/>
          </p:cNvSpPr>
          <p:nvPr>
            <p:ph type="subTitle" idx="1"/>
          </p:nvPr>
        </p:nvSpPr>
        <p:spPr>
          <a:xfrm>
            <a:off x="1008000" y="2894400"/>
            <a:ext cx="6631200" cy="874800"/>
          </a:xfrm>
        </p:spPr>
        <p:txBody>
          <a:bodyPr>
            <a:noAutofit/>
          </a:bodyPr>
          <a:lstStyle>
            <a:lvl1pPr marL="0" indent="0" algn="l">
              <a:lnSpc>
                <a:spcPts val="2900"/>
              </a:lnSpc>
              <a:spcBef>
                <a:spcPts val="480"/>
              </a:spcBef>
              <a:buNone/>
              <a:defRPr sz="2000">
                <a:solidFill>
                  <a:schemeClr val="tx2"/>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0" smtClean="0"/>
              <a:t>Click to edit Master subtitle style</a:t>
            </a:r>
            <a:endParaRPr lang="sv-SE" noProof="0"/>
          </a:p>
        </p:txBody>
      </p:sp>
    </p:spTree>
    <p:extLst>
      <p:ext uri="{BB962C8B-B14F-4D97-AF65-F5344CB8AC3E}">
        <p14:creationId xmlns:p14="http://schemas.microsoft.com/office/powerpoint/2010/main" val="19353001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Kapitelsida - Kronor">
    <p:spTree>
      <p:nvGrpSpPr>
        <p:cNvPr id="1" name=""/>
        <p:cNvGrpSpPr/>
        <p:nvPr/>
      </p:nvGrpSpPr>
      <p:grpSpPr>
        <a:xfrm>
          <a:off x="0" y="0"/>
          <a:ext cx="0" cy="0"/>
          <a:chOff x="0" y="0"/>
          <a:chExt cx="0" cy="0"/>
        </a:xfrm>
      </p:grpSpPr>
      <p:pic>
        <p:nvPicPr>
          <p:cNvPr id="5" name="Picture 9" descr="SU_PPT_kronor"/>
          <p:cNvPicPr>
            <a:picLocks noChangeAspect="1" noChangeArrowheads="1"/>
          </p:cNvPicPr>
          <p:nvPr userDrawn="1"/>
        </p:nvPicPr>
        <p:blipFill>
          <a:blip r:embed="rId2" cstate="print">
            <a:alphaModFix amt="55000"/>
          </a:blip>
          <a:srcRect/>
          <a:stretch>
            <a:fillRect/>
          </a:stretch>
        </p:blipFill>
        <p:spPr bwMode="auto">
          <a:xfrm>
            <a:off x="0" y="1262062"/>
            <a:ext cx="4197096" cy="3881628"/>
          </a:xfrm>
          <a:prstGeom prst="rect">
            <a:avLst/>
          </a:prstGeom>
          <a:noFill/>
        </p:spPr>
      </p:pic>
      <p:sp>
        <p:nvSpPr>
          <p:cNvPr id="6" name="Rubrik 1"/>
          <p:cNvSpPr>
            <a:spLocks noGrp="1"/>
          </p:cNvSpPr>
          <p:nvPr>
            <p:ph type="ctrTitle"/>
          </p:nvPr>
        </p:nvSpPr>
        <p:spPr>
          <a:xfrm>
            <a:off x="1008000" y="1827900"/>
            <a:ext cx="6631200" cy="1069200"/>
          </a:xfrm>
        </p:spPr>
        <p:txBody>
          <a:bodyPr lIns="72000" tIns="36000" rIns="72000" bIns="36000" anchor="ctr" anchorCtr="0">
            <a:noAutofit/>
          </a:bodyPr>
          <a:lstStyle>
            <a:lvl1pPr algn="l">
              <a:defRPr sz="4400" b="0">
                <a:latin typeface="Verdana" pitchFamily="34" charset="0"/>
                <a:ea typeface="Verdana" pitchFamily="34" charset="0"/>
                <a:cs typeface="Verdana" pitchFamily="34" charset="0"/>
              </a:defRPr>
            </a:lvl1pPr>
          </a:lstStyle>
          <a:p>
            <a:r>
              <a:rPr lang="en-US" noProof="0" smtClean="0"/>
              <a:t>Click to edit Master title style</a:t>
            </a:r>
            <a:endParaRPr lang="sv-SE" noProof="0" dirty="0"/>
          </a:p>
        </p:txBody>
      </p:sp>
      <p:sp>
        <p:nvSpPr>
          <p:cNvPr id="7" name="Underrubrik 2"/>
          <p:cNvSpPr>
            <a:spLocks noGrp="1"/>
          </p:cNvSpPr>
          <p:nvPr>
            <p:ph type="subTitle" idx="1"/>
          </p:nvPr>
        </p:nvSpPr>
        <p:spPr>
          <a:xfrm>
            <a:off x="1008000" y="2894400"/>
            <a:ext cx="6631200" cy="874800"/>
          </a:xfrm>
        </p:spPr>
        <p:txBody>
          <a:bodyPr>
            <a:noAutofit/>
          </a:bodyPr>
          <a:lstStyle>
            <a:lvl1pPr marL="0" indent="0" algn="l">
              <a:lnSpc>
                <a:spcPts val="2900"/>
              </a:lnSpc>
              <a:spcBef>
                <a:spcPts val="480"/>
              </a:spcBef>
              <a:buNone/>
              <a:defRPr sz="2000">
                <a:solidFill>
                  <a:schemeClr val="tx2"/>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0" smtClean="0"/>
              <a:t>Click to edit Master subtitle style</a:t>
            </a:r>
            <a:endParaRPr lang="sv-SE" noProof="0"/>
          </a:p>
        </p:txBody>
      </p:sp>
    </p:spTree>
    <p:extLst>
      <p:ext uri="{BB962C8B-B14F-4D97-AF65-F5344CB8AC3E}">
        <p14:creationId xmlns:p14="http://schemas.microsoft.com/office/powerpoint/2010/main" val="19353001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Kapitelsida">
    <p:spTree>
      <p:nvGrpSpPr>
        <p:cNvPr id="1" name=""/>
        <p:cNvGrpSpPr/>
        <p:nvPr/>
      </p:nvGrpSpPr>
      <p:grpSpPr>
        <a:xfrm>
          <a:off x="0" y="0"/>
          <a:ext cx="0" cy="0"/>
          <a:chOff x="0" y="0"/>
          <a:chExt cx="0" cy="0"/>
        </a:xfrm>
      </p:grpSpPr>
      <p:sp>
        <p:nvSpPr>
          <p:cNvPr id="4" name="Rubrik 1"/>
          <p:cNvSpPr>
            <a:spLocks noGrp="1"/>
          </p:cNvSpPr>
          <p:nvPr>
            <p:ph type="ctrTitle"/>
          </p:nvPr>
        </p:nvSpPr>
        <p:spPr>
          <a:xfrm>
            <a:off x="1008000" y="1827900"/>
            <a:ext cx="6631200" cy="1069200"/>
          </a:xfrm>
        </p:spPr>
        <p:txBody>
          <a:bodyPr lIns="72000" tIns="36000" rIns="72000" bIns="36000" anchor="ctr" anchorCtr="0">
            <a:noAutofit/>
          </a:bodyPr>
          <a:lstStyle>
            <a:lvl1pPr algn="l">
              <a:defRPr sz="4400" b="0">
                <a:latin typeface="Verdana" pitchFamily="34" charset="0"/>
                <a:ea typeface="Verdana" pitchFamily="34" charset="0"/>
                <a:cs typeface="Verdana" pitchFamily="34" charset="0"/>
              </a:defRPr>
            </a:lvl1pPr>
          </a:lstStyle>
          <a:p>
            <a:r>
              <a:rPr lang="en-US" noProof="0" smtClean="0"/>
              <a:t>Click to edit Master title style</a:t>
            </a:r>
            <a:endParaRPr lang="sv-SE" noProof="0" dirty="0"/>
          </a:p>
        </p:txBody>
      </p:sp>
      <p:sp>
        <p:nvSpPr>
          <p:cNvPr id="5" name="Underrubrik 2"/>
          <p:cNvSpPr>
            <a:spLocks noGrp="1"/>
          </p:cNvSpPr>
          <p:nvPr>
            <p:ph type="subTitle" idx="1"/>
          </p:nvPr>
        </p:nvSpPr>
        <p:spPr>
          <a:xfrm>
            <a:off x="1008000" y="2894400"/>
            <a:ext cx="6631200" cy="874800"/>
          </a:xfrm>
        </p:spPr>
        <p:txBody>
          <a:bodyPr>
            <a:noAutofit/>
          </a:bodyPr>
          <a:lstStyle>
            <a:lvl1pPr marL="0" indent="0" algn="l">
              <a:lnSpc>
                <a:spcPts val="2900"/>
              </a:lnSpc>
              <a:spcBef>
                <a:spcPts val="480"/>
              </a:spcBef>
              <a:buNone/>
              <a:defRPr sz="2000">
                <a:solidFill>
                  <a:schemeClr val="tx2"/>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0" smtClean="0"/>
              <a:t>Click to edit Master subtitle style</a:t>
            </a:r>
            <a:endParaRPr lang="sv-SE" noProof="0" dirty="0" smtClean="0"/>
          </a:p>
        </p:txBody>
      </p:sp>
    </p:spTree>
    <p:extLst>
      <p:ext uri="{BB962C8B-B14F-4D97-AF65-F5344CB8AC3E}">
        <p14:creationId xmlns:p14="http://schemas.microsoft.com/office/powerpoint/2010/main" val="39125494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image" Target="../media/image5.emf"/><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5" Type="http://schemas.openxmlformats.org/officeDocument/2006/relationships/image" Target="../media/image6.emf"/><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slideLayout" Target="../slideLayouts/slideLayout53.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slideLayout" Target="../slideLayouts/slideLayout52.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5" Type="http://schemas.openxmlformats.org/officeDocument/2006/relationships/image" Target="../media/image10.emf"/><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1.xml"/><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theme" Target="../theme/theme5.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0" Type="http://schemas.openxmlformats.org/officeDocument/2006/relationships/slideLayout" Target="../slideLayouts/slideLayout63.xml"/><Relationship Id="rId4" Type="http://schemas.openxmlformats.org/officeDocument/2006/relationships/slideLayout" Target="../slideLayouts/slideLayout57.xml"/><Relationship Id="rId9" Type="http://schemas.openxmlformats.org/officeDocument/2006/relationships/slideLayout" Target="../slideLayouts/slideLayout6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792000" y="627534"/>
            <a:ext cx="6850800" cy="596700"/>
          </a:xfrm>
          <a:prstGeom prst="rect">
            <a:avLst/>
          </a:prstGeom>
        </p:spPr>
        <p:txBody>
          <a:bodyPr vert="horz" lIns="91440" tIns="45720" rIns="91440" bIns="45720" rtlCol="0" anchor="t" anchorCtr="0">
            <a:normAutofit/>
          </a:bodyPr>
          <a:lstStyle/>
          <a:p>
            <a:r>
              <a:rPr lang="sv-SE" dirty="0" smtClean="0"/>
              <a:t>Klicka här för att ändra format</a:t>
            </a:r>
            <a:endParaRPr lang="sv-SE" dirty="0"/>
          </a:p>
        </p:txBody>
      </p:sp>
      <p:sp>
        <p:nvSpPr>
          <p:cNvPr id="3" name="Platshållare för text 2"/>
          <p:cNvSpPr>
            <a:spLocks noGrp="1"/>
          </p:cNvSpPr>
          <p:nvPr>
            <p:ph type="body" idx="1"/>
          </p:nvPr>
        </p:nvSpPr>
        <p:spPr>
          <a:xfrm>
            <a:off x="792000" y="1275534"/>
            <a:ext cx="6850800" cy="3240432"/>
          </a:xfrm>
          <a:prstGeom prst="rect">
            <a:avLst/>
          </a:prstGeom>
        </p:spPr>
        <p:txBody>
          <a:bodyPr vert="horz" lIns="91440" tIns="45720" rIns="91440" bIns="45720" rtlCol="0">
            <a:noAutofit/>
          </a:bodyPr>
          <a:lstStyle/>
          <a:p>
            <a:pPr lvl="0"/>
            <a:r>
              <a:rPr lang="sv-SE" dirty="0" smtClean="0"/>
              <a:t>Klicka här för att ändra format på bakgrundstexten</a:t>
            </a:r>
          </a:p>
          <a:p>
            <a:pPr lvl="1"/>
            <a:r>
              <a:rPr lang="sv-SE" dirty="0" smtClean="0"/>
              <a:t>Nivå två</a:t>
            </a:r>
          </a:p>
          <a:p>
            <a:pPr lvl="2"/>
            <a:r>
              <a:rPr lang="sv-SE" dirty="0" smtClean="0"/>
              <a:t>Nivå tre</a:t>
            </a:r>
          </a:p>
          <a:p>
            <a:pPr lvl="3"/>
            <a:r>
              <a:rPr lang="sv-SE" dirty="0" smtClean="0"/>
              <a:t>Nivå fyra</a:t>
            </a:r>
          </a:p>
          <a:p>
            <a:pPr lvl="4"/>
            <a:r>
              <a:rPr lang="sv-SE" dirty="0" smtClean="0"/>
              <a:t>Nivå fem</a:t>
            </a:r>
            <a:endParaRPr lang="sv-SE" dirty="0"/>
          </a:p>
        </p:txBody>
      </p:sp>
      <p:pic>
        <p:nvPicPr>
          <p:cNvPr id="7" name="Bildobjekt 6" descr="logo-org-svensk_rgb.png"/>
          <p:cNvPicPr>
            <a:picLocks noChangeAspect="1"/>
          </p:cNvPicPr>
          <p:nvPr/>
        </p:nvPicPr>
        <p:blipFill>
          <a:blip r:embed="rId16" cstate="print"/>
          <a:stretch>
            <a:fillRect/>
          </a:stretch>
        </p:blipFill>
        <p:spPr>
          <a:xfrm>
            <a:off x="7884368" y="216001"/>
            <a:ext cx="980375" cy="817853"/>
          </a:xfrm>
          <a:prstGeom prst="rect">
            <a:avLst/>
          </a:prstGeom>
        </p:spPr>
      </p:pic>
    </p:spTree>
    <p:extLst>
      <p:ext uri="{BB962C8B-B14F-4D97-AF65-F5344CB8AC3E}">
        <p14:creationId xmlns:p14="http://schemas.microsoft.com/office/powerpoint/2010/main" val="316779454"/>
      </p:ext>
    </p:extLst>
  </p:cSld>
  <p:clrMap bg1="lt1" tx1="dk1" bg2="lt2" tx2="dk2" accent1="accent1" accent2="accent2" accent3="accent3" accent4="accent4" accent5="accent5" accent6="accent6" hlink="hlink" folHlink="folHlink"/>
  <p:sldLayoutIdLst>
    <p:sldLayoutId id="2147483681" r:id="rId1"/>
    <p:sldLayoutId id="2147483709" r:id="rId2"/>
    <p:sldLayoutId id="2147483710" r:id="rId3"/>
    <p:sldLayoutId id="2147483713" r:id="rId4"/>
    <p:sldLayoutId id="2147483684" r:id="rId5"/>
    <p:sldLayoutId id="2147483683" r:id="rId6"/>
    <p:sldLayoutId id="2147483712" r:id="rId7"/>
    <p:sldLayoutId id="2147483711" r:id="rId8"/>
    <p:sldLayoutId id="2147483714" r:id="rId9"/>
    <p:sldLayoutId id="2147483685" r:id="rId10"/>
    <p:sldLayoutId id="2147483686" r:id="rId11"/>
    <p:sldLayoutId id="2147483687" r:id="rId12"/>
    <p:sldLayoutId id="2147483688" r:id="rId13"/>
    <p:sldLayoutId id="2147483771" r:id="rId14"/>
  </p:sldLayoutIdLst>
  <p:timing>
    <p:tnLst>
      <p:par>
        <p:cTn id="1" dur="indefinite" restart="never" nodeType="tmRoot"/>
      </p:par>
    </p:tnLst>
  </p:timing>
  <p:hf sldNum="0" hdr="0"/>
  <p:txStyles>
    <p:titleStyle>
      <a:lvl1pPr algn="l" defTabSz="914400" rtl="0" eaLnBrk="1" latinLnBrk="0" hangingPunct="1">
        <a:spcBef>
          <a:spcPct val="0"/>
        </a:spcBef>
        <a:buNone/>
        <a:defRPr sz="2800" b="1" kern="1200">
          <a:solidFill>
            <a:schemeClr val="tx1"/>
          </a:solidFill>
          <a:latin typeface="Verdana" pitchFamily="34" charset="0"/>
          <a:ea typeface="Verdana" pitchFamily="34" charset="0"/>
          <a:cs typeface="Verdana" pitchFamily="34" charset="0"/>
        </a:defRPr>
      </a:lvl1pPr>
    </p:titleStyle>
    <p:bodyStyle>
      <a:lvl1pPr marL="342900" indent="-342900" algn="l" defTabSz="914400" rtl="0" eaLnBrk="1" latinLnBrk="0" hangingPunct="1">
        <a:lnSpc>
          <a:spcPts val="2900"/>
        </a:lnSpc>
        <a:spcBef>
          <a:spcPct val="20000"/>
        </a:spcBef>
        <a:buSzPct val="93000"/>
        <a:buFont typeface="Verdana" pitchFamily="34" charset="0"/>
        <a:buChar char="●"/>
        <a:defRPr sz="2400" kern="1200">
          <a:solidFill>
            <a:schemeClr val="tx1"/>
          </a:solidFill>
          <a:latin typeface="Verdana" pitchFamily="34" charset="0"/>
          <a:ea typeface="Verdana" pitchFamily="34" charset="0"/>
          <a:cs typeface="Verdana" pitchFamily="34" charset="0"/>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Verdana" pitchFamily="34" charset="0"/>
          <a:ea typeface="Verdana" pitchFamily="34" charset="0"/>
          <a:cs typeface="Verdana"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Verdana" pitchFamily="34" charset="0"/>
          <a:ea typeface="Verdana" pitchFamily="34" charset="0"/>
          <a:cs typeface="Verdana" pitchFamily="34" charset="0"/>
        </a:defRPr>
      </a:lvl3pPr>
      <a:lvl4pPr marL="1600200" indent="-228600" algn="l" defTabSz="914400" rtl="0" eaLnBrk="1" latinLnBrk="0" hangingPunct="1">
        <a:spcBef>
          <a:spcPct val="20000"/>
        </a:spcBef>
        <a:buFont typeface="Arial" pitchFamily="34" charset="0"/>
        <a:buChar char="–"/>
        <a:defRPr sz="2400" kern="1200">
          <a:solidFill>
            <a:schemeClr val="tx1"/>
          </a:solidFill>
          <a:latin typeface="Verdana" pitchFamily="34" charset="0"/>
          <a:ea typeface="Verdana" pitchFamily="34" charset="0"/>
          <a:cs typeface="Verdana" pitchFamily="34" charset="0"/>
        </a:defRPr>
      </a:lvl4pPr>
      <a:lvl5pPr marL="2057400" indent="-228600" algn="l" defTabSz="914400" rtl="0" eaLnBrk="1" latinLnBrk="0" hangingPunct="1">
        <a:spcBef>
          <a:spcPct val="20000"/>
        </a:spcBef>
        <a:buFont typeface="Arial" pitchFamily="34" charset="0"/>
        <a:buChar char="»"/>
        <a:defRPr sz="2400" kern="1200">
          <a:solidFill>
            <a:schemeClr val="tx1"/>
          </a:solidFill>
          <a:latin typeface="Verdana" pitchFamily="34" charset="0"/>
          <a:ea typeface="Verdana" pitchFamily="34" charset="0"/>
          <a:cs typeface="Verdan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792000" y="627534"/>
            <a:ext cx="6850800" cy="596700"/>
          </a:xfrm>
          <a:prstGeom prst="rect">
            <a:avLst/>
          </a:prstGeom>
        </p:spPr>
        <p:txBody>
          <a:bodyPr vert="horz" lIns="91440" tIns="45720" rIns="91440" bIns="45720" rtlCol="0" anchor="t" anchorCtr="0">
            <a:normAutofit/>
          </a:bodyPr>
          <a:lstStyle/>
          <a:p>
            <a:r>
              <a:rPr lang="en-US" noProof="0" smtClean="0"/>
              <a:t>Klicka här för att ändra format</a:t>
            </a:r>
            <a:endParaRPr lang="en-US" noProof="0"/>
          </a:p>
        </p:txBody>
      </p:sp>
      <p:sp>
        <p:nvSpPr>
          <p:cNvPr id="3" name="Platshållare för text 2"/>
          <p:cNvSpPr>
            <a:spLocks noGrp="1"/>
          </p:cNvSpPr>
          <p:nvPr>
            <p:ph type="body" idx="1"/>
          </p:nvPr>
        </p:nvSpPr>
        <p:spPr>
          <a:xfrm>
            <a:off x="792000" y="1275534"/>
            <a:ext cx="6850800" cy="3240432"/>
          </a:xfrm>
          <a:prstGeom prst="rect">
            <a:avLst/>
          </a:prstGeom>
        </p:spPr>
        <p:txBody>
          <a:bodyPr vert="horz" lIns="91440" tIns="45720" rIns="91440" bIns="45720" rtlCol="0">
            <a:noAutofit/>
          </a:bodyPr>
          <a:lstStyle/>
          <a:p>
            <a:pPr lvl="0"/>
            <a:r>
              <a:rPr lang="en-US" noProof="0" smtClean="0"/>
              <a:t>Klicka här för att ändra format på bakgrundstexten</a:t>
            </a:r>
          </a:p>
          <a:p>
            <a:pPr lvl="1"/>
            <a:r>
              <a:rPr lang="en-US" noProof="0" smtClean="0"/>
              <a:t>Nivå två</a:t>
            </a:r>
          </a:p>
          <a:p>
            <a:pPr lvl="2"/>
            <a:r>
              <a:rPr lang="en-US" noProof="0" smtClean="0"/>
              <a:t>Nivå tre</a:t>
            </a:r>
          </a:p>
          <a:p>
            <a:pPr lvl="3"/>
            <a:r>
              <a:rPr lang="en-US" noProof="0" smtClean="0"/>
              <a:t>Nivå fyra</a:t>
            </a:r>
          </a:p>
          <a:p>
            <a:pPr lvl="4"/>
            <a:r>
              <a:rPr lang="en-US" noProof="0" smtClean="0"/>
              <a:t>Nivå fem</a:t>
            </a:r>
            <a:endParaRPr lang="en-US" noProof="0"/>
          </a:p>
        </p:txBody>
      </p:sp>
      <p:pic>
        <p:nvPicPr>
          <p:cNvPr id="5" name="Bildobjekt 6"/>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7884368" y="216001"/>
            <a:ext cx="884358" cy="843581"/>
          </a:xfrm>
          <a:prstGeom prst="rect">
            <a:avLst/>
          </a:prstGeom>
        </p:spPr>
      </p:pic>
    </p:spTree>
    <p:extLst>
      <p:ext uri="{BB962C8B-B14F-4D97-AF65-F5344CB8AC3E}">
        <p14:creationId xmlns:p14="http://schemas.microsoft.com/office/powerpoint/2010/main" val="2072926581"/>
      </p:ext>
    </p:extLst>
  </p:cSld>
  <p:clrMap bg1="lt1" tx1="dk1" bg2="lt2" tx2="dk2" accent1="accent1" accent2="accent2" accent3="accent3" accent4="accent4" accent5="accent5" accent6="accent6" hlink="hlink" folHlink="folHlink"/>
  <p:sldLayoutIdLst>
    <p:sldLayoutId id="2147483736" r:id="rId1"/>
    <p:sldLayoutId id="2147483738" r:id="rId2"/>
    <p:sldLayoutId id="2147483737"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 id="2147483747" r:id="rId12"/>
    <p:sldLayoutId id="2147483748" r:id="rId13"/>
  </p:sldLayoutIdLst>
  <p:timing>
    <p:tnLst>
      <p:par>
        <p:cTn id="1" dur="indefinite" restart="never" nodeType="tmRoot"/>
      </p:par>
    </p:tnLst>
  </p:timing>
  <p:hf sldNum="0" hdr="0"/>
  <p:txStyles>
    <p:titleStyle>
      <a:lvl1pPr algn="l" defTabSz="914400" rtl="0" eaLnBrk="1" latinLnBrk="0" hangingPunct="1">
        <a:spcBef>
          <a:spcPct val="0"/>
        </a:spcBef>
        <a:buNone/>
        <a:defRPr sz="2800" b="1" kern="1200">
          <a:solidFill>
            <a:schemeClr val="tx1"/>
          </a:solidFill>
          <a:latin typeface="Verdana" pitchFamily="34" charset="0"/>
          <a:ea typeface="Verdana" pitchFamily="34" charset="0"/>
          <a:cs typeface="Verdana" pitchFamily="34" charset="0"/>
        </a:defRPr>
      </a:lvl1pPr>
    </p:titleStyle>
    <p:bodyStyle>
      <a:lvl1pPr marL="342900" indent="-342900" algn="l" defTabSz="914400" rtl="0" eaLnBrk="1" latinLnBrk="0" hangingPunct="1">
        <a:lnSpc>
          <a:spcPts val="2900"/>
        </a:lnSpc>
        <a:spcBef>
          <a:spcPct val="20000"/>
        </a:spcBef>
        <a:buSzPct val="93000"/>
        <a:buFont typeface="Verdana" pitchFamily="34" charset="0"/>
        <a:buChar char="●"/>
        <a:defRPr sz="2400" kern="1200">
          <a:solidFill>
            <a:schemeClr val="tx1"/>
          </a:solidFill>
          <a:latin typeface="Verdana" pitchFamily="34" charset="0"/>
          <a:ea typeface="Verdana" pitchFamily="34" charset="0"/>
          <a:cs typeface="Verdana" pitchFamily="34" charset="0"/>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Verdana" pitchFamily="34" charset="0"/>
          <a:ea typeface="Verdana" pitchFamily="34" charset="0"/>
          <a:cs typeface="Verdana"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Verdana" pitchFamily="34" charset="0"/>
          <a:ea typeface="Verdana" pitchFamily="34" charset="0"/>
          <a:cs typeface="Verdana" pitchFamily="34" charset="0"/>
        </a:defRPr>
      </a:lvl3pPr>
      <a:lvl4pPr marL="1600200" indent="-228600" algn="l" defTabSz="914400" rtl="0" eaLnBrk="1" latinLnBrk="0" hangingPunct="1">
        <a:spcBef>
          <a:spcPct val="20000"/>
        </a:spcBef>
        <a:buFont typeface="Arial" pitchFamily="34" charset="0"/>
        <a:buChar char="–"/>
        <a:defRPr sz="2400" kern="1200">
          <a:solidFill>
            <a:schemeClr val="tx1"/>
          </a:solidFill>
          <a:latin typeface="Verdana" pitchFamily="34" charset="0"/>
          <a:ea typeface="Verdana" pitchFamily="34" charset="0"/>
          <a:cs typeface="Verdana" pitchFamily="34" charset="0"/>
        </a:defRPr>
      </a:lvl4pPr>
      <a:lvl5pPr marL="2057400" indent="-228600" algn="l" defTabSz="914400" rtl="0" eaLnBrk="1" latinLnBrk="0" hangingPunct="1">
        <a:spcBef>
          <a:spcPct val="20000"/>
        </a:spcBef>
        <a:buFont typeface="Arial" pitchFamily="34" charset="0"/>
        <a:buChar char="»"/>
        <a:defRPr sz="2400" kern="1200">
          <a:solidFill>
            <a:schemeClr val="tx1"/>
          </a:solidFill>
          <a:latin typeface="Verdana" pitchFamily="34" charset="0"/>
          <a:ea typeface="Verdana" pitchFamily="34" charset="0"/>
          <a:cs typeface="Verdan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792000" y="627534"/>
            <a:ext cx="6850800" cy="596700"/>
          </a:xfrm>
          <a:prstGeom prst="rect">
            <a:avLst/>
          </a:prstGeom>
        </p:spPr>
        <p:txBody>
          <a:bodyPr vert="horz" lIns="91440" tIns="45720" rIns="91440" bIns="45720" rtlCol="0" anchor="t" anchorCtr="0">
            <a:normAutofit/>
          </a:bodyPr>
          <a:lstStyle/>
          <a:p>
            <a:r>
              <a:rPr lang="sv-SE" dirty="0" smtClean="0"/>
              <a:t>Klicka här för att ändra format</a:t>
            </a:r>
            <a:endParaRPr lang="sv-SE" dirty="0"/>
          </a:p>
        </p:txBody>
      </p:sp>
      <p:sp>
        <p:nvSpPr>
          <p:cNvPr id="3" name="Platshållare för text 2"/>
          <p:cNvSpPr>
            <a:spLocks noGrp="1"/>
          </p:cNvSpPr>
          <p:nvPr>
            <p:ph type="body" idx="1"/>
          </p:nvPr>
        </p:nvSpPr>
        <p:spPr>
          <a:xfrm>
            <a:off x="792000" y="1275534"/>
            <a:ext cx="6850800" cy="3240432"/>
          </a:xfrm>
          <a:prstGeom prst="rect">
            <a:avLst/>
          </a:prstGeom>
        </p:spPr>
        <p:txBody>
          <a:bodyPr vert="horz" lIns="91440" tIns="45720" rIns="91440" bIns="45720" rtlCol="0">
            <a:noAutofit/>
          </a:bodyPr>
          <a:lstStyle/>
          <a:p>
            <a:pPr lvl="0"/>
            <a:r>
              <a:rPr lang="sv-SE" dirty="0" smtClean="0"/>
              <a:t>Klicka här för att ändra format på bakgrundstexten</a:t>
            </a:r>
          </a:p>
          <a:p>
            <a:pPr lvl="1"/>
            <a:r>
              <a:rPr lang="sv-SE" dirty="0" smtClean="0"/>
              <a:t>Nivå två</a:t>
            </a:r>
          </a:p>
          <a:p>
            <a:pPr lvl="2"/>
            <a:r>
              <a:rPr lang="sv-SE" dirty="0" smtClean="0"/>
              <a:t>Nivå tre</a:t>
            </a:r>
          </a:p>
          <a:p>
            <a:pPr lvl="3"/>
            <a:r>
              <a:rPr lang="sv-SE" dirty="0" smtClean="0"/>
              <a:t>Nivå fyra</a:t>
            </a:r>
          </a:p>
          <a:p>
            <a:pPr lvl="4"/>
            <a:r>
              <a:rPr lang="sv-SE" dirty="0" smtClean="0"/>
              <a:t>Nivå fem</a:t>
            </a:r>
            <a:endParaRPr lang="sv-SE" dirty="0"/>
          </a:p>
        </p:txBody>
      </p:sp>
      <p:pic>
        <p:nvPicPr>
          <p:cNvPr id="7" name="Bildobjekt 6"/>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7884368" y="216655"/>
            <a:ext cx="980375" cy="816545"/>
          </a:xfrm>
          <a:prstGeom prst="rect">
            <a:avLst/>
          </a:prstGeom>
        </p:spPr>
      </p:pic>
    </p:spTree>
    <p:extLst>
      <p:ext uri="{BB962C8B-B14F-4D97-AF65-F5344CB8AC3E}">
        <p14:creationId xmlns:p14="http://schemas.microsoft.com/office/powerpoint/2010/main" val="1765877018"/>
      </p:ext>
    </p:extLst>
  </p:cSld>
  <p:clrMap bg1="lt1" tx1="dk1" bg2="lt2" tx2="dk2" accent1="accent1" accent2="accent2" accent3="accent3" accent4="accent4" accent5="accent5" accent6="accent6" hlink="hlink" folHlink="folHlink"/>
  <p:sldLayoutIdLst>
    <p:sldLayoutId id="2147483718" r:id="rId1"/>
    <p:sldLayoutId id="2147483720" r:id="rId2"/>
    <p:sldLayoutId id="2147483719" r:id="rId3"/>
    <p:sldLayoutId id="2147483721" r:id="rId4"/>
    <p:sldLayoutId id="2147483722" r:id="rId5"/>
    <p:sldLayoutId id="2147483724" r:id="rId6"/>
    <p:sldLayoutId id="2147483725" r:id="rId7"/>
    <p:sldLayoutId id="2147483726" r:id="rId8"/>
    <p:sldLayoutId id="2147483727" r:id="rId9"/>
    <p:sldLayoutId id="2147483728" r:id="rId10"/>
    <p:sldLayoutId id="2147483729" r:id="rId11"/>
    <p:sldLayoutId id="2147483730" r:id="rId12"/>
    <p:sldLayoutId id="2147483731" r:id="rId13"/>
  </p:sldLayoutIdLst>
  <p:hf sldNum="0" hdr="0"/>
  <p:txStyles>
    <p:titleStyle>
      <a:lvl1pPr algn="l" defTabSz="914400" rtl="0" eaLnBrk="1" latinLnBrk="0" hangingPunct="1">
        <a:spcBef>
          <a:spcPct val="0"/>
        </a:spcBef>
        <a:buNone/>
        <a:defRPr sz="2800" b="1" kern="1200">
          <a:solidFill>
            <a:schemeClr val="bg1"/>
          </a:solidFill>
          <a:latin typeface="Verdana" pitchFamily="34" charset="0"/>
          <a:ea typeface="Verdana" pitchFamily="34" charset="0"/>
          <a:cs typeface="Verdana" pitchFamily="34" charset="0"/>
        </a:defRPr>
      </a:lvl1pPr>
    </p:titleStyle>
    <p:bodyStyle>
      <a:lvl1pPr marL="342900" indent="-342900" algn="l" defTabSz="914400" rtl="0" eaLnBrk="1" latinLnBrk="0" hangingPunct="1">
        <a:lnSpc>
          <a:spcPts val="2900"/>
        </a:lnSpc>
        <a:spcBef>
          <a:spcPct val="20000"/>
        </a:spcBef>
        <a:buSzPct val="93000"/>
        <a:buFont typeface="Verdana" pitchFamily="34" charset="0"/>
        <a:buChar char="●"/>
        <a:defRPr sz="2400" kern="1200">
          <a:solidFill>
            <a:srgbClr val="FFFFFF"/>
          </a:solidFill>
          <a:latin typeface="Verdana" pitchFamily="34" charset="0"/>
          <a:ea typeface="Verdana" pitchFamily="34" charset="0"/>
          <a:cs typeface="Verdana" pitchFamily="34" charset="0"/>
        </a:defRPr>
      </a:lvl1pPr>
      <a:lvl2pPr marL="742950" indent="-285750" algn="l" defTabSz="914400" rtl="0" eaLnBrk="1" latinLnBrk="0" hangingPunct="1">
        <a:spcBef>
          <a:spcPct val="20000"/>
        </a:spcBef>
        <a:buFont typeface="Arial" pitchFamily="34" charset="0"/>
        <a:buChar char="–"/>
        <a:defRPr sz="2400" kern="1200">
          <a:solidFill>
            <a:srgbClr val="FFFFFF"/>
          </a:solidFill>
          <a:latin typeface="Verdana" pitchFamily="34" charset="0"/>
          <a:ea typeface="Verdana" pitchFamily="34" charset="0"/>
          <a:cs typeface="Verdana" pitchFamily="34" charset="0"/>
        </a:defRPr>
      </a:lvl2pPr>
      <a:lvl3pPr marL="1143000" indent="-228600" algn="l" defTabSz="914400" rtl="0" eaLnBrk="1" latinLnBrk="0" hangingPunct="1">
        <a:spcBef>
          <a:spcPct val="20000"/>
        </a:spcBef>
        <a:buFont typeface="Arial" pitchFamily="34" charset="0"/>
        <a:buChar char="•"/>
        <a:defRPr sz="2400" kern="1200">
          <a:solidFill>
            <a:srgbClr val="FFFFFF"/>
          </a:solidFill>
          <a:latin typeface="Verdana" pitchFamily="34" charset="0"/>
          <a:ea typeface="Verdana" pitchFamily="34" charset="0"/>
          <a:cs typeface="Verdana" pitchFamily="34" charset="0"/>
        </a:defRPr>
      </a:lvl3pPr>
      <a:lvl4pPr marL="1600200" indent="-228600" algn="l" defTabSz="914400" rtl="0" eaLnBrk="1" latinLnBrk="0" hangingPunct="1">
        <a:spcBef>
          <a:spcPct val="20000"/>
        </a:spcBef>
        <a:buFont typeface="Arial" pitchFamily="34" charset="0"/>
        <a:buChar char="–"/>
        <a:defRPr sz="2400" kern="1200">
          <a:solidFill>
            <a:srgbClr val="FFFFFF"/>
          </a:solidFill>
          <a:latin typeface="Verdana" pitchFamily="34" charset="0"/>
          <a:ea typeface="Verdana" pitchFamily="34" charset="0"/>
          <a:cs typeface="Verdana" pitchFamily="34" charset="0"/>
        </a:defRPr>
      </a:lvl4pPr>
      <a:lvl5pPr marL="2057400" indent="-228600" algn="l" defTabSz="914400" rtl="0" eaLnBrk="1" latinLnBrk="0" hangingPunct="1">
        <a:spcBef>
          <a:spcPct val="20000"/>
        </a:spcBef>
        <a:buFont typeface="Arial" pitchFamily="34" charset="0"/>
        <a:buChar char="»"/>
        <a:defRPr sz="2400" kern="1200">
          <a:solidFill>
            <a:srgbClr val="FFFFFF"/>
          </a:solidFill>
          <a:latin typeface="Verdana" pitchFamily="34" charset="0"/>
          <a:ea typeface="Verdana" pitchFamily="34" charset="0"/>
          <a:cs typeface="Verdan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792000" y="627534"/>
            <a:ext cx="6850800" cy="596700"/>
          </a:xfrm>
          <a:prstGeom prst="rect">
            <a:avLst/>
          </a:prstGeom>
        </p:spPr>
        <p:txBody>
          <a:bodyPr vert="horz" lIns="91440" tIns="45720" rIns="91440" bIns="45720" rtlCol="0" anchor="t" anchorCtr="0">
            <a:normAutofit/>
          </a:bodyPr>
          <a:lstStyle/>
          <a:p>
            <a:r>
              <a:rPr lang="sv-SE" dirty="0" smtClean="0"/>
              <a:t>Klicka här för att ändra format</a:t>
            </a:r>
            <a:endParaRPr lang="sv-SE" dirty="0"/>
          </a:p>
        </p:txBody>
      </p:sp>
      <p:sp>
        <p:nvSpPr>
          <p:cNvPr id="3" name="Platshållare för text 2"/>
          <p:cNvSpPr>
            <a:spLocks noGrp="1"/>
          </p:cNvSpPr>
          <p:nvPr>
            <p:ph type="body" idx="1"/>
          </p:nvPr>
        </p:nvSpPr>
        <p:spPr>
          <a:xfrm>
            <a:off x="792000" y="1275534"/>
            <a:ext cx="6850800" cy="3240432"/>
          </a:xfrm>
          <a:prstGeom prst="rect">
            <a:avLst/>
          </a:prstGeom>
        </p:spPr>
        <p:txBody>
          <a:bodyPr vert="horz" lIns="91440" tIns="45720" rIns="91440" bIns="45720" rtlCol="0">
            <a:noAutofit/>
          </a:bodyPr>
          <a:lstStyle/>
          <a:p>
            <a:pPr lvl="0"/>
            <a:r>
              <a:rPr lang="sv-SE" dirty="0" smtClean="0"/>
              <a:t>Klicka här för att ändra format på bakgrundstexten</a:t>
            </a:r>
          </a:p>
          <a:p>
            <a:pPr lvl="1"/>
            <a:r>
              <a:rPr lang="sv-SE" dirty="0" smtClean="0"/>
              <a:t>Nivå två</a:t>
            </a:r>
          </a:p>
          <a:p>
            <a:pPr lvl="2"/>
            <a:r>
              <a:rPr lang="sv-SE" dirty="0" smtClean="0"/>
              <a:t>Nivå tre</a:t>
            </a:r>
          </a:p>
          <a:p>
            <a:pPr lvl="3"/>
            <a:r>
              <a:rPr lang="sv-SE" dirty="0" smtClean="0"/>
              <a:t>Nivå fyra</a:t>
            </a:r>
          </a:p>
          <a:p>
            <a:pPr lvl="4"/>
            <a:r>
              <a:rPr lang="sv-SE" dirty="0" smtClean="0"/>
              <a:t>Nivå fem</a:t>
            </a:r>
            <a:endParaRPr lang="sv-SE" dirty="0"/>
          </a:p>
        </p:txBody>
      </p:sp>
      <p:pic>
        <p:nvPicPr>
          <p:cNvPr id="4" name="Picture 3" descr="logo-neg-engelsk_rgb.eps"/>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7874572" y="216023"/>
            <a:ext cx="884336" cy="843559"/>
          </a:xfrm>
          <a:prstGeom prst="rect">
            <a:avLst/>
          </a:prstGeom>
        </p:spPr>
      </p:pic>
    </p:spTree>
    <p:extLst>
      <p:ext uri="{BB962C8B-B14F-4D97-AF65-F5344CB8AC3E}">
        <p14:creationId xmlns:p14="http://schemas.microsoft.com/office/powerpoint/2010/main" val="3360172970"/>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7" r:id="rId6"/>
    <p:sldLayoutId id="2147483758" r:id="rId7"/>
    <p:sldLayoutId id="2147483759" r:id="rId8"/>
    <p:sldLayoutId id="2147483760" r:id="rId9"/>
    <p:sldLayoutId id="2147483761" r:id="rId10"/>
    <p:sldLayoutId id="2147483762" r:id="rId11"/>
    <p:sldLayoutId id="2147483763" r:id="rId12"/>
    <p:sldLayoutId id="2147483764" r:id="rId13"/>
  </p:sldLayoutIdLst>
  <p:hf sldNum="0" hdr="0"/>
  <p:txStyles>
    <p:titleStyle>
      <a:lvl1pPr algn="l" defTabSz="914400" rtl="0" eaLnBrk="1" latinLnBrk="0" hangingPunct="1">
        <a:spcBef>
          <a:spcPct val="0"/>
        </a:spcBef>
        <a:buNone/>
        <a:defRPr sz="2800" b="1" kern="1200">
          <a:solidFill>
            <a:schemeClr val="bg1"/>
          </a:solidFill>
          <a:latin typeface="Verdana" pitchFamily="34" charset="0"/>
          <a:ea typeface="Verdana" pitchFamily="34" charset="0"/>
          <a:cs typeface="Verdana" pitchFamily="34" charset="0"/>
        </a:defRPr>
      </a:lvl1pPr>
    </p:titleStyle>
    <p:bodyStyle>
      <a:lvl1pPr marL="342900" indent="-342900" algn="l" defTabSz="914400" rtl="0" eaLnBrk="1" latinLnBrk="0" hangingPunct="1">
        <a:lnSpc>
          <a:spcPts val="2900"/>
        </a:lnSpc>
        <a:spcBef>
          <a:spcPct val="20000"/>
        </a:spcBef>
        <a:buSzPct val="93000"/>
        <a:buFont typeface="Verdana" pitchFamily="34" charset="0"/>
        <a:buChar char="●"/>
        <a:defRPr sz="2400" kern="1200">
          <a:solidFill>
            <a:srgbClr val="FFFFFF"/>
          </a:solidFill>
          <a:latin typeface="Verdana" pitchFamily="34" charset="0"/>
          <a:ea typeface="Verdana" pitchFamily="34" charset="0"/>
          <a:cs typeface="Verdana" pitchFamily="34" charset="0"/>
        </a:defRPr>
      </a:lvl1pPr>
      <a:lvl2pPr marL="742950" indent="-285750" algn="l" defTabSz="914400" rtl="0" eaLnBrk="1" latinLnBrk="0" hangingPunct="1">
        <a:spcBef>
          <a:spcPct val="20000"/>
        </a:spcBef>
        <a:buFont typeface="Arial" pitchFamily="34" charset="0"/>
        <a:buChar char="–"/>
        <a:defRPr sz="2400" kern="1200">
          <a:solidFill>
            <a:srgbClr val="FFFFFF"/>
          </a:solidFill>
          <a:latin typeface="Verdana" pitchFamily="34" charset="0"/>
          <a:ea typeface="Verdana" pitchFamily="34" charset="0"/>
          <a:cs typeface="Verdana" pitchFamily="34" charset="0"/>
        </a:defRPr>
      </a:lvl2pPr>
      <a:lvl3pPr marL="1143000" indent="-228600" algn="l" defTabSz="914400" rtl="0" eaLnBrk="1" latinLnBrk="0" hangingPunct="1">
        <a:spcBef>
          <a:spcPct val="20000"/>
        </a:spcBef>
        <a:buFont typeface="Arial" pitchFamily="34" charset="0"/>
        <a:buChar char="•"/>
        <a:defRPr sz="2400" kern="1200">
          <a:solidFill>
            <a:srgbClr val="FFFFFF"/>
          </a:solidFill>
          <a:latin typeface="Verdana" pitchFamily="34" charset="0"/>
          <a:ea typeface="Verdana" pitchFamily="34" charset="0"/>
          <a:cs typeface="Verdana" pitchFamily="34" charset="0"/>
        </a:defRPr>
      </a:lvl3pPr>
      <a:lvl4pPr marL="1600200" indent="-228600" algn="l" defTabSz="914400" rtl="0" eaLnBrk="1" latinLnBrk="0" hangingPunct="1">
        <a:spcBef>
          <a:spcPct val="20000"/>
        </a:spcBef>
        <a:buFont typeface="Arial" pitchFamily="34" charset="0"/>
        <a:buChar char="–"/>
        <a:defRPr sz="2400" kern="1200">
          <a:solidFill>
            <a:srgbClr val="FFFFFF"/>
          </a:solidFill>
          <a:latin typeface="Verdana" pitchFamily="34" charset="0"/>
          <a:ea typeface="Verdana" pitchFamily="34" charset="0"/>
          <a:cs typeface="Verdana" pitchFamily="34" charset="0"/>
        </a:defRPr>
      </a:lvl4pPr>
      <a:lvl5pPr marL="2057400" indent="-228600" algn="l" defTabSz="914400" rtl="0" eaLnBrk="1" latinLnBrk="0" hangingPunct="1">
        <a:spcBef>
          <a:spcPct val="20000"/>
        </a:spcBef>
        <a:buFont typeface="Arial" pitchFamily="34" charset="0"/>
        <a:buChar char="»"/>
        <a:defRPr sz="2400" kern="1200">
          <a:solidFill>
            <a:srgbClr val="FFFFFF"/>
          </a:solidFill>
          <a:latin typeface="Verdana" pitchFamily="34" charset="0"/>
          <a:ea typeface="Verdana" pitchFamily="34" charset="0"/>
          <a:cs typeface="Verdan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792000" y="627534"/>
            <a:ext cx="6850800" cy="596700"/>
          </a:xfrm>
          <a:prstGeom prst="rect">
            <a:avLst/>
          </a:prstGeom>
        </p:spPr>
        <p:txBody>
          <a:bodyPr vert="horz" lIns="91440" tIns="45720" rIns="91440" bIns="45720" rtlCol="0" anchor="t" anchorCtr="0">
            <a:normAutofit/>
          </a:bodyPr>
          <a:lstStyle/>
          <a:p>
            <a:r>
              <a:rPr lang="sv-SE" dirty="0" smtClean="0"/>
              <a:t>Klicka här för att ändra format</a:t>
            </a:r>
            <a:endParaRPr lang="sv-SE" dirty="0"/>
          </a:p>
        </p:txBody>
      </p:sp>
      <p:sp>
        <p:nvSpPr>
          <p:cNvPr id="3" name="Platshållare för text 2"/>
          <p:cNvSpPr>
            <a:spLocks noGrp="1"/>
          </p:cNvSpPr>
          <p:nvPr>
            <p:ph type="body" idx="1"/>
          </p:nvPr>
        </p:nvSpPr>
        <p:spPr>
          <a:xfrm>
            <a:off x="792000" y="1275534"/>
            <a:ext cx="6850800" cy="3240432"/>
          </a:xfrm>
          <a:prstGeom prst="rect">
            <a:avLst/>
          </a:prstGeom>
        </p:spPr>
        <p:txBody>
          <a:bodyPr vert="horz" lIns="91440" tIns="45720" rIns="91440" bIns="45720" rtlCol="0">
            <a:noAutofit/>
          </a:bodyPr>
          <a:lstStyle/>
          <a:p>
            <a:pPr lvl="0"/>
            <a:r>
              <a:rPr lang="sv-SE" dirty="0" smtClean="0"/>
              <a:t>Klicka här för att ändra format på bakgrundstexten</a:t>
            </a:r>
          </a:p>
          <a:p>
            <a:pPr lvl="1"/>
            <a:r>
              <a:rPr lang="sv-SE" dirty="0" smtClean="0"/>
              <a:t>Nivå två</a:t>
            </a:r>
          </a:p>
          <a:p>
            <a:pPr lvl="2"/>
            <a:r>
              <a:rPr lang="sv-SE" dirty="0" smtClean="0"/>
              <a:t>Nivå tre</a:t>
            </a:r>
          </a:p>
          <a:p>
            <a:pPr lvl="3"/>
            <a:r>
              <a:rPr lang="sv-SE" dirty="0" smtClean="0"/>
              <a:t>Nivå fyra</a:t>
            </a:r>
          </a:p>
          <a:p>
            <a:pPr lvl="4"/>
            <a:r>
              <a:rPr lang="sv-SE" dirty="0" smtClean="0"/>
              <a:t>Nivå fem</a:t>
            </a:r>
            <a:endParaRPr lang="sv-SE" dirty="0"/>
          </a:p>
        </p:txBody>
      </p:sp>
    </p:spTree>
    <p:extLst>
      <p:ext uri="{BB962C8B-B14F-4D97-AF65-F5344CB8AC3E}">
        <p14:creationId xmlns:p14="http://schemas.microsoft.com/office/powerpoint/2010/main" val="903434581"/>
      </p:ext>
    </p:extLst>
  </p:cSld>
  <p:clrMap bg1="lt1" tx1="dk1" bg2="lt2" tx2="dk2" accent1="accent1" accent2="accent2" accent3="accent3" accent4="accent4" accent5="accent5" accent6="accent6" hlink="hlink" folHlink="folHlink"/>
  <p:sldLayoutIdLst>
    <p:sldLayoutId id="2147483734" r:id="rId1"/>
    <p:sldLayoutId id="2147483765" r:id="rId2"/>
    <p:sldLayoutId id="2147483733" r:id="rId3"/>
    <p:sldLayoutId id="2147483769" r:id="rId4"/>
    <p:sldLayoutId id="2147483766" r:id="rId5"/>
    <p:sldLayoutId id="2147483770" r:id="rId6"/>
    <p:sldLayoutId id="2147483767" r:id="rId7"/>
    <p:sldLayoutId id="2147483768" r:id="rId8"/>
    <p:sldLayoutId id="2147483697" r:id="rId9"/>
    <p:sldLayoutId id="2147483715" r:id="rId10"/>
    <p:sldLayoutId id="2147483716" r:id="rId11"/>
  </p:sldLayoutIdLst>
  <p:hf sldNum="0" hdr="0"/>
  <p:txStyles>
    <p:titleStyle>
      <a:lvl1pPr algn="l" defTabSz="914400" rtl="0" eaLnBrk="1" latinLnBrk="0" hangingPunct="1">
        <a:spcBef>
          <a:spcPct val="0"/>
        </a:spcBef>
        <a:buNone/>
        <a:defRPr sz="2800" b="1" kern="1200">
          <a:solidFill>
            <a:schemeClr val="tx1"/>
          </a:solidFill>
          <a:latin typeface="Verdana" pitchFamily="34" charset="0"/>
          <a:ea typeface="Verdana" pitchFamily="34" charset="0"/>
          <a:cs typeface="Verdana" pitchFamily="34" charset="0"/>
        </a:defRPr>
      </a:lvl1pPr>
    </p:titleStyle>
    <p:bodyStyle>
      <a:lvl1pPr marL="342900" indent="-342900" algn="l" defTabSz="914400" rtl="0" eaLnBrk="1" latinLnBrk="0" hangingPunct="1">
        <a:lnSpc>
          <a:spcPts val="2900"/>
        </a:lnSpc>
        <a:spcBef>
          <a:spcPct val="20000"/>
        </a:spcBef>
        <a:buSzPct val="93000"/>
        <a:buFont typeface="Verdana" pitchFamily="34" charset="0"/>
        <a:buChar char="●"/>
        <a:defRPr sz="2400" kern="1200">
          <a:solidFill>
            <a:schemeClr val="tx1"/>
          </a:solidFill>
          <a:latin typeface="Verdana" pitchFamily="34" charset="0"/>
          <a:ea typeface="Verdana" pitchFamily="34" charset="0"/>
          <a:cs typeface="Verdana" pitchFamily="34" charset="0"/>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Verdana" pitchFamily="34" charset="0"/>
          <a:ea typeface="Verdana" pitchFamily="34" charset="0"/>
          <a:cs typeface="Verdana"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Verdana" pitchFamily="34" charset="0"/>
          <a:ea typeface="Verdana" pitchFamily="34" charset="0"/>
          <a:cs typeface="Verdana" pitchFamily="34" charset="0"/>
        </a:defRPr>
      </a:lvl3pPr>
      <a:lvl4pPr marL="1600200" indent="-228600" algn="l" defTabSz="914400" rtl="0" eaLnBrk="1" latinLnBrk="0" hangingPunct="1">
        <a:spcBef>
          <a:spcPct val="20000"/>
        </a:spcBef>
        <a:buFont typeface="Arial" pitchFamily="34" charset="0"/>
        <a:buChar char="–"/>
        <a:defRPr sz="2400" kern="1200">
          <a:solidFill>
            <a:schemeClr val="tx1"/>
          </a:solidFill>
          <a:latin typeface="Verdana" pitchFamily="34" charset="0"/>
          <a:ea typeface="Verdana" pitchFamily="34" charset="0"/>
          <a:cs typeface="Verdana" pitchFamily="34" charset="0"/>
        </a:defRPr>
      </a:lvl4pPr>
      <a:lvl5pPr marL="2057400" indent="-228600" algn="l" defTabSz="914400" rtl="0" eaLnBrk="1" latinLnBrk="0" hangingPunct="1">
        <a:spcBef>
          <a:spcPct val="20000"/>
        </a:spcBef>
        <a:buFont typeface="Arial" pitchFamily="34" charset="0"/>
        <a:buChar char="»"/>
        <a:defRPr sz="2400" kern="1200">
          <a:solidFill>
            <a:schemeClr val="tx1"/>
          </a:solidFill>
          <a:latin typeface="Verdana" pitchFamily="34" charset="0"/>
          <a:ea typeface="Verdana" pitchFamily="34" charset="0"/>
          <a:cs typeface="Verdan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8.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12.png"/><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audio" Target="../media/media11.m4a"/><Relationship Id="rId2" Type="http://schemas.microsoft.com/office/2007/relationships/media" Target="../media/media11.m4a"/><Relationship Id="rId1" Type="http://schemas.openxmlformats.org/officeDocument/2006/relationships/tags" Target="../tags/tag4.xml"/><Relationship Id="rId5" Type="http://schemas.openxmlformats.org/officeDocument/2006/relationships/image" Target="../media/image12.png"/><Relationship Id="rId4"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audio" Target="../media/media12.m4a"/><Relationship Id="rId2" Type="http://schemas.microsoft.com/office/2007/relationships/media" Target="../media/media12.m4a"/><Relationship Id="rId1" Type="http://schemas.openxmlformats.org/officeDocument/2006/relationships/tags" Target="../tags/tag5.xml"/><Relationship Id="rId5" Type="http://schemas.openxmlformats.org/officeDocument/2006/relationships/image" Target="../media/image12.png"/><Relationship Id="rId4"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audio" Target="../media/media13.m4a"/><Relationship Id="rId7" Type="http://schemas.openxmlformats.org/officeDocument/2006/relationships/oleObject" Target="../embeddings/oleObject29.bin"/><Relationship Id="rId2" Type="http://schemas.microsoft.com/office/2007/relationships/media" Target="../media/media13.m4a"/><Relationship Id="rId1" Type="http://schemas.openxmlformats.org/officeDocument/2006/relationships/vmlDrawing" Target="../drawings/vmlDrawing4.vml"/><Relationship Id="rId6" Type="http://schemas.openxmlformats.org/officeDocument/2006/relationships/image" Target="../media/image13.emf"/><Relationship Id="rId5" Type="http://schemas.openxmlformats.org/officeDocument/2006/relationships/oleObject" Target="../embeddings/oleObject28.bin"/><Relationship Id="rId4"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12.png"/><Relationship Id="rId5" Type="http://schemas.openxmlformats.org/officeDocument/2006/relationships/image" Target="../media/image22.png"/><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2.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12.png"/><Relationship Id="rId5" Type="http://schemas.openxmlformats.org/officeDocument/2006/relationships/image" Target="../media/image22.png"/><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8" Type="http://schemas.openxmlformats.org/officeDocument/2006/relationships/image" Target="../media/image13.emf"/><Relationship Id="rId3" Type="http://schemas.openxmlformats.org/officeDocument/2006/relationships/audio" Target="../media/media17.m4a"/><Relationship Id="rId7" Type="http://schemas.openxmlformats.org/officeDocument/2006/relationships/oleObject" Target="../embeddings/oleObject30.bin"/><Relationship Id="rId12" Type="http://schemas.openxmlformats.org/officeDocument/2006/relationships/image" Target="../media/image12.png"/><Relationship Id="rId2" Type="http://schemas.microsoft.com/office/2007/relationships/media" Target="../media/media17.m4a"/><Relationship Id="rId1" Type="http://schemas.openxmlformats.org/officeDocument/2006/relationships/vmlDrawing" Target="../drawings/vmlDrawing5.vml"/><Relationship Id="rId6" Type="http://schemas.openxmlformats.org/officeDocument/2006/relationships/image" Target="../media/image22.png"/><Relationship Id="rId11" Type="http://schemas.openxmlformats.org/officeDocument/2006/relationships/oleObject" Target="../embeddings/oleObject33.bin"/><Relationship Id="rId5" Type="http://schemas.openxmlformats.org/officeDocument/2006/relationships/image" Target="../media/image21.png"/><Relationship Id="rId10" Type="http://schemas.openxmlformats.org/officeDocument/2006/relationships/oleObject" Target="../embeddings/oleObject32.bin"/><Relationship Id="rId4" Type="http://schemas.openxmlformats.org/officeDocument/2006/relationships/slideLayout" Target="../slideLayouts/slideLayout5.xml"/><Relationship Id="rId9" Type="http://schemas.openxmlformats.org/officeDocument/2006/relationships/oleObject" Target="../embeddings/oleObject31.bin"/></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12.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12.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audio" Target="../media/media20.m4a"/><Relationship Id="rId7" Type="http://schemas.openxmlformats.org/officeDocument/2006/relationships/oleObject" Target="../embeddings/oleObject35.bin"/><Relationship Id="rId2" Type="http://schemas.microsoft.com/office/2007/relationships/media" Target="../media/media20.m4a"/><Relationship Id="rId1" Type="http://schemas.openxmlformats.org/officeDocument/2006/relationships/vmlDrawing" Target="../drawings/vmlDrawing6.vml"/><Relationship Id="rId6" Type="http://schemas.openxmlformats.org/officeDocument/2006/relationships/image" Target="../media/image13.emf"/><Relationship Id="rId5" Type="http://schemas.openxmlformats.org/officeDocument/2006/relationships/oleObject" Target="../embeddings/oleObject34.bin"/><Relationship Id="rId4"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12.png"/><Relationship Id="rId4" Type="http://schemas.openxmlformats.org/officeDocument/2006/relationships/notesSlide" Target="../notesSlides/notesSlide6.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2.m4a"/><Relationship Id="rId1" Type="http://schemas.microsoft.com/office/2007/relationships/media" Target="../media/media22.m4a"/><Relationship Id="rId4" Type="http://schemas.openxmlformats.org/officeDocument/2006/relationships/image" Target="../media/image12.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12.png"/><Relationship Id="rId4" Type="http://schemas.openxmlformats.org/officeDocument/2006/relationships/image" Target="../media/image23.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4.m4a"/><Relationship Id="rId1" Type="http://schemas.microsoft.com/office/2007/relationships/media" Target="../media/media24.m4a"/><Relationship Id="rId4" Type="http://schemas.openxmlformats.org/officeDocument/2006/relationships/image" Target="../media/image12.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5.m4a"/><Relationship Id="rId1" Type="http://schemas.microsoft.com/office/2007/relationships/media" Target="../media/media25.m4a"/><Relationship Id="rId4" Type="http://schemas.openxmlformats.org/officeDocument/2006/relationships/image" Target="../media/image12.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12.png"/><Relationship Id="rId5" Type="http://schemas.openxmlformats.org/officeDocument/2006/relationships/image" Target="../media/image25.png"/><Relationship Id="rId4" Type="http://schemas.openxmlformats.org/officeDocument/2006/relationships/image" Target="../media/image24.png"/></Relationships>
</file>

<file path=ppt/slides/_rels/slide27.xml.rels><?xml version="1.0" encoding="UTF-8" standalone="yes"?>
<Relationships xmlns="http://schemas.openxmlformats.org/package/2006/relationships"><Relationship Id="rId3" Type="http://schemas.openxmlformats.org/officeDocument/2006/relationships/audio" Target="../media/media27.m4a"/><Relationship Id="rId2" Type="http://schemas.microsoft.com/office/2007/relationships/media" Target="../media/media27.m4a"/><Relationship Id="rId1" Type="http://schemas.openxmlformats.org/officeDocument/2006/relationships/tags" Target="../tags/tag6.xml"/><Relationship Id="rId5" Type="http://schemas.openxmlformats.org/officeDocument/2006/relationships/image" Target="../media/image12.png"/><Relationship Id="rId4"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audio" Target="../media/media28.m4a"/><Relationship Id="rId2" Type="http://schemas.microsoft.com/office/2007/relationships/media" Target="../media/media28.m4a"/><Relationship Id="rId1" Type="http://schemas.openxmlformats.org/officeDocument/2006/relationships/tags" Target="../tags/tag7.xml"/><Relationship Id="rId5" Type="http://schemas.openxmlformats.org/officeDocument/2006/relationships/image" Target="../media/image12.png"/><Relationship Id="rId4"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9.m4a"/><Relationship Id="rId1" Type="http://schemas.microsoft.com/office/2007/relationships/media" Target="../media/media29.m4a"/><Relationship Id="rId4" Type="http://schemas.openxmlformats.org/officeDocument/2006/relationships/image" Target="../media/image1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12.png"/><Relationship Id="rId4" Type="http://schemas.openxmlformats.org/officeDocument/2006/relationships/notesSlide" Target="../notesSlides/notesSlide1.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30.m4a"/><Relationship Id="rId1" Type="http://schemas.microsoft.com/office/2007/relationships/media" Target="../media/media30.m4a"/><Relationship Id="rId6" Type="http://schemas.openxmlformats.org/officeDocument/2006/relationships/image" Target="../media/image12.png"/><Relationship Id="rId5" Type="http://schemas.openxmlformats.org/officeDocument/2006/relationships/image" Target="../media/image27.png"/><Relationship Id="rId4" Type="http://schemas.openxmlformats.org/officeDocument/2006/relationships/image" Target="../media/image26.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31.m4a"/><Relationship Id="rId1" Type="http://schemas.microsoft.com/office/2007/relationships/media" Target="../media/media31.m4a"/><Relationship Id="rId4" Type="http://schemas.openxmlformats.org/officeDocument/2006/relationships/image" Target="../media/image12.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32.m4a"/><Relationship Id="rId1" Type="http://schemas.microsoft.com/office/2007/relationships/media" Target="../media/media32.m4a"/><Relationship Id="rId4" Type="http://schemas.openxmlformats.org/officeDocument/2006/relationships/image" Target="../media/image12.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33.m4a"/><Relationship Id="rId1" Type="http://schemas.microsoft.com/office/2007/relationships/media" Target="../media/media33.m4a"/><Relationship Id="rId5" Type="http://schemas.openxmlformats.org/officeDocument/2006/relationships/image" Target="../media/image12.png"/><Relationship Id="rId4" Type="http://schemas.openxmlformats.org/officeDocument/2006/relationships/notesSlide" Target="../notesSlides/notesSlide7.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34.m4a"/><Relationship Id="rId1" Type="http://schemas.microsoft.com/office/2007/relationships/media" Target="../media/media34.m4a"/><Relationship Id="rId4" Type="http://schemas.openxmlformats.org/officeDocument/2006/relationships/image" Target="../media/image12.pn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35.m4a"/><Relationship Id="rId1" Type="http://schemas.microsoft.com/office/2007/relationships/media" Target="../media/media35.m4a"/><Relationship Id="rId5" Type="http://schemas.openxmlformats.org/officeDocument/2006/relationships/image" Target="../media/image12.png"/><Relationship Id="rId4" Type="http://schemas.openxmlformats.org/officeDocument/2006/relationships/image" Target="../media/image28.pn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36.m4a"/><Relationship Id="rId1" Type="http://schemas.microsoft.com/office/2007/relationships/media" Target="../media/media36.m4a"/><Relationship Id="rId5" Type="http://schemas.openxmlformats.org/officeDocument/2006/relationships/image" Target="../media/image12.png"/><Relationship Id="rId4" Type="http://schemas.openxmlformats.org/officeDocument/2006/relationships/image" Target="../media/image28.pn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37.m4a"/><Relationship Id="rId1" Type="http://schemas.microsoft.com/office/2007/relationships/media" Target="../media/media37.m4a"/><Relationship Id="rId5" Type="http://schemas.openxmlformats.org/officeDocument/2006/relationships/image" Target="../media/image12.png"/><Relationship Id="rId4" Type="http://schemas.openxmlformats.org/officeDocument/2006/relationships/image" Target="../media/image29.png"/></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38.m4a"/><Relationship Id="rId1" Type="http://schemas.microsoft.com/office/2007/relationships/media" Target="../media/media38.m4a"/><Relationship Id="rId4" Type="http://schemas.openxmlformats.org/officeDocument/2006/relationships/image" Target="../media/image12.png"/></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39.m4a"/><Relationship Id="rId1" Type="http://schemas.microsoft.com/office/2007/relationships/media" Target="../media/media39.m4a"/><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8" Type="http://schemas.openxmlformats.org/officeDocument/2006/relationships/image" Target="../media/image13.emf"/><Relationship Id="rId13" Type="http://schemas.openxmlformats.org/officeDocument/2006/relationships/oleObject" Target="../embeddings/oleObject5.bin"/><Relationship Id="rId18" Type="http://schemas.openxmlformats.org/officeDocument/2006/relationships/image" Target="../media/image17.emf"/><Relationship Id="rId3" Type="http://schemas.microsoft.com/office/2007/relationships/media" Target="../media/media4.m4a"/><Relationship Id="rId21" Type="http://schemas.openxmlformats.org/officeDocument/2006/relationships/oleObject" Target="../embeddings/oleObject9.bin"/><Relationship Id="rId7" Type="http://schemas.openxmlformats.org/officeDocument/2006/relationships/oleObject" Target="../embeddings/oleObject1.bin"/><Relationship Id="rId12" Type="http://schemas.openxmlformats.org/officeDocument/2006/relationships/image" Target="../media/image14.wmf"/><Relationship Id="rId17" Type="http://schemas.openxmlformats.org/officeDocument/2006/relationships/oleObject" Target="../embeddings/oleObject7.bin"/><Relationship Id="rId2" Type="http://schemas.openxmlformats.org/officeDocument/2006/relationships/tags" Target="../tags/tag1.xml"/><Relationship Id="rId16" Type="http://schemas.openxmlformats.org/officeDocument/2006/relationships/image" Target="../media/image16.emf"/><Relationship Id="rId20" Type="http://schemas.openxmlformats.org/officeDocument/2006/relationships/image" Target="../media/image18.emf"/><Relationship Id="rId1" Type="http://schemas.openxmlformats.org/officeDocument/2006/relationships/vmlDrawing" Target="../drawings/vmlDrawing1.vml"/><Relationship Id="rId6" Type="http://schemas.openxmlformats.org/officeDocument/2006/relationships/notesSlide" Target="../notesSlides/notesSlide2.xml"/><Relationship Id="rId11" Type="http://schemas.openxmlformats.org/officeDocument/2006/relationships/oleObject" Target="../embeddings/oleObject4.bin"/><Relationship Id="rId5" Type="http://schemas.openxmlformats.org/officeDocument/2006/relationships/slideLayout" Target="../slideLayouts/slideLayout14.xml"/><Relationship Id="rId15" Type="http://schemas.openxmlformats.org/officeDocument/2006/relationships/oleObject" Target="../embeddings/oleObject6.bin"/><Relationship Id="rId10" Type="http://schemas.openxmlformats.org/officeDocument/2006/relationships/oleObject" Target="../embeddings/oleObject3.bin"/><Relationship Id="rId19" Type="http://schemas.openxmlformats.org/officeDocument/2006/relationships/oleObject" Target="../embeddings/oleObject8.bin"/><Relationship Id="rId4" Type="http://schemas.openxmlformats.org/officeDocument/2006/relationships/audio" Target="../media/media4.m4a"/><Relationship Id="rId9" Type="http://schemas.openxmlformats.org/officeDocument/2006/relationships/oleObject" Target="../embeddings/oleObject2.bin"/><Relationship Id="rId14" Type="http://schemas.openxmlformats.org/officeDocument/2006/relationships/image" Target="../media/image15.emf"/><Relationship Id="rId22" Type="http://schemas.openxmlformats.org/officeDocument/2006/relationships/image" Target="../media/image12.png"/></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40.m4a"/><Relationship Id="rId1" Type="http://schemas.microsoft.com/office/2007/relationships/media" Target="../media/media40.m4a"/><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8" Type="http://schemas.openxmlformats.org/officeDocument/2006/relationships/image" Target="../media/image13.emf"/><Relationship Id="rId13" Type="http://schemas.openxmlformats.org/officeDocument/2006/relationships/oleObject" Target="../embeddings/oleObject14.bin"/><Relationship Id="rId18" Type="http://schemas.openxmlformats.org/officeDocument/2006/relationships/image" Target="../media/image17.emf"/><Relationship Id="rId3" Type="http://schemas.microsoft.com/office/2007/relationships/media" Target="../media/media5.m4a"/><Relationship Id="rId21" Type="http://schemas.openxmlformats.org/officeDocument/2006/relationships/oleObject" Target="../embeddings/oleObject18.bin"/><Relationship Id="rId7" Type="http://schemas.openxmlformats.org/officeDocument/2006/relationships/oleObject" Target="../embeddings/oleObject10.bin"/><Relationship Id="rId12" Type="http://schemas.openxmlformats.org/officeDocument/2006/relationships/image" Target="../media/image14.wmf"/><Relationship Id="rId17" Type="http://schemas.openxmlformats.org/officeDocument/2006/relationships/oleObject" Target="../embeddings/oleObject16.bin"/><Relationship Id="rId2" Type="http://schemas.openxmlformats.org/officeDocument/2006/relationships/tags" Target="../tags/tag2.xml"/><Relationship Id="rId16" Type="http://schemas.openxmlformats.org/officeDocument/2006/relationships/image" Target="../media/image16.emf"/><Relationship Id="rId20" Type="http://schemas.openxmlformats.org/officeDocument/2006/relationships/image" Target="../media/image18.emf"/><Relationship Id="rId1" Type="http://schemas.openxmlformats.org/officeDocument/2006/relationships/vmlDrawing" Target="../drawings/vmlDrawing2.vml"/><Relationship Id="rId6" Type="http://schemas.openxmlformats.org/officeDocument/2006/relationships/notesSlide" Target="../notesSlides/notesSlide3.xml"/><Relationship Id="rId11" Type="http://schemas.openxmlformats.org/officeDocument/2006/relationships/oleObject" Target="../embeddings/oleObject13.bin"/><Relationship Id="rId5" Type="http://schemas.openxmlformats.org/officeDocument/2006/relationships/slideLayout" Target="../slideLayouts/slideLayout14.xml"/><Relationship Id="rId15" Type="http://schemas.openxmlformats.org/officeDocument/2006/relationships/oleObject" Target="../embeddings/oleObject15.bin"/><Relationship Id="rId10" Type="http://schemas.openxmlformats.org/officeDocument/2006/relationships/oleObject" Target="../embeddings/oleObject12.bin"/><Relationship Id="rId19" Type="http://schemas.openxmlformats.org/officeDocument/2006/relationships/oleObject" Target="../embeddings/oleObject17.bin"/><Relationship Id="rId4" Type="http://schemas.openxmlformats.org/officeDocument/2006/relationships/audio" Target="../media/media5.m4a"/><Relationship Id="rId9" Type="http://schemas.openxmlformats.org/officeDocument/2006/relationships/oleObject" Target="../embeddings/oleObject11.bin"/><Relationship Id="rId14" Type="http://schemas.openxmlformats.org/officeDocument/2006/relationships/image" Target="../media/image15.emf"/><Relationship Id="rId22" Type="http://schemas.openxmlformats.org/officeDocument/2006/relationships/image" Target="../media/image12.png"/></Relationships>
</file>

<file path=ppt/slides/_rels/slide6.xml.rels><?xml version="1.0" encoding="UTF-8" standalone="yes"?>
<Relationships xmlns="http://schemas.openxmlformats.org/package/2006/relationships"><Relationship Id="rId8" Type="http://schemas.openxmlformats.org/officeDocument/2006/relationships/image" Target="../media/image13.emf"/><Relationship Id="rId13" Type="http://schemas.openxmlformats.org/officeDocument/2006/relationships/oleObject" Target="../embeddings/oleObject23.bin"/><Relationship Id="rId18" Type="http://schemas.openxmlformats.org/officeDocument/2006/relationships/image" Target="../media/image17.emf"/><Relationship Id="rId3" Type="http://schemas.microsoft.com/office/2007/relationships/media" Target="../media/media6.m4a"/><Relationship Id="rId21" Type="http://schemas.openxmlformats.org/officeDocument/2006/relationships/oleObject" Target="../embeddings/oleObject27.bin"/><Relationship Id="rId7" Type="http://schemas.openxmlformats.org/officeDocument/2006/relationships/oleObject" Target="../embeddings/oleObject19.bin"/><Relationship Id="rId12" Type="http://schemas.openxmlformats.org/officeDocument/2006/relationships/image" Target="../media/image14.wmf"/><Relationship Id="rId17" Type="http://schemas.openxmlformats.org/officeDocument/2006/relationships/oleObject" Target="../embeddings/oleObject25.bin"/><Relationship Id="rId2" Type="http://schemas.openxmlformats.org/officeDocument/2006/relationships/tags" Target="../tags/tag3.xml"/><Relationship Id="rId16" Type="http://schemas.openxmlformats.org/officeDocument/2006/relationships/image" Target="../media/image16.emf"/><Relationship Id="rId20" Type="http://schemas.openxmlformats.org/officeDocument/2006/relationships/image" Target="../media/image18.emf"/><Relationship Id="rId1" Type="http://schemas.openxmlformats.org/officeDocument/2006/relationships/vmlDrawing" Target="../drawings/vmlDrawing3.vml"/><Relationship Id="rId6" Type="http://schemas.openxmlformats.org/officeDocument/2006/relationships/notesSlide" Target="../notesSlides/notesSlide4.xml"/><Relationship Id="rId11" Type="http://schemas.openxmlformats.org/officeDocument/2006/relationships/oleObject" Target="../embeddings/oleObject22.bin"/><Relationship Id="rId5" Type="http://schemas.openxmlformats.org/officeDocument/2006/relationships/slideLayout" Target="../slideLayouts/slideLayout14.xml"/><Relationship Id="rId15" Type="http://schemas.openxmlformats.org/officeDocument/2006/relationships/oleObject" Target="../embeddings/oleObject24.bin"/><Relationship Id="rId10" Type="http://schemas.openxmlformats.org/officeDocument/2006/relationships/oleObject" Target="../embeddings/oleObject21.bin"/><Relationship Id="rId19" Type="http://schemas.openxmlformats.org/officeDocument/2006/relationships/oleObject" Target="../embeddings/oleObject26.bin"/><Relationship Id="rId4" Type="http://schemas.openxmlformats.org/officeDocument/2006/relationships/audio" Target="../media/media6.m4a"/><Relationship Id="rId9" Type="http://schemas.openxmlformats.org/officeDocument/2006/relationships/oleObject" Target="../embeddings/oleObject20.bin"/><Relationship Id="rId14" Type="http://schemas.openxmlformats.org/officeDocument/2006/relationships/image" Target="../media/image15.emf"/><Relationship Id="rId22"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12.png"/><Relationship Id="rId4" Type="http://schemas.openxmlformats.org/officeDocument/2006/relationships/notesSlide" Target="../notesSlides/notesSlide5.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12.pn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07998" y="1704612"/>
            <a:ext cx="8136001" cy="1069200"/>
          </a:xfrm>
        </p:spPr>
        <p:txBody>
          <a:bodyPr/>
          <a:lstStyle/>
          <a:p>
            <a:r>
              <a:rPr lang="sv-SE" dirty="0" smtClean="0"/>
              <a:t>Conceptual modelling</a:t>
            </a:r>
            <a:endParaRPr lang="sv-SE" dirty="0"/>
          </a:p>
        </p:txBody>
      </p:sp>
      <p:sp>
        <p:nvSpPr>
          <p:cNvPr id="3" name="Subtitle 2"/>
          <p:cNvSpPr>
            <a:spLocks noGrp="1"/>
          </p:cNvSpPr>
          <p:nvPr>
            <p:ph type="subTitle" idx="1"/>
          </p:nvPr>
        </p:nvSpPr>
        <p:spPr>
          <a:xfrm>
            <a:off x="1008000" y="2966318"/>
            <a:ext cx="6631200" cy="1045502"/>
          </a:xfrm>
        </p:spPr>
        <p:txBody>
          <a:bodyPr/>
          <a:lstStyle/>
          <a:p>
            <a:r>
              <a:rPr lang="sv-SE" dirty="0" smtClean="0"/>
              <a:t>Erik Perjons</a:t>
            </a:r>
            <a:endParaRPr lang="sv-SE" dirty="0"/>
          </a:p>
        </p:txBody>
      </p:sp>
      <p:sp>
        <p:nvSpPr>
          <p:cNvPr id="4" name="Content Placeholder 3"/>
          <p:cNvSpPr>
            <a:spLocks noGrp="1"/>
          </p:cNvSpPr>
          <p:nvPr>
            <p:ph sz="quarter" idx="10"/>
          </p:nvPr>
        </p:nvSpPr>
        <p:spPr/>
        <p:txBody>
          <a:bodyPr/>
          <a:lstStyle/>
          <a:p>
            <a:endParaRPr lang="sv-SE" dirty="0" smtClean="0"/>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668291621"/>
      </p:ext>
    </p:extLst>
  </p:cSld>
  <p:clrMapOvr>
    <a:masterClrMapping/>
  </p:clrMapOvr>
  <mc:AlternateContent xmlns:mc="http://schemas.openxmlformats.org/markup-compatibility/2006" xmlns:p14="http://schemas.microsoft.com/office/powerpoint/2010/main">
    <mc:Choice Requires="p14">
      <p:transition p14:dur="0" advTm="7336"/>
    </mc:Choice>
    <mc:Fallback xmlns="">
      <p:transition advTm="73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92000" y="1275534"/>
            <a:ext cx="4653270" cy="3240432"/>
          </a:xfrm>
        </p:spPr>
        <p:txBody>
          <a:bodyPr>
            <a:noAutofit/>
          </a:bodyPr>
          <a:lstStyle/>
          <a:p>
            <a:r>
              <a:rPr lang="en-US" sz="1800" dirty="0"/>
              <a:t>In order to express a concept, a term </a:t>
            </a:r>
            <a:r>
              <a:rPr lang="en-US" sz="1800" dirty="0" smtClean="0"/>
              <a:t>is needed </a:t>
            </a:r>
          </a:p>
          <a:p>
            <a:r>
              <a:rPr lang="en-US" sz="1800" dirty="0" smtClean="0"/>
              <a:t>If the relationship between the term and the concept is ambiguous, interpretation problem can emerge. </a:t>
            </a:r>
          </a:p>
          <a:p>
            <a:r>
              <a:rPr lang="en-US" sz="1800" dirty="0" smtClean="0"/>
              <a:t>The existence of synonyms,  </a:t>
            </a:r>
            <a:r>
              <a:rPr lang="en-US" sz="1800" dirty="0" err="1" smtClean="0"/>
              <a:t>polysemes</a:t>
            </a:r>
            <a:r>
              <a:rPr lang="en-US" sz="1800" dirty="0" smtClean="0"/>
              <a:t>, and homonyms can cause such problems</a:t>
            </a:r>
            <a:endParaRPr lang="sv-SE" sz="1800" b="1" dirty="0"/>
          </a:p>
          <a:p>
            <a:endParaRPr lang="en-US" sz="1800" dirty="0" smtClean="0"/>
          </a:p>
        </p:txBody>
      </p:sp>
      <p:sp>
        <p:nvSpPr>
          <p:cNvPr id="6" name="Rectangle 5"/>
          <p:cNvSpPr/>
          <p:nvPr/>
        </p:nvSpPr>
        <p:spPr>
          <a:xfrm>
            <a:off x="7654247" y="0"/>
            <a:ext cx="1387011" cy="1224234"/>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8" name="Title 7"/>
          <p:cNvSpPr>
            <a:spLocks noGrp="1"/>
          </p:cNvSpPr>
          <p:nvPr>
            <p:ph type="title"/>
          </p:nvPr>
        </p:nvSpPr>
        <p:spPr>
          <a:xfrm>
            <a:off x="792000" y="627534"/>
            <a:ext cx="8352000" cy="596700"/>
          </a:xfrm>
        </p:spPr>
        <p:txBody>
          <a:bodyPr/>
          <a:lstStyle/>
          <a:p>
            <a:r>
              <a:rPr lang="sv-SE" dirty="0"/>
              <a:t>The </a:t>
            </a:r>
            <a:r>
              <a:rPr lang="sv-SE" dirty="0" smtClean="0"/>
              <a:t>Relation </a:t>
            </a:r>
            <a:r>
              <a:rPr lang="sv-SE" dirty="0"/>
              <a:t>b</a:t>
            </a:r>
            <a:r>
              <a:rPr lang="sv-SE" dirty="0" smtClean="0"/>
              <a:t>etween </a:t>
            </a:r>
            <a:r>
              <a:rPr lang="sv-SE" dirty="0"/>
              <a:t>C</a:t>
            </a:r>
            <a:r>
              <a:rPr lang="sv-SE" dirty="0" smtClean="0"/>
              <a:t>oncept </a:t>
            </a:r>
            <a:r>
              <a:rPr lang="sv-SE" dirty="0"/>
              <a:t>and </a:t>
            </a:r>
            <a:r>
              <a:rPr lang="sv-SE" dirty="0" smtClean="0"/>
              <a:t>Term</a:t>
            </a:r>
            <a:r>
              <a:rPr lang="sv-SE" dirty="0"/>
              <a:t/>
            </a:r>
            <a:br>
              <a:rPr lang="sv-SE" dirty="0"/>
            </a:br>
            <a:endParaRPr lang="sv-SE" dirty="0"/>
          </a:p>
        </p:txBody>
      </p:sp>
      <p:pic>
        <p:nvPicPr>
          <p:cNvPr id="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06631" y="2879388"/>
            <a:ext cx="4581593" cy="1995336"/>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11" name="Audio 1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626464567"/>
      </p:ext>
    </p:extLst>
  </p:cSld>
  <p:clrMapOvr>
    <a:masterClrMapping/>
  </p:clrMapOvr>
  <mc:AlternateContent xmlns:mc="http://schemas.openxmlformats.org/markup-compatibility/2006" xmlns:p14="http://schemas.microsoft.com/office/powerpoint/2010/main">
    <mc:Choice Requires="p14">
      <p:transition spd="slow" p14:dur="2000" advTm="32100"/>
    </mc:Choice>
    <mc:Fallback xmlns="">
      <p:transition spd="slow" advTm="321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92000" y="1275534"/>
            <a:ext cx="4653270" cy="3240432"/>
          </a:xfrm>
        </p:spPr>
        <p:txBody>
          <a:bodyPr>
            <a:noAutofit/>
          </a:bodyPr>
          <a:lstStyle/>
          <a:p>
            <a:r>
              <a:rPr lang="sv-SE" sz="1800" dirty="0" smtClean="0"/>
              <a:t>Synonym - </a:t>
            </a:r>
            <a:r>
              <a:rPr lang="en-US" sz="1800" dirty="0"/>
              <a:t>is a </a:t>
            </a:r>
            <a:r>
              <a:rPr lang="en-US" sz="1800" dirty="0" smtClean="0"/>
              <a:t>term that </a:t>
            </a:r>
            <a:r>
              <a:rPr lang="en-US" sz="1800" dirty="0"/>
              <a:t>means </a:t>
            </a:r>
            <a:r>
              <a:rPr lang="en-US" sz="1800" dirty="0" smtClean="0"/>
              <a:t>the </a:t>
            </a:r>
            <a:r>
              <a:rPr lang="en-US" sz="1800" dirty="0"/>
              <a:t>same as another </a:t>
            </a:r>
            <a:r>
              <a:rPr lang="sv-SE" sz="1800" dirty="0" smtClean="0"/>
              <a:t>term in the same language (such as ”buy” and ”purchase”, ”big” and ”large”)</a:t>
            </a:r>
          </a:p>
          <a:p>
            <a:pPr marL="0" indent="0">
              <a:buNone/>
            </a:pPr>
            <a:endParaRPr lang="en-US" sz="1800" dirty="0" smtClean="0"/>
          </a:p>
        </p:txBody>
      </p:sp>
      <p:sp>
        <p:nvSpPr>
          <p:cNvPr id="6" name="Rectangle 5"/>
          <p:cNvSpPr/>
          <p:nvPr/>
        </p:nvSpPr>
        <p:spPr>
          <a:xfrm>
            <a:off x="7654247" y="0"/>
            <a:ext cx="1387011" cy="1224234"/>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8" name="Title 7"/>
          <p:cNvSpPr>
            <a:spLocks noGrp="1"/>
          </p:cNvSpPr>
          <p:nvPr>
            <p:ph type="title"/>
          </p:nvPr>
        </p:nvSpPr>
        <p:spPr>
          <a:xfrm>
            <a:off x="792000" y="627534"/>
            <a:ext cx="8352000" cy="596700"/>
          </a:xfrm>
        </p:spPr>
        <p:txBody>
          <a:bodyPr/>
          <a:lstStyle/>
          <a:p>
            <a:r>
              <a:rPr lang="sv-SE" dirty="0" smtClean="0"/>
              <a:t>Synonym</a:t>
            </a:r>
            <a:r>
              <a:rPr lang="sv-SE" dirty="0"/>
              <a:t/>
            </a:r>
            <a:br>
              <a:rPr lang="sv-SE" dirty="0"/>
            </a:br>
            <a:endParaRPr lang="sv-SE" b="0" dirty="0"/>
          </a:p>
        </p:txBody>
      </p:sp>
      <p:sp>
        <p:nvSpPr>
          <p:cNvPr id="7" name="Text Box 3"/>
          <p:cNvSpPr txBox="1">
            <a:spLocks noChangeArrowheads="1"/>
          </p:cNvSpPr>
          <p:nvPr/>
        </p:nvSpPr>
        <p:spPr bwMode="auto">
          <a:xfrm>
            <a:off x="5676908" y="1798656"/>
            <a:ext cx="1457325" cy="323165"/>
          </a:xfrm>
          <a:prstGeom prst="rect">
            <a:avLst/>
          </a:prstGeom>
          <a:noFill/>
          <a:ln w="9525">
            <a:noFill/>
            <a:miter lim="800000"/>
            <a:headEnd/>
            <a:tailEnd/>
          </a:ln>
        </p:spPr>
        <p:txBody>
          <a:bodyPr>
            <a:spAutoFit/>
          </a:bodyPr>
          <a:lstStyle/>
          <a:p>
            <a:pPr>
              <a:spcBef>
                <a:spcPct val="50000"/>
              </a:spcBef>
            </a:pPr>
            <a:r>
              <a:rPr lang="sv-SE" sz="1500" dirty="0"/>
              <a:t>Synonym</a:t>
            </a:r>
            <a:endParaRPr lang="en-US" sz="1500" dirty="0"/>
          </a:p>
        </p:txBody>
      </p:sp>
      <p:sp>
        <p:nvSpPr>
          <p:cNvPr id="10" name="Text Box 6"/>
          <p:cNvSpPr txBox="1">
            <a:spLocks noChangeArrowheads="1"/>
          </p:cNvSpPr>
          <p:nvPr/>
        </p:nvSpPr>
        <p:spPr bwMode="auto">
          <a:xfrm>
            <a:off x="6571929" y="1191898"/>
            <a:ext cx="1458516" cy="300082"/>
          </a:xfrm>
          <a:prstGeom prst="rect">
            <a:avLst/>
          </a:prstGeom>
          <a:noFill/>
          <a:ln w="9525">
            <a:noFill/>
            <a:miter lim="800000"/>
            <a:headEnd/>
            <a:tailEnd/>
          </a:ln>
        </p:spPr>
        <p:txBody>
          <a:bodyPr>
            <a:spAutoFit/>
          </a:bodyPr>
          <a:lstStyle/>
          <a:p>
            <a:pPr>
              <a:spcBef>
                <a:spcPct val="50000"/>
              </a:spcBef>
            </a:pPr>
            <a:r>
              <a:rPr lang="en-US" sz="1350" b="1" dirty="0" smtClean="0"/>
              <a:t>Concepts</a:t>
            </a:r>
            <a:endParaRPr lang="en-US" sz="1350" b="1" dirty="0"/>
          </a:p>
        </p:txBody>
      </p:sp>
      <p:sp>
        <p:nvSpPr>
          <p:cNvPr id="11" name="Text Box 8"/>
          <p:cNvSpPr txBox="1">
            <a:spLocks noChangeArrowheads="1"/>
          </p:cNvSpPr>
          <p:nvPr/>
        </p:nvSpPr>
        <p:spPr bwMode="auto">
          <a:xfrm>
            <a:off x="6717767" y="1797372"/>
            <a:ext cx="702469" cy="300082"/>
          </a:xfrm>
          <a:prstGeom prst="rect">
            <a:avLst/>
          </a:prstGeom>
          <a:noFill/>
          <a:ln w="9525">
            <a:noFill/>
            <a:miter lim="800000"/>
            <a:headEnd/>
            <a:tailEnd/>
          </a:ln>
        </p:spPr>
        <p:txBody>
          <a:bodyPr>
            <a:spAutoFit/>
          </a:bodyPr>
          <a:lstStyle/>
          <a:p>
            <a:pPr>
              <a:spcBef>
                <a:spcPct val="50000"/>
              </a:spcBef>
            </a:pPr>
            <a:r>
              <a:rPr lang="sv-SE" sz="1350" b="1" dirty="0"/>
              <a:t>A</a:t>
            </a:r>
            <a:endParaRPr lang="en-US" sz="1350" b="1" dirty="0"/>
          </a:p>
        </p:txBody>
      </p:sp>
      <p:sp>
        <p:nvSpPr>
          <p:cNvPr id="14" name="Text Box 14"/>
          <p:cNvSpPr txBox="1">
            <a:spLocks noChangeArrowheads="1"/>
          </p:cNvSpPr>
          <p:nvPr/>
        </p:nvSpPr>
        <p:spPr bwMode="auto">
          <a:xfrm>
            <a:off x="8160223" y="1589567"/>
            <a:ext cx="702469" cy="300082"/>
          </a:xfrm>
          <a:prstGeom prst="rect">
            <a:avLst/>
          </a:prstGeom>
          <a:noFill/>
          <a:ln w="9525">
            <a:noFill/>
            <a:miter lim="800000"/>
            <a:headEnd/>
            <a:tailEnd/>
          </a:ln>
        </p:spPr>
        <p:txBody>
          <a:bodyPr>
            <a:spAutoFit/>
          </a:bodyPr>
          <a:lstStyle/>
          <a:p>
            <a:pPr>
              <a:spcBef>
                <a:spcPct val="50000"/>
              </a:spcBef>
            </a:pPr>
            <a:r>
              <a:rPr lang="sv-SE" sz="1350" b="1"/>
              <a:t>x</a:t>
            </a:r>
            <a:endParaRPr lang="en-US" sz="1350" b="1"/>
          </a:p>
        </p:txBody>
      </p:sp>
      <p:sp>
        <p:nvSpPr>
          <p:cNvPr id="15" name="Text Box 15"/>
          <p:cNvSpPr txBox="1">
            <a:spLocks noChangeArrowheads="1"/>
          </p:cNvSpPr>
          <p:nvPr/>
        </p:nvSpPr>
        <p:spPr bwMode="auto">
          <a:xfrm>
            <a:off x="8160223" y="1908654"/>
            <a:ext cx="702469" cy="300082"/>
          </a:xfrm>
          <a:prstGeom prst="rect">
            <a:avLst/>
          </a:prstGeom>
          <a:noFill/>
          <a:ln w="9525">
            <a:noFill/>
            <a:miter lim="800000"/>
            <a:headEnd/>
            <a:tailEnd/>
          </a:ln>
        </p:spPr>
        <p:txBody>
          <a:bodyPr>
            <a:spAutoFit/>
          </a:bodyPr>
          <a:lstStyle/>
          <a:p>
            <a:pPr>
              <a:spcBef>
                <a:spcPct val="50000"/>
              </a:spcBef>
            </a:pPr>
            <a:r>
              <a:rPr lang="sv-SE" sz="1350" b="1"/>
              <a:t>y</a:t>
            </a:r>
            <a:endParaRPr lang="en-US" sz="1350" b="1"/>
          </a:p>
        </p:txBody>
      </p:sp>
      <p:sp>
        <p:nvSpPr>
          <p:cNvPr id="18" name="Line 21"/>
          <p:cNvSpPr>
            <a:spLocks noChangeShapeType="1"/>
          </p:cNvSpPr>
          <p:nvPr/>
        </p:nvSpPr>
        <p:spPr bwMode="auto">
          <a:xfrm flipV="1">
            <a:off x="6975551" y="1751493"/>
            <a:ext cx="1134665" cy="107156"/>
          </a:xfrm>
          <a:prstGeom prst="line">
            <a:avLst/>
          </a:prstGeom>
          <a:noFill/>
          <a:ln w="9525">
            <a:solidFill>
              <a:schemeClr val="tx1"/>
            </a:solidFill>
            <a:round/>
            <a:headEnd type="triangle" w="med" len="med"/>
            <a:tailEnd type="triangle" w="med" len="med"/>
          </a:ln>
        </p:spPr>
        <p:txBody>
          <a:bodyPr/>
          <a:lstStyle/>
          <a:p>
            <a:endParaRPr lang="sv-SE" sz="1350"/>
          </a:p>
        </p:txBody>
      </p:sp>
      <p:sp>
        <p:nvSpPr>
          <p:cNvPr id="19" name="Line 22"/>
          <p:cNvSpPr>
            <a:spLocks noChangeShapeType="1"/>
          </p:cNvSpPr>
          <p:nvPr/>
        </p:nvSpPr>
        <p:spPr bwMode="auto">
          <a:xfrm>
            <a:off x="7030320" y="1913418"/>
            <a:ext cx="1133475" cy="107156"/>
          </a:xfrm>
          <a:prstGeom prst="line">
            <a:avLst/>
          </a:prstGeom>
          <a:noFill/>
          <a:ln w="9525">
            <a:solidFill>
              <a:schemeClr val="tx1"/>
            </a:solidFill>
            <a:round/>
            <a:headEnd type="triangle" w="med" len="med"/>
            <a:tailEnd type="triangle" w="med" len="med"/>
          </a:ln>
        </p:spPr>
        <p:txBody>
          <a:bodyPr/>
          <a:lstStyle/>
          <a:p>
            <a:endParaRPr lang="sv-SE" sz="1350"/>
          </a:p>
        </p:txBody>
      </p:sp>
      <p:sp>
        <p:nvSpPr>
          <p:cNvPr id="23" name="Text Box 6"/>
          <p:cNvSpPr txBox="1">
            <a:spLocks noChangeArrowheads="1"/>
          </p:cNvSpPr>
          <p:nvPr/>
        </p:nvSpPr>
        <p:spPr bwMode="auto">
          <a:xfrm>
            <a:off x="7989607" y="1184807"/>
            <a:ext cx="941744" cy="300082"/>
          </a:xfrm>
          <a:prstGeom prst="rect">
            <a:avLst/>
          </a:prstGeom>
          <a:noFill/>
          <a:ln w="9525">
            <a:noFill/>
            <a:miter lim="800000"/>
            <a:headEnd/>
            <a:tailEnd/>
          </a:ln>
        </p:spPr>
        <p:txBody>
          <a:bodyPr wrap="square">
            <a:spAutoFit/>
          </a:bodyPr>
          <a:lstStyle/>
          <a:p>
            <a:pPr>
              <a:spcBef>
                <a:spcPct val="50000"/>
              </a:spcBef>
            </a:pPr>
            <a:r>
              <a:rPr lang="en-US" sz="1350" b="1" dirty="0" smtClean="0"/>
              <a:t>Terms</a:t>
            </a:r>
            <a:endParaRPr lang="en-US" sz="1350" b="1" dirty="0"/>
          </a:p>
        </p:txBody>
      </p:sp>
      <p:sp>
        <p:nvSpPr>
          <p:cNvPr id="4" name="TextBox 3"/>
          <p:cNvSpPr txBox="1"/>
          <p:nvPr/>
        </p:nvSpPr>
        <p:spPr>
          <a:xfrm>
            <a:off x="8386036" y="1598727"/>
            <a:ext cx="953311" cy="276999"/>
          </a:xfrm>
          <a:prstGeom prst="rect">
            <a:avLst/>
          </a:prstGeom>
          <a:noFill/>
        </p:spPr>
        <p:txBody>
          <a:bodyPr wrap="square" rtlCol="0">
            <a:spAutoFit/>
          </a:bodyPr>
          <a:lstStyle/>
          <a:p>
            <a:r>
              <a:rPr lang="sv-SE" sz="1200" dirty="0" smtClean="0"/>
              <a:t>buy</a:t>
            </a:r>
            <a:endParaRPr lang="sv-SE" sz="1200" dirty="0"/>
          </a:p>
        </p:txBody>
      </p:sp>
      <p:sp>
        <p:nvSpPr>
          <p:cNvPr id="24" name="TextBox 23"/>
          <p:cNvSpPr txBox="1"/>
          <p:nvPr/>
        </p:nvSpPr>
        <p:spPr>
          <a:xfrm>
            <a:off x="8363336" y="1926226"/>
            <a:ext cx="953311" cy="276999"/>
          </a:xfrm>
          <a:prstGeom prst="rect">
            <a:avLst/>
          </a:prstGeom>
          <a:noFill/>
        </p:spPr>
        <p:txBody>
          <a:bodyPr wrap="square" rtlCol="0">
            <a:spAutoFit/>
          </a:bodyPr>
          <a:lstStyle/>
          <a:p>
            <a:r>
              <a:rPr lang="sv-SE" sz="1200" dirty="0" smtClean="0"/>
              <a:t>purchase</a:t>
            </a:r>
            <a:endParaRPr lang="sv-SE" sz="1200" dirty="0"/>
          </a:p>
        </p:txBody>
      </p:sp>
      <p:pic>
        <p:nvPicPr>
          <p:cNvPr id="21" name="Audio 20">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4318000"/>
            <a:ext cx="609600" cy="609600"/>
          </a:xfrm>
          <a:prstGeom prst="rect">
            <a:avLst/>
          </a:prstGeom>
        </p:spPr>
      </p:pic>
    </p:spTree>
    <p:custDataLst>
      <p:tags r:id="rId1"/>
    </p:custDataLst>
    <p:extLst>
      <p:ext uri="{BB962C8B-B14F-4D97-AF65-F5344CB8AC3E}">
        <p14:creationId xmlns:p14="http://schemas.microsoft.com/office/powerpoint/2010/main" val="1863855048"/>
      </p:ext>
    </p:extLst>
  </p:cSld>
  <p:clrMapOvr>
    <a:masterClrMapping/>
  </p:clrMapOvr>
  <mc:AlternateContent xmlns:mc="http://schemas.openxmlformats.org/markup-compatibility/2006" xmlns:p14="http://schemas.microsoft.com/office/powerpoint/2010/main">
    <mc:Choice Requires="p14">
      <p:transition spd="slow" p14:dur="2000" advTm="26619"/>
    </mc:Choice>
    <mc:Fallback xmlns="">
      <p:transition spd="slow" advTm="266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1"/>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92000" y="1275534"/>
            <a:ext cx="4653270" cy="3240432"/>
          </a:xfrm>
        </p:spPr>
        <p:txBody>
          <a:bodyPr>
            <a:noAutofit/>
          </a:bodyPr>
          <a:lstStyle/>
          <a:p>
            <a:r>
              <a:rPr lang="sv-SE" sz="1800" dirty="0" smtClean="0"/>
              <a:t>Polyseme</a:t>
            </a:r>
            <a:r>
              <a:rPr lang="sv-SE" sz="1800" b="1" dirty="0" smtClean="0"/>
              <a:t> </a:t>
            </a:r>
            <a:r>
              <a:rPr lang="sv-SE" sz="1800" dirty="0" smtClean="0"/>
              <a:t>– is a term that have different but related meanings (”democracy” – different meaning in different economic systems, ”service-oriented development”)</a:t>
            </a:r>
          </a:p>
          <a:p>
            <a:r>
              <a:rPr lang="sv-SE" sz="1800" dirty="0" smtClean="0"/>
              <a:t>Homonym </a:t>
            </a:r>
            <a:r>
              <a:rPr lang="sv-SE" sz="1800" dirty="0"/>
              <a:t>– is </a:t>
            </a:r>
            <a:r>
              <a:rPr lang="sv-SE" sz="1800" dirty="0" smtClean="0"/>
              <a:t>two terms with the same spelling or sound and have different meanings </a:t>
            </a:r>
            <a:endParaRPr lang="sv-SE" sz="1800" dirty="0"/>
          </a:p>
          <a:p>
            <a:endParaRPr lang="en-US" sz="1800" dirty="0" smtClean="0"/>
          </a:p>
        </p:txBody>
      </p:sp>
      <p:sp>
        <p:nvSpPr>
          <p:cNvPr id="6" name="Rectangle 5"/>
          <p:cNvSpPr/>
          <p:nvPr/>
        </p:nvSpPr>
        <p:spPr>
          <a:xfrm>
            <a:off x="7654247" y="0"/>
            <a:ext cx="1387011" cy="1224234"/>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8" name="Title 7"/>
          <p:cNvSpPr>
            <a:spLocks noGrp="1"/>
          </p:cNvSpPr>
          <p:nvPr>
            <p:ph type="title"/>
          </p:nvPr>
        </p:nvSpPr>
        <p:spPr>
          <a:xfrm>
            <a:off x="792000" y="627534"/>
            <a:ext cx="8352000" cy="596700"/>
          </a:xfrm>
        </p:spPr>
        <p:txBody>
          <a:bodyPr/>
          <a:lstStyle/>
          <a:p>
            <a:r>
              <a:rPr lang="sv-SE" dirty="0" smtClean="0"/>
              <a:t>Polyseme and Homonym</a:t>
            </a:r>
            <a:endParaRPr lang="sv-SE" b="0" dirty="0"/>
          </a:p>
        </p:txBody>
      </p:sp>
      <p:sp>
        <p:nvSpPr>
          <p:cNvPr id="9" name="Text Box 4"/>
          <p:cNvSpPr txBox="1">
            <a:spLocks noChangeArrowheads="1"/>
          </p:cNvSpPr>
          <p:nvPr/>
        </p:nvSpPr>
        <p:spPr bwMode="auto">
          <a:xfrm>
            <a:off x="5570575" y="1737145"/>
            <a:ext cx="1457325" cy="323165"/>
          </a:xfrm>
          <a:prstGeom prst="rect">
            <a:avLst/>
          </a:prstGeom>
          <a:noFill/>
          <a:ln w="9525">
            <a:noFill/>
            <a:miter lim="800000"/>
            <a:headEnd/>
            <a:tailEnd/>
          </a:ln>
        </p:spPr>
        <p:txBody>
          <a:bodyPr>
            <a:spAutoFit/>
          </a:bodyPr>
          <a:lstStyle/>
          <a:p>
            <a:pPr>
              <a:spcBef>
                <a:spcPct val="50000"/>
              </a:spcBef>
            </a:pPr>
            <a:r>
              <a:rPr lang="sv-SE" sz="1500" dirty="0" smtClean="0"/>
              <a:t>Polyseme</a:t>
            </a:r>
            <a:endParaRPr lang="en-US" sz="1500" dirty="0"/>
          </a:p>
        </p:txBody>
      </p:sp>
      <p:sp>
        <p:nvSpPr>
          <p:cNvPr id="10" name="Text Box 6"/>
          <p:cNvSpPr txBox="1">
            <a:spLocks noChangeArrowheads="1"/>
          </p:cNvSpPr>
          <p:nvPr/>
        </p:nvSpPr>
        <p:spPr bwMode="auto">
          <a:xfrm>
            <a:off x="6571929" y="1191898"/>
            <a:ext cx="1458516" cy="300082"/>
          </a:xfrm>
          <a:prstGeom prst="rect">
            <a:avLst/>
          </a:prstGeom>
          <a:noFill/>
          <a:ln w="9525">
            <a:noFill/>
            <a:miter lim="800000"/>
            <a:headEnd/>
            <a:tailEnd/>
          </a:ln>
        </p:spPr>
        <p:txBody>
          <a:bodyPr>
            <a:spAutoFit/>
          </a:bodyPr>
          <a:lstStyle/>
          <a:p>
            <a:pPr>
              <a:spcBef>
                <a:spcPct val="50000"/>
              </a:spcBef>
            </a:pPr>
            <a:r>
              <a:rPr lang="en-US" sz="1350" b="1" dirty="0" smtClean="0"/>
              <a:t>Concepts</a:t>
            </a:r>
            <a:endParaRPr lang="en-US" sz="1350" b="1" dirty="0"/>
          </a:p>
        </p:txBody>
      </p:sp>
      <p:sp>
        <p:nvSpPr>
          <p:cNvPr id="12" name="Text Box 9"/>
          <p:cNvSpPr txBox="1">
            <a:spLocks noChangeArrowheads="1"/>
          </p:cNvSpPr>
          <p:nvPr/>
        </p:nvSpPr>
        <p:spPr bwMode="auto">
          <a:xfrm>
            <a:off x="6571929" y="1638557"/>
            <a:ext cx="702469" cy="300082"/>
          </a:xfrm>
          <a:prstGeom prst="rect">
            <a:avLst/>
          </a:prstGeom>
          <a:noFill/>
          <a:ln w="9525">
            <a:noFill/>
            <a:miter lim="800000"/>
            <a:headEnd/>
            <a:tailEnd/>
          </a:ln>
        </p:spPr>
        <p:txBody>
          <a:bodyPr>
            <a:spAutoFit/>
          </a:bodyPr>
          <a:lstStyle/>
          <a:p>
            <a:pPr>
              <a:spcBef>
                <a:spcPct val="50000"/>
              </a:spcBef>
            </a:pPr>
            <a:r>
              <a:rPr lang="sv-SE" sz="1350" b="1"/>
              <a:t>A</a:t>
            </a:r>
            <a:endParaRPr lang="en-US" sz="1350" b="1"/>
          </a:p>
        </p:txBody>
      </p:sp>
      <p:sp>
        <p:nvSpPr>
          <p:cNvPr id="13" name="Text Box 10"/>
          <p:cNvSpPr txBox="1">
            <a:spLocks noChangeArrowheads="1"/>
          </p:cNvSpPr>
          <p:nvPr/>
        </p:nvSpPr>
        <p:spPr bwMode="auto">
          <a:xfrm>
            <a:off x="6571929" y="1957644"/>
            <a:ext cx="702469" cy="300082"/>
          </a:xfrm>
          <a:prstGeom prst="rect">
            <a:avLst/>
          </a:prstGeom>
          <a:noFill/>
          <a:ln w="9525">
            <a:noFill/>
            <a:miter lim="800000"/>
            <a:headEnd/>
            <a:tailEnd/>
          </a:ln>
        </p:spPr>
        <p:txBody>
          <a:bodyPr>
            <a:spAutoFit/>
          </a:bodyPr>
          <a:lstStyle/>
          <a:p>
            <a:pPr>
              <a:spcBef>
                <a:spcPct val="50000"/>
              </a:spcBef>
            </a:pPr>
            <a:r>
              <a:rPr lang="sv-SE" sz="1350" b="1"/>
              <a:t>B</a:t>
            </a:r>
            <a:endParaRPr lang="en-US" sz="1350" b="1"/>
          </a:p>
        </p:txBody>
      </p:sp>
      <p:sp>
        <p:nvSpPr>
          <p:cNvPr id="17" name="Text Box 17"/>
          <p:cNvSpPr txBox="1">
            <a:spLocks noChangeArrowheads="1"/>
          </p:cNvSpPr>
          <p:nvPr/>
        </p:nvSpPr>
        <p:spPr bwMode="auto">
          <a:xfrm>
            <a:off x="7967342" y="1819532"/>
            <a:ext cx="702469" cy="300082"/>
          </a:xfrm>
          <a:prstGeom prst="rect">
            <a:avLst/>
          </a:prstGeom>
          <a:noFill/>
          <a:ln w="9525">
            <a:noFill/>
            <a:miter lim="800000"/>
            <a:headEnd/>
            <a:tailEnd/>
          </a:ln>
        </p:spPr>
        <p:txBody>
          <a:bodyPr>
            <a:spAutoFit/>
          </a:bodyPr>
          <a:lstStyle/>
          <a:p>
            <a:pPr>
              <a:spcBef>
                <a:spcPct val="50000"/>
              </a:spcBef>
            </a:pPr>
            <a:r>
              <a:rPr lang="sv-SE" sz="1350" b="1" dirty="0"/>
              <a:t>x</a:t>
            </a:r>
            <a:endParaRPr lang="en-US" sz="1350" b="1" dirty="0"/>
          </a:p>
        </p:txBody>
      </p:sp>
      <p:sp>
        <p:nvSpPr>
          <p:cNvPr id="21" name="Line 24"/>
          <p:cNvSpPr>
            <a:spLocks noChangeShapeType="1"/>
          </p:cNvSpPr>
          <p:nvPr/>
        </p:nvSpPr>
        <p:spPr bwMode="auto">
          <a:xfrm>
            <a:off x="6837439" y="1819532"/>
            <a:ext cx="1133475" cy="161925"/>
          </a:xfrm>
          <a:prstGeom prst="line">
            <a:avLst/>
          </a:prstGeom>
          <a:noFill/>
          <a:ln w="9525">
            <a:solidFill>
              <a:schemeClr val="tx1"/>
            </a:solidFill>
            <a:round/>
            <a:headEnd type="triangle" w="med" len="med"/>
            <a:tailEnd type="triangle" w="med" len="med"/>
          </a:ln>
        </p:spPr>
        <p:txBody>
          <a:bodyPr/>
          <a:lstStyle/>
          <a:p>
            <a:endParaRPr lang="sv-SE" sz="1350"/>
          </a:p>
        </p:txBody>
      </p:sp>
      <p:sp>
        <p:nvSpPr>
          <p:cNvPr id="22" name="Line 25"/>
          <p:cNvSpPr>
            <a:spLocks noChangeShapeType="1"/>
          </p:cNvSpPr>
          <p:nvPr/>
        </p:nvSpPr>
        <p:spPr bwMode="auto">
          <a:xfrm flipV="1">
            <a:off x="6891016" y="2035036"/>
            <a:ext cx="972741" cy="53578"/>
          </a:xfrm>
          <a:prstGeom prst="line">
            <a:avLst/>
          </a:prstGeom>
          <a:noFill/>
          <a:ln w="9525">
            <a:solidFill>
              <a:schemeClr val="tx1"/>
            </a:solidFill>
            <a:round/>
            <a:headEnd type="triangle" w="med" len="med"/>
            <a:tailEnd type="triangle" w="med" len="med"/>
          </a:ln>
        </p:spPr>
        <p:txBody>
          <a:bodyPr/>
          <a:lstStyle/>
          <a:p>
            <a:endParaRPr lang="sv-SE" sz="1350"/>
          </a:p>
        </p:txBody>
      </p:sp>
      <p:sp>
        <p:nvSpPr>
          <p:cNvPr id="23" name="Text Box 6"/>
          <p:cNvSpPr txBox="1">
            <a:spLocks noChangeArrowheads="1"/>
          </p:cNvSpPr>
          <p:nvPr/>
        </p:nvSpPr>
        <p:spPr bwMode="auto">
          <a:xfrm>
            <a:off x="7989607" y="1184807"/>
            <a:ext cx="941744" cy="300082"/>
          </a:xfrm>
          <a:prstGeom prst="rect">
            <a:avLst/>
          </a:prstGeom>
          <a:noFill/>
          <a:ln w="9525">
            <a:noFill/>
            <a:miter lim="800000"/>
            <a:headEnd/>
            <a:tailEnd/>
          </a:ln>
        </p:spPr>
        <p:txBody>
          <a:bodyPr wrap="square">
            <a:spAutoFit/>
          </a:bodyPr>
          <a:lstStyle/>
          <a:p>
            <a:pPr>
              <a:spcBef>
                <a:spcPct val="50000"/>
              </a:spcBef>
            </a:pPr>
            <a:r>
              <a:rPr lang="en-US" sz="1350" b="1" dirty="0" smtClean="0"/>
              <a:t>Terms</a:t>
            </a:r>
            <a:endParaRPr lang="en-US" sz="1350" b="1" dirty="0"/>
          </a:p>
        </p:txBody>
      </p:sp>
      <p:sp>
        <p:nvSpPr>
          <p:cNvPr id="25" name="TextBox 24"/>
          <p:cNvSpPr txBox="1"/>
          <p:nvPr/>
        </p:nvSpPr>
        <p:spPr>
          <a:xfrm>
            <a:off x="8146644" y="1881378"/>
            <a:ext cx="953311" cy="276999"/>
          </a:xfrm>
          <a:prstGeom prst="rect">
            <a:avLst/>
          </a:prstGeom>
          <a:noFill/>
        </p:spPr>
        <p:txBody>
          <a:bodyPr wrap="square" rtlCol="0">
            <a:spAutoFit/>
          </a:bodyPr>
          <a:lstStyle/>
          <a:p>
            <a:r>
              <a:rPr lang="sv-SE" sz="1200" dirty="0" smtClean="0"/>
              <a:t>democracy</a:t>
            </a:r>
            <a:endParaRPr lang="sv-SE" sz="1200" dirty="0"/>
          </a:p>
        </p:txBody>
      </p:sp>
      <p:sp>
        <p:nvSpPr>
          <p:cNvPr id="26" name="Text Box 4"/>
          <p:cNvSpPr txBox="1">
            <a:spLocks noChangeArrowheads="1"/>
          </p:cNvSpPr>
          <p:nvPr/>
        </p:nvSpPr>
        <p:spPr bwMode="auto">
          <a:xfrm>
            <a:off x="5586787" y="3066594"/>
            <a:ext cx="1457325" cy="323165"/>
          </a:xfrm>
          <a:prstGeom prst="rect">
            <a:avLst/>
          </a:prstGeom>
          <a:noFill/>
          <a:ln w="9525">
            <a:noFill/>
            <a:miter lim="800000"/>
            <a:headEnd/>
            <a:tailEnd/>
          </a:ln>
        </p:spPr>
        <p:txBody>
          <a:bodyPr>
            <a:spAutoFit/>
          </a:bodyPr>
          <a:lstStyle/>
          <a:p>
            <a:pPr>
              <a:spcBef>
                <a:spcPct val="50000"/>
              </a:spcBef>
            </a:pPr>
            <a:r>
              <a:rPr lang="sv-SE" sz="1500" dirty="0" smtClean="0"/>
              <a:t>Homonym</a:t>
            </a:r>
            <a:endParaRPr lang="en-US" sz="1500" dirty="0"/>
          </a:p>
        </p:txBody>
      </p:sp>
      <p:sp>
        <p:nvSpPr>
          <p:cNvPr id="27" name="Text Box 9"/>
          <p:cNvSpPr txBox="1">
            <a:spLocks noChangeArrowheads="1"/>
          </p:cNvSpPr>
          <p:nvPr/>
        </p:nvSpPr>
        <p:spPr bwMode="auto">
          <a:xfrm>
            <a:off x="6588141" y="2968006"/>
            <a:ext cx="702469" cy="300082"/>
          </a:xfrm>
          <a:prstGeom prst="rect">
            <a:avLst/>
          </a:prstGeom>
          <a:noFill/>
          <a:ln w="9525">
            <a:noFill/>
            <a:miter lim="800000"/>
            <a:headEnd/>
            <a:tailEnd/>
          </a:ln>
        </p:spPr>
        <p:txBody>
          <a:bodyPr>
            <a:spAutoFit/>
          </a:bodyPr>
          <a:lstStyle/>
          <a:p>
            <a:pPr>
              <a:spcBef>
                <a:spcPct val="50000"/>
              </a:spcBef>
            </a:pPr>
            <a:r>
              <a:rPr lang="sv-SE" sz="1350" b="1"/>
              <a:t>A</a:t>
            </a:r>
            <a:endParaRPr lang="en-US" sz="1350" b="1"/>
          </a:p>
        </p:txBody>
      </p:sp>
      <p:sp>
        <p:nvSpPr>
          <p:cNvPr id="28" name="Text Box 10"/>
          <p:cNvSpPr txBox="1">
            <a:spLocks noChangeArrowheads="1"/>
          </p:cNvSpPr>
          <p:nvPr/>
        </p:nvSpPr>
        <p:spPr bwMode="auto">
          <a:xfrm>
            <a:off x="6558957" y="3433009"/>
            <a:ext cx="702469" cy="300082"/>
          </a:xfrm>
          <a:prstGeom prst="rect">
            <a:avLst/>
          </a:prstGeom>
          <a:noFill/>
          <a:ln w="9525">
            <a:noFill/>
            <a:miter lim="800000"/>
            <a:headEnd/>
            <a:tailEnd/>
          </a:ln>
        </p:spPr>
        <p:txBody>
          <a:bodyPr>
            <a:spAutoFit/>
          </a:bodyPr>
          <a:lstStyle/>
          <a:p>
            <a:pPr>
              <a:spcBef>
                <a:spcPct val="50000"/>
              </a:spcBef>
            </a:pPr>
            <a:r>
              <a:rPr lang="sv-SE" sz="1350" b="1"/>
              <a:t>B</a:t>
            </a:r>
            <a:endParaRPr lang="en-US" sz="1350" b="1"/>
          </a:p>
        </p:txBody>
      </p:sp>
      <p:sp>
        <p:nvSpPr>
          <p:cNvPr id="29" name="Text Box 17"/>
          <p:cNvSpPr txBox="1">
            <a:spLocks noChangeArrowheads="1"/>
          </p:cNvSpPr>
          <p:nvPr/>
        </p:nvSpPr>
        <p:spPr bwMode="auto">
          <a:xfrm>
            <a:off x="7983554" y="2954427"/>
            <a:ext cx="702469" cy="300082"/>
          </a:xfrm>
          <a:prstGeom prst="rect">
            <a:avLst/>
          </a:prstGeom>
          <a:noFill/>
          <a:ln w="9525">
            <a:noFill/>
            <a:miter lim="800000"/>
            <a:headEnd/>
            <a:tailEnd/>
          </a:ln>
        </p:spPr>
        <p:txBody>
          <a:bodyPr>
            <a:spAutoFit/>
          </a:bodyPr>
          <a:lstStyle/>
          <a:p>
            <a:pPr>
              <a:spcBef>
                <a:spcPct val="50000"/>
              </a:spcBef>
            </a:pPr>
            <a:r>
              <a:rPr lang="sv-SE" sz="1350" b="1" dirty="0"/>
              <a:t>x</a:t>
            </a:r>
            <a:endParaRPr lang="en-US" sz="1350" b="1" dirty="0"/>
          </a:p>
        </p:txBody>
      </p:sp>
      <p:sp>
        <p:nvSpPr>
          <p:cNvPr id="30" name="Line 24"/>
          <p:cNvSpPr>
            <a:spLocks noChangeShapeType="1"/>
          </p:cNvSpPr>
          <p:nvPr/>
        </p:nvSpPr>
        <p:spPr bwMode="auto">
          <a:xfrm flipV="1">
            <a:off x="6853651" y="3148981"/>
            <a:ext cx="883405" cy="1"/>
          </a:xfrm>
          <a:prstGeom prst="line">
            <a:avLst/>
          </a:prstGeom>
          <a:noFill/>
          <a:ln w="9525">
            <a:solidFill>
              <a:schemeClr val="tx1"/>
            </a:solidFill>
            <a:round/>
            <a:headEnd type="triangle" w="med" len="med"/>
            <a:tailEnd type="triangle" w="med" len="med"/>
          </a:ln>
        </p:spPr>
        <p:txBody>
          <a:bodyPr/>
          <a:lstStyle/>
          <a:p>
            <a:endParaRPr lang="sv-SE" sz="1350"/>
          </a:p>
        </p:txBody>
      </p:sp>
      <p:sp>
        <p:nvSpPr>
          <p:cNvPr id="31" name="Line 25"/>
          <p:cNvSpPr>
            <a:spLocks noChangeShapeType="1"/>
          </p:cNvSpPr>
          <p:nvPr/>
        </p:nvSpPr>
        <p:spPr bwMode="auto">
          <a:xfrm>
            <a:off x="6878044" y="3563978"/>
            <a:ext cx="956529" cy="7187"/>
          </a:xfrm>
          <a:prstGeom prst="line">
            <a:avLst/>
          </a:prstGeom>
          <a:noFill/>
          <a:ln w="9525">
            <a:solidFill>
              <a:schemeClr val="tx1"/>
            </a:solidFill>
            <a:round/>
            <a:headEnd type="triangle" w="med" len="med"/>
            <a:tailEnd type="triangle" w="med" len="med"/>
          </a:ln>
        </p:spPr>
        <p:txBody>
          <a:bodyPr/>
          <a:lstStyle/>
          <a:p>
            <a:endParaRPr lang="sv-SE" sz="1350"/>
          </a:p>
        </p:txBody>
      </p:sp>
      <p:sp>
        <p:nvSpPr>
          <p:cNvPr id="32" name="TextBox 31"/>
          <p:cNvSpPr txBox="1"/>
          <p:nvPr/>
        </p:nvSpPr>
        <p:spPr>
          <a:xfrm>
            <a:off x="8193155" y="2965581"/>
            <a:ext cx="953311" cy="461665"/>
          </a:xfrm>
          <a:prstGeom prst="rect">
            <a:avLst/>
          </a:prstGeom>
          <a:noFill/>
        </p:spPr>
        <p:txBody>
          <a:bodyPr wrap="square" rtlCol="0">
            <a:spAutoFit/>
          </a:bodyPr>
          <a:lstStyle/>
          <a:p>
            <a:r>
              <a:rPr lang="sv-SE" sz="1200" dirty="0"/>
              <a:t>s</a:t>
            </a:r>
            <a:r>
              <a:rPr lang="sv-SE" sz="1200" dirty="0" smtClean="0"/>
              <a:t>kate (glide on ice) </a:t>
            </a:r>
            <a:endParaRPr lang="sv-SE" sz="1200" dirty="0"/>
          </a:p>
        </p:txBody>
      </p:sp>
      <p:sp>
        <p:nvSpPr>
          <p:cNvPr id="33" name="Text Box 17"/>
          <p:cNvSpPr txBox="1">
            <a:spLocks noChangeArrowheads="1"/>
          </p:cNvSpPr>
          <p:nvPr/>
        </p:nvSpPr>
        <p:spPr bwMode="auto">
          <a:xfrm>
            <a:off x="7960856" y="3457024"/>
            <a:ext cx="702469" cy="300082"/>
          </a:xfrm>
          <a:prstGeom prst="rect">
            <a:avLst/>
          </a:prstGeom>
          <a:noFill/>
          <a:ln w="9525">
            <a:noFill/>
            <a:miter lim="800000"/>
            <a:headEnd/>
            <a:tailEnd/>
          </a:ln>
        </p:spPr>
        <p:txBody>
          <a:bodyPr>
            <a:spAutoFit/>
          </a:bodyPr>
          <a:lstStyle/>
          <a:p>
            <a:pPr>
              <a:spcBef>
                <a:spcPct val="50000"/>
              </a:spcBef>
            </a:pPr>
            <a:r>
              <a:rPr lang="sv-SE" sz="1350" b="1" dirty="0" smtClean="0"/>
              <a:t>y</a:t>
            </a:r>
            <a:endParaRPr lang="en-US" sz="1350" b="1" dirty="0"/>
          </a:p>
        </p:txBody>
      </p:sp>
      <p:sp>
        <p:nvSpPr>
          <p:cNvPr id="34" name="TextBox 33"/>
          <p:cNvSpPr txBox="1"/>
          <p:nvPr/>
        </p:nvSpPr>
        <p:spPr>
          <a:xfrm>
            <a:off x="8170457" y="3468178"/>
            <a:ext cx="953311" cy="276999"/>
          </a:xfrm>
          <a:prstGeom prst="rect">
            <a:avLst/>
          </a:prstGeom>
          <a:noFill/>
        </p:spPr>
        <p:txBody>
          <a:bodyPr wrap="square" rtlCol="0">
            <a:spAutoFit/>
          </a:bodyPr>
          <a:lstStyle/>
          <a:p>
            <a:r>
              <a:rPr lang="sv-SE" sz="1200" dirty="0" smtClean="0"/>
              <a:t>skate (fish)</a:t>
            </a:r>
            <a:endParaRPr lang="sv-SE" sz="1200" dirty="0"/>
          </a:p>
        </p:txBody>
      </p:sp>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4318000"/>
            <a:ext cx="609600" cy="609600"/>
          </a:xfrm>
          <a:prstGeom prst="rect">
            <a:avLst/>
          </a:prstGeom>
        </p:spPr>
      </p:pic>
    </p:spTree>
    <p:custDataLst>
      <p:tags r:id="rId1"/>
    </p:custDataLst>
    <p:extLst>
      <p:ext uri="{BB962C8B-B14F-4D97-AF65-F5344CB8AC3E}">
        <p14:creationId xmlns:p14="http://schemas.microsoft.com/office/powerpoint/2010/main" val="2186328707"/>
      </p:ext>
    </p:extLst>
  </p:cSld>
  <p:clrMapOvr>
    <a:masterClrMapping/>
  </p:clrMapOvr>
  <mc:AlternateContent xmlns:mc="http://schemas.openxmlformats.org/markup-compatibility/2006" xmlns:p14="http://schemas.microsoft.com/office/powerpoint/2010/main">
    <mc:Choice Requires="p14">
      <p:transition spd="slow" p14:dur="2000" advTm="112493"/>
    </mc:Choice>
    <mc:Fallback xmlns="">
      <p:transition spd="slow" advTm="1124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6468894" y="3192623"/>
            <a:ext cx="1750978" cy="1734977"/>
          </a:xfrm>
          <a:prstGeom prst="ellipse">
            <a:avLst/>
          </a:prstGeom>
          <a:ln>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3" name="Content Placeholder 2"/>
          <p:cNvSpPr>
            <a:spLocks noGrp="1"/>
          </p:cNvSpPr>
          <p:nvPr>
            <p:ph idx="1"/>
          </p:nvPr>
        </p:nvSpPr>
        <p:spPr>
          <a:xfrm>
            <a:off x="792000" y="1275534"/>
            <a:ext cx="4653270" cy="3240432"/>
          </a:xfrm>
        </p:spPr>
        <p:txBody>
          <a:bodyPr>
            <a:noAutofit/>
          </a:bodyPr>
          <a:lstStyle/>
          <a:p>
            <a:r>
              <a:rPr lang="sv-SE" sz="1800" dirty="0" smtClean="0"/>
              <a:t>Extensions is the thing to which the concept (meaning</a:t>
            </a:r>
            <a:r>
              <a:rPr lang="sv-SE" sz="1800" smtClean="0"/>
              <a:t>) correspond</a:t>
            </a:r>
            <a:r>
              <a:rPr lang="sv-SE" sz="1800" dirty="0" smtClean="0"/>
              <a:t>, such as a physical thing </a:t>
            </a:r>
            <a:endParaRPr lang="en-US" sz="1800" dirty="0" smtClean="0"/>
          </a:p>
        </p:txBody>
      </p:sp>
      <p:sp>
        <p:nvSpPr>
          <p:cNvPr id="6" name="Rectangle 5"/>
          <p:cNvSpPr/>
          <p:nvPr/>
        </p:nvSpPr>
        <p:spPr>
          <a:xfrm>
            <a:off x="7654247" y="0"/>
            <a:ext cx="1387011" cy="1224234"/>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8" name="Title 7"/>
          <p:cNvSpPr>
            <a:spLocks noGrp="1"/>
          </p:cNvSpPr>
          <p:nvPr>
            <p:ph type="title"/>
          </p:nvPr>
        </p:nvSpPr>
        <p:spPr>
          <a:xfrm>
            <a:off x="792000" y="627534"/>
            <a:ext cx="8352000" cy="596700"/>
          </a:xfrm>
        </p:spPr>
        <p:txBody>
          <a:bodyPr/>
          <a:lstStyle/>
          <a:p>
            <a:r>
              <a:rPr lang="sv-SE" dirty="0" smtClean="0"/>
              <a:t>Extension</a:t>
            </a:r>
            <a:r>
              <a:rPr lang="sv-SE" dirty="0"/>
              <a:t/>
            </a:r>
            <a:br>
              <a:rPr lang="sv-SE" dirty="0"/>
            </a:br>
            <a:endParaRPr lang="sv-SE" b="0" dirty="0"/>
          </a:p>
        </p:txBody>
      </p:sp>
      <p:sp>
        <p:nvSpPr>
          <p:cNvPr id="47" name="AutoShape 2"/>
          <p:cNvSpPr>
            <a:spLocks noChangeArrowheads="1"/>
          </p:cNvSpPr>
          <p:nvPr/>
        </p:nvSpPr>
        <p:spPr bwMode="auto">
          <a:xfrm>
            <a:off x="5443362" y="1619543"/>
            <a:ext cx="2106215" cy="1241822"/>
          </a:xfrm>
          <a:prstGeom prst="cloudCallout">
            <a:avLst>
              <a:gd name="adj1" fmla="val -70181"/>
              <a:gd name="adj2" fmla="val 55847"/>
            </a:avLst>
          </a:prstGeom>
          <a:solidFill>
            <a:schemeClr val="bg1"/>
          </a:solidFill>
          <a:ln w="9525">
            <a:solidFill>
              <a:schemeClr val="tx1"/>
            </a:solidFill>
            <a:round/>
            <a:headEnd/>
            <a:tailEnd/>
          </a:ln>
        </p:spPr>
        <p:txBody>
          <a:bodyPr/>
          <a:lstStyle/>
          <a:p>
            <a:pPr algn="ctr"/>
            <a:endParaRPr lang="sv-SE" sz="1350" b="1"/>
          </a:p>
        </p:txBody>
      </p:sp>
      <p:sp>
        <p:nvSpPr>
          <p:cNvPr id="48" name="Text Box 3"/>
          <p:cNvSpPr txBox="1">
            <a:spLocks noChangeArrowheads="1"/>
          </p:cNvSpPr>
          <p:nvPr/>
        </p:nvSpPr>
        <p:spPr bwMode="auto">
          <a:xfrm>
            <a:off x="7549577" y="1797519"/>
            <a:ext cx="1026319" cy="300082"/>
          </a:xfrm>
          <a:prstGeom prst="rect">
            <a:avLst/>
          </a:prstGeom>
          <a:noFill/>
          <a:ln w="9525">
            <a:noFill/>
            <a:miter lim="800000"/>
            <a:headEnd/>
            <a:tailEnd/>
          </a:ln>
        </p:spPr>
        <p:txBody>
          <a:bodyPr>
            <a:spAutoFit/>
          </a:bodyPr>
          <a:lstStyle/>
          <a:p>
            <a:pPr>
              <a:spcBef>
                <a:spcPct val="50000"/>
              </a:spcBef>
            </a:pPr>
            <a:r>
              <a:rPr lang="sv-SE" sz="1350" b="1" dirty="0" smtClean="0"/>
              <a:t>Concept</a:t>
            </a:r>
            <a:endParaRPr lang="en-US" sz="1350" b="1" dirty="0"/>
          </a:p>
        </p:txBody>
      </p:sp>
      <p:sp>
        <p:nvSpPr>
          <p:cNvPr id="49" name="Text Box 4"/>
          <p:cNvSpPr txBox="1">
            <a:spLocks noChangeArrowheads="1"/>
          </p:cNvSpPr>
          <p:nvPr/>
        </p:nvSpPr>
        <p:spPr bwMode="auto">
          <a:xfrm>
            <a:off x="2696342" y="3753958"/>
            <a:ext cx="594122" cy="300082"/>
          </a:xfrm>
          <a:prstGeom prst="rect">
            <a:avLst/>
          </a:prstGeom>
          <a:noFill/>
          <a:ln w="9525">
            <a:noFill/>
            <a:miter lim="800000"/>
            <a:headEnd/>
            <a:tailEnd/>
          </a:ln>
        </p:spPr>
        <p:txBody>
          <a:bodyPr>
            <a:spAutoFit/>
          </a:bodyPr>
          <a:lstStyle/>
          <a:p>
            <a:pPr>
              <a:spcBef>
                <a:spcPct val="50000"/>
              </a:spcBef>
            </a:pPr>
            <a:r>
              <a:rPr lang="sv-SE" sz="1350" b="1"/>
              <a:t>Term</a:t>
            </a:r>
            <a:endParaRPr lang="en-US" sz="1350" b="1"/>
          </a:p>
        </p:txBody>
      </p:sp>
      <p:graphicFrame>
        <p:nvGraphicFramePr>
          <p:cNvPr id="50" name="Object 5"/>
          <p:cNvGraphicFramePr>
            <a:graphicFrameLocks noChangeAspect="1"/>
          </p:cNvGraphicFramePr>
          <p:nvPr>
            <p:extLst>
              <p:ext uri="{D42A27DB-BD31-4B8C-83A1-F6EECF244321}">
                <p14:modId xmlns:p14="http://schemas.microsoft.com/office/powerpoint/2010/main" val="3450021312"/>
              </p:ext>
            </p:extLst>
          </p:nvPr>
        </p:nvGraphicFramePr>
        <p:xfrm>
          <a:off x="6172025" y="1947560"/>
          <a:ext cx="475059" cy="585788"/>
        </p:xfrm>
        <a:graphic>
          <a:graphicData uri="http://schemas.openxmlformats.org/presentationml/2006/ole">
            <mc:AlternateContent xmlns:mc="http://schemas.openxmlformats.org/markup-compatibility/2006">
              <mc:Choice xmlns:v="urn:schemas-microsoft-com:vml" Requires="v">
                <p:oleObj spid="_x0000_s10356" name="Visio" r:id="rId5" imgW="1586224" imgH="1520336" progId="Visio.Drawing.11">
                  <p:embed/>
                </p:oleObj>
              </mc:Choice>
              <mc:Fallback>
                <p:oleObj name="Visio" r:id="rId5" imgW="1586224" imgH="1520336" progId="Visio.Drawing.11">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72025" y="1947560"/>
                        <a:ext cx="475059" cy="585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1" name="Text Box 6"/>
          <p:cNvSpPr txBox="1">
            <a:spLocks noChangeArrowheads="1"/>
          </p:cNvSpPr>
          <p:nvPr/>
        </p:nvSpPr>
        <p:spPr bwMode="auto">
          <a:xfrm>
            <a:off x="2047451" y="4105193"/>
            <a:ext cx="1155762" cy="300082"/>
          </a:xfrm>
          <a:prstGeom prst="rect">
            <a:avLst/>
          </a:prstGeom>
          <a:noFill/>
          <a:ln w="15875">
            <a:solidFill>
              <a:schemeClr val="tx1"/>
            </a:solidFill>
            <a:miter lim="800000"/>
            <a:headEnd/>
            <a:tailEnd/>
          </a:ln>
        </p:spPr>
        <p:txBody>
          <a:bodyPr wrap="square">
            <a:spAutoFit/>
          </a:bodyPr>
          <a:lstStyle/>
          <a:p>
            <a:pPr>
              <a:spcBef>
                <a:spcPct val="50000"/>
              </a:spcBef>
            </a:pPr>
            <a:r>
              <a:rPr lang="sv-SE" sz="1350" b="1" dirty="0" smtClean="0"/>
              <a:t> ”Computer”</a:t>
            </a:r>
            <a:endParaRPr lang="sv-SE" sz="1350" b="1" dirty="0"/>
          </a:p>
        </p:txBody>
      </p:sp>
      <p:sp>
        <p:nvSpPr>
          <p:cNvPr id="52" name="Line 22"/>
          <p:cNvSpPr>
            <a:spLocks noChangeShapeType="1"/>
          </p:cNvSpPr>
          <p:nvPr/>
        </p:nvSpPr>
        <p:spPr bwMode="auto">
          <a:xfrm>
            <a:off x="5281457" y="3472508"/>
            <a:ext cx="1321429" cy="641777"/>
          </a:xfrm>
          <a:prstGeom prst="line">
            <a:avLst/>
          </a:prstGeom>
          <a:noFill/>
          <a:ln w="9525">
            <a:solidFill>
              <a:schemeClr val="tx1"/>
            </a:solidFill>
            <a:round/>
            <a:headEnd/>
            <a:tailEnd/>
          </a:ln>
        </p:spPr>
        <p:txBody>
          <a:bodyPr/>
          <a:lstStyle/>
          <a:p>
            <a:endParaRPr lang="sv-SE" sz="1350"/>
          </a:p>
        </p:txBody>
      </p:sp>
      <p:grpSp>
        <p:nvGrpSpPr>
          <p:cNvPr id="53" name="Group 36"/>
          <p:cNvGrpSpPr>
            <a:grpSpLocks/>
          </p:cNvGrpSpPr>
          <p:nvPr/>
        </p:nvGrpSpPr>
        <p:grpSpPr bwMode="auto">
          <a:xfrm>
            <a:off x="4509553" y="2946626"/>
            <a:ext cx="509587" cy="649288"/>
            <a:chOff x="1459" y="1674"/>
            <a:chExt cx="210" cy="549"/>
          </a:xfrm>
        </p:grpSpPr>
        <p:grpSp>
          <p:nvGrpSpPr>
            <p:cNvPr id="54" name="Group 37"/>
            <p:cNvGrpSpPr>
              <a:grpSpLocks/>
            </p:cNvGrpSpPr>
            <p:nvPr/>
          </p:nvGrpSpPr>
          <p:grpSpPr bwMode="auto">
            <a:xfrm>
              <a:off x="1489" y="1674"/>
              <a:ext cx="115" cy="95"/>
              <a:chOff x="1489" y="1674"/>
              <a:chExt cx="115" cy="95"/>
            </a:xfrm>
          </p:grpSpPr>
          <p:sp>
            <p:nvSpPr>
              <p:cNvPr id="62" name="Freeform 61"/>
              <p:cNvSpPr>
                <a:spLocks/>
              </p:cNvSpPr>
              <p:nvPr/>
            </p:nvSpPr>
            <p:spPr bwMode="auto">
              <a:xfrm>
                <a:off x="1530" y="1712"/>
                <a:ext cx="37" cy="57"/>
              </a:xfrm>
              <a:custGeom>
                <a:avLst/>
                <a:gdLst>
                  <a:gd name="T0" fmla="*/ 12 w 37"/>
                  <a:gd name="T1" fmla="*/ 52 h 57"/>
                  <a:gd name="T2" fmla="*/ 12 w 37"/>
                  <a:gd name="T3" fmla="*/ 44 h 57"/>
                  <a:gd name="T4" fmla="*/ 10 w 37"/>
                  <a:gd name="T5" fmla="*/ 35 h 57"/>
                  <a:gd name="T6" fmla="*/ 6 w 37"/>
                  <a:gd name="T7" fmla="*/ 29 h 57"/>
                  <a:gd name="T8" fmla="*/ 0 w 37"/>
                  <a:gd name="T9" fmla="*/ 20 h 57"/>
                  <a:gd name="T10" fmla="*/ 0 w 37"/>
                  <a:gd name="T11" fmla="*/ 14 h 57"/>
                  <a:gd name="T12" fmla="*/ 5 w 37"/>
                  <a:gd name="T13" fmla="*/ 6 h 57"/>
                  <a:gd name="T14" fmla="*/ 11 w 37"/>
                  <a:gd name="T15" fmla="*/ 1 h 57"/>
                  <a:gd name="T16" fmla="*/ 19 w 37"/>
                  <a:gd name="T17" fmla="*/ 0 h 57"/>
                  <a:gd name="T18" fmla="*/ 25 w 37"/>
                  <a:gd name="T19" fmla="*/ 1 h 57"/>
                  <a:gd name="T20" fmla="*/ 29 w 37"/>
                  <a:gd name="T21" fmla="*/ 2 h 57"/>
                  <a:gd name="T22" fmla="*/ 35 w 37"/>
                  <a:gd name="T23" fmla="*/ 7 h 57"/>
                  <a:gd name="T24" fmla="*/ 37 w 37"/>
                  <a:gd name="T25" fmla="*/ 14 h 57"/>
                  <a:gd name="T26" fmla="*/ 37 w 37"/>
                  <a:gd name="T27" fmla="*/ 20 h 57"/>
                  <a:gd name="T28" fmla="*/ 32 w 37"/>
                  <a:gd name="T29" fmla="*/ 27 h 57"/>
                  <a:gd name="T30" fmla="*/ 26 w 37"/>
                  <a:gd name="T31" fmla="*/ 35 h 57"/>
                  <a:gd name="T32" fmla="*/ 25 w 37"/>
                  <a:gd name="T33" fmla="*/ 44 h 57"/>
                  <a:gd name="T34" fmla="*/ 25 w 37"/>
                  <a:gd name="T35" fmla="*/ 47 h 57"/>
                  <a:gd name="T36" fmla="*/ 22 w 37"/>
                  <a:gd name="T37" fmla="*/ 54 h 57"/>
                  <a:gd name="T38" fmla="*/ 19 w 37"/>
                  <a:gd name="T39" fmla="*/ 57 h 57"/>
                  <a:gd name="T40" fmla="*/ 12 w 37"/>
                  <a:gd name="T41" fmla="*/ 52 h 5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7"/>
                  <a:gd name="T64" fmla="*/ 0 h 57"/>
                  <a:gd name="T65" fmla="*/ 37 w 37"/>
                  <a:gd name="T66" fmla="*/ 57 h 5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7" h="57">
                    <a:moveTo>
                      <a:pt x="12" y="52"/>
                    </a:moveTo>
                    <a:lnTo>
                      <a:pt x="12" y="44"/>
                    </a:lnTo>
                    <a:lnTo>
                      <a:pt x="10" y="35"/>
                    </a:lnTo>
                    <a:lnTo>
                      <a:pt x="6" y="29"/>
                    </a:lnTo>
                    <a:lnTo>
                      <a:pt x="0" y="20"/>
                    </a:lnTo>
                    <a:lnTo>
                      <a:pt x="0" y="14"/>
                    </a:lnTo>
                    <a:lnTo>
                      <a:pt x="5" y="6"/>
                    </a:lnTo>
                    <a:lnTo>
                      <a:pt x="11" y="1"/>
                    </a:lnTo>
                    <a:lnTo>
                      <a:pt x="19" y="0"/>
                    </a:lnTo>
                    <a:lnTo>
                      <a:pt x="25" y="1"/>
                    </a:lnTo>
                    <a:lnTo>
                      <a:pt x="29" y="2"/>
                    </a:lnTo>
                    <a:lnTo>
                      <a:pt x="35" y="7"/>
                    </a:lnTo>
                    <a:lnTo>
                      <a:pt x="37" y="14"/>
                    </a:lnTo>
                    <a:lnTo>
                      <a:pt x="37" y="20"/>
                    </a:lnTo>
                    <a:lnTo>
                      <a:pt x="32" y="27"/>
                    </a:lnTo>
                    <a:lnTo>
                      <a:pt x="26" y="35"/>
                    </a:lnTo>
                    <a:lnTo>
                      <a:pt x="25" y="44"/>
                    </a:lnTo>
                    <a:lnTo>
                      <a:pt x="25" y="47"/>
                    </a:lnTo>
                    <a:lnTo>
                      <a:pt x="22" y="54"/>
                    </a:lnTo>
                    <a:lnTo>
                      <a:pt x="19" y="57"/>
                    </a:lnTo>
                    <a:lnTo>
                      <a:pt x="12" y="52"/>
                    </a:lnTo>
                    <a:close/>
                  </a:path>
                </a:pathLst>
              </a:custGeom>
              <a:solidFill>
                <a:srgbClr val="FFFF00"/>
              </a:solidFill>
              <a:ln w="4763">
                <a:solidFill>
                  <a:srgbClr val="000000"/>
                </a:solidFill>
                <a:round/>
                <a:headEnd/>
                <a:tailEnd/>
              </a:ln>
            </p:spPr>
            <p:txBody>
              <a:bodyPr wrap="none" lIns="0" tIns="0" rIns="0" bIns="0">
                <a:spAutoFit/>
              </a:bodyPr>
              <a:lstStyle/>
              <a:p>
                <a:endParaRPr lang="sv-SE"/>
              </a:p>
            </p:txBody>
          </p:sp>
          <p:sp>
            <p:nvSpPr>
              <p:cNvPr id="63" name="Freeform 62"/>
              <p:cNvSpPr>
                <a:spLocks/>
              </p:cNvSpPr>
              <p:nvPr/>
            </p:nvSpPr>
            <p:spPr bwMode="auto">
              <a:xfrm>
                <a:off x="1489" y="1708"/>
                <a:ext cx="28" cy="11"/>
              </a:xfrm>
              <a:custGeom>
                <a:avLst/>
                <a:gdLst>
                  <a:gd name="T0" fmla="*/ 28 w 28"/>
                  <a:gd name="T1" fmla="*/ 11 h 11"/>
                  <a:gd name="T2" fmla="*/ 3 w 28"/>
                  <a:gd name="T3" fmla="*/ 8 h 11"/>
                  <a:gd name="T4" fmla="*/ 0 w 28"/>
                  <a:gd name="T5" fmla="*/ 4 h 11"/>
                  <a:gd name="T6" fmla="*/ 2 w 28"/>
                  <a:gd name="T7" fmla="*/ 0 h 11"/>
                  <a:gd name="T8" fmla="*/ 7 w 28"/>
                  <a:gd name="T9" fmla="*/ 0 h 11"/>
                  <a:gd name="T10" fmla="*/ 28 w 28"/>
                  <a:gd name="T11" fmla="*/ 11 h 11"/>
                  <a:gd name="T12" fmla="*/ 0 60000 65536"/>
                  <a:gd name="T13" fmla="*/ 0 60000 65536"/>
                  <a:gd name="T14" fmla="*/ 0 60000 65536"/>
                  <a:gd name="T15" fmla="*/ 0 60000 65536"/>
                  <a:gd name="T16" fmla="*/ 0 60000 65536"/>
                  <a:gd name="T17" fmla="*/ 0 60000 65536"/>
                  <a:gd name="T18" fmla="*/ 0 w 28"/>
                  <a:gd name="T19" fmla="*/ 0 h 11"/>
                  <a:gd name="T20" fmla="*/ 28 w 28"/>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28" h="11">
                    <a:moveTo>
                      <a:pt x="28" y="11"/>
                    </a:moveTo>
                    <a:lnTo>
                      <a:pt x="3" y="8"/>
                    </a:lnTo>
                    <a:lnTo>
                      <a:pt x="0" y="4"/>
                    </a:lnTo>
                    <a:lnTo>
                      <a:pt x="2" y="0"/>
                    </a:lnTo>
                    <a:lnTo>
                      <a:pt x="7" y="0"/>
                    </a:lnTo>
                    <a:lnTo>
                      <a:pt x="28"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p>
                <a:endParaRPr lang="sv-SE"/>
              </a:p>
            </p:txBody>
          </p:sp>
          <p:sp>
            <p:nvSpPr>
              <p:cNvPr id="64" name="Freeform 63"/>
              <p:cNvSpPr>
                <a:spLocks/>
              </p:cNvSpPr>
              <p:nvPr/>
            </p:nvSpPr>
            <p:spPr bwMode="auto">
              <a:xfrm>
                <a:off x="1517" y="1678"/>
                <a:ext cx="13" cy="19"/>
              </a:xfrm>
              <a:custGeom>
                <a:avLst/>
                <a:gdLst>
                  <a:gd name="T0" fmla="*/ 13 w 13"/>
                  <a:gd name="T1" fmla="*/ 19 h 19"/>
                  <a:gd name="T2" fmla="*/ 0 w 13"/>
                  <a:gd name="T3" fmla="*/ 6 h 19"/>
                  <a:gd name="T4" fmla="*/ 2 w 13"/>
                  <a:gd name="T5" fmla="*/ 3 h 19"/>
                  <a:gd name="T6" fmla="*/ 7 w 13"/>
                  <a:gd name="T7" fmla="*/ 0 h 19"/>
                  <a:gd name="T8" fmla="*/ 10 w 13"/>
                  <a:gd name="T9" fmla="*/ 4 h 19"/>
                  <a:gd name="T10" fmla="*/ 13 w 13"/>
                  <a:gd name="T11" fmla="*/ 19 h 19"/>
                  <a:gd name="T12" fmla="*/ 0 60000 65536"/>
                  <a:gd name="T13" fmla="*/ 0 60000 65536"/>
                  <a:gd name="T14" fmla="*/ 0 60000 65536"/>
                  <a:gd name="T15" fmla="*/ 0 60000 65536"/>
                  <a:gd name="T16" fmla="*/ 0 60000 65536"/>
                  <a:gd name="T17" fmla="*/ 0 60000 65536"/>
                  <a:gd name="T18" fmla="*/ 0 w 13"/>
                  <a:gd name="T19" fmla="*/ 0 h 19"/>
                  <a:gd name="T20" fmla="*/ 13 w 13"/>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13" h="19">
                    <a:moveTo>
                      <a:pt x="13" y="19"/>
                    </a:moveTo>
                    <a:lnTo>
                      <a:pt x="0" y="6"/>
                    </a:lnTo>
                    <a:lnTo>
                      <a:pt x="2" y="3"/>
                    </a:lnTo>
                    <a:lnTo>
                      <a:pt x="7" y="0"/>
                    </a:lnTo>
                    <a:lnTo>
                      <a:pt x="10" y="4"/>
                    </a:lnTo>
                    <a:lnTo>
                      <a:pt x="13" y="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p>
                <a:endParaRPr lang="sv-SE"/>
              </a:p>
            </p:txBody>
          </p:sp>
          <p:sp>
            <p:nvSpPr>
              <p:cNvPr id="65" name="Freeform 64"/>
              <p:cNvSpPr>
                <a:spLocks/>
              </p:cNvSpPr>
              <p:nvPr/>
            </p:nvSpPr>
            <p:spPr bwMode="auto">
              <a:xfrm>
                <a:off x="1557" y="1674"/>
                <a:ext cx="10" cy="22"/>
              </a:xfrm>
              <a:custGeom>
                <a:avLst/>
                <a:gdLst>
                  <a:gd name="T0" fmla="*/ 2 w 10"/>
                  <a:gd name="T1" fmla="*/ 22 h 22"/>
                  <a:gd name="T2" fmla="*/ 0 w 10"/>
                  <a:gd name="T3" fmla="*/ 5 h 22"/>
                  <a:gd name="T4" fmla="*/ 5 w 10"/>
                  <a:gd name="T5" fmla="*/ 0 h 22"/>
                  <a:gd name="T6" fmla="*/ 10 w 10"/>
                  <a:gd name="T7" fmla="*/ 2 h 22"/>
                  <a:gd name="T8" fmla="*/ 9 w 10"/>
                  <a:gd name="T9" fmla="*/ 7 h 22"/>
                  <a:gd name="T10" fmla="*/ 2 w 10"/>
                  <a:gd name="T11" fmla="*/ 22 h 22"/>
                  <a:gd name="T12" fmla="*/ 0 60000 65536"/>
                  <a:gd name="T13" fmla="*/ 0 60000 65536"/>
                  <a:gd name="T14" fmla="*/ 0 60000 65536"/>
                  <a:gd name="T15" fmla="*/ 0 60000 65536"/>
                  <a:gd name="T16" fmla="*/ 0 60000 65536"/>
                  <a:gd name="T17" fmla="*/ 0 60000 65536"/>
                  <a:gd name="T18" fmla="*/ 0 w 10"/>
                  <a:gd name="T19" fmla="*/ 0 h 22"/>
                  <a:gd name="T20" fmla="*/ 10 w 10"/>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10" h="22">
                    <a:moveTo>
                      <a:pt x="2" y="22"/>
                    </a:moveTo>
                    <a:lnTo>
                      <a:pt x="0" y="5"/>
                    </a:lnTo>
                    <a:lnTo>
                      <a:pt x="5" y="0"/>
                    </a:lnTo>
                    <a:lnTo>
                      <a:pt x="10" y="2"/>
                    </a:lnTo>
                    <a:lnTo>
                      <a:pt x="9" y="7"/>
                    </a:lnTo>
                    <a:lnTo>
                      <a:pt x="2"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p>
                <a:endParaRPr lang="sv-SE"/>
              </a:p>
            </p:txBody>
          </p:sp>
          <p:sp>
            <p:nvSpPr>
              <p:cNvPr id="66" name="Freeform 65"/>
              <p:cNvSpPr>
                <a:spLocks/>
              </p:cNvSpPr>
              <p:nvPr/>
            </p:nvSpPr>
            <p:spPr bwMode="auto">
              <a:xfrm>
                <a:off x="1577" y="1691"/>
                <a:ext cx="27" cy="13"/>
              </a:xfrm>
              <a:custGeom>
                <a:avLst/>
                <a:gdLst>
                  <a:gd name="T0" fmla="*/ 0 w 27"/>
                  <a:gd name="T1" fmla="*/ 13 h 13"/>
                  <a:gd name="T2" fmla="*/ 19 w 27"/>
                  <a:gd name="T3" fmla="*/ 0 h 13"/>
                  <a:gd name="T4" fmla="*/ 27 w 27"/>
                  <a:gd name="T5" fmla="*/ 3 h 13"/>
                  <a:gd name="T6" fmla="*/ 27 w 27"/>
                  <a:gd name="T7" fmla="*/ 7 h 13"/>
                  <a:gd name="T8" fmla="*/ 22 w 27"/>
                  <a:gd name="T9" fmla="*/ 10 h 13"/>
                  <a:gd name="T10" fmla="*/ 0 w 27"/>
                  <a:gd name="T11" fmla="*/ 13 h 13"/>
                  <a:gd name="T12" fmla="*/ 0 60000 65536"/>
                  <a:gd name="T13" fmla="*/ 0 60000 65536"/>
                  <a:gd name="T14" fmla="*/ 0 60000 65536"/>
                  <a:gd name="T15" fmla="*/ 0 60000 65536"/>
                  <a:gd name="T16" fmla="*/ 0 60000 65536"/>
                  <a:gd name="T17" fmla="*/ 0 60000 65536"/>
                  <a:gd name="T18" fmla="*/ 0 w 27"/>
                  <a:gd name="T19" fmla="*/ 0 h 13"/>
                  <a:gd name="T20" fmla="*/ 27 w 27"/>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27" h="13">
                    <a:moveTo>
                      <a:pt x="0" y="13"/>
                    </a:moveTo>
                    <a:lnTo>
                      <a:pt x="19" y="0"/>
                    </a:lnTo>
                    <a:lnTo>
                      <a:pt x="27" y="3"/>
                    </a:lnTo>
                    <a:lnTo>
                      <a:pt x="27" y="7"/>
                    </a:lnTo>
                    <a:lnTo>
                      <a:pt x="22" y="10"/>
                    </a:lnTo>
                    <a:lnTo>
                      <a:pt x="0"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p>
                <a:endParaRPr lang="sv-SE"/>
              </a:p>
            </p:txBody>
          </p:sp>
        </p:grpSp>
        <p:grpSp>
          <p:nvGrpSpPr>
            <p:cNvPr id="55" name="Group 43"/>
            <p:cNvGrpSpPr>
              <a:grpSpLocks/>
            </p:cNvGrpSpPr>
            <p:nvPr/>
          </p:nvGrpSpPr>
          <p:grpSpPr bwMode="auto">
            <a:xfrm>
              <a:off x="1459" y="1706"/>
              <a:ext cx="210" cy="517"/>
              <a:chOff x="1459" y="1706"/>
              <a:chExt cx="210" cy="517"/>
            </a:xfrm>
          </p:grpSpPr>
          <p:sp>
            <p:nvSpPr>
              <p:cNvPr id="56" name="Freeform 44"/>
              <p:cNvSpPr>
                <a:spLocks/>
              </p:cNvSpPr>
              <p:nvPr/>
            </p:nvSpPr>
            <p:spPr bwMode="auto">
              <a:xfrm>
                <a:off x="1496" y="1792"/>
                <a:ext cx="106" cy="90"/>
              </a:xfrm>
              <a:custGeom>
                <a:avLst/>
                <a:gdLst>
                  <a:gd name="T0" fmla="*/ 70 w 106"/>
                  <a:gd name="T1" fmla="*/ 25 h 90"/>
                  <a:gd name="T2" fmla="*/ 56 w 106"/>
                  <a:gd name="T3" fmla="*/ 9 h 90"/>
                  <a:gd name="T4" fmla="*/ 44 w 106"/>
                  <a:gd name="T5" fmla="*/ 0 h 90"/>
                  <a:gd name="T6" fmla="*/ 28 w 106"/>
                  <a:gd name="T7" fmla="*/ 0 h 90"/>
                  <a:gd name="T8" fmla="*/ 10 w 106"/>
                  <a:gd name="T9" fmla="*/ 5 h 90"/>
                  <a:gd name="T10" fmla="*/ 3 w 106"/>
                  <a:gd name="T11" fmla="*/ 15 h 90"/>
                  <a:gd name="T12" fmla="*/ 0 w 106"/>
                  <a:gd name="T13" fmla="*/ 29 h 90"/>
                  <a:gd name="T14" fmla="*/ 3 w 106"/>
                  <a:gd name="T15" fmla="*/ 47 h 90"/>
                  <a:gd name="T16" fmla="*/ 14 w 106"/>
                  <a:gd name="T17" fmla="*/ 67 h 90"/>
                  <a:gd name="T18" fmla="*/ 31 w 106"/>
                  <a:gd name="T19" fmla="*/ 80 h 90"/>
                  <a:gd name="T20" fmla="*/ 45 w 106"/>
                  <a:gd name="T21" fmla="*/ 87 h 90"/>
                  <a:gd name="T22" fmla="*/ 61 w 106"/>
                  <a:gd name="T23" fmla="*/ 90 h 90"/>
                  <a:gd name="T24" fmla="*/ 71 w 106"/>
                  <a:gd name="T25" fmla="*/ 86 h 90"/>
                  <a:gd name="T26" fmla="*/ 79 w 106"/>
                  <a:gd name="T27" fmla="*/ 80 h 90"/>
                  <a:gd name="T28" fmla="*/ 83 w 106"/>
                  <a:gd name="T29" fmla="*/ 67 h 90"/>
                  <a:gd name="T30" fmla="*/ 81 w 106"/>
                  <a:gd name="T31" fmla="*/ 52 h 90"/>
                  <a:gd name="T32" fmla="*/ 78 w 106"/>
                  <a:gd name="T33" fmla="*/ 39 h 90"/>
                  <a:gd name="T34" fmla="*/ 103 w 106"/>
                  <a:gd name="T35" fmla="*/ 25 h 90"/>
                  <a:gd name="T36" fmla="*/ 106 w 106"/>
                  <a:gd name="T37" fmla="*/ 20 h 90"/>
                  <a:gd name="T38" fmla="*/ 103 w 106"/>
                  <a:gd name="T39" fmla="*/ 17 h 90"/>
                  <a:gd name="T40" fmla="*/ 74 w 106"/>
                  <a:gd name="T41" fmla="*/ 32 h 90"/>
                  <a:gd name="T42" fmla="*/ 70 w 106"/>
                  <a:gd name="T43" fmla="*/ 25 h 9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90"/>
                  <a:gd name="T68" fmla="*/ 106 w 106"/>
                  <a:gd name="T69" fmla="*/ 90 h 9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90">
                    <a:moveTo>
                      <a:pt x="70" y="25"/>
                    </a:moveTo>
                    <a:lnTo>
                      <a:pt x="56" y="9"/>
                    </a:lnTo>
                    <a:lnTo>
                      <a:pt x="44" y="0"/>
                    </a:lnTo>
                    <a:lnTo>
                      <a:pt x="28" y="0"/>
                    </a:lnTo>
                    <a:lnTo>
                      <a:pt x="10" y="5"/>
                    </a:lnTo>
                    <a:lnTo>
                      <a:pt x="3" y="15"/>
                    </a:lnTo>
                    <a:lnTo>
                      <a:pt x="0" y="29"/>
                    </a:lnTo>
                    <a:lnTo>
                      <a:pt x="3" y="47"/>
                    </a:lnTo>
                    <a:lnTo>
                      <a:pt x="14" y="67"/>
                    </a:lnTo>
                    <a:lnTo>
                      <a:pt x="31" y="80"/>
                    </a:lnTo>
                    <a:lnTo>
                      <a:pt x="45" y="87"/>
                    </a:lnTo>
                    <a:lnTo>
                      <a:pt x="61" y="90"/>
                    </a:lnTo>
                    <a:lnTo>
                      <a:pt x="71" y="86"/>
                    </a:lnTo>
                    <a:lnTo>
                      <a:pt x="79" y="80"/>
                    </a:lnTo>
                    <a:lnTo>
                      <a:pt x="83" y="67"/>
                    </a:lnTo>
                    <a:lnTo>
                      <a:pt x="81" y="52"/>
                    </a:lnTo>
                    <a:lnTo>
                      <a:pt x="78" y="39"/>
                    </a:lnTo>
                    <a:lnTo>
                      <a:pt x="103" y="25"/>
                    </a:lnTo>
                    <a:lnTo>
                      <a:pt x="106" y="20"/>
                    </a:lnTo>
                    <a:lnTo>
                      <a:pt x="103" y="17"/>
                    </a:lnTo>
                    <a:lnTo>
                      <a:pt x="74" y="32"/>
                    </a:lnTo>
                    <a:lnTo>
                      <a:pt x="70"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p>
                <a:endParaRPr lang="sv-SE"/>
              </a:p>
            </p:txBody>
          </p:sp>
          <p:sp>
            <p:nvSpPr>
              <p:cNvPr id="57" name="Freeform 45"/>
              <p:cNvSpPr>
                <a:spLocks/>
              </p:cNvSpPr>
              <p:nvPr/>
            </p:nvSpPr>
            <p:spPr bwMode="auto">
              <a:xfrm>
                <a:off x="1572" y="1706"/>
                <a:ext cx="93" cy="202"/>
              </a:xfrm>
              <a:custGeom>
                <a:avLst/>
                <a:gdLst>
                  <a:gd name="T0" fmla="*/ 25 w 93"/>
                  <a:gd name="T1" fmla="*/ 170 h 202"/>
                  <a:gd name="T2" fmla="*/ 9 w 93"/>
                  <a:gd name="T3" fmla="*/ 182 h 202"/>
                  <a:gd name="T4" fmla="*/ 4 w 93"/>
                  <a:gd name="T5" fmla="*/ 185 h 202"/>
                  <a:gd name="T6" fmla="*/ 0 w 93"/>
                  <a:gd name="T7" fmla="*/ 193 h 202"/>
                  <a:gd name="T8" fmla="*/ 5 w 93"/>
                  <a:gd name="T9" fmla="*/ 201 h 202"/>
                  <a:gd name="T10" fmla="*/ 10 w 93"/>
                  <a:gd name="T11" fmla="*/ 202 h 202"/>
                  <a:gd name="T12" fmla="*/ 25 w 93"/>
                  <a:gd name="T13" fmla="*/ 197 h 202"/>
                  <a:gd name="T14" fmla="*/ 49 w 93"/>
                  <a:gd name="T15" fmla="*/ 182 h 202"/>
                  <a:gd name="T16" fmla="*/ 70 w 93"/>
                  <a:gd name="T17" fmla="*/ 162 h 202"/>
                  <a:gd name="T18" fmla="*/ 92 w 93"/>
                  <a:gd name="T19" fmla="*/ 141 h 202"/>
                  <a:gd name="T20" fmla="*/ 93 w 93"/>
                  <a:gd name="T21" fmla="*/ 132 h 202"/>
                  <a:gd name="T22" fmla="*/ 93 w 93"/>
                  <a:gd name="T23" fmla="*/ 107 h 202"/>
                  <a:gd name="T24" fmla="*/ 87 w 93"/>
                  <a:gd name="T25" fmla="*/ 68 h 202"/>
                  <a:gd name="T26" fmla="*/ 90 w 93"/>
                  <a:gd name="T27" fmla="*/ 46 h 202"/>
                  <a:gd name="T28" fmla="*/ 93 w 93"/>
                  <a:gd name="T29" fmla="*/ 37 h 202"/>
                  <a:gd name="T30" fmla="*/ 89 w 93"/>
                  <a:gd name="T31" fmla="*/ 33 h 202"/>
                  <a:gd name="T32" fmla="*/ 80 w 93"/>
                  <a:gd name="T33" fmla="*/ 28 h 202"/>
                  <a:gd name="T34" fmla="*/ 73 w 93"/>
                  <a:gd name="T35" fmla="*/ 26 h 202"/>
                  <a:gd name="T36" fmla="*/ 78 w 93"/>
                  <a:gd name="T37" fmla="*/ 3 h 202"/>
                  <a:gd name="T38" fmla="*/ 75 w 93"/>
                  <a:gd name="T39" fmla="*/ 0 h 202"/>
                  <a:gd name="T40" fmla="*/ 70 w 93"/>
                  <a:gd name="T41" fmla="*/ 1 h 202"/>
                  <a:gd name="T42" fmla="*/ 68 w 93"/>
                  <a:gd name="T43" fmla="*/ 27 h 202"/>
                  <a:gd name="T44" fmla="*/ 64 w 93"/>
                  <a:gd name="T45" fmla="*/ 35 h 202"/>
                  <a:gd name="T46" fmla="*/ 63 w 93"/>
                  <a:gd name="T47" fmla="*/ 38 h 202"/>
                  <a:gd name="T48" fmla="*/ 53 w 93"/>
                  <a:gd name="T49" fmla="*/ 35 h 202"/>
                  <a:gd name="T50" fmla="*/ 45 w 93"/>
                  <a:gd name="T51" fmla="*/ 35 h 202"/>
                  <a:gd name="T52" fmla="*/ 45 w 93"/>
                  <a:gd name="T53" fmla="*/ 40 h 202"/>
                  <a:gd name="T54" fmla="*/ 50 w 93"/>
                  <a:gd name="T55" fmla="*/ 43 h 202"/>
                  <a:gd name="T56" fmla="*/ 60 w 93"/>
                  <a:gd name="T57" fmla="*/ 43 h 202"/>
                  <a:gd name="T58" fmla="*/ 65 w 93"/>
                  <a:gd name="T59" fmla="*/ 47 h 202"/>
                  <a:gd name="T60" fmla="*/ 70 w 93"/>
                  <a:gd name="T61" fmla="*/ 55 h 202"/>
                  <a:gd name="T62" fmla="*/ 77 w 93"/>
                  <a:gd name="T63" fmla="*/ 67 h 202"/>
                  <a:gd name="T64" fmla="*/ 80 w 93"/>
                  <a:gd name="T65" fmla="*/ 92 h 202"/>
                  <a:gd name="T66" fmla="*/ 80 w 93"/>
                  <a:gd name="T67" fmla="*/ 115 h 202"/>
                  <a:gd name="T68" fmla="*/ 78 w 93"/>
                  <a:gd name="T69" fmla="*/ 133 h 202"/>
                  <a:gd name="T70" fmla="*/ 72 w 93"/>
                  <a:gd name="T71" fmla="*/ 141 h 202"/>
                  <a:gd name="T72" fmla="*/ 54 w 93"/>
                  <a:gd name="T73" fmla="*/ 152 h 202"/>
                  <a:gd name="T74" fmla="*/ 34 w 93"/>
                  <a:gd name="T75" fmla="*/ 162 h 202"/>
                  <a:gd name="T76" fmla="*/ 25 w 93"/>
                  <a:gd name="T77" fmla="*/ 170 h 20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3"/>
                  <a:gd name="T118" fmla="*/ 0 h 202"/>
                  <a:gd name="T119" fmla="*/ 93 w 93"/>
                  <a:gd name="T120" fmla="*/ 202 h 20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3" h="202">
                    <a:moveTo>
                      <a:pt x="25" y="170"/>
                    </a:moveTo>
                    <a:lnTo>
                      <a:pt x="9" y="182"/>
                    </a:lnTo>
                    <a:lnTo>
                      <a:pt x="4" y="185"/>
                    </a:lnTo>
                    <a:lnTo>
                      <a:pt x="0" y="193"/>
                    </a:lnTo>
                    <a:lnTo>
                      <a:pt x="5" y="201"/>
                    </a:lnTo>
                    <a:lnTo>
                      <a:pt x="10" y="202"/>
                    </a:lnTo>
                    <a:lnTo>
                      <a:pt x="25" y="197"/>
                    </a:lnTo>
                    <a:lnTo>
                      <a:pt x="49" y="182"/>
                    </a:lnTo>
                    <a:lnTo>
                      <a:pt x="70" y="162"/>
                    </a:lnTo>
                    <a:lnTo>
                      <a:pt x="92" y="141"/>
                    </a:lnTo>
                    <a:lnTo>
                      <a:pt x="93" y="132"/>
                    </a:lnTo>
                    <a:lnTo>
                      <a:pt x="93" y="107"/>
                    </a:lnTo>
                    <a:lnTo>
                      <a:pt x="87" y="68"/>
                    </a:lnTo>
                    <a:lnTo>
                      <a:pt x="90" y="46"/>
                    </a:lnTo>
                    <a:lnTo>
                      <a:pt x="93" y="37"/>
                    </a:lnTo>
                    <a:lnTo>
                      <a:pt x="89" y="33"/>
                    </a:lnTo>
                    <a:lnTo>
                      <a:pt x="80" y="28"/>
                    </a:lnTo>
                    <a:lnTo>
                      <a:pt x="73" y="26"/>
                    </a:lnTo>
                    <a:lnTo>
                      <a:pt x="78" y="3"/>
                    </a:lnTo>
                    <a:lnTo>
                      <a:pt x="75" y="0"/>
                    </a:lnTo>
                    <a:lnTo>
                      <a:pt x="70" y="1"/>
                    </a:lnTo>
                    <a:lnTo>
                      <a:pt x="68" y="27"/>
                    </a:lnTo>
                    <a:lnTo>
                      <a:pt x="64" y="35"/>
                    </a:lnTo>
                    <a:lnTo>
                      <a:pt x="63" y="38"/>
                    </a:lnTo>
                    <a:lnTo>
                      <a:pt x="53" y="35"/>
                    </a:lnTo>
                    <a:lnTo>
                      <a:pt x="45" y="35"/>
                    </a:lnTo>
                    <a:lnTo>
                      <a:pt x="45" y="40"/>
                    </a:lnTo>
                    <a:lnTo>
                      <a:pt x="50" y="43"/>
                    </a:lnTo>
                    <a:lnTo>
                      <a:pt x="60" y="43"/>
                    </a:lnTo>
                    <a:lnTo>
                      <a:pt x="65" y="47"/>
                    </a:lnTo>
                    <a:lnTo>
                      <a:pt x="70" y="55"/>
                    </a:lnTo>
                    <a:lnTo>
                      <a:pt x="77" y="67"/>
                    </a:lnTo>
                    <a:lnTo>
                      <a:pt x="80" y="92"/>
                    </a:lnTo>
                    <a:lnTo>
                      <a:pt x="80" y="115"/>
                    </a:lnTo>
                    <a:lnTo>
                      <a:pt x="78" y="133"/>
                    </a:lnTo>
                    <a:lnTo>
                      <a:pt x="72" y="141"/>
                    </a:lnTo>
                    <a:lnTo>
                      <a:pt x="54" y="152"/>
                    </a:lnTo>
                    <a:lnTo>
                      <a:pt x="34" y="162"/>
                    </a:lnTo>
                    <a:lnTo>
                      <a:pt x="25" y="17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p>
                <a:endParaRPr lang="sv-SE"/>
              </a:p>
            </p:txBody>
          </p:sp>
          <p:sp>
            <p:nvSpPr>
              <p:cNvPr id="58" name="Freeform 46"/>
              <p:cNvSpPr>
                <a:spLocks/>
              </p:cNvSpPr>
              <p:nvPr/>
            </p:nvSpPr>
            <p:spPr bwMode="auto">
              <a:xfrm>
                <a:off x="1459" y="1892"/>
                <a:ext cx="85" cy="121"/>
              </a:xfrm>
              <a:custGeom>
                <a:avLst/>
                <a:gdLst>
                  <a:gd name="T0" fmla="*/ 85 w 85"/>
                  <a:gd name="T1" fmla="*/ 4 h 121"/>
                  <a:gd name="T2" fmla="*/ 76 w 85"/>
                  <a:gd name="T3" fmla="*/ 0 h 121"/>
                  <a:gd name="T4" fmla="*/ 56 w 85"/>
                  <a:gd name="T5" fmla="*/ 1 h 121"/>
                  <a:gd name="T6" fmla="*/ 38 w 85"/>
                  <a:gd name="T7" fmla="*/ 12 h 121"/>
                  <a:gd name="T8" fmla="*/ 15 w 85"/>
                  <a:gd name="T9" fmla="*/ 36 h 121"/>
                  <a:gd name="T10" fmla="*/ 1 w 85"/>
                  <a:gd name="T11" fmla="*/ 55 h 121"/>
                  <a:gd name="T12" fmla="*/ 0 w 85"/>
                  <a:gd name="T13" fmla="*/ 61 h 121"/>
                  <a:gd name="T14" fmla="*/ 7 w 85"/>
                  <a:gd name="T15" fmla="*/ 74 h 121"/>
                  <a:gd name="T16" fmla="*/ 21 w 85"/>
                  <a:gd name="T17" fmla="*/ 80 h 121"/>
                  <a:gd name="T18" fmla="*/ 38 w 85"/>
                  <a:gd name="T19" fmla="*/ 86 h 121"/>
                  <a:gd name="T20" fmla="*/ 52 w 85"/>
                  <a:gd name="T21" fmla="*/ 90 h 121"/>
                  <a:gd name="T22" fmla="*/ 60 w 85"/>
                  <a:gd name="T23" fmla="*/ 95 h 121"/>
                  <a:gd name="T24" fmla="*/ 56 w 85"/>
                  <a:gd name="T25" fmla="*/ 102 h 121"/>
                  <a:gd name="T26" fmla="*/ 46 w 85"/>
                  <a:gd name="T27" fmla="*/ 111 h 121"/>
                  <a:gd name="T28" fmla="*/ 33 w 85"/>
                  <a:gd name="T29" fmla="*/ 112 h 121"/>
                  <a:gd name="T30" fmla="*/ 23 w 85"/>
                  <a:gd name="T31" fmla="*/ 110 h 121"/>
                  <a:gd name="T32" fmla="*/ 18 w 85"/>
                  <a:gd name="T33" fmla="*/ 112 h 121"/>
                  <a:gd name="T34" fmla="*/ 18 w 85"/>
                  <a:gd name="T35" fmla="*/ 117 h 121"/>
                  <a:gd name="T36" fmla="*/ 30 w 85"/>
                  <a:gd name="T37" fmla="*/ 121 h 121"/>
                  <a:gd name="T38" fmla="*/ 46 w 85"/>
                  <a:gd name="T39" fmla="*/ 121 h 121"/>
                  <a:gd name="T40" fmla="*/ 60 w 85"/>
                  <a:gd name="T41" fmla="*/ 117 h 121"/>
                  <a:gd name="T42" fmla="*/ 68 w 85"/>
                  <a:gd name="T43" fmla="*/ 112 h 121"/>
                  <a:gd name="T44" fmla="*/ 72 w 85"/>
                  <a:gd name="T45" fmla="*/ 105 h 121"/>
                  <a:gd name="T46" fmla="*/ 76 w 85"/>
                  <a:gd name="T47" fmla="*/ 96 h 121"/>
                  <a:gd name="T48" fmla="*/ 70 w 85"/>
                  <a:gd name="T49" fmla="*/ 89 h 121"/>
                  <a:gd name="T50" fmla="*/ 52 w 85"/>
                  <a:gd name="T51" fmla="*/ 84 h 121"/>
                  <a:gd name="T52" fmla="*/ 36 w 85"/>
                  <a:gd name="T53" fmla="*/ 79 h 121"/>
                  <a:gd name="T54" fmla="*/ 18 w 85"/>
                  <a:gd name="T55" fmla="*/ 71 h 121"/>
                  <a:gd name="T56" fmla="*/ 16 w 85"/>
                  <a:gd name="T57" fmla="*/ 64 h 121"/>
                  <a:gd name="T58" fmla="*/ 18 w 85"/>
                  <a:gd name="T59" fmla="*/ 51 h 121"/>
                  <a:gd name="T60" fmla="*/ 30 w 85"/>
                  <a:gd name="T61" fmla="*/ 36 h 121"/>
                  <a:gd name="T62" fmla="*/ 43 w 85"/>
                  <a:gd name="T63" fmla="*/ 27 h 121"/>
                  <a:gd name="T64" fmla="*/ 67 w 85"/>
                  <a:gd name="T65" fmla="*/ 20 h 121"/>
                  <a:gd name="T66" fmla="*/ 85 w 85"/>
                  <a:gd name="T67" fmla="*/ 17 h 121"/>
                  <a:gd name="T68" fmla="*/ 85 w 85"/>
                  <a:gd name="T69" fmla="*/ 9 h 121"/>
                  <a:gd name="T70" fmla="*/ 85 w 85"/>
                  <a:gd name="T71" fmla="*/ 4 h 12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5"/>
                  <a:gd name="T109" fmla="*/ 0 h 121"/>
                  <a:gd name="T110" fmla="*/ 85 w 85"/>
                  <a:gd name="T111" fmla="*/ 121 h 12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5" h="121">
                    <a:moveTo>
                      <a:pt x="85" y="4"/>
                    </a:moveTo>
                    <a:lnTo>
                      <a:pt x="76" y="0"/>
                    </a:lnTo>
                    <a:lnTo>
                      <a:pt x="56" y="1"/>
                    </a:lnTo>
                    <a:lnTo>
                      <a:pt x="38" y="12"/>
                    </a:lnTo>
                    <a:lnTo>
                      <a:pt x="15" y="36"/>
                    </a:lnTo>
                    <a:lnTo>
                      <a:pt x="1" y="55"/>
                    </a:lnTo>
                    <a:lnTo>
                      <a:pt x="0" y="61"/>
                    </a:lnTo>
                    <a:lnTo>
                      <a:pt x="7" y="74"/>
                    </a:lnTo>
                    <a:lnTo>
                      <a:pt x="21" y="80"/>
                    </a:lnTo>
                    <a:lnTo>
                      <a:pt x="38" y="86"/>
                    </a:lnTo>
                    <a:lnTo>
                      <a:pt x="52" y="90"/>
                    </a:lnTo>
                    <a:lnTo>
                      <a:pt x="60" y="95"/>
                    </a:lnTo>
                    <a:lnTo>
                      <a:pt x="56" y="102"/>
                    </a:lnTo>
                    <a:lnTo>
                      <a:pt x="46" y="111"/>
                    </a:lnTo>
                    <a:lnTo>
                      <a:pt x="33" y="112"/>
                    </a:lnTo>
                    <a:lnTo>
                      <a:pt x="23" y="110"/>
                    </a:lnTo>
                    <a:lnTo>
                      <a:pt x="18" y="112"/>
                    </a:lnTo>
                    <a:lnTo>
                      <a:pt x="18" y="117"/>
                    </a:lnTo>
                    <a:lnTo>
                      <a:pt x="30" y="121"/>
                    </a:lnTo>
                    <a:lnTo>
                      <a:pt x="46" y="121"/>
                    </a:lnTo>
                    <a:lnTo>
                      <a:pt x="60" y="117"/>
                    </a:lnTo>
                    <a:lnTo>
                      <a:pt x="68" y="112"/>
                    </a:lnTo>
                    <a:lnTo>
                      <a:pt x="72" y="105"/>
                    </a:lnTo>
                    <a:lnTo>
                      <a:pt x="76" y="96"/>
                    </a:lnTo>
                    <a:lnTo>
                      <a:pt x="70" y="89"/>
                    </a:lnTo>
                    <a:lnTo>
                      <a:pt x="52" y="84"/>
                    </a:lnTo>
                    <a:lnTo>
                      <a:pt x="36" y="79"/>
                    </a:lnTo>
                    <a:lnTo>
                      <a:pt x="18" y="71"/>
                    </a:lnTo>
                    <a:lnTo>
                      <a:pt x="16" y="64"/>
                    </a:lnTo>
                    <a:lnTo>
                      <a:pt x="18" y="51"/>
                    </a:lnTo>
                    <a:lnTo>
                      <a:pt x="30" y="36"/>
                    </a:lnTo>
                    <a:lnTo>
                      <a:pt x="43" y="27"/>
                    </a:lnTo>
                    <a:lnTo>
                      <a:pt x="67" y="20"/>
                    </a:lnTo>
                    <a:lnTo>
                      <a:pt x="85" y="17"/>
                    </a:lnTo>
                    <a:lnTo>
                      <a:pt x="85" y="9"/>
                    </a:lnTo>
                    <a:lnTo>
                      <a:pt x="85"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p>
                <a:endParaRPr lang="sv-SE"/>
              </a:p>
            </p:txBody>
          </p:sp>
          <p:sp>
            <p:nvSpPr>
              <p:cNvPr id="59" name="Freeform 47"/>
              <p:cNvSpPr>
                <a:spLocks/>
              </p:cNvSpPr>
              <p:nvPr/>
            </p:nvSpPr>
            <p:spPr bwMode="auto">
              <a:xfrm>
                <a:off x="1527" y="1886"/>
                <a:ext cx="79" cy="149"/>
              </a:xfrm>
              <a:custGeom>
                <a:avLst/>
                <a:gdLst>
                  <a:gd name="T0" fmla="*/ 69 w 79"/>
                  <a:gd name="T1" fmla="*/ 47 h 149"/>
                  <a:gd name="T2" fmla="*/ 60 w 79"/>
                  <a:gd name="T3" fmla="*/ 18 h 149"/>
                  <a:gd name="T4" fmla="*/ 52 w 79"/>
                  <a:gd name="T5" fmla="*/ 5 h 149"/>
                  <a:gd name="T6" fmla="*/ 32 w 79"/>
                  <a:gd name="T7" fmla="*/ 0 h 149"/>
                  <a:gd name="T8" fmla="*/ 13 w 79"/>
                  <a:gd name="T9" fmla="*/ 2 h 149"/>
                  <a:gd name="T10" fmla="*/ 4 w 79"/>
                  <a:gd name="T11" fmla="*/ 16 h 149"/>
                  <a:gd name="T12" fmla="*/ 7 w 79"/>
                  <a:gd name="T13" fmla="*/ 35 h 149"/>
                  <a:gd name="T14" fmla="*/ 10 w 79"/>
                  <a:gd name="T15" fmla="*/ 63 h 149"/>
                  <a:gd name="T16" fmla="*/ 10 w 79"/>
                  <a:gd name="T17" fmla="*/ 90 h 149"/>
                  <a:gd name="T18" fmla="*/ 4 w 79"/>
                  <a:gd name="T19" fmla="*/ 112 h 149"/>
                  <a:gd name="T20" fmla="*/ 0 w 79"/>
                  <a:gd name="T21" fmla="*/ 126 h 149"/>
                  <a:gd name="T22" fmla="*/ 3 w 79"/>
                  <a:gd name="T23" fmla="*/ 136 h 149"/>
                  <a:gd name="T24" fmla="*/ 13 w 79"/>
                  <a:gd name="T25" fmla="*/ 142 h 149"/>
                  <a:gd name="T26" fmla="*/ 23 w 79"/>
                  <a:gd name="T27" fmla="*/ 147 h 149"/>
                  <a:gd name="T28" fmla="*/ 35 w 79"/>
                  <a:gd name="T29" fmla="*/ 149 h 149"/>
                  <a:gd name="T30" fmla="*/ 50 w 79"/>
                  <a:gd name="T31" fmla="*/ 149 h 149"/>
                  <a:gd name="T32" fmla="*/ 67 w 79"/>
                  <a:gd name="T33" fmla="*/ 138 h 149"/>
                  <a:gd name="T34" fmla="*/ 79 w 79"/>
                  <a:gd name="T35" fmla="*/ 115 h 149"/>
                  <a:gd name="T36" fmla="*/ 78 w 79"/>
                  <a:gd name="T37" fmla="*/ 93 h 149"/>
                  <a:gd name="T38" fmla="*/ 70 w 79"/>
                  <a:gd name="T39" fmla="*/ 68 h 149"/>
                  <a:gd name="T40" fmla="*/ 69 w 79"/>
                  <a:gd name="T41" fmla="*/ 47 h 14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9"/>
                  <a:gd name="T64" fmla="*/ 0 h 149"/>
                  <a:gd name="T65" fmla="*/ 79 w 79"/>
                  <a:gd name="T66" fmla="*/ 149 h 14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9" h="149">
                    <a:moveTo>
                      <a:pt x="69" y="47"/>
                    </a:moveTo>
                    <a:lnTo>
                      <a:pt x="60" y="18"/>
                    </a:lnTo>
                    <a:lnTo>
                      <a:pt x="52" y="5"/>
                    </a:lnTo>
                    <a:lnTo>
                      <a:pt x="32" y="0"/>
                    </a:lnTo>
                    <a:lnTo>
                      <a:pt x="13" y="2"/>
                    </a:lnTo>
                    <a:lnTo>
                      <a:pt x="4" y="16"/>
                    </a:lnTo>
                    <a:lnTo>
                      <a:pt x="7" y="35"/>
                    </a:lnTo>
                    <a:lnTo>
                      <a:pt x="10" y="63"/>
                    </a:lnTo>
                    <a:lnTo>
                      <a:pt x="10" y="90"/>
                    </a:lnTo>
                    <a:lnTo>
                      <a:pt x="4" y="112"/>
                    </a:lnTo>
                    <a:lnTo>
                      <a:pt x="0" y="126"/>
                    </a:lnTo>
                    <a:lnTo>
                      <a:pt x="3" y="136"/>
                    </a:lnTo>
                    <a:lnTo>
                      <a:pt x="13" y="142"/>
                    </a:lnTo>
                    <a:lnTo>
                      <a:pt x="23" y="147"/>
                    </a:lnTo>
                    <a:lnTo>
                      <a:pt x="35" y="149"/>
                    </a:lnTo>
                    <a:lnTo>
                      <a:pt x="50" y="149"/>
                    </a:lnTo>
                    <a:lnTo>
                      <a:pt x="67" y="138"/>
                    </a:lnTo>
                    <a:lnTo>
                      <a:pt x="79" y="115"/>
                    </a:lnTo>
                    <a:lnTo>
                      <a:pt x="78" y="93"/>
                    </a:lnTo>
                    <a:lnTo>
                      <a:pt x="70" y="68"/>
                    </a:lnTo>
                    <a:lnTo>
                      <a:pt x="69" y="4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spAutoFit/>
              </a:bodyPr>
              <a:lstStyle/>
              <a:p>
                <a:endParaRPr lang="sv-SE"/>
              </a:p>
            </p:txBody>
          </p:sp>
          <p:sp>
            <p:nvSpPr>
              <p:cNvPr id="60" name="Freeform 48"/>
              <p:cNvSpPr>
                <a:spLocks/>
              </p:cNvSpPr>
              <p:nvPr/>
            </p:nvSpPr>
            <p:spPr bwMode="auto">
              <a:xfrm>
                <a:off x="1505" y="2007"/>
                <a:ext cx="60" cy="216"/>
              </a:xfrm>
              <a:custGeom>
                <a:avLst/>
                <a:gdLst>
                  <a:gd name="T0" fmla="*/ 56 w 60"/>
                  <a:gd name="T1" fmla="*/ 3 h 216"/>
                  <a:gd name="T2" fmla="*/ 41 w 60"/>
                  <a:gd name="T3" fmla="*/ 0 h 216"/>
                  <a:gd name="T4" fmla="*/ 32 w 60"/>
                  <a:gd name="T5" fmla="*/ 3 h 216"/>
                  <a:gd name="T6" fmla="*/ 29 w 60"/>
                  <a:gd name="T7" fmla="*/ 15 h 216"/>
                  <a:gd name="T8" fmla="*/ 32 w 60"/>
                  <a:gd name="T9" fmla="*/ 76 h 216"/>
                  <a:gd name="T10" fmla="*/ 32 w 60"/>
                  <a:gd name="T11" fmla="*/ 91 h 216"/>
                  <a:gd name="T12" fmla="*/ 26 w 60"/>
                  <a:gd name="T13" fmla="*/ 118 h 216"/>
                  <a:gd name="T14" fmla="*/ 25 w 60"/>
                  <a:gd name="T15" fmla="*/ 150 h 216"/>
                  <a:gd name="T16" fmla="*/ 29 w 60"/>
                  <a:gd name="T17" fmla="*/ 165 h 216"/>
                  <a:gd name="T18" fmla="*/ 25 w 60"/>
                  <a:gd name="T19" fmla="*/ 175 h 216"/>
                  <a:gd name="T20" fmla="*/ 6 w 60"/>
                  <a:gd name="T21" fmla="*/ 187 h 216"/>
                  <a:gd name="T22" fmla="*/ 0 w 60"/>
                  <a:gd name="T23" fmla="*/ 205 h 216"/>
                  <a:gd name="T24" fmla="*/ 0 w 60"/>
                  <a:gd name="T25" fmla="*/ 211 h 216"/>
                  <a:gd name="T26" fmla="*/ 15 w 60"/>
                  <a:gd name="T27" fmla="*/ 216 h 216"/>
                  <a:gd name="T28" fmla="*/ 19 w 60"/>
                  <a:gd name="T29" fmla="*/ 213 h 216"/>
                  <a:gd name="T30" fmla="*/ 20 w 60"/>
                  <a:gd name="T31" fmla="*/ 203 h 216"/>
                  <a:gd name="T32" fmla="*/ 25 w 60"/>
                  <a:gd name="T33" fmla="*/ 188 h 216"/>
                  <a:gd name="T34" fmla="*/ 31 w 60"/>
                  <a:gd name="T35" fmla="*/ 182 h 216"/>
                  <a:gd name="T36" fmla="*/ 39 w 60"/>
                  <a:gd name="T37" fmla="*/ 177 h 216"/>
                  <a:gd name="T38" fmla="*/ 45 w 60"/>
                  <a:gd name="T39" fmla="*/ 172 h 216"/>
                  <a:gd name="T40" fmla="*/ 47 w 60"/>
                  <a:gd name="T41" fmla="*/ 167 h 216"/>
                  <a:gd name="T42" fmla="*/ 42 w 60"/>
                  <a:gd name="T43" fmla="*/ 162 h 216"/>
                  <a:gd name="T44" fmla="*/ 39 w 60"/>
                  <a:gd name="T45" fmla="*/ 158 h 216"/>
                  <a:gd name="T46" fmla="*/ 35 w 60"/>
                  <a:gd name="T47" fmla="*/ 146 h 216"/>
                  <a:gd name="T48" fmla="*/ 39 w 60"/>
                  <a:gd name="T49" fmla="*/ 117 h 216"/>
                  <a:gd name="T50" fmla="*/ 47 w 60"/>
                  <a:gd name="T51" fmla="*/ 83 h 216"/>
                  <a:gd name="T52" fmla="*/ 56 w 60"/>
                  <a:gd name="T53" fmla="*/ 58 h 216"/>
                  <a:gd name="T54" fmla="*/ 60 w 60"/>
                  <a:gd name="T55" fmla="*/ 26 h 216"/>
                  <a:gd name="T56" fmla="*/ 56 w 60"/>
                  <a:gd name="T57" fmla="*/ 3 h 21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0"/>
                  <a:gd name="T88" fmla="*/ 0 h 216"/>
                  <a:gd name="T89" fmla="*/ 60 w 60"/>
                  <a:gd name="T90" fmla="*/ 216 h 21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0" h="216">
                    <a:moveTo>
                      <a:pt x="56" y="3"/>
                    </a:moveTo>
                    <a:lnTo>
                      <a:pt x="41" y="0"/>
                    </a:lnTo>
                    <a:lnTo>
                      <a:pt x="32" y="3"/>
                    </a:lnTo>
                    <a:lnTo>
                      <a:pt x="29" y="15"/>
                    </a:lnTo>
                    <a:lnTo>
                      <a:pt x="32" y="76"/>
                    </a:lnTo>
                    <a:lnTo>
                      <a:pt x="32" y="91"/>
                    </a:lnTo>
                    <a:lnTo>
                      <a:pt x="26" y="118"/>
                    </a:lnTo>
                    <a:lnTo>
                      <a:pt x="25" y="150"/>
                    </a:lnTo>
                    <a:lnTo>
                      <a:pt x="29" y="165"/>
                    </a:lnTo>
                    <a:lnTo>
                      <a:pt x="25" y="175"/>
                    </a:lnTo>
                    <a:lnTo>
                      <a:pt x="6" y="187"/>
                    </a:lnTo>
                    <a:lnTo>
                      <a:pt x="0" y="205"/>
                    </a:lnTo>
                    <a:lnTo>
                      <a:pt x="0" y="211"/>
                    </a:lnTo>
                    <a:lnTo>
                      <a:pt x="15" y="216"/>
                    </a:lnTo>
                    <a:lnTo>
                      <a:pt x="19" y="213"/>
                    </a:lnTo>
                    <a:lnTo>
                      <a:pt x="20" y="203"/>
                    </a:lnTo>
                    <a:lnTo>
                      <a:pt x="25" y="188"/>
                    </a:lnTo>
                    <a:lnTo>
                      <a:pt x="31" y="182"/>
                    </a:lnTo>
                    <a:lnTo>
                      <a:pt x="39" y="177"/>
                    </a:lnTo>
                    <a:lnTo>
                      <a:pt x="45" y="172"/>
                    </a:lnTo>
                    <a:lnTo>
                      <a:pt x="47" y="167"/>
                    </a:lnTo>
                    <a:lnTo>
                      <a:pt x="42" y="162"/>
                    </a:lnTo>
                    <a:lnTo>
                      <a:pt x="39" y="158"/>
                    </a:lnTo>
                    <a:lnTo>
                      <a:pt x="35" y="146"/>
                    </a:lnTo>
                    <a:lnTo>
                      <a:pt x="39" y="117"/>
                    </a:lnTo>
                    <a:lnTo>
                      <a:pt x="47" y="83"/>
                    </a:lnTo>
                    <a:lnTo>
                      <a:pt x="56" y="58"/>
                    </a:lnTo>
                    <a:lnTo>
                      <a:pt x="60" y="26"/>
                    </a:lnTo>
                    <a:lnTo>
                      <a:pt x="56"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p>
                <a:endParaRPr lang="sv-SE"/>
              </a:p>
            </p:txBody>
          </p:sp>
          <p:sp>
            <p:nvSpPr>
              <p:cNvPr id="61" name="Freeform 49"/>
              <p:cNvSpPr>
                <a:spLocks/>
              </p:cNvSpPr>
              <p:nvPr/>
            </p:nvSpPr>
            <p:spPr bwMode="auto">
              <a:xfrm>
                <a:off x="1569" y="2007"/>
                <a:ext cx="100" cy="182"/>
              </a:xfrm>
              <a:custGeom>
                <a:avLst/>
                <a:gdLst>
                  <a:gd name="T0" fmla="*/ 33 w 100"/>
                  <a:gd name="T1" fmla="*/ 26 h 182"/>
                  <a:gd name="T2" fmla="*/ 30 w 100"/>
                  <a:gd name="T3" fmla="*/ 8 h 182"/>
                  <a:gd name="T4" fmla="*/ 18 w 100"/>
                  <a:gd name="T5" fmla="*/ 0 h 182"/>
                  <a:gd name="T6" fmla="*/ 1 w 100"/>
                  <a:gd name="T7" fmla="*/ 1 h 182"/>
                  <a:gd name="T8" fmla="*/ 0 w 100"/>
                  <a:gd name="T9" fmla="*/ 8 h 182"/>
                  <a:gd name="T10" fmla="*/ 1 w 100"/>
                  <a:gd name="T11" fmla="*/ 25 h 182"/>
                  <a:gd name="T12" fmla="*/ 10 w 100"/>
                  <a:gd name="T13" fmla="*/ 52 h 182"/>
                  <a:gd name="T14" fmla="*/ 17 w 100"/>
                  <a:gd name="T15" fmla="*/ 71 h 182"/>
                  <a:gd name="T16" fmla="*/ 25 w 100"/>
                  <a:gd name="T17" fmla="*/ 97 h 182"/>
                  <a:gd name="T18" fmla="*/ 27 w 100"/>
                  <a:gd name="T19" fmla="*/ 118 h 182"/>
                  <a:gd name="T20" fmla="*/ 27 w 100"/>
                  <a:gd name="T21" fmla="*/ 137 h 182"/>
                  <a:gd name="T22" fmla="*/ 23 w 100"/>
                  <a:gd name="T23" fmla="*/ 150 h 182"/>
                  <a:gd name="T24" fmla="*/ 20 w 100"/>
                  <a:gd name="T25" fmla="*/ 156 h 182"/>
                  <a:gd name="T26" fmla="*/ 20 w 100"/>
                  <a:gd name="T27" fmla="*/ 160 h 182"/>
                  <a:gd name="T28" fmla="*/ 25 w 100"/>
                  <a:gd name="T29" fmla="*/ 166 h 182"/>
                  <a:gd name="T30" fmla="*/ 35 w 100"/>
                  <a:gd name="T31" fmla="*/ 168 h 182"/>
                  <a:gd name="T32" fmla="*/ 48 w 100"/>
                  <a:gd name="T33" fmla="*/ 168 h 182"/>
                  <a:gd name="T34" fmla="*/ 73 w 100"/>
                  <a:gd name="T35" fmla="*/ 175 h 182"/>
                  <a:gd name="T36" fmla="*/ 83 w 100"/>
                  <a:gd name="T37" fmla="*/ 182 h 182"/>
                  <a:gd name="T38" fmla="*/ 93 w 100"/>
                  <a:gd name="T39" fmla="*/ 177 h 182"/>
                  <a:gd name="T40" fmla="*/ 100 w 100"/>
                  <a:gd name="T41" fmla="*/ 166 h 182"/>
                  <a:gd name="T42" fmla="*/ 93 w 100"/>
                  <a:gd name="T43" fmla="*/ 162 h 182"/>
                  <a:gd name="T44" fmla="*/ 72 w 100"/>
                  <a:gd name="T45" fmla="*/ 160 h 182"/>
                  <a:gd name="T46" fmla="*/ 47 w 100"/>
                  <a:gd name="T47" fmla="*/ 160 h 182"/>
                  <a:gd name="T48" fmla="*/ 36 w 100"/>
                  <a:gd name="T49" fmla="*/ 158 h 182"/>
                  <a:gd name="T50" fmla="*/ 35 w 100"/>
                  <a:gd name="T51" fmla="*/ 151 h 182"/>
                  <a:gd name="T52" fmla="*/ 36 w 100"/>
                  <a:gd name="T53" fmla="*/ 138 h 182"/>
                  <a:gd name="T54" fmla="*/ 37 w 100"/>
                  <a:gd name="T55" fmla="*/ 118 h 182"/>
                  <a:gd name="T56" fmla="*/ 36 w 100"/>
                  <a:gd name="T57" fmla="*/ 95 h 182"/>
                  <a:gd name="T58" fmla="*/ 31 w 100"/>
                  <a:gd name="T59" fmla="*/ 62 h 182"/>
                  <a:gd name="T60" fmla="*/ 33 w 100"/>
                  <a:gd name="T61" fmla="*/ 35 h 182"/>
                  <a:gd name="T62" fmla="*/ 33 w 100"/>
                  <a:gd name="T63" fmla="*/ 26 h 18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0"/>
                  <a:gd name="T97" fmla="*/ 0 h 182"/>
                  <a:gd name="T98" fmla="*/ 100 w 100"/>
                  <a:gd name="T99" fmla="*/ 182 h 18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0" h="182">
                    <a:moveTo>
                      <a:pt x="33" y="26"/>
                    </a:moveTo>
                    <a:lnTo>
                      <a:pt x="30" y="8"/>
                    </a:lnTo>
                    <a:lnTo>
                      <a:pt x="18" y="0"/>
                    </a:lnTo>
                    <a:lnTo>
                      <a:pt x="1" y="1"/>
                    </a:lnTo>
                    <a:lnTo>
                      <a:pt x="0" y="8"/>
                    </a:lnTo>
                    <a:lnTo>
                      <a:pt x="1" y="25"/>
                    </a:lnTo>
                    <a:lnTo>
                      <a:pt x="10" y="52"/>
                    </a:lnTo>
                    <a:lnTo>
                      <a:pt x="17" y="71"/>
                    </a:lnTo>
                    <a:lnTo>
                      <a:pt x="25" y="97"/>
                    </a:lnTo>
                    <a:lnTo>
                      <a:pt x="27" y="118"/>
                    </a:lnTo>
                    <a:lnTo>
                      <a:pt x="27" y="137"/>
                    </a:lnTo>
                    <a:lnTo>
                      <a:pt x="23" y="150"/>
                    </a:lnTo>
                    <a:lnTo>
                      <a:pt x="20" y="156"/>
                    </a:lnTo>
                    <a:lnTo>
                      <a:pt x="20" y="160"/>
                    </a:lnTo>
                    <a:lnTo>
                      <a:pt x="25" y="166"/>
                    </a:lnTo>
                    <a:lnTo>
                      <a:pt x="35" y="168"/>
                    </a:lnTo>
                    <a:lnTo>
                      <a:pt x="48" y="168"/>
                    </a:lnTo>
                    <a:lnTo>
                      <a:pt x="73" y="175"/>
                    </a:lnTo>
                    <a:lnTo>
                      <a:pt x="83" y="182"/>
                    </a:lnTo>
                    <a:lnTo>
                      <a:pt x="93" y="177"/>
                    </a:lnTo>
                    <a:lnTo>
                      <a:pt x="100" y="166"/>
                    </a:lnTo>
                    <a:lnTo>
                      <a:pt x="93" y="162"/>
                    </a:lnTo>
                    <a:lnTo>
                      <a:pt x="72" y="160"/>
                    </a:lnTo>
                    <a:lnTo>
                      <a:pt x="47" y="160"/>
                    </a:lnTo>
                    <a:lnTo>
                      <a:pt x="36" y="158"/>
                    </a:lnTo>
                    <a:lnTo>
                      <a:pt x="35" y="151"/>
                    </a:lnTo>
                    <a:lnTo>
                      <a:pt x="36" y="138"/>
                    </a:lnTo>
                    <a:lnTo>
                      <a:pt x="37" y="118"/>
                    </a:lnTo>
                    <a:lnTo>
                      <a:pt x="36" y="95"/>
                    </a:lnTo>
                    <a:lnTo>
                      <a:pt x="31" y="62"/>
                    </a:lnTo>
                    <a:lnTo>
                      <a:pt x="33" y="35"/>
                    </a:lnTo>
                    <a:lnTo>
                      <a:pt x="33" y="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p>
                <a:endParaRPr lang="sv-SE"/>
              </a:p>
            </p:txBody>
          </p:sp>
        </p:grpSp>
      </p:grpSp>
      <p:sp>
        <p:nvSpPr>
          <p:cNvPr id="67" name="Line 22"/>
          <p:cNvSpPr>
            <a:spLocks noChangeShapeType="1"/>
          </p:cNvSpPr>
          <p:nvPr/>
        </p:nvSpPr>
        <p:spPr bwMode="auto">
          <a:xfrm flipV="1">
            <a:off x="3277613" y="3472508"/>
            <a:ext cx="1017264" cy="553332"/>
          </a:xfrm>
          <a:prstGeom prst="line">
            <a:avLst/>
          </a:prstGeom>
          <a:noFill/>
          <a:ln w="9525">
            <a:solidFill>
              <a:schemeClr val="tx1"/>
            </a:solidFill>
            <a:round/>
            <a:headEnd/>
            <a:tailEnd/>
          </a:ln>
        </p:spPr>
        <p:txBody>
          <a:bodyPr/>
          <a:lstStyle/>
          <a:p>
            <a:endParaRPr lang="sv-SE" sz="1350"/>
          </a:p>
        </p:txBody>
      </p:sp>
      <p:sp>
        <p:nvSpPr>
          <p:cNvPr id="68" name="Text Box 3"/>
          <p:cNvSpPr txBox="1">
            <a:spLocks noChangeArrowheads="1"/>
          </p:cNvSpPr>
          <p:nvPr/>
        </p:nvSpPr>
        <p:spPr bwMode="auto">
          <a:xfrm>
            <a:off x="6807350" y="3599133"/>
            <a:ext cx="1026319" cy="300082"/>
          </a:xfrm>
          <a:prstGeom prst="rect">
            <a:avLst/>
          </a:prstGeom>
          <a:noFill/>
          <a:ln w="9525">
            <a:noFill/>
            <a:miter lim="800000"/>
            <a:headEnd/>
            <a:tailEnd/>
          </a:ln>
        </p:spPr>
        <p:txBody>
          <a:bodyPr>
            <a:spAutoFit/>
          </a:bodyPr>
          <a:lstStyle/>
          <a:p>
            <a:pPr>
              <a:spcBef>
                <a:spcPct val="50000"/>
              </a:spcBef>
            </a:pPr>
            <a:r>
              <a:rPr lang="sv-SE" sz="1350" b="1" dirty="0" smtClean="0"/>
              <a:t>Extension</a:t>
            </a:r>
            <a:endParaRPr lang="en-US" sz="1350" b="1" dirty="0"/>
          </a:p>
        </p:txBody>
      </p:sp>
      <p:graphicFrame>
        <p:nvGraphicFramePr>
          <p:cNvPr id="69" name="Object 5"/>
          <p:cNvGraphicFramePr>
            <a:graphicFrameLocks noChangeAspect="1"/>
          </p:cNvGraphicFramePr>
          <p:nvPr>
            <p:extLst>
              <p:ext uri="{D42A27DB-BD31-4B8C-83A1-F6EECF244321}">
                <p14:modId xmlns:p14="http://schemas.microsoft.com/office/powerpoint/2010/main" val="3375133864"/>
              </p:ext>
            </p:extLst>
          </p:nvPr>
        </p:nvGraphicFramePr>
        <p:xfrm>
          <a:off x="6845451" y="3958956"/>
          <a:ext cx="475059" cy="585788"/>
        </p:xfrm>
        <a:graphic>
          <a:graphicData uri="http://schemas.openxmlformats.org/presentationml/2006/ole">
            <mc:AlternateContent xmlns:mc="http://schemas.openxmlformats.org/markup-compatibility/2006">
              <mc:Choice xmlns:v="urn:schemas-microsoft-com:vml" Requires="v">
                <p:oleObj spid="_x0000_s10357" name="Visio" r:id="rId7" imgW="1586224" imgH="1520336" progId="Visio.Drawing.11">
                  <p:embed/>
                </p:oleObj>
              </mc:Choice>
              <mc:Fallback>
                <p:oleObj name="Visio" r:id="rId7" imgW="1586224" imgH="1520336" progId="Visio.Drawing.11">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45451" y="3958956"/>
                        <a:ext cx="475059" cy="585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11" name="Audio 10">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2085753597"/>
      </p:ext>
    </p:extLst>
  </p:cSld>
  <p:clrMapOvr>
    <a:masterClrMapping/>
  </p:clrMapOvr>
  <mc:AlternateContent xmlns:mc="http://schemas.openxmlformats.org/markup-compatibility/2006" xmlns:p14="http://schemas.microsoft.com/office/powerpoint/2010/main">
    <mc:Choice Requires="p14">
      <p:transition spd="slow" p14:dur="2000" advTm="14106"/>
    </mc:Choice>
    <mc:Fallback xmlns="">
      <p:transition spd="slow" advTm="141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val 8"/>
          <p:cNvSpPr/>
          <p:nvPr/>
        </p:nvSpPr>
        <p:spPr>
          <a:xfrm>
            <a:off x="6448044" y="1592149"/>
            <a:ext cx="992221" cy="484432"/>
          </a:xfrm>
          <a:prstGeom prst="ellipse">
            <a:avLst/>
          </a:prstGeom>
          <a:ln>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3" name="Content Placeholder 2"/>
          <p:cNvSpPr>
            <a:spLocks noGrp="1"/>
          </p:cNvSpPr>
          <p:nvPr>
            <p:ph idx="1"/>
          </p:nvPr>
        </p:nvSpPr>
        <p:spPr>
          <a:xfrm>
            <a:off x="801728" y="1275534"/>
            <a:ext cx="4653270" cy="3240432"/>
          </a:xfrm>
        </p:spPr>
        <p:txBody>
          <a:bodyPr>
            <a:noAutofit/>
          </a:bodyPr>
          <a:lstStyle/>
          <a:p>
            <a:r>
              <a:rPr lang="sv-SE" sz="1800" dirty="0" smtClean="0"/>
              <a:t>Intension is the meaning of a term</a:t>
            </a:r>
            <a:endParaRPr lang="sv-SE" sz="1800" dirty="0"/>
          </a:p>
        </p:txBody>
      </p:sp>
      <p:sp>
        <p:nvSpPr>
          <p:cNvPr id="6" name="Rectangle 5"/>
          <p:cNvSpPr/>
          <p:nvPr/>
        </p:nvSpPr>
        <p:spPr>
          <a:xfrm>
            <a:off x="7654247" y="0"/>
            <a:ext cx="1387011" cy="1224234"/>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8" name="Title 7"/>
          <p:cNvSpPr>
            <a:spLocks noGrp="1"/>
          </p:cNvSpPr>
          <p:nvPr>
            <p:ph type="title"/>
          </p:nvPr>
        </p:nvSpPr>
        <p:spPr>
          <a:xfrm>
            <a:off x="792000" y="627534"/>
            <a:ext cx="8352000" cy="596700"/>
          </a:xfrm>
        </p:spPr>
        <p:txBody>
          <a:bodyPr/>
          <a:lstStyle/>
          <a:p>
            <a:r>
              <a:rPr lang="sv-SE" dirty="0" smtClean="0"/>
              <a:t>Intension</a:t>
            </a:r>
            <a:r>
              <a:rPr lang="sv-SE" dirty="0"/>
              <a:t/>
            </a:r>
            <a:br>
              <a:rPr lang="sv-SE" dirty="0"/>
            </a:br>
            <a:endParaRPr lang="sv-SE" b="0" dirty="0"/>
          </a:p>
        </p:txBody>
      </p:sp>
      <p:pic>
        <p:nvPicPr>
          <p:cNvPr id="11274"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01585" y="1885665"/>
            <a:ext cx="6252666" cy="2799044"/>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11275" name="Picture 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49848" y="1692233"/>
            <a:ext cx="1222552" cy="386863"/>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10" name="Audio 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2747711546"/>
      </p:ext>
    </p:extLst>
  </p:cSld>
  <p:clrMapOvr>
    <a:masterClrMapping/>
  </p:clrMapOvr>
  <mc:AlternateContent xmlns:mc="http://schemas.openxmlformats.org/markup-compatibility/2006" xmlns:p14="http://schemas.microsoft.com/office/powerpoint/2010/main">
    <mc:Choice Requires="p14">
      <p:transition spd="slow" p14:dur="2000" advTm="10976"/>
    </mc:Choice>
    <mc:Fallback xmlns="">
      <p:transition spd="slow" advTm="109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91999" y="1275534"/>
            <a:ext cx="8108810" cy="3240432"/>
          </a:xfrm>
        </p:spPr>
        <p:txBody>
          <a:bodyPr>
            <a:noAutofit/>
          </a:bodyPr>
          <a:lstStyle/>
          <a:p>
            <a:r>
              <a:rPr lang="en-US" sz="1800" dirty="0"/>
              <a:t>A </a:t>
            </a:r>
            <a:r>
              <a:rPr lang="en-US" sz="1800" b="1" dirty="0"/>
              <a:t>definition</a:t>
            </a:r>
            <a:r>
              <a:rPr lang="en-US" sz="1800" dirty="0"/>
              <a:t> is a statement of the meaning of a term </a:t>
            </a:r>
            <a:endParaRPr lang="sv-SE" sz="1800" dirty="0" smtClean="0"/>
          </a:p>
          <a:p>
            <a:r>
              <a:rPr lang="sv-SE" sz="1800" dirty="0" smtClean="0"/>
              <a:t>Use </a:t>
            </a:r>
            <a:r>
              <a:rPr lang="sv-SE" sz="1800" dirty="0"/>
              <a:t>definitions to limit possible interpretations of a term</a:t>
            </a:r>
          </a:p>
          <a:p>
            <a:r>
              <a:rPr lang="sv-SE" sz="1800" dirty="0" smtClean="0"/>
              <a:t>Definitions </a:t>
            </a:r>
            <a:r>
              <a:rPr lang="sv-SE" sz="1800" dirty="0"/>
              <a:t>can be extensional or </a:t>
            </a:r>
            <a:r>
              <a:rPr lang="sv-SE" sz="1800" dirty="0" smtClean="0"/>
              <a:t>intensional</a:t>
            </a:r>
          </a:p>
        </p:txBody>
      </p:sp>
      <p:sp>
        <p:nvSpPr>
          <p:cNvPr id="6" name="Rectangle 5"/>
          <p:cNvSpPr/>
          <p:nvPr/>
        </p:nvSpPr>
        <p:spPr>
          <a:xfrm>
            <a:off x="7654247" y="0"/>
            <a:ext cx="1387011" cy="1224234"/>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8" name="Title 7"/>
          <p:cNvSpPr>
            <a:spLocks noGrp="1"/>
          </p:cNvSpPr>
          <p:nvPr>
            <p:ph type="title"/>
          </p:nvPr>
        </p:nvSpPr>
        <p:spPr>
          <a:xfrm>
            <a:off x="792000" y="627534"/>
            <a:ext cx="8352000" cy="596700"/>
          </a:xfrm>
        </p:spPr>
        <p:txBody>
          <a:bodyPr/>
          <a:lstStyle/>
          <a:p>
            <a:r>
              <a:rPr lang="sv-SE" dirty="0" smtClean="0"/>
              <a:t>Definitions</a:t>
            </a:r>
            <a:endParaRPr lang="sv-SE" b="0"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653689626"/>
      </p:ext>
    </p:extLst>
  </p:cSld>
  <p:clrMapOvr>
    <a:masterClrMapping/>
  </p:clrMapOvr>
  <mc:AlternateContent xmlns:mc="http://schemas.openxmlformats.org/markup-compatibility/2006" xmlns:p14="http://schemas.microsoft.com/office/powerpoint/2010/main">
    <mc:Choice Requires="p14">
      <p:transition spd="slow" p14:dur="2000" advTm="18915"/>
    </mc:Choice>
    <mc:Fallback xmlns="">
      <p:transition spd="slow" advTm="189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91999" y="1275534"/>
            <a:ext cx="8108810" cy="3240432"/>
          </a:xfrm>
        </p:spPr>
        <p:txBody>
          <a:bodyPr>
            <a:noAutofit/>
          </a:bodyPr>
          <a:lstStyle/>
          <a:p>
            <a:r>
              <a:rPr lang="sv-SE" sz="1800" dirty="0" smtClean="0"/>
              <a:t>Intensional definition – specifies the characteristics of the concept that a term represent. For example, a ”</a:t>
            </a:r>
            <a:r>
              <a:rPr lang="sv-SE" sz="1800" i="1" dirty="0" smtClean="0"/>
              <a:t>bachelor”</a:t>
            </a:r>
            <a:r>
              <a:rPr lang="sv-SE" sz="1800" dirty="0" smtClean="0"/>
              <a:t> is a </a:t>
            </a:r>
            <a:r>
              <a:rPr lang="sv-SE" sz="1800" i="1" dirty="0" smtClean="0"/>
              <a:t>man that is unmarried, </a:t>
            </a:r>
            <a:r>
              <a:rPr lang="sv-SE" sz="1800" dirty="0" smtClean="0"/>
              <a:t>and a ”</a:t>
            </a:r>
            <a:r>
              <a:rPr lang="sv-SE" sz="1800" i="1" dirty="0" smtClean="0"/>
              <a:t>computer” </a:t>
            </a:r>
            <a:r>
              <a:rPr lang="sv-SE" sz="1800" dirty="0" smtClean="0"/>
              <a:t>is </a:t>
            </a:r>
            <a:r>
              <a:rPr lang="sv-SE" sz="1800" i="1" dirty="0" smtClean="0"/>
              <a:t>....</a:t>
            </a:r>
          </a:p>
        </p:txBody>
      </p:sp>
      <p:sp>
        <p:nvSpPr>
          <p:cNvPr id="6" name="Rectangle 5"/>
          <p:cNvSpPr/>
          <p:nvPr/>
        </p:nvSpPr>
        <p:spPr>
          <a:xfrm>
            <a:off x="7654247" y="0"/>
            <a:ext cx="1387011" cy="1224234"/>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8" name="Title 7"/>
          <p:cNvSpPr>
            <a:spLocks noGrp="1"/>
          </p:cNvSpPr>
          <p:nvPr>
            <p:ph type="title"/>
          </p:nvPr>
        </p:nvSpPr>
        <p:spPr>
          <a:xfrm>
            <a:off x="792000" y="627534"/>
            <a:ext cx="8352000" cy="596700"/>
          </a:xfrm>
        </p:spPr>
        <p:txBody>
          <a:bodyPr/>
          <a:lstStyle/>
          <a:p>
            <a:r>
              <a:rPr lang="sv-SE" dirty="0" smtClean="0"/>
              <a:t>Intensional Definitions</a:t>
            </a:r>
            <a:r>
              <a:rPr lang="sv-SE" dirty="0"/>
              <a:t/>
            </a:r>
            <a:br>
              <a:rPr lang="sv-SE" dirty="0"/>
            </a:br>
            <a:endParaRPr lang="sv-SE" b="0" dirty="0"/>
          </a:p>
        </p:txBody>
      </p:sp>
      <p:pic>
        <p:nvPicPr>
          <p:cNvPr id="5" name="Picture 1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41774" y="2960536"/>
            <a:ext cx="3746736" cy="1677249"/>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7" name="TextBox 6"/>
          <p:cNvSpPr txBox="1"/>
          <p:nvPr/>
        </p:nvSpPr>
        <p:spPr>
          <a:xfrm>
            <a:off x="6376311" y="2600658"/>
            <a:ext cx="2103883" cy="1815882"/>
          </a:xfrm>
          <a:prstGeom prst="rect">
            <a:avLst/>
          </a:prstGeom>
          <a:noFill/>
        </p:spPr>
        <p:txBody>
          <a:bodyPr wrap="square" rtlCol="0">
            <a:spAutoFit/>
          </a:bodyPr>
          <a:lstStyle/>
          <a:p>
            <a:pPr algn="r"/>
            <a:r>
              <a:rPr lang="en-US" sz="1600" i="1" dirty="0" smtClean="0"/>
              <a:t>“A </a:t>
            </a:r>
            <a:r>
              <a:rPr lang="en-US" sz="1600" b="1" i="1" dirty="0"/>
              <a:t>computer</a:t>
            </a:r>
            <a:r>
              <a:rPr lang="en-US" sz="1600" i="1" dirty="0"/>
              <a:t> is a general-purpose device that can </a:t>
            </a:r>
            <a:r>
              <a:rPr lang="en-US" sz="1600" i="1" dirty="0" smtClean="0"/>
              <a:t>be programmed </a:t>
            </a:r>
            <a:r>
              <a:rPr lang="en-US" sz="1600" i="1" dirty="0"/>
              <a:t>to carry out a set </a:t>
            </a:r>
            <a:r>
              <a:rPr lang="en-US" sz="1600" i="1" dirty="0" smtClean="0"/>
              <a:t>of arithmetic or logical operations automatically”.</a:t>
            </a:r>
            <a:endParaRPr lang="sv-SE" sz="1600" i="1" dirty="0"/>
          </a:p>
        </p:txBody>
      </p:sp>
      <p:pic>
        <p:nvPicPr>
          <p:cNvPr id="9" name="Picture 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30173" y="2745024"/>
            <a:ext cx="822320" cy="260214"/>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12" name="Audio 1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612557556"/>
      </p:ext>
    </p:extLst>
  </p:cSld>
  <p:clrMapOvr>
    <a:masterClrMapping/>
  </p:clrMapOvr>
  <mc:AlternateContent xmlns:mc="http://schemas.openxmlformats.org/markup-compatibility/2006" xmlns:p14="http://schemas.microsoft.com/office/powerpoint/2010/main">
    <mc:Choice Requires="p14">
      <p:transition spd="slow" p14:dur="2000" advTm="37142"/>
    </mc:Choice>
    <mc:Fallback xmlns="">
      <p:transition spd="slow" advTm="371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91999" y="1275534"/>
            <a:ext cx="8108810" cy="3240432"/>
          </a:xfrm>
        </p:spPr>
        <p:txBody>
          <a:bodyPr>
            <a:noAutofit/>
          </a:bodyPr>
          <a:lstStyle/>
          <a:p>
            <a:r>
              <a:rPr lang="sv-SE" sz="1800" dirty="0" smtClean="0"/>
              <a:t>Extensional definition – lists every thing in the extension that falls under the definition. For example, if the term to define is ”computer” you need to list all computers, or the term is ”bachelor” you need to list </a:t>
            </a:r>
            <a:r>
              <a:rPr lang="en-US" sz="1800" dirty="0"/>
              <a:t>all </a:t>
            </a:r>
            <a:r>
              <a:rPr lang="en-US" sz="1800" dirty="0" smtClean="0"/>
              <a:t>unmarried </a:t>
            </a:r>
            <a:r>
              <a:rPr lang="en-US" sz="1800" dirty="0"/>
              <a:t>men in the </a:t>
            </a:r>
            <a:r>
              <a:rPr lang="en-US" sz="1800" dirty="0" smtClean="0"/>
              <a:t>world</a:t>
            </a:r>
            <a:endParaRPr lang="sv-SE" sz="1800" dirty="0" smtClean="0"/>
          </a:p>
        </p:txBody>
      </p:sp>
      <p:sp>
        <p:nvSpPr>
          <p:cNvPr id="6" name="Rectangle 5"/>
          <p:cNvSpPr/>
          <p:nvPr/>
        </p:nvSpPr>
        <p:spPr>
          <a:xfrm>
            <a:off x="7654247" y="0"/>
            <a:ext cx="1387011" cy="1224234"/>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8" name="Title 7"/>
          <p:cNvSpPr>
            <a:spLocks noGrp="1"/>
          </p:cNvSpPr>
          <p:nvPr>
            <p:ph type="title"/>
          </p:nvPr>
        </p:nvSpPr>
        <p:spPr>
          <a:xfrm>
            <a:off x="792000" y="627534"/>
            <a:ext cx="8352000" cy="596700"/>
          </a:xfrm>
        </p:spPr>
        <p:txBody>
          <a:bodyPr/>
          <a:lstStyle/>
          <a:p>
            <a:r>
              <a:rPr lang="sv-SE" dirty="0" smtClean="0"/>
              <a:t>Extensional Definitions</a:t>
            </a:r>
            <a:r>
              <a:rPr lang="sv-SE" dirty="0"/>
              <a:t/>
            </a:r>
            <a:br>
              <a:rPr lang="sv-SE" dirty="0"/>
            </a:br>
            <a:endParaRPr lang="sv-SE" b="0" dirty="0"/>
          </a:p>
        </p:txBody>
      </p:sp>
      <p:pic>
        <p:nvPicPr>
          <p:cNvPr id="5" name="Picture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42004" y="2918302"/>
            <a:ext cx="4560856" cy="2041695"/>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2" name="TextBox 1"/>
          <p:cNvSpPr txBox="1"/>
          <p:nvPr/>
        </p:nvSpPr>
        <p:spPr>
          <a:xfrm>
            <a:off x="2438808" y="4206400"/>
            <a:ext cx="2529192" cy="830997"/>
          </a:xfrm>
          <a:prstGeom prst="rect">
            <a:avLst/>
          </a:prstGeom>
          <a:noFill/>
        </p:spPr>
        <p:txBody>
          <a:bodyPr wrap="square" rtlCol="0">
            <a:spAutoFit/>
          </a:bodyPr>
          <a:lstStyle/>
          <a:p>
            <a:r>
              <a:rPr lang="sv-SE" sz="1200" dirty="0" smtClean="0"/>
              <a:t>Computer X</a:t>
            </a:r>
          </a:p>
          <a:p>
            <a:r>
              <a:rPr lang="sv-SE" sz="1200" dirty="0" smtClean="0"/>
              <a:t>Computer Y</a:t>
            </a:r>
          </a:p>
          <a:p>
            <a:r>
              <a:rPr lang="sv-SE" sz="1200" dirty="0" smtClean="0"/>
              <a:t>Computer Z</a:t>
            </a:r>
          </a:p>
          <a:p>
            <a:r>
              <a:rPr lang="sv-SE" sz="1200" dirty="0" smtClean="0"/>
              <a:t>...</a:t>
            </a:r>
            <a:endParaRPr lang="sv-SE" sz="1200" dirty="0"/>
          </a:p>
        </p:txBody>
      </p:sp>
      <p:pic>
        <p:nvPicPr>
          <p:cNvPr id="9" name="Picture 1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61440" y="2812369"/>
            <a:ext cx="857060" cy="344181"/>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graphicFrame>
        <p:nvGraphicFramePr>
          <p:cNvPr id="10" name="Object 5"/>
          <p:cNvGraphicFramePr>
            <a:graphicFrameLocks noChangeAspect="1"/>
          </p:cNvGraphicFramePr>
          <p:nvPr>
            <p:extLst>
              <p:ext uri="{D42A27DB-BD31-4B8C-83A1-F6EECF244321}">
                <p14:modId xmlns:p14="http://schemas.microsoft.com/office/powerpoint/2010/main" val="3752511831"/>
              </p:ext>
            </p:extLst>
          </p:nvPr>
        </p:nvGraphicFramePr>
        <p:xfrm>
          <a:off x="7461440" y="4236601"/>
          <a:ext cx="226558" cy="279365"/>
        </p:xfrm>
        <a:graphic>
          <a:graphicData uri="http://schemas.openxmlformats.org/presentationml/2006/ole">
            <mc:AlternateContent xmlns:mc="http://schemas.openxmlformats.org/markup-compatibility/2006">
              <mc:Choice xmlns:v="urn:schemas-microsoft-com:vml" Requires="v">
                <p:oleObj spid="_x0000_s17454" name="Visio" r:id="rId7" imgW="1586224" imgH="1520336" progId="Visio.Drawing.11">
                  <p:embed/>
                </p:oleObj>
              </mc:Choice>
              <mc:Fallback>
                <p:oleObj name="Visio" r:id="rId7" imgW="1586224" imgH="1520336" progId="Visio.Drawing.11">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461440" y="4236601"/>
                        <a:ext cx="226558" cy="279365"/>
                      </a:xfrm>
                      <a:prstGeom prst="rect">
                        <a:avLst/>
                      </a:prstGeom>
                      <a:noFill/>
                      <a:ln>
                        <a:noFill/>
                      </a:ln>
                      <a:effectLst/>
                      <a:extLst/>
                    </p:spPr>
                  </p:pic>
                </p:oleObj>
              </mc:Fallback>
            </mc:AlternateContent>
          </a:graphicData>
        </a:graphic>
      </p:graphicFrame>
      <p:graphicFrame>
        <p:nvGraphicFramePr>
          <p:cNvPr id="11" name="Object 5"/>
          <p:cNvGraphicFramePr>
            <a:graphicFrameLocks noChangeAspect="1"/>
          </p:cNvGraphicFramePr>
          <p:nvPr>
            <p:extLst>
              <p:ext uri="{D42A27DB-BD31-4B8C-83A1-F6EECF244321}">
                <p14:modId xmlns:p14="http://schemas.microsoft.com/office/powerpoint/2010/main" val="1237047284"/>
              </p:ext>
            </p:extLst>
          </p:nvPr>
        </p:nvGraphicFramePr>
        <p:xfrm>
          <a:off x="7613840" y="4389001"/>
          <a:ext cx="226558" cy="279365"/>
        </p:xfrm>
        <a:graphic>
          <a:graphicData uri="http://schemas.openxmlformats.org/presentationml/2006/ole">
            <mc:AlternateContent xmlns:mc="http://schemas.openxmlformats.org/markup-compatibility/2006">
              <mc:Choice xmlns:v="urn:schemas-microsoft-com:vml" Requires="v">
                <p:oleObj spid="_x0000_s17455" name="Visio" r:id="rId9" imgW="1586224" imgH="1520336" progId="Visio.Drawing.11">
                  <p:embed/>
                </p:oleObj>
              </mc:Choice>
              <mc:Fallback>
                <p:oleObj name="Visio" r:id="rId9" imgW="1586224" imgH="1520336" progId="Visio.Drawing.11">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613840" y="4389001"/>
                        <a:ext cx="226558" cy="279365"/>
                      </a:xfrm>
                      <a:prstGeom prst="rect">
                        <a:avLst/>
                      </a:prstGeom>
                      <a:noFill/>
                      <a:ln>
                        <a:noFill/>
                      </a:ln>
                      <a:effectLst/>
                      <a:extLst/>
                    </p:spPr>
                  </p:pic>
                </p:oleObj>
              </mc:Fallback>
            </mc:AlternateContent>
          </a:graphicData>
        </a:graphic>
      </p:graphicFrame>
      <p:graphicFrame>
        <p:nvGraphicFramePr>
          <p:cNvPr id="12" name="Object 5"/>
          <p:cNvGraphicFramePr>
            <a:graphicFrameLocks noChangeAspect="1"/>
          </p:cNvGraphicFramePr>
          <p:nvPr>
            <p:extLst>
              <p:ext uri="{D42A27DB-BD31-4B8C-83A1-F6EECF244321}">
                <p14:modId xmlns:p14="http://schemas.microsoft.com/office/powerpoint/2010/main" val="884972346"/>
              </p:ext>
            </p:extLst>
          </p:nvPr>
        </p:nvGraphicFramePr>
        <p:xfrm>
          <a:off x="7766240" y="4541401"/>
          <a:ext cx="226558" cy="279365"/>
        </p:xfrm>
        <a:graphic>
          <a:graphicData uri="http://schemas.openxmlformats.org/presentationml/2006/ole">
            <mc:AlternateContent xmlns:mc="http://schemas.openxmlformats.org/markup-compatibility/2006">
              <mc:Choice xmlns:v="urn:schemas-microsoft-com:vml" Requires="v">
                <p:oleObj spid="_x0000_s17456" name="Visio" r:id="rId10" imgW="1586224" imgH="1520336" progId="Visio.Drawing.11">
                  <p:embed/>
                </p:oleObj>
              </mc:Choice>
              <mc:Fallback>
                <p:oleObj name="Visio" r:id="rId10" imgW="1586224" imgH="1520336" progId="Visio.Drawing.11">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766240" y="4541401"/>
                        <a:ext cx="226558" cy="279365"/>
                      </a:xfrm>
                      <a:prstGeom prst="rect">
                        <a:avLst/>
                      </a:prstGeom>
                      <a:noFill/>
                      <a:ln>
                        <a:noFill/>
                      </a:ln>
                      <a:effectLst/>
                      <a:extLst/>
                    </p:spPr>
                  </p:pic>
                </p:oleObj>
              </mc:Fallback>
            </mc:AlternateContent>
          </a:graphicData>
        </a:graphic>
      </p:graphicFrame>
      <p:graphicFrame>
        <p:nvGraphicFramePr>
          <p:cNvPr id="13" name="Object 5"/>
          <p:cNvGraphicFramePr>
            <a:graphicFrameLocks noChangeAspect="1"/>
          </p:cNvGraphicFramePr>
          <p:nvPr>
            <p:extLst>
              <p:ext uri="{D42A27DB-BD31-4B8C-83A1-F6EECF244321}">
                <p14:modId xmlns:p14="http://schemas.microsoft.com/office/powerpoint/2010/main" val="884972346"/>
              </p:ext>
            </p:extLst>
          </p:nvPr>
        </p:nvGraphicFramePr>
        <p:xfrm>
          <a:off x="7918640" y="4693801"/>
          <a:ext cx="226558" cy="279365"/>
        </p:xfrm>
        <a:graphic>
          <a:graphicData uri="http://schemas.openxmlformats.org/presentationml/2006/ole">
            <mc:AlternateContent xmlns:mc="http://schemas.openxmlformats.org/markup-compatibility/2006">
              <mc:Choice xmlns:v="urn:schemas-microsoft-com:vml" Requires="v">
                <p:oleObj spid="_x0000_s17457" name="Visio" r:id="rId11" imgW="1586224" imgH="1520336" progId="Visio.Drawing.11">
                  <p:embed/>
                </p:oleObj>
              </mc:Choice>
              <mc:Fallback>
                <p:oleObj name="Visio" r:id="rId11" imgW="1586224" imgH="1520336" progId="Visio.Drawing.11">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918640" y="4693801"/>
                        <a:ext cx="226558" cy="279365"/>
                      </a:xfrm>
                      <a:prstGeom prst="rect">
                        <a:avLst/>
                      </a:prstGeom>
                      <a:noFill/>
                      <a:ln>
                        <a:noFill/>
                      </a:ln>
                      <a:effectLst/>
                      <a:extLst/>
                    </p:spPr>
                  </p:pic>
                </p:oleObj>
              </mc:Fallback>
            </mc:AlternateContent>
          </a:graphicData>
        </a:graphic>
      </p:graphicFrame>
      <p:pic>
        <p:nvPicPr>
          <p:cNvPr id="15" name="Audio 1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2"/>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2553353715"/>
      </p:ext>
    </p:extLst>
  </p:cSld>
  <p:clrMapOvr>
    <a:masterClrMapping/>
  </p:clrMapOvr>
  <mc:AlternateContent xmlns:mc="http://schemas.openxmlformats.org/markup-compatibility/2006" xmlns:p14="http://schemas.microsoft.com/office/powerpoint/2010/main">
    <mc:Choice Requires="p14">
      <p:transition spd="slow" p14:dur="2000" advTm="22148"/>
    </mc:Choice>
    <mc:Fallback xmlns="">
      <p:transition spd="slow" advTm="221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dirty="0" smtClean="0"/>
              <a:t>Guidlines for definitions</a:t>
            </a:r>
            <a:endParaRPr lang="sv-SE" dirty="0"/>
          </a:p>
        </p:txBody>
      </p:sp>
      <p:sp>
        <p:nvSpPr>
          <p:cNvPr id="3" name="Content Placeholder 2"/>
          <p:cNvSpPr>
            <a:spLocks noGrp="1"/>
          </p:cNvSpPr>
          <p:nvPr>
            <p:ph idx="1"/>
          </p:nvPr>
        </p:nvSpPr>
        <p:spPr>
          <a:xfrm>
            <a:off x="792000" y="1275534"/>
            <a:ext cx="8011532" cy="3240432"/>
          </a:xfrm>
        </p:spPr>
        <p:txBody>
          <a:bodyPr>
            <a:normAutofit/>
          </a:bodyPr>
          <a:lstStyle/>
          <a:p>
            <a:r>
              <a:rPr lang="sv-SE" sz="1800" b="1" dirty="0" smtClean="0"/>
              <a:t>Use intensional definitions </a:t>
            </a:r>
            <a:r>
              <a:rPr lang="sv-SE" sz="1800" dirty="0" smtClean="0"/>
              <a:t>and not extensional definitions if possible</a:t>
            </a:r>
          </a:p>
          <a:p>
            <a:r>
              <a:rPr lang="sv-SE" sz="1800" dirty="0" smtClean="0"/>
              <a:t>Start the </a:t>
            </a:r>
            <a:r>
              <a:rPr lang="sv-SE" sz="1800" dirty="0"/>
              <a:t>intensional </a:t>
            </a:r>
            <a:r>
              <a:rPr lang="sv-SE" sz="1800" dirty="0" smtClean="0"/>
              <a:t>definition by using the expression </a:t>
            </a:r>
            <a:r>
              <a:rPr lang="sv-SE" sz="1800" b="1" dirty="0" smtClean="0"/>
              <a:t>”X is ...” </a:t>
            </a:r>
            <a:r>
              <a:rPr lang="sv-SE" sz="1800" dirty="0" smtClean="0"/>
              <a:t>or </a:t>
            </a:r>
            <a:r>
              <a:rPr lang="sv-SE" sz="1800" b="1" dirty="0" smtClean="0"/>
              <a:t>”X means ...” </a:t>
            </a:r>
            <a:r>
              <a:rPr lang="sv-SE" sz="1800" dirty="0" smtClean="0"/>
              <a:t>where X is replaced by the term to be defined and the ”...” is the definition (</a:t>
            </a:r>
            <a:r>
              <a:rPr lang="sv-SE" sz="1800" i="1" dirty="0" smtClean="0"/>
              <a:t>bachelor</a:t>
            </a:r>
            <a:r>
              <a:rPr lang="sv-SE" sz="1800" dirty="0" smtClean="0"/>
              <a:t> </a:t>
            </a:r>
            <a:r>
              <a:rPr lang="sv-SE" sz="1800" dirty="0"/>
              <a:t>is </a:t>
            </a:r>
            <a:r>
              <a:rPr lang="sv-SE" sz="1800" i="1" dirty="0"/>
              <a:t>a man that is </a:t>
            </a:r>
            <a:r>
              <a:rPr lang="sv-SE" sz="1800" i="1" dirty="0" smtClean="0"/>
              <a:t>unmarried)</a:t>
            </a:r>
            <a:endParaRPr lang="sv-SE" sz="1800" dirty="0" smtClean="0"/>
          </a:p>
          <a:p>
            <a:r>
              <a:rPr lang="sv-SE" sz="1800" dirty="0" smtClean="0"/>
              <a:t>Use the </a:t>
            </a:r>
            <a:r>
              <a:rPr lang="sv-SE" sz="1800" dirty="0"/>
              <a:t>genus-differentia </a:t>
            </a:r>
            <a:r>
              <a:rPr lang="sv-SE" sz="1800" dirty="0" smtClean="0"/>
              <a:t>method when defining a term using an intensional </a:t>
            </a:r>
            <a:r>
              <a:rPr lang="sv-SE" sz="1800" dirty="0"/>
              <a:t>definition</a:t>
            </a:r>
            <a:r>
              <a:rPr lang="sv-SE" sz="1800" dirty="0" smtClean="0"/>
              <a:t> </a:t>
            </a:r>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3281138887"/>
      </p:ext>
    </p:extLst>
  </p:cSld>
  <p:clrMapOvr>
    <a:masterClrMapping/>
  </p:clrMapOvr>
  <mc:AlternateContent xmlns:mc="http://schemas.openxmlformats.org/markup-compatibility/2006" xmlns:p14="http://schemas.microsoft.com/office/powerpoint/2010/main">
    <mc:Choice Requires="p14">
      <p:transition spd="slow" p14:dur="2000" advTm="33214"/>
    </mc:Choice>
    <mc:Fallback xmlns="">
      <p:transition spd="slow" advTm="332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91999" y="1275534"/>
            <a:ext cx="7729431" cy="3240432"/>
          </a:xfrm>
        </p:spPr>
        <p:txBody>
          <a:bodyPr>
            <a:noAutofit/>
          </a:bodyPr>
          <a:lstStyle/>
          <a:p>
            <a:pPr>
              <a:spcBef>
                <a:spcPts val="900"/>
              </a:spcBef>
            </a:pPr>
            <a:r>
              <a:rPr lang="sv-SE" sz="1800" dirty="0"/>
              <a:t>Exempel: A witness is a </a:t>
            </a:r>
            <a:r>
              <a:rPr lang="sv-SE" sz="1800" u="sng" dirty="0"/>
              <a:t>person</a:t>
            </a:r>
            <a:r>
              <a:rPr lang="sv-SE" sz="1800" dirty="0"/>
              <a:t> that </a:t>
            </a:r>
            <a:r>
              <a:rPr lang="sv-SE" sz="1800" u="sng" dirty="0"/>
              <a:t>tesify under oath at a trial</a:t>
            </a:r>
            <a:endParaRPr lang="sv-SE" sz="1800" dirty="0"/>
          </a:p>
          <a:p>
            <a:pPr>
              <a:spcBef>
                <a:spcPts val="900"/>
              </a:spcBef>
            </a:pPr>
            <a:r>
              <a:rPr lang="sv-SE" sz="1800" dirty="0" smtClean="0"/>
              <a:t>The </a:t>
            </a:r>
            <a:r>
              <a:rPr lang="sv-SE" sz="1800" dirty="0"/>
              <a:t>genus-differentia </a:t>
            </a:r>
            <a:r>
              <a:rPr lang="sv-SE" sz="1800" dirty="0" smtClean="0"/>
              <a:t>method means that a term is defined by using both:</a:t>
            </a:r>
            <a:endParaRPr lang="sv-SE" sz="1800" dirty="0"/>
          </a:p>
          <a:p>
            <a:pPr>
              <a:buNone/>
            </a:pPr>
            <a:r>
              <a:rPr lang="sv-SE" sz="1800" dirty="0"/>
              <a:t>	1) </a:t>
            </a:r>
            <a:r>
              <a:rPr lang="sv-SE" sz="1800" dirty="0" smtClean="0"/>
              <a:t>the category (called genus</a:t>
            </a:r>
            <a:r>
              <a:rPr lang="sv-SE" sz="1800" dirty="0"/>
              <a:t>) </a:t>
            </a:r>
            <a:r>
              <a:rPr lang="sv-SE" sz="1800" dirty="0" smtClean="0"/>
              <a:t>to which the </a:t>
            </a:r>
            <a:r>
              <a:rPr lang="sv-SE" sz="1800" i="1" dirty="0" smtClean="0"/>
              <a:t>item</a:t>
            </a:r>
            <a:r>
              <a:rPr lang="sv-SE" sz="1800" dirty="0" smtClean="0"/>
              <a:t> is suppose belongs to (such as person), and</a:t>
            </a:r>
          </a:p>
          <a:p>
            <a:pPr>
              <a:buNone/>
            </a:pPr>
            <a:r>
              <a:rPr lang="sv-SE" sz="1800" dirty="0"/>
              <a:t>	2) </a:t>
            </a:r>
            <a:r>
              <a:rPr lang="sv-SE" sz="1800" dirty="0" smtClean="0"/>
              <a:t>the characteristica that separate the </a:t>
            </a:r>
            <a:r>
              <a:rPr lang="sv-SE" sz="1800" i="1" dirty="0" smtClean="0"/>
              <a:t>item</a:t>
            </a:r>
            <a:r>
              <a:rPr lang="sv-SE" sz="1800" dirty="0" smtClean="0"/>
              <a:t> from other </a:t>
            </a:r>
            <a:r>
              <a:rPr lang="sv-SE" sz="1800" i="1" dirty="0" smtClean="0"/>
              <a:t>items</a:t>
            </a:r>
            <a:r>
              <a:rPr lang="sv-SE" sz="1800" dirty="0" smtClean="0"/>
              <a:t> in the same category (called differentia)</a:t>
            </a:r>
            <a:endParaRPr lang="sv-SE" sz="1800" dirty="0"/>
          </a:p>
        </p:txBody>
      </p:sp>
      <p:sp>
        <p:nvSpPr>
          <p:cNvPr id="6" name="Rectangle 5"/>
          <p:cNvSpPr/>
          <p:nvPr/>
        </p:nvSpPr>
        <p:spPr>
          <a:xfrm>
            <a:off x="7654247" y="0"/>
            <a:ext cx="1387011" cy="1224234"/>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8" name="Title 7"/>
          <p:cNvSpPr>
            <a:spLocks noGrp="1"/>
          </p:cNvSpPr>
          <p:nvPr>
            <p:ph type="title"/>
          </p:nvPr>
        </p:nvSpPr>
        <p:spPr>
          <a:xfrm>
            <a:off x="792000" y="627534"/>
            <a:ext cx="8352000" cy="596700"/>
          </a:xfrm>
        </p:spPr>
        <p:txBody>
          <a:bodyPr/>
          <a:lstStyle/>
          <a:p>
            <a:r>
              <a:rPr lang="sv-SE" dirty="0" smtClean="0"/>
              <a:t>Genus-differentia </a:t>
            </a:r>
            <a:r>
              <a:rPr lang="sv-SE" dirty="0"/>
              <a:t>method</a:t>
            </a:r>
            <a:endParaRPr lang="sv-SE" b="0"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101071914"/>
      </p:ext>
    </p:extLst>
  </p:cSld>
  <p:clrMapOvr>
    <a:masterClrMapping/>
  </p:clrMapOvr>
  <mc:AlternateContent xmlns:mc="http://schemas.openxmlformats.org/markup-compatibility/2006" xmlns:p14="http://schemas.microsoft.com/office/powerpoint/2010/main">
    <mc:Choice Requires="p14">
      <p:transition spd="slow" p14:dur="2000" advTm="71110"/>
    </mc:Choice>
    <mc:Fallback xmlns="">
      <p:transition spd="slow" advTm="711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sv-SE" sz="2700" dirty="0" smtClean="0"/>
              <a:t>Questions to answer </a:t>
            </a:r>
            <a:endParaRPr lang="sv-SE" sz="2700" dirty="0"/>
          </a:p>
        </p:txBody>
      </p:sp>
      <p:sp>
        <p:nvSpPr>
          <p:cNvPr id="3" name="Content Placeholder 2"/>
          <p:cNvSpPr>
            <a:spLocks noGrp="1"/>
          </p:cNvSpPr>
          <p:nvPr>
            <p:ph idx="1"/>
          </p:nvPr>
        </p:nvSpPr>
        <p:spPr>
          <a:xfrm>
            <a:off x="792000" y="1275533"/>
            <a:ext cx="6411246" cy="3324991"/>
          </a:xfrm>
        </p:spPr>
        <p:txBody>
          <a:bodyPr>
            <a:normAutofit/>
          </a:bodyPr>
          <a:lstStyle/>
          <a:p>
            <a:r>
              <a:rPr lang="sv-SE" sz="1800" dirty="0" smtClean="0"/>
              <a:t>What is a concept?</a:t>
            </a:r>
          </a:p>
          <a:p>
            <a:r>
              <a:rPr lang="sv-SE" sz="1800" dirty="0" smtClean="0"/>
              <a:t>What is a conceptual model?</a:t>
            </a:r>
          </a:p>
          <a:p>
            <a:r>
              <a:rPr lang="sv-SE" sz="1800" dirty="0"/>
              <a:t>Why do we create conceptual models? </a:t>
            </a:r>
          </a:p>
          <a:p>
            <a:r>
              <a:rPr lang="sv-SE" sz="1800" dirty="0" smtClean="0"/>
              <a:t>What </a:t>
            </a:r>
            <a:r>
              <a:rPr lang="sv-SE" sz="1800" dirty="0"/>
              <a:t>is classification and </a:t>
            </a:r>
            <a:r>
              <a:rPr lang="sv-SE" sz="1800" dirty="0" smtClean="0"/>
              <a:t>generalization? </a:t>
            </a:r>
            <a:endParaRPr lang="sv-SE" sz="1800" dirty="0"/>
          </a:p>
          <a:p>
            <a:pPr marL="0" indent="0">
              <a:buNone/>
            </a:pPr>
            <a:endParaRPr lang="sv-SE" sz="1400"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3006353518"/>
      </p:ext>
    </p:extLst>
  </p:cSld>
  <p:clrMapOvr>
    <a:masterClrMapping/>
  </p:clrMapOvr>
  <mc:AlternateContent xmlns:mc="http://schemas.openxmlformats.org/markup-compatibility/2006" xmlns:p14="http://schemas.microsoft.com/office/powerpoint/2010/main">
    <mc:Choice Requires="p14">
      <p:transition spd="slow" p14:dur="2000" advTm="13465"/>
    </mc:Choice>
    <mc:Fallback xmlns="">
      <p:transition spd="slow" advTm="134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dirty="0" smtClean="0"/>
              <a:t>Concept-Term-Extension</a:t>
            </a:r>
            <a:endParaRPr lang="sv-SE" dirty="0"/>
          </a:p>
        </p:txBody>
      </p:sp>
      <p:sp>
        <p:nvSpPr>
          <p:cNvPr id="4" name="AutoShape 2"/>
          <p:cNvSpPr>
            <a:spLocks noChangeArrowheads="1"/>
          </p:cNvSpPr>
          <p:nvPr/>
        </p:nvSpPr>
        <p:spPr bwMode="auto">
          <a:xfrm>
            <a:off x="5774102" y="1619543"/>
            <a:ext cx="2106215" cy="1241822"/>
          </a:xfrm>
          <a:prstGeom prst="cloudCallout">
            <a:avLst>
              <a:gd name="adj1" fmla="val -70181"/>
              <a:gd name="adj2" fmla="val 55847"/>
            </a:avLst>
          </a:prstGeom>
          <a:solidFill>
            <a:schemeClr val="bg1"/>
          </a:solidFill>
          <a:ln w="9525">
            <a:solidFill>
              <a:schemeClr val="tx1"/>
            </a:solidFill>
            <a:round/>
            <a:headEnd/>
            <a:tailEnd/>
          </a:ln>
        </p:spPr>
        <p:txBody>
          <a:bodyPr/>
          <a:lstStyle/>
          <a:p>
            <a:pPr algn="ctr"/>
            <a:endParaRPr lang="sv-SE" sz="1350" b="1"/>
          </a:p>
        </p:txBody>
      </p:sp>
      <p:sp>
        <p:nvSpPr>
          <p:cNvPr id="5" name="Text Box 3"/>
          <p:cNvSpPr txBox="1">
            <a:spLocks noChangeArrowheads="1"/>
          </p:cNvSpPr>
          <p:nvPr/>
        </p:nvSpPr>
        <p:spPr bwMode="auto">
          <a:xfrm>
            <a:off x="7880317" y="1797519"/>
            <a:ext cx="1026319" cy="300082"/>
          </a:xfrm>
          <a:prstGeom prst="rect">
            <a:avLst/>
          </a:prstGeom>
          <a:noFill/>
          <a:ln w="9525">
            <a:noFill/>
            <a:miter lim="800000"/>
            <a:headEnd/>
            <a:tailEnd/>
          </a:ln>
        </p:spPr>
        <p:txBody>
          <a:bodyPr>
            <a:spAutoFit/>
          </a:bodyPr>
          <a:lstStyle/>
          <a:p>
            <a:pPr>
              <a:spcBef>
                <a:spcPct val="50000"/>
              </a:spcBef>
            </a:pPr>
            <a:r>
              <a:rPr lang="sv-SE" sz="1350" b="1" dirty="0" smtClean="0"/>
              <a:t>Concept</a:t>
            </a:r>
            <a:endParaRPr lang="en-US" sz="1350" b="1" dirty="0"/>
          </a:p>
        </p:txBody>
      </p:sp>
      <p:sp>
        <p:nvSpPr>
          <p:cNvPr id="6" name="Text Box 4"/>
          <p:cNvSpPr txBox="1">
            <a:spLocks noChangeArrowheads="1"/>
          </p:cNvSpPr>
          <p:nvPr/>
        </p:nvSpPr>
        <p:spPr bwMode="auto">
          <a:xfrm>
            <a:off x="3027082" y="3753958"/>
            <a:ext cx="594122" cy="300082"/>
          </a:xfrm>
          <a:prstGeom prst="rect">
            <a:avLst/>
          </a:prstGeom>
          <a:noFill/>
          <a:ln w="9525">
            <a:noFill/>
            <a:miter lim="800000"/>
            <a:headEnd/>
            <a:tailEnd/>
          </a:ln>
        </p:spPr>
        <p:txBody>
          <a:bodyPr>
            <a:spAutoFit/>
          </a:bodyPr>
          <a:lstStyle/>
          <a:p>
            <a:pPr>
              <a:spcBef>
                <a:spcPct val="50000"/>
              </a:spcBef>
            </a:pPr>
            <a:r>
              <a:rPr lang="sv-SE" sz="1350" b="1" dirty="0"/>
              <a:t>Term</a:t>
            </a:r>
            <a:endParaRPr lang="en-US" sz="1350" b="1" dirty="0"/>
          </a:p>
        </p:txBody>
      </p:sp>
      <p:graphicFrame>
        <p:nvGraphicFramePr>
          <p:cNvPr id="7" name="Object 5"/>
          <p:cNvGraphicFramePr>
            <a:graphicFrameLocks noChangeAspect="1"/>
          </p:cNvGraphicFramePr>
          <p:nvPr>
            <p:extLst>
              <p:ext uri="{D42A27DB-BD31-4B8C-83A1-F6EECF244321}">
                <p14:modId xmlns:p14="http://schemas.microsoft.com/office/powerpoint/2010/main" val="4069210019"/>
              </p:ext>
            </p:extLst>
          </p:nvPr>
        </p:nvGraphicFramePr>
        <p:xfrm>
          <a:off x="6502765" y="1947560"/>
          <a:ext cx="475059" cy="585788"/>
        </p:xfrm>
        <a:graphic>
          <a:graphicData uri="http://schemas.openxmlformats.org/presentationml/2006/ole">
            <mc:AlternateContent xmlns:mc="http://schemas.openxmlformats.org/markup-compatibility/2006">
              <mc:Choice xmlns:v="urn:schemas-microsoft-com:vml" Requires="v">
                <p:oleObj spid="_x0000_s16466" name="Visio" r:id="rId5" imgW="1586224" imgH="1520336" progId="Visio.Drawing.11">
                  <p:embed/>
                </p:oleObj>
              </mc:Choice>
              <mc:Fallback>
                <p:oleObj name="Visio" r:id="rId5" imgW="1586224" imgH="1520336" progId="Visio.Drawing.11">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02765" y="1947560"/>
                        <a:ext cx="475059" cy="585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8" name="Text Box 6"/>
          <p:cNvSpPr txBox="1">
            <a:spLocks noChangeArrowheads="1"/>
          </p:cNvSpPr>
          <p:nvPr/>
        </p:nvSpPr>
        <p:spPr bwMode="auto">
          <a:xfrm>
            <a:off x="2378191" y="4105193"/>
            <a:ext cx="1155762" cy="300082"/>
          </a:xfrm>
          <a:prstGeom prst="rect">
            <a:avLst/>
          </a:prstGeom>
          <a:noFill/>
          <a:ln w="15875">
            <a:solidFill>
              <a:schemeClr val="tx1"/>
            </a:solidFill>
            <a:miter lim="800000"/>
            <a:headEnd/>
            <a:tailEnd/>
          </a:ln>
        </p:spPr>
        <p:txBody>
          <a:bodyPr wrap="square">
            <a:spAutoFit/>
          </a:bodyPr>
          <a:lstStyle/>
          <a:p>
            <a:pPr>
              <a:spcBef>
                <a:spcPct val="50000"/>
              </a:spcBef>
            </a:pPr>
            <a:r>
              <a:rPr lang="sv-SE" sz="1350" b="1" dirty="0" smtClean="0"/>
              <a:t> ”Computer”</a:t>
            </a:r>
            <a:endParaRPr lang="sv-SE" sz="1350" b="1" dirty="0"/>
          </a:p>
        </p:txBody>
      </p:sp>
      <p:sp>
        <p:nvSpPr>
          <p:cNvPr id="9" name="Line 22"/>
          <p:cNvSpPr>
            <a:spLocks noChangeShapeType="1"/>
          </p:cNvSpPr>
          <p:nvPr/>
        </p:nvSpPr>
        <p:spPr bwMode="auto">
          <a:xfrm>
            <a:off x="5612197" y="3472508"/>
            <a:ext cx="1321429" cy="641777"/>
          </a:xfrm>
          <a:prstGeom prst="line">
            <a:avLst/>
          </a:prstGeom>
          <a:noFill/>
          <a:ln w="9525">
            <a:solidFill>
              <a:schemeClr val="tx1"/>
            </a:solidFill>
            <a:round/>
            <a:headEnd/>
            <a:tailEnd/>
          </a:ln>
        </p:spPr>
        <p:txBody>
          <a:bodyPr/>
          <a:lstStyle/>
          <a:p>
            <a:endParaRPr lang="sv-SE" sz="1350"/>
          </a:p>
        </p:txBody>
      </p:sp>
      <p:grpSp>
        <p:nvGrpSpPr>
          <p:cNvPr id="10" name="Group 36"/>
          <p:cNvGrpSpPr>
            <a:grpSpLocks/>
          </p:cNvGrpSpPr>
          <p:nvPr/>
        </p:nvGrpSpPr>
        <p:grpSpPr bwMode="auto">
          <a:xfrm>
            <a:off x="4840293" y="2946626"/>
            <a:ext cx="509587" cy="649288"/>
            <a:chOff x="1459" y="1674"/>
            <a:chExt cx="210" cy="549"/>
          </a:xfrm>
        </p:grpSpPr>
        <p:grpSp>
          <p:nvGrpSpPr>
            <p:cNvPr id="11" name="Group 37"/>
            <p:cNvGrpSpPr>
              <a:grpSpLocks/>
            </p:cNvGrpSpPr>
            <p:nvPr/>
          </p:nvGrpSpPr>
          <p:grpSpPr bwMode="auto">
            <a:xfrm>
              <a:off x="1489" y="1674"/>
              <a:ext cx="115" cy="95"/>
              <a:chOff x="1489" y="1674"/>
              <a:chExt cx="115" cy="95"/>
            </a:xfrm>
          </p:grpSpPr>
          <p:sp>
            <p:nvSpPr>
              <p:cNvPr id="19" name="Freeform 18"/>
              <p:cNvSpPr>
                <a:spLocks/>
              </p:cNvSpPr>
              <p:nvPr/>
            </p:nvSpPr>
            <p:spPr bwMode="auto">
              <a:xfrm>
                <a:off x="1530" y="1712"/>
                <a:ext cx="37" cy="57"/>
              </a:xfrm>
              <a:custGeom>
                <a:avLst/>
                <a:gdLst>
                  <a:gd name="T0" fmla="*/ 12 w 37"/>
                  <a:gd name="T1" fmla="*/ 52 h 57"/>
                  <a:gd name="T2" fmla="*/ 12 w 37"/>
                  <a:gd name="T3" fmla="*/ 44 h 57"/>
                  <a:gd name="T4" fmla="*/ 10 w 37"/>
                  <a:gd name="T5" fmla="*/ 35 h 57"/>
                  <a:gd name="T6" fmla="*/ 6 w 37"/>
                  <a:gd name="T7" fmla="*/ 29 h 57"/>
                  <a:gd name="T8" fmla="*/ 0 w 37"/>
                  <a:gd name="T9" fmla="*/ 20 h 57"/>
                  <a:gd name="T10" fmla="*/ 0 w 37"/>
                  <a:gd name="T11" fmla="*/ 14 h 57"/>
                  <a:gd name="T12" fmla="*/ 5 w 37"/>
                  <a:gd name="T13" fmla="*/ 6 h 57"/>
                  <a:gd name="T14" fmla="*/ 11 w 37"/>
                  <a:gd name="T15" fmla="*/ 1 h 57"/>
                  <a:gd name="T16" fmla="*/ 19 w 37"/>
                  <a:gd name="T17" fmla="*/ 0 h 57"/>
                  <a:gd name="T18" fmla="*/ 25 w 37"/>
                  <a:gd name="T19" fmla="*/ 1 h 57"/>
                  <a:gd name="T20" fmla="*/ 29 w 37"/>
                  <a:gd name="T21" fmla="*/ 2 h 57"/>
                  <a:gd name="T22" fmla="*/ 35 w 37"/>
                  <a:gd name="T23" fmla="*/ 7 h 57"/>
                  <a:gd name="T24" fmla="*/ 37 w 37"/>
                  <a:gd name="T25" fmla="*/ 14 h 57"/>
                  <a:gd name="T26" fmla="*/ 37 w 37"/>
                  <a:gd name="T27" fmla="*/ 20 h 57"/>
                  <a:gd name="T28" fmla="*/ 32 w 37"/>
                  <a:gd name="T29" fmla="*/ 27 h 57"/>
                  <a:gd name="T30" fmla="*/ 26 w 37"/>
                  <a:gd name="T31" fmla="*/ 35 h 57"/>
                  <a:gd name="T32" fmla="*/ 25 w 37"/>
                  <a:gd name="T33" fmla="*/ 44 h 57"/>
                  <a:gd name="T34" fmla="*/ 25 w 37"/>
                  <a:gd name="T35" fmla="*/ 47 h 57"/>
                  <a:gd name="T36" fmla="*/ 22 w 37"/>
                  <a:gd name="T37" fmla="*/ 54 h 57"/>
                  <a:gd name="T38" fmla="*/ 19 w 37"/>
                  <a:gd name="T39" fmla="*/ 57 h 57"/>
                  <a:gd name="T40" fmla="*/ 12 w 37"/>
                  <a:gd name="T41" fmla="*/ 52 h 5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7"/>
                  <a:gd name="T64" fmla="*/ 0 h 57"/>
                  <a:gd name="T65" fmla="*/ 37 w 37"/>
                  <a:gd name="T66" fmla="*/ 57 h 5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7" h="57">
                    <a:moveTo>
                      <a:pt x="12" y="52"/>
                    </a:moveTo>
                    <a:lnTo>
                      <a:pt x="12" y="44"/>
                    </a:lnTo>
                    <a:lnTo>
                      <a:pt x="10" y="35"/>
                    </a:lnTo>
                    <a:lnTo>
                      <a:pt x="6" y="29"/>
                    </a:lnTo>
                    <a:lnTo>
                      <a:pt x="0" y="20"/>
                    </a:lnTo>
                    <a:lnTo>
                      <a:pt x="0" y="14"/>
                    </a:lnTo>
                    <a:lnTo>
                      <a:pt x="5" y="6"/>
                    </a:lnTo>
                    <a:lnTo>
                      <a:pt x="11" y="1"/>
                    </a:lnTo>
                    <a:lnTo>
                      <a:pt x="19" y="0"/>
                    </a:lnTo>
                    <a:lnTo>
                      <a:pt x="25" y="1"/>
                    </a:lnTo>
                    <a:lnTo>
                      <a:pt x="29" y="2"/>
                    </a:lnTo>
                    <a:lnTo>
                      <a:pt x="35" y="7"/>
                    </a:lnTo>
                    <a:lnTo>
                      <a:pt x="37" y="14"/>
                    </a:lnTo>
                    <a:lnTo>
                      <a:pt x="37" y="20"/>
                    </a:lnTo>
                    <a:lnTo>
                      <a:pt x="32" y="27"/>
                    </a:lnTo>
                    <a:lnTo>
                      <a:pt x="26" y="35"/>
                    </a:lnTo>
                    <a:lnTo>
                      <a:pt x="25" y="44"/>
                    </a:lnTo>
                    <a:lnTo>
                      <a:pt x="25" y="47"/>
                    </a:lnTo>
                    <a:lnTo>
                      <a:pt x="22" y="54"/>
                    </a:lnTo>
                    <a:lnTo>
                      <a:pt x="19" y="57"/>
                    </a:lnTo>
                    <a:lnTo>
                      <a:pt x="12" y="52"/>
                    </a:lnTo>
                    <a:close/>
                  </a:path>
                </a:pathLst>
              </a:custGeom>
              <a:solidFill>
                <a:srgbClr val="FFFF00"/>
              </a:solidFill>
              <a:ln w="4763">
                <a:solidFill>
                  <a:srgbClr val="000000"/>
                </a:solidFill>
                <a:round/>
                <a:headEnd/>
                <a:tailEnd/>
              </a:ln>
            </p:spPr>
            <p:txBody>
              <a:bodyPr wrap="none" lIns="0" tIns="0" rIns="0" bIns="0">
                <a:spAutoFit/>
              </a:bodyPr>
              <a:lstStyle/>
              <a:p>
                <a:endParaRPr lang="sv-SE"/>
              </a:p>
            </p:txBody>
          </p:sp>
          <p:sp>
            <p:nvSpPr>
              <p:cNvPr id="20" name="Freeform 19"/>
              <p:cNvSpPr>
                <a:spLocks/>
              </p:cNvSpPr>
              <p:nvPr/>
            </p:nvSpPr>
            <p:spPr bwMode="auto">
              <a:xfrm>
                <a:off x="1489" y="1708"/>
                <a:ext cx="28" cy="11"/>
              </a:xfrm>
              <a:custGeom>
                <a:avLst/>
                <a:gdLst>
                  <a:gd name="T0" fmla="*/ 28 w 28"/>
                  <a:gd name="T1" fmla="*/ 11 h 11"/>
                  <a:gd name="T2" fmla="*/ 3 w 28"/>
                  <a:gd name="T3" fmla="*/ 8 h 11"/>
                  <a:gd name="T4" fmla="*/ 0 w 28"/>
                  <a:gd name="T5" fmla="*/ 4 h 11"/>
                  <a:gd name="T6" fmla="*/ 2 w 28"/>
                  <a:gd name="T7" fmla="*/ 0 h 11"/>
                  <a:gd name="T8" fmla="*/ 7 w 28"/>
                  <a:gd name="T9" fmla="*/ 0 h 11"/>
                  <a:gd name="T10" fmla="*/ 28 w 28"/>
                  <a:gd name="T11" fmla="*/ 11 h 11"/>
                  <a:gd name="T12" fmla="*/ 0 60000 65536"/>
                  <a:gd name="T13" fmla="*/ 0 60000 65536"/>
                  <a:gd name="T14" fmla="*/ 0 60000 65536"/>
                  <a:gd name="T15" fmla="*/ 0 60000 65536"/>
                  <a:gd name="T16" fmla="*/ 0 60000 65536"/>
                  <a:gd name="T17" fmla="*/ 0 60000 65536"/>
                  <a:gd name="T18" fmla="*/ 0 w 28"/>
                  <a:gd name="T19" fmla="*/ 0 h 11"/>
                  <a:gd name="T20" fmla="*/ 28 w 28"/>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28" h="11">
                    <a:moveTo>
                      <a:pt x="28" y="11"/>
                    </a:moveTo>
                    <a:lnTo>
                      <a:pt x="3" y="8"/>
                    </a:lnTo>
                    <a:lnTo>
                      <a:pt x="0" y="4"/>
                    </a:lnTo>
                    <a:lnTo>
                      <a:pt x="2" y="0"/>
                    </a:lnTo>
                    <a:lnTo>
                      <a:pt x="7" y="0"/>
                    </a:lnTo>
                    <a:lnTo>
                      <a:pt x="28"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p>
                <a:endParaRPr lang="sv-SE"/>
              </a:p>
            </p:txBody>
          </p:sp>
          <p:sp>
            <p:nvSpPr>
              <p:cNvPr id="21" name="Freeform 20"/>
              <p:cNvSpPr>
                <a:spLocks/>
              </p:cNvSpPr>
              <p:nvPr/>
            </p:nvSpPr>
            <p:spPr bwMode="auto">
              <a:xfrm>
                <a:off x="1517" y="1678"/>
                <a:ext cx="13" cy="19"/>
              </a:xfrm>
              <a:custGeom>
                <a:avLst/>
                <a:gdLst>
                  <a:gd name="T0" fmla="*/ 13 w 13"/>
                  <a:gd name="T1" fmla="*/ 19 h 19"/>
                  <a:gd name="T2" fmla="*/ 0 w 13"/>
                  <a:gd name="T3" fmla="*/ 6 h 19"/>
                  <a:gd name="T4" fmla="*/ 2 w 13"/>
                  <a:gd name="T5" fmla="*/ 3 h 19"/>
                  <a:gd name="T6" fmla="*/ 7 w 13"/>
                  <a:gd name="T7" fmla="*/ 0 h 19"/>
                  <a:gd name="T8" fmla="*/ 10 w 13"/>
                  <a:gd name="T9" fmla="*/ 4 h 19"/>
                  <a:gd name="T10" fmla="*/ 13 w 13"/>
                  <a:gd name="T11" fmla="*/ 19 h 19"/>
                  <a:gd name="T12" fmla="*/ 0 60000 65536"/>
                  <a:gd name="T13" fmla="*/ 0 60000 65536"/>
                  <a:gd name="T14" fmla="*/ 0 60000 65536"/>
                  <a:gd name="T15" fmla="*/ 0 60000 65536"/>
                  <a:gd name="T16" fmla="*/ 0 60000 65536"/>
                  <a:gd name="T17" fmla="*/ 0 60000 65536"/>
                  <a:gd name="T18" fmla="*/ 0 w 13"/>
                  <a:gd name="T19" fmla="*/ 0 h 19"/>
                  <a:gd name="T20" fmla="*/ 13 w 13"/>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13" h="19">
                    <a:moveTo>
                      <a:pt x="13" y="19"/>
                    </a:moveTo>
                    <a:lnTo>
                      <a:pt x="0" y="6"/>
                    </a:lnTo>
                    <a:lnTo>
                      <a:pt x="2" y="3"/>
                    </a:lnTo>
                    <a:lnTo>
                      <a:pt x="7" y="0"/>
                    </a:lnTo>
                    <a:lnTo>
                      <a:pt x="10" y="4"/>
                    </a:lnTo>
                    <a:lnTo>
                      <a:pt x="13" y="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p>
                <a:endParaRPr lang="sv-SE"/>
              </a:p>
            </p:txBody>
          </p:sp>
          <p:sp>
            <p:nvSpPr>
              <p:cNvPr id="22" name="Freeform 21"/>
              <p:cNvSpPr>
                <a:spLocks/>
              </p:cNvSpPr>
              <p:nvPr/>
            </p:nvSpPr>
            <p:spPr bwMode="auto">
              <a:xfrm>
                <a:off x="1557" y="1674"/>
                <a:ext cx="10" cy="22"/>
              </a:xfrm>
              <a:custGeom>
                <a:avLst/>
                <a:gdLst>
                  <a:gd name="T0" fmla="*/ 2 w 10"/>
                  <a:gd name="T1" fmla="*/ 22 h 22"/>
                  <a:gd name="T2" fmla="*/ 0 w 10"/>
                  <a:gd name="T3" fmla="*/ 5 h 22"/>
                  <a:gd name="T4" fmla="*/ 5 w 10"/>
                  <a:gd name="T5" fmla="*/ 0 h 22"/>
                  <a:gd name="T6" fmla="*/ 10 w 10"/>
                  <a:gd name="T7" fmla="*/ 2 h 22"/>
                  <a:gd name="T8" fmla="*/ 9 w 10"/>
                  <a:gd name="T9" fmla="*/ 7 h 22"/>
                  <a:gd name="T10" fmla="*/ 2 w 10"/>
                  <a:gd name="T11" fmla="*/ 22 h 22"/>
                  <a:gd name="T12" fmla="*/ 0 60000 65536"/>
                  <a:gd name="T13" fmla="*/ 0 60000 65536"/>
                  <a:gd name="T14" fmla="*/ 0 60000 65536"/>
                  <a:gd name="T15" fmla="*/ 0 60000 65536"/>
                  <a:gd name="T16" fmla="*/ 0 60000 65536"/>
                  <a:gd name="T17" fmla="*/ 0 60000 65536"/>
                  <a:gd name="T18" fmla="*/ 0 w 10"/>
                  <a:gd name="T19" fmla="*/ 0 h 22"/>
                  <a:gd name="T20" fmla="*/ 10 w 10"/>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10" h="22">
                    <a:moveTo>
                      <a:pt x="2" y="22"/>
                    </a:moveTo>
                    <a:lnTo>
                      <a:pt x="0" y="5"/>
                    </a:lnTo>
                    <a:lnTo>
                      <a:pt x="5" y="0"/>
                    </a:lnTo>
                    <a:lnTo>
                      <a:pt x="10" y="2"/>
                    </a:lnTo>
                    <a:lnTo>
                      <a:pt x="9" y="7"/>
                    </a:lnTo>
                    <a:lnTo>
                      <a:pt x="2"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p>
                <a:endParaRPr lang="sv-SE"/>
              </a:p>
            </p:txBody>
          </p:sp>
          <p:sp>
            <p:nvSpPr>
              <p:cNvPr id="23" name="Freeform 22"/>
              <p:cNvSpPr>
                <a:spLocks/>
              </p:cNvSpPr>
              <p:nvPr/>
            </p:nvSpPr>
            <p:spPr bwMode="auto">
              <a:xfrm>
                <a:off x="1577" y="1691"/>
                <a:ext cx="27" cy="13"/>
              </a:xfrm>
              <a:custGeom>
                <a:avLst/>
                <a:gdLst>
                  <a:gd name="T0" fmla="*/ 0 w 27"/>
                  <a:gd name="T1" fmla="*/ 13 h 13"/>
                  <a:gd name="T2" fmla="*/ 19 w 27"/>
                  <a:gd name="T3" fmla="*/ 0 h 13"/>
                  <a:gd name="T4" fmla="*/ 27 w 27"/>
                  <a:gd name="T5" fmla="*/ 3 h 13"/>
                  <a:gd name="T6" fmla="*/ 27 w 27"/>
                  <a:gd name="T7" fmla="*/ 7 h 13"/>
                  <a:gd name="T8" fmla="*/ 22 w 27"/>
                  <a:gd name="T9" fmla="*/ 10 h 13"/>
                  <a:gd name="T10" fmla="*/ 0 w 27"/>
                  <a:gd name="T11" fmla="*/ 13 h 13"/>
                  <a:gd name="T12" fmla="*/ 0 60000 65536"/>
                  <a:gd name="T13" fmla="*/ 0 60000 65536"/>
                  <a:gd name="T14" fmla="*/ 0 60000 65536"/>
                  <a:gd name="T15" fmla="*/ 0 60000 65536"/>
                  <a:gd name="T16" fmla="*/ 0 60000 65536"/>
                  <a:gd name="T17" fmla="*/ 0 60000 65536"/>
                  <a:gd name="T18" fmla="*/ 0 w 27"/>
                  <a:gd name="T19" fmla="*/ 0 h 13"/>
                  <a:gd name="T20" fmla="*/ 27 w 27"/>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27" h="13">
                    <a:moveTo>
                      <a:pt x="0" y="13"/>
                    </a:moveTo>
                    <a:lnTo>
                      <a:pt x="19" y="0"/>
                    </a:lnTo>
                    <a:lnTo>
                      <a:pt x="27" y="3"/>
                    </a:lnTo>
                    <a:lnTo>
                      <a:pt x="27" y="7"/>
                    </a:lnTo>
                    <a:lnTo>
                      <a:pt x="22" y="10"/>
                    </a:lnTo>
                    <a:lnTo>
                      <a:pt x="0"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p>
                <a:endParaRPr lang="sv-SE"/>
              </a:p>
            </p:txBody>
          </p:sp>
        </p:grpSp>
        <p:grpSp>
          <p:nvGrpSpPr>
            <p:cNvPr id="12" name="Group 43"/>
            <p:cNvGrpSpPr>
              <a:grpSpLocks/>
            </p:cNvGrpSpPr>
            <p:nvPr/>
          </p:nvGrpSpPr>
          <p:grpSpPr bwMode="auto">
            <a:xfrm>
              <a:off x="1459" y="1706"/>
              <a:ext cx="210" cy="517"/>
              <a:chOff x="1459" y="1706"/>
              <a:chExt cx="210" cy="517"/>
            </a:xfrm>
          </p:grpSpPr>
          <p:sp>
            <p:nvSpPr>
              <p:cNvPr id="13" name="Freeform 44"/>
              <p:cNvSpPr>
                <a:spLocks/>
              </p:cNvSpPr>
              <p:nvPr/>
            </p:nvSpPr>
            <p:spPr bwMode="auto">
              <a:xfrm>
                <a:off x="1496" y="1792"/>
                <a:ext cx="106" cy="90"/>
              </a:xfrm>
              <a:custGeom>
                <a:avLst/>
                <a:gdLst>
                  <a:gd name="T0" fmla="*/ 70 w 106"/>
                  <a:gd name="T1" fmla="*/ 25 h 90"/>
                  <a:gd name="T2" fmla="*/ 56 w 106"/>
                  <a:gd name="T3" fmla="*/ 9 h 90"/>
                  <a:gd name="T4" fmla="*/ 44 w 106"/>
                  <a:gd name="T5" fmla="*/ 0 h 90"/>
                  <a:gd name="T6" fmla="*/ 28 w 106"/>
                  <a:gd name="T7" fmla="*/ 0 h 90"/>
                  <a:gd name="T8" fmla="*/ 10 w 106"/>
                  <a:gd name="T9" fmla="*/ 5 h 90"/>
                  <a:gd name="T10" fmla="*/ 3 w 106"/>
                  <a:gd name="T11" fmla="*/ 15 h 90"/>
                  <a:gd name="T12" fmla="*/ 0 w 106"/>
                  <a:gd name="T13" fmla="*/ 29 h 90"/>
                  <a:gd name="T14" fmla="*/ 3 w 106"/>
                  <a:gd name="T15" fmla="*/ 47 h 90"/>
                  <a:gd name="T16" fmla="*/ 14 w 106"/>
                  <a:gd name="T17" fmla="*/ 67 h 90"/>
                  <a:gd name="T18" fmla="*/ 31 w 106"/>
                  <a:gd name="T19" fmla="*/ 80 h 90"/>
                  <a:gd name="T20" fmla="*/ 45 w 106"/>
                  <a:gd name="T21" fmla="*/ 87 h 90"/>
                  <a:gd name="T22" fmla="*/ 61 w 106"/>
                  <a:gd name="T23" fmla="*/ 90 h 90"/>
                  <a:gd name="T24" fmla="*/ 71 w 106"/>
                  <a:gd name="T25" fmla="*/ 86 h 90"/>
                  <a:gd name="T26" fmla="*/ 79 w 106"/>
                  <a:gd name="T27" fmla="*/ 80 h 90"/>
                  <a:gd name="T28" fmla="*/ 83 w 106"/>
                  <a:gd name="T29" fmla="*/ 67 h 90"/>
                  <a:gd name="T30" fmla="*/ 81 w 106"/>
                  <a:gd name="T31" fmla="*/ 52 h 90"/>
                  <a:gd name="T32" fmla="*/ 78 w 106"/>
                  <a:gd name="T33" fmla="*/ 39 h 90"/>
                  <a:gd name="T34" fmla="*/ 103 w 106"/>
                  <a:gd name="T35" fmla="*/ 25 h 90"/>
                  <a:gd name="T36" fmla="*/ 106 w 106"/>
                  <a:gd name="T37" fmla="*/ 20 h 90"/>
                  <a:gd name="T38" fmla="*/ 103 w 106"/>
                  <a:gd name="T39" fmla="*/ 17 h 90"/>
                  <a:gd name="T40" fmla="*/ 74 w 106"/>
                  <a:gd name="T41" fmla="*/ 32 h 90"/>
                  <a:gd name="T42" fmla="*/ 70 w 106"/>
                  <a:gd name="T43" fmla="*/ 25 h 9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90"/>
                  <a:gd name="T68" fmla="*/ 106 w 106"/>
                  <a:gd name="T69" fmla="*/ 90 h 9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90">
                    <a:moveTo>
                      <a:pt x="70" y="25"/>
                    </a:moveTo>
                    <a:lnTo>
                      <a:pt x="56" y="9"/>
                    </a:lnTo>
                    <a:lnTo>
                      <a:pt x="44" y="0"/>
                    </a:lnTo>
                    <a:lnTo>
                      <a:pt x="28" y="0"/>
                    </a:lnTo>
                    <a:lnTo>
                      <a:pt x="10" y="5"/>
                    </a:lnTo>
                    <a:lnTo>
                      <a:pt x="3" y="15"/>
                    </a:lnTo>
                    <a:lnTo>
                      <a:pt x="0" y="29"/>
                    </a:lnTo>
                    <a:lnTo>
                      <a:pt x="3" y="47"/>
                    </a:lnTo>
                    <a:lnTo>
                      <a:pt x="14" y="67"/>
                    </a:lnTo>
                    <a:lnTo>
                      <a:pt x="31" y="80"/>
                    </a:lnTo>
                    <a:lnTo>
                      <a:pt x="45" y="87"/>
                    </a:lnTo>
                    <a:lnTo>
                      <a:pt x="61" y="90"/>
                    </a:lnTo>
                    <a:lnTo>
                      <a:pt x="71" y="86"/>
                    </a:lnTo>
                    <a:lnTo>
                      <a:pt x="79" y="80"/>
                    </a:lnTo>
                    <a:lnTo>
                      <a:pt x="83" y="67"/>
                    </a:lnTo>
                    <a:lnTo>
                      <a:pt x="81" y="52"/>
                    </a:lnTo>
                    <a:lnTo>
                      <a:pt x="78" y="39"/>
                    </a:lnTo>
                    <a:lnTo>
                      <a:pt x="103" y="25"/>
                    </a:lnTo>
                    <a:lnTo>
                      <a:pt x="106" y="20"/>
                    </a:lnTo>
                    <a:lnTo>
                      <a:pt x="103" y="17"/>
                    </a:lnTo>
                    <a:lnTo>
                      <a:pt x="74" y="32"/>
                    </a:lnTo>
                    <a:lnTo>
                      <a:pt x="70"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p>
                <a:endParaRPr lang="sv-SE"/>
              </a:p>
            </p:txBody>
          </p:sp>
          <p:sp>
            <p:nvSpPr>
              <p:cNvPr id="14" name="Freeform 45"/>
              <p:cNvSpPr>
                <a:spLocks/>
              </p:cNvSpPr>
              <p:nvPr/>
            </p:nvSpPr>
            <p:spPr bwMode="auto">
              <a:xfrm>
                <a:off x="1572" y="1706"/>
                <a:ext cx="93" cy="202"/>
              </a:xfrm>
              <a:custGeom>
                <a:avLst/>
                <a:gdLst>
                  <a:gd name="T0" fmla="*/ 25 w 93"/>
                  <a:gd name="T1" fmla="*/ 170 h 202"/>
                  <a:gd name="T2" fmla="*/ 9 w 93"/>
                  <a:gd name="T3" fmla="*/ 182 h 202"/>
                  <a:gd name="T4" fmla="*/ 4 w 93"/>
                  <a:gd name="T5" fmla="*/ 185 h 202"/>
                  <a:gd name="T6" fmla="*/ 0 w 93"/>
                  <a:gd name="T7" fmla="*/ 193 h 202"/>
                  <a:gd name="T8" fmla="*/ 5 w 93"/>
                  <a:gd name="T9" fmla="*/ 201 h 202"/>
                  <a:gd name="T10" fmla="*/ 10 w 93"/>
                  <a:gd name="T11" fmla="*/ 202 h 202"/>
                  <a:gd name="T12" fmla="*/ 25 w 93"/>
                  <a:gd name="T13" fmla="*/ 197 h 202"/>
                  <a:gd name="T14" fmla="*/ 49 w 93"/>
                  <a:gd name="T15" fmla="*/ 182 h 202"/>
                  <a:gd name="T16" fmla="*/ 70 w 93"/>
                  <a:gd name="T17" fmla="*/ 162 h 202"/>
                  <a:gd name="T18" fmla="*/ 92 w 93"/>
                  <a:gd name="T19" fmla="*/ 141 h 202"/>
                  <a:gd name="T20" fmla="*/ 93 w 93"/>
                  <a:gd name="T21" fmla="*/ 132 h 202"/>
                  <a:gd name="T22" fmla="*/ 93 w 93"/>
                  <a:gd name="T23" fmla="*/ 107 h 202"/>
                  <a:gd name="T24" fmla="*/ 87 w 93"/>
                  <a:gd name="T25" fmla="*/ 68 h 202"/>
                  <a:gd name="T26" fmla="*/ 90 w 93"/>
                  <a:gd name="T27" fmla="*/ 46 h 202"/>
                  <a:gd name="T28" fmla="*/ 93 w 93"/>
                  <a:gd name="T29" fmla="*/ 37 h 202"/>
                  <a:gd name="T30" fmla="*/ 89 w 93"/>
                  <a:gd name="T31" fmla="*/ 33 h 202"/>
                  <a:gd name="T32" fmla="*/ 80 w 93"/>
                  <a:gd name="T33" fmla="*/ 28 h 202"/>
                  <a:gd name="T34" fmla="*/ 73 w 93"/>
                  <a:gd name="T35" fmla="*/ 26 h 202"/>
                  <a:gd name="T36" fmla="*/ 78 w 93"/>
                  <a:gd name="T37" fmla="*/ 3 h 202"/>
                  <a:gd name="T38" fmla="*/ 75 w 93"/>
                  <a:gd name="T39" fmla="*/ 0 h 202"/>
                  <a:gd name="T40" fmla="*/ 70 w 93"/>
                  <a:gd name="T41" fmla="*/ 1 h 202"/>
                  <a:gd name="T42" fmla="*/ 68 w 93"/>
                  <a:gd name="T43" fmla="*/ 27 h 202"/>
                  <a:gd name="T44" fmla="*/ 64 w 93"/>
                  <a:gd name="T45" fmla="*/ 35 h 202"/>
                  <a:gd name="T46" fmla="*/ 63 w 93"/>
                  <a:gd name="T47" fmla="*/ 38 h 202"/>
                  <a:gd name="T48" fmla="*/ 53 w 93"/>
                  <a:gd name="T49" fmla="*/ 35 h 202"/>
                  <a:gd name="T50" fmla="*/ 45 w 93"/>
                  <a:gd name="T51" fmla="*/ 35 h 202"/>
                  <a:gd name="T52" fmla="*/ 45 w 93"/>
                  <a:gd name="T53" fmla="*/ 40 h 202"/>
                  <a:gd name="T54" fmla="*/ 50 w 93"/>
                  <a:gd name="T55" fmla="*/ 43 h 202"/>
                  <a:gd name="T56" fmla="*/ 60 w 93"/>
                  <a:gd name="T57" fmla="*/ 43 h 202"/>
                  <a:gd name="T58" fmla="*/ 65 w 93"/>
                  <a:gd name="T59" fmla="*/ 47 h 202"/>
                  <a:gd name="T60" fmla="*/ 70 w 93"/>
                  <a:gd name="T61" fmla="*/ 55 h 202"/>
                  <a:gd name="T62" fmla="*/ 77 w 93"/>
                  <a:gd name="T63" fmla="*/ 67 h 202"/>
                  <a:gd name="T64" fmla="*/ 80 w 93"/>
                  <a:gd name="T65" fmla="*/ 92 h 202"/>
                  <a:gd name="T66" fmla="*/ 80 w 93"/>
                  <a:gd name="T67" fmla="*/ 115 h 202"/>
                  <a:gd name="T68" fmla="*/ 78 w 93"/>
                  <a:gd name="T69" fmla="*/ 133 h 202"/>
                  <a:gd name="T70" fmla="*/ 72 w 93"/>
                  <a:gd name="T71" fmla="*/ 141 h 202"/>
                  <a:gd name="T72" fmla="*/ 54 w 93"/>
                  <a:gd name="T73" fmla="*/ 152 h 202"/>
                  <a:gd name="T74" fmla="*/ 34 w 93"/>
                  <a:gd name="T75" fmla="*/ 162 h 202"/>
                  <a:gd name="T76" fmla="*/ 25 w 93"/>
                  <a:gd name="T77" fmla="*/ 170 h 20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3"/>
                  <a:gd name="T118" fmla="*/ 0 h 202"/>
                  <a:gd name="T119" fmla="*/ 93 w 93"/>
                  <a:gd name="T120" fmla="*/ 202 h 20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3" h="202">
                    <a:moveTo>
                      <a:pt x="25" y="170"/>
                    </a:moveTo>
                    <a:lnTo>
                      <a:pt x="9" y="182"/>
                    </a:lnTo>
                    <a:lnTo>
                      <a:pt x="4" y="185"/>
                    </a:lnTo>
                    <a:lnTo>
                      <a:pt x="0" y="193"/>
                    </a:lnTo>
                    <a:lnTo>
                      <a:pt x="5" y="201"/>
                    </a:lnTo>
                    <a:lnTo>
                      <a:pt x="10" y="202"/>
                    </a:lnTo>
                    <a:lnTo>
                      <a:pt x="25" y="197"/>
                    </a:lnTo>
                    <a:lnTo>
                      <a:pt x="49" y="182"/>
                    </a:lnTo>
                    <a:lnTo>
                      <a:pt x="70" y="162"/>
                    </a:lnTo>
                    <a:lnTo>
                      <a:pt x="92" y="141"/>
                    </a:lnTo>
                    <a:lnTo>
                      <a:pt x="93" y="132"/>
                    </a:lnTo>
                    <a:lnTo>
                      <a:pt x="93" y="107"/>
                    </a:lnTo>
                    <a:lnTo>
                      <a:pt x="87" y="68"/>
                    </a:lnTo>
                    <a:lnTo>
                      <a:pt x="90" y="46"/>
                    </a:lnTo>
                    <a:lnTo>
                      <a:pt x="93" y="37"/>
                    </a:lnTo>
                    <a:lnTo>
                      <a:pt x="89" y="33"/>
                    </a:lnTo>
                    <a:lnTo>
                      <a:pt x="80" y="28"/>
                    </a:lnTo>
                    <a:lnTo>
                      <a:pt x="73" y="26"/>
                    </a:lnTo>
                    <a:lnTo>
                      <a:pt x="78" y="3"/>
                    </a:lnTo>
                    <a:lnTo>
                      <a:pt x="75" y="0"/>
                    </a:lnTo>
                    <a:lnTo>
                      <a:pt x="70" y="1"/>
                    </a:lnTo>
                    <a:lnTo>
                      <a:pt x="68" y="27"/>
                    </a:lnTo>
                    <a:lnTo>
                      <a:pt x="64" y="35"/>
                    </a:lnTo>
                    <a:lnTo>
                      <a:pt x="63" y="38"/>
                    </a:lnTo>
                    <a:lnTo>
                      <a:pt x="53" y="35"/>
                    </a:lnTo>
                    <a:lnTo>
                      <a:pt x="45" y="35"/>
                    </a:lnTo>
                    <a:lnTo>
                      <a:pt x="45" y="40"/>
                    </a:lnTo>
                    <a:lnTo>
                      <a:pt x="50" y="43"/>
                    </a:lnTo>
                    <a:lnTo>
                      <a:pt x="60" y="43"/>
                    </a:lnTo>
                    <a:lnTo>
                      <a:pt x="65" y="47"/>
                    </a:lnTo>
                    <a:lnTo>
                      <a:pt x="70" y="55"/>
                    </a:lnTo>
                    <a:lnTo>
                      <a:pt x="77" y="67"/>
                    </a:lnTo>
                    <a:lnTo>
                      <a:pt x="80" y="92"/>
                    </a:lnTo>
                    <a:lnTo>
                      <a:pt x="80" y="115"/>
                    </a:lnTo>
                    <a:lnTo>
                      <a:pt x="78" y="133"/>
                    </a:lnTo>
                    <a:lnTo>
                      <a:pt x="72" y="141"/>
                    </a:lnTo>
                    <a:lnTo>
                      <a:pt x="54" y="152"/>
                    </a:lnTo>
                    <a:lnTo>
                      <a:pt x="34" y="162"/>
                    </a:lnTo>
                    <a:lnTo>
                      <a:pt x="25" y="17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p>
                <a:endParaRPr lang="sv-SE"/>
              </a:p>
            </p:txBody>
          </p:sp>
          <p:sp>
            <p:nvSpPr>
              <p:cNvPr id="15" name="Freeform 46"/>
              <p:cNvSpPr>
                <a:spLocks/>
              </p:cNvSpPr>
              <p:nvPr/>
            </p:nvSpPr>
            <p:spPr bwMode="auto">
              <a:xfrm>
                <a:off x="1459" y="1892"/>
                <a:ext cx="85" cy="121"/>
              </a:xfrm>
              <a:custGeom>
                <a:avLst/>
                <a:gdLst>
                  <a:gd name="T0" fmla="*/ 85 w 85"/>
                  <a:gd name="T1" fmla="*/ 4 h 121"/>
                  <a:gd name="T2" fmla="*/ 76 w 85"/>
                  <a:gd name="T3" fmla="*/ 0 h 121"/>
                  <a:gd name="T4" fmla="*/ 56 w 85"/>
                  <a:gd name="T5" fmla="*/ 1 h 121"/>
                  <a:gd name="T6" fmla="*/ 38 w 85"/>
                  <a:gd name="T7" fmla="*/ 12 h 121"/>
                  <a:gd name="T8" fmla="*/ 15 w 85"/>
                  <a:gd name="T9" fmla="*/ 36 h 121"/>
                  <a:gd name="T10" fmla="*/ 1 w 85"/>
                  <a:gd name="T11" fmla="*/ 55 h 121"/>
                  <a:gd name="T12" fmla="*/ 0 w 85"/>
                  <a:gd name="T13" fmla="*/ 61 h 121"/>
                  <a:gd name="T14" fmla="*/ 7 w 85"/>
                  <a:gd name="T15" fmla="*/ 74 h 121"/>
                  <a:gd name="T16" fmla="*/ 21 w 85"/>
                  <a:gd name="T17" fmla="*/ 80 h 121"/>
                  <a:gd name="T18" fmla="*/ 38 w 85"/>
                  <a:gd name="T19" fmla="*/ 86 h 121"/>
                  <a:gd name="T20" fmla="*/ 52 w 85"/>
                  <a:gd name="T21" fmla="*/ 90 h 121"/>
                  <a:gd name="T22" fmla="*/ 60 w 85"/>
                  <a:gd name="T23" fmla="*/ 95 h 121"/>
                  <a:gd name="T24" fmla="*/ 56 w 85"/>
                  <a:gd name="T25" fmla="*/ 102 h 121"/>
                  <a:gd name="T26" fmla="*/ 46 w 85"/>
                  <a:gd name="T27" fmla="*/ 111 h 121"/>
                  <a:gd name="T28" fmla="*/ 33 w 85"/>
                  <a:gd name="T29" fmla="*/ 112 h 121"/>
                  <a:gd name="T30" fmla="*/ 23 w 85"/>
                  <a:gd name="T31" fmla="*/ 110 h 121"/>
                  <a:gd name="T32" fmla="*/ 18 w 85"/>
                  <a:gd name="T33" fmla="*/ 112 h 121"/>
                  <a:gd name="T34" fmla="*/ 18 w 85"/>
                  <a:gd name="T35" fmla="*/ 117 h 121"/>
                  <a:gd name="T36" fmla="*/ 30 w 85"/>
                  <a:gd name="T37" fmla="*/ 121 h 121"/>
                  <a:gd name="T38" fmla="*/ 46 w 85"/>
                  <a:gd name="T39" fmla="*/ 121 h 121"/>
                  <a:gd name="T40" fmla="*/ 60 w 85"/>
                  <a:gd name="T41" fmla="*/ 117 h 121"/>
                  <a:gd name="T42" fmla="*/ 68 w 85"/>
                  <a:gd name="T43" fmla="*/ 112 h 121"/>
                  <a:gd name="T44" fmla="*/ 72 w 85"/>
                  <a:gd name="T45" fmla="*/ 105 h 121"/>
                  <a:gd name="T46" fmla="*/ 76 w 85"/>
                  <a:gd name="T47" fmla="*/ 96 h 121"/>
                  <a:gd name="T48" fmla="*/ 70 w 85"/>
                  <a:gd name="T49" fmla="*/ 89 h 121"/>
                  <a:gd name="T50" fmla="*/ 52 w 85"/>
                  <a:gd name="T51" fmla="*/ 84 h 121"/>
                  <a:gd name="T52" fmla="*/ 36 w 85"/>
                  <a:gd name="T53" fmla="*/ 79 h 121"/>
                  <a:gd name="T54" fmla="*/ 18 w 85"/>
                  <a:gd name="T55" fmla="*/ 71 h 121"/>
                  <a:gd name="T56" fmla="*/ 16 w 85"/>
                  <a:gd name="T57" fmla="*/ 64 h 121"/>
                  <a:gd name="T58" fmla="*/ 18 w 85"/>
                  <a:gd name="T59" fmla="*/ 51 h 121"/>
                  <a:gd name="T60" fmla="*/ 30 w 85"/>
                  <a:gd name="T61" fmla="*/ 36 h 121"/>
                  <a:gd name="T62" fmla="*/ 43 w 85"/>
                  <a:gd name="T63" fmla="*/ 27 h 121"/>
                  <a:gd name="T64" fmla="*/ 67 w 85"/>
                  <a:gd name="T65" fmla="*/ 20 h 121"/>
                  <a:gd name="T66" fmla="*/ 85 w 85"/>
                  <a:gd name="T67" fmla="*/ 17 h 121"/>
                  <a:gd name="T68" fmla="*/ 85 w 85"/>
                  <a:gd name="T69" fmla="*/ 9 h 121"/>
                  <a:gd name="T70" fmla="*/ 85 w 85"/>
                  <a:gd name="T71" fmla="*/ 4 h 12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5"/>
                  <a:gd name="T109" fmla="*/ 0 h 121"/>
                  <a:gd name="T110" fmla="*/ 85 w 85"/>
                  <a:gd name="T111" fmla="*/ 121 h 12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5" h="121">
                    <a:moveTo>
                      <a:pt x="85" y="4"/>
                    </a:moveTo>
                    <a:lnTo>
                      <a:pt x="76" y="0"/>
                    </a:lnTo>
                    <a:lnTo>
                      <a:pt x="56" y="1"/>
                    </a:lnTo>
                    <a:lnTo>
                      <a:pt x="38" y="12"/>
                    </a:lnTo>
                    <a:lnTo>
                      <a:pt x="15" y="36"/>
                    </a:lnTo>
                    <a:lnTo>
                      <a:pt x="1" y="55"/>
                    </a:lnTo>
                    <a:lnTo>
                      <a:pt x="0" y="61"/>
                    </a:lnTo>
                    <a:lnTo>
                      <a:pt x="7" y="74"/>
                    </a:lnTo>
                    <a:lnTo>
                      <a:pt x="21" y="80"/>
                    </a:lnTo>
                    <a:lnTo>
                      <a:pt x="38" y="86"/>
                    </a:lnTo>
                    <a:lnTo>
                      <a:pt x="52" y="90"/>
                    </a:lnTo>
                    <a:lnTo>
                      <a:pt x="60" y="95"/>
                    </a:lnTo>
                    <a:lnTo>
                      <a:pt x="56" y="102"/>
                    </a:lnTo>
                    <a:lnTo>
                      <a:pt x="46" y="111"/>
                    </a:lnTo>
                    <a:lnTo>
                      <a:pt x="33" y="112"/>
                    </a:lnTo>
                    <a:lnTo>
                      <a:pt x="23" y="110"/>
                    </a:lnTo>
                    <a:lnTo>
                      <a:pt x="18" y="112"/>
                    </a:lnTo>
                    <a:lnTo>
                      <a:pt x="18" y="117"/>
                    </a:lnTo>
                    <a:lnTo>
                      <a:pt x="30" y="121"/>
                    </a:lnTo>
                    <a:lnTo>
                      <a:pt x="46" y="121"/>
                    </a:lnTo>
                    <a:lnTo>
                      <a:pt x="60" y="117"/>
                    </a:lnTo>
                    <a:lnTo>
                      <a:pt x="68" y="112"/>
                    </a:lnTo>
                    <a:lnTo>
                      <a:pt x="72" y="105"/>
                    </a:lnTo>
                    <a:lnTo>
                      <a:pt x="76" y="96"/>
                    </a:lnTo>
                    <a:lnTo>
                      <a:pt x="70" y="89"/>
                    </a:lnTo>
                    <a:lnTo>
                      <a:pt x="52" y="84"/>
                    </a:lnTo>
                    <a:lnTo>
                      <a:pt x="36" y="79"/>
                    </a:lnTo>
                    <a:lnTo>
                      <a:pt x="18" y="71"/>
                    </a:lnTo>
                    <a:lnTo>
                      <a:pt x="16" y="64"/>
                    </a:lnTo>
                    <a:lnTo>
                      <a:pt x="18" y="51"/>
                    </a:lnTo>
                    <a:lnTo>
                      <a:pt x="30" y="36"/>
                    </a:lnTo>
                    <a:lnTo>
                      <a:pt x="43" y="27"/>
                    </a:lnTo>
                    <a:lnTo>
                      <a:pt x="67" y="20"/>
                    </a:lnTo>
                    <a:lnTo>
                      <a:pt x="85" y="17"/>
                    </a:lnTo>
                    <a:lnTo>
                      <a:pt x="85" y="9"/>
                    </a:lnTo>
                    <a:lnTo>
                      <a:pt x="85"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p>
                <a:endParaRPr lang="sv-SE"/>
              </a:p>
            </p:txBody>
          </p:sp>
          <p:sp>
            <p:nvSpPr>
              <p:cNvPr id="16" name="Freeform 47"/>
              <p:cNvSpPr>
                <a:spLocks/>
              </p:cNvSpPr>
              <p:nvPr/>
            </p:nvSpPr>
            <p:spPr bwMode="auto">
              <a:xfrm>
                <a:off x="1527" y="1886"/>
                <a:ext cx="79" cy="149"/>
              </a:xfrm>
              <a:custGeom>
                <a:avLst/>
                <a:gdLst>
                  <a:gd name="T0" fmla="*/ 69 w 79"/>
                  <a:gd name="T1" fmla="*/ 47 h 149"/>
                  <a:gd name="T2" fmla="*/ 60 w 79"/>
                  <a:gd name="T3" fmla="*/ 18 h 149"/>
                  <a:gd name="T4" fmla="*/ 52 w 79"/>
                  <a:gd name="T5" fmla="*/ 5 h 149"/>
                  <a:gd name="T6" fmla="*/ 32 w 79"/>
                  <a:gd name="T7" fmla="*/ 0 h 149"/>
                  <a:gd name="T8" fmla="*/ 13 w 79"/>
                  <a:gd name="T9" fmla="*/ 2 h 149"/>
                  <a:gd name="T10" fmla="*/ 4 w 79"/>
                  <a:gd name="T11" fmla="*/ 16 h 149"/>
                  <a:gd name="T12" fmla="*/ 7 w 79"/>
                  <a:gd name="T13" fmla="*/ 35 h 149"/>
                  <a:gd name="T14" fmla="*/ 10 w 79"/>
                  <a:gd name="T15" fmla="*/ 63 h 149"/>
                  <a:gd name="T16" fmla="*/ 10 w 79"/>
                  <a:gd name="T17" fmla="*/ 90 h 149"/>
                  <a:gd name="T18" fmla="*/ 4 w 79"/>
                  <a:gd name="T19" fmla="*/ 112 h 149"/>
                  <a:gd name="T20" fmla="*/ 0 w 79"/>
                  <a:gd name="T21" fmla="*/ 126 h 149"/>
                  <a:gd name="T22" fmla="*/ 3 w 79"/>
                  <a:gd name="T23" fmla="*/ 136 h 149"/>
                  <a:gd name="T24" fmla="*/ 13 w 79"/>
                  <a:gd name="T25" fmla="*/ 142 h 149"/>
                  <a:gd name="T26" fmla="*/ 23 w 79"/>
                  <a:gd name="T27" fmla="*/ 147 h 149"/>
                  <a:gd name="T28" fmla="*/ 35 w 79"/>
                  <a:gd name="T29" fmla="*/ 149 h 149"/>
                  <a:gd name="T30" fmla="*/ 50 w 79"/>
                  <a:gd name="T31" fmla="*/ 149 h 149"/>
                  <a:gd name="T32" fmla="*/ 67 w 79"/>
                  <a:gd name="T33" fmla="*/ 138 h 149"/>
                  <a:gd name="T34" fmla="*/ 79 w 79"/>
                  <a:gd name="T35" fmla="*/ 115 h 149"/>
                  <a:gd name="T36" fmla="*/ 78 w 79"/>
                  <a:gd name="T37" fmla="*/ 93 h 149"/>
                  <a:gd name="T38" fmla="*/ 70 w 79"/>
                  <a:gd name="T39" fmla="*/ 68 h 149"/>
                  <a:gd name="T40" fmla="*/ 69 w 79"/>
                  <a:gd name="T41" fmla="*/ 47 h 14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9"/>
                  <a:gd name="T64" fmla="*/ 0 h 149"/>
                  <a:gd name="T65" fmla="*/ 79 w 79"/>
                  <a:gd name="T66" fmla="*/ 149 h 14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9" h="149">
                    <a:moveTo>
                      <a:pt x="69" y="47"/>
                    </a:moveTo>
                    <a:lnTo>
                      <a:pt x="60" y="18"/>
                    </a:lnTo>
                    <a:lnTo>
                      <a:pt x="52" y="5"/>
                    </a:lnTo>
                    <a:lnTo>
                      <a:pt x="32" y="0"/>
                    </a:lnTo>
                    <a:lnTo>
                      <a:pt x="13" y="2"/>
                    </a:lnTo>
                    <a:lnTo>
                      <a:pt x="4" y="16"/>
                    </a:lnTo>
                    <a:lnTo>
                      <a:pt x="7" y="35"/>
                    </a:lnTo>
                    <a:lnTo>
                      <a:pt x="10" y="63"/>
                    </a:lnTo>
                    <a:lnTo>
                      <a:pt x="10" y="90"/>
                    </a:lnTo>
                    <a:lnTo>
                      <a:pt x="4" y="112"/>
                    </a:lnTo>
                    <a:lnTo>
                      <a:pt x="0" y="126"/>
                    </a:lnTo>
                    <a:lnTo>
                      <a:pt x="3" y="136"/>
                    </a:lnTo>
                    <a:lnTo>
                      <a:pt x="13" y="142"/>
                    </a:lnTo>
                    <a:lnTo>
                      <a:pt x="23" y="147"/>
                    </a:lnTo>
                    <a:lnTo>
                      <a:pt x="35" y="149"/>
                    </a:lnTo>
                    <a:lnTo>
                      <a:pt x="50" y="149"/>
                    </a:lnTo>
                    <a:lnTo>
                      <a:pt x="67" y="138"/>
                    </a:lnTo>
                    <a:lnTo>
                      <a:pt x="79" y="115"/>
                    </a:lnTo>
                    <a:lnTo>
                      <a:pt x="78" y="93"/>
                    </a:lnTo>
                    <a:lnTo>
                      <a:pt x="70" y="68"/>
                    </a:lnTo>
                    <a:lnTo>
                      <a:pt x="69" y="4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spAutoFit/>
              </a:bodyPr>
              <a:lstStyle/>
              <a:p>
                <a:endParaRPr lang="sv-SE"/>
              </a:p>
            </p:txBody>
          </p:sp>
          <p:sp>
            <p:nvSpPr>
              <p:cNvPr id="17" name="Freeform 48"/>
              <p:cNvSpPr>
                <a:spLocks/>
              </p:cNvSpPr>
              <p:nvPr/>
            </p:nvSpPr>
            <p:spPr bwMode="auto">
              <a:xfrm>
                <a:off x="1505" y="2007"/>
                <a:ext cx="60" cy="216"/>
              </a:xfrm>
              <a:custGeom>
                <a:avLst/>
                <a:gdLst>
                  <a:gd name="T0" fmla="*/ 56 w 60"/>
                  <a:gd name="T1" fmla="*/ 3 h 216"/>
                  <a:gd name="T2" fmla="*/ 41 w 60"/>
                  <a:gd name="T3" fmla="*/ 0 h 216"/>
                  <a:gd name="T4" fmla="*/ 32 w 60"/>
                  <a:gd name="T5" fmla="*/ 3 h 216"/>
                  <a:gd name="T6" fmla="*/ 29 w 60"/>
                  <a:gd name="T7" fmla="*/ 15 h 216"/>
                  <a:gd name="T8" fmla="*/ 32 w 60"/>
                  <a:gd name="T9" fmla="*/ 76 h 216"/>
                  <a:gd name="T10" fmla="*/ 32 w 60"/>
                  <a:gd name="T11" fmla="*/ 91 h 216"/>
                  <a:gd name="T12" fmla="*/ 26 w 60"/>
                  <a:gd name="T13" fmla="*/ 118 h 216"/>
                  <a:gd name="T14" fmla="*/ 25 w 60"/>
                  <a:gd name="T15" fmla="*/ 150 h 216"/>
                  <a:gd name="T16" fmla="*/ 29 w 60"/>
                  <a:gd name="T17" fmla="*/ 165 h 216"/>
                  <a:gd name="T18" fmla="*/ 25 w 60"/>
                  <a:gd name="T19" fmla="*/ 175 h 216"/>
                  <a:gd name="T20" fmla="*/ 6 w 60"/>
                  <a:gd name="T21" fmla="*/ 187 h 216"/>
                  <a:gd name="T22" fmla="*/ 0 w 60"/>
                  <a:gd name="T23" fmla="*/ 205 h 216"/>
                  <a:gd name="T24" fmla="*/ 0 w 60"/>
                  <a:gd name="T25" fmla="*/ 211 h 216"/>
                  <a:gd name="T26" fmla="*/ 15 w 60"/>
                  <a:gd name="T27" fmla="*/ 216 h 216"/>
                  <a:gd name="T28" fmla="*/ 19 w 60"/>
                  <a:gd name="T29" fmla="*/ 213 h 216"/>
                  <a:gd name="T30" fmla="*/ 20 w 60"/>
                  <a:gd name="T31" fmla="*/ 203 h 216"/>
                  <a:gd name="T32" fmla="*/ 25 w 60"/>
                  <a:gd name="T33" fmla="*/ 188 h 216"/>
                  <a:gd name="T34" fmla="*/ 31 w 60"/>
                  <a:gd name="T35" fmla="*/ 182 h 216"/>
                  <a:gd name="T36" fmla="*/ 39 w 60"/>
                  <a:gd name="T37" fmla="*/ 177 h 216"/>
                  <a:gd name="T38" fmla="*/ 45 w 60"/>
                  <a:gd name="T39" fmla="*/ 172 h 216"/>
                  <a:gd name="T40" fmla="*/ 47 w 60"/>
                  <a:gd name="T41" fmla="*/ 167 h 216"/>
                  <a:gd name="T42" fmla="*/ 42 w 60"/>
                  <a:gd name="T43" fmla="*/ 162 h 216"/>
                  <a:gd name="T44" fmla="*/ 39 w 60"/>
                  <a:gd name="T45" fmla="*/ 158 h 216"/>
                  <a:gd name="T46" fmla="*/ 35 w 60"/>
                  <a:gd name="T47" fmla="*/ 146 h 216"/>
                  <a:gd name="T48" fmla="*/ 39 w 60"/>
                  <a:gd name="T49" fmla="*/ 117 h 216"/>
                  <a:gd name="T50" fmla="*/ 47 w 60"/>
                  <a:gd name="T51" fmla="*/ 83 h 216"/>
                  <a:gd name="T52" fmla="*/ 56 w 60"/>
                  <a:gd name="T53" fmla="*/ 58 h 216"/>
                  <a:gd name="T54" fmla="*/ 60 w 60"/>
                  <a:gd name="T55" fmla="*/ 26 h 216"/>
                  <a:gd name="T56" fmla="*/ 56 w 60"/>
                  <a:gd name="T57" fmla="*/ 3 h 21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0"/>
                  <a:gd name="T88" fmla="*/ 0 h 216"/>
                  <a:gd name="T89" fmla="*/ 60 w 60"/>
                  <a:gd name="T90" fmla="*/ 216 h 21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0" h="216">
                    <a:moveTo>
                      <a:pt x="56" y="3"/>
                    </a:moveTo>
                    <a:lnTo>
                      <a:pt x="41" y="0"/>
                    </a:lnTo>
                    <a:lnTo>
                      <a:pt x="32" y="3"/>
                    </a:lnTo>
                    <a:lnTo>
                      <a:pt x="29" y="15"/>
                    </a:lnTo>
                    <a:lnTo>
                      <a:pt x="32" y="76"/>
                    </a:lnTo>
                    <a:lnTo>
                      <a:pt x="32" y="91"/>
                    </a:lnTo>
                    <a:lnTo>
                      <a:pt x="26" y="118"/>
                    </a:lnTo>
                    <a:lnTo>
                      <a:pt x="25" y="150"/>
                    </a:lnTo>
                    <a:lnTo>
                      <a:pt x="29" y="165"/>
                    </a:lnTo>
                    <a:lnTo>
                      <a:pt x="25" y="175"/>
                    </a:lnTo>
                    <a:lnTo>
                      <a:pt x="6" y="187"/>
                    </a:lnTo>
                    <a:lnTo>
                      <a:pt x="0" y="205"/>
                    </a:lnTo>
                    <a:lnTo>
                      <a:pt x="0" y="211"/>
                    </a:lnTo>
                    <a:lnTo>
                      <a:pt x="15" y="216"/>
                    </a:lnTo>
                    <a:lnTo>
                      <a:pt x="19" y="213"/>
                    </a:lnTo>
                    <a:lnTo>
                      <a:pt x="20" y="203"/>
                    </a:lnTo>
                    <a:lnTo>
                      <a:pt x="25" y="188"/>
                    </a:lnTo>
                    <a:lnTo>
                      <a:pt x="31" y="182"/>
                    </a:lnTo>
                    <a:lnTo>
                      <a:pt x="39" y="177"/>
                    </a:lnTo>
                    <a:lnTo>
                      <a:pt x="45" y="172"/>
                    </a:lnTo>
                    <a:lnTo>
                      <a:pt x="47" y="167"/>
                    </a:lnTo>
                    <a:lnTo>
                      <a:pt x="42" y="162"/>
                    </a:lnTo>
                    <a:lnTo>
                      <a:pt x="39" y="158"/>
                    </a:lnTo>
                    <a:lnTo>
                      <a:pt x="35" y="146"/>
                    </a:lnTo>
                    <a:lnTo>
                      <a:pt x="39" y="117"/>
                    </a:lnTo>
                    <a:lnTo>
                      <a:pt x="47" y="83"/>
                    </a:lnTo>
                    <a:lnTo>
                      <a:pt x="56" y="58"/>
                    </a:lnTo>
                    <a:lnTo>
                      <a:pt x="60" y="26"/>
                    </a:lnTo>
                    <a:lnTo>
                      <a:pt x="56"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p>
                <a:endParaRPr lang="sv-SE"/>
              </a:p>
            </p:txBody>
          </p:sp>
          <p:sp>
            <p:nvSpPr>
              <p:cNvPr id="18" name="Freeform 49"/>
              <p:cNvSpPr>
                <a:spLocks/>
              </p:cNvSpPr>
              <p:nvPr/>
            </p:nvSpPr>
            <p:spPr bwMode="auto">
              <a:xfrm>
                <a:off x="1569" y="2007"/>
                <a:ext cx="100" cy="182"/>
              </a:xfrm>
              <a:custGeom>
                <a:avLst/>
                <a:gdLst>
                  <a:gd name="T0" fmla="*/ 33 w 100"/>
                  <a:gd name="T1" fmla="*/ 26 h 182"/>
                  <a:gd name="T2" fmla="*/ 30 w 100"/>
                  <a:gd name="T3" fmla="*/ 8 h 182"/>
                  <a:gd name="T4" fmla="*/ 18 w 100"/>
                  <a:gd name="T5" fmla="*/ 0 h 182"/>
                  <a:gd name="T6" fmla="*/ 1 w 100"/>
                  <a:gd name="T7" fmla="*/ 1 h 182"/>
                  <a:gd name="T8" fmla="*/ 0 w 100"/>
                  <a:gd name="T9" fmla="*/ 8 h 182"/>
                  <a:gd name="T10" fmla="*/ 1 w 100"/>
                  <a:gd name="T11" fmla="*/ 25 h 182"/>
                  <a:gd name="T12" fmla="*/ 10 w 100"/>
                  <a:gd name="T13" fmla="*/ 52 h 182"/>
                  <a:gd name="T14" fmla="*/ 17 w 100"/>
                  <a:gd name="T15" fmla="*/ 71 h 182"/>
                  <a:gd name="T16" fmla="*/ 25 w 100"/>
                  <a:gd name="T17" fmla="*/ 97 h 182"/>
                  <a:gd name="T18" fmla="*/ 27 w 100"/>
                  <a:gd name="T19" fmla="*/ 118 h 182"/>
                  <a:gd name="T20" fmla="*/ 27 w 100"/>
                  <a:gd name="T21" fmla="*/ 137 h 182"/>
                  <a:gd name="T22" fmla="*/ 23 w 100"/>
                  <a:gd name="T23" fmla="*/ 150 h 182"/>
                  <a:gd name="T24" fmla="*/ 20 w 100"/>
                  <a:gd name="T25" fmla="*/ 156 h 182"/>
                  <a:gd name="T26" fmla="*/ 20 w 100"/>
                  <a:gd name="T27" fmla="*/ 160 h 182"/>
                  <a:gd name="T28" fmla="*/ 25 w 100"/>
                  <a:gd name="T29" fmla="*/ 166 h 182"/>
                  <a:gd name="T30" fmla="*/ 35 w 100"/>
                  <a:gd name="T31" fmla="*/ 168 h 182"/>
                  <a:gd name="T32" fmla="*/ 48 w 100"/>
                  <a:gd name="T33" fmla="*/ 168 h 182"/>
                  <a:gd name="T34" fmla="*/ 73 w 100"/>
                  <a:gd name="T35" fmla="*/ 175 h 182"/>
                  <a:gd name="T36" fmla="*/ 83 w 100"/>
                  <a:gd name="T37" fmla="*/ 182 h 182"/>
                  <a:gd name="T38" fmla="*/ 93 w 100"/>
                  <a:gd name="T39" fmla="*/ 177 h 182"/>
                  <a:gd name="T40" fmla="*/ 100 w 100"/>
                  <a:gd name="T41" fmla="*/ 166 h 182"/>
                  <a:gd name="T42" fmla="*/ 93 w 100"/>
                  <a:gd name="T43" fmla="*/ 162 h 182"/>
                  <a:gd name="T44" fmla="*/ 72 w 100"/>
                  <a:gd name="T45" fmla="*/ 160 h 182"/>
                  <a:gd name="T46" fmla="*/ 47 w 100"/>
                  <a:gd name="T47" fmla="*/ 160 h 182"/>
                  <a:gd name="T48" fmla="*/ 36 w 100"/>
                  <a:gd name="T49" fmla="*/ 158 h 182"/>
                  <a:gd name="T50" fmla="*/ 35 w 100"/>
                  <a:gd name="T51" fmla="*/ 151 h 182"/>
                  <a:gd name="T52" fmla="*/ 36 w 100"/>
                  <a:gd name="T53" fmla="*/ 138 h 182"/>
                  <a:gd name="T54" fmla="*/ 37 w 100"/>
                  <a:gd name="T55" fmla="*/ 118 h 182"/>
                  <a:gd name="T56" fmla="*/ 36 w 100"/>
                  <a:gd name="T57" fmla="*/ 95 h 182"/>
                  <a:gd name="T58" fmla="*/ 31 w 100"/>
                  <a:gd name="T59" fmla="*/ 62 h 182"/>
                  <a:gd name="T60" fmla="*/ 33 w 100"/>
                  <a:gd name="T61" fmla="*/ 35 h 182"/>
                  <a:gd name="T62" fmla="*/ 33 w 100"/>
                  <a:gd name="T63" fmla="*/ 26 h 18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0"/>
                  <a:gd name="T97" fmla="*/ 0 h 182"/>
                  <a:gd name="T98" fmla="*/ 100 w 100"/>
                  <a:gd name="T99" fmla="*/ 182 h 18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0" h="182">
                    <a:moveTo>
                      <a:pt x="33" y="26"/>
                    </a:moveTo>
                    <a:lnTo>
                      <a:pt x="30" y="8"/>
                    </a:lnTo>
                    <a:lnTo>
                      <a:pt x="18" y="0"/>
                    </a:lnTo>
                    <a:lnTo>
                      <a:pt x="1" y="1"/>
                    </a:lnTo>
                    <a:lnTo>
                      <a:pt x="0" y="8"/>
                    </a:lnTo>
                    <a:lnTo>
                      <a:pt x="1" y="25"/>
                    </a:lnTo>
                    <a:lnTo>
                      <a:pt x="10" y="52"/>
                    </a:lnTo>
                    <a:lnTo>
                      <a:pt x="17" y="71"/>
                    </a:lnTo>
                    <a:lnTo>
                      <a:pt x="25" y="97"/>
                    </a:lnTo>
                    <a:lnTo>
                      <a:pt x="27" y="118"/>
                    </a:lnTo>
                    <a:lnTo>
                      <a:pt x="27" y="137"/>
                    </a:lnTo>
                    <a:lnTo>
                      <a:pt x="23" y="150"/>
                    </a:lnTo>
                    <a:lnTo>
                      <a:pt x="20" y="156"/>
                    </a:lnTo>
                    <a:lnTo>
                      <a:pt x="20" y="160"/>
                    </a:lnTo>
                    <a:lnTo>
                      <a:pt x="25" y="166"/>
                    </a:lnTo>
                    <a:lnTo>
                      <a:pt x="35" y="168"/>
                    </a:lnTo>
                    <a:lnTo>
                      <a:pt x="48" y="168"/>
                    </a:lnTo>
                    <a:lnTo>
                      <a:pt x="73" y="175"/>
                    </a:lnTo>
                    <a:lnTo>
                      <a:pt x="83" y="182"/>
                    </a:lnTo>
                    <a:lnTo>
                      <a:pt x="93" y="177"/>
                    </a:lnTo>
                    <a:lnTo>
                      <a:pt x="100" y="166"/>
                    </a:lnTo>
                    <a:lnTo>
                      <a:pt x="93" y="162"/>
                    </a:lnTo>
                    <a:lnTo>
                      <a:pt x="72" y="160"/>
                    </a:lnTo>
                    <a:lnTo>
                      <a:pt x="47" y="160"/>
                    </a:lnTo>
                    <a:lnTo>
                      <a:pt x="36" y="158"/>
                    </a:lnTo>
                    <a:lnTo>
                      <a:pt x="35" y="151"/>
                    </a:lnTo>
                    <a:lnTo>
                      <a:pt x="36" y="138"/>
                    </a:lnTo>
                    <a:lnTo>
                      <a:pt x="37" y="118"/>
                    </a:lnTo>
                    <a:lnTo>
                      <a:pt x="36" y="95"/>
                    </a:lnTo>
                    <a:lnTo>
                      <a:pt x="31" y="62"/>
                    </a:lnTo>
                    <a:lnTo>
                      <a:pt x="33" y="35"/>
                    </a:lnTo>
                    <a:lnTo>
                      <a:pt x="33" y="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p>
                <a:endParaRPr lang="sv-SE"/>
              </a:p>
            </p:txBody>
          </p:sp>
        </p:grpSp>
      </p:grpSp>
      <p:sp>
        <p:nvSpPr>
          <p:cNvPr id="24" name="Line 22"/>
          <p:cNvSpPr>
            <a:spLocks noChangeShapeType="1"/>
          </p:cNvSpPr>
          <p:nvPr/>
        </p:nvSpPr>
        <p:spPr bwMode="auto">
          <a:xfrm flipV="1">
            <a:off x="3608353" y="3472508"/>
            <a:ext cx="1017264" cy="553332"/>
          </a:xfrm>
          <a:prstGeom prst="line">
            <a:avLst/>
          </a:prstGeom>
          <a:noFill/>
          <a:ln w="9525">
            <a:solidFill>
              <a:schemeClr val="tx1"/>
            </a:solidFill>
            <a:round/>
            <a:headEnd/>
            <a:tailEnd/>
          </a:ln>
        </p:spPr>
        <p:txBody>
          <a:bodyPr/>
          <a:lstStyle/>
          <a:p>
            <a:endParaRPr lang="sv-SE" sz="1350"/>
          </a:p>
        </p:txBody>
      </p:sp>
      <p:sp>
        <p:nvSpPr>
          <p:cNvPr id="25" name="Text Box 3"/>
          <p:cNvSpPr txBox="1">
            <a:spLocks noChangeArrowheads="1"/>
          </p:cNvSpPr>
          <p:nvPr/>
        </p:nvSpPr>
        <p:spPr bwMode="auto">
          <a:xfrm>
            <a:off x="7138090" y="3599133"/>
            <a:ext cx="1026319" cy="300082"/>
          </a:xfrm>
          <a:prstGeom prst="rect">
            <a:avLst/>
          </a:prstGeom>
          <a:noFill/>
          <a:ln w="9525">
            <a:noFill/>
            <a:miter lim="800000"/>
            <a:headEnd/>
            <a:tailEnd/>
          </a:ln>
        </p:spPr>
        <p:txBody>
          <a:bodyPr>
            <a:spAutoFit/>
          </a:bodyPr>
          <a:lstStyle/>
          <a:p>
            <a:pPr>
              <a:spcBef>
                <a:spcPct val="50000"/>
              </a:spcBef>
            </a:pPr>
            <a:r>
              <a:rPr lang="sv-SE" sz="1350" b="1" dirty="0" smtClean="0"/>
              <a:t>Extension</a:t>
            </a:r>
            <a:endParaRPr lang="en-US" sz="1350" b="1" dirty="0"/>
          </a:p>
        </p:txBody>
      </p:sp>
      <p:graphicFrame>
        <p:nvGraphicFramePr>
          <p:cNvPr id="26" name="Object 5"/>
          <p:cNvGraphicFramePr>
            <a:graphicFrameLocks noChangeAspect="1"/>
          </p:cNvGraphicFramePr>
          <p:nvPr>
            <p:extLst>
              <p:ext uri="{D42A27DB-BD31-4B8C-83A1-F6EECF244321}">
                <p14:modId xmlns:p14="http://schemas.microsoft.com/office/powerpoint/2010/main" val="3440345939"/>
              </p:ext>
            </p:extLst>
          </p:nvPr>
        </p:nvGraphicFramePr>
        <p:xfrm>
          <a:off x="7176191" y="3958956"/>
          <a:ext cx="475059" cy="585788"/>
        </p:xfrm>
        <a:graphic>
          <a:graphicData uri="http://schemas.openxmlformats.org/presentationml/2006/ole">
            <mc:AlternateContent xmlns:mc="http://schemas.openxmlformats.org/markup-compatibility/2006">
              <mc:Choice xmlns:v="urn:schemas-microsoft-com:vml" Requires="v">
                <p:oleObj spid="_x0000_s16467" name="Visio" r:id="rId7" imgW="1586224" imgH="1520336" progId="Visio.Drawing.11">
                  <p:embed/>
                </p:oleObj>
              </mc:Choice>
              <mc:Fallback>
                <p:oleObj name="Visio" r:id="rId7" imgW="1586224" imgH="1520336" progId="Visio.Drawing.11">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76191" y="3958956"/>
                        <a:ext cx="475059" cy="585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9" name="Content Placeholder 2"/>
          <p:cNvSpPr>
            <a:spLocks noGrp="1"/>
          </p:cNvSpPr>
          <p:nvPr>
            <p:ph idx="1"/>
          </p:nvPr>
        </p:nvSpPr>
        <p:spPr>
          <a:xfrm>
            <a:off x="792001" y="1275534"/>
            <a:ext cx="4405004" cy="3240432"/>
          </a:xfrm>
        </p:spPr>
        <p:txBody>
          <a:bodyPr>
            <a:normAutofit/>
          </a:bodyPr>
          <a:lstStyle/>
          <a:p>
            <a:r>
              <a:rPr lang="sv-SE" sz="1800" dirty="0" smtClean="0"/>
              <a:t>The Context-Term-Extension figure is similar to the Semiotic/Semantic Triangle</a:t>
            </a:r>
          </a:p>
        </p:txBody>
      </p:sp>
      <p:sp>
        <p:nvSpPr>
          <p:cNvPr id="27" name="TextBox 26"/>
          <p:cNvSpPr txBox="1"/>
          <p:nvPr/>
        </p:nvSpPr>
        <p:spPr>
          <a:xfrm>
            <a:off x="5349880" y="2081435"/>
            <a:ext cx="1887165" cy="400110"/>
          </a:xfrm>
          <a:prstGeom prst="rect">
            <a:avLst/>
          </a:prstGeom>
          <a:noFill/>
        </p:spPr>
        <p:txBody>
          <a:bodyPr wrap="square" rtlCol="0">
            <a:spAutoFit/>
          </a:bodyPr>
          <a:lstStyle/>
          <a:p>
            <a:r>
              <a:rPr lang="sv-SE" sz="2000" dirty="0" smtClean="0">
                <a:solidFill>
                  <a:srgbClr val="FF0000"/>
                </a:solidFill>
              </a:rPr>
              <a:t>Thought</a:t>
            </a:r>
            <a:endParaRPr lang="sv-SE" sz="2000" dirty="0">
              <a:solidFill>
                <a:srgbClr val="FF0000"/>
              </a:solidFill>
            </a:endParaRPr>
          </a:p>
        </p:txBody>
      </p:sp>
      <p:sp>
        <p:nvSpPr>
          <p:cNvPr id="28" name="TextBox 27"/>
          <p:cNvSpPr txBox="1"/>
          <p:nvPr/>
        </p:nvSpPr>
        <p:spPr>
          <a:xfrm>
            <a:off x="2019039" y="3555190"/>
            <a:ext cx="1887165" cy="400110"/>
          </a:xfrm>
          <a:prstGeom prst="rect">
            <a:avLst/>
          </a:prstGeom>
          <a:noFill/>
        </p:spPr>
        <p:txBody>
          <a:bodyPr wrap="square" rtlCol="0">
            <a:spAutoFit/>
          </a:bodyPr>
          <a:lstStyle/>
          <a:p>
            <a:r>
              <a:rPr lang="sv-SE" sz="2000" dirty="0" smtClean="0">
                <a:solidFill>
                  <a:srgbClr val="FF0000"/>
                </a:solidFill>
              </a:rPr>
              <a:t>Symbol</a:t>
            </a:r>
            <a:endParaRPr lang="sv-SE" sz="2000" dirty="0">
              <a:solidFill>
                <a:srgbClr val="FF0000"/>
              </a:solidFill>
            </a:endParaRPr>
          </a:p>
        </p:txBody>
      </p:sp>
      <p:sp>
        <p:nvSpPr>
          <p:cNvPr id="31" name="TextBox 30"/>
          <p:cNvSpPr txBox="1"/>
          <p:nvPr/>
        </p:nvSpPr>
        <p:spPr>
          <a:xfrm>
            <a:off x="6194507" y="4001845"/>
            <a:ext cx="1887165" cy="400110"/>
          </a:xfrm>
          <a:prstGeom prst="rect">
            <a:avLst/>
          </a:prstGeom>
          <a:noFill/>
        </p:spPr>
        <p:txBody>
          <a:bodyPr wrap="square" rtlCol="0">
            <a:spAutoFit/>
          </a:bodyPr>
          <a:lstStyle/>
          <a:p>
            <a:r>
              <a:rPr lang="sv-SE" sz="2000" dirty="0" smtClean="0">
                <a:solidFill>
                  <a:srgbClr val="FF0000"/>
                </a:solidFill>
              </a:rPr>
              <a:t>Referent</a:t>
            </a:r>
            <a:endParaRPr lang="sv-SE" sz="2000" dirty="0">
              <a:solidFill>
                <a:srgbClr val="FF0000"/>
              </a:solidFill>
            </a:endParaRPr>
          </a:p>
        </p:txBody>
      </p:sp>
      <p:sp>
        <p:nvSpPr>
          <p:cNvPr id="33" name="TextBox 32"/>
          <p:cNvSpPr txBox="1"/>
          <p:nvPr/>
        </p:nvSpPr>
        <p:spPr>
          <a:xfrm>
            <a:off x="4981036" y="1753318"/>
            <a:ext cx="1887165" cy="400110"/>
          </a:xfrm>
          <a:prstGeom prst="rect">
            <a:avLst/>
          </a:prstGeom>
          <a:noFill/>
        </p:spPr>
        <p:txBody>
          <a:bodyPr wrap="square" rtlCol="0">
            <a:spAutoFit/>
          </a:bodyPr>
          <a:lstStyle/>
          <a:p>
            <a:r>
              <a:rPr lang="sv-SE" sz="2000" dirty="0" smtClean="0">
                <a:solidFill>
                  <a:srgbClr val="FF0000"/>
                </a:solidFill>
              </a:rPr>
              <a:t>Meaning</a:t>
            </a:r>
            <a:endParaRPr lang="sv-SE" sz="2000" dirty="0">
              <a:solidFill>
                <a:srgbClr val="FF0000"/>
              </a:solidFill>
            </a:endParaRPr>
          </a:p>
        </p:txBody>
      </p:sp>
      <p:sp>
        <p:nvSpPr>
          <p:cNvPr id="34" name="TextBox 33"/>
          <p:cNvSpPr txBox="1"/>
          <p:nvPr/>
        </p:nvSpPr>
        <p:spPr>
          <a:xfrm>
            <a:off x="6010505" y="4370410"/>
            <a:ext cx="1887165" cy="400110"/>
          </a:xfrm>
          <a:prstGeom prst="rect">
            <a:avLst/>
          </a:prstGeom>
          <a:noFill/>
        </p:spPr>
        <p:txBody>
          <a:bodyPr wrap="square" rtlCol="0">
            <a:spAutoFit/>
          </a:bodyPr>
          <a:lstStyle/>
          <a:p>
            <a:r>
              <a:rPr lang="sv-SE" sz="2000" dirty="0" smtClean="0">
                <a:solidFill>
                  <a:srgbClr val="FF0000"/>
                </a:solidFill>
              </a:rPr>
              <a:t>Thing</a:t>
            </a:r>
            <a:endParaRPr lang="sv-SE" sz="2000" dirty="0">
              <a:solidFill>
                <a:srgbClr val="FF0000"/>
              </a:solidFill>
            </a:endParaRPr>
          </a:p>
        </p:txBody>
      </p:sp>
      <p:sp>
        <p:nvSpPr>
          <p:cNvPr id="35" name="TextBox 34"/>
          <p:cNvSpPr txBox="1"/>
          <p:nvPr/>
        </p:nvSpPr>
        <p:spPr>
          <a:xfrm>
            <a:off x="4759481" y="1392286"/>
            <a:ext cx="1887165" cy="400110"/>
          </a:xfrm>
          <a:prstGeom prst="rect">
            <a:avLst/>
          </a:prstGeom>
          <a:noFill/>
        </p:spPr>
        <p:txBody>
          <a:bodyPr wrap="square" rtlCol="0">
            <a:spAutoFit/>
          </a:bodyPr>
          <a:lstStyle/>
          <a:p>
            <a:r>
              <a:rPr lang="sv-SE" sz="2000" dirty="0" smtClean="0">
                <a:solidFill>
                  <a:srgbClr val="FF0000"/>
                </a:solidFill>
              </a:rPr>
              <a:t>Intension</a:t>
            </a:r>
            <a:endParaRPr lang="sv-SE" sz="2000" dirty="0">
              <a:solidFill>
                <a:srgbClr val="FF0000"/>
              </a:solidFill>
            </a:endParaRPr>
          </a:p>
        </p:txBody>
      </p:sp>
      <p:sp>
        <p:nvSpPr>
          <p:cNvPr id="36" name="TextBox 35"/>
          <p:cNvSpPr txBox="1"/>
          <p:nvPr/>
        </p:nvSpPr>
        <p:spPr>
          <a:xfrm>
            <a:off x="1558038" y="3223372"/>
            <a:ext cx="1887165" cy="400110"/>
          </a:xfrm>
          <a:prstGeom prst="rect">
            <a:avLst/>
          </a:prstGeom>
          <a:noFill/>
        </p:spPr>
        <p:txBody>
          <a:bodyPr wrap="square" rtlCol="0">
            <a:spAutoFit/>
          </a:bodyPr>
          <a:lstStyle/>
          <a:p>
            <a:r>
              <a:rPr lang="sv-SE" sz="2000" dirty="0" smtClean="0">
                <a:solidFill>
                  <a:srgbClr val="FF0000"/>
                </a:solidFill>
              </a:rPr>
              <a:t>Expression</a:t>
            </a:r>
            <a:endParaRPr lang="sv-SE" sz="2000" dirty="0">
              <a:solidFill>
                <a:srgbClr val="FF0000"/>
              </a:solidFill>
            </a:endParaRPr>
          </a:p>
        </p:txBody>
      </p:sp>
      <p:pic>
        <p:nvPicPr>
          <p:cNvPr id="30" name="Audio 29">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3244293765"/>
      </p:ext>
    </p:extLst>
  </p:cSld>
  <p:clrMapOvr>
    <a:masterClrMapping/>
  </p:clrMapOvr>
  <mc:AlternateContent xmlns:mc="http://schemas.openxmlformats.org/markup-compatibility/2006" xmlns:p14="http://schemas.microsoft.com/office/powerpoint/2010/main">
    <mc:Choice Requires="p14">
      <p:transition spd="slow" p14:dur="2000" advTm="44514"/>
    </mc:Choice>
    <mc:Fallback xmlns="">
      <p:transition spd="slow" advTm="445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0"/>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Number Placeholder 3"/>
          <p:cNvSpPr>
            <a:spLocks noGrp="1"/>
          </p:cNvSpPr>
          <p:nvPr>
            <p:ph type="sldNum" sz="quarter" idx="4294967295"/>
          </p:nvPr>
        </p:nvSpPr>
        <p:spPr>
          <a:xfrm>
            <a:off x="7110412" y="4974432"/>
            <a:ext cx="547688" cy="16906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050" i="1">
                <a:solidFill>
                  <a:schemeClr val="tx1"/>
                </a:solidFill>
                <a:latin typeface="Arial" panose="020B0604020202020204" pitchFamily="34" charset="0"/>
              </a:defRPr>
            </a:lvl1pPr>
            <a:lvl2pPr marL="557213" indent="-214313" eaLnBrk="0" hangingPunct="0">
              <a:defRPr sz="1050" i="1">
                <a:solidFill>
                  <a:schemeClr val="tx1"/>
                </a:solidFill>
                <a:latin typeface="Arial" panose="020B0604020202020204" pitchFamily="34" charset="0"/>
              </a:defRPr>
            </a:lvl2pPr>
            <a:lvl3pPr marL="857250" indent="-171450" eaLnBrk="0" hangingPunct="0">
              <a:defRPr sz="1050" i="1">
                <a:solidFill>
                  <a:schemeClr val="tx1"/>
                </a:solidFill>
                <a:latin typeface="Arial" panose="020B0604020202020204" pitchFamily="34" charset="0"/>
              </a:defRPr>
            </a:lvl3pPr>
            <a:lvl4pPr marL="1200150" indent="-171450" eaLnBrk="0" hangingPunct="0">
              <a:defRPr sz="1050" i="1">
                <a:solidFill>
                  <a:schemeClr val="tx1"/>
                </a:solidFill>
                <a:latin typeface="Arial" panose="020B0604020202020204" pitchFamily="34" charset="0"/>
              </a:defRPr>
            </a:lvl4pPr>
            <a:lvl5pPr marL="1543050" indent="-171450" eaLnBrk="0" hangingPunct="0">
              <a:defRPr sz="1050" i="1">
                <a:solidFill>
                  <a:schemeClr val="tx1"/>
                </a:solidFill>
                <a:latin typeface="Arial" panose="020B0604020202020204" pitchFamily="34" charset="0"/>
              </a:defRPr>
            </a:lvl5pPr>
            <a:lvl6pPr marL="1885950" indent="-171450" eaLnBrk="0" fontAlgn="base" hangingPunct="0">
              <a:spcBef>
                <a:spcPct val="0"/>
              </a:spcBef>
              <a:spcAft>
                <a:spcPct val="0"/>
              </a:spcAft>
              <a:defRPr sz="1050" i="1">
                <a:solidFill>
                  <a:schemeClr val="tx1"/>
                </a:solidFill>
                <a:latin typeface="Arial" panose="020B0604020202020204" pitchFamily="34" charset="0"/>
              </a:defRPr>
            </a:lvl6pPr>
            <a:lvl7pPr marL="2228850" indent="-171450" eaLnBrk="0" fontAlgn="base" hangingPunct="0">
              <a:spcBef>
                <a:spcPct val="0"/>
              </a:spcBef>
              <a:spcAft>
                <a:spcPct val="0"/>
              </a:spcAft>
              <a:defRPr sz="1050" i="1">
                <a:solidFill>
                  <a:schemeClr val="tx1"/>
                </a:solidFill>
                <a:latin typeface="Arial" panose="020B0604020202020204" pitchFamily="34" charset="0"/>
              </a:defRPr>
            </a:lvl7pPr>
            <a:lvl8pPr marL="2571750" indent="-171450" eaLnBrk="0" fontAlgn="base" hangingPunct="0">
              <a:spcBef>
                <a:spcPct val="0"/>
              </a:spcBef>
              <a:spcAft>
                <a:spcPct val="0"/>
              </a:spcAft>
              <a:defRPr sz="1050" i="1">
                <a:solidFill>
                  <a:schemeClr val="tx1"/>
                </a:solidFill>
                <a:latin typeface="Arial" panose="020B0604020202020204" pitchFamily="34" charset="0"/>
              </a:defRPr>
            </a:lvl8pPr>
            <a:lvl9pPr marL="2914650" indent="-171450" eaLnBrk="0" fontAlgn="base" hangingPunct="0">
              <a:spcBef>
                <a:spcPct val="0"/>
              </a:spcBef>
              <a:spcAft>
                <a:spcPct val="0"/>
              </a:spcAft>
              <a:defRPr sz="1050" i="1">
                <a:solidFill>
                  <a:schemeClr val="tx1"/>
                </a:solidFill>
                <a:latin typeface="Arial" panose="020B0604020202020204" pitchFamily="34" charset="0"/>
              </a:defRPr>
            </a:lvl9pPr>
          </a:lstStyle>
          <a:p>
            <a:pPr eaLnBrk="1" hangingPunct="1"/>
            <a:fld id="{E59117A6-B975-45A5-A09F-B1EC89DB7E4B}" type="slidenum">
              <a:rPr lang="sv-SE" altLang="sv-SE" sz="750" i="0"/>
              <a:pPr eaLnBrk="1" hangingPunct="1"/>
              <a:t>21</a:t>
            </a:fld>
            <a:endParaRPr lang="sv-SE" altLang="sv-SE" sz="750" i="0"/>
          </a:p>
        </p:txBody>
      </p:sp>
      <p:sp>
        <p:nvSpPr>
          <p:cNvPr id="14339" name="Rectangle 2"/>
          <p:cNvSpPr>
            <a:spLocks noGrp="1" noChangeArrowheads="1"/>
          </p:cNvSpPr>
          <p:nvPr>
            <p:ph type="body" idx="1"/>
          </p:nvPr>
        </p:nvSpPr>
        <p:spPr/>
        <p:txBody>
          <a:bodyPr/>
          <a:lstStyle/>
          <a:p>
            <a:pPr eaLnBrk="1" hangingPunct="1">
              <a:buFont typeface="Wingdings" panose="05000000000000000000" pitchFamily="2" charset="2"/>
              <a:buNone/>
            </a:pPr>
            <a:r>
              <a:rPr lang="sv-SE" altLang="sv-SE" dirty="0" smtClean="0"/>
              <a:t>Conceptual Models</a:t>
            </a:r>
            <a:endParaRPr lang="en-US" altLang="sv-SE" dirty="0" smtClean="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784749654"/>
      </p:ext>
    </p:extLst>
  </p:cSld>
  <p:clrMapOvr>
    <a:masterClrMapping/>
  </p:clrMapOvr>
  <mc:AlternateContent xmlns:mc="http://schemas.openxmlformats.org/markup-compatibility/2006" xmlns:p14="http://schemas.microsoft.com/office/powerpoint/2010/main">
    <mc:Choice Requires="p14">
      <p:transition spd="slow" p14:dur="2000" advTm="11798"/>
    </mc:Choice>
    <mc:Fallback xmlns="">
      <p:transition spd="slow" advTm="117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2000" y="627534"/>
            <a:ext cx="7544604" cy="596700"/>
          </a:xfrm>
        </p:spPr>
        <p:txBody>
          <a:bodyPr/>
          <a:lstStyle/>
          <a:p>
            <a:r>
              <a:rPr lang="sv-SE" dirty="0" smtClean="0"/>
              <a:t>Modelling Instances</a:t>
            </a:r>
            <a:endParaRPr lang="sv-SE" dirty="0"/>
          </a:p>
        </p:txBody>
      </p:sp>
      <p:sp>
        <p:nvSpPr>
          <p:cNvPr id="3" name="TextBox 2"/>
          <p:cNvSpPr txBox="1"/>
          <p:nvPr/>
        </p:nvSpPr>
        <p:spPr>
          <a:xfrm>
            <a:off x="1847330" y="1566541"/>
            <a:ext cx="1322961" cy="369332"/>
          </a:xfrm>
          <a:prstGeom prst="rect">
            <a:avLst/>
          </a:prstGeom>
          <a:noFill/>
        </p:spPr>
        <p:txBody>
          <a:bodyPr wrap="square" rtlCol="0">
            <a:spAutoFit/>
          </a:bodyPr>
          <a:lstStyle/>
          <a:p>
            <a:r>
              <a:rPr lang="sv-SE" dirty="0" smtClean="0"/>
              <a:t>Real World</a:t>
            </a:r>
            <a:endParaRPr lang="sv-SE" dirty="0"/>
          </a:p>
        </p:txBody>
      </p:sp>
      <p:sp>
        <p:nvSpPr>
          <p:cNvPr id="173" name="TextBox 172"/>
          <p:cNvSpPr txBox="1"/>
          <p:nvPr/>
        </p:nvSpPr>
        <p:spPr>
          <a:xfrm>
            <a:off x="5953386" y="1545631"/>
            <a:ext cx="1776806" cy="369332"/>
          </a:xfrm>
          <a:prstGeom prst="rect">
            <a:avLst/>
          </a:prstGeom>
          <a:noFill/>
        </p:spPr>
        <p:txBody>
          <a:bodyPr wrap="square" rtlCol="0">
            <a:spAutoFit/>
          </a:bodyPr>
          <a:lstStyle/>
          <a:p>
            <a:r>
              <a:rPr lang="sv-SE" dirty="0" smtClean="0"/>
              <a:t>Model World</a:t>
            </a:r>
            <a:endParaRPr lang="sv-SE" dirty="0"/>
          </a:p>
        </p:txBody>
      </p:sp>
      <p:sp>
        <p:nvSpPr>
          <p:cNvPr id="231" name="Rectangle 230"/>
          <p:cNvSpPr/>
          <p:nvPr/>
        </p:nvSpPr>
        <p:spPr>
          <a:xfrm>
            <a:off x="5911177" y="2574595"/>
            <a:ext cx="1780162" cy="400299"/>
          </a:xfrm>
          <a:prstGeom prst="rect">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232" name="TextBox 231"/>
          <p:cNvSpPr txBox="1"/>
          <p:nvPr/>
        </p:nvSpPr>
        <p:spPr>
          <a:xfrm>
            <a:off x="6329465" y="2612338"/>
            <a:ext cx="1439694" cy="307777"/>
          </a:xfrm>
          <a:prstGeom prst="rect">
            <a:avLst/>
          </a:prstGeom>
          <a:noFill/>
        </p:spPr>
        <p:txBody>
          <a:bodyPr wrap="square" rtlCol="0">
            <a:spAutoFit/>
          </a:bodyPr>
          <a:lstStyle/>
          <a:p>
            <a:r>
              <a:rPr lang="sv-SE" sz="1400" dirty="0" smtClean="0">
                <a:latin typeface="Arial" panose="020B0604020202020204" pitchFamily="34" charset="0"/>
                <a:cs typeface="Arial" panose="020B0604020202020204" pitchFamily="34" charset="0"/>
              </a:rPr>
              <a:t>Elsa Falk</a:t>
            </a:r>
            <a:endParaRPr lang="sv-SE" sz="1400" dirty="0">
              <a:latin typeface="Arial" panose="020B0604020202020204" pitchFamily="34" charset="0"/>
              <a:cs typeface="Arial" panose="020B0604020202020204" pitchFamily="34" charset="0"/>
            </a:endParaRPr>
          </a:p>
        </p:txBody>
      </p:sp>
      <p:sp>
        <p:nvSpPr>
          <p:cNvPr id="233" name="Rectangle 232"/>
          <p:cNvSpPr/>
          <p:nvPr/>
        </p:nvSpPr>
        <p:spPr>
          <a:xfrm>
            <a:off x="5907935" y="3417662"/>
            <a:ext cx="1780162" cy="400299"/>
          </a:xfrm>
          <a:prstGeom prst="rect">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234" name="TextBox 233"/>
          <p:cNvSpPr txBox="1"/>
          <p:nvPr/>
        </p:nvSpPr>
        <p:spPr>
          <a:xfrm>
            <a:off x="6121942" y="3455405"/>
            <a:ext cx="1439694" cy="307777"/>
          </a:xfrm>
          <a:prstGeom prst="rect">
            <a:avLst/>
          </a:prstGeom>
          <a:noFill/>
        </p:spPr>
        <p:txBody>
          <a:bodyPr wrap="square" rtlCol="0">
            <a:spAutoFit/>
          </a:bodyPr>
          <a:lstStyle/>
          <a:p>
            <a:r>
              <a:rPr lang="sv-SE" sz="1400" dirty="0" smtClean="0">
                <a:latin typeface="Arial" panose="020B0604020202020204" pitchFamily="34" charset="0"/>
                <a:cs typeface="Arial" panose="020B0604020202020204" pitchFamily="34" charset="0"/>
              </a:rPr>
              <a:t>Gunnar Trana</a:t>
            </a:r>
            <a:endParaRPr lang="sv-SE" sz="1400" dirty="0">
              <a:latin typeface="Arial" panose="020B0604020202020204" pitchFamily="34" charset="0"/>
              <a:cs typeface="Arial" panose="020B0604020202020204" pitchFamily="34" charset="0"/>
            </a:endParaRPr>
          </a:p>
        </p:txBody>
      </p:sp>
      <p:grpSp>
        <p:nvGrpSpPr>
          <p:cNvPr id="260" name="Group 36"/>
          <p:cNvGrpSpPr>
            <a:grpSpLocks/>
          </p:cNvGrpSpPr>
          <p:nvPr/>
        </p:nvGrpSpPr>
        <p:grpSpPr bwMode="auto">
          <a:xfrm>
            <a:off x="2076083" y="2525464"/>
            <a:ext cx="455540" cy="395477"/>
            <a:chOff x="1459" y="1674"/>
            <a:chExt cx="210" cy="549"/>
          </a:xfrm>
        </p:grpSpPr>
        <p:grpSp>
          <p:nvGrpSpPr>
            <p:cNvPr id="261" name="Group 37"/>
            <p:cNvGrpSpPr>
              <a:grpSpLocks/>
            </p:cNvGrpSpPr>
            <p:nvPr/>
          </p:nvGrpSpPr>
          <p:grpSpPr bwMode="auto">
            <a:xfrm>
              <a:off x="1489" y="1674"/>
              <a:ext cx="115" cy="95"/>
              <a:chOff x="1489" y="1674"/>
              <a:chExt cx="115" cy="95"/>
            </a:xfrm>
          </p:grpSpPr>
          <p:sp>
            <p:nvSpPr>
              <p:cNvPr id="269" name="Freeform 38"/>
              <p:cNvSpPr>
                <a:spLocks/>
              </p:cNvSpPr>
              <p:nvPr/>
            </p:nvSpPr>
            <p:spPr bwMode="auto">
              <a:xfrm>
                <a:off x="1530" y="1712"/>
                <a:ext cx="37" cy="57"/>
              </a:xfrm>
              <a:custGeom>
                <a:avLst/>
                <a:gdLst>
                  <a:gd name="T0" fmla="*/ 12 w 37"/>
                  <a:gd name="T1" fmla="*/ 52 h 57"/>
                  <a:gd name="T2" fmla="*/ 12 w 37"/>
                  <a:gd name="T3" fmla="*/ 44 h 57"/>
                  <a:gd name="T4" fmla="*/ 10 w 37"/>
                  <a:gd name="T5" fmla="*/ 35 h 57"/>
                  <a:gd name="T6" fmla="*/ 6 w 37"/>
                  <a:gd name="T7" fmla="*/ 29 h 57"/>
                  <a:gd name="T8" fmla="*/ 0 w 37"/>
                  <a:gd name="T9" fmla="*/ 20 h 57"/>
                  <a:gd name="T10" fmla="*/ 0 w 37"/>
                  <a:gd name="T11" fmla="*/ 14 h 57"/>
                  <a:gd name="T12" fmla="*/ 5 w 37"/>
                  <a:gd name="T13" fmla="*/ 6 h 57"/>
                  <a:gd name="T14" fmla="*/ 11 w 37"/>
                  <a:gd name="T15" fmla="*/ 1 h 57"/>
                  <a:gd name="T16" fmla="*/ 19 w 37"/>
                  <a:gd name="T17" fmla="*/ 0 h 57"/>
                  <a:gd name="T18" fmla="*/ 25 w 37"/>
                  <a:gd name="T19" fmla="*/ 1 h 57"/>
                  <a:gd name="T20" fmla="*/ 29 w 37"/>
                  <a:gd name="T21" fmla="*/ 2 h 57"/>
                  <a:gd name="T22" fmla="*/ 35 w 37"/>
                  <a:gd name="T23" fmla="*/ 7 h 57"/>
                  <a:gd name="T24" fmla="*/ 37 w 37"/>
                  <a:gd name="T25" fmla="*/ 14 h 57"/>
                  <a:gd name="T26" fmla="*/ 37 w 37"/>
                  <a:gd name="T27" fmla="*/ 20 h 57"/>
                  <a:gd name="T28" fmla="*/ 32 w 37"/>
                  <a:gd name="T29" fmla="*/ 27 h 57"/>
                  <a:gd name="T30" fmla="*/ 26 w 37"/>
                  <a:gd name="T31" fmla="*/ 35 h 57"/>
                  <a:gd name="T32" fmla="*/ 25 w 37"/>
                  <a:gd name="T33" fmla="*/ 44 h 57"/>
                  <a:gd name="T34" fmla="*/ 25 w 37"/>
                  <a:gd name="T35" fmla="*/ 47 h 57"/>
                  <a:gd name="T36" fmla="*/ 22 w 37"/>
                  <a:gd name="T37" fmla="*/ 54 h 57"/>
                  <a:gd name="T38" fmla="*/ 19 w 37"/>
                  <a:gd name="T39" fmla="*/ 57 h 57"/>
                  <a:gd name="T40" fmla="*/ 12 w 37"/>
                  <a:gd name="T41" fmla="*/ 52 h 5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7"/>
                  <a:gd name="T64" fmla="*/ 0 h 57"/>
                  <a:gd name="T65" fmla="*/ 37 w 37"/>
                  <a:gd name="T66" fmla="*/ 57 h 5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7" h="57">
                    <a:moveTo>
                      <a:pt x="12" y="52"/>
                    </a:moveTo>
                    <a:lnTo>
                      <a:pt x="12" y="44"/>
                    </a:lnTo>
                    <a:lnTo>
                      <a:pt x="10" y="35"/>
                    </a:lnTo>
                    <a:lnTo>
                      <a:pt x="6" y="29"/>
                    </a:lnTo>
                    <a:lnTo>
                      <a:pt x="0" y="20"/>
                    </a:lnTo>
                    <a:lnTo>
                      <a:pt x="0" y="14"/>
                    </a:lnTo>
                    <a:lnTo>
                      <a:pt x="5" y="6"/>
                    </a:lnTo>
                    <a:lnTo>
                      <a:pt x="11" y="1"/>
                    </a:lnTo>
                    <a:lnTo>
                      <a:pt x="19" y="0"/>
                    </a:lnTo>
                    <a:lnTo>
                      <a:pt x="25" y="1"/>
                    </a:lnTo>
                    <a:lnTo>
                      <a:pt x="29" y="2"/>
                    </a:lnTo>
                    <a:lnTo>
                      <a:pt x="35" y="7"/>
                    </a:lnTo>
                    <a:lnTo>
                      <a:pt x="37" y="14"/>
                    </a:lnTo>
                    <a:lnTo>
                      <a:pt x="37" y="20"/>
                    </a:lnTo>
                    <a:lnTo>
                      <a:pt x="32" y="27"/>
                    </a:lnTo>
                    <a:lnTo>
                      <a:pt x="26" y="35"/>
                    </a:lnTo>
                    <a:lnTo>
                      <a:pt x="25" y="44"/>
                    </a:lnTo>
                    <a:lnTo>
                      <a:pt x="25" y="47"/>
                    </a:lnTo>
                    <a:lnTo>
                      <a:pt x="22" y="54"/>
                    </a:lnTo>
                    <a:lnTo>
                      <a:pt x="19" y="57"/>
                    </a:lnTo>
                    <a:lnTo>
                      <a:pt x="12" y="52"/>
                    </a:lnTo>
                    <a:close/>
                  </a:path>
                </a:pathLst>
              </a:custGeom>
              <a:solidFill>
                <a:srgbClr val="FFFF00"/>
              </a:solidFill>
              <a:ln w="4763">
                <a:solidFill>
                  <a:srgbClr val="000000"/>
                </a:solidFill>
                <a:round/>
                <a:headEnd/>
                <a:tailEnd/>
              </a:ln>
            </p:spPr>
            <p:txBody>
              <a:bodyPr wrap="none" lIns="0" tIns="0" rIns="0" bIns="0">
                <a:spAutoFit/>
              </a:bodyPr>
              <a:lstStyle/>
              <a:p>
                <a:endParaRPr lang="sv-SE"/>
              </a:p>
            </p:txBody>
          </p:sp>
          <p:sp>
            <p:nvSpPr>
              <p:cNvPr id="270" name="Freeform 39"/>
              <p:cNvSpPr>
                <a:spLocks/>
              </p:cNvSpPr>
              <p:nvPr/>
            </p:nvSpPr>
            <p:spPr bwMode="auto">
              <a:xfrm>
                <a:off x="1489" y="1708"/>
                <a:ext cx="28" cy="11"/>
              </a:xfrm>
              <a:custGeom>
                <a:avLst/>
                <a:gdLst>
                  <a:gd name="T0" fmla="*/ 28 w 28"/>
                  <a:gd name="T1" fmla="*/ 11 h 11"/>
                  <a:gd name="T2" fmla="*/ 3 w 28"/>
                  <a:gd name="T3" fmla="*/ 8 h 11"/>
                  <a:gd name="T4" fmla="*/ 0 w 28"/>
                  <a:gd name="T5" fmla="*/ 4 h 11"/>
                  <a:gd name="T6" fmla="*/ 2 w 28"/>
                  <a:gd name="T7" fmla="*/ 0 h 11"/>
                  <a:gd name="T8" fmla="*/ 7 w 28"/>
                  <a:gd name="T9" fmla="*/ 0 h 11"/>
                  <a:gd name="T10" fmla="*/ 28 w 28"/>
                  <a:gd name="T11" fmla="*/ 11 h 11"/>
                  <a:gd name="T12" fmla="*/ 0 60000 65536"/>
                  <a:gd name="T13" fmla="*/ 0 60000 65536"/>
                  <a:gd name="T14" fmla="*/ 0 60000 65536"/>
                  <a:gd name="T15" fmla="*/ 0 60000 65536"/>
                  <a:gd name="T16" fmla="*/ 0 60000 65536"/>
                  <a:gd name="T17" fmla="*/ 0 60000 65536"/>
                  <a:gd name="T18" fmla="*/ 0 w 28"/>
                  <a:gd name="T19" fmla="*/ 0 h 11"/>
                  <a:gd name="T20" fmla="*/ 28 w 28"/>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28" h="11">
                    <a:moveTo>
                      <a:pt x="28" y="11"/>
                    </a:moveTo>
                    <a:lnTo>
                      <a:pt x="3" y="8"/>
                    </a:lnTo>
                    <a:lnTo>
                      <a:pt x="0" y="4"/>
                    </a:lnTo>
                    <a:lnTo>
                      <a:pt x="2" y="0"/>
                    </a:lnTo>
                    <a:lnTo>
                      <a:pt x="7" y="0"/>
                    </a:lnTo>
                    <a:lnTo>
                      <a:pt x="28"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p>
                <a:endParaRPr lang="sv-SE"/>
              </a:p>
            </p:txBody>
          </p:sp>
          <p:sp>
            <p:nvSpPr>
              <p:cNvPr id="271" name="Freeform 40"/>
              <p:cNvSpPr>
                <a:spLocks/>
              </p:cNvSpPr>
              <p:nvPr/>
            </p:nvSpPr>
            <p:spPr bwMode="auto">
              <a:xfrm>
                <a:off x="1517" y="1678"/>
                <a:ext cx="13" cy="19"/>
              </a:xfrm>
              <a:custGeom>
                <a:avLst/>
                <a:gdLst>
                  <a:gd name="T0" fmla="*/ 13 w 13"/>
                  <a:gd name="T1" fmla="*/ 19 h 19"/>
                  <a:gd name="T2" fmla="*/ 0 w 13"/>
                  <a:gd name="T3" fmla="*/ 6 h 19"/>
                  <a:gd name="T4" fmla="*/ 2 w 13"/>
                  <a:gd name="T5" fmla="*/ 3 h 19"/>
                  <a:gd name="T6" fmla="*/ 7 w 13"/>
                  <a:gd name="T7" fmla="*/ 0 h 19"/>
                  <a:gd name="T8" fmla="*/ 10 w 13"/>
                  <a:gd name="T9" fmla="*/ 4 h 19"/>
                  <a:gd name="T10" fmla="*/ 13 w 13"/>
                  <a:gd name="T11" fmla="*/ 19 h 19"/>
                  <a:gd name="T12" fmla="*/ 0 60000 65536"/>
                  <a:gd name="T13" fmla="*/ 0 60000 65536"/>
                  <a:gd name="T14" fmla="*/ 0 60000 65536"/>
                  <a:gd name="T15" fmla="*/ 0 60000 65536"/>
                  <a:gd name="T16" fmla="*/ 0 60000 65536"/>
                  <a:gd name="T17" fmla="*/ 0 60000 65536"/>
                  <a:gd name="T18" fmla="*/ 0 w 13"/>
                  <a:gd name="T19" fmla="*/ 0 h 19"/>
                  <a:gd name="T20" fmla="*/ 13 w 13"/>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13" h="19">
                    <a:moveTo>
                      <a:pt x="13" y="19"/>
                    </a:moveTo>
                    <a:lnTo>
                      <a:pt x="0" y="6"/>
                    </a:lnTo>
                    <a:lnTo>
                      <a:pt x="2" y="3"/>
                    </a:lnTo>
                    <a:lnTo>
                      <a:pt x="7" y="0"/>
                    </a:lnTo>
                    <a:lnTo>
                      <a:pt x="10" y="4"/>
                    </a:lnTo>
                    <a:lnTo>
                      <a:pt x="13" y="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p>
                <a:endParaRPr lang="sv-SE"/>
              </a:p>
            </p:txBody>
          </p:sp>
          <p:sp>
            <p:nvSpPr>
              <p:cNvPr id="272" name="Freeform 41"/>
              <p:cNvSpPr>
                <a:spLocks/>
              </p:cNvSpPr>
              <p:nvPr/>
            </p:nvSpPr>
            <p:spPr bwMode="auto">
              <a:xfrm>
                <a:off x="1557" y="1674"/>
                <a:ext cx="10" cy="22"/>
              </a:xfrm>
              <a:custGeom>
                <a:avLst/>
                <a:gdLst>
                  <a:gd name="T0" fmla="*/ 2 w 10"/>
                  <a:gd name="T1" fmla="*/ 22 h 22"/>
                  <a:gd name="T2" fmla="*/ 0 w 10"/>
                  <a:gd name="T3" fmla="*/ 5 h 22"/>
                  <a:gd name="T4" fmla="*/ 5 w 10"/>
                  <a:gd name="T5" fmla="*/ 0 h 22"/>
                  <a:gd name="T6" fmla="*/ 10 w 10"/>
                  <a:gd name="T7" fmla="*/ 2 h 22"/>
                  <a:gd name="T8" fmla="*/ 9 w 10"/>
                  <a:gd name="T9" fmla="*/ 7 h 22"/>
                  <a:gd name="T10" fmla="*/ 2 w 10"/>
                  <a:gd name="T11" fmla="*/ 22 h 22"/>
                  <a:gd name="T12" fmla="*/ 0 60000 65536"/>
                  <a:gd name="T13" fmla="*/ 0 60000 65536"/>
                  <a:gd name="T14" fmla="*/ 0 60000 65536"/>
                  <a:gd name="T15" fmla="*/ 0 60000 65536"/>
                  <a:gd name="T16" fmla="*/ 0 60000 65536"/>
                  <a:gd name="T17" fmla="*/ 0 60000 65536"/>
                  <a:gd name="T18" fmla="*/ 0 w 10"/>
                  <a:gd name="T19" fmla="*/ 0 h 22"/>
                  <a:gd name="T20" fmla="*/ 10 w 10"/>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10" h="22">
                    <a:moveTo>
                      <a:pt x="2" y="22"/>
                    </a:moveTo>
                    <a:lnTo>
                      <a:pt x="0" y="5"/>
                    </a:lnTo>
                    <a:lnTo>
                      <a:pt x="5" y="0"/>
                    </a:lnTo>
                    <a:lnTo>
                      <a:pt x="10" y="2"/>
                    </a:lnTo>
                    <a:lnTo>
                      <a:pt x="9" y="7"/>
                    </a:lnTo>
                    <a:lnTo>
                      <a:pt x="2"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p>
                <a:endParaRPr lang="sv-SE"/>
              </a:p>
            </p:txBody>
          </p:sp>
          <p:sp>
            <p:nvSpPr>
              <p:cNvPr id="273" name="Freeform 42"/>
              <p:cNvSpPr>
                <a:spLocks/>
              </p:cNvSpPr>
              <p:nvPr/>
            </p:nvSpPr>
            <p:spPr bwMode="auto">
              <a:xfrm>
                <a:off x="1577" y="1691"/>
                <a:ext cx="27" cy="13"/>
              </a:xfrm>
              <a:custGeom>
                <a:avLst/>
                <a:gdLst>
                  <a:gd name="T0" fmla="*/ 0 w 27"/>
                  <a:gd name="T1" fmla="*/ 13 h 13"/>
                  <a:gd name="T2" fmla="*/ 19 w 27"/>
                  <a:gd name="T3" fmla="*/ 0 h 13"/>
                  <a:gd name="T4" fmla="*/ 27 w 27"/>
                  <a:gd name="T5" fmla="*/ 3 h 13"/>
                  <a:gd name="T6" fmla="*/ 27 w 27"/>
                  <a:gd name="T7" fmla="*/ 7 h 13"/>
                  <a:gd name="T8" fmla="*/ 22 w 27"/>
                  <a:gd name="T9" fmla="*/ 10 h 13"/>
                  <a:gd name="T10" fmla="*/ 0 w 27"/>
                  <a:gd name="T11" fmla="*/ 13 h 13"/>
                  <a:gd name="T12" fmla="*/ 0 60000 65536"/>
                  <a:gd name="T13" fmla="*/ 0 60000 65536"/>
                  <a:gd name="T14" fmla="*/ 0 60000 65536"/>
                  <a:gd name="T15" fmla="*/ 0 60000 65536"/>
                  <a:gd name="T16" fmla="*/ 0 60000 65536"/>
                  <a:gd name="T17" fmla="*/ 0 60000 65536"/>
                  <a:gd name="T18" fmla="*/ 0 w 27"/>
                  <a:gd name="T19" fmla="*/ 0 h 13"/>
                  <a:gd name="T20" fmla="*/ 27 w 27"/>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27" h="13">
                    <a:moveTo>
                      <a:pt x="0" y="13"/>
                    </a:moveTo>
                    <a:lnTo>
                      <a:pt x="19" y="0"/>
                    </a:lnTo>
                    <a:lnTo>
                      <a:pt x="27" y="3"/>
                    </a:lnTo>
                    <a:lnTo>
                      <a:pt x="27" y="7"/>
                    </a:lnTo>
                    <a:lnTo>
                      <a:pt x="22" y="10"/>
                    </a:lnTo>
                    <a:lnTo>
                      <a:pt x="0"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p>
                <a:endParaRPr lang="sv-SE"/>
              </a:p>
            </p:txBody>
          </p:sp>
        </p:grpSp>
        <p:grpSp>
          <p:nvGrpSpPr>
            <p:cNvPr id="262" name="Group 43"/>
            <p:cNvGrpSpPr>
              <a:grpSpLocks/>
            </p:cNvGrpSpPr>
            <p:nvPr/>
          </p:nvGrpSpPr>
          <p:grpSpPr bwMode="auto">
            <a:xfrm>
              <a:off x="1459" y="1706"/>
              <a:ext cx="210" cy="517"/>
              <a:chOff x="1459" y="1706"/>
              <a:chExt cx="210" cy="517"/>
            </a:xfrm>
          </p:grpSpPr>
          <p:sp>
            <p:nvSpPr>
              <p:cNvPr id="263" name="Freeform 44"/>
              <p:cNvSpPr>
                <a:spLocks/>
              </p:cNvSpPr>
              <p:nvPr/>
            </p:nvSpPr>
            <p:spPr bwMode="auto">
              <a:xfrm>
                <a:off x="1496" y="1792"/>
                <a:ext cx="106" cy="90"/>
              </a:xfrm>
              <a:custGeom>
                <a:avLst/>
                <a:gdLst>
                  <a:gd name="T0" fmla="*/ 70 w 106"/>
                  <a:gd name="T1" fmla="*/ 25 h 90"/>
                  <a:gd name="T2" fmla="*/ 56 w 106"/>
                  <a:gd name="T3" fmla="*/ 9 h 90"/>
                  <a:gd name="T4" fmla="*/ 44 w 106"/>
                  <a:gd name="T5" fmla="*/ 0 h 90"/>
                  <a:gd name="T6" fmla="*/ 28 w 106"/>
                  <a:gd name="T7" fmla="*/ 0 h 90"/>
                  <a:gd name="T8" fmla="*/ 10 w 106"/>
                  <a:gd name="T9" fmla="*/ 5 h 90"/>
                  <a:gd name="T10" fmla="*/ 3 w 106"/>
                  <a:gd name="T11" fmla="*/ 15 h 90"/>
                  <a:gd name="T12" fmla="*/ 0 w 106"/>
                  <a:gd name="T13" fmla="*/ 29 h 90"/>
                  <a:gd name="T14" fmla="*/ 3 w 106"/>
                  <a:gd name="T15" fmla="*/ 47 h 90"/>
                  <a:gd name="T16" fmla="*/ 14 w 106"/>
                  <a:gd name="T17" fmla="*/ 67 h 90"/>
                  <a:gd name="T18" fmla="*/ 31 w 106"/>
                  <a:gd name="T19" fmla="*/ 80 h 90"/>
                  <a:gd name="T20" fmla="*/ 45 w 106"/>
                  <a:gd name="T21" fmla="*/ 87 h 90"/>
                  <a:gd name="T22" fmla="*/ 61 w 106"/>
                  <a:gd name="T23" fmla="*/ 90 h 90"/>
                  <a:gd name="T24" fmla="*/ 71 w 106"/>
                  <a:gd name="T25" fmla="*/ 86 h 90"/>
                  <a:gd name="T26" fmla="*/ 79 w 106"/>
                  <a:gd name="T27" fmla="*/ 80 h 90"/>
                  <a:gd name="T28" fmla="*/ 83 w 106"/>
                  <a:gd name="T29" fmla="*/ 67 h 90"/>
                  <a:gd name="T30" fmla="*/ 81 w 106"/>
                  <a:gd name="T31" fmla="*/ 52 h 90"/>
                  <a:gd name="T32" fmla="*/ 78 w 106"/>
                  <a:gd name="T33" fmla="*/ 39 h 90"/>
                  <a:gd name="T34" fmla="*/ 103 w 106"/>
                  <a:gd name="T35" fmla="*/ 25 h 90"/>
                  <a:gd name="T36" fmla="*/ 106 w 106"/>
                  <a:gd name="T37" fmla="*/ 20 h 90"/>
                  <a:gd name="T38" fmla="*/ 103 w 106"/>
                  <a:gd name="T39" fmla="*/ 17 h 90"/>
                  <a:gd name="T40" fmla="*/ 74 w 106"/>
                  <a:gd name="T41" fmla="*/ 32 h 90"/>
                  <a:gd name="T42" fmla="*/ 70 w 106"/>
                  <a:gd name="T43" fmla="*/ 25 h 9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90"/>
                  <a:gd name="T68" fmla="*/ 106 w 106"/>
                  <a:gd name="T69" fmla="*/ 90 h 9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90">
                    <a:moveTo>
                      <a:pt x="70" y="25"/>
                    </a:moveTo>
                    <a:lnTo>
                      <a:pt x="56" y="9"/>
                    </a:lnTo>
                    <a:lnTo>
                      <a:pt x="44" y="0"/>
                    </a:lnTo>
                    <a:lnTo>
                      <a:pt x="28" y="0"/>
                    </a:lnTo>
                    <a:lnTo>
                      <a:pt x="10" y="5"/>
                    </a:lnTo>
                    <a:lnTo>
                      <a:pt x="3" y="15"/>
                    </a:lnTo>
                    <a:lnTo>
                      <a:pt x="0" y="29"/>
                    </a:lnTo>
                    <a:lnTo>
                      <a:pt x="3" y="47"/>
                    </a:lnTo>
                    <a:lnTo>
                      <a:pt x="14" y="67"/>
                    </a:lnTo>
                    <a:lnTo>
                      <a:pt x="31" y="80"/>
                    </a:lnTo>
                    <a:lnTo>
                      <a:pt x="45" y="87"/>
                    </a:lnTo>
                    <a:lnTo>
                      <a:pt x="61" y="90"/>
                    </a:lnTo>
                    <a:lnTo>
                      <a:pt x="71" y="86"/>
                    </a:lnTo>
                    <a:lnTo>
                      <a:pt x="79" y="80"/>
                    </a:lnTo>
                    <a:lnTo>
                      <a:pt x="83" y="67"/>
                    </a:lnTo>
                    <a:lnTo>
                      <a:pt x="81" y="52"/>
                    </a:lnTo>
                    <a:lnTo>
                      <a:pt x="78" y="39"/>
                    </a:lnTo>
                    <a:lnTo>
                      <a:pt x="103" y="25"/>
                    </a:lnTo>
                    <a:lnTo>
                      <a:pt x="106" y="20"/>
                    </a:lnTo>
                    <a:lnTo>
                      <a:pt x="103" y="17"/>
                    </a:lnTo>
                    <a:lnTo>
                      <a:pt x="74" y="32"/>
                    </a:lnTo>
                    <a:lnTo>
                      <a:pt x="70"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p>
                <a:endParaRPr lang="sv-SE"/>
              </a:p>
            </p:txBody>
          </p:sp>
          <p:sp>
            <p:nvSpPr>
              <p:cNvPr id="264" name="Freeform 45"/>
              <p:cNvSpPr>
                <a:spLocks/>
              </p:cNvSpPr>
              <p:nvPr/>
            </p:nvSpPr>
            <p:spPr bwMode="auto">
              <a:xfrm>
                <a:off x="1572" y="1706"/>
                <a:ext cx="93" cy="202"/>
              </a:xfrm>
              <a:custGeom>
                <a:avLst/>
                <a:gdLst>
                  <a:gd name="T0" fmla="*/ 25 w 93"/>
                  <a:gd name="T1" fmla="*/ 170 h 202"/>
                  <a:gd name="T2" fmla="*/ 9 w 93"/>
                  <a:gd name="T3" fmla="*/ 182 h 202"/>
                  <a:gd name="T4" fmla="*/ 4 w 93"/>
                  <a:gd name="T5" fmla="*/ 185 h 202"/>
                  <a:gd name="T6" fmla="*/ 0 w 93"/>
                  <a:gd name="T7" fmla="*/ 193 h 202"/>
                  <a:gd name="T8" fmla="*/ 5 w 93"/>
                  <a:gd name="T9" fmla="*/ 201 h 202"/>
                  <a:gd name="T10" fmla="*/ 10 w 93"/>
                  <a:gd name="T11" fmla="*/ 202 h 202"/>
                  <a:gd name="T12" fmla="*/ 25 w 93"/>
                  <a:gd name="T13" fmla="*/ 197 h 202"/>
                  <a:gd name="T14" fmla="*/ 49 w 93"/>
                  <a:gd name="T15" fmla="*/ 182 h 202"/>
                  <a:gd name="T16" fmla="*/ 70 w 93"/>
                  <a:gd name="T17" fmla="*/ 162 h 202"/>
                  <a:gd name="T18" fmla="*/ 92 w 93"/>
                  <a:gd name="T19" fmla="*/ 141 h 202"/>
                  <a:gd name="T20" fmla="*/ 93 w 93"/>
                  <a:gd name="T21" fmla="*/ 132 h 202"/>
                  <a:gd name="T22" fmla="*/ 93 w 93"/>
                  <a:gd name="T23" fmla="*/ 107 h 202"/>
                  <a:gd name="T24" fmla="*/ 87 w 93"/>
                  <a:gd name="T25" fmla="*/ 68 h 202"/>
                  <a:gd name="T26" fmla="*/ 90 w 93"/>
                  <a:gd name="T27" fmla="*/ 46 h 202"/>
                  <a:gd name="T28" fmla="*/ 93 w 93"/>
                  <a:gd name="T29" fmla="*/ 37 h 202"/>
                  <a:gd name="T30" fmla="*/ 89 w 93"/>
                  <a:gd name="T31" fmla="*/ 33 h 202"/>
                  <a:gd name="T32" fmla="*/ 80 w 93"/>
                  <a:gd name="T33" fmla="*/ 28 h 202"/>
                  <a:gd name="T34" fmla="*/ 73 w 93"/>
                  <a:gd name="T35" fmla="*/ 26 h 202"/>
                  <a:gd name="T36" fmla="*/ 78 w 93"/>
                  <a:gd name="T37" fmla="*/ 3 h 202"/>
                  <a:gd name="T38" fmla="*/ 75 w 93"/>
                  <a:gd name="T39" fmla="*/ 0 h 202"/>
                  <a:gd name="T40" fmla="*/ 70 w 93"/>
                  <a:gd name="T41" fmla="*/ 1 h 202"/>
                  <a:gd name="T42" fmla="*/ 68 w 93"/>
                  <a:gd name="T43" fmla="*/ 27 h 202"/>
                  <a:gd name="T44" fmla="*/ 64 w 93"/>
                  <a:gd name="T45" fmla="*/ 35 h 202"/>
                  <a:gd name="T46" fmla="*/ 63 w 93"/>
                  <a:gd name="T47" fmla="*/ 38 h 202"/>
                  <a:gd name="T48" fmla="*/ 53 w 93"/>
                  <a:gd name="T49" fmla="*/ 35 h 202"/>
                  <a:gd name="T50" fmla="*/ 45 w 93"/>
                  <a:gd name="T51" fmla="*/ 35 h 202"/>
                  <a:gd name="T52" fmla="*/ 45 w 93"/>
                  <a:gd name="T53" fmla="*/ 40 h 202"/>
                  <a:gd name="T54" fmla="*/ 50 w 93"/>
                  <a:gd name="T55" fmla="*/ 43 h 202"/>
                  <a:gd name="T56" fmla="*/ 60 w 93"/>
                  <a:gd name="T57" fmla="*/ 43 h 202"/>
                  <a:gd name="T58" fmla="*/ 65 w 93"/>
                  <a:gd name="T59" fmla="*/ 47 h 202"/>
                  <a:gd name="T60" fmla="*/ 70 w 93"/>
                  <a:gd name="T61" fmla="*/ 55 h 202"/>
                  <a:gd name="T62" fmla="*/ 77 w 93"/>
                  <a:gd name="T63" fmla="*/ 67 h 202"/>
                  <a:gd name="T64" fmla="*/ 80 w 93"/>
                  <a:gd name="T65" fmla="*/ 92 h 202"/>
                  <a:gd name="T66" fmla="*/ 80 w 93"/>
                  <a:gd name="T67" fmla="*/ 115 h 202"/>
                  <a:gd name="T68" fmla="*/ 78 w 93"/>
                  <a:gd name="T69" fmla="*/ 133 h 202"/>
                  <a:gd name="T70" fmla="*/ 72 w 93"/>
                  <a:gd name="T71" fmla="*/ 141 h 202"/>
                  <a:gd name="T72" fmla="*/ 54 w 93"/>
                  <a:gd name="T73" fmla="*/ 152 h 202"/>
                  <a:gd name="T74" fmla="*/ 34 w 93"/>
                  <a:gd name="T75" fmla="*/ 162 h 202"/>
                  <a:gd name="T76" fmla="*/ 25 w 93"/>
                  <a:gd name="T77" fmla="*/ 170 h 20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3"/>
                  <a:gd name="T118" fmla="*/ 0 h 202"/>
                  <a:gd name="T119" fmla="*/ 93 w 93"/>
                  <a:gd name="T120" fmla="*/ 202 h 20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3" h="202">
                    <a:moveTo>
                      <a:pt x="25" y="170"/>
                    </a:moveTo>
                    <a:lnTo>
                      <a:pt x="9" y="182"/>
                    </a:lnTo>
                    <a:lnTo>
                      <a:pt x="4" y="185"/>
                    </a:lnTo>
                    <a:lnTo>
                      <a:pt x="0" y="193"/>
                    </a:lnTo>
                    <a:lnTo>
                      <a:pt x="5" y="201"/>
                    </a:lnTo>
                    <a:lnTo>
                      <a:pt x="10" y="202"/>
                    </a:lnTo>
                    <a:lnTo>
                      <a:pt x="25" y="197"/>
                    </a:lnTo>
                    <a:lnTo>
                      <a:pt x="49" y="182"/>
                    </a:lnTo>
                    <a:lnTo>
                      <a:pt x="70" y="162"/>
                    </a:lnTo>
                    <a:lnTo>
                      <a:pt x="92" y="141"/>
                    </a:lnTo>
                    <a:lnTo>
                      <a:pt x="93" y="132"/>
                    </a:lnTo>
                    <a:lnTo>
                      <a:pt x="93" y="107"/>
                    </a:lnTo>
                    <a:lnTo>
                      <a:pt x="87" y="68"/>
                    </a:lnTo>
                    <a:lnTo>
                      <a:pt x="90" y="46"/>
                    </a:lnTo>
                    <a:lnTo>
                      <a:pt x="93" y="37"/>
                    </a:lnTo>
                    <a:lnTo>
                      <a:pt x="89" y="33"/>
                    </a:lnTo>
                    <a:lnTo>
                      <a:pt x="80" y="28"/>
                    </a:lnTo>
                    <a:lnTo>
                      <a:pt x="73" y="26"/>
                    </a:lnTo>
                    <a:lnTo>
                      <a:pt x="78" y="3"/>
                    </a:lnTo>
                    <a:lnTo>
                      <a:pt x="75" y="0"/>
                    </a:lnTo>
                    <a:lnTo>
                      <a:pt x="70" y="1"/>
                    </a:lnTo>
                    <a:lnTo>
                      <a:pt x="68" y="27"/>
                    </a:lnTo>
                    <a:lnTo>
                      <a:pt x="64" y="35"/>
                    </a:lnTo>
                    <a:lnTo>
                      <a:pt x="63" y="38"/>
                    </a:lnTo>
                    <a:lnTo>
                      <a:pt x="53" y="35"/>
                    </a:lnTo>
                    <a:lnTo>
                      <a:pt x="45" y="35"/>
                    </a:lnTo>
                    <a:lnTo>
                      <a:pt x="45" y="40"/>
                    </a:lnTo>
                    <a:lnTo>
                      <a:pt x="50" y="43"/>
                    </a:lnTo>
                    <a:lnTo>
                      <a:pt x="60" y="43"/>
                    </a:lnTo>
                    <a:lnTo>
                      <a:pt x="65" y="47"/>
                    </a:lnTo>
                    <a:lnTo>
                      <a:pt x="70" y="55"/>
                    </a:lnTo>
                    <a:lnTo>
                      <a:pt x="77" y="67"/>
                    </a:lnTo>
                    <a:lnTo>
                      <a:pt x="80" y="92"/>
                    </a:lnTo>
                    <a:lnTo>
                      <a:pt x="80" y="115"/>
                    </a:lnTo>
                    <a:lnTo>
                      <a:pt x="78" y="133"/>
                    </a:lnTo>
                    <a:lnTo>
                      <a:pt x="72" y="141"/>
                    </a:lnTo>
                    <a:lnTo>
                      <a:pt x="54" y="152"/>
                    </a:lnTo>
                    <a:lnTo>
                      <a:pt x="34" y="162"/>
                    </a:lnTo>
                    <a:lnTo>
                      <a:pt x="25" y="17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p>
                <a:endParaRPr lang="sv-SE"/>
              </a:p>
            </p:txBody>
          </p:sp>
          <p:sp>
            <p:nvSpPr>
              <p:cNvPr id="265" name="Freeform 46"/>
              <p:cNvSpPr>
                <a:spLocks/>
              </p:cNvSpPr>
              <p:nvPr/>
            </p:nvSpPr>
            <p:spPr bwMode="auto">
              <a:xfrm>
                <a:off x="1459" y="1892"/>
                <a:ext cx="85" cy="121"/>
              </a:xfrm>
              <a:custGeom>
                <a:avLst/>
                <a:gdLst>
                  <a:gd name="T0" fmla="*/ 85 w 85"/>
                  <a:gd name="T1" fmla="*/ 4 h 121"/>
                  <a:gd name="T2" fmla="*/ 76 w 85"/>
                  <a:gd name="T3" fmla="*/ 0 h 121"/>
                  <a:gd name="T4" fmla="*/ 56 w 85"/>
                  <a:gd name="T5" fmla="*/ 1 h 121"/>
                  <a:gd name="T6" fmla="*/ 38 w 85"/>
                  <a:gd name="T7" fmla="*/ 12 h 121"/>
                  <a:gd name="T8" fmla="*/ 15 w 85"/>
                  <a:gd name="T9" fmla="*/ 36 h 121"/>
                  <a:gd name="T10" fmla="*/ 1 w 85"/>
                  <a:gd name="T11" fmla="*/ 55 h 121"/>
                  <a:gd name="T12" fmla="*/ 0 w 85"/>
                  <a:gd name="T13" fmla="*/ 61 h 121"/>
                  <a:gd name="T14" fmla="*/ 7 w 85"/>
                  <a:gd name="T15" fmla="*/ 74 h 121"/>
                  <a:gd name="T16" fmla="*/ 21 w 85"/>
                  <a:gd name="T17" fmla="*/ 80 h 121"/>
                  <a:gd name="T18" fmla="*/ 38 w 85"/>
                  <a:gd name="T19" fmla="*/ 86 h 121"/>
                  <a:gd name="T20" fmla="*/ 52 w 85"/>
                  <a:gd name="T21" fmla="*/ 90 h 121"/>
                  <a:gd name="T22" fmla="*/ 60 w 85"/>
                  <a:gd name="T23" fmla="*/ 95 h 121"/>
                  <a:gd name="T24" fmla="*/ 56 w 85"/>
                  <a:gd name="T25" fmla="*/ 102 h 121"/>
                  <a:gd name="T26" fmla="*/ 46 w 85"/>
                  <a:gd name="T27" fmla="*/ 111 h 121"/>
                  <a:gd name="T28" fmla="*/ 33 w 85"/>
                  <a:gd name="T29" fmla="*/ 112 h 121"/>
                  <a:gd name="T30" fmla="*/ 23 w 85"/>
                  <a:gd name="T31" fmla="*/ 110 h 121"/>
                  <a:gd name="T32" fmla="*/ 18 w 85"/>
                  <a:gd name="T33" fmla="*/ 112 h 121"/>
                  <a:gd name="T34" fmla="*/ 18 w 85"/>
                  <a:gd name="T35" fmla="*/ 117 h 121"/>
                  <a:gd name="T36" fmla="*/ 30 w 85"/>
                  <a:gd name="T37" fmla="*/ 121 h 121"/>
                  <a:gd name="T38" fmla="*/ 46 w 85"/>
                  <a:gd name="T39" fmla="*/ 121 h 121"/>
                  <a:gd name="T40" fmla="*/ 60 w 85"/>
                  <a:gd name="T41" fmla="*/ 117 h 121"/>
                  <a:gd name="T42" fmla="*/ 68 w 85"/>
                  <a:gd name="T43" fmla="*/ 112 h 121"/>
                  <a:gd name="T44" fmla="*/ 72 w 85"/>
                  <a:gd name="T45" fmla="*/ 105 h 121"/>
                  <a:gd name="T46" fmla="*/ 76 w 85"/>
                  <a:gd name="T47" fmla="*/ 96 h 121"/>
                  <a:gd name="T48" fmla="*/ 70 w 85"/>
                  <a:gd name="T49" fmla="*/ 89 h 121"/>
                  <a:gd name="T50" fmla="*/ 52 w 85"/>
                  <a:gd name="T51" fmla="*/ 84 h 121"/>
                  <a:gd name="T52" fmla="*/ 36 w 85"/>
                  <a:gd name="T53" fmla="*/ 79 h 121"/>
                  <a:gd name="T54" fmla="*/ 18 w 85"/>
                  <a:gd name="T55" fmla="*/ 71 h 121"/>
                  <a:gd name="T56" fmla="*/ 16 w 85"/>
                  <a:gd name="T57" fmla="*/ 64 h 121"/>
                  <a:gd name="T58" fmla="*/ 18 w 85"/>
                  <a:gd name="T59" fmla="*/ 51 h 121"/>
                  <a:gd name="T60" fmla="*/ 30 w 85"/>
                  <a:gd name="T61" fmla="*/ 36 h 121"/>
                  <a:gd name="T62" fmla="*/ 43 w 85"/>
                  <a:gd name="T63" fmla="*/ 27 h 121"/>
                  <a:gd name="T64" fmla="*/ 67 w 85"/>
                  <a:gd name="T65" fmla="*/ 20 h 121"/>
                  <a:gd name="T66" fmla="*/ 85 w 85"/>
                  <a:gd name="T67" fmla="*/ 17 h 121"/>
                  <a:gd name="T68" fmla="*/ 85 w 85"/>
                  <a:gd name="T69" fmla="*/ 9 h 121"/>
                  <a:gd name="T70" fmla="*/ 85 w 85"/>
                  <a:gd name="T71" fmla="*/ 4 h 12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5"/>
                  <a:gd name="T109" fmla="*/ 0 h 121"/>
                  <a:gd name="T110" fmla="*/ 85 w 85"/>
                  <a:gd name="T111" fmla="*/ 121 h 12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5" h="121">
                    <a:moveTo>
                      <a:pt x="85" y="4"/>
                    </a:moveTo>
                    <a:lnTo>
                      <a:pt x="76" y="0"/>
                    </a:lnTo>
                    <a:lnTo>
                      <a:pt x="56" y="1"/>
                    </a:lnTo>
                    <a:lnTo>
                      <a:pt x="38" y="12"/>
                    </a:lnTo>
                    <a:lnTo>
                      <a:pt x="15" y="36"/>
                    </a:lnTo>
                    <a:lnTo>
                      <a:pt x="1" y="55"/>
                    </a:lnTo>
                    <a:lnTo>
                      <a:pt x="0" y="61"/>
                    </a:lnTo>
                    <a:lnTo>
                      <a:pt x="7" y="74"/>
                    </a:lnTo>
                    <a:lnTo>
                      <a:pt x="21" y="80"/>
                    </a:lnTo>
                    <a:lnTo>
                      <a:pt x="38" y="86"/>
                    </a:lnTo>
                    <a:lnTo>
                      <a:pt x="52" y="90"/>
                    </a:lnTo>
                    <a:lnTo>
                      <a:pt x="60" y="95"/>
                    </a:lnTo>
                    <a:lnTo>
                      <a:pt x="56" y="102"/>
                    </a:lnTo>
                    <a:lnTo>
                      <a:pt x="46" y="111"/>
                    </a:lnTo>
                    <a:lnTo>
                      <a:pt x="33" y="112"/>
                    </a:lnTo>
                    <a:lnTo>
                      <a:pt x="23" y="110"/>
                    </a:lnTo>
                    <a:lnTo>
                      <a:pt x="18" y="112"/>
                    </a:lnTo>
                    <a:lnTo>
                      <a:pt x="18" y="117"/>
                    </a:lnTo>
                    <a:lnTo>
                      <a:pt x="30" y="121"/>
                    </a:lnTo>
                    <a:lnTo>
                      <a:pt x="46" y="121"/>
                    </a:lnTo>
                    <a:lnTo>
                      <a:pt x="60" y="117"/>
                    </a:lnTo>
                    <a:lnTo>
                      <a:pt x="68" y="112"/>
                    </a:lnTo>
                    <a:lnTo>
                      <a:pt x="72" y="105"/>
                    </a:lnTo>
                    <a:lnTo>
                      <a:pt x="76" y="96"/>
                    </a:lnTo>
                    <a:lnTo>
                      <a:pt x="70" y="89"/>
                    </a:lnTo>
                    <a:lnTo>
                      <a:pt x="52" y="84"/>
                    </a:lnTo>
                    <a:lnTo>
                      <a:pt x="36" y="79"/>
                    </a:lnTo>
                    <a:lnTo>
                      <a:pt x="18" y="71"/>
                    </a:lnTo>
                    <a:lnTo>
                      <a:pt x="16" y="64"/>
                    </a:lnTo>
                    <a:lnTo>
                      <a:pt x="18" y="51"/>
                    </a:lnTo>
                    <a:lnTo>
                      <a:pt x="30" y="36"/>
                    </a:lnTo>
                    <a:lnTo>
                      <a:pt x="43" y="27"/>
                    </a:lnTo>
                    <a:lnTo>
                      <a:pt x="67" y="20"/>
                    </a:lnTo>
                    <a:lnTo>
                      <a:pt x="85" y="17"/>
                    </a:lnTo>
                    <a:lnTo>
                      <a:pt x="85" y="9"/>
                    </a:lnTo>
                    <a:lnTo>
                      <a:pt x="85"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p>
                <a:endParaRPr lang="sv-SE"/>
              </a:p>
            </p:txBody>
          </p:sp>
          <p:sp>
            <p:nvSpPr>
              <p:cNvPr id="266" name="Freeform 47"/>
              <p:cNvSpPr>
                <a:spLocks/>
              </p:cNvSpPr>
              <p:nvPr/>
            </p:nvSpPr>
            <p:spPr bwMode="auto">
              <a:xfrm>
                <a:off x="1527" y="1886"/>
                <a:ext cx="79" cy="149"/>
              </a:xfrm>
              <a:custGeom>
                <a:avLst/>
                <a:gdLst>
                  <a:gd name="T0" fmla="*/ 69 w 79"/>
                  <a:gd name="T1" fmla="*/ 47 h 149"/>
                  <a:gd name="T2" fmla="*/ 60 w 79"/>
                  <a:gd name="T3" fmla="*/ 18 h 149"/>
                  <a:gd name="T4" fmla="*/ 52 w 79"/>
                  <a:gd name="T5" fmla="*/ 5 h 149"/>
                  <a:gd name="T6" fmla="*/ 32 w 79"/>
                  <a:gd name="T7" fmla="*/ 0 h 149"/>
                  <a:gd name="T8" fmla="*/ 13 w 79"/>
                  <a:gd name="T9" fmla="*/ 2 h 149"/>
                  <a:gd name="T10" fmla="*/ 4 w 79"/>
                  <a:gd name="T11" fmla="*/ 16 h 149"/>
                  <a:gd name="T12" fmla="*/ 7 w 79"/>
                  <a:gd name="T13" fmla="*/ 35 h 149"/>
                  <a:gd name="T14" fmla="*/ 10 w 79"/>
                  <a:gd name="T15" fmla="*/ 63 h 149"/>
                  <a:gd name="T16" fmla="*/ 10 w 79"/>
                  <a:gd name="T17" fmla="*/ 90 h 149"/>
                  <a:gd name="T18" fmla="*/ 4 w 79"/>
                  <a:gd name="T19" fmla="*/ 112 h 149"/>
                  <a:gd name="T20" fmla="*/ 0 w 79"/>
                  <a:gd name="T21" fmla="*/ 126 h 149"/>
                  <a:gd name="T22" fmla="*/ 3 w 79"/>
                  <a:gd name="T23" fmla="*/ 136 h 149"/>
                  <a:gd name="T24" fmla="*/ 13 w 79"/>
                  <a:gd name="T25" fmla="*/ 142 h 149"/>
                  <a:gd name="T26" fmla="*/ 23 w 79"/>
                  <a:gd name="T27" fmla="*/ 147 h 149"/>
                  <a:gd name="T28" fmla="*/ 35 w 79"/>
                  <a:gd name="T29" fmla="*/ 149 h 149"/>
                  <a:gd name="T30" fmla="*/ 50 w 79"/>
                  <a:gd name="T31" fmla="*/ 149 h 149"/>
                  <a:gd name="T32" fmla="*/ 67 w 79"/>
                  <a:gd name="T33" fmla="*/ 138 h 149"/>
                  <a:gd name="T34" fmla="*/ 79 w 79"/>
                  <a:gd name="T35" fmla="*/ 115 h 149"/>
                  <a:gd name="T36" fmla="*/ 78 w 79"/>
                  <a:gd name="T37" fmla="*/ 93 h 149"/>
                  <a:gd name="T38" fmla="*/ 70 w 79"/>
                  <a:gd name="T39" fmla="*/ 68 h 149"/>
                  <a:gd name="T40" fmla="*/ 69 w 79"/>
                  <a:gd name="T41" fmla="*/ 47 h 14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9"/>
                  <a:gd name="T64" fmla="*/ 0 h 149"/>
                  <a:gd name="T65" fmla="*/ 79 w 79"/>
                  <a:gd name="T66" fmla="*/ 149 h 14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9" h="149">
                    <a:moveTo>
                      <a:pt x="69" y="47"/>
                    </a:moveTo>
                    <a:lnTo>
                      <a:pt x="60" y="18"/>
                    </a:lnTo>
                    <a:lnTo>
                      <a:pt x="52" y="5"/>
                    </a:lnTo>
                    <a:lnTo>
                      <a:pt x="32" y="0"/>
                    </a:lnTo>
                    <a:lnTo>
                      <a:pt x="13" y="2"/>
                    </a:lnTo>
                    <a:lnTo>
                      <a:pt x="4" y="16"/>
                    </a:lnTo>
                    <a:lnTo>
                      <a:pt x="7" y="35"/>
                    </a:lnTo>
                    <a:lnTo>
                      <a:pt x="10" y="63"/>
                    </a:lnTo>
                    <a:lnTo>
                      <a:pt x="10" y="90"/>
                    </a:lnTo>
                    <a:lnTo>
                      <a:pt x="4" y="112"/>
                    </a:lnTo>
                    <a:lnTo>
                      <a:pt x="0" y="126"/>
                    </a:lnTo>
                    <a:lnTo>
                      <a:pt x="3" y="136"/>
                    </a:lnTo>
                    <a:lnTo>
                      <a:pt x="13" y="142"/>
                    </a:lnTo>
                    <a:lnTo>
                      <a:pt x="23" y="147"/>
                    </a:lnTo>
                    <a:lnTo>
                      <a:pt x="35" y="149"/>
                    </a:lnTo>
                    <a:lnTo>
                      <a:pt x="50" y="149"/>
                    </a:lnTo>
                    <a:lnTo>
                      <a:pt x="67" y="138"/>
                    </a:lnTo>
                    <a:lnTo>
                      <a:pt x="79" y="115"/>
                    </a:lnTo>
                    <a:lnTo>
                      <a:pt x="78" y="93"/>
                    </a:lnTo>
                    <a:lnTo>
                      <a:pt x="70" y="68"/>
                    </a:lnTo>
                    <a:lnTo>
                      <a:pt x="69" y="4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spAutoFit/>
              </a:bodyPr>
              <a:lstStyle/>
              <a:p>
                <a:endParaRPr lang="sv-SE"/>
              </a:p>
            </p:txBody>
          </p:sp>
          <p:sp>
            <p:nvSpPr>
              <p:cNvPr id="267" name="Freeform 48"/>
              <p:cNvSpPr>
                <a:spLocks/>
              </p:cNvSpPr>
              <p:nvPr/>
            </p:nvSpPr>
            <p:spPr bwMode="auto">
              <a:xfrm>
                <a:off x="1505" y="2007"/>
                <a:ext cx="60" cy="216"/>
              </a:xfrm>
              <a:custGeom>
                <a:avLst/>
                <a:gdLst>
                  <a:gd name="T0" fmla="*/ 56 w 60"/>
                  <a:gd name="T1" fmla="*/ 3 h 216"/>
                  <a:gd name="T2" fmla="*/ 41 w 60"/>
                  <a:gd name="T3" fmla="*/ 0 h 216"/>
                  <a:gd name="T4" fmla="*/ 32 w 60"/>
                  <a:gd name="T5" fmla="*/ 3 h 216"/>
                  <a:gd name="T6" fmla="*/ 29 w 60"/>
                  <a:gd name="T7" fmla="*/ 15 h 216"/>
                  <a:gd name="T8" fmla="*/ 32 w 60"/>
                  <a:gd name="T9" fmla="*/ 76 h 216"/>
                  <a:gd name="T10" fmla="*/ 32 w 60"/>
                  <a:gd name="T11" fmla="*/ 91 h 216"/>
                  <a:gd name="T12" fmla="*/ 26 w 60"/>
                  <a:gd name="T13" fmla="*/ 118 h 216"/>
                  <a:gd name="T14" fmla="*/ 25 w 60"/>
                  <a:gd name="T15" fmla="*/ 150 h 216"/>
                  <a:gd name="T16" fmla="*/ 29 w 60"/>
                  <a:gd name="T17" fmla="*/ 165 h 216"/>
                  <a:gd name="T18" fmla="*/ 25 w 60"/>
                  <a:gd name="T19" fmla="*/ 175 h 216"/>
                  <a:gd name="T20" fmla="*/ 6 w 60"/>
                  <a:gd name="T21" fmla="*/ 187 h 216"/>
                  <a:gd name="T22" fmla="*/ 0 w 60"/>
                  <a:gd name="T23" fmla="*/ 205 h 216"/>
                  <a:gd name="T24" fmla="*/ 0 w 60"/>
                  <a:gd name="T25" fmla="*/ 211 h 216"/>
                  <a:gd name="T26" fmla="*/ 15 w 60"/>
                  <a:gd name="T27" fmla="*/ 216 h 216"/>
                  <a:gd name="T28" fmla="*/ 19 w 60"/>
                  <a:gd name="T29" fmla="*/ 213 h 216"/>
                  <a:gd name="T30" fmla="*/ 20 w 60"/>
                  <a:gd name="T31" fmla="*/ 203 h 216"/>
                  <a:gd name="T32" fmla="*/ 25 w 60"/>
                  <a:gd name="T33" fmla="*/ 188 h 216"/>
                  <a:gd name="T34" fmla="*/ 31 w 60"/>
                  <a:gd name="T35" fmla="*/ 182 h 216"/>
                  <a:gd name="T36" fmla="*/ 39 w 60"/>
                  <a:gd name="T37" fmla="*/ 177 h 216"/>
                  <a:gd name="T38" fmla="*/ 45 w 60"/>
                  <a:gd name="T39" fmla="*/ 172 h 216"/>
                  <a:gd name="T40" fmla="*/ 47 w 60"/>
                  <a:gd name="T41" fmla="*/ 167 h 216"/>
                  <a:gd name="T42" fmla="*/ 42 w 60"/>
                  <a:gd name="T43" fmla="*/ 162 h 216"/>
                  <a:gd name="T44" fmla="*/ 39 w 60"/>
                  <a:gd name="T45" fmla="*/ 158 h 216"/>
                  <a:gd name="T46" fmla="*/ 35 w 60"/>
                  <a:gd name="T47" fmla="*/ 146 h 216"/>
                  <a:gd name="T48" fmla="*/ 39 w 60"/>
                  <a:gd name="T49" fmla="*/ 117 h 216"/>
                  <a:gd name="T50" fmla="*/ 47 w 60"/>
                  <a:gd name="T51" fmla="*/ 83 h 216"/>
                  <a:gd name="T52" fmla="*/ 56 w 60"/>
                  <a:gd name="T53" fmla="*/ 58 h 216"/>
                  <a:gd name="T54" fmla="*/ 60 w 60"/>
                  <a:gd name="T55" fmla="*/ 26 h 216"/>
                  <a:gd name="T56" fmla="*/ 56 w 60"/>
                  <a:gd name="T57" fmla="*/ 3 h 21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0"/>
                  <a:gd name="T88" fmla="*/ 0 h 216"/>
                  <a:gd name="T89" fmla="*/ 60 w 60"/>
                  <a:gd name="T90" fmla="*/ 216 h 21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0" h="216">
                    <a:moveTo>
                      <a:pt x="56" y="3"/>
                    </a:moveTo>
                    <a:lnTo>
                      <a:pt x="41" y="0"/>
                    </a:lnTo>
                    <a:lnTo>
                      <a:pt x="32" y="3"/>
                    </a:lnTo>
                    <a:lnTo>
                      <a:pt x="29" y="15"/>
                    </a:lnTo>
                    <a:lnTo>
                      <a:pt x="32" y="76"/>
                    </a:lnTo>
                    <a:lnTo>
                      <a:pt x="32" y="91"/>
                    </a:lnTo>
                    <a:lnTo>
                      <a:pt x="26" y="118"/>
                    </a:lnTo>
                    <a:lnTo>
                      <a:pt x="25" y="150"/>
                    </a:lnTo>
                    <a:lnTo>
                      <a:pt x="29" y="165"/>
                    </a:lnTo>
                    <a:lnTo>
                      <a:pt x="25" y="175"/>
                    </a:lnTo>
                    <a:lnTo>
                      <a:pt x="6" y="187"/>
                    </a:lnTo>
                    <a:lnTo>
                      <a:pt x="0" y="205"/>
                    </a:lnTo>
                    <a:lnTo>
                      <a:pt x="0" y="211"/>
                    </a:lnTo>
                    <a:lnTo>
                      <a:pt x="15" y="216"/>
                    </a:lnTo>
                    <a:lnTo>
                      <a:pt x="19" y="213"/>
                    </a:lnTo>
                    <a:lnTo>
                      <a:pt x="20" y="203"/>
                    </a:lnTo>
                    <a:lnTo>
                      <a:pt x="25" y="188"/>
                    </a:lnTo>
                    <a:lnTo>
                      <a:pt x="31" y="182"/>
                    </a:lnTo>
                    <a:lnTo>
                      <a:pt x="39" y="177"/>
                    </a:lnTo>
                    <a:lnTo>
                      <a:pt x="45" y="172"/>
                    </a:lnTo>
                    <a:lnTo>
                      <a:pt x="47" y="167"/>
                    </a:lnTo>
                    <a:lnTo>
                      <a:pt x="42" y="162"/>
                    </a:lnTo>
                    <a:lnTo>
                      <a:pt x="39" y="158"/>
                    </a:lnTo>
                    <a:lnTo>
                      <a:pt x="35" y="146"/>
                    </a:lnTo>
                    <a:lnTo>
                      <a:pt x="39" y="117"/>
                    </a:lnTo>
                    <a:lnTo>
                      <a:pt x="47" y="83"/>
                    </a:lnTo>
                    <a:lnTo>
                      <a:pt x="56" y="58"/>
                    </a:lnTo>
                    <a:lnTo>
                      <a:pt x="60" y="26"/>
                    </a:lnTo>
                    <a:lnTo>
                      <a:pt x="56"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p>
                <a:endParaRPr lang="sv-SE"/>
              </a:p>
            </p:txBody>
          </p:sp>
          <p:sp>
            <p:nvSpPr>
              <p:cNvPr id="268" name="Freeform 49"/>
              <p:cNvSpPr>
                <a:spLocks/>
              </p:cNvSpPr>
              <p:nvPr/>
            </p:nvSpPr>
            <p:spPr bwMode="auto">
              <a:xfrm>
                <a:off x="1569" y="2007"/>
                <a:ext cx="100" cy="182"/>
              </a:xfrm>
              <a:custGeom>
                <a:avLst/>
                <a:gdLst>
                  <a:gd name="T0" fmla="*/ 33 w 100"/>
                  <a:gd name="T1" fmla="*/ 26 h 182"/>
                  <a:gd name="T2" fmla="*/ 30 w 100"/>
                  <a:gd name="T3" fmla="*/ 8 h 182"/>
                  <a:gd name="T4" fmla="*/ 18 w 100"/>
                  <a:gd name="T5" fmla="*/ 0 h 182"/>
                  <a:gd name="T6" fmla="*/ 1 w 100"/>
                  <a:gd name="T7" fmla="*/ 1 h 182"/>
                  <a:gd name="T8" fmla="*/ 0 w 100"/>
                  <a:gd name="T9" fmla="*/ 8 h 182"/>
                  <a:gd name="T10" fmla="*/ 1 w 100"/>
                  <a:gd name="T11" fmla="*/ 25 h 182"/>
                  <a:gd name="T12" fmla="*/ 10 w 100"/>
                  <a:gd name="T13" fmla="*/ 52 h 182"/>
                  <a:gd name="T14" fmla="*/ 17 w 100"/>
                  <a:gd name="T15" fmla="*/ 71 h 182"/>
                  <a:gd name="T16" fmla="*/ 25 w 100"/>
                  <a:gd name="T17" fmla="*/ 97 h 182"/>
                  <a:gd name="T18" fmla="*/ 27 w 100"/>
                  <a:gd name="T19" fmla="*/ 118 h 182"/>
                  <a:gd name="T20" fmla="*/ 27 w 100"/>
                  <a:gd name="T21" fmla="*/ 137 h 182"/>
                  <a:gd name="T22" fmla="*/ 23 w 100"/>
                  <a:gd name="T23" fmla="*/ 150 h 182"/>
                  <a:gd name="T24" fmla="*/ 20 w 100"/>
                  <a:gd name="T25" fmla="*/ 156 h 182"/>
                  <a:gd name="T26" fmla="*/ 20 w 100"/>
                  <a:gd name="T27" fmla="*/ 160 h 182"/>
                  <a:gd name="T28" fmla="*/ 25 w 100"/>
                  <a:gd name="T29" fmla="*/ 166 h 182"/>
                  <a:gd name="T30" fmla="*/ 35 w 100"/>
                  <a:gd name="T31" fmla="*/ 168 h 182"/>
                  <a:gd name="T32" fmla="*/ 48 w 100"/>
                  <a:gd name="T33" fmla="*/ 168 h 182"/>
                  <a:gd name="T34" fmla="*/ 73 w 100"/>
                  <a:gd name="T35" fmla="*/ 175 h 182"/>
                  <a:gd name="T36" fmla="*/ 83 w 100"/>
                  <a:gd name="T37" fmla="*/ 182 h 182"/>
                  <a:gd name="T38" fmla="*/ 93 w 100"/>
                  <a:gd name="T39" fmla="*/ 177 h 182"/>
                  <a:gd name="T40" fmla="*/ 100 w 100"/>
                  <a:gd name="T41" fmla="*/ 166 h 182"/>
                  <a:gd name="T42" fmla="*/ 93 w 100"/>
                  <a:gd name="T43" fmla="*/ 162 h 182"/>
                  <a:gd name="T44" fmla="*/ 72 w 100"/>
                  <a:gd name="T45" fmla="*/ 160 h 182"/>
                  <a:gd name="T46" fmla="*/ 47 w 100"/>
                  <a:gd name="T47" fmla="*/ 160 h 182"/>
                  <a:gd name="T48" fmla="*/ 36 w 100"/>
                  <a:gd name="T49" fmla="*/ 158 h 182"/>
                  <a:gd name="T50" fmla="*/ 35 w 100"/>
                  <a:gd name="T51" fmla="*/ 151 h 182"/>
                  <a:gd name="T52" fmla="*/ 36 w 100"/>
                  <a:gd name="T53" fmla="*/ 138 h 182"/>
                  <a:gd name="T54" fmla="*/ 37 w 100"/>
                  <a:gd name="T55" fmla="*/ 118 h 182"/>
                  <a:gd name="T56" fmla="*/ 36 w 100"/>
                  <a:gd name="T57" fmla="*/ 95 h 182"/>
                  <a:gd name="T58" fmla="*/ 31 w 100"/>
                  <a:gd name="T59" fmla="*/ 62 h 182"/>
                  <a:gd name="T60" fmla="*/ 33 w 100"/>
                  <a:gd name="T61" fmla="*/ 35 h 182"/>
                  <a:gd name="T62" fmla="*/ 33 w 100"/>
                  <a:gd name="T63" fmla="*/ 26 h 18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0"/>
                  <a:gd name="T97" fmla="*/ 0 h 182"/>
                  <a:gd name="T98" fmla="*/ 100 w 100"/>
                  <a:gd name="T99" fmla="*/ 182 h 18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0" h="182">
                    <a:moveTo>
                      <a:pt x="33" y="26"/>
                    </a:moveTo>
                    <a:lnTo>
                      <a:pt x="30" y="8"/>
                    </a:lnTo>
                    <a:lnTo>
                      <a:pt x="18" y="0"/>
                    </a:lnTo>
                    <a:lnTo>
                      <a:pt x="1" y="1"/>
                    </a:lnTo>
                    <a:lnTo>
                      <a:pt x="0" y="8"/>
                    </a:lnTo>
                    <a:lnTo>
                      <a:pt x="1" y="25"/>
                    </a:lnTo>
                    <a:lnTo>
                      <a:pt x="10" y="52"/>
                    </a:lnTo>
                    <a:lnTo>
                      <a:pt x="17" y="71"/>
                    </a:lnTo>
                    <a:lnTo>
                      <a:pt x="25" y="97"/>
                    </a:lnTo>
                    <a:lnTo>
                      <a:pt x="27" y="118"/>
                    </a:lnTo>
                    <a:lnTo>
                      <a:pt x="27" y="137"/>
                    </a:lnTo>
                    <a:lnTo>
                      <a:pt x="23" y="150"/>
                    </a:lnTo>
                    <a:lnTo>
                      <a:pt x="20" y="156"/>
                    </a:lnTo>
                    <a:lnTo>
                      <a:pt x="20" y="160"/>
                    </a:lnTo>
                    <a:lnTo>
                      <a:pt x="25" y="166"/>
                    </a:lnTo>
                    <a:lnTo>
                      <a:pt x="35" y="168"/>
                    </a:lnTo>
                    <a:lnTo>
                      <a:pt x="48" y="168"/>
                    </a:lnTo>
                    <a:lnTo>
                      <a:pt x="73" y="175"/>
                    </a:lnTo>
                    <a:lnTo>
                      <a:pt x="83" y="182"/>
                    </a:lnTo>
                    <a:lnTo>
                      <a:pt x="93" y="177"/>
                    </a:lnTo>
                    <a:lnTo>
                      <a:pt x="100" y="166"/>
                    </a:lnTo>
                    <a:lnTo>
                      <a:pt x="93" y="162"/>
                    </a:lnTo>
                    <a:lnTo>
                      <a:pt x="72" y="160"/>
                    </a:lnTo>
                    <a:lnTo>
                      <a:pt x="47" y="160"/>
                    </a:lnTo>
                    <a:lnTo>
                      <a:pt x="36" y="158"/>
                    </a:lnTo>
                    <a:lnTo>
                      <a:pt x="35" y="151"/>
                    </a:lnTo>
                    <a:lnTo>
                      <a:pt x="36" y="138"/>
                    </a:lnTo>
                    <a:lnTo>
                      <a:pt x="37" y="118"/>
                    </a:lnTo>
                    <a:lnTo>
                      <a:pt x="36" y="95"/>
                    </a:lnTo>
                    <a:lnTo>
                      <a:pt x="31" y="62"/>
                    </a:lnTo>
                    <a:lnTo>
                      <a:pt x="33" y="35"/>
                    </a:lnTo>
                    <a:lnTo>
                      <a:pt x="33" y="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p>
                <a:endParaRPr lang="sv-SE"/>
              </a:p>
            </p:txBody>
          </p:sp>
        </p:grpSp>
      </p:grpSp>
      <p:sp>
        <p:nvSpPr>
          <p:cNvPr id="274" name="Text Box 50"/>
          <p:cNvSpPr txBox="1">
            <a:spLocks noChangeArrowheads="1"/>
          </p:cNvSpPr>
          <p:nvPr/>
        </p:nvSpPr>
        <p:spPr bwMode="auto">
          <a:xfrm>
            <a:off x="1847330" y="2861388"/>
            <a:ext cx="140867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spcBef>
                <a:spcPct val="50000"/>
              </a:spcBef>
            </a:pPr>
            <a:r>
              <a:rPr lang="sv-SE" altLang="sv-SE" i="0" dirty="0" smtClean="0"/>
              <a:t>Elsa Falk</a:t>
            </a:r>
            <a:endParaRPr lang="sv-SE" altLang="sv-SE" i="0" dirty="0"/>
          </a:p>
        </p:txBody>
      </p:sp>
      <p:grpSp>
        <p:nvGrpSpPr>
          <p:cNvPr id="275" name="Group 36"/>
          <p:cNvGrpSpPr>
            <a:grpSpLocks/>
          </p:cNvGrpSpPr>
          <p:nvPr/>
        </p:nvGrpSpPr>
        <p:grpSpPr bwMode="auto">
          <a:xfrm>
            <a:off x="2027813" y="3333547"/>
            <a:ext cx="455540" cy="395477"/>
            <a:chOff x="1459" y="1674"/>
            <a:chExt cx="210" cy="549"/>
          </a:xfrm>
        </p:grpSpPr>
        <p:grpSp>
          <p:nvGrpSpPr>
            <p:cNvPr id="276" name="Group 37"/>
            <p:cNvGrpSpPr>
              <a:grpSpLocks/>
            </p:cNvGrpSpPr>
            <p:nvPr/>
          </p:nvGrpSpPr>
          <p:grpSpPr bwMode="auto">
            <a:xfrm>
              <a:off x="1489" y="1674"/>
              <a:ext cx="115" cy="95"/>
              <a:chOff x="1489" y="1674"/>
              <a:chExt cx="115" cy="95"/>
            </a:xfrm>
          </p:grpSpPr>
          <p:sp>
            <p:nvSpPr>
              <p:cNvPr id="284" name="Freeform 38"/>
              <p:cNvSpPr>
                <a:spLocks/>
              </p:cNvSpPr>
              <p:nvPr/>
            </p:nvSpPr>
            <p:spPr bwMode="auto">
              <a:xfrm>
                <a:off x="1530" y="1712"/>
                <a:ext cx="37" cy="57"/>
              </a:xfrm>
              <a:custGeom>
                <a:avLst/>
                <a:gdLst>
                  <a:gd name="T0" fmla="*/ 12 w 37"/>
                  <a:gd name="T1" fmla="*/ 52 h 57"/>
                  <a:gd name="T2" fmla="*/ 12 w 37"/>
                  <a:gd name="T3" fmla="*/ 44 h 57"/>
                  <a:gd name="T4" fmla="*/ 10 w 37"/>
                  <a:gd name="T5" fmla="*/ 35 h 57"/>
                  <a:gd name="T6" fmla="*/ 6 w 37"/>
                  <a:gd name="T7" fmla="*/ 29 h 57"/>
                  <a:gd name="T8" fmla="*/ 0 w 37"/>
                  <a:gd name="T9" fmla="*/ 20 h 57"/>
                  <a:gd name="T10" fmla="*/ 0 w 37"/>
                  <a:gd name="T11" fmla="*/ 14 h 57"/>
                  <a:gd name="T12" fmla="*/ 5 w 37"/>
                  <a:gd name="T13" fmla="*/ 6 h 57"/>
                  <a:gd name="T14" fmla="*/ 11 w 37"/>
                  <a:gd name="T15" fmla="*/ 1 h 57"/>
                  <a:gd name="T16" fmla="*/ 19 w 37"/>
                  <a:gd name="T17" fmla="*/ 0 h 57"/>
                  <a:gd name="T18" fmla="*/ 25 w 37"/>
                  <a:gd name="T19" fmla="*/ 1 h 57"/>
                  <a:gd name="T20" fmla="*/ 29 w 37"/>
                  <a:gd name="T21" fmla="*/ 2 h 57"/>
                  <a:gd name="T22" fmla="*/ 35 w 37"/>
                  <a:gd name="T23" fmla="*/ 7 h 57"/>
                  <a:gd name="T24" fmla="*/ 37 w 37"/>
                  <a:gd name="T25" fmla="*/ 14 h 57"/>
                  <a:gd name="T26" fmla="*/ 37 w 37"/>
                  <a:gd name="T27" fmla="*/ 20 h 57"/>
                  <a:gd name="T28" fmla="*/ 32 w 37"/>
                  <a:gd name="T29" fmla="*/ 27 h 57"/>
                  <a:gd name="T30" fmla="*/ 26 w 37"/>
                  <a:gd name="T31" fmla="*/ 35 h 57"/>
                  <a:gd name="T32" fmla="*/ 25 w 37"/>
                  <a:gd name="T33" fmla="*/ 44 h 57"/>
                  <a:gd name="T34" fmla="*/ 25 w 37"/>
                  <a:gd name="T35" fmla="*/ 47 h 57"/>
                  <a:gd name="T36" fmla="*/ 22 w 37"/>
                  <a:gd name="T37" fmla="*/ 54 h 57"/>
                  <a:gd name="T38" fmla="*/ 19 w 37"/>
                  <a:gd name="T39" fmla="*/ 57 h 57"/>
                  <a:gd name="T40" fmla="*/ 12 w 37"/>
                  <a:gd name="T41" fmla="*/ 52 h 5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7"/>
                  <a:gd name="T64" fmla="*/ 0 h 57"/>
                  <a:gd name="T65" fmla="*/ 37 w 37"/>
                  <a:gd name="T66" fmla="*/ 57 h 5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7" h="57">
                    <a:moveTo>
                      <a:pt x="12" y="52"/>
                    </a:moveTo>
                    <a:lnTo>
                      <a:pt x="12" y="44"/>
                    </a:lnTo>
                    <a:lnTo>
                      <a:pt x="10" y="35"/>
                    </a:lnTo>
                    <a:lnTo>
                      <a:pt x="6" y="29"/>
                    </a:lnTo>
                    <a:lnTo>
                      <a:pt x="0" y="20"/>
                    </a:lnTo>
                    <a:lnTo>
                      <a:pt x="0" y="14"/>
                    </a:lnTo>
                    <a:lnTo>
                      <a:pt x="5" y="6"/>
                    </a:lnTo>
                    <a:lnTo>
                      <a:pt x="11" y="1"/>
                    </a:lnTo>
                    <a:lnTo>
                      <a:pt x="19" y="0"/>
                    </a:lnTo>
                    <a:lnTo>
                      <a:pt x="25" y="1"/>
                    </a:lnTo>
                    <a:lnTo>
                      <a:pt x="29" y="2"/>
                    </a:lnTo>
                    <a:lnTo>
                      <a:pt x="35" y="7"/>
                    </a:lnTo>
                    <a:lnTo>
                      <a:pt x="37" y="14"/>
                    </a:lnTo>
                    <a:lnTo>
                      <a:pt x="37" y="20"/>
                    </a:lnTo>
                    <a:lnTo>
                      <a:pt x="32" y="27"/>
                    </a:lnTo>
                    <a:lnTo>
                      <a:pt x="26" y="35"/>
                    </a:lnTo>
                    <a:lnTo>
                      <a:pt x="25" y="44"/>
                    </a:lnTo>
                    <a:lnTo>
                      <a:pt x="25" y="47"/>
                    </a:lnTo>
                    <a:lnTo>
                      <a:pt x="22" y="54"/>
                    </a:lnTo>
                    <a:lnTo>
                      <a:pt x="19" y="57"/>
                    </a:lnTo>
                    <a:lnTo>
                      <a:pt x="12" y="52"/>
                    </a:lnTo>
                    <a:close/>
                  </a:path>
                </a:pathLst>
              </a:custGeom>
              <a:solidFill>
                <a:srgbClr val="FFFF00"/>
              </a:solidFill>
              <a:ln w="4763">
                <a:solidFill>
                  <a:srgbClr val="000000"/>
                </a:solidFill>
                <a:round/>
                <a:headEnd/>
                <a:tailEnd/>
              </a:ln>
            </p:spPr>
            <p:txBody>
              <a:bodyPr wrap="none" lIns="0" tIns="0" rIns="0" bIns="0">
                <a:spAutoFit/>
              </a:bodyPr>
              <a:lstStyle/>
              <a:p>
                <a:endParaRPr lang="sv-SE"/>
              </a:p>
            </p:txBody>
          </p:sp>
          <p:sp>
            <p:nvSpPr>
              <p:cNvPr id="285" name="Freeform 39"/>
              <p:cNvSpPr>
                <a:spLocks/>
              </p:cNvSpPr>
              <p:nvPr/>
            </p:nvSpPr>
            <p:spPr bwMode="auto">
              <a:xfrm>
                <a:off x="1489" y="1708"/>
                <a:ext cx="28" cy="11"/>
              </a:xfrm>
              <a:custGeom>
                <a:avLst/>
                <a:gdLst>
                  <a:gd name="T0" fmla="*/ 28 w 28"/>
                  <a:gd name="T1" fmla="*/ 11 h 11"/>
                  <a:gd name="T2" fmla="*/ 3 w 28"/>
                  <a:gd name="T3" fmla="*/ 8 h 11"/>
                  <a:gd name="T4" fmla="*/ 0 w 28"/>
                  <a:gd name="T5" fmla="*/ 4 h 11"/>
                  <a:gd name="T6" fmla="*/ 2 w 28"/>
                  <a:gd name="T7" fmla="*/ 0 h 11"/>
                  <a:gd name="T8" fmla="*/ 7 w 28"/>
                  <a:gd name="T9" fmla="*/ 0 h 11"/>
                  <a:gd name="T10" fmla="*/ 28 w 28"/>
                  <a:gd name="T11" fmla="*/ 11 h 11"/>
                  <a:gd name="T12" fmla="*/ 0 60000 65536"/>
                  <a:gd name="T13" fmla="*/ 0 60000 65536"/>
                  <a:gd name="T14" fmla="*/ 0 60000 65536"/>
                  <a:gd name="T15" fmla="*/ 0 60000 65536"/>
                  <a:gd name="T16" fmla="*/ 0 60000 65536"/>
                  <a:gd name="T17" fmla="*/ 0 60000 65536"/>
                  <a:gd name="T18" fmla="*/ 0 w 28"/>
                  <a:gd name="T19" fmla="*/ 0 h 11"/>
                  <a:gd name="T20" fmla="*/ 28 w 28"/>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28" h="11">
                    <a:moveTo>
                      <a:pt x="28" y="11"/>
                    </a:moveTo>
                    <a:lnTo>
                      <a:pt x="3" y="8"/>
                    </a:lnTo>
                    <a:lnTo>
                      <a:pt x="0" y="4"/>
                    </a:lnTo>
                    <a:lnTo>
                      <a:pt x="2" y="0"/>
                    </a:lnTo>
                    <a:lnTo>
                      <a:pt x="7" y="0"/>
                    </a:lnTo>
                    <a:lnTo>
                      <a:pt x="28"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p>
                <a:endParaRPr lang="sv-SE"/>
              </a:p>
            </p:txBody>
          </p:sp>
          <p:sp>
            <p:nvSpPr>
              <p:cNvPr id="286" name="Freeform 40"/>
              <p:cNvSpPr>
                <a:spLocks/>
              </p:cNvSpPr>
              <p:nvPr/>
            </p:nvSpPr>
            <p:spPr bwMode="auto">
              <a:xfrm>
                <a:off x="1517" y="1678"/>
                <a:ext cx="13" cy="19"/>
              </a:xfrm>
              <a:custGeom>
                <a:avLst/>
                <a:gdLst>
                  <a:gd name="T0" fmla="*/ 13 w 13"/>
                  <a:gd name="T1" fmla="*/ 19 h 19"/>
                  <a:gd name="T2" fmla="*/ 0 w 13"/>
                  <a:gd name="T3" fmla="*/ 6 h 19"/>
                  <a:gd name="T4" fmla="*/ 2 w 13"/>
                  <a:gd name="T5" fmla="*/ 3 h 19"/>
                  <a:gd name="T6" fmla="*/ 7 w 13"/>
                  <a:gd name="T7" fmla="*/ 0 h 19"/>
                  <a:gd name="T8" fmla="*/ 10 w 13"/>
                  <a:gd name="T9" fmla="*/ 4 h 19"/>
                  <a:gd name="T10" fmla="*/ 13 w 13"/>
                  <a:gd name="T11" fmla="*/ 19 h 19"/>
                  <a:gd name="T12" fmla="*/ 0 60000 65536"/>
                  <a:gd name="T13" fmla="*/ 0 60000 65536"/>
                  <a:gd name="T14" fmla="*/ 0 60000 65536"/>
                  <a:gd name="T15" fmla="*/ 0 60000 65536"/>
                  <a:gd name="T16" fmla="*/ 0 60000 65536"/>
                  <a:gd name="T17" fmla="*/ 0 60000 65536"/>
                  <a:gd name="T18" fmla="*/ 0 w 13"/>
                  <a:gd name="T19" fmla="*/ 0 h 19"/>
                  <a:gd name="T20" fmla="*/ 13 w 13"/>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13" h="19">
                    <a:moveTo>
                      <a:pt x="13" y="19"/>
                    </a:moveTo>
                    <a:lnTo>
                      <a:pt x="0" y="6"/>
                    </a:lnTo>
                    <a:lnTo>
                      <a:pt x="2" y="3"/>
                    </a:lnTo>
                    <a:lnTo>
                      <a:pt x="7" y="0"/>
                    </a:lnTo>
                    <a:lnTo>
                      <a:pt x="10" y="4"/>
                    </a:lnTo>
                    <a:lnTo>
                      <a:pt x="13" y="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p>
                <a:endParaRPr lang="sv-SE"/>
              </a:p>
            </p:txBody>
          </p:sp>
          <p:sp>
            <p:nvSpPr>
              <p:cNvPr id="287" name="Freeform 41"/>
              <p:cNvSpPr>
                <a:spLocks/>
              </p:cNvSpPr>
              <p:nvPr/>
            </p:nvSpPr>
            <p:spPr bwMode="auto">
              <a:xfrm>
                <a:off x="1557" y="1674"/>
                <a:ext cx="10" cy="22"/>
              </a:xfrm>
              <a:custGeom>
                <a:avLst/>
                <a:gdLst>
                  <a:gd name="T0" fmla="*/ 2 w 10"/>
                  <a:gd name="T1" fmla="*/ 22 h 22"/>
                  <a:gd name="T2" fmla="*/ 0 w 10"/>
                  <a:gd name="T3" fmla="*/ 5 h 22"/>
                  <a:gd name="T4" fmla="*/ 5 w 10"/>
                  <a:gd name="T5" fmla="*/ 0 h 22"/>
                  <a:gd name="T6" fmla="*/ 10 w 10"/>
                  <a:gd name="T7" fmla="*/ 2 h 22"/>
                  <a:gd name="T8" fmla="*/ 9 w 10"/>
                  <a:gd name="T9" fmla="*/ 7 h 22"/>
                  <a:gd name="T10" fmla="*/ 2 w 10"/>
                  <a:gd name="T11" fmla="*/ 22 h 22"/>
                  <a:gd name="T12" fmla="*/ 0 60000 65536"/>
                  <a:gd name="T13" fmla="*/ 0 60000 65536"/>
                  <a:gd name="T14" fmla="*/ 0 60000 65536"/>
                  <a:gd name="T15" fmla="*/ 0 60000 65536"/>
                  <a:gd name="T16" fmla="*/ 0 60000 65536"/>
                  <a:gd name="T17" fmla="*/ 0 60000 65536"/>
                  <a:gd name="T18" fmla="*/ 0 w 10"/>
                  <a:gd name="T19" fmla="*/ 0 h 22"/>
                  <a:gd name="T20" fmla="*/ 10 w 10"/>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10" h="22">
                    <a:moveTo>
                      <a:pt x="2" y="22"/>
                    </a:moveTo>
                    <a:lnTo>
                      <a:pt x="0" y="5"/>
                    </a:lnTo>
                    <a:lnTo>
                      <a:pt x="5" y="0"/>
                    </a:lnTo>
                    <a:lnTo>
                      <a:pt x="10" y="2"/>
                    </a:lnTo>
                    <a:lnTo>
                      <a:pt x="9" y="7"/>
                    </a:lnTo>
                    <a:lnTo>
                      <a:pt x="2"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p>
                <a:endParaRPr lang="sv-SE"/>
              </a:p>
            </p:txBody>
          </p:sp>
          <p:sp>
            <p:nvSpPr>
              <p:cNvPr id="288" name="Freeform 42"/>
              <p:cNvSpPr>
                <a:spLocks/>
              </p:cNvSpPr>
              <p:nvPr/>
            </p:nvSpPr>
            <p:spPr bwMode="auto">
              <a:xfrm>
                <a:off x="1577" y="1691"/>
                <a:ext cx="27" cy="13"/>
              </a:xfrm>
              <a:custGeom>
                <a:avLst/>
                <a:gdLst>
                  <a:gd name="T0" fmla="*/ 0 w 27"/>
                  <a:gd name="T1" fmla="*/ 13 h 13"/>
                  <a:gd name="T2" fmla="*/ 19 w 27"/>
                  <a:gd name="T3" fmla="*/ 0 h 13"/>
                  <a:gd name="T4" fmla="*/ 27 w 27"/>
                  <a:gd name="T5" fmla="*/ 3 h 13"/>
                  <a:gd name="T6" fmla="*/ 27 w 27"/>
                  <a:gd name="T7" fmla="*/ 7 h 13"/>
                  <a:gd name="T8" fmla="*/ 22 w 27"/>
                  <a:gd name="T9" fmla="*/ 10 h 13"/>
                  <a:gd name="T10" fmla="*/ 0 w 27"/>
                  <a:gd name="T11" fmla="*/ 13 h 13"/>
                  <a:gd name="T12" fmla="*/ 0 60000 65536"/>
                  <a:gd name="T13" fmla="*/ 0 60000 65536"/>
                  <a:gd name="T14" fmla="*/ 0 60000 65536"/>
                  <a:gd name="T15" fmla="*/ 0 60000 65536"/>
                  <a:gd name="T16" fmla="*/ 0 60000 65536"/>
                  <a:gd name="T17" fmla="*/ 0 60000 65536"/>
                  <a:gd name="T18" fmla="*/ 0 w 27"/>
                  <a:gd name="T19" fmla="*/ 0 h 13"/>
                  <a:gd name="T20" fmla="*/ 27 w 27"/>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27" h="13">
                    <a:moveTo>
                      <a:pt x="0" y="13"/>
                    </a:moveTo>
                    <a:lnTo>
                      <a:pt x="19" y="0"/>
                    </a:lnTo>
                    <a:lnTo>
                      <a:pt x="27" y="3"/>
                    </a:lnTo>
                    <a:lnTo>
                      <a:pt x="27" y="7"/>
                    </a:lnTo>
                    <a:lnTo>
                      <a:pt x="22" y="10"/>
                    </a:lnTo>
                    <a:lnTo>
                      <a:pt x="0"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p>
                <a:endParaRPr lang="sv-SE"/>
              </a:p>
            </p:txBody>
          </p:sp>
        </p:grpSp>
        <p:grpSp>
          <p:nvGrpSpPr>
            <p:cNvPr id="277" name="Group 43"/>
            <p:cNvGrpSpPr>
              <a:grpSpLocks/>
            </p:cNvGrpSpPr>
            <p:nvPr/>
          </p:nvGrpSpPr>
          <p:grpSpPr bwMode="auto">
            <a:xfrm>
              <a:off x="1459" y="1706"/>
              <a:ext cx="210" cy="517"/>
              <a:chOff x="1459" y="1706"/>
              <a:chExt cx="210" cy="517"/>
            </a:xfrm>
          </p:grpSpPr>
          <p:sp>
            <p:nvSpPr>
              <p:cNvPr id="278" name="Freeform 44"/>
              <p:cNvSpPr>
                <a:spLocks/>
              </p:cNvSpPr>
              <p:nvPr/>
            </p:nvSpPr>
            <p:spPr bwMode="auto">
              <a:xfrm>
                <a:off x="1496" y="1792"/>
                <a:ext cx="106" cy="90"/>
              </a:xfrm>
              <a:custGeom>
                <a:avLst/>
                <a:gdLst>
                  <a:gd name="T0" fmla="*/ 70 w 106"/>
                  <a:gd name="T1" fmla="*/ 25 h 90"/>
                  <a:gd name="T2" fmla="*/ 56 w 106"/>
                  <a:gd name="T3" fmla="*/ 9 h 90"/>
                  <a:gd name="T4" fmla="*/ 44 w 106"/>
                  <a:gd name="T5" fmla="*/ 0 h 90"/>
                  <a:gd name="T6" fmla="*/ 28 w 106"/>
                  <a:gd name="T7" fmla="*/ 0 h 90"/>
                  <a:gd name="T8" fmla="*/ 10 w 106"/>
                  <a:gd name="T9" fmla="*/ 5 h 90"/>
                  <a:gd name="T10" fmla="*/ 3 w 106"/>
                  <a:gd name="T11" fmla="*/ 15 h 90"/>
                  <a:gd name="T12" fmla="*/ 0 w 106"/>
                  <a:gd name="T13" fmla="*/ 29 h 90"/>
                  <a:gd name="T14" fmla="*/ 3 w 106"/>
                  <a:gd name="T15" fmla="*/ 47 h 90"/>
                  <a:gd name="T16" fmla="*/ 14 w 106"/>
                  <a:gd name="T17" fmla="*/ 67 h 90"/>
                  <a:gd name="T18" fmla="*/ 31 w 106"/>
                  <a:gd name="T19" fmla="*/ 80 h 90"/>
                  <a:gd name="T20" fmla="*/ 45 w 106"/>
                  <a:gd name="T21" fmla="*/ 87 h 90"/>
                  <a:gd name="T22" fmla="*/ 61 w 106"/>
                  <a:gd name="T23" fmla="*/ 90 h 90"/>
                  <a:gd name="T24" fmla="*/ 71 w 106"/>
                  <a:gd name="T25" fmla="*/ 86 h 90"/>
                  <a:gd name="T26" fmla="*/ 79 w 106"/>
                  <a:gd name="T27" fmla="*/ 80 h 90"/>
                  <a:gd name="T28" fmla="*/ 83 w 106"/>
                  <a:gd name="T29" fmla="*/ 67 h 90"/>
                  <a:gd name="T30" fmla="*/ 81 w 106"/>
                  <a:gd name="T31" fmla="*/ 52 h 90"/>
                  <a:gd name="T32" fmla="*/ 78 w 106"/>
                  <a:gd name="T33" fmla="*/ 39 h 90"/>
                  <a:gd name="T34" fmla="*/ 103 w 106"/>
                  <a:gd name="T35" fmla="*/ 25 h 90"/>
                  <a:gd name="T36" fmla="*/ 106 w 106"/>
                  <a:gd name="T37" fmla="*/ 20 h 90"/>
                  <a:gd name="T38" fmla="*/ 103 w 106"/>
                  <a:gd name="T39" fmla="*/ 17 h 90"/>
                  <a:gd name="T40" fmla="*/ 74 w 106"/>
                  <a:gd name="T41" fmla="*/ 32 h 90"/>
                  <a:gd name="T42" fmla="*/ 70 w 106"/>
                  <a:gd name="T43" fmla="*/ 25 h 9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90"/>
                  <a:gd name="T68" fmla="*/ 106 w 106"/>
                  <a:gd name="T69" fmla="*/ 90 h 9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90">
                    <a:moveTo>
                      <a:pt x="70" y="25"/>
                    </a:moveTo>
                    <a:lnTo>
                      <a:pt x="56" y="9"/>
                    </a:lnTo>
                    <a:lnTo>
                      <a:pt x="44" y="0"/>
                    </a:lnTo>
                    <a:lnTo>
                      <a:pt x="28" y="0"/>
                    </a:lnTo>
                    <a:lnTo>
                      <a:pt x="10" y="5"/>
                    </a:lnTo>
                    <a:lnTo>
                      <a:pt x="3" y="15"/>
                    </a:lnTo>
                    <a:lnTo>
                      <a:pt x="0" y="29"/>
                    </a:lnTo>
                    <a:lnTo>
                      <a:pt x="3" y="47"/>
                    </a:lnTo>
                    <a:lnTo>
                      <a:pt x="14" y="67"/>
                    </a:lnTo>
                    <a:lnTo>
                      <a:pt x="31" y="80"/>
                    </a:lnTo>
                    <a:lnTo>
                      <a:pt x="45" y="87"/>
                    </a:lnTo>
                    <a:lnTo>
                      <a:pt x="61" y="90"/>
                    </a:lnTo>
                    <a:lnTo>
                      <a:pt x="71" y="86"/>
                    </a:lnTo>
                    <a:lnTo>
                      <a:pt x="79" y="80"/>
                    </a:lnTo>
                    <a:lnTo>
                      <a:pt x="83" y="67"/>
                    </a:lnTo>
                    <a:lnTo>
                      <a:pt x="81" y="52"/>
                    </a:lnTo>
                    <a:lnTo>
                      <a:pt x="78" y="39"/>
                    </a:lnTo>
                    <a:lnTo>
                      <a:pt x="103" y="25"/>
                    </a:lnTo>
                    <a:lnTo>
                      <a:pt x="106" y="20"/>
                    </a:lnTo>
                    <a:lnTo>
                      <a:pt x="103" y="17"/>
                    </a:lnTo>
                    <a:lnTo>
                      <a:pt x="74" y="32"/>
                    </a:lnTo>
                    <a:lnTo>
                      <a:pt x="70"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p>
                <a:endParaRPr lang="sv-SE"/>
              </a:p>
            </p:txBody>
          </p:sp>
          <p:sp>
            <p:nvSpPr>
              <p:cNvPr id="279" name="Freeform 45"/>
              <p:cNvSpPr>
                <a:spLocks/>
              </p:cNvSpPr>
              <p:nvPr/>
            </p:nvSpPr>
            <p:spPr bwMode="auto">
              <a:xfrm>
                <a:off x="1572" y="1706"/>
                <a:ext cx="93" cy="202"/>
              </a:xfrm>
              <a:custGeom>
                <a:avLst/>
                <a:gdLst>
                  <a:gd name="T0" fmla="*/ 25 w 93"/>
                  <a:gd name="T1" fmla="*/ 170 h 202"/>
                  <a:gd name="T2" fmla="*/ 9 w 93"/>
                  <a:gd name="T3" fmla="*/ 182 h 202"/>
                  <a:gd name="T4" fmla="*/ 4 w 93"/>
                  <a:gd name="T5" fmla="*/ 185 h 202"/>
                  <a:gd name="T6" fmla="*/ 0 w 93"/>
                  <a:gd name="T7" fmla="*/ 193 h 202"/>
                  <a:gd name="T8" fmla="*/ 5 w 93"/>
                  <a:gd name="T9" fmla="*/ 201 h 202"/>
                  <a:gd name="T10" fmla="*/ 10 w 93"/>
                  <a:gd name="T11" fmla="*/ 202 h 202"/>
                  <a:gd name="T12" fmla="*/ 25 w 93"/>
                  <a:gd name="T13" fmla="*/ 197 h 202"/>
                  <a:gd name="T14" fmla="*/ 49 w 93"/>
                  <a:gd name="T15" fmla="*/ 182 h 202"/>
                  <a:gd name="T16" fmla="*/ 70 w 93"/>
                  <a:gd name="T17" fmla="*/ 162 h 202"/>
                  <a:gd name="T18" fmla="*/ 92 w 93"/>
                  <a:gd name="T19" fmla="*/ 141 h 202"/>
                  <a:gd name="T20" fmla="*/ 93 w 93"/>
                  <a:gd name="T21" fmla="*/ 132 h 202"/>
                  <a:gd name="T22" fmla="*/ 93 w 93"/>
                  <a:gd name="T23" fmla="*/ 107 h 202"/>
                  <a:gd name="T24" fmla="*/ 87 w 93"/>
                  <a:gd name="T25" fmla="*/ 68 h 202"/>
                  <a:gd name="T26" fmla="*/ 90 w 93"/>
                  <a:gd name="T27" fmla="*/ 46 h 202"/>
                  <a:gd name="T28" fmla="*/ 93 w 93"/>
                  <a:gd name="T29" fmla="*/ 37 h 202"/>
                  <a:gd name="T30" fmla="*/ 89 w 93"/>
                  <a:gd name="T31" fmla="*/ 33 h 202"/>
                  <a:gd name="T32" fmla="*/ 80 w 93"/>
                  <a:gd name="T33" fmla="*/ 28 h 202"/>
                  <a:gd name="T34" fmla="*/ 73 w 93"/>
                  <a:gd name="T35" fmla="*/ 26 h 202"/>
                  <a:gd name="T36" fmla="*/ 78 w 93"/>
                  <a:gd name="T37" fmla="*/ 3 h 202"/>
                  <a:gd name="T38" fmla="*/ 75 w 93"/>
                  <a:gd name="T39" fmla="*/ 0 h 202"/>
                  <a:gd name="T40" fmla="*/ 70 w 93"/>
                  <a:gd name="T41" fmla="*/ 1 h 202"/>
                  <a:gd name="T42" fmla="*/ 68 w 93"/>
                  <a:gd name="T43" fmla="*/ 27 h 202"/>
                  <a:gd name="T44" fmla="*/ 64 w 93"/>
                  <a:gd name="T45" fmla="*/ 35 h 202"/>
                  <a:gd name="T46" fmla="*/ 63 w 93"/>
                  <a:gd name="T47" fmla="*/ 38 h 202"/>
                  <a:gd name="T48" fmla="*/ 53 w 93"/>
                  <a:gd name="T49" fmla="*/ 35 h 202"/>
                  <a:gd name="T50" fmla="*/ 45 w 93"/>
                  <a:gd name="T51" fmla="*/ 35 h 202"/>
                  <a:gd name="T52" fmla="*/ 45 w 93"/>
                  <a:gd name="T53" fmla="*/ 40 h 202"/>
                  <a:gd name="T54" fmla="*/ 50 w 93"/>
                  <a:gd name="T55" fmla="*/ 43 h 202"/>
                  <a:gd name="T56" fmla="*/ 60 w 93"/>
                  <a:gd name="T57" fmla="*/ 43 h 202"/>
                  <a:gd name="T58" fmla="*/ 65 w 93"/>
                  <a:gd name="T59" fmla="*/ 47 h 202"/>
                  <a:gd name="T60" fmla="*/ 70 w 93"/>
                  <a:gd name="T61" fmla="*/ 55 h 202"/>
                  <a:gd name="T62" fmla="*/ 77 w 93"/>
                  <a:gd name="T63" fmla="*/ 67 h 202"/>
                  <a:gd name="T64" fmla="*/ 80 w 93"/>
                  <a:gd name="T65" fmla="*/ 92 h 202"/>
                  <a:gd name="T66" fmla="*/ 80 w 93"/>
                  <a:gd name="T67" fmla="*/ 115 h 202"/>
                  <a:gd name="T68" fmla="*/ 78 w 93"/>
                  <a:gd name="T69" fmla="*/ 133 h 202"/>
                  <a:gd name="T70" fmla="*/ 72 w 93"/>
                  <a:gd name="T71" fmla="*/ 141 h 202"/>
                  <a:gd name="T72" fmla="*/ 54 w 93"/>
                  <a:gd name="T73" fmla="*/ 152 h 202"/>
                  <a:gd name="T74" fmla="*/ 34 w 93"/>
                  <a:gd name="T75" fmla="*/ 162 h 202"/>
                  <a:gd name="T76" fmla="*/ 25 w 93"/>
                  <a:gd name="T77" fmla="*/ 170 h 20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3"/>
                  <a:gd name="T118" fmla="*/ 0 h 202"/>
                  <a:gd name="T119" fmla="*/ 93 w 93"/>
                  <a:gd name="T120" fmla="*/ 202 h 20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3" h="202">
                    <a:moveTo>
                      <a:pt x="25" y="170"/>
                    </a:moveTo>
                    <a:lnTo>
                      <a:pt x="9" y="182"/>
                    </a:lnTo>
                    <a:lnTo>
                      <a:pt x="4" y="185"/>
                    </a:lnTo>
                    <a:lnTo>
                      <a:pt x="0" y="193"/>
                    </a:lnTo>
                    <a:lnTo>
                      <a:pt x="5" y="201"/>
                    </a:lnTo>
                    <a:lnTo>
                      <a:pt x="10" y="202"/>
                    </a:lnTo>
                    <a:lnTo>
                      <a:pt x="25" y="197"/>
                    </a:lnTo>
                    <a:lnTo>
                      <a:pt x="49" y="182"/>
                    </a:lnTo>
                    <a:lnTo>
                      <a:pt x="70" y="162"/>
                    </a:lnTo>
                    <a:lnTo>
                      <a:pt x="92" y="141"/>
                    </a:lnTo>
                    <a:lnTo>
                      <a:pt x="93" y="132"/>
                    </a:lnTo>
                    <a:lnTo>
                      <a:pt x="93" y="107"/>
                    </a:lnTo>
                    <a:lnTo>
                      <a:pt x="87" y="68"/>
                    </a:lnTo>
                    <a:lnTo>
                      <a:pt x="90" y="46"/>
                    </a:lnTo>
                    <a:lnTo>
                      <a:pt x="93" y="37"/>
                    </a:lnTo>
                    <a:lnTo>
                      <a:pt x="89" y="33"/>
                    </a:lnTo>
                    <a:lnTo>
                      <a:pt x="80" y="28"/>
                    </a:lnTo>
                    <a:lnTo>
                      <a:pt x="73" y="26"/>
                    </a:lnTo>
                    <a:lnTo>
                      <a:pt x="78" y="3"/>
                    </a:lnTo>
                    <a:lnTo>
                      <a:pt x="75" y="0"/>
                    </a:lnTo>
                    <a:lnTo>
                      <a:pt x="70" y="1"/>
                    </a:lnTo>
                    <a:lnTo>
                      <a:pt x="68" y="27"/>
                    </a:lnTo>
                    <a:lnTo>
                      <a:pt x="64" y="35"/>
                    </a:lnTo>
                    <a:lnTo>
                      <a:pt x="63" y="38"/>
                    </a:lnTo>
                    <a:lnTo>
                      <a:pt x="53" y="35"/>
                    </a:lnTo>
                    <a:lnTo>
                      <a:pt x="45" y="35"/>
                    </a:lnTo>
                    <a:lnTo>
                      <a:pt x="45" y="40"/>
                    </a:lnTo>
                    <a:lnTo>
                      <a:pt x="50" y="43"/>
                    </a:lnTo>
                    <a:lnTo>
                      <a:pt x="60" y="43"/>
                    </a:lnTo>
                    <a:lnTo>
                      <a:pt x="65" y="47"/>
                    </a:lnTo>
                    <a:lnTo>
                      <a:pt x="70" y="55"/>
                    </a:lnTo>
                    <a:lnTo>
                      <a:pt x="77" y="67"/>
                    </a:lnTo>
                    <a:lnTo>
                      <a:pt x="80" y="92"/>
                    </a:lnTo>
                    <a:lnTo>
                      <a:pt x="80" y="115"/>
                    </a:lnTo>
                    <a:lnTo>
                      <a:pt x="78" y="133"/>
                    </a:lnTo>
                    <a:lnTo>
                      <a:pt x="72" y="141"/>
                    </a:lnTo>
                    <a:lnTo>
                      <a:pt x="54" y="152"/>
                    </a:lnTo>
                    <a:lnTo>
                      <a:pt x="34" y="162"/>
                    </a:lnTo>
                    <a:lnTo>
                      <a:pt x="25" y="17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p>
                <a:endParaRPr lang="sv-SE"/>
              </a:p>
            </p:txBody>
          </p:sp>
          <p:sp>
            <p:nvSpPr>
              <p:cNvPr id="280" name="Freeform 46"/>
              <p:cNvSpPr>
                <a:spLocks/>
              </p:cNvSpPr>
              <p:nvPr/>
            </p:nvSpPr>
            <p:spPr bwMode="auto">
              <a:xfrm>
                <a:off x="1459" y="1892"/>
                <a:ext cx="85" cy="121"/>
              </a:xfrm>
              <a:custGeom>
                <a:avLst/>
                <a:gdLst>
                  <a:gd name="T0" fmla="*/ 85 w 85"/>
                  <a:gd name="T1" fmla="*/ 4 h 121"/>
                  <a:gd name="T2" fmla="*/ 76 w 85"/>
                  <a:gd name="T3" fmla="*/ 0 h 121"/>
                  <a:gd name="T4" fmla="*/ 56 w 85"/>
                  <a:gd name="T5" fmla="*/ 1 h 121"/>
                  <a:gd name="T6" fmla="*/ 38 w 85"/>
                  <a:gd name="T7" fmla="*/ 12 h 121"/>
                  <a:gd name="T8" fmla="*/ 15 w 85"/>
                  <a:gd name="T9" fmla="*/ 36 h 121"/>
                  <a:gd name="T10" fmla="*/ 1 w 85"/>
                  <a:gd name="T11" fmla="*/ 55 h 121"/>
                  <a:gd name="T12" fmla="*/ 0 w 85"/>
                  <a:gd name="T13" fmla="*/ 61 h 121"/>
                  <a:gd name="T14" fmla="*/ 7 w 85"/>
                  <a:gd name="T15" fmla="*/ 74 h 121"/>
                  <a:gd name="T16" fmla="*/ 21 w 85"/>
                  <a:gd name="T17" fmla="*/ 80 h 121"/>
                  <a:gd name="T18" fmla="*/ 38 w 85"/>
                  <a:gd name="T19" fmla="*/ 86 h 121"/>
                  <a:gd name="T20" fmla="*/ 52 w 85"/>
                  <a:gd name="T21" fmla="*/ 90 h 121"/>
                  <a:gd name="T22" fmla="*/ 60 w 85"/>
                  <a:gd name="T23" fmla="*/ 95 h 121"/>
                  <a:gd name="T24" fmla="*/ 56 w 85"/>
                  <a:gd name="T25" fmla="*/ 102 h 121"/>
                  <a:gd name="T26" fmla="*/ 46 w 85"/>
                  <a:gd name="T27" fmla="*/ 111 h 121"/>
                  <a:gd name="T28" fmla="*/ 33 w 85"/>
                  <a:gd name="T29" fmla="*/ 112 h 121"/>
                  <a:gd name="T30" fmla="*/ 23 w 85"/>
                  <a:gd name="T31" fmla="*/ 110 h 121"/>
                  <a:gd name="T32" fmla="*/ 18 w 85"/>
                  <a:gd name="T33" fmla="*/ 112 h 121"/>
                  <a:gd name="T34" fmla="*/ 18 w 85"/>
                  <a:gd name="T35" fmla="*/ 117 h 121"/>
                  <a:gd name="T36" fmla="*/ 30 w 85"/>
                  <a:gd name="T37" fmla="*/ 121 h 121"/>
                  <a:gd name="T38" fmla="*/ 46 w 85"/>
                  <a:gd name="T39" fmla="*/ 121 h 121"/>
                  <a:gd name="T40" fmla="*/ 60 w 85"/>
                  <a:gd name="T41" fmla="*/ 117 h 121"/>
                  <a:gd name="T42" fmla="*/ 68 w 85"/>
                  <a:gd name="T43" fmla="*/ 112 h 121"/>
                  <a:gd name="T44" fmla="*/ 72 w 85"/>
                  <a:gd name="T45" fmla="*/ 105 h 121"/>
                  <a:gd name="T46" fmla="*/ 76 w 85"/>
                  <a:gd name="T47" fmla="*/ 96 h 121"/>
                  <a:gd name="T48" fmla="*/ 70 w 85"/>
                  <a:gd name="T49" fmla="*/ 89 h 121"/>
                  <a:gd name="T50" fmla="*/ 52 w 85"/>
                  <a:gd name="T51" fmla="*/ 84 h 121"/>
                  <a:gd name="T52" fmla="*/ 36 w 85"/>
                  <a:gd name="T53" fmla="*/ 79 h 121"/>
                  <a:gd name="T54" fmla="*/ 18 w 85"/>
                  <a:gd name="T55" fmla="*/ 71 h 121"/>
                  <a:gd name="T56" fmla="*/ 16 w 85"/>
                  <a:gd name="T57" fmla="*/ 64 h 121"/>
                  <a:gd name="T58" fmla="*/ 18 w 85"/>
                  <a:gd name="T59" fmla="*/ 51 h 121"/>
                  <a:gd name="T60" fmla="*/ 30 w 85"/>
                  <a:gd name="T61" fmla="*/ 36 h 121"/>
                  <a:gd name="T62" fmla="*/ 43 w 85"/>
                  <a:gd name="T63" fmla="*/ 27 h 121"/>
                  <a:gd name="T64" fmla="*/ 67 w 85"/>
                  <a:gd name="T65" fmla="*/ 20 h 121"/>
                  <a:gd name="T66" fmla="*/ 85 w 85"/>
                  <a:gd name="T67" fmla="*/ 17 h 121"/>
                  <a:gd name="T68" fmla="*/ 85 w 85"/>
                  <a:gd name="T69" fmla="*/ 9 h 121"/>
                  <a:gd name="T70" fmla="*/ 85 w 85"/>
                  <a:gd name="T71" fmla="*/ 4 h 12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5"/>
                  <a:gd name="T109" fmla="*/ 0 h 121"/>
                  <a:gd name="T110" fmla="*/ 85 w 85"/>
                  <a:gd name="T111" fmla="*/ 121 h 12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5" h="121">
                    <a:moveTo>
                      <a:pt x="85" y="4"/>
                    </a:moveTo>
                    <a:lnTo>
                      <a:pt x="76" y="0"/>
                    </a:lnTo>
                    <a:lnTo>
                      <a:pt x="56" y="1"/>
                    </a:lnTo>
                    <a:lnTo>
                      <a:pt x="38" y="12"/>
                    </a:lnTo>
                    <a:lnTo>
                      <a:pt x="15" y="36"/>
                    </a:lnTo>
                    <a:lnTo>
                      <a:pt x="1" y="55"/>
                    </a:lnTo>
                    <a:lnTo>
                      <a:pt x="0" y="61"/>
                    </a:lnTo>
                    <a:lnTo>
                      <a:pt x="7" y="74"/>
                    </a:lnTo>
                    <a:lnTo>
                      <a:pt x="21" y="80"/>
                    </a:lnTo>
                    <a:lnTo>
                      <a:pt x="38" y="86"/>
                    </a:lnTo>
                    <a:lnTo>
                      <a:pt x="52" y="90"/>
                    </a:lnTo>
                    <a:lnTo>
                      <a:pt x="60" y="95"/>
                    </a:lnTo>
                    <a:lnTo>
                      <a:pt x="56" y="102"/>
                    </a:lnTo>
                    <a:lnTo>
                      <a:pt x="46" y="111"/>
                    </a:lnTo>
                    <a:lnTo>
                      <a:pt x="33" y="112"/>
                    </a:lnTo>
                    <a:lnTo>
                      <a:pt x="23" y="110"/>
                    </a:lnTo>
                    <a:lnTo>
                      <a:pt x="18" y="112"/>
                    </a:lnTo>
                    <a:lnTo>
                      <a:pt x="18" y="117"/>
                    </a:lnTo>
                    <a:lnTo>
                      <a:pt x="30" y="121"/>
                    </a:lnTo>
                    <a:lnTo>
                      <a:pt x="46" y="121"/>
                    </a:lnTo>
                    <a:lnTo>
                      <a:pt x="60" y="117"/>
                    </a:lnTo>
                    <a:lnTo>
                      <a:pt x="68" y="112"/>
                    </a:lnTo>
                    <a:lnTo>
                      <a:pt x="72" y="105"/>
                    </a:lnTo>
                    <a:lnTo>
                      <a:pt x="76" y="96"/>
                    </a:lnTo>
                    <a:lnTo>
                      <a:pt x="70" y="89"/>
                    </a:lnTo>
                    <a:lnTo>
                      <a:pt x="52" y="84"/>
                    </a:lnTo>
                    <a:lnTo>
                      <a:pt x="36" y="79"/>
                    </a:lnTo>
                    <a:lnTo>
                      <a:pt x="18" y="71"/>
                    </a:lnTo>
                    <a:lnTo>
                      <a:pt x="16" y="64"/>
                    </a:lnTo>
                    <a:lnTo>
                      <a:pt x="18" y="51"/>
                    </a:lnTo>
                    <a:lnTo>
                      <a:pt x="30" y="36"/>
                    </a:lnTo>
                    <a:lnTo>
                      <a:pt x="43" y="27"/>
                    </a:lnTo>
                    <a:lnTo>
                      <a:pt x="67" y="20"/>
                    </a:lnTo>
                    <a:lnTo>
                      <a:pt x="85" y="17"/>
                    </a:lnTo>
                    <a:lnTo>
                      <a:pt x="85" y="9"/>
                    </a:lnTo>
                    <a:lnTo>
                      <a:pt x="85"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p>
                <a:endParaRPr lang="sv-SE"/>
              </a:p>
            </p:txBody>
          </p:sp>
          <p:sp>
            <p:nvSpPr>
              <p:cNvPr id="281" name="Freeform 47"/>
              <p:cNvSpPr>
                <a:spLocks/>
              </p:cNvSpPr>
              <p:nvPr/>
            </p:nvSpPr>
            <p:spPr bwMode="auto">
              <a:xfrm>
                <a:off x="1527" y="1886"/>
                <a:ext cx="79" cy="149"/>
              </a:xfrm>
              <a:custGeom>
                <a:avLst/>
                <a:gdLst>
                  <a:gd name="T0" fmla="*/ 69 w 79"/>
                  <a:gd name="T1" fmla="*/ 47 h 149"/>
                  <a:gd name="T2" fmla="*/ 60 w 79"/>
                  <a:gd name="T3" fmla="*/ 18 h 149"/>
                  <a:gd name="T4" fmla="*/ 52 w 79"/>
                  <a:gd name="T5" fmla="*/ 5 h 149"/>
                  <a:gd name="T6" fmla="*/ 32 w 79"/>
                  <a:gd name="T7" fmla="*/ 0 h 149"/>
                  <a:gd name="T8" fmla="*/ 13 w 79"/>
                  <a:gd name="T9" fmla="*/ 2 h 149"/>
                  <a:gd name="T10" fmla="*/ 4 w 79"/>
                  <a:gd name="T11" fmla="*/ 16 h 149"/>
                  <a:gd name="T12" fmla="*/ 7 w 79"/>
                  <a:gd name="T13" fmla="*/ 35 h 149"/>
                  <a:gd name="T14" fmla="*/ 10 w 79"/>
                  <a:gd name="T15" fmla="*/ 63 h 149"/>
                  <a:gd name="T16" fmla="*/ 10 w 79"/>
                  <a:gd name="T17" fmla="*/ 90 h 149"/>
                  <a:gd name="T18" fmla="*/ 4 w 79"/>
                  <a:gd name="T19" fmla="*/ 112 h 149"/>
                  <a:gd name="T20" fmla="*/ 0 w 79"/>
                  <a:gd name="T21" fmla="*/ 126 h 149"/>
                  <a:gd name="T22" fmla="*/ 3 w 79"/>
                  <a:gd name="T23" fmla="*/ 136 h 149"/>
                  <a:gd name="T24" fmla="*/ 13 w 79"/>
                  <a:gd name="T25" fmla="*/ 142 h 149"/>
                  <a:gd name="T26" fmla="*/ 23 w 79"/>
                  <a:gd name="T27" fmla="*/ 147 h 149"/>
                  <a:gd name="T28" fmla="*/ 35 w 79"/>
                  <a:gd name="T29" fmla="*/ 149 h 149"/>
                  <a:gd name="T30" fmla="*/ 50 w 79"/>
                  <a:gd name="T31" fmla="*/ 149 h 149"/>
                  <a:gd name="T32" fmla="*/ 67 w 79"/>
                  <a:gd name="T33" fmla="*/ 138 h 149"/>
                  <a:gd name="T34" fmla="*/ 79 w 79"/>
                  <a:gd name="T35" fmla="*/ 115 h 149"/>
                  <a:gd name="T36" fmla="*/ 78 w 79"/>
                  <a:gd name="T37" fmla="*/ 93 h 149"/>
                  <a:gd name="T38" fmla="*/ 70 w 79"/>
                  <a:gd name="T39" fmla="*/ 68 h 149"/>
                  <a:gd name="T40" fmla="*/ 69 w 79"/>
                  <a:gd name="T41" fmla="*/ 47 h 14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9"/>
                  <a:gd name="T64" fmla="*/ 0 h 149"/>
                  <a:gd name="T65" fmla="*/ 79 w 79"/>
                  <a:gd name="T66" fmla="*/ 149 h 14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9" h="149">
                    <a:moveTo>
                      <a:pt x="69" y="47"/>
                    </a:moveTo>
                    <a:lnTo>
                      <a:pt x="60" y="18"/>
                    </a:lnTo>
                    <a:lnTo>
                      <a:pt x="52" y="5"/>
                    </a:lnTo>
                    <a:lnTo>
                      <a:pt x="32" y="0"/>
                    </a:lnTo>
                    <a:lnTo>
                      <a:pt x="13" y="2"/>
                    </a:lnTo>
                    <a:lnTo>
                      <a:pt x="4" y="16"/>
                    </a:lnTo>
                    <a:lnTo>
                      <a:pt x="7" y="35"/>
                    </a:lnTo>
                    <a:lnTo>
                      <a:pt x="10" y="63"/>
                    </a:lnTo>
                    <a:lnTo>
                      <a:pt x="10" y="90"/>
                    </a:lnTo>
                    <a:lnTo>
                      <a:pt x="4" y="112"/>
                    </a:lnTo>
                    <a:lnTo>
                      <a:pt x="0" y="126"/>
                    </a:lnTo>
                    <a:lnTo>
                      <a:pt x="3" y="136"/>
                    </a:lnTo>
                    <a:lnTo>
                      <a:pt x="13" y="142"/>
                    </a:lnTo>
                    <a:lnTo>
                      <a:pt x="23" y="147"/>
                    </a:lnTo>
                    <a:lnTo>
                      <a:pt x="35" y="149"/>
                    </a:lnTo>
                    <a:lnTo>
                      <a:pt x="50" y="149"/>
                    </a:lnTo>
                    <a:lnTo>
                      <a:pt x="67" y="138"/>
                    </a:lnTo>
                    <a:lnTo>
                      <a:pt x="79" y="115"/>
                    </a:lnTo>
                    <a:lnTo>
                      <a:pt x="78" y="93"/>
                    </a:lnTo>
                    <a:lnTo>
                      <a:pt x="70" y="68"/>
                    </a:lnTo>
                    <a:lnTo>
                      <a:pt x="69" y="4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spAutoFit/>
              </a:bodyPr>
              <a:lstStyle/>
              <a:p>
                <a:endParaRPr lang="sv-SE"/>
              </a:p>
            </p:txBody>
          </p:sp>
          <p:sp>
            <p:nvSpPr>
              <p:cNvPr id="282" name="Freeform 48"/>
              <p:cNvSpPr>
                <a:spLocks/>
              </p:cNvSpPr>
              <p:nvPr/>
            </p:nvSpPr>
            <p:spPr bwMode="auto">
              <a:xfrm>
                <a:off x="1505" y="2007"/>
                <a:ext cx="60" cy="216"/>
              </a:xfrm>
              <a:custGeom>
                <a:avLst/>
                <a:gdLst>
                  <a:gd name="T0" fmla="*/ 56 w 60"/>
                  <a:gd name="T1" fmla="*/ 3 h 216"/>
                  <a:gd name="T2" fmla="*/ 41 w 60"/>
                  <a:gd name="T3" fmla="*/ 0 h 216"/>
                  <a:gd name="T4" fmla="*/ 32 w 60"/>
                  <a:gd name="T5" fmla="*/ 3 h 216"/>
                  <a:gd name="T6" fmla="*/ 29 w 60"/>
                  <a:gd name="T7" fmla="*/ 15 h 216"/>
                  <a:gd name="T8" fmla="*/ 32 w 60"/>
                  <a:gd name="T9" fmla="*/ 76 h 216"/>
                  <a:gd name="T10" fmla="*/ 32 w 60"/>
                  <a:gd name="T11" fmla="*/ 91 h 216"/>
                  <a:gd name="T12" fmla="*/ 26 w 60"/>
                  <a:gd name="T13" fmla="*/ 118 h 216"/>
                  <a:gd name="T14" fmla="*/ 25 w 60"/>
                  <a:gd name="T15" fmla="*/ 150 h 216"/>
                  <a:gd name="T16" fmla="*/ 29 w 60"/>
                  <a:gd name="T17" fmla="*/ 165 h 216"/>
                  <a:gd name="T18" fmla="*/ 25 w 60"/>
                  <a:gd name="T19" fmla="*/ 175 h 216"/>
                  <a:gd name="T20" fmla="*/ 6 w 60"/>
                  <a:gd name="T21" fmla="*/ 187 h 216"/>
                  <a:gd name="T22" fmla="*/ 0 w 60"/>
                  <a:gd name="T23" fmla="*/ 205 h 216"/>
                  <a:gd name="T24" fmla="*/ 0 w 60"/>
                  <a:gd name="T25" fmla="*/ 211 h 216"/>
                  <a:gd name="T26" fmla="*/ 15 w 60"/>
                  <a:gd name="T27" fmla="*/ 216 h 216"/>
                  <a:gd name="T28" fmla="*/ 19 w 60"/>
                  <a:gd name="T29" fmla="*/ 213 h 216"/>
                  <a:gd name="T30" fmla="*/ 20 w 60"/>
                  <a:gd name="T31" fmla="*/ 203 h 216"/>
                  <a:gd name="T32" fmla="*/ 25 w 60"/>
                  <a:gd name="T33" fmla="*/ 188 h 216"/>
                  <a:gd name="T34" fmla="*/ 31 w 60"/>
                  <a:gd name="T35" fmla="*/ 182 h 216"/>
                  <a:gd name="T36" fmla="*/ 39 w 60"/>
                  <a:gd name="T37" fmla="*/ 177 h 216"/>
                  <a:gd name="T38" fmla="*/ 45 w 60"/>
                  <a:gd name="T39" fmla="*/ 172 h 216"/>
                  <a:gd name="T40" fmla="*/ 47 w 60"/>
                  <a:gd name="T41" fmla="*/ 167 h 216"/>
                  <a:gd name="T42" fmla="*/ 42 w 60"/>
                  <a:gd name="T43" fmla="*/ 162 h 216"/>
                  <a:gd name="T44" fmla="*/ 39 w 60"/>
                  <a:gd name="T45" fmla="*/ 158 h 216"/>
                  <a:gd name="T46" fmla="*/ 35 w 60"/>
                  <a:gd name="T47" fmla="*/ 146 h 216"/>
                  <a:gd name="T48" fmla="*/ 39 w 60"/>
                  <a:gd name="T49" fmla="*/ 117 h 216"/>
                  <a:gd name="T50" fmla="*/ 47 w 60"/>
                  <a:gd name="T51" fmla="*/ 83 h 216"/>
                  <a:gd name="T52" fmla="*/ 56 w 60"/>
                  <a:gd name="T53" fmla="*/ 58 h 216"/>
                  <a:gd name="T54" fmla="*/ 60 w 60"/>
                  <a:gd name="T55" fmla="*/ 26 h 216"/>
                  <a:gd name="T56" fmla="*/ 56 w 60"/>
                  <a:gd name="T57" fmla="*/ 3 h 21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0"/>
                  <a:gd name="T88" fmla="*/ 0 h 216"/>
                  <a:gd name="T89" fmla="*/ 60 w 60"/>
                  <a:gd name="T90" fmla="*/ 216 h 21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0" h="216">
                    <a:moveTo>
                      <a:pt x="56" y="3"/>
                    </a:moveTo>
                    <a:lnTo>
                      <a:pt x="41" y="0"/>
                    </a:lnTo>
                    <a:lnTo>
                      <a:pt x="32" y="3"/>
                    </a:lnTo>
                    <a:lnTo>
                      <a:pt x="29" y="15"/>
                    </a:lnTo>
                    <a:lnTo>
                      <a:pt x="32" y="76"/>
                    </a:lnTo>
                    <a:lnTo>
                      <a:pt x="32" y="91"/>
                    </a:lnTo>
                    <a:lnTo>
                      <a:pt x="26" y="118"/>
                    </a:lnTo>
                    <a:lnTo>
                      <a:pt x="25" y="150"/>
                    </a:lnTo>
                    <a:lnTo>
                      <a:pt x="29" y="165"/>
                    </a:lnTo>
                    <a:lnTo>
                      <a:pt x="25" y="175"/>
                    </a:lnTo>
                    <a:lnTo>
                      <a:pt x="6" y="187"/>
                    </a:lnTo>
                    <a:lnTo>
                      <a:pt x="0" y="205"/>
                    </a:lnTo>
                    <a:lnTo>
                      <a:pt x="0" y="211"/>
                    </a:lnTo>
                    <a:lnTo>
                      <a:pt x="15" y="216"/>
                    </a:lnTo>
                    <a:lnTo>
                      <a:pt x="19" y="213"/>
                    </a:lnTo>
                    <a:lnTo>
                      <a:pt x="20" y="203"/>
                    </a:lnTo>
                    <a:lnTo>
                      <a:pt x="25" y="188"/>
                    </a:lnTo>
                    <a:lnTo>
                      <a:pt x="31" y="182"/>
                    </a:lnTo>
                    <a:lnTo>
                      <a:pt x="39" y="177"/>
                    </a:lnTo>
                    <a:lnTo>
                      <a:pt x="45" y="172"/>
                    </a:lnTo>
                    <a:lnTo>
                      <a:pt x="47" y="167"/>
                    </a:lnTo>
                    <a:lnTo>
                      <a:pt x="42" y="162"/>
                    </a:lnTo>
                    <a:lnTo>
                      <a:pt x="39" y="158"/>
                    </a:lnTo>
                    <a:lnTo>
                      <a:pt x="35" y="146"/>
                    </a:lnTo>
                    <a:lnTo>
                      <a:pt x="39" y="117"/>
                    </a:lnTo>
                    <a:lnTo>
                      <a:pt x="47" y="83"/>
                    </a:lnTo>
                    <a:lnTo>
                      <a:pt x="56" y="58"/>
                    </a:lnTo>
                    <a:lnTo>
                      <a:pt x="60" y="26"/>
                    </a:lnTo>
                    <a:lnTo>
                      <a:pt x="56"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p>
                <a:endParaRPr lang="sv-SE"/>
              </a:p>
            </p:txBody>
          </p:sp>
          <p:sp>
            <p:nvSpPr>
              <p:cNvPr id="283" name="Freeform 49"/>
              <p:cNvSpPr>
                <a:spLocks/>
              </p:cNvSpPr>
              <p:nvPr/>
            </p:nvSpPr>
            <p:spPr bwMode="auto">
              <a:xfrm>
                <a:off x="1569" y="2007"/>
                <a:ext cx="100" cy="182"/>
              </a:xfrm>
              <a:custGeom>
                <a:avLst/>
                <a:gdLst>
                  <a:gd name="T0" fmla="*/ 33 w 100"/>
                  <a:gd name="T1" fmla="*/ 26 h 182"/>
                  <a:gd name="T2" fmla="*/ 30 w 100"/>
                  <a:gd name="T3" fmla="*/ 8 h 182"/>
                  <a:gd name="T4" fmla="*/ 18 w 100"/>
                  <a:gd name="T5" fmla="*/ 0 h 182"/>
                  <a:gd name="T6" fmla="*/ 1 w 100"/>
                  <a:gd name="T7" fmla="*/ 1 h 182"/>
                  <a:gd name="T8" fmla="*/ 0 w 100"/>
                  <a:gd name="T9" fmla="*/ 8 h 182"/>
                  <a:gd name="T10" fmla="*/ 1 w 100"/>
                  <a:gd name="T11" fmla="*/ 25 h 182"/>
                  <a:gd name="T12" fmla="*/ 10 w 100"/>
                  <a:gd name="T13" fmla="*/ 52 h 182"/>
                  <a:gd name="T14" fmla="*/ 17 w 100"/>
                  <a:gd name="T15" fmla="*/ 71 h 182"/>
                  <a:gd name="T16" fmla="*/ 25 w 100"/>
                  <a:gd name="T17" fmla="*/ 97 h 182"/>
                  <a:gd name="T18" fmla="*/ 27 w 100"/>
                  <a:gd name="T19" fmla="*/ 118 h 182"/>
                  <a:gd name="T20" fmla="*/ 27 w 100"/>
                  <a:gd name="T21" fmla="*/ 137 h 182"/>
                  <a:gd name="T22" fmla="*/ 23 w 100"/>
                  <a:gd name="T23" fmla="*/ 150 h 182"/>
                  <a:gd name="T24" fmla="*/ 20 w 100"/>
                  <a:gd name="T25" fmla="*/ 156 h 182"/>
                  <a:gd name="T26" fmla="*/ 20 w 100"/>
                  <a:gd name="T27" fmla="*/ 160 h 182"/>
                  <a:gd name="T28" fmla="*/ 25 w 100"/>
                  <a:gd name="T29" fmla="*/ 166 h 182"/>
                  <a:gd name="T30" fmla="*/ 35 w 100"/>
                  <a:gd name="T31" fmla="*/ 168 h 182"/>
                  <a:gd name="T32" fmla="*/ 48 w 100"/>
                  <a:gd name="T33" fmla="*/ 168 h 182"/>
                  <a:gd name="T34" fmla="*/ 73 w 100"/>
                  <a:gd name="T35" fmla="*/ 175 h 182"/>
                  <a:gd name="T36" fmla="*/ 83 w 100"/>
                  <a:gd name="T37" fmla="*/ 182 h 182"/>
                  <a:gd name="T38" fmla="*/ 93 w 100"/>
                  <a:gd name="T39" fmla="*/ 177 h 182"/>
                  <a:gd name="T40" fmla="*/ 100 w 100"/>
                  <a:gd name="T41" fmla="*/ 166 h 182"/>
                  <a:gd name="T42" fmla="*/ 93 w 100"/>
                  <a:gd name="T43" fmla="*/ 162 h 182"/>
                  <a:gd name="T44" fmla="*/ 72 w 100"/>
                  <a:gd name="T45" fmla="*/ 160 h 182"/>
                  <a:gd name="T46" fmla="*/ 47 w 100"/>
                  <a:gd name="T47" fmla="*/ 160 h 182"/>
                  <a:gd name="T48" fmla="*/ 36 w 100"/>
                  <a:gd name="T49" fmla="*/ 158 h 182"/>
                  <a:gd name="T50" fmla="*/ 35 w 100"/>
                  <a:gd name="T51" fmla="*/ 151 h 182"/>
                  <a:gd name="T52" fmla="*/ 36 w 100"/>
                  <a:gd name="T53" fmla="*/ 138 h 182"/>
                  <a:gd name="T54" fmla="*/ 37 w 100"/>
                  <a:gd name="T55" fmla="*/ 118 h 182"/>
                  <a:gd name="T56" fmla="*/ 36 w 100"/>
                  <a:gd name="T57" fmla="*/ 95 h 182"/>
                  <a:gd name="T58" fmla="*/ 31 w 100"/>
                  <a:gd name="T59" fmla="*/ 62 h 182"/>
                  <a:gd name="T60" fmla="*/ 33 w 100"/>
                  <a:gd name="T61" fmla="*/ 35 h 182"/>
                  <a:gd name="T62" fmla="*/ 33 w 100"/>
                  <a:gd name="T63" fmla="*/ 26 h 18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0"/>
                  <a:gd name="T97" fmla="*/ 0 h 182"/>
                  <a:gd name="T98" fmla="*/ 100 w 100"/>
                  <a:gd name="T99" fmla="*/ 182 h 18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0" h="182">
                    <a:moveTo>
                      <a:pt x="33" y="26"/>
                    </a:moveTo>
                    <a:lnTo>
                      <a:pt x="30" y="8"/>
                    </a:lnTo>
                    <a:lnTo>
                      <a:pt x="18" y="0"/>
                    </a:lnTo>
                    <a:lnTo>
                      <a:pt x="1" y="1"/>
                    </a:lnTo>
                    <a:lnTo>
                      <a:pt x="0" y="8"/>
                    </a:lnTo>
                    <a:lnTo>
                      <a:pt x="1" y="25"/>
                    </a:lnTo>
                    <a:lnTo>
                      <a:pt x="10" y="52"/>
                    </a:lnTo>
                    <a:lnTo>
                      <a:pt x="17" y="71"/>
                    </a:lnTo>
                    <a:lnTo>
                      <a:pt x="25" y="97"/>
                    </a:lnTo>
                    <a:lnTo>
                      <a:pt x="27" y="118"/>
                    </a:lnTo>
                    <a:lnTo>
                      <a:pt x="27" y="137"/>
                    </a:lnTo>
                    <a:lnTo>
                      <a:pt x="23" y="150"/>
                    </a:lnTo>
                    <a:lnTo>
                      <a:pt x="20" y="156"/>
                    </a:lnTo>
                    <a:lnTo>
                      <a:pt x="20" y="160"/>
                    </a:lnTo>
                    <a:lnTo>
                      <a:pt x="25" y="166"/>
                    </a:lnTo>
                    <a:lnTo>
                      <a:pt x="35" y="168"/>
                    </a:lnTo>
                    <a:lnTo>
                      <a:pt x="48" y="168"/>
                    </a:lnTo>
                    <a:lnTo>
                      <a:pt x="73" y="175"/>
                    </a:lnTo>
                    <a:lnTo>
                      <a:pt x="83" y="182"/>
                    </a:lnTo>
                    <a:lnTo>
                      <a:pt x="93" y="177"/>
                    </a:lnTo>
                    <a:lnTo>
                      <a:pt x="100" y="166"/>
                    </a:lnTo>
                    <a:lnTo>
                      <a:pt x="93" y="162"/>
                    </a:lnTo>
                    <a:lnTo>
                      <a:pt x="72" y="160"/>
                    </a:lnTo>
                    <a:lnTo>
                      <a:pt x="47" y="160"/>
                    </a:lnTo>
                    <a:lnTo>
                      <a:pt x="36" y="158"/>
                    </a:lnTo>
                    <a:lnTo>
                      <a:pt x="35" y="151"/>
                    </a:lnTo>
                    <a:lnTo>
                      <a:pt x="36" y="138"/>
                    </a:lnTo>
                    <a:lnTo>
                      <a:pt x="37" y="118"/>
                    </a:lnTo>
                    <a:lnTo>
                      <a:pt x="36" y="95"/>
                    </a:lnTo>
                    <a:lnTo>
                      <a:pt x="31" y="62"/>
                    </a:lnTo>
                    <a:lnTo>
                      <a:pt x="33" y="35"/>
                    </a:lnTo>
                    <a:lnTo>
                      <a:pt x="33" y="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p>
                <a:endParaRPr lang="sv-SE"/>
              </a:p>
            </p:txBody>
          </p:sp>
        </p:grpSp>
      </p:grpSp>
      <p:sp>
        <p:nvSpPr>
          <p:cNvPr id="289" name="Text Box 50"/>
          <p:cNvSpPr txBox="1">
            <a:spLocks noChangeArrowheads="1"/>
          </p:cNvSpPr>
          <p:nvPr/>
        </p:nvSpPr>
        <p:spPr bwMode="auto">
          <a:xfrm>
            <a:off x="1799060" y="3669471"/>
            <a:ext cx="140867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spcBef>
                <a:spcPct val="50000"/>
              </a:spcBef>
            </a:pPr>
            <a:r>
              <a:rPr lang="sv-SE" altLang="sv-SE" i="0" dirty="0" smtClean="0"/>
              <a:t>Gunnar Trana</a:t>
            </a:r>
            <a:endParaRPr lang="sv-SE" altLang="sv-SE" i="0" dirty="0"/>
          </a:p>
        </p:txBody>
      </p:sp>
      <p:cxnSp>
        <p:nvCxnSpPr>
          <p:cNvPr id="154" name="Straight Connector 153"/>
          <p:cNvCxnSpPr/>
          <p:nvPr/>
        </p:nvCxnSpPr>
        <p:spPr>
          <a:xfrm flipH="1">
            <a:off x="2970755" y="2823450"/>
            <a:ext cx="2216039" cy="1"/>
          </a:xfrm>
          <a:prstGeom prst="line">
            <a:avLst/>
          </a:prstGeom>
          <a:ln w="19050">
            <a:prstDash val="dash"/>
          </a:ln>
        </p:spPr>
        <p:style>
          <a:lnRef idx="1">
            <a:schemeClr val="dk1"/>
          </a:lnRef>
          <a:fillRef idx="0">
            <a:schemeClr val="dk1"/>
          </a:fillRef>
          <a:effectRef idx="0">
            <a:schemeClr val="dk1"/>
          </a:effectRef>
          <a:fontRef idx="minor">
            <a:schemeClr val="tx1"/>
          </a:fontRef>
        </p:style>
      </p:cxnSp>
      <p:cxnSp>
        <p:nvCxnSpPr>
          <p:cNvPr id="158" name="Straight Connector 157"/>
          <p:cNvCxnSpPr/>
          <p:nvPr/>
        </p:nvCxnSpPr>
        <p:spPr>
          <a:xfrm flipH="1">
            <a:off x="3170291" y="3534831"/>
            <a:ext cx="2216039" cy="1"/>
          </a:xfrm>
          <a:prstGeom prst="line">
            <a:avLst/>
          </a:prstGeom>
          <a:ln w="19050">
            <a:prstDash val="dash"/>
          </a:ln>
        </p:spPr>
        <p:style>
          <a:lnRef idx="1">
            <a:schemeClr val="dk1"/>
          </a:lnRef>
          <a:fillRef idx="0">
            <a:schemeClr val="dk1"/>
          </a:fillRef>
          <a:effectRef idx="0">
            <a:schemeClr val="dk1"/>
          </a:effectRef>
          <a:fontRef idx="minor">
            <a:schemeClr val="tx1"/>
          </a:fontRef>
        </p:style>
      </p:cxn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3929241265"/>
      </p:ext>
    </p:extLst>
  </p:cSld>
  <p:clrMapOvr>
    <a:masterClrMapping/>
  </p:clrMapOvr>
  <mc:AlternateContent xmlns:mc="http://schemas.openxmlformats.org/markup-compatibility/2006" xmlns:p14="http://schemas.microsoft.com/office/powerpoint/2010/main">
    <mc:Choice Requires="p14">
      <p:transition spd="slow" p14:dur="2000" advTm="27305"/>
    </mc:Choice>
    <mc:Fallback xmlns="">
      <p:transition spd="slow" advTm="273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1223" y="505162"/>
            <a:ext cx="7992077" cy="596700"/>
          </a:xfrm>
        </p:spPr>
        <p:txBody>
          <a:bodyPr/>
          <a:lstStyle/>
          <a:p>
            <a:r>
              <a:rPr lang="sv-SE" dirty="0" smtClean="0"/>
              <a:t>Modelling a Group of Instances</a:t>
            </a:r>
            <a:br>
              <a:rPr lang="sv-SE" dirty="0" smtClean="0"/>
            </a:br>
            <a:r>
              <a:rPr lang="sv-SE" dirty="0"/>
              <a:t>	</a:t>
            </a:r>
          </a:p>
        </p:txBody>
      </p:sp>
      <p:sp>
        <p:nvSpPr>
          <p:cNvPr id="147" name="Content Placeholder 2"/>
          <p:cNvSpPr>
            <a:spLocks noGrp="1"/>
          </p:cNvSpPr>
          <p:nvPr>
            <p:ph idx="1"/>
          </p:nvPr>
        </p:nvSpPr>
        <p:spPr>
          <a:xfrm>
            <a:off x="515566" y="1132060"/>
            <a:ext cx="8628434" cy="3240432"/>
          </a:xfrm>
        </p:spPr>
        <p:txBody>
          <a:bodyPr>
            <a:noAutofit/>
          </a:bodyPr>
          <a:lstStyle/>
          <a:p>
            <a:r>
              <a:rPr lang="sv-SE" sz="1800" dirty="0" smtClean="0"/>
              <a:t>Modelling a </a:t>
            </a:r>
            <a:r>
              <a:rPr lang="sv-SE" sz="1800" b="1" dirty="0" smtClean="0"/>
              <a:t>group of instances </a:t>
            </a:r>
            <a:r>
              <a:rPr lang="sv-SE" sz="1800" b="1" dirty="0"/>
              <a:t>into </a:t>
            </a:r>
            <a:r>
              <a:rPr lang="sv-SE" sz="1800" b="1" dirty="0" smtClean="0"/>
              <a:t>a class </a:t>
            </a:r>
            <a:r>
              <a:rPr lang="sv-SE" sz="1800" dirty="0" smtClean="0"/>
              <a:t>is called </a:t>
            </a:r>
            <a:r>
              <a:rPr lang="sv-SE" sz="1800" b="1" dirty="0" smtClean="0"/>
              <a:t>classification</a:t>
            </a:r>
          </a:p>
          <a:p>
            <a:r>
              <a:rPr lang="sv-SE" sz="1800" dirty="0"/>
              <a:t>Classification </a:t>
            </a:r>
            <a:r>
              <a:rPr lang="sv-SE" sz="1800" dirty="0" smtClean="0"/>
              <a:t>means (in practice) that </a:t>
            </a:r>
            <a:r>
              <a:rPr lang="sv-SE" sz="1800" dirty="0"/>
              <a:t>properties that are common are </a:t>
            </a:r>
            <a:r>
              <a:rPr lang="sv-SE" sz="1800" dirty="0" smtClean="0"/>
              <a:t>highlighted and properties </a:t>
            </a:r>
            <a:r>
              <a:rPr lang="sv-SE" sz="1800" dirty="0"/>
              <a:t>that differs </a:t>
            </a:r>
            <a:r>
              <a:rPr lang="sv-SE" sz="1800" dirty="0" smtClean="0"/>
              <a:t>between </a:t>
            </a:r>
            <a:r>
              <a:rPr lang="sv-SE" sz="1800" dirty="0"/>
              <a:t>the instances are disregared </a:t>
            </a:r>
            <a:r>
              <a:rPr lang="sv-SE" sz="1800" dirty="0" smtClean="0"/>
              <a:t>(for example</a:t>
            </a:r>
            <a:r>
              <a:rPr lang="sv-SE" sz="1800" dirty="0"/>
              <a:t>, </a:t>
            </a:r>
            <a:r>
              <a:rPr lang="sv-SE" sz="1800" dirty="0" smtClean="0"/>
              <a:t>gender, hair colour, etc)</a:t>
            </a:r>
            <a:endParaRPr lang="sv-SE" sz="1800" dirty="0"/>
          </a:p>
        </p:txBody>
      </p:sp>
      <p:pic>
        <p:nvPicPr>
          <p:cNvPr id="1945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65770" y="2922285"/>
            <a:ext cx="4659550" cy="1418991"/>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4" name="Right Brace 3"/>
          <p:cNvSpPr/>
          <p:nvPr/>
        </p:nvSpPr>
        <p:spPr>
          <a:xfrm rot="5400000">
            <a:off x="5368022" y="1989381"/>
            <a:ext cx="283913" cy="5050136"/>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sv-SE"/>
          </a:p>
        </p:txBody>
      </p:sp>
      <p:sp>
        <p:nvSpPr>
          <p:cNvPr id="5" name="TextBox 4"/>
          <p:cNvSpPr txBox="1"/>
          <p:nvPr/>
        </p:nvSpPr>
        <p:spPr>
          <a:xfrm>
            <a:off x="4807317" y="4716802"/>
            <a:ext cx="1405321" cy="369332"/>
          </a:xfrm>
          <a:prstGeom prst="rect">
            <a:avLst/>
          </a:prstGeom>
          <a:noFill/>
        </p:spPr>
        <p:txBody>
          <a:bodyPr wrap="none" rtlCol="0">
            <a:spAutoFit/>
          </a:bodyPr>
          <a:lstStyle/>
          <a:p>
            <a:r>
              <a:rPr lang="sv-SE" dirty="0" smtClean="0"/>
              <a:t>Classification</a:t>
            </a:r>
            <a:endParaRPr lang="sv-SE" dirty="0"/>
          </a:p>
        </p:txBody>
      </p:sp>
      <p:sp>
        <p:nvSpPr>
          <p:cNvPr id="6" name="Right Brace 5"/>
          <p:cNvSpPr/>
          <p:nvPr/>
        </p:nvSpPr>
        <p:spPr>
          <a:xfrm rot="5400000">
            <a:off x="7035202" y="3309520"/>
            <a:ext cx="216152" cy="1588979"/>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sv-SE"/>
          </a:p>
        </p:txBody>
      </p:sp>
      <p:sp>
        <p:nvSpPr>
          <p:cNvPr id="44" name="TextBox 43"/>
          <p:cNvSpPr txBox="1"/>
          <p:nvPr/>
        </p:nvSpPr>
        <p:spPr>
          <a:xfrm>
            <a:off x="6817708" y="4161126"/>
            <a:ext cx="651140" cy="369332"/>
          </a:xfrm>
          <a:prstGeom prst="rect">
            <a:avLst/>
          </a:prstGeom>
          <a:noFill/>
        </p:spPr>
        <p:txBody>
          <a:bodyPr wrap="none" rtlCol="0">
            <a:spAutoFit/>
          </a:bodyPr>
          <a:lstStyle/>
          <a:p>
            <a:r>
              <a:rPr lang="sv-SE" dirty="0" smtClean="0"/>
              <a:t>Class</a:t>
            </a:r>
            <a:endParaRPr lang="sv-SE" dirty="0"/>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2758084862"/>
      </p:ext>
    </p:extLst>
  </p:cSld>
  <p:clrMapOvr>
    <a:masterClrMapping/>
  </p:clrMapOvr>
  <mc:AlternateContent xmlns:mc="http://schemas.openxmlformats.org/markup-compatibility/2006" xmlns:p14="http://schemas.microsoft.com/office/powerpoint/2010/main">
    <mc:Choice Requires="p14">
      <p:transition spd="slow" p14:dur="2000" advTm="47937"/>
    </mc:Choice>
    <mc:Fallback xmlns="">
      <p:transition spd="slow" advTm="479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1999" y="627534"/>
            <a:ext cx="7992077" cy="596700"/>
          </a:xfrm>
        </p:spPr>
        <p:txBody>
          <a:bodyPr/>
          <a:lstStyle/>
          <a:p>
            <a:r>
              <a:rPr lang="sv-SE" dirty="0" smtClean="0"/>
              <a:t>Modelling Attributes of Class</a:t>
            </a:r>
            <a:br>
              <a:rPr lang="sv-SE" dirty="0" smtClean="0"/>
            </a:br>
            <a:r>
              <a:rPr lang="sv-SE" dirty="0"/>
              <a:t>	</a:t>
            </a:r>
          </a:p>
        </p:txBody>
      </p:sp>
      <p:sp>
        <p:nvSpPr>
          <p:cNvPr id="214" name="Rectangle 213"/>
          <p:cNvSpPr/>
          <p:nvPr/>
        </p:nvSpPr>
        <p:spPr>
          <a:xfrm>
            <a:off x="3272561" y="2444902"/>
            <a:ext cx="2247090" cy="1125151"/>
          </a:xfrm>
          <a:prstGeom prst="rect">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215" name="TextBox 214"/>
          <p:cNvSpPr txBox="1"/>
          <p:nvPr/>
        </p:nvSpPr>
        <p:spPr>
          <a:xfrm>
            <a:off x="3895132" y="2482645"/>
            <a:ext cx="1439694" cy="338554"/>
          </a:xfrm>
          <a:prstGeom prst="rect">
            <a:avLst/>
          </a:prstGeom>
          <a:noFill/>
        </p:spPr>
        <p:txBody>
          <a:bodyPr wrap="square" rtlCol="0">
            <a:spAutoFit/>
          </a:bodyPr>
          <a:lstStyle/>
          <a:p>
            <a:r>
              <a:rPr lang="sv-SE" sz="1600" dirty="0" smtClean="0">
                <a:latin typeface="Arial" panose="020B0604020202020204" pitchFamily="34" charset="0"/>
                <a:cs typeface="Arial" panose="020B0604020202020204" pitchFamily="34" charset="0"/>
              </a:rPr>
              <a:t>Student</a:t>
            </a:r>
            <a:endParaRPr lang="sv-SE" sz="1600" dirty="0">
              <a:latin typeface="Arial" panose="020B0604020202020204" pitchFamily="34" charset="0"/>
              <a:cs typeface="Arial" panose="020B0604020202020204" pitchFamily="34" charset="0"/>
            </a:endParaRPr>
          </a:p>
        </p:txBody>
      </p:sp>
      <p:cxnSp>
        <p:nvCxnSpPr>
          <p:cNvPr id="5" name="Straight Connector 4"/>
          <p:cNvCxnSpPr/>
          <p:nvPr/>
        </p:nvCxnSpPr>
        <p:spPr>
          <a:xfrm>
            <a:off x="3272561" y="2790422"/>
            <a:ext cx="2247090" cy="0"/>
          </a:xfrm>
          <a:prstGeom prst="line">
            <a:avLst/>
          </a:prstGeom>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3272561" y="2790422"/>
            <a:ext cx="2247090" cy="738664"/>
          </a:xfrm>
          <a:prstGeom prst="rect">
            <a:avLst/>
          </a:prstGeom>
          <a:noFill/>
        </p:spPr>
        <p:txBody>
          <a:bodyPr wrap="square" rtlCol="0">
            <a:spAutoFit/>
          </a:bodyPr>
          <a:lstStyle/>
          <a:p>
            <a:r>
              <a:rPr lang="sv-SE" sz="1400" dirty="0" smtClean="0"/>
              <a:t>studentNo</a:t>
            </a:r>
          </a:p>
          <a:p>
            <a:r>
              <a:rPr lang="sv-SE" sz="1400" dirty="0"/>
              <a:t>n</a:t>
            </a:r>
            <a:r>
              <a:rPr lang="sv-SE" sz="1400" dirty="0" smtClean="0"/>
              <a:t>ame</a:t>
            </a:r>
          </a:p>
          <a:p>
            <a:r>
              <a:rPr lang="sv-SE" sz="1400" dirty="0"/>
              <a:t>m</a:t>
            </a:r>
            <a:r>
              <a:rPr lang="sv-SE" sz="1400" dirty="0" smtClean="0"/>
              <a:t>obileNo</a:t>
            </a:r>
            <a:endParaRPr lang="sv-SE" sz="1400" dirty="0"/>
          </a:p>
        </p:txBody>
      </p:sp>
      <p:sp>
        <p:nvSpPr>
          <p:cNvPr id="3" name="Left Brace 2"/>
          <p:cNvSpPr/>
          <p:nvPr/>
        </p:nvSpPr>
        <p:spPr>
          <a:xfrm>
            <a:off x="2840477" y="2821199"/>
            <a:ext cx="214008" cy="707887"/>
          </a:xfrm>
          <a:prstGeom prst="lef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sv-SE"/>
          </a:p>
        </p:txBody>
      </p:sp>
      <p:sp>
        <p:nvSpPr>
          <p:cNvPr id="4" name="TextBox 3"/>
          <p:cNvSpPr txBox="1"/>
          <p:nvPr/>
        </p:nvSpPr>
        <p:spPr>
          <a:xfrm>
            <a:off x="1070043" y="2713477"/>
            <a:ext cx="1877438" cy="923330"/>
          </a:xfrm>
          <a:prstGeom prst="rect">
            <a:avLst/>
          </a:prstGeom>
          <a:noFill/>
        </p:spPr>
        <p:txBody>
          <a:bodyPr wrap="square" rtlCol="0">
            <a:spAutoFit/>
          </a:bodyPr>
          <a:lstStyle/>
          <a:p>
            <a:r>
              <a:rPr lang="sv-SE" dirty="0" smtClean="0"/>
              <a:t>Properties</a:t>
            </a:r>
          </a:p>
          <a:p>
            <a:r>
              <a:rPr lang="sv-SE" dirty="0" smtClean="0"/>
              <a:t>/Characteristics</a:t>
            </a:r>
          </a:p>
          <a:p>
            <a:r>
              <a:rPr lang="sv-SE" b="1" dirty="0" smtClean="0"/>
              <a:t>/Attibute</a:t>
            </a:r>
            <a:endParaRPr lang="sv-SE" b="1" dirty="0"/>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1080516645"/>
      </p:ext>
    </p:extLst>
  </p:cSld>
  <p:clrMapOvr>
    <a:masterClrMapping/>
  </p:clrMapOvr>
  <mc:AlternateContent xmlns:mc="http://schemas.openxmlformats.org/markup-compatibility/2006" xmlns:p14="http://schemas.microsoft.com/office/powerpoint/2010/main">
    <mc:Choice Requires="p14">
      <p:transition spd="slow" p14:dur="2000" advTm="40421"/>
    </mc:Choice>
    <mc:Fallback xmlns="">
      <p:transition spd="slow" advTm="404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1999" y="627534"/>
            <a:ext cx="7992077" cy="596700"/>
          </a:xfrm>
        </p:spPr>
        <p:txBody>
          <a:bodyPr/>
          <a:lstStyle/>
          <a:p>
            <a:r>
              <a:rPr lang="sv-SE" dirty="0" smtClean="0"/>
              <a:t>Creating Objects from the Class</a:t>
            </a:r>
            <a:br>
              <a:rPr lang="sv-SE" dirty="0" smtClean="0"/>
            </a:br>
            <a:r>
              <a:rPr lang="sv-SE" dirty="0"/>
              <a:t>	</a:t>
            </a:r>
          </a:p>
        </p:txBody>
      </p:sp>
      <p:sp>
        <p:nvSpPr>
          <p:cNvPr id="214" name="Rectangle 213"/>
          <p:cNvSpPr/>
          <p:nvPr/>
        </p:nvSpPr>
        <p:spPr>
          <a:xfrm>
            <a:off x="1064374" y="2756185"/>
            <a:ext cx="2247090" cy="1125151"/>
          </a:xfrm>
          <a:prstGeom prst="rect">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215" name="TextBox 214"/>
          <p:cNvSpPr txBox="1"/>
          <p:nvPr/>
        </p:nvSpPr>
        <p:spPr>
          <a:xfrm>
            <a:off x="1686945" y="2793928"/>
            <a:ext cx="1439694" cy="338554"/>
          </a:xfrm>
          <a:prstGeom prst="rect">
            <a:avLst/>
          </a:prstGeom>
          <a:noFill/>
        </p:spPr>
        <p:txBody>
          <a:bodyPr wrap="square" rtlCol="0">
            <a:spAutoFit/>
          </a:bodyPr>
          <a:lstStyle/>
          <a:p>
            <a:r>
              <a:rPr lang="sv-SE" sz="1600" dirty="0" smtClean="0">
                <a:latin typeface="Arial" panose="020B0604020202020204" pitchFamily="34" charset="0"/>
                <a:cs typeface="Arial" panose="020B0604020202020204" pitchFamily="34" charset="0"/>
              </a:rPr>
              <a:t>Student</a:t>
            </a:r>
            <a:endParaRPr lang="sv-SE" sz="1600" dirty="0">
              <a:latin typeface="Arial" panose="020B0604020202020204" pitchFamily="34" charset="0"/>
              <a:cs typeface="Arial" panose="020B0604020202020204" pitchFamily="34" charset="0"/>
            </a:endParaRPr>
          </a:p>
        </p:txBody>
      </p:sp>
      <p:cxnSp>
        <p:nvCxnSpPr>
          <p:cNvPr id="5" name="Straight Connector 4"/>
          <p:cNvCxnSpPr/>
          <p:nvPr/>
        </p:nvCxnSpPr>
        <p:spPr>
          <a:xfrm>
            <a:off x="1064374" y="3101705"/>
            <a:ext cx="2247090" cy="0"/>
          </a:xfrm>
          <a:prstGeom prst="line">
            <a:avLst/>
          </a:prstGeom>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1064374" y="3101705"/>
            <a:ext cx="2247090" cy="738664"/>
          </a:xfrm>
          <a:prstGeom prst="rect">
            <a:avLst/>
          </a:prstGeom>
          <a:noFill/>
        </p:spPr>
        <p:txBody>
          <a:bodyPr wrap="square" rtlCol="0">
            <a:spAutoFit/>
          </a:bodyPr>
          <a:lstStyle/>
          <a:p>
            <a:r>
              <a:rPr lang="sv-SE" sz="1400" dirty="0" smtClean="0"/>
              <a:t>studentNo</a:t>
            </a:r>
          </a:p>
          <a:p>
            <a:r>
              <a:rPr lang="sv-SE" sz="1400" dirty="0"/>
              <a:t>n</a:t>
            </a:r>
            <a:r>
              <a:rPr lang="sv-SE" sz="1400" dirty="0" smtClean="0"/>
              <a:t>ame</a:t>
            </a:r>
          </a:p>
          <a:p>
            <a:r>
              <a:rPr lang="sv-SE" sz="1400" dirty="0"/>
              <a:t>m</a:t>
            </a:r>
            <a:r>
              <a:rPr lang="sv-SE" sz="1400" dirty="0" smtClean="0"/>
              <a:t>obileNo</a:t>
            </a:r>
            <a:endParaRPr lang="sv-SE" sz="1400" dirty="0"/>
          </a:p>
        </p:txBody>
      </p:sp>
      <p:sp>
        <p:nvSpPr>
          <p:cNvPr id="7" name="Rectangle 6"/>
          <p:cNvSpPr/>
          <p:nvPr/>
        </p:nvSpPr>
        <p:spPr>
          <a:xfrm>
            <a:off x="5506672" y="2237378"/>
            <a:ext cx="2247090" cy="1125151"/>
          </a:xfrm>
          <a:prstGeom prst="rect">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8" name="TextBox 7"/>
          <p:cNvSpPr txBox="1"/>
          <p:nvPr/>
        </p:nvSpPr>
        <p:spPr>
          <a:xfrm>
            <a:off x="5727562" y="2275121"/>
            <a:ext cx="2160396" cy="338554"/>
          </a:xfrm>
          <a:prstGeom prst="rect">
            <a:avLst/>
          </a:prstGeom>
          <a:noFill/>
        </p:spPr>
        <p:txBody>
          <a:bodyPr wrap="square" rtlCol="0">
            <a:spAutoFit/>
          </a:bodyPr>
          <a:lstStyle/>
          <a:p>
            <a:r>
              <a:rPr lang="sv-SE" sz="1600" dirty="0" smtClean="0">
                <a:latin typeface="Arial" panose="020B0604020202020204" pitchFamily="34" charset="0"/>
                <a:cs typeface="Arial" panose="020B0604020202020204" pitchFamily="34" charset="0"/>
              </a:rPr>
              <a:t>Elsa Falk:Student</a:t>
            </a:r>
            <a:endParaRPr lang="sv-SE" sz="1600" dirty="0">
              <a:latin typeface="Arial" panose="020B0604020202020204" pitchFamily="34" charset="0"/>
              <a:cs typeface="Arial" panose="020B0604020202020204" pitchFamily="34" charset="0"/>
            </a:endParaRPr>
          </a:p>
        </p:txBody>
      </p:sp>
      <p:cxnSp>
        <p:nvCxnSpPr>
          <p:cNvPr id="9" name="Straight Connector 8"/>
          <p:cNvCxnSpPr/>
          <p:nvPr/>
        </p:nvCxnSpPr>
        <p:spPr>
          <a:xfrm>
            <a:off x="5506672" y="2582898"/>
            <a:ext cx="2247090" cy="0"/>
          </a:xfrm>
          <a:prstGeom prst="line">
            <a:avLst/>
          </a:prstGeom>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5506672" y="2582898"/>
            <a:ext cx="2247090" cy="738664"/>
          </a:xfrm>
          <a:prstGeom prst="rect">
            <a:avLst/>
          </a:prstGeom>
          <a:noFill/>
        </p:spPr>
        <p:txBody>
          <a:bodyPr wrap="square" rtlCol="0">
            <a:spAutoFit/>
          </a:bodyPr>
          <a:lstStyle/>
          <a:p>
            <a:r>
              <a:rPr lang="sv-SE" sz="1400" dirty="0" smtClean="0"/>
              <a:t>studentNo=100123</a:t>
            </a:r>
          </a:p>
          <a:p>
            <a:r>
              <a:rPr lang="sv-SE" sz="1400" dirty="0" smtClean="0"/>
              <a:t>Name=Elsa Falk</a:t>
            </a:r>
          </a:p>
          <a:p>
            <a:r>
              <a:rPr lang="sv-SE" sz="1400" dirty="0" smtClean="0"/>
              <a:t>mobileNo=070-112233</a:t>
            </a:r>
            <a:endParaRPr lang="sv-SE" sz="1400" dirty="0"/>
          </a:p>
        </p:txBody>
      </p:sp>
      <p:sp>
        <p:nvSpPr>
          <p:cNvPr id="11" name="Rectangle 10"/>
          <p:cNvSpPr/>
          <p:nvPr/>
        </p:nvSpPr>
        <p:spPr>
          <a:xfrm>
            <a:off x="5506672" y="3755130"/>
            <a:ext cx="2247090" cy="1125151"/>
          </a:xfrm>
          <a:prstGeom prst="rect">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12" name="TextBox 11"/>
          <p:cNvSpPr txBox="1"/>
          <p:nvPr/>
        </p:nvSpPr>
        <p:spPr>
          <a:xfrm>
            <a:off x="5506495" y="3792873"/>
            <a:ext cx="2471896" cy="338554"/>
          </a:xfrm>
          <a:prstGeom prst="rect">
            <a:avLst/>
          </a:prstGeom>
          <a:noFill/>
        </p:spPr>
        <p:txBody>
          <a:bodyPr wrap="square" rtlCol="0">
            <a:spAutoFit/>
          </a:bodyPr>
          <a:lstStyle/>
          <a:p>
            <a:r>
              <a:rPr lang="sv-SE" sz="1600" dirty="0" smtClean="0">
                <a:latin typeface="Arial" panose="020B0604020202020204" pitchFamily="34" charset="0"/>
                <a:cs typeface="Arial" panose="020B0604020202020204" pitchFamily="34" charset="0"/>
              </a:rPr>
              <a:t>Gunnar Trana:Student</a:t>
            </a:r>
            <a:endParaRPr lang="sv-SE" sz="1600" dirty="0">
              <a:latin typeface="Arial" panose="020B0604020202020204" pitchFamily="34" charset="0"/>
              <a:cs typeface="Arial" panose="020B0604020202020204" pitchFamily="34" charset="0"/>
            </a:endParaRPr>
          </a:p>
        </p:txBody>
      </p:sp>
      <p:cxnSp>
        <p:nvCxnSpPr>
          <p:cNvPr id="13" name="Straight Connector 12"/>
          <p:cNvCxnSpPr/>
          <p:nvPr/>
        </p:nvCxnSpPr>
        <p:spPr>
          <a:xfrm>
            <a:off x="5506672" y="4100650"/>
            <a:ext cx="2247090" cy="0"/>
          </a:xfrm>
          <a:prstGeom prst="line">
            <a:avLst/>
          </a:prstGeom>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5506672" y="4100650"/>
            <a:ext cx="2247090" cy="738664"/>
          </a:xfrm>
          <a:prstGeom prst="rect">
            <a:avLst/>
          </a:prstGeom>
          <a:noFill/>
        </p:spPr>
        <p:txBody>
          <a:bodyPr wrap="square" rtlCol="0">
            <a:spAutoFit/>
          </a:bodyPr>
          <a:lstStyle/>
          <a:p>
            <a:r>
              <a:rPr lang="sv-SE" sz="1400" dirty="0" smtClean="0"/>
              <a:t>studentNo=100204</a:t>
            </a:r>
            <a:endParaRPr lang="sv-SE" sz="1400" dirty="0"/>
          </a:p>
          <a:p>
            <a:r>
              <a:rPr lang="sv-SE" sz="1400" dirty="0" smtClean="0"/>
              <a:t>Name=Gunnar Trana</a:t>
            </a:r>
          </a:p>
          <a:p>
            <a:r>
              <a:rPr lang="sv-SE" sz="1400" dirty="0" smtClean="0"/>
              <a:t>mobileNo=070-223344</a:t>
            </a:r>
            <a:endParaRPr lang="sv-SE" sz="1400" dirty="0"/>
          </a:p>
        </p:txBody>
      </p:sp>
      <p:sp>
        <p:nvSpPr>
          <p:cNvPr id="15" name="Right Arrow 14"/>
          <p:cNvSpPr/>
          <p:nvPr/>
        </p:nvSpPr>
        <p:spPr>
          <a:xfrm>
            <a:off x="4006187" y="2826089"/>
            <a:ext cx="515566" cy="113813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6" name="Content Placeholder 2"/>
          <p:cNvSpPr>
            <a:spLocks noGrp="1"/>
          </p:cNvSpPr>
          <p:nvPr>
            <p:ph idx="1"/>
          </p:nvPr>
        </p:nvSpPr>
        <p:spPr>
          <a:xfrm>
            <a:off x="622137" y="1116513"/>
            <a:ext cx="7283665" cy="3240432"/>
          </a:xfrm>
        </p:spPr>
        <p:txBody>
          <a:bodyPr>
            <a:noAutofit/>
          </a:bodyPr>
          <a:lstStyle/>
          <a:p>
            <a:r>
              <a:rPr lang="sv-SE" sz="1800" dirty="0"/>
              <a:t>T</a:t>
            </a:r>
            <a:r>
              <a:rPr lang="sv-SE" sz="1800" dirty="0" smtClean="0"/>
              <a:t>he class can be </a:t>
            </a:r>
            <a:r>
              <a:rPr lang="sv-SE" sz="1800" b="1" dirty="0" smtClean="0"/>
              <a:t>used as </a:t>
            </a:r>
            <a:r>
              <a:rPr lang="sv-SE" sz="1800" b="1" dirty="0"/>
              <a:t>a </a:t>
            </a:r>
            <a:r>
              <a:rPr lang="sv-SE" sz="1800" b="1" dirty="0" smtClean="0"/>
              <a:t>template </a:t>
            </a:r>
            <a:r>
              <a:rPr lang="sv-SE" sz="1800" dirty="0"/>
              <a:t>for </a:t>
            </a:r>
            <a:r>
              <a:rPr lang="sv-SE" sz="1800" b="1" dirty="0" smtClean="0"/>
              <a:t>creating model instances </a:t>
            </a:r>
            <a:r>
              <a:rPr lang="sv-SE" sz="1800" dirty="0" smtClean="0"/>
              <a:t>– often called </a:t>
            </a:r>
            <a:r>
              <a:rPr lang="sv-SE" sz="1800" b="1" dirty="0" smtClean="0"/>
              <a:t>objects</a:t>
            </a:r>
            <a:r>
              <a:rPr lang="sv-SE" sz="1800" dirty="0" smtClean="0"/>
              <a:t>. This ”procedure” can be called </a:t>
            </a:r>
            <a:r>
              <a:rPr lang="sv-SE" sz="1800" b="1" dirty="0" smtClean="0"/>
              <a:t>instantiation</a:t>
            </a:r>
          </a:p>
          <a:p>
            <a:pPr marL="0" indent="0">
              <a:buNone/>
            </a:pPr>
            <a:endParaRPr lang="sv-SE" sz="1800"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1156155062"/>
      </p:ext>
    </p:extLst>
  </p:cSld>
  <p:clrMapOvr>
    <a:masterClrMapping/>
  </p:clrMapOvr>
  <mc:AlternateContent xmlns:mc="http://schemas.openxmlformats.org/markup-compatibility/2006" xmlns:p14="http://schemas.microsoft.com/office/powerpoint/2010/main">
    <mc:Choice Requires="p14">
      <p:transition spd="slow" p14:dur="2000" advTm="32056"/>
    </mc:Choice>
    <mc:Fallback xmlns="">
      <p:transition spd="slow" advTm="320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dirty="0" smtClean="0"/>
              <a:t>Modelling Class and Objects</a:t>
            </a:r>
            <a:endParaRPr lang="sv-SE" dirty="0"/>
          </a:p>
        </p:txBody>
      </p:sp>
      <p:pic>
        <p:nvPicPr>
          <p:cNvPr id="1945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0677" y="1645561"/>
            <a:ext cx="8289643" cy="2906983"/>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4" name="Rectangle 3"/>
          <p:cNvSpPr/>
          <p:nvPr/>
        </p:nvSpPr>
        <p:spPr>
          <a:xfrm>
            <a:off x="6499800" y="1390940"/>
            <a:ext cx="2286000" cy="2371061"/>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pic>
        <p:nvPicPr>
          <p:cNvPr id="3"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94540" y="1552634"/>
            <a:ext cx="1924493" cy="2047671"/>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1732972186"/>
      </p:ext>
    </p:extLst>
  </p:cSld>
  <p:clrMapOvr>
    <a:masterClrMapping/>
  </p:clrMapOvr>
  <mc:AlternateContent xmlns:mc="http://schemas.openxmlformats.org/markup-compatibility/2006" xmlns:p14="http://schemas.microsoft.com/office/powerpoint/2010/main">
    <mc:Choice Requires="p14">
      <p:transition spd="slow" p14:dur="2000" advTm="59192"/>
    </mc:Choice>
    <mc:Fallback xmlns="">
      <p:transition spd="slow" advTm="591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7654247" y="0"/>
            <a:ext cx="1387011" cy="1224234"/>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2" name="Title 1"/>
          <p:cNvSpPr>
            <a:spLocks noGrp="1"/>
          </p:cNvSpPr>
          <p:nvPr>
            <p:ph type="title"/>
          </p:nvPr>
        </p:nvSpPr>
        <p:spPr>
          <a:xfrm>
            <a:off x="792000" y="374614"/>
            <a:ext cx="7564060" cy="596700"/>
          </a:xfrm>
        </p:spPr>
        <p:txBody>
          <a:bodyPr/>
          <a:lstStyle/>
          <a:p>
            <a:r>
              <a:rPr lang="sv-SE" dirty="0" smtClean="0"/>
              <a:t>Class and Association Structure </a:t>
            </a:r>
            <a:endParaRPr lang="sv-SE" dirty="0"/>
          </a:p>
        </p:txBody>
      </p:sp>
      <p:sp>
        <p:nvSpPr>
          <p:cNvPr id="4" name="Content Placeholder 2"/>
          <p:cNvSpPr>
            <a:spLocks noGrp="1"/>
          </p:cNvSpPr>
          <p:nvPr>
            <p:ph idx="1"/>
          </p:nvPr>
        </p:nvSpPr>
        <p:spPr>
          <a:xfrm>
            <a:off x="936206" y="1070613"/>
            <a:ext cx="7692228" cy="3240432"/>
          </a:xfrm>
        </p:spPr>
        <p:txBody>
          <a:bodyPr>
            <a:noAutofit/>
          </a:bodyPr>
          <a:lstStyle/>
          <a:p>
            <a:r>
              <a:rPr lang="sv-SE" sz="1800" dirty="0" smtClean="0"/>
              <a:t>Relationships between classes are also modelled, creating a </a:t>
            </a:r>
            <a:r>
              <a:rPr lang="sv-SE" sz="1800" dirty="0" smtClean="0"/>
              <a:t>diagram/model</a:t>
            </a:r>
            <a:endParaRPr lang="sv-SE" sz="1800" dirty="0" smtClean="0"/>
          </a:p>
          <a:p>
            <a:r>
              <a:rPr lang="sv-SE" sz="1800" dirty="0" smtClean="0"/>
              <a:t>Relationships between classes are called associations in UML</a:t>
            </a:r>
          </a:p>
          <a:p>
            <a:r>
              <a:rPr lang="sv-SE" sz="1800" dirty="0" smtClean="0"/>
              <a:t>The diagram/model can be seen as a ”class and association structure”</a:t>
            </a:r>
            <a:endParaRPr lang="sv-SE" sz="1800" dirty="0"/>
          </a:p>
        </p:txBody>
      </p:sp>
      <p:sp>
        <p:nvSpPr>
          <p:cNvPr id="5" name="Rectangle 4"/>
          <p:cNvSpPr/>
          <p:nvPr/>
        </p:nvSpPr>
        <p:spPr>
          <a:xfrm>
            <a:off x="1353953" y="3330123"/>
            <a:ext cx="2247090" cy="1125151"/>
          </a:xfrm>
          <a:prstGeom prst="rect">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6" name="TextBox 5"/>
          <p:cNvSpPr txBox="1"/>
          <p:nvPr/>
        </p:nvSpPr>
        <p:spPr>
          <a:xfrm>
            <a:off x="1976524" y="3367866"/>
            <a:ext cx="1439694" cy="338554"/>
          </a:xfrm>
          <a:prstGeom prst="rect">
            <a:avLst/>
          </a:prstGeom>
          <a:noFill/>
        </p:spPr>
        <p:txBody>
          <a:bodyPr wrap="square" rtlCol="0">
            <a:spAutoFit/>
          </a:bodyPr>
          <a:lstStyle/>
          <a:p>
            <a:r>
              <a:rPr lang="sv-SE" sz="1600" dirty="0" smtClean="0">
                <a:latin typeface="Arial" panose="020B0604020202020204" pitchFamily="34" charset="0"/>
                <a:cs typeface="Arial" panose="020B0604020202020204" pitchFamily="34" charset="0"/>
              </a:rPr>
              <a:t>Student</a:t>
            </a:r>
            <a:endParaRPr lang="sv-SE" sz="1600" dirty="0">
              <a:latin typeface="Arial" panose="020B0604020202020204" pitchFamily="34" charset="0"/>
              <a:cs typeface="Arial" panose="020B0604020202020204" pitchFamily="34" charset="0"/>
            </a:endParaRPr>
          </a:p>
        </p:txBody>
      </p:sp>
      <p:cxnSp>
        <p:nvCxnSpPr>
          <p:cNvPr id="7" name="Straight Connector 6"/>
          <p:cNvCxnSpPr/>
          <p:nvPr/>
        </p:nvCxnSpPr>
        <p:spPr>
          <a:xfrm>
            <a:off x="1353953" y="3675643"/>
            <a:ext cx="2247090" cy="0"/>
          </a:xfrm>
          <a:prstGeom prst="line">
            <a:avLst/>
          </a:prstGeom>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1353953" y="3675643"/>
            <a:ext cx="2247090" cy="738664"/>
          </a:xfrm>
          <a:prstGeom prst="rect">
            <a:avLst/>
          </a:prstGeom>
          <a:noFill/>
        </p:spPr>
        <p:txBody>
          <a:bodyPr wrap="square" rtlCol="0">
            <a:spAutoFit/>
          </a:bodyPr>
          <a:lstStyle/>
          <a:p>
            <a:r>
              <a:rPr lang="sv-SE" sz="1400" dirty="0" smtClean="0"/>
              <a:t>studentNo</a:t>
            </a:r>
          </a:p>
          <a:p>
            <a:r>
              <a:rPr lang="sv-SE" sz="1400" dirty="0" smtClean="0"/>
              <a:t>name</a:t>
            </a:r>
          </a:p>
          <a:p>
            <a:r>
              <a:rPr lang="sv-SE" sz="1400" dirty="0"/>
              <a:t>m</a:t>
            </a:r>
            <a:r>
              <a:rPr lang="sv-SE" sz="1400" dirty="0" smtClean="0"/>
              <a:t>obileNo</a:t>
            </a:r>
            <a:endParaRPr lang="sv-SE" sz="1400" dirty="0"/>
          </a:p>
        </p:txBody>
      </p:sp>
      <p:sp>
        <p:nvSpPr>
          <p:cNvPr id="9" name="Rectangle 8"/>
          <p:cNvSpPr/>
          <p:nvPr/>
        </p:nvSpPr>
        <p:spPr>
          <a:xfrm>
            <a:off x="5407157" y="3317153"/>
            <a:ext cx="2247090" cy="924114"/>
          </a:xfrm>
          <a:prstGeom prst="rect">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10" name="TextBox 9"/>
          <p:cNvSpPr txBox="1"/>
          <p:nvPr/>
        </p:nvSpPr>
        <p:spPr>
          <a:xfrm>
            <a:off x="6029728" y="3354895"/>
            <a:ext cx="1439694" cy="338554"/>
          </a:xfrm>
          <a:prstGeom prst="rect">
            <a:avLst/>
          </a:prstGeom>
          <a:noFill/>
        </p:spPr>
        <p:txBody>
          <a:bodyPr wrap="square" rtlCol="0">
            <a:spAutoFit/>
          </a:bodyPr>
          <a:lstStyle/>
          <a:p>
            <a:r>
              <a:rPr lang="sv-SE" sz="1600" dirty="0" smtClean="0">
                <a:latin typeface="Arial" panose="020B0604020202020204" pitchFamily="34" charset="0"/>
                <a:cs typeface="Arial" panose="020B0604020202020204" pitchFamily="34" charset="0"/>
              </a:rPr>
              <a:t>Course</a:t>
            </a:r>
            <a:endParaRPr lang="sv-SE" sz="1600" dirty="0">
              <a:latin typeface="Arial" panose="020B0604020202020204" pitchFamily="34" charset="0"/>
              <a:cs typeface="Arial" panose="020B0604020202020204" pitchFamily="34" charset="0"/>
            </a:endParaRPr>
          </a:p>
        </p:txBody>
      </p:sp>
      <p:cxnSp>
        <p:nvCxnSpPr>
          <p:cNvPr id="11" name="Straight Connector 10"/>
          <p:cNvCxnSpPr/>
          <p:nvPr/>
        </p:nvCxnSpPr>
        <p:spPr>
          <a:xfrm>
            <a:off x="5407157" y="3662672"/>
            <a:ext cx="2247090" cy="0"/>
          </a:xfrm>
          <a:prstGeom prst="line">
            <a:avLst/>
          </a:prstGeom>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5407157" y="3662672"/>
            <a:ext cx="2247090" cy="738664"/>
          </a:xfrm>
          <a:prstGeom prst="rect">
            <a:avLst/>
          </a:prstGeom>
          <a:noFill/>
        </p:spPr>
        <p:txBody>
          <a:bodyPr wrap="square" rtlCol="0">
            <a:spAutoFit/>
          </a:bodyPr>
          <a:lstStyle/>
          <a:p>
            <a:r>
              <a:rPr lang="sv-SE" sz="1400" dirty="0" smtClean="0"/>
              <a:t>CourseNo</a:t>
            </a:r>
          </a:p>
          <a:p>
            <a:r>
              <a:rPr lang="sv-SE" sz="1400" dirty="0" smtClean="0"/>
              <a:t>CourseName</a:t>
            </a:r>
          </a:p>
          <a:p>
            <a:endParaRPr lang="sv-SE" sz="1400" dirty="0"/>
          </a:p>
        </p:txBody>
      </p:sp>
      <p:sp>
        <p:nvSpPr>
          <p:cNvPr id="14" name="TextBox 13"/>
          <p:cNvSpPr txBox="1"/>
          <p:nvPr/>
        </p:nvSpPr>
        <p:spPr>
          <a:xfrm>
            <a:off x="3928553" y="3662671"/>
            <a:ext cx="1789889" cy="369332"/>
          </a:xfrm>
          <a:prstGeom prst="rect">
            <a:avLst/>
          </a:prstGeom>
          <a:noFill/>
        </p:spPr>
        <p:txBody>
          <a:bodyPr wrap="square" rtlCol="0">
            <a:spAutoFit/>
          </a:bodyPr>
          <a:lstStyle/>
          <a:p>
            <a:r>
              <a:rPr lang="sv-SE" dirty="0" smtClean="0"/>
              <a:t>registers for</a:t>
            </a:r>
            <a:endParaRPr lang="sv-SE" dirty="0"/>
          </a:p>
        </p:txBody>
      </p:sp>
      <p:cxnSp>
        <p:nvCxnSpPr>
          <p:cNvPr id="23" name="Straight Connector 22"/>
          <p:cNvCxnSpPr/>
          <p:nvPr/>
        </p:nvCxnSpPr>
        <p:spPr>
          <a:xfrm flipV="1">
            <a:off x="3601043" y="4032004"/>
            <a:ext cx="1806114" cy="12971"/>
          </a:xfrm>
          <a:prstGeom prst="line">
            <a:avLst/>
          </a:prstGeom>
        </p:spPr>
        <p:style>
          <a:lnRef idx="1">
            <a:schemeClr val="dk1"/>
          </a:lnRef>
          <a:fillRef idx="0">
            <a:schemeClr val="dk1"/>
          </a:fillRef>
          <a:effectRef idx="0">
            <a:schemeClr val="dk1"/>
          </a:effectRef>
          <a:fontRef idx="minor">
            <a:schemeClr val="tx1"/>
          </a:fontRef>
        </p:style>
      </p:cxnSp>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4318000"/>
            <a:ext cx="609600" cy="609600"/>
          </a:xfrm>
          <a:prstGeom prst="rect">
            <a:avLst/>
          </a:prstGeom>
        </p:spPr>
      </p:pic>
    </p:spTree>
    <p:custDataLst>
      <p:tags r:id="rId1"/>
    </p:custDataLst>
    <p:extLst>
      <p:ext uri="{BB962C8B-B14F-4D97-AF65-F5344CB8AC3E}">
        <p14:creationId xmlns:p14="http://schemas.microsoft.com/office/powerpoint/2010/main" val="3994894162"/>
      </p:ext>
    </p:extLst>
  </p:cSld>
  <p:clrMapOvr>
    <a:masterClrMapping/>
  </p:clrMapOvr>
  <mc:AlternateContent xmlns:mc="http://schemas.openxmlformats.org/markup-compatibility/2006" xmlns:p14="http://schemas.microsoft.com/office/powerpoint/2010/main">
    <mc:Choice Requires="p14">
      <p:transition spd="slow" p14:dur="2000" advTm="38459"/>
    </mc:Choice>
    <mc:Fallback xmlns="">
      <p:transition spd="slow" advTm="384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7654247" y="0"/>
            <a:ext cx="1387011" cy="1224234"/>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2" name="Title 1"/>
          <p:cNvSpPr>
            <a:spLocks noGrp="1"/>
          </p:cNvSpPr>
          <p:nvPr>
            <p:ph type="title"/>
          </p:nvPr>
        </p:nvSpPr>
        <p:spPr>
          <a:xfrm>
            <a:off x="792000" y="374614"/>
            <a:ext cx="7564060" cy="596700"/>
          </a:xfrm>
        </p:spPr>
        <p:txBody>
          <a:bodyPr/>
          <a:lstStyle/>
          <a:p>
            <a:r>
              <a:rPr lang="sv-SE" dirty="0" smtClean="0"/>
              <a:t>Class and Association Structure </a:t>
            </a:r>
            <a:endParaRPr lang="sv-SE" dirty="0"/>
          </a:p>
        </p:txBody>
      </p:sp>
      <p:sp>
        <p:nvSpPr>
          <p:cNvPr id="5" name="Rectangle 4"/>
          <p:cNvSpPr/>
          <p:nvPr/>
        </p:nvSpPr>
        <p:spPr>
          <a:xfrm>
            <a:off x="1353953" y="2191984"/>
            <a:ext cx="2247090" cy="1125151"/>
          </a:xfrm>
          <a:prstGeom prst="rect">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6" name="TextBox 5"/>
          <p:cNvSpPr txBox="1"/>
          <p:nvPr/>
        </p:nvSpPr>
        <p:spPr>
          <a:xfrm>
            <a:off x="1976524" y="2229727"/>
            <a:ext cx="1439694" cy="338554"/>
          </a:xfrm>
          <a:prstGeom prst="rect">
            <a:avLst/>
          </a:prstGeom>
          <a:noFill/>
        </p:spPr>
        <p:txBody>
          <a:bodyPr wrap="square" rtlCol="0">
            <a:spAutoFit/>
          </a:bodyPr>
          <a:lstStyle/>
          <a:p>
            <a:r>
              <a:rPr lang="sv-SE" sz="1600" dirty="0" smtClean="0">
                <a:latin typeface="Arial" panose="020B0604020202020204" pitchFamily="34" charset="0"/>
                <a:cs typeface="Arial" panose="020B0604020202020204" pitchFamily="34" charset="0"/>
              </a:rPr>
              <a:t>Student</a:t>
            </a:r>
            <a:endParaRPr lang="sv-SE" sz="1600" dirty="0">
              <a:latin typeface="Arial" panose="020B0604020202020204" pitchFamily="34" charset="0"/>
              <a:cs typeface="Arial" panose="020B0604020202020204" pitchFamily="34" charset="0"/>
            </a:endParaRPr>
          </a:p>
        </p:txBody>
      </p:sp>
      <p:cxnSp>
        <p:nvCxnSpPr>
          <p:cNvPr id="7" name="Straight Connector 6"/>
          <p:cNvCxnSpPr/>
          <p:nvPr/>
        </p:nvCxnSpPr>
        <p:spPr>
          <a:xfrm>
            <a:off x="1353953" y="2537504"/>
            <a:ext cx="2247090" cy="0"/>
          </a:xfrm>
          <a:prstGeom prst="line">
            <a:avLst/>
          </a:prstGeom>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1353953" y="2537504"/>
            <a:ext cx="2247090" cy="738664"/>
          </a:xfrm>
          <a:prstGeom prst="rect">
            <a:avLst/>
          </a:prstGeom>
          <a:noFill/>
        </p:spPr>
        <p:txBody>
          <a:bodyPr wrap="square" rtlCol="0">
            <a:spAutoFit/>
          </a:bodyPr>
          <a:lstStyle/>
          <a:p>
            <a:r>
              <a:rPr lang="sv-SE" sz="1400" dirty="0" smtClean="0"/>
              <a:t>studentNo</a:t>
            </a:r>
          </a:p>
          <a:p>
            <a:r>
              <a:rPr lang="sv-SE" sz="1400" dirty="0" smtClean="0"/>
              <a:t>name</a:t>
            </a:r>
          </a:p>
          <a:p>
            <a:r>
              <a:rPr lang="sv-SE" sz="1400" dirty="0"/>
              <a:t>m</a:t>
            </a:r>
            <a:r>
              <a:rPr lang="sv-SE" sz="1400" dirty="0" smtClean="0"/>
              <a:t>obileNo</a:t>
            </a:r>
            <a:endParaRPr lang="sv-SE" sz="1400" dirty="0"/>
          </a:p>
        </p:txBody>
      </p:sp>
      <p:sp>
        <p:nvSpPr>
          <p:cNvPr id="9" name="Rectangle 8"/>
          <p:cNvSpPr/>
          <p:nvPr/>
        </p:nvSpPr>
        <p:spPr>
          <a:xfrm>
            <a:off x="5407157" y="2179014"/>
            <a:ext cx="2247090" cy="924114"/>
          </a:xfrm>
          <a:prstGeom prst="rect">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10" name="TextBox 9"/>
          <p:cNvSpPr txBox="1"/>
          <p:nvPr/>
        </p:nvSpPr>
        <p:spPr>
          <a:xfrm>
            <a:off x="6029728" y="2216756"/>
            <a:ext cx="1439694" cy="338554"/>
          </a:xfrm>
          <a:prstGeom prst="rect">
            <a:avLst/>
          </a:prstGeom>
          <a:noFill/>
        </p:spPr>
        <p:txBody>
          <a:bodyPr wrap="square" rtlCol="0">
            <a:spAutoFit/>
          </a:bodyPr>
          <a:lstStyle/>
          <a:p>
            <a:r>
              <a:rPr lang="sv-SE" sz="1600" dirty="0" smtClean="0">
                <a:latin typeface="Arial" panose="020B0604020202020204" pitchFamily="34" charset="0"/>
                <a:cs typeface="Arial" panose="020B0604020202020204" pitchFamily="34" charset="0"/>
              </a:rPr>
              <a:t>Course</a:t>
            </a:r>
            <a:endParaRPr lang="sv-SE" sz="1600" dirty="0">
              <a:latin typeface="Arial" panose="020B0604020202020204" pitchFamily="34" charset="0"/>
              <a:cs typeface="Arial" panose="020B0604020202020204" pitchFamily="34" charset="0"/>
            </a:endParaRPr>
          </a:p>
        </p:txBody>
      </p:sp>
      <p:cxnSp>
        <p:nvCxnSpPr>
          <p:cNvPr id="11" name="Straight Connector 10"/>
          <p:cNvCxnSpPr/>
          <p:nvPr/>
        </p:nvCxnSpPr>
        <p:spPr>
          <a:xfrm>
            <a:off x="5407157" y="2524533"/>
            <a:ext cx="2247090" cy="0"/>
          </a:xfrm>
          <a:prstGeom prst="line">
            <a:avLst/>
          </a:prstGeom>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5407157" y="2524533"/>
            <a:ext cx="2247090" cy="738664"/>
          </a:xfrm>
          <a:prstGeom prst="rect">
            <a:avLst/>
          </a:prstGeom>
          <a:noFill/>
        </p:spPr>
        <p:txBody>
          <a:bodyPr wrap="square" rtlCol="0">
            <a:spAutoFit/>
          </a:bodyPr>
          <a:lstStyle/>
          <a:p>
            <a:r>
              <a:rPr lang="sv-SE" sz="1400" dirty="0" smtClean="0"/>
              <a:t>CourseNo</a:t>
            </a:r>
          </a:p>
          <a:p>
            <a:r>
              <a:rPr lang="sv-SE" sz="1400" dirty="0" smtClean="0"/>
              <a:t>CourseName</a:t>
            </a:r>
          </a:p>
          <a:p>
            <a:endParaRPr lang="sv-SE" sz="1400" dirty="0"/>
          </a:p>
        </p:txBody>
      </p:sp>
      <p:cxnSp>
        <p:nvCxnSpPr>
          <p:cNvPr id="13" name="Straight Connector 12"/>
          <p:cNvCxnSpPr>
            <a:stCxn id="8" idx="3"/>
            <a:endCxn id="12" idx="1"/>
          </p:cNvCxnSpPr>
          <p:nvPr/>
        </p:nvCxnSpPr>
        <p:spPr>
          <a:xfrm flipV="1">
            <a:off x="3601043" y="2893865"/>
            <a:ext cx="1806114" cy="12971"/>
          </a:xfrm>
          <a:prstGeom prst="line">
            <a:avLst/>
          </a:prstGeom>
        </p:spPr>
        <p:style>
          <a:lnRef idx="1">
            <a:schemeClr val="dk1"/>
          </a:lnRef>
          <a:fillRef idx="0">
            <a:schemeClr val="dk1"/>
          </a:fillRef>
          <a:effectRef idx="0">
            <a:schemeClr val="dk1"/>
          </a:effectRef>
          <a:fontRef idx="minor">
            <a:schemeClr val="tx1"/>
          </a:fontRef>
        </p:style>
      </p:cxnSp>
      <p:sp>
        <p:nvSpPr>
          <p:cNvPr id="14" name="TextBox 13"/>
          <p:cNvSpPr txBox="1"/>
          <p:nvPr/>
        </p:nvSpPr>
        <p:spPr>
          <a:xfrm>
            <a:off x="3928553" y="2524532"/>
            <a:ext cx="1789889" cy="369332"/>
          </a:xfrm>
          <a:prstGeom prst="rect">
            <a:avLst/>
          </a:prstGeom>
          <a:noFill/>
        </p:spPr>
        <p:txBody>
          <a:bodyPr wrap="square" rtlCol="0">
            <a:spAutoFit/>
          </a:bodyPr>
          <a:lstStyle/>
          <a:p>
            <a:r>
              <a:rPr lang="sv-SE" dirty="0" smtClean="0"/>
              <a:t>registers for</a:t>
            </a:r>
            <a:endParaRPr lang="sv-SE" dirty="0"/>
          </a:p>
        </p:txBody>
      </p:sp>
      <p:sp>
        <p:nvSpPr>
          <p:cNvPr id="16" name="Rectangle 9"/>
          <p:cNvSpPr>
            <a:spLocks noChangeArrowheads="1"/>
          </p:cNvSpPr>
          <p:nvPr/>
        </p:nvSpPr>
        <p:spPr bwMode="auto">
          <a:xfrm>
            <a:off x="6049209" y="3695678"/>
            <a:ext cx="1303481" cy="307777"/>
          </a:xfrm>
          <a:prstGeom prst="rect">
            <a:avLst/>
          </a:prstGeom>
          <a:solidFill>
            <a:schemeClr val="accent1"/>
          </a:solidFill>
          <a:ln w="3175" algn="ctr">
            <a:solidFill>
              <a:schemeClr val="tx1"/>
            </a:solidFill>
            <a:miter lim="800000"/>
            <a:headEnd/>
            <a:tailEnd/>
          </a:ln>
        </p:spPr>
        <p:txBody>
          <a:bodyPr wrap="square" anchor="ct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algn="ctr" eaLnBrk="1" hangingPunct="1">
              <a:spcBef>
                <a:spcPct val="20000"/>
              </a:spcBef>
              <a:buClr>
                <a:schemeClr val="bg1"/>
              </a:buClr>
              <a:buFont typeface="Wingdings" panose="05000000000000000000" pitchFamily="2" charset="2"/>
              <a:buNone/>
            </a:pPr>
            <a:r>
              <a:rPr lang="sv-SE" altLang="sv-SE" b="1" dirty="0"/>
              <a:t>C</a:t>
            </a:r>
            <a:r>
              <a:rPr lang="sv-SE" altLang="sv-SE" b="1" dirty="0" smtClean="0"/>
              <a:t>lass</a:t>
            </a:r>
            <a:endParaRPr lang="en-US" altLang="sv-SE" b="1" dirty="0"/>
          </a:p>
        </p:txBody>
      </p:sp>
      <p:sp>
        <p:nvSpPr>
          <p:cNvPr id="17" name="AutoShape 46"/>
          <p:cNvSpPr>
            <a:spLocks noChangeArrowheads="1"/>
          </p:cNvSpPr>
          <p:nvPr/>
        </p:nvSpPr>
        <p:spPr bwMode="auto">
          <a:xfrm rot="5400000">
            <a:off x="6441540" y="3361188"/>
            <a:ext cx="439608" cy="79209"/>
          </a:xfrm>
          <a:prstGeom prst="leftArrow">
            <a:avLst>
              <a:gd name="adj1" fmla="val 50000"/>
              <a:gd name="adj2" fmla="val 176110"/>
            </a:avLst>
          </a:prstGeom>
          <a:solidFill>
            <a:schemeClr val="accent1"/>
          </a:solidFill>
          <a:ln w="9525" algn="ctr">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18" name="AutoShape 46"/>
          <p:cNvSpPr>
            <a:spLocks noChangeArrowheads="1"/>
          </p:cNvSpPr>
          <p:nvPr/>
        </p:nvSpPr>
        <p:spPr bwMode="auto">
          <a:xfrm rot="5400000" flipV="1">
            <a:off x="4223943" y="3281547"/>
            <a:ext cx="701881" cy="69194"/>
          </a:xfrm>
          <a:prstGeom prst="leftArrow">
            <a:avLst>
              <a:gd name="adj1" fmla="val 50000"/>
              <a:gd name="adj2" fmla="val 176110"/>
            </a:avLst>
          </a:prstGeom>
          <a:solidFill>
            <a:schemeClr val="accent1"/>
          </a:solidFill>
          <a:ln w="9525" algn="ctr">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19" name="Rectangle 9"/>
          <p:cNvSpPr>
            <a:spLocks noChangeArrowheads="1"/>
          </p:cNvSpPr>
          <p:nvPr/>
        </p:nvSpPr>
        <p:spPr bwMode="auto">
          <a:xfrm>
            <a:off x="4028519" y="3695276"/>
            <a:ext cx="1303481" cy="307777"/>
          </a:xfrm>
          <a:prstGeom prst="rect">
            <a:avLst/>
          </a:prstGeom>
          <a:solidFill>
            <a:schemeClr val="accent1"/>
          </a:solidFill>
          <a:ln w="3175" algn="ctr">
            <a:solidFill>
              <a:schemeClr val="tx1"/>
            </a:solidFill>
            <a:miter lim="800000"/>
            <a:headEnd/>
            <a:tailEnd/>
          </a:ln>
        </p:spPr>
        <p:txBody>
          <a:bodyPr wrap="square" anchor="ct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algn="ctr" eaLnBrk="1" hangingPunct="1">
              <a:spcBef>
                <a:spcPct val="20000"/>
              </a:spcBef>
              <a:buClr>
                <a:schemeClr val="bg1"/>
              </a:buClr>
              <a:buFont typeface="Wingdings" panose="05000000000000000000" pitchFamily="2" charset="2"/>
              <a:buNone/>
            </a:pPr>
            <a:r>
              <a:rPr lang="sv-SE" altLang="sv-SE" b="1" dirty="0" smtClean="0"/>
              <a:t>Association</a:t>
            </a:r>
            <a:endParaRPr lang="en-US" altLang="sv-SE" b="1" dirty="0"/>
          </a:p>
        </p:txBody>
      </p:sp>
      <p:sp>
        <p:nvSpPr>
          <p:cNvPr id="21" name="Rectangle 9"/>
          <p:cNvSpPr>
            <a:spLocks noChangeArrowheads="1"/>
          </p:cNvSpPr>
          <p:nvPr/>
        </p:nvSpPr>
        <p:spPr bwMode="auto">
          <a:xfrm>
            <a:off x="1999244" y="3702160"/>
            <a:ext cx="1303481" cy="307777"/>
          </a:xfrm>
          <a:prstGeom prst="rect">
            <a:avLst/>
          </a:prstGeom>
          <a:solidFill>
            <a:schemeClr val="accent1"/>
          </a:solidFill>
          <a:ln w="3175" algn="ctr">
            <a:solidFill>
              <a:schemeClr val="tx1"/>
            </a:solidFill>
            <a:miter lim="800000"/>
            <a:headEnd/>
            <a:tailEnd/>
          </a:ln>
        </p:spPr>
        <p:txBody>
          <a:bodyPr wrap="square" anchor="ct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algn="ctr" eaLnBrk="1" hangingPunct="1">
              <a:spcBef>
                <a:spcPct val="20000"/>
              </a:spcBef>
              <a:buClr>
                <a:schemeClr val="bg1"/>
              </a:buClr>
              <a:buFont typeface="Wingdings" panose="05000000000000000000" pitchFamily="2" charset="2"/>
              <a:buNone/>
            </a:pPr>
            <a:r>
              <a:rPr lang="sv-SE" altLang="sv-SE" b="1" dirty="0"/>
              <a:t>C</a:t>
            </a:r>
            <a:r>
              <a:rPr lang="sv-SE" altLang="sv-SE" b="1" dirty="0" smtClean="0"/>
              <a:t>lass</a:t>
            </a:r>
            <a:endParaRPr lang="en-US" altLang="sv-SE" b="1" dirty="0"/>
          </a:p>
        </p:txBody>
      </p:sp>
      <p:sp>
        <p:nvSpPr>
          <p:cNvPr id="22" name="AutoShape 46"/>
          <p:cNvSpPr>
            <a:spLocks noChangeArrowheads="1"/>
          </p:cNvSpPr>
          <p:nvPr/>
        </p:nvSpPr>
        <p:spPr bwMode="auto">
          <a:xfrm rot="5400000">
            <a:off x="2466304" y="3466417"/>
            <a:ext cx="314697" cy="77779"/>
          </a:xfrm>
          <a:prstGeom prst="leftArrow">
            <a:avLst>
              <a:gd name="adj1" fmla="val 50000"/>
              <a:gd name="adj2" fmla="val 176110"/>
            </a:avLst>
          </a:prstGeom>
          <a:solidFill>
            <a:schemeClr val="accent1"/>
          </a:solidFill>
          <a:ln w="9525" algn="ctr">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4318000"/>
            <a:ext cx="609600" cy="609600"/>
          </a:xfrm>
          <a:prstGeom prst="rect">
            <a:avLst/>
          </a:prstGeom>
        </p:spPr>
      </p:pic>
    </p:spTree>
    <p:custDataLst>
      <p:tags r:id="rId1"/>
    </p:custDataLst>
    <p:extLst>
      <p:ext uri="{BB962C8B-B14F-4D97-AF65-F5344CB8AC3E}">
        <p14:creationId xmlns:p14="http://schemas.microsoft.com/office/powerpoint/2010/main" val="3483177231"/>
      </p:ext>
    </p:extLst>
  </p:cSld>
  <p:clrMapOvr>
    <a:masterClrMapping/>
  </p:clrMapOvr>
  <mc:AlternateContent xmlns:mc="http://schemas.openxmlformats.org/markup-compatibility/2006" xmlns:p14="http://schemas.microsoft.com/office/powerpoint/2010/main">
    <mc:Choice Requires="p14">
      <p:transition spd="slow" p14:dur="2000" advTm="13976"/>
    </mc:Choice>
    <mc:Fallback xmlns="">
      <p:transition spd="slow" advTm="139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7654247" y="0"/>
            <a:ext cx="1387011" cy="1224234"/>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2" name="Title 1"/>
          <p:cNvSpPr>
            <a:spLocks noGrp="1"/>
          </p:cNvSpPr>
          <p:nvPr>
            <p:ph type="title"/>
          </p:nvPr>
        </p:nvSpPr>
        <p:spPr>
          <a:xfrm>
            <a:off x="792000" y="627534"/>
            <a:ext cx="7427872" cy="596700"/>
          </a:xfrm>
        </p:spPr>
        <p:txBody>
          <a:bodyPr/>
          <a:lstStyle/>
          <a:p>
            <a:r>
              <a:rPr lang="sv-SE" dirty="0" smtClean="0"/>
              <a:t>Class </a:t>
            </a:r>
            <a:r>
              <a:rPr lang="sv-SE" dirty="0"/>
              <a:t>and </a:t>
            </a:r>
            <a:r>
              <a:rPr lang="sv-SE" dirty="0" smtClean="0"/>
              <a:t>Association Structure </a:t>
            </a:r>
            <a:endParaRPr lang="sv-SE" dirty="0"/>
          </a:p>
        </p:txBody>
      </p:sp>
      <p:sp>
        <p:nvSpPr>
          <p:cNvPr id="4" name="Content Placeholder 2"/>
          <p:cNvSpPr>
            <a:spLocks noGrp="1"/>
          </p:cNvSpPr>
          <p:nvPr>
            <p:ph idx="1"/>
          </p:nvPr>
        </p:nvSpPr>
        <p:spPr>
          <a:xfrm>
            <a:off x="936206" y="1323533"/>
            <a:ext cx="7575496" cy="3240432"/>
          </a:xfrm>
        </p:spPr>
        <p:txBody>
          <a:bodyPr>
            <a:noAutofit/>
          </a:bodyPr>
          <a:lstStyle/>
          <a:p>
            <a:r>
              <a:rPr lang="sv-SE" sz="1800" dirty="0"/>
              <a:t>A class and association structure can </a:t>
            </a:r>
            <a:r>
              <a:rPr lang="sv-SE" sz="1800" dirty="0" smtClean="0"/>
              <a:t>be seen an </a:t>
            </a:r>
            <a:r>
              <a:rPr lang="sv-SE" sz="1800" b="1" dirty="0" smtClean="0"/>
              <a:t>information structure</a:t>
            </a:r>
            <a:r>
              <a:rPr lang="sv-SE" sz="1800" dirty="0" smtClean="0"/>
              <a:t>, constraining what objects and links are possible to create/instansiate </a:t>
            </a:r>
          </a:p>
          <a:p>
            <a:pPr marL="0" indent="0">
              <a:buNone/>
            </a:pPr>
            <a:endParaRPr lang="sv-SE" sz="1800" dirty="0"/>
          </a:p>
        </p:txBody>
      </p:sp>
      <p:sp>
        <p:nvSpPr>
          <p:cNvPr id="5" name="Rectangle 4"/>
          <p:cNvSpPr/>
          <p:nvPr/>
        </p:nvSpPr>
        <p:spPr>
          <a:xfrm>
            <a:off x="1404843" y="2834007"/>
            <a:ext cx="2247090" cy="1125151"/>
          </a:xfrm>
          <a:prstGeom prst="rect">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6" name="TextBox 5"/>
          <p:cNvSpPr txBox="1"/>
          <p:nvPr/>
        </p:nvSpPr>
        <p:spPr>
          <a:xfrm>
            <a:off x="2027414" y="2871750"/>
            <a:ext cx="1439694" cy="338554"/>
          </a:xfrm>
          <a:prstGeom prst="rect">
            <a:avLst/>
          </a:prstGeom>
          <a:noFill/>
        </p:spPr>
        <p:txBody>
          <a:bodyPr wrap="square" rtlCol="0">
            <a:spAutoFit/>
          </a:bodyPr>
          <a:lstStyle/>
          <a:p>
            <a:r>
              <a:rPr lang="sv-SE" sz="1600" dirty="0" smtClean="0">
                <a:latin typeface="Arial" panose="020B0604020202020204" pitchFamily="34" charset="0"/>
                <a:cs typeface="Arial" panose="020B0604020202020204" pitchFamily="34" charset="0"/>
              </a:rPr>
              <a:t>Student</a:t>
            </a:r>
            <a:endParaRPr lang="sv-SE" sz="1600" dirty="0">
              <a:latin typeface="Arial" panose="020B0604020202020204" pitchFamily="34" charset="0"/>
              <a:cs typeface="Arial" panose="020B0604020202020204" pitchFamily="34" charset="0"/>
            </a:endParaRPr>
          </a:p>
        </p:txBody>
      </p:sp>
      <p:cxnSp>
        <p:nvCxnSpPr>
          <p:cNvPr id="7" name="Straight Connector 6"/>
          <p:cNvCxnSpPr/>
          <p:nvPr/>
        </p:nvCxnSpPr>
        <p:spPr>
          <a:xfrm>
            <a:off x="1404843" y="3179527"/>
            <a:ext cx="2247090" cy="0"/>
          </a:xfrm>
          <a:prstGeom prst="line">
            <a:avLst/>
          </a:prstGeom>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1404843" y="3179527"/>
            <a:ext cx="2247090" cy="738664"/>
          </a:xfrm>
          <a:prstGeom prst="rect">
            <a:avLst/>
          </a:prstGeom>
          <a:noFill/>
        </p:spPr>
        <p:txBody>
          <a:bodyPr wrap="square" rtlCol="0">
            <a:spAutoFit/>
          </a:bodyPr>
          <a:lstStyle/>
          <a:p>
            <a:r>
              <a:rPr lang="sv-SE" sz="1400" dirty="0" smtClean="0"/>
              <a:t>studentNo</a:t>
            </a:r>
          </a:p>
          <a:p>
            <a:r>
              <a:rPr lang="sv-SE" sz="1400" dirty="0"/>
              <a:t>n</a:t>
            </a:r>
            <a:r>
              <a:rPr lang="sv-SE" sz="1400" dirty="0" smtClean="0"/>
              <a:t>ame</a:t>
            </a:r>
          </a:p>
          <a:p>
            <a:r>
              <a:rPr lang="sv-SE" sz="1400" dirty="0"/>
              <a:t>m</a:t>
            </a:r>
            <a:r>
              <a:rPr lang="sv-SE" sz="1400" dirty="0" smtClean="0"/>
              <a:t>obileNo</a:t>
            </a:r>
            <a:endParaRPr lang="sv-SE" sz="1400" dirty="0"/>
          </a:p>
        </p:txBody>
      </p:sp>
      <p:sp>
        <p:nvSpPr>
          <p:cNvPr id="9" name="Rectangle 8"/>
          <p:cNvSpPr/>
          <p:nvPr/>
        </p:nvSpPr>
        <p:spPr>
          <a:xfrm>
            <a:off x="5507515" y="2889164"/>
            <a:ext cx="2247090" cy="924114"/>
          </a:xfrm>
          <a:prstGeom prst="rect">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10" name="TextBox 9"/>
          <p:cNvSpPr txBox="1"/>
          <p:nvPr/>
        </p:nvSpPr>
        <p:spPr>
          <a:xfrm>
            <a:off x="6080618" y="2858779"/>
            <a:ext cx="1439694" cy="338554"/>
          </a:xfrm>
          <a:prstGeom prst="rect">
            <a:avLst/>
          </a:prstGeom>
          <a:noFill/>
        </p:spPr>
        <p:txBody>
          <a:bodyPr wrap="square" rtlCol="0">
            <a:spAutoFit/>
          </a:bodyPr>
          <a:lstStyle/>
          <a:p>
            <a:r>
              <a:rPr lang="sv-SE" sz="1600" dirty="0" smtClean="0">
                <a:latin typeface="Arial" panose="020B0604020202020204" pitchFamily="34" charset="0"/>
                <a:cs typeface="Arial" panose="020B0604020202020204" pitchFamily="34" charset="0"/>
              </a:rPr>
              <a:t>Course</a:t>
            </a:r>
            <a:endParaRPr lang="sv-SE" sz="1600" dirty="0">
              <a:latin typeface="Arial" panose="020B0604020202020204" pitchFamily="34" charset="0"/>
              <a:cs typeface="Arial" panose="020B0604020202020204" pitchFamily="34" charset="0"/>
            </a:endParaRPr>
          </a:p>
        </p:txBody>
      </p:sp>
      <p:cxnSp>
        <p:nvCxnSpPr>
          <p:cNvPr id="11" name="Straight Connector 10"/>
          <p:cNvCxnSpPr/>
          <p:nvPr/>
        </p:nvCxnSpPr>
        <p:spPr>
          <a:xfrm>
            <a:off x="5458047" y="3166556"/>
            <a:ext cx="2247090" cy="0"/>
          </a:xfrm>
          <a:prstGeom prst="line">
            <a:avLst/>
          </a:prstGeom>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5458047" y="3166556"/>
            <a:ext cx="2247090" cy="738664"/>
          </a:xfrm>
          <a:prstGeom prst="rect">
            <a:avLst/>
          </a:prstGeom>
          <a:noFill/>
        </p:spPr>
        <p:txBody>
          <a:bodyPr wrap="square" rtlCol="0">
            <a:spAutoFit/>
          </a:bodyPr>
          <a:lstStyle/>
          <a:p>
            <a:r>
              <a:rPr lang="sv-SE" sz="1400" dirty="0" smtClean="0"/>
              <a:t>CourseNo</a:t>
            </a:r>
          </a:p>
          <a:p>
            <a:r>
              <a:rPr lang="sv-SE" sz="1400" dirty="0" smtClean="0"/>
              <a:t>CourseName</a:t>
            </a:r>
          </a:p>
          <a:p>
            <a:endParaRPr lang="sv-SE" sz="1400" dirty="0"/>
          </a:p>
        </p:txBody>
      </p:sp>
      <p:cxnSp>
        <p:nvCxnSpPr>
          <p:cNvPr id="13" name="Straight Connector 12"/>
          <p:cNvCxnSpPr>
            <a:stCxn id="8" idx="3"/>
            <a:endCxn id="12" idx="1"/>
          </p:cNvCxnSpPr>
          <p:nvPr/>
        </p:nvCxnSpPr>
        <p:spPr>
          <a:xfrm flipV="1">
            <a:off x="3651933" y="3535888"/>
            <a:ext cx="1806114" cy="12971"/>
          </a:xfrm>
          <a:prstGeom prst="line">
            <a:avLst/>
          </a:prstGeom>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3979443" y="3166555"/>
            <a:ext cx="1789889" cy="369332"/>
          </a:xfrm>
          <a:prstGeom prst="rect">
            <a:avLst/>
          </a:prstGeom>
          <a:noFill/>
        </p:spPr>
        <p:txBody>
          <a:bodyPr wrap="square" rtlCol="0">
            <a:spAutoFit/>
          </a:bodyPr>
          <a:lstStyle/>
          <a:p>
            <a:r>
              <a:rPr lang="sv-SE" dirty="0" smtClean="0"/>
              <a:t>registers for</a:t>
            </a:r>
            <a:endParaRPr lang="sv-SE"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2035022821"/>
      </p:ext>
    </p:extLst>
  </p:cSld>
  <p:clrMapOvr>
    <a:masterClrMapping/>
  </p:clrMapOvr>
  <mc:AlternateContent xmlns:mc="http://schemas.openxmlformats.org/markup-compatibility/2006" xmlns:p14="http://schemas.microsoft.com/office/powerpoint/2010/main">
    <mc:Choice Requires="p14">
      <p:transition spd="slow" p14:dur="2000" advTm="20257"/>
    </mc:Choice>
    <mc:Fallback xmlns="">
      <p:transition spd="slow" advTm="202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Number Placeholder 3"/>
          <p:cNvSpPr>
            <a:spLocks noGrp="1"/>
          </p:cNvSpPr>
          <p:nvPr>
            <p:ph type="sldNum" sz="quarter" idx="4294967295"/>
          </p:nvPr>
        </p:nvSpPr>
        <p:spPr>
          <a:xfrm>
            <a:off x="7110412" y="4974432"/>
            <a:ext cx="547688" cy="16906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050" i="1">
                <a:solidFill>
                  <a:schemeClr val="tx1"/>
                </a:solidFill>
                <a:latin typeface="Arial" panose="020B0604020202020204" pitchFamily="34" charset="0"/>
              </a:defRPr>
            </a:lvl1pPr>
            <a:lvl2pPr marL="557213" indent="-214313" eaLnBrk="0" hangingPunct="0">
              <a:defRPr sz="1050" i="1">
                <a:solidFill>
                  <a:schemeClr val="tx1"/>
                </a:solidFill>
                <a:latin typeface="Arial" panose="020B0604020202020204" pitchFamily="34" charset="0"/>
              </a:defRPr>
            </a:lvl2pPr>
            <a:lvl3pPr marL="857250" indent="-171450" eaLnBrk="0" hangingPunct="0">
              <a:defRPr sz="1050" i="1">
                <a:solidFill>
                  <a:schemeClr val="tx1"/>
                </a:solidFill>
                <a:latin typeface="Arial" panose="020B0604020202020204" pitchFamily="34" charset="0"/>
              </a:defRPr>
            </a:lvl3pPr>
            <a:lvl4pPr marL="1200150" indent="-171450" eaLnBrk="0" hangingPunct="0">
              <a:defRPr sz="1050" i="1">
                <a:solidFill>
                  <a:schemeClr val="tx1"/>
                </a:solidFill>
                <a:latin typeface="Arial" panose="020B0604020202020204" pitchFamily="34" charset="0"/>
              </a:defRPr>
            </a:lvl4pPr>
            <a:lvl5pPr marL="1543050" indent="-171450" eaLnBrk="0" hangingPunct="0">
              <a:defRPr sz="1050" i="1">
                <a:solidFill>
                  <a:schemeClr val="tx1"/>
                </a:solidFill>
                <a:latin typeface="Arial" panose="020B0604020202020204" pitchFamily="34" charset="0"/>
              </a:defRPr>
            </a:lvl5pPr>
            <a:lvl6pPr marL="1885950" indent="-171450" eaLnBrk="0" fontAlgn="base" hangingPunct="0">
              <a:spcBef>
                <a:spcPct val="0"/>
              </a:spcBef>
              <a:spcAft>
                <a:spcPct val="0"/>
              </a:spcAft>
              <a:defRPr sz="1050" i="1">
                <a:solidFill>
                  <a:schemeClr val="tx1"/>
                </a:solidFill>
                <a:latin typeface="Arial" panose="020B0604020202020204" pitchFamily="34" charset="0"/>
              </a:defRPr>
            </a:lvl6pPr>
            <a:lvl7pPr marL="2228850" indent="-171450" eaLnBrk="0" fontAlgn="base" hangingPunct="0">
              <a:spcBef>
                <a:spcPct val="0"/>
              </a:spcBef>
              <a:spcAft>
                <a:spcPct val="0"/>
              </a:spcAft>
              <a:defRPr sz="1050" i="1">
                <a:solidFill>
                  <a:schemeClr val="tx1"/>
                </a:solidFill>
                <a:latin typeface="Arial" panose="020B0604020202020204" pitchFamily="34" charset="0"/>
              </a:defRPr>
            </a:lvl7pPr>
            <a:lvl8pPr marL="2571750" indent="-171450" eaLnBrk="0" fontAlgn="base" hangingPunct="0">
              <a:spcBef>
                <a:spcPct val="0"/>
              </a:spcBef>
              <a:spcAft>
                <a:spcPct val="0"/>
              </a:spcAft>
              <a:defRPr sz="1050" i="1">
                <a:solidFill>
                  <a:schemeClr val="tx1"/>
                </a:solidFill>
                <a:latin typeface="Arial" panose="020B0604020202020204" pitchFamily="34" charset="0"/>
              </a:defRPr>
            </a:lvl8pPr>
            <a:lvl9pPr marL="2914650" indent="-171450" eaLnBrk="0" fontAlgn="base" hangingPunct="0">
              <a:spcBef>
                <a:spcPct val="0"/>
              </a:spcBef>
              <a:spcAft>
                <a:spcPct val="0"/>
              </a:spcAft>
              <a:defRPr sz="1050" i="1">
                <a:solidFill>
                  <a:schemeClr val="tx1"/>
                </a:solidFill>
                <a:latin typeface="Arial" panose="020B0604020202020204" pitchFamily="34" charset="0"/>
              </a:defRPr>
            </a:lvl9pPr>
          </a:lstStyle>
          <a:p>
            <a:pPr eaLnBrk="1" hangingPunct="1"/>
            <a:fld id="{E59117A6-B975-45A5-A09F-B1EC89DB7E4B}" type="slidenum">
              <a:rPr lang="sv-SE" altLang="sv-SE" sz="750" i="0"/>
              <a:pPr eaLnBrk="1" hangingPunct="1"/>
              <a:t>3</a:t>
            </a:fld>
            <a:endParaRPr lang="sv-SE" altLang="sv-SE" sz="750" i="0"/>
          </a:p>
        </p:txBody>
      </p:sp>
      <p:sp>
        <p:nvSpPr>
          <p:cNvPr id="14339" name="Rectangle 2"/>
          <p:cNvSpPr>
            <a:spLocks noGrp="1" noChangeArrowheads="1"/>
          </p:cNvSpPr>
          <p:nvPr>
            <p:ph type="body" idx="1"/>
          </p:nvPr>
        </p:nvSpPr>
        <p:spPr/>
        <p:txBody>
          <a:bodyPr/>
          <a:lstStyle/>
          <a:p>
            <a:pPr eaLnBrk="1" hangingPunct="1">
              <a:buFont typeface="Wingdings" panose="05000000000000000000" pitchFamily="2" charset="2"/>
              <a:buNone/>
            </a:pPr>
            <a:r>
              <a:rPr lang="sv-SE" altLang="sv-SE" dirty="0" smtClean="0"/>
              <a:t>Concepts and Models</a:t>
            </a:r>
            <a:endParaRPr lang="en-US" altLang="sv-SE" dirty="0" smtClean="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2708198986"/>
      </p:ext>
    </p:extLst>
  </p:cSld>
  <p:clrMapOvr>
    <a:masterClrMapping/>
  </p:clrMapOvr>
  <mc:AlternateContent xmlns:mc="http://schemas.openxmlformats.org/markup-compatibility/2006" xmlns:p14="http://schemas.microsoft.com/office/powerpoint/2010/main">
    <mc:Choice Requires="p14">
      <p:transition spd="slow" p14:dur="2000" advTm="1855"/>
    </mc:Choice>
    <mc:Fallback xmlns="">
      <p:transition spd="slow" advTm="18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p:cNvSpPr/>
          <p:nvPr/>
        </p:nvSpPr>
        <p:spPr>
          <a:xfrm>
            <a:off x="7654247" y="0"/>
            <a:ext cx="1387011" cy="1224234"/>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2" name="Title 1"/>
          <p:cNvSpPr>
            <a:spLocks noGrp="1"/>
          </p:cNvSpPr>
          <p:nvPr>
            <p:ph type="title"/>
          </p:nvPr>
        </p:nvSpPr>
        <p:spPr>
          <a:xfrm>
            <a:off x="743363" y="469727"/>
            <a:ext cx="8001804" cy="596700"/>
          </a:xfrm>
        </p:spPr>
        <p:txBody>
          <a:bodyPr/>
          <a:lstStyle/>
          <a:p>
            <a:r>
              <a:rPr lang="sv-SE" dirty="0" smtClean="0"/>
              <a:t>Creating Object and Link structures</a:t>
            </a:r>
            <a:endParaRPr lang="sv-SE" dirty="0"/>
          </a:p>
        </p:txBody>
      </p:sp>
      <p:pic>
        <p:nvPicPr>
          <p:cNvPr id="1741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8480" y="1567742"/>
            <a:ext cx="5106862" cy="933058"/>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3" name="Down Arrow 2"/>
          <p:cNvSpPr/>
          <p:nvPr/>
        </p:nvSpPr>
        <p:spPr>
          <a:xfrm>
            <a:off x="3195917" y="2500799"/>
            <a:ext cx="792345" cy="457200"/>
          </a:xfrm>
          <a:prstGeom prst="downArrow">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sv-SE"/>
          </a:p>
        </p:txBody>
      </p:sp>
      <p:sp>
        <p:nvSpPr>
          <p:cNvPr id="16" name="Right Brace 15"/>
          <p:cNvSpPr/>
          <p:nvPr/>
        </p:nvSpPr>
        <p:spPr>
          <a:xfrm>
            <a:off x="6507804" y="1567742"/>
            <a:ext cx="369651" cy="933057"/>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sv-SE"/>
          </a:p>
        </p:txBody>
      </p:sp>
      <p:sp>
        <p:nvSpPr>
          <p:cNvPr id="20" name="Right Brace 19"/>
          <p:cNvSpPr/>
          <p:nvPr/>
        </p:nvSpPr>
        <p:spPr>
          <a:xfrm>
            <a:off x="6507804" y="2848550"/>
            <a:ext cx="369651" cy="1918003"/>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sv-SE"/>
          </a:p>
        </p:txBody>
      </p:sp>
      <p:sp>
        <p:nvSpPr>
          <p:cNvPr id="17" name="TextBox 16"/>
          <p:cNvSpPr txBox="1"/>
          <p:nvPr/>
        </p:nvSpPr>
        <p:spPr>
          <a:xfrm>
            <a:off x="7149829" y="1634247"/>
            <a:ext cx="1994171" cy="923330"/>
          </a:xfrm>
          <a:prstGeom prst="rect">
            <a:avLst/>
          </a:prstGeom>
          <a:noFill/>
        </p:spPr>
        <p:txBody>
          <a:bodyPr wrap="square" rtlCol="0">
            <a:spAutoFit/>
          </a:bodyPr>
          <a:lstStyle/>
          <a:p>
            <a:r>
              <a:rPr lang="sv-SE" dirty="0" smtClean="0"/>
              <a:t>Class and association structures</a:t>
            </a:r>
            <a:endParaRPr lang="sv-SE" dirty="0"/>
          </a:p>
        </p:txBody>
      </p:sp>
      <p:sp>
        <p:nvSpPr>
          <p:cNvPr id="22" name="TextBox 21"/>
          <p:cNvSpPr txBox="1"/>
          <p:nvPr/>
        </p:nvSpPr>
        <p:spPr>
          <a:xfrm>
            <a:off x="7149828" y="3484385"/>
            <a:ext cx="1994171" cy="646331"/>
          </a:xfrm>
          <a:prstGeom prst="rect">
            <a:avLst/>
          </a:prstGeom>
          <a:noFill/>
        </p:spPr>
        <p:txBody>
          <a:bodyPr wrap="square" rtlCol="0">
            <a:spAutoFit/>
          </a:bodyPr>
          <a:lstStyle/>
          <a:p>
            <a:r>
              <a:rPr lang="sv-SE" dirty="0" smtClean="0"/>
              <a:t>Object and link structures</a:t>
            </a:r>
            <a:endParaRPr lang="sv-SE" dirty="0"/>
          </a:p>
        </p:txBody>
      </p:sp>
      <p:pic>
        <p:nvPicPr>
          <p:cNvPr id="1741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17444" y="3002115"/>
            <a:ext cx="4988934" cy="1972398"/>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2415173768"/>
      </p:ext>
    </p:extLst>
  </p:cSld>
  <p:clrMapOvr>
    <a:masterClrMapping/>
  </p:clrMapOvr>
  <mc:AlternateContent xmlns:mc="http://schemas.openxmlformats.org/markup-compatibility/2006" xmlns:p14="http://schemas.microsoft.com/office/powerpoint/2010/main">
    <mc:Choice Requires="p14">
      <p:transition spd="slow" p14:dur="2000" advTm="74257"/>
    </mc:Choice>
    <mc:Fallback xmlns="">
      <p:transition spd="slow" advTm="742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dirty="0" smtClean="0"/>
              <a:t>Object and Link structures</a:t>
            </a:r>
            <a:endParaRPr lang="sv-SE" dirty="0"/>
          </a:p>
        </p:txBody>
      </p:sp>
      <p:sp>
        <p:nvSpPr>
          <p:cNvPr id="4" name="Content Placeholder 2"/>
          <p:cNvSpPr>
            <a:spLocks noGrp="1"/>
          </p:cNvSpPr>
          <p:nvPr>
            <p:ph idx="1"/>
          </p:nvPr>
        </p:nvSpPr>
        <p:spPr>
          <a:xfrm>
            <a:off x="936206" y="1323533"/>
            <a:ext cx="7283665" cy="3240432"/>
          </a:xfrm>
        </p:spPr>
        <p:txBody>
          <a:bodyPr>
            <a:noAutofit/>
          </a:bodyPr>
          <a:lstStyle/>
          <a:p>
            <a:r>
              <a:rPr lang="sv-SE" sz="1800" dirty="0" smtClean="0"/>
              <a:t>Object and link structures (compare SBVR’s individual facts) </a:t>
            </a:r>
            <a:r>
              <a:rPr lang="sv-SE" sz="1800" dirty="0"/>
              <a:t>are </a:t>
            </a:r>
            <a:r>
              <a:rPr lang="sv-SE" sz="1800" dirty="0" smtClean="0"/>
              <a:t>usually not modelled, but could be:</a:t>
            </a:r>
          </a:p>
          <a:p>
            <a:endParaRPr lang="sv-SE" sz="1800" dirty="0"/>
          </a:p>
        </p:txBody>
      </p:sp>
      <p:sp>
        <p:nvSpPr>
          <p:cNvPr id="5" name="Rectangle 4"/>
          <p:cNvSpPr/>
          <p:nvPr/>
        </p:nvSpPr>
        <p:spPr>
          <a:xfrm>
            <a:off x="1404843" y="2736729"/>
            <a:ext cx="2247090" cy="1125151"/>
          </a:xfrm>
          <a:prstGeom prst="rect">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6" name="TextBox 5"/>
          <p:cNvSpPr txBox="1"/>
          <p:nvPr/>
        </p:nvSpPr>
        <p:spPr>
          <a:xfrm>
            <a:off x="1517515" y="2774472"/>
            <a:ext cx="2445704" cy="338554"/>
          </a:xfrm>
          <a:prstGeom prst="rect">
            <a:avLst/>
          </a:prstGeom>
          <a:noFill/>
        </p:spPr>
        <p:txBody>
          <a:bodyPr wrap="square" rtlCol="0">
            <a:spAutoFit/>
          </a:bodyPr>
          <a:lstStyle/>
          <a:p>
            <a:r>
              <a:rPr lang="sv-SE" sz="1600" dirty="0" smtClean="0">
                <a:latin typeface="Arial" panose="020B0604020202020204" pitchFamily="34" charset="0"/>
                <a:cs typeface="Arial" panose="020B0604020202020204" pitchFamily="34" charset="0"/>
              </a:rPr>
              <a:t>Elsa Falk: Student</a:t>
            </a:r>
            <a:endParaRPr lang="sv-SE" sz="1600" dirty="0">
              <a:latin typeface="Arial" panose="020B0604020202020204" pitchFamily="34" charset="0"/>
              <a:cs typeface="Arial" panose="020B0604020202020204" pitchFamily="34" charset="0"/>
            </a:endParaRPr>
          </a:p>
        </p:txBody>
      </p:sp>
      <p:cxnSp>
        <p:nvCxnSpPr>
          <p:cNvPr id="7" name="Straight Connector 6"/>
          <p:cNvCxnSpPr/>
          <p:nvPr/>
        </p:nvCxnSpPr>
        <p:spPr>
          <a:xfrm>
            <a:off x="1404843" y="3082249"/>
            <a:ext cx="2247090" cy="0"/>
          </a:xfrm>
          <a:prstGeom prst="line">
            <a:avLst/>
          </a:prstGeom>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1404843" y="3082249"/>
            <a:ext cx="2247090" cy="738664"/>
          </a:xfrm>
          <a:prstGeom prst="rect">
            <a:avLst/>
          </a:prstGeom>
          <a:noFill/>
        </p:spPr>
        <p:txBody>
          <a:bodyPr wrap="square" rtlCol="0">
            <a:spAutoFit/>
          </a:bodyPr>
          <a:lstStyle/>
          <a:p>
            <a:r>
              <a:rPr lang="sv-SE" sz="1400" dirty="0" smtClean="0"/>
              <a:t>studentNo=100123</a:t>
            </a:r>
          </a:p>
          <a:p>
            <a:r>
              <a:rPr lang="sv-SE" sz="1400" dirty="0" smtClean="0"/>
              <a:t>Name=Elsa Falk</a:t>
            </a:r>
          </a:p>
          <a:p>
            <a:r>
              <a:rPr lang="sv-SE" sz="1400" dirty="0" smtClean="0"/>
              <a:t>mobileNo=070-112233</a:t>
            </a:r>
            <a:endParaRPr lang="sv-SE" sz="1400" dirty="0"/>
          </a:p>
        </p:txBody>
      </p:sp>
      <p:sp>
        <p:nvSpPr>
          <p:cNvPr id="9" name="Rectangle 8"/>
          <p:cNvSpPr/>
          <p:nvPr/>
        </p:nvSpPr>
        <p:spPr>
          <a:xfrm>
            <a:off x="5458047" y="2723759"/>
            <a:ext cx="2247090" cy="924114"/>
          </a:xfrm>
          <a:prstGeom prst="rect">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10" name="TextBox 9"/>
          <p:cNvSpPr txBox="1"/>
          <p:nvPr/>
        </p:nvSpPr>
        <p:spPr>
          <a:xfrm>
            <a:off x="5611272" y="2743695"/>
            <a:ext cx="2251925" cy="338554"/>
          </a:xfrm>
          <a:prstGeom prst="rect">
            <a:avLst/>
          </a:prstGeom>
          <a:noFill/>
        </p:spPr>
        <p:txBody>
          <a:bodyPr wrap="square" rtlCol="0">
            <a:spAutoFit/>
          </a:bodyPr>
          <a:lstStyle/>
          <a:p>
            <a:r>
              <a:rPr lang="sv-SE" sz="1600" dirty="0" smtClean="0">
                <a:latin typeface="Arial" panose="020B0604020202020204" pitchFamily="34" charset="0"/>
                <a:cs typeface="Arial" panose="020B0604020202020204" pitchFamily="34" charset="0"/>
              </a:rPr>
              <a:t> SUPCOM:Course</a:t>
            </a:r>
            <a:endParaRPr lang="sv-SE" sz="1600" dirty="0">
              <a:latin typeface="Arial" panose="020B0604020202020204" pitchFamily="34" charset="0"/>
              <a:cs typeface="Arial" panose="020B0604020202020204" pitchFamily="34" charset="0"/>
            </a:endParaRPr>
          </a:p>
        </p:txBody>
      </p:sp>
      <p:cxnSp>
        <p:nvCxnSpPr>
          <p:cNvPr id="11" name="Straight Connector 10"/>
          <p:cNvCxnSpPr/>
          <p:nvPr/>
        </p:nvCxnSpPr>
        <p:spPr>
          <a:xfrm>
            <a:off x="5458047" y="3069278"/>
            <a:ext cx="2247090" cy="0"/>
          </a:xfrm>
          <a:prstGeom prst="line">
            <a:avLst/>
          </a:prstGeom>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5458047" y="3069278"/>
            <a:ext cx="2247090" cy="738664"/>
          </a:xfrm>
          <a:prstGeom prst="rect">
            <a:avLst/>
          </a:prstGeom>
          <a:noFill/>
        </p:spPr>
        <p:txBody>
          <a:bodyPr wrap="square" rtlCol="0">
            <a:spAutoFit/>
          </a:bodyPr>
          <a:lstStyle/>
          <a:p>
            <a:r>
              <a:rPr lang="sv-SE" sz="1400" dirty="0" smtClean="0"/>
              <a:t>CourseNo=14</a:t>
            </a:r>
          </a:p>
          <a:p>
            <a:r>
              <a:rPr lang="sv-SE" sz="1400" dirty="0" smtClean="0"/>
              <a:t>CourseName=SUPCOM</a:t>
            </a:r>
          </a:p>
          <a:p>
            <a:endParaRPr lang="sv-SE" sz="1400" dirty="0"/>
          </a:p>
        </p:txBody>
      </p:sp>
      <p:cxnSp>
        <p:nvCxnSpPr>
          <p:cNvPr id="13" name="Straight Connector 12"/>
          <p:cNvCxnSpPr>
            <a:stCxn id="8" idx="3"/>
            <a:endCxn id="12" idx="1"/>
          </p:cNvCxnSpPr>
          <p:nvPr/>
        </p:nvCxnSpPr>
        <p:spPr>
          <a:xfrm flipV="1">
            <a:off x="3651933" y="3438610"/>
            <a:ext cx="1806114" cy="12971"/>
          </a:xfrm>
          <a:prstGeom prst="line">
            <a:avLst/>
          </a:prstGeom>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3979443" y="3069277"/>
            <a:ext cx="1789889" cy="369332"/>
          </a:xfrm>
          <a:prstGeom prst="rect">
            <a:avLst/>
          </a:prstGeom>
          <a:noFill/>
        </p:spPr>
        <p:txBody>
          <a:bodyPr wrap="square" rtlCol="0">
            <a:spAutoFit/>
          </a:bodyPr>
          <a:lstStyle/>
          <a:p>
            <a:r>
              <a:rPr lang="sv-SE" dirty="0" smtClean="0"/>
              <a:t>registers for</a:t>
            </a:r>
            <a:endParaRPr lang="sv-SE"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2844789007"/>
      </p:ext>
    </p:extLst>
  </p:cSld>
  <p:clrMapOvr>
    <a:masterClrMapping/>
  </p:clrMapOvr>
  <mc:AlternateContent xmlns:mc="http://schemas.openxmlformats.org/markup-compatibility/2006" xmlns:p14="http://schemas.microsoft.com/office/powerpoint/2010/main">
    <mc:Choice Requires="p14">
      <p:transition spd="slow" p14:dur="2000" advTm="20199"/>
    </mc:Choice>
    <mc:Fallback xmlns="">
      <p:transition spd="slow" advTm="201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dirty="0" smtClean="0"/>
              <a:t>Object and Link structures</a:t>
            </a:r>
            <a:endParaRPr lang="sv-SE" dirty="0"/>
          </a:p>
        </p:txBody>
      </p:sp>
      <p:sp>
        <p:nvSpPr>
          <p:cNvPr id="4" name="Content Placeholder 2"/>
          <p:cNvSpPr>
            <a:spLocks noGrp="1"/>
          </p:cNvSpPr>
          <p:nvPr>
            <p:ph idx="1"/>
          </p:nvPr>
        </p:nvSpPr>
        <p:spPr>
          <a:xfrm>
            <a:off x="936206" y="1323533"/>
            <a:ext cx="7283665" cy="3240432"/>
          </a:xfrm>
        </p:spPr>
        <p:txBody>
          <a:bodyPr>
            <a:noAutofit/>
          </a:bodyPr>
          <a:lstStyle/>
          <a:p>
            <a:r>
              <a:rPr lang="sv-SE" sz="1800" dirty="0" smtClean="0"/>
              <a:t>Object and link structures (compare SBVR’s individual facts) </a:t>
            </a:r>
            <a:r>
              <a:rPr lang="sv-SE" sz="1800" dirty="0"/>
              <a:t>are </a:t>
            </a:r>
            <a:r>
              <a:rPr lang="sv-SE" sz="1800" dirty="0" smtClean="0"/>
              <a:t>usually not modelled, but could be:</a:t>
            </a:r>
          </a:p>
          <a:p>
            <a:endParaRPr lang="sv-SE" sz="1800" dirty="0"/>
          </a:p>
        </p:txBody>
      </p:sp>
      <p:sp>
        <p:nvSpPr>
          <p:cNvPr id="5" name="Rectangle 4"/>
          <p:cNvSpPr/>
          <p:nvPr/>
        </p:nvSpPr>
        <p:spPr>
          <a:xfrm>
            <a:off x="1404843" y="2736729"/>
            <a:ext cx="2247090" cy="1125151"/>
          </a:xfrm>
          <a:prstGeom prst="rect">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6" name="TextBox 5"/>
          <p:cNvSpPr txBox="1"/>
          <p:nvPr/>
        </p:nvSpPr>
        <p:spPr>
          <a:xfrm>
            <a:off x="1517515" y="2774472"/>
            <a:ext cx="2445704" cy="338554"/>
          </a:xfrm>
          <a:prstGeom prst="rect">
            <a:avLst/>
          </a:prstGeom>
          <a:noFill/>
        </p:spPr>
        <p:txBody>
          <a:bodyPr wrap="square" rtlCol="0">
            <a:spAutoFit/>
          </a:bodyPr>
          <a:lstStyle/>
          <a:p>
            <a:r>
              <a:rPr lang="sv-SE" sz="1600" dirty="0" smtClean="0">
                <a:latin typeface="Arial" panose="020B0604020202020204" pitchFamily="34" charset="0"/>
                <a:cs typeface="Arial" panose="020B0604020202020204" pitchFamily="34" charset="0"/>
              </a:rPr>
              <a:t>Elsa Falk: Student</a:t>
            </a:r>
            <a:endParaRPr lang="sv-SE" sz="1600" dirty="0">
              <a:latin typeface="Arial" panose="020B0604020202020204" pitchFamily="34" charset="0"/>
              <a:cs typeface="Arial" panose="020B0604020202020204" pitchFamily="34" charset="0"/>
            </a:endParaRPr>
          </a:p>
        </p:txBody>
      </p:sp>
      <p:cxnSp>
        <p:nvCxnSpPr>
          <p:cNvPr id="7" name="Straight Connector 6"/>
          <p:cNvCxnSpPr/>
          <p:nvPr/>
        </p:nvCxnSpPr>
        <p:spPr>
          <a:xfrm>
            <a:off x="1404843" y="3082249"/>
            <a:ext cx="2247090" cy="0"/>
          </a:xfrm>
          <a:prstGeom prst="line">
            <a:avLst/>
          </a:prstGeom>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1404843" y="3082249"/>
            <a:ext cx="2247090" cy="738664"/>
          </a:xfrm>
          <a:prstGeom prst="rect">
            <a:avLst/>
          </a:prstGeom>
          <a:noFill/>
        </p:spPr>
        <p:txBody>
          <a:bodyPr wrap="square" rtlCol="0">
            <a:spAutoFit/>
          </a:bodyPr>
          <a:lstStyle/>
          <a:p>
            <a:r>
              <a:rPr lang="sv-SE" sz="1400" dirty="0" smtClean="0"/>
              <a:t>studentNo=100123</a:t>
            </a:r>
          </a:p>
          <a:p>
            <a:r>
              <a:rPr lang="sv-SE" sz="1400" dirty="0" smtClean="0"/>
              <a:t>Name=Elsa Falk</a:t>
            </a:r>
          </a:p>
          <a:p>
            <a:r>
              <a:rPr lang="sv-SE" sz="1400" dirty="0" smtClean="0"/>
              <a:t>mobileNo=070-112233</a:t>
            </a:r>
            <a:endParaRPr lang="sv-SE" sz="1400" dirty="0"/>
          </a:p>
        </p:txBody>
      </p:sp>
      <p:sp>
        <p:nvSpPr>
          <p:cNvPr id="9" name="Rectangle 8"/>
          <p:cNvSpPr/>
          <p:nvPr/>
        </p:nvSpPr>
        <p:spPr>
          <a:xfrm>
            <a:off x="5458047" y="2723759"/>
            <a:ext cx="2247090" cy="924114"/>
          </a:xfrm>
          <a:prstGeom prst="rect">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10" name="TextBox 9"/>
          <p:cNvSpPr txBox="1"/>
          <p:nvPr/>
        </p:nvSpPr>
        <p:spPr>
          <a:xfrm>
            <a:off x="5611272" y="2743695"/>
            <a:ext cx="2251925" cy="338554"/>
          </a:xfrm>
          <a:prstGeom prst="rect">
            <a:avLst/>
          </a:prstGeom>
          <a:noFill/>
        </p:spPr>
        <p:txBody>
          <a:bodyPr wrap="square" rtlCol="0">
            <a:spAutoFit/>
          </a:bodyPr>
          <a:lstStyle/>
          <a:p>
            <a:r>
              <a:rPr lang="sv-SE" sz="1600" dirty="0" smtClean="0">
                <a:latin typeface="Arial" panose="020B0604020202020204" pitchFamily="34" charset="0"/>
                <a:cs typeface="Arial" panose="020B0604020202020204" pitchFamily="34" charset="0"/>
              </a:rPr>
              <a:t> SUPCOM:Course</a:t>
            </a:r>
            <a:endParaRPr lang="sv-SE" sz="1600" dirty="0">
              <a:latin typeface="Arial" panose="020B0604020202020204" pitchFamily="34" charset="0"/>
              <a:cs typeface="Arial" panose="020B0604020202020204" pitchFamily="34" charset="0"/>
            </a:endParaRPr>
          </a:p>
        </p:txBody>
      </p:sp>
      <p:cxnSp>
        <p:nvCxnSpPr>
          <p:cNvPr id="11" name="Straight Connector 10"/>
          <p:cNvCxnSpPr/>
          <p:nvPr/>
        </p:nvCxnSpPr>
        <p:spPr>
          <a:xfrm>
            <a:off x="5458047" y="3069278"/>
            <a:ext cx="2247090" cy="0"/>
          </a:xfrm>
          <a:prstGeom prst="line">
            <a:avLst/>
          </a:prstGeom>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5458047" y="3069278"/>
            <a:ext cx="2247090" cy="738664"/>
          </a:xfrm>
          <a:prstGeom prst="rect">
            <a:avLst/>
          </a:prstGeom>
          <a:noFill/>
        </p:spPr>
        <p:txBody>
          <a:bodyPr wrap="square" rtlCol="0">
            <a:spAutoFit/>
          </a:bodyPr>
          <a:lstStyle/>
          <a:p>
            <a:r>
              <a:rPr lang="sv-SE" sz="1400" dirty="0" smtClean="0"/>
              <a:t>CourseNo=14</a:t>
            </a:r>
          </a:p>
          <a:p>
            <a:r>
              <a:rPr lang="sv-SE" sz="1400" dirty="0" smtClean="0"/>
              <a:t>CourseName=SUPCOM</a:t>
            </a:r>
          </a:p>
          <a:p>
            <a:endParaRPr lang="sv-SE" sz="1400" dirty="0"/>
          </a:p>
        </p:txBody>
      </p:sp>
      <p:cxnSp>
        <p:nvCxnSpPr>
          <p:cNvPr id="13" name="Straight Connector 12"/>
          <p:cNvCxnSpPr>
            <a:stCxn id="8" idx="3"/>
            <a:endCxn id="12" idx="1"/>
          </p:cNvCxnSpPr>
          <p:nvPr/>
        </p:nvCxnSpPr>
        <p:spPr>
          <a:xfrm flipV="1">
            <a:off x="3651933" y="3438610"/>
            <a:ext cx="1806114" cy="12971"/>
          </a:xfrm>
          <a:prstGeom prst="line">
            <a:avLst/>
          </a:prstGeom>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3979443" y="3069277"/>
            <a:ext cx="1789889" cy="369332"/>
          </a:xfrm>
          <a:prstGeom prst="rect">
            <a:avLst/>
          </a:prstGeom>
          <a:noFill/>
        </p:spPr>
        <p:txBody>
          <a:bodyPr wrap="square" rtlCol="0">
            <a:spAutoFit/>
          </a:bodyPr>
          <a:lstStyle/>
          <a:p>
            <a:r>
              <a:rPr lang="sv-SE" dirty="0" smtClean="0"/>
              <a:t>registers for</a:t>
            </a:r>
            <a:endParaRPr lang="sv-SE" dirty="0"/>
          </a:p>
        </p:txBody>
      </p:sp>
      <p:sp>
        <p:nvSpPr>
          <p:cNvPr id="26" name="Rectangle 9"/>
          <p:cNvSpPr>
            <a:spLocks noChangeArrowheads="1"/>
          </p:cNvSpPr>
          <p:nvPr/>
        </p:nvSpPr>
        <p:spPr bwMode="auto">
          <a:xfrm>
            <a:off x="6049209" y="4405796"/>
            <a:ext cx="1303481" cy="307777"/>
          </a:xfrm>
          <a:prstGeom prst="rect">
            <a:avLst/>
          </a:prstGeom>
          <a:solidFill>
            <a:schemeClr val="accent1"/>
          </a:solidFill>
          <a:ln w="3175" algn="ctr">
            <a:solidFill>
              <a:schemeClr val="tx1"/>
            </a:solidFill>
            <a:miter lim="800000"/>
            <a:headEnd/>
            <a:tailEnd/>
          </a:ln>
        </p:spPr>
        <p:txBody>
          <a:bodyPr wrap="square" anchor="ct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algn="ctr" eaLnBrk="1" hangingPunct="1">
              <a:spcBef>
                <a:spcPct val="20000"/>
              </a:spcBef>
              <a:buClr>
                <a:schemeClr val="bg1"/>
              </a:buClr>
              <a:buFont typeface="Wingdings" panose="05000000000000000000" pitchFamily="2" charset="2"/>
              <a:buNone/>
            </a:pPr>
            <a:r>
              <a:rPr lang="sv-SE" altLang="sv-SE" b="1" dirty="0" smtClean="0"/>
              <a:t>Object</a:t>
            </a:r>
            <a:endParaRPr lang="en-US" altLang="sv-SE" b="1" dirty="0"/>
          </a:p>
        </p:txBody>
      </p:sp>
      <p:sp>
        <p:nvSpPr>
          <p:cNvPr id="27" name="AutoShape 46"/>
          <p:cNvSpPr>
            <a:spLocks noChangeArrowheads="1"/>
          </p:cNvSpPr>
          <p:nvPr/>
        </p:nvSpPr>
        <p:spPr bwMode="auto">
          <a:xfrm rot="5400000">
            <a:off x="6375141" y="3993772"/>
            <a:ext cx="583541" cy="90345"/>
          </a:xfrm>
          <a:prstGeom prst="leftArrow">
            <a:avLst>
              <a:gd name="adj1" fmla="val 50000"/>
              <a:gd name="adj2" fmla="val 176110"/>
            </a:avLst>
          </a:prstGeom>
          <a:solidFill>
            <a:schemeClr val="accent1"/>
          </a:solidFill>
          <a:ln w="9525" algn="ctr">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8" name="AutoShape 46"/>
          <p:cNvSpPr>
            <a:spLocks noChangeArrowheads="1"/>
          </p:cNvSpPr>
          <p:nvPr/>
        </p:nvSpPr>
        <p:spPr bwMode="auto">
          <a:xfrm rot="5400000" flipV="1">
            <a:off x="4318195" y="3916837"/>
            <a:ext cx="794860" cy="62952"/>
          </a:xfrm>
          <a:prstGeom prst="leftArrow">
            <a:avLst>
              <a:gd name="adj1" fmla="val 50000"/>
              <a:gd name="adj2" fmla="val 176110"/>
            </a:avLst>
          </a:prstGeom>
          <a:solidFill>
            <a:schemeClr val="accent1"/>
          </a:solidFill>
          <a:ln w="9525" algn="ctr">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9" name="Rectangle 9"/>
          <p:cNvSpPr>
            <a:spLocks noChangeArrowheads="1"/>
          </p:cNvSpPr>
          <p:nvPr/>
        </p:nvSpPr>
        <p:spPr bwMode="auto">
          <a:xfrm>
            <a:off x="4028519" y="4405394"/>
            <a:ext cx="1303481" cy="307777"/>
          </a:xfrm>
          <a:prstGeom prst="rect">
            <a:avLst/>
          </a:prstGeom>
          <a:solidFill>
            <a:schemeClr val="accent1"/>
          </a:solidFill>
          <a:ln w="3175" algn="ctr">
            <a:solidFill>
              <a:schemeClr val="tx1"/>
            </a:solidFill>
            <a:miter lim="800000"/>
            <a:headEnd/>
            <a:tailEnd/>
          </a:ln>
        </p:spPr>
        <p:txBody>
          <a:bodyPr wrap="square" anchor="ct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algn="ctr" eaLnBrk="1" hangingPunct="1">
              <a:spcBef>
                <a:spcPct val="20000"/>
              </a:spcBef>
              <a:buClr>
                <a:schemeClr val="bg1"/>
              </a:buClr>
              <a:buFont typeface="Wingdings" panose="05000000000000000000" pitchFamily="2" charset="2"/>
              <a:buNone/>
            </a:pPr>
            <a:r>
              <a:rPr lang="sv-SE" altLang="sv-SE" b="1" dirty="0" smtClean="0"/>
              <a:t>Link</a:t>
            </a:r>
            <a:endParaRPr lang="en-US" altLang="sv-SE" b="1" dirty="0"/>
          </a:p>
        </p:txBody>
      </p:sp>
      <p:sp>
        <p:nvSpPr>
          <p:cNvPr id="30" name="Rectangle 9"/>
          <p:cNvSpPr>
            <a:spLocks noChangeArrowheads="1"/>
          </p:cNvSpPr>
          <p:nvPr/>
        </p:nvSpPr>
        <p:spPr bwMode="auto">
          <a:xfrm>
            <a:off x="1999244" y="4412278"/>
            <a:ext cx="1303481" cy="307777"/>
          </a:xfrm>
          <a:prstGeom prst="rect">
            <a:avLst/>
          </a:prstGeom>
          <a:solidFill>
            <a:schemeClr val="accent1"/>
          </a:solidFill>
          <a:ln w="3175" algn="ctr">
            <a:solidFill>
              <a:schemeClr val="tx1"/>
            </a:solidFill>
            <a:miter lim="800000"/>
            <a:headEnd/>
            <a:tailEnd/>
          </a:ln>
        </p:spPr>
        <p:txBody>
          <a:bodyPr wrap="square" anchor="ct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algn="ctr" eaLnBrk="1" hangingPunct="1">
              <a:spcBef>
                <a:spcPct val="20000"/>
              </a:spcBef>
              <a:buClr>
                <a:schemeClr val="bg1"/>
              </a:buClr>
              <a:buFont typeface="Wingdings" panose="05000000000000000000" pitchFamily="2" charset="2"/>
              <a:buNone/>
            </a:pPr>
            <a:r>
              <a:rPr lang="sv-SE" altLang="sv-SE" b="1" dirty="0"/>
              <a:t>O</a:t>
            </a:r>
            <a:r>
              <a:rPr lang="sv-SE" altLang="sv-SE" b="1" dirty="0" smtClean="0"/>
              <a:t>bject</a:t>
            </a:r>
            <a:endParaRPr lang="en-US" altLang="sv-SE" b="1" dirty="0"/>
          </a:p>
        </p:txBody>
      </p:sp>
      <p:sp>
        <p:nvSpPr>
          <p:cNvPr id="31" name="AutoShape 46"/>
          <p:cNvSpPr>
            <a:spLocks noChangeArrowheads="1"/>
          </p:cNvSpPr>
          <p:nvPr/>
        </p:nvSpPr>
        <p:spPr bwMode="auto">
          <a:xfrm rot="5400000">
            <a:off x="2393926" y="4111049"/>
            <a:ext cx="452561" cy="70888"/>
          </a:xfrm>
          <a:prstGeom prst="leftArrow">
            <a:avLst>
              <a:gd name="adj1" fmla="val 50000"/>
              <a:gd name="adj2" fmla="val 176110"/>
            </a:avLst>
          </a:prstGeom>
          <a:solidFill>
            <a:schemeClr val="accent1"/>
          </a:solidFill>
          <a:ln w="9525" algn="ctr">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1303193971"/>
      </p:ext>
    </p:extLst>
  </p:cSld>
  <p:clrMapOvr>
    <a:masterClrMapping/>
  </p:clrMapOvr>
  <mc:AlternateContent xmlns:mc="http://schemas.openxmlformats.org/markup-compatibility/2006" xmlns:p14="http://schemas.microsoft.com/office/powerpoint/2010/main">
    <mc:Choice Requires="p14">
      <p:transition spd="slow" p14:dur="2000" advTm="10803"/>
    </mc:Choice>
    <mc:Fallback xmlns="">
      <p:transition spd="slow" advTm="108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Number Placeholder 3"/>
          <p:cNvSpPr>
            <a:spLocks noGrp="1"/>
          </p:cNvSpPr>
          <p:nvPr>
            <p:ph type="sldNum" sz="quarter" idx="4294967295"/>
          </p:nvPr>
        </p:nvSpPr>
        <p:spPr>
          <a:xfrm>
            <a:off x="7110412" y="4974432"/>
            <a:ext cx="547688" cy="16906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050" i="1">
                <a:solidFill>
                  <a:schemeClr val="tx1"/>
                </a:solidFill>
                <a:latin typeface="Arial" panose="020B0604020202020204" pitchFamily="34" charset="0"/>
              </a:defRPr>
            </a:lvl1pPr>
            <a:lvl2pPr marL="557213" indent="-214313" eaLnBrk="0" hangingPunct="0">
              <a:defRPr sz="1050" i="1">
                <a:solidFill>
                  <a:schemeClr val="tx1"/>
                </a:solidFill>
                <a:latin typeface="Arial" panose="020B0604020202020204" pitchFamily="34" charset="0"/>
              </a:defRPr>
            </a:lvl2pPr>
            <a:lvl3pPr marL="857250" indent="-171450" eaLnBrk="0" hangingPunct="0">
              <a:defRPr sz="1050" i="1">
                <a:solidFill>
                  <a:schemeClr val="tx1"/>
                </a:solidFill>
                <a:latin typeface="Arial" panose="020B0604020202020204" pitchFamily="34" charset="0"/>
              </a:defRPr>
            </a:lvl3pPr>
            <a:lvl4pPr marL="1200150" indent="-171450" eaLnBrk="0" hangingPunct="0">
              <a:defRPr sz="1050" i="1">
                <a:solidFill>
                  <a:schemeClr val="tx1"/>
                </a:solidFill>
                <a:latin typeface="Arial" panose="020B0604020202020204" pitchFamily="34" charset="0"/>
              </a:defRPr>
            </a:lvl4pPr>
            <a:lvl5pPr marL="1543050" indent="-171450" eaLnBrk="0" hangingPunct="0">
              <a:defRPr sz="1050" i="1">
                <a:solidFill>
                  <a:schemeClr val="tx1"/>
                </a:solidFill>
                <a:latin typeface="Arial" panose="020B0604020202020204" pitchFamily="34" charset="0"/>
              </a:defRPr>
            </a:lvl5pPr>
            <a:lvl6pPr marL="1885950" indent="-171450" eaLnBrk="0" fontAlgn="base" hangingPunct="0">
              <a:spcBef>
                <a:spcPct val="0"/>
              </a:spcBef>
              <a:spcAft>
                <a:spcPct val="0"/>
              </a:spcAft>
              <a:defRPr sz="1050" i="1">
                <a:solidFill>
                  <a:schemeClr val="tx1"/>
                </a:solidFill>
                <a:latin typeface="Arial" panose="020B0604020202020204" pitchFamily="34" charset="0"/>
              </a:defRPr>
            </a:lvl6pPr>
            <a:lvl7pPr marL="2228850" indent="-171450" eaLnBrk="0" fontAlgn="base" hangingPunct="0">
              <a:spcBef>
                <a:spcPct val="0"/>
              </a:spcBef>
              <a:spcAft>
                <a:spcPct val="0"/>
              </a:spcAft>
              <a:defRPr sz="1050" i="1">
                <a:solidFill>
                  <a:schemeClr val="tx1"/>
                </a:solidFill>
                <a:latin typeface="Arial" panose="020B0604020202020204" pitchFamily="34" charset="0"/>
              </a:defRPr>
            </a:lvl7pPr>
            <a:lvl8pPr marL="2571750" indent="-171450" eaLnBrk="0" fontAlgn="base" hangingPunct="0">
              <a:spcBef>
                <a:spcPct val="0"/>
              </a:spcBef>
              <a:spcAft>
                <a:spcPct val="0"/>
              </a:spcAft>
              <a:defRPr sz="1050" i="1">
                <a:solidFill>
                  <a:schemeClr val="tx1"/>
                </a:solidFill>
                <a:latin typeface="Arial" panose="020B0604020202020204" pitchFamily="34" charset="0"/>
              </a:defRPr>
            </a:lvl8pPr>
            <a:lvl9pPr marL="2914650" indent="-171450" eaLnBrk="0" fontAlgn="base" hangingPunct="0">
              <a:spcBef>
                <a:spcPct val="0"/>
              </a:spcBef>
              <a:spcAft>
                <a:spcPct val="0"/>
              </a:spcAft>
              <a:defRPr sz="1050" i="1">
                <a:solidFill>
                  <a:schemeClr val="tx1"/>
                </a:solidFill>
                <a:latin typeface="Arial" panose="020B0604020202020204" pitchFamily="34" charset="0"/>
              </a:defRPr>
            </a:lvl9pPr>
          </a:lstStyle>
          <a:p>
            <a:pPr eaLnBrk="1" hangingPunct="1"/>
            <a:fld id="{E59117A6-B975-45A5-A09F-B1EC89DB7E4B}" type="slidenum">
              <a:rPr lang="sv-SE" altLang="sv-SE" sz="750" i="0"/>
              <a:pPr eaLnBrk="1" hangingPunct="1"/>
              <a:t>33</a:t>
            </a:fld>
            <a:endParaRPr lang="sv-SE" altLang="sv-SE" sz="750" i="0"/>
          </a:p>
        </p:txBody>
      </p:sp>
      <p:sp>
        <p:nvSpPr>
          <p:cNvPr id="14339" name="Rectangle 2"/>
          <p:cNvSpPr>
            <a:spLocks noGrp="1" noChangeArrowheads="1"/>
          </p:cNvSpPr>
          <p:nvPr>
            <p:ph type="body" idx="1"/>
          </p:nvPr>
        </p:nvSpPr>
        <p:spPr/>
        <p:txBody>
          <a:bodyPr/>
          <a:lstStyle/>
          <a:p>
            <a:pPr eaLnBrk="1" hangingPunct="1">
              <a:buFont typeface="Wingdings" panose="05000000000000000000" pitchFamily="2" charset="2"/>
              <a:buNone/>
            </a:pPr>
            <a:r>
              <a:rPr lang="sv-SE" altLang="sv-SE" dirty="0" smtClean="0"/>
              <a:t>Classification and Generalization</a:t>
            </a:r>
            <a:endParaRPr lang="en-US" altLang="sv-SE" dirty="0" smtClean="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2131294184"/>
      </p:ext>
    </p:extLst>
  </p:cSld>
  <p:clrMapOvr>
    <a:masterClrMapping/>
  </p:clrMapOvr>
  <mc:AlternateContent xmlns:mc="http://schemas.openxmlformats.org/markup-compatibility/2006" xmlns:p14="http://schemas.microsoft.com/office/powerpoint/2010/main">
    <mc:Choice Requires="p14">
      <p:transition spd="slow" p14:dur="2000" advTm="8016"/>
    </mc:Choice>
    <mc:Fallback xmlns="">
      <p:transition spd="slow" advTm="80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Rectangle 65"/>
          <p:cNvSpPr/>
          <p:nvPr/>
        </p:nvSpPr>
        <p:spPr>
          <a:xfrm>
            <a:off x="7654247" y="0"/>
            <a:ext cx="1387011" cy="1224234"/>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63" name="Oval 62"/>
          <p:cNvSpPr/>
          <p:nvPr/>
        </p:nvSpPr>
        <p:spPr>
          <a:xfrm>
            <a:off x="4147883" y="2193158"/>
            <a:ext cx="2997655" cy="2110902"/>
          </a:xfrm>
          <a:prstGeom prst="ellipse">
            <a:avLst/>
          </a:prstGeom>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2" name="Title 1"/>
          <p:cNvSpPr>
            <a:spLocks noGrp="1"/>
          </p:cNvSpPr>
          <p:nvPr>
            <p:ph type="title"/>
          </p:nvPr>
        </p:nvSpPr>
        <p:spPr>
          <a:xfrm>
            <a:off x="791999" y="627534"/>
            <a:ext cx="8022391" cy="596700"/>
          </a:xfrm>
        </p:spPr>
        <p:txBody>
          <a:bodyPr/>
          <a:lstStyle/>
          <a:p>
            <a:r>
              <a:rPr lang="sv-SE" dirty="0" smtClean="0"/>
              <a:t>Back to the Real </a:t>
            </a:r>
            <a:r>
              <a:rPr lang="sv-SE" dirty="0"/>
              <a:t>W</a:t>
            </a:r>
            <a:r>
              <a:rPr lang="sv-SE" dirty="0" smtClean="0"/>
              <a:t>orld: Classification</a:t>
            </a:r>
            <a:endParaRPr lang="sv-SE" dirty="0"/>
          </a:p>
        </p:txBody>
      </p:sp>
      <p:grpSp>
        <p:nvGrpSpPr>
          <p:cNvPr id="3" name="Group 36"/>
          <p:cNvGrpSpPr>
            <a:grpSpLocks/>
          </p:cNvGrpSpPr>
          <p:nvPr/>
        </p:nvGrpSpPr>
        <p:grpSpPr bwMode="auto">
          <a:xfrm>
            <a:off x="6217146" y="2912685"/>
            <a:ext cx="455540" cy="395477"/>
            <a:chOff x="1459" y="1674"/>
            <a:chExt cx="210" cy="549"/>
          </a:xfrm>
        </p:grpSpPr>
        <p:grpSp>
          <p:nvGrpSpPr>
            <p:cNvPr id="4" name="Group 37"/>
            <p:cNvGrpSpPr>
              <a:grpSpLocks/>
            </p:cNvGrpSpPr>
            <p:nvPr/>
          </p:nvGrpSpPr>
          <p:grpSpPr bwMode="auto">
            <a:xfrm>
              <a:off x="1489" y="1674"/>
              <a:ext cx="115" cy="95"/>
              <a:chOff x="1489" y="1674"/>
              <a:chExt cx="115" cy="95"/>
            </a:xfrm>
          </p:grpSpPr>
          <p:sp>
            <p:nvSpPr>
              <p:cNvPr id="12" name="Freeform 38"/>
              <p:cNvSpPr>
                <a:spLocks/>
              </p:cNvSpPr>
              <p:nvPr/>
            </p:nvSpPr>
            <p:spPr bwMode="auto">
              <a:xfrm>
                <a:off x="1530" y="1712"/>
                <a:ext cx="37" cy="57"/>
              </a:xfrm>
              <a:custGeom>
                <a:avLst/>
                <a:gdLst>
                  <a:gd name="T0" fmla="*/ 12 w 37"/>
                  <a:gd name="T1" fmla="*/ 52 h 57"/>
                  <a:gd name="T2" fmla="*/ 12 w 37"/>
                  <a:gd name="T3" fmla="*/ 44 h 57"/>
                  <a:gd name="T4" fmla="*/ 10 w 37"/>
                  <a:gd name="T5" fmla="*/ 35 h 57"/>
                  <a:gd name="T6" fmla="*/ 6 w 37"/>
                  <a:gd name="T7" fmla="*/ 29 h 57"/>
                  <a:gd name="T8" fmla="*/ 0 w 37"/>
                  <a:gd name="T9" fmla="*/ 20 h 57"/>
                  <a:gd name="T10" fmla="*/ 0 w 37"/>
                  <a:gd name="T11" fmla="*/ 14 h 57"/>
                  <a:gd name="T12" fmla="*/ 5 w 37"/>
                  <a:gd name="T13" fmla="*/ 6 h 57"/>
                  <a:gd name="T14" fmla="*/ 11 w 37"/>
                  <a:gd name="T15" fmla="*/ 1 h 57"/>
                  <a:gd name="T16" fmla="*/ 19 w 37"/>
                  <a:gd name="T17" fmla="*/ 0 h 57"/>
                  <a:gd name="T18" fmla="*/ 25 w 37"/>
                  <a:gd name="T19" fmla="*/ 1 h 57"/>
                  <a:gd name="T20" fmla="*/ 29 w 37"/>
                  <a:gd name="T21" fmla="*/ 2 h 57"/>
                  <a:gd name="T22" fmla="*/ 35 w 37"/>
                  <a:gd name="T23" fmla="*/ 7 h 57"/>
                  <a:gd name="T24" fmla="*/ 37 w 37"/>
                  <a:gd name="T25" fmla="*/ 14 h 57"/>
                  <a:gd name="T26" fmla="*/ 37 w 37"/>
                  <a:gd name="T27" fmla="*/ 20 h 57"/>
                  <a:gd name="T28" fmla="*/ 32 w 37"/>
                  <a:gd name="T29" fmla="*/ 27 h 57"/>
                  <a:gd name="T30" fmla="*/ 26 w 37"/>
                  <a:gd name="T31" fmla="*/ 35 h 57"/>
                  <a:gd name="T32" fmla="*/ 25 w 37"/>
                  <a:gd name="T33" fmla="*/ 44 h 57"/>
                  <a:gd name="T34" fmla="*/ 25 w 37"/>
                  <a:gd name="T35" fmla="*/ 47 h 57"/>
                  <a:gd name="T36" fmla="*/ 22 w 37"/>
                  <a:gd name="T37" fmla="*/ 54 h 57"/>
                  <a:gd name="T38" fmla="*/ 19 w 37"/>
                  <a:gd name="T39" fmla="*/ 57 h 57"/>
                  <a:gd name="T40" fmla="*/ 12 w 37"/>
                  <a:gd name="T41" fmla="*/ 52 h 5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7"/>
                  <a:gd name="T64" fmla="*/ 0 h 57"/>
                  <a:gd name="T65" fmla="*/ 37 w 37"/>
                  <a:gd name="T66" fmla="*/ 57 h 5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7" h="57">
                    <a:moveTo>
                      <a:pt x="12" y="52"/>
                    </a:moveTo>
                    <a:lnTo>
                      <a:pt x="12" y="44"/>
                    </a:lnTo>
                    <a:lnTo>
                      <a:pt x="10" y="35"/>
                    </a:lnTo>
                    <a:lnTo>
                      <a:pt x="6" y="29"/>
                    </a:lnTo>
                    <a:lnTo>
                      <a:pt x="0" y="20"/>
                    </a:lnTo>
                    <a:lnTo>
                      <a:pt x="0" y="14"/>
                    </a:lnTo>
                    <a:lnTo>
                      <a:pt x="5" y="6"/>
                    </a:lnTo>
                    <a:lnTo>
                      <a:pt x="11" y="1"/>
                    </a:lnTo>
                    <a:lnTo>
                      <a:pt x="19" y="0"/>
                    </a:lnTo>
                    <a:lnTo>
                      <a:pt x="25" y="1"/>
                    </a:lnTo>
                    <a:lnTo>
                      <a:pt x="29" y="2"/>
                    </a:lnTo>
                    <a:lnTo>
                      <a:pt x="35" y="7"/>
                    </a:lnTo>
                    <a:lnTo>
                      <a:pt x="37" y="14"/>
                    </a:lnTo>
                    <a:lnTo>
                      <a:pt x="37" y="20"/>
                    </a:lnTo>
                    <a:lnTo>
                      <a:pt x="32" y="27"/>
                    </a:lnTo>
                    <a:lnTo>
                      <a:pt x="26" y="35"/>
                    </a:lnTo>
                    <a:lnTo>
                      <a:pt x="25" y="44"/>
                    </a:lnTo>
                    <a:lnTo>
                      <a:pt x="25" y="47"/>
                    </a:lnTo>
                    <a:lnTo>
                      <a:pt x="22" y="54"/>
                    </a:lnTo>
                    <a:lnTo>
                      <a:pt x="19" y="57"/>
                    </a:lnTo>
                    <a:lnTo>
                      <a:pt x="12" y="52"/>
                    </a:lnTo>
                    <a:close/>
                  </a:path>
                </a:pathLst>
              </a:custGeom>
              <a:solidFill>
                <a:srgbClr val="FFFF00"/>
              </a:solidFill>
              <a:ln w="4763">
                <a:solidFill>
                  <a:srgbClr val="000000"/>
                </a:solidFill>
                <a:round/>
                <a:headEnd/>
                <a:tailEnd/>
              </a:ln>
            </p:spPr>
            <p:txBody>
              <a:bodyPr wrap="none" lIns="0" tIns="0" rIns="0" bIns="0">
                <a:spAutoFit/>
              </a:bodyPr>
              <a:lstStyle/>
              <a:p>
                <a:endParaRPr lang="sv-SE"/>
              </a:p>
            </p:txBody>
          </p:sp>
          <p:sp>
            <p:nvSpPr>
              <p:cNvPr id="13" name="Freeform 39"/>
              <p:cNvSpPr>
                <a:spLocks/>
              </p:cNvSpPr>
              <p:nvPr/>
            </p:nvSpPr>
            <p:spPr bwMode="auto">
              <a:xfrm>
                <a:off x="1489" y="1708"/>
                <a:ext cx="28" cy="11"/>
              </a:xfrm>
              <a:custGeom>
                <a:avLst/>
                <a:gdLst>
                  <a:gd name="T0" fmla="*/ 28 w 28"/>
                  <a:gd name="T1" fmla="*/ 11 h 11"/>
                  <a:gd name="T2" fmla="*/ 3 w 28"/>
                  <a:gd name="T3" fmla="*/ 8 h 11"/>
                  <a:gd name="T4" fmla="*/ 0 w 28"/>
                  <a:gd name="T5" fmla="*/ 4 h 11"/>
                  <a:gd name="T6" fmla="*/ 2 w 28"/>
                  <a:gd name="T7" fmla="*/ 0 h 11"/>
                  <a:gd name="T8" fmla="*/ 7 w 28"/>
                  <a:gd name="T9" fmla="*/ 0 h 11"/>
                  <a:gd name="T10" fmla="*/ 28 w 28"/>
                  <a:gd name="T11" fmla="*/ 11 h 11"/>
                  <a:gd name="T12" fmla="*/ 0 60000 65536"/>
                  <a:gd name="T13" fmla="*/ 0 60000 65536"/>
                  <a:gd name="T14" fmla="*/ 0 60000 65536"/>
                  <a:gd name="T15" fmla="*/ 0 60000 65536"/>
                  <a:gd name="T16" fmla="*/ 0 60000 65536"/>
                  <a:gd name="T17" fmla="*/ 0 60000 65536"/>
                  <a:gd name="T18" fmla="*/ 0 w 28"/>
                  <a:gd name="T19" fmla="*/ 0 h 11"/>
                  <a:gd name="T20" fmla="*/ 28 w 28"/>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28" h="11">
                    <a:moveTo>
                      <a:pt x="28" y="11"/>
                    </a:moveTo>
                    <a:lnTo>
                      <a:pt x="3" y="8"/>
                    </a:lnTo>
                    <a:lnTo>
                      <a:pt x="0" y="4"/>
                    </a:lnTo>
                    <a:lnTo>
                      <a:pt x="2" y="0"/>
                    </a:lnTo>
                    <a:lnTo>
                      <a:pt x="7" y="0"/>
                    </a:lnTo>
                    <a:lnTo>
                      <a:pt x="28"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p>
                <a:endParaRPr lang="sv-SE"/>
              </a:p>
            </p:txBody>
          </p:sp>
          <p:sp>
            <p:nvSpPr>
              <p:cNvPr id="14" name="Freeform 40"/>
              <p:cNvSpPr>
                <a:spLocks/>
              </p:cNvSpPr>
              <p:nvPr/>
            </p:nvSpPr>
            <p:spPr bwMode="auto">
              <a:xfrm>
                <a:off x="1517" y="1678"/>
                <a:ext cx="13" cy="19"/>
              </a:xfrm>
              <a:custGeom>
                <a:avLst/>
                <a:gdLst>
                  <a:gd name="T0" fmla="*/ 13 w 13"/>
                  <a:gd name="T1" fmla="*/ 19 h 19"/>
                  <a:gd name="T2" fmla="*/ 0 w 13"/>
                  <a:gd name="T3" fmla="*/ 6 h 19"/>
                  <a:gd name="T4" fmla="*/ 2 w 13"/>
                  <a:gd name="T5" fmla="*/ 3 h 19"/>
                  <a:gd name="T6" fmla="*/ 7 w 13"/>
                  <a:gd name="T7" fmla="*/ 0 h 19"/>
                  <a:gd name="T8" fmla="*/ 10 w 13"/>
                  <a:gd name="T9" fmla="*/ 4 h 19"/>
                  <a:gd name="T10" fmla="*/ 13 w 13"/>
                  <a:gd name="T11" fmla="*/ 19 h 19"/>
                  <a:gd name="T12" fmla="*/ 0 60000 65536"/>
                  <a:gd name="T13" fmla="*/ 0 60000 65536"/>
                  <a:gd name="T14" fmla="*/ 0 60000 65536"/>
                  <a:gd name="T15" fmla="*/ 0 60000 65536"/>
                  <a:gd name="T16" fmla="*/ 0 60000 65536"/>
                  <a:gd name="T17" fmla="*/ 0 60000 65536"/>
                  <a:gd name="T18" fmla="*/ 0 w 13"/>
                  <a:gd name="T19" fmla="*/ 0 h 19"/>
                  <a:gd name="T20" fmla="*/ 13 w 13"/>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13" h="19">
                    <a:moveTo>
                      <a:pt x="13" y="19"/>
                    </a:moveTo>
                    <a:lnTo>
                      <a:pt x="0" y="6"/>
                    </a:lnTo>
                    <a:lnTo>
                      <a:pt x="2" y="3"/>
                    </a:lnTo>
                    <a:lnTo>
                      <a:pt x="7" y="0"/>
                    </a:lnTo>
                    <a:lnTo>
                      <a:pt x="10" y="4"/>
                    </a:lnTo>
                    <a:lnTo>
                      <a:pt x="13" y="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p>
                <a:endParaRPr lang="sv-SE"/>
              </a:p>
            </p:txBody>
          </p:sp>
          <p:sp>
            <p:nvSpPr>
              <p:cNvPr id="15" name="Freeform 41"/>
              <p:cNvSpPr>
                <a:spLocks/>
              </p:cNvSpPr>
              <p:nvPr/>
            </p:nvSpPr>
            <p:spPr bwMode="auto">
              <a:xfrm>
                <a:off x="1557" y="1674"/>
                <a:ext cx="10" cy="22"/>
              </a:xfrm>
              <a:custGeom>
                <a:avLst/>
                <a:gdLst>
                  <a:gd name="T0" fmla="*/ 2 w 10"/>
                  <a:gd name="T1" fmla="*/ 22 h 22"/>
                  <a:gd name="T2" fmla="*/ 0 w 10"/>
                  <a:gd name="T3" fmla="*/ 5 h 22"/>
                  <a:gd name="T4" fmla="*/ 5 w 10"/>
                  <a:gd name="T5" fmla="*/ 0 h 22"/>
                  <a:gd name="T6" fmla="*/ 10 w 10"/>
                  <a:gd name="T7" fmla="*/ 2 h 22"/>
                  <a:gd name="T8" fmla="*/ 9 w 10"/>
                  <a:gd name="T9" fmla="*/ 7 h 22"/>
                  <a:gd name="T10" fmla="*/ 2 w 10"/>
                  <a:gd name="T11" fmla="*/ 22 h 22"/>
                  <a:gd name="T12" fmla="*/ 0 60000 65536"/>
                  <a:gd name="T13" fmla="*/ 0 60000 65536"/>
                  <a:gd name="T14" fmla="*/ 0 60000 65536"/>
                  <a:gd name="T15" fmla="*/ 0 60000 65536"/>
                  <a:gd name="T16" fmla="*/ 0 60000 65536"/>
                  <a:gd name="T17" fmla="*/ 0 60000 65536"/>
                  <a:gd name="T18" fmla="*/ 0 w 10"/>
                  <a:gd name="T19" fmla="*/ 0 h 22"/>
                  <a:gd name="T20" fmla="*/ 10 w 10"/>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10" h="22">
                    <a:moveTo>
                      <a:pt x="2" y="22"/>
                    </a:moveTo>
                    <a:lnTo>
                      <a:pt x="0" y="5"/>
                    </a:lnTo>
                    <a:lnTo>
                      <a:pt x="5" y="0"/>
                    </a:lnTo>
                    <a:lnTo>
                      <a:pt x="10" y="2"/>
                    </a:lnTo>
                    <a:lnTo>
                      <a:pt x="9" y="7"/>
                    </a:lnTo>
                    <a:lnTo>
                      <a:pt x="2"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p>
                <a:endParaRPr lang="sv-SE"/>
              </a:p>
            </p:txBody>
          </p:sp>
          <p:sp>
            <p:nvSpPr>
              <p:cNvPr id="16" name="Freeform 42"/>
              <p:cNvSpPr>
                <a:spLocks/>
              </p:cNvSpPr>
              <p:nvPr/>
            </p:nvSpPr>
            <p:spPr bwMode="auto">
              <a:xfrm>
                <a:off x="1577" y="1691"/>
                <a:ext cx="27" cy="13"/>
              </a:xfrm>
              <a:custGeom>
                <a:avLst/>
                <a:gdLst>
                  <a:gd name="T0" fmla="*/ 0 w 27"/>
                  <a:gd name="T1" fmla="*/ 13 h 13"/>
                  <a:gd name="T2" fmla="*/ 19 w 27"/>
                  <a:gd name="T3" fmla="*/ 0 h 13"/>
                  <a:gd name="T4" fmla="*/ 27 w 27"/>
                  <a:gd name="T5" fmla="*/ 3 h 13"/>
                  <a:gd name="T6" fmla="*/ 27 w 27"/>
                  <a:gd name="T7" fmla="*/ 7 h 13"/>
                  <a:gd name="T8" fmla="*/ 22 w 27"/>
                  <a:gd name="T9" fmla="*/ 10 h 13"/>
                  <a:gd name="T10" fmla="*/ 0 w 27"/>
                  <a:gd name="T11" fmla="*/ 13 h 13"/>
                  <a:gd name="T12" fmla="*/ 0 60000 65536"/>
                  <a:gd name="T13" fmla="*/ 0 60000 65536"/>
                  <a:gd name="T14" fmla="*/ 0 60000 65536"/>
                  <a:gd name="T15" fmla="*/ 0 60000 65536"/>
                  <a:gd name="T16" fmla="*/ 0 60000 65536"/>
                  <a:gd name="T17" fmla="*/ 0 60000 65536"/>
                  <a:gd name="T18" fmla="*/ 0 w 27"/>
                  <a:gd name="T19" fmla="*/ 0 h 13"/>
                  <a:gd name="T20" fmla="*/ 27 w 27"/>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27" h="13">
                    <a:moveTo>
                      <a:pt x="0" y="13"/>
                    </a:moveTo>
                    <a:lnTo>
                      <a:pt x="19" y="0"/>
                    </a:lnTo>
                    <a:lnTo>
                      <a:pt x="27" y="3"/>
                    </a:lnTo>
                    <a:lnTo>
                      <a:pt x="27" y="7"/>
                    </a:lnTo>
                    <a:lnTo>
                      <a:pt x="22" y="10"/>
                    </a:lnTo>
                    <a:lnTo>
                      <a:pt x="0"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p>
                <a:endParaRPr lang="sv-SE"/>
              </a:p>
            </p:txBody>
          </p:sp>
        </p:grpSp>
        <p:grpSp>
          <p:nvGrpSpPr>
            <p:cNvPr id="5" name="Group 43"/>
            <p:cNvGrpSpPr>
              <a:grpSpLocks/>
            </p:cNvGrpSpPr>
            <p:nvPr/>
          </p:nvGrpSpPr>
          <p:grpSpPr bwMode="auto">
            <a:xfrm>
              <a:off x="1459" y="1706"/>
              <a:ext cx="210" cy="517"/>
              <a:chOff x="1459" y="1706"/>
              <a:chExt cx="210" cy="517"/>
            </a:xfrm>
          </p:grpSpPr>
          <p:sp>
            <p:nvSpPr>
              <p:cNvPr id="6" name="Freeform 44"/>
              <p:cNvSpPr>
                <a:spLocks/>
              </p:cNvSpPr>
              <p:nvPr/>
            </p:nvSpPr>
            <p:spPr bwMode="auto">
              <a:xfrm>
                <a:off x="1496" y="1792"/>
                <a:ext cx="106" cy="90"/>
              </a:xfrm>
              <a:custGeom>
                <a:avLst/>
                <a:gdLst>
                  <a:gd name="T0" fmla="*/ 70 w 106"/>
                  <a:gd name="T1" fmla="*/ 25 h 90"/>
                  <a:gd name="T2" fmla="*/ 56 w 106"/>
                  <a:gd name="T3" fmla="*/ 9 h 90"/>
                  <a:gd name="T4" fmla="*/ 44 w 106"/>
                  <a:gd name="T5" fmla="*/ 0 h 90"/>
                  <a:gd name="T6" fmla="*/ 28 w 106"/>
                  <a:gd name="T7" fmla="*/ 0 h 90"/>
                  <a:gd name="T8" fmla="*/ 10 w 106"/>
                  <a:gd name="T9" fmla="*/ 5 h 90"/>
                  <a:gd name="T10" fmla="*/ 3 w 106"/>
                  <a:gd name="T11" fmla="*/ 15 h 90"/>
                  <a:gd name="T12" fmla="*/ 0 w 106"/>
                  <a:gd name="T13" fmla="*/ 29 h 90"/>
                  <a:gd name="T14" fmla="*/ 3 w 106"/>
                  <a:gd name="T15" fmla="*/ 47 h 90"/>
                  <a:gd name="T16" fmla="*/ 14 w 106"/>
                  <a:gd name="T17" fmla="*/ 67 h 90"/>
                  <a:gd name="T18" fmla="*/ 31 w 106"/>
                  <a:gd name="T19" fmla="*/ 80 h 90"/>
                  <a:gd name="T20" fmla="*/ 45 w 106"/>
                  <a:gd name="T21" fmla="*/ 87 h 90"/>
                  <a:gd name="T22" fmla="*/ 61 w 106"/>
                  <a:gd name="T23" fmla="*/ 90 h 90"/>
                  <a:gd name="T24" fmla="*/ 71 w 106"/>
                  <a:gd name="T25" fmla="*/ 86 h 90"/>
                  <a:gd name="T26" fmla="*/ 79 w 106"/>
                  <a:gd name="T27" fmla="*/ 80 h 90"/>
                  <a:gd name="T28" fmla="*/ 83 w 106"/>
                  <a:gd name="T29" fmla="*/ 67 h 90"/>
                  <a:gd name="T30" fmla="*/ 81 w 106"/>
                  <a:gd name="T31" fmla="*/ 52 h 90"/>
                  <a:gd name="T32" fmla="*/ 78 w 106"/>
                  <a:gd name="T33" fmla="*/ 39 h 90"/>
                  <a:gd name="T34" fmla="*/ 103 w 106"/>
                  <a:gd name="T35" fmla="*/ 25 h 90"/>
                  <a:gd name="T36" fmla="*/ 106 w 106"/>
                  <a:gd name="T37" fmla="*/ 20 h 90"/>
                  <a:gd name="T38" fmla="*/ 103 w 106"/>
                  <a:gd name="T39" fmla="*/ 17 h 90"/>
                  <a:gd name="T40" fmla="*/ 74 w 106"/>
                  <a:gd name="T41" fmla="*/ 32 h 90"/>
                  <a:gd name="T42" fmla="*/ 70 w 106"/>
                  <a:gd name="T43" fmla="*/ 25 h 9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90"/>
                  <a:gd name="T68" fmla="*/ 106 w 106"/>
                  <a:gd name="T69" fmla="*/ 90 h 9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90">
                    <a:moveTo>
                      <a:pt x="70" y="25"/>
                    </a:moveTo>
                    <a:lnTo>
                      <a:pt x="56" y="9"/>
                    </a:lnTo>
                    <a:lnTo>
                      <a:pt x="44" y="0"/>
                    </a:lnTo>
                    <a:lnTo>
                      <a:pt x="28" y="0"/>
                    </a:lnTo>
                    <a:lnTo>
                      <a:pt x="10" y="5"/>
                    </a:lnTo>
                    <a:lnTo>
                      <a:pt x="3" y="15"/>
                    </a:lnTo>
                    <a:lnTo>
                      <a:pt x="0" y="29"/>
                    </a:lnTo>
                    <a:lnTo>
                      <a:pt x="3" y="47"/>
                    </a:lnTo>
                    <a:lnTo>
                      <a:pt x="14" y="67"/>
                    </a:lnTo>
                    <a:lnTo>
                      <a:pt x="31" y="80"/>
                    </a:lnTo>
                    <a:lnTo>
                      <a:pt x="45" y="87"/>
                    </a:lnTo>
                    <a:lnTo>
                      <a:pt x="61" y="90"/>
                    </a:lnTo>
                    <a:lnTo>
                      <a:pt x="71" y="86"/>
                    </a:lnTo>
                    <a:lnTo>
                      <a:pt x="79" y="80"/>
                    </a:lnTo>
                    <a:lnTo>
                      <a:pt x="83" y="67"/>
                    </a:lnTo>
                    <a:lnTo>
                      <a:pt x="81" y="52"/>
                    </a:lnTo>
                    <a:lnTo>
                      <a:pt x="78" y="39"/>
                    </a:lnTo>
                    <a:lnTo>
                      <a:pt x="103" y="25"/>
                    </a:lnTo>
                    <a:lnTo>
                      <a:pt x="106" y="20"/>
                    </a:lnTo>
                    <a:lnTo>
                      <a:pt x="103" y="17"/>
                    </a:lnTo>
                    <a:lnTo>
                      <a:pt x="74" y="32"/>
                    </a:lnTo>
                    <a:lnTo>
                      <a:pt x="70"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p>
                <a:endParaRPr lang="sv-SE"/>
              </a:p>
            </p:txBody>
          </p:sp>
          <p:sp>
            <p:nvSpPr>
              <p:cNvPr id="7" name="Freeform 45"/>
              <p:cNvSpPr>
                <a:spLocks/>
              </p:cNvSpPr>
              <p:nvPr/>
            </p:nvSpPr>
            <p:spPr bwMode="auto">
              <a:xfrm>
                <a:off x="1572" y="1706"/>
                <a:ext cx="93" cy="202"/>
              </a:xfrm>
              <a:custGeom>
                <a:avLst/>
                <a:gdLst>
                  <a:gd name="T0" fmla="*/ 25 w 93"/>
                  <a:gd name="T1" fmla="*/ 170 h 202"/>
                  <a:gd name="T2" fmla="*/ 9 w 93"/>
                  <a:gd name="T3" fmla="*/ 182 h 202"/>
                  <a:gd name="T4" fmla="*/ 4 w 93"/>
                  <a:gd name="T5" fmla="*/ 185 h 202"/>
                  <a:gd name="T6" fmla="*/ 0 w 93"/>
                  <a:gd name="T7" fmla="*/ 193 h 202"/>
                  <a:gd name="T8" fmla="*/ 5 w 93"/>
                  <a:gd name="T9" fmla="*/ 201 h 202"/>
                  <a:gd name="T10" fmla="*/ 10 w 93"/>
                  <a:gd name="T11" fmla="*/ 202 h 202"/>
                  <a:gd name="T12" fmla="*/ 25 w 93"/>
                  <a:gd name="T13" fmla="*/ 197 h 202"/>
                  <a:gd name="T14" fmla="*/ 49 w 93"/>
                  <a:gd name="T15" fmla="*/ 182 h 202"/>
                  <a:gd name="T16" fmla="*/ 70 w 93"/>
                  <a:gd name="T17" fmla="*/ 162 h 202"/>
                  <a:gd name="T18" fmla="*/ 92 w 93"/>
                  <a:gd name="T19" fmla="*/ 141 h 202"/>
                  <a:gd name="T20" fmla="*/ 93 w 93"/>
                  <a:gd name="T21" fmla="*/ 132 h 202"/>
                  <a:gd name="T22" fmla="*/ 93 w 93"/>
                  <a:gd name="T23" fmla="*/ 107 h 202"/>
                  <a:gd name="T24" fmla="*/ 87 w 93"/>
                  <a:gd name="T25" fmla="*/ 68 h 202"/>
                  <a:gd name="T26" fmla="*/ 90 w 93"/>
                  <a:gd name="T27" fmla="*/ 46 h 202"/>
                  <a:gd name="T28" fmla="*/ 93 w 93"/>
                  <a:gd name="T29" fmla="*/ 37 h 202"/>
                  <a:gd name="T30" fmla="*/ 89 w 93"/>
                  <a:gd name="T31" fmla="*/ 33 h 202"/>
                  <a:gd name="T32" fmla="*/ 80 w 93"/>
                  <a:gd name="T33" fmla="*/ 28 h 202"/>
                  <a:gd name="T34" fmla="*/ 73 w 93"/>
                  <a:gd name="T35" fmla="*/ 26 h 202"/>
                  <a:gd name="T36" fmla="*/ 78 w 93"/>
                  <a:gd name="T37" fmla="*/ 3 h 202"/>
                  <a:gd name="T38" fmla="*/ 75 w 93"/>
                  <a:gd name="T39" fmla="*/ 0 h 202"/>
                  <a:gd name="T40" fmla="*/ 70 w 93"/>
                  <a:gd name="T41" fmla="*/ 1 h 202"/>
                  <a:gd name="T42" fmla="*/ 68 w 93"/>
                  <a:gd name="T43" fmla="*/ 27 h 202"/>
                  <a:gd name="T44" fmla="*/ 64 w 93"/>
                  <a:gd name="T45" fmla="*/ 35 h 202"/>
                  <a:gd name="T46" fmla="*/ 63 w 93"/>
                  <a:gd name="T47" fmla="*/ 38 h 202"/>
                  <a:gd name="T48" fmla="*/ 53 w 93"/>
                  <a:gd name="T49" fmla="*/ 35 h 202"/>
                  <a:gd name="T50" fmla="*/ 45 w 93"/>
                  <a:gd name="T51" fmla="*/ 35 h 202"/>
                  <a:gd name="T52" fmla="*/ 45 w 93"/>
                  <a:gd name="T53" fmla="*/ 40 h 202"/>
                  <a:gd name="T54" fmla="*/ 50 w 93"/>
                  <a:gd name="T55" fmla="*/ 43 h 202"/>
                  <a:gd name="T56" fmla="*/ 60 w 93"/>
                  <a:gd name="T57" fmla="*/ 43 h 202"/>
                  <a:gd name="T58" fmla="*/ 65 w 93"/>
                  <a:gd name="T59" fmla="*/ 47 h 202"/>
                  <a:gd name="T60" fmla="*/ 70 w 93"/>
                  <a:gd name="T61" fmla="*/ 55 h 202"/>
                  <a:gd name="T62" fmla="*/ 77 w 93"/>
                  <a:gd name="T63" fmla="*/ 67 h 202"/>
                  <a:gd name="T64" fmla="*/ 80 w 93"/>
                  <a:gd name="T65" fmla="*/ 92 h 202"/>
                  <a:gd name="T66" fmla="*/ 80 w 93"/>
                  <a:gd name="T67" fmla="*/ 115 h 202"/>
                  <a:gd name="T68" fmla="*/ 78 w 93"/>
                  <a:gd name="T69" fmla="*/ 133 h 202"/>
                  <a:gd name="T70" fmla="*/ 72 w 93"/>
                  <a:gd name="T71" fmla="*/ 141 h 202"/>
                  <a:gd name="T72" fmla="*/ 54 w 93"/>
                  <a:gd name="T73" fmla="*/ 152 h 202"/>
                  <a:gd name="T74" fmla="*/ 34 w 93"/>
                  <a:gd name="T75" fmla="*/ 162 h 202"/>
                  <a:gd name="T76" fmla="*/ 25 w 93"/>
                  <a:gd name="T77" fmla="*/ 170 h 20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3"/>
                  <a:gd name="T118" fmla="*/ 0 h 202"/>
                  <a:gd name="T119" fmla="*/ 93 w 93"/>
                  <a:gd name="T120" fmla="*/ 202 h 20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3" h="202">
                    <a:moveTo>
                      <a:pt x="25" y="170"/>
                    </a:moveTo>
                    <a:lnTo>
                      <a:pt x="9" y="182"/>
                    </a:lnTo>
                    <a:lnTo>
                      <a:pt x="4" y="185"/>
                    </a:lnTo>
                    <a:lnTo>
                      <a:pt x="0" y="193"/>
                    </a:lnTo>
                    <a:lnTo>
                      <a:pt x="5" y="201"/>
                    </a:lnTo>
                    <a:lnTo>
                      <a:pt x="10" y="202"/>
                    </a:lnTo>
                    <a:lnTo>
                      <a:pt x="25" y="197"/>
                    </a:lnTo>
                    <a:lnTo>
                      <a:pt x="49" y="182"/>
                    </a:lnTo>
                    <a:lnTo>
                      <a:pt x="70" y="162"/>
                    </a:lnTo>
                    <a:lnTo>
                      <a:pt x="92" y="141"/>
                    </a:lnTo>
                    <a:lnTo>
                      <a:pt x="93" y="132"/>
                    </a:lnTo>
                    <a:lnTo>
                      <a:pt x="93" y="107"/>
                    </a:lnTo>
                    <a:lnTo>
                      <a:pt x="87" y="68"/>
                    </a:lnTo>
                    <a:lnTo>
                      <a:pt x="90" y="46"/>
                    </a:lnTo>
                    <a:lnTo>
                      <a:pt x="93" y="37"/>
                    </a:lnTo>
                    <a:lnTo>
                      <a:pt x="89" y="33"/>
                    </a:lnTo>
                    <a:lnTo>
                      <a:pt x="80" y="28"/>
                    </a:lnTo>
                    <a:lnTo>
                      <a:pt x="73" y="26"/>
                    </a:lnTo>
                    <a:lnTo>
                      <a:pt x="78" y="3"/>
                    </a:lnTo>
                    <a:lnTo>
                      <a:pt x="75" y="0"/>
                    </a:lnTo>
                    <a:lnTo>
                      <a:pt x="70" y="1"/>
                    </a:lnTo>
                    <a:lnTo>
                      <a:pt x="68" y="27"/>
                    </a:lnTo>
                    <a:lnTo>
                      <a:pt x="64" y="35"/>
                    </a:lnTo>
                    <a:lnTo>
                      <a:pt x="63" y="38"/>
                    </a:lnTo>
                    <a:lnTo>
                      <a:pt x="53" y="35"/>
                    </a:lnTo>
                    <a:lnTo>
                      <a:pt x="45" y="35"/>
                    </a:lnTo>
                    <a:lnTo>
                      <a:pt x="45" y="40"/>
                    </a:lnTo>
                    <a:lnTo>
                      <a:pt x="50" y="43"/>
                    </a:lnTo>
                    <a:lnTo>
                      <a:pt x="60" y="43"/>
                    </a:lnTo>
                    <a:lnTo>
                      <a:pt x="65" y="47"/>
                    </a:lnTo>
                    <a:lnTo>
                      <a:pt x="70" y="55"/>
                    </a:lnTo>
                    <a:lnTo>
                      <a:pt x="77" y="67"/>
                    </a:lnTo>
                    <a:lnTo>
                      <a:pt x="80" y="92"/>
                    </a:lnTo>
                    <a:lnTo>
                      <a:pt x="80" y="115"/>
                    </a:lnTo>
                    <a:lnTo>
                      <a:pt x="78" y="133"/>
                    </a:lnTo>
                    <a:lnTo>
                      <a:pt x="72" y="141"/>
                    </a:lnTo>
                    <a:lnTo>
                      <a:pt x="54" y="152"/>
                    </a:lnTo>
                    <a:lnTo>
                      <a:pt x="34" y="162"/>
                    </a:lnTo>
                    <a:lnTo>
                      <a:pt x="25" y="17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p>
                <a:endParaRPr lang="sv-SE"/>
              </a:p>
            </p:txBody>
          </p:sp>
          <p:sp>
            <p:nvSpPr>
              <p:cNvPr id="8" name="Freeform 46"/>
              <p:cNvSpPr>
                <a:spLocks/>
              </p:cNvSpPr>
              <p:nvPr/>
            </p:nvSpPr>
            <p:spPr bwMode="auto">
              <a:xfrm>
                <a:off x="1459" y="1892"/>
                <a:ext cx="85" cy="121"/>
              </a:xfrm>
              <a:custGeom>
                <a:avLst/>
                <a:gdLst>
                  <a:gd name="T0" fmla="*/ 85 w 85"/>
                  <a:gd name="T1" fmla="*/ 4 h 121"/>
                  <a:gd name="T2" fmla="*/ 76 w 85"/>
                  <a:gd name="T3" fmla="*/ 0 h 121"/>
                  <a:gd name="T4" fmla="*/ 56 w 85"/>
                  <a:gd name="T5" fmla="*/ 1 h 121"/>
                  <a:gd name="T6" fmla="*/ 38 w 85"/>
                  <a:gd name="T7" fmla="*/ 12 h 121"/>
                  <a:gd name="T8" fmla="*/ 15 w 85"/>
                  <a:gd name="T9" fmla="*/ 36 h 121"/>
                  <a:gd name="T10" fmla="*/ 1 w 85"/>
                  <a:gd name="T11" fmla="*/ 55 h 121"/>
                  <a:gd name="T12" fmla="*/ 0 w 85"/>
                  <a:gd name="T13" fmla="*/ 61 h 121"/>
                  <a:gd name="T14" fmla="*/ 7 w 85"/>
                  <a:gd name="T15" fmla="*/ 74 h 121"/>
                  <a:gd name="T16" fmla="*/ 21 w 85"/>
                  <a:gd name="T17" fmla="*/ 80 h 121"/>
                  <a:gd name="T18" fmla="*/ 38 w 85"/>
                  <a:gd name="T19" fmla="*/ 86 h 121"/>
                  <a:gd name="T20" fmla="*/ 52 w 85"/>
                  <a:gd name="T21" fmla="*/ 90 h 121"/>
                  <a:gd name="T22" fmla="*/ 60 w 85"/>
                  <a:gd name="T23" fmla="*/ 95 h 121"/>
                  <a:gd name="T24" fmla="*/ 56 w 85"/>
                  <a:gd name="T25" fmla="*/ 102 h 121"/>
                  <a:gd name="T26" fmla="*/ 46 w 85"/>
                  <a:gd name="T27" fmla="*/ 111 h 121"/>
                  <a:gd name="T28" fmla="*/ 33 w 85"/>
                  <a:gd name="T29" fmla="*/ 112 h 121"/>
                  <a:gd name="T30" fmla="*/ 23 w 85"/>
                  <a:gd name="T31" fmla="*/ 110 h 121"/>
                  <a:gd name="T32" fmla="*/ 18 w 85"/>
                  <a:gd name="T33" fmla="*/ 112 h 121"/>
                  <a:gd name="T34" fmla="*/ 18 w 85"/>
                  <a:gd name="T35" fmla="*/ 117 h 121"/>
                  <a:gd name="T36" fmla="*/ 30 w 85"/>
                  <a:gd name="T37" fmla="*/ 121 h 121"/>
                  <a:gd name="T38" fmla="*/ 46 w 85"/>
                  <a:gd name="T39" fmla="*/ 121 h 121"/>
                  <a:gd name="T40" fmla="*/ 60 w 85"/>
                  <a:gd name="T41" fmla="*/ 117 h 121"/>
                  <a:gd name="T42" fmla="*/ 68 w 85"/>
                  <a:gd name="T43" fmla="*/ 112 h 121"/>
                  <a:gd name="T44" fmla="*/ 72 w 85"/>
                  <a:gd name="T45" fmla="*/ 105 h 121"/>
                  <a:gd name="T46" fmla="*/ 76 w 85"/>
                  <a:gd name="T47" fmla="*/ 96 h 121"/>
                  <a:gd name="T48" fmla="*/ 70 w 85"/>
                  <a:gd name="T49" fmla="*/ 89 h 121"/>
                  <a:gd name="T50" fmla="*/ 52 w 85"/>
                  <a:gd name="T51" fmla="*/ 84 h 121"/>
                  <a:gd name="T52" fmla="*/ 36 w 85"/>
                  <a:gd name="T53" fmla="*/ 79 h 121"/>
                  <a:gd name="T54" fmla="*/ 18 w 85"/>
                  <a:gd name="T55" fmla="*/ 71 h 121"/>
                  <a:gd name="T56" fmla="*/ 16 w 85"/>
                  <a:gd name="T57" fmla="*/ 64 h 121"/>
                  <a:gd name="T58" fmla="*/ 18 w 85"/>
                  <a:gd name="T59" fmla="*/ 51 h 121"/>
                  <a:gd name="T60" fmla="*/ 30 w 85"/>
                  <a:gd name="T61" fmla="*/ 36 h 121"/>
                  <a:gd name="T62" fmla="*/ 43 w 85"/>
                  <a:gd name="T63" fmla="*/ 27 h 121"/>
                  <a:gd name="T64" fmla="*/ 67 w 85"/>
                  <a:gd name="T65" fmla="*/ 20 h 121"/>
                  <a:gd name="T66" fmla="*/ 85 w 85"/>
                  <a:gd name="T67" fmla="*/ 17 h 121"/>
                  <a:gd name="T68" fmla="*/ 85 w 85"/>
                  <a:gd name="T69" fmla="*/ 9 h 121"/>
                  <a:gd name="T70" fmla="*/ 85 w 85"/>
                  <a:gd name="T71" fmla="*/ 4 h 12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5"/>
                  <a:gd name="T109" fmla="*/ 0 h 121"/>
                  <a:gd name="T110" fmla="*/ 85 w 85"/>
                  <a:gd name="T111" fmla="*/ 121 h 12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5" h="121">
                    <a:moveTo>
                      <a:pt x="85" y="4"/>
                    </a:moveTo>
                    <a:lnTo>
                      <a:pt x="76" y="0"/>
                    </a:lnTo>
                    <a:lnTo>
                      <a:pt x="56" y="1"/>
                    </a:lnTo>
                    <a:lnTo>
                      <a:pt x="38" y="12"/>
                    </a:lnTo>
                    <a:lnTo>
                      <a:pt x="15" y="36"/>
                    </a:lnTo>
                    <a:lnTo>
                      <a:pt x="1" y="55"/>
                    </a:lnTo>
                    <a:lnTo>
                      <a:pt x="0" y="61"/>
                    </a:lnTo>
                    <a:lnTo>
                      <a:pt x="7" y="74"/>
                    </a:lnTo>
                    <a:lnTo>
                      <a:pt x="21" y="80"/>
                    </a:lnTo>
                    <a:lnTo>
                      <a:pt x="38" y="86"/>
                    </a:lnTo>
                    <a:lnTo>
                      <a:pt x="52" y="90"/>
                    </a:lnTo>
                    <a:lnTo>
                      <a:pt x="60" y="95"/>
                    </a:lnTo>
                    <a:lnTo>
                      <a:pt x="56" y="102"/>
                    </a:lnTo>
                    <a:lnTo>
                      <a:pt x="46" y="111"/>
                    </a:lnTo>
                    <a:lnTo>
                      <a:pt x="33" y="112"/>
                    </a:lnTo>
                    <a:lnTo>
                      <a:pt x="23" y="110"/>
                    </a:lnTo>
                    <a:lnTo>
                      <a:pt x="18" y="112"/>
                    </a:lnTo>
                    <a:lnTo>
                      <a:pt x="18" y="117"/>
                    </a:lnTo>
                    <a:lnTo>
                      <a:pt x="30" y="121"/>
                    </a:lnTo>
                    <a:lnTo>
                      <a:pt x="46" y="121"/>
                    </a:lnTo>
                    <a:lnTo>
                      <a:pt x="60" y="117"/>
                    </a:lnTo>
                    <a:lnTo>
                      <a:pt x="68" y="112"/>
                    </a:lnTo>
                    <a:lnTo>
                      <a:pt x="72" y="105"/>
                    </a:lnTo>
                    <a:lnTo>
                      <a:pt x="76" y="96"/>
                    </a:lnTo>
                    <a:lnTo>
                      <a:pt x="70" y="89"/>
                    </a:lnTo>
                    <a:lnTo>
                      <a:pt x="52" y="84"/>
                    </a:lnTo>
                    <a:lnTo>
                      <a:pt x="36" y="79"/>
                    </a:lnTo>
                    <a:lnTo>
                      <a:pt x="18" y="71"/>
                    </a:lnTo>
                    <a:lnTo>
                      <a:pt x="16" y="64"/>
                    </a:lnTo>
                    <a:lnTo>
                      <a:pt x="18" y="51"/>
                    </a:lnTo>
                    <a:lnTo>
                      <a:pt x="30" y="36"/>
                    </a:lnTo>
                    <a:lnTo>
                      <a:pt x="43" y="27"/>
                    </a:lnTo>
                    <a:lnTo>
                      <a:pt x="67" y="20"/>
                    </a:lnTo>
                    <a:lnTo>
                      <a:pt x="85" y="17"/>
                    </a:lnTo>
                    <a:lnTo>
                      <a:pt x="85" y="9"/>
                    </a:lnTo>
                    <a:lnTo>
                      <a:pt x="85"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p>
                <a:endParaRPr lang="sv-SE"/>
              </a:p>
            </p:txBody>
          </p:sp>
          <p:sp>
            <p:nvSpPr>
              <p:cNvPr id="9" name="Freeform 47"/>
              <p:cNvSpPr>
                <a:spLocks/>
              </p:cNvSpPr>
              <p:nvPr/>
            </p:nvSpPr>
            <p:spPr bwMode="auto">
              <a:xfrm>
                <a:off x="1527" y="1886"/>
                <a:ext cx="79" cy="149"/>
              </a:xfrm>
              <a:custGeom>
                <a:avLst/>
                <a:gdLst>
                  <a:gd name="T0" fmla="*/ 69 w 79"/>
                  <a:gd name="T1" fmla="*/ 47 h 149"/>
                  <a:gd name="T2" fmla="*/ 60 w 79"/>
                  <a:gd name="T3" fmla="*/ 18 h 149"/>
                  <a:gd name="T4" fmla="*/ 52 w 79"/>
                  <a:gd name="T5" fmla="*/ 5 h 149"/>
                  <a:gd name="T6" fmla="*/ 32 w 79"/>
                  <a:gd name="T7" fmla="*/ 0 h 149"/>
                  <a:gd name="T8" fmla="*/ 13 w 79"/>
                  <a:gd name="T9" fmla="*/ 2 h 149"/>
                  <a:gd name="T10" fmla="*/ 4 w 79"/>
                  <a:gd name="T11" fmla="*/ 16 h 149"/>
                  <a:gd name="T12" fmla="*/ 7 w 79"/>
                  <a:gd name="T13" fmla="*/ 35 h 149"/>
                  <a:gd name="T14" fmla="*/ 10 w 79"/>
                  <a:gd name="T15" fmla="*/ 63 h 149"/>
                  <a:gd name="T16" fmla="*/ 10 w 79"/>
                  <a:gd name="T17" fmla="*/ 90 h 149"/>
                  <a:gd name="T18" fmla="*/ 4 w 79"/>
                  <a:gd name="T19" fmla="*/ 112 h 149"/>
                  <a:gd name="T20" fmla="*/ 0 w 79"/>
                  <a:gd name="T21" fmla="*/ 126 h 149"/>
                  <a:gd name="T22" fmla="*/ 3 w 79"/>
                  <a:gd name="T23" fmla="*/ 136 h 149"/>
                  <a:gd name="T24" fmla="*/ 13 w 79"/>
                  <a:gd name="T25" fmla="*/ 142 h 149"/>
                  <a:gd name="T26" fmla="*/ 23 w 79"/>
                  <a:gd name="T27" fmla="*/ 147 h 149"/>
                  <a:gd name="T28" fmla="*/ 35 w 79"/>
                  <a:gd name="T29" fmla="*/ 149 h 149"/>
                  <a:gd name="T30" fmla="*/ 50 w 79"/>
                  <a:gd name="T31" fmla="*/ 149 h 149"/>
                  <a:gd name="T32" fmla="*/ 67 w 79"/>
                  <a:gd name="T33" fmla="*/ 138 h 149"/>
                  <a:gd name="T34" fmla="*/ 79 w 79"/>
                  <a:gd name="T35" fmla="*/ 115 h 149"/>
                  <a:gd name="T36" fmla="*/ 78 w 79"/>
                  <a:gd name="T37" fmla="*/ 93 h 149"/>
                  <a:gd name="T38" fmla="*/ 70 w 79"/>
                  <a:gd name="T39" fmla="*/ 68 h 149"/>
                  <a:gd name="T40" fmla="*/ 69 w 79"/>
                  <a:gd name="T41" fmla="*/ 47 h 14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9"/>
                  <a:gd name="T64" fmla="*/ 0 h 149"/>
                  <a:gd name="T65" fmla="*/ 79 w 79"/>
                  <a:gd name="T66" fmla="*/ 149 h 14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9" h="149">
                    <a:moveTo>
                      <a:pt x="69" y="47"/>
                    </a:moveTo>
                    <a:lnTo>
                      <a:pt x="60" y="18"/>
                    </a:lnTo>
                    <a:lnTo>
                      <a:pt x="52" y="5"/>
                    </a:lnTo>
                    <a:lnTo>
                      <a:pt x="32" y="0"/>
                    </a:lnTo>
                    <a:lnTo>
                      <a:pt x="13" y="2"/>
                    </a:lnTo>
                    <a:lnTo>
                      <a:pt x="4" y="16"/>
                    </a:lnTo>
                    <a:lnTo>
                      <a:pt x="7" y="35"/>
                    </a:lnTo>
                    <a:lnTo>
                      <a:pt x="10" y="63"/>
                    </a:lnTo>
                    <a:lnTo>
                      <a:pt x="10" y="90"/>
                    </a:lnTo>
                    <a:lnTo>
                      <a:pt x="4" y="112"/>
                    </a:lnTo>
                    <a:lnTo>
                      <a:pt x="0" y="126"/>
                    </a:lnTo>
                    <a:lnTo>
                      <a:pt x="3" y="136"/>
                    </a:lnTo>
                    <a:lnTo>
                      <a:pt x="13" y="142"/>
                    </a:lnTo>
                    <a:lnTo>
                      <a:pt x="23" y="147"/>
                    </a:lnTo>
                    <a:lnTo>
                      <a:pt x="35" y="149"/>
                    </a:lnTo>
                    <a:lnTo>
                      <a:pt x="50" y="149"/>
                    </a:lnTo>
                    <a:lnTo>
                      <a:pt x="67" y="138"/>
                    </a:lnTo>
                    <a:lnTo>
                      <a:pt x="79" y="115"/>
                    </a:lnTo>
                    <a:lnTo>
                      <a:pt x="78" y="93"/>
                    </a:lnTo>
                    <a:lnTo>
                      <a:pt x="70" y="68"/>
                    </a:lnTo>
                    <a:lnTo>
                      <a:pt x="69" y="4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spAutoFit/>
              </a:bodyPr>
              <a:lstStyle/>
              <a:p>
                <a:endParaRPr lang="sv-SE"/>
              </a:p>
            </p:txBody>
          </p:sp>
          <p:sp>
            <p:nvSpPr>
              <p:cNvPr id="10" name="Freeform 48"/>
              <p:cNvSpPr>
                <a:spLocks/>
              </p:cNvSpPr>
              <p:nvPr/>
            </p:nvSpPr>
            <p:spPr bwMode="auto">
              <a:xfrm>
                <a:off x="1505" y="2007"/>
                <a:ext cx="60" cy="216"/>
              </a:xfrm>
              <a:custGeom>
                <a:avLst/>
                <a:gdLst>
                  <a:gd name="T0" fmla="*/ 56 w 60"/>
                  <a:gd name="T1" fmla="*/ 3 h 216"/>
                  <a:gd name="T2" fmla="*/ 41 w 60"/>
                  <a:gd name="T3" fmla="*/ 0 h 216"/>
                  <a:gd name="T4" fmla="*/ 32 w 60"/>
                  <a:gd name="T5" fmla="*/ 3 h 216"/>
                  <a:gd name="T6" fmla="*/ 29 w 60"/>
                  <a:gd name="T7" fmla="*/ 15 h 216"/>
                  <a:gd name="T8" fmla="*/ 32 w 60"/>
                  <a:gd name="T9" fmla="*/ 76 h 216"/>
                  <a:gd name="T10" fmla="*/ 32 w 60"/>
                  <a:gd name="T11" fmla="*/ 91 h 216"/>
                  <a:gd name="T12" fmla="*/ 26 w 60"/>
                  <a:gd name="T13" fmla="*/ 118 h 216"/>
                  <a:gd name="T14" fmla="*/ 25 w 60"/>
                  <a:gd name="T15" fmla="*/ 150 h 216"/>
                  <a:gd name="T16" fmla="*/ 29 w 60"/>
                  <a:gd name="T17" fmla="*/ 165 h 216"/>
                  <a:gd name="T18" fmla="*/ 25 w 60"/>
                  <a:gd name="T19" fmla="*/ 175 h 216"/>
                  <a:gd name="T20" fmla="*/ 6 w 60"/>
                  <a:gd name="T21" fmla="*/ 187 h 216"/>
                  <a:gd name="T22" fmla="*/ 0 w 60"/>
                  <a:gd name="T23" fmla="*/ 205 h 216"/>
                  <a:gd name="T24" fmla="*/ 0 w 60"/>
                  <a:gd name="T25" fmla="*/ 211 h 216"/>
                  <a:gd name="T26" fmla="*/ 15 w 60"/>
                  <a:gd name="T27" fmla="*/ 216 h 216"/>
                  <a:gd name="T28" fmla="*/ 19 w 60"/>
                  <a:gd name="T29" fmla="*/ 213 h 216"/>
                  <a:gd name="T30" fmla="*/ 20 w 60"/>
                  <a:gd name="T31" fmla="*/ 203 h 216"/>
                  <a:gd name="T32" fmla="*/ 25 w 60"/>
                  <a:gd name="T33" fmla="*/ 188 h 216"/>
                  <a:gd name="T34" fmla="*/ 31 w 60"/>
                  <a:gd name="T35" fmla="*/ 182 h 216"/>
                  <a:gd name="T36" fmla="*/ 39 w 60"/>
                  <a:gd name="T37" fmla="*/ 177 h 216"/>
                  <a:gd name="T38" fmla="*/ 45 w 60"/>
                  <a:gd name="T39" fmla="*/ 172 h 216"/>
                  <a:gd name="T40" fmla="*/ 47 w 60"/>
                  <a:gd name="T41" fmla="*/ 167 h 216"/>
                  <a:gd name="T42" fmla="*/ 42 w 60"/>
                  <a:gd name="T43" fmla="*/ 162 h 216"/>
                  <a:gd name="T44" fmla="*/ 39 w 60"/>
                  <a:gd name="T45" fmla="*/ 158 h 216"/>
                  <a:gd name="T46" fmla="*/ 35 w 60"/>
                  <a:gd name="T47" fmla="*/ 146 h 216"/>
                  <a:gd name="T48" fmla="*/ 39 w 60"/>
                  <a:gd name="T49" fmla="*/ 117 h 216"/>
                  <a:gd name="T50" fmla="*/ 47 w 60"/>
                  <a:gd name="T51" fmla="*/ 83 h 216"/>
                  <a:gd name="T52" fmla="*/ 56 w 60"/>
                  <a:gd name="T53" fmla="*/ 58 h 216"/>
                  <a:gd name="T54" fmla="*/ 60 w 60"/>
                  <a:gd name="T55" fmla="*/ 26 h 216"/>
                  <a:gd name="T56" fmla="*/ 56 w 60"/>
                  <a:gd name="T57" fmla="*/ 3 h 21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0"/>
                  <a:gd name="T88" fmla="*/ 0 h 216"/>
                  <a:gd name="T89" fmla="*/ 60 w 60"/>
                  <a:gd name="T90" fmla="*/ 216 h 21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0" h="216">
                    <a:moveTo>
                      <a:pt x="56" y="3"/>
                    </a:moveTo>
                    <a:lnTo>
                      <a:pt x="41" y="0"/>
                    </a:lnTo>
                    <a:lnTo>
                      <a:pt x="32" y="3"/>
                    </a:lnTo>
                    <a:lnTo>
                      <a:pt x="29" y="15"/>
                    </a:lnTo>
                    <a:lnTo>
                      <a:pt x="32" y="76"/>
                    </a:lnTo>
                    <a:lnTo>
                      <a:pt x="32" y="91"/>
                    </a:lnTo>
                    <a:lnTo>
                      <a:pt x="26" y="118"/>
                    </a:lnTo>
                    <a:lnTo>
                      <a:pt x="25" y="150"/>
                    </a:lnTo>
                    <a:lnTo>
                      <a:pt x="29" y="165"/>
                    </a:lnTo>
                    <a:lnTo>
                      <a:pt x="25" y="175"/>
                    </a:lnTo>
                    <a:lnTo>
                      <a:pt x="6" y="187"/>
                    </a:lnTo>
                    <a:lnTo>
                      <a:pt x="0" y="205"/>
                    </a:lnTo>
                    <a:lnTo>
                      <a:pt x="0" y="211"/>
                    </a:lnTo>
                    <a:lnTo>
                      <a:pt x="15" y="216"/>
                    </a:lnTo>
                    <a:lnTo>
                      <a:pt x="19" y="213"/>
                    </a:lnTo>
                    <a:lnTo>
                      <a:pt x="20" y="203"/>
                    </a:lnTo>
                    <a:lnTo>
                      <a:pt x="25" y="188"/>
                    </a:lnTo>
                    <a:lnTo>
                      <a:pt x="31" y="182"/>
                    </a:lnTo>
                    <a:lnTo>
                      <a:pt x="39" y="177"/>
                    </a:lnTo>
                    <a:lnTo>
                      <a:pt x="45" y="172"/>
                    </a:lnTo>
                    <a:lnTo>
                      <a:pt x="47" y="167"/>
                    </a:lnTo>
                    <a:lnTo>
                      <a:pt x="42" y="162"/>
                    </a:lnTo>
                    <a:lnTo>
                      <a:pt x="39" y="158"/>
                    </a:lnTo>
                    <a:lnTo>
                      <a:pt x="35" y="146"/>
                    </a:lnTo>
                    <a:lnTo>
                      <a:pt x="39" y="117"/>
                    </a:lnTo>
                    <a:lnTo>
                      <a:pt x="47" y="83"/>
                    </a:lnTo>
                    <a:lnTo>
                      <a:pt x="56" y="58"/>
                    </a:lnTo>
                    <a:lnTo>
                      <a:pt x="60" y="26"/>
                    </a:lnTo>
                    <a:lnTo>
                      <a:pt x="56"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p>
                <a:endParaRPr lang="sv-SE"/>
              </a:p>
            </p:txBody>
          </p:sp>
          <p:sp>
            <p:nvSpPr>
              <p:cNvPr id="11" name="Freeform 49"/>
              <p:cNvSpPr>
                <a:spLocks/>
              </p:cNvSpPr>
              <p:nvPr/>
            </p:nvSpPr>
            <p:spPr bwMode="auto">
              <a:xfrm>
                <a:off x="1569" y="2007"/>
                <a:ext cx="100" cy="182"/>
              </a:xfrm>
              <a:custGeom>
                <a:avLst/>
                <a:gdLst>
                  <a:gd name="T0" fmla="*/ 33 w 100"/>
                  <a:gd name="T1" fmla="*/ 26 h 182"/>
                  <a:gd name="T2" fmla="*/ 30 w 100"/>
                  <a:gd name="T3" fmla="*/ 8 h 182"/>
                  <a:gd name="T4" fmla="*/ 18 w 100"/>
                  <a:gd name="T5" fmla="*/ 0 h 182"/>
                  <a:gd name="T6" fmla="*/ 1 w 100"/>
                  <a:gd name="T7" fmla="*/ 1 h 182"/>
                  <a:gd name="T8" fmla="*/ 0 w 100"/>
                  <a:gd name="T9" fmla="*/ 8 h 182"/>
                  <a:gd name="T10" fmla="*/ 1 w 100"/>
                  <a:gd name="T11" fmla="*/ 25 h 182"/>
                  <a:gd name="T12" fmla="*/ 10 w 100"/>
                  <a:gd name="T13" fmla="*/ 52 h 182"/>
                  <a:gd name="T14" fmla="*/ 17 w 100"/>
                  <a:gd name="T15" fmla="*/ 71 h 182"/>
                  <a:gd name="T16" fmla="*/ 25 w 100"/>
                  <a:gd name="T17" fmla="*/ 97 h 182"/>
                  <a:gd name="T18" fmla="*/ 27 w 100"/>
                  <a:gd name="T19" fmla="*/ 118 h 182"/>
                  <a:gd name="T20" fmla="*/ 27 w 100"/>
                  <a:gd name="T21" fmla="*/ 137 h 182"/>
                  <a:gd name="T22" fmla="*/ 23 w 100"/>
                  <a:gd name="T23" fmla="*/ 150 h 182"/>
                  <a:gd name="T24" fmla="*/ 20 w 100"/>
                  <a:gd name="T25" fmla="*/ 156 h 182"/>
                  <a:gd name="T26" fmla="*/ 20 w 100"/>
                  <a:gd name="T27" fmla="*/ 160 h 182"/>
                  <a:gd name="T28" fmla="*/ 25 w 100"/>
                  <a:gd name="T29" fmla="*/ 166 h 182"/>
                  <a:gd name="T30" fmla="*/ 35 w 100"/>
                  <a:gd name="T31" fmla="*/ 168 h 182"/>
                  <a:gd name="T32" fmla="*/ 48 w 100"/>
                  <a:gd name="T33" fmla="*/ 168 h 182"/>
                  <a:gd name="T34" fmla="*/ 73 w 100"/>
                  <a:gd name="T35" fmla="*/ 175 h 182"/>
                  <a:gd name="T36" fmla="*/ 83 w 100"/>
                  <a:gd name="T37" fmla="*/ 182 h 182"/>
                  <a:gd name="T38" fmla="*/ 93 w 100"/>
                  <a:gd name="T39" fmla="*/ 177 h 182"/>
                  <a:gd name="T40" fmla="*/ 100 w 100"/>
                  <a:gd name="T41" fmla="*/ 166 h 182"/>
                  <a:gd name="T42" fmla="*/ 93 w 100"/>
                  <a:gd name="T43" fmla="*/ 162 h 182"/>
                  <a:gd name="T44" fmla="*/ 72 w 100"/>
                  <a:gd name="T45" fmla="*/ 160 h 182"/>
                  <a:gd name="T46" fmla="*/ 47 w 100"/>
                  <a:gd name="T47" fmla="*/ 160 h 182"/>
                  <a:gd name="T48" fmla="*/ 36 w 100"/>
                  <a:gd name="T49" fmla="*/ 158 h 182"/>
                  <a:gd name="T50" fmla="*/ 35 w 100"/>
                  <a:gd name="T51" fmla="*/ 151 h 182"/>
                  <a:gd name="T52" fmla="*/ 36 w 100"/>
                  <a:gd name="T53" fmla="*/ 138 h 182"/>
                  <a:gd name="T54" fmla="*/ 37 w 100"/>
                  <a:gd name="T55" fmla="*/ 118 h 182"/>
                  <a:gd name="T56" fmla="*/ 36 w 100"/>
                  <a:gd name="T57" fmla="*/ 95 h 182"/>
                  <a:gd name="T58" fmla="*/ 31 w 100"/>
                  <a:gd name="T59" fmla="*/ 62 h 182"/>
                  <a:gd name="T60" fmla="*/ 33 w 100"/>
                  <a:gd name="T61" fmla="*/ 35 h 182"/>
                  <a:gd name="T62" fmla="*/ 33 w 100"/>
                  <a:gd name="T63" fmla="*/ 26 h 18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0"/>
                  <a:gd name="T97" fmla="*/ 0 h 182"/>
                  <a:gd name="T98" fmla="*/ 100 w 100"/>
                  <a:gd name="T99" fmla="*/ 182 h 18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0" h="182">
                    <a:moveTo>
                      <a:pt x="33" y="26"/>
                    </a:moveTo>
                    <a:lnTo>
                      <a:pt x="30" y="8"/>
                    </a:lnTo>
                    <a:lnTo>
                      <a:pt x="18" y="0"/>
                    </a:lnTo>
                    <a:lnTo>
                      <a:pt x="1" y="1"/>
                    </a:lnTo>
                    <a:lnTo>
                      <a:pt x="0" y="8"/>
                    </a:lnTo>
                    <a:lnTo>
                      <a:pt x="1" y="25"/>
                    </a:lnTo>
                    <a:lnTo>
                      <a:pt x="10" y="52"/>
                    </a:lnTo>
                    <a:lnTo>
                      <a:pt x="17" y="71"/>
                    </a:lnTo>
                    <a:lnTo>
                      <a:pt x="25" y="97"/>
                    </a:lnTo>
                    <a:lnTo>
                      <a:pt x="27" y="118"/>
                    </a:lnTo>
                    <a:lnTo>
                      <a:pt x="27" y="137"/>
                    </a:lnTo>
                    <a:lnTo>
                      <a:pt x="23" y="150"/>
                    </a:lnTo>
                    <a:lnTo>
                      <a:pt x="20" y="156"/>
                    </a:lnTo>
                    <a:lnTo>
                      <a:pt x="20" y="160"/>
                    </a:lnTo>
                    <a:lnTo>
                      <a:pt x="25" y="166"/>
                    </a:lnTo>
                    <a:lnTo>
                      <a:pt x="35" y="168"/>
                    </a:lnTo>
                    <a:lnTo>
                      <a:pt x="48" y="168"/>
                    </a:lnTo>
                    <a:lnTo>
                      <a:pt x="73" y="175"/>
                    </a:lnTo>
                    <a:lnTo>
                      <a:pt x="83" y="182"/>
                    </a:lnTo>
                    <a:lnTo>
                      <a:pt x="93" y="177"/>
                    </a:lnTo>
                    <a:lnTo>
                      <a:pt x="100" y="166"/>
                    </a:lnTo>
                    <a:lnTo>
                      <a:pt x="93" y="162"/>
                    </a:lnTo>
                    <a:lnTo>
                      <a:pt x="72" y="160"/>
                    </a:lnTo>
                    <a:lnTo>
                      <a:pt x="47" y="160"/>
                    </a:lnTo>
                    <a:lnTo>
                      <a:pt x="36" y="158"/>
                    </a:lnTo>
                    <a:lnTo>
                      <a:pt x="35" y="151"/>
                    </a:lnTo>
                    <a:lnTo>
                      <a:pt x="36" y="138"/>
                    </a:lnTo>
                    <a:lnTo>
                      <a:pt x="37" y="118"/>
                    </a:lnTo>
                    <a:lnTo>
                      <a:pt x="36" y="95"/>
                    </a:lnTo>
                    <a:lnTo>
                      <a:pt x="31" y="62"/>
                    </a:lnTo>
                    <a:lnTo>
                      <a:pt x="33" y="35"/>
                    </a:lnTo>
                    <a:lnTo>
                      <a:pt x="33" y="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p>
                <a:endParaRPr lang="sv-SE"/>
              </a:p>
            </p:txBody>
          </p:sp>
        </p:grpSp>
      </p:grpSp>
      <p:sp>
        <p:nvSpPr>
          <p:cNvPr id="17" name="Text Box 50"/>
          <p:cNvSpPr txBox="1">
            <a:spLocks noChangeArrowheads="1"/>
          </p:cNvSpPr>
          <p:nvPr/>
        </p:nvSpPr>
        <p:spPr bwMode="auto">
          <a:xfrm>
            <a:off x="5988393" y="3248609"/>
            <a:ext cx="140867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spcBef>
                <a:spcPct val="50000"/>
              </a:spcBef>
            </a:pPr>
            <a:r>
              <a:rPr lang="sv-SE" altLang="sv-SE" i="0" dirty="0" smtClean="0"/>
              <a:t>Elsa Falk</a:t>
            </a:r>
            <a:endParaRPr lang="sv-SE" altLang="sv-SE" i="0" dirty="0"/>
          </a:p>
        </p:txBody>
      </p:sp>
      <p:grpSp>
        <p:nvGrpSpPr>
          <p:cNvPr id="18" name="Group 36"/>
          <p:cNvGrpSpPr>
            <a:grpSpLocks/>
          </p:cNvGrpSpPr>
          <p:nvPr/>
        </p:nvGrpSpPr>
        <p:grpSpPr bwMode="auto">
          <a:xfrm>
            <a:off x="7631859" y="2912878"/>
            <a:ext cx="455540" cy="395477"/>
            <a:chOff x="1459" y="1674"/>
            <a:chExt cx="210" cy="549"/>
          </a:xfrm>
        </p:grpSpPr>
        <p:grpSp>
          <p:nvGrpSpPr>
            <p:cNvPr id="19" name="Group 37"/>
            <p:cNvGrpSpPr>
              <a:grpSpLocks/>
            </p:cNvGrpSpPr>
            <p:nvPr/>
          </p:nvGrpSpPr>
          <p:grpSpPr bwMode="auto">
            <a:xfrm>
              <a:off x="1489" y="1674"/>
              <a:ext cx="115" cy="95"/>
              <a:chOff x="1489" y="1674"/>
              <a:chExt cx="115" cy="95"/>
            </a:xfrm>
          </p:grpSpPr>
          <p:sp>
            <p:nvSpPr>
              <p:cNvPr id="27" name="Freeform 38"/>
              <p:cNvSpPr>
                <a:spLocks/>
              </p:cNvSpPr>
              <p:nvPr/>
            </p:nvSpPr>
            <p:spPr bwMode="auto">
              <a:xfrm>
                <a:off x="1530" y="1712"/>
                <a:ext cx="37" cy="57"/>
              </a:xfrm>
              <a:custGeom>
                <a:avLst/>
                <a:gdLst>
                  <a:gd name="T0" fmla="*/ 12 w 37"/>
                  <a:gd name="T1" fmla="*/ 52 h 57"/>
                  <a:gd name="T2" fmla="*/ 12 w 37"/>
                  <a:gd name="T3" fmla="*/ 44 h 57"/>
                  <a:gd name="T4" fmla="*/ 10 w 37"/>
                  <a:gd name="T5" fmla="*/ 35 h 57"/>
                  <a:gd name="T6" fmla="*/ 6 w 37"/>
                  <a:gd name="T7" fmla="*/ 29 h 57"/>
                  <a:gd name="T8" fmla="*/ 0 w 37"/>
                  <a:gd name="T9" fmla="*/ 20 h 57"/>
                  <a:gd name="T10" fmla="*/ 0 w 37"/>
                  <a:gd name="T11" fmla="*/ 14 h 57"/>
                  <a:gd name="T12" fmla="*/ 5 w 37"/>
                  <a:gd name="T13" fmla="*/ 6 h 57"/>
                  <a:gd name="T14" fmla="*/ 11 w 37"/>
                  <a:gd name="T15" fmla="*/ 1 h 57"/>
                  <a:gd name="T16" fmla="*/ 19 w 37"/>
                  <a:gd name="T17" fmla="*/ 0 h 57"/>
                  <a:gd name="T18" fmla="*/ 25 w 37"/>
                  <a:gd name="T19" fmla="*/ 1 h 57"/>
                  <a:gd name="T20" fmla="*/ 29 w 37"/>
                  <a:gd name="T21" fmla="*/ 2 h 57"/>
                  <a:gd name="T22" fmla="*/ 35 w 37"/>
                  <a:gd name="T23" fmla="*/ 7 h 57"/>
                  <a:gd name="T24" fmla="*/ 37 w 37"/>
                  <a:gd name="T25" fmla="*/ 14 h 57"/>
                  <a:gd name="T26" fmla="*/ 37 w 37"/>
                  <a:gd name="T27" fmla="*/ 20 h 57"/>
                  <a:gd name="T28" fmla="*/ 32 w 37"/>
                  <a:gd name="T29" fmla="*/ 27 h 57"/>
                  <a:gd name="T30" fmla="*/ 26 w 37"/>
                  <a:gd name="T31" fmla="*/ 35 h 57"/>
                  <a:gd name="T32" fmla="*/ 25 w 37"/>
                  <a:gd name="T33" fmla="*/ 44 h 57"/>
                  <a:gd name="T34" fmla="*/ 25 w 37"/>
                  <a:gd name="T35" fmla="*/ 47 h 57"/>
                  <a:gd name="T36" fmla="*/ 22 w 37"/>
                  <a:gd name="T37" fmla="*/ 54 h 57"/>
                  <a:gd name="T38" fmla="*/ 19 w 37"/>
                  <a:gd name="T39" fmla="*/ 57 h 57"/>
                  <a:gd name="T40" fmla="*/ 12 w 37"/>
                  <a:gd name="T41" fmla="*/ 52 h 5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7"/>
                  <a:gd name="T64" fmla="*/ 0 h 57"/>
                  <a:gd name="T65" fmla="*/ 37 w 37"/>
                  <a:gd name="T66" fmla="*/ 57 h 5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7" h="57">
                    <a:moveTo>
                      <a:pt x="12" y="52"/>
                    </a:moveTo>
                    <a:lnTo>
                      <a:pt x="12" y="44"/>
                    </a:lnTo>
                    <a:lnTo>
                      <a:pt x="10" y="35"/>
                    </a:lnTo>
                    <a:lnTo>
                      <a:pt x="6" y="29"/>
                    </a:lnTo>
                    <a:lnTo>
                      <a:pt x="0" y="20"/>
                    </a:lnTo>
                    <a:lnTo>
                      <a:pt x="0" y="14"/>
                    </a:lnTo>
                    <a:lnTo>
                      <a:pt x="5" y="6"/>
                    </a:lnTo>
                    <a:lnTo>
                      <a:pt x="11" y="1"/>
                    </a:lnTo>
                    <a:lnTo>
                      <a:pt x="19" y="0"/>
                    </a:lnTo>
                    <a:lnTo>
                      <a:pt x="25" y="1"/>
                    </a:lnTo>
                    <a:lnTo>
                      <a:pt x="29" y="2"/>
                    </a:lnTo>
                    <a:lnTo>
                      <a:pt x="35" y="7"/>
                    </a:lnTo>
                    <a:lnTo>
                      <a:pt x="37" y="14"/>
                    </a:lnTo>
                    <a:lnTo>
                      <a:pt x="37" y="20"/>
                    </a:lnTo>
                    <a:lnTo>
                      <a:pt x="32" y="27"/>
                    </a:lnTo>
                    <a:lnTo>
                      <a:pt x="26" y="35"/>
                    </a:lnTo>
                    <a:lnTo>
                      <a:pt x="25" y="44"/>
                    </a:lnTo>
                    <a:lnTo>
                      <a:pt x="25" y="47"/>
                    </a:lnTo>
                    <a:lnTo>
                      <a:pt x="22" y="54"/>
                    </a:lnTo>
                    <a:lnTo>
                      <a:pt x="19" y="57"/>
                    </a:lnTo>
                    <a:lnTo>
                      <a:pt x="12" y="52"/>
                    </a:lnTo>
                    <a:close/>
                  </a:path>
                </a:pathLst>
              </a:custGeom>
              <a:solidFill>
                <a:srgbClr val="FFFF00"/>
              </a:solidFill>
              <a:ln w="4763">
                <a:solidFill>
                  <a:srgbClr val="000000"/>
                </a:solidFill>
                <a:round/>
                <a:headEnd/>
                <a:tailEnd/>
              </a:ln>
            </p:spPr>
            <p:txBody>
              <a:bodyPr wrap="none" lIns="0" tIns="0" rIns="0" bIns="0">
                <a:spAutoFit/>
              </a:bodyPr>
              <a:lstStyle/>
              <a:p>
                <a:endParaRPr lang="sv-SE"/>
              </a:p>
            </p:txBody>
          </p:sp>
          <p:sp>
            <p:nvSpPr>
              <p:cNvPr id="28" name="Freeform 39"/>
              <p:cNvSpPr>
                <a:spLocks/>
              </p:cNvSpPr>
              <p:nvPr/>
            </p:nvSpPr>
            <p:spPr bwMode="auto">
              <a:xfrm>
                <a:off x="1489" y="1708"/>
                <a:ext cx="28" cy="11"/>
              </a:xfrm>
              <a:custGeom>
                <a:avLst/>
                <a:gdLst>
                  <a:gd name="T0" fmla="*/ 28 w 28"/>
                  <a:gd name="T1" fmla="*/ 11 h 11"/>
                  <a:gd name="T2" fmla="*/ 3 w 28"/>
                  <a:gd name="T3" fmla="*/ 8 h 11"/>
                  <a:gd name="T4" fmla="*/ 0 w 28"/>
                  <a:gd name="T5" fmla="*/ 4 h 11"/>
                  <a:gd name="T6" fmla="*/ 2 w 28"/>
                  <a:gd name="T7" fmla="*/ 0 h 11"/>
                  <a:gd name="T8" fmla="*/ 7 w 28"/>
                  <a:gd name="T9" fmla="*/ 0 h 11"/>
                  <a:gd name="T10" fmla="*/ 28 w 28"/>
                  <a:gd name="T11" fmla="*/ 11 h 11"/>
                  <a:gd name="T12" fmla="*/ 0 60000 65536"/>
                  <a:gd name="T13" fmla="*/ 0 60000 65536"/>
                  <a:gd name="T14" fmla="*/ 0 60000 65536"/>
                  <a:gd name="T15" fmla="*/ 0 60000 65536"/>
                  <a:gd name="T16" fmla="*/ 0 60000 65536"/>
                  <a:gd name="T17" fmla="*/ 0 60000 65536"/>
                  <a:gd name="T18" fmla="*/ 0 w 28"/>
                  <a:gd name="T19" fmla="*/ 0 h 11"/>
                  <a:gd name="T20" fmla="*/ 28 w 28"/>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28" h="11">
                    <a:moveTo>
                      <a:pt x="28" y="11"/>
                    </a:moveTo>
                    <a:lnTo>
                      <a:pt x="3" y="8"/>
                    </a:lnTo>
                    <a:lnTo>
                      <a:pt x="0" y="4"/>
                    </a:lnTo>
                    <a:lnTo>
                      <a:pt x="2" y="0"/>
                    </a:lnTo>
                    <a:lnTo>
                      <a:pt x="7" y="0"/>
                    </a:lnTo>
                    <a:lnTo>
                      <a:pt x="28"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p>
                <a:endParaRPr lang="sv-SE"/>
              </a:p>
            </p:txBody>
          </p:sp>
          <p:sp>
            <p:nvSpPr>
              <p:cNvPr id="29" name="Freeform 40"/>
              <p:cNvSpPr>
                <a:spLocks/>
              </p:cNvSpPr>
              <p:nvPr/>
            </p:nvSpPr>
            <p:spPr bwMode="auto">
              <a:xfrm>
                <a:off x="1517" y="1678"/>
                <a:ext cx="13" cy="19"/>
              </a:xfrm>
              <a:custGeom>
                <a:avLst/>
                <a:gdLst>
                  <a:gd name="T0" fmla="*/ 13 w 13"/>
                  <a:gd name="T1" fmla="*/ 19 h 19"/>
                  <a:gd name="T2" fmla="*/ 0 w 13"/>
                  <a:gd name="T3" fmla="*/ 6 h 19"/>
                  <a:gd name="T4" fmla="*/ 2 w 13"/>
                  <a:gd name="T5" fmla="*/ 3 h 19"/>
                  <a:gd name="T6" fmla="*/ 7 w 13"/>
                  <a:gd name="T7" fmla="*/ 0 h 19"/>
                  <a:gd name="T8" fmla="*/ 10 w 13"/>
                  <a:gd name="T9" fmla="*/ 4 h 19"/>
                  <a:gd name="T10" fmla="*/ 13 w 13"/>
                  <a:gd name="T11" fmla="*/ 19 h 19"/>
                  <a:gd name="T12" fmla="*/ 0 60000 65536"/>
                  <a:gd name="T13" fmla="*/ 0 60000 65536"/>
                  <a:gd name="T14" fmla="*/ 0 60000 65536"/>
                  <a:gd name="T15" fmla="*/ 0 60000 65536"/>
                  <a:gd name="T16" fmla="*/ 0 60000 65536"/>
                  <a:gd name="T17" fmla="*/ 0 60000 65536"/>
                  <a:gd name="T18" fmla="*/ 0 w 13"/>
                  <a:gd name="T19" fmla="*/ 0 h 19"/>
                  <a:gd name="T20" fmla="*/ 13 w 13"/>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13" h="19">
                    <a:moveTo>
                      <a:pt x="13" y="19"/>
                    </a:moveTo>
                    <a:lnTo>
                      <a:pt x="0" y="6"/>
                    </a:lnTo>
                    <a:lnTo>
                      <a:pt x="2" y="3"/>
                    </a:lnTo>
                    <a:lnTo>
                      <a:pt x="7" y="0"/>
                    </a:lnTo>
                    <a:lnTo>
                      <a:pt x="10" y="4"/>
                    </a:lnTo>
                    <a:lnTo>
                      <a:pt x="13" y="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p>
                <a:endParaRPr lang="sv-SE"/>
              </a:p>
            </p:txBody>
          </p:sp>
          <p:sp>
            <p:nvSpPr>
              <p:cNvPr id="30" name="Freeform 41"/>
              <p:cNvSpPr>
                <a:spLocks/>
              </p:cNvSpPr>
              <p:nvPr/>
            </p:nvSpPr>
            <p:spPr bwMode="auto">
              <a:xfrm>
                <a:off x="1557" y="1674"/>
                <a:ext cx="10" cy="22"/>
              </a:xfrm>
              <a:custGeom>
                <a:avLst/>
                <a:gdLst>
                  <a:gd name="T0" fmla="*/ 2 w 10"/>
                  <a:gd name="T1" fmla="*/ 22 h 22"/>
                  <a:gd name="T2" fmla="*/ 0 w 10"/>
                  <a:gd name="T3" fmla="*/ 5 h 22"/>
                  <a:gd name="T4" fmla="*/ 5 w 10"/>
                  <a:gd name="T5" fmla="*/ 0 h 22"/>
                  <a:gd name="T6" fmla="*/ 10 w 10"/>
                  <a:gd name="T7" fmla="*/ 2 h 22"/>
                  <a:gd name="T8" fmla="*/ 9 w 10"/>
                  <a:gd name="T9" fmla="*/ 7 h 22"/>
                  <a:gd name="T10" fmla="*/ 2 w 10"/>
                  <a:gd name="T11" fmla="*/ 22 h 22"/>
                  <a:gd name="T12" fmla="*/ 0 60000 65536"/>
                  <a:gd name="T13" fmla="*/ 0 60000 65536"/>
                  <a:gd name="T14" fmla="*/ 0 60000 65536"/>
                  <a:gd name="T15" fmla="*/ 0 60000 65536"/>
                  <a:gd name="T16" fmla="*/ 0 60000 65536"/>
                  <a:gd name="T17" fmla="*/ 0 60000 65536"/>
                  <a:gd name="T18" fmla="*/ 0 w 10"/>
                  <a:gd name="T19" fmla="*/ 0 h 22"/>
                  <a:gd name="T20" fmla="*/ 10 w 10"/>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10" h="22">
                    <a:moveTo>
                      <a:pt x="2" y="22"/>
                    </a:moveTo>
                    <a:lnTo>
                      <a:pt x="0" y="5"/>
                    </a:lnTo>
                    <a:lnTo>
                      <a:pt x="5" y="0"/>
                    </a:lnTo>
                    <a:lnTo>
                      <a:pt x="10" y="2"/>
                    </a:lnTo>
                    <a:lnTo>
                      <a:pt x="9" y="7"/>
                    </a:lnTo>
                    <a:lnTo>
                      <a:pt x="2"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p>
                <a:endParaRPr lang="sv-SE"/>
              </a:p>
            </p:txBody>
          </p:sp>
          <p:sp>
            <p:nvSpPr>
              <p:cNvPr id="31" name="Freeform 42"/>
              <p:cNvSpPr>
                <a:spLocks/>
              </p:cNvSpPr>
              <p:nvPr/>
            </p:nvSpPr>
            <p:spPr bwMode="auto">
              <a:xfrm>
                <a:off x="1577" y="1691"/>
                <a:ext cx="27" cy="13"/>
              </a:xfrm>
              <a:custGeom>
                <a:avLst/>
                <a:gdLst>
                  <a:gd name="T0" fmla="*/ 0 w 27"/>
                  <a:gd name="T1" fmla="*/ 13 h 13"/>
                  <a:gd name="T2" fmla="*/ 19 w 27"/>
                  <a:gd name="T3" fmla="*/ 0 h 13"/>
                  <a:gd name="T4" fmla="*/ 27 w 27"/>
                  <a:gd name="T5" fmla="*/ 3 h 13"/>
                  <a:gd name="T6" fmla="*/ 27 w 27"/>
                  <a:gd name="T7" fmla="*/ 7 h 13"/>
                  <a:gd name="T8" fmla="*/ 22 w 27"/>
                  <a:gd name="T9" fmla="*/ 10 h 13"/>
                  <a:gd name="T10" fmla="*/ 0 w 27"/>
                  <a:gd name="T11" fmla="*/ 13 h 13"/>
                  <a:gd name="T12" fmla="*/ 0 60000 65536"/>
                  <a:gd name="T13" fmla="*/ 0 60000 65536"/>
                  <a:gd name="T14" fmla="*/ 0 60000 65536"/>
                  <a:gd name="T15" fmla="*/ 0 60000 65536"/>
                  <a:gd name="T16" fmla="*/ 0 60000 65536"/>
                  <a:gd name="T17" fmla="*/ 0 60000 65536"/>
                  <a:gd name="T18" fmla="*/ 0 w 27"/>
                  <a:gd name="T19" fmla="*/ 0 h 13"/>
                  <a:gd name="T20" fmla="*/ 27 w 27"/>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27" h="13">
                    <a:moveTo>
                      <a:pt x="0" y="13"/>
                    </a:moveTo>
                    <a:lnTo>
                      <a:pt x="19" y="0"/>
                    </a:lnTo>
                    <a:lnTo>
                      <a:pt x="27" y="3"/>
                    </a:lnTo>
                    <a:lnTo>
                      <a:pt x="27" y="7"/>
                    </a:lnTo>
                    <a:lnTo>
                      <a:pt x="22" y="10"/>
                    </a:lnTo>
                    <a:lnTo>
                      <a:pt x="0"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p>
                <a:endParaRPr lang="sv-SE"/>
              </a:p>
            </p:txBody>
          </p:sp>
        </p:grpSp>
        <p:grpSp>
          <p:nvGrpSpPr>
            <p:cNvPr id="20" name="Group 43"/>
            <p:cNvGrpSpPr>
              <a:grpSpLocks/>
            </p:cNvGrpSpPr>
            <p:nvPr/>
          </p:nvGrpSpPr>
          <p:grpSpPr bwMode="auto">
            <a:xfrm>
              <a:off x="1459" y="1706"/>
              <a:ext cx="210" cy="517"/>
              <a:chOff x="1459" y="1706"/>
              <a:chExt cx="210" cy="517"/>
            </a:xfrm>
          </p:grpSpPr>
          <p:sp>
            <p:nvSpPr>
              <p:cNvPr id="21" name="Freeform 44"/>
              <p:cNvSpPr>
                <a:spLocks/>
              </p:cNvSpPr>
              <p:nvPr/>
            </p:nvSpPr>
            <p:spPr bwMode="auto">
              <a:xfrm>
                <a:off x="1496" y="1792"/>
                <a:ext cx="106" cy="90"/>
              </a:xfrm>
              <a:custGeom>
                <a:avLst/>
                <a:gdLst>
                  <a:gd name="T0" fmla="*/ 70 w 106"/>
                  <a:gd name="T1" fmla="*/ 25 h 90"/>
                  <a:gd name="T2" fmla="*/ 56 w 106"/>
                  <a:gd name="T3" fmla="*/ 9 h 90"/>
                  <a:gd name="T4" fmla="*/ 44 w 106"/>
                  <a:gd name="T5" fmla="*/ 0 h 90"/>
                  <a:gd name="T6" fmla="*/ 28 w 106"/>
                  <a:gd name="T7" fmla="*/ 0 h 90"/>
                  <a:gd name="T8" fmla="*/ 10 w 106"/>
                  <a:gd name="T9" fmla="*/ 5 h 90"/>
                  <a:gd name="T10" fmla="*/ 3 w 106"/>
                  <a:gd name="T11" fmla="*/ 15 h 90"/>
                  <a:gd name="T12" fmla="*/ 0 w 106"/>
                  <a:gd name="T13" fmla="*/ 29 h 90"/>
                  <a:gd name="T14" fmla="*/ 3 w 106"/>
                  <a:gd name="T15" fmla="*/ 47 h 90"/>
                  <a:gd name="T16" fmla="*/ 14 w 106"/>
                  <a:gd name="T17" fmla="*/ 67 h 90"/>
                  <a:gd name="T18" fmla="*/ 31 w 106"/>
                  <a:gd name="T19" fmla="*/ 80 h 90"/>
                  <a:gd name="T20" fmla="*/ 45 w 106"/>
                  <a:gd name="T21" fmla="*/ 87 h 90"/>
                  <a:gd name="T22" fmla="*/ 61 w 106"/>
                  <a:gd name="T23" fmla="*/ 90 h 90"/>
                  <a:gd name="T24" fmla="*/ 71 w 106"/>
                  <a:gd name="T25" fmla="*/ 86 h 90"/>
                  <a:gd name="T26" fmla="*/ 79 w 106"/>
                  <a:gd name="T27" fmla="*/ 80 h 90"/>
                  <a:gd name="T28" fmla="*/ 83 w 106"/>
                  <a:gd name="T29" fmla="*/ 67 h 90"/>
                  <a:gd name="T30" fmla="*/ 81 w 106"/>
                  <a:gd name="T31" fmla="*/ 52 h 90"/>
                  <a:gd name="T32" fmla="*/ 78 w 106"/>
                  <a:gd name="T33" fmla="*/ 39 h 90"/>
                  <a:gd name="T34" fmla="*/ 103 w 106"/>
                  <a:gd name="T35" fmla="*/ 25 h 90"/>
                  <a:gd name="T36" fmla="*/ 106 w 106"/>
                  <a:gd name="T37" fmla="*/ 20 h 90"/>
                  <a:gd name="T38" fmla="*/ 103 w 106"/>
                  <a:gd name="T39" fmla="*/ 17 h 90"/>
                  <a:gd name="T40" fmla="*/ 74 w 106"/>
                  <a:gd name="T41" fmla="*/ 32 h 90"/>
                  <a:gd name="T42" fmla="*/ 70 w 106"/>
                  <a:gd name="T43" fmla="*/ 25 h 9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90"/>
                  <a:gd name="T68" fmla="*/ 106 w 106"/>
                  <a:gd name="T69" fmla="*/ 90 h 9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90">
                    <a:moveTo>
                      <a:pt x="70" y="25"/>
                    </a:moveTo>
                    <a:lnTo>
                      <a:pt x="56" y="9"/>
                    </a:lnTo>
                    <a:lnTo>
                      <a:pt x="44" y="0"/>
                    </a:lnTo>
                    <a:lnTo>
                      <a:pt x="28" y="0"/>
                    </a:lnTo>
                    <a:lnTo>
                      <a:pt x="10" y="5"/>
                    </a:lnTo>
                    <a:lnTo>
                      <a:pt x="3" y="15"/>
                    </a:lnTo>
                    <a:lnTo>
                      <a:pt x="0" y="29"/>
                    </a:lnTo>
                    <a:lnTo>
                      <a:pt x="3" y="47"/>
                    </a:lnTo>
                    <a:lnTo>
                      <a:pt x="14" y="67"/>
                    </a:lnTo>
                    <a:lnTo>
                      <a:pt x="31" y="80"/>
                    </a:lnTo>
                    <a:lnTo>
                      <a:pt x="45" y="87"/>
                    </a:lnTo>
                    <a:lnTo>
                      <a:pt x="61" y="90"/>
                    </a:lnTo>
                    <a:lnTo>
                      <a:pt x="71" y="86"/>
                    </a:lnTo>
                    <a:lnTo>
                      <a:pt x="79" y="80"/>
                    </a:lnTo>
                    <a:lnTo>
                      <a:pt x="83" y="67"/>
                    </a:lnTo>
                    <a:lnTo>
                      <a:pt x="81" y="52"/>
                    </a:lnTo>
                    <a:lnTo>
                      <a:pt x="78" y="39"/>
                    </a:lnTo>
                    <a:lnTo>
                      <a:pt x="103" y="25"/>
                    </a:lnTo>
                    <a:lnTo>
                      <a:pt x="106" y="20"/>
                    </a:lnTo>
                    <a:lnTo>
                      <a:pt x="103" y="17"/>
                    </a:lnTo>
                    <a:lnTo>
                      <a:pt x="74" y="32"/>
                    </a:lnTo>
                    <a:lnTo>
                      <a:pt x="70"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p>
                <a:endParaRPr lang="sv-SE"/>
              </a:p>
            </p:txBody>
          </p:sp>
          <p:sp>
            <p:nvSpPr>
              <p:cNvPr id="22" name="Freeform 45"/>
              <p:cNvSpPr>
                <a:spLocks/>
              </p:cNvSpPr>
              <p:nvPr/>
            </p:nvSpPr>
            <p:spPr bwMode="auto">
              <a:xfrm>
                <a:off x="1572" y="1706"/>
                <a:ext cx="93" cy="202"/>
              </a:xfrm>
              <a:custGeom>
                <a:avLst/>
                <a:gdLst>
                  <a:gd name="T0" fmla="*/ 25 w 93"/>
                  <a:gd name="T1" fmla="*/ 170 h 202"/>
                  <a:gd name="T2" fmla="*/ 9 w 93"/>
                  <a:gd name="T3" fmla="*/ 182 h 202"/>
                  <a:gd name="T4" fmla="*/ 4 w 93"/>
                  <a:gd name="T5" fmla="*/ 185 h 202"/>
                  <a:gd name="T6" fmla="*/ 0 w 93"/>
                  <a:gd name="T7" fmla="*/ 193 h 202"/>
                  <a:gd name="T8" fmla="*/ 5 w 93"/>
                  <a:gd name="T9" fmla="*/ 201 h 202"/>
                  <a:gd name="T10" fmla="*/ 10 w 93"/>
                  <a:gd name="T11" fmla="*/ 202 h 202"/>
                  <a:gd name="T12" fmla="*/ 25 w 93"/>
                  <a:gd name="T13" fmla="*/ 197 h 202"/>
                  <a:gd name="T14" fmla="*/ 49 w 93"/>
                  <a:gd name="T15" fmla="*/ 182 h 202"/>
                  <a:gd name="T16" fmla="*/ 70 w 93"/>
                  <a:gd name="T17" fmla="*/ 162 h 202"/>
                  <a:gd name="T18" fmla="*/ 92 w 93"/>
                  <a:gd name="T19" fmla="*/ 141 h 202"/>
                  <a:gd name="T20" fmla="*/ 93 w 93"/>
                  <a:gd name="T21" fmla="*/ 132 h 202"/>
                  <a:gd name="T22" fmla="*/ 93 w 93"/>
                  <a:gd name="T23" fmla="*/ 107 h 202"/>
                  <a:gd name="T24" fmla="*/ 87 w 93"/>
                  <a:gd name="T25" fmla="*/ 68 h 202"/>
                  <a:gd name="T26" fmla="*/ 90 w 93"/>
                  <a:gd name="T27" fmla="*/ 46 h 202"/>
                  <a:gd name="T28" fmla="*/ 93 w 93"/>
                  <a:gd name="T29" fmla="*/ 37 h 202"/>
                  <a:gd name="T30" fmla="*/ 89 w 93"/>
                  <a:gd name="T31" fmla="*/ 33 h 202"/>
                  <a:gd name="T32" fmla="*/ 80 w 93"/>
                  <a:gd name="T33" fmla="*/ 28 h 202"/>
                  <a:gd name="T34" fmla="*/ 73 w 93"/>
                  <a:gd name="T35" fmla="*/ 26 h 202"/>
                  <a:gd name="T36" fmla="*/ 78 w 93"/>
                  <a:gd name="T37" fmla="*/ 3 h 202"/>
                  <a:gd name="T38" fmla="*/ 75 w 93"/>
                  <a:gd name="T39" fmla="*/ 0 h 202"/>
                  <a:gd name="T40" fmla="*/ 70 w 93"/>
                  <a:gd name="T41" fmla="*/ 1 h 202"/>
                  <a:gd name="T42" fmla="*/ 68 w 93"/>
                  <a:gd name="T43" fmla="*/ 27 h 202"/>
                  <a:gd name="T44" fmla="*/ 64 w 93"/>
                  <a:gd name="T45" fmla="*/ 35 h 202"/>
                  <a:gd name="T46" fmla="*/ 63 w 93"/>
                  <a:gd name="T47" fmla="*/ 38 h 202"/>
                  <a:gd name="T48" fmla="*/ 53 w 93"/>
                  <a:gd name="T49" fmla="*/ 35 h 202"/>
                  <a:gd name="T50" fmla="*/ 45 w 93"/>
                  <a:gd name="T51" fmla="*/ 35 h 202"/>
                  <a:gd name="T52" fmla="*/ 45 w 93"/>
                  <a:gd name="T53" fmla="*/ 40 h 202"/>
                  <a:gd name="T54" fmla="*/ 50 w 93"/>
                  <a:gd name="T55" fmla="*/ 43 h 202"/>
                  <a:gd name="T56" fmla="*/ 60 w 93"/>
                  <a:gd name="T57" fmla="*/ 43 h 202"/>
                  <a:gd name="T58" fmla="*/ 65 w 93"/>
                  <a:gd name="T59" fmla="*/ 47 h 202"/>
                  <a:gd name="T60" fmla="*/ 70 w 93"/>
                  <a:gd name="T61" fmla="*/ 55 h 202"/>
                  <a:gd name="T62" fmla="*/ 77 w 93"/>
                  <a:gd name="T63" fmla="*/ 67 h 202"/>
                  <a:gd name="T64" fmla="*/ 80 w 93"/>
                  <a:gd name="T65" fmla="*/ 92 h 202"/>
                  <a:gd name="T66" fmla="*/ 80 w 93"/>
                  <a:gd name="T67" fmla="*/ 115 h 202"/>
                  <a:gd name="T68" fmla="*/ 78 w 93"/>
                  <a:gd name="T69" fmla="*/ 133 h 202"/>
                  <a:gd name="T70" fmla="*/ 72 w 93"/>
                  <a:gd name="T71" fmla="*/ 141 h 202"/>
                  <a:gd name="T72" fmla="*/ 54 w 93"/>
                  <a:gd name="T73" fmla="*/ 152 h 202"/>
                  <a:gd name="T74" fmla="*/ 34 w 93"/>
                  <a:gd name="T75" fmla="*/ 162 h 202"/>
                  <a:gd name="T76" fmla="*/ 25 w 93"/>
                  <a:gd name="T77" fmla="*/ 170 h 20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3"/>
                  <a:gd name="T118" fmla="*/ 0 h 202"/>
                  <a:gd name="T119" fmla="*/ 93 w 93"/>
                  <a:gd name="T120" fmla="*/ 202 h 20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3" h="202">
                    <a:moveTo>
                      <a:pt x="25" y="170"/>
                    </a:moveTo>
                    <a:lnTo>
                      <a:pt x="9" y="182"/>
                    </a:lnTo>
                    <a:lnTo>
                      <a:pt x="4" y="185"/>
                    </a:lnTo>
                    <a:lnTo>
                      <a:pt x="0" y="193"/>
                    </a:lnTo>
                    <a:lnTo>
                      <a:pt x="5" y="201"/>
                    </a:lnTo>
                    <a:lnTo>
                      <a:pt x="10" y="202"/>
                    </a:lnTo>
                    <a:lnTo>
                      <a:pt x="25" y="197"/>
                    </a:lnTo>
                    <a:lnTo>
                      <a:pt x="49" y="182"/>
                    </a:lnTo>
                    <a:lnTo>
                      <a:pt x="70" y="162"/>
                    </a:lnTo>
                    <a:lnTo>
                      <a:pt x="92" y="141"/>
                    </a:lnTo>
                    <a:lnTo>
                      <a:pt x="93" y="132"/>
                    </a:lnTo>
                    <a:lnTo>
                      <a:pt x="93" y="107"/>
                    </a:lnTo>
                    <a:lnTo>
                      <a:pt x="87" y="68"/>
                    </a:lnTo>
                    <a:lnTo>
                      <a:pt x="90" y="46"/>
                    </a:lnTo>
                    <a:lnTo>
                      <a:pt x="93" y="37"/>
                    </a:lnTo>
                    <a:lnTo>
                      <a:pt x="89" y="33"/>
                    </a:lnTo>
                    <a:lnTo>
                      <a:pt x="80" y="28"/>
                    </a:lnTo>
                    <a:lnTo>
                      <a:pt x="73" y="26"/>
                    </a:lnTo>
                    <a:lnTo>
                      <a:pt x="78" y="3"/>
                    </a:lnTo>
                    <a:lnTo>
                      <a:pt x="75" y="0"/>
                    </a:lnTo>
                    <a:lnTo>
                      <a:pt x="70" y="1"/>
                    </a:lnTo>
                    <a:lnTo>
                      <a:pt x="68" y="27"/>
                    </a:lnTo>
                    <a:lnTo>
                      <a:pt x="64" y="35"/>
                    </a:lnTo>
                    <a:lnTo>
                      <a:pt x="63" y="38"/>
                    </a:lnTo>
                    <a:lnTo>
                      <a:pt x="53" y="35"/>
                    </a:lnTo>
                    <a:lnTo>
                      <a:pt x="45" y="35"/>
                    </a:lnTo>
                    <a:lnTo>
                      <a:pt x="45" y="40"/>
                    </a:lnTo>
                    <a:lnTo>
                      <a:pt x="50" y="43"/>
                    </a:lnTo>
                    <a:lnTo>
                      <a:pt x="60" y="43"/>
                    </a:lnTo>
                    <a:lnTo>
                      <a:pt x="65" y="47"/>
                    </a:lnTo>
                    <a:lnTo>
                      <a:pt x="70" y="55"/>
                    </a:lnTo>
                    <a:lnTo>
                      <a:pt x="77" y="67"/>
                    </a:lnTo>
                    <a:lnTo>
                      <a:pt x="80" y="92"/>
                    </a:lnTo>
                    <a:lnTo>
                      <a:pt x="80" y="115"/>
                    </a:lnTo>
                    <a:lnTo>
                      <a:pt x="78" y="133"/>
                    </a:lnTo>
                    <a:lnTo>
                      <a:pt x="72" y="141"/>
                    </a:lnTo>
                    <a:lnTo>
                      <a:pt x="54" y="152"/>
                    </a:lnTo>
                    <a:lnTo>
                      <a:pt x="34" y="162"/>
                    </a:lnTo>
                    <a:lnTo>
                      <a:pt x="25" y="17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p>
                <a:endParaRPr lang="sv-SE"/>
              </a:p>
            </p:txBody>
          </p:sp>
          <p:sp>
            <p:nvSpPr>
              <p:cNvPr id="23" name="Freeform 46"/>
              <p:cNvSpPr>
                <a:spLocks/>
              </p:cNvSpPr>
              <p:nvPr/>
            </p:nvSpPr>
            <p:spPr bwMode="auto">
              <a:xfrm>
                <a:off x="1459" y="1892"/>
                <a:ext cx="85" cy="121"/>
              </a:xfrm>
              <a:custGeom>
                <a:avLst/>
                <a:gdLst>
                  <a:gd name="T0" fmla="*/ 85 w 85"/>
                  <a:gd name="T1" fmla="*/ 4 h 121"/>
                  <a:gd name="T2" fmla="*/ 76 w 85"/>
                  <a:gd name="T3" fmla="*/ 0 h 121"/>
                  <a:gd name="T4" fmla="*/ 56 w 85"/>
                  <a:gd name="T5" fmla="*/ 1 h 121"/>
                  <a:gd name="T6" fmla="*/ 38 w 85"/>
                  <a:gd name="T7" fmla="*/ 12 h 121"/>
                  <a:gd name="T8" fmla="*/ 15 w 85"/>
                  <a:gd name="T9" fmla="*/ 36 h 121"/>
                  <a:gd name="T10" fmla="*/ 1 w 85"/>
                  <a:gd name="T11" fmla="*/ 55 h 121"/>
                  <a:gd name="T12" fmla="*/ 0 w 85"/>
                  <a:gd name="T13" fmla="*/ 61 h 121"/>
                  <a:gd name="T14" fmla="*/ 7 w 85"/>
                  <a:gd name="T15" fmla="*/ 74 h 121"/>
                  <a:gd name="T16" fmla="*/ 21 w 85"/>
                  <a:gd name="T17" fmla="*/ 80 h 121"/>
                  <a:gd name="T18" fmla="*/ 38 w 85"/>
                  <a:gd name="T19" fmla="*/ 86 h 121"/>
                  <a:gd name="T20" fmla="*/ 52 w 85"/>
                  <a:gd name="T21" fmla="*/ 90 h 121"/>
                  <a:gd name="T22" fmla="*/ 60 w 85"/>
                  <a:gd name="T23" fmla="*/ 95 h 121"/>
                  <a:gd name="T24" fmla="*/ 56 w 85"/>
                  <a:gd name="T25" fmla="*/ 102 h 121"/>
                  <a:gd name="T26" fmla="*/ 46 w 85"/>
                  <a:gd name="T27" fmla="*/ 111 h 121"/>
                  <a:gd name="T28" fmla="*/ 33 w 85"/>
                  <a:gd name="T29" fmla="*/ 112 h 121"/>
                  <a:gd name="T30" fmla="*/ 23 w 85"/>
                  <a:gd name="T31" fmla="*/ 110 h 121"/>
                  <a:gd name="T32" fmla="*/ 18 w 85"/>
                  <a:gd name="T33" fmla="*/ 112 h 121"/>
                  <a:gd name="T34" fmla="*/ 18 w 85"/>
                  <a:gd name="T35" fmla="*/ 117 h 121"/>
                  <a:gd name="T36" fmla="*/ 30 w 85"/>
                  <a:gd name="T37" fmla="*/ 121 h 121"/>
                  <a:gd name="T38" fmla="*/ 46 w 85"/>
                  <a:gd name="T39" fmla="*/ 121 h 121"/>
                  <a:gd name="T40" fmla="*/ 60 w 85"/>
                  <a:gd name="T41" fmla="*/ 117 h 121"/>
                  <a:gd name="T42" fmla="*/ 68 w 85"/>
                  <a:gd name="T43" fmla="*/ 112 h 121"/>
                  <a:gd name="T44" fmla="*/ 72 w 85"/>
                  <a:gd name="T45" fmla="*/ 105 h 121"/>
                  <a:gd name="T46" fmla="*/ 76 w 85"/>
                  <a:gd name="T47" fmla="*/ 96 h 121"/>
                  <a:gd name="T48" fmla="*/ 70 w 85"/>
                  <a:gd name="T49" fmla="*/ 89 h 121"/>
                  <a:gd name="T50" fmla="*/ 52 w 85"/>
                  <a:gd name="T51" fmla="*/ 84 h 121"/>
                  <a:gd name="T52" fmla="*/ 36 w 85"/>
                  <a:gd name="T53" fmla="*/ 79 h 121"/>
                  <a:gd name="T54" fmla="*/ 18 w 85"/>
                  <a:gd name="T55" fmla="*/ 71 h 121"/>
                  <a:gd name="T56" fmla="*/ 16 w 85"/>
                  <a:gd name="T57" fmla="*/ 64 h 121"/>
                  <a:gd name="T58" fmla="*/ 18 w 85"/>
                  <a:gd name="T59" fmla="*/ 51 h 121"/>
                  <a:gd name="T60" fmla="*/ 30 w 85"/>
                  <a:gd name="T61" fmla="*/ 36 h 121"/>
                  <a:gd name="T62" fmla="*/ 43 w 85"/>
                  <a:gd name="T63" fmla="*/ 27 h 121"/>
                  <a:gd name="T64" fmla="*/ 67 w 85"/>
                  <a:gd name="T65" fmla="*/ 20 h 121"/>
                  <a:gd name="T66" fmla="*/ 85 w 85"/>
                  <a:gd name="T67" fmla="*/ 17 h 121"/>
                  <a:gd name="T68" fmla="*/ 85 w 85"/>
                  <a:gd name="T69" fmla="*/ 9 h 121"/>
                  <a:gd name="T70" fmla="*/ 85 w 85"/>
                  <a:gd name="T71" fmla="*/ 4 h 12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5"/>
                  <a:gd name="T109" fmla="*/ 0 h 121"/>
                  <a:gd name="T110" fmla="*/ 85 w 85"/>
                  <a:gd name="T111" fmla="*/ 121 h 12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5" h="121">
                    <a:moveTo>
                      <a:pt x="85" y="4"/>
                    </a:moveTo>
                    <a:lnTo>
                      <a:pt x="76" y="0"/>
                    </a:lnTo>
                    <a:lnTo>
                      <a:pt x="56" y="1"/>
                    </a:lnTo>
                    <a:lnTo>
                      <a:pt x="38" y="12"/>
                    </a:lnTo>
                    <a:lnTo>
                      <a:pt x="15" y="36"/>
                    </a:lnTo>
                    <a:lnTo>
                      <a:pt x="1" y="55"/>
                    </a:lnTo>
                    <a:lnTo>
                      <a:pt x="0" y="61"/>
                    </a:lnTo>
                    <a:lnTo>
                      <a:pt x="7" y="74"/>
                    </a:lnTo>
                    <a:lnTo>
                      <a:pt x="21" y="80"/>
                    </a:lnTo>
                    <a:lnTo>
                      <a:pt x="38" y="86"/>
                    </a:lnTo>
                    <a:lnTo>
                      <a:pt x="52" y="90"/>
                    </a:lnTo>
                    <a:lnTo>
                      <a:pt x="60" y="95"/>
                    </a:lnTo>
                    <a:lnTo>
                      <a:pt x="56" y="102"/>
                    </a:lnTo>
                    <a:lnTo>
                      <a:pt x="46" y="111"/>
                    </a:lnTo>
                    <a:lnTo>
                      <a:pt x="33" y="112"/>
                    </a:lnTo>
                    <a:lnTo>
                      <a:pt x="23" y="110"/>
                    </a:lnTo>
                    <a:lnTo>
                      <a:pt x="18" y="112"/>
                    </a:lnTo>
                    <a:lnTo>
                      <a:pt x="18" y="117"/>
                    </a:lnTo>
                    <a:lnTo>
                      <a:pt x="30" y="121"/>
                    </a:lnTo>
                    <a:lnTo>
                      <a:pt x="46" y="121"/>
                    </a:lnTo>
                    <a:lnTo>
                      <a:pt x="60" y="117"/>
                    </a:lnTo>
                    <a:lnTo>
                      <a:pt x="68" y="112"/>
                    </a:lnTo>
                    <a:lnTo>
                      <a:pt x="72" y="105"/>
                    </a:lnTo>
                    <a:lnTo>
                      <a:pt x="76" y="96"/>
                    </a:lnTo>
                    <a:lnTo>
                      <a:pt x="70" y="89"/>
                    </a:lnTo>
                    <a:lnTo>
                      <a:pt x="52" y="84"/>
                    </a:lnTo>
                    <a:lnTo>
                      <a:pt x="36" y="79"/>
                    </a:lnTo>
                    <a:lnTo>
                      <a:pt x="18" y="71"/>
                    </a:lnTo>
                    <a:lnTo>
                      <a:pt x="16" y="64"/>
                    </a:lnTo>
                    <a:lnTo>
                      <a:pt x="18" y="51"/>
                    </a:lnTo>
                    <a:lnTo>
                      <a:pt x="30" y="36"/>
                    </a:lnTo>
                    <a:lnTo>
                      <a:pt x="43" y="27"/>
                    </a:lnTo>
                    <a:lnTo>
                      <a:pt x="67" y="20"/>
                    </a:lnTo>
                    <a:lnTo>
                      <a:pt x="85" y="17"/>
                    </a:lnTo>
                    <a:lnTo>
                      <a:pt x="85" y="9"/>
                    </a:lnTo>
                    <a:lnTo>
                      <a:pt x="85"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p>
                <a:endParaRPr lang="sv-SE"/>
              </a:p>
            </p:txBody>
          </p:sp>
          <p:sp>
            <p:nvSpPr>
              <p:cNvPr id="24" name="Freeform 47"/>
              <p:cNvSpPr>
                <a:spLocks/>
              </p:cNvSpPr>
              <p:nvPr/>
            </p:nvSpPr>
            <p:spPr bwMode="auto">
              <a:xfrm>
                <a:off x="1527" y="1886"/>
                <a:ext cx="79" cy="149"/>
              </a:xfrm>
              <a:custGeom>
                <a:avLst/>
                <a:gdLst>
                  <a:gd name="T0" fmla="*/ 69 w 79"/>
                  <a:gd name="T1" fmla="*/ 47 h 149"/>
                  <a:gd name="T2" fmla="*/ 60 w 79"/>
                  <a:gd name="T3" fmla="*/ 18 h 149"/>
                  <a:gd name="T4" fmla="*/ 52 w 79"/>
                  <a:gd name="T5" fmla="*/ 5 h 149"/>
                  <a:gd name="T6" fmla="*/ 32 w 79"/>
                  <a:gd name="T7" fmla="*/ 0 h 149"/>
                  <a:gd name="T8" fmla="*/ 13 w 79"/>
                  <a:gd name="T9" fmla="*/ 2 h 149"/>
                  <a:gd name="T10" fmla="*/ 4 w 79"/>
                  <a:gd name="T11" fmla="*/ 16 h 149"/>
                  <a:gd name="T12" fmla="*/ 7 w 79"/>
                  <a:gd name="T13" fmla="*/ 35 h 149"/>
                  <a:gd name="T14" fmla="*/ 10 w 79"/>
                  <a:gd name="T15" fmla="*/ 63 h 149"/>
                  <a:gd name="T16" fmla="*/ 10 w 79"/>
                  <a:gd name="T17" fmla="*/ 90 h 149"/>
                  <a:gd name="T18" fmla="*/ 4 w 79"/>
                  <a:gd name="T19" fmla="*/ 112 h 149"/>
                  <a:gd name="T20" fmla="*/ 0 w 79"/>
                  <a:gd name="T21" fmla="*/ 126 h 149"/>
                  <a:gd name="T22" fmla="*/ 3 w 79"/>
                  <a:gd name="T23" fmla="*/ 136 h 149"/>
                  <a:gd name="T24" fmla="*/ 13 w 79"/>
                  <a:gd name="T25" fmla="*/ 142 h 149"/>
                  <a:gd name="T26" fmla="*/ 23 w 79"/>
                  <a:gd name="T27" fmla="*/ 147 h 149"/>
                  <a:gd name="T28" fmla="*/ 35 w 79"/>
                  <a:gd name="T29" fmla="*/ 149 h 149"/>
                  <a:gd name="T30" fmla="*/ 50 w 79"/>
                  <a:gd name="T31" fmla="*/ 149 h 149"/>
                  <a:gd name="T32" fmla="*/ 67 w 79"/>
                  <a:gd name="T33" fmla="*/ 138 h 149"/>
                  <a:gd name="T34" fmla="*/ 79 w 79"/>
                  <a:gd name="T35" fmla="*/ 115 h 149"/>
                  <a:gd name="T36" fmla="*/ 78 w 79"/>
                  <a:gd name="T37" fmla="*/ 93 h 149"/>
                  <a:gd name="T38" fmla="*/ 70 w 79"/>
                  <a:gd name="T39" fmla="*/ 68 h 149"/>
                  <a:gd name="T40" fmla="*/ 69 w 79"/>
                  <a:gd name="T41" fmla="*/ 47 h 14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9"/>
                  <a:gd name="T64" fmla="*/ 0 h 149"/>
                  <a:gd name="T65" fmla="*/ 79 w 79"/>
                  <a:gd name="T66" fmla="*/ 149 h 14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9" h="149">
                    <a:moveTo>
                      <a:pt x="69" y="47"/>
                    </a:moveTo>
                    <a:lnTo>
                      <a:pt x="60" y="18"/>
                    </a:lnTo>
                    <a:lnTo>
                      <a:pt x="52" y="5"/>
                    </a:lnTo>
                    <a:lnTo>
                      <a:pt x="32" y="0"/>
                    </a:lnTo>
                    <a:lnTo>
                      <a:pt x="13" y="2"/>
                    </a:lnTo>
                    <a:lnTo>
                      <a:pt x="4" y="16"/>
                    </a:lnTo>
                    <a:lnTo>
                      <a:pt x="7" y="35"/>
                    </a:lnTo>
                    <a:lnTo>
                      <a:pt x="10" y="63"/>
                    </a:lnTo>
                    <a:lnTo>
                      <a:pt x="10" y="90"/>
                    </a:lnTo>
                    <a:lnTo>
                      <a:pt x="4" y="112"/>
                    </a:lnTo>
                    <a:lnTo>
                      <a:pt x="0" y="126"/>
                    </a:lnTo>
                    <a:lnTo>
                      <a:pt x="3" y="136"/>
                    </a:lnTo>
                    <a:lnTo>
                      <a:pt x="13" y="142"/>
                    </a:lnTo>
                    <a:lnTo>
                      <a:pt x="23" y="147"/>
                    </a:lnTo>
                    <a:lnTo>
                      <a:pt x="35" y="149"/>
                    </a:lnTo>
                    <a:lnTo>
                      <a:pt x="50" y="149"/>
                    </a:lnTo>
                    <a:lnTo>
                      <a:pt x="67" y="138"/>
                    </a:lnTo>
                    <a:lnTo>
                      <a:pt x="79" y="115"/>
                    </a:lnTo>
                    <a:lnTo>
                      <a:pt x="78" y="93"/>
                    </a:lnTo>
                    <a:lnTo>
                      <a:pt x="70" y="68"/>
                    </a:lnTo>
                    <a:lnTo>
                      <a:pt x="69" y="4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spAutoFit/>
              </a:bodyPr>
              <a:lstStyle/>
              <a:p>
                <a:endParaRPr lang="sv-SE"/>
              </a:p>
            </p:txBody>
          </p:sp>
          <p:sp>
            <p:nvSpPr>
              <p:cNvPr id="25" name="Freeform 48"/>
              <p:cNvSpPr>
                <a:spLocks/>
              </p:cNvSpPr>
              <p:nvPr/>
            </p:nvSpPr>
            <p:spPr bwMode="auto">
              <a:xfrm>
                <a:off x="1505" y="2007"/>
                <a:ext cx="60" cy="216"/>
              </a:xfrm>
              <a:custGeom>
                <a:avLst/>
                <a:gdLst>
                  <a:gd name="T0" fmla="*/ 56 w 60"/>
                  <a:gd name="T1" fmla="*/ 3 h 216"/>
                  <a:gd name="T2" fmla="*/ 41 w 60"/>
                  <a:gd name="T3" fmla="*/ 0 h 216"/>
                  <a:gd name="T4" fmla="*/ 32 w 60"/>
                  <a:gd name="T5" fmla="*/ 3 h 216"/>
                  <a:gd name="T6" fmla="*/ 29 w 60"/>
                  <a:gd name="T7" fmla="*/ 15 h 216"/>
                  <a:gd name="T8" fmla="*/ 32 w 60"/>
                  <a:gd name="T9" fmla="*/ 76 h 216"/>
                  <a:gd name="T10" fmla="*/ 32 w 60"/>
                  <a:gd name="T11" fmla="*/ 91 h 216"/>
                  <a:gd name="T12" fmla="*/ 26 w 60"/>
                  <a:gd name="T13" fmla="*/ 118 h 216"/>
                  <a:gd name="T14" fmla="*/ 25 w 60"/>
                  <a:gd name="T15" fmla="*/ 150 h 216"/>
                  <a:gd name="T16" fmla="*/ 29 w 60"/>
                  <a:gd name="T17" fmla="*/ 165 h 216"/>
                  <a:gd name="T18" fmla="*/ 25 w 60"/>
                  <a:gd name="T19" fmla="*/ 175 h 216"/>
                  <a:gd name="T20" fmla="*/ 6 w 60"/>
                  <a:gd name="T21" fmla="*/ 187 h 216"/>
                  <a:gd name="T22" fmla="*/ 0 w 60"/>
                  <a:gd name="T23" fmla="*/ 205 h 216"/>
                  <a:gd name="T24" fmla="*/ 0 w 60"/>
                  <a:gd name="T25" fmla="*/ 211 h 216"/>
                  <a:gd name="T26" fmla="*/ 15 w 60"/>
                  <a:gd name="T27" fmla="*/ 216 h 216"/>
                  <a:gd name="T28" fmla="*/ 19 w 60"/>
                  <a:gd name="T29" fmla="*/ 213 h 216"/>
                  <a:gd name="T30" fmla="*/ 20 w 60"/>
                  <a:gd name="T31" fmla="*/ 203 h 216"/>
                  <a:gd name="T32" fmla="*/ 25 w 60"/>
                  <a:gd name="T33" fmla="*/ 188 h 216"/>
                  <a:gd name="T34" fmla="*/ 31 w 60"/>
                  <a:gd name="T35" fmla="*/ 182 h 216"/>
                  <a:gd name="T36" fmla="*/ 39 w 60"/>
                  <a:gd name="T37" fmla="*/ 177 h 216"/>
                  <a:gd name="T38" fmla="*/ 45 w 60"/>
                  <a:gd name="T39" fmla="*/ 172 h 216"/>
                  <a:gd name="T40" fmla="*/ 47 w 60"/>
                  <a:gd name="T41" fmla="*/ 167 h 216"/>
                  <a:gd name="T42" fmla="*/ 42 w 60"/>
                  <a:gd name="T43" fmla="*/ 162 h 216"/>
                  <a:gd name="T44" fmla="*/ 39 w 60"/>
                  <a:gd name="T45" fmla="*/ 158 h 216"/>
                  <a:gd name="T46" fmla="*/ 35 w 60"/>
                  <a:gd name="T47" fmla="*/ 146 h 216"/>
                  <a:gd name="T48" fmla="*/ 39 w 60"/>
                  <a:gd name="T49" fmla="*/ 117 h 216"/>
                  <a:gd name="T50" fmla="*/ 47 w 60"/>
                  <a:gd name="T51" fmla="*/ 83 h 216"/>
                  <a:gd name="T52" fmla="*/ 56 w 60"/>
                  <a:gd name="T53" fmla="*/ 58 h 216"/>
                  <a:gd name="T54" fmla="*/ 60 w 60"/>
                  <a:gd name="T55" fmla="*/ 26 h 216"/>
                  <a:gd name="T56" fmla="*/ 56 w 60"/>
                  <a:gd name="T57" fmla="*/ 3 h 21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0"/>
                  <a:gd name="T88" fmla="*/ 0 h 216"/>
                  <a:gd name="T89" fmla="*/ 60 w 60"/>
                  <a:gd name="T90" fmla="*/ 216 h 21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0" h="216">
                    <a:moveTo>
                      <a:pt x="56" y="3"/>
                    </a:moveTo>
                    <a:lnTo>
                      <a:pt x="41" y="0"/>
                    </a:lnTo>
                    <a:lnTo>
                      <a:pt x="32" y="3"/>
                    </a:lnTo>
                    <a:lnTo>
                      <a:pt x="29" y="15"/>
                    </a:lnTo>
                    <a:lnTo>
                      <a:pt x="32" y="76"/>
                    </a:lnTo>
                    <a:lnTo>
                      <a:pt x="32" y="91"/>
                    </a:lnTo>
                    <a:lnTo>
                      <a:pt x="26" y="118"/>
                    </a:lnTo>
                    <a:lnTo>
                      <a:pt x="25" y="150"/>
                    </a:lnTo>
                    <a:lnTo>
                      <a:pt x="29" y="165"/>
                    </a:lnTo>
                    <a:lnTo>
                      <a:pt x="25" y="175"/>
                    </a:lnTo>
                    <a:lnTo>
                      <a:pt x="6" y="187"/>
                    </a:lnTo>
                    <a:lnTo>
                      <a:pt x="0" y="205"/>
                    </a:lnTo>
                    <a:lnTo>
                      <a:pt x="0" y="211"/>
                    </a:lnTo>
                    <a:lnTo>
                      <a:pt x="15" y="216"/>
                    </a:lnTo>
                    <a:lnTo>
                      <a:pt x="19" y="213"/>
                    </a:lnTo>
                    <a:lnTo>
                      <a:pt x="20" y="203"/>
                    </a:lnTo>
                    <a:lnTo>
                      <a:pt x="25" y="188"/>
                    </a:lnTo>
                    <a:lnTo>
                      <a:pt x="31" y="182"/>
                    </a:lnTo>
                    <a:lnTo>
                      <a:pt x="39" y="177"/>
                    </a:lnTo>
                    <a:lnTo>
                      <a:pt x="45" y="172"/>
                    </a:lnTo>
                    <a:lnTo>
                      <a:pt x="47" y="167"/>
                    </a:lnTo>
                    <a:lnTo>
                      <a:pt x="42" y="162"/>
                    </a:lnTo>
                    <a:lnTo>
                      <a:pt x="39" y="158"/>
                    </a:lnTo>
                    <a:lnTo>
                      <a:pt x="35" y="146"/>
                    </a:lnTo>
                    <a:lnTo>
                      <a:pt x="39" y="117"/>
                    </a:lnTo>
                    <a:lnTo>
                      <a:pt x="47" y="83"/>
                    </a:lnTo>
                    <a:lnTo>
                      <a:pt x="56" y="58"/>
                    </a:lnTo>
                    <a:lnTo>
                      <a:pt x="60" y="26"/>
                    </a:lnTo>
                    <a:lnTo>
                      <a:pt x="56"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p>
                <a:endParaRPr lang="sv-SE"/>
              </a:p>
            </p:txBody>
          </p:sp>
          <p:sp>
            <p:nvSpPr>
              <p:cNvPr id="26" name="Freeform 49"/>
              <p:cNvSpPr>
                <a:spLocks/>
              </p:cNvSpPr>
              <p:nvPr/>
            </p:nvSpPr>
            <p:spPr bwMode="auto">
              <a:xfrm>
                <a:off x="1569" y="2007"/>
                <a:ext cx="100" cy="182"/>
              </a:xfrm>
              <a:custGeom>
                <a:avLst/>
                <a:gdLst>
                  <a:gd name="T0" fmla="*/ 33 w 100"/>
                  <a:gd name="T1" fmla="*/ 26 h 182"/>
                  <a:gd name="T2" fmla="*/ 30 w 100"/>
                  <a:gd name="T3" fmla="*/ 8 h 182"/>
                  <a:gd name="T4" fmla="*/ 18 w 100"/>
                  <a:gd name="T5" fmla="*/ 0 h 182"/>
                  <a:gd name="T6" fmla="*/ 1 w 100"/>
                  <a:gd name="T7" fmla="*/ 1 h 182"/>
                  <a:gd name="T8" fmla="*/ 0 w 100"/>
                  <a:gd name="T9" fmla="*/ 8 h 182"/>
                  <a:gd name="T10" fmla="*/ 1 w 100"/>
                  <a:gd name="T11" fmla="*/ 25 h 182"/>
                  <a:gd name="T12" fmla="*/ 10 w 100"/>
                  <a:gd name="T13" fmla="*/ 52 h 182"/>
                  <a:gd name="T14" fmla="*/ 17 w 100"/>
                  <a:gd name="T15" fmla="*/ 71 h 182"/>
                  <a:gd name="T16" fmla="*/ 25 w 100"/>
                  <a:gd name="T17" fmla="*/ 97 h 182"/>
                  <a:gd name="T18" fmla="*/ 27 w 100"/>
                  <a:gd name="T19" fmla="*/ 118 h 182"/>
                  <a:gd name="T20" fmla="*/ 27 w 100"/>
                  <a:gd name="T21" fmla="*/ 137 h 182"/>
                  <a:gd name="T22" fmla="*/ 23 w 100"/>
                  <a:gd name="T23" fmla="*/ 150 h 182"/>
                  <a:gd name="T24" fmla="*/ 20 w 100"/>
                  <a:gd name="T25" fmla="*/ 156 h 182"/>
                  <a:gd name="T26" fmla="*/ 20 w 100"/>
                  <a:gd name="T27" fmla="*/ 160 h 182"/>
                  <a:gd name="T28" fmla="*/ 25 w 100"/>
                  <a:gd name="T29" fmla="*/ 166 h 182"/>
                  <a:gd name="T30" fmla="*/ 35 w 100"/>
                  <a:gd name="T31" fmla="*/ 168 h 182"/>
                  <a:gd name="T32" fmla="*/ 48 w 100"/>
                  <a:gd name="T33" fmla="*/ 168 h 182"/>
                  <a:gd name="T34" fmla="*/ 73 w 100"/>
                  <a:gd name="T35" fmla="*/ 175 h 182"/>
                  <a:gd name="T36" fmla="*/ 83 w 100"/>
                  <a:gd name="T37" fmla="*/ 182 h 182"/>
                  <a:gd name="T38" fmla="*/ 93 w 100"/>
                  <a:gd name="T39" fmla="*/ 177 h 182"/>
                  <a:gd name="T40" fmla="*/ 100 w 100"/>
                  <a:gd name="T41" fmla="*/ 166 h 182"/>
                  <a:gd name="T42" fmla="*/ 93 w 100"/>
                  <a:gd name="T43" fmla="*/ 162 h 182"/>
                  <a:gd name="T44" fmla="*/ 72 w 100"/>
                  <a:gd name="T45" fmla="*/ 160 h 182"/>
                  <a:gd name="T46" fmla="*/ 47 w 100"/>
                  <a:gd name="T47" fmla="*/ 160 h 182"/>
                  <a:gd name="T48" fmla="*/ 36 w 100"/>
                  <a:gd name="T49" fmla="*/ 158 h 182"/>
                  <a:gd name="T50" fmla="*/ 35 w 100"/>
                  <a:gd name="T51" fmla="*/ 151 h 182"/>
                  <a:gd name="T52" fmla="*/ 36 w 100"/>
                  <a:gd name="T53" fmla="*/ 138 h 182"/>
                  <a:gd name="T54" fmla="*/ 37 w 100"/>
                  <a:gd name="T55" fmla="*/ 118 h 182"/>
                  <a:gd name="T56" fmla="*/ 36 w 100"/>
                  <a:gd name="T57" fmla="*/ 95 h 182"/>
                  <a:gd name="T58" fmla="*/ 31 w 100"/>
                  <a:gd name="T59" fmla="*/ 62 h 182"/>
                  <a:gd name="T60" fmla="*/ 33 w 100"/>
                  <a:gd name="T61" fmla="*/ 35 h 182"/>
                  <a:gd name="T62" fmla="*/ 33 w 100"/>
                  <a:gd name="T63" fmla="*/ 26 h 18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0"/>
                  <a:gd name="T97" fmla="*/ 0 h 182"/>
                  <a:gd name="T98" fmla="*/ 100 w 100"/>
                  <a:gd name="T99" fmla="*/ 182 h 18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0" h="182">
                    <a:moveTo>
                      <a:pt x="33" y="26"/>
                    </a:moveTo>
                    <a:lnTo>
                      <a:pt x="30" y="8"/>
                    </a:lnTo>
                    <a:lnTo>
                      <a:pt x="18" y="0"/>
                    </a:lnTo>
                    <a:lnTo>
                      <a:pt x="1" y="1"/>
                    </a:lnTo>
                    <a:lnTo>
                      <a:pt x="0" y="8"/>
                    </a:lnTo>
                    <a:lnTo>
                      <a:pt x="1" y="25"/>
                    </a:lnTo>
                    <a:lnTo>
                      <a:pt x="10" y="52"/>
                    </a:lnTo>
                    <a:lnTo>
                      <a:pt x="17" y="71"/>
                    </a:lnTo>
                    <a:lnTo>
                      <a:pt x="25" y="97"/>
                    </a:lnTo>
                    <a:lnTo>
                      <a:pt x="27" y="118"/>
                    </a:lnTo>
                    <a:lnTo>
                      <a:pt x="27" y="137"/>
                    </a:lnTo>
                    <a:lnTo>
                      <a:pt x="23" y="150"/>
                    </a:lnTo>
                    <a:lnTo>
                      <a:pt x="20" y="156"/>
                    </a:lnTo>
                    <a:lnTo>
                      <a:pt x="20" y="160"/>
                    </a:lnTo>
                    <a:lnTo>
                      <a:pt x="25" y="166"/>
                    </a:lnTo>
                    <a:lnTo>
                      <a:pt x="35" y="168"/>
                    </a:lnTo>
                    <a:lnTo>
                      <a:pt x="48" y="168"/>
                    </a:lnTo>
                    <a:lnTo>
                      <a:pt x="73" y="175"/>
                    </a:lnTo>
                    <a:lnTo>
                      <a:pt x="83" y="182"/>
                    </a:lnTo>
                    <a:lnTo>
                      <a:pt x="93" y="177"/>
                    </a:lnTo>
                    <a:lnTo>
                      <a:pt x="100" y="166"/>
                    </a:lnTo>
                    <a:lnTo>
                      <a:pt x="93" y="162"/>
                    </a:lnTo>
                    <a:lnTo>
                      <a:pt x="72" y="160"/>
                    </a:lnTo>
                    <a:lnTo>
                      <a:pt x="47" y="160"/>
                    </a:lnTo>
                    <a:lnTo>
                      <a:pt x="36" y="158"/>
                    </a:lnTo>
                    <a:lnTo>
                      <a:pt x="35" y="151"/>
                    </a:lnTo>
                    <a:lnTo>
                      <a:pt x="36" y="138"/>
                    </a:lnTo>
                    <a:lnTo>
                      <a:pt x="37" y="118"/>
                    </a:lnTo>
                    <a:lnTo>
                      <a:pt x="36" y="95"/>
                    </a:lnTo>
                    <a:lnTo>
                      <a:pt x="31" y="62"/>
                    </a:lnTo>
                    <a:lnTo>
                      <a:pt x="33" y="35"/>
                    </a:lnTo>
                    <a:lnTo>
                      <a:pt x="33" y="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p>
                <a:endParaRPr lang="sv-SE"/>
              </a:p>
            </p:txBody>
          </p:sp>
        </p:grpSp>
      </p:grpSp>
      <p:sp>
        <p:nvSpPr>
          <p:cNvPr id="32" name="Text Box 50"/>
          <p:cNvSpPr txBox="1">
            <a:spLocks noChangeArrowheads="1"/>
          </p:cNvSpPr>
          <p:nvPr/>
        </p:nvSpPr>
        <p:spPr bwMode="auto">
          <a:xfrm>
            <a:off x="7403106" y="3248802"/>
            <a:ext cx="140867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spcBef>
                <a:spcPct val="50000"/>
              </a:spcBef>
            </a:pPr>
            <a:r>
              <a:rPr lang="sv-SE" altLang="sv-SE" i="0" dirty="0" smtClean="0"/>
              <a:t>Gunnar Trana</a:t>
            </a:r>
            <a:endParaRPr lang="sv-SE" altLang="sv-SE" i="0" dirty="0"/>
          </a:p>
        </p:txBody>
      </p:sp>
      <p:grpSp>
        <p:nvGrpSpPr>
          <p:cNvPr id="48" name="Group 36"/>
          <p:cNvGrpSpPr>
            <a:grpSpLocks/>
          </p:cNvGrpSpPr>
          <p:nvPr/>
        </p:nvGrpSpPr>
        <p:grpSpPr bwMode="auto">
          <a:xfrm>
            <a:off x="4628167" y="2945101"/>
            <a:ext cx="455540" cy="395477"/>
            <a:chOff x="1459" y="1674"/>
            <a:chExt cx="210" cy="549"/>
          </a:xfrm>
        </p:grpSpPr>
        <p:grpSp>
          <p:nvGrpSpPr>
            <p:cNvPr id="49" name="Group 37"/>
            <p:cNvGrpSpPr>
              <a:grpSpLocks/>
            </p:cNvGrpSpPr>
            <p:nvPr/>
          </p:nvGrpSpPr>
          <p:grpSpPr bwMode="auto">
            <a:xfrm>
              <a:off x="1489" y="1674"/>
              <a:ext cx="115" cy="95"/>
              <a:chOff x="1489" y="1674"/>
              <a:chExt cx="115" cy="95"/>
            </a:xfrm>
          </p:grpSpPr>
          <p:sp>
            <p:nvSpPr>
              <p:cNvPr id="57" name="Freeform 38"/>
              <p:cNvSpPr>
                <a:spLocks/>
              </p:cNvSpPr>
              <p:nvPr/>
            </p:nvSpPr>
            <p:spPr bwMode="auto">
              <a:xfrm>
                <a:off x="1530" y="1712"/>
                <a:ext cx="37" cy="57"/>
              </a:xfrm>
              <a:custGeom>
                <a:avLst/>
                <a:gdLst>
                  <a:gd name="T0" fmla="*/ 12 w 37"/>
                  <a:gd name="T1" fmla="*/ 52 h 57"/>
                  <a:gd name="T2" fmla="*/ 12 w 37"/>
                  <a:gd name="T3" fmla="*/ 44 h 57"/>
                  <a:gd name="T4" fmla="*/ 10 w 37"/>
                  <a:gd name="T5" fmla="*/ 35 h 57"/>
                  <a:gd name="T6" fmla="*/ 6 w 37"/>
                  <a:gd name="T7" fmla="*/ 29 h 57"/>
                  <a:gd name="T8" fmla="*/ 0 w 37"/>
                  <a:gd name="T9" fmla="*/ 20 h 57"/>
                  <a:gd name="T10" fmla="*/ 0 w 37"/>
                  <a:gd name="T11" fmla="*/ 14 h 57"/>
                  <a:gd name="T12" fmla="*/ 5 w 37"/>
                  <a:gd name="T13" fmla="*/ 6 h 57"/>
                  <a:gd name="T14" fmla="*/ 11 w 37"/>
                  <a:gd name="T15" fmla="*/ 1 h 57"/>
                  <a:gd name="T16" fmla="*/ 19 w 37"/>
                  <a:gd name="T17" fmla="*/ 0 h 57"/>
                  <a:gd name="T18" fmla="*/ 25 w 37"/>
                  <a:gd name="T19" fmla="*/ 1 h 57"/>
                  <a:gd name="T20" fmla="*/ 29 w 37"/>
                  <a:gd name="T21" fmla="*/ 2 h 57"/>
                  <a:gd name="T22" fmla="*/ 35 w 37"/>
                  <a:gd name="T23" fmla="*/ 7 h 57"/>
                  <a:gd name="T24" fmla="*/ 37 w 37"/>
                  <a:gd name="T25" fmla="*/ 14 h 57"/>
                  <a:gd name="T26" fmla="*/ 37 w 37"/>
                  <a:gd name="T27" fmla="*/ 20 h 57"/>
                  <a:gd name="T28" fmla="*/ 32 w 37"/>
                  <a:gd name="T29" fmla="*/ 27 h 57"/>
                  <a:gd name="T30" fmla="*/ 26 w 37"/>
                  <a:gd name="T31" fmla="*/ 35 h 57"/>
                  <a:gd name="T32" fmla="*/ 25 w 37"/>
                  <a:gd name="T33" fmla="*/ 44 h 57"/>
                  <a:gd name="T34" fmla="*/ 25 w 37"/>
                  <a:gd name="T35" fmla="*/ 47 h 57"/>
                  <a:gd name="T36" fmla="*/ 22 w 37"/>
                  <a:gd name="T37" fmla="*/ 54 h 57"/>
                  <a:gd name="T38" fmla="*/ 19 w 37"/>
                  <a:gd name="T39" fmla="*/ 57 h 57"/>
                  <a:gd name="T40" fmla="*/ 12 w 37"/>
                  <a:gd name="T41" fmla="*/ 52 h 5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7"/>
                  <a:gd name="T64" fmla="*/ 0 h 57"/>
                  <a:gd name="T65" fmla="*/ 37 w 37"/>
                  <a:gd name="T66" fmla="*/ 57 h 5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7" h="57">
                    <a:moveTo>
                      <a:pt x="12" y="52"/>
                    </a:moveTo>
                    <a:lnTo>
                      <a:pt x="12" y="44"/>
                    </a:lnTo>
                    <a:lnTo>
                      <a:pt x="10" y="35"/>
                    </a:lnTo>
                    <a:lnTo>
                      <a:pt x="6" y="29"/>
                    </a:lnTo>
                    <a:lnTo>
                      <a:pt x="0" y="20"/>
                    </a:lnTo>
                    <a:lnTo>
                      <a:pt x="0" y="14"/>
                    </a:lnTo>
                    <a:lnTo>
                      <a:pt x="5" y="6"/>
                    </a:lnTo>
                    <a:lnTo>
                      <a:pt x="11" y="1"/>
                    </a:lnTo>
                    <a:lnTo>
                      <a:pt x="19" y="0"/>
                    </a:lnTo>
                    <a:lnTo>
                      <a:pt x="25" y="1"/>
                    </a:lnTo>
                    <a:lnTo>
                      <a:pt x="29" y="2"/>
                    </a:lnTo>
                    <a:lnTo>
                      <a:pt x="35" y="7"/>
                    </a:lnTo>
                    <a:lnTo>
                      <a:pt x="37" y="14"/>
                    </a:lnTo>
                    <a:lnTo>
                      <a:pt x="37" y="20"/>
                    </a:lnTo>
                    <a:lnTo>
                      <a:pt x="32" y="27"/>
                    </a:lnTo>
                    <a:lnTo>
                      <a:pt x="26" y="35"/>
                    </a:lnTo>
                    <a:lnTo>
                      <a:pt x="25" y="44"/>
                    </a:lnTo>
                    <a:lnTo>
                      <a:pt x="25" y="47"/>
                    </a:lnTo>
                    <a:lnTo>
                      <a:pt x="22" y="54"/>
                    </a:lnTo>
                    <a:lnTo>
                      <a:pt x="19" y="57"/>
                    </a:lnTo>
                    <a:lnTo>
                      <a:pt x="12" y="52"/>
                    </a:lnTo>
                    <a:close/>
                  </a:path>
                </a:pathLst>
              </a:custGeom>
              <a:solidFill>
                <a:srgbClr val="FFFF00"/>
              </a:solidFill>
              <a:ln w="4763">
                <a:solidFill>
                  <a:srgbClr val="000000"/>
                </a:solidFill>
                <a:round/>
                <a:headEnd/>
                <a:tailEnd/>
              </a:ln>
            </p:spPr>
            <p:txBody>
              <a:bodyPr wrap="none" lIns="0" tIns="0" rIns="0" bIns="0">
                <a:spAutoFit/>
              </a:bodyPr>
              <a:lstStyle/>
              <a:p>
                <a:endParaRPr lang="sv-SE"/>
              </a:p>
            </p:txBody>
          </p:sp>
          <p:sp>
            <p:nvSpPr>
              <p:cNvPr id="58" name="Freeform 39"/>
              <p:cNvSpPr>
                <a:spLocks/>
              </p:cNvSpPr>
              <p:nvPr/>
            </p:nvSpPr>
            <p:spPr bwMode="auto">
              <a:xfrm>
                <a:off x="1489" y="1708"/>
                <a:ext cx="28" cy="11"/>
              </a:xfrm>
              <a:custGeom>
                <a:avLst/>
                <a:gdLst>
                  <a:gd name="T0" fmla="*/ 28 w 28"/>
                  <a:gd name="T1" fmla="*/ 11 h 11"/>
                  <a:gd name="T2" fmla="*/ 3 w 28"/>
                  <a:gd name="T3" fmla="*/ 8 h 11"/>
                  <a:gd name="T4" fmla="*/ 0 w 28"/>
                  <a:gd name="T5" fmla="*/ 4 h 11"/>
                  <a:gd name="T6" fmla="*/ 2 w 28"/>
                  <a:gd name="T7" fmla="*/ 0 h 11"/>
                  <a:gd name="T8" fmla="*/ 7 w 28"/>
                  <a:gd name="T9" fmla="*/ 0 h 11"/>
                  <a:gd name="T10" fmla="*/ 28 w 28"/>
                  <a:gd name="T11" fmla="*/ 11 h 11"/>
                  <a:gd name="T12" fmla="*/ 0 60000 65536"/>
                  <a:gd name="T13" fmla="*/ 0 60000 65536"/>
                  <a:gd name="T14" fmla="*/ 0 60000 65536"/>
                  <a:gd name="T15" fmla="*/ 0 60000 65536"/>
                  <a:gd name="T16" fmla="*/ 0 60000 65536"/>
                  <a:gd name="T17" fmla="*/ 0 60000 65536"/>
                  <a:gd name="T18" fmla="*/ 0 w 28"/>
                  <a:gd name="T19" fmla="*/ 0 h 11"/>
                  <a:gd name="T20" fmla="*/ 28 w 28"/>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28" h="11">
                    <a:moveTo>
                      <a:pt x="28" y="11"/>
                    </a:moveTo>
                    <a:lnTo>
                      <a:pt x="3" y="8"/>
                    </a:lnTo>
                    <a:lnTo>
                      <a:pt x="0" y="4"/>
                    </a:lnTo>
                    <a:lnTo>
                      <a:pt x="2" y="0"/>
                    </a:lnTo>
                    <a:lnTo>
                      <a:pt x="7" y="0"/>
                    </a:lnTo>
                    <a:lnTo>
                      <a:pt x="28"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p>
                <a:endParaRPr lang="sv-SE"/>
              </a:p>
            </p:txBody>
          </p:sp>
          <p:sp>
            <p:nvSpPr>
              <p:cNvPr id="59" name="Freeform 40"/>
              <p:cNvSpPr>
                <a:spLocks/>
              </p:cNvSpPr>
              <p:nvPr/>
            </p:nvSpPr>
            <p:spPr bwMode="auto">
              <a:xfrm>
                <a:off x="1517" y="1678"/>
                <a:ext cx="13" cy="19"/>
              </a:xfrm>
              <a:custGeom>
                <a:avLst/>
                <a:gdLst>
                  <a:gd name="T0" fmla="*/ 13 w 13"/>
                  <a:gd name="T1" fmla="*/ 19 h 19"/>
                  <a:gd name="T2" fmla="*/ 0 w 13"/>
                  <a:gd name="T3" fmla="*/ 6 h 19"/>
                  <a:gd name="T4" fmla="*/ 2 w 13"/>
                  <a:gd name="T5" fmla="*/ 3 h 19"/>
                  <a:gd name="T6" fmla="*/ 7 w 13"/>
                  <a:gd name="T7" fmla="*/ 0 h 19"/>
                  <a:gd name="T8" fmla="*/ 10 w 13"/>
                  <a:gd name="T9" fmla="*/ 4 h 19"/>
                  <a:gd name="T10" fmla="*/ 13 w 13"/>
                  <a:gd name="T11" fmla="*/ 19 h 19"/>
                  <a:gd name="T12" fmla="*/ 0 60000 65536"/>
                  <a:gd name="T13" fmla="*/ 0 60000 65536"/>
                  <a:gd name="T14" fmla="*/ 0 60000 65536"/>
                  <a:gd name="T15" fmla="*/ 0 60000 65536"/>
                  <a:gd name="T16" fmla="*/ 0 60000 65536"/>
                  <a:gd name="T17" fmla="*/ 0 60000 65536"/>
                  <a:gd name="T18" fmla="*/ 0 w 13"/>
                  <a:gd name="T19" fmla="*/ 0 h 19"/>
                  <a:gd name="T20" fmla="*/ 13 w 13"/>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13" h="19">
                    <a:moveTo>
                      <a:pt x="13" y="19"/>
                    </a:moveTo>
                    <a:lnTo>
                      <a:pt x="0" y="6"/>
                    </a:lnTo>
                    <a:lnTo>
                      <a:pt x="2" y="3"/>
                    </a:lnTo>
                    <a:lnTo>
                      <a:pt x="7" y="0"/>
                    </a:lnTo>
                    <a:lnTo>
                      <a:pt x="10" y="4"/>
                    </a:lnTo>
                    <a:lnTo>
                      <a:pt x="13" y="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p>
                <a:endParaRPr lang="sv-SE"/>
              </a:p>
            </p:txBody>
          </p:sp>
          <p:sp>
            <p:nvSpPr>
              <p:cNvPr id="60" name="Freeform 41"/>
              <p:cNvSpPr>
                <a:spLocks/>
              </p:cNvSpPr>
              <p:nvPr/>
            </p:nvSpPr>
            <p:spPr bwMode="auto">
              <a:xfrm>
                <a:off x="1557" y="1674"/>
                <a:ext cx="10" cy="22"/>
              </a:xfrm>
              <a:custGeom>
                <a:avLst/>
                <a:gdLst>
                  <a:gd name="T0" fmla="*/ 2 w 10"/>
                  <a:gd name="T1" fmla="*/ 22 h 22"/>
                  <a:gd name="T2" fmla="*/ 0 w 10"/>
                  <a:gd name="T3" fmla="*/ 5 h 22"/>
                  <a:gd name="T4" fmla="*/ 5 w 10"/>
                  <a:gd name="T5" fmla="*/ 0 h 22"/>
                  <a:gd name="T6" fmla="*/ 10 w 10"/>
                  <a:gd name="T7" fmla="*/ 2 h 22"/>
                  <a:gd name="T8" fmla="*/ 9 w 10"/>
                  <a:gd name="T9" fmla="*/ 7 h 22"/>
                  <a:gd name="T10" fmla="*/ 2 w 10"/>
                  <a:gd name="T11" fmla="*/ 22 h 22"/>
                  <a:gd name="T12" fmla="*/ 0 60000 65536"/>
                  <a:gd name="T13" fmla="*/ 0 60000 65536"/>
                  <a:gd name="T14" fmla="*/ 0 60000 65536"/>
                  <a:gd name="T15" fmla="*/ 0 60000 65536"/>
                  <a:gd name="T16" fmla="*/ 0 60000 65536"/>
                  <a:gd name="T17" fmla="*/ 0 60000 65536"/>
                  <a:gd name="T18" fmla="*/ 0 w 10"/>
                  <a:gd name="T19" fmla="*/ 0 h 22"/>
                  <a:gd name="T20" fmla="*/ 10 w 10"/>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10" h="22">
                    <a:moveTo>
                      <a:pt x="2" y="22"/>
                    </a:moveTo>
                    <a:lnTo>
                      <a:pt x="0" y="5"/>
                    </a:lnTo>
                    <a:lnTo>
                      <a:pt x="5" y="0"/>
                    </a:lnTo>
                    <a:lnTo>
                      <a:pt x="10" y="2"/>
                    </a:lnTo>
                    <a:lnTo>
                      <a:pt x="9" y="7"/>
                    </a:lnTo>
                    <a:lnTo>
                      <a:pt x="2"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p>
                <a:endParaRPr lang="sv-SE"/>
              </a:p>
            </p:txBody>
          </p:sp>
          <p:sp>
            <p:nvSpPr>
              <p:cNvPr id="61" name="Freeform 42"/>
              <p:cNvSpPr>
                <a:spLocks/>
              </p:cNvSpPr>
              <p:nvPr/>
            </p:nvSpPr>
            <p:spPr bwMode="auto">
              <a:xfrm>
                <a:off x="1577" y="1691"/>
                <a:ext cx="27" cy="13"/>
              </a:xfrm>
              <a:custGeom>
                <a:avLst/>
                <a:gdLst>
                  <a:gd name="T0" fmla="*/ 0 w 27"/>
                  <a:gd name="T1" fmla="*/ 13 h 13"/>
                  <a:gd name="T2" fmla="*/ 19 w 27"/>
                  <a:gd name="T3" fmla="*/ 0 h 13"/>
                  <a:gd name="T4" fmla="*/ 27 w 27"/>
                  <a:gd name="T5" fmla="*/ 3 h 13"/>
                  <a:gd name="T6" fmla="*/ 27 w 27"/>
                  <a:gd name="T7" fmla="*/ 7 h 13"/>
                  <a:gd name="T8" fmla="*/ 22 w 27"/>
                  <a:gd name="T9" fmla="*/ 10 h 13"/>
                  <a:gd name="T10" fmla="*/ 0 w 27"/>
                  <a:gd name="T11" fmla="*/ 13 h 13"/>
                  <a:gd name="T12" fmla="*/ 0 60000 65536"/>
                  <a:gd name="T13" fmla="*/ 0 60000 65536"/>
                  <a:gd name="T14" fmla="*/ 0 60000 65536"/>
                  <a:gd name="T15" fmla="*/ 0 60000 65536"/>
                  <a:gd name="T16" fmla="*/ 0 60000 65536"/>
                  <a:gd name="T17" fmla="*/ 0 60000 65536"/>
                  <a:gd name="T18" fmla="*/ 0 w 27"/>
                  <a:gd name="T19" fmla="*/ 0 h 13"/>
                  <a:gd name="T20" fmla="*/ 27 w 27"/>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27" h="13">
                    <a:moveTo>
                      <a:pt x="0" y="13"/>
                    </a:moveTo>
                    <a:lnTo>
                      <a:pt x="19" y="0"/>
                    </a:lnTo>
                    <a:lnTo>
                      <a:pt x="27" y="3"/>
                    </a:lnTo>
                    <a:lnTo>
                      <a:pt x="27" y="7"/>
                    </a:lnTo>
                    <a:lnTo>
                      <a:pt x="22" y="10"/>
                    </a:lnTo>
                    <a:lnTo>
                      <a:pt x="0"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p>
                <a:endParaRPr lang="sv-SE"/>
              </a:p>
            </p:txBody>
          </p:sp>
        </p:grpSp>
        <p:grpSp>
          <p:nvGrpSpPr>
            <p:cNvPr id="50" name="Group 43"/>
            <p:cNvGrpSpPr>
              <a:grpSpLocks/>
            </p:cNvGrpSpPr>
            <p:nvPr/>
          </p:nvGrpSpPr>
          <p:grpSpPr bwMode="auto">
            <a:xfrm>
              <a:off x="1459" y="1706"/>
              <a:ext cx="210" cy="517"/>
              <a:chOff x="1459" y="1706"/>
              <a:chExt cx="210" cy="517"/>
            </a:xfrm>
          </p:grpSpPr>
          <p:sp>
            <p:nvSpPr>
              <p:cNvPr id="51" name="Freeform 44"/>
              <p:cNvSpPr>
                <a:spLocks/>
              </p:cNvSpPr>
              <p:nvPr/>
            </p:nvSpPr>
            <p:spPr bwMode="auto">
              <a:xfrm>
                <a:off x="1496" y="1792"/>
                <a:ext cx="106" cy="90"/>
              </a:xfrm>
              <a:custGeom>
                <a:avLst/>
                <a:gdLst>
                  <a:gd name="T0" fmla="*/ 70 w 106"/>
                  <a:gd name="T1" fmla="*/ 25 h 90"/>
                  <a:gd name="T2" fmla="*/ 56 w 106"/>
                  <a:gd name="T3" fmla="*/ 9 h 90"/>
                  <a:gd name="T4" fmla="*/ 44 w 106"/>
                  <a:gd name="T5" fmla="*/ 0 h 90"/>
                  <a:gd name="T6" fmla="*/ 28 w 106"/>
                  <a:gd name="T7" fmla="*/ 0 h 90"/>
                  <a:gd name="T8" fmla="*/ 10 w 106"/>
                  <a:gd name="T9" fmla="*/ 5 h 90"/>
                  <a:gd name="T10" fmla="*/ 3 w 106"/>
                  <a:gd name="T11" fmla="*/ 15 h 90"/>
                  <a:gd name="T12" fmla="*/ 0 w 106"/>
                  <a:gd name="T13" fmla="*/ 29 h 90"/>
                  <a:gd name="T14" fmla="*/ 3 w 106"/>
                  <a:gd name="T15" fmla="*/ 47 h 90"/>
                  <a:gd name="T16" fmla="*/ 14 w 106"/>
                  <a:gd name="T17" fmla="*/ 67 h 90"/>
                  <a:gd name="T18" fmla="*/ 31 w 106"/>
                  <a:gd name="T19" fmla="*/ 80 h 90"/>
                  <a:gd name="T20" fmla="*/ 45 w 106"/>
                  <a:gd name="T21" fmla="*/ 87 h 90"/>
                  <a:gd name="T22" fmla="*/ 61 w 106"/>
                  <a:gd name="T23" fmla="*/ 90 h 90"/>
                  <a:gd name="T24" fmla="*/ 71 w 106"/>
                  <a:gd name="T25" fmla="*/ 86 h 90"/>
                  <a:gd name="T26" fmla="*/ 79 w 106"/>
                  <a:gd name="T27" fmla="*/ 80 h 90"/>
                  <a:gd name="T28" fmla="*/ 83 w 106"/>
                  <a:gd name="T29" fmla="*/ 67 h 90"/>
                  <a:gd name="T30" fmla="*/ 81 w 106"/>
                  <a:gd name="T31" fmla="*/ 52 h 90"/>
                  <a:gd name="T32" fmla="*/ 78 w 106"/>
                  <a:gd name="T33" fmla="*/ 39 h 90"/>
                  <a:gd name="T34" fmla="*/ 103 w 106"/>
                  <a:gd name="T35" fmla="*/ 25 h 90"/>
                  <a:gd name="T36" fmla="*/ 106 w 106"/>
                  <a:gd name="T37" fmla="*/ 20 h 90"/>
                  <a:gd name="T38" fmla="*/ 103 w 106"/>
                  <a:gd name="T39" fmla="*/ 17 h 90"/>
                  <a:gd name="T40" fmla="*/ 74 w 106"/>
                  <a:gd name="T41" fmla="*/ 32 h 90"/>
                  <a:gd name="T42" fmla="*/ 70 w 106"/>
                  <a:gd name="T43" fmla="*/ 25 h 9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90"/>
                  <a:gd name="T68" fmla="*/ 106 w 106"/>
                  <a:gd name="T69" fmla="*/ 90 h 9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90">
                    <a:moveTo>
                      <a:pt x="70" y="25"/>
                    </a:moveTo>
                    <a:lnTo>
                      <a:pt x="56" y="9"/>
                    </a:lnTo>
                    <a:lnTo>
                      <a:pt x="44" y="0"/>
                    </a:lnTo>
                    <a:lnTo>
                      <a:pt x="28" y="0"/>
                    </a:lnTo>
                    <a:lnTo>
                      <a:pt x="10" y="5"/>
                    </a:lnTo>
                    <a:lnTo>
                      <a:pt x="3" y="15"/>
                    </a:lnTo>
                    <a:lnTo>
                      <a:pt x="0" y="29"/>
                    </a:lnTo>
                    <a:lnTo>
                      <a:pt x="3" y="47"/>
                    </a:lnTo>
                    <a:lnTo>
                      <a:pt x="14" y="67"/>
                    </a:lnTo>
                    <a:lnTo>
                      <a:pt x="31" y="80"/>
                    </a:lnTo>
                    <a:lnTo>
                      <a:pt x="45" y="87"/>
                    </a:lnTo>
                    <a:lnTo>
                      <a:pt x="61" y="90"/>
                    </a:lnTo>
                    <a:lnTo>
                      <a:pt x="71" y="86"/>
                    </a:lnTo>
                    <a:lnTo>
                      <a:pt x="79" y="80"/>
                    </a:lnTo>
                    <a:lnTo>
                      <a:pt x="83" y="67"/>
                    </a:lnTo>
                    <a:lnTo>
                      <a:pt x="81" y="52"/>
                    </a:lnTo>
                    <a:lnTo>
                      <a:pt x="78" y="39"/>
                    </a:lnTo>
                    <a:lnTo>
                      <a:pt x="103" y="25"/>
                    </a:lnTo>
                    <a:lnTo>
                      <a:pt x="106" y="20"/>
                    </a:lnTo>
                    <a:lnTo>
                      <a:pt x="103" y="17"/>
                    </a:lnTo>
                    <a:lnTo>
                      <a:pt x="74" y="32"/>
                    </a:lnTo>
                    <a:lnTo>
                      <a:pt x="70"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p>
                <a:endParaRPr lang="sv-SE"/>
              </a:p>
            </p:txBody>
          </p:sp>
          <p:sp>
            <p:nvSpPr>
              <p:cNvPr id="52" name="Freeform 45"/>
              <p:cNvSpPr>
                <a:spLocks/>
              </p:cNvSpPr>
              <p:nvPr/>
            </p:nvSpPr>
            <p:spPr bwMode="auto">
              <a:xfrm>
                <a:off x="1572" y="1706"/>
                <a:ext cx="93" cy="202"/>
              </a:xfrm>
              <a:custGeom>
                <a:avLst/>
                <a:gdLst>
                  <a:gd name="T0" fmla="*/ 25 w 93"/>
                  <a:gd name="T1" fmla="*/ 170 h 202"/>
                  <a:gd name="T2" fmla="*/ 9 w 93"/>
                  <a:gd name="T3" fmla="*/ 182 h 202"/>
                  <a:gd name="T4" fmla="*/ 4 w 93"/>
                  <a:gd name="T5" fmla="*/ 185 h 202"/>
                  <a:gd name="T6" fmla="*/ 0 w 93"/>
                  <a:gd name="T7" fmla="*/ 193 h 202"/>
                  <a:gd name="T8" fmla="*/ 5 w 93"/>
                  <a:gd name="T9" fmla="*/ 201 h 202"/>
                  <a:gd name="T10" fmla="*/ 10 w 93"/>
                  <a:gd name="T11" fmla="*/ 202 h 202"/>
                  <a:gd name="T12" fmla="*/ 25 w 93"/>
                  <a:gd name="T13" fmla="*/ 197 h 202"/>
                  <a:gd name="T14" fmla="*/ 49 w 93"/>
                  <a:gd name="T15" fmla="*/ 182 h 202"/>
                  <a:gd name="T16" fmla="*/ 70 w 93"/>
                  <a:gd name="T17" fmla="*/ 162 h 202"/>
                  <a:gd name="T18" fmla="*/ 92 w 93"/>
                  <a:gd name="T19" fmla="*/ 141 h 202"/>
                  <a:gd name="T20" fmla="*/ 93 w 93"/>
                  <a:gd name="T21" fmla="*/ 132 h 202"/>
                  <a:gd name="T22" fmla="*/ 93 w 93"/>
                  <a:gd name="T23" fmla="*/ 107 h 202"/>
                  <a:gd name="T24" fmla="*/ 87 w 93"/>
                  <a:gd name="T25" fmla="*/ 68 h 202"/>
                  <a:gd name="T26" fmla="*/ 90 w 93"/>
                  <a:gd name="T27" fmla="*/ 46 h 202"/>
                  <a:gd name="T28" fmla="*/ 93 w 93"/>
                  <a:gd name="T29" fmla="*/ 37 h 202"/>
                  <a:gd name="T30" fmla="*/ 89 w 93"/>
                  <a:gd name="T31" fmla="*/ 33 h 202"/>
                  <a:gd name="T32" fmla="*/ 80 w 93"/>
                  <a:gd name="T33" fmla="*/ 28 h 202"/>
                  <a:gd name="T34" fmla="*/ 73 w 93"/>
                  <a:gd name="T35" fmla="*/ 26 h 202"/>
                  <a:gd name="T36" fmla="*/ 78 w 93"/>
                  <a:gd name="T37" fmla="*/ 3 h 202"/>
                  <a:gd name="T38" fmla="*/ 75 w 93"/>
                  <a:gd name="T39" fmla="*/ 0 h 202"/>
                  <a:gd name="T40" fmla="*/ 70 w 93"/>
                  <a:gd name="T41" fmla="*/ 1 h 202"/>
                  <a:gd name="T42" fmla="*/ 68 w 93"/>
                  <a:gd name="T43" fmla="*/ 27 h 202"/>
                  <a:gd name="T44" fmla="*/ 64 w 93"/>
                  <a:gd name="T45" fmla="*/ 35 h 202"/>
                  <a:gd name="T46" fmla="*/ 63 w 93"/>
                  <a:gd name="T47" fmla="*/ 38 h 202"/>
                  <a:gd name="T48" fmla="*/ 53 w 93"/>
                  <a:gd name="T49" fmla="*/ 35 h 202"/>
                  <a:gd name="T50" fmla="*/ 45 w 93"/>
                  <a:gd name="T51" fmla="*/ 35 h 202"/>
                  <a:gd name="T52" fmla="*/ 45 w 93"/>
                  <a:gd name="T53" fmla="*/ 40 h 202"/>
                  <a:gd name="T54" fmla="*/ 50 w 93"/>
                  <a:gd name="T55" fmla="*/ 43 h 202"/>
                  <a:gd name="T56" fmla="*/ 60 w 93"/>
                  <a:gd name="T57" fmla="*/ 43 h 202"/>
                  <a:gd name="T58" fmla="*/ 65 w 93"/>
                  <a:gd name="T59" fmla="*/ 47 h 202"/>
                  <a:gd name="T60" fmla="*/ 70 w 93"/>
                  <a:gd name="T61" fmla="*/ 55 h 202"/>
                  <a:gd name="T62" fmla="*/ 77 w 93"/>
                  <a:gd name="T63" fmla="*/ 67 h 202"/>
                  <a:gd name="T64" fmla="*/ 80 w 93"/>
                  <a:gd name="T65" fmla="*/ 92 h 202"/>
                  <a:gd name="T66" fmla="*/ 80 w 93"/>
                  <a:gd name="T67" fmla="*/ 115 h 202"/>
                  <a:gd name="T68" fmla="*/ 78 w 93"/>
                  <a:gd name="T69" fmla="*/ 133 h 202"/>
                  <a:gd name="T70" fmla="*/ 72 w 93"/>
                  <a:gd name="T71" fmla="*/ 141 h 202"/>
                  <a:gd name="T72" fmla="*/ 54 w 93"/>
                  <a:gd name="T73" fmla="*/ 152 h 202"/>
                  <a:gd name="T74" fmla="*/ 34 w 93"/>
                  <a:gd name="T75" fmla="*/ 162 h 202"/>
                  <a:gd name="T76" fmla="*/ 25 w 93"/>
                  <a:gd name="T77" fmla="*/ 170 h 20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3"/>
                  <a:gd name="T118" fmla="*/ 0 h 202"/>
                  <a:gd name="T119" fmla="*/ 93 w 93"/>
                  <a:gd name="T120" fmla="*/ 202 h 20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3" h="202">
                    <a:moveTo>
                      <a:pt x="25" y="170"/>
                    </a:moveTo>
                    <a:lnTo>
                      <a:pt x="9" y="182"/>
                    </a:lnTo>
                    <a:lnTo>
                      <a:pt x="4" y="185"/>
                    </a:lnTo>
                    <a:lnTo>
                      <a:pt x="0" y="193"/>
                    </a:lnTo>
                    <a:lnTo>
                      <a:pt x="5" y="201"/>
                    </a:lnTo>
                    <a:lnTo>
                      <a:pt x="10" y="202"/>
                    </a:lnTo>
                    <a:lnTo>
                      <a:pt x="25" y="197"/>
                    </a:lnTo>
                    <a:lnTo>
                      <a:pt x="49" y="182"/>
                    </a:lnTo>
                    <a:lnTo>
                      <a:pt x="70" y="162"/>
                    </a:lnTo>
                    <a:lnTo>
                      <a:pt x="92" y="141"/>
                    </a:lnTo>
                    <a:lnTo>
                      <a:pt x="93" y="132"/>
                    </a:lnTo>
                    <a:lnTo>
                      <a:pt x="93" y="107"/>
                    </a:lnTo>
                    <a:lnTo>
                      <a:pt x="87" y="68"/>
                    </a:lnTo>
                    <a:lnTo>
                      <a:pt x="90" y="46"/>
                    </a:lnTo>
                    <a:lnTo>
                      <a:pt x="93" y="37"/>
                    </a:lnTo>
                    <a:lnTo>
                      <a:pt x="89" y="33"/>
                    </a:lnTo>
                    <a:lnTo>
                      <a:pt x="80" y="28"/>
                    </a:lnTo>
                    <a:lnTo>
                      <a:pt x="73" y="26"/>
                    </a:lnTo>
                    <a:lnTo>
                      <a:pt x="78" y="3"/>
                    </a:lnTo>
                    <a:lnTo>
                      <a:pt x="75" y="0"/>
                    </a:lnTo>
                    <a:lnTo>
                      <a:pt x="70" y="1"/>
                    </a:lnTo>
                    <a:lnTo>
                      <a:pt x="68" y="27"/>
                    </a:lnTo>
                    <a:lnTo>
                      <a:pt x="64" y="35"/>
                    </a:lnTo>
                    <a:lnTo>
                      <a:pt x="63" y="38"/>
                    </a:lnTo>
                    <a:lnTo>
                      <a:pt x="53" y="35"/>
                    </a:lnTo>
                    <a:lnTo>
                      <a:pt x="45" y="35"/>
                    </a:lnTo>
                    <a:lnTo>
                      <a:pt x="45" y="40"/>
                    </a:lnTo>
                    <a:lnTo>
                      <a:pt x="50" y="43"/>
                    </a:lnTo>
                    <a:lnTo>
                      <a:pt x="60" y="43"/>
                    </a:lnTo>
                    <a:lnTo>
                      <a:pt x="65" y="47"/>
                    </a:lnTo>
                    <a:lnTo>
                      <a:pt x="70" y="55"/>
                    </a:lnTo>
                    <a:lnTo>
                      <a:pt x="77" y="67"/>
                    </a:lnTo>
                    <a:lnTo>
                      <a:pt x="80" y="92"/>
                    </a:lnTo>
                    <a:lnTo>
                      <a:pt x="80" y="115"/>
                    </a:lnTo>
                    <a:lnTo>
                      <a:pt x="78" y="133"/>
                    </a:lnTo>
                    <a:lnTo>
                      <a:pt x="72" y="141"/>
                    </a:lnTo>
                    <a:lnTo>
                      <a:pt x="54" y="152"/>
                    </a:lnTo>
                    <a:lnTo>
                      <a:pt x="34" y="162"/>
                    </a:lnTo>
                    <a:lnTo>
                      <a:pt x="25" y="17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p>
                <a:endParaRPr lang="sv-SE"/>
              </a:p>
            </p:txBody>
          </p:sp>
          <p:sp>
            <p:nvSpPr>
              <p:cNvPr id="53" name="Freeform 46"/>
              <p:cNvSpPr>
                <a:spLocks/>
              </p:cNvSpPr>
              <p:nvPr/>
            </p:nvSpPr>
            <p:spPr bwMode="auto">
              <a:xfrm>
                <a:off x="1459" y="1892"/>
                <a:ext cx="85" cy="121"/>
              </a:xfrm>
              <a:custGeom>
                <a:avLst/>
                <a:gdLst>
                  <a:gd name="T0" fmla="*/ 85 w 85"/>
                  <a:gd name="T1" fmla="*/ 4 h 121"/>
                  <a:gd name="T2" fmla="*/ 76 w 85"/>
                  <a:gd name="T3" fmla="*/ 0 h 121"/>
                  <a:gd name="T4" fmla="*/ 56 w 85"/>
                  <a:gd name="T5" fmla="*/ 1 h 121"/>
                  <a:gd name="T6" fmla="*/ 38 w 85"/>
                  <a:gd name="T7" fmla="*/ 12 h 121"/>
                  <a:gd name="T8" fmla="*/ 15 w 85"/>
                  <a:gd name="T9" fmla="*/ 36 h 121"/>
                  <a:gd name="T10" fmla="*/ 1 w 85"/>
                  <a:gd name="T11" fmla="*/ 55 h 121"/>
                  <a:gd name="T12" fmla="*/ 0 w 85"/>
                  <a:gd name="T13" fmla="*/ 61 h 121"/>
                  <a:gd name="T14" fmla="*/ 7 w 85"/>
                  <a:gd name="T15" fmla="*/ 74 h 121"/>
                  <a:gd name="T16" fmla="*/ 21 w 85"/>
                  <a:gd name="T17" fmla="*/ 80 h 121"/>
                  <a:gd name="T18" fmla="*/ 38 w 85"/>
                  <a:gd name="T19" fmla="*/ 86 h 121"/>
                  <a:gd name="T20" fmla="*/ 52 w 85"/>
                  <a:gd name="T21" fmla="*/ 90 h 121"/>
                  <a:gd name="T22" fmla="*/ 60 w 85"/>
                  <a:gd name="T23" fmla="*/ 95 h 121"/>
                  <a:gd name="T24" fmla="*/ 56 w 85"/>
                  <a:gd name="T25" fmla="*/ 102 h 121"/>
                  <a:gd name="T26" fmla="*/ 46 w 85"/>
                  <a:gd name="T27" fmla="*/ 111 h 121"/>
                  <a:gd name="T28" fmla="*/ 33 w 85"/>
                  <a:gd name="T29" fmla="*/ 112 h 121"/>
                  <a:gd name="T30" fmla="*/ 23 w 85"/>
                  <a:gd name="T31" fmla="*/ 110 h 121"/>
                  <a:gd name="T32" fmla="*/ 18 w 85"/>
                  <a:gd name="T33" fmla="*/ 112 h 121"/>
                  <a:gd name="T34" fmla="*/ 18 w 85"/>
                  <a:gd name="T35" fmla="*/ 117 h 121"/>
                  <a:gd name="T36" fmla="*/ 30 w 85"/>
                  <a:gd name="T37" fmla="*/ 121 h 121"/>
                  <a:gd name="T38" fmla="*/ 46 w 85"/>
                  <a:gd name="T39" fmla="*/ 121 h 121"/>
                  <a:gd name="T40" fmla="*/ 60 w 85"/>
                  <a:gd name="T41" fmla="*/ 117 h 121"/>
                  <a:gd name="T42" fmla="*/ 68 w 85"/>
                  <a:gd name="T43" fmla="*/ 112 h 121"/>
                  <a:gd name="T44" fmla="*/ 72 w 85"/>
                  <a:gd name="T45" fmla="*/ 105 h 121"/>
                  <a:gd name="T46" fmla="*/ 76 w 85"/>
                  <a:gd name="T47" fmla="*/ 96 h 121"/>
                  <a:gd name="T48" fmla="*/ 70 w 85"/>
                  <a:gd name="T49" fmla="*/ 89 h 121"/>
                  <a:gd name="T50" fmla="*/ 52 w 85"/>
                  <a:gd name="T51" fmla="*/ 84 h 121"/>
                  <a:gd name="T52" fmla="*/ 36 w 85"/>
                  <a:gd name="T53" fmla="*/ 79 h 121"/>
                  <a:gd name="T54" fmla="*/ 18 w 85"/>
                  <a:gd name="T55" fmla="*/ 71 h 121"/>
                  <a:gd name="T56" fmla="*/ 16 w 85"/>
                  <a:gd name="T57" fmla="*/ 64 h 121"/>
                  <a:gd name="T58" fmla="*/ 18 w 85"/>
                  <a:gd name="T59" fmla="*/ 51 h 121"/>
                  <a:gd name="T60" fmla="*/ 30 w 85"/>
                  <a:gd name="T61" fmla="*/ 36 h 121"/>
                  <a:gd name="T62" fmla="*/ 43 w 85"/>
                  <a:gd name="T63" fmla="*/ 27 h 121"/>
                  <a:gd name="T64" fmla="*/ 67 w 85"/>
                  <a:gd name="T65" fmla="*/ 20 h 121"/>
                  <a:gd name="T66" fmla="*/ 85 w 85"/>
                  <a:gd name="T67" fmla="*/ 17 h 121"/>
                  <a:gd name="T68" fmla="*/ 85 w 85"/>
                  <a:gd name="T69" fmla="*/ 9 h 121"/>
                  <a:gd name="T70" fmla="*/ 85 w 85"/>
                  <a:gd name="T71" fmla="*/ 4 h 12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5"/>
                  <a:gd name="T109" fmla="*/ 0 h 121"/>
                  <a:gd name="T110" fmla="*/ 85 w 85"/>
                  <a:gd name="T111" fmla="*/ 121 h 12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5" h="121">
                    <a:moveTo>
                      <a:pt x="85" y="4"/>
                    </a:moveTo>
                    <a:lnTo>
                      <a:pt x="76" y="0"/>
                    </a:lnTo>
                    <a:lnTo>
                      <a:pt x="56" y="1"/>
                    </a:lnTo>
                    <a:lnTo>
                      <a:pt x="38" y="12"/>
                    </a:lnTo>
                    <a:lnTo>
                      <a:pt x="15" y="36"/>
                    </a:lnTo>
                    <a:lnTo>
                      <a:pt x="1" y="55"/>
                    </a:lnTo>
                    <a:lnTo>
                      <a:pt x="0" y="61"/>
                    </a:lnTo>
                    <a:lnTo>
                      <a:pt x="7" y="74"/>
                    </a:lnTo>
                    <a:lnTo>
                      <a:pt x="21" y="80"/>
                    </a:lnTo>
                    <a:lnTo>
                      <a:pt x="38" y="86"/>
                    </a:lnTo>
                    <a:lnTo>
                      <a:pt x="52" y="90"/>
                    </a:lnTo>
                    <a:lnTo>
                      <a:pt x="60" y="95"/>
                    </a:lnTo>
                    <a:lnTo>
                      <a:pt x="56" y="102"/>
                    </a:lnTo>
                    <a:lnTo>
                      <a:pt x="46" y="111"/>
                    </a:lnTo>
                    <a:lnTo>
                      <a:pt x="33" y="112"/>
                    </a:lnTo>
                    <a:lnTo>
                      <a:pt x="23" y="110"/>
                    </a:lnTo>
                    <a:lnTo>
                      <a:pt x="18" y="112"/>
                    </a:lnTo>
                    <a:lnTo>
                      <a:pt x="18" y="117"/>
                    </a:lnTo>
                    <a:lnTo>
                      <a:pt x="30" y="121"/>
                    </a:lnTo>
                    <a:lnTo>
                      <a:pt x="46" y="121"/>
                    </a:lnTo>
                    <a:lnTo>
                      <a:pt x="60" y="117"/>
                    </a:lnTo>
                    <a:lnTo>
                      <a:pt x="68" y="112"/>
                    </a:lnTo>
                    <a:lnTo>
                      <a:pt x="72" y="105"/>
                    </a:lnTo>
                    <a:lnTo>
                      <a:pt x="76" y="96"/>
                    </a:lnTo>
                    <a:lnTo>
                      <a:pt x="70" y="89"/>
                    </a:lnTo>
                    <a:lnTo>
                      <a:pt x="52" y="84"/>
                    </a:lnTo>
                    <a:lnTo>
                      <a:pt x="36" y="79"/>
                    </a:lnTo>
                    <a:lnTo>
                      <a:pt x="18" y="71"/>
                    </a:lnTo>
                    <a:lnTo>
                      <a:pt x="16" y="64"/>
                    </a:lnTo>
                    <a:lnTo>
                      <a:pt x="18" y="51"/>
                    </a:lnTo>
                    <a:lnTo>
                      <a:pt x="30" y="36"/>
                    </a:lnTo>
                    <a:lnTo>
                      <a:pt x="43" y="27"/>
                    </a:lnTo>
                    <a:lnTo>
                      <a:pt x="67" y="20"/>
                    </a:lnTo>
                    <a:lnTo>
                      <a:pt x="85" y="17"/>
                    </a:lnTo>
                    <a:lnTo>
                      <a:pt x="85" y="9"/>
                    </a:lnTo>
                    <a:lnTo>
                      <a:pt x="85"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p>
                <a:endParaRPr lang="sv-SE"/>
              </a:p>
            </p:txBody>
          </p:sp>
          <p:sp>
            <p:nvSpPr>
              <p:cNvPr id="54" name="Freeform 47"/>
              <p:cNvSpPr>
                <a:spLocks/>
              </p:cNvSpPr>
              <p:nvPr/>
            </p:nvSpPr>
            <p:spPr bwMode="auto">
              <a:xfrm>
                <a:off x="1527" y="1886"/>
                <a:ext cx="79" cy="149"/>
              </a:xfrm>
              <a:custGeom>
                <a:avLst/>
                <a:gdLst>
                  <a:gd name="T0" fmla="*/ 69 w 79"/>
                  <a:gd name="T1" fmla="*/ 47 h 149"/>
                  <a:gd name="T2" fmla="*/ 60 w 79"/>
                  <a:gd name="T3" fmla="*/ 18 h 149"/>
                  <a:gd name="T4" fmla="*/ 52 w 79"/>
                  <a:gd name="T5" fmla="*/ 5 h 149"/>
                  <a:gd name="T6" fmla="*/ 32 w 79"/>
                  <a:gd name="T7" fmla="*/ 0 h 149"/>
                  <a:gd name="T8" fmla="*/ 13 w 79"/>
                  <a:gd name="T9" fmla="*/ 2 h 149"/>
                  <a:gd name="T10" fmla="*/ 4 w 79"/>
                  <a:gd name="T11" fmla="*/ 16 h 149"/>
                  <a:gd name="T12" fmla="*/ 7 w 79"/>
                  <a:gd name="T13" fmla="*/ 35 h 149"/>
                  <a:gd name="T14" fmla="*/ 10 w 79"/>
                  <a:gd name="T15" fmla="*/ 63 h 149"/>
                  <a:gd name="T16" fmla="*/ 10 w 79"/>
                  <a:gd name="T17" fmla="*/ 90 h 149"/>
                  <a:gd name="T18" fmla="*/ 4 w 79"/>
                  <a:gd name="T19" fmla="*/ 112 h 149"/>
                  <a:gd name="T20" fmla="*/ 0 w 79"/>
                  <a:gd name="T21" fmla="*/ 126 h 149"/>
                  <a:gd name="T22" fmla="*/ 3 w 79"/>
                  <a:gd name="T23" fmla="*/ 136 h 149"/>
                  <a:gd name="T24" fmla="*/ 13 w 79"/>
                  <a:gd name="T25" fmla="*/ 142 h 149"/>
                  <a:gd name="T26" fmla="*/ 23 w 79"/>
                  <a:gd name="T27" fmla="*/ 147 h 149"/>
                  <a:gd name="T28" fmla="*/ 35 w 79"/>
                  <a:gd name="T29" fmla="*/ 149 h 149"/>
                  <a:gd name="T30" fmla="*/ 50 w 79"/>
                  <a:gd name="T31" fmla="*/ 149 h 149"/>
                  <a:gd name="T32" fmla="*/ 67 w 79"/>
                  <a:gd name="T33" fmla="*/ 138 h 149"/>
                  <a:gd name="T34" fmla="*/ 79 w 79"/>
                  <a:gd name="T35" fmla="*/ 115 h 149"/>
                  <a:gd name="T36" fmla="*/ 78 w 79"/>
                  <a:gd name="T37" fmla="*/ 93 h 149"/>
                  <a:gd name="T38" fmla="*/ 70 w 79"/>
                  <a:gd name="T39" fmla="*/ 68 h 149"/>
                  <a:gd name="T40" fmla="*/ 69 w 79"/>
                  <a:gd name="T41" fmla="*/ 47 h 14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9"/>
                  <a:gd name="T64" fmla="*/ 0 h 149"/>
                  <a:gd name="T65" fmla="*/ 79 w 79"/>
                  <a:gd name="T66" fmla="*/ 149 h 14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9" h="149">
                    <a:moveTo>
                      <a:pt x="69" y="47"/>
                    </a:moveTo>
                    <a:lnTo>
                      <a:pt x="60" y="18"/>
                    </a:lnTo>
                    <a:lnTo>
                      <a:pt x="52" y="5"/>
                    </a:lnTo>
                    <a:lnTo>
                      <a:pt x="32" y="0"/>
                    </a:lnTo>
                    <a:lnTo>
                      <a:pt x="13" y="2"/>
                    </a:lnTo>
                    <a:lnTo>
                      <a:pt x="4" y="16"/>
                    </a:lnTo>
                    <a:lnTo>
                      <a:pt x="7" y="35"/>
                    </a:lnTo>
                    <a:lnTo>
                      <a:pt x="10" y="63"/>
                    </a:lnTo>
                    <a:lnTo>
                      <a:pt x="10" y="90"/>
                    </a:lnTo>
                    <a:lnTo>
                      <a:pt x="4" y="112"/>
                    </a:lnTo>
                    <a:lnTo>
                      <a:pt x="0" y="126"/>
                    </a:lnTo>
                    <a:lnTo>
                      <a:pt x="3" y="136"/>
                    </a:lnTo>
                    <a:lnTo>
                      <a:pt x="13" y="142"/>
                    </a:lnTo>
                    <a:lnTo>
                      <a:pt x="23" y="147"/>
                    </a:lnTo>
                    <a:lnTo>
                      <a:pt x="35" y="149"/>
                    </a:lnTo>
                    <a:lnTo>
                      <a:pt x="50" y="149"/>
                    </a:lnTo>
                    <a:lnTo>
                      <a:pt x="67" y="138"/>
                    </a:lnTo>
                    <a:lnTo>
                      <a:pt x="79" y="115"/>
                    </a:lnTo>
                    <a:lnTo>
                      <a:pt x="78" y="93"/>
                    </a:lnTo>
                    <a:lnTo>
                      <a:pt x="70" y="68"/>
                    </a:lnTo>
                    <a:lnTo>
                      <a:pt x="69" y="4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spAutoFit/>
              </a:bodyPr>
              <a:lstStyle/>
              <a:p>
                <a:endParaRPr lang="sv-SE"/>
              </a:p>
            </p:txBody>
          </p:sp>
          <p:sp>
            <p:nvSpPr>
              <p:cNvPr id="55" name="Freeform 48"/>
              <p:cNvSpPr>
                <a:spLocks/>
              </p:cNvSpPr>
              <p:nvPr/>
            </p:nvSpPr>
            <p:spPr bwMode="auto">
              <a:xfrm>
                <a:off x="1505" y="2007"/>
                <a:ext cx="60" cy="216"/>
              </a:xfrm>
              <a:custGeom>
                <a:avLst/>
                <a:gdLst>
                  <a:gd name="T0" fmla="*/ 56 w 60"/>
                  <a:gd name="T1" fmla="*/ 3 h 216"/>
                  <a:gd name="T2" fmla="*/ 41 w 60"/>
                  <a:gd name="T3" fmla="*/ 0 h 216"/>
                  <a:gd name="T4" fmla="*/ 32 w 60"/>
                  <a:gd name="T5" fmla="*/ 3 h 216"/>
                  <a:gd name="T6" fmla="*/ 29 w 60"/>
                  <a:gd name="T7" fmla="*/ 15 h 216"/>
                  <a:gd name="T8" fmla="*/ 32 w 60"/>
                  <a:gd name="T9" fmla="*/ 76 h 216"/>
                  <a:gd name="T10" fmla="*/ 32 w 60"/>
                  <a:gd name="T11" fmla="*/ 91 h 216"/>
                  <a:gd name="T12" fmla="*/ 26 w 60"/>
                  <a:gd name="T13" fmla="*/ 118 h 216"/>
                  <a:gd name="T14" fmla="*/ 25 w 60"/>
                  <a:gd name="T15" fmla="*/ 150 h 216"/>
                  <a:gd name="T16" fmla="*/ 29 w 60"/>
                  <a:gd name="T17" fmla="*/ 165 h 216"/>
                  <a:gd name="T18" fmla="*/ 25 w 60"/>
                  <a:gd name="T19" fmla="*/ 175 h 216"/>
                  <a:gd name="T20" fmla="*/ 6 w 60"/>
                  <a:gd name="T21" fmla="*/ 187 h 216"/>
                  <a:gd name="T22" fmla="*/ 0 w 60"/>
                  <a:gd name="T23" fmla="*/ 205 h 216"/>
                  <a:gd name="T24" fmla="*/ 0 w 60"/>
                  <a:gd name="T25" fmla="*/ 211 h 216"/>
                  <a:gd name="T26" fmla="*/ 15 w 60"/>
                  <a:gd name="T27" fmla="*/ 216 h 216"/>
                  <a:gd name="T28" fmla="*/ 19 w 60"/>
                  <a:gd name="T29" fmla="*/ 213 h 216"/>
                  <a:gd name="T30" fmla="*/ 20 w 60"/>
                  <a:gd name="T31" fmla="*/ 203 h 216"/>
                  <a:gd name="T32" fmla="*/ 25 w 60"/>
                  <a:gd name="T33" fmla="*/ 188 h 216"/>
                  <a:gd name="T34" fmla="*/ 31 w 60"/>
                  <a:gd name="T35" fmla="*/ 182 h 216"/>
                  <a:gd name="T36" fmla="*/ 39 w 60"/>
                  <a:gd name="T37" fmla="*/ 177 h 216"/>
                  <a:gd name="T38" fmla="*/ 45 w 60"/>
                  <a:gd name="T39" fmla="*/ 172 h 216"/>
                  <a:gd name="T40" fmla="*/ 47 w 60"/>
                  <a:gd name="T41" fmla="*/ 167 h 216"/>
                  <a:gd name="T42" fmla="*/ 42 w 60"/>
                  <a:gd name="T43" fmla="*/ 162 h 216"/>
                  <a:gd name="T44" fmla="*/ 39 w 60"/>
                  <a:gd name="T45" fmla="*/ 158 h 216"/>
                  <a:gd name="T46" fmla="*/ 35 w 60"/>
                  <a:gd name="T47" fmla="*/ 146 h 216"/>
                  <a:gd name="T48" fmla="*/ 39 w 60"/>
                  <a:gd name="T49" fmla="*/ 117 h 216"/>
                  <a:gd name="T50" fmla="*/ 47 w 60"/>
                  <a:gd name="T51" fmla="*/ 83 h 216"/>
                  <a:gd name="T52" fmla="*/ 56 w 60"/>
                  <a:gd name="T53" fmla="*/ 58 h 216"/>
                  <a:gd name="T54" fmla="*/ 60 w 60"/>
                  <a:gd name="T55" fmla="*/ 26 h 216"/>
                  <a:gd name="T56" fmla="*/ 56 w 60"/>
                  <a:gd name="T57" fmla="*/ 3 h 21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0"/>
                  <a:gd name="T88" fmla="*/ 0 h 216"/>
                  <a:gd name="T89" fmla="*/ 60 w 60"/>
                  <a:gd name="T90" fmla="*/ 216 h 21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0" h="216">
                    <a:moveTo>
                      <a:pt x="56" y="3"/>
                    </a:moveTo>
                    <a:lnTo>
                      <a:pt x="41" y="0"/>
                    </a:lnTo>
                    <a:lnTo>
                      <a:pt x="32" y="3"/>
                    </a:lnTo>
                    <a:lnTo>
                      <a:pt x="29" y="15"/>
                    </a:lnTo>
                    <a:lnTo>
                      <a:pt x="32" y="76"/>
                    </a:lnTo>
                    <a:lnTo>
                      <a:pt x="32" y="91"/>
                    </a:lnTo>
                    <a:lnTo>
                      <a:pt x="26" y="118"/>
                    </a:lnTo>
                    <a:lnTo>
                      <a:pt x="25" y="150"/>
                    </a:lnTo>
                    <a:lnTo>
                      <a:pt x="29" y="165"/>
                    </a:lnTo>
                    <a:lnTo>
                      <a:pt x="25" y="175"/>
                    </a:lnTo>
                    <a:lnTo>
                      <a:pt x="6" y="187"/>
                    </a:lnTo>
                    <a:lnTo>
                      <a:pt x="0" y="205"/>
                    </a:lnTo>
                    <a:lnTo>
                      <a:pt x="0" y="211"/>
                    </a:lnTo>
                    <a:lnTo>
                      <a:pt x="15" y="216"/>
                    </a:lnTo>
                    <a:lnTo>
                      <a:pt x="19" y="213"/>
                    </a:lnTo>
                    <a:lnTo>
                      <a:pt x="20" y="203"/>
                    </a:lnTo>
                    <a:lnTo>
                      <a:pt x="25" y="188"/>
                    </a:lnTo>
                    <a:lnTo>
                      <a:pt x="31" y="182"/>
                    </a:lnTo>
                    <a:lnTo>
                      <a:pt x="39" y="177"/>
                    </a:lnTo>
                    <a:lnTo>
                      <a:pt x="45" y="172"/>
                    </a:lnTo>
                    <a:lnTo>
                      <a:pt x="47" y="167"/>
                    </a:lnTo>
                    <a:lnTo>
                      <a:pt x="42" y="162"/>
                    </a:lnTo>
                    <a:lnTo>
                      <a:pt x="39" y="158"/>
                    </a:lnTo>
                    <a:lnTo>
                      <a:pt x="35" y="146"/>
                    </a:lnTo>
                    <a:lnTo>
                      <a:pt x="39" y="117"/>
                    </a:lnTo>
                    <a:lnTo>
                      <a:pt x="47" y="83"/>
                    </a:lnTo>
                    <a:lnTo>
                      <a:pt x="56" y="58"/>
                    </a:lnTo>
                    <a:lnTo>
                      <a:pt x="60" y="26"/>
                    </a:lnTo>
                    <a:lnTo>
                      <a:pt x="56"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p>
                <a:endParaRPr lang="sv-SE"/>
              </a:p>
            </p:txBody>
          </p:sp>
          <p:sp>
            <p:nvSpPr>
              <p:cNvPr id="56" name="Freeform 49"/>
              <p:cNvSpPr>
                <a:spLocks/>
              </p:cNvSpPr>
              <p:nvPr/>
            </p:nvSpPr>
            <p:spPr bwMode="auto">
              <a:xfrm>
                <a:off x="1569" y="2007"/>
                <a:ext cx="100" cy="182"/>
              </a:xfrm>
              <a:custGeom>
                <a:avLst/>
                <a:gdLst>
                  <a:gd name="T0" fmla="*/ 33 w 100"/>
                  <a:gd name="T1" fmla="*/ 26 h 182"/>
                  <a:gd name="T2" fmla="*/ 30 w 100"/>
                  <a:gd name="T3" fmla="*/ 8 h 182"/>
                  <a:gd name="T4" fmla="*/ 18 w 100"/>
                  <a:gd name="T5" fmla="*/ 0 h 182"/>
                  <a:gd name="T6" fmla="*/ 1 w 100"/>
                  <a:gd name="T7" fmla="*/ 1 h 182"/>
                  <a:gd name="T8" fmla="*/ 0 w 100"/>
                  <a:gd name="T9" fmla="*/ 8 h 182"/>
                  <a:gd name="T10" fmla="*/ 1 w 100"/>
                  <a:gd name="T11" fmla="*/ 25 h 182"/>
                  <a:gd name="T12" fmla="*/ 10 w 100"/>
                  <a:gd name="T13" fmla="*/ 52 h 182"/>
                  <a:gd name="T14" fmla="*/ 17 w 100"/>
                  <a:gd name="T15" fmla="*/ 71 h 182"/>
                  <a:gd name="T16" fmla="*/ 25 w 100"/>
                  <a:gd name="T17" fmla="*/ 97 h 182"/>
                  <a:gd name="T18" fmla="*/ 27 w 100"/>
                  <a:gd name="T19" fmla="*/ 118 h 182"/>
                  <a:gd name="T20" fmla="*/ 27 w 100"/>
                  <a:gd name="T21" fmla="*/ 137 h 182"/>
                  <a:gd name="T22" fmla="*/ 23 w 100"/>
                  <a:gd name="T23" fmla="*/ 150 h 182"/>
                  <a:gd name="T24" fmla="*/ 20 w 100"/>
                  <a:gd name="T25" fmla="*/ 156 h 182"/>
                  <a:gd name="T26" fmla="*/ 20 w 100"/>
                  <a:gd name="T27" fmla="*/ 160 h 182"/>
                  <a:gd name="T28" fmla="*/ 25 w 100"/>
                  <a:gd name="T29" fmla="*/ 166 h 182"/>
                  <a:gd name="T30" fmla="*/ 35 w 100"/>
                  <a:gd name="T31" fmla="*/ 168 h 182"/>
                  <a:gd name="T32" fmla="*/ 48 w 100"/>
                  <a:gd name="T33" fmla="*/ 168 h 182"/>
                  <a:gd name="T34" fmla="*/ 73 w 100"/>
                  <a:gd name="T35" fmla="*/ 175 h 182"/>
                  <a:gd name="T36" fmla="*/ 83 w 100"/>
                  <a:gd name="T37" fmla="*/ 182 h 182"/>
                  <a:gd name="T38" fmla="*/ 93 w 100"/>
                  <a:gd name="T39" fmla="*/ 177 h 182"/>
                  <a:gd name="T40" fmla="*/ 100 w 100"/>
                  <a:gd name="T41" fmla="*/ 166 h 182"/>
                  <a:gd name="T42" fmla="*/ 93 w 100"/>
                  <a:gd name="T43" fmla="*/ 162 h 182"/>
                  <a:gd name="T44" fmla="*/ 72 w 100"/>
                  <a:gd name="T45" fmla="*/ 160 h 182"/>
                  <a:gd name="T46" fmla="*/ 47 w 100"/>
                  <a:gd name="T47" fmla="*/ 160 h 182"/>
                  <a:gd name="T48" fmla="*/ 36 w 100"/>
                  <a:gd name="T49" fmla="*/ 158 h 182"/>
                  <a:gd name="T50" fmla="*/ 35 w 100"/>
                  <a:gd name="T51" fmla="*/ 151 h 182"/>
                  <a:gd name="T52" fmla="*/ 36 w 100"/>
                  <a:gd name="T53" fmla="*/ 138 h 182"/>
                  <a:gd name="T54" fmla="*/ 37 w 100"/>
                  <a:gd name="T55" fmla="*/ 118 h 182"/>
                  <a:gd name="T56" fmla="*/ 36 w 100"/>
                  <a:gd name="T57" fmla="*/ 95 h 182"/>
                  <a:gd name="T58" fmla="*/ 31 w 100"/>
                  <a:gd name="T59" fmla="*/ 62 h 182"/>
                  <a:gd name="T60" fmla="*/ 33 w 100"/>
                  <a:gd name="T61" fmla="*/ 35 h 182"/>
                  <a:gd name="T62" fmla="*/ 33 w 100"/>
                  <a:gd name="T63" fmla="*/ 26 h 18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0"/>
                  <a:gd name="T97" fmla="*/ 0 h 182"/>
                  <a:gd name="T98" fmla="*/ 100 w 100"/>
                  <a:gd name="T99" fmla="*/ 182 h 18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0" h="182">
                    <a:moveTo>
                      <a:pt x="33" y="26"/>
                    </a:moveTo>
                    <a:lnTo>
                      <a:pt x="30" y="8"/>
                    </a:lnTo>
                    <a:lnTo>
                      <a:pt x="18" y="0"/>
                    </a:lnTo>
                    <a:lnTo>
                      <a:pt x="1" y="1"/>
                    </a:lnTo>
                    <a:lnTo>
                      <a:pt x="0" y="8"/>
                    </a:lnTo>
                    <a:lnTo>
                      <a:pt x="1" y="25"/>
                    </a:lnTo>
                    <a:lnTo>
                      <a:pt x="10" y="52"/>
                    </a:lnTo>
                    <a:lnTo>
                      <a:pt x="17" y="71"/>
                    </a:lnTo>
                    <a:lnTo>
                      <a:pt x="25" y="97"/>
                    </a:lnTo>
                    <a:lnTo>
                      <a:pt x="27" y="118"/>
                    </a:lnTo>
                    <a:lnTo>
                      <a:pt x="27" y="137"/>
                    </a:lnTo>
                    <a:lnTo>
                      <a:pt x="23" y="150"/>
                    </a:lnTo>
                    <a:lnTo>
                      <a:pt x="20" y="156"/>
                    </a:lnTo>
                    <a:lnTo>
                      <a:pt x="20" y="160"/>
                    </a:lnTo>
                    <a:lnTo>
                      <a:pt x="25" y="166"/>
                    </a:lnTo>
                    <a:lnTo>
                      <a:pt x="35" y="168"/>
                    </a:lnTo>
                    <a:lnTo>
                      <a:pt x="48" y="168"/>
                    </a:lnTo>
                    <a:lnTo>
                      <a:pt x="73" y="175"/>
                    </a:lnTo>
                    <a:lnTo>
                      <a:pt x="83" y="182"/>
                    </a:lnTo>
                    <a:lnTo>
                      <a:pt x="93" y="177"/>
                    </a:lnTo>
                    <a:lnTo>
                      <a:pt x="100" y="166"/>
                    </a:lnTo>
                    <a:lnTo>
                      <a:pt x="93" y="162"/>
                    </a:lnTo>
                    <a:lnTo>
                      <a:pt x="72" y="160"/>
                    </a:lnTo>
                    <a:lnTo>
                      <a:pt x="47" y="160"/>
                    </a:lnTo>
                    <a:lnTo>
                      <a:pt x="36" y="158"/>
                    </a:lnTo>
                    <a:lnTo>
                      <a:pt x="35" y="151"/>
                    </a:lnTo>
                    <a:lnTo>
                      <a:pt x="36" y="138"/>
                    </a:lnTo>
                    <a:lnTo>
                      <a:pt x="37" y="118"/>
                    </a:lnTo>
                    <a:lnTo>
                      <a:pt x="36" y="95"/>
                    </a:lnTo>
                    <a:lnTo>
                      <a:pt x="31" y="62"/>
                    </a:lnTo>
                    <a:lnTo>
                      <a:pt x="33" y="35"/>
                    </a:lnTo>
                    <a:lnTo>
                      <a:pt x="33" y="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p>
                <a:endParaRPr lang="sv-SE"/>
              </a:p>
            </p:txBody>
          </p:sp>
        </p:grpSp>
      </p:grpSp>
      <p:sp>
        <p:nvSpPr>
          <p:cNvPr id="62" name="Text Box 50"/>
          <p:cNvSpPr txBox="1">
            <a:spLocks noChangeArrowheads="1"/>
          </p:cNvSpPr>
          <p:nvPr/>
        </p:nvSpPr>
        <p:spPr bwMode="auto">
          <a:xfrm>
            <a:off x="4399414" y="3281025"/>
            <a:ext cx="140867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spcBef>
                <a:spcPct val="50000"/>
              </a:spcBef>
            </a:pPr>
            <a:r>
              <a:rPr lang="sv-SE" altLang="sv-SE" i="0" dirty="0" smtClean="0"/>
              <a:t>Anna Svan</a:t>
            </a:r>
            <a:endParaRPr lang="sv-SE" altLang="sv-SE" i="0" dirty="0"/>
          </a:p>
        </p:txBody>
      </p:sp>
      <p:sp>
        <p:nvSpPr>
          <p:cNvPr id="64" name="Oval 63"/>
          <p:cNvSpPr/>
          <p:nvPr/>
        </p:nvSpPr>
        <p:spPr>
          <a:xfrm>
            <a:off x="5701443" y="2207328"/>
            <a:ext cx="2997655" cy="2110902"/>
          </a:xfrm>
          <a:prstGeom prst="ellipse">
            <a:avLst/>
          </a:prstGeom>
          <a:solidFill>
            <a:schemeClr val="lt1">
              <a:alpha val="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sv-SE" dirty="0"/>
          </a:p>
        </p:txBody>
      </p:sp>
      <p:sp>
        <p:nvSpPr>
          <p:cNvPr id="67" name="TextBox 66"/>
          <p:cNvSpPr txBox="1"/>
          <p:nvPr/>
        </p:nvSpPr>
        <p:spPr>
          <a:xfrm>
            <a:off x="6800592" y="1758376"/>
            <a:ext cx="2011190" cy="369332"/>
          </a:xfrm>
          <a:prstGeom prst="rect">
            <a:avLst/>
          </a:prstGeom>
          <a:noFill/>
        </p:spPr>
        <p:txBody>
          <a:bodyPr wrap="square" rtlCol="0">
            <a:spAutoFit/>
          </a:bodyPr>
          <a:lstStyle/>
          <a:p>
            <a:r>
              <a:rPr lang="sv-SE" dirty="0" smtClean="0"/>
              <a:t>Student (Class)</a:t>
            </a:r>
            <a:endParaRPr lang="sv-SE" dirty="0"/>
          </a:p>
        </p:txBody>
      </p:sp>
      <p:sp>
        <p:nvSpPr>
          <p:cNvPr id="69" name="TextBox 68"/>
          <p:cNvSpPr txBox="1"/>
          <p:nvPr/>
        </p:nvSpPr>
        <p:spPr>
          <a:xfrm>
            <a:off x="4741840" y="1747806"/>
            <a:ext cx="1583923" cy="369332"/>
          </a:xfrm>
          <a:prstGeom prst="rect">
            <a:avLst/>
          </a:prstGeom>
          <a:noFill/>
        </p:spPr>
        <p:txBody>
          <a:bodyPr wrap="square" rtlCol="0">
            <a:spAutoFit/>
          </a:bodyPr>
          <a:lstStyle/>
          <a:p>
            <a:r>
              <a:rPr lang="sv-SE" dirty="0" smtClean="0"/>
              <a:t>Woman (Class)</a:t>
            </a:r>
            <a:endParaRPr lang="sv-SE" dirty="0"/>
          </a:p>
        </p:txBody>
      </p:sp>
      <p:sp>
        <p:nvSpPr>
          <p:cNvPr id="70" name="Content Placeholder 2"/>
          <p:cNvSpPr>
            <a:spLocks noGrp="1"/>
          </p:cNvSpPr>
          <p:nvPr>
            <p:ph idx="1"/>
          </p:nvPr>
        </p:nvSpPr>
        <p:spPr>
          <a:xfrm>
            <a:off x="823080" y="1303506"/>
            <a:ext cx="3318977" cy="3745149"/>
          </a:xfrm>
        </p:spPr>
        <p:txBody>
          <a:bodyPr>
            <a:normAutofit fontScale="70000" lnSpcReduction="20000"/>
          </a:bodyPr>
          <a:lstStyle/>
          <a:p>
            <a:r>
              <a:rPr lang="sv-SE" sz="2300" b="1" dirty="0" smtClean="0"/>
              <a:t>Classification</a:t>
            </a:r>
            <a:r>
              <a:rPr lang="sv-SE" sz="2300" dirty="0" smtClean="0"/>
              <a:t> is grouping of instances. </a:t>
            </a:r>
          </a:p>
          <a:p>
            <a:r>
              <a:rPr lang="sv-SE" sz="2300" dirty="0" smtClean="0"/>
              <a:t>It means (in practice) that attributes that differs between the instances are disregared (for example, gender, hair colour) and </a:t>
            </a:r>
            <a:r>
              <a:rPr lang="en-US" sz="2300" dirty="0"/>
              <a:t>and properties that are </a:t>
            </a:r>
            <a:r>
              <a:rPr lang="en-US" sz="2300" dirty="0" smtClean="0"/>
              <a:t>in common </a:t>
            </a:r>
            <a:r>
              <a:rPr lang="en-US" sz="2300" dirty="0"/>
              <a:t>are </a:t>
            </a:r>
            <a:r>
              <a:rPr lang="en-US" sz="2300" dirty="0" smtClean="0"/>
              <a:t>highlighted</a:t>
            </a:r>
            <a:endParaRPr lang="en-US" sz="2300" dirty="0"/>
          </a:p>
          <a:p>
            <a:endParaRPr lang="sv-SE" sz="2300" dirty="0" smtClean="0"/>
          </a:p>
          <a:p>
            <a:endParaRPr lang="sv-SE" dirty="0"/>
          </a:p>
        </p:txBody>
      </p:sp>
      <p:pic>
        <p:nvPicPr>
          <p:cNvPr id="33" name="Audio 3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1750739040"/>
      </p:ext>
    </p:extLst>
  </p:cSld>
  <p:clrMapOvr>
    <a:masterClrMapping/>
  </p:clrMapOvr>
  <mc:AlternateContent xmlns:mc="http://schemas.openxmlformats.org/markup-compatibility/2006" xmlns:p14="http://schemas.microsoft.com/office/powerpoint/2010/main">
    <mc:Choice Requires="p14">
      <p:transition spd="slow" p14:dur="2000" advTm="30837"/>
    </mc:Choice>
    <mc:Fallback xmlns="">
      <p:transition spd="slow" advTm="308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3"/>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Rectangle 65"/>
          <p:cNvSpPr/>
          <p:nvPr/>
        </p:nvSpPr>
        <p:spPr>
          <a:xfrm>
            <a:off x="7654247" y="0"/>
            <a:ext cx="1387011" cy="1224234"/>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2" name="Title 1"/>
          <p:cNvSpPr>
            <a:spLocks noGrp="1"/>
          </p:cNvSpPr>
          <p:nvPr>
            <p:ph type="title"/>
          </p:nvPr>
        </p:nvSpPr>
        <p:spPr>
          <a:xfrm>
            <a:off x="791999" y="627534"/>
            <a:ext cx="8022391" cy="596700"/>
          </a:xfrm>
        </p:spPr>
        <p:txBody>
          <a:bodyPr/>
          <a:lstStyle/>
          <a:p>
            <a:r>
              <a:rPr lang="sv-SE" dirty="0" smtClean="0"/>
              <a:t>Generalization</a:t>
            </a:r>
            <a:endParaRPr lang="sv-SE" dirty="0"/>
          </a:p>
        </p:txBody>
      </p:sp>
      <p:sp>
        <p:nvSpPr>
          <p:cNvPr id="65" name="Content Placeholder 2"/>
          <p:cNvSpPr>
            <a:spLocks noGrp="1"/>
          </p:cNvSpPr>
          <p:nvPr>
            <p:ph idx="1"/>
          </p:nvPr>
        </p:nvSpPr>
        <p:spPr>
          <a:xfrm>
            <a:off x="791999" y="1275534"/>
            <a:ext cx="3185772" cy="1595257"/>
          </a:xfrm>
        </p:spPr>
        <p:txBody>
          <a:bodyPr>
            <a:noAutofit/>
          </a:bodyPr>
          <a:lstStyle/>
          <a:p>
            <a:r>
              <a:rPr lang="sv-SE" altLang="sv-SE" sz="1600" dirty="0" smtClean="0"/>
              <a:t>Generalizering are grouping of classes, </a:t>
            </a:r>
            <a:r>
              <a:rPr lang="sv-SE" altLang="sv-SE" sz="1600" dirty="0"/>
              <a:t>where classes totally include </a:t>
            </a:r>
            <a:r>
              <a:rPr lang="sv-SE" altLang="sv-SE" sz="1600" dirty="0" smtClean="0"/>
              <a:t>others</a:t>
            </a:r>
          </a:p>
          <a:p>
            <a:r>
              <a:rPr lang="sv-SE" sz="1600" dirty="0" smtClean="0"/>
              <a:t>The opposite to generalization is specialization</a:t>
            </a:r>
            <a:endParaRPr lang="sv-SE" sz="1600" dirty="0"/>
          </a:p>
        </p:txBody>
      </p:sp>
      <p:pic>
        <p:nvPicPr>
          <p:cNvPr id="1843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77771" y="1275534"/>
            <a:ext cx="4369981" cy="2501348"/>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34" name="TextBox 33"/>
          <p:cNvSpPr txBox="1"/>
          <p:nvPr/>
        </p:nvSpPr>
        <p:spPr>
          <a:xfrm>
            <a:off x="3651685" y="4192800"/>
            <a:ext cx="5258399" cy="646331"/>
          </a:xfrm>
          <a:prstGeom prst="rect">
            <a:avLst/>
          </a:prstGeom>
          <a:noFill/>
        </p:spPr>
        <p:txBody>
          <a:bodyPr wrap="square" rtlCol="0">
            <a:spAutoFit/>
          </a:bodyPr>
          <a:lstStyle/>
          <a:p>
            <a:pPr marL="285750" indent="-285750">
              <a:buFont typeface="Arial" panose="020B0604020202020204" pitchFamily="34" charset="0"/>
              <a:buChar char="•"/>
            </a:pPr>
            <a:r>
              <a:rPr lang="sv-SE" dirty="0" smtClean="0"/>
              <a:t>Person is a generalization of Woman and Student</a:t>
            </a:r>
          </a:p>
          <a:p>
            <a:pPr marL="285750" indent="-285750">
              <a:buFont typeface="Arial" panose="020B0604020202020204" pitchFamily="34" charset="0"/>
              <a:buChar char="•"/>
            </a:pPr>
            <a:r>
              <a:rPr lang="sv-SE" dirty="0" smtClean="0"/>
              <a:t>Woman and Student are specializations of Person </a:t>
            </a:r>
            <a:endParaRPr lang="sv-SE"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2767303355"/>
      </p:ext>
    </p:extLst>
  </p:cSld>
  <p:clrMapOvr>
    <a:masterClrMapping/>
  </p:clrMapOvr>
  <mc:AlternateContent xmlns:mc="http://schemas.openxmlformats.org/markup-compatibility/2006" xmlns:p14="http://schemas.microsoft.com/office/powerpoint/2010/main">
    <mc:Choice Requires="p14">
      <p:transition spd="slow" p14:dur="2000" advTm="67211"/>
    </mc:Choice>
    <mc:Fallback xmlns="">
      <p:transition spd="slow" advTm="672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Rectangle 65"/>
          <p:cNvSpPr/>
          <p:nvPr/>
        </p:nvSpPr>
        <p:spPr>
          <a:xfrm>
            <a:off x="7654247" y="0"/>
            <a:ext cx="1387011" cy="1224234"/>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2" name="Title 1"/>
          <p:cNvSpPr>
            <a:spLocks noGrp="1"/>
          </p:cNvSpPr>
          <p:nvPr>
            <p:ph type="title"/>
          </p:nvPr>
        </p:nvSpPr>
        <p:spPr>
          <a:xfrm>
            <a:off x="791999" y="627534"/>
            <a:ext cx="8787936" cy="596700"/>
          </a:xfrm>
        </p:spPr>
        <p:txBody>
          <a:bodyPr/>
          <a:lstStyle/>
          <a:p>
            <a:r>
              <a:rPr lang="sv-SE" dirty="0" smtClean="0"/>
              <a:t>Generalization Test</a:t>
            </a:r>
            <a:endParaRPr lang="sv-SE" dirty="0"/>
          </a:p>
        </p:txBody>
      </p:sp>
      <p:sp>
        <p:nvSpPr>
          <p:cNvPr id="65" name="Content Placeholder 2"/>
          <p:cNvSpPr>
            <a:spLocks noGrp="1"/>
          </p:cNvSpPr>
          <p:nvPr>
            <p:ph idx="1"/>
          </p:nvPr>
        </p:nvSpPr>
        <p:spPr>
          <a:xfrm>
            <a:off x="791999" y="1345745"/>
            <a:ext cx="3898157" cy="3682766"/>
          </a:xfrm>
        </p:spPr>
        <p:txBody>
          <a:bodyPr>
            <a:normAutofit fontScale="70000" lnSpcReduction="20000"/>
          </a:bodyPr>
          <a:lstStyle/>
          <a:p>
            <a:r>
              <a:rPr lang="sv-SE" altLang="sv-SE" dirty="0" smtClean="0"/>
              <a:t>To test if a relationship between two classes is a generalizering/ specialization relationship: </a:t>
            </a:r>
            <a:r>
              <a:rPr lang="sv-SE" altLang="sv-SE" dirty="0"/>
              <a:t>A</a:t>
            </a:r>
            <a:r>
              <a:rPr lang="sv-SE" altLang="sv-SE" dirty="0" smtClean="0"/>
              <a:t>sk if all instances in a specialized  (sub) class are included in the generalized (super) class – if ”yes” it is a generalizering/ specialization </a:t>
            </a:r>
            <a:r>
              <a:rPr lang="sv-SE" altLang="sv-SE" dirty="0"/>
              <a:t>relationship </a:t>
            </a:r>
            <a:endParaRPr lang="sv-SE" dirty="0"/>
          </a:p>
        </p:txBody>
      </p:sp>
      <p:pic>
        <p:nvPicPr>
          <p:cNvPr id="1843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90156" y="1275534"/>
            <a:ext cx="4369981" cy="2501348"/>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34" name="TextBox 33"/>
          <p:cNvSpPr txBox="1"/>
          <p:nvPr/>
        </p:nvSpPr>
        <p:spPr>
          <a:xfrm>
            <a:off x="5032756" y="3828182"/>
            <a:ext cx="4008502" cy="1200329"/>
          </a:xfrm>
          <a:prstGeom prst="rect">
            <a:avLst/>
          </a:prstGeom>
          <a:noFill/>
        </p:spPr>
        <p:txBody>
          <a:bodyPr wrap="square" rtlCol="0">
            <a:spAutoFit/>
          </a:bodyPr>
          <a:lstStyle/>
          <a:p>
            <a:r>
              <a:rPr lang="sv-SE" i="1" dirty="0" smtClean="0"/>
              <a:t>Question: </a:t>
            </a:r>
            <a:r>
              <a:rPr lang="sv-SE" dirty="0" smtClean="0"/>
              <a:t>Is Woman a generalization of Student? </a:t>
            </a:r>
          </a:p>
          <a:p>
            <a:r>
              <a:rPr lang="sv-SE" dirty="0" smtClean="0"/>
              <a:t>Answer: No, there are instances of Student that ar not instances of Woman</a:t>
            </a:r>
            <a:endParaRPr lang="sv-SE"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3036131678"/>
      </p:ext>
    </p:extLst>
  </p:cSld>
  <p:clrMapOvr>
    <a:masterClrMapping/>
  </p:clrMapOvr>
  <mc:AlternateContent xmlns:mc="http://schemas.openxmlformats.org/markup-compatibility/2006" xmlns:p14="http://schemas.microsoft.com/office/powerpoint/2010/main">
    <mc:Choice Requires="p14">
      <p:transition spd="slow" p14:dur="2000" advTm="114113"/>
    </mc:Choice>
    <mc:Fallback xmlns="">
      <p:transition spd="slow" advTm="1141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Rectangle 65"/>
          <p:cNvSpPr/>
          <p:nvPr/>
        </p:nvSpPr>
        <p:spPr>
          <a:xfrm>
            <a:off x="7654247" y="0"/>
            <a:ext cx="1387011" cy="1224234"/>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2" name="Title 1"/>
          <p:cNvSpPr>
            <a:spLocks noGrp="1"/>
          </p:cNvSpPr>
          <p:nvPr>
            <p:ph type="title"/>
          </p:nvPr>
        </p:nvSpPr>
        <p:spPr>
          <a:xfrm>
            <a:off x="791999" y="627534"/>
            <a:ext cx="8022391" cy="596700"/>
          </a:xfrm>
        </p:spPr>
        <p:txBody>
          <a:bodyPr/>
          <a:lstStyle/>
          <a:p>
            <a:r>
              <a:rPr lang="sv-SE" dirty="0" smtClean="0"/>
              <a:t>Modelling generalization in UML</a:t>
            </a:r>
            <a:endParaRPr lang="sv-SE" dirty="0"/>
          </a:p>
        </p:txBody>
      </p:sp>
      <p:pic>
        <p:nvPicPr>
          <p:cNvPr id="1843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1197" y="1564685"/>
            <a:ext cx="4361846" cy="2488019"/>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5" name="Right Arrow 4"/>
          <p:cNvSpPr/>
          <p:nvPr/>
        </p:nvSpPr>
        <p:spPr>
          <a:xfrm>
            <a:off x="5390702" y="2349791"/>
            <a:ext cx="435935" cy="606056"/>
          </a:xfrm>
          <a:prstGeom prst="rightArrow">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sv-SE"/>
          </a:p>
        </p:txBody>
      </p:sp>
      <p:sp>
        <p:nvSpPr>
          <p:cNvPr id="9" name="Rectangle 71"/>
          <p:cNvSpPr>
            <a:spLocks noChangeArrowheads="1"/>
          </p:cNvSpPr>
          <p:nvPr/>
        </p:nvSpPr>
        <p:spPr bwMode="auto">
          <a:xfrm>
            <a:off x="6125537" y="2611066"/>
            <a:ext cx="1134665" cy="377429"/>
          </a:xfrm>
          <a:prstGeom prst="rect">
            <a:avLst/>
          </a:prstGeom>
          <a:solidFill>
            <a:schemeClr val="bg1"/>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algn="ctr" eaLnBrk="1" hangingPunct="1"/>
            <a:r>
              <a:rPr lang="sv-SE" altLang="sv-SE" sz="1050" b="1" i="0"/>
              <a:t>Person</a:t>
            </a:r>
            <a:endParaRPr lang="en-US" altLang="sv-SE" sz="1050" b="1" i="0"/>
          </a:p>
        </p:txBody>
      </p:sp>
      <p:sp>
        <p:nvSpPr>
          <p:cNvPr id="10" name="Rectangle 72"/>
          <p:cNvSpPr>
            <a:spLocks noChangeArrowheads="1"/>
          </p:cNvSpPr>
          <p:nvPr/>
        </p:nvSpPr>
        <p:spPr bwMode="auto">
          <a:xfrm>
            <a:off x="6125537" y="3692154"/>
            <a:ext cx="1134665" cy="377429"/>
          </a:xfrm>
          <a:prstGeom prst="rect">
            <a:avLst/>
          </a:prstGeom>
          <a:solidFill>
            <a:schemeClr val="bg1"/>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algn="ctr" eaLnBrk="1" hangingPunct="1"/>
            <a:r>
              <a:rPr lang="sv-SE" altLang="sv-SE" sz="1050" b="1" i="0"/>
              <a:t>Woman</a:t>
            </a:r>
            <a:endParaRPr lang="en-US" altLang="sv-SE" sz="1050" b="1" i="0"/>
          </a:p>
        </p:txBody>
      </p:sp>
      <p:sp>
        <p:nvSpPr>
          <p:cNvPr id="11" name="AutoShape 73"/>
          <p:cNvSpPr>
            <a:spLocks noChangeArrowheads="1"/>
          </p:cNvSpPr>
          <p:nvPr/>
        </p:nvSpPr>
        <p:spPr bwMode="auto">
          <a:xfrm rot="-174276">
            <a:off x="6611312" y="2989685"/>
            <a:ext cx="216694" cy="325041"/>
          </a:xfrm>
          <a:prstGeom prst="triangle">
            <a:avLst>
              <a:gd name="adj" fmla="val 50000"/>
            </a:avLst>
          </a:prstGeom>
          <a:solidFill>
            <a:schemeClr val="bg1"/>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12" name="Rectangle 74"/>
          <p:cNvSpPr>
            <a:spLocks noChangeArrowheads="1"/>
          </p:cNvSpPr>
          <p:nvPr/>
        </p:nvSpPr>
        <p:spPr bwMode="auto">
          <a:xfrm>
            <a:off x="6125537" y="1532360"/>
            <a:ext cx="1134665" cy="377429"/>
          </a:xfrm>
          <a:prstGeom prst="rect">
            <a:avLst/>
          </a:prstGeom>
          <a:solidFill>
            <a:schemeClr val="bg1"/>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algn="ctr" eaLnBrk="1" hangingPunct="1"/>
            <a:r>
              <a:rPr lang="sv-SE" altLang="sv-SE" sz="1050" b="1" i="0"/>
              <a:t>Student</a:t>
            </a:r>
            <a:endParaRPr lang="en-US" altLang="sv-SE" sz="1050" b="1" i="0"/>
          </a:p>
        </p:txBody>
      </p:sp>
      <p:sp>
        <p:nvSpPr>
          <p:cNvPr id="13" name="Line 75"/>
          <p:cNvSpPr>
            <a:spLocks noChangeShapeType="1"/>
          </p:cNvSpPr>
          <p:nvPr/>
        </p:nvSpPr>
        <p:spPr bwMode="auto">
          <a:xfrm flipH="1">
            <a:off x="6719658" y="1909790"/>
            <a:ext cx="0" cy="37742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14" name="AutoShape 76"/>
          <p:cNvSpPr>
            <a:spLocks noChangeArrowheads="1"/>
          </p:cNvSpPr>
          <p:nvPr/>
        </p:nvSpPr>
        <p:spPr bwMode="auto">
          <a:xfrm rot="10800000">
            <a:off x="6611312" y="2287217"/>
            <a:ext cx="216694" cy="325041"/>
          </a:xfrm>
          <a:prstGeom prst="triangle">
            <a:avLst>
              <a:gd name="adj" fmla="val 50000"/>
            </a:avLst>
          </a:prstGeom>
          <a:solidFill>
            <a:schemeClr val="bg1"/>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15" name="Line 77"/>
          <p:cNvSpPr>
            <a:spLocks noChangeShapeType="1"/>
          </p:cNvSpPr>
          <p:nvPr/>
        </p:nvSpPr>
        <p:spPr bwMode="auto">
          <a:xfrm flipV="1">
            <a:off x="6719658" y="3313536"/>
            <a:ext cx="0" cy="378619"/>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49" name="Rectangle 9"/>
          <p:cNvSpPr>
            <a:spLocks noChangeArrowheads="1"/>
          </p:cNvSpPr>
          <p:nvPr/>
        </p:nvSpPr>
        <p:spPr bwMode="auto">
          <a:xfrm>
            <a:off x="7767677" y="2662617"/>
            <a:ext cx="1160143" cy="246221"/>
          </a:xfrm>
          <a:prstGeom prst="rect">
            <a:avLst/>
          </a:prstGeom>
          <a:solidFill>
            <a:schemeClr val="accent1"/>
          </a:solidFill>
          <a:ln w="3175" algn="ctr">
            <a:solidFill>
              <a:schemeClr val="tx1"/>
            </a:solidFill>
            <a:miter lim="800000"/>
            <a:headEnd/>
            <a:tailEnd/>
          </a:ln>
        </p:spPr>
        <p:txBody>
          <a:bodyPr wrap="square" anchor="ct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algn="ctr" eaLnBrk="1" hangingPunct="1">
              <a:spcBef>
                <a:spcPct val="20000"/>
              </a:spcBef>
              <a:buClr>
                <a:schemeClr val="bg1"/>
              </a:buClr>
              <a:buFont typeface="Wingdings" panose="05000000000000000000" pitchFamily="2" charset="2"/>
              <a:buNone/>
            </a:pPr>
            <a:r>
              <a:rPr lang="sv-SE" altLang="sv-SE" sz="1000" b="1" dirty="0" smtClean="0"/>
              <a:t>Superclass</a:t>
            </a:r>
            <a:endParaRPr lang="en-US" altLang="sv-SE" sz="1000" b="1" dirty="0"/>
          </a:p>
        </p:txBody>
      </p:sp>
      <p:sp>
        <p:nvSpPr>
          <p:cNvPr id="50" name="Rectangle 9"/>
          <p:cNvSpPr>
            <a:spLocks noChangeArrowheads="1"/>
          </p:cNvSpPr>
          <p:nvPr/>
        </p:nvSpPr>
        <p:spPr bwMode="auto">
          <a:xfrm>
            <a:off x="7767677" y="1622745"/>
            <a:ext cx="1160143" cy="246221"/>
          </a:xfrm>
          <a:prstGeom prst="rect">
            <a:avLst/>
          </a:prstGeom>
          <a:solidFill>
            <a:schemeClr val="accent1"/>
          </a:solidFill>
          <a:ln w="3175" algn="ctr">
            <a:solidFill>
              <a:schemeClr val="tx1"/>
            </a:solidFill>
            <a:miter lim="800000"/>
            <a:headEnd/>
            <a:tailEnd/>
          </a:ln>
        </p:spPr>
        <p:txBody>
          <a:bodyPr wrap="square" anchor="ct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algn="ctr" eaLnBrk="1" hangingPunct="1">
              <a:spcBef>
                <a:spcPct val="20000"/>
              </a:spcBef>
              <a:buClr>
                <a:schemeClr val="bg1"/>
              </a:buClr>
              <a:buFont typeface="Wingdings" panose="05000000000000000000" pitchFamily="2" charset="2"/>
              <a:buNone/>
            </a:pPr>
            <a:r>
              <a:rPr lang="sv-SE" altLang="sv-SE" sz="1000" b="1" dirty="0" smtClean="0"/>
              <a:t>Subclass</a:t>
            </a:r>
            <a:endParaRPr lang="en-US" altLang="sv-SE" sz="1000" b="1" dirty="0"/>
          </a:p>
        </p:txBody>
      </p:sp>
      <p:sp>
        <p:nvSpPr>
          <p:cNvPr id="51" name="Rectangle 9"/>
          <p:cNvSpPr>
            <a:spLocks noChangeArrowheads="1"/>
          </p:cNvSpPr>
          <p:nvPr/>
        </p:nvSpPr>
        <p:spPr bwMode="auto">
          <a:xfrm>
            <a:off x="7845688" y="3704606"/>
            <a:ext cx="1160143" cy="246221"/>
          </a:xfrm>
          <a:prstGeom prst="rect">
            <a:avLst/>
          </a:prstGeom>
          <a:solidFill>
            <a:schemeClr val="accent1"/>
          </a:solidFill>
          <a:ln w="3175" algn="ctr">
            <a:solidFill>
              <a:schemeClr val="tx1"/>
            </a:solidFill>
            <a:miter lim="800000"/>
            <a:headEnd/>
            <a:tailEnd/>
          </a:ln>
        </p:spPr>
        <p:txBody>
          <a:bodyPr wrap="square" anchor="ct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algn="ctr" eaLnBrk="1" hangingPunct="1">
              <a:spcBef>
                <a:spcPct val="20000"/>
              </a:spcBef>
              <a:buClr>
                <a:schemeClr val="bg1"/>
              </a:buClr>
              <a:buFont typeface="Wingdings" panose="05000000000000000000" pitchFamily="2" charset="2"/>
              <a:buNone/>
            </a:pPr>
            <a:r>
              <a:rPr lang="sv-SE" altLang="sv-SE" sz="1000" b="1" dirty="0" smtClean="0"/>
              <a:t>Subclass</a:t>
            </a:r>
            <a:endParaRPr lang="en-US" altLang="sv-SE" sz="1000" b="1" dirty="0"/>
          </a:p>
        </p:txBody>
      </p:sp>
      <p:sp>
        <p:nvSpPr>
          <p:cNvPr id="52" name="AutoShape 46"/>
          <p:cNvSpPr>
            <a:spLocks noChangeArrowheads="1"/>
          </p:cNvSpPr>
          <p:nvPr/>
        </p:nvSpPr>
        <p:spPr bwMode="auto">
          <a:xfrm>
            <a:off x="7334633" y="1691553"/>
            <a:ext cx="355670" cy="78498"/>
          </a:xfrm>
          <a:prstGeom prst="leftArrow">
            <a:avLst>
              <a:gd name="adj1" fmla="val 50000"/>
              <a:gd name="adj2" fmla="val 176110"/>
            </a:avLst>
          </a:prstGeom>
          <a:solidFill>
            <a:schemeClr val="accent1"/>
          </a:solidFill>
          <a:ln w="9525" algn="ctr">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53" name="AutoShape 46"/>
          <p:cNvSpPr>
            <a:spLocks noChangeArrowheads="1"/>
          </p:cNvSpPr>
          <p:nvPr/>
        </p:nvSpPr>
        <p:spPr bwMode="auto">
          <a:xfrm>
            <a:off x="7348811" y="2779619"/>
            <a:ext cx="355670" cy="78498"/>
          </a:xfrm>
          <a:prstGeom prst="leftArrow">
            <a:avLst>
              <a:gd name="adj1" fmla="val 50000"/>
              <a:gd name="adj2" fmla="val 176110"/>
            </a:avLst>
          </a:prstGeom>
          <a:solidFill>
            <a:schemeClr val="accent1"/>
          </a:solidFill>
          <a:ln w="9525" algn="ctr">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54" name="AutoShape 46"/>
          <p:cNvSpPr>
            <a:spLocks noChangeArrowheads="1"/>
          </p:cNvSpPr>
          <p:nvPr/>
        </p:nvSpPr>
        <p:spPr bwMode="auto">
          <a:xfrm>
            <a:off x="7341719" y="3835788"/>
            <a:ext cx="355670" cy="78498"/>
          </a:xfrm>
          <a:prstGeom prst="leftArrow">
            <a:avLst>
              <a:gd name="adj1" fmla="val 50000"/>
              <a:gd name="adj2" fmla="val 176110"/>
            </a:avLst>
          </a:prstGeom>
          <a:solidFill>
            <a:schemeClr val="accent1"/>
          </a:solidFill>
          <a:ln w="9525" algn="ctr">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7" name="Right Brace 6"/>
          <p:cNvSpPr/>
          <p:nvPr/>
        </p:nvSpPr>
        <p:spPr>
          <a:xfrm rot="5400000">
            <a:off x="7282204" y="2990805"/>
            <a:ext cx="330849" cy="2960381"/>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sv-SE"/>
          </a:p>
        </p:txBody>
      </p:sp>
      <p:sp>
        <p:nvSpPr>
          <p:cNvPr id="56" name="Right Brace 55"/>
          <p:cNvSpPr/>
          <p:nvPr/>
        </p:nvSpPr>
        <p:spPr>
          <a:xfrm rot="5400000">
            <a:off x="2756866" y="2150243"/>
            <a:ext cx="330850" cy="4641503"/>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sv-SE"/>
          </a:p>
        </p:txBody>
      </p:sp>
      <p:sp>
        <p:nvSpPr>
          <p:cNvPr id="8" name="TextBox 7"/>
          <p:cNvSpPr txBox="1"/>
          <p:nvPr/>
        </p:nvSpPr>
        <p:spPr>
          <a:xfrm>
            <a:off x="2364859" y="4636420"/>
            <a:ext cx="1394522" cy="338554"/>
          </a:xfrm>
          <a:prstGeom prst="rect">
            <a:avLst/>
          </a:prstGeom>
          <a:noFill/>
        </p:spPr>
        <p:txBody>
          <a:bodyPr wrap="square" rtlCol="0">
            <a:spAutoFit/>
          </a:bodyPr>
          <a:lstStyle/>
          <a:p>
            <a:r>
              <a:rPr lang="sv-SE" sz="1600" dirty="0" smtClean="0"/>
              <a:t>Real World</a:t>
            </a:r>
            <a:endParaRPr lang="sv-SE" sz="1600" dirty="0"/>
          </a:p>
        </p:txBody>
      </p:sp>
      <p:sp>
        <p:nvSpPr>
          <p:cNvPr id="58" name="TextBox 57"/>
          <p:cNvSpPr txBox="1"/>
          <p:nvPr/>
        </p:nvSpPr>
        <p:spPr>
          <a:xfrm>
            <a:off x="6783103" y="4652572"/>
            <a:ext cx="1765472" cy="338554"/>
          </a:xfrm>
          <a:prstGeom prst="rect">
            <a:avLst/>
          </a:prstGeom>
          <a:noFill/>
        </p:spPr>
        <p:txBody>
          <a:bodyPr wrap="square" rtlCol="0">
            <a:spAutoFit/>
          </a:bodyPr>
          <a:lstStyle/>
          <a:p>
            <a:r>
              <a:rPr lang="sv-SE" sz="1600" dirty="0" smtClean="0"/>
              <a:t>The Model World</a:t>
            </a:r>
            <a:endParaRPr lang="sv-SE" sz="1600"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734634033"/>
      </p:ext>
    </p:extLst>
  </p:cSld>
  <p:clrMapOvr>
    <a:masterClrMapping/>
  </p:clrMapOvr>
  <mc:AlternateContent xmlns:mc="http://schemas.openxmlformats.org/markup-compatibility/2006" xmlns:p14="http://schemas.microsoft.com/office/powerpoint/2010/main">
    <mc:Choice Requires="p14">
      <p:transition spd="slow" p14:dur="2000" advTm="29484"/>
    </mc:Choice>
    <mc:Fallback xmlns="">
      <p:transition spd="slow" advTm="294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Rectangle 65"/>
          <p:cNvSpPr/>
          <p:nvPr/>
        </p:nvSpPr>
        <p:spPr>
          <a:xfrm>
            <a:off x="7654247" y="0"/>
            <a:ext cx="1387011" cy="1224234"/>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2" name="Title 1"/>
          <p:cNvSpPr>
            <a:spLocks noGrp="1"/>
          </p:cNvSpPr>
          <p:nvPr>
            <p:ph type="title"/>
          </p:nvPr>
        </p:nvSpPr>
        <p:spPr>
          <a:xfrm>
            <a:off x="791999" y="627534"/>
            <a:ext cx="8787936" cy="596700"/>
          </a:xfrm>
        </p:spPr>
        <p:txBody>
          <a:bodyPr/>
          <a:lstStyle/>
          <a:p>
            <a:r>
              <a:rPr lang="sv-SE" dirty="0" smtClean="0"/>
              <a:t>Why Conceptual Modelling?</a:t>
            </a:r>
            <a:endParaRPr lang="sv-SE" dirty="0"/>
          </a:p>
        </p:txBody>
      </p:sp>
      <p:sp>
        <p:nvSpPr>
          <p:cNvPr id="65" name="Content Placeholder 2"/>
          <p:cNvSpPr>
            <a:spLocks noGrp="1"/>
          </p:cNvSpPr>
          <p:nvPr>
            <p:ph idx="1"/>
          </p:nvPr>
        </p:nvSpPr>
        <p:spPr>
          <a:xfrm>
            <a:off x="873206" y="1429966"/>
            <a:ext cx="7842777" cy="3083668"/>
          </a:xfrm>
        </p:spPr>
        <p:txBody>
          <a:bodyPr>
            <a:normAutofit fontScale="70000" lnSpcReduction="20000"/>
          </a:bodyPr>
          <a:lstStyle/>
          <a:p>
            <a:r>
              <a:rPr lang="sv-SE" altLang="sv-SE" sz="2300" dirty="0" smtClean="0"/>
              <a:t>To </a:t>
            </a:r>
            <a:r>
              <a:rPr lang="sv-SE" altLang="sv-SE" sz="2300" b="1" dirty="0" smtClean="0"/>
              <a:t>specify terms and concepts that are - or should be - used in a organization</a:t>
            </a:r>
            <a:r>
              <a:rPr lang="sv-SE" altLang="sv-SE" sz="2300" dirty="0" smtClean="0"/>
              <a:t>. Thereby, support the </a:t>
            </a:r>
            <a:r>
              <a:rPr lang="sv-SE" altLang="sv-SE" sz="2300" b="1" dirty="0" smtClean="0"/>
              <a:t>development of a common vocabulary, </a:t>
            </a:r>
            <a:r>
              <a:rPr lang="sv-SE" altLang="sv-SE" sz="2300" dirty="0" smtClean="0"/>
              <a:t>which will support communication within the organization</a:t>
            </a:r>
          </a:p>
          <a:p>
            <a:r>
              <a:rPr lang="sv-SE" altLang="sv-SE" sz="2300" dirty="0"/>
              <a:t>To </a:t>
            </a:r>
            <a:r>
              <a:rPr lang="sv-SE" altLang="sv-SE" sz="2300" b="1" dirty="0"/>
              <a:t>specify terms and concepts </a:t>
            </a:r>
            <a:r>
              <a:rPr lang="sv-SE" altLang="sv-SE" sz="2300" b="1" dirty="0" smtClean="0"/>
              <a:t>for an information system </a:t>
            </a:r>
            <a:r>
              <a:rPr lang="sv-SE" altLang="sv-SE" sz="2300" dirty="0" smtClean="0"/>
              <a:t>so that the system use the same terms </a:t>
            </a:r>
            <a:r>
              <a:rPr lang="sv-SE" altLang="sv-SE" sz="2300" dirty="0"/>
              <a:t>and concepts </a:t>
            </a:r>
            <a:r>
              <a:rPr lang="sv-SE" altLang="sv-SE" sz="2300" dirty="0" smtClean="0"/>
              <a:t>as the people in the organization, thereby </a:t>
            </a:r>
            <a:r>
              <a:rPr lang="sv-SE" altLang="sv-SE" sz="2300" b="1" dirty="0" smtClean="0"/>
              <a:t>supporting business and IT alignment </a:t>
            </a:r>
          </a:p>
          <a:p>
            <a:endParaRPr lang="sv-SE" altLang="sv-SE" dirty="0" smtClean="0"/>
          </a:p>
          <a:p>
            <a:endParaRPr lang="sv-SE"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334848481"/>
      </p:ext>
    </p:extLst>
  </p:cSld>
  <p:clrMapOvr>
    <a:masterClrMapping/>
  </p:clrMapOvr>
  <mc:AlternateContent xmlns:mc="http://schemas.openxmlformats.org/markup-compatibility/2006" xmlns:p14="http://schemas.microsoft.com/office/powerpoint/2010/main">
    <mc:Choice Requires="p14">
      <p:transition spd="slow" p14:dur="2000" advTm="78245"/>
    </mc:Choice>
    <mc:Fallback xmlns="">
      <p:transition spd="slow" advTm="782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Rectangle 65"/>
          <p:cNvSpPr/>
          <p:nvPr/>
        </p:nvSpPr>
        <p:spPr>
          <a:xfrm>
            <a:off x="7654247" y="0"/>
            <a:ext cx="1387011" cy="1224234"/>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2" name="Title 1"/>
          <p:cNvSpPr>
            <a:spLocks noGrp="1"/>
          </p:cNvSpPr>
          <p:nvPr>
            <p:ph type="title"/>
          </p:nvPr>
        </p:nvSpPr>
        <p:spPr>
          <a:xfrm>
            <a:off x="791999" y="627534"/>
            <a:ext cx="8787936" cy="596700"/>
          </a:xfrm>
        </p:spPr>
        <p:txBody>
          <a:bodyPr/>
          <a:lstStyle/>
          <a:p>
            <a:r>
              <a:rPr lang="sv-SE" dirty="0" smtClean="0"/>
              <a:t>Why Conceptual Modelling?</a:t>
            </a:r>
            <a:endParaRPr lang="sv-SE" dirty="0"/>
          </a:p>
        </p:txBody>
      </p:sp>
      <p:sp>
        <p:nvSpPr>
          <p:cNvPr id="65" name="Content Placeholder 2"/>
          <p:cNvSpPr>
            <a:spLocks noGrp="1"/>
          </p:cNvSpPr>
          <p:nvPr>
            <p:ph idx="1"/>
          </p:nvPr>
        </p:nvSpPr>
        <p:spPr>
          <a:xfrm>
            <a:off x="855172" y="1507416"/>
            <a:ext cx="7764956" cy="3035401"/>
          </a:xfrm>
        </p:spPr>
        <p:txBody>
          <a:bodyPr>
            <a:normAutofit fontScale="70000" lnSpcReduction="20000"/>
          </a:bodyPr>
          <a:lstStyle/>
          <a:p>
            <a:r>
              <a:rPr lang="sv-SE" altLang="sv-SE" sz="2100" dirty="0" smtClean="0"/>
              <a:t>To be used as a </a:t>
            </a:r>
            <a:r>
              <a:rPr lang="sv-SE" altLang="sv-SE" sz="2100" b="1" dirty="0" smtClean="0"/>
              <a:t>first step as developing a database system or a Java program </a:t>
            </a:r>
            <a:r>
              <a:rPr lang="sv-SE" altLang="sv-SE" sz="2100" dirty="0" smtClean="0"/>
              <a:t>(or a programme of some other programming language). The conceptual model can be also be used by model driven development tools to automatically generate part of the database schema or Java code</a:t>
            </a:r>
          </a:p>
          <a:p>
            <a:r>
              <a:rPr lang="sv-SE" altLang="sv-SE" sz="2100" dirty="0" smtClean="0"/>
              <a:t>To </a:t>
            </a:r>
            <a:r>
              <a:rPr lang="sv-SE" altLang="sv-SE" sz="2100" b="1" dirty="0" smtClean="0"/>
              <a:t>support integration between departments, organizations, information systems, </a:t>
            </a:r>
            <a:r>
              <a:rPr lang="sv-SE" altLang="sv-SE" sz="2100" dirty="0" smtClean="0"/>
              <a:t>by specifying the differences between terms and concepts used </a:t>
            </a:r>
          </a:p>
          <a:p>
            <a:endParaRPr lang="sv-SE" altLang="sv-SE" dirty="0" smtClean="0"/>
          </a:p>
          <a:p>
            <a:pPr marL="0" indent="0">
              <a:buNone/>
            </a:pPr>
            <a:endParaRPr lang="sv-SE"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1405628984"/>
      </p:ext>
    </p:extLst>
  </p:cSld>
  <p:clrMapOvr>
    <a:masterClrMapping/>
  </p:clrMapOvr>
  <mc:AlternateContent xmlns:mc="http://schemas.openxmlformats.org/markup-compatibility/2006" xmlns:p14="http://schemas.microsoft.com/office/powerpoint/2010/main">
    <mc:Choice Requires="p14">
      <p:transition spd="slow" p14:dur="2000" advTm="109844"/>
    </mc:Choice>
    <mc:Fallback xmlns="">
      <p:transition spd="slow" advTm="1098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59" name="Slide Number Placeholder 6"/>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050" i="1">
                <a:solidFill>
                  <a:schemeClr val="tx1"/>
                </a:solidFill>
                <a:latin typeface="Arial" panose="020B0604020202020204" pitchFamily="34" charset="0"/>
              </a:defRPr>
            </a:lvl1pPr>
            <a:lvl2pPr marL="557213" indent="-214313" eaLnBrk="0" hangingPunct="0">
              <a:defRPr sz="1050" i="1">
                <a:solidFill>
                  <a:schemeClr val="tx1"/>
                </a:solidFill>
                <a:latin typeface="Arial" panose="020B0604020202020204" pitchFamily="34" charset="0"/>
              </a:defRPr>
            </a:lvl2pPr>
            <a:lvl3pPr marL="857250" indent="-171450" eaLnBrk="0" hangingPunct="0">
              <a:defRPr sz="1050" i="1">
                <a:solidFill>
                  <a:schemeClr val="tx1"/>
                </a:solidFill>
                <a:latin typeface="Arial" panose="020B0604020202020204" pitchFamily="34" charset="0"/>
              </a:defRPr>
            </a:lvl3pPr>
            <a:lvl4pPr marL="1200150" indent="-171450" eaLnBrk="0" hangingPunct="0">
              <a:defRPr sz="1050" i="1">
                <a:solidFill>
                  <a:schemeClr val="tx1"/>
                </a:solidFill>
                <a:latin typeface="Arial" panose="020B0604020202020204" pitchFamily="34" charset="0"/>
              </a:defRPr>
            </a:lvl4pPr>
            <a:lvl5pPr marL="1543050" indent="-171450" eaLnBrk="0" hangingPunct="0">
              <a:defRPr sz="1050" i="1">
                <a:solidFill>
                  <a:schemeClr val="tx1"/>
                </a:solidFill>
                <a:latin typeface="Arial" panose="020B0604020202020204" pitchFamily="34" charset="0"/>
              </a:defRPr>
            </a:lvl5pPr>
            <a:lvl6pPr marL="1885950" indent="-171450" eaLnBrk="0" fontAlgn="base" hangingPunct="0">
              <a:spcBef>
                <a:spcPct val="0"/>
              </a:spcBef>
              <a:spcAft>
                <a:spcPct val="0"/>
              </a:spcAft>
              <a:defRPr sz="1050" i="1">
                <a:solidFill>
                  <a:schemeClr val="tx1"/>
                </a:solidFill>
                <a:latin typeface="Arial" panose="020B0604020202020204" pitchFamily="34" charset="0"/>
              </a:defRPr>
            </a:lvl6pPr>
            <a:lvl7pPr marL="2228850" indent="-171450" eaLnBrk="0" fontAlgn="base" hangingPunct="0">
              <a:spcBef>
                <a:spcPct val="0"/>
              </a:spcBef>
              <a:spcAft>
                <a:spcPct val="0"/>
              </a:spcAft>
              <a:defRPr sz="1050" i="1">
                <a:solidFill>
                  <a:schemeClr val="tx1"/>
                </a:solidFill>
                <a:latin typeface="Arial" panose="020B0604020202020204" pitchFamily="34" charset="0"/>
              </a:defRPr>
            </a:lvl7pPr>
            <a:lvl8pPr marL="2571750" indent="-171450" eaLnBrk="0" fontAlgn="base" hangingPunct="0">
              <a:spcBef>
                <a:spcPct val="0"/>
              </a:spcBef>
              <a:spcAft>
                <a:spcPct val="0"/>
              </a:spcAft>
              <a:defRPr sz="1050" i="1">
                <a:solidFill>
                  <a:schemeClr val="tx1"/>
                </a:solidFill>
                <a:latin typeface="Arial" panose="020B0604020202020204" pitchFamily="34" charset="0"/>
              </a:defRPr>
            </a:lvl8pPr>
            <a:lvl9pPr marL="2914650" indent="-171450" eaLnBrk="0" fontAlgn="base" hangingPunct="0">
              <a:spcBef>
                <a:spcPct val="0"/>
              </a:spcBef>
              <a:spcAft>
                <a:spcPct val="0"/>
              </a:spcAft>
              <a:defRPr sz="1050" i="1">
                <a:solidFill>
                  <a:schemeClr val="tx1"/>
                </a:solidFill>
                <a:latin typeface="Arial" panose="020B0604020202020204" pitchFamily="34" charset="0"/>
              </a:defRPr>
            </a:lvl9pPr>
          </a:lstStyle>
          <a:p>
            <a:pPr eaLnBrk="1" hangingPunct="1"/>
            <a:fld id="{5B4BA0C9-5942-499A-860C-5A7146411296}" type="slidenum">
              <a:rPr lang="sv-SE" altLang="sv-SE" sz="750" i="0"/>
              <a:pPr eaLnBrk="1" hangingPunct="1"/>
              <a:t>4</a:t>
            </a:fld>
            <a:endParaRPr lang="sv-SE" altLang="sv-SE" sz="750" i="0"/>
          </a:p>
        </p:txBody>
      </p:sp>
      <p:sp>
        <p:nvSpPr>
          <p:cNvPr id="2060" name="Rectangle 2"/>
          <p:cNvSpPr>
            <a:spLocks noGrp="1" noChangeArrowheads="1"/>
          </p:cNvSpPr>
          <p:nvPr>
            <p:ph type="title" sz="quarter"/>
          </p:nvPr>
        </p:nvSpPr>
        <p:spPr/>
        <p:txBody>
          <a:bodyPr/>
          <a:lstStyle/>
          <a:p>
            <a:pPr eaLnBrk="1" hangingPunct="1"/>
            <a:r>
              <a:rPr lang="sv-SE" altLang="sv-SE" dirty="0" smtClean="0"/>
              <a:t>Real World and Models</a:t>
            </a:r>
          </a:p>
        </p:txBody>
      </p:sp>
      <p:sp>
        <p:nvSpPr>
          <p:cNvPr id="2061" name="Line 3"/>
          <p:cNvSpPr>
            <a:spLocks noChangeShapeType="1"/>
          </p:cNvSpPr>
          <p:nvPr/>
        </p:nvSpPr>
        <p:spPr bwMode="auto">
          <a:xfrm flipV="1">
            <a:off x="848916" y="3183731"/>
            <a:ext cx="6048375" cy="25004"/>
          </a:xfrm>
          <a:prstGeom prst="line">
            <a:avLst/>
          </a:prstGeom>
          <a:noFill/>
          <a:ln w="6350">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2062" name="Line 4"/>
          <p:cNvSpPr>
            <a:spLocks noChangeShapeType="1"/>
          </p:cNvSpPr>
          <p:nvPr/>
        </p:nvSpPr>
        <p:spPr bwMode="auto">
          <a:xfrm flipV="1">
            <a:off x="848916" y="2472929"/>
            <a:ext cx="6048375" cy="9525"/>
          </a:xfrm>
          <a:prstGeom prst="line">
            <a:avLst/>
          </a:prstGeom>
          <a:noFill/>
          <a:ln w="6350">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945194" name="Text Box 42"/>
          <p:cNvSpPr txBox="1">
            <a:spLocks noChangeArrowheads="1"/>
          </p:cNvSpPr>
          <p:nvPr/>
        </p:nvSpPr>
        <p:spPr bwMode="auto">
          <a:xfrm>
            <a:off x="4575572" y="3338512"/>
            <a:ext cx="1203722" cy="727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algn="r" eaLnBrk="1" hangingPunct="1"/>
            <a:r>
              <a:rPr lang="sv-SE" altLang="sv-SE" sz="825" b="1" i="0" dirty="0"/>
              <a:t>Interaction </a:t>
            </a:r>
          </a:p>
          <a:p>
            <a:pPr algn="r" eaLnBrk="1" hangingPunct="1"/>
            <a:r>
              <a:rPr lang="sv-SE" altLang="sv-SE" sz="825" b="1" i="0" dirty="0"/>
              <a:t>between software objekts  </a:t>
            </a:r>
          </a:p>
          <a:p>
            <a:pPr algn="r" eaLnBrk="1" hangingPunct="1"/>
            <a:r>
              <a:rPr lang="sv-SE" altLang="sv-SE" sz="825" i="0" dirty="0"/>
              <a:t>(in UML Sequence   diagram)</a:t>
            </a:r>
          </a:p>
        </p:txBody>
      </p:sp>
      <p:grpSp>
        <p:nvGrpSpPr>
          <p:cNvPr id="2064" name="Group 43"/>
          <p:cNvGrpSpPr>
            <a:grpSpLocks/>
          </p:cNvGrpSpPr>
          <p:nvPr/>
        </p:nvGrpSpPr>
        <p:grpSpPr bwMode="auto">
          <a:xfrm>
            <a:off x="5847160" y="3390900"/>
            <a:ext cx="919163" cy="396479"/>
            <a:chOff x="4648" y="3324"/>
            <a:chExt cx="772" cy="333"/>
          </a:xfrm>
        </p:grpSpPr>
        <p:grpSp>
          <p:nvGrpSpPr>
            <p:cNvPr id="2248" name="Group 44"/>
            <p:cNvGrpSpPr>
              <a:grpSpLocks/>
            </p:cNvGrpSpPr>
            <p:nvPr/>
          </p:nvGrpSpPr>
          <p:grpSpPr bwMode="auto">
            <a:xfrm>
              <a:off x="4732" y="3359"/>
              <a:ext cx="621" cy="298"/>
              <a:chOff x="4596" y="2089"/>
              <a:chExt cx="621" cy="298"/>
            </a:xfrm>
          </p:grpSpPr>
          <p:sp>
            <p:nvSpPr>
              <p:cNvPr id="2252" name="Line 45"/>
              <p:cNvSpPr>
                <a:spLocks noChangeShapeType="1"/>
              </p:cNvSpPr>
              <p:nvPr/>
            </p:nvSpPr>
            <p:spPr bwMode="auto">
              <a:xfrm>
                <a:off x="4620" y="2115"/>
                <a:ext cx="0" cy="27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2253" name="Line 46"/>
              <p:cNvSpPr>
                <a:spLocks noChangeShapeType="1"/>
              </p:cNvSpPr>
              <p:nvPr/>
            </p:nvSpPr>
            <p:spPr bwMode="auto">
              <a:xfrm>
                <a:off x="5193" y="2115"/>
                <a:ext cx="0" cy="27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2254" name="Line 47"/>
              <p:cNvSpPr>
                <a:spLocks noChangeShapeType="1"/>
              </p:cNvSpPr>
              <p:nvPr/>
            </p:nvSpPr>
            <p:spPr bwMode="auto">
              <a:xfrm>
                <a:off x="4921" y="2115"/>
                <a:ext cx="0" cy="27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2255" name="Rectangle 48"/>
              <p:cNvSpPr>
                <a:spLocks noChangeArrowheads="1"/>
              </p:cNvSpPr>
              <p:nvPr/>
            </p:nvSpPr>
            <p:spPr bwMode="auto">
              <a:xfrm>
                <a:off x="4596" y="2089"/>
                <a:ext cx="45" cy="136"/>
              </a:xfrm>
              <a:prstGeom prst="rect">
                <a:avLst/>
              </a:prstGeom>
              <a:solidFill>
                <a:schemeClr val="bg1"/>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256" name="Rectangle 49"/>
              <p:cNvSpPr>
                <a:spLocks noChangeArrowheads="1"/>
              </p:cNvSpPr>
              <p:nvPr/>
            </p:nvSpPr>
            <p:spPr bwMode="auto">
              <a:xfrm>
                <a:off x="4892" y="2225"/>
                <a:ext cx="45" cy="136"/>
              </a:xfrm>
              <a:prstGeom prst="rect">
                <a:avLst/>
              </a:prstGeom>
              <a:solidFill>
                <a:schemeClr val="bg1"/>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257" name="Line 50"/>
              <p:cNvSpPr>
                <a:spLocks noChangeShapeType="1"/>
              </p:cNvSpPr>
              <p:nvPr/>
            </p:nvSpPr>
            <p:spPr bwMode="auto">
              <a:xfrm>
                <a:off x="4641" y="2221"/>
                <a:ext cx="272"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sv-SE" sz="1350"/>
              </a:p>
            </p:txBody>
          </p:sp>
          <p:sp>
            <p:nvSpPr>
              <p:cNvPr id="2258" name="Line 51"/>
              <p:cNvSpPr>
                <a:spLocks noChangeShapeType="1"/>
              </p:cNvSpPr>
              <p:nvPr/>
            </p:nvSpPr>
            <p:spPr bwMode="auto">
              <a:xfrm>
                <a:off x="4945" y="2357"/>
                <a:ext cx="272"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sv-SE" sz="1350"/>
              </a:p>
            </p:txBody>
          </p:sp>
        </p:grpSp>
        <p:sp>
          <p:nvSpPr>
            <p:cNvPr id="2249" name="Rectangle 52"/>
            <p:cNvSpPr>
              <a:spLocks noChangeArrowheads="1"/>
            </p:cNvSpPr>
            <p:nvPr/>
          </p:nvSpPr>
          <p:spPr bwMode="auto">
            <a:xfrm>
              <a:off x="4648" y="3324"/>
              <a:ext cx="182" cy="45"/>
            </a:xfrm>
            <a:prstGeom prst="rect">
              <a:avLst/>
            </a:prstGeom>
            <a:solidFill>
              <a:schemeClr val="bg1"/>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250" name="Rectangle 53"/>
            <p:cNvSpPr>
              <a:spLocks noChangeArrowheads="1"/>
            </p:cNvSpPr>
            <p:nvPr/>
          </p:nvSpPr>
          <p:spPr bwMode="auto">
            <a:xfrm>
              <a:off x="4966" y="3340"/>
              <a:ext cx="182" cy="45"/>
            </a:xfrm>
            <a:prstGeom prst="rect">
              <a:avLst/>
            </a:prstGeom>
            <a:solidFill>
              <a:schemeClr val="bg1"/>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251" name="Rectangle 54"/>
            <p:cNvSpPr>
              <a:spLocks noChangeArrowheads="1"/>
            </p:cNvSpPr>
            <p:nvPr/>
          </p:nvSpPr>
          <p:spPr bwMode="auto">
            <a:xfrm>
              <a:off x="5238" y="3339"/>
              <a:ext cx="182" cy="45"/>
            </a:xfrm>
            <a:prstGeom prst="rect">
              <a:avLst/>
            </a:prstGeom>
            <a:solidFill>
              <a:schemeClr val="bg1"/>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grpSp>
      <p:grpSp>
        <p:nvGrpSpPr>
          <p:cNvPr id="2065" name="Group 65"/>
          <p:cNvGrpSpPr>
            <a:grpSpLocks/>
          </p:cNvGrpSpPr>
          <p:nvPr/>
        </p:nvGrpSpPr>
        <p:grpSpPr bwMode="auto">
          <a:xfrm>
            <a:off x="4929188" y="2689622"/>
            <a:ext cx="1026319" cy="270272"/>
            <a:chOff x="3923" y="2523"/>
            <a:chExt cx="862" cy="227"/>
          </a:xfrm>
        </p:grpSpPr>
        <p:sp>
          <p:nvSpPr>
            <p:cNvPr id="2236" name="Oval 66"/>
            <p:cNvSpPr>
              <a:spLocks noChangeArrowheads="1"/>
            </p:cNvSpPr>
            <p:nvPr/>
          </p:nvSpPr>
          <p:spPr bwMode="auto">
            <a:xfrm>
              <a:off x="4286" y="2523"/>
              <a:ext cx="181" cy="91"/>
            </a:xfrm>
            <a:prstGeom prst="ellipse">
              <a:avLst/>
            </a:prstGeom>
            <a:solidFill>
              <a:schemeClr val="bg1"/>
            </a:solidFill>
            <a:ln w="9525">
              <a:solidFill>
                <a:schemeClr val="tx1"/>
              </a:solidFill>
              <a:round/>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237" name="Oval 67"/>
            <p:cNvSpPr>
              <a:spLocks noChangeArrowheads="1"/>
            </p:cNvSpPr>
            <p:nvPr/>
          </p:nvSpPr>
          <p:spPr bwMode="auto">
            <a:xfrm>
              <a:off x="4604" y="2523"/>
              <a:ext cx="181" cy="91"/>
            </a:xfrm>
            <a:prstGeom prst="ellipse">
              <a:avLst/>
            </a:prstGeom>
            <a:solidFill>
              <a:schemeClr val="bg1"/>
            </a:solidFill>
            <a:ln w="9525">
              <a:solidFill>
                <a:schemeClr val="tx1"/>
              </a:solidFill>
              <a:round/>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238" name="Oval 68"/>
            <p:cNvSpPr>
              <a:spLocks noChangeArrowheads="1"/>
            </p:cNvSpPr>
            <p:nvPr/>
          </p:nvSpPr>
          <p:spPr bwMode="auto">
            <a:xfrm>
              <a:off x="4422" y="2659"/>
              <a:ext cx="181" cy="91"/>
            </a:xfrm>
            <a:prstGeom prst="ellipse">
              <a:avLst/>
            </a:prstGeom>
            <a:solidFill>
              <a:schemeClr val="bg1"/>
            </a:solidFill>
            <a:ln w="9525">
              <a:solidFill>
                <a:schemeClr val="tx1"/>
              </a:solidFill>
              <a:round/>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239" name="Line 69"/>
            <p:cNvSpPr>
              <a:spLocks noChangeShapeType="1"/>
            </p:cNvSpPr>
            <p:nvPr/>
          </p:nvSpPr>
          <p:spPr bwMode="auto">
            <a:xfrm flipH="1">
              <a:off x="4467" y="2569"/>
              <a:ext cx="136" cy="0"/>
            </a:xfrm>
            <a:prstGeom prst="line">
              <a:avLst/>
            </a:prstGeom>
            <a:noFill/>
            <a:ln w="9525">
              <a:solidFill>
                <a:schemeClr val="tx1"/>
              </a:solidFill>
              <a:prstDash val="dash"/>
              <a:round/>
              <a:headEnd/>
              <a:tailEnd type="triangle" w="med" len="med"/>
            </a:ln>
            <a:extLst>
              <a:ext uri="{909E8E84-426E-40DD-AFC4-6F175D3DCCD1}">
                <a14:hiddenFill xmlns:a14="http://schemas.microsoft.com/office/drawing/2010/main">
                  <a:noFill/>
                </a14:hiddenFill>
              </a:ext>
            </a:extLst>
          </p:spPr>
          <p:txBody>
            <a:bodyPr/>
            <a:lstStyle/>
            <a:p>
              <a:endParaRPr lang="sv-SE" sz="1350"/>
            </a:p>
          </p:txBody>
        </p:sp>
        <p:grpSp>
          <p:nvGrpSpPr>
            <p:cNvPr id="2240" name="Group 70"/>
            <p:cNvGrpSpPr>
              <a:grpSpLocks/>
            </p:cNvGrpSpPr>
            <p:nvPr/>
          </p:nvGrpSpPr>
          <p:grpSpPr bwMode="auto">
            <a:xfrm>
              <a:off x="3923" y="2524"/>
              <a:ext cx="151" cy="181"/>
              <a:chOff x="4634" y="3385"/>
              <a:chExt cx="226" cy="408"/>
            </a:xfrm>
          </p:grpSpPr>
          <p:sp>
            <p:nvSpPr>
              <p:cNvPr id="2243" name="Oval 71"/>
              <p:cNvSpPr>
                <a:spLocks noChangeArrowheads="1"/>
              </p:cNvSpPr>
              <p:nvPr/>
            </p:nvSpPr>
            <p:spPr bwMode="auto">
              <a:xfrm>
                <a:off x="4694" y="3385"/>
                <a:ext cx="90" cy="90"/>
              </a:xfrm>
              <a:prstGeom prst="ellipse">
                <a:avLst/>
              </a:prstGeom>
              <a:solidFill>
                <a:schemeClr val="bg1"/>
              </a:solidFill>
              <a:ln w="9525">
                <a:solidFill>
                  <a:schemeClr val="tx1"/>
                </a:solidFill>
                <a:round/>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244" name="Line 72"/>
              <p:cNvSpPr>
                <a:spLocks noChangeShapeType="1"/>
              </p:cNvSpPr>
              <p:nvPr/>
            </p:nvSpPr>
            <p:spPr bwMode="auto">
              <a:xfrm>
                <a:off x="4740" y="3475"/>
                <a:ext cx="0" cy="22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2245" name="Line 73"/>
              <p:cNvSpPr>
                <a:spLocks noChangeShapeType="1"/>
              </p:cNvSpPr>
              <p:nvPr/>
            </p:nvSpPr>
            <p:spPr bwMode="auto">
              <a:xfrm flipH="1">
                <a:off x="4649" y="3702"/>
                <a:ext cx="91" cy="9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2246" name="Line 74"/>
              <p:cNvSpPr>
                <a:spLocks noChangeShapeType="1"/>
              </p:cNvSpPr>
              <p:nvPr/>
            </p:nvSpPr>
            <p:spPr bwMode="auto">
              <a:xfrm>
                <a:off x="4740" y="3702"/>
                <a:ext cx="90" cy="9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2247" name="Line 75"/>
              <p:cNvSpPr>
                <a:spLocks noChangeShapeType="1"/>
              </p:cNvSpPr>
              <p:nvPr/>
            </p:nvSpPr>
            <p:spPr bwMode="auto">
              <a:xfrm>
                <a:off x="4634" y="3542"/>
                <a:ext cx="22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grpSp>
        <p:sp>
          <p:nvSpPr>
            <p:cNvPr id="2241" name="Line 76"/>
            <p:cNvSpPr>
              <a:spLocks noChangeShapeType="1"/>
            </p:cNvSpPr>
            <p:nvPr/>
          </p:nvSpPr>
          <p:spPr bwMode="auto">
            <a:xfrm flipV="1">
              <a:off x="4105" y="2569"/>
              <a:ext cx="181" cy="9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sv-SE" sz="1350"/>
            </a:p>
          </p:txBody>
        </p:sp>
        <p:sp>
          <p:nvSpPr>
            <p:cNvPr id="2242" name="Line 77"/>
            <p:cNvSpPr>
              <a:spLocks noChangeShapeType="1"/>
            </p:cNvSpPr>
            <p:nvPr/>
          </p:nvSpPr>
          <p:spPr bwMode="auto">
            <a:xfrm>
              <a:off x="4105" y="2659"/>
              <a:ext cx="317" cy="46"/>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sv-SE" sz="1350"/>
            </a:p>
          </p:txBody>
        </p:sp>
      </p:grpSp>
      <p:sp>
        <p:nvSpPr>
          <p:cNvPr id="2066" name="Text Box 78"/>
          <p:cNvSpPr txBox="1">
            <a:spLocks noChangeArrowheads="1"/>
          </p:cNvSpPr>
          <p:nvPr/>
        </p:nvSpPr>
        <p:spPr bwMode="auto">
          <a:xfrm>
            <a:off x="2522935" y="4620817"/>
            <a:ext cx="1026319" cy="219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r>
              <a:rPr lang="sv-SE" altLang="sv-SE" sz="825" b="1" i="0"/>
              <a:t>The real world </a:t>
            </a:r>
            <a:endParaRPr lang="en-US" altLang="sv-SE" sz="825" b="1" i="0"/>
          </a:p>
        </p:txBody>
      </p:sp>
      <p:sp>
        <p:nvSpPr>
          <p:cNvPr id="2067" name="Text Box 79"/>
          <p:cNvSpPr txBox="1">
            <a:spLocks noChangeArrowheads="1"/>
          </p:cNvSpPr>
          <p:nvPr/>
        </p:nvSpPr>
        <p:spPr bwMode="auto">
          <a:xfrm>
            <a:off x="3604023" y="4620817"/>
            <a:ext cx="1674019" cy="219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r>
              <a:rPr lang="sv-SE" altLang="sv-SE" sz="825" b="1" i="0"/>
              <a:t>Graphical models/diagram</a:t>
            </a:r>
            <a:endParaRPr lang="en-US" altLang="sv-SE" sz="825" b="1" i="0"/>
          </a:p>
        </p:txBody>
      </p:sp>
      <p:sp>
        <p:nvSpPr>
          <p:cNvPr id="945232" name="Text Box 80"/>
          <p:cNvSpPr txBox="1">
            <a:spLocks noChangeArrowheads="1"/>
          </p:cNvSpPr>
          <p:nvPr/>
        </p:nvSpPr>
        <p:spPr bwMode="auto">
          <a:xfrm>
            <a:off x="3495675" y="1435894"/>
            <a:ext cx="920354" cy="727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algn="r" eaLnBrk="1" hangingPunct="1"/>
            <a:r>
              <a:rPr lang="sv-SE" altLang="sv-SE" sz="825" b="1" i="0" dirty="0"/>
              <a:t>Domain model </a:t>
            </a:r>
            <a:r>
              <a:rPr lang="sv-SE" altLang="sv-SE" sz="825" i="0" dirty="0"/>
              <a:t>of business concepts</a:t>
            </a:r>
          </a:p>
          <a:p>
            <a:pPr algn="r" eaLnBrk="1" hangingPunct="1"/>
            <a:r>
              <a:rPr lang="sv-SE" altLang="sv-SE" sz="825" i="0" dirty="0"/>
              <a:t>(in UML Class diagram)</a:t>
            </a:r>
          </a:p>
        </p:txBody>
      </p:sp>
      <p:grpSp>
        <p:nvGrpSpPr>
          <p:cNvPr id="2069" name="Group 81"/>
          <p:cNvGrpSpPr>
            <a:grpSpLocks/>
          </p:cNvGrpSpPr>
          <p:nvPr/>
        </p:nvGrpSpPr>
        <p:grpSpPr bwMode="auto">
          <a:xfrm>
            <a:off x="4519613" y="1490662"/>
            <a:ext cx="647700" cy="377429"/>
            <a:chOff x="521" y="1071"/>
            <a:chExt cx="2223" cy="1361"/>
          </a:xfrm>
        </p:grpSpPr>
        <p:grpSp>
          <p:nvGrpSpPr>
            <p:cNvPr id="2217" name="Group 82"/>
            <p:cNvGrpSpPr>
              <a:grpSpLocks/>
            </p:cNvGrpSpPr>
            <p:nvPr/>
          </p:nvGrpSpPr>
          <p:grpSpPr bwMode="auto">
            <a:xfrm>
              <a:off x="521" y="1071"/>
              <a:ext cx="590" cy="576"/>
              <a:chOff x="2608" y="1888"/>
              <a:chExt cx="590" cy="576"/>
            </a:xfrm>
          </p:grpSpPr>
          <p:sp>
            <p:nvSpPr>
              <p:cNvPr id="2233" name="Rectangle 83"/>
              <p:cNvSpPr>
                <a:spLocks noChangeArrowheads="1"/>
              </p:cNvSpPr>
              <p:nvPr/>
            </p:nvSpPr>
            <p:spPr bwMode="auto">
              <a:xfrm>
                <a:off x="2608" y="1888"/>
                <a:ext cx="590" cy="576"/>
              </a:xfrm>
              <a:prstGeom prst="rect">
                <a:avLst/>
              </a:prstGeom>
              <a:solidFill>
                <a:srgbClr val="FFFF00"/>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234" name="Line 84"/>
              <p:cNvSpPr>
                <a:spLocks noChangeShapeType="1"/>
              </p:cNvSpPr>
              <p:nvPr/>
            </p:nvSpPr>
            <p:spPr bwMode="auto">
              <a:xfrm>
                <a:off x="2608" y="2069"/>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2235" name="Line 85"/>
              <p:cNvSpPr>
                <a:spLocks noChangeShapeType="1"/>
              </p:cNvSpPr>
              <p:nvPr/>
            </p:nvSpPr>
            <p:spPr bwMode="auto">
              <a:xfrm>
                <a:off x="2608" y="2296"/>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grpSp>
        <p:grpSp>
          <p:nvGrpSpPr>
            <p:cNvPr id="2218" name="Group 86"/>
            <p:cNvGrpSpPr>
              <a:grpSpLocks/>
            </p:cNvGrpSpPr>
            <p:nvPr/>
          </p:nvGrpSpPr>
          <p:grpSpPr bwMode="auto">
            <a:xfrm>
              <a:off x="1338" y="1071"/>
              <a:ext cx="590" cy="576"/>
              <a:chOff x="2608" y="1888"/>
              <a:chExt cx="590" cy="576"/>
            </a:xfrm>
          </p:grpSpPr>
          <p:sp>
            <p:nvSpPr>
              <p:cNvPr id="2230" name="Rectangle 87"/>
              <p:cNvSpPr>
                <a:spLocks noChangeArrowheads="1"/>
              </p:cNvSpPr>
              <p:nvPr/>
            </p:nvSpPr>
            <p:spPr bwMode="auto">
              <a:xfrm>
                <a:off x="2608" y="1888"/>
                <a:ext cx="590" cy="576"/>
              </a:xfrm>
              <a:prstGeom prst="rect">
                <a:avLst/>
              </a:prstGeom>
              <a:solidFill>
                <a:srgbClr val="FFFF00"/>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231" name="Line 88"/>
              <p:cNvSpPr>
                <a:spLocks noChangeShapeType="1"/>
              </p:cNvSpPr>
              <p:nvPr/>
            </p:nvSpPr>
            <p:spPr bwMode="auto">
              <a:xfrm>
                <a:off x="2608" y="2069"/>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2232" name="Line 89"/>
              <p:cNvSpPr>
                <a:spLocks noChangeShapeType="1"/>
              </p:cNvSpPr>
              <p:nvPr/>
            </p:nvSpPr>
            <p:spPr bwMode="auto">
              <a:xfrm>
                <a:off x="2608" y="2296"/>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grpSp>
        <p:grpSp>
          <p:nvGrpSpPr>
            <p:cNvPr id="2219" name="Group 90"/>
            <p:cNvGrpSpPr>
              <a:grpSpLocks/>
            </p:cNvGrpSpPr>
            <p:nvPr/>
          </p:nvGrpSpPr>
          <p:grpSpPr bwMode="auto">
            <a:xfrm>
              <a:off x="1338" y="1856"/>
              <a:ext cx="590" cy="576"/>
              <a:chOff x="2608" y="1888"/>
              <a:chExt cx="590" cy="576"/>
            </a:xfrm>
          </p:grpSpPr>
          <p:sp>
            <p:nvSpPr>
              <p:cNvPr id="2227" name="Rectangle 91"/>
              <p:cNvSpPr>
                <a:spLocks noChangeArrowheads="1"/>
              </p:cNvSpPr>
              <p:nvPr/>
            </p:nvSpPr>
            <p:spPr bwMode="auto">
              <a:xfrm>
                <a:off x="2608" y="1888"/>
                <a:ext cx="590" cy="576"/>
              </a:xfrm>
              <a:prstGeom prst="rect">
                <a:avLst/>
              </a:prstGeom>
              <a:solidFill>
                <a:srgbClr val="FFFF00"/>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228" name="Line 92"/>
              <p:cNvSpPr>
                <a:spLocks noChangeShapeType="1"/>
              </p:cNvSpPr>
              <p:nvPr/>
            </p:nvSpPr>
            <p:spPr bwMode="auto">
              <a:xfrm>
                <a:off x="2608" y="2069"/>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2229" name="Line 93"/>
              <p:cNvSpPr>
                <a:spLocks noChangeShapeType="1"/>
              </p:cNvSpPr>
              <p:nvPr/>
            </p:nvSpPr>
            <p:spPr bwMode="auto">
              <a:xfrm>
                <a:off x="2608" y="2296"/>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grpSp>
        <p:grpSp>
          <p:nvGrpSpPr>
            <p:cNvPr id="2220" name="Group 94"/>
            <p:cNvGrpSpPr>
              <a:grpSpLocks/>
            </p:cNvGrpSpPr>
            <p:nvPr/>
          </p:nvGrpSpPr>
          <p:grpSpPr bwMode="auto">
            <a:xfrm>
              <a:off x="2154" y="1856"/>
              <a:ext cx="590" cy="576"/>
              <a:chOff x="2608" y="1888"/>
              <a:chExt cx="590" cy="576"/>
            </a:xfrm>
          </p:grpSpPr>
          <p:sp>
            <p:nvSpPr>
              <p:cNvPr id="2224" name="Rectangle 95"/>
              <p:cNvSpPr>
                <a:spLocks noChangeArrowheads="1"/>
              </p:cNvSpPr>
              <p:nvPr/>
            </p:nvSpPr>
            <p:spPr bwMode="auto">
              <a:xfrm>
                <a:off x="2608" y="1888"/>
                <a:ext cx="590" cy="576"/>
              </a:xfrm>
              <a:prstGeom prst="rect">
                <a:avLst/>
              </a:prstGeom>
              <a:solidFill>
                <a:srgbClr val="FFFF00"/>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225" name="Line 96"/>
              <p:cNvSpPr>
                <a:spLocks noChangeShapeType="1"/>
              </p:cNvSpPr>
              <p:nvPr/>
            </p:nvSpPr>
            <p:spPr bwMode="auto">
              <a:xfrm>
                <a:off x="2608" y="2069"/>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2226" name="Line 97"/>
              <p:cNvSpPr>
                <a:spLocks noChangeShapeType="1"/>
              </p:cNvSpPr>
              <p:nvPr/>
            </p:nvSpPr>
            <p:spPr bwMode="auto">
              <a:xfrm>
                <a:off x="2608" y="2296"/>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grpSp>
        <p:cxnSp>
          <p:nvCxnSpPr>
            <p:cNvPr id="2221" name="AutoShape 98"/>
            <p:cNvCxnSpPr>
              <a:cxnSpLocks noChangeShapeType="1"/>
              <a:stCxn id="2230" idx="2"/>
              <a:endCxn id="2227" idx="0"/>
            </p:cNvCxnSpPr>
            <p:nvPr/>
          </p:nvCxnSpPr>
          <p:spPr bwMode="auto">
            <a:xfrm>
              <a:off x="1633" y="1647"/>
              <a:ext cx="0" cy="209"/>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2222" name="AutoShape 99"/>
            <p:cNvCxnSpPr>
              <a:cxnSpLocks noChangeShapeType="1"/>
              <a:stCxn id="2227" idx="3"/>
              <a:endCxn id="2224" idx="1"/>
            </p:cNvCxnSpPr>
            <p:nvPr/>
          </p:nvCxnSpPr>
          <p:spPr bwMode="auto">
            <a:xfrm>
              <a:off x="1928" y="2144"/>
              <a:ext cx="226" cy="0"/>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2223" name="AutoShape 100"/>
            <p:cNvCxnSpPr>
              <a:cxnSpLocks noChangeShapeType="1"/>
              <a:stCxn id="2227" idx="1"/>
              <a:endCxn id="2233" idx="2"/>
            </p:cNvCxnSpPr>
            <p:nvPr/>
          </p:nvCxnSpPr>
          <p:spPr bwMode="auto">
            <a:xfrm rot="10800000">
              <a:off x="816" y="1647"/>
              <a:ext cx="522" cy="497"/>
            </a:xfrm>
            <a:prstGeom prst="bentConnector2">
              <a:avLst/>
            </a:prstGeom>
            <a:noFill/>
            <a:ln w="9525">
              <a:solidFill>
                <a:schemeClr val="tx1"/>
              </a:solidFill>
              <a:miter lim="800000"/>
              <a:headEnd/>
              <a:tailEnd/>
            </a:ln>
            <a:extLst>
              <a:ext uri="{909E8E84-426E-40DD-AFC4-6F175D3DCCD1}">
                <a14:hiddenFill xmlns:a14="http://schemas.microsoft.com/office/drawing/2010/main">
                  <a:noFill/>
                </a14:hiddenFill>
              </a:ext>
            </a:extLst>
          </p:spPr>
        </p:cxnSp>
      </p:grpSp>
      <p:sp>
        <p:nvSpPr>
          <p:cNvPr id="945253" name="Text Box 101"/>
          <p:cNvSpPr txBox="1">
            <a:spLocks noChangeArrowheads="1"/>
          </p:cNvSpPr>
          <p:nvPr/>
        </p:nvSpPr>
        <p:spPr bwMode="auto">
          <a:xfrm>
            <a:off x="3444479" y="4005263"/>
            <a:ext cx="1048940" cy="727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algn="r" eaLnBrk="1" hangingPunct="1"/>
            <a:r>
              <a:rPr lang="sv-SE" altLang="sv-SE" sz="825" b="1" i="0" dirty="0"/>
              <a:t>System model of software objects </a:t>
            </a:r>
            <a:r>
              <a:rPr lang="sv-SE" altLang="sv-SE" sz="825" i="0" dirty="0"/>
              <a:t>(in UML Class diagram)</a:t>
            </a:r>
          </a:p>
          <a:p>
            <a:pPr algn="r" eaLnBrk="1" hangingPunct="1"/>
            <a:endParaRPr lang="sv-SE" altLang="sv-SE" sz="825" b="1" i="0" dirty="0"/>
          </a:p>
        </p:txBody>
      </p:sp>
      <p:grpSp>
        <p:nvGrpSpPr>
          <p:cNvPr id="2071" name="Group 102"/>
          <p:cNvGrpSpPr>
            <a:grpSpLocks/>
          </p:cNvGrpSpPr>
          <p:nvPr/>
        </p:nvGrpSpPr>
        <p:grpSpPr bwMode="auto">
          <a:xfrm>
            <a:off x="4741069" y="4087416"/>
            <a:ext cx="647700" cy="377428"/>
            <a:chOff x="521" y="1071"/>
            <a:chExt cx="2223" cy="1361"/>
          </a:xfrm>
        </p:grpSpPr>
        <p:grpSp>
          <p:nvGrpSpPr>
            <p:cNvPr id="2198" name="Group 103"/>
            <p:cNvGrpSpPr>
              <a:grpSpLocks/>
            </p:cNvGrpSpPr>
            <p:nvPr/>
          </p:nvGrpSpPr>
          <p:grpSpPr bwMode="auto">
            <a:xfrm>
              <a:off x="521" y="1071"/>
              <a:ext cx="590" cy="576"/>
              <a:chOff x="2608" y="1888"/>
              <a:chExt cx="590" cy="576"/>
            </a:xfrm>
          </p:grpSpPr>
          <p:sp>
            <p:nvSpPr>
              <p:cNvPr id="2214" name="Rectangle 104"/>
              <p:cNvSpPr>
                <a:spLocks noChangeArrowheads="1"/>
              </p:cNvSpPr>
              <p:nvPr/>
            </p:nvSpPr>
            <p:spPr bwMode="auto">
              <a:xfrm>
                <a:off x="2608" y="1888"/>
                <a:ext cx="590" cy="576"/>
              </a:xfrm>
              <a:prstGeom prst="rect">
                <a:avLst/>
              </a:prstGeom>
              <a:solidFill>
                <a:srgbClr val="FFFF00"/>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215" name="Line 105"/>
              <p:cNvSpPr>
                <a:spLocks noChangeShapeType="1"/>
              </p:cNvSpPr>
              <p:nvPr/>
            </p:nvSpPr>
            <p:spPr bwMode="auto">
              <a:xfrm>
                <a:off x="2608" y="2069"/>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2216" name="Line 106"/>
              <p:cNvSpPr>
                <a:spLocks noChangeShapeType="1"/>
              </p:cNvSpPr>
              <p:nvPr/>
            </p:nvSpPr>
            <p:spPr bwMode="auto">
              <a:xfrm>
                <a:off x="2608" y="2296"/>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grpSp>
        <p:grpSp>
          <p:nvGrpSpPr>
            <p:cNvPr id="2199" name="Group 107"/>
            <p:cNvGrpSpPr>
              <a:grpSpLocks/>
            </p:cNvGrpSpPr>
            <p:nvPr/>
          </p:nvGrpSpPr>
          <p:grpSpPr bwMode="auto">
            <a:xfrm>
              <a:off x="1338" y="1071"/>
              <a:ext cx="590" cy="576"/>
              <a:chOff x="2608" y="1888"/>
              <a:chExt cx="590" cy="576"/>
            </a:xfrm>
          </p:grpSpPr>
          <p:sp>
            <p:nvSpPr>
              <p:cNvPr id="2211" name="Rectangle 108"/>
              <p:cNvSpPr>
                <a:spLocks noChangeArrowheads="1"/>
              </p:cNvSpPr>
              <p:nvPr/>
            </p:nvSpPr>
            <p:spPr bwMode="auto">
              <a:xfrm>
                <a:off x="2608" y="1888"/>
                <a:ext cx="590" cy="576"/>
              </a:xfrm>
              <a:prstGeom prst="rect">
                <a:avLst/>
              </a:prstGeom>
              <a:solidFill>
                <a:srgbClr val="FFFF00"/>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212" name="Line 109"/>
              <p:cNvSpPr>
                <a:spLocks noChangeShapeType="1"/>
              </p:cNvSpPr>
              <p:nvPr/>
            </p:nvSpPr>
            <p:spPr bwMode="auto">
              <a:xfrm>
                <a:off x="2608" y="2069"/>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2213" name="Line 110"/>
              <p:cNvSpPr>
                <a:spLocks noChangeShapeType="1"/>
              </p:cNvSpPr>
              <p:nvPr/>
            </p:nvSpPr>
            <p:spPr bwMode="auto">
              <a:xfrm>
                <a:off x="2608" y="2296"/>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grpSp>
        <p:grpSp>
          <p:nvGrpSpPr>
            <p:cNvPr id="2200" name="Group 111"/>
            <p:cNvGrpSpPr>
              <a:grpSpLocks/>
            </p:cNvGrpSpPr>
            <p:nvPr/>
          </p:nvGrpSpPr>
          <p:grpSpPr bwMode="auto">
            <a:xfrm>
              <a:off x="1338" y="1856"/>
              <a:ext cx="590" cy="576"/>
              <a:chOff x="2608" y="1888"/>
              <a:chExt cx="590" cy="576"/>
            </a:xfrm>
          </p:grpSpPr>
          <p:sp>
            <p:nvSpPr>
              <p:cNvPr id="2208" name="Rectangle 112"/>
              <p:cNvSpPr>
                <a:spLocks noChangeArrowheads="1"/>
              </p:cNvSpPr>
              <p:nvPr/>
            </p:nvSpPr>
            <p:spPr bwMode="auto">
              <a:xfrm>
                <a:off x="2608" y="1888"/>
                <a:ext cx="590" cy="576"/>
              </a:xfrm>
              <a:prstGeom prst="rect">
                <a:avLst/>
              </a:prstGeom>
              <a:solidFill>
                <a:srgbClr val="FFFF00"/>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209" name="Line 113"/>
              <p:cNvSpPr>
                <a:spLocks noChangeShapeType="1"/>
              </p:cNvSpPr>
              <p:nvPr/>
            </p:nvSpPr>
            <p:spPr bwMode="auto">
              <a:xfrm>
                <a:off x="2608" y="2069"/>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2210" name="Line 114"/>
              <p:cNvSpPr>
                <a:spLocks noChangeShapeType="1"/>
              </p:cNvSpPr>
              <p:nvPr/>
            </p:nvSpPr>
            <p:spPr bwMode="auto">
              <a:xfrm>
                <a:off x="2608" y="2296"/>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grpSp>
        <p:grpSp>
          <p:nvGrpSpPr>
            <p:cNvPr id="2201" name="Group 115"/>
            <p:cNvGrpSpPr>
              <a:grpSpLocks/>
            </p:cNvGrpSpPr>
            <p:nvPr/>
          </p:nvGrpSpPr>
          <p:grpSpPr bwMode="auto">
            <a:xfrm>
              <a:off x="2154" y="1856"/>
              <a:ext cx="590" cy="576"/>
              <a:chOff x="2608" y="1888"/>
              <a:chExt cx="590" cy="576"/>
            </a:xfrm>
          </p:grpSpPr>
          <p:sp>
            <p:nvSpPr>
              <p:cNvPr id="2205" name="Rectangle 116"/>
              <p:cNvSpPr>
                <a:spLocks noChangeArrowheads="1"/>
              </p:cNvSpPr>
              <p:nvPr/>
            </p:nvSpPr>
            <p:spPr bwMode="auto">
              <a:xfrm>
                <a:off x="2608" y="1888"/>
                <a:ext cx="590" cy="576"/>
              </a:xfrm>
              <a:prstGeom prst="rect">
                <a:avLst/>
              </a:prstGeom>
              <a:solidFill>
                <a:srgbClr val="FFFF00"/>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206" name="Line 117"/>
              <p:cNvSpPr>
                <a:spLocks noChangeShapeType="1"/>
              </p:cNvSpPr>
              <p:nvPr/>
            </p:nvSpPr>
            <p:spPr bwMode="auto">
              <a:xfrm>
                <a:off x="2608" y="2069"/>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2207" name="Line 118"/>
              <p:cNvSpPr>
                <a:spLocks noChangeShapeType="1"/>
              </p:cNvSpPr>
              <p:nvPr/>
            </p:nvSpPr>
            <p:spPr bwMode="auto">
              <a:xfrm>
                <a:off x="2608" y="2296"/>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grpSp>
        <p:cxnSp>
          <p:nvCxnSpPr>
            <p:cNvPr id="2202" name="AutoShape 119"/>
            <p:cNvCxnSpPr>
              <a:cxnSpLocks noChangeShapeType="1"/>
              <a:stCxn id="2211" idx="2"/>
              <a:endCxn id="2208" idx="0"/>
            </p:cNvCxnSpPr>
            <p:nvPr/>
          </p:nvCxnSpPr>
          <p:spPr bwMode="auto">
            <a:xfrm>
              <a:off x="1633" y="1647"/>
              <a:ext cx="0" cy="209"/>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2203" name="AutoShape 120"/>
            <p:cNvCxnSpPr>
              <a:cxnSpLocks noChangeShapeType="1"/>
              <a:stCxn id="2208" idx="3"/>
              <a:endCxn id="2205" idx="1"/>
            </p:cNvCxnSpPr>
            <p:nvPr/>
          </p:nvCxnSpPr>
          <p:spPr bwMode="auto">
            <a:xfrm>
              <a:off x="1928" y="2144"/>
              <a:ext cx="226" cy="0"/>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2204" name="AutoShape 121"/>
            <p:cNvCxnSpPr>
              <a:cxnSpLocks noChangeShapeType="1"/>
              <a:stCxn id="2208" idx="1"/>
              <a:endCxn id="2214" idx="2"/>
            </p:cNvCxnSpPr>
            <p:nvPr/>
          </p:nvCxnSpPr>
          <p:spPr bwMode="auto">
            <a:xfrm rot="10800000">
              <a:off x="816" y="1647"/>
              <a:ext cx="522" cy="497"/>
            </a:xfrm>
            <a:prstGeom prst="bentConnector2">
              <a:avLst/>
            </a:prstGeom>
            <a:noFill/>
            <a:ln w="9525">
              <a:solidFill>
                <a:schemeClr val="tx1"/>
              </a:solidFill>
              <a:miter lim="800000"/>
              <a:headEnd/>
              <a:tailEnd/>
            </a:ln>
            <a:extLst>
              <a:ext uri="{909E8E84-426E-40DD-AFC4-6F175D3DCCD1}">
                <a14:hiddenFill xmlns:a14="http://schemas.microsoft.com/office/drawing/2010/main">
                  <a:noFill/>
                </a14:hiddenFill>
              </a:ext>
            </a:extLst>
          </p:spPr>
        </p:cxnSp>
      </p:grpSp>
      <p:sp>
        <p:nvSpPr>
          <p:cNvPr id="2072" name="Line 122"/>
          <p:cNvSpPr>
            <a:spLocks noChangeShapeType="1"/>
          </p:cNvSpPr>
          <p:nvPr/>
        </p:nvSpPr>
        <p:spPr bwMode="auto">
          <a:xfrm>
            <a:off x="3495675" y="960835"/>
            <a:ext cx="0" cy="383500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cxnSp>
        <p:nvCxnSpPr>
          <p:cNvPr id="2073" name="AutoShape 123"/>
          <p:cNvCxnSpPr>
            <a:cxnSpLocks noChangeShapeType="1"/>
          </p:cNvCxnSpPr>
          <p:nvPr/>
        </p:nvCxnSpPr>
        <p:spPr bwMode="auto">
          <a:xfrm flipH="1" flipV="1">
            <a:off x="1396603" y="2949178"/>
            <a:ext cx="756047" cy="613172"/>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graphicFrame>
        <p:nvGraphicFramePr>
          <p:cNvPr id="2056" name="Object 125"/>
          <p:cNvGraphicFramePr>
            <a:graphicFrameLocks noChangeAspect="1"/>
          </p:cNvGraphicFramePr>
          <p:nvPr>
            <p:extLst/>
          </p:nvPr>
        </p:nvGraphicFramePr>
        <p:xfrm>
          <a:off x="1294209" y="2697958"/>
          <a:ext cx="203597" cy="251222"/>
        </p:xfrm>
        <a:graphic>
          <a:graphicData uri="http://schemas.openxmlformats.org/presentationml/2006/ole">
            <mc:AlternateContent xmlns:mc="http://schemas.openxmlformats.org/markup-compatibility/2006">
              <mc:Choice xmlns:v="urn:schemas-microsoft-com:vml" Requires="v">
                <p:oleObj spid="_x0000_s1449" name="Visio" r:id="rId7" imgW="1586224" imgH="1520336" progId="Visio.Drawing.11">
                  <p:embed/>
                </p:oleObj>
              </mc:Choice>
              <mc:Fallback>
                <p:oleObj name="Visio" r:id="rId7" imgW="1586224" imgH="1520336" progId="Visio.Drawing.11">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94209" y="2697958"/>
                        <a:ext cx="203597" cy="2512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057" name="Object 168"/>
          <p:cNvGraphicFramePr>
            <a:graphicFrameLocks noChangeAspect="1"/>
          </p:cNvGraphicFramePr>
          <p:nvPr>
            <p:extLst/>
          </p:nvPr>
        </p:nvGraphicFramePr>
        <p:xfrm>
          <a:off x="2166938" y="2697958"/>
          <a:ext cx="203597" cy="251222"/>
        </p:xfrm>
        <a:graphic>
          <a:graphicData uri="http://schemas.openxmlformats.org/presentationml/2006/ole">
            <mc:AlternateContent xmlns:mc="http://schemas.openxmlformats.org/markup-compatibility/2006">
              <mc:Choice xmlns:v="urn:schemas-microsoft-com:vml" Requires="v">
                <p:oleObj spid="_x0000_s1450" name="Visio" r:id="rId9" imgW="1586224" imgH="1520336" progId="Visio.Drawing.11">
                  <p:embed/>
                </p:oleObj>
              </mc:Choice>
              <mc:Fallback>
                <p:oleObj name="Visio" r:id="rId9" imgW="1586224" imgH="1520336" progId="Visio.Drawing.11">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166938" y="2697958"/>
                        <a:ext cx="203597" cy="2512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058" name="Object 169"/>
          <p:cNvGraphicFramePr>
            <a:graphicFrameLocks noChangeAspect="1"/>
          </p:cNvGraphicFramePr>
          <p:nvPr>
            <p:extLst/>
          </p:nvPr>
        </p:nvGraphicFramePr>
        <p:xfrm>
          <a:off x="3043238" y="2697958"/>
          <a:ext cx="203597" cy="251222"/>
        </p:xfrm>
        <a:graphic>
          <a:graphicData uri="http://schemas.openxmlformats.org/presentationml/2006/ole">
            <mc:AlternateContent xmlns:mc="http://schemas.openxmlformats.org/markup-compatibility/2006">
              <mc:Choice xmlns:v="urn:schemas-microsoft-com:vml" Requires="v">
                <p:oleObj spid="_x0000_s1451" name="Visio" r:id="rId10" imgW="1586224" imgH="1520336" progId="Visio.Drawing.11">
                  <p:embed/>
                </p:oleObj>
              </mc:Choice>
              <mc:Fallback>
                <p:oleObj name="Visio" r:id="rId10" imgW="1586224" imgH="1520336" progId="Visio.Drawing.11">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43238" y="2697958"/>
                        <a:ext cx="203597" cy="2512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cxnSp>
        <p:nvCxnSpPr>
          <p:cNvPr id="2075" name="AutoShape 170"/>
          <p:cNvCxnSpPr>
            <a:cxnSpLocks noChangeShapeType="1"/>
            <a:stCxn id="2149" idx="2"/>
          </p:cNvCxnSpPr>
          <p:nvPr/>
        </p:nvCxnSpPr>
        <p:spPr bwMode="auto">
          <a:xfrm flipV="1">
            <a:off x="3139679" y="2949179"/>
            <a:ext cx="5953" cy="720328"/>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2076" name="AutoShape 171"/>
          <p:cNvCxnSpPr>
            <a:cxnSpLocks noChangeShapeType="1"/>
            <a:endCxn id="2149" idx="9"/>
          </p:cNvCxnSpPr>
          <p:nvPr/>
        </p:nvCxnSpPr>
        <p:spPr bwMode="auto">
          <a:xfrm>
            <a:off x="2269331" y="2949179"/>
            <a:ext cx="815579" cy="835819"/>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grpSp>
        <p:nvGrpSpPr>
          <p:cNvPr id="2077" name="Group 172"/>
          <p:cNvGrpSpPr>
            <a:grpSpLocks/>
          </p:cNvGrpSpPr>
          <p:nvPr/>
        </p:nvGrpSpPr>
        <p:grpSpPr bwMode="auto">
          <a:xfrm>
            <a:off x="1085850" y="3562350"/>
            <a:ext cx="2247900" cy="809625"/>
            <a:chOff x="584" y="3120"/>
            <a:chExt cx="1888" cy="680"/>
          </a:xfrm>
        </p:grpSpPr>
        <p:sp>
          <p:nvSpPr>
            <p:cNvPr id="2146" name="tower"/>
            <p:cNvSpPr>
              <a:spLocks noEditPoints="1" noChangeArrowheads="1"/>
            </p:cNvSpPr>
            <p:nvPr/>
          </p:nvSpPr>
          <p:spPr bwMode="auto">
            <a:xfrm>
              <a:off x="584" y="3619"/>
              <a:ext cx="91" cy="18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475 w 21600"/>
                <a:gd name="T31" fmla="*/ 22555 h 21600"/>
                <a:gd name="T32" fmla="*/ 21600 w 21600"/>
                <a:gd name="T33" fmla="*/ 26970 h 2160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1600" h="21600" extrusionOk="0">
                  <a:moveTo>
                    <a:pt x="0" y="2184"/>
                  </a:moveTo>
                  <a:lnTo>
                    <a:pt x="6664" y="0"/>
                  </a:lnTo>
                  <a:lnTo>
                    <a:pt x="10800" y="0"/>
                  </a:lnTo>
                  <a:lnTo>
                    <a:pt x="21600" y="0"/>
                  </a:lnTo>
                  <a:lnTo>
                    <a:pt x="21600" y="11649"/>
                  </a:lnTo>
                  <a:lnTo>
                    <a:pt x="21600" y="19416"/>
                  </a:lnTo>
                  <a:lnTo>
                    <a:pt x="15166" y="21600"/>
                  </a:lnTo>
                  <a:lnTo>
                    <a:pt x="10570" y="21600"/>
                  </a:lnTo>
                  <a:lnTo>
                    <a:pt x="0" y="21600"/>
                  </a:lnTo>
                  <a:lnTo>
                    <a:pt x="0" y="11528"/>
                  </a:lnTo>
                  <a:lnTo>
                    <a:pt x="0" y="2184"/>
                  </a:lnTo>
                  <a:close/>
                </a:path>
                <a:path w="21600" h="21600" extrusionOk="0">
                  <a:moveTo>
                    <a:pt x="0" y="2184"/>
                  </a:moveTo>
                  <a:lnTo>
                    <a:pt x="0" y="2184"/>
                  </a:lnTo>
                  <a:lnTo>
                    <a:pt x="14706" y="2184"/>
                  </a:lnTo>
                  <a:lnTo>
                    <a:pt x="21600" y="0"/>
                  </a:lnTo>
                  <a:moveTo>
                    <a:pt x="0" y="2184"/>
                  </a:moveTo>
                  <a:lnTo>
                    <a:pt x="14706" y="2184"/>
                  </a:lnTo>
                  <a:lnTo>
                    <a:pt x="14706" y="5339"/>
                  </a:lnTo>
                  <a:lnTo>
                    <a:pt x="14706" y="17474"/>
                  </a:lnTo>
                  <a:lnTo>
                    <a:pt x="14706" y="21600"/>
                  </a:lnTo>
                  <a:moveTo>
                    <a:pt x="1149" y="3034"/>
                  </a:moveTo>
                  <a:lnTo>
                    <a:pt x="13328" y="3034"/>
                  </a:lnTo>
                  <a:lnTo>
                    <a:pt x="13328" y="3519"/>
                  </a:lnTo>
                  <a:lnTo>
                    <a:pt x="1149" y="3519"/>
                  </a:lnTo>
                  <a:lnTo>
                    <a:pt x="1149" y="3034"/>
                  </a:lnTo>
                  <a:moveTo>
                    <a:pt x="1149" y="4490"/>
                  </a:moveTo>
                  <a:lnTo>
                    <a:pt x="13328" y="4490"/>
                  </a:lnTo>
                  <a:lnTo>
                    <a:pt x="13328" y="4854"/>
                  </a:lnTo>
                  <a:lnTo>
                    <a:pt x="1149" y="4854"/>
                  </a:lnTo>
                  <a:lnTo>
                    <a:pt x="1149" y="4490"/>
                  </a:lnTo>
                  <a:moveTo>
                    <a:pt x="1149" y="5946"/>
                  </a:moveTo>
                  <a:lnTo>
                    <a:pt x="13328" y="5946"/>
                  </a:lnTo>
                  <a:lnTo>
                    <a:pt x="13328" y="6310"/>
                  </a:lnTo>
                  <a:lnTo>
                    <a:pt x="1149" y="6310"/>
                  </a:lnTo>
                  <a:lnTo>
                    <a:pt x="1149" y="5946"/>
                  </a:lnTo>
                </a:path>
              </a:pathLst>
            </a:custGeom>
            <a:solidFill>
              <a:srgbClr val="FFFFCC"/>
            </a:solidFill>
            <a:ln w="9525">
              <a:solidFill>
                <a:srgbClr val="000000"/>
              </a:solidFill>
              <a:miter lim="800000"/>
              <a:headEnd/>
              <a:tailEnd/>
            </a:ln>
          </p:spPr>
          <p:txBody>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47" name="tower"/>
            <p:cNvSpPr>
              <a:spLocks noEditPoints="1" noChangeArrowheads="1"/>
            </p:cNvSpPr>
            <p:nvPr/>
          </p:nvSpPr>
          <p:spPr bwMode="auto">
            <a:xfrm>
              <a:off x="584" y="3210"/>
              <a:ext cx="91" cy="18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475 w 21600"/>
                <a:gd name="T31" fmla="*/ 22555 h 21600"/>
                <a:gd name="T32" fmla="*/ 21600 w 21600"/>
                <a:gd name="T33" fmla="*/ 26970 h 2160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1600" h="21600" extrusionOk="0">
                  <a:moveTo>
                    <a:pt x="0" y="2184"/>
                  </a:moveTo>
                  <a:lnTo>
                    <a:pt x="6664" y="0"/>
                  </a:lnTo>
                  <a:lnTo>
                    <a:pt x="10800" y="0"/>
                  </a:lnTo>
                  <a:lnTo>
                    <a:pt x="21600" y="0"/>
                  </a:lnTo>
                  <a:lnTo>
                    <a:pt x="21600" y="11649"/>
                  </a:lnTo>
                  <a:lnTo>
                    <a:pt x="21600" y="19416"/>
                  </a:lnTo>
                  <a:lnTo>
                    <a:pt x="15166" y="21600"/>
                  </a:lnTo>
                  <a:lnTo>
                    <a:pt x="10570" y="21600"/>
                  </a:lnTo>
                  <a:lnTo>
                    <a:pt x="0" y="21600"/>
                  </a:lnTo>
                  <a:lnTo>
                    <a:pt x="0" y="11528"/>
                  </a:lnTo>
                  <a:lnTo>
                    <a:pt x="0" y="2184"/>
                  </a:lnTo>
                  <a:close/>
                </a:path>
                <a:path w="21600" h="21600" extrusionOk="0">
                  <a:moveTo>
                    <a:pt x="0" y="2184"/>
                  </a:moveTo>
                  <a:lnTo>
                    <a:pt x="0" y="2184"/>
                  </a:lnTo>
                  <a:lnTo>
                    <a:pt x="14706" y="2184"/>
                  </a:lnTo>
                  <a:lnTo>
                    <a:pt x="21600" y="0"/>
                  </a:lnTo>
                  <a:moveTo>
                    <a:pt x="0" y="2184"/>
                  </a:moveTo>
                  <a:lnTo>
                    <a:pt x="14706" y="2184"/>
                  </a:lnTo>
                  <a:lnTo>
                    <a:pt x="14706" y="5339"/>
                  </a:lnTo>
                  <a:lnTo>
                    <a:pt x="14706" y="17474"/>
                  </a:lnTo>
                  <a:lnTo>
                    <a:pt x="14706" y="21600"/>
                  </a:lnTo>
                  <a:moveTo>
                    <a:pt x="1149" y="3034"/>
                  </a:moveTo>
                  <a:lnTo>
                    <a:pt x="13328" y="3034"/>
                  </a:lnTo>
                  <a:lnTo>
                    <a:pt x="13328" y="3519"/>
                  </a:lnTo>
                  <a:lnTo>
                    <a:pt x="1149" y="3519"/>
                  </a:lnTo>
                  <a:lnTo>
                    <a:pt x="1149" y="3034"/>
                  </a:lnTo>
                  <a:moveTo>
                    <a:pt x="1149" y="4490"/>
                  </a:moveTo>
                  <a:lnTo>
                    <a:pt x="13328" y="4490"/>
                  </a:lnTo>
                  <a:lnTo>
                    <a:pt x="13328" y="4854"/>
                  </a:lnTo>
                  <a:lnTo>
                    <a:pt x="1149" y="4854"/>
                  </a:lnTo>
                  <a:lnTo>
                    <a:pt x="1149" y="4490"/>
                  </a:lnTo>
                  <a:moveTo>
                    <a:pt x="1149" y="5946"/>
                  </a:moveTo>
                  <a:lnTo>
                    <a:pt x="13328" y="5946"/>
                  </a:lnTo>
                  <a:lnTo>
                    <a:pt x="13328" y="6310"/>
                  </a:lnTo>
                  <a:lnTo>
                    <a:pt x="1149" y="6310"/>
                  </a:lnTo>
                  <a:lnTo>
                    <a:pt x="1149" y="5946"/>
                  </a:lnTo>
                </a:path>
              </a:pathLst>
            </a:custGeom>
            <a:solidFill>
              <a:srgbClr val="FFFFCC"/>
            </a:solidFill>
            <a:ln w="9525">
              <a:solidFill>
                <a:srgbClr val="000000"/>
              </a:solidFill>
              <a:miter lim="800000"/>
              <a:headEnd/>
              <a:tailEnd/>
            </a:ln>
          </p:spPr>
          <p:txBody>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48" name="tower"/>
            <p:cNvSpPr>
              <a:spLocks noEditPoints="1" noChangeArrowheads="1"/>
            </p:cNvSpPr>
            <p:nvPr/>
          </p:nvSpPr>
          <p:spPr bwMode="auto">
            <a:xfrm>
              <a:off x="2263" y="3619"/>
              <a:ext cx="91" cy="18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475 w 21600"/>
                <a:gd name="T31" fmla="*/ 22555 h 21600"/>
                <a:gd name="T32" fmla="*/ 21600 w 21600"/>
                <a:gd name="T33" fmla="*/ 26970 h 2160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1600" h="21600" extrusionOk="0">
                  <a:moveTo>
                    <a:pt x="0" y="2184"/>
                  </a:moveTo>
                  <a:lnTo>
                    <a:pt x="6664" y="0"/>
                  </a:lnTo>
                  <a:lnTo>
                    <a:pt x="10800" y="0"/>
                  </a:lnTo>
                  <a:lnTo>
                    <a:pt x="21600" y="0"/>
                  </a:lnTo>
                  <a:lnTo>
                    <a:pt x="21600" y="11649"/>
                  </a:lnTo>
                  <a:lnTo>
                    <a:pt x="21600" y="19416"/>
                  </a:lnTo>
                  <a:lnTo>
                    <a:pt x="15166" y="21600"/>
                  </a:lnTo>
                  <a:lnTo>
                    <a:pt x="10570" y="21600"/>
                  </a:lnTo>
                  <a:lnTo>
                    <a:pt x="0" y="21600"/>
                  </a:lnTo>
                  <a:lnTo>
                    <a:pt x="0" y="11528"/>
                  </a:lnTo>
                  <a:lnTo>
                    <a:pt x="0" y="2184"/>
                  </a:lnTo>
                  <a:close/>
                </a:path>
                <a:path w="21600" h="21600" extrusionOk="0">
                  <a:moveTo>
                    <a:pt x="0" y="2184"/>
                  </a:moveTo>
                  <a:lnTo>
                    <a:pt x="0" y="2184"/>
                  </a:lnTo>
                  <a:lnTo>
                    <a:pt x="14706" y="2184"/>
                  </a:lnTo>
                  <a:lnTo>
                    <a:pt x="21600" y="0"/>
                  </a:lnTo>
                  <a:moveTo>
                    <a:pt x="0" y="2184"/>
                  </a:moveTo>
                  <a:lnTo>
                    <a:pt x="14706" y="2184"/>
                  </a:lnTo>
                  <a:lnTo>
                    <a:pt x="14706" y="5339"/>
                  </a:lnTo>
                  <a:lnTo>
                    <a:pt x="14706" y="17474"/>
                  </a:lnTo>
                  <a:lnTo>
                    <a:pt x="14706" y="21600"/>
                  </a:lnTo>
                  <a:moveTo>
                    <a:pt x="1149" y="3034"/>
                  </a:moveTo>
                  <a:lnTo>
                    <a:pt x="13328" y="3034"/>
                  </a:lnTo>
                  <a:lnTo>
                    <a:pt x="13328" y="3519"/>
                  </a:lnTo>
                  <a:lnTo>
                    <a:pt x="1149" y="3519"/>
                  </a:lnTo>
                  <a:lnTo>
                    <a:pt x="1149" y="3034"/>
                  </a:lnTo>
                  <a:moveTo>
                    <a:pt x="1149" y="4490"/>
                  </a:moveTo>
                  <a:lnTo>
                    <a:pt x="13328" y="4490"/>
                  </a:lnTo>
                  <a:lnTo>
                    <a:pt x="13328" y="4854"/>
                  </a:lnTo>
                  <a:lnTo>
                    <a:pt x="1149" y="4854"/>
                  </a:lnTo>
                  <a:lnTo>
                    <a:pt x="1149" y="4490"/>
                  </a:lnTo>
                  <a:moveTo>
                    <a:pt x="1149" y="5946"/>
                  </a:moveTo>
                  <a:lnTo>
                    <a:pt x="13328" y="5946"/>
                  </a:lnTo>
                  <a:lnTo>
                    <a:pt x="13328" y="6310"/>
                  </a:lnTo>
                  <a:lnTo>
                    <a:pt x="1149" y="6310"/>
                  </a:lnTo>
                  <a:lnTo>
                    <a:pt x="1149" y="5946"/>
                  </a:lnTo>
                </a:path>
              </a:pathLst>
            </a:custGeom>
            <a:solidFill>
              <a:srgbClr val="FFFFCC"/>
            </a:solidFill>
            <a:ln w="9525">
              <a:solidFill>
                <a:srgbClr val="000000"/>
              </a:solidFill>
              <a:miter lim="800000"/>
              <a:headEnd/>
              <a:tailEnd/>
            </a:ln>
          </p:spPr>
          <p:txBody>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49" name="tower"/>
            <p:cNvSpPr>
              <a:spLocks noEditPoints="1" noChangeArrowheads="1"/>
            </p:cNvSpPr>
            <p:nvPr/>
          </p:nvSpPr>
          <p:spPr bwMode="auto">
            <a:xfrm>
              <a:off x="2263" y="3210"/>
              <a:ext cx="91" cy="182"/>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475 w 21600"/>
                <a:gd name="T31" fmla="*/ 22549 h 21600"/>
                <a:gd name="T32" fmla="*/ 21600 w 21600"/>
                <a:gd name="T33" fmla="*/ 26941 h 2160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1600" h="21600" extrusionOk="0">
                  <a:moveTo>
                    <a:pt x="0" y="2184"/>
                  </a:moveTo>
                  <a:lnTo>
                    <a:pt x="6664" y="0"/>
                  </a:lnTo>
                  <a:lnTo>
                    <a:pt x="10800" y="0"/>
                  </a:lnTo>
                  <a:lnTo>
                    <a:pt x="21600" y="0"/>
                  </a:lnTo>
                  <a:lnTo>
                    <a:pt x="21600" y="11649"/>
                  </a:lnTo>
                  <a:lnTo>
                    <a:pt x="21600" y="19416"/>
                  </a:lnTo>
                  <a:lnTo>
                    <a:pt x="15166" y="21600"/>
                  </a:lnTo>
                  <a:lnTo>
                    <a:pt x="10570" y="21600"/>
                  </a:lnTo>
                  <a:lnTo>
                    <a:pt x="0" y="21600"/>
                  </a:lnTo>
                  <a:lnTo>
                    <a:pt x="0" y="11528"/>
                  </a:lnTo>
                  <a:lnTo>
                    <a:pt x="0" y="2184"/>
                  </a:lnTo>
                  <a:close/>
                </a:path>
                <a:path w="21600" h="21600" extrusionOk="0">
                  <a:moveTo>
                    <a:pt x="0" y="2184"/>
                  </a:moveTo>
                  <a:lnTo>
                    <a:pt x="0" y="2184"/>
                  </a:lnTo>
                  <a:lnTo>
                    <a:pt x="14706" y="2184"/>
                  </a:lnTo>
                  <a:lnTo>
                    <a:pt x="21600" y="0"/>
                  </a:lnTo>
                  <a:moveTo>
                    <a:pt x="0" y="2184"/>
                  </a:moveTo>
                  <a:lnTo>
                    <a:pt x="14706" y="2184"/>
                  </a:lnTo>
                  <a:lnTo>
                    <a:pt x="14706" y="5339"/>
                  </a:lnTo>
                  <a:lnTo>
                    <a:pt x="14706" y="17474"/>
                  </a:lnTo>
                  <a:lnTo>
                    <a:pt x="14706" y="21600"/>
                  </a:lnTo>
                  <a:moveTo>
                    <a:pt x="1149" y="3034"/>
                  </a:moveTo>
                  <a:lnTo>
                    <a:pt x="13328" y="3034"/>
                  </a:lnTo>
                  <a:lnTo>
                    <a:pt x="13328" y="3519"/>
                  </a:lnTo>
                  <a:lnTo>
                    <a:pt x="1149" y="3519"/>
                  </a:lnTo>
                  <a:lnTo>
                    <a:pt x="1149" y="3034"/>
                  </a:lnTo>
                  <a:moveTo>
                    <a:pt x="1149" y="4490"/>
                  </a:moveTo>
                  <a:lnTo>
                    <a:pt x="13328" y="4490"/>
                  </a:lnTo>
                  <a:lnTo>
                    <a:pt x="13328" y="4854"/>
                  </a:lnTo>
                  <a:lnTo>
                    <a:pt x="1149" y="4854"/>
                  </a:lnTo>
                  <a:lnTo>
                    <a:pt x="1149" y="4490"/>
                  </a:lnTo>
                  <a:moveTo>
                    <a:pt x="1149" y="5946"/>
                  </a:moveTo>
                  <a:lnTo>
                    <a:pt x="13328" y="5946"/>
                  </a:lnTo>
                  <a:lnTo>
                    <a:pt x="13328" y="6310"/>
                  </a:lnTo>
                  <a:lnTo>
                    <a:pt x="1149" y="6310"/>
                  </a:lnTo>
                  <a:lnTo>
                    <a:pt x="1149" y="5946"/>
                  </a:lnTo>
                </a:path>
              </a:pathLst>
            </a:custGeom>
            <a:solidFill>
              <a:srgbClr val="FFFFCC"/>
            </a:solidFill>
            <a:ln w="9525">
              <a:solidFill>
                <a:srgbClr val="000000"/>
              </a:solidFill>
              <a:miter lim="800000"/>
              <a:headEnd/>
              <a:tailEnd/>
            </a:ln>
          </p:spPr>
          <p:txBody>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graphicFrame>
          <p:nvGraphicFramePr>
            <p:cNvPr id="2055" name="Object 177"/>
            <p:cNvGraphicFramePr>
              <a:graphicFrameLocks noChangeAspect="1"/>
            </p:cNvGraphicFramePr>
            <p:nvPr/>
          </p:nvGraphicFramePr>
          <p:xfrm>
            <a:off x="1342" y="3120"/>
            <a:ext cx="276" cy="680"/>
          </p:xfrm>
          <a:graphic>
            <a:graphicData uri="http://schemas.openxmlformats.org/presentationml/2006/ole">
              <mc:AlternateContent xmlns:mc="http://schemas.openxmlformats.org/markup-compatibility/2006">
                <mc:Choice xmlns:v="urn:schemas-microsoft-com:vml" Requires="v">
                  <p:oleObj spid="_x0000_s1452" name="Visio" r:id="rId11" imgW="496800" imgH="1170000" progId="Visio.Drawing.11">
                    <p:embed/>
                  </p:oleObj>
                </mc:Choice>
                <mc:Fallback>
                  <p:oleObj name="Visio" r:id="rId11" imgW="496800" imgH="1170000" progId="Visio.Drawing.11">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342" y="3120"/>
                          <a:ext cx="276" cy="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chemeClr val="tx1"/>
                              </a:solidFill>
                              <a:miter lim="800000"/>
                              <a:headEnd/>
                              <a:tailEnd/>
                            </a14:hiddenLine>
                          </a:ext>
                        </a:extLst>
                      </p:spPr>
                    </p:pic>
                  </p:oleObj>
                </mc:Fallback>
              </mc:AlternateContent>
            </a:graphicData>
          </a:graphic>
        </p:graphicFrame>
        <p:cxnSp>
          <p:nvCxnSpPr>
            <p:cNvPr id="2150" name="AutoShape 178"/>
            <p:cNvCxnSpPr>
              <a:cxnSpLocks noChangeShapeType="1"/>
            </p:cNvCxnSpPr>
            <p:nvPr/>
          </p:nvCxnSpPr>
          <p:spPr bwMode="auto">
            <a:xfrm>
              <a:off x="2472" y="3240"/>
              <a:ext cx="0" cy="0"/>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2151" name="AutoShape 179"/>
            <p:cNvCxnSpPr>
              <a:cxnSpLocks noChangeShapeType="1"/>
            </p:cNvCxnSpPr>
            <p:nvPr/>
          </p:nvCxnSpPr>
          <p:spPr bwMode="auto">
            <a:xfrm>
              <a:off x="2472" y="3240"/>
              <a:ext cx="0" cy="0"/>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2152" name="AutoShape 180"/>
            <p:cNvCxnSpPr>
              <a:cxnSpLocks noChangeShapeType="1"/>
              <a:stCxn id="2148" idx="9"/>
            </p:cNvCxnSpPr>
            <p:nvPr/>
          </p:nvCxnSpPr>
          <p:spPr bwMode="auto">
            <a:xfrm flipH="1" flipV="1">
              <a:off x="1618" y="3460"/>
              <a:ext cx="645" cy="256"/>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2153" name="AutoShape 181"/>
            <p:cNvCxnSpPr>
              <a:cxnSpLocks noChangeShapeType="1"/>
              <a:stCxn id="2146" idx="4"/>
            </p:cNvCxnSpPr>
            <p:nvPr/>
          </p:nvCxnSpPr>
          <p:spPr bwMode="auto">
            <a:xfrm flipV="1">
              <a:off x="675" y="3460"/>
              <a:ext cx="667" cy="257"/>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2154" name="AutoShape 182"/>
            <p:cNvCxnSpPr>
              <a:cxnSpLocks noChangeShapeType="1"/>
              <a:stCxn id="2147" idx="4"/>
            </p:cNvCxnSpPr>
            <p:nvPr/>
          </p:nvCxnSpPr>
          <p:spPr bwMode="auto">
            <a:xfrm>
              <a:off x="675" y="3308"/>
              <a:ext cx="667" cy="152"/>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2155" name="AutoShape 183"/>
            <p:cNvCxnSpPr>
              <a:cxnSpLocks noChangeShapeType="1"/>
              <a:stCxn id="2149" idx="7"/>
              <a:endCxn id="2148" idx="2"/>
            </p:cNvCxnSpPr>
            <p:nvPr/>
          </p:nvCxnSpPr>
          <p:spPr bwMode="auto">
            <a:xfrm>
              <a:off x="2308" y="3392"/>
              <a:ext cx="1" cy="227"/>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grpSp>
      <p:graphicFrame>
        <p:nvGraphicFramePr>
          <p:cNvPr id="2050" name="Object 185"/>
          <p:cNvGraphicFramePr>
            <a:graphicFrameLocks noChangeAspect="1"/>
          </p:cNvGraphicFramePr>
          <p:nvPr>
            <p:extLst/>
          </p:nvPr>
        </p:nvGraphicFramePr>
        <p:xfrm>
          <a:off x="2738438" y="1878809"/>
          <a:ext cx="486966" cy="273844"/>
        </p:xfrm>
        <a:graphic>
          <a:graphicData uri="http://schemas.openxmlformats.org/presentationml/2006/ole">
            <mc:AlternateContent xmlns:mc="http://schemas.openxmlformats.org/markup-compatibility/2006">
              <mc:Choice xmlns:v="urn:schemas-microsoft-com:vml" Requires="v">
                <p:oleObj spid="_x0000_s1453" name="Visio" r:id="rId13" imgW="1766847" imgH="1165027" progId="Visio.Drawing.11">
                  <p:embed/>
                </p:oleObj>
              </mc:Choice>
              <mc:Fallback>
                <p:oleObj name="Visio" r:id="rId13" imgW="1766847" imgH="1165027" progId="Visio.Drawing.11">
                  <p:embed/>
                  <p:pic>
                    <p:nvPicPr>
                      <p:cNvPr id="0" name=""/>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738438" y="1878809"/>
                        <a:ext cx="486966" cy="2738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051" name="Object 186"/>
          <p:cNvGraphicFramePr>
            <a:graphicFrameLocks noChangeAspect="1"/>
          </p:cNvGraphicFramePr>
          <p:nvPr>
            <p:extLst/>
          </p:nvPr>
        </p:nvGraphicFramePr>
        <p:xfrm>
          <a:off x="2725341" y="1122762"/>
          <a:ext cx="451247" cy="540544"/>
        </p:xfrm>
        <a:graphic>
          <a:graphicData uri="http://schemas.openxmlformats.org/presentationml/2006/ole">
            <mc:AlternateContent xmlns:mc="http://schemas.openxmlformats.org/markup-compatibility/2006">
              <mc:Choice xmlns:v="urn:schemas-microsoft-com:vml" Requires="v">
                <p:oleObj spid="_x0000_s1454" name="Visio" r:id="rId15" imgW="2191670" imgH="2431673" progId="Visio.Drawing.11">
                  <p:embed/>
                </p:oleObj>
              </mc:Choice>
              <mc:Fallback>
                <p:oleObj name="Visio" r:id="rId15" imgW="2191670" imgH="2431673" progId="Visio.Drawing.11">
                  <p:embed/>
                  <p:pic>
                    <p:nvPicPr>
                      <p:cNvPr id="0" name=""/>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725341" y="1122762"/>
                        <a:ext cx="451247" cy="5405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052" name="Object 187"/>
          <p:cNvGraphicFramePr>
            <a:graphicFrameLocks noChangeAspect="1"/>
          </p:cNvGraphicFramePr>
          <p:nvPr>
            <p:extLst/>
          </p:nvPr>
        </p:nvGraphicFramePr>
        <p:xfrm>
          <a:off x="1064419" y="1716884"/>
          <a:ext cx="385763" cy="415528"/>
        </p:xfrm>
        <a:graphic>
          <a:graphicData uri="http://schemas.openxmlformats.org/presentationml/2006/ole">
            <mc:AlternateContent xmlns:mc="http://schemas.openxmlformats.org/markup-compatibility/2006">
              <mc:Choice xmlns:v="urn:schemas-microsoft-com:vml" Requires="v">
                <p:oleObj spid="_x0000_s1455" name="Visio" r:id="rId17" imgW="1381760" imgH="1381600" progId="Visio.Drawing.11">
                  <p:embed/>
                </p:oleObj>
              </mc:Choice>
              <mc:Fallback>
                <p:oleObj name="Visio" r:id="rId17" imgW="1381760" imgH="1381600" progId="Visio.Drawing.11">
                  <p:embed/>
                  <p:pic>
                    <p:nvPicPr>
                      <p:cNvPr id="0" name=""/>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064419" y="1716884"/>
                        <a:ext cx="385763" cy="415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053" name="Object 188"/>
          <p:cNvGraphicFramePr>
            <a:graphicFrameLocks noChangeAspect="1"/>
          </p:cNvGraphicFramePr>
          <p:nvPr>
            <p:extLst/>
          </p:nvPr>
        </p:nvGraphicFramePr>
        <p:xfrm>
          <a:off x="1064419" y="1284687"/>
          <a:ext cx="136922" cy="284559"/>
        </p:xfrm>
        <a:graphic>
          <a:graphicData uri="http://schemas.openxmlformats.org/presentationml/2006/ole">
            <mc:AlternateContent xmlns:mc="http://schemas.openxmlformats.org/markup-compatibility/2006">
              <mc:Choice xmlns:v="urn:schemas-microsoft-com:vml" Requires="v">
                <p:oleObj spid="_x0000_s1456" name="Visio" r:id="rId19" imgW="757891" imgH="1477815" progId="Visio.Drawing.11">
                  <p:embed/>
                </p:oleObj>
              </mc:Choice>
              <mc:Fallback>
                <p:oleObj name="Visio" r:id="rId19" imgW="757891" imgH="1477815" progId="Visio.Drawing.11">
                  <p:embed/>
                  <p:pic>
                    <p:nvPicPr>
                      <p:cNvPr id="0" name=""/>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064419" y="1284687"/>
                        <a:ext cx="136922" cy="2845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2090" name="Group 189"/>
          <p:cNvGrpSpPr>
            <a:grpSpLocks/>
          </p:cNvGrpSpPr>
          <p:nvPr/>
        </p:nvGrpSpPr>
        <p:grpSpPr bwMode="auto">
          <a:xfrm>
            <a:off x="1882379" y="1125143"/>
            <a:ext cx="152400" cy="391716"/>
            <a:chOff x="1459" y="1674"/>
            <a:chExt cx="118" cy="567"/>
          </a:xfrm>
        </p:grpSpPr>
        <p:grpSp>
          <p:nvGrpSpPr>
            <p:cNvPr id="2133" name="Group 190"/>
            <p:cNvGrpSpPr>
              <a:grpSpLocks/>
            </p:cNvGrpSpPr>
            <p:nvPr/>
          </p:nvGrpSpPr>
          <p:grpSpPr bwMode="auto">
            <a:xfrm>
              <a:off x="1489" y="1674"/>
              <a:ext cx="88" cy="268"/>
              <a:chOff x="1489" y="1674"/>
              <a:chExt cx="88" cy="268"/>
            </a:xfrm>
          </p:grpSpPr>
          <p:sp>
            <p:nvSpPr>
              <p:cNvPr id="2142" name="Freeform 192"/>
              <p:cNvSpPr>
                <a:spLocks/>
              </p:cNvSpPr>
              <p:nvPr/>
            </p:nvSpPr>
            <p:spPr bwMode="auto">
              <a:xfrm>
                <a:off x="1489" y="1708"/>
                <a:ext cx="0" cy="234"/>
              </a:xfrm>
              <a:custGeom>
                <a:avLst/>
                <a:gdLst>
                  <a:gd name="T0" fmla="*/ 28 w 28"/>
                  <a:gd name="T1" fmla="*/ 11 h 11"/>
                  <a:gd name="T2" fmla="*/ 3 w 28"/>
                  <a:gd name="T3" fmla="*/ 8 h 11"/>
                  <a:gd name="T4" fmla="*/ 0 w 28"/>
                  <a:gd name="T5" fmla="*/ 4 h 11"/>
                  <a:gd name="T6" fmla="*/ 2 w 28"/>
                  <a:gd name="T7" fmla="*/ 0 h 11"/>
                  <a:gd name="T8" fmla="*/ 7 w 28"/>
                  <a:gd name="T9" fmla="*/ 0 h 11"/>
                  <a:gd name="T10" fmla="*/ 28 w 28"/>
                  <a:gd name="T11" fmla="*/ 11 h 11"/>
                  <a:gd name="T12" fmla="*/ 0 60000 65536"/>
                  <a:gd name="T13" fmla="*/ 0 60000 65536"/>
                  <a:gd name="T14" fmla="*/ 0 60000 65536"/>
                  <a:gd name="T15" fmla="*/ 0 60000 65536"/>
                  <a:gd name="T16" fmla="*/ 0 60000 65536"/>
                  <a:gd name="T17" fmla="*/ 0 60000 65536"/>
                  <a:gd name="T18" fmla="*/ 0 w 28"/>
                  <a:gd name="T19" fmla="*/ 0 h 11"/>
                  <a:gd name="T20" fmla="*/ 28 w 28"/>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28" h="11">
                    <a:moveTo>
                      <a:pt x="28" y="11"/>
                    </a:moveTo>
                    <a:lnTo>
                      <a:pt x="3" y="8"/>
                    </a:lnTo>
                    <a:lnTo>
                      <a:pt x="0" y="4"/>
                    </a:lnTo>
                    <a:lnTo>
                      <a:pt x="2" y="0"/>
                    </a:lnTo>
                    <a:lnTo>
                      <a:pt x="7" y="0"/>
                    </a:lnTo>
                    <a:lnTo>
                      <a:pt x="28"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43" name="Freeform 193"/>
              <p:cNvSpPr>
                <a:spLocks/>
              </p:cNvSpPr>
              <p:nvPr/>
            </p:nvSpPr>
            <p:spPr bwMode="auto">
              <a:xfrm>
                <a:off x="1517" y="1678"/>
                <a:ext cx="0" cy="234"/>
              </a:xfrm>
              <a:custGeom>
                <a:avLst/>
                <a:gdLst>
                  <a:gd name="T0" fmla="*/ 13 w 13"/>
                  <a:gd name="T1" fmla="*/ 19 h 19"/>
                  <a:gd name="T2" fmla="*/ 0 w 13"/>
                  <a:gd name="T3" fmla="*/ 6 h 19"/>
                  <a:gd name="T4" fmla="*/ 2 w 13"/>
                  <a:gd name="T5" fmla="*/ 3 h 19"/>
                  <a:gd name="T6" fmla="*/ 7 w 13"/>
                  <a:gd name="T7" fmla="*/ 0 h 19"/>
                  <a:gd name="T8" fmla="*/ 10 w 13"/>
                  <a:gd name="T9" fmla="*/ 4 h 19"/>
                  <a:gd name="T10" fmla="*/ 13 w 13"/>
                  <a:gd name="T11" fmla="*/ 19 h 19"/>
                  <a:gd name="T12" fmla="*/ 0 60000 65536"/>
                  <a:gd name="T13" fmla="*/ 0 60000 65536"/>
                  <a:gd name="T14" fmla="*/ 0 60000 65536"/>
                  <a:gd name="T15" fmla="*/ 0 60000 65536"/>
                  <a:gd name="T16" fmla="*/ 0 60000 65536"/>
                  <a:gd name="T17" fmla="*/ 0 60000 65536"/>
                  <a:gd name="T18" fmla="*/ 0 w 13"/>
                  <a:gd name="T19" fmla="*/ 0 h 19"/>
                  <a:gd name="T20" fmla="*/ 13 w 13"/>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13" h="19">
                    <a:moveTo>
                      <a:pt x="13" y="19"/>
                    </a:moveTo>
                    <a:lnTo>
                      <a:pt x="0" y="6"/>
                    </a:lnTo>
                    <a:lnTo>
                      <a:pt x="2" y="3"/>
                    </a:lnTo>
                    <a:lnTo>
                      <a:pt x="7" y="0"/>
                    </a:lnTo>
                    <a:lnTo>
                      <a:pt x="10" y="4"/>
                    </a:lnTo>
                    <a:lnTo>
                      <a:pt x="13" y="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44" name="Freeform 194"/>
              <p:cNvSpPr>
                <a:spLocks/>
              </p:cNvSpPr>
              <p:nvPr/>
            </p:nvSpPr>
            <p:spPr bwMode="auto">
              <a:xfrm>
                <a:off x="1557" y="1674"/>
                <a:ext cx="0" cy="234"/>
              </a:xfrm>
              <a:custGeom>
                <a:avLst/>
                <a:gdLst>
                  <a:gd name="T0" fmla="*/ 2 w 10"/>
                  <a:gd name="T1" fmla="*/ 22 h 22"/>
                  <a:gd name="T2" fmla="*/ 0 w 10"/>
                  <a:gd name="T3" fmla="*/ 5 h 22"/>
                  <a:gd name="T4" fmla="*/ 5 w 10"/>
                  <a:gd name="T5" fmla="*/ 0 h 22"/>
                  <a:gd name="T6" fmla="*/ 10 w 10"/>
                  <a:gd name="T7" fmla="*/ 2 h 22"/>
                  <a:gd name="T8" fmla="*/ 9 w 10"/>
                  <a:gd name="T9" fmla="*/ 7 h 22"/>
                  <a:gd name="T10" fmla="*/ 2 w 10"/>
                  <a:gd name="T11" fmla="*/ 22 h 22"/>
                  <a:gd name="T12" fmla="*/ 0 60000 65536"/>
                  <a:gd name="T13" fmla="*/ 0 60000 65536"/>
                  <a:gd name="T14" fmla="*/ 0 60000 65536"/>
                  <a:gd name="T15" fmla="*/ 0 60000 65536"/>
                  <a:gd name="T16" fmla="*/ 0 60000 65536"/>
                  <a:gd name="T17" fmla="*/ 0 60000 65536"/>
                  <a:gd name="T18" fmla="*/ 0 w 10"/>
                  <a:gd name="T19" fmla="*/ 0 h 22"/>
                  <a:gd name="T20" fmla="*/ 10 w 10"/>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10" h="22">
                    <a:moveTo>
                      <a:pt x="2" y="22"/>
                    </a:moveTo>
                    <a:lnTo>
                      <a:pt x="0" y="5"/>
                    </a:lnTo>
                    <a:lnTo>
                      <a:pt x="5" y="0"/>
                    </a:lnTo>
                    <a:lnTo>
                      <a:pt x="10" y="2"/>
                    </a:lnTo>
                    <a:lnTo>
                      <a:pt x="9" y="7"/>
                    </a:lnTo>
                    <a:lnTo>
                      <a:pt x="2"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45" name="Freeform 195"/>
              <p:cNvSpPr>
                <a:spLocks/>
              </p:cNvSpPr>
              <p:nvPr/>
            </p:nvSpPr>
            <p:spPr bwMode="auto">
              <a:xfrm>
                <a:off x="1577" y="1691"/>
                <a:ext cx="0" cy="234"/>
              </a:xfrm>
              <a:custGeom>
                <a:avLst/>
                <a:gdLst>
                  <a:gd name="T0" fmla="*/ 0 w 27"/>
                  <a:gd name="T1" fmla="*/ 13 h 13"/>
                  <a:gd name="T2" fmla="*/ 19 w 27"/>
                  <a:gd name="T3" fmla="*/ 0 h 13"/>
                  <a:gd name="T4" fmla="*/ 27 w 27"/>
                  <a:gd name="T5" fmla="*/ 3 h 13"/>
                  <a:gd name="T6" fmla="*/ 27 w 27"/>
                  <a:gd name="T7" fmla="*/ 7 h 13"/>
                  <a:gd name="T8" fmla="*/ 22 w 27"/>
                  <a:gd name="T9" fmla="*/ 10 h 13"/>
                  <a:gd name="T10" fmla="*/ 0 w 27"/>
                  <a:gd name="T11" fmla="*/ 13 h 13"/>
                  <a:gd name="T12" fmla="*/ 0 60000 65536"/>
                  <a:gd name="T13" fmla="*/ 0 60000 65536"/>
                  <a:gd name="T14" fmla="*/ 0 60000 65536"/>
                  <a:gd name="T15" fmla="*/ 0 60000 65536"/>
                  <a:gd name="T16" fmla="*/ 0 60000 65536"/>
                  <a:gd name="T17" fmla="*/ 0 60000 65536"/>
                  <a:gd name="T18" fmla="*/ 0 w 27"/>
                  <a:gd name="T19" fmla="*/ 0 h 13"/>
                  <a:gd name="T20" fmla="*/ 27 w 27"/>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27" h="13">
                    <a:moveTo>
                      <a:pt x="0" y="13"/>
                    </a:moveTo>
                    <a:lnTo>
                      <a:pt x="19" y="0"/>
                    </a:lnTo>
                    <a:lnTo>
                      <a:pt x="27" y="3"/>
                    </a:lnTo>
                    <a:lnTo>
                      <a:pt x="27" y="7"/>
                    </a:lnTo>
                    <a:lnTo>
                      <a:pt x="22" y="10"/>
                    </a:lnTo>
                    <a:lnTo>
                      <a:pt x="0"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grpSp>
        <p:grpSp>
          <p:nvGrpSpPr>
            <p:cNvPr id="2134" name="Group 196"/>
            <p:cNvGrpSpPr>
              <a:grpSpLocks/>
            </p:cNvGrpSpPr>
            <p:nvPr/>
          </p:nvGrpSpPr>
          <p:grpSpPr bwMode="auto">
            <a:xfrm>
              <a:off x="1459" y="1706"/>
              <a:ext cx="113" cy="535"/>
              <a:chOff x="1459" y="1706"/>
              <a:chExt cx="113" cy="535"/>
            </a:xfrm>
          </p:grpSpPr>
          <p:sp>
            <p:nvSpPr>
              <p:cNvPr id="2135" name="Freeform 197"/>
              <p:cNvSpPr>
                <a:spLocks/>
              </p:cNvSpPr>
              <p:nvPr/>
            </p:nvSpPr>
            <p:spPr bwMode="auto">
              <a:xfrm>
                <a:off x="1496" y="1792"/>
                <a:ext cx="0" cy="234"/>
              </a:xfrm>
              <a:custGeom>
                <a:avLst/>
                <a:gdLst>
                  <a:gd name="T0" fmla="*/ 70 w 106"/>
                  <a:gd name="T1" fmla="*/ 25 h 90"/>
                  <a:gd name="T2" fmla="*/ 56 w 106"/>
                  <a:gd name="T3" fmla="*/ 9 h 90"/>
                  <a:gd name="T4" fmla="*/ 44 w 106"/>
                  <a:gd name="T5" fmla="*/ 0 h 90"/>
                  <a:gd name="T6" fmla="*/ 28 w 106"/>
                  <a:gd name="T7" fmla="*/ 0 h 90"/>
                  <a:gd name="T8" fmla="*/ 10 w 106"/>
                  <a:gd name="T9" fmla="*/ 5 h 90"/>
                  <a:gd name="T10" fmla="*/ 3 w 106"/>
                  <a:gd name="T11" fmla="*/ 15 h 90"/>
                  <a:gd name="T12" fmla="*/ 0 w 106"/>
                  <a:gd name="T13" fmla="*/ 29 h 90"/>
                  <a:gd name="T14" fmla="*/ 3 w 106"/>
                  <a:gd name="T15" fmla="*/ 47 h 90"/>
                  <a:gd name="T16" fmla="*/ 14 w 106"/>
                  <a:gd name="T17" fmla="*/ 67 h 90"/>
                  <a:gd name="T18" fmla="*/ 31 w 106"/>
                  <a:gd name="T19" fmla="*/ 80 h 90"/>
                  <a:gd name="T20" fmla="*/ 45 w 106"/>
                  <a:gd name="T21" fmla="*/ 87 h 90"/>
                  <a:gd name="T22" fmla="*/ 61 w 106"/>
                  <a:gd name="T23" fmla="*/ 90 h 90"/>
                  <a:gd name="T24" fmla="*/ 71 w 106"/>
                  <a:gd name="T25" fmla="*/ 86 h 90"/>
                  <a:gd name="T26" fmla="*/ 79 w 106"/>
                  <a:gd name="T27" fmla="*/ 80 h 90"/>
                  <a:gd name="T28" fmla="*/ 83 w 106"/>
                  <a:gd name="T29" fmla="*/ 67 h 90"/>
                  <a:gd name="T30" fmla="*/ 81 w 106"/>
                  <a:gd name="T31" fmla="*/ 52 h 90"/>
                  <a:gd name="T32" fmla="*/ 78 w 106"/>
                  <a:gd name="T33" fmla="*/ 39 h 90"/>
                  <a:gd name="T34" fmla="*/ 103 w 106"/>
                  <a:gd name="T35" fmla="*/ 25 h 90"/>
                  <a:gd name="T36" fmla="*/ 106 w 106"/>
                  <a:gd name="T37" fmla="*/ 20 h 90"/>
                  <a:gd name="T38" fmla="*/ 103 w 106"/>
                  <a:gd name="T39" fmla="*/ 17 h 90"/>
                  <a:gd name="T40" fmla="*/ 74 w 106"/>
                  <a:gd name="T41" fmla="*/ 32 h 90"/>
                  <a:gd name="T42" fmla="*/ 70 w 106"/>
                  <a:gd name="T43" fmla="*/ 25 h 9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90"/>
                  <a:gd name="T68" fmla="*/ 106 w 106"/>
                  <a:gd name="T69" fmla="*/ 90 h 9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90">
                    <a:moveTo>
                      <a:pt x="70" y="25"/>
                    </a:moveTo>
                    <a:lnTo>
                      <a:pt x="56" y="9"/>
                    </a:lnTo>
                    <a:lnTo>
                      <a:pt x="44" y="0"/>
                    </a:lnTo>
                    <a:lnTo>
                      <a:pt x="28" y="0"/>
                    </a:lnTo>
                    <a:lnTo>
                      <a:pt x="10" y="5"/>
                    </a:lnTo>
                    <a:lnTo>
                      <a:pt x="3" y="15"/>
                    </a:lnTo>
                    <a:lnTo>
                      <a:pt x="0" y="29"/>
                    </a:lnTo>
                    <a:lnTo>
                      <a:pt x="3" y="47"/>
                    </a:lnTo>
                    <a:lnTo>
                      <a:pt x="14" y="67"/>
                    </a:lnTo>
                    <a:lnTo>
                      <a:pt x="31" y="80"/>
                    </a:lnTo>
                    <a:lnTo>
                      <a:pt x="45" y="87"/>
                    </a:lnTo>
                    <a:lnTo>
                      <a:pt x="61" y="90"/>
                    </a:lnTo>
                    <a:lnTo>
                      <a:pt x="71" y="86"/>
                    </a:lnTo>
                    <a:lnTo>
                      <a:pt x="79" y="80"/>
                    </a:lnTo>
                    <a:lnTo>
                      <a:pt x="83" y="67"/>
                    </a:lnTo>
                    <a:lnTo>
                      <a:pt x="81" y="52"/>
                    </a:lnTo>
                    <a:lnTo>
                      <a:pt x="78" y="39"/>
                    </a:lnTo>
                    <a:lnTo>
                      <a:pt x="103" y="25"/>
                    </a:lnTo>
                    <a:lnTo>
                      <a:pt x="106" y="20"/>
                    </a:lnTo>
                    <a:lnTo>
                      <a:pt x="103" y="17"/>
                    </a:lnTo>
                    <a:lnTo>
                      <a:pt x="74" y="32"/>
                    </a:lnTo>
                    <a:lnTo>
                      <a:pt x="70"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36" name="Freeform 198"/>
              <p:cNvSpPr>
                <a:spLocks/>
              </p:cNvSpPr>
              <p:nvPr/>
            </p:nvSpPr>
            <p:spPr bwMode="auto">
              <a:xfrm>
                <a:off x="1572" y="1706"/>
                <a:ext cx="0" cy="234"/>
              </a:xfrm>
              <a:custGeom>
                <a:avLst/>
                <a:gdLst>
                  <a:gd name="T0" fmla="*/ 25 w 93"/>
                  <a:gd name="T1" fmla="*/ 170 h 202"/>
                  <a:gd name="T2" fmla="*/ 9 w 93"/>
                  <a:gd name="T3" fmla="*/ 182 h 202"/>
                  <a:gd name="T4" fmla="*/ 4 w 93"/>
                  <a:gd name="T5" fmla="*/ 185 h 202"/>
                  <a:gd name="T6" fmla="*/ 0 w 93"/>
                  <a:gd name="T7" fmla="*/ 193 h 202"/>
                  <a:gd name="T8" fmla="*/ 5 w 93"/>
                  <a:gd name="T9" fmla="*/ 201 h 202"/>
                  <a:gd name="T10" fmla="*/ 10 w 93"/>
                  <a:gd name="T11" fmla="*/ 202 h 202"/>
                  <a:gd name="T12" fmla="*/ 25 w 93"/>
                  <a:gd name="T13" fmla="*/ 197 h 202"/>
                  <a:gd name="T14" fmla="*/ 49 w 93"/>
                  <a:gd name="T15" fmla="*/ 182 h 202"/>
                  <a:gd name="T16" fmla="*/ 70 w 93"/>
                  <a:gd name="T17" fmla="*/ 162 h 202"/>
                  <a:gd name="T18" fmla="*/ 92 w 93"/>
                  <a:gd name="T19" fmla="*/ 141 h 202"/>
                  <a:gd name="T20" fmla="*/ 93 w 93"/>
                  <a:gd name="T21" fmla="*/ 132 h 202"/>
                  <a:gd name="T22" fmla="*/ 93 w 93"/>
                  <a:gd name="T23" fmla="*/ 107 h 202"/>
                  <a:gd name="T24" fmla="*/ 87 w 93"/>
                  <a:gd name="T25" fmla="*/ 68 h 202"/>
                  <a:gd name="T26" fmla="*/ 90 w 93"/>
                  <a:gd name="T27" fmla="*/ 46 h 202"/>
                  <a:gd name="T28" fmla="*/ 93 w 93"/>
                  <a:gd name="T29" fmla="*/ 37 h 202"/>
                  <a:gd name="T30" fmla="*/ 89 w 93"/>
                  <a:gd name="T31" fmla="*/ 33 h 202"/>
                  <a:gd name="T32" fmla="*/ 80 w 93"/>
                  <a:gd name="T33" fmla="*/ 28 h 202"/>
                  <a:gd name="T34" fmla="*/ 73 w 93"/>
                  <a:gd name="T35" fmla="*/ 26 h 202"/>
                  <a:gd name="T36" fmla="*/ 78 w 93"/>
                  <a:gd name="T37" fmla="*/ 3 h 202"/>
                  <a:gd name="T38" fmla="*/ 75 w 93"/>
                  <a:gd name="T39" fmla="*/ 0 h 202"/>
                  <a:gd name="T40" fmla="*/ 70 w 93"/>
                  <a:gd name="T41" fmla="*/ 1 h 202"/>
                  <a:gd name="T42" fmla="*/ 68 w 93"/>
                  <a:gd name="T43" fmla="*/ 27 h 202"/>
                  <a:gd name="T44" fmla="*/ 64 w 93"/>
                  <a:gd name="T45" fmla="*/ 35 h 202"/>
                  <a:gd name="T46" fmla="*/ 63 w 93"/>
                  <a:gd name="T47" fmla="*/ 38 h 202"/>
                  <a:gd name="T48" fmla="*/ 53 w 93"/>
                  <a:gd name="T49" fmla="*/ 35 h 202"/>
                  <a:gd name="T50" fmla="*/ 45 w 93"/>
                  <a:gd name="T51" fmla="*/ 35 h 202"/>
                  <a:gd name="T52" fmla="*/ 45 w 93"/>
                  <a:gd name="T53" fmla="*/ 40 h 202"/>
                  <a:gd name="T54" fmla="*/ 50 w 93"/>
                  <a:gd name="T55" fmla="*/ 43 h 202"/>
                  <a:gd name="T56" fmla="*/ 60 w 93"/>
                  <a:gd name="T57" fmla="*/ 43 h 202"/>
                  <a:gd name="T58" fmla="*/ 65 w 93"/>
                  <a:gd name="T59" fmla="*/ 47 h 202"/>
                  <a:gd name="T60" fmla="*/ 70 w 93"/>
                  <a:gd name="T61" fmla="*/ 55 h 202"/>
                  <a:gd name="T62" fmla="*/ 77 w 93"/>
                  <a:gd name="T63" fmla="*/ 67 h 202"/>
                  <a:gd name="T64" fmla="*/ 80 w 93"/>
                  <a:gd name="T65" fmla="*/ 92 h 202"/>
                  <a:gd name="T66" fmla="*/ 80 w 93"/>
                  <a:gd name="T67" fmla="*/ 115 h 202"/>
                  <a:gd name="T68" fmla="*/ 78 w 93"/>
                  <a:gd name="T69" fmla="*/ 133 h 202"/>
                  <a:gd name="T70" fmla="*/ 72 w 93"/>
                  <a:gd name="T71" fmla="*/ 141 h 202"/>
                  <a:gd name="T72" fmla="*/ 54 w 93"/>
                  <a:gd name="T73" fmla="*/ 152 h 202"/>
                  <a:gd name="T74" fmla="*/ 34 w 93"/>
                  <a:gd name="T75" fmla="*/ 162 h 202"/>
                  <a:gd name="T76" fmla="*/ 25 w 93"/>
                  <a:gd name="T77" fmla="*/ 170 h 20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3"/>
                  <a:gd name="T118" fmla="*/ 0 h 202"/>
                  <a:gd name="T119" fmla="*/ 93 w 93"/>
                  <a:gd name="T120" fmla="*/ 202 h 20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3" h="202">
                    <a:moveTo>
                      <a:pt x="25" y="170"/>
                    </a:moveTo>
                    <a:lnTo>
                      <a:pt x="9" y="182"/>
                    </a:lnTo>
                    <a:lnTo>
                      <a:pt x="4" y="185"/>
                    </a:lnTo>
                    <a:lnTo>
                      <a:pt x="0" y="193"/>
                    </a:lnTo>
                    <a:lnTo>
                      <a:pt x="5" y="201"/>
                    </a:lnTo>
                    <a:lnTo>
                      <a:pt x="10" y="202"/>
                    </a:lnTo>
                    <a:lnTo>
                      <a:pt x="25" y="197"/>
                    </a:lnTo>
                    <a:lnTo>
                      <a:pt x="49" y="182"/>
                    </a:lnTo>
                    <a:lnTo>
                      <a:pt x="70" y="162"/>
                    </a:lnTo>
                    <a:lnTo>
                      <a:pt x="92" y="141"/>
                    </a:lnTo>
                    <a:lnTo>
                      <a:pt x="93" y="132"/>
                    </a:lnTo>
                    <a:lnTo>
                      <a:pt x="93" y="107"/>
                    </a:lnTo>
                    <a:lnTo>
                      <a:pt x="87" y="68"/>
                    </a:lnTo>
                    <a:lnTo>
                      <a:pt x="90" y="46"/>
                    </a:lnTo>
                    <a:lnTo>
                      <a:pt x="93" y="37"/>
                    </a:lnTo>
                    <a:lnTo>
                      <a:pt x="89" y="33"/>
                    </a:lnTo>
                    <a:lnTo>
                      <a:pt x="80" y="28"/>
                    </a:lnTo>
                    <a:lnTo>
                      <a:pt x="73" y="26"/>
                    </a:lnTo>
                    <a:lnTo>
                      <a:pt x="78" y="3"/>
                    </a:lnTo>
                    <a:lnTo>
                      <a:pt x="75" y="0"/>
                    </a:lnTo>
                    <a:lnTo>
                      <a:pt x="70" y="1"/>
                    </a:lnTo>
                    <a:lnTo>
                      <a:pt x="68" y="27"/>
                    </a:lnTo>
                    <a:lnTo>
                      <a:pt x="64" y="35"/>
                    </a:lnTo>
                    <a:lnTo>
                      <a:pt x="63" y="38"/>
                    </a:lnTo>
                    <a:lnTo>
                      <a:pt x="53" y="35"/>
                    </a:lnTo>
                    <a:lnTo>
                      <a:pt x="45" y="35"/>
                    </a:lnTo>
                    <a:lnTo>
                      <a:pt x="45" y="40"/>
                    </a:lnTo>
                    <a:lnTo>
                      <a:pt x="50" y="43"/>
                    </a:lnTo>
                    <a:lnTo>
                      <a:pt x="60" y="43"/>
                    </a:lnTo>
                    <a:lnTo>
                      <a:pt x="65" y="47"/>
                    </a:lnTo>
                    <a:lnTo>
                      <a:pt x="70" y="55"/>
                    </a:lnTo>
                    <a:lnTo>
                      <a:pt x="77" y="67"/>
                    </a:lnTo>
                    <a:lnTo>
                      <a:pt x="80" y="92"/>
                    </a:lnTo>
                    <a:lnTo>
                      <a:pt x="80" y="115"/>
                    </a:lnTo>
                    <a:lnTo>
                      <a:pt x="78" y="133"/>
                    </a:lnTo>
                    <a:lnTo>
                      <a:pt x="72" y="141"/>
                    </a:lnTo>
                    <a:lnTo>
                      <a:pt x="54" y="152"/>
                    </a:lnTo>
                    <a:lnTo>
                      <a:pt x="34" y="162"/>
                    </a:lnTo>
                    <a:lnTo>
                      <a:pt x="25" y="17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37" name="Freeform 199"/>
              <p:cNvSpPr>
                <a:spLocks/>
              </p:cNvSpPr>
              <p:nvPr/>
            </p:nvSpPr>
            <p:spPr bwMode="auto">
              <a:xfrm>
                <a:off x="1459" y="1892"/>
                <a:ext cx="0" cy="234"/>
              </a:xfrm>
              <a:custGeom>
                <a:avLst/>
                <a:gdLst>
                  <a:gd name="T0" fmla="*/ 85 w 85"/>
                  <a:gd name="T1" fmla="*/ 4 h 121"/>
                  <a:gd name="T2" fmla="*/ 76 w 85"/>
                  <a:gd name="T3" fmla="*/ 0 h 121"/>
                  <a:gd name="T4" fmla="*/ 56 w 85"/>
                  <a:gd name="T5" fmla="*/ 1 h 121"/>
                  <a:gd name="T6" fmla="*/ 38 w 85"/>
                  <a:gd name="T7" fmla="*/ 12 h 121"/>
                  <a:gd name="T8" fmla="*/ 15 w 85"/>
                  <a:gd name="T9" fmla="*/ 36 h 121"/>
                  <a:gd name="T10" fmla="*/ 1 w 85"/>
                  <a:gd name="T11" fmla="*/ 55 h 121"/>
                  <a:gd name="T12" fmla="*/ 0 w 85"/>
                  <a:gd name="T13" fmla="*/ 61 h 121"/>
                  <a:gd name="T14" fmla="*/ 7 w 85"/>
                  <a:gd name="T15" fmla="*/ 74 h 121"/>
                  <a:gd name="T16" fmla="*/ 21 w 85"/>
                  <a:gd name="T17" fmla="*/ 80 h 121"/>
                  <a:gd name="T18" fmla="*/ 38 w 85"/>
                  <a:gd name="T19" fmla="*/ 86 h 121"/>
                  <a:gd name="T20" fmla="*/ 52 w 85"/>
                  <a:gd name="T21" fmla="*/ 90 h 121"/>
                  <a:gd name="T22" fmla="*/ 60 w 85"/>
                  <a:gd name="T23" fmla="*/ 95 h 121"/>
                  <a:gd name="T24" fmla="*/ 56 w 85"/>
                  <a:gd name="T25" fmla="*/ 102 h 121"/>
                  <a:gd name="T26" fmla="*/ 46 w 85"/>
                  <a:gd name="T27" fmla="*/ 111 h 121"/>
                  <a:gd name="T28" fmla="*/ 33 w 85"/>
                  <a:gd name="T29" fmla="*/ 112 h 121"/>
                  <a:gd name="T30" fmla="*/ 23 w 85"/>
                  <a:gd name="T31" fmla="*/ 110 h 121"/>
                  <a:gd name="T32" fmla="*/ 18 w 85"/>
                  <a:gd name="T33" fmla="*/ 112 h 121"/>
                  <a:gd name="T34" fmla="*/ 18 w 85"/>
                  <a:gd name="T35" fmla="*/ 117 h 121"/>
                  <a:gd name="T36" fmla="*/ 30 w 85"/>
                  <a:gd name="T37" fmla="*/ 121 h 121"/>
                  <a:gd name="T38" fmla="*/ 46 w 85"/>
                  <a:gd name="T39" fmla="*/ 121 h 121"/>
                  <a:gd name="T40" fmla="*/ 60 w 85"/>
                  <a:gd name="T41" fmla="*/ 117 h 121"/>
                  <a:gd name="T42" fmla="*/ 68 w 85"/>
                  <a:gd name="T43" fmla="*/ 112 h 121"/>
                  <a:gd name="T44" fmla="*/ 72 w 85"/>
                  <a:gd name="T45" fmla="*/ 105 h 121"/>
                  <a:gd name="T46" fmla="*/ 76 w 85"/>
                  <a:gd name="T47" fmla="*/ 96 h 121"/>
                  <a:gd name="T48" fmla="*/ 70 w 85"/>
                  <a:gd name="T49" fmla="*/ 89 h 121"/>
                  <a:gd name="T50" fmla="*/ 52 w 85"/>
                  <a:gd name="T51" fmla="*/ 84 h 121"/>
                  <a:gd name="T52" fmla="*/ 36 w 85"/>
                  <a:gd name="T53" fmla="*/ 79 h 121"/>
                  <a:gd name="T54" fmla="*/ 18 w 85"/>
                  <a:gd name="T55" fmla="*/ 71 h 121"/>
                  <a:gd name="T56" fmla="*/ 16 w 85"/>
                  <a:gd name="T57" fmla="*/ 64 h 121"/>
                  <a:gd name="T58" fmla="*/ 18 w 85"/>
                  <a:gd name="T59" fmla="*/ 51 h 121"/>
                  <a:gd name="T60" fmla="*/ 30 w 85"/>
                  <a:gd name="T61" fmla="*/ 36 h 121"/>
                  <a:gd name="T62" fmla="*/ 43 w 85"/>
                  <a:gd name="T63" fmla="*/ 27 h 121"/>
                  <a:gd name="T64" fmla="*/ 67 w 85"/>
                  <a:gd name="T65" fmla="*/ 20 h 121"/>
                  <a:gd name="T66" fmla="*/ 85 w 85"/>
                  <a:gd name="T67" fmla="*/ 17 h 121"/>
                  <a:gd name="T68" fmla="*/ 85 w 85"/>
                  <a:gd name="T69" fmla="*/ 9 h 121"/>
                  <a:gd name="T70" fmla="*/ 85 w 85"/>
                  <a:gd name="T71" fmla="*/ 4 h 12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5"/>
                  <a:gd name="T109" fmla="*/ 0 h 121"/>
                  <a:gd name="T110" fmla="*/ 85 w 85"/>
                  <a:gd name="T111" fmla="*/ 121 h 12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5" h="121">
                    <a:moveTo>
                      <a:pt x="85" y="4"/>
                    </a:moveTo>
                    <a:lnTo>
                      <a:pt x="76" y="0"/>
                    </a:lnTo>
                    <a:lnTo>
                      <a:pt x="56" y="1"/>
                    </a:lnTo>
                    <a:lnTo>
                      <a:pt x="38" y="12"/>
                    </a:lnTo>
                    <a:lnTo>
                      <a:pt x="15" y="36"/>
                    </a:lnTo>
                    <a:lnTo>
                      <a:pt x="1" y="55"/>
                    </a:lnTo>
                    <a:lnTo>
                      <a:pt x="0" y="61"/>
                    </a:lnTo>
                    <a:lnTo>
                      <a:pt x="7" y="74"/>
                    </a:lnTo>
                    <a:lnTo>
                      <a:pt x="21" y="80"/>
                    </a:lnTo>
                    <a:lnTo>
                      <a:pt x="38" y="86"/>
                    </a:lnTo>
                    <a:lnTo>
                      <a:pt x="52" y="90"/>
                    </a:lnTo>
                    <a:lnTo>
                      <a:pt x="60" y="95"/>
                    </a:lnTo>
                    <a:lnTo>
                      <a:pt x="56" y="102"/>
                    </a:lnTo>
                    <a:lnTo>
                      <a:pt x="46" y="111"/>
                    </a:lnTo>
                    <a:lnTo>
                      <a:pt x="33" y="112"/>
                    </a:lnTo>
                    <a:lnTo>
                      <a:pt x="23" y="110"/>
                    </a:lnTo>
                    <a:lnTo>
                      <a:pt x="18" y="112"/>
                    </a:lnTo>
                    <a:lnTo>
                      <a:pt x="18" y="117"/>
                    </a:lnTo>
                    <a:lnTo>
                      <a:pt x="30" y="121"/>
                    </a:lnTo>
                    <a:lnTo>
                      <a:pt x="46" y="121"/>
                    </a:lnTo>
                    <a:lnTo>
                      <a:pt x="60" y="117"/>
                    </a:lnTo>
                    <a:lnTo>
                      <a:pt x="68" y="112"/>
                    </a:lnTo>
                    <a:lnTo>
                      <a:pt x="72" y="105"/>
                    </a:lnTo>
                    <a:lnTo>
                      <a:pt x="76" y="96"/>
                    </a:lnTo>
                    <a:lnTo>
                      <a:pt x="70" y="89"/>
                    </a:lnTo>
                    <a:lnTo>
                      <a:pt x="52" y="84"/>
                    </a:lnTo>
                    <a:lnTo>
                      <a:pt x="36" y="79"/>
                    </a:lnTo>
                    <a:lnTo>
                      <a:pt x="18" y="71"/>
                    </a:lnTo>
                    <a:lnTo>
                      <a:pt x="16" y="64"/>
                    </a:lnTo>
                    <a:lnTo>
                      <a:pt x="18" y="51"/>
                    </a:lnTo>
                    <a:lnTo>
                      <a:pt x="30" y="36"/>
                    </a:lnTo>
                    <a:lnTo>
                      <a:pt x="43" y="27"/>
                    </a:lnTo>
                    <a:lnTo>
                      <a:pt x="67" y="20"/>
                    </a:lnTo>
                    <a:lnTo>
                      <a:pt x="85" y="17"/>
                    </a:lnTo>
                    <a:lnTo>
                      <a:pt x="85" y="9"/>
                    </a:lnTo>
                    <a:lnTo>
                      <a:pt x="85"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38" name="Freeform 200"/>
              <p:cNvSpPr>
                <a:spLocks/>
              </p:cNvSpPr>
              <p:nvPr/>
            </p:nvSpPr>
            <p:spPr bwMode="auto">
              <a:xfrm>
                <a:off x="1527" y="1886"/>
                <a:ext cx="0" cy="234"/>
              </a:xfrm>
              <a:custGeom>
                <a:avLst/>
                <a:gdLst>
                  <a:gd name="T0" fmla="*/ 69 w 79"/>
                  <a:gd name="T1" fmla="*/ 47 h 149"/>
                  <a:gd name="T2" fmla="*/ 60 w 79"/>
                  <a:gd name="T3" fmla="*/ 18 h 149"/>
                  <a:gd name="T4" fmla="*/ 52 w 79"/>
                  <a:gd name="T5" fmla="*/ 5 h 149"/>
                  <a:gd name="T6" fmla="*/ 32 w 79"/>
                  <a:gd name="T7" fmla="*/ 0 h 149"/>
                  <a:gd name="T8" fmla="*/ 13 w 79"/>
                  <a:gd name="T9" fmla="*/ 2 h 149"/>
                  <a:gd name="T10" fmla="*/ 4 w 79"/>
                  <a:gd name="T11" fmla="*/ 16 h 149"/>
                  <a:gd name="T12" fmla="*/ 7 w 79"/>
                  <a:gd name="T13" fmla="*/ 35 h 149"/>
                  <a:gd name="T14" fmla="*/ 10 w 79"/>
                  <a:gd name="T15" fmla="*/ 63 h 149"/>
                  <a:gd name="T16" fmla="*/ 10 w 79"/>
                  <a:gd name="T17" fmla="*/ 90 h 149"/>
                  <a:gd name="T18" fmla="*/ 4 w 79"/>
                  <a:gd name="T19" fmla="*/ 112 h 149"/>
                  <a:gd name="T20" fmla="*/ 0 w 79"/>
                  <a:gd name="T21" fmla="*/ 126 h 149"/>
                  <a:gd name="T22" fmla="*/ 3 w 79"/>
                  <a:gd name="T23" fmla="*/ 136 h 149"/>
                  <a:gd name="T24" fmla="*/ 13 w 79"/>
                  <a:gd name="T25" fmla="*/ 142 h 149"/>
                  <a:gd name="T26" fmla="*/ 23 w 79"/>
                  <a:gd name="T27" fmla="*/ 147 h 149"/>
                  <a:gd name="T28" fmla="*/ 35 w 79"/>
                  <a:gd name="T29" fmla="*/ 149 h 149"/>
                  <a:gd name="T30" fmla="*/ 50 w 79"/>
                  <a:gd name="T31" fmla="*/ 149 h 149"/>
                  <a:gd name="T32" fmla="*/ 67 w 79"/>
                  <a:gd name="T33" fmla="*/ 138 h 149"/>
                  <a:gd name="T34" fmla="*/ 79 w 79"/>
                  <a:gd name="T35" fmla="*/ 115 h 149"/>
                  <a:gd name="T36" fmla="*/ 78 w 79"/>
                  <a:gd name="T37" fmla="*/ 93 h 149"/>
                  <a:gd name="T38" fmla="*/ 70 w 79"/>
                  <a:gd name="T39" fmla="*/ 68 h 149"/>
                  <a:gd name="T40" fmla="*/ 69 w 79"/>
                  <a:gd name="T41" fmla="*/ 47 h 14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9"/>
                  <a:gd name="T64" fmla="*/ 0 h 149"/>
                  <a:gd name="T65" fmla="*/ 79 w 79"/>
                  <a:gd name="T66" fmla="*/ 149 h 14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9" h="149">
                    <a:moveTo>
                      <a:pt x="69" y="47"/>
                    </a:moveTo>
                    <a:lnTo>
                      <a:pt x="60" y="18"/>
                    </a:lnTo>
                    <a:lnTo>
                      <a:pt x="52" y="5"/>
                    </a:lnTo>
                    <a:lnTo>
                      <a:pt x="32" y="0"/>
                    </a:lnTo>
                    <a:lnTo>
                      <a:pt x="13" y="2"/>
                    </a:lnTo>
                    <a:lnTo>
                      <a:pt x="4" y="16"/>
                    </a:lnTo>
                    <a:lnTo>
                      <a:pt x="7" y="35"/>
                    </a:lnTo>
                    <a:lnTo>
                      <a:pt x="10" y="63"/>
                    </a:lnTo>
                    <a:lnTo>
                      <a:pt x="10" y="90"/>
                    </a:lnTo>
                    <a:lnTo>
                      <a:pt x="4" y="112"/>
                    </a:lnTo>
                    <a:lnTo>
                      <a:pt x="0" y="126"/>
                    </a:lnTo>
                    <a:lnTo>
                      <a:pt x="3" y="136"/>
                    </a:lnTo>
                    <a:lnTo>
                      <a:pt x="13" y="142"/>
                    </a:lnTo>
                    <a:lnTo>
                      <a:pt x="23" y="147"/>
                    </a:lnTo>
                    <a:lnTo>
                      <a:pt x="35" y="149"/>
                    </a:lnTo>
                    <a:lnTo>
                      <a:pt x="50" y="149"/>
                    </a:lnTo>
                    <a:lnTo>
                      <a:pt x="67" y="138"/>
                    </a:lnTo>
                    <a:lnTo>
                      <a:pt x="79" y="115"/>
                    </a:lnTo>
                    <a:lnTo>
                      <a:pt x="78" y="93"/>
                    </a:lnTo>
                    <a:lnTo>
                      <a:pt x="70" y="68"/>
                    </a:lnTo>
                    <a:lnTo>
                      <a:pt x="69" y="4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39" name="Freeform 201"/>
              <p:cNvSpPr>
                <a:spLocks/>
              </p:cNvSpPr>
              <p:nvPr/>
            </p:nvSpPr>
            <p:spPr bwMode="auto">
              <a:xfrm>
                <a:off x="1505" y="2007"/>
                <a:ext cx="0" cy="234"/>
              </a:xfrm>
              <a:custGeom>
                <a:avLst/>
                <a:gdLst>
                  <a:gd name="T0" fmla="*/ 56 w 60"/>
                  <a:gd name="T1" fmla="*/ 3 h 216"/>
                  <a:gd name="T2" fmla="*/ 41 w 60"/>
                  <a:gd name="T3" fmla="*/ 0 h 216"/>
                  <a:gd name="T4" fmla="*/ 32 w 60"/>
                  <a:gd name="T5" fmla="*/ 3 h 216"/>
                  <a:gd name="T6" fmla="*/ 29 w 60"/>
                  <a:gd name="T7" fmla="*/ 15 h 216"/>
                  <a:gd name="T8" fmla="*/ 32 w 60"/>
                  <a:gd name="T9" fmla="*/ 76 h 216"/>
                  <a:gd name="T10" fmla="*/ 32 w 60"/>
                  <a:gd name="T11" fmla="*/ 91 h 216"/>
                  <a:gd name="T12" fmla="*/ 26 w 60"/>
                  <a:gd name="T13" fmla="*/ 118 h 216"/>
                  <a:gd name="T14" fmla="*/ 25 w 60"/>
                  <a:gd name="T15" fmla="*/ 150 h 216"/>
                  <a:gd name="T16" fmla="*/ 29 w 60"/>
                  <a:gd name="T17" fmla="*/ 165 h 216"/>
                  <a:gd name="T18" fmla="*/ 25 w 60"/>
                  <a:gd name="T19" fmla="*/ 175 h 216"/>
                  <a:gd name="T20" fmla="*/ 6 w 60"/>
                  <a:gd name="T21" fmla="*/ 187 h 216"/>
                  <a:gd name="T22" fmla="*/ 0 w 60"/>
                  <a:gd name="T23" fmla="*/ 205 h 216"/>
                  <a:gd name="T24" fmla="*/ 0 w 60"/>
                  <a:gd name="T25" fmla="*/ 211 h 216"/>
                  <a:gd name="T26" fmla="*/ 15 w 60"/>
                  <a:gd name="T27" fmla="*/ 216 h 216"/>
                  <a:gd name="T28" fmla="*/ 19 w 60"/>
                  <a:gd name="T29" fmla="*/ 213 h 216"/>
                  <a:gd name="T30" fmla="*/ 20 w 60"/>
                  <a:gd name="T31" fmla="*/ 203 h 216"/>
                  <a:gd name="T32" fmla="*/ 25 w 60"/>
                  <a:gd name="T33" fmla="*/ 188 h 216"/>
                  <a:gd name="T34" fmla="*/ 31 w 60"/>
                  <a:gd name="T35" fmla="*/ 182 h 216"/>
                  <a:gd name="T36" fmla="*/ 39 w 60"/>
                  <a:gd name="T37" fmla="*/ 177 h 216"/>
                  <a:gd name="T38" fmla="*/ 45 w 60"/>
                  <a:gd name="T39" fmla="*/ 172 h 216"/>
                  <a:gd name="T40" fmla="*/ 47 w 60"/>
                  <a:gd name="T41" fmla="*/ 167 h 216"/>
                  <a:gd name="T42" fmla="*/ 42 w 60"/>
                  <a:gd name="T43" fmla="*/ 162 h 216"/>
                  <a:gd name="T44" fmla="*/ 39 w 60"/>
                  <a:gd name="T45" fmla="*/ 158 h 216"/>
                  <a:gd name="T46" fmla="*/ 35 w 60"/>
                  <a:gd name="T47" fmla="*/ 146 h 216"/>
                  <a:gd name="T48" fmla="*/ 39 w 60"/>
                  <a:gd name="T49" fmla="*/ 117 h 216"/>
                  <a:gd name="T50" fmla="*/ 47 w 60"/>
                  <a:gd name="T51" fmla="*/ 83 h 216"/>
                  <a:gd name="T52" fmla="*/ 56 w 60"/>
                  <a:gd name="T53" fmla="*/ 58 h 216"/>
                  <a:gd name="T54" fmla="*/ 60 w 60"/>
                  <a:gd name="T55" fmla="*/ 26 h 216"/>
                  <a:gd name="T56" fmla="*/ 56 w 60"/>
                  <a:gd name="T57" fmla="*/ 3 h 21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0"/>
                  <a:gd name="T88" fmla="*/ 0 h 216"/>
                  <a:gd name="T89" fmla="*/ 60 w 60"/>
                  <a:gd name="T90" fmla="*/ 216 h 21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0" h="216">
                    <a:moveTo>
                      <a:pt x="56" y="3"/>
                    </a:moveTo>
                    <a:lnTo>
                      <a:pt x="41" y="0"/>
                    </a:lnTo>
                    <a:lnTo>
                      <a:pt x="32" y="3"/>
                    </a:lnTo>
                    <a:lnTo>
                      <a:pt x="29" y="15"/>
                    </a:lnTo>
                    <a:lnTo>
                      <a:pt x="32" y="76"/>
                    </a:lnTo>
                    <a:lnTo>
                      <a:pt x="32" y="91"/>
                    </a:lnTo>
                    <a:lnTo>
                      <a:pt x="26" y="118"/>
                    </a:lnTo>
                    <a:lnTo>
                      <a:pt x="25" y="150"/>
                    </a:lnTo>
                    <a:lnTo>
                      <a:pt x="29" y="165"/>
                    </a:lnTo>
                    <a:lnTo>
                      <a:pt x="25" y="175"/>
                    </a:lnTo>
                    <a:lnTo>
                      <a:pt x="6" y="187"/>
                    </a:lnTo>
                    <a:lnTo>
                      <a:pt x="0" y="205"/>
                    </a:lnTo>
                    <a:lnTo>
                      <a:pt x="0" y="211"/>
                    </a:lnTo>
                    <a:lnTo>
                      <a:pt x="15" y="216"/>
                    </a:lnTo>
                    <a:lnTo>
                      <a:pt x="19" y="213"/>
                    </a:lnTo>
                    <a:lnTo>
                      <a:pt x="20" y="203"/>
                    </a:lnTo>
                    <a:lnTo>
                      <a:pt x="25" y="188"/>
                    </a:lnTo>
                    <a:lnTo>
                      <a:pt x="31" y="182"/>
                    </a:lnTo>
                    <a:lnTo>
                      <a:pt x="39" y="177"/>
                    </a:lnTo>
                    <a:lnTo>
                      <a:pt x="45" y="172"/>
                    </a:lnTo>
                    <a:lnTo>
                      <a:pt x="47" y="167"/>
                    </a:lnTo>
                    <a:lnTo>
                      <a:pt x="42" y="162"/>
                    </a:lnTo>
                    <a:lnTo>
                      <a:pt x="39" y="158"/>
                    </a:lnTo>
                    <a:lnTo>
                      <a:pt x="35" y="146"/>
                    </a:lnTo>
                    <a:lnTo>
                      <a:pt x="39" y="117"/>
                    </a:lnTo>
                    <a:lnTo>
                      <a:pt x="47" y="83"/>
                    </a:lnTo>
                    <a:lnTo>
                      <a:pt x="56" y="58"/>
                    </a:lnTo>
                    <a:lnTo>
                      <a:pt x="60" y="26"/>
                    </a:lnTo>
                    <a:lnTo>
                      <a:pt x="56"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40" name="Freeform 202"/>
              <p:cNvSpPr>
                <a:spLocks/>
              </p:cNvSpPr>
              <p:nvPr/>
            </p:nvSpPr>
            <p:spPr bwMode="auto">
              <a:xfrm>
                <a:off x="1569" y="2007"/>
                <a:ext cx="0" cy="234"/>
              </a:xfrm>
              <a:custGeom>
                <a:avLst/>
                <a:gdLst>
                  <a:gd name="T0" fmla="*/ 33 w 100"/>
                  <a:gd name="T1" fmla="*/ 26 h 182"/>
                  <a:gd name="T2" fmla="*/ 30 w 100"/>
                  <a:gd name="T3" fmla="*/ 8 h 182"/>
                  <a:gd name="T4" fmla="*/ 18 w 100"/>
                  <a:gd name="T5" fmla="*/ 0 h 182"/>
                  <a:gd name="T6" fmla="*/ 1 w 100"/>
                  <a:gd name="T7" fmla="*/ 1 h 182"/>
                  <a:gd name="T8" fmla="*/ 0 w 100"/>
                  <a:gd name="T9" fmla="*/ 8 h 182"/>
                  <a:gd name="T10" fmla="*/ 1 w 100"/>
                  <a:gd name="T11" fmla="*/ 25 h 182"/>
                  <a:gd name="T12" fmla="*/ 10 w 100"/>
                  <a:gd name="T13" fmla="*/ 52 h 182"/>
                  <a:gd name="T14" fmla="*/ 17 w 100"/>
                  <a:gd name="T15" fmla="*/ 71 h 182"/>
                  <a:gd name="T16" fmla="*/ 25 w 100"/>
                  <a:gd name="T17" fmla="*/ 97 h 182"/>
                  <a:gd name="T18" fmla="*/ 27 w 100"/>
                  <a:gd name="T19" fmla="*/ 118 h 182"/>
                  <a:gd name="T20" fmla="*/ 27 w 100"/>
                  <a:gd name="T21" fmla="*/ 137 h 182"/>
                  <a:gd name="T22" fmla="*/ 23 w 100"/>
                  <a:gd name="T23" fmla="*/ 150 h 182"/>
                  <a:gd name="T24" fmla="*/ 20 w 100"/>
                  <a:gd name="T25" fmla="*/ 156 h 182"/>
                  <a:gd name="T26" fmla="*/ 20 w 100"/>
                  <a:gd name="T27" fmla="*/ 160 h 182"/>
                  <a:gd name="T28" fmla="*/ 25 w 100"/>
                  <a:gd name="T29" fmla="*/ 166 h 182"/>
                  <a:gd name="T30" fmla="*/ 35 w 100"/>
                  <a:gd name="T31" fmla="*/ 168 h 182"/>
                  <a:gd name="T32" fmla="*/ 48 w 100"/>
                  <a:gd name="T33" fmla="*/ 168 h 182"/>
                  <a:gd name="T34" fmla="*/ 73 w 100"/>
                  <a:gd name="T35" fmla="*/ 175 h 182"/>
                  <a:gd name="T36" fmla="*/ 83 w 100"/>
                  <a:gd name="T37" fmla="*/ 182 h 182"/>
                  <a:gd name="T38" fmla="*/ 93 w 100"/>
                  <a:gd name="T39" fmla="*/ 177 h 182"/>
                  <a:gd name="T40" fmla="*/ 100 w 100"/>
                  <a:gd name="T41" fmla="*/ 166 h 182"/>
                  <a:gd name="T42" fmla="*/ 93 w 100"/>
                  <a:gd name="T43" fmla="*/ 162 h 182"/>
                  <a:gd name="T44" fmla="*/ 72 w 100"/>
                  <a:gd name="T45" fmla="*/ 160 h 182"/>
                  <a:gd name="T46" fmla="*/ 47 w 100"/>
                  <a:gd name="T47" fmla="*/ 160 h 182"/>
                  <a:gd name="T48" fmla="*/ 36 w 100"/>
                  <a:gd name="T49" fmla="*/ 158 h 182"/>
                  <a:gd name="T50" fmla="*/ 35 w 100"/>
                  <a:gd name="T51" fmla="*/ 151 h 182"/>
                  <a:gd name="T52" fmla="*/ 36 w 100"/>
                  <a:gd name="T53" fmla="*/ 138 h 182"/>
                  <a:gd name="T54" fmla="*/ 37 w 100"/>
                  <a:gd name="T55" fmla="*/ 118 h 182"/>
                  <a:gd name="T56" fmla="*/ 36 w 100"/>
                  <a:gd name="T57" fmla="*/ 95 h 182"/>
                  <a:gd name="T58" fmla="*/ 31 w 100"/>
                  <a:gd name="T59" fmla="*/ 62 h 182"/>
                  <a:gd name="T60" fmla="*/ 33 w 100"/>
                  <a:gd name="T61" fmla="*/ 35 h 182"/>
                  <a:gd name="T62" fmla="*/ 33 w 100"/>
                  <a:gd name="T63" fmla="*/ 26 h 18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0"/>
                  <a:gd name="T97" fmla="*/ 0 h 182"/>
                  <a:gd name="T98" fmla="*/ 100 w 100"/>
                  <a:gd name="T99" fmla="*/ 182 h 18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0" h="182">
                    <a:moveTo>
                      <a:pt x="33" y="26"/>
                    </a:moveTo>
                    <a:lnTo>
                      <a:pt x="30" y="8"/>
                    </a:lnTo>
                    <a:lnTo>
                      <a:pt x="18" y="0"/>
                    </a:lnTo>
                    <a:lnTo>
                      <a:pt x="1" y="1"/>
                    </a:lnTo>
                    <a:lnTo>
                      <a:pt x="0" y="8"/>
                    </a:lnTo>
                    <a:lnTo>
                      <a:pt x="1" y="25"/>
                    </a:lnTo>
                    <a:lnTo>
                      <a:pt x="10" y="52"/>
                    </a:lnTo>
                    <a:lnTo>
                      <a:pt x="17" y="71"/>
                    </a:lnTo>
                    <a:lnTo>
                      <a:pt x="25" y="97"/>
                    </a:lnTo>
                    <a:lnTo>
                      <a:pt x="27" y="118"/>
                    </a:lnTo>
                    <a:lnTo>
                      <a:pt x="27" y="137"/>
                    </a:lnTo>
                    <a:lnTo>
                      <a:pt x="23" y="150"/>
                    </a:lnTo>
                    <a:lnTo>
                      <a:pt x="20" y="156"/>
                    </a:lnTo>
                    <a:lnTo>
                      <a:pt x="20" y="160"/>
                    </a:lnTo>
                    <a:lnTo>
                      <a:pt x="25" y="166"/>
                    </a:lnTo>
                    <a:lnTo>
                      <a:pt x="35" y="168"/>
                    </a:lnTo>
                    <a:lnTo>
                      <a:pt x="48" y="168"/>
                    </a:lnTo>
                    <a:lnTo>
                      <a:pt x="73" y="175"/>
                    </a:lnTo>
                    <a:lnTo>
                      <a:pt x="83" y="182"/>
                    </a:lnTo>
                    <a:lnTo>
                      <a:pt x="93" y="177"/>
                    </a:lnTo>
                    <a:lnTo>
                      <a:pt x="100" y="166"/>
                    </a:lnTo>
                    <a:lnTo>
                      <a:pt x="93" y="162"/>
                    </a:lnTo>
                    <a:lnTo>
                      <a:pt x="72" y="160"/>
                    </a:lnTo>
                    <a:lnTo>
                      <a:pt x="47" y="160"/>
                    </a:lnTo>
                    <a:lnTo>
                      <a:pt x="36" y="158"/>
                    </a:lnTo>
                    <a:lnTo>
                      <a:pt x="35" y="151"/>
                    </a:lnTo>
                    <a:lnTo>
                      <a:pt x="36" y="138"/>
                    </a:lnTo>
                    <a:lnTo>
                      <a:pt x="37" y="118"/>
                    </a:lnTo>
                    <a:lnTo>
                      <a:pt x="36" y="95"/>
                    </a:lnTo>
                    <a:lnTo>
                      <a:pt x="31" y="62"/>
                    </a:lnTo>
                    <a:lnTo>
                      <a:pt x="33" y="35"/>
                    </a:lnTo>
                    <a:lnTo>
                      <a:pt x="33" y="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grpSp>
      </p:grpSp>
      <p:grpSp>
        <p:nvGrpSpPr>
          <p:cNvPr id="2091" name="Group 203"/>
          <p:cNvGrpSpPr>
            <a:grpSpLocks/>
          </p:cNvGrpSpPr>
          <p:nvPr/>
        </p:nvGrpSpPr>
        <p:grpSpPr bwMode="auto">
          <a:xfrm>
            <a:off x="2044304" y="1287068"/>
            <a:ext cx="152400" cy="391716"/>
            <a:chOff x="1459" y="1674"/>
            <a:chExt cx="118" cy="567"/>
          </a:xfrm>
        </p:grpSpPr>
        <p:grpSp>
          <p:nvGrpSpPr>
            <p:cNvPr id="2120" name="Group 204"/>
            <p:cNvGrpSpPr>
              <a:grpSpLocks/>
            </p:cNvGrpSpPr>
            <p:nvPr/>
          </p:nvGrpSpPr>
          <p:grpSpPr bwMode="auto">
            <a:xfrm>
              <a:off x="1489" y="1674"/>
              <a:ext cx="88" cy="268"/>
              <a:chOff x="1489" y="1674"/>
              <a:chExt cx="88" cy="268"/>
            </a:xfrm>
          </p:grpSpPr>
          <p:sp>
            <p:nvSpPr>
              <p:cNvPr id="2129" name="Freeform 206"/>
              <p:cNvSpPr>
                <a:spLocks/>
              </p:cNvSpPr>
              <p:nvPr/>
            </p:nvSpPr>
            <p:spPr bwMode="auto">
              <a:xfrm>
                <a:off x="1489" y="1708"/>
                <a:ext cx="0" cy="234"/>
              </a:xfrm>
              <a:custGeom>
                <a:avLst/>
                <a:gdLst>
                  <a:gd name="T0" fmla="*/ 28 w 28"/>
                  <a:gd name="T1" fmla="*/ 11 h 11"/>
                  <a:gd name="T2" fmla="*/ 3 w 28"/>
                  <a:gd name="T3" fmla="*/ 8 h 11"/>
                  <a:gd name="T4" fmla="*/ 0 w 28"/>
                  <a:gd name="T5" fmla="*/ 4 h 11"/>
                  <a:gd name="T6" fmla="*/ 2 w 28"/>
                  <a:gd name="T7" fmla="*/ 0 h 11"/>
                  <a:gd name="T8" fmla="*/ 7 w 28"/>
                  <a:gd name="T9" fmla="*/ 0 h 11"/>
                  <a:gd name="T10" fmla="*/ 28 w 28"/>
                  <a:gd name="T11" fmla="*/ 11 h 11"/>
                  <a:gd name="T12" fmla="*/ 0 60000 65536"/>
                  <a:gd name="T13" fmla="*/ 0 60000 65536"/>
                  <a:gd name="T14" fmla="*/ 0 60000 65536"/>
                  <a:gd name="T15" fmla="*/ 0 60000 65536"/>
                  <a:gd name="T16" fmla="*/ 0 60000 65536"/>
                  <a:gd name="T17" fmla="*/ 0 60000 65536"/>
                  <a:gd name="T18" fmla="*/ 0 w 28"/>
                  <a:gd name="T19" fmla="*/ 0 h 11"/>
                  <a:gd name="T20" fmla="*/ 28 w 28"/>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28" h="11">
                    <a:moveTo>
                      <a:pt x="28" y="11"/>
                    </a:moveTo>
                    <a:lnTo>
                      <a:pt x="3" y="8"/>
                    </a:lnTo>
                    <a:lnTo>
                      <a:pt x="0" y="4"/>
                    </a:lnTo>
                    <a:lnTo>
                      <a:pt x="2" y="0"/>
                    </a:lnTo>
                    <a:lnTo>
                      <a:pt x="7" y="0"/>
                    </a:lnTo>
                    <a:lnTo>
                      <a:pt x="28"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30" name="Freeform 207"/>
              <p:cNvSpPr>
                <a:spLocks/>
              </p:cNvSpPr>
              <p:nvPr/>
            </p:nvSpPr>
            <p:spPr bwMode="auto">
              <a:xfrm>
                <a:off x="1517" y="1678"/>
                <a:ext cx="0" cy="234"/>
              </a:xfrm>
              <a:custGeom>
                <a:avLst/>
                <a:gdLst>
                  <a:gd name="T0" fmla="*/ 13 w 13"/>
                  <a:gd name="T1" fmla="*/ 19 h 19"/>
                  <a:gd name="T2" fmla="*/ 0 w 13"/>
                  <a:gd name="T3" fmla="*/ 6 h 19"/>
                  <a:gd name="T4" fmla="*/ 2 w 13"/>
                  <a:gd name="T5" fmla="*/ 3 h 19"/>
                  <a:gd name="T6" fmla="*/ 7 w 13"/>
                  <a:gd name="T7" fmla="*/ 0 h 19"/>
                  <a:gd name="T8" fmla="*/ 10 w 13"/>
                  <a:gd name="T9" fmla="*/ 4 h 19"/>
                  <a:gd name="T10" fmla="*/ 13 w 13"/>
                  <a:gd name="T11" fmla="*/ 19 h 19"/>
                  <a:gd name="T12" fmla="*/ 0 60000 65536"/>
                  <a:gd name="T13" fmla="*/ 0 60000 65536"/>
                  <a:gd name="T14" fmla="*/ 0 60000 65536"/>
                  <a:gd name="T15" fmla="*/ 0 60000 65536"/>
                  <a:gd name="T16" fmla="*/ 0 60000 65536"/>
                  <a:gd name="T17" fmla="*/ 0 60000 65536"/>
                  <a:gd name="T18" fmla="*/ 0 w 13"/>
                  <a:gd name="T19" fmla="*/ 0 h 19"/>
                  <a:gd name="T20" fmla="*/ 13 w 13"/>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13" h="19">
                    <a:moveTo>
                      <a:pt x="13" y="19"/>
                    </a:moveTo>
                    <a:lnTo>
                      <a:pt x="0" y="6"/>
                    </a:lnTo>
                    <a:lnTo>
                      <a:pt x="2" y="3"/>
                    </a:lnTo>
                    <a:lnTo>
                      <a:pt x="7" y="0"/>
                    </a:lnTo>
                    <a:lnTo>
                      <a:pt x="10" y="4"/>
                    </a:lnTo>
                    <a:lnTo>
                      <a:pt x="13" y="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31" name="Freeform 208"/>
              <p:cNvSpPr>
                <a:spLocks/>
              </p:cNvSpPr>
              <p:nvPr/>
            </p:nvSpPr>
            <p:spPr bwMode="auto">
              <a:xfrm>
                <a:off x="1557" y="1674"/>
                <a:ext cx="0" cy="234"/>
              </a:xfrm>
              <a:custGeom>
                <a:avLst/>
                <a:gdLst>
                  <a:gd name="T0" fmla="*/ 2 w 10"/>
                  <a:gd name="T1" fmla="*/ 22 h 22"/>
                  <a:gd name="T2" fmla="*/ 0 w 10"/>
                  <a:gd name="T3" fmla="*/ 5 h 22"/>
                  <a:gd name="T4" fmla="*/ 5 w 10"/>
                  <a:gd name="T5" fmla="*/ 0 h 22"/>
                  <a:gd name="T6" fmla="*/ 10 w 10"/>
                  <a:gd name="T7" fmla="*/ 2 h 22"/>
                  <a:gd name="T8" fmla="*/ 9 w 10"/>
                  <a:gd name="T9" fmla="*/ 7 h 22"/>
                  <a:gd name="T10" fmla="*/ 2 w 10"/>
                  <a:gd name="T11" fmla="*/ 22 h 22"/>
                  <a:gd name="T12" fmla="*/ 0 60000 65536"/>
                  <a:gd name="T13" fmla="*/ 0 60000 65536"/>
                  <a:gd name="T14" fmla="*/ 0 60000 65536"/>
                  <a:gd name="T15" fmla="*/ 0 60000 65536"/>
                  <a:gd name="T16" fmla="*/ 0 60000 65536"/>
                  <a:gd name="T17" fmla="*/ 0 60000 65536"/>
                  <a:gd name="T18" fmla="*/ 0 w 10"/>
                  <a:gd name="T19" fmla="*/ 0 h 22"/>
                  <a:gd name="T20" fmla="*/ 10 w 10"/>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10" h="22">
                    <a:moveTo>
                      <a:pt x="2" y="22"/>
                    </a:moveTo>
                    <a:lnTo>
                      <a:pt x="0" y="5"/>
                    </a:lnTo>
                    <a:lnTo>
                      <a:pt x="5" y="0"/>
                    </a:lnTo>
                    <a:lnTo>
                      <a:pt x="10" y="2"/>
                    </a:lnTo>
                    <a:lnTo>
                      <a:pt x="9" y="7"/>
                    </a:lnTo>
                    <a:lnTo>
                      <a:pt x="2"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32" name="Freeform 209"/>
              <p:cNvSpPr>
                <a:spLocks/>
              </p:cNvSpPr>
              <p:nvPr/>
            </p:nvSpPr>
            <p:spPr bwMode="auto">
              <a:xfrm>
                <a:off x="1577" y="1691"/>
                <a:ext cx="0" cy="234"/>
              </a:xfrm>
              <a:custGeom>
                <a:avLst/>
                <a:gdLst>
                  <a:gd name="T0" fmla="*/ 0 w 27"/>
                  <a:gd name="T1" fmla="*/ 13 h 13"/>
                  <a:gd name="T2" fmla="*/ 19 w 27"/>
                  <a:gd name="T3" fmla="*/ 0 h 13"/>
                  <a:gd name="T4" fmla="*/ 27 w 27"/>
                  <a:gd name="T5" fmla="*/ 3 h 13"/>
                  <a:gd name="T6" fmla="*/ 27 w 27"/>
                  <a:gd name="T7" fmla="*/ 7 h 13"/>
                  <a:gd name="T8" fmla="*/ 22 w 27"/>
                  <a:gd name="T9" fmla="*/ 10 h 13"/>
                  <a:gd name="T10" fmla="*/ 0 w 27"/>
                  <a:gd name="T11" fmla="*/ 13 h 13"/>
                  <a:gd name="T12" fmla="*/ 0 60000 65536"/>
                  <a:gd name="T13" fmla="*/ 0 60000 65536"/>
                  <a:gd name="T14" fmla="*/ 0 60000 65536"/>
                  <a:gd name="T15" fmla="*/ 0 60000 65536"/>
                  <a:gd name="T16" fmla="*/ 0 60000 65536"/>
                  <a:gd name="T17" fmla="*/ 0 60000 65536"/>
                  <a:gd name="T18" fmla="*/ 0 w 27"/>
                  <a:gd name="T19" fmla="*/ 0 h 13"/>
                  <a:gd name="T20" fmla="*/ 27 w 27"/>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27" h="13">
                    <a:moveTo>
                      <a:pt x="0" y="13"/>
                    </a:moveTo>
                    <a:lnTo>
                      <a:pt x="19" y="0"/>
                    </a:lnTo>
                    <a:lnTo>
                      <a:pt x="27" y="3"/>
                    </a:lnTo>
                    <a:lnTo>
                      <a:pt x="27" y="7"/>
                    </a:lnTo>
                    <a:lnTo>
                      <a:pt x="22" y="10"/>
                    </a:lnTo>
                    <a:lnTo>
                      <a:pt x="0"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grpSp>
        <p:grpSp>
          <p:nvGrpSpPr>
            <p:cNvPr id="2121" name="Group 210"/>
            <p:cNvGrpSpPr>
              <a:grpSpLocks/>
            </p:cNvGrpSpPr>
            <p:nvPr/>
          </p:nvGrpSpPr>
          <p:grpSpPr bwMode="auto">
            <a:xfrm>
              <a:off x="1459" y="1706"/>
              <a:ext cx="113" cy="535"/>
              <a:chOff x="1459" y="1706"/>
              <a:chExt cx="113" cy="535"/>
            </a:xfrm>
          </p:grpSpPr>
          <p:sp>
            <p:nvSpPr>
              <p:cNvPr id="2122" name="Freeform 211"/>
              <p:cNvSpPr>
                <a:spLocks/>
              </p:cNvSpPr>
              <p:nvPr/>
            </p:nvSpPr>
            <p:spPr bwMode="auto">
              <a:xfrm>
                <a:off x="1496" y="1792"/>
                <a:ext cx="0" cy="234"/>
              </a:xfrm>
              <a:custGeom>
                <a:avLst/>
                <a:gdLst>
                  <a:gd name="T0" fmla="*/ 70 w 106"/>
                  <a:gd name="T1" fmla="*/ 25 h 90"/>
                  <a:gd name="T2" fmla="*/ 56 w 106"/>
                  <a:gd name="T3" fmla="*/ 9 h 90"/>
                  <a:gd name="T4" fmla="*/ 44 w 106"/>
                  <a:gd name="T5" fmla="*/ 0 h 90"/>
                  <a:gd name="T6" fmla="*/ 28 w 106"/>
                  <a:gd name="T7" fmla="*/ 0 h 90"/>
                  <a:gd name="T8" fmla="*/ 10 w 106"/>
                  <a:gd name="T9" fmla="*/ 5 h 90"/>
                  <a:gd name="T10" fmla="*/ 3 w 106"/>
                  <a:gd name="T11" fmla="*/ 15 h 90"/>
                  <a:gd name="T12" fmla="*/ 0 w 106"/>
                  <a:gd name="T13" fmla="*/ 29 h 90"/>
                  <a:gd name="T14" fmla="*/ 3 w 106"/>
                  <a:gd name="T15" fmla="*/ 47 h 90"/>
                  <a:gd name="T16" fmla="*/ 14 w 106"/>
                  <a:gd name="T17" fmla="*/ 67 h 90"/>
                  <a:gd name="T18" fmla="*/ 31 w 106"/>
                  <a:gd name="T19" fmla="*/ 80 h 90"/>
                  <a:gd name="T20" fmla="*/ 45 w 106"/>
                  <a:gd name="T21" fmla="*/ 87 h 90"/>
                  <a:gd name="T22" fmla="*/ 61 w 106"/>
                  <a:gd name="T23" fmla="*/ 90 h 90"/>
                  <a:gd name="T24" fmla="*/ 71 w 106"/>
                  <a:gd name="T25" fmla="*/ 86 h 90"/>
                  <a:gd name="T26" fmla="*/ 79 w 106"/>
                  <a:gd name="T27" fmla="*/ 80 h 90"/>
                  <a:gd name="T28" fmla="*/ 83 w 106"/>
                  <a:gd name="T29" fmla="*/ 67 h 90"/>
                  <a:gd name="T30" fmla="*/ 81 w 106"/>
                  <a:gd name="T31" fmla="*/ 52 h 90"/>
                  <a:gd name="T32" fmla="*/ 78 w 106"/>
                  <a:gd name="T33" fmla="*/ 39 h 90"/>
                  <a:gd name="T34" fmla="*/ 103 w 106"/>
                  <a:gd name="T35" fmla="*/ 25 h 90"/>
                  <a:gd name="T36" fmla="*/ 106 w 106"/>
                  <a:gd name="T37" fmla="*/ 20 h 90"/>
                  <a:gd name="T38" fmla="*/ 103 w 106"/>
                  <a:gd name="T39" fmla="*/ 17 h 90"/>
                  <a:gd name="T40" fmla="*/ 74 w 106"/>
                  <a:gd name="T41" fmla="*/ 32 h 90"/>
                  <a:gd name="T42" fmla="*/ 70 w 106"/>
                  <a:gd name="T43" fmla="*/ 25 h 9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90"/>
                  <a:gd name="T68" fmla="*/ 106 w 106"/>
                  <a:gd name="T69" fmla="*/ 90 h 9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90">
                    <a:moveTo>
                      <a:pt x="70" y="25"/>
                    </a:moveTo>
                    <a:lnTo>
                      <a:pt x="56" y="9"/>
                    </a:lnTo>
                    <a:lnTo>
                      <a:pt x="44" y="0"/>
                    </a:lnTo>
                    <a:lnTo>
                      <a:pt x="28" y="0"/>
                    </a:lnTo>
                    <a:lnTo>
                      <a:pt x="10" y="5"/>
                    </a:lnTo>
                    <a:lnTo>
                      <a:pt x="3" y="15"/>
                    </a:lnTo>
                    <a:lnTo>
                      <a:pt x="0" y="29"/>
                    </a:lnTo>
                    <a:lnTo>
                      <a:pt x="3" y="47"/>
                    </a:lnTo>
                    <a:lnTo>
                      <a:pt x="14" y="67"/>
                    </a:lnTo>
                    <a:lnTo>
                      <a:pt x="31" y="80"/>
                    </a:lnTo>
                    <a:lnTo>
                      <a:pt x="45" y="87"/>
                    </a:lnTo>
                    <a:lnTo>
                      <a:pt x="61" y="90"/>
                    </a:lnTo>
                    <a:lnTo>
                      <a:pt x="71" y="86"/>
                    </a:lnTo>
                    <a:lnTo>
                      <a:pt x="79" y="80"/>
                    </a:lnTo>
                    <a:lnTo>
                      <a:pt x="83" y="67"/>
                    </a:lnTo>
                    <a:lnTo>
                      <a:pt x="81" y="52"/>
                    </a:lnTo>
                    <a:lnTo>
                      <a:pt x="78" y="39"/>
                    </a:lnTo>
                    <a:lnTo>
                      <a:pt x="103" y="25"/>
                    </a:lnTo>
                    <a:lnTo>
                      <a:pt x="106" y="20"/>
                    </a:lnTo>
                    <a:lnTo>
                      <a:pt x="103" y="17"/>
                    </a:lnTo>
                    <a:lnTo>
                      <a:pt x="74" y="32"/>
                    </a:lnTo>
                    <a:lnTo>
                      <a:pt x="70"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23" name="Freeform 212"/>
              <p:cNvSpPr>
                <a:spLocks/>
              </p:cNvSpPr>
              <p:nvPr/>
            </p:nvSpPr>
            <p:spPr bwMode="auto">
              <a:xfrm>
                <a:off x="1572" y="1706"/>
                <a:ext cx="0" cy="234"/>
              </a:xfrm>
              <a:custGeom>
                <a:avLst/>
                <a:gdLst>
                  <a:gd name="T0" fmla="*/ 25 w 93"/>
                  <a:gd name="T1" fmla="*/ 170 h 202"/>
                  <a:gd name="T2" fmla="*/ 9 w 93"/>
                  <a:gd name="T3" fmla="*/ 182 h 202"/>
                  <a:gd name="T4" fmla="*/ 4 w 93"/>
                  <a:gd name="T5" fmla="*/ 185 h 202"/>
                  <a:gd name="T6" fmla="*/ 0 w 93"/>
                  <a:gd name="T7" fmla="*/ 193 h 202"/>
                  <a:gd name="T8" fmla="*/ 5 w 93"/>
                  <a:gd name="T9" fmla="*/ 201 h 202"/>
                  <a:gd name="T10" fmla="*/ 10 w 93"/>
                  <a:gd name="T11" fmla="*/ 202 h 202"/>
                  <a:gd name="T12" fmla="*/ 25 w 93"/>
                  <a:gd name="T13" fmla="*/ 197 h 202"/>
                  <a:gd name="T14" fmla="*/ 49 w 93"/>
                  <a:gd name="T15" fmla="*/ 182 h 202"/>
                  <a:gd name="T16" fmla="*/ 70 w 93"/>
                  <a:gd name="T17" fmla="*/ 162 h 202"/>
                  <a:gd name="T18" fmla="*/ 92 w 93"/>
                  <a:gd name="T19" fmla="*/ 141 h 202"/>
                  <a:gd name="T20" fmla="*/ 93 w 93"/>
                  <a:gd name="T21" fmla="*/ 132 h 202"/>
                  <a:gd name="T22" fmla="*/ 93 w 93"/>
                  <a:gd name="T23" fmla="*/ 107 h 202"/>
                  <a:gd name="T24" fmla="*/ 87 w 93"/>
                  <a:gd name="T25" fmla="*/ 68 h 202"/>
                  <a:gd name="T26" fmla="*/ 90 w 93"/>
                  <a:gd name="T27" fmla="*/ 46 h 202"/>
                  <a:gd name="T28" fmla="*/ 93 w 93"/>
                  <a:gd name="T29" fmla="*/ 37 h 202"/>
                  <a:gd name="T30" fmla="*/ 89 w 93"/>
                  <a:gd name="T31" fmla="*/ 33 h 202"/>
                  <a:gd name="T32" fmla="*/ 80 w 93"/>
                  <a:gd name="T33" fmla="*/ 28 h 202"/>
                  <a:gd name="T34" fmla="*/ 73 w 93"/>
                  <a:gd name="T35" fmla="*/ 26 h 202"/>
                  <a:gd name="T36" fmla="*/ 78 w 93"/>
                  <a:gd name="T37" fmla="*/ 3 h 202"/>
                  <a:gd name="T38" fmla="*/ 75 w 93"/>
                  <a:gd name="T39" fmla="*/ 0 h 202"/>
                  <a:gd name="T40" fmla="*/ 70 w 93"/>
                  <a:gd name="T41" fmla="*/ 1 h 202"/>
                  <a:gd name="T42" fmla="*/ 68 w 93"/>
                  <a:gd name="T43" fmla="*/ 27 h 202"/>
                  <a:gd name="T44" fmla="*/ 64 w 93"/>
                  <a:gd name="T45" fmla="*/ 35 h 202"/>
                  <a:gd name="T46" fmla="*/ 63 w 93"/>
                  <a:gd name="T47" fmla="*/ 38 h 202"/>
                  <a:gd name="T48" fmla="*/ 53 w 93"/>
                  <a:gd name="T49" fmla="*/ 35 h 202"/>
                  <a:gd name="T50" fmla="*/ 45 w 93"/>
                  <a:gd name="T51" fmla="*/ 35 h 202"/>
                  <a:gd name="T52" fmla="*/ 45 w 93"/>
                  <a:gd name="T53" fmla="*/ 40 h 202"/>
                  <a:gd name="T54" fmla="*/ 50 w 93"/>
                  <a:gd name="T55" fmla="*/ 43 h 202"/>
                  <a:gd name="T56" fmla="*/ 60 w 93"/>
                  <a:gd name="T57" fmla="*/ 43 h 202"/>
                  <a:gd name="T58" fmla="*/ 65 w 93"/>
                  <a:gd name="T59" fmla="*/ 47 h 202"/>
                  <a:gd name="T60" fmla="*/ 70 w 93"/>
                  <a:gd name="T61" fmla="*/ 55 h 202"/>
                  <a:gd name="T62" fmla="*/ 77 w 93"/>
                  <a:gd name="T63" fmla="*/ 67 h 202"/>
                  <a:gd name="T64" fmla="*/ 80 w 93"/>
                  <a:gd name="T65" fmla="*/ 92 h 202"/>
                  <a:gd name="T66" fmla="*/ 80 w 93"/>
                  <a:gd name="T67" fmla="*/ 115 h 202"/>
                  <a:gd name="T68" fmla="*/ 78 w 93"/>
                  <a:gd name="T69" fmla="*/ 133 h 202"/>
                  <a:gd name="T70" fmla="*/ 72 w 93"/>
                  <a:gd name="T71" fmla="*/ 141 h 202"/>
                  <a:gd name="T72" fmla="*/ 54 w 93"/>
                  <a:gd name="T73" fmla="*/ 152 h 202"/>
                  <a:gd name="T74" fmla="*/ 34 w 93"/>
                  <a:gd name="T75" fmla="*/ 162 h 202"/>
                  <a:gd name="T76" fmla="*/ 25 w 93"/>
                  <a:gd name="T77" fmla="*/ 170 h 20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3"/>
                  <a:gd name="T118" fmla="*/ 0 h 202"/>
                  <a:gd name="T119" fmla="*/ 93 w 93"/>
                  <a:gd name="T120" fmla="*/ 202 h 20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3" h="202">
                    <a:moveTo>
                      <a:pt x="25" y="170"/>
                    </a:moveTo>
                    <a:lnTo>
                      <a:pt x="9" y="182"/>
                    </a:lnTo>
                    <a:lnTo>
                      <a:pt x="4" y="185"/>
                    </a:lnTo>
                    <a:lnTo>
                      <a:pt x="0" y="193"/>
                    </a:lnTo>
                    <a:lnTo>
                      <a:pt x="5" y="201"/>
                    </a:lnTo>
                    <a:lnTo>
                      <a:pt x="10" y="202"/>
                    </a:lnTo>
                    <a:lnTo>
                      <a:pt x="25" y="197"/>
                    </a:lnTo>
                    <a:lnTo>
                      <a:pt x="49" y="182"/>
                    </a:lnTo>
                    <a:lnTo>
                      <a:pt x="70" y="162"/>
                    </a:lnTo>
                    <a:lnTo>
                      <a:pt x="92" y="141"/>
                    </a:lnTo>
                    <a:lnTo>
                      <a:pt x="93" y="132"/>
                    </a:lnTo>
                    <a:lnTo>
                      <a:pt x="93" y="107"/>
                    </a:lnTo>
                    <a:lnTo>
                      <a:pt x="87" y="68"/>
                    </a:lnTo>
                    <a:lnTo>
                      <a:pt x="90" y="46"/>
                    </a:lnTo>
                    <a:lnTo>
                      <a:pt x="93" y="37"/>
                    </a:lnTo>
                    <a:lnTo>
                      <a:pt x="89" y="33"/>
                    </a:lnTo>
                    <a:lnTo>
                      <a:pt x="80" y="28"/>
                    </a:lnTo>
                    <a:lnTo>
                      <a:pt x="73" y="26"/>
                    </a:lnTo>
                    <a:lnTo>
                      <a:pt x="78" y="3"/>
                    </a:lnTo>
                    <a:lnTo>
                      <a:pt x="75" y="0"/>
                    </a:lnTo>
                    <a:lnTo>
                      <a:pt x="70" y="1"/>
                    </a:lnTo>
                    <a:lnTo>
                      <a:pt x="68" y="27"/>
                    </a:lnTo>
                    <a:lnTo>
                      <a:pt x="64" y="35"/>
                    </a:lnTo>
                    <a:lnTo>
                      <a:pt x="63" y="38"/>
                    </a:lnTo>
                    <a:lnTo>
                      <a:pt x="53" y="35"/>
                    </a:lnTo>
                    <a:lnTo>
                      <a:pt x="45" y="35"/>
                    </a:lnTo>
                    <a:lnTo>
                      <a:pt x="45" y="40"/>
                    </a:lnTo>
                    <a:lnTo>
                      <a:pt x="50" y="43"/>
                    </a:lnTo>
                    <a:lnTo>
                      <a:pt x="60" y="43"/>
                    </a:lnTo>
                    <a:lnTo>
                      <a:pt x="65" y="47"/>
                    </a:lnTo>
                    <a:lnTo>
                      <a:pt x="70" y="55"/>
                    </a:lnTo>
                    <a:lnTo>
                      <a:pt x="77" y="67"/>
                    </a:lnTo>
                    <a:lnTo>
                      <a:pt x="80" y="92"/>
                    </a:lnTo>
                    <a:lnTo>
                      <a:pt x="80" y="115"/>
                    </a:lnTo>
                    <a:lnTo>
                      <a:pt x="78" y="133"/>
                    </a:lnTo>
                    <a:lnTo>
                      <a:pt x="72" y="141"/>
                    </a:lnTo>
                    <a:lnTo>
                      <a:pt x="54" y="152"/>
                    </a:lnTo>
                    <a:lnTo>
                      <a:pt x="34" y="162"/>
                    </a:lnTo>
                    <a:lnTo>
                      <a:pt x="25" y="17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24" name="Freeform 213"/>
              <p:cNvSpPr>
                <a:spLocks/>
              </p:cNvSpPr>
              <p:nvPr/>
            </p:nvSpPr>
            <p:spPr bwMode="auto">
              <a:xfrm>
                <a:off x="1459" y="1892"/>
                <a:ext cx="0" cy="234"/>
              </a:xfrm>
              <a:custGeom>
                <a:avLst/>
                <a:gdLst>
                  <a:gd name="T0" fmla="*/ 85 w 85"/>
                  <a:gd name="T1" fmla="*/ 4 h 121"/>
                  <a:gd name="T2" fmla="*/ 76 w 85"/>
                  <a:gd name="T3" fmla="*/ 0 h 121"/>
                  <a:gd name="T4" fmla="*/ 56 w 85"/>
                  <a:gd name="T5" fmla="*/ 1 h 121"/>
                  <a:gd name="T6" fmla="*/ 38 w 85"/>
                  <a:gd name="T7" fmla="*/ 12 h 121"/>
                  <a:gd name="T8" fmla="*/ 15 w 85"/>
                  <a:gd name="T9" fmla="*/ 36 h 121"/>
                  <a:gd name="T10" fmla="*/ 1 w 85"/>
                  <a:gd name="T11" fmla="*/ 55 h 121"/>
                  <a:gd name="T12" fmla="*/ 0 w 85"/>
                  <a:gd name="T13" fmla="*/ 61 h 121"/>
                  <a:gd name="T14" fmla="*/ 7 w 85"/>
                  <a:gd name="T15" fmla="*/ 74 h 121"/>
                  <a:gd name="T16" fmla="*/ 21 w 85"/>
                  <a:gd name="T17" fmla="*/ 80 h 121"/>
                  <a:gd name="T18" fmla="*/ 38 w 85"/>
                  <a:gd name="T19" fmla="*/ 86 h 121"/>
                  <a:gd name="T20" fmla="*/ 52 w 85"/>
                  <a:gd name="T21" fmla="*/ 90 h 121"/>
                  <a:gd name="T22" fmla="*/ 60 w 85"/>
                  <a:gd name="T23" fmla="*/ 95 h 121"/>
                  <a:gd name="T24" fmla="*/ 56 w 85"/>
                  <a:gd name="T25" fmla="*/ 102 h 121"/>
                  <a:gd name="T26" fmla="*/ 46 w 85"/>
                  <a:gd name="T27" fmla="*/ 111 h 121"/>
                  <a:gd name="T28" fmla="*/ 33 w 85"/>
                  <a:gd name="T29" fmla="*/ 112 h 121"/>
                  <a:gd name="T30" fmla="*/ 23 w 85"/>
                  <a:gd name="T31" fmla="*/ 110 h 121"/>
                  <a:gd name="T32" fmla="*/ 18 w 85"/>
                  <a:gd name="T33" fmla="*/ 112 h 121"/>
                  <a:gd name="T34" fmla="*/ 18 w 85"/>
                  <a:gd name="T35" fmla="*/ 117 h 121"/>
                  <a:gd name="T36" fmla="*/ 30 w 85"/>
                  <a:gd name="T37" fmla="*/ 121 h 121"/>
                  <a:gd name="T38" fmla="*/ 46 w 85"/>
                  <a:gd name="T39" fmla="*/ 121 h 121"/>
                  <a:gd name="T40" fmla="*/ 60 w 85"/>
                  <a:gd name="T41" fmla="*/ 117 h 121"/>
                  <a:gd name="T42" fmla="*/ 68 w 85"/>
                  <a:gd name="T43" fmla="*/ 112 h 121"/>
                  <a:gd name="T44" fmla="*/ 72 w 85"/>
                  <a:gd name="T45" fmla="*/ 105 h 121"/>
                  <a:gd name="T46" fmla="*/ 76 w 85"/>
                  <a:gd name="T47" fmla="*/ 96 h 121"/>
                  <a:gd name="T48" fmla="*/ 70 w 85"/>
                  <a:gd name="T49" fmla="*/ 89 h 121"/>
                  <a:gd name="T50" fmla="*/ 52 w 85"/>
                  <a:gd name="T51" fmla="*/ 84 h 121"/>
                  <a:gd name="T52" fmla="*/ 36 w 85"/>
                  <a:gd name="T53" fmla="*/ 79 h 121"/>
                  <a:gd name="T54" fmla="*/ 18 w 85"/>
                  <a:gd name="T55" fmla="*/ 71 h 121"/>
                  <a:gd name="T56" fmla="*/ 16 w 85"/>
                  <a:gd name="T57" fmla="*/ 64 h 121"/>
                  <a:gd name="T58" fmla="*/ 18 w 85"/>
                  <a:gd name="T59" fmla="*/ 51 h 121"/>
                  <a:gd name="T60" fmla="*/ 30 w 85"/>
                  <a:gd name="T61" fmla="*/ 36 h 121"/>
                  <a:gd name="T62" fmla="*/ 43 w 85"/>
                  <a:gd name="T63" fmla="*/ 27 h 121"/>
                  <a:gd name="T64" fmla="*/ 67 w 85"/>
                  <a:gd name="T65" fmla="*/ 20 h 121"/>
                  <a:gd name="T66" fmla="*/ 85 w 85"/>
                  <a:gd name="T67" fmla="*/ 17 h 121"/>
                  <a:gd name="T68" fmla="*/ 85 w 85"/>
                  <a:gd name="T69" fmla="*/ 9 h 121"/>
                  <a:gd name="T70" fmla="*/ 85 w 85"/>
                  <a:gd name="T71" fmla="*/ 4 h 12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5"/>
                  <a:gd name="T109" fmla="*/ 0 h 121"/>
                  <a:gd name="T110" fmla="*/ 85 w 85"/>
                  <a:gd name="T111" fmla="*/ 121 h 12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5" h="121">
                    <a:moveTo>
                      <a:pt x="85" y="4"/>
                    </a:moveTo>
                    <a:lnTo>
                      <a:pt x="76" y="0"/>
                    </a:lnTo>
                    <a:lnTo>
                      <a:pt x="56" y="1"/>
                    </a:lnTo>
                    <a:lnTo>
                      <a:pt x="38" y="12"/>
                    </a:lnTo>
                    <a:lnTo>
                      <a:pt x="15" y="36"/>
                    </a:lnTo>
                    <a:lnTo>
                      <a:pt x="1" y="55"/>
                    </a:lnTo>
                    <a:lnTo>
                      <a:pt x="0" y="61"/>
                    </a:lnTo>
                    <a:lnTo>
                      <a:pt x="7" y="74"/>
                    </a:lnTo>
                    <a:lnTo>
                      <a:pt x="21" y="80"/>
                    </a:lnTo>
                    <a:lnTo>
                      <a:pt x="38" y="86"/>
                    </a:lnTo>
                    <a:lnTo>
                      <a:pt x="52" y="90"/>
                    </a:lnTo>
                    <a:lnTo>
                      <a:pt x="60" y="95"/>
                    </a:lnTo>
                    <a:lnTo>
                      <a:pt x="56" y="102"/>
                    </a:lnTo>
                    <a:lnTo>
                      <a:pt x="46" y="111"/>
                    </a:lnTo>
                    <a:lnTo>
                      <a:pt x="33" y="112"/>
                    </a:lnTo>
                    <a:lnTo>
                      <a:pt x="23" y="110"/>
                    </a:lnTo>
                    <a:lnTo>
                      <a:pt x="18" y="112"/>
                    </a:lnTo>
                    <a:lnTo>
                      <a:pt x="18" y="117"/>
                    </a:lnTo>
                    <a:lnTo>
                      <a:pt x="30" y="121"/>
                    </a:lnTo>
                    <a:lnTo>
                      <a:pt x="46" y="121"/>
                    </a:lnTo>
                    <a:lnTo>
                      <a:pt x="60" y="117"/>
                    </a:lnTo>
                    <a:lnTo>
                      <a:pt x="68" y="112"/>
                    </a:lnTo>
                    <a:lnTo>
                      <a:pt x="72" y="105"/>
                    </a:lnTo>
                    <a:lnTo>
                      <a:pt x="76" y="96"/>
                    </a:lnTo>
                    <a:lnTo>
                      <a:pt x="70" y="89"/>
                    </a:lnTo>
                    <a:lnTo>
                      <a:pt x="52" y="84"/>
                    </a:lnTo>
                    <a:lnTo>
                      <a:pt x="36" y="79"/>
                    </a:lnTo>
                    <a:lnTo>
                      <a:pt x="18" y="71"/>
                    </a:lnTo>
                    <a:lnTo>
                      <a:pt x="16" y="64"/>
                    </a:lnTo>
                    <a:lnTo>
                      <a:pt x="18" y="51"/>
                    </a:lnTo>
                    <a:lnTo>
                      <a:pt x="30" y="36"/>
                    </a:lnTo>
                    <a:lnTo>
                      <a:pt x="43" y="27"/>
                    </a:lnTo>
                    <a:lnTo>
                      <a:pt x="67" y="20"/>
                    </a:lnTo>
                    <a:lnTo>
                      <a:pt x="85" y="17"/>
                    </a:lnTo>
                    <a:lnTo>
                      <a:pt x="85" y="9"/>
                    </a:lnTo>
                    <a:lnTo>
                      <a:pt x="85"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25" name="Freeform 214"/>
              <p:cNvSpPr>
                <a:spLocks/>
              </p:cNvSpPr>
              <p:nvPr/>
            </p:nvSpPr>
            <p:spPr bwMode="auto">
              <a:xfrm>
                <a:off x="1527" y="1886"/>
                <a:ext cx="0" cy="234"/>
              </a:xfrm>
              <a:custGeom>
                <a:avLst/>
                <a:gdLst>
                  <a:gd name="T0" fmla="*/ 69 w 79"/>
                  <a:gd name="T1" fmla="*/ 47 h 149"/>
                  <a:gd name="T2" fmla="*/ 60 w 79"/>
                  <a:gd name="T3" fmla="*/ 18 h 149"/>
                  <a:gd name="T4" fmla="*/ 52 w 79"/>
                  <a:gd name="T5" fmla="*/ 5 h 149"/>
                  <a:gd name="T6" fmla="*/ 32 w 79"/>
                  <a:gd name="T7" fmla="*/ 0 h 149"/>
                  <a:gd name="T8" fmla="*/ 13 w 79"/>
                  <a:gd name="T9" fmla="*/ 2 h 149"/>
                  <a:gd name="T10" fmla="*/ 4 w 79"/>
                  <a:gd name="T11" fmla="*/ 16 h 149"/>
                  <a:gd name="T12" fmla="*/ 7 w 79"/>
                  <a:gd name="T13" fmla="*/ 35 h 149"/>
                  <a:gd name="T14" fmla="*/ 10 w 79"/>
                  <a:gd name="T15" fmla="*/ 63 h 149"/>
                  <a:gd name="T16" fmla="*/ 10 w 79"/>
                  <a:gd name="T17" fmla="*/ 90 h 149"/>
                  <a:gd name="T18" fmla="*/ 4 w 79"/>
                  <a:gd name="T19" fmla="*/ 112 h 149"/>
                  <a:gd name="T20" fmla="*/ 0 w 79"/>
                  <a:gd name="T21" fmla="*/ 126 h 149"/>
                  <a:gd name="T22" fmla="*/ 3 w 79"/>
                  <a:gd name="T23" fmla="*/ 136 h 149"/>
                  <a:gd name="T24" fmla="*/ 13 w 79"/>
                  <a:gd name="T25" fmla="*/ 142 h 149"/>
                  <a:gd name="T26" fmla="*/ 23 w 79"/>
                  <a:gd name="T27" fmla="*/ 147 h 149"/>
                  <a:gd name="T28" fmla="*/ 35 w 79"/>
                  <a:gd name="T29" fmla="*/ 149 h 149"/>
                  <a:gd name="T30" fmla="*/ 50 w 79"/>
                  <a:gd name="T31" fmla="*/ 149 h 149"/>
                  <a:gd name="T32" fmla="*/ 67 w 79"/>
                  <a:gd name="T33" fmla="*/ 138 h 149"/>
                  <a:gd name="T34" fmla="*/ 79 w 79"/>
                  <a:gd name="T35" fmla="*/ 115 h 149"/>
                  <a:gd name="T36" fmla="*/ 78 w 79"/>
                  <a:gd name="T37" fmla="*/ 93 h 149"/>
                  <a:gd name="T38" fmla="*/ 70 w 79"/>
                  <a:gd name="T39" fmla="*/ 68 h 149"/>
                  <a:gd name="T40" fmla="*/ 69 w 79"/>
                  <a:gd name="T41" fmla="*/ 47 h 14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9"/>
                  <a:gd name="T64" fmla="*/ 0 h 149"/>
                  <a:gd name="T65" fmla="*/ 79 w 79"/>
                  <a:gd name="T66" fmla="*/ 149 h 14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9" h="149">
                    <a:moveTo>
                      <a:pt x="69" y="47"/>
                    </a:moveTo>
                    <a:lnTo>
                      <a:pt x="60" y="18"/>
                    </a:lnTo>
                    <a:lnTo>
                      <a:pt x="52" y="5"/>
                    </a:lnTo>
                    <a:lnTo>
                      <a:pt x="32" y="0"/>
                    </a:lnTo>
                    <a:lnTo>
                      <a:pt x="13" y="2"/>
                    </a:lnTo>
                    <a:lnTo>
                      <a:pt x="4" y="16"/>
                    </a:lnTo>
                    <a:lnTo>
                      <a:pt x="7" y="35"/>
                    </a:lnTo>
                    <a:lnTo>
                      <a:pt x="10" y="63"/>
                    </a:lnTo>
                    <a:lnTo>
                      <a:pt x="10" y="90"/>
                    </a:lnTo>
                    <a:lnTo>
                      <a:pt x="4" y="112"/>
                    </a:lnTo>
                    <a:lnTo>
                      <a:pt x="0" y="126"/>
                    </a:lnTo>
                    <a:lnTo>
                      <a:pt x="3" y="136"/>
                    </a:lnTo>
                    <a:lnTo>
                      <a:pt x="13" y="142"/>
                    </a:lnTo>
                    <a:lnTo>
                      <a:pt x="23" y="147"/>
                    </a:lnTo>
                    <a:lnTo>
                      <a:pt x="35" y="149"/>
                    </a:lnTo>
                    <a:lnTo>
                      <a:pt x="50" y="149"/>
                    </a:lnTo>
                    <a:lnTo>
                      <a:pt x="67" y="138"/>
                    </a:lnTo>
                    <a:lnTo>
                      <a:pt x="79" y="115"/>
                    </a:lnTo>
                    <a:lnTo>
                      <a:pt x="78" y="93"/>
                    </a:lnTo>
                    <a:lnTo>
                      <a:pt x="70" y="68"/>
                    </a:lnTo>
                    <a:lnTo>
                      <a:pt x="69" y="4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26" name="Freeform 215"/>
              <p:cNvSpPr>
                <a:spLocks/>
              </p:cNvSpPr>
              <p:nvPr/>
            </p:nvSpPr>
            <p:spPr bwMode="auto">
              <a:xfrm>
                <a:off x="1505" y="2007"/>
                <a:ext cx="0" cy="234"/>
              </a:xfrm>
              <a:custGeom>
                <a:avLst/>
                <a:gdLst>
                  <a:gd name="T0" fmla="*/ 56 w 60"/>
                  <a:gd name="T1" fmla="*/ 3 h 216"/>
                  <a:gd name="T2" fmla="*/ 41 w 60"/>
                  <a:gd name="T3" fmla="*/ 0 h 216"/>
                  <a:gd name="T4" fmla="*/ 32 w 60"/>
                  <a:gd name="T5" fmla="*/ 3 h 216"/>
                  <a:gd name="T6" fmla="*/ 29 w 60"/>
                  <a:gd name="T7" fmla="*/ 15 h 216"/>
                  <a:gd name="T8" fmla="*/ 32 w 60"/>
                  <a:gd name="T9" fmla="*/ 76 h 216"/>
                  <a:gd name="T10" fmla="*/ 32 w 60"/>
                  <a:gd name="T11" fmla="*/ 91 h 216"/>
                  <a:gd name="T12" fmla="*/ 26 w 60"/>
                  <a:gd name="T13" fmla="*/ 118 h 216"/>
                  <a:gd name="T14" fmla="*/ 25 w 60"/>
                  <a:gd name="T15" fmla="*/ 150 h 216"/>
                  <a:gd name="T16" fmla="*/ 29 w 60"/>
                  <a:gd name="T17" fmla="*/ 165 h 216"/>
                  <a:gd name="T18" fmla="*/ 25 w 60"/>
                  <a:gd name="T19" fmla="*/ 175 h 216"/>
                  <a:gd name="T20" fmla="*/ 6 w 60"/>
                  <a:gd name="T21" fmla="*/ 187 h 216"/>
                  <a:gd name="T22" fmla="*/ 0 w 60"/>
                  <a:gd name="T23" fmla="*/ 205 h 216"/>
                  <a:gd name="T24" fmla="*/ 0 w 60"/>
                  <a:gd name="T25" fmla="*/ 211 h 216"/>
                  <a:gd name="T26" fmla="*/ 15 w 60"/>
                  <a:gd name="T27" fmla="*/ 216 h 216"/>
                  <a:gd name="T28" fmla="*/ 19 w 60"/>
                  <a:gd name="T29" fmla="*/ 213 h 216"/>
                  <a:gd name="T30" fmla="*/ 20 w 60"/>
                  <a:gd name="T31" fmla="*/ 203 h 216"/>
                  <a:gd name="T32" fmla="*/ 25 w 60"/>
                  <a:gd name="T33" fmla="*/ 188 h 216"/>
                  <a:gd name="T34" fmla="*/ 31 w 60"/>
                  <a:gd name="T35" fmla="*/ 182 h 216"/>
                  <a:gd name="T36" fmla="*/ 39 w 60"/>
                  <a:gd name="T37" fmla="*/ 177 h 216"/>
                  <a:gd name="T38" fmla="*/ 45 w 60"/>
                  <a:gd name="T39" fmla="*/ 172 h 216"/>
                  <a:gd name="T40" fmla="*/ 47 w 60"/>
                  <a:gd name="T41" fmla="*/ 167 h 216"/>
                  <a:gd name="T42" fmla="*/ 42 w 60"/>
                  <a:gd name="T43" fmla="*/ 162 h 216"/>
                  <a:gd name="T44" fmla="*/ 39 w 60"/>
                  <a:gd name="T45" fmla="*/ 158 h 216"/>
                  <a:gd name="T46" fmla="*/ 35 w 60"/>
                  <a:gd name="T47" fmla="*/ 146 h 216"/>
                  <a:gd name="T48" fmla="*/ 39 w 60"/>
                  <a:gd name="T49" fmla="*/ 117 h 216"/>
                  <a:gd name="T50" fmla="*/ 47 w 60"/>
                  <a:gd name="T51" fmla="*/ 83 h 216"/>
                  <a:gd name="T52" fmla="*/ 56 w 60"/>
                  <a:gd name="T53" fmla="*/ 58 h 216"/>
                  <a:gd name="T54" fmla="*/ 60 w 60"/>
                  <a:gd name="T55" fmla="*/ 26 h 216"/>
                  <a:gd name="T56" fmla="*/ 56 w 60"/>
                  <a:gd name="T57" fmla="*/ 3 h 21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0"/>
                  <a:gd name="T88" fmla="*/ 0 h 216"/>
                  <a:gd name="T89" fmla="*/ 60 w 60"/>
                  <a:gd name="T90" fmla="*/ 216 h 21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0" h="216">
                    <a:moveTo>
                      <a:pt x="56" y="3"/>
                    </a:moveTo>
                    <a:lnTo>
                      <a:pt x="41" y="0"/>
                    </a:lnTo>
                    <a:lnTo>
                      <a:pt x="32" y="3"/>
                    </a:lnTo>
                    <a:lnTo>
                      <a:pt x="29" y="15"/>
                    </a:lnTo>
                    <a:lnTo>
                      <a:pt x="32" y="76"/>
                    </a:lnTo>
                    <a:lnTo>
                      <a:pt x="32" y="91"/>
                    </a:lnTo>
                    <a:lnTo>
                      <a:pt x="26" y="118"/>
                    </a:lnTo>
                    <a:lnTo>
                      <a:pt x="25" y="150"/>
                    </a:lnTo>
                    <a:lnTo>
                      <a:pt x="29" y="165"/>
                    </a:lnTo>
                    <a:lnTo>
                      <a:pt x="25" y="175"/>
                    </a:lnTo>
                    <a:lnTo>
                      <a:pt x="6" y="187"/>
                    </a:lnTo>
                    <a:lnTo>
                      <a:pt x="0" y="205"/>
                    </a:lnTo>
                    <a:lnTo>
                      <a:pt x="0" y="211"/>
                    </a:lnTo>
                    <a:lnTo>
                      <a:pt x="15" y="216"/>
                    </a:lnTo>
                    <a:lnTo>
                      <a:pt x="19" y="213"/>
                    </a:lnTo>
                    <a:lnTo>
                      <a:pt x="20" y="203"/>
                    </a:lnTo>
                    <a:lnTo>
                      <a:pt x="25" y="188"/>
                    </a:lnTo>
                    <a:lnTo>
                      <a:pt x="31" y="182"/>
                    </a:lnTo>
                    <a:lnTo>
                      <a:pt x="39" y="177"/>
                    </a:lnTo>
                    <a:lnTo>
                      <a:pt x="45" y="172"/>
                    </a:lnTo>
                    <a:lnTo>
                      <a:pt x="47" y="167"/>
                    </a:lnTo>
                    <a:lnTo>
                      <a:pt x="42" y="162"/>
                    </a:lnTo>
                    <a:lnTo>
                      <a:pt x="39" y="158"/>
                    </a:lnTo>
                    <a:lnTo>
                      <a:pt x="35" y="146"/>
                    </a:lnTo>
                    <a:lnTo>
                      <a:pt x="39" y="117"/>
                    </a:lnTo>
                    <a:lnTo>
                      <a:pt x="47" y="83"/>
                    </a:lnTo>
                    <a:lnTo>
                      <a:pt x="56" y="58"/>
                    </a:lnTo>
                    <a:lnTo>
                      <a:pt x="60" y="26"/>
                    </a:lnTo>
                    <a:lnTo>
                      <a:pt x="56"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27" name="Freeform 216"/>
              <p:cNvSpPr>
                <a:spLocks/>
              </p:cNvSpPr>
              <p:nvPr/>
            </p:nvSpPr>
            <p:spPr bwMode="auto">
              <a:xfrm>
                <a:off x="1569" y="2007"/>
                <a:ext cx="0" cy="234"/>
              </a:xfrm>
              <a:custGeom>
                <a:avLst/>
                <a:gdLst>
                  <a:gd name="T0" fmla="*/ 33 w 100"/>
                  <a:gd name="T1" fmla="*/ 26 h 182"/>
                  <a:gd name="T2" fmla="*/ 30 w 100"/>
                  <a:gd name="T3" fmla="*/ 8 h 182"/>
                  <a:gd name="T4" fmla="*/ 18 w 100"/>
                  <a:gd name="T5" fmla="*/ 0 h 182"/>
                  <a:gd name="T6" fmla="*/ 1 w 100"/>
                  <a:gd name="T7" fmla="*/ 1 h 182"/>
                  <a:gd name="T8" fmla="*/ 0 w 100"/>
                  <a:gd name="T9" fmla="*/ 8 h 182"/>
                  <a:gd name="T10" fmla="*/ 1 w 100"/>
                  <a:gd name="T11" fmla="*/ 25 h 182"/>
                  <a:gd name="T12" fmla="*/ 10 w 100"/>
                  <a:gd name="T13" fmla="*/ 52 h 182"/>
                  <a:gd name="T14" fmla="*/ 17 w 100"/>
                  <a:gd name="T15" fmla="*/ 71 h 182"/>
                  <a:gd name="T16" fmla="*/ 25 w 100"/>
                  <a:gd name="T17" fmla="*/ 97 h 182"/>
                  <a:gd name="T18" fmla="*/ 27 w 100"/>
                  <a:gd name="T19" fmla="*/ 118 h 182"/>
                  <a:gd name="T20" fmla="*/ 27 w 100"/>
                  <a:gd name="T21" fmla="*/ 137 h 182"/>
                  <a:gd name="T22" fmla="*/ 23 w 100"/>
                  <a:gd name="T23" fmla="*/ 150 h 182"/>
                  <a:gd name="T24" fmla="*/ 20 w 100"/>
                  <a:gd name="T25" fmla="*/ 156 h 182"/>
                  <a:gd name="T26" fmla="*/ 20 w 100"/>
                  <a:gd name="T27" fmla="*/ 160 h 182"/>
                  <a:gd name="T28" fmla="*/ 25 w 100"/>
                  <a:gd name="T29" fmla="*/ 166 h 182"/>
                  <a:gd name="T30" fmla="*/ 35 w 100"/>
                  <a:gd name="T31" fmla="*/ 168 h 182"/>
                  <a:gd name="T32" fmla="*/ 48 w 100"/>
                  <a:gd name="T33" fmla="*/ 168 h 182"/>
                  <a:gd name="T34" fmla="*/ 73 w 100"/>
                  <a:gd name="T35" fmla="*/ 175 h 182"/>
                  <a:gd name="T36" fmla="*/ 83 w 100"/>
                  <a:gd name="T37" fmla="*/ 182 h 182"/>
                  <a:gd name="T38" fmla="*/ 93 w 100"/>
                  <a:gd name="T39" fmla="*/ 177 h 182"/>
                  <a:gd name="T40" fmla="*/ 100 w 100"/>
                  <a:gd name="T41" fmla="*/ 166 h 182"/>
                  <a:gd name="T42" fmla="*/ 93 w 100"/>
                  <a:gd name="T43" fmla="*/ 162 h 182"/>
                  <a:gd name="T44" fmla="*/ 72 w 100"/>
                  <a:gd name="T45" fmla="*/ 160 h 182"/>
                  <a:gd name="T46" fmla="*/ 47 w 100"/>
                  <a:gd name="T47" fmla="*/ 160 h 182"/>
                  <a:gd name="T48" fmla="*/ 36 w 100"/>
                  <a:gd name="T49" fmla="*/ 158 h 182"/>
                  <a:gd name="T50" fmla="*/ 35 w 100"/>
                  <a:gd name="T51" fmla="*/ 151 h 182"/>
                  <a:gd name="T52" fmla="*/ 36 w 100"/>
                  <a:gd name="T53" fmla="*/ 138 h 182"/>
                  <a:gd name="T54" fmla="*/ 37 w 100"/>
                  <a:gd name="T55" fmla="*/ 118 h 182"/>
                  <a:gd name="T56" fmla="*/ 36 w 100"/>
                  <a:gd name="T57" fmla="*/ 95 h 182"/>
                  <a:gd name="T58" fmla="*/ 31 w 100"/>
                  <a:gd name="T59" fmla="*/ 62 h 182"/>
                  <a:gd name="T60" fmla="*/ 33 w 100"/>
                  <a:gd name="T61" fmla="*/ 35 h 182"/>
                  <a:gd name="T62" fmla="*/ 33 w 100"/>
                  <a:gd name="T63" fmla="*/ 26 h 18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0"/>
                  <a:gd name="T97" fmla="*/ 0 h 182"/>
                  <a:gd name="T98" fmla="*/ 100 w 100"/>
                  <a:gd name="T99" fmla="*/ 182 h 18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0" h="182">
                    <a:moveTo>
                      <a:pt x="33" y="26"/>
                    </a:moveTo>
                    <a:lnTo>
                      <a:pt x="30" y="8"/>
                    </a:lnTo>
                    <a:lnTo>
                      <a:pt x="18" y="0"/>
                    </a:lnTo>
                    <a:lnTo>
                      <a:pt x="1" y="1"/>
                    </a:lnTo>
                    <a:lnTo>
                      <a:pt x="0" y="8"/>
                    </a:lnTo>
                    <a:lnTo>
                      <a:pt x="1" y="25"/>
                    </a:lnTo>
                    <a:lnTo>
                      <a:pt x="10" y="52"/>
                    </a:lnTo>
                    <a:lnTo>
                      <a:pt x="17" y="71"/>
                    </a:lnTo>
                    <a:lnTo>
                      <a:pt x="25" y="97"/>
                    </a:lnTo>
                    <a:lnTo>
                      <a:pt x="27" y="118"/>
                    </a:lnTo>
                    <a:lnTo>
                      <a:pt x="27" y="137"/>
                    </a:lnTo>
                    <a:lnTo>
                      <a:pt x="23" y="150"/>
                    </a:lnTo>
                    <a:lnTo>
                      <a:pt x="20" y="156"/>
                    </a:lnTo>
                    <a:lnTo>
                      <a:pt x="20" y="160"/>
                    </a:lnTo>
                    <a:lnTo>
                      <a:pt x="25" y="166"/>
                    </a:lnTo>
                    <a:lnTo>
                      <a:pt x="35" y="168"/>
                    </a:lnTo>
                    <a:lnTo>
                      <a:pt x="48" y="168"/>
                    </a:lnTo>
                    <a:lnTo>
                      <a:pt x="73" y="175"/>
                    </a:lnTo>
                    <a:lnTo>
                      <a:pt x="83" y="182"/>
                    </a:lnTo>
                    <a:lnTo>
                      <a:pt x="93" y="177"/>
                    </a:lnTo>
                    <a:lnTo>
                      <a:pt x="100" y="166"/>
                    </a:lnTo>
                    <a:lnTo>
                      <a:pt x="93" y="162"/>
                    </a:lnTo>
                    <a:lnTo>
                      <a:pt x="72" y="160"/>
                    </a:lnTo>
                    <a:lnTo>
                      <a:pt x="47" y="160"/>
                    </a:lnTo>
                    <a:lnTo>
                      <a:pt x="36" y="158"/>
                    </a:lnTo>
                    <a:lnTo>
                      <a:pt x="35" y="151"/>
                    </a:lnTo>
                    <a:lnTo>
                      <a:pt x="36" y="138"/>
                    </a:lnTo>
                    <a:lnTo>
                      <a:pt x="37" y="118"/>
                    </a:lnTo>
                    <a:lnTo>
                      <a:pt x="36" y="95"/>
                    </a:lnTo>
                    <a:lnTo>
                      <a:pt x="31" y="62"/>
                    </a:lnTo>
                    <a:lnTo>
                      <a:pt x="33" y="35"/>
                    </a:lnTo>
                    <a:lnTo>
                      <a:pt x="33" y="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grpSp>
      </p:grpSp>
      <p:grpSp>
        <p:nvGrpSpPr>
          <p:cNvPr id="2092" name="Group 217"/>
          <p:cNvGrpSpPr>
            <a:grpSpLocks/>
          </p:cNvGrpSpPr>
          <p:nvPr/>
        </p:nvGrpSpPr>
        <p:grpSpPr bwMode="auto">
          <a:xfrm>
            <a:off x="1882379" y="1719265"/>
            <a:ext cx="152400" cy="391716"/>
            <a:chOff x="1459" y="1674"/>
            <a:chExt cx="118" cy="567"/>
          </a:xfrm>
        </p:grpSpPr>
        <p:grpSp>
          <p:nvGrpSpPr>
            <p:cNvPr id="2107" name="Group 218"/>
            <p:cNvGrpSpPr>
              <a:grpSpLocks/>
            </p:cNvGrpSpPr>
            <p:nvPr/>
          </p:nvGrpSpPr>
          <p:grpSpPr bwMode="auto">
            <a:xfrm>
              <a:off x="1489" y="1674"/>
              <a:ext cx="88" cy="268"/>
              <a:chOff x="1489" y="1674"/>
              <a:chExt cx="88" cy="268"/>
            </a:xfrm>
          </p:grpSpPr>
          <p:sp>
            <p:nvSpPr>
              <p:cNvPr id="2116" name="Freeform 220"/>
              <p:cNvSpPr>
                <a:spLocks/>
              </p:cNvSpPr>
              <p:nvPr/>
            </p:nvSpPr>
            <p:spPr bwMode="auto">
              <a:xfrm>
                <a:off x="1489" y="1708"/>
                <a:ext cx="0" cy="234"/>
              </a:xfrm>
              <a:custGeom>
                <a:avLst/>
                <a:gdLst>
                  <a:gd name="T0" fmla="*/ 28 w 28"/>
                  <a:gd name="T1" fmla="*/ 11 h 11"/>
                  <a:gd name="T2" fmla="*/ 3 w 28"/>
                  <a:gd name="T3" fmla="*/ 8 h 11"/>
                  <a:gd name="T4" fmla="*/ 0 w 28"/>
                  <a:gd name="T5" fmla="*/ 4 h 11"/>
                  <a:gd name="T6" fmla="*/ 2 w 28"/>
                  <a:gd name="T7" fmla="*/ 0 h 11"/>
                  <a:gd name="T8" fmla="*/ 7 w 28"/>
                  <a:gd name="T9" fmla="*/ 0 h 11"/>
                  <a:gd name="T10" fmla="*/ 28 w 28"/>
                  <a:gd name="T11" fmla="*/ 11 h 11"/>
                  <a:gd name="T12" fmla="*/ 0 60000 65536"/>
                  <a:gd name="T13" fmla="*/ 0 60000 65536"/>
                  <a:gd name="T14" fmla="*/ 0 60000 65536"/>
                  <a:gd name="T15" fmla="*/ 0 60000 65536"/>
                  <a:gd name="T16" fmla="*/ 0 60000 65536"/>
                  <a:gd name="T17" fmla="*/ 0 60000 65536"/>
                  <a:gd name="T18" fmla="*/ 0 w 28"/>
                  <a:gd name="T19" fmla="*/ 0 h 11"/>
                  <a:gd name="T20" fmla="*/ 28 w 28"/>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28" h="11">
                    <a:moveTo>
                      <a:pt x="28" y="11"/>
                    </a:moveTo>
                    <a:lnTo>
                      <a:pt x="3" y="8"/>
                    </a:lnTo>
                    <a:lnTo>
                      <a:pt x="0" y="4"/>
                    </a:lnTo>
                    <a:lnTo>
                      <a:pt x="2" y="0"/>
                    </a:lnTo>
                    <a:lnTo>
                      <a:pt x="7" y="0"/>
                    </a:lnTo>
                    <a:lnTo>
                      <a:pt x="28"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17" name="Freeform 221"/>
              <p:cNvSpPr>
                <a:spLocks/>
              </p:cNvSpPr>
              <p:nvPr/>
            </p:nvSpPr>
            <p:spPr bwMode="auto">
              <a:xfrm>
                <a:off x="1517" y="1678"/>
                <a:ext cx="0" cy="234"/>
              </a:xfrm>
              <a:custGeom>
                <a:avLst/>
                <a:gdLst>
                  <a:gd name="T0" fmla="*/ 13 w 13"/>
                  <a:gd name="T1" fmla="*/ 19 h 19"/>
                  <a:gd name="T2" fmla="*/ 0 w 13"/>
                  <a:gd name="T3" fmla="*/ 6 h 19"/>
                  <a:gd name="T4" fmla="*/ 2 w 13"/>
                  <a:gd name="T5" fmla="*/ 3 h 19"/>
                  <a:gd name="T6" fmla="*/ 7 w 13"/>
                  <a:gd name="T7" fmla="*/ 0 h 19"/>
                  <a:gd name="T8" fmla="*/ 10 w 13"/>
                  <a:gd name="T9" fmla="*/ 4 h 19"/>
                  <a:gd name="T10" fmla="*/ 13 w 13"/>
                  <a:gd name="T11" fmla="*/ 19 h 19"/>
                  <a:gd name="T12" fmla="*/ 0 60000 65536"/>
                  <a:gd name="T13" fmla="*/ 0 60000 65536"/>
                  <a:gd name="T14" fmla="*/ 0 60000 65536"/>
                  <a:gd name="T15" fmla="*/ 0 60000 65536"/>
                  <a:gd name="T16" fmla="*/ 0 60000 65536"/>
                  <a:gd name="T17" fmla="*/ 0 60000 65536"/>
                  <a:gd name="T18" fmla="*/ 0 w 13"/>
                  <a:gd name="T19" fmla="*/ 0 h 19"/>
                  <a:gd name="T20" fmla="*/ 13 w 13"/>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13" h="19">
                    <a:moveTo>
                      <a:pt x="13" y="19"/>
                    </a:moveTo>
                    <a:lnTo>
                      <a:pt x="0" y="6"/>
                    </a:lnTo>
                    <a:lnTo>
                      <a:pt x="2" y="3"/>
                    </a:lnTo>
                    <a:lnTo>
                      <a:pt x="7" y="0"/>
                    </a:lnTo>
                    <a:lnTo>
                      <a:pt x="10" y="4"/>
                    </a:lnTo>
                    <a:lnTo>
                      <a:pt x="13" y="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18" name="Freeform 222"/>
              <p:cNvSpPr>
                <a:spLocks/>
              </p:cNvSpPr>
              <p:nvPr/>
            </p:nvSpPr>
            <p:spPr bwMode="auto">
              <a:xfrm>
                <a:off x="1557" y="1674"/>
                <a:ext cx="0" cy="234"/>
              </a:xfrm>
              <a:custGeom>
                <a:avLst/>
                <a:gdLst>
                  <a:gd name="T0" fmla="*/ 2 w 10"/>
                  <a:gd name="T1" fmla="*/ 22 h 22"/>
                  <a:gd name="T2" fmla="*/ 0 w 10"/>
                  <a:gd name="T3" fmla="*/ 5 h 22"/>
                  <a:gd name="T4" fmla="*/ 5 w 10"/>
                  <a:gd name="T5" fmla="*/ 0 h 22"/>
                  <a:gd name="T6" fmla="*/ 10 w 10"/>
                  <a:gd name="T7" fmla="*/ 2 h 22"/>
                  <a:gd name="T8" fmla="*/ 9 w 10"/>
                  <a:gd name="T9" fmla="*/ 7 h 22"/>
                  <a:gd name="T10" fmla="*/ 2 w 10"/>
                  <a:gd name="T11" fmla="*/ 22 h 22"/>
                  <a:gd name="T12" fmla="*/ 0 60000 65536"/>
                  <a:gd name="T13" fmla="*/ 0 60000 65536"/>
                  <a:gd name="T14" fmla="*/ 0 60000 65536"/>
                  <a:gd name="T15" fmla="*/ 0 60000 65536"/>
                  <a:gd name="T16" fmla="*/ 0 60000 65536"/>
                  <a:gd name="T17" fmla="*/ 0 60000 65536"/>
                  <a:gd name="T18" fmla="*/ 0 w 10"/>
                  <a:gd name="T19" fmla="*/ 0 h 22"/>
                  <a:gd name="T20" fmla="*/ 10 w 10"/>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10" h="22">
                    <a:moveTo>
                      <a:pt x="2" y="22"/>
                    </a:moveTo>
                    <a:lnTo>
                      <a:pt x="0" y="5"/>
                    </a:lnTo>
                    <a:lnTo>
                      <a:pt x="5" y="0"/>
                    </a:lnTo>
                    <a:lnTo>
                      <a:pt x="10" y="2"/>
                    </a:lnTo>
                    <a:lnTo>
                      <a:pt x="9" y="7"/>
                    </a:lnTo>
                    <a:lnTo>
                      <a:pt x="2"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19" name="Freeform 223"/>
              <p:cNvSpPr>
                <a:spLocks/>
              </p:cNvSpPr>
              <p:nvPr/>
            </p:nvSpPr>
            <p:spPr bwMode="auto">
              <a:xfrm>
                <a:off x="1577" y="1691"/>
                <a:ext cx="0" cy="234"/>
              </a:xfrm>
              <a:custGeom>
                <a:avLst/>
                <a:gdLst>
                  <a:gd name="T0" fmla="*/ 0 w 27"/>
                  <a:gd name="T1" fmla="*/ 13 h 13"/>
                  <a:gd name="T2" fmla="*/ 19 w 27"/>
                  <a:gd name="T3" fmla="*/ 0 h 13"/>
                  <a:gd name="T4" fmla="*/ 27 w 27"/>
                  <a:gd name="T5" fmla="*/ 3 h 13"/>
                  <a:gd name="T6" fmla="*/ 27 w 27"/>
                  <a:gd name="T7" fmla="*/ 7 h 13"/>
                  <a:gd name="T8" fmla="*/ 22 w 27"/>
                  <a:gd name="T9" fmla="*/ 10 h 13"/>
                  <a:gd name="T10" fmla="*/ 0 w 27"/>
                  <a:gd name="T11" fmla="*/ 13 h 13"/>
                  <a:gd name="T12" fmla="*/ 0 60000 65536"/>
                  <a:gd name="T13" fmla="*/ 0 60000 65536"/>
                  <a:gd name="T14" fmla="*/ 0 60000 65536"/>
                  <a:gd name="T15" fmla="*/ 0 60000 65536"/>
                  <a:gd name="T16" fmla="*/ 0 60000 65536"/>
                  <a:gd name="T17" fmla="*/ 0 60000 65536"/>
                  <a:gd name="T18" fmla="*/ 0 w 27"/>
                  <a:gd name="T19" fmla="*/ 0 h 13"/>
                  <a:gd name="T20" fmla="*/ 27 w 27"/>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27" h="13">
                    <a:moveTo>
                      <a:pt x="0" y="13"/>
                    </a:moveTo>
                    <a:lnTo>
                      <a:pt x="19" y="0"/>
                    </a:lnTo>
                    <a:lnTo>
                      <a:pt x="27" y="3"/>
                    </a:lnTo>
                    <a:lnTo>
                      <a:pt x="27" y="7"/>
                    </a:lnTo>
                    <a:lnTo>
                      <a:pt x="22" y="10"/>
                    </a:lnTo>
                    <a:lnTo>
                      <a:pt x="0"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grpSp>
        <p:grpSp>
          <p:nvGrpSpPr>
            <p:cNvPr id="2108" name="Group 224"/>
            <p:cNvGrpSpPr>
              <a:grpSpLocks/>
            </p:cNvGrpSpPr>
            <p:nvPr/>
          </p:nvGrpSpPr>
          <p:grpSpPr bwMode="auto">
            <a:xfrm>
              <a:off x="1459" y="1706"/>
              <a:ext cx="113" cy="535"/>
              <a:chOff x="1459" y="1706"/>
              <a:chExt cx="113" cy="535"/>
            </a:xfrm>
          </p:grpSpPr>
          <p:sp>
            <p:nvSpPr>
              <p:cNvPr id="2109" name="Freeform 225"/>
              <p:cNvSpPr>
                <a:spLocks/>
              </p:cNvSpPr>
              <p:nvPr/>
            </p:nvSpPr>
            <p:spPr bwMode="auto">
              <a:xfrm>
                <a:off x="1496" y="1792"/>
                <a:ext cx="0" cy="234"/>
              </a:xfrm>
              <a:custGeom>
                <a:avLst/>
                <a:gdLst>
                  <a:gd name="T0" fmla="*/ 70 w 106"/>
                  <a:gd name="T1" fmla="*/ 25 h 90"/>
                  <a:gd name="T2" fmla="*/ 56 w 106"/>
                  <a:gd name="T3" fmla="*/ 9 h 90"/>
                  <a:gd name="T4" fmla="*/ 44 w 106"/>
                  <a:gd name="T5" fmla="*/ 0 h 90"/>
                  <a:gd name="T6" fmla="*/ 28 w 106"/>
                  <a:gd name="T7" fmla="*/ 0 h 90"/>
                  <a:gd name="T8" fmla="*/ 10 w 106"/>
                  <a:gd name="T9" fmla="*/ 5 h 90"/>
                  <a:gd name="T10" fmla="*/ 3 w 106"/>
                  <a:gd name="T11" fmla="*/ 15 h 90"/>
                  <a:gd name="T12" fmla="*/ 0 w 106"/>
                  <a:gd name="T13" fmla="*/ 29 h 90"/>
                  <a:gd name="T14" fmla="*/ 3 w 106"/>
                  <a:gd name="T15" fmla="*/ 47 h 90"/>
                  <a:gd name="T16" fmla="*/ 14 w 106"/>
                  <a:gd name="T17" fmla="*/ 67 h 90"/>
                  <a:gd name="T18" fmla="*/ 31 w 106"/>
                  <a:gd name="T19" fmla="*/ 80 h 90"/>
                  <a:gd name="T20" fmla="*/ 45 w 106"/>
                  <a:gd name="T21" fmla="*/ 87 h 90"/>
                  <a:gd name="T22" fmla="*/ 61 w 106"/>
                  <a:gd name="T23" fmla="*/ 90 h 90"/>
                  <a:gd name="T24" fmla="*/ 71 w 106"/>
                  <a:gd name="T25" fmla="*/ 86 h 90"/>
                  <a:gd name="T26" fmla="*/ 79 w 106"/>
                  <a:gd name="T27" fmla="*/ 80 h 90"/>
                  <a:gd name="T28" fmla="*/ 83 w 106"/>
                  <a:gd name="T29" fmla="*/ 67 h 90"/>
                  <a:gd name="T30" fmla="*/ 81 w 106"/>
                  <a:gd name="T31" fmla="*/ 52 h 90"/>
                  <a:gd name="T32" fmla="*/ 78 w 106"/>
                  <a:gd name="T33" fmla="*/ 39 h 90"/>
                  <a:gd name="T34" fmla="*/ 103 w 106"/>
                  <a:gd name="T35" fmla="*/ 25 h 90"/>
                  <a:gd name="T36" fmla="*/ 106 w 106"/>
                  <a:gd name="T37" fmla="*/ 20 h 90"/>
                  <a:gd name="T38" fmla="*/ 103 w 106"/>
                  <a:gd name="T39" fmla="*/ 17 h 90"/>
                  <a:gd name="T40" fmla="*/ 74 w 106"/>
                  <a:gd name="T41" fmla="*/ 32 h 90"/>
                  <a:gd name="T42" fmla="*/ 70 w 106"/>
                  <a:gd name="T43" fmla="*/ 25 h 9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90"/>
                  <a:gd name="T68" fmla="*/ 106 w 106"/>
                  <a:gd name="T69" fmla="*/ 90 h 9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90">
                    <a:moveTo>
                      <a:pt x="70" y="25"/>
                    </a:moveTo>
                    <a:lnTo>
                      <a:pt x="56" y="9"/>
                    </a:lnTo>
                    <a:lnTo>
                      <a:pt x="44" y="0"/>
                    </a:lnTo>
                    <a:lnTo>
                      <a:pt x="28" y="0"/>
                    </a:lnTo>
                    <a:lnTo>
                      <a:pt x="10" y="5"/>
                    </a:lnTo>
                    <a:lnTo>
                      <a:pt x="3" y="15"/>
                    </a:lnTo>
                    <a:lnTo>
                      <a:pt x="0" y="29"/>
                    </a:lnTo>
                    <a:lnTo>
                      <a:pt x="3" y="47"/>
                    </a:lnTo>
                    <a:lnTo>
                      <a:pt x="14" y="67"/>
                    </a:lnTo>
                    <a:lnTo>
                      <a:pt x="31" y="80"/>
                    </a:lnTo>
                    <a:lnTo>
                      <a:pt x="45" y="87"/>
                    </a:lnTo>
                    <a:lnTo>
                      <a:pt x="61" y="90"/>
                    </a:lnTo>
                    <a:lnTo>
                      <a:pt x="71" y="86"/>
                    </a:lnTo>
                    <a:lnTo>
                      <a:pt x="79" y="80"/>
                    </a:lnTo>
                    <a:lnTo>
                      <a:pt x="83" y="67"/>
                    </a:lnTo>
                    <a:lnTo>
                      <a:pt x="81" y="52"/>
                    </a:lnTo>
                    <a:lnTo>
                      <a:pt x="78" y="39"/>
                    </a:lnTo>
                    <a:lnTo>
                      <a:pt x="103" y="25"/>
                    </a:lnTo>
                    <a:lnTo>
                      <a:pt x="106" y="20"/>
                    </a:lnTo>
                    <a:lnTo>
                      <a:pt x="103" y="17"/>
                    </a:lnTo>
                    <a:lnTo>
                      <a:pt x="74" y="32"/>
                    </a:lnTo>
                    <a:lnTo>
                      <a:pt x="70"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10" name="Freeform 226"/>
              <p:cNvSpPr>
                <a:spLocks/>
              </p:cNvSpPr>
              <p:nvPr/>
            </p:nvSpPr>
            <p:spPr bwMode="auto">
              <a:xfrm>
                <a:off x="1572" y="1706"/>
                <a:ext cx="0" cy="234"/>
              </a:xfrm>
              <a:custGeom>
                <a:avLst/>
                <a:gdLst>
                  <a:gd name="T0" fmla="*/ 25 w 93"/>
                  <a:gd name="T1" fmla="*/ 170 h 202"/>
                  <a:gd name="T2" fmla="*/ 9 w 93"/>
                  <a:gd name="T3" fmla="*/ 182 h 202"/>
                  <a:gd name="T4" fmla="*/ 4 w 93"/>
                  <a:gd name="T5" fmla="*/ 185 h 202"/>
                  <a:gd name="T6" fmla="*/ 0 w 93"/>
                  <a:gd name="T7" fmla="*/ 193 h 202"/>
                  <a:gd name="T8" fmla="*/ 5 w 93"/>
                  <a:gd name="T9" fmla="*/ 201 h 202"/>
                  <a:gd name="T10" fmla="*/ 10 w 93"/>
                  <a:gd name="T11" fmla="*/ 202 h 202"/>
                  <a:gd name="T12" fmla="*/ 25 w 93"/>
                  <a:gd name="T13" fmla="*/ 197 h 202"/>
                  <a:gd name="T14" fmla="*/ 49 w 93"/>
                  <a:gd name="T15" fmla="*/ 182 h 202"/>
                  <a:gd name="T16" fmla="*/ 70 w 93"/>
                  <a:gd name="T17" fmla="*/ 162 h 202"/>
                  <a:gd name="T18" fmla="*/ 92 w 93"/>
                  <a:gd name="T19" fmla="*/ 141 h 202"/>
                  <a:gd name="T20" fmla="*/ 93 w 93"/>
                  <a:gd name="T21" fmla="*/ 132 h 202"/>
                  <a:gd name="T22" fmla="*/ 93 w 93"/>
                  <a:gd name="T23" fmla="*/ 107 h 202"/>
                  <a:gd name="T24" fmla="*/ 87 w 93"/>
                  <a:gd name="T25" fmla="*/ 68 h 202"/>
                  <a:gd name="T26" fmla="*/ 90 w 93"/>
                  <a:gd name="T27" fmla="*/ 46 h 202"/>
                  <a:gd name="T28" fmla="*/ 93 w 93"/>
                  <a:gd name="T29" fmla="*/ 37 h 202"/>
                  <a:gd name="T30" fmla="*/ 89 w 93"/>
                  <a:gd name="T31" fmla="*/ 33 h 202"/>
                  <a:gd name="T32" fmla="*/ 80 w 93"/>
                  <a:gd name="T33" fmla="*/ 28 h 202"/>
                  <a:gd name="T34" fmla="*/ 73 w 93"/>
                  <a:gd name="T35" fmla="*/ 26 h 202"/>
                  <a:gd name="T36" fmla="*/ 78 w 93"/>
                  <a:gd name="T37" fmla="*/ 3 h 202"/>
                  <a:gd name="T38" fmla="*/ 75 w 93"/>
                  <a:gd name="T39" fmla="*/ 0 h 202"/>
                  <a:gd name="T40" fmla="*/ 70 w 93"/>
                  <a:gd name="T41" fmla="*/ 1 h 202"/>
                  <a:gd name="T42" fmla="*/ 68 w 93"/>
                  <a:gd name="T43" fmla="*/ 27 h 202"/>
                  <a:gd name="T44" fmla="*/ 64 w 93"/>
                  <a:gd name="T45" fmla="*/ 35 h 202"/>
                  <a:gd name="T46" fmla="*/ 63 w 93"/>
                  <a:gd name="T47" fmla="*/ 38 h 202"/>
                  <a:gd name="T48" fmla="*/ 53 w 93"/>
                  <a:gd name="T49" fmla="*/ 35 h 202"/>
                  <a:gd name="T50" fmla="*/ 45 w 93"/>
                  <a:gd name="T51" fmla="*/ 35 h 202"/>
                  <a:gd name="T52" fmla="*/ 45 w 93"/>
                  <a:gd name="T53" fmla="*/ 40 h 202"/>
                  <a:gd name="T54" fmla="*/ 50 w 93"/>
                  <a:gd name="T55" fmla="*/ 43 h 202"/>
                  <a:gd name="T56" fmla="*/ 60 w 93"/>
                  <a:gd name="T57" fmla="*/ 43 h 202"/>
                  <a:gd name="T58" fmla="*/ 65 w 93"/>
                  <a:gd name="T59" fmla="*/ 47 h 202"/>
                  <a:gd name="T60" fmla="*/ 70 w 93"/>
                  <a:gd name="T61" fmla="*/ 55 h 202"/>
                  <a:gd name="T62" fmla="*/ 77 w 93"/>
                  <a:gd name="T63" fmla="*/ 67 h 202"/>
                  <a:gd name="T64" fmla="*/ 80 w 93"/>
                  <a:gd name="T65" fmla="*/ 92 h 202"/>
                  <a:gd name="T66" fmla="*/ 80 w 93"/>
                  <a:gd name="T67" fmla="*/ 115 h 202"/>
                  <a:gd name="T68" fmla="*/ 78 w 93"/>
                  <a:gd name="T69" fmla="*/ 133 h 202"/>
                  <a:gd name="T70" fmla="*/ 72 w 93"/>
                  <a:gd name="T71" fmla="*/ 141 h 202"/>
                  <a:gd name="T72" fmla="*/ 54 w 93"/>
                  <a:gd name="T73" fmla="*/ 152 h 202"/>
                  <a:gd name="T74" fmla="*/ 34 w 93"/>
                  <a:gd name="T75" fmla="*/ 162 h 202"/>
                  <a:gd name="T76" fmla="*/ 25 w 93"/>
                  <a:gd name="T77" fmla="*/ 170 h 20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3"/>
                  <a:gd name="T118" fmla="*/ 0 h 202"/>
                  <a:gd name="T119" fmla="*/ 93 w 93"/>
                  <a:gd name="T120" fmla="*/ 202 h 20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3" h="202">
                    <a:moveTo>
                      <a:pt x="25" y="170"/>
                    </a:moveTo>
                    <a:lnTo>
                      <a:pt x="9" y="182"/>
                    </a:lnTo>
                    <a:lnTo>
                      <a:pt x="4" y="185"/>
                    </a:lnTo>
                    <a:lnTo>
                      <a:pt x="0" y="193"/>
                    </a:lnTo>
                    <a:lnTo>
                      <a:pt x="5" y="201"/>
                    </a:lnTo>
                    <a:lnTo>
                      <a:pt x="10" y="202"/>
                    </a:lnTo>
                    <a:lnTo>
                      <a:pt x="25" y="197"/>
                    </a:lnTo>
                    <a:lnTo>
                      <a:pt x="49" y="182"/>
                    </a:lnTo>
                    <a:lnTo>
                      <a:pt x="70" y="162"/>
                    </a:lnTo>
                    <a:lnTo>
                      <a:pt x="92" y="141"/>
                    </a:lnTo>
                    <a:lnTo>
                      <a:pt x="93" y="132"/>
                    </a:lnTo>
                    <a:lnTo>
                      <a:pt x="93" y="107"/>
                    </a:lnTo>
                    <a:lnTo>
                      <a:pt x="87" y="68"/>
                    </a:lnTo>
                    <a:lnTo>
                      <a:pt x="90" y="46"/>
                    </a:lnTo>
                    <a:lnTo>
                      <a:pt x="93" y="37"/>
                    </a:lnTo>
                    <a:lnTo>
                      <a:pt x="89" y="33"/>
                    </a:lnTo>
                    <a:lnTo>
                      <a:pt x="80" y="28"/>
                    </a:lnTo>
                    <a:lnTo>
                      <a:pt x="73" y="26"/>
                    </a:lnTo>
                    <a:lnTo>
                      <a:pt x="78" y="3"/>
                    </a:lnTo>
                    <a:lnTo>
                      <a:pt x="75" y="0"/>
                    </a:lnTo>
                    <a:lnTo>
                      <a:pt x="70" y="1"/>
                    </a:lnTo>
                    <a:lnTo>
                      <a:pt x="68" y="27"/>
                    </a:lnTo>
                    <a:lnTo>
                      <a:pt x="64" y="35"/>
                    </a:lnTo>
                    <a:lnTo>
                      <a:pt x="63" y="38"/>
                    </a:lnTo>
                    <a:lnTo>
                      <a:pt x="53" y="35"/>
                    </a:lnTo>
                    <a:lnTo>
                      <a:pt x="45" y="35"/>
                    </a:lnTo>
                    <a:lnTo>
                      <a:pt x="45" y="40"/>
                    </a:lnTo>
                    <a:lnTo>
                      <a:pt x="50" y="43"/>
                    </a:lnTo>
                    <a:lnTo>
                      <a:pt x="60" y="43"/>
                    </a:lnTo>
                    <a:lnTo>
                      <a:pt x="65" y="47"/>
                    </a:lnTo>
                    <a:lnTo>
                      <a:pt x="70" y="55"/>
                    </a:lnTo>
                    <a:lnTo>
                      <a:pt x="77" y="67"/>
                    </a:lnTo>
                    <a:lnTo>
                      <a:pt x="80" y="92"/>
                    </a:lnTo>
                    <a:lnTo>
                      <a:pt x="80" y="115"/>
                    </a:lnTo>
                    <a:lnTo>
                      <a:pt x="78" y="133"/>
                    </a:lnTo>
                    <a:lnTo>
                      <a:pt x="72" y="141"/>
                    </a:lnTo>
                    <a:lnTo>
                      <a:pt x="54" y="152"/>
                    </a:lnTo>
                    <a:lnTo>
                      <a:pt x="34" y="162"/>
                    </a:lnTo>
                    <a:lnTo>
                      <a:pt x="25" y="17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11" name="Freeform 227"/>
              <p:cNvSpPr>
                <a:spLocks/>
              </p:cNvSpPr>
              <p:nvPr/>
            </p:nvSpPr>
            <p:spPr bwMode="auto">
              <a:xfrm>
                <a:off x="1459" y="1892"/>
                <a:ext cx="0" cy="234"/>
              </a:xfrm>
              <a:custGeom>
                <a:avLst/>
                <a:gdLst>
                  <a:gd name="T0" fmla="*/ 85 w 85"/>
                  <a:gd name="T1" fmla="*/ 4 h 121"/>
                  <a:gd name="T2" fmla="*/ 76 w 85"/>
                  <a:gd name="T3" fmla="*/ 0 h 121"/>
                  <a:gd name="T4" fmla="*/ 56 w 85"/>
                  <a:gd name="T5" fmla="*/ 1 h 121"/>
                  <a:gd name="T6" fmla="*/ 38 w 85"/>
                  <a:gd name="T7" fmla="*/ 12 h 121"/>
                  <a:gd name="T8" fmla="*/ 15 w 85"/>
                  <a:gd name="T9" fmla="*/ 36 h 121"/>
                  <a:gd name="T10" fmla="*/ 1 w 85"/>
                  <a:gd name="T11" fmla="*/ 55 h 121"/>
                  <a:gd name="T12" fmla="*/ 0 w 85"/>
                  <a:gd name="T13" fmla="*/ 61 h 121"/>
                  <a:gd name="T14" fmla="*/ 7 w 85"/>
                  <a:gd name="T15" fmla="*/ 74 h 121"/>
                  <a:gd name="T16" fmla="*/ 21 w 85"/>
                  <a:gd name="T17" fmla="*/ 80 h 121"/>
                  <a:gd name="T18" fmla="*/ 38 w 85"/>
                  <a:gd name="T19" fmla="*/ 86 h 121"/>
                  <a:gd name="T20" fmla="*/ 52 w 85"/>
                  <a:gd name="T21" fmla="*/ 90 h 121"/>
                  <a:gd name="T22" fmla="*/ 60 w 85"/>
                  <a:gd name="T23" fmla="*/ 95 h 121"/>
                  <a:gd name="T24" fmla="*/ 56 w 85"/>
                  <a:gd name="T25" fmla="*/ 102 h 121"/>
                  <a:gd name="T26" fmla="*/ 46 w 85"/>
                  <a:gd name="T27" fmla="*/ 111 h 121"/>
                  <a:gd name="T28" fmla="*/ 33 w 85"/>
                  <a:gd name="T29" fmla="*/ 112 h 121"/>
                  <a:gd name="T30" fmla="*/ 23 w 85"/>
                  <a:gd name="T31" fmla="*/ 110 h 121"/>
                  <a:gd name="T32" fmla="*/ 18 w 85"/>
                  <a:gd name="T33" fmla="*/ 112 h 121"/>
                  <a:gd name="T34" fmla="*/ 18 w 85"/>
                  <a:gd name="T35" fmla="*/ 117 h 121"/>
                  <a:gd name="T36" fmla="*/ 30 w 85"/>
                  <a:gd name="T37" fmla="*/ 121 h 121"/>
                  <a:gd name="T38" fmla="*/ 46 w 85"/>
                  <a:gd name="T39" fmla="*/ 121 h 121"/>
                  <a:gd name="T40" fmla="*/ 60 w 85"/>
                  <a:gd name="T41" fmla="*/ 117 h 121"/>
                  <a:gd name="T42" fmla="*/ 68 w 85"/>
                  <a:gd name="T43" fmla="*/ 112 h 121"/>
                  <a:gd name="T44" fmla="*/ 72 w 85"/>
                  <a:gd name="T45" fmla="*/ 105 h 121"/>
                  <a:gd name="T46" fmla="*/ 76 w 85"/>
                  <a:gd name="T47" fmla="*/ 96 h 121"/>
                  <a:gd name="T48" fmla="*/ 70 w 85"/>
                  <a:gd name="T49" fmla="*/ 89 h 121"/>
                  <a:gd name="T50" fmla="*/ 52 w 85"/>
                  <a:gd name="T51" fmla="*/ 84 h 121"/>
                  <a:gd name="T52" fmla="*/ 36 w 85"/>
                  <a:gd name="T53" fmla="*/ 79 h 121"/>
                  <a:gd name="T54" fmla="*/ 18 w 85"/>
                  <a:gd name="T55" fmla="*/ 71 h 121"/>
                  <a:gd name="T56" fmla="*/ 16 w 85"/>
                  <a:gd name="T57" fmla="*/ 64 h 121"/>
                  <a:gd name="T58" fmla="*/ 18 w 85"/>
                  <a:gd name="T59" fmla="*/ 51 h 121"/>
                  <a:gd name="T60" fmla="*/ 30 w 85"/>
                  <a:gd name="T61" fmla="*/ 36 h 121"/>
                  <a:gd name="T62" fmla="*/ 43 w 85"/>
                  <a:gd name="T63" fmla="*/ 27 h 121"/>
                  <a:gd name="T64" fmla="*/ 67 w 85"/>
                  <a:gd name="T65" fmla="*/ 20 h 121"/>
                  <a:gd name="T66" fmla="*/ 85 w 85"/>
                  <a:gd name="T67" fmla="*/ 17 h 121"/>
                  <a:gd name="T68" fmla="*/ 85 w 85"/>
                  <a:gd name="T69" fmla="*/ 9 h 121"/>
                  <a:gd name="T70" fmla="*/ 85 w 85"/>
                  <a:gd name="T71" fmla="*/ 4 h 12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5"/>
                  <a:gd name="T109" fmla="*/ 0 h 121"/>
                  <a:gd name="T110" fmla="*/ 85 w 85"/>
                  <a:gd name="T111" fmla="*/ 121 h 12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5" h="121">
                    <a:moveTo>
                      <a:pt x="85" y="4"/>
                    </a:moveTo>
                    <a:lnTo>
                      <a:pt x="76" y="0"/>
                    </a:lnTo>
                    <a:lnTo>
                      <a:pt x="56" y="1"/>
                    </a:lnTo>
                    <a:lnTo>
                      <a:pt x="38" y="12"/>
                    </a:lnTo>
                    <a:lnTo>
                      <a:pt x="15" y="36"/>
                    </a:lnTo>
                    <a:lnTo>
                      <a:pt x="1" y="55"/>
                    </a:lnTo>
                    <a:lnTo>
                      <a:pt x="0" y="61"/>
                    </a:lnTo>
                    <a:lnTo>
                      <a:pt x="7" y="74"/>
                    </a:lnTo>
                    <a:lnTo>
                      <a:pt x="21" y="80"/>
                    </a:lnTo>
                    <a:lnTo>
                      <a:pt x="38" y="86"/>
                    </a:lnTo>
                    <a:lnTo>
                      <a:pt x="52" y="90"/>
                    </a:lnTo>
                    <a:lnTo>
                      <a:pt x="60" y="95"/>
                    </a:lnTo>
                    <a:lnTo>
                      <a:pt x="56" y="102"/>
                    </a:lnTo>
                    <a:lnTo>
                      <a:pt x="46" y="111"/>
                    </a:lnTo>
                    <a:lnTo>
                      <a:pt x="33" y="112"/>
                    </a:lnTo>
                    <a:lnTo>
                      <a:pt x="23" y="110"/>
                    </a:lnTo>
                    <a:lnTo>
                      <a:pt x="18" y="112"/>
                    </a:lnTo>
                    <a:lnTo>
                      <a:pt x="18" y="117"/>
                    </a:lnTo>
                    <a:lnTo>
                      <a:pt x="30" y="121"/>
                    </a:lnTo>
                    <a:lnTo>
                      <a:pt x="46" y="121"/>
                    </a:lnTo>
                    <a:lnTo>
                      <a:pt x="60" y="117"/>
                    </a:lnTo>
                    <a:lnTo>
                      <a:pt x="68" y="112"/>
                    </a:lnTo>
                    <a:lnTo>
                      <a:pt x="72" y="105"/>
                    </a:lnTo>
                    <a:lnTo>
                      <a:pt x="76" y="96"/>
                    </a:lnTo>
                    <a:lnTo>
                      <a:pt x="70" y="89"/>
                    </a:lnTo>
                    <a:lnTo>
                      <a:pt x="52" y="84"/>
                    </a:lnTo>
                    <a:lnTo>
                      <a:pt x="36" y="79"/>
                    </a:lnTo>
                    <a:lnTo>
                      <a:pt x="18" y="71"/>
                    </a:lnTo>
                    <a:lnTo>
                      <a:pt x="16" y="64"/>
                    </a:lnTo>
                    <a:lnTo>
                      <a:pt x="18" y="51"/>
                    </a:lnTo>
                    <a:lnTo>
                      <a:pt x="30" y="36"/>
                    </a:lnTo>
                    <a:lnTo>
                      <a:pt x="43" y="27"/>
                    </a:lnTo>
                    <a:lnTo>
                      <a:pt x="67" y="20"/>
                    </a:lnTo>
                    <a:lnTo>
                      <a:pt x="85" y="17"/>
                    </a:lnTo>
                    <a:lnTo>
                      <a:pt x="85" y="9"/>
                    </a:lnTo>
                    <a:lnTo>
                      <a:pt x="85"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12" name="Freeform 228"/>
              <p:cNvSpPr>
                <a:spLocks/>
              </p:cNvSpPr>
              <p:nvPr/>
            </p:nvSpPr>
            <p:spPr bwMode="auto">
              <a:xfrm>
                <a:off x="1527" y="1886"/>
                <a:ext cx="0" cy="234"/>
              </a:xfrm>
              <a:custGeom>
                <a:avLst/>
                <a:gdLst>
                  <a:gd name="T0" fmla="*/ 69 w 79"/>
                  <a:gd name="T1" fmla="*/ 47 h 149"/>
                  <a:gd name="T2" fmla="*/ 60 w 79"/>
                  <a:gd name="T3" fmla="*/ 18 h 149"/>
                  <a:gd name="T4" fmla="*/ 52 w 79"/>
                  <a:gd name="T5" fmla="*/ 5 h 149"/>
                  <a:gd name="T6" fmla="*/ 32 w 79"/>
                  <a:gd name="T7" fmla="*/ 0 h 149"/>
                  <a:gd name="T8" fmla="*/ 13 w 79"/>
                  <a:gd name="T9" fmla="*/ 2 h 149"/>
                  <a:gd name="T10" fmla="*/ 4 w 79"/>
                  <a:gd name="T11" fmla="*/ 16 h 149"/>
                  <a:gd name="T12" fmla="*/ 7 w 79"/>
                  <a:gd name="T13" fmla="*/ 35 h 149"/>
                  <a:gd name="T14" fmla="*/ 10 w 79"/>
                  <a:gd name="T15" fmla="*/ 63 h 149"/>
                  <a:gd name="T16" fmla="*/ 10 w 79"/>
                  <a:gd name="T17" fmla="*/ 90 h 149"/>
                  <a:gd name="T18" fmla="*/ 4 w 79"/>
                  <a:gd name="T19" fmla="*/ 112 h 149"/>
                  <a:gd name="T20" fmla="*/ 0 w 79"/>
                  <a:gd name="T21" fmla="*/ 126 h 149"/>
                  <a:gd name="T22" fmla="*/ 3 w 79"/>
                  <a:gd name="T23" fmla="*/ 136 h 149"/>
                  <a:gd name="T24" fmla="*/ 13 w 79"/>
                  <a:gd name="T25" fmla="*/ 142 h 149"/>
                  <a:gd name="T26" fmla="*/ 23 w 79"/>
                  <a:gd name="T27" fmla="*/ 147 h 149"/>
                  <a:gd name="T28" fmla="*/ 35 w 79"/>
                  <a:gd name="T29" fmla="*/ 149 h 149"/>
                  <a:gd name="T30" fmla="*/ 50 w 79"/>
                  <a:gd name="T31" fmla="*/ 149 h 149"/>
                  <a:gd name="T32" fmla="*/ 67 w 79"/>
                  <a:gd name="T33" fmla="*/ 138 h 149"/>
                  <a:gd name="T34" fmla="*/ 79 w 79"/>
                  <a:gd name="T35" fmla="*/ 115 h 149"/>
                  <a:gd name="T36" fmla="*/ 78 w 79"/>
                  <a:gd name="T37" fmla="*/ 93 h 149"/>
                  <a:gd name="T38" fmla="*/ 70 w 79"/>
                  <a:gd name="T39" fmla="*/ 68 h 149"/>
                  <a:gd name="T40" fmla="*/ 69 w 79"/>
                  <a:gd name="T41" fmla="*/ 47 h 14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9"/>
                  <a:gd name="T64" fmla="*/ 0 h 149"/>
                  <a:gd name="T65" fmla="*/ 79 w 79"/>
                  <a:gd name="T66" fmla="*/ 149 h 14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9" h="149">
                    <a:moveTo>
                      <a:pt x="69" y="47"/>
                    </a:moveTo>
                    <a:lnTo>
                      <a:pt x="60" y="18"/>
                    </a:lnTo>
                    <a:lnTo>
                      <a:pt x="52" y="5"/>
                    </a:lnTo>
                    <a:lnTo>
                      <a:pt x="32" y="0"/>
                    </a:lnTo>
                    <a:lnTo>
                      <a:pt x="13" y="2"/>
                    </a:lnTo>
                    <a:lnTo>
                      <a:pt x="4" y="16"/>
                    </a:lnTo>
                    <a:lnTo>
                      <a:pt x="7" y="35"/>
                    </a:lnTo>
                    <a:lnTo>
                      <a:pt x="10" y="63"/>
                    </a:lnTo>
                    <a:lnTo>
                      <a:pt x="10" y="90"/>
                    </a:lnTo>
                    <a:lnTo>
                      <a:pt x="4" y="112"/>
                    </a:lnTo>
                    <a:lnTo>
                      <a:pt x="0" y="126"/>
                    </a:lnTo>
                    <a:lnTo>
                      <a:pt x="3" y="136"/>
                    </a:lnTo>
                    <a:lnTo>
                      <a:pt x="13" y="142"/>
                    </a:lnTo>
                    <a:lnTo>
                      <a:pt x="23" y="147"/>
                    </a:lnTo>
                    <a:lnTo>
                      <a:pt x="35" y="149"/>
                    </a:lnTo>
                    <a:lnTo>
                      <a:pt x="50" y="149"/>
                    </a:lnTo>
                    <a:lnTo>
                      <a:pt x="67" y="138"/>
                    </a:lnTo>
                    <a:lnTo>
                      <a:pt x="79" y="115"/>
                    </a:lnTo>
                    <a:lnTo>
                      <a:pt x="78" y="93"/>
                    </a:lnTo>
                    <a:lnTo>
                      <a:pt x="70" y="68"/>
                    </a:lnTo>
                    <a:lnTo>
                      <a:pt x="69" y="4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13" name="Freeform 229"/>
              <p:cNvSpPr>
                <a:spLocks/>
              </p:cNvSpPr>
              <p:nvPr/>
            </p:nvSpPr>
            <p:spPr bwMode="auto">
              <a:xfrm>
                <a:off x="1505" y="2007"/>
                <a:ext cx="0" cy="234"/>
              </a:xfrm>
              <a:custGeom>
                <a:avLst/>
                <a:gdLst>
                  <a:gd name="T0" fmla="*/ 56 w 60"/>
                  <a:gd name="T1" fmla="*/ 3 h 216"/>
                  <a:gd name="T2" fmla="*/ 41 w 60"/>
                  <a:gd name="T3" fmla="*/ 0 h 216"/>
                  <a:gd name="T4" fmla="*/ 32 w 60"/>
                  <a:gd name="T5" fmla="*/ 3 h 216"/>
                  <a:gd name="T6" fmla="*/ 29 w 60"/>
                  <a:gd name="T7" fmla="*/ 15 h 216"/>
                  <a:gd name="T8" fmla="*/ 32 w 60"/>
                  <a:gd name="T9" fmla="*/ 76 h 216"/>
                  <a:gd name="T10" fmla="*/ 32 w 60"/>
                  <a:gd name="T11" fmla="*/ 91 h 216"/>
                  <a:gd name="T12" fmla="*/ 26 w 60"/>
                  <a:gd name="T13" fmla="*/ 118 h 216"/>
                  <a:gd name="T14" fmla="*/ 25 w 60"/>
                  <a:gd name="T15" fmla="*/ 150 h 216"/>
                  <a:gd name="T16" fmla="*/ 29 w 60"/>
                  <a:gd name="T17" fmla="*/ 165 h 216"/>
                  <a:gd name="T18" fmla="*/ 25 w 60"/>
                  <a:gd name="T19" fmla="*/ 175 h 216"/>
                  <a:gd name="T20" fmla="*/ 6 w 60"/>
                  <a:gd name="T21" fmla="*/ 187 h 216"/>
                  <a:gd name="T22" fmla="*/ 0 w 60"/>
                  <a:gd name="T23" fmla="*/ 205 h 216"/>
                  <a:gd name="T24" fmla="*/ 0 w 60"/>
                  <a:gd name="T25" fmla="*/ 211 h 216"/>
                  <a:gd name="T26" fmla="*/ 15 w 60"/>
                  <a:gd name="T27" fmla="*/ 216 h 216"/>
                  <a:gd name="T28" fmla="*/ 19 w 60"/>
                  <a:gd name="T29" fmla="*/ 213 h 216"/>
                  <a:gd name="T30" fmla="*/ 20 w 60"/>
                  <a:gd name="T31" fmla="*/ 203 h 216"/>
                  <a:gd name="T32" fmla="*/ 25 w 60"/>
                  <a:gd name="T33" fmla="*/ 188 h 216"/>
                  <a:gd name="T34" fmla="*/ 31 w 60"/>
                  <a:gd name="T35" fmla="*/ 182 h 216"/>
                  <a:gd name="T36" fmla="*/ 39 w 60"/>
                  <a:gd name="T37" fmla="*/ 177 h 216"/>
                  <a:gd name="T38" fmla="*/ 45 w 60"/>
                  <a:gd name="T39" fmla="*/ 172 h 216"/>
                  <a:gd name="T40" fmla="*/ 47 w 60"/>
                  <a:gd name="T41" fmla="*/ 167 h 216"/>
                  <a:gd name="T42" fmla="*/ 42 w 60"/>
                  <a:gd name="T43" fmla="*/ 162 h 216"/>
                  <a:gd name="T44" fmla="*/ 39 w 60"/>
                  <a:gd name="T45" fmla="*/ 158 h 216"/>
                  <a:gd name="T46" fmla="*/ 35 w 60"/>
                  <a:gd name="T47" fmla="*/ 146 h 216"/>
                  <a:gd name="T48" fmla="*/ 39 w 60"/>
                  <a:gd name="T49" fmla="*/ 117 h 216"/>
                  <a:gd name="T50" fmla="*/ 47 w 60"/>
                  <a:gd name="T51" fmla="*/ 83 h 216"/>
                  <a:gd name="T52" fmla="*/ 56 w 60"/>
                  <a:gd name="T53" fmla="*/ 58 h 216"/>
                  <a:gd name="T54" fmla="*/ 60 w 60"/>
                  <a:gd name="T55" fmla="*/ 26 h 216"/>
                  <a:gd name="T56" fmla="*/ 56 w 60"/>
                  <a:gd name="T57" fmla="*/ 3 h 21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0"/>
                  <a:gd name="T88" fmla="*/ 0 h 216"/>
                  <a:gd name="T89" fmla="*/ 60 w 60"/>
                  <a:gd name="T90" fmla="*/ 216 h 21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0" h="216">
                    <a:moveTo>
                      <a:pt x="56" y="3"/>
                    </a:moveTo>
                    <a:lnTo>
                      <a:pt x="41" y="0"/>
                    </a:lnTo>
                    <a:lnTo>
                      <a:pt x="32" y="3"/>
                    </a:lnTo>
                    <a:lnTo>
                      <a:pt x="29" y="15"/>
                    </a:lnTo>
                    <a:lnTo>
                      <a:pt x="32" y="76"/>
                    </a:lnTo>
                    <a:lnTo>
                      <a:pt x="32" y="91"/>
                    </a:lnTo>
                    <a:lnTo>
                      <a:pt x="26" y="118"/>
                    </a:lnTo>
                    <a:lnTo>
                      <a:pt x="25" y="150"/>
                    </a:lnTo>
                    <a:lnTo>
                      <a:pt x="29" y="165"/>
                    </a:lnTo>
                    <a:lnTo>
                      <a:pt x="25" y="175"/>
                    </a:lnTo>
                    <a:lnTo>
                      <a:pt x="6" y="187"/>
                    </a:lnTo>
                    <a:lnTo>
                      <a:pt x="0" y="205"/>
                    </a:lnTo>
                    <a:lnTo>
                      <a:pt x="0" y="211"/>
                    </a:lnTo>
                    <a:lnTo>
                      <a:pt x="15" y="216"/>
                    </a:lnTo>
                    <a:lnTo>
                      <a:pt x="19" y="213"/>
                    </a:lnTo>
                    <a:lnTo>
                      <a:pt x="20" y="203"/>
                    </a:lnTo>
                    <a:lnTo>
                      <a:pt x="25" y="188"/>
                    </a:lnTo>
                    <a:lnTo>
                      <a:pt x="31" y="182"/>
                    </a:lnTo>
                    <a:lnTo>
                      <a:pt x="39" y="177"/>
                    </a:lnTo>
                    <a:lnTo>
                      <a:pt x="45" y="172"/>
                    </a:lnTo>
                    <a:lnTo>
                      <a:pt x="47" y="167"/>
                    </a:lnTo>
                    <a:lnTo>
                      <a:pt x="42" y="162"/>
                    </a:lnTo>
                    <a:lnTo>
                      <a:pt x="39" y="158"/>
                    </a:lnTo>
                    <a:lnTo>
                      <a:pt x="35" y="146"/>
                    </a:lnTo>
                    <a:lnTo>
                      <a:pt x="39" y="117"/>
                    </a:lnTo>
                    <a:lnTo>
                      <a:pt x="47" y="83"/>
                    </a:lnTo>
                    <a:lnTo>
                      <a:pt x="56" y="58"/>
                    </a:lnTo>
                    <a:lnTo>
                      <a:pt x="60" y="26"/>
                    </a:lnTo>
                    <a:lnTo>
                      <a:pt x="56"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14" name="Freeform 230"/>
              <p:cNvSpPr>
                <a:spLocks/>
              </p:cNvSpPr>
              <p:nvPr/>
            </p:nvSpPr>
            <p:spPr bwMode="auto">
              <a:xfrm>
                <a:off x="1569" y="2007"/>
                <a:ext cx="0" cy="234"/>
              </a:xfrm>
              <a:custGeom>
                <a:avLst/>
                <a:gdLst>
                  <a:gd name="T0" fmla="*/ 33 w 100"/>
                  <a:gd name="T1" fmla="*/ 26 h 182"/>
                  <a:gd name="T2" fmla="*/ 30 w 100"/>
                  <a:gd name="T3" fmla="*/ 8 h 182"/>
                  <a:gd name="T4" fmla="*/ 18 w 100"/>
                  <a:gd name="T5" fmla="*/ 0 h 182"/>
                  <a:gd name="T6" fmla="*/ 1 w 100"/>
                  <a:gd name="T7" fmla="*/ 1 h 182"/>
                  <a:gd name="T8" fmla="*/ 0 w 100"/>
                  <a:gd name="T9" fmla="*/ 8 h 182"/>
                  <a:gd name="T10" fmla="*/ 1 w 100"/>
                  <a:gd name="T11" fmla="*/ 25 h 182"/>
                  <a:gd name="T12" fmla="*/ 10 w 100"/>
                  <a:gd name="T13" fmla="*/ 52 h 182"/>
                  <a:gd name="T14" fmla="*/ 17 w 100"/>
                  <a:gd name="T15" fmla="*/ 71 h 182"/>
                  <a:gd name="T16" fmla="*/ 25 w 100"/>
                  <a:gd name="T17" fmla="*/ 97 h 182"/>
                  <a:gd name="T18" fmla="*/ 27 w 100"/>
                  <a:gd name="T19" fmla="*/ 118 h 182"/>
                  <a:gd name="T20" fmla="*/ 27 w 100"/>
                  <a:gd name="T21" fmla="*/ 137 h 182"/>
                  <a:gd name="T22" fmla="*/ 23 w 100"/>
                  <a:gd name="T23" fmla="*/ 150 h 182"/>
                  <a:gd name="T24" fmla="*/ 20 w 100"/>
                  <a:gd name="T25" fmla="*/ 156 h 182"/>
                  <a:gd name="T26" fmla="*/ 20 w 100"/>
                  <a:gd name="T27" fmla="*/ 160 h 182"/>
                  <a:gd name="T28" fmla="*/ 25 w 100"/>
                  <a:gd name="T29" fmla="*/ 166 h 182"/>
                  <a:gd name="T30" fmla="*/ 35 w 100"/>
                  <a:gd name="T31" fmla="*/ 168 h 182"/>
                  <a:gd name="T32" fmla="*/ 48 w 100"/>
                  <a:gd name="T33" fmla="*/ 168 h 182"/>
                  <a:gd name="T34" fmla="*/ 73 w 100"/>
                  <a:gd name="T35" fmla="*/ 175 h 182"/>
                  <a:gd name="T36" fmla="*/ 83 w 100"/>
                  <a:gd name="T37" fmla="*/ 182 h 182"/>
                  <a:gd name="T38" fmla="*/ 93 w 100"/>
                  <a:gd name="T39" fmla="*/ 177 h 182"/>
                  <a:gd name="T40" fmla="*/ 100 w 100"/>
                  <a:gd name="T41" fmla="*/ 166 h 182"/>
                  <a:gd name="T42" fmla="*/ 93 w 100"/>
                  <a:gd name="T43" fmla="*/ 162 h 182"/>
                  <a:gd name="T44" fmla="*/ 72 w 100"/>
                  <a:gd name="T45" fmla="*/ 160 h 182"/>
                  <a:gd name="T46" fmla="*/ 47 w 100"/>
                  <a:gd name="T47" fmla="*/ 160 h 182"/>
                  <a:gd name="T48" fmla="*/ 36 w 100"/>
                  <a:gd name="T49" fmla="*/ 158 h 182"/>
                  <a:gd name="T50" fmla="*/ 35 w 100"/>
                  <a:gd name="T51" fmla="*/ 151 h 182"/>
                  <a:gd name="T52" fmla="*/ 36 w 100"/>
                  <a:gd name="T53" fmla="*/ 138 h 182"/>
                  <a:gd name="T54" fmla="*/ 37 w 100"/>
                  <a:gd name="T55" fmla="*/ 118 h 182"/>
                  <a:gd name="T56" fmla="*/ 36 w 100"/>
                  <a:gd name="T57" fmla="*/ 95 h 182"/>
                  <a:gd name="T58" fmla="*/ 31 w 100"/>
                  <a:gd name="T59" fmla="*/ 62 h 182"/>
                  <a:gd name="T60" fmla="*/ 33 w 100"/>
                  <a:gd name="T61" fmla="*/ 35 h 182"/>
                  <a:gd name="T62" fmla="*/ 33 w 100"/>
                  <a:gd name="T63" fmla="*/ 26 h 18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0"/>
                  <a:gd name="T97" fmla="*/ 0 h 182"/>
                  <a:gd name="T98" fmla="*/ 100 w 100"/>
                  <a:gd name="T99" fmla="*/ 182 h 18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0" h="182">
                    <a:moveTo>
                      <a:pt x="33" y="26"/>
                    </a:moveTo>
                    <a:lnTo>
                      <a:pt x="30" y="8"/>
                    </a:lnTo>
                    <a:lnTo>
                      <a:pt x="18" y="0"/>
                    </a:lnTo>
                    <a:lnTo>
                      <a:pt x="1" y="1"/>
                    </a:lnTo>
                    <a:lnTo>
                      <a:pt x="0" y="8"/>
                    </a:lnTo>
                    <a:lnTo>
                      <a:pt x="1" y="25"/>
                    </a:lnTo>
                    <a:lnTo>
                      <a:pt x="10" y="52"/>
                    </a:lnTo>
                    <a:lnTo>
                      <a:pt x="17" y="71"/>
                    </a:lnTo>
                    <a:lnTo>
                      <a:pt x="25" y="97"/>
                    </a:lnTo>
                    <a:lnTo>
                      <a:pt x="27" y="118"/>
                    </a:lnTo>
                    <a:lnTo>
                      <a:pt x="27" y="137"/>
                    </a:lnTo>
                    <a:lnTo>
                      <a:pt x="23" y="150"/>
                    </a:lnTo>
                    <a:lnTo>
                      <a:pt x="20" y="156"/>
                    </a:lnTo>
                    <a:lnTo>
                      <a:pt x="20" y="160"/>
                    </a:lnTo>
                    <a:lnTo>
                      <a:pt x="25" y="166"/>
                    </a:lnTo>
                    <a:lnTo>
                      <a:pt x="35" y="168"/>
                    </a:lnTo>
                    <a:lnTo>
                      <a:pt x="48" y="168"/>
                    </a:lnTo>
                    <a:lnTo>
                      <a:pt x="73" y="175"/>
                    </a:lnTo>
                    <a:lnTo>
                      <a:pt x="83" y="182"/>
                    </a:lnTo>
                    <a:lnTo>
                      <a:pt x="93" y="177"/>
                    </a:lnTo>
                    <a:lnTo>
                      <a:pt x="100" y="166"/>
                    </a:lnTo>
                    <a:lnTo>
                      <a:pt x="93" y="162"/>
                    </a:lnTo>
                    <a:lnTo>
                      <a:pt x="72" y="160"/>
                    </a:lnTo>
                    <a:lnTo>
                      <a:pt x="47" y="160"/>
                    </a:lnTo>
                    <a:lnTo>
                      <a:pt x="36" y="158"/>
                    </a:lnTo>
                    <a:lnTo>
                      <a:pt x="35" y="151"/>
                    </a:lnTo>
                    <a:lnTo>
                      <a:pt x="36" y="138"/>
                    </a:lnTo>
                    <a:lnTo>
                      <a:pt x="37" y="118"/>
                    </a:lnTo>
                    <a:lnTo>
                      <a:pt x="36" y="95"/>
                    </a:lnTo>
                    <a:lnTo>
                      <a:pt x="31" y="62"/>
                    </a:lnTo>
                    <a:lnTo>
                      <a:pt x="33" y="35"/>
                    </a:lnTo>
                    <a:lnTo>
                      <a:pt x="33" y="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grpSp>
      </p:grpSp>
      <p:grpSp>
        <p:nvGrpSpPr>
          <p:cNvPr id="2093" name="Group 231"/>
          <p:cNvGrpSpPr>
            <a:grpSpLocks/>
          </p:cNvGrpSpPr>
          <p:nvPr/>
        </p:nvGrpSpPr>
        <p:grpSpPr bwMode="auto">
          <a:xfrm>
            <a:off x="2044304" y="1881190"/>
            <a:ext cx="152400" cy="391716"/>
            <a:chOff x="1459" y="1674"/>
            <a:chExt cx="118" cy="567"/>
          </a:xfrm>
        </p:grpSpPr>
        <p:grpSp>
          <p:nvGrpSpPr>
            <p:cNvPr id="2094" name="Group 232"/>
            <p:cNvGrpSpPr>
              <a:grpSpLocks/>
            </p:cNvGrpSpPr>
            <p:nvPr/>
          </p:nvGrpSpPr>
          <p:grpSpPr bwMode="auto">
            <a:xfrm>
              <a:off x="1489" y="1674"/>
              <a:ext cx="88" cy="268"/>
              <a:chOff x="1489" y="1674"/>
              <a:chExt cx="88" cy="268"/>
            </a:xfrm>
          </p:grpSpPr>
          <p:sp>
            <p:nvSpPr>
              <p:cNvPr id="2103" name="Freeform 234"/>
              <p:cNvSpPr>
                <a:spLocks/>
              </p:cNvSpPr>
              <p:nvPr/>
            </p:nvSpPr>
            <p:spPr bwMode="auto">
              <a:xfrm>
                <a:off x="1489" y="1708"/>
                <a:ext cx="0" cy="234"/>
              </a:xfrm>
              <a:custGeom>
                <a:avLst/>
                <a:gdLst>
                  <a:gd name="T0" fmla="*/ 28 w 28"/>
                  <a:gd name="T1" fmla="*/ 11 h 11"/>
                  <a:gd name="T2" fmla="*/ 3 w 28"/>
                  <a:gd name="T3" fmla="*/ 8 h 11"/>
                  <a:gd name="T4" fmla="*/ 0 w 28"/>
                  <a:gd name="T5" fmla="*/ 4 h 11"/>
                  <a:gd name="T6" fmla="*/ 2 w 28"/>
                  <a:gd name="T7" fmla="*/ 0 h 11"/>
                  <a:gd name="T8" fmla="*/ 7 w 28"/>
                  <a:gd name="T9" fmla="*/ 0 h 11"/>
                  <a:gd name="T10" fmla="*/ 28 w 28"/>
                  <a:gd name="T11" fmla="*/ 11 h 11"/>
                  <a:gd name="T12" fmla="*/ 0 60000 65536"/>
                  <a:gd name="T13" fmla="*/ 0 60000 65536"/>
                  <a:gd name="T14" fmla="*/ 0 60000 65536"/>
                  <a:gd name="T15" fmla="*/ 0 60000 65536"/>
                  <a:gd name="T16" fmla="*/ 0 60000 65536"/>
                  <a:gd name="T17" fmla="*/ 0 60000 65536"/>
                  <a:gd name="T18" fmla="*/ 0 w 28"/>
                  <a:gd name="T19" fmla="*/ 0 h 11"/>
                  <a:gd name="T20" fmla="*/ 28 w 28"/>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28" h="11">
                    <a:moveTo>
                      <a:pt x="28" y="11"/>
                    </a:moveTo>
                    <a:lnTo>
                      <a:pt x="3" y="8"/>
                    </a:lnTo>
                    <a:lnTo>
                      <a:pt x="0" y="4"/>
                    </a:lnTo>
                    <a:lnTo>
                      <a:pt x="2" y="0"/>
                    </a:lnTo>
                    <a:lnTo>
                      <a:pt x="7" y="0"/>
                    </a:lnTo>
                    <a:lnTo>
                      <a:pt x="28"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04" name="Freeform 235"/>
              <p:cNvSpPr>
                <a:spLocks/>
              </p:cNvSpPr>
              <p:nvPr/>
            </p:nvSpPr>
            <p:spPr bwMode="auto">
              <a:xfrm>
                <a:off x="1517" y="1678"/>
                <a:ext cx="0" cy="234"/>
              </a:xfrm>
              <a:custGeom>
                <a:avLst/>
                <a:gdLst>
                  <a:gd name="T0" fmla="*/ 13 w 13"/>
                  <a:gd name="T1" fmla="*/ 19 h 19"/>
                  <a:gd name="T2" fmla="*/ 0 w 13"/>
                  <a:gd name="T3" fmla="*/ 6 h 19"/>
                  <a:gd name="T4" fmla="*/ 2 w 13"/>
                  <a:gd name="T5" fmla="*/ 3 h 19"/>
                  <a:gd name="T6" fmla="*/ 7 w 13"/>
                  <a:gd name="T7" fmla="*/ 0 h 19"/>
                  <a:gd name="T8" fmla="*/ 10 w 13"/>
                  <a:gd name="T9" fmla="*/ 4 h 19"/>
                  <a:gd name="T10" fmla="*/ 13 w 13"/>
                  <a:gd name="T11" fmla="*/ 19 h 19"/>
                  <a:gd name="T12" fmla="*/ 0 60000 65536"/>
                  <a:gd name="T13" fmla="*/ 0 60000 65536"/>
                  <a:gd name="T14" fmla="*/ 0 60000 65536"/>
                  <a:gd name="T15" fmla="*/ 0 60000 65536"/>
                  <a:gd name="T16" fmla="*/ 0 60000 65536"/>
                  <a:gd name="T17" fmla="*/ 0 60000 65536"/>
                  <a:gd name="T18" fmla="*/ 0 w 13"/>
                  <a:gd name="T19" fmla="*/ 0 h 19"/>
                  <a:gd name="T20" fmla="*/ 13 w 13"/>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13" h="19">
                    <a:moveTo>
                      <a:pt x="13" y="19"/>
                    </a:moveTo>
                    <a:lnTo>
                      <a:pt x="0" y="6"/>
                    </a:lnTo>
                    <a:lnTo>
                      <a:pt x="2" y="3"/>
                    </a:lnTo>
                    <a:lnTo>
                      <a:pt x="7" y="0"/>
                    </a:lnTo>
                    <a:lnTo>
                      <a:pt x="10" y="4"/>
                    </a:lnTo>
                    <a:lnTo>
                      <a:pt x="13" y="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05" name="Freeform 236"/>
              <p:cNvSpPr>
                <a:spLocks/>
              </p:cNvSpPr>
              <p:nvPr/>
            </p:nvSpPr>
            <p:spPr bwMode="auto">
              <a:xfrm>
                <a:off x="1557" y="1674"/>
                <a:ext cx="0" cy="234"/>
              </a:xfrm>
              <a:custGeom>
                <a:avLst/>
                <a:gdLst>
                  <a:gd name="T0" fmla="*/ 2 w 10"/>
                  <a:gd name="T1" fmla="*/ 22 h 22"/>
                  <a:gd name="T2" fmla="*/ 0 w 10"/>
                  <a:gd name="T3" fmla="*/ 5 h 22"/>
                  <a:gd name="T4" fmla="*/ 5 w 10"/>
                  <a:gd name="T5" fmla="*/ 0 h 22"/>
                  <a:gd name="T6" fmla="*/ 10 w 10"/>
                  <a:gd name="T7" fmla="*/ 2 h 22"/>
                  <a:gd name="T8" fmla="*/ 9 w 10"/>
                  <a:gd name="T9" fmla="*/ 7 h 22"/>
                  <a:gd name="T10" fmla="*/ 2 w 10"/>
                  <a:gd name="T11" fmla="*/ 22 h 22"/>
                  <a:gd name="T12" fmla="*/ 0 60000 65536"/>
                  <a:gd name="T13" fmla="*/ 0 60000 65536"/>
                  <a:gd name="T14" fmla="*/ 0 60000 65536"/>
                  <a:gd name="T15" fmla="*/ 0 60000 65536"/>
                  <a:gd name="T16" fmla="*/ 0 60000 65536"/>
                  <a:gd name="T17" fmla="*/ 0 60000 65536"/>
                  <a:gd name="T18" fmla="*/ 0 w 10"/>
                  <a:gd name="T19" fmla="*/ 0 h 22"/>
                  <a:gd name="T20" fmla="*/ 10 w 10"/>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10" h="22">
                    <a:moveTo>
                      <a:pt x="2" y="22"/>
                    </a:moveTo>
                    <a:lnTo>
                      <a:pt x="0" y="5"/>
                    </a:lnTo>
                    <a:lnTo>
                      <a:pt x="5" y="0"/>
                    </a:lnTo>
                    <a:lnTo>
                      <a:pt x="10" y="2"/>
                    </a:lnTo>
                    <a:lnTo>
                      <a:pt x="9" y="7"/>
                    </a:lnTo>
                    <a:lnTo>
                      <a:pt x="2"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06" name="Freeform 237"/>
              <p:cNvSpPr>
                <a:spLocks/>
              </p:cNvSpPr>
              <p:nvPr/>
            </p:nvSpPr>
            <p:spPr bwMode="auto">
              <a:xfrm>
                <a:off x="1577" y="1691"/>
                <a:ext cx="0" cy="234"/>
              </a:xfrm>
              <a:custGeom>
                <a:avLst/>
                <a:gdLst>
                  <a:gd name="T0" fmla="*/ 0 w 27"/>
                  <a:gd name="T1" fmla="*/ 13 h 13"/>
                  <a:gd name="T2" fmla="*/ 19 w 27"/>
                  <a:gd name="T3" fmla="*/ 0 h 13"/>
                  <a:gd name="T4" fmla="*/ 27 w 27"/>
                  <a:gd name="T5" fmla="*/ 3 h 13"/>
                  <a:gd name="T6" fmla="*/ 27 w 27"/>
                  <a:gd name="T7" fmla="*/ 7 h 13"/>
                  <a:gd name="T8" fmla="*/ 22 w 27"/>
                  <a:gd name="T9" fmla="*/ 10 h 13"/>
                  <a:gd name="T10" fmla="*/ 0 w 27"/>
                  <a:gd name="T11" fmla="*/ 13 h 13"/>
                  <a:gd name="T12" fmla="*/ 0 60000 65536"/>
                  <a:gd name="T13" fmla="*/ 0 60000 65536"/>
                  <a:gd name="T14" fmla="*/ 0 60000 65536"/>
                  <a:gd name="T15" fmla="*/ 0 60000 65536"/>
                  <a:gd name="T16" fmla="*/ 0 60000 65536"/>
                  <a:gd name="T17" fmla="*/ 0 60000 65536"/>
                  <a:gd name="T18" fmla="*/ 0 w 27"/>
                  <a:gd name="T19" fmla="*/ 0 h 13"/>
                  <a:gd name="T20" fmla="*/ 27 w 27"/>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27" h="13">
                    <a:moveTo>
                      <a:pt x="0" y="13"/>
                    </a:moveTo>
                    <a:lnTo>
                      <a:pt x="19" y="0"/>
                    </a:lnTo>
                    <a:lnTo>
                      <a:pt x="27" y="3"/>
                    </a:lnTo>
                    <a:lnTo>
                      <a:pt x="27" y="7"/>
                    </a:lnTo>
                    <a:lnTo>
                      <a:pt x="22" y="10"/>
                    </a:lnTo>
                    <a:lnTo>
                      <a:pt x="0"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grpSp>
        <p:grpSp>
          <p:nvGrpSpPr>
            <p:cNvPr id="2095" name="Group 238"/>
            <p:cNvGrpSpPr>
              <a:grpSpLocks/>
            </p:cNvGrpSpPr>
            <p:nvPr/>
          </p:nvGrpSpPr>
          <p:grpSpPr bwMode="auto">
            <a:xfrm>
              <a:off x="1459" y="1706"/>
              <a:ext cx="113" cy="535"/>
              <a:chOff x="1459" y="1706"/>
              <a:chExt cx="113" cy="535"/>
            </a:xfrm>
          </p:grpSpPr>
          <p:sp>
            <p:nvSpPr>
              <p:cNvPr id="2096" name="Freeform 239"/>
              <p:cNvSpPr>
                <a:spLocks/>
              </p:cNvSpPr>
              <p:nvPr/>
            </p:nvSpPr>
            <p:spPr bwMode="auto">
              <a:xfrm>
                <a:off x="1496" y="1792"/>
                <a:ext cx="0" cy="234"/>
              </a:xfrm>
              <a:custGeom>
                <a:avLst/>
                <a:gdLst>
                  <a:gd name="T0" fmla="*/ 70 w 106"/>
                  <a:gd name="T1" fmla="*/ 25 h 90"/>
                  <a:gd name="T2" fmla="*/ 56 w 106"/>
                  <a:gd name="T3" fmla="*/ 9 h 90"/>
                  <a:gd name="T4" fmla="*/ 44 w 106"/>
                  <a:gd name="T5" fmla="*/ 0 h 90"/>
                  <a:gd name="T6" fmla="*/ 28 w 106"/>
                  <a:gd name="T7" fmla="*/ 0 h 90"/>
                  <a:gd name="T8" fmla="*/ 10 w 106"/>
                  <a:gd name="T9" fmla="*/ 5 h 90"/>
                  <a:gd name="T10" fmla="*/ 3 w 106"/>
                  <a:gd name="T11" fmla="*/ 15 h 90"/>
                  <a:gd name="T12" fmla="*/ 0 w 106"/>
                  <a:gd name="T13" fmla="*/ 29 h 90"/>
                  <a:gd name="T14" fmla="*/ 3 w 106"/>
                  <a:gd name="T15" fmla="*/ 47 h 90"/>
                  <a:gd name="T16" fmla="*/ 14 w 106"/>
                  <a:gd name="T17" fmla="*/ 67 h 90"/>
                  <a:gd name="T18" fmla="*/ 31 w 106"/>
                  <a:gd name="T19" fmla="*/ 80 h 90"/>
                  <a:gd name="T20" fmla="*/ 45 w 106"/>
                  <a:gd name="T21" fmla="*/ 87 h 90"/>
                  <a:gd name="T22" fmla="*/ 61 w 106"/>
                  <a:gd name="T23" fmla="*/ 90 h 90"/>
                  <a:gd name="T24" fmla="*/ 71 w 106"/>
                  <a:gd name="T25" fmla="*/ 86 h 90"/>
                  <a:gd name="T26" fmla="*/ 79 w 106"/>
                  <a:gd name="T27" fmla="*/ 80 h 90"/>
                  <a:gd name="T28" fmla="*/ 83 w 106"/>
                  <a:gd name="T29" fmla="*/ 67 h 90"/>
                  <a:gd name="T30" fmla="*/ 81 w 106"/>
                  <a:gd name="T31" fmla="*/ 52 h 90"/>
                  <a:gd name="T32" fmla="*/ 78 w 106"/>
                  <a:gd name="T33" fmla="*/ 39 h 90"/>
                  <a:gd name="T34" fmla="*/ 103 w 106"/>
                  <a:gd name="T35" fmla="*/ 25 h 90"/>
                  <a:gd name="T36" fmla="*/ 106 w 106"/>
                  <a:gd name="T37" fmla="*/ 20 h 90"/>
                  <a:gd name="T38" fmla="*/ 103 w 106"/>
                  <a:gd name="T39" fmla="*/ 17 h 90"/>
                  <a:gd name="T40" fmla="*/ 74 w 106"/>
                  <a:gd name="T41" fmla="*/ 32 h 90"/>
                  <a:gd name="T42" fmla="*/ 70 w 106"/>
                  <a:gd name="T43" fmla="*/ 25 h 9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90"/>
                  <a:gd name="T68" fmla="*/ 106 w 106"/>
                  <a:gd name="T69" fmla="*/ 90 h 9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90">
                    <a:moveTo>
                      <a:pt x="70" y="25"/>
                    </a:moveTo>
                    <a:lnTo>
                      <a:pt x="56" y="9"/>
                    </a:lnTo>
                    <a:lnTo>
                      <a:pt x="44" y="0"/>
                    </a:lnTo>
                    <a:lnTo>
                      <a:pt x="28" y="0"/>
                    </a:lnTo>
                    <a:lnTo>
                      <a:pt x="10" y="5"/>
                    </a:lnTo>
                    <a:lnTo>
                      <a:pt x="3" y="15"/>
                    </a:lnTo>
                    <a:lnTo>
                      <a:pt x="0" y="29"/>
                    </a:lnTo>
                    <a:lnTo>
                      <a:pt x="3" y="47"/>
                    </a:lnTo>
                    <a:lnTo>
                      <a:pt x="14" y="67"/>
                    </a:lnTo>
                    <a:lnTo>
                      <a:pt x="31" y="80"/>
                    </a:lnTo>
                    <a:lnTo>
                      <a:pt x="45" y="87"/>
                    </a:lnTo>
                    <a:lnTo>
                      <a:pt x="61" y="90"/>
                    </a:lnTo>
                    <a:lnTo>
                      <a:pt x="71" y="86"/>
                    </a:lnTo>
                    <a:lnTo>
                      <a:pt x="79" y="80"/>
                    </a:lnTo>
                    <a:lnTo>
                      <a:pt x="83" y="67"/>
                    </a:lnTo>
                    <a:lnTo>
                      <a:pt x="81" y="52"/>
                    </a:lnTo>
                    <a:lnTo>
                      <a:pt x="78" y="39"/>
                    </a:lnTo>
                    <a:lnTo>
                      <a:pt x="103" y="25"/>
                    </a:lnTo>
                    <a:lnTo>
                      <a:pt x="106" y="20"/>
                    </a:lnTo>
                    <a:lnTo>
                      <a:pt x="103" y="17"/>
                    </a:lnTo>
                    <a:lnTo>
                      <a:pt x="74" y="32"/>
                    </a:lnTo>
                    <a:lnTo>
                      <a:pt x="70"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097" name="Freeform 240"/>
              <p:cNvSpPr>
                <a:spLocks/>
              </p:cNvSpPr>
              <p:nvPr/>
            </p:nvSpPr>
            <p:spPr bwMode="auto">
              <a:xfrm>
                <a:off x="1572" y="1706"/>
                <a:ext cx="0" cy="234"/>
              </a:xfrm>
              <a:custGeom>
                <a:avLst/>
                <a:gdLst>
                  <a:gd name="T0" fmla="*/ 25 w 93"/>
                  <a:gd name="T1" fmla="*/ 170 h 202"/>
                  <a:gd name="T2" fmla="*/ 9 w 93"/>
                  <a:gd name="T3" fmla="*/ 182 h 202"/>
                  <a:gd name="T4" fmla="*/ 4 w 93"/>
                  <a:gd name="T5" fmla="*/ 185 h 202"/>
                  <a:gd name="T6" fmla="*/ 0 w 93"/>
                  <a:gd name="T7" fmla="*/ 193 h 202"/>
                  <a:gd name="T8" fmla="*/ 5 w 93"/>
                  <a:gd name="T9" fmla="*/ 201 h 202"/>
                  <a:gd name="T10" fmla="*/ 10 w 93"/>
                  <a:gd name="T11" fmla="*/ 202 h 202"/>
                  <a:gd name="T12" fmla="*/ 25 w 93"/>
                  <a:gd name="T13" fmla="*/ 197 h 202"/>
                  <a:gd name="T14" fmla="*/ 49 w 93"/>
                  <a:gd name="T15" fmla="*/ 182 h 202"/>
                  <a:gd name="T16" fmla="*/ 70 w 93"/>
                  <a:gd name="T17" fmla="*/ 162 h 202"/>
                  <a:gd name="T18" fmla="*/ 92 w 93"/>
                  <a:gd name="T19" fmla="*/ 141 h 202"/>
                  <a:gd name="T20" fmla="*/ 93 w 93"/>
                  <a:gd name="T21" fmla="*/ 132 h 202"/>
                  <a:gd name="T22" fmla="*/ 93 w 93"/>
                  <a:gd name="T23" fmla="*/ 107 h 202"/>
                  <a:gd name="T24" fmla="*/ 87 w 93"/>
                  <a:gd name="T25" fmla="*/ 68 h 202"/>
                  <a:gd name="T26" fmla="*/ 90 w 93"/>
                  <a:gd name="T27" fmla="*/ 46 h 202"/>
                  <a:gd name="T28" fmla="*/ 93 w 93"/>
                  <a:gd name="T29" fmla="*/ 37 h 202"/>
                  <a:gd name="T30" fmla="*/ 89 w 93"/>
                  <a:gd name="T31" fmla="*/ 33 h 202"/>
                  <a:gd name="T32" fmla="*/ 80 w 93"/>
                  <a:gd name="T33" fmla="*/ 28 h 202"/>
                  <a:gd name="T34" fmla="*/ 73 w 93"/>
                  <a:gd name="T35" fmla="*/ 26 h 202"/>
                  <a:gd name="T36" fmla="*/ 78 w 93"/>
                  <a:gd name="T37" fmla="*/ 3 h 202"/>
                  <a:gd name="T38" fmla="*/ 75 w 93"/>
                  <a:gd name="T39" fmla="*/ 0 h 202"/>
                  <a:gd name="T40" fmla="*/ 70 w 93"/>
                  <a:gd name="T41" fmla="*/ 1 h 202"/>
                  <a:gd name="T42" fmla="*/ 68 w 93"/>
                  <a:gd name="T43" fmla="*/ 27 h 202"/>
                  <a:gd name="T44" fmla="*/ 64 w 93"/>
                  <a:gd name="T45" fmla="*/ 35 h 202"/>
                  <a:gd name="T46" fmla="*/ 63 w 93"/>
                  <a:gd name="T47" fmla="*/ 38 h 202"/>
                  <a:gd name="T48" fmla="*/ 53 w 93"/>
                  <a:gd name="T49" fmla="*/ 35 h 202"/>
                  <a:gd name="T50" fmla="*/ 45 w 93"/>
                  <a:gd name="T51" fmla="*/ 35 h 202"/>
                  <a:gd name="T52" fmla="*/ 45 w 93"/>
                  <a:gd name="T53" fmla="*/ 40 h 202"/>
                  <a:gd name="T54" fmla="*/ 50 w 93"/>
                  <a:gd name="T55" fmla="*/ 43 h 202"/>
                  <a:gd name="T56" fmla="*/ 60 w 93"/>
                  <a:gd name="T57" fmla="*/ 43 h 202"/>
                  <a:gd name="T58" fmla="*/ 65 w 93"/>
                  <a:gd name="T59" fmla="*/ 47 h 202"/>
                  <a:gd name="T60" fmla="*/ 70 w 93"/>
                  <a:gd name="T61" fmla="*/ 55 h 202"/>
                  <a:gd name="T62" fmla="*/ 77 w 93"/>
                  <a:gd name="T63" fmla="*/ 67 h 202"/>
                  <a:gd name="T64" fmla="*/ 80 w 93"/>
                  <a:gd name="T65" fmla="*/ 92 h 202"/>
                  <a:gd name="T66" fmla="*/ 80 w 93"/>
                  <a:gd name="T67" fmla="*/ 115 h 202"/>
                  <a:gd name="T68" fmla="*/ 78 w 93"/>
                  <a:gd name="T69" fmla="*/ 133 h 202"/>
                  <a:gd name="T70" fmla="*/ 72 w 93"/>
                  <a:gd name="T71" fmla="*/ 141 h 202"/>
                  <a:gd name="T72" fmla="*/ 54 w 93"/>
                  <a:gd name="T73" fmla="*/ 152 h 202"/>
                  <a:gd name="T74" fmla="*/ 34 w 93"/>
                  <a:gd name="T75" fmla="*/ 162 h 202"/>
                  <a:gd name="T76" fmla="*/ 25 w 93"/>
                  <a:gd name="T77" fmla="*/ 170 h 20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3"/>
                  <a:gd name="T118" fmla="*/ 0 h 202"/>
                  <a:gd name="T119" fmla="*/ 93 w 93"/>
                  <a:gd name="T120" fmla="*/ 202 h 20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3" h="202">
                    <a:moveTo>
                      <a:pt x="25" y="170"/>
                    </a:moveTo>
                    <a:lnTo>
                      <a:pt x="9" y="182"/>
                    </a:lnTo>
                    <a:lnTo>
                      <a:pt x="4" y="185"/>
                    </a:lnTo>
                    <a:lnTo>
                      <a:pt x="0" y="193"/>
                    </a:lnTo>
                    <a:lnTo>
                      <a:pt x="5" y="201"/>
                    </a:lnTo>
                    <a:lnTo>
                      <a:pt x="10" y="202"/>
                    </a:lnTo>
                    <a:lnTo>
                      <a:pt x="25" y="197"/>
                    </a:lnTo>
                    <a:lnTo>
                      <a:pt x="49" y="182"/>
                    </a:lnTo>
                    <a:lnTo>
                      <a:pt x="70" y="162"/>
                    </a:lnTo>
                    <a:lnTo>
                      <a:pt x="92" y="141"/>
                    </a:lnTo>
                    <a:lnTo>
                      <a:pt x="93" y="132"/>
                    </a:lnTo>
                    <a:lnTo>
                      <a:pt x="93" y="107"/>
                    </a:lnTo>
                    <a:lnTo>
                      <a:pt x="87" y="68"/>
                    </a:lnTo>
                    <a:lnTo>
                      <a:pt x="90" y="46"/>
                    </a:lnTo>
                    <a:lnTo>
                      <a:pt x="93" y="37"/>
                    </a:lnTo>
                    <a:lnTo>
                      <a:pt x="89" y="33"/>
                    </a:lnTo>
                    <a:lnTo>
                      <a:pt x="80" y="28"/>
                    </a:lnTo>
                    <a:lnTo>
                      <a:pt x="73" y="26"/>
                    </a:lnTo>
                    <a:lnTo>
                      <a:pt x="78" y="3"/>
                    </a:lnTo>
                    <a:lnTo>
                      <a:pt x="75" y="0"/>
                    </a:lnTo>
                    <a:lnTo>
                      <a:pt x="70" y="1"/>
                    </a:lnTo>
                    <a:lnTo>
                      <a:pt x="68" y="27"/>
                    </a:lnTo>
                    <a:lnTo>
                      <a:pt x="64" y="35"/>
                    </a:lnTo>
                    <a:lnTo>
                      <a:pt x="63" y="38"/>
                    </a:lnTo>
                    <a:lnTo>
                      <a:pt x="53" y="35"/>
                    </a:lnTo>
                    <a:lnTo>
                      <a:pt x="45" y="35"/>
                    </a:lnTo>
                    <a:lnTo>
                      <a:pt x="45" y="40"/>
                    </a:lnTo>
                    <a:lnTo>
                      <a:pt x="50" y="43"/>
                    </a:lnTo>
                    <a:lnTo>
                      <a:pt x="60" y="43"/>
                    </a:lnTo>
                    <a:lnTo>
                      <a:pt x="65" y="47"/>
                    </a:lnTo>
                    <a:lnTo>
                      <a:pt x="70" y="55"/>
                    </a:lnTo>
                    <a:lnTo>
                      <a:pt x="77" y="67"/>
                    </a:lnTo>
                    <a:lnTo>
                      <a:pt x="80" y="92"/>
                    </a:lnTo>
                    <a:lnTo>
                      <a:pt x="80" y="115"/>
                    </a:lnTo>
                    <a:lnTo>
                      <a:pt x="78" y="133"/>
                    </a:lnTo>
                    <a:lnTo>
                      <a:pt x="72" y="141"/>
                    </a:lnTo>
                    <a:lnTo>
                      <a:pt x="54" y="152"/>
                    </a:lnTo>
                    <a:lnTo>
                      <a:pt x="34" y="162"/>
                    </a:lnTo>
                    <a:lnTo>
                      <a:pt x="25" y="17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098" name="Freeform 241"/>
              <p:cNvSpPr>
                <a:spLocks/>
              </p:cNvSpPr>
              <p:nvPr/>
            </p:nvSpPr>
            <p:spPr bwMode="auto">
              <a:xfrm>
                <a:off x="1459" y="1892"/>
                <a:ext cx="0" cy="234"/>
              </a:xfrm>
              <a:custGeom>
                <a:avLst/>
                <a:gdLst>
                  <a:gd name="T0" fmla="*/ 85 w 85"/>
                  <a:gd name="T1" fmla="*/ 4 h 121"/>
                  <a:gd name="T2" fmla="*/ 76 w 85"/>
                  <a:gd name="T3" fmla="*/ 0 h 121"/>
                  <a:gd name="T4" fmla="*/ 56 w 85"/>
                  <a:gd name="T5" fmla="*/ 1 h 121"/>
                  <a:gd name="T6" fmla="*/ 38 w 85"/>
                  <a:gd name="T7" fmla="*/ 12 h 121"/>
                  <a:gd name="T8" fmla="*/ 15 w 85"/>
                  <a:gd name="T9" fmla="*/ 36 h 121"/>
                  <a:gd name="T10" fmla="*/ 1 w 85"/>
                  <a:gd name="T11" fmla="*/ 55 h 121"/>
                  <a:gd name="T12" fmla="*/ 0 w 85"/>
                  <a:gd name="T13" fmla="*/ 61 h 121"/>
                  <a:gd name="T14" fmla="*/ 7 w 85"/>
                  <a:gd name="T15" fmla="*/ 74 h 121"/>
                  <a:gd name="T16" fmla="*/ 21 w 85"/>
                  <a:gd name="T17" fmla="*/ 80 h 121"/>
                  <a:gd name="T18" fmla="*/ 38 w 85"/>
                  <a:gd name="T19" fmla="*/ 86 h 121"/>
                  <a:gd name="T20" fmla="*/ 52 w 85"/>
                  <a:gd name="T21" fmla="*/ 90 h 121"/>
                  <a:gd name="T22" fmla="*/ 60 w 85"/>
                  <a:gd name="T23" fmla="*/ 95 h 121"/>
                  <a:gd name="T24" fmla="*/ 56 w 85"/>
                  <a:gd name="T25" fmla="*/ 102 h 121"/>
                  <a:gd name="T26" fmla="*/ 46 w 85"/>
                  <a:gd name="T27" fmla="*/ 111 h 121"/>
                  <a:gd name="T28" fmla="*/ 33 w 85"/>
                  <a:gd name="T29" fmla="*/ 112 h 121"/>
                  <a:gd name="T30" fmla="*/ 23 w 85"/>
                  <a:gd name="T31" fmla="*/ 110 h 121"/>
                  <a:gd name="T32" fmla="*/ 18 w 85"/>
                  <a:gd name="T33" fmla="*/ 112 h 121"/>
                  <a:gd name="T34" fmla="*/ 18 w 85"/>
                  <a:gd name="T35" fmla="*/ 117 h 121"/>
                  <a:gd name="T36" fmla="*/ 30 w 85"/>
                  <a:gd name="T37" fmla="*/ 121 h 121"/>
                  <a:gd name="T38" fmla="*/ 46 w 85"/>
                  <a:gd name="T39" fmla="*/ 121 h 121"/>
                  <a:gd name="T40" fmla="*/ 60 w 85"/>
                  <a:gd name="T41" fmla="*/ 117 h 121"/>
                  <a:gd name="T42" fmla="*/ 68 w 85"/>
                  <a:gd name="T43" fmla="*/ 112 h 121"/>
                  <a:gd name="T44" fmla="*/ 72 w 85"/>
                  <a:gd name="T45" fmla="*/ 105 h 121"/>
                  <a:gd name="T46" fmla="*/ 76 w 85"/>
                  <a:gd name="T47" fmla="*/ 96 h 121"/>
                  <a:gd name="T48" fmla="*/ 70 w 85"/>
                  <a:gd name="T49" fmla="*/ 89 h 121"/>
                  <a:gd name="T50" fmla="*/ 52 w 85"/>
                  <a:gd name="T51" fmla="*/ 84 h 121"/>
                  <a:gd name="T52" fmla="*/ 36 w 85"/>
                  <a:gd name="T53" fmla="*/ 79 h 121"/>
                  <a:gd name="T54" fmla="*/ 18 w 85"/>
                  <a:gd name="T55" fmla="*/ 71 h 121"/>
                  <a:gd name="T56" fmla="*/ 16 w 85"/>
                  <a:gd name="T57" fmla="*/ 64 h 121"/>
                  <a:gd name="T58" fmla="*/ 18 w 85"/>
                  <a:gd name="T59" fmla="*/ 51 h 121"/>
                  <a:gd name="T60" fmla="*/ 30 w 85"/>
                  <a:gd name="T61" fmla="*/ 36 h 121"/>
                  <a:gd name="T62" fmla="*/ 43 w 85"/>
                  <a:gd name="T63" fmla="*/ 27 h 121"/>
                  <a:gd name="T64" fmla="*/ 67 w 85"/>
                  <a:gd name="T65" fmla="*/ 20 h 121"/>
                  <a:gd name="T66" fmla="*/ 85 w 85"/>
                  <a:gd name="T67" fmla="*/ 17 h 121"/>
                  <a:gd name="T68" fmla="*/ 85 w 85"/>
                  <a:gd name="T69" fmla="*/ 9 h 121"/>
                  <a:gd name="T70" fmla="*/ 85 w 85"/>
                  <a:gd name="T71" fmla="*/ 4 h 12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5"/>
                  <a:gd name="T109" fmla="*/ 0 h 121"/>
                  <a:gd name="T110" fmla="*/ 85 w 85"/>
                  <a:gd name="T111" fmla="*/ 121 h 12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5" h="121">
                    <a:moveTo>
                      <a:pt x="85" y="4"/>
                    </a:moveTo>
                    <a:lnTo>
                      <a:pt x="76" y="0"/>
                    </a:lnTo>
                    <a:lnTo>
                      <a:pt x="56" y="1"/>
                    </a:lnTo>
                    <a:lnTo>
                      <a:pt x="38" y="12"/>
                    </a:lnTo>
                    <a:lnTo>
                      <a:pt x="15" y="36"/>
                    </a:lnTo>
                    <a:lnTo>
                      <a:pt x="1" y="55"/>
                    </a:lnTo>
                    <a:lnTo>
                      <a:pt x="0" y="61"/>
                    </a:lnTo>
                    <a:lnTo>
                      <a:pt x="7" y="74"/>
                    </a:lnTo>
                    <a:lnTo>
                      <a:pt x="21" y="80"/>
                    </a:lnTo>
                    <a:lnTo>
                      <a:pt x="38" y="86"/>
                    </a:lnTo>
                    <a:lnTo>
                      <a:pt x="52" y="90"/>
                    </a:lnTo>
                    <a:lnTo>
                      <a:pt x="60" y="95"/>
                    </a:lnTo>
                    <a:lnTo>
                      <a:pt x="56" y="102"/>
                    </a:lnTo>
                    <a:lnTo>
                      <a:pt x="46" y="111"/>
                    </a:lnTo>
                    <a:lnTo>
                      <a:pt x="33" y="112"/>
                    </a:lnTo>
                    <a:lnTo>
                      <a:pt x="23" y="110"/>
                    </a:lnTo>
                    <a:lnTo>
                      <a:pt x="18" y="112"/>
                    </a:lnTo>
                    <a:lnTo>
                      <a:pt x="18" y="117"/>
                    </a:lnTo>
                    <a:lnTo>
                      <a:pt x="30" y="121"/>
                    </a:lnTo>
                    <a:lnTo>
                      <a:pt x="46" y="121"/>
                    </a:lnTo>
                    <a:lnTo>
                      <a:pt x="60" y="117"/>
                    </a:lnTo>
                    <a:lnTo>
                      <a:pt x="68" y="112"/>
                    </a:lnTo>
                    <a:lnTo>
                      <a:pt x="72" y="105"/>
                    </a:lnTo>
                    <a:lnTo>
                      <a:pt x="76" y="96"/>
                    </a:lnTo>
                    <a:lnTo>
                      <a:pt x="70" y="89"/>
                    </a:lnTo>
                    <a:lnTo>
                      <a:pt x="52" y="84"/>
                    </a:lnTo>
                    <a:lnTo>
                      <a:pt x="36" y="79"/>
                    </a:lnTo>
                    <a:lnTo>
                      <a:pt x="18" y="71"/>
                    </a:lnTo>
                    <a:lnTo>
                      <a:pt x="16" y="64"/>
                    </a:lnTo>
                    <a:lnTo>
                      <a:pt x="18" y="51"/>
                    </a:lnTo>
                    <a:lnTo>
                      <a:pt x="30" y="36"/>
                    </a:lnTo>
                    <a:lnTo>
                      <a:pt x="43" y="27"/>
                    </a:lnTo>
                    <a:lnTo>
                      <a:pt x="67" y="20"/>
                    </a:lnTo>
                    <a:lnTo>
                      <a:pt x="85" y="17"/>
                    </a:lnTo>
                    <a:lnTo>
                      <a:pt x="85" y="9"/>
                    </a:lnTo>
                    <a:lnTo>
                      <a:pt x="85"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099" name="Freeform 242"/>
              <p:cNvSpPr>
                <a:spLocks/>
              </p:cNvSpPr>
              <p:nvPr/>
            </p:nvSpPr>
            <p:spPr bwMode="auto">
              <a:xfrm>
                <a:off x="1527" y="1886"/>
                <a:ext cx="0" cy="234"/>
              </a:xfrm>
              <a:custGeom>
                <a:avLst/>
                <a:gdLst>
                  <a:gd name="T0" fmla="*/ 69 w 79"/>
                  <a:gd name="T1" fmla="*/ 47 h 149"/>
                  <a:gd name="T2" fmla="*/ 60 w 79"/>
                  <a:gd name="T3" fmla="*/ 18 h 149"/>
                  <a:gd name="T4" fmla="*/ 52 w 79"/>
                  <a:gd name="T5" fmla="*/ 5 h 149"/>
                  <a:gd name="T6" fmla="*/ 32 w 79"/>
                  <a:gd name="T7" fmla="*/ 0 h 149"/>
                  <a:gd name="T8" fmla="*/ 13 w 79"/>
                  <a:gd name="T9" fmla="*/ 2 h 149"/>
                  <a:gd name="T10" fmla="*/ 4 w 79"/>
                  <a:gd name="T11" fmla="*/ 16 h 149"/>
                  <a:gd name="T12" fmla="*/ 7 w 79"/>
                  <a:gd name="T13" fmla="*/ 35 h 149"/>
                  <a:gd name="T14" fmla="*/ 10 w 79"/>
                  <a:gd name="T15" fmla="*/ 63 h 149"/>
                  <a:gd name="T16" fmla="*/ 10 w 79"/>
                  <a:gd name="T17" fmla="*/ 90 h 149"/>
                  <a:gd name="T18" fmla="*/ 4 w 79"/>
                  <a:gd name="T19" fmla="*/ 112 h 149"/>
                  <a:gd name="T20" fmla="*/ 0 w 79"/>
                  <a:gd name="T21" fmla="*/ 126 h 149"/>
                  <a:gd name="T22" fmla="*/ 3 w 79"/>
                  <a:gd name="T23" fmla="*/ 136 h 149"/>
                  <a:gd name="T24" fmla="*/ 13 w 79"/>
                  <a:gd name="T25" fmla="*/ 142 h 149"/>
                  <a:gd name="T26" fmla="*/ 23 w 79"/>
                  <a:gd name="T27" fmla="*/ 147 h 149"/>
                  <a:gd name="T28" fmla="*/ 35 w 79"/>
                  <a:gd name="T29" fmla="*/ 149 h 149"/>
                  <a:gd name="T30" fmla="*/ 50 w 79"/>
                  <a:gd name="T31" fmla="*/ 149 h 149"/>
                  <a:gd name="T32" fmla="*/ 67 w 79"/>
                  <a:gd name="T33" fmla="*/ 138 h 149"/>
                  <a:gd name="T34" fmla="*/ 79 w 79"/>
                  <a:gd name="T35" fmla="*/ 115 h 149"/>
                  <a:gd name="T36" fmla="*/ 78 w 79"/>
                  <a:gd name="T37" fmla="*/ 93 h 149"/>
                  <a:gd name="T38" fmla="*/ 70 w 79"/>
                  <a:gd name="T39" fmla="*/ 68 h 149"/>
                  <a:gd name="T40" fmla="*/ 69 w 79"/>
                  <a:gd name="T41" fmla="*/ 47 h 14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9"/>
                  <a:gd name="T64" fmla="*/ 0 h 149"/>
                  <a:gd name="T65" fmla="*/ 79 w 79"/>
                  <a:gd name="T66" fmla="*/ 149 h 14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9" h="149">
                    <a:moveTo>
                      <a:pt x="69" y="47"/>
                    </a:moveTo>
                    <a:lnTo>
                      <a:pt x="60" y="18"/>
                    </a:lnTo>
                    <a:lnTo>
                      <a:pt x="52" y="5"/>
                    </a:lnTo>
                    <a:lnTo>
                      <a:pt x="32" y="0"/>
                    </a:lnTo>
                    <a:lnTo>
                      <a:pt x="13" y="2"/>
                    </a:lnTo>
                    <a:lnTo>
                      <a:pt x="4" y="16"/>
                    </a:lnTo>
                    <a:lnTo>
                      <a:pt x="7" y="35"/>
                    </a:lnTo>
                    <a:lnTo>
                      <a:pt x="10" y="63"/>
                    </a:lnTo>
                    <a:lnTo>
                      <a:pt x="10" y="90"/>
                    </a:lnTo>
                    <a:lnTo>
                      <a:pt x="4" y="112"/>
                    </a:lnTo>
                    <a:lnTo>
                      <a:pt x="0" y="126"/>
                    </a:lnTo>
                    <a:lnTo>
                      <a:pt x="3" y="136"/>
                    </a:lnTo>
                    <a:lnTo>
                      <a:pt x="13" y="142"/>
                    </a:lnTo>
                    <a:lnTo>
                      <a:pt x="23" y="147"/>
                    </a:lnTo>
                    <a:lnTo>
                      <a:pt x="35" y="149"/>
                    </a:lnTo>
                    <a:lnTo>
                      <a:pt x="50" y="149"/>
                    </a:lnTo>
                    <a:lnTo>
                      <a:pt x="67" y="138"/>
                    </a:lnTo>
                    <a:lnTo>
                      <a:pt x="79" y="115"/>
                    </a:lnTo>
                    <a:lnTo>
                      <a:pt x="78" y="93"/>
                    </a:lnTo>
                    <a:lnTo>
                      <a:pt x="70" y="68"/>
                    </a:lnTo>
                    <a:lnTo>
                      <a:pt x="69" y="4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00" name="Freeform 243"/>
              <p:cNvSpPr>
                <a:spLocks/>
              </p:cNvSpPr>
              <p:nvPr/>
            </p:nvSpPr>
            <p:spPr bwMode="auto">
              <a:xfrm>
                <a:off x="1505" y="2007"/>
                <a:ext cx="0" cy="234"/>
              </a:xfrm>
              <a:custGeom>
                <a:avLst/>
                <a:gdLst>
                  <a:gd name="T0" fmla="*/ 56 w 60"/>
                  <a:gd name="T1" fmla="*/ 3 h 216"/>
                  <a:gd name="T2" fmla="*/ 41 w 60"/>
                  <a:gd name="T3" fmla="*/ 0 h 216"/>
                  <a:gd name="T4" fmla="*/ 32 w 60"/>
                  <a:gd name="T5" fmla="*/ 3 h 216"/>
                  <a:gd name="T6" fmla="*/ 29 w 60"/>
                  <a:gd name="T7" fmla="*/ 15 h 216"/>
                  <a:gd name="T8" fmla="*/ 32 w 60"/>
                  <a:gd name="T9" fmla="*/ 76 h 216"/>
                  <a:gd name="T10" fmla="*/ 32 w 60"/>
                  <a:gd name="T11" fmla="*/ 91 h 216"/>
                  <a:gd name="T12" fmla="*/ 26 w 60"/>
                  <a:gd name="T13" fmla="*/ 118 h 216"/>
                  <a:gd name="T14" fmla="*/ 25 w 60"/>
                  <a:gd name="T15" fmla="*/ 150 h 216"/>
                  <a:gd name="T16" fmla="*/ 29 w 60"/>
                  <a:gd name="T17" fmla="*/ 165 h 216"/>
                  <a:gd name="T18" fmla="*/ 25 w 60"/>
                  <a:gd name="T19" fmla="*/ 175 h 216"/>
                  <a:gd name="T20" fmla="*/ 6 w 60"/>
                  <a:gd name="T21" fmla="*/ 187 h 216"/>
                  <a:gd name="T22" fmla="*/ 0 w 60"/>
                  <a:gd name="T23" fmla="*/ 205 h 216"/>
                  <a:gd name="T24" fmla="*/ 0 w 60"/>
                  <a:gd name="T25" fmla="*/ 211 h 216"/>
                  <a:gd name="T26" fmla="*/ 15 w 60"/>
                  <a:gd name="T27" fmla="*/ 216 h 216"/>
                  <a:gd name="T28" fmla="*/ 19 w 60"/>
                  <a:gd name="T29" fmla="*/ 213 h 216"/>
                  <a:gd name="T30" fmla="*/ 20 w 60"/>
                  <a:gd name="T31" fmla="*/ 203 h 216"/>
                  <a:gd name="T32" fmla="*/ 25 w 60"/>
                  <a:gd name="T33" fmla="*/ 188 h 216"/>
                  <a:gd name="T34" fmla="*/ 31 w 60"/>
                  <a:gd name="T35" fmla="*/ 182 h 216"/>
                  <a:gd name="T36" fmla="*/ 39 w 60"/>
                  <a:gd name="T37" fmla="*/ 177 h 216"/>
                  <a:gd name="T38" fmla="*/ 45 w 60"/>
                  <a:gd name="T39" fmla="*/ 172 h 216"/>
                  <a:gd name="T40" fmla="*/ 47 w 60"/>
                  <a:gd name="T41" fmla="*/ 167 h 216"/>
                  <a:gd name="T42" fmla="*/ 42 w 60"/>
                  <a:gd name="T43" fmla="*/ 162 h 216"/>
                  <a:gd name="T44" fmla="*/ 39 w 60"/>
                  <a:gd name="T45" fmla="*/ 158 h 216"/>
                  <a:gd name="T46" fmla="*/ 35 w 60"/>
                  <a:gd name="T47" fmla="*/ 146 h 216"/>
                  <a:gd name="T48" fmla="*/ 39 w 60"/>
                  <a:gd name="T49" fmla="*/ 117 h 216"/>
                  <a:gd name="T50" fmla="*/ 47 w 60"/>
                  <a:gd name="T51" fmla="*/ 83 h 216"/>
                  <a:gd name="T52" fmla="*/ 56 w 60"/>
                  <a:gd name="T53" fmla="*/ 58 h 216"/>
                  <a:gd name="T54" fmla="*/ 60 w 60"/>
                  <a:gd name="T55" fmla="*/ 26 h 216"/>
                  <a:gd name="T56" fmla="*/ 56 w 60"/>
                  <a:gd name="T57" fmla="*/ 3 h 21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0"/>
                  <a:gd name="T88" fmla="*/ 0 h 216"/>
                  <a:gd name="T89" fmla="*/ 60 w 60"/>
                  <a:gd name="T90" fmla="*/ 216 h 21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0" h="216">
                    <a:moveTo>
                      <a:pt x="56" y="3"/>
                    </a:moveTo>
                    <a:lnTo>
                      <a:pt x="41" y="0"/>
                    </a:lnTo>
                    <a:lnTo>
                      <a:pt x="32" y="3"/>
                    </a:lnTo>
                    <a:lnTo>
                      <a:pt x="29" y="15"/>
                    </a:lnTo>
                    <a:lnTo>
                      <a:pt x="32" y="76"/>
                    </a:lnTo>
                    <a:lnTo>
                      <a:pt x="32" y="91"/>
                    </a:lnTo>
                    <a:lnTo>
                      <a:pt x="26" y="118"/>
                    </a:lnTo>
                    <a:lnTo>
                      <a:pt x="25" y="150"/>
                    </a:lnTo>
                    <a:lnTo>
                      <a:pt x="29" y="165"/>
                    </a:lnTo>
                    <a:lnTo>
                      <a:pt x="25" y="175"/>
                    </a:lnTo>
                    <a:lnTo>
                      <a:pt x="6" y="187"/>
                    </a:lnTo>
                    <a:lnTo>
                      <a:pt x="0" y="205"/>
                    </a:lnTo>
                    <a:lnTo>
                      <a:pt x="0" y="211"/>
                    </a:lnTo>
                    <a:lnTo>
                      <a:pt x="15" y="216"/>
                    </a:lnTo>
                    <a:lnTo>
                      <a:pt x="19" y="213"/>
                    </a:lnTo>
                    <a:lnTo>
                      <a:pt x="20" y="203"/>
                    </a:lnTo>
                    <a:lnTo>
                      <a:pt x="25" y="188"/>
                    </a:lnTo>
                    <a:lnTo>
                      <a:pt x="31" y="182"/>
                    </a:lnTo>
                    <a:lnTo>
                      <a:pt x="39" y="177"/>
                    </a:lnTo>
                    <a:lnTo>
                      <a:pt x="45" y="172"/>
                    </a:lnTo>
                    <a:lnTo>
                      <a:pt x="47" y="167"/>
                    </a:lnTo>
                    <a:lnTo>
                      <a:pt x="42" y="162"/>
                    </a:lnTo>
                    <a:lnTo>
                      <a:pt x="39" y="158"/>
                    </a:lnTo>
                    <a:lnTo>
                      <a:pt x="35" y="146"/>
                    </a:lnTo>
                    <a:lnTo>
                      <a:pt x="39" y="117"/>
                    </a:lnTo>
                    <a:lnTo>
                      <a:pt x="47" y="83"/>
                    </a:lnTo>
                    <a:lnTo>
                      <a:pt x="56" y="58"/>
                    </a:lnTo>
                    <a:lnTo>
                      <a:pt x="60" y="26"/>
                    </a:lnTo>
                    <a:lnTo>
                      <a:pt x="56"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01" name="Freeform 244"/>
              <p:cNvSpPr>
                <a:spLocks/>
              </p:cNvSpPr>
              <p:nvPr/>
            </p:nvSpPr>
            <p:spPr bwMode="auto">
              <a:xfrm>
                <a:off x="1569" y="2007"/>
                <a:ext cx="0" cy="234"/>
              </a:xfrm>
              <a:custGeom>
                <a:avLst/>
                <a:gdLst>
                  <a:gd name="T0" fmla="*/ 33 w 100"/>
                  <a:gd name="T1" fmla="*/ 26 h 182"/>
                  <a:gd name="T2" fmla="*/ 30 w 100"/>
                  <a:gd name="T3" fmla="*/ 8 h 182"/>
                  <a:gd name="T4" fmla="*/ 18 w 100"/>
                  <a:gd name="T5" fmla="*/ 0 h 182"/>
                  <a:gd name="T6" fmla="*/ 1 w 100"/>
                  <a:gd name="T7" fmla="*/ 1 h 182"/>
                  <a:gd name="T8" fmla="*/ 0 w 100"/>
                  <a:gd name="T9" fmla="*/ 8 h 182"/>
                  <a:gd name="T10" fmla="*/ 1 w 100"/>
                  <a:gd name="T11" fmla="*/ 25 h 182"/>
                  <a:gd name="T12" fmla="*/ 10 w 100"/>
                  <a:gd name="T13" fmla="*/ 52 h 182"/>
                  <a:gd name="T14" fmla="*/ 17 w 100"/>
                  <a:gd name="T15" fmla="*/ 71 h 182"/>
                  <a:gd name="T16" fmla="*/ 25 w 100"/>
                  <a:gd name="T17" fmla="*/ 97 h 182"/>
                  <a:gd name="T18" fmla="*/ 27 w 100"/>
                  <a:gd name="T19" fmla="*/ 118 h 182"/>
                  <a:gd name="T20" fmla="*/ 27 w 100"/>
                  <a:gd name="T21" fmla="*/ 137 h 182"/>
                  <a:gd name="T22" fmla="*/ 23 w 100"/>
                  <a:gd name="T23" fmla="*/ 150 h 182"/>
                  <a:gd name="T24" fmla="*/ 20 w 100"/>
                  <a:gd name="T25" fmla="*/ 156 h 182"/>
                  <a:gd name="T26" fmla="*/ 20 w 100"/>
                  <a:gd name="T27" fmla="*/ 160 h 182"/>
                  <a:gd name="T28" fmla="*/ 25 w 100"/>
                  <a:gd name="T29" fmla="*/ 166 h 182"/>
                  <a:gd name="T30" fmla="*/ 35 w 100"/>
                  <a:gd name="T31" fmla="*/ 168 h 182"/>
                  <a:gd name="T32" fmla="*/ 48 w 100"/>
                  <a:gd name="T33" fmla="*/ 168 h 182"/>
                  <a:gd name="T34" fmla="*/ 73 w 100"/>
                  <a:gd name="T35" fmla="*/ 175 h 182"/>
                  <a:gd name="T36" fmla="*/ 83 w 100"/>
                  <a:gd name="T37" fmla="*/ 182 h 182"/>
                  <a:gd name="T38" fmla="*/ 93 w 100"/>
                  <a:gd name="T39" fmla="*/ 177 h 182"/>
                  <a:gd name="T40" fmla="*/ 100 w 100"/>
                  <a:gd name="T41" fmla="*/ 166 h 182"/>
                  <a:gd name="T42" fmla="*/ 93 w 100"/>
                  <a:gd name="T43" fmla="*/ 162 h 182"/>
                  <a:gd name="T44" fmla="*/ 72 w 100"/>
                  <a:gd name="T45" fmla="*/ 160 h 182"/>
                  <a:gd name="T46" fmla="*/ 47 w 100"/>
                  <a:gd name="T47" fmla="*/ 160 h 182"/>
                  <a:gd name="T48" fmla="*/ 36 w 100"/>
                  <a:gd name="T49" fmla="*/ 158 h 182"/>
                  <a:gd name="T50" fmla="*/ 35 w 100"/>
                  <a:gd name="T51" fmla="*/ 151 h 182"/>
                  <a:gd name="T52" fmla="*/ 36 w 100"/>
                  <a:gd name="T53" fmla="*/ 138 h 182"/>
                  <a:gd name="T54" fmla="*/ 37 w 100"/>
                  <a:gd name="T55" fmla="*/ 118 h 182"/>
                  <a:gd name="T56" fmla="*/ 36 w 100"/>
                  <a:gd name="T57" fmla="*/ 95 h 182"/>
                  <a:gd name="T58" fmla="*/ 31 w 100"/>
                  <a:gd name="T59" fmla="*/ 62 h 182"/>
                  <a:gd name="T60" fmla="*/ 33 w 100"/>
                  <a:gd name="T61" fmla="*/ 35 h 182"/>
                  <a:gd name="T62" fmla="*/ 33 w 100"/>
                  <a:gd name="T63" fmla="*/ 26 h 18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0"/>
                  <a:gd name="T97" fmla="*/ 0 h 182"/>
                  <a:gd name="T98" fmla="*/ 100 w 100"/>
                  <a:gd name="T99" fmla="*/ 182 h 18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0" h="182">
                    <a:moveTo>
                      <a:pt x="33" y="26"/>
                    </a:moveTo>
                    <a:lnTo>
                      <a:pt x="30" y="8"/>
                    </a:lnTo>
                    <a:lnTo>
                      <a:pt x="18" y="0"/>
                    </a:lnTo>
                    <a:lnTo>
                      <a:pt x="1" y="1"/>
                    </a:lnTo>
                    <a:lnTo>
                      <a:pt x="0" y="8"/>
                    </a:lnTo>
                    <a:lnTo>
                      <a:pt x="1" y="25"/>
                    </a:lnTo>
                    <a:lnTo>
                      <a:pt x="10" y="52"/>
                    </a:lnTo>
                    <a:lnTo>
                      <a:pt x="17" y="71"/>
                    </a:lnTo>
                    <a:lnTo>
                      <a:pt x="25" y="97"/>
                    </a:lnTo>
                    <a:lnTo>
                      <a:pt x="27" y="118"/>
                    </a:lnTo>
                    <a:lnTo>
                      <a:pt x="27" y="137"/>
                    </a:lnTo>
                    <a:lnTo>
                      <a:pt x="23" y="150"/>
                    </a:lnTo>
                    <a:lnTo>
                      <a:pt x="20" y="156"/>
                    </a:lnTo>
                    <a:lnTo>
                      <a:pt x="20" y="160"/>
                    </a:lnTo>
                    <a:lnTo>
                      <a:pt x="25" y="166"/>
                    </a:lnTo>
                    <a:lnTo>
                      <a:pt x="35" y="168"/>
                    </a:lnTo>
                    <a:lnTo>
                      <a:pt x="48" y="168"/>
                    </a:lnTo>
                    <a:lnTo>
                      <a:pt x="73" y="175"/>
                    </a:lnTo>
                    <a:lnTo>
                      <a:pt x="83" y="182"/>
                    </a:lnTo>
                    <a:lnTo>
                      <a:pt x="93" y="177"/>
                    </a:lnTo>
                    <a:lnTo>
                      <a:pt x="100" y="166"/>
                    </a:lnTo>
                    <a:lnTo>
                      <a:pt x="93" y="162"/>
                    </a:lnTo>
                    <a:lnTo>
                      <a:pt x="72" y="160"/>
                    </a:lnTo>
                    <a:lnTo>
                      <a:pt x="47" y="160"/>
                    </a:lnTo>
                    <a:lnTo>
                      <a:pt x="36" y="158"/>
                    </a:lnTo>
                    <a:lnTo>
                      <a:pt x="35" y="151"/>
                    </a:lnTo>
                    <a:lnTo>
                      <a:pt x="36" y="138"/>
                    </a:lnTo>
                    <a:lnTo>
                      <a:pt x="37" y="118"/>
                    </a:lnTo>
                    <a:lnTo>
                      <a:pt x="36" y="95"/>
                    </a:lnTo>
                    <a:lnTo>
                      <a:pt x="31" y="62"/>
                    </a:lnTo>
                    <a:lnTo>
                      <a:pt x="33" y="35"/>
                    </a:lnTo>
                    <a:lnTo>
                      <a:pt x="33" y="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grpSp>
      </p:grpSp>
      <p:graphicFrame>
        <p:nvGraphicFramePr>
          <p:cNvPr id="2054" name="Object 245"/>
          <p:cNvGraphicFramePr>
            <a:graphicFrameLocks noChangeAspect="1"/>
          </p:cNvGraphicFramePr>
          <p:nvPr>
            <p:extLst/>
          </p:nvPr>
        </p:nvGraphicFramePr>
        <p:xfrm>
          <a:off x="1220391" y="1231109"/>
          <a:ext cx="167878" cy="271463"/>
        </p:xfrm>
        <a:graphic>
          <a:graphicData uri="http://schemas.openxmlformats.org/presentationml/2006/ole">
            <mc:AlternateContent xmlns:mc="http://schemas.openxmlformats.org/markup-compatibility/2006">
              <mc:Choice xmlns:v="urn:schemas-microsoft-com:vml" Requires="v">
                <p:oleObj spid="_x0000_s1457" name="Visio" r:id="rId21" imgW="757891" imgH="1477815" progId="Visio.Drawing.11">
                  <p:embed/>
                </p:oleObj>
              </mc:Choice>
              <mc:Fallback>
                <p:oleObj name="Visio" r:id="rId21" imgW="757891" imgH="1477815" progId="Visio.Drawing.11">
                  <p:embed/>
                  <p:pic>
                    <p:nvPicPr>
                      <p:cNvPr id="0" name=""/>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220391" y="1231109"/>
                        <a:ext cx="167878" cy="271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079" name="Line 246"/>
          <p:cNvSpPr>
            <a:spLocks noChangeShapeType="1"/>
          </p:cNvSpPr>
          <p:nvPr/>
        </p:nvSpPr>
        <p:spPr bwMode="auto">
          <a:xfrm flipV="1">
            <a:off x="848916" y="4579144"/>
            <a:ext cx="6048375" cy="34529"/>
          </a:xfrm>
          <a:prstGeom prst="line">
            <a:avLst/>
          </a:prstGeom>
          <a:noFill/>
          <a:ln w="6350">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945399" name="Text Box 247"/>
          <p:cNvSpPr txBox="1">
            <a:spLocks noChangeArrowheads="1"/>
          </p:cNvSpPr>
          <p:nvPr/>
        </p:nvSpPr>
        <p:spPr bwMode="auto">
          <a:xfrm>
            <a:off x="3607594" y="2622947"/>
            <a:ext cx="1404938" cy="473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r>
              <a:rPr lang="sv-SE" altLang="sv-SE" sz="825" b="1" i="0" dirty="0"/>
              <a:t>Human interaction with software systam</a:t>
            </a:r>
          </a:p>
          <a:p>
            <a:pPr eaLnBrk="1" hangingPunct="1"/>
            <a:r>
              <a:rPr lang="sv-SE" altLang="sv-SE" sz="825" i="0" dirty="0"/>
              <a:t>(in UML Use cases)</a:t>
            </a:r>
          </a:p>
        </p:txBody>
      </p:sp>
      <p:sp>
        <p:nvSpPr>
          <p:cNvPr id="248" name="Text Box 5"/>
          <p:cNvSpPr txBox="1">
            <a:spLocks noChangeArrowheads="1"/>
          </p:cNvSpPr>
          <p:nvPr/>
        </p:nvSpPr>
        <p:spPr bwMode="auto">
          <a:xfrm>
            <a:off x="5522119" y="1087041"/>
            <a:ext cx="1458516" cy="473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r>
              <a:rPr lang="sv-SE" altLang="sv-SE" sz="825" b="1" i="0" dirty="0"/>
              <a:t>Business process model  </a:t>
            </a:r>
            <a:r>
              <a:rPr lang="sv-SE" altLang="sv-SE" sz="825" i="0" dirty="0"/>
              <a:t>of business activities</a:t>
            </a:r>
          </a:p>
          <a:p>
            <a:pPr eaLnBrk="1" hangingPunct="1"/>
            <a:r>
              <a:rPr lang="sv-SE" altLang="sv-SE" sz="825" i="0" dirty="0"/>
              <a:t>(in UML Activity diagram)</a:t>
            </a:r>
          </a:p>
        </p:txBody>
      </p:sp>
      <p:grpSp>
        <p:nvGrpSpPr>
          <p:cNvPr id="2082" name="Group 6"/>
          <p:cNvGrpSpPr>
            <a:grpSpLocks/>
          </p:cNvGrpSpPr>
          <p:nvPr/>
        </p:nvGrpSpPr>
        <p:grpSpPr bwMode="auto">
          <a:xfrm>
            <a:off x="5630467" y="1609632"/>
            <a:ext cx="648890" cy="647700"/>
            <a:chOff x="3152" y="1480"/>
            <a:chExt cx="545" cy="544"/>
          </a:xfrm>
        </p:grpSpPr>
        <p:sp>
          <p:nvSpPr>
            <p:cNvPr id="2083" name="AutoShape 7"/>
            <p:cNvSpPr>
              <a:spLocks noChangeArrowheads="1"/>
            </p:cNvSpPr>
            <p:nvPr/>
          </p:nvSpPr>
          <p:spPr bwMode="auto">
            <a:xfrm>
              <a:off x="3152" y="1480"/>
              <a:ext cx="182" cy="91"/>
            </a:xfrm>
            <a:prstGeom prst="roundRect">
              <a:avLst>
                <a:gd name="adj" fmla="val 16667"/>
              </a:avLst>
            </a:prstGeom>
            <a:solidFill>
              <a:schemeClr val="bg1"/>
            </a:solidFill>
            <a:ln w="9525">
              <a:solidFill>
                <a:schemeClr val="tx1"/>
              </a:solidFill>
              <a:round/>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084" name="AutoShape 8"/>
            <p:cNvSpPr>
              <a:spLocks noChangeArrowheads="1"/>
            </p:cNvSpPr>
            <p:nvPr/>
          </p:nvSpPr>
          <p:spPr bwMode="auto">
            <a:xfrm>
              <a:off x="3515" y="1480"/>
              <a:ext cx="182" cy="91"/>
            </a:xfrm>
            <a:prstGeom prst="roundRect">
              <a:avLst>
                <a:gd name="adj" fmla="val 16667"/>
              </a:avLst>
            </a:prstGeom>
            <a:solidFill>
              <a:schemeClr val="bg1"/>
            </a:solidFill>
            <a:ln w="9525">
              <a:solidFill>
                <a:schemeClr val="tx1"/>
              </a:solidFill>
              <a:round/>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085" name="Line 9"/>
            <p:cNvSpPr>
              <a:spLocks noChangeShapeType="1"/>
            </p:cNvSpPr>
            <p:nvPr/>
          </p:nvSpPr>
          <p:spPr bwMode="auto">
            <a:xfrm>
              <a:off x="3243" y="1571"/>
              <a:ext cx="181" cy="136"/>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sv-SE" sz="1350"/>
            </a:p>
          </p:txBody>
        </p:sp>
        <p:sp>
          <p:nvSpPr>
            <p:cNvPr id="2086" name="Line 10"/>
            <p:cNvSpPr>
              <a:spLocks noChangeShapeType="1"/>
            </p:cNvSpPr>
            <p:nvPr/>
          </p:nvSpPr>
          <p:spPr bwMode="auto">
            <a:xfrm flipH="1">
              <a:off x="3424" y="1571"/>
              <a:ext cx="227" cy="136"/>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sv-SE" sz="1350"/>
            </a:p>
          </p:txBody>
        </p:sp>
        <p:sp>
          <p:nvSpPr>
            <p:cNvPr id="2087" name="Line 11"/>
            <p:cNvSpPr>
              <a:spLocks noChangeShapeType="1"/>
            </p:cNvSpPr>
            <p:nvPr/>
          </p:nvSpPr>
          <p:spPr bwMode="auto">
            <a:xfrm>
              <a:off x="3244" y="1707"/>
              <a:ext cx="36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2088" name="Line 12"/>
            <p:cNvSpPr>
              <a:spLocks noChangeShapeType="1"/>
            </p:cNvSpPr>
            <p:nvPr/>
          </p:nvSpPr>
          <p:spPr bwMode="auto">
            <a:xfrm>
              <a:off x="3424" y="1707"/>
              <a:ext cx="0" cy="226"/>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sv-SE" sz="1350"/>
            </a:p>
          </p:txBody>
        </p:sp>
        <p:sp>
          <p:nvSpPr>
            <p:cNvPr id="2089" name="AutoShape 13"/>
            <p:cNvSpPr>
              <a:spLocks noChangeArrowheads="1"/>
            </p:cNvSpPr>
            <p:nvPr/>
          </p:nvSpPr>
          <p:spPr bwMode="auto">
            <a:xfrm>
              <a:off x="3334" y="1933"/>
              <a:ext cx="182" cy="91"/>
            </a:xfrm>
            <a:prstGeom prst="roundRect">
              <a:avLst>
                <a:gd name="adj" fmla="val 16667"/>
              </a:avLst>
            </a:prstGeom>
            <a:solidFill>
              <a:schemeClr val="bg1"/>
            </a:solidFill>
            <a:ln w="9525">
              <a:solidFill>
                <a:schemeClr val="tx1"/>
              </a:solidFill>
              <a:round/>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grpSp>
      <p:grpSp>
        <p:nvGrpSpPr>
          <p:cNvPr id="334" name="Group 189"/>
          <p:cNvGrpSpPr>
            <a:grpSpLocks/>
          </p:cNvGrpSpPr>
          <p:nvPr/>
        </p:nvGrpSpPr>
        <p:grpSpPr bwMode="auto">
          <a:xfrm>
            <a:off x="1789211" y="1204549"/>
            <a:ext cx="230071" cy="321341"/>
            <a:chOff x="1459" y="1674"/>
            <a:chExt cx="210" cy="549"/>
          </a:xfrm>
        </p:grpSpPr>
        <p:grpSp>
          <p:nvGrpSpPr>
            <p:cNvPr id="335" name="Group 190"/>
            <p:cNvGrpSpPr>
              <a:grpSpLocks/>
            </p:cNvGrpSpPr>
            <p:nvPr/>
          </p:nvGrpSpPr>
          <p:grpSpPr bwMode="auto">
            <a:xfrm>
              <a:off x="1489" y="1674"/>
              <a:ext cx="115" cy="95"/>
              <a:chOff x="1489" y="1674"/>
              <a:chExt cx="115" cy="95"/>
            </a:xfrm>
          </p:grpSpPr>
          <p:sp>
            <p:nvSpPr>
              <p:cNvPr id="343" name="Freeform 191"/>
              <p:cNvSpPr>
                <a:spLocks/>
              </p:cNvSpPr>
              <p:nvPr/>
            </p:nvSpPr>
            <p:spPr bwMode="auto">
              <a:xfrm>
                <a:off x="1530" y="1712"/>
                <a:ext cx="37" cy="57"/>
              </a:xfrm>
              <a:custGeom>
                <a:avLst/>
                <a:gdLst>
                  <a:gd name="T0" fmla="*/ 12 w 37"/>
                  <a:gd name="T1" fmla="*/ 52 h 57"/>
                  <a:gd name="T2" fmla="*/ 12 w 37"/>
                  <a:gd name="T3" fmla="*/ 44 h 57"/>
                  <a:gd name="T4" fmla="*/ 10 w 37"/>
                  <a:gd name="T5" fmla="*/ 35 h 57"/>
                  <a:gd name="T6" fmla="*/ 6 w 37"/>
                  <a:gd name="T7" fmla="*/ 29 h 57"/>
                  <a:gd name="T8" fmla="*/ 0 w 37"/>
                  <a:gd name="T9" fmla="*/ 20 h 57"/>
                  <a:gd name="T10" fmla="*/ 0 w 37"/>
                  <a:gd name="T11" fmla="*/ 14 h 57"/>
                  <a:gd name="T12" fmla="*/ 5 w 37"/>
                  <a:gd name="T13" fmla="*/ 6 h 57"/>
                  <a:gd name="T14" fmla="*/ 11 w 37"/>
                  <a:gd name="T15" fmla="*/ 1 h 57"/>
                  <a:gd name="T16" fmla="*/ 19 w 37"/>
                  <a:gd name="T17" fmla="*/ 0 h 57"/>
                  <a:gd name="T18" fmla="*/ 25 w 37"/>
                  <a:gd name="T19" fmla="*/ 1 h 57"/>
                  <a:gd name="T20" fmla="*/ 29 w 37"/>
                  <a:gd name="T21" fmla="*/ 2 h 57"/>
                  <a:gd name="T22" fmla="*/ 35 w 37"/>
                  <a:gd name="T23" fmla="*/ 7 h 57"/>
                  <a:gd name="T24" fmla="*/ 37 w 37"/>
                  <a:gd name="T25" fmla="*/ 14 h 57"/>
                  <a:gd name="T26" fmla="*/ 37 w 37"/>
                  <a:gd name="T27" fmla="*/ 20 h 57"/>
                  <a:gd name="T28" fmla="*/ 32 w 37"/>
                  <a:gd name="T29" fmla="*/ 27 h 57"/>
                  <a:gd name="T30" fmla="*/ 26 w 37"/>
                  <a:gd name="T31" fmla="*/ 35 h 57"/>
                  <a:gd name="T32" fmla="*/ 25 w 37"/>
                  <a:gd name="T33" fmla="*/ 44 h 57"/>
                  <a:gd name="T34" fmla="*/ 25 w 37"/>
                  <a:gd name="T35" fmla="*/ 47 h 57"/>
                  <a:gd name="T36" fmla="*/ 22 w 37"/>
                  <a:gd name="T37" fmla="*/ 54 h 57"/>
                  <a:gd name="T38" fmla="*/ 19 w 37"/>
                  <a:gd name="T39" fmla="*/ 57 h 57"/>
                  <a:gd name="T40" fmla="*/ 12 w 37"/>
                  <a:gd name="T41" fmla="*/ 52 h 5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7"/>
                  <a:gd name="T64" fmla="*/ 0 h 57"/>
                  <a:gd name="T65" fmla="*/ 37 w 37"/>
                  <a:gd name="T66" fmla="*/ 57 h 5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7" h="57">
                    <a:moveTo>
                      <a:pt x="12" y="52"/>
                    </a:moveTo>
                    <a:lnTo>
                      <a:pt x="12" y="44"/>
                    </a:lnTo>
                    <a:lnTo>
                      <a:pt x="10" y="35"/>
                    </a:lnTo>
                    <a:lnTo>
                      <a:pt x="6" y="29"/>
                    </a:lnTo>
                    <a:lnTo>
                      <a:pt x="0" y="20"/>
                    </a:lnTo>
                    <a:lnTo>
                      <a:pt x="0" y="14"/>
                    </a:lnTo>
                    <a:lnTo>
                      <a:pt x="5" y="6"/>
                    </a:lnTo>
                    <a:lnTo>
                      <a:pt x="11" y="1"/>
                    </a:lnTo>
                    <a:lnTo>
                      <a:pt x="19" y="0"/>
                    </a:lnTo>
                    <a:lnTo>
                      <a:pt x="25" y="1"/>
                    </a:lnTo>
                    <a:lnTo>
                      <a:pt x="29" y="2"/>
                    </a:lnTo>
                    <a:lnTo>
                      <a:pt x="35" y="7"/>
                    </a:lnTo>
                    <a:lnTo>
                      <a:pt x="37" y="14"/>
                    </a:lnTo>
                    <a:lnTo>
                      <a:pt x="37" y="20"/>
                    </a:lnTo>
                    <a:lnTo>
                      <a:pt x="32" y="27"/>
                    </a:lnTo>
                    <a:lnTo>
                      <a:pt x="26" y="35"/>
                    </a:lnTo>
                    <a:lnTo>
                      <a:pt x="25" y="44"/>
                    </a:lnTo>
                    <a:lnTo>
                      <a:pt x="25" y="47"/>
                    </a:lnTo>
                    <a:lnTo>
                      <a:pt x="22" y="54"/>
                    </a:lnTo>
                    <a:lnTo>
                      <a:pt x="19" y="57"/>
                    </a:lnTo>
                    <a:lnTo>
                      <a:pt x="12" y="52"/>
                    </a:lnTo>
                    <a:close/>
                  </a:path>
                </a:pathLst>
              </a:custGeom>
              <a:solidFill>
                <a:srgbClr val="FFFF00"/>
              </a:solidFill>
              <a:ln w="4763">
                <a:solidFill>
                  <a:srgbClr val="000000"/>
                </a:solidFill>
                <a:round/>
                <a:headEnd/>
                <a:tailEnd/>
              </a:ln>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344" name="Freeform 192"/>
              <p:cNvSpPr>
                <a:spLocks/>
              </p:cNvSpPr>
              <p:nvPr/>
            </p:nvSpPr>
            <p:spPr bwMode="auto">
              <a:xfrm>
                <a:off x="1489" y="1708"/>
                <a:ext cx="28" cy="11"/>
              </a:xfrm>
              <a:custGeom>
                <a:avLst/>
                <a:gdLst>
                  <a:gd name="T0" fmla="*/ 28 w 28"/>
                  <a:gd name="T1" fmla="*/ 11 h 11"/>
                  <a:gd name="T2" fmla="*/ 3 w 28"/>
                  <a:gd name="T3" fmla="*/ 8 h 11"/>
                  <a:gd name="T4" fmla="*/ 0 w 28"/>
                  <a:gd name="T5" fmla="*/ 4 h 11"/>
                  <a:gd name="T6" fmla="*/ 2 w 28"/>
                  <a:gd name="T7" fmla="*/ 0 h 11"/>
                  <a:gd name="T8" fmla="*/ 7 w 28"/>
                  <a:gd name="T9" fmla="*/ 0 h 11"/>
                  <a:gd name="T10" fmla="*/ 28 w 28"/>
                  <a:gd name="T11" fmla="*/ 11 h 11"/>
                  <a:gd name="T12" fmla="*/ 0 60000 65536"/>
                  <a:gd name="T13" fmla="*/ 0 60000 65536"/>
                  <a:gd name="T14" fmla="*/ 0 60000 65536"/>
                  <a:gd name="T15" fmla="*/ 0 60000 65536"/>
                  <a:gd name="T16" fmla="*/ 0 60000 65536"/>
                  <a:gd name="T17" fmla="*/ 0 60000 65536"/>
                  <a:gd name="T18" fmla="*/ 0 w 28"/>
                  <a:gd name="T19" fmla="*/ 0 h 11"/>
                  <a:gd name="T20" fmla="*/ 28 w 28"/>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28" h="11">
                    <a:moveTo>
                      <a:pt x="28" y="11"/>
                    </a:moveTo>
                    <a:lnTo>
                      <a:pt x="3" y="8"/>
                    </a:lnTo>
                    <a:lnTo>
                      <a:pt x="0" y="4"/>
                    </a:lnTo>
                    <a:lnTo>
                      <a:pt x="2" y="0"/>
                    </a:lnTo>
                    <a:lnTo>
                      <a:pt x="7" y="0"/>
                    </a:lnTo>
                    <a:lnTo>
                      <a:pt x="28"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345" name="Freeform 193"/>
              <p:cNvSpPr>
                <a:spLocks/>
              </p:cNvSpPr>
              <p:nvPr/>
            </p:nvSpPr>
            <p:spPr bwMode="auto">
              <a:xfrm>
                <a:off x="1517" y="1678"/>
                <a:ext cx="13" cy="19"/>
              </a:xfrm>
              <a:custGeom>
                <a:avLst/>
                <a:gdLst>
                  <a:gd name="T0" fmla="*/ 13 w 13"/>
                  <a:gd name="T1" fmla="*/ 19 h 19"/>
                  <a:gd name="T2" fmla="*/ 0 w 13"/>
                  <a:gd name="T3" fmla="*/ 6 h 19"/>
                  <a:gd name="T4" fmla="*/ 2 w 13"/>
                  <a:gd name="T5" fmla="*/ 3 h 19"/>
                  <a:gd name="T6" fmla="*/ 7 w 13"/>
                  <a:gd name="T7" fmla="*/ 0 h 19"/>
                  <a:gd name="T8" fmla="*/ 10 w 13"/>
                  <a:gd name="T9" fmla="*/ 4 h 19"/>
                  <a:gd name="T10" fmla="*/ 13 w 13"/>
                  <a:gd name="T11" fmla="*/ 19 h 19"/>
                  <a:gd name="T12" fmla="*/ 0 60000 65536"/>
                  <a:gd name="T13" fmla="*/ 0 60000 65536"/>
                  <a:gd name="T14" fmla="*/ 0 60000 65536"/>
                  <a:gd name="T15" fmla="*/ 0 60000 65536"/>
                  <a:gd name="T16" fmla="*/ 0 60000 65536"/>
                  <a:gd name="T17" fmla="*/ 0 60000 65536"/>
                  <a:gd name="T18" fmla="*/ 0 w 13"/>
                  <a:gd name="T19" fmla="*/ 0 h 19"/>
                  <a:gd name="T20" fmla="*/ 13 w 13"/>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13" h="19">
                    <a:moveTo>
                      <a:pt x="13" y="19"/>
                    </a:moveTo>
                    <a:lnTo>
                      <a:pt x="0" y="6"/>
                    </a:lnTo>
                    <a:lnTo>
                      <a:pt x="2" y="3"/>
                    </a:lnTo>
                    <a:lnTo>
                      <a:pt x="7" y="0"/>
                    </a:lnTo>
                    <a:lnTo>
                      <a:pt x="10" y="4"/>
                    </a:lnTo>
                    <a:lnTo>
                      <a:pt x="13" y="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346" name="Freeform 194"/>
              <p:cNvSpPr>
                <a:spLocks/>
              </p:cNvSpPr>
              <p:nvPr/>
            </p:nvSpPr>
            <p:spPr bwMode="auto">
              <a:xfrm>
                <a:off x="1557" y="1674"/>
                <a:ext cx="10" cy="22"/>
              </a:xfrm>
              <a:custGeom>
                <a:avLst/>
                <a:gdLst>
                  <a:gd name="T0" fmla="*/ 2 w 10"/>
                  <a:gd name="T1" fmla="*/ 22 h 22"/>
                  <a:gd name="T2" fmla="*/ 0 w 10"/>
                  <a:gd name="T3" fmla="*/ 5 h 22"/>
                  <a:gd name="T4" fmla="*/ 5 w 10"/>
                  <a:gd name="T5" fmla="*/ 0 h 22"/>
                  <a:gd name="T6" fmla="*/ 10 w 10"/>
                  <a:gd name="T7" fmla="*/ 2 h 22"/>
                  <a:gd name="T8" fmla="*/ 9 w 10"/>
                  <a:gd name="T9" fmla="*/ 7 h 22"/>
                  <a:gd name="T10" fmla="*/ 2 w 10"/>
                  <a:gd name="T11" fmla="*/ 22 h 22"/>
                  <a:gd name="T12" fmla="*/ 0 60000 65536"/>
                  <a:gd name="T13" fmla="*/ 0 60000 65536"/>
                  <a:gd name="T14" fmla="*/ 0 60000 65536"/>
                  <a:gd name="T15" fmla="*/ 0 60000 65536"/>
                  <a:gd name="T16" fmla="*/ 0 60000 65536"/>
                  <a:gd name="T17" fmla="*/ 0 60000 65536"/>
                  <a:gd name="T18" fmla="*/ 0 w 10"/>
                  <a:gd name="T19" fmla="*/ 0 h 22"/>
                  <a:gd name="T20" fmla="*/ 10 w 10"/>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10" h="22">
                    <a:moveTo>
                      <a:pt x="2" y="22"/>
                    </a:moveTo>
                    <a:lnTo>
                      <a:pt x="0" y="5"/>
                    </a:lnTo>
                    <a:lnTo>
                      <a:pt x="5" y="0"/>
                    </a:lnTo>
                    <a:lnTo>
                      <a:pt x="10" y="2"/>
                    </a:lnTo>
                    <a:lnTo>
                      <a:pt x="9" y="7"/>
                    </a:lnTo>
                    <a:lnTo>
                      <a:pt x="2"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347" name="Freeform 195"/>
              <p:cNvSpPr>
                <a:spLocks/>
              </p:cNvSpPr>
              <p:nvPr/>
            </p:nvSpPr>
            <p:spPr bwMode="auto">
              <a:xfrm>
                <a:off x="1577" y="1691"/>
                <a:ext cx="27" cy="13"/>
              </a:xfrm>
              <a:custGeom>
                <a:avLst/>
                <a:gdLst>
                  <a:gd name="T0" fmla="*/ 0 w 27"/>
                  <a:gd name="T1" fmla="*/ 13 h 13"/>
                  <a:gd name="T2" fmla="*/ 19 w 27"/>
                  <a:gd name="T3" fmla="*/ 0 h 13"/>
                  <a:gd name="T4" fmla="*/ 27 w 27"/>
                  <a:gd name="T5" fmla="*/ 3 h 13"/>
                  <a:gd name="T6" fmla="*/ 27 w 27"/>
                  <a:gd name="T7" fmla="*/ 7 h 13"/>
                  <a:gd name="T8" fmla="*/ 22 w 27"/>
                  <a:gd name="T9" fmla="*/ 10 h 13"/>
                  <a:gd name="T10" fmla="*/ 0 w 27"/>
                  <a:gd name="T11" fmla="*/ 13 h 13"/>
                  <a:gd name="T12" fmla="*/ 0 60000 65536"/>
                  <a:gd name="T13" fmla="*/ 0 60000 65536"/>
                  <a:gd name="T14" fmla="*/ 0 60000 65536"/>
                  <a:gd name="T15" fmla="*/ 0 60000 65536"/>
                  <a:gd name="T16" fmla="*/ 0 60000 65536"/>
                  <a:gd name="T17" fmla="*/ 0 60000 65536"/>
                  <a:gd name="T18" fmla="*/ 0 w 27"/>
                  <a:gd name="T19" fmla="*/ 0 h 13"/>
                  <a:gd name="T20" fmla="*/ 27 w 27"/>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27" h="13">
                    <a:moveTo>
                      <a:pt x="0" y="13"/>
                    </a:moveTo>
                    <a:lnTo>
                      <a:pt x="19" y="0"/>
                    </a:lnTo>
                    <a:lnTo>
                      <a:pt x="27" y="3"/>
                    </a:lnTo>
                    <a:lnTo>
                      <a:pt x="27" y="7"/>
                    </a:lnTo>
                    <a:lnTo>
                      <a:pt x="22" y="10"/>
                    </a:lnTo>
                    <a:lnTo>
                      <a:pt x="0"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grpSp>
        <p:grpSp>
          <p:nvGrpSpPr>
            <p:cNvPr id="336" name="Group 196"/>
            <p:cNvGrpSpPr>
              <a:grpSpLocks/>
            </p:cNvGrpSpPr>
            <p:nvPr/>
          </p:nvGrpSpPr>
          <p:grpSpPr bwMode="auto">
            <a:xfrm>
              <a:off x="1459" y="1706"/>
              <a:ext cx="210" cy="517"/>
              <a:chOff x="1459" y="1706"/>
              <a:chExt cx="210" cy="517"/>
            </a:xfrm>
          </p:grpSpPr>
          <p:sp>
            <p:nvSpPr>
              <p:cNvPr id="337" name="Freeform 197"/>
              <p:cNvSpPr>
                <a:spLocks/>
              </p:cNvSpPr>
              <p:nvPr/>
            </p:nvSpPr>
            <p:spPr bwMode="auto">
              <a:xfrm>
                <a:off x="1496" y="1792"/>
                <a:ext cx="106" cy="90"/>
              </a:xfrm>
              <a:custGeom>
                <a:avLst/>
                <a:gdLst>
                  <a:gd name="T0" fmla="*/ 70 w 106"/>
                  <a:gd name="T1" fmla="*/ 25 h 90"/>
                  <a:gd name="T2" fmla="*/ 56 w 106"/>
                  <a:gd name="T3" fmla="*/ 9 h 90"/>
                  <a:gd name="T4" fmla="*/ 44 w 106"/>
                  <a:gd name="T5" fmla="*/ 0 h 90"/>
                  <a:gd name="T6" fmla="*/ 28 w 106"/>
                  <a:gd name="T7" fmla="*/ 0 h 90"/>
                  <a:gd name="T8" fmla="*/ 10 w 106"/>
                  <a:gd name="T9" fmla="*/ 5 h 90"/>
                  <a:gd name="T10" fmla="*/ 3 w 106"/>
                  <a:gd name="T11" fmla="*/ 15 h 90"/>
                  <a:gd name="T12" fmla="*/ 0 w 106"/>
                  <a:gd name="T13" fmla="*/ 29 h 90"/>
                  <a:gd name="T14" fmla="*/ 3 w 106"/>
                  <a:gd name="T15" fmla="*/ 47 h 90"/>
                  <a:gd name="T16" fmla="*/ 14 w 106"/>
                  <a:gd name="T17" fmla="*/ 67 h 90"/>
                  <a:gd name="T18" fmla="*/ 31 w 106"/>
                  <a:gd name="T19" fmla="*/ 80 h 90"/>
                  <a:gd name="T20" fmla="*/ 45 w 106"/>
                  <a:gd name="T21" fmla="*/ 87 h 90"/>
                  <a:gd name="T22" fmla="*/ 61 w 106"/>
                  <a:gd name="T23" fmla="*/ 90 h 90"/>
                  <a:gd name="T24" fmla="*/ 71 w 106"/>
                  <a:gd name="T25" fmla="*/ 86 h 90"/>
                  <a:gd name="T26" fmla="*/ 79 w 106"/>
                  <a:gd name="T27" fmla="*/ 80 h 90"/>
                  <a:gd name="T28" fmla="*/ 83 w 106"/>
                  <a:gd name="T29" fmla="*/ 67 h 90"/>
                  <a:gd name="T30" fmla="*/ 81 w 106"/>
                  <a:gd name="T31" fmla="*/ 52 h 90"/>
                  <a:gd name="T32" fmla="*/ 78 w 106"/>
                  <a:gd name="T33" fmla="*/ 39 h 90"/>
                  <a:gd name="T34" fmla="*/ 103 w 106"/>
                  <a:gd name="T35" fmla="*/ 25 h 90"/>
                  <a:gd name="T36" fmla="*/ 106 w 106"/>
                  <a:gd name="T37" fmla="*/ 20 h 90"/>
                  <a:gd name="T38" fmla="*/ 103 w 106"/>
                  <a:gd name="T39" fmla="*/ 17 h 90"/>
                  <a:gd name="T40" fmla="*/ 74 w 106"/>
                  <a:gd name="T41" fmla="*/ 32 h 90"/>
                  <a:gd name="T42" fmla="*/ 70 w 106"/>
                  <a:gd name="T43" fmla="*/ 25 h 9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90"/>
                  <a:gd name="T68" fmla="*/ 106 w 106"/>
                  <a:gd name="T69" fmla="*/ 90 h 9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90">
                    <a:moveTo>
                      <a:pt x="70" y="25"/>
                    </a:moveTo>
                    <a:lnTo>
                      <a:pt x="56" y="9"/>
                    </a:lnTo>
                    <a:lnTo>
                      <a:pt x="44" y="0"/>
                    </a:lnTo>
                    <a:lnTo>
                      <a:pt x="28" y="0"/>
                    </a:lnTo>
                    <a:lnTo>
                      <a:pt x="10" y="5"/>
                    </a:lnTo>
                    <a:lnTo>
                      <a:pt x="3" y="15"/>
                    </a:lnTo>
                    <a:lnTo>
                      <a:pt x="0" y="29"/>
                    </a:lnTo>
                    <a:lnTo>
                      <a:pt x="3" y="47"/>
                    </a:lnTo>
                    <a:lnTo>
                      <a:pt x="14" y="67"/>
                    </a:lnTo>
                    <a:lnTo>
                      <a:pt x="31" y="80"/>
                    </a:lnTo>
                    <a:lnTo>
                      <a:pt x="45" y="87"/>
                    </a:lnTo>
                    <a:lnTo>
                      <a:pt x="61" y="90"/>
                    </a:lnTo>
                    <a:lnTo>
                      <a:pt x="71" y="86"/>
                    </a:lnTo>
                    <a:lnTo>
                      <a:pt x="79" y="80"/>
                    </a:lnTo>
                    <a:lnTo>
                      <a:pt x="83" y="67"/>
                    </a:lnTo>
                    <a:lnTo>
                      <a:pt x="81" y="52"/>
                    </a:lnTo>
                    <a:lnTo>
                      <a:pt x="78" y="39"/>
                    </a:lnTo>
                    <a:lnTo>
                      <a:pt x="103" y="25"/>
                    </a:lnTo>
                    <a:lnTo>
                      <a:pt x="106" y="20"/>
                    </a:lnTo>
                    <a:lnTo>
                      <a:pt x="103" y="17"/>
                    </a:lnTo>
                    <a:lnTo>
                      <a:pt x="74" y="32"/>
                    </a:lnTo>
                    <a:lnTo>
                      <a:pt x="70"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338" name="Freeform 198"/>
              <p:cNvSpPr>
                <a:spLocks/>
              </p:cNvSpPr>
              <p:nvPr/>
            </p:nvSpPr>
            <p:spPr bwMode="auto">
              <a:xfrm>
                <a:off x="1572" y="1706"/>
                <a:ext cx="93" cy="202"/>
              </a:xfrm>
              <a:custGeom>
                <a:avLst/>
                <a:gdLst>
                  <a:gd name="T0" fmla="*/ 25 w 93"/>
                  <a:gd name="T1" fmla="*/ 170 h 202"/>
                  <a:gd name="T2" fmla="*/ 9 w 93"/>
                  <a:gd name="T3" fmla="*/ 182 h 202"/>
                  <a:gd name="T4" fmla="*/ 4 w 93"/>
                  <a:gd name="T5" fmla="*/ 185 h 202"/>
                  <a:gd name="T6" fmla="*/ 0 w 93"/>
                  <a:gd name="T7" fmla="*/ 193 h 202"/>
                  <a:gd name="T8" fmla="*/ 5 w 93"/>
                  <a:gd name="T9" fmla="*/ 201 h 202"/>
                  <a:gd name="T10" fmla="*/ 10 w 93"/>
                  <a:gd name="T11" fmla="*/ 202 h 202"/>
                  <a:gd name="T12" fmla="*/ 25 w 93"/>
                  <a:gd name="T13" fmla="*/ 197 h 202"/>
                  <a:gd name="T14" fmla="*/ 49 w 93"/>
                  <a:gd name="T15" fmla="*/ 182 h 202"/>
                  <a:gd name="T16" fmla="*/ 70 w 93"/>
                  <a:gd name="T17" fmla="*/ 162 h 202"/>
                  <a:gd name="T18" fmla="*/ 92 w 93"/>
                  <a:gd name="T19" fmla="*/ 141 h 202"/>
                  <a:gd name="T20" fmla="*/ 93 w 93"/>
                  <a:gd name="T21" fmla="*/ 132 h 202"/>
                  <a:gd name="T22" fmla="*/ 93 w 93"/>
                  <a:gd name="T23" fmla="*/ 107 h 202"/>
                  <a:gd name="T24" fmla="*/ 87 w 93"/>
                  <a:gd name="T25" fmla="*/ 68 h 202"/>
                  <a:gd name="T26" fmla="*/ 90 w 93"/>
                  <a:gd name="T27" fmla="*/ 46 h 202"/>
                  <a:gd name="T28" fmla="*/ 93 w 93"/>
                  <a:gd name="T29" fmla="*/ 37 h 202"/>
                  <a:gd name="T30" fmla="*/ 89 w 93"/>
                  <a:gd name="T31" fmla="*/ 33 h 202"/>
                  <a:gd name="T32" fmla="*/ 80 w 93"/>
                  <a:gd name="T33" fmla="*/ 28 h 202"/>
                  <a:gd name="T34" fmla="*/ 73 w 93"/>
                  <a:gd name="T35" fmla="*/ 26 h 202"/>
                  <a:gd name="T36" fmla="*/ 78 w 93"/>
                  <a:gd name="T37" fmla="*/ 3 h 202"/>
                  <a:gd name="T38" fmla="*/ 75 w 93"/>
                  <a:gd name="T39" fmla="*/ 0 h 202"/>
                  <a:gd name="T40" fmla="*/ 70 w 93"/>
                  <a:gd name="T41" fmla="*/ 1 h 202"/>
                  <a:gd name="T42" fmla="*/ 68 w 93"/>
                  <a:gd name="T43" fmla="*/ 27 h 202"/>
                  <a:gd name="T44" fmla="*/ 64 w 93"/>
                  <a:gd name="T45" fmla="*/ 35 h 202"/>
                  <a:gd name="T46" fmla="*/ 63 w 93"/>
                  <a:gd name="T47" fmla="*/ 38 h 202"/>
                  <a:gd name="T48" fmla="*/ 53 w 93"/>
                  <a:gd name="T49" fmla="*/ 35 h 202"/>
                  <a:gd name="T50" fmla="*/ 45 w 93"/>
                  <a:gd name="T51" fmla="*/ 35 h 202"/>
                  <a:gd name="T52" fmla="*/ 45 w 93"/>
                  <a:gd name="T53" fmla="*/ 40 h 202"/>
                  <a:gd name="T54" fmla="*/ 50 w 93"/>
                  <a:gd name="T55" fmla="*/ 43 h 202"/>
                  <a:gd name="T56" fmla="*/ 60 w 93"/>
                  <a:gd name="T57" fmla="*/ 43 h 202"/>
                  <a:gd name="T58" fmla="*/ 65 w 93"/>
                  <a:gd name="T59" fmla="*/ 47 h 202"/>
                  <a:gd name="T60" fmla="*/ 70 w 93"/>
                  <a:gd name="T61" fmla="*/ 55 h 202"/>
                  <a:gd name="T62" fmla="*/ 77 w 93"/>
                  <a:gd name="T63" fmla="*/ 67 h 202"/>
                  <a:gd name="T64" fmla="*/ 80 w 93"/>
                  <a:gd name="T65" fmla="*/ 92 h 202"/>
                  <a:gd name="T66" fmla="*/ 80 w 93"/>
                  <a:gd name="T67" fmla="*/ 115 h 202"/>
                  <a:gd name="T68" fmla="*/ 78 w 93"/>
                  <a:gd name="T69" fmla="*/ 133 h 202"/>
                  <a:gd name="T70" fmla="*/ 72 w 93"/>
                  <a:gd name="T71" fmla="*/ 141 h 202"/>
                  <a:gd name="T72" fmla="*/ 54 w 93"/>
                  <a:gd name="T73" fmla="*/ 152 h 202"/>
                  <a:gd name="T74" fmla="*/ 34 w 93"/>
                  <a:gd name="T75" fmla="*/ 162 h 202"/>
                  <a:gd name="T76" fmla="*/ 25 w 93"/>
                  <a:gd name="T77" fmla="*/ 170 h 20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3"/>
                  <a:gd name="T118" fmla="*/ 0 h 202"/>
                  <a:gd name="T119" fmla="*/ 93 w 93"/>
                  <a:gd name="T120" fmla="*/ 202 h 20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3" h="202">
                    <a:moveTo>
                      <a:pt x="25" y="170"/>
                    </a:moveTo>
                    <a:lnTo>
                      <a:pt x="9" y="182"/>
                    </a:lnTo>
                    <a:lnTo>
                      <a:pt x="4" y="185"/>
                    </a:lnTo>
                    <a:lnTo>
                      <a:pt x="0" y="193"/>
                    </a:lnTo>
                    <a:lnTo>
                      <a:pt x="5" y="201"/>
                    </a:lnTo>
                    <a:lnTo>
                      <a:pt x="10" y="202"/>
                    </a:lnTo>
                    <a:lnTo>
                      <a:pt x="25" y="197"/>
                    </a:lnTo>
                    <a:lnTo>
                      <a:pt x="49" y="182"/>
                    </a:lnTo>
                    <a:lnTo>
                      <a:pt x="70" y="162"/>
                    </a:lnTo>
                    <a:lnTo>
                      <a:pt x="92" y="141"/>
                    </a:lnTo>
                    <a:lnTo>
                      <a:pt x="93" y="132"/>
                    </a:lnTo>
                    <a:lnTo>
                      <a:pt x="93" y="107"/>
                    </a:lnTo>
                    <a:lnTo>
                      <a:pt x="87" y="68"/>
                    </a:lnTo>
                    <a:lnTo>
                      <a:pt x="90" y="46"/>
                    </a:lnTo>
                    <a:lnTo>
                      <a:pt x="93" y="37"/>
                    </a:lnTo>
                    <a:lnTo>
                      <a:pt x="89" y="33"/>
                    </a:lnTo>
                    <a:lnTo>
                      <a:pt x="80" y="28"/>
                    </a:lnTo>
                    <a:lnTo>
                      <a:pt x="73" y="26"/>
                    </a:lnTo>
                    <a:lnTo>
                      <a:pt x="78" y="3"/>
                    </a:lnTo>
                    <a:lnTo>
                      <a:pt x="75" y="0"/>
                    </a:lnTo>
                    <a:lnTo>
                      <a:pt x="70" y="1"/>
                    </a:lnTo>
                    <a:lnTo>
                      <a:pt x="68" y="27"/>
                    </a:lnTo>
                    <a:lnTo>
                      <a:pt x="64" y="35"/>
                    </a:lnTo>
                    <a:lnTo>
                      <a:pt x="63" y="38"/>
                    </a:lnTo>
                    <a:lnTo>
                      <a:pt x="53" y="35"/>
                    </a:lnTo>
                    <a:lnTo>
                      <a:pt x="45" y="35"/>
                    </a:lnTo>
                    <a:lnTo>
                      <a:pt x="45" y="40"/>
                    </a:lnTo>
                    <a:lnTo>
                      <a:pt x="50" y="43"/>
                    </a:lnTo>
                    <a:lnTo>
                      <a:pt x="60" y="43"/>
                    </a:lnTo>
                    <a:lnTo>
                      <a:pt x="65" y="47"/>
                    </a:lnTo>
                    <a:lnTo>
                      <a:pt x="70" y="55"/>
                    </a:lnTo>
                    <a:lnTo>
                      <a:pt x="77" y="67"/>
                    </a:lnTo>
                    <a:lnTo>
                      <a:pt x="80" y="92"/>
                    </a:lnTo>
                    <a:lnTo>
                      <a:pt x="80" y="115"/>
                    </a:lnTo>
                    <a:lnTo>
                      <a:pt x="78" y="133"/>
                    </a:lnTo>
                    <a:lnTo>
                      <a:pt x="72" y="141"/>
                    </a:lnTo>
                    <a:lnTo>
                      <a:pt x="54" y="152"/>
                    </a:lnTo>
                    <a:lnTo>
                      <a:pt x="34" y="162"/>
                    </a:lnTo>
                    <a:lnTo>
                      <a:pt x="25" y="17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339" name="Freeform 199"/>
              <p:cNvSpPr>
                <a:spLocks/>
              </p:cNvSpPr>
              <p:nvPr/>
            </p:nvSpPr>
            <p:spPr bwMode="auto">
              <a:xfrm>
                <a:off x="1459" y="1892"/>
                <a:ext cx="85" cy="121"/>
              </a:xfrm>
              <a:custGeom>
                <a:avLst/>
                <a:gdLst>
                  <a:gd name="T0" fmla="*/ 85 w 85"/>
                  <a:gd name="T1" fmla="*/ 4 h 121"/>
                  <a:gd name="T2" fmla="*/ 76 w 85"/>
                  <a:gd name="T3" fmla="*/ 0 h 121"/>
                  <a:gd name="T4" fmla="*/ 56 w 85"/>
                  <a:gd name="T5" fmla="*/ 1 h 121"/>
                  <a:gd name="T6" fmla="*/ 38 w 85"/>
                  <a:gd name="T7" fmla="*/ 12 h 121"/>
                  <a:gd name="T8" fmla="*/ 15 w 85"/>
                  <a:gd name="T9" fmla="*/ 36 h 121"/>
                  <a:gd name="T10" fmla="*/ 1 w 85"/>
                  <a:gd name="T11" fmla="*/ 55 h 121"/>
                  <a:gd name="T12" fmla="*/ 0 w 85"/>
                  <a:gd name="T13" fmla="*/ 61 h 121"/>
                  <a:gd name="T14" fmla="*/ 7 w 85"/>
                  <a:gd name="T15" fmla="*/ 74 h 121"/>
                  <a:gd name="T16" fmla="*/ 21 w 85"/>
                  <a:gd name="T17" fmla="*/ 80 h 121"/>
                  <a:gd name="T18" fmla="*/ 38 w 85"/>
                  <a:gd name="T19" fmla="*/ 86 h 121"/>
                  <a:gd name="T20" fmla="*/ 52 w 85"/>
                  <a:gd name="T21" fmla="*/ 90 h 121"/>
                  <a:gd name="T22" fmla="*/ 60 w 85"/>
                  <a:gd name="T23" fmla="*/ 95 h 121"/>
                  <a:gd name="T24" fmla="*/ 56 w 85"/>
                  <a:gd name="T25" fmla="*/ 102 h 121"/>
                  <a:gd name="T26" fmla="*/ 46 w 85"/>
                  <a:gd name="T27" fmla="*/ 111 h 121"/>
                  <a:gd name="T28" fmla="*/ 33 w 85"/>
                  <a:gd name="T29" fmla="*/ 112 h 121"/>
                  <a:gd name="T30" fmla="*/ 23 w 85"/>
                  <a:gd name="T31" fmla="*/ 110 h 121"/>
                  <a:gd name="T32" fmla="*/ 18 w 85"/>
                  <a:gd name="T33" fmla="*/ 112 h 121"/>
                  <a:gd name="T34" fmla="*/ 18 w 85"/>
                  <a:gd name="T35" fmla="*/ 117 h 121"/>
                  <a:gd name="T36" fmla="*/ 30 w 85"/>
                  <a:gd name="T37" fmla="*/ 121 h 121"/>
                  <a:gd name="T38" fmla="*/ 46 w 85"/>
                  <a:gd name="T39" fmla="*/ 121 h 121"/>
                  <a:gd name="T40" fmla="*/ 60 w 85"/>
                  <a:gd name="T41" fmla="*/ 117 h 121"/>
                  <a:gd name="T42" fmla="*/ 68 w 85"/>
                  <a:gd name="T43" fmla="*/ 112 h 121"/>
                  <a:gd name="T44" fmla="*/ 72 w 85"/>
                  <a:gd name="T45" fmla="*/ 105 h 121"/>
                  <a:gd name="T46" fmla="*/ 76 w 85"/>
                  <a:gd name="T47" fmla="*/ 96 h 121"/>
                  <a:gd name="T48" fmla="*/ 70 w 85"/>
                  <a:gd name="T49" fmla="*/ 89 h 121"/>
                  <a:gd name="T50" fmla="*/ 52 w 85"/>
                  <a:gd name="T51" fmla="*/ 84 h 121"/>
                  <a:gd name="T52" fmla="*/ 36 w 85"/>
                  <a:gd name="T53" fmla="*/ 79 h 121"/>
                  <a:gd name="T54" fmla="*/ 18 w 85"/>
                  <a:gd name="T55" fmla="*/ 71 h 121"/>
                  <a:gd name="T56" fmla="*/ 16 w 85"/>
                  <a:gd name="T57" fmla="*/ 64 h 121"/>
                  <a:gd name="T58" fmla="*/ 18 w 85"/>
                  <a:gd name="T59" fmla="*/ 51 h 121"/>
                  <a:gd name="T60" fmla="*/ 30 w 85"/>
                  <a:gd name="T61" fmla="*/ 36 h 121"/>
                  <a:gd name="T62" fmla="*/ 43 w 85"/>
                  <a:gd name="T63" fmla="*/ 27 h 121"/>
                  <a:gd name="T64" fmla="*/ 67 w 85"/>
                  <a:gd name="T65" fmla="*/ 20 h 121"/>
                  <a:gd name="T66" fmla="*/ 85 w 85"/>
                  <a:gd name="T67" fmla="*/ 17 h 121"/>
                  <a:gd name="T68" fmla="*/ 85 w 85"/>
                  <a:gd name="T69" fmla="*/ 9 h 121"/>
                  <a:gd name="T70" fmla="*/ 85 w 85"/>
                  <a:gd name="T71" fmla="*/ 4 h 12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5"/>
                  <a:gd name="T109" fmla="*/ 0 h 121"/>
                  <a:gd name="T110" fmla="*/ 85 w 85"/>
                  <a:gd name="T111" fmla="*/ 121 h 12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5" h="121">
                    <a:moveTo>
                      <a:pt x="85" y="4"/>
                    </a:moveTo>
                    <a:lnTo>
                      <a:pt x="76" y="0"/>
                    </a:lnTo>
                    <a:lnTo>
                      <a:pt x="56" y="1"/>
                    </a:lnTo>
                    <a:lnTo>
                      <a:pt x="38" y="12"/>
                    </a:lnTo>
                    <a:lnTo>
                      <a:pt x="15" y="36"/>
                    </a:lnTo>
                    <a:lnTo>
                      <a:pt x="1" y="55"/>
                    </a:lnTo>
                    <a:lnTo>
                      <a:pt x="0" y="61"/>
                    </a:lnTo>
                    <a:lnTo>
                      <a:pt x="7" y="74"/>
                    </a:lnTo>
                    <a:lnTo>
                      <a:pt x="21" y="80"/>
                    </a:lnTo>
                    <a:lnTo>
                      <a:pt x="38" y="86"/>
                    </a:lnTo>
                    <a:lnTo>
                      <a:pt x="52" y="90"/>
                    </a:lnTo>
                    <a:lnTo>
                      <a:pt x="60" y="95"/>
                    </a:lnTo>
                    <a:lnTo>
                      <a:pt x="56" y="102"/>
                    </a:lnTo>
                    <a:lnTo>
                      <a:pt x="46" y="111"/>
                    </a:lnTo>
                    <a:lnTo>
                      <a:pt x="33" y="112"/>
                    </a:lnTo>
                    <a:lnTo>
                      <a:pt x="23" y="110"/>
                    </a:lnTo>
                    <a:lnTo>
                      <a:pt x="18" y="112"/>
                    </a:lnTo>
                    <a:lnTo>
                      <a:pt x="18" y="117"/>
                    </a:lnTo>
                    <a:lnTo>
                      <a:pt x="30" y="121"/>
                    </a:lnTo>
                    <a:lnTo>
                      <a:pt x="46" y="121"/>
                    </a:lnTo>
                    <a:lnTo>
                      <a:pt x="60" y="117"/>
                    </a:lnTo>
                    <a:lnTo>
                      <a:pt x="68" y="112"/>
                    </a:lnTo>
                    <a:lnTo>
                      <a:pt x="72" y="105"/>
                    </a:lnTo>
                    <a:lnTo>
                      <a:pt x="76" y="96"/>
                    </a:lnTo>
                    <a:lnTo>
                      <a:pt x="70" y="89"/>
                    </a:lnTo>
                    <a:lnTo>
                      <a:pt x="52" y="84"/>
                    </a:lnTo>
                    <a:lnTo>
                      <a:pt x="36" y="79"/>
                    </a:lnTo>
                    <a:lnTo>
                      <a:pt x="18" y="71"/>
                    </a:lnTo>
                    <a:lnTo>
                      <a:pt x="16" y="64"/>
                    </a:lnTo>
                    <a:lnTo>
                      <a:pt x="18" y="51"/>
                    </a:lnTo>
                    <a:lnTo>
                      <a:pt x="30" y="36"/>
                    </a:lnTo>
                    <a:lnTo>
                      <a:pt x="43" y="27"/>
                    </a:lnTo>
                    <a:lnTo>
                      <a:pt x="67" y="20"/>
                    </a:lnTo>
                    <a:lnTo>
                      <a:pt x="85" y="17"/>
                    </a:lnTo>
                    <a:lnTo>
                      <a:pt x="85" y="9"/>
                    </a:lnTo>
                    <a:lnTo>
                      <a:pt x="85"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340" name="Freeform 200"/>
              <p:cNvSpPr>
                <a:spLocks/>
              </p:cNvSpPr>
              <p:nvPr/>
            </p:nvSpPr>
            <p:spPr bwMode="auto">
              <a:xfrm>
                <a:off x="1527" y="1886"/>
                <a:ext cx="79" cy="149"/>
              </a:xfrm>
              <a:custGeom>
                <a:avLst/>
                <a:gdLst>
                  <a:gd name="T0" fmla="*/ 69 w 79"/>
                  <a:gd name="T1" fmla="*/ 47 h 149"/>
                  <a:gd name="T2" fmla="*/ 60 w 79"/>
                  <a:gd name="T3" fmla="*/ 18 h 149"/>
                  <a:gd name="T4" fmla="*/ 52 w 79"/>
                  <a:gd name="T5" fmla="*/ 5 h 149"/>
                  <a:gd name="T6" fmla="*/ 32 w 79"/>
                  <a:gd name="T7" fmla="*/ 0 h 149"/>
                  <a:gd name="T8" fmla="*/ 13 w 79"/>
                  <a:gd name="T9" fmla="*/ 2 h 149"/>
                  <a:gd name="T10" fmla="*/ 4 w 79"/>
                  <a:gd name="T11" fmla="*/ 16 h 149"/>
                  <a:gd name="T12" fmla="*/ 7 w 79"/>
                  <a:gd name="T13" fmla="*/ 35 h 149"/>
                  <a:gd name="T14" fmla="*/ 10 w 79"/>
                  <a:gd name="T15" fmla="*/ 63 h 149"/>
                  <a:gd name="T16" fmla="*/ 10 w 79"/>
                  <a:gd name="T17" fmla="*/ 90 h 149"/>
                  <a:gd name="T18" fmla="*/ 4 w 79"/>
                  <a:gd name="T19" fmla="*/ 112 h 149"/>
                  <a:gd name="T20" fmla="*/ 0 w 79"/>
                  <a:gd name="T21" fmla="*/ 126 h 149"/>
                  <a:gd name="T22" fmla="*/ 3 w 79"/>
                  <a:gd name="T23" fmla="*/ 136 h 149"/>
                  <a:gd name="T24" fmla="*/ 13 w 79"/>
                  <a:gd name="T25" fmla="*/ 142 h 149"/>
                  <a:gd name="T26" fmla="*/ 23 w 79"/>
                  <a:gd name="T27" fmla="*/ 147 h 149"/>
                  <a:gd name="T28" fmla="*/ 35 w 79"/>
                  <a:gd name="T29" fmla="*/ 149 h 149"/>
                  <a:gd name="T30" fmla="*/ 50 w 79"/>
                  <a:gd name="T31" fmla="*/ 149 h 149"/>
                  <a:gd name="T32" fmla="*/ 67 w 79"/>
                  <a:gd name="T33" fmla="*/ 138 h 149"/>
                  <a:gd name="T34" fmla="*/ 79 w 79"/>
                  <a:gd name="T35" fmla="*/ 115 h 149"/>
                  <a:gd name="T36" fmla="*/ 78 w 79"/>
                  <a:gd name="T37" fmla="*/ 93 h 149"/>
                  <a:gd name="T38" fmla="*/ 70 w 79"/>
                  <a:gd name="T39" fmla="*/ 68 h 149"/>
                  <a:gd name="T40" fmla="*/ 69 w 79"/>
                  <a:gd name="T41" fmla="*/ 47 h 14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9"/>
                  <a:gd name="T64" fmla="*/ 0 h 149"/>
                  <a:gd name="T65" fmla="*/ 79 w 79"/>
                  <a:gd name="T66" fmla="*/ 149 h 14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9" h="149">
                    <a:moveTo>
                      <a:pt x="69" y="47"/>
                    </a:moveTo>
                    <a:lnTo>
                      <a:pt x="60" y="18"/>
                    </a:lnTo>
                    <a:lnTo>
                      <a:pt x="52" y="5"/>
                    </a:lnTo>
                    <a:lnTo>
                      <a:pt x="32" y="0"/>
                    </a:lnTo>
                    <a:lnTo>
                      <a:pt x="13" y="2"/>
                    </a:lnTo>
                    <a:lnTo>
                      <a:pt x="4" y="16"/>
                    </a:lnTo>
                    <a:lnTo>
                      <a:pt x="7" y="35"/>
                    </a:lnTo>
                    <a:lnTo>
                      <a:pt x="10" y="63"/>
                    </a:lnTo>
                    <a:lnTo>
                      <a:pt x="10" y="90"/>
                    </a:lnTo>
                    <a:lnTo>
                      <a:pt x="4" y="112"/>
                    </a:lnTo>
                    <a:lnTo>
                      <a:pt x="0" y="126"/>
                    </a:lnTo>
                    <a:lnTo>
                      <a:pt x="3" y="136"/>
                    </a:lnTo>
                    <a:lnTo>
                      <a:pt x="13" y="142"/>
                    </a:lnTo>
                    <a:lnTo>
                      <a:pt x="23" y="147"/>
                    </a:lnTo>
                    <a:lnTo>
                      <a:pt x="35" y="149"/>
                    </a:lnTo>
                    <a:lnTo>
                      <a:pt x="50" y="149"/>
                    </a:lnTo>
                    <a:lnTo>
                      <a:pt x="67" y="138"/>
                    </a:lnTo>
                    <a:lnTo>
                      <a:pt x="79" y="115"/>
                    </a:lnTo>
                    <a:lnTo>
                      <a:pt x="78" y="93"/>
                    </a:lnTo>
                    <a:lnTo>
                      <a:pt x="70" y="68"/>
                    </a:lnTo>
                    <a:lnTo>
                      <a:pt x="69" y="4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341" name="Freeform 201"/>
              <p:cNvSpPr>
                <a:spLocks/>
              </p:cNvSpPr>
              <p:nvPr/>
            </p:nvSpPr>
            <p:spPr bwMode="auto">
              <a:xfrm>
                <a:off x="1505" y="2007"/>
                <a:ext cx="60" cy="216"/>
              </a:xfrm>
              <a:custGeom>
                <a:avLst/>
                <a:gdLst>
                  <a:gd name="T0" fmla="*/ 56 w 60"/>
                  <a:gd name="T1" fmla="*/ 3 h 216"/>
                  <a:gd name="T2" fmla="*/ 41 w 60"/>
                  <a:gd name="T3" fmla="*/ 0 h 216"/>
                  <a:gd name="T4" fmla="*/ 32 w 60"/>
                  <a:gd name="T5" fmla="*/ 3 h 216"/>
                  <a:gd name="T6" fmla="*/ 29 w 60"/>
                  <a:gd name="T7" fmla="*/ 15 h 216"/>
                  <a:gd name="T8" fmla="*/ 32 w 60"/>
                  <a:gd name="T9" fmla="*/ 76 h 216"/>
                  <a:gd name="T10" fmla="*/ 32 w 60"/>
                  <a:gd name="T11" fmla="*/ 91 h 216"/>
                  <a:gd name="T12" fmla="*/ 26 w 60"/>
                  <a:gd name="T13" fmla="*/ 118 h 216"/>
                  <a:gd name="T14" fmla="*/ 25 w 60"/>
                  <a:gd name="T15" fmla="*/ 150 h 216"/>
                  <a:gd name="T16" fmla="*/ 29 w 60"/>
                  <a:gd name="T17" fmla="*/ 165 h 216"/>
                  <a:gd name="T18" fmla="*/ 25 w 60"/>
                  <a:gd name="T19" fmla="*/ 175 h 216"/>
                  <a:gd name="T20" fmla="*/ 6 w 60"/>
                  <a:gd name="T21" fmla="*/ 187 h 216"/>
                  <a:gd name="T22" fmla="*/ 0 w 60"/>
                  <a:gd name="T23" fmla="*/ 205 h 216"/>
                  <a:gd name="T24" fmla="*/ 0 w 60"/>
                  <a:gd name="T25" fmla="*/ 211 h 216"/>
                  <a:gd name="T26" fmla="*/ 15 w 60"/>
                  <a:gd name="T27" fmla="*/ 216 h 216"/>
                  <a:gd name="T28" fmla="*/ 19 w 60"/>
                  <a:gd name="T29" fmla="*/ 213 h 216"/>
                  <a:gd name="T30" fmla="*/ 20 w 60"/>
                  <a:gd name="T31" fmla="*/ 203 h 216"/>
                  <a:gd name="T32" fmla="*/ 25 w 60"/>
                  <a:gd name="T33" fmla="*/ 188 h 216"/>
                  <a:gd name="T34" fmla="*/ 31 w 60"/>
                  <a:gd name="T35" fmla="*/ 182 h 216"/>
                  <a:gd name="T36" fmla="*/ 39 w 60"/>
                  <a:gd name="T37" fmla="*/ 177 h 216"/>
                  <a:gd name="T38" fmla="*/ 45 w 60"/>
                  <a:gd name="T39" fmla="*/ 172 h 216"/>
                  <a:gd name="T40" fmla="*/ 47 w 60"/>
                  <a:gd name="T41" fmla="*/ 167 h 216"/>
                  <a:gd name="T42" fmla="*/ 42 w 60"/>
                  <a:gd name="T43" fmla="*/ 162 h 216"/>
                  <a:gd name="T44" fmla="*/ 39 w 60"/>
                  <a:gd name="T45" fmla="*/ 158 h 216"/>
                  <a:gd name="T46" fmla="*/ 35 w 60"/>
                  <a:gd name="T47" fmla="*/ 146 h 216"/>
                  <a:gd name="T48" fmla="*/ 39 w 60"/>
                  <a:gd name="T49" fmla="*/ 117 h 216"/>
                  <a:gd name="T50" fmla="*/ 47 w 60"/>
                  <a:gd name="T51" fmla="*/ 83 h 216"/>
                  <a:gd name="T52" fmla="*/ 56 w 60"/>
                  <a:gd name="T53" fmla="*/ 58 h 216"/>
                  <a:gd name="T54" fmla="*/ 60 w 60"/>
                  <a:gd name="T55" fmla="*/ 26 h 216"/>
                  <a:gd name="T56" fmla="*/ 56 w 60"/>
                  <a:gd name="T57" fmla="*/ 3 h 21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0"/>
                  <a:gd name="T88" fmla="*/ 0 h 216"/>
                  <a:gd name="T89" fmla="*/ 60 w 60"/>
                  <a:gd name="T90" fmla="*/ 216 h 21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0" h="216">
                    <a:moveTo>
                      <a:pt x="56" y="3"/>
                    </a:moveTo>
                    <a:lnTo>
                      <a:pt x="41" y="0"/>
                    </a:lnTo>
                    <a:lnTo>
                      <a:pt x="32" y="3"/>
                    </a:lnTo>
                    <a:lnTo>
                      <a:pt x="29" y="15"/>
                    </a:lnTo>
                    <a:lnTo>
                      <a:pt x="32" y="76"/>
                    </a:lnTo>
                    <a:lnTo>
                      <a:pt x="32" y="91"/>
                    </a:lnTo>
                    <a:lnTo>
                      <a:pt x="26" y="118"/>
                    </a:lnTo>
                    <a:lnTo>
                      <a:pt x="25" y="150"/>
                    </a:lnTo>
                    <a:lnTo>
                      <a:pt x="29" y="165"/>
                    </a:lnTo>
                    <a:lnTo>
                      <a:pt x="25" y="175"/>
                    </a:lnTo>
                    <a:lnTo>
                      <a:pt x="6" y="187"/>
                    </a:lnTo>
                    <a:lnTo>
                      <a:pt x="0" y="205"/>
                    </a:lnTo>
                    <a:lnTo>
                      <a:pt x="0" y="211"/>
                    </a:lnTo>
                    <a:lnTo>
                      <a:pt x="15" y="216"/>
                    </a:lnTo>
                    <a:lnTo>
                      <a:pt x="19" y="213"/>
                    </a:lnTo>
                    <a:lnTo>
                      <a:pt x="20" y="203"/>
                    </a:lnTo>
                    <a:lnTo>
                      <a:pt x="25" y="188"/>
                    </a:lnTo>
                    <a:lnTo>
                      <a:pt x="31" y="182"/>
                    </a:lnTo>
                    <a:lnTo>
                      <a:pt x="39" y="177"/>
                    </a:lnTo>
                    <a:lnTo>
                      <a:pt x="45" y="172"/>
                    </a:lnTo>
                    <a:lnTo>
                      <a:pt x="47" y="167"/>
                    </a:lnTo>
                    <a:lnTo>
                      <a:pt x="42" y="162"/>
                    </a:lnTo>
                    <a:lnTo>
                      <a:pt x="39" y="158"/>
                    </a:lnTo>
                    <a:lnTo>
                      <a:pt x="35" y="146"/>
                    </a:lnTo>
                    <a:lnTo>
                      <a:pt x="39" y="117"/>
                    </a:lnTo>
                    <a:lnTo>
                      <a:pt x="47" y="83"/>
                    </a:lnTo>
                    <a:lnTo>
                      <a:pt x="56" y="58"/>
                    </a:lnTo>
                    <a:lnTo>
                      <a:pt x="60" y="26"/>
                    </a:lnTo>
                    <a:lnTo>
                      <a:pt x="56"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342" name="Freeform 202"/>
              <p:cNvSpPr>
                <a:spLocks/>
              </p:cNvSpPr>
              <p:nvPr/>
            </p:nvSpPr>
            <p:spPr bwMode="auto">
              <a:xfrm>
                <a:off x="1569" y="2007"/>
                <a:ext cx="100" cy="182"/>
              </a:xfrm>
              <a:custGeom>
                <a:avLst/>
                <a:gdLst>
                  <a:gd name="T0" fmla="*/ 33 w 100"/>
                  <a:gd name="T1" fmla="*/ 26 h 182"/>
                  <a:gd name="T2" fmla="*/ 30 w 100"/>
                  <a:gd name="T3" fmla="*/ 8 h 182"/>
                  <a:gd name="T4" fmla="*/ 18 w 100"/>
                  <a:gd name="T5" fmla="*/ 0 h 182"/>
                  <a:gd name="T6" fmla="*/ 1 w 100"/>
                  <a:gd name="T7" fmla="*/ 1 h 182"/>
                  <a:gd name="T8" fmla="*/ 0 w 100"/>
                  <a:gd name="T9" fmla="*/ 8 h 182"/>
                  <a:gd name="T10" fmla="*/ 1 w 100"/>
                  <a:gd name="T11" fmla="*/ 25 h 182"/>
                  <a:gd name="T12" fmla="*/ 10 w 100"/>
                  <a:gd name="T13" fmla="*/ 52 h 182"/>
                  <a:gd name="T14" fmla="*/ 17 w 100"/>
                  <a:gd name="T15" fmla="*/ 71 h 182"/>
                  <a:gd name="T16" fmla="*/ 25 w 100"/>
                  <a:gd name="T17" fmla="*/ 97 h 182"/>
                  <a:gd name="T18" fmla="*/ 27 w 100"/>
                  <a:gd name="T19" fmla="*/ 118 h 182"/>
                  <a:gd name="T20" fmla="*/ 27 w 100"/>
                  <a:gd name="T21" fmla="*/ 137 h 182"/>
                  <a:gd name="T22" fmla="*/ 23 w 100"/>
                  <a:gd name="T23" fmla="*/ 150 h 182"/>
                  <a:gd name="T24" fmla="*/ 20 w 100"/>
                  <a:gd name="T25" fmla="*/ 156 h 182"/>
                  <a:gd name="T26" fmla="*/ 20 w 100"/>
                  <a:gd name="T27" fmla="*/ 160 h 182"/>
                  <a:gd name="T28" fmla="*/ 25 w 100"/>
                  <a:gd name="T29" fmla="*/ 166 h 182"/>
                  <a:gd name="T30" fmla="*/ 35 w 100"/>
                  <a:gd name="T31" fmla="*/ 168 h 182"/>
                  <a:gd name="T32" fmla="*/ 48 w 100"/>
                  <a:gd name="T33" fmla="*/ 168 h 182"/>
                  <a:gd name="T34" fmla="*/ 73 w 100"/>
                  <a:gd name="T35" fmla="*/ 175 h 182"/>
                  <a:gd name="T36" fmla="*/ 83 w 100"/>
                  <a:gd name="T37" fmla="*/ 182 h 182"/>
                  <a:gd name="T38" fmla="*/ 93 w 100"/>
                  <a:gd name="T39" fmla="*/ 177 h 182"/>
                  <a:gd name="T40" fmla="*/ 100 w 100"/>
                  <a:gd name="T41" fmla="*/ 166 h 182"/>
                  <a:gd name="T42" fmla="*/ 93 w 100"/>
                  <a:gd name="T43" fmla="*/ 162 h 182"/>
                  <a:gd name="T44" fmla="*/ 72 w 100"/>
                  <a:gd name="T45" fmla="*/ 160 h 182"/>
                  <a:gd name="T46" fmla="*/ 47 w 100"/>
                  <a:gd name="T47" fmla="*/ 160 h 182"/>
                  <a:gd name="T48" fmla="*/ 36 w 100"/>
                  <a:gd name="T49" fmla="*/ 158 h 182"/>
                  <a:gd name="T50" fmla="*/ 35 w 100"/>
                  <a:gd name="T51" fmla="*/ 151 h 182"/>
                  <a:gd name="T52" fmla="*/ 36 w 100"/>
                  <a:gd name="T53" fmla="*/ 138 h 182"/>
                  <a:gd name="T54" fmla="*/ 37 w 100"/>
                  <a:gd name="T55" fmla="*/ 118 h 182"/>
                  <a:gd name="T56" fmla="*/ 36 w 100"/>
                  <a:gd name="T57" fmla="*/ 95 h 182"/>
                  <a:gd name="T58" fmla="*/ 31 w 100"/>
                  <a:gd name="T59" fmla="*/ 62 h 182"/>
                  <a:gd name="T60" fmla="*/ 33 w 100"/>
                  <a:gd name="T61" fmla="*/ 35 h 182"/>
                  <a:gd name="T62" fmla="*/ 33 w 100"/>
                  <a:gd name="T63" fmla="*/ 26 h 18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0"/>
                  <a:gd name="T97" fmla="*/ 0 h 182"/>
                  <a:gd name="T98" fmla="*/ 100 w 100"/>
                  <a:gd name="T99" fmla="*/ 182 h 18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0" h="182">
                    <a:moveTo>
                      <a:pt x="33" y="26"/>
                    </a:moveTo>
                    <a:lnTo>
                      <a:pt x="30" y="8"/>
                    </a:lnTo>
                    <a:lnTo>
                      <a:pt x="18" y="0"/>
                    </a:lnTo>
                    <a:lnTo>
                      <a:pt x="1" y="1"/>
                    </a:lnTo>
                    <a:lnTo>
                      <a:pt x="0" y="8"/>
                    </a:lnTo>
                    <a:lnTo>
                      <a:pt x="1" y="25"/>
                    </a:lnTo>
                    <a:lnTo>
                      <a:pt x="10" y="52"/>
                    </a:lnTo>
                    <a:lnTo>
                      <a:pt x="17" y="71"/>
                    </a:lnTo>
                    <a:lnTo>
                      <a:pt x="25" y="97"/>
                    </a:lnTo>
                    <a:lnTo>
                      <a:pt x="27" y="118"/>
                    </a:lnTo>
                    <a:lnTo>
                      <a:pt x="27" y="137"/>
                    </a:lnTo>
                    <a:lnTo>
                      <a:pt x="23" y="150"/>
                    </a:lnTo>
                    <a:lnTo>
                      <a:pt x="20" y="156"/>
                    </a:lnTo>
                    <a:lnTo>
                      <a:pt x="20" y="160"/>
                    </a:lnTo>
                    <a:lnTo>
                      <a:pt x="25" y="166"/>
                    </a:lnTo>
                    <a:lnTo>
                      <a:pt x="35" y="168"/>
                    </a:lnTo>
                    <a:lnTo>
                      <a:pt x="48" y="168"/>
                    </a:lnTo>
                    <a:lnTo>
                      <a:pt x="73" y="175"/>
                    </a:lnTo>
                    <a:lnTo>
                      <a:pt x="83" y="182"/>
                    </a:lnTo>
                    <a:lnTo>
                      <a:pt x="93" y="177"/>
                    </a:lnTo>
                    <a:lnTo>
                      <a:pt x="100" y="166"/>
                    </a:lnTo>
                    <a:lnTo>
                      <a:pt x="93" y="162"/>
                    </a:lnTo>
                    <a:lnTo>
                      <a:pt x="72" y="160"/>
                    </a:lnTo>
                    <a:lnTo>
                      <a:pt x="47" y="160"/>
                    </a:lnTo>
                    <a:lnTo>
                      <a:pt x="36" y="158"/>
                    </a:lnTo>
                    <a:lnTo>
                      <a:pt x="35" y="151"/>
                    </a:lnTo>
                    <a:lnTo>
                      <a:pt x="36" y="138"/>
                    </a:lnTo>
                    <a:lnTo>
                      <a:pt x="37" y="118"/>
                    </a:lnTo>
                    <a:lnTo>
                      <a:pt x="36" y="95"/>
                    </a:lnTo>
                    <a:lnTo>
                      <a:pt x="31" y="62"/>
                    </a:lnTo>
                    <a:lnTo>
                      <a:pt x="33" y="35"/>
                    </a:lnTo>
                    <a:lnTo>
                      <a:pt x="33" y="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grpSp>
      </p:grpSp>
      <p:grpSp>
        <p:nvGrpSpPr>
          <p:cNvPr id="390" name="Group 189"/>
          <p:cNvGrpSpPr>
            <a:grpSpLocks/>
          </p:cNvGrpSpPr>
          <p:nvPr/>
        </p:nvGrpSpPr>
        <p:grpSpPr bwMode="auto">
          <a:xfrm>
            <a:off x="1941611" y="1356949"/>
            <a:ext cx="230071" cy="321341"/>
            <a:chOff x="1459" y="1674"/>
            <a:chExt cx="210" cy="549"/>
          </a:xfrm>
        </p:grpSpPr>
        <p:grpSp>
          <p:nvGrpSpPr>
            <p:cNvPr id="391" name="Group 190"/>
            <p:cNvGrpSpPr>
              <a:grpSpLocks/>
            </p:cNvGrpSpPr>
            <p:nvPr/>
          </p:nvGrpSpPr>
          <p:grpSpPr bwMode="auto">
            <a:xfrm>
              <a:off x="1489" y="1674"/>
              <a:ext cx="115" cy="95"/>
              <a:chOff x="1489" y="1674"/>
              <a:chExt cx="115" cy="95"/>
            </a:xfrm>
          </p:grpSpPr>
          <p:sp>
            <p:nvSpPr>
              <p:cNvPr id="399" name="Freeform 191"/>
              <p:cNvSpPr>
                <a:spLocks/>
              </p:cNvSpPr>
              <p:nvPr/>
            </p:nvSpPr>
            <p:spPr bwMode="auto">
              <a:xfrm>
                <a:off x="1530" y="1712"/>
                <a:ext cx="37" cy="57"/>
              </a:xfrm>
              <a:custGeom>
                <a:avLst/>
                <a:gdLst>
                  <a:gd name="T0" fmla="*/ 12 w 37"/>
                  <a:gd name="T1" fmla="*/ 52 h 57"/>
                  <a:gd name="T2" fmla="*/ 12 w 37"/>
                  <a:gd name="T3" fmla="*/ 44 h 57"/>
                  <a:gd name="T4" fmla="*/ 10 w 37"/>
                  <a:gd name="T5" fmla="*/ 35 h 57"/>
                  <a:gd name="T6" fmla="*/ 6 w 37"/>
                  <a:gd name="T7" fmla="*/ 29 h 57"/>
                  <a:gd name="T8" fmla="*/ 0 w 37"/>
                  <a:gd name="T9" fmla="*/ 20 h 57"/>
                  <a:gd name="T10" fmla="*/ 0 w 37"/>
                  <a:gd name="T11" fmla="*/ 14 h 57"/>
                  <a:gd name="T12" fmla="*/ 5 w 37"/>
                  <a:gd name="T13" fmla="*/ 6 h 57"/>
                  <a:gd name="T14" fmla="*/ 11 w 37"/>
                  <a:gd name="T15" fmla="*/ 1 h 57"/>
                  <a:gd name="T16" fmla="*/ 19 w 37"/>
                  <a:gd name="T17" fmla="*/ 0 h 57"/>
                  <a:gd name="T18" fmla="*/ 25 w 37"/>
                  <a:gd name="T19" fmla="*/ 1 h 57"/>
                  <a:gd name="T20" fmla="*/ 29 w 37"/>
                  <a:gd name="T21" fmla="*/ 2 h 57"/>
                  <a:gd name="T22" fmla="*/ 35 w 37"/>
                  <a:gd name="T23" fmla="*/ 7 h 57"/>
                  <a:gd name="T24" fmla="*/ 37 w 37"/>
                  <a:gd name="T25" fmla="*/ 14 h 57"/>
                  <a:gd name="T26" fmla="*/ 37 w 37"/>
                  <a:gd name="T27" fmla="*/ 20 h 57"/>
                  <a:gd name="T28" fmla="*/ 32 w 37"/>
                  <a:gd name="T29" fmla="*/ 27 h 57"/>
                  <a:gd name="T30" fmla="*/ 26 w 37"/>
                  <a:gd name="T31" fmla="*/ 35 h 57"/>
                  <a:gd name="T32" fmla="*/ 25 w 37"/>
                  <a:gd name="T33" fmla="*/ 44 h 57"/>
                  <a:gd name="T34" fmla="*/ 25 w 37"/>
                  <a:gd name="T35" fmla="*/ 47 h 57"/>
                  <a:gd name="T36" fmla="*/ 22 w 37"/>
                  <a:gd name="T37" fmla="*/ 54 h 57"/>
                  <a:gd name="T38" fmla="*/ 19 w 37"/>
                  <a:gd name="T39" fmla="*/ 57 h 57"/>
                  <a:gd name="T40" fmla="*/ 12 w 37"/>
                  <a:gd name="T41" fmla="*/ 52 h 5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7"/>
                  <a:gd name="T64" fmla="*/ 0 h 57"/>
                  <a:gd name="T65" fmla="*/ 37 w 37"/>
                  <a:gd name="T66" fmla="*/ 57 h 5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7" h="57">
                    <a:moveTo>
                      <a:pt x="12" y="52"/>
                    </a:moveTo>
                    <a:lnTo>
                      <a:pt x="12" y="44"/>
                    </a:lnTo>
                    <a:lnTo>
                      <a:pt x="10" y="35"/>
                    </a:lnTo>
                    <a:lnTo>
                      <a:pt x="6" y="29"/>
                    </a:lnTo>
                    <a:lnTo>
                      <a:pt x="0" y="20"/>
                    </a:lnTo>
                    <a:lnTo>
                      <a:pt x="0" y="14"/>
                    </a:lnTo>
                    <a:lnTo>
                      <a:pt x="5" y="6"/>
                    </a:lnTo>
                    <a:lnTo>
                      <a:pt x="11" y="1"/>
                    </a:lnTo>
                    <a:lnTo>
                      <a:pt x="19" y="0"/>
                    </a:lnTo>
                    <a:lnTo>
                      <a:pt x="25" y="1"/>
                    </a:lnTo>
                    <a:lnTo>
                      <a:pt x="29" y="2"/>
                    </a:lnTo>
                    <a:lnTo>
                      <a:pt x="35" y="7"/>
                    </a:lnTo>
                    <a:lnTo>
                      <a:pt x="37" y="14"/>
                    </a:lnTo>
                    <a:lnTo>
                      <a:pt x="37" y="20"/>
                    </a:lnTo>
                    <a:lnTo>
                      <a:pt x="32" y="27"/>
                    </a:lnTo>
                    <a:lnTo>
                      <a:pt x="26" y="35"/>
                    </a:lnTo>
                    <a:lnTo>
                      <a:pt x="25" y="44"/>
                    </a:lnTo>
                    <a:lnTo>
                      <a:pt x="25" y="47"/>
                    </a:lnTo>
                    <a:lnTo>
                      <a:pt x="22" y="54"/>
                    </a:lnTo>
                    <a:lnTo>
                      <a:pt x="19" y="57"/>
                    </a:lnTo>
                    <a:lnTo>
                      <a:pt x="12" y="52"/>
                    </a:lnTo>
                    <a:close/>
                  </a:path>
                </a:pathLst>
              </a:custGeom>
              <a:solidFill>
                <a:srgbClr val="FFFF00"/>
              </a:solidFill>
              <a:ln w="4763">
                <a:solidFill>
                  <a:srgbClr val="000000"/>
                </a:solidFill>
                <a:round/>
                <a:headEnd/>
                <a:tailEnd/>
              </a:ln>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00" name="Freeform 192"/>
              <p:cNvSpPr>
                <a:spLocks/>
              </p:cNvSpPr>
              <p:nvPr/>
            </p:nvSpPr>
            <p:spPr bwMode="auto">
              <a:xfrm>
                <a:off x="1489" y="1708"/>
                <a:ext cx="28" cy="11"/>
              </a:xfrm>
              <a:custGeom>
                <a:avLst/>
                <a:gdLst>
                  <a:gd name="T0" fmla="*/ 28 w 28"/>
                  <a:gd name="T1" fmla="*/ 11 h 11"/>
                  <a:gd name="T2" fmla="*/ 3 w 28"/>
                  <a:gd name="T3" fmla="*/ 8 h 11"/>
                  <a:gd name="T4" fmla="*/ 0 w 28"/>
                  <a:gd name="T5" fmla="*/ 4 h 11"/>
                  <a:gd name="T6" fmla="*/ 2 w 28"/>
                  <a:gd name="T7" fmla="*/ 0 h 11"/>
                  <a:gd name="T8" fmla="*/ 7 w 28"/>
                  <a:gd name="T9" fmla="*/ 0 h 11"/>
                  <a:gd name="T10" fmla="*/ 28 w 28"/>
                  <a:gd name="T11" fmla="*/ 11 h 11"/>
                  <a:gd name="T12" fmla="*/ 0 60000 65536"/>
                  <a:gd name="T13" fmla="*/ 0 60000 65536"/>
                  <a:gd name="T14" fmla="*/ 0 60000 65536"/>
                  <a:gd name="T15" fmla="*/ 0 60000 65536"/>
                  <a:gd name="T16" fmla="*/ 0 60000 65536"/>
                  <a:gd name="T17" fmla="*/ 0 60000 65536"/>
                  <a:gd name="T18" fmla="*/ 0 w 28"/>
                  <a:gd name="T19" fmla="*/ 0 h 11"/>
                  <a:gd name="T20" fmla="*/ 28 w 28"/>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28" h="11">
                    <a:moveTo>
                      <a:pt x="28" y="11"/>
                    </a:moveTo>
                    <a:lnTo>
                      <a:pt x="3" y="8"/>
                    </a:lnTo>
                    <a:lnTo>
                      <a:pt x="0" y="4"/>
                    </a:lnTo>
                    <a:lnTo>
                      <a:pt x="2" y="0"/>
                    </a:lnTo>
                    <a:lnTo>
                      <a:pt x="7" y="0"/>
                    </a:lnTo>
                    <a:lnTo>
                      <a:pt x="28"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01" name="Freeform 193"/>
              <p:cNvSpPr>
                <a:spLocks/>
              </p:cNvSpPr>
              <p:nvPr/>
            </p:nvSpPr>
            <p:spPr bwMode="auto">
              <a:xfrm>
                <a:off x="1517" y="1678"/>
                <a:ext cx="13" cy="19"/>
              </a:xfrm>
              <a:custGeom>
                <a:avLst/>
                <a:gdLst>
                  <a:gd name="T0" fmla="*/ 13 w 13"/>
                  <a:gd name="T1" fmla="*/ 19 h 19"/>
                  <a:gd name="T2" fmla="*/ 0 w 13"/>
                  <a:gd name="T3" fmla="*/ 6 h 19"/>
                  <a:gd name="T4" fmla="*/ 2 w 13"/>
                  <a:gd name="T5" fmla="*/ 3 h 19"/>
                  <a:gd name="T6" fmla="*/ 7 w 13"/>
                  <a:gd name="T7" fmla="*/ 0 h 19"/>
                  <a:gd name="T8" fmla="*/ 10 w 13"/>
                  <a:gd name="T9" fmla="*/ 4 h 19"/>
                  <a:gd name="T10" fmla="*/ 13 w 13"/>
                  <a:gd name="T11" fmla="*/ 19 h 19"/>
                  <a:gd name="T12" fmla="*/ 0 60000 65536"/>
                  <a:gd name="T13" fmla="*/ 0 60000 65536"/>
                  <a:gd name="T14" fmla="*/ 0 60000 65536"/>
                  <a:gd name="T15" fmla="*/ 0 60000 65536"/>
                  <a:gd name="T16" fmla="*/ 0 60000 65536"/>
                  <a:gd name="T17" fmla="*/ 0 60000 65536"/>
                  <a:gd name="T18" fmla="*/ 0 w 13"/>
                  <a:gd name="T19" fmla="*/ 0 h 19"/>
                  <a:gd name="T20" fmla="*/ 13 w 13"/>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13" h="19">
                    <a:moveTo>
                      <a:pt x="13" y="19"/>
                    </a:moveTo>
                    <a:lnTo>
                      <a:pt x="0" y="6"/>
                    </a:lnTo>
                    <a:lnTo>
                      <a:pt x="2" y="3"/>
                    </a:lnTo>
                    <a:lnTo>
                      <a:pt x="7" y="0"/>
                    </a:lnTo>
                    <a:lnTo>
                      <a:pt x="10" y="4"/>
                    </a:lnTo>
                    <a:lnTo>
                      <a:pt x="13" y="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02" name="Freeform 194"/>
              <p:cNvSpPr>
                <a:spLocks/>
              </p:cNvSpPr>
              <p:nvPr/>
            </p:nvSpPr>
            <p:spPr bwMode="auto">
              <a:xfrm>
                <a:off x="1557" y="1674"/>
                <a:ext cx="10" cy="22"/>
              </a:xfrm>
              <a:custGeom>
                <a:avLst/>
                <a:gdLst>
                  <a:gd name="T0" fmla="*/ 2 w 10"/>
                  <a:gd name="T1" fmla="*/ 22 h 22"/>
                  <a:gd name="T2" fmla="*/ 0 w 10"/>
                  <a:gd name="T3" fmla="*/ 5 h 22"/>
                  <a:gd name="T4" fmla="*/ 5 w 10"/>
                  <a:gd name="T5" fmla="*/ 0 h 22"/>
                  <a:gd name="T6" fmla="*/ 10 w 10"/>
                  <a:gd name="T7" fmla="*/ 2 h 22"/>
                  <a:gd name="T8" fmla="*/ 9 w 10"/>
                  <a:gd name="T9" fmla="*/ 7 h 22"/>
                  <a:gd name="T10" fmla="*/ 2 w 10"/>
                  <a:gd name="T11" fmla="*/ 22 h 22"/>
                  <a:gd name="T12" fmla="*/ 0 60000 65536"/>
                  <a:gd name="T13" fmla="*/ 0 60000 65536"/>
                  <a:gd name="T14" fmla="*/ 0 60000 65536"/>
                  <a:gd name="T15" fmla="*/ 0 60000 65536"/>
                  <a:gd name="T16" fmla="*/ 0 60000 65536"/>
                  <a:gd name="T17" fmla="*/ 0 60000 65536"/>
                  <a:gd name="T18" fmla="*/ 0 w 10"/>
                  <a:gd name="T19" fmla="*/ 0 h 22"/>
                  <a:gd name="T20" fmla="*/ 10 w 10"/>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10" h="22">
                    <a:moveTo>
                      <a:pt x="2" y="22"/>
                    </a:moveTo>
                    <a:lnTo>
                      <a:pt x="0" y="5"/>
                    </a:lnTo>
                    <a:lnTo>
                      <a:pt x="5" y="0"/>
                    </a:lnTo>
                    <a:lnTo>
                      <a:pt x="10" y="2"/>
                    </a:lnTo>
                    <a:lnTo>
                      <a:pt x="9" y="7"/>
                    </a:lnTo>
                    <a:lnTo>
                      <a:pt x="2"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03" name="Freeform 195"/>
              <p:cNvSpPr>
                <a:spLocks/>
              </p:cNvSpPr>
              <p:nvPr/>
            </p:nvSpPr>
            <p:spPr bwMode="auto">
              <a:xfrm>
                <a:off x="1577" y="1691"/>
                <a:ext cx="27" cy="13"/>
              </a:xfrm>
              <a:custGeom>
                <a:avLst/>
                <a:gdLst>
                  <a:gd name="T0" fmla="*/ 0 w 27"/>
                  <a:gd name="T1" fmla="*/ 13 h 13"/>
                  <a:gd name="T2" fmla="*/ 19 w 27"/>
                  <a:gd name="T3" fmla="*/ 0 h 13"/>
                  <a:gd name="T4" fmla="*/ 27 w 27"/>
                  <a:gd name="T5" fmla="*/ 3 h 13"/>
                  <a:gd name="T6" fmla="*/ 27 w 27"/>
                  <a:gd name="T7" fmla="*/ 7 h 13"/>
                  <a:gd name="T8" fmla="*/ 22 w 27"/>
                  <a:gd name="T9" fmla="*/ 10 h 13"/>
                  <a:gd name="T10" fmla="*/ 0 w 27"/>
                  <a:gd name="T11" fmla="*/ 13 h 13"/>
                  <a:gd name="T12" fmla="*/ 0 60000 65536"/>
                  <a:gd name="T13" fmla="*/ 0 60000 65536"/>
                  <a:gd name="T14" fmla="*/ 0 60000 65536"/>
                  <a:gd name="T15" fmla="*/ 0 60000 65536"/>
                  <a:gd name="T16" fmla="*/ 0 60000 65536"/>
                  <a:gd name="T17" fmla="*/ 0 60000 65536"/>
                  <a:gd name="T18" fmla="*/ 0 w 27"/>
                  <a:gd name="T19" fmla="*/ 0 h 13"/>
                  <a:gd name="T20" fmla="*/ 27 w 27"/>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27" h="13">
                    <a:moveTo>
                      <a:pt x="0" y="13"/>
                    </a:moveTo>
                    <a:lnTo>
                      <a:pt x="19" y="0"/>
                    </a:lnTo>
                    <a:lnTo>
                      <a:pt x="27" y="3"/>
                    </a:lnTo>
                    <a:lnTo>
                      <a:pt x="27" y="7"/>
                    </a:lnTo>
                    <a:lnTo>
                      <a:pt x="22" y="10"/>
                    </a:lnTo>
                    <a:lnTo>
                      <a:pt x="0"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grpSp>
        <p:grpSp>
          <p:nvGrpSpPr>
            <p:cNvPr id="392" name="Group 196"/>
            <p:cNvGrpSpPr>
              <a:grpSpLocks/>
            </p:cNvGrpSpPr>
            <p:nvPr/>
          </p:nvGrpSpPr>
          <p:grpSpPr bwMode="auto">
            <a:xfrm>
              <a:off x="1459" y="1706"/>
              <a:ext cx="210" cy="517"/>
              <a:chOff x="1459" y="1706"/>
              <a:chExt cx="210" cy="517"/>
            </a:xfrm>
          </p:grpSpPr>
          <p:sp>
            <p:nvSpPr>
              <p:cNvPr id="393" name="Freeform 197"/>
              <p:cNvSpPr>
                <a:spLocks/>
              </p:cNvSpPr>
              <p:nvPr/>
            </p:nvSpPr>
            <p:spPr bwMode="auto">
              <a:xfrm>
                <a:off x="1496" y="1792"/>
                <a:ext cx="106" cy="90"/>
              </a:xfrm>
              <a:custGeom>
                <a:avLst/>
                <a:gdLst>
                  <a:gd name="T0" fmla="*/ 70 w 106"/>
                  <a:gd name="T1" fmla="*/ 25 h 90"/>
                  <a:gd name="T2" fmla="*/ 56 w 106"/>
                  <a:gd name="T3" fmla="*/ 9 h 90"/>
                  <a:gd name="T4" fmla="*/ 44 w 106"/>
                  <a:gd name="T5" fmla="*/ 0 h 90"/>
                  <a:gd name="T6" fmla="*/ 28 w 106"/>
                  <a:gd name="T7" fmla="*/ 0 h 90"/>
                  <a:gd name="T8" fmla="*/ 10 w 106"/>
                  <a:gd name="T9" fmla="*/ 5 h 90"/>
                  <a:gd name="T10" fmla="*/ 3 w 106"/>
                  <a:gd name="T11" fmla="*/ 15 h 90"/>
                  <a:gd name="T12" fmla="*/ 0 w 106"/>
                  <a:gd name="T13" fmla="*/ 29 h 90"/>
                  <a:gd name="T14" fmla="*/ 3 w 106"/>
                  <a:gd name="T15" fmla="*/ 47 h 90"/>
                  <a:gd name="T16" fmla="*/ 14 w 106"/>
                  <a:gd name="T17" fmla="*/ 67 h 90"/>
                  <a:gd name="T18" fmla="*/ 31 w 106"/>
                  <a:gd name="T19" fmla="*/ 80 h 90"/>
                  <a:gd name="T20" fmla="*/ 45 w 106"/>
                  <a:gd name="T21" fmla="*/ 87 h 90"/>
                  <a:gd name="T22" fmla="*/ 61 w 106"/>
                  <a:gd name="T23" fmla="*/ 90 h 90"/>
                  <a:gd name="T24" fmla="*/ 71 w 106"/>
                  <a:gd name="T25" fmla="*/ 86 h 90"/>
                  <a:gd name="T26" fmla="*/ 79 w 106"/>
                  <a:gd name="T27" fmla="*/ 80 h 90"/>
                  <a:gd name="T28" fmla="*/ 83 w 106"/>
                  <a:gd name="T29" fmla="*/ 67 h 90"/>
                  <a:gd name="T30" fmla="*/ 81 w 106"/>
                  <a:gd name="T31" fmla="*/ 52 h 90"/>
                  <a:gd name="T32" fmla="*/ 78 w 106"/>
                  <a:gd name="T33" fmla="*/ 39 h 90"/>
                  <a:gd name="T34" fmla="*/ 103 w 106"/>
                  <a:gd name="T35" fmla="*/ 25 h 90"/>
                  <a:gd name="T36" fmla="*/ 106 w 106"/>
                  <a:gd name="T37" fmla="*/ 20 h 90"/>
                  <a:gd name="T38" fmla="*/ 103 w 106"/>
                  <a:gd name="T39" fmla="*/ 17 h 90"/>
                  <a:gd name="T40" fmla="*/ 74 w 106"/>
                  <a:gd name="T41" fmla="*/ 32 h 90"/>
                  <a:gd name="T42" fmla="*/ 70 w 106"/>
                  <a:gd name="T43" fmla="*/ 25 h 9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90"/>
                  <a:gd name="T68" fmla="*/ 106 w 106"/>
                  <a:gd name="T69" fmla="*/ 90 h 9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90">
                    <a:moveTo>
                      <a:pt x="70" y="25"/>
                    </a:moveTo>
                    <a:lnTo>
                      <a:pt x="56" y="9"/>
                    </a:lnTo>
                    <a:lnTo>
                      <a:pt x="44" y="0"/>
                    </a:lnTo>
                    <a:lnTo>
                      <a:pt x="28" y="0"/>
                    </a:lnTo>
                    <a:lnTo>
                      <a:pt x="10" y="5"/>
                    </a:lnTo>
                    <a:lnTo>
                      <a:pt x="3" y="15"/>
                    </a:lnTo>
                    <a:lnTo>
                      <a:pt x="0" y="29"/>
                    </a:lnTo>
                    <a:lnTo>
                      <a:pt x="3" y="47"/>
                    </a:lnTo>
                    <a:lnTo>
                      <a:pt x="14" y="67"/>
                    </a:lnTo>
                    <a:lnTo>
                      <a:pt x="31" y="80"/>
                    </a:lnTo>
                    <a:lnTo>
                      <a:pt x="45" y="87"/>
                    </a:lnTo>
                    <a:lnTo>
                      <a:pt x="61" y="90"/>
                    </a:lnTo>
                    <a:lnTo>
                      <a:pt x="71" y="86"/>
                    </a:lnTo>
                    <a:lnTo>
                      <a:pt x="79" y="80"/>
                    </a:lnTo>
                    <a:lnTo>
                      <a:pt x="83" y="67"/>
                    </a:lnTo>
                    <a:lnTo>
                      <a:pt x="81" y="52"/>
                    </a:lnTo>
                    <a:lnTo>
                      <a:pt x="78" y="39"/>
                    </a:lnTo>
                    <a:lnTo>
                      <a:pt x="103" y="25"/>
                    </a:lnTo>
                    <a:lnTo>
                      <a:pt x="106" y="20"/>
                    </a:lnTo>
                    <a:lnTo>
                      <a:pt x="103" y="17"/>
                    </a:lnTo>
                    <a:lnTo>
                      <a:pt x="74" y="32"/>
                    </a:lnTo>
                    <a:lnTo>
                      <a:pt x="70"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394" name="Freeform 198"/>
              <p:cNvSpPr>
                <a:spLocks/>
              </p:cNvSpPr>
              <p:nvPr/>
            </p:nvSpPr>
            <p:spPr bwMode="auto">
              <a:xfrm>
                <a:off x="1572" y="1706"/>
                <a:ext cx="93" cy="202"/>
              </a:xfrm>
              <a:custGeom>
                <a:avLst/>
                <a:gdLst>
                  <a:gd name="T0" fmla="*/ 25 w 93"/>
                  <a:gd name="T1" fmla="*/ 170 h 202"/>
                  <a:gd name="T2" fmla="*/ 9 w 93"/>
                  <a:gd name="T3" fmla="*/ 182 h 202"/>
                  <a:gd name="T4" fmla="*/ 4 w 93"/>
                  <a:gd name="T5" fmla="*/ 185 h 202"/>
                  <a:gd name="T6" fmla="*/ 0 w 93"/>
                  <a:gd name="T7" fmla="*/ 193 h 202"/>
                  <a:gd name="T8" fmla="*/ 5 w 93"/>
                  <a:gd name="T9" fmla="*/ 201 h 202"/>
                  <a:gd name="T10" fmla="*/ 10 w 93"/>
                  <a:gd name="T11" fmla="*/ 202 h 202"/>
                  <a:gd name="T12" fmla="*/ 25 w 93"/>
                  <a:gd name="T13" fmla="*/ 197 h 202"/>
                  <a:gd name="T14" fmla="*/ 49 w 93"/>
                  <a:gd name="T15" fmla="*/ 182 h 202"/>
                  <a:gd name="T16" fmla="*/ 70 w 93"/>
                  <a:gd name="T17" fmla="*/ 162 h 202"/>
                  <a:gd name="T18" fmla="*/ 92 w 93"/>
                  <a:gd name="T19" fmla="*/ 141 h 202"/>
                  <a:gd name="T20" fmla="*/ 93 w 93"/>
                  <a:gd name="T21" fmla="*/ 132 h 202"/>
                  <a:gd name="T22" fmla="*/ 93 w 93"/>
                  <a:gd name="T23" fmla="*/ 107 h 202"/>
                  <a:gd name="T24" fmla="*/ 87 w 93"/>
                  <a:gd name="T25" fmla="*/ 68 h 202"/>
                  <a:gd name="T26" fmla="*/ 90 w 93"/>
                  <a:gd name="T27" fmla="*/ 46 h 202"/>
                  <a:gd name="T28" fmla="*/ 93 w 93"/>
                  <a:gd name="T29" fmla="*/ 37 h 202"/>
                  <a:gd name="T30" fmla="*/ 89 w 93"/>
                  <a:gd name="T31" fmla="*/ 33 h 202"/>
                  <a:gd name="T32" fmla="*/ 80 w 93"/>
                  <a:gd name="T33" fmla="*/ 28 h 202"/>
                  <a:gd name="T34" fmla="*/ 73 w 93"/>
                  <a:gd name="T35" fmla="*/ 26 h 202"/>
                  <a:gd name="T36" fmla="*/ 78 w 93"/>
                  <a:gd name="T37" fmla="*/ 3 h 202"/>
                  <a:gd name="T38" fmla="*/ 75 w 93"/>
                  <a:gd name="T39" fmla="*/ 0 h 202"/>
                  <a:gd name="T40" fmla="*/ 70 w 93"/>
                  <a:gd name="T41" fmla="*/ 1 h 202"/>
                  <a:gd name="T42" fmla="*/ 68 w 93"/>
                  <a:gd name="T43" fmla="*/ 27 h 202"/>
                  <a:gd name="T44" fmla="*/ 64 w 93"/>
                  <a:gd name="T45" fmla="*/ 35 h 202"/>
                  <a:gd name="T46" fmla="*/ 63 w 93"/>
                  <a:gd name="T47" fmla="*/ 38 h 202"/>
                  <a:gd name="T48" fmla="*/ 53 w 93"/>
                  <a:gd name="T49" fmla="*/ 35 h 202"/>
                  <a:gd name="T50" fmla="*/ 45 w 93"/>
                  <a:gd name="T51" fmla="*/ 35 h 202"/>
                  <a:gd name="T52" fmla="*/ 45 w 93"/>
                  <a:gd name="T53" fmla="*/ 40 h 202"/>
                  <a:gd name="T54" fmla="*/ 50 w 93"/>
                  <a:gd name="T55" fmla="*/ 43 h 202"/>
                  <a:gd name="T56" fmla="*/ 60 w 93"/>
                  <a:gd name="T57" fmla="*/ 43 h 202"/>
                  <a:gd name="T58" fmla="*/ 65 w 93"/>
                  <a:gd name="T59" fmla="*/ 47 h 202"/>
                  <a:gd name="T60" fmla="*/ 70 w 93"/>
                  <a:gd name="T61" fmla="*/ 55 h 202"/>
                  <a:gd name="T62" fmla="*/ 77 w 93"/>
                  <a:gd name="T63" fmla="*/ 67 h 202"/>
                  <a:gd name="T64" fmla="*/ 80 w 93"/>
                  <a:gd name="T65" fmla="*/ 92 h 202"/>
                  <a:gd name="T66" fmla="*/ 80 w 93"/>
                  <a:gd name="T67" fmla="*/ 115 h 202"/>
                  <a:gd name="T68" fmla="*/ 78 w 93"/>
                  <a:gd name="T69" fmla="*/ 133 h 202"/>
                  <a:gd name="T70" fmla="*/ 72 w 93"/>
                  <a:gd name="T71" fmla="*/ 141 h 202"/>
                  <a:gd name="T72" fmla="*/ 54 w 93"/>
                  <a:gd name="T73" fmla="*/ 152 h 202"/>
                  <a:gd name="T74" fmla="*/ 34 w 93"/>
                  <a:gd name="T75" fmla="*/ 162 h 202"/>
                  <a:gd name="T76" fmla="*/ 25 w 93"/>
                  <a:gd name="T77" fmla="*/ 170 h 20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3"/>
                  <a:gd name="T118" fmla="*/ 0 h 202"/>
                  <a:gd name="T119" fmla="*/ 93 w 93"/>
                  <a:gd name="T120" fmla="*/ 202 h 20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3" h="202">
                    <a:moveTo>
                      <a:pt x="25" y="170"/>
                    </a:moveTo>
                    <a:lnTo>
                      <a:pt x="9" y="182"/>
                    </a:lnTo>
                    <a:lnTo>
                      <a:pt x="4" y="185"/>
                    </a:lnTo>
                    <a:lnTo>
                      <a:pt x="0" y="193"/>
                    </a:lnTo>
                    <a:lnTo>
                      <a:pt x="5" y="201"/>
                    </a:lnTo>
                    <a:lnTo>
                      <a:pt x="10" y="202"/>
                    </a:lnTo>
                    <a:lnTo>
                      <a:pt x="25" y="197"/>
                    </a:lnTo>
                    <a:lnTo>
                      <a:pt x="49" y="182"/>
                    </a:lnTo>
                    <a:lnTo>
                      <a:pt x="70" y="162"/>
                    </a:lnTo>
                    <a:lnTo>
                      <a:pt x="92" y="141"/>
                    </a:lnTo>
                    <a:lnTo>
                      <a:pt x="93" y="132"/>
                    </a:lnTo>
                    <a:lnTo>
                      <a:pt x="93" y="107"/>
                    </a:lnTo>
                    <a:lnTo>
                      <a:pt x="87" y="68"/>
                    </a:lnTo>
                    <a:lnTo>
                      <a:pt x="90" y="46"/>
                    </a:lnTo>
                    <a:lnTo>
                      <a:pt x="93" y="37"/>
                    </a:lnTo>
                    <a:lnTo>
                      <a:pt x="89" y="33"/>
                    </a:lnTo>
                    <a:lnTo>
                      <a:pt x="80" y="28"/>
                    </a:lnTo>
                    <a:lnTo>
                      <a:pt x="73" y="26"/>
                    </a:lnTo>
                    <a:lnTo>
                      <a:pt x="78" y="3"/>
                    </a:lnTo>
                    <a:lnTo>
                      <a:pt x="75" y="0"/>
                    </a:lnTo>
                    <a:lnTo>
                      <a:pt x="70" y="1"/>
                    </a:lnTo>
                    <a:lnTo>
                      <a:pt x="68" y="27"/>
                    </a:lnTo>
                    <a:lnTo>
                      <a:pt x="64" y="35"/>
                    </a:lnTo>
                    <a:lnTo>
                      <a:pt x="63" y="38"/>
                    </a:lnTo>
                    <a:lnTo>
                      <a:pt x="53" y="35"/>
                    </a:lnTo>
                    <a:lnTo>
                      <a:pt x="45" y="35"/>
                    </a:lnTo>
                    <a:lnTo>
                      <a:pt x="45" y="40"/>
                    </a:lnTo>
                    <a:lnTo>
                      <a:pt x="50" y="43"/>
                    </a:lnTo>
                    <a:lnTo>
                      <a:pt x="60" y="43"/>
                    </a:lnTo>
                    <a:lnTo>
                      <a:pt x="65" y="47"/>
                    </a:lnTo>
                    <a:lnTo>
                      <a:pt x="70" y="55"/>
                    </a:lnTo>
                    <a:lnTo>
                      <a:pt x="77" y="67"/>
                    </a:lnTo>
                    <a:lnTo>
                      <a:pt x="80" y="92"/>
                    </a:lnTo>
                    <a:lnTo>
                      <a:pt x="80" y="115"/>
                    </a:lnTo>
                    <a:lnTo>
                      <a:pt x="78" y="133"/>
                    </a:lnTo>
                    <a:lnTo>
                      <a:pt x="72" y="141"/>
                    </a:lnTo>
                    <a:lnTo>
                      <a:pt x="54" y="152"/>
                    </a:lnTo>
                    <a:lnTo>
                      <a:pt x="34" y="162"/>
                    </a:lnTo>
                    <a:lnTo>
                      <a:pt x="25" y="17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395" name="Freeform 199"/>
              <p:cNvSpPr>
                <a:spLocks/>
              </p:cNvSpPr>
              <p:nvPr/>
            </p:nvSpPr>
            <p:spPr bwMode="auto">
              <a:xfrm>
                <a:off x="1459" y="1892"/>
                <a:ext cx="85" cy="121"/>
              </a:xfrm>
              <a:custGeom>
                <a:avLst/>
                <a:gdLst>
                  <a:gd name="T0" fmla="*/ 85 w 85"/>
                  <a:gd name="T1" fmla="*/ 4 h 121"/>
                  <a:gd name="T2" fmla="*/ 76 w 85"/>
                  <a:gd name="T3" fmla="*/ 0 h 121"/>
                  <a:gd name="T4" fmla="*/ 56 w 85"/>
                  <a:gd name="T5" fmla="*/ 1 h 121"/>
                  <a:gd name="T6" fmla="*/ 38 w 85"/>
                  <a:gd name="T7" fmla="*/ 12 h 121"/>
                  <a:gd name="T8" fmla="*/ 15 w 85"/>
                  <a:gd name="T9" fmla="*/ 36 h 121"/>
                  <a:gd name="T10" fmla="*/ 1 w 85"/>
                  <a:gd name="T11" fmla="*/ 55 h 121"/>
                  <a:gd name="T12" fmla="*/ 0 w 85"/>
                  <a:gd name="T13" fmla="*/ 61 h 121"/>
                  <a:gd name="T14" fmla="*/ 7 w 85"/>
                  <a:gd name="T15" fmla="*/ 74 h 121"/>
                  <a:gd name="T16" fmla="*/ 21 w 85"/>
                  <a:gd name="T17" fmla="*/ 80 h 121"/>
                  <a:gd name="T18" fmla="*/ 38 w 85"/>
                  <a:gd name="T19" fmla="*/ 86 h 121"/>
                  <a:gd name="T20" fmla="*/ 52 w 85"/>
                  <a:gd name="T21" fmla="*/ 90 h 121"/>
                  <a:gd name="T22" fmla="*/ 60 w 85"/>
                  <a:gd name="T23" fmla="*/ 95 h 121"/>
                  <a:gd name="T24" fmla="*/ 56 w 85"/>
                  <a:gd name="T25" fmla="*/ 102 h 121"/>
                  <a:gd name="T26" fmla="*/ 46 w 85"/>
                  <a:gd name="T27" fmla="*/ 111 h 121"/>
                  <a:gd name="T28" fmla="*/ 33 w 85"/>
                  <a:gd name="T29" fmla="*/ 112 h 121"/>
                  <a:gd name="T30" fmla="*/ 23 w 85"/>
                  <a:gd name="T31" fmla="*/ 110 h 121"/>
                  <a:gd name="T32" fmla="*/ 18 w 85"/>
                  <a:gd name="T33" fmla="*/ 112 h 121"/>
                  <a:gd name="T34" fmla="*/ 18 w 85"/>
                  <a:gd name="T35" fmla="*/ 117 h 121"/>
                  <a:gd name="T36" fmla="*/ 30 w 85"/>
                  <a:gd name="T37" fmla="*/ 121 h 121"/>
                  <a:gd name="T38" fmla="*/ 46 w 85"/>
                  <a:gd name="T39" fmla="*/ 121 h 121"/>
                  <a:gd name="T40" fmla="*/ 60 w 85"/>
                  <a:gd name="T41" fmla="*/ 117 h 121"/>
                  <a:gd name="T42" fmla="*/ 68 w 85"/>
                  <a:gd name="T43" fmla="*/ 112 h 121"/>
                  <a:gd name="T44" fmla="*/ 72 w 85"/>
                  <a:gd name="T45" fmla="*/ 105 h 121"/>
                  <a:gd name="T46" fmla="*/ 76 w 85"/>
                  <a:gd name="T47" fmla="*/ 96 h 121"/>
                  <a:gd name="T48" fmla="*/ 70 w 85"/>
                  <a:gd name="T49" fmla="*/ 89 h 121"/>
                  <a:gd name="T50" fmla="*/ 52 w 85"/>
                  <a:gd name="T51" fmla="*/ 84 h 121"/>
                  <a:gd name="T52" fmla="*/ 36 w 85"/>
                  <a:gd name="T53" fmla="*/ 79 h 121"/>
                  <a:gd name="T54" fmla="*/ 18 w 85"/>
                  <a:gd name="T55" fmla="*/ 71 h 121"/>
                  <a:gd name="T56" fmla="*/ 16 w 85"/>
                  <a:gd name="T57" fmla="*/ 64 h 121"/>
                  <a:gd name="T58" fmla="*/ 18 w 85"/>
                  <a:gd name="T59" fmla="*/ 51 h 121"/>
                  <a:gd name="T60" fmla="*/ 30 w 85"/>
                  <a:gd name="T61" fmla="*/ 36 h 121"/>
                  <a:gd name="T62" fmla="*/ 43 w 85"/>
                  <a:gd name="T63" fmla="*/ 27 h 121"/>
                  <a:gd name="T64" fmla="*/ 67 w 85"/>
                  <a:gd name="T65" fmla="*/ 20 h 121"/>
                  <a:gd name="T66" fmla="*/ 85 w 85"/>
                  <a:gd name="T67" fmla="*/ 17 h 121"/>
                  <a:gd name="T68" fmla="*/ 85 w 85"/>
                  <a:gd name="T69" fmla="*/ 9 h 121"/>
                  <a:gd name="T70" fmla="*/ 85 w 85"/>
                  <a:gd name="T71" fmla="*/ 4 h 12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5"/>
                  <a:gd name="T109" fmla="*/ 0 h 121"/>
                  <a:gd name="T110" fmla="*/ 85 w 85"/>
                  <a:gd name="T111" fmla="*/ 121 h 12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5" h="121">
                    <a:moveTo>
                      <a:pt x="85" y="4"/>
                    </a:moveTo>
                    <a:lnTo>
                      <a:pt x="76" y="0"/>
                    </a:lnTo>
                    <a:lnTo>
                      <a:pt x="56" y="1"/>
                    </a:lnTo>
                    <a:lnTo>
                      <a:pt x="38" y="12"/>
                    </a:lnTo>
                    <a:lnTo>
                      <a:pt x="15" y="36"/>
                    </a:lnTo>
                    <a:lnTo>
                      <a:pt x="1" y="55"/>
                    </a:lnTo>
                    <a:lnTo>
                      <a:pt x="0" y="61"/>
                    </a:lnTo>
                    <a:lnTo>
                      <a:pt x="7" y="74"/>
                    </a:lnTo>
                    <a:lnTo>
                      <a:pt x="21" y="80"/>
                    </a:lnTo>
                    <a:lnTo>
                      <a:pt x="38" y="86"/>
                    </a:lnTo>
                    <a:lnTo>
                      <a:pt x="52" y="90"/>
                    </a:lnTo>
                    <a:lnTo>
                      <a:pt x="60" y="95"/>
                    </a:lnTo>
                    <a:lnTo>
                      <a:pt x="56" y="102"/>
                    </a:lnTo>
                    <a:lnTo>
                      <a:pt x="46" y="111"/>
                    </a:lnTo>
                    <a:lnTo>
                      <a:pt x="33" y="112"/>
                    </a:lnTo>
                    <a:lnTo>
                      <a:pt x="23" y="110"/>
                    </a:lnTo>
                    <a:lnTo>
                      <a:pt x="18" y="112"/>
                    </a:lnTo>
                    <a:lnTo>
                      <a:pt x="18" y="117"/>
                    </a:lnTo>
                    <a:lnTo>
                      <a:pt x="30" y="121"/>
                    </a:lnTo>
                    <a:lnTo>
                      <a:pt x="46" y="121"/>
                    </a:lnTo>
                    <a:lnTo>
                      <a:pt x="60" y="117"/>
                    </a:lnTo>
                    <a:lnTo>
                      <a:pt x="68" y="112"/>
                    </a:lnTo>
                    <a:lnTo>
                      <a:pt x="72" y="105"/>
                    </a:lnTo>
                    <a:lnTo>
                      <a:pt x="76" y="96"/>
                    </a:lnTo>
                    <a:lnTo>
                      <a:pt x="70" y="89"/>
                    </a:lnTo>
                    <a:lnTo>
                      <a:pt x="52" y="84"/>
                    </a:lnTo>
                    <a:lnTo>
                      <a:pt x="36" y="79"/>
                    </a:lnTo>
                    <a:lnTo>
                      <a:pt x="18" y="71"/>
                    </a:lnTo>
                    <a:lnTo>
                      <a:pt x="16" y="64"/>
                    </a:lnTo>
                    <a:lnTo>
                      <a:pt x="18" y="51"/>
                    </a:lnTo>
                    <a:lnTo>
                      <a:pt x="30" y="36"/>
                    </a:lnTo>
                    <a:lnTo>
                      <a:pt x="43" y="27"/>
                    </a:lnTo>
                    <a:lnTo>
                      <a:pt x="67" y="20"/>
                    </a:lnTo>
                    <a:lnTo>
                      <a:pt x="85" y="17"/>
                    </a:lnTo>
                    <a:lnTo>
                      <a:pt x="85" y="9"/>
                    </a:lnTo>
                    <a:lnTo>
                      <a:pt x="85"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396" name="Freeform 200"/>
              <p:cNvSpPr>
                <a:spLocks/>
              </p:cNvSpPr>
              <p:nvPr/>
            </p:nvSpPr>
            <p:spPr bwMode="auto">
              <a:xfrm>
                <a:off x="1527" y="1886"/>
                <a:ext cx="79" cy="149"/>
              </a:xfrm>
              <a:custGeom>
                <a:avLst/>
                <a:gdLst>
                  <a:gd name="T0" fmla="*/ 69 w 79"/>
                  <a:gd name="T1" fmla="*/ 47 h 149"/>
                  <a:gd name="T2" fmla="*/ 60 w 79"/>
                  <a:gd name="T3" fmla="*/ 18 h 149"/>
                  <a:gd name="T4" fmla="*/ 52 w 79"/>
                  <a:gd name="T5" fmla="*/ 5 h 149"/>
                  <a:gd name="T6" fmla="*/ 32 w 79"/>
                  <a:gd name="T7" fmla="*/ 0 h 149"/>
                  <a:gd name="T8" fmla="*/ 13 w 79"/>
                  <a:gd name="T9" fmla="*/ 2 h 149"/>
                  <a:gd name="T10" fmla="*/ 4 w 79"/>
                  <a:gd name="T11" fmla="*/ 16 h 149"/>
                  <a:gd name="T12" fmla="*/ 7 w 79"/>
                  <a:gd name="T13" fmla="*/ 35 h 149"/>
                  <a:gd name="T14" fmla="*/ 10 w 79"/>
                  <a:gd name="T15" fmla="*/ 63 h 149"/>
                  <a:gd name="T16" fmla="*/ 10 w 79"/>
                  <a:gd name="T17" fmla="*/ 90 h 149"/>
                  <a:gd name="T18" fmla="*/ 4 w 79"/>
                  <a:gd name="T19" fmla="*/ 112 h 149"/>
                  <a:gd name="T20" fmla="*/ 0 w 79"/>
                  <a:gd name="T21" fmla="*/ 126 h 149"/>
                  <a:gd name="T22" fmla="*/ 3 w 79"/>
                  <a:gd name="T23" fmla="*/ 136 h 149"/>
                  <a:gd name="T24" fmla="*/ 13 w 79"/>
                  <a:gd name="T25" fmla="*/ 142 h 149"/>
                  <a:gd name="T26" fmla="*/ 23 w 79"/>
                  <a:gd name="T27" fmla="*/ 147 h 149"/>
                  <a:gd name="T28" fmla="*/ 35 w 79"/>
                  <a:gd name="T29" fmla="*/ 149 h 149"/>
                  <a:gd name="T30" fmla="*/ 50 w 79"/>
                  <a:gd name="T31" fmla="*/ 149 h 149"/>
                  <a:gd name="T32" fmla="*/ 67 w 79"/>
                  <a:gd name="T33" fmla="*/ 138 h 149"/>
                  <a:gd name="T34" fmla="*/ 79 w 79"/>
                  <a:gd name="T35" fmla="*/ 115 h 149"/>
                  <a:gd name="T36" fmla="*/ 78 w 79"/>
                  <a:gd name="T37" fmla="*/ 93 h 149"/>
                  <a:gd name="T38" fmla="*/ 70 w 79"/>
                  <a:gd name="T39" fmla="*/ 68 h 149"/>
                  <a:gd name="T40" fmla="*/ 69 w 79"/>
                  <a:gd name="T41" fmla="*/ 47 h 14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9"/>
                  <a:gd name="T64" fmla="*/ 0 h 149"/>
                  <a:gd name="T65" fmla="*/ 79 w 79"/>
                  <a:gd name="T66" fmla="*/ 149 h 14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9" h="149">
                    <a:moveTo>
                      <a:pt x="69" y="47"/>
                    </a:moveTo>
                    <a:lnTo>
                      <a:pt x="60" y="18"/>
                    </a:lnTo>
                    <a:lnTo>
                      <a:pt x="52" y="5"/>
                    </a:lnTo>
                    <a:lnTo>
                      <a:pt x="32" y="0"/>
                    </a:lnTo>
                    <a:lnTo>
                      <a:pt x="13" y="2"/>
                    </a:lnTo>
                    <a:lnTo>
                      <a:pt x="4" y="16"/>
                    </a:lnTo>
                    <a:lnTo>
                      <a:pt x="7" y="35"/>
                    </a:lnTo>
                    <a:lnTo>
                      <a:pt x="10" y="63"/>
                    </a:lnTo>
                    <a:lnTo>
                      <a:pt x="10" y="90"/>
                    </a:lnTo>
                    <a:lnTo>
                      <a:pt x="4" y="112"/>
                    </a:lnTo>
                    <a:lnTo>
                      <a:pt x="0" y="126"/>
                    </a:lnTo>
                    <a:lnTo>
                      <a:pt x="3" y="136"/>
                    </a:lnTo>
                    <a:lnTo>
                      <a:pt x="13" y="142"/>
                    </a:lnTo>
                    <a:lnTo>
                      <a:pt x="23" y="147"/>
                    </a:lnTo>
                    <a:lnTo>
                      <a:pt x="35" y="149"/>
                    </a:lnTo>
                    <a:lnTo>
                      <a:pt x="50" y="149"/>
                    </a:lnTo>
                    <a:lnTo>
                      <a:pt x="67" y="138"/>
                    </a:lnTo>
                    <a:lnTo>
                      <a:pt x="79" y="115"/>
                    </a:lnTo>
                    <a:lnTo>
                      <a:pt x="78" y="93"/>
                    </a:lnTo>
                    <a:lnTo>
                      <a:pt x="70" y="68"/>
                    </a:lnTo>
                    <a:lnTo>
                      <a:pt x="69" y="4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397" name="Freeform 201"/>
              <p:cNvSpPr>
                <a:spLocks/>
              </p:cNvSpPr>
              <p:nvPr/>
            </p:nvSpPr>
            <p:spPr bwMode="auto">
              <a:xfrm>
                <a:off x="1505" y="2007"/>
                <a:ext cx="60" cy="216"/>
              </a:xfrm>
              <a:custGeom>
                <a:avLst/>
                <a:gdLst>
                  <a:gd name="T0" fmla="*/ 56 w 60"/>
                  <a:gd name="T1" fmla="*/ 3 h 216"/>
                  <a:gd name="T2" fmla="*/ 41 w 60"/>
                  <a:gd name="T3" fmla="*/ 0 h 216"/>
                  <a:gd name="T4" fmla="*/ 32 w 60"/>
                  <a:gd name="T5" fmla="*/ 3 h 216"/>
                  <a:gd name="T6" fmla="*/ 29 w 60"/>
                  <a:gd name="T7" fmla="*/ 15 h 216"/>
                  <a:gd name="T8" fmla="*/ 32 w 60"/>
                  <a:gd name="T9" fmla="*/ 76 h 216"/>
                  <a:gd name="T10" fmla="*/ 32 w 60"/>
                  <a:gd name="T11" fmla="*/ 91 h 216"/>
                  <a:gd name="T12" fmla="*/ 26 w 60"/>
                  <a:gd name="T13" fmla="*/ 118 h 216"/>
                  <a:gd name="T14" fmla="*/ 25 w 60"/>
                  <a:gd name="T15" fmla="*/ 150 h 216"/>
                  <a:gd name="T16" fmla="*/ 29 w 60"/>
                  <a:gd name="T17" fmla="*/ 165 h 216"/>
                  <a:gd name="T18" fmla="*/ 25 w 60"/>
                  <a:gd name="T19" fmla="*/ 175 h 216"/>
                  <a:gd name="T20" fmla="*/ 6 w 60"/>
                  <a:gd name="T21" fmla="*/ 187 h 216"/>
                  <a:gd name="T22" fmla="*/ 0 w 60"/>
                  <a:gd name="T23" fmla="*/ 205 h 216"/>
                  <a:gd name="T24" fmla="*/ 0 w 60"/>
                  <a:gd name="T25" fmla="*/ 211 h 216"/>
                  <a:gd name="T26" fmla="*/ 15 w 60"/>
                  <a:gd name="T27" fmla="*/ 216 h 216"/>
                  <a:gd name="T28" fmla="*/ 19 w 60"/>
                  <a:gd name="T29" fmla="*/ 213 h 216"/>
                  <a:gd name="T30" fmla="*/ 20 w 60"/>
                  <a:gd name="T31" fmla="*/ 203 h 216"/>
                  <a:gd name="T32" fmla="*/ 25 w 60"/>
                  <a:gd name="T33" fmla="*/ 188 h 216"/>
                  <a:gd name="T34" fmla="*/ 31 w 60"/>
                  <a:gd name="T35" fmla="*/ 182 h 216"/>
                  <a:gd name="T36" fmla="*/ 39 w 60"/>
                  <a:gd name="T37" fmla="*/ 177 h 216"/>
                  <a:gd name="T38" fmla="*/ 45 w 60"/>
                  <a:gd name="T39" fmla="*/ 172 h 216"/>
                  <a:gd name="T40" fmla="*/ 47 w 60"/>
                  <a:gd name="T41" fmla="*/ 167 h 216"/>
                  <a:gd name="T42" fmla="*/ 42 w 60"/>
                  <a:gd name="T43" fmla="*/ 162 h 216"/>
                  <a:gd name="T44" fmla="*/ 39 w 60"/>
                  <a:gd name="T45" fmla="*/ 158 h 216"/>
                  <a:gd name="T46" fmla="*/ 35 w 60"/>
                  <a:gd name="T47" fmla="*/ 146 h 216"/>
                  <a:gd name="T48" fmla="*/ 39 w 60"/>
                  <a:gd name="T49" fmla="*/ 117 h 216"/>
                  <a:gd name="T50" fmla="*/ 47 w 60"/>
                  <a:gd name="T51" fmla="*/ 83 h 216"/>
                  <a:gd name="T52" fmla="*/ 56 w 60"/>
                  <a:gd name="T53" fmla="*/ 58 h 216"/>
                  <a:gd name="T54" fmla="*/ 60 w 60"/>
                  <a:gd name="T55" fmla="*/ 26 h 216"/>
                  <a:gd name="T56" fmla="*/ 56 w 60"/>
                  <a:gd name="T57" fmla="*/ 3 h 21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0"/>
                  <a:gd name="T88" fmla="*/ 0 h 216"/>
                  <a:gd name="T89" fmla="*/ 60 w 60"/>
                  <a:gd name="T90" fmla="*/ 216 h 21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0" h="216">
                    <a:moveTo>
                      <a:pt x="56" y="3"/>
                    </a:moveTo>
                    <a:lnTo>
                      <a:pt x="41" y="0"/>
                    </a:lnTo>
                    <a:lnTo>
                      <a:pt x="32" y="3"/>
                    </a:lnTo>
                    <a:lnTo>
                      <a:pt x="29" y="15"/>
                    </a:lnTo>
                    <a:lnTo>
                      <a:pt x="32" y="76"/>
                    </a:lnTo>
                    <a:lnTo>
                      <a:pt x="32" y="91"/>
                    </a:lnTo>
                    <a:lnTo>
                      <a:pt x="26" y="118"/>
                    </a:lnTo>
                    <a:lnTo>
                      <a:pt x="25" y="150"/>
                    </a:lnTo>
                    <a:lnTo>
                      <a:pt x="29" y="165"/>
                    </a:lnTo>
                    <a:lnTo>
                      <a:pt x="25" y="175"/>
                    </a:lnTo>
                    <a:lnTo>
                      <a:pt x="6" y="187"/>
                    </a:lnTo>
                    <a:lnTo>
                      <a:pt x="0" y="205"/>
                    </a:lnTo>
                    <a:lnTo>
                      <a:pt x="0" y="211"/>
                    </a:lnTo>
                    <a:lnTo>
                      <a:pt x="15" y="216"/>
                    </a:lnTo>
                    <a:lnTo>
                      <a:pt x="19" y="213"/>
                    </a:lnTo>
                    <a:lnTo>
                      <a:pt x="20" y="203"/>
                    </a:lnTo>
                    <a:lnTo>
                      <a:pt x="25" y="188"/>
                    </a:lnTo>
                    <a:lnTo>
                      <a:pt x="31" y="182"/>
                    </a:lnTo>
                    <a:lnTo>
                      <a:pt x="39" y="177"/>
                    </a:lnTo>
                    <a:lnTo>
                      <a:pt x="45" y="172"/>
                    </a:lnTo>
                    <a:lnTo>
                      <a:pt x="47" y="167"/>
                    </a:lnTo>
                    <a:lnTo>
                      <a:pt x="42" y="162"/>
                    </a:lnTo>
                    <a:lnTo>
                      <a:pt x="39" y="158"/>
                    </a:lnTo>
                    <a:lnTo>
                      <a:pt x="35" y="146"/>
                    </a:lnTo>
                    <a:lnTo>
                      <a:pt x="39" y="117"/>
                    </a:lnTo>
                    <a:lnTo>
                      <a:pt x="47" y="83"/>
                    </a:lnTo>
                    <a:lnTo>
                      <a:pt x="56" y="58"/>
                    </a:lnTo>
                    <a:lnTo>
                      <a:pt x="60" y="26"/>
                    </a:lnTo>
                    <a:lnTo>
                      <a:pt x="56"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398" name="Freeform 202"/>
              <p:cNvSpPr>
                <a:spLocks/>
              </p:cNvSpPr>
              <p:nvPr/>
            </p:nvSpPr>
            <p:spPr bwMode="auto">
              <a:xfrm>
                <a:off x="1569" y="2007"/>
                <a:ext cx="100" cy="182"/>
              </a:xfrm>
              <a:custGeom>
                <a:avLst/>
                <a:gdLst>
                  <a:gd name="T0" fmla="*/ 33 w 100"/>
                  <a:gd name="T1" fmla="*/ 26 h 182"/>
                  <a:gd name="T2" fmla="*/ 30 w 100"/>
                  <a:gd name="T3" fmla="*/ 8 h 182"/>
                  <a:gd name="T4" fmla="*/ 18 w 100"/>
                  <a:gd name="T5" fmla="*/ 0 h 182"/>
                  <a:gd name="T6" fmla="*/ 1 w 100"/>
                  <a:gd name="T7" fmla="*/ 1 h 182"/>
                  <a:gd name="T8" fmla="*/ 0 w 100"/>
                  <a:gd name="T9" fmla="*/ 8 h 182"/>
                  <a:gd name="T10" fmla="*/ 1 w 100"/>
                  <a:gd name="T11" fmla="*/ 25 h 182"/>
                  <a:gd name="T12" fmla="*/ 10 w 100"/>
                  <a:gd name="T13" fmla="*/ 52 h 182"/>
                  <a:gd name="T14" fmla="*/ 17 w 100"/>
                  <a:gd name="T15" fmla="*/ 71 h 182"/>
                  <a:gd name="T16" fmla="*/ 25 w 100"/>
                  <a:gd name="T17" fmla="*/ 97 h 182"/>
                  <a:gd name="T18" fmla="*/ 27 w 100"/>
                  <a:gd name="T19" fmla="*/ 118 h 182"/>
                  <a:gd name="T20" fmla="*/ 27 w 100"/>
                  <a:gd name="T21" fmla="*/ 137 h 182"/>
                  <a:gd name="T22" fmla="*/ 23 w 100"/>
                  <a:gd name="T23" fmla="*/ 150 h 182"/>
                  <a:gd name="T24" fmla="*/ 20 w 100"/>
                  <a:gd name="T25" fmla="*/ 156 h 182"/>
                  <a:gd name="T26" fmla="*/ 20 w 100"/>
                  <a:gd name="T27" fmla="*/ 160 h 182"/>
                  <a:gd name="T28" fmla="*/ 25 w 100"/>
                  <a:gd name="T29" fmla="*/ 166 h 182"/>
                  <a:gd name="T30" fmla="*/ 35 w 100"/>
                  <a:gd name="T31" fmla="*/ 168 h 182"/>
                  <a:gd name="T32" fmla="*/ 48 w 100"/>
                  <a:gd name="T33" fmla="*/ 168 h 182"/>
                  <a:gd name="T34" fmla="*/ 73 w 100"/>
                  <a:gd name="T35" fmla="*/ 175 h 182"/>
                  <a:gd name="T36" fmla="*/ 83 w 100"/>
                  <a:gd name="T37" fmla="*/ 182 h 182"/>
                  <a:gd name="T38" fmla="*/ 93 w 100"/>
                  <a:gd name="T39" fmla="*/ 177 h 182"/>
                  <a:gd name="T40" fmla="*/ 100 w 100"/>
                  <a:gd name="T41" fmla="*/ 166 h 182"/>
                  <a:gd name="T42" fmla="*/ 93 w 100"/>
                  <a:gd name="T43" fmla="*/ 162 h 182"/>
                  <a:gd name="T44" fmla="*/ 72 w 100"/>
                  <a:gd name="T45" fmla="*/ 160 h 182"/>
                  <a:gd name="T46" fmla="*/ 47 w 100"/>
                  <a:gd name="T47" fmla="*/ 160 h 182"/>
                  <a:gd name="T48" fmla="*/ 36 w 100"/>
                  <a:gd name="T49" fmla="*/ 158 h 182"/>
                  <a:gd name="T50" fmla="*/ 35 w 100"/>
                  <a:gd name="T51" fmla="*/ 151 h 182"/>
                  <a:gd name="T52" fmla="*/ 36 w 100"/>
                  <a:gd name="T53" fmla="*/ 138 h 182"/>
                  <a:gd name="T54" fmla="*/ 37 w 100"/>
                  <a:gd name="T55" fmla="*/ 118 h 182"/>
                  <a:gd name="T56" fmla="*/ 36 w 100"/>
                  <a:gd name="T57" fmla="*/ 95 h 182"/>
                  <a:gd name="T58" fmla="*/ 31 w 100"/>
                  <a:gd name="T59" fmla="*/ 62 h 182"/>
                  <a:gd name="T60" fmla="*/ 33 w 100"/>
                  <a:gd name="T61" fmla="*/ 35 h 182"/>
                  <a:gd name="T62" fmla="*/ 33 w 100"/>
                  <a:gd name="T63" fmla="*/ 26 h 18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0"/>
                  <a:gd name="T97" fmla="*/ 0 h 182"/>
                  <a:gd name="T98" fmla="*/ 100 w 100"/>
                  <a:gd name="T99" fmla="*/ 182 h 18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0" h="182">
                    <a:moveTo>
                      <a:pt x="33" y="26"/>
                    </a:moveTo>
                    <a:lnTo>
                      <a:pt x="30" y="8"/>
                    </a:lnTo>
                    <a:lnTo>
                      <a:pt x="18" y="0"/>
                    </a:lnTo>
                    <a:lnTo>
                      <a:pt x="1" y="1"/>
                    </a:lnTo>
                    <a:lnTo>
                      <a:pt x="0" y="8"/>
                    </a:lnTo>
                    <a:lnTo>
                      <a:pt x="1" y="25"/>
                    </a:lnTo>
                    <a:lnTo>
                      <a:pt x="10" y="52"/>
                    </a:lnTo>
                    <a:lnTo>
                      <a:pt x="17" y="71"/>
                    </a:lnTo>
                    <a:lnTo>
                      <a:pt x="25" y="97"/>
                    </a:lnTo>
                    <a:lnTo>
                      <a:pt x="27" y="118"/>
                    </a:lnTo>
                    <a:lnTo>
                      <a:pt x="27" y="137"/>
                    </a:lnTo>
                    <a:lnTo>
                      <a:pt x="23" y="150"/>
                    </a:lnTo>
                    <a:lnTo>
                      <a:pt x="20" y="156"/>
                    </a:lnTo>
                    <a:lnTo>
                      <a:pt x="20" y="160"/>
                    </a:lnTo>
                    <a:lnTo>
                      <a:pt x="25" y="166"/>
                    </a:lnTo>
                    <a:lnTo>
                      <a:pt x="35" y="168"/>
                    </a:lnTo>
                    <a:lnTo>
                      <a:pt x="48" y="168"/>
                    </a:lnTo>
                    <a:lnTo>
                      <a:pt x="73" y="175"/>
                    </a:lnTo>
                    <a:lnTo>
                      <a:pt x="83" y="182"/>
                    </a:lnTo>
                    <a:lnTo>
                      <a:pt x="93" y="177"/>
                    </a:lnTo>
                    <a:lnTo>
                      <a:pt x="100" y="166"/>
                    </a:lnTo>
                    <a:lnTo>
                      <a:pt x="93" y="162"/>
                    </a:lnTo>
                    <a:lnTo>
                      <a:pt x="72" y="160"/>
                    </a:lnTo>
                    <a:lnTo>
                      <a:pt x="47" y="160"/>
                    </a:lnTo>
                    <a:lnTo>
                      <a:pt x="36" y="158"/>
                    </a:lnTo>
                    <a:lnTo>
                      <a:pt x="35" y="151"/>
                    </a:lnTo>
                    <a:lnTo>
                      <a:pt x="36" y="138"/>
                    </a:lnTo>
                    <a:lnTo>
                      <a:pt x="37" y="118"/>
                    </a:lnTo>
                    <a:lnTo>
                      <a:pt x="36" y="95"/>
                    </a:lnTo>
                    <a:lnTo>
                      <a:pt x="31" y="62"/>
                    </a:lnTo>
                    <a:lnTo>
                      <a:pt x="33" y="35"/>
                    </a:lnTo>
                    <a:lnTo>
                      <a:pt x="33" y="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grpSp>
      </p:grpSp>
      <p:grpSp>
        <p:nvGrpSpPr>
          <p:cNvPr id="404" name="Group 189"/>
          <p:cNvGrpSpPr>
            <a:grpSpLocks/>
          </p:cNvGrpSpPr>
          <p:nvPr/>
        </p:nvGrpSpPr>
        <p:grpSpPr bwMode="auto">
          <a:xfrm>
            <a:off x="1798736" y="1661749"/>
            <a:ext cx="230071" cy="321341"/>
            <a:chOff x="1459" y="1674"/>
            <a:chExt cx="210" cy="549"/>
          </a:xfrm>
        </p:grpSpPr>
        <p:grpSp>
          <p:nvGrpSpPr>
            <p:cNvPr id="405" name="Group 190"/>
            <p:cNvGrpSpPr>
              <a:grpSpLocks/>
            </p:cNvGrpSpPr>
            <p:nvPr/>
          </p:nvGrpSpPr>
          <p:grpSpPr bwMode="auto">
            <a:xfrm>
              <a:off x="1489" y="1674"/>
              <a:ext cx="115" cy="95"/>
              <a:chOff x="1489" y="1674"/>
              <a:chExt cx="115" cy="95"/>
            </a:xfrm>
          </p:grpSpPr>
          <p:sp>
            <p:nvSpPr>
              <p:cNvPr id="413" name="Freeform 191"/>
              <p:cNvSpPr>
                <a:spLocks/>
              </p:cNvSpPr>
              <p:nvPr/>
            </p:nvSpPr>
            <p:spPr bwMode="auto">
              <a:xfrm>
                <a:off x="1530" y="1712"/>
                <a:ext cx="37" cy="57"/>
              </a:xfrm>
              <a:custGeom>
                <a:avLst/>
                <a:gdLst>
                  <a:gd name="T0" fmla="*/ 12 w 37"/>
                  <a:gd name="T1" fmla="*/ 52 h 57"/>
                  <a:gd name="T2" fmla="*/ 12 w 37"/>
                  <a:gd name="T3" fmla="*/ 44 h 57"/>
                  <a:gd name="T4" fmla="*/ 10 w 37"/>
                  <a:gd name="T5" fmla="*/ 35 h 57"/>
                  <a:gd name="T6" fmla="*/ 6 w 37"/>
                  <a:gd name="T7" fmla="*/ 29 h 57"/>
                  <a:gd name="T8" fmla="*/ 0 w 37"/>
                  <a:gd name="T9" fmla="*/ 20 h 57"/>
                  <a:gd name="T10" fmla="*/ 0 w 37"/>
                  <a:gd name="T11" fmla="*/ 14 h 57"/>
                  <a:gd name="T12" fmla="*/ 5 w 37"/>
                  <a:gd name="T13" fmla="*/ 6 h 57"/>
                  <a:gd name="T14" fmla="*/ 11 w 37"/>
                  <a:gd name="T15" fmla="*/ 1 h 57"/>
                  <a:gd name="T16" fmla="*/ 19 w 37"/>
                  <a:gd name="T17" fmla="*/ 0 h 57"/>
                  <a:gd name="T18" fmla="*/ 25 w 37"/>
                  <a:gd name="T19" fmla="*/ 1 h 57"/>
                  <a:gd name="T20" fmla="*/ 29 w 37"/>
                  <a:gd name="T21" fmla="*/ 2 h 57"/>
                  <a:gd name="T22" fmla="*/ 35 w 37"/>
                  <a:gd name="T23" fmla="*/ 7 h 57"/>
                  <a:gd name="T24" fmla="*/ 37 w 37"/>
                  <a:gd name="T25" fmla="*/ 14 h 57"/>
                  <a:gd name="T26" fmla="*/ 37 w 37"/>
                  <a:gd name="T27" fmla="*/ 20 h 57"/>
                  <a:gd name="T28" fmla="*/ 32 w 37"/>
                  <a:gd name="T29" fmla="*/ 27 h 57"/>
                  <a:gd name="T30" fmla="*/ 26 w 37"/>
                  <a:gd name="T31" fmla="*/ 35 h 57"/>
                  <a:gd name="T32" fmla="*/ 25 w 37"/>
                  <a:gd name="T33" fmla="*/ 44 h 57"/>
                  <a:gd name="T34" fmla="*/ 25 w 37"/>
                  <a:gd name="T35" fmla="*/ 47 h 57"/>
                  <a:gd name="T36" fmla="*/ 22 w 37"/>
                  <a:gd name="T37" fmla="*/ 54 h 57"/>
                  <a:gd name="T38" fmla="*/ 19 w 37"/>
                  <a:gd name="T39" fmla="*/ 57 h 57"/>
                  <a:gd name="T40" fmla="*/ 12 w 37"/>
                  <a:gd name="T41" fmla="*/ 52 h 5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7"/>
                  <a:gd name="T64" fmla="*/ 0 h 57"/>
                  <a:gd name="T65" fmla="*/ 37 w 37"/>
                  <a:gd name="T66" fmla="*/ 57 h 5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7" h="57">
                    <a:moveTo>
                      <a:pt x="12" y="52"/>
                    </a:moveTo>
                    <a:lnTo>
                      <a:pt x="12" y="44"/>
                    </a:lnTo>
                    <a:lnTo>
                      <a:pt x="10" y="35"/>
                    </a:lnTo>
                    <a:lnTo>
                      <a:pt x="6" y="29"/>
                    </a:lnTo>
                    <a:lnTo>
                      <a:pt x="0" y="20"/>
                    </a:lnTo>
                    <a:lnTo>
                      <a:pt x="0" y="14"/>
                    </a:lnTo>
                    <a:lnTo>
                      <a:pt x="5" y="6"/>
                    </a:lnTo>
                    <a:lnTo>
                      <a:pt x="11" y="1"/>
                    </a:lnTo>
                    <a:lnTo>
                      <a:pt x="19" y="0"/>
                    </a:lnTo>
                    <a:lnTo>
                      <a:pt x="25" y="1"/>
                    </a:lnTo>
                    <a:lnTo>
                      <a:pt x="29" y="2"/>
                    </a:lnTo>
                    <a:lnTo>
                      <a:pt x="35" y="7"/>
                    </a:lnTo>
                    <a:lnTo>
                      <a:pt x="37" y="14"/>
                    </a:lnTo>
                    <a:lnTo>
                      <a:pt x="37" y="20"/>
                    </a:lnTo>
                    <a:lnTo>
                      <a:pt x="32" y="27"/>
                    </a:lnTo>
                    <a:lnTo>
                      <a:pt x="26" y="35"/>
                    </a:lnTo>
                    <a:lnTo>
                      <a:pt x="25" y="44"/>
                    </a:lnTo>
                    <a:lnTo>
                      <a:pt x="25" y="47"/>
                    </a:lnTo>
                    <a:lnTo>
                      <a:pt x="22" y="54"/>
                    </a:lnTo>
                    <a:lnTo>
                      <a:pt x="19" y="57"/>
                    </a:lnTo>
                    <a:lnTo>
                      <a:pt x="12" y="52"/>
                    </a:lnTo>
                    <a:close/>
                  </a:path>
                </a:pathLst>
              </a:custGeom>
              <a:solidFill>
                <a:srgbClr val="FFFF00"/>
              </a:solidFill>
              <a:ln w="4763">
                <a:solidFill>
                  <a:srgbClr val="000000"/>
                </a:solidFill>
                <a:round/>
                <a:headEnd/>
                <a:tailEnd/>
              </a:ln>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14" name="Freeform 192"/>
              <p:cNvSpPr>
                <a:spLocks/>
              </p:cNvSpPr>
              <p:nvPr/>
            </p:nvSpPr>
            <p:spPr bwMode="auto">
              <a:xfrm>
                <a:off x="1489" y="1708"/>
                <a:ext cx="28" cy="11"/>
              </a:xfrm>
              <a:custGeom>
                <a:avLst/>
                <a:gdLst>
                  <a:gd name="T0" fmla="*/ 28 w 28"/>
                  <a:gd name="T1" fmla="*/ 11 h 11"/>
                  <a:gd name="T2" fmla="*/ 3 w 28"/>
                  <a:gd name="T3" fmla="*/ 8 h 11"/>
                  <a:gd name="T4" fmla="*/ 0 w 28"/>
                  <a:gd name="T5" fmla="*/ 4 h 11"/>
                  <a:gd name="T6" fmla="*/ 2 w 28"/>
                  <a:gd name="T7" fmla="*/ 0 h 11"/>
                  <a:gd name="T8" fmla="*/ 7 w 28"/>
                  <a:gd name="T9" fmla="*/ 0 h 11"/>
                  <a:gd name="T10" fmla="*/ 28 w 28"/>
                  <a:gd name="T11" fmla="*/ 11 h 11"/>
                  <a:gd name="T12" fmla="*/ 0 60000 65536"/>
                  <a:gd name="T13" fmla="*/ 0 60000 65536"/>
                  <a:gd name="T14" fmla="*/ 0 60000 65536"/>
                  <a:gd name="T15" fmla="*/ 0 60000 65536"/>
                  <a:gd name="T16" fmla="*/ 0 60000 65536"/>
                  <a:gd name="T17" fmla="*/ 0 60000 65536"/>
                  <a:gd name="T18" fmla="*/ 0 w 28"/>
                  <a:gd name="T19" fmla="*/ 0 h 11"/>
                  <a:gd name="T20" fmla="*/ 28 w 28"/>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28" h="11">
                    <a:moveTo>
                      <a:pt x="28" y="11"/>
                    </a:moveTo>
                    <a:lnTo>
                      <a:pt x="3" y="8"/>
                    </a:lnTo>
                    <a:lnTo>
                      <a:pt x="0" y="4"/>
                    </a:lnTo>
                    <a:lnTo>
                      <a:pt x="2" y="0"/>
                    </a:lnTo>
                    <a:lnTo>
                      <a:pt x="7" y="0"/>
                    </a:lnTo>
                    <a:lnTo>
                      <a:pt x="28"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15" name="Freeform 193"/>
              <p:cNvSpPr>
                <a:spLocks/>
              </p:cNvSpPr>
              <p:nvPr/>
            </p:nvSpPr>
            <p:spPr bwMode="auto">
              <a:xfrm>
                <a:off x="1517" y="1678"/>
                <a:ext cx="13" cy="19"/>
              </a:xfrm>
              <a:custGeom>
                <a:avLst/>
                <a:gdLst>
                  <a:gd name="T0" fmla="*/ 13 w 13"/>
                  <a:gd name="T1" fmla="*/ 19 h 19"/>
                  <a:gd name="T2" fmla="*/ 0 w 13"/>
                  <a:gd name="T3" fmla="*/ 6 h 19"/>
                  <a:gd name="T4" fmla="*/ 2 w 13"/>
                  <a:gd name="T5" fmla="*/ 3 h 19"/>
                  <a:gd name="T6" fmla="*/ 7 w 13"/>
                  <a:gd name="T7" fmla="*/ 0 h 19"/>
                  <a:gd name="T8" fmla="*/ 10 w 13"/>
                  <a:gd name="T9" fmla="*/ 4 h 19"/>
                  <a:gd name="T10" fmla="*/ 13 w 13"/>
                  <a:gd name="T11" fmla="*/ 19 h 19"/>
                  <a:gd name="T12" fmla="*/ 0 60000 65536"/>
                  <a:gd name="T13" fmla="*/ 0 60000 65536"/>
                  <a:gd name="T14" fmla="*/ 0 60000 65536"/>
                  <a:gd name="T15" fmla="*/ 0 60000 65536"/>
                  <a:gd name="T16" fmla="*/ 0 60000 65536"/>
                  <a:gd name="T17" fmla="*/ 0 60000 65536"/>
                  <a:gd name="T18" fmla="*/ 0 w 13"/>
                  <a:gd name="T19" fmla="*/ 0 h 19"/>
                  <a:gd name="T20" fmla="*/ 13 w 13"/>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13" h="19">
                    <a:moveTo>
                      <a:pt x="13" y="19"/>
                    </a:moveTo>
                    <a:lnTo>
                      <a:pt x="0" y="6"/>
                    </a:lnTo>
                    <a:lnTo>
                      <a:pt x="2" y="3"/>
                    </a:lnTo>
                    <a:lnTo>
                      <a:pt x="7" y="0"/>
                    </a:lnTo>
                    <a:lnTo>
                      <a:pt x="10" y="4"/>
                    </a:lnTo>
                    <a:lnTo>
                      <a:pt x="13" y="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16" name="Freeform 194"/>
              <p:cNvSpPr>
                <a:spLocks/>
              </p:cNvSpPr>
              <p:nvPr/>
            </p:nvSpPr>
            <p:spPr bwMode="auto">
              <a:xfrm>
                <a:off x="1557" y="1674"/>
                <a:ext cx="10" cy="22"/>
              </a:xfrm>
              <a:custGeom>
                <a:avLst/>
                <a:gdLst>
                  <a:gd name="T0" fmla="*/ 2 w 10"/>
                  <a:gd name="T1" fmla="*/ 22 h 22"/>
                  <a:gd name="T2" fmla="*/ 0 w 10"/>
                  <a:gd name="T3" fmla="*/ 5 h 22"/>
                  <a:gd name="T4" fmla="*/ 5 w 10"/>
                  <a:gd name="T5" fmla="*/ 0 h 22"/>
                  <a:gd name="T6" fmla="*/ 10 w 10"/>
                  <a:gd name="T7" fmla="*/ 2 h 22"/>
                  <a:gd name="T8" fmla="*/ 9 w 10"/>
                  <a:gd name="T9" fmla="*/ 7 h 22"/>
                  <a:gd name="T10" fmla="*/ 2 w 10"/>
                  <a:gd name="T11" fmla="*/ 22 h 22"/>
                  <a:gd name="T12" fmla="*/ 0 60000 65536"/>
                  <a:gd name="T13" fmla="*/ 0 60000 65536"/>
                  <a:gd name="T14" fmla="*/ 0 60000 65536"/>
                  <a:gd name="T15" fmla="*/ 0 60000 65536"/>
                  <a:gd name="T16" fmla="*/ 0 60000 65536"/>
                  <a:gd name="T17" fmla="*/ 0 60000 65536"/>
                  <a:gd name="T18" fmla="*/ 0 w 10"/>
                  <a:gd name="T19" fmla="*/ 0 h 22"/>
                  <a:gd name="T20" fmla="*/ 10 w 10"/>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10" h="22">
                    <a:moveTo>
                      <a:pt x="2" y="22"/>
                    </a:moveTo>
                    <a:lnTo>
                      <a:pt x="0" y="5"/>
                    </a:lnTo>
                    <a:lnTo>
                      <a:pt x="5" y="0"/>
                    </a:lnTo>
                    <a:lnTo>
                      <a:pt x="10" y="2"/>
                    </a:lnTo>
                    <a:lnTo>
                      <a:pt x="9" y="7"/>
                    </a:lnTo>
                    <a:lnTo>
                      <a:pt x="2"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17" name="Freeform 195"/>
              <p:cNvSpPr>
                <a:spLocks/>
              </p:cNvSpPr>
              <p:nvPr/>
            </p:nvSpPr>
            <p:spPr bwMode="auto">
              <a:xfrm>
                <a:off x="1577" y="1691"/>
                <a:ext cx="27" cy="13"/>
              </a:xfrm>
              <a:custGeom>
                <a:avLst/>
                <a:gdLst>
                  <a:gd name="T0" fmla="*/ 0 w 27"/>
                  <a:gd name="T1" fmla="*/ 13 h 13"/>
                  <a:gd name="T2" fmla="*/ 19 w 27"/>
                  <a:gd name="T3" fmla="*/ 0 h 13"/>
                  <a:gd name="T4" fmla="*/ 27 w 27"/>
                  <a:gd name="T5" fmla="*/ 3 h 13"/>
                  <a:gd name="T6" fmla="*/ 27 w 27"/>
                  <a:gd name="T7" fmla="*/ 7 h 13"/>
                  <a:gd name="T8" fmla="*/ 22 w 27"/>
                  <a:gd name="T9" fmla="*/ 10 h 13"/>
                  <a:gd name="T10" fmla="*/ 0 w 27"/>
                  <a:gd name="T11" fmla="*/ 13 h 13"/>
                  <a:gd name="T12" fmla="*/ 0 60000 65536"/>
                  <a:gd name="T13" fmla="*/ 0 60000 65536"/>
                  <a:gd name="T14" fmla="*/ 0 60000 65536"/>
                  <a:gd name="T15" fmla="*/ 0 60000 65536"/>
                  <a:gd name="T16" fmla="*/ 0 60000 65536"/>
                  <a:gd name="T17" fmla="*/ 0 60000 65536"/>
                  <a:gd name="T18" fmla="*/ 0 w 27"/>
                  <a:gd name="T19" fmla="*/ 0 h 13"/>
                  <a:gd name="T20" fmla="*/ 27 w 27"/>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27" h="13">
                    <a:moveTo>
                      <a:pt x="0" y="13"/>
                    </a:moveTo>
                    <a:lnTo>
                      <a:pt x="19" y="0"/>
                    </a:lnTo>
                    <a:lnTo>
                      <a:pt x="27" y="3"/>
                    </a:lnTo>
                    <a:lnTo>
                      <a:pt x="27" y="7"/>
                    </a:lnTo>
                    <a:lnTo>
                      <a:pt x="22" y="10"/>
                    </a:lnTo>
                    <a:lnTo>
                      <a:pt x="0"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grpSp>
        <p:grpSp>
          <p:nvGrpSpPr>
            <p:cNvPr id="406" name="Group 196"/>
            <p:cNvGrpSpPr>
              <a:grpSpLocks/>
            </p:cNvGrpSpPr>
            <p:nvPr/>
          </p:nvGrpSpPr>
          <p:grpSpPr bwMode="auto">
            <a:xfrm>
              <a:off x="1459" y="1706"/>
              <a:ext cx="210" cy="517"/>
              <a:chOff x="1459" y="1706"/>
              <a:chExt cx="210" cy="517"/>
            </a:xfrm>
          </p:grpSpPr>
          <p:sp>
            <p:nvSpPr>
              <p:cNvPr id="407" name="Freeform 197"/>
              <p:cNvSpPr>
                <a:spLocks/>
              </p:cNvSpPr>
              <p:nvPr/>
            </p:nvSpPr>
            <p:spPr bwMode="auto">
              <a:xfrm>
                <a:off x="1496" y="1792"/>
                <a:ext cx="106" cy="90"/>
              </a:xfrm>
              <a:custGeom>
                <a:avLst/>
                <a:gdLst>
                  <a:gd name="T0" fmla="*/ 70 w 106"/>
                  <a:gd name="T1" fmla="*/ 25 h 90"/>
                  <a:gd name="T2" fmla="*/ 56 w 106"/>
                  <a:gd name="T3" fmla="*/ 9 h 90"/>
                  <a:gd name="T4" fmla="*/ 44 w 106"/>
                  <a:gd name="T5" fmla="*/ 0 h 90"/>
                  <a:gd name="T6" fmla="*/ 28 w 106"/>
                  <a:gd name="T7" fmla="*/ 0 h 90"/>
                  <a:gd name="T8" fmla="*/ 10 w 106"/>
                  <a:gd name="T9" fmla="*/ 5 h 90"/>
                  <a:gd name="T10" fmla="*/ 3 w 106"/>
                  <a:gd name="T11" fmla="*/ 15 h 90"/>
                  <a:gd name="T12" fmla="*/ 0 w 106"/>
                  <a:gd name="T13" fmla="*/ 29 h 90"/>
                  <a:gd name="T14" fmla="*/ 3 w 106"/>
                  <a:gd name="T15" fmla="*/ 47 h 90"/>
                  <a:gd name="T16" fmla="*/ 14 w 106"/>
                  <a:gd name="T17" fmla="*/ 67 h 90"/>
                  <a:gd name="T18" fmla="*/ 31 w 106"/>
                  <a:gd name="T19" fmla="*/ 80 h 90"/>
                  <a:gd name="T20" fmla="*/ 45 w 106"/>
                  <a:gd name="T21" fmla="*/ 87 h 90"/>
                  <a:gd name="T22" fmla="*/ 61 w 106"/>
                  <a:gd name="T23" fmla="*/ 90 h 90"/>
                  <a:gd name="T24" fmla="*/ 71 w 106"/>
                  <a:gd name="T25" fmla="*/ 86 h 90"/>
                  <a:gd name="T26" fmla="*/ 79 w 106"/>
                  <a:gd name="T27" fmla="*/ 80 h 90"/>
                  <a:gd name="T28" fmla="*/ 83 w 106"/>
                  <a:gd name="T29" fmla="*/ 67 h 90"/>
                  <a:gd name="T30" fmla="*/ 81 w 106"/>
                  <a:gd name="T31" fmla="*/ 52 h 90"/>
                  <a:gd name="T32" fmla="*/ 78 w 106"/>
                  <a:gd name="T33" fmla="*/ 39 h 90"/>
                  <a:gd name="T34" fmla="*/ 103 w 106"/>
                  <a:gd name="T35" fmla="*/ 25 h 90"/>
                  <a:gd name="T36" fmla="*/ 106 w 106"/>
                  <a:gd name="T37" fmla="*/ 20 h 90"/>
                  <a:gd name="T38" fmla="*/ 103 w 106"/>
                  <a:gd name="T39" fmla="*/ 17 h 90"/>
                  <a:gd name="T40" fmla="*/ 74 w 106"/>
                  <a:gd name="T41" fmla="*/ 32 h 90"/>
                  <a:gd name="T42" fmla="*/ 70 w 106"/>
                  <a:gd name="T43" fmla="*/ 25 h 9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90"/>
                  <a:gd name="T68" fmla="*/ 106 w 106"/>
                  <a:gd name="T69" fmla="*/ 90 h 9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90">
                    <a:moveTo>
                      <a:pt x="70" y="25"/>
                    </a:moveTo>
                    <a:lnTo>
                      <a:pt x="56" y="9"/>
                    </a:lnTo>
                    <a:lnTo>
                      <a:pt x="44" y="0"/>
                    </a:lnTo>
                    <a:lnTo>
                      <a:pt x="28" y="0"/>
                    </a:lnTo>
                    <a:lnTo>
                      <a:pt x="10" y="5"/>
                    </a:lnTo>
                    <a:lnTo>
                      <a:pt x="3" y="15"/>
                    </a:lnTo>
                    <a:lnTo>
                      <a:pt x="0" y="29"/>
                    </a:lnTo>
                    <a:lnTo>
                      <a:pt x="3" y="47"/>
                    </a:lnTo>
                    <a:lnTo>
                      <a:pt x="14" y="67"/>
                    </a:lnTo>
                    <a:lnTo>
                      <a:pt x="31" y="80"/>
                    </a:lnTo>
                    <a:lnTo>
                      <a:pt x="45" y="87"/>
                    </a:lnTo>
                    <a:lnTo>
                      <a:pt x="61" y="90"/>
                    </a:lnTo>
                    <a:lnTo>
                      <a:pt x="71" y="86"/>
                    </a:lnTo>
                    <a:lnTo>
                      <a:pt x="79" y="80"/>
                    </a:lnTo>
                    <a:lnTo>
                      <a:pt x="83" y="67"/>
                    </a:lnTo>
                    <a:lnTo>
                      <a:pt x="81" y="52"/>
                    </a:lnTo>
                    <a:lnTo>
                      <a:pt x="78" y="39"/>
                    </a:lnTo>
                    <a:lnTo>
                      <a:pt x="103" y="25"/>
                    </a:lnTo>
                    <a:lnTo>
                      <a:pt x="106" y="20"/>
                    </a:lnTo>
                    <a:lnTo>
                      <a:pt x="103" y="17"/>
                    </a:lnTo>
                    <a:lnTo>
                      <a:pt x="74" y="32"/>
                    </a:lnTo>
                    <a:lnTo>
                      <a:pt x="70"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08" name="Freeform 198"/>
              <p:cNvSpPr>
                <a:spLocks/>
              </p:cNvSpPr>
              <p:nvPr/>
            </p:nvSpPr>
            <p:spPr bwMode="auto">
              <a:xfrm>
                <a:off x="1572" y="1706"/>
                <a:ext cx="93" cy="202"/>
              </a:xfrm>
              <a:custGeom>
                <a:avLst/>
                <a:gdLst>
                  <a:gd name="T0" fmla="*/ 25 w 93"/>
                  <a:gd name="T1" fmla="*/ 170 h 202"/>
                  <a:gd name="T2" fmla="*/ 9 w 93"/>
                  <a:gd name="T3" fmla="*/ 182 h 202"/>
                  <a:gd name="T4" fmla="*/ 4 w 93"/>
                  <a:gd name="T5" fmla="*/ 185 h 202"/>
                  <a:gd name="T6" fmla="*/ 0 w 93"/>
                  <a:gd name="T7" fmla="*/ 193 h 202"/>
                  <a:gd name="T8" fmla="*/ 5 w 93"/>
                  <a:gd name="T9" fmla="*/ 201 h 202"/>
                  <a:gd name="T10" fmla="*/ 10 w 93"/>
                  <a:gd name="T11" fmla="*/ 202 h 202"/>
                  <a:gd name="T12" fmla="*/ 25 w 93"/>
                  <a:gd name="T13" fmla="*/ 197 h 202"/>
                  <a:gd name="T14" fmla="*/ 49 w 93"/>
                  <a:gd name="T15" fmla="*/ 182 h 202"/>
                  <a:gd name="T16" fmla="*/ 70 w 93"/>
                  <a:gd name="T17" fmla="*/ 162 h 202"/>
                  <a:gd name="T18" fmla="*/ 92 w 93"/>
                  <a:gd name="T19" fmla="*/ 141 h 202"/>
                  <a:gd name="T20" fmla="*/ 93 w 93"/>
                  <a:gd name="T21" fmla="*/ 132 h 202"/>
                  <a:gd name="T22" fmla="*/ 93 w 93"/>
                  <a:gd name="T23" fmla="*/ 107 h 202"/>
                  <a:gd name="T24" fmla="*/ 87 w 93"/>
                  <a:gd name="T25" fmla="*/ 68 h 202"/>
                  <a:gd name="T26" fmla="*/ 90 w 93"/>
                  <a:gd name="T27" fmla="*/ 46 h 202"/>
                  <a:gd name="T28" fmla="*/ 93 w 93"/>
                  <a:gd name="T29" fmla="*/ 37 h 202"/>
                  <a:gd name="T30" fmla="*/ 89 w 93"/>
                  <a:gd name="T31" fmla="*/ 33 h 202"/>
                  <a:gd name="T32" fmla="*/ 80 w 93"/>
                  <a:gd name="T33" fmla="*/ 28 h 202"/>
                  <a:gd name="T34" fmla="*/ 73 w 93"/>
                  <a:gd name="T35" fmla="*/ 26 h 202"/>
                  <a:gd name="T36" fmla="*/ 78 w 93"/>
                  <a:gd name="T37" fmla="*/ 3 h 202"/>
                  <a:gd name="T38" fmla="*/ 75 w 93"/>
                  <a:gd name="T39" fmla="*/ 0 h 202"/>
                  <a:gd name="T40" fmla="*/ 70 w 93"/>
                  <a:gd name="T41" fmla="*/ 1 h 202"/>
                  <a:gd name="T42" fmla="*/ 68 w 93"/>
                  <a:gd name="T43" fmla="*/ 27 h 202"/>
                  <a:gd name="T44" fmla="*/ 64 w 93"/>
                  <a:gd name="T45" fmla="*/ 35 h 202"/>
                  <a:gd name="T46" fmla="*/ 63 w 93"/>
                  <a:gd name="T47" fmla="*/ 38 h 202"/>
                  <a:gd name="T48" fmla="*/ 53 w 93"/>
                  <a:gd name="T49" fmla="*/ 35 h 202"/>
                  <a:gd name="T50" fmla="*/ 45 w 93"/>
                  <a:gd name="T51" fmla="*/ 35 h 202"/>
                  <a:gd name="T52" fmla="*/ 45 w 93"/>
                  <a:gd name="T53" fmla="*/ 40 h 202"/>
                  <a:gd name="T54" fmla="*/ 50 w 93"/>
                  <a:gd name="T55" fmla="*/ 43 h 202"/>
                  <a:gd name="T56" fmla="*/ 60 w 93"/>
                  <a:gd name="T57" fmla="*/ 43 h 202"/>
                  <a:gd name="T58" fmla="*/ 65 w 93"/>
                  <a:gd name="T59" fmla="*/ 47 h 202"/>
                  <a:gd name="T60" fmla="*/ 70 w 93"/>
                  <a:gd name="T61" fmla="*/ 55 h 202"/>
                  <a:gd name="T62" fmla="*/ 77 w 93"/>
                  <a:gd name="T63" fmla="*/ 67 h 202"/>
                  <a:gd name="T64" fmla="*/ 80 w 93"/>
                  <a:gd name="T65" fmla="*/ 92 h 202"/>
                  <a:gd name="T66" fmla="*/ 80 w 93"/>
                  <a:gd name="T67" fmla="*/ 115 h 202"/>
                  <a:gd name="T68" fmla="*/ 78 w 93"/>
                  <a:gd name="T69" fmla="*/ 133 h 202"/>
                  <a:gd name="T70" fmla="*/ 72 w 93"/>
                  <a:gd name="T71" fmla="*/ 141 h 202"/>
                  <a:gd name="T72" fmla="*/ 54 w 93"/>
                  <a:gd name="T73" fmla="*/ 152 h 202"/>
                  <a:gd name="T74" fmla="*/ 34 w 93"/>
                  <a:gd name="T75" fmla="*/ 162 h 202"/>
                  <a:gd name="T76" fmla="*/ 25 w 93"/>
                  <a:gd name="T77" fmla="*/ 170 h 20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3"/>
                  <a:gd name="T118" fmla="*/ 0 h 202"/>
                  <a:gd name="T119" fmla="*/ 93 w 93"/>
                  <a:gd name="T120" fmla="*/ 202 h 20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3" h="202">
                    <a:moveTo>
                      <a:pt x="25" y="170"/>
                    </a:moveTo>
                    <a:lnTo>
                      <a:pt x="9" y="182"/>
                    </a:lnTo>
                    <a:lnTo>
                      <a:pt x="4" y="185"/>
                    </a:lnTo>
                    <a:lnTo>
                      <a:pt x="0" y="193"/>
                    </a:lnTo>
                    <a:lnTo>
                      <a:pt x="5" y="201"/>
                    </a:lnTo>
                    <a:lnTo>
                      <a:pt x="10" y="202"/>
                    </a:lnTo>
                    <a:lnTo>
                      <a:pt x="25" y="197"/>
                    </a:lnTo>
                    <a:lnTo>
                      <a:pt x="49" y="182"/>
                    </a:lnTo>
                    <a:lnTo>
                      <a:pt x="70" y="162"/>
                    </a:lnTo>
                    <a:lnTo>
                      <a:pt x="92" y="141"/>
                    </a:lnTo>
                    <a:lnTo>
                      <a:pt x="93" y="132"/>
                    </a:lnTo>
                    <a:lnTo>
                      <a:pt x="93" y="107"/>
                    </a:lnTo>
                    <a:lnTo>
                      <a:pt x="87" y="68"/>
                    </a:lnTo>
                    <a:lnTo>
                      <a:pt x="90" y="46"/>
                    </a:lnTo>
                    <a:lnTo>
                      <a:pt x="93" y="37"/>
                    </a:lnTo>
                    <a:lnTo>
                      <a:pt x="89" y="33"/>
                    </a:lnTo>
                    <a:lnTo>
                      <a:pt x="80" y="28"/>
                    </a:lnTo>
                    <a:lnTo>
                      <a:pt x="73" y="26"/>
                    </a:lnTo>
                    <a:lnTo>
                      <a:pt x="78" y="3"/>
                    </a:lnTo>
                    <a:lnTo>
                      <a:pt x="75" y="0"/>
                    </a:lnTo>
                    <a:lnTo>
                      <a:pt x="70" y="1"/>
                    </a:lnTo>
                    <a:lnTo>
                      <a:pt x="68" y="27"/>
                    </a:lnTo>
                    <a:lnTo>
                      <a:pt x="64" y="35"/>
                    </a:lnTo>
                    <a:lnTo>
                      <a:pt x="63" y="38"/>
                    </a:lnTo>
                    <a:lnTo>
                      <a:pt x="53" y="35"/>
                    </a:lnTo>
                    <a:lnTo>
                      <a:pt x="45" y="35"/>
                    </a:lnTo>
                    <a:lnTo>
                      <a:pt x="45" y="40"/>
                    </a:lnTo>
                    <a:lnTo>
                      <a:pt x="50" y="43"/>
                    </a:lnTo>
                    <a:lnTo>
                      <a:pt x="60" y="43"/>
                    </a:lnTo>
                    <a:lnTo>
                      <a:pt x="65" y="47"/>
                    </a:lnTo>
                    <a:lnTo>
                      <a:pt x="70" y="55"/>
                    </a:lnTo>
                    <a:lnTo>
                      <a:pt x="77" y="67"/>
                    </a:lnTo>
                    <a:lnTo>
                      <a:pt x="80" y="92"/>
                    </a:lnTo>
                    <a:lnTo>
                      <a:pt x="80" y="115"/>
                    </a:lnTo>
                    <a:lnTo>
                      <a:pt x="78" y="133"/>
                    </a:lnTo>
                    <a:lnTo>
                      <a:pt x="72" y="141"/>
                    </a:lnTo>
                    <a:lnTo>
                      <a:pt x="54" y="152"/>
                    </a:lnTo>
                    <a:lnTo>
                      <a:pt x="34" y="162"/>
                    </a:lnTo>
                    <a:lnTo>
                      <a:pt x="25" y="17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09" name="Freeform 199"/>
              <p:cNvSpPr>
                <a:spLocks/>
              </p:cNvSpPr>
              <p:nvPr/>
            </p:nvSpPr>
            <p:spPr bwMode="auto">
              <a:xfrm>
                <a:off x="1459" y="1892"/>
                <a:ext cx="85" cy="121"/>
              </a:xfrm>
              <a:custGeom>
                <a:avLst/>
                <a:gdLst>
                  <a:gd name="T0" fmla="*/ 85 w 85"/>
                  <a:gd name="T1" fmla="*/ 4 h 121"/>
                  <a:gd name="T2" fmla="*/ 76 w 85"/>
                  <a:gd name="T3" fmla="*/ 0 h 121"/>
                  <a:gd name="T4" fmla="*/ 56 w 85"/>
                  <a:gd name="T5" fmla="*/ 1 h 121"/>
                  <a:gd name="T6" fmla="*/ 38 w 85"/>
                  <a:gd name="T7" fmla="*/ 12 h 121"/>
                  <a:gd name="T8" fmla="*/ 15 w 85"/>
                  <a:gd name="T9" fmla="*/ 36 h 121"/>
                  <a:gd name="T10" fmla="*/ 1 w 85"/>
                  <a:gd name="T11" fmla="*/ 55 h 121"/>
                  <a:gd name="T12" fmla="*/ 0 w 85"/>
                  <a:gd name="T13" fmla="*/ 61 h 121"/>
                  <a:gd name="T14" fmla="*/ 7 w 85"/>
                  <a:gd name="T15" fmla="*/ 74 h 121"/>
                  <a:gd name="T16" fmla="*/ 21 w 85"/>
                  <a:gd name="T17" fmla="*/ 80 h 121"/>
                  <a:gd name="T18" fmla="*/ 38 w 85"/>
                  <a:gd name="T19" fmla="*/ 86 h 121"/>
                  <a:gd name="T20" fmla="*/ 52 w 85"/>
                  <a:gd name="T21" fmla="*/ 90 h 121"/>
                  <a:gd name="T22" fmla="*/ 60 w 85"/>
                  <a:gd name="T23" fmla="*/ 95 h 121"/>
                  <a:gd name="T24" fmla="*/ 56 w 85"/>
                  <a:gd name="T25" fmla="*/ 102 h 121"/>
                  <a:gd name="T26" fmla="*/ 46 w 85"/>
                  <a:gd name="T27" fmla="*/ 111 h 121"/>
                  <a:gd name="T28" fmla="*/ 33 w 85"/>
                  <a:gd name="T29" fmla="*/ 112 h 121"/>
                  <a:gd name="T30" fmla="*/ 23 w 85"/>
                  <a:gd name="T31" fmla="*/ 110 h 121"/>
                  <a:gd name="T32" fmla="*/ 18 w 85"/>
                  <a:gd name="T33" fmla="*/ 112 h 121"/>
                  <a:gd name="T34" fmla="*/ 18 w 85"/>
                  <a:gd name="T35" fmla="*/ 117 h 121"/>
                  <a:gd name="T36" fmla="*/ 30 w 85"/>
                  <a:gd name="T37" fmla="*/ 121 h 121"/>
                  <a:gd name="T38" fmla="*/ 46 w 85"/>
                  <a:gd name="T39" fmla="*/ 121 h 121"/>
                  <a:gd name="T40" fmla="*/ 60 w 85"/>
                  <a:gd name="T41" fmla="*/ 117 h 121"/>
                  <a:gd name="T42" fmla="*/ 68 w 85"/>
                  <a:gd name="T43" fmla="*/ 112 h 121"/>
                  <a:gd name="T44" fmla="*/ 72 w 85"/>
                  <a:gd name="T45" fmla="*/ 105 h 121"/>
                  <a:gd name="T46" fmla="*/ 76 w 85"/>
                  <a:gd name="T47" fmla="*/ 96 h 121"/>
                  <a:gd name="T48" fmla="*/ 70 w 85"/>
                  <a:gd name="T49" fmla="*/ 89 h 121"/>
                  <a:gd name="T50" fmla="*/ 52 w 85"/>
                  <a:gd name="T51" fmla="*/ 84 h 121"/>
                  <a:gd name="T52" fmla="*/ 36 w 85"/>
                  <a:gd name="T53" fmla="*/ 79 h 121"/>
                  <a:gd name="T54" fmla="*/ 18 w 85"/>
                  <a:gd name="T55" fmla="*/ 71 h 121"/>
                  <a:gd name="T56" fmla="*/ 16 w 85"/>
                  <a:gd name="T57" fmla="*/ 64 h 121"/>
                  <a:gd name="T58" fmla="*/ 18 w 85"/>
                  <a:gd name="T59" fmla="*/ 51 h 121"/>
                  <a:gd name="T60" fmla="*/ 30 w 85"/>
                  <a:gd name="T61" fmla="*/ 36 h 121"/>
                  <a:gd name="T62" fmla="*/ 43 w 85"/>
                  <a:gd name="T63" fmla="*/ 27 h 121"/>
                  <a:gd name="T64" fmla="*/ 67 w 85"/>
                  <a:gd name="T65" fmla="*/ 20 h 121"/>
                  <a:gd name="T66" fmla="*/ 85 w 85"/>
                  <a:gd name="T67" fmla="*/ 17 h 121"/>
                  <a:gd name="T68" fmla="*/ 85 w 85"/>
                  <a:gd name="T69" fmla="*/ 9 h 121"/>
                  <a:gd name="T70" fmla="*/ 85 w 85"/>
                  <a:gd name="T71" fmla="*/ 4 h 12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5"/>
                  <a:gd name="T109" fmla="*/ 0 h 121"/>
                  <a:gd name="T110" fmla="*/ 85 w 85"/>
                  <a:gd name="T111" fmla="*/ 121 h 12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5" h="121">
                    <a:moveTo>
                      <a:pt x="85" y="4"/>
                    </a:moveTo>
                    <a:lnTo>
                      <a:pt x="76" y="0"/>
                    </a:lnTo>
                    <a:lnTo>
                      <a:pt x="56" y="1"/>
                    </a:lnTo>
                    <a:lnTo>
                      <a:pt x="38" y="12"/>
                    </a:lnTo>
                    <a:lnTo>
                      <a:pt x="15" y="36"/>
                    </a:lnTo>
                    <a:lnTo>
                      <a:pt x="1" y="55"/>
                    </a:lnTo>
                    <a:lnTo>
                      <a:pt x="0" y="61"/>
                    </a:lnTo>
                    <a:lnTo>
                      <a:pt x="7" y="74"/>
                    </a:lnTo>
                    <a:lnTo>
                      <a:pt x="21" y="80"/>
                    </a:lnTo>
                    <a:lnTo>
                      <a:pt x="38" y="86"/>
                    </a:lnTo>
                    <a:lnTo>
                      <a:pt x="52" y="90"/>
                    </a:lnTo>
                    <a:lnTo>
                      <a:pt x="60" y="95"/>
                    </a:lnTo>
                    <a:lnTo>
                      <a:pt x="56" y="102"/>
                    </a:lnTo>
                    <a:lnTo>
                      <a:pt x="46" y="111"/>
                    </a:lnTo>
                    <a:lnTo>
                      <a:pt x="33" y="112"/>
                    </a:lnTo>
                    <a:lnTo>
                      <a:pt x="23" y="110"/>
                    </a:lnTo>
                    <a:lnTo>
                      <a:pt x="18" y="112"/>
                    </a:lnTo>
                    <a:lnTo>
                      <a:pt x="18" y="117"/>
                    </a:lnTo>
                    <a:lnTo>
                      <a:pt x="30" y="121"/>
                    </a:lnTo>
                    <a:lnTo>
                      <a:pt x="46" y="121"/>
                    </a:lnTo>
                    <a:lnTo>
                      <a:pt x="60" y="117"/>
                    </a:lnTo>
                    <a:lnTo>
                      <a:pt x="68" y="112"/>
                    </a:lnTo>
                    <a:lnTo>
                      <a:pt x="72" y="105"/>
                    </a:lnTo>
                    <a:lnTo>
                      <a:pt x="76" y="96"/>
                    </a:lnTo>
                    <a:lnTo>
                      <a:pt x="70" y="89"/>
                    </a:lnTo>
                    <a:lnTo>
                      <a:pt x="52" y="84"/>
                    </a:lnTo>
                    <a:lnTo>
                      <a:pt x="36" y="79"/>
                    </a:lnTo>
                    <a:lnTo>
                      <a:pt x="18" y="71"/>
                    </a:lnTo>
                    <a:lnTo>
                      <a:pt x="16" y="64"/>
                    </a:lnTo>
                    <a:lnTo>
                      <a:pt x="18" y="51"/>
                    </a:lnTo>
                    <a:lnTo>
                      <a:pt x="30" y="36"/>
                    </a:lnTo>
                    <a:lnTo>
                      <a:pt x="43" y="27"/>
                    </a:lnTo>
                    <a:lnTo>
                      <a:pt x="67" y="20"/>
                    </a:lnTo>
                    <a:lnTo>
                      <a:pt x="85" y="17"/>
                    </a:lnTo>
                    <a:lnTo>
                      <a:pt x="85" y="9"/>
                    </a:lnTo>
                    <a:lnTo>
                      <a:pt x="85"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10" name="Freeform 200"/>
              <p:cNvSpPr>
                <a:spLocks/>
              </p:cNvSpPr>
              <p:nvPr/>
            </p:nvSpPr>
            <p:spPr bwMode="auto">
              <a:xfrm>
                <a:off x="1527" y="1886"/>
                <a:ext cx="79" cy="149"/>
              </a:xfrm>
              <a:custGeom>
                <a:avLst/>
                <a:gdLst>
                  <a:gd name="T0" fmla="*/ 69 w 79"/>
                  <a:gd name="T1" fmla="*/ 47 h 149"/>
                  <a:gd name="T2" fmla="*/ 60 w 79"/>
                  <a:gd name="T3" fmla="*/ 18 h 149"/>
                  <a:gd name="T4" fmla="*/ 52 w 79"/>
                  <a:gd name="T5" fmla="*/ 5 h 149"/>
                  <a:gd name="T6" fmla="*/ 32 w 79"/>
                  <a:gd name="T7" fmla="*/ 0 h 149"/>
                  <a:gd name="T8" fmla="*/ 13 w 79"/>
                  <a:gd name="T9" fmla="*/ 2 h 149"/>
                  <a:gd name="T10" fmla="*/ 4 w 79"/>
                  <a:gd name="T11" fmla="*/ 16 h 149"/>
                  <a:gd name="T12" fmla="*/ 7 w 79"/>
                  <a:gd name="T13" fmla="*/ 35 h 149"/>
                  <a:gd name="T14" fmla="*/ 10 w 79"/>
                  <a:gd name="T15" fmla="*/ 63 h 149"/>
                  <a:gd name="T16" fmla="*/ 10 w 79"/>
                  <a:gd name="T17" fmla="*/ 90 h 149"/>
                  <a:gd name="T18" fmla="*/ 4 w 79"/>
                  <a:gd name="T19" fmla="*/ 112 h 149"/>
                  <a:gd name="T20" fmla="*/ 0 w 79"/>
                  <a:gd name="T21" fmla="*/ 126 h 149"/>
                  <a:gd name="T22" fmla="*/ 3 w 79"/>
                  <a:gd name="T23" fmla="*/ 136 h 149"/>
                  <a:gd name="T24" fmla="*/ 13 w 79"/>
                  <a:gd name="T25" fmla="*/ 142 h 149"/>
                  <a:gd name="T26" fmla="*/ 23 w 79"/>
                  <a:gd name="T27" fmla="*/ 147 h 149"/>
                  <a:gd name="T28" fmla="*/ 35 w 79"/>
                  <a:gd name="T29" fmla="*/ 149 h 149"/>
                  <a:gd name="T30" fmla="*/ 50 w 79"/>
                  <a:gd name="T31" fmla="*/ 149 h 149"/>
                  <a:gd name="T32" fmla="*/ 67 w 79"/>
                  <a:gd name="T33" fmla="*/ 138 h 149"/>
                  <a:gd name="T34" fmla="*/ 79 w 79"/>
                  <a:gd name="T35" fmla="*/ 115 h 149"/>
                  <a:gd name="T36" fmla="*/ 78 w 79"/>
                  <a:gd name="T37" fmla="*/ 93 h 149"/>
                  <a:gd name="T38" fmla="*/ 70 w 79"/>
                  <a:gd name="T39" fmla="*/ 68 h 149"/>
                  <a:gd name="T40" fmla="*/ 69 w 79"/>
                  <a:gd name="T41" fmla="*/ 47 h 14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9"/>
                  <a:gd name="T64" fmla="*/ 0 h 149"/>
                  <a:gd name="T65" fmla="*/ 79 w 79"/>
                  <a:gd name="T66" fmla="*/ 149 h 14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9" h="149">
                    <a:moveTo>
                      <a:pt x="69" y="47"/>
                    </a:moveTo>
                    <a:lnTo>
                      <a:pt x="60" y="18"/>
                    </a:lnTo>
                    <a:lnTo>
                      <a:pt x="52" y="5"/>
                    </a:lnTo>
                    <a:lnTo>
                      <a:pt x="32" y="0"/>
                    </a:lnTo>
                    <a:lnTo>
                      <a:pt x="13" y="2"/>
                    </a:lnTo>
                    <a:lnTo>
                      <a:pt x="4" y="16"/>
                    </a:lnTo>
                    <a:lnTo>
                      <a:pt x="7" y="35"/>
                    </a:lnTo>
                    <a:lnTo>
                      <a:pt x="10" y="63"/>
                    </a:lnTo>
                    <a:lnTo>
                      <a:pt x="10" y="90"/>
                    </a:lnTo>
                    <a:lnTo>
                      <a:pt x="4" y="112"/>
                    </a:lnTo>
                    <a:lnTo>
                      <a:pt x="0" y="126"/>
                    </a:lnTo>
                    <a:lnTo>
                      <a:pt x="3" y="136"/>
                    </a:lnTo>
                    <a:lnTo>
                      <a:pt x="13" y="142"/>
                    </a:lnTo>
                    <a:lnTo>
                      <a:pt x="23" y="147"/>
                    </a:lnTo>
                    <a:lnTo>
                      <a:pt x="35" y="149"/>
                    </a:lnTo>
                    <a:lnTo>
                      <a:pt x="50" y="149"/>
                    </a:lnTo>
                    <a:lnTo>
                      <a:pt x="67" y="138"/>
                    </a:lnTo>
                    <a:lnTo>
                      <a:pt x="79" y="115"/>
                    </a:lnTo>
                    <a:lnTo>
                      <a:pt x="78" y="93"/>
                    </a:lnTo>
                    <a:lnTo>
                      <a:pt x="70" y="68"/>
                    </a:lnTo>
                    <a:lnTo>
                      <a:pt x="69" y="4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11" name="Freeform 201"/>
              <p:cNvSpPr>
                <a:spLocks/>
              </p:cNvSpPr>
              <p:nvPr/>
            </p:nvSpPr>
            <p:spPr bwMode="auto">
              <a:xfrm>
                <a:off x="1505" y="2007"/>
                <a:ext cx="60" cy="216"/>
              </a:xfrm>
              <a:custGeom>
                <a:avLst/>
                <a:gdLst>
                  <a:gd name="T0" fmla="*/ 56 w 60"/>
                  <a:gd name="T1" fmla="*/ 3 h 216"/>
                  <a:gd name="T2" fmla="*/ 41 w 60"/>
                  <a:gd name="T3" fmla="*/ 0 h 216"/>
                  <a:gd name="T4" fmla="*/ 32 w 60"/>
                  <a:gd name="T5" fmla="*/ 3 h 216"/>
                  <a:gd name="T6" fmla="*/ 29 w 60"/>
                  <a:gd name="T7" fmla="*/ 15 h 216"/>
                  <a:gd name="T8" fmla="*/ 32 w 60"/>
                  <a:gd name="T9" fmla="*/ 76 h 216"/>
                  <a:gd name="T10" fmla="*/ 32 w 60"/>
                  <a:gd name="T11" fmla="*/ 91 h 216"/>
                  <a:gd name="T12" fmla="*/ 26 w 60"/>
                  <a:gd name="T13" fmla="*/ 118 h 216"/>
                  <a:gd name="T14" fmla="*/ 25 w 60"/>
                  <a:gd name="T15" fmla="*/ 150 h 216"/>
                  <a:gd name="T16" fmla="*/ 29 w 60"/>
                  <a:gd name="T17" fmla="*/ 165 h 216"/>
                  <a:gd name="T18" fmla="*/ 25 w 60"/>
                  <a:gd name="T19" fmla="*/ 175 h 216"/>
                  <a:gd name="T20" fmla="*/ 6 w 60"/>
                  <a:gd name="T21" fmla="*/ 187 h 216"/>
                  <a:gd name="T22" fmla="*/ 0 w 60"/>
                  <a:gd name="T23" fmla="*/ 205 h 216"/>
                  <a:gd name="T24" fmla="*/ 0 w 60"/>
                  <a:gd name="T25" fmla="*/ 211 h 216"/>
                  <a:gd name="T26" fmla="*/ 15 w 60"/>
                  <a:gd name="T27" fmla="*/ 216 h 216"/>
                  <a:gd name="T28" fmla="*/ 19 w 60"/>
                  <a:gd name="T29" fmla="*/ 213 h 216"/>
                  <a:gd name="T30" fmla="*/ 20 w 60"/>
                  <a:gd name="T31" fmla="*/ 203 h 216"/>
                  <a:gd name="T32" fmla="*/ 25 w 60"/>
                  <a:gd name="T33" fmla="*/ 188 h 216"/>
                  <a:gd name="T34" fmla="*/ 31 w 60"/>
                  <a:gd name="T35" fmla="*/ 182 h 216"/>
                  <a:gd name="T36" fmla="*/ 39 w 60"/>
                  <a:gd name="T37" fmla="*/ 177 h 216"/>
                  <a:gd name="T38" fmla="*/ 45 w 60"/>
                  <a:gd name="T39" fmla="*/ 172 h 216"/>
                  <a:gd name="T40" fmla="*/ 47 w 60"/>
                  <a:gd name="T41" fmla="*/ 167 h 216"/>
                  <a:gd name="T42" fmla="*/ 42 w 60"/>
                  <a:gd name="T43" fmla="*/ 162 h 216"/>
                  <a:gd name="T44" fmla="*/ 39 w 60"/>
                  <a:gd name="T45" fmla="*/ 158 h 216"/>
                  <a:gd name="T46" fmla="*/ 35 w 60"/>
                  <a:gd name="T47" fmla="*/ 146 h 216"/>
                  <a:gd name="T48" fmla="*/ 39 w 60"/>
                  <a:gd name="T49" fmla="*/ 117 h 216"/>
                  <a:gd name="T50" fmla="*/ 47 w 60"/>
                  <a:gd name="T51" fmla="*/ 83 h 216"/>
                  <a:gd name="T52" fmla="*/ 56 w 60"/>
                  <a:gd name="T53" fmla="*/ 58 h 216"/>
                  <a:gd name="T54" fmla="*/ 60 w 60"/>
                  <a:gd name="T55" fmla="*/ 26 h 216"/>
                  <a:gd name="T56" fmla="*/ 56 w 60"/>
                  <a:gd name="T57" fmla="*/ 3 h 21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0"/>
                  <a:gd name="T88" fmla="*/ 0 h 216"/>
                  <a:gd name="T89" fmla="*/ 60 w 60"/>
                  <a:gd name="T90" fmla="*/ 216 h 21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0" h="216">
                    <a:moveTo>
                      <a:pt x="56" y="3"/>
                    </a:moveTo>
                    <a:lnTo>
                      <a:pt x="41" y="0"/>
                    </a:lnTo>
                    <a:lnTo>
                      <a:pt x="32" y="3"/>
                    </a:lnTo>
                    <a:lnTo>
                      <a:pt x="29" y="15"/>
                    </a:lnTo>
                    <a:lnTo>
                      <a:pt x="32" y="76"/>
                    </a:lnTo>
                    <a:lnTo>
                      <a:pt x="32" y="91"/>
                    </a:lnTo>
                    <a:lnTo>
                      <a:pt x="26" y="118"/>
                    </a:lnTo>
                    <a:lnTo>
                      <a:pt x="25" y="150"/>
                    </a:lnTo>
                    <a:lnTo>
                      <a:pt x="29" y="165"/>
                    </a:lnTo>
                    <a:lnTo>
                      <a:pt x="25" y="175"/>
                    </a:lnTo>
                    <a:lnTo>
                      <a:pt x="6" y="187"/>
                    </a:lnTo>
                    <a:lnTo>
                      <a:pt x="0" y="205"/>
                    </a:lnTo>
                    <a:lnTo>
                      <a:pt x="0" y="211"/>
                    </a:lnTo>
                    <a:lnTo>
                      <a:pt x="15" y="216"/>
                    </a:lnTo>
                    <a:lnTo>
                      <a:pt x="19" y="213"/>
                    </a:lnTo>
                    <a:lnTo>
                      <a:pt x="20" y="203"/>
                    </a:lnTo>
                    <a:lnTo>
                      <a:pt x="25" y="188"/>
                    </a:lnTo>
                    <a:lnTo>
                      <a:pt x="31" y="182"/>
                    </a:lnTo>
                    <a:lnTo>
                      <a:pt x="39" y="177"/>
                    </a:lnTo>
                    <a:lnTo>
                      <a:pt x="45" y="172"/>
                    </a:lnTo>
                    <a:lnTo>
                      <a:pt x="47" y="167"/>
                    </a:lnTo>
                    <a:lnTo>
                      <a:pt x="42" y="162"/>
                    </a:lnTo>
                    <a:lnTo>
                      <a:pt x="39" y="158"/>
                    </a:lnTo>
                    <a:lnTo>
                      <a:pt x="35" y="146"/>
                    </a:lnTo>
                    <a:lnTo>
                      <a:pt x="39" y="117"/>
                    </a:lnTo>
                    <a:lnTo>
                      <a:pt x="47" y="83"/>
                    </a:lnTo>
                    <a:lnTo>
                      <a:pt x="56" y="58"/>
                    </a:lnTo>
                    <a:lnTo>
                      <a:pt x="60" y="26"/>
                    </a:lnTo>
                    <a:lnTo>
                      <a:pt x="56"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12" name="Freeform 202"/>
              <p:cNvSpPr>
                <a:spLocks/>
              </p:cNvSpPr>
              <p:nvPr/>
            </p:nvSpPr>
            <p:spPr bwMode="auto">
              <a:xfrm>
                <a:off x="1569" y="2007"/>
                <a:ext cx="100" cy="182"/>
              </a:xfrm>
              <a:custGeom>
                <a:avLst/>
                <a:gdLst>
                  <a:gd name="T0" fmla="*/ 33 w 100"/>
                  <a:gd name="T1" fmla="*/ 26 h 182"/>
                  <a:gd name="T2" fmla="*/ 30 w 100"/>
                  <a:gd name="T3" fmla="*/ 8 h 182"/>
                  <a:gd name="T4" fmla="*/ 18 w 100"/>
                  <a:gd name="T5" fmla="*/ 0 h 182"/>
                  <a:gd name="T6" fmla="*/ 1 w 100"/>
                  <a:gd name="T7" fmla="*/ 1 h 182"/>
                  <a:gd name="T8" fmla="*/ 0 w 100"/>
                  <a:gd name="T9" fmla="*/ 8 h 182"/>
                  <a:gd name="T10" fmla="*/ 1 w 100"/>
                  <a:gd name="T11" fmla="*/ 25 h 182"/>
                  <a:gd name="T12" fmla="*/ 10 w 100"/>
                  <a:gd name="T13" fmla="*/ 52 h 182"/>
                  <a:gd name="T14" fmla="*/ 17 w 100"/>
                  <a:gd name="T15" fmla="*/ 71 h 182"/>
                  <a:gd name="T16" fmla="*/ 25 w 100"/>
                  <a:gd name="T17" fmla="*/ 97 h 182"/>
                  <a:gd name="T18" fmla="*/ 27 w 100"/>
                  <a:gd name="T19" fmla="*/ 118 h 182"/>
                  <a:gd name="T20" fmla="*/ 27 w 100"/>
                  <a:gd name="T21" fmla="*/ 137 h 182"/>
                  <a:gd name="T22" fmla="*/ 23 w 100"/>
                  <a:gd name="T23" fmla="*/ 150 h 182"/>
                  <a:gd name="T24" fmla="*/ 20 w 100"/>
                  <a:gd name="T25" fmla="*/ 156 h 182"/>
                  <a:gd name="T26" fmla="*/ 20 w 100"/>
                  <a:gd name="T27" fmla="*/ 160 h 182"/>
                  <a:gd name="T28" fmla="*/ 25 w 100"/>
                  <a:gd name="T29" fmla="*/ 166 h 182"/>
                  <a:gd name="T30" fmla="*/ 35 w 100"/>
                  <a:gd name="T31" fmla="*/ 168 h 182"/>
                  <a:gd name="T32" fmla="*/ 48 w 100"/>
                  <a:gd name="T33" fmla="*/ 168 h 182"/>
                  <a:gd name="T34" fmla="*/ 73 w 100"/>
                  <a:gd name="T35" fmla="*/ 175 h 182"/>
                  <a:gd name="T36" fmla="*/ 83 w 100"/>
                  <a:gd name="T37" fmla="*/ 182 h 182"/>
                  <a:gd name="T38" fmla="*/ 93 w 100"/>
                  <a:gd name="T39" fmla="*/ 177 h 182"/>
                  <a:gd name="T40" fmla="*/ 100 w 100"/>
                  <a:gd name="T41" fmla="*/ 166 h 182"/>
                  <a:gd name="T42" fmla="*/ 93 w 100"/>
                  <a:gd name="T43" fmla="*/ 162 h 182"/>
                  <a:gd name="T44" fmla="*/ 72 w 100"/>
                  <a:gd name="T45" fmla="*/ 160 h 182"/>
                  <a:gd name="T46" fmla="*/ 47 w 100"/>
                  <a:gd name="T47" fmla="*/ 160 h 182"/>
                  <a:gd name="T48" fmla="*/ 36 w 100"/>
                  <a:gd name="T49" fmla="*/ 158 h 182"/>
                  <a:gd name="T50" fmla="*/ 35 w 100"/>
                  <a:gd name="T51" fmla="*/ 151 h 182"/>
                  <a:gd name="T52" fmla="*/ 36 w 100"/>
                  <a:gd name="T53" fmla="*/ 138 h 182"/>
                  <a:gd name="T54" fmla="*/ 37 w 100"/>
                  <a:gd name="T55" fmla="*/ 118 h 182"/>
                  <a:gd name="T56" fmla="*/ 36 w 100"/>
                  <a:gd name="T57" fmla="*/ 95 h 182"/>
                  <a:gd name="T58" fmla="*/ 31 w 100"/>
                  <a:gd name="T59" fmla="*/ 62 h 182"/>
                  <a:gd name="T60" fmla="*/ 33 w 100"/>
                  <a:gd name="T61" fmla="*/ 35 h 182"/>
                  <a:gd name="T62" fmla="*/ 33 w 100"/>
                  <a:gd name="T63" fmla="*/ 26 h 18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0"/>
                  <a:gd name="T97" fmla="*/ 0 h 182"/>
                  <a:gd name="T98" fmla="*/ 100 w 100"/>
                  <a:gd name="T99" fmla="*/ 182 h 18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0" h="182">
                    <a:moveTo>
                      <a:pt x="33" y="26"/>
                    </a:moveTo>
                    <a:lnTo>
                      <a:pt x="30" y="8"/>
                    </a:lnTo>
                    <a:lnTo>
                      <a:pt x="18" y="0"/>
                    </a:lnTo>
                    <a:lnTo>
                      <a:pt x="1" y="1"/>
                    </a:lnTo>
                    <a:lnTo>
                      <a:pt x="0" y="8"/>
                    </a:lnTo>
                    <a:lnTo>
                      <a:pt x="1" y="25"/>
                    </a:lnTo>
                    <a:lnTo>
                      <a:pt x="10" y="52"/>
                    </a:lnTo>
                    <a:lnTo>
                      <a:pt x="17" y="71"/>
                    </a:lnTo>
                    <a:lnTo>
                      <a:pt x="25" y="97"/>
                    </a:lnTo>
                    <a:lnTo>
                      <a:pt x="27" y="118"/>
                    </a:lnTo>
                    <a:lnTo>
                      <a:pt x="27" y="137"/>
                    </a:lnTo>
                    <a:lnTo>
                      <a:pt x="23" y="150"/>
                    </a:lnTo>
                    <a:lnTo>
                      <a:pt x="20" y="156"/>
                    </a:lnTo>
                    <a:lnTo>
                      <a:pt x="20" y="160"/>
                    </a:lnTo>
                    <a:lnTo>
                      <a:pt x="25" y="166"/>
                    </a:lnTo>
                    <a:lnTo>
                      <a:pt x="35" y="168"/>
                    </a:lnTo>
                    <a:lnTo>
                      <a:pt x="48" y="168"/>
                    </a:lnTo>
                    <a:lnTo>
                      <a:pt x="73" y="175"/>
                    </a:lnTo>
                    <a:lnTo>
                      <a:pt x="83" y="182"/>
                    </a:lnTo>
                    <a:lnTo>
                      <a:pt x="93" y="177"/>
                    </a:lnTo>
                    <a:lnTo>
                      <a:pt x="100" y="166"/>
                    </a:lnTo>
                    <a:lnTo>
                      <a:pt x="93" y="162"/>
                    </a:lnTo>
                    <a:lnTo>
                      <a:pt x="72" y="160"/>
                    </a:lnTo>
                    <a:lnTo>
                      <a:pt x="47" y="160"/>
                    </a:lnTo>
                    <a:lnTo>
                      <a:pt x="36" y="158"/>
                    </a:lnTo>
                    <a:lnTo>
                      <a:pt x="35" y="151"/>
                    </a:lnTo>
                    <a:lnTo>
                      <a:pt x="36" y="138"/>
                    </a:lnTo>
                    <a:lnTo>
                      <a:pt x="37" y="118"/>
                    </a:lnTo>
                    <a:lnTo>
                      <a:pt x="36" y="95"/>
                    </a:lnTo>
                    <a:lnTo>
                      <a:pt x="31" y="62"/>
                    </a:lnTo>
                    <a:lnTo>
                      <a:pt x="33" y="35"/>
                    </a:lnTo>
                    <a:lnTo>
                      <a:pt x="33" y="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grpSp>
      </p:grpSp>
      <p:grpSp>
        <p:nvGrpSpPr>
          <p:cNvPr id="418" name="Group 189"/>
          <p:cNvGrpSpPr>
            <a:grpSpLocks/>
          </p:cNvGrpSpPr>
          <p:nvPr/>
        </p:nvGrpSpPr>
        <p:grpSpPr bwMode="auto">
          <a:xfrm>
            <a:off x="1951136" y="1814149"/>
            <a:ext cx="230071" cy="321341"/>
            <a:chOff x="1459" y="1674"/>
            <a:chExt cx="210" cy="549"/>
          </a:xfrm>
        </p:grpSpPr>
        <p:grpSp>
          <p:nvGrpSpPr>
            <p:cNvPr id="419" name="Group 190"/>
            <p:cNvGrpSpPr>
              <a:grpSpLocks/>
            </p:cNvGrpSpPr>
            <p:nvPr/>
          </p:nvGrpSpPr>
          <p:grpSpPr bwMode="auto">
            <a:xfrm>
              <a:off x="1489" y="1674"/>
              <a:ext cx="115" cy="95"/>
              <a:chOff x="1489" y="1674"/>
              <a:chExt cx="115" cy="95"/>
            </a:xfrm>
          </p:grpSpPr>
          <p:sp>
            <p:nvSpPr>
              <p:cNvPr id="427" name="Freeform 191"/>
              <p:cNvSpPr>
                <a:spLocks/>
              </p:cNvSpPr>
              <p:nvPr/>
            </p:nvSpPr>
            <p:spPr bwMode="auto">
              <a:xfrm>
                <a:off x="1530" y="1712"/>
                <a:ext cx="37" cy="57"/>
              </a:xfrm>
              <a:custGeom>
                <a:avLst/>
                <a:gdLst>
                  <a:gd name="T0" fmla="*/ 12 w 37"/>
                  <a:gd name="T1" fmla="*/ 52 h 57"/>
                  <a:gd name="T2" fmla="*/ 12 w 37"/>
                  <a:gd name="T3" fmla="*/ 44 h 57"/>
                  <a:gd name="T4" fmla="*/ 10 w 37"/>
                  <a:gd name="T5" fmla="*/ 35 h 57"/>
                  <a:gd name="T6" fmla="*/ 6 w 37"/>
                  <a:gd name="T7" fmla="*/ 29 h 57"/>
                  <a:gd name="T8" fmla="*/ 0 w 37"/>
                  <a:gd name="T9" fmla="*/ 20 h 57"/>
                  <a:gd name="T10" fmla="*/ 0 w 37"/>
                  <a:gd name="T11" fmla="*/ 14 h 57"/>
                  <a:gd name="T12" fmla="*/ 5 w 37"/>
                  <a:gd name="T13" fmla="*/ 6 h 57"/>
                  <a:gd name="T14" fmla="*/ 11 w 37"/>
                  <a:gd name="T15" fmla="*/ 1 h 57"/>
                  <a:gd name="T16" fmla="*/ 19 w 37"/>
                  <a:gd name="T17" fmla="*/ 0 h 57"/>
                  <a:gd name="T18" fmla="*/ 25 w 37"/>
                  <a:gd name="T19" fmla="*/ 1 h 57"/>
                  <a:gd name="T20" fmla="*/ 29 w 37"/>
                  <a:gd name="T21" fmla="*/ 2 h 57"/>
                  <a:gd name="T22" fmla="*/ 35 w 37"/>
                  <a:gd name="T23" fmla="*/ 7 h 57"/>
                  <a:gd name="T24" fmla="*/ 37 w 37"/>
                  <a:gd name="T25" fmla="*/ 14 h 57"/>
                  <a:gd name="T26" fmla="*/ 37 w 37"/>
                  <a:gd name="T27" fmla="*/ 20 h 57"/>
                  <a:gd name="T28" fmla="*/ 32 w 37"/>
                  <a:gd name="T29" fmla="*/ 27 h 57"/>
                  <a:gd name="T30" fmla="*/ 26 w 37"/>
                  <a:gd name="T31" fmla="*/ 35 h 57"/>
                  <a:gd name="T32" fmla="*/ 25 w 37"/>
                  <a:gd name="T33" fmla="*/ 44 h 57"/>
                  <a:gd name="T34" fmla="*/ 25 w 37"/>
                  <a:gd name="T35" fmla="*/ 47 h 57"/>
                  <a:gd name="T36" fmla="*/ 22 w 37"/>
                  <a:gd name="T37" fmla="*/ 54 h 57"/>
                  <a:gd name="T38" fmla="*/ 19 w 37"/>
                  <a:gd name="T39" fmla="*/ 57 h 57"/>
                  <a:gd name="T40" fmla="*/ 12 w 37"/>
                  <a:gd name="T41" fmla="*/ 52 h 5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7"/>
                  <a:gd name="T64" fmla="*/ 0 h 57"/>
                  <a:gd name="T65" fmla="*/ 37 w 37"/>
                  <a:gd name="T66" fmla="*/ 57 h 5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7" h="57">
                    <a:moveTo>
                      <a:pt x="12" y="52"/>
                    </a:moveTo>
                    <a:lnTo>
                      <a:pt x="12" y="44"/>
                    </a:lnTo>
                    <a:lnTo>
                      <a:pt x="10" y="35"/>
                    </a:lnTo>
                    <a:lnTo>
                      <a:pt x="6" y="29"/>
                    </a:lnTo>
                    <a:lnTo>
                      <a:pt x="0" y="20"/>
                    </a:lnTo>
                    <a:lnTo>
                      <a:pt x="0" y="14"/>
                    </a:lnTo>
                    <a:lnTo>
                      <a:pt x="5" y="6"/>
                    </a:lnTo>
                    <a:lnTo>
                      <a:pt x="11" y="1"/>
                    </a:lnTo>
                    <a:lnTo>
                      <a:pt x="19" y="0"/>
                    </a:lnTo>
                    <a:lnTo>
                      <a:pt x="25" y="1"/>
                    </a:lnTo>
                    <a:lnTo>
                      <a:pt x="29" y="2"/>
                    </a:lnTo>
                    <a:lnTo>
                      <a:pt x="35" y="7"/>
                    </a:lnTo>
                    <a:lnTo>
                      <a:pt x="37" y="14"/>
                    </a:lnTo>
                    <a:lnTo>
                      <a:pt x="37" y="20"/>
                    </a:lnTo>
                    <a:lnTo>
                      <a:pt x="32" y="27"/>
                    </a:lnTo>
                    <a:lnTo>
                      <a:pt x="26" y="35"/>
                    </a:lnTo>
                    <a:lnTo>
                      <a:pt x="25" y="44"/>
                    </a:lnTo>
                    <a:lnTo>
                      <a:pt x="25" y="47"/>
                    </a:lnTo>
                    <a:lnTo>
                      <a:pt x="22" y="54"/>
                    </a:lnTo>
                    <a:lnTo>
                      <a:pt x="19" y="57"/>
                    </a:lnTo>
                    <a:lnTo>
                      <a:pt x="12" y="52"/>
                    </a:lnTo>
                    <a:close/>
                  </a:path>
                </a:pathLst>
              </a:custGeom>
              <a:solidFill>
                <a:srgbClr val="FFFF00"/>
              </a:solidFill>
              <a:ln w="4763">
                <a:solidFill>
                  <a:srgbClr val="000000"/>
                </a:solidFill>
                <a:round/>
                <a:headEnd/>
                <a:tailEnd/>
              </a:ln>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28" name="Freeform 192"/>
              <p:cNvSpPr>
                <a:spLocks/>
              </p:cNvSpPr>
              <p:nvPr/>
            </p:nvSpPr>
            <p:spPr bwMode="auto">
              <a:xfrm>
                <a:off x="1489" y="1708"/>
                <a:ext cx="28" cy="11"/>
              </a:xfrm>
              <a:custGeom>
                <a:avLst/>
                <a:gdLst>
                  <a:gd name="T0" fmla="*/ 28 w 28"/>
                  <a:gd name="T1" fmla="*/ 11 h 11"/>
                  <a:gd name="T2" fmla="*/ 3 w 28"/>
                  <a:gd name="T3" fmla="*/ 8 h 11"/>
                  <a:gd name="T4" fmla="*/ 0 w 28"/>
                  <a:gd name="T5" fmla="*/ 4 h 11"/>
                  <a:gd name="T6" fmla="*/ 2 w 28"/>
                  <a:gd name="T7" fmla="*/ 0 h 11"/>
                  <a:gd name="T8" fmla="*/ 7 w 28"/>
                  <a:gd name="T9" fmla="*/ 0 h 11"/>
                  <a:gd name="T10" fmla="*/ 28 w 28"/>
                  <a:gd name="T11" fmla="*/ 11 h 11"/>
                  <a:gd name="T12" fmla="*/ 0 60000 65536"/>
                  <a:gd name="T13" fmla="*/ 0 60000 65536"/>
                  <a:gd name="T14" fmla="*/ 0 60000 65536"/>
                  <a:gd name="T15" fmla="*/ 0 60000 65536"/>
                  <a:gd name="T16" fmla="*/ 0 60000 65536"/>
                  <a:gd name="T17" fmla="*/ 0 60000 65536"/>
                  <a:gd name="T18" fmla="*/ 0 w 28"/>
                  <a:gd name="T19" fmla="*/ 0 h 11"/>
                  <a:gd name="T20" fmla="*/ 28 w 28"/>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28" h="11">
                    <a:moveTo>
                      <a:pt x="28" y="11"/>
                    </a:moveTo>
                    <a:lnTo>
                      <a:pt x="3" y="8"/>
                    </a:lnTo>
                    <a:lnTo>
                      <a:pt x="0" y="4"/>
                    </a:lnTo>
                    <a:lnTo>
                      <a:pt x="2" y="0"/>
                    </a:lnTo>
                    <a:lnTo>
                      <a:pt x="7" y="0"/>
                    </a:lnTo>
                    <a:lnTo>
                      <a:pt x="28"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29" name="Freeform 193"/>
              <p:cNvSpPr>
                <a:spLocks/>
              </p:cNvSpPr>
              <p:nvPr/>
            </p:nvSpPr>
            <p:spPr bwMode="auto">
              <a:xfrm>
                <a:off x="1517" y="1678"/>
                <a:ext cx="13" cy="19"/>
              </a:xfrm>
              <a:custGeom>
                <a:avLst/>
                <a:gdLst>
                  <a:gd name="T0" fmla="*/ 13 w 13"/>
                  <a:gd name="T1" fmla="*/ 19 h 19"/>
                  <a:gd name="T2" fmla="*/ 0 w 13"/>
                  <a:gd name="T3" fmla="*/ 6 h 19"/>
                  <a:gd name="T4" fmla="*/ 2 w 13"/>
                  <a:gd name="T5" fmla="*/ 3 h 19"/>
                  <a:gd name="T6" fmla="*/ 7 w 13"/>
                  <a:gd name="T7" fmla="*/ 0 h 19"/>
                  <a:gd name="T8" fmla="*/ 10 w 13"/>
                  <a:gd name="T9" fmla="*/ 4 h 19"/>
                  <a:gd name="T10" fmla="*/ 13 w 13"/>
                  <a:gd name="T11" fmla="*/ 19 h 19"/>
                  <a:gd name="T12" fmla="*/ 0 60000 65536"/>
                  <a:gd name="T13" fmla="*/ 0 60000 65536"/>
                  <a:gd name="T14" fmla="*/ 0 60000 65536"/>
                  <a:gd name="T15" fmla="*/ 0 60000 65536"/>
                  <a:gd name="T16" fmla="*/ 0 60000 65536"/>
                  <a:gd name="T17" fmla="*/ 0 60000 65536"/>
                  <a:gd name="T18" fmla="*/ 0 w 13"/>
                  <a:gd name="T19" fmla="*/ 0 h 19"/>
                  <a:gd name="T20" fmla="*/ 13 w 13"/>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13" h="19">
                    <a:moveTo>
                      <a:pt x="13" y="19"/>
                    </a:moveTo>
                    <a:lnTo>
                      <a:pt x="0" y="6"/>
                    </a:lnTo>
                    <a:lnTo>
                      <a:pt x="2" y="3"/>
                    </a:lnTo>
                    <a:lnTo>
                      <a:pt x="7" y="0"/>
                    </a:lnTo>
                    <a:lnTo>
                      <a:pt x="10" y="4"/>
                    </a:lnTo>
                    <a:lnTo>
                      <a:pt x="13" y="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30" name="Freeform 194"/>
              <p:cNvSpPr>
                <a:spLocks/>
              </p:cNvSpPr>
              <p:nvPr/>
            </p:nvSpPr>
            <p:spPr bwMode="auto">
              <a:xfrm>
                <a:off x="1557" y="1674"/>
                <a:ext cx="10" cy="22"/>
              </a:xfrm>
              <a:custGeom>
                <a:avLst/>
                <a:gdLst>
                  <a:gd name="T0" fmla="*/ 2 w 10"/>
                  <a:gd name="T1" fmla="*/ 22 h 22"/>
                  <a:gd name="T2" fmla="*/ 0 w 10"/>
                  <a:gd name="T3" fmla="*/ 5 h 22"/>
                  <a:gd name="T4" fmla="*/ 5 w 10"/>
                  <a:gd name="T5" fmla="*/ 0 h 22"/>
                  <a:gd name="T6" fmla="*/ 10 w 10"/>
                  <a:gd name="T7" fmla="*/ 2 h 22"/>
                  <a:gd name="T8" fmla="*/ 9 w 10"/>
                  <a:gd name="T9" fmla="*/ 7 h 22"/>
                  <a:gd name="T10" fmla="*/ 2 w 10"/>
                  <a:gd name="T11" fmla="*/ 22 h 22"/>
                  <a:gd name="T12" fmla="*/ 0 60000 65536"/>
                  <a:gd name="T13" fmla="*/ 0 60000 65536"/>
                  <a:gd name="T14" fmla="*/ 0 60000 65536"/>
                  <a:gd name="T15" fmla="*/ 0 60000 65536"/>
                  <a:gd name="T16" fmla="*/ 0 60000 65536"/>
                  <a:gd name="T17" fmla="*/ 0 60000 65536"/>
                  <a:gd name="T18" fmla="*/ 0 w 10"/>
                  <a:gd name="T19" fmla="*/ 0 h 22"/>
                  <a:gd name="T20" fmla="*/ 10 w 10"/>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10" h="22">
                    <a:moveTo>
                      <a:pt x="2" y="22"/>
                    </a:moveTo>
                    <a:lnTo>
                      <a:pt x="0" y="5"/>
                    </a:lnTo>
                    <a:lnTo>
                      <a:pt x="5" y="0"/>
                    </a:lnTo>
                    <a:lnTo>
                      <a:pt x="10" y="2"/>
                    </a:lnTo>
                    <a:lnTo>
                      <a:pt x="9" y="7"/>
                    </a:lnTo>
                    <a:lnTo>
                      <a:pt x="2"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31" name="Freeform 195"/>
              <p:cNvSpPr>
                <a:spLocks/>
              </p:cNvSpPr>
              <p:nvPr/>
            </p:nvSpPr>
            <p:spPr bwMode="auto">
              <a:xfrm>
                <a:off x="1577" y="1691"/>
                <a:ext cx="27" cy="13"/>
              </a:xfrm>
              <a:custGeom>
                <a:avLst/>
                <a:gdLst>
                  <a:gd name="T0" fmla="*/ 0 w 27"/>
                  <a:gd name="T1" fmla="*/ 13 h 13"/>
                  <a:gd name="T2" fmla="*/ 19 w 27"/>
                  <a:gd name="T3" fmla="*/ 0 h 13"/>
                  <a:gd name="T4" fmla="*/ 27 w 27"/>
                  <a:gd name="T5" fmla="*/ 3 h 13"/>
                  <a:gd name="T6" fmla="*/ 27 w 27"/>
                  <a:gd name="T7" fmla="*/ 7 h 13"/>
                  <a:gd name="T8" fmla="*/ 22 w 27"/>
                  <a:gd name="T9" fmla="*/ 10 h 13"/>
                  <a:gd name="T10" fmla="*/ 0 w 27"/>
                  <a:gd name="T11" fmla="*/ 13 h 13"/>
                  <a:gd name="T12" fmla="*/ 0 60000 65536"/>
                  <a:gd name="T13" fmla="*/ 0 60000 65536"/>
                  <a:gd name="T14" fmla="*/ 0 60000 65536"/>
                  <a:gd name="T15" fmla="*/ 0 60000 65536"/>
                  <a:gd name="T16" fmla="*/ 0 60000 65536"/>
                  <a:gd name="T17" fmla="*/ 0 60000 65536"/>
                  <a:gd name="T18" fmla="*/ 0 w 27"/>
                  <a:gd name="T19" fmla="*/ 0 h 13"/>
                  <a:gd name="T20" fmla="*/ 27 w 27"/>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27" h="13">
                    <a:moveTo>
                      <a:pt x="0" y="13"/>
                    </a:moveTo>
                    <a:lnTo>
                      <a:pt x="19" y="0"/>
                    </a:lnTo>
                    <a:lnTo>
                      <a:pt x="27" y="3"/>
                    </a:lnTo>
                    <a:lnTo>
                      <a:pt x="27" y="7"/>
                    </a:lnTo>
                    <a:lnTo>
                      <a:pt x="22" y="10"/>
                    </a:lnTo>
                    <a:lnTo>
                      <a:pt x="0"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grpSp>
        <p:grpSp>
          <p:nvGrpSpPr>
            <p:cNvPr id="420" name="Group 196"/>
            <p:cNvGrpSpPr>
              <a:grpSpLocks/>
            </p:cNvGrpSpPr>
            <p:nvPr/>
          </p:nvGrpSpPr>
          <p:grpSpPr bwMode="auto">
            <a:xfrm>
              <a:off x="1459" y="1706"/>
              <a:ext cx="210" cy="517"/>
              <a:chOff x="1459" y="1706"/>
              <a:chExt cx="210" cy="517"/>
            </a:xfrm>
          </p:grpSpPr>
          <p:sp>
            <p:nvSpPr>
              <p:cNvPr id="421" name="Freeform 197"/>
              <p:cNvSpPr>
                <a:spLocks/>
              </p:cNvSpPr>
              <p:nvPr/>
            </p:nvSpPr>
            <p:spPr bwMode="auto">
              <a:xfrm>
                <a:off x="1496" y="1792"/>
                <a:ext cx="106" cy="90"/>
              </a:xfrm>
              <a:custGeom>
                <a:avLst/>
                <a:gdLst>
                  <a:gd name="T0" fmla="*/ 70 w 106"/>
                  <a:gd name="T1" fmla="*/ 25 h 90"/>
                  <a:gd name="T2" fmla="*/ 56 w 106"/>
                  <a:gd name="T3" fmla="*/ 9 h 90"/>
                  <a:gd name="T4" fmla="*/ 44 w 106"/>
                  <a:gd name="T5" fmla="*/ 0 h 90"/>
                  <a:gd name="T6" fmla="*/ 28 w 106"/>
                  <a:gd name="T7" fmla="*/ 0 h 90"/>
                  <a:gd name="T8" fmla="*/ 10 w 106"/>
                  <a:gd name="T9" fmla="*/ 5 h 90"/>
                  <a:gd name="T10" fmla="*/ 3 w 106"/>
                  <a:gd name="T11" fmla="*/ 15 h 90"/>
                  <a:gd name="T12" fmla="*/ 0 w 106"/>
                  <a:gd name="T13" fmla="*/ 29 h 90"/>
                  <a:gd name="T14" fmla="*/ 3 w 106"/>
                  <a:gd name="T15" fmla="*/ 47 h 90"/>
                  <a:gd name="T16" fmla="*/ 14 w 106"/>
                  <a:gd name="T17" fmla="*/ 67 h 90"/>
                  <a:gd name="T18" fmla="*/ 31 w 106"/>
                  <a:gd name="T19" fmla="*/ 80 h 90"/>
                  <a:gd name="T20" fmla="*/ 45 w 106"/>
                  <a:gd name="T21" fmla="*/ 87 h 90"/>
                  <a:gd name="T22" fmla="*/ 61 w 106"/>
                  <a:gd name="T23" fmla="*/ 90 h 90"/>
                  <a:gd name="T24" fmla="*/ 71 w 106"/>
                  <a:gd name="T25" fmla="*/ 86 h 90"/>
                  <a:gd name="T26" fmla="*/ 79 w 106"/>
                  <a:gd name="T27" fmla="*/ 80 h 90"/>
                  <a:gd name="T28" fmla="*/ 83 w 106"/>
                  <a:gd name="T29" fmla="*/ 67 h 90"/>
                  <a:gd name="T30" fmla="*/ 81 w 106"/>
                  <a:gd name="T31" fmla="*/ 52 h 90"/>
                  <a:gd name="T32" fmla="*/ 78 w 106"/>
                  <a:gd name="T33" fmla="*/ 39 h 90"/>
                  <a:gd name="T34" fmla="*/ 103 w 106"/>
                  <a:gd name="T35" fmla="*/ 25 h 90"/>
                  <a:gd name="T36" fmla="*/ 106 w 106"/>
                  <a:gd name="T37" fmla="*/ 20 h 90"/>
                  <a:gd name="T38" fmla="*/ 103 w 106"/>
                  <a:gd name="T39" fmla="*/ 17 h 90"/>
                  <a:gd name="T40" fmla="*/ 74 w 106"/>
                  <a:gd name="T41" fmla="*/ 32 h 90"/>
                  <a:gd name="T42" fmla="*/ 70 w 106"/>
                  <a:gd name="T43" fmla="*/ 25 h 9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90"/>
                  <a:gd name="T68" fmla="*/ 106 w 106"/>
                  <a:gd name="T69" fmla="*/ 90 h 9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90">
                    <a:moveTo>
                      <a:pt x="70" y="25"/>
                    </a:moveTo>
                    <a:lnTo>
                      <a:pt x="56" y="9"/>
                    </a:lnTo>
                    <a:lnTo>
                      <a:pt x="44" y="0"/>
                    </a:lnTo>
                    <a:lnTo>
                      <a:pt x="28" y="0"/>
                    </a:lnTo>
                    <a:lnTo>
                      <a:pt x="10" y="5"/>
                    </a:lnTo>
                    <a:lnTo>
                      <a:pt x="3" y="15"/>
                    </a:lnTo>
                    <a:lnTo>
                      <a:pt x="0" y="29"/>
                    </a:lnTo>
                    <a:lnTo>
                      <a:pt x="3" y="47"/>
                    </a:lnTo>
                    <a:lnTo>
                      <a:pt x="14" y="67"/>
                    </a:lnTo>
                    <a:lnTo>
                      <a:pt x="31" y="80"/>
                    </a:lnTo>
                    <a:lnTo>
                      <a:pt x="45" y="87"/>
                    </a:lnTo>
                    <a:lnTo>
                      <a:pt x="61" y="90"/>
                    </a:lnTo>
                    <a:lnTo>
                      <a:pt x="71" y="86"/>
                    </a:lnTo>
                    <a:lnTo>
                      <a:pt x="79" y="80"/>
                    </a:lnTo>
                    <a:lnTo>
                      <a:pt x="83" y="67"/>
                    </a:lnTo>
                    <a:lnTo>
                      <a:pt x="81" y="52"/>
                    </a:lnTo>
                    <a:lnTo>
                      <a:pt x="78" y="39"/>
                    </a:lnTo>
                    <a:lnTo>
                      <a:pt x="103" y="25"/>
                    </a:lnTo>
                    <a:lnTo>
                      <a:pt x="106" y="20"/>
                    </a:lnTo>
                    <a:lnTo>
                      <a:pt x="103" y="17"/>
                    </a:lnTo>
                    <a:lnTo>
                      <a:pt x="74" y="32"/>
                    </a:lnTo>
                    <a:lnTo>
                      <a:pt x="70"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22" name="Freeform 198"/>
              <p:cNvSpPr>
                <a:spLocks/>
              </p:cNvSpPr>
              <p:nvPr/>
            </p:nvSpPr>
            <p:spPr bwMode="auto">
              <a:xfrm>
                <a:off x="1572" y="1706"/>
                <a:ext cx="93" cy="202"/>
              </a:xfrm>
              <a:custGeom>
                <a:avLst/>
                <a:gdLst>
                  <a:gd name="T0" fmla="*/ 25 w 93"/>
                  <a:gd name="T1" fmla="*/ 170 h 202"/>
                  <a:gd name="T2" fmla="*/ 9 w 93"/>
                  <a:gd name="T3" fmla="*/ 182 h 202"/>
                  <a:gd name="T4" fmla="*/ 4 w 93"/>
                  <a:gd name="T5" fmla="*/ 185 h 202"/>
                  <a:gd name="T6" fmla="*/ 0 w 93"/>
                  <a:gd name="T7" fmla="*/ 193 h 202"/>
                  <a:gd name="T8" fmla="*/ 5 w 93"/>
                  <a:gd name="T9" fmla="*/ 201 h 202"/>
                  <a:gd name="T10" fmla="*/ 10 w 93"/>
                  <a:gd name="T11" fmla="*/ 202 h 202"/>
                  <a:gd name="T12" fmla="*/ 25 w 93"/>
                  <a:gd name="T13" fmla="*/ 197 h 202"/>
                  <a:gd name="T14" fmla="*/ 49 w 93"/>
                  <a:gd name="T15" fmla="*/ 182 h 202"/>
                  <a:gd name="T16" fmla="*/ 70 w 93"/>
                  <a:gd name="T17" fmla="*/ 162 h 202"/>
                  <a:gd name="T18" fmla="*/ 92 w 93"/>
                  <a:gd name="T19" fmla="*/ 141 h 202"/>
                  <a:gd name="T20" fmla="*/ 93 w 93"/>
                  <a:gd name="T21" fmla="*/ 132 h 202"/>
                  <a:gd name="T22" fmla="*/ 93 w 93"/>
                  <a:gd name="T23" fmla="*/ 107 h 202"/>
                  <a:gd name="T24" fmla="*/ 87 w 93"/>
                  <a:gd name="T25" fmla="*/ 68 h 202"/>
                  <a:gd name="T26" fmla="*/ 90 w 93"/>
                  <a:gd name="T27" fmla="*/ 46 h 202"/>
                  <a:gd name="T28" fmla="*/ 93 w 93"/>
                  <a:gd name="T29" fmla="*/ 37 h 202"/>
                  <a:gd name="T30" fmla="*/ 89 w 93"/>
                  <a:gd name="T31" fmla="*/ 33 h 202"/>
                  <a:gd name="T32" fmla="*/ 80 w 93"/>
                  <a:gd name="T33" fmla="*/ 28 h 202"/>
                  <a:gd name="T34" fmla="*/ 73 w 93"/>
                  <a:gd name="T35" fmla="*/ 26 h 202"/>
                  <a:gd name="T36" fmla="*/ 78 w 93"/>
                  <a:gd name="T37" fmla="*/ 3 h 202"/>
                  <a:gd name="T38" fmla="*/ 75 w 93"/>
                  <a:gd name="T39" fmla="*/ 0 h 202"/>
                  <a:gd name="T40" fmla="*/ 70 w 93"/>
                  <a:gd name="T41" fmla="*/ 1 h 202"/>
                  <a:gd name="T42" fmla="*/ 68 w 93"/>
                  <a:gd name="T43" fmla="*/ 27 h 202"/>
                  <a:gd name="T44" fmla="*/ 64 w 93"/>
                  <a:gd name="T45" fmla="*/ 35 h 202"/>
                  <a:gd name="T46" fmla="*/ 63 w 93"/>
                  <a:gd name="T47" fmla="*/ 38 h 202"/>
                  <a:gd name="T48" fmla="*/ 53 w 93"/>
                  <a:gd name="T49" fmla="*/ 35 h 202"/>
                  <a:gd name="T50" fmla="*/ 45 w 93"/>
                  <a:gd name="T51" fmla="*/ 35 h 202"/>
                  <a:gd name="T52" fmla="*/ 45 w 93"/>
                  <a:gd name="T53" fmla="*/ 40 h 202"/>
                  <a:gd name="T54" fmla="*/ 50 w 93"/>
                  <a:gd name="T55" fmla="*/ 43 h 202"/>
                  <a:gd name="T56" fmla="*/ 60 w 93"/>
                  <a:gd name="T57" fmla="*/ 43 h 202"/>
                  <a:gd name="T58" fmla="*/ 65 w 93"/>
                  <a:gd name="T59" fmla="*/ 47 h 202"/>
                  <a:gd name="T60" fmla="*/ 70 w 93"/>
                  <a:gd name="T61" fmla="*/ 55 h 202"/>
                  <a:gd name="T62" fmla="*/ 77 w 93"/>
                  <a:gd name="T63" fmla="*/ 67 h 202"/>
                  <a:gd name="T64" fmla="*/ 80 w 93"/>
                  <a:gd name="T65" fmla="*/ 92 h 202"/>
                  <a:gd name="T66" fmla="*/ 80 w 93"/>
                  <a:gd name="T67" fmla="*/ 115 h 202"/>
                  <a:gd name="T68" fmla="*/ 78 w 93"/>
                  <a:gd name="T69" fmla="*/ 133 h 202"/>
                  <a:gd name="T70" fmla="*/ 72 w 93"/>
                  <a:gd name="T71" fmla="*/ 141 h 202"/>
                  <a:gd name="T72" fmla="*/ 54 w 93"/>
                  <a:gd name="T73" fmla="*/ 152 h 202"/>
                  <a:gd name="T74" fmla="*/ 34 w 93"/>
                  <a:gd name="T75" fmla="*/ 162 h 202"/>
                  <a:gd name="T76" fmla="*/ 25 w 93"/>
                  <a:gd name="T77" fmla="*/ 170 h 20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3"/>
                  <a:gd name="T118" fmla="*/ 0 h 202"/>
                  <a:gd name="T119" fmla="*/ 93 w 93"/>
                  <a:gd name="T120" fmla="*/ 202 h 20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3" h="202">
                    <a:moveTo>
                      <a:pt x="25" y="170"/>
                    </a:moveTo>
                    <a:lnTo>
                      <a:pt x="9" y="182"/>
                    </a:lnTo>
                    <a:lnTo>
                      <a:pt x="4" y="185"/>
                    </a:lnTo>
                    <a:lnTo>
                      <a:pt x="0" y="193"/>
                    </a:lnTo>
                    <a:lnTo>
                      <a:pt x="5" y="201"/>
                    </a:lnTo>
                    <a:lnTo>
                      <a:pt x="10" y="202"/>
                    </a:lnTo>
                    <a:lnTo>
                      <a:pt x="25" y="197"/>
                    </a:lnTo>
                    <a:lnTo>
                      <a:pt x="49" y="182"/>
                    </a:lnTo>
                    <a:lnTo>
                      <a:pt x="70" y="162"/>
                    </a:lnTo>
                    <a:lnTo>
                      <a:pt x="92" y="141"/>
                    </a:lnTo>
                    <a:lnTo>
                      <a:pt x="93" y="132"/>
                    </a:lnTo>
                    <a:lnTo>
                      <a:pt x="93" y="107"/>
                    </a:lnTo>
                    <a:lnTo>
                      <a:pt x="87" y="68"/>
                    </a:lnTo>
                    <a:lnTo>
                      <a:pt x="90" y="46"/>
                    </a:lnTo>
                    <a:lnTo>
                      <a:pt x="93" y="37"/>
                    </a:lnTo>
                    <a:lnTo>
                      <a:pt x="89" y="33"/>
                    </a:lnTo>
                    <a:lnTo>
                      <a:pt x="80" y="28"/>
                    </a:lnTo>
                    <a:lnTo>
                      <a:pt x="73" y="26"/>
                    </a:lnTo>
                    <a:lnTo>
                      <a:pt x="78" y="3"/>
                    </a:lnTo>
                    <a:lnTo>
                      <a:pt x="75" y="0"/>
                    </a:lnTo>
                    <a:lnTo>
                      <a:pt x="70" y="1"/>
                    </a:lnTo>
                    <a:lnTo>
                      <a:pt x="68" y="27"/>
                    </a:lnTo>
                    <a:lnTo>
                      <a:pt x="64" y="35"/>
                    </a:lnTo>
                    <a:lnTo>
                      <a:pt x="63" y="38"/>
                    </a:lnTo>
                    <a:lnTo>
                      <a:pt x="53" y="35"/>
                    </a:lnTo>
                    <a:lnTo>
                      <a:pt x="45" y="35"/>
                    </a:lnTo>
                    <a:lnTo>
                      <a:pt x="45" y="40"/>
                    </a:lnTo>
                    <a:lnTo>
                      <a:pt x="50" y="43"/>
                    </a:lnTo>
                    <a:lnTo>
                      <a:pt x="60" y="43"/>
                    </a:lnTo>
                    <a:lnTo>
                      <a:pt x="65" y="47"/>
                    </a:lnTo>
                    <a:lnTo>
                      <a:pt x="70" y="55"/>
                    </a:lnTo>
                    <a:lnTo>
                      <a:pt x="77" y="67"/>
                    </a:lnTo>
                    <a:lnTo>
                      <a:pt x="80" y="92"/>
                    </a:lnTo>
                    <a:lnTo>
                      <a:pt x="80" y="115"/>
                    </a:lnTo>
                    <a:lnTo>
                      <a:pt x="78" y="133"/>
                    </a:lnTo>
                    <a:lnTo>
                      <a:pt x="72" y="141"/>
                    </a:lnTo>
                    <a:lnTo>
                      <a:pt x="54" y="152"/>
                    </a:lnTo>
                    <a:lnTo>
                      <a:pt x="34" y="162"/>
                    </a:lnTo>
                    <a:lnTo>
                      <a:pt x="25" y="17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23" name="Freeform 199"/>
              <p:cNvSpPr>
                <a:spLocks/>
              </p:cNvSpPr>
              <p:nvPr/>
            </p:nvSpPr>
            <p:spPr bwMode="auto">
              <a:xfrm>
                <a:off x="1459" y="1892"/>
                <a:ext cx="85" cy="121"/>
              </a:xfrm>
              <a:custGeom>
                <a:avLst/>
                <a:gdLst>
                  <a:gd name="T0" fmla="*/ 85 w 85"/>
                  <a:gd name="T1" fmla="*/ 4 h 121"/>
                  <a:gd name="T2" fmla="*/ 76 w 85"/>
                  <a:gd name="T3" fmla="*/ 0 h 121"/>
                  <a:gd name="T4" fmla="*/ 56 w 85"/>
                  <a:gd name="T5" fmla="*/ 1 h 121"/>
                  <a:gd name="T6" fmla="*/ 38 w 85"/>
                  <a:gd name="T7" fmla="*/ 12 h 121"/>
                  <a:gd name="T8" fmla="*/ 15 w 85"/>
                  <a:gd name="T9" fmla="*/ 36 h 121"/>
                  <a:gd name="T10" fmla="*/ 1 w 85"/>
                  <a:gd name="T11" fmla="*/ 55 h 121"/>
                  <a:gd name="T12" fmla="*/ 0 w 85"/>
                  <a:gd name="T13" fmla="*/ 61 h 121"/>
                  <a:gd name="T14" fmla="*/ 7 w 85"/>
                  <a:gd name="T15" fmla="*/ 74 h 121"/>
                  <a:gd name="T16" fmla="*/ 21 w 85"/>
                  <a:gd name="T17" fmla="*/ 80 h 121"/>
                  <a:gd name="T18" fmla="*/ 38 w 85"/>
                  <a:gd name="T19" fmla="*/ 86 h 121"/>
                  <a:gd name="T20" fmla="*/ 52 w 85"/>
                  <a:gd name="T21" fmla="*/ 90 h 121"/>
                  <a:gd name="T22" fmla="*/ 60 w 85"/>
                  <a:gd name="T23" fmla="*/ 95 h 121"/>
                  <a:gd name="T24" fmla="*/ 56 w 85"/>
                  <a:gd name="T25" fmla="*/ 102 h 121"/>
                  <a:gd name="T26" fmla="*/ 46 w 85"/>
                  <a:gd name="T27" fmla="*/ 111 h 121"/>
                  <a:gd name="T28" fmla="*/ 33 w 85"/>
                  <a:gd name="T29" fmla="*/ 112 h 121"/>
                  <a:gd name="T30" fmla="*/ 23 w 85"/>
                  <a:gd name="T31" fmla="*/ 110 h 121"/>
                  <a:gd name="T32" fmla="*/ 18 w 85"/>
                  <a:gd name="T33" fmla="*/ 112 h 121"/>
                  <a:gd name="T34" fmla="*/ 18 w 85"/>
                  <a:gd name="T35" fmla="*/ 117 h 121"/>
                  <a:gd name="T36" fmla="*/ 30 w 85"/>
                  <a:gd name="T37" fmla="*/ 121 h 121"/>
                  <a:gd name="T38" fmla="*/ 46 w 85"/>
                  <a:gd name="T39" fmla="*/ 121 h 121"/>
                  <a:gd name="T40" fmla="*/ 60 w 85"/>
                  <a:gd name="T41" fmla="*/ 117 h 121"/>
                  <a:gd name="T42" fmla="*/ 68 w 85"/>
                  <a:gd name="T43" fmla="*/ 112 h 121"/>
                  <a:gd name="T44" fmla="*/ 72 w 85"/>
                  <a:gd name="T45" fmla="*/ 105 h 121"/>
                  <a:gd name="T46" fmla="*/ 76 w 85"/>
                  <a:gd name="T47" fmla="*/ 96 h 121"/>
                  <a:gd name="T48" fmla="*/ 70 w 85"/>
                  <a:gd name="T49" fmla="*/ 89 h 121"/>
                  <a:gd name="T50" fmla="*/ 52 w 85"/>
                  <a:gd name="T51" fmla="*/ 84 h 121"/>
                  <a:gd name="T52" fmla="*/ 36 w 85"/>
                  <a:gd name="T53" fmla="*/ 79 h 121"/>
                  <a:gd name="T54" fmla="*/ 18 w 85"/>
                  <a:gd name="T55" fmla="*/ 71 h 121"/>
                  <a:gd name="T56" fmla="*/ 16 w 85"/>
                  <a:gd name="T57" fmla="*/ 64 h 121"/>
                  <a:gd name="T58" fmla="*/ 18 w 85"/>
                  <a:gd name="T59" fmla="*/ 51 h 121"/>
                  <a:gd name="T60" fmla="*/ 30 w 85"/>
                  <a:gd name="T61" fmla="*/ 36 h 121"/>
                  <a:gd name="T62" fmla="*/ 43 w 85"/>
                  <a:gd name="T63" fmla="*/ 27 h 121"/>
                  <a:gd name="T64" fmla="*/ 67 w 85"/>
                  <a:gd name="T65" fmla="*/ 20 h 121"/>
                  <a:gd name="T66" fmla="*/ 85 w 85"/>
                  <a:gd name="T67" fmla="*/ 17 h 121"/>
                  <a:gd name="T68" fmla="*/ 85 w 85"/>
                  <a:gd name="T69" fmla="*/ 9 h 121"/>
                  <a:gd name="T70" fmla="*/ 85 w 85"/>
                  <a:gd name="T71" fmla="*/ 4 h 12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5"/>
                  <a:gd name="T109" fmla="*/ 0 h 121"/>
                  <a:gd name="T110" fmla="*/ 85 w 85"/>
                  <a:gd name="T111" fmla="*/ 121 h 12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5" h="121">
                    <a:moveTo>
                      <a:pt x="85" y="4"/>
                    </a:moveTo>
                    <a:lnTo>
                      <a:pt x="76" y="0"/>
                    </a:lnTo>
                    <a:lnTo>
                      <a:pt x="56" y="1"/>
                    </a:lnTo>
                    <a:lnTo>
                      <a:pt x="38" y="12"/>
                    </a:lnTo>
                    <a:lnTo>
                      <a:pt x="15" y="36"/>
                    </a:lnTo>
                    <a:lnTo>
                      <a:pt x="1" y="55"/>
                    </a:lnTo>
                    <a:lnTo>
                      <a:pt x="0" y="61"/>
                    </a:lnTo>
                    <a:lnTo>
                      <a:pt x="7" y="74"/>
                    </a:lnTo>
                    <a:lnTo>
                      <a:pt x="21" y="80"/>
                    </a:lnTo>
                    <a:lnTo>
                      <a:pt x="38" y="86"/>
                    </a:lnTo>
                    <a:lnTo>
                      <a:pt x="52" y="90"/>
                    </a:lnTo>
                    <a:lnTo>
                      <a:pt x="60" y="95"/>
                    </a:lnTo>
                    <a:lnTo>
                      <a:pt x="56" y="102"/>
                    </a:lnTo>
                    <a:lnTo>
                      <a:pt x="46" y="111"/>
                    </a:lnTo>
                    <a:lnTo>
                      <a:pt x="33" y="112"/>
                    </a:lnTo>
                    <a:lnTo>
                      <a:pt x="23" y="110"/>
                    </a:lnTo>
                    <a:lnTo>
                      <a:pt x="18" y="112"/>
                    </a:lnTo>
                    <a:lnTo>
                      <a:pt x="18" y="117"/>
                    </a:lnTo>
                    <a:lnTo>
                      <a:pt x="30" y="121"/>
                    </a:lnTo>
                    <a:lnTo>
                      <a:pt x="46" y="121"/>
                    </a:lnTo>
                    <a:lnTo>
                      <a:pt x="60" y="117"/>
                    </a:lnTo>
                    <a:lnTo>
                      <a:pt x="68" y="112"/>
                    </a:lnTo>
                    <a:lnTo>
                      <a:pt x="72" y="105"/>
                    </a:lnTo>
                    <a:lnTo>
                      <a:pt x="76" y="96"/>
                    </a:lnTo>
                    <a:lnTo>
                      <a:pt x="70" y="89"/>
                    </a:lnTo>
                    <a:lnTo>
                      <a:pt x="52" y="84"/>
                    </a:lnTo>
                    <a:lnTo>
                      <a:pt x="36" y="79"/>
                    </a:lnTo>
                    <a:lnTo>
                      <a:pt x="18" y="71"/>
                    </a:lnTo>
                    <a:lnTo>
                      <a:pt x="16" y="64"/>
                    </a:lnTo>
                    <a:lnTo>
                      <a:pt x="18" y="51"/>
                    </a:lnTo>
                    <a:lnTo>
                      <a:pt x="30" y="36"/>
                    </a:lnTo>
                    <a:lnTo>
                      <a:pt x="43" y="27"/>
                    </a:lnTo>
                    <a:lnTo>
                      <a:pt x="67" y="20"/>
                    </a:lnTo>
                    <a:lnTo>
                      <a:pt x="85" y="17"/>
                    </a:lnTo>
                    <a:lnTo>
                      <a:pt x="85" y="9"/>
                    </a:lnTo>
                    <a:lnTo>
                      <a:pt x="85"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24" name="Freeform 200"/>
              <p:cNvSpPr>
                <a:spLocks/>
              </p:cNvSpPr>
              <p:nvPr/>
            </p:nvSpPr>
            <p:spPr bwMode="auto">
              <a:xfrm>
                <a:off x="1527" y="1886"/>
                <a:ext cx="79" cy="149"/>
              </a:xfrm>
              <a:custGeom>
                <a:avLst/>
                <a:gdLst>
                  <a:gd name="T0" fmla="*/ 69 w 79"/>
                  <a:gd name="T1" fmla="*/ 47 h 149"/>
                  <a:gd name="T2" fmla="*/ 60 w 79"/>
                  <a:gd name="T3" fmla="*/ 18 h 149"/>
                  <a:gd name="T4" fmla="*/ 52 w 79"/>
                  <a:gd name="T5" fmla="*/ 5 h 149"/>
                  <a:gd name="T6" fmla="*/ 32 w 79"/>
                  <a:gd name="T7" fmla="*/ 0 h 149"/>
                  <a:gd name="T8" fmla="*/ 13 w 79"/>
                  <a:gd name="T9" fmla="*/ 2 h 149"/>
                  <a:gd name="T10" fmla="*/ 4 w 79"/>
                  <a:gd name="T11" fmla="*/ 16 h 149"/>
                  <a:gd name="T12" fmla="*/ 7 w 79"/>
                  <a:gd name="T13" fmla="*/ 35 h 149"/>
                  <a:gd name="T14" fmla="*/ 10 w 79"/>
                  <a:gd name="T15" fmla="*/ 63 h 149"/>
                  <a:gd name="T16" fmla="*/ 10 w 79"/>
                  <a:gd name="T17" fmla="*/ 90 h 149"/>
                  <a:gd name="T18" fmla="*/ 4 w 79"/>
                  <a:gd name="T19" fmla="*/ 112 h 149"/>
                  <a:gd name="T20" fmla="*/ 0 w 79"/>
                  <a:gd name="T21" fmla="*/ 126 h 149"/>
                  <a:gd name="T22" fmla="*/ 3 w 79"/>
                  <a:gd name="T23" fmla="*/ 136 h 149"/>
                  <a:gd name="T24" fmla="*/ 13 w 79"/>
                  <a:gd name="T25" fmla="*/ 142 h 149"/>
                  <a:gd name="T26" fmla="*/ 23 w 79"/>
                  <a:gd name="T27" fmla="*/ 147 h 149"/>
                  <a:gd name="T28" fmla="*/ 35 w 79"/>
                  <a:gd name="T29" fmla="*/ 149 h 149"/>
                  <a:gd name="T30" fmla="*/ 50 w 79"/>
                  <a:gd name="T31" fmla="*/ 149 h 149"/>
                  <a:gd name="T32" fmla="*/ 67 w 79"/>
                  <a:gd name="T33" fmla="*/ 138 h 149"/>
                  <a:gd name="T34" fmla="*/ 79 w 79"/>
                  <a:gd name="T35" fmla="*/ 115 h 149"/>
                  <a:gd name="T36" fmla="*/ 78 w 79"/>
                  <a:gd name="T37" fmla="*/ 93 h 149"/>
                  <a:gd name="T38" fmla="*/ 70 w 79"/>
                  <a:gd name="T39" fmla="*/ 68 h 149"/>
                  <a:gd name="T40" fmla="*/ 69 w 79"/>
                  <a:gd name="T41" fmla="*/ 47 h 14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9"/>
                  <a:gd name="T64" fmla="*/ 0 h 149"/>
                  <a:gd name="T65" fmla="*/ 79 w 79"/>
                  <a:gd name="T66" fmla="*/ 149 h 14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9" h="149">
                    <a:moveTo>
                      <a:pt x="69" y="47"/>
                    </a:moveTo>
                    <a:lnTo>
                      <a:pt x="60" y="18"/>
                    </a:lnTo>
                    <a:lnTo>
                      <a:pt x="52" y="5"/>
                    </a:lnTo>
                    <a:lnTo>
                      <a:pt x="32" y="0"/>
                    </a:lnTo>
                    <a:lnTo>
                      <a:pt x="13" y="2"/>
                    </a:lnTo>
                    <a:lnTo>
                      <a:pt x="4" y="16"/>
                    </a:lnTo>
                    <a:lnTo>
                      <a:pt x="7" y="35"/>
                    </a:lnTo>
                    <a:lnTo>
                      <a:pt x="10" y="63"/>
                    </a:lnTo>
                    <a:lnTo>
                      <a:pt x="10" y="90"/>
                    </a:lnTo>
                    <a:lnTo>
                      <a:pt x="4" y="112"/>
                    </a:lnTo>
                    <a:lnTo>
                      <a:pt x="0" y="126"/>
                    </a:lnTo>
                    <a:lnTo>
                      <a:pt x="3" y="136"/>
                    </a:lnTo>
                    <a:lnTo>
                      <a:pt x="13" y="142"/>
                    </a:lnTo>
                    <a:lnTo>
                      <a:pt x="23" y="147"/>
                    </a:lnTo>
                    <a:lnTo>
                      <a:pt x="35" y="149"/>
                    </a:lnTo>
                    <a:lnTo>
                      <a:pt x="50" y="149"/>
                    </a:lnTo>
                    <a:lnTo>
                      <a:pt x="67" y="138"/>
                    </a:lnTo>
                    <a:lnTo>
                      <a:pt x="79" y="115"/>
                    </a:lnTo>
                    <a:lnTo>
                      <a:pt x="78" y="93"/>
                    </a:lnTo>
                    <a:lnTo>
                      <a:pt x="70" y="68"/>
                    </a:lnTo>
                    <a:lnTo>
                      <a:pt x="69" y="4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25" name="Freeform 201"/>
              <p:cNvSpPr>
                <a:spLocks/>
              </p:cNvSpPr>
              <p:nvPr/>
            </p:nvSpPr>
            <p:spPr bwMode="auto">
              <a:xfrm>
                <a:off x="1505" y="2007"/>
                <a:ext cx="60" cy="216"/>
              </a:xfrm>
              <a:custGeom>
                <a:avLst/>
                <a:gdLst>
                  <a:gd name="T0" fmla="*/ 56 w 60"/>
                  <a:gd name="T1" fmla="*/ 3 h 216"/>
                  <a:gd name="T2" fmla="*/ 41 w 60"/>
                  <a:gd name="T3" fmla="*/ 0 h 216"/>
                  <a:gd name="T4" fmla="*/ 32 w 60"/>
                  <a:gd name="T5" fmla="*/ 3 h 216"/>
                  <a:gd name="T6" fmla="*/ 29 w 60"/>
                  <a:gd name="T7" fmla="*/ 15 h 216"/>
                  <a:gd name="T8" fmla="*/ 32 w 60"/>
                  <a:gd name="T9" fmla="*/ 76 h 216"/>
                  <a:gd name="T10" fmla="*/ 32 w 60"/>
                  <a:gd name="T11" fmla="*/ 91 h 216"/>
                  <a:gd name="T12" fmla="*/ 26 w 60"/>
                  <a:gd name="T13" fmla="*/ 118 h 216"/>
                  <a:gd name="T14" fmla="*/ 25 w 60"/>
                  <a:gd name="T15" fmla="*/ 150 h 216"/>
                  <a:gd name="T16" fmla="*/ 29 w 60"/>
                  <a:gd name="T17" fmla="*/ 165 h 216"/>
                  <a:gd name="T18" fmla="*/ 25 w 60"/>
                  <a:gd name="T19" fmla="*/ 175 h 216"/>
                  <a:gd name="T20" fmla="*/ 6 w 60"/>
                  <a:gd name="T21" fmla="*/ 187 h 216"/>
                  <a:gd name="T22" fmla="*/ 0 w 60"/>
                  <a:gd name="T23" fmla="*/ 205 h 216"/>
                  <a:gd name="T24" fmla="*/ 0 w 60"/>
                  <a:gd name="T25" fmla="*/ 211 h 216"/>
                  <a:gd name="T26" fmla="*/ 15 w 60"/>
                  <a:gd name="T27" fmla="*/ 216 h 216"/>
                  <a:gd name="T28" fmla="*/ 19 w 60"/>
                  <a:gd name="T29" fmla="*/ 213 h 216"/>
                  <a:gd name="T30" fmla="*/ 20 w 60"/>
                  <a:gd name="T31" fmla="*/ 203 h 216"/>
                  <a:gd name="T32" fmla="*/ 25 w 60"/>
                  <a:gd name="T33" fmla="*/ 188 h 216"/>
                  <a:gd name="T34" fmla="*/ 31 w 60"/>
                  <a:gd name="T35" fmla="*/ 182 h 216"/>
                  <a:gd name="T36" fmla="*/ 39 w 60"/>
                  <a:gd name="T37" fmla="*/ 177 h 216"/>
                  <a:gd name="T38" fmla="*/ 45 w 60"/>
                  <a:gd name="T39" fmla="*/ 172 h 216"/>
                  <a:gd name="T40" fmla="*/ 47 w 60"/>
                  <a:gd name="T41" fmla="*/ 167 h 216"/>
                  <a:gd name="T42" fmla="*/ 42 w 60"/>
                  <a:gd name="T43" fmla="*/ 162 h 216"/>
                  <a:gd name="T44" fmla="*/ 39 w 60"/>
                  <a:gd name="T45" fmla="*/ 158 h 216"/>
                  <a:gd name="T46" fmla="*/ 35 w 60"/>
                  <a:gd name="T47" fmla="*/ 146 h 216"/>
                  <a:gd name="T48" fmla="*/ 39 w 60"/>
                  <a:gd name="T49" fmla="*/ 117 h 216"/>
                  <a:gd name="T50" fmla="*/ 47 w 60"/>
                  <a:gd name="T51" fmla="*/ 83 h 216"/>
                  <a:gd name="T52" fmla="*/ 56 w 60"/>
                  <a:gd name="T53" fmla="*/ 58 h 216"/>
                  <a:gd name="T54" fmla="*/ 60 w 60"/>
                  <a:gd name="T55" fmla="*/ 26 h 216"/>
                  <a:gd name="T56" fmla="*/ 56 w 60"/>
                  <a:gd name="T57" fmla="*/ 3 h 21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0"/>
                  <a:gd name="T88" fmla="*/ 0 h 216"/>
                  <a:gd name="T89" fmla="*/ 60 w 60"/>
                  <a:gd name="T90" fmla="*/ 216 h 21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0" h="216">
                    <a:moveTo>
                      <a:pt x="56" y="3"/>
                    </a:moveTo>
                    <a:lnTo>
                      <a:pt x="41" y="0"/>
                    </a:lnTo>
                    <a:lnTo>
                      <a:pt x="32" y="3"/>
                    </a:lnTo>
                    <a:lnTo>
                      <a:pt x="29" y="15"/>
                    </a:lnTo>
                    <a:lnTo>
                      <a:pt x="32" y="76"/>
                    </a:lnTo>
                    <a:lnTo>
                      <a:pt x="32" y="91"/>
                    </a:lnTo>
                    <a:lnTo>
                      <a:pt x="26" y="118"/>
                    </a:lnTo>
                    <a:lnTo>
                      <a:pt x="25" y="150"/>
                    </a:lnTo>
                    <a:lnTo>
                      <a:pt x="29" y="165"/>
                    </a:lnTo>
                    <a:lnTo>
                      <a:pt x="25" y="175"/>
                    </a:lnTo>
                    <a:lnTo>
                      <a:pt x="6" y="187"/>
                    </a:lnTo>
                    <a:lnTo>
                      <a:pt x="0" y="205"/>
                    </a:lnTo>
                    <a:lnTo>
                      <a:pt x="0" y="211"/>
                    </a:lnTo>
                    <a:lnTo>
                      <a:pt x="15" y="216"/>
                    </a:lnTo>
                    <a:lnTo>
                      <a:pt x="19" y="213"/>
                    </a:lnTo>
                    <a:lnTo>
                      <a:pt x="20" y="203"/>
                    </a:lnTo>
                    <a:lnTo>
                      <a:pt x="25" y="188"/>
                    </a:lnTo>
                    <a:lnTo>
                      <a:pt x="31" y="182"/>
                    </a:lnTo>
                    <a:lnTo>
                      <a:pt x="39" y="177"/>
                    </a:lnTo>
                    <a:lnTo>
                      <a:pt x="45" y="172"/>
                    </a:lnTo>
                    <a:lnTo>
                      <a:pt x="47" y="167"/>
                    </a:lnTo>
                    <a:lnTo>
                      <a:pt x="42" y="162"/>
                    </a:lnTo>
                    <a:lnTo>
                      <a:pt x="39" y="158"/>
                    </a:lnTo>
                    <a:lnTo>
                      <a:pt x="35" y="146"/>
                    </a:lnTo>
                    <a:lnTo>
                      <a:pt x="39" y="117"/>
                    </a:lnTo>
                    <a:lnTo>
                      <a:pt x="47" y="83"/>
                    </a:lnTo>
                    <a:lnTo>
                      <a:pt x="56" y="58"/>
                    </a:lnTo>
                    <a:lnTo>
                      <a:pt x="60" y="26"/>
                    </a:lnTo>
                    <a:lnTo>
                      <a:pt x="56"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26" name="Freeform 202"/>
              <p:cNvSpPr>
                <a:spLocks/>
              </p:cNvSpPr>
              <p:nvPr/>
            </p:nvSpPr>
            <p:spPr bwMode="auto">
              <a:xfrm>
                <a:off x="1569" y="2007"/>
                <a:ext cx="100" cy="182"/>
              </a:xfrm>
              <a:custGeom>
                <a:avLst/>
                <a:gdLst>
                  <a:gd name="T0" fmla="*/ 33 w 100"/>
                  <a:gd name="T1" fmla="*/ 26 h 182"/>
                  <a:gd name="T2" fmla="*/ 30 w 100"/>
                  <a:gd name="T3" fmla="*/ 8 h 182"/>
                  <a:gd name="T4" fmla="*/ 18 w 100"/>
                  <a:gd name="T5" fmla="*/ 0 h 182"/>
                  <a:gd name="T6" fmla="*/ 1 w 100"/>
                  <a:gd name="T7" fmla="*/ 1 h 182"/>
                  <a:gd name="T8" fmla="*/ 0 w 100"/>
                  <a:gd name="T9" fmla="*/ 8 h 182"/>
                  <a:gd name="T10" fmla="*/ 1 w 100"/>
                  <a:gd name="T11" fmla="*/ 25 h 182"/>
                  <a:gd name="T12" fmla="*/ 10 w 100"/>
                  <a:gd name="T13" fmla="*/ 52 h 182"/>
                  <a:gd name="T14" fmla="*/ 17 w 100"/>
                  <a:gd name="T15" fmla="*/ 71 h 182"/>
                  <a:gd name="T16" fmla="*/ 25 w 100"/>
                  <a:gd name="T17" fmla="*/ 97 h 182"/>
                  <a:gd name="T18" fmla="*/ 27 w 100"/>
                  <a:gd name="T19" fmla="*/ 118 h 182"/>
                  <a:gd name="T20" fmla="*/ 27 w 100"/>
                  <a:gd name="T21" fmla="*/ 137 h 182"/>
                  <a:gd name="T22" fmla="*/ 23 w 100"/>
                  <a:gd name="T23" fmla="*/ 150 h 182"/>
                  <a:gd name="T24" fmla="*/ 20 w 100"/>
                  <a:gd name="T25" fmla="*/ 156 h 182"/>
                  <a:gd name="T26" fmla="*/ 20 w 100"/>
                  <a:gd name="T27" fmla="*/ 160 h 182"/>
                  <a:gd name="T28" fmla="*/ 25 w 100"/>
                  <a:gd name="T29" fmla="*/ 166 h 182"/>
                  <a:gd name="T30" fmla="*/ 35 w 100"/>
                  <a:gd name="T31" fmla="*/ 168 h 182"/>
                  <a:gd name="T32" fmla="*/ 48 w 100"/>
                  <a:gd name="T33" fmla="*/ 168 h 182"/>
                  <a:gd name="T34" fmla="*/ 73 w 100"/>
                  <a:gd name="T35" fmla="*/ 175 h 182"/>
                  <a:gd name="T36" fmla="*/ 83 w 100"/>
                  <a:gd name="T37" fmla="*/ 182 h 182"/>
                  <a:gd name="T38" fmla="*/ 93 w 100"/>
                  <a:gd name="T39" fmla="*/ 177 h 182"/>
                  <a:gd name="T40" fmla="*/ 100 w 100"/>
                  <a:gd name="T41" fmla="*/ 166 h 182"/>
                  <a:gd name="T42" fmla="*/ 93 w 100"/>
                  <a:gd name="T43" fmla="*/ 162 h 182"/>
                  <a:gd name="T44" fmla="*/ 72 w 100"/>
                  <a:gd name="T45" fmla="*/ 160 h 182"/>
                  <a:gd name="T46" fmla="*/ 47 w 100"/>
                  <a:gd name="T47" fmla="*/ 160 h 182"/>
                  <a:gd name="T48" fmla="*/ 36 w 100"/>
                  <a:gd name="T49" fmla="*/ 158 h 182"/>
                  <a:gd name="T50" fmla="*/ 35 w 100"/>
                  <a:gd name="T51" fmla="*/ 151 h 182"/>
                  <a:gd name="T52" fmla="*/ 36 w 100"/>
                  <a:gd name="T53" fmla="*/ 138 h 182"/>
                  <a:gd name="T54" fmla="*/ 37 w 100"/>
                  <a:gd name="T55" fmla="*/ 118 h 182"/>
                  <a:gd name="T56" fmla="*/ 36 w 100"/>
                  <a:gd name="T57" fmla="*/ 95 h 182"/>
                  <a:gd name="T58" fmla="*/ 31 w 100"/>
                  <a:gd name="T59" fmla="*/ 62 h 182"/>
                  <a:gd name="T60" fmla="*/ 33 w 100"/>
                  <a:gd name="T61" fmla="*/ 35 h 182"/>
                  <a:gd name="T62" fmla="*/ 33 w 100"/>
                  <a:gd name="T63" fmla="*/ 26 h 18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0"/>
                  <a:gd name="T97" fmla="*/ 0 h 182"/>
                  <a:gd name="T98" fmla="*/ 100 w 100"/>
                  <a:gd name="T99" fmla="*/ 182 h 18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0" h="182">
                    <a:moveTo>
                      <a:pt x="33" y="26"/>
                    </a:moveTo>
                    <a:lnTo>
                      <a:pt x="30" y="8"/>
                    </a:lnTo>
                    <a:lnTo>
                      <a:pt x="18" y="0"/>
                    </a:lnTo>
                    <a:lnTo>
                      <a:pt x="1" y="1"/>
                    </a:lnTo>
                    <a:lnTo>
                      <a:pt x="0" y="8"/>
                    </a:lnTo>
                    <a:lnTo>
                      <a:pt x="1" y="25"/>
                    </a:lnTo>
                    <a:lnTo>
                      <a:pt x="10" y="52"/>
                    </a:lnTo>
                    <a:lnTo>
                      <a:pt x="17" y="71"/>
                    </a:lnTo>
                    <a:lnTo>
                      <a:pt x="25" y="97"/>
                    </a:lnTo>
                    <a:lnTo>
                      <a:pt x="27" y="118"/>
                    </a:lnTo>
                    <a:lnTo>
                      <a:pt x="27" y="137"/>
                    </a:lnTo>
                    <a:lnTo>
                      <a:pt x="23" y="150"/>
                    </a:lnTo>
                    <a:lnTo>
                      <a:pt x="20" y="156"/>
                    </a:lnTo>
                    <a:lnTo>
                      <a:pt x="20" y="160"/>
                    </a:lnTo>
                    <a:lnTo>
                      <a:pt x="25" y="166"/>
                    </a:lnTo>
                    <a:lnTo>
                      <a:pt x="35" y="168"/>
                    </a:lnTo>
                    <a:lnTo>
                      <a:pt x="48" y="168"/>
                    </a:lnTo>
                    <a:lnTo>
                      <a:pt x="73" y="175"/>
                    </a:lnTo>
                    <a:lnTo>
                      <a:pt x="83" y="182"/>
                    </a:lnTo>
                    <a:lnTo>
                      <a:pt x="93" y="177"/>
                    </a:lnTo>
                    <a:lnTo>
                      <a:pt x="100" y="166"/>
                    </a:lnTo>
                    <a:lnTo>
                      <a:pt x="93" y="162"/>
                    </a:lnTo>
                    <a:lnTo>
                      <a:pt x="72" y="160"/>
                    </a:lnTo>
                    <a:lnTo>
                      <a:pt x="47" y="160"/>
                    </a:lnTo>
                    <a:lnTo>
                      <a:pt x="36" y="158"/>
                    </a:lnTo>
                    <a:lnTo>
                      <a:pt x="35" y="151"/>
                    </a:lnTo>
                    <a:lnTo>
                      <a:pt x="36" y="138"/>
                    </a:lnTo>
                    <a:lnTo>
                      <a:pt x="37" y="118"/>
                    </a:lnTo>
                    <a:lnTo>
                      <a:pt x="36" y="95"/>
                    </a:lnTo>
                    <a:lnTo>
                      <a:pt x="31" y="62"/>
                    </a:lnTo>
                    <a:lnTo>
                      <a:pt x="33" y="35"/>
                    </a:lnTo>
                    <a:lnTo>
                      <a:pt x="33" y="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grpSp>
      </p:grpSp>
      <p:grpSp>
        <p:nvGrpSpPr>
          <p:cNvPr id="432" name="Group 189"/>
          <p:cNvGrpSpPr>
            <a:grpSpLocks/>
          </p:cNvGrpSpPr>
          <p:nvPr/>
        </p:nvGrpSpPr>
        <p:grpSpPr bwMode="auto">
          <a:xfrm>
            <a:off x="969939" y="2613068"/>
            <a:ext cx="230071" cy="321341"/>
            <a:chOff x="1459" y="1674"/>
            <a:chExt cx="210" cy="549"/>
          </a:xfrm>
        </p:grpSpPr>
        <p:grpSp>
          <p:nvGrpSpPr>
            <p:cNvPr id="433" name="Group 190"/>
            <p:cNvGrpSpPr>
              <a:grpSpLocks/>
            </p:cNvGrpSpPr>
            <p:nvPr/>
          </p:nvGrpSpPr>
          <p:grpSpPr bwMode="auto">
            <a:xfrm>
              <a:off x="1489" y="1674"/>
              <a:ext cx="115" cy="95"/>
              <a:chOff x="1489" y="1674"/>
              <a:chExt cx="115" cy="95"/>
            </a:xfrm>
          </p:grpSpPr>
          <p:sp>
            <p:nvSpPr>
              <p:cNvPr id="441" name="Freeform 191"/>
              <p:cNvSpPr>
                <a:spLocks/>
              </p:cNvSpPr>
              <p:nvPr/>
            </p:nvSpPr>
            <p:spPr bwMode="auto">
              <a:xfrm>
                <a:off x="1530" y="1712"/>
                <a:ext cx="37" cy="57"/>
              </a:xfrm>
              <a:custGeom>
                <a:avLst/>
                <a:gdLst>
                  <a:gd name="T0" fmla="*/ 12 w 37"/>
                  <a:gd name="T1" fmla="*/ 52 h 57"/>
                  <a:gd name="T2" fmla="*/ 12 w 37"/>
                  <a:gd name="T3" fmla="*/ 44 h 57"/>
                  <a:gd name="T4" fmla="*/ 10 w 37"/>
                  <a:gd name="T5" fmla="*/ 35 h 57"/>
                  <a:gd name="T6" fmla="*/ 6 w 37"/>
                  <a:gd name="T7" fmla="*/ 29 h 57"/>
                  <a:gd name="T8" fmla="*/ 0 w 37"/>
                  <a:gd name="T9" fmla="*/ 20 h 57"/>
                  <a:gd name="T10" fmla="*/ 0 w 37"/>
                  <a:gd name="T11" fmla="*/ 14 h 57"/>
                  <a:gd name="T12" fmla="*/ 5 w 37"/>
                  <a:gd name="T13" fmla="*/ 6 h 57"/>
                  <a:gd name="T14" fmla="*/ 11 w 37"/>
                  <a:gd name="T15" fmla="*/ 1 h 57"/>
                  <a:gd name="T16" fmla="*/ 19 w 37"/>
                  <a:gd name="T17" fmla="*/ 0 h 57"/>
                  <a:gd name="T18" fmla="*/ 25 w 37"/>
                  <a:gd name="T19" fmla="*/ 1 h 57"/>
                  <a:gd name="T20" fmla="*/ 29 w 37"/>
                  <a:gd name="T21" fmla="*/ 2 h 57"/>
                  <a:gd name="T22" fmla="*/ 35 w 37"/>
                  <a:gd name="T23" fmla="*/ 7 h 57"/>
                  <a:gd name="T24" fmla="*/ 37 w 37"/>
                  <a:gd name="T25" fmla="*/ 14 h 57"/>
                  <a:gd name="T26" fmla="*/ 37 w 37"/>
                  <a:gd name="T27" fmla="*/ 20 h 57"/>
                  <a:gd name="T28" fmla="*/ 32 w 37"/>
                  <a:gd name="T29" fmla="*/ 27 h 57"/>
                  <a:gd name="T30" fmla="*/ 26 w 37"/>
                  <a:gd name="T31" fmla="*/ 35 h 57"/>
                  <a:gd name="T32" fmla="*/ 25 w 37"/>
                  <a:gd name="T33" fmla="*/ 44 h 57"/>
                  <a:gd name="T34" fmla="*/ 25 w 37"/>
                  <a:gd name="T35" fmla="*/ 47 h 57"/>
                  <a:gd name="T36" fmla="*/ 22 w 37"/>
                  <a:gd name="T37" fmla="*/ 54 h 57"/>
                  <a:gd name="T38" fmla="*/ 19 w 37"/>
                  <a:gd name="T39" fmla="*/ 57 h 57"/>
                  <a:gd name="T40" fmla="*/ 12 w 37"/>
                  <a:gd name="T41" fmla="*/ 52 h 5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7"/>
                  <a:gd name="T64" fmla="*/ 0 h 57"/>
                  <a:gd name="T65" fmla="*/ 37 w 37"/>
                  <a:gd name="T66" fmla="*/ 57 h 5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7" h="57">
                    <a:moveTo>
                      <a:pt x="12" y="52"/>
                    </a:moveTo>
                    <a:lnTo>
                      <a:pt x="12" y="44"/>
                    </a:lnTo>
                    <a:lnTo>
                      <a:pt x="10" y="35"/>
                    </a:lnTo>
                    <a:lnTo>
                      <a:pt x="6" y="29"/>
                    </a:lnTo>
                    <a:lnTo>
                      <a:pt x="0" y="20"/>
                    </a:lnTo>
                    <a:lnTo>
                      <a:pt x="0" y="14"/>
                    </a:lnTo>
                    <a:lnTo>
                      <a:pt x="5" y="6"/>
                    </a:lnTo>
                    <a:lnTo>
                      <a:pt x="11" y="1"/>
                    </a:lnTo>
                    <a:lnTo>
                      <a:pt x="19" y="0"/>
                    </a:lnTo>
                    <a:lnTo>
                      <a:pt x="25" y="1"/>
                    </a:lnTo>
                    <a:lnTo>
                      <a:pt x="29" y="2"/>
                    </a:lnTo>
                    <a:lnTo>
                      <a:pt x="35" y="7"/>
                    </a:lnTo>
                    <a:lnTo>
                      <a:pt x="37" y="14"/>
                    </a:lnTo>
                    <a:lnTo>
                      <a:pt x="37" y="20"/>
                    </a:lnTo>
                    <a:lnTo>
                      <a:pt x="32" y="27"/>
                    </a:lnTo>
                    <a:lnTo>
                      <a:pt x="26" y="35"/>
                    </a:lnTo>
                    <a:lnTo>
                      <a:pt x="25" y="44"/>
                    </a:lnTo>
                    <a:lnTo>
                      <a:pt x="25" y="47"/>
                    </a:lnTo>
                    <a:lnTo>
                      <a:pt x="22" y="54"/>
                    </a:lnTo>
                    <a:lnTo>
                      <a:pt x="19" y="57"/>
                    </a:lnTo>
                    <a:lnTo>
                      <a:pt x="12" y="52"/>
                    </a:lnTo>
                    <a:close/>
                  </a:path>
                </a:pathLst>
              </a:custGeom>
              <a:solidFill>
                <a:srgbClr val="FFFF00"/>
              </a:solidFill>
              <a:ln w="4763">
                <a:solidFill>
                  <a:srgbClr val="000000"/>
                </a:solidFill>
                <a:round/>
                <a:headEnd/>
                <a:tailEnd/>
              </a:ln>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42" name="Freeform 192"/>
              <p:cNvSpPr>
                <a:spLocks/>
              </p:cNvSpPr>
              <p:nvPr/>
            </p:nvSpPr>
            <p:spPr bwMode="auto">
              <a:xfrm>
                <a:off x="1489" y="1708"/>
                <a:ext cx="28" cy="11"/>
              </a:xfrm>
              <a:custGeom>
                <a:avLst/>
                <a:gdLst>
                  <a:gd name="T0" fmla="*/ 28 w 28"/>
                  <a:gd name="T1" fmla="*/ 11 h 11"/>
                  <a:gd name="T2" fmla="*/ 3 w 28"/>
                  <a:gd name="T3" fmla="*/ 8 h 11"/>
                  <a:gd name="T4" fmla="*/ 0 w 28"/>
                  <a:gd name="T5" fmla="*/ 4 h 11"/>
                  <a:gd name="T6" fmla="*/ 2 w 28"/>
                  <a:gd name="T7" fmla="*/ 0 h 11"/>
                  <a:gd name="T8" fmla="*/ 7 w 28"/>
                  <a:gd name="T9" fmla="*/ 0 h 11"/>
                  <a:gd name="T10" fmla="*/ 28 w 28"/>
                  <a:gd name="T11" fmla="*/ 11 h 11"/>
                  <a:gd name="T12" fmla="*/ 0 60000 65536"/>
                  <a:gd name="T13" fmla="*/ 0 60000 65536"/>
                  <a:gd name="T14" fmla="*/ 0 60000 65536"/>
                  <a:gd name="T15" fmla="*/ 0 60000 65536"/>
                  <a:gd name="T16" fmla="*/ 0 60000 65536"/>
                  <a:gd name="T17" fmla="*/ 0 60000 65536"/>
                  <a:gd name="T18" fmla="*/ 0 w 28"/>
                  <a:gd name="T19" fmla="*/ 0 h 11"/>
                  <a:gd name="T20" fmla="*/ 28 w 28"/>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28" h="11">
                    <a:moveTo>
                      <a:pt x="28" y="11"/>
                    </a:moveTo>
                    <a:lnTo>
                      <a:pt x="3" y="8"/>
                    </a:lnTo>
                    <a:lnTo>
                      <a:pt x="0" y="4"/>
                    </a:lnTo>
                    <a:lnTo>
                      <a:pt x="2" y="0"/>
                    </a:lnTo>
                    <a:lnTo>
                      <a:pt x="7" y="0"/>
                    </a:lnTo>
                    <a:lnTo>
                      <a:pt x="28"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43" name="Freeform 193"/>
              <p:cNvSpPr>
                <a:spLocks/>
              </p:cNvSpPr>
              <p:nvPr/>
            </p:nvSpPr>
            <p:spPr bwMode="auto">
              <a:xfrm>
                <a:off x="1517" y="1678"/>
                <a:ext cx="13" cy="19"/>
              </a:xfrm>
              <a:custGeom>
                <a:avLst/>
                <a:gdLst>
                  <a:gd name="T0" fmla="*/ 13 w 13"/>
                  <a:gd name="T1" fmla="*/ 19 h 19"/>
                  <a:gd name="T2" fmla="*/ 0 w 13"/>
                  <a:gd name="T3" fmla="*/ 6 h 19"/>
                  <a:gd name="T4" fmla="*/ 2 w 13"/>
                  <a:gd name="T5" fmla="*/ 3 h 19"/>
                  <a:gd name="T6" fmla="*/ 7 w 13"/>
                  <a:gd name="T7" fmla="*/ 0 h 19"/>
                  <a:gd name="T8" fmla="*/ 10 w 13"/>
                  <a:gd name="T9" fmla="*/ 4 h 19"/>
                  <a:gd name="T10" fmla="*/ 13 w 13"/>
                  <a:gd name="T11" fmla="*/ 19 h 19"/>
                  <a:gd name="T12" fmla="*/ 0 60000 65536"/>
                  <a:gd name="T13" fmla="*/ 0 60000 65536"/>
                  <a:gd name="T14" fmla="*/ 0 60000 65536"/>
                  <a:gd name="T15" fmla="*/ 0 60000 65536"/>
                  <a:gd name="T16" fmla="*/ 0 60000 65536"/>
                  <a:gd name="T17" fmla="*/ 0 60000 65536"/>
                  <a:gd name="T18" fmla="*/ 0 w 13"/>
                  <a:gd name="T19" fmla="*/ 0 h 19"/>
                  <a:gd name="T20" fmla="*/ 13 w 13"/>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13" h="19">
                    <a:moveTo>
                      <a:pt x="13" y="19"/>
                    </a:moveTo>
                    <a:lnTo>
                      <a:pt x="0" y="6"/>
                    </a:lnTo>
                    <a:lnTo>
                      <a:pt x="2" y="3"/>
                    </a:lnTo>
                    <a:lnTo>
                      <a:pt x="7" y="0"/>
                    </a:lnTo>
                    <a:lnTo>
                      <a:pt x="10" y="4"/>
                    </a:lnTo>
                    <a:lnTo>
                      <a:pt x="13" y="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44" name="Freeform 194"/>
              <p:cNvSpPr>
                <a:spLocks/>
              </p:cNvSpPr>
              <p:nvPr/>
            </p:nvSpPr>
            <p:spPr bwMode="auto">
              <a:xfrm>
                <a:off x="1557" y="1674"/>
                <a:ext cx="10" cy="22"/>
              </a:xfrm>
              <a:custGeom>
                <a:avLst/>
                <a:gdLst>
                  <a:gd name="T0" fmla="*/ 2 w 10"/>
                  <a:gd name="T1" fmla="*/ 22 h 22"/>
                  <a:gd name="T2" fmla="*/ 0 w 10"/>
                  <a:gd name="T3" fmla="*/ 5 h 22"/>
                  <a:gd name="T4" fmla="*/ 5 w 10"/>
                  <a:gd name="T5" fmla="*/ 0 h 22"/>
                  <a:gd name="T6" fmla="*/ 10 w 10"/>
                  <a:gd name="T7" fmla="*/ 2 h 22"/>
                  <a:gd name="T8" fmla="*/ 9 w 10"/>
                  <a:gd name="T9" fmla="*/ 7 h 22"/>
                  <a:gd name="T10" fmla="*/ 2 w 10"/>
                  <a:gd name="T11" fmla="*/ 22 h 22"/>
                  <a:gd name="T12" fmla="*/ 0 60000 65536"/>
                  <a:gd name="T13" fmla="*/ 0 60000 65536"/>
                  <a:gd name="T14" fmla="*/ 0 60000 65536"/>
                  <a:gd name="T15" fmla="*/ 0 60000 65536"/>
                  <a:gd name="T16" fmla="*/ 0 60000 65536"/>
                  <a:gd name="T17" fmla="*/ 0 60000 65536"/>
                  <a:gd name="T18" fmla="*/ 0 w 10"/>
                  <a:gd name="T19" fmla="*/ 0 h 22"/>
                  <a:gd name="T20" fmla="*/ 10 w 10"/>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10" h="22">
                    <a:moveTo>
                      <a:pt x="2" y="22"/>
                    </a:moveTo>
                    <a:lnTo>
                      <a:pt x="0" y="5"/>
                    </a:lnTo>
                    <a:lnTo>
                      <a:pt x="5" y="0"/>
                    </a:lnTo>
                    <a:lnTo>
                      <a:pt x="10" y="2"/>
                    </a:lnTo>
                    <a:lnTo>
                      <a:pt x="9" y="7"/>
                    </a:lnTo>
                    <a:lnTo>
                      <a:pt x="2"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45" name="Freeform 195"/>
              <p:cNvSpPr>
                <a:spLocks/>
              </p:cNvSpPr>
              <p:nvPr/>
            </p:nvSpPr>
            <p:spPr bwMode="auto">
              <a:xfrm>
                <a:off x="1577" y="1691"/>
                <a:ext cx="27" cy="13"/>
              </a:xfrm>
              <a:custGeom>
                <a:avLst/>
                <a:gdLst>
                  <a:gd name="T0" fmla="*/ 0 w 27"/>
                  <a:gd name="T1" fmla="*/ 13 h 13"/>
                  <a:gd name="T2" fmla="*/ 19 w 27"/>
                  <a:gd name="T3" fmla="*/ 0 h 13"/>
                  <a:gd name="T4" fmla="*/ 27 w 27"/>
                  <a:gd name="T5" fmla="*/ 3 h 13"/>
                  <a:gd name="T6" fmla="*/ 27 w 27"/>
                  <a:gd name="T7" fmla="*/ 7 h 13"/>
                  <a:gd name="T8" fmla="*/ 22 w 27"/>
                  <a:gd name="T9" fmla="*/ 10 h 13"/>
                  <a:gd name="T10" fmla="*/ 0 w 27"/>
                  <a:gd name="T11" fmla="*/ 13 h 13"/>
                  <a:gd name="T12" fmla="*/ 0 60000 65536"/>
                  <a:gd name="T13" fmla="*/ 0 60000 65536"/>
                  <a:gd name="T14" fmla="*/ 0 60000 65536"/>
                  <a:gd name="T15" fmla="*/ 0 60000 65536"/>
                  <a:gd name="T16" fmla="*/ 0 60000 65536"/>
                  <a:gd name="T17" fmla="*/ 0 60000 65536"/>
                  <a:gd name="T18" fmla="*/ 0 w 27"/>
                  <a:gd name="T19" fmla="*/ 0 h 13"/>
                  <a:gd name="T20" fmla="*/ 27 w 27"/>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27" h="13">
                    <a:moveTo>
                      <a:pt x="0" y="13"/>
                    </a:moveTo>
                    <a:lnTo>
                      <a:pt x="19" y="0"/>
                    </a:lnTo>
                    <a:lnTo>
                      <a:pt x="27" y="3"/>
                    </a:lnTo>
                    <a:lnTo>
                      <a:pt x="27" y="7"/>
                    </a:lnTo>
                    <a:lnTo>
                      <a:pt x="22" y="10"/>
                    </a:lnTo>
                    <a:lnTo>
                      <a:pt x="0"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grpSp>
        <p:grpSp>
          <p:nvGrpSpPr>
            <p:cNvPr id="434" name="Group 196"/>
            <p:cNvGrpSpPr>
              <a:grpSpLocks/>
            </p:cNvGrpSpPr>
            <p:nvPr/>
          </p:nvGrpSpPr>
          <p:grpSpPr bwMode="auto">
            <a:xfrm>
              <a:off x="1459" y="1706"/>
              <a:ext cx="210" cy="517"/>
              <a:chOff x="1459" y="1706"/>
              <a:chExt cx="210" cy="517"/>
            </a:xfrm>
          </p:grpSpPr>
          <p:sp>
            <p:nvSpPr>
              <p:cNvPr id="435" name="Freeform 197"/>
              <p:cNvSpPr>
                <a:spLocks/>
              </p:cNvSpPr>
              <p:nvPr/>
            </p:nvSpPr>
            <p:spPr bwMode="auto">
              <a:xfrm>
                <a:off x="1496" y="1792"/>
                <a:ext cx="106" cy="90"/>
              </a:xfrm>
              <a:custGeom>
                <a:avLst/>
                <a:gdLst>
                  <a:gd name="T0" fmla="*/ 70 w 106"/>
                  <a:gd name="T1" fmla="*/ 25 h 90"/>
                  <a:gd name="T2" fmla="*/ 56 w 106"/>
                  <a:gd name="T3" fmla="*/ 9 h 90"/>
                  <a:gd name="T4" fmla="*/ 44 w 106"/>
                  <a:gd name="T5" fmla="*/ 0 h 90"/>
                  <a:gd name="T6" fmla="*/ 28 w 106"/>
                  <a:gd name="T7" fmla="*/ 0 h 90"/>
                  <a:gd name="T8" fmla="*/ 10 w 106"/>
                  <a:gd name="T9" fmla="*/ 5 h 90"/>
                  <a:gd name="T10" fmla="*/ 3 w 106"/>
                  <a:gd name="T11" fmla="*/ 15 h 90"/>
                  <a:gd name="T12" fmla="*/ 0 w 106"/>
                  <a:gd name="T13" fmla="*/ 29 h 90"/>
                  <a:gd name="T14" fmla="*/ 3 w 106"/>
                  <a:gd name="T15" fmla="*/ 47 h 90"/>
                  <a:gd name="T16" fmla="*/ 14 w 106"/>
                  <a:gd name="T17" fmla="*/ 67 h 90"/>
                  <a:gd name="T18" fmla="*/ 31 w 106"/>
                  <a:gd name="T19" fmla="*/ 80 h 90"/>
                  <a:gd name="T20" fmla="*/ 45 w 106"/>
                  <a:gd name="T21" fmla="*/ 87 h 90"/>
                  <a:gd name="T22" fmla="*/ 61 w 106"/>
                  <a:gd name="T23" fmla="*/ 90 h 90"/>
                  <a:gd name="T24" fmla="*/ 71 w 106"/>
                  <a:gd name="T25" fmla="*/ 86 h 90"/>
                  <a:gd name="T26" fmla="*/ 79 w 106"/>
                  <a:gd name="T27" fmla="*/ 80 h 90"/>
                  <a:gd name="T28" fmla="*/ 83 w 106"/>
                  <a:gd name="T29" fmla="*/ 67 h 90"/>
                  <a:gd name="T30" fmla="*/ 81 w 106"/>
                  <a:gd name="T31" fmla="*/ 52 h 90"/>
                  <a:gd name="T32" fmla="*/ 78 w 106"/>
                  <a:gd name="T33" fmla="*/ 39 h 90"/>
                  <a:gd name="T34" fmla="*/ 103 w 106"/>
                  <a:gd name="T35" fmla="*/ 25 h 90"/>
                  <a:gd name="T36" fmla="*/ 106 w 106"/>
                  <a:gd name="T37" fmla="*/ 20 h 90"/>
                  <a:gd name="T38" fmla="*/ 103 w 106"/>
                  <a:gd name="T39" fmla="*/ 17 h 90"/>
                  <a:gd name="T40" fmla="*/ 74 w 106"/>
                  <a:gd name="T41" fmla="*/ 32 h 90"/>
                  <a:gd name="T42" fmla="*/ 70 w 106"/>
                  <a:gd name="T43" fmla="*/ 25 h 9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90"/>
                  <a:gd name="T68" fmla="*/ 106 w 106"/>
                  <a:gd name="T69" fmla="*/ 90 h 9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90">
                    <a:moveTo>
                      <a:pt x="70" y="25"/>
                    </a:moveTo>
                    <a:lnTo>
                      <a:pt x="56" y="9"/>
                    </a:lnTo>
                    <a:lnTo>
                      <a:pt x="44" y="0"/>
                    </a:lnTo>
                    <a:lnTo>
                      <a:pt x="28" y="0"/>
                    </a:lnTo>
                    <a:lnTo>
                      <a:pt x="10" y="5"/>
                    </a:lnTo>
                    <a:lnTo>
                      <a:pt x="3" y="15"/>
                    </a:lnTo>
                    <a:lnTo>
                      <a:pt x="0" y="29"/>
                    </a:lnTo>
                    <a:lnTo>
                      <a:pt x="3" y="47"/>
                    </a:lnTo>
                    <a:lnTo>
                      <a:pt x="14" y="67"/>
                    </a:lnTo>
                    <a:lnTo>
                      <a:pt x="31" y="80"/>
                    </a:lnTo>
                    <a:lnTo>
                      <a:pt x="45" y="87"/>
                    </a:lnTo>
                    <a:lnTo>
                      <a:pt x="61" y="90"/>
                    </a:lnTo>
                    <a:lnTo>
                      <a:pt x="71" y="86"/>
                    </a:lnTo>
                    <a:lnTo>
                      <a:pt x="79" y="80"/>
                    </a:lnTo>
                    <a:lnTo>
                      <a:pt x="83" y="67"/>
                    </a:lnTo>
                    <a:lnTo>
                      <a:pt x="81" y="52"/>
                    </a:lnTo>
                    <a:lnTo>
                      <a:pt x="78" y="39"/>
                    </a:lnTo>
                    <a:lnTo>
                      <a:pt x="103" y="25"/>
                    </a:lnTo>
                    <a:lnTo>
                      <a:pt x="106" y="20"/>
                    </a:lnTo>
                    <a:lnTo>
                      <a:pt x="103" y="17"/>
                    </a:lnTo>
                    <a:lnTo>
                      <a:pt x="74" y="32"/>
                    </a:lnTo>
                    <a:lnTo>
                      <a:pt x="70"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36" name="Freeform 198"/>
              <p:cNvSpPr>
                <a:spLocks/>
              </p:cNvSpPr>
              <p:nvPr/>
            </p:nvSpPr>
            <p:spPr bwMode="auto">
              <a:xfrm>
                <a:off x="1572" y="1706"/>
                <a:ext cx="93" cy="202"/>
              </a:xfrm>
              <a:custGeom>
                <a:avLst/>
                <a:gdLst>
                  <a:gd name="T0" fmla="*/ 25 w 93"/>
                  <a:gd name="T1" fmla="*/ 170 h 202"/>
                  <a:gd name="T2" fmla="*/ 9 w 93"/>
                  <a:gd name="T3" fmla="*/ 182 h 202"/>
                  <a:gd name="T4" fmla="*/ 4 w 93"/>
                  <a:gd name="T5" fmla="*/ 185 h 202"/>
                  <a:gd name="T6" fmla="*/ 0 w 93"/>
                  <a:gd name="T7" fmla="*/ 193 h 202"/>
                  <a:gd name="T8" fmla="*/ 5 w 93"/>
                  <a:gd name="T9" fmla="*/ 201 h 202"/>
                  <a:gd name="T10" fmla="*/ 10 w 93"/>
                  <a:gd name="T11" fmla="*/ 202 h 202"/>
                  <a:gd name="T12" fmla="*/ 25 w 93"/>
                  <a:gd name="T13" fmla="*/ 197 h 202"/>
                  <a:gd name="T14" fmla="*/ 49 w 93"/>
                  <a:gd name="T15" fmla="*/ 182 h 202"/>
                  <a:gd name="T16" fmla="*/ 70 w 93"/>
                  <a:gd name="T17" fmla="*/ 162 h 202"/>
                  <a:gd name="T18" fmla="*/ 92 w 93"/>
                  <a:gd name="T19" fmla="*/ 141 h 202"/>
                  <a:gd name="T20" fmla="*/ 93 w 93"/>
                  <a:gd name="T21" fmla="*/ 132 h 202"/>
                  <a:gd name="T22" fmla="*/ 93 w 93"/>
                  <a:gd name="T23" fmla="*/ 107 h 202"/>
                  <a:gd name="T24" fmla="*/ 87 w 93"/>
                  <a:gd name="T25" fmla="*/ 68 h 202"/>
                  <a:gd name="T26" fmla="*/ 90 w 93"/>
                  <a:gd name="T27" fmla="*/ 46 h 202"/>
                  <a:gd name="T28" fmla="*/ 93 w 93"/>
                  <a:gd name="T29" fmla="*/ 37 h 202"/>
                  <a:gd name="T30" fmla="*/ 89 w 93"/>
                  <a:gd name="T31" fmla="*/ 33 h 202"/>
                  <a:gd name="T32" fmla="*/ 80 w 93"/>
                  <a:gd name="T33" fmla="*/ 28 h 202"/>
                  <a:gd name="T34" fmla="*/ 73 w 93"/>
                  <a:gd name="T35" fmla="*/ 26 h 202"/>
                  <a:gd name="T36" fmla="*/ 78 w 93"/>
                  <a:gd name="T37" fmla="*/ 3 h 202"/>
                  <a:gd name="T38" fmla="*/ 75 w 93"/>
                  <a:gd name="T39" fmla="*/ 0 h 202"/>
                  <a:gd name="T40" fmla="*/ 70 w 93"/>
                  <a:gd name="T41" fmla="*/ 1 h 202"/>
                  <a:gd name="T42" fmla="*/ 68 w 93"/>
                  <a:gd name="T43" fmla="*/ 27 h 202"/>
                  <a:gd name="T44" fmla="*/ 64 w 93"/>
                  <a:gd name="T45" fmla="*/ 35 h 202"/>
                  <a:gd name="T46" fmla="*/ 63 w 93"/>
                  <a:gd name="T47" fmla="*/ 38 h 202"/>
                  <a:gd name="T48" fmla="*/ 53 w 93"/>
                  <a:gd name="T49" fmla="*/ 35 h 202"/>
                  <a:gd name="T50" fmla="*/ 45 w 93"/>
                  <a:gd name="T51" fmla="*/ 35 h 202"/>
                  <a:gd name="T52" fmla="*/ 45 w 93"/>
                  <a:gd name="T53" fmla="*/ 40 h 202"/>
                  <a:gd name="T54" fmla="*/ 50 w 93"/>
                  <a:gd name="T55" fmla="*/ 43 h 202"/>
                  <a:gd name="T56" fmla="*/ 60 w 93"/>
                  <a:gd name="T57" fmla="*/ 43 h 202"/>
                  <a:gd name="T58" fmla="*/ 65 w 93"/>
                  <a:gd name="T59" fmla="*/ 47 h 202"/>
                  <a:gd name="T60" fmla="*/ 70 w 93"/>
                  <a:gd name="T61" fmla="*/ 55 h 202"/>
                  <a:gd name="T62" fmla="*/ 77 w 93"/>
                  <a:gd name="T63" fmla="*/ 67 h 202"/>
                  <a:gd name="T64" fmla="*/ 80 w 93"/>
                  <a:gd name="T65" fmla="*/ 92 h 202"/>
                  <a:gd name="T66" fmla="*/ 80 w 93"/>
                  <a:gd name="T67" fmla="*/ 115 h 202"/>
                  <a:gd name="T68" fmla="*/ 78 w 93"/>
                  <a:gd name="T69" fmla="*/ 133 h 202"/>
                  <a:gd name="T70" fmla="*/ 72 w 93"/>
                  <a:gd name="T71" fmla="*/ 141 h 202"/>
                  <a:gd name="T72" fmla="*/ 54 w 93"/>
                  <a:gd name="T73" fmla="*/ 152 h 202"/>
                  <a:gd name="T74" fmla="*/ 34 w 93"/>
                  <a:gd name="T75" fmla="*/ 162 h 202"/>
                  <a:gd name="T76" fmla="*/ 25 w 93"/>
                  <a:gd name="T77" fmla="*/ 170 h 20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3"/>
                  <a:gd name="T118" fmla="*/ 0 h 202"/>
                  <a:gd name="T119" fmla="*/ 93 w 93"/>
                  <a:gd name="T120" fmla="*/ 202 h 20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3" h="202">
                    <a:moveTo>
                      <a:pt x="25" y="170"/>
                    </a:moveTo>
                    <a:lnTo>
                      <a:pt x="9" y="182"/>
                    </a:lnTo>
                    <a:lnTo>
                      <a:pt x="4" y="185"/>
                    </a:lnTo>
                    <a:lnTo>
                      <a:pt x="0" y="193"/>
                    </a:lnTo>
                    <a:lnTo>
                      <a:pt x="5" y="201"/>
                    </a:lnTo>
                    <a:lnTo>
                      <a:pt x="10" y="202"/>
                    </a:lnTo>
                    <a:lnTo>
                      <a:pt x="25" y="197"/>
                    </a:lnTo>
                    <a:lnTo>
                      <a:pt x="49" y="182"/>
                    </a:lnTo>
                    <a:lnTo>
                      <a:pt x="70" y="162"/>
                    </a:lnTo>
                    <a:lnTo>
                      <a:pt x="92" y="141"/>
                    </a:lnTo>
                    <a:lnTo>
                      <a:pt x="93" y="132"/>
                    </a:lnTo>
                    <a:lnTo>
                      <a:pt x="93" y="107"/>
                    </a:lnTo>
                    <a:lnTo>
                      <a:pt x="87" y="68"/>
                    </a:lnTo>
                    <a:lnTo>
                      <a:pt x="90" y="46"/>
                    </a:lnTo>
                    <a:lnTo>
                      <a:pt x="93" y="37"/>
                    </a:lnTo>
                    <a:lnTo>
                      <a:pt x="89" y="33"/>
                    </a:lnTo>
                    <a:lnTo>
                      <a:pt x="80" y="28"/>
                    </a:lnTo>
                    <a:lnTo>
                      <a:pt x="73" y="26"/>
                    </a:lnTo>
                    <a:lnTo>
                      <a:pt x="78" y="3"/>
                    </a:lnTo>
                    <a:lnTo>
                      <a:pt x="75" y="0"/>
                    </a:lnTo>
                    <a:lnTo>
                      <a:pt x="70" y="1"/>
                    </a:lnTo>
                    <a:lnTo>
                      <a:pt x="68" y="27"/>
                    </a:lnTo>
                    <a:lnTo>
                      <a:pt x="64" y="35"/>
                    </a:lnTo>
                    <a:lnTo>
                      <a:pt x="63" y="38"/>
                    </a:lnTo>
                    <a:lnTo>
                      <a:pt x="53" y="35"/>
                    </a:lnTo>
                    <a:lnTo>
                      <a:pt x="45" y="35"/>
                    </a:lnTo>
                    <a:lnTo>
                      <a:pt x="45" y="40"/>
                    </a:lnTo>
                    <a:lnTo>
                      <a:pt x="50" y="43"/>
                    </a:lnTo>
                    <a:lnTo>
                      <a:pt x="60" y="43"/>
                    </a:lnTo>
                    <a:lnTo>
                      <a:pt x="65" y="47"/>
                    </a:lnTo>
                    <a:lnTo>
                      <a:pt x="70" y="55"/>
                    </a:lnTo>
                    <a:lnTo>
                      <a:pt x="77" y="67"/>
                    </a:lnTo>
                    <a:lnTo>
                      <a:pt x="80" y="92"/>
                    </a:lnTo>
                    <a:lnTo>
                      <a:pt x="80" y="115"/>
                    </a:lnTo>
                    <a:lnTo>
                      <a:pt x="78" y="133"/>
                    </a:lnTo>
                    <a:lnTo>
                      <a:pt x="72" y="141"/>
                    </a:lnTo>
                    <a:lnTo>
                      <a:pt x="54" y="152"/>
                    </a:lnTo>
                    <a:lnTo>
                      <a:pt x="34" y="162"/>
                    </a:lnTo>
                    <a:lnTo>
                      <a:pt x="25" y="17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37" name="Freeform 199"/>
              <p:cNvSpPr>
                <a:spLocks/>
              </p:cNvSpPr>
              <p:nvPr/>
            </p:nvSpPr>
            <p:spPr bwMode="auto">
              <a:xfrm>
                <a:off x="1459" y="1892"/>
                <a:ext cx="85" cy="121"/>
              </a:xfrm>
              <a:custGeom>
                <a:avLst/>
                <a:gdLst>
                  <a:gd name="T0" fmla="*/ 85 w 85"/>
                  <a:gd name="T1" fmla="*/ 4 h 121"/>
                  <a:gd name="T2" fmla="*/ 76 w 85"/>
                  <a:gd name="T3" fmla="*/ 0 h 121"/>
                  <a:gd name="T4" fmla="*/ 56 w 85"/>
                  <a:gd name="T5" fmla="*/ 1 h 121"/>
                  <a:gd name="T6" fmla="*/ 38 w 85"/>
                  <a:gd name="T7" fmla="*/ 12 h 121"/>
                  <a:gd name="T8" fmla="*/ 15 w 85"/>
                  <a:gd name="T9" fmla="*/ 36 h 121"/>
                  <a:gd name="T10" fmla="*/ 1 w 85"/>
                  <a:gd name="T11" fmla="*/ 55 h 121"/>
                  <a:gd name="T12" fmla="*/ 0 w 85"/>
                  <a:gd name="T13" fmla="*/ 61 h 121"/>
                  <a:gd name="T14" fmla="*/ 7 w 85"/>
                  <a:gd name="T15" fmla="*/ 74 h 121"/>
                  <a:gd name="T16" fmla="*/ 21 w 85"/>
                  <a:gd name="T17" fmla="*/ 80 h 121"/>
                  <a:gd name="T18" fmla="*/ 38 w 85"/>
                  <a:gd name="T19" fmla="*/ 86 h 121"/>
                  <a:gd name="T20" fmla="*/ 52 w 85"/>
                  <a:gd name="T21" fmla="*/ 90 h 121"/>
                  <a:gd name="T22" fmla="*/ 60 w 85"/>
                  <a:gd name="T23" fmla="*/ 95 h 121"/>
                  <a:gd name="T24" fmla="*/ 56 w 85"/>
                  <a:gd name="T25" fmla="*/ 102 h 121"/>
                  <a:gd name="T26" fmla="*/ 46 w 85"/>
                  <a:gd name="T27" fmla="*/ 111 h 121"/>
                  <a:gd name="T28" fmla="*/ 33 w 85"/>
                  <a:gd name="T29" fmla="*/ 112 h 121"/>
                  <a:gd name="T30" fmla="*/ 23 w 85"/>
                  <a:gd name="T31" fmla="*/ 110 h 121"/>
                  <a:gd name="T32" fmla="*/ 18 w 85"/>
                  <a:gd name="T33" fmla="*/ 112 h 121"/>
                  <a:gd name="T34" fmla="*/ 18 w 85"/>
                  <a:gd name="T35" fmla="*/ 117 h 121"/>
                  <a:gd name="T36" fmla="*/ 30 w 85"/>
                  <a:gd name="T37" fmla="*/ 121 h 121"/>
                  <a:gd name="T38" fmla="*/ 46 w 85"/>
                  <a:gd name="T39" fmla="*/ 121 h 121"/>
                  <a:gd name="T40" fmla="*/ 60 w 85"/>
                  <a:gd name="T41" fmla="*/ 117 h 121"/>
                  <a:gd name="T42" fmla="*/ 68 w 85"/>
                  <a:gd name="T43" fmla="*/ 112 h 121"/>
                  <a:gd name="T44" fmla="*/ 72 w 85"/>
                  <a:gd name="T45" fmla="*/ 105 h 121"/>
                  <a:gd name="T46" fmla="*/ 76 w 85"/>
                  <a:gd name="T47" fmla="*/ 96 h 121"/>
                  <a:gd name="T48" fmla="*/ 70 w 85"/>
                  <a:gd name="T49" fmla="*/ 89 h 121"/>
                  <a:gd name="T50" fmla="*/ 52 w 85"/>
                  <a:gd name="T51" fmla="*/ 84 h 121"/>
                  <a:gd name="T52" fmla="*/ 36 w 85"/>
                  <a:gd name="T53" fmla="*/ 79 h 121"/>
                  <a:gd name="T54" fmla="*/ 18 w 85"/>
                  <a:gd name="T55" fmla="*/ 71 h 121"/>
                  <a:gd name="T56" fmla="*/ 16 w 85"/>
                  <a:gd name="T57" fmla="*/ 64 h 121"/>
                  <a:gd name="T58" fmla="*/ 18 w 85"/>
                  <a:gd name="T59" fmla="*/ 51 h 121"/>
                  <a:gd name="T60" fmla="*/ 30 w 85"/>
                  <a:gd name="T61" fmla="*/ 36 h 121"/>
                  <a:gd name="T62" fmla="*/ 43 w 85"/>
                  <a:gd name="T63" fmla="*/ 27 h 121"/>
                  <a:gd name="T64" fmla="*/ 67 w 85"/>
                  <a:gd name="T65" fmla="*/ 20 h 121"/>
                  <a:gd name="T66" fmla="*/ 85 w 85"/>
                  <a:gd name="T67" fmla="*/ 17 h 121"/>
                  <a:gd name="T68" fmla="*/ 85 w 85"/>
                  <a:gd name="T69" fmla="*/ 9 h 121"/>
                  <a:gd name="T70" fmla="*/ 85 w 85"/>
                  <a:gd name="T71" fmla="*/ 4 h 12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5"/>
                  <a:gd name="T109" fmla="*/ 0 h 121"/>
                  <a:gd name="T110" fmla="*/ 85 w 85"/>
                  <a:gd name="T111" fmla="*/ 121 h 12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5" h="121">
                    <a:moveTo>
                      <a:pt x="85" y="4"/>
                    </a:moveTo>
                    <a:lnTo>
                      <a:pt x="76" y="0"/>
                    </a:lnTo>
                    <a:lnTo>
                      <a:pt x="56" y="1"/>
                    </a:lnTo>
                    <a:lnTo>
                      <a:pt x="38" y="12"/>
                    </a:lnTo>
                    <a:lnTo>
                      <a:pt x="15" y="36"/>
                    </a:lnTo>
                    <a:lnTo>
                      <a:pt x="1" y="55"/>
                    </a:lnTo>
                    <a:lnTo>
                      <a:pt x="0" y="61"/>
                    </a:lnTo>
                    <a:lnTo>
                      <a:pt x="7" y="74"/>
                    </a:lnTo>
                    <a:lnTo>
                      <a:pt x="21" y="80"/>
                    </a:lnTo>
                    <a:lnTo>
                      <a:pt x="38" y="86"/>
                    </a:lnTo>
                    <a:lnTo>
                      <a:pt x="52" y="90"/>
                    </a:lnTo>
                    <a:lnTo>
                      <a:pt x="60" y="95"/>
                    </a:lnTo>
                    <a:lnTo>
                      <a:pt x="56" y="102"/>
                    </a:lnTo>
                    <a:lnTo>
                      <a:pt x="46" y="111"/>
                    </a:lnTo>
                    <a:lnTo>
                      <a:pt x="33" y="112"/>
                    </a:lnTo>
                    <a:lnTo>
                      <a:pt x="23" y="110"/>
                    </a:lnTo>
                    <a:lnTo>
                      <a:pt x="18" y="112"/>
                    </a:lnTo>
                    <a:lnTo>
                      <a:pt x="18" y="117"/>
                    </a:lnTo>
                    <a:lnTo>
                      <a:pt x="30" y="121"/>
                    </a:lnTo>
                    <a:lnTo>
                      <a:pt x="46" y="121"/>
                    </a:lnTo>
                    <a:lnTo>
                      <a:pt x="60" y="117"/>
                    </a:lnTo>
                    <a:lnTo>
                      <a:pt x="68" y="112"/>
                    </a:lnTo>
                    <a:lnTo>
                      <a:pt x="72" y="105"/>
                    </a:lnTo>
                    <a:lnTo>
                      <a:pt x="76" y="96"/>
                    </a:lnTo>
                    <a:lnTo>
                      <a:pt x="70" y="89"/>
                    </a:lnTo>
                    <a:lnTo>
                      <a:pt x="52" y="84"/>
                    </a:lnTo>
                    <a:lnTo>
                      <a:pt x="36" y="79"/>
                    </a:lnTo>
                    <a:lnTo>
                      <a:pt x="18" y="71"/>
                    </a:lnTo>
                    <a:lnTo>
                      <a:pt x="16" y="64"/>
                    </a:lnTo>
                    <a:lnTo>
                      <a:pt x="18" y="51"/>
                    </a:lnTo>
                    <a:lnTo>
                      <a:pt x="30" y="36"/>
                    </a:lnTo>
                    <a:lnTo>
                      <a:pt x="43" y="27"/>
                    </a:lnTo>
                    <a:lnTo>
                      <a:pt x="67" y="20"/>
                    </a:lnTo>
                    <a:lnTo>
                      <a:pt x="85" y="17"/>
                    </a:lnTo>
                    <a:lnTo>
                      <a:pt x="85" y="9"/>
                    </a:lnTo>
                    <a:lnTo>
                      <a:pt x="85"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38" name="Freeform 200"/>
              <p:cNvSpPr>
                <a:spLocks/>
              </p:cNvSpPr>
              <p:nvPr/>
            </p:nvSpPr>
            <p:spPr bwMode="auto">
              <a:xfrm>
                <a:off x="1527" y="1886"/>
                <a:ext cx="79" cy="149"/>
              </a:xfrm>
              <a:custGeom>
                <a:avLst/>
                <a:gdLst>
                  <a:gd name="T0" fmla="*/ 69 w 79"/>
                  <a:gd name="T1" fmla="*/ 47 h 149"/>
                  <a:gd name="T2" fmla="*/ 60 w 79"/>
                  <a:gd name="T3" fmla="*/ 18 h 149"/>
                  <a:gd name="T4" fmla="*/ 52 w 79"/>
                  <a:gd name="T5" fmla="*/ 5 h 149"/>
                  <a:gd name="T6" fmla="*/ 32 w 79"/>
                  <a:gd name="T7" fmla="*/ 0 h 149"/>
                  <a:gd name="T8" fmla="*/ 13 w 79"/>
                  <a:gd name="T9" fmla="*/ 2 h 149"/>
                  <a:gd name="T10" fmla="*/ 4 w 79"/>
                  <a:gd name="T11" fmla="*/ 16 h 149"/>
                  <a:gd name="T12" fmla="*/ 7 w 79"/>
                  <a:gd name="T13" fmla="*/ 35 h 149"/>
                  <a:gd name="T14" fmla="*/ 10 w 79"/>
                  <a:gd name="T15" fmla="*/ 63 h 149"/>
                  <a:gd name="T16" fmla="*/ 10 w 79"/>
                  <a:gd name="T17" fmla="*/ 90 h 149"/>
                  <a:gd name="T18" fmla="*/ 4 w 79"/>
                  <a:gd name="T19" fmla="*/ 112 h 149"/>
                  <a:gd name="T20" fmla="*/ 0 w 79"/>
                  <a:gd name="T21" fmla="*/ 126 h 149"/>
                  <a:gd name="T22" fmla="*/ 3 w 79"/>
                  <a:gd name="T23" fmla="*/ 136 h 149"/>
                  <a:gd name="T24" fmla="*/ 13 w 79"/>
                  <a:gd name="T25" fmla="*/ 142 h 149"/>
                  <a:gd name="T26" fmla="*/ 23 w 79"/>
                  <a:gd name="T27" fmla="*/ 147 h 149"/>
                  <a:gd name="T28" fmla="*/ 35 w 79"/>
                  <a:gd name="T29" fmla="*/ 149 h 149"/>
                  <a:gd name="T30" fmla="*/ 50 w 79"/>
                  <a:gd name="T31" fmla="*/ 149 h 149"/>
                  <a:gd name="T32" fmla="*/ 67 w 79"/>
                  <a:gd name="T33" fmla="*/ 138 h 149"/>
                  <a:gd name="T34" fmla="*/ 79 w 79"/>
                  <a:gd name="T35" fmla="*/ 115 h 149"/>
                  <a:gd name="T36" fmla="*/ 78 w 79"/>
                  <a:gd name="T37" fmla="*/ 93 h 149"/>
                  <a:gd name="T38" fmla="*/ 70 w 79"/>
                  <a:gd name="T39" fmla="*/ 68 h 149"/>
                  <a:gd name="T40" fmla="*/ 69 w 79"/>
                  <a:gd name="T41" fmla="*/ 47 h 14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9"/>
                  <a:gd name="T64" fmla="*/ 0 h 149"/>
                  <a:gd name="T65" fmla="*/ 79 w 79"/>
                  <a:gd name="T66" fmla="*/ 149 h 14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9" h="149">
                    <a:moveTo>
                      <a:pt x="69" y="47"/>
                    </a:moveTo>
                    <a:lnTo>
                      <a:pt x="60" y="18"/>
                    </a:lnTo>
                    <a:lnTo>
                      <a:pt x="52" y="5"/>
                    </a:lnTo>
                    <a:lnTo>
                      <a:pt x="32" y="0"/>
                    </a:lnTo>
                    <a:lnTo>
                      <a:pt x="13" y="2"/>
                    </a:lnTo>
                    <a:lnTo>
                      <a:pt x="4" y="16"/>
                    </a:lnTo>
                    <a:lnTo>
                      <a:pt x="7" y="35"/>
                    </a:lnTo>
                    <a:lnTo>
                      <a:pt x="10" y="63"/>
                    </a:lnTo>
                    <a:lnTo>
                      <a:pt x="10" y="90"/>
                    </a:lnTo>
                    <a:lnTo>
                      <a:pt x="4" y="112"/>
                    </a:lnTo>
                    <a:lnTo>
                      <a:pt x="0" y="126"/>
                    </a:lnTo>
                    <a:lnTo>
                      <a:pt x="3" y="136"/>
                    </a:lnTo>
                    <a:lnTo>
                      <a:pt x="13" y="142"/>
                    </a:lnTo>
                    <a:lnTo>
                      <a:pt x="23" y="147"/>
                    </a:lnTo>
                    <a:lnTo>
                      <a:pt x="35" y="149"/>
                    </a:lnTo>
                    <a:lnTo>
                      <a:pt x="50" y="149"/>
                    </a:lnTo>
                    <a:lnTo>
                      <a:pt x="67" y="138"/>
                    </a:lnTo>
                    <a:lnTo>
                      <a:pt x="79" y="115"/>
                    </a:lnTo>
                    <a:lnTo>
                      <a:pt x="78" y="93"/>
                    </a:lnTo>
                    <a:lnTo>
                      <a:pt x="70" y="68"/>
                    </a:lnTo>
                    <a:lnTo>
                      <a:pt x="69" y="4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39" name="Freeform 201"/>
              <p:cNvSpPr>
                <a:spLocks/>
              </p:cNvSpPr>
              <p:nvPr/>
            </p:nvSpPr>
            <p:spPr bwMode="auto">
              <a:xfrm>
                <a:off x="1505" y="2007"/>
                <a:ext cx="60" cy="216"/>
              </a:xfrm>
              <a:custGeom>
                <a:avLst/>
                <a:gdLst>
                  <a:gd name="T0" fmla="*/ 56 w 60"/>
                  <a:gd name="T1" fmla="*/ 3 h 216"/>
                  <a:gd name="T2" fmla="*/ 41 w 60"/>
                  <a:gd name="T3" fmla="*/ 0 h 216"/>
                  <a:gd name="T4" fmla="*/ 32 w 60"/>
                  <a:gd name="T5" fmla="*/ 3 h 216"/>
                  <a:gd name="T6" fmla="*/ 29 w 60"/>
                  <a:gd name="T7" fmla="*/ 15 h 216"/>
                  <a:gd name="T8" fmla="*/ 32 w 60"/>
                  <a:gd name="T9" fmla="*/ 76 h 216"/>
                  <a:gd name="T10" fmla="*/ 32 w 60"/>
                  <a:gd name="T11" fmla="*/ 91 h 216"/>
                  <a:gd name="T12" fmla="*/ 26 w 60"/>
                  <a:gd name="T13" fmla="*/ 118 h 216"/>
                  <a:gd name="T14" fmla="*/ 25 w 60"/>
                  <a:gd name="T15" fmla="*/ 150 h 216"/>
                  <a:gd name="T16" fmla="*/ 29 w 60"/>
                  <a:gd name="T17" fmla="*/ 165 h 216"/>
                  <a:gd name="T18" fmla="*/ 25 w 60"/>
                  <a:gd name="T19" fmla="*/ 175 h 216"/>
                  <a:gd name="T20" fmla="*/ 6 w 60"/>
                  <a:gd name="T21" fmla="*/ 187 h 216"/>
                  <a:gd name="T22" fmla="*/ 0 w 60"/>
                  <a:gd name="T23" fmla="*/ 205 h 216"/>
                  <a:gd name="T24" fmla="*/ 0 w 60"/>
                  <a:gd name="T25" fmla="*/ 211 h 216"/>
                  <a:gd name="T26" fmla="*/ 15 w 60"/>
                  <a:gd name="T27" fmla="*/ 216 h 216"/>
                  <a:gd name="T28" fmla="*/ 19 w 60"/>
                  <a:gd name="T29" fmla="*/ 213 h 216"/>
                  <a:gd name="T30" fmla="*/ 20 w 60"/>
                  <a:gd name="T31" fmla="*/ 203 h 216"/>
                  <a:gd name="T32" fmla="*/ 25 w 60"/>
                  <a:gd name="T33" fmla="*/ 188 h 216"/>
                  <a:gd name="T34" fmla="*/ 31 w 60"/>
                  <a:gd name="T35" fmla="*/ 182 h 216"/>
                  <a:gd name="T36" fmla="*/ 39 w 60"/>
                  <a:gd name="T37" fmla="*/ 177 h 216"/>
                  <a:gd name="T38" fmla="*/ 45 w 60"/>
                  <a:gd name="T39" fmla="*/ 172 h 216"/>
                  <a:gd name="T40" fmla="*/ 47 w 60"/>
                  <a:gd name="T41" fmla="*/ 167 h 216"/>
                  <a:gd name="T42" fmla="*/ 42 w 60"/>
                  <a:gd name="T43" fmla="*/ 162 h 216"/>
                  <a:gd name="T44" fmla="*/ 39 w 60"/>
                  <a:gd name="T45" fmla="*/ 158 h 216"/>
                  <a:gd name="T46" fmla="*/ 35 w 60"/>
                  <a:gd name="T47" fmla="*/ 146 h 216"/>
                  <a:gd name="T48" fmla="*/ 39 w 60"/>
                  <a:gd name="T49" fmla="*/ 117 h 216"/>
                  <a:gd name="T50" fmla="*/ 47 w 60"/>
                  <a:gd name="T51" fmla="*/ 83 h 216"/>
                  <a:gd name="T52" fmla="*/ 56 w 60"/>
                  <a:gd name="T53" fmla="*/ 58 h 216"/>
                  <a:gd name="T54" fmla="*/ 60 w 60"/>
                  <a:gd name="T55" fmla="*/ 26 h 216"/>
                  <a:gd name="T56" fmla="*/ 56 w 60"/>
                  <a:gd name="T57" fmla="*/ 3 h 21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0"/>
                  <a:gd name="T88" fmla="*/ 0 h 216"/>
                  <a:gd name="T89" fmla="*/ 60 w 60"/>
                  <a:gd name="T90" fmla="*/ 216 h 21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0" h="216">
                    <a:moveTo>
                      <a:pt x="56" y="3"/>
                    </a:moveTo>
                    <a:lnTo>
                      <a:pt x="41" y="0"/>
                    </a:lnTo>
                    <a:lnTo>
                      <a:pt x="32" y="3"/>
                    </a:lnTo>
                    <a:lnTo>
                      <a:pt x="29" y="15"/>
                    </a:lnTo>
                    <a:lnTo>
                      <a:pt x="32" y="76"/>
                    </a:lnTo>
                    <a:lnTo>
                      <a:pt x="32" y="91"/>
                    </a:lnTo>
                    <a:lnTo>
                      <a:pt x="26" y="118"/>
                    </a:lnTo>
                    <a:lnTo>
                      <a:pt x="25" y="150"/>
                    </a:lnTo>
                    <a:lnTo>
                      <a:pt x="29" y="165"/>
                    </a:lnTo>
                    <a:lnTo>
                      <a:pt x="25" y="175"/>
                    </a:lnTo>
                    <a:lnTo>
                      <a:pt x="6" y="187"/>
                    </a:lnTo>
                    <a:lnTo>
                      <a:pt x="0" y="205"/>
                    </a:lnTo>
                    <a:lnTo>
                      <a:pt x="0" y="211"/>
                    </a:lnTo>
                    <a:lnTo>
                      <a:pt x="15" y="216"/>
                    </a:lnTo>
                    <a:lnTo>
                      <a:pt x="19" y="213"/>
                    </a:lnTo>
                    <a:lnTo>
                      <a:pt x="20" y="203"/>
                    </a:lnTo>
                    <a:lnTo>
                      <a:pt x="25" y="188"/>
                    </a:lnTo>
                    <a:lnTo>
                      <a:pt x="31" y="182"/>
                    </a:lnTo>
                    <a:lnTo>
                      <a:pt x="39" y="177"/>
                    </a:lnTo>
                    <a:lnTo>
                      <a:pt x="45" y="172"/>
                    </a:lnTo>
                    <a:lnTo>
                      <a:pt x="47" y="167"/>
                    </a:lnTo>
                    <a:lnTo>
                      <a:pt x="42" y="162"/>
                    </a:lnTo>
                    <a:lnTo>
                      <a:pt x="39" y="158"/>
                    </a:lnTo>
                    <a:lnTo>
                      <a:pt x="35" y="146"/>
                    </a:lnTo>
                    <a:lnTo>
                      <a:pt x="39" y="117"/>
                    </a:lnTo>
                    <a:lnTo>
                      <a:pt x="47" y="83"/>
                    </a:lnTo>
                    <a:lnTo>
                      <a:pt x="56" y="58"/>
                    </a:lnTo>
                    <a:lnTo>
                      <a:pt x="60" y="26"/>
                    </a:lnTo>
                    <a:lnTo>
                      <a:pt x="56"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40" name="Freeform 202"/>
              <p:cNvSpPr>
                <a:spLocks/>
              </p:cNvSpPr>
              <p:nvPr/>
            </p:nvSpPr>
            <p:spPr bwMode="auto">
              <a:xfrm>
                <a:off x="1569" y="2007"/>
                <a:ext cx="100" cy="182"/>
              </a:xfrm>
              <a:custGeom>
                <a:avLst/>
                <a:gdLst>
                  <a:gd name="T0" fmla="*/ 33 w 100"/>
                  <a:gd name="T1" fmla="*/ 26 h 182"/>
                  <a:gd name="T2" fmla="*/ 30 w 100"/>
                  <a:gd name="T3" fmla="*/ 8 h 182"/>
                  <a:gd name="T4" fmla="*/ 18 w 100"/>
                  <a:gd name="T5" fmla="*/ 0 h 182"/>
                  <a:gd name="T6" fmla="*/ 1 w 100"/>
                  <a:gd name="T7" fmla="*/ 1 h 182"/>
                  <a:gd name="T8" fmla="*/ 0 w 100"/>
                  <a:gd name="T9" fmla="*/ 8 h 182"/>
                  <a:gd name="T10" fmla="*/ 1 w 100"/>
                  <a:gd name="T11" fmla="*/ 25 h 182"/>
                  <a:gd name="T12" fmla="*/ 10 w 100"/>
                  <a:gd name="T13" fmla="*/ 52 h 182"/>
                  <a:gd name="T14" fmla="*/ 17 w 100"/>
                  <a:gd name="T15" fmla="*/ 71 h 182"/>
                  <a:gd name="T16" fmla="*/ 25 w 100"/>
                  <a:gd name="T17" fmla="*/ 97 h 182"/>
                  <a:gd name="T18" fmla="*/ 27 w 100"/>
                  <a:gd name="T19" fmla="*/ 118 h 182"/>
                  <a:gd name="T20" fmla="*/ 27 w 100"/>
                  <a:gd name="T21" fmla="*/ 137 h 182"/>
                  <a:gd name="T22" fmla="*/ 23 w 100"/>
                  <a:gd name="T23" fmla="*/ 150 h 182"/>
                  <a:gd name="T24" fmla="*/ 20 w 100"/>
                  <a:gd name="T25" fmla="*/ 156 h 182"/>
                  <a:gd name="T26" fmla="*/ 20 w 100"/>
                  <a:gd name="T27" fmla="*/ 160 h 182"/>
                  <a:gd name="T28" fmla="*/ 25 w 100"/>
                  <a:gd name="T29" fmla="*/ 166 h 182"/>
                  <a:gd name="T30" fmla="*/ 35 w 100"/>
                  <a:gd name="T31" fmla="*/ 168 h 182"/>
                  <a:gd name="T32" fmla="*/ 48 w 100"/>
                  <a:gd name="T33" fmla="*/ 168 h 182"/>
                  <a:gd name="T34" fmla="*/ 73 w 100"/>
                  <a:gd name="T35" fmla="*/ 175 h 182"/>
                  <a:gd name="T36" fmla="*/ 83 w 100"/>
                  <a:gd name="T37" fmla="*/ 182 h 182"/>
                  <a:gd name="T38" fmla="*/ 93 w 100"/>
                  <a:gd name="T39" fmla="*/ 177 h 182"/>
                  <a:gd name="T40" fmla="*/ 100 w 100"/>
                  <a:gd name="T41" fmla="*/ 166 h 182"/>
                  <a:gd name="T42" fmla="*/ 93 w 100"/>
                  <a:gd name="T43" fmla="*/ 162 h 182"/>
                  <a:gd name="T44" fmla="*/ 72 w 100"/>
                  <a:gd name="T45" fmla="*/ 160 h 182"/>
                  <a:gd name="T46" fmla="*/ 47 w 100"/>
                  <a:gd name="T47" fmla="*/ 160 h 182"/>
                  <a:gd name="T48" fmla="*/ 36 w 100"/>
                  <a:gd name="T49" fmla="*/ 158 h 182"/>
                  <a:gd name="T50" fmla="*/ 35 w 100"/>
                  <a:gd name="T51" fmla="*/ 151 h 182"/>
                  <a:gd name="T52" fmla="*/ 36 w 100"/>
                  <a:gd name="T53" fmla="*/ 138 h 182"/>
                  <a:gd name="T54" fmla="*/ 37 w 100"/>
                  <a:gd name="T55" fmla="*/ 118 h 182"/>
                  <a:gd name="T56" fmla="*/ 36 w 100"/>
                  <a:gd name="T57" fmla="*/ 95 h 182"/>
                  <a:gd name="T58" fmla="*/ 31 w 100"/>
                  <a:gd name="T59" fmla="*/ 62 h 182"/>
                  <a:gd name="T60" fmla="*/ 33 w 100"/>
                  <a:gd name="T61" fmla="*/ 35 h 182"/>
                  <a:gd name="T62" fmla="*/ 33 w 100"/>
                  <a:gd name="T63" fmla="*/ 26 h 18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0"/>
                  <a:gd name="T97" fmla="*/ 0 h 182"/>
                  <a:gd name="T98" fmla="*/ 100 w 100"/>
                  <a:gd name="T99" fmla="*/ 182 h 18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0" h="182">
                    <a:moveTo>
                      <a:pt x="33" y="26"/>
                    </a:moveTo>
                    <a:lnTo>
                      <a:pt x="30" y="8"/>
                    </a:lnTo>
                    <a:lnTo>
                      <a:pt x="18" y="0"/>
                    </a:lnTo>
                    <a:lnTo>
                      <a:pt x="1" y="1"/>
                    </a:lnTo>
                    <a:lnTo>
                      <a:pt x="0" y="8"/>
                    </a:lnTo>
                    <a:lnTo>
                      <a:pt x="1" y="25"/>
                    </a:lnTo>
                    <a:lnTo>
                      <a:pt x="10" y="52"/>
                    </a:lnTo>
                    <a:lnTo>
                      <a:pt x="17" y="71"/>
                    </a:lnTo>
                    <a:lnTo>
                      <a:pt x="25" y="97"/>
                    </a:lnTo>
                    <a:lnTo>
                      <a:pt x="27" y="118"/>
                    </a:lnTo>
                    <a:lnTo>
                      <a:pt x="27" y="137"/>
                    </a:lnTo>
                    <a:lnTo>
                      <a:pt x="23" y="150"/>
                    </a:lnTo>
                    <a:lnTo>
                      <a:pt x="20" y="156"/>
                    </a:lnTo>
                    <a:lnTo>
                      <a:pt x="20" y="160"/>
                    </a:lnTo>
                    <a:lnTo>
                      <a:pt x="25" y="166"/>
                    </a:lnTo>
                    <a:lnTo>
                      <a:pt x="35" y="168"/>
                    </a:lnTo>
                    <a:lnTo>
                      <a:pt x="48" y="168"/>
                    </a:lnTo>
                    <a:lnTo>
                      <a:pt x="73" y="175"/>
                    </a:lnTo>
                    <a:lnTo>
                      <a:pt x="83" y="182"/>
                    </a:lnTo>
                    <a:lnTo>
                      <a:pt x="93" y="177"/>
                    </a:lnTo>
                    <a:lnTo>
                      <a:pt x="100" y="166"/>
                    </a:lnTo>
                    <a:lnTo>
                      <a:pt x="93" y="162"/>
                    </a:lnTo>
                    <a:lnTo>
                      <a:pt x="72" y="160"/>
                    </a:lnTo>
                    <a:lnTo>
                      <a:pt x="47" y="160"/>
                    </a:lnTo>
                    <a:lnTo>
                      <a:pt x="36" y="158"/>
                    </a:lnTo>
                    <a:lnTo>
                      <a:pt x="35" y="151"/>
                    </a:lnTo>
                    <a:lnTo>
                      <a:pt x="36" y="138"/>
                    </a:lnTo>
                    <a:lnTo>
                      <a:pt x="37" y="118"/>
                    </a:lnTo>
                    <a:lnTo>
                      <a:pt x="36" y="95"/>
                    </a:lnTo>
                    <a:lnTo>
                      <a:pt x="31" y="62"/>
                    </a:lnTo>
                    <a:lnTo>
                      <a:pt x="33" y="35"/>
                    </a:lnTo>
                    <a:lnTo>
                      <a:pt x="33" y="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grpSp>
      </p:grpSp>
      <p:grpSp>
        <p:nvGrpSpPr>
          <p:cNvPr id="446" name="Group 189"/>
          <p:cNvGrpSpPr>
            <a:grpSpLocks/>
          </p:cNvGrpSpPr>
          <p:nvPr/>
        </p:nvGrpSpPr>
        <p:grpSpPr bwMode="auto">
          <a:xfrm>
            <a:off x="1836086" y="2631347"/>
            <a:ext cx="230071" cy="321341"/>
            <a:chOff x="1459" y="1674"/>
            <a:chExt cx="210" cy="549"/>
          </a:xfrm>
        </p:grpSpPr>
        <p:grpSp>
          <p:nvGrpSpPr>
            <p:cNvPr id="447" name="Group 190"/>
            <p:cNvGrpSpPr>
              <a:grpSpLocks/>
            </p:cNvGrpSpPr>
            <p:nvPr/>
          </p:nvGrpSpPr>
          <p:grpSpPr bwMode="auto">
            <a:xfrm>
              <a:off x="1489" y="1674"/>
              <a:ext cx="115" cy="95"/>
              <a:chOff x="1489" y="1674"/>
              <a:chExt cx="115" cy="95"/>
            </a:xfrm>
          </p:grpSpPr>
          <p:sp>
            <p:nvSpPr>
              <p:cNvPr id="455" name="Freeform 191"/>
              <p:cNvSpPr>
                <a:spLocks/>
              </p:cNvSpPr>
              <p:nvPr/>
            </p:nvSpPr>
            <p:spPr bwMode="auto">
              <a:xfrm>
                <a:off x="1530" y="1712"/>
                <a:ext cx="37" cy="57"/>
              </a:xfrm>
              <a:custGeom>
                <a:avLst/>
                <a:gdLst>
                  <a:gd name="T0" fmla="*/ 12 w 37"/>
                  <a:gd name="T1" fmla="*/ 52 h 57"/>
                  <a:gd name="T2" fmla="*/ 12 w 37"/>
                  <a:gd name="T3" fmla="*/ 44 h 57"/>
                  <a:gd name="T4" fmla="*/ 10 w 37"/>
                  <a:gd name="T5" fmla="*/ 35 h 57"/>
                  <a:gd name="T6" fmla="*/ 6 w 37"/>
                  <a:gd name="T7" fmla="*/ 29 h 57"/>
                  <a:gd name="T8" fmla="*/ 0 w 37"/>
                  <a:gd name="T9" fmla="*/ 20 h 57"/>
                  <a:gd name="T10" fmla="*/ 0 w 37"/>
                  <a:gd name="T11" fmla="*/ 14 h 57"/>
                  <a:gd name="T12" fmla="*/ 5 w 37"/>
                  <a:gd name="T13" fmla="*/ 6 h 57"/>
                  <a:gd name="T14" fmla="*/ 11 w 37"/>
                  <a:gd name="T15" fmla="*/ 1 h 57"/>
                  <a:gd name="T16" fmla="*/ 19 w 37"/>
                  <a:gd name="T17" fmla="*/ 0 h 57"/>
                  <a:gd name="T18" fmla="*/ 25 w 37"/>
                  <a:gd name="T19" fmla="*/ 1 h 57"/>
                  <a:gd name="T20" fmla="*/ 29 w 37"/>
                  <a:gd name="T21" fmla="*/ 2 h 57"/>
                  <a:gd name="T22" fmla="*/ 35 w 37"/>
                  <a:gd name="T23" fmla="*/ 7 h 57"/>
                  <a:gd name="T24" fmla="*/ 37 w 37"/>
                  <a:gd name="T25" fmla="*/ 14 h 57"/>
                  <a:gd name="T26" fmla="*/ 37 w 37"/>
                  <a:gd name="T27" fmla="*/ 20 h 57"/>
                  <a:gd name="T28" fmla="*/ 32 w 37"/>
                  <a:gd name="T29" fmla="*/ 27 h 57"/>
                  <a:gd name="T30" fmla="*/ 26 w 37"/>
                  <a:gd name="T31" fmla="*/ 35 h 57"/>
                  <a:gd name="T32" fmla="*/ 25 w 37"/>
                  <a:gd name="T33" fmla="*/ 44 h 57"/>
                  <a:gd name="T34" fmla="*/ 25 w 37"/>
                  <a:gd name="T35" fmla="*/ 47 h 57"/>
                  <a:gd name="T36" fmla="*/ 22 w 37"/>
                  <a:gd name="T37" fmla="*/ 54 h 57"/>
                  <a:gd name="T38" fmla="*/ 19 w 37"/>
                  <a:gd name="T39" fmla="*/ 57 h 57"/>
                  <a:gd name="T40" fmla="*/ 12 w 37"/>
                  <a:gd name="T41" fmla="*/ 52 h 5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7"/>
                  <a:gd name="T64" fmla="*/ 0 h 57"/>
                  <a:gd name="T65" fmla="*/ 37 w 37"/>
                  <a:gd name="T66" fmla="*/ 57 h 5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7" h="57">
                    <a:moveTo>
                      <a:pt x="12" y="52"/>
                    </a:moveTo>
                    <a:lnTo>
                      <a:pt x="12" y="44"/>
                    </a:lnTo>
                    <a:lnTo>
                      <a:pt x="10" y="35"/>
                    </a:lnTo>
                    <a:lnTo>
                      <a:pt x="6" y="29"/>
                    </a:lnTo>
                    <a:lnTo>
                      <a:pt x="0" y="20"/>
                    </a:lnTo>
                    <a:lnTo>
                      <a:pt x="0" y="14"/>
                    </a:lnTo>
                    <a:lnTo>
                      <a:pt x="5" y="6"/>
                    </a:lnTo>
                    <a:lnTo>
                      <a:pt x="11" y="1"/>
                    </a:lnTo>
                    <a:lnTo>
                      <a:pt x="19" y="0"/>
                    </a:lnTo>
                    <a:lnTo>
                      <a:pt x="25" y="1"/>
                    </a:lnTo>
                    <a:lnTo>
                      <a:pt x="29" y="2"/>
                    </a:lnTo>
                    <a:lnTo>
                      <a:pt x="35" y="7"/>
                    </a:lnTo>
                    <a:lnTo>
                      <a:pt x="37" y="14"/>
                    </a:lnTo>
                    <a:lnTo>
                      <a:pt x="37" y="20"/>
                    </a:lnTo>
                    <a:lnTo>
                      <a:pt x="32" y="27"/>
                    </a:lnTo>
                    <a:lnTo>
                      <a:pt x="26" y="35"/>
                    </a:lnTo>
                    <a:lnTo>
                      <a:pt x="25" y="44"/>
                    </a:lnTo>
                    <a:lnTo>
                      <a:pt x="25" y="47"/>
                    </a:lnTo>
                    <a:lnTo>
                      <a:pt x="22" y="54"/>
                    </a:lnTo>
                    <a:lnTo>
                      <a:pt x="19" y="57"/>
                    </a:lnTo>
                    <a:lnTo>
                      <a:pt x="12" y="52"/>
                    </a:lnTo>
                    <a:close/>
                  </a:path>
                </a:pathLst>
              </a:custGeom>
              <a:solidFill>
                <a:srgbClr val="FFFF00"/>
              </a:solidFill>
              <a:ln w="4763">
                <a:solidFill>
                  <a:srgbClr val="000000"/>
                </a:solidFill>
                <a:round/>
                <a:headEnd/>
                <a:tailEnd/>
              </a:ln>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56" name="Freeform 192"/>
              <p:cNvSpPr>
                <a:spLocks/>
              </p:cNvSpPr>
              <p:nvPr/>
            </p:nvSpPr>
            <p:spPr bwMode="auto">
              <a:xfrm>
                <a:off x="1489" y="1708"/>
                <a:ext cx="28" cy="11"/>
              </a:xfrm>
              <a:custGeom>
                <a:avLst/>
                <a:gdLst>
                  <a:gd name="T0" fmla="*/ 28 w 28"/>
                  <a:gd name="T1" fmla="*/ 11 h 11"/>
                  <a:gd name="T2" fmla="*/ 3 w 28"/>
                  <a:gd name="T3" fmla="*/ 8 h 11"/>
                  <a:gd name="T4" fmla="*/ 0 w 28"/>
                  <a:gd name="T5" fmla="*/ 4 h 11"/>
                  <a:gd name="T6" fmla="*/ 2 w 28"/>
                  <a:gd name="T7" fmla="*/ 0 h 11"/>
                  <a:gd name="T8" fmla="*/ 7 w 28"/>
                  <a:gd name="T9" fmla="*/ 0 h 11"/>
                  <a:gd name="T10" fmla="*/ 28 w 28"/>
                  <a:gd name="T11" fmla="*/ 11 h 11"/>
                  <a:gd name="T12" fmla="*/ 0 60000 65536"/>
                  <a:gd name="T13" fmla="*/ 0 60000 65536"/>
                  <a:gd name="T14" fmla="*/ 0 60000 65536"/>
                  <a:gd name="T15" fmla="*/ 0 60000 65536"/>
                  <a:gd name="T16" fmla="*/ 0 60000 65536"/>
                  <a:gd name="T17" fmla="*/ 0 60000 65536"/>
                  <a:gd name="T18" fmla="*/ 0 w 28"/>
                  <a:gd name="T19" fmla="*/ 0 h 11"/>
                  <a:gd name="T20" fmla="*/ 28 w 28"/>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28" h="11">
                    <a:moveTo>
                      <a:pt x="28" y="11"/>
                    </a:moveTo>
                    <a:lnTo>
                      <a:pt x="3" y="8"/>
                    </a:lnTo>
                    <a:lnTo>
                      <a:pt x="0" y="4"/>
                    </a:lnTo>
                    <a:lnTo>
                      <a:pt x="2" y="0"/>
                    </a:lnTo>
                    <a:lnTo>
                      <a:pt x="7" y="0"/>
                    </a:lnTo>
                    <a:lnTo>
                      <a:pt x="28"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57" name="Freeform 193"/>
              <p:cNvSpPr>
                <a:spLocks/>
              </p:cNvSpPr>
              <p:nvPr/>
            </p:nvSpPr>
            <p:spPr bwMode="auto">
              <a:xfrm>
                <a:off x="1517" y="1678"/>
                <a:ext cx="13" cy="19"/>
              </a:xfrm>
              <a:custGeom>
                <a:avLst/>
                <a:gdLst>
                  <a:gd name="T0" fmla="*/ 13 w 13"/>
                  <a:gd name="T1" fmla="*/ 19 h 19"/>
                  <a:gd name="T2" fmla="*/ 0 w 13"/>
                  <a:gd name="T3" fmla="*/ 6 h 19"/>
                  <a:gd name="T4" fmla="*/ 2 w 13"/>
                  <a:gd name="T5" fmla="*/ 3 h 19"/>
                  <a:gd name="T6" fmla="*/ 7 w 13"/>
                  <a:gd name="T7" fmla="*/ 0 h 19"/>
                  <a:gd name="T8" fmla="*/ 10 w 13"/>
                  <a:gd name="T9" fmla="*/ 4 h 19"/>
                  <a:gd name="T10" fmla="*/ 13 w 13"/>
                  <a:gd name="T11" fmla="*/ 19 h 19"/>
                  <a:gd name="T12" fmla="*/ 0 60000 65536"/>
                  <a:gd name="T13" fmla="*/ 0 60000 65536"/>
                  <a:gd name="T14" fmla="*/ 0 60000 65536"/>
                  <a:gd name="T15" fmla="*/ 0 60000 65536"/>
                  <a:gd name="T16" fmla="*/ 0 60000 65536"/>
                  <a:gd name="T17" fmla="*/ 0 60000 65536"/>
                  <a:gd name="T18" fmla="*/ 0 w 13"/>
                  <a:gd name="T19" fmla="*/ 0 h 19"/>
                  <a:gd name="T20" fmla="*/ 13 w 13"/>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13" h="19">
                    <a:moveTo>
                      <a:pt x="13" y="19"/>
                    </a:moveTo>
                    <a:lnTo>
                      <a:pt x="0" y="6"/>
                    </a:lnTo>
                    <a:lnTo>
                      <a:pt x="2" y="3"/>
                    </a:lnTo>
                    <a:lnTo>
                      <a:pt x="7" y="0"/>
                    </a:lnTo>
                    <a:lnTo>
                      <a:pt x="10" y="4"/>
                    </a:lnTo>
                    <a:lnTo>
                      <a:pt x="13" y="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58" name="Freeform 194"/>
              <p:cNvSpPr>
                <a:spLocks/>
              </p:cNvSpPr>
              <p:nvPr/>
            </p:nvSpPr>
            <p:spPr bwMode="auto">
              <a:xfrm>
                <a:off x="1557" y="1674"/>
                <a:ext cx="10" cy="22"/>
              </a:xfrm>
              <a:custGeom>
                <a:avLst/>
                <a:gdLst>
                  <a:gd name="T0" fmla="*/ 2 w 10"/>
                  <a:gd name="T1" fmla="*/ 22 h 22"/>
                  <a:gd name="T2" fmla="*/ 0 w 10"/>
                  <a:gd name="T3" fmla="*/ 5 h 22"/>
                  <a:gd name="T4" fmla="*/ 5 w 10"/>
                  <a:gd name="T5" fmla="*/ 0 h 22"/>
                  <a:gd name="T6" fmla="*/ 10 w 10"/>
                  <a:gd name="T7" fmla="*/ 2 h 22"/>
                  <a:gd name="T8" fmla="*/ 9 w 10"/>
                  <a:gd name="T9" fmla="*/ 7 h 22"/>
                  <a:gd name="T10" fmla="*/ 2 w 10"/>
                  <a:gd name="T11" fmla="*/ 22 h 22"/>
                  <a:gd name="T12" fmla="*/ 0 60000 65536"/>
                  <a:gd name="T13" fmla="*/ 0 60000 65536"/>
                  <a:gd name="T14" fmla="*/ 0 60000 65536"/>
                  <a:gd name="T15" fmla="*/ 0 60000 65536"/>
                  <a:gd name="T16" fmla="*/ 0 60000 65536"/>
                  <a:gd name="T17" fmla="*/ 0 60000 65536"/>
                  <a:gd name="T18" fmla="*/ 0 w 10"/>
                  <a:gd name="T19" fmla="*/ 0 h 22"/>
                  <a:gd name="T20" fmla="*/ 10 w 10"/>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10" h="22">
                    <a:moveTo>
                      <a:pt x="2" y="22"/>
                    </a:moveTo>
                    <a:lnTo>
                      <a:pt x="0" y="5"/>
                    </a:lnTo>
                    <a:lnTo>
                      <a:pt x="5" y="0"/>
                    </a:lnTo>
                    <a:lnTo>
                      <a:pt x="10" y="2"/>
                    </a:lnTo>
                    <a:lnTo>
                      <a:pt x="9" y="7"/>
                    </a:lnTo>
                    <a:lnTo>
                      <a:pt x="2"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59" name="Freeform 195"/>
              <p:cNvSpPr>
                <a:spLocks/>
              </p:cNvSpPr>
              <p:nvPr/>
            </p:nvSpPr>
            <p:spPr bwMode="auto">
              <a:xfrm>
                <a:off x="1577" y="1691"/>
                <a:ext cx="27" cy="13"/>
              </a:xfrm>
              <a:custGeom>
                <a:avLst/>
                <a:gdLst>
                  <a:gd name="T0" fmla="*/ 0 w 27"/>
                  <a:gd name="T1" fmla="*/ 13 h 13"/>
                  <a:gd name="T2" fmla="*/ 19 w 27"/>
                  <a:gd name="T3" fmla="*/ 0 h 13"/>
                  <a:gd name="T4" fmla="*/ 27 w 27"/>
                  <a:gd name="T5" fmla="*/ 3 h 13"/>
                  <a:gd name="T6" fmla="*/ 27 w 27"/>
                  <a:gd name="T7" fmla="*/ 7 h 13"/>
                  <a:gd name="T8" fmla="*/ 22 w 27"/>
                  <a:gd name="T9" fmla="*/ 10 h 13"/>
                  <a:gd name="T10" fmla="*/ 0 w 27"/>
                  <a:gd name="T11" fmla="*/ 13 h 13"/>
                  <a:gd name="T12" fmla="*/ 0 60000 65536"/>
                  <a:gd name="T13" fmla="*/ 0 60000 65536"/>
                  <a:gd name="T14" fmla="*/ 0 60000 65536"/>
                  <a:gd name="T15" fmla="*/ 0 60000 65536"/>
                  <a:gd name="T16" fmla="*/ 0 60000 65536"/>
                  <a:gd name="T17" fmla="*/ 0 60000 65536"/>
                  <a:gd name="T18" fmla="*/ 0 w 27"/>
                  <a:gd name="T19" fmla="*/ 0 h 13"/>
                  <a:gd name="T20" fmla="*/ 27 w 27"/>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27" h="13">
                    <a:moveTo>
                      <a:pt x="0" y="13"/>
                    </a:moveTo>
                    <a:lnTo>
                      <a:pt x="19" y="0"/>
                    </a:lnTo>
                    <a:lnTo>
                      <a:pt x="27" y="3"/>
                    </a:lnTo>
                    <a:lnTo>
                      <a:pt x="27" y="7"/>
                    </a:lnTo>
                    <a:lnTo>
                      <a:pt x="22" y="10"/>
                    </a:lnTo>
                    <a:lnTo>
                      <a:pt x="0"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grpSp>
        <p:grpSp>
          <p:nvGrpSpPr>
            <p:cNvPr id="448" name="Group 196"/>
            <p:cNvGrpSpPr>
              <a:grpSpLocks/>
            </p:cNvGrpSpPr>
            <p:nvPr/>
          </p:nvGrpSpPr>
          <p:grpSpPr bwMode="auto">
            <a:xfrm>
              <a:off x="1459" y="1706"/>
              <a:ext cx="210" cy="517"/>
              <a:chOff x="1459" y="1706"/>
              <a:chExt cx="210" cy="517"/>
            </a:xfrm>
          </p:grpSpPr>
          <p:sp>
            <p:nvSpPr>
              <p:cNvPr id="449" name="Freeform 197"/>
              <p:cNvSpPr>
                <a:spLocks/>
              </p:cNvSpPr>
              <p:nvPr/>
            </p:nvSpPr>
            <p:spPr bwMode="auto">
              <a:xfrm>
                <a:off x="1496" y="1792"/>
                <a:ext cx="106" cy="90"/>
              </a:xfrm>
              <a:custGeom>
                <a:avLst/>
                <a:gdLst>
                  <a:gd name="T0" fmla="*/ 70 w 106"/>
                  <a:gd name="T1" fmla="*/ 25 h 90"/>
                  <a:gd name="T2" fmla="*/ 56 w 106"/>
                  <a:gd name="T3" fmla="*/ 9 h 90"/>
                  <a:gd name="T4" fmla="*/ 44 w 106"/>
                  <a:gd name="T5" fmla="*/ 0 h 90"/>
                  <a:gd name="T6" fmla="*/ 28 w 106"/>
                  <a:gd name="T7" fmla="*/ 0 h 90"/>
                  <a:gd name="T8" fmla="*/ 10 w 106"/>
                  <a:gd name="T9" fmla="*/ 5 h 90"/>
                  <a:gd name="T10" fmla="*/ 3 w 106"/>
                  <a:gd name="T11" fmla="*/ 15 h 90"/>
                  <a:gd name="T12" fmla="*/ 0 w 106"/>
                  <a:gd name="T13" fmla="*/ 29 h 90"/>
                  <a:gd name="T14" fmla="*/ 3 w 106"/>
                  <a:gd name="T15" fmla="*/ 47 h 90"/>
                  <a:gd name="T16" fmla="*/ 14 w 106"/>
                  <a:gd name="T17" fmla="*/ 67 h 90"/>
                  <a:gd name="T18" fmla="*/ 31 w 106"/>
                  <a:gd name="T19" fmla="*/ 80 h 90"/>
                  <a:gd name="T20" fmla="*/ 45 w 106"/>
                  <a:gd name="T21" fmla="*/ 87 h 90"/>
                  <a:gd name="T22" fmla="*/ 61 w 106"/>
                  <a:gd name="T23" fmla="*/ 90 h 90"/>
                  <a:gd name="T24" fmla="*/ 71 w 106"/>
                  <a:gd name="T25" fmla="*/ 86 h 90"/>
                  <a:gd name="T26" fmla="*/ 79 w 106"/>
                  <a:gd name="T27" fmla="*/ 80 h 90"/>
                  <a:gd name="T28" fmla="*/ 83 w 106"/>
                  <a:gd name="T29" fmla="*/ 67 h 90"/>
                  <a:gd name="T30" fmla="*/ 81 w 106"/>
                  <a:gd name="T31" fmla="*/ 52 h 90"/>
                  <a:gd name="T32" fmla="*/ 78 w 106"/>
                  <a:gd name="T33" fmla="*/ 39 h 90"/>
                  <a:gd name="T34" fmla="*/ 103 w 106"/>
                  <a:gd name="T35" fmla="*/ 25 h 90"/>
                  <a:gd name="T36" fmla="*/ 106 w 106"/>
                  <a:gd name="T37" fmla="*/ 20 h 90"/>
                  <a:gd name="T38" fmla="*/ 103 w 106"/>
                  <a:gd name="T39" fmla="*/ 17 h 90"/>
                  <a:gd name="T40" fmla="*/ 74 w 106"/>
                  <a:gd name="T41" fmla="*/ 32 h 90"/>
                  <a:gd name="T42" fmla="*/ 70 w 106"/>
                  <a:gd name="T43" fmla="*/ 25 h 9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90"/>
                  <a:gd name="T68" fmla="*/ 106 w 106"/>
                  <a:gd name="T69" fmla="*/ 90 h 9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90">
                    <a:moveTo>
                      <a:pt x="70" y="25"/>
                    </a:moveTo>
                    <a:lnTo>
                      <a:pt x="56" y="9"/>
                    </a:lnTo>
                    <a:lnTo>
                      <a:pt x="44" y="0"/>
                    </a:lnTo>
                    <a:lnTo>
                      <a:pt x="28" y="0"/>
                    </a:lnTo>
                    <a:lnTo>
                      <a:pt x="10" y="5"/>
                    </a:lnTo>
                    <a:lnTo>
                      <a:pt x="3" y="15"/>
                    </a:lnTo>
                    <a:lnTo>
                      <a:pt x="0" y="29"/>
                    </a:lnTo>
                    <a:lnTo>
                      <a:pt x="3" y="47"/>
                    </a:lnTo>
                    <a:lnTo>
                      <a:pt x="14" y="67"/>
                    </a:lnTo>
                    <a:lnTo>
                      <a:pt x="31" y="80"/>
                    </a:lnTo>
                    <a:lnTo>
                      <a:pt x="45" y="87"/>
                    </a:lnTo>
                    <a:lnTo>
                      <a:pt x="61" y="90"/>
                    </a:lnTo>
                    <a:lnTo>
                      <a:pt x="71" y="86"/>
                    </a:lnTo>
                    <a:lnTo>
                      <a:pt x="79" y="80"/>
                    </a:lnTo>
                    <a:lnTo>
                      <a:pt x="83" y="67"/>
                    </a:lnTo>
                    <a:lnTo>
                      <a:pt x="81" y="52"/>
                    </a:lnTo>
                    <a:lnTo>
                      <a:pt x="78" y="39"/>
                    </a:lnTo>
                    <a:lnTo>
                      <a:pt x="103" y="25"/>
                    </a:lnTo>
                    <a:lnTo>
                      <a:pt x="106" y="20"/>
                    </a:lnTo>
                    <a:lnTo>
                      <a:pt x="103" y="17"/>
                    </a:lnTo>
                    <a:lnTo>
                      <a:pt x="74" y="32"/>
                    </a:lnTo>
                    <a:lnTo>
                      <a:pt x="70"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50" name="Freeform 198"/>
              <p:cNvSpPr>
                <a:spLocks/>
              </p:cNvSpPr>
              <p:nvPr/>
            </p:nvSpPr>
            <p:spPr bwMode="auto">
              <a:xfrm>
                <a:off x="1572" y="1706"/>
                <a:ext cx="93" cy="202"/>
              </a:xfrm>
              <a:custGeom>
                <a:avLst/>
                <a:gdLst>
                  <a:gd name="T0" fmla="*/ 25 w 93"/>
                  <a:gd name="T1" fmla="*/ 170 h 202"/>
                  <a:gd name="T2" fmla="*/ 9 w 93"/>
                  <a:gd name="T3" fmla="*/ 182 h 202"/>
                  <a:gd name="T4" fmla="*/ 4 w 93"/>
                  <a:gd name="T5" fmla="*/ 185 h 202"/>
                  <a:gd name="T6" fmla="*/ 0 w 93"/>
                  <a:gd name="T7" fmla="*/ 193 h 202"/>
                  <a:gd name="T8" fmla="*/ 5 w 93"/>
                  <a:gd name="T9" fmla="*/ 201 h 202"/>
                  <a:gd name="T10" fmla="*/ 10 w 93"/>
                  <a:gd name="T11" fmla="*/ 202 h 202"/>
                  <a:gd name="T12" fmla="*/ 25 w 93"/>
                  <a:gd name="T13" fmla="*/ 197 h 202"/>
                  <a:gd name="T14" fmla="*/ 49 w 93"/>
                  <a:gd name="T15" fmla="*/ 182 h 202"/>
                  <a:gd name="T16" fmla="*/ 70 w 93"/>
                  <a:gd name="T17" fmla="*/ 162 h 202"/>
                  <a:gd name="T18" fmla="*/ 92 w 93"/>
                  <a:gd name="T19" fmla="*/ 141 h 202"/>
                  <a:gd name="T20" fmla="*/ 93 w 93"/>
                  <a:gd name="T21" fmla="*/ 132 h 202"/>
                  <a:gd name="T22" fmla="*/ 93 w 93"/>
                  <a:gd name="T23" fmla="*/ 107 h 202"/>
                  <a:gd name="T24" fmla="*/ 87 w 93"/>
                  <a:gd name="T25" fmla="*/ 68 h 202"/>
                  <a:gd name="T26" fmla="*/ 90 w 93"/>
                  <a:gd name="T27" fmla="*/ 46 h 202"/>
                  <a:gd name="T28" fmla="*/ 93 w 93"/>
                  <a:gd name="T29" fmla="*/ 37 h 202"/>
                  <a:gd name="T30" fmla="*/ 89 w 93"/>
                  <a:gd name="T31" fmla="*/ 33 h 202"/>
                  <a:gd name="T32" fmla="*/ 80 w 93"/>
                  <a:gd name="T33" fmla="*/ 28 h 202"/>
                  <a:gd name="T34" fmla="*/ 73 w 93"/>
                  <a:gd name="T35" fmla="*/ 26 h 202"/>
                  <a:gd name="T36" fmla="*/ 78 w 93"/>
                  <a:gd name="T37" fmla="*/ 3 h 202"/>
                  <a:gd name="T38" fmla="*/ 75 w 93"/>
                  <a:gd name="T39" fmla="*/ 0 h 202"/>
                  <a:gd name="T40" fmla="*/ 70 w 93"/>
                  <a:gd name="T41" fmla="*/ 1 h 202"/>
                  <a:gd name="T42" fmla="*/ 68 w 93"/>
                  <a:gd name="T43" fmla="*/ 27 h 202"/>
                  <a:gd name="T44" fmla="*/ 64 w 93"/>
                  <a:gd name="T45" fmla="*/ 35 h 202"/>
                  <a:gd name="T46" fmla="*/ 63 w 93"/>
                  <a:gd name="T47" fmla="*/ 38 h 202"/>
                  <a:gd name="T48" fmla="*/ 53 w 93"/>
                  <a:gd name="T49" fmla="*/ 35 h 202"/>
                  <a:gd name="T50" fmla="*/ 45 w 93"/>
                  <a:gd name="T51" fmla="*/ 35 h 202"/>
                  <a:gd name="T52" fmla="*/ 45 w 93"/>
                  <a:gd name="T53" fmla="*/ 40 h 202"/>
                  <a:gd name="T54" fmla="*/ 50 w 93"/>
                  <a:gd name="T55" fmla="*/ 43 h 202"/>
                  <a:gd name="T56" fmla="*/ 60 w 93"/>
                  <a:gd name="T57" fmla="*/ 43 h 202"/>
                  <a:gd name="T58" fmla="*/ 65 w 93"/>
                  <a:gd name="T59" fmla="*/ 47 h 202"/>
                  <a:gd name="T60" fmla="*/ 70 w 93"/>
                  <a:gd name="T61" fmla="*/ 55 h 202"/>
                  <a:gd name="T62" fmla="*/ 77 w 93"/>
                  <a:gd name="T63" fmla="*/ 67 h 202"/>
                  <a:gd name="T64" fmla="*/ 80 w 93"/>
                  <a:gd name="T65" fmla="*/ 92 h 202"/>
                  <a:gd name="T66" fmla="*/ 80 w 93"/>
                  <a:gd name="T67" fmla="*/ 115 h 202"/>
                  <a:gd name="T68" fmla="*/ 78 w 93"/>
                  <a:gd name="T69" fmla="*/ 133 h 202"/>
                  <a:gd name="T70" fmla="*/ 72 w 93"/>
                  <a:gd name="T71" fmla="*/ 141 h 202"/>
                  <a:gd name="T72" fmla="*/ 54 w 93"/>
                  <a:gd name="T73" fmla="*/ 152 h 202"/>
                  <a:gd name="T74" fmla="*/ 34 w 93"/>
                  <a:gd name="T75" fmla="*/ 162 h 202"/>
                  <a:gd name="T76" fmla="*/ 25 w 93"/>
                  <a:gd name="T77" fmla="*/ 170 h 20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3"/>
                  <a:gd name="T118" fmla="*/ 0 h 202"/>
                  <a:gd name="T119" fmla="*/ 93 w 93"/>
                  <a:gd name="T120" fmla="*/ 202 h 20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3" h="202">
                    <a:moveTo>
                      <a:pt x="25" y="170"/>
                    </a:moveTo>
                    <a:lnTo>
                      <a:pt x="9" y="182"/>
                    </a:lnTo>
                    <a:lnTo>
                      <a:pt x="4" y="185"/>
                    </a:lnTo>
                    <a:lnTo>
                      <a:pt x="0" y="193"/>
                    </a:lnTo>
                    <a:lnTo>
                      <a:pt x="5" y="201"/>
                    </a:lnTo>
                    <a:lnTo>
                      <a:pt x="10" y="202"/>
                    </a:lnTo>
                    <a:lnTo>
                      <a:pt x="25" y="197"/>
                    </a:lnTo>
                    <a:lnTo>
                      <a:pt x="49" y="182"/>
                    </a:lnTo>
                    <a:lnTo>
                      <a:pt x="70" y="162"/>
                    </a:lnTo>
                    <a:lnTo>
                      <a:pt x="92" y="141"/>
                    </a:lnTo>
                    <a:lnTo>
                      <a:pt x="93" y="132"/>
                    </a:lnTo>
                    <a:lnTo>
                      <a:pt x="93" y="107"/>
                    </a:lnTo>
                    <a:lnTo>
                      <a:pt x="87" y="68"/>
                    </a:lnTo>
                    <a:lnTo>
                      <a:pt x="90" y="46"/>
                    </a:lnTo>
                    <a:lnTo>
                      <a:pt x="93" y="37"/>
                    </a:lnTo>
                    <a:lnTo>
                      <a:pt x="89" y="33"/>
                    </a:lnTo>
                    <a:lnTo>
                      <a:pt x="80" y="28"/>
                    </a:lnTo>
                    <a:lnTo>
                      <a:pt x="73" y="26"/>
                    </a:lnTo>
                    <a:lnTo>
                      <a:pt x="78" y="3"/>
                    </a:lnTo>
                    <a:lnTo>
                      <a:pt x="75" y="0"/>
                    </a:lnTo>
                    <a:lnTo>
                      <a:pt x="70" y="1"/>
                    </a:lnTo>
                    <a:lnTo>
                      <a:pt x="68" y="27"/>
                    </a:lnTo>
                    <a:lnTo>
                      <a:pt x="64" y="35"/>
                    </a:lnTo>
                    <a:lnTo>
                      <a:pt x="63" y="38"/>
                    </a:lnTo>
                    <a:lnTo>
                      <a:pt x="53" y="35"/>
                    </a:lnTo>
                    <a:lnTo>
                      <a:pt x="45" y="35"/>
                    </a:lnTo>
                    <a:lnTo>
                      <a:pt x="45" y="40"/>
                    </a:lnTo>
                    <a:lnTo>
                      <a:pt x="50" y="43"/>
                    </a:lnTo>
                    <a:lnTo>
                      <a:pt x="60" y="43"/>
                    </a:lnTo>
                    <a:lnTo>
                      <a:pt x="65" y="47"/>
                    </a:lnTo>
                    <a:lnTo>
                      <a:pt x="70" y="55"/>
                    </a:lnTo>
                    <a:lnTo>
                      <a:pt x="77" y="67"/>
                    </a:lnTo>
                    <a:lnTo>
                      <a:pt x="80" y="92"/>
                    </a:lnTo>
                    <a:lnTo>
                      <a:pt x="80" y="115"/>
                    </a:lnTo>
                    <a:lnTo>
                      <a:pt x="78" y="133"/>
                    </a:lnTo>
                    <a:lnTo>
                      <a:pt x="72" y="141"/>
                    </a:lnTo>
                    <a:lnTo>
                      <a:pt x="54" y="152"/>
                    </a:lnTo>
                    <a:lnTo>
                      <a:pt x="34" y="162"/>
                    </a:lnTo>
                    <a:lnTo>
                      <a:pt x="25" y="17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51" name="Freeform 199"/>
              <p:cNvSpPr>
                <a:spLocks/>
              </p:cNvSpPr>
              <p:nvPr/>
            </p:nvSpPr>
            <p:spPr bwMode="auto">
              <a:xfrm>
                <a:off x="1459" y="1892"/>
                <a:ext cx="85" cy="121"/>
              </a:xfrm>
              <a:custGeom>
                <a:avLst/>
                <a:gdLst>
                  <a:gd name="T0" fmla="*/ 85 w 85"/>
                  <a:gd name="T1" fmla="*/ 4 h 121"/>
                  <a:gd name="T2" fmla="*/ 76 w 85"/>
                  <a:gd name="T3" fmla="*/ 0 h 121"/>
                  <a:gd name="T4" fmla="*/ 56 w 85"/>
                  <a:gd name="T5" fmla="*/ 1 h 121"/>
                  <a:gd name="T6" fmla="*/ 38 w 85"/>
                  <a:gd name="T7" fmla="*/ 12 h 121"/>
                  <a:gd name="T8" fmla="*/ 15 w 85"/>
                  <a:gd name="T9" fmla="*/ 36 h 121"/>
                  <a:gd name="T10" fmla="*/ 1 w 85"/>
                  <a:gd name="T11" fmla="*/ 55 h 121"/>
                  <a:gd name="T12" fmla="*/ 0 w 85"/>
                  <a:gd name="T13" fmla="*/ 61 h 121"/>
                  <a:gd name="T14" fmla="*/ 7 w 85"/>
                  <a:gd name="T15" fmla="*/ 74 h 121"/>
                  <a:gd name="T16" fmla="*/ 21 w 85"/>
                  <a:gd name="T17" fmla="*/ 80 h 121"/>
                  <a:gd name="T18" fmla="*/ 38 w 85"/>
                  <a:gd name="T19" fmla="*/ 86 h 121"/>
                  <a:gd name="T20" fmla="*/ 52 w 85"/>
                  <a:gd name="T21" fmla="*/ 90 h 121"/>
                  <a:gd name="T22" fmla="*/ 60 w 85"/>
                  <a:gd name="T23" fmla="*/ 95 h 121"/>
                  <a:gd name="T24" fmla="*/ 56 w 85"/>
                  <a:gd name="T25" fmla="*/ 102 h 121"/>
                  <a:gd name="T26" fmla="*/ 46 w 85"/>
                  <a:gd name="T27" fmla="*/ 111 h 121"/>
                  <a:gd name="T28" fmla="*/ 33 w 85"/>
                  <a:gd name="T29" fmla="*/ 112 h 121"/>
                  <a:gd name="T30" fmla="*/ 23 w 85"/>
                  <a:gd name="T31" fmla="*/ 110 h 121"/>
                  <a:gd name="T32" fmla="*/ 18 w 85"/>
                  <a:gd name="T33" fmla="*/ 112 h 121"/>
                  <a:gd name="T34" fmla="*/ 18 w 85"/>
                  <a:gd name="T35" fmla="*/ 117 h 121"/>
                  <a:gd name="T36" fmla="*/ 30 w 85"/>
                  <a:gd name="T37" fmla="*/ 121 h 121"/>
                  <a:gd name="T38" fmla="*/ 46 w 85"/>
                  <a:gd name="T39" fmla="*/ 121 h 121"/>
                  <a:gd name="T40" fmla="*/ 60 w 85"/>
                  <a:gd name="T41" fmla="*/ 117 h 121"/>
                  <a:gd name="T42" fmla="*/ 68 w 85"/>
                  <a:gd name="T43" fmla="*/ 112 h 121"/>
                  <a:gd name="T44" fmla="*/ 72 w 85"/>
                  <a:gd name="T45" fmla="*/ 105 h 121"/>
                  <a:gd name="T46" fmla="*/ 76 w 85"/>
                  <a:gd name="T47" fmla="*/ 96 h 121"/>
                  <a:gd name="T48" fmla="*/ 70 w 85"/>
                  <a:gd name="T49" fmla="*/ 89 h 121"/>
                  <a:gd name="T50" fmla="*/ 52 w 85"/>
                  <a:gd name="T51" fmla="*/ 84 h 121"/>
                  <a:gd name="T52" fmla="*/ 36 w 85"/>
                  <a:gd name="T53" fmla="*/ 79 h 121"/>
                  <a:gd name="T54" fmla="*/ 18 w 85"/>
                  <a:gd name="T55" fmla="*/ 71 h 121"/>
                  <a:gd name="T56" fmla="*/ 16 w 85"/>
                  <a:gd name="T57" fmla="*/ 64 h 121"/>
                  <a:gd name="T58" fmla="*/ 18 w 85"/>
                  <a:gd name="T59" fmla="*/ 51 h 121"/>
                  <a:gd name="T60" fmla="*/ 30 w 85"/>
                  <a:gd name="T61" fmla="*/ 36 h 121"/>
                  <a:gd name="T62" fmla="*/ 43 w 85"/>
                  <a:gd name="T63" fmla="*/ 27 h 121"/>
                  <a:gd name="T64" fmla="*/ 67 w 85"/>
                  <a:gd name="T65" fmla="*/ 20 h 121"/>
                  <a:gd name="T66" fmla="*/ 85 w 85"/>
                  <a:gd name="T67" fmla="*/ 17 h 121"/>
                  <a:gd name="T68" fmla="*/ 85 w 85"/>
                  <a:gd name="T69" fmla="*/ 9 h 121"/>
                  <a:gd name="T70" fmla="*/ 85 w 85"/>
                  <a:gd name="T71" fmla="*/ 4 h 12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5"/>
                  <a:gd name="T109" fmla="*/ 0 h 121"/>
                  <a:gd name="T110" fmla="*/ 85 w 85"/>
                  <a:gd name="T111" fmla="*/ 121 h 12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5" h="121">
                    <a:moveTo>
                      <a:pt x="85" y="4"/>
                    </a:moveTo>
                    <a:lnTo>
                      <a:pt x="76" y="0"/>
                    </a:lnTo>
                    <a:lnTo>
                      <a:pt x="56" y="1"/>
                    </a:lnTo>
                    <a:lnTo>
                      <a:pt x="38" y="12"/>
                    </a:lnTo>
                    <a:lnTo>
                      <a:pt x="15" y="36"/>
                    </a:lnTo>
                    <a:lnTo>
                      <a:pt x="1" y="55"/>
                    </a:lnTo>
                    <a:lnTo>
                      <a:pt x="0" y="61"/>
                    </a:lnTo>
                    <a:lnTo>
                      <a:pt x="7" y="74"/>
                    </a:lnTo>
                    <a:lnTo>
                      <a:pt x="21" y="80"/>
                    </a:lnTo>
                    <a:lnTo>
                      <a:pt x="38" y="86"/>
                    </a:lnTo>
                    <a:lnTo>
                      <a:pt x="52" y="90"/>
                    </a:lnTo>
                    <a:lnTo>
                      <a:pt x="60" y="95"/>
                    </a:lnTo>
                    <a:lnTo>
                      <a:pt x="56" y="102"/>
                    </a:lnTo>
                    <a:lnTo>
                      <a:pt x="46" y="111"/>
                    </a:lnTo>
                    <a:lnTo>
                      <a:pt x="33" y="112"/>
                    </a:lnTo>
                    <a:lnTo>
                      <a:pt x="23" y="110"/>
                    </a:lnTo>
                    <a:lnTo>
                      <a:pt x="18" y="112"/>
                    </a:lnTo>
                    <a:lnTo>
                      <a:pt x="18" y="117"/>
                    </a:lnTo>
                    <a:lnTo>
                      <a:pt x="30" y="121"/>
                    </a:lnTo>
                    <a:lnTo>
                      <a:pt x="46" y="121"/>
                    </a:lnTo>
                    <a:lnTo>
                      <a:pt x="60" y="117"/>
                    </a:lnTo>
                    <a:lnTo>
                      <a:pt x="68" y="112"/>
                    </a:lnTo>
                    <a:lnTo>
                      <a:pt x="72" y="105"/>
                    </a:lnTo>
                    <a:lnTo>
                      <a:pt x="76" y="96"/>
                    </a:lnTo>
                    <a:lnTo>
                      <a:pt x="70" y="89"/>
                    </a:lnTo>
                    <a:lnTo>
                      <a:pt x="52" y="84"/>
                    </a:lnTo>
                    <a:lnTo>
                      <a:pt x="36" y="79"/>
                    </a:lnTo>
                    <a:lnTo>
                      <a:pt x="18" y="71"/>
                    </a:lnTo>
                    <a:lnTo>
                      <a:pt x="16" y="64"/>
                    </a:lnTo>
                    <a:lnTo>
                      <a:pt x="18" y="51"/>
                    </a:lnTo>
                    <a:lnTo>
                      <a:pt x="30" y="36"/>
                    </a:lnTo>
                    <a:lnTo>
                      <a:pt x="43" y="27"/>
                    </a:lnTo>
                    <a:lnTo>
                      <a:pt x="67" y="20"/>
                    </a:lnTo>
                    <a:lnTo>
                      <a:pt x="85" y="17"/>
                    </a:lnTo>
                    <a:lnTo>
                      <a:pt x="85" y="9"/>
                    </a:lnTo>
                    <a:lnTo>
                      <a:pt x="85"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52" name="Freeform 200"/>
              <p:cNvSpPr>
                <a:spLocks/>
              </p:cNvSpPr>
              <p:nvPr/>
            </p:nvSpPr>
            <p:spPr bwMode="auto">
              <a:xfrm>
                <a:off x="1527" y="1886"/>
                <a:ext cx="79" cy="149"/>
              </a:xfrm>
              <a:custGeom>
                <a:avLst/>
                <a:gdLst>
                  <a:gd name="T0" fmla="*/ 69 w 79"/>
                  <a:gd name="T1" fmla="*/ 47 h 149"/>
                  <a:gd name="T2" fmla="*/ 60 w 79"/>
                  <a:gd name="T3" fmla="*/ 18 h 149"/>
                  <a:gd name="T4" fmla="*/ 52 w 79"/>
                  <a:gd name="T5" fmla="*/ 5 h 149"/>
                  <a:gd name="T6" fmla="*/ 32 w 79"/>
                  <a:gd name="T7" fmla="*/ 0 h 149"/>
                  <a:gd name="T8" fmla="*/ 13 w 79"/>
                  <a:gd name="T9" fmla="*/ 2 h 149"/>
                  <a:gd name="T10" fmla="*/ 4 w 79"/>
                  <a:gd name="T11" fmla="*/ 16 h 149"/>
                  <a:gd name="T12" fmla="*/ 7 w 79"/>
                  <a:gd name="T13" fmla="*/ 35 h 149"/>
                  <a:gd name="T14" fmla="*/ 10 w 79"/>
                  <a:gd name="T15" fmla="*/ 63 h 149"/>
                  <a:gd name="T16" fmla="*/ 10 w 79"/>
                  <a:gd name="T17" fmla="*/ 90 h 149"/>
                  <a:gd name="T18" fmla="*/ 4 w 79"/>
                  <a:gd name="T19" fmla="*/ 112 h 149"/>
                  <a:gd name="T20" fmla="*/ 0 w 79"/>
                  <a:gd name="T21" fmla="*/ 126 h 149"/>
                  <a:gd name="T22" fmla="*/ 3 w 79"/>
                  <a:gd name="T23" fmla="*/ 136 h 149"/>
                  <a:gd name="T24" fmla="*/ 13 w 79"/>
                  <a:gd name="T25" fmla="*/ 142 h 149"/>
                  <a:gd name="T26" fmla="*/ 23 w 79"/>
                  <a:gd name="T27" fmla="*/ 147 h 149"/>
                  <a:gd name="T28" fmla="*/ 35 w 79"/>
                  <a:gd name="T29" fmla="*/ 149 h 149"/>
                  <a:gd name="T30" fmla="*/ 50 w 79"/>
                  <a:gd name="T31" fmla="*/ 149 h 149"/>
                  <a:gd name="T32" fmla="*/ 67 w 79"/>
                  <a:gd name="T33" fmla="*/ 138 h 149"/>
                  <a:gd name="T34" fmla="*/ 79 w 79"/>
                  <a:gd name="T35" fmla="*/ 115 h 149"/>
                  <a:gd name="T36" fmla="*/ 78 w 79"/>
                  <a:gd name="T37" fmla="*/ 93 h 149"/>
                  <a:gd name="T38" fmla="*/ 70 w 79"/>
                  <a:gd name="T39" fmla="*/ 68 h 149"/>
                  <a:gd name="T40" fmla="*/ 69 w 79"/>
                  <a:gd name="T41" fmla="*/ 47 h 14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9"/>
                  <a:gd name="T64" fmla="*/ 0 h 149"/>
                  <a:gd name="T65" fmla="*/ 79 w 79"/>
                  <a:gd name="T66" fmla="*/ 149 h 14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9" h="149">
                    <a:moveTo>
                      <a:pt x="69" y="47"/>
                    </a:moveTo>
                    <a:lnTo>
                      <a:pt x="60" y="18"/>
                    </a:lnTo>
                    <a:lnTo>
                      <a:pt x="52" y="5"/>
                    </a:lnTo>
                    <a:lnTo>
                      <a:pt x="32" y="0"/>
                    </a:lnTo>
                    <a:lnTo>
                      <a:pt x="13" y="2"/>
                    </a:lnTo>
                    <a:lnTo>
                      <a:pt x="4" y="16"/>
                    </a:lnTo>
                    <a:lnTo>
                      <a:pt x="7" y="35"/>
                    </a:lnTo>
                    <a:lnTo>
                      <a:pt x="10" y="63"/>
                    </a:lnTo>
                    <a:lnTo>
                      <a:pt x="10" y="90"/>
                    </a:lnTo>
                    <a:lnTo>
                      <a:pt x="4" y="112"/>
                    </a:lnTo>
                    <a:lnTo>
                      <a:pt x="0" y="126"/>
                    </a:lnTo>
                    <a:lnTo>
                      <a:pt x="3" y="136"/>
                    </a:lnTo>
                    <a:lnTo>
                      <a:pt x="13" y="142"/>
                    </a:lnTo>
                    <a:lnTo>
                      <a:pt x="23" y="147"/>
                    </a:lnTo>
                    <a:lnTo>
                      <a:pt x="35" y="149"/>
                    </a:lnTo>
                    <a:lnTo>
                      <a:pt x="50" y="149"/>
                    </a:lnTo>
                    <a:lnTo>
                      <a:pt x="67" y="138"/>
                    </a:lnTo>
                    <a:lnTo>
                      <a:pt x="79" y="115"/>
                    </a:lnTo>
                    <a:lnTo>
                      <a:pt x="78" y="93"/>
                    </a:lnTo>
                    <a:lnTo>
                      <a:pt x="70" y="68"/>
                    </a:lnTo>
                    <a:lnTo>
                      <a:pt x="69" y="4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53" name="Freeform 201"/>
              <p:cNvSpPr>
                <a:spLocks/>
              </p:cNvSpPr>
              <p:nvPr/>
            </p:nvSpPr>
            <p:spPr bwMode="auto">
              <a:xfrm>
                <a:off x="1505" y="2007"/>
                <a:ext cx="60" cy="216"/>
              </a:xfrm>
              <a:custGeom>
                <a:avLst/>
                <a:gdLst>
                  <a:gd name="T0" fmla="*/ 56 w 60"/>
                  <a:gd name="T1" fmla="*/ 3 h 216"/>
                  <a:gd name="T2" fmla="*/ 41 w 60"/>
                  <a:gd name="T3" fmla="*/ 0 h 216"/>
                  <a:gd name="T4" fmla="*/ 32 w 60"/>
                  <a:gd name="T5" fmla="*/ 3 h 216"/>
                  <a:gd name="T6" fmla="*/ 29 w 60"/>
                  <a:gd name="T7" fmla="*/ 15 h 216"/>
                  <a:gd name="T8" fmla="*/ 32 w 60"/>
                  <a:gd name="T9" fmla="*/ 76 h 216"/>
                  <a:gd name="T10" fmla="*/ 32 w 60"/>
                  <a:gd name="T11" fmla="*/ 91 h 216"/>
                  <a:gd name="T12" fmla="*/ 26 w 60"/>
                  <a:gd name="T13" fmla="*/ 118 h 216"/>
                  <a:gd name="T14" fmla="*/ 25 w 60"/>
                  <a:gd name="T15" fmla="*/ 150 h 216"/>
                  <a:gd name="T16" fmla="*/ 29 w 60"/>
                  <a:gd name="T17" fmla="*/ 165 h 216"/>
                  <a:gd name="T18" fmla="*/ 25 w 60"/>
                  <a:gd name="T19" fmla="*/ 175 h 216"/>
                  <a:gd name="T20" fmla="*/ 6 w 60"/>
                  <a:gd name="T21" fmla="*/ 187 h 216"/>
                  <a:gd name="T22" fmla="*/ 0 w 60"/>
                  <a:gd name="T23" fmla="*/ 205 h 216"/>
                  <a:gd name="T24" fmla="*/ 0 w 60"/>
                  <a:gd name="T25" fmla="*/ 211 h 216"/>
                  <a:gd name="T26" fmla="*/ 15 w 60"/>
                  <a:gd name="T27" fmla="*/ 216 h 216"/>
                  <a:gd name="T28" fmla="*/ 19 w 60"/>
                  <a:gd name="T29" fmla="*/ 213 h 216"/>
                  <a:gd name="T30" fmla="*/ 20 w 60"/>
                  <a:gd name="T31" fmla="*/ 203 h 216"/>
                  <a:gd name="T32" fmla="*/ 25 w 60"/>
                  <a:gd name="T33" fmla="*/ 188 h 216"/>
                  <a:gd name="T34" fmla="*/ 31 w 60"/>
                  <a:gd name="T35" fmla="*/ 182 h 216"/>
                  <a:gd name="T36" fmla="*/ 39 w 60"/>
                  <a:gd name="T37" fmla="*/ 177 h 216"/>
                  <a:gd name="T38" fmla="*/ 45 w 60"/>
                  <a:gd name="T39" fmla="*/ 172 h 216"/>
                  <a:gd name="T40" fmla="*/ 47 w 60"/>
                  <a:gd name="T41" fmla="*/ 167 h 216"/>
                  <a:gd name="T42" fmla="*/ 42 w 60"/>
                  <a:gd name="T43" fmla="*/ 162 h 216"/>
                  <a:gd name="T44" fmla="*/ 39 w 60"/>
                  <a:gd name="T45" fmla="*/ 158 h 216"/>
                  <a:gd name="T46" fmla="*/ 35 w 60"/>
                  <a:gd name="T47" fmla="*/ 146 h 216"/>
                  <a:gd name="T48" fmla="*/ 39 w 60"/>
                  <a:gd name="T49" fmla="*/ 117 h 216"/>
                  <a:gd name="T50" fmla="*/ 47 w 60"/>
                  <a:gd name="T51" fmla="*/ 83 h 216"/>
                  <a:gd name="T52" fmla="*/ 56 w 60"/>
                  <a:gd name="T53" fmla="*/ 58 h 216"/>
                  <a:gd name="T54" fmla="*/ 60 w 60"/>
                  <a:gd name="T55" fmla="*/ 26 h 216"/>
                  <a:gd name="T56" fmla="*/ 56 w 60"/>
                  <a:gd name="T57" fmla="*/ 3 h 21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0"/>
                  <a:gd name="T88" fmla="*/ 0 h 216"/>
                  <a:gd name="T89" fmla="*/ 60 w 60"/>
                  <a:gd name="T90" fmla="*/ 216 h 21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0" h="216">
                    <a:moveTo>
                      <a:pt x="56" y="3"/>
                    </a:moveTo>
                    <a:lnTo>
                      <a:pt x="41" y="0"/>
                    </a:lnTo>
                    <a:lnTo>
                      <a:pt x="32" y="3"/>
                    </a:lnTo>
                    <a:lnTo>
                      <a:pt x="29" y="15"/>
                    </a:lnTo>
                    <a:lnTo>
                      <a:pt x="32" y="76"/>
                    </a:lnTo>
                    <a:lnTo>
                      <a:pt x="32" y="91"/>
                    </a:lnTo>
                    <a:lnTo>
                      <a:pt x="26" y="118"/>
                    </a:lnTo>
                    <a:lnTo>
                      <a:pt x="25" y="150"/>
                    </a:lnTo>
                    <a:lnTo>
                      <a:pt x="29" y="165"/>
                    </a:lnTo>
                    <a:lnTo>
                      <a:pt x="25" y="175"/>
                    </a:lnTo>
                    <a:lnTo>
                      <a:pt x="6" y="187"/>
                    </a:lnTo>
                    <a:lnTo>
                      <a:pt x="0" y="205"/>
                    </a:lnTo>
                    <a:lnTo>
                      <a:pt x="0" y="211"/>
                    </a:lnTo>
                    <a:lnTo>
                      <a:pt x="15" y="216"/>
                    </a:lnTo>
                    <a:lnTo>
                      <a:pt x="19" y="213"/>
                    </a:lnTo>
                    <a:lnTo>
                      <a:pt x="20" y="203"/>
                    </a:lnTo>
                    <a:lnTo>
                      <a:pt x="25" y="188"/>
                    </a:lnTo>
                    <a:lnTo>
                      <a:pt x="31" y="182"/>
                    </a:lnTo>
                    <a:lnTo>
                      <a:pt x="39" y="177"/>
                    </a:lnTo>
                    <a:lnTo>
                      <a:pt x="45" y="172"/>
                    </a:lnTo>
                    <a:lnTo>
                      <a:pt x="47" y="167"/>
                    </a:lnTo>
                    <a:lnTo>
                      <a:pt x="42" y="162"/>
                    </a:lnTo>
                    <a:lnTo>
                      <a:pt x="39" y="158"/>
                    </a:lnTo>
                    <a:lnTo>
                      <a:pt x="35" y="146"/>
                    </a:lnTo>
                    <a:lnTo>
                      <a:pt x="39" y="117"/>
                    </a:lnTo>
                    <a:lnTo>
                      <a:pt x="47" y="83"/>
                    </a:lnTo>
                    <a:lnTo>
                      <a:pt x="56" y="58"/>
                    </a:lnTo>
                    <a:lnTo>
                      <a:pt x="60" y="26"/>
                    </a:lnTo>
                    <a:lnTo>
                      <a:pt x="56"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54" name="Freeform 202"/>
              <p:cNvSpPr>
                <a:spLocks/>
              </p:cNvSpPr>
              <p:nvPr/>
            </p:nvSpPr>
            <p:spPr bwMode="auto">
              <a:xfrm>
                <a:off x="1569" y="2007"/>
                <a:ext cx="100" cy="182"/>
              </a:xfrm>
              <a:custGeom>
                <a:avLst/>
                <a:gdLst>
                  <a:gd name="T0" fmla="*/ 33 w 100"/>
                  <a:gd name="T1" fmla="*/ 26 h 182"/>
                  <a:gd name="T2" fmla="*/ 30 w 100"/>
                  <a:gd name="T3" fmla="*/ 8 h 182"/>
                  <a:gd name="T4" fmla="*/ 18 w 100"/>
                  <a:gd name="T5" fmla="*/ 0 h 182"/>
                  <a:gd name="T6" fmla="*/ 1 w 100"/>
                  <a:gd name="T7" fmla="*/ 1 h 182"/>
                  <a:gd name="T8" fmla="*/ 0 w 100"/>
                  <a:gd name="T9" fmla="*/ 8 h 182"/>
                  <a:gd name="T10" fmla="*/ 1 w 100"/>
                  <a:gd name="T11" fmla="*/ 25 h 182"/>
                  <a:gd name="T12" fmla="*/ 10 w 100"/>
                  <a:gd name="T13" fmla="*/ 52 h 182"/>
                  <a:gd name="T14" fmla="*/ 17 w 100"/>
                  <a:gd name="T15" fmla="*/ 71 h 182"/>
                  <a:gd name="T16" fmla="*/ 25 w 100"/>
                  <a:gd name="T17" fmla="*/ 97 h 182"/>
                  <a:gd name="T18" fmla="*/ 27 w 100"/>
                  <a:gd name="T19" fmla="*/ 118 h 182"/>
                  <a:gd name="T20" fmla="*/ 27 w 100"/>
                  <a:gd name="T21" fmla="*/ 137 h 182"/>
                  <a:gd name="T22" fmla="*/ 23 w 100"/>
                  <a:gd name="T23" fmla="*/ 150 h 182"/>
                  <a:gd name="T24" fmla="*/ 20 w 100"/>
                  <a:gd name="T25" fmla="*/ 156 h 182"/>
                  <a:gd name="T26" fmla="*/ 20 w 100"/>
                  <a:gd name="T27" fmla="*/ 160 h 182"/>
                  <a:gd name="T28" fmla="*/ 25 w 100"/>
                  <a:gd name="T29" fmla="*/ 166 h 182"/>
                  <a:gd name="T30" fmla="*/ 35 w 100"/>
                  <a:gd name="T31" fmla="*/ 168 h 182"/>
                  <a:gd name="T32" fmla="*/ 48 w 100"/>
                  <a:gd name="T33" fmla="*/ 168 h 182"/>
                  <a:gd name="T34" fmla="*/ 73 w 100"/>
                  <a:gd name="T35" fmla="*/ 175 h 182"/>
                  <a:gd name="T36" fmla="*/ 83 w 100"/>
                  <a:gd name="T37" fmla="*/ 182 h 182"/>
                  <a:gd name="T38" fmla="*/ 93 w 100"/>
                  <a:gd name="T39" fmla="*/ 177 h 182"/>
                  <a:gd name="T40" fmla="*/ 100 w 100"/>
                  <a:gd name="T41" fmla="*/ 166 h 182"/>
                  <a:gd name="T42" fmla="*/ 93 w 100"/>
                  <a:gd name="T43" fmla="*/ 162 h 182"/>
                  <a:gd name="T44" fmla="*/ 72 w 100"/>
                  <a:gd name="T45" fmla="*/ 160 h 182"/>
                  <a:gd name="T46" fmla="*/ 47 w 100"/>
                  <a:gd name="T47" fmla="*/ 160 h 182"/>
                  <a:gd name="T48" fmla="*/ 36 w 100"/>
                  <a:gd name="T49" fmla="*/ 158 h 182"/>
                  <a:gd name="T50" fmla="*/ 35 w 100"/>
                  <a:gd name="T51" fmla="*/ 151 h 182"/>
                  <a:gd name="T52" fmla="*/ 36 w 100"/>
                  <a:gd name="T53" fmla="*/ 138 h 182"/>
                  <a:gd name="T54" fmla="*/ 37 w 100"/>
                  <a:gd name="T55" fmla="*/ 118 h 182"/>
                  <a:gd name="T56" fmla="*/ 36 w 100"/>
                  <a:gd name="T57" fmla="*/ 95 h 182"/>
                  <a:gd name="T58" fmla="*/ 31 w 100"/>
                  <a:gd name="T59" fmla="*/ 62 h 182"/>
                  <a:gd name="T60" fmla="*/ 33 w 100"/>
                  <a:gd name="T61" fmla="*/ 35 h 182"/>
                  <a:gd name="T62" fmla="*/ 33 w 100"/>
                  <a:gd name="T63" fmla="*/ 26 h 18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0"/>
                  <a:gd name="T97" fmla="*/ 0 h 182"/>
                  <a:gd name="T98" fmla="*/ 100 w 100"/>
                  <a:gd name="T99" fmla="*/ 182 h 18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0" h="182">
                    <a:moveTo>
                      <a:pt x="33" y="26"/>
                    </a:moveTo>
                    <a:lnTo>
                      <a:pt x="30" y="8"/>
                    </a:lnTo>
                    <a:lnTo>
                      <a:pt x="18" y="0"/>
                    </a:lnTo>
                    <a:lnTo>
                      <a:pt x="1" y="1"/>
                    </a:lnTo>
                    <a:lnTo>
                      <a:pt x="0" y="8"/>
                    </a:lnTo>
                    <a:lnTo>
                      <a:pt x="1" y="25"/>
                    </a:lnTo>
                    <a:lnTo>
                      <a:pt x="10" y="52"/>
                    </a:lnTo>
                    <a:lnTo>
                      <a:pt x="17" y="71"/>
                    </a:lnTo>
                    <a:lnTo>
                      <a:pt x="25" y="97"/>
                    </a:lnTo>
                    <a:lnTo>
                      <a:pt x="27" y="118"/>
                    </a:lnTo>
                    <a:lnTo>
                      <a:pt x="27" y="137"/>
                    </a:lnTo>
                    <a:lnTo>
                      <a:pt x="23" y="150"/>
                    </a:lnTo>
                    <a:lnTo>
                      <a:pt x="20" y="156"/>
                    </a:lnTo>
                    <a:lnTo>
                      <a:pt x="20" y="160"/>
                    </a:lnTo>
                    <a:lnTo>
                      <a:pt x="25" y="166"/>
                    </a:lnTo>
                    <a:lnTo>
                      <a:pt x="35" y="168"/>
                    </a:lnTo>
                    <a:lnTo>
                      <a:pt x="48" y="168"/>
                    </a:lnTo>
                    <a:lnTo>
                      <a:pt x="73" y="175"/>
                    </a:lnTo>
                    <a:lnTo>
                      <a:pt x="83" y="182"/>
                    </a:lnTo>
                    <a:lnTo>
                      <a:pt x="93" y="177"/>
                    </a:lnTo>
                    <a:lnTo>
                      <a:pt x="100" y="166"/>
                    </a:lnTo>
                    <a:lnTo>
                      <a:pt x="93" y="162"/>
                    </a:lnTo>
                    <a:lnTo>
                      <a:pt x="72" y="160"/>
                    </a:lnTo>
                    <a:lnTo>
                      <a:pt x="47" y="160"/>
                    </a:lnTo>
                    <a:lnTo>
                      <a:pt x="36" y="158"/>
                    </a:lnTo>
                    <a:lnTo>
                      <a:pt x="35" y="151"/>
                    </a:lnTo>
                    <a:lnTo>
                      <a:pt x="36" y="138"/>
                    </a:lnTo>
                    <a:lnTo>
                      <a:pt x="37" y="118"/>
                    </a:lnTo>
                    <a:lnTo>
                      <a:pt x="36" y="95"/>
                    </a:lnTo>
                    <a:lnTo>
                      <a:pt x="31" y="62"/>
                    </a:lnTo>
                    <a:lnTo>
                      <a:pt x="33" y="35"/>
                    </a:lnTo>
                    <a:lnTo>
                      <a:pt x="33" y="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grpSp>
      </p:grpSp>
      <p:grpSp>
        <p:nvGrpSpPr>
          <p:cNvPr id="460" name="Group 189"/>
          <p:cNvGrpSpPr>
            <a:grpSpLocks/>
          </p:cNvGrpSpPr>
          <p:nvPr/>
        </p:nvGrpSpPr>
        <p:grpSpPr bwMode="auto">
          <a:xfrm>
            <a:off x="2731609" y="2659713"/>
            <a:ext cx="230071" cy="321341"/>
            <a:chOff x="1459" y="1674"/>
            <a:chExt cx="210" cy="549"/>
          </a:xfrm>
        </p:grpSpPr>
        <p:grpSp>
          <p:nvGrpSpPr>
            <p:cNvPr id="461" name="Group 190"/>
            <p:cNvGrpSpPr>
              <a:grpSpLocks/>
            </p:cNvGrpSpPr>
            <p:nvPr/>
          </p:nvGrpSpPr>
          <p:grpSpPr bwMode="auto">
            <a:xfrm>
              <a:off x="1489" y="1674"/>
              <a:ext cx="115" cy="95"/>
              <a:chOff x="1489" y="1674"/>
              <a:chExt cx="115" cy="95"/>
            </a:xfrm>
          </p:grpSpPr>
          <p:sp>
            <p:nvSpPr>
              <p:cNvPr id="469" name="Freeform 191"/>
              <p:cNvSpPr>
                <a:spLocks/>
              </p:cNvSpPr>
              <p:nvPr/>
            </p:nvSpPr>
            <p:spPr bwMode="auto">
              <a:xfrm>
                <a:off x="1530" y="1712"/>
                <a:ext cx="37" cy="57"/>
              </a:xfrm>
              <a:custGeom>
                <a:avLst/>
                <a:gdLst>
                  <a:gd name="T0" fmla="*/ 12 w 37"/>
                  <a:gd name="T1" fmla="*/ 52 h 57"/>
                  <a:gd name="T2" fmla="*/ 12 w 37"/>
                  <a:gd name="T3" fmla="*/ 44 h 57"/>
                  <a:gd name="T4" fmla="*/ 10 w 37"/>
                  <a:gd name="T5" fmla="*/ 35 h 57"/>
                  <a:gd name="T6" fmla="*/ 6 w 37"/>
                  <a:gd name="T7" fmla="*/ 29 h 57"/>
                  <a:gd name="T8" fmla="*/ 0 w 37"/>
                  <a:gd name="T9" fmla="*/ 20 h 57"/>
                  <a:gd name="T10" fmla="*/ 0 w 37"/>
                  <a:gd name="T11" fmla="*/ 14 h 57"/>
                  <a:gd name="T12" fmla="*/ 5 w 37"/>
                  <a:gd name="T13" fmla="*/ 6 h 57"/>
                  <a:gd name="T14" fmla="*/ 11 w 37"/>
                  <a:gd name="T15" fmla="*/ 1 h 57"/>
                  <a:gd name="T16" fmla="*/ 19 w 37"/>
                  <a:gd name="T17" fmla="*/ 0 h 57"/>
                  <a:gd name="T18" fmla="*/ 25 w 37"/>
                  <a:gd name="T19" fmla="*/ 1 h 57"/>
                  <a:gd name="T20" fmla="*/ 29 w 37"/>
                  <a:gd name="T21" fmla="*/ 2 h 57"/>
                  <a:gd name="T22" fmla="*/ 35 w 37"/>
                  <a:gd name="T23" fmla="*/ 7 h 57"/>
                  <a:gd name="T24" fmla="*/ 37 w 37"/>
                  <a:gd name="T25" fmla="*/ 14 h 57"/>
                  <a:gd name="T26" fmla="*/ 37 w 37"/>
                  <a:gd name="T27" fmla="*/ 20 h 57"/>
                  <a:gd name="T28" fmla="*/ 32 w 37"/>
                  <a:gd name="T29" fmla="*/ 27 h 57"/>
                  <a:gd name="T30" fmla="*/ 26 w 37"/>
                  <a:gd name="T31" fmla="*/ 35 h 57"/>
                  <a:gd name="T32" fmla="*/ 25 w 37"/>
                  <a:gd name="T33" fmla="*/ 44 h 57"/>
                  <a:gd name="T34" fmla="*/ 25 w 37"/>
                  <a:gd name="T35" fmla="*/ 47 h 57"/>
                  <a:gd name="T36" fmla="*/ 22 w 37"/>
                  <a:gd name="T37" fmla="*/ 54 h 57"/>
                  <a:gd name="T38" fmla="*/ 19 w 37"/>
                  <a:gd name="T39" fmla="*/ 57 h 57"/>
                  <a:gd name="T40" fmla="*/ 12 w 37"/>
                  <a:gd name="T41" fmla="*/ 52 h 5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7"/>
                  <a:gd name="T64" fmla="*/ 0 h 57"/>
                  <a:gd name="T65" fmla="*/ 37 w 37"/>
                  <a:gd name="T66" fmla="*/ 57 h 5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7" h="57">
                    <a:moveTo>
                      <a:pt x="12" y="52"/>
                    </a:moveTo>
                    <a:lnTo>
                      <a:pt x="12" y="44"/>
                    </a:lnTo>
                    <a:lnTo>
                      <a:pt x="10" y="35"/>
                    </a:lnTo>
                    <a:lnTo>
                      <a:pt x="6" y="29"/>
                    </a:lnTo>
                    <a:lnTo>
                      <a:pt x="0" y="20"/>
                    </a:lnTo>
                    <a:lnTo>
                      <a:pt x="0" y="14"/>
                    </a:lnTo>
                    <a:lnTo>
                      <a:pt x="5" y="6"/>
                    </a:lnTo>
                    <a:lnTo>
                      <a:pt x="11" y="1"/>
                    </a:lnTo>
                    <a:lnTo>
                      <a:pt x="19" y="0"/>
                    </a:lnTo>
                    <a:lnTo>
                      <a:pt x="25" y="1"/>
                    </a:lnTo>
                    <a:lnTo>
                      <a:pt x="29" y="2"/>
                    </a:lnTo>
                    <a:lnTo>
                      <a:pt x="35" y="7"/>
                    </a:lnTo>
                    <a:lnTo>
                      <a:pt x="37" y="14"/>
                    </a:lnTo>
                    <a:lnTo>
                      <a:pt x="37" y="20"/>
                    </a:lnTo>
                    <a:lnTo>
                      <a:pt x="32" y="27"/>
                    </a:lnTo>
                    <a:lnTo>
                      <a:pt x="26" y="35"/>
                    </a:lnTo>
                    <a:lnTo>
                      <a:pt x="25" y="44"/>
                    </a:lnTo>
                    <a:lnTo>
                      <a:pt x="25" y="47"/>
                    </a:lnTo>
                    <a:lnTo>
                      <a:pt x="22" y="54"/>
                    </a:lnTo>
                    <a:lnTo>
                      <a:pt x="19" y="57"/>
                    </a:lnTo>
                    <a:lnTo>
                      <a:pt x="12" y="52"/>
                    </a:lnTo>
                    <a:close/>
                  </a:path>
                </a:pathLst>
              </a:custGeom>
              <a:solidFill>
                <a:srgbClr val="FFFF00"/>
              </a:solidFill>
              <a:ln w="4763">
                <a:solidFill>
                  <a:srgbClr val="000000"/>
                </a:solidFill>
                <a:round/>
                <a:headEnd/>
                <a:tailEnd/>
              </a:ln>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70" name="Freeform 192"/>
              <p:cNvSpPr>
                <a:spLocks/>
              </p:cNvSpPr>
              <p:nvPr/>
            </p:nvSpPr>
            <p:spPr bwMode="auto">
              <a:xfrm>
                <a:off x="1489" y="1708"/>
                <a:ext cx="28" cy="11"/>
              </a:xfrm>
              <a:custGeom>
                <a:avLst/>
                <a:gdLst>
                  <a:gd name="T0" fmla="*/ 28 w 28"/>
                  <a:gd name="T1" fmla="*/ 11 h 11"/>
                  <a:gd name="T2" fmla="*/ 3 w 28"/>
                  <a:gd name="T3" fmla="*/ 8 h 11"/>
                  <a:gd name="T4" fmla="*/ 0 w 28"/>
                  <a:gd name="T5" fmla="*/ 4 h 11"/>
                  <a:gd name="T6" fmla="*/ 2 w 28"/>
                  <a:gd name="T7" fmla="*/ 0 h 11"/>
                  <a:gd name="T8" fmla="*/ 7 w 28"/>
                  <a:gd name="T9" fmla="*/ 0 h 11"/>
                  <a:gd name="T10" fmla="*/ 28 w 28"/>
                  <a:gd name="T11" fmla="*/ 11 h 11"/>
                  <a:gd name="T12" fmla="*/ 0 60000 65536"/>
                  <a:gd name="T13" fmla="*/ 0 60000 65536"/>
                  <a:gd name="T14" fmla="*/ 0 60000 65536"/>
                  <a:gd name="T15" fmla="*/ 0 60000 65536"/>
                  <a:gd name="T16" fmla="*/ 0 60000 65536"/>
                  <a:gd name="T17" fmla="*/ 0 60000 65536"/>
                  <a:gd name="T18" fmla="*/ 0 w 28"/>
                  <a:gd name="T19" fmla="*/ 0 h 11"/>
                  <a:gd name="T20" fmla="*/ 28 w 28"/>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28" h="11">
                    <a:moveTo>
                      <a:pt x="28" y="11"/>
                    </a:moveTo>
                    <a:lnTo>
                      <a:pt x="3" y="8"/>
                    </a:lnTo>
                    <a:lnTo>
                      <a:pt x="0" y="4"/>
                    </a:lnTo>
                    <a:lnTo>
                      <a:pt x="2" y="0"/>
                    </a:lnTo>
                    <a:lnTo>
                      <a:pt x="7" y="0"/>
                    </a:lnTo>
                    <a:lnTo>
                      <a:pt x="28"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71" name="Freeform 193"/>
              <p:cNvSpPr>
                <a:spLocks/>
              </p:cNvSpPr>
              <p:nvPr/>
            </p:nvSpPr>
            <p:spPr bwMode="auto">
              <a:xfrm>
                <a:off x="1517" y="1678"/>
                <a:ext cx="13" cy="19"/>
              </a:xfrm>
              <a:custGeom>
                <a:avLst/>
                <a:gdLst>
                  <a:gd name="T0" fmla="*/ 13 w 13"/>
                  <a:gd name="T1" fmla="*/ 19 h 19"/>
                  <a:gd name="T2" fmla="*/ 0 w 13"/>
                  <a:gd name="T3" fmla="*/ 6 h 19"/>
                  <a:gd name="T4" fmla="*/ 2 w 13"/>
                  <a:gd name="T5" fmla="*/ 3 h 19"/>
                  <a:gd name="T6" fmla="*/ 7 w 13"/>
                  <a:gd name="T7" fmla="*/ 0 h 19"/>
                  <a:gd name="T8" fmla="*/ 10 w 13"/>
                  <a:gd name="T9" fmla="*/ 4 h 19"/>
                  <a:gd name="T10" fmla="*/ 13 w 13"/>
                  <a:gd name="T11" fmla="*/ 19 h 19"/>
                  <a:gd name="T12" fmla="*/ 0 60000 65536"/>
                  <a:gd name="T13" fmla="*/ 0 60000 65536"/>
                  <a:gd name="T14" fmla="*/ 0 60000 65536"/>
                  <a:gd name="T15" fmla="*/ 0 60000 65536"/>
                  <a:gd name="T16" fmla="*/ 0 60000 65536"/>
                  <a:gd name="T17" fmla="*/ 0 60000 65536"/>
                  <a:gd name="T18" fmla="*/ 0 w 13"/>
                  <a:gd name="T19" fmla="*/ 0 h 19"/>
                  <a:gd name="T20" fmla="*/ 13 w 13"/>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13" h="19">
                    <a:moveTo>
                      <a:pt x="13" y="19"/>
                    </a:moveTo>
                    <a:lnTo>
                      <a:pt x="0" y="6"/>
                    </a:lnTo>
                    <a:lnTo>
                      <a:pt x="2" y="3"/>
                    </a:lnTo>
                    <a:lnTo>
                      <a:pt x="7" y="0"/>
                    </a:lnTo>
                    <a:lnTo>
                      <a:pt x="10" y="4"/>
                    </a:lnTo>
                    <a:lnTo>
                      <a:pt x="13" y="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72" name="Freeform 194"/>
              <p:cNvSpPr>
                <a:spLocks/>
              </p:cNvSpPr>
              <p:nvPr/>
            </p:nvSpPr>
            <p:spPr bwMode="auto">
              <a:xfrm>
                <a:off x="1557" y="1674"/>
                <a:ext cx="10" cy="22"/>
              </a:xfrm>
              <a:custGeom>
                <a:avLst/>
                <a:gdLst>
                  <a:gd name="T0" fmla="*/ 2 w 10"/>
                  <a:gd name="T1" fmla="*/ 22 h 22"/>
                  <a:gd name="T2" fmla="*/ 0 w 10"/>
                  <a:gd name="T3" fmla="*/ 5 h 22"/>
                  <a:gd name="T4" fmla="*/ 5 w 10"/>
                  <a:gd name="T5" fmla="*/ 0 h 22"/>
                  <a:gd name="T6" fmla="*/ 10 w 10"/>
                  <a:gd name="T7" fmla="*/ 2 h 22"/>
                  <a:gd name="T8" fmla="*/ 9 w 10"/>
                  <a:gd name="T9" fmla="*/ 7 h 22"/>
                  <a:gd name="T10" fmla="*/ 2 w 10"/>
                  <a:gd name="T11" fmla="*/ 22 h 22"/>
                  <a:gd name="T12" fmla="*/ 0 60000 65536"/>
                  <a:gd name="T13" fmla="*/ 0 60000 65536"/>
                  <a:gd name="T14" fmla="*/ 0 60000 65536"/>
                  <a:gd name="T15" fmla="*/ 0 60000 65536"/>
                  <a:gd name="T16" fmla="*/ 0 60000 65536"/>
                  <a:gd name="T17" fmla="*/ 0 60000 65536"/>
                  <a:gd name="T18" fmla="*/ 0 w 10"/>
                  <a:gd name="T19" fmla="*/ 0 h 22"/>
                  <a:gd name="T20" fmla="*/ 10 w 10"/>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10" h="22">
                    <a:moveTo>
                      <a:pt x="2" y="22"/>
                    </a:moveTo>
                    <a:lnTo>
                      <a:pt x="0" y="5"/>
                    </a:lnTo>
                    <a:lnTo>
                      <a:pt x="5" y="0"/>
                    </a:lnTo>
                    <a:lnTo>
                      <a:pt x="10" y="2"/>
                    </a:lnTo>
                    <a:lnTo>
                      <a:pt x="9" y="7"/>
                    </a:lnTo>
                    <a:lnTo>
                      <a:pt x="2"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73" name="Freeform 195"/>
              <p:cNvSpPr>
                <a:spLocks/>
              </p:cNvSpPr>
              <p:nvPr/>
            </p:nvSpPr>
            <p:spPr bwMode="auto">
              <a:xfrm>
                <a:off x="1577" y="1691"/>
                <a:ext cx="27" cy="13"/>
              </a:xfrm>
              <a:custGeom>
                <a:avLst/>
                <a:gdLst>
                  <a:gd name="T0" fmla="*/ 0 w 27"/>
                  <a:gd name="T1" fmla="*/ 13 h 13"/>
                  <a:gd name="T2" fmla="*/ 19 w 27"/>
                  <a:gd name="T3" fmla="*/ 0 h 13"/>
                  <a:gd name="T4" fmla="*/ 27 w 27"/>
                  <a:gd name="T5" fmla="*/ 3 h 13"/>
                  <a:gd name="T6" fmla="*/ 27 w 27"/>
                  <a:gd name="T7" fmla="*/ 7 h 13"/>
                  <a:gd name="T8" fmla="*/ 22 w 27"/>
                  <a:gd name="T9" fmla="*/ 10 h 13"/>
                  <a:gd name="T10" fmla="*/ 0 w 27"/>
                  <a:gd name="T11" fmla="*/ 13 h 13"/>
                  <a:gd name="T12" fmla="*/ 0 60000 65536"/>
                  <a:gd name="T13" fmla="*/ 0 60000 65536"/>
                  <a:gd name="T14" fmla="*/ 0 60000 65536"/>
                  <a:gd name="T15" fmla="*/ 0 60000 65536"/>
                  <a:gd name="T16" fmla="*/ 0 60000 65536"/>
                  <a:gd name="T17" fmla="*/ 0 60000 65536"/>
                  <a:gd name="T18" fmla="*/ 0 w 27"/>
                  <a:gd name="T19" fmla="*/ 0 h 13"/>
                  <a:gd name="T20" fmla="*/ 27 w 27"/>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27" h="13">
                    <a:moveTo>
                      <a:pt x="0" y="13"/>
                    </a:moveTo>
                    <a:lnTo>
                      <a:pt x="19" y="0"/>
                    </a:lnTo>
                    <a:lnTo>
                      <a:pt x="27" y="3"/>
                    </a:lnTo>
                    <a:lnTo>
                      <a:pt x="27" y="7"/>
                    </a:lnTo>
                    <a:lnTo>
                      <a:pt x="22" y="10"/>
                    </a:lnTo>
                    <a:lnTo>
                      <a:pt x="0"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grpSp>
        <p:grpSp>
          <p:nvGrpSpPr>
            <p:cNvPr id="462" name="Group 196"/>
            <p:cNvGrpSpPr>
              <a:grpSpLocks/>
            </p:cNvGrpSpPr>
            <p:nvPr/>
          </p:nvGrpSpPr>
          <p:grpSpPr bwMode="auto">
            <a:xfrm>
              <a:off x="1459" y="1706"/>
              <a:ext cx="210" cy="517"/>
              <a:chOff x="1459" y="1706"/>
              <a:chExt cx="210" cy="517"/>
            </a:xfrm>
          </p:grpSpPr>
          <p:sp>
            <p:nvSpPr>
              <p:cNvPr id="463" name="Freeform 197"/>
              <p:cNvSpPr>
                <a:spLocks/>
              </p:cNvSpPr>
              <p:nvPr/>
            </p:nvSpPr>
            <p:spPr bwMode="auto">
              <a:xfrm>
                <a:off x="1496" y="1792"/>
                <a:ext cx="106" cy="90"/>
              </a:xfrm>
              <a:custGeom>
                <a:avLst/>
                <a:gdLst>
                  <a:gd name="T0" fmla="*/ 70 w 106"/>
                  <a:gd name="T1" fmla="*/ 25 h 90"/>
                  <a:gd name="T2" fmla="*/ 56 w 106"/>
                  <a:gd name="T3" fmla="*/ 9 h 90"/>
                  <a:gd name="T4" fmla="*/ 44 w 106"/>
                  <a:gd name="T5" fmla="*/ 0 h 90"/>
                  <a:gd name="T6" fmla="*/ 28 w 106"/>
                  <a:gd name="T7" fmla="*/ 0 h 90"/>
                  <a:gd name="T8" fmla="*/ 10 w 106"/>
                  <a:gd name="T9" fmla="*/ 5 h 90"/>
                  <a:gd name="T10" fmla="*/ 3 w 106"/>
                  <a:gd name="T11" fmla="*/ 15 h 90"/>
                  <a:gd name="T12" fmla="*/ 0 w 106"/>
                  <a:gd name="T13" fmla="*/ 29 h 90"/>
                  <a:gd name="T14" fmla="*/ 3 w 106"/>
                  <a:gd name="T15" fmla="*/ 47 h 90"/>
                  <a:gd name="T16" fmla="*/ 14 w 106"/>
                  <a:gd name="T17" fmla="*/ 67 h 90"/>
                  <a:gd name="T18" fmla="*/ 31 w 106"/>
                  <a:gd name="T19" fmla="*/ 80 h 90"/>
                  <a:gd name="T20" fmla="*/ 45 w 106"/>
                  <a:gd name="T21" fmla="*/ 87 h 90"/>
                  <a:gd name="T22" fmla="*/ 61 w 106"/>
                  <a:gd name="T23" fmla="*/ 90 h 90"/>
                  <a:gd name="T24" fmla="*/ 71 w 106"/>
                  <a:gd name="T25" fmla="*/ 86 h 90"/>
                  <a:gd name="T26" fmla="*/ 79 w 106"/>
                  <a:gd name="T27" fmla="*/ 80 h 90"/>
                  <a:gd name="T28" fmla="*/ 83 w 106"/>
                  <a:gd name="T29" fmla="*/ 67 h 90"/>
                  <a:gd name="T30" fmla="*/ 81 w 106"/>
                  <a:gd name="T31" fmla="*/ 52 h 90"/>
                  <a:gd name="T32" fmla="*/ 78 w 106"/>
                  <a:gd name="T33" fmla="*/ 39 h 90"/>
                  <a:gd name="T34" fmla="*/ 103 w 106"/>
                  <a:gd name="T35" fmla="*/ 25 h 90"/>
                  <a:gd name="T36" fmla="*/ 106 w 106"/>
                  <a:gd name="T37" fmla="*/ 20 h 90"/>
                  <a:gd name="T38" fmla="*/ 103 w 106"/>
                  <a:gd name="T39" fmla="*/ 17 h 90"/>
                  <a:gd name="T40" fmla="*/ 74 w 106"/>
                  <a:gd name="T41" fmla="*/ 32 h 90"/>
                  <a:gd name="T42" fmla="*/ 70 w 106"/>
                  <a:gd name="T43" fmla="*/ 25 h 9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90"/>
                  <a:gd name="T68" fmla="*/ 106 w 106"/>
                  <a:gd name="T69" fmla="*/ 90 h 9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90">
                    <a:moveTo>
                      <a:pt x="70" y="25"/>
                    </a:moveTo>
                    <a:lnTo>
                      <a:pt x="56" y="9"/>
                    </a:lnTo>
                    <a:lnTo>
                      <a:pt x="44" y="0"/>
                    </a:lnTo>
                    <a:lnTo>
                      <a:pt x="28" y="0"/>
                    </a:lnTo>
                    <a:lnTo>
                      <a:pt x="10" y="5"/>
                    </a:lnTo>
                    <a:lnTo>
                      <a:pt x="3" y="15"/>
                    </a:lnTo>
                    <a:lnTo>
                      <a:pt x="0" y="29"/>
                    </a:lnTo>
                    <a:lnTo>
                      <a:pt x="3" y="47"/>
                    </a:lnTo>
                    <a:lnTo>
                      <a:pt x="14" y="67"/>
                    </a:lnTo>
                    <a:lnTo>
                      <a:pt x="31" y="80"/>
                    </a:lnTo>
                    <a:lnTo>
                      <a:pt x="45" y="87"/>
                    </a:lnTo>
                    <a:lnTo>
                      <a:pt x="61" y="90"/>
                    </a:lnTo>
                    <a:lnTo>
                      <a:pt x="71" y="86"/>
                    </a:lnTo>
                    <a:lnTo>
                      <a:pt x="79" y="80"/>
                    </a:lnTo>
                    <a:lnTo>
                      <a:pt x="83" y="67"/>
                    </a:lnTo>
                    <a:lnTo>
                      <a:pt x="81" y="52"/>
                    </a:lnTo>
                    <a:lnTo>
                      <a:pt x="78" y="39"/>
                    </a:lnTo>
                    <a:lnTo>
                      <a:pt x="103" y="25"/>
                    </a:lnTo>
                    <a:lnTo>
                      <a:pt x="106" y="20"/>
                    </a:lnTo>
                    <a:lnTo>
                      <a:pt x="103" y="17"/>
                    </a:lnTo>
                    <a:lnTo>
                      <a:pt x="74" y="32"/>
                    </a:lnTo>
                    <a:lnTo>
                      <a:pt x="70"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64" name="Freeform 198"/>
              <p:cNvSpPr>
                <a:spLocks/>
              </p:cNvSpPr>
              <p:nvPr/>
            </p:nvSpPr>
            <p:spPr bwMode="auto">
              <a:xfrm>
                <a:off x="1572" y="1706"/>
                <a:ext cx="93" cy="202"/>
              </a:xfrm>
              <a:custGeom>
                <a:avLst/>
                <a:gdLst>
                  <a:gd name="T0" fmla="*/ 25 w 93"/>
                  <a:gd name="T1" fmla="*/ 170 h 202"/>
                  <a:gd name="T2" fmla="*/ 9 w 93"/>
                  <a:gd name="T3" fmla="*/ 182 h 202"/>
                  <a:gd name="T4" fmla="*/ 4 w 93"/>
                  <a:gd name="T5" fmla="*/ 185 h 202"/>
                  <a:gd name="T6" fmla="*/ 0 w 93"/>
                  <a:gd name="T7" fmla="*/ 193 h 202"/>
                  <a:gd name="T8" fmla="*/ 5 w 93"/>
                  <a:gd name="T9" fmla="*/ 201 h 202"/>
                  <a:gd name="T10" fmla="*/ 10 w 93"/>
                  <a:gd name="T11" fmla="*/ 202 h 202"/>
                  <a:gd name="T12" fmla="*/ 25 w 93"/>
                  <a:gd name="T13" fmla="*/ 197 h 202"/>
                  <a:gd name="T14" fmla="*/ 49 w 93"/>
                  <a:gd name="T15" fmla="*/ 182 h 202"/>
                  <a:gd name="T16" fmla="*/ 70 w 93"/>
                  <a:gd name="T17" fmla="*/ 162 h 202"/>
                  <a:gd name="T18" fmla="*/ 92 w 93"/>
                  <a:gd name="T19" fmla="*/ 141 h 202"/>
                  <a:gd name="T20" fmla="*/ 93 w 93"/>
                  <a:gd name="T21" fmla="*/ 132 h 202"/>
                  <a:gd name="T22" fmla="*/ 93 w 93"/>
                  <a:gd name="T23" fmla="*/ 107 h 202"/>
                  <a:gd name="T24" fmla="*/ 87 w 93"/>
                  <a:gd name="T25" fmla="*/ 68 h 202"/>
                  <a:gd name="T26" fmla="*/ 90 w 93"/>
                  <a:gd name="T27" fmla="*/ 46 h 202"/>
                  <a:gd name="T28" fmla="*/ 93 w 93"/>
                  <a:gd name="T29" fmla="*/ 37 h 202"/>
                  <a:gd name="T30" fmla="*/ 89 w 93"/>
                  <a:gd name="T31" fmla="*/ 33 h 202"/>
                  <a:gd name="T32" fmla="*/ 80 w 93"/>
                  <a:gd name="T33" fmla="*/ 28 h 202"/>
                  <a:gd name="T34" fmla="*/ 73 w 93"/>
                  <a:gd name="T35" fmla="*/ 26 h 202"/>
                  <a:gd name="T36" fmla="*/ 78 w 93"/>
                  <a:gd name="T37" fmla="*/ 3 h 202"/>
                  <a:gd name="T38" fmla="*/ 75 w 93"/>
                  <a:gd name="T39" fmla="*/ 0 h 202"/>
                  <a:gd name="T40" fmla="*/ 70 w 93"/>
                  <a:gd name="T41" fmla="*/ 1 h 202"/>
                  <a:gd name="T42" fmla="*/ 68 w 93"/>
                  <a:gd name="T43" fmla="*/ 27 h 202"/>
                  <a:gd name="T44" fmla="*/ 64 w 93"/>
                  <a:gd name="T45" fmla="*/ 35 h 202"/>
                  <a:gd name="T46" fmla="*/ 63 w 93"/>
                  <a:gd name="T47" fmla="*/ 38 h 202"/>
                  <a:gd name="T48" fmla="*/ 53 w 93"/>
                  <a:gd name="T49" fmla="*/ 35 h 202"/>
                  <a:gd name="T50" fmla="*/ 45 w 93"/>
                  <a:gd name="T51" fmla="*/ 35 h 202"/>
                  <a:gd name="T52" fmla="*/ 45 w 93"/>
                  <a:gd name="T53" fmla="*/ 40 h 202"/>
                  <a:gd name="T54" fmla="*/ 50 w 93"/>
                  <a:gd name="T55" fmla="*/ 43 h 202"/>
                  <a:gd name="T56" fmla="*/ 60 w 93"/>
                  <a:gd name="T57" fmla="*/ 43 h 202"/>
                  <a:gd name="T58" fmla="*/ 65 w 93"/>
                  <a:gd name="T59" fmla="*/ 47 h 202"/>
                  <a:gd name="T60" fmla="*/ 70 w 93"/>
                  <a:gd name="T61" fmla="*/ 55 h 202"/>
                  <a:gd name="T62" fmla="*/ 77 w 93"/>
                  <a:gd name="T63" fmla="*/ 67 h 202"/>
                  <a:gd name="T64" fmla="*/ 80 w 93"/>
                  <a:gd name="T65" fmla="*/ 92 h 202"/>
                  <a:gd name="T66" fmla="*/ 80 w 93"/>
                  <a:gd name="T67" fmla="*/ 115 h 202"/>
                  <a:gd name="T68" fmla="*/ 78 w 93"/>
                  <a:gd name="T69" fmla="*/ 133 h 202"/>
                  <a:gd name="T70" fmla="*/ 72 w 93"/>
                  <a:gd name="T71" fmla="*/ 141 h 202"/>
                  <a:gd name="T72" fmla="*/ 54 w 93"/>
                  <a:gd name="T73" fmla="*/ 152 h 202"/>
                  <a:gd name="T74" fmla="*/ 34 w 93"/>
                  <a:gd name="T75" fmla="*/ 162 h 202"/>
                  <a:gd name="T76" fmla="*/ 25 w 93"/>
                  <a:gd name="T77" fmla="*/ 170 h 20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3"/>
                  <a:gd name="T118" fmla="*/ 0 h 202"/>
                  <a:gd name="T119" fmla="*/ 93 w 93"/>
                  <a:gd name="T120" fmla="*/ 202 h 20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3" h="202">
                    <a:moveTo>
                      <a:pt x="25" y="170"/>
                    </a:moveTo>
                    <a:lnTo>
                      <a:pt x="9" y="182"/>
                    </a:lnTo>
                    <a:lnTo>
                      <a:pt x="4" y="185"/>
                    </a:lnTo>
                    <a:lnTo>
                      <a:pt x="0" y="193"/>
                    </a:lnTo>
                    <a:lnTo>
                      <a:pt x="5" y="201"/>
                    </a:lnTo>
                    <a:lnTo>
                      <a:pt x="10" y="202"/>
                    </a:lnTo>
                    <a:lnTo>
                      <a:pt x="25" y="197"/>
                    </a:lnTo>
                    <a:lnTo>
                      <a:pt x="49" y="182"/>
                    </a:lnTo>
                    <a:lnTo>
                      <a:pt x="70" y="162"/>
                    </a:lnTo>
                    <a:lnTo>
                      <a:pt x="92" y="141"/>
                    </a:lnTo>
                    <a:lnTo>
                      <a:pt x="93" y="132"/>
                    </a:lnTo>
                    <a:lnTo>
                      <a:pt x="93" y="107"/>
                    </a:lnTo>
                    <a:lnTo>
                      <a:pt x="87" y="68"/>
                    </a:lnTo>
                    <a:lnTo>
                      <a:pt x="90" y="46"/>
                    </a:lnTo>
                    <a:lnTo>
                      <a:pt x="93" y="37"/>
                    </a:lnTo>
                    <a:lnTo>
                      <a:pt x="89" y="33"/>
                    </a:lnTo>
                    <a:lnTo>
                      <a:pt x="80" y="28"/>
                    </a:lnTo>
                    <a:lnTo>
                      <a:pt x="73" y="26"/>
                    </a:lnTo>
                    <a:lnTo>
                      <a:pt x="78" y="3"/>
                    </a:lnTo>
                    <a:lnTo>
                      <a:pt x="75" y="0"/>
                    </a:lnTo>
                    <a:lnTo>
                      <a:pt x="70" y="1"/>
                    </a:lnTo>
                    <a:lnTo>
                      <a:pt x="68" y="27"/>
                    </a:lnTo>
                    <a:lnTo>
                      <a:pt x="64" y="35"/>
                    </a:lnTo>
                    <a:lnTo>
                      <a:pt x="63" y="38"/>
                    </a:lnTo>
                    <a:lnTo>
                      <a:pt x="53" y="35"/>
                    </a:lnTo>
                    <a:lnTo>
                      <a:pt x="45" y="35"/>
                    </a:lnTo>
                    <a:lnTo>
                      <a:pt x="45" y="40"/>
                    </a:lnTo>
                    <a:lnTo>
                      <a:pt x="50" y="43"/>
                    </a:lnTo>
                    <a:lnTo>
                      <a:pt x="60" y="43"/>
                    </a:lnTo>
                    <a:lnTo>
                      <a:pt x="65" y="47"/>
                    </a:lnTo>
                    <a:lnTo>
                      <a:pt x="70" y="55"/>
                    </a:lnTo>
                    <a:lnTo>
                      <a:pt x="77" y="67"/>
                    </a:lnTo>
                    <a:lnTo>
                      <a:pt x="80" y="92"/>
                    </a:lnTo>
                    <a:lnTo>
                      <a:pt x="80" y="115"/>
                    </a:lnTo>
                    <a:lnTo>
                      <a:pt x="78" y="133"/>
                    </a:lnTo>
                    <a:lnTo>
                      <a:pt x="72" y="141"/>
                    </a:lnTo>
                    <a:lnTo>
                      <a:pt x="54" y="152"/>
                    </a:lnTo>
                    <a:lnTo>
                      <a:pt x="34" y="162"/>
                    </a:lnTo>
                    <a:lnTo>
                      <a:pt x="25" y="17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65" name="Freeform 199"/>
              <p:cNvSpPr>
                <a:spLocks/>
              </p:cNvSpPr>
              <p:nvPr/>
            </p:nvSpPr>
            <p:spPr bwMode="auto">
              <a:xfrm>
                <a:off x="1459" y="1892"/>
                <a:ext cx="85" cy="121"/>
              </a:xfrm>
              <a:custGeom>
                <a:avLst/>
                <a:gdLst>
                  <a:gd name="T0" fmla="*/ 85 w 85"/>
                  <a:gd name="T1" fmla="*/ 4 h 121"/>
                  <a:gd name="T2" fmla="*/ 76 w 85"/>
                  <a:gd name="T3" fmla="*/ 0 h 121"/>
                  <a:gd name="T4" fmla="*/ 56 w 85"/>
                  <a:gd name="T5" fmla="*/ 1 h 121"/>
                  <a:gd name="T6" fmla="*/ 38 w 85"/>
                  <a:gd name="T7" fmla="*/ 12 h 121"/>
                  <a:gd name="T8" fmla="*/ 15 w 85"/>
                  <a:gd name="T9" fmla="*/ 36 h 121"/>
                  <a:gd name="T10" fmla="*/ 1 w 85"/>
                  <a:gd name="T11" fmla="*/ 55 h 121"/>
                  <a:gd name="T12" fmla="*/ 0 w 85"/>
                  <a:gd name="T13" fmla="*/ 61 h 121"/>
                  <a:gd name="T14" fmla="*/ 7 w 85"/>
                  <a:gd name="T15" fmla="*/ 74 h 121"/>
                  <a:gd name="T16" fmla="*/ 21 w 85"/>
                  <a:gd name="T17" fmla="*/ 80 h 121"/>
                  <a:gd name="T18" fmla="*/ 38 w 85"/>
                  <a:gd name="T19" fmla="*/ 86 h 121"/>
                  <a:gd name="T20" fmla="*/ 52 w 85"/>
                  <a:gd name="T21" fmla="*/ 90 h 121"/>
                  <a:gd name="T22" fmla="*/ 60 w 85"/>
                  <a:gd name="T23" fmla="*/ 95 h 121"/>
                  <a:gd name="T24" fmla="*/ 56 w 85"/>
                  <a:gd name="T25" fmla="*/ 102 h 121"/>
                  <a:gd name="T26" fmla="*/ 46 w 85"/>
                  <a:gd name="T27" fmla="*/ 111 h 121"/>
                  <a:gd name="T28" fmla="*/ 33 w 85"/>
                  <a:gd name="T29" fmla="*/ 112 h 121"/>
                  <a:gd name="T30" fmla="*/ 23 w 85"/>
                  <a:gd name="T31" fmla="*/ 110 h 121"/>
                  <a:gd name="T32" fmla="*/ 18 w 85"/>
                  <a:gd name="T33" fmla="*/ 112 h 121"/>
                  <a:gd name="T34" fmla="*/ 18 w 85"/>
                  <a:gd name="T35" fmla="*/ 117 h 121"/>
                  <a:gd name="T36" fmla="*/ 30 w 85"/>
                  <a:gd name="T37" fmla="*/ 121 h 121"/>
                  <a:gd name="T38" fmla="*/ 46 w 85"/>
                  <a:gd name="T39" fmla="*/ 121 h 121"/>
                  <a:gd name="T40" fmla="*/ 60 w 85"/>
                  <a:gd name="T41" fmla="*/ 117 h 121"/>
                  <a:gd name="T42" fmla="*/ 68 w 85"/>
                  <a:gd name="T43" fmla="*/ 112 h 121"/>
                  <a:gd name="T44" fmla="*/ 72 w 85"/>
                  <a:gd name="T45" fmla="*/ 105 h 121"/>
                  <a:gd name="T46" fmla="*/ 76 w 85"/>
                  <a:gd name="T47" fmla="*/ 96 h 121"/>
                  <a:gd name="T48" fmla="*/ 70 w 85"/>
                  <a:gd name="T49" fmla="*/ 89 h 121"/>
                  <a:gd name="T50" fmla="*/ 52 w 85"/>
                  <a:gd name="T51" fmla="*/ 84 h 121"/>
                  <a:gd name="T52" fmla="*/ 36 w 85"/>
                  <a:gd name="T53" fmla="*/ 79 h 121"/>
                  <a:gd name="T54" fmla="*/ 18 w 85"/>
                  <a:gd name="T55" fmla="*/ 71 h 121"/>
                  <a:gd name="T56" fmla="*/ 16 w 85"/>
                  <a:gd name="T57" fmla="*/ 64 h 121"/>
                  <a:gd name="T58" fmla="*/ 18 w 85"/>
                  <a:gd name="T59" fmla="*/ 51 h 121"/>
                  <a:gd name="T60" fmla="*/ 30 w 85"/>
                  <a:gd name="T61" fmla="*/ 36 h 121"/>
                  <a:gd name="T62" fmla="*/ 43 w 85"/>
                  <a:gd name="T63" fmla="*/ 27 h 121"/>
                  <a:gd name="T64" fmla="*/ 67 w 85"/>
                  <a:gd name="T65" fmla="*/ 20 h 121"/>
                  <a:gd name="T66" fmla="*/ 85 w 85"/>
                  <a:gd name="T67" fmla="*/ 17 h 121"/>
                  <a:gd name="T68" fmla="*/ 85 w 85"/>
                  <a:gd name="T69" fmla="*/ 9 h 121"/>
                  <a:gd name="T70" fmla="*/ 85 w 85"/>
                  <a:gd name="T71" fmla="*/ 4 h 12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5"/>
                  <a:gd name="T109" fmla="*/ 0 h 121"/>
                  <a:gd name="T110" fmla="*/ 85 w 85"/>
                  <a:gd name="T111" fmla="*/ 121 h 12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5" h="121">
                    <a:moveTo>
                      <a:pt x="85" y="4"/>
                    </a:moveTo>
                    <a:lnTo>
                      <a:pt x="76" y="0"/>
                    </a:lnTo>
                    <a:lnTo>
                      <a:pt x="56" y="1"/>
                    </a:lnTo>
                    <a:lnTo>
                      <a:pt x="38" y="12"/>
                    </a:lnTo>
                    <a:lnTo>
                      <a:pt x="15" y="36"/>
                    </a:lnTo>
                    <a:lnTo>
                      <a:pt x="1" y="55"/>
                    </a:lnTo>
                    <a:lnTo>
                      <a:pt x="0" y="61"/>
                    </a:lnTo>
                    <a:lnTo>
                      <a:pt x="7" y="74"/>
                    </a:lnTo>
                    <a:lnTo>
                      <a:pt x="21" y="80"/>
                    </a:lnTo>
                    <a:lnTo>
                      <a:pt x="38" y="86"/>
                    </a:lnTo>
                    <a:lnTo>
                      <a:pt x="52" y="90"/>
                    </a:lnTo>
                    <a:lnTo>
                      <a:pt x="60" y="95"/>
                    </a:lnTo>
                    <a:lnTo>
                      <a:pt x="56" y="102"/>
                    </a:lnTo>
                    <a:lnTo>
                      <a:pt x="46" y="111"/>
                    </a:lnTo>
                    <a:lnTo>
                      <a:pt x="33" y="112"/>
                    </a:lnTo>
                    <a:lnTo>
                      <a:pt x="23" y="110"/>
                    </a:lnTo>
                    <a:lnTo>
                      <a:pt x="18" y="112"/>
                    </a:lnTo>
                    <a:lnTo>
                      <a:pt x="18" y="117"/>
                    </a:lnTo>
                    <a:lnTo>
                      <a:pt x="30" y="121"/>
                    </a:lnTo>
                    <a:lnTo>
                      <a:pt x="46" y="121"/>
                    </a:lnTo>
                    <a:lnTo>
                      <a:pt x="60" y="117"/>
                    </a:lnTo>
                    <a:lnTo>
                      <a:pt x="68" y="112"/>
                    </a:lnTo>
                    <a:lnTo>
                      <a:pt x="72" y="105"/>
                    </a:lnTo>
                    <a:lnTo>
                      <a:pt x="76" y="96"/>
                    </a:lnTo>
                    <a:lnTo>
                      <a:pt x="70" y="89"/>
                    </a:lnTo>
                    <a:lnTo>
                      <a:pt x="52" y="84"/>
                    </a:lnTo>
                    <a:lnTo>
                      <a:pt x="36" y="79"/>
                    </a:lnTo>
                    <a:lnTo>
                      <a:pt x="18" y="71"/>
                    </a:lnTo>
                    <a:lnTo>
                      <a:pt x="16" y="64"/>
                    </a:lnTo>
                    <a:lnTo>
                      <a:pt x="18" y="51"/>
                    </a:lnTo>
                    <a:lnTo>
                      <a:pt x="30" y="36"/>
                    </a:lnTo>
                    <a:lnTo>
                      <a:pt x="43" y="27"/>
                    </a:lnTo>
                    <a:lnTo>
                      <a:pt x="67" y="20"/>
                    </a:lnTo>
                    <a:lnTo>
                      <a:pt x="85" y="17"/>
                    </a:lnTo>
                    <a:lnTo>
                      <a:pt x="85" y="9"/>
                    </a:lnTo>
                    <a:lnTo>
                      <a:pt x="85"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66" name="Freeform 200"/>
              <p:cNvSpPr>
                <a:spLocks/>
              </p:cNvSpPr>
              <p:nvPr/>
            </p:nvSpPr>
            <p:spPr bwMode="auto">
              <a:xfrm>
                <a:off x="1527" y="1886"/>
                <a:ext cx="79" cy="149"/>
              </a:xfrm>
              <a:custGeom>
                <a:avLst/>
                <a:gdLst>
                  <a:gd name="T0" fmla="*/ 69 w 79"/>
                  <a:gd name="T1" fmla="*/ 47 h 149"/>
                  <a:gd name="T2" fmla="*/ 60 w 79"/>
                  <a:gd name="T3" fmla="*/ 18 h 149"/>
                  <a:gd name="T4" fmla="*/ 52 w 79"/>
                  <a:gd name="T5" fmla="*/ 5 h 149"/>
                  <a:gd name="T6" fmla="*/ 32 w 79"/>
                  <a:gd name="T7" fmla="*/ 0 h 149"/>
                  <a:gd name="T8" fmla="*/ 13 w 79"/>
                  <a:gd name="T9" fmla="*/ 2 h 149"/>
                  <a:gd name="T10" fmla="*/ 4 w 79"/>
                  <a:gd name="T11" fmla="*/ 16 h 149"/>
                  <a:gd name="T12" fmla="*/ 7 w 79"/>
                  <a:gd name="T13" fmla="*/ 35 h 149"/>
                  <a:gd name="T14" fmla="*/ 10 w 79"/>
                  <a:gd name="T15" fmla="*/ 63 h 149"/>
                  <a:gd name="T16" fmla="*/ 10 w 79"/>
                  <a:gd name="T17" fmla="*/ 90 h 149"/>
                  <a:gd name="T18" fmla="*/ 4 w 79"/>
                  <a:gd name="T19" fmla="*/ 112 h 149"/>
                  <a:gd name="T20" fmla="*/ 0 w 79"/>
                  <a:gd name="T21" fmla="*/ 126 h 149"/>
                  <a:gd name="T22" fmla="*/ 3 w 79"/>
                  <a:gd name="T23" fmla="*/ 136 h 149"/>
                  <a:gd name="T24" fmla="*/ 13 w 79"/>
                  <a:gd name="T25" fmla="*/ 142 h 149"/>
                  <a:gd name="T26" fmla="*/ 23 w 79"/>
                  <a:gd name="T27" fmla="*/ 147 h 149"/>
                  <a:gd name="T28" fmla="*/ 35 w 79"/>
                  <a:gd name="T29" fmla="*/ 149 h 149"/>
                  <a:gd name="T30" fmla="*/ 50 w 79"/>
                  <a:gd name="T31" fmla="*/ 149 h 149"/>
                  <a:gd name="T32" fmla="*/ 67 w 79"/>
                  <a:gd name="T33" fmla="*/ 138 h 149"/>
                  <a:gd name="T34" fmla="*/ 79 w 79"/>
                  <a:gd name="T35" fmla="*/ 115 h 149"/>
                  <a:gd name="T36" fmla="*/ 78 w 79"/>
                  <a:gd name="T37" fmla="*/ 93 h 149"/>
                  <a:gd name="T38" fmla="*/ 70 w 79"/>
                  <a:gd name="T39" fmla="*/ 68 h 149"/>
                  <a:gd name="T40" fmla="*/ 69 w 79"/>
                  <a:gd name="T41" fmla="*/ 47 h 14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9"/>
                  <a:gd name="T64" fmla="*/ 0 h 149"/>
                  <a:gd name="T65" fmla="*/ 79 w 79"/>
                  <a:gd name="T66" fmla="*/ 149 h 14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9" h="149">
                    <a:moveTo>
                      <a:pt x="69" y="47"/>
                    </a:moveTo>
                    <a:lnTo>
                      <a:pt x="60" y="18"/>
                    </a:lnTo>
                    <a:lnTo>
                      <a:pt x="52" y="5"/>
                    </a:lnTo>
                    <a:lnTo>
                      <a:pt x="32" y="0"/>
                    </a:lnTo>
                    <a:lnTo>
                      <a:pt x="13" y="2"/>
                    </a:lnTo>
                    <a:lnTo>
                      <a:pt x="4" y="16"/>
                    </a:lnTo>
                    <a:lnTo>
                      <a:pt x="7" y="35"/>
                    </a:lnTo>
                    <a:lnTo>
                      <a:pt x="10" y="63"/>
                    </a:lnTo>
                    <a:lnTo>
                      <a:pt x="10" y="90"/>
                    </a:lnTo>
                    <a:lnTo>
                      <a:pt x="4" y="112"/>
                    </a:lnTo>
                    <a:lnTo>
                      <a:pt x="0" y="126"/>
                    </a:lnTo>
                    <a:lnTo>
                      <a:pt x="3" y="136"/>
                    </a:lnTo>
                    <a:lnTo>
                      <a:pt x="13" y="142"/>
                    </a:lnTo>
                    <a:lnTo>
                      <a:pt x="23" y="147"/>
                    </a:lnTo>
                    <a:lnTo>
                      <a:pt x="35" y="149"/>
                    </a:lnTo>
                    <a:lnTo>
                      <a:pt x="50" y="149"/>
                    </a:lnTo>
                    <a:lnTo>
                      <a:pt x="67" y="138"/>
                    </a:lnTo>
                    <a:lnTo>
                      <a:pt x="79" y="115"/>
                    </a:lnTo>
                    <a:lnTo>
                      <a:pt x="78" y="93"/>
                    </a:lnTo>
                    <a:lnTo>
                      <a:pt x="70" y="68"/>
                    </a:lnTo>
                    <a:lnTo>
                      <a:pt x="69" y="4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67" name="Freeform 201"/>
              <p:cNvSpPr>
                <a:spLocks/>
              </p:cNvSpPr>
              <p:nvPr/>
            </p:nvSpPr>
            <p:spPr bwMode="auto">
              <a:xfrm>
                <a:off x="1505" y="2007"/>
                <a:ext cx="60" cy="216"/>
              </a:xfrm>
              <a:custGeom>
                <a:avLst/>
                <a:gdLst>
                  <a:gd name="T0" fmla="*/ 56 w 60"/>
                  <a:gd name="T1" fmla="*/ 3 h 216"/>
                  <a:gd name="T2" fmla="*/ 41 w 60"/>
                  <a:gd name="T3" fmla="*/ 0 h 216"/>
                  <a:gd name="T4" fmla="*/ 32 w 60"/>
                  <a:gd name="T5" fmla="*/ 3 h 216"/>
                  <a:gd name="T6" fmla="*/ 29 w 60"/>
                  <a:gd name="T7" fmla="*/ 15 h 216"/>
                  <a:gd name="T8" fmla="*/ 32 w 60"/>
                  <a:gd name="T9" fmla="*/ 76 h 216"/>
                  <a:gd name="T10" fmla="*/ 32 w 60"/>
                  <a:gd name="T11" fmla="*/ 91 h 216"/>
                  <a:gd name="T12" fmla="*/ 26 w 60"/>
                  <a:gd name="T13" fmla="*/ 118 h 216"/>
                  <a:gd name="T14" fmla="*/ 25 w 60"/>
                  <a:gd name="T15" fmla="*/ 150 h 216"/>
                  <a:gd name="T16" fmla="*/ 29 w 60"/>
                  <a:gd name="T17" fmla="*/ 165 h 216"/>
                  <a:gd name="T18" fmla="*/ 25 w 60"/>
                  <a:gd name="T19" fmla="*/ 175 h 216"/>
                  <a:gd name="T20" fmla="*/ 6 w 60"/>
                  <a:gd name="T21" fmla="*/ 187 h 216"/>
                  <a:gd name="T22" fmla="*/ 0 w 60"/>
                  <a:gd name="T23" fmla="*/ 205 h 216"/>
                  <a:gd name="T24" fmla="*/ 0 w 60"/>
                  <a:gd name="T25" fmla="*/ 211 h 216"/>
                  <a:gd name="T26" fmla="*/ 15 w 60"/>
                  <a:gd name="T27" fmla="*/ 216 h 216"/>
                  <a:gd name="T28" fmla="*/ 19 w 60"/>
                  <a:gd name="T29" fmla="*/ 213 h 216"/>
                  <a:gd name="T30" fmla="*/ 20 w 60"/>
                  <a:gd name="T31" fmla="*/ 203 h 216"/>
                  <a:gd name="T32" fmla="*/ 25 w 60"/>
                  <a:gd name="T33" fmla="*/ 188 h 216"/>
                  <a:gd name="T34" fmla="*/ 31 w 60"/>
                  <a:gd name="T35" fmla="*/ 182 h 216"/>
                  <a:gd name="T36" fmla="*/ 39 w 60"/>
                  <a:gd name="T37" fmla="*/ 177 h 216"/>
                  <a:gd name="T38" fmla="*/ 45 w 60"/>
                  <a:gd name="T39" fmla="*/ 172 h 216"/>
                  <a:gd name="T40" fmla="*/ 47 w 60"/>
                  <a:gd name="T41" fmla="*/ 167 h 216"/>
                  <a:gd name="T42" fmla="*/ 42 w 60"/>
                  <a:gd name="T43" fmla="*/ 162 h 216"/>
                  <a:gd name="T44" fmla="*/ 39 w 60"/>
                  <a:gd name="T45" fmla="*/ 158 h 216"/>
                  <a:gd name="T46" fmla="*/ 35 w 60"/>
                  <a:gd name="T47" fmla="*/ 146 h 216"/>
                  <a:gd name="T48" fmla="*/ 39 w 60"/>
                  <a:gd name="T49" fmla="*/ 117 h 216"/>
                  <a:gd name="T50" fmla="*/ 47 w 60"/>
                  <a:gd name="T51" fmla="*/ 83 h 216"/>
                  <a:gd name="T52" fmla="*/ 56 w 60"/>
                  <a:gd name="T53" fmla="*/ 58 h 216"/>
                  <a:gd name="T54" fmla="*/ 60 w 60"/>
                  <a:gd name="T55" fmla="*/ 26 h 216"/>
                  <a:gd name="T56" fmla="*/ 56 w 60"/>
                  <a:gd name="T57" fmla="*/ 3 h 21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0"/>
                  <a:gd name="T88" fmla="*/ 0 h 216"/>
                  <a:gd name="T89" fmla="*/ 60 w 60"/>
                  <a:gd name="T90" fmla="*/ 216 h 21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0" h="216">
                    <a:moveTo>
                      <a:pt x="56" y="3"/>
                    </a:moveTo>
                    <a:lnTo>
                      <a:pt x="41" y="0"/>
                    </a:lnTo>
                    <a:lnTo>
                      <a:pt x="32" y="3"/>
                    </a:lnTo>
                    <a:lnTo>
                      <a:pt x="29" y="15"/>
                    </a:lnTo>
                    <a:lnTo>
                      <a:pt x="32" y="76"/>
                    </a:lnTo>
                    <a:lnTo>
                      <a:pt x="32" y="91"/>
                    </a:lnTo>
                    <a:lnTo>
                      <a:pt x="26" y="118"/>
                    </a:lnTo>
                    <a:lnTo>
                      <a:pt x="25" y="150"/>
                    </a:lnTo>
                    <a:lnTo>
                      <a:pt x="29" y="165"/>
                    </a:lnTo>
                    <a:lnTo>
                      <a:pt x="25" y="175"/>
                    </a:lnTo>
                    <a:lnTo>
                      <a:pt x="6" y="187"/>
                    </a:lnTo>
                    <a:lnTo>
                      <a:pt x="0" y="205"/>
                    </a:lnTo>
                    <a:lnTo>
                      <a:pt x="0" y="211"/>
                    </a:lnTo>
                    <a:lnTo>
                      <a:pt x="15" y="216"/>
                    </a:lnTo>
                    <a:lnTo>
                      <a:pt x="19" y="213"/>
                    </a:lnTo>
                    <a:lnTo>
                      <a:pt x="20" y="203"/>
                    </a:lnTo>
                    <a:lnTo>
                      <a:pt x="25" y="188"/>
                    </a:lnTo>
                    <a:lnTo>
                      <a:pt x="31" y="182"/>
                    </a:lnTo>
                    <a:lnTo>
                      <a:pt x="39" y="177"/>
                    </a:lnTo>
                    <a:lnTo>
                      <a:pt x="45" y="172"/>
                    </a:lnTo>
                    <a:lnTo>
                      <a:pt x="47" y="167"/>
                    </a:lnTo>
                    <a:lnTo>
                      <a:pt x="42" y="162"/>
                    </a:lnTo>
                    <a:lnTo>
                      <a:pt x="39" y="158"/>
                    </a:lnTo>
                    <a:lnTo>
                      <a:pt x="35" y="146"/>
                    </a:lnTo>
                    <a:lnTo>
                      <a:pt x="39" y="117"/>
                    </a:lnTo>
                    <a:lnTo>
                      <a:pt x="47" y="83"/>
                    </a:lnTo>
                    <a:lnTo>
                      <a:pt x="56" y="58"/>
                    </a:lnTo>
                    <a:lnTo>
                      <a:pt x="60" y="26"/>
                    </a:lnTo>
                    <a:lnTo>
                      <a:pt x="56"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68" name="Freeform 202"/>
              <p:cNvSpPr>
                <a:spLocks/>
              </p:cNvSpPr>
              <p:nvPr/>
            </p:nvSpPr>
            <p:spPr bwMode="auto">
              <a:xfrm>
                <a:off x="1569" y="2007"/>
                <a:ext cx="100" cy="182"/>
              </a:xfrm>
              <a:custGeom>
                <a:avLst/>
                <a:gdLst>
                  <a:gd name="T0" fmla="*/ 33 w 100"/>
                  <a:gd name="T1" fmla="*/ 26 h 182"/>
                  <a:gd name="T2" fmla="*/ 30 w 100"/>
                  <a:gd name="T3" fmla="*/ 8 h 182"/>
                  <a:gd name="T4" fmla="*/ 18 w 100"/>
                  <a:gd name="T5" fmla="*/ 0 h 182"/>
                  <a:gd name="T6" fmla="*/ 1 w 100"/>
                  <a:gd name="T7" fmla="*/ 1 h 182"/>
                  <a:gd name="T8" fmla="*/ 0 w 100"/>
                  <a:gd name="T9" fmla="*/ 8 h 182"/>
                  <a:gd name="T10" fmla="*/ 1 w 100"/>
                  <a:gd name="T11" fmla="*/ 25 h 182"/>
                  <a:gd name="T12" fmla="*/ 10 w 100"/>
                  <a:gd name="T13" fmla="*/ 52 h 182"/>
                  <a:gd name="T14" fmla="*/ 17 w 100"/>
                  <a:gd name="T15" fmla="*/ 71 h 182"/>
                  <a:gd name="T16" fmla="*/ 25 w 100"/>
                  <a:gd name="T17" fmla="*/ 97 h 182"/>
                  <a:gd name="T18" fmla="*/ 27 w 100"/>
                  <a:gd name="T19" fmla="*/ 118 h 182"/>
                  <a:gd name="T20" fmla="*/ 27 w 100"/>
                  <a:gd name="T21" fmla="*/ 137 h 182"/>
                  <a:gd name="T22" fmla="*/ 23 w 100"/>
                  <a:gd name="T23" fmla="*/ 150 h 182"/>
                  <a:gd name="T24" fmla="*/ 20 w 100"/>
                  <a:gd name="T25" fmla="*/ 156 h 182"/>
                  <a:gd name="T26" fmla="*/ 20 w 100"/>
                  <a:gd name="T27" fmla="*/ 160 h 182"/>
                  <a:gd name="T28" fmla="*/ 25 w 100"/>
                  <a:gd name="T29" fmla="*/ 166 h 182"/>
                  <a:gd name="T30" fmla="*/ 35 w 100"/>
                  <a:gd name="T31" fmla="*/ 168 h 182"/>
                  <a:gd name="T32" fmla="*/ 48 w 100"/>
                  <a:gd name="T33" fmla="*/ 168 h 182"/>
                  <a:gd name="T34" fmla="*/ 73 w 100"/>
                  <a:gd name="T35" fmla="*/ 175 h 182"/>
                  <a:gd name="T36" fmla="*/ 83 w 100"/>
                  <a:gd name="T37" fmla="*/ 182 h 182"/>
                  <a:gd name="T38" fmla="*/ 93 w 100"/>
                  <a:gd name="T39" fmla="*/ 177 h 182"/>
                  <a:gd name="T40" fmla="*/ 100 w 100"/>
                  <a:gd name="T41" fmla="*/ 166 h 182"/>
                  <a:gd name="T42" fmla="*/ 93 w 100"/>
                  <a:gd name="T43" fmla="*/ 162 h 182"/>
                  <a:gd name="T44" fmla="*/ 72 w 100"/>
                  <a:gd name="T45" fmla="*/ 160 h 182"/>
                  <a:gd name="T46" fmla="*/ 47 w 100"/>
                  <a:gd name="T47" fmla="*/ 160 h 182"/>
                  <a:gd name="T48" fmla="*/ 36 w 100"/>
                  <a:gd name="T49" fmla="*/ 158 h 182"/>
                  <a:gd name="T50" fmla="*/ 35 w 100"/>
                  <a:gd name="T51" fmla="*/ 151 h 182"/>
                  <a:gd name="T52" fmla="*/ 36 w 100"/>
                  <a:gd name="T53" fmla="*/ 138 h 182"/>
                  <a:gd name="T54" fmla="*/ 37 w 100"/>
                  <a:gd name="T55" fmla="*/ 118 h 182"/>
                  <a:gd name="T56" fmla="*/ 36 w 100"/>
                  <a:gd name="T57" fmla="*/ 95 h 182"/>
                  <a:gd name="T58" fmla="*/ 31 w 100"/>
                  <a:gd name="T59" fmla="*/ 62 h 182"/>
                  <a:gd name="T60" fmla="*/ 33 w 100"/>
                  <a:gd name="T61" fmla="*/ 35 h 182"/>
                  <a:gd name="T62" fmla="*/ 33 w 100"/>
                  <a:gd name="T63" fmla="*/ 26 h 18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0"/>
                  <a:gd name="T97" fmla="*/ 0 h 182"/>
                  <a:gd name="T98" fmla="*/ 100 w 100"/>
                  <a:gd name="T99" fmla="*/ 182 h 18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0" h="182">
                    <a:moveTo>
                      <a:pt x="33" y="26"/>
                    </a:moveTo>
                    <a:lnTo>
                      <a:pt x="30" y="8"/>
                    </a:lnTo>
                    <a:lnTo>
                      <a:pt x="18" y="0"/>
                    </a:lnTo>
                    <a:lnTo>
                      <a:pt x="1" y="1"/>
                    </a:lnTo>
                    <a:lnTo>
                      <a:pt x="0" y="8"/>
                    </a:lnTo>
                    <a:lnTo>
                      <a:pt x="1" y="25"/>
                    </a:lnTo>
                    <a:lnTo>
                      <a:pt x="10" y="52"/>
                    </a:lnTo>
                    <a:lnTo>
                      <a:pt x="17" y="71"/>
                    </a:lnTo>
                    <a:lnTo>
                      <a:pt x="25" y="97"/>
                    </a:lnTo>
                    <a:lnTo>
                      <a:pt x="27" y="118"/>
                    </a:lnTo>
                    <a:lnTo>
                      <a:pt x="27" y="137"/>
                    </a:lnTo>
                    <a:lnTo>
                      <a:pt x="23" y="150"/>
                    </a:lnTo>
                    <a:lnTo>
                      <a:pt x="20" y="156"/>
                    </a:lnTo>
                    <a:lnTo>
                      <a:pt x="20" y="160"/>
                    </a:lnTo>
                    <a:lnTo>
                      <a:pt x="25" y="166"/>
                    </a:lnTo>
                    <a:lnTo>
                      <a:pt x="35" y="168"/>
                    </a:lnTo>
                    <a:lnTo>
                      <a:pt x="48" y="168"/>
                    </a:lnTo>
                    <a:lnTo>
                      <a:pt x="73" y="175"/>
                    </a:lnTo>
                    <a:lnTo>
                      <a:pt x="83" y="182"/>
                    </a:lnTo>
                    <a:lnTo>
                      <a:pt x="93" y="177"/>
                    </a:lnTo>
                    <a:lnTo>
                      <a:pt x="100" y="166"/>
                    </a:lnTo>
                    <a:lnTo>
                      <a:pt x="93" y="162"/>
                    </a:lnTo>
                    <a:lnTo>
                      <a:pt x="72" y="160"/>
                    </a:lnTo>
                    <a:lnTo>
                      <a:pt x="47" y="160"/>
                    </a:lnTo>
                    <a:lnTo>
                      <a:pt x="36" y="158"/>
                    </a:lnTo>
                    <a:lnTo>
                      <a:pt x="35" y="151"/>
                    </a:lnTo>
                    <a:lnTo>
                      <a:pt x="36" y="138"/>
                    </a:lnTo>
                    <a:lnTo>
                      <a:pt x="37" y="118"/>
                    </a:lnTo>
                    <a:lnTo>
                      <a:pt x="36" y="95"/>
                    </a:lnTo>
                    <a:lnTo>
                      <a:pt x="31" y="62"/>
                    </a:lnTo>
                    <a:lnTo>
                      <a:pt x="33" y="35"/>
                    </a:lnTo>
                    <a:lnTo>
                      <a:pt x="33" y="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grpSp>
      </p:grpSp>
      <p:pic>
        <p:nvPicPr>
          <p:cNvPr id="8" name="Audio 7">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22"/>
          <a:stretch>
            <a:fillRect/>
          </a:stretch>
        </p:blipFill>
        <p:spPr>
          <a:xfrm>
            <a:off x="8318500" y="4318000"/>
            <a:ext cx="609600" cy="609600"/>
          </a:xfrm>
          <a:prstGeom prst="rect">
            <a:avLst/>
          </a:prstGeom>
        </p:spPr>
      </p:pic>
    </p:spTree>
    <p:custDataLst>
      <p:tags r:id="rId2"/>
    </p:custDataLst>
    <p:extLst>
      <p:ext uri="{BB962C8B-B14F-4D97-AF65-F5344CB8AC3E}">
        <p14:creationId xmlns:p14="http://schemas.microsoft.com/office/powerpoint/2010/main" val="3308050749"/>
      </p:ext>
    </p:extLst>
  </p:cSld>
  <p:clrMapOvr>
    <a:masterClrMapping/>
  </p:clrMapOvr>
  <mc:AlternateContent xmlns:mc="http://schemas.openxmlformats.org/markup-compatibility/2006" xmlns:p14="http://schemas.microsoft.com/office/powerpoint/2010/main">
    <mc:Choice Requires="p14">
      <p:transition spd="slow" p14:dur="2000" advTm="19681"/>
    </mc:Choice>
    <mc:Fallback xmlns="">
      <p:transition spd="slow" advTm="196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sv-SE" sz="2700" dirty="0" smtClean="0"/>
              <a:t>Questions to answer </a:t>
            </a:r>
            <a:endParaRPr lang="sv-SE" sz="2700" dirty="0"/>
          </a:p>
        </p:txBody>
      </p:sp>
      <p:sp>
        <p:nvSpPr>
          <p:cNvPr id="3" name="Content Placeholder 2"/>
          <p:cNvSpPr>
            <a:spLocks noGrp="1"/>
          </p:cNvSpPr>
          <p:nvPr>
            <p:ph idx="1"/>
          </p:nvPr>
        </p:nvSpPr>
        <p:spPr>
          <a:xfrm>
            <a:off x="792000" y="1275533"/>
            <a:ext cx="6411246" cy="3324991"/>
          </a:xfrm>
        </p:spPr>
        <p:txBody>
          <a:bodyPr>
            <a:normAutofit/>
          </a:bodyPr>
          <a:lstStyle/>
          <a:p>
            <a:r>
              <a:rPr lang="sv-SE" sz="1800" dirty="0" smtClean="0"/>
              <a:t>What is a concept?</a:t>
            </a:r>
          </a:p>
          <a:p>
            <a:r>
              <a:rPr lang="sv-SE" sz="1800" dirty="0" smtClean="0"/>
              <a:t>What is a conceptual model?</a:t>
            </a:r>
          </a:p>
          <a:p>
            <a:r>
              <a:rPr lang="sv-SE" sz="1800" dirty="0"/>
              <a:t>Why do we create conceptual models?</a:t>
            </a:r>
          </a:p>
          <a:p>
            <a:r>
              <a:rPr lang="sv-SE" sz="1800" dirty="0" smtClean="0"/>
              <a:t>What </a:t>
            </a:r>
            <a:r>
              <a:rPr lang="sv-SE" sz="1800" dirty="0"/>
              <a:t>is classification and </a:t>
            </a:r>
            <a:r>
              <a:rPr lang="sv-SE" sz="1800" dirty="0" smtClean="0"/>
              <a:t>generalization? </a:t>
            </a:r>
            <a:endParaRPr lang="sv-SE" sz="1800" dirty="0"/>
          </a:p>
          <a:p>
            <a:pPr marL="0" indent="0">
              <a:buNone/>
            </a:pPr>
            <a:endParaRPr lang="sv-SE" sz="1400"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2289867570"/>
      </p:ext>
    </p:extLst>
  </p:cSld>
  <p:clrMapOvr>
    <a:masterClrMapping/>
  </p:clrMapOvr>
  <mc:AlternateContent xmlns:mc="http://schemas.openxmlformats.org/markup-compatibility/2006" xmlns:p14="http://schemas.microsoft.com/office/powerpoint/2010/main">
    <mc:Choice Requires="p14">
      <p:transition spd="slow" p14:dur="2000" advTm="25269"/>
    </mc:Choice>
    <mc:Fallback xmlns="">
      <p:transition spd="slow" advTm="252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63" name="Oval 262"/>
          <p:cNvSpPr/>
          <p:nvPr/>
        </p:nvSpPr>
        <p:spPr>
          <a:xfrm>
            <a:off x="1266825" y="3745080"/>
            <a:ext cx="1994297" cy="1037259"/>
          </a:xfrm>
          <a:prstGeom prst="ellipse">
            <a:avLst/>
          </a:prstGeom>
          <a:ln/>
        </p:spPr>
        <p:style>
          <a:lnRef idx="2">
            <a:schemeClr val="dk1"/>
          </a:lnRef>
          <a:fillRef idx="1">
            <a:schemeClr val="lt1"/>
          </a:fillRef>
          <a:effectRef idx="0">
            <a:schemeClr val="dk1"/>
          </a:effectRef>
          <a:fontRef idx="minor">
            <a:schemeClr val="dk1"/>
          </a:fontRef>
        </p:style>
        <p:txBody>
          <a:bodyPr rtlCol="0" anchor="ctr"/>
          <a:lstStyle/>
          <a:p>
            <a:pPr algn="ctr"/>
            <a:endParaRPr lang="sv-SE" dirty="0"/>
          </a:p>
        </p:txBody>
      </p:sp>
      <p:sp>
        <p:nvSpPr>
          <p:cNvPr id="262" name="Oval 261"/>
          <p:cNvSpPr/>
          <p:nvPr/>
        </p:nvSpPr>
        <p:spPr>
          <a:xfrm>
            <a:off x="1298631" y="1178720"/>
            <a:ext cx="1852018" cy="1342520"/>
          </a:xfrm>
          <a:prstGeom prst="ellipse">
            <a:avLst/>
          </a:prstGeom>
          <a:ln/>
        </p:spPr>
        <p:style>
          <a:lnRef idx="2">
            <a:schemeClr val="dk1"/>
          </a:lnRef>
          <a:fillRef idx="1">
            <a:schemeClr val="lt1"/>
          </a:fillRef>
          <a:effectRef idx="0">
            <a:schemeClr val="dk1"/>
          </a:effectRef>
          <a:fontRef idx="minor">
            <a:schemeClr val="dk1"/>
          </a:fontRef>
        </p:style>
        <p:txBody>
          <a:bodyPr rtlCol="0" anchor="ctr"/>
          <a:lstStyle/>
          <a:p>
            <a:pPr algn="ctr"/>
            <a:endParaRPr lang="sv-SE" dirty="0"/>
          </a:p>
        </p:txBody>
      </p:sp>
      <p:sp>
        <p:nvSpPr>
          <p:cNvPr id="2059" name="Slide Number Placeholder 6"/>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050" i="1">
                <a:solidFill>
                  <a:schemeClr val="tx1"/>
                </a:solidFill>
                <a:latin typeface="Arial" panose="020B0604020202020204" pitchFamily="34" charset="0"/>
              </a:defRPr>
            </a:lvl1pPr>
            <a:lvl2pPr marL="557213" indent="-214313" eaLnBrk="0" hangingPunct="0">
              <a:defRPr sz="1050" i="1">
                <a:solidFill>
                  <a:schemeClr val="tx1"/>
                </a:solidFill>
                <a:latin typeface="Arial" panose="020B0604020202020204" pitchFamily="34" charset="0"/>
              </a:defRPr>
            </a:lvl2pPr>
            <a:lvl3pPr marL="857250" indent="-171450" eaLnBrk="0" hangingPunct="0">
              <a:defRPr sz="1050" i="1">
                <a:solidFill>
                  <a:schemeClr val="tx1"/>
                </a:solidFill>
                <a:latin typeface="Arial" panose="020B0604020202020204" pitchFamily="34" charset="0"/>
              </a:defRPr>
            </a:lvl3pPr>
            <a:lvl4pPr marL="1200150" indent="-171450" eaLnBrk="0" hangingPunct="0">
              <a:defRPr sz="1050" i="1">
                <a:solidFill>
                  <a:schemeClr val="tx1"/>
                </a:solidFill>
                <a:latin typeface="Arial" panose="020B0604020202020204" pitchFamily="34" charset="0"/>
              </a:defRPr>
            </a:lvl4pPr>
            <a:lvl5pPr marL="1543050" indent="-171450" eaLnBrk="0" hangingPunct="0">
              <a:defRPr sz="1050" i="1">
                <a:solidFill>
                  <a:schemeClr val="tx1"/>
                </a:solidFill>
                <a:latin typeface="Arial" panose="020B0604020202020204" pitchFamily="34" charset="0"/>
              </a:defRPr>
            </a:lvl5pPr>
            <a:lvl6pPr marL="1885950" indent="-171450" eaLnBrk="0" fontAlgn="base" hangingPunct="0">
              <a:spcBef>
                <a:spcPct val="0"/>
              </a:spcBef>
              <a:spcAft>
                <a:spcPct val="0"/>
              </a:spcAft>
              <a:defRPr sz="1050" i="1">
                <a:solidFill>
                  <a:schemeClr val="tx1"/>
                </a:solidFill>
                <a:latin typeface="Arial" panose="020B0604020202020204" pitchFamily="34" charset="0"/>
              </a:defRPr>
            </a:lvl6pPr>
            <a:lvl7pPr marL="2228850" indent="-171450" eaLnBrk="0" fontAlgn="base" hangingPunct="0">
              <a:spcBef>
                <a:spcPct val="0"/>
              </a:spcBef>
              <a:spcAft>
                <a:spcPct val="0"/>
              </a:spcAft>
              <a:defRPr sz="1050" i="1">
                <a:solidFill>
                  <a:schemeClr val="tx1"/>
                </a:solidFill>
                <a:latin typeface="Arial" panose="020B0604020202020204" pitchFamily="34" charset="0"/>
              </a:defRPr>
            </a:lvl7pPr>
            <a:lvl8pPr marL="2571750" indent="-171450" eaLnBrk="0" fontAlgn="base" hangingPunct="0">
              <a:spcBef>
                <a:spcPct val="0"/>
              </a:spcBef>
              <a:spcAft>
                <a:spcPct val="0"/>
              </a:spcAft>
              <a:defRPr sz="1050" i="1">
                <a:solidFill>
                  <a:schemeClr val="tx1"/>
                </a:solidFill>
                <a:latin typeface="Arial" panose="020B0604020202020204" pitchFamily="34" charset="0"/>
              </a:defRPr>
            </a:lvl8pPr>
            <a:lvl9pPr marL="2914650" indent="-171450" eaLnBrk="0" fontAlgn="base" hangingPunct="0">
              <a:spcBef>
                <a:spcPct val="0"/>
              </a:spcBef>
              <a:spcAft>
                <a:spcPct val="0"/>
              </a:spcAft>
              <a:defRPr sz="1050" i="1">
                <a:solidFill>
                  <a:schemeClr val="tx1"/>
                </a:solidFill>
                <a:latin typeface="Arial" panose="020B0604020202020204" pitchFamily="34" charset="0"/>
              </a:defRPr>
            </a:lvl9pPr>
          </a:lstStyle>
          <a:p>
            <a:pPr eaLnBrk="1" hangingPunct="1"/>
            <a:fld id="{5B4BA0C9-5942-499A-860C-5A7146411296}" type="slidenum">
              <a:rPr lang="sv-SE" altLang="sv-SE" sz="750" i="0"/>
              <a:pPr eaLnBrk="1" hangingPunct="1"/>
              <a:t>5</a:t>
            </a:fld>
            <a:endParaRPr lang="sv-SE" altLang="sv-SE" sz="750" i="0"/>
          </a:p>
        </p:txBody>
      </p:sp>
      <p:sp>
        <p:nvSpPr>
          <p:cNvPr id="2060" name="Rectangle 2"/>
          <p:cNvSpPr>
            <a:spLocks noGrp="1" noChangeArrowheads="1"/>
          </p:cNvSpPr>
          <p:nvPr>
            <p:ph type="title" sz="quarter"/>
          </p:nvPr>
        </p:nvSpPr>
        <p:spPr/>
        <p:txBody>
          <a:bodyPr/>
          <a:lstStyle/>
          <a:p>
            <a:pPr eaLnBrk="1" hangingPunct="1"/>
            <a:r>
              <a:rPr lang="sv-SE" altLang="sv-SE" dirty="0" smtClean="0"/>
              <a:t>Concepts (in Real </a:t>
            </a:r>
            <a:r>
              <a:rPr lang="sv-SE" altLang="sv-SE" dirty="0"/>
              <a:t>W</a:t>
            </a:r>
            <a:r>
              <a:rPr lang="sv-SE" altLang="sv-SE" dirty="0" smtClean="0"/>
              <a:t>orld)</a:t>
            </a:r>
          </a:p>
        </p:txBody>
      </p:sp>
      <p:sp>
        <p:nvSpPr>
          <p:cNvPr id="2061" name="Line 3"/>
          <p:cNvSpPr>
            <a:spLocks noChangeShapeType="1"/>
          </p:cNvSpPr>
          <p:nvPr/>
        </p:nvSpPr>
        <p:spPr bwMode="auto">
          <a:xfrm flipV="1">
            <a:off x="839391" y="3259931"/>
            <a:ext cx="6048375" cy="25004"/>
          </a:xfrm>
          <a:prstGeom prst="line">
            <a:avLst/>
          </a:prstGeom>
          <a:noFill/>
          <a:ln w="6350">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2062" name="Line 4"/>
          <p:cNvSpPr>
            <a:spLocks noChangeShapeType="1"/>
          </p:cNvSpPr>
          <p:nvPr/>
        </p:nvSpPr>
        <p:spPr bwMode="auto">
          <a:xfrm flipV="1">
            <a:off x="839391" y="2549129"/>
            <a:ext cx="6048375" cy="9525"/>
          </a:xfrm>
          <a:prstGeom prst="line">
            <a:avLst/>
          </a:prstGeom>
          <a:noFill/>
          <a:ln w="6350">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945194" name="Text Box 42"/>
          <p:cNvSpPr txBox="1">
            <a:spLocks noChangeArrowheads="1"/>
          </p:cNvSpPr>
          <p:nvPr/>
        </p:nvSpPr>
        <p:spPr bwMode="auto">
          <a:xfrm>
            <a:off x="4566047" y="3414712"/>
            <a:ext cx="1203722" cy="727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algn="r" eaLnBrk="1" hangingPunct="1"/>
            <a:r>
              <a:rPr lang="sv-SE" altLang="sv-SE" sz="825" b="1" i="0" dirty="0"/>
              <a:t>Interaction </a:t>
            </a:r>
          </a:p>
          <a:p>
            <a:pPr algn="r" eaLnBrk="1" hangingPunct="1"/>
            <a:r>
              <a:rPr lang="sv-SE" altLang="sv-SE" sz="825" b="1" i="0" dirty="0"/>
              <a:t>between software objekts  </a:t>
            </a:r>
          </a:p>
          <a:p>
            <a:pPr algn="r" eaLnBrk="1" hangingPunct="1"/>
            <a:r>
              <a:rPr lang="sv-SE" altLang="sv-SE" sz="825" i="0" dirty="0"/>
              <a:t>(in UML Sequence   diagram)</a:t>
            </a:r>
          </a:p>
        </p:txBody>
      </p:sp>
      <p:grpSp>
        <p:nvGrpSpPr>
          <p:cNvPr id="2064" name="Group 43"/>
          <p:cNvGrpSpPr>
            <a:grpSpLocks/>
          </p:cNvGrpSpPr>
          <p:nvPr/>
        </p:nvGrpSpPr>
        <p:grpSpPr bwMode="auto">
          <a:xfrm>
            <a:off x="5837635" y="3467100"/>
            <a:ext cx="919163" cy="396479"/>
            <a:chOff x="4648" y="3324"/>
            <a:chExt cx="772" cy="333"/>
          </a:xfrm>
        </p:grpSpPr>
        <p:grpSp>
          <p:nvGrpSpPr>
            <p:cNvPr id="2248" name="Group 44"/>
            <p:cNvGrpSpPr>
              <a:grpSpLocks/>
            </p:cNvGrpSpPr>
            <p:nvPr/>
          </p:nvGrpSpPr>
          <p:grpSpPr bwMode="auto">
            <a:xfrm>
              <a:off x="4732" y="3359"/>
              <a:ext cx="621" cy="298"/>
              <a:chOff x="4596" y="2089"/>
              <a:chExt cx="621" cy="298"/>
            </a:xfrm>
          </p:grpSpPr>
          <p:sp>
            <p:nvSpPr>
              <p:cNvPr id="2252" name="Line 45"/>
              <p:cNvSpPr>
                <a:spLocks noChangeShapeType="1"/>
              </p:cNvSpPr>
              <p:nvPr/>
            </p:nvSpPr>
            <p:spPr bwMode="auto">
              <a:xfrm>
                <a:off x="4620" y="2115"/>
                <a:ext cx="0" cy="27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2253" name="Line 46"/>
              <p:cNvSpPr>
                <a:spLocks noChangeShapeType="1"/>
              </p:cNvSpPr>
              <p:nvPr/>
            </p:nvSpPr>
            <p:spPr bwMode="auto">
              <a:xfrm>
                <a:off x="5193" y="2115"/>
                <a:ext cx="0" cy="27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2254" name="Line 47"/>
              <p:cNvSpPr>
                <a:spLocks noChangeShapeType="1"/>
              </p:cNvSpPr>
              <p:nvPr/>
            </p:nvSpPr>
            <p:spPr bwMode="auto">
              <a:xfrm>
                <a:off x="4921" y="2115"/>
                <a:ext cx="0" cy="27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2255" name="Rectangle 48"/>
              <p:cNvSpPr>
                <a:spLocks noChangeArrowheads="1"/>
              </p:cNvSpPr>
              <p:nvPr/>
            </p:nvSpPr>
            <p:spPr bwMode="auto">
              <a:xfrm>
                <a:off x="4596" y="2089"/>
                <a:ext cx="45" cy="136"/>
              </a:xfrm>
              <a:prstGeom prst="rect">
                <a:avLst/>
              </a:prstGeom>
              <a:solidFill>
                <a:schemeClr val="bg1"/>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256" name="Rectangle 49"/>
              <p:cNvSpPr>
                <a:spLocks noChangeArrowheads="1"/>
              </p:cNvSpPr>
              <p:nvPr/>
            </p:nvSpPr>
            <p:spPr bwMode="auto">
              <a:xfrm>
                <a:off x="4892" y="2225"/>
                <a:ext cx="45" cy="136"/>
              </a:xfrm>
              <a:prstGeom prst="rect">
                <a:avLst/>
              </a:prstGeom>
              <a:solidFill>
                <a:schemeClr val="bg1"/>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257" name="Line 50"/>
              <p:cNvSpPr>
                <a:spLocks noChangeShapeType="1"/>
              </p:cNvSpPr>
              <p:nvPr/>
            </p:nvSpPr>
            <p:spPr bwMode="auto">
              <a:xfrm>
                <a:off x="4641" y="2221"/>
                <a:ext cx="272"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sv-SE" sz="1350"/>
              </a:p>
            </p:txBody>
          </p:sp>
          <p:sp>
            <p:nvSpPr>
              <p:cNvPr id="2258" name="Line 51"/>
              <p:cNvSpPr>
                <a:spLocks noChangeShapeType="1"/>
              </p:cNvSpPr>
              <p:nvPr/>
            </p:nvSpPr>
            <p:spPr bwMode="auto">
              <a:xfrm>
                <a:off x="4945" y="2357"/>
                <a:ext cx="272"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sv-SE" sz="1350"/>
              </a:p>
            </p:txBody>
          </p:sp>
        </p:grpSp>
        <p:sp>
          <p:nvSpPr>
            <p:cNvPr id="2249" name="Rectangle 52"/>
            <p:cNvSpPr>
              <a:spLocks noChangeArrowheads="1"/>
            </p:cNvSpPr>
            <p:nvPr/>
          </p:nvSpPr>
          <p:spPr bwMode="auto">
            <a:xfrm>
              <a:off x="4648" y="3324"/>
              <a:ext cx="182" cy="45"/>
            </a:xfrm>
            <a:prstGeom prst="rect">
              <a:avLst/>
            </a:prstGeom>
            <a:solidFill>
              <a:schemeClr val="bg1"/>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250" name="Rectangle 53"/>
            <p:cNvSpPr>
              <a:spLocks noChangeArrowheads="1"/>
            </p:cNvSpPr>
            <p:nvPr/>
          </p:nvSpPr>
          <p:spPr bwMode="auto">
            <a:xfrm>
              <a:off x="4966" y="3340"/>
              <a:ext cx="182" cy="45"/>
            </a:xfrm>
            <a:prstGeom prst="rect">
              <a:avLst/>
            </a:prstGeom>
            <a:solidFill>
              <a:schemeClr val="bg1"/>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251" name="Rectangle 54"/>
            <p:cNvSpPr>
              <a:spLocks noChangeArrowheads="1"/>
            </p:cNvSpPr>
            <p:nvPr/>
          </p:nvSpPr>
          <p:spPr bwMode="auto">
            <a:xfrm>
              <a:off x="5238" y="3339"/>
              <a:ext cx="182" cy="45"/>
            </a:xfrm>
            <a:prstGeom prst="rect">
              <a:avLst/>
            </a:prstGeom>
            <a:solidFill>
              <a:schemeClr val="bg1"/>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grpSp>
      <p:grpSp>
        <p:nvGrpSpPr>
          <p:cNvPr id="2065" name="Group 65"/>
          <p:cNvGrpSpPr>
            <a:grpSpLocks/>
          </p:cNvGrpSpPr>
          <p:nvPr/>
        </p:nvGrpSpPr>
        <p:grpSpPr bwMode="auto">
          <a:xfrm>
            <a:off x="4919663" y="2765822"/>
            <a:ext cx="1026319" cy="270272"/>
            <a:chOff x="3923" y="2523"/>
            <a:chExt cx="862" cy="227"/>
          </a:xfrm>
        </p:grpSpPr>
        <p:sp>
          <p:nvSpPr>
            <p:cNvPr id="2236" name="Oval 66"/>
            <p:cNvSpPr>
              <a:spLocks noChangeArrowheads="1"/>
            </p:cNvSpPr>
            <p:nvPr/>
          </p:nvSpPr>
          <p:spPr bwMode="auto">
            <a:xfrm>
              <a:off x="4286" y="2523"/>
              <a:ext cx="181" cy="91"/>
            </a:xfrm>
            <a:prstGeom prst="ellipse">
              <a:avLst/>
            </a:prstGeom>
            <a:solidFill>
              <a:schemeClr val="bg1"/>
            </a:solidFill>
            <a:ln w="9525">
              <a:solidFill>
                <a:schemeClr val="tx1"/>
              </a:solidFill>
              <a:round/>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237" name="Oval 67"/>
            <p:cNvSpPr>
              <a:spLocks noChangeArrowheads="1"/>
            </p:cNvSpPr>
            <p:nvPr/>
          </p:nvSpPr>
          <p:spPr bwMode="auto">
            <a:xfrm>
              <a:off x="4604" y="2523"/>
              <a:ext cx="181" cy="91"/>
            </a:xfrm>
            <a:prstGeom prst="ellipse">
              <a:avLst/>
            </a:prstGeom>
            <a:solidFill>
              <a:schemeClr val="bg1"/>
            </a:solidFill>
            <a:ln w="9525">
              <a:solidFill>
                <a:schemeClr val="tx1"/>
              </a:solidFill>
              <a:round/>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238" name="Oval 68"/>
            <p:cNvSpPr>
              <a:spLocks noChangeArrowheads="1"/>
            </p:cNvSpPr>
            <p:nvPr/>
          </p:nvSpPr>
          <p:spPr bwMode="auto">
            <a:xfrm>
              <a:off x="4422" y="2659"/>
              <a:ext cx="181" cy="91"/>
            </a:xfrm>
            <a:prstGeom prst="ellipse">
              <a:avLst/>
            </a:prstGeom>
            <a:solidFill>
              <a:schemeClr val="bg1"/>
            </a:solidFill>
            <a:ln w="9525">
              <a:solidFill>
                <a:schemeClr val="tx1"/>
              </a:solidFill>
              <a:round/>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239" name="Line 69"/>
            <p:cNvSpPr>
              <a:spLocks noChangeShapeType="1"/>
            </p:cNvSpPr>
            <p:nvPr/>
          </p:nvSpPr>
          <p:spPr bwMode="auto">
            <a:xfrm flipH="1">
              <a:off x="4467" y="2569"/>
              <a:ext cx="136" cy="0"/>
            </a:xfrm>
            <a:prstGeom prst="line">
              <a:avLst/>
            </a:prstGeom>
            <a:noFill/>
            <a:ln w="9525">
              <a:solidFill>
                <a:schemeClr val="tx1"/>
              </a:solidFill>
              <a:prstDash val="dash"/>
              <a:round/>
              <a:headEnd/>
              <a:tailEnd type="triangle" w="med" len="med"/>
            </a:ln>
            <a:extLst>
              <a:ext uri="{909E8E84-426E-40DD-AFC4-6F175D3DCCD1}">
                <a14:hiddenFill xmlns:a14="http://schemas.microsoft.com/office/drawing/2010/main">
                  <a:noFill/>
                </a14:hiddenFill>
              </a:ext>
            </a:extLst>
          </p:spPr>
          <p:txBody>
            <a:bodyPr/>
            <a:lstStyle/>
            <a:p>
              <a:endParaRPr lang="sv-SE" sz="1350"/>
            </a:p>
          </p:txBody>
        </p:sp>
        <p:grpSp>
          <p:nvGrpSpPr>
            <p:cNvPr id="2240" name="Group 70"/>
            <p:cNvGrpSpPr>
              <a:grpSpLocks/>
            </p:cNvGrpSpPr>
            <p:nvPr/>
          </p:nvGrpSpPr>
          <p:grpSpPr bwMode="auto">
            <a:xfrm>
              <a:off x="3923" y="2524"/>
              <a:ext cx="151" cy="181"/>
              <a:chOff x="4634" y="3385"/>
              <a:chExt cx="226" cy="408"/>
            </a:xfrm>
          </p:grpSpPr>
          <p:sp>
            <p:nvSpPr>
              <p:cNvPr id="2243" name="Oval 71"/>
              <p:cNvSpPr>
                <a:spLocks noChangeArrowheads="1"/>
              </p:cNvSpPr>
              <p:nvPr/>
            </p:nvSpPr>
            <p:spPr bwMode="auto">
              <a:xfrm>
                <a:off x="4694" y="3385"/>
                <a:ext cx="90" cy="90"/>
              </a:xfrm>
              <a:prstGeom prst="ellipse">
                <a:avLst/>
              </a:prstGeom>
              <a:solidFill>
                <a:schemeClr val="bg1"/>
              </a:solidFill>
              <a:ln w="9525">
                <a:solidFill>
                  <a:schemeClr val="tx1"/>
                </a:solidFill>
                <a:round/>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244" name="Line 72"/>
              <p:cNvSpPr>
                <a:spLocks noChangeShapeType="1"/>
              </p:cNvSpPr>
              <p:nvPr/>
            </p:nvSpPr>
            <p:spPr bwMode="auto">
              <a:xfrm>
                <a:off x="4740" y="3475"/>
                <a:ext cx="0" cy="22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2245" name="Line 73"/>
              <p:cNvSpPr>
                <a:spLocks noChangeShapeType="1"/>
              </p:cNvSpPr>
              <p:nvPr/>
            </p:nvSpPr>
            <p:spPr bwMode="auto">
              <a:xfrm flipH="1">
                <a:off x="4649" y="3702"/>
                <a:ext cx="91" cy="9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2246" name="Line 74"/>
              <p:cNvSpPr>
                <a:spLocks noChangeShapeType="1"/>
              </p:cNvSpPr>
              <p:nvPr/>
            </p:nvSpPr>
            <p:spPr bwMode="auto">
              <a:xfrm>
                <a:off x="4740" y="3702"/>
                <a:ext cx="90" cy="9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2247" name="Line 75"/>
              <p:cNvSpPr>
                <a:spLocks noChangeShapeType="1"/>
              </p:cNvSpPr>
              <p:nvPr/>
            </p:nvSpPr>
            <p:spPr bwMode="auto">
              <a:xfrm>
                <a:off x="4634" y="3542"/>
                <a:ext cx="22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grpSp>
        <p:sp>
          <p:nvSpPr>
            <p:cNvPr id="2241" name="Line 76"/>
            <p:cNvSpPr>
              <a:spLocks noChangeShapeType="1"/>
            </p:cNvSpPr>
            <p:nvPr/>
          </p:nvSpPr>
          <p:spPr bwMode="auto">
            <a:xfrm flipV="1">
              <a:off x="4105" y="2569"/>
              <a:ext cx="181" cy="9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sv-SE" sz="1350"/>
            </a:p>
          </p:txBody>
        </p:sp>
        <p:sp>
          <p:nvSpPr>
            <p:cNvPr id="2242" name="Line 77"/>
            <p:cNvSpPr>
              <a:spLocks noChangeShapeType="1"/>
            </p:cNvSpPr>
            <p:nvPr/>
          </p:nvSpPr>
          <p:spPr bwMode="auto">
            <a:xfrm>
              <a:off x="4105" y="2659"/>
              <a:ext cx="317" cy="46"/>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sv-SE" sz="1350"/>
            </a:p>
          </p:txBody>
        </p:sp>
      </p:grpSp>
      <p:sp>
        <p:nvSpPr>
          <p:cNvPr id="2066" name="Text Box 78"/>
          <p:cNvSpPr txBox="1">
            <a:spLocks noChangeArrowheads="1"/>
          </p:cNvSpPr>
          <p:nvPr/>
        </p:nvSpPr>
        <p:spPr bwMode="auto">
          <a:xfrm>
            <a:off x="2513410" y="4697017"/>
            <a:ext cx="1026319" cy="219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r>
              <a:rPr lang="sv-SE" altLang="sv-SE" sz="825" b="1" i="0"/>
              <a:t>The real world </a:t>
            </a:r>
            <a:endParaRPr lang="en-US" altLang="sv-SE" sz="825" b="1" i="0"/>
          </a:p>
        </p:txBody>
      </p:sp>
      <p:sp>
        <p:nvSpPr>
          <p:cNvPr id="2067" name="Text Box 79"/>
          <p:cNvSpPr txBox="1">
            <a:spLocks noChangeArrowheads="1"/>
          </p:cNvSpPr>
          <p:nvPr/>
        </p:nvSpPr>
        <p:spPr bwMode="auto">
          <a:xfrm>
            <a:off x="3594498" y="4697017"/>
            <a:ext cx="1674019" cy="219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r>
              <a:rPr lang="sv-SE" altLang="sv-SE" sz="825" b="1" i="0"/>
              <a:t>Graphical models/diagram</a:t>
            </a:r>
            <a:endParaRPr lang="en-US" altLang="sv-SE" sz="825" b="1" i="0"/>
          </a:p>
        </p:txBody>
      </p:sp>
      <p:sp>
        <p:nvSpPr>
          <p:cNvPr id="945232" name="Text Box 80"/>
          <p:cNvSpPr txBox="1">
            <a:spLocks noChangeArrowheads="1"/>
          </p:cNvSpPr>
          <p:nvPr/>
        </p:nvSpPr>
        <p:spPr bwMode="auto">
          <a:xfrm>
            <a:off x="3486150" y="1512094"/>
            <a:ext cx="920354" cy="727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algn="r" eaLnBrk="1" hangingPunct="1"/>
            <a:r>
              <a:rPr lang="sv-SE" altLang="sv-SE" sz="825" b="1" i="0" dirty="0"/>
              <a:t>Domain model </a:t>
            </a:r>
            <a:r>
              <a:rPr lang="sv-SE" altLang="sv-SE" sz="825" i="0" dirty="0"/>
              <a:t>of business concepts</a:t>
            </a:r>
          </a:p>
          <a:p>
            <a:pPr algn="r" eaLnBrk="1" hangingPunct="1"/>
            <a:r>
              <a:rPr lang="sv-SE" altLang="sv-SE" sz="825" i="0" dirty="0"/>
              <a:t>(in UML Class diagram)</a:t>
            </a:r>
          </a:p>
        </p:txBody>
      </p:sp>
      <p:grpSp>
        <p:nvGrpSpPr>
          <p:cNvPr id="2069" name="Group 81"/>
          <p:cNvGrpSpPr>
            <a:grpSpLocks/>
          </p:cNvGrpSpPr>
          <p:nvPr/>
        </p:nvGrpSpPr>
        <p:grpSpPr bwMode="auto">
          <a:xfrm>
            <a:off x="4510088" y="1566862"/>
            <a:ext cx="647700" cy="377429"/>
            <a:chOff x="521" y="1071"/>
            <a:chExt cx="2223" cy="1361"/>
          </a:xfrm>
        </p:grpSpPr>
        <p:grpSp>
          <p:nvGrpSpPr>
            <p:cNvPr id="2217" name="Group 82"/>
            <p:cNvGrpSpPr>
              <a:grpSpLocks/>
            </p:cNvGrpSpPr>
            <p:nvPr/>
          </p:nvGrpSpPr>
          <p:grpSpPr bwMode="auto">
            <a:xfrm>
              <a:off x="521" y="1071"/>
              <a:ext cx="590" cy="576"/>
              <a:chOff x="2608" y="1888"/>
              <a:chExt cx="590" cy="576"/>
            </a:xfrm>
          </p:grpSpPr>
          <p:sp>
            <p:nvSpPr>
              <p:cNvPr id="2233" name="Rectangle 83"/>
              <p:cNvSpPr>
                <a:spLocks noChangeArrowheads="1"/>
              </p:cNvSpPr>
              <p:nvPr/>
            </p:nvSpPr>
            <p:spPr bwMode="auto">
              <a:xfrm>
                <a:off x="2608" y="1888"/>
                <a:ext cx="590" cy="576"/>
              </a:xfrm>
              <a:prstGeom prst="rect">
                <a:avLst/>
              </a:prstGeom>
              <a:solidFill>
                <a:srgbClr val="FFFF00"/>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234" name="Line 84"/>
              <p:cNvSpPr>
                <a:spLocks noChangeShapeType="1"/>
              </p:cNvSpPr>
              <p:nvPr/>
            </p:nvSpPr>
            <p:spPr bwMode="auto">
              <a:xfrm>
                <a:off x="2608" y="2069"/>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2235" name="Line 85"/>
              <p:cNvSpPr>
                <a:spLocks noChangeShapeType="1"/>
              </p:cNvSpPr>
              <p:nvPr/>
            </p:nvSpPr>
            <p:spPr bwMode="auto">
              <a:xfrm>
                <a:off x="2608" y="2296"/>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grpSp>
        <p:grpSp>
          <p:nvGrpSpPr>
            <p:cNvPr id="2218" name="Group 86"/>
            <p:cNvGrpSpPr>
              <a:grpSpLocks/>
            </p:cNvGrpSpPr>
            <p:nvPr/>
          </p:nvGrpSpPr>
          <p:grpSpPr bwMode="auto">
            <a:xfrm>
              <a:off x="1338" y="1071"/>
              <a:ext cx="590" cy="576"/>
              <a:chOff x="2608" y="1888"/>
              <a:chExt cx="590" cy="576"/>
            </a:xfrm>
          </p:grpSpPr>
          <p:sp>
            <p:nvSpPr>
              <p:cNvPr id="2230" name="Rectangle 87"/>
              <p:cNvSpPr>
                <a:spLocks noChangeArrowheads="1"/>
              </p:cNvSpPr>
              <p:nvPr/>
            </p:nvSpPr>
            <p:spPr bwMode="auto">
              <a:xfrm>
                <a:off x="2608" y="1888"/>
                <a:ext cx="590" cy="576"/>
              </a:xfrm>
              <a:prstGeom prst="rect">
                <a:avLst/>
              </a:prstGeom>
              <a:solidFill>
                <a:srgbClr val="FFFF00"/>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231" name="Line 88"/>
              <p:cNvSpPr>
                <a:spLocks noChangeShapeType="1"/>
              </p:cNvSpPr>
              <p:nvPr/>
            </p:nvSpPr>
            <p:spPr bwMode="auto">
              <a:xfrm>
                <a:off x="2608" y="2069"/>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2232" name="Line 89"/>
              <p:cNvSpPr>
                <a:spLocks noChangeShapeType="1"/>
              </p:cNvSpPr>
              <p:nvPr/>
            </p:nvSpPr>
            <p:spPr bwMode="auto">
              <a:xfrm>
                <a:off x="2608" y="2296"/>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grpSp>
        <p:grpSp>
          <p:nvGrpSpPr>
            <p:cNvPr id="2219" name="Group 90"/>
            <p:cNvGrpSpPr>
              <a:grpSpLocks/>
            </p:cNvGrpSpPr>
            <p:nvPr/>
          </p:nvGrpSpPr>
          <p:grpSpPr bwMode="auto">
            <a:xfrm>
              <a:off x="1338" y="1856"/>
              <a:ext cx="590" cy="576"/>
              <a:chOff x="2608" y="1888"/>
              <a:chExt cx="590" cy="576"/>
            </a:xfrm>
          </p:grpSpPr>
          <p:sp>
            <p:nvSpPr>
              <p:cNvPr id="2227" name="Rectangle 91"/>
              <p:cNvSpPr>
                <a:spLocks noChangeArrowheads="1"/>
              </p:cNvSpPr>
              <p:nvPr/>
            </p:nvSpPr>
            <p:spPr bwMode="auto">
              <a:xfrm>
                <a:off x="2608" y="1888"/>
                <a:ext cx="590" cy="576"/>
              </a:xfrm>
              <a:prstGeom prst="rect">
                <a:avLst/>
              </a:prstGeom>
              <a:solidFill>
                <a:srgbClr val="FFFF00"/>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228" name="Line 92"/>
              <p:cNvSpPr>
                <a:spLocks noChangeShapeType="1"/>
              </p:cNvSpPr>
              <p:nvPr/>
            </p:nvSpPr>
            <p:spPr bwMode="auto">
              <a:xfrm>
                <a:off x="2608" y="2069"/>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2229" name="Line 93"/>
              <p:cNvSpPr>
                <a:spLocks noChangeShapeType="1"/>
              </p:cNvSpPr>
              <p:nvPr/>
            </p:nvSpPr>
            <p:spPr bwMode="auto">
              <a:xfrm>
                <a:off x="2608" y="2296"/>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grpSp>
        <p:grpSp>
          <p:nvGrpSpPr>
            <p:cNvPr id="2220" name="Group 94"/>
            <p:cNvGrpSpPr>
              <a:grpSpLocks/>
            </p:cNvGrpSpPr>
            <p:nvPr/>
          </p:nvGrpSpPr>
          <p:grpSpPr bwMode="auto">
            <a:xfrm>
              <a:off x="2154" y="1856"/>
              <a:ext cx="590" cy="576"/>
              <a:chOff x="2608" y="1888"/>
              <a:chExt cx="590" cy="576"/>
            </a:xfrm>
          </p:grpSpPr>
          <p:sp>
            <p:nvSpPr>
              <p:cNvPr id="2224" name="Rectangle 95"/>
              <p:cNvSpPr>
                <a:spLocks noChangeArrowheads="1"/>
              </p:cNvSpPr>
              <p:nvPr/>
            </p:nvSpPr>
            <p:spPr bwMode="auto">
              <a:xfrm>
                <a:off x="2608" y="1888"/>
                <a:ext cx="590" cy="576"/>
              </a:xfrm>
              <a:prstGeom prst="rect">
                <a:avLst/>
              </a:prstGeom>
              <a:solidFill>
                <a:srgbClr val="FFFF00"/>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225" name="Line 96"/>
              <p:cNvSpPr>
                <a:spLocks noChangeShapeType="1"/>
              </p:cNvSpPr>
              <p:nvPr/>
            </p:nvSpPr>
            <p:spPr bwMode="auto">
              <a:xfrm>
                <a:off x="2608" y="2069"/>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2226" name="Line 97"/>
              <p:cNvSpPr>
                <a:spLocks noChangeShapeType="1"/>
              </p:cNvSpPr>
              <p:nvPr/>
            </p:nvSpPr>
            <p:spPr bwMode="auto">
              <a:xfrm>
                <a:off x="2608" y="2296"/>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grpSp>
        <p:cxnSp>
          <p:nvCxnSpPr>
            <p:cNvPr id="2221" name="AutoShape 98"/>
            <p:cNvCxnSpPr>
              <a:cxnSpLocks noChangeShapeType="1"/>
              <a:stCxn id="2230" idx="2"/>
              <a:endCxn id="2227" idx="0"/>
            </p:cNvCxnSpPr>
            <p:nvPr/>
          </p:nvCxnSpPr>
          <p:spPr bwMode="auto">
            <a:xfrm>
              <a:off x="1633" y="1647"/>
              <a:ext cx="0" cy="209"/>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2222" name="AutoShape 99"/>
            <p:cNvCxnSpPr>
              <a:cxnSpLocks noChangeShapeType="1"/>
              <a:stCxn id="2227" idx="3"/>
              <a:endCxn id="2224" idx="1"/>
            </p:cNvCxnSpPr>
            <p:nvPr/>
          </p:nvCxnSpPr>
          <p:spPr bwMode="auto">
            <a:xfrm>
              <a:off x="1928" y="2144"/>
              <a:ext cx="226" cy="0"/>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2223" name="AutoShape 100"/>
            <p:cNvCxnSpPr>
              <a:cxnSpLocks noChangeShapeType="1"/>
              <a:stCxn id="2227" idx="1"/>
              <a:endCxn id="2233" idx="2"/>
            </p:cNvCxnSpPr>
            <p:nvPr/>
          </p:nvCxnSpPr>
          <p:spPr bwMode="auto">
            <a:xfrm rot="10800000">
              <a:off x="816" y="1647"/>
              <a:ext cx="522" cy="497"/>
            </a:xfrm>
            <a:prstGeom prst="bentConnector2">
              <a:avLst/>
            </a:prstGeom>
            <a:noFill/>
            <a:ln w="9525">
              <a:solidFill>
                <a:schemeClr val="tx1"/>
              </a:solidFill>
              <a:miter lim="800000"/>
              <a:headEnd/>
              <a:tailEnd/>
            </a:ln>
            <a:extLst>
              <a:ext uri="{909E8E84-426E-40DD-AFC4-6F175D3DCCD1}">
                <a14:hiddenFill xmlns:a14="http://schemas.microsoft.com/office/drawing/2010/main">
                  <a:noFill/>
                </a14:hiddenFill>
              </a:ext>
            </a:extLst>
          </p:spPr>
        </p:cxnSp>
      </p:grpSp>
      <p:sp>
        <p:nvSpPr>
          <p:cNvPr id="945253" name="Text Box 101"/>
          <p:cNvSpPr txBox="1">
            <a:spLocks noChangeArrowheads="1"/>
          </p:cNvSpPr>
          <p:nvPr/>
        </p:nvSpPr>
        <p:spPr bwMode="auto">
          <a:xfrm>
            <a:off x="3434954" y="4081463"/>
            <a:ext cx="1048940" cy="727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algn="r" eaLnBrk="1" hangingPunct="1"/>
            <a:r>
              <a:rPr lang="sv-SE" altLang="sv-SE" sz="825" b="1" i="0" dirty="0"/>
              <a:t>System model of software objects </a:t>
            </a:r>
            <a:r>
              <a:rPr lang="sv-SE" altLang="sv-SE" sz="825" i="0" dirty="0"/>
              <a:t>(in UML Class diagram)</a:t>
            </a:r>
          </a:p>
          <a:p>
            <a:pPr algn="r" eaLnBrk="1" hangingPunct="1"/>
            <a:endParaRPr lang="sv-SE" altLang="sv-SE" sz="825" b="1" i="0" dirty="0"/>
          </a:p>
        </p:txBody>
      </p:sp>
      <p:grpSp>
        <p:nvGrpSpPr>
          <p:cNvPr id="2071" name="Group 102"/>
          <p:cNvGrpSpPr>
            <a:grpSpLocks/>
          </p:cNvGrpSpPr>
          <p:nvPr/>
        </p:nvGrpSpPr>
        <p:grpSpPr bwMode="auto">
          <a:xfrm>
            <a:off x="4689457" y="4123732"/>
            <a:ext cx="647700" cy="377428"/>
            <a:chOff x="521" y="1071"/>
            <a:chExt cx="2223" cy="1361"/>
          </a:xfrm>
        </p:grpSpPr>
        <p:grpSp>
          <p:nvGrpSpPr>
            <p:cNvPr id="2198" name="Group 103"/>
            <p:cNvGrpSpPr>
              <a:grpSpLocks/>
            </p:cNvGrpSpPr>
            <p:nvPr/>
          </p:nvGrpSpPr>
          <p:grpSpPr bwMode="auto">
            <a:xfrm>
              <a:off x="521" y="1071"/>
              <a:ext cx="590" cy="576"/>
              <a:chOff x="2608" y="1888"/>
              <a:chExt cx="590" cy="576"/>
            </a:xfrm>
          </p:grpSpPr>
          <p:sp>
            <p:nvSpPr>
              <p:cNvPr id="2214" name="Rectangle 104"/>
              <p:cNvSpPr>
                <a:spLocks noChangeArrowheads="1"/>
              </p:cNvSpPr>
              <p:nvPr/>
            </p:nvSpPr>
            <p:spPr bwMode="auto">
              <a:xfrm>
                <a:off x="2608" y="1888"/>
                <a:ext cx="590" cy="576"/>
              </a:xfrm>
              <a:prstGeom prst="rect">
                <a:avLst/>
              </a:prstGeom>
              <a:solidFill>
                <a:srgbClr val="FFFF00"/>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215" name="Line 105"/>
              <p:cNvSpPr>
                <a:spLocks noChangeShapeType="1"/>
              </p:cNvSpPr>
              <p:nvPr/>
            </p:nvSpPr>
            <p:spPr bwMode="auto">
              <a:xfrm>
                <a:off x="2608" y="2069"/>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2216" name="Line 106"/>
              <p:cNvSpPr>
                <a:spLocks noChangeShapeType="1"/>
              </p:cNvSpPr>
              <p:nvPr/>
            </p:nvSpPr>
            <p:spPr bwMode="auto">
              <a:xfrm>
                <a:off x="2608" y="2296"/>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grpSp>
        <p:grpSp>
          <p:nvGrpSpPr>
            <p:cNvPr id="2199" name="Group 107"/>
            <p:cNvGrpSpPr>
              <a:grpSpLocks/>
            </p:cNvGrpSpPr>
            <p:nvPr/>
          </p:nvGrpSpPr>
          <p:grpSpPr bwMode="auto">
            <a:xfrm>
              <a:off x="1338" y="1071"/>
              <a:ext cx="590" cy="576"/>
              <a:chOff x="2608" y="1888"/>
              <a:chExt cx="590" cy="576"/>
            </a:xfrm>
          </p:grpSpPr>
          <p:sp>
            <p:nvSpPr>
              <p:cNvPr id="2211" name="Rectangle 108"/>
              <p:cNvSpPr>
                <a:spLocks noChangeArrowheads="1"/>
              </p:cNvSpPr>
              <p:nvPr/>
            </p:nvSpPr>
            <p:spPr bwMode="auto">
              <a:xfrm>
                <a:off x="2608" y="1888"/>
                <a:ext cx="590" cy="576"/>
              </a:xfrm>
              <a:prstGeom prst="rect">
                <a:avLst/>
              </a:prstGeom>
              <a:solidFill>
                <a:srgbClr val="FFFF00"/>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212" name="Line 109"/>
              <p:cNvSpPr>
                <a:spLocks noChangeShapeType="1"/>
              </p:cNvSpPr>
              <p:nvPr/>
            </p:nvSpPr>
            <p:spPr bwMode="auto">
              <a:xfrm>
                <a:off x="2608" y="2069"/>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2213" name="Line 110"/>
              <p:cNvSpPr>
                <a:spLocks noChangeShapeType="1"/>
              </p:cNvSpPr>
              <p:nvPr/>
            </p:nvSpPr>
            <p:spPr bwMode="auto">
              <a:xfrm>
                <a:off x="2608" y="2296"/>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grpSp>
        <p:grpSp>
          <p:nvGrpSpPr>
            <p:cNvPr id="2200" name="Group 111"/>
            <p:cNvGrpSpPr>
              <a:grpSpLocks/>
            </p:cNvGrpSpPr>
            <p:nvPr/>
          </p:nvGrpSpPr>
          <p:grpSpPr bwMode="auto">
            <a:xfrm>
              <a:off x="1338" y="1856"/>
              <a:ext cx="590" cy="576"/>
              <a:chOff x="2608" y="1888"/>
              <a:chExt cx="590" cy="576"/>
            </a:xfrm>
          </p:grpSpPr>
          <p:sp>
            <p:nvSpPr>
              <p:cNvPr id="2208" name="Rectangle 112"/>
              <p:cNvSpPr>
                <a:spLocks noChangeArrowheads="1"/>
              </p:cNvSpPr>
              <p:nvPr/>
            </p:nvSpPr>
            <p:spPr bwMode="auto">
              <a:xfrm>
                <a:off x="2608" y="1888"/>
                <a:ext cx="590" cy="576"/>
              </a:xfrm>
              <a:prstGeom prst="rect">
                <a:avLst/>
              </a:prstGeom>
              <a:solidFill>
                <a:srgbClr val="FFFF00"/>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209" name="Line 113"/>
              <p:cNvSpPr>
                <a:spLocks noChangeShapeType="1"/>
              </p:cNvSpPr>
              <p:nvPr/>
            </p:nvSpPr>
            <p:spPr bwMode="auto">
              <a:xfrm>
                <a:off x="2608" y="2069"/>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2210" name="Line 114"/>
              <p:cNvSpPr>
                <a:spLocks noChangeShapeType="1"/>
              </p:cNvSpPr>
              <p:nvPr/>
            </p:nvSpPr>
            <p:spPr bwMode="auto">
              <a:xfrm>
                <a:off x="2608" y="2296"/>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grpSp>
        <p:grpSp>
          <p:nvGrpSpPr>
            <p:cNvPr id="2201" name="Group 115"/>
            <p:cNvGrpSpPr>
              <a:grpSpLocks/>
            </p:cNvGrpSpPr>
            <p:nvPr/>
          </p:nvGrpSpPr>
          <p:grpSpPr bwMode="auto">
            <a:xfrm>
              <a:off x="2154" y="1856"/>
              <a:ext cx="590" cy="576"/>
              <a:chOff x="2608" y="1888"/>
              <a:chExt cx="590" cy="576"/>
            </a:xfrm>
          </p:grpSpPr>
          <p:sp>
            <p:nvSpPr>
              <p:cNvPr id="2205" name="Rectangle 116"/>
              <p:cNvSpPr>
                <a:spLocks noChangeArrowheads="1"/>
              </p:cNvSpPr>
              <p:nvPr/>
            </p:nvSpPr>
            <p:spPr bwMode="auto">
              <a:xfrm>
                <a:off x="2608" y="1888"/>
                <a:ext cx="590" cy="576"/>
              </a:xfrm>
              <a:prstGeom prst="rect">
                <a:avLst/>
              </a:prstGeom>
              <a:solidFill>
                <a:srgbClr val="FFFF00"/>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206" name="Line 117"/>
              <p:cNvSpPr>
                <a:spLocks noChangeShapeType="1"/>
              </p:cNvSpPr>
              <p:nvPr/>
            </p:nvSpPr>
            <p:spPr bwMode="auto">
              <a:xfrm>
                <a:off x="2608" y="2069"/>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2207" name="Line 118"/>
              <p:cNvSpPr>
                <a:spLocks noChangeShapeType="1"/>
              </p:cNvSpPr>
              <p:nvPr/>
            </p:nvSpPr>
            <p:spPr bwMode="auto">
              <a:xfrm>
                <a:off x="2608" y="2296"/>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grpSp>
        <p:cxnSp>
          <p:nvCxnSpPr>
            <p:cNvPr id="2202" name="AutoShape 119"/>
            <p:cNvCxnSpPr>
              <a:cxnSpLocks noChangeShapeType="1"/>
              <a:stCxn id="2211" idx="2"/>
              <a:endCxn id="2208" idx="0"/>
            </p:cNvCxnSpPr>
            <p:nvPr/>
          </p:nvCxnSpPr>
          <p:spPr bwMode="auto">
            <a:xfrm>
              <a:off x="1633" y="1647"/>
              <a:ext cx="0" cy="209"/>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2203" name="AutoShape 120"/>
            <p:cNvCxnSpPr>
              <a:cxnSpLocks noChangeShapeType="1"/>
              <a:stCxn id="2208" idx="3"/>
              <a:endCxn id="2205" idx="1"/>
            </p:cNvCxnSpPr>
            <p:nvPr/>
          </p:nvCxnSpPr>
          <p:spPr bwMode="auto">
            <a:xfrm>
              <a:off x="1928" y="2144"/>
              <a:ext cx="226" cy="0"/>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2204" name="AutoShape 121"/>
            <p:cNvCxnSpPr>
              <a:cxnSpLocks noChangeShapeType="1"/>
              <a:stCxn id="2208" idx="1"/>
              <a:endCxn id="2214" idx="2"/>
            </p:cNvCxnSpPr>
            <p:nvPr/>
          </p:nvCxnSpPr>
          <p:spPr bwMode="auto">
            <a:xfrm rot="10800000">
              <a:off x="816" y="1647"/>
              <a:ext cx="522" cy="497"/>
            </a:xfrm>
            <a:prstGeom prst="bentConnector2">
              <a:avLst/>
            </a:prstGeom>
            <a:noFill/>
            <a:ln w="9525">
              <a:solidFill>
                <a:schemeClr val="tx1"/>
              </a:solidFill>
              <a:miter lim="800000"/>
              <a:headEnd/>
              <a:tailEnd/>
            </a:ln>
            <a:extLst>
              <a:ext uri="{909E8E84-426E-40DD-AFC4-6F175D3DCCD1}">
                <a14:hiddenFill xmlns:a14="http://schemas.microsoft.com/office/drawing/2010/main">
                  <a:noFill/>
                </a14:hiddenFill>
              </a:ext>
            </a:extLst>
          </p:spPr>
        </p:cxnSp>
      </p:grpSp>
      <p:sp>
        <p:nvSpPr>
          <p:cNvPr id="2072" name="Line 122"/>
          <p:cNvSpPr>
            <a:spLocks noChangeShapeType="1"/>
          </p:cNvSpPr>
          <p:nvPr/>
        </p:nvSpPr>
        <p:spPr bwMode="auto">
          <a:xfrm>
            <a:off x="3486150" y="1037035"/>
            <a:ext cx="0" cy="383500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cxnSp>
        <p:nvCxnSpPr>
          <p:cNvPr id="2073" name="AutoShape 123"/>
          <p:cNvCxnSpPr>
            <a:cxnSpLocks noChangeShapeType="1"/>
          </p:cNvCxnSpPr>
          <p:nvPr/>
        </p:nvCxnSpPr>
        <p:spPr bwMode="auto">
          <a:xfrm flipH="1" flipV="1">
            <a:off x="1387078" y="3025378"/>
            <a:ext cx="756047" cy="613172"/>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graphicFrame>
        <p:nvGraphicFramePr>
          <p:cNvPr id="2056" name="Object 125"/>
          <p:cNvGraphicFramePr>
            <a:graphicFrameLocks noChangeAspect="1"/>
          </p:cNvGraphicFramePr>
          <p:nvPr/>
        </p:nvGraphicFramePr>
        <p:xfrm>
          <a:off x="1284684" y="2774158"/>
          <a:ext cx="203597" cy="251222"/>
        </p:xfrm>
        <a:graphic>
          <a:graphicData uri="http://schemas.openxmlformats.org/presentationml/2006/ole">
            <mc:AlternateContent xmlns:mc="http://schemas.openxmlformats.org/markup-compatibility/2006">
              <mc:Choice xmlns:v="urn:schemas-microsoft-com:vml" Requires="v">
                <p:oleObj spid="_x0000_s2473" name="Visio" r:id="rId7" imgW="1586224" imgH="1520336" progId="Visio.Drawing.11">
                  <p:embed/>
                </p:oleObj>
              </mc:Choice>
              <mc:Fallback>
                <p:oleObj name="Visio" r:id="rId7" imgW="1586224" imgH="1520336" progId="Visio.Drawing.11">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84684" y="2774158"/>
                        <a:ext cx="203597" cy="2512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057" name="Object 168"/>
          <p:cNvGraphicFramePr>
            <a:graphicFrameLocks noChangeAspect="1"/>
          </p:cNvGraphicFramePr>
          <p:nvPr/>
        </p:nvGraphicFramePr>
        <p:xfrm>
          <a:off x="2157413" y="2774158"/>
          <a:ext cx="203597" cy="251222"/>
        </p:xfrm>
        <a:graphic>
          <a:graphicData uri="http://schemas.openxmlformats.org/presentationml/2006/ole">
            <mc:AlternateContent xmlns:mc="http://schemas.openxmlformats.org/markup-compatibility/2006">
              <mc:Choice xmlns:v="urn:schemas-microsoft-com:vml" Requires="v">
                <p:oleObj spid="_x0000_s2474" name="Visio" r:id="rId9" imgW="1586224" imgH="1520336" progId="Visio.Drawing.11">
                  <p:embed/>
                </p:oleObj>
              </mc:Choice>
              <mc:Fallback>
                <p:oleObj name="Visio" r:id="rId9" imgW="1586224" imgH="1520336" progId="Visio.Drawing.11">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157413" y="2774158"/>
                        <a:ext cx="203597" cy="2512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058" name="Object 169"/>
          <p:cNvGraphicFramePr>
            <a:graphicFrameLocks noChangeAspect="1"/>
          </p:cNvGraphicFramePr>
          <p:nvPr/>
        </p:nvGraphicFramePr>
        <p:xfrm>
          <a:off x="3033713" y="2774158"/>
          <a:ext cx="203597" cy="251222"/>
        </p:xfrm>
        <a:graphic>
          <a:graphicData uri="http://schemas.openxmlformats.org/presentationml/2006/ole">
            <mc:AlternateContent xmlns:mc="http://schemas.openxmlformats.org/markup-compatibility/2006">
              <mc:Choice xmlns:v="urn:schemas-microsoft-com:vml" Requires="v">
                <p:oleObj spid="_x0000_s2475" name="Visio" r:id="rId10" imgW="1586224" imgH="1520336" progId="Visio.Drawing.11">
                  <p:embed/>
                </p:oleObj>
              </mc:Choice>
              <mc:Fallback>
                <p:oleObj name="Visio" r:id="rId10" imgW="1586224" imgH="1520336" progId="Visio.Drawing.11">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33713" y="2774158"/>
                        <a:ext cx="203597" cy="2512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cxnSp>
        <p:nvCxnSpPr>
          <p:cNvPr id="2075" name="AutoShape 170"/>
          <p:cNvCxnSpPr>
            <a:cxnSpLocks noChangeShapeType="1"/>
            <a:stCxn id="2149" idx="2"/>
          </p:cNvCxnSpPr>
          <p:nvPr/>
        </p:nvCxnSpPr>
        <p:spPr bwMode="auto">
          <a:xfrm flipV="1">
            <a:off x="3130154" y="3025379"/>
            <a:ext cx="5953" cy="720328"/>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2076" name="AutoShape 171"/>
          <p:cNvCxnSpPr>
            <a:cxnSpLocks noChangeShapeType="1"/>
            <a:endCxn id="2149" idx="9"/>
          </p:cNvCxnSpPr>
          <p:nvPr/>
        </p:nvCxnSpPr>
        <p:spPr bwMode="auto">
          <a:xfrm>
            <a:off x="2259806" y="3025379"/>
            <a:ext cx="815579" cy="835819"/>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grpSp>
        <p:nvGrpSpPr>
          <p:cNvPr id="2077" name="Group 172"/>
          <p:cNvGrpSpPr>
            <a:grpSpLocks/>
          </p:cNvGrpSpPr>
          <p:nvPr/>
        </p:nvGrpSpPr>
        <p:grpSpPr bwMode="auto">
          <a:xfrm>
            <a:off x="1076325" y="3638550"/>
            <a:ext cx="2247900" cy="809625"/>
            <a:chOff x="584" y="3120"/>
            <a:chExt cx="1888" cy="680"/>
          </a:xfrm>
        </p:grpSpPr>
        <p:sp>
          <p:nvSpPr>
            <p:cNvPr id="2146" name="tower"/>
            <p:cNvSpPr>
              <a:spLocks noEditPoints="1" noChangeArrowheads="1"/>
            </p:cNvSpPr>
            <p:nvPr/>
          </p:nvSpPr>
          <p:spPr bwMode="auto">
            <a:xfrm>
              <a:off x="584" y="3619"/>
              <a:ext cx="91" cy="18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475 w 21600"/>
                <a:gd name="T31" fmla="*/ 22555 h 21600"/>
                <a:gd name="T32" fmla="*/ 21600 w 21600"/>
                <a:gd name="T33" fmla="*/ 26970 h 2160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1600" h="21600" extrusionOk="0">
                  <a:moveTo>
                    <a:pt x="0" y="2184"/>
                  </a:moveTo>
                  <a:lnTo>
                    <a:pt x="6664" y="0"/>
                  </a:lnTo>
                  <a:lnTo>
                    <a:pt x="10800" y="0"/>
                  </a:lnTo>
                  <a:lnTo>
                    <a:pt x="21600" y="0"/>
                  </a:lnTo>
                  <a:lnTo>
                    <a:pt x="21600" y="11649"/>
                  </a:lnTo>
                  <a:lnTo>
                    <a:pt x="21600" y="19416"/>
                  </a:lnTo>
                  <a:lnTo>
                    <a:pt x="15166" y="21600"/>
                  </a:lnTo>
                  <a:lnTo>
                    <a:pt x="10570" y="21600"/>
                  </a:lnTo>
                  <a:lnTo>
                    <a:pt x="0" y="21600"/>
                  </a:lnTo>
                  <a:lnTo>
                    <a:pt x="0" y="11528"/>
                  </a:lnTo>
                  <a:lnTo>
                    <a:pt x="0" y="2184"/>
                  </a:lnTo>
                  <a:close/>
                </a:path>
                <a:path w="21600" h="21600" extrusionOk="0">
                  <a:moveTo>
                    <a:pt x="0" y="2184"/>
                  </a:moveTo>
                  <a:lnTo>
                    <a:pt x="0" y="2184"/>
                  </a:lnTo>
                  <a:lnTo>
                    <a:pt x="14706" y="2184"/>
                  </a:lnTo>
                  <a:lnTo>
                    <a:pt x="21600" y="0"/>
                  </a:lnTo>
                  <a:moveTo>
                    <a:pt x="0" y="2184"/>
                  </a:moveTo>
                  <a:lnTo>
                    <a:pt x="14706" y="2184"/>
                  </a:lnTo>
                  <a:lnTo>
                    <a:pt x="14706" y="5339"/>
                  </a:lnTo>
                  <a:lnTo>
                    <a:pt x="14706" y="17474"/>
                  </a:lnTo>
                  <a:lnTo>
                    <a:pt x="14706" y="21600"/>
                  </a:lnTo>
                  <a:moveTo>
                    <a:pt x="1149" y="3034"/>
                  </a:moveTo>
                  <a:lnTo>
                    <a:pt x="13328" y="3034"/>
                  </a:lnTo>
                  <a:lnTo>
                    <a:pt x="13328" y="3519"/>
                  </a:lnTo>
                  <a:lnTo>
                    <a:pt x="1149" y="3519"/>
                  </a:lnTo>
                  <a:lnTo>
                    <a:pt x="1149" y="3034"/>
                  </a:lnTo>
                  <a:moveTo>
                    <a:pt x="1149" y="4490"/>
                  </a:moveTo>
                  <a:lnTo>
                    <a:pt x="13328" y="4490"/>
                  </a:lnTo>
                  <a:lnTo>
                    <a:pt x="13328" y="4854"/>
                  </a:lnTo>
                  <a:lnTo>
                    <a:pt x="1149" y="4854"/>
                  </a:lnTo>
                  <a:lnTo>
                    <a:pt x="1149" y="4490"/>
                  </a:lnTo>
                  <a:moveTo>
                    <a:pt x="1149" y="5946"/>
                  </a:moveTo>
                  <a:lnTo>
                    <a:pt x="13328" y="5946"/>
                  </a:lnTo>
                  <a:lnTo>
                    <a:pt x="13328" y="6310"/>
                  </a:lnTo>
                  <a:lnTo>
                    <a:pt x="1149" y="6310"/>
                  </a:lnTo>
                  <a:lnTo>
                    <a:pt x="1149" y="5946"/>
                  </a:lnTo>
                </a:path>
              </a:pathLst>
            </a:custGeom>
            <a:solidFill>
              <a:srgbClr val="FFFFCC"/>
            </a:solidFill>
            <a:ln w="9525">
              <a:solidFill>
                <a:srgbClr val="000000"/>
              </a:solidFill>
              <a:miter lim="800000"/>
              <a:headEnd/>
              <a:tailEnd/>
            </a:ln>
          </p:spPr>
          <p:txBody>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47" name="tower"/>
            <p:cNvSpPr>
              <a:spLocks noEditPoints="1" noChangeArrowheads="1"/>
            </p:cNvSpPr>
            <p:nvPr/>
          </p:nvSpPr>
          <p:spPr bwMode="auto">
            <a:xfrm>
              <a:off x="584" y="3210"/>
              <a:ext cx="91" cy="18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475 w 21600"/>
                <a:gd name="T31" fmla="*/ 22555 h 21600"/>
                <a:gd name="T32" fmla="*/ 21600 w 21600"/>
                <a:gd name="T33" fmla="*/ 26970 h 2160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1600" h="21600" extrusionOk="0">
                  <a:moveTo>
                    <a:pt x="0" y="2184"/>
                  </a:moveTo>
                  <a:lnTo>
                    <a:pt x="6664" y="0"/>
                  </a:lnTo>
                  <a:lnTo>
                    <a:pt x="10800" y="0"/>
                  </a:lnTo>
                  <a:lnTo>
                    <a:pt x="21600" y="0"/>
                  </a:lnTo>
                  <a:lnTo>
                    <a:pt x="21600" y="11649"/>
                  </a:lnTo>
                  <a:lnTo>
                    <a:pt x="21600" y="19416"/>
                  </a:lnTo>
                  <a:lnTo>
                    <a:pt x="15166" y="21600"/>
                  </a:lnTo>
                  <a:lnTo>
                    <a:pt x="10570" y="21600"/>
                  </a:lnTo>
                  <a:lnTo>
                    <a:pt x="0" y="21600"/>
                  </a:lnTo>
                  <a:lnTo>
                    <a:pt x="0" y="11528"/>
                  </a:lnTo>
                  <a:lnTo>
                    <a:pt x="0" y="2184"/>
                  </a:lnTo>
                  <a:close/>
                </a:path>
                <a:path w="21600" h="21600" extrusionOk="0">
                  <a:moveTo>
                    <a:pt x="0" y="2184"/>
                  </a:moveTo>
                  <a:lnTo>
                    <a:pt x="0" y="2184"/>
                  </a:lnTo>
                  <a:lnTo>
                    <a:pt x="14706" y="2184"/>
                  </a:lnTo>
                  <a:lnTo>
                    <a:pt x="21600" y="0"/>
                  </a:lnTo>
                  <a:moveTo>
                    <a:pt x="0" y="2184"/>
                  </a:moveTo>
                  <a:lnTo>
                    <a:pt x="14706" y="2184"/>
                  </a:lnTo>
                  <a:lnTo>
                    <a:pt x="14706" y="5339"/>
                  </a:lnTo>
                  <a:lnTo>
                    <a:pt x="14706" y="17474"/>
                  </a:lnTo>
                  <a:lnTo>
                    <a:pt x="14706" y="21600"/>
                  </a:lnTo>
                  <a:moveTo>
                    <a:pt x="1149" y="3034"/>
                  </a:moveTo>
                  <a:lnTo>
                    <a:pt x="13328" y="3034"/>
                  </a:lnTo>
                  <a:lnTo>
                    <a:pt x="13328" y="3519"/>
                  </a:lnTo>
                  <a:lnTo>
                    <a:pt x="1149" y="3519"/>
                  </a:lnTo>
                  <a:lnTo>
                    <a:pt x="1149" y="3034"/>
                  </a:lnTo>
                  <a:moveTo>
                    <a:pt x="1149" y="4490"/>
                  </a:moveTo>
                  <a:lnTo>
                    <a:pt x="13328" y="4490"/>
                  </a:lnTo>
                  <a:lnTo>
                    <a:pt x="13328" y="4854"/>
                  </a:lnTo>
                  <a:lnTo>
                    <a:pt x="1149" y="4854"/>
                  </a:lnTo>
                  <a:lnTo>
                    <a:pt x="1149" y="4490"/>
                  </a:lnTo>
                  <a:moveTo>
                    <a:pt x="1149" y="5946"/>
                  </a:moveTo>
                  <a:lnTo>
                    <a:pt x="13328" y="5946"/>
                  </a:lnTo>
                  <a:lnTo>
                    <a:pt x="13328" y="6310"/>
                  </a:lnTo>
                  <a:lnTo>
                    <a:pt x="1149" y="6310"/>
                  </a:lnTo>
                  <a:lnTo>
                    <a:pt x="1149" y="5946"/>
                  </a:lnTo>
                </a:path>
              </a:pathLst>
            </a:custGeom>
            <a:solidFill>
              <a:srgbClr val="FFFFCC"/>
            </a:solidFill>
            <a:ln w="9525">
              <a:solidFill>
                <a:srgbClr val="000000"/>
              </a:solidFill>
              <a:miter lim="800000"/>
              <a:headEnd/>
              <a:tailEnd/>
            </a:ln>
          </p:spPr>
          <p:txBody>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48" name="tower"/>
            <p:cNvSpPr>
              <a:spLocks noEditPoints="1" noChangeArrowheads="1"/>
            </p:cNvSpPr>
            <p:nvPr/>
          </p:nvSpPr>
          <p:spPr bwMode="auto">
            <a:xfrm>
              <a:off x="2263" y="3619"/>
              <a:ext cx="91" cy="18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475 w 21600"/>
                <a:gd name="T31" fmla="*/ 22555 h 21600"/>
                <a:gd name="T32" fmla="*/ 21600 w 21600"/>
                <a:gd name="T33" fmla="*/ 26970 h 2160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1600" h="21600" extrusionOk="0">
                  <a:moveTo>
                    <a:pt x="0" y="2184"/>
                  </a:moveTo>
                  <a:lnTo>
                    <a:pt x="6664" y="0"/>
                  </a:lnTo>
                  <a:lnTo>
                    <a:pt x="10800" y="0"/>
                  </a:lnTo>
                  <a:lnTo>
                    <a:pt x="21600" y="0"/>
                  </a:lnTo>
                  <a:lnTo>
                    <a:pt x="21600" y="11649"/>
                  </a:lnTo>
                  <a:lnTo>
                    <a:pt x="21600" y="19416"/>
                  </a:lnTo>
                  <a:lnTo>
                    <a:pt x="15166" y="21600"/>
                  </a:lnTo>
                  <a:lnTo>
                    <a:pt x="10570" y="21600"/>
                  </a:lnTo>
                  <a:lnTo>
                    <a:pt x="0" y="21600"/>
                  </a:lnTo>
                  <a:lnTo>
                    <a:pt x="0" y="11528"/>
                  </a:lnTo>
                  <a:lnTo>
                    <a:pt x="0" y="2184"/>
                  </a:lnTo>
                  <a:close/>
                </a:path>
                <a:path w="21600" h="21600" extrusionOk="0">
                  <a:moveTo>
                    <a:pt x="0" y="2184"/>
                  </a:moveTo>
                  <a:lnTo>
                    <a:pt x="0" y="2184"/>
                  </a:lnTo>
                  <a:lnTo>
                    <a:pt x="14706" y="2184"/>
                  </a:lnTo>
                  <a:lnTo>
                    <a:pt x="21600" y="0"/>
                  </a:lnTo>
                  <a:moveTo>
                    <a:pt x="0" y="2184"/>
                  </a:moveTo>
                  <a:lnTo>
                    <a:pt x="14706" y="2184"/>
                  </a:lnTo>
                  <a:lnTo>
                    <a:pt x="14706" y="5339"/>
                  </a:lnTo>
                  <a:lnTo>
                    <a:pt x="14706" y="17474"/>
                  </a:lnTo>
                  <a:lnTo>
                    <a:pt x="14706" y="21600"/>
                  </a:lnTo>
                  <a:moveTo>
                    <a:pt x="1149" y="3034"/>
                  </a:moveTo>
                  <a:lnTo>
                    <a:pt x="13328" y="3034"/>
                  </a:lnTo>
                  <a:lnTo>
                    <a:pt x="13328" y="3519"/>
                  </a:lnTo>
                  <a:lnTo>
                    <a:pt x="1149" y="3519"/>
                  </a:lnTo>
                  <a:lnTo>
                    <a:pt x="1149" y="3034"/>
                  </a:lnTo>
                  <a:moveTo>
                    <a:pt x="1149" y="4490"/>
                  </a:moveTo>
                  <a:lnTo>
                    <a:pt x="13328" y="4490"/>
                  </a:lnTo>
                  <a:lnTo>
                    <a:pt x="13328" y="4854"/>
                  </a:lnTo>
                  <a:lnTo>
                    <a:pt x="1149" y="4854"/>
                  </a:lnTo>
                  <a:lnTo>
                    <a:pt x="1149" y="4490"/>
                  </a:lnTo>
                  <a:moveTo>
                    <a:pt x="1149" y="5946"/>
                  </a:moveTo>
                  <a:lnTo>
                    <a:pt x="13328" y="5946"/>
                  </a:lnTo>
                  <a:lnTo>
                    <a:pt x="13328" y="6310"/>
                  </a:lnTo>
                  <a:lnTo>
                    <a:pt x="1149" y="6310"/>
                  </a:lnTo>
                  <a:lnTo>
                    <a:pt x="1149" y="5946"/>
                  </a:lnTo>
                </a:path>
              </a:pathLst>
            </a:custGeom>
            <a:solidFill>
              <a:srgbClr val="FFFFCC"/>
            </a:solidFill>
            <a:ln w="9525">
              <a:solidFill>
                <a:srgbClr val="000000"/>
              </a:solidFill>
              <a:miter lim="800000"/>
              <a:headEnd/>
              <a:tailEnd/>
            </a:ln>
          </p:spPr>
          <p:txBody>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49" name="tower"/>
            <p:cNvSpPr>
              <a:spLocks noEditPoints="1" noChangeArrowheads="1"/>
            </p:cNvSpPr>
            <p:nvPr/>
          </p:nvSpPr>
          <p:spPr bwMode="auto">
            <a:xfrm>
              <a:off x="2263" y="3210"/>
              <a:ext cx="91" cy="182"/>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475 w 21600"/>
                <a:gd name="T31" fmla="*/ 22549 h 21600"/>
                <a:gd name="T32" fmla="*/ 21600 w 21600"/>
                <a:gd name="T33" fmla="*/ 26941 h 2160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1600" h="21600" extrusionOk="0">
                  <a:moveTo>
                    <a:pt x="0" y="2184"/>
                  </a:moveTo>
                  <a:lnTo>
                    <a:pt x="6664" y="0"/>
                  </a:lnTo>
                  <a:lnTo>
                    <a:pt x="10800" y="0"/>
                  </a:lnTo>
                  <a:lnTo>
                    <a:pt x="21600" y="0"/>
                  </a:lnTo>
                  <a:lnTo>
                    <a:pt x="21600" y="11649"/>
                  </a:lnTo>
                  <a:lnTo>
                    <a:pt x="21600" y="19416"/>
                  </a:lnTo>
                  <a:lnTo>
                    <a:pt x="15166" y="21600"/>
                  </a:lnTo>
                  <a:lnTo>
                    <a:pt x="10570" y="21600"/>
                  </a:lnTo>
                  <a:lnTo>
                    <a:pt x="0" y="21600"/>
                  </a:lnTo>
                  <a:lnTo>
                    <a:pt x="0" y="11528"/>
                  </a:lnTo>
                  <a:lnTo>
                    <a:pt x="0" y="2184"/>
                  </a:lnTo>
                  <a:close/>
                </a:path>
                <a:path w="21600" h="21600" extrusionOk="0">
                  <a:moveTo>
                    <a:pt x="0" y="2184"/>
                  </a:moveTo>
                  <a:lnTo>
                    <a:pt x="0" y="2184"/>
                  </a:lnTo>
                  <a:lnTo>
                    <a:pt x="14706" y="2184"/>
                  </a:lnTo>
                  <a:lnTo>
                    <a:pt x="21600" y="0"/>
                  </a:lnTo>
                  <a:moveTo>
                    <a:pt x="0" y="2184"/>
                  </a:moveTo>
                  <a:lnTo>
                    <a:pt x="14706" y="2184"/>
                  </a:lnTo>
                  <a:lnTo>
                    <a:pt x="14706" y="5339"/>
                  </a:lnTo>
                  <a:lnTo>
                    <a:pt x="14706" y="17474"/>
                  </a:lnTo>
                  <a:lnTo>
                    <a:pt x="14706" y="21600"/>
                  </a:lnTo>
                  <a:moveTo>
                    <a:pt x="1149" y="3034"/>
                  </a:moveTo>
                  <a:lnTo>
                    <a:pt x="13328" y="3034"/>
                  </a:lnTo>
                  <a:lnTo>
                    <a:pt x="13328" y="3519"/>
                  </a:lnTo>
                  <a:lnTo>
                    <a:pt x="1149" y="3519"/>
                  </a:lnTo>
                  <a:lnTo>
                    <a:pt x="1149" y="3034"/>
                  </a:lnTo>
                  <a:moveTo>
                    <a:pt x="1149" y="4490"/>
                  </a:moveTo>
                  <a:lnTo>
                    <a:pt x="13328" y="4490"/>
                  </a:lnTo>
                  <a:lnTo>
                    <a:pt x="13328" y="4854"/>
                  </a:lnTo>
                  <a:lnTo>
                    <a:pt x="1149" y="4854"/>
                  </a:lnTo>
                  <a:lnTo>
                    <a:pt x="1149" y="4490"/>
                  </a:lnTo>
                  <a:moveTo>
                    <a:pt x="1149" y="5946"/>
                  </a:moveTo>
                  <a:lnTo>
                    <a:pt x="13328" y="5946"/>
                  </a:lnTo>
                  <a:lnTo>
                    <a:pt x="13328" y="6310"/>
                  </a:lnTo>
                  <a:lnTo>
                    <a:pt x="1149" y="6310"/>
                  </a:lnTo>
                  <a:lnTo>
                    <a:pt x="1149" y="5946"/>
                  </a:lnTo>
                </a:path>
              </a:pathLst>
            </a:custGeom>
            <a:solidFill>
              <a:srgbClr val="FFFFCC"/>
            </a:solidFill>
            <a:ln w="9525">
              <a:solidFill>
                <a:srgbClr val="000000"/>
              </a:solidFill>
              <a:miter lim="800000"/>
              <a:headEnd/>
              <a:tailEnd/>
            </a:ln>
          </p:spPr>
          <p:txBody>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graphicFrame>
          <p:nvGraphicFramePr>
            <p:cNvPr id="2055" name="Object 177"/>
            <p:cNvGraphicFramePr>
              <a:graphicFrameLocks noChangeAspect="1"/>
            </p:cNvGraphicFramePr>
            <p:nvPr/>
          </p:nvGraphicFramePr>
          <p:xfrm>
            <a:off x="1342" y="3120"/>
            <a:ext cx="276" cy="680"/>
          </p:xfrm>
          <a:graphic>
            <a:graphicData uri="http://schemas.openxmlformats.org/presentationml/2006/ole">
              <mc:AlternateContent xmlns:mc="http://schemas.openxmlformats.org/markup-compatibility/2006">
                <mc:Choice xmlns:v="urn:schemas-microsoft-com:vml" Requires="v">
                  <p:oleObj spid="_x0000_s2476" name="Visio" r:id="rId11" imgW="496800" imgH="1170000" progId="Visio.Drawing.11">
                    <p:embed/>
                  </p:oleObj>
                </mc:Choice>
                <mc:Fallback>
                  <p:oleObj name="Visio" r:id="rId11" imgW="496800" imgH="1170000" progId="Visio.Drawing.11">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342" y="3120"/>
                          <a:ext cx="276" cy="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chemeClr val="tx1"/>
                              </a:solidFill>
                              <a:miter lim="800000"/>
                              <a:headEnd/>
                              <a:tailEnd/>
                            </a14:hiddenLine>
                          </a:ext>
                        </a:extLst>
                      </p:spPr>
                    </p:pic>
                  </p:oleObj>
                </mc:Fallback>
              </mc:AlternateContent>
            </a:graphicData>
          </a:graphic>
        </p:graphicFrame>
        <p:cxnSp>
          <p:nvCxnSpPr>
            <p:cNvPr id="2150" name="AutoShape 178"/>
            <p:cNvCxnSpPr>
              <a:cxnSpLocks noChangeShapeType="1"/>
            </p:cNvCxnSpPr>
            <p:nvPr/>
          </p:nvCxnSpPr>
          <p:spPr bwMode="auto">
            <a:xfrm>
              <a:off x="2472" y="3240"/>
              <a:ext cx="0" cy="0"/>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2151" name="AutoShape 179"/>
            <p:cNvCxnSpPr>
              <a:cxnSpLocks noChangeShapeType="1"/>
            </p:cNvCxnSpPr>
            <p:nvPr/>
          </p:nvCxnSpPr>
          <p:spPr bwMode="auto">
            <a:xfrm>
              <a:off x="2472" y="3240"/>
              <a:ext cx="0" cy="0"/>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2152" name="AutoShape 180"/>
            <p:cNvCxnSpPr>
              <a:cxnSpLocks noChangeShapeType="1"/>
              <a:stCxn id="2148" idx="9"/>
            </p:cNvCxnSpPr>
            <p:nvPr/>
          </p:nvCxnSpPr>
          <p:spPr bwMode="auto">
            <a:xfrm flipH="1" flipV="1">
              <a:off x="1618" y="3460"/>
              <a:ext cx="645" cy="256"/>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2153" name="AutoShape 181"/>
            <p:cNvCxnSpPr>
              <a:cxnSpLocks noChangeShapeType="1"/>
              <a:stCxn id="2146" idx="4"/>
            </p:cNvCxnSpPr>
            <p:nvPr/>
          </p:nvCxnSpPr>
          <p:spPr bwMode="auto">
            <a:xfrm flipV="1">
              <a:off x="675" y="3460"/>
              <a:ext cx="667" cy="257"/>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2154" name="AutoShape 182"/>
            <p:cNvCxnSpPr>
              <a:cxnSpLocks noChangeShapeType="1"/>
              <a:stCxn id="2147" idx="4"/>
            </p:cNvCxnSpPr>
            <p:nvPr/>
          </p:nvCxnSpPr>
          <p:spPr bwMode="auto">
            <a:xfrm>
              <a:off x="675" y="3308"/>
              <a:ext cx="667" cy="152"/>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2155" name="AutoShape 183"/>
            <p:cNvCxnSpPr>
              <a:cxnSpLocks noChangeShapeType="1"/>
              <a:stCxn id="2149" idx="7"/>
              <a:endCxn id="2148" idx="2"/>
            </p:cNvCxnSpPr>
            <p:nvPr/>
          </p:nvCxnSpPr>
          <p:spPr bwMode="auto">
            <a:xfrm>
              <a:off x="2308" y="3392"/>
              <a:ext cx="1" cy="227"/>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grpSp>
      <p:graphicFrame>
        <p:nvGraphicFramePr>
          <p:cNvPr id="2050" name="Object 185"/>
          <p:cNvGraphicFramePr>
            <a:graphicFrameLocks noChangeAspect="1"/>
          </p:cNvGraphicFramePr>
          <p:nvPr/>
        </p:nvGraphicFramePr>
        <p:xfrm>
          <a:off x="2728913" y="1955009"/>
          <a:ext cx="486966" cy="273844"/>
        </p:xfrm>
        <a:graphic>
          <a:graphicData uri="http://schemas.openxmlformats.org/presentationml/2006/ole">
            <mc:AlternateContent xmlns:mc="http://schemas.openxmlformats.org/markup-compatibility/2006">
              <mc:Choice xmlns:v="urn:schemas-microsoft-com:vml" Requires="v">
                <p:oleObj spid="_x0000_s2477" name="Visio" r:id="rId13" imgW="1766847" imgH="1165027" progId="Visio.Drawing.11">
                  <p:embed/>
                </p:oleObj>
              </mc:Choice>
              <mc:Fallback>
                <p:oleObj name="Visio" r:id="rId13" imgW="1766847" imgH="1165027" progId="Visio.Drawing.11">
                  <p:embed/>
                  <p:pic>
                    <p:nvPicPr>
                      <p:cNvPr id="0" name=""/>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728913" y="1955009"/>
                        <a:ext cx="486966" cy="2738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051" name="Object 186"/>
          <p:cNvGraphicFramePr>
            <a:graphicFrameLocks noChangeAspect="1"/>
          </p:cNvGraphicFramePr>
          <p:nvPr/>
        </p:nvGraphicFramePr>
        <p:xfrm>
          <a:off x="2715816" y="1198962"/>
          <a:ext cx="451247" cy="540544"/>
        </p:xfrm>
        <a:graphic>
          <a:graphicData uri="http://schemas.openxmlformats.org/presentationml/2006/ole">
            <mc:AlternateContent xmlns:mc="http://schemas.openxmlformats.org/markup-compatibility/2006">
              <mc:Choice xmlns:v="urn:schemas-microsoft-com:vml" Requires="v">
                <p:oleObj spid="_x0000_s2478" name="Visio" r:id="rId15" imgW="2191670" imgH="2431673" progId="Visio.Drawing.11">
                  <p:embed/>
                </p:oleObj>
              </mc:Choice>
              <mc:Fallback>
                <p:oleObj name="Visio" r:id="rId15" imgW="2191670" imgH="2431673" progId="Visio.Drawing.11">
                  <p:embed/>
                  <p:pic>
                    <p:nvPicPr>
                      <p:cNvPr id="0" name=""/>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715816" y="1198962"/>
                        <a:ext cx="451247" cy="5405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052" name="Object 187"/>
          <p:cNvGraphicFramePr>
            <a:graphicFrameLocks noChangeAspect="1"/>
          </p:cNvGraphicFramePr>
          <p:nvPr/>
        </p:nvGraphicFramePr>
        <p:xfrm>
          <a:off x="1054894" y="1793084"/>
          <a:ext cx="385763" cy="415528"/>
        </p:xfrm>
        <a:graphic>
          <a:graphicData uri="http://schemas.openxmlformats.org/presentationml/2006/ole">
            <mc:AlternateContent xmlns:mc="http://schemas.openxmlformats.org/markup-compatibility/2006">
              <mc:Choice xmlns:v="urn:schemas-microsoft-com:vml" Requires="v">
                <p:oleObj spid="_x0000_s2479" name="Visio" r:id="rId17" imgW="1381760" imgH="1381600" progId="Visio.Drawing.11">
                  <p:embed/>
                </p:oleObj>
              </mc:Choice>
              <mc:Fallback>
                <p:oleObj name="Visio" r:id="rId17" imgW="1381760" imgH="1381600" progId="Visio.Drawing.11">
                  <p:embed/>
                  <p:pic>
                    <p:nvPicPr>
                      <p:cNvPr id="0" name=""/>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054894" y="1793084"/>
                        <a:ext cx="385763" cy="415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053" name="Object 188"/>
          <p:cNvGraphicFramePr>
            <a:graphicFrameLocks noChangeAspect="1"/>
          </p:cNvGraphicFramePr>
          <p:nvPr/>
        </p:nvGraphicFramePr>
        <p:xfrm>
          <a:off x="1054894" y="1360887"/>
          <a:ext cx="136922" cy="284559"/>
        </p:xfrm>
        <a:graphic>
          <a:graphicData uri="http://schemas.openxmlformats.org/presentationml/2006/ole">
            <mc:AlternateContent xmlns:mc="http://schemas.openxmlformats.org/markup-compatibility/2006">
              <mc:Choice xmlns:v="urn:schemas-microsoft-com:vml" Requires="v">
                <p:oleObj spid="_x0000_s2480" name="Visio" r:id="rId19" imgW="757891" imgH="1477815" progId="Visio.Drawing.11">
                  <p:embed/>
                </p:oleObj>
              </mc:Choice>
              <mc:Fallback>
                <p:oleObj name="Visio" r:id="rId19" imgW="757891" imgH="1477815" progId="Visio.Drawing.11">
                  <p:embed/>
                  <p:pic>
                    <p:nvPicPr>
                      <p:cNvPr id="0" name=""/>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054894" y="1360887"/>
                        <a:ext cx="136922" cy="2845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2090" name="Group 189"/>
          <p:cNvGrpSpPr>
            <a:grpSpLocks/>
          </p:cNvGrpSpPr>
          <p:nvPr/>
        </p:nvGrpSpPr>
        <p:grpSpPr bwMode="auto">
          <a:xfrm>
            <a:off x="1872854" y="1201343"/>
            <a:ext cx="152400" cy="391716"/>
            <a:chOff x="1459" y="1674"/>
            <a:chExt cx="118" cy="567"/>
          </a:xfrm>
        </p:grpSpPr>
        <p:grpSp>
          <p:nvGrpSpPr>
            <p:cNvPr id="2133" name="Group 190"/>
            <p:cNvGrpSpPr>
              <a:grpSpLocks/>
            </p:cNvGrpSpPr>
            <p:nvPr/>
          </p:nvGrpSpPr>
          <p:grpSpPr bwMode="auto">
            <a:xfrm>
              <a:off x="1489" y="1674"/>
              <a:ext cx="88" cy="268"/>
              <a:chOff x="1489" y="1674"/>
              <a:chExt cx="88" cy="268"/>
            </a:xfrm>
          </p:grpSpPr>
          <p:sp>
            <p:nvSpPr>
              <p:cNvPr id="2142" name="Freeform 192"/>
              <p:cNvSpPr>
                <a:spLocks/>
              </p:cNvSpPr>
              <p:nvPr/>
            </p:nvSpPr>
            <p:spPr bwMode="auto">
              <a:xfrm>
                <a:off x="1489" y="1708"/>
                <a:ext cx="0" cy="234"/>
              </a:xfrm>
              <a:custGeom>
                <a:avLst/>
                <a:gdLst>
                  <a:gd name="T0" fmla="*/ 28 w 28"/>
                  <a:gd name="T1" fmla="*/ 11 h 11"/>
                  <a:gd name="T2" fmla="*/ 3 w 28"/>
                  <a:gd name="T3" fmla="*/ 8 h 11"/>
                  <a:gd name="T4" fmla="*/ 0 w 28"/>
                  <a:gd name="T5" fmla="*/ 4 h 11"/>
                  <a:gd name="T6" fmla="*/ 2 w 28"/>
                  <a:gd name="T7" fmla="*/ 0 h 11"/>
                  <a:gd name="T8" fmla="*/ 7 w 28"/>
                  <a:gd name="T9" fmla="*/ 0 h 11"/>
                  <a:gd name="T10" fmla="*/ 28 w 28"/>
                  <a:gd name="T11" fmla="*/ 11 h 11"/>
                  <a:gd name="T12" fmla="*/ 0 60000 65536"/>
                  <a:gd name="T13" fmla="*/ 0 60000 65536"/>
                  <a:gd name="T14" fmla="*/ 0 60000 65536"/>
                  <a:gd name="T15" fmla="*/ 0 60000 65536"/>
                  <a:gd name="T16" fmla="*/ 0 60000 65536"/>
                  <a:gd name="T17" fmla="*/ 0 60000 65536"/>
                  <a:gd name="T18" fmla="*/ 0 w 28"/>
                  <a:gd name="T19" fmla="*/ 0 h 11"/>
                  <a:gd name="T20" fmla="*/ 28 w 28"/>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28" h="11">
                    <a:moveTo>
                      <a:pt x="28" y="11"/>
                    </a:moveTo>
                    <a:lnTo>
                      <a:pt x="3" y="8"/>
                    </a:lnTo>
                    <a:lnTo>
                      <a:pt x="0" y="4"/>
                    </a:lnTo>
                    <a:lnTo>
                      <a:pt x="2" y="0"/>
                    </a:lnTo>
                    <a:lnTo>
                      <a:pt x="7" y="0"/>
                    </a:lnTo>
                    <a:lnTo>
                      <a:pt x="28"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43" name="Freeform 193"/>
              <p:cNvSpPr>
                <a:spLocks/>
              </p:cNvSpPr>
              <p:nvPr/>
            </p:nvSpPr>
            <p:spPr bwMode="auto">
              <a:xfrm>
                <a:off x="1517" y="1678"/>
                <a:ext cx="0" cy="234"/>
              </a:xfrm>
              <a:custGeom>
                <a:avLst/>
                <a:gdLst>
                  <a:gd name="T0" fmla="*/ 13 w 13"/>
                  <a:gd name="T1" fmla="*/ 19 h 19"/>
                  <a:gd name="T2" fmla="*/ 0 w 13"/>
                  <a:gd name="T3" fmla="*/ 6 h 19"/>
                  <a:gd name="T4" fmla="*/ 2 w 13"/>
                  <a:gd name="T5" fmla="*/ 3 h 19"/>
                  <a:gd name="T6" fmla="*/ 7 w 13"/>
                  <a:gd name="T7" fmla="*/ 0 h 19"/>
                  <a:gd name="T8" fmla="*/ 10 w 13"/>
                  <a:gd name="T9" fmla="*/ 4 h 19"/>
                  <a:gd name="T10" fmla="*/ 13 w 13"/>
                  <a:gd name="T11" fmla="*/ 19 h 19"/>
                  <a:gd name="T12" fmla="*/ 0 60000 65536"/>
                  <a:gd name="T13" fmla="*/ 0 60000 65536"/>
                  <a:gd name="T14" fmla="*/ 0 60000 65536"/>
                  <a:gd name="T15" fmla="*/ 0 60000 65536"/>
                  <a:gd name="T16" fmla="*/ 0 60000 65536"/>
                  <a:gd name="T17" fmla="*/ 0 60000 65536"/>
                  <a:gd name="T18" fmla="*/ 0 w 13"/>
                  <a:gd name="T19" fmla="*/ 0 h 19"/>
                  <a:gd name="T20" fmla="*/ 13 w 13"/>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13" h="19">
                    <a:moveTo>
                      <a:pt x="13" y="19"/>
                    </a:moveTo>
                    <a:lnTo>
                      <a:pt x="0" y="6"/>
                    </a:lnTo>
                    <a:lnTo>
                      <a:pt x="2" y="3"/>
                    </a:lnTo>
                    <a:lnTo>
                      <a:pt x="7" y="0"/>
                    </a:lnTo>
                    <a:lnTo>
                      <a:pt x="10" y="4"/>
                    </a:lnTo>
                    <a:lnTo>
                      <a:pt x="13" y="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44" name="Freeform 194"/>
              <p:cNvSpPr>
                <a:spLocks/>
              </p:cNvSpPr>
              <p:nvPr/>
            </p:nvSpPr>
            <p:spPr bwMode="auto">
              <a:xfrm>
                <a:off x="1557" y="1674"/>
                <a:ext cx="0" cy="234"/>
              </a:xfrm>
              <a:custGeom>
                <a:avLst/>
                <a:gdLst>
                  <a:gd name="T0" fmla="*/ 2 w 10"/>
                  <a:gd name="T1" fmla="*/ 22 h 22"/>
                  <a:gd name="T2" fmla="*/ 0 w 10"/>
                  <a:gd name="T3" fmla="*/ 5 h 22"/>
                  <a:gd name="T4" fmla="*/ 5 w 10"/>
                  <a:gd name="T5" fmla="*/ 0 h 22"/>
                  <a:gd name="T6" fmla="*/ 10 w 10"/>
                  <a:gd name="T7" fmla="*/ 2 h 22"/>
                  <a:gd name="T8" fmla="*/ 9 w 10"/>
                  <a:gd name="T9" fmla="*/ 7 h 22"/>
                  <a:gd name="T10" fmla="*/ 2 w 10"/>
                  <a:gd name="T11" fmla="*/ 22 h 22"/>
                  <a:gd name="T12" fmla="*/ 0 60000 65536"/>
                  <a:gd name="T13" fmla="*/ 0 60000 65536"/>
                  <a:gd name="T14" fmla="*/ 0 60000 65536"/>
                  <a:gd name="T15" fmla="*/ 0 60000 65536"/>
                  <a:gd name="T16" fmla="*/ 0 60000 65536"/>
                  <a:gd name="T17" fmla="*/ 0 60000 65536"/>
                  <a:gd name="T18" fmla="*/ 0 w 10"/>
                  <a:gd name="T19" fmla="*/ 0 h 22"/>
                  <a:gd name="T20" fmla="*/ 10 w 10"/>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10" h="22">
                    <a:moveTo>
                      <a:pt x="2" y="22"/>
                    </a:moveTo>
                    <a:lnTo>
                      <a:pt x="0" y="5"/>
                    </a:lnTo>
                    <a:lnTo>
                      <a:pt x="5" y="0"/>
                    </a:lnTo>
                    <a:lnTo>
                      <a:pt x="10" y="2"/>
                    </a:lnTo>
                    <a:lnTo>
                      <a:pt x="9" y="7"/>
                    </a:lnTo>
                    <a:lnTo>
                      <a:pt x="2"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45" name="Freeform 195"/>
              <p:cNvSpPr>
                <a:spLocks/>
              </p:cNvSpPr>
              <p:nvPr/>
            </p:nvSpPr>
            <p:spPr bwMode="auto">
              <a:xfrm>
                <a:off x="1577" y="1691"/>
                <a:ext cx="0" cy="234"/>
              </a:xfrm>
              <a:custGeom>
                <a:avLst/>
                <a:gdLst>
                  <a:gd name="T0" fmla="*/ 0 w 27"/>
                  <a:gd name="T1" fmla="*/ 13 h 13"/>
                  <a:gd name="T2" fmla="*/ 19 w 27"/>
                  <a:gd name="T3" fmla="*/ 0 h 13"/>
                  <a:gd name="T4" fmla="*/ 27 w 27"/>
                  <a:gd name="T5" fmla="*/ 3 h 13"/>
                  <a:gd name="T6" fmla="*/ 27 w 27"/>
                  <a:gd name="T7" fmla="*/ 7 h 13"/>
                  <a:gd name="T8" fmla="*/ 22 w 27"/>
                  <a:gd name="T9" fmla="*/ 10 h 13"/>
                  <a:gd name="T10" fmla="*/ 0 w 27"/>
                  <a:gd name="T11" fmla="*/ 13 h 13"/>
                  <a:gd name="T12" fmla="*/ 0 60000 65536"/>
                  <a:gd name="T13" fmla="*/ 0 60000 65536"/>
                  <a:gd name="T14" fmla="*/ 0 60000 65536"/>
                  <a:gd name="T15" fmla="*/ 0 60000 65536"/>
                  <a:gd name="T16" fmla="*/ 0 60000 65536"/>
                  <a:gd name="T17" fmla="*/ 0 60000 65536"/>
                  <a:gd name="T18" fmla="*/ 0 w 27"/>
                  <a:gd name="T19" fmla="*/ 0 h 13"/>
                  <a:gd name="T20" fmla="*/ 27 w 27"/>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27" h="13">
                    <a:moveTo>
                      <a:pt x="0" y="13"/>
                    </a:moveTo>
                    <a:lnTo>
                      <a:pt x="19" y="0"/>
                    </a:lnTo>
                    <a:lnTo>
                      <a:pt x="27" y="3"/>
                    </a:lnTo>
                    <a:lnTo>
                      <a:pt x="27" y="7"/>
                    </a:lnTo>
                    <a:lnTo>
                      <a:pt x="22" y="10"/>
                    </a:lnTo>
                    <a:lnTo>
                      <a:pt x="0"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grpSp>
        <p:grpSp>
          <p:nvGrpSpPr>
            <p:cNvPr id="2134" name="Group 196"/>
            <p:cNvGrpSpPr>
              <a:grpSpLocks/>
            </p:cNvGrpSpPr>
            <p:nvPr/>
          </p:nvGrpSpPr>
          <p:grpSpPr bwMode="auto">
            <a:xfrm>
              <a:off x="1459" y="1706"/>
              <a:ext cx="113" cy="535"/>
              <a:chOff x="1459" y="1706"/>
              <a:chExt cx="113" cy="535"/>
            </a:xfrm>
          </p:grpSpPr>
          <p:sp>
            <p:nvSpPr>
              <p:cNvPr id="2135" name="Freeform 197"/>
              <p:cNvSpPr>
                <a:spLocks/>
              </p:cNvSpPr>
              <p:nvPr/>
            </p:nvSpPr>
            <p:spPr bwMode="auto">
              <a:xfrm>
                <a:off x="1496" y="1792"/>
                <a:ext cx="0" cy="234"/>
              </a:xfrm>
              <a:custGeom>
                <a:avLst/>
                <a:gdLst>
                  <a:gd name="T0" fmla="*/ 70 w 106"/>
                  <a:gd name="T1" fmla="*/ 25 h 90"/>
                  <a:gd name="T2" fmla="*/ 56 w 106"/>
                  <a:gd name="T3" fmla="*/ 9 h 90"/>
                  <a:gd name="T4" fmla="*/ 44 w 106"/>
                  <a:gd name="T5" fmla="*/ 0 h 90"/>
                  <a:gd name="T6" fmla="*/ 28 w 106"/>
                  <a:gd name="T7" fmla="*/ 0 h 90"/>
                  <a:gd name="T8" fmla="*/ 10 w 106"/>
                  <a:gd name="T9" fmla="*/ 5 h 90"/>
                  <a:gd name="T10" fmla="*/ 3 w 106"/>
                  <a:gd name="T11" fmla="*/ 15 h 90"/>
                  <a:gd name="T12" fmla="*/ 0 w 106"/>
                  <a:gd name="T13" fmla="*/ 29 h 90"/>
                  <a:gd name="T14" fmla="*/ 3 w 106"/>
                  <a:gd name="T15" fmla="*/ 47 h 90"/>
                  <a:gd name="T16" fmla="*/ 14 w 106"/>
                  <a:gd name="T17" fmla="*/ 67 h 90"/>
                  <a:gd name="T18" fmla="*/ 31 w 106"/>
                  <a:gd name="T19" fmla="*/ 80 h 90"/>
                  <a:gd name="T20" fmla="*/ 45 w 106"/>
                  <a:gd name="T21" fmla="*/ 87 h 90"/>
                  <a:gd name="T22" fmla="*/ 61 w 106"/>
                  <a:gd name="T23" fmla="*/ 90 h 90"/>
                  <a:gd name="T24" fmla="*/ 71 w 106"/>
                  <a:gd name="T25" fmla="*/ 86 h 90"/>
                  <a:gd name="T26" fmla="*/ 79 w 106"/>
                  <a:gd name="T27" fmla="*/ 80 h 90"/>
                  <a:gd name="T28" fmla="*/ 83 w 106"/>
                  <a:gd name="T29" fmla="*/ 67 h 90"/>
                  <a:gd name="T30" fmla="*/ 81 w 106"/>
                  <a:gd name="T31" fmla="*/ 52 h 90"/>
                  <a:gd name="T32" fmla="*/ 78 w 106"/>
                  <a:gd name="T33" fmla="*/ 39 h 90"/>
                  <a:gd name="T34" fmla="*/ 103 w 106"/>
                  <a:gd name="T35" fmla="*/ 25 h 90"/>
                  <a:gd name="T36" fmla="*/ 106 w 106"/>
                  <a:gd name="T37" fmla="*/ 20 h 90"/>
                  <a:gd name="T38" fmla="*/ 103 w 106"/>
                  <a:gd name="T39" fmla="*/ 17 h 90"/>
                  <a:gd name="T40" fmla="*/ 74 w 106"/>
                  <a:gd name="T41" fmla="*/ 32 h 90"/>
                  <a:gd name="T42" fmla="*/ 70 w 106"/>
                  <a:gd name="T43" fmla="*/ 25 h 9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90"/>
                  <a:gd name="T68" fmla="*/ 106 w 106"/>
                  <a:gd name="T69" fmla="*/ 90 h 9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90">
                    <a:moveTo>
                      <a:pt x="70" y="25"/>
                    </a:moveTo>
                    <a:lnTo>
                      <a:pt x="56" y="9"/>
                    </a:lnTo>
                    <a:lnTo>
                      <a:pt x="44" y="0"/>
                    </a:lnTo>
                    <a:lnTo>
                      <a:pt x="28" y="0"/>
                    </a:lnTo>
                    <a:lnTo>
                      <a:pt x="10" y="5"/>
                    </a:lnTo>
                    <a:lnTo>
                      <a:pt x="3" y="15"/>
                    </a:lnTo>
                    <a:lnTo>
                      <a:pt x="0" y="29"/>
                    </a:lnTo>
                    <a:lnTo>
                      <a:pt x="3" y="47"/>
                    </a:lnTo>
                    <a:lnTo>
                      <a:pt x="14" y="67"/>
                    </a:lnTo>
                    <a:lnTo>
                      <a:pt x="31" y="80"/>
                    </a:lnTo>
                    <a:lnTo>
                      <a:pt x="45" y="87"/>
                    </a:lnTo>
                    <a:lnTo>
                      <a:pt x="61" y="90"/>
                    </a:lnTo>
                    <a:lnTo>
                      <a:pt x="71" y="86"/>
                    </a:lnTo>
                    <a:lnTo>
                      <a:pt x="79" y="80"/>
                    </a:lnTo>
                    <a:lnTo>
                      <a:pt x="83" y="67"/>
                    </a:lnTo>
                    <a:lnTo>
                      <a:pt x="81" y="52"/>
                    </a:lnTo>
                    <a:lnTo>
                      <a:pt x="78" y="39"/>
                    </a:lnTo>
                    <a:lnTo>
                      <a:pt x="103" y="25"/>
                    </a:lnTo>
                    <a:lnTo>
                      <a:pt x="106" y="20"/>
                    </a:lnTo>
                    <a:lnTo>
                      <a:pt x="103" y="17"/>
                    </a:lnTo>
                    <a:lnTo>
                      <a:pt x="74" y="32"/>
                    </a:lnTo>
                    <a:lnTo>
                      <a:pt x="70"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36" name="Freeform 198"/>
              <p:cNvSpPr>
                <a:spLocks/>
              </p:cNvSpPr>
              <p:nvPr/>
            </p:nvSpPr>
            <p:spPr bwMode="auto">
              <a:xfrm>
                <a:off x="1572" y="1706"/>
                <a:ext cx="0" cy="234"/>
              </a:xfrm>
              <a:custGeom>
                <a:avLst/>
                <a:gdLst>
                  <a:gd name="T0" fmla="*/ 25 w 93"/>
                  <a:gd name="T1" fmla="*/ 170 h 202"/>
                  <a:gd name="T2" fmla="*/ 9 w 93"/>
                  <a:gd name="T3" fmla="*/ 182 h 202"/>
                  <a:gd name="T4" fmla="*/ 4 w 93"/>
                  <a:gd name="T5" fmla="*/ 185 h 202"/>
                  <a:gd name="T6" fmla="*/ 0 w 93"/>
                  <a:gd name="T7" fmla="*/ 193 h 202"/>
                  <a:gd name="T8" fmla="*/ 5 w 93"/>
                  <a:gd name="T9" fmla="*/ 201 h 202"/>
                  <a:gd name="T10" fmla="*/ 10 w 93"/>
                  <a:gd name="T11" fmla="*/ 202 h 202"/>
                  <a:gd name="T12" fmla="*/ 25 w 93"/>
                  <a:gd name="T13" fmla="*/ 197 h 202"/>
                  <a:gd name="T14" fmla="*/ 49 w 93"/>
                  <a:gd name="T15" fmla="*/ 182 h 202"/>
                  <a:gd name="T16" fmla="*/ 70 w 93"/>
                  <a:gd name="T17" fmla="*/ 162 h 202"/>
                  <a:gd name="T18" fmla="*/ 92 w 93"/>
                  <a:gd name="T19" fmla="*/ 141 h 202"/>
                  <a:gd name="T20" fmla="*/ 93 w 93"/>
                  <a:gd name="T21" fmla="*/ 132 h 202"/>
                  <a:gd name="T22" fmla="*/ 93 w 93"/>
                  <a:gd name="T23" fmla="*/ 107 h 202"/>
                  <a:gd name="T24" fmla="*/ 87 w 93"/>
                  <a:gd name="T25" fmla="*/ 68 h 202"/>
                  <a:gd name="T26" fmla="*/ 90 w 93"/>
                  <a:gd name="T27" fmla="*/ 46 h 202"/>
                  <a:gd name="T28" fmla="*/ 93 w 93"/>
                  <a:gd name="T29" fmla="*/ 37 h 202"/>
                  <a:gd name="T30" fmla="*/ 89 w 93"/>
                  <a:gd name="T31" fmla="*/ 33 h 202"/>
                  <a:gd name="T32" fmla="*/ 80 w 93"/>
                  <a:gd name="T33" fmla="*/ 28 h 202"/>
                  <a:gd name="T34" fmla="*/ 73 w 93"/>
                  <a:gd name="T35" fmla="*/ 26 h 202"/>
                  <a:gd name="T36" fmla="*/ 78 w 93"/>
                  <a:gd name="T37" fmla="*/ 3 h 202"/>
                  <a:gd name="T38" fmla="*/ 75 w 93"/>
                  <a:gd name="T39" fmla="*/ 0 h 202"/>
                  <a:gd name="T40" fmla="*/ 70 w 93"/>
                  <a:gd name="T41" fmla="*/ 1 h 202"/>
                  <a:gd name="T42" fmla="*/ 68 w 93"/>
                  <a:gd name="T43" fmla="*/ 27 h 202"/>
                  <a:gd name="T44" fmla="*/ 64 w 93"/>
                  <a:gd name="T45" fmla="*/ 35 h 202"/>
                  <a:gd name="T46" fmla="*/ 63 w 93"/>
                  <a:gd name="T47" fmla="*/ 38 h 202"/>
                  <a:gd name="T48" fmla="*/ 53 w 93"/>
                  <a:gd name="T49" fmla="*/ 35 h 202"/>
                  <a:gd name="T50" fmla="*/ 45 w 93"/>
                  <a:gd name="T51" fmla="*/ 35 h 202"/>
                  <a:gd name="T52" fmla="*/ 45 w 93"/>
                  <a:gd name="T53" fmla="*/ 40 h 202"/>
                  <a:gd name="T54" fmla="*/ 50 w 93"/>
                  <a:gd name="T55" fmla="*/ 43 h 202"/>
                  <a:gd name="T56" fmla="*/ 60 w 93"/>
                  <a:gd name="T57" fmla="*/ 43 h 202"/>
                  <a:gd name="T58" fmla="*/ 65 w 93"/>
                  <a:gd name="T59" fmla="*/ 47 h 202"/>
                  <a:gd name="T60" fmla="*/ 70 w 93"/>
                  <a:gd name="T61" fmla="*/ 55 h 202"/>
                  <a:gd name="T62" fmla="*/ 77 w 93"/>
                  <a:gd name="T63" fmla="*/ 67 h 202"/>
                  <a:gd name="T64" fmla="*/ 80 w 93"/>
                  <a:gd name="T65" fmla="*/ 92 h 202"/>
                  <a:gd name="T66" fmla="*/ 80 w 93"/>
                  <a:gd name="T67" fmla="*/ 115 h 202"/>
                  <a:gd name="T68" fmla="*/ 78 w 93"/>
                  <a:gd name="T69" fmla="*/ 133 h 202"/>
                  <a:gd name="T70" fmla="*/ 72 w 93"/>
                  <a:gd name="T71" fmla="*/ 141 h 202"/>
                  <a:gd name="T72" fmla="*/ 54 w 93"/>
                  <a:gd name="T73" fmla="*/ 152 h 202"/>
                  <a:gd name="T74" fmla="*/ 34 w 93"/>
                  <a:gd name="T75" fmla="*/ 162 h 202"/>
                  <a:gd name="T76" fmla="*/ 25 w 93"/>
                  <a:gd name="T77" fmla="*/ 170 h 20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3"/>
                  <a:gd name="T118" fmla="*/ 0 h 202"/>
                  <a:gd name="T119" fmla="*/ 93 w 93"/>
                  <a:gd name="T120" fmla="*/ 202 h 20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3" h="202">
                    <a:moveTo>
                      <a:pt x="25" y="170"/>
                    </a:moveTo>
                    <a:lnTo>
                      <a:pt x="9" y="182"/>
                    </a:lnTo>
                    <a:lnTo>
                      <a:pt x="4" y="185"/>
                    </a:lnTo>
                    <a:lnTo>
                      <a:pt x="0" y="193"/>
                    </a:lnTo>
                    <a:lnTo>
                      <a:pt x="5" y="201"/>
                    </a:lnTo>
                    <a:lnTo>
                      <a:pt x="10" y="202"/>
                    </a:lnTo>
                    <a:lnTo>
                      <a:pt x="25" y="197"/>
                    </a:lnTo>
                    <a:lnTo>
                      <a:pt x="49" y="182"/>
                    </a:lnTo>
                    <a:lnTo>
                      <a:pt x="70" y="162"/>
                    </a:lnTo>
                    <a:lnTo>
                      <a:pt x="92" y="141"/>
                    </a:lnTo>
                    <a:lnTo>
                      <a:pt x="93" y="132"/>
                    </a:lnTo>
                    <a:lnTo>
                      <a:pt x="93" y="107"/>
                    </a:lnTo>
                    <a:lnTo>
                      <a:pt x="87" y="68"/>
                    </a:lnTo>
                    <a:lnTo>
                      <a:pt x="90" y="46"/>
                    </a:lnTo>
                    <a:lnTo>
                      <a:pt x="93" y="37"/>
                    </a:lnTo>
                    <a:lnTo>
                      <a:pt x="89" y="33"/>
                    </a:lnTo>
                    <a:lnTo>
                      <a:pt x="80" y="28"/>
                    </a:lnTo>
                    <a:lnTo>
                      <a:pt x="73" y="26"/>
                    </a:lnTo>
                    <a:lnTo>
                      <a:pt x="78" y="3"/>
                    </a:lnTo>
                    <a:lnTo>
                      <a:pt x="75" y="0"/>
                    </a:lnTo>
                    <a:lnTo>
                      <a:pt x="70" y="1"/>
                    </a:lnTo>
                    <a:lnTo>
                      <a:pt x="68" y="27"/>
                    </a:lnTo>
                    <a:lnTo>
                      <a:pt x="64" y="35"/>
                    </a:lnTo>
                    <a:lnTo>
                      <a:pt x="63" y="38"/>
                    </a:lnTo>
                    <a:lnTo>
                      <a:pt x="53" y="35"/>
                    </a:lnTo>
                    <a:lnTo>
                      <a:pt x="45" y="35"/>
                    </a:lnTo>
                    <a:lnTo>
                      <a:pt x="45" y="40"/>
                    </a:lnTo>
                    <a:lnTo>
                      <a:pt x="50" y="43"/>
                    </a:lnTo>
                    <a:lnTo>
                      <a:pt x="60" y="43"/>
                    </a:lnTo>
                    <a:lnTo>
                      <a:pt x="65" y="47"/>
                    </a:lnTo>
                    <a:lnTo>
                      <a:pt x="70" y="55"/>
                    </a:lnTo>
                    <a:lnTo>
                      <a:pt x="77" y="67"/>
                    </a:lnTo>
                    <a:lnTo>
                      <a:pt x="80" y="92"/>
                    </a:lnTo>
                    <a:lnTo>
                      <a:pt x="80" y="115"/>
                    </a:lnTo>
                    <a:lnTo>
                      <a:pt x="78" y="133"/>
                    </a:lnTo>
                    <a:lnTo>
                      <a:pt x="72" y="141"/>
                    </a:lnTo>
                    <a:lnTo>
                      <a:pt x="54" y="152"/>
                    </a:lnTo>
                    <a:lnTo>
                      <a:pt x="34" y="162"/>
                    </a:lnTo>
                    <a:lnTo>
                      <a:pt x="25" y="17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37" name="Freeform 199"/>
              <p:cNvSpPr>
                <a:spLocks/>
              </p:cNvSpPr>
              <p:nvPr/>
            </p:nvSpPr>
            <p:spPr bwMode="auto">
              <a:xfrm>
                <a:off x="1459" y="1892"/>
                <a:ext cx="0" cy="234"/>
              </a:xfrm>
              <a:custGeom>
                <a:avLst/>
                <a:gdLst>
                  <a:gd name="T0" fmla="*/ 85 w 85"/>
                  <a:gd name="T1" fmla="*/ 4 h 121"/>
                  <a:gd name="T2" fmla="*/ 76 w 85"/>
                  <a:gd name="T3" fmla="*/ 0 h 121"/>
                  <a:gd name="T4" fmla="*/ 56 w 85"/>
                  <a:gd name="T5" fmla="*/ 1 h 121"/>
                  <a:gd name="T6" fmla="*/ 38 w 85"/>
                  <a:gd name="T7" fmla="*/ 12 h 121"/>
                  <a:gd name="T8" fmla="*/ 15 w 85"/>
                  <a:gd name="T9" fmla="*/ 36 h 121"/>
                  <a:gd name="T10" fmla="*/ 1 w 85"/>
                  <a:gd name="T11" fmla="*/ 55 h 121"/>
                  <a:gd name="T12" fmla="*/ 0 w 85"/>
                  <a:gd name="T13" fmla="*/ 61 h 121"/>
                  <a:gd name="T14" fmla="*/ 7 w 85"/>
                  <a:gd name="T15" fmla="*/ 74 h 121"/>
                  <a:gd name="T16" fmla="*/ 21 w 85"/>
                  <a:gd name="T17" fmla="*/ 80 h 121"/>
                  <a:gd name="T18" fmla="*/ 38 w 85"/>
                  <a:gd name="T19" fmla="*/ 86 h 121"/>
                  <a:gd name="T20" fmla="*/ 52 w 85"/>
                  <a:gd name="T21" fmla="*/ 90 h 121"/>
                  <a:gd name="T22" fmla="*/ 60 w 85"/>
                  <a:gd name="T23" fmla="*/ 95 h 121"/>
                  <a:gd name="T24" fmla="*/ 56 w 85"/>
                  <a:gd name="T25" fmla="*/ 102 h 121"/>
                  <a:gd name="T26" fmla="*/ 46 w 85"/>
                  <a:gd name="T27" fmla="*/ 111 h 121"/>
                  <a:gd name="T28" fmla="*/ 33 w 85"/>
                  <a:gd name="T29" fmla="*/ 112 h 121"/>
                  <a:gd name="T30" fmla="*/ 23 w 85"/>
                  <a:gd name="T31" fmla="*/ 110 h 121"/>
                  <a:gd name="T32" fmla="*/ 18 w 85"/>
                  <a:gd name="T33" fmla="*/ 112 h 121"/>
                  <a:gd name="T34" fmla="*/ 18 w 85"/>
                  <a:gd name="T35" fmla="*/ 117 h 121"/>
                  <a:gd name="T36" fmla="*/ 30 w 85"/>
                  <a:gd name="T37" fmla="*/ 121 h 121"/>
                  <a:gd name="T38" fmla="*/ 46 w 85"/>
                  <a:gd name="T39" fmla="*/ 121 h 121"/>
                  <a:gd name="T40" fmla="*/ 60 w 85"/>
                  <a:gd name="T41" fmla="*/ 117 h 121"/>
                  <a:gd name="T42" fmla="*/ 68 w 85"/>
                  <a:gd name="T43" fmla="*/ 112 h 121"/>
                  <a:gd name="T44" fmla="*/ 72 w 85"/>
                  <a:gd name="T45" fmla="*/ 105 h 121"/>
                  <a:gd name="T46" fmla="*/ 76 w 85"/>
                  <a:gd name="T47" fmla="*/ 96 h 121"/>
                  <a:gd name="T48" fmla="*/ 70 w 85"/>
                  <a:gd name="T49" fmla="*/ 89 h 121"/>
                  <a:gd name="T50" fmla="*/ 52 w 85"/>
                  <a:gd name="T51" fmla="*/ 84 h 121"/>
                  <a:gd name="T52" fmla="*/ 36 w 85"/>
                  <a:gd name="T53" fmla="*/ 79 h 121"/>
                  <a:gd name="T54" fmla="*/ 18 w 85"/>
                  <a:gd name="T55" fmla="*/ 71 h 121"/>
                  <a:gd name="T56" fmla="*/ 16 w 85"/>
                  <a:gd name="T57" fmla="*/ 64 h 121"/>
                  <a:gd name="T58" fmla="*/ 18 w 85"/>
                  <a:gd name="T59" fmla="*/ 51 h 121"/>
                  <a:gd name="T60" fmla="*/ 30 w 85"/>
                  <a:gd name="T61" fmla="*/ 36 h 121"/>
                  <a:gd name="T62" fmla="*/ 43 w 85"/>
                  <a:gd name="T63" fmla="*/ 27 h 121"/>
                  <a:gd name="T64" fmla="*/ 67 w 85"/>
                  <a:gd name="T65" fmla="*/ 20 h 121"/>
                  <a:gd name="T66" fmla="*/ 85 w 85"/>
                  <a:gd name="T67" fmla="*/ 17 h 121"/>
                  <a:gd name="T68" fmla="*/ 85 w 85"/>
                  <a:gd name="T69" fmla="*/ 9 h 121"/>
                  <a:gd name="T70" fmla="*/ 85 w 85"/>
                  <a:gd name="T71" fmla="*/ 4 h 12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5"/>
                  <a:gd name="T109" fmla="*/ 0 h 121"/>
                  <a:gd name="T110" fmla="*/ 85 w 85"/>
                  <a:gd name="T111" fmla="*/ 121 h 12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5" h="121">
                    <a:moveTo>
                      <a:pt x="85" y="4"/>
                    </a:moveTo>
                    <a:lnTo>
                      <a:pt x="76" y="0"/>
                    </a:lnTo>
                    <a:lnTo>
                      <a:pt x="56" y="1"/>
                    </a:lnTo>
                    <a:lnTo>
                      <a:pt x="38" y="12"/>
                    </a:lnTo>
                    <a:lnTo>
                      <a:pt x="15" y="36"/>
                    </a:lnTo>
                    <a:lnTo>
                      <a:pt x="1" y="55"/>
                    </a:lnTo>
                    <a:lnTo>
                      <a:pt x="0" y="61"/>
                    </a:lnTo>
                    <a:lnTo>
                      <a:pt x="7" y="74"/>
                    </a:lnTo>
                    <a:lnTo>
                      <a:pt x="21" y="80"/>
                    </a:lnTo>
                    <a:lnTo>
                      <a:pt x="38" y="86"/>
                    </a:lnTo>
                    <a:lnTo>
                      <a:pt x="52" y="90"/>
                    </a:lnTo>
                    <a:lnTo>
                      <a:pt x="60" y="95"/>
                    </a:lnTo>
                    <a:lnTo>
                      <a:pt x="56" y="102"/>
                    </a:lnTo>
                    <a:lnTo>
                      <a:pt x="46" y="111"/>
                    </a:lnTo>
                    <a:lnTo>
                      <a:pt x="33" y="112"/>
                    </a:lnTo>
                    <a:lnTo>
                      <a:pt x="23" y="110"/>
                    </a:lnTo>
                    <a:lnTo>
                      <a:pt x="18" y="112"/>
                    </a:lnTo>
                    <a:lnTo>
                      <a:pt x="18" y="117"/>
                    </a:lnTo>
                    <a:lnTo>
                      <a:pt x="30" y="121"/>
                    </a:lnTo>
                    <a:lnTo>
                      <a:pt x="46" y="121"/>
                    </a:lnTo>
                    <a:lnTo>
                      <a:pt x="60" y="117"/>
                    </a:lnTo>
                    <a:lnTo>
                      <a:pt x="68" y="112"/>
                    </a:lnTo>
                    <a:lnTo>
                      <a:pt x="72" y="105"/>
                    </a:lnTo>
                    <a:lnTo>
                      <a:pt x="76" y="96"/>
                    </a:lnTo>
                    <a:lnTo>
                      <a:pt x="70" y="89"/>
                    </a:lnTo>
                    <a:lnTo>
                      <a:pt x="52" y="84"/>
                    </a:lnTo>
                    <a:lnTo>
                      <a:pt x="36" y="79"/>
                    </a:lnTo>
                    <a:lnTo>
                      <a:pt x="18" y="71"/>
                    </a:lnTo>
                    <a:lnTo>
                      <a:pt x="16" y="64"/>
                    </a:lnTo>
                    <a:lnTo>
                      <a:pt x="18" y="51"/>
                    </a:lnTo>
                    <a:lnTo>
                      <a:pt x="30" y="36"/>
                    </a:lnTo>
                    <a:lnTo>
                      <a:pt x="43" y="27"/>
                    </a:lnTo>
                    <a:lnTo>
                      <a:pt x="67" y="20"/>
                    </a:lnTo>
                    <a:lnTo>
                      <a:pt x="85" y="17"/>
                    </a:lnTo>
                    <a:lnTo>
                      <a:pt x="85" y="9"/>
                    </a:lnTo>
                    <a:lnTo>
                      <a:pt x="85"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38" name="Freeform 200"/>
              <p:cNvSpPr>
                <a:spLocks/>
              </p:cNvSpPr>
              <p:nvPr/>
            </p:nvSpPr>
            <p:spPr bwMode="auto">
              <a:xfrm>
                <a:off x="1527" y="1886"/>
                <a:ext cx="0" cy="234"/>
              </a:xfrm>
              <a:custGeom>
                <a:avLst/>
                <a:gdLst>
                  <a:gd name="T0" fmla="*/ 69 w 79"/>
                  <a:gd name="T1" fmla="*/ 47 h 149"/>
                  <a:gd name="T2" fmla="*/ 60 w 79"/>
                  <a:gd name="T3" fmla="*/ 18 h 149"/>
                  <a:gd name="T4" fmla="*/ 52 w 79"/>
                  <a:gd name="T5" fmla="*/ 5 h 149"/>
                  <a:gd name="T6" fmla="*/ 32 w 79"/>
                  <a:gd name="T7" fmla="*/ 0 h 149"/>
                  <a:gd name="T8" fmla="*/ 13 w 79"/>
                  <a:gd name="T9" fmla="*/ 2 h 149"/>
                  <a:gd name="T10" fmla="*/ 4 w 79"/>
                  <a:gd name="T11" fmla="*/ 16 h 149"/>
                  <a:gd name="T12" fmla="*/ 7 w 79"/>
                  <a:gd name="T13" fmla="*/ 35 h 149"/>
                  <a:gd name="T14" fmla="*/ 10 w 79"/>
                  <a:gd name="T15" fmla="*/ 63 h 149"/>
                  <a:gd name="T16" fmla="*/ 10 w 79"/>
                  <a:gd name="T17" fmla="*/ 90 h 149"/>
                  <a:gd name="T18" fmla="*/ 4 w 79"/>
                  <a:gd name="T19" fmla="*/ 112 h 149"/>
                  <a:gd name="T20" fmla="*/ 0 w 79"/>
                  <a:gd name="T21" fmla="*/ 126 h 149"/>
                  <a:gd name="T22" fmla="*/ 3 w 79"/>
                  <a:gd name="T23" fmla="*/ 136 h 149"/>
                  <a:gd name="T24" fmla="*/ 13 w 79"/>
                  <a:gd name="T25" fmla="*/ 142 h 149"/>
                  <a:gd name="T26" fmla="*/ 23 w 79"/>
                  <a:gd name="T27" fmla="*/ 147 h 149"/>
                  <a:gd name="T28" fmla="*/ 35 w 79"/>
                  <a:gd name="T29" fmla="*/ 149 h 149"/>
                  <a:gd name="T30" fmla="*/ 50 w 79"/>
                  <a:gd name="T31" fmla="*/ 149 h 149"/>
                  <a:gd name="T32" fmla="*/ 67 w 79"/>
                  <a:gd name="T33" fmla="*/ 138 h 149"/>
                  <a:gd name="T34" fmla="*/ 79 w 79"/>
                  <a:gd name="T35" fmla="*/ 115 h 149"/>
                  <a:gd name="T36" fmla="*/ 78 w 79"/>
                  <a:gd name="T37" fmla="*/ 93 h 149"/>
                  <a:gd name="T38" fmla="*/ 70 w 79"/>
                  <a:gd name="T39" fmla="*/ 68 h 149"/>
                  <a:gd name="T40" fmla="*/ 69 w 79"/>
                  <a:gd name="T41" fmla="*/ 47 h 14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9"/>
                  <a:gd name="T64" fmla="*/ 0 h 149"/>
                  <a:gd name="T65" fmla="*/ 79 w 79"/>
                  <a:gd name="T66" fmla="*/ 149 h 14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9" h="149">
                    <a:moveTo>
                      <a:pt x="69" y="47"/>
                    </a:moveTo>
                    <a:lnTo>
                      <a:pt x="60" y="18"/>
                    </a:lnTo>
                    <a:lnTo>
                      <a:pt x="52" y="5"/>
                    </a:lnTo>
                    <a:lnTo>
                      <a:pt x="32" y="0"/>
                    </a:lnTo>
                    <a:lnTo>
                      <a:pt x="13" y="2"/>
                    </a:lnTo>
                    <a:lnTo>
                      <a:pt x="4" y="16"/>
                    </a:lnTo>
                    <a:lnTo>
                      <a:pt x="7" y="35"/>
                    </a:lnTo>
                    <a:lnTo>
                      <a:pt x="10" y="63"/>
                    </a:lnTo>
                    <a:lnTo>
                      <a:pt x="10" y="90"/>
                    </a:lnTo>
                    <a:lnTo>
                      <a:pt x="4" y="112"/>
                    </a:lnTo>
                    <a:lnTo>
                      <a:pt x="0" y="126"/>
                    </a:lnTo>
                    <a:lnTo>
                      <a:pt x="3" y="136"/>
                    </a:lnTo>
                    <a:lnTo>
                      <a:pt x="13" y="142"/>
                    </a:lnTo>
                    <a:lnTo>
                      <a:pt x="23" y="147"/>
                    </a:lnTo>
                    <a:lnTo>
                      <a:pt x="35" y="149"/>
                    </a:lnTo>
                    <a:lnTo>
                      <a:pt x="50" y="149"/>
                    </a:lnTo>
                    <a:lnTo>
                      <a:pt x="67" y="138"/>
                    </a:lnTo>
                    <a:lnTo>
                      <a:pt x="79" y="115"/>
                    </a:lnTo>
                    <a:lnTo>
                      <a:pt x="78" y="93"/>
                    </a:lnTo>
                    <a:lnTo>
                      <a:pt x="70" y="68"/>
                    </a:lnTo>
                    <a:lnTo>
                      <a:pt x="69" y="4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39" name="Freeform 201"/>
              <p:cNvSpPr>
                <a:spLocks/>
              </p:cNvSpPr>
              <p:nvPr/>
            </p:nvSpPr>
            <p:spPr bwMode="auto">
              <a:xfrm>
                <a:off x="1505" y="2007"/>
                <a:ext cx="0" cy="234"/>
              </a:xfrm>
              <a:custGeom>
                <a:avLst/>
                <a:gdLst>
                  <a:gd name="T0" fmla="*/ 56 w 60"/>
                  <a:gd name="T1" fmla="*/ 3 h 216"/>
                  <a:gd name="T2" fmla="*/ 41 w 60"/>
                  <a:gd name="T3" fmla="*/ 0 h 216"/>
                  <a:gd name="T4" fmla="*/ 32 w 60"/>
                  <a:gd name="T5" fmla="*/ 3 h 216"/>
                  <a:gd name="T6" fmla="*/ 29 w 60"/>
                  <a:gd name="T7" fmla="*/ 15 h 216"/>
                  <a:gd name="T8" fmla="*/ 32 w 60"/>
                  <a:gd name="T9" fmla="*/ 76 h 216"/>
                  <a:gd name="T10" fmla="*/ 32 w 60"/>
                  <a:gd name="T11" fmla="*/ 91 h 216"/>
                  <a:gd name="T12" fmla="*/ 26 w 60"/>
                  <a:gd name="T13" fmla="*/ 118 h 216"/>
                  <a:gd name="T14" fmla="*/ 25 w 60"/>
                  <a:gd name="T15" fmla="*/ 150 h 216"/>
                  <a:gd name="T16" fmla="*/ 29 w 60"/>
                  <a:gd name="T17" fmla="*/ 165 h 216"/>
                  <a:gd name="T18" fmla="*/ 25 w 60"/>
                  <a:gd name="T19" fmla="*/ 175 h 216"/>
                  <a:gd name="T20" fmla="*/ 6 w 60"/>
                  <a:gd name="T21" fmla="*/ 187 h 216"/>
                  <a:gd name="T22" fmla="*/ 0 w 60"/>
                  <a:gd name="T23" fmla="*/ 205 h 216"/>
                  <a:gd name="T24" fmla="*/ 0 w 60"/>
                  <a:gd name="T25" fmla="*/ 211 h 216"/>
                  <a:gd name="T26" fmla="*/ 15 w 60"/>
                  <a:gd name="T27" fmla="*/ 216 h 216"/>
                  <a:gd name="T28" fmla="*/ 19 w 60"/>
                  <a:gd name="T29" fmla="*/ 213 h 216"/>
                  <a:gd name="T30" fmla="*/ 20 w 60"/>
                  <a:gd name="T31" fmla="*/ 203 h 216"/>
                  <a:gd name="T32" fmla="*/ 25 w 60"/>
                  <a:gd name="T33" fmla="*/ 188 h 216"/>
                  <a:gd name="T34" fmla="*/ 31 w 60"/>
                  <a:gd name="T35" fmla="*/ 182 h 216"/>
                  <a:gd name="T36" fmla="*/ 39 w 60"/>
                  <a:gd name="T37" fmla="*/ 177 h 216"/>
                  <a:gd name="T38" fmla="*/ 45 w 60"/>
                  <a:gd name="T39" fmla="*/ 172 h 216"/>
                  <a:gd name="T40" fmla="*/ 47 w 60"/>
                  <a:gd name="T41" fmla="*/ 167 h 216"/>
                  <a:gd name="T42" fmla="*/ 42 w 60"/>
                  <a:gd name="T43" fmla="*/ 162 h 216"/>
                  <a:gd name="T44" fmla="*/ 39 w 60"/>
                  <a:gd name="T45" fmla="*/ 158 h 216"/>
                  <a:gd name="T46" fmla="*/ 35 w 60"/>
                  <a:gd name="T47" fmla="*/ 146 h 216"/>
                  <a:gd name="T48" fmla="*/ 39 w 60"/>
                  <a:gd name="T49" fmla="*/ 117 h 216"/>
                  <a:gd name="T50" fmla="*/ 47 w 60"/>
                  <a:gd name="T51" fmla="*/ 83 h 216"/>
                  <a:gd name="T52" fmla="*/ 56 w 60"/>
                  <a:gd name="T53" fmla="*/ 58 h 216"/>
                  <a:gd name="T54" fmla="*/ 60 w 60"/>
                  <a:gd name="T55" fmla="*/ 26 h 216"/>
                  <a:gd name="T56" fmla="*/ 56 w 60"/>
                  <a:gd name="T57" fmla="*/ 3 h 21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0"/>
                  <a:gd name="T88" fmla="*/ 0 h 216"/>
                  <a:gd name="T89" fmla="*/ 60 w 60"/>
                  <a:gd name="T90" fmla="*/ 216 h 21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0" h="216">
                    <a:moveTo>
                      <a:pt x="56" y="3"/>
                    </a:moveTo>
                    <a:lnTo>
                      <a:pt x="41" y="0"/>
                    </a:lnTo>
                    <a:lnTo>
                      <a:pt x="32" y="3"/>
                    </a:lnTo>
                    <a:lnTo>
                      <a:pt x="29" y="15"/>
                    </a:lnTo>
                    <a:lnTo>
                      <a:pt x="32" y="76"/>
                    </a:lnTo>
                    <a:lnTo>
                      <a:pt x="32" y="91"/>
                    </a:lnTo>
                    <a:lnTo>
                      <a:pt x="26" y="118"/>
                    </a:lnTo>
                    <a:lnTo>
                      <a:pt x="25" y="150"/>
                    </a:lnTo>
                    <a:lnTo>
                      <a:pt x="29" y="165"/>
                    </a:lnTo>
                    <a:lnTo>
                      <a:pt x="25" y="175"/>
                    </a:lnTo>
                    <a:lnTo>
                      <a:pt x="6" y="187"/>
                    </a:lnTo>
                    <a:lnTo>
                      <a:pt x="0" y="205"/>
                    </a:lnTo>
                    <a:lnTo>
                      <a:pt x="0" y="211"/>
                    </a:lnTo>
                    <a:lnTo>
                      <a:pt x="15" y="216"/>
                    </a:lnTo>
                    <a:lnTo>
                      <a:pt x="19" y="213"/>
                    </a:lnTo>
                    <a:lnTo>
                      <a:pt x="20" y="203"/>
                    </a:lnTo>
                    <a:lnTo>
                      <a:pt x="25" y="188"/>
                    </a:lnTo>
                    <a:lnTo>
                      <a:pt x="31" y="182"/>
                    </a:lnTo>
                    <a:lnTo>
                      <a:pt x="39" y="177"/>
                    </a:lnTo>
                    <a:lnTo>
                      <a:pt x="45" y="172"/>
                    </a:lnTo>
                    <a:lnTo>
                      <a:pt x="47" y="167"/>
                    </a:lnTo>
                    <a:lnTo>
                      <a:pt x="42" y="162"/>
                    </a:lnTo>
                    <a:lnTo>
                      <a:pt x="39" y="158"/>
                    </a:lnTo>
                    <a:lnTo>
                      <a:pt x="35" y="146"/>
                    </a:lnTo>
                    <a:lnTo>
                      <a:pt x="39" y="117"/>
                    </a:lnTo>
                    <a:lnTo>
                      <a:pt x="47" y="83"/>
                    </a:lnTo>
                    <a:lnTo>
                      <a:pt x="56" y="58"/>
                    </a:lnTo>
                    <a:lnTo>
                      <a:pt x="60" y="26"/>
                    </a:lnTo>
                    <a:lnTo>
                      <a:pt x="56"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40" name="Freeform 202"/>
              <p:cNvSpPr>
                <a:spLocks/>
              </p:cNvSpPr>
              <p:nvPr/>
            </p:nvSpPr>
            <p:spPr bwMode="auto">
              <a:xfrm>
                <a:off x="1569" y="2007"/>
                <a:ext cx="0" cy="234"/>
              </a:xfrm>
              <a:custGeom>
                <a:avLst/>
                <a:gdLst>
                  <a:gd name="T0" fmla="*/ 33 w 100"/>
                  <a:gd name="T1" fmla="*/ 26 h 182"/>
                  <a:gd name="T2" fmla="*/ 30 w 100"/>
                  <a:gd name="T3" fmla="*/ 8 h 182"/>
                  <a:gd name="T4" fmla="*/ 18 w 100"/>
                  <a:gd name="T5" fmla="*/ 0 h 182"/>
                  <a:gd name="T6" fmla="*/ 1 w 100"/>
                  <a:gd name="T7" fmla="*/ 1 h 182"/>
                  <a:gd name="T8" fmla="*/ 0 w 100"/>
                  <a:gd name="T9" fmla="*/ 8 h 182"/>
                  <a:gd name="T10" fmla="*/ 1 w 100"/>
                  <a:gd name="T11" fmla="*/ 25 h 182"/>
                  <a:gd name="T12" fmla="*/ 10 w 100"/>
                  <a:gd name="T13" fmla="*/ 52 h 182"/>
                  <a:gd name="T14" fmla="*/ 17 w 100"/>
                  <a:gd name="T15" fmla="*/ 71 h 182"/>
                  <a:gd name="T16" fmla="*/ 25 w 100"/>
                  <a:gd name="T17" fmla="*/ 97 h 182"/>
                  <a:gd name="T18" fmla="*/ 27 w 100"/>
                  <a:gd name="T19" fmla="*/ 118 h 182"/>
                  <a:gd name="T20" fmla="*/ 27 w 100"/>
                  <a:gd name="T21" fmla="*/ 137 h 182"/>
                  <a:gd name="T22" fmla="*/ 23 w 100"/>
                  <a:gd name="T23" fmla="*/ 150 h 182"/>
                  <a:gd name="T24" fmla="*/ 20 w 100"/>
                  <a:gd name="T25" fmla="*/ 156 h 182"/>
                  <a:gd name="T26" fmla="*/ 20 w 100"/>
                  <a:gd name="T27" fmla="*/ 160 h 182"/>
                  <a:gd name="T28" fmla="*/ 25 w 100"/>
                  <a:gd name="T29" fmla="*/ 166 h 182"/>
                  <a:gd name="T30" fmla="*/ 35 w 100"/>
                  <a:gd name="T31" fmla="*/ 168 h 182"/>
                  <a:gd name="T32" fmla="*/ 48 w 100"/>
                  <a:gd name="T33" fmla="*/ 168 h 182"/>
                  <a:gd name="T34" fmla="*/ 73 w 100"/>
                  <a:gd name="T35" fmla="*/ 175 h 182"/>
                  <a:gd name="T36" fmla="*/ 83 w 100"/>
                  <a:gd name="T37" fmla="*/ 182 h 182"/>
                  <a:gd name="T38" fmla="*/ 93 w 100"/>
                  <a:gd name="T39" fmla="*/ 177 h 182"/>
                  <a:gd name="T40" fmla="*/ 100 w 100"/>
                  <a:gd name="T41" fmla="*/ 166 h 182"/>
                  <a:gd name="T42" fmla="*/ 93 w 100"/>
                  <a:gd name="T43" fmla="*/ 162 h 182"/>
                  <a:gd name="T44" fmla="*/ 72 w 100"/>
                  <a:gd name="T45" fmla="*/ 160 h 182"/>
                  <a:gd name="T46" fmla="*/ 47 w 100"/>
                  <a:gd name="T47" fmla="*/ 160 h 182"/>
                  <a:gd name="T48" fmla="*/ 36 w 100"/>
                  <a:gd name="T49" fmla="*/ 158 h 182"/>
                  <a:gd name="T50" fmla="*/ 35 w 100"/>
                  <a:gd name="T51" fmla="*/ 151 h 182"/>
                  <a:gd name="T52" fmla="*/ 36 w 100"/>
                  <a:gd name="T53" fmla="*/ 138 h 182"/>
                  <a:gd name="T54" fmla="*/ 37 w 100"/>
                  <a:gd name="T55" fmla="*/ 118 h 182"/>
                  <a:gd name="T56" fmla="*/ 36 w 100"/>
                  <a:gd name="T57" fmla="*/ 95 h 182"/>
                  <a:gd name="T58" fmla="*/ 31 w 100"/>
                  <a:gd name="T59" fmla="*/ 62 h 182"/>
                  <a:gd name="T60" fmla="*/ 33 w 100"/>
                  <a:gd name="T61" fmla="*/ 35 h 182"/>
                  <a:gd name="T62" fmla="*/ 33 w 100"/>
                  <a:gd name="T63" fmla="*/ 26 h 18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0"/>
                  <a:gd name="T97" fmla="*/ 0 h 182"/>
                  <a:gd name="T98" fmla="*/ 100 w 100"/>
                  <a:gd name="T99" fmla="*/ 182 h 18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0" h="182">
                    <a:moveTo>
                      <a:pt x="33" y="26"/>
                    </a:moveTo>
                    <a:lnTo>
                      <a:pt x="30" y="8"/>
                    </a:lnTo>
                    <a:lnTo>
                      <a:pt x="18" y="0"/>
                    </a:lnTo>
                    <a:lnTo>
                      <a:pt x="1" y="1"/>
                    </a:lnTo>
                    <a:lnTo>
                      <a:pt x="0" y="8"/>
                    </a:lnTo>
                    <a:lnTo>
                      <a:pt x="1" y="25"/>
                    </a:lnTo>
                    <a:lnTo>
                      <a:pt x="10" y="52"/>
                    </a:lnTo>
                    <a:lnTo>
                      <a:pt x="17" y="71"/>
                    </a:lnTo>
                    <a:lnTo>
                      <a:pt x="25" y="97"/>
                    </a:lnTo>
                    <a:lnTo>
                      <a:pt x="27" y="118"/>
                    </a:lnTo>
                    <a:lnTo>
                      <a:pt x="27" y="137"/>
                    </a:lnTo>
                    <a:lnTo>
                      <a:pt x="23" y="150"/>
                    </a:lnTo>
                    <a:lnTo>
                      <a:pt x="20" y="156"/>
                    </a:lnTo>
                    <a:lnTo>
                      <a:pt x="20" y="160"/>
                    </a:lnTo>
                    <a:lnTo>
                      <a:pt x="25" y="166"/>
                    </a:lnTo>
                    <a:lnTo>
                      <a:pt x="35" y="168"/>
                    </a:lnTo>
                    <a:lnTo>
                      <a:pt x="48" y="168"/>
                    </a:lnTo>
                    <a:lnTo>
                      <a:pt x="73" y="175"/>
                    </a:lnTo>
                    <a:lnTo>
                      <a:pt x="83" y="182"/>
                    </a:lnTo>
                    <a:lnTo>
                      <a:pt x="93" y="177"/>
                    </a:lnTo>
                    <a:lnTo>
                      <a:pt x="100" y="166"/>
                    </a:lnTo>
                    <a:lnTo>
                      <a:pt x="93" y="162"/>
                    </a:lnTo>
                    <a:lnTo>
                      <a:pt x="72" y="160"/>
                    </a:lnTo>
                    <a:lnTo>
                      <a:pt x="47" y="160"/>
                    </a:lnTo>
                    <a:lnTo>
                      <a:pt x="36" y="158"/>
                    </a:lnTo>
                    <a:lnTo>
                      <a:pt x="35" y="151"/>
                    </a:lnTo>
                    <a:lnTo>
                      <a:pt x="36" y="138"/>
                    </a:lnTo>
                    <a:lnTo>
                      <a:pt x="37" y="118"/>
                    </a:lnTo>
                    <a:lnTo>
                      <a:pt x="36" y="95"/>
                    </a:lnTo>
                    <a:lnTo>
                      <a:pt x="31" y="62"/>
                    </a:lnTo>
                    <a:lnTo>
                      <a:pt x="33" y="35"/>
                    </a:lnTo>
                    <a:lnTo>
                      <a:pt x="33" y="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grpSp>
      </p:grpSp>
      <p:grpSp>
        <p:nvGrpSpPr>
          <p:cNvPr id="2091" name="Group 203"/>
          <p:cNvGrpSpPr>
            <a:grpSpLocks/>
          </p:cNvGrpSpPr>
          <p:nvPr/>
        </p:nvGrpSpPr>
        <p:grpSpPr bwMode="auto">
          <a:xfrm>
            <a:off x="2034779" y="1363268"/>
            <a:ext cx="152400" cy="391716"/>
            <a:chOff x="1459" y="1674"/>
            <a:chExt cx="118" cy="567"/>
          </a:xfrm>
        </p:grpSpPr>
        <p:grpSp>
          <p:nvGrpSpPr>
            <p:cNvPr id="2120" name="Group 204"/>
            <p:cNvGrpSpPr>
              <a:grpSpLocks/>
            </p:cNvGrpSpPr>
            <p:nvPr/>
          </p:nvGrpSpPr>
          <p:grpSpPr bwMode="auto">
            <a:xfrm>
              <a:off x="1489" y="1674"/>
              <a:ext cx="88" cy="268"/>
              <a:chOff x="1489" y="1674"/>
              <a:chExt cx="88" cy="268"/>
            </a:xfrm>
          </p:grpSpPr>
          <p:sp>
            <p:nvSpPr>
              <p:cNvPr id="2129" name="Freeform 206"/>
              <p:cNvSpPr>
                <a:spLocks/>
              </p:cNvSpPr>
              <p:nvPr/>
            </p:nvSpPr>
            <p:spPr bwMode="auto">
              <a:xfrm>
                <a:off x="1489" y="1708"/>
                <a:ext cx="0" cy="234"/>
              </a:xfrm>
              <a:custGeom>
                <a:avLst/>
                <a:gdLst>
                  <a:gd name="T0" fmla="*/ 28 w 28"/>
                  <a:gd name="T1" fmla="*/ 11 h 11"/>
                  <a:gd name="T2" fmla="*/ 3 w 28"/>
                  <a:gd name="T3" fmla="*/ 8 h 11"/>
                  <a:gd name="T4" fmla="*/ 0 w 28"/>
                  <a:gd name="T5" fmla="*/ 4 h 11"/>
                  <a:gd name="T6" fmla="*/ 2 w 28"/>
                  <a:gd name="T7" fmla="*/ 0 h 11"/>
                  <a:gd name="T8" fmla="*/ 7 w 28"/>
                  <a:gd name="T9" fmla="*/ 0 h 11"/>
                  <a:gd name="T10" fmla="*/ 28 w 28"/>
                  <a:gd name="T11" fmla="*/ 11 h 11"/>
                  <a:gd name="T12" fmla="*/ 0 60000 65536"/>
                  <a:gd name="T13" fmla="*/ 0 60000 65536"/>
                  <a:gd name="T14" fmla="*/ 0 60000 65536"/>
                  <a:gd name="T15" fmla="*/ 0 60000 65536"/>
                  <a:gd name="T16" fmla="*/ 0 60000 65536"/>
                  <a:gd name="T17" fmla="*/ 0 60000 65536"/>
                  <a:gd name="T18" fmla="*/ 0 w 28"/>
                  <a:gd name="T19" fmla="*/ 0 h 11"/>
                  <a:gd name="T20" fmla="*/ 28 w 28"/>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28" h="11">
                    <a:moveTo>
                      <a:pt x="28" y="11"/>
                    </a:moveTo>
                    <a:lnTo>
                      <a:pt x="3" y="8"/>
                    </a:lnTo>
                    <a:lnTo>
                      <a:pt x="0" y="4"/>
                    </a:lnTo>
                    <a:lnTo>
                      <a:pt x="2" y="0"/>
                    </a:lnTo>
                    <a:lnTo>
                      <a:pt x="7" y="0"/>
                    </a:lnTo>
                    <a:lnTo>
                      <a:pt x="28"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30" name="Freeform 207"/>
              <p:cNvSpPr>
                <a:spLocks/>
              </p:cNvSpPr>
              <p:nvPr/>
            </p:nvSpPr>
            <p:spPr bwMode="auto">
              <a:xfrm>
                <a:off x="1517" y="1678"/>
                <a:ext cx="0" cy="234"/>
              </a:xfrm>
              <a:custGeom>
                <a:avLst/>
                <a:gdLst>
                  <a:gd name="T0" fmla="*/ 13 w 13"/>
                  <a:gd name="T1" fmla="*/ 19 h 19"/>
                  <a:gd name="T2" fmla="*/ 0 w 13"/>
                  <a:gd name="T3" fmla="*/ 6 h 19"/>
                  <a:gd name="T4" fmla="*/ 2 w 13"/>
                  <a:gd name="T5" fmla="*/ 3 h 19"/>
                  <a:gd name="T6" fmla="*/ 7 w 13"/>
                  <a:gd name="T7" fmla="*/ 0 h 19"/>
                  <a:gd name="T8" fmla="*/ 10 w 13"/>
                  <a:gd name="T9" fmla="*/ 4 h 19"/>
                  <a:gd name="T10" fmla="*/ 13 w 13"/>
                  <a:gd name="T11" fmla="*/ 19 h 19"/>
                  <a:gd name="T12" fmla="*/ 0 60000 65536"/>
                  <a:gd name="T13" fmla="*/ 0 60000 65536"/>
                  <a:gd name="T14" fmla="*/ 0 60000 65536"/>
                  <a:gd name="T15" fmla="*/ 0 60000 65536"/>
                  <a:gd name="T16" fmla="*/ 0 60000 65536"/>
                  <a:gd name="T17" fmla="*/ 0 60000 65536"/>
                  <a:gd name="T18" fmla="*/ 0 w 13"/>
                  <a:gd name="T19" fmla="*/ 0 h 19"/>
                  <a:gd name="T20" fmla="*/ 13 w 13"/>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13" h="19">
                    <a:moveTo>
                      <a:pt x="13" y="19"/>
                    </a:moveTo>
                    <a:lnTo>
                      <a:pt x="0" y="6"/>
                    </a:lnTo>
                    <a:lnTo>
                      <a:pt x="2" y="3"/>
                    </a:lnTo>
                    <a:lnTo>
                      <a:pt x="7" y="0"/>
                    </a:lnTo>
                    <a:lnTo>
                      <a:pt x="10" y="4"/>
                    </a:lnTo>
                    <a:lnTo>
                      <a:pt x="13" y="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31" name="Freeform 208"/>
              <p:cNvSpPr>
                <a:spLocks/>
              </p:cNvSpPr>
              <p:nvPr/>
            </p:nvSpPr>
            <p:spPr bwMode="auto">
              <a:xfrm>
                <a:off x="1557" y="1674"/>
                <a:ext cx="0" cy="234"/>
              </a:xfrm>
              <a:custGeom>
                <a:avLst/>
                <a:gdLst>
                  <a:gd name="T0" fmla="*/ 2 w 10"/>
                  <a:gd name="T1" fmla="*/ 22 h 22"/>
                  <a:gd name="T2" fmla="*/ 0 w 10"/>
                  <a:gd name="T3" fmla="*/ 5 h 22"/>
                  <a:gd name="T4" fmla="*/ 5 w 10"/>
                  <a:gd name="T5" fmla="*/ 0 h 22"/>
                  <a:gd name="T6" fmla="*/ 10 w 10"/>
                  <a:gd name="T7" fmla="*/ 2 h 22"/>
                  <a:gd name="T8" fmla="*/ 9 w 10"/>
                  <a:gd name="T9" fmla="*/ 7 h 22"/>
                  <a:gd name="T10" fmla="*/ 2 w 10"/>
                  <a:gd name="T11" fmla="*/ 22 h 22"/>
                  <a:gd name="T12" fmla="*/ 0 60000 65536"/>
                  <a:gd name="T13" fmla="*/ 0 60000 65536"/>
                  <a:gd name="T14" fmla="*/ 0 60000 65536"/>
                  <a:gd name="T15" fmla="*/ 0 60000 65536"/>
                  <a:gd name="T16" fmla="*/ 0 60000 65536"/>
                  <a:gd name="T17" fmla="*/ 0 60000 65536"/>
                  <a:gd name="T18" fmla="*/ 0 w 10"/>
                  <a:gd name="T19" fmla="*/ 0 h 22"/>
                  <a:gd name="T20" fmla="*/ 10 w 10"/>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10" h="22">
                    <a:moveTo>
                      <a:pt x="2" y="22"/>
                    </a:moveTo>
                    <a:lnTo>
                      <a:pt x="0" y="5"/>
                    </a:lnTo>
                    <a:lnTo>
                      <a:pt x="5" y="0"/>
                    </a:lnTo>
                    <a:lnTo>
                      <a:pt x="10" y="2"/>
                    </a:lnTo>
                    <a:lnTo>
                      <a:pt x="9" y="7"/>
                    </a:lnTo>
                    <a:lnTo>
                      <a:pt x="2"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32" name="Freeform 209"/>
              <p:cNvSpPr>
                <a:spLocks/>
              </p:cNvSpPr>
              <p:nvPr/>
            </p:nvSpPr>
            <p:spPr bwMode="auto">
              <a:xfrm>
                <a:off x="1577" y="1691"/>
                <a:ext cx="0" cy="234"/>
              </a:xfrm>
              <a:custGeom>
                <a:avLst/>
                <a:gdLst>
                  <a:gd name="T0" fmla="*/ 0 w 27"/>
                  <a:gd name="T1" fmla="*/ 13 h 13"/>
                  <a:gd name="T2" fmla="*/ 19 w 27"/>
                  <a:gd name="T3" fmla="*/ 0 h 13"/>
                  <a:gd name="T4" fmla="*/ 27 w 27"/>
                  <a:gd name="T5" fmla="*/ 3 h 13"/>
                  <a:gd name="T6" fmla="*/ 27 w 27"/>
                  <a:gd name="T7" fmla="*/ 7 h 13"/>
                  <a:gd name="T8" fmla="*/ 22 w 27"/>
                  <a:gd name="T9" fmla="*/ 10 h 13"/>
                  <a:gd name="T10" fmla="*/ 0 w 27"/>
                  <a:gd name="T11" fmla="*/ 13 h 13"/>
                  <a:gd name="T12" fmla="*/ 0 60000 65536"/>
                  <a:gd name="T13" fmla="*/ 0 60000 65536"/>
                  <a:gd name="T14" fmla="*/ 0 60000 65536"/>
                  <a:gd name="T15" fmla="*/ 0 60000 65536"/>
                  <a:gd name="T16" fmla="*/ 0 60000 65536"/>
                  <a:gd name="T17" fmla="*/ 0 60000 65536"/>
                  <a:gd name="T18" fmla="*/ 0 w 27"/>
                  <a:gd name="T19" fmla="*/ 0 h 13"/>
                  <a:gd name="T20" fmla="*/ 27 w 27"/>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27" h="13">
                    <a:moveTo>
                      <a:pt x="0" y="13"/>
                    </a:moveTo>
                    <a:lnTo>
                      <a:pt x="19" y="0"/>
                    </a:lnTo>
                    <a:lnTo>
                      <a:pt x="27" y="3"/>
                    </a:lnTo>
                    <a:lnTo>
                      <a:pt x="27" y="7"/>
                    </a:lnTo>
                    <a:lnTo>
                      <a:pt x="22" y="10"/>
                    </a:lnTo>
                    <a:lnTo>
                      <a:pt x="0"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grpSp>
        <p:grpSp>
          <p:nvGrpSpPr>
            <p:cNvPr id="2121" name="Group 210"/>
            <p:cNvGrpSpPr>
              <a:grpSpLocks/>
            </p:cNvGrpSpPr>
            <p:nvPr/>
          </p:nvGrpSpPr>
          <p:grpSpPr bwMode="auto">
            <a:xfrm>
              <a:off x="1459" y="1706"/>
              <a:ext cx="113" cy="535"/>
              <a:chOff x="1459" y="1706"/>
              <a:chExt cx="113" cy="535"/>
            </a:xfrm>
          </p:grpSpPr>
          <p:sp>
            <p:nvSpPr>
              <p:cNvPr id="2122" name="Freeform 211"/>
              <p:cNvSpPr>
                <a:spLocks/>
              </p:cNvSpPr>
              <p:nvPr/>
            </p:nvSpPr>
            <p:spPr bwMode="auto">
              <a:xfrm>
                <a:off x="1496" y="1792"/>
                <a:ext cx="0" cy="234"/>
              </a:xfrm>
              <a:custGeom>
                <a:avLst/>
                <a:gdLst>
                  <a:gd name="T0" fmla="*/ 70 w 106"/>
                  <a:gd name="T1" fmla="*/ 25 h 90"/>
                  <a:gd name="T2" fmla="*/ 56 w 106"/>
                  <a:gd name="T3" fmla="*/ 9 h 90"/>
                  <a:gd name="T4" fmla="*/ 44 w 106"/>
                  <a:gd name="T5" fmla="*/ 0 h 90"/>
                  <a:gd name="T6" fmla="*/ 28 w 106"/>
                  <a:gd name="T7" fmla="*/ 0 h 90"/>
                  <a:gd name="T8" fmla="*/ 10 w 106"/>
                  <a:gd name="T9" fmla="*/ 5 h 90"/>
                  <a:gd name="T10" fmla="*/ 3 w 106"/>
                  <a:gd name="T11" fmla="*/ 15 h 90"/>
                  <a:gd name="T12" fmla="*/ 0 w 106"/>
                  <a:gd name="T13" fmla="*/ 29 h 90"/>
                  <a:gd name="T14" fmla="*/ 3 w 106"/>
                  <a:gd name="T15" fmla="*/ 47 h 90"/>
                  <a:gd name="T16" fmla="*/ 14 w 106"/>
                  <a:gd name="T17" fmla="*/ 67 h 90"/>
                  <a:gd name="T18" fmla="*/ 31 w 106"/>
                  <a:gd name="T19" fmla="*/ 80 h 90"/>
                  <a:gd name="T20" fmla="*/ 45 w 106"/>
                  <a:gd name="T21" fmla="*/ 87 h 90"/>
                  <a:gd name="T22" fmla="*/ 61 w 106"/>
                  <a:gd name="T23" fmla="*/ 90 h 90"/>
                  <a:gd name="T24" fmla="*/ 71 w 106"/>
                  <a:gd name="T25" fmla="*/ 86 h 90"/>
                  <a:gd name="T26" fmla="*/ 79 w 106"/>
                  <a:gd name="T27" fmla="*/ 80 h 90"/>
                  <a:gd name="T28" fmla="*/ 83 w 106"/>
                  <a:gd name="T29" fmla="*/ 67 h 90"/>
                  <a:gd name="T30" fmla="*/ 81 w 106"/>
                  <a:gd name="T31" fmla="*/ 52 h 90"/>
                  <a:gd name="T32" fmla="*/ 78 w 106"/>
                  <a:gd name="T33" fmla="*/ 39 h 90"/>
                  <a:gd name="T34" fmla="*/ 103 w 106"/>
                  <a:gd name="T35" fmla="*/ 25 h 90"/>
                  <a:gd name="T36" fmla="*/ 106 w 106"/>
                  <a:gd name="T37" fmla="*/ 20 h 90"/>
                  <a:gd name="T38" fmla="*/ 103 w 106"/>
                  <a:gd name="T39" fmla="*/ 17 h 90"/>
                  <a:gd name="T40" fmla="*/ 74 w 106"/>
                  <a:gd name="T41" fmla="*/ 32 h 90"/>
                  <a:gd name="T42" fmla="*/ 70 w 106"/>
                  <a:gd name="T43" fmla="*/ 25 h 9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90"/>
                  <a:gd name="T68" fmla="*/ 106 w 106"/>
                  <a:gd name="T69" fmla="*/ 90 h 9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90">
                    <a:moveTo>
                      <a:pt x="70" y="25"/>
                    </a:moveTo>
                    <a:lnTo>
                      <a:pt x="56" y="9"/>
                    </a:lnTo>
                    <a:lnTo>
                      <a:pt x="44" y="0"/>
                    </a:lnTo>
                    <a:lnTo>
                      <a:pt x="28" y="0"/>
                    </a:lnTo>
                    <a:lnTo>
                      <a:pt x="10" y="5"/>
                    </a:lnTo>
                    <a:lnTo>
                      <a:pt x="3" y="15"/>
                    </a:lnTo>
                    <a:lnTo>
                      <a:pt x="0" y="29"/>
                    </a:lnTo>
                    <a:lnTo>
                      <a:pt x="3" y="47"/>
                    </a:lnTo>
                    <a:lnTo>
                      <a:pt x="14" y="67"/>
                    </a:lnTo>
                    <a:lnTo>
                      <a:pt x="31" y="80"/>
                    </a:lnTo>
                    <a:lnTo>
                      <a:pt x="45" y="87"/>
                    </a:lnTo>
                    <a:lnTo>
                      <a:pt x="61" y="90"/>
                    </a:lnTo>
                    <a:lnTo>
                      <a:pt x="71" y="86"/>
                    </a:lnTo>
                    <a:lnTo>
                      <a:pt x="79" y="80"/>
                    </a:lnTo>
                    <a:lnTo>
                      <a:pt x="83" y="67"/>
                    </a:lnTo>
                    <a:lnTo>
                      <a:pt x="81" y="52"/>
                    </a:lnTo>
                    <a:lnTo>
                      <a:pt x="78" y="39"/>
                    </a:lnTo>
                    <a:lnTo>
                      <a:pt x="103" y="25"/>
                    </a:lnTo>
                    <a:lnTo>
                      <a:pt x="106" y="20"/>
                    </a:lnTo>
                    <a:lnTo>
                      <a:pt x="103" y="17"/>
                    </a:lnTo>
                    <a:lnTo>
                      <a:pt x="74" y="32"/>
                    </a:lnTo>
                    <a:lnTo>
                      <a:pt x="70"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23" name="Freeform 212"/>
              <p:cNvSpPr>
                <a:spLocks/>
              </p:cNvSpPr>
              <p:nvPr/>
            </p:nvSpPr>
            <p:spPr bwMode="auto">
              <a:xfrm>
                <a:off x="1572" y="1706"/>
                <a:ext cx="0" cy="234"/>
              </a:xfrm>
              <a:custGeom>
                <a:avLst/>
                <a:gdLst>
                  <a:gd name="T0" fmla="*/ 25 w 93"/>
                  <a:gd name="T1" fmla="*/ 170 h 202"/>
                  <a:gd name="T2" fmla="*/ 9 w 93"/>
                  <a:gd name="T3" fmla="*/ 182 h 202"/>
                  <a:gd name="T4" fmla="*/ 4 w 93"/>
                  <a:gd name="T5" fmla="*/ 185 h 202"/>
                  <a:gd name="T6" fmla="*/ 0 w 93"/>
                  <a:gd name="T7" fmla="*/ 193 h 202"/>
                  <a:gd name="T8" fmla="*/ 5 w 93"/>
                  <a:gd name="T9" fmla="*/ 201 h 202"/>
                  <a:gd name="T10" fmla="*/ 10 w 93"/>
                  <a:gd name="T11" fmla="*/ 202 h 202"/>
                  <a:gd name="T12" fmla="*/ 25 w 93"/>
                  <a:gd name="T13" fmla="*/ 197 h 202"/>
                  <a:gd name="T14" fmla="*/ 49 w 93"/>
                  <a:gd name="T15" fmla="*/ 182 h 202"/>
                  <a:gd name="T16" fmla="*/ 70 w 93"/>
                  <a:gd name="T17" fmla="*/ 162 h 202"/>
                  <a:gd name="T18" fmla="*/ 92 w 93"/>
                  <a:gd name="T19" fmla="*/ 141 h 202"/>
                  <a:gd name="T20" fmla="*/ 93 w 93"/>
                  <a:gd name="T21" fmla="*/ 132 h 202"/>
                  <a:gd name="T22" fmla="*/ 93 w 93"/>
                  <a:gd name="T23" fmla="*/ 107 h 202"/>
                  <a:gd name="T24" fmla="*/ 87 w 93"/>
                  <a:gd name="T25" fmla="*/ 68 h 202"/>
                  <a:gd name="T26" fmla="*/ 90 w 93"/>
                  <a:gd name="T27" fmla="*/ 46 h 202"/>
                  <a:gd name="T28" fmla="*/ 93 w 93"/>
                  <a:gd name="T29" fmla="*/ 37 h 202"/>
                  <a:gd name="T30" fmla="*/ 89 w 93"/>
                  <a:gd name="T31" fmla="*/ 33 h 202"/>
                  <a:gd name="T32" fmla="*/ 80 w 93"/>
                  <a:gd name="T33" fmla="*/ 28 h 202"/>
                  <a:gd name="T34" fmla="*/ 73 w 93"/>
                  <a:gd name="T35" fmla="*/ 26 h 202"/>
                  <a:gd name="T36" fmla="*/ 78 w 93"/>
                  <a:gd name="T37" fmla="*/ 3 h 202"/>
                  <a:gd name="T38" fmla="*/ 75 w 93"/>
                  <a:gd name="T39" fmla="*/ 0 h 202"/>
                  <a:gd name="T40" fmla="*/ 70 w 93"/>
                  <a:gd name="T41" fmla="*/ 1 h 202"/>
                  <a:gd name="T42" fmla="*/ 68 w 93"/>
                  <a:gd name="T43" fmla="*/ 27 h 202"/>
                  <a:gd name="T44" fmla="*/ 64 w 93"/>
                  <a:gd name="T45" fmla="*/ 35 h 202"/>
                  <a:gd name="T46" fmla="*/ 63 w 93"/>
                  <a:gd name="T47" fmla="*/ 38 h 202"/>
                  <a:gd name="T48" fmla="*/ 53 w 93"/>
                  <a:gd name="T49" fmla="*/ 35 h 202"/>
                  <a:gd name="T50" fmla="*/ 45 w 93"/>
                  <a:gd name="T51" fmla="*/ 35 h 202"/>
                  <a:gd name="T52" fmla="*/ 45 w 93"/>
                  <a:gd name="T53" fmla="*/ 40 h 202"/>
                  <a:gd name="T54" fmla="*/ 50 w 93"/>
                  <a:gd name="T55" fmla="*/ 43 h 202"/>
                  <a:gd name="T56" fmla="*/ 60 w 93"/>
                  <a:gd name="T57" fmla="*/ 43 h 202"/>
                  <a:gd name="T58" fmla="*/ 65 w 93"/>
                  <a:gd name="T59" fmla="*/ 47 h 202"/>
                  <a:gd name="T60" fmla="*/ 70 w 93"/>
                  <a:gd name="T61" fmla="*/ 55 h 202"/>
                  <a:gd name="T62" fmla="*/ 77 w 93"/>
                  <a:gd name="T63" fmla="*/ 67 h 202"/>
                  <a:gd name="T64" fmla="*/ 80 w 93"/>
                  <a:gd name="T65" fmla="*/ 92 h 202"/>
                  <a:gd name="T66" fmla="*/ 80 w 93"/>
                  <a:gd name="T67" fmla="*/ 115 h 202"/>
                  <a:gd name="T68" fmla="*/ 78 w 93"/>
                  <a:gd name="T69" fmla="*/ 133 h 202"/>
                  <a:gd name="T70" fmla="*/ 72 w 93"/>
                  <a:gd name="T71" fmla="*/ 141 h 202"/>
                  <a:gd name="T72" fmla="*/ 54 w 93"/>
                  <a:gd name="T73" fmla="*/ 152 h 202"/>
                  <a:gd name="T74" fmla="*/ 34 w 93"/>
                  <a:gd name="T75" fmla="*/ 162 h 202"/>
                  <a:gd name="T76" fmla="*/ 25 w 93"/>
                  <a:gd name="T77" fmla="*/ 170 h 20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3"/>
                  <a:gd name="T118" fmla="*/ 0 h 202"/>
                  <a:gd name="T119" fmla="*/ 93 w 93"/>
                  <a:gd name="T120" fmla="*/ 202 h 20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3" h="202">
                    <a:moveTo>
                      <a:pt x="25" y="170"/>
                    </a:moveTo>
                    <a:lnTo>
                      <a:pt x="9" y="182"/>
                    </a:lnTo>
                    <a:lnTo>
                      <a:pt x="4" y="185"/>
                    </a:lnTo>
                    <a:lnTo>
                      <a:pt x="0" y="193"/>
                    </a:lnTo>
                    <a:lnTo>
                      <a:pt x="5" y="201"/>
                    </a:lnTo>
                    <a:lnTo>
                      <a:pt x="10" y="202"/>
                    </a:lnTo>
                    <a:lnTo>
                      <a:pt x="25" y="197"/>
                    </a:lnTo>
                    <a:lnTo>
                      <a:pt x="49" y="182"/>
                    </a:lnTo>
                    <a:lnTo>
                      <a:pt x="70" y="162"/>
                    </a:lnTo>
                    <a:lnTo>
                      <a:pt x="92" y="141"/>
                    </a:lnTo>
                    <a:lnTo>
                      <a:pt x="93" y="132"/>
                    </a:lnTo>
                    <a:lnTo>
                      <a:pt x="93" y="107"/>
                    </a:lnTo>
                    <a:lnTo>
                      <a:pt x="87" y="68"/>
                    </a:lnTo>
                    <a:lnTo>
                      <a:pt x="90" y="46"/>
                    </a:lnTo>
                    <a:lnTo>
                      <a:pt x="93" y="37"/>
                    </a:lnTo>
                    <a:lnTo>
                      <a:pt x="89" y="33"/>
                    </a:lnTo>
                    <a:lnTo>
                      <a:pt x="80" y="28"/>
                    </a:lnTo>
                    <a:lnTo>
                      <a:pt x="73" y="26"/>
                    </a:lnTo>
                    <a:lnTo>
                      <a:pt x="78" y="3"/>
                    </a:lnTo>
                    <a:lnTo>
                      <a:pt x="75" y="0"/>
                    </a:lnTo>
                    <a:lnTo>
                      <a:pt x="70" y="1"/>
                    </a:lnTo>
                    <a:lnTo>
                      <a:pt x="68" y="27"/>
                    </a:lnTo>
                    <a:lnTo>
                      <a:pt x="64" y="35"/>
                    </a:lnTo>
                    <a:lnTo>
                      <a:pt x="63" y="38"/>
                    </a:lnTo>
                    <a:lnTo>
                      <a:pt x="53" y="35"/>
                    </a:lnTo>
                    <a:lnTo>
                      <a:pt x="45" y="35"/>
                    </a:lnTo>
                    <a:lnTo>
                      <a:pt x="45" y="40"/>
                    </a:lnTo>
                    <a:lnTo>
                      <a:pt x="50" y="43"/>
                    </a:lnTo>
                    <a:lnTo>
                      <a:pt x="60" y="43"/>
                    </a:lnTo>
                    <a:lnTo>
                      <a:pt x="65" y="47"/>
                    </a:lnTo>
                    <a:lnTo>
                      <a:pt x="70" y="55"/>
                    </a:lnTo>
                    <a:lnTo>
                      <a:pt x="77" y="67"/>
                    </a:lnTo>
                    <a:lnTo>
                      <a:pt x="80" y="92"/>
                    </a:lnTo>
                    <a:lnTo>
                      <a:pt x="80" y="115"/>
                    </a:lnTo>
                    <a:lnTo>
                      <a:pt x="78" y="133"/>
                    </a:lnTo>
                    <a:lnTo>
                      <a:pt x="72" y="141"/>
                    </a:lnTo>
                    <a:lnTo>
                      <a:pt x="54" y="152"/>
                    </a:lnTo>
                    <a:lnTo>
                      <a:pt x="34" y="162"/>
                    </a:lnTo>
                    <a:lnTo>
                      <a:pt x="25" y="17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24" name="Freeform 213"/>
              <p:cNvSpPr>
                <a:spLocks/>
              </p:cNvSpPr>
              <p:nvPr/>
            </p:nvSpPr>
            <p:spPr bwMode="auto">
              <a:xfrm>
                <a:off x="1459" y="1892"/>
                <a:ext cx="0" cy="234"/>
              </a:xfrm>
              <a:custGeom>
                <a:avLst/>
                <a:gdLst>
                  <a:gd name="T0" fmla="*/ 85 w 85"/>
                  <a:gd name="T1" fmla="*/ 4 h 121"/>
                  <a:gd name="T2" fmla="*/ 76 w 85"/>
                  <a:gd name="T3" fmla="*/ 0 h 121"/>
                  <a:gd name="T4" fmla="*/ 56 w 85"/>
                  <a:gd name="T5" fmla="*/ 1 h 121"/>
                  <a:gd name="T6" fmla="*/ 38 w 85"/>
                  <a:gd name="T7" fmla="*/ 12 h 121"/>
                  <a:gd name="T8" fmla="*/ 15 w 85"/>
                  <a:gd name="T9" fmla="*/ 36 h 121"/>
                  <a:gd name="T10" fmla="*/ 1 w 85"/>
                  <a:gd name="T11" fmla="*/ 55 h 121"/>
                  <a:gd name="T12" fmla="*/ 0 w 85"/>
                  <a:gd name="T13" fmla="*/ 61 h 121"/>
                  <a:gd name="T14" fmla="*/ 7 w 85"/>
                  <a:gd name="T15" fmla="*/ 74 h 121"/>
                  <a:gd name="T16" fmla="*/ 21 w 85"/>
                  <a:gd name="T17" fmla="*/ 80 h 121"/>
                  <a:gd name="T18" fmla="*/ 38 w 85"/>
                  <a:gd name="T19" fmla="*/ 86 h 121"/>
                  <a:gd name="T20" fmla="*/ 52 w 85"/>
                  <a:gd name="T21" fmla="*/ 90 h 121"/>
                  <a:gd name="T22" fmla="*/ 60 w 85"/>
                  <a:gd name="T23" fmla="*/ 95 h 121"/>
                  <a:gd name="T24" fmla="*/ 56 w 85"/>
                  <a:gd name="T25" fmla="*/ 102 h 121"/>
                  <a:gd name="T26" fmla="*/ 46 w 85"/>
                  <a:gd name="T27" fmla="*/ 111 h 121"/>
                  <a:gd name="T28" fmla="*/ 33 w 85"/>
                  <a:gd name="T29" fmla="*/ 112 h 121"/>
                  <a:gd name="T30" fmla="*/ 23 w 85"/>
                  <a:gd name="T31" fmla="*/ 110 h 121"/>
                  <a:gd name="T32" fmla="*/ 18 w 85"/>
                  <a:gd name="T33" fmla="*/ 112 h 121"/>
                  <a:gd name="T34" fmla="*/ 18 w 85"/>
                  <a:gd name="T35" fmla="*/ 117 h 121"/>
                  <a:gd name="T36" fmla="*/ 30 w 85"/>
                  <a:gd name="T37" fmla="*/ 121 h 121"/>
                  <a:gd name="T38" fmla="*/ 46 w 85"/>
                  <a:gd name="T39" fmla="*/ 121 h 121"/>
                  <a:gd name="T40" fmla="*/ 60 w 85"/>
                  <a:gd name="T41" fmla="*/ 117 h 121"/>
                  <a:gd name="T42" fmla="*/ 68 w 85"/>
                  <a:gd name="T43" fmla="*/ 112 h 121"/>
                  <a:gd name="T44" fmla="*/ 72 w 85"/>
                  <a:gd name="T45" fmla="*/ 105 h 121"/>
                  <a:gd name="T46" fmla="*/ 76 w 85"/>
                  <a:gd name="T47" fmla="*/ 96 h 121"/>
                  <a:gd name="T48" fmla="*/ 70 w 85"/>
                  <a:gd name="T49" fmla="*/ 89 h 121"/>
                  <a:gd name="T50" fmla="*/ 52 w 85"/>
                  <a:gd name="T51" fmla="*/ 84 h 121"/>
                  <a:gd name="T52" fmla="*/ 36 w 85"/>
                  <a:gd name="T53" fmla="*/ 79 h 121"/>
                  <a:gd name="T54" fmla="*/ 18 w 85"/>
                  <a:gd name="T55" fmla="*/ 71 h 121"/>
                  <a:gd name="T56" fmla="*/ 16 w 85"/>
                  <a:gd name="T57" fmla="*/ 64 h 121"/>
                  <a:gd name="T58" fmla="*/ 18 w 85"/>
                  <a:gd name="T59" fmla="*/ 51 h 121"/>
                  <a:gd name="T60" fmla="*/ 30 w 85"/>
                  <a:gd name="T61" fmla="*/ 36 h 121"/>
                  <a:gd name="T62" fmla="*/ 43 w 85"/>
                  <a:gd name="T63" fmla="*/ 27 h 121"/>
                  <a:gd name="T64" fmla="*/ 67 w 85"/>
                  <a:gd name="T65" fmla="*/ 20 h 121"/>
                  <a:gd name="T66" fmla="*/ 85 w 85"/>
                  <a:gd name="T67" fmla="*/ 17 h 121"/>
                  <a:gd name="T68" fmla="*/ 85 w 85"/>
                  <a:gd name="T69" fmla="*/ 9 h 121"/>
                  <a:gd name="T70" fmla="*/ 85 w 85"/>
                  <a:gd name="T71" fmla="*/ 4 h 12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5"/>
                  <a:gd name="T109" fmla="*/ 0 h 121"/>
                  <a:gd name="T110" fmla="*/ 85 w 85"/>
                  <a:gd name="T111" fmla="*/ 121 h 12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5" h="121">
                    <a:moveTo>
                      <a:pt x="85" y="4"/>
                    </a:moveTo>
                    <a:lnTo>
                      <a:pt x="76" y="0"/>
                    </a:lnTo>
                    <a:lnTo>
                      <a:pt x="56" y="1"/>
                    </a:lnTo>
                    <a:lnTo>
                      <a:pt x="38" y="12"/>
                    </a:lnTo>
                    <a:lnTo>
                      <a:pt x="15" y="36"/>
                    </a:lnTo>
                    <a:lnTo>
                      <a:pt x="1" y="55"/>
                    </a:lnTo>
                    <a:lnTo>
                      <a:pt x="0" y="61"/>
                    </a:lnTo>
                    <a:lnTo>
                      <a:pt x="7" y="74"/>
                    </a:lnTo>
                    <a:lnTo>
                      <a:pt x="21" y="80"/>
                    </a:lnTo>
                    <a:lnTo>
                      <a:pt x="38" y="86"/>
                    </a:lnTo>
                    <a:lnTo>
                      <a:pt x="52" y="90"/>
                    </a:lnTo>
                    <a:lnTo>
                      <a:pt x="60" y="95"/>
                    </a:lnTo>
                    <a:lnTo>
                      <a:pt x="56" y="102"/>
                    </a:lnTo>
                    <a:lnTo>
                      <a:pt x="46" y="111"/>
                    </a:lnTo>
                    <a:lnTo>
                      <a:pt x="33" y="112"/>
                    </a:lnTo>
                    <a:lnTo>
                      <a:pt x="23" y="110"/>
                    </a:lnTo>
                    <a:lnTo>
                      <a:pt x="18" y="112"/>
                    </a:lnTo>
                    <a:lnTo>
                      <a:pt x="18" y="117"/>
                    </a:lnTo>
                    <a:lnTo>
                      <a:pt x="30" y="121"/>
                    </a:lnTo>
                    <a:lnTo>
                      <a:pt x="46" y="121"/>
                    </a:lnTo>
                    <a:lnTo>
                      <a:pt x="60" y="117"/>
                    </a:lnTo>
                    <a:lnTo>
                      <a:pt x="68" y="112"/>
                    </a:lnTo>
                    <a:lnTo>
                      <a:pt x="72" y="105"/>
                    </a:lnTo>
                    <a:lnTo>
                      <a:pt x="76" y="96"/>
                    </a:lnTo>
                    <a:lnTo>
                      <a:pt x="70" y="89"/>
                    </a:lnTo>
                    <a:lnTo>
                      <a:pt x="52" y="84"/>
                    </a:lnTo>
                    <a:lnTo>
                      <a:pt x="36" y="79"/>
                    </a:lnTo>
                    <a:lnTo>
                      <a:pt x="18" y="71"/>
                    </a:lnTo>
                    <a:lnTo>
                      <a:pt x="16" y="64"/>
                    </a:lnTo>
                    <a:lnTo>
                      <a:pt x="18" y="51"/>
                    </a:lnTo>
                    <a:lnTo>
                      <a:pt x="30" y="36"/>
                    </a:lnTo>
                    <a:lnTo>
                      <a:pt x="43" y="27"/>
                    </a:lnTo>
                    <a:lnTo>
                      <a:pt x="67" y="20"/>
                    </a:lnTo>
                    <a:lnTo>
                      <a:pt x="85" y="17"/>
                    </a:lnTo>
                    <a:lnTo>
                      <a:pt x="85" y="9"/>
                    </a:lnTo>
                    <a:lnTo>
                      <a:pt x="85"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25" name="Freeform 214"/>
              <p:cNvSpPr>
                <a:spLocks/>
              </p:cNvSpPr>
              <p:nvPr/>
            </p:nvSpPr>
            <p:spPr bwMode="auto">
              <a:xfrm>
                <a:off x="1527" y="1886"/>
                <a:ext cx="0" cy="234"/>
              </a:xfrm>
              <a:custGeom>
                <a:avLst/>
                <a:gdLst>
                  <a:gd name="T0" fmla="*/ 69 w 79"/>
                  <a:gd name="T1" fmla="*/ 47 h 149"/>
                  <a:gd name="T2" fmla="*/ 60 w 79"/>
                  <a:gd name="T3" fmla="*/ 18 h 149"/>
                  <a:gd name="T4" fmla="*/ 52 w 79"/>
                  <a:gd name="T5" fmla="*/ 5 h 149"/>
                  <a:gd name="T6" fmla="*/ 32 w 79"/>
                  <a:gd name="T7" fmla="*/ 0 h 149"/>
                  <a:gd name="T8" fmla="*/ 13 w 79"/>
                  <a:gd name="T9" fmla="*/ 2 h 149"/>
                  <a:gd name="T10" fmla="*/ 4 w 79"/>
                  <a:gd name="T11" fmla="*/ 16 h 149"/>
                  <a:gd name="T12" fmla="*/ 7 w 79"/>
                  <a:gd name="T13" fmla="*/ 35 h 149"/>
                  <a:gd name="T14" fmla="*/ 10 w 79"/>
                  <a:gd name="T15" fmla="*/ 63 h 149"/>
                  <a:gd name="T16" fmla="*/ 10 w 79"/>
                  <a:gd name="T17" fmla="*/ 90 h 149"/>
                  <a:gd name="T18" fmla="*/ 4 w 79"/>
                  <a:gd name="T19" fmla="*/ 112 h 149"/>
                  <a:gd name="T20" fmla="*/ 0 w 79"/>
                  <a:gd name="T21" fmla="*/ 126 h 149"/>
                  <a:gd name="T22" fmla="*/ 3 w 79"/>
                  <a:gd name="T23" fmla="*/ 136 h 149"/>
                  <a:gd name="T24" fmla="*/ 13 w 79"/>
                  <a:gd name="T25" fmla="*/ 142 h 149"/>
                  <a:gd name="T26" fmla="*/ 23 w 79"/>
                  <a:gd name="T27" fmla="*/ 147 h 149"/>
                  <a:gd name="T28" fmla="*/ 35 w 79"/>
                  <a:gd name="T29" fmla="*/ 149 h 149"/>
                  <a:gd name="T30" fmla="*/ 50 w 79"/>
                  <a:gd name="T31" fmla="*/ 149 h 149"/>
                  <a:gd name="T32" fmla="*/ 67 w 79"/>
                  <a:gd name="T33" fmla="*/ 138 h 149"/>
                  <a:gd name="T34" fmla="*/ 79 w 79"/>
                  <a:gd name="T35" fmla="*/ 115 h 149"/>
                  <a:gd name="T36" fmla="*/ 78 w 79"/>
                  <a:gd name="T37" fmla="*/ 93 h 149"/>
                  <a:gd name="T38" fmla="*/ 70 w 79"/>
                  <a:gd name="T39" fmla="*/ 68 h 149"/>
                  <a:gd name="T40" fmla="*/ 69 w 79"/>
                  <a:gd name="T41" fmla="*/ 47 h 14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9"/>
                  <a:gd name="T64" fmla="*/ 0 h 149"/>
                  <a:gd name="T65" fmla="*/ 79 w 79"/>
                  <a:gd name="T66" fmla="*/ 149 h 14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9" h="149">
                    <a:moveTo>
                      <a:pt x="69" y="47"/>
                    </a:moveTo>
                    <a:lnTo>
                      <a:pt x="60" y="18"/>
                    </a:lnTo>
                    <a:lnTo>
                      <a:pt x="52" y="5"/>
                    </a:lnTo>
                    <a:lnTo>
                      <a:pt x="32" y="0"/>
                    </a:lnTo>
                    <a:lnTo>
                      <a:pt x="13" y="2"/>
                    </a:lnTo>
                    <a:lnTo>
                      <a:pt x="4" y="16"/>
                    </a:lnTo>
                    <a:lnTo>
                      <a:pt x="7" y="35"/>
                    </a:lnTo>
                    <a:lnTo>
                      <a:pt x="10" y="63"/>
                    </a:lnTo>
                    <a:lnTo>
                      <a:pt x="10" y="90"/>
                    </a:lnTo>
                    <a:lnTo>
                      <a:pt x="4" y="112"/>
                    </a:lnTo>
                    <a:lnTo>
                      <a:pt x="0" y="126"/>
                    </a:lnTo>
                    <a:lnTo>
                      <a:pt x="3" y="136"/>
                    </a:lnTo>
                    <a:lnTo>
                      <a:pt x="13" y="142"/>
                    </a:lnTo>
                    <a:lnTo>
                      <a:pt x="23" y="147"/>
                    </a:lnTo>
                    <a:lnTo>
                      <a:pt x="35" y="149"/>
                    </a:lnTo>
                    <a:lnTo>
                      <a:pt x="50" y="149"/>
                    </a:lnTo>
                    <a:lnTo>
                      <a:pt x="67" y="138"/>
                    </a:lnTo>
                    <a:lnTo>
                      <a:pt x="79" y="115"/>
                    </a:lnTo>
                    <a:lnTo>
                      <a:pt x="78" y="93"/>
                    </a:lnTo>
                    <a:lnTo>
                      <a:pt x="70" y="68"/>
                    </a:lnTo>
                    <a:lnTo>
                      <a:pt x="69" y="4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26" name="Freeform 215"/>
              <p:cNvSpPr>
                <a:spLocks/>
              </p:cNvSpPr>
              <p:nvPr/>
            </p:nvSpPr>
            <p:spPr bwMode="auto">
              <a:xfrm>
                <a:off x="1505" y="2007"/>
                <a:ext cx="0" cy="234"/>
              </a:xfrm>
              <a:custGeom>
                <a:avLst/>
                <a:gdLst>
                  <a:gd name="T0" fmla="*/ 56 w 60"/>
                  <a:gd name="T1" fmla="*/ 3 h 216"/>
                  <a:gd name="T2" fmla="*/ 41 w 60"/>
                  <a:gd name="T3" fmla="*/ 0 h 216"/>
                  <a:gd name="T4" fmla="*/ 32 w 60"/>
                  <a:gd name="T5" fmla="*/ 3 h 216"/>
                  <a:gd name="T6" fmla="*/ 29 w 60"/>
                  <a:gd name="T7" fmla="*/ 15 h 216"/>
                  <a:gd name="T8" fmla="*/ 32 w 60"/>
                  <a:gd name="T9" fmla="*/ 76 h 216"/>
                  <a:gd name="T10" fmla="*/ 32 w 60"/>
                  <a:gd name="T11" fmla="*/ 91 h 216"/>
                  <a:gd name="T12" fmla="*/ 26 w 60"/>
                  <a:gd name="T13" fmla="*/ 118 h 216"/>
                  <a:gd name="T14" fmla="*/ 25 w 60"/>
                  <a:gd name="T15" fmla="*/ 150 h 216"/>
                  <a:gd name="T16" fmla="*/ 29 w 60"/>
                  <a:gd name="T17" fmla="*/ 165 h 216"/>
                  <a:gd name="T18" fmla="*/ 25 w 60"/>
                  <a:gd name="T19" fmla="*/ 175 h 216"/>
                  <a:gd name="T20" fmla="*/ 6 w 60"/>
                  <a:gd name="T21" fmla="*/ 187 h 216"/>
                  <a:gd name="T22" fmla="*/ 0 w 60"/>
                  <a:gd name="T23" fmla="*/ 205 h 216"/>
                  <a:gd name="T24" fmla="*/ 0 w 60"/>
                  <a:gd name="T25" fmla="*/ 211 h 216"/>
                  <a:gd name="T26" fmla="*/ 15 w 60"/>
                  <a:gd name="T27" fmla="*/ 216 h 216"/>
                  <a:gd name="T28" fmla="*/ 19 w 60"/>
                  <a:gd name="T29" fmla="*/ 213 h 216"/>
                  <a:gd name="T30" fmla="*/ 20 w 60"/>
                  <a:gd name="T31" fmla="*/ 203 h 216"/>
                  <a:gd name="T32" fmla="*/ 25 w 60"/>
                  <a:gd name="T33" fmla="*/ 188 h 216"/>
                  <a:gd name="T34" fmla="*/ 31 w 60"/>
                  <a:gd name="T35" fmla="*/ 182 h 216"/>
                  <a:gd name="T36" fmla="*/ 39 w 60"/>
                  <a:gd name="T37" fmla="*/ 177 h 216"/>
                  <a:gd name="T38" fmla="*/ 45 w 60"/>
                  <a:gd name="T39" fmla="*/ 172 h 216"/>
                  <a:gd name="T40" fmla="*/ 47 w 60"/>
                  <a:gd name="T41" fmla="*/ 167 h 216"/>
                  <a:gd name="T42" fmla="*/ 42 w 60"/>
                  <a:gd name="T43" fmla="*/ 162 h 216"/>
                  <a:gd name="T44" fmla="*/ 39 w 60"/>
                  <a:gd name="T45" fmla="*/ 158 h 216"/>
                  <a:gd name="T46" fmla="*/ 35 w 60"/>
                  <a:gd name="T47" fmla="*/ 146 h 216"/>
                  <a:gd name="T48" fmla="*/ 39 w 60"/>
                  <a:gd name="T49" fmla="*/ 117 h 216"/>
                  <a:gd name="T50" fmla="*/ 47 w 60"/>
                  <a:gd name="T51" fmla="*/ 83 h 216"/>
                  <a:gd name="T52" fmla="*/ 56 w 60"/>
                  <a:gd name="T53" fmla="*/ 58 h 216"/>
                  <a:gd name="T54" fmla="*/ 60 w 60"/>
                  <a:gd name="T55" fmla="*/ 26 h 216"/>
                  <a:gd name="T56" fmla="*/ 56 w 60"/>
                  <a:gd name="T57" fmla="*/ 3 h 21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0"/>
                  <a:gd name="T88" fmla="*/ 0 h 216"/>
                  <a:gd name="T89" fmla="*/ 60 w 60"/>
                  <a:gd name="T90" fmla="*/ 216 h 21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0" h="216">
                    <a:moveTo>
                      <a:pt x="56" y="3"/>
                    </a:moveTo>
                    <a:lnTo>
                      <a:pt x="41" y="0"/>
                    </a:lnTo>
                    <a:lnTo>
                      <a:pt x="32" y="3"/>
                    </a:lnTo>
                    <a:lnTo>
                      <a:pt x="29" y="15"/>
                    </a:lnTo>
                    <a:lnTo>
                      <a:pt x="32" y="76"/>
                    </a:lnTo>
                    <a:lnTo>
                      <a:pt x="32" y="91"/>
                    </a:lnTo>
                    <a:lnTo>
                      <a:pt x="26" y="118"/>
                    </a:lnTo>
                    <a:lnTo>
                      <a:pt x="25" y="150"/>
                    </a:lnTo>
                    <a:lnTo>
                      <a:pt x="29" y="165"/>
                    </a:lnTo>
                    <a:lnTo>
                      <a:pt x="25" y="175"/>
                    </a:lnTo>
                    <a:lnTo>
                      <a:pt x="6" y="187"/>
                    </a:lnTo>
                    <a:lnTo>
                      <a:pt x="0" y="205"/>
                    </a:lnTo>
                    <a:lnTo>
                      <a:pt x="0" y="211"/>
                    </a:lnTo>
                    <a:lnTo>
                      <a:pt x="15" y="216"/>
                    </a:lnTo>
                    <a:lnTo>
                      <a:pt x="19" y="213"/>
                    </a:lnTo>
                    <a:lnTo>
                      <a:pt x="20" y="203"/>
                    </a:lnTo>
                    <a:lnTo>
                      <a:pt x="25" y="188"/>
                    </a:lnTo>
                    <a:lnTo>
                      <a:pt x="31" y="182"/>
                    </a:lnTo>
                    <a:lnTo>
                      <a:pt x="39" y="177"/>
                    </a:lnTo>
                    <a:lnTo>
                      <a:pt x="45" y="172"/>
                    </a:lnTo>
                    <a:lnTo>
                      <a:pt x="47" y="167"/>
                    </a:lnTo>
                    <a:lnTo>
                      <a:pt x="42" y="162"/>
                    </a:lnTo>
                    <a:lnTo>
                      <a:pt x="39" y="158"/>
                    </a:lnTo>
                    <a:lnTo>
                      <a:pt x="35" y="146"/>
                    </a:lnTo>
                    <a:lnTo>
                      <a:pt x="39" y="117"/>
                    </a:lnTo>
                    <a:lnTo>
                      <a:pt x="47" y="83"/>
                    </a:lnTo>
                    <a:lnTo>
                      <a:pt x="56" y="58"/>
                    </a:lnTo>
                    <a:lnTo>
                      <a:pt x="60" y="26"/>
                    </a:lnTo>
                    <a:lnTo>
                      <a:pt x="56"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27" name="Freeform 216"/>
              <p:cNvSpPr>
                <a:spLocks/>
              </p:cNvSpPr>
              <p:nvPr/>
            </p:nvSpPr>
            <p:spPr bwMode="auto">
              <a:xfrm>
                <a:off x="1569" y="2007"/>
                <a:ext cx="0" cy="234"/>
              </a:xfrm>
              <a:custGeom>
                <a:avLst/>
                <a:gdLst>
                  <a:gd name="T0" fmla="*/ 33 w 100"/>
                  <a:gd name="T1" fmla="*/ 26 h 182"/>
                  <a:gd name="T2" fmla="*/ 30 w 100"/>
                  <a:gd name="T3" fmla="*/ 8 h 182"/>
                  <a:gd name="T4" fmla="*/ 18 w 100"/>
                  <a:gd name="T5" fmla="*/ 0 h 182"/>
                  <a:gd name="T6" fmla="*/ 1 w 100"/>
                  <a:gd name="T7" fmla="*/ 1 h 182"/>
                  <a:gd name="T8" fmla="*/ 0 w 100"/>
                  <a:gd name="T9" fmla="*/ 8 h 182"/>
                  <a:gd name="T10" fmla="*/ 1 w 100"/>
                  <a:gd name="T11" fmla="*/ 25 h 182"/>
                  <a:gd name="T12" fmla="*/ 10 w 100"/>
                  <a:gd name="T13" fmla="*/ 52 h 182"/>
                  <a:gd name="T14" fmla="*/ 17 w 100"/>
                  <a:gd name="T15" fmla="*/ 71 h 182"/>
                  <a:gd name="T16" fmla="*/ 25 w 100"/>
                  <a:gd name="T17" fmla="*/ 97 h 182"/>
                  <a:gd name="T18" fmla="*/ 27 w 100"/>
                  <a:gd name="T19" fmla="*/ 118 h 182"/>
                  <a:gd name="T20" fmla="*/ 27 w 100"/>
                  <a:gd name="T21" fmla="*/ 137 h 182"/>
                  <a:gd name="T22" fmla="*/ 23 w 100"/>
                  <a:gd name="T23" fmla="*/ 150 h 182"/>
                  <a:gd name="T24" fmla="*/ 20 w 100"/>
                  <a:gd name="T25" fmla="*/ 156 h 182"/>
                  <a:gd name="T26" fmla="*/ 20 w 100"/>
                  <a:gd name="T27" fmla="*/ 160 h 182"/>
                  <a:gd name="T28" fmla="*/ 25 w 100"/>
                  <a:gd name="T29" fmla="*/ 166 h 182"/>
                  <a:gd name="T30" fmla="*/ 35 w 100"/>
                  <a:gd name="T31" fmla="*/ 168 h 182"/>
                  <a:gd name="T32" fmla="*/ 48 w 100"/>
                  <a:gd name="T33" fmla="*/ 168 h 182"/>
                  <a:gd name="T34" fmla="*/ 73 w 100"/>
                  <a:gd name="T35" fmla="*/ 175 h 182"/>
                  <a:gd name="T36" fmla="*/ 83 w 100"/>
                  <a:gd name="T37" fmla="*/ 182 h 182"/>
                  <a:gd name="T38" fmla="*/ 93 w 100"/>
                  <a:gd name="T39" fmla="*/ 177 h 182"/>
                  <a:gd name="T40" fmla="*/ 100 w 100"/>
                  <a:gd name="T41" fmla="*/ 166 h 182"/>
                  <a:gd name="T42" fmla="*/ 93 w 100"/>
                  <a:gd name="T43" fmla="*/ 162 h 182"/>
                  <a:gd name="T44" fmla="*/ 72 w 100"/>
                  <a:gd name="T45" fmla="*/ 160 h 182"/>
                  <a:gd name="T46" fmla="*/ 47 w 100"/>
                  <a:gd name="T47" fmla="*/ 160 h 182"/>
                  <a:gd name="T48" fmla="*/ 36 w 100"/>
                  <a:gd name="T49" fmla="*/ 158 h 182"/>
                  <a:gd name="T50" fmla="*/ 35 w 100"/>
                  <a:gd name="T51" fmla="*/ 151 h 182"/>
                  <a:gd name="T52" fmla="*/ 36 w 100"/>
                  <a:gd name="T53" fmla="*/ 138 h 182"/>
                  <a:gd name="T54" fmla="*/ 37 w 100"/>
                  <a:gd name="T55" fmla="*/ 118 h 182"/>
                  <a:gd name="T56" fmla="*/ 36 w 100"/>
                  <a:gd name="T57" fmla="*/ 95 h 182"/>
                  <a:gd name="T58" fmla="*/ 31 w 100"/>
                  <a:gd name="T59" fmla="*/ 62 h 182"/>
                  <a:gd name="T60" fmla="*/ 33 w 100"/>
                  <a:gd name="T61" fmla="*/ 35 h 182"/>
                  <a:gd name="T62" fmla="*/ 33 w 100"/>
                  <a:gd name="T63" fmla="*/ 26 h 18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0"/>
                  <a:gd name="T97" fmla="*/ 0 h 182"/>
                  <a:gd name="T98" fmla="*/ 100 w 100"/>
                  <a:gd name="T99" fmla="*/ 182 h 18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0" h="182">
                    <a:moveTo>
                      <a:pt x="33" y="26"/>
                    </a:moveTo>
                    <a:lnTo>
                      <a:pt x="30" y="8"/>
                    </a:lnTo>
                    <a:lnTo>
                      <a:pt x="18" y="0"/>
                    </a:lnTo>
                    <a:lnTo>
                      <a:pt x="1" y="1"/>
                    </a:lnTo>
                    <a:lnTo>
                      <a:pt x="0" y="8"/>
                    </a:lnTo>
                    <a:lnTo>
                      <a:pt x="1" y="25"/>
                    </a:lnTo>
                    <a:lnTo>
                      <a:pt x="10" y="52"/>
                    </a:lnTo>
                    <a:lnTo>
                      <a:pt x="17" y="71"/>
                    </a:lnTo>
                    <a:lnTo>
                      <a:pt x="25" y="97"/>
                    </a:lnTo>
                    <a:lnTo>
                      <a:pt x="27" y="118"/>
                    </a:lnTo>
                    <a:lnTo>
                      <a:pt x="27" y="137"/>
                    </a:lnTo>
                    <a:lnTo>
                      <a:pt x="23" y="150"/>
                    </a:lnTo>
                    <a:lnTo>
                      <a:pt x="20" y="156"/>
                    </a:lnTo>
                    <a:lnTo>
                      <a:pt x="20" y="160"/>
                    </a:lnTo>
                    <a:lnTo>
                      <a:pt x="25" y="166"/>
                    </a:lnTo>
                    <a:lnTo>
                      <a:pt x="35" y="168"/>
                    </a:lnTo>
                    <a:lnTo>
                      <a:pt x="48" y="168"/>
                    </a:lnTo>
                    <a:lnTo>
                      <a:pt x="73" y="175"/>
                    </a:lnTo>
                    <a:lnTo>
                      <a:pt x="83" y="182"/>
                    </a:lnTo>
                    <a:lnTo>
                      <a:pt x="93" y="177"/>
                    </a:lnTo>
                    <a:lnTo>
                      <a:pt x="100" y="166"/>
                    </a:lnTo>
                    <a:lnTo>
                      <a:pt x="93" y="162"/>
                    </a:lnTo>
                    <a:lnTo>
                      <a:pt x="72" y="160"/>
                    </a:lnTo>
                    <a:lnTo>
                      <a:pt x="47" y="160"/>
                    </a:lnTo>
                    <a:lnTo>
                      <a:pt x="36" y="158"/>
                    </a:lnTo>
                    <a:lnTo>
                      <a:pt x="35" y="151"/>
                    </a:lnTo>
                    <a:lnTo>
                      <a:pt x="36" y="138"/>
                    </a:lnTo>
                    <a:lnTo>
                      <a:pt x="37" y="118"/>
                    </a:lnTo>
                    <a:lnTo>
                      <a:pt x="36" y="95"/>
                    </a:lnTo>
                    <a:lnTo>
                      <a:pt x="31" y="62"/>
                    </a:lnTo>
                    <a:lnTo>
                      <a:pt x="33" y="35"/>
                    </a:lnTo>
                    <a:lnTo>
                      <a:pt x="33" y="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grpSp>
      </p:grpSp>
      <p:grpSp>
        <p:nvGrpSpPr>
          <p:cNvPr id="2092" name="Group 217"/>
          <p:cNvGrpSpPr>
            <a:grpSpLocks/>
          </p:cNvGrpSpPr>
          <p:nvPr/>
        </p:nvGrpSpPr>
        <p:grpSpPr bwMode="auto">
          <a:xfrm>
            <a:off x="1872854" y="1795465"/>
            <a:ext cx="152400" cy="391716"/>
            <a:chOff x="1459" y="1674"/>
            <a:chExt cx="118" cy="567"/>
          </a:xfrm>
        </p:grpSpPr>
        <p:grpSp>
          <p:nvGrpSpPr>
            <p:cNvPr id="2107" name="Group 218"/>
            <p:cNvGrpSpPr>
              <a:grpSpLocks/>
            </p:cNvGrpSpPr>
            <p:nvPr/>
          </p:nvGrpSpPr>
          <p:grpSpPr bwMode="auto">
            <a:xfrm>
              <a:off x="1489" y="1674"/>
              <a:ext cx="88" cy="268"/>
              <a:chOff x="1489" y="1674"/>
              <a:chExt cx="88" cy="268"/>
            </a:xfrm>
          </p:grpSpPr>
          <p:sp>
            <p:nvSpPr>
              <p:cNvPr id="2116" name="Freeform 220"/>
              <p:cNvSpPr>
                <a:spLocks/>
              </p:cNvSpPr>
              <p:nvPr/>
            </p:nvSpPr>
            <p:spPr bwMode="auto">
              <a:xfrm>
                <a:off x="1489" y="1708"/>
                <a:ext cx="0" cy="234"/>
              </a:xfrm>
              <a:custGeom>
                <a:avLst/>
                <a:gdLst>
                  <a:gd name="T0" fmla="*/ 28 w 28"/>
                  <a:gd name="T1" fmla="*/ 11 h 11"/>
                  <a:gd name="T2" fmla="*/ 3 w 28"/>
                  <a:gd name="T3" fmla="*/ 8 h 11"/>
                  <a:gd name="T4" fmla="*/ 0 w 28"/>
                  <a:gd name="T5" fmla="*/ 4 h 11"/>
                  <a:gd name="T6" fmla="*/ 2 w 28"/>
                  <a:gd name="T7" fmla="*/ 0 h 11"/>
                  <a:gd name="T8" fmla="*/ 7 w 28"/>
                  <a:gd name="T9" fmla="*/ 0 h 11"/>
                  <a:gd name="T10" fmla="*/ 28 w 28"/>
                  <a:gd name="T11" fmla="*/ 11 h 11"/>
                  <a:gd name="T12" fmla="*/ 0 60000 65536"/>
                  <a:gd name="T13" fmla="*/ 0 60000 65536"/>
                  <a:gd name="T14" fmla="*/ 0 60000 65536"/>
                  <a:gd name="T15" fmla="*/ 0 60000 65536"/>
                  <a:gd name="T16" fmla="*/ 0 60000 65536"/>
                  <a:gd name="T17" fmla="*/ 0 60000 65536"/>
                  <a:gd name="T18" fmla="*/ 0 w 28"/>
                  <a:gd name="T19" fmla="*/ 0 h 11"/>
                  <a:gd name="T20" fmla="*/ 28 w 28"/>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28" h="11">
                    <a:moveTo>
                      <a:pt x="28" y="11"/>
                    </a:moveTo>
                    <a:lnTo>
                      <a:pt x="3" y="8"/>
                    </a:lnTo>
                    <a:lnTo>
                      <a:pt x="0" y="4"/>
                    </a:lnTo>
                    <a:lnTo>
                      <a:pt x="2" y="0"/>
                    </a:lnTo>
                    <a:lnTo>
                      <a:pt x="7" y="0"/>
                    </a:lnTo>
                    <a:lnTo>
                      <a:pt x="28"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17" name="Freeform 221"/>
              <p:cNvSpPr>
                <a:spLocks/>
              </p:cNvSpPr>
              <p:nvPr/>
            </p:nvSpPr>
            <p:spPr bwMode="auto">
              <a:xfrm>
                <a:off x="1517" y="1678"/>
                <a:ext cx="0" cy="234"/>
              </a:xfrm>
              <a:custGeom>
                <a:avLst/>
                <a:gdLst>
                  <a:gd name="T0" fmla="*/ 13 w 13"/>
                  <a:gd name="T1" fmla="*/ 19 h 19"/>
                  <a:gd name="T2" fmla="*/ 0 w 13"/>
                  <a:gd name="T3" fmla="*/ 6 h 19"/>
                  <a:gd name="T4" fmla="*/ 2 w 13"/>
                  <a:gd name="T5" fmla="*/ 3 h 19"/>
                  <a:gd name="T6" fmla="*/ 7 w 13"/>
                  <a:gd name="T7" fmla="*/ 0 h 19"/>
                  <a:gd name="T8" fmla="*/ 10 w 13"/>
                  <a:gd name="T9" fmla="*/ 4 h 19"/>
                  <a:gd name="T10" fmla="*/ 13 w 13"/>
                  <a:gd name="T11" fmla="*/ 19 h 19"/>
                  <a:gd name="T12" fmla="*/ 0 60000 65536"/>
                  <a:gd name="T13" fmla="*/ 0 60000 65536"/>
                  <a:gd name="T14" fmla="*/ 0 60000 65536"/>
                  <a:gd name="T15" fmla="*/ 0 60000 65536"/>
                  <a:gd name="T16" fmla="*/ 0 60000 65536"/>
                  <a:gd name="T17" fmla="*/ 0 60000 65536"/>
                  <a:gd name="T18" fmla="*/ 0 w 13"/>
                  <a:gd name="T19" fmla="*/ 0 h 19"/>
                  <a:gd name="T20" fmla="*/ 13 w 13"/>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13" h="19">
                    <a:moveTo>
                      <a:pt x="13" y="19"/>
                    </a:moveTo>
                    <a:lnTo>
                      <a:pt x="0" y="6"/>
                    </a:lnTo>
                    <a:lnTo>
                      <a:pt x="2" y="3"/>
                    </a:lnTo>
                    <a:lnTo>
                      <a:pt x="7" y="0"/>
                    </a:lnTo>
                    <a:lnTo>
                      <a:pt x="10" y="4"/>
                    </a:lnTo>
                    <a:lnTo>
                      <a:pt x="13" y="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18" name="Freeform 222"/>
              <p:cNvSpPr>
                <a:spLocks/>
              </p:cNvSpPr>
              <p:nvPr/>
            </p:nvSpPr>
            <p:spPr bwMode="auto">
              <a:xfrm>
                <a:off x="1557" y="1674"/>
                <a:ext cx="0" cy="234"/>
              </a:xfrm>
              <a:custGeom>
                <a:avLst/>
                <a:gdLst>
                  <a:gd name="T0" fmla="*/ 2 w 10"/>
                  <a:gd name="T1" fmla="*/ 22 h 22"/>
                  <a:gd name="T2" fmla="*/ 0 w 10"/>
                  <a:gd name="T3" fmla="*/ 5 h 22"/>
                  <a:gd name="T4" fmla="*/ 5 w 10"/>
                  <a:gd name="T5" fmla="*/ 0 h 22"/>
                  <a:gd name="T6" fmla="*/ 10 w 10"/>
                  <a:gd name="T7" fmla="*/ 2 h 22"/>
                  <a:gd name="T8" fmla="*/ 9 w 10"/>
                  <a:gd name="T9" fmla="*/ 7 h 22"/>
                  <a:gd name="T10" fmla="*/ 2 w 10"/>
                  <a:gd name="T11" fmla="*/ 22 h 22"/>
                  <a:gd name="T12" fmla="*/ 0 60000 65536"/>
                  <a:gd name="T13" fmla="*/ 0 60000 65536"/>
                  <a:gd name="T14" fmla="*/ 0 60000 65536"/>
                  <a:gd name="T15" fmla="*/ 0 60000 65536"/>
                  <a:gd name="T16" fmla="*/ 0 60000 65536"/>
                  <a:gd name="T17" fmla="*/ 0 60000 65536"/>
                  <a:gd name="T18" fmla="*/ 0 w 10"/>
                  <a:gd name="T19" fmla="*/ 0 h 22"/>
                  <a:gd name="T20" fmla="*/ 10 w 10"/>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10" h="22">
                    <a:moveTo>
                      <a:pt x="2" y="22"/>
                    </a:moveTo>
                    <a:lnTo>
                      <a:pt x="0" y="5"/>
                    </a:lnTo>
                    <a:lnTo>
                      <a:pt x="5" y="0"/>
                    </a:lnTo>
                    <a:lnTo>
                      <a:pt x="10" y="2"/>
                    </a:lnTo>
                    <a:lnTo>
                      <a:pt x="9" y="7"/>
                    </a:lnTo>
                    <a:lnTo>
                      <a:pt x="2"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19" name="Freeform 223"/>
              <p:cNvSpPr>
                <a:spLocks/>
              </p:cNvSpPr>
              <p:nvPr/>
            </p:nvSpPr>
            <p:spPr bwMode="auto">
              <a:xfrm>
                <a:off x="1577" y="1691"/>
                <a:ext cx="0" cy="234"/>
              </a:xfrm>
              <a:custGeom>
                <a:avLst/>
                <a:gdLst>
                  <a:gd name="T0" fmla="*/ 0 w 27"/>
                  <a:gd name="T1" fmla="*/ 13 h 13"/>
                  <a:gd name="T2" fmla="*/ 19 w 27"/>
                  <a:gd name="T3" fmla="*/ 0 h 13"/>
                  <a:gd name="T4" fmla="*/ 27 w 27"/>
                  <a:gd name="T5" fmla="*/ 3 h 13"/>
                  <a:gd name="T6" fmla="*/ 27 w 27"/>
                  <a:gd name="T7" fmla="*/ 7 h 13"/>
                  <a:gd name="T8" fmla="*/ 22 w 27"/>
                  <a:gd name="T9" fmla="*/ 10 h 13"/>
                  <a:gd name="T10" fmla="*/ 0 w 27"/>
                  <a:gd name="T11" fmla="*/ 13 h 13"/>
                  <a:gd name="T12" fmla="*/ 0 60000 65536"/>
                  <a:gd name="T13" fmla="*/ 0 60000 65536"/>
                  <a:gd name="T14" fmla="*/ 0 60000 65536"/>
                  <a:gd name="T15" fmla="*/ 0 60000 65536"/>
                  <a:gd name="T16" fmla="*/ 0 60000 65536"/>
                  <a:gd name="T17" fmla="*/ 0 60000 65536"/>
                  <a:gd name="T18" fmla="*/ 0 w 27"/>
                  <a:gd name="T19" fmla="*/ 0 h 13"/>
                  <a:gd name="T20" fmla="*/ 27 w 27"/>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27" h="13">
                    <a:moveTo>
                      <a:pt x="0" y="13"/>
                    </a:moveTo>
                    <a:lnTo>
                      <a:pt x="19" y="0"/>
                    </a:lnTo>
                    <a:lnTo>
                      <a:pt x="27" y="3"/>
                    </a:lnTo>
                    <a:lnTo>
                      <a:pt x="27" y="7"/>
                    </a:lnTo>
                    <a:lnTo>
                      <a:pt x="22" y="10"/>
                    </a:lnTo>
                    <a:lnTo>
                      <a:pt x="0"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grpSp>
        <p:grpSp>
          <p:nvGrpSpPr>
            <p:cNvPr id="2108" name="Group 224"/>
            <p:cNvGrpSpPr>
              <a:grpSpLocks/>
            </p:cNvGrpSpPr>
            <p:nvPr/>
          </p:nvGrpSpPr>
          <p:grpSpPr bwMode="auto">
            <a:xfrm>
              <a:off x="1459" y="1706"/>
              <a:ext cx="113" cy="535"/>
              <a:chOff x="1459" y="1706"/>
              <a:chExt cx="113" cy="535"/>
            </a:xfrm>
          </p:grpSpPr>
          <p:sp>
            <p:nvSpPr>
              <p:cNvPr id="2109" name="Freeform 225"/>
              <p:cNvSpPr>
                <a:spLocks/>
              </p:cNvSpPr>
              <p:nvPr/>
            </p:nvSpPr>
            <p:spPr bwMode="auto">
              <a:xfrm>
                <a:off x="1496" y="1792"/>
                <a:ext cx="0" cy="234"/>
              </a:xfrm>
              <a:custGeom>
                <a:avLst/>
                <a:gdLst>
                  <a:gd name="T0" fmla="*/ 70 w 106"/>
                  <a:gd name="T1" fmla="*/ 25 h 90"/>
                  <a:gd name="T2" fmla="*/ 56 w 106"/>
                  <a:gd name="T3" fmla="*/ 9 h 90"/>
                  <a:gd name="T4" fmla="*/ 44 w 106"/>
                  <a:gd name="T5" fmla="*/ 0 h 90"/>
                  <a:gd name="T6" fmla="*/ 28 w 106"/>
                  <a:gd name="T7" fmla="*/ 0 h 90"/>
                  <a:gd name="T8" fmla="*/ 10 w 106"/>
                  <a:gd name="T9" fmla="*/ 5 h 90"/>
                  <a:gd name="T10" fmla="*/ 3 w 106"/>
                  <a:gd name="T11" fmla="*/ 15 h 90"/>
                  <a:gd name="T12" fmla="*/ 0 w 106"/>
                  <a:gd name="T13" fmla="*/ 29 h 90"/>
                  <a:gd name="T14" fmla="*/ 3 w 106"/>
                  <a:gd name="T15" fmla="*/ 47 h 90"/>
                  <a:gd name="T16" fmla="*/ 14 w 106"/>
                  <a:gd name="T17" fmla="*/ 67 h 90"/>
                  <a:gd name="T18" fmla="*/ 31 w 106"/>
                  <a:gd name="T19" fmla="*/ 80 h 90"/>
                  <a:gd name="T20" fmla="*/ 45 w 106"/>
                  <a:gd name="T21" fmla="*/ 87 h 90"/>
                  <a:gd name="T22" fmla="*/ 61 w 106"/>
                  <a:gd name="T23" fmla="*/ 90 h 90"/>
                  <a:gd name="T24" fmla="*/ 71 w 106"/>
                  <a:gd name="T25" fmla="*/ 86 h 90"/>
                  <a:gd name="T26" fmla="*/ 79 w 106"/>
                  <a:gd name="T27" fmla="*/ 80 h 90"/>
                  <a:gd name="T28" fmla="*/ 83 w 106"/>
                  <a:gd name="T29" fmla="*/ 67 h 90"/>
                  <a:gd name="T30" fmla="*/ 81 w 106"/>
                  <a:gd name="T31" fmla="*/ 52 h 90"/>
                  <a:gd name="T32" fmla="*/ 78 w 106"/>
                  <a:gd name="T33" fmla="*/ 39 h 90"/>
                  <a:gd name="T34" fmla="*/ 103 w 106"/>
                  <a:gd name="T35" fmla="*/ 25 h 90"/>
                  <a:gd name="T36" fmla="*/ 106 w 106"/>
                  <a:gd name="T37" fmla="*/ 20 h 90"/>
                  <a:gd name="T38" fmla="*/ 103 w 106"/>
                  <a:gd name="T39" fmla="*/ 17 h 90"/>
                  <a:gd name="T40" fmla="*/ 74 w 106"/>
                  <a:gd name="T41" fmla="*/ 32 h 90"/>
                  <a:gd name="T42" fmla="*/ 70 w 106"/>
                  <a:gd name="T43" fmla="*/ 25 h 9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90"/>
                  <a:gd name="T68" fmla="*/ 106 w 106"/>
                  <a:gd name="T69" fmla="*/ 90 h 9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90">
                    <a:moveTo>
                      <a:pt x="70" y="25"/>
                    </a:moveTo>
                    <a:lnTo>
                      <a:pt x="56" y="9"/>
                    </a:lnTo>
                    <a:lnTo>
                      <a:pt x="44" y="0"/>
                    </a:lnTo>
                    <a:lnTo>
                      <a:pt x="28" y="0"/>
                    </a:lnTo>
                    <a:lnTo>
                      <a:pt x="10" y="5"/>
                    </a:lnTo>
                    <a:lnTo>
                      <a:pt x="3" y="15"/>
                    </a:lnTo>
                    <a:lnTo>
                      <a:pt x="0" y="29"/>
                    </a:lnTo>
                    <a:lnTo>
                      <a:pt x="3" y="47"/>
                    </a:lnTo>
                    <a:lnTo>
                      <a:pt x="14" y="67"/>
                    </a:lnTo>
                    <a:lnTo>
                      <a:pt x="31" y="80"/>
                    </a:lnTo>
                    <a:lnTo>
                      <a:pt x="45" y="87"/>
                    </a:lnTo>
                    <a:lnTo>
                      <a:pt x="61" y="90"/>
                    </a:lnTo>
                    <a:lnTo>
                      <a:pt x="71" y="86"/>
                    </a:lnTo>
                    <a:lnTo>
                      <a:pt x="79" y="80"/>
                    </a:lnTo>
                    <a:lnTo>
                      <a:pt x="83" y="67"/>
                    </a:lnTo>
                    <a:lnTo>
                      <a:pt x="81" y="52"/>
                    </a:lnTo>
                    <a:lnTo>
                      <a:pt x="78" y="39"/>
                    </a:lnTo>
                    <a:lnTo>
                      <a:pt x="103" y="25"/>
                    </a:lnTo>
                    <a:lnTo>
                      <a:pt x="106" y="20"/>
                    </a:lnTo>
                    <a:lnTo>
                      <a:pt x="103" y="17"/>
                    </a:lnTo>
                    <a:lnTo>
                      <a:pt x="74" y="32"/>
                    </a:lnTo>
                    <a:lnTo>
                      <a:pt x="70"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10" name="Freeform 226"/>
              <p:cNvSpPr>
                <a:spLocks/>
              </p:cNvSpPr>
              <p:nvPr/>
            </p:nvSpPr>
            <p:spPr bwMode="auto">
              <a:xfrm>
                <a:off x="1572" y="1706"/>
                <a:ext cx="0" cy="234"/>
              </a:xfrm>
              <a:custGeom>
                <a:avLst/>
                <a:gdLst>
                  <a:gd name="T0" fmla="*/ 25 w 93"/>
                  <a:gd name="T1" fmla="*/ 170 h 202"/>
                  <a:gd name="T2" fmla="*/ 9 w 93"/>
                  <a:gd name="T3" fmla="*/ 182 h 202"/>
                  <a:gd name="T4" fmla="*/ 4 w 93"/>
                  <a:gd name="T5" fmla="*/ 185 h 202"/>
                  <a:gd name="T6" fmla="*/ 0 w 93"/>
                  <a:gd name="T7" fmla="*/ 193 h 202"/>
                  <a:gd name="T8" fmla="*/ 5 w 93"/>
                  <a:gd name="T9" fmla="*/ 201 h 202"/>
                  <a:gd name="T10" fmla="*/ 10 w 93"/>
                  <a:gd name="T11" fmla="*/ 202 h 202"/>
                  <a:gd name="T12" fmla="*/ 25 w 93"/>
                  <a:gd name="T13" fmla="*/ 197 h 202"/>
                  <a:gd name="T14" fmla="*/ 49 w 93"/>
                  <a:gd name="T15" fmla="*/ 182 h 202"/>
                  <a:gd name="T16" fmla="*/ 70 w 93"/>
                  <a:gd name="T17" fmla="*/ 162 h 202"/>
                  <a:gd name="T18" fmla="*/ 92 w 93"/>
                  <a:gd name="T19" fmla="*/ 141 h 202"/>
                  <a:gd name="T20" fmla="*/ 93 w 93"/>
                  <a:gd name="T21" fmla="*/ 132 h 202"/>
                  <a:gd name="T22" fmla="*/ 93 w 93"/>
                  <a:gd name="T23" fmla="*/ 107 h 202"/>
                  <a:gd name="T24" fmla="*/ 87 w 93"/>
                  <a:gd name="T25" fmla="*/ 68 h 202"/>
                  <a:gd name="T26" fmla="*/ 90 w 93"/>
                  <a:gd name="T27" fmla="*/ 46 h 202"/>
                  <a:gd name="T28" fmla="*/ 93 w 93"/>
                  <a:gd name="T29" fmla="*/ 37 h 202"/>
                  <a:gd name="T30" fmla="*/ 89 w 93"/>
                  <a:gd name="T31" fmla="*/ 33 h 202"/>
                  <a:gd name="T32" fmla="*/ 80 w 93"/>
                  <a:gd name="T33" fmla="*/ 28 h 202"/>
                  <a:gd name="T34" fmla="*/ 73 w 93"/>
                  <a:gd name="T35" fmla="*/ 26 h 202"/>
                  <a:gd name="T36" fmla="*/ 78 w 93"/>
                  <a:gd name="T37" fmla="*/ 3 h 202"/>
                  <a:gd name="T38" fmla="*/ 75 w 93"/>
                  <a:gd name="T39" fmla="*/ 0 h 202"/>
                  <a:gd name="T40" fmla="*/ 70 w 93"/>
                  <a:gd name="T41" fmla="*/ 1 h 202"/>
                  <a:gd name="T42" fmla="*/ 68 w 93"/>
                  <a:gd name="T43" fmla="*/ 27 h 202"/>
                  <a:gd name="T44" fmla="*/ 64 w 93"/>
                  <a:gd name="T45" fmla="*/ 35 h 202"/>
                  <a:gd name="T46" fmla="*/ 63 w 93"/>
                  <a:gd name="T47" fmla="*/ 38 h 202"/>
                  <a:gd name="T48" fmla="*/ 53 w 93"/>
                  <a:gd name="T49" fmla="*/ 35 h 202"/>
                  <a:gd name="T50" fmla="*/ 45 w 93"/>
                  <a:gd name="T51" fmla="*/ 35 h 202"/>
                  <a:gd name="T52" fmla="*/ 45 w 93"/>
                  <a:gd name="T53" fmla="*/ 40 h 202"/>
                  <a:gd name="T54" fmla="*/ 50 w 93"/>
                  <a:gd name="T55" fmla="*/ 43 h 202"/>
                  <a:gd name="T56" fmla="*/ 60 w 93"/>
                  <a:gd name="T57" fmla="*/ 43 h 202"/>
                  <a:gd name="T58" fmla="*/ 65 w 93"/>
                  <a:gd name="T59" fmla="*/ 47 h 202"/>
                  <a:gd name="T60" fmla="*/ 70 w 93"/>
                  <a:gd name="T61" fmla="*/ 55 h 202"/>
                  <a:gd name="T62" fmla="*/ 77 w 93"/>
                  <a:gd name="T63" fmla="*/ 67 h 202"/>
                  <a:gd name="T64" fmla="*/ 80 w 93"/>
                  <a:gd name="T65" fmla="*/ 92 h 202"/>
                  <a:gd name="T66" fmla="*/ 80 w 93"/>
                  <a:gd name="T67" fmla="*/ 115 h 202"/>
                  <a:gd name="T68" fmla="*/ 78 w 93"/>
                  <a:gd name="T69" fmla="*/ 133 h 202"/>
                  <a:gd name="T70" fmla="*/ 72 w 93"/>
                  <a:gd name="T71" fmla="*/ 141 h 202"/>
                  <a:gd name="T72" fmla="*/ 54 w 93"/>
                  <a:gd name="T73" fmla="*/ 152 h 202"/>
                  <a:gd name="T74" fmla="*/ 34 w 93"/>
                  <a:gd name="T75" fmla="*/ 162 h 202"/>
                  <a:gd name="T76" fmla="*/ 25 w 93"/>
                  <a:gd name="T77" fmla="*/ 170 h 20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3"/>
                  <a:gd name="T118" fmla="*/ 0 h 202"/>
                  <a:gd name="T119" fmla="*/ 93 w 93"/>
                  <a:gd name="T120" fmla="*/ 202 h 20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3" h="202">
                    <a:moveTo>
                      <a:pt x="25" y="170"/>
                    </a:moveTo>
                    <a:lnTo>
                      <a:pt x="9" y="182"/>
                    </a:lnTo>
                    <a:lnTo>
                      <a:pt x="4" y="185"/>
                    </a:lnTo>
                    <a:lnTo>
                      <a:pt x="0" y="193"/>
                    </a:lnTo>
                    <a:lnTo>
                      <a:pt x="5" y="201"/>
                    </a:lnTo>
                    <a:lnTo>
                      <a:pt x="10" y="202"/>
                    </a:lnTo>
                    <a:lnTo>
                      <a:pt x="25" y="197"/>
                    </a:lnTo>
                    <a:lnTo>
                      <a:pt x="49" y="182"/>
                    </a:lnTo>
                    <a:lnTo>
                      <a:pt x="70" y="162"/>
                    </a:lnTo>
                    <a:lnTo>
                      <a:pt x="92" y="141"/>
                    </a:lnTo>
                    <a:lnTo>
                      <a:pt x="93" y="132"/>
                    </a:lnTo>
                    <a:lnTo>
                      <a:pt x="93" y="107"/>
                    </a:lnTo>
                    <a:lnTo>
                      <a:pt x="87" y="68"/>
                    </a:lnTo>
                    <a:lnTo>
                      <a:pt x="90" y="46"/>
                    </a:lnTo>
                    <a:lnTo>
                      <a:pt x="93" y="37"/>
                    </a:lnTo>
                    <a:lnTo>
                      <a:pt x="89" y="33"/>
                    </a:lnTo>
                    <a:lnTo>
                      <a:pt x="80" y="28"/>
                    </a:lnTo>
                    <a:lnTo>
                      <a:pt x="73" y="26"/>
                    </a:lnTo>
                    <a:lnTo>
                      <a:pt x="78" y="3"/>
                    </a:lnTo>
                    <a:lnTo>
                      <a:pt x="75" y="0"/>
                    </a:lnTo>
                    <a:lnTo>
                      <a:pt x="70" y="1"/>
                    </a:lnTo>
                    <a:lnTo>
                      <a:pt x="68" y="27"/>
                    </a:lnTo>
                    <a:lnTo>
                      <a:pt x="64" y="35"/>
                    </a:lnTo>
                    <a:lnTo>
                      <a:pt x="63" y="38"/>
                    </a:lnTo>
                    <a:lnTo>
                      <a:pt x="53" y="35"/>
                    </a:lnTo>
                    <a:lnTo>
                      <a:pt x="45" y="35"/>
                    </a:lnTo>
                    <a:lnTo>
                      <a:pt x="45" y="40"/>
                    </a:lnTo>
                    <a:lnTo>
                      <a:pt x="50" y="43"/>
                    </a:lnTo>
                    <a:lnTo>
                      <a:pt x="60" y="43"/>
                    </a:lnTo>
                    <a:lnTo>
                      <a:pt x="65" y="47"/>
                    </a:lnTo>
                    <a:lnTo>
                      <a:pt x="70" y="55"/>
                    </a:lnTo>
                    <a:lnTo>
                      <a:pt x="77" y="67"/>
                    </a:lnTo>
                    <a:lnTo>
                      <a:pt x="80" y="92"/>
                    </a:lnTo>
                    <a:lnTo>
                      <a:pt x="80" y="115"/>
                    </a:lnTo>
                    <a:lnTo>
                      <a:pt x="78" y="133"/>
                    </a:lnTo>
                    <a:lnTo>
                      <a:pt x="72" y="141"/>
                    </a:lnTo>
                    <a:lnTo>
                      <a:pt x="54" y="152"/>
                    </a:lnTo>
                    <a:lnTo>
                      <a:pt x="34" y="162"/>
                    </a:lnTo>
                    <a:lnTo>
                      <a:pt x="25" y="17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11" name="Freeform 227"/>
              <p:cNvSpPr>
                <a:spLocks/>
              </p:cNvSpPr>
              <p:nvPr/>
            </p:nvSpPr>
            <p:spPr bwMode="auto">
              <a:xfrm>
                <a:off x="1459" y="1892"/>
                <a:ext cx="0" cy="234"/>
              </a:xfrm>
              <a:custGeom>
                <a:avLst/>
                <a:gdLst>
                  <a:gd name="T0" fmla="*/ 85 w 85"/>
                  <a:gd name="T1" fmla="*/ 4 h 121"/>
                  <a:gd name="T2" fmla="*/ 76 w 85"/>
                  <a:gd name="T3" fmla="*/ 0 h 121"/>
                  <a:gd name="T4" fmla="*/ 56 w 85"/>
                  <a:gd name="T5" fmla="*/ 1 h 121"/>
                  <a:gd name="T6" fmla="*/ 38 w 85"/>
                  <a:gd name="T7" fmla="*/ 12 h 121"/>
                  <a:gd name="T8" fmla="*/ 15 w 85"/>
                  <a:gd name="T9" fmla="*/ 36 h 121"/>
                  <a:gd name="T10" fmla="*/ 1 w 85"/>
                  <a:gd name="T11" fmla="*/ 55 h 121"/>
                  <a:gd name="T12" fmla="*/ 0 w 85"/>
                  <a:gd name="T13" fmla="*/ 61 h 121"/>
                  <a:gd name="T14" fmla="*/ 7 w 85"/>
                  <a:gd name="T15" fmla="*/ 74 h 121"/>
                  <a:gd name="T16" fmla="*/ 21 w 85"/>
                  <a:gd name="T17" fmla="*/ 80 h 121"/>
                  <a:gd name="T18" fmla="*/ 38 w 85"/>
                  <a:gd name="T19" fmla="*/ 86 h 121"/>
                  <a:gd name="T20" fmla="*/ 52 w 85"/>
                  <a:gd name="T21" fmla="*/ 90 h 121"/>
                  <a:gd name="T22" fmla="*/ 60 w 85"/>
                  <a:gd name="T23" fmla="*/ 95 h 121"/>
                  <a:gd name="T24" fmla="*/ 56 w 85"/>
                  <a:gd name="T25" fmla="*/ 102 h 121"/>
                  <a:gd name="T26" fmla="*/ 46 w 85"/>
                  <a:gd name="T27" fmla="*/ 111 h 121"/>
                  <a:gd name="T28" fmla="*/ 33 w 85"/>
                  <a:gd name="T29" fmla="*/ 112 h 121"/>
                  <a:gd name="T30" fmla="*/ 23 w 85"/>
                  <a:gd name="T31" fmla="*/ 110 h 121"/>
                  <a:gd name="T32" fmla="*/ 18 w 85"/>
                  <a:gd name="T33" fmla="*/ 112 h 121"/>
                  <a:gd name="T34" fmla="*/ 18 w 85"/>
                  <a:gd name="T35" fmla="*/ 117 h 121"/>
                  <a:gd name="T36" fmla="*/ 30 w 85"/>
                  <a:gd name="T37" fmla="*/ 121 h 121"/>
                  <a:gd name="T38" fmla="*/ 46 w 85"/>
                  <a:gd name="T39" fmla="*/ 121 h 121"/>
                  <a:gd name="T40" fmla="*/ 60 w 85"/>
                  <a:gd name="T41" fmla="*/ 117 h 121"/>
                  <a:gd name="T42" fmla="*/ 68 w 85"/>
                  <a:gd name="T43" fmla="*/ 112 h 121"/>
                  <a:gd name="T44" fmla="*/ 72 w 85"/>
                  <a:gd name="T45" fmla="*/ 105 h 121"/>
                  <a:gd name="T46" fmla="*/ 76 w 85"/>
                  <a:gd name="T47" fmla="*/ 96 h 121"/>
                  <a:gd name="T48" fmla="*/ 70 w 85"/>
                  <a:gd name="T49" fmla="*/ 89 h 121"/>
                  <a:gd name="T50" fmla="*/ 52 w 85"/>
                  <a:gd name="T51" fmla="*/ 84 h 121"/>
                  <a:gd name="T52" fmla="*/ 36 w 85"/>
                  <a:gd name="T53" fmla="*/ 79 h 121"/>
                  <a:gd name="T54" fmla="*/ 18 w 85"/>
                  <a:gd name="T55" fmla="*/ 71 h 121"/>
                  <a:gd name="T56" fmla="*/ 16 w 85"/>
                  <a:gd name="T57" fmla="*/ 64 h 121"/>
                  <a:gd name="T58" fmla="*/ 18 w 85"/>
                  <a:gd name="T59" fmla="*/ 51 h 121"/>
                  <a:gd name="T60" fmla="*/ 30 w 85"/>
                  <a:gd name="T61" fmla="*/ 36 h 121"/>
                  <a:gd name="T62" fmla="*/ 43 w 85"/>
                  <a:gd name="T63" fmla="*/ 27 h 121"/>
                  <a:gd name="T64" fmla="*/ 67 w 85"/>
                  <a:gd name="T65" fmla="*/ 20 h 121"/>
                  <a:gd name="T66" fmla="*/ 85 w 85"/>
                  <a:gd name="T67" fmla="*/ 17 h 121"/>
                  <a:gd name="T68" fmla="*/ 85 w 85"/>
                  <a:gd name="T69" fmla="*/ 9 h 121"/>
                  <a:gd name="T70" fmla="*/ 85 w 85"/>
                  <a:gd name="T71" fmla="*/ 4 h 12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5"/>
                  <a:gd name="T109" fmla="*/ 0 h 121"/>
                  <a:gd name="T110" fmla="*/ 85 w 85"/>
                  <a:gd name="T111" fmla="*/ 121 h 12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5" h="121">
                    <a:moveTo>
                      <a:pt x="85" y="4"/>
                    </a:moveTo>
                    <a:lnTo>
                      <a:pt x="76" y="0"/>
                    </a:lnTo>
                    <a:lnTo>
                      <a:pt x="56" y="1"/>
                    </a:lnTo>
                    <a:lnTo>
                      <a:pt x="38" y="12"/>
                    </a:lnTo>
                    <a:lnTo>
                      <a:pt x="15" y="36"/>
                    </a:lnTo>
                    <a:lnTo>
                      <a:pt x="1" y="55"/>
                    </a:lnTo>
                    <a:lnTo>
                      <a:pt x="0" y="61"/>
                    </a:lnTo>
                    <a:lnTo>
                      <a:pt x="7" y="74"/>
                    </a:lnTo>
                    <a:lnTo>
                      <a:pt x="21" y="80"/>
                    </a:lnTo>
                    <a:lnTo>
                      <a:pt x="38" y="86"/>
                    </a:lnTo>
                    <a:lnTo>
                      <a:pt x="52" y="90"/>
                    </a:lnTo>
                    <a:lnTo>
                      <a:pt x="60" y="95"/>
                    </a:lnTo>
                    <a:lnTo>
                      <a:pt x="56" y="102"/>
                    </a:lnTo>
                    <a:lnTo>
                      <a:pt x="46" y="111"/>
                    </a:lnTo>
                    <a:lnTo>
                      <a:pt x="33" y="112"/>
                    </a:lnTo>
                    <a:lnTo>
                      <a:pt x="23" y="110"/>
                    </a:lnTo>
                    <a:lnTo>
                      <a:pt x="18" y="112"/>
                    </a:lnTo>
                    <a:lnTo>
                      <a:pt x="18" y="117"/>
                    </a:lnTo>
                    <a:lnTo>
                      <a:pt x="30" y="121"/>
                    </a:lnTo>
                    <a:lnTo>
                      <a:pt x="46" y="121"/>
                    </a:lnTo>
                    <a:lnTo>
                      <a:pt x="60" y="117"/>
                    </a:lnTo>
                    <a:lnTo>
                      <a:pt x="68" y="112"/>
                    </a:lnTo>
                    <a:lnTo>
                      <a:pt x="72" y="105"/>
                    </a:lnTo>
                    <a:lnTo>
                      <a:pt x="76" y="96"/>
                    </a:lnTo>
                    <a:lnTo>
                      <a:pt x="70" y="89"/>
                    </a:lnTo>
                    <a:lnTo>
                      <a:pt x="52" y="84"/>
                    </a:lnTo>
                    <a:lnTo>
                      <a:pt x="36" y="79"/>
                    </a:lnTo>
                    <a:lnTo>
                      <a:pt x="18" y="71"/>
                    </a:lnTo>
                    <a:lnTo>
                      <a:pt x="16" y="64"/>
                    </a:lnTo>
                    <a:lnTo>
                      <a:pt x="18" y="51"/>
                    </a:lnTo>
                    <a:lnTo>
                      <a:pt x="30" y="36"/>
                    </a:lnTo>
                    <a:lnTo>
                      <a:pt x="43" y="27"/>
                    </a:lnTo>
                    <a:lnTo>
                      <a:pt x="67" y="20"/>
                    </a:lnTo>
                    <a:lnTo>
                      <a:pt x="85" y="17"/>
                    </a:lnTo>
                    <a:lnTo>
                      <a:pt x="85" y="9"/>
                    </a:lnTo>
                    <a:lnTo>
                      <a:pt x="85"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12" name="Freeform 228"/>
              <p:cNvSpPr>
                <a:spLocks/>
              </p:cNvSpPr>
              <p:nvPr/>
            </p:nvSpPr>
            <p:spPr bwMode="auto">
              <a:xfrm>
                <a:off x="1527" y="1886"/>
                <a:ext cx="0" cy="234"/>
              </a:xfrm>
              <a:custGeom>
                <a:avLst/>
                <a:gdLst>
                  <a:gd name="T0" fmla="*/ 69 w 79"/>
                  <a:gd name="T1" fmla="*/ 47 h 149"/>
                  <a:gd name="T2" fmla="*/ 60 w 79"/>
                  <a:gd name="T3" fmla="*/ 18 h 149"/>
                  <a:gd name="T4" fmla="*/ 52 w 79"/>
                  <a:gd name="T5" fmla="*/ 5 h 149"/>
                  <a:gd name="T6" fmla="*/ 32 w 79"/>
                  <a:gd name="T7" fmla="*/ 0 h 149"/>
                  <a:gd name="T8" fmla="*/ 13 w 79"/>
                  <a:gd name="T9" fmla="*/ 2 h 149"/>
                  <a:gd name="T10" fmla="*/ 4 w 79"/>
                  <a:gd name="T11" fmla="*/ 16 h 149"/>
                  <a:gd name="T12" fmla="*/ 7 w 79"/>
                  <a:gd name="T13" fmla="*/ 35 h 149"/>
                  <a:gd name="T14" fmla="*/ 10 w 79"/>
                  <a:gd name="T15" fmla="*/ 63 h 149"/>
                  <a:gd name="T16" fmla="*/ 10 w 79"/>
                  <a:gd name="T17" fmla="*/ 90 h 149"/>
                  <a:gd name="T18" fmla="*/ 4 w 79"/>
                  <a:gd name="T19" fmla="*/ 112 h 149"/>
                  <a:gd name="T20" fmla="*/ 0 w 79"/>
                  <a:gd name="T21" fmla="*/ 126 h 149"/>
                  <a:gd name="T22" fmla="*/ 3 w 79"/>
                  <a:gd name="T23" fmla="*/ 136 h 149"/>
                  <a:gd name="T24" fmla="*/ 13 w 79"/>
                  <a:gd name="T25" fmla="*/ 142 h 149"/>
                  <a:gd name="T26" fmla="*/ 23 w 79"/>
                  <a:gd name="T27" fmla="*/ 147 h 149"/>
                  <a:gd name="T28" fmla="*/ 35 w 79"/>
                  <a:gd name="T29" fmla="*/ 149 h 149"/>
                  <a:gd name="T30" fmla="*/ 50 w 79"/>
                  <a:gd name="T31" fmla="*/ 149 h 149"/>
                  <a:gd name="T32" fmla="*/ 67 w 79"/>
                  <a:gd name="T33" fmla="*/ 138 h 149"/>
                  <a:gd name="T34" fmla="*/ 79 w 79"/>
                  <a:gd name="T35" fmla="*/ 115 h 149"/>
                  <a:gd name="T36" fmla="*/ 78 w 79"/>
                  <a:gd name="T37" fmla="*/ 93 h 149"/>
                  <a:gd name="T38" fmla="*/ 70 w 79"/>
                  <a:gd name="T39" fmla="*/ 68 h 149"/>
                  <a:gd name="T40" fmla="*/ 69 w 79"/>
                  <a:gd name="T41" fmla="*/ 47 h 14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9"/>
                  <a:gd name="T64" fmla="*/ 0 h 149"/>
                  <a:gd name="T65" fmla="*/ 79 w 79"/>
                  <a:gd name="T66" fmla="*/ 149 h 14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9" h="149">
                    <a:moveTo>
                      <a:pt x="69" y="47"/>
                    </a:moveTo>
                    <a:lnTo>
                      <a:pt x="60" y="18"/>
                    </a:lnTo>
                    <a:lnTo>
                      <a:pt x="52" y="5"/>
                    </a:lnTo>
                    <a:lnTo>
                      <a:pt x="32" y="0"/>
                    </a:lnTo>
                    <a:lnTo>
                      <a:pt x="13" y="2"/>
                    </a:lnTo>
                    <a:lnTo>
                      <a:pt x="4" y="16"/>
                    </a:lnTo>
                    <a:lnTo>
                      <a:pt x="7" y="35"/>
                    </a:lnTo>
                    <a:lnTo>
                      <a:pt x="10" y="63"/>
                    </a:lnTo>
                    <a:lnTo>
                      <a:pt x="10" y="90"/>
                    </a:lnTo>
                    <a:lnTo>
                      <a:pt x="4" y="112"/>
                    </a:lnTo>
                    <a:lnTo>
                      <a:pt x="0" y="126"/>
                    </a:lnTo>
                    <a:lnTo>
                      <a:pt x="3" y="136"/>
                    </a:lnTo>
                    <a:lnTo>
                      <a:pt x="13" y="142"/>
                    </a:lnTo>
                    <a:lnTo>
                      <a:pt x="23" y="147"/>
                    </a:lnTo>
                    <a:lnTo>
                      <a:pt x="35" y="149"/>
                    </a:lnTo>
                    <a:lnTo>
                      <a:pt x="50" y="149"/>
                    </a:lnTo>
                    <a:lnTo>
                      <a:pt x="67" y="138"/>
                    </a:lnTo>
                    <a:lnTo>
                      <a:pt x="79" y="115"/>
                    </a:lnTo>
                    <a:lnTo>
                      <a:pt x="78" y="93"/>
                    </a:lnTo>
                    <a:lnTo>
                      <a:pt x="70" y="68"/>
                    </a:lnTo>
                    <a:lnTo>
                      <a:pt x="69" y="4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13" name="Freeform 229"/>
              <p:cNvSpPr>
                <a:spLocks/>
              </p:cNvSpPr>
              <p:nvPr/>
            </p:nvSpPr>
            <p:spPr bwMode="auto">
              <a:xfrm>
                <a:off x="1505" y="2007"/>
                <a:ext cx="0" cy="234"/>
              </a:xfrm>
              <a:custGeom>
                <a:avLst/>
                <a:gdLst>
                  <a:gd name="T0" fmla="*/ 56 w 60"/>
                  <a:gd name="T1" fmla="*/ 3 h 216"/>
                  <a:gd name="T2" fmla="*/ 41 w 60"/>
                  <a:gd name="T3" fmla="*/ 0 h 216"/>
                  <a:gd name="T4" fmla="*/ 32 w 60"/>
                  <a:gd name="T5" fmla="*/ 3 h 216"/>
                  <a:gd name="T6" fmla="*/ 29 w 60"/>
                  <a:gd name="T7" fmla="*/ 15 h 216"/>
                  <a:gd name="T8" fmla="*/ 32 w 60"/>
                  <a:gd name="T9" fmla="*/ 76 h 216"/>
                  <a:gd name="T10" fmla="*/ 32 w 60"/>
                  <a:gd name="T11" fmla="*/ 91 h 216"/>
                  <a:gd name="T12" fmla="*/ 26 w 60"/>
                  <a:gd name="T13" fmla="*/ 118 h 216"/>
                  <a:gd name="T14" fmla="*/ 25 w 60"/>
                  <a:gd name="T15" fmla="*/ 150 h 216"/>
                  <a:gd name="T16" fmla="*/ 29 w 60"/>
                  <a:gd name="T17" fmla="*/ 165 h 216"/>
                  <a:gd name="T18" fmla="*/ 25 w 60"/>
                  <a:gd name="T19" fmla="*/ 175 h 216"/>
                  <a:gd name="T20" fmla="*/ 6 w 60"/>
                  <a:gd name="T21" fmla="*/ 187 h 216"/>
                  <a:gd name="T22" fmla="*/ 0 w 60"/>
                  <a:gd name="T23" fmla="*/ 205 h 216"/>
                  <a:gd name="T24" fmla="*/ 0 w 60"/>
                  <a:gd name="T25" fmla="*/ 211 h 216"/>
                  <a:gd name="T26" fmla="*/ 15 w 60"/>
                  <a:gd name="T27" fmla="*/ 216 h 216"/>
                  <a:gd name="T28" fmla="*/ 19 w 60"/>
                  <a:gd name="T29" fmla="*/ 213 h 216"/>
                  <a:gd name="T30" fmla="*/ 20 w 60"/>
                  <a:gd name="T31" fmla="*/ 203 h 216"/>
                  <a:gd name="T32" fmla="*/ 25 w 60"/>
                  <a:gd name="T33" fmla="*/ 188 h 216"/>
                  <a:gd name="T34" fmla="*/ 31 w 60"/>
                  <a:gd name="T35" fmla="*/ 182 h 216"/>
                  <a:gd name="T36" fmla="*/ 39 w 60"/>
                  <a:gd name="T37" fmla="*/ 177 h 216"/>
                  <a:gd name="T38" fmla="*/ 45 w 60"/>
                  <a:gd name="T39" fmla="*/ 172 h 216"/>
                  <a:gd name="T40" fmla="*/ 47 w 60"/>
                  <a:gd name="T41" fmla="*/ 167 h 216"/>
                  <a:gd name="T42" fmla="*/ 42 w 60"/>
                  <a:gd name="T43" fmla="*/ 162 h 216"/>
                  <a:gd name="T44" fmla="*/ 39 w 60"/>
                  <a:gd name="T45" fmla="*/ 158 h 216"/>
                  <a:gd name="T46" fmla="*/ 35 w 60"/>
                  <a:gd name="T47" fmla="*/ 146 h 216"/>
                  <a:gd name="T48" fmla="*/ 39 w 60"/>
                  <a:gd name="T49" fmla="*/ 117 h 216"/>
                  <a:gd name="T50" fmla="*/ 47 w 60"/>
                  <a:gd name="T51" fmla="*/ 83 h 216"/>
                  <a:gd name="T52" fmla="*/ 56 w 60"/>
                  <a:gd name="T53" fmla="*/ 58 h 216"/>
                  <a:gd name="T54" fmla="*/ 60 w 60"/>
                  <a:gd name="T55" fmla="*/ 26 h 216"/>
                  <a:gd name="T56" fmla="*/ 56 w 60"/>
                  <a:gd name="T57" fmla="*/ 3 h 21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0"/>
                  <a:gd name="T88" fmla="*/ 0 h 216"/>
                  <a:gd name="T89" fmla="*/ 60 w 60"/>
                  <a:gd name="T90" fmla="*/ 216 h 21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0" h="216">
                    <a:moveTo>
                      <a:pt x="56" y="3"/>
                    </a:moveTo>
                    <a:lnTo>
                      <a:pt x="41" y="0"/>
                    </a:lnTo>
                    <a:lnTo>
                      <a:pt x="32" y="3"/>
                    </a:lnTo>
                    <a:lnTo>
                      <a:pt x="29" y="15"/>
                    </a:lnTo>
                    <a:lnTo>
                      <a:pt x="32" y="76"/>
                    </a:lnTo>
                    <a:lnTo>
                      <a:pt x="32" y="91"/>
                    </a:lnTo>
                    <a:lnTo>
                      <a:pt x="26" y="118"/>
                    </a:lnTo>
                    <a:lnTo>
                      <a:pt x="25" y="150"/>
                    </a:lnTo>
                    <a:lnTo>
                      <a:pt x="29" y="165"/>
                    </a:lnTo>
                    <a:lnTo>
                      <a:pt x="25" y="175"/>
                    </a:lnTo>
                    <a:lnTo>
                      <a:pt x="6" y="187"/>
                    </a:lnTo>
                    <a:lnTo>
                      <a:pt x="0" y="205"/>
                    </a:lnTo>
                    <a:lnTo>
                      <a:pt x="0" y="211"/>
                    </a:lnTo>
                    <a:lnTo>
                      <a:pt x="15" y="216"/>
                    </a:lnTo>
                    <a:lnTo>
                      <a:pt x="19" y="213"/>
                    </a:lnTo>
                    <a:lnTo>
                      <a:pt x="20" y="203"/>
                    </a:lnTo>
                    <a:lnTo>
                      <a:pt x="25" y="188"/>
                    </a:lnTo>
                    <a:lnTo>
                      <a:pt x="31" y="182"/>
                    </a:lnTo>
                    <a:lnTo>
                      <a:pt x="39" y="177"/>
                    </a:lnTo>
                    <a:lnTo>
                      <a:pt x="45" y="172"/>
                    </a:lnTo>
                    <a:lnTo>
                      <a:pt x="47" y="167"/>
                    </a:lnTo>
                    <a:lnTo>
                      <a:pt x="42" y="162"/>
                    </a:lnTo>
                    <a:lnTo>
                      <a:pt x="39" y="158"/>
                    </a:lnTo>
                    <a:lnTo>
                      <a:pt x="35" y="146"/>
                    </a:lnTo>
                    <a:lnTo>
                      <a:pt x="39" y="117"/>
                    </a:lnTo>
                    <a:lnTo>
                      <a:pt x="47" y="83"/>
                    </a:lnTo>
                    <a:lnTo>
                      <a:pt x="56" y="58"/>
                    </a:lnTo>
                    <a:lnTo>
                      <a:pt x="60" y="26"/>
                    </a:lnTo>
                    <a:lnTo>
                      <a:pt x="56"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14" name="Freeform 230"/>
              <p:cNvSpPr>
                <a:spLocks/>
              </p:cNvSpPr>
              <p:nvPr/>
            </p:nvSpPr>
            <p:spPr bwMode="auto">
              <a:xfrm>
                <a:off x="1569" y="2007"/>
                <a:ext cx="0" cy="234"/>
              </a:xfrm>
              <a:custGeom>
                <a:avLst/>
                <a:gdLst>
                  <a:gd name="T0" fmla="*/ 33 w 100"/>
                  <a:gd name="T1" fmla="*/ 26 h 182"/>
                  <a:gd name="T2" fmla="*/ 30 w 100"/>
                  <a:gd name="T3" fmla="*/ 8 h 182"/>
                  <a:gd name="T4" fmla="*/ 18 w 100"/>
                  <a:gd name="T5" fmla="*/ 0 h 182"/>
                  <a:gd name="T6" fmla="*/ 1 w 100"/>
                  <a:gd name="T7" fmla="*/ 1 h 182"/>
                  <a:gd name="T8" fmla="*/ 0 w 100"/>
                  <a:gd name="T9" fmla="*/ 8 h 182"/>
                  <a:gd name="T10" fmla="*/ 1 w 100"/>
                  <a:gd name="T11" fmla="*/ 25 h 182"/>
                  <a:gd name="T12" fmla="*/ 10 w 100"/>
                  <a:gd name="T13" fmla="*/ 52 h 182"/>
                  <a:gd name="T14" fmla="*/ 17 w 100"/>
                  <a:gd name="T15" fmla="*/ 71 h 182"/>
                  <a:gd name="T16" fmla="*/ 25 w 100"/>
                  <a:gd name="T17" fmla="*/ 97 h 182"/>
                  <a:gd name="T18" fmla="*/ 27 w 100"/>
                  <a:gd name="T19" fmla="*/ 118 h 182"/>
                  <a:gd name="T20" fmla="*/ 27 w 100"/>
                  <a:gd name="T21" fmla="*/ 137 h 182"/>
                  <a:gd name="T22" fmla="*/ 23 w 100"/>
                  <a:gd name="T23" fmla="*/ 150 h 182"/>
                  <a:gd name="T24" fmla="*/ 20 w 100"/>
                  <a:gd name="T25" fmla="*/ 156 h 182"/>
                  <a:gd name="T26" fmla="*/ 20 w 100"/>
                  <a:gd name="T27" fmla="*/ 160 h 182"/>
                  <a:gd name="T28" fmla="*/ 25 w 100"/>
                  <a:gd name="T29" fmla="*/ 166 h 182"/>
                  <a:gd name="T30" fmla="*/ 35 w 100"/>
                  <a:gd name="T31" fmla="*/ 168 h 182"/>
                  <a:gd name="T32" fmla="*/ 48 w 100"/>
                  <a:gd name="T33" fmla="*/ 168 h 182"/>
                  <a:gd name="T34" fmla="*/ 73 w 100"/>
                  <a:gd name="T35" fmla="*/ 175 h 182"/>
                  <a:gd name="T36" fmla="*/ 83 w 100"/>
                  <a:gd name="T37" fmla="*/ 182 h 182"/>
                  <a:gd name="T38" fmla="*/ 93 w 100"/>
                  <a:gd name="T39" fmla="*/ 177 h 182"/>
                  <a:gd name="T40" fmla="*/ 100 w 100"/>
                  <a:gd name="T41" fmla="*/ 166 h 182"/>
                  <a:gd name="T42" fmla="*/ 93 w 100"/>
                  <a:gd name="T43" fmla="*/ 162 h 182"/>
                  <a:gd name="T44" fmla="*/ 72 w 100"/>
                  <a:gd name="T45" fmla="*/ 160 h 182"/>
                  <a:gd name="T46" fmla="*/ 47 w 100"/>
                  <a:gd name="T47" fmla="*/ 160 h 182"/>
                  <a:gd name="T48" fmla="*/ 36 w 100"/>
                  <a:gd name="T49" fmla="*/ 158 h 182"/>
                  <a:gd name="T50" fmla="*/ 35 w 100"/>
                  <a:gd name="T51" fmla="*/ 151 h 182"/>
                  <a:gd name="T52" fmla="*/ 36 w 100"/>
                  <a:gd name="T53" fmla="*/ 138 h 182"/>
                  <a:gd name="T54" fmla="*/ 37 w 100"/>
                  <a:gd name="T55" fmla="*/ 118 h 182"/>
                  <a:gd name="T56" fmla="*/ 36 w 100"/>
                  <a:gd name="T57" fmla="*/ 95 h 182"/>
                  <a:gd name="T58" fmla="*/ 31 w 100"/>
                  <a:gd name="T59" fmla="*/ 62 h 182"/>
                  <a:gd name="T60" fmla="*/ 33 w 100"/>
                  <a:gd name="T61" fmla="*/ 35 h 182"/>
                  <a:gd name="T62" fmla="*/ 33 w 100"/>
                  <a:gd name="T63" fmla="*/ 26 h 18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0"/>
                  <a:gd name="T97" fmla="*/ 0 h 182"/>
                  <a:gd name="T98" fmla="*/ 100 w 100"/>
                  <a:gd name="T99" fmla="*/ 182 h 18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0" h="182">
                    <a:moveTo>
                      <a:pt x="33" y="26"/>
                    </a:moveTo>
                    <a:lnTo>
                      <a:pt x="30" y="8"/>
                    </a:lnTo>
                    <a:lnTo>
                      <a:pt x="18" y="0"/>
                    </a:lnTo>
                    <a:lnTo>
                      <a:pt x="1" y="1"/>
                    </a:lnTo>
                    <a:lnTo>
                      <a:pt x="0" y="8"/>
                    </a:lnTo>
                    <a:lnTo>
                      <a:pt x="1" y="25"/>
                    </a:lnTo>
                    <a:lnTo>
                      <a:pt x="10" y="52"/>
                    </a:lnTo>
                    <a:lnTo>
                      <a:pt x="17" y="71"/>
                    </a:lnTo>
                    <a:lnTo>
                      <a:pt x="25" y="97"/>
                    </a:lnTo>
                    <a:lnTo>
                      <a:pt x="27" y="118"/>
                    </a:lnTo>
                    <a:lnTo>
                      <a:pt x="27" y="137"/>
                    </a:lnTo>
                    <a:lnTo>
                      <a:pt x="23" y="150"/>
                    </a:lnTo>
                    <a:lnTo>
                      <a:pt x="20" y="156"/>
                    </a:lnTo>
                    <a:lnTo>
                      <a:pt x="20" y="160"/>
                    </a:lnTo>
                    <a:lnTo>
                      <a:pt x="25" y="166"/>
                    </a:lnTo>
                    <a:lnTo>
                      <a:pt x="35" y="168"/>
                    </a:lnTo>
                    <a:lnTo>
                      <a:pt x="48" y="168"/>
                    </a:lnTo>
                    <a:lnTo>
                      <a:pt x="73" y="175"/>
                    </a:lnTo>
                    <a:lnTo>
                      <a:pt x="83" y="182"/>
                    </a:lnTo>
                    <a:lnTo>
                      <a:pt x="93" y="177"/>
                    </a:lnTo>
                    <a:lnTo>
                      <a:pt x="100" y="166"/>
                    </a:lnTo>
                    <a:lnTo>
                      <a:pt x="93" y="162"/>
                    </a:lnTo>
                    <a:lnTo>
                      <a:pt x="72" y="160"/>
                    </a:lnTo>
                    <a:lnTo>
                      <a:pt x="47" y="160"/>
                    </a:lnTo>
                    <a:lnTo>
                      <a:pt x="36" y="158"/>
                    </a:lnTo>
                    <a:lnTo>
                      <a:pt x="35" y="151"/>
                    </a:lnTo>
                    <a:lnTo>
                      <a:pt x="36" y="138"/>
                    </a:lnTo>
                    <a:lnTo>
                      <a:pt x="37" y="118"/>
                    </a:lnTo>
                    <a:lnTo>
                      <a:pt x="36" y="95"/>
                    </a:lnTo>
                    <a:lnTo>
                      <a:pt x="31" y="62"/>
                    </a:lnTo>
                    <a:lnTo>
                      <a:pt x="33" y="35"/>
                    </a:lnTo>
                    <a:lnTo>
                      <a:pt x="33" y="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grpSp>
      </p:grpSp>
      <p:grpSp>
        <p:nvGrpSpPr>
          <p:cNvPr id="2093" name="Group 231"/>
          <p:cNvGrpSpPr>
            <a:grpSpLocks/>
          </p:cNvGrpSpPr>
          <p:nvPr/>
        </p:nvGrpSpPr>
        <p:grpSpPr bwMode="auto">
          <a:xfrm>
            <a:off x="2034779" y="1957390"/>
            <a:ext cx="152400" cy="391716"/>
            <a:chOff x="1459" y="1674"/>
            <a:chExt cx="118" cy="567"/>
          </a:xfrm>
        </p:grpSpPr>
        <p:grpSp>
          <p:nvGrpSpPr>
            <p:cNvPr id="2094" name="Group 232"/>
            <p:cNvGrpSpPr>
              <a:grpSpLocks/>
            </p:cNvGrpSpPr>
            <p:nvPr/>
          </p:nvGrpSpPr>
          <p:grpSpPr bwMode="auto">
            <a:xfrm>
              <a:off x="1489" y="1674"/>
              <a:ext cx="88" cy="268"/>
              <a:chOff x="1489" y="1674"/>
              <a:chExt cx="88" cy="268"/>
            </a:xfrm>
          </p:grpSpPr>
          <p:sp>
            <p:nvSpPr>
              <p:cNvPr id="2103" name="Freeform 234"/>
              <p:cNvSpPr>
                <a:spLocks/>
              </p:cNvSpPr>
              <p:nvPr/>
            </p:nvSpPr>
            <p:spPr bwMode="auto">
              <a:xfrm>
                <a:off x="1489" y="1708"/>
                <a:ext cx="0" cy="234"/>
              </a:xfrm>
              <a:custGeom>
                <a:avLst/>
                <a:gdLst>
                  <a:gd name="T0" fmla="*/ 28 w 28"/>
                  <a:gd name="T1" fmla="*/ 11 h 11"/>
                  <a:gd name="T2" fmla="*/ 3 w 28"/>
                  <a:gd name="T3" fmla="*/ 8 h 11"/>
                  <a:gd name="T4" fmla="*/ 0 w 28"/>
                  <a:gd name="T5" fmla="*/ 4 h 11"/>
                  <a:gd name="T6" fmla="*/ 2 w 28"/>
                  <a:gd name="T7" fmla="*/ 0 h 11"/>
                  <a:gd name="T8" fmla="*/ 7 w 28"/>
                  <a:gd name="T9" fmla="*/ 0 h 11"/>
                  <a:gd name="T10" fmla="*/ 28 w 28"/>
                  <a:gd name="T11" fmla="*/ 11 h 11"/>
                  <a:gd name="T12" fmla="*/ 0 60000 65536"/>
                  <a:gd name="T13" fmla="*/ 0 60000 65536"/>
                  <a:gd name="T14" fmla="*/ 0 60000 65536"/>
                  <a:gd name="T15" fmla="*/ 0 60000 65536"/>
                  <a:gd name="T16" fmla="*/ 0 60000 65536"/>
                  <a:gd name="T17" fmla="*/ 0 60000 65536"/>
                  <a:gd name="T18" fmla="*/ 0 w 28"/>
                  <a:gd name="T19" fmla="*/ 0 h 11"/>
                  <a:gd name="T20" fmla="*/ 28 w 28"/>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28" h="11">
                    <a:moveTo>
                      <a:pt x="28" y="11"/>
                    </a:moveTo>
                    <a:lnTo>
                      <a:pt x="3" y="8"/>
                    </a:lnTo>
                    <a:lnTo>
                      <a:pt x="0" y="4"/>
                    </a:lnTo>
                    <a:lnTo>
                      <a:pt x="2" y="0"/>
                    </a:lnTo>
                    <a:lnTo>
                      <a:pt x="7" y="0"/>
                    </a:lnTo>
                    <a:lnTo>
                      <a:pt x="28"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04" name="Freeform 235"/>
              <p:cNvSpPr>
                <a:spLocks/>
              </p:cNvSpPr>
              <p:nvPr/>
            </p:nvSpPr>
            <p:spPr bwMode="auto">
              <a:xfrm>
                <a:off x="1517" y="1678"/>
                <a:ext cx="0" cy="234"/>
              </a:xfrm>
              <a:custGeom>
                <a:avLst/>
                <a:gdLst>
                  <a:gd name="T0" fmla="*/ 13 w 13"/>
                  <a:gd name="T1" fmla="*/ 19 h 19"/>
                  <a:gd name="T2" fmla="*/ 0 w 13"/>
                  <a:gd name="T3" fmla="*/ 6 h 19"/>
                  <a:gd name="T4" fmla="*/ 2 w 13"/>
                  <a:gd name="T5" fmla="*/ 3 h 19"/>
                  <a:gd name="T6" fmla="*/ 7 w 13"/>
                  <a:gd name="T7" fmla="*/ 0 h 19"/>
                  <a:gd name="T8" fmla="*/ 10 w 13"/>
                  <a:gd name="T9" fmla="*/ 4 h 19"/>
                  <a:gd name="T10" fmla="*/ 13 w 13"/>
                  <a:gd name="T11" fmla="*/ 19 h 19"/>
                  <a:gd name="T12" fmla="*/ 0 60000 65536"/>
                  <a:gd name="T13" fmla="*/ 0 60000 65536"/>
                  <a:gd name="T14" fmla="*/ 0 60000 65536"/>
                  <a:gd name="T15" fmla="*/ 0 60000 65536"/>
                  <a:gd name="T16" fmla="*/ 0 60000 65536"/>
                  <a:gd name="T17" fmla="*/ 0 60000 65536"/>
                  <a:gd name="T18" fmla="*/ 0 w 13"/>
                  <a:gd name="T19" fmla="*/ 0 h 19"/>
                  <a:gd name="T20" fmla="*/ 13 w 13"/>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13" h="19">
                    <a:moveTo>
                      <a:pt x="13" y="19"/>
                    </a:moveTo>
                    <a:lnTo>
                      <a:pt x="0" y="6"/>
                    </a:lnTo>
                    <a:lnTo>
                      <a:pt x="2" y="3"/>
                    </a:lnTo>
                    <a:lnTo>
                      <a:pt x="7" y="0"/>
                    </a:lnTo>
                    <a:lnTo>
                      <a:pt x="10" y="4"/>
                    </a:lnTo>
                    <a:lnTo>
                      <a:pt x="13" y="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05" name="Freeform 236"/>
              <p:cNvSpPr>
                <a:spLocks/>
              </p:cNvSpPr>
              <p:nvPr/>
            </p:nvSpPr>
            <p:spPr bwMode="auto">
              <a:xfrm>
                <a:off x="1557" y="1674"/>
                <a:ext cx="0" cy="234"/>
              </a:xfrm>
              <a:custGeom>
                <a:avLst/>
                <a:gdLst>
                  <a:gd name="T0" fmla="*/ 2 w 10"/>
                  <a:gd name="T1" fmla="*/ 22 h 22"/>
                  <a:gd name="T2" fmla="*/ 0 w 10"/>
                  <a:gd name="T3" fmla="*/ 5 h 22"/>
                  <a:gd name="T4" fmla="*/ 5 w 10"/>
                  <a:gd name="T5" fmla="*/ 0 h 22"/>
                  <a:gd name="T6" fmla="*/ 10 w 10"/>
                  <a:gd name="T7" fmla="*/ 2 h 22"/>
                  <a:gd name="T8" fmla="*/ 9 w 10"/>
                  <a:gd name="T9" fmla="*/ 7 h 22"/>
                  <a:gd name="T10" fmla="*/ 2 w 10"/>
                  <a:gd name="T11" fmla="*/ 22 h 22"/>
                  <a:gd name="T12" fmla="*/ 0 60000 65536"/>
                  <a:gd name="T13" fmla="*/ 0 60000 65536"/>
                  <a:gd name="T14" fmla="*/ 0 60000 65536"/>
                  <a:gd name="T15" fmla="*/ 0 60000 65536"/>
                  <a:gd name="T16" fmla="*/ 0 60000 65536"/>
                  <a:gd name="T17" fmla="*/ 0 60000 65536"/>
                  <a:gd name="T18" fmla="*/ 0 w 10"/>
                  <a:gd name="T19" fmla="*/ 0 h 22"/>
                  <a:gd name="T20" fmla="*/ 10 w 10"/>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10" h="22">
                    <a:moveTo>
                      <a:pt x="2" y="22"/>
                    </a:moveTo>
                    <a:lnTo>
                      <a:pt x="0" y="5"/>
                    </a:lnTo>
                    <a:lnTo>
                      <a:pt x="5" y="0"/>
                    </a:lnTo>
                    <a:lnTo>
                      <a:pt x="10" y="2"/>
                    </a:lnTo>
                    <a:lnTo>
                      <a:pt x="9" y="7"/>
                    </a:lnTo>
                    <a:lnTo>
                      <a:pt x="2"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06" name="Freeform 237"/>
              <p:cNvSpPr>
                <a:spLocks/>
              </p:cNvSpPr>
              <p:nvPr/>
            </p:nvSpPr>
            <p:spPr bwMode="auto">
              <a:xfrm>
                <a:off x="1577" y="1691"/>
                <a:ext cx="0" cy="234"/>
              </a:xfrm>
              <a:custGeom>
                <a:avLst/>
                <a:gdLst>
                  <a:gd name="T0" fmla="*/ 0 w 27"/>
                  <a:gd name="T1" fmla="*/ 13 h 13"/>
                  <a:gd name="T2" fmla="*/ 19 w 27"/>
                  <a:gd name="T3" fmla="*/ 0 h 13"/>
                  <a:gd name="T4" fmla="*/ 27 w 27"/>
                  <a:gd name="T5" fmla="*/ 3 h 13"/>
                  <a:gd name="T6" fmla="*/ 27 w 27"/>
                  <a:gd name="T7" fmla="*/ 7 h 13"/>
                  <a:gd name="T8" fmla="*/ 22 w 27"/>
                  <a:gd name="T9" fmla="*/ 10 h 13"/>
                  <a:gd name="T10" fmla="*/ 0 w 27"/>
                  <a:gd name="T11" fmla="*/ 13 h 13"/>
                  <a:gd name="T12" fmla="*/ 0 60000 65536"/>
                  <a:gd name="T13" fmla="*/ 0 60000 65536"/>
                  <a:gd name="T14" fmla="*/ 0 60000 65536"/>
                  <a:gd name="T15" fmla="*/ 0 60000 65536"/>
                  <a:gd name="T16" fmla="*/ 0 60000 65536"/>
                  <a:gd name="T17" fmla="*/ 0 60000 65536"/>
                  <a:gd name="T18" fmla="*/ 0 w 27"/>
                  <a:gd name="T19" fmla="*/ 0 h 13"/>
                  <a:gd name="T20" fmla="*/ 27 w 27"/>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27" h="13">
                    <a:moveTo>
                      <a:pt x="0" y="13"/>
                    </a:moveTo>
                    <a:lnTo>
                      <a:pt x="19" y="0"/>
                    </a:lnTo>
                    <a:lnTo>
                      <a:pt x="27" y="3"/>
                    </a:lnTo>
                    <a:lnTo>
                      <a:pt x="27" y="7"/>
                    </a:lnTo>
                    <a:lnTo>
                      <a:pt x="22" y="10"/>
                    </a:lnTo>
                    <a:lnTo>
                      <a:pt x="0"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grpSp>
        <p:grpSp>
          <p:nvGrpSpPr>
            <p:cNvPr id="2095" name="Group 238"/>
            <p:cNvGrpSpPr>
              <a:grpSpLocks/>
            </p:cNvGrpSpPr>
            <p:nvPr/>
          </p:nvGrpSpPr>
          <p:grpSpPr bwMode="auto">
            <a:xfrm>
              <a:off x="1459" y="1706"/>
              <a:ext cx="113" cy="535"/>
              <a:chOff x="1459" y="1706"/>
              <a:chExt cx="113" cy="535"/>
            </a:xfrm>
          </p:grpSpPr>
          <p:sp>
            <p:nvSpPr>
              <p:cNvPr id="2096" name="Freeform 239"/>
              <p:cNvSpPr>
                <a:spLocks/>
              </p:cNvSpPr>
              <p:nvPr/>
            </p:nvSpPr>
            <p:spPr bwMode="auto">
              <a:xfrm>
                <a:off x="1496" y="1792"/>
                <a:ext cx="0" cy="234"/>
              </a:xfrm>
              <a:custGeom>
                <a:avLst/>
                <a:gdLst>
                  <a:gd name="T0" fmla="*/ 70 w 106"/>
                  <a:gd name="T1" fmla="*/ 25 h 90"/>
                  <a:gd name="T2" fmla="*/ 56 w 106"/>
                  <a:gd name="T3" fmla="*/ 9 h 90"/>
                  <a:gd name="T4" fmla="*/ 44 w 106"/>
                  <a:gd name="T5" fmla="*/ 0 h 90"/>
                  <a:gd name="T6" fmla="*/ 28 w 106"/>
                  <a:gd name="T7" fmla="*/ 0 h 90"/>
                  <a:gd name="T8" fmla="*/ 10 w 106"/>
                  <a:gd name="T9" fmla="*/ 5 h 90"/>
                  <a:gd name="T10" fmla="*/ 3 w 106"/>
                  <a:gd name="T11" fmla="*/ 15 h 90"/>
                  <a:gd name="T12" fmla="*/ 0 w 106"/>
                  <a:gd name="T13" fmla="*/ 29 h 90"/>
                  <a:gd name="T14" fmla="*/ 3 w 106"/>
                  <a:gd name="T15" fmla="*/ 47 h 90"/>
                  <a:gd name="T16" fmla="*/ 14 w 106"/>
                  <a:gd name="T17" fmla="*/ 67 h 90"/>
                  <a:gd name="T18" fmla="*/ 31 w 106"/>
                  <a:gd name="T19" fmla="*/ 80 h 90"/>
                  <a:gd name="T20" fmla="*/ 45 w 106"/>
                  <a:gd name="T21" fmla="*/ 87 h 90"/>
                  <a:gd name="T22" fmla="*/ 61 w 106"/>
                  <a:gd name="T23" fmla="*/ 90 h 90"/>
                  <a:gd name="T24" fmla="*/ 71 w 106"/>
                  <a:gd name="T25" fmla="*/ 86 h 90"/>
                  <a:gd name="T26" fmla="*/ 79 w 106"/>
                  <a:gd name="T27" fmla="*/ 80 h 90"/>
                  <a:gd name="T28" fmla="*/ 83 w 106"/>
                  <a:gd name="T29" fmla="*/ 67 h 90"/>
                  <a:gd name="T30" fmla="*/ 81 w 106"/>
                  <a:gd name="T31" fmla="*/ 52 h 90"/>
                  <a:gd name="T32" fmla="*/ 78 w 106"/>
                  <a:gd name="T33" fmla="*/ 39 h 90"/>
                  <a:gd name="T34" fmla="*/ 103 w 106"/>
                  <a:gd name="T35" fmla="*/ 25 h 90"/>
                  <a:gd name="T36" fmla="*/ 106 w 106"/>
                  <a:gd name="T37" fmla="*/ 20 h 90"/>
                  <a:gd name="T38" fmla="*/ 103 w 106"/>
                  <a:gd name="T39" fmla="*/ 17 h 90"/>
                  <a:gd name="T40" fmla="*/ 74 w 106"/>
                  <a:gd name="T41" fmla="*/ 32 h 90"/>
                  <a:gd name="T42" fmla="*/ 70 w 106"/>
                  <a:gd name="T43" fmla="*/ 25 h 9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90"/>
                  <a:gd name="T68" fmla="*/ 106 w 106"/>
                  <a:gd name="T69" fmla="*/ 90 h 9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90">
                    <a:moveTo>
                      <a:pt x="70" y="25"/>
                    </a:moveTo>
                    <a:lnTo>
                      <a:pt x="56" y="9"/>
                    </a:lnTo>
                    <a:lnTo>
                      <a:pt x="44" y="0"/>
                    </a:lnTo>
                    <a:lnTo>
                      <a:pt x="28" y="0"/>
                    </a:lnTo>
                    <a:lnTo>
                      <a:pt x="10" y="5"/>
                    </a:lnTo>
                    <a:lnTo>
                      <a:pt x="3" y="15"/>
                    </a:lnTo>
                    <a:lnTo>
                      <a:pt x="0" y="29"/>
                    </a:lnTo>
                    <a:lnTo>
                      <a:pt x="3" y="47"/>
                    </a:lnTo>
                    <a:lnTo>
                      <a:pt x="14" y="67"/>
                    </a:lnTo>
                    <a:lnTo>
                      <a:pt x="31" y="80"/>
                    </a:lnTo>
                    <a:lnTo>
                      <a:pt x="45" y="87"/>
                    </a:lnTo>
                    <a:lnTo>
                      <a:pt x="61" y="90"/>
                    </a:lnTo>
                    <a:lnTo>
                      <a:pt x="71" y="86"/>
                    </a:lnTo>
                    <a:lnTo>
                      <a:pt x="79" y="80"/>
                    </a:lnTo>
                    <a:lnTo>
                      <a:pt x="83" y="67"/>
                    </a:lnTo>
                    <a:lnTo>
                      <a:pt x="81" y="52"/>
                    </a:lnTo>
                    <a:lnTo>
                      <a:pt x="78" y="39"/>
                    </a:lnTo>
                    <a:lnTo>
                      <a:pt x="103" y="25"/>
                    </a:lnTo>
                    <a:lnTo>
                      <a:pt x="106" y="20"/>
                    </a:lnTo>
                    <a:lnTo>
                      <a:pt x="103" y="17"/>
                    </a:lnTo>
                    <a:lnTo>
                      <a:pt x="74" y="32"/>
                    </a:lnTo>
                    <a:lnTo>
                      <a:pt x="70"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097" name="Freeform 240"/>
              <p:cNvSpPr>
                <a:spLocks/>
              </p:cNvSpPr>
              <p:nvPr/>
            </p:nvSpPr>
            <p:spPr bwMode="auto">
              <a:xfrm>
                <a:off x="1572" y="1706"/>
                <a:ext cx="0" cy="234"/>
              </a:xfrm>
              <a:custGeom>
                <a:avLst/>
                <a:gdLst>
                  <a:gd name="T0" fmla="*/ 25 w 93"/>
                  <a:gd name="T1" fmla="*/ 170 h 202"/>
                  <a:gd name="T2" fmla="*/ 9 w 93"/>
                  <a:gd name="T3" fmla="*/ 182 h 202"/>
                  <a:gd name="T4" fmla="*/ 4 w 93"/>
                  <a:gd name="T5" fmla="*/ 185 h 202"/>
                  <a:gd name="T6" fmla="*/ 0 w 93"/>
                  <a:gd name="T7" fmla="*/ 193 h 202"/>
                  <a:gd name="T8" fmla="*/ 5 w 93"/>
                  <a:gd name="T9" fmla="*/ 201 h 202"/>
                  <a:gd name="T10" fmla="*/ 10 w 93"/>
                  <a:gd name="T11" fmla="*/ 202 h 202"/>
                  <a:gd name="T12" fmla="*/ 25 w 93"/>
                  <a:gd name="T13" fmla="*/ 197 h 202"/>
                  <a:gd name="T14" fmla="*/ 49 w 93"/>
                  <a:gd name="T15" fmla="*/ 182 h 202"/>
                  <a:gd name="T16" fmla="*/ 70 w 93"/>
                  <a:gd name="T17" fmla="*/ 162 h 202"/>
                  <a:gd name="T18" fmla="*/ 92 w 93"/>
                  <a:gd name="T19" fmla="*/ 141 h 202"/>
                  <a:gd name="T20" fmla="*/ 93 w 93"/>
                  <a:gd name="T21" fmla="*/ 132 h 202"/>
                  <a:gd name="T22" fmla="*/ 93 w 93"/>
                  <a:gd name="T23" fmla="*/ 107 h 202"/>
                  <a:gd name="T24" fmla="*/ 87 w 93"/>
                  <a:gd name="T25" fmla="*/ 68 h 202"/>
                  <a:gd name="T26" fmla="*/ 90 w 93"/>
                  <a:gd name="T27" fmla="*/ 46 h 202"/>
                  <a:gd name="T28" fmla="*/ 93 w 93"/>
                  <a:gd name="T29" fmla="*/ 37 h 202"/>
                  <a:gd name="T30" fmla="*/ 89 w 93"/>
                  <a:gd name="T31" fmla="*/ 33 h 202"/>
                  <a:gd name="T32" fmla="*/ 80 w 93"/>
                  <a:gd name="T33" fmla="*/ 28 h 202"/>
                  <a:gd name="T34" fmla="*/ 73 w 93"/>
                  <a:gd name="T35" fmla="*/ 26 h 202"/>
                  <a:gd name="T36" fmla="*/ 78 w 93"/>
                  <a:gd name="T37" fmla="*/ 3 h 202"/>
                  <a:gd name="T38" fmla="*/ 75 w 93"/>
                  <a:gd name="T39" fmla="*/ 0 h 202"/>
                  <a:gd name="T40" fmla="*/ 70 w 93"/>
                  <a:gd name="T41" fmla="*/ 1 h 202"/>
                  <a:gd name="T42" fmla="*/ 68 w 93"/>
                  <a:gd name="T43" fmla="*/ 27 h 202"/>
                  <a:gd name="T44" fmla="*/ 64 w 93"/>
                  <a:gd name="T45" fmla="*/ 35 h 202"/>
                  <a:gd name="T46" fmla="*/ 63 w 93"/>
                  <a:gd name="T47" fmla="*/ 38 h 202"/>
                  <a:gd name="T48" fmla="*/ 53 w 93"/>
                  <a:gd name="T49" fmla="*/ 35 h 202"/>
                  <a:gd name="T50" fmla="*/ 45 w 93"/>
                  <a:gd name="T51" fmla="*/ 35 h 202"/>
                  <a:gd name="T52" fmla="*/ 45 w 93"/>
                  <a:gd name="T53" fmla="*/ 40 h 202"/>
                  <a:gd name="T54" fmla="*/ 50 w 93"/>
                  <a:gd name="T55" fmla="*/ 43 h 202"/>
                  <a:gd name="T56" fmla="*/ 60 w 93"/>
                  <a:gd name="T57" fmla="*/ 43 h 202"/>
                  <a:gd name="T58" fmla="*/ 65 w 93"/>
                  <a:gd name="T59" fmla="*/ 47 h 202"/>
                  <a:gd name="T60" fmla="*/ 70 w 93"/>
                  <a:gd name="T61" fmla="*/ 55 h 202"/>
                  <a:gd name="T62" fmla="*/ 77 w 93"/>
                  <a:gd name="T63" fmla="*/ 67 h 202"/>
                  <a:gd name="T64" fmla="*/ 80 w 93"/>
                  <a:gd name="T65" fmla="*/ 92 h 202"/>
                  <a:gd name="T66" fmla="*/ 80 w 93"/>
                  <a:gd name="T67" fmla="*/ 115 h 202"/>
                  <a:gd name="T68" fmla="*/ 78 w 93"/>
                  <a:gd name="T69" fmla="*/ 133 h 202"/>
                  <a:gd name="T70" fmla="*/ 72 w 93"/>
                  <a:gd name="T71" fmla="*/ 141 h 202"/>
                  <a:gd name="T72" fmla="*/ 54 w 93"/>
                  <a:gd name="T73" fmla="*/ 152 h 202"/>
                  <a:gd name="T74" fmla="*/ 34 w 93"/>
                  <a:gd name="T75" fmla="*/ 162 h 202"/>
                  <a:gd name="T76" fmla="*/ 25 w 93"/>
                  <a:gd name="T77" fmla="*/ 170 h 20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3"/>
                  <a:gd name="T118" fmla="*/ 0 h 202"/>
                  <a:gd name="T119" fmla="*/ 93 w 93"/>
                  <a:gd name="T120" fmla="*/ 202 h 20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3" h="202">
                    <a:moveTo>
                      <a:pt x="25" y="170"/>
                    </a:moveTo>
                    <a:lnTo>
                      <a:pt x="9" y="182"/>
                    </a:lnTo>
                    <a:lnTo>
                      <a:pt x="4" y="185"/>
                    </a:lnTo>
                    <a:lnTo>
                      <a:pt x="0" y="193"/>
                    </a:lnTo>
                    <a:lnTo>
                      <a:pt x="5" y="201"/>
                    </a:lnTo>
                    <a:lnTo>
                      <a:pt x="10" y="202"/>
                    </a:lnTo>
                    <a:lnTo>
                      <a:pt x="25" y="197"/>
                    </a:lnTo>
                    <a:lnTo>
                      <a:pt x="49" y="182"/>
                    </a:lnTo>
                    <a:lnTo>
                      <a:pt x="70" y="162"/>
                    </a:lnTo>
                    <a:lnTo>
                      <a:pt x="92" y="141"/>
                    </a:lnTo>
                    <a:lnTo>
                      <a:pt x="93" y="132"/>
                    </a:lnTo>
                    <a:lnTo>
                      <a:pt x="93" y="107"/>
                    </a:lnTo>
                    <a:lnTo>
                      <a:pt x="87" y="68"/>
                    </a:lnTo>
                    <a:lnTo>
                      <a:pt x="90" y="46"/>
                    </a:lnTo>
                    <a:lnTo>
                      <a:pt x="93" y="37"/>
                    </a:lnTo>
                    <a:lnTo>
                      <a:pt x="89" y="33"/>
                    </a:lnTo>
                    <a:lnTo>
                      <a:pt x="80" y="28"/>
                    </a:lnTo>
                    <a:lnTo>
                      <a:pt x="73" y="26"/>
                    </a:lnTo>
                    <a:lnTo>
                      <a:pt x="78" y="3"/>
                    </a:lnTo>
                    <a:lnTo>
                      <a:pt x="75" y="0"/>
                    </a:lnTo>
                    <a:lnTo>
                      <a:pt x="70" y="1"/>
                    </a:lnTo>
                    <a:lnTo>
                      <a:pt x="68" y="27"/>
                    </a:lnTo>
                    <a:lnTo>
                      <a:pt x="64" y="35"/>
                    </a:lnTo>
                    <a:lnTo>
                      <a:pt x="63" y="38"/>
                    </a:lnTo>
                    <a:lnTo>
                      <a:pt x="53" y="35"/>
                    </a:lnTo>
                    <a:lnTo>
                      <a:pt x="45" y="35"/>
                    </a:lnTo>
                    <a:lnTo>
                      <a:pt x="45" y="40"/>
                    </a:lnTo>
                    <a:lnTo>
                      <a:pt x="50" y="43"/>
                    </a:lnTo>
                    <a:lnTo>
                      <a:pt x="60" y="43"/>
                    </a:lnTo>
                    <a:lnTo>
                      <a:pt x="65" y="47"/>
                    </a:lnTo>
                    <a:lnTo>
                      <a:pt x="70" y="55"/>
                    </a:lnTo>
                    <a:lnTo>
                      <a:pt x="77" y="67"/>
                    </a:lnTo>
                    <a:lnTo>
                      <a:pt x="80" y="92"/>
                    </a:lnTo>
                    <a:lnTo>
                      <a:pt x="80" y="115"/>
                    </a:lnTo>
                    <a:lnTo>
                      <a:pt x="78" y="133"/>
                    </a:lnTo>
                    <a:lnTo>
                      <a:pt x="72" y="141"/>
                    </a:lnTo>
                    <a:lnTo>
                      <a:pt x="54" y="152"/>
                    </a:lnTo>
                    <a:lnTo>
                      <a:pt x="34" y="162"/>
                    </a:lnTo>
                    <a:lnTo>
                      <a:pt x="25" y="17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098" name="Freeform 241"/>
              <p:cNvSpPr>
                <a:spLocks/>
              </p:cNvSpPr>
              <p:nvPr/>
            </p:nvSpPr>
            <p:spPr bwMode="auto">
              <a:xfrm>
                <a:off x="1459" y="1892"/>
                <a:ext cx="0" cy="234"/>
              </a:xfrm>
              <a:custGeom>
                <a:avLst/>
                <a:gdLst>
                  <a:gd name="T0" fmla="*/ 85 w 85"/>
                  <a:gd name="T1" fmla="*/ 4 h 121"/>
                  <a:gd name="T2" fmla="*/ 76 w 85"/>
                  <a:gd name="T3" fmla="*/ 0 h 121"/>
                  <a:gd name="T4" fmla="*/ 56 w 85"/>
                  <a:gd name="T5" fmla="*/ 1 h 121"/>
                  <a:gd name="T6" fmla="*/ 38 w 85"/>
                  <a:gd name="T7" fmla="*/ 12 h 121"/>
                  <a:gd name="T8" fmla="*/ 15 w 85"/>
                  <a:gd name="T9" fmla="*/ 36 h 121"/>
                  <a:gd name="T10" fmla="*/ 1 w 85"/>
                  <a:gd name="T11" fmla="*/ 55 h 121"/>
                  <a:gd name="T12" fmla="*/ 0 w 85"/>
                  <a:gd name="T13" fmla="*/ 61 h 121"/>
                  <a:gd name="T14" fmla="*/ 7 w 85"/>
                  <a:gd name="T15" fmla="*/ 74 h 121"/>
                  <a:gd name="T16" fmla="*/ 21 w 85"/>
                  <a:gd name="T17" fmla="*/ 80 h 121"/>
                  <a:gd name="T18" fmla="*/ 38 w 85"/>
                  <a:gd name="T19" fmla="*/ 86 h 121"/>
                  <a:gd name="T20" fmla="*/ 52 w 85"/>
                  <a:gd name="T21" fmla="*/ 90 h 121"/>
                  <a:gd name="T22" fmla="*/ 60 w 85"/>
                  <a:gd name="T23" fmla="*/ 95 h 121"/>
                  <a:gd name="T24" fmla="*/ 56 w 85"/>
                  <a:gd name="T25" fmla="*/ 102 h 121"/>
                  <a:gd name="T26" fmla="*/ 46 w 85"/>
                  <a:gd name="T27" fmla="*/ 111 h 121"/>
                  <a:gd name="T28" fmla="*/ 33 w 85"/>
                  <a:gd name="T29" fmla="*/ 112 h 121"/>
                  <a:gd name="T30" fmla="*/ 23 w 85"/>
                  <a:gd name="T31" fmla="*/ 110 h 121"/>
                  <a:gd name="T32" fmla="*/ 18 w 85"/>
                  <a:gd name="T33" fmla="*/ 112 h 121"/>
                  <a:gd name="T34" fmla="*/ 18 w 85"/>
                  <a:gd name="T35" fmla="*/ 117 h 121"/>
                  <a:gd name="T36" fmla="*/ 30 w 85"/>
                  <a:gd name="T37" fmla="*/ 121 h 121"/>
                  <a:gd name="T38" fmla="*/ 46 w 85"/>
                  <a:gd name="T39" fmla="*/ 121 h 121"/>
                  <a:gd name="T40" fmla="*/ 60 w 85"/>
                  <a:gd name="T41" fmla="*/ 117 h 121"/>
                  <a:gd name="T42" fmla="*/ 68 w 85"/>
                  <a:gd name="T43" fmla="*/ 112 h 121"/>
                  <a:gd name="T44" fmla="*/ 72 w 85"/>
                  <a:gd name="T45" fmla="*/ 105 h 121"/>
                  <a:gd name="T46" fmla="*/ 76 w 85"/>
                  <a:gd name="T47" fmla="*/ 96 h 121"/>
                  <a:gd name="T48" fmla="*/ 70 w 85"/>
                  <a:gd name="T49" fmla="*/ 89 h 121"/>
                  <a:gd name="T50" fmla="*/ 52 w 85"/>
                  <a:gd name="T51" fmla="*/ 84 h 121"/>
                  <a:gd name="T52" fmla="*/ 36 w 85"/>
                  <a:gd name="T53" fmla="*/ 79 h 121"/>
                  <a:gd name="T54" fmla="*/ 18 w 85"/>
                  <a:gd name="T55" fmla="*/ 71 h 121"/>
                  <a:gd name="T56" fmla="*/ 16 w 85"/>
                  <a:gd name="T57" fmla="*/ 64 h 121"/>
                  <a:gd name="T58" fmla="*/ 18 w 85"/>
                  <a:gd name="T59" fmla="*/ 51 h 121"/>
                  <a:gd name="T60" fmla="*/ 30 w 85"/>
                  <a:gd name="T61" fmla="*/ 36 h 121"/>
                  <a:gd name="T62" fmla="*/ 43 w 85"/>
                  <a:gd name="T63" fmla="*/ 27 h 121"/>
                  <a:gd name="T64" fmla="*/ 67 w 85"/>
                  <a:gd name="T65" fmla="*/ 20 h 121"/>
                  <a:gd name="T66" fmla="*/ 85 w 85"/>
                  <a:gd name="T67" fmla="*/ 17 h 121"/>
                  <a:gd name="T68" fmla="*/ 85 w 85"/>
                  <a:gd name="T69" fmla="*/ 9 h 121"/>
                  <a:gd name="T70" fmla="*/ 85 w 85"/>
                  <a:gd name="T71" fmla="*/ 4 h 12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5"/>
                  <a:gd name="T109" fmla="*/ 0 h 121"/>
                  <a:gd name="T110" fmla="*/ 85 w 85"/>
                  <a:gd name="T111" fmla="*/ 121 h 12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5" h="121">
                    <a:moveTo>
                      <a:pt x="85" y="4"/>
                    </a:moveTo>
                    <a:lnTo>
                      <a:pt x="76" y="0"/>
                    </a:lnTo>
                    <a:lnTo>
                      <a:pt x="56" y="1"/>
                    </a:lnTo>
                    <a:lnTo>
                      <a:pt x="38" y="12"/>
                    </a:lnTo>
                    <a:lnTo>
                      <a:pt x="15" y="36"/>
                    </a:lnTo>
                    <a:lnTo>
                      <a:pt x="1" y="55"/>
                    </a:lnTo>
                    <a:lnTo>
                      <a:pt x="0" y="61"/>
                    </a:lnTo>
                    <a:lnTo>
                      <a:pt x="7" y="74"/>
                    </a:lnTo>
                    <a:lnTo>
                      <a:pt x="21" y="80"/>
                    </a:lnTo>
                    <a:lnTo>
                      <a:pt x="38" y="86"/>
                    </a:lnTo>
                    <a:lnTo>
                      <a:pt x="52" y="90"/>
                    </a:lnTo>
                    <a:lnTo>
                      <a:pt x="60" y="95"/>
                    </a:lnTo>
                    <a:lnTo>
                      <a:pt x="56" y="102"/>
                    </a:lnTo>
                    <a:lnTo>
                      <a:pt x="46" y="111"/>
                    </a:lnTo>
                    <a:lnTo>
                      <a:pt x="33" y="112"/>
                    </a:lnTo>
                    <a:lnTo>
                      <a:pt x="23" y="110"/>
                    </a:lnTo>
                    <a:lnTo>
                      <a:pt x="18" y="112"/>
                    </a:lnTo>
                    <a:lnTo>
                      <a:pt x="18" y="117"/>
                    </a:lnTo>
                    <a:lnTo>
                      <a:pt x="30" y="121"/>
                    </a:lnTo>
                    <a:lnTo>
                      <a:pt x="46" y="121"/>
                    </a:lnTo>
                    <a:lnTo>
                      <a:pt x="60" y="117"/>
                    </a:lnTo>
                    <a:lnTo>
                      <a:pt x="68" y="112"/>
                    </a:lnTo>
                    <a:lnTo>
                      <a:pt x="72" y="105"/>
                    </a:lnTo>
                    <a:lnTo>
                      <a:pt x="76" y="96"/>
                    </a:lnTo>
                    <a:lnTo>
                      <a:pt x="70" y="89"/>
                    </a:lnTo>
                    <a:lnTo>
                      <a:pt x="52" y="84"/>
                    </a:lnTo>
                    <a:lnTo>
                      <a:pt x="36" y="79"/>
                    </a:lnTo>
                    <a:lnTo>
                      <a:pt x="18" y="71"/>
                    </a:lnTo>
                    <a:lnTo>
                      <a:pt x="16" y="64"/>
                    </a:lnTo>
                    <a:lnTo>
                      <a:pt x="18" y="51"/>
                    </a:lnTo>
                    <a:lnTo>
                      <a:pt x="30" y="36"/>
                    </a:lnTo>
                    <a:lnTo>
                      <a:pt x="43" y="27"/>
                    </a:lnTo>
                    <a:lnTo>
                      <a:pt x="67" y="20"/>
                    </a:lnTo>
                    <a:lnTo>
                      <a:pt x="85" y="17"/>
                    </a:lnTo>
                    <a:lnTo>
                      <a:pt x="85" y="9"/>
                    </a:lnTo>
                    <a:lnTo>
                      <a:pt x="85"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099" name="Freeform 242"/>
              <p:cNvSpPr>
                <a:spLocks/>
              </p:cNvSpPr>
              <p:nvPr/>
            </p:nvSpPr>
            <p:spPr bwMode="auto">
              <a:xfrm>
                <a:off x="1527" y="1886"/>
                <a:ext cx="0" cy="234"/>
              </a:xfrm>
              <a:custGeom>
                <a:avLst/>
                <a:gdLst>
                  <a:gd name="T0" fmla="*/ 69 w 79"/>
                  <a:gd name="T1" fmla="*/ 47 h 149"/>
                  <a:gd name="T2" fmla="*/ 60 w 79"/>
                  <a:gd name="T3" fmla="*/ 18 h 149"/>
                  <a:gd name="T4" fmla="*/ 52 w 79"/>
                  <a:gd name="T5" fmla="*/ 5 h 149"/>
                  <a:gd name="T6" fmla="*/ 32 w 79"/>
                  <a:gd name="T7" fmla="*/ 0 h 149"/>
                  <a:gd name="T8" fmla="*/ 13 w 79"/>
                  <a:gd name="T9" fmla="*/ 2 h 149"/>
                  <a:gd name="T10" fmla="*/ 4 w 79"/>
                  <a:gd name="T11" fmla="*/ 16 h 149"/>
                  <a:gd name="T12" fmla="*/ 7 w 79"/>
                  <a:gd name="T13" fmla="*/ 35 h 149"/>
                  <a:gd name="T14" fmla="*/ 10 w 79"/>
                  <a:gd name="T15" fmla="*/ 63 h 149"/>
                  <a:gd name="T16" fmla="*/ 10 w 79"/>
                  <a:gd name="T17" fmla="*/ 90 h 149"/>
                  <a:gd name="T18" fmla="*/ 4 w 79"/>
                  <a:gd name="T19" fmla="*/ 112 h 149"/>
                  <a:gd name="T20" fmla="*/ 0 w 79"/>
                  <a:gd name="T21" fmla="*/ 126 h 149"/>
                  <a:gd name="T22" fmla="*/ 3 w 79"/>
                  <a:gd name="T23" fmla="*/ 136 h 149"/>
                  <a:gd name="T24" fmla="*/ 13 w 79"/>
                  <a:gd name="T25" fmla="*/ 142 h 149"/>
                  <a:gd name="T26" fmla="*/ 23 w 79"/>
                  <a:gd name="T27" fmla="*/ 147 h 149"/>
                  <a:gd name="T28" fmla="*/ 35 w 79"/>
                  <a:gd name="T29" fmla="*/ 149 h 149"/>
                  <a:gd name="T30" fmla="*/ 50 w 79"/>
                  <a:gd name="T31" fmla="*/ 149 h 149"/>
                  <a:gd name="T32" fmla="*/ 67 w 79"/>
                  <a:gd name="T33" fmla="*/ 138 h 149"/>
                  <a:gd name="T34" fmla="*/ 79 w 79"/>
                  <a:gd name="T35" fmla="*/ 115 h 149"/>
                  <a:gd name="T36" fmla="*/ 78 w 79"/>
                  <a:gd name="T37" fmla="*/ 93 h 149"/>
                  <a:gd name="T38" fmla="*/ 70 w 79"/>
                  <a:gd name="T39" fmla="*/ 68 h 149"/>
                  <a:gd name="T40" fmla="*/ 69 w 79"/>
                  <a:gd name="T41" fmla="*/ 47 h 14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9"/>
                  <a:gd name="T64" fmla="*/ 0 h 149"/>
                  <a:gd name="T65" fmla="*/ 79 w 79"/>
                  <a:gd name="T66" fmla="*/ 149 h 14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9" h="149">
                    <a:moveTo>
                      <a:pt x="69" y="47"/>
                    </a:moveTo>
                    <a:lnTo>
                      <a:pt x="60" y="18"/>
                    </a:lnTo>
                    <a:lnTo>
                      <a:pt x="52" y="5"/>
                    </a:lnTo>
                    <a:lnTo>
                      <a:pt x="32" y="0"/>
                    </a:lnTo>
                    <a:lnTo>
                      <a:pt x="13" y="2"/>
                    </a:lnTo>
                    <a:lnTo>
                      <a:pt x="4" y="16"/>
                    </a:lnTo>
                    <a:lnTo>
                      <a:pt x="7" y="35"/>
                    </a:lnTo>
                    <a:lnTo>
                      <a:pt x="10" y="63"/>
                    </a:lnTo>
                    <a:lnTo>
                      <a:pt x="10" y="90"/>
                    </a:lnTo>
                    <a:lnTo>
                      <a:pt x="4" y="112"/>
                    </a:lnTo>
                    <a:lnTo>
                      <a:pt x="0" y="126"/>
                    </a:lnTo>
                    <a:lnTo>
                      <a:pt x="3" y="136"/>
                    </a:lnTo>
                    <a:lnTo>
                      <a:pt x="13" y="142"/>
                    </a:lnTo>
                    <a:lnTo>
                      <a:pt x="23" y="147"/>
                    </a:lnTo>
                    <a:lnTo>
                      <a:pt x="35" y="149"/>
                    </a:lnTo>
                    <a:lnTo>
                      <a:pt x="50" y="149"/>
                    </a:lnTo>
                    <a:lnTo>
                      <a:pt x="67" y="138"/>
                    </a:lnTo>
                    <a:lnTo>
                      <a:pt x="79" y="115"/>
                    </a:lnTo>
                    <a:lnTo>
                      <a:pt x="78" y="93"/>
                    </a:lnTo>
                    <a:lnTo>
                      <a:pt x="70" y="68"/>
                    </a:lnTo>
                    <a:lnTo>
                      <a:pt x="69" y="4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00" name="Freeform 243"/>
              <p:cNvSpPr>
                <a:spLocks/>
              </p:cNvSpPr>
              <p:nvPr/>
            </p:nvSpPr>
            <p:spPr bwMode="auto">
              <a:xfrm>
                <a:off x="1505" y="2007"/>
                <a:ext cx="0" cy="234"/>
              </a:xfrm>
              <a:custGeom>
                <a:avLst/>
                <a:gdLst>
                  <a:gd name="T0" fmla="*/ 56 w 60"/>
                  <a:gd name="T1" fmla="*/ 3 h 216"/>
                  <a:gd name="T2" fmla="*/ 41 w 60"/>
                  <a:gd name="T3" fmla="*/ 0 h 216"/>
                  <a:gd name="T4" fmla="*/ 32 w 60"/>
                  <a:gd name="T5" fmla="*/ 3 h 216"/>
                  <a:gd name="T6" fmla="*/ 29 w 60"/>
                  <a:gd name="T7" fmla="*/ 15 h 216"/>
                  <a:gd name="T8" fmla="*/ 32 w 60"/>
                  <a:gd name="T9" fmla="*/ 76 h 216"/>
                  <a:gd name="T10" fmla="*/ 32 w 60"/>
                  <a:gd name="T11" fmla="*/ 91 h 216"/>
                  <a:gd name="T12" fmla="*/ 26 w 60"/>
                  <a:gd name="T13" fmla="*/ 118 h 216"/>
                  <a:gd name="T14" fmla="*/ 25 w 60"/>
                  <a:gd name="T15" fmla="*/ 150 h 216"/>
                  <a:gd name="T16" fmla="*/ 29 w 60"/>
                  <a:gd name="T17" fmla="*/ 165 h 216"/>
                  <a:gd name="T18" fmla="*/ 25 w 60"/>
                  <a:gd name="T19" fmla="*/ 175 h 216"/>
                  <a:gd name="T20" fmla="*/ 6 w 60"/>
                  <a:gd name="T21" fmla="*/ 187 h 216"/>
                  <a:gd name="T22" fmla="*/ 0 w 60"/>
                  <a:gd name="T23" fmla="*/ 205 h 216"/>
                  <a:gd name="T24" fmla="*/ 0 w 60"/>
                  <a:gd name="T25" fmla="*/ 211 h 216"/>
                  <a:gd name="T26" fmla="*/ 15 w 60"/>
                  <a:gd name="T27" fmla="*/ 216 h 216"/>
                  <a:gd name="T28" fmla="*/ 19 w 60"/>
                  <a:gd name="T29" fmla="*/ 213 h 216"/>
                  <a:gd name="T30" fmla="*/ 20 w 60"/>
                  <a:gd name="T31" fmla="*/ 203 h 216"/>
                  <a:gd name="T32" fmla="*/ 25 w 60"/>
                  <a:gd name="T33" fmla="*/ 188 h 216"/>
                  <a:gd name="T34" fmla="*/ 31 w 60"/>
                  <a:gd name="T35" fmla="*/ 182 h 216"/>
                  <a:gd name="T36" fmla="*/ 39 w 60"/>
                  <a:gd name="T37" fmla="*/ 177 h 216"/>
                  <a:gd name="T38" fmla="*/ 45 w 60"/>
                  <a:gd name="T39" fmla="*/ 172 h 216"/>
                  <a:gd name="T40" fmla="*/ 47 w 60"/>
                  <a:gd name="T41" fmla="*/ 167 h 216"/>
                  <a:gd name="T42" fmla="*/ 42 w 60"/>
                  <a:gd name="T43" fmla="*/ 162 h 216"/>
                  <a:gd name="T44" fmla="*/ 39 w 60"/>
                  <a:gd name="T45" fmla="*/ 158 h 216"/>
                  <a:gd name="T46" fmla="*/ 35 w 60"/>
                  <a:gd name="T47" fmla="*/ 146 h 216"/>
                  <a:gd name="T48" fmla="*/ 39 w 60"/>
                  <a:gd name="T49" fmla="*/ 117 h 216"/>
                  <a:gd name="T50" fmla="*/ 47 w 60"/>
                  <a:gd name="T51" fmla="*/ 83 h 216"/>
                  <a:gd name="T52" fmla="*/ 56 w 60"/>
                  <a:gd name="T53" fmla="*/ 58 h 216"/>
                  <a:gd name="T54" fmla="*/ 60 w 60"/>
                  <a:gd name="T55" fmla="*/ 26 h 216"/>
                  <a:gd name="T56" fmla="*/ 56 w 60"/>
                  <a:gd name="T57" fmla="*/ 3 h 21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0"/>
                  <a:gd name="T88" fmla="*/ 0 h 216"/>
                  <a:gd name="T89" fmla="*/ 60 w 60"/>
                  <a:gd name="T90" fmla="*/ 216 h 21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0" h="216">
                    <a:moveTo>
                      <a:pt x="56" y="3"/>
                    </a:moveTo>
                    <a:lnTo>
                      <a:pt x="41" y="0"/>
                    </a:lnTo>
                    <a:lnTo>
                      <a:pt x="32" y="3"/>
                    </a:lnTo>
                    <a:lnTo>
                      <a:pt x="29" y="15"/>
                    </a:lnTo>
                    <a:lnTo>
                      <a:pt x="32" y="76"/>
                    </a:lnTo>
                    <a:lnTo>
                      <a:pt x="32" y="91"/>
                    </a:lnTo>
                    <a:lnTo>
                      <a:pt x="26" y="118"/>
                    </a:lnTo>
                    <a:lnTo>
                      <a:pt x="25" y="150"/>
                    </a:lnTo>
                    <a:lnTo>
                      <a:pt x="29" y="165"/>
                    </a:lnTo>
                    <a:lnTo>
                      <a:pt x="25" y="175"/>
                    </a:lnTo>
                    <a:lnTo>
                      <a:pt x="6" y="187"/>
                    </a:lnTo>
                    <a:lnTo>
                      <a:pt x="0" y="205"/>
                    </a:lnTo>
                    <a:lnTo>
                      <a:pt x="0" y="211"/>
                    </a:lnTo>
                    <a:lnTo>
                      <a:pt x="15" y="216"/>
                    </a:lnTo>
                    <a:lnTo>
                      <a:pt x="19" y="213"/>
                    </a:lnTo>
                    <a:lnTo>
                      <a:pt x="20" y="203"/>
                    </a:lnTo>
                    <a:lnTo>
                      <a:pt x="25" y="188"/>
                    </a:lnTo>
                    <a:lnTo>
                      <a:pt x="31" y="182"/>
                    </a:lnTo>
                    <a:lnTo>
                      <a:pt x="39" y="177"/>
                    </a:lnTo>
                    <a:lnTo>
                      <a:pt x="45" y="172"/>
                    </a:lnTo>
                    <a:lnTo>
                      <a:pt x="47" y="167"/>
                    </a:lnTo>
                    <a:lnTo>
                      <a:pt x="42" y="162"/>
                    </a:lnTo>
                    <a:lnTo>
                      <a:pt x="39" y="158"/>
                    </a:lnTo>
                    <a:lnTo>
                      <a:pt x="35" y="146"/>
                    </a:lnTo>
                    <a:lnTo>
                      <a:pt x="39" y="117"/>
                    </a:lnTo>
                    <a:lnTo>
                      <a:pt x="47" y="83"/>
                    </a:lnTo>
                    <a:lnTo>
                      <a:pt x="56" y="58"/>
                    </a:lnTo>
                    <a:lnTo>
                      <a:pt x="60" y="26"/>
                    </a:lnTo>
                    <a:lnTo>
                      <a:pt x="56"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01" name="Freeform 244"/>
              <p:cNvSpPr>
                <a:spLocks/>
              </p:cNvSpPr>
              <p:nvPr/>
            </p:nvSpPr>
            <p:spPr bwMode="auto">
              <a:xfrm>
                <a:off x="1569" y="2007"/>
                <a:ext cx="0" cy="234"/>
              </a:xfrm>
              <a:custGeom>
                <a:avLst/>
                <a:gdLst>
                  <a:gd name="T0" fmla="*/ 33 w 100"/>
                  <a:gd name="T1" fmla="*/ 26 h 182"/>
                  <a:gd name="T2" fmla="*/ 30 w 100"/>
                  <a:gd name="T3" fmla="*/ 8 h 182"/>
                  <a:gd name="T4" fmla="*/ 18 w 100"/>
                  <a:gd name="T5" fmla="*/ 0 h 182"/>
                  <a:gd name="T6" fmla="*/ 1 w 100"/>
                  <a:gd name="T7" fmla="*/ 1 h 182"/>
                  <a:gd name="T8" fmla="*/ 0 w 100"/>
                  <a:gd name="T9" fmla="*/ 8 h 182"/>
                  <a:gd name="T10" fmla="*/ 1 w 100"/>
                  <a:gd name="T11" fmla="*/ 25 h 182"/>
                  <a:gd name="T12" fmla="*/ 10 w 100"/>
                  <a:gd name="T13" fmla="*/ 52 h 182"/>
                  <a:gd name="T14" fmla="*/ 17 w 100"/>
                  <a:gd name="T15" fmla="*/ 71 h 182"/>
                  <a:gd name="T16" fmla="*/ 25 w 100"/>
                  <a:gd name="T17" fmla="*/ 97 h 182"/>
                  <a:gd name="T18" fmla="*/ 27 w 100"/>
                  <a:gd name="T19" fmla="*/ 118 h 182"/>
                  <a:gd name="T20" fmla="*/ 27 w 100"/>
                  <a:gd name="T21" fmla="*/ 137 h 182"/>
                  <a:gd name="T22" fmla="*/ 23 w 100"/>
                  <a:gd name="T23" fmla="*/ 150 h 182"/>
                  <a:gd name="T24" fmla="*/ 20 w 100"/>
                  <a:gd name="T25" fmla="*/ 156 h 182"/>
                  <a:gd name="T26" fmla="*/ 20 w 100"/>
                  <a:gd name="T27" fmla="*/ 160 h 182"/>
                  <a:gd name="T28" fmla="*/ 25 w 100"/>
                  <a:gd name="T29" fmla="*/ 166 h 182"/>
                  <a:gd name="T30" fmla="*/ 35 w 100"/>
                  <a:gd name="T31" fmla="*/ 168 h 182"/>
                  <a:gd name="T32" fmla="*/ 48 w 100"/>
                  <a:gd name="T33" fmla="*/ 168 h 182"/>
                  <a:gd name="T34" fmla="*/ 73 w 100"/>
                  <a:gd name="T35" fmla="*/ 175 h 182"/>
                  <a:gd name="T36" fmla="*/ 83 w 100"/>
                  <a:gd name="T37" fmla="*/ 182 h 182"/>
                  <a:gd name="T38" fmla="*/ 93 w 100"/>
                  <a:gd name="T39" fmla="*/ 177 h 182"/>
                  <a:gd name="T40" fmla="*/ 100 w 100"/>
                  <a:gd name="T41" fmla="*/ 166 h 182"/>
                  <a:gd name="T42" fmla="*/ 93 w 100"/>
                  <a:gd name="T43" fmla="*/ 162 h 182"/>
                  <a:gd name="T44" fmla="*/ 72 w 100"/>
                  <a:gd name="T45" fmla="*/ 160 h 182"/>
                  <a:gd name="T46" fmla="*/ 47 w 100"/>
                  <a:gd name="T47" fmla="*/ 160 h 182"/>
                  <a:gd name="T48" fmla="*/ 36 w 100"/>
                  <a:gd name="T49" fmla="*/ 158 h 182"/>
                  <a:gd name="T50" fmla="*/ 35 w 100"/>
                  <a:gd name="T51" fmla="*/ 151 h 182"/>
                  <a:gd name="T52" fmla="*/ 36 w 100"/>
                  <a:gd name="T53" fmla="*/ 138 h 182"/>
                  <a:gd name="T54" fmla="*/ 37 w 100"/>
                  <a:gd name="T55" fmla="*/ 118 h 182"/>
                  <a:gd name="T56" fmla="*/ 36 w 100"/>
                  <a:gd name="T57" fmla="*/ 95 h 182"/>
                  <a:gd name="T58" fmla="*/ 31 w 100"/>
                  <a:gd name="T59" fmla="*/ 62 h 182"/>
                  <a:gd name="T60" fmla="*/ 33 w 100"/>
                  <a:gd name="T61" fmla="*/ 35 h 182"/>
                  <a:gd name="T62" fmla="*/ 33 w 100"/>
                  <a:gd name="T63" fmla="*/ 26 h 18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0"/>
                  <a:gd name="T97" fmla="*/ 0 h 182"/>
                  <a:gd name="T98" fmla="*/ 100 w 100"/>
                  <a:gd name="T99" fmla="*/ 182 h 18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0" h="182">
                    <a:moveTo>
                      <a:pt x="33" y="26"/>
                    </a:moveTo>
                    <a:lnTo>
                      <a:pt x="30" y="8"/>
                    </a:lnTo>
                    <a:lnTo>
                      <a:pt x="18" y="0"/>
                    </a:lnTo>
                    <a:lnTo>
                      <a:pt x="1" y="1"/>
                    </a:lnTo>
                    <a:lnTo>
                      <a:pt x="0" y="8"/>
                    </a:lnTo>
                    <a:lnTo>
                      <a:pt x="1" y="25"/>
                    </a:lnTo>
                    <a:lnTo>
                      <a:pt x="10" y="52"/>
                    </a:lnTo>
                    <a:lnTo>
                      <a:pt x="17" y="71"/>
                    </a:lnTo>
                    <a:lnTo>
                      <a:pt x="25" y="97"/>
                    </a:lnTo>
                    <a:lnTo>
                      <a:pt x="27" y="118"/>
                    </a:lnTo>
                    <a:lnTo>
                      <a:pt x="27" y="137"/>
                    </a:lnTo>
                    <a:lnTo>
                      <a:pt x="23" y="150"/>
                    </a:lnTo>
                    <a:lnTo>
                      <a:pt x="20" y="156"/>
                    </a:lnTo>
                    <a:lnTo>
                      <a:pt x="20" y="160"/>
                    </a:lnTo>
                    <a:lnTo>
                      <a:pt x="25" y="166"/>
                    </a:lnTo>
                    <a:lnTo>
                      <a:pt x="35" y="168"/>
                    </a:lnTo>
                    <a:lnTo>
                      <a:pt x="48" y="168"/>
                    </a:lnTo>
                    <a:lnTo>
                      <a:pt x="73" y="175"/>
                    </a:lnTo>
                    <a:lnTo>
                      <a:pt x="83" y="182"/>
                    </a:lnTo>
                    <a:lnTo>
                      <a:pt x="93" y="177"/>
                    </a:lnTo>
                    <a:lnTo>
                      <a:pt x="100" y="166"/>
                    </a:lnTo>
                    <a:lnTo>
                      <a:pt x="93" y="162"/>
                    </a:lnTo>
                    <a:lnTo>
                      <a:pt x="72" y="160"/>
                    </a:lnTo>
                    <a:lnTo>
                      <a:pt x="47" y="160"/>
                    </a:lnTo>
                    <a:lnTo>
                      <a:pt x="36" y="158"/>
                    </a:lnTo>
                    <a:lnTo>
                      <a:pt x="35" y="151"/>
                    </a:lnTo>
                    <a:lnTo>
                      <a:pt x="36" y="138"/>
                    </a:lnTo>
                    <a:lnTo>
                      <a:pt x="37" y="118"/>
                    </a:lnTo>
                    <a:lnTo>
                      <a:pt x="36" y="95"/>
                    </a:lnTo>
                    <a:lnTo>
                      <a:pt x="31" y="62"/>
                    </a:lnTo>
                    <a:lnTo>
                      <a:pt x="33" y="35"/>
                    </a:lnTo>
                    <a:lnTo>
                      <a:pt x="33" y="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grpSp>
      </p:grpSp>
      <p:graphicFrame>
        <p:nvGraphicFramePr>
          <p:cNvPr id="2054" name="Object 245"/>
          <p:cNvGraphicFramePr>
            <a:graphicFrameLocks noChangeAspect="1"/>
          </p:cNvGraphicFramePr>
          <p:nvPr/>
        </p:nvGraphicFramePr>
        <p:xfrm>
          <a:off x="1210866" y="1307309"/>
          <a:ext cx="167878" cy="271463"/>
        </p:xfrm>
        <a:graphic>
          <a:graphicData uri="http://schemas.openxmlformats.org/presentationml/2006/ole">
            <mc:AlternateContent xmlns:mc="http://schemas.openxmlformats.org/markup-compatibility/2006">
              <mc:Choice xmlns:v="urn:schemas-microsoft-com:vml" Requires="v">
                <p:oleObj spid="_x0000_s2481" name="Visio" r:id="rId21" imgW="757891" imgH="1477815" progId="Visio.Drawing.11">
                  <p:embed/>
                </p:oleObj>
              </mc:Choice>
              <mc:Fallback>
                <p:oleObj name="Visio" r:id="rId21" imgW="757891" imgH="1477815" progId="Visio.Drawing.11">
                  <p:embed/>
                  <p:pic>
                    <p:nvPicPr>
                      <p:cNvPr id="0" name=""/>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210866" y="1307309"/>
                        <a:ext cx="167878" cy="271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079" name="Line 246"/>
          <p:cNvSpPr>
            <a:spLocks noChangeShapeType="1"/>
          </p:cNvSpPr>
          <p:nvPr/>
        </p:nvSpPr>
        <p:spPr bwMode="auto">
          <a:xfrm flipV="1">
            <a:off x="839391" y="4655344"/>
            <a:ext cx="6048375" cy="34529"/>
          </a:xfrm>
          <a:prstGeom prst="line">
            <a:avLst/>
          </a:prstGeom>
          <a:noFill/>
          <a:ln w="6350">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945399" name="Text Box 247"/>
          <p:cNvSpPr txBox="1">
            <a:spLocks noChangeArrowheads="1"/>
          </p:cNvSpPr>
          <p:nvPr/>
        </p:nvSpPr>
        <p:spPr bwMode="auto">
          <a:xfrm>
            <a:off x="3598069" y="2699147"/>
            <a:ext cx="1404938" cy="473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r>
              <a:rPr lang="sv-SE" altLang="sv-SE" sz="825" b="1" i="0" dirty="0"/>
              <a:t>Human interaction with software systam</a:t>
            </a:r>
          </a:p>
          <a:p>
            <a:pPr eaLnBrk="1" hangingPunct="1"/>
            <a:r>
              <a:rPr lang="sv-SE" altLang="sv-SE" sz="825" i="0" dirty="0"/>
              <a:t>(in UML Use cases)</a:t>
            </a:r>
          </a:p>
        </p:txBody>
      </p:sp>
      <p:sp>
        <p:nvSpPr>
          <p:cNvPr id="248" name="Text Box 5"/>
          <p:cNvSpPr txBox="1">
            <a:spLocks noChangeArrowheads="1"/>
          </p:cNvSpPr>
          <p:nvPr/>
        </p:nvSpPr>
        <p:spPr bwMode="auto">
          <a:xfrm>
            <a:off x="5512594" y="1163241"/>
            <a:ext cx="1458516" cy="473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r>
              <a:rPr lang="sv-SE" altLang="sv-SE" sz="825" b="1" i="0" dirty="0"/>
              <a:t>Business process model  </a:t>
            </a:r>
            <a:r>
              <a:rPr lang="sv-SE" altLang="sv-SE" sz="825" i="0" dirty="0"/>
              <a:t>of business activities</a:t>
            </a:r>
          </a:p>
          <a:p>
            <a:pPr eaLnBrk="1" hangingPunct="1"/>
            <a:r>
              <a:rPr lang="sv-SE" altLang="sv-SE" sz="825" i="0" dirty="0"/>
              <a:t>(in UML Activity diagram)</a:t>
            </a:r>
          </a:p>
        </p:txBody>
      </p:sp>
      <p:grpSp>
        <p:nvGrpSpPr>
          <p:cNvPr id="2082" name="Group 6"/>
          <p:cNvGrpSpPr>
            <a:grpSpLocks/>
          </p:cNvGrpSpPr>
          <p:nvPr/>
        </p:nvGrpSpPr>
        <p:grpSpPr bwMode="auto">
          <a:xfrm>
            <a:off x="5620942" y="1685832"/>
            <a:ext cx="648890" cy="647700"/>
            <a:chOff x="3152" y="1480"/>
            <a:chExt cx="545" cy="544"/>
          </a:xfrm>
        </p:grpSpPr>
        <p:sp>
          <p:nvSpPr>
            <p:cNvPr id="2083" name="AutoShape 7"/>
            <p:cNvSpPr>
              <a:spLocks noChangeArrowheads="1"/>
            </p:cNvSpPr>
            <p:nvPr/>
          </p:nvSpPr>
          <p:spPr bwMode="auto">
            <a:xfrm>
              <a:off x="3152" y="1480"/>
              <a:ext cx="182" cy="91"/>
            </a:xfrm>
            <a:prstGeom prst="roundRect">
              <a:avLst>
                <a:gd name="adj" fmla="val 16667"/>
              </a:avLst>
            </a:prstGeom>
            <a:solidFill>
              <a:schemeClr val="bg1"/>
            </a:solidFill>
            <a:ln w="9525">
              <a:solidFill>
                <a:schemeClr val="tx1"/>
              </a:solidFill>
              <a:round/>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084" name="AutoShape 8"/>
            <p:cNvSpPr>
              <a:spLocks noChangeArrowheads="1"/>
            </p:cNvSpPr>
            <p:nvPr/>
          </p:nvSpPr>
          <p:spPr bwMode="auto">
            <a:xfrm>
              <a:off x="3515" y="1480"/>
              <a:ext cx="182" cy="91"/>
            </a:xfrm>
            <a:prstGeom prst="roundRect">
              <a:avLst>
                <a:gd name="adj" fmla="val 16667"/>
              </a:avLst>
            </a:prstGeom>
            <a:solidFill>
              <a:schemeClr val="bg1"/>
            </a:solidFill>
            <a:ln w="9525">
              <a:solidFill>
                <a:schemeClr val="tx1"/>
              </a:solidFill>
              <a:round/>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085" name="Line 9"/>
            <p:cNvSpPr>
              <a:spLocks noChangeShapeType="1"/>
            </p:cNvSpPr>
            <p:nvPr/>
          </p:nvSpPr>
          <p:spPr bwMode="auto">
            <a:xfrm>
              <a:off x="3243" y="1571"/>
              <a:ext cx="181" cy="136"/>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sv-SE" sz="1350"/>
            </a:p>
          </p:txBody>
        </p:sp>
        <p:sp>
          <p:nvSpPr>
            <p:cNvPr id="2086" name="Line 10"/>
            <p:cNvSpPr>
              <a:spLocks noChangeShapeType="1"/>
            </p:cNvSpPr>
            <p:nvPr/>
          </p:nvSpPr>
          <p:spPr bwMode="auto">
            <a:xfrm flipH="1">
              <a:off x="3424" y="1571"/>
              <a:ext cx="227" cy="136"/>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sv-SE" sz="1350"/>
            </a:p>
          </p:txBody>
        </p:sp>
        <p:sp>
          <p:nvSpPr>
            <p:cNvPr id="2087" name="Line 11"/>
            <p:cNvSpPr>
              <a:spLocks noChangeShapeType="1"/>
            </p:cNvSpPr>
            <p:nvPr/>
          </p:nvSpPr>
          <p:spPr bwMode="auto">
            <a:xfrm>
              <a:off x="3244" y="1707"/>
              <a:ext cx="36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2088" name="Line 12"/>
            <p:cNvSpPr>
              <a:spLocks noChangeShapeType="1"/>
            </p:cNvSpPr>
            <p:nvPr/>
          </p:nvSpPr>
          <p:spPr bwMode="auto">
            <a:xfrm>
              <a:off x="3424" y="1707"/>
              <a:ext cx="0" cy="226"/>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sv-SE" sz="1350"/>
            </a:p>
          </p:txBody>
        </p:sp>
        <p:sp>
          <p:nvSpPr>
            <p:cNvPr id="2089" name="AutoShape 13"/>
            <p:cNvSpPr>
              <a:spLocks noChangeArrowheads="1"/>
            </p:cNvSpPr>
            <p:nvPr/>
          </p:nvSpPr>
          <p:spPr bwMode="auto">
            <a:xfrm>
              <a:off x="3334" y="1933"/>
              <a:ext cx="182" cy="91"/>
            </a:xfrm>
            <a:prstGeom prst="roundRect">
              <a:avLst>
                <a:gd name="adj" fmla="val 16667"/>
              </a:avLst>
            </a:prstGeom>
            <a:solidFill>
              <a:schemeClr val="bg1"/>
            </a:solidFill>
            <a:ln w="9525">
              <a:solidFill>
                <a:schemeClr val="tx1"/>
              </a:solidFill>
              <a:round/>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grpSp>
      <p:grpSp>
        <p:nvGrpSpPr>
          <p:cNvPr id="334" name="Group 189"/>
          <p:cNvGrpSpPr>
            <a:grpSpLocks/>
          </p:cNvGrpSpPr>
          <p:nvPr/>
        </p:nvGrpSpPr>
        <p:grpSpPr bwMode="auto">
          <a:xfrm>
            <a:off x="1779686" y="1280749"/>
            <a:ext cx="230071" cy="321341"/>
            <a:chOff x="1459" y="1674"/>
            <a:chExt cx="210" cy="549"/>
          </a:xfrm>
        </p:grpSpPr>
        <p:grpSp>
          <p:nvGrpSpPr>
            <p:cNvPr id="335" name="Group 190"/>
            <p:cNvGrpSpPr>
              <a:grpSpLocks/>
            </p:cNvGrpSpPr>
            <p:nvPr/>
          </p:nvGrpSpPr>
          <p:grpSpPr bwMode="auto">
            <a:xfrm>
              <a:off x="1489" y="1674"/>
              <a:ext cx="115" cy="95"/>
              <a:chOff x="1489" y="1674"/>
              <a:chExt cx="115" cy="95"/>
            </a:xfrm>
          </p:grpSpPr>
          <p:sp>
            <p:nvSpPr>
              <p:cNvPr id="343" name="Freeform 191"/>
              <p:cNvSpPr>
                <a:spLocks/>
              </p:cNvSpPr>
              <p:nvPr/>
            </p:nvSpPr>
            <p:spPr bwMode="auto">
              <a:xfrm>
                <a:off x="1530" y="1712"/>
                <a:ext cx="37" cy="57"/>
              </a:xfrm>
              <a:custGeom>
                <a:avLst/>
                <a:gdLst>
                  <a:gd name="T0" fmla="*/ 12 w 37"/>
                  <a:gd name="T1" fmla="*/ 52 h 57"/>
                  <a:gd name="T2" fmla="*/ 12 w 37"/>
                  <a:gd name="T3" fmla="*/ 44 h 57"/>
                  <a:gd name="T4" fmla="*/ 10 w 37"/>
                  <a:gd name="T5" fmla="*/ 35 h 57"/>
                  <a:gd name="T6" fmla="*/ 6 w 37"/>
                  <a:gd name="T7" fmla="*/ 29 h 57"/>
                  <a:gd name="T8" fmla="*/ 0 w 37"/>
                  <a:gd name="T9" fmla="*/ 20 h 57"/>
                  <a:gd name="T10" fmla="*/ 0 w 37"/>
                  <a:gd name="T11" fmla="*/ 14 h 57"/>
                  <a:gd name="T12" fmla="*/ 5 w 37"/>
                  <a:gd name="T13" fmla="*/ 6 h 57"/>
                  <a:gd name="T14" fmla="*/ 11 w 37"/>
                  <a:gd name="T15" fmla="*/ 1 h 57"/>
                  <a:gd name="T16" fmla="*/ 19 w 37"/>
                  <a:gd name="T17" fmla="*/ 0 h 57"/>
                  <a:gd name="T18" fmla="*/ 25 w 37"/>
                  <a:gd name="T19" fmla="*/ 1 h 57"/>
                  <a:gd name="T20" fmla="*/ 29 w 37"/>
                  <a:gd name="T21" fmla="*/ 2 h 57"/>
                  <a:gd name="T22" fmla="*/ 35 w 37"/>
                  <a:gd name="T23" fmla="*/ 7 h 57"/>
                  <a:gd name="T24" fmla="*/ 37 w 37"/>
                  <a:gd name="T25" fmla="*/ 14 h 57"/>
                  <a:gd name="T26" fmla="*/ 37 w 37"/>
                  <a:gd name="T27" fmla="*/ 20 h 57"/>
                  <a:gd name="T28" fmla="*/ 32 w 37"/>
                  <a:gd name="T29" fmla="*/ 27 h 57"/>
                  <a:gd name="T30" fmla="*/ 26 w 37"/>
                  <a:gd name="T31" fmla="*/ 35 h 57"/>
                  <a:gd name="T32" fmla="*/ 25 w 37"/>
                  <a:gd name="T33" fmla="*/ 44 h 57"/>
                  <a:gd name="T34" fmla="*/ 25 w 37"/>
                  <a:gd name="T35" fmla="*/ 47 h 57"/>
                  <a:gd name="T36" fmla="*/ 22 w 37"/>
                  <a:gd name="T37" fmla="*/ 54 h 57"/>
                  <a:gd name="T38" fmla="*/ 19 w 37"/>
                  <a:gd name="T39" fmla="*/ 57 h 57"/>
                  <a:gd name="T40" fmla="*/ 12 w 37"/>
                  <a:gd name="T41" fmla="*/ 52 h 5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7"/>
                  <a:gd name="T64" fmla="*/ 0 h 57"/>
                  <a:gd name="T65" fmla="*/ 37 w 37"/>
                  <a:gd name="T66" fmla="*/ 57 h 5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7" h="57">
                    <a:moveTo>
                      <a:pt x="12" y="52"/>
                    </a:moveTo>
                    <a:lnTo>
                      <a:pt x="12" y="44"/>
                    </a:lnTo>
                    <a:lnTo>
                      <a:pt x="10" y="35"/>
                    </a:lnTo>
                    <a:lnTo>
                      <a:pt x="6" y="29"/>
                    </a:lnTo>
                    <a:lnTo>
                      <a:pt x="0" y="20"/>
                    </a:lnTo>
                    <a:lnTo>
                      <a:pt x="0" y="14"/>
                    </a:lnTo>
                    <a:lnTo>
                      <a:pt x="5" y="6"/>
                    </a:lnTo>
                    <a:lnTo>
                      <a:pt x="11" y="1"/>
                    </a:lnTo>
                    <a:lnTo>
                      <a:pt x="19" y="0"/>
                    </a:lnTo>
                    <a:lnTo>
                      <a:pt x="25" y="1"/>
                    </a:lnTo>
                    <a:lnTo>
                      <a:pt x="29" y="2"/>
                    </a:lnTo>
                    <a:lnTo>
                      <a:pt x="35" y="7"/>
                    </a:lnTo>
                    <a:lnTo>
                      <a:pt x="37" y="14"/>
                    </a:lnTo>
                    <a:lnTo>
                      <a:pt x="37" y="20"/>
                    </a:lnTo>
                    <a:lnTo>
                      <a:pt x="32" y="27"/>
                    </a:lnTo>
                    <a:lnTo>
                      <a:pt x="26" y="35"/>
                    </a:lnTo>
                    <a:lnTo>
                      <a:pt x="25" y="44"/>
                    </a:lnTo>
                    <a:lnTo>
                      <a:pt x="25" y="47"/>
                    </a:lnTo>
                    <a:lnTo>
                      <a:pt x="22" y="54"/>
                    </a:lnTo>
                    <a:lnTo>
                      <a:pt x="19" y="57"/>
                    </a:lnTo>
                    <a:lnTo>
                      <a:pt x="12" y="52"/>
                    </a:lnTo>
                    <a:close/>
                  </a:path>
                </a:pathLst>
              </a:custGeom>
              <a:solidFill>
                <a:srgbClr val="FFFF00"/>
              </a:solidFill>
              <a:ln w="4763">
                <a:solidFill>
                  <a:srgbClr val="000000"/>
                </a:solidFill>
                <a:round/>
                <a:headEnd/>
                <a:tailEnd/>
              </a:ln>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344" name="Freeform 192"/>
              <p:cNvSpPr>
                <a:spLocks/>
              </p:cNvSpPr>
              <p:nvPr/>
            </p:nvSpPr>
            <p:spPr bwMode="auto">
              <a:xfrm>
                <a:off x="1489" y="1708"/>
                <a:ext cx="28" cy="11"/>
              </a:xfrm>
              <a:custGeom>
                <a:avLst/>
                <a:gdLst>
                  <a:gd name="T0" fmla="*/ 28 w 28"/>
                  <a:gd name="T1" fmla="*/ 11 h 11"/>
                  <a:gd name="T2" fmla="*/ 3 w 28"/>
                  <a:gd name="T3" fmla="*/ 8 h 11"/>
                  <a:gd name="T4" fmla="*/ 0 w 28"/>
                  <a:gd name="T5" fmla="*/ 4 h 11"/>
                  <a:gd name="T6" fmla="*/ 2 w 28"/>
                  <a:gd name="T7" fmla="*/ 0 h 11"/>
                  <a:gd name="T8" fmla="*/ 7 w 28"/>
                  <a:gd name="T9" fmla="*/ 0 h 11"/>
                  <a:gd name="T10" fmla="*/ 28 w 28"/>
                  <a:gd name="T11" fmla="*/ 11 h 11"/>
                  <a:gd name="T12" fmla="*/ 0 60000 65536"/>
                  <a:gd name="T13" fmla="*/ 0 60000 65536"/>
                  <a:gd name="T14" fmla="*/ 0 60000 65536"/>
                  <a:gd name="T15" fmla="*/ 0 60000 65536"/>
                  <a:gd name="T16" fmla="*/ 0 60000 65536"/>
                  <a:gd name="T17" fmla="*/ 0 60000 65536"/>
                  <a:gd name="T18" fmla="*/ 0 w 28"/>
                  <a:gd name="T19" fmla="*/ 0 h 11"/>
                  <a:gd name="T20" fmla="*/ 28 w 28"/>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28" h="11">
                    <a:moveTo>
                      <a:pt x="28" y="11"/>
                    </a:moveTo>
                    <a:lnTo>
                      <a:pt x="3" y="8"/>
                    </a:lnTo>
                    <a:lnTo>
                      <a:pt x="0" y="4"/>
                    </a:lnTo>
                    <a:lnTo>
                      <a:pt x="2" y="0"/>
                    </a:lnTo>
                    <a:lnTo>
                      <a:pt x="7" y="0"/>
                    </a:lnTo>
                    <a:lnTo>
                      <a:pt x="28"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345" name="Freeform 193"/>
              <p:cNvSpPr>
                <a:spLocks/>
              </p:cNvSpPr>
              <p:nvPr/>
            </p:nvSpPr>
            <p:spPr bwMode="auto">
              <a:xfrm>
                <a:off x="1517" y="1678"/>
                <a:ext cx="13" cy="19"/>
              </a:xfrm>
              <a:custGeom>
                <a:avLst/>
                <a:gdLst>
                  <a:gd name="T0" fmla="*/ 13 w 13"/>
                  <a:gd name="T1" fmla="*/ 19 h 19"/>
                  <a:gd name="T2" fmla="*/ 0 w 13"/>
                  <a:gd name="T3" fmla="*/ 6 h 19"/>
                  <a:gd name="T4" fmla="*/ 2 w 13"/>
                  <a:gd name="T5" fmla="*/ 3 h 19"/>
                  <a:gd name="T6" fmla="*/ 7 w 13"/>
                  <a:gd name="T7" fmla="*/ 0 h 19"/>
                  <a:gd name="T8" fmla="*/ 10 w 13"/>
                  <a:gd name="T9" fmla="*/ 4 h 19"/>
                  <a:gd name="T10" fmla="*/ 13 w 13"/>
                  <a:gd name="T11" fmla="*/ 19 h 19"/>
                  <a:gd name="T12" fmla="*/ 0 60000 65536"/>
                  <a:gd name="T13" fmla="*/ 0 60000 65536"/>
                  <a:gd name="T14" fmla="*/ 0 60000 65536"/>
                  <a:gd name="T15" fmla="*/ 0 60000 65536"/>
                  <a:gd name="T16" fmla="*/ 0 60000 65536"/>
                  <a:gd name="T17" fmla="*/ 0 60000 65536"/>
                  <a:gd name="T18" fmla="*/ 0 w 13"/>
                  <a:gd name="T19" fmla="*/ 0 h 19"/>
                  <a:gd name="T20" fmla="*/ 13 w 13"/>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13" h="19">
                    <a:moveTo>
                      <a:pt x="13" y="19"/>
                    </a:moveTo>
                    <a:lnTo>
                      <a:pt x="0" y="6"/>
                    </a:lnTo>
                    <a:lnTo>
                      <a:pt x="2" y="3"/>
                    </a:lnTo>
                    <a:lnTo>
                      <a:pt x="7" y="0"/>
                    </a:lnTo>
                    <a:lnTo>
                      <a:pt x="10" y="4"/>
                    </a:lnTo>
                    <a:lnTo>
                      <a:pt x="13" y="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346" name="Freeform 194"/>
              <p:cNvSpPr>
                <a:spLocks/>
              </p:cNvSpPr>
              <p:nvPr/>
            </p:nvSpPr>
            <p:spPr bwMode="auto">
              <a:xfrm>
                <a:off x="1557" y="1674"/>
                <a:ext cx="10" cy="22"/>
              </a:xfrm>
              <a:custGeom>
                <a:avLst/>
                <a:gdLst>
                  <a:gd name="T0" fmla="*/ 2 w 10"/>
                  <a:gd name="T1" fmla="*/ 22 h 22"/>
                  <a:gd name="T2" fmla="*/ 0 w 10"/>
                  <a:gd name="T3" fmla="*/ 5 h 22"/>
                  <a:gd name="T4" fmla="*/ 5 w 10"/>
                  <a:gd name="T5" fmla="*/ 0 h 22"/>
                  <a:gd name="T6" fmla="*/ 10 w 10"/>
                  <a:gd name="T7" fmla="*/ 2 h 22"/>
                  <a:gd name="T8" fmla="*/ 9 w 10"/>
                  <a:gd name="T9" fmla="*/ 7 h 22"/>
                  <a:gd name="T10" fmla="*/ 2 w 10"/>
                  <a:gd name="T11" fmla="*/ 22 h 22"/>
                  <a:gd name="T12" fmla="*/ 0 60000 65536"/>
                  <a:gd name="T13" fmla="*/ 0 60000 65536"/>
                  <a:gd name="T14" fmla="*/ 0 60000 65536"/>
                  <a:gd name="T15" fmla="*/ 0 60000 65536"/>
                  <a:gd name="T16" fmla="*/ 0 60000 65536"/>
                  <a:gd name="T17" fmla="*/ 0 60000 65536"/>
                  <a:gd name="T18" fmla="*/ 0 w 10"/>
                  <a:gd name="T19" fmla="*/ 0 h 22"/>
                  <a:gd name="T20" fmla="*/ 10 w 10"/>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10" h="22">
                    <a:moveTo>
                      <a:pt x="2" y="22"/>
                    </a:moveTo>
                    <a:lnTo>
                      <a:pt x="0" y="5"/>
                    </a:lnTo>
                    <a:lnTo>
                      <a:pt x="5" y="0"/>
                    </a:lnTo>
                    <a:lnTo>
                      <a:pt x="10" y="2"/>
                    </a:lnTo>
                    <a:lnTo>
                      <a:pt x="9" y="7"/>
                    </a:lnTo>
                    <a:lnTo>
                      <a:pt x="2"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347" name="Freeform 195"/>
              <p:cNvSpPr>
                <a:spLocks/>
              </p:cNvSpPr>
              <p:nvPr/>
            </p:nvSpPr>
            <p:spPr bwMode="auto">
              <a:xfrm>
                <a:off x="1577" y="1691"/>
                <a:ext cx="27" cy="13"/>
              </a:xfrm>
              <a:custGeom>
                <a:avLst/>
                <a:gdLst>
                  <a:gd name="T0" fmla="*/ 0 w 27"/>
                  <a:gd name="T1" fmla="*/ 13 h 13"/>
                  <a:gd name="T2" fmla="*/ 19 w 27"/>
                  <a:gd name="T3" fmla="*/ 0 h 13"/>
                  <a:gd name="T4" fmla="*/ 27 w 27"/>
                  <a:gd name="T5" fmla="*/ 3 h 13"/>
                  <a:gd name="T6" fmla="*/ 27 w 27"/>
                  <a:gd name="T7" fmla="*/ 7 h 13"/>
                  <a:gd name="T8" fmla="*/ 22 w 27"/>
                  <a:gd name="T9" fmla="*/ 10 h 13"/>
                  <a:gd name="T10" fmla="*/ 0 w 27"/>
                  <a:gd name="T11" fmla="*/ 13 h 13"/>
                  <a:gd name="T12" fmla="*/ 0 60000 65536"/>
                  <a:gd name="T13" fmla="*/ 0 60000 65536"/>
                  <a:gd name="T14" fmla="*/ 0 60000 65536"/>
                  <a:gd name="T15" fmla="*/ 0 60000 65536"/>
                  <a:gd name="T16" fmla="*/ 0 60000 65536"/>
                  <a:gd name="T17" fmla="*/ 0 60000 65536"/>
                  <a:gd name="T18" fmla="*/ 0 w 27"/>
                  <a:gd name="T19" fmla="*/ 0 h 13"/>
                  <a:gd name="T20" fmla="*/ 27 w 27"/>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27" h="13">
                    <a:moveTo>
                      <a:pt x="0" y="13"/>
                    </a:moveTo>
                    <a:lnTo>
                      <a:pt x="19" y="0"/>
                    </a:lnTo>
                    <a:lnTo>
                      <a:pt x="27" y="3"/>
                    </a:lnTo>
                    <a:lnTo>
                      <a:pt x="27" y="7"/>
                    </a:lnTo>
                    <a:lnTo>
                      <a:pt x="22" y="10"/>
                    </a:lnTo>
                    <a:lnTo>
                      <a:pt x="0"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grpSp>
        <p:grpSp>
          <p:nvGrpSpPr>
            <p:cNvPr id="336" name="Group 196"/>
            <p:cNvGrpSpPr>
              <a:grpSpLocks/>
            </p:cNvGrpSpPr>
            <p:nvPr/>
          </p:nvGrpSpPr>
          <p:grpSpPr bwMode="auto">
            <a:xfrm>
              <a:off x="1459" y="1706"/>
              <a:ext cx="210" cy="517"/>
              <a:chOff x="1459" y="1706"/>
              <a:chExt cx="210" cy="517"/>
            </a:xfrm>
          </p:grpSpPr>
          <p:sp>
            <p:nvSpPr>
              <p:cNvPr id="337" name="Freeform 197"/>
              <p:cNvSpPr>
                <a:spLocks/>
              </p:cNvSpPr>
              <p:nvPr/>
            </p:nvSpPr>
            <p:spPr bwMode="auto">
              <a:xfrm>
                <a:off x="1496" y="1792"/>
                <a:ext cx="106" cy="90"/>
              </a:xfrm>
              <a:custGeom>
                <a:avLst/>
                <a:gdLst>
                  <a:gd name="T0" fmla="*/ 70 w 106"/>
                  <a:gd name="T1" fmla="*/ 25 h 90"/>
                  <a:gd name="T2" fmla="*/ 56 w 106"/>
                  <a:gd name="T3" fmla="*/ 9 h 90"/>
                  <a:gd name="T4" fmla="*/ 44 w 106"/>
                  <a:gd name="T5" fmla="*/ 0 h 90"/>
                  <a:gd name="T6" fmla="*/ 28 w 106"/>
                  <a:gd name="T7" fmla="*/ 0 h 90"/>
                  <a:gd name="T8" fmla="*/ 10 w 106"/>
                  <a:gd name="T9" fmla="*/ 5 h 90"/>
                  <a:gd name="T10" fmla="*/ 3 w 106"/>
                  <a:gd name="T11" fmla="*/ 15 h 90"/>
                  <a:gd name="T12" fmla="*/ 0 w 106"/>
                  <a:gd name="T13" fmla="*/ 29 h 90"/>
                  <a:gd name="T14" fmla="*/ 3 w 106"/>
                  <a:gd name="T15" fmla="*/ 47 h 90"/>
                  <a:gd name="T16" fmla="*/ 14 w 106"/>
                  <a:gd name="T17" fmla="*/ 67 h 90"/>
                  <a:gd name="T18" fmla="*/ 31 w 106"/>
                  <a:gd name="T19" fmla="*/ 80 h 90"/>
                  <a:gd name="T20" fmla="*/ 45 w 106"/>
                  <a:gd name="T21" fmla="*/ 87 h 90"/>
                  <a:gd name="T22" fmla="*/ 61 w 106"/>
                  <a:gd name="T23" fmla="*/ 90 h 90"/>
                  <a:gd name="T24" fmla="*/ 71 w 106"/>
                  <a:gd name="T25" fmla="*/ 86 h 90"/>
                  <a:gd name="T26" fmla="*/ 79 w 106"/>
                  <a:gd name="T27" fmla="*/ 80 h 90"/>
                  <a:gd name="T28" fmla="*/ 83 w 106"/>
                  <a:gd name="T29" fmla="*/ 67 h 90"/>
                  <a:gd name="T30" fmla="*/ 81 w 106"/>
                  <a:gd name="T31" fmla="*/ 52 h 90"/>
                  <a:gd name="T32" fmla="*/ 78 w 106"/>
                  <a:gd name="T33" fmla="*/ 39 h 90"/>
                  <a:gd name="T34" fmla="*/ 103 w 106"/>
                  <a:gd name="T35" fmla="*/ 25 h 90"/>
                  <a:gd name="T36" fmla="*/ 106 w 106"/>
                  <a:gd name="T37" fmla="*/ 20 h 90"/>
                  <a:gd name="T38" fmla="*/ 103 w 106"/>
                  <a:gd name="T39" fmla="*/ 17 h 90"/>
                  <a:gd name="T40" fmla="*/ 74 w 106"/>
                  <a:gd name="T41" fmla="*/ 32 h 90"/>
                  <a:gd name="T42" fmla="*/ 70 w 106"/>
                  <a:gd name="T43" fmla="*/ 25 h 9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90"/>
                  <a:gd name="T68" fmla="*/ 106 w 106"/>
                  <a:gd name="T69" fmla="*/ 90 h 9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90">
                    <a:moveTo>
                      <a:pt x="70" y="25"/>
                    </a:moveTo>
                    <a:lnTo>
                      <a:pt x="56" y="9"/>
                    </a:lnTo>
                    <a:lnTo>
                      <a:pt x="44" y="0"/>
                    </a:lnTo>
                    <a:lnTo>
                      <a:pt x="28" y="0"/>
                    </a:lnTo>
                    <a:lnTo>
                      <a:pt x="10" y="5"/>
                    </a:lnTo>
                    <a:lnTo>
                      <a:pt x="3" y="15"/>
                    </a:lnTo>
                    <a:lnTo>
                      <a:pt x="0" y="29"/>
                    </a:lnTo>
                    <a:lnTo>
                      <a:pt x="3" y="47"/>
                    </a:lnTo>
                    <a:lnTo>
                      <a:pt x="14" y="67"/>
                    </a:lnTo>
                    <a:lnTo>
                      <a:pt x="31" y="80"/>
                    </a:lnTo>
                    <a:lnTo>
                      <a:pt x="45" y="87"/>
                    </a:lnTo>
                    <a:lnTo>
                      <a:pt x="61" y="90"/>
                    </a:lnTo>
                    <a:lnTo>
                      <a:pt x="71" y="86"/>
                    </a:lnTo>
                    <a:lnTo>
                      <a:pt x="79" y="80"/>
                    </a:lnTo>
                    <a:lnTo>
                      <a:pt x="83" y="67"/>
                    </a:lnTo>
                    <a:lnTo>
                      <a:pt x="81" y="52"/>
                    </a:lnTo>
                    <a:lnTo>
                      <a:pt x="78" y="39"/>
                    </a:lnTo>
                    <a:lnTo>
                      <a:pt x="103" y="25"/>
                    </a:lnTo>
                    <a:lnTo>
                      <a:pt x="106" y="20"/>
                    </a:lnTo>
                    <a:lnTo>
                      <a:pt x="103" y="17"/>
                    </a:lnTo>
                    <a:lnTo>
                      <a:pt x="74" y="32"/>
                    </a:lnTo>
                    <a:lnTo>
                      <a:pt x="70"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338" name="Freeform 198"/>
              <p:cNvSpPr>
                <a:spLocks/>
              </p:cNvSpPr>
              <p:nvPr/>
            </p:nvSpPr>
            <p:spPr bwMode="auto">
              <a:xfrm>
                <a:off x="1572" y="1706"/>
                <a:ext cx="93" cy="202"/>
              </a:xfrm>
              <a:custGeom>
                <a:avLst/>
                <a:gdLst>
                  <a:gd name="T0" fmla="*/ 25 w 93"/>
                  <a:gd name="T1" fmla="*/ 170 h 202"/>
                  <a:gd name="T2" fmla="*/ 9 w 93"/>
                  <a:gd name="T3" fmla="*/ 182 h 202"/>
                  <a:gd name="T4" fmla="*/ 4 w 93"/>
                  <a:gd name="T5" fmla="*/ 185 h 202"/>
                  <a:gd name="T6" fmla="*/ 0 w 93"/>
                  <a:gd name="T7" fmla="*/ 193 h 202"/>
                  <a:gd name="T8" fmla="*/ 5 w 93"/>
                  <a:gd name="T9" fmla="*/ 201 h 202"/>
                  <a:gd name="T10" fmla="*/ 10 w 93"/>
                  <a:gd name="T11" fmla="*/ 202 h 202"/>
                  <a:gd name="T12" fmla="*/ 25 w 93"/>
                  <a:gd name="T13" fmla="*/ 197 h 202"/>
                  <a:gd name="T14" fmla="*/ 49 w 93"/>
                  <a:gd name="T15" fmla="*/ 182 h 202"/>
                  <a:gd name="T16" fmla="*/ 70 w 93"/>
                  <a:gd name="T17" fmla="*/ 162 h 202"/>
                  <a:gd name="T18" fmla="*/ 92 w 93"/>
                  <a:gd name="T19" fmla="*/ 141 h 202"/>
                  <a:gd name="T20" fmla="*/ 93 w 93"/>
                  <a:gd name="T21" fmla="*/ 132 h 202"/>
                  <a:gd name="T22" fmla="*/ 93 w 93"/>
                  <a:gd name="T23" fmla="*/ 107 h 202"/>
                  <a:gd name="T24" fmla="*/ 87 w 93"/>
                  <a:gd name="T25" fmla="*/ 68 h 202"/>
                  <a:gd name="T26" fmla="*/ 90 w 93"/>
                  <a:gd name="T27" fmla="*/ 46 h 202"/>
                  <a:gd name="T28" fmla="*/ 93 w 93"/>
                  <a:gd name="T29" fmla="*/ 37 h 202"/>
                  <a:gd name="T30" fmla="*/ 89 w 93"/>
                  <a:gd name="T31" fmla="*/ 33 h 202"/>
                  <a:gd name="T32" fmla="*/ 80 w 93"/>
                  <a:gd name="T33" fmla="*/ 28 h 202"/>
                  <a:gd name="T34" fmla="*/ 73 w 93"/>
                  <a:gd name="T35" fmla="*/ 26 h 202"/>
                  <a:gd name="T36" fmla="*/ 78 w 93"/>
                  <a:gd name="T37" fmla="*/ 3 h 202"/>
                  <a:gd name="T38" fmla="*/ 75 w 93"/>
                  <a:gd name="T39" fmla="*/ 0 h 202"/>
                  <a:gd name="T40" fmla="*/ 70 w 93"/>
                  <a:gd name="T41" fmla="*/ 1 h 202"/>
                  <a:gd name="T42" fmla="*/ 68 w 93"/>
                  <a:gd name="T43" fmla="*/ 27 h 202"/>
                  <a:gd name="T44" fmla="*/ 64 w 93"/>
                  <a:gd name="T45" fmla="*/ 35 h 202"/>
                  <a:gd name="T46" fmla="*/ 63 w 93"/>
                  <a:gd name="T47" fmla="*/ 38 h 202"/>
                  <a:gd name="T48" fmla="*/ 53 w 93"/>
                  <a:gd name="T49" fmla="*/ 35 h 202"/>
                  <a:gd name="T50" fmla="*/ 45 w 93"/>
                  <a:gd name="T51" fmla="*/ 35 h 202"/>
                  <a:gd name="T52" fmla="*/ 45 w 93"/>
                  <a:gd name="T53" fmla="*/ 40 h 202"/>
                  <a:gd name="T54" fmla="*/ 50 w 93"/>
                  <a:gd name="T55" fmla="*/ 43 h 202"/>
                  <a:gd name="T56" fmla="*/ 60 w 93"/>
                  <a:gd name="T57" fmla="*/ 43 h 202"/>
                  <a:gd name="T58" fmla="*/ 65 w 93"/>
                  <a:gd name="T59" fmla="*/ 47 h 202"/>
                  <a:gd name="T60" fmla="*/ 70 w 93"/>
                  <a:gd name="T61" fmla="*/ 55 h 202"/>
                  <a:gd name="T62" fmla="*/ 77 w 93"/>
                  <a:gd name="T63" fmla="*/ 67 h 202"/>
                  <a:gd name="T64" fmla="*/ 80 w 93"/>
                  <a:gd name="T65" fmla="*/ 92 h 202"/>
                  <a:gd name="T66" fmla="*/ 80 w 93"/>
                  <a:gd name="T67" fmla="*/ 115 h 202"/>
                  <a:gd name="T68" fmla="*/ 78 w 93"/>
                  <a:gd name="T69" fmla="*/ 133 h 202"/>
                  <a:gd name="T70" fmla="*/ 72 w 93"/>
                  <a:gd name="T71" fmla="*/ 141 h 202"/>
                  <a:gd name="T72" fmla="*/ 54 w 93"/>
                  <a:gd name="T73" fmla="*/ 152 h 202"/>
                  <a:gd name="T74" fmla="*/ 34 w 93"/>
                  <a:gd name="T75" fmla="*/ 162 h 202"/>
                  <a:gd name="T76" fmla="*/ 25 w 93"/>
                  <a:gd name="T77" fmla="*/ 170 h 20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3"/>
                  <a:gd name="T118" fmla="*/ 0 h 202"/>
                  <a:gd name="T119" fmla="*/ 93 w 93"/>
                  <a:gd name="T120" fmla="*/ 202 h 20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3" h="202">
                    <a:moveTo>
                      <a:pt x="25" y="170"/>
                    </a:moveTo>
                    <a:lnTo>
                      <a:pt x="9" y="182"/>
                    </a:lnTo>
                    <a:lnTo>
                      <a:pt x="4" y="185"/>
                    </a:lnTo>
                    <a:lnTo>
                      <a:pt x="0" y="193"/>
                    </a:lnTo>
                    <a:lnTo>
                      <a:pt x="5" y="201"/>
                    </a:lnTo>
                    <a:lnTo>
                      <a:pt x="10" y="202"/>
                    </a:lnTo>
                    <a:lnTo>
                      <a:pt x="25" y="197"/>
                    </a:lnTo>
                    <a:lnTo>
                      <a:pt x="49" y="182"/>
                    </a:lnTo>
                    <a:lnTo>
                      <a:pt x="70" y="162"/>
                    </a:lnTo>
                    <a:lnTo>
                      <a:pt x="92" y="141"/>
                    </a:lnTo>
                    <a:lnTo>
                      <a:pt x="93" y="132"/>
                    </a:lnTo>
                    <a:lnTo>
                      <a:pt x="93" y="107"/>
                    </a:lnTo>
                    <a:lnTo>
                      <a:pt x="87" y="68"/>
                    </a:lnTo>
                    <a:lnTo>
                      <a:pt x="90" y="46"/>
                    </a:lnTo>
                    <a:lnTo>
                      <a:pt x="93" y="37"/>
                    </a:lnTo>
                    <a:lnTo>
                      <a:pt x="89" y="33"/>
                    </a:lnTo>
                    <a:lnTo>
                      <a:pt x="80" y="28"/>
                    </a:lnTo>
                    <a:lnTo>
                      <a:pt x="73" y="26"/>
                    </a:lnTo>
                    <a:lnTo>
                      <a:pt x="78" y="3"/>
                    </a:lnTo>
                    <a:lnTo>
                      <a:pt x="75" y="0"/>
                    </a:lnTo>
                    <a:lnTo>
                      <a:pt x="70" y="1"/>
                    </a:lnTo>
                    <a:lnTo>
                      <a:pt x="68" y="27"/>
                    </a:lnTo>
                    <a:lnTo>
                      <a:pt x="64" y="35"/>
                    </a:lnTo>
                    <a:lnTo>
                      <a:pt x="63" y="38"/>
                    </a:lnTo>
                    <a:lnTo>
                      <a:pt x="53" y="35"/>
                    </a:lnTo>
                    <a:lnTo>
                      <a:pt x="45" y="35"/>
                    </a:lnTo>
                    <a:lnTo>
                      <a:pt x="45" y="40"/>
                    </a:lnTo>
                    <a:lnTo>
                      <a:pt x="50" y="43"/>
                    </a:lnTo>
                    <a:lnTo>
                      <a:pt x="60" y="43"/>
                    </a:lnTo>
                    <a:lnTo>
                      <a:pt x="65" y="47"/>
                    </a:lnTo>
                    <a:lnTo>
                      <a:pt x="70" y="55"/>
                    </a:lnTo>
                    <a:lnTo>
                      <a:pt x="77" y="67"/>
                    </a:lnTo>
                    <a:lnTo>
                      <a:pt x="80" y="92"/>
                    </a:lnTo>
                    <a:lnTo>
                      <a:pt x="80" y="115"/>
                    </a:lnTo>
                    <a:lnTo>
                      <a:pt x="78" y="133"/>
                    </a:lnTo>
                    <a:lnTo>
                      <a:pt x="72" y="141"/>
                    </a:lnTo>
                    <a:lnTo>
                      <a:pt x="54" y="152"/>
                    </a:lnTo>
                    <a:lnTo>
                      <a:pt x="34" y="162"/>
                    </a:lnTo>
                    <a:lnTo>
                      <a:pt x="25" y="17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339" name="Freeform 199"/>
              <p:cNvSpPr>
                <a:spLocks/>
              </p:cNvSpPr>
              <p:nvPr/>
            </p:nvSpPr>
            <p:spPr bwMode="auto">
              <a:xfrm>
                <a:off x="1459" y="1892"/>
                <a:ext cx="85" cy="121"/>
              </a:xfrm>
              <a:custGeom>
                <a:avLst/>
                <a:gdLst>
                  <a:gd name="T0" fmla="*/ 85 w 85"/>
                  <a:gd name="T1" fmla="*/ 4 h 121"/>
                  <a:gd name="T2" fmla="*/ 76 w 85"/>
                  <a:gd name="T3" fmla="*/ 0 h 121"/>
                  <a:gd name="T4" fmla="*/ 56 w 85"/>
                  <a:gd name="T5" fmla="*/ 1 h 121"/>
                  <a:gd name="T6" fmla="*/ 38 w 85"/>
                  <a:gd name="T7" fmla="*/ 12 h 121"/>
                  <a:gd name="T8" fmla="*/ 15 w 85"/>
                  <a:gd name="T9" fmla="*/ 36 h 121"/>
                  <a:gd name="T10" fmla="*/ 1 w 85"/>
                  <a:gd name="T11" fmla="*/ 55 h 121"/>
                  <a:gd name="T12" fmla="*/ 0 w 85"/>
                  <a:gd name="T13" fmla="*/ 61 h 121"/>
                  <a:gd name="T14" fmla="*/ 7 w 85"/>
                  <a:gd name="T15" fmla="*/ 74 h 121"/>
                  <a:gd name="T16" fmla="*/ 21 w 85"/>
                  <a:gd name="T17" fmla="*/ 80 h 121"/>
                  <a:gd name="T18" fmla="*/ 38 w 85"/>
                  <a:gd name="T19" fmla="*/ 86 h 121"/>
                  <a:gd name="T20" fmla="*/ 52 w 85"/>
                  <a:gd name="T21" fmla="*/ 90 h 121"/>
                  <a:gd name="T22" fmla="*/ 60 w 85"/>
                  <a:gd name="T23" fmla="*/ 95 h 121"/>
                  <a:gd name="T24" fmla="*/ 56 w 85"/>
                  <a:gd name="T25" fmla="*/ 102 h 121"/>
                  <a:gd name="T26" fmla="*/ 46 w 85"/>
                  <a:gd name="T27" fmla="*/ 111 h 121"/>
                  <a:gd name="T28" fmla="*/ 33 w 85"/>
                  <a:gd name="T29" fmla="*/ 112 h 121"/>
                  <a:gd name="T30" fmla="*/ 23 w 85"/>
                  <a:gd name="T31" fmla="*/ 110 h 121"/>
                  <a:gd name="T32" fmla="*/ 18 w 85"/>
                  <a:gd name="T33" fmla="*/ 112 h 121"/>
                  <a:gd name="T34" fmla="*/ 18 w 85"/>
                  <a:gd name="T35" fmla="*/ 117 h 121"/>
                  <a:gd name="T36" fmla="*/ 30 w 85"/>
                  <a:gd name="T37" fmla="*/ 121 h 121"/>
                  <a:gd name="T38" fmla="*/ 46 w 85"/>
                  <a:gd name="T39" fmla="*/ 121 h 121"/>
                  <a:gd name="T40" fmla="*/ 60 w 85"/>
                  <a:gd name="T41" fmla="*/ 117 h 121"/>
                  <a:gd name="T42" fmla="*/ 68 w 85"/>
                  <a:gd name="T43" fmla="*/ 112 h 121"/>
                  <a:gd name="T44" fmla="*/ 72 w 85"/>
                  <a:gd name="T45" fmla="*/ 105 h 121"/>
                  <a:gd name="T46" fmla="*/ 76 w 85"/>
                  <a:gd name="T47" fmla="*/ 96 h 121"/>
                  <a:gd name="T48" fmla="*/ 70 w 85"/>
                  <a:gd name="T49" fmla="*/ 89 h 121"/>
                  <a:gd name="T50" fmla="*/ 52 w 85"/>
                  <a:gd name="T51" fmla="*/ 84 h 121"/>
                  <a:gd name="T52" fmla="*/ 36 w 85"/>
                  <a:gd name="T53" fmla="*/ 79 h 121"/>
                  <a:gd name="T54" fmla="*/ 18 w 85"/>
                  <a:gd name="T55" fmla="*/ 71 h 121"/>
                  <a:gd name="T56" fmla="*/ 16 w 85"/>
                  <a:gd name="T57" fmla="*/ 64 h 121"/>
                  <a:gd name="T58" fmla="*/ 18 w 85"/>
                  <a:gd name="T59" fmla="*/ 51 h 121"/>
                  <a:gd name="T60" fmla="*/ 30 w 85"/>
                  <a:gd name="T61" fmla="*/ 36 h 121"/>
                  <a:gd name="T62" fmla="*/ 43 w 85"/>
                  <a:gd name="T63" fmla="*/ 27 h 121"/>
                  <a:gd name="T64" fmla="*/ 67 w 85"/>
                  <a:gd name="T65" fmla="*/ 20 h 121"/>
                  <a:gd name="T66" fmla="*/ 85 w 85"/>
                  <a:gd name="T67" fmla="*/ 17 h 121"/>
                  <a:gd name="T68" fmla="*/ 85 w 85"/>
                  <a:gd name="T69" fmla="*/ 9 h 121"/>
                  <a:gd name="T70" fmla="*/ 85 w 85"/>
                  <a:gd name="T71" fmla="*/ 4 h 12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5"/>
                  <a:gd name="T109" fmla="*/ 0 h 121"/>
                  <a:gd name="T110" fmla="*/ 85 w 85"/>
                  <a:gd name="T111" fmla="*/ 121 h 12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5" h="121">
                    <a:moveTo>
                      <a:pt x="85" y="4"/>
                    </a:moveTo>
                    <a:lnTo>
                      <a:pt x="76" y="0"/>
                    </a:lnTo>
                    <a:lnTo>
                      <a:pt x="56" y="1"/>
                    </a:lnTo>
                    <a:lnTo>
                      <a:pt x="38" y="12"/>
                    </a:lnTo>
                    <a:lnTo>
                      <a:pt x="15" y="36"/>
                    </a:lnTo>
                    <a:lnTo>
                      <a:pt x="1" y="55"/>
                    </a:lnTo>
                    <a:lnTo>
                      <a:pt x="0" y="61"/>
                    </a:lnTo>
                    <a:lnTo>
                      <a:pt x="7" y="74"/>
                    </a:lnTo>
                    <a:lnTo>
                      <a:pt x="21" y="80"/>
                    </a:lnTo>
                    <a:lnTo>
                      <a:pt x="38" y="86"/>
                    </a:lnTo>
                    <a:lnTo>
                      <a:pt x="52" y="90"/>
                    </a:lnTo>
                    <a:lnTo>
                      <a:pt x="60" y="95"/>
                    </a:lnTo>
                    <a:lnTo>
                      <a:pt x="56" y="102"/>
                    </a:lnTo>
                    <a:lnTo>
                      <a:pt x="46" y="111"/>
                    </a:lnTo>
                    <a:lnTo>
                      <a:pt x="33" y="112"/>
                    </a:lnTo>
                    <a:lnTo>
                      <a:pt x="23" y="110"/>
                    </a:lnTo>
                    <a:lnTo>
                      <a:pt x="18" y="112"/>
                    </a:lnTo>
                    <a:lnTo>
                      <a:pt x="18" y="117"/>
                    </a:lnTo>
                    <a:lnTo>
                      <a:pt x="30" y="121"/>
                    </a:lnTo>
                    <a:lnTo>
                      <a:pt x="46" y="121"/>
                    </a:lnTo>
                    <a:lnTo>
                      <a:pt x="60" y="117"/>
                    </a:lnTo>
                    <a:lnTo>
                      <a:pt x="68" y="112"/>
                    </a:lnTo>
                    <a:lnTo>
                      <a:pt x="72" y="105"/>
                    </a:lnTo>
                    <a:lnTo>
                      <a:pt x="76" y="96"/>
                    </a:lnTo>
                    <a:lnTo>
                      <a:pt x="70" y="89"/>
                    </a:lnTo>
                    <a:lnTo>
                      <a:pt x="52" y="84"/>
                    </a:lnTo>
                    <a:lnTo>
                      <a:pt x="36" y="79"/>
                    </a:lnTo>
                    <a:lnTo>
                      <a:pt x="18" y="71"/>
                    </a:lnTo>
                    <a:lnTo>
                      <a:pt x="16" y="64"/>
                    </a:lnTo>
                    <a:lnTo>
                      <a:pt x="18" y="51"/>
                    </a:lnTo>
                    <a:lnTo>
                      <a:pt x="30" y="36"/>
                    </a:lnTo>
                    <a:lnTo>
                      <a:pt x="43" y="27"/>
                    </a:lnTo>
                    <a:lnTo>
                      <a:pt x="67" y="20"/>
                    </a:lnTo>
                    <a:lnTo>
                      <a:pt x="85" y="17"/>
                    </a:lnTo>
                    <a:lnTo>
                      <a:pt x="85" y="9"/>
                    </a:lnTo>
                    <a:lnTo>
                      <a:pt x="85"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340" name="Freeform 200"/>
              <p:cNvSpPr>
                <a:spLocks/>
              </p:cNvSpPr>
              <p:nvPr/>
            </p:nvSpPr>
            <p:spPr bwMode="auto">
              <a:xfrm>
                <a:off x="1527" y="1886"/>
                <a:ext cx="79" cy="149"/>
              </a:xfrm>
              <a:custGeom>
                <a:avLst/>
                <a:gdLst>
                  <a:gd name="T0" fmla="*/ 69 w 79"/>
                  <a:gd name="T1" fmla="*/ 47 h 149"/>
                  <a:gd name="T2" fmla="*/ 60 w 79"/>
                  <a:gd name="T3" fmla="*/ 18 h 149"/>
                  <a:gd name="T4" fmla="*/ 52 w 79"/>
                  <a:gd name="T5" fmla="*/ 5 h 149"/>
                  <a:gd name="T6" fmla="*/ 32 w 79"/>
                  <a:gd name="T7" fmla="*/ 0 h 149"/>
                  <a:gd name="T8" fmla="*/ 13 w 79"/>
                  <a:gd name="T9" fmla="*/ 2 h 149"/>
                  <a:gd name="T10" fmla="*/ 4 w 79"/>
                  <a:gd name="T11" fmla="*/ 16 h 149"/>
                  <a:gd name="T12" fmla="*/ 7 w 79"/>
                  <a:gd name="T13" fmla="*/ 35 h 149"/>
                  <a:gd name="T14" fmla="*/ 10 w 79"/>
                  <a:gd name="T15" fmla="*/ 63 h 149"/>
                  <a:gd name="T16" fmla="*/ 10 w 79"/>
                  <a:gd name="T17" fmla="*/ 90 h 149"/>
                  <a:gd name="T18" fmla="*/ 4 w 79"/>
                  <a:gd name="T19" fmla="*/ 112 h 149"/>
                  <a:gd name="T20" fmla="*/ 0 w 79"/>
                  <a:gd name="T21" fmla="*/ 126 h 149"/>
                  <a:gd name="T22" fmla="*/ 3 w 79"/>
                  <a:gd name="T23" fmla="*/ 136 h 149"/>
                  <a:gd name="T24" fmla="*/ 13 w 79"/>
                  <a:gd name="T25" fmla="*/ 142 h 149"/>
                  <a:gd name="T26" fmla="*/ 23 w 79"/>
                  <a:gd name="T27" fmla="*/ 147 h 149"/>
                  <a:gd name="T28" fmla="*/ 35 w 79"/>
                  <a:gd name="T29" fmla="*/ 149 h 149"/>
                  <a:gd name="T30" fmla="*/ 50 w 79"/>
                  <a:gd name="T31" fmla="*/ 149 h 149"/>
                  <a:gd name="T32" fmla="*/ 67 w 79"/>
                  <a:gd name="T33" fmla="*/ 138 h 149"/>
                  <a:gd name="T34" fmla="*/ 79 w 79"/>
                  <a:gd name="T35" fmla="*/ 115 h 149"/>
                  <a:gd name="T36" fmla="*/ 78 w 79"/>
                  <a:gd name="T37" fmla="*/ 93 h 149"/>
                  <a:gd name="T38" fmla="*/ 70 w 79"/>
                  <a:gd name="T39" fmla="*/ 68 h 149"/>
                  <a:gd name="T40" fmla="*/ 69 w 79"/>
                  <a:gd name="T41" fmla="*/ 47 h 14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9"/>
                  <a:gd name="T64" fmla="*/ 0 h 149"/>
                  <a:gd name="T65" fmla="*/ 79 w 79"/>
                  <a:gd name="T66" fmla="*/ 149 h 14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9" h="149">
                    <a:moveTo>
                      <a:pt x="69" y="47"/>
                    </a:moveTo>
                    <a:lnTo>
                      <a:pt x="60" y="18"/>
                    </a:lnTo>
                    <a:lnTo>
                      <a:pt x="52" y="5"/>
                    </a:lnTo>
                    <a:lnTo>
                      <a:pt x="32" y="0"/>
                    </a:lnTo>
                    <a:lnTo>
                      <a:pt x="13" y="2"/>
                    </a:lnTo>
                    <a:lnTo>
                      <a:pt x="4" y="16"/>
                    </a:lnTo>
                    <a:lnTo>
                      <a:pt x="7" y="35"/>
                    </a:lnTo>
                    <a:lnTo>
                      <a:pt x="10" y="63"/>
                    </a:lnTo>
                    <a:lnTo>
                      <a:pt x="10" y="90"/>
                    </a:lnTo>
                    <a:lnTo>
                      <a:pt x="4" y="112"/>
                    </a:lnTo>
                    <a:lnTo>
                      <a:pt x="0" y="126"/>
                    </a:lnTo>
                    <a:lnTo>
                      <a:pt x="3" y="136"/>
                    </a:lnTo>
                    <a:lnTo>
                      <a:pt x="13" y="142"/>
                    </a:lnTo>
                    <a:lnTo>
                      <a:pt x="23" y="147"/>
                    </a:lnTo>
                    <a:lnTo>
                      <a:pt x="35" y="149"/>
                    </a:lnTo>
                    <a:lnTo>
                      <a:pt x="50" y="149"/>
                    </a:lnTo>
                    <a:lnTo>
                      <a:pt x="67" y="138"/>
                    </a:lnTo>
                    <a:lnTo>
                      <a:pt x="79" y="115"/>
                    </a:lnTo>
                    <a:lnTo>
                      <a:pt x="78" y="93"/>
                    </a:lnTo>
                    <a:lnTo>
                      <a:pt x="70" y="68"/>
                    </a:lnTo>
                    <a:lnTo>
                      <a:pt x="69" y="4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341" name="Freeform 201"/>
              <p:cNvSpPr>
                <a:spLocks/>
              </p:cNvSpPr>
              <p:nvPr/>
            </p:nvSpPr>
            <p:spPr bwMode="auto">
              <a:xfrm>
                <a:off x="1505" y="2007"/>
                <a:ext cx="60" cy="216"/>
              </a:xfrm>
              <a:custGeom>
                <a:avLst/>
                <a:gdLst>
                  <a:gd name="T0" fmla="*/ 56 w 60"/>
                  <a:gd name="T1" fmla="*/ 3 h 216"/>
                  <a:gd name="T2" fmla="*/ 41 w 60"/>
                  <a:gd name="T3" fmla="*/ 0 h 216"/>
                  <a:gd name="T4" fmla="*/ 32 w 60"/>
                  <a:gd name="T5" fmla="*/ 3 h 216"/>
                  <a:gd name="T6" fmla="*/ 29 w 60"/>
                  <a:gd name="T7" fmla="*/ 15 h 216"/>
                  <a:gd name="T8" fmla="*/ 32 w 60"/>
                  <a:gd name="T9" fmla="*/ 76 h 216"/>
                  <a:gd name="T10" fmla="*/ 32 w 60"/>
                  <a:gd name="T11" fmla="*/ 91 h 216"/>
                  <a:gd name="T12" fmla="*/ 26 w 60"/>
                  <a:gd name="T13" fmla="*/ 118 h 216"/>
                  <a:gd name="T14" fmla="*/ 25 w 60"/>
                  <a:gd name="T15" fmla="*/ 150 h 216"/>
                  <a:gd name="T16" fmla="*/ 29 w 60"/>
                  <a:gd name="T17" fmla="*/ 165 h 216"/>
                  <a:gd name="T18" fmla="*/ 25 w 60"/>
                  <a:gd name="T19" fmla="*/ 175 h 216"/>
                  <a:gd name="T20" fmla="*/ 6 w 60"/>
                  <a:gd name="T21" fmla="*/ 187 h 216"/>
                  <a:gd name="T22" fmla="*/ 0 w 60"/>
                  <a:gd name="T23" fmla="*/ 205 h 216"/>
                  <a:gd name="T24" fmla="*/ 0 w 60"/>
                  <a:gd name="T25" fmla="*/ 211 h 216"/>
                  <a:gd name="T26" fmla="*/ 15 w 60"/>
                  <a:gd name="T27" fmla="*/ 216 h 216"/>
                  <a:gd name="T28" fmla="*/ 19 w 60"/>
                  <a:gd name="T29" fmla="*/ 213 h 216"/>
                  <a:gd name="T30" fmla="*/ 20 w 60"/>
                  <a:gd name="T31" fmla="*/ 203 h 216"/>
                  <a:gd name="T32" fmla="*/ 25 w 60"/>
                  <a:gd name="T33" fmla="*/ 188 h 216"/>
                  <a:gd name="T34" fmla="*/ 31 w 60"/>
                  <a:gd name="T35" fmla="*/ 182 h 216"/>
                  <a:gd name="T36" fmla="*/ 39 w 60"/>
                  <a:gd name="T37" fmla="*/ 177 h 216"/>
                  <a:gd name="T38" fmla="*/ 45 w 60"/>
                  <a:gd name="T39" fmla="*/ 172 h 216"/>
                  <a:gd name="T40" fmla="*/ 47 w 60"/>
                  <a:gd name="T41" fmla="*/ 167 h 216"/>
                  <a:gd name="T42" fmla="*/ 42 w 60"/>
                  <a:gd name="T43" fmla="*/ 162 h 216"/>
                  <a:gd name="T44" fmla="*/ 39 w 60"/>
                  <a:gd name="T45" fmla="*/ 158 h 216"/>
                  <a:gd name="T46" fmla="*/ 35 w 60"/>
                  <a:gd name="T47" fmla="*/ 146 h 216"/>
                  <a:gd name="T48" fmla="*/ 39 w 60"/>
                  <a:gd name="T49" fmla="*/ 117 h 216"/>
                  <a:gd name="T50" fmla="*/ 47 w 60"/>
                  <a:gd name="T51" fmla="*/ 83 h 216"/>
                  <a:gd name="T52" fmla="*/ 56 w 60"/>
                  <a:gd name="T53" fmla="*/ 58 h 216"/>
                  <a:gd name="T54" fmla="*/ 60 w 60"/>
                  <a:gd name="T55" fmla="*/ 26 h 216"/>
                  <a:gd name="T56" fmla="*/ 56 w 60"/>
                  <a:gd name="T57" fmla="*/ 3 h 21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0"/>
                  <a:gd name="T88" fmla="*/ 0 h 216"/>
                  <a:gd name="T89" fmla="*/ 60 w 60"/>
                  <a:gd name="T90" fmla="*/ 216 h 21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0" h="216">
                    <a:moveTo>
                      <a:pt x="56" y="3"/>
                    </a:moveTo>
                    <a:lnTo>
                      <a:pt x="41" y="0"/>
                    </a:lnTo>
                    <a:lnTo>
                      <a:pt x="32" y="3"/>
                    </a:lnTo>
                    <a:lnTo>
                      <a:pt x="29" y="15"/>
                    </a:lnTo>
                    <a:lnTo>
                      <a:pt x="32" y="76"/>
                    </a:lnTo>
                    <a:lnTo>
                      <a:pt x="32" y="91"/>
                    </a:lnTo>
                    <a:lnTo>
                      <a:pt x="26" y="118"/>
                    </a:lnTo>
                    <a:lnTo>
                      <a:pt x="25" y="150"/>
                    </a:lnTo>
                    <a:lnTo>
                      <a:pt x="29" y="165"/>
                    </a:lnTo>
                    <a:lnTo>
                      <a:pt x="25" y="175"/>
                    </a:lnTo>
                    <a:lnTo>
                      <a:pt x="6" y="187"/>
                    </a:lnTo>
                    <a:lnTo>
                      <a:pt x="0" y="205"/>
                    </a:lnTo>
                    <a:lnTo>
                      <a:pt x="0" y="211"/>
                    </a:lnTo>
                    <a:lnTo>
                      <a:pt x="15" y="216"/>
                    </a:lnTo>
                    <a:lnTo>
                      <a:pt x="19" y="213"/>
                    </a:lnTo>
                    <a:lnTo>
                      <a:pt x="20" y="203"/>
                    </a:lnTo>
                    <a:lnTo>
                      <a:pt x="25" y="188"/>
                    </a:lnTo>
                    <a:lnTo>
                      <a:pt x="31" y="182"/>
                    </a:lnTo>
                    <a:lnTo>
                      <a:pt x="39" y="177"/>
                    </a:lnTo>
                    <a:lnTo>
                      <a:pt x="45" y="172"/>
                    </a:lnTo>
                    <a:lnTo>
                      <a:pt x="47" y="167"/>
                    </a:lnTo>
                    <a:lnTo>
                      <a:pt x="42" y="162"/>
                    </a:lnTo>
                    <a:lnTo>
                      <a:pt x="39" y="158"/>
                    </a:lnTo>
                    <a:lnTo>
                      <a:pt x="35" y="146"/>
                    </a:lnTo>
                    <a:lnTo>
                      <a:pt x="39" y="117"/>
                    </a:lnTo>
                    <a:lnTo>
                      <a:pt x="47" y="83"/>
                    </a:lnTo>
                    <a:lnTo>
                      <a:pt x="56" y="58"/>
                    </a:lnTo>
                    <a:lnTo>
                      <a:pt x="60" y="26"/>
                    </a:lnTo>
                    <a:lnTo>
                      <a:pt x="56"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342" name="Freeform 202"/>
              <p:cNvSpPr>
                <a:spLocks/>
              </p:cNvSpPr>
              <p:nvPr/>
            </p:nvSpPr>
            <p:spPr bwMode="auto">
              <a:xfrm>
                <a:off x="1569" y="2007"/>
                <a:ext cx="100" cy="182"/>
              </a:xfrm>
              <a:custGeom>
                <a:avLst/>
                <a:gdLst>
                  <a:gd name="T0" fmla="*/ 33 w 100"/>
                  <a:gd name="T1" fmla="*/ 26 h 182"/>
                  <a:gd name="T2" fmla="*/ 30 w 100"/>
                  <a:gd name="T3" fmla="*/ 8 h 182"/>
                  <a:gd name="T4" fmla="*/ 18 w 100"/>
                  <a:gd name="T5" fmla="*/ 0 h 182"/>
                  <a:gd name="T6" fmla="*/ 1 w 100"/>
                  <a:gd name="T7" fmla="*/ 1 h 182"/>
                  <a:gd name="T8" fmla="*/ 0 w 100"/>
                  <a:gd name="T9" fmla="*/ 8 h 182"/>
                  <a:gd name="T10" fmla="*/ 1 w 100"/>
                  <a:gd name="T11" fmla="*/ 25 h 182"/>
                  <a:gd name="T12" fmla="*/ 10 w 100"/>
                  <a:gd name="T13" fmla="*/ 52 h 182"/>
                  <a:gd name="T14" fmla="*/ 17 w 100"/>
                  <a:gd name="T15" fmla="*/ 71 h 182"/>
                  <a:gd name="T16" fmla="*/ 25 w 100"/>
                  <a:gd name="T17" fmla="*/ 97 h 182"/>
                  <a:gd name="T18" fmla="*/ 27 w 100"/>
                  <a:gd name="T19" fmla="*/ 118 h 182"/>
                  <a:gd name="T20" fmla="*/ 27 w 100"/>
                  <a:gd name="T21" fmla="*/ 137 h 182"/>
                  <a:gd name="T22" fmla="*/ 23 w 100"/>
                  <a:gd name="T23" fmla="*/ 150 h 182"/>
                  <a:gd name="T24" fmla="*/ 20 w 100"/>
                  <a:gd name="T25" fmla="*/ 156 h 182"/>
                  <a:gd name="T26" fmla="*/ 20 w 100"/>
                  <a:gd name="T27" fmla="*/ 160 h 182"/>
                  <a:gd name="T28" fmla="*/ 25 w 100"/>
                  <a:gd name="T29" fmla="*/ 166 h 182"/>
                  <a:gd name="T30" fmla="*/ 35 w 100"/>
                  <a:gd name="T31" fmla="*/ 168 h 182"/>
                  <a:gd name="T32" fmla="*/ 48 w 100"/>
                  <a:gd name="T33" fmla="*/ 168 h 182"/>
                  <a:gd name="T34" fmla="*/ 73 w 100"/>
                  <a:gd name="T35" fmla="*/ 175 h 182"/>
                  <a:gd name="T36" fmla="*/ 83 w 100"/>
                  <a:gd name="T37" fmla="*/ 182 h 182"/>
                  <a:gd name="T38" fmla="*/ 93 w 100"/>
                  <a:gd name="T39" fmla="*/ 177 h 182"/>
                  <a:gd name="T40" fmla="*/ 100 w 100"/>
                  <a:gd name="T41" fmla="*/ 166 h 182"/>
                  <a:gd name="T42" fmla="*/ 93 w 100"/>
                  <a:gd name="T43" fmla="*/ 162 h 182"/>
                  <a:gd name="T44" fmla="*/ 72 w 100"/>
                  <a:gd name="T45" fmla="*/ 160 h 182"/>
                  <a:gd name="T46" fmla="*/ 47 w 100"/>
                  <a:gd name="T47" fmla="*/ 160 h 182"/>
                  <a:gd name="T48" fmla="*/ 36 w 100"/>
                  <a:gd name="T49" fmla="*/ 158 h 182"/>
                  <a:gd name="T50" fmla="*/ 35 w 100"/>
                  <a:gd name="T51" fmla="*/ 151 h 182"/>
                  <a:gd name="T52" fmla="*/ 36 w 100"/>
                  <a:gd name="T53" fmla="*/ 138 h 182"/>
                  <a:gd name="T54" fmla="*/ 37 w 100"/>
                  <a:gd name="T55" fmla="*/ 118 h 182"/>
                  <a:gd name="T56" fmla="*/ 36 w 100"/>
                  <a:gd name="T57" fmla="*/ 95 h 182"/>
                  <a:gd name="T58" fmla="*/ 31 w 100"/>
                  <a:gd name="T59" fmla="*/ 62 h 182"/>
                  <a:gd name="T60" fmla="*/ 33 w 100"/>
                  <a:gd name="T61" fmla="*/ 35 h 182"/>
                  <a:gd name="T62" fmla="*/ 33 w 100"/>
                  <a:gd name="T63" fmla="*/ 26 h 18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0"/>
                  <a:gd name="T97" fmla="*/ 0 h 182"/>
                  <a:gd name="T98" fmla="*/ 100 w 100"/>
                  <a:gd name="T99" fmla="*/ 182 h 18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0" h="182">
                    <a:moveTo>
                      <a:pt x="33" y="26"/>
                    </a:moveTo>
                    <a:lnTo>
                      <a:pt x="30" y="8"/>
                    </a:lnTo>
                    <a:lnTo>
                      <a:pt x="18" y="0"/>
                    </a:lnTo>
                    <a:lnTo>
                      <a:pt x="1" y="1"/>
                    </a:lnTo>
                    <a:lnTo>
                      <a:pt x="0" y="8"/>
                    </a:lnTo>
                    <a:lnTo>
                      <a:pt x="1" y="25"/>
                    </a:lnTo>
                    <a:lnTo>
                      <a:pt x="10" y="52"/>
                    </a:lnTo>
                    <a:lnTo>
                      <a:pt x="17" y="71"/>
                    </a:lnTo>
                    <a:lnTo>
                      <a:pt x="25" y="97"/>
                    </a:lnTo>
                    <a:lnTo>
                      <a:pt x="27" y="118"/>
                    </a:lnTo>
                    <a:lnTo>
                      <a:pt x="27" y="137"/>
                    </a:lnTo>
                    <a:lnTo>
                      <a:pt x="23" y="150"/>
                    </a:lnTo>
                    <a:lnTo>
                      <a:pt x="20" y="156"/>
                    </a:lnTo>
                    <a:lnTo>
                      <a:pt x="20" y="160"/>
                    </a:lnTo>
                    <a:lnTo>
                      <a:pt x="25" y="166"/>
                    </a:lnTo>
                    <a:lnTo>
                      <a:pt x="35" y="168"/>
                    </a:lnTo>
                    <a:lnTo>
                      <a:pt x="48" y="168"/>
                    </a:lnTo>
                    <a:lnTo>
                      <a:pt x="73" y="175"/>
                    </a:lnTo>
                    <a:lnTo>
                      <a:pt x="83" y="182"/>
                    </a:lnTo>
                    <a:lnTo>
                      <a:pt x="93" y="177"/>
                    </a:lnTo>
                    <a:lnTo>
                      <a:pt x="100" y="166"/>
                    </a:lnTo>
                    <a:lnTo>
                      <a:pt x="93" y="162"/>
                    </a:lnTo>
                    <a:lnTo>
                      <a:pt x="72" y="160"/>
                    </a:lnTo>
                    <a:lnTo>
                      <a:pt x="47" y="160"/>
                    </a:lnTo>
                    <a:lnTo>
                      <a:pt x="36" y="158"/>
                    </a:lnTo>
                    <a:lnTo>
                      <a:pt x="35" y="151"/>
                    </a:lnTo>
                    <a:lnTo>
                      <a:pt x="36" y="138"/>
                    </a:lnTo>
                    <a:lnTo>
                      <a:pt x="37" y="118"/>
                    </a:lnTo>
                    <a:lnTo>
                      <a:pt x="36" y="95"/>
                    </a:lnTo>
                    <a:lnTo>
                      <a:pt x="31" y="62"/>
                    </a:lnTo>
                    <a:lnTo>
                      <a:pt x="33" y="35"/>
                    </a:lnTo>
                    <a:lnTo>
                      <a:pt x="33" y="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grpSp>
      </p:grpSp>
      <p:grpSp>
        <p:nvGrpSpPr>
          <p:cNvPr id="390" name="Group 189"/>
          <p:cNvGrpSpPr>
            <a:grpSpLocks/>
          </p:cNvGrpSpPr>
          <p:nvPr/>
        </p:nvGrpSpPr>
        <p:grpSpPr bwMode="auto">
          <a:xfrm>
            <a:off x="1932086" y="1433149"/>
            <a:ext cx="230071" cy="321341"/>
            <a:chOff x="1459" y="1674"/>
            <a:chExt cx="210" cy="549"/>
          </a:xfrm>
        </p:grpSpPr>
        <p:grpSp>
          <p:nvGrpSpPr>
            <p:cNvPr id="391" name="Group 190"/>
            <p:cNvGrpSpPr>
              <a:grpSpLocks/>
            </p:cNvGrpSpPr>
            <p:nvPr/>
          </p:nvGrpSpPr>
          <p:grpSpPr bwMode="auto">
            <a:xfrm>
              <a:off x="1489" y="1674"/>
              <a:ext cx="115" cy="95"/>
              <a:chOff x="1489" y="1674"/>
              <a:chExt cx="115" cy="95"/>
            </a:xfrm>
          </p:grpSpPr>
          <p:sp>
            <p:nvSpPr>
              <p:cNvPr id="399" name="Freeform 191"/>
              <p:cNvSpPr>
                <a:spLocks/>
              </p:cNvSpPr>
              <p:nvPr/>
            </p:nvSpPr>
            <p:spPr bwMode="auto">
              <a:xfrm>
                <a:off x="1530" y="1712"/>
                <a:ext cx="37" cy="57"/>
              </a:xfrm>
              <a:custGeom>
                <a:avLst/>
                <a:gdLst>
                  <a:gd name="T0" fmla="*/ 12 w 37"/>
                  <a:gd name="T1" fmla="*/ 52 h 57"/>
                  <a:gd name="T2" fmla="*/ 12 w 37"/>
                  <a:gd name="T3" fmla="*/ 44 h 57"/>
                  <a:gd name="T4" fmla="*/ 10 w 37"/>
                  <a:gd name="T5" fmla="*/ 35 h 57"/>
                  <a:gd name="T6" fmla="*/ 6 w 37"/>
                  <a:gd name="T7" fmla="*/ 29 h 57"/>
                  <a:gd name="T8" fmla="*/ 0 w 37"/>
                  <a:gd name="T9" fmla="*/ 20 h 57"/>
                  <a:gd name="T10" fmla="*/ 0 w 37"/>
                  <a:gd name="T11" fmla="*/ 14 h 57"/>
                  <a:gd name="T12" fmla="*/ 5 w 37"/>
                  <a:gd name="T13" fmla="*/ 6 h 57"/>
                  <a:gd name="T14" fmla="*/ 11 w 37"/>
                  <a:gd name="T15" fmla="*/ 1 h 57"/>
                  <a:gd name="T16" fmla="*/ 19 w 37"/>
                  <a:gd name="T17" fmla="*/ 0 h 57"/>
                  <a:gd name="T18" fmla="*/ 25 w 37"/>
                  <a:gd name="T19" fmla="*/ 1 h 57"/>
                  <a:gd name="T20" fmla="*/ 29 w 37"/>
                  <a:gd name="T21" fmla="*/ 2 h 57"/>
                  <a:gd name="T22" fmla="*/ 35 w 37"/>
                  <a:gd name="T23" fmla="*/ 7 h 57"/>
                  <a:gd name="T24" fmla="*/ 37 w 37"/>
                  <a:gd name="T25" fmla="*/ 14 h 57"/>
                  <a:gd name="T26" fmla="*/ 37 w 37"/>
                  <a:gd name="T27" fmla="*/ 20 h 57"/>
                  <a:gd name="T28" fmla="*/ 32 w 37"/>
                  <a:gd name="T29" fmla="*/ 27 h 57"/>
                  <a:gd name="T30" fmla="*/ 26 w 37"/>
                  <a:gd name="T31" fmla="*/ 35 h 57"/>
                  <a:gd name="T32" fmla="*/ 25 w 37"/>
                  <a:gd name="T33" fmla="*/ 44 h 57"/>
                  <a:gd name="T34" fmla="*/ 25 w 37"/>
                  <a:gd name="T35" fmla="*/ 47 h 57"/>
                  <a:gd name="T36" fmla="*/ 22 w 37"/>
                  <a:gd name="T37" fmla="*/ 54 h 57"/>
                  <a:gd name="T38" fmla="*/ 19 w 37"/>
                  <a:gd name="T39" fmla="*/ 57 h 57"/>
                  <a:gd name="T40" fmla="*/ 12 w 37"/>
                  <a:gd name="T41" fmla="*/ 52 h 5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7"/>
                  <a:gd name="T64" fmla="*/ 0 h 57"/>
                  <a:gd name="T65" fmla="*/ 37 w 37"/>
                  <a:gd name="T66" fmla="*/ 57 h 5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7" h="57">
                    <a:moveTo>
                      <a:pt x="12" y="52"/>
                    </a:moveTo>
                    <a:lnTo>
                      <a:pt x="12" y="44"/>
                    </a:lnTo>
                    <a:lnTo>
                      <a:pt x="10" y="35"/>
                    </a:lnTo>
                    <a:lnTo>
                      <a:pt x="6" y="29"/>
                    </a:lnTo>
                    <a:lnTo>
                      <a:pt x="0" y="20"/>
                    </a:lnTo>
                    <a:lnTo>
                      <a:pt x="0" y="14"/>
                    </a:lnTo>
                    <a:lnTo>
                      <a:pt x="5" y="6"/>
                    </a:lnTo>
                    <a:lnTo>
                      <a:pt x="11" y="1"/>
                    </a:lnTo>
                    <a:lnTo>
                      <a:pt x="19" y="0"/>
                    </a:lnTo>
                    <a:lnTo>
                      <a:pt x="25" y="1"/>
                    </a:lnTo>
                    <a:lnTo>
                      <a:pt x="29" y="2"/>
                    </a:lnTo>
                    <a:lnTo>
                      <a:pt x="35" y="7"/>
                    </a:lnTo>
                    <a:lnTo>
                      <a:pt x="37" y="14"/>
                    </a:lnTo>
                    <a:lnTo>
                      <a:pt x="37" y="20"/>
                    </a:lnTo>
                    <a:lnTo>
                      <a:pt x="32" y="27"/>
                    </a:lnTo>
                    <a:lnTo>
                      <a:pt x="26" y="35"/>
                    </a:lnTo>
                    <a:lnTo>
                      <a:pt x="25" y="44"/>
                    </a:lnTo>
                    <a:lnTo>
                      <a:pt x="25" y="47"/>
                    </a:lnTo>
                    <a:lnTo>
                      <a:pt x="22" y="54"/>
                    </a:lnTo>
                    <a:lnTo>
                      <a:pt x="19" y="57"/>
                    </a:lnTo>
                    <a:lnTo>
                      <a:pt x="12" y="52"/>
                    </a:lnTo>
                    <a:close/>
                  </a:path>
                </a:pathLst>
              </a:custGeom>
              <a:solidFill>
                <a:srgbClr val="FFFF00"/>
              </a:solidFill>
              <a:ln w="4763">
                <a:solidFill>
                  <a:srgbClr val="000000"/>
                </a:solidFill>
                <a:round/>
                <a:headEnd/>
                <a:tailEnd/>
              </a:ln>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00" name="Freeform 192"/>
              <p:cNvSpPr>
                <a:spLocks/>
              </p:cNvSpPr>
              <p:nvPr/>
            </p:nvSpPr>
            <p:spPr bwMode="auto">
              <a:xfrm>
                <a:off x="1489" y="1708"/>
                <a:ext cx="28" cy="11"/>
              </a:xfrm>
              <a:custGeom>
                <a:avLst/>
                <a:gdLst>
                  <a:gd name="T0" fmla="*/ 28 w 28"/>
                  <a:gd name="T1" fmla="*/ 11 h 11"/>
                  <a:gd name="T2" fmla="*/ 3 w 28"/>
                  <a:gd name="T3" fmla="*/ 8 h 11"/>
                  <a:gd name="T4" fmla="*/ 0 w 28"/>
                  <a:gd name="T5" fmla="*/ 4 h 11"/>
                  <a:gd name="T6" fmla="*/ 2 w 28"/>
                  <a:gd name="T7" fmla="*/ 0 h 11"/>
                  <a:gd name="T8" fmla="*/ 7 w 28"/>
                  <a:gd name="T9" fmla="*/ 0 h 11"/>
                  <a:gd name="T10" fmla="*/ 28 w 28"/>
                  <a:gd name="T11" fmla="*/ 11 h 11"/>
                  <a:gd name="T12" fmla="*/ 0 60000 65536"/>
                  <a:gd name="T13" fmla="*/ 0 60000 65536"/>
                  <a:gd name="T14" fmla="*/ 0 60000 65536"/>
                  <a:gd name="T15" fmla="*/ 0 60000 65536"/>
                  <a:gd name="T16" fmla="*/ 0 60000 65536"/>
                  <a:gd name="T17" fmla="*/ 0 60000 65536"/>
                  <a:gd name="T18" fmla="*/ 0 w 28"/>
                  <a:gd name="T19" fmla="*/ 0 h 11"/>
                  <a:gd name="T20" fmla="*/ 28 w 28"/>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28" h="11">
                    <a:moveTo>
                      <a:pt x="28" y="11"/>
                    </a:moveTo>
                    <a:lnTo>
                      <a:pt x="3" y="8"/>
                    </a:lnTo>
                    <a:lnTo>
                      <a:pt x="0" y="4"/>
                    </a:lnTo>
                    <a:lnTo>
                      <a:pt x="2" y="0"/>
                    </a:lnTo>
                    <a:lnTo>
                      <a:pt x="7" y="0"/>
                    </a:lnTo>
                    <a:lnTo>
                      <a:pt x="28"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01" name="Freeform 193"/>
              <p:cNvSpPr>
                <a:spLocks/>
              </p:cNvSpPr>
              <p:nvPr/>
            </p:nvSpPr>
            <p:spPr bwMode="auto">
              <a:xfrm>
                <a:off x="1517" y="1678"/>
                <a:ext cx="13" cy="19"/>
              </a:xfrm>
              <a:custGeom>
                <a:avLst/>
                <a:gdLst>
                  <a:gd name="T0" fmla="*/ 13 w 13"/>
                  <a:gd name="T1" fmla="*/ 19 h 19"/>
                  <a:gd name="T2" fmla="*/ 0 w 13"/>
                  <a:gd name="T3" fmla="*/ 6 h 19"/>
                  <a:gd name="T4" fmla="*/ 2 w 13"/>
                  <a:gd name="T5" fmla="*/ 3 h 19"/>
                  <a:gd name="T6" fmla="*/ 7 w 13"/>
                  <a:gd name="T7" fmla="*/ 0 h 19"/>
                  <a:gd name="T8" fmla="*/ 10 w 13"/>
                  <a:gd name="T9" fmla="*/ 4 h 19"/>
                  <a:gd name="T10" fmla="*/ 13 w 13"/>
                  <a:gd name="T11" fmla="*/ 19 h 19"/>
                  <a:gd name="T12" fmla="*/ 0 60000 65536"/>
                  <a:gd name="T13" fmla="*/ 0 60000 65536"/>
                  <a:gd name="T14" fmla="*/ 0 60000 65536"/>
                  <a:gd name="T15" fmla="*/ 0 60000 65536"/>
                  <a:gd name="T16" fmla="*/ 0 60000 65536"/>
                  <a:gd name="T17" fmla="*/ 0 60000 65536"/>
                  <a:gd name="T18" fmla="*/ 0 w 13"/>
                  <a:gd name="T19" fmla="*/ 0 h 19"/>
                  <a:gd name="T20" fmla="*/ 13 w 13"/>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13" h="19">
                    <a:moveTo>
                      <a:pt x="13" y="19"/>
                    </a:moveTo>
                    <a:lnTo>
                      <a:pt x="0" y="6"/>
                    </a:lnTo>
                    <a:lnTo>
                      <a:pt x="2" y="3"/>
                    </a:lnTo>
                    <a:lnTo>
                      <a:pt x="7" y="0"/>
                    </a:lnTo>
                    <a:lnTo>
                      <a:pt x="10" y="4"/>
                    </a:lnTo>
                    <a:lnTo>
                      <a:pt x="13" y="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02" name="Freeform 194"/>
              <p:cNvSpPr>
                <a:spLocks/>
              </p:cNvSpPr>
              <p:nvPr/>
            </p:nvSpPr>
            <p:spPr bwMode="auto">
              <a:xfrm>
                <a:off x="1557" y="1674"/>
                <a:ext cx="10" cy="22"/>
              </a:xfrm>
              <a:custGeom>
                <a:avLst/>
                <a:gdLst>
                  <a:gd name="T0" fmla="*/ 2 w 10"/>
                  <a:gd name="T1" fmla="*/ 22 h 22"/>
                  <a:gd name="T2" fmla="*/ 0 w 10"/>
                  <a:gd name="T3" fmla="*/ 5 h 22"/>
                  <a:gd name="T4" fmla="*/ 5 w 10"/>
                  <a:gd name="T5" fmla="*/ 0 h 22"/>
                  <a:gd name="T6" fmla="*/ 10 w 10"/>
                  <a:gd name="T7" fmla="*/ 2 h 22"/>
                  <a:gd name="T8" fmla="*/ 9 w 10"/>
                  <a:gd name="T9" fmla="*/ 7 h 22"/>
                  <a:gd name="T10" fmla="*/ 2 w 10"/>
                  <a:gd name="T11" fmla="*/ 22 h 22"/>
                  <a:gd name="T12" fmla="*/ 0 60000 65536"/>
                  <a:gd name="T13" fmla="*/ 0 60000 65536"/>
                  <a:gd name="T14" fmla="*/ 0 60000 65536"/>
                  <a:gd name="T15" fmla="*/ 0 60000 65536"/>
                  <a:gd name="T16" fmla="*/ 0 60000 65536"/>
                  <a:gd name="T17" fmla="*/ 0 60000 65536"/>
                  <a:gd name="T18" fmla="*/ 0 w 10"/>
                  <a:gd name="T19" fmla="*/ 0 h 22"/>
                  <a:gd name="T20" fmla="*/ 10 w 10"/>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10" h="22">
                    <a:moveTo>
                      <a:pt x="2" y="22"/>
                    </a:moveTo>
                    <a:lnTo>
                      <a:pt x="0" y="5"/>
                    </a:lnTo>
                    <a:lnTo>
                      <a:pt x="5" y="0"/>
                    </a:lnTo>
                    <a:lnTo>
                      <a:pt x="10" y="2"/>
                    </a:lnTo>
                    <a:lnTo>
                      <a:pt x="9" y="7"/>
                    </a:lnTo>
                    <a:lnTo>
                      <a:pt x="2"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03" name="Freeform 195"/>
              <p:cNvSpPr>
                <a:spLocks/>
              </p:cNvSpPr>
              <p:nvPr/>
            </p:nvSpPr>
            <p:spPr bwMode="auto">
              <a:xfrm>
                <a:off x="1577" y="1691"/>
                <a:ext cx="27" cy="13"/>
              </a:xfrm>
              <a:custGeom>
                <a:avLst/>
                <a:gdLst>
                  <a:gd name="T0" fmla="*/ 0 w 27"/>
                  <a:gd name="T1" fmla="*/ 13 h 13"/>
                  <a:gd name="T2" fmla="*/ 19 w 27"/>
                  <a:gd name="T3" fmla="*/ 0 h 13"/>
                  <a:gd name="T4" fmla="*/ 27 w 27"/>
                  <a:gd name="T5" fmla="*/ 3 h 13"/>
                  <a:gd name="T6" fmla="*/ 27 w 27"/>
                  <a:gd name="T7" fmla="*/ 7 h 13"/>
                  <a:gd name="T8" fmla="*/ 22 w 27"/>
                  <a:gd name="T9" fmla="*/ 10 h 13"/>
                  <a:gd name="T10" fmla="*/ 0 w 27"/>
                  <a:gd name="T11" fmla="*/ 13 h 13"/>
                  <a:gd name="T12" fmla="*/ 0 60000 65536"/>
                  <a:gd name="T13" fmla="*/ 0 60000 65536"/>
                  <a:gd name="T14" fmla="*/ 0 60000 65536"/>
                  <a:gd name="T15" fmla="*/ 0 60000 65536"/>
                  <a:gd name="T16" fmla="*/ 0 60000 65536"/>
                  <a:gd name="T17" fmla="*/ 0 60000 65536"/>
                  <a:gd name="T18" fmla="*/ 0 w 27"/>
                  <a:gd name="T19" fmla="*/ 0 h 13"/>
                  <a:gd name="T20" fmla="*/ 27 w 27"/>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27" h="13">
                    <a:moveTo>
                      <a:pt x="0" y="13"/>
                    </a:moveTo>
                    <a:lnTo>
                      <a:pt x="19" y="0"/>
                    </a:lnTo>
                    <a:lnTo>
                      <a:pt x="27" y="3"/>
                    </a:lnTo>
                    <a:lnTo>
                      <a:pt x="27" y="7"/>
                    </a:lnTo>
                    <a:lnTo>
                      <a:pt x="22" y="10"/>
                    </a:lnTo>
                    <a:lnTo>
                      <a:pt x="0"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grpSp>
        <p:grpSp>
          <p:nvGrpSpPr>
            <p:cNvPr id="392" name="Group 196"/>
            <p:cNvGrpSpPr>
              <a:grpSpLocks/>
            </p:cNvGrpSpPr>
            <p:nvPr/>
          </p:nvGrpSpPr>
          <p:grpSpPr bwMode="auto">
            <a:xfrm>
              <a:off x="1459" y="1706"/>
              <a:ext cx="210" cy="517"/>
              <a:chOff x="1459" y="1706"/>
              <a:chExt cx="210" cy="517"/>
            </a:xfrm>
          </p:grpSpPr>
          <p:sp>
            <p:nvSpPr>
              <p:cNvPr id="393" name="Freeform 197"/>
              <p:cNvSpPr>
                <a:spLocks/>
              </p:cNvSpPr>
              <p:nvPr/>
            </p:nvSpPr>
            <p:spPr bwMode="auto">
              <a:xfrm>
                <a:off x="1496" y="1792"/>
                <a:ext cx="106" cy="90"/>
              </a:xfrm>
              <a:custGeom>
                <a:avLst/>
                <a:gdLst>
                  <a:gd name="T0" fmla="*/ 70 w 106"/>
                  <a:gd name="T1" fmla="*/ 25 h 90"/>
                  <a:gd name="T2" fmla="*/ 56 w 106"/>
                  <a:gd name="T3" fmla="*/ 9 h 90"/>
                  <a:gd name="T4" fmla="*/ 44 w 106"/>
                  <a:gd name="T5" fmla="*/ 0 h 90"/>
                  <a:gd name="T6" fmla="*/ 28 w 106"/>
                  <a:gd name="T7" fmla="*/ 0 h 90"/>
                  <a:gd name="T8" fmla="*/ 10 w 106"/>
                  <a:gd name="T9" fmla="*/ 5 h 90"/>
                  <a:gd name="T10" fmla="*/ 3 w 106"/>
                  <a:gd name="T11" fmla="*/ 15 h 90"/>
                  <a:gd name="T12" fmla="*/ 0 w 106"/>
                  <a:gd name="T13" fmla="*/ 29 h 90"/>
                  <a:gd name="T14" fmla="*/ 3 w 106"/>
                  <a:gd name="T15" fmla="*/ 47 h 90"/>
                  <a:gd name="T16" fmla="*/ 14 w 106"/>
                  <a:gd name="T17" fmla="*/ 67 h 90"/>
                  <a:gd name="T18" fmla="*/ 31 w 106"/>
                  <a:gd name="T19" fmla="*/ 80 h 90"/>
                  <a:gd name="T20" fmla="*/ 45 w 106"/>
                  <a:gd name="T21" fmla="*/ 87 h 90"/>
                  <a:gd name="T22" fmla="*/ 61 w 106"/>
                  <a:gd name="T23" fmla="*/ 90 h 90"/>
                  <a:gd name="T24" fmla="*/ 71 w 106"/>
                  <a:gd name="T25" fmla="*/ 86 h 90"/>
                  <a:gd name="T26" fmla="*/ 79 w 106"/>
                  <a:gd name="T27" fmla="*/ 80 h 90"/>
                  <a:gd name="T28" fmla="*/ 83 w 106"/>
                  <a:gd name="T29" fmla="*/ 67 h 90"/>
                  <a:gd name="T30" fmla="*/ 81 w 106"/>
                  <a:gd name="T31" fmla="*/ 52 h 90"/>
                  <a:gd name="T32" fmla="*/ 78 w 106"/>
                  <a:gd name="T33" fmla="*/ 39 h 90"/>
                  <a:gd name="T34" fmla="*/ 103 w 106"/>
                  <a:gd name="T35" fmla="*/ 25 h 90"/>
                  <a:gd name="T36" fmla="*/ 106 w 106"/>
                  <a:gd name="T37" fmla="*/ 20 h 90"/>
                  <a:gd name="T38" fmla="*/ 103 w 106"/>
                  <a:gd name="T39" fmla="*/ 17 h 90"/>
                  <a:gd name="T40" fmla="*/ 74 w 106"/>
                  <a:gd name="T41" fmla="*/ 32 h 90"/>
                  <a:gd name="T42" fmla="*/ 70 w 106"/>
                  <a:gd name="T43" fmla="*/ 25 h 9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90"/>
                  <a:gd name="T68" fmla="*/ 106 w 106"/>
                  <a:gd name="T69" fmla="*/ 90 h 9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90">
                    <a:moveTo>
                      <a:pt x="70" y="25"/>
                    </a:moveTo>
                    <a:lnTo>
                      <a:pt x="56" y="9"/>
                    </a:lnTo>
                    <a:lnTo>
                      <a:pt x="44" y="0"/>
                    </a:lnTo>
                    <a:lnTo>
                      <a:pt x="28" y="0"/>
                    </a:lnTo>
                    <a:lnTo>
                      <a:pt x="10" y="5"/>
                    </a:lnTo>
                    <a:lnTo>
                      <a:pt x="3" y="15"/>
                    </a:lnTo>
                    <a:lnTo>
                      <a:pt x="0" y="29"/>
                    </a:lnTo>
                    <a:lnTo>
                      <a:pt x="3" y="47"/>
                    </a:lnTo>
                    <a:lnTo>
                      <a:pt x="14" y="67"/>
                    </a:lnTo>
                    <a:lnTo>
                      <a:pt x="31" y="80"/>
                    </a:lnTo>
                    <a:lnTo>
                      <a:pt x="45" y="87"/>
                    </a:lnTo>
                    <a:lnTo>
                      <a:pt x="61" y="90"/>
                    </a:lnTo>
                    <a:lnTo>
                      <a:pt x="71" y="86"/>
                    </a:lnTo>
                    <a:lnTo>
                      <a:pt x="79" y="80"/>
                    </a:lnTo>
                    <a:lnTo>
                      <a:pt x="83" y="67"/>
                    </a:lnTo>
                    <a:lnTo>
                      <a:pt x="81" y="52"/>
                    </a:lnTo>
                    <a:lnTo>
                      <a:pt x="78" y="39"/>
                    </a:lnTo>
                    <a:lnTo>
                      <a:pt x="103" y="25"/>
                    </a:lnTo>
                    <a:lnTo>
                      <a:pt x="106" y="20"/>
                    </a:lnTo>
                    <a:lnTo>
                      <a:pt x="103" y="17"/>
                    </a:lnTo>
                    <a:lnTo>
                      <a:pt x="74" y="32"/>
                    </a:lnTo>
                    <a:lnTo>
                      <a:pt x="70"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394" name="Freeform 198"/>
              <p:cNvSpPr>
                <a:spLocks/>
              </p:cNvSpPr>
              <p:nvPr/>
            </p:nvSpPr>
            <p:spPr bwMode="auto">
              <a:xfrm>
                <a:off x="1572" y="1706"/>
                <a:ext cx="93" cy="202"/>
              </a:xfrm>
              <a:custGeom>
                <a:avLst/>
                <a:gdLst>
                  <a:gd name="T0" fmla="*/ 25 w 93"/>
                  <a:gd name="T1" fmla="*/ 170 h 202"/>
                  <a:gd name="T2" fmla="*/ 9 w 93"/>
                  <a:gd name="T3" fmla="*/ 182 h 202"/>
                  <a:gd name="T4" fmla="*/ 4 w 93"/>
                  <a:gd name="T5" fmla="*/ 185 h 202"/>
                  <a:gd name="T6" fmla="*/ 0 w 93"/>
                  <a:gd name="T7" fmla="*/ 193 h 202"/>
                  <a:gd name="T8" fmla="*/ 5 w 93"/>
                  <a:gd name="T9" fmla="*/ 201 h 202"/>
                  <a:gd name="T10" fmla="*/ 10 w 93"/>
                  <a:gd name="T11" fmla="*/ 202 h 202"/>
                  <a:gd name="T12" fmla="*/ 25 w 93"/>
                  <a:gd name="T13" fmla="*/ 197 h 202"/>
                  <a:gd name="T14" fmla="*/ 49 w 93"/>
                  <a:gd name="T15" fmla="*/ 182 h 202"/>
                  <a:gd name="T16" fmla="*/ 70 w 93"/>
                  <a:gd name="T17" fmla="*/ 162 h 202"/>
                  <a:gd name="T18" fmla="*/ 92 w 93"/>
                  <a:gd name="T19" fmla="*/ 141 h 202"/>
                  <a:gd name="T20" fmla="*/ 93 w 93"/>
                  <a:gd name="T21" fmla="*/ 132 h 202"/>
                  <a:gd name="T22" fmla="*/ 93 w 93"/>
                  <a:gd name="T23" fmla="*/ 107 h 202"/>
                  <a:gd name="T24" fmla="*/ 87 w 93"/>
                  <a:gd name="T25" fmla="*/ 68 h 202"/>
                  <a:gd name="T26" fmla="*/ 90 w 93"/>
                  <a:gd name="T27" fmla="*/ 46 h 202"/>
                  <a:gd name="T28" fmla="*/ 93 w 93"/>
                  <a:gd name="T29" fmla="*/ 37 h 202"/>
                  <a:gd name="T30" fmla="*/ 89 w 93"/>
                  <a:gd name="T31" fmla="*/ 33 h 202"/>
                  <a:gd name="T32" fmla="*/ 80 w 93"/>
                  <a:gd name="T33" fmla="*/ 28 h 202"/>
                  <a:gd name="T34" fmla="*/ 73 w 93"/>
                  <a:gd name="T35" fmla="*/ 26 h 202"/>
                  <a:gd name="T36" fmla="*/ 78 w 93"/>
                  <a:gd name="T37" fmla="*/ 3 h 202"/>
                  <a:gd name="T38" fmla="*/ 75 w 93"/>
                  <a:gd name="T39" fmla="*/ 0 h 202"/>
                  <a:gd name="T40" fmla="*/ 70 w 93"/>
                  <a:gd name="T41" fmla="*/ 1 h 202"/>
                  <a:gd name="T42" fmla="*/ 68 w 93"/>
                  <a:gd name="T43" fmla="*/ 27 h 202"/>
                  <a:gd name="T44" fmla="*/ 64 w 93"/>
                  <a:gd name="T45" fmla="*/ 35 h 202"/>
                  <a:gd name="T46" fmla="*/ 63 w 93"/>
                  <a:gd name="T47" fmla="*/ 38 h 202"/>
                  <a:gd name="T48" fmla="*/ 53 w 93"/>
                  <a:gd name="T49" fmla="*/ 35 h 202"/>
                  <a:gd name="T50" fmla="*/ 45 w 93"/>
                  <a:gd name="T51" fmla="*/ 35 h 202"/>
                  <a:gd name="T52" fmla="*/ 45 w 93"/>
                  <a:gd name="T53" fmla="*/ 40 h 202"/>
                  <a:gd name="T54" fmla="*/ 50 w 93"/>
                  <a:gd name="T55" fmla="*/ 43 h 202"/>
                  <a:gd name="T56" fmla="*/ 60 w 93"/>
                  <a:gd name="T57" fmla="*/ 43 h 202"/>
                  <a:gd name="T58" fmla="*/ 65 w 93"/>
                  <a:gd name="T59" fmla="*/ 47 h 202"/>
                  <a:gd name="T60" fmla="*/ 70 w 93"/>
                  <a:gd name="T61" fmla="*/ 55 h 202"/>
                  <a:gd name="T62" fmla="*/ 77 w 93"/>
                  <a:gd name="T63" fmla="*/ 67 h 202"/>
                  <a:gd name="T64" fmla="*/ 80 w 93"/>
                  <a:gd name="T65" fmla="*/ 92 h 202"/>
                  <a:gd name="T66" fmla="*/ 80 w 93"/>
                  <a:gd name="T67" fmla="*/ 115 h 202"/>
                  <a:gd name="T68" fmla="*/ 78 w 93"/>
                  <a:gd name="T69" fmla="*/ 133 h 202"/>
                  <a:gd name="T70" fmla="*/ 72 w 93"/>
                  <a:gd name="T71" fmla="*/ 141 h 202"/>
                  <a:gd name="T72" fmla="*/ 54 w 93"/>
                  <a:gd name="T73" fmla="*/ 152 h 202"/>
                  <a:gd name="T74" fmla="*/ 34 w 93"/>
                  <a:gd name="T75" fmla="*/ 162 h 202"/>
                  <a:gd name="T76" fmla="*/ 25 w 93"/>
                  <a:gd name="T77" fmla="*/ 170 h 20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3"/>
                  <a:gd name="T118" fmla="*/ 0 h 202"/>
                  <a:gd name="T119" fmla="*/ 93 w 93"/>
                  <a:gd name="T120" fmla="*/ 202 h 20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3" h="202">
                    <a:moveTo>
                      <a:pt x="25" y="170"/>
                    </a:moveTo>
                    <a:lnTo>
                      <a:pt x="9" y="182"/>
                    </a:lnTo>
                    <a:lnTo>
                      <a:pt x="4" y="185"/>
                    </a:lnTo>
                    <a:lnTo>
                      <a:pt x="0" y="193"/>
                    </a:lnTo>
                    <a:lnTo>
                      <a:pt x="5" y="201"/>
                    </a:lnTo>
                    <a:lnTo>
                      <a:pt x="10" y="202"/>
                    </a:lnTo>
                    <a:lnTo>
                      <a:pt x="25" y="197"/>
                    </a:lnTo>
                    <a:lnTo>
                      <a:pt x="49" y="182"/>
                    </a:lnTo>
                    <a:lnTo>
                      <a:pt x="70" y="162"/>
                    </a:lnTo>
                    <a:lnTo>
                      <a:pt x="92" y="141"/>
                    </a:lnTo>
                    <a:lnTo>
                      <a:pt x="93" y="132"/>
                    </a:lnTo>
                    <a:lnTo>
                      <a:pt x="93" y="107"/>
                    </a:lnTo>
                    <a:lnTo>
                      <a:pt x="87" y="68"/>
                    </a:lnTo>
                    <a:lnTo>
                      <a:pt x="90" y="46"/>
                    </a:lnTo>
                    <a:lnTo>
                      <a:pt x="93" y="37"/>
                    </a:lnTo>
                    <a:lnTo>
                      <a:pt x="89" y="33"/>
                    </a:lnTo>
                    <a:lnTo>
                      <a:pt x="80" y="28"/>
                    </a:lnTo>
                    <a:lnTo>
                      <a:pt x="73" y="26"/>
                    </a:lnTo>
                    <a:lnTo>
                      <a:pt x="78" y="3"/>
                    </a:lnTo>
                    <a:lnTo>
                      <a:pt x="75" y="0"/>
                    </a:lnTo>
                    <a:lnTo>
                      <a:pt x="70" y="1"/>
                    </a:lnTo>
                    <a:lnTo>
                      <a:pt x="68" y="27"/>
                    </a:lnTo>
                    <a:lnTo>
                      <a:pt x="64" y="35"/>
                    </a:lnTo>
                    <a:lnTo>
                      <a:pt x="63" y="38"/>
                    </a:lnTo>
                    <a:lnTo>
                      <a:pt x="53" y="35"/>
                    </a:lnTo>
                    <a:lnTo>
                      <a:pt x="45" y="35"/>
                    </a:lnTo>
                    <a:lnTo>
                      <a:pt x="45" y="40"/>
                    </a:lnTo>
                    <a:lnTo>
                      <a:pt x="50" y="43"/>
                    </a:lnTo>
                    <a:lnTo>
                      <a:pt x="60" y="43"/>
                    </a:lnTo>
                    <a:lnTo>
                      <a:pt x="65" y="47"/>
                    </a:lnTo>
                    <a:lnTo>
                      <a:pt x="70" y="55"/>
                    </a:lnTo>
                    <a:lnTo>
                      <a:pt x="77" y="67"/>
                    </a:lnTo>
                    <a:lnTo>
                      <a:pt x="80" y="92"/>
                    </a:lnTo>
                    <a:lnTo>
                      <a:pt x="80" y="115"/>
                    </a:lnTo>
                    <a:lnTo>
                      <a:pt x="78" y="133"/>
                    </a:lnTo>
                    <a:lnTo>
                      <a:pt x="72" y="141"/>
                    </a:lnTo>
                    <a:lnTo>
                      <a:pt x="54" y="152"/>
                    </a:lnTo>
                    <a:lnTo>
                      <a:pt x="34" y="162"/>
                    </a:lnTo>
                    <a:lnTo>
                      <a:pt x="25" y="17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395" name="Freeform 199"/>
              <p:cNvSpPr>
                <a:spLocks/>
              </p:cNvSpPr>
              <p:nvPr/>
            </p:nvSpPr>
            <p:spPr bwMode="auto">
              <a:xfrm>
                <a:off x="1459" y="1892"/>
                <a:ext cx="85" cy="121"/>
              </a:xfrm>
              <a:custGeom>
                <a:avLst/>
                <a:gdLst>
                  <a:gd name="T0" fmla="*/ 85 w 85"/>
                  <a:gd name="T1" fmla="*/ 4 h 121"/>
                  <a:gd name="T2" fmla="*/ 76 w 85"/>
                  <a:gd name="T3" fmla="*/ 0 h 121"/>
                  <a:gd name="T4" fmla="*/ 56 w 85"/>
                  <a:gd name="T5" fmla="*/ 1 h 121"/>
                  <a:gd name="T6" fmla="*/ 38 w 85"/>
                  <a:gd name="T7" fmla="*/ 12 h 121"/>
                  <a:gd name="T8" fmla="*/ 15 w 85"/>
                  <a:gd name="T9" fmla="*/ 36 h 121"/>
                  <a:gd name="T10" fmla="*/ 1 w 85"/>
                  <a:gd name="T11" fmla="*/ 55 h 121"/>
                  <a:gd name="T12" fmla="*/ 0 w 85"/>
                  <a:gd name="T13" fmla="*/ 61 h 121"/>
                  <a:gd name="T14" fmla="*/ 7 w 85"/>
                  <a:gd name="T15" fmla="*/ 74 h 121"/>
                  <a:gd name="T16" fmla="*/ 21 w 85"/>
                  <a:gd name="T17" fmla="*/ 80 h 121"/>
                  <a:gd name="T18" fmla="*/ 38 w 85"/>
                  <a:gd name="T19" fmla="*/ 86 h 121"/>
                  <a:gd name="T20" fmla="*/ 52 w 85"/>
                  <a:gd name="T21" fmla="*/ 90 h 121"/>
                  <a:gd name="T22" fmla="*/ 60 w 85"/>
                  <a:gd name="T23" fmla="*/ 95 h 121"/>
                  <a:gd name="T24" fmla="*/ 56 w 85"/>
                  <a:gd name="T25" fmla="*/ 102 h 121"/>
                  <a:gd name="T26" fmla="*/ 46 w 85"/>
                  <a:gd name="T27" fmla="*/ 111 h 121"/>
                  <a:gd name="T28" fmla="*/ 33 w 85"/>
                  <a:gd name="T29" fmla="*/ 112 h 121"/>
                  <a:gd name="T30" fmla="*/ 23 w 85"/>
                  <a:gd name="T31" fmla="*/ 110 h 121"/>
                  <a:gd name="T32" fmla="*/ 18 w 85"/>
                  <a:gd name="T33" fmla="*/ 112 h 121"/>
                  <a:gd name="T34" fmla="*/ 18 w 85"/>
                  <a:gd name="T35" fmla="*/ 117 h 121"/>
                  <a:gd name="T36" fmla="*/ 30 w 85"/>
                  <a:gd name="T37" fmla="*/ 121 h 121"/>
                  <a:gd name="T38" fmla="*/ 46 w 85"/>
                  <a:gd name="T39" fmla="*/ 121 h 121"/>
                  <a:gd name="T40" fmla="*/ 60 w 85"/>
                  <a:gd name="T41" fmla="*/ 117 h 121"/>
                  <a:gd name="T42" fmla="*/ 68 w 85"/>
                  <a:gd name="T43" fmla="*/ 112 h 121"/>
                  <a:gd name="T44" fmla="*/ 72 w 85"/>
                  <a:gd name="T45" fmla="*/ 105 h 121"/>
                  <a:gd name="T46" fmla="*/ 76 w 85"/>
                  <a:gd name="T47" fmla="*/ 96 h 121"/>
                  <a:gd name="T48" fmla="*/ 70 w 85"/>
                  <a:gd name="T49" fmla="*/ 89 h 121"/>
                  <a:gd name="T50" fmla="*/ 52 w 85"/>
                  <a:gd name="T51" fmla="*/ 84 h 121"/>
                  <a:gd name="T52" fmla="*/ 36 w 85"/>
                  <a:gd name="T53" fmla="*/ 79 h 121"/>
                  <a:gd name="T54" fmla="*/ 18 w 85"/>
                  <a:gd name="T55" fmla="*/ 71 h 121"/>
                  <a:gd name="T56" fmla="*/ 16 w 85"/>
                  <a:gd name="T57" fmla="*/ 64 h 121"/>
                  <a:gd name="T58" fmla="*/ 18 w 85"/>
                  <a:gd name="T59" fmla="*/ 51 h 121"/>
                  <a:gd name="T60" fmla="*/ 30 w 85"/>
                  <a:gd name="T61" fmla="*/ 36 h 121"/>
                  <a:gd name="T62" fmla="*/ 43 w 85"/>
                  <a:gd name="T63" fmla="*/ 27 h 121"/>
                  <a:gd name="T64" fmla="*/ 67 w 85"/>
                  <a:gd name="T65" fmla="*/ 20 h 121"/>
                  <a:gd name="T66" fmla="*/ 85 w 85"/>
                  <a:gd name="T67" fmla="*/ 17 h 121"/>
                  <a:gd name="T68" fmla="*/ 85 w 85"/>
                  <a:gd name="T69" fmla="*/ 9 h 121"/>
                  <a:gd name="T70" fmla="*/ 85 w 85"/>
                  <a:gd name="T71" fmla="*/ 4 h 12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5"/>
                  <a:gd name="T109" fmla="*/ 0 h 121"/>
                  <a:gd name="T110" fmla="*/ 85 w 85"/>
                  <a:gd name="T111" fmla="*/ 121 h 12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5" h="121">
                    <a:moveTo>
                      <a:pt x="85" y="4"/>
                    </a:moveTo>
                    <a:lnTo>
                      <a:pt x="76" y="0"/>
                    </a:lnTo>
                    <a:lnTo>
                      <a:pt x="56" y="1"/>
                    </a:lnTo>
                    <a:lnTo>
                      <a:pt x="38" y="12"/>
                    </a:lnTo>
                    <a:lnTo>
                      <a:pt x="15" y="36"/>
                    </a:lnTo>
                    <a:lnTo>
                      <a:pt x="1" y="55"/>
                    </a:lnTo>
                    <a:lnTo>
                      <a:pt x="0" y="61"/>
                    </a:lnTo>
                    <a:lnTo>
                      <a:pt x="7" y="74"/>
                    </a:lnTo>
                    <a:lnTo>
                      <a:pt x="21" y="80"/>
                    </a:lnTo>
                    <a:lnTo>
                      <a:pt x="38" y="86"/>
                    </a:lnTo>
                    <a:lnTo>
                      <a:pt x="52" y="90"/>
                    </a:lnTo>
                    <a:lnTo>
                      <a:pt x="60" y="95"/>
                    </a:lnTo>
                    <a:lnTo>
                      <a:pt x="56" y="102"/>
                    </a:lnTo>
                    <a:lnTo>
                      <a:pt x="46" y="111"/>
                    </a:lnTo>
                    <a:lnTo>
                      <a:pt x="33" y="112"/>
                    </a:lnTo>
                    <a:lnTo>
                      <a:pt x="23" y="110"/>
                    </a:lnTo>
                    <a:lnTo>
                      <a:pt x="18" y="112"/>
                    </a:lnTo>
                    <a:lnTo>
                      <a:pt x="18" y="117"/>
                    </a:lnTo>
                    <a:lnTo>
                      <a:pt x="30" y="121"/>
                    </a:lnTo>
                    <a:lnTo>
                      <a:pt x="46" y="121"/>
                    </a:lnTo>
                    <a:lnTo>
                      <a:pt x="60" y="117"/>
                    </a:lnTo>
                    <a:lnTo>
                      <a:pt x="68" y="112"/>
                    </a:lnTo>
                    <a:lnTo>
                      <a:pt x="72" y="105"/>
                    </a:lnTo>
                    <a:lnTo>
                      <a:pt x="76" y="96"/>
                    </a:lnTo>
                    <a:lnTo>
                      <a:pt x="70" y="89"/>
                    </a:lnTo>
                    <a:lnTo>
                      <a:pt x="52" y="84"/>
                    </a:lnTo>
                    <a:lnTo>
                      <a:pt x="36" y="79"/>
                    </a:lnTo>
                    <a:lnTo>
                      <a:pt x="18" y="71"/>
                    </a:lnTo>
                    <a:lnTo>
                      <a:pt x="16" y="64"/>
                    </a:lnTo>
                    <a:lnTo>
                      <a:pt x="18" y="51"/>
                    </a:lnTo>
                    <a:lnTo>
                      <a:pt x="30" y="36"/>
                    </a:lnTo>
                    <a:lnTo>
                      <a:pt x="43" y="27"/>
                    </a:lnTo>
                    <a:lnTo>
                      <a:pt x="67" y="20"/>
                    </a:lnTo>
                    <a:lnTo>
                      <a:pt x="85" y="17"/>
                    </a:lnTo>
                    <a:lnTo>
                      <a:pt x="85" y="9"/>
                    </a:lnTo>
                    <a:lnTo>
                      <a:pt x="85"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396" name="Freeform 200"/>
              <p:cNvSpPr>
                <a:spLocks/>
              </p:cNvSpPr>
              <p:nvPr/>
            </p:nvSpPr>
            <p:spPr bwMode="auto">
              <a:xfrm>
                <a:off x="1527" y="1886"/>
                <a:ext cx="79" cy="149"/>
              </a:xfrm>
              <a:custGeom>
                <a:avLst/>
                <a:gdLst>
                  <a:gd name="T0" fmla="*/ 69 w 79"/>
                  <a:gd name="T1" fmla="*/ 47 h 149"/>
                  <a:gd name="T2" fmla="*/ 60 w 79"/>
                  <a:gd name="T3" fmla="*/ 18 h 149"/>
                  <a:gd name="T4" fmla="*/ 52 w 79"/>
                  <a:gd name="T5" fmla="*/ 5 h 149"/>
                  <a:gd name="T6" fmla="*/ 32 w 79"/>
                  <a:gd name="T7" fmla="*/ 0 h 149"/>
                  <a:gd name="T8" fmla="*/ 13 w 79"/>
                  <a:gd name="T9" fmla="*/ 2 h 149"/>
                  <a:gd name="T10" fmla="*/ 4 w 79"/>
                  <a:gd name="T11" fmla="*/ 16 h 149"/>
                  <a:gd name="T12" fmla="*/ 7 w 79"/>
                  <a:gd name="T13" fmla="*/ 35 h 149"/>
                  <a:gd name="T14" fmla="*/ 10 w 79"/>
                  <a:gd name="T15" fmla="*/ 63 h 149"/>
                  <a:gd name="T16" fmla="*/ 10 w 79"/>
                  <a:gd name="T17" fmla="*/ 90 h 149"/>
                  <a:gd name="T18" fmla="*/ 4 w 79"/>
                  <a:gd name="T19" fmla="*/ 112 h 149"/>
                  <a:gd name="T20" fmla="*/ 0 w 79"/>
                  <a:gd name="T21" fmla="*/ 126 h 149"/>
                  <a:gd name="T22" fmla="*/ 3 w 79"/>
                  <a:gd name="T23" fmla="*/ 136 h 149"/>
                  <a:gd name="T24" fmla="*/ 13 w 79"/>
                  <a:gd name="T25" fmla="*/ 142 h 149"/>
                  <a:gd name="T26" fmla="*/ 23 w 79"/>
                  <a:gd name="T27" fmla="*/ 147 h 149"/>
                  <a:gd name="T28" fmla="*/ 35 w 79"/>
                  <a:gd name="T29" fmla="*/ 149 h 149"/>
                  <a:gd name="T30" fmla="*/ 50 w 79"/>
                  <a:gd name="T31" fmla="*/ 149 h 149"/>
                  <a:gd name="T32" fmla="*/ 67 w 79"/>
                  <a:gd name="T33" fmla="*/ 138 h 149"/>
                  <a:gd name="T34" fmla="*/ 79 w 79"/>
                  <a:gd name="T35" fmla="*/ 115 h 149"/>
                  <a:gd name="T36" fmla="*/ 78 w 79"/>
                  <a:gd name="T37" fmla="*/ 93 h 149"/>
                  <a:gd name="T38" fmla="*/ 70 w 79"/>
                  <a:gd name="T39" fmla="*/ 68 h 149"/>
                  <a:gd name="T40" fmla="*/ 69 w 79"/>
                  <a:gd name="T41" fmla="*/ 47 h 14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9"/>
                  <a:gd name="T64" fmla="*/ 0 h 149"/>
                  <a:gd name="T65" fmla="*/ 79 w 79"/>
                  <a:gd name="T66" fmla="*/ 149 h 14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9" h="149">
                    <a:moveTo>
                      <a:pt x="69" y="47"/>
                    </a:moveTo>
                    <a:lnTo>
                      <a:pt x="60" y="18"/>
                    </a:lnTo>
                    <a:lnTo>
                      <a:pt x="52" y="5"/>
                    </a:lnTo>
                    <a:lnTo>
                      <a:pt x="32" y="0"/>
                    </a:lnTo>
                    <a:lnTo>
                      <a:pt x="13" y="2"/>
                    </a:lnTo>
                    <a:lnTo>
                      <a:pt x="4" y="16"/>
                    </a:lnTo>
                    <a:lnTo>
                      <a:pt x="7" y="35"/>
                    </a:lnTo>
                    <a:lnTo>
                      <a:pt x="10" y="63"/>
                    </a:lnTo>
                    <a:lnTo>
                      <a:pt x="10" y="90"/>
                    </a:lnTo>
                    <a:lnTo>
                      <a:pt x="4" y="112"/>
                    </a:lnTo>
                    <a:lnTo>
                      <a:pt x="0" y="126"/>
                    </a:lnTo>
                    <a:lnTo>
                      <a:pt x="3" y="136"/>
                    </a:lnTo>
                    <a:lnTo>
                      <a:pt x="13" y="142"/>
                    </a:lnTo>
                    <a:lnTo>
                      <a:pt x="23" y="147"/>
                    </a:lnTo>
                    <a:lnTo>
                      <a:pt x="35" y="149"/>
                    </a:lnTo>
                    <a:lnTo>
                      <a:pt x="50" y="149"/>
                    </a:lnTo>
                    <a:lnTo>
                      <a:pt x="67" y="138"/>
                    </a:lnTo>
                    <a:lnTo>
                      <a:pt x="79" y="115"/>
                    </a:lnTo>
                    <a:lnTo>
                      <a:pt x="78" y="93"/>
                    </a:lnTo>
                    <a:lnTo>
                      <a:pt x="70" y="68"/>
                    </a:lnTo>
                    <a:lnTo>
                      <a:pt x="69" y="4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397" name="Freeform 201"/>
              <p:cNvSpPr>
                <a:spLocks/>
              </p:cNvSpPr>
              <p:nvPr/>
            </p:nvSpPr>
            <p:spPr bwMode="auto">
              <a:xfrm>
                <a:off x="1505" y="2007"/>
                <a:ext cx="60" cy="216"/>
              </a:xfrm>
              <a:custGeom>
                <a:avLst/>
                <a:gdLst>
                  <a:gd name="T0" fmla="*/ 56 w 60"/>
                  <a:gd name="T1" fmla="*/ 3 h 216"/>
                  <a:gd name="T2" fmla="*/ 41 w 60"/>
                  <a:gd name="T3" fmla="*/ 0 h 216"/>
                  <a:gd name="T4" fmla="*/ 32 w 60"/>
                  <a:gd name="T5" fmla="*/ 3 h 216"/>
                  <a:gd name="T6" fmla="*/ 29 w 60"/>
                  <a:gd name="T7" fmla="*/ 15 h 216"/>
                  <a:gd name="T8" fmla="*/ 32 w 60"/>
                  <a:gd name="T9" fmla="*/ 76 h 216"/>
                  <a:gd name="T10" fmla="*/ 32 w 60"/>
                  <a:gd name="T11" fmla="*/ 91 h 216"/>
                  <a:gd name="T12" fmla="*/ 26 w 60"/>
                  <a:gd name="T13" fmla="*/ 118 h 216"/>
                  <a:gd name="T14" fmla="*/ 25 w 60"/>
                  <a:gd name="T15" fmla="*/ 150 h 216"/>
                  <a:gd name="T16" fmla="*/ 29 w 60"/>
                  <a:gd name="T17" fmla="*/ 165 h 216"/>
                  <a:gd name="T18" fmla="*/ 25 w 60"/>
                  <a:gd name="T19" fmla="*/ 175 h 216"/>
                  <a:gd name="T20" fmla="*/ 6 w 60"/>
                  <a:gd name="T21" fmla="*/ 187 h 216"/>
                  <a:gd name="T22" fmla="*/ 0 w 60"/>
                  <a:gd name="T23" fmla="*/ 205 h 216"/>
                  <a:gd name="T24" fmla="*/ 0 w 60"/>
                  <a:gd name="T25" fmla="*/ 211 h 216"/>
                  <a:gd name="T26" fmla="*/ 15 w 60"/>
                  <a:gd name="T27" fmla="*/ 216 h 216"/>
                  <a:gd name="T28" fmla="*/ 19 w 60"/>
                  <a:gd name="T29" fmla="*/ 213 h 216"/>
                  <a:gd name="T30" fmla="*/ 20 w 60"/>
                  <a:gd name="T31" fmla="*/ 203 h 216"/>
                  <a:gd name="T32" fmla="*/ 25 w 60"/>
                  <a:gd name="T33" fmla="*/ 188 h 216"/>
                  <a:gd name="T34" fmla="*/ 31 w 60"/>
                  <a:gd name="T35" fmla="*/ 182 h 216"/>
                  <a:gd name="T36" fmla="*/ 39 w 60"/>
                  <a:gd name="T37" fmla="*/ 177 h 216"/>
                  <a:gd name="T38" fmla="*/ 45 w 60"/>
                  <a:gd name="T39" fmla="*/ 172 h 216"/>
                  <a:gd name="T40" fmla="*/ 47 w 60"/>
                  <a:gd name="T41" fmla="*/ 167 h 216"/>
                  <a:gd name="T42" fmla="*/ 42 w 60"/>
                  <a:gd name="T43" fmla="*/ 162 h 216"/>
                  <a:gd name="T44" fmla="*/ 39 w 60"/>
                  <a:gd name="T45" fmla="*/ 158 h 216"/>
                  <a:gd name="T46" fmla="*/ 35 w 60"/>
                  <a:gd name="T47" fmla="*/ 146 h 216"/>
                  <a:gd name="T48" fmla="*/ 39 w 60"/>
                  <a:gd name="T49" fmla="*/ 117 h 216"/>
                  <a:gd name="T50" fmla="*/ 47 w 60"/>
                  <a:gd name="T51" fmla="*/ 83 h 216"/>
                  <a:gd name="T52" fmla="*/ 56 w 60"/>
                  <a:gd name="T53" fmla="*/ 58 h 216"/>
                  <a:gd name="T54" fmla="*/ 60 w 60"/>
                  <a:gd name="T55" fmla="*/ 26 h 216"/>
                  <a:gd name="T56" fmla="*/ 56 w 60"/>
                  <a:gd name="T57" fmla="*/ 3 h 21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0"/>
                  <a:gd name="T88" fmla="*/ 0 h 216"/>
                  <a:gd name="T89" fmla="*/ 60 w 60"/>
                  <a:gd name="T90" fmla="*/ 216 h 21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0" h="216">
                    <a:moveTo>
                      <a:pt x="56" y="3"/>
                    </a:moveTo>
                    <a:lnTo>
                      <a:pt x="41" y="0"/>
                    </a:lnTo>
                    <a:lnTo>
                      <a:pt x="32" y="3"/>
                    </a:lnTo>
                    <a:lnTo>
                      <a:pt x="29" y="15"/>
                    </a:lnTo>
                    <a:lnTo>
                      <a:pt x="32" y="76"/>
                    </a:lnTo>
                    <a:lnTo>
                      <a:pt x="32" y="91"/>
                    </a:lnTo>
                    <a:lnTo>
                      <a:pt x="26" y="118"/>
                    </a:lnTo>
                    <a:lnTo>
                      <a:pt x="25" y="150"/>
                    </a:lnTo>
                    <a:lnTo>
                      <a:pt x="29" y="165"/>
                    </a:lnTo>
                    <a:lnTo>
                      <a:pt x="25" y="175"/>
                    </a:lnTo>
                    <a:lnTo>
                      <a:pt x="6" y="187"/>
                    </a:lnTo>
                    <a:lnTo>
                      <a:pt x="0" y="205"/>
                    </a:lnTo>
                    <a:lnTo>
                      <a:pt x="0" y="211"/>
                    </a:lnTo>
                    <a:lnTo>
                      <a:pt x="15" y="216"/>
                    </a:lnTo>
                    <a:lnTo>
                      <a:pt x="19" y="213"/>
                    </a:lnTo>
                    <a:lnTo>
                      <a:pt x="20" y="203"/>
                    </a:lnTo>
                    <a:lnTo>
                      <a:pt x="25" y="188"/>
                    </a:lnTo>
                    <a:lnTo>
                      <a:pt x="31" y="182"/>
                    </a:lnTo>
                    <a:lnTo>
                      <a:pt x="39" y="177"/>
                    </a:lnTo>
                    <a:lnTo>
                      <a:pt x="45" y="172"/>
                    </a:lnTo>
                    <a:lnTo>
                      <a:pt x="47" y="167"/>
                    </a:lnTo>
                    <a:lnTo>
                      <a:pt x="42" y="162"/>
                    </a:lnTo>
                    <a:lnTo>
                      <a:pt x="39" y="158"/>
                    </a:lnTo>
                    <a:lnTo>
                      <a:pt x="35" y="146"/>
                    </a:lnTo>
                    <a:lnTo>
                      <a:pt x="39" y="117"/>
                    </a:lnTo>
                    <a:lnTo>
                      <a:pt x="47" y="83"/>
                    </a:lnTo>
                    <a:lnTo>
                      <a:pt x="56" y="58"/>
                    </a:lnTo>
                    <a:lnTo>
                      <a:pt x="60" y="26"/>
                    </a:lnTo>
                    <a:lnTo>
                      <a:pt x="56"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398" name="Freeform 202"/>
              <p:cNvSpPr>
                <a:spLocks/>
              </p:cNvSpPr>
              <p:nvPr/>
            </p:nvSpPr>
            <p:spPr bwMode="auto">
              <a:xfrm>
                <a:off x="1569" y="2007"/>
                <a:ext cx="100" cy="182"/>
              </a:xfrm>
              <a:custGeom>
                <a:avLst/>
                <a:gdLst>
                  <a:gd name="T0" fmla="*/ 33 w 100"/>
                  <a:gd name="T1" fmla="*/ 26 h 182"/>
                  <a:gd name="T2" fmla="*/ 30 w 100"/>
                  <a:gd name="T3" fmla="*/ 8 h 182"/>
                  <a:gd name="T4" fmla="*/ 18 w 100"/>
                  <a:gd name="T5" fmla="*/ 0 h 182"/>
                  <a:gd name="T6" fmla="*/ 1 w 100"/>
                  <a:gd name="T7" fmla="*/ 1 h 182"/>
                  <a:gd name="T8" fmla="*/ 0 w 100"/>
                  <a:gd name="T9" fmla="*/ 8 h 182"/>
                  <a:gd name="T10" fmla="*/ 1 w 100"/>
                  <a:gd name="T11" fmla="*/ 25 h 182"/>
                  <a:gd name="T12" fmla="*/ 10 w 100"/>
                  <a:gd name="T13" fmla="*/ 52 h 182"/>
                  <a:gd name="T14" fmla="*/ 17 w 100"/>
                  <a:gd name="T15" fmla="*/ 71 h 182"/>
                  <a:gd name="T16" fmla="*/ 25 w 100"/>
                  <a:gd name="T17" fmla="*/ 97 h 182"/>
                  <a:gd name="T18" fmla="*/ 27 w 100"/>
                  <a:gd name="T19" fmla="*/ 118 h 182"/>
                  <a:gd name="T20" fmla="*/ 27 w 100"/>
                  <a:gd name="T21" fmla="*/ 137 h 182"/>
                  <a:gd name="T22" fmla="*/ 23 w 100"/>
                  <a:gd name="T23" fmla="*/ 150 h 182"/>
                  <a:gd name="T24" fmla="*/ 20 w 100"/>
                  <a:gd name="T25" fmla="*/ 156 h 182"/>
                  <a:gd name="T26" fmla="*/ 20 w 100"/>
                  <a:gd name="T27" fmla="*/ 160 h 182"/>
                  <a:gd name="T28" fmla="*/ 25 w 100"/>
                  <a:gd name="T29" fmla="*/ 166 h 182"/>
                  <a:gd name="T30" fmla="*/ 35 w 100"/>
                  <a:gd name="T31" fmla="*/ 168 h 182"/>
                  <a:gd name="T32" fmla="*/ 48 w 100"/>
                  <a:gd name="T33" fmla="*/ 168 h 182"/>
                  <a:gd name="T34" fmla="*/ 73 w 100"/>
                  <a:gd name="T35" fmla="*/ 175 h 182"/>
                  <a:gd name="T36" fmla="*/ 83 w 100"/>
                  <a:gd name="T37" fmla="*/ 182 h 182"/>
                  <a:gd name="T38" fmla="*/ 93 w 100"/>
                  <a:gd name="T39" fmla="*/ 177 h 182"/>
                  <a:gd name="T40" fmla="*/ 100 w 100"/>
                  <a:gd name="T41" fmla="*/ 166 h 182"/>
                  <a:gd name="T42" fmla="*/ 93 w 100"/>
                  <a:gd name="T43" fmla="*/ 162 h 182"/>
                  <a:gd name="T44" fmla="*/ 72 w 100"/>
                  <a:gd name="T45" fmla="*/ 160 h 182"/>
                  <a:gd name="T46" fmla="*/ 47 w 100"/>
                  <a:gd name="T47" fmla="*/ 160 h 182"/>
                  <a:gd name="T48" fmla="*/ 36 w 100"/>
                  <a:gd name="T49" fmla="*/ 158 h 182"/>
                  <a:gd name="T50" fmla="*/ 35 w 100"/>
                  <a:gd name="T51" fmla="*/ 151 h 182"/>
                  <a:gd name="T52" fmla="*/ 36 w 100"/>
                  <a:gd name="T53" fmla="*/ 138 h 182"/>
                  <a:gd name="T54" fmla="*/ 37 w 100"/>
                  <a:gd name="T55" fmla="*/ 118 h 182"/>
                  <a:gd name="T56" fmla="*/ 36 w 100"/>
                  <a:gd name="T57" fmla="*/ 95 h 182"/>
                  <a:gd name="T58" fmla="*/ 31 w 100"/>
                  <a:gd name="T59" fmla="*/ 62 h 182"/>
                  <a:gd name="T60" fmla="*/ 33 w 100"/>
                  <a:gd name="T61" fmla="*/ 35 h 182"/>
                  <a:gd name="T62" fmla="*/ 33 w 100"/>
                  <a:gd name="T63" fmla="*/ 26 h 18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0"/>
                  <a:gd name="T97" fmla="*/ 0 h 182"/>
                  <a:gd name="T98" fmla="*/ 100 w 100"/>
                  <a:gd name="T99" fmla="*/ 182 h 18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0" h="182">
                    <a:moveTo>
                      <a:pt x="33" y="26"/>
                    </a:moveTo>
                    <a:lnTo>
                      <a:pt x="30" y="8"/>
                    </a:lnTo>
                    <a:lnTo>
                      <a:pt x="18" y="0"/>
                    </a:lnTo>
                    <a:lnTo>
                      <a:pt x="1" y="1"/>
                    </a:lnTo>
                    <a:lnTo>
                      <a:pt x="0" y="8"/>
                    </a:lnTo>
                    <a:lnTo>
                      <a:pt x="1" y="25"/>
                    </a:lnTo>
                    <a:lnTo>
                      <a:pt x="10" y="52"/>
                    </a:lnTo>
                    <a:lnTo>
                      <a:pt x="17" y="71"/>
                    </a:lnTo>
                    <a:lnTo>
                      <a:pt x="25" y="97"/>
                    </a:lnTo>
                    <a:lnTo>
                      <a:pt x="27" y="118"/>
                    </a:lnTo>
                    <a:lnTo>
                      <a:pt x="27" y="137"/>
                    </a:lnTo>
                    <a:lnTo>
                      <a:pt x="23" y="150"/>
                    </a:lnTo>
                    <a:lnTo>
                      <a:pt x="20" y="156"/>
                    </a:lnTo>
                    <a:lnTo>
                      <a:pt x="20" y="160"/>
                    </a:lnTo>
                    <a:lnTo>
                      <a:pt x="25" y="166"/>
                    </a:lnTo>
                    <a:lnTo>
                      <a:pt x="35" y="168"/>
                    </a:lnTo>
                    <a:lnTo>
                      <a:pt x="48" y="168"/>
                    </a:lnTo>
                    <a:lnTo>
                      <a:pt x="73" y="175"/>
                    </a:lnTo>
                    <a:lnTo>
                      <a:pt x="83" y="182"/>
                    </a:lnTo>
                    <a:lnTo>
                      <a:pt x="93" y="177"/>
                    </a:lnTo>
                    <a:lnTo>
                      <a:pt x="100" y="166"/>
                    </a:lnTo>
                    <a:lnTo>
                      <a:pt x="93" y="162"/>
                    </a:lnTo>
                    <a:lnTo>
                      <a:pt x="72" y="160"/>
                    </a:lnTo>
                    <a:lnTo>
                      <a:pt x="47" y="160"/>
                    </a:lnTo>
                    <a:lnTo>
                      <a:pt x="36" y="158"/>
                    </a:lnTo>
                    <a:lnTo>
                      <a:pt x="35" y="151"/>
                    </a:lnTo>
                    <a:lnTo>
                      <a:pt x="36" y="138"/>
                    </a:lnTo>
                    <a:lnTo>
                      <a:pt x="37" y="118"/>
                    </a:lnTo>
                    <a:lnTo>
                      <a:pt x="36" y="95"/>
                    </a:lnTo>
                    <a:lnTo>
                      <a:pt x="31" y="62"/>
                    </a:lnTo>
                    <a:lnTo>
                      <a:pt x="33" y="35"/>
                    </a:lnTo>
                    <a:lnTo>
                      <a:pt x="33" y="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grpSp>
      </p:grpSp>
      <p:grpSp>
        <p:nvGrpSpPr>
          <p:cNvPr id="404" name="Group 189"/>
          <p:cNvGrpSpPr>
            <a:grpSpLocks/>
          </p:cNvGrpSpPr>
          <p:nvPr/>
        </p:nvGrpSpPr>
        <p:grpSpPr bwMode="auto">
          <a:xfrm>
            <a:off x="1789211" y="1737949"/>
            <a:ext cx="230071" cy="321341"/>
            <a:chOff x="1459" y="1674"/>
            <a:chExt cx="210" cy="549"/>
          </a:xfrm>
        </p:grpSpPr>
        <p:grpSp>
          <p:nvGrpSpPr>
            <p:cNvPr id="405" name="Group 190"/>
            <p:cNvGrpSpPr>
              <a:grpSpLocks/>
            </p:cNvGrpSpPr>
            <p:nvPr/>
          </p:nvGrpSpPr>
          <p:grpSpPr bwMode="auto">
            <a:xfrm>
              <a:off x="1489" y="1674"/>
              <a:ext cx="115" cy="95"/>
              <a:chOff x="1489" y="1674"/>
              <a:chExt cx="115" cy="95"/>
            </a:xfrm>
          </p:grpSpPr>
          <p:sp>
            <p:nvSpPr>
              <p:cNvPr id="413" name="Freeform 191"/>
              <p:cNvSpPr>
                <a:spLocks/>
              </p:cNvSpPr>
              <p:nvPr/>
            </p:nvSpPr>
            <p:spPr bwMode="auto">
              <a:xfrm>
                <a:off x="1530" y="1712"/>
                <a:ext cx="37" cy="57"/>
              </a:xfrm>
              <a:custGeom>
                <a:avLst/>
                <a:gdLst>
                  <a:gd name="T0" fmla="*/ 12 w 37"/>
                  <a:gd name="T1" fmla="*/ 52 h 57"/>
                  <a:gd name="T2" fmla="*/ 12 w 37"/>
                  <a:gd name="T3" fmla="*/ 44 h 57"/>
                  <a:gd name="T4" fmla="*/ 10 w 37"/>
                  <a:gd name="T5" fmla="*/ 35 h 57"/>
                  <a:gd name="T6" fmla="*/ 6 w 37"/>
                  <a:gd name="T7" fmla="*/ 29 h 57"/>
                  <a:gd name="T8" fmla="*/ 0 w 37"/>
                  <a:gd name="T9" fmla="*/ 20 h 57"/>
                  <a:gd name="T10" fmla="*/ 0 w 37"/>
                  <a:gd name="T11" fmla="*/ 14 h 57"/>
                  <a:gd name="T12" fmla="*/ 5 w 37"/>
                  <a:gd name="T13" fmla="*/ 6 h 57"/>
                  <a:gd name="T14" fmla="*/ 11 w 37"/>
                  <a:gd name="T15" fmla="*/ 1 h 57"/>
                  <a:gd name="T16" fmla="*/ 19 w 37"/>
                  <a:gd name="T17" fmla="*/ 0 h 57"/>
                  <a:gd name="T18" fmla="*/ 25 w 37"/>
                  <a:gd name="T19" fmla="*/ 1 h 57"/>
                  <a:gd name="T20" fmla="*/ 29 w 37"/>
                  <a:gd name="T21" fmla="*/ 2 h 57"/>
                  <a:gd name="T22" fmla="*/ 35 w 37"/>
                  <a:gd name="T23" fmla="*/ 7 h 57"/>
                  <a:gd name="T24" fmla="*/ 37 w 37"/>
                  <a:gd name="T25" fmla="*/ 14 h 57"/>
                  <a:gd name="T26" fmla="*/ 37 w 37"/>
                  <a:gd name="T27" fmla="*/ 20 h 57"/>
                  <a:gd name="T28" fmla="*/ 32 w 37"/>
                  <a:gd name="T29" fmla="*/ 27 h 57"/>
                  <a:gd name="T30" fmla="*/ 26 w 37"/>
                  <a:gd name="T31" fmla="*/ 35 h 57"/>
                  <a:gd name="T32" fmla="*/ 25 w 37"/>
                  <a:gd name="T33" fmla="*/ 44 h 57"/>
                  <a:gd name="T34" fmla="*/ 25 w 37"/>
                  <a:gd name="T35" fmla="*/ 47 h 57"/>
                  <a:gd name="T36" fmla="*/ 22 w 37"/>
                  <a:gd name="T37" fmla="*/ 54 h 57"/>
                  <a:gd name="T38" fmla="*/ 19 w 37"/>
                  <a:gd name="T39" fmla="*/ 57 h 57"/>
                  <a:gd name="T40" fmla="*/ 12 w 37"/>
                  <a:gd name="T41" fmla="*/ 52 h 5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7"/>
                  <a:gd name="T64" fmla="*/ 0 h 57"/>
                  <a:gd name="T65" fmla="*/ 37 w 37"/>
                  <a:gd name="T66" fmla="*/ 57 h 5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7" h="57">
                    <a:moveTo>
                      <a:pt x="12" y="52"/>
                    </a:moveTo>
                    <a:lnTo>
                      <a:pt x="12" y="44"/>
                    </a:lnTo>
                    <a:lnTo>
                      <a:pt x="10" y="35"/>
                    </a:lnTo>
                    <a:lnTo>
                      <a:pt x="6" y="29"/>
                    </a:lnTo>
                    <a:lnTo>
                      <a:pt x="0" y="20"/>
                    </a:lnTo>
                    <a:lnTo>
                      <a:pt x="0" y="14"/>
                    </a:lnTo>
                    <a:lnTo>
                      <a:pt x="5" y="6"/>
                    </a:lnTo>
                    <a:lnTo>
                      <a:pt x="11" y="1"/>
                    </a:lnTo>
                    <a:lnTo>
                      <a:pt x="19" y="0"/>
                    </a:lnTo>
                    <a:lnTo>
                      <a:pt x="25" y="1"/>
                    </a:lnTo>
                    <a:lnTo>
                      <a:pt x="29" y="2"/>
                    </a:lnTo>
                    <a:lnTo>
                      <a:pt x="35" y="7"/>
                    </a:lnTo>
                    <a:lnTo>
                      <a:pt x="37" y="14"/>
                    </a:lnTo>
                    <a:lnTo>
                      <a:pt x="37" y="20"/>
                    </a:lnTo>
                    <a:lnTo>
                      <a:pt x="32" y="27"/>
                    </a:lnTo>
                    <a:lnTo>
                      <a:pt x="26" y="35"/>
                    </a:lnTo>
                    <a:lnTo>
                      <a:pt x="25" y="44"/>
                    </a:lnTo>
                    <a:lnTo>
                      <a:pt x="25" y="47"/>
                    </a:lnTo>
                    <a:lnTo>
                      <a:pt x="22" y="54"/>
                    </a:lnTo>
                    <a:lnTo>
                      <a:pt x="19" y="57"/>
                    </a:lnTo>
                    <a:lnTo>
                      <a:pt x="12" y="52"/>
                    </a:lnTo>
                    <a:close/>
                  </a:path>
                </a:pathLst>
              </a:custGeom>
              <a:solidFill>
                <a:srgbClr val="FFFF00"/>
              </a:solidFill>
              <a:ln w="4763">
                <a:solidFill>
                  <a:srgbClr val="000000"/>
                </a:solidFill>
                <a:round/>
                <a:headEnd/>
                <a:tailEnd/>
              </a:ln>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14" name="Freeform 192"/>
              <p:cNvSpPr>
                <a:spLocks/>
              </p:cNvSpPr>
              <p:nvPr/>
            </p:nvSpPr>
            <p:spPr bwMode="auto">
              <a:xfrm>
                <a:off x="1489" y="1708"/>
                <a:ext cx="28" cy="11"/>
              </a:xfrm>
              <a:custGeom>
                <a:avLst/>
                <a:gdLst>
                  <a:gd name="T0" fmla="*/ 28 w 28"/>
                  <a:gd name="T1" fmla="*/ 11 h 11"/>
                  <a:gd name="T2" fmla="*/ 3 w 28"/>
                  <a:gd name="T3" fmla="*/ 8 h 11"/>
                  <a:gd name="T4" fmla="*/ 0 w 28"/>
                  <a:gd name="T5" fmla="*/ 4 h 11"/>
                  <a:gd name="T6" fmla="*/ 2 w 28"/>
                  <a:gd name="T7" fmla="*/ 0 h 11"/>
                  <a:gd name="T8" fmla="*/ 7 w 28"/>
                  <a:gd name="T9" fmla="*/ 0 h 11"/>
                  <a:gd name="T10" fmla="*/ 28 w 28"/>
                  <a:gd name="T11" fmla="*/ 11 h 11"/>
                  <a:gd name="T12" fmla="*/ 0 60000 65536"/>
                  <a:gd name="T13" fmla="*/ 0 60000 65536"/>
                  <a:gd name="T14" fmla="*/ 0 60000 65536"/>
                  <a:gd name="T15" fmla="*/ 0 60000 65536"/>
                  <a:gd name="T16" fmla="*/ 0 60000 65536"/>
                  <a:gd name="T17" fmla="*/ 0 60000 65536"/>
                  <a:gd name="T18" fmla="*/ 0 w 28"/>
                  <a:gd name="T19" fmla="*/ 0 h 11"/>
                  <a:gd name="T20" fmla="*/ 28 w 28"/>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28" h="11">
                    <a:moveTo>
                      <a:pt x="28" y="11"/>
                    </a:moveTo>
                    <a:lnTo>
                      <a:pt x="3" y="8"/>
                    </a:lnTo>
                    <a:lnTo>
                      <a:pt x="0" y="4"/>
                    </a:lnTo>
                    <a:lnTo>
                      <a:pt x="2" y="0"/>
                    </a:lnTo>
                    <a:lnTo>
                      <a:pt x="7" y="0"/>
                    </a:lnTo>
                    <a:lnTo>
                      <a:pt x="28"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15" name="Freeform 193"/>
              <p:cNvSpPr>
                <a:spLocks/>
              </p:cNvSpPr>
              <p:nvPr/>
            </p:nvSpPr>
            <p:spPr bwMode="auto">
              <a:xfrm>
                <a:off x="1517" y="1678"/>
                <a:ext cx="13" cy="19"/>
              </a:xfrm>
              <a:custGeom>
                <a:avLst/>
                <a:gdLst>
                  <a:gd name="T0" fmla="*/ 13 w 13"/>
                  <a:gd name="T1" fmla="*/ 19 h 19"/>
                  <a:gd name="T2" fmla="*/ 0 w 13"/>
                  <a:gd name="T3" fmla="*/ 6 h 19"/>
                  <a:gd name="T4" fmla="*/ 2 w 13"/>
                  <a:gd name="T5" fmla="*/ 3 h 19"/>
                  <a:gd name="T6" fmla="*/ 7 w 13"/>
                  <a:gd name="T7" fmla="*/ 0 h 19"/>
                  <a:gd name="T8" fmla="*/ 10 w 13"/>
                  <a:gd name="T9" fmla="*/ 4 h 19"/>
                  <a:gd name="T10" fmla="*/ 13 w 13"/>
                  <a:gd name="T11" fmla="*/ 19 h 19"/>
                  <a:gd name="T12" fmla="*/ 0 60000 65536"/>
                  <a:gd name="T13" fmla="*/ 0 60000 65536"/>
                  <a:gd name="T14" fmla="*/ 0 60000 65536"/>
                  <a:gd name="T15" fmla="*/ 0 60000 65536"/>
                  <a:gd name="T16" fmla="*/ 0 60000 65536"/>
                  <a:gd name="T17" fmla="*/ 0 60000 65536"/>
                  <a:gd name="T18" fmla="*/ 0 w 13"/>
                  <a:gd name="T19" fmla="*/ 0 h 19"/>
                  <a:gd name="T20" fmla="*/ 13 w 13"/>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13" h="19">
                    <a:moveTo>
                      <a:pt x="13" y="19"/>
                    </a:moveTo>
                    <a:lnTo>
                      <a:pt x="0" y="6"/>
                    </a:lnTo>
                    <a:lnTo>
                      <a:pt x="2" y="3"/>
                    </a:lnTo>
                    <a:lnTo>
                      <a:pt x="7" y="0"/>
                    </a:lnTo>
                    <a:lnTo>
                      <a:pt x="10" y="4"/>
                    </a:lnTo>
                    <a:lnTo>
                      <a:pt x="13" y="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16" name="Freeform 194"/>
              <p:cNvSpPr>
                <a:spLocks/>
              </p:cNvSpPr>
              <p:nvPr/>
            </p:nvSpPr>
            <p:spPr bwMode="auto">
              <a:xfrm>
                <a:off x="1557" y="1674"/>
                <a:ext cx="10" cy="22"/>
              </a:xfrm>
              <a:custGeom>
                <a:avLst/>
                <a:gdLst>
                  <a:gd name="T0" fmla="*/ 2 w 10"/>
                  <a:gd name="T1" fmla="*/ 22 h 22"/>
                  <a:gd name="T2" fmla="*/ 0 w 10"/>
                  <a:gd name="T3" fmla="*/ 5 h 22"/>
                  <a:gd name="T4" fmla="*/ 5 w 10"/>
                  <a:gd name="T5" fmla="*/ 0 h 22"/>
                  <a:gd name="T6" fmla="*/ 10 w 10"/>
                  <a:gd name="T7" fmla="*/ 2 h 22"/>
                  <a:gd name="T8" fmla="*/ 9 w 10"/>
                  <a:gd name="T9" fmla="*/ 7 h 22"/>
                  <a:gd name="T10" fmla="*/ 2 w 10"/>
                  <a:gd name="T11" fmla="*/ 22 h 22"/>
                  <a:gd name="T12" fmla="*/ 0 60000 65536"/>
                  <a:gd name="T13" fmla="*/ 0 60000 65536"/>
                  <a:gd name="T14" fmla="*/ 0 60000 65536"/>
                  <a:gd name="T15" fmla="*/ 0 60000 65536"/>
                  <a:gd name="T16" fmla="*/ 0 60000 65536"/>
                  <a:gd name="T17" fmla="*/ 0 60000 65536"/>
                  <a:gd name="T18" fmla="*/ 0 w 10"/>
                  <a:gd name="T19" fmla="*/ 0 h 22"/>
                  <a:gd name="T20" fmla="*/ 10 w 10"/>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10" h="22">
                    <a:moveTo>
                      <a:pt x="2" y="22"/>
                    </a:moveTo>
                    <a:lnTo>
                      <a:pt x="0" y="5"/>
                    </a:lnTo>
                    <a:lnTo>
                      <a:pt x="5" y="0"/>
                    </a:lnTo>
                    <a:lnTo>
                      <a:pt x="10" y="2"/>
                    </a:lnTo>
                    <a:lnTo>
                      <a:pt x="9" y="7"/>
                    </a:lnTo>
                    <a:lnTo>
                      <a:pt x="2"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17" name="Freeform 195"/>
              <p:cNvSpPr>
                <a:spLocks/>
              </p:cNvSpPr>
              <p:nvPr/>
            </p:nvSpPr>
            <p:spPr bwMode="auto">
              <a:xfrm>
                <a:off x="1577" y="1691"/>
                <a:ext cx="27" cy="13"/>
              </a:xfrm>
              <a:custGeom>
                <a:avLst/>
                <a:gdLst>
                  <a:gd name="T0" fmla="*/ 0 w 27"/>
                  <a:gd name="T1" fmla="*/ 13 h 13"/>
                  <a:gd name="T2" fmla="*/ 19 w 27"/>
                  <a:gd name="T3" fmla="*/ 0 h 13"/>
                  <a:gd name="T4" fmla="*/ 27 w 27"/>
                  <a:gd name="T5" fmla="*/ 3 h 13"/>
                  <a:gd name="T6" fmla="*/ 27 w 27"/>
                  <a:gd name="T7" fmla="*/ 7 h 13"/>
                  <a:gd name="T8" fmla="*/ 22 w 27"/>
                  <a:gd name="T9" fmla="*/ 10 h 13"/>
                  <a:gd name="T10" fmla="*/ 0 w 27"/>
                  <a:gd name="T11" fmla="*/ 13 h 13"/>
                  <a:gd name="T12" fmla="*/ 0 60000 65536"/>
                  <a:gd name="T13" fmla="*/ 0 60000 65536"/>
                  <a:gd name="T14" fmla="*/ 0 60000 65536"/>
                  <a:gd name="T15" fmla="*/ 0 60000 65536"/>
                  <a:gd name="T16" fmla="*/ 0 60000 65536"/>
                  <a:gd name="T17" fmla="*/ 0 60000 65536"/>
                  <a:gd name="T18" fmla="*/ 0 w 27"/>
                  <a:gd name="T19" fmla="*/ 0 h 13"/>
                  <a:gd name="T20" fmla="*/ 27 w 27"/>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27" h="13">
                    <a:moveTo>
                      <a:pt x="0" y="13"/>
                    </a:moveTo>
                    <a:lnTo>
                      <a:pt x="19" y="0"/>
                    </a:lnTo>
                    <a:lnTo>
                      <a:pt x="27" y="3"/>
                    </a:lnTo>
                    <a:lnTo>
                      <a:pt x="27" y="7"/>
                    </a:lnTo>
                    <a:lnTo>
                      <a:pt x="22" y="10"/>
                    </a:lnTo>
                    <a:lnTo>
                      <a:pt x="0"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grpSp>
        <p:grpSp>
          <p:nvGrpSpPr>
            <p:cNvPr id="406" name="Group 196"/>
            <p:cNvGrpSpPr>
              <a:grpSpLocks/>
            </p:cNvGrpSpPr>
            <p:nvPr/>
          </p:nvGrpSpPr>
          <p:grpSpPr bwMode="auto">
            <a:xfrm>
              <a:off x="1459" y="1706"/>
              <a:ext cx="210" cy="517"/>
              <a:chOff x="1459" y="1706"/>
              <a:chExt cx="210" cy="517"/>
            </a:xfrm>
          </p:grpSpPr>
          <p:sp>
            <p:nvSpPr>
              <p:cNvPr id="407" name="Freeform 197"/>
              <p:cNvSpPr>
                <a:spLocks/>
              </p:cNvSpPr>
              <p:nvPr/>
            </p:nvSpPr>
            <p:spPr bwMode="auto">
              <a:xfrm>
                <a:off x="1496" y="1792"/>
                <a:ext cx="106" cy="90"/>
              </a:xfrm>
              <a:custGeom>
                <a:avLst/>
                <a:gdLst>
                  <a:gd name="T0" fmla="*/ 70 w 106"/>
                  <a:gd name="T1" fmla="*/ 25 h 90"/>
                  <a:gd name="T2" fmla="*/ 56 w 106"/>
                  <a:gd name="T3" fmla="*/ 9 h 90"/>
                  <a:gd name="T4" fmla="*/ 44 w 106"/>
                  <a:gd name="T5" fmla="*/ 0 h 90"/>
                  <a:gd name="T6" fmla="*/ 28 w 106"/>
                  <a:gd name="T7" fmla="*/ 0 h 90"/>
                  <a:gd name="T8" fmla="*/ 10 w 106"/>
                  <a:gd name="T9" fmla="*/ 5 h 90"/>
                  <a:gd name="T10" fmla="*/ 3 w 106"/>
                  <a:gd name="T11" fmla="*/ 15 h 90"/>
                  <a:gd name="T12" fmla="*/ 0 w 106"/>
                  <a:gd name="T13" fmla="*/ 29 h 90"/>
                  <a:gd name="T14" fmla="*/ 3 w 106"/>
                  <a:gd name="T15" fmla="*/ 47 h 90"/>
                  <a:gd name="T16" fmla="*/ 14 w 106"/>
                  <a:gd name="T17" fmla="*/ 67 h 90"/>
                  <a:gd name="T18" fmla="*/ 31 w 106"/>
                  <a:gd name="T19" fmla="*/ 80 h 90"/>
                  <a:gd name="T20" fmla="*/ 45 w 106"/>
                  <a:gd name="T21" fmla="*/ 87 h 90"/>
                  <a:gd name="T22" fmla="*/ 61 w 106"/>
                  <a:gd name="T23" fmla="*/ 90 h 90"/>
                  <a:gd name="T24" fmla="*/ 71 w 106"/>
                  <a:gd name="T25" fmla="*/ 86 h 90"/>
                  <a:gd name="T26" fmla="*/ 79 w 106"/>
                  <a:gd name="T27" fmla="*/ 80 h 90"/>
                  <a:gd name="T28" fmla="*/ 83 w 106"/>
                  <a:gd name="T29" fmla="*/ 67 h 90"/>
                  <a:gd name="T30" fmla="*/ 81 w 106"/>
                  <a:gd name="T31" fmla="*/ 52 h 90"/>
                  <a:gd name="T32" fmla="*/ 78 w 106"/>
                  <a:gd name="T33" fmla="*/ 39 h 90"/>
                  <a:gd name="T34" fmla="*/ 103 w 106"/>
                  <a:gd name="T35" fmla="*/ 25 h 90"/>
                  <a:gd name="T36" fmla="*/ 106 w 106"/>
                  <a:gd name="T37" fmla="*/ 20 h 90"/>
                  <a:gd name="T38" fmla="*/ 103 w 106"/>
                  <a:gd name="T39" fmla="*/ 17 h 90"/>
                  <a:gd name="T40" fmla="*/ 74 w 106"/>
                  <a:gd name="T41" fmla="*/ 32 h 90"/>
                  <a:gd name="T42" fmla="*/ 70 w 106"/>
                  <a:gd name="T43" fmla="*/ 25 h 9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90"/>
                  <a:gd name="T68" fmla="*/ 106 w 106"/>
                  <a:gd name="T69" fmla="*/ 90 h 9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90">
                    <a:moveTo>
                      <a:pt x="70" y="25"/>
                    </a:moveTo>
                    <a:lnTo>
                      <a:pt x="56" y="9"/>
                    </a:lnTo>
                    <a:lnTo>
                      <a:pt x="44" y="0"/>
                    </a:lnTo>
                    <a:lnTo>
                      <a:pt x="28" y="0"/>
                    </a:lnTo>
                    <a:lnTo>
                      <a:pt x="10" y="5"/>
                    </a:lnTo>
                    <a:lnTo>
                      <a:pt x="3" y="15"/>
                    </a:lnTo>
                    <a:lnTo>
                      <a:pt x="0" y="29"/>
                    </a:lnTo>
                    <a:lnTo>
                      <a:pt x="3" y="47"/>
                    </a:lnTo>
                    <a:lnTo>
                      <a:pt x="14" y="67"/>
                    </a:lnTo>
                    <a:lnTo>
                      <a:pt x="31" y="80"/>
                    </a:lnTo>
                    <a:lnTo>
                      <a:pt x="45" y="87"/>
                    </a:lnTo>
                    <a:lnTo>
                      <a:pt x="61" y="90"/>
                    </a:lnTo>
                    <a:lnTo>
                      <a:pt x="71" y="86"/>
                    </a:lnTo>
                    <a:lnTo>
                      <a:pt x="79" y="80"/>
                    </a:lnTo>
                    <a:lnTo>
                      <a:pt x="83" y="67"/>
                    </a:lnTo>
                    <a:lnTo>
                      <a:pt x="81" y="52"/>
                    </a:lnTo>
                    <a:lnTo>
                      <a:pt x="78" y="39"/>
                    </a:lnTo>
                    <a:lnTo>
                      <a:pt x="103" y="25"/>
                    </a:lnTo>
                    <a:lnTo>
                      <a:pt x="106" y="20"/>
                    </a:lnTo>
                    <a:lnTo>
                      <a:pt x="103" y="17"/>
                    </a:lnTo>
                    <a:lnTo>
                      <a:pt x="74" y="32"/>
                    </a:lnTo>
                    <a:lnTo>
                      <a:pt x="70"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08" name="Freeform 198"/>
              <p:cNvSpPr>
                <a:spLocks/>
              </p:cNvSpPr>
              <p:nvPr/>
            </p:nvSpPr>
            <p:spPr bwMode="auto">
              <a:xfrm>
                <a:off x="1572" y="1706"/>
                <a:ext cx="93" cy="202"/>
              </a:xfrm>
              <a:custGeom>
                <a:avLst/>
                <a:gdLst>
                  <a:gd name="T0" fmla="*/ 25 w 93"/>
                  <a:gd name="T1" fmla="*/ 170 h 202"/>
                  <a:gd name="T2" fmla="*/ 9 w 93"/>
                  <a:gd name="T3" fmla="*/ 182 h 202"/>
                  <a:gd name="T4" fmla="*/ 4 w 93"/>
                  <a:gd name="T5" fmla="*/ 185 h 202"/>
                  <a:gd name="T6" fmla="*/ 0 w 93"/>
                  <a:gd name="T7" fmla="*/ 193 h 202"/>
                  <a:gd name="T8" fmla="*/ 5 w 93"/>
                  <a:gd name="T9" fmla="*/ 201 h 202"/>
                  <a:gd name="T10" fmla="*/ 10 w 93"/>
                  <a:gd name="T11" fmla="*/ 202 h 202"/>
                  <a:gd name="T12" fmla="*/ 25 w 93"/>
                  <a:gd name="T13" fmla="*/ 197 h 202"/>
                  <a:gd name="T14" fmla="*/ 49 w 93"/>
                  <a:gd name="T15" fmla="*/ 182 h 202"/>
                  <a:gd name="T16" fmla="*/ 70 w 93"/>
                  <a:gd name="T17" fmla="*/ 162 h 202"/>
                  <a:gd name="T18" fmla="*/ 92 w 93"/>
                  <a:gd name="T19" fmla="*/ 141 h 202"/>
                  <a:gd name="T20" fmla="*/ 93 w 93"/>
                  <a:gd name="T21" fmla="*/ 132 h 202"/>
                  <a:gd name="T22" fmla="*/ 93 w 93"/>
                  <a:gd name="T23" fmla="*/ 107 h 202"/>
                  <a:gd name="T24" fmla="*/ 87 w 93"/>
                  <a:gd name="T25" fmla="*/ 68 h 202"/>
                  <a:gd name="T26" fmla="*/ 90 w 93"/>
                  <a:gd name="T27" fmla="*/ 46 h 202"/>
                  <a:gd name="T28" fmla="*/ 93 w 93"/>
                  <a:gd name="T29" fmla="*/ 37 h 202"/>
                  <a:gd name="T30" fmla="*/ 89 w 93"/>
                  <a:gd name="T31" fmla="*/ 33 h 202"/>
                  <a:gd name="T32" fmla="*/ 80 w 93"/>
                  <a:gd name="T33" fmla="*/ 28 h 202"/>
                  <a:gd name="T34" fmla="*/ 73 w 93"/>
                  <a:gd name="T35" fmla="*/ 26 h 202"/>
                  <a:gd name="T36" fmla="*/ 78 w 93"/>
                  <a:gd name="T37" fmla="*/ 3 h 202"/>
                  <a:gd name="T38" fmla="*/ 75 w 93"/>
                  <a:gd name="T39" fmla="*/ 0 h 202"/>
                  <a:gd name="T40" fmla="*/ 70 w 93"/>
                  <a:gd name="T41" fmla="*/ 1 h 202"/>
                  <a:gd name="T42" fmla="*/ 68 w 93"/>
                  <a:gd name="T43" fmla="*/ 27 h 202"/>
                  <a:gd name="T44" fmla="*/ 64 w 93"/>
                  <a:gd name="T45" fmla="*/ 35 h 202"/>
                  <a:gd name="T46" fmla="*/ 63 w 93"/>
                  <a:gd name="T47" fmla="*/ 38 h 202"/>
                  <a:gd name="T48" fmla="*/ 53 w 93"/>
                  <a:gd name="T49" fmla="*/ 35 h 202"/>
                  <a:gd name="T50" fmla="*/ 45 w 93"/>
                  <a:gd name="T51" fmla="*/ 35 h 202"/>
                  <a:gd name="T52" fmla="*/ 45 w 93"/>
                  <a:gd name="T53" fmla="*/ 40 h 202"/>
                  <a:gd name="T54" fmla="*/ 50 w 93"/>
                  <a:gd name="T55" fmla="*/ 43 h 202"/>
                  <a:gd name="T56" fmla="*/ 60 w 93"/>
                  <a:gd name="T57" fmla="*/ 43 h 202"/>
                  <a:gd name="T58" fmla="*/ 65 w 93"/>
                  <a:gd name="T59" fmla="*/ 47 h 202"/>
                  <a:gd name="T60" fmla="*/ 70 w 93"/>
                  <a:gd name="T61" fmla="*/ 55 h 202"/>
                  <a:gd name="T62" fmla="*/ 77 w 93"/>
                  <a:gd name="T63" fmla="*/ 67 h 202"/>
                  <a:gd name="T64" fmla="*/ 80 w 93"/>
                  <a:gd name="T65" fmla="*/ 92 h 202"/>
                  <a:gd name="T66" fmla="*/ 80 w 93"/>
                  <a:gd name="T67" fmla="*/ 115 h 202"/>
                  <a:gd name="T68" fmla="*/ 78 w 93"/>
                  <a:gd name="T69" fmla="*/ 133 h 202"/>
                  <a:gd name="T70" fmla="*/ 72 w 93"/>
                  <a:gd name="T71" fmla="*/ 141 h 202"/>
                  <a:gd name="T72" fmla="*/ 54 w 93"/>
                  <a:gd name="T73" fmla="*/ 152 h 202"/>
                  <a:gd name="T74" fmla="*/ 34 w 93"/>
                  <a:gd name="T75" fmla="*/ 162 h 202"/>
                  <a:gd name="T76" fmla="*/ 25 w 93"/>
                  <a:gd name="T77" fmla="*/ 170 h 20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3"/>
                  <a:gd name="T118" fmla="*/ 0 h 202"/>
                  <a:gd name="T119" fmla="*/ 93 w 93"/>
                  <a:gd name="T120" fmla="*/ 202 h 20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3" h="202">
                    <a:moveTo>
                      <a:pt x="25" y="170"/>
                    </a:moveTo>
                    <a:lnTo>
                      <a:pt x="9" y="182"/>
                    </a:lnTo>
                    <a:lnTo>
                      <a:pt x="4" y="185"/>
                    </a:lnTo>
                    <a:lnTo>
                      <a:pt x="0" y="193"/>
                    </a:lnTo>
                    <a:lnTo>
                      <a:pt x="5" y="201"/>
                    </a:lnTo>
                    <a:lnTo>
                      <a:pt x="10" y="202"/>
                    </a:lnTo>
                    <a:lnTo>
                      <a:pt x="25" y="197"/>
                    </a:lnTo>
                    <a:lnTo>
                      <a:pt x="49" y="182"/>
                    </a:lnTo>
                    <a:lnTo>
                      <a:pt x="70" y="162"/>
                    </a:lnTo>
                    <a:lnTo>
                      <a:pt x="92" y="141"/>
                    </a:lnTo>
                    <a:lnTo>
                      <a:pt x="93" y="132"/>
                    </a:lnTo>
                    <a:lnTo>
                      <a:pt x="93" y="107"/>
                    </a:lnTo>
                    <a:lnTo>
                      <a:pt x="87" y="68"/>
                    </a:lnTo>
                    <a:lnTo>
                      <a:pt x="90" y="46"/>
                    </a:lnTo>
                    <a:lnTo>
                      <a:pt x="93" y="37"/>
                    </a:lnTo>
                    <a:lnTo>
                      <a:pt x="89" y="33"/>
                    </a:lnTo>
                    <a:lnTo>
                      <a:pt x="80" y="28"/>
                    </a:lnTo>
                    <a:lnTo>
                      <a:pt x="73" y="26"/>
                    </a:lnTo>
                    <a:lnTo>
                      <a:pt x="78" y="3"/>
                    </a:lnTo>
                    <a:lnTo>
                      <a:pt x="75" y="0"/>
                    </a:lnTo>
                    <a:lnTo>
                      <a:pt x="70" y="1"/>
                    </a:lnTo>
                    <a:lnTo>
                      <a:pt x="68" y="27"/>
                    </a:lnTo>
                    <a:lnTo>
                      <a:pt x="64" y="35"/>
                    </a:lnTo>
                    <a:lnTo>
                      <a:pt x="63" y="38"/>
                    </a:lnTo>
                    <a:lnTo>
                      <a:pt x="53" y="35"/>
                    </a:lnTo>
                    <a:lnTo>
                      <a:pt x="45" y="35"/>
                    </a:lnTo>
                    <a:lnTo>
                      <a:pt x="45" y="40"/>
                    </a:lnTo>
                    <a:lnTo>
                      <a:pt x="50" y="43"/>
                    </a:lnTo>
                    <a:lnTo>
                      <a:pt x="60" y="43"/>
                    </a:lnTo>
                    <a:lnTo>
                      <a:pt x="65" y="47"/>
                    </a:lnTo>
                    <a:lnTo>
                      <a:pt x="70" y="55"/>
                    </a:lnTo>
                    <a:lnTo>
                      <a:pt x="77" y="67"/>
                    </a:lnTo>
                    <a:lnTo>
                      <a:pt x="80" y="92"/>
                    </a:lnTo>
                    <a:lnTo>
                      <a:pt x="80" y="115"/>
                    </a:lnTo>
                    <a:lnTo>
                      <a:pt x="78" y="133"/>
                    </a:lnTo>
                    <a:lnTo>
                      <a:pt x="72" y="141"/>
                    </a:lnTo>
                    <a:lnTo>
                      <a:pt x="54" y="152"/>
                    </a:lnTo>
                    <a:lnTo>
                      <a:pt x="34" y="162"/>
                    </a:lnTo>
                    <a:lnTo>
                      <a:pt x="25" y="17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09" name="Freeform 199"/>
              <p:cNvSpPr>
                <a:spLocks/>
              </p:cNvSpPr>
              <p:nvPr/>
            </p:nvSpPr>
            <p:spPr bwMode="auto">
              <a:xfrm>
                <a:off x="1459" y="1892"/>
                <a:ext cx="85" cy="121"/>
              </a:xfrm>
              <a:custGeom>
                <a:avLst/>
                <a:gdLst>
                  <a:gd name="T0" fmla="*/ 85 w 85"/>
                  <a:gd name="T1" fmla="*/ 4 h 121"/>
                  <a:gd name="T2" fmla="*/ 76 w 85"/>
                  <a:gd name="T3" fmla="*/ 0 h 121"/>
                  <a:gd name="T4" fmla="*/ 56 w 85"/>
                  <a:gd name="T5" fmla="*/ 1 h 121"/>
                  <a:gd name="T6" fmla="*/ 38 w 85"/>
                  <a:gd name="T7" fmla="*/ 12 h 121"/>
                  <a:gd name="T8" fmla="*/ 15 w 85"/>
                  <a:gd name="T9" fmla="*/ 36 h 121"/>
                  <a:gd name="T10" fmla="*/ 1 w 85"/>
                  <a:gd name="T11" fmla="*/ 55 h 121"/>
                  <a:gd name="T12" fmla="*/ 0 w 85"/>
                  <a:gd name="T13" fmla="*/ 61 h 121"/>
                  <a:gd name="T14" fmla="*/ 7 w 85"/>
                  <a:gd name="T15" fmla="*/ 74 h 121"/>
                  <a:gd name="T16" fmla="*/ 21 w 85"/>
                  <a:gd name="T17" fmla="*/ 80 h 121"/>
                  <a:gd name="T18" fmla="*/ 38 w 85"/>
                  <a:gd name="T19" fmla="*/ 86 h 121"/>
                  <a:gd name="T20" fmla="*/ 52 w 85"/>
                  <a:gd name="T21" fmla="*/ 90 h 121"/>
                  <a:gd name="T22" fmla="*/ 60 w 85"/>
                  <a:gd name="T23" fmla="*/ 95 h 121"/>
                  <a:gd name="T24" fmla="*/ 56 w 85"/>
                  <a:gd name="T25" fmla="*/ 102 h 121"/>
                  <a:gd name="T26" fmla="*/ 46 w 85"/>
                  <a:gd name="T27" fmla="*/ 111 h 121"/>
                  <a:gd name="T28" fmla="*/ 33 w 85"/>
                  <a:gd name="T29" fmla="*/ 112 h 121"/>
                  <a:gd name="T30" fmla="*/ 23 w 85"/>
                  <a:gd name="T31" fmla="*/ 110 h 121"/>
                  <a:gd name="T32" fmla="*/ 18 w 85"/>
                  <a:gd name="T33" fmla="*/ 112 h 121"/>
                  <a:gd name="T34" fmla="*/ 18 w 85"/>
                  <a:gd name="T35" fmla="*/ 117 h 121"/>
                  <a:gd name="T36" fmla="*/ 30 w 85"/>
                  <a:gd name="T37" fmla="*/ 121 h 121"/>
                  <a:gd name="T38" fmla="*/ 46 w 85"/>
                  <a:gd name="T39" fmla="*/ 121 h 121"/>
                  <a:gd name="T40" fmla="*/ 60 w 85"/>
                  <a:gd name="T41" fmla="*/ 117 h 121"/>
                  <a:gd name="T42" fmla="*/ 68 w 85"/>
                  <a:gd name="T43" fmla="*/ 112 h 121"/>
                  <a:gd name="T44" fmla="*/ 72 w 85"/>
                  <a:gd name="T45" fmla="*/ 105 h 121"/>
                  <a:gd name="T46" fmla="*/ 76 w 85"/>
                  <a:gd name="T47" fmla="*/ 96 h 121"/>
                  <a:gd name="T48" fmla="*/ 70 w 85"/>
                  <a:gd name="T49" fmla="*/ 89 h 121"/>
                  <a:gd name="T50" fmla="*/ 52 w 85"/>
                  <a:gd name="T51" fmla="*/ 84 h 121"/>
                  <a:gd name="T52" fmla="*/ 36 w 85"/>
                  <a:gd name="T53" fmla="*/ 79 h 121"/>
                  <a:gd name="T54" fmla="*/ 18 w 85"/>
                  <a:gd name="T55" fmla="*/ 71 h 121"/>
                  <a:gd name="T56" fmla="*/ 16 w 85"/>
                  <a:gd name="T57" fmla="*/ 64 h 121"/>
                  <a:gd name="T58" fmla="*/ 18 w 85"/>
                  <a:gd name="T59" fmla="*/ 51 h 121"/>
                  <a:gd name="T60" fmla="*/ 30 w 85"/>
                  <a:gd name="T61" fmla="*/ 36 h 121"/>
                  <a:gd name="T62" fmla="*/ 43 w 85"/>
                  <a:gd name="T63" fmla="*/ 27 h 121"/>
                  <a:gd name="T64" fmla="*/ 67 w 85"/>
                  <a:gd name="T65" fmla="*/ 20 h 121"/>
                  <a:gd name="T66" fmla="*/ 85 w 85"/>
                  <a:gd name="T67" fmla="*/ 17 h 121"/>
                  <a:gd name="T68" fmla="*/ 85 w 85"/>
                  <a:gd name="T69" fmla="*/ 9 h 121"/>
                  <a:gd name="T70" fmla="*/ 85 w 85"/>
                  <a:gd name="T71" fmla="*/ 4 h 12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5"/>
                  <a:gd name="T109" fmla="*/ 0 h 121"/>
                  <a:gd name="T110" fmla="*/ 85 w 85"/>
                  <a:gd name="T111" fmla="*/ 121 h 12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5" h="121">
                    <a:moveTo>
                      <a:pt x="85" y="4"/>
                    </a:moveTo>
                    <a:lnTo>
                      <a:pt x="76" y="0"/>
                    </a:lnTo>
                    <a:lnTo>
                      <a:pt x="56" y="1"/>
                    </a:lnTo>
                    <a:lnTo>
                      <a:pt x="38" y="12"/>
                    </a:lnTo>
                    <a:lnTo>
                      <a:pt x="15" y="36"/>
                    </a:lnTo>
                    <a:lnTo>
                      <a:pt x="1" y="55"/>
                    </a:lnTo>
                    <a:lnTo>
                      <a:pt x="0" y="61"/>
                    </a:lnTo>
                    <a:lnTo>
                      <a:pt x="7" y="74"/>
                    </a:lnTo>
                    <a:lnTo>
                      <a:pt x="21" y="80"/>
                    </a:lnTo>
                    <a:lnTo>
                      <a:pt x="38" y="86"/>
                    </a:lnTo>
                    <a:lnTo>
                      <a:pt x="52" y="90"/>
                    </a:lnTo>
                    <a:lnTo>
                      <a:pt x="60" y="95"/>
                    </a:lnTo>
                    <a:lnTo>
                      <a:pt x="56" y="102"/>
                    </a:lnTo>
                    <a:lnTo>
                      <a:pt x="46" y="111"/>
                    </a:lnTo>
                    <a:lnTo>
                      <a:pt x="33" y="112"/>
                    </a:lnTo>
                    <a:lnTo>
                      <a:pt x="23" y="110"/>
                    </a:lnTo>
                    <a:lnTo>
                      <a:pt x="18" y="112"/>
                    </a:lnTo>
                    <a:lnTo>
                      <a:pt x="18" y="117"/>
                    </a:lnTo>
                    <a:lnTo>
                      <a:pt x="30" y="121"/>
                    </a:lnTo>
                    <a:lnTo>
                      <a:pt x="46" y="121"/>
                    </a:lnTo>
                    <a:lnTo>
                      <a:pt x="60" y="117"/>
                    </a:lnTo>
                    <a:lnTo>
                      <a:pt x="68" y="112"/>
                    </a:lnTo>
                    <a:lnTo>
                      <a:pt x="72" y="105"/>
                    </a:lnTo>
                    <a:lnTo>
                      <a:pt x="76" y="96"/>
                    </a:lnTo>
                    <a:lnTo>
                      <a:pt x="70" y="89"/>
                    </a:lnTo>
                    <a:lnTo>
                      <a:pt x="52" y="84"/>
                    </a:lnTo>
                    <a:lnTo>
                      <a:pt x="36" y="79"/>
                    </a:lnTo>
                    <a:lnTo>
                      <a:pt x="18" y="71"/>
                    </a:lnTo>
                    <a:lnTo>
                      <a:pt x="16" y="64"/>
                    </a:lnTo>
                    <a:lnTo>
                      <a:pt x="18" y="51"/>
                    </a:lnTo>
                    <a:lnTo>
                      <a:pt x="30" y="36"/>
                    </a:lnTo>
                    <a:lnTo>
                      <a:pt x="43" y="27"/>
                    </a:lnTo>
                    <a:lnTo>
                      <a:pt x="67" y="20"/>
                    </a:lnTo>
                    <a:lnTo>
                      <a:pt x="85" y="17"/>
                    </a:lnTo>
                    <a:lnTo>
                      <a:pt x="85" y="9"/>
                    </a:lnTo>
                    <a:lnTo>
                      <a:pt x="85"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10" name="Freeform 200"/>
              <p:cNvSpPr>
                <a:spLocks/>
              </p:cNvSpPr>
              <p:nvPr/>
            </p:nvSpPr>
            <p:spPr bwMode="auto">
              <a:xfrm>
                <a:off x="1527" y="1886"/>
                <a:ext cx="79" cy="149"/>
              </a:xfrm>
              <a:custGeom>
                <a:avLst/>
                <a:gdLst>
                  <a:gd name="T0" fmla="*/ 69 w 79"/>
                  <a:gd name="T1" fmla="*/ 47 h 149"/>
                  <a:gd name="T2" fmla="*/ 60 w 79"/>
                  <a:gd name="T3" fmla="*/ 18 h 149"/>
                  <a:gd name="T4" fmla="*/ 52 w 79"/>
                  <a:gd name="T5" fmla="*/ 5 h 149"/>
                  <a:gd name="T6" fmla="*/ 32 w 79"/>
                  <a:gd name="T7" fmla="*/ 0 h 149"/>
                  <a:gd name="T8" fmla="*/ 13 w 79"/>
                  <a:gd name="T9" fmla="*/ 2 h 149"/>
                  <a:gd name="T10" fmla="*/ 4 w 79"/>
                  <a:gd name="T11" fmla="*/ 16 h 149"/>
                  <a:gd name="T12" fmla="*/ 7 w 79"/>
                  <a:gd name="T13" fmla="*/ 35 h 149"/>
                  <a:gd name="T14" fmla="*/ 10 w 79"/>
                  <a:gd name="T15" fmla="*/ 63 h 149"/>
                  <a:gd name="T16" fmla="*/ 10 w 79"/>
                  <a:gd name="T17" fmla="*/ 90 h 149"/>
                  <a:gd name="T18" fmla="*/ 4 w 79"/>
                  <a:gd name="T19" fmla="*/ 112 h 149"/>
                  <a:gd name="T20" fmla="*/ 0 w 79"/>
                  <a:gd name="T21" fmla="*/ 126 h 149"/>
                  <a:gd name="T22" fmla="*/ 3 w 79"/>
                  <a:gd name="T23" fmla="*/ 136 h 149"/>
                  <a:gd name="T24" fmla="*/ 13 w 79"/>
                  <a:gd name="T25" fmla="*/ 142 h 149"/>
                  <a:gd name="T26" fmla="*/ 23 w 79"/>
                  <a:gd name="T27" fmla="*/ 147 h 149"/>
                  <a:gd name="T28" fmla="*/ 35 w 79"/>
                  <a:gd name="T29" fmla="*/ 149 h 149"/>
                  <a:gd name="T30" fmla="*/ 50 w 79"/>
                  <a:gd name="T31" fmla="*/ 149 h 149"/>
                  <a:gd name="T32" fmla="*/ 67 w 79"/>
                  <a:gd name="T33" fmla="*/ 138 h 149"/>
                  <a:gd name="T34" fmla="*/ 79 w 79"/>
                  <a:gd name="T35" fmla="*/ 115 h 149"/>
                  <a:gd name="T36" fmla="*/ 78 w 79"/>
                  <a:gd name="T37" fmla="*/ 93 h 149"/>
                  <a:gd name="T38" fmla="*/ 70 w 79"/>
                  <a:gd name="T39" fmla="*/ 68 h 149"/>
                  <a:gd name="T40" fmla="*/ 69 w 79"/>
                  <a:gd name="T41" fmla="*/ 47 h 14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9"/>
                  <a:gd name="T64" fmla="*/ 0 h 149"/>
                  <a:gd name="T65" fmla="*/ 79 w 79"/>
                  <a:gd name="T66" fmla="*/ 149 h 14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9" h="149">
                    <a:moveTo>
                      <a:pt x="69" y="47"/>
                    </a:moveTo>
                    <a:lnTo>
                      <a:pt x="60" y="18"/>
                    </a:lnTo>
                    <a:lnTo>
                      <a:pt x="52" y="5"/>
                    </a:lnTo>
                    <a:lnTo>
                      <a:pt x="32" y="0"/>
                    </a:lnTo>
                    <a:lnTo>
                      <a:pt x="13" y="2"/>
                    </a:lnTo>
                    <a:lnTo>
                      <a:pt x="4" y="16"/>
                    </a:lnTo>
                    <a:lnTo>
                      <a:pt x="7" y="35"/>
                    </a:lnTo>
                    <a:lnTo>
                      <a:pt x="10" y="63"/>
                    </a:lnTo>
                    <a:lnTo>
                      <a:pt x="10" y="90"/>
                    </a:lnTo>
                    <a:lnTo>
                      <a:pt x="4" y="112"/>
                    </a:lnTo>
                    <a:lnTo>
                      <a:pt x="0" y="126"/>
                    </a:lnTo>
                    <a:lnTo>
                      <a:pt x="3" y="136"/>
                    </a:lnTo>
                    <a:lnTo>
                      <a:pt x="13" y="142"/>
                    </a:lnTo>
                    <a:lnTo>
                      <a:pt x="23" y="147"/>
                    </a:lnTo>
                    <a:lnTo>
                      <a:pt x="35" y="149"/>
                    </a:lnTo>
                    <a:lnTo>
                      <a:pt x="50" y="149"/>
                    </a:lnTo>
                    <a:lnTo>
                      <a:pt x="67" y="138"/>
                    </a:lnTo>
                    <a:lnTo>
                      <a:pt x="79" y="115"/>
                    </a:lnTo>
                    <a:lnTo>
                      <a:pt x="78" y="93"/>
                    </a:lnTo>
                    <a:lnTo>
                      <a:pt x="70" y="68"/>
                    </a:lnTo>
                    <a:lnTo>
                      <a:pt x="69" y="4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11" name="Freeform 201"/>
              <p:cNvSpPr>
                <a:spLocks/>
              </p:cNvSpPr>
              <p:nvPr/>
            </p:nvSpPr>
            <p:spPr bwMode="auto">
              <a:xfrm>
                <a:off x="1505" y="2007"/>
                <a:ext cx="60" cy="216"/>
              </a:xfrm>
              <a:custGeom>
                <a:avLst/>
                <a:gdLst>
                  <a:gd name="T0" fmla="*/ 56 w 60"/>
                  <a:gd name="T1" fmla="*/ 3 h 216"/>
                  <a:gd name="T2" fmla="*/ 41 w 60"/>
                  <a:gd name="T3" fmla="*/ 0 h 216"/>
                  <a:gd name="T4" fmla="*/ 32 w 60"/>
                  <a:gd name="T5" fmla="*/ 3 h 216"/>
                  <a:gd name="T6" fmla="*/ 29 w 60"/>
                  <a:gd name="T7" fmla="*/ 15 h 216"/>
                  <a:gd name="T8" fmla="*/ 32 w 60"/>
                  <a:gd name="T9" fmla="*/ 76 h 216"/>
                  <a:gd name="T10" fmla="*/ 32 w 60"/>
                  <a:gd name="T11" fmla="*/ 91 h 216"/>
                  <a:gd name="T12" fmla="*/ 26 w 60"/>
                  <a:gd name="T13" fmla="*/ 118 h 216"/>
                  <a:gd name="T14" fmla="*/ 25 w 60"/>
                  <a:gd name="T15" fmla="*/ 150 h 216"/>
                  <a:gd name="T16" fmla="*/ 29 w 60"/>
                  <a:gd name="T17" fmla="*/ 165 h 216"/>
                  <a:gd name="T18" fmla="*/ 25 w 60"/>
                  <a:gd name="T19" fmla="*/ 175 h 216"/>
                  <a:gd name="T20" fmla="*/ 6 w 60"/>
                  <a:gd name="T21" fmla="*/ 187 h 216"/>
                  <a:gd name="T22" fmla="*/ 0 w 60"/>
                  <a:gd name="T23" fmla="*/ 205 h 216"/>
                  <a:gd name="T24" fmla="*/ 0 w 60"/>
                  <a:gd name="T25" fmla="*/ 211 h 216"/>
                  <a:gd name="T26" fmla="*/ 15 w 60"/>
                  <a:gd name="T27" fmla="*/ 216 h 216"/>
                  <a:gd name="T28" fmla="*/ 19 w 60"/>
                  <a:gd name="T29" fmla="*/ 213 h 216"/>
                  <a:gd name="T30" fmla="*/ 20 w 60"/>
                  <a:gd name="T31" fmla="*/ 203 h 216"/>
                  <a:gd name="T32" fmla="*/ 25 w 60"/>
                  <a:gd name="T33" fmla="*/ 188 h 216"/>
                  <a:gd name="T34" fmla="*/ 31 w 60"/>
                  <a:gd name="T35" fmla="*/ 182 h 216"/>
                  <a:gd name="T36" fmla="*/ 39 w 60"/>
                  <a:gd name="T37" fmla="*/ 177 h 216"/>
                  <a:gd name="T38" fmla="*/ 45 w 60"/>
                  <a:gd name="T39" fmla="*/ 172 h 216"/>
                  <a:gd name="T40" fmla="*/ 47 w 60"/>
                  <a:gd name="T41" fmla="*/ 167 h 216"/>
                  <a:gd name="T42" fmla="*/ 42 w 60"/>
                  <a:gd name="T43" fmla="*/ 162 h 216"/>
                  <a:gd name="T44" fmla="*/ 39 w 60"/>
                  <a:gd name="T45" fmla="*/ 158 h 216"/>
                  <a:gd name="T46" fmla="*/ 35 w 60"/>
                  <a:gd name="T47" fmla="*/ 146 h 216"/>
                  <a:gd name="T48" fmla="*/ 39 w 60"/>
                  <a:gd name="T49" fmla="*/ 117 h 216"/>
                  <a:gd name="T50" fmla="*/ 47 w 60"/>
                  <a:gd name="T51" fmla="*/ 83 h 216"/>
                  <a:gd name="T52" fmla="*/ 56 w 60"/>
                  <a:gd name="T53" fmla="*/ 58 h 216"/>
                  <a:gd name="T54" fmla="*/ 60 w 60"/>
                  <a:gd name="T55" fmla="*/ 26 h 216"/>
                  <a:gd name="T56" fmla="*/ 56 w 60"/>
                  <a:gd name="T57" fmla="*/ 3 h 21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0"/>
                  <a:gd name="T88" fmla="*/ 0 h 216"/>
                  <a:gd name="T89" fmla="*/ 60 w 60"/>
                  <a:gd name="T90" fmla="*/ 216 h 21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0" h="216">
                    <a:moveTo>
                      <a:pt x="56" y="3"/>
                    </a:moveTo>
                    <a:lnTo>
                      <a:pt x="41" y="0"/>
                    </a:lnTo>
                    <a:lnTo>
                      <a:pt x="32" y="3"/>
                    </a:lnTo>
                    <a:lnTo>
                      <a:pt x="29" y="15"/>
                    </a:lnTo>
                    <a:lnTo>
                      <a:pt x="32" y="76"/>
                    </a:lnTo>
                    <a:lnTo>
                      <a:pt x="32" y="91"/>
                    </a:lnTo>
                    <a:lnTo>
                      <a:pt x="26" y="118"/>
                    </a:lnTo>
                    <a:lnTo>
                      <a:pt x="25" y="150"/>
                    </a:lnTo>
                    <a:lnTo>
                      <a:pt x="29" y="165"/>
                    </a:lnTo>
                    <a:lnTo>
                      <a:pt x="25" y="175"/>
                    </a:lnTo>
                    <a:lnTo>
                      <a:pt x="6" y="187"/>
                    </a:lnTo>
                    <a:lnTo>
                      <a:pt x="0" y="205"/>
                    </a:lnTo>
                    <a:lnTo>
                      <a:pt x="0" y="211"/>
                    </a:lnTo>
                    <a:lnTo>
                      <a:pt x="15" y="216"/>
                    </a:lnTo>
                    <a:lnTo>
                      <a:pt x="19" y="213"/>
                    </a:lnTo>
                    <a:lnTo>
                      <a:pt x="20" y="203"/>
                    </a:lnTo>
                    <a:lnTo>
                      <a:pt x="25" y="188"/>
                    </a:lnTo>
                    <a:lnTo>
                      <a:pt x="31" y="182"/>
                    </a:lnTo>
                    <a:lnTo>
                      <a:pt x="39" y="177"/>
                    </a:lnTo>
                    <a:lnTo>
                      <a:pt x="45" y="172"/>
                    </a:lnTo>
                    <a:lnTo>
                      <a:pt x="47" y="167"/>
                    </a:lnTo>
                    <a:lnTo>
                      <a:pt x="42" y="162"/>
                    </a:lnTo>
                    <a:lnTo>
                      <a:pt x="39" y="158"/>
                    </a:lnTo>
                    <a:lnTo>
                      <a:pt x="35" y="146"/>
                    </a:lnTo>
                    <a:lnTo>
                      <a:pt x="39" y="117"/>
                    </a:lnTo>
                    <a:lnTo>
                      <a:pt x="47" y="83"/>
                    </a:lnTo>
                    <a:lnTo>
                      <a:pt x="56" y="58"/>
                    </a:lnTo>
                    <a:lnTo>
                      <a:pt x="60" y="26"/>
                    </a:lnTo>
                    <a:lnTo>
                      <a:pt x="56"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12" name="Freeform 202"/>
              <p:cNvSpPr>
                <a:spLocks/>
              </p:cNvSpPr>
              <p:nvPr/>
            </p:nvSpPr>
            <p:spPr bwMode="auto">
              <a:xfrm>
                <a:off x="1569" y="2007"/>
                <a:ext cx="100" cy="182"/>
              </a:xfrm>
              <a:custGeom>
                <a:avLst/>
                <a:gdLst>
                  <a:gd name="T0" fmla="*/ 33 w 100"/>
                  <a:gd name="T1" fmla="*/ 26 h 182"/>
                  <a:gd name="T2" fmla="*/ 30 w 100"/>
                  <a:gd name="T3" fmla="*/ 8 h 182"/>
                  <a:gd name="T4" fmla="*/ 18 w 100"/>
                  <a:gd name="T5" fmla="*/ 0 h 182"/>
                  <a:gd name="T6" fmla="*/ 1 w 100"/>
                  <a:gd name="T7" fmla="*/ 1 h 182"/>
                  <a:gd name="T8" fmla="*/ 0 w 100"/>
                  <a:gd name="T9" fmla="*/ 8 h 182"/>
                  <a:gd name="T10" fmla="*/ 1 w 100"/>
                  <a:gd name="T11" fmla="*/ 25 h 182"/>
                  <a:gd name="T12" fmla="*/ 10 w 100"/>
                  <a:gd name="T13" fmla="*/ 52 h 182"/>
                  <a:gd name="T14" fmla="*/ 17 w 100"/>
                  <a:gd name="T15" fmla="*/ 71 h 182"/>
                  <a:gd name="T16" fmla="*/ 25 w 100"/>
                  <a:gd name="T17" fmla="*/ 97 h 182"/>
                  <a:gd name="T18" fmla="*/ 27 w 100"/>
                  <a:gd name="T19" fmla="*/ 118 h 182"/>
                  <a:gd name="T20" fmla="*/ 27 w 100"/>
                  <a:gd name="T21" fmla="*/ 137 h 182"/>
                  <a:gd name="T22" fmla="*/ 23 w 100"/>
                  <a:gd name="T23" fmla="*/ 150 h 182"/>
                  <a:gd name="T24" fmla="*/ 20 w 100"/>
                  <a:gd name="T25" fmla="*/ 156 h 182"/>
                  <a:gd name="T26" fmla="*/ 20 w 100"/>
                  <a:gd name="T27" fmla="*/ 160 h 182"/>
                  <a:gd name="T28" fmla="*/ 25 w 100"/>
                  <a:gd name="T29" fmla="*/ 166 h 182"/>
                  <a:gd name="T30" fmla="*/ 35 w 100"/>
                  <a:gd name="T31" fmla="*/ 168 h 182"/>
                  <a:gd name="T32" fmla="*/ 48 w 100"/>
                  <a:gd name="T33" fmla="*/ 168 h 182"/>
                  <a:gd name="T34" fmla="*/ 73 w 100"/>
                  <a:gd name="T35" fmla="*/ 175 h 182"/>
                  <a:gd name="T36" fmla="*/ 83 w 100"/>
                  <a:gd name="T37" fmla="*/ 182 h 182"/>
                  <a:gd name="T38" fmla="*/ 93 w 100"/>
                  <a:gd name="T39" fmla="*/ 177 h 182"/>
                  <a:gd name="T40" fmla="*/ 100 w 100"/>
                  <a:gd name="T41" fmla="*/ 166 h 182"/>
                  <a:gd name="T42" fmla="*/ 93 w 100"/>
                  <a:gd name="T43" fmla="*/ 162 h 182"/>
                  <a:gd name="T44" fmla="*/ 72 w 100"/>
                  <a:gd name="T45" fmla="*/ 160 h 182"/>
                  <a:gd name="T46" fmla="*/ 47 w 100"/>
                  <a:gd name="T47" fmla="*/ 160 h 182"/>
                  <a:gd name="T48" fmla="*/ 36 w 100"/>
                  <a:gd name="T49" fmla="*/ 158 h 182"/>
                  <a:gd name="T50" fmla="*/ 35 w 100"/>
                  <a:gd name="T51" fmla="*/ 151 h 182"/>
                  <a:gd name="T52" fmla="*/ 36 w 100"/>
                  <a:gd name="T53" fmla="*/ 138 h 182"/>
                  <a:gd name="T54" fmla="*/ 37 w 100"/>
                  <a:gd name="T55" fmla="*/ 118 h 182"/>
                  <a:gd name="T56" fmla="*/ 36 w 100"/>
                  <a:gd name="T57" fmla="*/ 95 h 182"/>
                  <a:gd name="T58" fmla="*/ 31 w 100"/>
                  <a:gd name="T59" fmla="*/ 62 h 182"/>
                  <a:gd name="T60" fmla="*/ 33 w 100"/>
                  <a:gd name="T61" fmla="*/ 35 h 182"/>
                  <a:gd name="T62" fmla="*/ 33 w 100"/>
                  <a:gd name="T63" fmla="*/ 26 h 18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0"/>
                  <a:gd name="T97" fmla="*/ 0 h 182"/>
                  <a:gd name="T98" fmla="*/ 100 w 100"/>
                  <a:gd name="T99" fmla="*/ 182 h 18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0" h="182">
                    <a:moveTo>
                      <a:pt x="33" y="26"/>
                    </a:moveTo>
                    <a:lnTo>
                      <a:pt x="30" y="8"/>
                    </a:lnTo>
                    <a:lnTo>
                      <a:pt x="18" y="0"/>
                    </a:lnTo>
                    <a:lnTo>
                      <a:pt x="1" y="1"/>
                    </a:lnTo>
                    <a:lnTo>
                      <a:pt x="0" y="8"/>
                    </a:lnTo>
                    <a:lnTo>
                      <a:pt x="1" y="25"/>
                    </a:lnTo>
                    <a:lnTo>
                      <a:pt x="10" y="52"/>
                    </a:lnTo>
                    <a:lnTo>
                      <a:pt x="17" y="71"/>
                    </a:lnTo>
                    <a:lnTo>
                      <a:pt x="25" y="97"/>
                    </a:lnTo>
                    <a:lnTo>
                      <a:pt x="27" y="118"/>
                    </a:lnTo>
                    <a:lnTo>
                      <a:pt x="27" y="137"/>
                    </a:lnTo>
                    <a:lnTo>
                      <a:pt x="23" y="150"/>
                    </a:lnTo>
                    <a:lnTo>
                      <a:pt x="20" y="156"/>
                    </a:lnTo>
                    <a:lnTo>
                      <a:pt x="20" y="160"/>
                    </a:lnTo>
                    <a:lnTo>
                      <a:pt x="25" y="166"/>
                    </a:lnTo>
                    <a:lnTo>
                      <a:pt x="35" y="168"/>
                    </a:lnTo>
                    <a:lnTo>
                      <a:pt x="48" y="168"/>
                    </a:lnTo>
                    <a:lnTo>
                      <a:pt x="73" y="175"/>
                    </a:lnTo>
                    <a:lnTo>
                      <a:pt x="83" y="182"/>
                    </a:lnTo>
                    <a:lnTo>
                      <a:pt x="93" y="177"/>
                    </a:lnTo>
                    <a:lnTo>
                      <a:pt x="100" y="166"/>
                    </a:lnTo>
                    <a:lnTo>
                      <a:pt x="93" y="162"/>
                    </a:lnTo>
                    <a:lnTo>
                      <a:pt x="72" y="160"/>
                    </a:lnTo>
                    <a:lnTo>
                      <a:pt x="47" y="160"/>
                    </a:lnTo>
                    <a:lnTo>
                      <a:pt x="36" y="158"/>
                    </a:lnTo>
                    <a:lnTo>
                      <a:pt x="35" y="151"/>
                    </a:lnTo>
                    <a:lnTo>
                      <a:pt x="36" y="138"/>
                    </a:lnTo>
                    <a:lnTo>
                      <a:pt x="37" y="118"/>
                    </a:lnTo>
                    <a:lnTo>
                      <a:pt x="36" y="95"/>
                    </a:lnTo>
                    <a:lnTo>
                      <a:pt x="31" y="62"/>
                    </a:lnTo>
                    <a:lnTo>
                      <a:pt x="33" y="35"/>
                    </a:lnTo>
                    <a:lnTo>
                      <a:pt x="33" y="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grpSp>
      </p:grpSp>
      <p:grpSp>
        <p:nvGrpSpPr>
          <p:cNvPr id="418" name="Group 189"/>
          <p:cNvGrpSpPr>
            <a:grpSpLocks/>
          </p:cNvGrpSpPr>
          <p:nvPr/>
        </p:nvGrpSpPr>
        <p:grpSpPr bwMode="auto">
          <a:xfrm>
            <a:off x="1941611" y="1890349"/>
            <a:ext cx="230071" cy="321341"/>
            <a:chOff x="1459" y="1674"/>
            <a:chExt cx="210" cy="549"/>
          </a:xfrm>
        </p:grpSpPr>
        <p:grpSp>
          <p:nvGrpSpPr>
            <p:cNvPr id="419" name="Group 190"/>
            <p:cNvGrpSpPr>
              <a:grpSpLocks/>
            </p:cNvGrpSpPr>
            <p:nvPr/>
          </p:nvGrpSpPr>
          <p:grpSpPr bwMode="auto">
            <a:xfrm>
              <a:off x="1489" y="1674"/>
              <a:ext cx="115" cy="95"/>
              <a:chOff x="1489" y="1674"/>
              <a:chExt cx="115" cy="95"/>
            </a:xfrm>
          </p:grpSpPr>
          <p:sp>
            <p:nvSpPr>
              <p:cNvPr id="427" name="Freeform 191"/>
              <p:cNvSpPr>
                <a:spLocks/>
              </p:cNvSpPr>
              <p:nvPr/>
            </p:nvSpPr>
            <p:spPr bwMode="auto">
              <a:xfrm>
                <a:off x="1530" y="1712"/>
                <a:ext cx="37" cy="57"/>
              </a:xfrm>
              <a:custGeom>
                <a:avLst/>
                <a:gdLst>
                  <a:gd name="T0" fmla="*/ 12 w 37"/>
                  <a:gd name="T1" fmla="*/ 52 h 57"/>
                  <a:gd name="T2" fmla="*/ 12 w 37"/>
                  <a:gd name="T3" fmla="*/ 44 h 57"/>
                  <a:gd name="T4" fmla="*/ 10 w 37"/>
                  <a:gd name="T5" fmla="*/ 35 h 57"/>
                  <a:gd name="T6" fmla="*/ 6 w 37"/>
                  <a:gd name="T7" fmla="*/ 29 h 57"/>
                  <a:gd name="T8" fmla="*/ 0 w 37"/>
                  <a:gd name="T9" fmla="*/ 20 h 57"/>
                  <a:gd name="T10" fmla="*/ 0 w 37"/>
                  <a:gd name="T11" fmla="*/ 14 h 57"/>
                  <a:gd name="T12" fmla="*/ 5 w 37"/>
                  <a:gd name="T13" fmla="*/ 6 h 57"/>
                  <a:gd name="T14" fmla="*/ 11 w 37"/>
                  <a:gd name="T15" fmla="*/ 1 h 57"/>
                  <a:gd name="T16" fmla="*/ 19 w 37"/>
                  <a:gd name="T17" fmla="*/ 0 h 57"/>
                  <a:gd name="T18" fmla="*/ 25 w 37"/>
                  <a:gd name="T19" fmla="*/ 1 h 57"/>
                  <a:gd name="T20" fmla="*/ 29 w 37"/>
                  <a:gd name="T21" fmla="*/ 2 h 57"/>
                  <a:gd name="T22" fmla="*/ 35 w 37"/>
                  <a:gd name="T23" fmla="*/ 7 h 57"/>
                  <a:gd name="T24" fmla="*/ 37 w 37"/>
                  <a:gd name="T25" fmla="*/ 14 h 57"/>
                  <a:gd name="T26" fmla="*/ 37 w 37"/>
                  <a:gd name="T27" fmla="*/ 20 h 57"/>
                  <a:gd name="T28" fmla="*/ 32 w 37"/>
                  <a:gd name="T29" fmla="*/ 27 h 57"/>
                  <a:gd name="T30" fmla="*/ 26 w 37"/>
                  <a:gd name="T31" fmla="*/ 35 h 57"/>
                  <a:gd name="T32" fmla="*/ 25 w 37"/>
                  <a:gd name="T33" fmla="*/ 44 h 57"/>
                  <a:gd name="T34" fmla="*/ 25 w 37"/>
                  <a:gd name="T35" fmla="*/ 47 h 57"/>
                  <a:gd name="T36" fmla="*/ 22 w 37"/>
                  <a:gd name="T37" fmla="*/ 54 h 57"/>
                  <a:gd name="T38" fmla="*/ 19 w 37"/>
                  <a:gd name="T39" fmla="*/ 57 h 57"/>
                  <a:gd name="T40" fmla="*/ 12 w 37"/>
                  <a:gd name="T41" fmla="*/ 52 h 5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7"/>
                  <a:gd name="T64" fmla="*/ 0 h 57"/>
                  <a:gd name="T65" fmla="*/ 37 w 37"/>
                  <a:gd name="T66" fmla="*/ 57 h 5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7" h="57">
                    <a:moveTo>
                      <a:pt x="12" y="52"/>
                    </a:moveTo>
                    <a:lnTo>
                      <a:pt x="12" y="44"/>
                    </a:lnTo>
                    <a:lnTo>
                      <a:pt x="10" y="35"/>
                    </a:lnTo>
                    <a:lnTo>
                      <a:pt x="6" y="29"/>
                    </a:lnTo>
                    <a:lnTo>
                      <a:pt x="0" y="20"/>
                    </a:lnTo>
                    <a:lnTo>
                      <a:pt x="0" y="14"/>
                    </a:lnTo>
                    <a:lnTo>
                      <a:pt x="5" y="6"/>
                    </a:lnTo>
                    <a:lnTo>
                      <a:pt x="11" y="1"/>
                    </a:lnTo>
                    <a:lnTo>
                      <a:pt x="19" y="0"/>
                    </a:lnTo>
                    <a:lnTo>
                      <a:pt x="25" y="1"/>
                    </a:lnTo>
                    <a:lnTo>
                      <a:pt x="29" y="2"/>
                    </a:lnTo>
                    <a:lnTo>
                      <a:pt x="35" y="7"/>
                    </a:lnTo>
                    <a:lnTo>
                      <a:pt x="37" y="14"/>
                    </a:lnTo>
                    <a:lnTo>
                      <a:pt x="37" y="20"/>
                    </a:lnTo>
                    <a:lnTo>
                      <a:pt x="32" y="27"/>
                    </a:lnTo>
                    <a:lnTo>
                      <a:pt x="26" y="35"/>
                    </a:lnTo>
                    <a:lnTo>
                      <a:pt x="25" y="44"/>
                    </a:lnTo>
                    <a:lnTo>
                      <a:pt x="25" y="47"/>
                    </a:lnTo>
                    <a:lnTo>
                      <a:pt x="22" y="54"/>
                    </a:lnTo>
                    <a:lnTo>
                      <a:pt x="19" y="57"/>
                    </a:lnTo>
                    <a:lnTo>
                      <a:pt x="12" y="52"/>
                    </a:lnTo>
                    <a:close/>
                  </a:path>
                </a:pathLst>
              </a:custGeom>
              <a:solidFill>
                <a:srgbClr val="FFFF00"/>
              </a:solidFill>
              <a:ln w="4763">
                <a:solidFill>
                  <a:srgbClr val="000000"/>
                </a:solidFill>
                <a:round/>
                <a:headEnd/>
                <a:tailEnd/>
              </a:ln>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28" name="Freeform 192"/>
              <p:cNvSpPr>
                <a:spLocks/>
              </p:cNvSpPr>
              <p:nvPr/>
            </p:nvSpPr>
            <p:spPr bwMode="auto">
              <a:xfrm>
                <a:off x="1489" y="1708"/>
                <a:ext cx="28" cy="11"/>
              </a:xfrm>
              <a:custGeom>
                <a:avLst/>
                <a:gdLst>
                  <a:gd name="T0" fmla="*/ 28 w 28"/>
                  <a:gd name="T1" fmla="*/ 11 h 11"/>
                  <a:gd name="T2" fmla="*/ 3 w 28"/>
                  <a:gd name="T3" fmla="*/ 8 h 11"/>
                  <a:gd name="T4" fmla="*/ 0 w 28"/>
                  <a:gd name="T5" fmla="*/ 4 h 11"/>
                  <a:gd name="T6" fmla="*/ 2 w 28"/>
                  <a:gd name="T7" fmla="*/ 0 h 11"/>
                  <a:gd name="T8" fmla="*/ 7 w 28"/>
                  <a:gd name="T9" fmla="*/ 0 h 11"/>
                  <a:gd name="T10" fmla="*/ 28 w 28"/>
                  <a:gd name="T11" fmla="*/ 11 h 11"/>
                  <a:gd name="T12" fmla="*/ 0 60000 65536"/>
                  <a:gd name="T13" fmla="*/ 0 60000 65536"/>
                  <a:gd name="T14" fmla="*/ 0 60000 65536"/>
                  <a:gd name="T15" fmla="*/ 0 60000 65536"/>
                  <a:gd name="T16" fmla="*/ 0 60000 65536"/>
                  <a:gd name="T17" fmla="*/ 0 60000 65536"/>
                  <a:gd name="T18" fmla="*/ 0 w 28"/>
                  <a:gd name="T19" fmla="*/ 0 h 11"/>
                  <a:gd name="T20" fmla="*/ 28 w 28"/>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28" h="11">
                    <a:moveTo>
                      <a:pt x="28" y="11"/>
                    </a:moveTo>
                    <a:lnTo>
                      <a:pt x="3" y="8"/>
                    </a:lnTo>
                    <a:lnTo>
                      <a:pt x="0" y="4"/>
                    </a:lnTo>
                    <a:lnTo>
                      <a:pt x="2" y="0"/>
                    </a:lnTo>
                    <a:lnTo>
                      <a:pt x="7" y="0"/>
                    </a:lnTo>
                    <a:lnTo>
                      <a:pt x="28"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29" name="Freeform 193"/>
              <p:cNvSpPr>
                <a:spLocks/>
              </p:cNvSpPr>
              <p:nvPr/>
            </p:nvSpPr>
            <p:spPr bwMode="auto">
              <a:xfrm>
                <a:off x="1517" y="1678"/>
                <a:ext cx="13" cy="19"/>
              </a:xfrm>
              <a:custGeom>
                <a:avLst/>
                <a:gdLst>
                  <a:gd name="T0" fmla="*/ 13 w 13"/>
                  <a:gd name="T1" fmla="*/ 19 h 19"/>
                  <a:gd name="T2" fmla="*/ 0 w 13"/>
                  <a:gd name="T3" fmla="*/ 6 h 19"/>
                  <a:gd name="T4" fmla="*/ 2 w 13"/>
                  <a:gd name="T5" fmla="*/ 3 h 19"/>
                  <a:gd name="T6" fmla="*/ 7 w 13"/>
                  <a:gd name="T7" fmla="*/ 0 h 19"/>
                  <a:gd name="T8" fmla="*/ 10 w 13"/>
                  <a:gd name="T9" fmla="*/ 4 h 19"/>
                  <a:gd name="T10" fmla="*/ 13 w 13"/>
                  <a:gd name="T11" fmla="*/ 19 h 19"/>
                  <a:gd name="T12" fmla="*/ 0 60000 65536"/>
                  <a:gd name="T13" fmla="*/ 0 60000 65536"/>
                  <a:gd name="T14" fmla="*/ 0 60000 65536"/>
                  <a:gd name="T15" fmla="*/ 0 60000 65536"/>
                  <a:gd name="T16" fmla="*/ 0 60000 65536"/>
                  <a:gd name="T17" fmla="*/ 0 60000 65536"/>
                  <a:gd name="T18" fmla="*/ 0 w 13"/>
                  <a:gd name="T19" fmla="*/ 0 h 19"/>
                  <a:gd name="T20" fmla="*/ 13 w 13"/>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13" h="19">
                    <a:moveTo>
                      <a:pt x="13" y="19"/>
                    </a:moveTo>
                    <a:lnTo>
                      <a:pt x="0" y="6"/>
                    </a:lnTo>
                    <a:lnTo>
                      <a:pt x="2" y="3"/>
                    </a:lnTo>
                    <a:lnTo>
                      <a:pt x="7" y="0"/>
                    </a:lnTo>
                    <a:lnTo>
                      <a:pt x="10" y="4"/>
                    </a:lnTo>
                    <a:lnTo>
                      <a:pt x="13" y="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30" name="Freeform 194"/>
              <p:cNvSpPr>
                <a:spLocks/>
              </p:cNvSpPr>
              <p:nvPr/>
            </p:nvSpPr>
            <p:spPr bwMode="auto">
              <a:xfrm>
                <a:off x="1557" y="1674"/>
                <a:ext cx="10" cy="22"/>
              </a:xfrm>
              <a:custGeom>
                <a:avLst/>
                <a:gdLst>
                  <a:gd name="T0" fmla="*/ 2 w 10"/>
                  <a:gd name="T1" fmla="*/ 22 h 22"/>
                  <a:gd name="T2" fmla="*/ 0 w 10"/>
                  <a:gd name="T3" fmla="*/ 5 h 22"/>
                  <a:gd name="T4" fmla="*/ 5 w 10"/>
                  <a:gd name="T5" fmla="*/ 0 h 22"/>
                  <a:gd name="T6" fmla="*/ 10 w 10"/>
                  <a:gd name="T7" fmla="*/ 2 h 22"/>
                  <a:gd name="T8" fmla="*/ 9 w 10"/>
                  <a:gd name="T9" fmla="*/ 7 h 22"/>
                  <a:gd name="T10" fmla="*/ 2 w 10"/>
                  <a:gd name="T11" fmla="*/ 22 h 22"/>
                  <a:gd name="T12" fmla="*/ 0 60000 65536"/>
                  <a:gd name="T13" fmla="*/ 0 60000 65536"/>
                  <a:gd name="T14" fmla="*/ 0 60000 65536"/>
                  <a:gd name="T15" fmla="*/ 0 60000 65536"/>
                  <a:gd name="T16" fmla="*/ 0 60000 65536"/>
                  <a:gd name="T17" fmla="*/ 0 60000 65536"/>
                  <a:gd name="T18" fmla="*/ 0 w 10"/>
                  <a:gd name="T19" fmla="*/ 0 h 22"/>
                  <a:gd name="T20" fmla="*/ 10 w 10"/>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10" h="22">
                    <a:moveTo>
                      <a:pt x="2" y="22"/>
                    </a:moveTo>
                    <a:lnTo>
                      <a:pt x="0" y="5"/>
                    </a:lnTo>
                    <a:lnTo>
                      <a:pt x="5" y="0"/>
                    </a:lnTo>
                    <a:lnTo>
                      <a:pt x="10" y="2"/>
                    </a:lnTo>
                    <a:lnTo>
                      <a:pt x="9" y="7"/>
                    </a:lnTo>
                    <a:lnTo>
                      <a:pt x="2"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31" name="Freeform 195"/>
              <p:cNvSpPr>
                <a:spLocks/>
              </p:cNvSpPr>
              <p:nvPr/>
            </p:nvSpPr>
            <p:spPr bwMode="auto">
              <a:xfrm>
                <a:off x="1577" y="1691"/>
                <a:ext cx="27" cy="13"/>
              </a:xfrm>
              <a:custGeom>
                <a:avLst/>
                <a:gdLst>
                  <a:gd name="T0" fmla="*/ 0 w 27"/>
                  <a:gd name="T1" fmla="*/ 13 h 13"/>
                  <a:gd name="T2" fmla="*/ 19 w 27"/>
                  <a:gd name="T3" fmla="*/ 0 h 13"/>
                  <a:gd name="T4" fmla="*/ 27 w 27"/>
                  <a:gd name="T5" fmla="*/ 3 h 13"/>
                  <a:gd name="T6" fmla="*/ 27 w 27"/>
                  <a:gd name="T7" fmla="*/ 7 h 13"/>
                  <a:gd name="T8" fmla="*/ 22 w 27"/>
                  <a:gd name="T9" fmla="*/ 10 h 13"/>
                  <a:gd name="T10" fmla="*/ 0 w 27"/>
                  <a:gd name="T11" fmla="*/ 13 h 13"/>
                  <a:gd name="T12" fmla="*/ 0 60000 65536"/>
                  <a:gd name="T13" fmla="*/ 0 60000 65536"/>
                  <a:gd name="T14" fmla="*/ 0 60000 65536"/>
                  <a:gd name="T15" fmla="*/ 0 60000 65536"/>
                  <a:gd name="T16" fmla="*/ 0 60000 65536"/>
                  <a:gd name="T17" fmla="*/ 0 60000 65536"/>
                  <a:gd name="T18" fmla="*/ 0 w 27"/>
                  <a:gd name="T19" fmla="*/ 0 h 13"/>
                  <a:gd name="T20" fmla="*/ 27 w 27"/>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27" h="13">
                    <a:moveTo>
                      <a:pt x="0" y="13"/>
                    </a:moveTo>
                    <a:lnTo>
                      <a:pt x="19" y="0"/>
                    </a:lnTo>
                    <a:lnTo>
                      <a:pt x="27" y="3"/>
                    </a:lnTo>
                    <a:lnTo>
                      <a:pt x="27" y="7"/>
                    </a:lnTo>
                    <a:lnTo>
                      <a:pt x="22" y="10"/>
                    </a:lnTo>
                    <a:lnTo>
                      <a:pt x="0"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grpSp>
        <p:grpSp>
          <p:nvGrpSpPr>
            <p:cNvPr id="420" name="Group 196"/>
            <p:cNvGrpSpPr>
              <a:grpSpLocks/>
            </p:cNvGrpSpPr>
            <p:nvPr/>
          </p:nvGrpSpPr>
          <p:grpSpPr bwMode="auto">
            <a:xfrm>
              <a:off x="1459" y="1706"/>
              <a:ext cx="210" cy="517"/>
              <a:chOff x="1459" y="1706"/>
              <a:chExt cx="210" cy="517"/>
            </a:xfrm>
          </p:grpSpPr>
          <p:sp>
            <p:nvSpPr>
              <p:cNvPr id="421" name="Freeform 197"/>
              <p:cNvSpPr>
                <a:spLocks/>
              </p:cNvSpPr>
              <p:nvPr/>
            </p:nvSpPr>
            <p:spPr bwMode="auto">
              <a:xfrm>
                <a:off x="1496" y="1792"/>
                <a:ext cx="106" cy="90"/>
              </a:xfrm>
              <a:custGeom>
                <a:avLst/>
                <a:gdLst>
                  <a:gd name="T0" fmla="*/ 70 w 106"/>
                  <a:gd name="T1" fmla="*/ 25 h 90"/>
                  <a:gd name="T2" fmla="*/ 56 w 106"/>
                  <a:gd name="T3" fmla="*/ 9 h 90"/>
                  <a:gd name="T4" fmla="*/ 44 w 106"/>
                  <a:gd name="T5" fmla="*/ 0 h 90"/>
                  <a:gd name="T6" fmla="*/ 28 w 106"/>
                  <a:gd name="T7" fmla="*/ 0 h 90"/>
                  <a:gd name="T8" fmla="*/ 10 w 106"/>
                  <a:gd name="T9" fmla="*/ 5 h 90"/>
                  <a:gd name="T10" fmla="*/ 3 w 106"/>
                  <a:gd name="T11" fmla="*/ 15 h 90"/>
                  <a:gd name="T12" fmla="*/ 0 w 106"/>
                  <a:gd name="T13" fmla="*/ 29 h 90"/>
                  <a:gd name="T14" fmla="*/ 3 w 106"/>
                  <a:gd name="T15" fmla="*/ 47 h 90"/>
                  <a:gd name="T16" fmla="*/ 14 w 106"/>
                  <a:gd name="T17" fmla="*/ 67 h 90"/>
                  <a:gd name="T18" fmla="*/ 31 w 106"/>
                  <a:gd name="T19" fmla="*/ 80 h 90"/>
                  <a:gd name="T20" fmla="*/ 45 w 106"/>
                  <a:gd name="T21" fmla="*/ 87 h 90"/>
                  <a:gd name="T22" fmla="*/ 61 w 106"/>
                  <a:gd name="T23" fmla="*/ 90 h 90"/>
                  <a:gd name="T24" fmla="*/ 71 w 106"/>
                  <a:gd name="T25" fmla="*/ 86 h 90"/>
                  <a:gd name="T26" fmla="*/ 79 w 106"/>
                  <a:gd name="T27" fmla="*/ 80 h 90"/>
                  <a:gd name="T28" fmla="*/ 83 w 106"/>
                  <a:gd name="T29" fmla="*/ 67 h 90"/>
                  <a:gd name="T30" fmla="*/ 81 w 106"/>
                  <a:gd name="T31" fmla="*/ 52 h 90"/>
                  <a:gd name="T32" fmla="*/ 78 w 106"/>
                  <a:gd name="T33" fmla="*/ 39 h 90"/>
                  <a:gd name="T34" fmla="*/ 103 w 106"/>
                  <a:gd name="T35" fmla="*/ 25 h 90"/>
                  <a:gd name="T36" fmla="*/ 106 w 106"/>
                  <a:gd name="T37" fmla="*/ 20 h 90"/>
                  <a:gd name="T38" fmla="*/ 103 w 106"/>
                  <a:gd name="T39" fmla="*/ 17 h 90"/>
                  <a:gd name="T40" fmla="*/ 74 w 106"/>
                  <a:gd name="T41" fmla="*/ 32 h 90"/>
                  <a:gd name="T42" fmla="*/ 70 w 106"/>
                  <a:gd name="T43" fmla="*/ 25 h 9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90"/>
                  <a:gd name="T68" fmla="*/ 106 w 106"/>
                  <a:gd name="T69" fmla="*/ 90 h 9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90">
                    <a:moveTo>
                      <a:pt x="70" y="25"/>
                    </a:moveTo>
                    <a:lnTo>
                      <a:pt x="56" y="9"/>
                    </a:lnTo>
                    <a:lnTo>
                      <a:pt x="44" y="0"/>
                    </a:lnTo>
                    <a:lnTo>
                      <a:pt x="28" y="0"/>
                    </a:lnTo>
                    <a:lnTo>
                      <a:pt x="10" y="5"/>
                    </a:lnTo>
                    <a:lnTo>
                      <a:pt x="3" y="15"/>
                    </a:lnTo>
                    <a:lnTo>
                      <a:pt x="0" y="29"/>
                    </a:lnTo>
                    <a:lnTo>
                      <a:pt x="3" y="47"/>
                    </a:lnTo>
                    <a:lnTo>
                      <a:pt x="14" y="67"/>
                    </a:lnTo>
                    <a:lnTo>
                      <a:pt x="31" y="80"/>
                    </a:lnTo>
                    <a:lnTo>
                      <a:pt x="45" y="87"/>
                    </a:lnTo>
                    <a:lnTo>
                      <a:pt x="61" y="90"/>
                    </a:lnTo>
                    <a:lnTo>
                      <a:pt x="71" y="86"/>
                    </a:lnTo>
                    <a:lnTo>
                      <a:pt x="79" y="80"/>
                    </a:lnTo>
                    <a:lnTo>
                      <a:pt x="83" y="67"/>
                    </a:lnTo>
                    <a:lnTo>
                      <a:pt x="81" y="52"/>
                    </a:lnTo>
                    <a:lnTo>
                      <a:pt x="78" y="39"/>
                    </a:lnTo>
                    <a:lnTo>
                      <a:pt x="103" y="25"/>
                    </a:lnTo>
                    <a:lnTo>
                      <a:pt x="106" y="20"/>
                    </a:lnTo>
                    <a:lnTo>
                      <a:pt x="103" y="17"/>
                    </a:lnTo>
                    <a:lnTo>
                      <a:pt x="74" y="32"/>
                    </a:lnTo>
                    <a:lnTo>
                      <a:pt x="70"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22" name="Freeform 198"/>
              <p:cNvSpPr>
                <a:spLocks/>
              </p:cNvSpPr>
              <p:nvPr/>
            </p:nvSpPr>
            <p:spPr bwMode="auto">
              <a:xfrm>
                <a:off x="1572" y="1706"/>
                <a:ext cx="93" cy="202"/>
              </a:xfrm>
              <a:custGeom>
                <a:avLst/>
                <a:gdLst>
                  <a:gd name="T0" fmla="*/ 25 w 93"/>
                  <a:gd name="T1" fmla="*/ 170 h 202"/>
                  <a:gd name="T2" fmla="*/ 9 w 93"/>
                  <a:gd name="T3" fmla="*/ 182 h 202"/>
                  <a:gd name="T4" fmla="*/ 4 w 93"/>
                  <a:gd name="T5" fmla="*/ 185 h 202"/>
                  <a:gd name="T6" fmla="*/ 0 w 93"/>
                  <a:gd name="T7" fmla="*/ 193 h 202"/>
                  <a:gd name="T8" fmla="*/ 5 w 93"/>
                  <a:gd name="T9" fmla="*/ 201 h 202"/>
                  <a:gd name="T10" fmla="*/ 10 w 93"/>
                  <a:gd name="T11" fmla="*/ 202 h 202"/>
                  <a:gd name="T12" fmla="*/ 25 w 93"/>
                  <a:gd name="T13" fmla="*/ 197 h 202"/>
                  <a:gd name="T14" fmla="*/ 49 w 93"/>
                  <a:gd name="T15" fmla="*/ 182 h 202"/>
                  <a:gd name="T16" fmla="*/ 70 w 93"/>
                  <a:gd name="T17" fmla="*/ 162 h 202"/>
                  <a:gd name="T18" fmla="*/ 92 w 93"/>
                  <a:gd name="T19" fmla="*/ 141 h 202"/>
                  <a:gd name="T20" fmla="*/ 93 w 93"/>
                  <a:gd name="T21" fmla="*/ 132 h 202"/>
                  <a:gd name="T22" fmla="*/ 93 w 93"/>
                  <a:gd name="T23" fmla="*/ 107 h 202"/>
                  <a:gd name="T24" fmla="*/ 87 w 93"/>
                  <a:gd name="T25" fmla="*/ 68 h 202"/>
                  <a:gd name="T26" fmla="*/ 90 w 93"/>
                  <a:gd name="T27" fmla="*/ 46 h 202"/>
                  <a:gd name="T28" fmla="*/ 93 w 93"/>
                  <a:gd name="T29" fmla="*/ 37 h 202"/>
                  <a:gd name="T30" fmla="*/ 89 w 93"/>
                  <a:gd name="T31" fmla="*/ 33 h 202"/>
                  <a:gd name="T32" fmla="*/ 80 w 93"/>
                  <a:gd name="T33" fmla="*/ 28 h 202"/>
                  <a:gd name="T34" fmla="*/ 73 w 93"/>
                  <a:gd name="T35" fmla="*/ 26 h 202"/>
                  <a:gd name="T36" fmla="*/ 78 w 93"/>
                  <a:gd name="T37" fmla="*/ 3 h 202"/>
                  <a:gd name="T38" fmla="*/ 75 w 93"/>
                  <a:gd name="T39" fmla="*/ 0 h 202"/>
                  <a:gd name="T40" fmla="*/ 70 w 93"/>
                  <a:gd name="T41" fmla="*/ 1 h 202"/>
                  <a:gd name="T42" fmla="*/ 68 w 93"/>
                  <a:gd name="T43" fmla="*/ 27 h 202"/>
                  <a:gd name="T44" fmla="*/ 64 w 93"/>
                  <a:gd name="T45" fmla="*/ 35 h 202"/>
                  <a:gd name="T46" fmla="*/ 63 w 93"/>
                  <a:gd name="T47" fmla="*/ 38 h 202"/>
                  <a:gd name="T48" fmla="*/ 53 w 93"/>
                  <a:gd name="T49" fmla="*/ 35 h 202"/>
                  <a:gd name="T50" fmla="*/ 45 w 93"/>
                  <a:gd name="T51" fmla="*/ 35 h 202"/>
                  <a:gd name="T52" fmla="*/ 45 w 93"/>
                  <a:gd name="T53" fmla="*/ 40 h 202"/>
                  <a:gd name="T54" fmla="*/ 50 w 93"/>
                  <a:gd name="T55" fmla="*/ 43 h 202"/>
                  <a:gd name="T56" fmla="*/ 60 w 93"/>
                  <a:gd name="T57" fmla="*/ 43 h 202"/>
                  <a:gd name="T58" fmla="*/ 65 w 93"/>
                  <a:gd name="T59" fmla="*/ 47 h 202"/>
                  <a:gd name="T60" fmla="*/ 70 w 93"/>
                  <a:gd name="T61" fmla="*/ 55 h 202"/>
                  <a:gd name="T62" fmla="*/ 77 w 93"/>
                  <a:gd name="T63" fmla="*/ 67 h 202"/>
                  <a:gd name="T64" fmla="*/ 80 w 93"/>
                  <a:gd name="T65" fmla="*/ 92 h 202"/>
                  <a:gd name="T66" fmla="*/ 80 w 93"/>
                  <a:gd name="T67" fmla="*/ 115 h 202"/>
                  <a:gd name="T68" fmla="*/ 78 w 93"/>
                  <a:gd name="T69" fmla="*/ 133 h 202"/>
                  <a:gd name="T70" fmla="*/ 72 w 93"/>
                  <a:gd name="T71" fmla="*/ 141 h 202"/>
                  <a:gd name="T72" fmla="*/ 54 w 93"/>
                  <a:gd name="T73" fmla="*/ 152 h 202"/>
                  <a:gd name="T74" fmla="*/ 34 w 93"/>
                  <a:gd name="T75" fmla="*/ 162 h 202"/>
                  <a:gd name="T76" fmla="*/ 25 w 93"/>
                  <a:gd name="T77" fmla="*/ 170 h 20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3"/>
                  <a:gd name="T118" fmla="*/ 0 h 202"/>
                  <a:gd name="T119" fmla="*/ 93 w 93"/>
                  <a:gd name="T120" fmla="*/ 202 h 20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3" h="202">
                    <a:moveTo>
                      <a:pt x="25" y="170"/>
                    </a:moveTo>
                    <a:lnTo>
                      <a:pt x="9" y="182"/>
                    </a:lnTo>
                    <a:lnTo>
                      <a:pt x="4" y="185"/>
                    </a:lnTo>
                    <a:lnTo>
                      <a:pt x="0" y="193"/>
                    </a:lnTo>
                    <a:lnTo>
                      <a:pt x="5" y="201"/>
                    </a:lnTo>
                    <a:lnTo>
                      <a:pt x="10" y="202"/>
                    </a:lnTo>
                    <a:lnTo>
                      <a:pt x="25" y="197"/>
                    </a:lnTo>
                    <a:lnTo>
                      <a:pt x="49" y="182"/>
                    </a:lnTo>
                    <a:lnTo>
                      <a:pt x="70" y="162"/>
                    </a:lnTo>
                    <a:lnTo>
                      <a:pt x="92" y="141"/>
                    </a:lnTo>
                    <a:lnTo>
                      <a:pt x="93" y="132"/>
                    </a:lnTo>
                    <a:lnTo>
                      <a:pt x="93" y="107"/>
                    </a:lnTo>
                    <a:lnTo>
                      <a:pt x="87" y="68"/>
                    </a:lnTo>
                    <a:lnTo>
                      <a:pt x="90" y="46"/>
                    </a:lnTo>
                    <a:lnTo>
                      <a:pt x="93" y="37"/>
                    </a:lnTo>
                    <a:lnTo>
                      <a:pt x="89" y="33"/>
                    </a:lnTo>
                    <a:lnTo>
                      <a:pt x="80" y="28"/>
                    </a:lnTo>
                    <a:lnTo>
                      <a:pt x="73" y="26"/>
                    </a:lnTo>
                    <a:lnTo>
                      <a:pt x="78" y="3"/>
                    </a:lnTo>
                    <a:lnTo>
                      <a:pt x="75" y="0"/>
                    </a:lnTo>
                    <a:lnTo>
                      <a:pt x="70" y="1"/>
                    </a:lnTo>
                    <a:lnTo>
                      <a:pt x="68" y="27"/>
                    </a:lnTo>
                    <a:lnTo>
                      <a:pt x="64" y="35"/>
                    </a:lnTo>
                    <a:lnTo>
                      <a:pt x="63" y="38"/>
                    </a:lnTo>
                    <a:lnTo>
                      <a:pt x="53" y="35"/>
                    </a:lnTo>
                    <a:lnTo>
                      <a:pt x="45" y="35"/>
                    </a:lnTo>
                    <a:lnTo>
                      <a:pt x="45" y="40"/>
                    </a:lnTo>
                    <a:lnTo>
                      <a:pt x="50" y="43"/>
                    </a:lnTo>
                    <a:lnTo>
                      <a:pt x="60" y="43"/>
                    </a:lnTo>
                    <a:lnTo>
                      <a:pt x="65" y="47"/>
                    </a:lnTo>
                    <a:lnTo>
                      <a:pt x="70" y="55"/>
                    </a:lnTo>
                    <a:lnTo>
                      <a:pt x="77" y="67"/>
                    </a:lnTo>
                    <a:lnTo>
                      <a:pt x="80" y="92"/>
                    </a:lnTo>
                    <a:lnTo>
                      <a:pt x="80" y="115"/>
                    </a:lnTo>
                    <a:lnTo>
                      <a:pt x="78" y="133"/>
                    </a:lnTo>
                    <a:lnTo>
                      <a:pt x="72" y="141"/>
                    </a:lnTo>
                    <a:lnTo>
                      <a:pt x="54" y="152"/>
                    </a:lnTo>
                    <a:lnTo>
                      <a:pt x="34" y="162"/>
                    </a:lnTo>
                    <a:lnTo>
                      <a:pt x="25" y="17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23" name="Freeform 199"/>
              <p:cNvSpPr>
                <a:spLocks/>
              </p:cNvSpPr>
              <p:nvPr/>
            </p:nvSpPr>
            <p:spPr bwMode="auto">
              <a:xfrm>
                <a:off x="1459" y="1892"/>
                <a:ext cx="85" cy="121"/>
              </a:xfrm>
              <a:custGeom>
                <a:avLst/>
                <a:gdLst>
                  <a:gd name="T0" fmla="*/ 85 w 85"/>
                  <a:gd name="T1" fmla="*/ 4 h 121"/>
                  <a:gd name="T2" fmla="*/ 76 w 85"/>
                  <a:gd name="T3" fmla="*/ 0 h 121"/>
                  <a:gd name="T4" fmla="*/ 56 w 85"/>
                  <a:gd name="T5" fmla="*/ 1 h 121"/>
                  <a:gd name="T6" fmla="*/ 38 w 85"/>
                  <a:gd name="T7" fmla="*/ 12 h 121"/>
                  <a:gd name="T8" fmla="*/ 15 w 85"/>
                  <a:gd name="T9" fmla="*/ 36 h 121"/>
                  <a:gd name="T10" fmla="*/ 1 w 85"/>
                  <a:gd name="T11" fmla="*/ 55 h 121"/>
                  <a:gd name="T12" fmla="*/ 0 w 85"/>
                  <a:gd name="T13" fmla="*/ 61 h 121"/>
                  <a:gd name="T14" fmla="*/ 7 w 85"/>
                  <a:gd name="T15" fmla="*/ 74 h 121"/>
                  <a:gd name="T16" fmla="*/ 21 w 85"/>
                  <a:gd name="T17" fmla="*/ 80 h 121"/>
                  <a:gd name="T18" fmla="*/ 38 w 85"/>
                  <a:gd name="T19" fmla="*/ 86 h 121"/>
                  <a:gd name="T20" fmla="*/ 52 w 85"/>
                  <a:gd name="T21" fmla="*/ 90 h 121"/>
                  <a:gd name="T22" fmla="*/ 60 w 85"/>
                  <a:gd name="T23" fmla="*/ 95 h 121"/>
                  <a:gd name="T24" fmla="*/ 56 w 85"/>
                  <a:gd name="T25" fmla="*/ 102 h 121"/>
                  <a:gd name="T26" fmla="*/ 46 w 85"/>
                  <a:gd name="T27" fmla="*/ 111 h 121"/>
                  <a:gd name="T28" fmla="*/ 33 w 85"/>
                  <a:gd name="T29" fmla="*/ 112 h 121"/>
                  <a:gd name="T30" fmla="*/ 23 w 85"/>
                  <a:gd name="T31" fmla="*/ 110 h 121"/>
                  <a:gd name="T32" fmla="*/ 18 w 85"/>
                  <a:gd name="T33" fmla="*/ 112 h 121"/>
                  <a:gd name="T34" fmla="*/ 18 w 85"/>
                  <a:gd name="T35" fmla="*/ 117 h 121"/>
                  <a:gd name="T36" fmla="*/ 30 w 85"/>
                  <a:gd name="T37" fmla="*/ 121 h 121"/>
                  <a:gd name="T38" fmla="*/ 46 w 85"/>
                  <a:gd name="T39" fmla="*/ 121 h 121"/>
                  <a:gd name="T40" fmla="*/ 60 w 85"/>
                  <a:gd name="T41" fmla="*/ 117 h 121"/>
                  <a:gd name="T42" fmla="*/ 68 w 85"/>
                  <a:gd name="T43" fmla="*/ 112 h 121"/>
                  <a:gd name="T44" fmla="*/ 72 w 85"/>
                  <a:gd name="T45" fmla="*/ 105 h 121"/>
                  <a:gd name="T46" fmla="*/ 76 w 85"/>
                  <a:gd name="T47" fmla="*/ 96 h 121"/>
                  <a:gd name="T48" fmla="*/ 70 w 85"/>
                  <a:gd name="T49" fmla="*/ 89 h 121"/>
                  <a:gd name="T50" fmla="*/ 52 w 85"/>
                  <a:gd name="T51" fmla="*/ 84 h 121"/>
                  <a:gd name="T52" fmla="*/ 36 w 85"/>
                  <a:gd name="T53" fmla="*/ 79 h 121"/>
                  <a:gd name="T54" fmla="*/ 18 w 85"/>
                  <a:gd name="T55" fmla="*/ 71 h 121"/>
                  <a:gd name="T56" fmla="*/ 16 w 85"/>
                  <a:gd name="T57" fmla="*/ 64 h 121"/>
                  <a:gd name="T58" fmla="*/ 18 w 85"/>
                  <a:gd name="T59" fmla="*/ 51 h 121"/>
                  <a:gd name="T60" fmla="*/ 30 w 85"/>
                  <a:gd name="T61" fmla="*/ 36 h 121"/>
                  <a:gd name="T62" fmla="*/ 43 w 85"/>
                  <a:gd name="T63" fmla="*/ 27 h 121"/>
                  <a:gd name="T64" fmla="*/ 67 w 85"/>
                  <a:gd name="T65" fmla="*/ 20 h 121"/>
                  <a:gd name="T66" fmla="*/ 85 w 85"/>
                  <a:gd name="T67" fmla="*/ 17 h 121"/>
                  <a:gd name="T68" fmla="*/ 85 w 85"/>
                  <a:gd name="T69" fmla="*/ 9 h 121"/>
                  <a:gd name="T70" fmla="*/ 85 w 85"/>
                  <a:gd name="T71" fmla="*/ 4 h 12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5"/>
                  <a:gd name="T109" fmla="*/ 0 h 121"/>
                  <a:gd name="T110" fmla="*/ 85 w 85"/>
                  <a:gd name="T111" fmla="*/ 121 h 12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5" h="121">
                    <a:moveTo>
                      <a:pt x="85" y="4"/>
                    </a:moveTo>
                    <a:lnTo>
                      <a:pt x="76" y="0"/>
                    </a:lnTo>
                    <a:lnTo>
                      <a:pt x="56" y="1"/>
                    </a:lnTo>
                    <a:lnTo>
                      <a:pt x="38" y="12"/>
                    </a:lnTo>
                    <a:lnTo>
                      <a:pt x="15" y="36"/>
                    </a:lnTo>
                    <a:lnTo>
                      <a:pt x="1" y="55"/>
                    </a:lnTo>
                    <a:lnTo>
                      <a:pt x="0" y="61"/>
                    </a:lnTo>
                    <a:lnTo>
                      <a:pt x="7" y="74"/>
                    </a:lnTo>
                    <a:lnTo>
                      <a:pt x="21" y="80"/>
                    </a:lnTo>
                    <a:lnTo>
                      <a:pt x="38" y="86"/>
                    </a:lnTo>
                    <a:lnTo>
                      <a:pt x="52" y="90"/>
                    </a:lnTo>
                    <a:lnTo>
                      <a:pt x="60" y="95"/>
                    </a:lnTo>
                    <a:lnTo>
                      <a:pt x="56" y="102"/>
                    </a:lnTo>
                    <a:lnTo>
                      <a:pt x="46" y="111"/>
                    </a:lnTo>
                    <a:lnTo>
                      <a:pt x="33" y="112"/>
                    </a:lnTo>
                    <a:lnTo>
                      <a:pt x="23" y="110"/>
                    </a:lnTo>
                    <a:lnTo>
                      <a:pt x="18" y="112"/>
                    </a:lnTo>
                    <a:lnTo>
                      <a:pt x="18" y="117"/>
                    </a:lnTo>
                    <a:lnTo>
                      <a:pt x="30" y="121"/>
                    </a:lnTo>
                    <a:lnTo>
                      <a:pt x="46" y="121"/>
                    </a:lnTo>
                    <a:lnTo>
                      <a:pt x="60" y="117"/>
                    </a:lnTo>
                    <a:lnTo>
                      <a:pt x="68" y="112"/>
                    </a:lnTo>
                    <a:lnTo>
                      <a:pt x="72" y="105"/>
                    </a:lnTo>
                    <a:lnTo>
                      <a:pt x="76" y="96"/>
                    </a:lnTo>
                    <a:lnTo>
                      <a:pt x="70" y="89"/>
                    </a:lnTo>
                    <a:lnTo>
                      <a:pt x="52" y="84"/>
                    </a:lnTo>
                    <a:lnTo>
                      <a:pt x="36" y="79"/>
                    </a:lnTo>
                    <a:lnTo>
                      <a:pt x="18" y="71"/>
                    </a:lnTo>
                    <a:lnTo>
                      <a:pt x="16" y="64"/>
                    </a:lnTo>
                    <a:lnTo>
                      <a:pt x="18" y="51"/>
                    </a:lnTo>
                    <a:lnTo>
                      <a:pt x="30" y="36"/>
                    </a:lnTo>
                    <a:lnTo>
                      <a:pt x="43" y="27"/>
                    </a:lnTo>
                    <a:lnTo>
                      <a:pt x="67" y="20"/>
                    </a:lnTo>
                    <a:lnTo>
                      <a:pt x="85" y="17"/>
                    </a:lnTo>
                    <a:lnTo>
                      <a:pt x="85" y="9"/>
                    </a:lnTo>
                    <a:lnTo>
                      <a:pt x="85"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24" name="Freeform 200"/>
              <p:cNvSpPr>
                <a:spLocks/>
              </p:cNvSpPr>
              <p:nvPr/>
            </p:nvSpPr>
            <p:spPr bwMode="auto">
              <a:xfrm>
                <a:off x="1527" y="1886"/>
                <a:ext cx="79" cy="149"/>
              </a:xfrm>
              <a:custGeom>
                <a:avLst/>
                <a:gdLst>
                  <a:gd name="T0" fmla="*/ 69 w 79"/>
                  <a:gd name="T1" fmla="*/ 47 h 149"/>
                  <a:gd name="T2" fmla="*/ 60 w 79"/>
                  <a:gd name="T3" fmla="*/ 18 h 149"/>
                  <a:gd name="T4" fmla="*/ 52 w 79"/>
                  <a:gd name="T5" fmla="*/ 5 h 149"/>
                  <a:gd name="T6" fmla="*/ 32 w 79"/>
                  <a:gd name="T7" fmla="*/ 0 h 149"/>
                  <a:gd name="T8" fmla="*/ 13 w 79"/>
                  <a:gd name="T9" fmla="*/ 2 h 149"/>
                  <a:gd name="T10" fmla="*/ 4 w 79"/>
                  <a:gd name="T11" fmla="*/ 16 h 149"/>
                  <a:gd name="T12" fmla="*/ 7 w 79"/>
                  <a:gd name="T13" fmla="*/ 35 h 149"/>
                  <a:gd name="T14" fmla="*/ 10 w 79"/>
                  <a:gd name="T15" fmla="*/ 63 h 149"/>
                  <a:gd name="T16" fmla="*/ 10 w 79"/>
                  <a:gd name="T17" fmla="*/ 90 h 149"/>
                  <a:gd name="T18" fmla="*/ 4 w 79"/>
                  <a:gd name="T19" fmla="*/ 112 h 149"/>
                  <a:gd name="T20" fmla="*/ 0 w 79"/>
                  <a:gd name="T21" fmla="*/ 126 h 149"/>
                  <a:gd name="T22" fmla="*/ 3 w 79"/>
                  <a:gd name="T23" fmla="*/ 136 h 149"/>
                  <a:gd name="T24" fmla="*/ 13 w 79"/>
                  <a:gd name="T25" fmla="*/ 142 h 149"/>
                  <a:gd name="T26" fmla="*/ 23 w 79"/>
                  <a:gd name="T27" fmla="*/ 147 h 149"/>
                  <a:gd name="T28" fmla="*/ 35 w 79"/>
                  <a:gd name="T29" fmla="*/ 149 h 149"/>
                  <a:gd name="T30" fmla="*/ 50 w 79"/>
                  <a:gd name="T31" fmla="*/ 149 h 149"/>
                  <a:gd name="T32" fmla="*/ 67 w 79"/>
                  <a:gd name="T33" fmla="*/ 138 h 149"/>
                  <a:gd name="T34" fmla="*/ 79 w 79"/>
                  <a:gd name="T35" fmla="*/ 115 h 149"/>
                  <a:gd name="T36" fmla="*/ 78 w 79"/>
                  <a:gd name="T37" fmla="*/ 93 h 149"/>
                  <a:gd name="T38" fmla="*/ 70 w 79"/>
                  <a:gd name="T39" fmla="*/ 68 h 149"/>
                  <a:gd name="T40" fmla="*/ 69 w 79"/>
                  <a:gd name="T41" fmla="*/ 47 h 14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9"/>
                  <a:gd name="T64" fmla="*/ 0 h 149"/>
                  <a:gd name="T65" fmla="*/ 79 w 79"/>
                  <a:gd name="T66" fmla="*/ 149 h 14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9" h="149">
                    <a:moveTo>
                      <a:pt x="69" y="47"/>
                    </a:moveTo>
                    <a:lnTo>
                      <a:pt x="60" y="18"/>
                    </a:lnTo>
                    <a:lnTo>
                      <a:pt x="52" y="5"/>
                    </a:lnTo>
                    <a:lnTo>
                      <a:pt x="32" y="0"/>
                    </a:lnTo>
                    <a:lnTo>
                      <a:pt x="13" y="2"/>
                    </a:lnTo>
                    <a:lnTo>
                      <a:pt x="4" y="16"/>
                    </a:lnTo>
                    <a:lnTo>
                      <a:pt x="7" y="35"/>
                    </a:lnTo>
                    <a:lnTo>
                      <a:pt x="10" y="63"/>
                    </a:lnTo>
                    <a:lnTo>
                      <a:pt x="10" y="90"/>
                    </a:lnTo>
                    <a:lnTo>
                      <a:pt x="4" y="112"/>
                    </a:lnTo>
                    <a:lnTo>
                      <a:pt x="0" y="126"/>
                    </a:lnTo>
                    <a:lnTo>
                      <a:pt x="3" y="136"/>
                    </a:lnTo>
                    <a:lnTo>
                      <a:pt x="13" y="142"/>
                    </a:lnTo>
                    <a:lnTo>
                      <a:pt x="23" y="147"/>
                    </a:lnTo>
                    <a:lnTo>
                      <a:pt x="35" y="149"/>
                    </a:lnTo>
                    <a:lnTo>
                      <a:pt x="50" y="149"/>
                    </a:lnTo>
                    <a:lnTo>
                      <a:pt x="67" y="138"/>
                    </a:lnTo>
                    <a:lnTo>
                      <a:pt x="79" y="115"/>
                    </a:lnTo>
                    <a:lnTo>
                      <a:pt x="78" y="93"/>
                    </a:lnTo>
                    <a:lnTo>
                      <a:pt x="70" y="68"/>
                    </a:lnTo>
                    <a:lnTo>
                      <a:pt x="69" y="4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25" name="Freeform 201"/>
              <p:cNvSpPr>
                <a:spLocks/>
              </p:cNvSpPr>
              <p:nvPr/>
            </p:nvSpPr>
            <p:spPr bwMode="auto">
              <a:xfrm>
                <a:off x="1505" y="2007"/>
                <a:ext cx="60" cy="216"/>
              </a:xfrm>
              <a:custGeom>
                <a:avLst/>
                <a:gdLst>
                  <a:gd name="T0" fmla="*/ 56 w 60"/>
                  <a:gd name="T1" fmla="*/ 3 h 216"/>
                  <a:gd name="T2" fmla="*/ 41 w 60"/>
                  <a:gd name="T3" fmla="*/ 0 h 216"/>
                  <a:gd name="T4" fmla="*/ 32 w 60"/>
                  <a:gd name="T5" fmla="*/ 3 h 216"/>
                  <a:gd name="T6" fmla="*/ 29 w 60"/>
                  <a:gd name="T7" fmla="*/ 15 h 216"/>
                  <a:gd name="T8" fmla="*/ 32 w 60"/>
                  <a:gd name="T9" fmla="*/ 76 h 216"/>
                  <a:gd name="T10" fmla="*/ 32 w 60"/>
                  <a:gd name="T11" fmla="*/ 91 h 216"/>
                  <a:gd name="T12" fmla="*/ 26 w 60"/>
                  <a:gd name="T13" fmla="*/ 118 h 216"/>
                  <a:gd name="T14" fmla="*/ 25 w 60"/>
                  <a:gd name="T15" fmla="*/ 150 h 216"/>
                  <a:gd name="T16" fmla="*/ 29 w 60"/>
                  <a:gd name="T17" fmla="*/ 165 h 216"/>
                  <a:gd name="T18" fmla="*/ 25 w 60"/>
                  <a:gd name="T19" fmla="*/ 175 h 216"/>
                  <a:gd name="T20" fmla="*/ 6 w 60"/>
                  <a:gd name="T21" fmla="*/ 187 h 216"/>
                  <a:gd name="T22" fmla="*/ 0 w 60"/>
                  <a:gd name="T23" fmla="*/ 205 h 216"/>
                  <a:gd name="T24" fmla="*/ 0 w 60"/>
                  <a:gd name="T25" fmla="*/ 211 h 216"/>
                  <a:gd name="T26" fmla="*/ 15 w 60"/>
                  <a:gd name="T27" fmla="*/ 216 h 216"/>
                  <a:gd name="T28" fmla="*/ 19 w 60"/>
                  <a:gd name="T29" fmla="*/ 213 h 216"/>
                  <a:gd name="T30" fmla="*/ 20 w 60"/>
                  <a:gd name="T31" fmla="*/ 203 h 216"/>
                  <a:gd name="T32" fmla="*/ 25 w 60"/>
                  <a:gd name="T33" fmla="*/ 188 h 216"/>
                  <a:gd name="T34" fmla="*/ 31 w 60"/>
                  <a:gd name="T35" fmla="*/ 182 h 216"/>
                  <a:gd name="T36" fmla="*/ 39 w 60"/>
                  <a:gd name="T37" fmla="*/ 177 h 216"/>
                  <a:gd name="T38" fmla="*/ 45 w 60"/>
                  <a:gd name="T39" fmla="*/ 172 h 216"/>
                  <a:gd name="T40" fmla="*/ 47 w 60"/>
                  <a:gd name="T41" fmla="*/ 167 h 216"/>
                  <a:gd name="T42" fmla="*/ 42 w 60"/>
                  <a:gd name="T43" fmla="*/ 162 h 216"/>
                  <a:gd name="T44" fmla="*/ 39 w 60"/>
                  <a:gd name="T45" fmla="*/ 158 h 216"/>
                  <a:gd name="T46" fmla="*/ 35 w 60"/>
                  <a:gd name="T47" fmla="*/ 146 h 216"/>
                  <a:gd name="T48" fmla="*/ 39 w 60"/>
                  <a:gd name="T49" fmla="*/ 117 h 216"/>
                  <a:gd name="T50" fmla="*/ 47 w 60"/>
                  <a:gd name="T51" fmla="*/ 83 h 216"/>
                  <a:gd name="T52" fmla="*/ 56 w 60"/>
                  <a:gd name="T53" fmla="*/ 58 h 216"/>
                  <a:gd name="T54" fmla="*/ 60 w 60"/>
                  <a:gd name="T55" fmla="*/ 26 h 216"/>
                  <a:gd name="T56" fmla="*/ 56 w 60"/>
                  <a:gd name="T57" fmla="*/ 3 h 21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0"/>
                  <a:gd name="T88" fmla="*/ 0 h 216"/>
                  <a:gd name="T89" fmla="*/ 60 w 60"/>
                  <a:gd name="T90" fmla="*/ 216 h 21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0" h="216">
                    <a:moveTo>
                      <a:pt x="56" y="3"/>
                    </a:moveTo>
                    <a:lnTo>
                      <a:pt x="41" y="0"/>
                    </a:lnTo>
                    <a:lnTo>
                      <a:pt x="32" y="3"/>
                    </a:lnTo>
                    <a:lnTo>
                      <a:pt x="29" y="15"/>
                    </a:lnTo>
                    <a:lnTo>
                      <a:pt x="32" y="76"/>
                    </a:lnTo>
                    <a:lnTo>
                      <a:pt x="32" y="91"/>
                    </a:lnTo>
                    <a:lnTo>
                      <a:pt x="26" y="118"/>
                    </a:lnTo>
                    <a:lnTo>
                      <a:pt x="25" y="150"/>
                    </a:lnTo>
                    <a:lnTo>
                      <a:pt x="29" y="165"/>
                    </a:lnTo>
                    <a:lnTo>
                      <a:pt x="25" y="175"/>
                    </a:lnTo>
                    <a:lnTo>
                      <a:pt x="6" y="187"/>
                    </a:lnTo>
                    <a:lnTo>
                      <a:pt x="0" y="205"/>
                    </a:lnTo>
                    <a:lnTo>
                      <a:pt x="0" y="211"/>
                    </a:lnTo>
                    <a:lnTo>
                      <a:pt x="15" y="216"/>
                    </a:lnTo>
                    <a:lnTo>
                      <a:pt x="19" y="213"/>
                    </a:lnTo>
                    <a:lnTo>
                      <a:pt x="20" y="203"/>
                    </a:lnTo>
                    <a:lnTo>
                      <a:pt x="25" y="188"/>
                    </a:lnTo>
                    <a:lnTo>
                      <a:pt x="31" y="182"/>
                    </a:lnTo>
                    <a:lnTo>
                      <a:pt x="39" y="177"/>
                    </a:lnTo>
                    <a:lnTo>
                      <a:pt x="45" y="172"/>
                    </a:lnTo>
                    <a:lnTo>
                      <a:pt x="47" y="167"/>
                    </a:lnTo>
                    <a:lnTo>
                      <a:pt x="42" y="162"/>
                    </a:lnTo>
                    <a:lnTo>
                      <a:pt x="39" y="158"/>
                    </a:lnTo>
                    <a:lnTo>
                      <a:pt x="35" y="146"/>
                    </a:lnTo>
                    <a:lnTo>
                      <a:pt x="39" y="117"/>
                    </a:lnTo>
                    <a:lnTo>
                      <a:pt x="47" y="83"/>
                    </a:lnTo>
                    <a:lnTo>
                      <a:pt x="56" y="58"/>
                    </a:lnTo>
                    <a:lnTo>
                      <a:pt x="60" y="26"/>
                    </a:lnTo>
                    <a:lnTo>
                      <a:pt x="56"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26" name="Freeform 202"/>
              <p:cNvSpPr>
                <a:spLocks/>
              </p:cNvSpPr>
              <p:nvPr/>
            </p:nvSpPr>
            <p:spPr bwMode="auto">
              <a:xfrm>
                <a:off x="1569" y="2007"/>
                <a:ext cx="100" cy="182"/>
              </a:xfrm>
              <a:custGeom>
                <a:avLst/>
                <a:gdLst>
                  <a:gd name="T0" fmla="*/ 33 w 100"/>
                  <a:gd name="T1" fmla="*/ 26 h 182"/>
                  <a:gd name="T2" fmla="*/ 30 w 100"/>
                  <a:gd name="T3" fmla="*/ 8 h 182"/>
                  <a:gd name="T4" fmla="*/ 18 w 100"/>
                  <a:gd name="T5" fmla="*/ 0 h 182"/>
                  <a:gd name="T6" fmla="*/ 1 w 100"/>
                  <a:gd name="T7" fmla="*/ 1 h 182"/>
                  <a:gd name="T8" fmla="*/ 0 w 100"/>
                  <a:gd name="T9" fmla="*/ 8 h 182"/>
                  <a:gd name="T10" fmla="*/ 1 w 100"/>
                  <a:gd name="T11" fmla="*/ 25 h 182"/>
                  <a:gd name="T12" fmla="*/ 10 w 100"/>
                  <a:gd name="T13" fmla="*/ 52 h 182"/>
                  <a:gd name="T14" fmla="*/ 17 w 100"/>
                  <a:gd name="T15" fmla="*/ 71 h 182"/>
                  <a:gd name="T16" fmla="*/ 25 w 100"/>
                  <a:gd name="T17" fmla="*/ 97 h 182"/>
                  <a:gd name="T18" fmla="*/ 27 w 100"/>
                  <a:gd name="T19" fmla="*/ 118 h 182"/>
                  <a:gd name="T20" fmla="*/ 27 w 100"/>
                  <a:gd name="T21" fmla="*/ 137 h 182"/>
                  <a:gd name="T22" fmla="*/ 23 w 100"/>
                  <a:gd name="T23" fmla="*/ 150 h 182"/>
                  <a:gd name="T24" fmla="*/ 20 w 100"/>
                  <a:gd name="T25" fmla="*/ 156 h 182"/>
                  <a:gd name="T26" fmla="*/ 20 w 100"/>
                  <a:gd name="T27" fmla="*/ 160 h 182"/>
                  <a:gd name="T28" fmla="*/ 25 w 100"/>
                  <a:gd name="T29" fmla="*/ 166 h 182"/>
                  <a:gd name="T30" fmla="*/ 35 w 100"/>
                  <a:gd name="T31" fmla="*/ 168 h 182"/>
                  <a:gd name="T32" fmla="*/ 48 w 100"/>
                  <a:gd name="T33" fmla="*/ 168 h 182"/>
                  <a:gd name="T34" fmla="*/ 73 w 100"/>
                  <a:gd name="T35" fmla="*/ 175 h 182"/>
                  <a:gd name="T36" fmla="*/ 83 w 100"/>
                  <a:gd name="T37" fmla="*/ 182 h 182"/>
                  <a:gd name="T38" fmla="*/ 93 w 100"/>
                  <a:gd name="T39" fmla="*/ 177 h 182"/>
                  <a:gd name="T40" fmla="*/ 100 w 100"/>
                  <a:gd name="T41" fmla="*/ 166 h 182"/>
                  <a:gd name="T42" fmla="*/ 93 w 100"/>
                  <a:gd name="T43" fmla="*/ 162 h 182"/>
                  <a:gd name="T44" fmla="*/ 72 w 100"/>
                  <a:gd name="T45" fmla="*/ 160 h 182"/>
                  <a:gd name="T46" fmla="*/ 47 w 100"/>
                  <a:gd name="T47" fmla="*/ 160 h 182"/>
                  <a:gd name="T48" fmla="*/ 36 w 100"/>
                  <a:gd name="T49" fmla="*/ 158 h 182"/>
                  <a:gd name="T50" fmla="*/ 35 w 100"/>
                  <a:gd name="T51" fmla="*/ 151 h 182"/>
                  <a:gd name="T52" fmla="*/ 36 w 100"/>
                  <a:gd name="T53" fmla="*/ 138 h 182"/>
                  <a:gd name="T54" fmla="*/ 37 w 100"/>
                  <a:gd name="T55" fmla="*/ 118 h 182"/>
                  <a:gd name="T56" fmla="*/ 36 w 100"/>
                  <a:gd name="T57" fmla="*/ 95 h 182"/>
                  <a:gd name="T58" fmla="*/ 31 w 100"/>
                  <a:gd name="T59" fmla="*/ 62 h 182"/>
                  <a:gd name="T60" fmla="*/ 33 w 100"/>
                  <a:gd name="T61" fmla="*/ 35 h 182"/>
                  <a:gd name="T62" fmla="*/ 33 w 100"/>
                  <a:gd name="T63" fmla="*/ 26 h 18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0"/>
                  <a:gd name="T97" fmla="*/ 0 h 182"/>
                  <a:gd name="T98" fmla="*/ 100 w 100"/>
                  <a:gd name="T99" fmla="*/ 182 h 18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0" h="182">
                    <a:moveTo>
                      <a:pt x="33" y="26"/>
                    </a:moveTo>
                    <a:lnTo>
                      <a:pt x="30" y="8"/>
                    </a:lnTo>
                    <a:lnTo>
                      <a:pt x="18" y="0"/>
                    </a:lnTo>
                    <a:lnTo>
                      <a:pt x="1" y="1"/>
                    </a:lnTo>
                    <a:lnTo>
                      <a:pt x="0" y="8"/>
                    </a:lnTo>
                    <a:lnTo>
                      <a:pt x="1" y="25"/>
                    </a:lnTo>
                    <a:lnTo>
                      <a:pt x="10" y="52"/>
                    </a:lnTo>
                    <a:lnTo>
                      <a:pt x="17" y="71"/>
                    </a:lnTo>
                    <a:lnTo>
                      <a:pt x="25" y="97"/>
                    </a:lnTo>
                    <a:lnTo>
                      <a:pt x="27" y="118"/>
                    </a:lnTo>
                    <a:lnTo>
                      <a:pt x="27" y="137"/>
                    </a:lnTo>
                    <a:lnTo>
                      <a:pt x="23" y="150"/>
                    </a:lnTo>
                    <a:lnTo>
                      <a:pt x="20" y="156"/>
                    </a:lnTo>
                    <a:lnTo>
                      <a:pt x="20" y="160"/>
                    </a:lnTo>
                    <a:lnTo>
                      <a:pt x="25" y="166"/>
                    </a:lnTo>
                    <a:lnTo>
                      <a:pt x="35" y="168"/>
                    </a:lnTo>
                    <a:lnTo>
                      <a:pt x="48" y="168"/>
                    </a:lnTo>
                    <a:lnTo>
                      <a:pt x="73" y="175"/>
                    </a:lnTo>
                    <a:lnTo>
                      <a:pt x="83" y="182"/>
                    </a:lnTo>
                    <a:lnTo>
                      <a:pt x="93" y="177"/>
                    </a:lnTo>
                    <a:lnTo>
                      <a:pt x="100" y="166"/>
                    </a:lnTo>
                    <a:lnTo>
                      <a:pt x="93" y="162"/>
                    </a:lnTo>
                    <a:lnTo>
                      <a:pt x="72" y="160"/>
                    </a:lnTo>
                    <a:lnTo>
                      <a:pt x="47" y="160"/>
                    </a:lnTo>
                    <a:lnTo>
                      <a:pt x="36" y="158"/>
                    </a:lnTo>
                    <a:lnTo>
                      <a:pt x="35" y="151"/>
                    </a:lnTo>
                    <a:lnTo>
                      <a:pt x="36" y="138"/>
                    </a:lnTo>
                    <a:lnTo>
                      <a:pt x="37" y="118"/>
                    </a:lnTo>
                    <a:lnTo>
                      <a:pt x="36" y="95"/>
                    </a:lnTo>
                    <a:lnTo>
                      <a:pt x="31" y="62"/>
                    </a:lnTo>
                    <a:lnTo>
                      <a:pt x="33" y="35"/>
                    </a:lnTo>
                    <a:lnTo>
                      <a:pt x="33" y="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grpSp>
      </p:grpSp>
      <p:grpSp>
        <p:nvGrpSpPr>
          <p:cNvPr id="432" name="Group 189"/>
          <p:cNvGrpSpPr>
            <a:grpSpLocks/>
          </p:cNvGrpSpPr>
          <p:nvPr/>
        </p:nvGrpSpPr>
        <p:grpSpPr bwMode="auto">
          <a:xfrm>
            <a:off x="960414" y="2689268"/>
            <a:ext cx="230071" cy="321341"/>
            <a:chOff x="1459" y="1674"/>
            <a:chExt cx="210" cy="549"/>
          </a:xfrm>
        </p:grpSpPr>
        <p:grpSp>
          <p:nvGrpSpPr>
            <p:cNvPr id="433" name="Group 190"/>
            <p:cNvGrpSpPr>
              <a:grpSpLocks/>
            </p:cNvGrpSpPr>
            <p:nvPr/>
          </p:nvGrpSpPr>
          <p:grpSpPr bwMode="auto">
            <a:xfrm>
              <a:off x="1489" y="1674"/>
              <a:ext cx="115" cy="95"/>
              <a:chOff x="1489" y="1674"/>
              <a:chExt cx="115" cy="95"/>
            </a:xfrm>
          </p:grpSpPr>
          <p:sp>
            <p:nvSpPr>
              <p:cNvPr id="441" name="Freeform 191"/>
              <p:cNvSpPr>
                <a:spLocks/>
              </p:cNvSpPr>
              <p:nvPr/>
            </p:nvSpPr>
            <p:spPr bwMode="auto">
              <a:xfrm>
                <a:off x="1530" y="1712"/>
                <a:ext cx="37" cy="57"/>
              </a:xfrm>
              <a:custGeom>
                <a:avLst/>
                <a:gdLst>
                  <a:gd name="T0" fmla="*/ 12 w 37"/>
                  <a:gd name="T1" fmla="*/ 52 h 57"/>
                  <a:gd name="T2" fmla="*/ 12 w 37"/>
                  <a:gd name="T3" fmla="*/ 44 h 57"/>
                  <a:gd name="T4" fmla="*/ 10 w 37"/>
                  <a:gd name="T5" fmla="*/ 35 h 57"/>
                  <a:gd name="T6" fmla="*/ 6 w 37"/>
                  <a:gd name="T7" fmla="*/ 29 h 57"/>
                  <a:gd name="T8" fmla="*/ 0 w 37"/>
                  <a:gd name="T9" fmla="*/ 20 h 57"/>
                  <a:gd name="T10" fmla="*/ 0 w 37"/>
                  <a:gd name="T11" fmla="*/ 14 h 57"/>
                  <a:gd name="T12" fmla="*/ 5 w 37"/>
                  <a:gd name="T13" fmla="*/ 6 h 57"/>
                  <a:gd name="T14" fmla="*/ 11 w 37"/>
                  <a:gd name="T15" fmla="*/ 1 h 57"/>
                  <a:gd name="T16" fmla="*/ 19 w 37"/>
                  <a:gd name="T17" fmla="*/ 0 h 57"/>
                  <a:gd name="T18" fmla="*/ 25 w 37"/>
                  <a:gd name="T19" fmla="*/ 1 h 57"/>
                  <a:gd name="T20" fmla="*/ 29 w 37"/>
                  <a:gd name="T21" fmla="*/ 2 h 57"/>
                  <a:gd name="T22" fmla="*/ 35 w 37"/>
                  <a:gd name="T23" fmla="*/ 7 h 57"/>
                  <a:gd name="T24" fmla="*/ 37 w 37"/>
                  <a:gd name="T25" fmla="*/ 14 h 57"/>
                  <a:gd name="T26" fmla="*/ 37 w 37"/>
                  <a:gd name="T27" fmla="*/ 20 h 57"/>
                  <a:gd name="T28" fmla="*/ 32 w 37"/>
                  <a:gd name="T29" fmla="*/ 27 h 57"/>
                  <a:gd name="T30" fmla="*/ 26 w 37"/>
                  <a:gd name="T31" fmla="*/ 35 h 57"/>
                  <a:gd name="T32" fmla="*/ 25 w 37"/>
                  <a:gd name="T33" fmla="*/ 44 h 57"/>
                  <a:gd name="T34" fmla="*/ 25 w 37"/>
                  <a:gd name="T35" fmla="*/ 47 h 57"/>
                  <a:gd name="T36" fmla="*/ 22 w 37"/>
                  <a:gd name="T37" fmla="*/ 54 h 57"/>
                  <a:gd name="T38" fmla="*/ 19 w 37"/>
                  <a:gd name="T39" fmla="*/ 57 h 57"/>
                  <a:gd name="T40" fmla="*/ 12 w 37"/>
                  <a:gd name="T41" fmla="*/ 52 h 5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7"/>
                  <a:gd name="T64" fmla="*/ 0 h 57"/>
                  <a:gd name="T65" fmla="*/ 37 w 37"/>
                  <a:gd name="T66" fmla="*/ 57 h 5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7" h="57">
                    <a:moveTo>
                      <a:pt x="12" y="52"/>
                    </a:moveTo>
                    <a:lnTo>
                      <a:pt x="12" y="44"/>
                    </a:lnTo>
                    <a:lnTo>
                      <a:pt x="10" y="35"/>
                    </a:lnTo>
                    <a:lnTo>
                      <a:pt x="6" y="29"/>
                    </a:lnTo>
                    <a:lnTo>
                      <a:pt x="0" y="20"/>
                    </a:lnTo>
                    <a:lnTo>
                      <a:pt x="0" y="14"/>
                    </a:lnTo>
                    <a:lnTo>
                      <a:pt x="5" y="6"/>
                    </a:lnTo>
                    <a:lnTo>
                      <a:pt x="11" y="1"/>
                    </a:lnTo>
                    <a:lnTo>
                      <a:pt x="19" y="0"/>
                    </a:lnTo>
                    <a:lnTo>
                      <a:pt x="25" y="1"/>
                    </a:lnTo>
                    <a:lnTo>
                      <a:pt x="29" y="2"/>
                    </a:lnTo>
                    <a:lnTo>
                      <a:pt x="35" y="7"/>
                    </a:lnTo>
                    <a:lnTo>
                      <a:pt x="37" y="14"/>
                    </a:lnTo>
                    <a:lnTo>
                      <a:pt x="37" y="20"/>
                    </a:lnTo>
                    <a:lnTo>
                      <a:pt x="32" y="27"/>
                    </a:lnTo>
                    <a:lnTo>
                      <a:pt x="26" y="35"/>
                    </a:lnTo>
                    <a:lnTo>
                      <a:pt x="25" y="44"/>
                    </a:lnTo>
                    <a:lnTo>
                      <a:pt x="25" y="47"/>
                    </a:lnTo>
                    <a:lnTo>
                      <a:pt x="22" y="54"/>
                    </a:lnTo>
                    <a:lnTo>
                      <a:pt x="19" y="57"/>
                    </a:lnTo>
                    <a:lnTo>
                      <a:pt x="12" y="52"/>
                    </a:lnTo>
                    <a:close/>
                  </a:path>
                </a:pathLst>
              </a:custGeom>
              <a:solidFill>
                <a:srgbClr val="FFFF00"/>
              </a:solidFill>
              <a:ln w="4763">
                <a:solidFill>
                  <a:srgbClr val="000000"/>
                </a:solidFill>
                <a:round/>
                <a:headEnd/>
                <a:tailEnd/>
              </a:ln>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42" name="Freeform 192"/>
              <p:cNvSpPr>
                <a:spLocks/>
              </p:cNvSpPr>
              <p:nvPr/>
            </p:nvSpPr>
            <p:spPr bwMode="auto">
              <a:xfrm>
                <a:off x="1489" y="1708"/>
                <a:ext cx="28" cy="11"/>
              </a:xfrm>
              <a:custGeom>
                <a:avLst/>
                <a:gdLst>
                  <a:gd name="T0" fmla="*/ 28 w 28"/>
                  <a:gd name="T1" fmla="*/ 11 h 11"/>
                  <a:gd name="T2" fmla="*/ 3 w 28"/>
                  <a:gd name="T3" fmla="*/ 8 h 11"/>
                  <a:gd name="T4" fmla="*/ 0 w 28"/>
                  <a:gd name="T5" fmla="*/ 4 h 11"/>
                  <a:gd name="T6" fmla="*/ 2 w 28"/>
                  <a:gd name="T7" fmla="*/ 0 h 11"/>
                  <a:gd name="T8" fmla="*/ 7 w 28"/>
                  <a:gd name="T9" fmla="*/ 0 h 11"/>
                  <a:gd name="T10" fmla="*/ 28 w 28"/>
                  <a:gd name="T11" fmla="*/ 11 h 11"/>
                  <a:gd name="T12" fmla="*/ 0 60000 65536"/>
                  <a:gd name="T13" fmla="*/ 0 60000 65536"/>
                  <a:gd name="T14" fmla="*/ 0 60000 65536"/>
                  <a:gd name="T15" fmla="*/ 0 60000 65536"/>
                  <a:gd name="T16" fmla="*/ 0 60000 65536"/>
                  <a:gd name="T17" fmla="*/ 0 60000 65536"/>
                  <a:gd name="T18" fmla="*/ 0 w 28"/>
                  <a:gd name="T19" fmla="*/ 0 h 11"/>
                  <a:gd name="T20" fmla="*/ 28 w 28"/>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28" h="11">
                    <a:moveTo>
                      <a:pt x="28" y="11"/>
                    </a:moveTo>
                    <a:lnTo>
                      <a:pt x="3" y="8"/>
                    </a:lnTo>
                    <a:lnTo>
                      <a:pt x="0" y="4"/>
                    </a:lnTo>
                    <a:lnTo>
                      <a:pt x="2" y="0"/>
                    </a:lnTo>
                    <a:lnTo>
                      <a:pt x="7" y="0"/>
                    </a:lnTo>
                    <a:lnTo>
                      <a:pt x="28"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43" name="Freeform 193"/>
              <p:cNvSpPr>
                <a:spLocks/>
              </p:cNvSpPr>
              <p:nvPr/>
            </p:nvSpPr>
            <p:spPr bwMode="auto">
              <a:xfrm>
                <a:off x="1517" y="1678"/>
                <a:ext cx="13" cy="19"/>
              </a:xfrm>
              <a:custGeom>
                <a:avLst/>
                <a:gdLst>
                  <a:gd name="T0" fmla="*/ 13 w 13"/>
                  <a:gd name="T1" fmla="*/ 19 h 19"/>
                  <a:gd name="T2" fmla="*/ 0 w 13"/>
                  <a:gd name="T3" fmla="*/ 6 h 19"/>
                  <a:gd name="T4" fmla="*/ 2 w 13"/>
                  <a:gd name="T5" fmla="*/ 3 h 19"/>
                  <a:gd name="T6" fmla="*/ 7 w 13"/>
                  <a:gd name="T7" fmla="*/ 0 h 19"/>
                  <a:gd name="T8" fmla="*/ 10 w 13"/>
                  <a:gd name="T9" fmla="*/ 4 h 19"/>
                  <a:gd name="T10" fmla="*/ 13 w 13"/>
                  <a:gd name="T11" fmla="*/ 19 h 19"/>
                  <a:gd name="T12" fmla="*/ 0 60000 65536"/>
                  <a:gd name="T13" fmla="*/ 0 60000 65536"/>
                  <a:gd name="T14" fmla="*/ 0 60000 65536"/>
                  <a:gd name="T15" fmla="*/ 0 60000 65536"/>
                  <a:gd name="T16" fmla="*/ 0 60000 65536"/>
                  <a:gd name="T17" fmla="*/ 0 60000 65536"/>
                  <a:gd name="T18" fmla="*/ 0 w 13"/>
                  <a:gd name="T19" fmla="*/ 0 h 19"/>
                  <a:gd name="T20" fmla="*/ 13 w 13"/>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13" h="19">
                    <a:moveTo>
                      <a:pt x="13" y="19"/>
                    </a:moveTo>
                    <a:lnTo>
                      <a:pt x="0" y="6"/>
                    </a:lnTo>
                    <a:lnTo>
                      <a:pt x="2" y="3"/>
                    </a:lnTo>
                    <a:lnTo>
                      <a:pt x="7" y="0"/>
                    </a:lnTo>
                    <a:lnTo>
                      <a:pt x="10" y="4"/>
                    </a:lnTo>
                    <a:lnTo>
                      <a:pt x="13" y="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44" name="Freeform 194"/>
              <p:cNvSpPr>
                <a:spLocks/>
              </p:cNvSpPr>
              <p:nvPr/>
            </p:nvSpPr>
            <p:spPr bwMode="auto">
              <a:xfrm>
                <a:off x="1557" y="1674"/>
                <a:ext cx="10" cy="22"/>
              </a:xfrm>
              <a:custGeom>
                <a:avLst/>
                <a:gdLst>
                  <a:gd name="T0" fmla="*/ 2 w 10"/>
                  <a:gd name="T1" fmla="*/ 22 h 22"/>
                  <a:gd name="T2" fmla="*/ 0 w 10"/>
                  <a:gd name="T3" fmla="*/ 5 h 22"/>
                  <a:gd name="T4" fmla="*/ 5 w 10"/>
                  <a:gd name="T5" fmla="*/ 0 h 22"/>
                  <a:gd name="T6" fmla="*/ 10 w 10"/>
                  <a:gd name="T7" fmla="*/ 2 h 22"/>
                  <a:gd name="T8" fmla="*/ 9 w 10"/>
                  <a:gd name="T9" fmla="*/ 7 h 22"/>
                  <a:gd name="T10" fmla="*/ 2 w 10"/>
                  <a:gd name="T11" fmla="*/ 22 h 22"/>
                  <a:gd name="T12" fmla="*/ 0 60000 65536"/>
                  <a:gd name="T13" fmla="*/ 0 60000 65536"/>
                  <a:gd name="T14" fmla="*/ 0 60000 65536"/>
                  <a:gd name="T15" fmla="*/ 0 60000 65536"/>
                  <a:gd name="T16" fmla="*/ 0 60000 65536"/>
                  <a:gd name="T17" fmla="*/ 0 60000 65536"/>
                  <a:gd name="T18" fmla="*/ 0 w 10"/>
                  <a:gd name="T19" fmla="*/ 0 h 22"/>
                  <a:gd name="T20" fmla="*/ 10 w 10"/>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10" h="22">
                    <a:moveTo>
                      <a:pt x="2" y="22"/>
                    </a:moveTo>
                    <a:lnTo>
                      <a:pt x="0" y="5"/>
                    </a:lnTo>
                    <a:lnTo>
                      <a:pt x="5" y="0"/>
                    </a:lnTo>
                    <a:lnTo>
                      <a:pt x="10" y="2"/>
                    </a:lnTo>
                    <a:lnTo>
                      <a:pt x="9" y="7"/>
                    </a:lnTo>
                    <a:lnTo>
                      <a:pt x="2"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45" name="Freeform 195"/>
              <p:cNvSpPr>
                <a:spLocks/>
              </p:cNvSpPr>
              <p:nvPr/>
            </p:nvSpPr>
            <p:spPr bwMode="auto">
              <a:xfrm>
                <a:off x="1577" y="1691"/>
                <a:ext cx="27" cy="13"/>
              </a:xfrm>
              <a:custGeom>
                <a:avLst/>
                <a:gdLst>
                  <a:gd name="T0" fmla="*/ 0 w 27"/>
                  <a:gd name="T1" fmla="*/ 13 h 13"/>
                  <a:gd name="T2" fmla="*/ 19 w 27"/>
                  <a:gd name="T3" fmla="*/ 0 h 13"/>
                  <a:gd name="T4" fmla="*/ 27 w 27"/>
                  <a:gd name="T5" fmla="*/ 3 h 13"/>
                  <a:gd name="T6" fmla="*/ 27 w 27"/>
                  <a:gd name="T7" fmla="*/ 7 h 13"/>
                  <a:gd name="T8" fmla="*/ 22 w 27"/>
                  <a:gd name="T9" fmla="*/ 10 h 13"/>
                  <a:gd name="T10" fmla="*/ 0 w 27"/>
                  <a:gd name="T11" fmla="*/ 13 h 13"/>
                  <a:gd name="T12" fmla="*/ 0 60000 65536"/>
                  <a:gd name="T13" fmla="*/ 0 60000 65536"/>
                  <a:gd name="T14" fmla="*/ 0 60000 65536"/>
                  <a:gd name="T15" fmla="*/ 0 60000 65536"/>
                  <a:gd name="T16" fmla="*/ 0 60000 65536"/>
                  <a:gd name="T17" fmla="*/ 0 60000 65536"/>
                  <a:gd name="T18" fmla="*/ 0 w 27"/>
                  <a:gd name="T19" fmla="*/ 0 h 13"/>
                  <a:gd name="T20" fmla="*/ 27 w 27"/>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27" h="13">
                    <a:moveTo>
                      <a:pt x="0" y="13"/>
                    </a:moveTo>
                    <a:lnTo>
                      <a:pt x="19" y="0"/>
                    </a:lnTo>
                    <a:lnTo>
                      <a:pt x="27" y="3"/>
                    </a:lnTo>
                    <a:lnTo>
                      <a:pt x="27" y="7"/>
                    </a:lnTo>
                    <a:lnTo>
                      <a:pt x="22" y="10"/>
                    </a:lnTo>
                    <a:lnTo>
                      <a:pt x="0"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grpSp>
        <p:grpSp>
          <p:nvGrpSpPr>
            <p:cNvPr id="434" name="Group 196"/>
            <p:cNvGrpSpPr>
              <a:grpSpLocks/>
            </p:cNvGrpSpPr>
            <p:nvPr/>
          </p:nvGrpSpPr>
          <p:grpSpPr bwMode="auto">
            <a:xfrm>
              <a:off x="1459" y="1706"/>
              <a:ext cx="210" cy="517"/>
              <a:chOff x="1459" y="1706"/>
              <a:chExt cx="210" cy="517"/>
            </a:xfrm>
          </p:grpSpPr>
          <p:sp>
            <p:nvSpPr>
              <p:cNvPr id="435" name="Freeform 197"/>
              <p:cNvSpPr>
                <a:spLocks/>
              </p:cNvSpPr>
              <p:nvPr/>
            </p:nvSpPr>
            <p:spPr bwMode="auto">
              <a:xfrm>
                <a:off x="1496" y="1792"/>
                <a:ext cx="106" cy="90"/>
              </a:xfrm>
              <a:custGeom>
                <a:avLst/>
                <a:gdLst>
                  <a:gd name="T0" fmla="*/ 70 w 106"/>
                  <a:gd name="T1" fmla="*/ 25 h 90"/>
                  <a:gd name="T2" fmla="*/ 56 w 106"/>
                  <a:gd name="T3" fmla="*/ 9 h 90"/>
                  <a:gd name="T4" fmla="*/ 44 w 106"/>
                  <a:gd name="T5" fmla="*/ 0 h 90"/>
                  <a:gd name="T6" fmla="*/ 28 w 106"/>
                  <a:gd name="T7" fmla="*/ 0 h 90"/>
                  <a:gd name="T8" fmla="*/ 10 w 106"/>
                  <a:gd name="T9" fmla="*/ 5 h 90"/>
                  <a:gd name="T10" fmla="*/ 3 w 106"/>
                  <a:gd name="T11" fmla="*/ 15 h 90"/>
                  <a:gd name="T12" fmla="*/ 0 w 106"/>
                  <a:gd name="T13" fmla="*/ 29 h 90"/>
                  <a:gd name="T14" fmla="*/ 3 w 106"/>
                  <a:gd name="T15" fmla="*/ 47 h 90"/>
                  <a:gd name="T16" fmla="*/ 14 w 106"/>
                  <a:gd name="T17" fmla="*/ 67 h 90"/>
                  <a:gd name="T18" fmla="*/ 31 w 106"/>
                  <a:gd name="T19" fmla="*/ 80 h 90"/>
                  <a:gd name="T20" fmla="*/ 45 w 106"/>
                  <a:gd name="T21" fmla="*/ 87 h 90"/>
                  <a:gd name="T22" fmla="*/ 61 w 106"/>
                  <a:gd name="T23" fmla="*/ 90 h 90"/>
                  <a:gd name="T24" fmla="*/ 71 w 106"/>
                  <a:gd name="T25" fmla="*/ 86 h 90"/>
                  <a:gd name="T26" fmla="*/ 79 w 106"/>
                  <a:gd name="T27" fmla="*/ 80 h 90"/>
                  <a:gd name="T28" fmla="*/ 83 w 106"/>
                  <a:gd name="T29" fmla="*/ 67 h 90"/>
                  <a:gd name="T30" fmla="*/ 81 w 106"/>
                  <a:gd name="T31" fmla="*/ 52 h 90"/>
                  <a:gd name="T32" fmla="*/ 78 w 106"/>
                  <a:gd name="T33" fmla="*/ 39 h 90"/>
                  <a:gd name="T34" fmla="*/ 103 w 106"/>
                  <a:gd name="T35" fmla="*/ 25 h 90"/>
                  <a:gd name="T36" fmla="*/ 106 w 106"/>
                  <a:gd name="T37" fmla="*/ 20 h 90"/>
                  <a:gd name="T38" fmla="*/ 103 w 106"/>
                  <a:gd name="T39" fmla="*/ 17 h 90"/>
                  <a:gd name="T40" fmla="*/ 74 w 106"/>
                  <a:gd name="T41" fmla="*/ 32 h 90"/>
                  <a:gd name="T42" fmla="*/ 70 w 106"/>
                  <a:gd name="T43" fmla="*/ 25 h 9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90"/>
                  <a:gd name="T68" fmla="*/ 106 w 106"/>
                  <a:gd name="T69" fmla="*/ 90 h 9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90">
                    <a:moveTo>
                      <a:pt x="70" y="25"/>
                    </a:moveTo>
                    <a:lnTo>
                      <a:pt x="56" y="9"/>
                    </a:lnTo>
                    <a:lnTo>
                      <a:pt x="44" y="0"/>
                    </a:lnTo>
                    <a:lnTo>
                      <a:pt x="28" y="0"/>
                    </a:lnTo>
                    <a:lnTo>
                      <a:pt x="10" y="5"/>
                    </a:lnTo>
                    <a:lnTo>
                      <a:pt x="3" y="15"/>
                    </a:lnTo>
                    <a:lnTo>
                      <a:pt x="0" y="29"/>
                    </a:lnTo>
                    <a:lnTo>
                      <a:pt x="3" y="47"/>
                    </a:lnTo>
                    <a:lnTo>
                      <a:pt x="14" y="67"/>
                    </a:lnTo>
                    <a:lnTo>
                      <a:pt x="31" y="80"/>
                    </a:lnTo>
                    <a:lnTo>
                      <a:pt x="45" y="87"/>
                    </a:lnTo>
                    <a:lnTo>
                      <a:pt x="61" y="90"/>
                    </a:lnTo>
                    <a:lnTo>
                      <a:pt x="71" y="86"/>
                    </a:lnTo>
                    <a:lnTo>
                      <a:pt x="79" y="80"/>
                    </a:lnTo>
                    <a:lnTo>
                      <a:pt x="83" y="67"/>
                    </a:lnTo>
                    <a:lnTo>
                      <a:pt x="81" y="52"/>
                    </a:lnTo>
                    <a:lnTo>
                      <a:pt x="78" y="39"/>
                    </a:lnTo>
                    <a:lnTo>
                      <a:pt x="103" y="25"/>
                    </a:lnTo>
                    <a:lnTo>
                      <a:pt x="106" y="20"/>
                    </a:lnTo>
                    <a:lnTo>
                      <a:pt x="103" y="17"/>
                    </a:lnTo>
                    <a:lnTo>
                      <a:pt x="74" y="32"/>
                    </a:lnTo>
                    <a:lnTo>
                      <a:pt x="70"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36" name="Freeform 198"/>
              <p:cNvSpPr>
                <a:spLocks/>
              </p:cNvSpPr>
              <p:nvPr/>
            </p:nvSpPr>
            <p:spPr bwMode="auto">
              <a:xfrm>
                <a:off x="1572" y="1706"/>
                <a:ext cx="93" cy="202"/>
              </a:xfrm>
              <a:custGeom>
                <a:avLst/>
                <a:gdLst>
                  <a:gd name="T0" fmla="*/ 25 w 93"/>
                  <a:gd name="T1" fmla="*/ 170 h 202"/>
                  <a:gd name="T2" fmla="*/ 9 w 93"/>
                  <a:gd name="T3" fmla="*/ 182 h 202"/>
                  <a:gd name="T4" fmla="*/ 4 w 93"/>
                  <a:gd name="T5" fmla="*/ 185 h 202"/>
                  <a:gd name="T6" fmla="*/ 0 w 93"/>
                  <a:gd name="T7" fmla="*/ 193 h 202"/>
                  <a:gd name="T8" fmla="*/ 5 w 93"/>
                  <a:gd name="T9" fmla="*/ 201 h 202"/>
                  <a:gd name="T10" fmla="*/ 10 w 93"/>
                  <a:gd name="T11" fmla="*/ 202 h 202"/>
                  <a:gd name="T12" fmla="*/ 25 w 93"/>
                  <a:gd name="T13" fmla="*/ 197 h 202"/>
                  <a:gd name="T14" fmla="*/ 49 w 93"/>
                  <a:gd name="T15" fmla="*/ 182 h 202"/>
                  <a:gd name="T16" fmla="*/ 70 w 93"/>
                  <a:gd name="T17" fmla="*/ 162 h 202"/>
                  <a:gd name="T18" fmla="*/ 92 w 93"/>
                  <a:gd name="T19" fmla="*/ 141 h 202"/>
                  <a:gd name="T20" fmla="*/ 93 w 93"/>
                  <a:gd name="T21" fmla="*/ 132 h 202"/>
                  <a:gd name="T22" fmla="*/ 93 w 93"/>
                  <a:gd name="T23" fmla="*/ 107 h 202"/>
                  <a:gd name="T24" fmla="*/ 87 w 93"/>
                  <a:gd name="T25" fmla="*/ 68 h 202"/>
                  <a:gd name="T26" fmla="*/ 90 w 93"/>
                  <a:gd name="T27" fmla="*/ 46 h 202"/>
                  <a:gd name="T28" fmla="*/ 93 w 93"/>
                  <a:gd name="T29" fmla="*/ 37 h 202"/>
                  <a:gd name="T30" fmla="*/ 89 w 93"/>
                  <a:gd name="T31" fmla="*/ 33 h 202"/>
                  <a:gd name="T32" fmla="*/ 80 w 93"/>
                  <a:gd name="T33" fmla="*/ 28 h 202"/>
                  <a:gd name="T34" fmla="*/ 73 w 93"/>
                  <a:gd name="T35" fmla="*/ 26 h 202"/>
                  <a:gd name="T36" fmla="*/ 78 w 93"/>
                  <a:gd name="T37" fmla="*/ 3 h 202"/>
                  <a:gd name="T38" fmla="*/ 75 w 93"/>
                  <a:gd name="T39" fmla="*/ 0 h 202"/>
                  <a:gd name="T40" fmla="*/ 70 w 93"/>
                  <a:gd name="T41" fmla="*/ 1 h 202"/>
                  <a:gd name="T42" fmla="*/ 68 w 93"/>
                  <a:gd name="T43" fmla="*/ 27 h 202"/>
                  <a:gd name="T44" fmla="*/ 64 w 93"/>
                  <a:gd name="T45" fmla="*/ 35 h 202"/>
                  <a:gd name="T46" fmla="*/ 63 w 93"/>
                  <a:gd name="T47" fmla="*/ 38 h 202"/>
                  <a:gd name="T48" fmla="*/ 53 w 93"/>
                  <a:gd name="T49" fmla="*/ 35 h 202"/>
                  <a:gd name="T50" fmla="*/ 45 w 93"/>
                  <a:gd name="T51" fmla="*/ 35 h 202"/>
                  <a:gd name="T52" fmla="*/ 45 w 93"/>
                  <a:gd name="T53" fmla="*/ 40 h 202"/>
                  <a:gd name="T54" fmla="*/ 50 w 93"/>
                  <a:gd name="T55" fmla="*/ 43 h 202"/>
                  <a:gd name="T56" fmla="*/ 60 w 93"/>
                  <a:gd name="T57" fmla="*/ 43 h 202"/>
                  <a:gd name="T58" fmla="*/ 65 w 93"/>
                  <a:gd name="T59" fmla="*/ 47 h 202"/>
                  <a:gd name="T60" fmla="*/ 70 w 93"/>
                  <a:gd name="T61" fmla="*/ 55 h 202"/>
                  <a:gd name="T62" fmla="*/ 77 w 93"/>
                  <a:gd name="T63" fmla="*/ 67 h 202"/>
                  <a:gd name="T64" fmla="*/ 80 w 93"/>
                  <a:gd name="T65" fmla="*/ 92 h 202"/>
                  <a:gd name="T66" fmla="*/ 80 w 93"/>
                  <a:gd name="T67" fmla="*/ 115 h 202"/>
                  <a:gd name="T68" fmla="*/ 78 w 93"/>
                  <a:gd name="T69" fmla="*/ 133 h 202"/>
                  <a:gd name="T70" fmla="*/ 72 w 93"/>
                  <a:gd name="T71" fmla="*/ 141 h 202"/>
                  <a:gd name="T72" fmla="*/ 54 w 93"/>
                  <a:gd name="T73" fmla="*/ 152 h 202"/>
                  <a:gd name="T74" fmla="*/ 34 w 93"/>
                  <a:gd name="T75" fmla="*/ 162 h 202"/>
                  <a:gd name="T76" fmla="*/ 25 w 93"/>
                  <a:gd name="T77" fmla="*/ 170 h 20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3"/>
                  <a:gd name="T118" fmla="*/ 0 h 202"/>
                  <a:gd name="T119" fmla="*/ 93 w 93"/>
                  <a:gd name="T120" fmla="*/ 202 h 20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3" h="202">
                    <a:moveTo>
                      <a:pt x="25" y="170"/>
                    </a:moveTo>
                    <a:lnTo>
                      <a:pt x="9" y="182"/>
                    </a:lnTo>
                    <a:lnTo>
                      <a:pt x="4" y="185"/>
                    </a:lnTo>
                    <a:lnTo>
                      <a:pt x="0" y="193"/>
                    </a:lnTo>
                    <a:lnTo>
                      <a:pt x="5" y="201"/>
                    </a:lnTo>
                    <a:lnTo>
                      <a:pt x="10" y="202"/>
                    </a:lnTo>
                    <a:lnTo>
                      <a:pt x="25" y="197"/>
                    </a:lnTo>
                    <a:lnTo>
                      <a:pt x="49" y="182"/>
                    </a:lnTo>
                    <a:lnTo>
                      <a:pt x="70" y="162"/>
                    </a:lnTo>
                    <a:lnTo>
                      <a:pt x="92" y="141"/>
                    </a:lnTo>
                    <a:lnTo>
                      <a:pt x="93" y="132"/>
                    </a:lnTo>
                    <a:lnTo>
                      <a:pt x="93" y="107"/>
                    </a:lnTo>
                    <a:lnTo>
                      <a:pt x="87" y="68"/>
                    </a:lnTo>
                    <a:lnTo>
                      <a:pt x="90" y="46"/>
                    </a:lnTo>
                    <a:lnTo>
                      <a:pt x="93" y="37"/>
                    </a:lnTo>
                    <a:lnTo>
                      <a:pt x="89" y="33"/>
                    </a:lnTo>
                    <a:lnTo>
                      <a:pt x="80" y="28"/>
                    </a:lnTo>
                    <a:lnTo>
                      <a:pt x="73" y="26"/>
                    </a:lnTo>
                    <a:lnTo>
                      <a:pt x="78" y="3"/>
                    </a:lnTo>
                    <a:lnTo>
                      <a:pt x="75" y="0"/>
                    </a:lnTo>
                    <a:lnTo>
                      <a:pt x="70" y="1"/>
                    </a:lnTo>
                    <a:lnTo>
                      <a:pt x="68" y="27"/>
                    </a:lnTo>
                    <a:lnTo>
                      <a:pt x="64" y="35"/>
                    </a:lnTo>
                    <a:lnTo>
                      <a:pt x="63" y="38"/>
                    </a:lnTo>
                    <a:lnTo>
                      <a:pt x="53" y="35"/>
                    </a:lnTo>
                    <a:lnTo>
                      <a:pt x="45" y="35"/>
                    </a:lnTo>
                    <a:lnTo>
                      <a:pt x="45" y="40"/>
                    </a:lnTo>
                    <a:lnTo>
                      <a:pt x="50" y="43"/>
                    </a:lnTo>
                    <a:lnTo>
                      <a:pt x="60" y="43"/>
                    </a:lnTo>
                    <a:lnTo>
                      <a:pt x="65" y="47"/>
                    </a:lnTo>
                    <a:lnTo>
                      <a:pt x="70" y="55"/>
                    </a:lnTo>
                    <a:lnTo>
                      <a:pt x="77" y="67"/>
                    </a:lnTo>
                    <a:lnTo>
                      <a:pt x="80" y="92"/>
                    </a:lnTo>
                    <a:lnTo>
                      <a:pt x="80" y="115"/>
                    </a:lnTo>
                    <a:lnTo>
                      <a:pt x="78" y="133"/>
                    </a:lnTo>
                    <a:lnTo>
                      <a:pt x="72" y="141"/>
                    </a:lnTo>
                    <a:lnTo>
                      <a:pt x="54" y="152"/>
                    </a:lnTo>
                    <a:lnTo>
                      <a:pt x="34" y="162"/>
                    </a:lnTo>
                    <a:lnTo>
                      <a:pt x="25" y="17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37" name="Freeform 199"/>
              <p:cNvSpPr>
                <a:spLocks/>
              </p:cNvSpPr>
              <p:nvPr/>
            </p:nvSpPr>
            <p:spPr bwMode="auto">
              <a:xfrm>
                <a:off x="1459" y="1892"/>
                <a:ext cx="85" cy="121"/>
              </a:xfrm>
              <a:custGeom>
                <a:avLst/>
                <a:gdLst>
                  <a:gd name="T0" fmla="*/ 85 w 85"/>
                  <a:gd name="T1" fmla="*/ 4 h 121"/>
                  <a:gd name="T2" fmla="*/ 76 w 85"/>
                  <a:gd name="T3" fmla="*/ 0 h 121"/>
                  <a:gd name="T4" fmla="*/ 56 w 85"/>
                  <a:gd name="T5" fmla="*/ 1 h 121"/>
                  <a:gd name="T6" fmla="*/ 38 w 85"/>
                  <a:gd name="T7" fmla="*/ 12 h 121"/>
                  <a:gd name="T8" fmla="*/ 15 w 85"/>
                  <a:gd name="T9" fmla="*/ 36 h 121"/>
                  <a:gd name="T10" fmla="*/ 1 w 85"/>
                  <a:gd name="T11" fmla="*/ 55 h 121"/>
                  <a:gd name="T12" fmla="*/ 0 w 85"/>
                  <a:gd name="T13" fmla="*/ 61 h 121"/>
                  <a:gd name="T14" fmla="*/ 7 w 85"/>
                  <a:gd name="T15" fmla="*/ 74 h 121"/>
                  <a:gd name="T16" fmla="*/ 21 w 85"/>
                  <a:gd name="T17" fmla="*/ 80 h 121"/>
                  <a:gd name="T18" fmla="*/ 38 w 85"/>
                  <a:gd name="T19" fmla="*/ 86 h 121"/>
                  <a:gd name="T20" fmla="*/ 52 w 85"/>
                  <a:gd name="T21" fmla="*/ 90 h 121"/>
                  <a:gd name="T22" fmla="*/ 60 w 85"/>
                  <a:gd name="T23" fmla="*/ 95 h 121"/>
                  <a:gd name="T24" fmla="*/ 56 w 85"/>
                  <a:gd name="T25" fmla="*/ 102 h 121"/>
                  <a:gd name="T26" fmla="*/ 46 w 85"/>
                  <a:gd name="T27" fmla="*/ 111 h 121"/>
                  <a:gd name="T28" fmla="*/ 33 w 85"/>
                  <a:gd name="T29" fmla="*/ 112 h 121"/>
                  <a:gd name="T30" fmla="*/ 23 w 85"/>
                  <a:gd name="T31" fmla="*/ 110 h 121"/>
                  <a:gd name="T32" fmla="*/ 18 w 85"/>
                  <a:gd name="T33" fmla="*/ 112 h 121"/>
                  <a:gd name="T34" fmla="*/ 18 w 85"/>
                  <a:gd name="T35" fmla="*/ 117 h 121"/>
                  <a:gd name="T36" fmla="*/ 30 w 85"/>
                  <a:gd name="T37" fmla="*/ 121 h 121"/>
                  <a:gd name="T38" fmla="*/ 46 w 85"/>
                  <a:gd name="T39" fmla="*/ 121 h 121"/>
                  <a:gd name="T40" fmla="*/ 60 w 85"/>
                  <a:gd name="T41" fmla="*/ 117 h 121"/>
                  <a:gd name="T42" fmla="*/ 68 w 85"/>
                  <a:gd name="T43" fmla="*/ 112 h 121"/>
                  <a:gd name="T44" fmla="*/ 72 w 85"/>
                  <a:gd name="T45" fmla="*/ 105 h 121"/>
                  <a:gd name="T46" fmla="*/ 76 w 85"/>
                  <a:gd name="T47" fmla="*/ 96 h 121"/>
                  <a:gd name="T48" fmla="*/ 70 w 85"/>
                  <a:gd name="T49" fmla="*/ 89 h 121"/>
                  <a:gd name="T50" fmla="*/ 52 w 85"/>
                  <a:gd name="T51" fmla="*/ 84 h 121"/>
                  <a:gd name="T52" fmla="*/ 36 w 85"/>
                  <a:gd name="T53" fmla="*/ 79 h 121"/>
                  <a:gd name="T54" fmla="*/ 18 w 85"/>
                  <a:gd name="T55" fmla="*/ 71 h 121"/>
                  <a:gd name="T56" fmla="*/ 16 w 85"/>
                  <a:gd name="T57" fmla="*/ 64 h 121"/>
                  <a:gd name="T58" fmla="*/ 18 w 85"/>
                  <a:gd name="T59" fmla="*/ 51 h 121"/>
                  <a:gd name="T60" fmla="*/ 30 w 85"/>
                  <a:gd name="T61" fmla="*/ 36 h 121"/>
                  <a:gd name="T62" fmla="*/ 43 w 85"/>
                  <a:gd name="T63" fmla="*/ 27 h 121"/>
                  <a:gd name="T64" fmla="*/ 67 w 85"/>
                  <a:gd name="T65" fmla="*/ 20 h 121"/>
                  <a:gd name="T66" fmla="*/ 85 w 85"/>
                  <a:gd name="T67" fmla="*/ 17 h 121"/>
                  <a:gd name="T68" fmla="*/ 85 w 85"/>
                  <a:gd name="T69" fmla="*/ 9 h 121"/>
                  <a:gd name="T70" fmla="*/ 85 w 85"/>
                  <a:gd name="T71" fmla="*/ 4 h 12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5"/>
                  <a:gd name="T109" fmla="*/ 0 h 121"/>
                  <a:gd name="T110" fmla="*/ 85 w 85"/>
                  <a:gd name="T111" fmla="*/ 121 h 12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5" h="121">
                    <a:moveTo>
                      <a:pt x="85" y="4"/>
                    </a:moveTo>
                    <a:lnTo>
                      <a:pt x="76" y="0"/>
                    </a:lnTo>
                    <a:lnTo>
                      <a:pt x="56" y="1"/>
                    </a:lnTo>
                    <a:lnTo>
                      <a:pt x="38" y="12"/>
                    </a:lnTo>
                    <a:lnTo>
                      <a:pt x="15" y="36"/>
                    </a:lnTo>
                    <a:lnTo>
                      <a:pt x="1" y="55"/>
                    </a:lnTo>
                    <a:lnTo>
                      <a:pt x="0" y="61"/>
                    </a:lnTo>
                    <a:lnTo>
                      <a:pt x="7" y="74"/>
                    </a:lnTo>
                    <a:lnTo>
                      <a:pt x="21" y="80"/>
                    </a:lnTo>
                    <a:lnTo>
                      <a:pt x="38" y="86"/>
                    </a:lnTo>
                    <a:lnTo>
                      <a:pt x="52" y="90"/>
                    </a:lnTo>
                    <a:lnTo>
                      <a:pt x="60" y="95"/>
                    </a:lnTo>
                    <a:lnTo>
                      <a:pt x="56" y="102"/>
                    </a:lnTo>
                    <a:lnTo>
                      <a:pt x="46" y="111"/>
                    </a:lnTo>
                    <a:lnTo>
                      <a:pt x="33" y="112"/>
                    </a:lnTo>
                    <a:lnTo>
                      <a:pt x="23" y="110"/>
                    </a:lnTo>
                    <a:lnTo>
                      <a:pt x="18" y="112"/>
                    </a:lnTo>
                    <a:lnTo>
                      <a:pt x="18" y="117"/>
                    </a:lnTo>
                    <a:lnTo>
                      <a:pt x="30" y="121"/>
                    </a:lnTo>
                    <a:lnTo>
                      <a:pt x="46" y="121"/>
                    </a:lnTo>
                    <a:lnTo>
                      <a:pt x="60" y="117"/>
                    </a:lnTo>
                    <a:lnTo>
                      <a:pt x="68" y="112"/>
                    </a:lnTo>
                    <a:lnTo>
                      <a:pt x="72" y="105"/>
                    </a:lnTo>
                    <a:lnTo>
                      <a:pt x="76" y="96"/>
                    </a:lnTo>
                    <a:lnTo>
                      <a:pt x="70" y="89"/>
                    </a:lnTo>
                    <a:lnTo>
                      <a:pt x="52" y="84"/>
                    </a:lnTo>
                    <a:lnTo>
                      <a:pt x="36" y="79"/>
                    </a:lnTo>
                    <a:lnTo>
                      <a:pt x="18" y="71"/>
                    </a:lnTo>
                    <a:lnTo>
                      <a:pt x="16" y="64"/>
                    </a:lnTo>
                    <a:lnTo>
                      <a:pt x="18" y="51"/>
                    </a:lnTo>
                    <a:lnTo>
                      <a:pt x="30" y="36"/>
                    </a:lnTo>
                    <a:lnTo>
                      <a:pt x="43" y="27"/>
                    </a:lnTo>
                    <a:lnTo>
                      <a:pt x="67" y="20"/>
                    </a:lnTo>
                    <a:lnTo>
                      <a:pt x="85" y="17"/>
                    </a:lnTo>
                    <a:lnTo>
                      <a:pt x="85" y="9"/>
                    </a:lnTo>
                    <a:lnTo>
                      <a:pt x="85"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38" name="Freeform 200"/>
              <p:cNvSpPr>
                <a:spLocks/>
              </p:cNvSpPr>
              <p:nvPr/>
            </p:nvSpPr>
            <p:spPr bwMode="auto">
              <a:xfrm>
                <a:off x="1527" y="1886"/>
                <a:ext cx="79" cy="149"/>
              </a:xfrm>
              <a:custGeom>
                <a:avLst/>
                <a:gdLst>
                  <a:gd name="T0" fmla="*/ 69 w 79"/>
                  <a:gd name="T1" fmla="*/ 47 h 149"/>
                  <a:gd name="T2" fmla="*/ 60 w 79"/>
                  <a:gd name="T3" fmla="*/ 18 h 149"/>
                  <a:gd name="T4" fmla="*/ 52 w 79"/>
                  <a:gd name="T5" fmla="*/ 5 h 149"/>
                  <a:gd name="T6" fmla="*/ 32 w 79"/>
                  <a:gd name="T7" fmla="*/ 0 h 149"/>
                  <a:gd name="T8" fmla="*/ 13 w 79"/>
                  <a:gd name="T9" fmla="*/ 2 h 149"/>
                  <a:gd name="T10" fmla="*/ 4 w 79"/>
                  <a:gd name="T11" fmla="*/ 16 h 149"/>
                  <a:gd name="T12" fmla="*/ 7 w 79"/>
                  <a:gd name="T13" fmla="*/ 35 h 149"/>
                  <a:gd name="T14" fmla="*/ 10 w 79"/>
                  <a:gd name="T15" fmla="*/ 63 h 149"/>
                  <a:gd name="T16" fmla="*/ 10 w 79"/>
                  <a:gd name="T17" fmla="*/ 90 h 149"/>
                  <a:gd name="T18" fmla="*/ 4 w 79"/>
                  <a:gd name="T19" fmla="*/ 112 h 149"/>
                  <a:gd name="T20" fmla="*/ 0 w 79"/>
                  <a:gd name="T21" fmla="*/ 126 h 149"/>
                  <a:gd name="T22" fmla="*/ 3 w 79"/>
                  <a:gd name="T23" fmla="*/ 136 h 149"/>
                  <a:gd name="T24" fmla="*/ 13 w 79"/>
                  <a:gd name="T25" fmla="*/ 142 h 149"/>
                  <a:gd name="T26" fmla="*/ 23 w 79"/>
                  <a:gd name="T27" fmla="*/ 147 h 149"/>
                  <a:gd name="T28" fmla="*/ 35 w 79"/>
                  <a:gd name="T29" fmla="*/ 149 h 149"/>
                  <a:gd name="T30" fmla="*/ 50 w 79"/>
                  <a:gd name="T31" fmla="*/ 149 h 149"/>
                  <a:gd name="T32" fmla="*/ 67 w 79"/>
                  <a:gd name="T33" fmla="*/ 138 h 149"/>
                  <a:gd name="T34" fmla="*/ 79 w 79"/>
                  <a:gd name="T35" fmla="*/ 115 h 149"/>
                  <a:gd name="T36" fmla="*/ 78 w 79"/>
                  <a:gd name="T37" fmla="*/ 93 h 149"/>
                  <a:gd name="T38" fmla="*/ 70 w 79"/>
                  <a:gd name="T39" fmla="*/ 68 h 149"/>
                  <a:gd name="T40" fmla="*/ 69 w 79"/>
                  <a:gd name="T41" fmla="*/ 47 h 14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9"/>
                  <a:gd name="T64" fmla="*/ 0 h 149"/>
                  <a:gd name="T65" fmla="*/ 79 w 79"/>
                  <a:gd name="T66" fmla="*/ 149 h 14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9" h="149">
                    <a:moveTo>
                      <a:pt x="69" y="47"/>
                    </a:moveTo>
                    <a:lnTo>
                      <a:pt x="60" y="18"/>
                    </a:lnTo>
                    <a:lnTo>
                      <a:pt x="52" y="5"/>
                    </a:lnTo>
                    <a:lnTo>
                      <a:pt x="32" y="0"/>
                    </a:lnTo>
                    <a:lnTo>
                      <a:pt x="13" y="2"/>
                    </a:lnTo>
                    <a:lnTo>
                      <a:pt x="4" y="16"/>
                    </a:lnTo>
                    <a:lnTo>
                      <a:pt x="7" y="35"/>
                    </a:lnTo>
                    <a:lnTo>
                      <a:pt x="10" y="63"/>
                    </a:lnTo>
                    <a:lnTo>
                      <a:pt x="10" y="90"/>
                    </a:lnTo>
                    <a:lnTo>
                      <a:pt x="4" y="112"/>
                    </a:lnTo>
                    <a:lnTo>
                      <a:pt x="0" y="126"/>
                    </a:lnTo>
                    <a:lnTo>
                      <a:pt x="3" y="136"/>
                    </a:lnTo>
                    <a:lnTo>
                      <a:pt x="13" y="142"/>
                    </a:lnTo>
                    <a:lnTo>
                      <a:pt x="23" y="147"/>
                    </a:lnTo>
                    <a:lnTo>
                      <a:pt x="35" y="149"/>
                    </a:lnTo>
                    <a:lnTo>
                      <a:pt x="50" y="149"/>
                    </a:lnTo>
                    <a:lnTo>
                      <a:pt x="67" y="138"/>
                    </a:lnTo>
                    <a:lnTo>
                      <a:pt x="79" y="115"/>
                    </a:lnTo>
                    <a:lnTo>
                      <a:pt x="78" y="93"/>
                    </a:lnTo>
                    <a:lnTo>
                      <a:pt x="70" y="68"/>
                    </a:lnTo>
                    <a:lnTo>
                      <a:pt x="69" y="4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39" name="Freeform 201"/>
              <p:cNvSpPr>
                <a:spLocks/>
              </p:cNvSpPr>
              <p:nvPr/>
            </p:nvSpPr>
            <p:spPr bwMode="auto">
              <a:xfrm>
                <a:off x="1505" y="2007"/>
                <a:ext cx="60" cy="216"/>
              </a:xfrm>
              <a:custGeom>
                <a:avLst/>
                <a:gdLst>
                  <a:gd name="T0" fmla="*/ 56 w 60"/>
                  <a:gd name="T1" fmla="*/ 3 h 216"/>
                  <a:gd name="T2" fmla="*/ 41 w 60"/>
                  <a:gd name="T3" fmla="*/ 0 h 216"/>
                  <a:gd name="T4" fmla="*/ 32 w 60"/>
                  <a:gd name="T5" fmla="*/ 3 h 216"/>
                  <a:gd name="T6" fmla="*/ 29 w 60"/>
                  <a:gd name="T7" fmla="*/ 15 h 216"/>
                  <a:gd name="T8" fmla="*/ 32 w 60"/>
                  <a:gd name="T9" fmla="*/ 76 h 216"/>
                  <a:gd name="T10" fmla="*/ 32 w 60"/>
                  <a:gd name="T11" fmla="*/ 91 h 216"/>
                  <a:gd name="T12" fmla="*/ 26 w 60"/>
                  <a:gd name="T13" fmla="*/ 118 h 216"/>
                  <a:gd name="T14" fmla="*/ 25 w 60"/>
                  <a:gd name="T15" fmla="*/ 150 h 216"/>
                  <a:gd name="T16" fmla="*/ 29 w 60"/>
                  <a:gd name="T17" fmla="*/ 165 h 216"/>
                  <a:gd name="T18" fmla="*/ 25 w 60"/>
                  <a:gd name="T19" fmla="*/ 175 h 216"/>
                  <a:gd name="T20" fmla="*/ 6 w 60"/>
                  <a:gd name="T21" fmla="*/ 187 h 216"/>
                  <a:gd name="T22" fmla="*/ 0 w 60"/>
                  <a:gd name="T23" fmla="*/ 205 h 216"/>
                  <a:gd name="T24" fmla="*/ 0 w 60"/>
                  <a:gd name="T25" fmla="*/ 211 h 216"/>
                  <a:gd name="T26" fmla="*/ 15 w 60"/>
                  <a:gd name="T27" fmla="*/ 216 h 216"/>
                  <a:gd name="T28" fmla="*/ 19 w 60"/>
                  <a:gd name="T29" fmla="*/ 213 h 216"/>
                  <a:gd name="T30" fmla="*/ 20 w 60"/>
                  <a:gd name="T31" fmla="*/ 203 h 216"/>
                  <a:gd name="T32" fmla="*/ 25 w 60"/>
                  <a:gd name="T33" fmla="*/ 188 h 216"/>
                  <a:gd name="T34" fmla="*/ 31 w 60"/>
                  <a:gd name="T35" fmla="*/ 182 h 216"/>
                  <a:gd name="T36" fmla="*/ 39 w 60"/>
                  <a:gd name="T37" fmla="*/ 177 h 216"/>
                  <a:gd name="T38" fmla="*/ 45 w 60"/>
                  <a:gd name="T39" fmla="*/ 172 h 216"/>
                  <a:gd name="T40" fmla="*/ 47 w 60"/>
                  <a:gd name="T41" fmla="*/ 167 h 216"/>
                  <a:gd name="T42" fmla="*/ 42 w 60"/>
                  <a:gd name="T43" fmla="*/ 162 h 216"/>
                  <a:gd name="T44" fmla="*/ 39 w 60"/>
                  <a:gd name="T45" fmla="*/ 158 h 216"/>
                  <a:gd name="T46" fmla="*/ 35 w 60"/>
                  <a:gd name="T47" fmla="*/ 146 h 216"/>
                  <a:gd name="T48" fmla="*/ 39 w 60"/>
                  <a:gd name="T49" fmla="*/ 117 h 216"/>
                  <a:gd name="T50" fmla="*/ 47 w 60"/>
                  <a:gd name="T51" fmla="*/ 83 h 216"/>
                  <a:gd name="T52" fmla="*/ 56 w 60"/>
                  <a:gd name="T53" fmla="*/ 58 h 216"/>
                  <a:gd name="T54" fmla="*/ 60 w 60"/>
                  <a:gd name="T55" fmla="*/ 26 h 216"/>
                  <a:gd name="T56" fmla="*/ 56 w 60"/>
                  <a:gd name="T57" fmla="*/ 3 h 21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0"/>
                  <a:gd name="T88" fmla="*/ 0 h 216"/>
                  <a:gd name="T89" fmla="*/ 60 w 60"/>
                  <a:gd name="T90" fmla="*/ 216 h 21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0" h="216">
                    <a:moveTo>
                      <a:pt x="56" y="3"/>
                    </a:moveTo>
                    <a:lnTo>
                      <a:pt x="41" y="0"/>
                    </a:lnTo>
                    <a:lnTo>
                      <a:pt x="32" y="3"/>
                    </a:lnTo>
                    <a:lnTo>
                      <a:pt x="29" y="15"/>
                    </a:lnTo>
                    <a:lnTo>
                      <a:pt x="32" y="76"/>
                    </a:lnTo>
                    <a:lnTo>
                      <a:pt x="32" y="91"/>
                    </a:lnTo>
                    <a:lnTo>
                      <a:pt x="26" y="118"/>
                    </a:lnTo>
                    <a:lnTo>
                      <a:pt x="25" y="150"/>
                    </a:lnTo>
                    <a:lnTo>
                      <a:pt x="29" y="165"/>
                    </a:lnTo>
                    <a:lnTo>
                      <a:pt x="25" y="175"/>
                    </a:lnTo>
                    <a:lnTo>
                      <a:pt x="6" y="187"/>
                    </a:lnTo>
                    <a:lnTo>
                      <a:pt x="0" y="205"/>
                    </a:lnTo>
                    <a:lnTo>
                      <a:pt x="0" y="211"/>
                    </a:lnTo>
                    <a:lnTo>
                      <a:pt x="15" y="216"/>
                    </a:lnTo>
                    <a:lnTo>
                      <a:pt x="19" y="213"/>
                    </a:lnTo>
                    <a:lnTo>
                      <a:pt x="20" y="203"/>
                    </a:lnTo>
                    <a:lnTo>
                      <a:pt x="25" y="188"/>
                    </a:lnTo>
                    <a:lnTo>
                      <a:pt x="31" y="182"/>
                    </a:lnTo>
                    <a:lnTo>
                      <a:pt x="39" y="177"/>
                    </a:lnTo>
                    <a:lnTo>
                      <a:pt x="45" y="172"/>
                    </a:lnTo>
                    <a:lnTo>
                      <a:pt x="47" y="167"/>
                    </a:lnTo>
                    <a:lnTo>
                      <a:pt x="42" y="162"/>
                    </a:lnTo>
                    <a:lnTo>
                      <a:pt x="39" y="158"/>
                    </a:lnTo>
                    <a:lnTo>
                      <a:pt x="35" y="146"/>
                    </a:lnTo>
                    <a:lnTo>
                      <a:pt x="39" y="117"/>
                    </a:lnTo>
                    <a:lnTo>
                      <a:pt x="47" y="83"/>
                    </a:lnTo>
                    <a:lnTo>
                      <a:pt x="56" y="58"/>
                    </a:lnTo>
                    <a:lnTo>
                      <a:pt x="60" y="26"/>
                    </a:lnTo>
                    <a:lnTo>
                      <a:pt x="56"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40" name="Freeform 202"/>
              <p:cNvSpPr>
                <a:spLocks/>
              </p:cNvSpPr>
              <p:nvPr/>
            </p:nvSpPr>
            <p:spPr bwMode="auto">
              <a:xfrm>
                <a:off x="1569" y="2007"/>
                <a:ext cx="100" cy="182"/>
              </a:xfrm>
              <a:custGeom>
                <a:avLst/>
                <a:gdLst>
                  <a:gd name="T0" fmla="*/ 33 w 100"/>
                  <a:gd name="T1" fmla="*/ 26 h 182"/>
                  <a:gd name="T2" fmla="*/ 30 w 100"/>
                  <a:gd name="T3" fmla="*/ 8 h 182"/>
                  <a:gd name="T4" fmla="*/ 18 w 100"/>
                  <a:gd name="T5" fmla="*/ 0 h 182"/>
                  <a:gd name="T6" fmla="*/ 1 w 100"/>
                  <a:gd name="T7" fmla="*/ 1 h 182"/>
                  <a:gd name="T8" fmla="*/ 0 w 100"/>
                  <a:gd name="T9" fmla="*/ 8 h 182"/>
                  <a:gd name="T10" fmla="*/ 1 w 100"/>
                  <a:gd name="T11" fmla="*/ 25 h 182"/>
                  <a:gd name="T12" fmla="*/ 10 w 100"/>
                  <a:gd name="T13" fmla="*/ 52 h 182"/>
                  <a:gd name="T14" fmla="*/ 17 w 100"/>
                  <a:gd name="T15" fmla="*/ 71 h 182"/>
                  <a:gd name="T16" fmla="*/ 25 w 100"/>
                  <a:gd name="T17" fmla="*/ 97 h 182"/>
                  <a:gd name="T18" fmla="*/ 27 w 100"/>
                  <a:gd name="T19" fmla="*/ 118 h 182"/>
                  <a:gd name="T20" fmla="*/ 27 w 100"/>
                  <a:gd name="T21" fmla="*/ 137 h 182"/>
                  <a:gd name="T22" fmla="*/ 23 w 100"/>
                  <a:gd name="T23" fmla="*/ 150 h 182"/>
                  <a:gd name="T24" fmla="*/ 20 w 100"/>
                  <a:gd name="T25" fmla="*/ 156 h 182"/>
                  <a:gd name="T26" fmla="*/ 20 w 100"/>
                  <a:gd name="T27" fmla="*/ 160 h 182"/>
                  <a:gd name="T28" fmla="*/ 25 w 100"/>
                  <a:gd name="T29" fmla="*/ 166 h 182"/>
                  <a:gd name="T30" fmla="*/ 35 w 100"/>
                  <a:gd name="T31" fmla="*/ 168 h 182"/>
                  <a:gd name="T32" fmla="*/ 48 w 100"/>
                  <a:gd name="T33" fmla="*/ 168 h 182"/>
                  <a:gd name="T34" fmla="*/ 73 w 100"/>
                  <a:gd name="T35" fmla="*/ 175 h 182"/>
                  <a:gd name="T36" fmla="*/ 83 w 100"/>
                  <a:gd name="T37" fmla="*/ 182 h 182"/>
                  <a:gd name="T38" fmla="*/ 93 w 100"/>
                  <a:gd name="T39" fmla="*/ 177 h 182"/>
                  <a:gd name="T40" fmla="*/ 100 w 100"/>
                  <a:gd name="T41" fmla="*/ 166 h 182"/>
                  <a:gd name="T42" fmla="*/ 93 w 100"/>
                  <a:gd name="T43" fmla="*/ 162 h 182"/>
                  <a:gd name="T44" fmla="*/ 72 w 100"/>
                  <a:gd name="T45" fmla="*/ 160 h 182"/>
                  <a:gd name="T46" fmla="*/ 47 w 100"/>
                  <a:gd name="T47" fmla="*/ 160 h 182"/>
                  <a:gd name="T48" fmla="*/ 36 w 100"/>
                  <a:gd name="T49" fmla="*/ 158 h 182"/>
                  <a:gd name="T50" fmla="*/ 35 w 100"/>
                  <a:gd name="T51" fmla="*/ 151 h 182"/>
                  <a:gd name="T52" fmla="*/ 36 w 100"/>
                  <a:gd name="T53" fmla="*/ 138 h 182"/>
                  <a:gd name="T54" fmla="*/ 37 w 100"/>
                  <a:gd name="T55" fmla="*/ 118 h 182"/>
                  <a:gd name="T56" fmla="*/ 36 w 100"/>
                  <a:gd name="T57" fmla="*/ 95 h 182"/>
                  <a:gd name="T58" fmla="*/ 31 w 100"/>
                  <a:gd name="T59" fmla="*/ 62 h 182"/>
                  <a:gd name="T60" fmla="*/ 33 w 100"/>
                  <a:gd name="T61" fmla="*/ 35 h 182"/>
                  <a:gd name="T62" fmla="*/ 33 w 100"/>
                  <a:gd name="T63" fmla="*/ 26 h 18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0"/>
                  <a:gd name="T97" fmla="*/ 0 h 182"/>
                  <a:gd name="T98" fmla="*/ 100 w 100"/>
                  <a:gd name="T99" fmla="*/ 182 h 18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0" h="182">
                    <a:moveTo>
                      <a:pt x="33" y="26"/>
                    </a:moveTo>
                    <a:lnTo>
                      <a:pt x="30" y="8"/>
                    </a:lnTo>
                    <a:lnTo>
                      <a:pt x="18" y="0"/>
                    </a:lnTo>
                    <a:lnTo>
                      <a:pt x="1" y="1"/>
                    </a:lnTo>
                    <a:lnTo>
                      <a:pt x="0" y="8"/>
                    </a:lnTo>
                    <a:lnTo>
                      <a:pt x="1" y="25"/>
                    </a:lnTo>
                    <a:lnTo>
                      <a:pt x="10" y="52"/>
                    </a:lnTo>
                    <a:lnTo>
                      <a:pt x="17" y="71"/>
                    </a:lnTo>
                    <a:lnTo>
                      <a:pt x="25" y="97"/>
                    </a:lnTo>
                    <a:lnTo>
                      <a:pt x="27" y="118"/>
                    </a:lnTo>
                    <a:lnTo>
                      <a:pt x="27" y="137"/>
                    </a:lnTo>
                    <a:lnTo>
                      <a:pt x="23" y="150"/>
                    </a:lnTo>
                    <a:lnTo>
                      <a:pt x="20" y="156"/>
                    </a:lnTo>
                    <a:lnTo>
                      <a:pt x="20" y="160"/>
                    </a:lnTo>
                    <a:lnTo>
                      <a:pt x="25" y="166"/>
                    </a:lnTo>
                    <a:lnTo>
                      <a:pt x="35" y="168"/>
                    </a:lnTo>
                    <a:lnTo>
                      <a:pt x="48" y="168"/>
                    </a:lnTo>
                    <a:lnTo>
                      <a:pt x="73" y="175"/>
                    </a:lnTo>
                    <a:lnTo>
                      <a:pt x="83" y="182"/>
                    </a:lnTo>
                    <a:lnTo>
                      <a:pt x="93" y="177"/>
                    </a:lnTo>
                    <a:lnTo>
                      <a:pt x="100" y="166"/>
                    </a:lnTo>
                    <a:lnTo>
                      <a:pt x="93" y="162"/>
                    </a:lnTo>
                    <a:lnTo>
                      <a:pt x="72" y="160"/>
                    </a:lnTo>
                    <a:lnTo>
                      <a:pt x="47" y="160"/>
                    </a:lnTo>
                    <a:lnTo>
                      <a:pt x="36" y="158"/>
                    </a:lnTo>
                    <a:lnTo>
                      <a:pt x="35" y="151"/>
                    </a:lnTo>
                    <a:lnTo>
                      <a:pt x="36" y="138"/>
                    </a:lnTo>
                    <a:lnTo>
                      <a:pt x="37" y="118"/>
                    </a:lnTo>
                    <a:lnTo>
                      <a:pt x="36" y="95"/>
                    </a:lnTo>
                    <a:lnTo>
                      <a:pt x="31" y="62"/>
                    </a:lnTo>
                    <a:lnTo>
                      <a:pt x="33" y="35"/>
                    </a:lnTo>
                    <a:lnTo>
                      <a:pt x="33" y="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grpSp>
      </p:grpSp>
      <p:grpSp>
        <p:nvGrpSpPr>
          <p:cNvPr id="446" name="Group 189"/>
          <p:cNvGrpSpPr>
            <a:grpSpLocks/>
          </p:cNvGrpSpPr>
          <p:nvPr/>
        </p:nvGrpSpPr>
        <p:grpSpPr bwMode="auto">
          <a:xfrm>
            <a:off x="1826561" y="2707547"/>
            <a:ext cx="230071" cy="321341"/>
            <a:chOff x="1459" y="1674"/>
            <a:chExt cx="210" cy="549"/>
          </a:xfrm>
        </p:grpSpPr>
        <p:grpSp>
          <p:nvGrpSpPr>
            <p:cNvPr id="447" name="Group 190"/>
            <p:cNvGrpSpPr>
              <a:grpSpLocks/>
            </p:cNvGrpSpPr>
            <p:nvPr/>
          </p:nvGrpSpPr>
          <p:grpSpPr bwMode="auto">
            <a:xfrm>
              <a:off x="1489" y="1674"/>
              <a:ext cx="115" cy="95"/>
              <a:chOff x="1489" y="1674"/>
              <a:chExt cx="115" cy="95"/>
            </a:xfrm>
          </p:grpSpPr>
          <p:sp>
            <p:nvSpPr>
              <p:cNvPr id="455" name="Freeform 191"/>
              <p:cNvSpPr>
                <a:spLocks/>
              </p:cNvSpPr>
              <p:nvPr/>
            </p:nvSpPr>
            <p:spPr bwMode="auto">
              <a:xfrm>
                <a:off x="1530" y="1712"/>
                <a:ext cx="37" cy="57"/>
              </a:xfrm>
              <a:custGeom>
                <a:avLst/>
                <a:gdLst>
                  <a:gd name="T0" fmla="*/ 12 w 37"/>
                  <a:gd name="T1" fmla="*/ 52 h 57"/>
                  <a:gd name="T2" fmla="*/ 12 w 37"/>
                  <a:gd name="T3" fmla="*/ 44 h 57"/>
                  <a:gd name="T4" fmla="*/ 10 w 37"/>
                  <a:gd name="T5" fmla="*/ 35 h 57"/>
                  <a:gd name="T6" fmla="*/ 6 w 37"/>
                  <a:gd name="T7" fmla="*/ 29 h 57"/>
                  <a:gd name="T8" fmla="*/ 0 w 37"/>
                  <a:gd name="T9" fmla="*/ 20 h 57"/>
                  <a:gd name="T10" fmla="*/ 0 w 37"/>
                  <a:gd name="T11" fmla="*/ 14 h 57"/>
                  <a:gd name="T12" fmla="*/ 5 w 37"/>
                  <a:gd name="T13" fmla="*/ 6 h 57"/>
                  <a:gd name="T14" fmla="*/ 11 w 37"/>
                  <a:gd name="T15" fmla="*/ 1 h 57"/>
                  <a:gd name="T16" fmla="*/ 19 w 37"/>
                  <a:gd name="T17" fmla="*/ 0 h 57"/>
                  <a:gd name="T18" fmla="*/ 25 w 37"/>
                  <a:gd name="T19" fmla="*/ 1 h 57"/>
                  <a:gd name="T20" fmla="*/ 29 w 37"/>
                  <a:gd name="T21" fmla="*/ 2 h 57"/>
                  <a:gd name="T22" fmla="*/ 35 w 37"/>
                  <a:gd name="T23" fmla="*/ 7 h 57"/>
                  <a:gd name="T24" fmla="*/ 37 w 37"/>
                  <a:gd name="T25" fmla="*/ 14 h 57"/>
                  <a:gd name="T26" fmla="*/ 37 w 37"/>
                  <a:gd name="T27" fmla="*/ 20 h 57"/>
                  <a:gd name="T28" fmla="*/ 32 w 37"/>
                  <a:gd name="T29" fmla="*/ 27 h 57"/>
                  <a:gd name="T30" fmla="*/ 26 w 37"/>
                  <a:gd name="T31" fmla="*/ 35 h 57"/>
                  <a:gd name="T32" fmla="*/ 25 w 37"/>
                  <a:gd name="T33" fmla="*/ 44 h 57"/>
                  <a:gd name="T34" fmla="*/ 25 w 37"/>
                  <a:gd name="T35" fmla="*/ 47 h 57"/>
                  <a:gd name="T36" fmla="*/ 22 w 37"/>
                  <a:gd name="T37" fmla="*/ 54 h 57"/>
                  <a:gd name="T38" fmla="*/ 19 w 37"/>
                  <a:gd name="T39" fmla="*/ 57 h 57"/>
                  <a:gd name="T40" fmla="*/ 12 w 37"/>
                  <a:gd name="T41" fmla="*/ 52 h 5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7"/>
                  <a:gd name="T64" fmla="*/ 0 h 57"/>
                  <a:gd name="T65" fmla="*/ 37 w 37"/>
                  <a:gd name="T66" fmla="*/ 57 h 5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7" h="57">
                    <a:moveTo>
                      <a:pt x="12" y="52"/>
                    </a:moveTo>
                    <a:lnTo>
                      <a:pt x="12" y="44"/>
                    </a:lnTo>
                    <a:lnTo>
                      <a:pt x="10" y="35"/>
                    </a:lnTo>
                    <a:lnTo>
                      <a:pt x="6" y="29"/>
                    </a:lnTo>
                    <a:lnTo>
                      <a:pt x="0" y="20"/>
                    </a:lnTo>
                    <a:lnTo>
                      <a:pt x="0" y="14"/>
                    </a:lnTo>
                    <a:lnTo>
                      <a:pt x="5" y="6"/>
                    </a:lnTo>
                    <a:lnTo>
                      <a:pt x="11" y="1"/>
                    </a:lnTo>
                    <a:lnTo>
                      <a:pt x="19" y="0"/>
                    </a:lnTo>
                    <a:lnTo>
                      <a:pt x="25" y="1"/>
                    </a:lnTo>
                    <a:lnTo>
                      <a:pt x="29" y="2"/>
                    </a:lnTo>
                    <a:lnTo>
                      <a:pt x="35" y="7"/>
                    </a:lnTo>
                    <a:lnTo>
                      <a:pt x="37" y="14"/>
                    </a:lnTo>
                    <a:lnTo>
                      <a:pt x="37" y="20"/>
                    </a:lnTo>
                    <a:lnTo>
                      <a:pt x="32" y="27"/>
                    </a:lnTo>
                    <a:lnTo>
                      <a:pt x="26" y="35"/>
                    </a:lnTo>
                    <a:lnTo>
                      <a:pt x="25" y="44"/>
                    </a:lnTo>
                    <a:lnTo>
                      <a:pt x="25" y="47"/>
                    </a:lnTo>
                    <a:lnTo>
                      <a:pt x="22" y="54"/>
                    </a:lnTo>
                    <a:lnTo>
                      <a:pt x="19" y="57"/>
                    </a:lnTo>
                    <a:lnTo>
                      <a:pt x="12" y="52"/>
                    </a:lnTo>
                    <a:close/>
                  </a:path>
                </a:pathLst>
              </a:custGeom>
              <a:solidFill>
                <a:srgbClr val="FFFF00"/>
              </a:solidFill>
              <a:ln w="4763">
                <a:solidFill>
                  <a:srgbClr val="000000"/>
                </a:solidFill>
                <a:round/>
                <a:headEnd/>
                <a:tailEnd/>
              </a:ln>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56" name="Freeform 192"/>
              <p:cNvSpPr>
                <a:spLocks/>
              </p:cNvSpPr>
              <p:nvPr/>
            </p:nvSpPr>
            <p:spPr bwMode="auto">
              <a:xfrm>
                <a:off x="1489" y="1708"/>
                <a:ext cx="28" cy="11"/>
              </a:xfrm>
              <a:custGeom>
                <a:avLst/>
                <a:gdLst>
                  <a:gd name="T0" fmla="*/ 28 w 28"/>
                  <a:gd name="T1" fmla="*/ 11 h 11"/>
                  <a:gd name="T2" fmla="*/ 3 w 28"/>
                  <a:gd name="T3" fmla="*/ 8 h 11"/>
                  <a:gd name="T4" fmla="*/ 0 w 28"/>
                  <a:gd name="T5" fmla="*/ 4 h 11"/>
                  <a:gd name="T6" fmla="*/ 2 w 28"/>
                  <a:gd name="T7" fmla="*/ 0 h 11"/>
                  <a:gd name="T8" fmla="*/ 7 w 28"/>
                  <a:gd name="T9" fmla="*/ 0 h 11"/>
                  <a:gd name="T10" fmla="*/ 28 w 28"/>
                  <a:gd name="T11" fmla="*/ 11 h 11"/>
                  <a:gd name="T12" fmla="*/ 0 60000 65536"/>
                  <a:gd name="T13" fmla="*/ 0 60000 65536"/>
                  <a:gd name="T14" fmla="*/ 0 60000 65536"/>
                  <a:gd name="T15" fmla="*/ 0 60000 65536"/>
                  <a:gd name="T16" fmla="*/ 0 60000 65536"/>
                  <a:gd name="T17" fmla="*/ 0 60000 65536"/>
                  <a:gd name="T18" fmla="*/ 0 w 28"/>
                  <a:gd name="T19" fmla="*/ 0 h 11"/>
                  <a:gd name="T20" fmla="*/ 28 w 28"/>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28" h="11">
                    <a:moveTo>
                      <a:pt x="28" y="11"/>
                    </a:moveTo>
                    <a:lnTo>
                      <a:pt x="3" y="8"/>
                    </a:lnTo>
                    <a:lnTo>
                      <a:pt x="0" y="4"/>
                    </a:lnTo>
                    <a:lnTo>
                      <a:pt x="2" y="0"/>
                    </a:lnTo>
                    <a:lnTo>
                      <a:pt x="7" y="0"/>
                    </a:lnTo>
                    <a:lnTo>
                      <a:pt x="28"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57" name="Freeform 193"/>
              <p:cNvSpPr>
                <a:spLocks/>
              </p:cNvSpPr>
              <p:nvPr/>
            </p:nvSpPr>
            <p:spPr bwMode="auto">
              <a:xfrm>
                <a:off x="1517" y="1678"/>
                <a:ext cx="13" cy="19"/>
              </a:xfrm>
              <a:custGeom>
                <a:avLst/>
                <a:gdLst>
                  <a:gd name="T0" fmla="*/ 13 w 13"/>
                  <a:gd name="T1" fmla="*/ 19 h 19"/>
                  <a:gd name="T2" fmla="*/ 0 w 13"/>
                  <a:gd name="T3" fmla="*/ 6 h 19"/>
                  <a:gd name="T4" fmla="*/ 2 w 13"/>
                  <a:gd name="T5" fmla="*/ 3 h 19"/>
                  <a:gd name="T6" fmla="*/ 7 w 13"/>
                  <a:gd name="T7" fmla="*/ 0 h 19"/>
                  <a:gd name="T8" fmla="*/ 10 w 13"/>
                  <a:gd name="T9" fmla="*/ 4 h 19"/>
                  <a:gd name="T10" fmla="*/ 13 w 13"/>
                  <a:gd name="T11" fmla="*/ 19 h 19"/>
                  <a:gd name="T12" fmla="*/ 0 60000 65536"/>
                  <a:gd name="T13" fmla="*/ 0 60000 65536"/>
                  <a:gd name="T14" fmla="*/ 0 60000 65536"/>
                  <a:gd name="T15" fmla="*/ 0 60000 65536"/>
                  <a:gd name="T16" fmla="*/ 0 60000 65536"/>
                  <a:gd name="T17" fmla="*/ 0 60000 65536"/>
                  <a:gd name="T18" fmla="*/ 0 w 13"/>
                  <a:gd name="T19" fmla="*/ 0 h 19"/>
                  <a:gd name="T20" fmla="*/ 13 w 13"/>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13" h="19">
                    <a:moveTo>
                      <a:pt x="13" y="19"/>
                    </a:moveTo>
                    <a:lnTo>
                      <a:pt x="0" y="6"/>
                    </a:lnTo>
                    <a:lnTo>
                      <a:pt x="2" y="3"/>
                    </a:lnTo>
                    <a:lnTo>
                      <a:pt x="7" y="0"/>
                    </a:lnTo>
                    <a:lnTo>
                      <a:pt x="10" y="4"/>
                    </a:lnTo>
                    <a:lnTo>
                      <a:pt x="13" y="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58" name="Freeform 194"/>
              <p:cNvSpPr>
                <a:spLocks/>
              </p:cNvSpPr>
              <p:nvPr/>
            </p:nvSpPr>
            <p:spPr bwMode="auto">
              <a:xfrm>
                <a:off x="1557" y="1674"/>
                <a:ext cx="10" cy="22"/>
              </a:xfrm>
              <a:custGeom>
                <a:avLst/>
                <a:gdLst>
                  <a:gd name="T0" fmla="*/ 2 w 10"/>
                  <a:gd name="T1" fmla="*/ 22 h 22"/>
                  <a:gd name="T2" fmla="*/ 0 w 10"/>
                  <a:gd name="T3" fmla="*/ 5 h 22"/>
                  <a:gd name="T4" fmla="*/ 5 w 10"/>
                  <a:gd name="T5" fmla="*/ 0 h 22"/>
                  <a:gd name="T6" fmla="*/ 10 w 10"/>
                  <a:gd name="T7" fmla="*/ 2 h 22"/>
                  <a:gd name="T8" fmla="*/ 9 w 10"/>
                  <a:gd name="T9" fmla="*/ 7 h 22"/>
                  <a:gd name="T10" fmla="*/ 2 w 10"/>
                  <a:gd name="T11" fmla="*/ 22 h 22"/>
                  <a:gd name="T12" fmla="*/ 0 60000 65536"/>
                  <a:gd name="T13" fmla="*/ 0 60000 65536"/>
                  <a:gd name="T14" fmla="*/ 0 60000 65536"/>
                  <a:gd name="T15" fmla="*/ 0 60000 65536"/>
                  <a:gd name="T16" fmla="*/ 0 60000 65536"/>
                  <a:gd name="T17" fmla="*/ 0 60000 65536"/>
                  <a:gd name="T18" fmla="*/ 0 w 10"/>
                  <a:gd name="T19" fmla="*/ 0 h 22"/>
                  <a:gd name="T20" fmla="*/ 10 w 10"/>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10" h="22">
                    <a:moveTo>
                      <a:pt x="2" y="22"/>
                    </a:moveTo>
                    <a:lnTo>
                      <a:pt x="0" y="5"/>
                    </a:lnTo>
                    <a:lnTo>
                      <a:pt x="5" y="0"/>
                    </a:lnTo>
                    <a:lnTo>
                      <a:pt x="10" y="2"/>
                    </a:lnTo>
                    <a:lnTo>
                      <a:pt x="9" y="7"/>
                    </a:lnTo>
                    <a:lnTo>
                      <a:pt x="2"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59" name="Freeform 195"/>
              <p:cNvSpPr>
                <a:spLocks/>
              </p:cNvSpPr>
              <p:nvPr/>
            </p:nvSpPr>
            <p:spPr bwMode="auto">
              <a:xfrm>
                <a:off x="1577" y="1691"/>
                <a:ext cx="27" cy="13"/>
              </a:xfrm>
              <a:custGeom>
                <a:avLst/>
                <a:gdLst>
                  <a:gd name="T0" fmla="*/ 0 w 27"/>
                  <a:gd name="T1" fmla="*/ 13 h 13"/>
                  <a:gd name="T2" fmla="*/ 19 w 27"/>
                  <a:gd name="T3" fmla="*/ 0 h 13"/>
                  <a:gd name="T4" fmla="*/ 27 w 27"/>
                  <a:gd name="T5" fmla="*/ 3 h 13"/>
                  <a:gd name="T6" fmla="*/ 27 w 27"/>
                  <a:gd name="T7" fmla="*/ 7 h 13"/>
                  <a:gd name="T8" fmla="*/ 22 w 27"/>
                  <a:gd name="T9" fmla="*/ 10 h 13"/>
                  <a:gd name="T10" fmla="*/ 0 w 27"/>
                  <a:gd name="T11" fmla="*/ 13 h 13"/>
                  <a:gd name="T12" fmla="*/ 0 60000 65536"/>
                  <a:gd name="T13" fmla="*/ 0 60000 65536"/>
                  <a:gd name="T14" fmla="*/ 0 60000 65536"/>
                  <a:gd name="T15" fmla="*/ 0 60000 65536"/>
                  <a:gd name="T16" fmla="*/ 0 60000 65536"/>
                  <a:gd name="T17" fmla="*/ 0 60000 65536"/>
                  <a:gd name="T18" fmla="*/ 0 w 27"/>
                  <a:gd name="T19" fmla="*/ 0 h 13"/>
                  <a:gd name="T20" fmla="*/ 27 w 27"/>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27" h="13">
                    <a:moveTo>
                      <a:pt x="0" y="13"/>
                    </a:moveTo>
                    <a:lnTo>
                      <a:pt x="19" y="0"/>
                    </a:lnTo>
                    <a:lnTo>
                      <a:pt x="27" y="3"/>
                    </a:lnTo>
                    <a:lnTo>
                      <a:pt x="27" y="7"/>
                    </a:lnTo>
                    <a:lnTo>
                      <a:pt x="22" y="10"/>
                    </a:lnTo>
                    <a:lnTo>
                      <a:pt x="0"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grpSp>
        <p:grpSp>
          <p:nvGrpSpPr>
            <p:cNvPr id="448" name="Group 196"/>
            <p:cNvGrpSpPr>
              <a:grpSpLocks/>
            </p:cNvGrpSpPr>
            <p:nvPr/>
          </p:nvGrpSpPr>
          <p:grpSpPr bwMode="auto">
            <a:xfrm>
              <a:off x="1459" y="1706"/>
              <a:ext cx="210" cy="517"/>
              <a:chOff x="1459" y="1706"/>
              <a:chExt cx="210" cy="517"/>
            </a:xfrm>
          </p:grpSpPr>
          <p:sp>
            <p:nvSpPr>
              <p:cNvPr id="449" name="Freeform 197"/>
              <p:cNvSpPr>
                <a:spLocks/>
              </p:cNvSpPr>
              <p:nvPr/>
            </p:nvSpPr>
            <p:spPr bwMode="auto">
              <a:xfrm>
                <a:off x="1496" y="1792"/>
                <a:ext cx="106" cy="90"/>
              </a:xfrm>
              <a:custGeom>
                <a:avLst/>
                <a:gdLst>
                  <a:gd name="T0" fmla="*/ 70 w 106"/>
                  <a:gd name="T1" fmla="*/ 25 h 90"/>
                  <a:gd name="T2" fmla="*/ 56 w 106"/>
                  <a:gd name="T3" fmla="*/ 9 h 90"/>
                  <a:gd name="T4" fmla="*/ 44 w 106"/>
                  <a:gd name="T5" fmla="*/ 0 h 90"/>
                  <a:gd name="T6" fmla="*/ 28 w 106"/>
                  <a:gd name="T7" fmla="*/ 0 h 90"/>
                  <a:gd name="T8" fmla="*/ 10 w 106"/>
                  <a:gd name="T9" fmla="*/ 5 h 90"/>
                  <a:gd name="T10" fmla="*/ 3 w 106"/>
                  <a:gd name="T11" fmla="*/ 15 h 90"/>
                  <a:gd name="T12" fmla="*/ 0 w 106"/>
                  <a:gd name="T13" fmla="*/ 29 h 90"/>
                  <a:gd name="T14" fmla="*/ 3 w 106"/>
                  <a:gd name="T15" fmla="*/ 47 h 90"/>
                  <a:gd name="T16" fmla="*/ 14 w 106"/>
                  <a:gd name="T17" fmla="*/ 67 h 90"/>
                  <a:gd name="T18" fmla="*/ 31 w 106"/>
                  <a:gd name="T19" fmla="*/ 80 h 90"/>
                  <a:gd name="T20" fmla="*/ 45 w 106"/>
                  <a:gd name="T21" fmla="*/ 87 h 90"/>
                  <a:gd name="T22" fmla="*/ 61 w 106"/>
                  <a:gd name="T23" fmla="*/ 90 h 90"/>
                  <a:gd name="T24" fmla="*/ 71 w 106"/>
                  <a:gd name="T25" fmla="*/ 86 h 90"/>
                  <a:gd name="T26" fmla="*/ 79 w 106"/>
                  <a:gd name="T27" fmla="*/ 80 h 90"/>
                  <a:gd name="T28" fmla="*/ 83 w 106"/>
                  <a:gd name="T29" fmla="*/ 67 h 90"/>
                  <a:gd name="T30" fmla="*/ 81 w 106"/>
                  <a:gd name="T31" fmla="*/ 52 h 90"/>
                  <a:gd name="T32" fmla="*/ 78 w 106"/>
                  <a:gd name="T33" fmla="*/ 39 h 90"/>
                  <a:gd name="T34" fmla="*/ 103 w 106"/>
                  <a:gd name="T35" fmla="*/ 25 h 90"/>
                  <a:gd name="T36" fmla="*/ 106 w 106"/>
                  <a:gd name="T37" fmla="*/ 20 h 90"/>
                  <a:gd name="T38" fmla="*/ 103 w 106"/>
                  <a:gd name="T39" fmla="*/ 17 h 90"/>
                  <a:gd name="T40" fmla="*/ 74 w 106"/>
                  <a:gd name="T41" fmla="*/ 32 h 90"/>
                  <a:gd name="T42" fmla="*/ 70 w 106"/>
                  <a:gd name="T43" fmla="*/ 25 h 9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90"/>
                  <a:gd name="T68" fmla="*/ 106 w 106"/>
                  <a:gd name="T69" fmla="*/ 90 h 9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90">
                    <a:moveTo>
                      <a:pt x="70" y="25"/>
                    </a:moveTo>
                    <a:lnTo>
                      <a:pt x="56" y="9"/>
                    </a:lnTo>
                    <a:lnTo>
                      <a:pt x="44" y="0"/>
                    </a:lnTo>
                    <a:lnTo>
                      <a:pt x="28" y="0"/>
                    </a:lnTo>
                    <a:lnTo>
                      <a:pt x="10" y="5"/>
                    </a:lnTo>
                    <a:lnTo>
                      <a:pt x="3" y="15"/>
                    </a:lnTo>
                    <a:lnTo>
                      <a:pt x="0" y="29"/>
                    </a:lnTo>
                    <a:lnTo>
                      <a:pt x="3" y="47"/>
                    </a:lnTo>
                    <a:lnTo>
                      <a:pt x="14" y="67"/>
                    </a:lnTo>
                    <a:lnTo>
                      <a:pt x="31" y="80"/>
                    </a:lnTo>
                    <a:lnTo>
                      <a:pt x="45" y="87"/>
                    </a:lnTo>
                    <a:lnTo>
                      <a:pt x="61" y="90"/>
                    </a:lnTo>
                    <a:lnTo>
                      <a:pt x="71" y="86"/>
                    </a:lnTo>
                    <a:lnTo>
                      <a:pt x="79" y="80"/>
                    </a:lnTo>
                    <a:lnTo>
                      <a:pt x="83" y="67"/>
                    </a:lnTo>
                    <a:lnTo>
                      <a:pt x="81" y="52"/>
                    </a:lnTo>
                    <a:lnTo>
                      <a:pt x="78" y="39"/>
                    </a:lnTo>
                    <a:lnTo>
                      <a:pt x="103" y="25"/>
                    </a:lnTo>
                    <a:lnTo>
                      <a:pt x="106" y="20"/>
                    </a:lnTo>
                    <a:lnTo>
                      <a:pt x="103" y="17"/>
                    </a:lnTo>
                    <a:lnTo>
                      <a:pt x="74" y="32"/>
                    </a:lnTo>
                    <a:lnTo>
                      <a:pt x="70"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50" name="Freeform 198"/>
              <p:cNvSpPr>
                <a:spLocks/>
              </p:cNvSpPr>
              <p:nvPr/>
            </p:nvSpPr>
            <p:spPr bwMode="auto">
              <a:xfrm>
                <a:off x="1572" y="1706"/>
                <a:ext cx="93" cy="202"/>
              </a:xfrm>
              <a:custGeom>
                <a:avLst/>
                <a:gdLst>
                  <a:gd name="T0" fmla="*/ 25 w 93"/>
                  <a:gd name="T1" fmla="*/ 170 h 202"/>
                  <a:gd name="T2" fmla="*/ 9 w 93"/>
                  <a:gd name="T3" fmla="*/ 182 h 202"/>
                  <a:gd name="T4" fmla="*/ 4 w 93"/>
                  <a:gd name="T5" fmla="*/ 185 h 202"/>
                  <a:gd name="T6" fmla="*/ 0 w 93"/>
                  <a:gd name="T7" fmla="*/ 193 h 202"/>
                  <a:gd name="T8" fmla="*/ 5 w 93"/>
                  <a:gd name="T9" fmla="*/ 201 h 202"/>
                  <a:gd name="T10" fmla="*/ 10 w 93"/>
                  <a:gd name="T11" fmla="*/ 202 h 202"/>
                  <a:gd name="T12" fmla="*/ 25 w 93"/>
                  <a:gd name="T13" fmla="*/ 197 h 202"/>
                  <a:gd name="T14" fmla="*/ 49 w 93"/>
                  <a:gd name="T15" fmla="*/ 182 h 202"/>
                  <a:gd name="T16" fmla="*/ 70 w 93"/>
                  <a:gd name="T17" fmla="*/ 162 h 202"/>
                  <a:gd name="T18" fmla="*/ 92 w 93"/>
                  <a:gd name="T19" fmla="*/ 141 h 202"/>
                  <a:gd name="T20" fmla="*/ 93 w 93"/>
                  <a:gd name="T21" fmla="*/ 132 h 202"/>
                  <a:gd name="T22" fmla="*/ 93 w 93"/>
                  <a:gd name="T23" fmla="*/ 107 h 202"/>
                  <a:gd name="T24" fmla="*/ 87 w 93"/>
                  <a:gd name="T25" fmla="*/ 68 h 202"/>
                  <a:gd name="T26" fmla="*/ 90 w 93"/>
                  <a:gd name="T27" fmla="*/ 46 h 202"/>
                  <a:gd name="T28" fmla="*/ 93 w 93"/>
                  <a:gd name="T29" fmla="*/ 37 h 202"/>
                  <a:gd name="T30" fmla="*/ 89 w 93"/>
                  <a:gd name="T31" fmla="*/ 33 h 202"/>
                  <a:gd name="T32" fmla="*/ 80 w 93"/>
                  <a:gd name="T33" fmla="*/ 28 h 202"/>
                  <a:gd name="T34" fmla="*/ 73 w 93"/>
                  <a:gd name="T35" fmla="*/ 26 h 202"/>
                  <a:gd name="T36" fmla="*/ 78 w 93"/>
                  <a:gd name="T37" fmla="*/ 3 h 202"/>
                  <a:gd name="T38" fmla="*/ 75 w 93"/>
                  <a:gd name="T39" fmla="*/ 0 h 202"/>
                  <a:gd name="T40" fmla="*/ 70 w 93"/>
                  <a:gd name="T41" fmla="*/ 1 h 202"/>
                  <a:gd name="T42" fmla="*/ 68 w 93"/>
                  <a:gd name="T43" fmla="*/ 27 h 202"/>
                  <a:gd name="T44" fmla="*/ 64 w 93"/>
                  <a:gd name="T45" fmla="*/ 35 h 202"/>
                  <a:gd name="T46" fmla="*/ 63 w 93"/>
                  <a:gd name="T47" fmla="*/ 38 h 202"/>
                  <a:gd name="T48" fmla="*/ 53 w 93"/>
                  <a:gd name="T49" fmla="*/ 35 h 202"/>
                  <a:gd name="T50" fmla="*/ 45 w 93"/>
                  <a:gd name="T51" fmla="*/ 35 h 202"/>
                  <a:gd name="T52" fmla="*/ 45 w 93"/>
                  <a:gd name="T53" fmla="*/ 40 h 202"/>
                  <a:gd name="T54" fmla="*/ 50 w 93"/>
                  <a:gd name="T55" fmla="*/ 43 h 202"/>
                  <a:gd name="T56" fmla="*/ 60 w 93"/>
                  <a:gd name="T57" fmla="*/ 43 h 202"/>
                  <a:gd name="T58" fmla="*/ 65 w 93"/>
                  <a:gd name="T59" fmla="*/ 47 h 202"/>
                  <a:gd name="T60" fmla="*/ 70 w 93"/>
                  <a:gd name="T61" fmla="*/ 55 h 202"/>
                  <a:gd name="T62" fmla="*/ 77 w 93"/>
                  <a:gd name="T63" fmla="*/ 67 h 202"/>
                  <a:gd name="T64" fmla="*/ 80 w 93"/>
                  <a:gd name="T65" fmla="*/ 92 h 202"/>
                  <a:gd name="T66" fmla="*/ 80 w 93"/>
                  <a:gd name="T67" fmla="*/ 115 h 202"/>
                  <a:gd name="T68" fmla="*/ 78 w 93"/>
                  <a:gd name="T69" fmla="*/ 133 h 202"/>
                  <a:gd name="T70" fmla="*/ 72 w 93"/>
                  <a:gd name="T71" fmla="*/ 141 h 202"/>
                  <a:gd name="T72" fmla="*/ 54 w 93"/>
                  <a:gd name="T73" fmla="*/ 152 h 202"/>
                  <a:gd name="T74" fmla="*/ 34 w 93"/>
                  <a:gd name="T75" fmla="*/ 162 h 202"/>
                  <a:gd name="T76" fmla="*/ 25 w 93"/>
                  <a:gd name="T77" fmla="*/ 170 h 20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3"/>
                  <a:gd name="T118" fmla="*/ 0 h 202"/>
                  <a:gd name="T119" fmla="*/ 93 w 93"/>
                  <a:gd name="T120" fmla="*/ 202 h 20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3" h="202">
                    <a:moveTo>
                      <a:pt x="25" y="170"/>
                    </a:moveTo>
                    <a:lnTo>
                      <a:pt x="9" y="182"/>
                    </a:lnTo>
                    <a:lnTo>
                      <a:pt x="4" y="185"/>
                    </a:lnTo>
                    <a:lnTo>
                      <a:pt x="0" y="193"/>
                    </a:lnTo>
                    <a:lnTo>
                      <a:pt x="5" y="201"/>
                    </a:lnTo>
                    <a:lnTo>
                      <a:pt x="10" y="202"/>
                    </a:lnTo>
                    <a:lnTo>
                      <a:pt x="25" y="197"/>
                    </a:lnTo>
                    <a:lnTo>
                      <a:pt x="49" y="182"/>
                    </a:lnTo>
                    <a:lnTo>
                      <a:pt x="70" y="162"/>
                    </a:lnTo>
                    <a:lnTo>
                      <a:pt x="92" y="141"/>
                    </a:lnTo>
                    <a:lnTo>
                      <a:pt x="93" y="132"/>
                    </a:lnTo>
                    <a:lnTo>
                      <a:pt x="93" y="107"/>
                    </a:lnTo>
                    <a:lnTo>
                      <a:pt x="87" y="68"/>
                    </a:lnTo>
                    <a:lnTo>
                      <a:pt x="90" y="46"/>
                    </a:lnTo>
                    <a:lnTo>
                      <a:pt x="93" y="37"/>
                    </a:lnTo>
                    <a:lnTo>
                      <a:pt x="89" y="33"/>
                    </a:lnTo>
                    <a:lnTo>
                      <a:pt x="80" y="28"/>
                    </a:lnTo>
                    <a:lnTo>
                      <a:pt x="73" y="26"/>
                    </a:lnTo>
                    <a:lnTo>
                      <a:pt x="78" y="3"/>
                    </a:lnTo>
                    <a:lnTo>
                      <a:pt x="75" y="0"/>
                    </a:lnTo>
                    <a:lnTo>
                      <a:pt x="70" y="1"/>
                    </a:lnTo>
                    <a:lnTo>
                      <a:pt x="68" y="27"/>
                    </a:lnTo>
                    <a:lnTo>
                      <a:pt x="64" y="35"/>
                    </a:lnTo>
                    <a:lnTo>
                      <a:pt x="63" y="38"/>
                    </a:lnTo>
                    <a:lnTo>
                      <a:pt x="53" y="35"/>
                    </a:lnTo>
                    <a:lnTo>
                      <a:pt x="45" y="35"/>
                    </a:lnTo>
                    <a:lnTo>
                      <a:pt x="45" y="40"/>
                    </a:lnTo>
                    <a:lnTo>
                      <a:pt x="50" y="43"/>
                    </a:lnTo>
                    <a:lnTo>
                      <a:pt x="60" y="43"/>
                    </a:lnTo>
                    <a:lnTo>
                      <a:pt x="65" y="47"/>
                    </a:lnTo>
                    <a:lnTo>
                      <a:pt x="70" y="55"/>
                    </a:lnTo>
                    <a:lnTo>
                      <a:pt x="77" y="67"/>
                    </a:lnTo>
                    <a:lnTo>
                      <a:pt x="80" y="92"/>
                    </a:lnTo>
                    <a:lnTo>
                      <a:pt x="80" y="115"/>
                    </a:lnTo>
                    <a:lnTo>
                      <a:pt x="78" y="133"/>
                    </a:lnTo>
                    <a:lnTo>
                      <a:pt x="72" y="141"/>
                    </a:lnTo>
                    <a:lnTo>
                      <a:pt x="54" y="152"/>
                    </a:lnTo>
                    <a:lnTo>
                      <a:pt x="34" y="162"/>
                    </a:lnTo>
                    <a:lnTo>
                      <a:pt x="25" y="17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51" name="Freeform 199"/>
              <p:cNvSpPr>
                <a:spLocks/>
              </p:cNvSpPr>
              <p:nvPr/>
            </p:nvSpPr>
            <p:spPr bwMode="auto">
              <a:xfrm>
                <a:off x="1459" y="1892"/>
                <a:ext cx="85" cy="121"/>
              </a:xfrm>
              <a:custGeom>
                <a:avLst/>
                <a:gdLst>
                  <a:gd name="T0" fmla="*/ 85 w 85"/>
                  <a:gd name="T1" fmla="*/ 4 h 121"/>
                  <a:gd name="T2" fmla="*/ 76 w 85"/>
                  <a:gd name="T3" fmla="*/ 0 h 121"/>
                  <a:gd name="T4" fmla="*/ 56 w 85"/>
                  <a:gd name="T5" fmla="*/ 1 h 121"/>
                  <a:gd name="T6" fmla="*/ 38 w 85"/>
                  <a:gd name="T7" fmla="*/ 12 h 121"/>
                  <a:gd name="T8" fmla="*/ 15 w 85"/>
                  <a:gd name="T9" fmla="*/ 36 h 121"/>
                  <a:gd name="T10" fmla="*/ 1 w 85"/>
                  <a:gd name="T11" fmla="*/ 55 h 121"/>
                  <a:gd name="T12" fmla="*/ 0 w 85"/>
                  <a:gd name="T13" fmla="*/ 61 h 121"/>
                  <a:gd name="T14" fmla="*/ 7 w 85"/>
                  <a:gd name="T15" fmla="*/ 74 h 121"/>
                  <a:gd name="T16" fmla="*/ 21 w 85"/>
                  <a:gd name="T17" fmla="*/ 80 h 121"/>
                  <a:gd name="T18" fmla="*/ 38 w 85"/>
                  <a:gd name="T19" fmla="*/ 86 h 121"/>
                  <a:gd name="T20" fmla="*/ 52 w 85"/>
                  <a:gd name="T21" fmla="*/ 90 h 121"/>
                  <a:gd name="T22" fmla="*/ 60 w 85"/>
                  <a:gd name="T23" fmla="*/ 95 h 121"/>
                  <a:gd name="T24" fmla="*/ 56 w 85"/>
                  <a:gd name="T25" fmla="*/ 102 h 121"/>
                  <a:gd name="T26" fmla="*/ 46 w 85"/>
                  <a:gd name="T27" fmla="*/ 111 h 121"/>
                  <a:gd name="T28" fmla="*/ 33 w 85"/>
                  <a:gd name="T29" fmla="*/ 112 h 121"/>
                  <a:gd name="T30" fmla="*/ 23 w 85"/>
                  <a:gd name="T31" fmla="*/ 110 h 121"/>
                  <a:gd name="T32" fmla="*/ 18 w 85"/>
                  <a:gd name="T33" fmla="*/ 112 h 121"/>
                  <a:gd name="T34" fmla="*/ 18 w 85"/>
                  <a:gd name="T35" fmla="*/ 117 h 121"/>
                  <a:gd name="T36" fmla="*/ 30 w 85"/>
                  <a:gd name="T37" fmla="*/ 121 h 121"/>
                  <a:gd name="T38" fmla="*/ 46 w 85"/>
                  <a:gd name="T39" fmla="*/ 121 h 121"/>
                  <a:gd name="T40" fmla="*/ 60 w 85"/>
                  <a:gd name="T41" fmla="*/ 117 h 121"/>
                  <a:gd name="T42" fmla="*/ 68 w 85"/>
                  <a:gd name="T43" fmla="*/ 112 h 121"/>
                  <a:gd name="T44" fmla="*/ 72 w 85"/>
                  <a:gd name="T45" fmla="*/ 105 h 121"/>
                  <a:gd name="T46" fmla="*/ 76 w 85"/>
                  <a:gd name="T47" fmla="*/ 96 h 121"/>
                  <a:gd name="T48" fmla="*/ 70 w 85"/>
                  <a:gd name="T49" fmla="*/ 89 h 121"/>
                  <a:gd name="T50" fmla="*/ 52 w 85"/>
                  <a:gd name="T51" fmla="*/ 84 h 121"/>
                  <a:gd name="T52" fmla="*/ 36 w 85"/>
                  <a:gd name="T53" fmla="*/ 79 h 121"/>
                  <a:gd name="T54" fmla="*/ 18 w 85"/>
                  <a:gd name="T55" fmla="*/ 71 h 121"/>
                  <a:gd name="T56" fmla="*/ 16 w 85"/>
                  <a:gd name="T57" fmla="*/ 64 h 121"/>
                  <a:gd name="T58" fmla="*/ 18 w 85"/>
                  <a:gd name="T59" fmla="*/ 51 h 121"/>
                  <a:gd name="T60" fmla="*/ 30 w 85"/>
                  <a:gd name="T61" fmla="*/ 36 h 121"/>
                  <a:gd name="T62" fmla="*/ 43 w 85"/>
                  <a:gd name="T63" fmla="*/ 27 h 121"/>
                  <a:gd name="T64" fmla="*/ 67 w 85"/>
                  <a:gd name="T65" fmla="*/ 20 h 121"/>
                  <a:gd name="T66" fmla="*/ 85 w 85"/>
                  <a:gd name="T67" fmla="*/ 17 h 121"/>
                  <a:gd name="T68" fmla="*/ 85 w 85"/>
                  <a:gd name="T69" fmla="*/ 9 h 121"/>
                  <a:gd name="T70" fmla="*/ 85 w 85"/>
                  <a:gd name="T71" fmla="*/ 4 h 12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5"/>
                  <a:gd name="T109" fmla="*/ 0 h 121"/>
                  <a:gd name="T110" fmla="*/ 85 w 85"/>
                  <a:gd name="T111" fmla="*/ 121 h 12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5" h="121">
                    <a:moveTo>
                      <a:pt x="85" y="4"/>
                    </a:moveTo>
                    <a:lnTo>
                      <a:pt x="76" y="0"/>
                    </a:lnTo>
                    <a:lnTo>
                      <a:pt x="56" y="1"/>
                    </a:lnTo>
                    <a:lnTo>
                      <a:pt x="38" y="12"/>
                    </a:lnTo>
                    <a:lnTo>
                      <a:pt x="15" y="36"/>
                    </a:lnTo>
                    <a:lnTo>
                      <a:pt x="1" y="55"/>
                    </a:lnTo>
                    <a:lnTo>
                      <a:pt x="0" y="61"/>
                    </a:lnTo>
                    <a:lnTo>
                      <a:pt x="7" y="74"/>
                    </a:lnTo>
                    <a:lnTo>
                      <a:pt x="21" y="80"/>
                    </a:lnTo>
                    <a:lnTo>
                      <a:pt x="38" y="86"/>
                    </a:lnTo>
                    <a:lnTo>
                      <a:pt x="52" y="90"/>
                    </a:lnTo>
                    <a:lnTo>
                      <a:pt x="60" y="95"/>
                    </a:lnTo>
                    <a:lnTo>
                      <a:pt x="56" y="102"/>
                    </a:lnTo>
                    <a:lnTo>
                      <a:pt x="46" y="111"/>
                    </a:lnTo>
                    <a:lnTo>
                      <a:pt x="33" y="112"/>
                    </a:lnTo>
                    <a:lnTo>
                      <a:pt x="23" y="110"/>
                    </a:lnTo>
                    <a:lnTo>
                      <a:pt x="18" y="112"/>
                    </a:lnTo>
                    <a:lnTo>
                      <a:pt x="18" y="117"/>
                    </a:lnTo>
                    <a:lnTo>
                      <a:pt x="30" y="121"/>
                    </a:lnTo>
                    <a:lnTo>
                      <a:pt x="46" y="121"/>
                    </a:lnTo>
                    <a:lnTo>
                      <a:pt x="60" y="117"/>
                    </a:lnTo>
                    <a:lnTo>
                      <a:pt x="68" y="112"/>
                    </a:lnTo>
                    <a:lnTo>
                      <a:pt x="72" y="105"/>
                    </a:lnTo>
                    <a:lnTo>
                      <a:pt x="76" y="96"/>
                    </a:lnTo>
                    <a:lnTo>
                      <a:pt x="70" y="89"/>
                    </a:lnTo>
                    <a:lnTo>
                      <a:pt x="52" y="84"/>
                    </a:lnTo>
                    <a:lnTo>
                      <a:pt x="36" y="79"/>
                    </a:lnTo>
                    <a:lnTo>
                      <a:pt x="18" y="71"/>
                    </a:lnTo>
                    <a:lnTo>
                      <a:pt x="16" y="64"/>
                    </a:lnTo>
                    <a:lnTo>
                      <a:pt x="18" y="51"/>
                    </a:lnTo>
                    <a:lnTo>
                      <a:pt x="30" y="36"/>
                    </a:lnTo>
                    <a:lnTo>
                      <a:pt x="43" y="27"/>
                    </a:lnTo>
                    <a:lnTo>
                      <a:pt x="67" y="20"/>
                    </a:lnTo>
                    <a:lnTo>
                      <a:pt x="85" y="17"/>
                    </a:lnTo>
                    <a:lnTo>
                      <a:pt x="85" y="9"/>
                    </a:lnTo>
                    <a:lnTo>
                      <a:pt x="85"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52" name="Freeform 200"/>
              <p:cNvSpPr>
                <a:spLocks/>
              </p:cNvSpPr>
              <p:nvPr/>
            </p:nvSpPr>
            <p:spPr bwMode="auto">
              <a:xfrm>
                <a:off x="1527" y="1886"/>
                <a:ext cx="79" cy="149"/>
              </a:xfrm>
              <a:custGeom>
                <a:avLst/>
                <a:gdLst>
                  <a:gd name="T0" fmla="*/ 69 w 79"/>
                  <a:gd name="T1" fmla="*/ 47 h 149"/>
                  <a:gd name="T2" fmla="*/ 60 w 79"/>
                  <a:gd name="T3" fmla="*/ 18 h 149"/>
                  <a:gd name="T4" fmla="*/ 52 w 79"/>
                  <a:gd name="T5" fmla="*/ 5 h 149"/>
                  <a:gd name="T6" fmla="*/ 32 w 79"/>
                  <a:gd name="T7" fmla="*/ 0 h 149"/>
                  <a:gd name="T8" fmla="*/ 13 w 79"/>
                  <a:gd name="T9" fmla="*/ 2 h 149"/>
                  <a:gd name="T10" fmla="*/ 4 w 79"/>
                  <a:gd name="T11" fmla="*/ 16 h 149"/>
                  <a:gd name="T12" fmla="*/ 7 w 79"/>
                  <a:gd name="T13" fmla="*/ 35 h 149"/>
                  <a:gd name="T14" fmla="*/ 10 w 79"/>
                  <a:gd name="T15" fmla="*/ 63 h 149"/>
                  <a:gd name="T16" fmla="*/ 10 w 79"/>
                  <a:gd name="T17" fmla="*/ 90 h 149"/>
                  <a:gd name="T18" fmla="*/ 4 w 79"/>
                  <a:gd name="T19" fmla="*/ 112 h 149"/>
                  <a:gd name="T20" fmla="*/ 0 w 79"/>
                  <a:gd name="T21" fmla="*/ 126 h 149"/>
                  <a:gd name="T22" fmla="*/ 3 w 79"/>
                  <a:gd name="T23" fmla="*/ 136 h 149"/>
                  <a:gd name="T24" fmla="*/ 13 w 79"/>
                  <a:gd name="T25" fmla="*/ 142 h 149"/>
                  <a:gd name="T26" fmla="*/ 23 w 79"/>
                  <a:gd name="T27" fmla="*/ 147 h 149"/>
                  <a:gd name="T28" fmla="*/ 35 w 79"/>
                  <a:gd name="T29" fmla="*/ 149 h 149"/>
                  <a:gd name="T30" fmla="*/ 50 w 79"/>
                  <a:gd name="T31" fmla="*/ 149 h 149"/>
                  <a:gd name="T32" fmla="*/ 67 w 79"/>
                  <a:gd name="T33" fmla="*/ 138 h 149"/>
                  <a:gd name="T34" fmla="*/ 79 w 79"/>
                  <a:gd name="T35" fmla="*/ 115 h 149"/>
                  <a:gd name="T36" fmla="*/ 78 w 79"/>
                  <a:gd name="T37" fmla="*/ 93 h 149"/>
                  <a:gd name="T38" fmla="*/ 70 w 79"/>
                  <a:gd name="T39" fmla="*/ 68 h 149"/>
                  <a:gd name="T40" fmla="*/ 69 w 79"/>
                  <a:gd name="T41" fmla="*/ 47 h 14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9"/>
                  <a:gd name="T64" fmla="*/ 0 h 149"/>
                  <a:gd name="T65" fmla="*/ 79 w 79"/>
                  <a:gd name="T66" fmla="*/ 149 h 14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9" h="149">
                    <a:moveTo>
                      <a:pt x="69" y="47"/>
                    </a:moveTo>
                    <a:lnTo>
                      <a:pt x="60" y="18"/>
                    </a:lnTo>
                    <a:lnTo>
                      <a:pt x="52" y="5"/>
                    </a:lnTo>
                    <a:lnTo>
                      <a:pt x="32" y="0"/>
                    </a:lnTo>
                    <a:lnTo>
                      <a:pt x="13" y="2"/>
                    </a:lnTo>
                    <a:lnTo>
                      <a:pt x="4" y="16"/>
                    </a:lnTo>
                    <a:lnTo>
                      <a:pt x="7" y="35"/>
                    </a:lnTo>
                    <a:lnTo>
                      <a:pt x="10" y="63"/>
                    </a:lnTo>
                    <a:lnTo>
                      <a:pt x="10" y="90"/>
                    </a:lnTo>
                    <a:lnTo>
                      <a:pt x="4" y="112"/>
                    </a:lnTo>
                    <a:lnTo>
                      <a:pt x="0" y="126"/>
                    </a:lnTo>
                    <a:lnTo>
                      <a:pt x="3" y="136"/>
                    </a:lnTo>
                    <a:lnTo>
                      <a:pt x="13" y="142"/>
                    </a:lnTo>
                    <a:lnTo>
                      <a:pt x="23" y="147"/>
                    </a:lnTo>
                    <a:lnTo>
                      <a:pt x="35" y="149"/>
                    </a:lnTo>
                    <a:lnTo>
                      <a:pt x="50" y="149"/>
                    </a:lnTo>
                    <a:lnTo>
                      <a:pt x="67" y="138"/>
                    </a:lnTo>
                    <a:lnTo>
                      <a:pt x="79" y="115"/>
                    </a:lnTo>
                    <a:lnTo>
                      <a:pt x="78" y="93"/>
                    </a:lnTo>
                    <a:lnTo>
                      <a:pt x="70" y="68"/>
                    </a:lnTo>
                    <a:lnTo>
                      <a:pt x="69" y="4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53" name="Freeform 201"/>
              <p:cNvSpPr>
                <a:spLocks/>
              </p:cNvSpPr>
              <p:nvPr/>
            </p:nvSpPr>
            <p:spPr bwMode="auto">
              <a:xfrm>
                <a:off x="1505" y="2007"/>
                <a:ext cx="60" cy="216"/>
              </a:xfrm>
              <a:custGeom>
                <a:avLst/>
                <a:gdLst>
                  <a:gd name="T0" fmla="*/ 56 w 60"/>
                  <a:gd name="T1" fmla="*/ 3 h 216"/>
                  <a:gd name="T2" fmla="*/ 41 w 60"/>
                  <a:gd name="T3" fmla="*/ 0 h 216"/>
                  <a:gd name="T4" fmla="*/ 32 w 60"/>
                  <a:gd name="T5" fmla="*/ 3 h 216"/>
                  <a:gd name="T6" fmla="*/ 29 w 60"/>
                  <a:gd name="T7" fmla="*/ 15 h 216"/>
                  <a:gd name="T8" fmla="*/ 32 w 60"/>
                  <a:gd name="T9" fmla="*/ 76 h 216"/>
                  <a:gd name="T10" fmla="*/ 32 w 60"/>
                  <a:gd name="T11" fmla="*/ 91 h 216"/>
                  <a:gd name="T12" fmla="*/ 26 w 60"/>
                  <a:gd name="T13" fmla="*/ 118 h 216"/>
                  <a:gd name="T14" fmla="*/ 25 w 60"/>
                  <a:gd name="T15" fmla="*/ 150 h 216"/>
                  <a:gd name="T16" fmla="*/ 29 w 60"/>
                  <a:gd name="T17" fmla="*/ 165 h 216"/>
                  <a:gd name="T18" fmla="*/ 25 w 60"/>
                  <a:gd name="T19" fmla="*/ 175 h 216"/>
                  <a:gd name="T20" fmla="*/ 6 w 60"/>
                  <a:gd name="T21" fmla="*/ 187 h 216"/>
                  <a:gd name="T22" fmla="*/ 0 w 60"/>
                  <a:gd name="T23" fmla="*/ 205 h 216"/>
                  <a:gd name="T24" fmla="*/ 0 w 60"/>
                  <a:gd name="T25" fmla="*/ 211 h 216"/>
                  <a:gd name="T26" fmla="*/ 15 w 60"/>
                  <a:gd name="T27" fmla="*/ 216 h 216"/>
                  <a:gd name="T28" fmla="*/ 19 w 60"/>
                  <a:gd name="T29" fmla="*/ 213 h 216"/>
                  <a:gd name="T30" fmla="*/ 20 w 60"/>
                  <a:gd name="T31" fmla="*/ 203 h 216"/>
                  <a:gd name="T32" fmla="*/ 25 w 60"/>
                  <a:gd name="T33" fmla="*/ 188 h 216"/>
                  <a:gd name="T34" fmla="*/ 31 w 60"/>
                  <a:gd name="T35" fmla="*/ 182 h 216"/>
                  <a:gd name="T36" fmla="*/ 39 w 60"/>
                  <a:gd name="T37" fmla="*/ 177 h 216"/>
                  <a:gd name="T38" fmla="*/ 45 w 60"/>
                  <a:gd name="T39" fmla="*/ 172 h 216"/>
                  <a:gd name="T40" fmla="*/ 47 w 60"/>
                  <a:gd name="T41" fmla="*/ 167 h 216"/>
                  <a:gd name="T42" fmla="*/ 42 w 60"/>
                  <a:gd name="T43" fmla="*/ 162 h 216"/>
                  <a:gd name="T44" fmla="*/ 39 w 60"/>
                  <a:gd name="T45" fmla="*/ 158 h 216"/>
                  <a:gd name="T46" fmla="*/ 35 w 60"/>
                  <a:gd name="T47" fmla="*/ 146 h 216"/>
                  <a:gd name="T48" fmla="*/ 39 w 60"/>
                  <a:gd name="T49" fmla="*/ 117 h 216"/>
                  <a:gd name="T50" fmla="*/ 47 w 60"/>
                  <a:gd name="T51" fmla="*/ 83 h 216"/>
                  <a:gd name="T52" fmla="*/ 56 w 60"/>
                  <a:gd name="T53" fmla="*/ 58 h 216"/>
                  <a:gd name="T54" fmla="*/ 60 w 60"/>
                  <a:gd name="T55" fmla="*/ 26 h 216"/>
                  <a:gd name="T56" fmla="*/ 56 w 60"/>
                  <a:gd name="T57" fmla="*/ 3 h 21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0"/>
                  <a:gd name="T88" fmla="*/ 0 h 216"/>
                  <a:gd name="T89" fmla="*/ 60 w 60"/>
                  <a:gd name="T90" fmla="*/ 216 h 21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0" h="216">
                    <a:moveTo>
                      <a:pt x="56" y="3"/>
                    </a:moveTo>
                    <a:lnTo>
                      <a:pt x="41" y="0"/>
                    </a:lnTo>
                    <a:lnTo>
                      <a:pt x="32" y="3"/>
                    </a:lnTo>
                    <a:lnTo>
                      <a:pt x="29" y="15"/>
                    </a:lnTo>
                    <a:lnTo>
                      <a:pt x="32" y="76"/>
                    </a:lnTo>
                    <a:lnTo>
                      <a:pt x="32" y="91"/>
                    </a:lnTo>
                    <a:lnTo>
                      <a:pt x="26" y="118"/>
                    </a:lnTo>
                    <a:lnTo>
                      <a:pt x="25" y="150"/>
                    </a:lnTo>
                    <a:lnTo>
                      <a:pt x="29" y="165"/>
                    </a:lnTo>
                    <a:lnTo>
                      <a:pt x="25" y="175"/>
                    </a:lnTo>
                    <a:lnTo>
                      <a:pt x="6" y="187"/>
                    </a:lnTo>
                    <a:lnTo>
                      <a:pt x="0" y="205"/>
                    </a:lnTo>
                    <a:lnTo>
                      <a:pt x="0" y="211"/>
                    </a:lnTo>
                    <a:lnTo>
                      <a:pt x="15" y="216"/>
                    </a:lnTo>
                    <a:lnTo>
                      <a:pt x="19" y="213"/>
                    </a:lnTo>
                    <a:lnTo>
                      <a:pt x="20" y="203"/>
                    </a:lnTo>
                    <a:lnTo>
                      <a:pt x="25" y="188"/>
                    </a:lnTo>
                    <a:lnTo>
                      <a:pt x="31" y="182"/>
                    </a:lnTo>
                    <a:lnTo>
                      <a:pt x="39" y="177"/>
                    </a:lnTo>
                    <a:lnTo>
                      <a:pt x="45" y="172"/>
                    </a:lnTo>
                    <a:lnTo>
                      <a:pt x="47" y="167"/>
                    </a:lnTo>
                    <a:lnTo>
                      <a:pt x="42" y="162"/>
                    </a:lnTo>
                    <a:lnTo>
                      <a:pt x="39" y="158"/>
                    </a:lnTo>
                    <a:lnTo>
                      <a:pt x="35" y="146"/>
                    </a:lnTo>
                    <a:lnTo>
                      <a:pt x="39" y="117"/>
                    </a:lnTo>
                    <a:lnTo>
                      <a:pt x="47" y="83"/>
                    </a:lnTo>
                    <a:lnTo>
                      <a:pt x="56" y="58"/>
                    </a:lnTo>
                    <a:lnTo>
                      <a:pt x="60" y="26"/>
                    </a:lnTo>
                    <a:lnTo>
                      <a:pt x="56"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54" name="Freeform 202"/>
              <p:cNvSpPr>
                <a:spLocks/>
              </p:cNvSpPr>
              <p:nvPr/>
            </p:nvSpPr>
            <p:spPr bwMode="auto">
              <a:xfrm>
                <a:off x="1569" y="2007"/>
                <a:ext cx="100" cy="182"/>
              </a:xfrm>
              <a:custGeom>
                <a:avLst/>
                <a:gdLst>
                  <a:gd name="T0" fmla="*/ 33 w 100"/>
                  <a:gd name="T1" fmla="*/ 26 h 182"/>
                  <a:gd name="T2" fmla="*/ 30 w 100"/>
                  <a:gd name="T3" fmla="*/ 8 h 182"/>
                  <a:gd name="T4" fmla="*/ 18 w 100"/>
                  <a:gd name="T5" fmla="*/ 0 h 182"/>
                  <a:gd name="T6" fmla="*/ 1 w 100"/>
                  <a:gd name="T7" fmla="*/ 1 h 182"/>
                  <a:gd name="T8" fmla="*/ 0 w 100"/>
                  <a:gd name="T9" fmla="*/ 8 h 182"/>
                  <a:gd name="T10" fmla="*/ 1 w 100"/>
                  <a:gd name="T11" fmla="*/ 25 h 182"/>
                  <a:gd name="T12" fmla="*/ 10 w 100"/>
                  <a:gd name="T13" fmla="*/ 52 h 182"/>
                  <a:gd name="T14" fmla="*/ 17 w 100"/>
                  <a:gd name="T15" fmla="*/ 71 h 182"/>
                  <a:gd name="T16" fmla="*/ 25 w 100"/>
                  <a:gd name="T17" fmla="*/ 97 h 182"/>
                  <a:gd name="T18" fmla="*/ 27 w 100"/>
                  <a:gd name="T19" fmla="*/ 118 h 182"/>
                  <a:gd name="T20" fmla="*/ 27 w 100"/>
                  <a:gd name="T21" fmla="*/ 137 h 182"/>
                  <a:gd name="T22" fmla="*/ 23 w 100"/>
                  <a:gd name="T23" fmla="*/ 150 h 182"/>
                  <a:gd name="T24" fmla="*/ 20 w 100"/>
                  <a:gd name="T25" fmla="*/ 156 h 182"/>
                  <a:gd name="T26" fmla="*/ 20 w 100"/>
                  <a:gd name="T27" fmla="*/ 160 h 182"/>
                  <a:gd name="T28" fmla="*/ 25 w 100"/>
                  <a:gd name="T29" fmla="*/ 166 h 182"/>
                  <a:gd name="T30" fmla="*/ 35 w 100"/>
                  <a:gd name="T31" fmla="*/ 168 h 182"/>
                  <a:gd name="T32" fmla="*/ 48 w 100"/>
                  <a:gd name="T33" fmla="*/ 168 h 182"/>
                  <a:gd name="T34" fmla="*/ 73 w 100"/>
                  <a:gd name="T35" fmla="*/ 175 h 182"/>
                  <a:gd name="T36" fmla="*/ 83 w 100"/>
                  <a:gd name="T37" fmla="*/ 182 h 182"/>
                  <a:gd name="T38" fmla="*/ 93 w 100"/>
                  <a:gd name="T39" fmla="*/ 177 h 182"/>
                  <a:gd name="T40" fmla="*/ 100 w 100"/>
                  <a:gd name="T41" fmla="*/ 166 h 182"/>
                  <a:gd name="T42" fmla="*/ 93 w 100"/>
                  <a:gd name="T43" fmla="*/ 162 h 182"/>
                  <a:gd name="T44" fmla="*/ 72 w 100"/>
                  <a:gd name="T45" fmla="*/ 160 h 182"/>
                  <a:gd name="T46" fmla="*/ 47 w 100"/>
                  <a:gd name="T47" fmla="*/ 160 h 182"/>
                  <a:gd name="T48" fmla="*/ 36 w 100"/>
                  <a:gd name="T49" fmla="*/ 158 h 182"/>
                  <a:gd name="T50" fmla="*/ 35 w 100"/>
                  <a:gd name="T51" fmla="*/ 151 h 182"/>
                  <a:gd name="T52" fmla="*/ 36 w 100"/>
                  <a:gd name="T53" fmla="*/ 138 h 182"/>
                  <a:gd name="T54" fmla="*/ 37 w 100"/>
                  <a:gd name="T55" fmla="*/ 118 h 182"/>
                  <a:gd name="T56" fmla="*/ 36 w 100"/>
                  <a:gd name="T57" fmla="*/ 95 h 182"/>
                  <a:gd name="T58" fmla="*/ 31 w 100"/>
                  <a:gd name="T59" fmla="*/ 62 h 182"/>
                  <a:gd name="T60" fmla="*/ 33 w 100"/>
                  <a:gd name="T61" fmla="*/ 35 h 182"/>
                  <a:gd name="T62" fmla="*/ 33 w 100"/>
                  <a:gd name="T63" fmla="*/ 26 h 18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0"/>
                  <a:gd name="T97" fmla="*/ 0 h 182"/>
                  <a:gd name="T98" fmla="*/ 100 w 100"/>
                  <a:gd name="T99" fmla="*/ 182 h 18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0" h="182">
                    <a:moveTo>
                      <a:pt x="33" y="26"/>
                    </a:moveTo>
                    <a:lnTo>
                      <a:pt x="30" y="8"/>
                    </a:lnTo>
                    <a:lnTo>
                      <a:pt x="18" y="0"/>
                    </a:lnTo>
                    <a:lnTo>
                      <a:pt x="1" y="1"/>
                    </a:lnTo>
                    <a:lnTo>
                      <a:pt x="0" y="8"/>
                    </a:lnTo>
                    <a:lnTo>
                      <a:pt x="1" y="25"/>
                    </a:lnTo>
                    <a:lnTo>
                      <a:pt x="10" y="52"/>
                    </a:lnTo>
                    <a:lnTo>
                      <a:pt x="17" y="71"/>
                    </a:lnTo>
                    <a:lnTo>
                      <a:pt x="25" y="97"/>
                    </a:lnTo>
                    <a:lnTo>
                      <a:pt x="27" y="118"/>
                    </a:lnTo>
                    <a:lnTo>
                      <a:pt x="27" y="137"/>
                    </a:lnTo>
                    <a:lnTo>
                      <a:pt x="23" y="150"/>
                    </a:lnTo>
                    <a:lnTo>
                      <a:pt x="20" y="156"/>
                    </a:lnTo>
                    <a:lnTo>
                      <a:pt x="20" y="160"/>
                    </a:lnTo>
                    <a:lnTo>
                      <a:pt x="25" y="166"/>
                    </a:lnTo>
                    <a:lnTo>
                      <a:pt x="35" y="168"/>
                    </a:lnTo>
                    <a:lnTo>
                      <a:pt x="48" y="168"/>
                    </a:lnTo>
                    <a:lnTo>
                      <a:pt x="73" y="175"/>
                    </a:lnTo>
                    <a:lnTo>
                      <a:pt x="83" y="182"/>
                    </a:lnTo>
                    <a:lnTo>
                      <a:pt x="93" y="177"/>
                    </a:lnTo>
                    <a:lnTo>
                      <a:pt x="100" y="166"/>
                    </a:lnTo>
                    <a:lnTo>
                      <a:pt x="93" y="162"/>
                    </a:lnTo>
                    <a:lnTo>
                      <a:pt x="72" y="160"/>
                    </a:lnTo>
                    <a:lnTo>
                      <a:pt x="47" y="160"/>
                    </a:lnTo>
                    <a:lnTo>
                      <a:pt x="36" y="158"/>
                    </a:lnTo>
                    <a:lnTo>
                      <a:pt x="35" y="151"/>
                    </a:lnTo>
                    <a:lnTo>
                      <a:pt x="36" y="138"/>
                    </a:lnTo>
                    <a:lnTo>
                      <a:pt x="37" y="118"/>
                    </a:lnTo>
                    <a:lnTo>
                      <a:pt x="36" y="95"/>
                    </a:lnTo>
                    <a:lnTo>
                      <a:pt x="31" y="62"/>
                    </a:lnTo>
                    <a:lnTo>
                      <a:pt x="33" y="35"/>
                    </a:lnTo>
                    <a:lnTo>
                      <a:pt x="33" y="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grpSp>
      </p:grpSp>
      <p:grpSp>
        <p:nvGrpSpPr>
          <p:cNvPr id="460" name="Group 189"/>
          <p:cNvGrpSpPr>
            <a:grpSpLocks/>
          </p:cNvGrpSpPr>
          <p:nvPr/>
        </p:nvGrpSpPr>
        <p:grpSpPr bwMode="auto">
          <a:xfrm>
            <a:off x="2722084" y="2735913"/>
            <a:ext cx="230071" cy="321341"/>
            <a:chOff x="1459" y="1674"/>
            <a:chExt cx="210" cy="549"/>
          </a:xfrm>
        </p:grpSpPr>
        <p:grpSp>
          <p:nvGrpSpPr>
            <p:cNvPr id="461" name="Group 190"/>
            <p:cNvGrpSpPr>
              <a:grpSpLocks/>
            </p:cNvGrpSpPr>
            <p:nvPr/>
          </p:nvGrpSpPr>
          <p:grpSpPr bwMode="auto">
            <a:xfrm>
              <a:off x="1489" y="1674"/>
              <a:ext cx="115" cy="95"/>
              <a:chOff x="1489" y="1674"/>
              <a:chExt cx="115" cy="95"/>
            </a:xfrm>
          </p:grpSpPr>
          <p:sp>
            <p:nvSpPr>
              <p:cNvPr id="469" name="Freeform 191"/>
              <p:cNvSpPr>
                <a:spLocks/>
              </p:cNvSpPr>
              <p:nvPr/>
            </p:nvSpPr>
            <p:spPr bwMode="auto">
              <a:xfrm>
                <a:off x="1530" y="1712"/>
                <a:ext cx="37" cy="57"/>
              </a:xfrm>
              <a:custGeom>
                <a:avLst/>
                <a:gdLst>
                  <a:gd name="T0" fmla="*/ 12 w 37"/>
                  <a:gd name="T1" fmla="*/ 52 h 57"/>
                  <a:gd name="T2" fmla="*/ 12 w 37"/>
                  <a:gd name="T3" fmla="*/ 44 h 57"/>
                  <a:gd name="T4" fmla="*/ 10 w 37"/>
                  <a:gd name="T5" fmla="*/ 35 h 57"/>
                  <a:gd name="T6" fmla="*/ 6 w 37"/>
                  <a:gd name="T7" fmla="*/ 29 h 57"/>
                  <a:gd name="T8" fmla="*/ 0 w 37"/>
                  <a:gd name="T9" fmla="*/ 20 h 57"/>
                  <a:gd name="T10" fmla="*/ 0 w 37"/>
                  <a:gd name="T11" fmla="*/ 14 h 57"/>
                  <a:gd name="T12" fmla="*/ 5 w 37"/>
                  <a:gd name="T13" fmla="*/ 6 h 57"/>
                  <a:gd name="T14" fmla="*/ 11 w 37"/>
                  <a:gd name="T15" fmla="*/ 1 h 57"/>
                  <a:gd name="T16" fmla="*/ 19 w 37"/>
                  <a:gd name="T17" fmla="*/ 0 h 57"/>
                  <a:gd name="T18" fmla="*/ 25 w 37"/>
                  <a:gd name="T19" fmla="*/ 1 h 57"/>
                  <a:gd name="T20" fmla="*/ 29 w 37"/>
                  <a:gd name="T21" fmla="*/ 2 h 57"/>
                  <a:gd name="T22" fmla="*/ 35 w 37"/>
                  <a:gd name="T23" fmla="*/ 7 h 57"/>
                  <a:gd name="T24" fmla="*/ 37 w 37"/>
                  <a:gd name="T25" fmla="*/ 14 h 57"/>
                  <a:gd name="T26" fmla="*/ 37 w 37"/>
                  <a:gd name="T27" fmla="*/ 20 h 57"/>
                  <a:gd name="T28" fmla="*/ 32 w 37"/>
                  <a:gd name="T29" fmla="*/ 27 h 57"/>
                  <a:gd name="T30" fmla="*/ 26 w 37"/>
                  <a:gd name="T31" fmla="*/ 35 h 57"/>
                  <a:gd name="T32" fmla="*/ 25 w 37"/>
                  <a:gd name="T33" fmla="*/ 44 h 57"/>
                  <a:gd name="T34" fmla="*/ 25 w 37"/>
                  <a:gd name="T35" fmla="*/ 47 h 57"/>
                  <a:gd name="T36" fmla="*/ 22 w 37"/>
                  <a:gd name="T37" fmla="*/ 54 h 57"/>
                  <a:gd name="T38" fmla="*/ 19 w 37"/>
                  <a:gd name="T39" fmla="*/ 57 h 57"/>
                  <a:gd name="T40" fmla="*/ 12 w 37"/>
                  <a:gd name="T41" fmla="*/ 52 h 5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7"/>
                  <a:gd name="T64" fmla="*/ 0 h 57"/>
                  <a:gd name="T65" fmla="*/ 37 w 37"/>
                  <a:gd name="T66" fmla="*/ 57 h 5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7" h="57">
                    <a:moveTo>
                      <a:pt x="12" y="52"/>
                    </a:moveTo>
                    <a:lnTo>
                      <a:pt x="12" y="44"/>
                    </a:lnTo>
                    <a:lnTo>
                      <a:pt x="10" y="35"/>
                    </a:lnTo>
                    <a:lnTo>
                      <a:pt x="6" y="29"/>
                    </a:lnTo>
                    <a:lnTo>
                      <a:pt x="0" y="20"/>
                    </a:lnTo>
                    <a:lnTo>
                      <a:pt x="0" y="14"/>
                    </a:lnTo>
                    <a:lnTo>
                      <a:pt x="5" y="6"/>
                    </a:lnTo>
                    <a:lnTo>
                      <a:pt x="11" y="1"/>
                    </a:lnTo>
                    <a:lnTo>
                      <a:pt x="19" y="0"/>
                    </a:lnTo>
                    <a:lnTo>
                      <a:pt x="25" y="1"/>
                    </a:lnTo>
                    <a:lnTo>
                      <a:pt x="29" y="2"/>
                    </a:lnTo>
                    <a:lnTo>
                      <a:pt x="35" y="7"/>
                    </a:lnTo>
                    <a:lnTo>
                      <a:pt x="37" y="14"/>
                    </a:lnTo>
                    <a:lnTo>
                      <a:pt x="37" y="20"/>
                    </a:lnTo>
                    <a:lnTo>
                      <a:pt x="32" y="27"/>
                    </a:lnTo>
                    <a:lnTo>
                      <a:pt x="26" y="35"/>
                    </a:lnTo>
                    <a:lnTo>
                      <a:pt x="25" y="44"/>
                    </a:lnTo>
                    <a:lnTo>
                      <a:pt x="25" y="47"/>
                    </a:lnTo>
                    <a:lnTo>
                      <a:pt x="22" y="54"/>
                    </a:lnTo>
                    <a:lnTo>
                      <a:pt x="19" y="57"/>
                    </a:lnTo>
                    <a:lnTo>
                      <a:pt x="12" y="52"/>
                    </a:lnTo>
                    <a:close/>
                  </a:path>
                </a:pathLst>
              </a:custGeom>
              <a:solidFill>
                <a:srgbClr val="FFFF00"/>
              </a:solidFill>
              <a:ln w="4763">
                <a:solidFill>
                  <a:srgbClr val="000000"/>
                </a:solidFill>
                <a:round/>
                <a:headEnd/>
                <a:tailEnd/>
              </a:ln>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70" name="Freeform 192"/>
              <p:cNvSpPr>
                <a:spLocks/>
              </p:cNvSpPr>
              <p:nvPr/>
            </p:nvSpPr>
            <p:spPr bwMode="auto">
              <a:xfrm>
                <a:off x="1489" y="1708"/>
                <a:ext cx="28" cy="11"/>
              </a:xfrm>
              <a:custGeom>
                <a:avLst/>
                <a:gdLst>
                  <a:gd name="T0" fmla="*/ 28 w 28"/>
                  <a:gd name="T1" fmla="*/ 11 h 11"/>
                  <a:gd name="T2" fmla="*/ 3 w 28"/>
                  <a:gd name="T3" fmla="*/ 8 h 11"/>
                  <a:gd name="T4" fmla="*/ 0 w 28"/>
                  <a:gd name="T5" fmla="*/ 4 h 11"/>
                  <a:gd name="T6" fmla="*/ 2 w 28"/>
                  <a:gd name="T7" fmla="*/ 0 h 11"/>
                  <a:gd name="T8" fmla="*/ 7 w 28"/>
                  <a:gd name="T9" fmla="*/ 0 h 11"/>
                  <a:gd name="T10" fmla="*/ 28 w 28"/>
                  <a:gd name="T11" fmla="*/ 11 h 11"/>
                  <a:gd name="T12" fmla="*/ 0 60000 65536"/>
                  <a:gd name="T13" fmla="*/ 0 60000 65536"/>
                  <a:gd name="T14" fmla="*/ 0 60000 65536"/>
                  <a:gd name="T15" fmla="*/ 0 60000 65536"/>
                  <a:gd name="T16" fmla="*/ 0 60000 65536"/>
                  <a:gd name="T17" fmla="*/ 0 60000 65536"/>
                  <a:gd name="T18" fmla="*/ 0 w 28"/>
                  <a:gd name="T19" fmla="*/ 0 h 11"/>
                  <a:gd name="T20" fmla="*/ 28 w 28"/>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28" h="11">
                    <a:moveTo>
                      <a:pt x="28" y="11"/>
                    </a:moveTo>
                    <a:lnTo>
                      <a:pt x="3" y="8"/>
                    </a:lnTo>
                    <a:lnTo>
                      <a:pt x="0" y="4"/>
                    </a:lnTo>
                    <a:lnTo>
                      <a:pt x="2" y="0"/>
                    </a:lnTo>
                    <a:lnTo>
                      <a:pt x="7" y="0"/>
                    </a:lnTo>
                    <a:lnTo>
                      <a:pt x="28"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71" name="Freeform 193"/>
              <p:cNvSpPr>
                <a:spLocks/>
              </p:cNvSpPr>
              <p:nvPr/>
            </p:nvSpPr>
            <p:spPr bwMode="auto">
              <a:xfrm>
                <a:off x="1517" y="1678"/>
                <a:ext cx="13" cy="19"/>
              </a:xfrm>
              <a:custGeom>
                <a:avLst/>
                <a:gdLst>
                  <a:gd name="T0" fmla="*/ 13 w 13"/>
                  <a:gd name="T1" fmla="*/ 19 h 19"/>
                  <a:gd name="T2" fmla="*/ 0 w 13"/>
                  <a:gd name="T3" fmla="*/ 6 h 19"/>
                  <a:gd name="T4" fmla="*/ 2 w 13"/>
                  <a:gd name="T5" fmla="*/ 3 h 19"/>
                  <a:gd name="T6" fmla="*/ 7 w 13"/>
                  <a:gd name="T7" fmla="*/ 0 h 19"/>
                  <a:gd name="T8" fmla="*/ 10 w 13"/>
                  <a:gd name="T9" fmla="*/ 4 h 19"/>
                  <a:gd name="T10" fmla="*/ 13 w 13"/>
                  <a:gd name="T11" fmla="*/ 19 h 19"/>
                  <a:gd name="T12" fmla="*/ 0 60000 65536"/>
                  <a:gd name="T13" fmla="*/ 0 60000 65536"/>
                  <a:gd name="T14" fmla="*/ 0 60000 65536"/>
                  <a:gd name="T15" fmla="*/ 0 60000 65536"/>
                  <a:gd name="T16" fmla="*/ 0 60000 65536"/>
                  <a:gd name="T17" fmla="*/ 0 60000 65536"/>
                  <a:gd name="T18" fmla="*/ 0 w 13"/>
                  <a:gd name="T19" fmla="*/ 0 h 19"/>
                  <a:gd name="T20" fmla="*/ 13 w 13"/>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13" h="19">
                    <a:moveTo>
                      <a:pt x="13" y="19"/>
                    </a:moveTo>
                    <a:lnTo>
                      <a:pt x="0" y="6"/>
                    </a:lnTo>
                    <a:lnTo>
                      <a:pt x="2" y="3"/>
                    </a:lnTo>
                    <a:lnTo>
                      <a:pt x="7" y="0"/>
                    </a:lnTo>
                    <a:lnTo>
                      <a:pt x="10" y="4"/>
                    </a:lnTo>
                    <a:lnTo>
                      <a:pt x="13" y="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72" name="Freeform 194"/>
              <p:cNvSpPr>
                <a:spLocks/>
              </p:cNvSpPr>
              <p:nvPr/>
            </p:nvSpPr>
            <p:spPr bwMode="auto">
              <a:xfrm>
                <a:off x="1557" y="1674"/>
                <a:ext cx="10" cy="22"/>
              </a:xfrm>
              <a:custGeom>
                <a:avLst/>
                <a:gdLst>
                  <a:gd name="T0" fmla="*/ 2 w 10"/>
                  <a:gd name="T1" fmla="*/ 22 h 22"/>
                  <a:gd name="T2" fmla="*/ 0 w 10"/>
                  <a:gd name="T3" fmla="*/ 5 h 22"/>
                  <a:gd name="T4" fmla="*/ 5 w 10"/>
                  <a:gd name="T5" fmla="*/ 0 h 22"/>
                  <a:gd name="T6" fmla="*/ 10 w 10"/>
                  <a:gd name="T7" fmla="*/ 2 h 22"/>
                  <a:gd name="T8" fmla="*/ 9 w 10"/>
                  <a:gd name="T9" fmla="*/ 7 h 22"/>
                  <a:gd name="T10" fmla="*/ 2 w 10"/>
                  <a:gd name="T11" fmla="*/ 22 h 22"/>
                  <a:gd name="T12" fmla="*/ 0 60000 65536"/>
                  <a:gd name="T13" fmla="*/ 0 60000 65536"/>
                  <a:gd name="T14" fmla="*/ 0 60000 65536"/>
                  <a:gd name="T15" fmla="*/ 0 60000 65536"/>
                  <a:gd name="T16" fmla="*/ 0 60000 65536"/>
                  <a:gd name="T17" fmla="*/ 0 60000 65536"/>
                  <a:gd name="T18" fmla="*/ 0 w 10"/>
                  <a:gd name="T19" fmla="*/ 0 h 22"/>
                  <a:gd name="T20" fmla="*/ 10 w 10"/>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10" h="22">
                    <a:moveTo>
                      <a:pt x="2" y="22"/>
                    </a:moveTo>
                    <a:lnTo>
                      <a:pt x="0" y="5"/>
                    </a:lnTo>
                    <a:lnTo>
                      <a:pt x="5" y="0"/>
                    </a:lnTo>
                    <a:lnTo>
                      <a:pt x="10" y="2"/>
                    </a:lnTo>
                    <a:lnTo>
                      <a:pt x="9" y="7"/>
                    </a:lnTo>
                    <a:lnTo>
                      <a:pt x="2"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73" name="Freeform 195"/>
              <p:cNvSpPr>
                <a:spLocks/>
              </p:cNvSpPr>
              <p:nvPr/>
            </p:nvSpPr>
            <p:spPr bwMode="auto">
              <a:xfrm>
                <a:off x="1577" y="1691"/>
                <a:ext cx="27" cy="13"/>
              </a:xfrm>
              <a:custGeom>
                <a:avLst/>
                <a:gdLst>
                  <a:gd name="T0" fmla="*/ 0 w 27"/>
                  <a:gd name="T1" fmla="*/ 13 h 13"/>
                  <a:gd name="T2" fmla="*/ 19 w 27"/>
                  <a:gd name="T3" fmla="*/ 0 h 13"/>
                  <a:gd name="T4" fmla="*/ 27 w 27"/>
                  <a:gd name="T5" fmla="*/ 3 h 13"/>
                  <a:gd name="T6" fmla="*/ 27 w 27"/>
                  <a:gd name="T7" fmla="*/ 7 h 13"/>
                  <a:gd name="T8" fmla="*/ 22 w 27"/>
                  <a:gd name="T9" fmla="*/ 10 h 13"/>
                  <a:gd name="T10" fmla="*/ 0 w 27"/>
                  <a:gd name="T11" fmla="*/ 13 h 13"/>
                  <a:gd name="T12" fmla="*/ 0 60000 65536"/>
                  <a:gd name="T13" fmla="*/ 0 60000 65536"/>
                  <a:gd name="T14" fmla="*/ 0 60000 65536"/>
                  <a:gd name="T15" fmla="*/ 0 60000 65536"/>
                  <a:gd name="T16" fmla="*/ 0 60000 65536"/>
                  <a:gd name="T17" fmla="*/ 0 60000 65536"/>
                  <a:gd name="T18" fmla="*/ 0 w 27"/>
                  <a:gd name="T19" fmla="*/ 0 h 13"/>
                  <a:gd name="T20" fmla="*/ 27 w 27"/>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27" h="13">
                    <a:moveTo>
                      <a:pt x="0" y="13"/>
                    </a:moveTo>
                    <a:lnTo>
                      <a:pt x="19" y="0"/>
                    </a:lnTo>
                    <a:lnTo>
                      <a:pt x="27" y="3"/>
                    </a:lnTo>
                    <a:lnTo>
                      <a:pt x="27" y="7"/>
                    </a:lnTo>
                    <a:lnTo>
                      <a:pt x="22" y="10"/>
                    </a:lnTo>
                    <a:lnTo>
                      <a:pt x="0"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grpSp>
        <p:grpSp>
          <p:nvGrpSpPr>
            <p:cNvPr id="462" name="Group 196"/>
            <p:cNvGrpSpPr>
              <a:grpSpLocks/>
            </p:cNvGrpSpPr>
            <p:nvPr/>
          </p:nvGrpSpPr>
          <p:grpSpPr bwMode="auto">
            <a:xfrm>
              <a:off x="1459" y="1706"/>
              <a:ext cx="210" cy="517"/>
              <a:chOff x="1459" y="1706"/>
              <a:chExt cx="210" cy="517"/>
            </a:xfrm>
          </p:grpSpPr>
          <p:sp>
            <p:nvSpPr>
              <p:cNvPr id="463" name="Freeform 197"/>
              <p:cNvSpPr>
                <a:spLocks/>
              </p:cNvSpPr>
              <p:nvPr/>
            </p:nvSpPr>
            <p:spPr bwMode="auto">
              <a:xfrm>
                <a:off x="1496" y="1792"/>
                <a:ext cx="106" cy="90"/>
              </a:xfrm>
              <a:custGeom>
                <a:avLst/>
                <a:gdLst>
                  <a:gd name="T0" fmla="*/ 70 w 106"/>
                  <a:gd name="T1" fmla="*/ 25 h 90"/>
                  <a:gd name="T2" fmla="*/ 56 w 106"/>
                  <a:gd name="T3" fmla="*/ 9 h 90"/>
                  <a:gd name="T4" fmla="*/ 44 w 106"/>
                  <a:gd name="T5" fmla="*/ 0 h 90"/>
                  <a:gd name="T6" fmla="*/ 28 w 106"/>
                  <a:gd name="T7" fmla="*/ 0 h 90"/>
                  <a:gd name="T8" fmla="*/ 10 w 106"/>
                  <a:gd name="T9" fmla="*/ 5 h 90"/>
                  <a:gd name="T10" fmla="*/ 3 w 106"/>
                  <a:gd name="T11" fmla="*/ 15 h 90"/>
                  <a:gd name="T12" fmla="*/ 0 w 106"/>
                  <a:gd name="T13" fmla="*/ 29 h 90"/>
                  <a:gd name="T14" fmla="*/ 3 w 106"/>
                  <a:gd name="T15" fmla="*/ 47 h 90"/>
                  <a:gd name="T16" fmla="*/ 14 w 106"/>
                  <a:gd name="T17" fmla="*/ 67 h 90"/>
                  <a:gd name="T18" fmla="*/ 31 w 106"/>
                  <a:gd name="T19" fmla="*/ 80 h 90"/>
                  <a:gd name="T20" fmla="*/ 45 w 106"/>
                  <a:gd name="T21" fmla="*/ 87 h 90"/>
                  <a:gd name="T22" fmla="*/ 61 w 106"/>
                  <a:gd name="T23" fmla="*/ 90 h 90"/>
                  <a:gd name="T24" fmla="*/ 71 w 106"/>
                  <a:gd name="T25" fmla="*/ 86 h 90"/>
                  <a:gd name="T26" fmla="*/ 79 w 106"/>
                  <a:gd name="T27" fmla="*/ 80 h 90"/>
                  <a:gd name="T28" fmla="*/ 83 w 106"/>
                  <a:gd name="T29" fmla="*/ 67 h 90"/>
                  <a:gd name="T30" fmla="*/ 81 w 106"/>
                  <a:gd name="T31" fmla="*/ 52 h 90"/>
                  <a:gd name="T32" fmla="*/ 78 w 106"/>
                  <a:gd name="T33" fmla="*/ 39 h 90"/>
                  <a:gd name="T34" fmla="*/ 103 w 106"/>
                  <a:gd name="T35" fmla="*/ 25 h 90"/>
                  <a:gd name="T36" fmla="*/ 106 w 106"/>
                  <a:gd name="T37" fmla="*/ 20 h 90"/>
                  <a:gd name="T38" fmla="*/ 103 w 106"/>
                  <a:gd name="T39" fmla="*/ 17 h 90"/>
                  <a:gd name="T40" fmla="*/ 74 w 106"/>
                  <a:gd name="T41" fmla="*/ 32 h 90"/>
                  <a:gd name="T42" fmla="*/ 70 w 106"/>
                  <a:gd name="T43" fmla="*/ 25 h 9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90"/>
                  <a:gd name="T68" fmla="*/ 106 w 106"/>
                  <a:gd name="T69" fmla="*/ 90 h 9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90">
                    <a:moveTo>
                      <a:pt x="70" y="25"/>
                    </a:moveTo>
                    <a:lnTo>
                      <a:pt x="56" y="9"/>
                    </a:lnTo>
                    <a:lnTo>
                      <a:pt x="44" y="0"/>
                    </a:lnTo>
                    <a:lnTo>
                      <a:pt x="28" y="0"/>
                    </a:lnTo>
                    <a:lnTo>
                      <a:pt x="10" y="5"/>
                    </a:lnTo>
                    <a:lnTo>
                      <a:pt x="3" y="15"/>
                    </a:lnTo>
                    <a:lnTo>
                      <a:pt x="0" y="29"/>
                    </a:lnTo>
                    <a:lnTo>
                      <a:pt x="3" y="47"/>
                    </a:lnTo>
                    <a:lnTo>
                      <a:pt x="14" y="67"/>
                    </a:lnTo>
                    <a:lnTo>
                      <a:pt x="31" y="80"/>
                    </a:lnTo>
                    <a:lnTo>
                      <a:pt x="45" y="87"/>
                    </a:lnTo>
                    <a:lnTo>
                      <a:pt x="61" y="90"/>
                    </a:lnTo>
                    <a:lnTo>
                      <a:pt x="71" y="86"/>
                    </a:lnTo>
                    <a:lnTo>
                      <a:pt x="79" y="80"/>
                    </a:lnTo>
                    <a:lnTo>
                      <a:pt x="83" y="67"/>
                    </a:lnTo>
                    <a:lnTo>
                      <a:pt x="81" y="52"/>
                    </a:lnTo>
                    <a:lnTo>
                      <a:pt x="78" y="39"/>
                    </a:lnTo>
                    <a:lnTo>
                      <a:pt x="103" y="25"/>
                    </a:lnTo>
                    <a:lnTo>
                      <a:pt x="106" y="20"/>
                    </a:lnTo>
                    <a:lnTo>
                      <a:pt x="103" y="17"/>
                    </a:lnTo>
                    <a:lnTo>
                      <a:pt x="74" y="32"/>
                    </a:lnTo>
                    <a:lnTo>
                      <a:pt x="70"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64" name="Freeform 198"/>
              <p:cNvSpPr>
                <a:spLocks/>
              </p:cNvSpPr>
              <p:nvPr/>
            </p:nvSpPr>
            <p:spPr bwMode="auto">
              <a:xfrm>
                <a:off x="1572" y="1706"/>
                <a:ext cx="93" cy="202"/>
              </a:xfrm>
              <a:custGeom>
                <a:avLst/>
                <a:gdLst>
                  <a:gd name="T0" fmla="*/ 25 w 93"/>
                  <a:gd name="T1" fmla="*/ 170 h 202"/>
                  <a:gd name="T2" fmla="*/ 9 w 93"/>
                  <a:gd name="T3" fmla="*/ 182 h 202"/>
                  <a:gd name="T4" fmla="*/ 4 w 93"/>
                  <a:gd name="T5" fmla="*/ 185 h 202"/>
                  <a:gd name="T6" fmla="*/ 0 w 93"/>
                  <a:gd name="T7" fmla="*/ 193 h 202"/>
                  <a:gd name="T8" fmla="*/ 5 w 93"/>
                  <a:gd name="T9" fmla="*/ 201 h 202"/>
                  <a:gd name="T10" fmla="*/ 10 w 93"/>
                  <a:gd name="T11" fmla="*/ 202 h 202"/>
                  <a:gd name="T12" fmla="*/ 25 w 93"/>
                  <a:gd name="T13" fmla="*/ 197 h 202"/>
                  <a:gd name="T14" fmla="*/ 49 w 93"/>
                  <a:gd name="T15" fmla="*/ 182 h 202"/>
                  <a:gd name="T16" fmla="*/ 70 w 93"/>
                  <a:gd name="T17" fmla="*/ 162 h 202"/>
                  <a:gd name="T18" fmla="*/ 92 w 93"/>
                  <a:gd name="T19" fmla="*/ 141 h 202"/>
                  <a:gd name="T20" fmla="*/ 93 w 93"/>
                  <a:gd name="T21" fmla="*/ 132 h 202"/>
                  <a:gd name="T22" fmla="*/ 93 w 93"/>
                  <a:gd name="T23" fmla="*/ 107 h 202"/>
                  <a:gd name="T24" fmla="*/ 87 w 93"/>
                  <a:gd name="T25" fmla="*/ 68 h 202"/>
                  <a:gd name="T26" fmla="*/ 90 w 93"/>
                  <a:gd name="T27" fmla="*/ 46 h 202"/>
                  <a:gd name="T28" fmla="*/ 93 w 93"/>
                  <a:gd name="T29" fmla="*/ 37 h 202"/>
                  <a:gd name="T30" fmla="*/ 89 w 93"/>
                  <a:gd name="T31" fmla="*/ 33 h 202"/>
                  <a:gd name="T32" fmla="*/ 80 w 93"/>
                  <a:gd name="T33" fmla="*/ 28 h 202"/>
                  <a:gd name="T34" fmla="*/ 73 w 93"/>
                  <a:gd name="T35" fmla="*/ 26 h 202"/>
                  <a:gd name="T36" fmla="*/ 78 w 93"/>
                  <a:gd name="T37" fmla="*/ 3 h 202"/>
                  <a:gd name="T38" fmla="*/ 75 w 93"/>
                  <a:gd name="T39" fmla="*/ 0 h 202"/>
                  <a:gd name="T40" fmla="*/ 70 w 93"/>
                  <a:gd name="T41" fmla="*/ 1 h 202"/>
                  <a:gd name="T42" fmla="*/ 68 w 93"/>
                  <a:gd name="T43" fmla="*/ 27 h 202"/>
                  <a:gd name="T44" fmla="*/ 64 w 93"/>
                  <a:gd name="T45" fmla="*/ 35 h 202"/>
                  <a:gd name="T46" fmla="*/ 63 w 93"/>
                  <a:gd name="T47" fmla="*/ 38 h 202"/>
                  <a:gd name="T48" fmla="*/ 53 w 93"/>
                  <a:gd name="T49" fmla="*/ 35 h 202"/>
                  <a:gd name="T50" fmla="*/ 45 w 93"/>
                  <a:gd name="T51" fmla="*/ 35 h 202"/>
                  <a:gd name="T52" fmla="*/ 45 w 93"/>
                  <a:gd name="T53" fmla="*/ 40 h 202"/>
                  <a:gd name="T54" fmla="*/ 50 w 93"/>
                  <a:gd name="T55" fmla="*/ 43 h 202"/>
                  <a:gd name="T56" fmla="*/ 60 w 93"/>
                  <a:gd name="T57" fmla="*/ 43 h 202"/>
                  <a:gd name="T58" fmla="*/ 65 w 93"/>
                  <a:gd name="T59" fmla="*/ 47 h 202"/>
                  <a:gd name="T60" fmla="*/ 70 w 93"/>
                  <a:gd name="T61" fmla="*/ 55 h 202"/>
                  <a:gd name="T62" fmla="*/ 77 w 93"/>
                  <a:gd name="T63" fmla="*/ 67 h 202"/>
                  <a:gd name="T64" fmla="*/ 80 w 93"/>
                  <a:gd name="T65" fmla="*/ 92 h 202"/>
                  <a:gd name="T66" fmla="*/ 80 w 93"/>
                  <a:gd name="T67" fmla="*/ 115 h 202"/>
                  <a:gd name="T68" fmla="*/ 78 w 93"/>
                  <a:gd name="T69" fmla="*/ 133 h 202"/>
                  <a:gd name="T70" fmla="*/ 72 w 93"/>
                  <a:gd name="T71" fmla="*/ 141 h 202"/>
                  <a:gd name="T72" fmla="*/ 54 w 93"/>
                  <a:gd name="T73" fmla="*/ 152 h 202"/>
                  <a:gd name="T74" fmla="*/ 34 w 93"/>
                  <a:gd name="T75" fmla="*/ 162 h 202"/>
                  <a:gd name="T76" fmla="*/ 25 w 93"/>
                  <a:gd name="T77" fmla="*/ 170 h 20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3"/>
                  <a:gd name="T118" fmla="*/ 0 h 202"/>
                  <a:gd name="T119" fmla="*/ 93 w 93"/>
                  <a:gd name="T120" fmla="*/ 202 h 20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3" h="202">
                    <a:moveTo>
                      <a:pt x="25" y="170"/>
                    </a:moveTo>
                    <a:lnTo>
                      <a:pt x="9" y="182"/>
                    </a:lnTo>
                    <a:lnTo>
                      <a:pt x="4" y="185"/>
                    </a:lnTo>
                    <a:lnTo>
                      <a:pt x="0" y="193"/>
                    </a:lnTo>
                    <a:lnTo>
                      <a:pt x="5" y="201"/>
                    </a:lnTo>
                    <a:lnTo>
                      <a:pt x="10" y="202"/>
                    </a:lnTo>
                    <a:lnTo>
                      <a:pt x="25" y="197"/>
                    </a:lnTo>
                    <a:lnTo>
                      <a:pt x="49" y="182"/>
                    </a:lnTo>
                    <a:lnTo>
                      <a:pt x="70" y="162"/>
                    </a:lnTo>
                    <a:lnTo>
                      <a:pt x="92" y="141"/>
                    </a:lnTo>
                    <a:lnTo>
                      <a:pt x="93" y="132"/>
                    </a:lnTo>
                    <a:lnTo>
                      <a:pt x="93" y="107"/>
                    </a:lnTo>
                    <a:lnTo>
                      <a:pt x="87" y="68"/>
                    </a:lnTo>
                    <a:lnTo>
                      <a:pt x="90" y="46"/>
                    </a:lnTo>
                    <a:lnTo>
                      <a:pt x="93" y="37"/>
                    </a:lnTo>
                    <a:lnTo>
                      <a:pt x="89" y="33"/>
                    </a:lnTo>
                    <a:lnTo>
                      <a:pt x="80" y="28"/>
                    </a:lnTo>
                    <a:lnTo>
                      <a:pt x="73" y="26"/>
                    </a:lnTo>
                    <a:lnTo>
                      <a:pt x="78" y="3"/>
                    </a:lnTo>
                    <a:lnTo>
                      <a:pt x="75" y="0"/>
                    </a:lnTo>
                    <a:lnTo>
                      <a:pt x="70" y="1"/>
                    </a:lnTo>
                    <a:lnTo>
                      <a:pt x="68" y="27"/>
                    </a:lnTo>
                    <a:lnTo>
                      <a:pt x="64" y="35"/>
                    </a:lnTo>
                    <a:lnTo>
                      <a:pt x="63" y="38"/>
                    </a:lnTo>
                    <a:lnTo>
                      <a:pt x="53" y="35"/>
                    </a:lnTo>
                    <a:lnTo>
                      <a:pt x="45" y="35"/>
                    </a:lnTo>
                    <a:lnTo>
                      <a:pt x="45" y="40"/>
                    </a:lnTo>
                    <a:lnTo>
                      <a:pt x="50" y="43"/>
                    </a:lnTo>
                    <a:lnTo>
                      <a:pt x="60" y="43"/>
                    </a:lnTo>
                    <a:lnTo>
                      <a:pt x="65" y="47"/>
                    </a:lnTo>
                    <a:lnTo>
                      <a:pt x="70" y="55"/>
                    </a:lnTo>
                    <a:lnTo>
                      <a:pt x="77" y="67"/>
                    </a:lnTo>
                    <a:lnTo>
                      <a:pt x="80" y="92"/>
                    </a:lnTo>
                    <a:lnTo>
                      <a:pt x="80" y="115"/>
                    </a:lnTo>
                    <a:lnTo>
                      <a:pt x="78" y="133"/>
                    </a:lnTo>
                    <a:lnTo>
                      <a:pt x="72" y="141"/>
                    </a:lnTo>
                    <a:lnTo>
                      <a:pt x="54" y="152"/>
                    </a:lnTo>
                    <a:lnTo>
                      <a:pt x="34" y="162"/>
                    </a:lnTo>
                    <a:lnTo>
                      <a:pt x="25" y="17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65" name="Freeform 199"/>
              <p:cNvSpPr>
                <a:spLocks/>
              </p:cNvSpPr>
              <p:nvPr/>
            </p:nvSpPr>
            <p:spPr bwMode="auto">
              <a:xfrm>
                <a:off x="1459" y="1892"/>
                <a:ext cx="85" cy="121"/>
              </a:xfrm>
              <a:custGeom>
                <a:avLst/>
                <a:gdLst>
                  <a:gd name="T0" fmla="*/ 85 w 85"/>
                  <a:gd name="T1" fmla="*/ 4 h 121"/>
                  <a:gd name="T2" fmla="*/ 76 w 85"/>
                  <a:gd name="T3" fmla="*/ 0 h 121"/>
                  <a:gd name="T4" fmla="*/ 56 w 85"/>
                  <a:gd name="T5" fmla="*/ 1 h 121"/>
                  <a:gd name="T6" fmla="*/ 38 w 85"/>
                  <a:gd name="T7" fmla="*/ 12 h 121"/>
                  <a:gd name="T8" fmla="*/ 15 w 85"/>
                  <a:gd name="T9" fmla="*/ 36 h 121"/>
                  <a:gd name="T10" fmla="*/ 1 w 85"/>
                  <a:gd name="T11" fmla="*/ 55 h 121"/>
                  <a:gd name="T12" fmla="*/ 0 w 85"/>
                  <a:gd name="T13" fmla="*/ 61 h 121"/>
                  <a:gd name="T14" fmla="*/ 7 w 85"/>
                  <a:gd name="T15" fmla="*/ 74 h 121"/>
                  <a:gd name="T16" fmla="*/ 21 w 85"/>
                  <a:gd name="T17" fmla="*/ 80 h 121"/>
                  <a:gd name="T18" fmla="*/ 38 w 85"/>
                  <a:gd name="T19" fmla="*/ 86 h 121"/>
                  <a:gd name="T20" fmla="*/ 52 w 85"/>
                  <a:gd name="T21" fmla="*/ 90 h 121"/>
                  <a:gd name="T22" fmla="*/ 60 w 85"/>
                  <a:gd name="T23" fmla="*/ 95 h 121"/>
                  <a:gd name="T24" fmla="*/ 56 w 85"/>
                  <a:gd name="T25" fmla="*/ 102 h 121"/>
                  <a:gd name="T26" fmla="*/ 46 w 85"/>
                  <a:gd name="T27" fmla="*/ 111 h 121"/>
                  <a:gd name="T28" fmla="*/ 33 w 85"/>
                  <a:gd name="T29" fmla="*/ 112 h 121"/>
                  <a:gd name="T30" fmla="*/ 23 w 85"/>
                  <a:gd name="T31" fmla="*/ 110 h 121"/>
                  <a:gd name="T32" fmla="*/ 18 w 85"/>
                  <a:gd name="T33" fmla="*/ 112 h 121"/>
                  <a:gd name="T34" fmla="*/ 18 w 85"/>
                  <a:gd name="T35" fmla="*/ 117 h 121"/>
                  <a:gd name="T36" fmla="*/ 30 w 85"/>
                  <a:gd name="T37" fmla="*/ 121 h 121"/>
                  <a:gd name="T38" fmla="*/ 46 w 85"/>
                  <a:gd name="T39" fmla="*/ 121 h 121"/>
                  <a:gd name="T40" fmla="*/ 60 w 85"/>
                  <a:gd name="T41" fmla="*/ 117 h 121"/>
                  <a:gd name="T42" fmla="*/ 68 w 85"/>
                  <a:gd name="T43" fmla="*/ 112 h 121"/>
                  <a:gd name="T44" fmla="*/ 72 w 85"/>
                  <a:gd name="T45" fmla="*/ 105 h 121"/>
                  <a:gd name="T46" fmla="*/ 76 w 85"/>
                  <a:gd name="T47" fmla="*/ 96 h 121"/>
                  <a:gd name="T48" fmla="*/ 70 w 85"/>
                  <a:gd name="T49" fmla="*/ 89 h 121"/>
                  <a:gd name="T50" fmla="*/ 52 w 85"/>
                  <a:gd name="T51" fmla="*/ 84 h 121"/>
                  <a:gd name="T52" fmla="*/ 36 w 85"/>
                  <a:gd name="T53" fmla="*/ 79 h 121"/>
                  <a:gd name="T54" fmla="*/ 18 w 85"/>
                  <a:gd name="T55" fmla="*/ 71 h 121"/>
                  <a:gd name="T56" fmla="*/ 16 w 85"/>
                  <a:gd name="T57" fmla="*/ 64 h 121"/>
                  <a:gd name="T58" fmla="*/ 18 w 85"/>
                  <a:gd name="T59" fmla="*/ 51 h 121"/>
                  <a:gd name="T60" fmla="*/ 30 w 85"/>
                  <a:gd name="T61" fmla="*/ 36 h 121"/>
                  <a:gd name="T62" fmla="*/ 43 w 85"/>
                  <a:gd name="T63" fmla="*/ 27 h 121"/>
                  <a:gd name="T64" fmla="*/ 67 w 85"/>
                  <a:gd name="T65" fmla="*/ 20 h 121"/>
                  <a:gd name="T66" fmla="*/ 85 w 85"/>
                  <a:gd name="T67" fmla="*/ 17 h 121"/>
                  <a:gd name="T68" fmla="*/ 85 w 85"/>
                  <a:gd name="T69" fmla="*/ 9 h 121"/>
                  <a:gd name="T70" fmla="*/ 85 w 85"/>
                  <a:gd name="T71" fmla="*/ 4 h 12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5"/>
                  <a:gd name="T109" fmla="*/ 0 h 121"/>
                  <a:gd name="T110" fmla="*/ 85 w 85"/>
                  <a:gd name="T111" fmla="*/ 121 h 12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5" h="121">
                    <a:moveTo>
                      <a:pt x="85" y="4"/>
                    </a:moveTo>
                    <a:lnTo>
                      <a:pt x="76" y="0"/>
                    </a:lnTo>
                    <a:lnTo>
                      <a:pt x="56" y="1"/>
                    </a:lnTo>
                    <a:lnTo>
                      <a:pt x="38" y="12"/>
                    </a:lnTo>
                    <a:lnTo>
                      <a:pt x="15" y="36"/>
                    </a:lnTo>
                    <a:lnTo>
                      <a:pt x="1" y="55"/>
                    </a:lnTo>
                    <a:lnTo>
                      <a:pt x="0" y="61"/>
                    </a:lnTo>
                    <a:lnTo>
                      <a:pt x="7" y="74"/>
                    </a:lnTo>
                    <a:lnTo>
                      <a:pt x="21" y="80"/>
                    </a:lnTo>
                    <a:lnTo>
                      <a:pt x="38" y="86"/>
                    </a:lnTo>
                    <a:lnTo>
                      <a:pt x="52" y="90"/>
                    </a:lnTo>
                    <a:lnTo>
                      <a:pt x="60" y="95"/>
                    </a:lnTo>
                    <a:lnTo>
                      <a:pt x="56" y="102"/>
                    </a:lnTo>
                    <a:lnTo>
                      <a:pt x="46" y="111"/>
                    </a:lnTo>
                    <a:lnTo>
                      <a:pt x="33" y="112"/>
                    </a:lnTo>
                    <a:lnTo>
                      <a:pt x="23" y="110"/>
                    </a:lnTo>
                    <a:lnTo>
                      <a:pt x="18" y="112"/>
                    </a:lnTo>
                    <a:lnTo>
                      <a:pt x="18" y="117"/>
                    </a:lnTo>
                    <a:lnTo>
                      <a:pt x="30" y="121"/>
                    </a:lnTo>
                    <a:lnTo>
                      <a:pt x="46" y="121"/>
                    </a:lnTo>
                    <a:lnTo>
                      <a:pt x="60" y="117"/>
                    </a:lnTo>
                    <a:lnTo>
                      <a:pt x="68" y="112"/>
                    </a:lnTo>
                    <a:lnTo>
                      <a:pt x="72" y="105"/>
                    </a:lnTo>
                    <a:lnTo>
                      <a:pt x="76" y="96"/>
                    </a:lnTo>
                    <a:lnTo>
                      <a:pt x="70" y="89"/>
                    </a:lnTo>
                    <a:lnTo>
                      <a:pt x="52" y="84"/>
                    </a:lnTo>
                    <a:lnTo>
                      <a:pt x="36" y="79"/>
                    </a:lnTo>
                    <a:lnTo>
                      <a:pt x="18" y="71"/>
                    </a:lnTo>
                    <a:lnTo>
                      <a:pt x="16" y="64"/>
                    </a:lnTo>
                    <a:lnTo>
                      <a:pt x="18" y="51"/>
                    </a:lnTo>
                    <a:lnTo>
                      <a:pt x="30" y="36"/>
                    </a:lnTo>
                    <a:lnTo>
                      <a:pt x="43" y="27"/>
                    </a:lnTo>
                    <a:lnTo>
                      <a:pt x="67" y="20"/>
                    </a:lnTo>
                    <a:lnTo>
                      <a:pt x="85" y="17"/>
                    </a:lnTo>
                    <a:lnTo>
                      <a:pt x="85" y="9"/>
                    </a:lnTo>
                    <a:lnTo>
                      <a:pt x="85"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66" name="Freeform 200"/>
              <p:cNvSpPr>
                <a:spLocks/>
              </p:cNvSpPr>
              <p:nvPr/>
            </p:nvSpPr>
            <p:spPr bwMode="auto">
              <a:xfrm>
                <a:off x="1527" y="1886"/>
                <a:ext cx="79" cy="149"/>
              </a:xfrm>
              <a:custGeom>
                <a:avLst/>
                <a:gdLst>
                  <a:gd name="T0" fmla="*/ 69 w 79"/>
                  <a:gd name="T1" fmla="*/ 47 h 149"/>
                  <a:gd name="T2" fmla="*/ 60 w 79"/>
                  <a:gd name="T3" fmla="*/ 18 h 149"/>
                  <a:gd name="T4" fmla="*/ 52 w 79"/>
                  <a:gd name="T5" fmla="*/ 5 h 149"/>
                  <a:gd name="T6" fmla="*/ 32 w 79"/>
                  <a:gd name="T7" fmla="*/ 0 h 149"/>
                  <a:gd name="T8" fmla="*/ 13 w 79"/>
                  <a:gd name="T9" fmla="*/ 2 h 149"/>
                  <a:gd name="T10" fmla="*/ 4 w 79"/>
                  <a:gd name="T11" fmla="*/ 16 h 149"/>
                  <a:gd name="T12" fmla="*/ 7 w 79"/>
                  <a:gd name="T13" fmla="*/ 35 h 149"/>
                  <a:gd name="T14" fmla="*/ 10 w 79"/>
                  <a:gd name="T15" fmla="*/ 63 h 149"/>
                  <a:gd name="T16" fmla="*/ 10 w 79"/>
                  <a:gd name="T17" fmla="*/ 90 h 149"/>
                  <a:gd name="T18" fmla="*/ 4 w 79"/>
                  <a:gd name="T19" fmla="*/ 112 h 149"/>
                  <a:gd name="T20" fmla="*/ 0 w 79"/>
                  <a:gd name="T21" fmla="*/ 126 h 149"/>
                  <a:gd name="T22" fmla="*/ 3 w 79"/>
                  <a:gd name="T23" fmla="*/ 136 h 149"/>
                  <a:gd name="T24" fmla="*/ 13 w 79"/>
                  <a:gd name="T25" fmla="*/ 142 h 149"/>
                  <a:gd name="T26" fmla="*/ 23 w 79"/>
                  <a:gd name="T27" fmla="*/ 147 h 149"/>
                  <a:gd name="T28" fmla="*/ 35 w 79"/>
                  <a:gd name="T29" fmla="*/ 149 h 149"/>
                  <a:gd name="T30" fmla="*/ 50 w 79"/>
                  <a:gd name="T31" fmla="*/ 149 h 149"/>
                  <a:gd name="T32" fmla="*/ 67 w 79"/>
                  <a:gd name="T33" fmla="*/ 138 h 149"/>
                  <a:gd name="T34" fmla="*/ 79 w 79"/>
                  <a:gd name="T35" fmla="*/ 115 h 149"/>
                  <a:gd name="T36" fmla="*/ 78 w 79"/>
                  <a:gd name="T37" fmla="*/ 93 h 149"/>
                  <a:gd name="T38" fmla="*/ 70 w 79"/>
                  <a:gd name="T39" fmla="*/ 68 h 149"/>
                  <a:gd name="T40" fmla="*/ 69 w 79"/>
                  <a:gd name="T41" fmla="*/ 47 h 14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9"/>
                  <a:gd name="T64" fmla="*/ 0 h 149"/>
                  <a:gd name="T65" fmla="*/ 79 w 79"/>
                  <a:gd name="T66" fmla="*/ 149 h 14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9" h="149">
                    <a:moveTo>
                      <a:pt x="69" y="47"/>
                    </a:moveTo>
                    <a:lnTo>
                      <a:pt x="60" y="18"/>
                    </a:lnTo>
                    <a:lnTo>
                      <a:pt x="52" y="5"/>
                    </a:lnTo>
                    <a:lnTo>
                      <a:pt x="32" y="0"/>
                    </a:lnTo>
                    <a:lnTo>
                      <a:pt x="13" y="2"/>
                    </a:lnTo>
                    <a:lnTo>
                      <a:pt x="4" y="16"/>
                    </a:lnTo>
                    <a:lnTo>
                      <a:pt x="7" y="35"/>
                    </a:lnTo>
                    <a:lnTo>
                      <a:pt x="10" y="63"/>
                    </a:lnTo>
                    <a:lnTo>
                      <a:pt x="10" y="90"/>
                    </a:lnTo>
                    <a:lnTo>
                      <a:pt x="4" y="112"/>
                    </a:lnTo>
                    <a:lnTo>
                      <a:pt x="0" y="126"/>
                    </a:lnTo>
                    <a:lnTo>
                      <a:pt x="3" y="136"/>
                    </a:lnTo>
                    <a:lnTo>
                      <a:pt x="13" y="142"/>
                    </a:lnTo>
                    <a:lnTo>
                      <a:pt x="23" y="147"/>
                    </a:lnTo>
                    <a:lnTo>
                      <a:pt x="35" y="149"/>
                    </a:lnTo>
                    <a:lnTo>
                      <a:pt x="50" y="149"/>
                    </a:lnTo>
                    <a:lnTo>
                      <a:pt x="67" y="138"/>
                    </a:lnTo>
                    <a:lnTo>
                      <a:pt x="79" y="115"/>
                    </a:lnTo>
                    <a:lnTo>
                      <a:pt x="78" y="93"/>
                    </a:lnTo>
                    <a:lnTo>
                      <a:pt x="70" y="68"/>
                    </a:lnTo>
                    <a:lnTo>
                      <a:pt x="69" y="4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67" name="Freeform 201"/>
              <p:cNvSpPr>
                <a:spLocks/>
              </p:cNvSpPr>
              <p:nvPr/>
            </p:nvSpPr>
            <p:spPr bwMode="auto">
              <a:xfrm>
                <a:off x="1505" y="2007"/>
                <a:ext cx="60" cy="216"/>
              </a:xfrm>
              <a:custGeom>
                <a:avLst/>
                <a:gdLst>
                  <a:gd name="T0" fmla="*/ 56 w 60"/>
                  <a:gd name="T1" fmla="*/ 3 h 216"/>
                  <a:gd name="T2" fmla="*/ 41 w 60"/>
                  <a:gd name="T3" fmla="*/ 0 h 216"/>
                  <a:gd name="T4" fmla="*/ 32 w 60"/>
                  <a:gd name="T5" fmla="*/ 3 h 216"/>
                  <a:gd name="T6" fmla="*/ 29 w 60"/>
                  <a:gd name="T7" fmla="*/ 15 h 216"/>
                  <a:gd name="T8" fmla="*/ 32 w 60"/>
                  <a:gd name="T9" fmla="*/ 76 h 216"/>
                  <a:gd name="T10" fmla="*/ 32 w 60"/>
                  <a:gd name="T11" fmla="*/ 91 h 216"/>
                  <a:gd name="T12" fmla="*/ 26 w 60"/>
                  <a:gd name="T13" fmla="*/ 118 h 216"/>
                  <a:gd name="T14" fmla="*/ 25 w 60"/>
                  <a:gd name="T15" fmla="*/ 150 h 216"/>
                  <a:gd name="T16" fmla="*/ 29 w 60"/>
                  <a:gd name="T17" fmla="*/ 165 h 216"/>
                  <a:gd name="T18" fmla="*/ 25 w 60"/>
                  <a:gd name="T19" fmla="*/ 175 h 216"/>
                  <a:gd name="T20" fmla="*/ 6 w 60"/>
                  <a:gd name="T21" fmla="*/ 187 h 216"/>
                  <a:gd name="T22" fmla="*/ 0 w 60"/>
                  <a:gd name="T23" fmla="*/ 205 h 216"/>
                  <a:gd name="T24" fmla="*/ 0 w 60"/>
                  <a:gd name="T25" fmla="*/ 211 h 216"/>
                  <a:gd name="T26" fmla="*/ 15 w 60"/>
                  <a:gd name="T27" fmla="*/ 216 h 216"/>
                  <a:gd name="T28" fmla="*/ 19 w 60"/>
                  <a:gd name="T29" fmla="*/ 213 h 216"/>
                  <a:gd name="T30" fmla="*/ 20 w 60"/>
                  <a:gd name="T31" fmla="*/ 203 h 216"/>
                  <a:gd name="T32" fmla="*/ 25 w 60"/>
                  <a:gd name="T33" fmla="*/ 188 h 216"/>
                  <a:gd name="T34" fmla="*/ 31 w 60"/>
                  <a:gd name="T35" fmla="*/ 182 h 216"/>
                  <a:gd name="T36" fmla="*/ 39 w 60"/>
                  <a:gd name="T37" fmla="*/ 177 h 216"/>
                  <a:gd name="T38" fmla="*/ 45 w 60"/>
                  <a:gd name="T39" fmla="*/ 172 h 216"/>
                  <a:gd name="T40" fmla="*/ 47 w 60"/>
                  <a:gd name="T41" fmla="*/ 167 h 216"/>
                  <a:gd name="T42" fmla="*/ 42 w 60"/>
                  <a:gd name="T43" fmla="*/ 162 h 216"/>
                  <a:gd name="T44" fmla="*/ 39 w 60"/>
                  <a:gd name="T45" fmla="*/ 158 h 216"/>
                  <a:gd name="T46" fmla="*/ 35 w 60"/>
                  <a:gd name="T47" fmla="*/ 146 h 216"/>
                  <a:gd name="T48" fmla="*/ 39 w 60"/>
                  <a:gd name="T49" fmla="*/ 117 h 216"/>
                  <a:gd name="T50" fmla="*/ 47 w 60"/>
                  <a:gd name="T51" fmla="*/ 83 h 216"/>
                  <a:gd name="T52" fmla="*/ 56 w 60"/>
                  <a:gd name="T53" fmla="*/ 58 h 216"/>
                  <a:gd name="T54" fmla="*/ 60 w 60"/>
                  <a:gd name="T55" fmla="*/ 26 h 216"/>
                  <a:gd name="T56" fmla="*/ 56 w 60"/>
                  <a:gd name="T57" fmla="*/ 3 h 21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0"/>
                  <a:gd name="T88" fmla="*/ 0 h 216"/>
                  <a:gd name="T89" fmla="*/ 60 w 60"/>
                  <a:gd name="T90" fmla="*/ 216 h 21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0" h="216">
                    <a:moveTo>
                      <a:pt x="56" y="3"/>
                    </a:moveTo>
                    <a:lnTo>
                      <a:pt x="41" y="0"/>
                    </a:lnTo>
                    <a:lnTo>
                      <a:pt x="32" y="3"/>
                    </a:lnTo>
                    <a:lnTo>
                      <a:pt x="29" y="15"/>
                    </a:lnTo>
                    <a:lnTo>
                      <a:pt x="32" y="76"/>
                    </a:lnTo>
                    <a:lnTo>
                      <a:pt x="32" y="91"/>
                    </a:lnTo>
                    <a:lnTo>
                      <a:pt x="26" y="118"/>
                    </a:lnTo>
                    <a:lnTo>
                      <a:pt x="25" y="150"/>
                    </a:lnTo>
                    <a:lnTo>
                      <a:pt x="29" y="165"/>
                    </a:lnTo>
                    <a:lnTo>
                      <a:pt x="25" y="175"/>
                    </a:lnTo>
                    <a:lnTo>
                      <a:pt x="6" y="187"/>
                    </a:lnTo>
                    <a:lnTo>
                      <a:pt x="0" y="205"/>
                    </a:lnTo>
                    <a:lnTo>
                      <a:pt x="0" y="211"/>
                    </a:lnTo>
                    <a:lnTo>
                      <a:pt x="15" y="216"/>
                    </a:lnTo>
                    <a:lnTo>
                      <a:pt x="19" y="213"/>
                    </a:lnTo>
                    <a:lnTo>
                      <a:pt x="20" y="203"/>
                    </a:lnTo>
                    <a:lnTo>
                      <a:pt x="25" y="188"/>
                    </a:lnTo>
                    <a:lnTo>
                      <a:pt x="31" y="182"/>
                    </a:lnTo>
                    <a:lnTo>
                      <a:pt x="39" y="177"/>
                    </a:lnTo>
                    <a:lnTo>
                      <a:pt x="45" y="172"/>
                    </a:lnTo>
                    <a:lnTo>
                      <a:pt x="47" y="167"/>
                    </a:lnTo>
                    <a:lnTo>
                      <a:pt x="42" y="162"/>
                    </a:lnTo>
                    <a:lnTo>
                      <a:pt x="39" y="158"/>
                    </a:lnTo>
                    <a:lnTo>
                      <a:pt x="35" y="146"/>
                    </a:lnTo>
                    <a:lnTo>
                      <a:pt x="39" y="117"/>
                    </a:lnTo>
                    <a:lnTo>
                      <a:pt x="47" y="83"/>
                    </a:lnTo>
                    <a:lnTo>
                      <a:pt x="56" y="58"/>
                    </a:lnTo>
                    <a:lnTo>
                      <a:pt x="60" y="26"/>
                    </a:lnTo>
                    <a:lnTo>
                      <a:pt x="56"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68" name="Freeform 202"/>
              <p:cNvSpPr>
                <a:spLocks/>
              </p:cNvSpPr>
              <p:nvPr/>
            </p:nvSpPr>
            <p:spPr bwMode="auto">
              <a:xfrm>
                <a:off x="1569" y="2007"/>
                <a:ext cx="100" cy="182"/>
              </a:xfrm>
              <a:custGeom>
                <a:avLst/>
                <a:gdLst>
                  <a:gd name="T0" fmla="*/ 33 w 100"/>
                  <a:gd name="T1" fmla="*/ 26 h 182"/>
                  <a:gd name="T2" fmla="*/ 30 w 100"/>
                  <a:gd name="T3" fmla="*/ 8 h 182"/>
                  <a:gd name="T4" fmla="*/ 18 w 100"/>
                  <a:gd name="T5" fmla="*/ 0 h 182"/>
                  <a:gd name="T6" fmla="*/ 1 w 100"/>
                  <a:gd name="T7" fmla="*/ 1 h 182"/>
                  <a:gd name="T8" fmla="*/ 0 w 100"/>
                  <a:gd name="T9" fmla="*/ 8 h 182"/>
                  <a:gd name="T10" fmla="*/ 1 w 100"/>
                  <a:gd name="T11" fmla="*/ 25 h 182"/>
                  <a:gd name="T12" fmla="*/ 10 w 100"/>
                  <a:gd name="T13" fmla="*/ 52 h 182"/>
                  <a:gd name="T14" fmla="*/ 17 w 100"/>
                  <a:gd name="T15" fmla="*/ 71 h 182"/>
                  <a:gd name="T16" fmla="*/ 25 w 100"/>
                  <a:gd name="T17" fmla="*/ 97 h 182"/>
                  <a:gd name="T18" fmla="*/ 27 w 100"/>
                  <a:gd name="T19" fmla="*/ 118 h 182"/>
                  <a:gd name="T20" fmla="*/ 27 w 100"/>
                  <a:gd name="T21" fmla="*/ 137 h 182"/>
                  <a:gd name="T22" fmla="*/ 23 w 100"/>
                  <a:gd name="T23" fmla="*/ 150 h 182"/>
                  <a:gd name="T24" fmla="*/ 20 w 100"/>
                  <a:gd name="T25" fmla="*/ 156 h 182"/>
                  <a:gd name="T26" fmla="*/ 20 w 100"/>
                  <a:gd name="T27" fmla="*/ 160 h 182"/>
                  <a:gd name="T28" fmla="*/ 25 w 100"/>
                  <a:gd name="T29" fmla="*/ 166 h 182"/>
                  <a:gd name="T30" fmla="*/ 35 w 100"/>
                  <a:gd name="T31" fmla="*/ 168 h 182"/>
                  <a:gd name="T32" fmla="*/ 48 w 100"/>
                  <a:gd name="T33" fmla="*/ 168 h 182"/>
                  <a:gd name="T34" fmla="*/ 73 w 100"/>
                  <a:gd name="T35" fmla="*/ 175 h 182"/>
                  <a:gd name="T36" fmla="*/ 83 w 100"/>
                  <a:gd name="T37" fmla="*/ 182 h 182"/>
                  <a:gd name="T38" fmla="*/ 93 w 100"/>
                  <a:gd name="T39" fmla="*/ 177 h 182"/>
                  <a:gd name="T40" fmla="*/ 100 w 100"/>
                  <a:gd name="T41" fmla="*/ 166 h 182"/>
                  <a:gd name="T42" fmla="*/ 93 w 100"/>
                  <a:gd name="T43" fmla="*/ 162 h 182"/>
                  <a:gd name="T44" fmla="*/ 72 w 100"/>
                  <a:gd name="T45" fmla="*/ 160 h 182"/>
                  <a:gd name="T46" fmla="*/ 47 w 100"/>
                  <a:gd name="T47" fmla="*/ 160 h 182"/>
                  <a:gd name="T48" fmla="*/ 36 w 100"/>
                  <a:gd name="T49" fmla="*/ 158 h 182"/>
                  <a:gd name="T50" fmla="*/ 35 w 100"/>
                  <a:gd name="T51" fmla="*/ 151 h 182"/>
                  <a:gd name="T52" fmla="*/ 36 w 100"/>
                  <a:gd name="T53" fmla="*/ 138 h 182"/>
                  <a:gd name="T54" fmla="*/ 37 w 100"/>
                  <a:gd name="T55" fmla="*/ 118 h 182"/>
                  <a:gd name="T56" fmla="*/ 36 w 100"/>
                  <a:gd name="T57" fmla="*/ 95 h 182"/>
                  <a:gd name="T58" fmla="*/ 31 w 100"/>
                  <a:gd name="T59" fmla="*/ 62 h 182"/>
                  <a:gd name="T60" fmla="*/ 33 w 100"/>
                  <a:gd name="T61" fmla="*/ 35 h 182"/>
                  <a:gd name="T62" fmla="*/ 33 w 100"/>
                  <a:gd name="T63" fmla="*/ 26 h 18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0"/>
                  <a:gd name="T97" fmla="*/ 0 h 182"/>
                  <a:gd name="T98" fmla="*/ 100 w 100"/>
                  <a:gd name="T99" fmla="*/ 182 h 18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0" h="182">
                    <a:moveTo>
                      <a:pt x="33" y="26"/>
                    </a:moveTo>
                    <a:lnTo>
                      <a:pt x="30" y="8"/>
                    </a:lnTo>
                    <a:lnTo>
                      <a:pt x="18" y="0"/>
                    </a:lnTo>
                    <a:lnTo>
                      <a:pt x="1" y="1"/>
                    </a:lnTo>
                    <a:lnTo>
                      <a:pt x="0" y="8"/>
                    </a:lnTo>
                    <a:lnTo>
                      <a:pt x="1" y="25"/>
                    </a:lnTo>
                    <a:lnTo>
                      <a:pt x="10" y="52"/>
                    </a:lnTo>
                    <a:lnTo>
                      <a:pt x="17" y="71"/>
                    </a:lnTo>
                    <a:lnTo>
                      <a:pt x="25" y="97"/>
                    </a:lnTo>
                    <a:lnTo>
                      <a:pt x="27" y="118"/>
                    </a:lnTo>
                    <a:lnTo>
                      <a:pt x="27" y="137"/>
                    </a:lnTo>
                    <a:lnTo>
                      <a:pt x="23" y="150"/>
                    </a:lnTo>
                    <a:lnTo>
                      <a:pt x="20" y="156"/>
                    </a:lnTo>
                    <a:lnTo>
                      <a:pt x="20" y="160"/>
                    </a:lnTo>
                    <a:lnTo>
                      <a:pt x="25" y="166"/>
                    </a:lnTo>
                    <a:lnTo>
                      <a:pt x="35" y="168"/>
                    </a:lnTo>
                    <a:lnTo>
                      <a:pt x="48" y="168"/>
                    </a:lnTo>
                    <a:lnTo>
                      <a:pt x="73" y="175"/>
                    </a:lnTo>
                    <a:lnTo>
                      <a:pt x="83" y="182"/>
                    </a:lnTo>
                    <a:lnTo>
                      <a:pt x="93" y="177"/>
                    </a:lnTo>
                    <a:lnTo>
                      <a:pt x="100" y="166"/>
                    </a:lnTo>
                    <a:lnTo>
                      <a:pt x="93" y="162"/>
                    </a:lnTo>
                    <a:lnTo>
                      <a:pt x="72" y="160"/>
                    </a:lnTo>
                    <a:lnTo>
                      <a:pt x="47" y="160"/>
                    </a:lnTo>
                    <a:lnTo>
                      <a:pt x="36" y="158"/>
                    </a:lnTo>
                    <a:lnTo>
                      <a:pt x="35" y="151"/>
                    </a:lnTo>
                    <a:lnTo>
                      <a:pt x="36" y="138"/>
                    </a:lnTo>
                    <a:lnTo>
                      <a:pt x="37" y="118"/>
                    </a:lnTo>
                    <a:lnTo>
                      <a:pt x="36" y="95"/>
                    </a:lnTo>
                    <a:lnTo>
                      <a:pt x="31" y="62"/>
                    </a:lnTo>
                    <a:lnTo>
                      <a:pt x="33" y="35"/>
                    </a:lnTo>
                    <a:lnTo>
                      <a:pt x="33" y="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grpSp>
      </p:grpSp>
      <p:pic>
        <p:nvPicPr>
          <p:cNvPr id="5" name="Audio 4">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22"/>
          <a:stretch>
            <a:fillRect/>
          </a:stretch>
        </p:blipFill>
        <p:spPr>
          <a:xfrm>
            <a:off x="8318500" y="4318000"/>
            <a:ext cx="609600" cy="609600"/>
          </a:xfrm>
          <a:prstGeom prst="rect">
            <a:avLst/>
          </a:prstGeom>
        </p:spPr>
      </p:pic>
    </p:spTree>
    <p:custDataLst>
      <p:tags r:id="rId2"/>
    </p:custDataLst>
    <p:extLst>
      <p:ext uri="{BB962C8B-B14F-4D97-AF65-F5344CB8AC3E}">
        <p14:creationId xmlns:p14="http://schemas.microsoft.com/office/powerpoint/2010/main" val="4182875656"/>
      </p:ext>
    </p:extLst>
  </p:cSld>
  <p:clrMapOvr>
    <a:masterClrMapping/>
  </p:clrMapOvr>
  <mc:AlternateContent xmlns:mc="http://schemas.openxmlformats.org/markup-compatibility/2006" xmlns:p14="http://schemas.microsoft.com/office/powerpoint/2010/main">
    <mc:Choice Requires="p14">
      <p:transition spd="slow" p14:dur="2000" advTm="5755"/>
    </mc:Choice>
    <mc:Fallback xmlns="">
      <p:transition spd="slow" advTm="57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65" name="Oval 264"/>
          <p:cNvSpPr/>
          <p:nvPr/>
        </p:nvSpPr>
        <p:spPr>
          <a:xfrm>
            <a:off x="3484720" y="3730490"/>
            <a:ext cx="1980154" cy="1058993"/>
          </a:xfrm>
          <a:prstGeom prst="ellipse">
            <a:avLst/>
          </a:prstGeom>
          <a:ln/>
        </p:spPr>
        <p:style>
          <a:lnRef idx="2">
            <a:schemeClr val="dk1"/>
          </a:lnRef>
          <a:fillRef idx="1">
            <a:schemeClr val="lt1"/>
          </a:fillRef>
          <a:effectRef idx="0">
            <a:schemeClr val="dk1"/>
          </a:effectRef>
          <a:fontRef idx="minor">
            <a:schemeClr val="dk1"/>
          </a:fontRef>
        </p:style>
        <p:txBody>
          <a:bodyPr rtlCol="0" anchor="ctr"/>
          <a:lstStyle/>
          <a:p>
            <a:pPr algn="ctr"/>
            <a:endParaRPr lang="sv-SE" dirty="0"/>
          </a:p>
        </p:txBody>
      </p:sp>
      <p:sp>
        <p:nvSpPr>
          <p:cNvPr id="264" name="Oval 263"/>
          <p:cNvSpPr/>
          <p:nvPr/>
        </p:nvSpPr>
        <p:spPr>
          <a:xfrm>
            <a:off x="3481540" y="1184404"/>
            <a:ext cx="1767647" cy="1324772"/>
          </a:xfrm>
          <a:prstGeom prst="ellipse">
            <a:avLst/>
          </a:prstGeom>
          <a:ln/>
        </p:spPr>
        <p:style>
          <a:lnRef idx="2">
            <a:schemeClr val="dk1"/>
          </a:lnRef>
          <a:fillRef idx="1">
            <a:schemeClr val="lt1"/>
          </a:fillRef>
          <a:effectRef idx="0">
            <a:schemeClr val="dk1"/>
          </a:effectRef>
          <a:fontRef idx="minor">
            <a:schemeClr val="dk1"/>
          </a:fontRef>
        </p:style>
        <p:txBody>
          <a:bodyPr rtlCol="0" anchor="ctr"/>
          <a:lstStyle/>
          <a:p>
            <a:pPr algn="ctr"/>
            <a:endParaRPr lang="sv-SE" dirty="0"/>
          </a:p>
        </p:txBody>
      </p:sp>
      <p:sp>
        <p:nvSpPr>
          <p:cNvPr id="263" name="Oval 262"/>
          <p:cNvSpPr/>
          <p:nvPr/>
        </p:nvSpPr>
        <p:spPr>
          <a:xfrm>
            <a:off x="1266825" y="3745080"/>
            <a:ext cx="1994297" cy="1037259"/>
          </a:xfrm>
          <a:prstGeom prst="ellipse">
            <a:avLst/>
          </a:prstGeom>
          <a:ln>
            <a:prstDash val="dash"/>
          </a:ln>
        </p:spPr>
        <p:style>
          <a:lnRef idx="2">
            <a:schemeClr val="dk1"/>
          </a:lnRef>
          <a:fillRef idx="1">
            <a:schemeClr val="lt1"/>
          </a:fillRef>
          <a:effectRef idx="0">
            <a:schemeClr val="dk1"/>
          </a:effectRef>
          <a:fontRef idx="minor">
            <a:schemeClr val="dk1"/>
          </a:fontRef>
        </p:style>
        <p:txBody>
          <a:bodyPr rtlCol="0" anchor="ctr"/>
          <a:lstStyle/>
          <a:p>
            <a:pPr algn="ctr"/>
            <a:endParaRPr lang="sv-SE" dirty="0"/>
          </a:p>
        </p:txBody>
      </p:sp>
      <p:sp>
        <p:nvSpPr>
          <p:cNvPr id="262" name="Oval 261"/>
          <p:cNvSpPr/>
          <p:nvPr/>
        </p:nvSpPr>
        <p:spPr>
          <a:xfrm>
            <a:off x="1298631" y="1178720"/>
            <a:ext cx="1852018" cy="1342520"/>
          </a:xfrm>
          <a:prstGeom prst="ellipse">
            <a:avLst/>
          </a:prstGeom>
          <a:ln>
            <a:prstDash val="dash"/>
          </a:ln>
        </p:spPr>
        <p:style>
          <a:lnRef idx="2">
            <a:schemeClr val="dk1"/>
          </a:lnRef>
          <a:fillRef idx="1">
            <a:schemeClr val="lt1"/>
          </a:fillRef>
          <a:effectRef idx="0">
            <a:schemeClr val="dk1"/>
          </a:effectRef>
          <a:fontRef idx="minor">
            <a:schemeClr val="dk1"/>
          </a:fontRef>
        </p:style>
        <p:txBody>
          <a:bodyPr rtlCol="0" anchor="ctr"/>
          <a:lstStyle/>
          <a:p>
            <a:pPr algn="ctr"/>
            <a:endParaRPr lang="sv-SE" dirty="0"/>
          </a:p>
        </p:txBody>
      </p:sp>
      <p:sp>
        <p:nvSpPr>
          <p:cNvPr id="2059" name="Slide Number Placeholder 6"/>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050" i="1">
                <a:solidFill>
                  <a:schemeClr val="tx1"/>
                </a:solidFill>
                <a:latin typeface="Arial" panose="020B0604020202020204" pitchFamily="34" charset="0"/>
              </a:defRPr>
            </a:lvl1pPr>
            <a:lvl2pPr marL="557213" indent="-214313" eaLnBrk="0" hangingPunct="0">
              <a:defRPr sz="1050" i="1">
                <a:solidFill>
                  <a:schemeClr val="tx1"/>
                </a:solidFill>
                <a:latin typeface="Arial" panose="020B0604020202020204" pitchFamily="34" charset="0"/>
              </a:defRPr>
            </a:lvl2pPr>
            <a:lvl3pPr marL="857250" indent="-171450" eaLnBrk="0" hangingPunct="0">
              <a:defRPr sz="1050" i="1">
                <a:solidFill>
                  <a:schemeClr val="tx1"/>
                </a:solidFill>
                <a:latin typeface="Arial" panose="020B0604020202020204" pitchFamily="34" charset="0"/>
              </a:defRPr>
            </a:lvl3pPr>
            <a:lvl4pPr marL="1200150" indent="-171450" eaLnBrk="0" hangingPunct="0">
              <a:defRPr sz="1050" i="1">
                <a:solidFill>
                  <a:schemeClr val="tx1"/>
                </a:solidFill>
                <a:latin typeface="Arial" panose="020B0604020202020204" pitchFamily="34" charset="0"/>
              </a:defRPr>
            </a:lvl4pPr>
            <a:lvl5pPr marL="1543050" indent="-171450" eaLnBrk="0" hangingPunct="0">
              <a:defRPr sz="1050" i="1">
                <a:solidFill>
                  <a:schemeClr val="tx1"/>
                </a:solidFill>
                <a:latin typeface="Arial" panose="020B0604020202020204" pitchFamily="34" charset="0"/>
              </a:defRPr>
            </a:lvl5pPr>
            <a:lvl6pPr marL="1885950" indent="-171450" eaLnBrk="0" fontAlgn="base" hangingPunct="0">
              <a:spcBef>
                <a:spcPct val="0"/>
              </a:spcBef>
              <a:spcAft>
                <a:spcPct val="0"/>
              </a:spcAft>
              <a:defRPr sz="1050" i="1">
                <a:solidFill>
                  <a:schemeClr val="tx1"/>
                </a:solidFill>
                <a:latin typeface="Arial" panose="020B0604020202020204" pitchFamily="34" charset="0"/>
              </a:defRPr>
            </a:lvl6pPr>
            <a:lvl7pPr marL="2228850" indent="-171450" eaLnBrk="0" fontAlgn="base" hangingPunct="0">
              <a:spcBef>
                <a:spcPct val="0"/>
              </a:spcBef>
              <a:spcAft>
                <a:spcPct val="0"/>
              </a:spcAft>
              <a:defRPr sz="1050" i="1">
                <a:solidFill>
                  <a:schemeClr val="tx1"/>
                </a:solidFill>
                <a:latin typeface="Arial" panose="020B0604020202020204" pitchFamily="34" charset="0"/>
              </a:defRPr>
            </a:lvl7pPr>
            <a:lvl8pPr marL="2571750" indent="-171450" eaLnBrk="0" fontAlgn="base" hangingPunct="0">
              <a:spcBef>
                <a:spcPct val="0"/>
              </a:spcBef>
              <a:spcAft>
                <a:spcPct val="0"/>
              </a:spcAft>
              <a:defRPr sz="1050" i="1">
                <a:solidFill>
                  <a:schemeClr val="tx1"/>
                </a:solidFill>
                <a:latin typeface="Arial" panose="020B0604020202020204" pitchFamily="34" charset="0"/>
              </a:defRPr>
            </a:lvl8pPr>
            <a:lvl9pPr marL="2914650" indent="-171450" eaLnBrk="0" fontAlgn="base" hangingPunct="0">
              <a:spcBef>
                <a:spcPct val="0"/>
              </a:spcBef>
              <a:spcAft>
                <a:spcPct val="0"/>
              </a:spcAft>
              <a:defRPr sz="1050" i="1">
                <a:solidFill>
                  <a:schemeClr val="tx1"/>
                </a:solidFill>
                <a:latin typeface="Arial" panose="020B0604020202020204" pitchFamily="34" charset="0"/>
              </a:defRPr>
            </a:lvl9pPr>
          </a:lstStyle>
          <a:p>
            <a:pPr eaLnBrk="1" hangingPunct="1"/>
            <a:fld id="{5B4BA0C9-5942-499A-860C-5A7146411296}" type="slidenum">
              <a:rPr lang="sv-SE" altLang="sv-SE" sz="750" i="0"/>
              <a:pPr eaLnBrk="1" hangingPunct="1"/>
              <a:t>6</a:t>
            </a:fld>
            <a:endParaRPr lang="sv-SE" altLang="sv-SE" sz="750" i="0"/>
          </a:p>
        </p:txBody>
      </p:sp>
      <p:sp>
        <p:nvSpPr>
          <p:cNvPr id="2060" name="Rectangle 2"/>
          <p:cNvSpPr>
            <a:spLocks noGrp="1" noChangeArrowheads="1"/>
          </p:cNvSpPr>
          <p:nvPr>
            <p:ph type="title" sz="quarter"/>
          </p:nvPr>
        </p:nvSpPr>
        <p:spPr/>
        <p:txBody>
          <a:bodyPr/>
          <a:lstStyle/>
          <a:p>
            <a:pPr eaLnBrk="1" hangingPunct="1"/>
            <a:r>
              <a:rPr lang="sv-SE" altLang="sv-SE" dirty="0" smtClean="0"/>
              <a:t>Conceptual Models</a:t>
            </a:r>
          </a:p>
        </p:txBody>
      </p:sp>
      <p:sp>
        <p:nvSpPr>
          <p:cNvPr id="2061" name="Line 3"/>
          <p:cNvSpPr>
            <a:spLocks noChangeShapeType="1"/>
          </p:cNvSpPr>
          <p:nvPr/>
        </p:nvSpPr>
        <p:spPr bwMode="auto">
          <a:xfrm flipV="1">
            <a:off x="839391" y="3259931"/>
            <a:ext cx="6048375" cy="25004"/>
          </a:xfrm>
          <a:prstGeom prst="line">
            <a:avLst/>
          </a:prstGeom>
          <a:noFill/>
          <a:ln w="6350">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2062" name="Line 4"/>
          <p:cNvSpPr>
            <a:spLocks noChangeShapeType="1"/>
          </p:cNvSpPr>
          <p:nvPr/>
        </p:nvSpPr>
        <p:spPr bwMode="auto">
          <a:xfrm flipV="1">
            <a:off x="839391" y="2549129"/>
            <a:ext cx="6048375" cy="9525"/>
          </a:xfrm>
          <a:prstGeom prst="line">
            <a:avLst/>
          </a:prstGeom>
          <a:noFill/>
          <a:ln w="6350">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945194" name="Text Box 42"/>
          <p:cNvSpPr txBox="1">
            <a:spLocks noChangeArrowheads="1"/>
          </p:cNvSpPr>
          <p:nvPr/>
        </p:nvSpPr>
        <p:spPr bwMode="auto">
          <a:xfrm>
            <a:off x="4566047" y="3414712"/>
            <a:ext cx="1203722" cy="727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algn="r" eaLnBrk="1" hangingPunct="1"/>
            <a:r>
              <a:rPr lang="sv-SE" altLang="sv-SE" sz="825" b="1" i="0" dirty="0"/>
              <a:t>Interaction </a:t>
            </a:r>
          </a:p>
          <a:p>
            <a:pPr algn="r" eaLnBrk="1" hangingPunct="1"/>
            <a:r>
              <a:rPr lang="sv-SE" altLang="sv-SE" sz="825" b="1" i="0" dirty="0"/>
              <a:t>between software objekts  </a:t>
            </a:r>
          </a:p>
          <a:p>
            <a:pPr algn="r" eaLnBrk="1" hangingPunct="1"/>
            <a:r>
              <a:rPr lang="sv-SE" altLang="sv-SE" sz="825" i="0" dirty="0"/>
              <a:t>(in UML Sequence   diagram)</a:t>
            </a:r>
          </a:p>
        </p:txBody>
      </p:sp>
      <p:grpSp>
        <p:nvGrpSpPr>
          <p:cNvPr id="2064" name="Group 43"/>
          <p:cNvGrpSpPr>
            <a:grpSpLocks/>
          </p:cNvGrpSpPr>
          <p:nvPr/>
        </p:nvGrpSpPr>
        <p:grpSpPr bwMode="auto">
          <a:xfrm>
            <a:off x="5837635" y="3467100"/>
            <a:ext cx="919163" cy="396479"/>
            <a:chOff x="4648" y="3324"/>
            <a:chExt cx="772" cy="333"/>
          </a:xfrm>
        </p:grpSpPr>
        <p:grpSp>
          <p:nvGrpSpPr>
            <p:cNvPr id="2248" name="Group 44"/>
            <p:cNvGrpSpPr>
              <a:grpSpLocks/>
            </p:cNvGrpSpPr>
            <p:nvPr/>
          </p:nvGrpSpPr>
          <p:grpSpPr bwMode="auto">
            <a:xfrm>
              <a:off x="4732" y="3359"/>
              <a:ext cx="621" cy="298"/>
              <a:chOff x="4596" y="2089"/>
              <a:chExt cx="621" cy="298"/>
            </a:xfrm>
          </p:grpSpPr>
          <p:sp>
            <p:nvSpPr>
              <p:cNvPr id="2252" name="Line 45"/>
              <p:cNvSpPr>
                <a:spLocks noChangeShapeType="1"/>
              </p:cNvSpPr>
              <p:nvPr/>
            </p:nvSpPr>
            <p:spPr bwMode="auto">
              <a:xfrm>
                <a:off x="4620" y="2115"/>
                <a:ext cx="0" cy="27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2253" name="Line 46"/>
              <p:cNvSpPr>
                <a:spLocks noChangeShapeType="1"/>
              </p:cNvSpPr>
              <p:nvPr/>
            </p:nvSpPr>
            <p:spPr bwMode="auto">
              <a:xfrm>
                <a:off x="5193" y="2115"/>
                <a:ext cx="0" cy="27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2254" name="Line 47"/>
              <p:cNvSpPr>
                <a:spLocks noChangeShapeType="1"/>
              </p:cNvSpPr>
              <p:nvPr/>
            </p:nvSpPr>
            <p:spPr bwMode="auto">
              <a:xfrm>
                <a:off x="4921" y="2115"/>
                <a:ext cx="0" cy="27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2255" name="Rectangle 48"/>
              <p:cNvSpPr>
                <a:spLocks noChangeArrowheads="1"/>
              </p:cNvSpPr>
              <p:nvPr/>
            </p:nvSpPr>
            <p:spPr bwMode="auto">
              <a:xfrm>
                <a:off x="4596" y="2089"/>
                <a:ext cx="45" cy="136"/>
              </a:xfrm>
              <a:prstGeom prst="rect">
                <a:avLst/>
              </a:prstGeom>
              <a:solidFill>
                <a:schemeClr val="bg1"/>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256" name="Rectangle 49"/>
              <p:cNvSpPr>
                <a:spLocks noChangeArrowheads="1"/>
              </p:cNvSpPr>
              <p:nvPr/>
            </p:nvSpPr>
            <p:spPr bwMode="auto">
              <a:xfrm>
                <a:off x="4892" y="2225"/>
                <a:ext cx="45" cy="136"/>
              </a:xfrm>
              <a:prstGeom prst="rect">
                <a:avLst/>
              </a:prstGeom>
              <a:solidFill>
                <a:schemeClr val="bg1"/>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257" name="Line 50"/>
              <p:cNvSpPr>
                <a:spLocks noChangeShapeType="1"/>
              </p:cNvSpPr>
              <p:nvPr/>
            </p:nvSpPr>
            <p:spPr bwMode="auto">
              <a:xfrm>
                <a:off x="4641" y="2221"/>
                <a:ext cx="272"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sv-SE" sz="1350"/>
              </a:p>
            </p:txBody>
          </p:sp>
          <p:sp>
            <p:nvSpPr>
              <p:cNvPr id="2258" name="Line 51"/>
              <p:cNvSpPr>
                <a:spLocks noChangeShapeType="1"/>
              </p:cNvSpPr>
              <p:nvPr/>
            </p:nvSpPr>
            <p:spPr bwMode="auto">
              <a:xfrm>
                <a:off x="4945" y="2357"/>
                <a:ext cx="272"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sv-SE" sz="1350"/>
              </a:p>
            </p:txBody>
          </p:sp>
        </p:grpSp>
        <p:sp>
          <p:nvSpPr>
            <p:cNvPr id="2249" name="Rectangle 52"/>
            <p:cNvSpPr>
              <a:spLocks noChangeArrowheads="1"/>
            </p:cNvSpPr>
            <p:nvPr/>
          </p:nvSpPr>
          <p:spPr bwMode="auto">
            <a:xfrm>
              <a:off x="4648" y="3324"/>
              <a:ext cx="182" cy="45"/>
            </a:xfrm>
            <a:prstGeom prst="rect">
              <a:avLst/>
            </a:prstGeom>
            <a:solidFill>
              <a:schemeClr val="bg1"/>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250" name="Rectangle 53"/>
            <p:cNvSpPr>
              <a:spLocks noChangeArrowheads="1"/>
            </p:cNvSpPr>
            <p:nvPr/>
          </p:nvSpPr>
          <p:spPr bwMode="auto">
            <a:xfrm>
              <a:off x="4966" y="3340"/>
              <a:ext cx="182" cy="45"/>
            </a:xfrm>
            <a:prstGeom prst="rect">
              <a:avLst/>
            </a:prstGeom>
            <a:solidFill>
              <a:schemeClr val="bg1"/>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251" name="Rectangle 54"/>
            <p:cNvSpPr>
              <a:spLocks noChangeArrowheads="1"/>
            </p:cNvSpPr>
            <p:nvPr/>
          </p:nvSpPr>
          <p:spPr bwMode="auto">
            <a:xfrm>
              <a:off x="5238" y="3339"/>
              <a:ext cx="182" cy="45"/>
            </a:xfrm>
            <a:prstGeom prst="rect">
              <a:avLst/>
            </a:prstGeom>
            <a:solidFill>
              <a:schemeClr val="bg1"/>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grpSp>
      <p:grpSp>
        <p:nvGrpSpPr>
          <p:cNvPr id="2065" name="Group 65"/>
          <p:cNvGrpSpPr>
            <a:grpSpLocks/>
          </p:cNvGrpSpPr>
          <p:nvPr/>
        </p:nvGrpSpPr>
        <p:grpSpPr bwMode="auto">
          <a:xfrm>
            <a:off x="4919663" y="2765822"/>
            <a:ext cx="1026319" cy="270272"/>
            <a:chOff x="3923" y="2523"/>
            <a:chExt cx="862" cy="227"/>
          </a:xfrm>
        </p:grpSpPr>
        <p:sp>
          <p:nvSpPr>
            <p:cNvPr id="2236" name="Oval 66"/>
            <p:cNvSpPr>
              <a:spLocks noChangeArrowheads="1"/>
            </p:cNvSpPr>
            <p:nvPr/>
          </p:nvSpPr>
          <p:spPr bwMode="auto">
            <a:xfrm>
              <a:off x="4286" y="2523"/>
              <a:ext cx="181" cy="91"/>
            </a:xfrm>
            <a:prstGeom prst="ellipse">
              <a:avLst/>
            </a:prstGeom>
            <a:solidFill>
              <a:schemeClr val="bg1"/>
            </a:solidFill>
            <a:ln w="9525">
              <a:solidFill>
                <a:schemeClr val="tx1"/>
              </a:solidFill>
              <a:round/>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237" name="Oval 67"/>
            <p:cNvSpPr>
              <a:spLocks noChangeArrowheads="1"/>
            </p:cNvSpPr>
            <p:nvPr/>
          </p:nvSpPr>
          <p:spPr bwMode="auto">
            <a:xfrm>
              <a:off x="4604" y="2523"/>
              <a:ext cx="181" cy="91"/>
            </a:xfrm>
            <a:prstGeom prst="ellipse">
              <a:avLst/>
            </a:prstGeom>
            <a:solidFill>
              <a:schemeClr val="bg1"/>
            </a:solidFill>
            <a:ln w="9525">
              <a:solidFill>
                <a:schemeClr val="tx1"/>
              </a:solidFill>
              <a:round/>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238" name="Oval 68"/>
            <p:cNvSpPr>
              <a:spLocks noChangeArrowheads="1"/>
            </p:cNvSpPr>
            <p:nvPr/>
          </p:nvSpPr>
          <p:spPr bwMode="auto">
            <a:xfrm>
              <a:off x="4422" y="2659"/>
              <a:ext cx="181" cy="91"/>
            </a:xfrm>
            <a:prstGeom prst="ellipse">
              <a:avLst/>
            </a:prstGeom>
            <a:solidFill>
              <a:schemeClr val="bg1"/>
            </a:solidFill>
            <a:ln w="9525">
              <a:solidFill>
                <a:schemeClr val="tx1"/>
              </a:solidFill>
              <a:round/>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239" name="Line 69"/>
            <p:cNvSpPr>
              <a:spLocks noChangeShapeType="1"/>
            </p:cNvSpPr>
            <p:nvPr/>
          </p:nvSpPr>
          <p:spPr bwMode="auto">
            <a:xfrm flipH="1">
              <a:off x="4467" y="2569"/>
              <a:ext cx="136" cy="0"/>
            </a:xfrm>
            <a:prstGeom prst="line">
              <a:avLst/>
            </a:prstGeom>
            <a:noFill/>
            <a:ln w="9525">
              <a:solidFill>
                <a:schemeClr val="tx1"/>
              </a:solidFill>
              <a:prstDash val="dash"/>
              <a:round/>
              <a:headEnd/>
              <a:tailEnd type="triangle" w="med" len="med"/>
            </a:ln>
            <a:extLst>
              <a:ext uri="{909E8E84-426E-40DD-AFC4-6F175D3DCCD1}">
                <a14:hiddenFill xmlns:a14="http://schemas.microsoft.com/office/drawing/2010/main">
                  <a:noFill/>
                </a14:hiddenFill>
              </a:ext>
            </a:extLst>
          </p:spPr>
          <p:txBody>
            <a:bodyPr/>
            <a:lstStyle/>
            <a:p>
              <a:endParaRPr lang="sv-SE" sz="1350"/>
            </a:p>
          </p:txBody>
        </p:sp>
        <p:grpSp>
          <p:nvGrpSpPr>
            <p:cNvPr id="2240" name="Group 70"/>
            <p:cNvGrpSpPr>
              <a:grpSpLocks/>
            </p:cNvGrpSpPr>
            <p:nvPr/>
          </p:nvGrpSpPr>
          <p:grpSpPr bwMode="auto">
            <a:xfrm>
              <a:off x="3923" y="2524"/>
              <a:ext cx="151" cy="181"/>
              <a:chOff x="4634" y="3385"/>
              <a:chExt cx="226" cy="408"/>
            </a:xfrm>
          </p:grpSpPr>
          <p:sp>
            <p:nvSpPr>
              <p:cNvPr id="2243" name="Oval 71"/>
              <p:cNvSpPr>
                <a:spLocks noChangeArrowheads="1"/>
              </p:cNvSpPr>
              <p:nvPr/>
            </p:nvSpPr>
            <p:spPr bwMode="auto">
              <a:xfrm>
                <a:off x="4694" y="3385"/>
                <a:ext cx="90" cy="90"/>
              </a:xfrm>
              <a:prstGeom prst="ellipse">
                <a:avLst/>
              </a:prstGeom>
              <a:solidFill>
                <a:schemeClr val="bg1"/>
              </a:solidFill>
              <a:ln w="9525">
                <a:solidFill>
                  <a:schemeClr val="tx1"/>
                </a:solidFill>
                <a:round/>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244" name="Line 72"/>
              <p:cNvSpPr>
                <a:spLocks noChangeShapeType="1"/>
              </p:cNvSpPr>
              <p:nvPr/>
            </p:nvSpPr>
            <p:spPr bwMode="auto">
              <a:xfrm>
                <a:off x="4740" y="3475"/>
                <a:ext cx="0" cy="22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2245" name="Line 73"/>
              <p:cNvSpPr>
                <a:spLocks noChangeShapeType="1"/>
              </p:cNvSpPr>
              <p:nvPr/>
            </p:nvSpPr>
            <p:spPr bwMode="auto">
              <a:xfrm flipH="1">
                <a:off x="4649" y="3702"/>
                <a:ext cx="91" cy="9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2246" name="Line 74"/>
              <p:cNvSpPr>
                <a:spLocks noChangeShapeType="1"/>
              </p:cNvSpPr>
              <p:nvPr/>
            </p:nvSpPr>
            <p:spPr bwMode="auto">
              <a:xfrm>
                <a:off x="4740" y="3702"/>
                <a:ext cx="90" cy="9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2247" name="Line 75"/>
              <p:cNvSpPr>
                <a:spLocks noChangeShapeType="1"/>
              </p:cNvSpPr>
              <p:nvPr/>
            </p:nvSpPr>
            <p:spPr bwMode="auto">
              <a:xfrm>
                <a:off x="4634" y="3542"/>
                <a:ext cx="22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grpSp>
        <p:sp>
          <p:nvSpPr>
            <p:cNvPr id="2241" name="Line 76"/>
            <p:cNvSpPr>
              <a:spLocks noChangeShapeType="1"/>
            </p:cNvSpPr>
            <p:nvPr/>
          </p:nvSpPr>
          <p:spPr bwMode="auto">
            <a:xfrm flipV="1">
              <a:off x="4105" y="2569"/>
              <a:ext cx="181" cy="9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sv-SE" sz="1350"/>
            </a:p>
          </p:txBody>
        </p:sp>
        <p:sp>
          <p:nvSpPr>
            <p:cNvPr id="2242" name="Line 77"/>
            <p:cNvSpPr>
              <a:spLocks noChangeShapeType="1"/>
            </p:cNvSpPr>
            <p:nvPr/>
          </p:nvSpPr>
          <p:spPr bwMode="auto">
            <a:xfrm>
              <a:off x="4105" y="2659"/>
              <a:ext cx="317" cy="46"/>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sv-SE" sz="1350"/>
            </a:p>
          </p:txBody>
        </p:sp>
      </p:grpSp>
      <p:sp>
        <p:nvSpPr>
          <p:cNvPr id="2066" name="Text Box 78"/>
          <p:cNvSpPr txBox="1">
            <a:spLocks noChangeArrowheads="1"/>
          </p:cNvSpPr>
          <p:nvPr/>
        </p:nvSpPr>
        <p:spPr bwMode="auto">
          <a:xfrm>
            <a:off x="2513410" y="4697017"/>
            <a:ext cx="1026319" cy="219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r>
              <a:rPr lang="sv-SE" altLang="sv-SE" sz="825" b="1" i="0"/>
              <a:t>The real world </a:t>
            </a:r>
            <a:endParaRPr lang="en-US" altLang="sv-SE" sz="825" b="1" i="0"/>
          </a:p>
        </p:txBody>
      </p:sp>
      <p:sp>
        <p:nvSpPr>
          <p:cNvPr id="2067" name="Text Box 79"/>
          <p:cNvSpPr txBox="1">
            <a:spLocks noChangeArrowheads="1"/>
          </p:cNvSpPr>
          <p:nvPr/>
        </p:nvSpPr>
        <p:spPr bwMode="auto">
          <a:xfrm>
            <a:off x="3594498" y="4697017"/>
            <a:ext cx="1674019" cy="219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r>
              <a:rPr lang="sv-SE" altLang="sv-SE" sz="825" b="1" i="0"/>
              <a:t>Graphical models/diagram</a:t>
            </a:r>
            <a:endParaRPr lang="en-US" altLang="sv-SE" sz="825" b="1" i="0"/>
          </a:p>
        </p:txBody>
      </p:sp>
      <p:sp>
        <p:nvSpPr>
          <p:cNvPr id="945232" name="Text Box 80"/>
          <p:cNvSpPr txBox="1">
            <a:spLocks noChangeArrowheads="1"/>
          </p:cNvSpPr>
          <p:nvPr/>
        </p:nvSpPr>
        <p:spPr bwMode="auto">
          <a:xfrm>
            <a:off x="3486150" y="1512094"/>
            <a:ext cx="920354" cy="727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algn="r" eaLnBrk="1" hangingPunct="1"/>
            <a:r>
              <a:rPr lang="sv-SE" altLang="sv-SE" sz="825" b="1" i="0" dirty="0"/>
              <a:t>Domain model </a:t>
            </a:r>
            <a:r>
              <a:rPr lang="sv-SE" altLang="sv-SE" sz="825" i="0" dirty="0"/>
              <a:t>of business concepts</a:t>
            </a:r>
          </a:p>
          <a:p>
            <a:pPr algn="r" eaLnBrk="1" hangingPunct="1"/>
            <a:r>
              <a:rPr lang="sv-SE" altLang="sv-SE" sz="825" i="0" dirty="0"/>
              <a:t>(in UML Class diagram)</a:t>
            </a:r>
          </a:p>
        </p:txBody>
      </p:sp>
      <p:grpSp>
        <p:nvGrpSpPr>
          <p:cNvPr id="2069" name="Group 81"/>
          <p:cNvGrpSpPr>
            <a:grpSpLocks/>
          </p:cNvGrpSpPr>
          <p:nvPr/>
        </p:nvGrpSpPr>
        <p:grpSpPr bwMode="auto">
          <a:xfrm>
            <a:off x="4510088" y="1566862"/>
            <a:ext cx="647700" cy="377429"/>
            <a:chOff x="521" y="1071"/>
            <a:chExt cx="2223" cy="1361"/>
          </a:xfrm>
        </p:grpSpPr>
        <p:grpSp>
          <p:nvGrpSpPr>
            <p:cNvPr id="2217" name="Group 82"/>
            <p:cNvGrpSpPr>
              <a:grpSpLocks/>
            </p:cNvGrpSpPr>
            <p:nvPr/>
          </p:nvGrpSpPr>
          <p:grpSpPr bwMode="auto">
            <a:xfrm>
              <a:off x="521" y="1071"/>
              <a:ext cx="590" cy="576"/>
              <a:chOff x="2608" y="1888"/>
              <a:chExt cx="590" cy="576"/>
            </a:xfrm>
          </p:grpSpPr>
          <p:sp>
            <p:nvSpPr>
              <p:cNvPr id="2233" name="Rectangle 83"/>
              <p:cNvSpPr>
                <a:spLocks noChangeArrowheads="1"/>
              </p:cNvSpPr>
              <p:nvPr/>
            </p:nvSpPr>
            <p:spPr bwMode="auto">
              <a:xfrm>
                <a:off x="2608" y="1888"/>
                <a:ext cx="590" cy="576"/>
              </a:xfrm>
              <a:prstGeom prst="rect">
                <a:avLst/>
              </a:prstGeom>
              <a:solidFill>
                <a:srgbClr val="FFFF00"/>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234" name="Line 84"/>
              <p:cNvSpPr>
                <a:spLocks noChangeShapeType="1"/>
              </p:cNvSpPr>
              <p:nvPr/>
            </p:nvSpPr>
            <p:spPr bwMode="auto">
              <a:xfrm>
                <a:off x="2608" y="2069"/>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2235" name="Line 85"/>
              <p:cNvSpPr>
                <a:spLocks noChangeShapeType="1"/>
              </p:cNvSpPr>
              <p:nvPr/>
            </p:nvSpPr>
            <p:spPr bwMode="auto">
              <a:xfrm>
                <a:off x="2608" y="2296"/>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grpSp>
        <p:grpSp>
          <p:nvGrpSpPr>
            <p:cNvPr id="2218" name="Group 86"/>
            <p:cNvGrpSpPr>
              <a:grpSpLocks/>
            </p:cNvGrpSpPr>
            <p:nvPr/>
          </p:nvGrpSpPr>
          <p:grpSpPr bwMode="auto">
            <a:xfrm>
              <a:off x="1338" y="1071"/>
              <a:ext cx="590" cy="576"/>
              <a:chOff x="2608" y="1888"/>
              <a:chExt cx="590" cy="576"/>
            </a:xfrm>
          </p:grpSpPr>
          <p:sp>
            <p:nvSpPr>
              <p:cNvPr id="2230" name="Rectangle 87"/>
              <p:cNvSpPr>
                <a:spLocks noChangeArrowheads="1"/>
              </p:cNvSpPr>
              <p:nvPr/>
            </p:nvSpPr>
            <p:spPr bwMode="auto">
              <a:xfrm>
                <a:off x="2608" y="1888"/>
                <a:ext cx="590" cy="576"/>
              </a:xfrm>
              <a:prstGeom prst="rect">
                <a:avLst/>
              </a:prstGeom>
              <a:solidFill>
                <a:srgbClr val="FFFF00"/>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231" name="Line 88"/>
              <p:cNvSpPr>
                <a:spLocks noChangeShapeType="1"/>
              </p:cNvSpPr>
              <p:nvPr/>
            </p:nvSpPr>
            <p:spPr bwMode="auto">
              <a:xfrm>
                <a:off x="2608" y="2069"/>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2232" name="Line 89"/>
              <p:cNvSpPr>
                <a:spLocks noChangeShapeType="1"/>
              </p:cNvSpPr>
              <p:nvPr/>
            </p:nvSpPr>
            <p:spPr bwMode="auto">
              <a:xfrm>
                <a:off x="2608" y="2296"/>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grpSp>
        <p:grpSp>
          <p:nvGrpSpPr>
            <p:cNvPr id="2219" name="Group 90"/>
            <p:cNvGrpSpPr>
              <a:grpSpLocks/>
            </p:cNvGrpSpPr>
            <p:nvPr/>
          </p:nvGrpSpPr>
          <p:grpSpPr bwMode="auto">
            <a:xfrm>
              <a:off x="1338" y="1856"/>
              <a:ext cx="590" cy="576"/>
              <a:chOff x="2608" y="1888"/>
              <a:chExt cx="590" cy="576"/>
            </a:xfrm>
          </p:grpSpPr>
          <p:sp>
            <p:nvSpPr>
              <p:cNvPr id="2227" name="Rectangle 91"/>
              <p:cNvSpPr>
                <a:spLocks noChangeArrowheads="1"/>
              </p:cNvSpPr>
              <p:nvPr/>
            </p:nvSpPr>
            <p:spPr bwMode="auto">
              <a:xfrm>
                <a:off x="2608" y="1888"/>
                <a:ext cx="590" cy="576"/>
              </a:xfrm>
              <a:prstGeom prst="rect">
                <a:avLst/>
              </a:prstGeom>
              <a:solidFill>
                <a:srgbClr val="FFFF00"/>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228" name="Line 92"/>
              <p:cNvSpPr>
                <a:spLocks noChangeShapeType="1"/>
              </p:cNvSpPr>
              <p:nvPr/>
            </p:nvSpPr>
            <p:spPr bwMode="auto">
              <a:xfrm>
                <a:off x="2608" y="2069"/>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2229" name="Line 93"/>
              <p:cNvSpPr>
                <a:spLocks noChangeShapeType="1"/>
              </p:cNvSpPr>
              <p:nvPr/>
            </p:nvSpPr>
            <p:spPr bwMode="auto">
              <a:xfrm>
                <a:off x="2608" y="2296"/>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grpSp>
        <p:grpSp>
          <p:nvGrpSpPr>
            <p:cNvPr id="2220" name="Group 94"/>
            <p:cNvGrpSpPr>
              <a:grpSpLocks/>
            </p:cNvGrpSpPr>
            <p:nvPr/>
          </p:nvGrpSpPr>
          <p:grpSpPr bwMode="auto">
            <a:xfrm>
              <a:off x="2154" y="1856"/>
              <a:ext cx="590" cy="576"/>
              <a:chOff x="2608" y="1888"/>
              <a:chExt cx="590" cy="576"/>
            </a:xfrm>
          </p:grpSpPr>
          <p:sp>
            <p:nvSpPr>
              <p:cNvPr id="2224" name="Rectangle 95"/>
              <p:cNvSpPr>
                <a:spLocks noChangeArrowheads="1"/>
              </p:cNvSpPr>
              <p:nvPr/>
            </p:nvSpPr>
            <p:spPr bwMode="auto">
              <a:xfrm>
                <a:off x="2608" y="1888"/>
                <a:ext cx="590" cy="576"/>
              </a:xfrm>
              <a:prstGeom prst="rect">
                <a:avLst/>
              </a:prstGeom>
              <a:solidFill>
                <a:srgbClr val="FFFF00"/>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225" name="Line 96"/>
              <p:cNvSpPr>
                <a:spLocks noChangeShapeType="1"/>
              </p:cNvSpPr>
              <p:nvPr/>
            </p:nvSpPr>
            <p:spPr bwMode="auto">
              <a:xfrm>
                <a:off x="2608" y="2069"/>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2226" name="Line 97"/>
              <p:cNvSpPr>
                <a:spLocks noChangeShapeType="1"/>
              </p:cNvSpPr>
              <p:nvPr/>
            </p:nvSpPr>
            <p:spPr bwMode="auto">
              <a:xfrm>
                <a:off x="2608" y="2296"/>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grpSp>
        <p:cxnSp>
          <p:nvCxnSpPr>
            <p:cNvPr id="2221" name="AutoShape 98"/>
            <p:cNvCxnSpPr>
              <a:cxnSpLocks noChangeShapeType="1"/>
              <a:stCxn id="2230" idx="2"/>
              <a:endCxn id="2227" idx="0"/>
            </p:cNvCxnSpPr>
            <p:nvPr/>
          </p:nvCxnSpPr>
          <p:spPr bwMode="auto">
            <a:xfrm>
              <a:off x="1633" y="1647"/>
              <a:ext cx="0" cy="209"/>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2222" name="AutoShape 99"/>
            <p:cNvCxnSpPr>
              <a:cxnSpLocks noChangeShapeType="1"/>
              <a:stCxn id="2227" idx="3"/>
              <a:endCxn id="2224" idx="1"/>
            </p:cNvCxnSpPr>
            <p:nvPr/>
          </p:nvCxnSpPr>
          <p:spPr bwMode="auto">
            <a:xfrm>
              <a:off x="1928" y="2144"/>
              <a:ext cx="226" cy="0"/>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2223" name="AutoShape 100"/>
            <p:cNvCxnSpPr>
              <a:cxnSpLocks noChangeShapeType="1"/>
              <a:stCxn id="2227" idx="1"/>
              <a:endCxn id="2233" idx="2"/>
            </p:cNvCxnSpPr>
            <p:nvPr/>
          </p:nvCxnSpPr>
          <p:spPr bwMode="auto">
            <a:xfrm rot="10800000">
              <a:off x="816" y="1647"/>
              <a:ext cx="522" cy="497"/>
            </a:xfrm>
            <a:prstGeom prst="bentConnector2">
              <a:avLst/>
            </a:prstGeom>
            <a:noFill/>
            <a:ln w="9525">
              <a:solidFill>
                <a:schemeClr val="tx1"/>
              </a:solidFill>
              <a:miter lim="800000"/>
              <a:headEnd/>
              <a:tailEnd/>
            </a:ln>
            <a:extLst>
              <a:ext uri="{909E8E84-426E-40DD-AFC4-6F175D3DCCD1}">
                <a14:hiddenFill xmlns:a14="http://schemas.microsoft.com/office/drawing/2010/main">
                  <a:noFill/>
                </a14:hiddenFill>
              </a:ext>
            </a:extLst>
          </p:spPr>
        </p:cxnSp>
      </p:grpSp>
      <p:sp>
        <p:nvSpPr>
          <p:cNvPr id="945253" name="Text Box 101"/>
          <p:cNvSpPr txBox="1">
            <a:spLocks noChangeArrowheads="1"/>
          </p:cNvSpPr>
          <p:nvPr/>
        </p:nvSpPr>
        <p:spPr bwMode="auto">
          <a:xfrm>
            <a:off x="3434954" y="4081463"/>
            <a:ext cx="1048940" cy="727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algn="r" eaLnBrk="1" hangingPunct="1"/>
            <a:r>
              <a:rPr lang="sv-SE" altLang="sv-SE" sz="825" b="1" i="0" dirty="0"/>
              <a:t>System model of software objects </a:t>
            </a:r>
            <a:r>
              <a:rPr lang="sv-SE" altLang="sv-SE" sz="825" i="0" dirty="0"/>
              <a:t>(in UML Class diagram)</a:t>
            </a:r>
          </a:p>
          <a:p>
            <a:pPr algn="r" eaLnBrk="1" hangingPunct="1"/>
            <a:endParaRPr lang="sv-SE" altLang="sv-SE" sz="825" b="1" i="0" dirty="0"/>
          </a:p>
        </p:txBody>
      </p:sp>
      <p:grpSp>
        <p:nvGrpSpPr>
          <p:cNvPr id="2071" name="Group 102"/>
          <p:cNvGrpSpPr>
            <a:grpSpLocks/>
          </p:cNvGrpSpPr>
          <p:nvPr/>
        </p:nvGrpSpPr>
        <p:grpSpPr bwMode="auto">
          <a:xfrm>
            <a:off x="4689457" y="4123732"/>
            <a:ext cx="647700" cy="377428"/>
            <a:chOff x="521" y="1071"/>
            <a:chExt cx="2223" cy="1361"/>
          </a:xfrm>
        </p:grpSpPr>
        <p:grpSp>
          <p:nvGrpSpPr>
            <p:cNvPr id="2198" name="Group 103"/>
            <p:cNvGrpSpPr>
              <a:grpSpLocks/>
            </p:cNvGrpSpPr>
            <p:nvPr/>
          </p:nvGrpSpPr>
          <p:grpSpPr bwMode="auto">
            <a:xfrm>
              <a:off x="521" y="1071"/>
              <a:ext cx="590" cy="576"/>
              <a:chOff x="2608" y="1888"/>
              <a:chExt cx="590" cy="576"/>
            </a:xfrm>
          </p:grpSpPr>
          <p:sp>
            <p:nvSpPr>
              <p:cNvPr id="2214" name="Rectangle 104"/>
              <p:cNvSpPr>
                <a:spLocks noChangeArrowheads="1"/>
              </p:cNvSpPr>
              <p:nvPr/>
            </p:nvSpPr>
            <p:spPr bwMode="auto">
              <a:xfrm>
                <a:off x="2608" y="1888"/>
                <a:ext cx="590" cy="576"/>
              </a:xfrm>
              <a:prstGeom prst="rect">
                <a:avLst/>
              </a:prstGeom>
              <a:solidFill>
                <a:srgbClr val="FFFF00"/>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215" name="Line 105"/>
              <p:cNvSpPr>
                <a:spLocks noChangeShapeType="1"/>
              </p:cNvSpPr>
              <p:nvPr/>
            </p:nvSpPr>
            <p:spPr bwMode="auto">
              <a:xfrm>
                <a:off x="2608" y="2069"/>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2216" name="Line 106"/>
              <p:cNvSpPr>
                <a:spLocks noChangeShapeType="1"/>
              </p:cNvSpPr>
              <p:nvPr/>
            </p:nvSpPr>
            <p:spPr bwMode="auto">
              <a:xfrm>
                <a:off x="2608" y="2296"/>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grpSp>
        <p:grpSp>
          <p:nvGrpSpPr>
            <p:cNvPr id="2199" name="Group 107"/>
            <p:cNvGrpSpPr>
              <a:grpSpLocks/>
            </p:cNvGrpSpPr>
            <p:nvPr/>
          </p:nvGrpSpPr>
          <p:grpSpPr bwMode="auto">
            <a:xfrm>
              <a:off x="1338" y="1071"/>
              <a:ext cx="590" cy="576"/>
              <a:chOff x="2608" y="1888"/>
              <a:chExt cx="590" cy="576"/>
            </a:xfrm>
          </p:grpSpPr>
          <p:sp>
            <p:nvSpPr>
              <p:cNvPr id="2211" name="Rectangle 108"/>
              <p:cNvSpPr>
                <a:spLocks noChangeArrowheads="1"/>
              </p:cNvSpPr>
              <p:nvPr/>
            </p:nvSpPr>
            <p:spPr bwMode="auto">
              <a:xfrm>
                <a:off x="2608" y="1888"/>
                <a:ext cx="590" cy="576"/>
              </a:xfrm>
              <a:prstGeom prst="rect">
                <a:avLst/>
              </a:prstGeom>
              <a:solidFill>
                <a:srgbClr val="FFFF00"/>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212" name="Line 109"/>
              <p:cNvSpPr>
                <a:spLocks noChangeShapeType="1"/>
              </p:cNvSpPr>
              <p:nvPr/>
            </p:nvSpPr>
            <p:spPr bwMode="auto">
              <a:xfrm>
                <a:off x="2608" y="2069"/>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2213" name="Line 110"/>
              <p:cNvSpPr>
                <a:spLocks noChangeShapeType="1"/>
              </p:cNvSpPr>
              <p:nvPr/>
            </p:nvSpPr>
            <p:spPr bwMode="auto">
              <a:xfrm>
                <a:off x="2608" y="2296"/>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grpSp>
        <p:grpSp>
          <p:nvGrpSpPr>
            <p:cNvPr id="2200" name="Group 111"/>
            <p:cNvGrpSpPr>
              <a:grpSpLocks/>
            </p:cNvGrpSpPr>
            <p:nvPr/>
          </p:nvGrpSpPr>
          <p:grpSpPr bwMode="auto">
            <a:xfrm>
              <a:off x="1338" y="1856"/>
              <a:ext cx="590" cy="576"/>
              <a:chOff x="2608" y="1888"/>
              <a:chExt cx="590" cy="576"/>
            </a:xfrm>
          </p:grpSpPr>
          <p:sp>
            <p:nvSpPr>
              <p:cNvPr id="2208" name="Rectangle 112"/>
              <p:cNvSpPr>
                <a:spLocks noChangeArrowheads="1"/>
              </p:cNvSpPr>
              <p:nvPr/>
            </p:nvSpPr>
            <p:spPr bwMode="auto">
              <a:xfrm>
                <a:off x="2608" y="1888"/>
                <a:ext cx="590" cy="576"/>
              </a:xfrm>
              <a:prstGeom prst="rect">
                <a:avLst/>
              </a:prstGeom>
              <a:solidFill>
                <a:srgbClr val="FFFF00"/>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209" name="Line 113"/>
              <p:cNvSpPr>
                <a:spLocks noChangeShapeType="1"/>
              </p:cNvSpPr>
              <p:nvPr/>
            </p:nvSpPr>
            <p:spPr bwMode="auto">
              <a:xfrm>
                <a:off x="2608" y="2069"/>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2210" name="Line 114"/>
              <p:cNvSpPr>
                <a:spLocks noChangeShapeType="1"/>
              </p:cNvSpPr>
              <p:nvPr/>
            </p:nvSpPr>
            <p:spPr bwMode="auto">
              <a:xfrm>
                <a:off x="2608" y="2296"/>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grpSp>
        <p:grpSp>
          <p:nvGrpSpPr>
            <p:cNvPr id="2201" name="Group 115"/>
            <p:cNvGrpSpPr>
              <a:grpSpLocks/>
            </p:cNvGrpSpPr>
            <p:nvPr/>
          </p:nvGrpSpPr>
          <p:grpSpPr bwMode="auto">
            <a:xfrm>
              <a:off x="2154" y="1856"/>
              <a:ext cx="590" cy="576"/>
              <a:chOff x="2608" y="1888"/>
              <a:chExt cx="590" cy="576"/>
            </a:xfrm>
          </p:grpSpPr>
          <p:sp>
            <p:nvSpPr>
              <p:cNvPr id="2205" name="Rectangle 116"/>
              <p:cNvSpPr>
                <a:spLocks noChangeArrowheads="1"/>
              </p:cNvSpPr>
              <p:nvPr/>
            </p:nvSpPr>
            <p:spPr bwMode="auto">
              <a:xfrm>
                <a:off x="2608" y="1888"/>
                <a:ext cx="590" cy="576"/>
              </a:xfrm>
              <a:prstGeom prst="rect">
                <a:avLst/>
              </a:prstGeom>
              <a:solidFill>
                <a:srgbClr val="FFFF00"/>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206" name="Line 117"/>
              <p:cNvSpPr>
                <a:spLocks noChangeShapeType="1"/>
              </p:cNvSpPr>
              <p:nvPr/>
            </p:nvSpPr>
            <p:spPr bwMode="auto">
              <a:xfrm>
                <a:off x="2608" y="2069"/>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2207" name="Line 118"/>
              <p:cNvSpPr>
                <a:spLocks noChangeShapeType="1"/>
              </p:cNvSpPr>
              <p:nvPr/>
            </p:nvSpPr>
            <p:spPr bwMode="auto">
              <a:xfrm>
                <a:off x="2608" y="2296"/>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grpSp>
        <p:cxnSp>
          <p:nvCxnSpPr>
            <p:cNvPr id="2202" name="AutoShape 119"/>
            <p:cNvCxnSpPr>
              <a:cxnSpLocks noChangeShapeType="1"/>
              <a:stCxn id="2211" idx="2"/>
              <a:endCxn id="2208" idx="0"/>
            </p:cNvCxnSpPr>
            <p:nvPr/>
          </p:nvCxnSpPr>
          <p:spPr bwMode="auto">
            <a:xfrm>
              <a:off x="1633" y="1647"/>
              <a:ext cx="0" cy="209"/>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2203" name="AutoShape 120"/>
            <p:cNvCxnSpPr>
              <a:cxnSpLocks noChangeShapeType="1"/>
              <a:stCxn id="2208" idx="3"/>
              <a:endCxn id="2205" idx="1"/>
            </p:cNvCxnSpPr>
            <p:nvPr/>
          </p:nvCxnSpPr>
          <p:spPr bwMode="auto">
            <a:xfrm>
              <a:off x="1928" y="2144"/>
              <a:ext cx="226" cy="0"/>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2204" name="AutoShape 121"/>
            <p:cNvCxnSpPr>
              <a:cxnSpLocks noChangeShapeType="1"/>
              <a:stCxn id="2208" idx="1"/>
              <a:endCxn id="2214" idx="2"/>
            </p:cNvCxnSpPr>
            <p:nvPr/>
          </p:nvCxnSpPr>
          <p:spPr bwMode="auto">
            <a:xfrm rot="10800000">
              <a:off x="816" y="1647"/>
              <a:ext cx="522" cy="497"/>
            </a:xfrm>
            <a:prstGeom prst="bentConnector2">
              <a:avLst/>
            </a:prstGeom>
            <a:noFill/>
            <a:ln w="9525">
              <a:solidFill>
                <a:schemeClr val="tx1"/>
              </a:solidFill>
              <a:miter lim="800000"/>
              <a:headEnd/>
              <a:tailEnd/>
            </a:ln>
            <a:extLst>
              <a:ext uri="{909E8E84-426E-40DD-AFC4-6F175D3DCCD1}">
                <a14:hiddenFill xmlns:a14="http://schemas.microsoft.com/office/drawing/2010/main">
                  <a:noFill/>
                </a14:hiddenFill>
              </a:ext>
            </a:extLst>
          </p:spPr>
        </p:cxnSp>
      </p:grpSp>
      <p:sp>
        <p:nvSpPr>
          <p:cNvPr id="2072" name="Line 122"/>
          <p:cNvSpPr>
            <a:spLocks noChangeShapeType="1"/>
          </p:cNvSpPr>
          <p:nvPr/>
        </p:nvSpPr>
        <p:spPr bwMode="auto">
          <a:xfrm>
            <a:off x="3486150" y="1037035"/>
            <a:ext cx="0" cy="383500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cxnSp>
        <p:nvCxnSpPr>
          <p:cNvPr id="2073" name="AutoShape 123"/>
          <p:cNvCxnSpPr>
            <a:cxnSpLocks noChangeShapeType="1"/>
          </p:cNvCxnSpPr>
          <p:nvPr/>
        </p:nvCxnSpPr>
        <p:spPr bwMode="auto">
          <a:xfrm flipH="1" flipV="1">
            <a:off x="1387078" y="3025378"/>
            <a:ext cx="756047" cy="613172"/>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graphicFrame>
        <p:nvGraphicFramePr>
          <p:cNvPr id="2056" name="Object 125"/>
          <p:cNvGraphicFramePr>
            <a:graphicFrameLocks noChangeAspect="1"/>
          </p:cNvGraphicFramePr>
          <p:nvPr/>
        </p:nvGraphicFramePr>
        <p:xfrm>
          <a:off x="1284684" y="2774158"/>
          <a:ext cx="203597" cy="251222"/>
        </p:xfrm>
        <a:graphic>
          <a:graphicData uri="http://schemas.openxmlformats.org/presentationml/2006/ole">
            <mc:AlternateContent xmlns:mc="http://schemas.openxmlformats.org/markup-compatibility/2006">
              <mc:Choice xmlns:v="urn:schemas-microsoft-com:vml" Requires="v">
                <p:oleObj spid="_x0000_s3497" name="Visio" r:id="rId7" imgW="1586224" imgH="1520336" progId="Visio.Drawing.11">
                  <p:embed/>
                </p:oleObj>
              </mc:Choice>
              <mc:Fallback>
                <p:oleObj name="Visio" r:id="rId7" imgW="1586224" imgH="1520336" progId="Visio.Drawing.11">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84684" y="2774158"/>
                        <a:ext cx="203597" cy="2512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057" name="Object 168"/>
          <p:cNvGraphicFramePr>
            <a:graphicFrameLocks noChangeAspect="1"/>
          </p:cNvGraphicFramePr>
          <p:nvPr/>
        </p:nvGraphicFramePr>
        <p:xfrm>
          <a:off x="2157413" y="2774158"/>
          <a:ext cx="203597" cy="251222"/>
        </p:xfrm>
        <a:graphic>
          <a:graphicData uri="http://schemas.openxmlformats.org/presentationml/2006/ole">
            <mc:AlternateContent xmlns:mc="http://schemas.openxmlformats.org/markup-compatibility/2006">
              <mc:Choice xmlns:v="urn:schemas-microsoft-com:vml" Requires="v">
                <p:oleObj spid="_x0000_s3498" name="Visio" r:id="rId9" imgW="1586224" imgH="1520336" progId="Visio.Drawing.11">
                  <p:embed/>
                </p:oleObj>
              </mc:Choice>
              <mc:Fallback>
                <p:oleObj name="Visio" r:id="rId9" imgW="1586224" imgH="1520336" progId="Visio.Drawing.11">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157413" y="2774158"/>
                        <a:ext cx="203597" cy="2512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058" name="Object 169"/>
          <p:cNvGraphicFramePr>
            <a:graphicFrameLocks noChangeAspect="1"/>
          </p:cNvGraphicFramePr>
          <p:nvPr/>
        </p:nvGraphicFramePr>
        <p:xfrm>
          <a:off x="3033713" y="2774158"/>
          <a:ext cx="203597" cy="251222"/>
        </p:xfrm>
        <a:graphic>
          <a:graphicData uri="http://schemas.openxmlformats.org/presentationml/2006/ole">
            <mc:AlternateContent xmlns:mc="http://schemas.openxmlformats.org/markup-compatibility/2006">
              <mc:Choice xmlns:v="urn:schemas-microsoft-com:vml" Requires="v">
                <p:oleObj spid="_x0000_s3499" name="Visio" r:id="rId10" imgW="1586224" imgH="1520336" progId="Visio.Drawing.11">
                  <p:embed/>
                </p:oleObj>
              </mc:Choice>
              <mc:Fallback>
                <p:oleObj name="Visio" r:id="rId10" imgW="1586224" imgH="1520336" progId="Visio.Drawing.11">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33713" y="2774158"/>
                        <a:ext cx="203597" cy="2512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cxnSp>
        <p:nvCxnSpPr>
          <p:cNvPr id="2075" name="AutoShape 170"/>
          <p:cNvCxnSpPr>
            <a:cxnSpLocks noChangeShapeType="1"/>
            <a:stCxn id="2149" idx="2"/>
          </p:cNvCxnSpPr>
          <p:nvPr/>
        </p:nvCxnSpPr>
        <p:spPr bwMode="auto">
          <a:xfrm flipV="1">
            <a:off x="3130154" y="3025379"/>
            <a:ext cx="5953" cy="720328"/>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2076" name="AutoShape 171"/>
          <p:cNvCxnSpPr>
            <a:cxnSpLocks noChangeShapeType="1"/>
            <a:endCxn id="2149" idx="9"/>
          </p:cNvCxnSpPr>
          <p:nvPr/>
        </p:nvCxnSpPr>
        <p:spPr bwMode="auto">
          <a:xfrm>
            <a:off x="2259806" y="3025379"/>
            <a:ext cx="815579" cy="835819"/>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grpSp>
        <p:nvGrpSpPr>
          <p:cNvPr id="2077" name="Group 172"/>
          <p:cNvGrpSpPr>
            <a:grpSpLocks/>
          </p:cNvGrpSpPr>
          <p:nvPr/>
        </p:nvGrpSpPr>
        <p:grpSpPr bwMode="auto">
          <a:xfrm>
            <a:off x="1076325" y="3638550"/>
            <a:ext cx="2247900" cy="809625"/>
            <a:chOff x="584" y="3120"/>
            <a:chExt cx="1888" cy="680"/>
          </a:xfrm>
        </p:grpSpPr>
        <p:sp>
          <p:nvSpPr>
            <p:cNvPr id="2146" name="tower"/>
            <p:cNvSpPr>
              <a:spLocks noEditPoints="1" noChangeArrowheads="1"/>
            </p:cNvSpPr>
            <p:nvPr/>
          </p:nvSpPr>
          <p:spPr bwMode="auto">
            <a:xfrm>
              <a:off x="584" y="3619"/>
              <a:ext cx="91" cy="18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475 w 21600"/>
                <a:gd name="T31" fmla="*/ 22555 h 21600"/>
                <a:gd name="T32" fmla="*/ 21600 w 21600"/>
                <a:gd name="T33" fmla="*/ 26970 h 2160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1600" h="21600" extrusionOk="0">
                  <a:moveTo>
                    <a:pt x="0" y="2184"/>
                  </a:moveTo>
                  <a:lnTo>
                    <a:pt x="6664" y="0"/>
                  </a:lnTo>
                  <a:lnTo>
                    <a:pt x="10800" y="0"/>
                  </a:lnTo>
                  <a:lnTo>
                    <a:pt x="21600" y="0"/>
                  </a:lnTo>
                  <a:lnTo>
                    <a:pt x="21600" y="11649"/>
                  </a:lnTo>
                  <a:lnTo>
                    <a:pt x="21600" y="19416"/>
                  </a:lnTo>
                  <a:lnTo>
                    <a:pt x="15166" y="21600"/>
                  </a:lnTo>
                  <a:lnTo>
                    <a:pt x="10570" y="21600"/>
                  </a:lnTo>
                  <a:lnTo>
                    <a:pt x="0" y="21600"/>
                  </a:lnTo>
                  <a:lnTo>
                    <a:pt x="0" y="11528"/>
                  </a:lnTo>
                  <a:lnTo>
                    <a:pt x="0" y="2184"/>
                  </a:lnTo>
                  <a:close/>
                </a:path>
                <a:path w="21600" h="21600" extrusionOk="0">
                  <a:moveTo>
                    <a:pt x="0" y="2184"/>
                  </a:moveTo>
                  <a:lnTo>
                    <a:pt x="0" y="2184"/>
                  </a:lnTo>
                  <a:lnTo>
                    <a:pt x="14706" y="2184"/>
                  </a:lnTo>
                  <a:lnTo>
                    <a:pt x="21600" y="0"/>
                  </a:lnTo>
                  <a:moveTo>
                    <a:pt x="0" y="2184"/>
                  </a:moveTo>
                  <a:lnTo>
                    <a:pt x="14706" y="2184"/>
                  </a:lnTo>
                  <a:lnTo>
                    <a:pt x="14706" y="5339"/>
                  </a:lnTo>
                  <a:lnTo>
                    <a:pt x="14706" y="17474"/>
                  </a:lnTo>
                  <a:lnTo>
                    <a:pt x="14706" y="21600"/>
                  </a:lnTo>
                  <a:moveTo>
                    <a:pt x="1149" y="3034"/>
                  </a:moveTo>
                  <a:lnTo>
                    <a:pt x="13328" y="3034"/>
                  </a:lnTo>
                  <a:lnTo>
                    <a:pt x="13328" y="3519"/>
                  </a:lnTo>
                  <a:lnTo>
                    <a:pt x="1149" y="3519"/>
                  </a:lnTo>
                  <a:lnTo>
                    <a:pt x="1149" y="3034"/>
                  </a:lnTo>
                  <a:moveTo>
                    <a:pt x="1149" y="4490"/>
                  </a:moveTo>
                  <a:lnTo>
                    <a:pt x="13328" y="4490"/>
                  </a:lnTo>
                  <a:lnTo>
                    <a:pt x="13328" y="4854"/>
                  </a:lnTo>
                  <a:lnTo>
                    <a:pt x="1149" y="4854"/>
                  </a:lnTo>
                  <a:lnTo>
                    <a:pt x="1149" y="4490"/>
                  </a:lnTo>
                  <a:moveTo>
                    <a:pt x="1149" y="5946"/>
                  </a:moveTo>
                  <a:lnTo>
                    <a:pt x="13328" y="5946"/>
                  </a:lnTo>
                  <a:lnTo>
                    <a:pt x="13328" y="6310"/>
                  </a:lnTo>
                  <a:lnTo>
                    <a:pt x="1149" y="6310"/>
                  </a:lnTo>
                  <a:lnTo>
                    <a:pt x="1149" y="5946"/>
                  </a:lnTo>
                </a:path>
              </a:pathLst>
            </a:custGeom>
            <a:solidFill>
              <a:srgbClr val="FFFFCC"/>
            </a:solidFill>
            <a:ln w="9525">
              <a:solidFill>
                <a:srgbClr val="000000"/>
              </a:solidFill>
              <a:miter lim="800000"/>
              <a:headEnd/>
              <a:tailEnd/>
            </a:ln>
          </p:spPr>
          <p:txBody>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47" name="tower"/>
            <p:cNvSpPr>
              <a:spLocks noEditPoints="1" noChangeArrowheads="1"/>
            </p:cNvSpPr>
            <p:nvPr/>
          </p:nvSpPr>
          <p:spPr bwMode="auto">
            <a:xfrm>
              <a:off x="584" y="3210"/>
              <a:ext cx="91" cy="18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475 w 21600"/>
                <a:gd name="T31" fmla="*/ 22555 h 21600"/>
                <a:gd name="T32" fmla="*/ 21600 w 21600"/>
                <a:gd name="T33" fmla="*/ 26970 h 2160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1600" h="21600" extrusionOk="0">
                  <a:moveTo>
                    <a:pt x="0" y="2184"/>
                  </a:moveTo>
                  <a:lnTo>
                    <a:pt x="6664" y="0"/>
                  </a:lnTo>
                  <a:lnTo>
                    <a:pt x="10800" y="0"/>
                  </a:lnTo>
                  <a:lnTo>
                    <a:pt x="21600" y="0"/>
                  </a:lnTo>
                  <a:lnTo>
                    <a:pt x="21600" y="11649"/>
                  </a:lnTo>
                  <a:lnTo>
                    <a:pt x="21600" y="19416"/>
                  </a:lnTo>
                  <a:lnTo>
                    <a:pt x="15166" y="21600"/>
                  </a:lnTo>
                  <a:lnTo>
                    <a:pt x="10570" y="21600"/>
                  </a:lnTo>
                  <a:lnTo>
                    <a:pt x="0" y="21600"/>
                  </a:lnTo>
                  <a:lnTo>
                    <a:pt x="0" y="11528"/>
                  </a:lnTo>
                  <a:lnTo>
                    <a:pt x="0" y="2184"/>
                  </a:lnTo>
                  <a:close/>
                </a:path>
                <a:path w="21600" h="21600" extrusionOk="0">
                  <a:moveTo>
                    <a:pt x="0" y="2184"/>
                  </a:moveTo>
                  <a:lnTo>
                    <a:pt x="0" y="2184"/>
                  </a:lnTo>
                  <a:lnTo>
                    <a:pt x="14706" y="2184"/>
                  </a:lnTo>
                  <a:lnTo>
                    <a:pt x="21600" y="0"/>
                  </a:lnTo>
                  <a:moveTo>
                    <a:pt x="0" y="2184"/>
                  </a:moveTo>
                  <a:lnTo>
                    <a:pt x="14706" y="2184"/>
                  </a:lnTo>
                  <a:lnTo>
                    <a:pt x="14706" y="5339"/>
                  </a:lnTo>
                  <a:lnTo>
                    <a:pt x="14706" y="17474"/>
                  </a:lnTo>
                  <a:lnTo>
                    <a:pt x="14706" y="21600"/>
                  </a:lnTo>
                  <a:moveTo>
                    <a:pt x="1149" y="3034"/>
                  </a:moveTo>
                  <a:lnTo>
                    <a:pt x="13328" y="3034"/>
                  </a:lnTo>
                  <a:lnTo>
                    <a:pt x="13328" y="3519"/>
                  </a:lnTo>
                  <a:lnTo>
                    <a:pt x="1149" y="3519"/>
                  </a:lnTo>
                  <a:lnTo>
                    <a:pt x="1149" y="3034"/>
                  </a:lnTo>
                  <a:moveTo>
                    <a:pt x="1149" y="4490"/>
                  </a:moveTo>
                  <a:lnTo>
                    <a:pt x="13328" y="4490"/>
                  </a:lnTo>
                  <a:lnTo>
                    <a:pt x="13328" y="4854"/>
                  </a:lnTo>
                  <a:lnTo>
                    <a:pt x="1149" y="4854"/>
                  </a:lnTo>
                  <a:lnTo>
                    <a:pt x="1149" y="4490"/>
                  </a:lnTo>
                  <a:moveTo>
                    <a:pt x="1149" y="5946"/>
                  </a:moveTo>
                  <a:lnTo>
                    <a:pt x="13328" y="5946"/>
                  </a:lnTo>
                  <a:lnTo>
                    <a:pt x="13328" y="6310"/>
                  </a:lnTo>
                  <a:lnTo>
                    <a:pt x="1149" y="6310"/>
                  </a:lnTo>
                  <a:lnTo>
                    <a:pt x="1149" y="5946"/>
                  </a:lnTo>
                </a:path>
              </a:pathLst>
            </a:custGeom>
            <a:solidFill>
              <a:srgbClr val="FFFFCC"/>
            </a:solidFill>
            <a:ln w="9525">
              <a:solidFill>
                <a:srgbClr val="000000"/>
              </a:solidFill>
              <a:miter lim="800000"/>
              <a:headEnd/>
              <a:tailEnd/>
            </a:ln>
          </p:spPr>
          <p:txBody>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48" name="tower"/>
            <p:cNvSpPr>
              <a:spLocks noEditPoints="1" noChangeArrowheads="1"/>
            </p:cNvSpPr>
            <p:nvPr/>
          </p:nvSpPr>
          <p:spPr bwMode="auto">
            <a:xfrm>
              <a:off x="2263" y="3619"/>
              <a:ext cx="91" cy="18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475 w 21600"/>
                <a:gd name="T31" fmla="*/ 22555 h 21600"/>
                <a:gd name="T32" fmla="*/ 21600 w 21600"/>
                <a:gd name="T33" fmla="*/ 26970 h 2160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1600" h="21600" extrusionOk="0">
                  <a:moveTo>
                    <a:pt x="0" y="2184"/>
                  </a:moveTo>
                  <a:lnTo>
                    <a:pt x="6664" y="0"/>
                  </a:lnTo>
                  <a:lnTo>
                    <a:pt x="10800" y="0"/>
                  </a:lnTo>
                  <a:lnTo>
                    <a:pt x="21600" y="0"/>
                  </a:lnTo>
                  <a:lnTo>
                    <a:pt x="21600" y="11649"/>
                  </a:lnTo>
                  <a:lnTo>
                    <a:pt x="21600" y="19416"/>
                  </a:lnTo>
                  <a:lnTo>
                    <a:pt x="15166" y="21600"/>
                  </a:lnTo>
                  <a:lnTo>
                    <a:pt x="10570" y="21600"/>
                  </a:lnTo>
                  <a:lnTo>
                    <a:pt x="0" y="21600"/>
                  </a:lnTo>
                  <a:lnTo>
                    <a:pt x="0" y="11528"/>
                  </a:lnTo>
                  <a:lnTo>
                    <a:pt x="0" y="2184"/>
                  </a:lnTo>
                  <a:close/>
                </a:path>
                <a:path w="21600" h="21600" extrusionOk="0">
                  <a:moveTo>
                    <a:pt x="0" y="2184"/>
                  </a:moveTo>
                  <a:lnTo>
                    <a:pt x="0" y="2184"/>
                  </a:lnTo>
                  <a:lnTo>
                    <a:pt x="14706" y="2184"/>
                  </a:lnTo>
                  <a:lnTo>
                    <a:pt x="21600" y="0"/>
                  </a:lnTo>
                  <a:moveTo>
                    <a:pt x="0" y="2184"/>
                  </a:moveTo>
                  <a:lnTo>
                    <a:pt x="14706" y="2184"/>
                  </a:lnTo>
                  <a:lnTo>
                    <a:pt x="14706" y="5339"/>
                  </a:lnTo>
                  <a:lnTo>
                    <a:pt x="14706" y="17474"/>
                  </a:lnTo>
                  <a:lnTo>
                    <a:pt x="14706" y="21600"/>
                  </a:lnTo>
                  <a:moveTo>
                    <a:pt x="1149" y="3034"/>
                  </a:moveTo>
                  <a:lnTo>
                    <a:pt x="13328" y="3034"/>
                  </a:lnTo>
                  <a:lnTo>
                    <a:pt x="13328" y="3519"/>
                  </a:lnTo>
                  <a:lnTo>
                    <a:pt x="1149" y="3519"/>
                  </a:lnTo>
                  <a:lnTo>
                    <a:pt x="1149" y="3034"/>
                  </a:lnTo>
                  <a:moveTo>
                    <a:pt x="1149" y="4490"/>
                  </a:moveTo>
                  <a:lnTo>
                    <a:pt x="13328" y="4490"/>
                  </a:lnTo>
                  <a:lnTo>
                    <a:pt x="13328" y="4854"/>
                  </a:lnTo>
                  <a:lnTo>
                    <a:pt x="1149" y="4854"/>
                  </a:lnTo>
                  <a:lnTo>
                    <a:pt x="1149" y="4490"/>
                  </a:lnTo>
                  <a:moveTo>
                    <a:pt x="1149" y="5946"/>
                  </a:moveTo>
                  <a:lnTo>
                    <a:pt x="13328" y="5946"/>
                  </a:lnTo>
                  <a:lnTo>
                    <a:pt x="13328" y="6310"/>
                  </a:lnTo>
                  <a:lnTo>
                    <a:pt x="1149" y="6310"/>
                  </a:lnTo>
                  <a:lnTo>
                    <a:pt x="1149" y="5946"/>
                  </a:lnTo>
                </a:path>
              </a:pathLst>
            </a:custGeom>
            <a:solidFill>
              <a:srgbClr val="FFFFCC"/>
            </a:solidFill>
            <a:ln w="9525">
              <a:solidFill>
                <a:srgbClr val="000000"/>
              </a:solidFill>
              <a:miter lim="800000"/>
              <a:headEnd/>
              <a:tailEnd/>
            </a:ln>
          </p:spPr>
          <p:txBody>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49" name="tower"/>
            <p:cNvSpPr>
              <a:spLocks noEditPoints="1" noChangeArrowheads="1"/>
            </p:cNvSpPr>
            <p:nvPr/>
          </p:nvSpPr>
          <p:spPr bwMode="auto">
            <a:xfrm>
              <a:off x="2263" y="3210"/>
              <a:ext cx="91" cy="182"/>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475 w 21600"/>
                <a:gd name="T31" fmla="*/ 22549 h 21600"/>
                <a:gd name="T32" fmla="*/ 21600 w 21600"/>
                <a:gd name="T33" fmla="*/ 26941 h 2160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1600" h="21600" extrusionOk="0">
                  <a:moveTo>
                    <a:pt x="0" y="2184"/>
                  </a:moveTo>
                  <a:lnTo>
                    <a:pt x="6664" y="0"/>
                  </a:lnTo>
                  <a:lnTo>
                    <a:pt x="10800" y="0"/>
                  </a:lnTo>
                  <a:lnTo>
                    <a:pt x="21600" y="0"/>
                  </a:lnTo>
                  <a:lnTo>
                    <a:pt x="21600" y="11649"/>
                  </a:lnTo>
                  <a:lnTo>
                    <a:pt x="21600" y="19416"/>
                  </a:lnTo>
                  <a:lnTo>
                    <a:pt x="15166" y="21600"/>
                  </a:lnTo>
                  <a:lnTo>
                    <a:pt x="10570" y="21600"/>
                  </a:lnTo>
                  <a:lnTo>
                    <a:pt x="0" y="21600"/>
                  </a:lnTo>
                  <a:lnTo>
                    <a:pt x="0" y="11528"/>
                  </a:lnTo>
                  <a:lnTo>
                    <a:pt x="0" y="2184"/>
                  </a:lnTo>
                  <a:close/>
                </a:path>
                <a:path w="21600" h="21600" extrusionOk="0">
                  <a:moveTo>
                    <a:pt x="0" y="2184"/>
                  </a:moveTo>
                  <a:lnTo>
                    <a:pt x="0" y="2184"/>
                  </a:lnTo>
                  <a:lnTo>
                    <a:pt x="14706" y="2184"/>
                  </a:lnTo>
                  <a:lnTo>
                    <a:pt x="21600" y="0"/>
                  </a:lnTo>
                  <a:moveTo>
                    <a:pt x="0" y="2184"/>
                  </a:moveTo>
                  <a:lnTo>
                    <a:pt x="14706" y="2184"/>
                  </a:lnTo>
                  <a:lnTo>
                    <a:pt x="14706" y="5339"/>
                  </a:lnTo>
                  <a:lnTo>
                    <a:pt x="14706" y="17474"/>
                  </a:lnTo>
                  <a:lnTo>
                    <a:pt x="14706" y="21600"/>
                  </a:lnTo>
                  <a:moveTo>
                    <a:pt x="1149" y="3034"/>
                  </a:moveTo>
                  <a:lnTo>
                    <a:pt x="13328" y="3034"/>
                  </a:lnTo>
                  <a:lnTo>
                    <a:pt x="13328" y="3519"/>
                  </a:lnTo>
                  <a:lnTo>
                    <a:pt x="1149" y="3519"/>
                  </a:lnTo>
                  <a:lnTo>
                    <a:pt x="1149" y="3034"/>
                  </a:lnTo>
                  <a:moveTo>
                    <a:pt x="1149" y="4490"/>
                  </a:moveTo>
                  <a:lnTo>
                    <a:pt x="13328" y="4490"/>
                  </a:lnTo>
                  <a:lnTo>
                    <a:pt x="13328" y="4854"/>
                  </a:lnTo>
                  <a:lnTo>
                    <a:pt x="1149" y="4854"/>
                  </a:lnTo>
                  <a:lnTo>
                    <a:pt x="1149" y="4490"/>
                  </a:lnTo>
                  <a:moveTo>
                    <a:pt x="1149" y="5946"/>
                  </a:moveTo>
                  <a:lnTo>
                    <a:pt x="13328" y="5946"/>
                  </a:lnTo>
                  <a:lnTo>
                    <a:pt x="13328" y="6310"/>
                  </a:lnTo>
                  <a:lnTo>
                    <a:pt x="1149" y="6310"/>
                  </a:lnTo>
                  <a:lnTo>
                    <a:pt x="1149" y="5946"/>
                  </a:lnTo>
                </a:path>
              </a:pathLst>
            </a:custGeom>
            <a:solidFill>
              <a:srgbClr val="FFFFCC"/>
            </a:solidFill>
            <a:ln w="9525">
              <a:solidFill>
                <a:srgbClr val="000000"/>
              </a:solidFill>
              <a:miter lim="800000"/>
              <a:headEnd/>
              <a:tailEnd/>
            </a:ln>
          </p:spPr>
          <p:txBody>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graphicFrame>
          <p:nvGraphicFramePr>
            <p:cNvPr id="2055" name="Object 177"/>
            <p:cNvGraphicFramePr>
              <a:graphicFrameLocks noChangeAspect="1"/>
            </p:cNvGraphicFramePr>
            <p:nvPr/>
          </p:nvGraphicFramePr>
          <p:xfrm>
            <a:off x="1342" y="3120"/>
            <a:ext cx="276" cy="680"/>
          </p:xfrm>
          <a:graphic>
            <a:graphicData uri="http://schemas.openxmlformats.org/presentationml/2006/ole">
              <mc:AlternateContent xmlns:mc="http://schemas.openxmlformats.org/markup-compatibility/2006">
                <mc:Choice xmlns:v="urn:schemas-microsoft-com:vml" Requires="v">
                  <p:oleObj spid="_x0000_s3500" name="Visio" r:id="rId11" imgW="496800" imgH="1170000" progId="Visio.Drawing.11">
                    <p:embed/>
                  </p:oleObj>
                </mc:Choice>
                <mc:Fallback>
                  <p:oleObj name="Visio" r:id="rId11" imgW="496800" imgH="1170000" progId="Visio.Drawing.11">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342" y="3120"/>
                          <a:ext cx="276" cy="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chemeClr val="tx1"/>
                              </a:solidFill>
                              <a:miter lim="800000"/>
                              <a:headEnd/>
                              <a:tailEnd/>
                            </a14:hiddenLine>
                          </a:ext>
                        </a:extLst>
                      </p:spPr>
                    </p:pic>
                  </p:oleObj>
                </mc:Fallback>
              </mc:AlternateContent>
            </a:graphicData>
          </a:graphic>
        </p:graphicFrame>
        <p:cxnSp>
          <p:nvCxnSpPr>
            <p:cNvPr id="2150" name="AutoShape 178"/>
            <p:cNvCxnSpPr>
              <a:cxnSpLocks noChangeShapeType="1"/>
            </p:cNvCxnSpPr>
            <p:nvPr/>
          </p:nvCxnSpPr>
          <p:spPr bwMode="auto">
            <a:xfrm>
              <a:off x="2472" y="3240"/>
              <a:ext cx="0" cy="0"/>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2151" name="AutoShape 179"/>
            <p:cNvCxnSpPr>
              <a:cxnSpLocks noChangeShapeType="1"/>
            </p:cNvCxnSpPr>
            <p:nvPr/>
          </p:nvCxnSpPr>
          <p:spPr bwMode="auto">
            <a:xfrm>
              <a:off x="2472" y="3240"/>
              <a:ext cx="0" cy="0"/>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2152" name="AutoShape 180"/>
            <p:cNvCxnSpPr>
              <a:cxnSpLocks noChangeShapeType="1"/>
              <a:stCxn id="2148" idx="9"/>
            </p:cNvCxnSpPr>
            <p:nvPr/>
          </p:nvCxnSpPr>
          <p:spPr bwMode="auto">
            <a:xfrm flipH="1" flipV="1">
              <a:off x="1618" y="3460"/>
              <a:ext cx="645" cy="256"/>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2153" name="AutoShape 181"/>
            <p:cNvCxnSpPr>
              <a:cxnSpLocks noChangeShapeType="1"/>
              <a:stCxn id="2146" idx="4"/>
            </p:cNvCxnSpPr>
            <p:nvPr/>
          </p:nvCxnSpPr>
          <p:spPr bwMode="auto">
            <a:xfrm flipV="1">
              <a:off x="675" y="3460"/>
              <a:ext cx="667" cy="257"/>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2154" name="AutoShape 182"/>
            <p:cNvCxnSpPr>
              <a:cxnSpLocks noChangeShapeType="1"/>
              <a:stCxn id="2147" idx="4"/>
            </p:cNvCxnSpPr>
            <p:nvPr/>
          </p:nvCxnSpPr>
          <p:spPr bwMode="auto">
            <a:xfrm>
              <a:off x="675" y="3308"/>
              <a:ext cx="667" cy="152"/>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2155" name="AutoShape 183"/>
            <p:cNvCxnSpPr>
              <a:cxnSpLocks noChangeShapeType="1"/>
              <a:stCxn id="2149" idx="7"/>
              <a:endCxn id="2148" idx="2"/>
            </p:cNvCxnSpPr>
            <p:nvPr/>
          </p:nvCxnSpPr>
          <p:spPr bwMode="auto">
            <a:xfrm>
              <a:off x="2308" y="3392"/>
              <a:ext cx="1" cy="227"/>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grpSp>
      <p:graphicFrame>
        <p:nvGraphicFramePr>
          <p:cNvPr id="2050" name="Object 185"/>
          <p:cNvGraphicFramePr>
            <a:graphicFrameLocks noChangeAspect="1"/>
          </p:cNvGraphicFramePr>
          <p:nvPr/>
        </p:nvGraphicFramePr>
        <p:xfrm>
          <a:off x="2728913" y="1955009"/>
          <a:ext cx="486966" cy="273844"/>
        </p:xfrm>
        <a:graphic>
          <a:graphicData uri="http://schemas.openxmlformats.org/presentationml/2006/ole">
            <mc:AlternateContent xmlns:mc="http://schemas.openxmlformats.org/markup-compatibility/2006">
              <mc:Choice xmlns:v="urn:schemas-microsoft-com:vml" Requires="v">
                <p:oleObj spid="_x0000_s3501" name="Visio" r:id="rId13" imgW="1766847" imgH="1165027" progId="Visio.Drawing.11">
                  <p:embed/>
                </p:oleObj>
              </mc:Choice>
              <mc:Fallback>
                <p:oleObj name="Visio" r:id="rId13" imgW="1766847" imgH="1165027" progId="Visio.Drawing.11">
                  <p:embed/>
                  <p:pic>
                    <p:nvPicPr>
                      <p:cNvPr id="0" name=""/>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728913" y="1955009"/>
                        <a:ext cx="486966" cy="2738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051" name="Object 186"/>
          <p:cNvGraphicFramePr>
            <a:graphicFrameLocks noChangeAspect="1"/>
          </p:cNvGraphicFramePr>
          <p:nvPr/>
        </p:nvGraphicFramePr>
        <p:xfrm>
          <a:off x="2715816" y="1198962"/>
          <a:ext cx="451247" cy="540544"/>
        </p:xfrm>
        <a:graphic>
          <a:graphicData uri="http://schemas.openxmlformats.org/presentationml/2006/ole">
            <mc:AlternateContent xmlns:mc="http://schemas.openxmlformats.org/markup-compatibility/2006">
              <mc:Choice xmlns:v="urn:schemas-microsoft-com:vml" Requires="v">
                <p:oleObj spid="_x0000_s3502" name="Visio" r:id="rId15" imgW="2191670" imgH="2431673" progId="Visio.Drawing.11">
                  <p:embed/>
                </p:oleObj>
              </mc:Choice>
              <mc:Fallback>
                <p:oleObj name="Visio" r:id="rId15" imgW="2191670" imgH="2431673" progId="Visio.Drawing.11">
                  <p:embed/>
                  <p:pic>
                    <p:nvPicPr>
                      <p:cNvPr id="0" name=""/>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715816" y="1198962"/>
                        <a:ext cx="451247" cy="5405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052" name="Object 187"/>
          <p:cNvGraphicFramePr>
            <a:graphicFrameLocks noChangeAspect="1"/>
          </p:cNvGraphicFramePr>
          <p:nvPr/>
        </p:nvGraphicFramePr>
        <p:xfrm>
          <a:off x="1054894" y="1793084"/>
          <a:ext cx="385763" cy="415528"/>
        </p:xfrm>
        <a:graphic>
          <a:graphicData uri="http://schemas.openxmlformats.org/presentationml/2006/ole">
            <mc:AlternateContent xmlns:mc="http://schemas.openxmlformats.org/markup-compatibility/2006">
              <mc:Choice xmlns:v="urn:schemas-microsoft-com:vml" Requires="v">
                <p:oleObj spid="_x0000_s3503" name="Visio" r:id="rId17" imgW="1381760" imgH="1381600" progId="Visio.Drawing.11">
                  <p:embed/>
                </p:oleObj>
              </mc:Choice>
              <mc:Fallback>
                <p:oleObj name="Visio" r:id="rId17" imgW="1381760" imgH="1381600" progId="Visio.Drawing.11">
                  <p:embed/>
                  <p:pic>
                    <p:nvPicPr>
                      <p:cNvPr id="0" name=""/>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054894" y="1793084"/>
                        <a:ext cx="385763" cy="415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053" name="Object 188"/>
          <p:cNvGraphicFramePr>
            <a:graphicFrameLocks noChangeAspect="1"/>
          </p:cNvGraphicFramePr>
          <p:nvPr/>
        </p:nvGraphicFramePr>
        <p:xfrm>
          <a:off x="1054894" y="1360887"/>
          <a:ext cx="136922" cy="284559"/>
        </p:xfrm>
        <a:graphic>
          <a:graphicData uri="http://schemas.openxmlformats.org/presentationml/2006/ole">
            <mc:AlternateContent xmlns:mc="http://schemas.openxmlformats.org/markup-compatibility/2006">
              <mc:Choice xmlns:v="urn:schemas-microsoft-com:vml" Requires="v">
                <p:oleObj spid="_x0000_s3504" name="Visio" r:id="rId19" imgW="757891" imgH="1477815" progId="Visio.Drawing.11">
                  <p:embed/>
                </p:oleObj>
              </mc:Choice>
              <mc:Fallback>
                <p:oleObj name="Visio" r:id="rId19" imgW="757891" imgH="1477815" progId="Visio.Drawing.11">
                  <p:embed/>
                  <p:pic>
                    <p:nvPicPr>
                      <p:cNvPr id="0" name=""/>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054894" y="1360887"/>
                        <a:ext cx="136922" cy="2845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2090" name="Group 189"/>
          <p:cNvGrpSpPr>
            <a:grpSpLocks/>
          </p:cNvGrpSpPr>
          <p:nvPr/>
        </p:nvGrpSpPr>
        <p:grpSpPr bwMode="auto">
          <a:xfrm>
            <a:off x="1872854" y="1201343"/>
            <a:ext cx="152400" cy="391716"/>
            <a:chOff x="1459" y="1674"/>
            <a:chExt cx="118" cy="567"/>
          </a:xfrm>
        </p:grpSpPr>
        <p:grpSp>
          <p:nvGrpSpPr>
            <p:cNvPr id="2133" name="Group 190"/>
            <p:cNvGrpSpPr>
              <a:grpSpLocks/>
            </p:cNvGrpSpPr>
            <p:nvPr/>
          </p:nvGrpSpPr>
          <p:grpSpPr bwMode="auto">
            <a:xfrm>
              <a:off x="1489" y="1674"/>
              <a:ext cx="88" cy="268"/>
              <a:chOff x="1489" y="1674"/>
              <a:chExt cx="88" cy="268"/>
            </a:xfrm>
          </p:grpSpPr>
          <p:sp>
            <p:nvSpPr>
              <p:cNvPr id="2142" name="Freeform 192"/>
              <p:cNvSpPr>
                <a:spLocks/>
              </p:cNvSpPr>
              <p:nvPr/>
            </p:nvSpPr>
            <p:spPr bwMode="auto">
              <a:xfrm>
                <a:off x="1489" y="1708"/>
                <a:ext cx="0" cy="234"/>
              </a:xfrm>
              <a:custGeom>
                <a:avLst/>
                <a:gdLst>
                  <a:gd name="T0" fmla="*/ 28 w 28"/>
                  <a:gd name="T1" fmla="*/ 11 h 11"/>
                  <a:gd name="T2" fmla="*/ 3 w 28"/>
                  <a:gd name="T3" fmla="*/ 8 h 11"/>
                  <a:gd name="T4" fmla="*/ 0 w 28"/>
                  <a:gd name="T5" fmla="*/ 4 h 11"/>
                  <a:gd name="T6" fmla="*/ 2 w 28"/>
                  <a:gd name="T7" fmla="*/ 0 h 11"/>
                  <a:gd name="T8" fmla="*/ 7 w 28"/>
                  <a:gd name="T9" fmla="*/ 0 h 11"/>
                  <a:gd name="T10" fmla="*/ 28 w 28"/>
                  <a:gd name="T11" fmla="*/ 11 h 11"/>
                  <a:gd name="T12" fmla="*/ 0 60000 65536"/>
                  <a:gd name="T13" fmla="*/ 0 60000 65536"/>
                  <a:gd name="T14" fmla="*/ 0 60000 65536"/>
                  <a:gd name="T15" fmla="*/ 0 60000 65536"/>
                  <a:gd name="T16" fmla="*/ 0 60000 65536"/>
                  <a:gd name="T17" fmla="*/ 0 60000 65536"/>
                  <a:gd name="T18" fmla="*/ 0 w 28"/>
                  <a:gd name="T19" fmla="*/ 0 h 11"/>
                  <a:gd name="T20" fmla="*/ 28 w 28"/>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28" h="11">
                    <a:moveTo>
                      <a:pt x="28" y="11"/>
                    </a:moveTo>
                    <a:lnTo>
                      <a:pt x="3" y="8"/>
                    </a:lnTo>
                    <a:lnTo>
                      <a:pt x="0" y="4"/>
                    </a:lnTo>
                    <a:lnTo>
                      <a:pt x="2" y="0"/>
                    </a:lnTo>
                    <a:lnTo>
                      <a:pt x="7" y="0"/>
                    </a:lnTo>
                    <a:lnTo>
                      <a:pt x="28"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43" name="Freeform 193"/>
              <p:cNvSpPr>
                <a:spLocks/>
              </p:cNvSpPr>
              <p:nvPr/>
            </p:nvSpPr>
            <p:spPr bwMode="auto">
              <a:xfrm>
                <a:off x="1517" y="1678"/>
                <a:ext cx="0" cy="234"/>
              </a:xfrm>
              <a:custGeom>
                <a:avLst/>
                <a:gdLst>
                  <a:gd name="T0" fmla="*/ 13 w 13"/>
                  <a:gd name="T1" fmla="*/ 19 h 19"/>
                  <a:gd name="T2" fmla="*/ 0 w 13"/>
                  <a:gd name="T3" fmla="*/ 6 h 19"/>
                  <a:gd name="T4" fmla="*/ 2 w 13"/>
                  <a:gd name="T5" fmla="*/ 3 h 19"/>
                  <a:gd name="T6" fmla="*/ 7 w 13"/>
                  <a:gd name="T7" fmla="*/ 0 h 19"/>
                  <a:gd name="T8" fmla="*/ 10 w 13"/>
                  <a:gd name="T9" fmla="*/ 4 h 19"/>
                  <a:gd name="T10" fmla="*/ 13 w 13"/>
                  <a:gd name="T11" fmla="*/ 19 h 19"/>
                  <a:gd name="T12" fmla="*/ 0 60000 65536"/>
                  <a:gd name="T13" fmla="*/ 0 60000 65536"/>
                  <a:gd name="T14" fmla="*/ 0 60000 65536"/>
                  <a:gd name="T15" fmla="*/ 0 60000 65536"/>
                  <a:gd name="T16" fmla="*/ 0 60000 65536"/>
                  <a:gd name="T17" fmla="*/ 0 60000 65536"/>
                  <a:gd name="T18" fmla="*/ 0 w 13"/>
                  <a:gd name="T19" fmla="*/ 0 h 19"/>
                  <a:gd name="T20" fmla="*/ 13 w 13"/>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13" h="19">
                    <a:moveTo>
                      <a:pt x="13" y="19"/>
                    </a:moveTo>
                    <a:lnTo>
                      <a:pt x="0" y="6"/>
                    </a:lnTo>
                    <a:lnTo>
                      <a:pt x="2" y="3"/>
                    </a:lnTo>
                    <a:lnTo>
                      <a:pt x="7" y="0"/>
                    </a:lnTo>
                    <a:lnTo>
                      <a:pt x="10" y="4"/>
                    </a:lnTo>
                    <a:lnTo>
                      <a:pt x="13" y="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44" name="Freeform 194"/>
              <p:cNvSpPr>
                <a:spLocks/>
              </p:cNvSpPr>
              <p:nvPr/>
            </p:nvSpPr>
            <p:spPr bwMode="auto">
              <a:xfrm>
                <a:off x="1557" y="1674"/>
                <a:ext cx="0" cy="234"/>
              </a:xfrm>
              <a:custGeom>
                <a:avLst/>
                <a:gdLst>
                  <a:gd name="T0" fmla="*/ 2 w 10"/>
                  <a:gd name="T1" fmla="*/ 22 h 22"/>
                  <a:gd name="T2" fmla="*/ 0 w 10"/>
                  <a:gd name="T3" fmla="*/ 5 h 22"/>
                  <a:gd name="T4" fmla="*/ 5 w 10"/>
                  <a:gd name="T5" fmla="*/ 0 h 22"/>
                  <a:gd name="T6" fmla="*/ 10 w 10"/>
                  <a:gd name="T7" fmla="*/ 2 h 22"/>
                  <a:gd name="T8" fmla="*/ 9 w 10"/>
                  <a:gd name="T9" fmla="*/ 7 h 22"/>
                  <a:gd name="T10" fmla="*/ 2 w 10"/>
                  <a:gd name="T11" fmla="*/ 22 h 22"/>
                  <a:gd name="T12" fmla="*/ 0 60000 65536"/>
                  <a:gd name="T13" fmla="*/ 0 60000 65536"/>
                  <a:gd name="T14" fmla="*/ 0 60000 65536"/>
                  <a:gd name="T15" fmla="*/ 0 60000 65536"/>
                  <a:gd name="T16" fmla="*/ 0 60000 65536"/>
                  <a:gd name="T17" fmla="*/ 0 60000 65536"/>
                  <a:gd name="T18" fmla="*/ 0 w 10"/>
                  <a:gd name="T19" fmla="*/ 0 h 22"/>
                  <a:gd name="T20" fmla="*/ 10 w 10"/>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10" h="22">
                    <a:moveTo>
                      <a:pt x="2" y="22"/>
                    </a:moveTo>
                    <a:lnTo>
                      <a:pt x="0" y="5"/>
                    </a:lnTo>
                    <a:lnTo>
                      <a:pt x="5" y="0"/>
                    </a:lnTo>
                    <a:lnTo>
                      <a:pt x="10" y="2"/>
                    </a:lnTo>
                    <a:lnTo>
                      <a:pt x="9" y="7"/>
                    </a:lnTo>
                    <a:lnTo>
                      <a:pt x="2"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45" name="Freeform 195"/>
              <p:cNvSpPr>
                <a:spLocks/>
              </p:cNvSpPr>
              <p:nvPr/>
            </p:nvSpPr>
            <p:spPr bwMode="auto">
              <a:xfrm>
                <a:off x="1577" y="1691"/>
                <a:ext cx="0" cy="234"/>
              </a:xfrm>
              <a:custGeom>
                <a:avLst/>
                <a:gdLst>
                  <a:gd name="T0" fmla="*/ 0 w 27"/>
                  <a:gd name="T1" fmla="*/ 13 h 13"/>
                  <a:gd name="T2" fmla="*/ 19 w 27"/>
                  <a:gd name="T3" fmla="*/ 0 h 13"/>
                  <a:gd name="T4" fmla="*/ 27 w 27"/>
                  <a:gd name="T5" fmla="*/ 3 h 13"/>
                  <a:gd name="T6" fmla="*/ 27 w 27"/>
                  <a:gd name="T7" fmla="*/ 7 h 13"/>
                  <a:gd name="T8" fmla="*/ 22 w 27"/>
                  <a:gd name="T9" fmla="*/ 10 h 13"/>
                  <a:gd name="T10" fmla="*/ 0 w 27"/>
                  <a:gd name="T11" fmla="*/ 13 h 13"/>
                  <a:gd name="T12" fmla="*/ 0 60000 65536"/>
                  <a:gd name="T13" fmla="*/ 0 60000 65536"/>
                  <a:gd name="T14" fmla="*/ 0 60000 65536"/>
                  <a:gd name="T15" fmla="*/ 0 60000 65536"/>
                  <a:gd name="T16" fmla="*/ 0 60000 65536"/>
                  <a:gd name="T17" fmla="*/ 0 60000 65536"/>
                  <a:gd name="T18" fmla="*/ 0 w 27"/>
                  <a:gd name="T19" fmla="*/ 0 h 13"/>
                  <a:gd name="T20" fmla="*/ 27 w 27"/>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27" h="13">
                    <a:moveTo>
                      <a:pt x="0" y="13"/>
                    </a:moveTo>
                    <a:lnTo>
                      <a:pt x="19" y="0"/>
                    </a:lnTo>
                    <a:lnTo>
                      <a:pt x="27" y="3"/>
                    </a:lnTo>
                    <a:lnTo>
                      <a:pt x="27" y="7"/>
                    </a:lnTo>
                    <a:lnTo>
                      <a:pt x="22" y="10"/>
                    </a:lnTo>
                    <a:lnTo>
                      <a:pt x="0"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grpSp>
        <p:grpSp>
          <p:nvGrpSpPr>
            <p:cNvPr id="2134" name="Group 196"/>
            <p:cNvGrpSpPr>
              <a:grpSpLocks/>
            </p:cNvGrpSpPr>
            <p:nvPr/>
          </p:nvGrpSpPr>
          <p:grpSpPr bwMode="auto">
            <a:xfrm>
              <a:off x="1459" y="1706"/>
              <a:ext cx="113" cy="535"/>
              <a:chOff x="1459" y="1706"/>
              <a:chExt cx="113" cy="535"/>
            </a:xfrm>
          </p:grpSpPr>
          <p:sp>
            <p:nvSpPr>
              <p:cNvPr id="2135" name="Freeform 197"/>
              <p:cNvSpPr>
                <a:spLocks/>
              </p:cNvSpPr>
              <p:nvPr/>
            </p:nvSpPr>
            <p:spPr bwMode="auto">
              <a:xfrm>
                <a:off x="1496" y="1792"/>
                <a:ext cx="0" cy="234"/>
              </a:xfrm>
              <a:custGeom>
                <a:avLst/>
                <a:gdLst>
                  <a:gd name="T0" fmla="*/ 70 w 106"/>
                  <a:gd name="T1" fmla="*/ 25 h 90"/>
                  <a:gd name="T2" fmla="*/ 56 w 106"/>
                  <a:gd name="T3" fmla="*/ 9 h 90"/>
                  <a:gd name="T4" fmla="*/ 44 w 106"/>
                  <a:gd name="T5" fmla="*/ 0 h 90"/>
                  <a:gd name="T6" fmla="*/ 28 w 106"/>
                  <a:gd name="T7" fmla="*/ 0 h 90"/>
                  <a:gd name="T8" fmla="*/ 10 w 106"/>
                  <a:gd name="T9" fmla="*/ 5 h 90"/>
                  <a:gd name="T10" fmla="*/ 3 w 106"/>
                  <a:gd name="T11" fmla="*/ 15 h 90"/>
                  <a:gd name="T12" fmla="*/ 0 w 106"/>
                  <a:gd name="T13" fmla="*/ 29 h 90"/>
                  <a:gd name="T14" fmla="*/ 3 w 106"/>
                  <a:gd name="T15" fmla="*/ 47 h 90"/>
                  <a:gd name="T16" fmla="*/ 14 w 106"/>
                  <a:gd name="T17" fmla="*/ 67 h 90"/>
                  <a:gd name="T18" fmla="*/ 31 w 106"/>
                  <a:gd name="T19" fmla="*/ 80 h 90"/>
                  <a:gd name="T20" fmla="*/ 45 w 106"/>
                  <a:gd name="T21" fmla="*/ 87 h 90"/>
                  <a:gd name="T22" fmla="*/ 61 w 106"/>
                  <a:gd name="T23" fmla="*/ 90 h 90"/>
                  <a:gd name="T24" fmla="*/ 71 w 106"/>
                  <a:gd name="T25" fmla="*/ 86 h 90"/>
                  <a:gd name="T26" fmla="*/ 79 w 106"/>
                  <a:gd name="T27" fmla="*/ 80 h 90"/>
                  <a:gd name="T28" fmla="*/ 83 w 106"/>
                  <a:gd name="T29" fmla="*/ 67 h 90"/>
                  <a:gd name="T30" fmla="*/ 81 w 106"/>
                  <a:gd name="T31" fmla="*/ 52 h 90"/>
                  <a:gd name="T32" fmla="*/ 78 w 106"/>
                  <a:gd name="T33" fmla="*/ 39 h 90"/>
                  <a:gd name="T34" fmla="*/ 103 w 106"/>
                  <a:gd name="T35" fmla="*/ 25 h 90"/>
                  <a:gd name="T36" fmla="*/ 106 w 106"/>
                  <a:gd name="T37" fmla="*/ 20 h 90"/>
                  <a:gd name="T38" fmla="*/ 103 w 106"/>
                  <a:gd name="T39" fmla="*/ 17 h 90"/>
                  <a:gd name="T40" fmla="*/ 74 w 106"/>
                  <a:gd name="T41" fmla="*/ 32 h 90"/>
                  <a:gd name="T42" fmla="*/ 70 w 106"/>
                  <a:gd name="T43" fmla="*/ 25 h 9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90"/>
                  <a:gd name="T68" fmla="*/ 106 w 106"/>
                  <a:gd name="T69" fmla="*/ 90 h 9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90">
                    <a:moveTo>
                      <a:pt x="70" y="25"/>
                    </a:moveTo>
                    <a:lnTo>
                      <a:pt x="56" y="9"/>
                    </a:lnTo>
                    <a:lnTo>
                      <a:pt x="44" y="0"/>
                    </a:lnTo>
                    <a:lnTo>
                      <a:pt x="28" y="0"/>
                    </a:lnTo>
                    <a:lnTo>
                      <a:pt x="10" y="5"/>
                    </a:lnTo>
                    <a:lnTo>
                      <a:pt x="3" y="15"/>
                    </a:lnTo>
                    <a:lnTo>
                      <a:pt x="0" y="29"/>
                    </a:lnTo>
                    <a:lnTo>
                      <a:pt x="3" y="47"/>
                    </a:lnTo>
                    <a:lnTo>
                      <a:pt x="14" y="67"/>
                    </a:lnTo>
                    <a:lnTo>
                      <a:pt x="31" y="80"/>
                    </a:lnTo>
                    <a:lnTo>
                      <a:pt x="45" y="87"/>
                    </a:lnTo>
                    <a:lnTo>
                      <a:pt x="61" y="90"/>
                    </a:lnTo>
                    <a:lnTo>
                      <a:pt x="71" y="86"/>
                    </a:lnTo>
                    <a:lnTo>
                      <a:pt x="79" y="80"/>
                    </a:lnTo>
                    <a:lnTo>
                      <a:pt x="83" y="67"/>
                    </a:lnTo>
                    <a:lnTo>
                      <a:pt x="81" y="52"/>
                    </a:lnTo>
                    <a:lnTo>
                      <a:pt x="78" y="39"/>
                    </a:lnTo>
                    <a:lnTo>
                      <a:pt x="103" y="25"/>
                    </a:lnTo>
                    <a:lnTo>
                      <a:pt x="106" y="20"/>
                    </a:lnTo>
                    <a:lnTo>
                      <a:pt x="103" y="17"/>
                    </a:lnTo>
                    <a:lnTo>
                      <a:pt x="74" y="32"/>
                    </a:lnTo>
                    <a:lnTo>
                      <a:pt x="70"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36" name="Freeform 198"/>
              <p:cNvSpPr>
                <a:spLocks/>
              </p:cNvSpPr>
              <p:nvPr/>
            </p:nvSpPr>
            <p:spPr bwMode="auto">
              <a:xfrm>
                <a:off x="1572" y="1706"/>
                <a:ext cx="0" cy="234"/>
              </a:xfrm>
              <a:custGeom>
                <a:avLst/>
                <a:gdLst>
                  <a:gd name="T0" fmla="*/ 25 w 93"/>
                  <a:gd name="T1" fmla="*/ 170 h 202"/>
                  <a:gd name="T2" fmla="*/ 9 w 93"/>
                  <a:gd name="T3" fmla="*/ 182 h 202"/>
                  <a:gd name="T4" fmla="*/ 4 w 93"/>
                  <a:gd name="T5" fmla="*/ 185 h 202"/>
                  <a:gd name="T6" fmla="*/ 0 w 93"/>
                  <a:gd name="T7" fmla="*/ 193 h 202"/>
                  <a:gd name="T8" fmla="*/ 5 w 93"/>
                  <a:gd name="T9" fmla="*/ 201 h 202"/>
                  <a:gd name="T10" fmla="*/ 10 w 93"/>
                  <a:gd name="T11" fmla="*/ 202 h 202"/>
                  <a:gd name="T12" fmla="*/ 25 w 93"/>
                  <a:gd name="T13" fmla="*/ 197 h 202"/>
                  <a:gd name="T14" fmla="*/ 49 w 93"/>
                  <a:gd name="T15" fmla="*/ 182 h 202"/>
                  <a:gd name="T16" fmla="*/ 70 w 93"/>
                  <a:gd name="T17" fmla="*/ 162 h 202"/>
                  <a:gd name="T18" fmla="*/ 92 w 93"/>
                  <a:gd name="T19" fmla="*/ 141 h 202"/>
                  <a:gd name="T20" fmla="*/ 93 w 93"/>
                  <a:gd name="T21" fmla="*/ 132 h 202"/>
                  <a:gd name="T22" fmla="*/ 93 w 93"/>
                  <a:gd name="T23" fmla="*/ 107 h 202"/>
                  <a:gd name="T24" fmla="*/ 87 w 93"/>
                  <a:gd name="T25" fmla="*/ 68 h 202"/>
                  <a:gd name="T26" fmla="*/ 90 w 93"/>
                  <a:gd name="T27" fmla="*/ 46 h 202"/>
                  <a:gd name="T28" fmla="*/ 93 w 93"/>
                  <a:gd name="T29" fmla="*/ 37 h 202"/>
                  <a:gd name="T30" fmla="*/ 89 w 93"/>
                  <a:gd name="T31" fmla="*/ 33 h 202"/>
                  <a:gd name="T32" fmla="*/ 80 w 93"/>
                  <a:gd name="T33" fmla="*/ 28 h 202"/>
                  <a:gd name="T34" fmla="*/ 73 w 93"/>
                  <a:gd name="T35" fmla="*/ 26 h 202"/>
                  <a:gd name="T36" fmla="*/ 78 w 93"/>
                  <a:gd name="T37" fmla="*/ 3 h 202"/>
                  <a:gd name="T38" fmla="*/ 75 w 93"/>
                  <a:gd name="T39" fmla="*/ 0 h 202"/>
                  <a:gd name="T40" fmla="*/ 70 w 93"/>
                  <a:gd name="T41" fmla="*/ 1 h 202"/>
                  <a:gd name="T42" fmla="*/ 68 w 93"/>
                  <a:gd name="T43" fmla="*/ 27 h 202"/>
                  <a:gd name="T44" fmla="*/ 64 w 93"/>
                  <a:gd name="T45" fmla="*/ 35 h 202"/>
                  <a:gd name="T46" fmla="*/ 63 w 93"/>
                  <a:gd name="T47" fmla="*/ 38 h 202"/>
                  <a:gd name="T48" fmla="*/ 53 w 93"/>
                  <a:gd name="T49" fmla="*/ 35 h 202"/>
                  <a:gd name="T50" fmla="*/ 45 w 93"/>
                  <a:gd name="T51" fmla="*/ 35 h 202"/>
                  <a:gd name="T52" fmla="*/ 45 w 93"/>
                  <a:gd name="T53" fmla="*/ 40 h 202"/>
                  <a:gd name="T54" fmla="*/ 50 w 93"/>
                  <a:gd name="T55" fmla="*/ 43 h 202"/>
                  <a:gd name="T56" fmla="*/ 60 w 93"/>
                  <a:gd name="T57" fmla="*/ 43 h 202"/>
                  <a:gd name="T58" fmla="*/ 65 w 93"/>
                  <a:gd name="T59" fmla="*/ 47 h 202"/>
                  <a:gd name="T60" fmla="*/ 70 w 93"/>
                  <a:gd name="T61" fmla="*/ 55 h 202"/>
                  <a:gd name="T62" fmla="*/ 77 w 93"/>
                  <a:gd name="T63" fmla="*/ 67 h 202"/>
                  <a:gd name="T64" fmla="*/ 80 w 93"/>
                  <a:gd name="T65" fmla="*/ 92 h 202"/>
                  <a:gd name="T66" fmla="*/ 80 w 93"/>
                  <a:gd name="T67" fmla="*/ 115 h 202"/>
                  <a:gd name="T68" fmla="*/ 78 w 93"/>
                  <a:gd name="T69" fmla="*/ 133 h 202"/>
                  <a:gd name="T70" fmla="*/ 72 w 93"/>
                  <a:gd name="T71" fmla="*/ 141 h 202"/>
                  <a:gd name="T72" fmla="*/ 54 w 93"/>
                  <a:gd name="T73" fmla="*/ 152 h 202"/>
                  <a:gd name="T74" fmla="*/ 34 w 93"/>
                  <a:gd name="T75" fmla="*/ 162 h 202"/>
                  <a:gd name="T76" fmla="*/ 25 w 93"/>
                  <a:gd name="T77" fmla="*/ 170 h 20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3"/>
                  <a:gd name="T118" fmla="*/ 0 h 202"/>
                  <a:gd name="T119" fmla="*/ 93 w 93"/>
                  <a:gd name="T120" fmla="*/ 202 h 20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3" h="202">
                    <a:moveTo>
                      <a:pt x="25" y="170"/>
                    </a:moveTo>
                    <a:lnTo>
                      <a:pt x="9" y="182"/>
                    </a:lnTo>
                    <a:lnTo>
                      <a:pt x="4" y="185"/>
                    </a:lnTo>
                    <a:lnTo>
                      <a:pt x="0" y="193"/>
                    </a:lnTo>
                    <a:lnTo>
                      <a:pt x="5" y="201"/>
                    </a:lnTo>
                    <a:lnTo>
                      <a:pt x="10" y="202"/>
                    </a:lnTo>
                    <a:lnTo>
                      <a:pt x="25" y="197"/>
                    </a:lnTo>
                    <a:lnTo>
                      <a:pt x="49" y="182"/>
                    </a:lnTo>
                    <a:lnTo>
                      <a:pt x="70" y="162"/>
                    </a:lnTo>
                    <a:lnTo>
                      <a:pt x="92" y="141"/>
                    </a:lnTo>
                    <a:lnTo>
                      <a:pt x="93" y="132"/>
                    </a:lnTo>
                    <a:lnTo>
                      <a:pt x="93" y="107"/>
                    </a:lnTo>
                    <a:lnTo>
                      <a:pt x="87" y="68"/>
                    </a:lnTo>
                    <a:lnTo>
                      <a:pt x="90" y="46"/>
                    </a:lnTo>
                    <a:lnTo>
                      <a:pt x="93" y="37"/>
                    </a:lnTo>
                    <a:lnTo>
                      <a:pt x="89" y="33"/>
                    </a:lnTo>
                    <a:lnTo>
                      <a:pt x="80" y="28"/>
                    </a:lnTo>
                    <a:lnTo>
                      <a:pt x="73" y="26"/>
                    </a:lnTo>
                    <a:lnTo>
                      <a:pt x="78" y="3"/>
                    </a:lnTo>
                    <a:lnTo>
                      <a:pt x="75" y="0"/>
                    </a:lnTo>
                    <a:lnTo>
                      <a:pt x="70" y="1"/>
                    </a:lnTo>
                    <a:lnTo>
                      <a:pt x="68" y="27"/>
                    </a:lnTo>
                    <a:lnTo>
                      <a:pt x="64" y="35"/>
                    </a:lnTo>
                    <a:lnTo>
                      <a:pt x="63" y="38"/>
                    </a:lnTo>
                    <a:lnTo>
                      <a:pt x="53" y="35"/>
                    </a:lnTo>
                    <a:lnTo>
                      <a:pt x="45" y="35"/>
                    </a:lnTo>
                    <a:lnTo>
                      <a:pt x="45" y="40"/>
                    </a:lnTo>
                    <a:lnTo>
                      <a:pt x="50" y="43"/>
                    </a:lnTo>
                    <a:lnTo>
                      <a:pt x="60" y="43"/>
                    </a:lnTo>
                    <a:lnTo>
                      <a:pt x="65" y="47"/>
                    </a:lnTo>
                    <a:lnTo>
                      <a:pt x="70" y="55"/>
                    </a:lnTo>
                    <a:lnTo>
                      <a:pt x="77" y="67"/>
                    </a:lnTo>
                    <a:lnTo>
                      <a:pt x="80" y="92"/>
                    </a:lnTo>
                    <a:lnTo>
                      <a:pt x="80" y="115"/>
                    </a:lnTo>
                    <a:lnTo>
                      <a:pt x="78" y="133"/>
                    </a:lnTo>
                    <a:lnTo>
                      <a:pt x="72" y="141"/>
                    </a:lnTo>
                    <a:lnTo>
                      <a:pt x="54" y="152"/>
                    </a:lnTo>
                    <a:lnTo>
                      <a:pt x="34" y="162"/>
                    </a:lnTo>
                    <a:lnTo>
                      <a:pt x="25" y="17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37" name="Freeform 199"/>
              <p:cNvSpPr>
                <a:spLocks/>
              </p:cNvSpPr>
              <p:nvPr/>
            </p:nvSpPr>
            <p:spPr bwMode="auto">
              <a:xfrm>
                <a:off x="1459" y="1892"/>
                <a:ext cx="0" cy="234"/>
              </a:xfrm>
              <a:custGeom>
                <a:avLst/>
                <a:gdLst>
                  <a:gd name="T0" fmla="*/ 85 w 85"/>
                  <a:gd name="T1" fmla="*/ 4 h 121"/>
                  <a:gd name="T2" fmla="*/ 76 w 85"/>
                  <a:gd name="T3" fmla="*/ 0 h 121"/>
                  <a:gd name="T4" fmla="*/ 56 w 85"/>
                  <a:gd name="T5" fmla="*/ 1 h 121"/>
                  <a:gd name="T6" fmla="*/ 38 w 85"/>
                  <a:gd name="T7" fmla="*/ 12 h 121"/>
                  <a:gd name="T8" fmla="*/ 15 w 85"/>
                  <a:gd name="T9" fmla="*/ 36 h 121"/>
                  <a:gd name="T10" fmla="*/ 1 w 85"/>
                  <a:gd name="T11" fmla="*/ 55 h 121"/>
                  <a:gd name="T12" fmla="*/ 0 w 85"/>
                  <a:gd name="T13" fmla="*/ 61 h 121"/>
                  <a:gd name="T14" fmla="*/ 7 w 85"/>
                  <a:gd name="T15" fmla="*/ 74 h 121"/>
                  <a:gd name="T16" fmla="*/ 21 w 85"/>
                  <a:gd name="T17" fmla="*/ 80 h 121"/>
                  <a:gd name="T18" fmla="*/ 38 w 85"/>
                  <a:gd name="T19" fmla="*/ 86 h 121"/>
                  <a:gd name="T20" fmla="*/ 52 w 85"/>
                  <a:gd name="T21" fmla="*/ 90 h 121"/>
                  <a:gd name="T22" fmla="*/ 60 w 85"/>
                  <a:gd name="T23" fmla="*/ 95 h 121"/>
                  <a:gd name="T24" fmla="*/ 56 w 85"/>
                  <a:gd name="T25" fmla="*/ 102 h 121"/>
                  <a:gd name="T26" fmla="*/ 46 w 85"/>
                  <a:gd name="T27" fmla="*/ 111 h 121"/>
                  <a:gd name="T28" fmla="*/ 33 w 85"/>
                  <a:gd name="T29" fmla="*/ 112 h 121"/>
                  <a:gd name="T30" fmla="*/ 23 w 85"/>
                  <a:gd name="T31" fmla="*/ 110 h 121"/>
                  <a:gd name="T32" fmla="*/ 18 w 85"/>
                  <a:gd name="T33" fmla="*/ 112 h 121"/>
                  <a:gd name="T34" fmla="*/ 18 w 85"/>
                  <a:gd name="T35" fmla="*/ 117 h 121"/>
                  <a:gd name="T36" fmla="*/ 30 w 85"/>
                  <a:gd name="T37" fmla="*/ 121 h 121"/>
                  <a:gd name="T38" fmla="*/ 46 w 85"/>
                  <a:gd name="T39" fmla="*/ 121 h 121"/>
                  <a:gd name="T40" fmla="*/ 60 w 85"/>
                  <a:gd name="T41" fmla="*/ 117 h 121"/>
                  <a:gd name="T42" fmla="*/ 68 w 85"/>
                  <a:gd name="T43" fmla="*/ 112 h 121"/>
                  <a:gd name="T44" fmla="*/ 72 w 85"/>
                  <a:gd name="T45" fmla="*/ 105 h 121"/>
                  <a:gd name="T46" fmla="*/ 76 w 85"/>
                  <a:gd name="T47" fmla="*/ 96 h 121"/>
                  <a:gd name="T48" fmla="*/ 70 w 85"/>
                  <a:gd name="T49" fmla="*/ 89 h 121"/>
                  <a:gd name="T50" fmla="*/ 52 w 85"/>
                  <a:gd name="T51" fmla="*/ 84 h 121"/>
                  <a:gd name="T52" fmla="*/ 36 w 85"/>
                  <a:gd name="T53" fmla="*/ 79 h 121"/>
                  <a:gd name="T54" fmla="*/ 18 w 85"/>
                  <a:gd name="T55" fmla="*/ 71 h 121"/>
                  <a:gd name="T56" fmla="*/ 16 w 85"/>
                  <a:gd name="T57" fmla="*/ 64 h 121"/>
                  <a:gd name="T58" fmla="*/ 18 w 85"/>
                  <a:gd name="T59" fmla="*/ 51 h 121"/>
                  <a:gd name="T60" fmla="*/ 30 w 85"/>
                  <a:gd name="T61" fmla="*/ 36 h 121"/>
                  <a:gd name="T62" fmla="*/ 43 w 85"/>
                  <a:gd name="T63" fmla="*/ 27 h 121"/>
                  <a:gd name="T64" fmla="*/ 67 w 85"/>
                  <a:gd name="T65" fmla="*/ 20 h 121"/>
                  <a:gd name="T66" fmla="*/ 85 w 85"/>
                  <a:gd name="T67" fmla="*/ 17 h 121"/>
                  <a:gd name="T68" fmla="*/ 85 w 85"/>
                  <a:gd name="T69" fmla="*/ 9 h 121"/>
                  <a:gd name="T70" fmla="*/ 85 w 85"/>
                  <a:gd name="T71" fmla="*/ 4 h 12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5"/>
                  <a:gd name="T109" fmla="*/ 0 h 121"/>
                  <a:gd name="T110" fmla="*/ 85 w 85"/>
                  <a:gd name="T111" fmla="*/ 121 h 12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5" h="121">
                    <a:moveTo>
                      <a:pt x="85" y="4"/>
                    </a:moveTo>
                    <a:lnTo>
                      <a:pt x="76" y="0"/>
                    </a:lnTo>
                    <a:lnTo>
                      <a:pt x="56" y="1"/>
                    </a:lnTo>
                    <a:lnTo>
                      <a:pt x="38" y="12"/>
                    </a:lnTo>
                    <a:lnTo>
                      <a:pt x="15" y="36"/>
                    </a:lnTo>
                    <a:lnTo>
                      <a:pt x="1" y="55"/>
                    </a:lnTo>
                    <a:lnTo>
                      <a:pt x="0" y="61"/>
                    </a:lnTo>
                    <a:lnTo>
                      <a:pt x="7" y="74"/>
                    </a:lnTo>
                    <a:lnTo>
                      <a:pt x="21" y="80"/>
                    </a:lnTo>
                    <a:lnTo>
                      <a:pt x="38" y="86"/>
                    </a:lnTo>
                    <a:lnTo>
                      <a:pt x="52" y="90"/>
                    </a:lnTo>
                    <a:lnTo>
                      <a:pt x="60" y="95"/>
                    </a:lnTo>
                    <a:lnTo>
                      <a:pt x="56" y="102"/>
                    </a:lnTo>
                    <a:lnTo>
                      <a:pt x="46" y="111"/>
                    </a:lnTo>
                    <a:lnTo>
                      <a:pt x="33" y="112"/>
                    </a:lnTo>
                    <a:lnTo>
                      <a:pt x="23" y="110"/>
                    </a:lnTo>
                    <a:lnTo>
                      <a:pt x="18" y="112"/>
                    </a:lnTo>
                    <a:lnTo>
                      <a:pt x="18" y="117"/>
                    </a:lnTo>
                    <a:lnTo>
                      <a:pt x="30" y="121"/>
                    </a:lnTo>
                    <a:lnTo>
                      <a:pt x="46" y="121"/>
                    </a:lnTo>
                    <a:lnTo>
                      <a:pt x="60" y="117"/>
                    </a:lnTo>
                    <a:lnTo>
                      <a:pt x="68" y="112"/>
                    </a:lnTo>
                    <a:lnTo>
                      <a:pt x="72" y="105"/>
                    </a:lnTo>
                    <a:lnTo>
                      <a:pt x="76" y="96"/>
                    </a:lnTo>
                    <a:lnTo>
                      <a:pt x="70" y="89"/>
                    </a:lnTo>
                    <a:lnTo>
                      <a:pt x="52" y="84"/>
                    </a:lnTo>
                    <a:lnTo>
                      <a:pt x="36" y="79"/>
                    </a:lnTo>
                    <a:lnTo>
                      <a:pt x="18" y="71"/>
                    </a:lnTo>
                    <a:lnTo>
                      <a:pt x="16" y="64"/>
                    </a:lnTo>
                    <a:lnTo>
                      <a:pt x="18" y="51"/>
                    </a:lnTo>
                    <a:lnTo>
                      <a:pt x="30" y="36"/>
                    </a:lnTo>
                    <a:lnTo>
                      <a:pt x="43" y="27"/>
                    </a:lnTo>
                    <a:lnTo>
                      <a:pt x="67" y="20"/>
                    </a:lnTo>
                    <a:lnTo>
                      <a:pt x="85" y="17"/>
                    </a:lnTo>
                    <a:lnTo>
                      <a:pt x="85" y="9"/>
                    </a:lnTo>
                    <a:lnTo>
                      <a:pt x="85"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38" name="Freeform 200"/>
              <p:cNvSpPr>
                <a:spLocks/>
              </p:cNvSpPr>
              <p:nvPr/>
            </p:nvSpPr>
            <p:spPr bwMode="auto">
              <a:xfrm>
                <a:off x="1527" y="1886"/>
                <a:ext cx="0" cy="234"/>
              </a:xfrm>
              <a:custGeom>
                <a:avLst/>
                <a:gdLst>
                  <a:gd name="T0" fmla="*/ 69 w 79"/>
                  <a:gd name="T1" fmla="*/ 47 h 149"/>
                  <a:gd name="T2" fmla="*/ 60 w 79"/>
                  <a:gd name="T3" fmla="*/ 18 h 149"/>
                  <a:gd name="T4" fmla="*/ 52 w 79"/>
                  <a:gd name="T5" fmla="*/ 5 h 149"/>
                  <a:gd name="T6" fmla="*/ 32 w 79"/>
                  <a:gd name="T7" fmla="*/ 0 h 149"/>
                  <a:gd name="T8" fmla="*/ 13 w 79"/>
                  <a:gd name="T9" fmla="*/ 2 h 149"/>
                  <a:gd name="T10" fmla="*/ 4 w 79"/>
                  <a:gd name="T11" fmla="*/ 16 h 149"/>
                  <a:gd name="T12" fmla="*/ 7 w 79"/>
                  <a:gd name="T13" fmla="*/ 35 h 149"/>
                  <a:gd name="T14" fmla="*/ 10 w 79"/>
                  <a:gd name="T15" fmla="*/ 63 h 149"/>
                  <a:gd name="T16" fmla="*/ 10 w 79"/>
                  <a:gd name="T17" fmla="*/ 90 h 149"/>
                  <a:gd name="T18" fmla="*/ 4 w 79"/>
                  <a:gd name="T19" fmla="*/ 112 h 149"/>
                  <a:gd name="T20" fmla="*/ 0 w 79"/>
                  <a:gd name="T21" fmla="*/ 126 h 149"/>
                  <a:gd name="T22" fmla="*/ 3 w 79"/>
                  <a:gd name="T23" fmla="*/ 136 h 149"/>
                  <a:gd name="T24" fmla="*/ 13 w 79"/>
                  <a:gd name="T25" fmla="*/ 142 h 149"/>
                  <a:gd name="T26" fmla="*/ 23 w 79"/>
                  <a:gd name="T27" fmla="*/ 147 h 149"/>
                  <a:gd name="T28" fmla="*/ 35 w 79"/>
                  <a:gd name="T29" fmla="*/ 149 h 149"/>
                  <a:gd name="T30" fmla="*/ 50 w 79"/>
                  <a:gd name="T31" fmla="*/ 149 h 149"/>
                  <a:gd name="T32" fmla="*/ 67 w 79"/>
                  <a:gd name="T33" fmla="*/ 138 h 149"/>
                  <a:gd name="T34" fmla="*/ 79 w 79"/>
                  <a:gd name="T35" fmla="*/ 115 h 149"/>
                  <a:gd name="T36" fmla="*/ 78 w 79"/>
                  <a:gd name="T37" fmla="*/ 93 h 149"/>
                  <a:gd name="T38" fmla="*/ 70 w 79"/>
                  <a:gd name="T39" fmla="*/ 68 h 149"/>
                  <a:gd name="T40" fmla="*/ 69 w 79"/>
                  <a:gd name="T41" fmla="*/ 47 h 14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9"/>
                  <a:gd name="T64" fmla="*/ 0 h 149"/>
                  <a:gd name="T65" fmla="*/ 79 w 79"/>
                  <a:gd name="T66" fmla="*/ 149 h 14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9" h="149">
                    <a:moveTo>
                      <a:pt x="69" y="47"/>
                    </a:moveTo>
                    <a:lnTo>
                      <a:pt x="60" y="18"/>
                    </a:lnTo>
                    <a:lnTo>
                      <a:pt x="52" y="5"/>
                    </a:lnTo>
                    <a:lnTo>
                      <a:pt x="32" y="0"/>
                    </a:lnTo>
                    <a:lnTo>
                      <a:pt x="13" y="2"/>
                    </a:lnTo>
                    <a:lnTo>
                      <a:pt x="4" y="16"/>
                    </a:lnTo>
                    <a:lnTo>
                      <a:pt x="7" y="35"/>
                    </a:lnTo>
                    <a:lnTo>
                      <a:pt x="10" y="63"/>
                    </a:lnTo>
                    <a:lnTo>
                      <a:pt x="10" y="90"/>
                    </a:lnTo>
                    <a:lnTo>
                      <a:pt x="4" y="112"/>
                    </a:lnTo>
                    <a:lnTo>
                      <a:pt x="0" y="126"/>
                    </a:lnTo>
                    <a:lnTo>
                      <a:pt x="3" y="136"/>
                    </a:lnTo>
                    <a:lnTo>
                      <a:pt x="13" y="142"/>
                    </a:lnTo>
                    <a:lnTo>
                      <a:pt x="23" y="147"/>
                    </a:lnTo>
                    <a:lnTo>
                      <a:pt x="35" y="149"/>
                    </a:lnTo>
                    <a:lnTo>
                      <a:pt x="50" y="149"/>
                    </a:lnTo>
                    <a:lnTo>
                      <a:pt x="67" y="138"/>
                    </a:lnTo>
                    <a:lnTo>
                      <a:pt x="79" y="115"/>
                    </a:lnTo>
                    <a:lnTo>
                      <a:pt x="78" y="93"/>
                    </a:lnTo>
                    <a:lnTo>
                      <a:pt x="70" y="68"/>
                    </a:lnTo>
                    <a:lnTo>
                      <a:pt x="69" y="4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39" name="Freeform 201"/>
              <p:cNvSpPr>
                <a:spLocks/>
              </p:cNvSpPr>
              <p:nvPr/>
            </p:nvSpPr>
            <p:spPr bwMode="auto">
              <a:xfrm>
                <a:off x="1505" y="2007"/>
                <a:ext cx="0" cy="234"/>
              </a:xfrm>
              <a:custGeom>
                <a:avLst/>
                <a:gdLst>
                  <a:gd name="T0" fmla="*/ 56 w 60"/>
                  <a:gd name="T1" fmla="*/ 3 h 216"/>
                  <a:gd name="T2" fmla="*/ 41 w 60"/>
                  <a:gd name="T3" fmla="*/ 0 h 216"/>
                  <a:gd name="T4" fmla="*/ 32 w 60"/>
                  <a:gd name="T5" fmla="*/ 3 h 216"/>
                  <a:gd name="T6" fmla="*/ 29 w 60"/>
                  <a:gd name="T7" fmla="*/ 15 h 216"/>
                  <a:gd name="T8" fmla="*/ 32 w 60"/>
                  <a:gd name="T9" fmla="*/ 76 h 216"/>
                  <a:gd name="T10" fmla="*/ 32 w 60"/>
                  <a:gd name="T11" fmla="*/ 91 h 216"/>
                  <a:gd name="T12" fmla="*/ 26 w 60"/>
                  <a:gd name="T13" fmla="*/ 118 h 216"/>
                  <a:gd name="T14" fmla="*/ 25 w 60"/>
                  <a:gd name="T15" fmla="*/ 150 h 216"/>
                  <a:gd name="T16" fmla="*/ 29 w 60"/>
                  <a:gd name="T17" fmla="*/ 165 h 216"/>
                  <a:gd name="T18" fmla="*/ 25 w 60"/>
                  <a:gd name="T19" fmla="*/ 175 h 216"/>
                  <a:gd name="T20" fmla="*/ 6 w 60"/>
                  <a:gd name="T21" fmla="*/ 187 h 216"/>
                  <a:gd name="T22" fmla="*/ 0 w 60"/>
                  <a:gd name="T23" fmla="*/ 205 h 216"/>
                  <a:gd name="T24" fmla="*/ 0 w 60"/>
                  <a:gd name="T25" fmla="*/ 211 h 216"/>
                  <a:gd name="T26" fmla="*/ 15 w 60"/>
                  <a:gd name="T27" fmla="*/ 216 h 216"/>
                  <a:gd name="T28" fmla="*/ 19 w 60"/>
                  <a:gd name="T29" fmla="*/ 213 h 216"/>
                  <a:gd name="T30" fmla="*/ 20 w 60"/>
                  <a:gd name="T31" fmla="*/ 203 h 216"/>
                  <a:gd name="T32" fmla="*/ 25 w 60"/>
                  <a:gd name="T33" fmla="*/ 188 h 216"/>
                  <a:gd name="T34" fmla="*/ 31 w 60"/>
                  <a:gd name="T35" fmla="*/ 182 h 216"/>
                  <a:gd name="T36" fmla="*/ 39 w 60"/>
                  <a:gd name="T37" fmla="*/ 177 h 216"/>
                  <a:gd name="T38" fmla="*/ 45 w 60"/>
                  <a:gd name="T39" fmla="*/ 172 h 216"/>
                  <a:gd name="T40" fmla="*/ 47 w 60"/>
                  <a:gd name="T41" fmla="*/ 167 h 216"/>
                  <a:gd name="T42" fmla="*/ 42 w 60"/>
                  <a:gd name="T43" fmla="*/ 162 h 216"/>
                  <a:gd name="T44" fmla="*/ 39 w 60"/>
                  <a:gd name="T45" fmla="*/ 158 h 216"/>
                  <a:gd name="T46" fmla="*/ 35 w 60"/>
                  <a:gd name="T47" fmla="*/ 146 h 216"/>
                  <a:gd name="T48" fmla="*/ 39 w 60"/>
                  <a:gd name="T49" fmla="*/ 117 h 216"/>
                  <a:gd name="T50" fmla="*/ 47 w 60"/>
                  <a:gd name="T51" fmla="*/ 83 h 216"/>
                  <a:gd name="T52" fmla="*/ 56 w 60"/>
                  <a:gd name="T53" fmla="*/ 58 h 216"/>
                  <a:gd name="T54" fmla="*/ 60 w 60"/>
                  <a:gd name="T55" fmla="*/ 26 h 216"/>
                  <a:gd name="T56" fmla="*/ 56 w 60"/>
                  <a:gd name="T57" fmla="*/ 3 h 21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0"/>
                  <a:gd name="T88" fmla="*/ 0 h 216"/>
                  <a:gd name="T89" fmla="*/ 60 w 60"/>
                  <a:gd name="T90" fmla="*/ 216 h 21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0" h="216">
                    <a:moveTo>
                      <a:pt x="56" y="3"/>
                    </a:moveTo>
                    <a:lnTo>
                      <a:pt x="41" y="0"/>
                    </a:lnTo>
                    <a:lnTo>
                      <a:pt x="32" y="3"/>
                    </a:lnTo>
                    <a:lnTo>
                      <a:pt x="29" y="15"/>
                    </a:lnTo>
                    <a:lnTo>
                      <a:pt x="32" y="76"/>
                    </a:lnTo>
                    <a:lnTo>
                      <a:pt x="32" y="91"/>
                    </a:lnTo>
                    <a:lnTo>
                      <a:pt x="26" y="118"/>
                    </a:lnTo>
                    <a:lnTo>
                      <a:pt x="25" y="150"/>
                    </a:lnTo>
                    <a:lnTo>
                      <a:pt x="29" y="165"/>
                    </a:lnTo>
                    <a:lnTo>
                      <a:pt x="25" y="175"/>
                    </a:lnTo>
                    <a:lnTo>
                      <a:pt x="6" y="187"/>
                    </a:lnTo>
                    <a:lnTo>
                      <a:pt x="0" y="205"/>
                    </a:lnTo>
                    <a:lnTo>
                      <a:pt x="0" y="211"/>
                    </a:lnTo>
                    <a:lnTo>
                      <a:pt x="15" y="216"/>
                    </a:lnTo>
                    <a:lnTo>
                      <a:pt x="19" y="213"/>
                    </a:lnTo>
                    <a:lnTo>
                      <a:pt x="20" y="203"/>
                    </a:lnTo>
                    <a:lnTo>
                      <a:pt x="25" y="188"/>
                    </a:lnTo>
                    <a:lnTo>
                      <a:pt x="31" y="182"/>
                    </a:lnTo>
                    <a:lnTo>
                      <a:pt x="39" y="177"/>
                    </a:lnTo>
                    <a:lnTo>
                      <a:pt x="45" y="172"/>
                    </a:lnTo>
                    <a:lnTo>
                      <a:pt x="47" y="167"/>
                    </a:lnTo>
                    <a:lnTo>
                      <a:pt x="42" y="162"/>
                    </a:lnTo>
                    <a:lnTo>
                      <a:pt x="39" y="158"/>
                    </a:lnTo>
                    <a:lnTo>
                      <a:pt x="35" y="146"/>
                    </a:lnTo>
                    <a:lnTo>
                      <a:pt x="39" y="117"/>
                    </a:lnTo>
                    <a:lnTo>
                      <a:pt x="47" y="83"/>
                    </a:lnTo>
                    <a:lnTo>
                      <a:pt x="56" y="58"/>
                    </a:lnTo>
                    <a:lnTo>
                      <a:pt x="60" y="26"/>
                    </a:lnTo>
                    <a:lnTo>
                      <a:pt x="56"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40" name="Freeform 202"/>
              <p:cNvSpPr>
                <a:spLocks/>
              </p:cNvSpPr>
              <p:nvPr/>
            </p:nvSpPr>
            <p:spPr bwMode="auto">
              <a:xfrm>
                <a:off x="1569" y="2007"/>
                <a:ext cx="0" cy="234"/>
              </a:xfrm>
              <a:custGeom>
                <a:avLst/>
                <a:gdLst>
                  <a:gd name="T0" fmla="*/ 33 w 100"/>
                  <a:gd name="T1" fmla="*/ 26 h 182"/>
                  <a:gd name="T2" fmla="*/ 30 w 100"/>
                  <a:gd name="T3" fmla="*/ 8 h 182"/>
                  <a:gd name="T4" fmla="*/ 18 w 100"/>
                  <a:gd name="T5" fmla="*/ 0 h 182"/>
                  <a:gd name="T6" fmla="*/ 1 w 100"/>
                  <a:gd name="T7" fmla="*/ 1 h 182"/>
                  <a:gd name="T8" fmla="*/ 0 w 100"/>
                  <a:gd name="T9" fmla="*/ 8 h 182"/>
                  <a:gd name="T10" fmla="*/ 1 w 100"/>
                  <a:gd name="T11" fmla="*/ 25 h 182"/>
                  <a:gd name="T12" fmla="*/ 10 w 100"/>
                  <a:gd name="T13" fmla="*/ 52 h 182"/>
                  <a:gd name="T14" fmla="*/ 17 w 100"/>
                  <a:gd name="T15" fmla="*/ 71 h 182"/>
                  <a:gd name="T16" fmla="*/ 25 w 100"/>
                  <a:gd name="T17" fmla="*/ 97 h 182"/>
                  <a:gd name="T18" fmla="*/ 27 w 100"/>
                  <a:gd name="T19" fmla="*/ 118 h 182"/>
                  <a:gd name="T20" fmla="*/ 27 w 100"/>
                  <a:gd name="T21" fmla="*/ 137 h 182"/>
                  <a:gd name="T22" fmla="*/ 23 w 100"/>
                  <a:gd name="T23" fmla="*/ 150 h 182"/>
                  <a:gd name="T24" fmla="*/ 20 w 100"/>
                  <a:gd name="T25" fmla="*/ 156 h 182"/>
                  <a:gd name="T26" fmla="*/ 20 w 100"/>
                  <a:gd name="T27" fmla="*/ 160 h 182"/>
                  <a:gd name="T28" fmla="*/ 25 w 100"/>
                  <a:gd name="T29" fmla="*/ 166 h 182"/>
                  <a:gd name="T30" fmla="*/ 35 w 100"/>
                  <a:gd name="T31" fmla="*/ 168 h 182"/>
                  <a:gd name="T32" fmla="*/ 48 w 100"/>
                  <a:gd name="T33" fmla="*/ 168 h 182"/>
                  <a:gd name="T34" fmla="*/ 73 w 100"/>
                  <a:gd name="T35" fmla="*/ 175 h 182"/>
                  <a:gd name="T36" fmla="*/ 83 w 100"/>
                  <a:gd name="T37" fmla="*/ 182 h 182"/>
                  <a:gd name="T38" fmla="*/ 93 w 100"/>
                  <a:gd name="T39" fmla="*/ 177 h 182"/>
                  <a:gd name="T40" fmla="*/ 100 w 100"/>
                  <a:gd name="T41" fmla="*/ 166 h 182"/>
                  <a:gd name="T42" fmla="*/ 93 w 100"/>
                  <a:gd name="T43" fmla="*/ 162 h 182"/>
                  <a:gd name="T44" fmla="*/ 72 w 100"/>
                  <a:gd name="T45" fmla="*/ 160 h 182"/>
                  <a:gd name="T46" fmla="*/ 47 w 100"/>
                  <a:gd name="T47" fmla="*/ 160 h 182"/>
                  <a:gd name="T48" fmla="*/ 36 w 100"/>
                  <a:gd name="T49" fmla="*/ 158 h 182"/>
                  <a:gd name="T50" fmla="*/ 35 w 100"/>
                  <a:gd name="T51" fmla="*/ 151 h 182"/>
                  <a:gd name="T52" fmla="*/ 36 w 100"/>
                  <a:gd name="T53" fmla="*/ 138 h 182"/>
                  <a:gd name="T54" fmla="*/ 37 w 100"/>
                  <a:gd name="T55" fmla="*/ 118 h 182"/>
                  <a:gd name="T56" fmla="*/ 36 w 100"/>
                  <a:gd name="T57" fmla="*/ 95 h 182"/>
                  <a:gd name="T58" fmla="*/ 31 w 100"/>
                  <a:gd name="T59" fmla="*/ 62 h 182"/>
                  <a:gd name="T60" fmla="*/ 33 w 100"/>
                  <a:gd name="T61" fmla="*/ 35 h 182"/>
                  <a:gd name="T62" fmla="*/ 33 w 100"/>
                  <a:gd name="T63" fmla="*/ 26 h 18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0"/>
                  <a:gd name="T97" fmla="*/ 0 h 182"/>
                  <a:gd name="T98" fmla="*/ 100 w 100"/>
                  <a:gd name="T99" fmla="*/ 182 h 18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0" h="182">
                    <a:moveTo>
                      <a:pt x="33" y="26"/>
                    </a:moveTo>
                    <a:lnTo>
                      <a:pt x="30" y="8"/>
                    </a:lnTo>
                    <a:lnTo>
                      <a:pt x="18" y="0"/>
                    </a:lnTo>
                    <a:lnTo>
                      <a:pt x="1" y="1"/>
                    </a:lnTo>
                    <a:lnTo>
                      <a:pt x="0" y="8"/>
                    </a:lnTo>
                    <a:lnTo>
                      <a:pt x="1" y="25"/>
                    </a:lnTo>
                    <a:lnTo>
                      <a:pt x="10" y="52"/>
                    </a:lnTo>
                    <a:lnTo>
                      <a:pt x="17" y="71"/>
                    </a:lnTo>
                    <a:lnTo>
                      <a:pt x="25" y="97"/>
                    </a:lnTo>
                    <a:lnTo>
                      <a:pt x="27" y="118"/>
                    </a:lnTo>
                    <a:lnTo>
                      <a:pt x="27" y="137"/>
                    </a:lnTo>
                    <a:lnTo>
                      <a:pt x="23" y="150"/>
                    </a:lnTo>
                    <a:lnTo>
                      <a:pt x="20" y="156"/>
                    </a:lnTo>
                    <a:lnTo>
                      <a:pt x="20" y="160"/>
                    </a:lnTo>
                    <a:lnTo>
                      <a:pt x="25" y="166"/>
                    </a:lnTo>
                    <a:lnTo>
                      <a:pt x="35" y="168"/>
                    </a:lnTo>
                    <a:lnTo>
                      <a:pt x="48" y="168"/>
                    </a:lnTo>
                    <a:lnTo>
                      <a:pt x="73" y="175"/>
                    </a:lnTo>
                    <a:lnTo>
                      <a:pt x="83" y="182"/>
                    </a:lnTo>
                    <a:lnTo>
                      <a:pt x="93" y="177"/>
                    </a:lnTo>
                    <a:lnTo>
                      <a:pt x="100" y="166"/>
                    </a:lnTo>
                    <a:lnTo>
                      <a:pt x="93" y="162"/>
                    </a:lnTo>
                    <a:lnTo>
                      <a:pt x="72" y="160"/>
                    </a:lnTo>
                    <a:lnTo>
                      <a:pt x="47" y="160"/>
                    </a:lnTo>
                    <a:lnTo>
                      <a:pt x="36" y="158"/>
                    </a:lnTo>
                    <a:lnTo>
                      <a:pt x="35" y="151"/>
                    </a:lnTo>
                    <a:lnTo>
                      <a:pt x="36" y="138"/>
                    </a:lnTo>
                    <a:lnTo>
                      <a:pt x="37" y="118"/>
                    </a:lnTo>
                    <a:lnTo>
                      <a:pt x="36" y="95"/>
                    </a:lnTo>
                    <a:lnTo>
                      <a:pt x="31" y="62"/>
                    </a:lnTo>
                    <a:lnTo>
                      <a:pt x="33" y="35"/>
                    </a:lnTo>
                    <a:lnTo>
                      <a:pt x="33" y="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grpSp>
      </p:grpSp>
      <p:grpSp>
        <p:nvGrpSpPr>
          <p:cNvPr id="2091" name="Group 203"/>
          <p:cNvGrpSpPr>
            <a:grpSpLocks/>
          </p:cNvGrpSpPr>
          <p:nvPr/>
        </p:nvGrpSpPr>
        <p:grpSpPr bwMode="auto">
          <a:xfrm>
            <a:off x="2034779" y="1363268"/>
            <a:ext cx="152400" cy="391716"/>
            <a:chOff x="1459" y="1674"/>
            <a:chExt cx="118" cy="567"/>
          </a:xfrm>
        </p:grpSpPr>
        <p:grpSp>
          <p:nvGrpSpPr>
            <p:cNvPr id="2120" name="Group 204"/>
            <p:cNvGrpSpPr>
              <a:grpSpLocks/>
            </p:cNvGrpSpPr>
            <p:nvPr/>
          </p:nvGrpSpPr>
          <p:grpSpPr bwMode="auto">
            <a:xfrm>
              <a:off x="1489" y="1674"/>
              <a:ext cx="88" cy="268"/>
              <a:chOff x="1489" y="1674"/>
              <a:chExt cx="88" cy="268"/>
            </a:xfrm>
          </p:grpSpPr>
          <p:sp>
            <p:nvSpPr>
              <p:cNvPr id="2129" name="Freeform 206"/>
              <p:cNvSpPr>
                <a:spLocks/>
              </p:cNvSpPr>
              <p:nvPr/>
            </p:nvSpPr>
            <p:spPr bwMode="auto">
              <a:xfrm>
                <a:off x="1489" y="1708"/>
                <a:ext cx="0" cy="234"/>
              </a:xfrm>
              <a:custGeom>
                <a:avLst/>
                <a:gdLst>
                  <a:gd name="T0" fmla="*/ 28 w 28"/>
                  <a:gd name="T1" fmla="*/ 11 h 11"/>
                  <a:gd name="T2" fmla="*/ 3 w 28"/>
                  <a:gd name="T3" fmla="*/ 8 h 11"/>
                  <a:gd name="T4" fmla="*/ 0 w 28"/>
                  <a:gd name="T5" fmla="*/ 4 h 11"/>
                  <a:gd name="T6" fmla="*/ 2 w 28"/>
                  <a:gd name="T7" fmla="*/ 0 h 11"/>
                  <a:gd name="T8" fmla="*/ 7 w 28"/>
                  <a:gd name="T9" fmla="*/ 0 h 11"/>
                  <a:gd name="T10" fmla="*/ 28 w 28"/>
                  <a:gd name="T11" fmla="*/ 11 h 11"/>
                  <a:gd name="T12" fmla="*/ 0 60000 65536"/>
                  <a:gd name="T13" fmla="*/ 0 60000 65536"/>
                  <a:gd name="T14" fmla="*/ 0 60000 65536"/>
                  <a:gd name="T15" fmla="*/ 0 60000 65536"/>
                  <a:gd name="T16" fmla="*/ 0 60000 65536"/>
                  <a:gd name="T17" fmla="*/ 0 60000 65536"/>
                  <a:gd name="T18" fmla="*/ 0 w 28"/>
                  <a:gd name="T19" fmla="*/ 0 h 11"/>
                  <a:gd name="T20" fmla="*/ 28 w 28"/>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28" h="11">
                    <a:moveTo>
                      <a:pt x="28" y="11"/>
                    </a:moveTo>
                    <a:lnTo>
                      <a:pt x="3" y="8"/>
                    </a:lnTo>
                    <a:lnTo>
                      <a:pt x="0" y="4"/>
                    </a:lnTo>
                    <a:lnTo>
                      <a:pt x="2" y="0"/>
                    </a:lnTo>
                    <a:lnTo>
                      <a:pt x="7" y="0"/>
                    </a:lnTo>
                    <a:lnTo>
                      <a:pt x="28"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30" name="Freeform 207"/>
              <p:cNvSpPr>
                <a:spLocks/>
              </p:cNvSpPr>
              <p:nvPr/>
            </p:nvSpPr>
            <p:spPr bwMode="auto">
              <a:xfrm>
                <a:off x="1517" y="1678"/>
                <a:ext cx="0" cy="234"/>
              </a:xfrm>
              <a:custGeom>
                <a:avLst/>
                <a:gdLst>
                  <a:gd name="T0" fmla="*/ 13 w 13"/>
                  <a:gd name="T1" fmla="*/ 19 h 19"/>
                  <a:gd name="T2" fmla="*/ 0 w 13"/>
                  <a:gd name="T3" fmla="*/ 6 h 19"/>
                  <a:gd name="T4" fmla="*/ 2 w 13"/>
                  <a:gd name="T5" fmla="*/ 3 h 19"/>
                  <a:gd name="T6" fmla="*/ 7 w 13"/>
                  <a:gd name="T7" fmla="*/ 0 h 19"/>
                  <a:gd name="T8" fmla="*/ 10 w 13"/>
                  <a:gd name="T9" fmla="*/ 4 h 19"/>
                  <a:gd name="T10" fmla="*/ 13 w 13"/>
                  <a:gd name="T11" fmla="*/ 19 h 19"/>
                  <a:gd name="T12" fmla="*/ 0 60000 65536"/>
                  <a:gd name="T13" fmla="*/ 0 60000 65536"/>
                  <a:gd name="T14" fmla="*/ 0 60000 65536"/>
                  <a:gd name="T15" fmla="*/ 0 60000 65536"/>
                  <a:gd name="T16" fmla="*/ 0 60000 65536"/>
                  <a:gd name="T17" fmla="*/ 0 60000 65536"/>
                  <a:gd name="T18" fmla="*/ 0 w 13"/>
                  <a:gd name="T19" fmla="*/ 0 h 19"/>
                  <a:gd name="T20" fmla="*/ 13 w 13"/>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13" h="19">
                    <a:moveTo>
                      <a:pt x="13" y="19"/>
                    </a:moveTo>
                    <a:lnTo>
                      <a:pt x="0" y="6"/>
                    </a:lnTo>
                    <a:lnTo>
                      <a:pt x="2" y="3"/>
                    </a:lnTo>
                    <a:lnTo>
                      <a:pt x="7" y="0"/>
                    </a:lnTo>
                    <a:lnTo>
                      <a:pt x="10" y="4"/>
                    </a:lnTo>
                    <a:lnTo>
                      <a:pt x="13" y="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31" name="Freeform 208"/>
              <p:cNvSpPr>
                <a:spLocks/>
              </p:cNvSpPr>
              <p:nvPr/>
            </p:nvSpPr>
            <p:spPr bwMode="auto">
              <a:xfrm>
                <a:off x="1557" y="1674"/>
                <a:ext cx="0" cy="234"/>
              </a:xfrm>
              <a:custGeom>
                <a:avLst/>
                <a:gdLst>
                  <a:gd name="T0" fmla="*/ 2 w 10"/>
                  <a:gd name="T1" fmla="*/ 22 h 22"/>
                  <a:gd name="T2" fmla="*/ 0 w 10"/>
                  <a:gd name="T3" fmla="*/ 5 h 22"/>
                  <a:gd name="T4" fmla="*/ 5 w 10"/>
                  <a:gd name="T5" fmla="*/ 0 h 22"/>
                  <a:gd name="T6" fmla="*/ 10 w 10"/>
                  <a:gd name="T7" fmla="*/ 2 h 22"/>
                  <a:gd name="T8" fmla="*/ 9 w 10"/>
                  <a:gd name="T9" fmla="*/ 7 h 22"/>
                  <a:gd name="T10" fmla="*/ 2 w 10"/>
                  <a:gd name="T11" fmla="*/ 22 h 22"/>
                  <a:gd name="T12" fmla="*/ 0 60000 65536"/>
                  <a:gd name="T13" fmla="*/ 0 60000 65536"/>
                  <a:gd name="T14" fmla="*/ 0 60000 65536"/>
                  <a:gd name="T15" fmla="*/ 0 60000 65536"/>
                  <a:gd name="T16" fmla="*/ 0 60000 65536"/>
                  <a:gd name="T17" fmla="*/ 0 60000 65536"/>
                  <a:gd name="T18" fmla="*/ 0 w 10"/>
                  <a:gd name="T19" fmla="*/ 0 h 22"/>
                  <a:gd name="T20" fmla="*/ 10 w 10"/>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10" h="22">
                    <a:moveTo>
                      <a:pt x="2" y="22"/>
                    </a:moveTo>
                    <a:lnTo>
                      <a:pt x="0" y="5"/>
                    </a:lnTo>
                    <a:lnTo>
                      <a:pt x="5" y="0"/>
                    </a:lnTo>
                    <a:lnTo>
                      <a:pt x="10" y="2"/>
                    </a:lnTo>
                    <a:lnTo>
                      <a:pt x="9" y="7"/>
                    </a:lnTo>
                    <a:lnTo>
                      <a:pt x="2"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32" name="Freeform 209"/>
              <p:cNvSpPr>
                <a:spLocks/>
              </p:cNvSpPr>
              <p:nvPr/>
            </p:nvSpPr>
            <p:spPr bwMode="auto">
              <a:xfrm>
                <a:off x="1577" y="1691"/>
                <a:ext cx="0" cy="234"/>
              </a:xfrm>
              <a:custGeom>
                <a:avLst/>
                <a:gdLst>
                  <a:gd name="T0" fmla="*/ 0 w 27"/>
                  <a:gd name="T1" fmla="*/ 13 h 13"/>
                  <a:gd name="T2" fmla="*/ 19 w 27"/>
                  <a:gd name="T3" fmla="*/ 0 h 13"/>
                  <a:gd name="T4" fmla="*/ 27 w 27"/>
                  <a:gd name="T5" fmla="*/ 3 h 13"/>
                  <a:gd name="T6" fmla="*/ 27 w 27"/>
                  <a:gd name="T7" fmla="*/ 7 h 13"/>
                  <a:gd name="T8" fmla="*/ 22 w 27"/>
                  <a:gd name="T9" fmla="*/ 10 h 13"/>
                  <a:gd name="T10" fmla="*/ 0 w 27"/>
                  <a:gd name="T11" fmla="*/ 13 h 13"/>
                  <a:gd name="T12" fmla="*/ 0 60000 65536"/>
                  <a:gd name="T13" fmla="*/ 0 60000 65536"/>
                  <a:gd name="T14" fmla="*/ 0 60000 65536"/>
                  <a:gd name="T15" fmla="*/ 0 60000 65536"/>
                  <a:gd name="T16" fmla="*/ 0 60000 65536"/>
                  <a:gd name="T17" fmla="*/ 0 60000 65536"/>
                  <a:gd name="T18" fmla="*/ 0 w 27"/>
                  <a:gd name="T19" fmla="*/ 0 h 13"/>
                  <a:gd name="T20" fmla="*/ 27 w 27"/>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27" h="13">
                    <a:moveTo>
                      <a:pt x="0" y="13"/>
                    </a:moveTo>
                    <a:lnTo>
                      <a:pt x="19" y="0"/>
                    </a:lnTo>
                    <a:lnTo>
                      <a:pt x="27" y="3"/>
                    </a:lnTo>
                    <a:lnTo>
                      <a:pt x="27" y="7"/>
                    </a:lnTo>
                    <a:lnTo>
                      <a:pt x="22" y="10"/>
                    </a:lnTo>
                    <a:lnTo>
                      <a:pt x="0"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grpSp>
        <p:grpSp>
          <p:nvGrpSpPr>
            <p:cNvPr id="2121" name="Group 210"/>
            <p:cNvGrpSpPr>
              <a:grpSpLocks/>
            </p:cNvGrpSpPr>
            <p:nvPr/>
          </p:nvGrpSpPr>
          <p:grpSpPr bwMode="auto">
            <a:xfrm>
              <a:off x="1459" y="1706"/>
              <a:ext cx="113" cy="535"/>
              <a:chOff x="1459" y="1706"/>
              <a:chExt cx="113" cy="535"/>
            </a:xfrm>
          </p:grpSpPr>
          <p:sp>
            <p:nvSpPr>
              <p:cNvPr id="2122" name="Freeform 211"/>
              <p:cNvSpPr>
                <a:spLocks/>
              </p:cNvSpPr>
              <p:nvPr/>
            </p:nvSpPr>
            <p:spPr bwMode="auto">
              <a:xfrm>
                <a:off x="1496" y="1792"/>
                <a:ext cx="0" cy="234"/>
              </a:xfrm>
              <a:custGeom>
                <a:avLst/>
                <a:gdLst>
                  <a:gd name="T0" fmla="*/ 70 w 106"/>
                  <a:gd name="T1" fmla="*/ 25 h 90"/>
                  <a:gd name="T2" fmla="*/ 56 w 106"/>
                  <a:gd name="T3" fmla="*/ 9 h 90"/>
                  <a:gd name="T4" fmla="*/ 44 w 106"/>
                  <a:gd name="T5" fmla="*/ 0 h 90"/>
                  <a:gd name="T6" fmla="*/ 28 w 106"/>
                  <a:gd name="T7" fmla="*/ 0 h 90"/>
                  <a:gd name="T8" fmla="*/ 10 w 106"/>
                  <a:gd name="T9" fmla="*/ 5 h 90"/>
                  <a:gd name="T10" fmla="*/ 3 w 106"/>
                  <a:gd name="T11" fmla="*/ 15 h 90"/>
                  <a:gd name="T12" fmla="*/ 0 w 106"/>
                  <a:gd name="T13" fmla="*/ 29 h 90"/>
                  <a:gd name="T14" fmla="*/ 3 w 106"/>
                  <a:gd name="T15" fmla="*/ 47 h 90"/>
                  <a:gd name="T16" fmla="*/ 14 w 106"/>
                  <a:gd name="T17" fmla="*/ 67 h 90"/>
                  <a:gd name="T18" fmla="*/ 31 w 106"/>
                  <a:gd name="T19" fmla="*/ 80 h 90"/>
                  <a:gd name="T20" fmla="*/ 45 w 106"/>
                  <a:gd name="T21" fmla="*/ 87 h 90"/>
                  <a:gd name="T22" fmla="*/ 61 w 106"/>
                  <a:gd name="T23" fmla="*/ 90 h 90"/>
                  <a:gd name="T24" fmla="*/ 71 w 106"/>
                  <a:gd name="T25" fmla="*/ 86 h 90"/>
                  <a:gd name="T26" fmla="*/ 79 w 106"/>
                  <a:gd name="T27" fmla="*/ 80 h 90"/>
                  <a:gd name="T28" fmla="*/ 83 w 106"/>
                  <a:gd name="T29" fmla="*/ 67 h 90"/>
                  <a:gd name="T30" fmla="*/ 81 w 106"/>
                  <a:gd name="T31" fmla="*/ 52 h 90"/>
                  <a:gd name="T32" fmla="*/ 78 w 106"/>
                  <a:gd name="T33" fmla="*/ 39 h 90"/>
                  <a:gd name="T34" fmla="*/ 103 w 106"/>
                  <a:gd name="T35" fmla="*/ 25 h 90"/>
                  <a:gd name="T36" fmla="*/ 106 w 106"/>
                  <a:gd name="T37" fmla="*/ 20 h 90"/>
                  <a:gd name="T38" fmla="*/ 103 w 106"/>
                  <a:gd name="T39" fmla="*/ 17 h 90"/>
                  <a:gd name="T40" fmla="*/ 74 w 106"/>
                  <a:gd name="T41" fmla="*/ 32 h 90"/>
                  <a:gd name="T42" fmla="*/ 70 w 106"/>
                  <a:gd name="T43" fmla="*/ 25 h 9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90"/>
                  <a:gd name="T68" fmla="*/ 106 w 106"/>
                  <a:gd name="T69" fmla="*/ 90 h 9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90">
                    <a:moveTo>
                      <a:pt x="70" y="25"/>
                    </a:moveTo>
                    <a:lnTo>
                      <a:pt x="56" y="9"/>
                    </a:lnTo>
                    <a:lnTo>
                      <a:pt x="44" y="0"/>
                    </a:lnTo>
                    <a:lnTo>
                      <a:pt x="28" y="0"/>
                    </a:lnTo>
                    <a:lnTo>
                      <a:pt x="10" y="5"/>
                    </a:lnTo>
                    <a:lnTo>
                      <a:pt x="3" y="15"/>
                    </a:lnTo>
                    <a:lnTo>
                      <a:pt x="0" y="29"/>
                    </a:lnTo>
                    <a:lnTo>
                      <a:pt x="3" y="47"/>
                    </a:lnTo>
                    <a:lnTo>
                      <a:pt x="14" y="67"/>
                    </a:lnTo>
                    <a:lnTo>
                      <a:pt x="31" y="80"/>
                    </a:lnTo>
                    <a:lnTo>
                      <a:pt x="45" y="87"/>
                    </a:lnTo>
                    <a:lnTo>
                      <a:pt x="61" y="90"/>
                    </a:lnTo>
                    <a:lnTo>
                      <a:pt x="71" y="86"/>
                    </a:lnTo>
                    <a:lnTo>
                      <a:pt x="79" y="80"/>
                    </a:lnTo>
                    <a:lnTo>
                      <a:pt x="83" y="67"/>
                    </a:lnTo>
                    <a:lnTo>
                      <a:pt x="81" y="52"/>
                    </a:lnTo>
                    <a:lnTo>
                      <a:pt x="78" y="39"/>
                    </a:lnTo>
                    <a:lnTo>
                      <a:pt x="103" y="25"/>
                    </a:lnTo>
                    <a:lnTo>
                      <a:pt x="106" y="20"/>
                    </a:lnTo>
                    <a:lnTo>
                      <a:pt x="103" y="17"/>
                    </a:lnTo>
                    <a:lnTo>
                      <a:pt x="74" y="32"/>
                    </a:lnTo>
                    <a:lnTo>
                      <a:pt x="70"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23" name="Freeform 212"/>
              <p:cNvSpPr>
                <a:spLocks/>
              </p:cNvSpPr>
              <p:nvPr/>
            </p:nvSpPr>
            <p:spPr bwMode="auto">
              <a:xfrm>
                <a:off x="1572" y="1706"/>
                <a:ext cx="0" cy="234"/>
              </a:xfrm>
              <a:custGeom>
                <a:avLst/>
                <a:gdLst>
                  <a:gd name="T0" fmla="*/ 25 w 93"/>
                  <a:gd name="T1" fmla="*/ 170 h 202"/>
                  <a:gd name="T2" fmla="*/ 9 w 93"/>
                  <a:gd name="T3" fmla="*/ 182 h 202"/>
                  <a:gd name="T4" fmla="*/ 4 w 93"/>
                  <a:gd name="T5" fmla="*/ 185 h 202"/>
                  <a:gd name="T6" fmla="*/ 0 w 93"/>
                  <a:gd name="T7" fmla="*/ 193 h 202"/>
                  <a:gd name="T8" fmla="*/ 5 w 93"/>
                  <a:gd name="T9" fmla="*/ 201 h 202"/>
                  <a:gd name="T10" fmla="*/ 10 w 93"/>
                  <a:gd name="T11" fmla="*/ 202 h 202"/>
                  <a:gd name="T12" fmla="*/ 25 w 93"/>
                  <a:gd name="T13" fmla="*/ 197 h 202"/>
                  <a:gd name="T14" fmla="*/ 49 w 93"/>
                  <a:gd name="T15" fmla="*/ 182 h 202"/>
                  <a:gd name="T16" fmla="*/ 70 w 93"/>
                  <a:gd name="T17" fmla="*/ 162 h 202"/>
                  <a:gd name="T18" fmla="*/ 92 w 93"/>
                  <a:gd name="T19" fmla="*/ 141 h 202"/>
                  <a:gd name="T20" fmla="*/ 93 w 93"/>
                  <a:gd name="T21" fmla="*/ 132 h 202"/>
                  <a:gd name="T22" fmla="*/ 93 w 93"/>
                  <a:gd name="T23" fmla="*/ 107 h 202"/>
                  <a:gd name="T24" fmla="*/ 87 w 93"/>
                  <a:gd name="T25" fmla="*/ 68 h 202"/>
                  <a:gd name="T26" fmla="*/ 90 w 93"/>
                  <a:gd name="T27" fmla="*/ 46 h 202"/>
                  <a:gd name="T28" fmla="*/ 93 w 93"/>
                  <a:gd name="T29" fmla="*/ 37 h 202"/>
                  <a:gd name="T30" fmla="*/ 89 w 93"/>
                  <a:gd name="T31" fmla="*/ 33 h 202"/>
                  <a:gd name="T32" fmla="*/ 80 w 93"/>
                  <a:gd name="T33" fmla="*/ 28 h 202"/>
                  <a:gd name="T34" fmla="*/ 73 w 93"/>
                  <a:gd name="T35" fmla="*/ 26 h 202"/>
                  <a:gd name="T36" fmla="*/ 78 w 93"/>
                  <a:gd name="T37" fmla="*/ 3 h 202"/>
                  <a:gd name="T38" fmla="*/ 75 w 93"/>
                  <a:gd name="T39" fmla="*/ 0 h 202"/>
                  <a:gd name="T40" fmla="*/ 70 w 93"/>
                  <a:gd name="T41" fmla="*/ 1 h 202"/>
                  <a:gd name="T42" fmla="*/ 68 w 93"/>
                  <a:gd name="T43" fmla="*/ 27 h 202"/>
                  <a:gd name="T44" fmla="*/ 64 w 93"/>
                  <a:gd name="T45" fmla="*/ 35 h 202"/>
                  <a:gd name="T46" fmla="*/ 63 w 93"/>
                  <a:gd name="T47" fmla="*/ 38 h 202"/>
                  <a:gd name="T48" fmla="*/ 53 w 93"/>
                  <a:gd name="T49" fmla="*/ 35 h 202"/>
                  <a:gd name="T50" fmla="*/ 45 w 93"/>
                  <a:gd name="T51" fmla="*/ 35 h 202"/>
                  <a:gd name="T52" fmla="*/ 45 w 93"/>
                  <a:gd name="T53" fmla="*/ 40 h 202"/>
                  <a:gd name="T54" fmla="*/ 50 w 93"/>
                  <a:gd name="T55" fmla="*/ 43 h 202"/>
                  <a:gd name="T56" fmla="*/ 60 w 93"/>
                  <a:gd name="T57" fmla="*/ 43 h 202"/>
                  <a:gd name="T58" fmla="*/ 65 w 93"/>
                  <a:gd name="T59" fmla="*/ 47 h 202"/>
                  <a:gd name="T60" fmla="*/ 70 w 93"/>
                  <a:gd name="T61" fmla="*/ 55 h 202"/>
                  <a:gd name="T62" fmla="*/ 77 w 93"/>
                  <a:gd name="T63" fmla="*/ 67 h 202"/>
                  <a:gd name="T64" fmla="*/ 80 w 93"/>
                  <a:gd name="T65" fmla="*/ 92 h 202"/>
                  <a:gd name="T66" fmla="*/ 80 w 93"/>
                  <a:gd name="T67" fmla="*/ 115 h 202"/>
                  <a:gd name="T68" fmla="*/ 78 w 93"/>
                  <a:gd name="T69" fmla="*/ 133 h 202"/>
                  <a:gd name="T70" fmla="*/ 72 w 93"/>
                  <a:gd name="T71" fmla="*/ 141 h 202"/>
                  <a:gd name="T72" fmla="*/ 54 w 93"/>
                  <a:gd name="T73" fmla="*/ 152 h 202"/>
                  <a:gd name="T74" fmla="*/ 34 w 93"/>
                  <a:gd name="T75" fmla="*/ 162 h 202"/>
                  <a:gd name="T76" fmla="*/ 25 w 93"/>
                  <a:gd name="T77" fmla="*/ 170 h 20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3"/>
                  <a:gd name="T118" fmla="*/ 0 h 202"/>
                  <a:gd name="T119" fmla="*/ 93 w 93"/>
                  <a:gd name="T120" fmla="*/ 202 h 20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3" h="202">
                    <a:moveTo>
                      <a:pt x="25" y="170"/>
                    </a:moveTo>
                    <a:lnTo>
                      <a:pt x="9" y="182"/>
                    </a:lnTo>
                    <a:lnTo>
                      <a:pt x="4" y="185"/>
                    </a:lnTo>
                    <a:lnTo>
                      <a:pt x="0" y="193"/>
                    </a:lnTo>
                    <a:lnTo>
                      <a:pt x="5" y="201"/>
                    </a:lnTo>
                    <a:lnTo>
                      <a:pt x="10" y="202"/>
                    </a:lnTo>
                    <a:lnTo>
                      <a:pt x="25" y="197"/>
                    </a:lnTo>
                    <a:lnTo>
                      <a:pt x="49" y="182"/>
                    </a:lnTo>
                    <a:lnTo>
                      <a:pt x="70" y="162"/>
                    </a:lnTo>
                    <a:lnTo>
                      <a:pt x="92" y="141"/>
                    </a:lnTo>
                    <a:lnTo>
                      <a:pt x="93" y="132"/>
                    </a:lnTo>
                    <a:lnTo>
                      <a:pt x="93" y="107"/>
                    </a:lnTo>
                    <a:lnTo>
                      <a:pt x="87" y="68"/>
                    </a:lnTo>
                    <a:lnTo>
                      <a:pt x="90" y="46"/>
                    </a:lnTo>
                    <a:lnTo>
                      <a:pt x="93" y="37"/>
                    </a:lnTo>
                    <a:lnTo>
                      <a:pt x="89" y="33"/>
                    </a:lnTo>
                    <a:lnTo>
                      <a:pt x="80" y="28"/>
                    </a:lnTo>
                    <a:lnTo>
                      <a:pt x="73" y="26"/>
                    </a:lnTo>
                    <a:lnTo>
                      <a:pt x="78" y="3"/>
                    </a:lnTo>
                    <a:lnTo>
                      <a:pt x="75" y="0"/>
                    </a:lnTo>
                    <a:lnTo>
                      <a:pt x="70" y="1"/>
                    </a:lnTo>
                    <a:lnTo>
                      <a:pt x="68" y="27"/>
                    </a:lnTo>
                    <a:lnTo>
                      <a:pt x="64" y="35"/>
                    </a:lnTo>
                    <a:lnTo>
                      <a:pt x="63" y="38"/>
                    </a:lnTo>
                    <a:lnTo>
                      <a:pt x="53" y="35"/>
                    </a:lnTo>
                    <a:lnTo>
                      <a:pt x="45" y="35"/>
                    </a:lnTo>
                    <a:lnTo>
                      <a:pt x="45" y="40"/>
                    </a:lnTo>
                    <a:lnTo>
                      <a:pt x="50" y="43"/>
                    </a:lnTo>
                    <a:lnTo>
                      <a:pt x="60" y="43"/>
                    </a:lnTo>
                    <a:lnTo>
                      <a:pt x="65" y="47"/>
                    </a:lnTo>
                    <a:lnTo>
                      <a:pt x="70" y="55"/>
                    </a:lnTo>
                    <a:lnTo>
                      <a:pt x="77" y="67"/>
                    </a:lnTo>
                    <a:lnTo>
                      <a:pt x="80" y="92"/>
                    </a:lnTo>
                    <a:lnTo>
                      <a:pt x="80" y="115"/>
                    </a:lnTo>
                    <a:lnTo>
                      <a:pt x="78" y="133"/>
                    </a:lnTo>
                    <a:lnTo>
                      <a:pt x="72" y="141"/>
                    </a:lnTo>
                    <a:lnTo>
                      <a:pt x="54" y="152"/>
                    </a:lnTo>
                    <a:lnTo>
                      <a:pt x="34" y="162"/>
                    </a:lnTo>
                    <a:lnTo>
                      <a:pt x="25" y="17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24" name="Freeform 213"/>
              <p:cNvSpPr>
                <a:spLocks/>
              </p:cNvSpPr>
              <p:nvPr/>
            </p:nvSpPr>
            <p:spPr bwMode="auto">
              <a:xfrm>
                <a:off x="1459" y="1892"/>
                <a:ext cx="0" cy="234"/>
              </a:xfrm>
              <a:custGeom>
                <a:avLst/>
                <a:gdLst>
                  <a:gd name="T0" fmla="*/ 85 w 85"/>
                  <a:gd name="T1" fmla="*/ 4 h 121"/>
                  <a:gd name="T2" fmla="*/ 76 w 85"/>
                  <a:gd name="T3" fmla="*/ 0 h 121"/>
                  <a:gd name="T4" fmla="*/ 56 w 85"/>
                  <a:gd name="T5" fmla="*/ 1 h 121"/>
                  <a:gd name="T6" fmla="*/ 38 w 85"/>
                  <a:gd name="T7" fmla="*/ 12 h 121"/>
                  <a:gd name="T8" fmla="*/ 15 w 85"/>
                  <a:gd name="T9" fmla="*/ 36 h 121"/>
                  <a:gd name="T10" fmla="*/ 1 w 85"/>
                  <a:gd name="T11" fmla="*/ 55 h 121"/>
                  <a:gd name="T12" fmla="*/ 0 w 85"/>
                  <a:gd name="T13" fmla="*/ 61 h 121"/>
                  <a:gd name="T14" fmla="*/ 7 w 85"/>
                  <a:gd name="T15" fmla="*/ 74 h 121"/>
                  <a:gd name="T16" fmla="*/ 21 w 85"/>
                  <a:gd name="T17" fmla="*/ 80 h 121"/>
                  <a:gd name="T18" fmla="*/ 38 w 85"/>
                  <a:gd name="T19" fmla="*/ 86 h 121"/>
                  <a:gd name="T20" fmla="*/ 52 w 85"/>
                  <a:gd name="T21" fmla="*/ 90 h 121"/>
                  <a:gd name="T22" fmla="*/ 60 w 85"/>
                  <a:gd name="T23" fmla="*/ 95 h 121"/>
                  <a:gd name="T24" fmla="*/ 56 w 85"/>
                  <a:gd name="T25" fmla="*/ 102 h 121"/>
                  <a:gd name="T26" fmla="*/ 46 w 85"/>
                  <a:gd name="T27" fmla="*/ 111 h 121"/>
                  <a:gd name="T28" fmla="*/ 33 w 85"/>
                  <a:gd name="T29" fmla="*/ 112 h 121"/>
                  <a:gd name="T30" fmla="*/ 23 w 85"/>
                  <a:gd name="T31" fmla="*/ 110 h 121"/>
                  <a:gd name="T32" fmla="*/ 18 w 85"/>
                  <a:gd name="T33" fmla="*/ 112 h 121"/>
                  <a:gd name="T34" fmla="*/ 18 w 85"/>
                  <a:gd name="T35" fmla="*/ 117 h 121"/>
                  <a:gd name="T36" fmla="*/ 30 w 85"/>
                  <a:gd name="T37" fmla="*/ 121 h 121"/>
                  <a:gd name="T38" fmla="*/ 46 w 85"/>
                  <a:gd name="T39" fmla="*/ 121 h 121"/>
                  <a:gd name="T40" fmla="*/ 60 w 85"/>
                  <a:gd name="T41" fmla="*/ 117 h 121"/>
                  <a:gd name="T42" fmla="*/ 68 w 85"/>
                  <a:gd name="T43" fmla="*/ 112 h 121"/>
                  <a:gd name="T44" fmla="*/ 72 w 85"/>
                  <a:gd name="T45" fmla="*/ 105 h 121"/>
                  <a:gd name="T46" fmla="*/ 76 w 85"/>
                  <a:gd name="T47" fmla="*/ 96 h 121"/>
                  <a:gd name="T48" fmla="*/ 70 w 85"/>
                  <a:gd name="T49" fmla="*/ 89 h 121"/>
                  <a:gd name="T50" fmla="*/ 52 w 85"/>
                  <a:gd name="T51" fmla="*/ 84 h 121"/>
                  <a:gd name="T52" fmla="*/ 36 w 85"/>
                  <a:gd name="T53" fmla="*/ 79 h 121"/>
                  <a:gd name="T54" fmla="*/ 18 w 85"/>
                  <a:gd name="T55" fmla="*/ 71 h 121"/>
                  <a:gd name="T56" fmla="*/ 16 w 85"/>
                  <a:gd name="T57" fmla="*/ 64 h 121"/>
                  <a:gd name="T58" fmla="*/ 18 w 85"/>
                  <a:gd name="T59" fmla="*/ 51 h 121"/>
                  <a:gd name="T60" fmla="*/ 30 w 85"/>
                  <a:gd name="T61" fmla="*/ 36 h 121"/>
                  <a:gd name="T62" fmla="*/ 43 w 85"/>
                  <a:gd name="T63" fmla="*/ 27 h 121"/>
                  <a:gd name="T64" fmla="*/ 67 w 85"/>
                  <a:gd name="T65" fmla="*/ 20 h 121"/>
                  <a:gd name="T66" fmla="*/ 85 w 85"/>
                  <a:gd name="T67" fmla="*/ 17 h 121"/>
                  <a:gd name="T68" fmla="*/ 85 w 85"/>
                  <a:gd name="T69" fmla="*/ 9 h 121"/>
                  <a:gd name="T70" fmla="*/ 85 w 85"/>
                  <a:gd name="T71" fmla="*/ 4 h 12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5"/>
                  <a:gd name="T109" fmla="*/ 0 h 121"/>
                  <a:gd name="T110" fmla="*/ 85 w 85"/>
                  <a:gd name="T111" fmla="*/ 121 h 12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5" h="121">
                    <a:moveTo>
                      <a:pt x="85" y="4"/>
                    </a:moveTo>
                    <a:lnTo>
                      <a:pt x="76" y="0"/>
                    </a:lnTo>
                    <a:lnTo>
                      <a:pt x="56" y="1"/>
                    </a:lnTo>
                    <a:lnTo>
                      <a:pt x="38" y="12"/>
                    </a:lnTo>
                    <a:lnTo>
                      <a:pt x="15" y="36"/>
                    </a:lnTo>
                    <a:lnTo>
                      <a:pt x="1" y="55"/>
                    </a:lnTo>
                    <a:lnTo>
                      <a:pt x="0" y="61"/>
                    </a:lnTo>
                    <a:lnTo>
                      <a:pt x="7" y="74"/>
                    </a:lnTo>
                    <a:lnTo>
                      <a:pt x="21" y="80"/>
                    </a:lnTo>
                    <a:lnTo>
                      <a:pt x="38" y="86"/>
                    </a:lnTo>
                    <a:lnTo>
                      <a:pt x="52" y="90"/>
                    </a:lnTo>
                    <a:lnTo>
                      <a:pt x="60" y="95"/>
                    </a:lnTo>
                    <a:lnTo>
                      <a:pt x="56" y="102"/>
                    </a:lnTo>
                    <a:lnTo>
                      <a:pt x="46" y="111"/>
                    </a:lnTo>
                    <a:lnTo>
                      <a:pt x="33" y="112"/>
                    </a:lnTo>
                    <a:lnTo>
                      <a:pt x="23" y="110"/>
                    </a:lnTo>
                    <a:lnTo>
                      <a:pt x="18" y="112"/>
                    </a:lnTo>
                    <a:lnTo>
                      <a:pt x="18" y="117"/>
                    </a:lnTo>
                    <a:lnTo>
                      <a:pt x="30" y="121"/>
                    </a:lnTo>
                    <a:lnTo>
                      <a:pt x="46" y="121"/>
                    </a:lnTo>
                    <a:lnTo>
                      <a:pt x="60" y="117"/>
                    </a:lnTo>
                    <a:lnTo>
                      <a:pt x="68" y="112"/>
                    </a:lnTo>
                    <a:lnTo>
                      <a:pt x="72" y="105"/>
                    </a:lnTo>
                    <a:lnTo>
                      <a:pt x="76" y="96"/>
                    </a:lnTo>
                    <a:lnTo>
                      <a:pt x="70" y="89"/>
                    </a:lnTo>
                    <a:lnTo>
                      <a:pt x="52" y="84"/>
                    </a:lnTo>
                    <a:lnTo>
                      <a:pt x="36" y="79"/>
                    </a:lnTo>
                    <a:lnTo>
                      <a:pt x="18" y="71"/>
                    </a:lnTo>
                    <a:lnTo>
                      <a:pt x="16" y="64"/>
                    </a:lnTo>
                    <a:lnTo>
                      <a:pt x="18" y="51"/>
                    </a:lnTo>
                    <a:lnTo>
                      <a:pt x="30" y="36"/>
                    </a:lnTo>
                    <a:lnTo>
                      <a:pt x="43" y="27"/>
                    </a:lnTo>
                    <a:lnTo>
                      <a:pt x="67" y="20"/>
                    </a:lnTo>
                    <a:lnTo>
                      <a:pt x="85" y="17"/>
                    </a:lnTo>
                    <a:lnTo>
                      <a:pt x="85" y="9"/>
                    </a:lnTo>
                    <a:lnTo>
                      <a:pt x="85"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25" name="Freeform 214"/>
              <p:cNvSpPr>
                <a:spLocks/>
              </p:cNvSpPr>
              <p:nvPr/>
            </p:nvSpPr>
            <p:spPr bwMode="auto">
              <a:xfrm>
                <a:off x="1527" y="1886"/>
                <a:ext cx="0" cy="234"/>
              </a:xfrm>
              <a:custGeom>
                <a:avLst/>
                <a:gdLst>
                  <a:gd name="T0" fmla="*/ 69 w 79"/>
                  <a:gd name="T1" fmla="*/ 47 h 149"/>
                  <a:gd name="T2" fmla="*/ 60 w 79"/>
                  <a:gd name="T3" fmla="*/ 18 h 149"/>
                  <a:gd name="T4" fmla="*/ 52 w 79"/>
                  <a:gd name="T5" fmla="*/ 5 h 149"/>
                  <a:gd name="T6" fmla="*/ 32 w 79"/>
                  <a:gd name="T7" fmla="*/ 0 h 149"/>
                  <a:gd name="T8" fmla="*/ 13 w 79"/>
                  <a:gd name="T9" fmla="*/ 2 h 149"/>
                  <a:gd name="T10" fmla="*/ 4 w 79"/>
                  <a:gd name="T11" fmla="*/ 16 h 149"/>
                  <a:gd name="T12" fmla="*/ 7 w 79"/>
                  <a:gd name="T13" fmla="*/ 35 h 149"/>
                  <a:gd name="T14" fmla="*/ 10 w 79"/>
                  <a:gd name="T15" fmla="*/ 63 h 149"/>
                  <a:gd name="T16" fmla="*/ 10 w 79"/>
                  <a:gd name="T17" fmla="*/ 90 h 149"/>
                  <a:gd name="T18" fmla="*/ 4 w 79"/>
                  <a:gd name="T19" fmla="*/ 112 h 149"/>
                  <a:gd name="T20" fmla="*/ 0 w 79"/>
                  <a:gd name="T21" fmla="*/ 126 h 149"/>
                  <a:gd name="T22" fmla="*/ 3 w 79"/>
                  <a:gd name="T23" fmla="*/ 136 h 149"/>
                  <a:gd name="T24" fmla="*/ 13 w 79"/>
                  <a:gd name="T25" fmla="*/ 142 h 149"/>
                  <a:gd name="T26" fmla="*/ 23 w 79"/>
                  <a:gd name="T27" fmla="*/ 147 h 149"/>
                  <a:gd name="T28" fmla="*/ 35 w 79"/>
                  <a:gd name="T29" fmla="*/ 149 h 149"/>
                  <a:gd name="T30" fmla="*/ 50 w 79"/>
                  <a:gd name="T31" fmla="*/ 149 h 149"/>
                  <a:gd name="T32" fmla="*/ 67 w 79"/>
                  <a:gd name="T33" fmla="*/ 138 h 149"/>
                  <a:gd name="T34" fmla="*/ 79 w 79"/>
                  <a:gd name="T35" fmla="*/ 115 h 149"/>
                  <a:gd name="T36" fmla="*/ 78 w 79"/>
                  <a:gd name="T37" fmla="*/ 93 h 149"/>
                  <a:gd name="T38" fmla="*/ 70 w 79"/>
                  <a:gd name="T39" fmla="*/ 68 h 149"/>
                  <a:gd name="T40" fmla="*/ 69 w 79"/>
                  <a:gd name="T41" fmla="*/ 47 h 14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9"/>
                  <a:gd name="T64" fmla="*/ 0 h 149"/>
                  <a:gd name="T65" fmla="*/ 79 w 79"/>
                  <a:gd name="T66" fmla="*/ 149 h 14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9" h="149">
                    <a:moveTo>
                      <a:pt x="69" y="47"/>
                    </a:moveTo>
                    <a:lnTo>
                      <a:pt x="60" y="18"/>
                    </a:lnTo>
                    <a:lnTo>
                      <a:pt x="52" y="5"/>
                    </a:lnTo>
                    <a:lnTo>
                      <a:pt x="32" y="0"/>
                    </a:lnTo>
                    <a:lnTo>
                      <a:pt x="13" y="2"/>
                    </a:lnTo>
                    <a:lnTo>
                      <a:pt x="4" y="16"/>
                    </a:lnTo>
                    <a:lnTo>
                      <a:pt x="7" y="35"/>
                    </a:lnTo>
                    <a:lnTo>
                      <a:pt x="10" y="63"/>
                    </a:lnTo>
                    <a:lnTo>
                      <a:pt x="10" y="90"/>
                    </a:lnTo>
                    <a:lnTo>
                      <a:pt x="4" y="112"/>
                    </a:lnTo>
                    <a:lnTo>
                      <a:pt x="0" y="126"/>
                    </a:lnTo>
                    <a:lnTo>
                      <a:pt x="3" y="136"/>
                    </a:lnTo>
                    <a:lnTo>
                      <a:pt x="13" y="142"/>
                    </a:lnTo>
                    <a:lnTo>
                      <a:pt x="23" y="147"/>
                    </a:lnTo>
                    <a:lnTo>
                      <a:pt x="35" y="149"/>
                    </a:lnTo>
                    <a:lnTo>
                      <a:pt x="50" y="149"/>
                    </a:lnTo>
                    <a:lnTo>
                      <a:pt x="67" y="138"/>
                    </a:lnTo>
                    <a:lnTo>
                      <a:pt x="79" y="115"/>
                    </a:lnTo>
                    <a:lnTo>
                      <a:pt x="78" y="93"/>
                    </a:lnTo>
                    <a:lnTo>
                      <a:pt x="70" y="68"/>
                    </a:lnTo>
                    <a:lnTo>
                      <a:pt x="69" y="4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26" name="Freeform 215"/>
              <p:cNvSpPr>
                <a:spLocks/>
              </p:cNvSpPr>
              <p:nvPr/>
            </p:nvSpPr>
            <p:spPr bwMode="auto">
              <a:xfrm>
                <a:off x="1505" y="2007"/>
                <a:ext cx="0" cy="234"/>
              </a:xfrm>
              <a:custGeom>
                <a:avLst/>
                <a:gdLst>
                  <a:gd name="T0" fmla="*/ 56 w 60"/>
                  <a:gd name="T1" fmla="*/ 3 h 216"/>
                  <a:gd name="T2" fmla="*/ 41 w 60"/>
                  <a:gd name="T3" fmla="*/ 0 h 216"/>
                  <a:gd name="T4" fmla="*/ 32 w 60"/>
                  <a:gd name="T5" fmla="*/ 3 h 216"/>
                  <a:gd name="T6" fmla="*/ 29 w 60"/>
                  <a:gd name="T7" fmla="*/ 15 h 216"/>
                  <a:gd name="T8" fmla="*/ 32 w 60"/>
                  <a:gd name="T9" fmla="*/ 76 h 216"/>
                  <a:gd name="T10" fmla="*/ 32 w 60"/>
                  <a:gd name="T11" fmla="*/ 91 h 216"/>
                  <a:gd name="T12" fmla="*/ 26 w 60"/>
                  <a:gd name="T13" fmla="*/ 118 h 216"/>
                  <a:gd name="T14" fmla="*/ 25 w 60"/>
                  <a:gd name="T15" fmla="*/ 150 h 216"/>
                  <a:gd name="T16" fmla="*/ 29 w 60"/>
                  <a:gd name="T17" fmla="*/ 165 h 216"/>
                  <a:gd name="T18" fmla="*/ 25 w 60"/>
                  <a:gd name="T19" fmla="*/ 175 h 216"/>
                  <a:gd name="T20" fmla="*/ 6 w 60"/>
                  <a:gd name="T21" fmla="*/ 187 h 216"/>
                  <a:gd name="T22" fmla="*/ 0 w 60"/>
                  <a:gd name="T23" fmla="*/ 205 h 216"/>
                  <a:gd name="T24" fmla="*/ 0 w 60"/>
                  <a:gd name="T25" fmla="*/ 211 h 216"/>
                  <a:gd name="T26" fmla="*/ 15 w 60"/>
                  <a:gd name="T27" fmla="*/ 216 h 216"/>
                  <a:gd name="T28" fmla="*/ 19 w 60"/>
                  <a:gd name="T29" fmla="*/ 213 h 216"/>
                  <a:gd name="T30" fmla="*/ 20 w 60"/>
                  <a:gd name="T31" fmla="*/ 203 h 216"/>
                  <a:gd name="T32" fmla="*/ 25 w 60"/>
                  <a:gd name="T33" fmla="*/ 188 h 216"/>
                  <a:gd name="T34" fmla="*/ 31 w 60"/>
                  <a:gd name="T35" fmla="*/ 182 h 216"/>
                  <a:gd name="T36" fmla="*/ 39 w 60"/>
                  <a:gd name="T37" fmla="*/ 177 h 216"/>
                  <a:gd name="T38" fmla="*/ 45 w 60"/>
                  <a:gd name="T39" fmla="*/ 172 h 216"/>
                  <a:gd name="T40" fmla="*/ 47 w 60"/>
                  <a:gd name="T41" fmla="*/ 167 h 216"/>
                  <a:gd name="T42" fmla="*/ 42 w 60"/>
                  <a:gd name="T43" fmla="*/ 162 h 216"/>
                  <a:gd name="T44" fmla="*/ 39 w 60"/>
                  <a:gd name="T45" fmla="*/ 158 h 216"/>
                  <a:gd name="T46" fmla="*/ 35 w 60"/>
                  <a:gd name="T47" fmla="*/ 146 h 216"/>
                  <a:gd name="T48" fmla="*/ 39 w 60"/>
                  <a:gd name="T49" fmla="*/ 117 h 216"/>
                  <a:gd name="T50" fmla="*/ 47 w 60"/>
                  <a:gd name="T51" fmla="*/ 83 h 216"/>
                  <a:gd name="T52" fmla="*/ 56 w 60"/>
                  <a:gd name="T53" fmla="*/ 58 h 216"/>
                  <a:gd name="T54" fmla="*/ 60 w 60"/>
                  <a:gd name="T55" fmla="*/ 26 h 216"/>
                  <a:gd name="T56" fmla="*/ 56 w 60"/>
                  <a:gd name="T57" fmla="*/ 3 h 21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0"/>
                  <a:gd name="T88" fmla="*/ 0 h 216"/>
                  <a:gd name="T89" fmla="*/ 60 w 60"/>
                  <a:gd name="T90" fmla="*/ 216 h 21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0" h="216">
                    <a:moveTo>
                      <a:pt x="56" y="3"/>
                    </a:moveTo>
                    <a:lnTo>
                      <a:pt x="41" y="0"/>
                    </a:lnTo>
                    <a:lnTo>
                      <a:pt x="32" y="3"/>
                    </a:lnTo>
                    <a:lnTo>
                      <a:pt x="29" y="15"/>
                    </a:lnTo>
                    <a:lnTo>
                      <a:pt x="32" y="76"/>
                    </a:lnTo>
                    <a:lnTo>
                      <a:pt x="32" y="91"/>
                    </a:lnTo>
                    <a:lnTo>
                      <a:pt x="26" y="118"/>
                    </a:lnTo>
                    <a:lnTo>
                      <a:pt x="25" y="150"/>
                    </a:lnTo>
                    <a:lnTo>
                      <a:pt x="29" y="165"/>
                    </a:lnTo>
                    <a:lnTo>
                      <a:pt x="25" y="175"/>
                    </a:lnTo>
                    <a:lnTo>
                      <a:pt x="6" y="187"/>
                    </a:lnTo>
                    <a:lnTo>
                      <a:pt x="0" y="205"/>
                    </a:lnTo>
                    <a:lnTo>
                      <a:pt x="0" y="211"/>
                    </a:lnTo>
                    <a:lnTo>
                      <a:pt x="15" y="216"/>
                    </a:lnTo>
                    <a:lnTo>
                      <a:pt x="19" y="213"/>
                    </a:lnTo>
                    <a:lnTo>
                      <a:pt x="20" y="203"/>
                    </a:lnTo>
                    <a:lnTo>
                      <a:pt x="25" y="188"/>
                    </a:lnTo>
                    <a:lnTo>
                      <a:pt x="31" y="182"/>
                    </a:lnTo>
                    <a:lnTo>
                      <a:pt x="39" y="177"/>
                    </a:lnTo>
                    <a:lnTo>
                      <a:pt x="45" y="172"/>
                    </a:lnTo>
                    <a:lnTo>
                      <a:pt x="47" y="167"/>
                    </a:lnTo>
                    <a:lnTo>
                      <a:pt x="42" y="162"/>
                    </a:lnTo>
                    <a:lnTo>
                      <a:pt x="39" y="158"/>
                    </a:lnTo>
                    <a:lnTo>
                      <a:pt x="35" y="146"/>
                    </a:lnTo>
                    <a:lnTo>
                      <a:pt x="39" y="117"/>
                    </a:lnTo>
                    <a:lnTo>
                      <a:pt x="47" y="83"/>
                    </a:lnTo>
                    <a:lnTo>
                      <a:pt x="56" y="58"/>
                    </a:lnTo>
                    <a:lnTo>
                      <a:pt x="60" y="26"/>
                    </a:lnTo>
                    <a:lnTo>
                      <a:pt x="56"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27" name="Freeform 216"/>
              <p:cNvSpPr>
                <a:spLocks/>
              </p:cNvSpPr>
              <p:nvPr/>
            </p:nvSpPr>
            <p:spPr bwMode="auto">
              <a:xfrm>
                <a:off x="1569" y="2007"/>
                <a:ext cx="0" cy="234"/>
              </a:xfrm>
              <a:custGeom>
                <a:avLst/>
                <a:gdLst>
                  <a:gd name="T0" fmla="*/ 33 w 100"/>
                  <a:gd name="T1" fmla="*/ 26 h 182"/>
                  <a:gd name="T2" fmla="*/ 30 w 100"/>
                  <a:gd name="T3" fmla="*/ 8 h 182"/>
                  <a:gd name="T4" fmla="*/ 18 w 100"/>
                  <a:gd name="T5" fmla="*/ 0 h 182"/>
                  <a:gd name="T6" fmla="*/ 1 w 100"/>
                  <a:gd name="T7" fmla="*/ 1 h 182"/>
                  <a:gd name="T8" fmla="*/ 0 w 100"/>
                  <a:gd name="T9" fmla="*/ 8 h 182"/>
                  <a:gd name="T10" fmla="*/ 1 w 100"/>
                  <a:gd name="T11" fmla="*/ 25 h 182"/>
                  <a:gd name="T12" fmla="*/ 10 w 100"/>
                  <a:gd name="T13" fmla="*/ 52 h 182"/>
                  <a:gd name="T14" fmla="*/ 17 w 100"/>
                  <a:gd name="T15" fmla="*/ 71 h 182"/>
                  <a:gd name="T16" fmla="*/ 25 w 100"/>
                  <a:gd name="T17" fmla="*/ 97 h 182"/>
                  <a:gd name="T18" fmla="*/ 27 w 100"/>
                  <a:gd name="T19" fmla="*/ 118 h 182"/>
                  <a:gd name="T20" fmla="*/ 27 w 100"/>
                  <a:gd name="T21" fmla="*/ 137 h 182"/>
                  <a:gd name="T22" fmla="*/ 23 w 100"/>
                  <a:gd name="T23" fmla="*/ 150 h 182"/>
                  <a:gd name="T24" fmla="*/ 20 w 100"/>
                  <a:gd name="T25" fmla="*/ 156 h 182"/>
                  <a:gd name="T26" fmla="*/ 20 w 100"/>
                  <a:gd name="T27" fmla="*/ 160 h 182"/>
                  <a:gd name="T28" fmla="*/ 25 w 100"/>
                  <a:gd name="T29" fmla="*/ 166 h 182"/>
                  <a:gd name="T30" fmla="*/ 35 w 100"/>
                  <a:gd name="T31" fmla="*/ 168 h 182"/>
                  <a:gd name="T32" fmla="*/ 48 w 100"/>
                  <a:gd name="T33" fmla="*/ 168 h 182"/>
                  <a:gd name="T34" fmla="*/ 73 w 100"/>
                  <a:gd name="T35" fmla="*/ 175 h 182"/>
                  <a:gd name="T36" fmla="*/ 83 w 100"/>
                  <a:gd name="T37" fmla="*/ 182 h 182"/>
                  <a:gd name="T38" fmla="*/ 93 w 100"/>
                  <a:gd name="T39" fmla="*/ 177 h 182"/>
                  <a:gd name="T40" fmla="*/ 100 w 100"/>
                  <a:gd name="T41" fmla="*/ 166 h 182"/>
                  <a:gd name="T42" fmla="*/ 93 w 100"/>
                  <a:gd name="T43" fmla="*/ 162 h 182"/>
                  <a:gd name="T44" fmla="*/ 72 w 100"/>
                  <a:gd name="T45" fmla="*/ 160 h 182"/>
                  <a:gd name="T46" fmla="*/ 47 w 100"/>
                  <a:gd name="T47" fmla="*/ 160 h 182"/>
                  <a:gd name="T48" fmla="*/ 36 w 100"/>
                  <a:gd name="T49" fmla="*/ 158 h 182"/>
                  <a:gd name="T50" fmla="*/ 35 w 100"/>
                  <a:gd name="T51" fmla="*/ 151 h 182"/>
                  <a:gd name="T52" fmla="*/ 36 w 100"/>
                  <a:gd name="T53" fmla="*/ 138 h 182"/>
                  <a:gd name="T54" fmla="*/ 37 w 100"/>
                  <a:gd name="T55" fmla="*/ 118 h 182"/>
                  <a:gd name="T56" fmla="*/ 36 w 100"/>
                  <a:gd name="T57" fmla="*/ 95 h 182"/>
                  <a:gd name="T58" fmla="*/ 31 w 100"/>
                  <a:gd name="T59" fmla="*/ 62 h 182"/>
                  <a:gd name="T60" fmla="*/ 33 w 100"/>
                  <a:gd name="T61" fmla="*/ 35 h 182"/>
                  <a:gd name="T62" fmla="*/ 33 w 100"/>
                  <a:gd name="T63" fmla="*/ 26 h 18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0"/>
                  <a:gd name="T97" fmla="*/ 0 h 182"/>
                  <a:gd name="T98" fmla="*/ 100 w 100"/>
                  <a:gd name="T99" fmla="*/ 182 h 18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0" h="182">
                    <a:moveTo>
                      <a:pt x="33" y="26"/>
                    </a:moveTo>
                    <a:lnTo>
                      <a:pt x="30" y="8"/>
                    </a:lnTo>
                    <a:lnTo>
                      <a:pt x="18" y="0"/>
                    </a:lnTo>
                    <a:lnTo>
                      <a:pt x="1" y="1"/>
                    </a:lnTo>
                    <a:lnTo>
                      <a:pt x="0" y="8"/>
                    </a:lnTo>
                    <a:lnTo>
                      <a:pt x="1" y="25"/>
                    </a:lnTo>
                    <a:lnTo>
                      <a:pt x="10" y="52"/>
                    </a:lnTo>
                    <a:lnTo>
                      <a:pt x="17" y="71"/>
                    </a:lnTo>
                    <a:lnTo>
                      <a:pt x="25" y="97"/>
                    </a:lnTo>
                    <a:lnTo>
                      <a:pt x="27" y="118"/>
                    </a:lnTo>
                    <a:lnTo>
                      <a:pt x="27" y="137"/>
                    </a:lnTo>
                    <a:lnTo>
                      <a:pt x="23" y="150"/>
                    </a:lnTo>
                    <a:lnTo>
                      <a:pt x="20" y="156"/>
                    </a:lnTo>
                    <a:lnTo>
                      <a:pt x="20" y="160"/>
                    </a:lnTo>
                    <a:lnTo>
                      <a:pt x="25" y="166"/>
                    </a:lnTo>
                    <a:lnTo>
                      <a:pt x="35" y="168"/>
                    </a:lnTo>
                    <a:lnTo>
                      <a:pt x="48" y="168"/>
                    </a:lnTo>
                    <a:lnTo>
                      <a:pt x="73" y="175"/>
                    </a:lnTo>
                    <a:lnTo>
                      <a:pt x="83" y="182"/>
                    </a:lnTo>
                    <a:lnTo>
                      <a:pt x="93" y="177"/>
                    </a:lnTo>
                    <a:lnTo>
                      <a:pt x="100" y="166"/>
                    </a:lnTo>
                    <a:lnTo>
                      <a:pt x="93" y="162"/>
                    </a:lnTo>
                    <a:lnTo>
                      <a:pt x="72" y="160"/>
                    </a:lnTo>
                    <a:lnTo>
                      <a:pt x="47" y="160"/>
                    </a:lnTo>
                    <a:lnTo>
                      <a:pt x="36" y="158"/>
                    </a:lnTo>
                    <a:lnTo>
                      <a:pt x="35" y="151"/>
                    </a:lnTo>
                    <a:lnTo>
                      <a:pt x="36" y="138"/>
                    </a:lnTo>
                    <a:lnTo>
                      <a:pt x="37" y="118"/>
                    </a:lnTo>
                    <a:lnTo>
                      <a:pt x="36" y="95"/>
                    </a:lnTo>
                    <a:lnTo>
                      <a:pt x="31" y="62"/>
                    </a:lnTo>
                    <a:lnTo>
                      <a:pt x="33" y="35"/>
                    </a:lnTo>
                    <a:lnTo>
                      <a:pt x="33" y="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grpSp>
      </p:grpSp>
      <p:grpSp>
        <p:nvGrpSpPr>
          <p:cNvPr id="2092" name="Group 217"/>
          <p:cNvGrpSpPr>
            <a:grpSpLocks/>
          </p:cNvGrpSpPr>
          <p:nvPr/>
        </p:nvGrpSpPr>
        <p:grpSpPr bwMode="auto">
          <a:xfrm>
            <a:off x="1872854" y="1795465"/>
            <a:ext cx="152400" cy="391716"/>
            <a:chOff x="1459" y="1674"/>
            <a:chExt cx="118" cy="567"/>
          </a:xfrm>
        </p:grpSpPr>
        <p:grpSp>
          <p:nvGrpSpPr>
            <p:cNvPr id="2107" name="Group 218"/>
            <p:cNvGrpSpPr>
              <a:grpSpLocks/>
            </p:cNvGrpSpPr>
            <p:nvPr/>
          </p:nvGrpSpPr>
          <p:grpSpPr bwMode="auto">
            <a:xfrm>
              <a:off x="1489" y="1674"/>
              <a:ext cx="88" cy="268"/>
              <a:chOff x="1489" y="1674"/>
              <a:chExt cx="88" cy="268"/>
            </a:xfrm>
          </p:grpSpPr>
          <p:sp>
            <p:nvSpPr>
              <p:cNvPr id="2116" name="Freeform 220"/>
              <p:cNvSpPr>
                <a:spLocks/>
              </p:cNvSpPr>
              <p:nvPr/>
            </p:nvSpPr>
            <p:spPr bwMode="auto">
              <a:xfrm>
                <a:off x="1489" y="1708"/>
                <a:ext cx="0" cy="234"/>
              </a:xfrm>
              <a:custGeom>
                <a:avLst/>
                <a:gdLst>
                  <a:gd name="T0" fmla="*/ 28 w 28"/>
                  <a:gd name="T1" fmla="*/ 11 h 11"/>
                  <a:gd name="T2" fmla="*/ 3 w 28"/>
                  <a:gd name="T3" fmla="*/ 8 h 11"/>
                  <a:gd name="T4" fmla="*/ 0 w 28"/>
                  <a:gd name="T5" fmla="*/ 4 h 11"/>
                  <a:gd name="T6" fmla="*/ 2 w 28"/>
                  <a:gd name="T7" fmla="*/ 0 h 11"/>
                  <a:gd name="T8" fmla="*/ 7 w 28"/>
                  <a:gd name="T9" fmla="*/ 0 h 11"/>
                  <a:gd name="T10" fmla="*/ 28 w 28"/>
                  <a:gd name="T11" fmla="*/ 11 h 11"/>
                  <a:gd name="T12" fmla="*/ 0 60000 65536"/>
                  <a:gd name="T13" fmla="*/ 0 60000 65536"/>
                  <a:gd name="T14" fmla="*/ 0 60000 65536"/>
                  <a:gd name="T15" fmla="*/ 0 60000 65536"/>
                  <a:gd name="T16" fmla="*/ 0 60000 65536"/>
                  <a:gd name="T17" fmla="*/ 0 60000 65536"/>
                  <a:gd name="T18" fmla="*/ 0 w 28"/>
                  <a:gd name="T19" fmla="*/ 0 h 11"/>
                  <a:gd name="T20" fmla="*/ 28 w 28"/>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28" h="11">
                    <a:moveTo>
                      <a:pt x="28" y="11"/>
                    </a:moveTo>
                    <a:lnTo>
                      <a:pt x="3" y="8"/>
                    </a:lnTo>
                    <a:lnTo>
                      <a:pt x="0" y="4"/>
                    </a:lnTo>
                    <a:lnTo>
                      <a:pt x="2" y="0"/>
                    </a:lnTo>
                    <a:lnTo>
                      <a:pt x="7" y="0"/>
                    </a:lnTo>
                    <a:lnTo>
                      <a:pt x="28"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17" name="Freeform 221"/>
              <p:cNvSpPr>
                <a:spLocks/>
              </p:cNvSpPr>
              <p:nvPr/>
            </p:nvSpPr>
            <p:spPr bwMode="auto">
              <a:xfrm>
                <a:off x="1517" y="1678"/>
                <a:ext cx="0" cy="234"/>
              </a:xfrm>
              <a:custGeom>
                <a:avLst/>
                <a:gdLst>
                  <a:gd name="T0" fmla="*/ 13 w 13"/>
                  <a:gd name="T1" fmla="*/ 19 h 19"/>
                  <a:gd name="T2" fmla="*/ 0 w 13"/>
                  <a:gd name="T3" fmla="*/ 6 h 19"/>
                  <a:gd name="T4" fmla="*/ 2 w 13"/>
                  <a:gd name="T5" fmla="*/ 3 h 19"/>
                  <a:gd name="T6" fmla="*/ 7 w 13"/>
                  <a:gd name="T7" fmla="*/ 0 h 19"/>
                  <a:gd name="T8" fmla="*/ 10 w 13"/>
                  <a:gd name="T9" fmla="*/ 4 h 19"/>
                  <a:gd name="T10" fmla="*/ 13 w 13"/>
                  <a:gd name="T11" fmla="*/ 19 h 19"/>
                  <a:gd name="T12" fmla="*/ 0 60000 65536"/>
                  <a:gd name="T13" fmla="*/ 0 60000 65536"/>
                  <a:gd name="T14" fmla="*/ 0 60000 65536"/>
                  <a:gd name="T15" fmla="*/ 0 60000 65536"/>
                  <a:gd name="T16" fmla="*/ 0 60000 65536"/>
                  <a:gd name="T17" fmla="*/ 0 60000 65536"/>
                  <a:gd name="T18" fmla="*/ 0 w 13"/>
                  <a:gd name="T19" fmla="*/ 0 h 19"/>
                  <a:gd name="T20" fmla="*/ 13 w 13"/>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13" h="19">
                    <a:moveTo>
                      <a:pt x="13" y="19"/>
                    </a:moveTo>
                    <a:lnTo>
                      <a:pt x="0" y="6"/>
                    </a:lnTo>
                    <a:lnTo>
                      <a:pt x="2" y="3"/>
                    </a:lnTo>
                    <a:lnTo>
                      <a:pt x="7" y="0"/>
                    </a:lnTo>
                    <a:lnTo>
                      <a:pt x="10" y="4"/>
                    </a:lnTo>
                    <a:lnTo>
                      <a:pt x="13" y="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18" name="Freeform 222"/>
              <p:cNvSpPr>
                <a:spLocks/>
              </p:cNvSpPr>
              <p:nvPr/>
            </p:nvSpPr>
            <p:spPr bwMode="auto">
              <a:xfrm>
                <a:off x="1557" y="1674"/>
                <a:ext cx="0" cy="234"/>
              </a:xfrm>
              <a:custGeom>
                <a:avLst/>
                <a:gdLst>
                  <a:gd name="T0" fmla="*/ 2 w 10"/>
                  <a:gd name="T1" fmla="*/ 22 h 22"/>
                  <a:gd name="T2" fmla="*/ 0 w 10"/>
                  <a:gd name="T3" fmla="*/ 5 h 22"/>
                  <a:gd name="T4" fmla="*/ 5 w 10"/>
                  <a:gd name="T5" fmla="*/ 0 h 22"/>
                  <a:gd name="T6" fmla="*/ 10 w 10"/>
                  <a:gd name="T7" fmla="*/ 2 h 22"/>
                  <a:gd name="T8" fmla="*/ 9 w 10"/>
                  <a:gd name="T9" fmla="*/ 7 h 22"/>
                  <a:gd name="T10" fmla="*/ 2 w 10"/>
                  <a:gd name="T11" fmla="*/ 22 h 22"/>
                  <a:gd name="T12" fmla="*/ 0 60000 65536"/>
                  <a:gd name="T13" fmla="*/ 0 60000 65536"/>
                  <a:gd name="T14" fmla="*/ 0 60000 65536"/>
                  <a:gd name="T15" fmla="*/ 0 60000 65536"/>
                  <a:gd name="T16" fmla="*/ 0 60000 65536"/>
                  <a:gd name="T17" fmla="*/ 0 60000 65536"/>
                  <a:gd name="T18" fmla="*/ 0 w 10"/>
                  <a:gd name="T19" fmla="*/ 0 h 22"/>
                  <a:gd name="T20" fmla="*/ 10 w 10"/>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10" h="22">
                    <a:moveTo>
                      <a:pt x="2" y="22"/>
                    </a:moveTo>
                    <a:lnTo>
                      <a:pt x="0" y="5"/>
                    </a:lnTo>
                    <a:lnTo>
                      <a:pt x="5" y="0"/>
                    </a:lnTo>
                    <a:lnTo>
                      <a:pt x="10" y="2"/>
                    </a:lnTo>
                    <a:lnTo>
                      <a:pt x="9" y="7"/>
                    </a:lnTo>
                    <a:lnTo>
                      <a:pt x="2"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19" name="Freeform 223"/>
              <p:cNvSpPr>
                <a:spLocks/>
              </p:cNvSpPr>
              <p:nvPr/>
            </p:nvSpPr>
            <p:spPr bwMode="auto">
              <a:xfrm>
                <a:off x="1577" y="1691"/>
                <a:ext cx="0" cy="234"/>
              </a:xfrm>
              <a:custGeom>
                <a:avLst/>
                <a:gdLst>
                  <a:gd name="T0" fmla="*/ 0 w 27"/>
                  <a:gd name="T1" fmla="*/ 13 h 13"/>
                  <a:gd name="T2" fmla="*/ 19 w 27"/>
                  <a:gd name="T3" fmla="*/ 0 h 13"/>
                  <a:gd name="T4" fmla="*/ 27 w 27"/>
                  <a:gd name="T5" fmla="*/ 3 h 13"/>
                  <a:gd name="T6" fmla="*/ 27 w 27"/>
                  <a:gd name="T7" fmla="*/ 7 h 13"/>
                  <a:gd name="T8" fmla="*/ 22 w 27"/>
                  <a:gd name="T9" fmla="*/ 10 h 13"/>
                  <a:gd name="T10" fmla="*/ 0 w 27"/>
                  <a:gd name="T11" fmla="*/ 13 h 13"/>
                  <a:gd name="T12" fmla="*/ 0 60000 65536"/>
                  <a:gd name="T13" fmla="*/ 0 60000 65536"/>
                  <a:gd name="T14" fmla="*/ 0 60000 65536"/>
                  <a:gd name="T15" fmla="*/ 0 60000 65536"/>
                  <a:gd name="T16" fmla="*/ 0 60000 65536"/>
                  <a:gd name="T17" fmla="*/ 0 60000 65536"/>
                  <a:gd name="T18" fmla="*/ 0 w 27"/>
                  <a:gd name="T19" fmla="*/ 0 h 13"/>
                  <a:gd name="T20" fmla="*/ 27 w 27"/>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27" h="13">
                    <a:moveTo>
                      <a:pt x="0" y="13"/>
                    </a:moveTo>
                    <a:lnTo>
                      <a:pt x="19" y="0"/>
                    </a:lnTo>
                    <a:lnTo>
                      <a:pt x="27" y="3"/>
                    </a:lnTo>
                    <a:lnTo>
                      <a:pt x="27" y="7"/>
                    </a:lnTo>
                    <a:lnTo>
                      <a:pt x="22" y="10"/>
                    </a:lnTo>
                    <a:lnTo>
                      <a:pt x="0"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grpSp>
        <p:grpSp>
          <p:nvGrpSpPr>
            <p:cNvPr id="2108" name="Group 224"/>
            <p:cNvGrpSpPr>
              <a:grpSpLocks/>
            </p:cNvGrpSpPr>
            <p:nvPr/>
          </p:nvGrpSpPr>
          <p:grpSpPr bwMode="auto">
            <a:xfrm>
              <a:off x="1459" y="1706"/>
              <a:ext cx="113" cy="535"/>
              <a:chOff x="1459" y="1706"/>
              <a:chExt cx="113" cy="535"/>
            </a:xfrm>
          </p:grpSpPr>
          <p:sp>
            <p:nvSpPr>
              <p:cNvPr id="2109" name="Freeform 225"/>
              <p:cNvSpPr>
                <a:spLocks/>
              </p:cNvSpPr>
              <p:nvPr/>
            </p:nvSpPr>
            <p:spPr bwMode="auto">
              <a:xfrm>
                <a:off x="1496" y="1792"/>
                <a:ext cx="0" cy="234"/>
              </a:xfrm>
              <a:custGeom>
                <a:avLst/>
                <a:gdLst>
                  <a:gd name="T0" fmla="*/ 70 w 106"/>
                  <a:gd name="T1" fmla="*/ 25 h 90"/>
                  <a:gd name="T2" fmla="*/ 56 w 106"/>
                  <a:gd name="T3" fmla="*/ 9 h 90"/>
                  <a:gd name="T4" fmla="*/ 44 w 106"/>
                  <a:gd name="T5" fmla="*/ 0 h 90"/>
                  <a:gd name="T6" fmla="*/ 28 w 106"/>
                  <a:gd name="T7" fmla="*/ 0 h 90"/>
                  <a:gd name="T8" fmla="*/ 10 w 106"/>
                  <a:gd name="T9" fmla="*/ 5 h 90"/>
                  <a:gd name="T10" fmla="*/ 3 w 106"/>
                  <a:gd name="T11" fmla="*/ 15 h 90"/>
                  <a:gd name="T12" fmla="*/ 0 w 106"/>
                  <a:gd name="T13" fmla="*/ 29 h 90"/>
                  <a:gd name="T14" fmla="*/ 3 w 106"/>
                  <a:gd name="T15" fmla="*/ 47 h 90"/>
                  <a:gd name="T16" fmla="*/ 14 w 106"/>
                  <a:gd name="T17" fmla="*/ 67 h 90"/>
                  <a:gd name="T18" fmla="*/ 31 w 106"/>
                  <a:gd name="T19" fmla="*/ 80 h 90"/>
                  <a:gd name="T20" fmla="*/ 45 w 106"/>
                  <a:gd name="T21" fmla="*/ 87 h 90"/>
                  <a:gd name="T22" fmla="*/ 61 w 106"/>
                  <a:gd name="T23" fmla="*/ 90 h 90"/>
                  <a:gd name="T24" fmla="*/ 71 w 106"/>
                  <a:gd name="T25" fmla="*/ 86 h 90"/>
                  <a:gd name="T26" fmla="*/ 79 w 106"/>
                  <a:gd name="T27" fmla="*/ 80 h 90"/>
                  <a:gd name="T28" fmla="*/ 83 w 106"/>
                  <a:gd name="T29" fmla="*/ 67 h 90"/>
                  <a:gd name="T30" fmla="*/ 81 w 106"/>
                  <a:gd name="T31" fmla="*/ 52 h 90"/>
                  <a:gd name="T32" fmla="*/ 78 w 106"/>
                  <a:gd name="T33" fmla="*/ 39 h 90"/>
                  <a:gd name="T34" fmla="*/ 103 w 106"/>
                  <a:gd name="T35" fmla="*/ 25 h 90"/>
                  <a:gd name="T36" fmla="*/ 106 w 106"/>
                  <a:gd name="T37" fmla="*/ 20 h 90"/>
                  <a:gd name="T38" fmla="*/ 103 w 106"/>
                  <a:gd name="T39" fmla="*/ 17 h 90"/>
                  <a:gd name="T40" fmla="*/ 74 w 106"/>
                  <a:gd name="T41" fmla="*/ 32 h 90"/>
                  <a:gd name="T42" fmla="*/ 70 w 106"/>
                  <a:gd name="T43" fmla="*/ 25 h 9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90"/>
                  <a:gd name="T68" fmla="*/ 106 w 106"/>
                  <a:gd name="T69" fmla="*/ 90 h 9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90">
                    <a:moveTo>
                      <a:pt x="70" y="25"/>
                    </a:moveTo>
                    <a:lnTo>
                      <a:pt x="56" y="9"/>
                    </a:lnTo>
                    <a:lnTo>
                      <a:pt x="44" y="0"/>
                    </a:lnTo>
                    <a:lnTo>
                      <a:pt x="28" y="0"/>
                    </a:lnTo>
                    <a:lnTo>
                      <a:pt x="10" y="5"/>
                    </a:lnTo>
                    <a:lnTo>
                      <a:pt x="3" y="15"/>
                    </a:lnTo>
                    <a:lnTo>
                      <a:pt x="0" y="29"/>
                    </a:lnTo>
                    <a:lnTo>
                      <a:pt x="3" y="47"/>
                    </a:lnTo>
                    <a:lnTo>
                      <a:pt x="14" y="67"/>
                    </a:lnTo>
                    <a:lnTo>
                      <a:pt x="31" y="80"/>
                    </a:lnTo>
                    <a:lnTo>
                      <a:pt x="45" y="87"/>
                    </a:lnTo>
                    <a:lnTo>
                      <a:pt x="61" y="90"/>
                    </a:lnTo>
                    <a:lnTo>
                      <a:pt x="71" y="86"/>
                    </a:lnTo>
                    <a:lnTo>
                      <a:pt x="79" y="80"/>
                    </a:lnTo>
                    <a:lnTo>
                      <a:pt x="83" y="67"/>
                    </a:lnTo>
                    <a:lnTo>
                      <a:pt x="81" y="52"/>
                    </a:lnTo>
                    <a:lnTo>
                      <a:pt x="78" y="39"/>
                    </a:lnTo>
                    <a:lnTo>
                      <a:pt x="103" y="25"/>
                    </a:lnTo>
                    <a:lnTo>
                      <a:pt x="106" y="20"/>
                    </a:lnTo>
                    <a:lnTo>
                      <a:pt x="103" y="17"/>
                    </a:lnTo>
                    <a:lnTo>
                      <a:pt x="74" y="32"/>
                    </a:lnTo>
                    <a:lnTo>
                      <a:pt x="70"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10" name="Freeform 226"/>
              <p:cNvSpPr>
                <a:spLocks/>
              </p:cNvSpPr>
              <p:nvPr/>
            </p:nvSpPr>
            <p:spPr bwMode="auto">
              <a:xfrm>
                <a:off x="1572" y="1706"/>
                <a:ext cx="0" cy="234"/>
              </a:xfrm>
              <a:custGeom>
                <a:avLst/>
                <a:gdLst>
                  <a:gd name="T0" fmla="*/ 25 w 93"/>
                  <a:gd name="T1" fmla="*/ 170 h 202"/>
                  <a:gd name="T2" fmla="*/ 9 w 93"/>
                  <a:gd name="T3" fmla="*/ 182 h 202"/>
                  <a:gd name="T4" fmla="*/ 4 w 93"/>
                  <a:gd name="T5" fmla="*/ 185 h 202"/>
                  <a:gd name="T6" fmla="*/ 0 w 93"/>
                  <a:gd name="T7" fmla="*/ 193 h 202"/>
                  <a:gd name="T8" fmla="*/ 5 w 93"/>
                  <a:gd name="T9" fmla="*/ 201 h 202"/>
                  <a:gd name="T10" fmla="*/ 10 w 93"/>
                  <a:gd name="T11" fmla="*/ 202 h 202"/>
                  <a:gd name="T12" fmla="*/ 25 w 93"/>
                  <a:gd name="T13" fmla="*/ 197 h 202"/>
                  <a:gd name="T14" fmla="*/ 49 w 93"/>
                  <a:gd name="T15" fmla="*/ 182 h 202"/>
                  <a:gd name="T16" fmla="*/ 70 w 93"/>
                  <a:gd name="T17" fmla="*/ 162 h 202"/>
                  <a:gd name="T18" fmla="*/ 92 w 93"/>
                  <a:gd name="T19" fmla="*/ 141 h 202"/>
                  <a:gd name="T20" fmla="*/ 93 w 93"/>
                  <a:gd name="T21" fmla="*/ 132 h 202"/>
                  <a:gd name="T22" fmla="*/ 93 w 93"/>
                  <a:gd name="T23" fmla="*/ 107 h 202"/>
                  <a:gd name="T24" fmla="*/ 87 w 93"/>
                  <a:gd name="T25" fmla="*/ 68 h 202"/>
                  <a:gd name="T26" fmla="*/ 90 w 93"/>
                  <a:gd name="T27" fmla="*/ 46 h 202"/>
                  <a:gd name="T28" fmla="*/ 93 w 93"/>
                  <a:gd name="T29" fmla="*/ 37 h 202"/>
                  <a:gd name="T30" fmla="*/ 89 w 93"/>
                  <a:gd name="T31" fmla="*/ 33 h 202"/>
                  <a:gd name="T32" fmla="*/ 80 w 93"/>
                  <a:gd name="T33" fmla="*/ 28 h 202"/>
                  <a:gd name="T34" fmla="*/ 73 w 93"/>
                  <a:gd name="T35" fmla="*/ 26 h 202"/>
                  <a:gd name="T36" fmla="*/ 78 w 93"/>
                  <a:gd name="T37" fmla="*/ 3 h 202"/>
                  <a:gd name="T38" fmla="*/ 75 w 93"/>
                  <a:gd name="T39" fmla="*/ 0 h 202"/>
                  <a:gd name="T40" fmla="*/ 70 w 93"/>
                  <a:gd name="T41" fmla="*/ 1 h 202"/>
                  <a:gd name="T42" fmla="*/ 68 w 93"/>
                  <a:gd name="T43" fmla="*/ 27 h 202"/>
                  <a:gd name="T44" fmla="*/ 64 w 93"/>
                  <a:gd name="T45" fmla="*/ 35 h 202"/>
                  <a:gd name="T46" fmla="*/ 63 w 93"/>
                  <a:gd name="T47" fmla="*/ 38 h 202"/>
                  <a:gd name="T48" fmla="*/ 53 w 93"/>
                  <a:gd name="T49" fmla="*/ 35 h 202"/>
                  <a:gd name="T50" fmla="*/ 45 w 93"/>
                  <a:gd name="T51" fmla="*/ 35 h 202"/>
                  <a:gd name="T52" fmla="*/ 45 w 93"/>
                  <a:gd name="T53" fmla="*/ 40 h 202"/>
                  <a:gd name="T54" fmla="*/ 50 w 93"/>
                  <a:gd name="T55" fmla="*/ 43 h 202"/>
                  <a:gd name="T56" fmla="*/ 60 w 93"/>
                  <a:gd name="T57" fmla="*/ 43 h 202"/>
                  <a:gd name="T58" fmla="*/ 65 w 93"/>
                  <a:gd name="T59" fmla="*/ 47 h 202"/>
                  <a:gd name="T60" fmla="*/ 70 w 93"/>
                  <a:gd name="T61" fmla="*/ 55 h 202"/>
                  <a:gd name="T62" fmla="*/ 77 w 93"/>
                  <a:gd name="T63" fmla="*/ 67 h 202"/>
                  <a:gd name="T64" fmla="*/ 80 w 93"/>
                  <a:gd name="T65" fmla="*/ 92 h 202"/>
                  <a:gd name="T66" fmla="*/ 80 w 93"/>
                  <a:gd name="T67" fmla="*/ 115 h 202"/>
                  <a:gd name="T68" fmla="*/ 78 w 93"/>
                  <a:gd name="T69" fmla="*/ 133 h 202"/>
                  <a:gd name="T70" fmla="*/ 72 w 93"/>
                  <a:gd name="T71" fmla="*/ 141 h 202"/>
                  <a:gd name="T72" fmla="*/ 54 w 93"/>
                  <a:gd name="T73" fmla="*/ 152 h 202"/>
                  <a:gd name="T74" fmla="*/ 34 w 93"/>
                  <a:gd name="T75" fmla="*/ 162 h 202"/>
                  <a:gd name="T76" fmla="*/ 25 w 93"/>
                  <a:gd name="T77" fmla="*/ 170 h 20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3"/>
                  <a:gd name="T118" fmla="*/ 0 h 202"/>
                  <a:gd name="T119" fmla="*/ 93 w 93"/>
                  <a:gd name="T120" fmla="*/ 202 h 20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3" h="202">
                    <a:moveTo>
                      <a:pt x="25" y="170"/>
                    </a:moveTo>
                    <a:lnTo>
                      <a:pt x="9" y="182"/>
                    </a:lnTo>
                    <a:lnTo>
                      <a:pt x="4" y="185"/>
                    </a:lnTo>
                    <a:lnTo>
                      <a:pt x="0" y="193"/>
                    </a:lnTo>
                    <a:lnTo>
                      <a:pt x="5" y="201"/>
                    </a:lnTo>
                    <a:lnTo>
                      <a:pt x="10" y="202"/>
                    </a:lnTo>
                    <a:lnTo>
                      <a:pt x="25" y="197"/>
                    </a:lnTo>
                    <a:lnTo>
                      <a:pt x="49" y="182"/>
                    </a:lnTo>
                    <a:lnTo>
                      <a:pt x="70" y="162"/>
                    </a:lnTo>
                    <a:lnTo>
                      <a:pt x="92" y="141"/>
                    </a:lnTo>
                    <a:lnTo>
                      <a:pt x="93" y="132"/>
                    </a:lnTo>
                    <a:lnTo>
                      <a:pt x="93" y="107"/>
                    </a:lnTo>
                    <a:lnTo>
                      <a:pt x="87" y="68"/>
                    </a:lnTo>
                    <a:lnTo>
                      <a:pt x="90" y="46"/>
                    </a:lnTo>
                    <a:lnTo>
                      <a:pt x="93" y="37"/>
                    </a:lnTo>
                    <a:lnTo>
                      <a:pt x="89" y="33"/>
                    </a:lnTo>
                    <a:lnTo>
                      <a:pt x="80" y="28"/>
                    </a:lnTo>
                    <a:lnTo>
                      <a:pt x="73" y="26"/>
                    </a:lnTo>
                    <a:lnTo>
                      <a:pt x="78" y="3"/>
                    </a:lnTo>
                    <a:lnTo>
                      <a:pt x="75" y="0"/>
                    </a:lnTo>
                    <a:lnTo>
                      <a:pt x="70" y="1"/>
                    </a:lnTo>
                    <a:lnTo>
                      <a:pt x="68" y="27"/>
                    </a:lnTo>
                    <a:lnTo>
                      <a:pt x="64" y="35"/>
                    </a:lnTo>
                    <a:lnTo>
                      <a:pt x="63" y="38"/>
                    </a:lnTo>
                    <a:lnTo>
                      <a:pt x="53" y="35"/>
                    </a:lnTo>
                    <a:lnTo>
                      <a:pt x="45" y="35"/>
                    </a:lnTo>
                    <a:lnTo>
                      <a:pt x="45" y="40"/>
                    </a:lnTo>
                    <a:lnTo>
                      <a:pt x="50" y="43"/>
                    </a:lnTo>
                    <a:lnTo>
                      <a:pt x="60" y="43"/>
                    </a:lnTo>
                    <a:lnTo>
                      <a:pt x="65" y="47"/>
                    </a:lnTo>
                    <a:lnTo>
                      <a:pt x="70" y="55"/>
                    </a:lnTo>
                    <a:lnTo>
                      <a:pt x="77" y="67"/>
                    </a:lnTo>
                    <a:lnTo>
                      <a:pt x="80" y="92"/>
                    </a:lnTo>
                    <a:lnTo>
                      <a:pt x="80" y="115"/>
                    </a:lnTo>
                    <a:lnTo>
                      <a:pt x="78" y="133"/>
                    </a:lnTo>
                    <a:lnTo>
                      <a:pt x="72" y="141"/>
                    </a:lnTo>
                    <a:lnTo>
                      <a:pt x="54" y="152"/>
                    </a:lnTo>
                    <a:lnTo>
                      <a:pt x="34" y="162"/>
                    </a:lnTo>
                    <a:lnTo>
                      <a:pt x="25" y="17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11" name="Freeform 227"/>
              <p:cNvSpPr>
                <a:spLocks/>
              </p:cNvSpPr>
              <p:nvPr/>
            </p:nvSpPr>
            <p:spPr bwMode="auto">
              <a:xfrm>
                <a:off x="1459" y="1892"/>
                <a:ext cx="0" cy="234"/>
              </a:xfrm>
              <a:custGeom>
                <a:avLst/>
                <a:gdLst>
                  <a:gd name="T0" fmla="*/ 85 w 85"/>
                  <a:gd name="T1" fmla="*/ 4 h 121"/>
                  <a:gd name="T2" fmla="*/ 76 w 85"/>
                  <a:gd name="T3" fmla="*/ 0 h 121"/>
                  <a:gd name="T4" fmla="*/ 56 w 85"/>
                  <a:gd name="T5" fmla="*/ 1 h 121"/>
                  <a:gd name="T6" fmla="*/ 38 w 85"/>
                  <a:gd name="T7" fmla="*/ 12 h 121"/>
                  <a:gd name="T8" fmla="*/ 15 w 85"/>
                  <a:gd name="T9" fmla="*/ 36 h 121"/>
                  <a:gd name="T10" fmla="*/ 1 w 85"/>
                  <a:gd name="T11" fmla="*/ 55 h 121"/>
                  <a:gd name="T12" fmla="*/ 0 w 85"/>
                  <a:gd name="T13" fmla="*/ 61 h 121"/>
                  <a:gd name="T14" fmla="*/ 7 w 85"/>
                  <a:gd name="T15" fmla="*/ 74 h 121"/>
                  <a:gd name="T16" fmla="*/ 21 w 85"/>
                  <a:gd name="T17" fmla="*/ 80 h 121"/>
                  <a:gd name="T18" fmla="*/ 38 w 85"/>
                  <a:gd name="T19" fmla="*/ 86 h 121"/>
                  <a:gd name="T20" fmla="*/ 52 w 85"/>
                  <a:gd name="T21" fmla="*/ 90 h 121"/>
                  <a:gd name="T22" fmla="*/ 60 w 85"/>
                  <a:gd name="T23" fmla="*/ 95 h 121"/>
                  <a:gd name="T24" fmla="*/ 56 w 85"/>
                  <a:gd name="T25" fmla="*/ 102 h 121"/>
                  <a:gd name="T26" fmla="*/ 46 w 85"/>
                  <a:gd name="T27" fmla="*/ 111 h 121"/>
                  <a:gd name="T28" fmla="*/ 33 w 85"/>
                  <a:gd name="T29" fmla="*/ 112 h 121"/>
                  <a:gd name="T30" fmla="*/ 23 w 85"/>
                  <a:gd name="T31" fmla="*/ 110 h 121"/>
                  <a:gd name="T32" fmla="*/ 18 w 85"/>
                  <a:gd name="T33" fmla="*/ 112 h 121"/>
                  <a:gd name="T34" fmla="*/ 18 w 85"/>
                  <a:gd name="T35" fmla="*/ 117 h 121"/>
                  <a:gd name="T36" fmla="*/ 30 w 85"/>
                  <a:gd name="T37" fmla="*/ 121 h 121"/>
                  <a:gd name="T38" fmla="*/ 46 w 85"/>
                  <a:gd name="T39" fmla="*/ 121 h 121"/>
                  <a:gd name="T40" fmla="*/ 60 w 85"/>
                  <a:gd name="T41" fmla="*/ 117 h 121"/>
                  <a:gd name="T42" fmla="*/ 68 w 85"/>
                  <a:gd name="T43" fmla="*/ 112 h 121"/>
                  <a:gd name="T44" fmla="*/ 72 w 85"/>
                  <a:gd name="T45" fmla="*/ 105 h 121"/>
                  <a:gd name="T46" fmla="*/ 76 w 85"/>
                  <a:gd name="T47" fmla="*/ 96 h 121"/>
                  <a:gd name="T48" fmla="*/ 70 w 85"/>
                  <a:gd name="T49" fmla="*/ 89 h 121"/>
                  <a:gd name="T50" fmla="*/ 52 w 85"/>
                  <a:gd name="T51" fmla="*/ 84 h 121"/>
                  <a:gd name="T52" fmla="*/ 36 w 85"/>
                  <a:gd name="T53" fmla="*/ 79 h 121"/>
                  <a:gd name="T54" fmla="*/ 18 w 85"/>
                  <a:gd name="T55" fmla="*/ 71 h 121"/>
                  <a:gd name="T56" fmla="*/ 16 w 85"/>
                  <a:gd name="T57" fmla="*/ 64 h 121"/>
                  <a:gd name="T58" fmla="*/ 18 w 85"/>
                  <a:gd name="T59" fmla="*/ 51 h 121"/>
                  <a:gd name="T60" fmla="*/ 30 w 85"/>
                  <a:gd name="T61" fmla="*/ 36 h 121"/>
                  <a:gd name="T62" fmla="*/ 43 w 85"/>
                  <a:gd name="T63" fmla="*/ 27 h 121"/>
                  <a:gd name="T64" fmla="*/ 67 w 85"/>
                  <a:gd name="T65" fmla="*/ 20 h 121"/>
                  <a:gd name="T66" fmla="*/ 85 w 85"/>
                  <a:gd name="T67" fmla="*/ 17 h 121"/>
                  <a:gd name="T68" fmla="*/ 85 w 85"/>
                  <a:gd name="T69" fmla="*/ 9 h 121"/>
                  <a:gd name="T70" fmla="*/ 85 w 85"/>
                  <a:gd name="T71" fmla="*/ 4 h 12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5"/>
                  <a:gd name="T109" fmla="*/ 0 h 121"/>
                  <a:gd name="T110" fmla="*/ 85 w 85"/>
                  <a:gd name="T111" fmla="*/ 121 h 12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5" h="121">
                    <a:moveTo>
                      <a:pt x="85" y="4"/>
                    </a:moveTo>
                    <a:lnTo>
                      <a:pt x="76" y="0"/>
                    </a:lnTo>
                    <a:lnTo>
                      <a:pt x="56" y="1"/>
                    </a:lnTo>
                    <a:lnTo>
                      <a:pt x="38" y="12"/>
                    </a:lnTo>
                    <a:lnTo>
                      <a:pt x="15" y="36"/>
                    </a:lnTo>
                    <a:lnTo>
                      <a:pt x="1" y="55"/>
                    </a:lnTo>
                    <a:lnTo>
                      <a:pt x="0" y="61"/>
                    </a:lnTo>
                    <a:lnTo>
                      <a:pt x="7" y="74"/>
                    </a:lnTo>
                    <a:lnTo>
                      <a:pt x="21" y="80"/>
                    </a:lnTo>
                    <a:lnTo>
                      <a:pt x="38" y="86"/>
                    </a:lnTo>
                    <a:lnTo>
                      <a:pt x="52" y="90"/>
                    </a:lnTo>
                    <a:lnTo>
                      <a:pt x="60" y="95"/>
                    </a:lnTo>
                    <a:lnTo>
                      <a:pt x="56" y="102"/>
                    </a:lnTo>
                    <a:lnTo>
                      <a:pt x="46" y="111"/>
                    </a:lnTo>
                    <a:lnTo>
                      <a:pt x="33" y="112"/>
                    </a:lnTo>
                    <a:lnTo>
                      <a:pt x="23" y="110"/>
                    </a:lnTo>
                    <a:lnTo>
                      <a:pt x="18" y="112"/>
                    </a:lnTo>
                    <a:lnTo>
                      <a:pt x="18" y="117"/>
                    </a:lnTo>
                    <a:lnTo>
                      <a:pt x="30" y="121"/>
                    </a:lnTo>
                    <a:lnTo>
                      <a:pt x="46" y="121"/>
                    </a:lnTo>
                    <a:lnTo>
                      <a:pt x="60" y="117"/>
                    </a:lnTo>
                    <a:lnTo>
                      <a:pt x="68" y="112"/>
                    </a:lnTo>
                    <a:lnTo>
                      <a:pt x="72" y="105"/>
                    </a:lnTo>
                    <a:lnTo>
                      <a:pt x="76" y="96"/>
                    </a:lnTo>
                    <a:lnTo>
                      <a:pt x="70" y="89"/>
                    </a:lnTo>
                    <a:lnTo>
                      <a:pt x="52" y="84"/>
                    </a:lnTo>
                    <a:lnTo>
                      <a:pt x="36" y="79"/>
                    </a:lnTo>
                    <a:lnTo>
                      <a:pt x="18" y="71"/>
                    </a:lnTo>
                    <a:lnTo>
                      <a:pt x="16" y="64"/>
                    </a:lnTo>
                    <a:lnTo>
                      <a:pt x="18" y="51"/>
                    </a:lnTo>
                    <a:lnTo>
                      <a:pt x="30" y="36"/>
                    </a:lnTo>
                    <a:lnTo>
                      <a:pt x="43" y="27"/>
                    </a:lnTo>
                    <a:lnTo>
                      <a:pt x="67" y="20"/>
                    </a:lnTo>
                    <a:lnTo>
                      <a:pt x="85" y="17"/>
                    </a:lnTo>
                    <a:lnTo>
                      <a:pt x="85" y="9"/>
                    </a:lnTo>
                    <a:lnTo>
                      <a:pt x="85"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12" name="Freeform 228"/>
              <p:cNvSpPr>
                <a:spLocks/>
              </p:cNvSpPr>
              <p:nvPr/>
            </p:nvSpPr>
            <p:spPr bwMode="auto">
              <a:xfrm>
                <a:off x="1527" y="1886"/>
                <a:ext cx="0" cy="234"/>
              </a:xfrm>
              <a:custGeom>
                <a:avLst/>
                <a:gdLst>
                  <a:gd name="T0" fmla="*/ 69 w 79"/>
                  <a:gd name="T1" fmla="*/ 47 h 149"/>
                  <a:gd name="T2" fmla="*/ 60 w 79"/>
                  <a:gd name="T3" fmla="*/ 18 h 149"/>
                  <a:gd name="T4" fmla="*/ 52 w 79"/>
                  <a:gd name="T5" fmla="*/ 5 h 149"/>
                  <a:gd name="T6" fmla="*/ 32 w 79"/>
                  <a:gd name="T7" fmla="*/ 0 h 149"/>
                  <a:gd name="T8" fmla="*/ 13 w 79"/>
                  <a:gd name="T9" fmla="*/ 2 h 149"/>
                  <a:gd name="T10" fmla="*/ 4 w 79"/>
                  <a:gd name="T11" fmla="*/ 16 h 149"/>
                  <a:gd name="T12" fmla="*/ 7 w 79"/>
                  <a:gd name="T13" fmla="*/ 35 h 149"/>
                  <a:gd name="T14" fmla="*/ 10 w 79"/>
                  <a:gd name="T15" fmla="*/ 63 h 149"/>
                  <a:gd name="T16" fmla="*/ 10 w 79"/>
                  <a:gd name="T17" fmla="*/ 90 h 149"/>
                  <a:gd name="T18" fmla="*/ 4 w 79"/>
                  <a:gd name="T19" fmla="*/ 112 h 149"/>
                  <a:gd name="T20" fmla="*/ 0 w 79"/>
                  <a:gd name="T21" fmla="*/ 126 h 149"/>
                  <a:gd name="T22" fmla="*/ 3 w 79"/>
                  <a:gd name="T23" fmla="*/ 136 h 149"/>
                  <a:gd name="T24" fmla="*/ 13 w 79"/>
                  <a:gd name="T25" fmla="*/ 142 h 149"/>
                  <a:gd name="T26" fmla="*/ 23 w 79"/>
                  <a:gd name="T27" fmla="*/ 147 h 149"/>
                  <a:gd name="T28" fmla="*/ 35 w 79"/>
                  <a:gd name="T29" fmla="*/ 149 h 149"/>
                  <a:gd name="T30" fmla="*/ 50 w 79"/>
                  <a:gd name="T31" fmla="*/ 149 h 149"/>
                  <a:gd name="T32" fmla="*/ 67 w 79"/>
                  <a:gd name="T33" fmla="*/ 138 h 149"/>
                  <a:gd name="T34" fmla="*/ 79 w 79"/>
                  <a:gd name="T35" fmla="*/ 115 h 149"/>
                  <a:gd name="T36" fmla="*/ 78 w 79"/>
                  <a:gd name="T37" fmla="*/ 93 h 149"/>
                  <a:gd name="T38" fmla="*/ 70 w 79"/>
                  <a:gd name="T39" fmla="*/ 68 h 149"/>
                  <a:gd name="T40" fmla="*/ 69 w 79"/>
                  <a:gd name="T41" fmla="*/ 47 h 14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9"/>
                  <a:gd name="T64" fmla="*/ 0 h 149"/>
                  <a:gd name="T65" fmla="*/ 79 w 79"/>
                  <a:gd name="T66" fmla="*/ 149 h 14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9" h="149">
                    <a:moveTo>
                      <a:pt x="69" y="47"/>
                    </a:moveTo>
                    <a:lnTo>
                      <a:pt x="60" y="18"/>
                    </a:lnTo>
                    <a:lnTo>
                      <a:pt x="52" y="5"/>
                    </a:lnTo>
                    <a:lnTo>
                      <a:pt x="32" y="0"/>
                    </a:lnTo>
                    <a:lnTo>
                      <a:pt x="13" y="2"/>
                    </a:lnTo>
                    <a:lnTo>
                      <a:pt x="4" y="16"/>
                    </a:lnTo>
                    <a:lnTo>
                      <a:pt x="7" y="35"/>
                    </a:lnTo>
                    <a:lnTo>
                      <a:pt x="10" y="63"/>
                    </a:lnTo>
                    <a:lnTo>
                      <a:pt x="10" y="90"/>
                    </a:lnTo>
                    <a:lnTo>
                      <a:pt x="4" y="112"/>
                    </a:lnTo>
                    <a:lnTo>
                      <a:pt x="0" y="126"/>
                    </a:lnTo>
                    <a:lnTo>
                      <a:pt x="3" y="136"/>
                    </a:lnTo>
                    <a:lnTo>
                      <a:pt x="13" y="142"/>
                    </a:lnTo>
                    <a:lnTo>
                      <a:pt x="23" y="147"/>
                    </a:lnTo>
                    <a:lnTo>
                      <a:pt x="35" y="149"/>
                    </a:lnTo>
                    <a:lnTo>
                      <a:pt x="50" y="149"/>
                    </a:lnTo>
                    <a:lnTo>
                      <a:pt x="67" y="138"/>
                    </a:lnTo>
                    <a:lnTo>
                      <a:pt x="79" y="115"/>
                    </a:lnTo>
                    <a:lnTo>
                      <a:pt x="78" y="93"/>
                    </a:lnTo>
                    <a:lnTo>
                      <a:pt x="70" y="68"/>
                    </a:lnTo>
                    <a:lnTo>
                      <a:pt x="69" y="4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13" name="Freeform 229"/>
              <p:cNvSpPr>
                <a:spLocks/>
              </p:cNvSpPr>
              <p:nvPr/>
            </p:nvSpPr>
            <p:spPr bwMode="auto">
              <a:xfrm>
                <a:off x="1505" y="2007"/>
                <a:ext cx="0" cy="234"/>
              </a:xfrm>
              <a:custGeom>
                <a:avLst/>
                <a:gdLst>
                  <a:gd name="T0" fmla="*/ 56 w 60"/>
                  <a:gd name="T1" fmla="*/ 3 h 216"/>
                  <a:gd name="T2" fmla="*/ 41 w 60"/>
                  <a:gd name="T3" fmla="*/ 0 h 216"/>
                  <a:gd name="T4" fmla="*/ 32 w 60"/>
                  <a:gd name="T5" fmla="*/ 3 h 216"/>
                  <a:gd name="T6" fmla="*/ 29 w 60"/>
                  <a:gd name="T7" fmla="*/ 15 h 216"/>
                  <a:gd name="T8" fmla="*/ 32 w 60"/>
                  <a:gd name="T9" fmla="*/ 76 h 216"/>
                  <a:gd name="T10" fmla="*/ 32 w 60"/>
                  <a:gd name="T11" fmla="*/ 91 h 216"/>
                  <a:gd name="T12" fmla="*/ 26 w 60"/>
                  <a:gd name="T13" fmla="*/ 118 h 216"/>
                  <a:gd name="T14" fmla="*/ 25 w 60"/>
                  <a:gd name="T15" fmla="*/ 150 h 216"/>
                  <a:gd name="T16" fmla="*/ 29 w 60"/>
                  <a:gd name="T17" fmla="*/ 165 h 216"/>
                  <a:gd name="T18" fmla="*/ 25 w 60"/>
                  <a:gd name="T19" fmla="*/ 175 h 216"/>
                  <a:gd name="T20" fmla="*/ 6 w 60"/>
                  <a:gd name="T21" fmla="*/ 187 h 216"/>
                  <a:gd name="T22" fmla="*/ 0 w 60"/>
                  <a:gd name="T23" fmla="*/ 205 h 216"/>
                  <a:gd name="T24" fmla="*/ 0 w 60"/>
                  <a:gd name="T25" fmla="*/ 211 h 216"/>
                  <a:gd name="T26" fmla="*/ 15 w 60"/>
                  <a:gd name="T27" fmla="*/ 216 h 216"/>
                  <a:gd name="T28" fmla="*/ 19 w 60"/>
                  <a:gd name="T29" fmla="*/ 213 h 216"/>
                  <a:gd name="T30" fmla="*/ 20 w 60"/>
                  <a:gd name="T31" fmla="*/ 203 h 216"/>
                  <a:gd name="T32" fmla="*/ 25 w 60"/>
                  <a:gd name="T33" fmla="*/ 188 h 216"/>
                  <a:gd name="T34" fmla="*/ 31 w 60"/>
                  <a:gd name="T35" fmla="*/ 182 h 216"/>
                  <a:gd name="T36" fmla="*/ 39 w 60"/>
                  <a:gd name="T37" fmla="*/ 177 h 216"/>
                  <a:gd name="T38" fmla="*/ 45 w 60"/>
                  <a:gd name="T39" fmla="*/ 172 h 216"/>
                  <a:gd name="T40" fmla="*/ 47 w 60"/>
                  <a:gd name="T41" fmla="*/ 167 h 216"/>
                  <a:gd name="T42" fmla="*/ 42 w 60"/>
                  <a:gd name="T43" fmla="*/ 162 h 216"/>
                  <a:gd name="T44" fmla="*/ 39 w 60"/>
                  <a:gd name="T45" fmla="*/ 158 h 216"/>
                  <a:gd name="T46" fmla="*/ 35 w 60"/>
                  <a:gd name="T47" fmla="*/ 146 h 216"/>
                  <a:gd name="T48" fmla="*/ 39 w 60"/>
                  <a:gd name="T49" fmla="*/ 117 h 216"/>
                  <a:gd name="T50" fmla="*/ 47 w 60"/>
                  <a:gd name="T51" fmla="*/ 83 h 216"/>
                  <a:gd name="T52" fmla="*/ 56 w 60"/>
                  <a:gd name="T53" fmla="*/ 58 h 216"/>
                  <a:gd name="T54" fmla="*/ 60 w 60"/>
                  <a:gd name="T55" fmla="*/ 26 h 216"/>
                  <a:gd name="T56" fmla="*/ 56 w 60"/>
                  <a:gd name="T57" fmla="*/ 3 h 21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0"/>
                  <a:gd name="T88" fmla="*/ 0 h 216"/>
                  <a:gd name="T89" fmla="*/ 60 w 60"/>
                  <a:gd name="T90" fmla="*/ 216 h 21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0" h="216">
                    <a:moveTo>
                      <a:pt x="56" y="3"/>
                    </a:moveTo>
                    <a:lnTo>
                      <a:pt x="41" y="0"/>
                    </a:lnTo>
                    <a:lnTo>
                      <a:pt x="32" y="3"/>
                    </a:lnTo>
                    <a:lnTo>
                      <a:pt x="29" y="15"/>
                    </a:lnTo>
                    <a:lnTo>
                      <a:pt x="32" y="76"/>
                    </a:lnTo>
                    <a:lnTo>
                      <a:pt x="32" y="91"/>
                    </a:lnTo>
                    <a:lnTo>
                      <a:pt x="26" y="118"/>
                    </a:lnTo>
                    <a:lnTo>
                      <a:pt x="25" y="150"/>
                    </a:lnTo>
                    <a:lnTo>
                      <a:pt x="29" y="165"/>
                    </a:lnTo>
                    <a:lnTo>
                      <a:pt x="25" y="175"/>
                    </a:lnTo>
                    <a:lnTo>
                      <a:pt x="6" y="187"/>
                    </a:lnTo>
                    <a:lnTo>
                      <a:pt x="0" y="205"/>
                    </a:lnTo>
                    <a:lnTo>
                      <a:pt x="0" y="211"/>
                    </a:lnTo>
                    <a:lnTo>
                      <a:pt x="15" y="216"/>
                    </a:lnTo>
                    <a:lnTo>
                      <a:pt x="19" y="213"/>
                    </a:lnTo>
                    <a:lnTo>
                      <a:pt x="20" y="203"/>
                    </a:lnTo>
                    <a:lnTo>
                      <a:pt x="25" y="188"/>
                    </a:lnTo>
                    <a:lnTo>
                      <a:pt x="31" y="182"/>
                    </a:lnTo>
                    <a:lnTo>
                      <a:pt x="39" y="177"/>
                    </a:lnTo>
                    <a:lnTo>
                      <a:pt x="45" y="172"/>
                    </a:lnTo>
                    <a:lnTo>
                      <a:pt x="47" y="167"/>
                    </a:lnTo>
                    <a:lnTo>
                      <a:pt x="42" y="162"/>
                    </a:lnTo>
                    <a:lnTo>
                      <a:pt x="39" y="158"/>
                    </a:lnTo>
                    <a:lnTo>
                      <a:pt x="35" y="146"/>
                    </a:lnTo>
                    <a:lnTo>
                      <a:pt x="39" y="117"/>
                    </a:lnTo>
                    <a:lnTo>
                      <a:pt x="47" y="83"/>
                    </a:lnTo>
                    <a:lnTo>
                      <a:pt x="56" y="58"/>
                    </a:lnTo>
                    <a:lnTo>
                      <a:pt x="60" y="26"/>
                    </a:lnTo>
                    <a:lnTo>
                      <a:pt x="56"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14" name="Freeform 230"/>
              <p:cNvSpPr>
                <a:spLocks/>
              </p:cNvSpPr>
              <p:nvPr/>
            </p:nvSpPr>
            <p:spPr bwMode="auto">
              <a:xfrm>
                <a:off x="1569" y="2007"/>
                <a:ext cx="0" cy="234"/>
              </a:xfrm>
              <a:custGeom>
                <a:avLst/>
                <a:gdLst>
                  <a:gd name="T0" fmla="*/ 33 w 100"/>
                  <a:gd name="T1" fmla="*/ 26 h 182"/>
                  <a:gd name="T2" fmla="*/ 30 w 100"/>
                  <a:gd name="T3" fmla="*/ 8 h 182"/>
                  <a:gd name="T4" fmla="*/ 18 w 100"/>
                  <a:gd name="T5" fmla="*/ 0 h 182"/>
                  <a:gd name="T6" fmla="*/ 1 w 100"/>
                  <a:gd name="T7" fmla="*/ 1 h 182"/>
                  <a:gd name="T8" fmla="*/ 0 w 100"/>
                  <a:gd name="T9" fmla="*/ 8 h 182"/>
                  <a:gd name="T10" fmla="*/ 1 w 100"/>
                  <a:gd name="T11" fmla="*/ 25 h 182"/>
                  <a:gd name="T12" fmla="*/ 10 w 100"/>
                  <a:gd name="T13" fmla="*/ 52 h 182"/>
                  <a:gd name="T14" fmla="*/ 17 w 100"/>
                  <a:gd name="T15" fmla="*/ 71 h 182"/>
                  <a:gd name="T16" fmla="*/ 25 w 100"/>
                  <a:gd name="T17" fmla="*/ 97 h 182"/>
                  <a:gd name="T18" fmla="*/ 27 w 100"/>
                  <a:gd name="T19" fmla="*/ 118 h 182"/>
                  <a:gd name="T20" fmla="*/ 27 w 100"/>
                  <a:gd name="T21" fmla="*/ 137 h 182"/>
                  <a:gd name="T22" fmla="*/ 23 w 100"/>
                  <a:gd name="T23" fmla="*/ 150 h 182"/>
                  <a:gd name="T24" fmla="*/ 20 w 100"/>
                  <a:gd name="T25" fmla="*/ 156 h 182"/>
                  <a:gd name="T26" fmla="*/ 20 w 100"/>
                  <a:gd name="T27" fmla="*/ 160 h 182"/>
                  <a:gd name="T28" fmla="*/ 25 w 100"/>
                  <a:gd name="T29" fmla="*/ 166 h 182"/>
                  <a:gd name="T30" fmla="*/ 35 w 100"/>
                  <a:gd name="T31" fmla="*/ 168 h 182"/>
                  <a:gd name="T32" fmla="*/ 48 w 100"/>
                  <a:gd name="T33" fmla="*/ 168 h 182"/>
                  <a:gd name="T34" fmla="*/ 73 w 100"/>
                  <a:gd name="T35" fmla="*/ 175 h 182"/>
                  <a:gd name="T36" fmla="*/ 83 w 100"/>
                  <a:gd name="T37" fmla="*/ 182 h 182"/>
                  <a:gd name="T38" fmla="*/ 93 w 100"/>
                  <a:gd name="T39" fmla="*/ 177 h 182"/>
                  <a:gd name="T40" fmla="*/ 100 w 100"/>
                  <a:gd name="T41" fmla="*/ 166 h 182"/>
                  <a:gd name="T42" fmla="*/ 93 w 100"/>
                  <a:gd name="T43" fmla="*/ 162 h 182"/>
                  <a:gd name="T44" fmla="*/ 72 w 100"/>
                  <a:gd name="T45" fmla="*/ 160 h 182"/>
                  <a:gd name="T46" fmla="*/ 47 w 100"/>
                  <a:gd name="T47" fmla="*/ 160 h 182"/>
                  <a:gd name="T48" fmla="*/ 36 w 100"/>
                  <a:gd name="T49" fmla="*/ 158 h 182"/>
                  <a:gd name="T50" fmla="*/ 35 w 100"/>
                  <a:gd name="T51" fmla="*/ 151 h 182"/>
                  <a:gd name="T52" fmla="*/ 36 w 100"/>
                  <a:gd name="T53" fmla="*/ 138 h 182"/>
                  <a:gd name="T54" fmla="*/ 37 w 100"/>
                  <a:gd name="T55" fmla="*/ 118 h 182"/>
                  <a:gd name="T56" fmla="*/ 36 w 100"/>
                  <a:gd name="T57" fmla="*/ 95 h 182"/>
                  <a:gd name="T58" fmla="*/ 31 w 100"/>
                  <a:gd name="T59" fmla="*/ 62 h 182"/>
                  <a:gd name="T60" fmla="*/ 33 w 100"/>
                  <a:gd name="T61" fmla="*/ 35 h 182"/>
                  <a:gd name="T62" fmla="*/ 33 w 100"/>
                  <a:gd name="T63" fmla="*/ 26 h 18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0"/>
                  <a:gd name="T97" fmla="*/ 0 h 182"/>
                  <a:gd name="T98" fmla="*/ 100 w 100"/>
                  <a:gd name="T99" fmla="*/ 182 h 18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0" h="182">
                    <a:moveTo>
                      <a:pt x="33" y="26"/>
                    </a:moveTo>
                    <a:lnTo>
                      <a:pt x="30" y="8"/>
                    </a:lnTo>
                    <a:lnTo>
                      <a:pt x="18" y="0"/>
                    </a:lnTo>
                    <a:lnTo>
                      <a:pt x="1" y="1"/>
                    </a:lnTo>
                    <a:lnTo>
                      <a:pt x="0" y="8"/>
                    </a:lnTo>
                    <a:lnTo>
                      <a:pt x="1" y="25"/>
                    </a:lnTo>
                    <a:lnTo>
                      <a:pt x="10" y="52"/>
                    </a:lnTo>
                    <a:lnTo>
                      <a:pt x="17" y="71"/>
                    </a:lnTo>
                    <a:lnTo>
                      <a:pt x="25" y="97"/>
                    </a:lnTo>
                    <a:lnTo>
                      <a:pt x="27" y="118"/>
                    </a:lnTo>
                    <a:lnTo>
                      <a:pt x="27" y="137"/>
                    </a:lnTo>
                    <a:lnTo>
                      <a:pt x="23" y="150"/>
                    </a:lnTo>
                    <a:lnTo>
                      <a:pt x="20" y="156"/>
                    </a:lnTo>
                    <a:lnTo>
                      <a:pt x="20" y="160"/>
                    </a:lnTo>
                    <a:lnTo>
                      <a:pt x="25" y="166"/>
                    </a:lnTo>
                    <a:lnTo>
                      <a:pt x="35" y="168"/>
                    </a:lnTo>
                    <a:lnTo>
                      <a:pt x="48" y="168"/>
                    </a:lnTo>
                    <a:lnTo>
                      <a:pt x="73" y="175"/>
                    </a:lnTo>
                    <a:lnTo>
                      <a:pt x="83" y="182"/>
                    </a:lnTo>
                    <a:lnTo>
                      <a:pt x="93" y="177"/>
                    </a:lnTo>
                    <a:lnTo>
                      <a:pt x="100" y="166"/>
                    </a:lnTo>
                    <a:lnTo>
                      <a:pt x="93" y="162"/>
                    </a:lnTo>
                    <a:lnTo>
                      <a:pt x="72" y="160"/>
                    </a:lnTo>
                    <a:lnTo>
                      <a:pt x="47" y="160"/>
                    </a:lnTo>
                    <a:lnTo>
                      <a:pt x="36" y="158"/>
                    </a:lnTo>
                    <a:lnTo>
                      <a:pt x="35" y="151"/>
                    </a:lnTo>
                    <a:lnTo>
                      <a:pt x="36" y="138"/>
                    </a:lnTo>
                    <a:lnTo>
                      <a:pt x="37" y="118"/>
                    </a:lnTo>
                    <a:lnTo>
                      <a:pt x="36" y="95"/>
                    </a:lnTo>
                    <a:lnTo>
                      <a:pt x="31" y="62"/>
                    </a:lnTo>
                    <a:lnTo>
                      <a:pt x="33" y="35"/>
                    </a:lnTo>
                    <a:lnTo>
                      <a:pt x="33" y="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grpSp>
      </p:grpSp>
      <p:grpSp>
        <p:nvGrpSpPr>
          <p:cNvPr id="2093" name="Group 231"/>
          <p:cNvGrpSpPr>
            <a:grpSpLocks/>
          </p:cNvGrpSpPr>
          <p:nvPr/>
        </p:nvGrpSpPr>
        <p:grpSpPr bwMode="auto">
          <a:xfrm>
            <a:off x="2034779" y="1957390"/>
            <a:ext cx="152400" cy="391716"/>
            <a:chOff x="1459" y="1674"/>
            <a:chExt cx="118" cy="567"/>
          </a:xfrm>
        </p:grpSpPr>
        <p:grpSp>
          <p:nvGrpSpPr>
            <p:cNvPr id="2094" name="Group 232"/>
            <p:cNvGrpSpPr>
              <a:grpSpLocks/>
            </p:cNvGrpSpPr>
            <p:nvPr/>
          </p:nvGrpSpPr>
          <p:grpSpPr bwMode="auto">
            <a:xfrm>
              <a:off x="1489" y="1674"/>
              <a:ext cx="88" cy="268"/>
              <a:chOff x="1489" y="1674"/>
              <a:chExt cx="88" cy="268"/>
            </a:xfrm>
          </p:grpSpPr>
          <p:sp>
            <p:nvSpPr>
              <p:cNvPr id="2103" name="Freeform 234"/>
              <p:cNvSpPr>
                <a:spLocks/>
              </p:cNvSpPr>
              <p:nvPr/>
            </p:nvSpPr>
            <p:spPr bwMode="auto">
              <a:xfrm>
                <a:off x="1489" y="1708"/>
                <a:ext cx="0" cy="234"/>
              </a:xfrm>
              <a:custGeom>
                <a:avLst/>
                <a:gdLst>
                  <a:gd name="T0" fmla="*/ 28 w 28"/>
                  <a:gd name="T1" fmla="*/ 11 h 11"/>
                  <a:gd name="T2" fmla="*/ 3 w 28"/>
                  <a:gd name="T3" fmla="*/ 8 h 11"/>
                  <a:gd name="T4" fmla="*/ 0 w 28"/>
                  <a:gd name="T5" fmla="*/ 4 h 11"/>
                  <a:gd name="T6" fmla="*/ 2 w 28"/>
                  <a:gd name="T7" fmla="*/ 0 h 11"/>
                  <a:gd name="T8" fmla="*/ 7 w 28"/>
                  <a:gd name="T9" fmla="*/ 0 h 11"/>
                  <a:gd name="T10" fmla="*/ 28 w 28"/>
                  <a:gd name="T11" fmla="*/ 11 h 11"/>
                  <a:gd name="T12" fmla="*/ 0 60000 65536"/>
                  <a:gd name="T13" fmla="*/ 0 60000 65536"/>
                  <a:gd name="T14" fmla="*/ 0 60000 65536"/>
                  <a:gd name="T15" fmla="*/ 0 60000 65536"/>
                  <a:gd name="T16" fmla="*/ 0 60000 65536"/>
                  <a:gd name="T17" fmla="*/ 0 60000 65536"/>
                  <a:gd name="T18" fmla="*/ 0 w 28"/>
                  <a:gd name="T19" fmla="*/ 0 h 11"/>
                  <a:gd name="T20" fmla="*/ 28 w 28"/>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28" h="11">
                    <a:moveTo>
                      <a:pt x="28" y="11"/>
                    </a:moveTo>
                    <a:lnTo>
                      <a:pt x="3" y="8"/>
                    </a:lnTo>
                    <a:lnTo>
                      <a:pt x="0" y="4"/>
                    </a:lnTo>
                    <a:lnTo>
                      <a:pt x="2" y="0"/>
                    </a:lnTo>
                    <a:lnTo>
                      <a:pt x="7" y="0"/>
                    </a:lnTo>
                    <a:lnTo>
                      <a:pt x="28"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04" name="Freeform 235"/>
              <p:cNvSpPr>
                <a:spLocks/>
              </p:cNvSpPr>
              <p:nvPr/>
            </p:nvSpPr>
            <p:spPr bwMode="auto">
              <a:xfrm>
                <a:off x="1517" y="1678"/>
                <a:ext cx="0" cy="234"/>
              </a:xfrm>
              <a:custGeom>
                <a:avLst/>
                <a:gdLst>
                  <a:gd name="T0" fmla="*/ 13 w 13"/>
                  <a:gd name="T1" fmla="*/ 19 h 19"/>
                  <a:gd name="T2" fmla="*/ 0 w 13"/>
                  <a:gd name="T3" fmla="*/ 6 h 19"/>
                  <a:gd name="T4" fmla="*/ 2 w 13"/>
                  <a:gd name="T5" fmla="*/ 3 h 19"/>
                  <a:gd name="T6" fmla="*/ 7 w 13"/>
                  <a:gd name="T7" fmla="*/ 0 h 19"/>
                  <a:gd name="T8" fmla="*/ 10 w 13"/>
                  <a:gd name="T9" fmla="*/ 4 h 19"/>
                  <a:gd name="T10" fmla="*/ 13 w 13"/>
                  <a:gd name="T11" fmla="*/ 19 h 19"/>
                  <a:gd name="T12" fmla="*/ 0 60000 65536"/>
                  <a:gd name="T13" fmla="*/ 0 60000 65536"/>
                  <a:gd name="T14" fmla="*/ 0 60000 65536"/>
                  <a:gd name="T15" fmla="*/ 0 60000 65536"/>
                  <a:gd name="T16" fmla="*/ 0 60000 65536"/>
                  <a:gd name="T17" fmla="*/ 0 60000 65536"/>
                  <a:gd name="T18" fmla="*/ 0 w 13"/>
                  <a:gd name="T19" fmla="*/ 0 h 19"/>
                  <a:gd name="T20" fmla="*/ 13 w 13"/>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13" h="19">
                    <a:moveTo>
                      <a:pt x="13" y="19"/>
                    </a:moveTo>
                    <a:lnTo>
                      <a:pt x="0" y="6"/>
                    </a:lnTo>
                    <a:lnTo>
                      <a:pt x="2" y="3"/>
                    </a:lnTo>
                    <a:lnTo>
                      <a:pt x="7" y="0"/>
                    </a:lnTo>
                    <a:lnTo>
                      <a:pt x="10" y="4"/>
                    </a:lnTo>
                    <a:lnTo>
                      <a:pt x="13" y="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05" name="Freeform 236"/>
              <p:cNvSpPr>
                <a:spLocks/>
              </p:cNvSpPr>
              <p:nvPr/>
            </p:nvSpPr>
            <p:spPr bwMode="auto">
              <a:xfrm>
                <a:off x="1557" y="1674"/>
                <a:ext cx="0" cy="234"/>
              </a:xfrm>
              <a:custGeom>
                <a:avLst/>
                <a:gdLst>
                  <a:gd name="T0" fmla="*/ 2 w 10"/>
                  <a:gd name="T1" fmla="*/ 22 h 22"/>
                  <a:gd name="T2" fmla="*/ 0 w 10"/>
                  <a:gd name="T3" fmla="*/ 5 h 22"/>
                  <a:gd name="T4" fmla="*/ 5 w 10"/>
                  <a:gd name="T5" fmla="*/ 0 h 22"/>
                  <a:gd name="T6" fmla="*/ 10 w 10"/>
                  <a:gd name="T7" fmla="*/ 2 h 22"/>
                  <a:gd name="T8" fmla="*/ 9 w 10"/>
                  <a:gd name="T9" fmla="*/ 7 h 22"/>
                  <a:gd name="T10" fmla="*/ 2 w 10"/>
                  <a:gd name="T11" fmla="*/ 22 h 22"/>
                  <a:gd name="T12" fmla="*/ 0 60000 65536"/>
                  <a:gd name="T13" fmla="*/ 0 60000 65536"/>
                  <a:gd name="T14" fmla="*/ 0 60000 65536"/>
                  <a:gd name="T15" fmla="*/ 0 60000 65536"/>
                  <a:gd name="T16" fmla="*/ 0 60000 65536"/>
                  <a:gd name="T17" fmla="*/ 0 60000 65536"/>
                  <a:gd name="T18" fmla="*/ 0 w 10"/>
                  <a:gd name="T19" fmla="*/ 0 h 22"/>
                  <a:gd name="T20" fmla="*/ 10 w 10"/>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10" h="22">
                    <a:moveTo>
                      <a:pt x="2" y="22"/>
                    </a:moveTo>
                    <a:lnTo>
                      <a:pt x="0" y="5"/>
                    </a:lnTo>
                    <a:lnTo>
                      <a:pt x="5" y="0"/>
                    </a:lnTo>
                    <a:lnTo>
                      <a:pt x="10" y="2"/>
                    </a:lnTo>
                    <a:lnTo>
                      <a:pt x="9" y="7"/>
                    </a:lnTo>
                    <a:lnTo>
                      <a:pt x="2"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06" name="Freeform 237"/>
              <p:cNvSpPr>
                <a:spLocks/>
              </p:cNvSpPr>
              <p:nvPr/>
            </p:nvSpPr>
            <p:spPr bwMode="auto">
              <a:xfrm>
                <a:off x="1577" y="1691"/>
                <a:ext cx="0" cy="234"/>
              </a:xfrm>
              <a:custGeom>
                <a:avLst/>
                <a:gdLst>
                  <a:gd name="T0" fmla="*/ 0 w 27"/>
                  <a:gd name="T1" fmla="*/ 13 h 13"/>
                  <a:gd name="T2" fmla="*/ 19 w 27"/>
                  <a:gd name="T3" fmla="*/ 0 h 13"/>
                  <a:gd name="T4" fmla="*/ 27 w 27"/>
                  <a:gd name="T5" fmla="*/ 3 h 13"/>
                  <a:gd name="T6" fmla="*/ 27 w 27"/>
                  <a:gd name="T7" fmla="*/ 7 h 13"/>
                  <a:gd name="T8" fmla="*/ 22 w 27"/>
                  <a:gd name="T9" fmla="*/ 10 h 13"/>
                  <a:gd name="T10" fmla="*/ 0 w 27"/>
                  <a:gd name="T11" fmla="*/ 13 h 13"/>
                  <a:gd name="T12" fmla="*/ 0 60000 65536"/>
                  <a:gd name="T13" fmla="*/ 0 60000 65536"/>
                  <a:gd name="T14" fmla="*/ 0 60000 65536"/>
                  <a:gd name="T15" fmla="*/ 0 60000 65536"/>
                  <a:gd name="T16" fmla="*/ 0 60000 65536"/>
                  <a:gd name="T17" fmla="*/ 0 60000 65536"/>
                  <a:gd name="T18" fmla="*/ 0 w 27"/>
                  <a:gd name="T19" fmla="*/ 0 h 13"/>
                  <a:gd name="T20" fmla="*/ 27 w 27"/>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27" h="13">
                    <a:moveTo>
                      <a:pt x="0" y="13"/>
                    </a:moveTo>
                    <a:lnTo>
                      <a:pt x="19" y="0"/>
                    </a:lnTo>
                    <a:lnTo>
                      <a:pt x="27" y="3"/>
                    </a:lnTo>
                    <a:lnTo>
                      <a:pt x="27" y="7"/>
                    </a:lnTo>
                    <a:lnTo>
                      <a:pt x="22" y="10"/>
                    </a:lnTo>
                    <a:lnTo>
                      <a:pt x="0"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grpSp>
        <p:grpSp>
          <p:nvGrpSpPr>
            <p:cNvPr id="2095" name="Group 238"/>
            <p:cNvGrpSpPr>
              <a:grpSpLocks/>
            </p:cNvGrpSpPr>
            <p:nvPr/>
          </p:nvGrpSpPr>
          <p:grpSpPr bwMode="auto">
            <a:xfrm>
              <a:off x="1459" y="1706"/>
              <a:ext cx="113" cy="535"/>
              <a:chOff x="1459" y="1706"/>
              <a:chExt cx="113" cy="535"/>
            </a:xfrm>
          </p:grpSpPr>
          <p:sp>
            <p:nvSpPr>
              <p:cNvPr id="2096" name="Freeform 239"/>
              <p:cNvSpPr>
                <a:spLocks/>
              </p:cNvSpPr>
              <p:nvPr/>
            </p:nvSpPr>
            <p:spPr bwMode="auto">
              <a:xfrm>
                <a:off x="1496" y="1792"/>
                <a:ext cx="0" cy="234"/>
              </a:xfrm>
              <a:custGeom>
                <a:avLst/>
                <a:gdLst>
                  <a:gd name="T0" fmla="*/ 70 w 106"/>
                  <a:gd name="T1" fmla="*/ 25 h 90"/>
                  <a:gd name="T2" fmla="*/ 56 w 106"/>
                  <a:gd name="T3" fmla="*/ 9 h 90"/>
                  <a:gd name="T4" fmla="*/ 44 w 106"/>
                  <a:gd name="T5" fmla="*/ 0 h 90"/>
                  <a:gd name="T6" fmla="*/ 28 w 106"/>
                  <a:gd name="T7" fmla="*/ 0 h 90"/>
                  <a:gd name="T8" fmla="*/ 10 w 106"/>
                  <a:gd name="T9" fmla="*/ 5 h 90"/>
                  <a:gd name="T10" fmla="*/ 3 w 106"/>
                  <a:gd name="T11" fmla="*/ 15 h 90"/>
                  <a:gd name="T12" fmla="*/ 0 w 106"/>
                  <a:gd name="T13" fmla="*/ 29 h 90"/>
                  <a:gd name="T14" fmla="*/ 3 w 106"/>
                  <a:gd name="T15" fmla="*/ 47 h 90"/>
                  <a:gd name="T16" fmla="*/ 14 w 106"/>
                  <a:gd name="T17" fmla="*/ 67 h 90"/>
                  <a:gd name="T18" fmla="*/ 31 w 106"/>
                  <a:gd name="T19" fmla="*/ 80 h 90"/>
                  <a:gd name="T20" fmla="*/ 45 w 106"/>
                  <a:gd name="T21" fmla="*/ 87 h 90"/>
                  <a:gd name="T22" fmla="*/ 61 w 106"/>
                  <a:gd name="T23" fmla="*/ 90 h 90"/>
                  <a:gd name="T24" fmla="*/ 71 w 106"/>
                  <a:gd name="T25" fmla="*/ 86 h 90"/>
                  <a:gd name="T26" fmla="*/ 79 w 106"/>
                  <a:gd name="T27" fmla="*/ 80 h 90"/>
                  <a:gd name="T28" fmla="*/ 83 w 106"/>
                  <a:gd name="T29" fmla="*/ 67 h 90"/>
                  <a:gd name="T30" fmla="*/ 81 w 106"/>
                  <a:gd name="T31" fmla="*/ 52 h 90"/>
                  <a:gd name="T32" fmla="*/ 78 w 106"/>
                  <a:gd name="T33" fmla="*/ 39 h 90"/>
                  <a:gd name="T34" fmla="*/ 103 w 106"/>
                  <a:gd name="T35" fmla="*/ 25 h 90"/>
                  <a:gd name="T36" fmla="*/ 106 w 106"/>
                  <a:gd name="T37" fmla="*/ 20 h 90"/>
                  <a:gd name="T38" fmla="*/ 103 w 106"/>
                  <a:gd name="T39" fmla="*/ 17 h 90"/>
                  <a:gd name="T40" fmla="*/ 74 w 106"/>
                  <a:gd name="T41" fmla="*/ 32 h 90"/>
                  <a:gd name="T42" fmla="*/ 70 w 106"/>
                  <a:gd name="T43" fmla="*/ 25 h 9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90"/>
                  <a:gd name="T68" fmla="*/ 106 w 106"/>
                  <a:gd name="T69" fmla="*/ 90 h 9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90">
                    <a:moveTo>
                      <a:pt x="70" y="25"/>
                    </a:moveTo>
                    <a:lnTo>
                      <a:pt x="56" y="9"/>
                    </a:lnTo>
                    <a:lnTo>
                      <a:pt x="44" y="0"/>
                    </a:lnTo>
                    <a:lnTo>
                      <a:pt x="28" y="0"/>
                    </a:lnTo>
                    <a:lnTo>
                      <a:pt x="10" y="5"/>
                    </a:lnTo>
                    <a:lnTo>
                      <a:pt x="3" y="15"/>
                    </a:lnTo>
                    <a:lnTo>
                      <a:pt x="0" y="29"/>
                    </a:lnTo>
                    <a:lnTo>
                      <a:pt x="3" y="47"/>
                    </a:lnTo>
                    <a:lnTo>
                      <a:pt x="14" y="67"/>
                    </a:lnTo>
                    <a:lnTo>
                      <a:pt x="31" y="80"/>
                    </a:lnTo>
                    <a:lnTo>
                      <a:pt x="45" y="87"/>
                    </a:lnTo>
                    <a:lnTo>
                      <a:pt x="61" y="90"/>
                    </a:lnTo>
                    <a:lnTo>
                      <a:pt x="71" y="86"/>
                    </a:lnTo>
                    <a:lnTo>
                      <a:pt x="79" y="80"/>
                    </a:lnTo>
                    <a:lnTo>
                      <a:pt x="83" y="67"/>
                    </a:lnTo>
                    <a:lnTo>
                      <a:pt x="81" y="52"/>
                    </a:lnTo>
                    <a:lnTo>
                      <a:pt x="78" y="39"/>
                    </a:lnTo>
                    <a:lnTo>
                      <a:pt x="103" y="25"/>
                    </a:lnTo>
                    <a:lnTo>
                      <a:pt x="106" y="20"/>
                    </a:lnTo>
                    <a:lnTo>
                      <a:pt x="103" y="17"/>
                    </a:lnTo>
                    <a:lnTo>
                      <a:pt x="74" y="32"/>
                    </a:lnTo>
                    <a:lnTo>
                      <a:pt x="70"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097" name="Freeform 240"/>
              <p:cNvSpPr>
                <a:spLocks/>
              </p:cNvSpPr>
              <p:nvPr/>
            </p:nvSpPr>
            <p:spPr bwMode="auto">
              <a:xfrm>
                <a:off x="1572" y="1706"/>
                <a:ext cx="0" cy="234"/>
              </a:xfrm>
              <a:custGeom>
                <a:avLst/>
                <a:gdLst>
                  <a:gd name="T0" fmla="*/ 25 w 93"/>
                  <a:gd name="T1" fmla="*/ 170 h 202"/>
                  <a:gd name="T2" fmla="*/ 9 w 93"/>
                  <a:gd name="T3" fmla="*/ 182 h 202"/>
                  <a:gd name="T4" fmla="*/ 4 w 93"/>
                  <a:gd name="T5" fmla="*/ 185 h 202"/>
                  <a:gd name="T6" fmla="*/ 0 w 93"/>
                  <a:gd name="T7" fmla="*/ 193 h 202"/>
                  <a:gd name="T8" fmla="*/ 5 w 93"/>
                  <a:gd name="T9" fmla="*/ 201 h 202"/>
                  <a:gd name="T10" fmla="*/ 10 w 93"/>
                  <a:gd name="T11" fmla="*/ 202 h 202"/>
                  <a:gd name="T12" fmla="*/ 25 w 93"/>
                  <a:gd name="T13" fmla="*/ 197 h 202"/>
                  <a:gd name="T14" fmla="*/ 49 w 93"/>
                  <a:gd name="T15" fmla="*/ 182 h 202"/>
                  <a:gd name="T16" fmla="*/ 70 w 93"/>
                  <a:gd name="T17" fmla="*/ 162 h 202"/>
                  <a:gd name="T18" fmla="*/ 92 w 93"/>
                  <a:gd name="T19" fmla="*/ 141 h 202"/>
                  <a:gd name="T20" fmla="*/ 93 w 93"/>
                  <a:gd name="T21" fmla="*/ 132 h 202"/>
                  <a:gd name="T22" fmla="*/ 93 w 93"/>
                  <a:gd name="T23" fmla="*/ 107 h 202"/>
                  <a:gd name="T24" fmla="*/ 87 w 93"/>
                  <a:gd name="T25" fmla="*/ 68 h 202"/>
                  <a:gd name="T26" fmla="*/ 90 w 93"/>
                  <a:gd name="T27" fmla="*/ 46 h 202"/>
                  <a:gd name="T28" fmla="*/ 93 w 93"/>
                  <a:gd name="T29" fmla="*/ 37 h 202"/>
                  <a:gd name="T30" fmla="*/ 89 w 93"/>
                  <a:gd name="T31" fmla="*/ 33 h 202"/>
                  <a:gd name="T32" fmla="*/ 80 w 93"/>
                  <a:gd name="T33" fmla="*/ 28 h 202"/>
                  <a:gd name="T34" fmla="*/ 73 w 93"/>
                  <a:gd name="T35" fmla="*/ 26 h 202"/>
                  <a:gd name="T36" fmla="*/ 78 w 93"/>
                  <a:gd name="T37" fmla="*/ 3 h 202"/>
                  <a:gd name="T38" fmla="*/ 75 w 93"/>
                  <a:gd name="T39" fmla="*/ 0 h 202"/>
                  <a:gd name="T40" fmla="*/ 70 w 93"/>
                  <a:gd name="T41" fmla="*/ 1 h 202"/>
                  <a:gd name="T42" fmla="*/ 68 w 93"/>
                  <a:gd name="T43" fmla="*/ 27 h 202"/>
                  <a:gd name="T44" fmla="*/ 64 w 93"/>
                  <a:gd name="T45" fmla="*/ 35 h 202"/>
                  <a:gd name="T46" fmla="*/ 63 w 93"/>
                  <a:gd name="T47" fmla="*/ 38 h 202"/>
                  <a:gd name="T48" fmla="*/ 53 w 93"/>
                  <a:gd name="T49" fmla="*/ 35 h 202"/>
                  <a:gd name="T50" fmla="*/ 45 w 93"/>
                  <a:gd name="T51" fmla="*/ 35 h 202"/>
                  <a:gd name="T52" fmla="*/ 45 w 93"/>
                  <a:gd name="T53" fmla="*/ 40 h 202"/>
                  <a:gd name="T54" fmla="*/ 50 w 93"/>
                  <a:gd name="T55" fmla="*/ 43 h 202"/>
                  <a:gd name="T56" fmla="*/ 60 w 93"/>
                  <a:gd name="T57" fmla="*/ 43 h 202"/>
                  <a:gd name="T58" fmla="*/ 65 w 93"/>
                  <a:gd name="T59" fmla="*/ 47 h 202"/>
                  <a:gd name="T60" fmla="*/ 70 w 93"/>
                  <a:gd name="T61" fmla="*/ 55 h 202"/>
                  <a:gd name="T62" fmla="*/ 77 w 93"/>
                  <a:gd name="T63" fmla="*/ 67 h 202"/>
                  <a:gd name="T64" fmla="*/ 80 w 93"/>
                  <a:gd name="T65" fmla="*/ 92 h 202"/>
                  <a:gd name="T66" fmla="*/ 80 w 93"/>
                  <a:gd name="T67" fmla="*/ 115 h 202"/>
                  <a:gd name="T68" fmla="*/ 78 w 93"/>
                  <a:gd name="T69" fmla="*/ 133 h 202"/>
                  <a:gd name="T70" fmla="*/ 72 w 93"/>
                  <a:gd name="T71" fmla="*/ 141 h 202"/>
                  <a:gd name="T72" fmla="*/ 54 w 93"/>
                  <a:gd name="T73" fmla="*/ 152 h 202"/>
                  <a:gd name="T74" fmla="*/ 34 w 93"/>
                  <a:gd name="T75" fmla="*/ 162 h 202"/>
                  <a:gd name="T76" fmla="*/ 25 w 93"/>
                  <a:gd name="T77" fmla="*/ 170 h 20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3"/>
                  <a:gd name="T118" fmla="*/ 0 h 202"/>
                  <a:gd name="T119" fmla="*/ 93 w 93"/>
                  <a:gd name="T120" fmla="*/ 202 h 20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3" h="202">
                    <a:moveTo>
                      <a:pt x="25" y="170"/>
                    </a:moveTo>
                    <a:lnTo>
                      <a:pt x="9" y="182"/>
                    </a:lnTo>
                    <a:lnTo>
                      <a:pt x="4" y="185"/>
                    </a:lnTo>
                    <a:lnTo>
                      <a:pt x="0" y="193"/>
                    </a:lnTo>
                    <a:lnTo>
                      <a:pt x="5" y="201"/>
                    </a:lnTo>
                    <a:lnTo>
                      <a:pt x="10" y="202"/>
                    </a:lnTo>
                    <a:lnTo>
                      <a:pt x="25" y="197"/>
                    </a:lnTo>
                    <a:lnTo>
                      <a:pt x="49" y="182"/>
                    </a:lnTo>
                    <a:lnTo>
                      <a:pt x="70" y="162"/>
                    </a:lnTo>
                    <a:lnTo>
                      <a:pt x="92" y="141"/>
                    </a:lnTo>
                    <a:lnTo>
                      <a:pt x="93" y="132"/>
                    </a:lnTo>
                    <a:lnTo>
                      <a:pt x="93" y="107"/>
                    </a:lnTo>
                    <a:lnTo>
                      <a:pt x="87" y="68"/>
                    </a:lnTo>
                    <a:lnTo>
                      <a:pt x="90" y="46"/>
                    </a:lnTo>
                    <a:lnTo>
                      <a:pt x="93" y="37"/>
                    </a:lnTo>
                    <a:lnTo>
                      <a:pt x="89" y="33"/>
                    </a:lnTo>
                    <a:lnTo>
                      <a:pt x="80" y="28"/>
                    </a:lnTo>
                    <a:lnTo>
                      <a:pt x="73" y="26"/>
                    </a:lnTo>
                    <a:lnTo>
                      <a:pt x="78" y="3"/>
                    </a:lnTo>
                    <a:lnTo>
                      <a:pt x="75" y="0"/>
                    </a:lnTo>
                    <a:lnTo>
                      <a:pt x="70" y="1"/>
                    </a:lnTo>
                    <a:lnTo>
                      <a:pt x="68" y="27"/>
                    </a:lnTo>
                    <a:lnTo>
                      <a:pt x="64" y="35"/>
                    </a:lnTo>
                    <a:lnTo>
                      <a:pt x="63" y="38"/>
                    </a:lnTo>
                    <a:lnTo>
                      <a:pt x="53" y="35"/>
                    </a:lnTo>
                    <a:lnTo>
                      <a:pt x="45" y="35"/>
                    </a:lnTo>
                    <a:lnTo>
                      <a:pt x="45" y="40"/>
                    </a:lnTo>
                    <a:lnTo>
                      <a:pt x="50" y="43"/>
                    </a:lnTo>
                    <a:lnTo>
                      <a:pt x="60" y="43"/>
                    </a:lnTo>
                    <a:lnTo>
                      <a:pt x="65" y="47"/>
                    </a:lnTo>
                    <a:lnTo>
                      <a:pt x="70" y="55"/>
                    </a:lnTo>
                    <a:lnTo>
                      <a:pt x="77" y="67"/>
                    </a:lnTo>
                    <a:lnTo>
                      <a:pt x="80" y="92"/>
                    </a:lnTo>
                    <a:lnTo>
                      <a:pt x="80" y="115"/>
                    </a:lnTo>
                    <a:lnTo>
                      <a:pt x="78" y="133"/>
                    </a:lnTo>
                    <a:lnTo>
                      <a:pt x="72" y="141"/>
                    </a:lnTo>
                    <a:lnTo>
                      <a:pt x="54" y="152"/>
                    </a:lnTo>
                    <a:lnTo>
                      <a:pt x="34" y="162"/>
                    </a:lnTo>
                    <a:lnTo>
                      <a:pt x="25" y="17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098" name="Freeform 241"/>
              <p:cNvSpPr>
                <a:spLocks/>
              </p:cNvSpPr>
              <p:nvPr/>
            </p:nvSpPr>
            <p:spPr bwMode="auto">
              <a:xfrm>
                <a:off x="1459" y="1892"/>
                <a:ext cx="0" cy="234"/>
              </a:xfrm>
              <a:custGeom>
                <a:avLst/>
                <a:gdLst>
                  <a:gd name="T0" fmla="*/ 85 w 85"/>
                  <a:gd name="T1" fmla="*/ 4 h 121"/>
                  <a:gd name="T2" fmla="*/ 76 w 85"/>
                  <a:gd name="T3" fmla="*/ 0 h 121"/>
                  <a:gd name="T4" fmla="*/ 56 w 85"/>
                  <a:gd name="T5" fmla="*/ 1 h 121"/>
                  <a:gd name="T6" fmla="*/ 38 w 85"/>
                  <a:gd name="T7" fmla="*/ 12 h 121"/>
                  <a:gd name="T8" fmla="*/ 15 w 85"/>
                  <a:gd name="T9" fmla="*/ 36 h 121"/>
                  <a:gd name="T10" fmla="*/ 1 w 85"/>
                  <a:gd name="T11" fmla="*/ 55 h 121"/>
                  <a:gd name="T12" fmla="*/ 0 w 85"/>
                  <a:gd name="T13" fmla="*/ 61 h 121"/>
                  <a:gd name="T14" fmla="*/ 7 w 85"/>
                  <a:gd name="T15" fmla="*/ 74 h 121"/>
                  <a:gd name="T16" fmla="*/ 21 w 85"/>
                  <a:gd name="T17" fmla="*/ 80 h 121"/>
                  <a:gd name="T18" fmla="*/ 38 w 85"/>
                  <a:gd name="T19" fmla="*/ 86 h 121"/>
                  <a:gd name="T20" fmla="*/ 52 w 85"/>
                  <a:gd name="T21" fmla="*/ 90 h 121"/>
                  <a:gd name="T22" fmla="*/ 60 w 85"/>
                  <a:gd name="T23" fmla="*/ 95 h 121"/>
                  <a:gd name="T24" fmla="*/ 56 w 85"/>
                  <a:gd name="T25" fmla="*/ 102 h 121"/>
                  <a:gd name="T26" fmla="*/ 46 w 85"/>
                  <a:gd name="T27" fmla="*/ 111 h 121"/>
                  <a:gd name="T28" fmla="*/ 33 w 85"/>
                  <a:gd name="T29" fmla="*/ 112 h 121"/>
                  <a:gd name="T30" fmla="*/ 23 w 85"/>
                  <a:gd name="T31" fmla="*/ 110 h 121"/>
                  <a:gd name="T32" fmla="*/ 18 w 85"/>
                  <a:gd name="T33" fmla="*/ 112 h 121"/>
                  <a:gd name="T34" fmla="*/ 18 w 85"/>
                  <a:gd name="T35" fmla="*/ 117 h 121"/>
                  <a:gd name="T36" fmla="*/ 30 w 85"/>
                  <a:gd name="T37" fmla="*/ 121 h 121"/>
                  <a:gd name="T38" fmla="*/ 46 w 85"/>
                  <a:gd name="T39" fmla="*/ 121 h 121"/>
                  <a:gd name="T40" fmla="*/ 60 w 85"/>
                  <a:gd name="T41" fmla="*/ 117 h 121"/>
                  <a:gd name="T42" fmla="*/ 68 w 85"/>
                  <a:gd name="T43" fmla="*/ 112 h 121"/>
                  <a:gd name="T44" fmla="*/ 72 w 85"/>
                  <a:gd name="T45" fmla="*/ 105 h 121"/>
                  <a:gd name="T46" fmla="*/ 76 w 85"/>
                  <a:gd name="T47" fmla="*/ 96 h 121"/>
                  <a:gd name="T48" fmla="*/ 70 w 85"/>
                  <a:gd name="T49" fmla="*/ 89 h 121"/>
                  <a:gd name="T50" fmla="*/ 52 w 85"/>
                  <a:gd name="T51" fmla="*/ 84 h 121"/>
                  <a:gd name="T52" fmla="*/ 36 w 85"/>
                  <a:gd name="T53" fmla="*/ 79 h 121"/>
                  <a:gd name="T54" fmla="*/ 18 w 85"/>
                  <a:gd name="T55" fmla="*/ 71 h 121"/>
                  <a:gd name="T56" fmla="*/ 16 w 85"/>
                  <a:gd name="T57" fmla="*/ 64 h 121"/>
                  <a:gd name="T58" fmla="*/ 18 w 85"/>
                  <a:gd name="T59" fmla="*/ 51 h 121"/>
                  <a:gd name="T60" fmla="*/ 30 w 85"/>
                  <a:gd name="T61" fmla="*/ 36 h 121"/>
                  <a:gd name="T62" fmla="*/ 43 w 85"/>
                  <a:gd name="T63" fmla="*/ 27 h 121"/>
                  <a:gd name="T64" fmla="*/ 67 w 85"/>
                  <a:gd name="T65" fmla="*/ 20 h 121"/>
                  <a:gd name="T66" fmla="*/ 85 w 85"/>
                  <a:gd name="T67" fmla="*/ 17 h 121"/>
                  <a:gd name="T68" fmla="*/ 85 w 85"/>
                  <a:gd name="T69" fmla="*/ 9 h 121"/>
                  <a:gd name="T70" fmla="*/ 85 w 85"/>
                  <a:gd name="T71" fmla="*/ 4 h 12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5"/>
                  <a:gd name="T109" fmla="*/ 0 h 121"/>
                  <a:gd name="T110" fmla="*/ 85 w 85"/>
                  <a:gd name="T111" fmla="*/ 121 h 12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5" h="121">
                    <a:moveTo>
                      <a:pt x="85" y="4"/>
                    </a:moveTo>
                    <a:lnTo>
                      <a:pt x="76" y="0"/>
                    </a:lnTo>
                    <a:lnTo>
                      <a:pt x="56" y="1"/>
                    </a:lnTo>
                    <a:lnTo>
                      <a:pt x="38" y="12"/>
                    </a:lnTo>
                    <a:lnTo>
                      <a:pt x="15" y="36"/>
                    </a:lnTo>
                    <a:lnTo>
                      <a:pt x="1" y="55"/>
                    </a:lnTo>
                    <a:lnTo>
                      <a:pt x="0" y="61"/>
                    </a:lnTo>
                    <a:lnTo>
                      <a:pt x="7" y="74"/>
                    </a:lnTo>
                    <a:lnTo>
                      <a:pt x="21" y="80"/>
                    </a:lnTo>
                    <a:lnTo>
                      <a:pt x="38" y="86"/>
                    </a:lnTo>
                    <a:lnTo>
                      <a:pt x="52" y="90"/>
                    </a:lnTo>
                    <a:lnTo>
                      <a:pt x="60" y="95"/>
                    </a:lnTo>
                    <a:lnTo>
                      <a:pt x="56" y="102"/>
                    </a:lnTo>
                    <a:lnTo>
                      <a:pt x="46" y="111"/>
                    </a:lnTo>
                    <a:lnTo>
                      <a:pt x="33" y="112"/>
                    </a:lnTo>
                    <a:lnTo>
                      <a:pt x="23" y="110"/>
                    </a:lnTo>
                    <a:lnTo>
                      <a:pt x="18" y="112"/>
                    </a:lnTo>
                    <a:lnTo>
                      <a:pt x="18" y="117"/>
                    </a:lnTo>
                    <a:lnTo>
                      <a:pt x="30" y="121"/>
                    </a:lnTo>
                    <a:lnTo>
                      <a:pt x="46" y="121"/>
                    </a:lnTo>
                    <a:lnTo>
                      <a:pt x="60" y="117"/>
                    </a:lnTo>
                    <a:lnTo>
                      <a:pt x="68" y="112"/>
                    </a:lnTo>
                    <a:lnTo>
                      <a:pt x="72" y="105"/>
                    </a:lnTo>
                    <a:lnTo>
                      <a:pt x="76" y="96"/>
                    </a:lnTo>
                    <a:lnTo>
                      <a:pt x="70" y="89"/>
                    </a:lnTo>
                    <a:lnTo>
                      <a:pt x="52" y="84"/>
                    </a:lnTo>
                    <a:lnTo>
                      <a:pt x="36" y="79"/>
                    </a:lnTo>
                    <a:lnTo>
                      <a:pt x="18" y="71"/>
                    </a:lnTo>
                    <a:lnTo>
                      <a:pt x="16" y="64"/>
                    </a:lnTo>
                    <a:lnTo>
                      <a:pt x="18" y="51"/>
                    </a:lnTo>
                    <a:lnTo>
                      <a:pt x="30" y="36"/>
                    </a:lnTo>
                    <a:lnTo>
                      <a:pt x="43" y="27"/>
                    </a:lnTo>
                    <a:lnTo>
                      <a:pt x="67" y="20"/>
                    </a:lnTo>
                    <a:lnTo>
                      <a:pt x="85" y="17"/>
                    </a:lnTo>
                    <a:lnTo>
                      <a:pt x="85" y="9"/>
                    </a:lnTo>
                    <a:lnTo>
                      <a:pt x="85"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099" name="Freeform 242"/>
              <p:cNvSpPr>
                <a:spLocks/>
              </p:cNvSpPr>
              <p:nvPr/>
            </p:nvSpPr>
            <p:spPr bwMode="auto">
              <a:xfrm>
                <a:off x="1527" y="1886"/>
                <a:ext cx="0" cy="234"/>
              </a:xfrm>
              <a:custGeom>
                <a:avLst/>
                <a:gdLst>
                  <a:gd name="T0" fmla="*/ 69 w 79"/>
                  <a:gd name="T1" fmla="*/ 47 h 149"/>
                  <a:gd name="T2" fmla="*/ 60 w 79"/>
                  <a:gd name="T3" fmla="*/ 18 h 149"/>
                  <a:gd name="T4" fmla="*/ 52 w 79"/>
                  <a:gd name="T5" fmla="*/ 5 h 149"/>
                  <a:gd name="T6" fmla="*/ 32 w 79"/>
                  <a:gd name="T7" fmla="*/ 0 h 149"/>
                  <a:gd name="T8" fmla="*/ 13 w 79"/>
                  <a:gd name="T9" fmla="*/ 2 h 149"/>
                  <a:gd name="T10" fmla="*/ 4 w 79"/>
                  <a:gd name="T11" fmla="*/ 16 h 149"/>
                  <a:gd name="T12" fmla="*/ 7 w 79"/>
                  <a:gd name="T13" fmla="*/ 35 h 149"/>
                  <a:gd name="T14" fmla="*/ 10 w 79"/>
                  <a:gd name="T15" fmla="*/ 63 h 149"/>
                  <a:gd name="T16" fmla="*/ 10 w 79"/>
                  <a:gd name="T17" fmla="*/ 90 h 149"/>
                  <a:gd name="T18" fmla="*/ 4 w 79"/>
                  <a:gd name="T19" fmla="*/ 112 h 149"/>
                  <a:gd name="T20" fmla="*/ 0 w 79"/>
                  <a:gd name="T21" fmla="*/ 126 h 149"/>
                  <a:gd name="T22" fmla="*/ 3 w 79"/>
                  <a:gd name="T23" fmla="*/ 136 h 149"/>
                  <a:gd name="T24" fmla="*/ 13 w 79"/>
                  <a:gd name="T25" fmla="*/ 142 h 149"/>
                  <a:gd name="T26" fmla="*/ 23 w 79"/>
                  <a:gd name="T27" fmla="*/ 147 h 149"/>
                  <a:gd name="T28" fmla="*/ 35 w 79"/>
                  <a:gd name="T29" fmla="*/ 149 h 149"/>
                  <a:gd name="T30" fmla="*/ 50 w 79"/>
                  <a:gd name="T31" fmla="*/ 149 h 149"/>
                  <a:gd name="T32" fmla="*/ 67 w 79"/>
                  <a:gd name="T33" fmla="*/ 138 h 149"/>
                  <a:gd name="T34" fmla="*/ 79 w 79"/>
                  <a:gd name="T35" fmla="*/ 115 h 149"/>
                  <a:gd name="T36" fmla="*/ 78 w 79"/>
                  <a:gd name="T37" fmla="*/ 93 h 149"/>
                  <a:gd name="T38" fmla="*/ 70 w 79"/>
                  <a:gd name="T39" fmla="*/ 68 h 149"/>
                  <a:gd name="T40" fmla="*/ 69 w 79"/>
                  <a:gd name="T41" fmla="*/ 47 h 14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9"/>
                  <a:gd name="T64" fmla="*/ 0 h 149"/>
                  <a:gd name="T65" fmla="*/ 79 w 79"/>
                  <a:gd name="T66" fmla="*/ 149 h 14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9" h="149">
                    <a:moveTo>
                      <a:pt x="69" y="47"/>
                    </a:moveTo>
                    <a:lnTo>
                      <a:pt x="60" y="18"/>
                    </a:lnTo>
                    <a:lnTo>
                      <a:pt x="52" y="5"/>
                    </a:lnTo>
                    <a:lnTo>
                      <a:pt x="32" y="0"/>
                    </a:lnTo>
                    <a:lnTo>
                      <a:pt x="13" y="2"/>
                    </a:lnTo>
                    <a:lnTo>
                      <a:pt x="4" y="16"/>
                    </a:lnTo>
                    <a:lnTo>
                      <a:pt x="7" y="35"/>
                    </a:lnTo>
                    <a:lnTo>
                      <a:pt x="10" y="63"/>
                    </a:lnTo>
                    <a:lnTo>
                      <a:pt x="10" y="90"/>
                    </a:lnTo>
                    <a:lnTo>
                      <a:pt x="4" y="112"/>
                    </a:lnTo>
                    <a:lnTo>
                      <a:pt x="0" y="126"/>
                    </a:lnTo>
                    <a:lnTo>
                      <a:pt x="3" y="136"/>
                    </a:lnTo>
                    <a:lnTo>
                      <a:pt x="13" y="142"/>
                    </a:lnTo>
                    <a:lnTo>
                      <a:pt x="23" y="147"/>
                    </a:lnTo>
                    <a:lnTo>
                      <a:pt x="35" y="149"/>
                    </a:lnTo>
                    <a:lnTo>
                      <a:pt x="50" y="149"/>
                    </a:lnTo>
                    <a:lnTo>
                      <a:pt x="67" y="138"/>
                    </a:lnTo>
                    <a:lnTo>
                      <a:pt x="79" y="115"/>
                    </a:lnTo>
                    <a:lnTo>
                      <a:pt x="78" y="93"/>
                    </a:lnTo>
                    <a:lnTo>
                      <a:pt x="70" y="68"/>
                    </a:lnTo>
                    <a:lnTo>
                      <a:pt x="69" y="4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00" name="Freeform 243"/>
              <p:cNvSpPr>
                <a:spLocks/>
              </p:cNvSpPr>
              <p:nvPr/>
            </p:nvSpPr>
            <p:spPr bwMode="auto">
              <a:xfrm>
                <a:off x="1505" y="2007"/>
                <a:ext cx="0" cy="234"/>
              </a:xfrm>
              <a:custGeom>
                <a:avLst/>
                <a:gdLst>
                  <a:gd name="T0" fmla="*/ 56 w 60"/>
                  <a:gd name="T1" fmla="*/ 3 h 216"/>
                  <a:gd name="T2" fmla="*/ 41 w 60"/>
                  <a:gd name="T3" fmla="*/ 0 h 216"/>
                  <a:gd name="T4" fmla="*/ 32 w 60"/>
                  <a:gd name="T5" fmla="*/ 3 h 216"/>
                  <a:gd name="T6" fmla="*/ 29 w 60"/>
                  <a:gd name="T7" fmla="*/ 15 h 216"/>
                  <a:gd name="T8" fmla="*/ 32 w 60"/>
                  <a:gd name="T9" fmla="*/ 76 h 216"/>
                  <a:gd name="T10" fmla="*/ 32 w 60"/>
                  <a:gd name="T11" fmla="*/ 91 h 216"/>
                  <a:gd name="T12" fmla="*/ 26 w 60"/>
                  <a:gd name="T13" fmla="*/ 118 h 216"/>
                  <a:gd name="T14" fmla="*/ 25 w 60"/>
                  <a:gd name="T15" fmla="*/ 150 h 216"/>
                  <a:gd name="T16" fmla="*/ 29 w 60"/>
                  <a:gd name="T17" fmla="*/ 165 h 216"/>
                  <a:gd name="T18" fmla="*/ 25 w 60"/>
                  <a:gd name="T19" fmla="*/ 175 h 216"/>
                  <a:gd name="T20" fmla="*/ 6 w 60"/>
                  <a:gd name="T21" fmla="*/ 187 h 216"/>
                  <a:gd name="T22" fmla="*/ 0 w 60"/>
                  <a:gd name="T23" fmla="*/ 205 h 216"/>
                  <a:gd name="T24" fmla="*/ 0 w 60"/>
                  <a:gd name="T25" fmla="*/ 211 h 216"/>
                  <a:gd name="T26" fmla="*/ 15 w 60"/>
                  <a:gd name="T27" fmla="*/ 216 h 216"/>
                  <a:gd name="T28" fmla="*/ 19 w 60"/>
                  <a:gd name="T29" fmla="*/ 213 h 216"/>
                  <a:gd name="T30" fmla="*/ 20 w 60"/>
                  <a:gd name="T31" fmla="*/ 203 h 216"/>
                  <a:gd name="T32" fmla="*/ 25 w 60"/>
                  <a:gd name="T33" fmla="*/ 188 h 216"/>
                  <a:gd name="T34" fmla="*/ 31 w 60"/>
                  <a:gd name="T35" fmla="*/ 182 h 216"/>
                  <a:gd name="T36" fmla="*/ 39 w 60"/>
                  <a:gd name="T37" fmla="*/ 177 h 216"/>
                  <a:gd name="T38" fmla="*/ 45 w 60"/>
                  <a:gd name="T39" fmla="*/ 172 h 216"/>
                  <a:gd name="T40" fmla="*/ 47 w 60"/>
                  <a:gd name="T41" fmla="*/ 167 h 216"/>
                  <a:gd name="T42" fmla="*/ 42 w 60"/>
                  <a:gd name="T43" fmla="*/ 162 h 216"/>
                  <a:gd name="T44" fmla="*/ 39 w 60"/>
                  <a:gd name="T45" fmla="*/ 158 h 216"/>
                  <a:gd name="T46" fmla="*/ 35 w 60"/>
                  <a:gd name="T47" fmla="*/ 146 h 216"/>
                  <a:gd name="T48" fmla="*/ 39 w 60"/>
                  <a:gd name="T49" fmla="*/ 117 h 216"/>
                  <a:gd name="T50" fmla="*/ 47 w 60"/>
                  <a:gd name="T51" fmla="*/ 83 h 216"/>
                  <a:gd name="T52" fmla="*/ 56 w 60"/>
                  <a:gd name="T53" fmla="*/ 58 h 216"/>
                  <a:gd name="T54" fmla="*/ 60 w 60"/>
                  <a:gd name="T55" fmla="*/ 26 h 216"/>
                  <a:gd name="T56" fmla="*/ 56 w 60"/>
                  <a:gd name="T57" fmla="*/ 3 h 21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0"/>
                  <a:gd name="T88" fmla="*/ 0 h 216"/>
                  <a:gd name="T89" fmla="*/ 60 w 60"/>
                  <a:gd name="T90" fmla="*/ 216 h 21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0" h="216">
                    <a:moveTo>
                      <a:pt x="56" y="3"/>
                    </a:moveTo>
                    <a:lnTo>
                      <a:pt x="41" y="0"/>
                    </a:lnTo>
                    <a:lnTo>
                      <a:pt x="32" y="3"/>
                    </a:lnTo>
                    <a:lnTo>
                      <a:pt x="29" y="15"/>
                    </a:lnTo>
                    <a:lnTo>
                      <a:pt x="32" y="76"/>
                    </a:lnTo>
                    <a:lnTo>
                      <a:pt x="32" y="91"/>
                    </a:lnTo>
                    <a:lnTo>
                      <a:pt x="26" y="118"/>
                    </a:lnTo>
                    <a:lnTo>
                      <a:pt x="25" y="150"/>
                    </a:lnTo>
                    <a:lnTo>
                      <a:pt x="29" y="165"/>
                    </a:lnTo>
                    <a:lnTo>
                      <a:pt x="25" y="175"/>
                    </a:lnTo>
                    <a:lnTo>
                      <a:pt x="6" y="187"/>
                    </a:lnTo>
                    <a:lnTo>
                      <a:pt x="0" y="205"/>
                    </a:lnTo>
                    <a:lnTo>
                      <a:pt x="0" y="211"/>
                    </a:lnTo>
                    <a:lnTo>
                      <a:pt x="15" y="216"/>
                    </a:lnTo>
                    <a:lnTo>
                      <a:pt x="19" y="213"/>
                    </a:lnTo>
                    <a:lnTo>
                      <a:pt x="20" y="203"/>
                    </a:lnTo>
                    <a:lnTo>
                      <a:pt x="25" y="188"/>
                    </a:lnTo>
                    <a:lnTo>
                      <a:pt x="31" y="182"/>
                    </a:lnTo>
                    <a:lnTo>
                      <a:pt x="39" y="177"/>
                    </a:lnTo>
                    <a:lnTo>
                      <a:pt x="45" y="172"/>
                    </a:lnTo>
                    <a:lnTo>
                      <a:pt x="47" y="167"/>
                    </a:lnTo>
                    <a:lnTo>
                      <a:pt x="42" y="162"/>
                    </a:lnTo>
                    <a:lnTo>
                      <a:pt x="39" y="158"/>
                    </a:lnTo>
                    <a:lnTo>
                      <a:pt x="35" y="146"/>
                    </a:lnTo>
                    <a:lnTo>
                      <a:pt x="39" y="117"/>
                    </a:lnTo>
                    <a:lnTo>
                      <a:pt x="47" y="83"/>
                    </a:lnTo>
                    <a:lnTo>
                      <a:pt x="56" y="58"/>
                    </a:lnTo>
                    <a:lnTo>
                      <a:pt x="60" y="26"/>
                    </a:lnTo>
                    <a:lnTo>
                      <a:pt x="56"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01" name="Freeform 244"/>
              <p:cNvSpPr>
                <a:spLocks/>
              </p:cNvSpPr>
              <p:nvPr/>
            </p:nvSpPr>
            <p:spPr bwMode="auto">
              <a:xfrm>
                <a:off x="1569" y="2007"/>
                <a:ext cx="0" cy="234"/>
              </a:xfrm>
              <a:custGeom>
                <a:avLst/>
                <a:gdLst>
                  <a:gd name="T0" fmla="*/ 33 w 100"/>
                  <a:gd name="T1" fmla="*/ 26 h 182"/>
                  <a:gd name="T2" fmla="*/ 30 w 100"/>
                  <a:gd name="T3" fmla="*/ 8 h 182"/>
                  <a:gd name="T4" fmla="*/ 18 w 100"/>
                  <a:gd name="T5" fmla="*/ 0 h 182"/>
                  <a:gd name="T6" fmla="*/ 1 w 100"/>
                  <a:gd name="T7" fmla="*/ 1 h 182"/>
                  <a:gd name="T8" fmla="*/ 0 w 100"/>
                  <a:gd name="T9" fmla="*/ 8 h 182"/>
                  <a:gd name="T10" fmla="*/ 1 w 100"/>
                  <a:gd name="T11" fmla="*/ 25 h 182"/>
                  <a:gd name="T12" fmla="*/ 10 w 100"/>
                  <a:gd name="T13" fmla="*/ 52 h 182"/>
                  <a:gd name="T14" fmla="*/ 17 w 100"/>
                  <a:gd name="T15" fmla="*/ 71 h 182"/>
                  <a:gd name="T16" fmla="*/ 25 w 100"/>
                  <a:gd name="T17" fmla="*/ 97 h 182"/>
                  <a:gd name="T18" fmla="*/ 27 w 100"/>
                  <a:gd name="T19" fmla="*/ 118 h 182"/>
                  <a:gd name="T20" fmla="*/ 27 w 100"/>
                  <a:gd name="T21" fmla="*/ 137 h 182"/>
                  <a:gd name="T22" fmla="*/ 23 w 100"/>
                  <a:gd name="T23" fmla="*/ 150 h 182"/>
                  <a:gd name="T24" fmla="*/ 20 w 100"/>
                  <a:gd name="T25" fmla="*/ 156 h 182"/>
                  <a:gd name="T26" fmla="*/ 20 w 100"/>
                  <a:gd name="T27" fmla="*/ 160 h 182"/>
                  <a:gd name="T28" fmla="*/ 25 w 100"/>
                  <a:gd name="T29" fmla="*/ 166 h 182"/>
                  <a:gd name="T30" fmla="*/ 35 w 100"/>
                  <a:gd name="T31" fmla="*/ 168 h 182"/>
                  <a:gd name="T32" fmla="*/ 48 w 100"/>
                  <a:gd name="T33" fmla="*/ 168 h 182"/>
                  <a:gd name="T34" fmla="*/ 73 w 100"/>
                  <a:gd name="T35" fmla="*/ 175 h 182"/>
                  <a:gd name="T36" fmla="*/ 83 w 100"/>
                  <a:gd name="T37" fmla="*/ 182 h 182"/>
                  <a:gd name="T38" fmla="*/ 93 w 100"/>
                  <a:gd name="T39" fmla="*/ 177 h 182"/>
                  <a:gd name="T40" fmla="*/ 100 w 100"/>
                  <a:gd name="T41" fmla="*/ 166 h 182"/>
                  <a:gd name="T42" fmla="*/ 93 w 100"/>
                  <a:gd name="T43" fmla="*/ 162 h 182"/>
                  <a:gd name="T44" fmla="*/ 72 w 100"/>
                  <a:gd name="T45" fmla="*/ 160 h 182"/>
                  <a:gd name="T46" fmla="*/ 47 w 100"/>
                  <a:gd name="T47" fmla="*/ 160 h 182"/>
                  <a:gd name="T48" fmla="*/ 36 w 100"/>
                  <a:gd name="T49" fmla="*/ 158 h 182"/>
                  <a:gd name="T50" fmla="*/ 35 w 100"/>
                  <a:gd name="T51" fmla="*/ 151 h 182"/>
                  <a:gd name="T52" fmla="*/ 36 w 100"/>
                  <a:gd name="T53" fmla="*/ 138 h 182"/>
                  <a:gd name="T54" fmla="*/ 37 w 100"/>
                  <a:gd name="T55" fmla="*/ 118 h 182"/>
                  <a:gd name="T56" fmla="*/ 36 w 100"/>
                  <a:gd name="T57" fmla="*/ 95 h 182"/>
                  <a:gd name="T58" fmla="*/ 31 w 100"/>
                  <a:gd name="T59" fmla="*/ 62 h 182"/>
                  <a:gd name="T60" fmla="*/ 33 w 100"/>
                  <a:gd name="T61" fmla="*/ 35 h 182"/>
                  <a:gd name="T62" fmla="*/ 33 w 100"/>
                  <a:gd name="T63" fmla="*/ 26 h 18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0"/>
                  <a:gd name="T97" fmla="*/ 0 h 182"/>
                  <a:gd name="T98" fmla="*/ 100 w 100"/>
                  <a:gd name="T99" fmla="*/ 182 h 18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0" h="182">
                    <a:moveTo>
                      <a:pt x="33" y="26"/>
                    </a:moveTo>
                    <a:lnTo>
                      <a:pt x="30" y="8"/>
                    </a:lnTo>
                    <a:lnTo>
                      <a:pt x="18" y="0"/>
                    </a:lnTo>
                    <a:lnTo>
                      <a:pt x="1" y="1"/>
                    </a:lnTo>
                    <a:lnTo>
                      <a:pt x="0" y="8"/>
                    </a:lnTo>
                    <a:lnTo>
                      <a:pt x="1" y="25"/>
                    </a:lnTo>
                    <a:lnTo>
                      <a:pt x="10" y="52"/>
                    </a:lnTo>
                    <a:lnTo>
                      <a:pt x="17" y="71"/>
                    </a:lnTo>
                    <a:lnTo>
                      <a:pt x="25" y="97"/>
                    </a:lnTo>
                    <a:lnTo>
                      <a:pt x="27" y="118"/>
                    </a:lnTo>
                    <a:lnTo>
                      <a:pt x="27" y="137"/>
                    </a:lnTo>
                    <a:lnTo>
                      <a:pt x="23" y="150"/>
                    </a:lnTo>
                    <a:lnTo>
                      <a:pt x="20" y="156"/>
                    </a:lnTo>
                    <a:lnTo>
                      <a:pt x="20" y="160"/>
                    </a:lnTo>
                    <a:lnTo>
                      <a:pt x="25" y="166"/>
                    </a:lnTo>
                    <a:lnTo>
                      <a:pt x="35" y="168"/>
                    </a:lnTo>
                    <a:lnTo>
                      <a:pt x="48" y="168"/>
                    </a:lnTo>
                    <a:lnTo>
                      <a:pt x="73" y="175"/>
                    </a:lnTo>
                    <a:lnTo>
                      <a:pt x="83" y="182"/>
                    </a:lnTo>
                    <a:lnTo>
                      <a:pt x="93" y="177"/>
                    </a:lnTo>
                    <a:lnTo>
                      <a:pt x="100" y="166"/>
                    </a:lnTo>
                    <a:lnTo>
                      <a:pt x="93" y="162"/>
                    </a:lnTo>
                    <a:lnTo>
                      <a:pt x="72" y="160"/>
                    </a:lnTo>
                    <a:lnTo>
                      <a:pt x="47" y="160"/>
                    </a:lnTo>
                    <a:lnTo>
                      <a:pt x="36" y="158"/>
                    </a:lnTo>
                    <a:lnTo>
                      <a:pt x="35" y="151"/>
                    </a:lnTo>
                    <a:lnTo>
                      <a:pt x="36" y="138"/>
                    </a:lnTo>
                    <a:lnTo>
                      <a:pt x="37" y="118"/>
                    </a:lnTo>
                    <a:lnTo>
                      <a:pt x="36" y="95"/>
                    </a:lnTo>
                    <a:lnTo>
                      <a:pt x="31" y="62"/>
                    </a:lnTo>
                    <a:lnTo>
                      <a:pt x="33" y="35"/>
                    </a:lnTo>
                    <a:lnTo>
                      <a:pt x="33" y="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grpSp>
      </p:grpSp>
      <p:graphicFrame>
        <p:nvGraphicFramePr>
          <p:cNvPr id="2054" name="Object 245"/>
          <p:cNvGraphicFramePr>
            <a:graphicFrameLocks noChangeAspect="1"/>
          </p:cNvGraphicFramePr>
          <p:nvPr/>
        </p:nvGraphicFramePr>
        <p:xfrm>
          <a:off x="1210866" y="1307309"/>
          <a:ext cx="167878" cy="271463"/>
        </p:xfrm>
        <a:graphic>
          <a:graphicData uri="http://schemas.openxmlformats.org/presentationml/2006/ole">
            <mc:AlternateContent xmlns:mc="http://schemas.openxmlformats.org/markup-compatibility/2006">
              <mc:Choice xmlns:v="urn:schemas-microsoft-com:vml" Requires="v">
                <p:oleObj spid="_x0000_s3505" name="Visio" r:id="rId21" imgW="757891" imgH="1477815" progId="Visio.Drawing.11">
                  <p:embed/>
                </p:oleObj>
              </mc:Choice>
              <mc:Fallback>
                <p:oleObj name="Visio" r:id="rId21" imgW="757891" imgH="1477815" progId="Visio.Drawing.11">
                  <p:embed/>
                  <p:pic>
                    <p:nvPicPr>
                      <p:cNvPr id="0" name=""/>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210866" y="1307309"/>
                        <a:ext cx="167878" cy="271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079" name="Line 246"/>
          <p:cNvSpPr>
            <a:spLocks noChangeShapeType="1"/>
          </p:cNvSpPr>
          <p:nvPr/>
        </p:nvSpPr>
        <p:spPr bwMode="auto">
          <a:xfrm flipV="1">
            <a:off x="839391" y="4655344"/>
            <a:ext cx="6048375" cy="34529"/>
          </a:xfrm>
          <a:prstGeom prst="line">
            <a:avLst/>
          </a:prstGeom>
          <a:noFill/>
          <a:ln w="6350">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945399" name="Text Box 247"/>
          <p:cNvSpPr txBox="1">
            <a:spLocks noChangeArrowheads="1"/>
          </p:cNvSpPr>
          <p:nvPr/>
        </p:nvSpPr>
        <p:spPr bwMode="auto">
          <a:xfrm>
            <a:off x="3598069" y="2699147"/>
            <a:ext cx="1404938" cy="473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r>
              <a:rPr lang="sv-SE" altLang="sv-SE" sz="825" b="1" i="0" dirty="0"/>
              <a:t>Human interaction with software systam</a:t>
            </a:r>
          </a:p>
          <a:p>
            <a:pPr eaLnBrk="1" hangingPunct="1"/>
            <a:r>
              <a:rPr lang="sv-SE" altLang="sv-SE" sz="825" i="0" dirty="0"/>
              <a:t>(in UML Use cases)</a:t>
            </a:r>
          </a:p>
        </p:txBody>
      </p:sp>
      <p:sp>
        <p:nvSpPr>
          <p:cNvPr id="248" name="Text Box 5"/>
          <p:cNvSpPr txBox="1">
            <a:spLocks noChangeArrowheads="1"/>
          </p:cNvSpPr>
          <p:nvPr/>
        </p:nvSpPr>
        <p:spPr bwMode="auto">
          <a:xfrm>
            <a:off x="5512594" y="1163241"/>
            <a:ext cx="1458516" cy="473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r>
              <a:rPr lang="sv-SE" altLang="sv-SE" sz="825" b="1" i="0" dirty="0"/>
              <a:t>Business process model  </a:t>
            </a:r>
            <a:r>
              <a:rPr lang="sv-SE" altLang="sv-SE" sz="825" i="0" dirty="0"/>
              <a:t>of business activities</a:t>
            </a:r>
          </a:p>
          <a:p>
            <a:pPr eaLnBrk="1" hangingPunct="1"/>
            <a:r>
              <a:rPr lang="sv-SE" altLang="sv-SE" sz="825" i="0" dirty="0"/>
              <a:t>(in UML Activity diagram)</a:t>
            </a:r>
          </a:p>
        </p:txBody>
      </p:sp>
      <p:grpSp>
        <p:nvGrpSpPr>
          <p:cNvPr id="2082" name="Group 6"/>
          <p:cNvGrpSpPr>
            <a:grpSpLocks/>
          </p:cNvGrpSpPr>
          <p:nvPr/>
        </p:nvGrpSpPr>
        <p:grpSpPr bwMode="auto">
          <a:xfrm>
            <a:off x="5620942" y="1685832"/>
            <a:ext cx="648890" cy="647700"/>
            <a:chOff x="3152" y="1480"/>
            <a:chExt cx="545" cy="544"/>
          </a:xfrm>
        </p:grpSpPr>
        <p:sp>
          <p:nvSpPr>
            <p:cNvPr id="2083" name="AutoShape 7"/>
            <p:cNvSpPr>
              <a:spLocks noChangeArrowheads="1"/>
            </p:cNvSpPr>
            <p:nvPr/>
          </p:nvSpPr>
          <p:spPr bwMode="auto">
            <a:xfrm>
              <a:off x="3152" y="1480"/>
              <a:ext cx="182" cy="91"/>
            </a:xfrm>
            <a:prstGeom prst="roundRect">
              <a:avLst>
                <a:gd name="adj" fmla="val 16667"/>
              </a:avLst>
            </a:prstGeom>
            <a:solidFill>
              <a:schemeClr val="bg1"/>
            </a:solidFill>
            <a:ln w="9525">
              <a:solidFill>
                <a:schemeClr val="tx1"/>
              </a:solidFill>
              <a:round/>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084" name="AutoShape 8"/>
            <p:cNvSpPr>
              <a:spLocks noChangeArrowheads="1"/>
            </p:cNvSpPr>
            <p:nvPr/>
          </p:nvSpPr>
          <p:spPr bwMode="auto">
            <a:xfrm>
              <a:off x="3515" y="1480"/>
              <a:ext cx="182" cy="91"/>
            </a:xfrm>
            <a:prstGeom prst="roundRect">
              <a:avLst>
                <a:gd name="adj" fmla="val 16667"/>
              </a:avLst>
            </a:prstGeom>
            <a:solidFill>
              <a:schemeClr val="bg1"/>
            </a:solidFill>
            <a:ln w="9525">
              <a:solidFill>
                <a:schemeClr val="tx1"/>
              </a:solidFill>
              <a:round/>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085" name="Line 9"/>
            <p:cNvSpPr>
              <a:spLocks noChangeShapeType="1"/>
            </p:cNvSpPr>
            <p:nvPr/>
          </p:nvSpPr>
          <p:spPr bwMode="auto">
            <a:xfrm>
              <a:off x="3243" y="1571"/>
              <a:ext cx="181" cy="136"/>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sv-SE" sz="1350"/>
            </a:p>
          </p:txBody>
        </p:sp>
        <p:sp>
          <p:nvSpPr>
            <p:cNvPr id="2086" name="Line 10"/>
            <p:cNvSpPr>
              <a:spLocks noChangeShapeType="1"/>
            </p:cNvSpPr>
            <p:nvPr/>
          </p:nvSpPr>
          <p:spPr bwMode="auto">
            <a:xfrm flipH="1">
              <a:off x="3424" y="1571"/>
              <a:ext cx="227" cy="136"/>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sv-SE" sz="1350"/>
            </a:p>
          </p:txBody>
        </p:sp>
        <p:sp>
          <p:nvSpPr>
            <p:cNvPr id="2087" name="Line 11"/>
            <p:cNvSpPr>
              <a:spLocks noChangeShapeType="1"/>
            </p:cNvSpPr>
            <p:nvPr/>
          </p:nvSpPr>
          <p:spPr bwMode="auto">
            <a:xfrm>
              <a:off x="3244" y="1707"/>
              <a:ext cx="36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2088" name="Line 12"/>
            <p:cNvSpPr>
              <a:spLocks noChangeShapeType="1"/>
            </p:cNvSpPr>
            <p:nvPr/>
          </p:nvSpPr>
          <p:spPr bwMode="auto">
            <a:xfrm>
              <a:off x="3424" y="1707"/>
              <a:ext cx="0" cy="226"/>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sv-SE" sz="1350"/>
            </a:p>
          </p:txBody>
        </p:sp>
        <p:sp>
          <p:nvSpPr>
            <p:cNvPr id="2089" name="AutoShape 13"/>
            <p:cNvSpPr>
              <a:spLocks noChangeArrowheads="1"/>
            </p:cNvSpPr>
            <p:nvPr/>
          </p:nvSpPr>
          <p:spPr bwMode="auto">
            <a:xfrm>
              <a:off x="3334" y="1933"/>
              <a:ext cx="182" cy="91"/>
            </a:xfrm>
            <a:prstGeom prst="roundRect">
              <a:avLst>
                <a:gd name="adj" fmla="val 16667"/>
              </a:avLst>
            </a:prstGeom>
            <a:solidFill>
              <a:schemeClr val="bg1"/>
            </a:solidFill>
            <a:ln w="9525">
              <a:solidFill>
                <a:schemeClr val="tx1"/>
              </a:solidFill>
              <a:round/>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grpSp>
      <p:grpSp>
        <p:nvGrpSpPr>
          <p:cNvPr id="334" name="Group 189"/>
          <p:cNvGrpSpPr>
            <a:grpSpLocks/>
          </p:cNvGrpSpPr>
          <p:nvPr/>
        </p:nvGrpSpPr>
        <p:grpSpPr bwMode="auto">
          <a:xfrm>
            <a:off x="1779686" y="1280749"/>
            <a:ext cx="230071" cy="321341"/>
            <a:chOff x="1459" y="1674"/>
            <a:chExt cx="210" cy="549"/>
          </a:xfrm>
        </p:grpSpPr>
        <p:grpSp>
          <p:nvGrpSpPr>
            <p:cNvPr id="335" name="Group 190"/>
            <p:cNvGrpSpPr>
              <a:grpSpLocks/>
            </p:cNvGrpSpPr>
            <p:nvPr/>
          </p:nvGrpSpPr>
          <p:grpSpPr bwMode="auto">
            <a:xfrm>
              <a:off x="1489" y="1674"/>
              <a:ext cx="115" cy="95"/>
              <a:chOff x="1489" y="1674"/>
              <a:chExt cx="115" cy="95"/>
            </a:xfrm>
          </p:grpSpPr>
          <p:sp>
            <p:nvSpPr>
              <p:cNvPr id="343" name="Freeform 191"/>
              <p:cNvSpPr>
                <a:spLocks/>
              </p:cNvSpPr>
              <p:nvPr/>
            </p:nvSpPr>
            <p:spPr bwMode="auto">
              <a:xfrm>
                <a:off x="1530" y="1712"/>
                <a:ext cx="37" cy="57"/>
              </a:xfrm>
              <a:custGeom>
                <a:avLst/>
                <a:gdLst>
                  <a:gd name="T0" fmla="*/ 12 w 37"/>
                  <a:gd name="T1" fmla="*/ 52 h 57"/>
                  <a:gd name="T2" fmla="*/ 12 w 37"/>
                  <a:gd name="T3" fmla="*/ 44 h 57"/>
                  <a:gd name="T4" fmla="*/ 10 w 37"/>
                  <a:gd name="T5" fmla="*/ 35 h 57"/>
                  <a:gd name="T6" fmla="*/ 6 w 37"/>
                  <a:gd name="T7" fmla="*/ 29 h 57"/>
                  <a:gd name="T8" fmla="*/ 0 w 37"/>
                  <a:gd name="T9" fmla="*/ 20 h 57"/>
                  <a:gd name="T10" fmla="*/ 0 w 37"/>
                  <a:gd name="T11" fmla="*/ 14 h 57"/>
                  <a:gd name="T12" fmla="*/ 5 w 37"/>
                  <a:gd name="T13" fmla="*/ 6 h 57"/>
                  <a:gd name="T14" fmla="*/ 11 w 37"/>
                  <a:gd name="T15" fmla="*/ 1 h 57"/>
                  <a:gd name="T16" fmla="*/ 19 w 37"/>
                  <a:gd name="T17" fmla="*/ 0 h 57"/>
                  <a:gd name="T18" fmla="*/ 25 w 37"/>
                  <a:gd name="T19" fmla="*/ 1 h 57"/>
                  <a:gd name="T20" fmla="*/ 29 w 37"/>
                  <a:gd name="T21" fmla="*/ 2 h 57"/>
                  <a:gd name="T22" fmla="*/ 35 w 37"/>
                  <a:gd name="T23" fmla="*/ 7 h 57"/>
                  <a:gd name="T24" fmla="*/ 37 w 37"/>
                  <a:gd name="T25" fmla="*/ 14 h 57"/>
                  <a:gd name="T26" fmla="*/ 37 w 37"/>
                  <a:gd name="T27" fmla="*/ 20 h 57"/>
                  <a:gd name="T28" fmla="*/ 32 w 37"/>
                  <a:gd name="T29" fmla="*/ 27 h 57"/>
                  <a:gd name="T30" fmla="*/ 26 w 37"/>
                  <a:gd name="T31" fmla="*/ 35 h 57"/>
                  <a:gd name="T32" fmla="*/ 25 w 37"/>
                  <a:gd name="T33" fmla="*/ 44 h 57"/>
                  <a:gd name="T34" fmla="*/ 25 w 37"/>
                  <a:gd name="T35" fmla="*/ 47 h 57"/>
                  <a:gd name="T36" fmla="*/ 22 w 37"/>
                  <a:gd name="T37" fmla="*/ 54 h 57"/>
                  <a:gd name="T38" fmla="*/ 19 w 37"/>
                  <a:gd name="T39" fmla="*/ 57 h 57"/>
                  <a:gd name="T40" fmla="*/ 12 w 37"/>
                  <a:gd name="T41" fmla="*/ 52 h 5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7"/>
                  <a:gd name="T64" fmla="*/ 0 h 57"/>
                  <a:gd name="T65" fmla="*/ 37 w 37"/>
                  <a:gd name="T66" fmla="*/ 57 h 5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7" h="57">
                    <a:moveTo>
                      <a:pt x="12" y="52"/>
                    </a:moveTo>
                    <a:lnTo>
                      <a:pt x="12" y="44"/>
                    </a:lnTo>
                    <a:lnTo>
                      <a:pt x="10" y="35"/>
                    </a:lnTo>
                    <a:lnTo>
                      <a:pt x="6" y="29"/>
                    </a:lnTo>
                    <a:lnTo>
                      <a:pt x="0" y="20"/>
                    </a:lnTo>
                    <a:lnTo>
                      <a:pt x="0" y="14"/>
                    </a:lnTo>
                    <a:lnTo>
                      <a:pt x="5" y="6"/>
                    </a:lnTo>
                    <a:lnTo>
                      <a:pt x="11" y="1"/>
                    </a:lnTo>
                    <a:lnTo>
                      <a:pt x="19" y="0"/>
                    </a:lnTo>
                    <a:lnTo>
                      <a:pt x="25" y="1"/>
                    </a:lnTo>
                    <a:lnTo>
                      <a:pt x="29" y="2"/>
                    </a:lnTo>
                    <a:lnTo>
                      <a:pt x="35" y="7"/>
                    </a:lnTo>
                    <a:lnTo>
                      <a:pt x="37" y="14"/>
                    </a:lnTo>
                    <a:lnTo>
                      <a:pt x="37" y="20"/>
                    </a:lnTo>
                    <a:lnTo>
                      <a:pt x="32" y="27"/>
                    </a:lnTo>
                    <a:lnTo>
                      <a:pt x="26" y="35"/>
                    </a:lnTo>
                    <a:lnTo>
                      <a:pt x="25" y="44"/>
                    </a:lnTo>
                    <a:lnTo>
                      <a:pt x="25" y="47"/>
                    </a:lnTo>
                    <a:lnTo>
                      <a:pt x="22" y="54"/>
                    </a:lnTo>
                    <a:lnTo>
                      <a:pt x="19" y="57"/>
                    </a:lnTo>
                    <a:lnTo>
                      <a:pt x="12" y="52"/>
                    </a:lnTo>
                    <a:close/>
                  </a:path>
                </a:pathLst>
              </a:custGeom>
              <a:solidFill>
                <a:srgbClr val="FFFF00"/>
              </a:solidFill>
              <a:ln w="4763">
                <a:solidFill>
                  <a:srgbClr val="000000"/>
                </a:solidFill>
                <a:round/>
                <a:headEnd/>
                <a:tailEnd/>
              </a:ln>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344" name="Freeform 192"/>
              <p:cNvSpPr>
                <a:spLocks/>
              </p:cNvSpPr>
              <p:nvPr/>
            </p:nvSpPr>
            <p:spPr bwMode="auto">
              <a:xfrm>
                <a:off x="1489" y="1708"/>
                <a:ext cx="28" cy="11"/>
              </a:xfrm>
              <a:custGeom>
                <a:avLst/>
                <a:gdLst>
                  <a:gd name="T0" fmla="*/ 28 w 28"/>
                  <a:gd name="T1" fmla="*/ 11 h 11"/>
                  <a:gd name="T2" fmla="*/ 3 w 28"/>
                  <a:gd name="T3" fmla="*/ 8 h 11"/>
                  <a:gd name="T4" fmla="*/ 0 w 28"/>
                  <a:gd name="T5" fmla="*/ 4 h 11"/>
                  <a:gd name="T6" fmla="*/ 2 w 28"/>
                  <a:gd name="T7" fmla="*/ 0 h 11"/>
                  <a:gd name="T8" fmla="*/ 7 w 28"/>
                  <a:gd name="T9" fmla="*/ 0 h 11"/>
                  <a:gd name="T10" fmla="*/ 28 w 28"/>
                  <a:gd name="T11" fmla="*/ 11 h 11"/>
                  <a:gd name="T12" fmla="*/ 0 60000 65536"/>
                  <a:gd name="T13" fmla="*/ 0 60000 65536"/>
                  <a:gd name="T14" fmla="*/ 0 60000 65536"/>
                  <a:gd name="T15" fmla="*/ 0 60000 65536"/>
                  <a:gd name="T16" fmla="*/ 0 60000 65536"/>
                  <a:gd name="T17" fmla="*/ 0 60000 65536"/>
                  <a:gd name="T18" fmla="*/ 0 w 28"/>
                  <a:gd name="T19" fmla="*/ 0 h 11"/>
                  <a:gd name="T20" fmla="*/ 28 w 28"/>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28" h="11">
                    <a:moveTo>
                      <a:pt x="28" y="11"/>
                    </a:moveTo>
                    <a:lnTo>
                      <a:pt x="3" y="8"/>
                    </a:lnTo>
                    <a:lnTo>
                      <a:pt x="0" y="4"/>
                    </a:lnTo>
                    <a:lnTo>
                      <a:pt x="2" y="0"/>
                    </a:lnTo>
                    <a:lnTo>
                      <a:pt x="7" y="0"/>
                    </a:lnTo>
                    <a:lnTo>
                      <a:pt x="28"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345" name="Freeform 193"/>
              <p:cNvSpPr>
                <a:spLocks/>
              </p:cNvSpPr>
              <p:nvPr/>
            </p:nvSpPr>
            <p:spPr bwMode="auto">
              <a:xfrm>
                <a:off x="1517" y="1678"/>
                <a:ext cx="13" cy="19"/>
              </a:xfrm>
              <a:custGeom>
                <a:avLst/>
                <a:gdLst>
                  <a:gd name="T0" fmla="*/ 13 w 13"/>
                  <a:gd name="T1" fmla="*/ 19 h 19"/>
                  <a:gd name="T2" fmla="*/ 0 w 13"/>
                  <a:gd name="T3" fmla="*/ 6 h 19"/>
                  <a:gd name="T4" fmla="*/ 2 w 13"/>
                  <a:gd name="T5" fmla="*/ 3 h 19"/>
                  <a:gd name="T6" fmla="*/ 7 w 13"/>
                  <a:gd name="T7" fmla="*/ 0 h 19"/>
                  <a:gd name="T8" fmla="*/ 10 w 13"/>
                  <a:gd name="T9" fmla="*/ 4 h 19"/>
                  <a:gd name="T10" fmla="*/ 13 w 13"/>
                  <a:gd name="T11" fmla="*/ 19 h 19"/>
                  <a:gd name="T12" fmla="*/ 0 60000 65536"/>
                  <a:gd name="T13" fmla="*/ 0 60000 65536"/>
                  <a:gd name="T14" fmla="*/ 0 60000 65536"/>
                  <a:gd name="T15" fmla="*/ 0 60000 65536"/>
                  <a:gd name="T16" fmla="*/ 0 60000 65536"/>
                  <a:gd name="T17" fmla="*/ 0 60000 65536"/>
                  <a:gd name="T18" fmla="*/ 0 w 13"/>
                  <a:gd name="T19" fmla="*/ 0 h 19"/>
                  <a:gd name="T20" fmla="*/ 13 w 13"/>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13" h="19">
                    <a:moveTo>
                      <a:pt x="13" y="19"/>
                    </a:moveTo>
                    <a:lnTo>
                      <a:pt x="0" y="6"/>
                    </a:lnTo>
                    <a:lnTo>
                      <a:pt x="2" y="3"/>
                    </a:lnTo>
                    <a:lnTo>
                      <a:pt x="7" y="0"/>
                    </a:lnTo>
                    <a:lnTo>
                      <a:pt x="10" y="4"/>
                    </a:lnTo>
                    <a:lnTo>
                      <a:pt x="13" y="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346" name="Freeform 194"/>
              <p:cNvSpPr>
                <a:spLocks/>
              </p:cNvSpPr>
              <p:nvPr/>
            </p:nvSpPr>
            <p:spPr bwMode="auto">
              <a:xfrm>
                <a:off x="1557" y="1674"/>
                <a:ext cx="10" cy="22"/>
              </a:xfrm>
              <a:custGeom>
                <a:avLst/>
                <a:gdLst>
                  <a:gd name="T0" fmla="*/ 2 w 10"/>
                  <a:gd name="T1" fmla="*/ 22 h 22"/>
                  <a:gd name="T2" fmla="*/ 0 w 10"/>
                  <a:gd name="T3" fmla="*/ 5 h 22"/>
                  <a:gd name="T4" fmla="*/ 5 w 10"/>
                  <a:gd name="T5" fmla="*/ 0 h 22"/>
                  <a:gd name="T6" fmla="*/ 10 w 10"/>
                  <a:gd name="T7" fmla="*/ 2 h 22"/>
                  <a:gd name="T8" fmla="*/ 9 w 10"/>
                  <a:gd name="T9" fmla="*/ 7 h 22"/>
                  <a:gd name="T10" fmla="*/ 2 w 10"/>
                  <a:gd name="T11" fmla="*/ 22 h 22"/>
                  <a:gd name="T12" fmla="*/ 0 60000 65536"/>
                  <a:gd name="T13" fmla="*/ 0 60000 65536"/>
                  <a:gd name="T14" fmla="*/ 0 60000 65536"/>
                  <a:gd name="T15" fmla="*/ 0 60000 65536"/>
                  <a:gd name="T16" fmla="*/ 0 60000 65536"/>
                  <a:gd name="T17" fmla="*/ 0 60000 65536"/>
                  <a:gd name="T18" fmla="*/ 0 w 10"/>
                  <a:gd name="T19" fmla="*/ 0 h 22"/>
                  <a:gd name="T20" fmla="*/ 10 w 10"/>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10" h="22">
                    <a:moveTo>
                      <a:pt x="2" y="22"/>
                    </a:moveTo>
                    <a:lnTo>
                      <a:pt x="0" y="5"/>
                    </a:lnTo>
                    <a:lnTo>
                      <a:pt x="5" y="0"/>
                    </a:lnTo>
                    <a:lnTo>
                      <a:pt x="10" y="2"/>
                    </a:lnTo>
                    <a:lnTo>
                      <a:pt x="9" y="7"/>
                    </a:lnTo>
                    <a:lnTo>
                      <a:pt x="2"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347" name="Freeform 195"/>
              <p:cNvSpPr>
                <a:spLocks/>
              </p:cNvSpPr>
              <p:nvPr/>
            </p:nvSpPr>
            <p:spPr bwMode="auto">
              <a:xfrm>
                <a:off x="1577" y="1691"/>
                <a:ext cx="27" cy="13"/>
              </a:xfrm>
              <a:custGeom>
                <a:avLst/>
                <a:gdLst>
                  <a:gd name="T0" fmla="*/ 0 w 27"/>
                  <a:gd name="T1" fmla="*/ 13 h 13"/>
                  <a:gd name="T2" fmla="*/ 19 w 27"/>
                  <a:gd name="T3" fmla="*/ 0 h 13"/>
                  <a:gd name="T4" fmla="*/ 27 w 27"/>
                  <a:gd name="T5" fmla="*/ 3 h 13"/>
                  <a:gd name="T6" fmla="*/ 27 w 27"/>
                  <a:gd name="T7" fmla="*/ 7 h 13"/>
                  <a:gd name="T8" fmla="*/ 22 w 27"/>
                  <a:gd name="T9" fmla="*/ 10 h 13"/>
                  <a:gd name="T10" fmla="*/ 0 w 27"/>
                  <a:gd name="T11" fmla="*/ 13 h 13"/>
                  <a:gd name="T12" fmla="*/ 0 60000 65536"/>
                  <a:gd name="T13" fmla="*/ 0 60000 65536"/>
                  <a:gd name="T14" fmla="*/ 0 60000 65536"/>
                  <a:gd name="T15" fmla="*/ 0 60000 65536"/>
                  <a:gd name="T16" fmla="*/ 0 60000 65536"/>
                  <a:gd name="T17" fmla="*/ 0 60000 65536"/>
                  <a:gd name="T18" fmla="*/ 0 w 27"/>
                  <a:gd name="T19" fmla="*/ 0 h 13"/>
                  <a:gd name="T20" fmla="*/ 27 w 27"/>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27" h="13">
                    <a:moveTo>
                      <a:pt x="0" y="13"/>
                    </a:moveTo>
                    <a:lnTo>
                      <a:pt x="19" y="0"/>
                    </a:lnTo>
                    <a:lnTo>
                      <a:pt x="27" y="3"/>
                    </a:lnTo>
                    <a:lnTo>
                      <a:pt x="27" y="7"/>
                    </a:lnTo>
                    <a:lnTo>
                      <a:pt x="22" y="10"/>
                    </a:lnTo>
                    <a:lnTo>
                      <a:pt x="0"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grpSp>
        <p:grpSp>
          <p:nvGrpSpPr>
            <p:cNvPr id="336" name="Group 196"/>
            <p:cNvGrpSpPr>
              <a:grpSpLocks/>
            </p:cNvGrpSpPr>
            <p:nvPr/>
          </p:nvGrpSpPr>
          <p:grpSpPr bwMode="auto">
            <a:xfrm>
              <a:off x="1459" y="1706"/>
              <a:ext cx="210" cy="517"/>
              <a:chOff x="1459" y="1706"/>
              <a:chExt cx="210" cy="517"/>
            </a:xfrm>
          </p:grpSpPr>
          <p:sp>
            <p:nvSpPr>
              <p:cNvPr id="337" name="Freeform 197"/>
              <p:cNvSpPr>
                <a:spLocks/>
              </p:cNvSpPr>
              <p:nvPr/>
            </p:nvSpPr>
            <p:spPr bwMode="auto">
              <a:xfrm>
                <a:off x="1496" y="1792"/>
                <a:ext cx="106" cy="90"/>
              </a:xfrm>
              <a:custGeom>
                <a:avLst/>
                <a:gdLst>
                  <a:gd name="T0" fmla="*/ 70 w 106"/>
                  <a:gd name="T1" fmla="*/ 25 h 90"/>
                  <a:gd name="T2" fmla="*/ 56 w 106"/>
                  <a:gd name="T3" fmla="*/ 9 h 90"/>
                  <a:gd name="T4" fmla="*/ 44 w 106"/>
                  <a:gd name="T5" fmla="*/ 0 h 90"/>
                  <a:gd name="T6" fmla="*/ 28 w 106"/>
                  <a:gd name="T7" fmla="*/ 0 h 90"/>
                  <a:gd name="T8" fmla="*/ 10 w 106"/>
                  <a:gd name="T9" fmla="*/ 5 h 90"/>
                  <a:gd name="T10" fmla="*/ 3 w 106"/>
                  <a:gd name="T11" fmla="*/ 15 h 90"/>
                  <a:gd name="T12" fmla="*/ 0 w 106"/>
                  <a:gd name="T13" fmla="*/ 29 h 90"/>
                  <a:gd name="T14" fmla="*/ 3 w 106"/>
                  <a:gd name="T15" fmla="*/ 47 h 90"/>
                  <a:gd name="T16" fmla="*/ 14 w 106"/>
                  <a:gd name="T17" fmla="*/ 67 h 90"/>
                  <a:gd name="T18" fmla="*/ 31 w 106"/>
                  <a:gd name="T19" fmla="*/ 80 h 90"/>
                  <a:gd name="T20" fmla="*/ 45 w 106"/>
                  <a:gd name="T21" fmla="*/ 87 h 90"/>
                  <a:gd name="T22" fmla="*/ 61 w 106"/>
                  <a:gd name="T23" fmla="*/ 90 h 90"/>
                  <a:gd name="T24" fmla="*/ 71 w 106"/>
                  <a:gd name="T25" fmla="*/ 86 h 90"/>
                  <a:gd name="T26" fmla="*/ 79 w 106"/>
                  <a:gd name="T27" fmla="*/ 80 h 90"/>
                  <a:gd name="T28" fmla="*/ 83 w 106"/>
                  <a:gd name="T29" fmla="*/ 67 h 90"/>
                  <a:gd name="T30" fmla="*/ 81 w 106"/>
                  <a:gd name="T31" fmla="*/ 52 h 90"/>
                  <a:gd name="T32" fmla="*/ 78 w 106"/>
                  <a:gd name="T33" fmla="*/ 39 h 90"/>
                  <a:gd name="T34" fmla="*/ 103 w 106"/>
                  <a:gd name="T35" fmla="*/ 25 h 90"/>
                  <a:gd name="T36" fmla="*/ 106 w 106"/>
                  <a:gd name="T37" fmla="*/ 20 h 90"/>
                  <a:gd name="T38" fmla="*/ 103 w 106"/>
                  <a:gd name="T39" fmla="*/ 17 h 90"/>
                  <a:gd name="T40" fmla="*/ 74 w 106"/>
                  <a:gd name="T41" fmla="*/ 32 h 90"/>
                  <a:gd name="T42" fmla="*/ 70 w 106"/>
                  <a:gd name="T43" fmla="*/ 25 h 9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90"/>
                  <a:gd name="T68" fmla="*/ 106 w 106"/>
                  <a:gd name="T69" fmla="*/ 90 h 9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90">
                    <a:moveTo>
                      <a:pt x="70" y="25"/>
                    </a:moveTo>
                    <a:lnTo>
                      <a:pt x="56" y="9"/>
                    </a:lnTo>
                    <a:lnTo>
                      <a:pt x="44" y="0"/>
                    </a:lnTo>
                    <a:lnTo>
                      <a:pt x="28" y="0"/>
                    </a:lnTo>
                    <a:lnTo>
                      <a:pt x="10" y="5"/>
                    </a:lnTo>
                    <a:lnTo>
                      <a:pt x="3" y="15"/>
                    </a:lnTo>
                    <a:lnTo>
                      <a:pt x="0" y="29"/>
                    </a:lnTo>
                    <a:lnTo>
                      <a:pt x="3" y="47"/>
                    </a:lnTo>
                    <a:lnTo>
                      <a:pt x="14" y="67"/>
                    </a:lnTo>
                    <a:lnTo>
                      <a:pt x="31" y="80"/>
                    </a:lnTo>
                    <a:lnTo>
                      <a:pt x="45" y="87"/>
                    </a:lnTo>
                    <a:lnTo>
                      <a:pt x="61" y="90"/>
                    </a:lnTo>
                    <a:lnTo>
                      <a:pt x="71" y="86"/>
                    </a:lnTo>
                    <a:lnTo>
                      <a:pt x="79" y="80"/>
                    </a:lnTo>
                    <a:lnTo>
                      <a:pt x="83" y="67"/>
                    </a:lnTo>
                    <a:lnTo>
                      <a:pt x="81" y="52"/>
                    </a:lnTo>
                    <a:lnTo>
                      <a:pt x="78" y="39"/>
                    </a:lnTo>
                    <a:lnTo>
                      <a:pt x="103" y="25"/>
                    </a:lnTo>
                    <a:lnTo>
                      <a:pt x="106" y="20"/>
                    </a:lnTo>
                    <a:lnTo>
                      <a:pt x="103" y="17"/>
                    </a:lnTo>
                    <a:lnTo>
                      <a:pt x="74" y="32"/>
                    </a:lnTo>
                    <a:lnTo>
                      <a:pt x="70"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338" name="Freeform 198"/>
              <p:cNvSpPr>
                <a:spLocks/>
              </p:cNvSpPr>
              <p:nvPr/>
            </p:nvSpPr>
            <p:spPr bwMode="auto">
              <a:xfrm>
                <a:off x="1572" y="1706"/>
                <a:ext cx="93" cy="202"/>
              </a:xfrm>
              <a:custGeom>
                <a:avLst/>
                <a:gdLst>
                  <a:gd name="T0" fmla="*/ 25 w 93"/>
                  <a:gd name="T1" fmla="*/ 170 h 202"/>
                  <a:gd name="T2" fmla="*/ 9 w 93"/>
                  <a:gd name="T3" fmla="*/ 182 h 202"/>
                  <a:gd name="T4" fmla="*/ 4 w 93"/>
                  <a:gd name="T5" fmla="*/ 185 h 202"/>
                  <a:gd name="T6" fmla="*/ 0 w 93"/>
                  <a:gd name="T7" fmla="*/ 193 h 202"/>
                  <a:gd name="T8" fmla="*/ 5 w 93"/>
                  <a:gd name="T9" fmla="*/ 201 h 202"/>
                  <a:gd name="T10" fmla="*/ 10 w 93"/>
                  <a:gd name="T11" fmla="*/ 202 h 202"/>
                  <a:gd name="T12" fmla="*/ 25 w 93"/>
                  <a:gd name="T13" fmla="*/ 197 h 202"/>
                  <a:gd name="T14" fmla="*/ 49 w 93"/>
                  <a:gd name="T15" fmla="*/ 182 h 202"/>
                  <a:gd name="T16" fmla="*/ 70 w 93"/>
                  <a:gd name="T17" fmla="*/ 162 h 202"/>
                  <a:gd name="T18" fmla="*/ 92 w 93"/>
                  <a:gd name="T19" fmla="*/ 141 h 202"/>
                  <a:gd name="T20" fmla="*/ 93 w 93"/>
                  <a:gd name="T21" fmla="*/ 132 h 202"/>
                  <a:gd name="T22" fmla="*/ 93 w 93"/>
                  <a:gd name="T23" fmla="*/ 107 h 202"/>
                  <a:gd name="T24" fmla="*/ 87 w 93"/>
                  <a:gd name="T25" fmla="*/ 68 h 202"/>
                  <a:gd name="T26" fmla="*/ 90 w 93"/>
                  <a:gd name="T27" fmla="*/ 46 h 202"/>
                  <a:gd name="T28" fmla="*/ 93 w 93"/>
                  <a:gd name="T29" fmla="*/ 37 h 202"/>
                  <a:gd name="T30" fmla="*/ 89 w 93"/>
                  <a:gd name="T31" fmla="*/ 33 h 202"/>
                  <a:gd name="T32" fmla="*/ 80 w 93"/>
                  <a:gd name="T33" fmla="*/ 28 h 202"/>
                  <a:gd name="T34" fmla="*/ 73 w 93"/>
                  <a:gd name="T35" fmla="*/ 26 h 202"/>
                  <a:gd name="T36" fmla="*/ 78 w 93"/>
                  <a:gd name="T37" fmla="*/ 3 h 202"/>
                  <a:gd name="T38" fmla="*/ 75 w 93"/>
                  <a:gd name="T39" fmla="*/ 0 h 202"/>
                  <a:gd name="T40" fmla="*/ 70 w 93"/>
                  <a:gd name="T41" fmla="*/ 1 h 202"/>
                  <a:gd name="T42" fmla="*/ 68 w 93"/>
                  <a:gd name="T43" fmla="*/ 27 h 202"/>
                  <a:gd name="T44" fmla="*/ 64 w 93"/>
                  <a:gd name="T45" fmla="*/ 35 h 202"/>
                  <a:gd name="T46" fmla="*/ 63 w 93"/>
                  <a:gd name="T47" fmla="*/ 38 h 202"/>
                  <a:gd name="T48" fmla="*/ 53 w 93"/>
                  <a:gd name="T49" fmla="*/ 35 h 202"/>
                  <a:gd name="T50" fmla="*/ 45 w 93"/>
                  <a:gd name="T51" fmla="*/ 35 h 202"/>
                  <a:gd name="T52" fmla="*/ 45 w 93"/>
                  <a:gd name="T53" fmla="*/ 40 h 202"/>
                  <a:gd name="T54" fmla="*/ 50 w 93"/>
                  <a:gd name="T55" fmla="*/ 43 h 202"/>
                  <a:gd name="T56" fmla="*/ 60 w 93"/>
                  <a:gd name="T57" fmla="*/ 43 h 202"/>
                  <a:gd name="T58" fmla="*/ 65 w 93"/>
                  <a:gd name="T59" fmla="*/ 47 h 202"/>
                  <a:gd name="T60" fmla="*/ 70 w 93"/>
                  <a:gd name="T61" fmla="*/ 55 h 202"/>
                  <a:gd name="T62" fmla="*/ 77 w 93"/>
                  <a:gd name="T63" fmla="*/ 67 h 202"/>
                  <a:gd name="T64" fmla="*/ 80 w 93"/>
                  <a:gd name="T65" fmla="*/ 92 h 202"/>
                  <a:gd name="T66" fmla="*/ 80 w 93"/>
                  <a:gd name="T67" fmla="*/ 115 h 202"/>
                  <a:gd name="T68" fmla="*/ 78 w 93"/>
                  <a:gd name="T69" fmla="*/ 133 h 202"/>
                  <a:gd name="T70" fmla="*/ 72 w 93"/>
                  <a:gd name="T71" fmla="*/ 141 h 202"/>
                  <a:gd name="T72" fmla="*/ 54 w 93"/>
                  <a:gd name="T73" fmla="*/ 152 h 202"/>
                  <a:gd name="T74" fmla="*/ 34 w 93"/>
                  <a:gd name="T75" fmla="*/ 162 h 202"/>
                  <a:gd name="T76" fmla="*/ 25 w 93"/>
                  <a:gd name="T77" fmla="*/ 170 h 20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3"/>
                  <a:gd name="T118" fmla="*/ 0 h 202"/>
                  <a:gd name="T119" fmla="*/ 93 w 93"/>
                  <a:gd name="T120" fmla="*/ 202 h 20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3" h="202">
                    <a:moveTo>
                      <a:pt x="25" y="170"/>
                    </a:moveTo>
                    <a:lnTo>
                      <a:pt x="9" y="182"/>
                    </a:lnTo>
                    <a:lnTo>
                      <a:pt x="4" y="185"/>
                    </a:lnTo>
                    <a:lnTo>
                      <a:pt x="0" y="193"/>
                    </a:lnTo>
                    <a:lnTo>
                      <a:pt x="5" y="201"/>
                    </a:lnTo>
                    <a:lnTo>
                      <a:pt x="10" y="202"/>
                    </a:lnTo>
                    <a:lnTo>
                      <a:pt x="25" y="197"/>
                    </a:lnTo>
                    <a:lnTo>
                      <a:pt x="49" y="182"/>
                    </a:lnTo>
                    <a:lnTo>
                      <a:pt x="70" y="162"/>
                    </a:lnTo>
                    <a:lnTo>
                      <a:pt x="92" y="141"/>
                    </a:lnTo>
                    <a:lnTo>
                      <a:pt x="93" y="132"/>
                    </a:lnTo>
                    <a:lnTo>
                      <a:pt x="93" y="107"/>
                    </a:lnTo>
                    <a:lnTo>
                      <a:pt x="87" y="68"/>
                    </a:lnTo>
                    <a:lnTo>
                      <a:pt x="90" y="46"/>
                    </a:lnTo>
                    <a:lnTo>
                      <a:pt x="93" y="37"/>
                    </a:lnTo>
                    <a:lnTo>
                      <a:pt x="89" y="33"/>
                    </a:lnTo>
                    <a:lnTo>
                      <a:pt x="80" y="28"/>
                    </a:lnTo>
                    <a:lnTo>
                      <a:pt x="73" y="26"/>
                    </a:lnTo>
                    <a:lnTo>
                      <a:pt x="78" y="3"/>
                    </a:lnTo>
                    <a:lnTo>
                      <a:pt x="75" y="0"/>
                    </a:lnTo>
                    <a:lnTo>
                      <a:pt x="70" y="1"/>
                    </a:lnTo>
                    <a:lnTo>
                      <a:pt x="68" y="27"/>
                    </a:lnTo>
                    <a:lnTo>
                      <a:pt x="64" y="35"/>
                    </a:lnTo>
                    <a:lnTo>
                      <a:pt x="63" y="38"/>
                    </a:lnTo>
                    <a:lnTo>
                      <a:pt x="53" y="35"/>
                    </a:lnTo>
                    <a:lnTo>
                      <a:pt x="45" y="35"/>
                    </a:lnTo>
                    <a:lnTo>
                      <a:pt x="45" y="40"/>
                    </a:lnTo>
                    <a:lnTo>
                      <a:pt x="50" y="43"/>
                    </a:lnTo>
                    <a:lnTo>
                      <a:pt x="60" y="43"/>
                    </a:lnTo>
                    <a:lnTo>
                      <a:pt x="65" y="47"/>
                    </a:lnTo>
                    <a:lnTo>
                      <a:pt x="70" y="55"/>
                    </a:lnTo>
                    <a:lnTo>
                      <a:pt x="77" y="67"/>
                    </a:lnTo>
                    <a:lnTo>
                      <a:pt x="80" y="92"/>
                    </a:lnTo>
                    <a:lnTo>
                      <a:pt x="80" y="115"/>
                    </a:lnTo>
                    <a:lnTo>
                      <a:pt x="78" y="133"/>
                    </a:lnTo>
                    <a:lnTo>
                      <a:pt x="72" y="141"/>
                    </a:lnTo>
                    <a:lnTo>
                      <a:pt x="54" y="152"/>
                    </a:lnTo>
                    <a:lnTo>
                      <a:pt x="34" y="162"/>
                    </a:lnTo>
                    <a:lnTo>
                      <a:pt x="25" y="17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339" name="Freeform 199"/>
              <p:cNvSpPr>
                <a:spLocks/>
              </p:cNvSpPr>
              <p:nvPr/>
            </p:nvSpPr>
            <p:spPr bwMode="auto">
              <a:xfrm>
                <a:off x="1459" y="1892"/>
                <a:ext cx="85" cy="121"/>
              </a:xfrm>
              <a:custGeom>
                <a:avLst/>
                <a:gdLst>
                  <a:gd name="T0" fmla="*/ 85 w 85"/>
                  <a:gd name="T1" fmla="*/ 4 h 121"/>
                  <a:gd name="T2" fmla="*/ 76 w 85"/>
                  <a:gd name="T3" fmla="*/ 0 h 121"/>
                  <a:gd name="T4" fmla="*/ 56 w 85"/>
                  <a:gd name="T5" fmla="*/ 1 h 121"/>
                  <a:gd name="T6" fmla="*/ 38 w 85"/>
                  <a:gd name="T7" fmla="*/ 12 h 121"/>
                  <a:gd name="T8" fmla="*/ 15 w 85"/>
                  <a:gd name="T9" fmla="*/ 36 h 121"/>
                  <a:gd name="T10" fmla="*/ 1 w 85"/>
                  <a:gd name="T11" fmla="*/ 55 h 121"/>
                  <a:gd name="T12" fmla="*/ 0 w 85"/>
                  <a:gd name="T13" fmla="*/ 61 h 121"/>
                  <a:gd name="T14" fmla="*/ 7 w 85"/>
                  <a:gd name="T15" fmla="*/ 74 h 121"/>
                  <a:gd name="T16" fmla="*/ 21 w 85"/>
                  <a:gd name="T17" fmla="*/ 80 h 121"/>
                  <a:gd name="T18" fmla="*/ 38 w 85"/>
                  <a:gd name="T19" fmla="*/ 86 h 121"/>
                  <a:gd name="T20" fmla="*/ 52 w 85"/>
                  <a:gd name="T21" fmla="*/ 90 h 121"/>
                  <a:gd name="T22" fmla="*/ 60 w 85"/>
                  <a:gd name="T23" fmla="*/ 95 h 121"/>
                  <a:gd name="T24" fmla="*/ 56 w 85"/>
                  <a:gd name="T25" fmla="*/ 102 h 121"/>
                  <a:gd name="T26" fmla="*/ 46 w 85"/>
                  <a:gd name="T27" fmla="*/ 111 h 121"/>
                  <a:gd name="T28" fmla="*/ 33 w 85"/>
                  <a:gd name="T29" fmla="*/ 112 h 121"/>
                  <a:gd name="T30" fmla="*/ 23 w 85"/>
                  <a:gd name="T31" fmla="*/ 110 h 121"/>
                  <a:gd name="T32" fmla="*/ 18 w 85"/>
                  <a:gd name="T33" fmla="*/ 112 h 121"/>
                  <a:gd name="T34" fmla="*/ 18 w 85"/>
                  <a:gd name="T35" fmla="*/ 117 h 121"/>
                  <a:gd name="T36" fmla="*/ 30 w 85"/>
                  <a:gd name="T37" fmla="*/ 121 h 121"/>
                  <a:gd name="T38" fmla="*/ 46 w 85"/>
                  <a:gd name="T39" fmla="*/ 121 h 121"/>
                  <a:gd name="T40" fmla="*/ 60 w 85"/>
                  <a:gd name="T41" fmla="*/ 117 h 121"/>
                  <a:gd name="T42" fmla="*/ 68 w 85"/>
                  <a:gd name="T43" fmla="*/ 112 h 121"/>
                  <a:gd name="T44" fmla="*/ 72 w 85"/>
                  <a:gd name="T45" fmla="*/ 105 h 121"/>
                  <a:gd name="T46" fmla="*/ 76 w 85"/>
                  <a:gd name="T47" fmla="*/ 96 h 121"/>
                  <a:gd name="T48" fmla="*/ 70 w 85"/>
                  <a:gd name="T49" fmla="*/ 89 h 121"/>
                  <a:gd name="T50" fmla="*/ 52 w 85"/>
                  <a:gd name="T51" fmla="*/ 84 h 121"/>
                  <a:gd name="T52" fmla="*/ 36 w 85"/>
                  <a:gd name="T53" fmla="*/ 79 h 121"/>
                  <a:gd name="T54" fmla="*/ 18 w 85"/>
                  <a:gd name="T55" fmla="*/ 71 h 121"/>
                  <a:gd name="T56" fmla="*/ 16 w 85"/>
                  <a:gd name="T57" fmla="*/ 64 h 121"/>
                  <a:gd name="T58" fmla="*/ 18 w 85"/>
                  <a:gd name="T59" fmla="*/ 51 h 121"/>
                  <a:gd name="T60" fmla="*/ 30 w 85"/>
                  <a:gd name="T61" fmla="*/ 36 h 121"/>
                  <a:gd name="T62" fmla="*/ 43 w 85"/>
                  <a:gd name="T63" fmla="*/ 27 h 121"/>
                  <a:gd name="T64" fmla="*/ 67 w 85"/>
                  <a:gd name="T65" fmla="*/ 20 h 121"/>
                  <a:gd name="T66" fmla="*/ 85 w 85"/>
                  <a:gd name="T67" fmla="*/ 17 h 121"/>
                  <a:gd name="T68" fmla="*/ 85 w 85"/>
                  <a:gd name="T69" fmla="*/ 9 h 121"/>
                  <a:gd name="T70" fmla="*/ 85 w 85"/>
                  <a:gd name="T71" fmla="*/ 4 h 12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5"/>
                  <a:gd name="T109" fmla="*/ 0 h 121"/>
                  <a:gd name="T110" fmla="*/ 85 w 85"/>
                  <a:gd name="T111" fmla="*/ 121 h 12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5" h="121">
                    <a:moveTo>
                      <a:pt x="85" y="4"/>
                    </a:moveTo>
                    <a:lnTo>
                      <a:pt x="76" y="0"/>
                    </a:lnTo>
                    <a:lnTo>
                      <a:pt x="56" y="1"/>
                    </a:lnTo>
                    <a:lnTo>
                      <a:pt x="38" y="12"/>
                    </a:lnTo>
                    <a:lnTo>
                      <a:pt x="15" y="36"/>
                    </a:lnTo>
                    <a:lnTo>
                      <a:pt x="1" y="55"/>
                    </a:lnTo>
                    <a:lnTo>
                      <a:pt x="0" y="61"/>
                    </a:lnTo>
                    <a:lnTo>
                      <a:pt x="7" y="74"/>
                    </a:lnTo>
                    <a:lnTo>
                      <a:pt x="21" y="80"/>
                    </a:lnTo>
                    <a:lnTo>
                      <a:pt x="38" y="86"/>
                    </a:lnTo>
                    <a:lnTo>
                      <a:pt x="52" y="90"/>
                    </a:lnTo>
                    <a:lnTo>
                      <a:pt x="60" y="95"/>
                    </a:lnTo>
                    <a:lnTo>
                      <a:pt x="56" y="102"/>
                    </a:lnTo>
                    <a:lnTo>
                      <a:pt x="46" y="111"/>
                    </a:lnTo>
                    <a:lnTo>
                      <a:pt x="33" y="112"/>
                    </a:lnTo>
                    <a:lnTo>
                      <a:pt x="23" y="110"/>
                    </a:lnTo>
                    <a:lnTo>
                      <a:pt x="18" y="112"/>
                    </a:lnTo>
                    <a:lnTo>
                      <a:pt x="18" y="117"/>
                    </a:lnTo>
                    <a:lnTo>
                      <a:pt x="30" y="121"/>
                    </a:lnTo>
                    <a:lnTo>
                      <a:pt x="46" y="121"/>
                    </a:lnTo>
                    <a:lnTo>
                      <a:pt x="60" y="117"/>
                    </a:lnTo>
                    <a:lnTo>
                      <a:pt x="68" y="112"/>
                    </a:lnTo>
                    <a:lnTo>
                      <a:pt x="72" y="105"/>
                    </a:lnTo>
                    <a:lnTo>
                      <a:pt x="76" y="96"/>
                    </a:lnTo>
                    <a:lnTo>
                      <a:pt x="70" y="89"/>
                    </a:lnTo>
                    <a:lnTo>
                      <a:pt x="52" y="84"/>
                    </a:lnTo>
                    <a:lnTo>
                      <a:pt x="36" y="79"/>
                    </a:lnTo>
                    <a:lnTo>
                      <a:pt x="18" y="71"/>
                    </a:lnTo>
                    <a:lnTo>
                      <a:pt x="16" y="64"/>
                    </a:lnTo>
                    <a:lnTo>
                      <a:pt x="18" y="51"/>
                    </a:lnTo>
                    <a:lnTo>
                      <a:pt x="30" y="36"/>
                    </a:lnTo>
                    <a:lnTo>
                      <a:pt x="43" y="27"/>
                    </a:lnTo>
                    <a:lnTo>
                      <a:pt x="67" y="20"/>
                    </a:lnTo>
                    <a:lnTo>
                      <a:pt x="85" y="17"/>
                    </a:lnTo>
                    <a:lnTo>
                      <a:pt x="85" y="9"/>
                    </a:lnTo>
                    <a:lnTo>
                      <a:pt x="85"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340" name="Freeform 200"/>
              <p:cNvSpPr>
                <a:spLocks/>
              </p:cNvSpPr>
              <p:nvPr/>
            </p:nvSpPr>
            <p:spPr bwMode="auto">
              <a:xfrm>
                <a:off x="1527" y="1886"/>
                <a:ext cx="79" cy="149"/>
              </a:xfrm>
              <a:custGeom>
                <a:avLst/>
                <a:gdLst>
                  <a:gd name="T0" fmla="*/ 69 w 79"/>
                  <a:gd name="T1" fmla="*/ 47 h 149"/>
                  <a:gd name="T2" fmla="*/ 60 w 79"/>
                  <a:gd name="T3" fmla="*/ 18 h 149"/>
                  <a:gd name="T4" fmla="*/ 52 w 79"/>
                  <a:gd name="T5" fmla="*/ 5 h 149"/>
                  <a:gd name="T6" fmla="*/ 32 w 79"/>
                  <a:gd name="T7" fmla="*/ 0 h 149"/>
                  <a:gd name="T8" fmla="*/ 13 w 79"/>
                  <a:gd name="T9" fmla="*/ 2 h 149"/>
                  <a:gd name="T10" fmla="*/ 4 w 79"/>
                  <a:gd name="T11" fmla="*/ 16 h 149"/>
                  <a:gd name="T12" fmla="*/ 7 w 79"/>
                  <a:gd name="T13" fmla="*/ 35 h 149"/>
                  <a:gd name="T14" fmla="*/ 10 w 79"/>
                  <a:gd name="T15" fmla="*/ 63 h 149"/>
                  <a:gd name="T16" fmla="*/ 10 w 79"/>
                  <a:gd name="T17" fmla="*/ 90 h 149"/>
                  <a:gd name="T18" fmla="*/ 4 w 79"/>
                  <a:gd name="T19" fmla="*/ 112 h 149"/>
                  <a:gd name="T20" fmla="*/ 0 w 79"/>
                  <a:gd name="T21" fmla="*/ 126 h 149"/>
                  <a:gd name="T22" fmla="*/ 3 w 79"/>
                  <a:gd name="T23" fmla="*/ 136 h 149"/>
                  <a:gd name="T24" fmla="*/ 13 w 79"/>
                  <a:gd name="T25" fmla="*/ 142 h 149"/>
                  <a:gd name="T26" fmla="*/ 23 w 79"/>
                  <a:gd name="T27" fmla="*/ 147 h 149"/>
                  <a:gd name="T28" fmla="*/ 35 w 79"/>
                  <a:gd name="T29" fmla="*/ 149 h 149"/>
                  <a:gd name="T30" fmla="*/ 50 w 79"/>
                  <a:gd name="T31" fmla="*/ 149 h 149"/>
                  <a:gd name="T32" fmla="*/ 67 w 79"/>
                  <a:gd name="T33" fmla="*/ 138 h 149"/>
                  <a:gd name="T34" fmla="*/ 79 w 79"/>
                  <a:gd name="T35" fmla="*/ 115 h 149"/>
                  <a:gd name="T36" fmla="*/ 78 w 79"/>
                  <a:gd name="T37" fmla="*/ 93 h 149"/>
                  <a:gd name="T38" fmla="*/ 70 w 79"/>
                  <a:gd name="T39" fmla="*/ 68 h 149"/>
                  <a:gd name="T40" fmla="*/ 69 w 79"/>
                  <a:gd name="T41" fmla="*/ 47 h 14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9"/>
                  <a:gd name="T64" fmla="*/ 0 h 149"/>
                  <a:gd name="T65" fmla="*/ 79 w 79"/>
                  <a:gd name="T66" fmla="*/ 149 h 14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9" h="149">
                    <a:moveTo>
                      <a:pt x="69" y="47"/>
                    </a:moveTo>
                    <a:lnTo>
                      <a:pt x="60" y="18"/>
                    </a:lnTo>
                    <a:lnTo>
                      <a:pt x="52" y="5"/>
                    </a:lnTo>
                    <a:lnTo>
                      <a:pt x="32" y="0"/>
                    </a:lnTo>
                    <a:lnTo>
                      <a:pt x="13" y="2"/>
                    </a:lnTo>
                    <a:lnTo>
                      <a:pt x="4" y="16"/>
                    </a:lnTo>
                    <a:lnTo>
                      <a:pt x="7" y="35"/>
                    </a:lnTo>
                    <a:lnTo>
                      <a:pt x="10" y="63"/>
                    </a:lnTo>
                    <a:lnTo>
                      <a:pt x="10" y="90"/>
                    </a:lnTo>
                    <a:lnTo>
                      <a:pt x="4" y="112"/>
                    </a:lnTo>
                    <a:lnTo>
                      <a:pt x="0" y="126"/>
                    </a:lnTo>
                    <a:lnTo>
                      <a:pt x="3" y="136"/>
                    </a:lnTo>
                    <a:lnTo>
                      <a:pt x="13" y="142"/>
                    </a:lnTo>
                    <a:lnTo>
                      <a:pt x="23" y="147"/>
                    </a:lnTo>
                    <a:lnTo>
                      <a:pt x="35" y="149"/>
                    </a:lnTo>
                    <a:lnTo>
                      <a:pt x="50" y="149"/>
                    </a:lnTo>
                    <a:lnTo>
                      <a:pt x="67" y="138"/>
                    </a:lnTo>
                    <a:lnTo>
                      <a:pt x="79" y="115"/>
                    </a:lnTo>
                    <a:lnTo>
                      <a:pt x="78" y="93"/>
                    </a:lnTo>
                    <a:lnTo>
                      <a:pt x="70" y="68"/>
                    </a:lnTo>
                    <a:lnTo>
                      <a:pt x="69" y="4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341" name="Freeform 201"/>
              <p:cNvSpPr>
                <a:spLocks/>
              </p:cNvSpPr>
              <p:nvPr/>
            </p:nvSpPr>
            <p:spPr bwMode="auto">
              <a:xfrm>
                <a:off x="1505" y="2007"/>
                <a:ext cx="60" cy="216"/>
              </a:xfrm>
              <a:custGeom>
                <a:avLst/>
                <a:gdLst>
                  <a:gd name="T0" fmla="*/ 56 w 60"/>
                  <a:gd name="T1" fmla="*/ 3 h 216"/>
                  <a:gd name="T2" fmla="*/ 41 w 60"/>
                  <a:gd name="T3" fmla="*/ 0 h 216"/>
                  <a:gd name="T4" fmla="*/ 32 w 60"/>
                  <a:gd name="T5" fmla="*/ 3 h 216"/>
                  <a:gd name="T6" fmla="*/ 29 w 60"/>
                  <a:gd name="T7" fmla="*/ 15 h 216"/>
                  <a:gd name="T8" fmla="*/ 32 w 60"/>
                  <a:gd name="T9" fmla="*/ 76 h 216"/>
                  <a:gd name="T10" fmla="*/ 32 w 60"/>
                  <a:gd name="T11" fmla="*/ 91 h 216"/>
                  <a:gd name="T12" fmla="*/ 26 w 60"/>
                  <a:gd name="T13" fmla="*/ 118 h 216"/>
                  <a:gd name="T14" fmla="*/ 25 w 60"/>
                  <a:gd name="T15" fmla="*/ 150 h 216"/>
                  <a:gd name="T16" fmla="*/ 29 w 60"/>
                  <a:gd name="T17" fmla="*/ 165 h 216"/>
                  <a:gd name="T18" fmla="*/ 25 w 60"/>
                  <a:gd name="T19" fmla="*/ 175 h 216"/>
                  <a:gd name="T20" fmla="*/ 6 w 60"/>
                  <a:gd name="T21" fmla="*/ 187 h 216"/>
                  <a:gd name="T22" fmla="*/ 0 w 60"/>
                  <a:gd name="T23" fmla="*/ 205 h 216"/>
                  <a:gd name="T24" fmla="*/ 0 w 60"/>
                  <a:gd name="T25" fmla="*/ 211 h 216"/>
                  <a:gd name="T26" fmla="*/ 15 w 60"/>
                  <a:gd name="T27" fmla="*/ 216 h 216"/>
                  <a:gd name="T28" fmla="*/ 19 w 60"/>
                  <a:gd name="T29" fmla="*/ 213 h 216"/>
                  <a:gd name="T30" fmla="*/ 20 w 60"/>
                  <a:gd name="T31" fmla="*/ 203 h 216"/>
                  <a:gd name="T32" fmla="*/ 25 w 60"/>
                  <a:gd name="T33" fmla="*/ 188 h 216"/>
                  <a:gd name="T34" fmla="*/ 31 w 60"/>
                  <a:gd name="T35" fmla="*/ 182 h 216"/>
                  <a:gd name="T36" fmla="*/ 39 w 60"/>
                  <a:gd name="T37" fmla="*/ 177 h 216"/>
                  <a:gd name="T38" fmla="*/ 45 w 60"/>
                  <a:gd name="T39" fmla="*/ 172 h 216"/>
                  <a:gd name="T40" fmla="*/ 47 w 60"/>
                  <a:gd name="T41" fmla="*/ 167 h 216"/>
                  <a:gd name="T42" fmla="*/ 42 w 60"/>
                  <a:gd name="T43" fmla="*/ 162 h 216"/>
                  <a:gd name="T44" fmla="*/ 39 w 60"/>
                  <a:gd name="T45" fmla="*/ 158 h 216"/>
                  <a:gd name="T46" fmla="*/ 35 w 60"/>
                  <a:gd name="T47" fmla="*/ 146 h 216"/>
                  <a:gd name="T48" fmla="*/ 39 w 60"/>
                  <a:gd name="T49" fmla="*/ 117 h 216"/>
                  <a:gd name="T50" fmla="*/ 47 w 60"/>
                  <a:gd name="T51" fmla="*/ 83 h 216"/>
                  <a:gd name="T52" fmla="*/ 56 w 60"/>
                  <a:gd name="T53" fmla="*/ 58 h 216"/>
                  <a:gd name="T54" fmla="*/ 60 w 60"/>
                  <a:gd name="T55" fmla="*/ 26 h 216"/>
                  <a:gd name="T56" fmla="*/ 56 w 60"/>
                  <a:gd name="T57" fmla="*/ 3 h 21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0"/>
                  <a:gd name="T88" fmla="*/ 0 h 216"/>
                  <a:gd name="T89" fmla="*/ 60 w 60"/>
                  <a:gd name="T90" fmla="*/ 216 h 21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0" h="216">
                    <a:moveTo>
                      <a:pt x="56" y="3"/>
                    </a:moveTo>
                    <a:lnTo>
                      <a:pt x="41" y="0"/>
                    </a:lnTo>
                    <a:lnTo>
                      <a:pt x="32" y="3"/>
                    </a:lnTo>
                    <a:lnTo>
                      <a:pt x="29" y="15"/>
                    </a:lnTo>
                    <a:lnTo>
                      <a:pt x="32" y="76"/>
                    </a:lnTo>
                    <a:lnTo>
                      <a:pt x="32" y="91"/>
                    </a:lnTo>
                    <a:lnTo>
                      <a:pt x="26" y="118"/>
                    </a:lnTo>
                    <a:lnTo>
                      <a:pt x="25" y="150"/>
                    </a:lnTo>
                    <a:lnTo>
                      <a:pt x="29" y="165"/>
                    </a:lnTo>
                    <a:lnTo>
                      <a:pt x="25" y="175"/>
                    </a:lnTo>
                    <a:lnTo>
                      <a:pt x="6" y="187"/>
                    </a:lnTo>
                    <a:lnTo>
                      <a:pt x="0" y="205"/>
                    </a:lnTo>
                    <a:lnTo>
                      <a:pt x="0" y="211"/>
                    </a:lnTo>
                    <a:lnTo>
                      <a:pt x="15" y="216"/>
                    </a:lnTo>
                    <a:lnTo>
                      <a:pt x="19" y="213"/>
                    </a:lnTo>
                    <a:lnTo>
                      <a:pt x="20" y="203"/>
                    </a:lnTo>
                    <a:lnTo>
                      <a:pt x="25" y="188"/>
                    </a:lnTo>
                    <a:lnTo>
                      <a:pt x="31" y="182"/>
                    </a:lnTo>
                    <a:lnTo>
                      <a:pt x="39" y="177"/>
                    </a:lnTo>
                    <a:lnTo>
                      <a:pt x="45" y="172"/>
                    </a:lnTo>
                    <a:lnTo>
                      <a:pt x="47" y="167"/>
                    </a:lnTo>
                    <a:lnTo>
                      <a:pt x="42" y="162"/>
                    </a:lnTo>
                    <a:lnTo>
                      <a:pt x="39" y="158"/>
                    </a:lnTo>
                    <a:lnTo>
                      <a:pt x="35" y="146"/>
                    </a:lnTo>
                    <a:lnTo>
                      <a:pt x="39" y="117"/>
                    </a:lnTo>
                    <a:lnTo>
                      <a:pt x="47" y="83"/>
                    </a:lnTo>
                    <a:lnTo>
                      <a:pt x="56" y="58"/>
                    </a:lnTo>
                    <a:lnTo>
                      <a:pt x="60" y="26"/>
                    </a:lnTo>
                    <a:lnTo>
                      <a:pt x="56"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342" name="Freeform 202"/>
              <p:cNvSpPr>
                <a:spLocks/>
              </p:cNvSpPr>
              <p:nvPr/>
            </p:nvSpPr>
            <p:spPr bwMode="auto">
              <a:xfrm>
                <a:off x="1569" y="2007"/>
                <a:ext cx="100" cy="182"/>
              </a:xfrm>
              <a:custGeom>
                <a:avLst/>
                <a:gdLst>
                  <a:gd name="T0" fmla="*/ 33 w 100"/>
                  <a:gd name="T1" fmla="*/ 26 h 182"/>
                  <a:gd name="T2" fmla="*/ 30 w 100"/>
                  <a:gd name="T3" fmla="*/ 8 h 182"/>
                  <a:gd name="T4" fmla="*/ 18 w 100"/>
                  <a:gd name="T5" fmla="*/ 0 h 182"/>
                  <a:gd name="T6" fmla="*/ 1 w 100"/>
                  <a:gd name="T7" fmla="*/ 1 h 182"/>
                  <a:gd name="T8" fmla="*/ 0 w 100"/>
                  <a:gd name="T9" fmla="*/ 8 h 182"/>
                  <a:gd name="T10" fmla="*/ 1 w 100"/>
                  <a:gd name="T11" fmla="*/ 25 h 182"/>
                  <a:gd name="T12" fmla="*/ 10 w 100"/>
                  <a:gd name="T13" fmla="*/ 52 h 182"/>
                  <a:gd name="T14" fmla="*/ 17 w 100"/>
                  <a:gd name="T15" fmla="*/ 71 h 182"/>
                  <a:gd name="T16" fmla="*/ 25 w 100"/>
                  <a:gd name="T17" fmla="*/ 97 h 182"/>
                  <a:gd name="T18" fmla="*/ 27 w 100"/>
                  <a:gd name="T19" fmla="*/ 118 h 182"/>
                  <a:gd name="T20" fmla="*/ 27 w 100"/>
                  <a:gd name="T21" fmla="*/ 137 h 182"/>
                  <a:gd name="T22" fmla="*/ 23 w 100"/>
                  <a:gd name="T23" fmla="*/ 150 h 182"/>
                  <a:gd name="T24" fmla="*/ 20 w 100"/>
                  <a:gd name="T25" fmla="*/ 156 h 182"/>
                  <a:gd name="T26" fmla="*/ 20 w 100"/>
                  <a:gd name="T27" fmla="*/ 160 h 182"/>
                  <a:gd name="T28" fmla="*/ 25 w 100"/>
                  <a:gd name="T29" fmla="*/ 166 h 182"/>
                  <a:gd name="T30" fmla="*/ 35 w 100"/>
                  <a:gd name="T31" fmla="*/ 168 h 182"/>
                  <a:gd name="T32" fmla="*/ 48 w 100"/>
                  <a:gd name="T33" fmla="*/ 168 h 182"/>
                  <a:gd name="T34" fmla="*/ 73 w 100"/>
                  <a:gd name="T35" fmla="*/ 175 h 182"/>
                  <a:gd name="T36" fmla="*/ 83 w 100"/>
                  <a:gd name="T37" fmla="*/ 182 h 182"/>
                  <a:gd name="T38" fmla="*/ 93 w 100"/>
                  <a:gd name="T39" fmla="*/ 177 h 182"/>
                  <a:gd name="T40" fmla="*/ 100 w 100"/>
                  <a:gd name="T41" fmla="*/ 166 h 182"/>
                  <a:gd name="T42" fmla="*/ 93 w 100"/>
                  <a:gd name="T43" fmla="*/ 162 h 182"/>
                  <a:gd name="T44" fmla="*/ 72 w 100"/>
                  <a:gd name="T45" fmla="*/ 160 h 182"/>
                  <a:gd name="T46" fmla="*/ 47 w 100"/>
                  <a:gd name="T47" fmla="*/ 160 h 182"/>
                  <a:gd name="T48" fmla="*/ 36 w 100"/>
                  <a:gd name="T49" fmla="*/ 158 h 182"/>
                  <a:gd name="T50" fmla="*/ 35 w 100"/>
                  <a:gd name="T51" fmla="*/ 151 h 182"/>
                  <a:gd name="T52" fmla="*/ 36 w 100"/>
                  <a:gd name="T53" fmla="*/ 138 h 182"/>
                  <a:gd name="T54" fmla="*/ 37 w 100"/>
                  <a:gd name="T55" fmla="*/ 118 h 182"/>
                  <a:gd name="T56" fmla="*/ 36 w 100"/>
                  <a:gd name="T57" fmla="*/ 95 h 182"/>
                  <a:gd name="T58" fmla="*/ 31 w 100"/>
                  <a:gd name="T59" fmla="*/ 62 h 182"/>
                  <a:gd name="T60" fmla="*/ 33 w 100"/>
                  <a:gd name="T61" fmla="*/ 35 h 182"/>
                  <a:gd name="T62" fmla="*/ 33 w 100"/>
                  <a:gd name="T63" fmla="*/ 26 h 18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0"/>
                  <a:gd name="T97" fmla="*/ 0 h 182"/>
                  <a:gd name="T98" fmla="*/ 100 w 100"/>
                  <a:gd name="T99" fmla="*/ 182 h 18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0" h="182">
                    <a:moveTo>
                      <a:pt x="33" y="26"/>
                    </a:moveTo>
                    <a:lnTo>
                      <a:pt x="30" y="8"/>
                    </a:lnTo>
                    <a:lnTo>
                      <a:pt x="18" y="0"/>
                    </a:lnTo>
                    <a:lnTo>
                      <a:pt x="1" y="1"/>
                    </a:lnTo>
                    <a:lnTo>
                      <a:pt x="0" y="8"/>
                    </a:lnTo>
                    <a:lnTo>
                      <a:pt x="1" y="25"/>
                    </a:lnTo>
                    <a:lnTo>
                      <a:pt x="10" y="52"/>
                    </a:lnTo>
                    <a:lnTo>
                      <a:pt x="17" y="71"/>
                    </a:lnTo>
                    <a:lnTo>
                      <a:pt x="25" y="97"/>
                    </a:lnTo>
                    <a:lnTo>
                      <a:pt x="27" y="118"/>
                    </a:lnTo>
                    <a:lnTo>
                      <a:pt x="27" y="137"/>
                    </a:lnTo>
                    <a:lnTo>
                      <a:pt x="23" y="150"/>
                    </a:lnTo>
                    <a:lnTo>
                      <a:pt x="20" y="156"/>
                    </a:lnTo>
                    <a:lnTo>
                      <a:pt x="20" y="160"/>
                    </a:lnTo>
                    <a:lnTo>
                      <a:pt x="25" y="166"/>
                    </a:lnTo>
                    <a:lnTo>
                      <a:pt x="35" y="168"/>
                    </a:lnTo>
                    <a:lnTo>
                      <a:pt x="48" y="168"/>
                    </a:lnTo>
                    <a:lnTo>
                      <a:pt x="73" y="175"/>
                    </a:lnTo>
                    <a:lnTo>
                      <a:pt x="83" y="182"/>
                    </a:lnTo>
                    <a:lnTo>
                      <a:pt x="93" y="177"/>
                    </a:lnTo>
                    <a:lnTo>
                      <a:pt x="100" y="166"/>
                    </a:lnTo>
                    <a:lnTo>
                      <a:pt x="93" y="162"/>
                    </a:lnTo>
                    <a:lnTo>
                      <a:pt x="72" y="160"/>
                    </a:lnTo>
                    <a:lnTo>
                      <a:pt x="47" y="160"/>
                    </a:lnTo>
                    <a:lnTo>
                      <a:pt x="36" y="158"/>
                    </a:lnTo>
                    <a:lnTo>
                      <a:pt x="35" y="151"/>
                    </a:lnTo>
                    <a:lnTo>
                      <a:pt x="36" y="138"/>
                    </a:lnTo>
                    <a:lnTo>
                      <a:pt x="37" y="118"/>
                    </a:lnTo>
                    <a:lnTo>
                      <a:pt x="36" y="95"/>
                    </a:lnTo>
                    <a:lnTo>
                      <a:pt x="31" y="62"/>
                    </a:lnTo>
                    <a:lnTo>
                      <a:pt x="33" y="35"/>
                    </a:lnTo>
                    <a:lnTo>
                      <a:pt x="33" y="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grpSp>
      </p:grpSp>
      <p:grpSp>
        <p:nvGrpSpPr>
          <p:cNvPr id="390" name="Group 189"/>
          <p:cNvGrpSpPr>
            <a:grpSpLocks/>
          </p:cNvGrpSpPr>
          <p:nvPr/>
        </p:nvGrpSpPr>
        <p:grpSpPr bwMode="auto">
          <a:xfrm>
            <a:off x="1932086" y="1433149"/>
            <a:ext cx="230071" cy="321341"/>
            <a:chOff x="1459" y="1674"/>
            <a:chExt cx="210" cy="549"/>
          </a:xfrm>
        </p:grpSpPr>
        <p:grpSp>
          <p:nvGrpSpPr>
            <p:cNvPr id="391" name="Group 190"/>
            <p:cNvGrpSpPr>
              <a:grpSpLocks/>
            </p:cNvGrpSpPr>
            <p:nvPr/>
          </p:nvGrpSpPr>
          <p:grpSpPr bwMode="auto">
            <a:xfrm>
              <a:off x="1489" y="1674"/>
              <a:ext cx="115" cy="95"/>
              <a:chOff x="1489" y="1674"/>
              <a:chExt cx="115" cy="95"/>
            </a:xfrm>
          </p:grpSpPr>
          <p:sp>
            <p:nvSpPr>
              <p:cNvPr id="399" name="Freeform 191"/>
              <p:cNvSpPr>
                <a:spLocks/>
              </p:cNvSpPr>
              <p:nvPr/>
            </p:nvSpPr>
            <p:spPr bwMode="auto">
              <a:xfrm>
                <a:off x="1530" y="1712"/>
                <a:ext cx="37" cy="57"/>
              </a:xfrm>
              <a:custGeom>
                <a:avLst/>
                <a:gdLst>
                  <a:gd name="T0" fmla="*/ 12 w 37"/>
                  <a:gd name="T1" fmla="*/ 52 h 57"/>
                  <a:gd name="T2" fmla="*/ 12 w 37"/>
                  <a:gd name="T3" fmla="*/ 44 h 57"/>
                  <a:gd name="T4" fmla="*/ 10 w 37"/>
                  <a:gd name="T5" fmla="*/ 35 h 57"/>
                  <a:gd name="T6" fmla="*/ 6 w 37"/>
                  <a:gd name="T7" fmla="*/ 29 h 57"/>
                  <a:gd name="T8" fmla="*/ 0 w 37"/>
                  <a:gd name="T9" fmla="*/ 20 h 57"/>
                  <a:gd name="T10" fmla="*/ 0 w 37"/>
                  <a:gd name="T11" fmla="*/ 14 h 57"/>
                  <a:gd name="T12" fmla="*/ 5 w 37"/>
                  <a:gd name="T13" fmla="*/ 6 h 57"/>
                  <a:gd name="T14" fmla="*/ 11 w 37"/>
                  <a:gd name="T15" fmla="*/ 1 h 57"/>
                  <a:gd name="T16" fmla="*/ 19 w 37"/>
                  <a:gd name="T17" fmla="*/ 0 h 57"/>
                  <a:gd name="T18" fmla="*/ 25 w 37"/>
                  <a:gd name="T19" fmla="*/ 1 h 57"/>
                  <a:gd name="T20" fmla="*/ 29 w 37"/>
                  <a:gd name="T21" fmla="*/ 2 h 57"/>
                  <a:gd name="T22" fmla="*/ 35 w 37"/>
                  <a:gd name="T23" fmla="*/ 7 h 57"/>
                  <a:gd name="T24" fmla="*/ 37 w 37"/>
                  <a:gd name="T25" fmla="*/ 14 h 57"/>
                  <a:gd name="T26" fmla="*/ 37 w 37"/>
                  <a:gd name="T27" fmla="*/ 20 h 57"/>
                  <a:gd name="T28" fmla="*/ 32 w 37"/>
                  <a:gd name="T29" fmla="*/ 27 h 57"/>
                  <a:gd name="T30" fmla="*/ 26 w 37"/>
                  <a:gd name="T31" fmla="*/ 35 h 57"/>
                  <a:gd name="T32" fmla="*/ 25 w 37"/>
                  <a:gd name="T33" fmla="*/ 44 h 57"/>
                  <a:gd name="T34" fmla="*/ 25 w 37"/>
                  <a:gd name="T35" fmla="*/ 47 h 57"/>
                  <a:gd name="T36" fmla="*/ 22 w 37"/>
                  <a:gd name="T37" fmla="*/ 54 h 57"/>
                  <a:gd name="T38" fmla="*/ 19 w 37"/>
                  <a:gd name="T39" fmla="*/ 57 h 57"/>
                  <a:gd name="T40" fmla="*/ 12 w 37"/>
                  <a:gd name="T41" fmla="*/ 52 h 5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7"/>
                  <a:gd name="T64" fmla="*/ 0 h 57"/>
                  <a:gd name="T65" fmla="*/ 37 w 37"/>
                  <a:gd name="T66" fmla="*/ 57 h 5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7" h="57">
                    <a:moveTo>
                      <a:pt x="12" y="52"/>
                    </a:moveTo>
                    <a:lnTo>
                      <a:pt x="12" y="44"/>
                    </a:lnTo>
                    <a:lnTo>
                      <a:pt x="10" y="35"/>
                    </a:lnTo>
                    <a:lnTo>
                      <a:pt x="6" y="29"/>
                    </a:lnTo>
                    <a:lnTo>
                      <a:pt x="0" y="20"/>
                    </a:lnTo>
                    <a:lnTo>
                      <a:pt x="0" y="14"/>
                    </a:lnTo>
                    <a:lnTo>
                      <a:pt x="5" y="6"/>
                    </a:lnTo>
                    <a:lnTo>
                      <a:pt x="11" y="1"/>
                    </a:lnTo>
                    <a:lnTo>
                      <a:pt x="19" y="0"/>
                    </a:lnTo>
                    <a:lnTo>
                      <a:pt x="25" y="1"/>
                    </a:lnTo>
                    <a:lnTo>
                      <a:pt x="29" y="2"/>
                    </a:lnTo>
                    <a:lnTo>
                      <a:pt x="35" y="7"/>
                    </a:lnTo>
                    <a:lnTo>
                      <a:pt x="37" y="14"/>
                    </a:lnTo>
                    <a:lnTo>
                      <a:pt x="37" y="20"/>
                    </a:lnTo>
                    <a:lnTo>
                      <a:pt x="32" y="27"/>
                    </a:lnTo>
                    <a:lnTo>
                      <a:pt x="26" y="35"/>
                    </a:lnTo>
                    <a:lnTo>
                      <a:pt x="25" y="44"/>
                    </a:lnTo>
                    <a:lnTo>
                      <a:pt x="25" y="47"/>
                    </a:lnTo>
                    <a:lnTo>
                      <a:pt x="22" y="54"/>
                    </a:lnTo>
                    <a:lnTo>
                      <a:pt x="19" y="57"/>
                    </a:lnTo>
                    <a:lnTo>
                      <a:pt x="12" y="52"/>
                    </a:lnTo>
                    <a:close/>
                  </a:path>
                </a:pathLst>
              </a:custGeom>
              <a:solidFill>
                <a:srgbClr val="FFFF00"/>
              </a:solidFill>
              <a:ln w="4763">
                <a:solidFill>
                  <a:srgbClr val="000000"/>
                </a:solidFill>
                <a:round/>
                <a:headEnd/>
                <a:tailEnd/>
              </a:ln>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00" name="Freeform 192"/>
              <p:cNvSpPr>
                <a:spLocks/>
              </p:cNvSpPr>
              <p:nvPr/>
            </p:nvSpPr>
            <p:spPr bwMode="auto">
              <a:xfrm>
                <a:off x="1489" y="1708"/>
                <a:ext cx="28" cy="11"/>
              </a:xfrm>
              <a:custGeom>
                <a:avLst/>
                <a:gdLst>
                  <a:gd name="T0" fmla="*/ 28 w 28"/>
                  <a:gd name="T1" fmla="*/ 11 h 11"/>
                  <a:gd name="T2" fmla="*/ 3 w 28"/>
                  <a:gd name="T3" fmla="*/ 8 h 11"/>
                  <a:gd name="T4" fmla="*/ 0 w 28"/>
                  <a:gd name="T5" fmla="*/ 4 h 11"/>
                  <a:gd name="T6" fmla="*/ 2 w 28"/>
                  <a:gd name="T7" fmla="*/ 0 h 11"/>
                  <a:gd name="T8" fmla="*/ 7 w 28"/>
                  <a:gd name="T9" fmla="*/ 0 h 11"/>
                  <a:gd name="T10" fmla="*/ 28 w 28"/>
                  <a:gd name="T11" fmla="*/ 11 h 11"/>
                  <a:gd name="T12" fmla="*/ 0 60000 65536"/>
                  <a:gd name="T13" fmla="*/ 0 60000 65536"/>
                  <a:gd name="T14" fmla="*/ 0 60000 65536"/>
                  <a:gd name="T15" fmla="*/ 0 60000 65536"/>
                  <a:gd name="T16" fmla="*/ 0 60000 65536"/>
                  <a:gd name="T17" fmla="*/ 0 60000 65536"/>
                  <a:gd name="T18" fmla="*/ 0 w 28"/>
                  <a:gd name="T19" fmla="*/ 0 h 11"/>
                  <a:gd name="T20" fmla="*/ 28 w 28"/>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28" h="11">
                    <a:moveTo>
                      <a:pt x="28" y="11"/>
                    </a:moveTo>
                    <a:lnTo>
                      <a:pt x="3" y="8"/>
                    </a:lnTo>
                    <a:lnTo>
                      <a:pt x="0" y="4"/>
                    </a:lnTo>
                    <a:lnTo>
                      <a:pt x="2" y="0"/>
                    </a:lnTo>
                    <a:lnTo>
                      <a:pt x="7" y="0"/>
                    </a:lnTo>
                    <a:lnTo>
                      <a:pt x="28"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01" name="Freeform 193"/>
              <p:cNvSpPr>
                <a:spLocks/>
              </p:cNvSpPr>
              <p:nvPr/>
            </p:nvSpPr>
            <p:spPr bwMode="auto">
              <a:xfrm>
                <a:off x="1517" y="1678"/>
                <a:ext cx="13" cy="19"/>
              </a:xfrm>
              <a:custGeom>
                <a:avLst/>
                <a:gdLst>
                  <a:gd name="T0" fmla="*/ 13 w 13"/>
                  <a:gd name="T1" fmla="*/ 19 h 19"/>
                  <a:gd name="T2" fmla="*/ 0 w 13"/>
                  <a:gd name="T3" fmla="*/ 6 h 19"/>
                  <a:gd name="T4" fmla="*/ 2 w 13"/>
                  <a:gd name="T5" fmla="*/ 3 h 19"/>
                  <a:gd name="T6" fmla="*/ 7 w 13"/>
                  <a:gd name="T7" fmla="*/ 0 h 19"/>
                  <a:gd name="T8" fmla="*/ 10 w 13"/>
                  <a:gd name="T9" fmla="*/ 4 h 19"/>
                  <a:gd name="T10" fmla="*/ 13 w 13"/>
                  <a:gd name="T11" fmla="*/ 19 h 19"/>
                  <a:gd name="T12" fmla="*/ 0 60000 65536"/>
                  <a:gd name="T13" fmla="*/ 0 60000 65536"/>
                  <a:gd name="T14" fmla="*/ 0 60000 65536"/>
                  <a:gd name="T15" fmla="*/ 0 60000 65536"/>
                  <a:gd name="T16" fmla="*/ 0 60000 65536"/>
                  <a:gd name="T17" fmla="*/ 0 60000 65536"/>
                  <a:gd name="T18" fmla="*/ 0 w 13"/>
                  <a:gd name="T19" fmla="*/ 0 h 19"/>
                  <a:gd name="T20" fmla="*/ 13 w 13"/>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13" h="19">
                    <a:moveTo>
                      <a:pt x="13" y="19"/>
                    </a:moveTo>
                    <a:lnTo>
                      <a:pt x="0" y="6"/>
                    </a:lnTo>
                    <a:lnTo>
                      <a:pt x="2" y="3"/>
                    </a:lnTo>
                    <a:lnTo>
                      <a:pt x="7" y="0"/>
                    </a:lnTo>
                    <a:lnTo>
                      <a:pt x="10" y="4"/>
                    </a:lnTo>
                    <a:lnTo>
                      <a:pt x="13" y="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02" name="Freeform 194"/>
              <p:cNvSpPr>
                <a:spLocks/>
              </p:cNvSpPr>
              <p:nvPr/>
            </p:nvSpPr>
            <p:spPr bwMode="auto">
              <a:xfrm>
                <a:off x="1557" y="1674"/>
                <a:ext cx="10" cy="22"/>
              </a:xfrm>
              <a:custGeom>
                <a:avLst/>
                <a:gdLst>
                  <a:gd name="T0" fmla="*/ 2 w 10"/>
                  <a:gd name="T1" fmla="*/ 22 h 22"/>
                  <a:gd name="T2" fmla="*/ 0 w 10"/>
                  <a:gd name="T3" fmla="*/ 5 h 22"/>
                  <a:gd name="T4" fmla="*/ 5 w 10"/>
                  <a:gd name="T5" fmla="*/ 0 h 22"/>
                  <a:gd name="T6" fmla="*/ 10 w 10"/>
                  <a:gd name="T7" fmla="*/ 2 h 22"/>
                  <a:gd name="T8" fmla="*/ 9 w 10"/>
                  <a:gd name="T9" fmla="*/ 7 h 22"/>
                  <a:gd name="T10" fmla="*/ 2 w 10"/>
                  <a:gd name="T11" fmla="*/ 22 h 22"/>
                  <a:gd name="T12" fmla="*/ 0 60000 65536"/>
                  <a:gd name="T13" fmla="*/ 0 60000 65536"/>
                  <a:gd name="T14" fmla="*/ 0 60000 65536"/>
                  <a:gd name="T15" fmla="*/ 0 60000 65536"/>
                  <a:gd name="T16" fmla="*/ 0 60000 65536"/>
                  <a:gd name="T17" fmla="*/ 0 60000 65536"/>
                  <a:gd name="T18" fmla="*/ 0 w 10"/>
                  <a:gd name="T19" fmla="*/ 0 h 22"/>
                  <a:gd name="T20" fmla="*/ 10 w 10"/>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10" h="22">
                    <a:moveTo>
                      <a:pt x="2" y="22"/>
                    </a:moveTo>
                    <a:lnTo>
                      <a:pt x="0" y="5"/>
                    </a:lnTo>
                    <a:lnTo>
                      <a:pt x="5" y="0"/>
                    </a:lnTo>
                    <a:lnTo>
                      <a:pt x="10" y="2"/>
                    </a:lnTo>
                    <a:lnTo>
                      <a:pt x="9" y="7"/>
                    </a:lnTo>
                    <a:lnTo>
                      <a:pt x="2"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03" name="Freeform 195"/>
              <p:cNvSpPr>
                <a:spLocks/>
              </p:cNvSpPr>
              <p:nvPr/>
            </p:nvSpPr>
            <p:spPr bwMode="auto">
              <a:xfrm>
                <a:off x="1577" y="1691"/>
                <a:ext cx="27" cy="13"/>
              </a:xfrm>
              <a:custGeom>
                <a:avLst/>
                <a:gdLst>
                  <a:gd name="T0" fmla="*/ 0 w 27"/>
                  <a:gd name="T1" fmla="*/ 13 h 13"/>
                  <a:gd name="T2" fmla="*/ 19 w 27"/>
                  <a:gd name="T3" fmla="*/ 0 h 13"/>
                  <a:gd name="T4" fmla="*/ 27 w 27"/>
                  <a:gd name="T5" fmla="*/ 3 h 13"/>
                  <a:gd name="T6" fmla="*/ 27 w 27"/>
                  <a:gd name="T7" fmla="*/ 7 h 13"/>
                  <a:gd name="T8" fmla="*/ 22 w 27"/>
                  <a:gd name="T9" fmla="*/ 10 h 13"/>
                  <a:gd name="T10" fmla="*/ 0 w 27"/>
                  <a:gd name="T11" fmla="*/ 13 h 13"/>
                  <a:gd name="T12" fmla="*/ 0 60000 65536"/>
                  <a:gd name="T13" fmla="*/ 0 60000 65536"/>
                  <a:gd name="T14" fmla="*/ 0 60000 65536"/>
                  <a:gd name="T15" fmla="*/ 0 60000 65536"/>
                  <a:gd name="T16" fmla="*/ 0 60000 65536"/>
                  <a:gd name="T17" fmla="*/ 0 60000 65536"/>
                  <a:gd name="T18" fmla="*/ 0 w 27"/>
                  <a:gd name="T19" fmla="*/ 0 h 13"/>
                  <a:gd name="T20" fmla="*/ 27 w 27"/>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27" h="13">
                    <a:moveTo>
                      <a:pt x="0" y="13"/>
                    </a:moveTo>
                    <a:lnTo>
                      <a:pt x="19" y="0"/>
                    </a:lnTo>
                    <a:lnTo>
                      <a:pt x="27" y="3"/>
                    </a:lnTo>
                    <a:lnTo>
                      <a:pt x="27" y="7"/>
                    </a:lnTo>
                    <a:lnTo>
                      <a:pt x="22" y="10"/>
                    </a:lnTo>
                    <a:lnTo>
                      <a:pt x="0"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grpSp>
        <p:grpSp>
          <p:nvGrpSpPr>
            <p:cNvPr id="392" name="Group 196"/>
            <p:cNvGrpSpPr>
              <a:grpSpLocks/>
            </p:cNvGrpSpPr>
            <p:nvPr/>
          </p:nvGrpSpPr>
          <p:grpSpPr bwMode="auto">
            <a:xfrm>
              <a:off x="1459" y="1706"/>
              <a:ext cx="210" cy="517"/>
              <a:chOff x="1459" y="1706"/>
              <a:chExt cx="210" cy="517"/>
            </a:xfrm>
          </p:grpSpPr>
          <p:sp>
            <p:nvSpPr>
              <p:cNvPr id="393" name="Freeform 197"/>
              <p:cNvSpPr>
                <a:spLocks/>
              </p:cNvSpPr>
              <p:nvPr/>
            </p:nvSpPr>
            <p:spPr bwMode="auto">
              <a:xfrm>
                <a:off x="1496" y="1792"/>
                <a:ext cx="106" cy="90"/>
              </a:xfrm>
              <a:custGeom>
                <a:avLst/>
                <a:gdLst>
                  <a:gd name="T0" fmla="*/ 70 w 106"/>
                  <a:gd name="T1" fmla="*/ 25 h 90"/>
                  <a:gd name="T2" fmla="*/ 56 w 106"/>
                  <a:gd name="T3" fmla="*/ 9 h 90"/>
                  <a:gd name="T4" fmla="*/ 44 w 106"/>
                  <a:gd name="T5" fmla="*/ 0 h 90"/>
                  <a:gd name="T6" fmla="*/ 28 w 106"/>
                  <a:gd name="T7" fmla="*/ 0 h 90"/>
                  <a:gd name="T8" fmla="*/ 10 w 106"/>
                  <a:gd name="T9" fmla="*/ 5 h 90"/>
                  <a:gd name="T10" fmla="*/ 3 w 106"/>
                  <a:gd name="T11" fmla="*/ 15 h 90"/>
                  <a:gd name="T12" fmla="*/ 0 w 106"/>
                  <a:gd name="T13" fmla="*/ 29 h 90"/>
                  <a:gd name="T14" fmla="*/ 3 w 106"/>
                  <a:gd name="T15" fmla="*/ 47 h 90"/>
                  <a:gd name="T16" fmla="*/ 14 w 106"/>
                  <a:gd name="T17" fmla="*/ 67 h 90"/>
                  <a:gd name="T18" fmla="*/ 31 w 106"/>
                  <a:gd name="T19" fmla="*/ 80 h 90"/>
                  <a:gd name="T20" fmla="*/ 45 w 106"/>
                  <a:gd name="T21" fmla="*/ 87 h 90"/>
                  <a:gd name="T22" fmla="*/ 61 w 106"/>
                  <a:gd name="T23" fmla="*/ 90 h 90"/>
                  <a:gd name="T24" fmla="*/ 71 w 106"/>
                  <a:gd name="T25" fmla="*/ 86 h 90"/>
                  <a:gd name="T26" fmla="*/ 79 w 106"/>
                  <a:gd name="T27" fmla="*/ 80 h 90"/>
                  <a:gd name="T28" fmla="*/ 83 w 106"/>
                  <a:gd name="T29" fmla="*/ 67 h 90"/>
                  <a:gd name="T30" fmla="*/ 81 w 106"/>
                  <a:gd name="T31" fmla="*/ 52 h 90"/>
                  <a:gd name="T32" fmla="*/ 78 w 106"/>
                  <a:gd name="T33" fmla="*/ 39 h 90"/>
                  <a:gd name="T34" fmla="*/ 103 w 106"/>
                  <a:gd name="T35" fmla="*/ 25 h 90"/>
                  <a:gd name="T36" fmla="*/ 106 w 106"/>
                  <a:gd name="T37" fmla="*/ 20 h 90"/>
                  <a:gd name="T38" fmla="*/ 103 w 106"/>
                  <a:gd name="T39" fmla="*/ 17 h 90"/>
                  <a:gd name="T40" fmla="*/ 74 w 106"/>
                  <a:gd name="T41" fmla="*/ 32 h 90"/>
                  <a:gd name="T42" fmla="*/ 70 w 106"/>
                  <a:gd name="T43" fmla="*/ 25 h 9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90"/>
                  <a:gd name="T68" fmla="*/ 106 w 106"/>
                  <a:gd name="T69" fmla="*/ 90 h 9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90">
                    <a:moveTo>
                      <a:pt x="70" y="25"/>
                    </a:moveTo>
                    <a:lnTo>
                      <a:pt x="56" y="9"/>
                    </a:lnTo>
                    <a:lnTo>
                      <a:pt x="44" y="0"/>
                    </a:lnTo>
                    <a:lnTo>
                      <a:pt x="28" y="0"/>
                    </a:lnTo>
                    <a:lnTo>
                      <a:pt x="10" y="5"/>
                    </a:lnTo>
                    <a:lnTo>
                      <a:pt x="3" y="15"/>
                    </a:lnTo>
                    <a:lnTo>
                      <a:pt x="0" y="29"/>
                    </a:lnTo>
                    <a:lnTo>
                      <a:pt x="3" y="47"/>
                    </a:lnTo>
                    <a:lnTo>
                      <a:pt x="14" y="67"/>
                    </a:lnTo>
                    <a:lnTo>
                      <a:pt x="31" y="80"/>
                    </a:lnTo>
                    <a:lnTo>
                      <a:pt x="45" y="87"/>
                    </a:lnTo>
                    <a:lnTo>
                      <a:pt x="61" y="90"/>
                    </a:lnTo>
                    <a:lnTo>
                      <a:pt x="71" y="86"/>
                    </a:lnTo>
                    <a:lnTo>
                      <a:pt x="79" y="80"/>
                    </a:lnTo>
                    <a:lnTo>
                      <a:pt x="83" y="67"/>
                    </a:lnTo>
                    <a:lnTo>
                      <a:pt x="81" y="52"/>
                    </a:lnTo>
                    <a:lnTo>
                      <a:pt x="78" y="39"/>
                    </a:lnTo>
                    <a:lnTo>
                      <a:pt x="103" y="25"/>
                    </a:lnTo>
                    <a:lnTo>
                      <a:pt x="106" y="20"/>
                    </a:lnTo>
                    <a:lnTo>
                      <a:pt x="103" y="17"/>
                    </a:lnTo>
                    <a:lnTo>
                      <a:pt x="74" y="32"/>
                    </a:lnTo>
                    <a:lnTo>
                      <a:pt x="70"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394" name="Freeform 198"/>
              <p:cNvSpPr>
                <a:spLocks/>
              </p:cNvSpPr>
              <p:nvPr/>
            </p:nvSpPr>
            <p:spPr bwMode="auto">
              <a:xfrm>
                <a:off x="1572" y="1706"/>
                <a:ext cx="93" cy="202"/>
              </a:xfrm>
              <a:custGeom>
                <a:avLst/>
                <a:gdLst>
                  <a:gd name="T0" fmla="*/ 25 w 93"/>
                  <a:gd name="T1" fmla="*/ 170 h 202"/>
                  <a:gd name="T2" fmla="*/ 9 w 93"/>
                  <a:gd name="T3" fmla="*/ 182 h 202"/>
                  <a:gd name="T4" fmla="*/ 4 w 93"/>
                  <a:gd name="T5" fmla="*/ 185 h 202"/>
                  <a:gd name="T6" fmla="*/ 0 w 93"/>
                  <a:gd name="T7" fmla="*/ 193 h 202"/>
                  <a:gd name="T8" fmla="*/ 5 w 93"/>
                  <a:gd name="T9" fmla="*/ 201 h 202"/>
                  <a:gd name="T10" fmla="*/ 10 w 93"/>
                  <a:gd name="T11" fmla="*/ 202 h 202"/>
                  <a:gd name="T12" fmla="*/ 25 w 93"/>
                  <a:gd name="T13" fmla="*/ 197 h 202"/>
                  <a:gd name="T14" fmla="*/ 49 w 93"/>
                  <a:gd name="T15" fmla="*/ 182 h 202"/>
                  <a:gd name="T16" fmla="*/ 70 w 93"/>
                  <a:gd name="T17" fmla="*/ 162 h 202"/>
                  <a:gd name="T18" fmla="*/ 92 w 93"/>
                  <a:gd name="T19" fmla="*/ 141 h 202"/>
                  <a:gd name="T20" fmla="*/ 93 w 93"/>
                  <a:gd name="T21" fmla="*/ 132 h 202"/>
                  <a:gd name="T22" fmla="*/ 93 w 93"/>
                  <a:gd name="T23" fmla="*/ 107 h 202"/>
                  <a:gd name="T24" fmla="*/ 87 w 93"/>
                  <a:gd name="T25" fmla="*/ 68 h 202"/>
                  <a:gd name="T26" fmla="*/ 90 w 93"/>
                  <a:gd name="T27" fmla="*/ 46 h 202"/>
                  <a:gd name="T28" fmla="*/ 93 w 93"/>
                  <a:gd name="T29" fmla="*/ 37 h 202"/>
                  <a:gd name="T30" fmla="*/ 89 w 93"/>
                  <a:gd name="T31" fmla="*/ 33 h 202"/>
                  <a:gd name="T32" fmla="*/ 80 w 93"/>
                  <a:gd name="T33" fmla="*/ 28 h 202"/>
                  <a:gd name="T34" fmla="*/ 73 w 93"/>
                  <a:gd name="T35" fmla="*/ 26 h 202"/>
                  <a:gd name="T36" fmla="*/ 78 w 93"/>
                  <a:gd name="T37" fmla="*/ 3 h 202"/>
                  <a:gd name="T38" fmla="*/ 75 w 93"/>
                  <a:gd name="T39" fmla="*/ 0 h 202"/>
                  <a:gd name="T40" fmla="*/ 70 w 93"/>
                  <a:gd name="T41" fmla="*/ 1 h 202"/>
                  <a:gd name="T42" fmla="*/ 68 w 93"/>
                  <a:gd name="T43" fmla="*/ 27 h 202"/>
                  <a:gd name="T44" fmla="*/ 64 w 93"/>
                  <a:gd name="T45" fmla="*/ 35 h 202"/>
                  <a:gd name="T46" fmla="*/ 63 w 93"/>
                  <a:gd name="T47" fmla="*/ 38 h 202"/>
                  <a:gd name="T48" fmla="*/ 53 w 93"/>
                  <a:gd name="T49" fmla="*/ 35 h 202"/>
                  <a:gd name="T50" fmla="*/ 45 w 93"/>
                  <a:gd name="T51" fmla="*/ 35 h 202"/>
                  <a:gd name="T52" fmla="*/ 45 w 93"/>
                  <a:gd name="T53" fmla="*/ 40 h 202"/>
                  <a:gd name="T54" fmla="*/ 50 w 93"/>
                  <a:gd name="T55" fmla="*/ 43 h 202"/>
                  <a:gd name="T56" fmla="*/ 60 w 93"/>
                  <a:gd name="T57" fmla="*/ 43 h 202"/>
                  <a:gd name="T58" fmla="*/ 65 w 93"/>
                  <a:gd name="T59" fmla="*/ 47 h 202"/>
                  <a:gd name="T60" fmla="*/ 70 w 93"/>
                  <a:gd name="T61" fmla="*/ 55 h 202"/>
                  <a:gd name="T62" fmla="*/ 77 w 93"/>
                  <a:gd name="T63" fmla="*/ 67 h 202"/>
                  <a:gd name="T64" fmla="*/ 80 w 93"/>
                  <a:gd name="T65" fmla="*/ 92 h 202"/>
                  <a:gd name="T66" fmla="*/ 80 w 93"/>
                  <a:gd name="T67" fmla="*/ 115 h 202"/>
                  <a:gd name="T68" fmla="*/ 78 w 93"/>
                  <a:gd name="T69" fmla="*/ 133 h 202"/>
                  <a:gd name="T70" fmla="*/ 72 w 93"/>
                  <a:gd name="T71" fmla="*/ 141 h 202"/>
                  <a:gd name="T72" fmla="*/ 54 w 93"/>
                  <a:gd name="T73" fmla="*/ 152 h 202"/>
                  <a:gd name="T74" fmla="*/ 34 w 93"/>
                  <a:gd name="T75" fmla="*/ 162 h 202"/>
                  <a:gd name="T76" fmla="*/ 25 w 93"/>
                  <a:gd name="T77" fmla="*/ 170 h 20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3"/>
                  <a:gd name="T118" fmla="*/ 0 h 202"/>
                  <a:gd name="T119" fmla="*/ 93 w 93"/>
                  <a:gd name="T120" fmla="*/ 202 h 20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3" h="202">
                    <a:moveTo>
                      <a:pt x="25" y="170"/>
                    </a:moveTo>
                    <a:lnTo>
                      <a:pt x="9" y="182"/>
                    </a:lnTo>
                    <a:lnTo>
                      <a:pt x="4" y="185"/>
                    </a:lnTo>
                    <a:lnTo>
                      <a:pt x="0" y="193"/>
                    </a:lnTo>
                    <a:lnTo>
                      <a:pt x="5" y="201"/>
                    </a:lnTo>
                    <a:lnTo>
                      <a:pt x="10" y="202"/>
                    </a:lnTo>
                    <a:lnTo>
                      <a:pt x="25" y="197"/>
                    </a:lnTo>
                    <a:lnTo>
                      <a:pt x="49" y="182"/>
                    </a:lnTo>
                    <a:lnTo>
                      <a:pt x="70" y="162"/>
                    </a:lnTo>
                    <a:lnTo>
                      <a:pt x="92" y="141"/>
                    </a:lnTo>
                    <a:lnTo>
                      <a:pt x="93" y="132"/>
                    </a:lnTo>
                    <a:lnTo>
                      <a:pt x="93" y="107"/>
                    </a:lnTo>
                    <a:lnTo>
                      <a:pt x="87" y="68"/>
                    </a:lnTo>
                    <a:lnTo>
                      <a:pt x="90" y="46"/>
                    </a:lnTo>
                    <a:lnTo>
                      <a:pt x="93" y="37"/>
                    </a:lnTo>
                    <a:lnTo>
                      <a:pt x="89" y="33"/>
                    </a:lnTo>
                    <a:lnTo>
                      <a:pt x="80" y="28"/>
                    </a:lnTo>
                    <a:lnTo>
                      <a:pt x="73" y="26"/>
                    </a:lnTo>
                    <a:lnTo>
                      <a:pt x="78" y="3"/>
                    </a:lnTo>
                    <a:lnTo>
                      <a:pt x="75" y="0"/>
                    </a:lnTo>
                    <a:lnTo>
                      <a:pt x="70" y="1"/>
                    </a:lnTo>
                    <a:lnTo>
                      <a:pt x="68" y="27"/>
                    </a:lnTo>
                    <a:lnTo>
                      <a:pt x="64" y="35"/>
                    </a:lnTo>
                    <a:lnTo>
                      <a:pt x="63" y="38"/>
                    </a:lnTo>
                    <a:lnTo>
                      <a:pt x="53" y="35"/>
                    </a:lnTo>
                    <a:lnTo>
                      <a:pt x="45" y="35"/>
                    </a:lnTo>
                    <a:lnTo>
                      <a:pt x="45" y="40"/>
                    </a:lnTo>
                    <a:lnTo>
                      <a:pt x="50" y="43"/>
                    </a:lnTo>
                    <a:lnTo>
                      <a:pt x="60" y="43"/>
                    </a:lnTo>
                    <a:lnTo>
                      <a:pt x="65" y="47"/>
                    </a:lnTo>
                    <a:lnTo>
                      <a:pt x="70" y="55"/>
                    </a:lnTo>
                    <a:lnTo>
                      <a:pt x="77" y="67"/>
                    </a:lnTo>
                    <a:lnTo>
                      <a:pt x="80" y="92"/>
                    </a:lnTo>
                    <a:lnTo>
                      <a:pt x="80" y="115"/>
                    </a:lnTo>
                    <a:lnTo>
                      <a:pt x="78" y="133"/>
                    </a:lnTo>
                    <a:lnTo>
                      <a:pt x="72" y="141"/>
                    </a:lnTo>
                    <a:lnTo>
                      <a:pt x="54" y="152"/>
                    </a:lnTo>
                    <a:lnTo>
                      <a:pt x="34" y="162"/>
                    </a:lnTo>
                    <a:lnTo>
                      <a:pt x="25" y="17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395" name="Freeform 199"/>
              <p:cNvSpPr>
                <a:spLocks/>
              </p:cNvSpPr>
              <p:nvPr/>
            </p:nvSpPr>
            <p:spPr bwMode="auto">
              <a:xfrm>
                <a:off x="1459" y="1892"/>
                <a:ext cx="85" cy="121"/>
              </a:xfrm>
              <a:custGeom>
                <a:avLst/>
                <a:gdLst>
                  <a:gd name="T0" fmla="*/ 85 w 85"/>
                  <a:gd name="T1" fmla="*/ 4 h 121"/>
                  <a:gd name="T2" fmla="*/ 76 w 85"/>
                  <a:gd name="T3" fmla="*/ 0 h 121"/>
                  <a:gd name="T4" fmla="*/ 56 w 85"/>
                  <a:gd name="T5" fmla="*/ 1 h 121"/>
                  <a:gd name="T6" fmla="*/ 38 w 85"/>
                  <a:gd name="T7" fmla="*/ 12 h 121"/>
                  <a:gd name="T8" fmla="*/ 15 w 85"/>
                  <a:gd name="T9" fmla="*/ 36 h 121"/>
                  <a:gd name="T10" fmla="*/ 1 w 85"/>
                  <a:gd name="T11" fmla="*/ 55 h 121"/>
                  <a:gd name="T12" fmla="*/ 0 w 85"/>
                  <a:gd name="T13" fmla="*/ 61 h 121"/>
                  <a:gd name="T14" fmla="*/ 7 w 85"/>
                  <a:gd name="T15" fmla="*/ 74 h 121"/>
                  <a:gd name="T16" fmla="*/ 21 w 85"/>
                  <a:gd name="T17" fmla="*/ 80 h 121"/>
                  <a:gd name="T18" fmla="*/ 38 w 85"/>
                  <a:gd name="T19" fmla="*/ 86 h 121"/>
                  <a:gd name="T20" fmla="*/ 52 w 85"/>
                  <a:gd name="T21" fmla="*/ 90 h 121"/>
                  <a:gd name="T22" fmla="*/ 60 w 85"/>
                  <a:gd name="T23" fmla="*/ 95 h 121"/>
                  <a:gd name="T24" fmla="*/ 56 w 85"/>
                  <a:gd name="T25" fmla="*/ 102 h 121"/>
                  <a:gd name="T26" fmla="*/ 46 w 85"/>
                  <a:gd name="T27" fmla="*/ 111 h 121"/>
                  <a:gd name="T28" fmla="*/ 33 w 85"/>
                  <a:gd name="T29" fmla="*/ 112 h 121"/>
                  <a:gd name="T30" fmla="*/ 23 w 85"/>
                  <a:gd name="T31" fmla="*/ 110 h 121"/>
                  <a:gd name="T32" fmla="*/ 18 w 85"/>
                  <a:gd name="T33" fmla="*/ 112 h 121"/>
                  <a:gd name="T34" fmla="*/ 18 w 85"/>
                  <a:gd name="T35" fmla="*/ 117 h 121"/>
                  <a:gd name="T36" fmla="*/ 30 w 85"/>
                  <a:gd name="T37" fmla="*/ 121 h 121"/>
                  <a:gd name="T38" fmla="*/ 46 w 85"/>
                  <a:gd name="T39" fmla="*/ 121 h 121"/>
                  <a:gd name="T40" fmla="*/ 60 w 85"/>
                  <a:gd name="T41" fmla="*/ 117 h 121"/>
                  <a:gd name="T42" fmla="*/ 68 w 85"/>
                  <a:gd name="T43" fmla="*/ 112 h 121"/>
                  <a:gd name="T44" fmla="*/ 72 w 85"/>
                  <a:gd name="T45" fmla="*/ 105 h 121"/>
                  <a:gd name="T46" fmla="*/ 76 w 85"/>
                  <a:gd name="T47" fmla="*/ 96 h 121"/>
                  <a:gd name="T48" fmla="*/ 70 w 85"/>
                  <a:gd name="T49" fmla="*/ 89 h 121"/>
                  <a:gd name="T50" fmla="*/ 52 w 85"/>
                  <a:gd name="T51" fmla="*/ 84 h 121"/>
                  <a:gd name="T52" fmla="*/ 36 w 85"/>
                  <a:gd name="T53" fmla="*/ 79 h 121"/>
                  <a:gd name="T54" fmla="*/ 18 w 85"/>
                  <a:gd name="T55" fmla="*/ 71 h 121"/>
                  <a:gd name="T56" fmla="*/ 16 w 85"/>
                  <a:gd name="T57" fmla="*/ 64 h 121"/>
                  <a:gd name="T58" fmla="*/ 18 w 85"/>
                  <a:gd name="T59" fmla="*/ 51 h 121"/>
                  <a:gd name="T60" fmla="*/ 30 w 85"/>
                  <a:gd name="T61" fmla="*/ 36 h 121"/>
                  <a:gd name="T62" fmla="*/ 43 w 85"/>
                  <a:gd name="T63" fmla="*/ 27 h 121"/>
                  <a:gd name="T64" fmla="*/ 67 w 85"/>
                  <a:gd name="T65" fmla="*/ 20 h 121"/>
                  <a:gd name="T66" fmla="*/ 85 w 85"/>
                  <a:gd name="T67" fmla="*/ 17 h 121"/>
                  <a:gd name="T68" fmla="*/ 85 w 85"/>
                  <a:gd name="T69" fmla="*/ 9 h 121"/>
                  <a:gd name="T70" fmla="*/ 85 w 85"/>
                  <a:gd name="T71" fmla="*/ 4 h 12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5"/>
                  <a:gd name="T109" fmla="*/ 0 h 121"/>
                  <a:gd name="T110" fmla="*/ 85 w 85"/>
                  <a:gd name="T111" fmla="*/ 121 h 12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5" h="121">
                    <a:moveTo>
                      <a:pt x="85" y="4"/>
                    </a:moveTo>
                    <a:lnTo>
                      <a:pt x="76" y="0"/>
                    </a:lnTo>
                    <a:lnTo>
                      <a:pt x="56" y="1"/>
                    </a:lnTo>
                    <a:lnTo>
                      <a:pt x="38" y="12"/>
                    </a:lnTo>
                    <a:lnTo>
                      <a:pt x="15" y="36"/>
                    </a:lnTo>
                    <a:lnTo>
                      <a:pt x="1" y="55"/>
                    </a:lnTo>
                    <a:lnTo>
                      <a:pt x="0" y="61"/>
                    </a:lnTo>
                    <a:lnTo>
                      <a:pt x="7" y="74"/>
                    </a:lnTo>
                    <a:lnTo>
                      <a:pt x="21" y="80"/>
                    </a:lnTo>
                    <a:lnTo>
                      <a:pt x="38" y="86"/>
                    </a:lnTo>
                    <a:lnTo>
                      <a:pt x="52" y="90"/>
                    </a:lnTo>
                    <a:lnTo>
                      <a:pt x="60" y="95"/>
                    </a:lnTo>
                    <a:lnTo>
                      <a:pt x="56" y="102"/>
                    </a:lnTo>
                    <a:lnTo>
                      <a:pt x="46" y="111"/>
                    </a:lnTo>
                    <a:lnTo>
                      <a:pt x="33" y="112"/>
                    </a:lnTo>
                    <a:lnTo>
                      <a:pt x="23" y="110"/>
                    </a:lnTo>
                    <a:lnTo>
                      <a:pt x="18" y="112"/>
                    </a:lnTo>
                    <a:lnTo>
                      <a:pt x="18" y="117"/>
                    </a:lnTo>
                    <a:lnTo>
                      <a:pt x="30" y="121"/>
                    </a:lnTo>
                    <a:lnTo>
                      <a:pt x="46" y="121"/>
                    </a:lnTo>
                    <a:lnTo>
                      <a:pt x="60" y="117"/>
                    </a:lnTo>
                    <a:lnTo>
                      <a:pt x="68" y="112"/>
                    </a:lnTo>
                    <a:lnTo>
                      <a:pt x="72" y="105"/>
                    </a:lnTo>
                    <a:lnTo>
                      <a:pt x="76" y="96"/>
                    </a:lnTo>
                    <a:lnTo>
                      <a:pt x="70" y="89"/>
                    </a:lnTo>
                    <a:lnTo>
                      <a:pt x="52" y="84"/>
                    </a:lnTo>
                    <a:lnTo>
                      <a:pt x="36" y="79"/>
                    </a:lnTo>
                    <a:lnTo>
                      <a:pt x="18" y="71"/>
                    </a:lnTo>
                    <a:lnTo>
                      <a:pt x="16" y="64"/>
                    </a:lnTo>
                    <a:lnTo>
                      <a:pt x="18" y="51"/>
                    </a:lnTo>
                    <a:lnTo>
                      <a:pt x="30" y="36"/>
                    </a:lnTo>
                    <a:lnTo>
                      <a:pt x="43" y="27"/>
                    </a:lnTo>
                    <a:lnTo>
                      <a:pt x="67" y="20"/>
                    </a:lnTo>
                    <a:lnTo>
                      <a:pt x="85" y="17"/>
                    </a:lnTo>
                    <a:lnTo>
                      <a:pt x="85" y="9"/>
                    </a:lnTo>
                    <a:lnTo>
                      <a:pt x="85"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396" name="Freeform 200"/>
              <p:cNvSpPr>
                <a:spLocks/>
              </p:cNvSpPr>
              <p:nvPr/>
            </p:nvSpPr>
            <p:spPr bwMode="auto">
              <a:xfrm>
                <a:off x="1527" y="1886"/>
                <a:ext cx="79" cy="149"/>
              </a:xfrm>
              <a:custGeom>
                <a:avLst/>
                <a:gdLst>
                  <a:gd name="T0" fmla="*/ 69 w 79"/>
                  <a:gd name="T1" fmla="*/ 47 h 149"/>
                  <a:gd name="T2" fmla="*/ 60 w 79"/>
                  <a:gd name="T3" fmla="*/ 18 h 149"/>
                  <a:gd name="T4" fmla="*/ 52 w 79"/>
                  <a:gd name="T5" fmla="*/ 5 h 149"/>
                  <a:gd name="T6" fmla="*/ 32 w 79"/>
                  <a:gd name="T7" fmla="*/ 0 h 149"/>
                  <a:gd name="T8" fmla="*/ 13 w 79"/>
                  <a:gd name="T9" fmla="*/ 2 h 149"/>
                  <a:gd name="T10" fmla="*/ 4 w 79"/>
                  <a:gd name="T11" fmla="*/ 16 h 149"/>
                  <a:gd name="T12" fmla="*/ 7 w 79"/>
                  <a:gd name="T13" fmla="*/ 35 h 149"/>
                  <a:gd name="T14" fmla="*/ 10 w 79"/>
                  <a:gd name="T15" fmla="*/ 63 h 149"/>
                  <a:gd name="T16" fmla="*/ 10 w 79"/>
                  <a:gd name="T17" fmla="*/ 90 h 149"/>
                  <a:gd name="T18" fmla="*/ 4 w 79"/>
                  <a:gd name="T19" fmla="*/ 112 h 149"/>
                  <a:gd name="T20" fmla="*/ 0 w 79"/>
                  <a:gd name="T21" fmla="*/ 126 h 149"/>
                  <a:gd name="T22" fmla="*/ 3 w 79"/>
                  <a:gd name="T23" fmla="*/ 136 h 149"/>
                  <a:gd name="T24" fmla="*/ 13 w 79"/>
                  <a:gd name="T25" fmla="*/ 142 h 149"/>
                  <a:gd name="T26" fmla="*/ 23 w 79"/>
                  <a:gd name="T27" fmla="*/ 147 h 149"/>
                  <a:gd name="T28" fmla="*/ 35 w 79"/>
                  <a:gd name="T29" fmla="*/ 149 h 149"/>
                  <a:gd name="T30" fmla="*/ 50 w 79"/>
                  <a:gd name="T31" fmla="*/ 149 h 149"/>
                  <a:gd name="T32" fmla="*/ 67 w 79"/>
                  <a:gd name="T33" fmla="*/ 138 h 149"/>
                  <a:gd name="T34" fmla="*/ 79 w 79"/>
                  <a:gd name="T35" fmla="*/ 115 h 149"/>
                  <a:gd name="T36" fmla="*/ 78 w 79"/>
                  <a:gd name="T37" fmla="*/ 93 h 149"/>
                  <a:gd name="T38" fmla="*/ 70 w 79"/>
                  <a:gd name="T39" fmla="*/ 68 h 149"/>
                  <a:gd name="T40" fmla="*/ 69 w 79"/>
                  <a:gd name="T41" fmla="*/ 47 h 14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9"/>
                  <a:gd name="T64" fmla="*/ 0 h 149"/>
                  <a:gd name="T65" fmla="*/ 79 w 79"/>
                  <a:gd name="T66" fmla="*/ 149 h 14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9" h="149">
                    <a:moveTo>
                      <a:pt x="69" y="47"/>
                    </a:moveTo>
                    <a:lnTo>
                      <a:pt x="60" y="18"/>
                    </a:lnTo>
                    <a:lnTo>
                      <a:pt x="52" y="5"/>
                    </a:lnTo>
                    <a:lnTo>
                      <a:pt x="32" y="0"/>
                    </a:lnTo>
                    <a:lnTo>
                      <a:pt x="13" y="2"/>
                    </a:lnTo>
                    <a:lnTo>
                      <a:pt x="4" y="16"/>
                    </a:lnTo>
                    <a:lnTo>
                      <a:pt x="7" y="35"/>
                    </a:lnTo>
                    <a:lnTo>
                      <a:pt x="10" y="63"/>
                    </a:lnTo>
                    <a:lnTo>
                      <a:pt x="10" y="90"/>
                    </a:lnTo>
                    <a:lnTo>
                      <a:pt x="4" y="112"/>
                    </a:lnTo>
                    <a:lnTo>
                      <a:pt x="0" y="126"/>
                    </a:lnTo>
                    <a:lnTo>
                      <a:pt x="3" y="136"/>
                    </a:lnTo>
                    <a:lnTo>
                      <a:pt x="13" y="142"/>
                    </a:lnTo>
                    <a:lnTo>
                      <a:pt x="23" y="147"/>
                    </a:lnTo>
                    <a:lnTo>
                      <a:pt x="35" y="149"/>
                    </a:lnTo>
                    <a:lnTo>
                      <a:pt x="50" y="149"/>
                    </a:lnTo>
                    <a:lnTo>
                      <a:pt x="67" y="138"/>
                    </a:lnTo>
                    <a:lnTo>
                      <a:pt x="79" y="115"/>
                    </a:lnTo>
                    <a:lnTo>
                      <a:pt x="78" y="93"/>
                    </a:lnTo>
                    <a:lnTo>
                      <a:pt x="70" y="68"/>
                    </a:lnTo>
                    <a:lnTo>
                      <a:pt x="69" y="4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397" name="Freeform 201"/>
              <p:cNvSpPr>
                <a:spLocks/>
              </p:cNvSpPr>
              <p:nvPr/>
            </p:nvSpPr>
            <p:spPr bwMode="auto">
              <a:xfrm>
                <a:off x="1505" y="2007"/>
                <a:ext cx="60" cy="216"/>
              </a:xfrm>
              <a:custGeom>
                <a:avLst/>
                <a:gdLst>
                  <a:gd name="T0" fmla="*/ 56 w 60"/>
                  <a:gd name="T1" fmla="*/ 3 h 216"/>
                  <a:gd name="T2" fmla="*/ 41 w 60"/>
                  <a:gd name="T3" fmla="*/ 0 h 216"/>
                  <a:gd name="T4" fmla="*/ 32 w 60"/>
                  <a:gd name="T5" fmla="*/ 3 h 216"/>
                  <a:gd name="T6" fmla="*/ 29 w 60"/>
                  <a:gd name="T7" fmla="*/ 15 h 216"/>
                  <a:gd name="T8" fmla="*/ 32 w 60"/>
                  <a:gd name="T9" fmla="*/ 76 h 216"/>
                  <a:gd name="T10" fmla="*/ 32 w 60"/>
                  <a:gd name="T11" fmla="*/ 91 h 216"/>
                  <a:gd name="T12" fmla="*/ 26 w 60"/>
                  <a:gd name="T13" fmla="*/ 118 h 216"/>
                  <a:gd name="T14" fmla="*/ 25 w 60"/>
                  <a:gd name="T15" fmla="*/ 150 h 216"/>
                  <a:gd name="T16" fmla="*/ 29 w 60"/>
                  <a:gd name="T17" fmla="*/ 165 h 216"/>
                  <a:gd name="T18" fmla="*/ 25 w 60"/>
                  <a:gd name="T19" fmla="*/ 175 h 216"/>
                  <a:gd name="T20" fmla="*/ 6 w 60"/>
                  <a:gd name="T21" fmla="*/ 187 h 216"/>
                  <a:gd name="T22" fmla="*/ 0 w 60"/>
                  <a:gd name="T23" fmla="*/ 205 h 216"/>
                  <a:gd name="T24" fmla="*/ 0 w 60"/>
                  <a:gd name="T25" fmla="*/ 211 h 216"/>
                  <a:gd name="T26" fmla="*/ 15 w 60"/>
                  <a:gd name="T27" fmla="*/ 216 h 216"/>
                  <a:gd name="T28" fmla="*/ 19 w 60"/>
                  <a:gd name="T29" fmla="*/ 213 h 216"/>
                  <a:gd name="T30" fmla="*/ 20 w 60"/>
                  <a:gd name="T31" fmla="*/ 203 h 216"/>
                  <a:gd name="T32" fmla="*/ 25 w 60"/>
                  <a:gd name="T33" fmla="*/ 188 h 216"/>
                  <a:gd name="T34" fmla="*/ 31 w 60"/>
                  <a:gd name="T35" fmla="*/ 182 h 216"/>
                  <a:gd name="T36" fmla="*/ 39 w 60"/>
                  <a:gd name="T37" fmla="*/ 177 h 216"/>
                  <a:gd name="T38" fmla="*/ 45 w 60"/>
                  <a:gd name="T39" fmla="*/ 172 h 216"/>
                  <a:gd name="T40" fmla="*/ 47 w 60"/>
                  <a:gd name="T41" fmla="*/ 167 h 216"/>
                  <a:gd name="T42" fmla="*/ 42 w 60"/>
                  <a:gd name="T43" fmla="*/ 162 h 216"/>
                  <a:gd name="T44" fmla="*/ 39 w 60"/>
                  <a:gd name="T45" fmla="*/ 158 h 216"/>
                  <a:gd name="T46" fmla="*/ 35 w 60"/>
                  <a:gd name="T47" fmla="*/ 146 h 216"/>
                  <a:gd name="T48" fmla="*/ 39 w 60"/>
                  <a:gd name="T49" fmla="*/ 117 h 216"/>
                  <a:gd name="T50" fmla="*/ 47 w 60"/>
                  <a:gd name="T51" fmla="*/ 83 h 216"/>
                  <a:gd name="T52" fmla="*/ 56 w 60"/>
                  <a:gd name="T53" fmla="*/ 58 h 216"/>
                  <a:gd name="T54" fmla="*/ 60 w 60"/>
                  <a:gd name="T55" fmla="*/ 26 h 216"/>
                  <a:gd name="T56" fmla="*/ 56 w 60"/>
                  <a:gd name="T57" fmla="*/ 3 h 21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0"/>
                  <a:gd name="T88" fmla="*/ 0 h 216"/>
                  <a:gd name="T89" fmla="*/ 60 w 60"/>
                  <a:gd name="T90" fmla="*/ 216 h 21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0" h="216">
                    <a:moveTo>
                      <a:pt x="56" y="3"/>
                    </a:moveTo>
                    <a:lnTo>
                      <a:pt x="41" y="0"/>
                    </a:lnTo>
                    <a:lnTo>
                      <a:pt x="32" y="3"/>
                    </a:lnTo>
                    <a:lnTo>
                      <a:pt x="29" y="15"/>
                    </a:lnTo>
                    <a:lnTo>
                      <a:pt x="32" y="76"/>
                    </a:lnTo>
                    <a:lnTo>
                      <a:pt x="32" y="91"/>
                    </a:lnTo>
                    <a:lnTo>
                      <a:pt x="26" y="118"/>
                    </a:lnTo>
                    <a:lnTo>
                      <a:pt x="25" y="150"/>
                    </a:lnTo>
                    <a:lnTo>
                      <a:pt x="29" y="165"/>
                    </a:lnTo>
                    <a:lnTo>
                      <a:pt x="25" y="175"/>
                    </a:lnTo>
                    <a:lnTo>
                      <a:pt x="6" y="187"/>
                    </a:lnTo>
                    <a:lnTo>
                      <a:pt x="0" y="205"/>
                    </a:lnTo>
                    <a:lnTo>
                      <a:pt x="0" y="211"/>
                    </a:lnTo>
                    <a:lnTo>
                      <a:pt x="15" y="216"/>
                    </a:lnTo>
                    <a:lnTo>
                      <a:pt x="19" y="213"/>
                    </a:lnTo>
                    <a:lnTo>
                      <a:pt x="20" y="203"/>
                    </a:lnTo>
                    <a:lnTo>
                      <a:pt x="25" y="188"/>
                    </a:lnTo>
                    <a:lnTo>
                      <a:pt x="31" y="182"/>
                    </a:lnTo>
                    <a:lnTo>
                      <a:pt x="39" y="177"/>
                    </a:lnTo>
                    <a:lnTo>
                      <a:pt x="45" y="172"/>
                    </a:lnTo>
                    <a:lnTo>
                      <a:pt x="47" y="167"/>
                    </a:lnTo>
                    <a:lnTo>
                      <a:pt x="42" y="162"/>
                    </a:lnTo>
                    <a:lnTo>
                      <a:pt x="39" y="158"/>
                    </a:lnTo>
                    <a:lnTo>
                      <a:pt x="35" y="146"/>
                    </a:lnTo>
                    <a:lnTo>
                      <a:pt x="39" y="117"/>
                    </a:lnTo>
                    <a:lnTo>
                      <a:pt x="47" y="83"/>
                    </a:lnTo>
                    <a:lnTo>
                      <a:pt x="56" y="58"/>
                    </a:lnTo>
                    <a:lnTo>
                      <a:pt x="60" y="26"/>
                    </a:lnTo>
                    <a:lnTo>
                      <a:pt x="56"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398" name="Freeform 202"/>
              <p:cNvSpPr>
                <a:spLocks/>
              </p:cNvSpPr>
              <p:nvPr/>
            </p:nvSpPr>
            <p:spPr bwMode="auto">
              <a:xfrm>
                <a:off x="1569" y="2007"/>
                <a:ext cx="100" cy="182"/>
              </a:xfrm>
              <a:custGeom>
                <a:avLst/>
                <a:gdLst>
                  <a:gd name="T0" fmla="*/ 33 w 100"/>
                  <a:gd name="T1" fmla="*/ 26 h 182"/>
                  <a:gd name="T2" fmla="*/ 30 w 100"/>
                  <a:gd name="T3" fmla="*/ 8 h 182"/>
                  <a:gd name="T4" fmla="*/ 18 w 100"/>
                  <a:gd name="T5" fmla="*/ 0 h 182"/>
                  <a:gd name="T6" fmla="*/ 1 w 100"/>
                  <a:gd name="T7" fmla="*/ 1 h 182"/>
                  <a:gd name="T8" fmla="*/ 0 w 100"/>
                  <a:gd name="T9" fmla="*/ 8 h 182"/>
                  <a:gd name="T10" fmla="*/ 1 w 100"/>
                  <a:gd name="T11" fmla="*/ 25 h 182"/>
                  <a:gd name="T12" fmla="*/ 10 w 100"/>
                  <a:gd name="T13" fmla="*/ 52 h 182"/>
                  <a:gd name="T14" fmla="*/ 17 w 100"/>
                  <a:gd name="T15" fmla="*/ 71 h 182"/>
                  <a:gd name="T16" fmla="*/ 25 w 100"/>
                  <a:gd name="T17" fmla="*/ 97 h 182"/>
                  <a:gd name="T18" fmla="*/ 27 w 100"/>
                  <a:gd name="T19" fmla="*/ 118 h 182"/>
                  <a:gd name="T20" fmla="*/ 27 w 100"/>
                  <a:gd name="T21" fmla="*/ 137 h 182"/>
                  <a:gd name="T22" fmla="*/ 23 w 100"/>
                  <a:gd name="T23" fmla="*/ 150 h 182"/>
                  <a:gd name="T24" fmla="*/ 20 w 100"/>
                  <a:gd name="T25" fmla="*/ 156 h 182"/>
                  <a:gd name="T26" fmla="*/ 20 w 100"/>
                  <a:gd name="T27" fmla="*/ 160 h 182"/>
                  <a:gd name="T28" fmla="*/ 25 w 100"/>
                  <a:gd name="T29" fmla="*/ 166 h 182"/>
                  <a:gd name="T30" fmla="*/ 35 w 100"/>
                  <a:gd name="T31" fmla="*/ 168 h 182"/>
                  <a:gd name="T32" fmla="*/ 48 w 100"/>
                  <a:gd name="T33" fmla="*/ 168 h 182"/>
                  <a:gd name="T34" fmla="*/ 73 w 100"/>
                  <a:gd name="T35" fmla="*/ 175 h 182"/>
                  <a:gd name="T36" fmla="*/ 83 w 100"/>
                  <a:gd name="T37" fmla="*/ 182 h 182"/>
                  <a:gd name="T38" fmla="*/ 93 w 100"/>
                  <a:gd name="T39" fmla="*/ 177 h 182"/>
                  <a:gd name="T40" fmla="*/ 100 w 100"/>
                  <a:gd name="T41" fmla="*/ 166 h 182"/>
                  <a:gd name="T42" fmla="*/ 93 w 100"/>
                  <a:gd name="T43" fmla="*/ 162 h 182"/>
                  <a:gd name="T44" fmla="*/ 72 w 100"/>
                  <a:gd name="T45" fmla="*/ 160 h 182"/>
                  <a:gd name="T46" fmla="*/ 47 w 100"/>
                  <a:gd name="T47" fmla="*/ 160 h 182"/>
                  <a:gd name="T48" fmla="*/ 36 w 100"/>
                  <a:gd name="T49" fmla="*/ 158 h 182"/>
                  <a:gd name="T50" fmla="*/ 35 w 100"/>
                  <a:gd name="T51" fmla="*/ 151 h 182"/>
                  <a:gd name="T52" fmla="*/ 36 w 100"/>
                  <a:gd name="T53" fmla="*/ 138 h 182"/>
                  <a:gd name="T54" fmla="*/ 37 w 100"/>
                  <a:gd name="T55" fmla="*/ 118 h 182"/>
                  <a:gd name="T56" fmla="*/ 36 w 100"/>
                  <a:gd name="T57" fmla="*/ 95 h 182"/>
                  <a:gd name="T58" fmla="*/ 31 w 100"/>
                  <a:gd name="T59" fmla="*/ 62 h 182"/>
                  <a:gd name="T60" fmla="*/ 33 w 100"/>
                  <a:gd name="T61" fmla="*/ 35 h 182"/>
                  <a:gd name="T62" fmla="*/ 33 w 100"/>
                  <a:gd name="T63" fmla="*/ 26 h 18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0"/>
                  <a:gd name="T97" fmla="*/ 0 h 182"/>
                  <a:gd name="T98" fmla="*/ 100 w 100"/>
                  <a:gd name="T99" fmla="*/ 182 h 18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0" h="182">
                    <a:moveTo>
                      <a:pt x="33" y="26"/>
                    </a:moveTo>
                    <a:lnTo>
                      <a:pt x="30" y="8"/>
                    </a:lnTo>
                    <a:lnTo>
                      <a:pt x="18" y="0"/>
                    </a:lnTo>
                    <a:lnTo>
                      <a:pt x="1" y="1"/>
                    </a:lnTo>
                    <a:lnTo>
                      <a:pt x="0" y="8"/>
                    </a:lnTo>
                    <a:lnTo>
                      <a:pt x="1" y="25"/>
                    </a:lnTo>
                    <a:lnTo>
                      <a:pt x="10" y="52"/>
                    </a:lnTo>
                    <a:lnTo>
                      <a:pt x="17" y="71"/>
                    </a:lnTo>
                    <a:lnTo>
                      <a:pt x="25" y="97"/>
                    </a:lnTo>
                    <a:lnTo>
                      <a:pt x="27" y="118"/>
                    </a:lnTo>
                    <a:lnTo>
                      <a:pt x="27" y="137"/>
                    </a:lnTo>
                    <a:lnTo>
                      <a:pt x="23" y="150"/>
                    </a:lnTo>
                    <a:lnTo>
                      <a:pt x="20" y="156"/>
                    </a:lnTo>
                    <a:lnTo>
                      <a:pt x="20" y="160"/>
                    </a:lnTo>
                    <a:lnTo>
                      <a:pt x="25" y="166"/>
                    </a:lnTo>
                    <a:lnTo>
                      <a:pt x="35" y="168"/>
                    </a:lnTo>
                    <a:lnTo>
                      <a:pt x="48" y="168"/>
                    </a:lnTo>
                    <a:lnTo>
                      <a:pt x="73" y="175"/>
                    </a:lnTo>
                    <a:lnTo>
                      <a:pt x="83" y="182"/>
                    </a:lnTo>
                    <a:lnTo>
                      <a:pt x="93" y="177"/>
                    </a:lnTo>
                    <a:lnTo>
                      <a:pt x="100" y="166"/>
                    </a:lnTo>
                    <a:lnTo>
                      <a:pt x="93" y="162"/>
                    </a:lnTo>
                    <a:lnTo>
                      <a:pt x="72" y="160"/>
                    </a:lnTo>
                    <a:lnTo>
                      <a:pt x="47" y="160"/>
                    </a:lnTo>
                    <a:lnTo>
                      <a:pt x="36" y="158"/>
                    </a:lnTo>
                    <a:lnTo>
                      <a:pt x="35" y="151"/>
                    </a:lnTo>
                    <a:lnTo>
                      <a:pt x="36" y="138"/>
                    </a:lnTo>
                    <a:lnTo>
                      <a:pt x="37" y="118"/>
                    </a:lnTo>
                    <a:lnTo>
                      <a:pt x="36" y="95"/>
                    </a:lnTo>
                    <a:lnTo>
                      <a:pt x="31" y="62"/>
                    </a:lnTo>
                    <a:lnTo>
                      <a:pt x="33" y="35"/>
                    </a:lnTo>
                    <a:lnTo>
                      <a:pt x="33" y="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grpSp>
      </p:grpSp>
      <p:grpSp>
        <p:nvGrpSpPr>
          <p:cNvPr id="404" name="Group 189"/>
          <p:cNvGrpSpPr>
            <a:grpSpLocks/>
          </p:cNvGrpSpPr>
          <p:nvPr/>
        </p:nvGrpSpPr>
        <p:grpSpPr bwMode="auto">
          <a:xfrm>
            <a:off x="1789211" y="1737949"/>
            <a:ext cx="230071" cy="321341"/>
            <a:chOff x="1459" y="1674"/>
            <a:chExt cx="210" cy="549"/>
          </a:xfrm>
        </p:grpSpPr>
        <p:grpSp>
          <p:nvGrpSpPr>
            <p:cNvPr id="405" name="Group 190"/>
            <p:cNvGrpSpPr>
              <a:grpSpLocks/>
            </p:cNvGrpSpPr>
            <p:nvPr/>
          </p:nvGrpSpPr>
          <p:grpSpPr bwMode="auto">
            <a:xfrm>
              <a:off x="1489" y="1674"/>
              <a:ext cx="115" cy="95"/>
              <a:chOff x="1489" y="1674"/>
              <a:chExt cx="115" cy="95"/>
            </a:xfrm>
          </p:grpSpPr>
          <p:sp>
            <p:nvSpPr>
              <p:cNvPr id="413" name="Freeform 191"/>
              <p:cNvSpPr>
                <a:spLocks/>
              </p:cNvSpPr>
              <p:nvPr/>
            </p:nvSpPr>
            <p:spPr bwMode="auto">
              <a:xfrm>
                <a:off x="1530" y="1712"/>
                <a:ext cx="37" cy="57"/>
              </a:xfrm>
              <a:custGeom>
                <a:avLst/>
                <a:gdLst>
                  <a:gd name="T0" fmla="*/ 12 w 37"/>
                  <a:gd name="T1" fmla="*/ 52 h 57"/>
                  <a:gd name="T2" fmla="*/ 12 w 37"/>
                  <a:gd name="T3" fmla="*/ 44 h 57"/>
                  <a:gd name="T4" fmla="*/ 10 w 37"/>
                  <a:gd name="T5" fmla="*/ 35 h 57"/>
                  <a:gd name="T6" fmla="*/ 6 w 37"/>
                  <a:gd name="T7" fmla="*/ 29 h 57"/>
                  <a:gd name="T8" fmla="*/ 0 w 37"/>
                  <a:gd name="T9" fmla="*/ 20 h 57"/>
                  <a:gd name="T10" fmla="*/ 0 w 37"/>
                  <a:gd name="T11" fmla="*/ 14 h 57"/>
                  <a:gd name="T12" fmla="*/ 5 w 37"/>
                  <a:gd name="T13" fmla="*/ 6 h 57"/>
                  <a:gd name="T14" fmla="*/ 11 w 37"/>
                  <a:gd name="T15" fmla="*/ 1 h 57"/>
                  <a:gd name="T16" fmla="*/ 19 w 37"/>
                  <a:gd name="T17" fmla="*/ 0 h 57"/>
                  <a:gd name="T18" fmla="*/ 25 w 37"/>
                  <a:gd name="T19" fmla="*/ 1 h 57"/>
                  <a:gd name="T20" fmla="*/ 29 w 37"/>
                  <a:gd name="T21" fmla="*/ 2 h 57"/>
                  <a:gd name="T22" fmla="*/ 35 w 37"/>
                  <a:gd name="T23" fmla="*/ 7 h 57"/>
                  <a:gd name="T24" fmla="*/ 37 w 37"/>
                  <a:gd name="T25" fmla="*/ 14 h 57"/>
                  <a:gd name="T26" fmla="*/ 37 w 37"/>
                  <a:gd name="T27" fmla="*/ 20 h 57"/>
                  <a:gd name="T28" fmla="*/ 32 w 37"/>
                  <a:gd name="T29" fmla="*/ 27 h 57"/>
                  <a:gd name="T30" fmla="*/ 26 w 37"/>
                  <a:gd name="T31" fmla="*/ 35 h 57"/>
                  <a:gd name="T32" fmla="*/ 25 w 37"/>
                  <a:gd name="T33" fmla="*/ 44 h 57"/>
                  <a:gd name="T34" fmla="*/ 25 w 37"/>
                  <a:gd name="T35" fmla="*/ 47 h 57"/>
                  <a:gd name="T36" fmla="*/ 22 w 37"/>
                  <a:gd name="T37" fmla="*/ 54 h 57"/>
                  <a:gd name="T38" fmla="*/ 19 w 37"/>
                  <a:gd name="T39" fmla="*/ 57 h 57"/>
                  <a:gd name="T40" fmla="*/ 12 w 37"/>
                  <a:gd name="T41" fmla="*/ 52 h 5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7"/>
                  <a:gd name="T64" fmla="*/ 0 h 57"/>
                  <a:gd name="T65" fmla="*/ 37 w 37"/>
                  <a:gd name="T66" fmla="*/ 57 h 5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7" h="57">
                    <a:moveTo>
                      <a:pt x="12" y="52"/>
                    </a:moveTo>
                    <a:lnTo>
                      <a:pt x="12" y="44"/>
                    </a:lnTo>
                    <a:lnTo>
                      <a:pt x="10" y="35"/>
                    </a:lnTo>
                    <a:lnTo>
                      <a:pt x="6" y="29"/>
                    </a:lnTo>
                    <a:lnTo>
                      <a:pt x="0" y="20"/>
                    </a:lnTo>
                    <a:lnTo>
                      <a:pt x="0" y="14"/>
                    </a:lnTo>
                    <a:lnTo>
                      <a:pt x="5" y="6"/>
                    </a:lnTo>
                    <a:lnTo>
                      <a:pt x="11" y="1"/>
                    </a:lnTo>
                    <a:lnTo>
                      <a:pt x="19" y="0"/>
                    </a:lnTo>
                    <a:lnTo>
                      <a:pt x="25" y="1"/>
                    </a:lnTo>
                    <a:lnTo>
                      <a:pt x="29" y="2"/>
                    </a:lnTo>
                    <a:lnTo>
                      <a:pt x="35" y="7"/>
                    </a:lnTo>
                    <a:lnTo>
                      <a:pt x="37" y="14"/>
                    </a:lnTo>
                    <a:lnTo>
                      <a:pt x="37" y="20"/>
                    </a:lnTo>
                    <a:lnTo>
                      <a:pt x="32" y="27"/>
                    </a:lnTo>
                    <a:lnTo>
                      <a:pt x="26" y="35"/>
                    </a:lnTo>
                    <a:lnTo>
                      <a:pt x="25" y="44"/>
                    </a:lnTo>
                    <a:lnTo>
                      <a:pt x="25" y="47"/>
                    </a:lnTo>
                    <a:lnTo>
                      <a:pt x="22" y="54"/>
                    </a:lnTo>
                    <a:lnTo>
                      <a:pt x="19" y="57"/>
                    </a:lnTo>
                    <a:lnTo>
                      <a:pt x="12" y="52"/>
                    </a:lnTo>
                    <a:close/>
                  </a:path>
                </a:pathLst>
              </a:custGeom>
              <a:solidFill>
                <a:srgbClr val="FFFF00"/>
              </a:solidFill>
              <a:ln w="4763">
                <a:solidFill>
                  <a:srgbClr val="000000"/>
                </a:solidFill>
                <a:round/>
                <a:headEnd/>
                <a:tailEnd/>
              </a:ln>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14" name="Freeform 192"/>
              <p:cNvSpPr>
                <a:spLocks/>
              </p:cNvSpPr>
              <p:nvPr/>
            </p:nvSpPr>
            <p:spPr bwMode="auto">
              <a:xfrm>
                <a:off x="1489" y="1708"/>
                <a:ext cx="28" cy="11"/>
              </a:xfrm>
              <a:custGeom>
                <a:avLst/>
                <a:gdLst>
                  <a:gd name="T0" fmla="*/ 28 w 28"/>
                  <a:gd name="T1" fmla="*/ 11 h 11"/>
                  <a:gd name="T2" fmla="*/ 3 w 28"/>
                  <a:gd name="T3" fmla="*/ 8 h 11"/>
                  <a:gd name="T4" fmla="*/ 0 w 28"/>
                  <a:gd name="T5" fmla="*/ 4 h 11"/>
                  <a:gd name="T6" fmla="*/ 2 w 28"/>
                  <a:gd name="T7" fmla="*/ 0 h 11"/>
                  <a:gd name="T8" fmla="*/ 7 w 28"/>
                  <a:gd name="T9" fmla="*/ 0 h 11"/>
                  <a:gd name="T10" fmla="*/ 28 w 28"/>
                  <a:gd name="T11" fmla="*/ 11 h 11"/>
                  <a:gd name="T12" fmla="*/ 0 60000 65536"/>
                  <a:gd name="T13" fmla="*/ 0 60000 65536"/>
                  <a:gd name="T14" fmla="*/ 0 60000 65536"/>
                  <a:gd name="T15" fmla="*/ 0 60000 65536"/>
                  <a:gd name="T16" fmla="*/ 0 60000 65536"/>
                  <a:gd name="T17" fmla="*/ 0 60000 65536"/>
                  <a:gd name="T18" fmla="*/ 0 w 28"/>
                  <a:gd name="T19" fmla="*/ 0 h 11"/>
                  <a:gd name="T20" fmla="*/ 28 w 28"/>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28" h="11">
                    <a:moveTo>
                      <a:pt x="28" y="11"/>
                    </a:moveTo>
                    <a:lnTo>
                      <a:pt x="3" y="8"/>
                    </a:lnTo>
                    <a:lnTo>
                      <a:pt x="0" y="4"/>
                    </a:lnTo>
                    <a:lnTo>
                      <a:pt x="2" y="0"/>
                    </a:lnTo>
                    <a:lnTo>
                      <a:pt x="7" y="0"/>
                    </a:lnTo>
                    <a:lnTo>
                      <a:pt x="28"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15" name="Freeform 193"/>
              <p:cNvSpPr>
                <a:spLocks/>
              </p:cNvSpPr>
              <p:nvPr/>
            </p:nvSpPr>
            <p:spPr bwMode="auto">
              <a:xfrm>
                <a:off x="1517" y="1678"/>
                <a:ext cx="13" cy="19"/>
              </a:xfrm>
              <a:custGeom>
                <a:avLst/>
                <a:gdLst>
                  <a:gd name="T0" fmla="*/ 13 w 13"/>
                  <a:gd name="T1" fmla="*/ 19 h 19"/>
                  <a:gd name="T2" fmla="*/ 0 w 13"/>
                  <a:gd name="T3" fmla="*/ 6 h 19"/>
                  <a:gd name="T4" fmla="*/ 2 w 13"/>
                  <a:gd name="T5" fmla="*/ 3 h 19"/>
                  <a:gd name="T6" fmla="*/ 7 w 13"/>
                  <a:gd name="T7" fmla="*/ 0 h 19"/>
                  <a:gd name="T8" fmla="*/ 10 w 13"/>
                  <a:gd name="T9" fmla="*/ 4 h 19"/>
                  <a:gd name="T10" fmla="*/ 13 w 13"/>
                  <a:gd name="T11" fmla="*/ 19 h 19"/>
                  <a:gd name="T12" fmla="*/ 0 60000 65536"/>
                  <a:gd name="T13" fmla="*/ 0 60000 65536"/>
                  <a:gd name="T14" fmla="*/ 0 60000 65536"/>
                  <a:gd name="T15" fmla="*/ 0 60000 65536"/>
                  <a:gd name="T16" fmla="*/ 0 60000 65536"/>
                  <a:gd name="T17" fmla="*/ 0 60000 65536"/>
                  <a:gd name="T18" fmla="*/ 0 w 13"/>
                  <a:gd name="T19" fmla="*/ 0 h 19"/>
                  <a:gd name="T20" fmla="*/ 13 w 13"/>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13" h="19">
                    <a:moveTo>
                      <a:pt x="13" y="19"/>
                    </a:moveTo>
                    <a:lnTo>
                      <a:pt x="0" y="6"/>
                    </a:lnTo>
                    <a:lnTo>
                      <a:pt x="2" y="3"/>
                    </a:lnTo>
                    <a:lnTo>
                      <a:pt x="7" y="0"/>
                    </a:lnTo>
                    <a:lnTo>
                      <a:pt x="10" y="4"/>
                    </a:lnTo>
                    <a:lnTo>
                      <a:pt x="13" y="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16" name="Freeform 194"/>
              <p:cNvSpPr>
                <a:spLocks/>
              </p:cNvSpPr>
              <p:nvPr/>
            </p:nvSpPr>
            <p:spPr bwMode="auto">
              <a:xfrm>
                <a:off x="1557" y="1674"/>
                <a:ext cx="10" cy="22"/>
              </a:xfrm>
              <a:custGeom>
                <a:avLst/>
                <a:gdLst>
                  <a:gd name="T0" fmla="*/ 2 w 10"/>
                  <a:gd name="T1" fmla="*/ 22 h 22"/>
                  <a:gd name="T2" fmla="*/ 0 w 10"/>
                  <a:gd name="T3" fmla="*/ 5 h 22"/>
                  <a:gd name="T4" fmla="*/ 5 w 10"/>
                  <a:gd name="T5" fmla="*/ 0 h 22"/>
                  <a:gd name="T6" fmla="*/ 10 w 10"/>
                  <a:gd name="T7" fmla="*/ 2 h 22"/>
                  <a:gd name="T8" fmla="*/ 9 w 10"/>
                  <a:gd name="T9" fmla="*/ 7 h 22"/>
                  <a:gd name="T10" fmla="*/ 2 w 10"/>
                  <a:gd name="T11" fmla="*/ 22 h 22"/>
                  <a:gd name="T12" fmla="*/ 0 60000 65536"/>
                  <a:gd name="T13" fmla="*/ 0 60000 65536"/>
                  <a:gd name="T14" fmla="*/ 0 60000 65536"/>
                  <a:gd name="T15" fmla="*/ 0 60000 65536"/>
                  <a:gd name="T16" fmla="*/ 0 60000 65536"/>
                  <a:gd name="T17" fmla="*/ 0 60000 65536"/>
                  <a:gd name="T18" fmla="*/ 0 w 10"/>
                  <a:gd name="T19" fmla="*/ 0 h 22"/>
                  <a:gd name="T20" fmla="*/ 10 w 10"/>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10" h="22">
                    <a:moveTo>
                      <a:pt x="2" y="22"/>
                    </a:moveTo>
                    <a:lnTo>
                      <a:pt x="0" y="5"/>
                    </a:lnTo>
                    <a:lnTo>
                      <a:pt x="5" y="0"/>
                    </a:lnTo>
                    <a:lnTo>
                      <a:pt x="10" y="2"/>
                    </a:lnTo>
                    <a:lnTo>
                      <a:pt x="9" y="7"/>
                    </a:lnTo>
                    <a:lnTo>
                      <a:pt x="2"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17" name="Freeform 195"/>
              <p:cNvSpPr>
                <a:spLocks/>
              </p:cNvSpPr>
              <p:nvPr/>
            </p:nvSpPr>
            <p:spPr bwMode="auto">
              <a:xfrm>
                <a:off x="1577" y="1691"/>
                <a:ext cx="27" cy="13"/>
              </a:xfrm>
              <a:custGeom>
                <a:avLst/>
                <a:gdLst>
                  <a:gd name="T0" fmla="*/ 0 w 27"/>
                  <a:gd name="T1" fmla="*/ 13 h 13"/>
                  <a:gd name="T2" fmla="*/ 19 w 27"/>
                  <a:gd name="T3" fmla="*/ 0 h 13"/>
                  <a:gd name="T4" fmla="*/ 27 w 27"/>
                  <a:gd name="T5" fmla="*/ 3 h 13"/>
                  <a:gd name="T6" fmla="*/ 27 w 27"/>
                  <a:gd name="T7" fmla="*/ 7 h 13"/>
                  <a:gd name="T8" fmla="*/ 22 w 27"/>
                  <a:gd name="T9" fmla="*/ 10 h 13"/>
                  <a:gd name="T10" fmla="*/ 0 w 27"/>
                  <a:gd name="T11" fmla="*/ 13 h 13"/>
                  <a:gd name="T12" fmla="*/ 0 60000 65536"/>
                  <a:gd name="T13" fmla="*/ 0 60000 65536"/>
                  <a:gd name="T14" fmla="*/ 0 60000 65536"/>
                  <a:gd name="T15" fmla="*/ 0 60000 65536"/>
                  <a:gd name="T16" fmla="*/ 0 60000 65536"/>
                  <a:gd name="T17" fmla="*/ 0 60000 65536"/>
                  <a:gd name="T18" fmla="*/ 0 w 27"/>
                  <a:gd name="T19" fmla="*/ 0 h 13"/>
                  <a:gd name="T20" fmla="*/ 27 w 27"/>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27" h="13">
                    <a:moveTo>
                      <a:pt x="0" y="13"/>
                    </a:moveTo>
                    <a:lnTo>
                      <a:pt x="19" y="0"/>
                    </a:lnTo>
                    <a:lnTo>
                      <a:pt x="27" y="3"/>
                    </a:lnTo>
                    <a:lnTo>
                      <a:pt x="27" y="7"/>
                    </a:lnTo>
                    <a:lnTo>
                      <a:pt x="22" y="10"/>
                    </a:lnTo>
                    <a:lnTo>
                      <a:pt x="0"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grpSp>
        <p:grpSp>
          <p:nvGrpSpPr>
            <p:cNvPr id="406" name="Group 196"/>
            <p:cNvGrpSpPr>
              <a:grpSpLocks/>
            </p:cNvGrpSpPr>
            <p:nvPr/>
          </p:nvGrpSpPr>
          <p:grpSpPr bwMode="auto">
            <a:xfrm>
              <a:off x="1459" y="1706"/>
              <a:ext cx="210" cy="517"/>
              <a:chOff x="1459" y="1706"/>
              <a:chExt cx="210" cy="517"/>
            </a:xfrm>
          </p:grpSpPr>
          <p:sp>
            <p:nvSpPr>
              <p:cNvPr id="407" name="Freeform 197"/>
              <p:cNvSpPr>
                <a:spLocks/>
              </p:cNvSpPr>
              <p:nvPr/>
            </p:nvSpPr>
            <p:spPr bwMode="auto">
              <a:xfrm>
                <a:off x="1496" y="1792"/>
                <a:ext cx="106" cy="90"/>
              </a:xfrm>
              <a:custGeom>
                <a:avLst/>
                <a:gdLst>
                  <a:gd name="T0" fmla="*/ 70 w 106"/>
                  <a:gd name="T1" fmla="*/ 25 h 90"/>
                  <a:gd name="T2" fmla="*/ 56 w 106"/>
                  <a:gd name="T3" fmla="*/ 9 h 90"/>
                  <a:gd name="T4" fmla="*/ 44 w 106"/>
                  <a:gd name="T5" fmla="*/ 0 h 90"/>
                  <a:gd name="T6" fmla="*/ 28 w 106"/>
                  <a:gd name="T7" fmla="*/ 0 h 90"/>
                  <a:gd name="T8" fmla="*/ 10 w 106"/>
                  <a:gd name="T9" fmla="*/ 5 h 90"/>
                  <a:gd name="T10" fmla="*/ 3 w 106"/>
                  <a:gd name="T11" fmla="*/ 15 h 90"/>
                  <a:gd name="T12" fmla="*/ 0 w 106"/>
                  <a:gd name="T13" fmla="*/ 29 h 90"/>
                  <a:gd name="T14" fmla="*/ 3 w 106"/>
                  <a:gd name="T15" fmla="*/ 47 h 90"/>
                  <a:gd name="T16" fmla="*/ 14 w 106"/>
                  <a:gd name="T17" fmla="*/ 67 h 90"/>
                  <a:gd name="T18" fmla="*/ 31 w 106"/>
                  <a:gd name="T19" fmla="*/ 80 h 90"/>
                  <a:gd name="T20" fmla="*/ 45 w 106"/>
                  <a:gd name="T21" fmla="*/ 87 h 90"/>
                  <a:gd name="T22" fmla="*/ 61 w 106"/>
                  <a:gd name="T23" fmla="*/ 90 h 90"/>
                  <a:gd name="T24" fmla="*/ 71 w 106"/>
                  <a:gd name="T25" fmla="*/ 86 h 90"/>
                  <a:gd name="T26" fmla="*/ 79 w 106"/>
                  <a:gd name="T27" fmla="*/ 80 h 90"/>
                  <a:gd name="T28" fmla="*/ 83 w 106"/>
                  <a:gd name="T29" fmla="*/ 67 h 90"/>
                  <a:gd name="T30" fmla="*/ 81 w 106"/>
                  <a:gd name="T31" fmla="*/ 52 h 90"/>
                  <a:gd name="T32" fmla="*/ 78 w 106"/>
                  <a:gd name="T33" fmla="*/ 39 h 90"/>
                  <a:gd name="T34" fmla="*/ 103 w 106"/>
                  <a:gd name="T35" fmla="*/ 25 h 90"/>
                  <a:gd name="T36" fmla="*/ 106 w 106"/>
                  <a:gd name="T37" fmla="*/ 20 h 90"/>
                  <a:gd name="T38" fmla="*/ 103 w 106"/>
                  <a:gd name="T39" fmla="*/ 17 h 90"/>
                  <a:gd name="T40" fmla="*/ 74 w 106"/>
                  <a:gd name="T41" fmla="*/ 32 h 90"/>
                  <a:gd name="T42" fmla="*/ 70 w 106"/>
                  <a:gd name="T43" fmla="*/ 25 h 9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90"/>
                  <a:gd name="T68" fmla="*/ 106 w 106"/>
                  <a:gd name="T69" fmla="*/ 90 h 9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90">
                    <a:moveTo>
                      <a:pt x="70" y="25"/>
                    </a:moveTo>
                    <a:lnTo>
                      <a:pt x="56" y="9"/>
                    </a:lnTo>
                    <a:lnTo>
                      <a:pt x="44" y="0"/>
                    </a:lnTo>
                    <a:lnTo>
                      <a:pt x="28" y="0"/>
                    </a:lnTo>
                    <a:lnTo>
                      <a:pt x="10" y="5"/>
                    </a:lnTo>
                    <a:lnTo>
                      <a:pt x="3" y="15"/>
                    </a:lnTo>
                    <a:lnTo>
                      <a:pt x="0" y="29"/>
                    </a:lnTo>
                    <a:lnTo>
                      <a:pt x="3" y="47"/>
                    </a:lnTo>
                    <a:lnTo>
                      <a:pt x="14" y="67"/>
                    </a:lnTo>
                    <a:lnTo>
                      <a:pt x="31" y="80"/>
                    </a:lnTo>
                    <a:lnTo>
                      <a:pt x="45" y="87"/>
                    </a:lnTo>
                    <a:lnTo>
                      <a:pt x="61" y="90"/>
                    </a:lnTo>
                    <a:lnTo>
                      <a:pt x="71" y="86"/>
                    </a:lnTo>
                    <a:lnTo>
                      <a:pt x="79" y="80"/>
                    </a:lnTo>
                    <a:lnTo>
                      <a:pt x="83" y="67"/>
                    </a:lnTo>
                    <a:lnTo>
                      <a:pt x="81" y="52"/>
                    </a:lnTo>
                    <a:lnTo>
                      <a:pt x="78" y="39"/>
                    </a:lnTo>
                    <a:lnTo>
                      <a:pt x="103" y="25"/>
                    </a:lnTo>
                    <a:lnTo>
                      <a:pt x="106" y="20"/>
                    </a:lnTo>
                    <a:lnTo>
                      <a:pt x="103" y="17"/>
                    </a:lnTo>
                    <a:lnTo>
                      <a:pt x="74" y="32"/>
                    </a:lnTo>
                    <a:lnTo>
                      <a:pt x="70"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08" name="Freeform 198"/>
              <p:cNvSpPr>
                <a:spLocks/>
              </p:cNvSpPr>
              <p:nvPr/>
            </p:nvSpPr>
            <p:spPr bwMode="auto">
              <a:xfrm>
                <a:off x="1572" y="1706"/>
                <a:ext cx="93" cy="202"/>
              </a:xfrm>
              <a:custGeom>
                <a:avLst/>
                <a:gdLst>
                  <a:gd name="T0" fmla="*/ 25 w 93"/>
                  <a:gd name="T1" fmla="*/ 170 h 202"/>
                  <a:gd name="T2" fmla="*/ 9 w 93"/>
                  <a:gd name="T3" fmla="*/ 182 h 202"/>
                  <a:gd name="T4" fmla="*/ 4 w 93"/>
                  <a:gd name="T5" fmla="*/ 185 h 202"/>
                  <a:gd name="T6" fmla="*/ 0 w 93"/>
                  <a:gd name="T7" fmla="*/ 193 h 202"/>
                  <a:gd name="T8" fmla="*/ 5 w 93"/>
                  <a:gd name="T9" fmla="*/ 201 h 202"/>
                  <a:gd name="T10" fmla="*/ 10 w 93"/>
                  <a:gd name="T11" fmla="*/ 202 h 202"/>
                  <a:gd name="T12" fmla="*/ 25 w 93"/>
                  <a:gd name="T13" fmla="*/ 197 h 202"/>
                  <a:gd name="T14" fmla="*/ 49 w 93"/>
                  <a:gd name="T15" fmla="*/ 182 h 202"/>
                  <a:gd name="T16" fmla="*/ 70 w 93"/>
                  <a:gd name="T17" fmla="*/ 162 h 202"/>
                  <a:gd name="T18" fmla="*/ 92 w 93"/>
                  <a:gd name="T19" fmla="*/ 141 h 202"/>
                  <a:gd name="T20" fmla="*/ 93 w 93"/>
                  <a:gd name="T21" fmla="*/ 132 h 202"/>
                  <a:gd name="T22" fmla="*/ 93 w 93"/>
                  <a:gd name="T23" fmla="*/ 107 h 202"/>
                  <a:gd name="T24" fmla="*/ 87 w 93"/>
                  <a:gd name="T25" fmla="*/ 68 h 202"/>
                  <a:gd name="T26" fmla="*/ 90 w 93"/>
                  <a:gd name="T27" fmla="*/ 46 h 202"/>
                  <a:gd name="T28" fmla="*/ 93 w 93"/>
                  <a:gd name="T29" fmla="*/ 37 h 202"/>
                  <a:gd name="T30" fmla="*/ 89 w 93"/>
                  <a:gd name="T31" fmla="*/ 33 h 202"/>
                  <a:gd name="T32" fmla="*/ 80 w 93"/>
                  <a:gd name="T33" fmla="*/ 28 h 202"/>
                  <a:gd name="T34" fmla="*/ 73 w 93"/>
                  <a:gd name="T35" fmla="*/ 26 h 202"/>
                  <a:gd name="T36" fmla="*/ 78 w 93"/>
                  <a:gd name="T37" fmla="*/ 3 h 202"/>
                  <a:gd name="T38" fmla="*/ 75 w 93"/>
                  <a:gd name="T39" fmla="*/ 0 h 202"/>
                  <a:gd name="T40" fmla="*/ 70 w 93"/>
                  <a:gd name="T41" fmla="*/ 1 h 202"/>
                  <a:gd name="T42" fmla="*/ 68 w 93"/>
                  <a:gd name="T43" fmla="*/ 27 h 202"/>
                  <a:gd name="T44" fmla="*/ 64 w 93"/>
                  <a:gd name="T45" fmla="*/ 35 h 202"/>
                  <a:gd name="T46" fmla="*/ 63 w 93"/>
                  <a:gd name="T47" fmla="*/ 38 h 202"/>
                  <a:gd name="T48" fmla="*/ 53 w 93"/>
                  <a:gd name="T49" fmla="*/ 35 h 202"/>
                  <a:gd name="T50" fmla="*/ 45 w 93"/>
                  <a:gd name="T51" fmla="*/ 35 h 202"/>
                  <a:gd name="T52" fmla="*/ 45 w 93"/>
                  <a:gd name="T53" fmla="*/ 40 h 202"/>
                  <a:gd name="T54" fmla="*/ 50 w 93"/>
                  <a:gd name="T55" fmla="*/ 43 h 202"/>
                  <a:gd name="T56" fmla="*/ 60 w 93"/>
                  <a:gd name="T57" fmla="*/ 43 h 202"/>
                  <a:gd name="T58" fmla="*/ 65 w 93"/>
                  <a:gd name="T59" fmla="*/ 47 h 202"/>
                  <a:gd name="T60" fmla="*/ 70 w 93"/>
                  <a:gd name="T61" fmla="*/ 55 h 202"/>
                  <a:gd name="T62" fmla="*/ 77 w 93"/>
                  <a:gd name="T63" fmla="*/ 67 h 202"/>
                  <a:gd name="T64" fmla="*/ 80 w 93"/>
                  <a:gd name="T65" fmla="*/ 92 h 202"/>
                  <a:gd name="T66" fmla="*/ 80 w 93"/>
                  <a:gd name="T67" fmla="*/ 115 h 202"/>
                  <a:gd name="T68" fmla="*/ 78 w 93"/>
                  <a:gd name="T69" fmla="*/ 133 h 202"/>
                  <a:gd name="T70" fmla="*/ 72 w 93"/>
                  <a:gd name="T71" fmla="*/ 141 h 202"/>
                  <a:gd name="T72" fmla="*/ 54 w 93"/>
                  <a:gd name="T73" fmla="*/ 152 h 202"/>
                  <a:gd name="T74" fmla="*/ 34 w 93"/>
                  <a:gd name="T75" fmla="*/ 162 h 202"/>
                  <a:gd name="T76" fmla="*/ 25 w 93"/>
                  <a:gd name="T77" fmla="*/ 170 h 20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3"/>
                  <a:gd name="T118" fmla="*/ 0 h 202"/>
                  <a:gd name="T119" fmla="*/ 93 w 93"/>
                  <a:gd name="T120" fmla="*/ 202 h 20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3" h="202">
                    <a:moveTo>
                      <a:pt x="25" y="170"/>
                    </a:moveTo>
                    <a:lnTo>
                      <a:pt x="9" y="182"/>
                    </a:lnTo>
                    <a:lnTo>
                      <a:pt x="4" y="185"/>
                    </a:lnTo>
                    <a:lnTo>
                      <a:pt x="0" y="193"/>
                    </a:lnTo>
                    <a:lnTo>
                      <a:pt x="5" y="201"/>
                    </a:lnTo>
                    <a:lnTo>
                      <a:pt x="10" y="202"/>
                    </a:lnTo>
                    <a:lnTo>
                      <a:pt x="25" y="197"/>
                    </a:lnTo>
                    <a:lnTo>
                      <a:pt x="49" y="182"/>
                    </a:lnTo>
                    <a:lnTo>
                      <a:pt x="70" y="162"/>
                    </a:lnTo>
                    <a:lnTo>
                      <a:pt x="92" y="141"/>
                    </a:lnTo>
                    <a:lnTo>
                      <a:pt x="93" y="132"/>
                    </a:lnTo>
                    <a:lnTo>
                      <a:pt x="93" y="107"/>
                    </a:lnTo>
                    <a:lnTo>
                      <a:pt x="87" y="68"/>
                    </a:lnTo>
                    <a:lnTo>
                      <a:pt x="90" y="46"/>
                    </a:lnTo>
                    <a:lnTo>
                      <a:pt x="93" y="37"/>
                    </a:lnTo>
                    <a:lnTo>
                      <a:pt x="89" y="33"/>
                    </a:lnTo>
                    <a:lnTo>
                      <a:pt x="80" y="28"/>
                    </a:lnTo>
                    <a:lnTo>
                      <a:pt x="73" y="26"/>
                    </a:lnTo>
                    <a:lnTo>
                      <a:pt x="78" y="3"/>
                    </a:lnTo>
                    <a:lnTo>
                      <a:pt x="75" y="0"/>
                    </a:lnTo>
                    <a:lnTo>
                      <a:pt x="70" y="1"/>
                    </a:lnTo>
                    <a:lnTo>
                      <a:pt x="68" y="27"/>
                    </a:lnTo>
                    <a:lnTo>
                      <a:pt x="64" y="35"/>
                    </a:lnTo>
                    <a:lnTo>
                      <a:pt x="63" y="38"/>
                    </a:lnTo>
                    <a:lnTo>
                      <a:pt x="53" y="35"/>
                    </a:lnTo>
                    <a:lnTo>
                      <a:pt x="45" y="35"/>
                    </a:lnTo>
                    <a:lnTo>
                      <a:pt x="45" y="40"/>
                    </a:lnTo>
                    <a:lnTo>
                      <a:pt x="50" y="43"/>
                    </a:lnTo>
                    <a:lnTo>
                      <a:pt x="60" y="43"/>
                    </a:lnTo>
                    <a:lnTo>
                      <a:pt x="65" y="47"/>
                    </a:lnTo>
                    <a:lnTo>
                      <a:pt x="70" y="55"/>
                    </a:lnTo>
                    <a:lnTo>
                      <a:pt x="77" y="67"/>
                    </a:lnTo>
                    <a:lnTo>
                      <a:pt x="80" y="92"/>
                    </a:lnTo>
                    <a:lnTo>
                      <a:pt x="80" y="115"/>
                    </a:lnTo>
                    <a:lnTo>
                      <a:pt x="78" y="133"/>
                    </a:lnTo>
                    <a:lnTo>
                      <a:pt x="72" y="141"/>
                    </a:lnTo>
                    <a:lnTo>
                      <a:pt x="54" y="152"/>
                    </a:lnTo>
                    <a:lnTo>
                      <a:pt x="34" y="162"/>
                    </a:lnTo>
                    <a:lnTo>
                      <a:pt x="25" y="17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09" name="Freeform 199"/>
              <p:cNvSpPr>
                <a:spLocks/>
              </p:cNvSpPr>
              <p:nvPr/>
            </p:nvSpPr>
            <p:spPr bwMode="auto">
              <a:xfrm>
                <a:off x="1459" y="1892"/>
                <a:ext cx="85" cy="121"/>
              </a:xfrm>
              <a:custGeom>
                <a:avLst/>
                <a:gdLst>
                  <a:gd name="T0" fmla="*/ 85 w 85"/>
                  <a:gd name="T1" fmla="*/ 4 h 121"/>
                  <a:gd name="T2" fmla="*/ 76 w 85"/>
                  <a:gd name="T3" fmla="*/ 0 h 121"/>
                  <a:gd name="T4" fmla="*/ 56 w 85"/>
                  <a:gd name="T5" fmla="*/ 1 h 121"/>
                  <a:gd name="T6" fmla="*/ 38 w 85"/>
                  <a:gd name="T7" fmla="*/ 12 h 121"/>
                  <a:gd name="T8" fmla="*/ 15 w 85"/>
                  <a:gd name="T9" fmla="*/ 36 h 121"/>
                  <a:gd name="T10" fmla="*/ 1 w 85"/>
                  <a:gd name="T11" fmla="*/ 55 h 121"/>
                  <a:gd name="T12" fmla="*/ 0 w 85"/>
                  <a:gd name="T13" fmla="*/ 61 h 121"/>
                  <a:gd name="T14" fmla="*/ 7 w 85"/>
                  <a:gd name="T15" fmla="*/ 74 h 121"/>
                  <a:gd name="T16" fmla="*/ 21 w 85"/>
                  <a:gd name="T17" fmla="*/ 80 h 121"/>
                  <a:gd name="T18" fmla="*/ 38 w 85"/>
                  <a:gd name="T19" fmla="*/ 86 h 121"/>
                  <a:gd name="T20" fmla="*/ 52 w 85"/>
                  <a:gd name="T21" fmla="*/ 90 h 121"/>
                  <a:gd name="T22" fmla="*/ 60 w 85"/>
                  <a:gd name="T23" fmla="*/ 95 h 121"/>
                  <a:gd name="T24" fmla="*/ 56 w 85"/>
                  <a:gd name="T25" fmla="*/ 102 h 121"/>
                  <a:gd name="T26" fmla="*/ 46 w 85"/>
                  <a:gd name="T27" fmla="*/ 111 h 121"/>
                  <a:gd name="T28" fmla="*/ 33 w 85"/>
                  <a:gd name="T29" fmla="*/ 112 h 121"/>
                  <a:gd name="T30" fmla="*/ 23 w 85"/>
                  <a:gd name="T31" fmla="*/ 110 h 121"/>
                  <a:gd name="T32" fmla="*/ 18 w 85"/>
                  <a:gd name="T33" fmla="*/ 112 h 121"/>
                  <a:gd name="T34" fmla="*/ 18 w 85"/>
                  <a:gd name="T35" fmla="*/ 117 h 121"/>
                  <a:gd name="T36" fmla="*/ 30 w 85"/>
                  <a:gd name="T37" fmla="*/ 121 h 121"/>
                  <a:gd name="T38" fmla="*/ 46 w 85"/>
                  <a:gd name="T39" fmla="*/ 121 h 121"/>
                  <a:gd name="T40" fmla="*/ 60 w 85"/>
                  <a:gd name="T41" fmla="*/ 117 h 121"/>
                  <a:gd name="T42" fmla="*/ 68 w 85"/>
                  <a:gd name="T43" fmla="*/ 112 h 121"/>
                  <a:gd name="T44" fmla="*/ 72 w 85"/>
                  <a:gd name="T45" fmla="*/ 105 h 121"/>
                  <a:gd name="T46" fmla="*/ 76 w 85"/>
                  <a:gd name="T47" fmla="*/ 96 h 121"/>
                  <a:gd name="T48" fmla="*/ 70 w 85"/>
                  <a:gd name="T49" fmla="*/ 89 h 121"/>
                  <a:gd name="T50" fmla="*/ 52 w 85"/>
                  <a:gd name="T51" fmla="*/ 84 h 121"/>
                  <a:gd name="T52" fmla="*/ 36 w 85"/>
                  <a:gd name="T53" fmla="*/ 79 h 121"/>
                  <a:gd name="T54" fmla="*/ 18 w 85"/>
                  <a:gd name="T55" fmla="*/ 71 h 121"/>
                  <a:gd name="T56" fmla="*/ 16 w 85"/>
                  <a:gd name="T57" fmla="*/ 64 h 121"/>
                  <a:gd name="T58" fmla="*/ 18 w 85"/>
                  <a:gd name="T59" fmla="*/ 51 h 121"/>
                  <a:gd name="T60" fmla="*/ 30 w 85"/>
                  <a:gd name="T61" fmla="*/ 36 h 121"/>
                  <a:gd name="T62" fmla="*/ 43 w 85"/>
                  <a:gd name="T63" fmla="*/ 27 h 121"/>
                  <a:gd name="T64" fmla="*/ 67 w 85"/>
                  <a:gd name="T65" fmla="*/ 20 h 121"/>
                  <a:gd name="T66" fmla="*/ 85 w 85"/>
                  <a:gd name="T67" fmla="*/ 17 h 121"/>
                  <a:gd name="T68" fmla="*/ 85 w 85"/>
                  <a:gd name="T69" fmla="*/ 9 h 121"/>
                  <a:gd name="T70" fmla="*/ 85 w 85"/>
                  <a:gd name="T71" fmla="*/ 4 h 12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5"/>
                  <a:gd name="T109" fmla="*/ 0 h 121"/>
                  <a:gd name="T110" fmla="*/ 85 w 85"/>
                  <a:gd name="T111" fmla="*/ 121 h 12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5" h="121">
                    <a:moveTo>
                      <a:pt x="85" y="4"/>
                    </a:moveTo>
                    <a:lnTo>
                      <a:pt x="76" y="0"/>
                    </a:lnTo>
                    <a:lnTo>
                      <a:pt x="56" y="1"/>
                    </a:lnTo>
                    <a:lnTo>
                      <a:pt x="38" y="12"/>
                    </a:lnTo>
                    <a:lnTo>
                      <a:pt x="15" y="36"/>
                    </a:lnTo>
                    <a:lnTo>
                      <a:pt x="1" y="55"/>
                    </a:lnTo>
                    <a:lnTo>
                      <a:pt x="0" y="61"/>
                    </a:lnTo>
                    <a:lnTo>
                      <a:pt x="7" y="74"/>
                    </a:lnTo>
                    <a:lnTo>
                      <a:pt x="21" y="80"/>
                    </a:lnTo>
                    <a:lnTo>
                      <a:pt x="38" y="86"/>
                    </a:lnTo>
                    <a:lnTo>
                      <a:pt x="52" y="90"/>
                    </a:lnTo>
                    <a:lnTo>
                      <a:pt x="60" y="95"/>
                    </a:lnTo>
                    <a:lnTo>
                      <a:pt x="56" y="102"/>
                    </a:lnTo>
                    <a:lnTo>
                      <a:pt x="46" y="111"/>
                    </a:lnTo>
                    <a:lnTo>
                      <a:pt x="33" y="112"/>
                    </a:lnTo>
                    <a:lnTo>
                      <a:pt x="23" y="110"/>
                    </a:lnTo>
                    <a:lnTo>
                      <a:pt x="18" y="112"/>
                    </a:lnTo>
                    <a:lnTo>
                      <a:pt x="18" y="117"/>
                    </a:lnTo>
                    <a:lnTo>
                      <a:pt x="30" y="121"/>
                    </a:lnTo>
                    <a:lnTo>
                      <a:pt x="46" y="121"/>
                    </a:lnTo>
                    <a:lnTo>
                      <a:pt x="60" y="117"/>
                    </a:lnTo>
                    <a:lnTo>
                      <a:pt x="68" y="112"/>
                    </a:lnTo>
                    <a:lnTo>
                      <a:pt x="72" y="105"/>
                    </a:lnTo>
                    <a:lnTo>
                      <a:pt x="76" y="96"/>
                    </a:lnTo>
                    <a:lnTo>
                      <a:pt x="70" y="89"/>
                    </a:lnTo>
                    <a:lnTo>
                      <a:pt x="52" y="84"/>
                    </a:lnTo>
                    <a:lnTo>
                      <a:pt x="36" y="79"/>
                    </a:lnTo>
                    <a:lnTo>
                      <a:pt x="18" y="71"/>
                    </a:lnTo>
                    <a:lnTo>
                      <a:pt x="16" y="64"/>
                    </a:lnTo>
                    <a:lnTo>
                      <a:pt x="18" y="51"/>
                    </a:lnTo>
                    <a:lnTo>
                      <a:pt x="30" y="36"/>
                    </a:lnTo>
                    <a:lnTo>
                      <a:pt x="43" y="27"/>
                    </a:lnTo>
                    <a:lnTo>
                      <a:pt x="67" y="20"/>
                    </a:lnTo>
                    <a:lnTo>
                      <a:pt x="85" y="17"/>
                    </a:lnTo>
                    <a:lnTo>
                      <a:pt x="85" y="9"/>
                    </a:lnTo>
                    <a:lnTo>
                      <a:pt x="85"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10" name="Freeform 200"/>
              <p:cNvSpPr>
                <a:spLocks/>
              </p:cNvSpPr>
              <p:nvPr/>
            </p:nvSpPr>
            <p:spPr bwMode="auto">
              <a:xfrm>
                <a:off x="1527" y="1886"/>
                <a:ext cx="79" cy="149"/>
              </a:xfrm>
              <a:custGeom>
                <a:avLst/>
                <a:gdLst>
                  <a:gd name="T0" fmla="*/ 69 w 79"/>
                  <a:gd name="T1" fmla="*/ 47 h 149"/>
                  <a:gd name="T2" fmla="*/ 60 w 79"/>
                  <a:gd name="T3" fmla="*/ 18 h 149"/>
                  <a:gd name="T4" fmla="*/ 52 w 79"/>
                  <a:gd name="T5" fmla="*/ 5 h 149"/>
                  <a:gd name="T6" fmla="*/ 32 w 79"/>
                  <a:gd name="T7" fmla="*/ 0 h 149"/>
                  <a:gd name="T8" fmla="*/ 13 w 79"/>
                  <a:gd name="T9" fmla="*/ 2 h 149"/>
                  <a:gd name="T10" fmla="*/ 4 w 79"/>
                  <a:gd name="T11" fmla="*/ 16 h 149"/>
                  <a:gd name="T12" fmla="*/ 7 w 79"/>
                  <a:gd name="T13" fmla="*/ 35 h 149"/>
                  <a:gd name="T14" fmla="*/ 10 w 79"/>
                  <a:gd name="T15" fmla="*/ 63 h 149"/>
                  <a:gd name="T16" fmla="*/ 10 w 79"/>
                  <a:gd name="T17" fmla="*/ 90 h 149"/>
                  <a:gd name="T18" fmla="*/ 4 w 79"/>
                  <a:gd name="T19" fmla="*/ 112 h 149"/>
                  <a:gd name="T20" fmla="*/ 0 w 79"/>
                  <a:gd name="T21" fmla="*/ 126 h 149"/>
                  <a:gd name="T22" fmla="*/ 3 w 79"/>
                  <a:gd name="T23" fmla="*/ 136 h 149"/>
                  <a:gd name="T24" fmla="*/ 13 w 79"/>
                  <a:gd name="T25" fmla="*/ 142 h 149"/>
                  <a:gd name="T26" fmla="*/ 23 w 79"/>
                  <a:gd name="T27" fmla="*/ 147 h 149"/>
                  <a:gd name="T28" fmla="*/ 35 w 79"/>
                  <a:gd name="T29" fmla="*/ 149 h 149"/>
                  <a:gd name="T30" fmla="*/ 50 w 79"/>
                  <a:gd name="T31" fmla="*/ 149 h 149"/>
                  <a:gd name="T32" fmla="*/ 67 w 79"/>
                  <a:gd name="T33" fmla="*/ 138 h 149"/>
                  <a:gd name="T34" fmla="*/ 79 w 79"/>
                  <a:gd name="T35" fmla="*/ 115 h 149"/>
                  <a:gd name="T36" fmla="*/ 78 w 79"/>
                  <a:gd name="T37" fmla="*/ 93 h 149"/>
                  <a:gd name="T38" fmla="*/ 70 w 79"/>
                  <a:gd name="T39" fmla="*/ 68 h 149"/>
                  <a:gd name="T40" fmla="*/ 69 w 79"/>
                  <a:gd name="T41" fmla="*/ 47 h 14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9"/>
                  <a:gd name="T64" fmla="*/ 0 h 149"/>
                  <a:gd name="T65" fmla="*/ 79 w 79"/>
                  <a:gd name="T66" fmla="*/ 149 h 14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9" h="149">
                    <a:moveTo>
                      <a:pt x="69" y="47"/>
                    </a:moveTo>
                    <a:lnTo>
                      <a:pt x="60" y="18"/>
                    </a:lnTo>
                    <a:lnTo>
                      <a:pt x="52" y="5"/>
                    </a:lnTo>
                    <a:lnTo>
                      <a:pt x="32" y="0"/>
                    </a:lnTo>
                    <a:lnTo>
                      <a:pt x="13" y="2"/>
                    </a:lnTo>
                    <a:lnTo>
                      <a:pt x="4" y="16"/>
                    </a:lnTo>
                    <a:lnTo>
                      <a:pt x="7" y="35"/>
                    </a:lnTo>
                    <a:lnTo>
                      <a:pt x="10" y="63"/>
                    </a:lnTo>
                    <a:lnTo>
                      <a:pt x="10" y="90"/>
                    </a:lnTo>
                    <a:lnTo>
                      <a:pt x="4" y="112"/>
                    </a:lnTo>
                    <a:lnTo>
                      <a:pt x="0" y="126"/>
                    </a:lnTo>
                    <a:lnTo>
                      <a:pt x="3" y="136"/>
                    </a:lnTo>
                    <a:lnTo>
                      <a:pt x="13" y="142"/>
                    </a:lnTo>
                    <a:lnTo>
                      <a:pt x="23" y="147"/>
                    </a:lnTo>
                    <a:lnTo>
                      <a:pt x="35" y="149"/>
                    </a:lnTo>
                    <a:lnTo>
                      <a:pt x="50" y="149"/>
                    </a:lnTo>
                    <a:lnTo>
                      <a:pt x="67" y="138"/>
                    </a:lnTo>
                    <a:lnTo>
                      <a:pt x="79" y="115"/>
                    </a:lnTo>
                    <a:lnTo>
                      <a:pt x="78" y="93"/>
                    </a:lnTo>
                    <a:lnTo>
                      <a:pt x="70" y="68"/>
                    </a:lnTo>
                    <a:lnTo>
                      <a:pt x="69" y="4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11" name="Freeform 201"/>
              <p:cNvSpPr>
                <a:spLocks/>
              </p:cNvSpPr>
              <p:nvPr/>
            </p:nvSpPr>
            <p:spPr bwMode="auto">
              <a:xfrm>
                <a:off x="1505" y="2007"/>
                <a:ext cx="60" cy="216"/>
              </a:xfrm>
              <a:custGeom>
                <a:avLst/>
                <a:gdLst>
                  <a:gd name="T0" fmla="*/ 56 w 60"/>
                  <a:gd name="T1" fmla="*/ 3 h 216"/>
                  <a:gd name="T2" fmla="*/ 41 w 60"/>
                  <a:gd name="T3" fmla="*/ 0 h 216"/>
                  <a:gd name="T4" fmla="*/ 32 w 60"/>
                  <a:gd name="T5" fmla="*/ 3 h 216"/>
                  <a:gd name="T6" fmla="*/ 29 w 60"/>
                  <a:gd name="T7" fmla="*/ 15 h 216"/>
                  <a:gd name="T8" fmla="*/ 32 w 60"/>
                  <a:gd name="T9" fmla="*/ 76 h 216"/>
                  <a:gd name="T10" fmla="*/ 32 w 60"/>
                  <a:gd name="T11" fmla="*/ 91 h 216"/>
                  <a:gd name="T12" fmla="*/ 26 w 60"/>
                  <a:gd name="T13" fmla="*/ 118 h 216"/>
                  <a:gd name="T14" fmla="*/ 25 w 60"/>
                  <a:gd name="T15" fmla="*/ 150 h 216"/>
                  <a:gd name="T16" fmla="*/ 29 w 60"/>
                  <a:gd name="T17" fmla="*/ 165 h 216"/>
                  <a:gd name="T18" fmla="*/ 25 w 60"/>
                  <a:gd name="T19" fmla="*/ 175 h 216"/>
                  <a:gd name="T20" fmla="*/ 6 w 60"/>
                  <a:gd name="T21" fmla="*/ 187 h 216"/>
                  <a:gd name="T22" fmla="*/ 0 w 60"/>
                  <a:gd name="T23" fmla="*/ 205 h 216"/>
                  <a:gd name="T24" fmla="*/ 0 w 60"/>
                  <a:gd name="T25" fmla="*/ 211 h 216"/>
                  <a:gd name="T26" fmla="*/ 15 w 60"/>
                  <a:gd name="T27" fmla="*/ 216 h 216"/>
                  <a:gd name="T28" fmla="*/ 19 w 60"/>
                  <a:gd name="T29" fmla="*/ 213 h 216"/>
                  <a:gd name="T30" fmla="*/ 20 w 60"/>
                  <a:gd name="T31" fmla="*/ 203 h 216"/>
                  <a:gd name="T32" fmla="*/ 25 w 60"/>
                  <a:gd name="T33" fmla="*/ 188 h 216"/>
                  <a:gd name="T34" fmla="*/ 31 w 60"/>
                  <a:gd name="T35" fmla="*/ 182 h 216"/>
                  <a:gd name="T36" fmla="*/ 39 w 60"/>
                  <a:gd name="T37" fmla="*/ 177 h 216"/>
                  <a:gd name="T38" fmla="*/ 45 w 60"/>
                  <a:gd name="T39" fmla="*/ 172 h 216"/>
                  <a:gd name="T40" fmla="*/ 47 w 60"/>
                  <a:gd name="T41" fmla="*/ 167 h 216"/>
                  <a:gd name="T42" fmla="*/ 42 w 60"/>
                  <a:gd name="T43" fmla="*/ 162 h 216"/>
                  <a:gd name="T44" fmla="*/ 39 w 60"/>
                  <a:gd name="T45" fmla="*/ 158 h 216"/>
                  <a:gd name="T46" fmla="*/ 35 w 60"/>
                  <a:gd name="T47" fmla="*/ 146 h 216"/>
                  <a:gd name="T48" fmla="*/ 39 w 60"/>
                  <a:gd name="T49" fmla="*/ 117 h 216"/>
                  <a:gd name="T50" fmla="*/ 47 w 60"/>
                  <a:gd name="T51" fmla="*/ 83 h 216"/>
                  <a:gd name="T52" fmla="*/ 56 w 60"/>
                  <a:gd name="T53" fmla="*/ 58 h 216"/>
                  <a:gd name="T54" fmla="*/ 60 w 60"/>
                  <a:gd name="T55" fmla="*/ 26 h 216"/>
                  <a:gd name="T56" fmla="*/ 56 w 60"/>
                  <a:gd name="T57" fmla="*/ 3 h 21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0"/>
                  <a:gd name="T88" fmla="*/ 0 h 216"/>
                  <a:gd name="T89" fmla="*/ 60 w 60"/>
                  <a:gd name="T90" fmla="*/ 216 h 21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0" h="216">
                    <a:moveTo>
                      <a:pt x="56" y="3"/>
                    </a:moveTo>
                    <a:lnTo>
                      <a:pt x="41" y="0"/>
                    </a:lnTo>
                    <a:lnTo>
                      <a:pt x="32" y="3"/>
                    </a:lnTo>
                    <a:lnTo>
                      <a:pt x="29" y="15"/>
                    </a:lnTo>
                    <a:lnTo>
                      <a:pt x="32" y="76"/>
                    </a:lnTo>
                    <a:lnTo>
                      <a:pt x="32" y="91"/>
                    </a:lnTo>
                    <a:lnTo>
                      <a:pt x="26" y="118"/>
                    </a:lnTo>
                    <a:lnTo>
                      <a:pt x="25" y="150"/>
                    </a:lnTo>
                    <a:lnTo>
                      <a:pt x="29" y="165"/>
                    </a:lnTo>
                    <a:lnTo>
                      <a:pt x="25" y="175"/>
                    </a:lnTo>
                    <a:lnTo>
                      <a:pt x="6" y="187"/>
                    </a:lnTo>
                    <a:lnTo>
                      <a:pt x="0" y="205"/>
                    </a:lnTo>
                    <a:lnTo>
                      <a:pt x="0" y="211"/>
                    </a:lnTo>
                    <a:lnTo>
                      <a:pt x="15" y="216"/>
                    </a:lnTo>
                    <a:lnTo>
                      <a:pt x="19" y="213"/>
                    </a:lnTo>
                    <a:lnTo>
                      <a:pt x="20" y="203"/>
                    </a:lnTo>
                    <a:lnTo>
                      <a:pt x="25" y="188"/>
                    </a:lnTo>
                    <a:lnTo>
                      <a:pt x="31" y="182"/>
                    </a:lnTo>
                    <a:lnTo>
                      <a:pt x="39" y="177"/>
                    </a:lnTo>
                    <a:lnTo>
                      <a:pt x="45" y="172"/>
                    </a:lnTo>
                    <a:lnTo>
                      <a:pt x="47" y="167"/>
                    </a:lnTo>
                    <a:lnTo>
                      <a:pt x="42" y="162"/>
                    </a:lnTo>
                    <a:lnTo>
                      <a:pt x="39" y="158"/>
                    </a:lnTo>
                    <a:lnTo>
                      <a:pt x="35" y="146"/>
                    </a:lnTo>
                    <a:lnTo>
                      <a:pt x="39" y="117"/>
                    </a:lnTo>
                    <a:lnTo>
                      <a:pt x="47" y="83"/>
                    </a:lnTo>
                    <a:lnTo>
                      <a:pt x="56" y="58"/>
                    </a:lnTo>
                    <a:lnTo>
                      <a:pt x="60" y="26"/>
                    </a:lnTo>
                    <a:lnTo>
                      <a:pt x="56"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12" name="Freeform 202"/>
              <p:cNvSpPr>
                <a:spLocks/>
              </p:cNvSpPr>
              <p:nvPr/>
            </p:nvSpPr>
            <p:spPr bwMode="auto">
              <a:xfrm>
                <a:off x="1569" y="2007"/>
                <a:ext cx="100" cy="182"/>
              </a:xfrm>
              <a:custGeom>
                <a:avLst/>
                <a:gdLst>
                  <a:gd name="T0" fmla="*/ 33 w 100"/>
                  <a:gd name="T1" fmla="*/ 26 h 182"/>
                  <a:gd name="T2" fmla="*/ 30 w 100"/>
                  <a:gd name="T3" fmla="*/ 8 h 182"/>
                  <a:gd name="T4" fmla="*/ 18 w 100"/>
                  <a:gd name="T5" fmla="*/ 0 h 182"/>
                  <a:gd name="T6" fmla="*/ 1 w 100"/>
                  <a:gd name="T7" fmla="*/ 1 h 182"/>
                  <a:gd name="T8" fmla="*/ 0 w 100"/>
                  <a:gd name="T9" fmla="*/ 8 h 182"/>
                  <a:gd name="T10" fmla="*/ 1 w 100"/>
                  <a:gd name="T11" fmla="*/ 25 h 182"/>
                  <a:gd name="T12" fmla="*/ 10 w 100"/>
                  <a:gd name="T13" fmla="*/ 52 h 182"/>
                  <a:gd name="T14" fmla="*/ 17 w 100"/>
                  <a:gd name="T15" fmla="*/ 71 h 182"/>
                  <a:gd name="T16" fmla="*/ 25 w 100"/>
                  <a:gd name="T17" fmla="*/ 97 h 182"/>
                  <a:gd name="T18" fmla="*/ 27 w 100"/>
                  <a:gd name="T19" fmla="*/ 118 h 182"/>
                  <a:gd name="T20" fmla="*/ 27 w 100"/>
                  <a:gd name="T21" fmla="*/ 137 h 182"/>
                  <a:gd name="T22" fmla="*/ 23 w 100"/>
                  <a:gd name="T23" fmla="*/ 150 h 182"/>
                  <a:gd name="T24" fmla="*/ 20 w 100"/>
                  <a:gd name="T25" fmla="*/ 156 h 182"/>
                  <a:gd name="T26" fmla="*/ 20 w 100"/>
                  <a:gd name="T27" fmla="*/ 160 h 182"/>
                  <a:gd name="T28" fmla="*/ 25 w 100"/>
                  <a:gd name="T29" fmla="*/ 166 h 182"/>
                  <a:gd name="T30" fmla="*/ 35 w 100"/>
                  <a:gd name="T31" fmla="*/ 168 h 182"/>
                  <a:gd name="T32" fmla="*/ 48 w 100"/>
                  <a:gd name="T33" fmla="*/ 168 h 182"/>
                  <a:gd name="T34" fmla="*/ 73 w 100"/>
                  <a:gd name="T35" fmla="*/ 175 h 182"/>
                  <a:gd name="T36" fmla="*/ 83 w 100"/>
                  <a:gd name="T37" fmla="*/ 182 h 182"/>
                  <a:gd name="T38" fmla="*/ 93 w 100"/>
                  <a:gd name="T39" fmla="*/ 177 h 182"/>
                  <a:gd name="T40" fmla="*/ 100 w 100"/>
                  <a:gd name="T41" fmla="*/ 166 h 182"/>
                  <a:gd name="T42" fmla="*/ 93 w 100"/>
                  <a:gd name="T43" fmla="*/ 162 h 182"/>
                  <a:gd name="T44" fmla="*/ 72 w 100"/>
                  <a:gd name="T45" fmla="*/ 160 h 182"/>
                  <a:gd name="T46" fmla="*/ 47 w 100"/>
                  <a:gd name="T47" fmla="*/ 160 h 182"/>
                  <a:gd name="T48" fmla="*/ 36 w 100"/>
                  <a:gd name="T49" fmla="*/ 158 h 182"/>
                  <a:gd name="T50" fmla="*/ 35 w 100"/>
                  <a:gd name="T51" fmla="*/ 151 h 182"/>
                  <a:gd name="T52" fmla="*/ 36 w 100"/>
                  <a:gd name="T53" fmla="*/ 138 h 182"/>
                  <a:gd name="T54" fmla="*/ 37 w 100"/>
                  <a:gd name="T55" fmla="*/ 118 h 182"/>
                  <a:gd name="T56" fmla="*/ 36 w 100"/>
                  <a:gd name="T57" fmla="*/ 95 h 182"/>
                  <a:gd name="T58" fmla="*/ 31 w 100"/>
                  <a:gd name="T59" fmla="*/ 62 h 182"/>
                  <a:gd name="T60" fmla="*/ 33 w 100"/>
                  <a:gd name="T61" fmla="*/ 35 h 182"/>
                  <a:gd name="T62" fmla="*/ 33 w 100"/>
                  <a:gd name="T63" fmla="*/ 26 h 18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0"/>
                  <a:gd name="T97" fmla="*/ 0 h 182"/>
                  <a:gd name="T98" fmla="*/ 100 w 100"/>
                  <a:gd name="T99" fmla="*/ 182 h 18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0" h="182">
                    <a:moveTo>
                      <a:pt x="33" y="26"/>
                    </a:moveTo>
                    <a:lnTo>
                      <a:pt x="30" y="8"/>
                    </a:lnTo>
                    <a:lnTo>
                      <a:pt x="18" y="0"/>
                    </a:lnTo>
                    <a:lnTo>
                      <a:pt x="1" y="1"/>
                    </a:lnTo>
                    <a:lnTo>
                      <a:pt x="0" y="8"/>
                    </a:lnTo>
                    <a:lnTo>
                      <a:pt x="1" y="25"/>
                    </a:lnTo>
                    <a:lnTo>
                      <a:pt x="10" y="52"/>
                    </a:lnTo>
                    <a:lnTo>
                      <a:pt x="17" y="71"/>
                    </a:lnTo>
                    <a:lnTo>
                      <a:pt x="25" y="97"/>
                    </a:lnTo>
                    <a:lnTo>
                      <a:pt x="27" y="118"/>
                    </a:lnTo>
                    <a:lnTo>
                      <a:pt x="27" y="137"/>
                    </a:lnTo>
                    <a:lnTo>
                      <a:pt x="23" y="150"/>
                    </a:lnTo>
                    <a:lnTo>
                      <a:pt x="20" y="156"/>
                    </a:lnTo>
                    <a:lnTo>
                      <a:pt x="20" y="160"/>
                    </a:lnTo>
                    <a:lnTo>
                      <a:pt x="25" y="166"/>
                    </a:lnTo>
                    <a:lnTo>
                      <a:pt x="35" y="168"/>
                    </a:lnTo>
                    <a:lnTo>
                      <a:pt x="48" y="168"/>
                    </a:lnTo>
                    <a:lnTo>
                      <a:pt x="73" y="175"/>
                    </a:lnTo>
                    <a:lnTo>
                      <a:pt x="83" y="182"/>
                    </a:lnTo>
                    <a:lnTo>
                      <a:pt x="93" y="177"/>
                    </a:lnTo>
                    <a:lnTo>
                      <a:pt x="100" y="166"/>
                    </a:lnTo>
                    <a:lnTo>
                      <a:pt x="93" y="162"/>
                    </a:lnTo>
                    <a:lnTo>
                      <a:pt x="72" y="160"/>
                    </a:lnTo>
                    <a:lnTo>
                      <a:pt x="47" y="160"/>
                    </a:lnTo>
                    <a:lnTo>
                      <a:pt x="36" y="158"/>
                    </a:lnTo>
                    <a:lnTo>
                      <a:pt x="35" y="151"/>
                    </a:lnTo>
                    <a:lnTo>
                      <a:pt x="36" y="138"/>
                    </a:lnTo>
                    <a:lnTo>
                      <a:pt x="37" y="118"/>
                    </a:lnTo>
                    <a:lnTo>
                      <a:pt x="36" y="95"/>
                    </a:lnTo>
                    <a:lnTo>
                      <a:pt x="31" y="62"/>
                    </a:lnTo>
                    <a:lnTo>
                      <a:pt x="33" y="35"/>
                    </a:lnTo>
                    <a:lnTo>
                      <a:pt x="33" y="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grpSp>
      </p:grpSp>
      <p:grpSp>
        <p:nvGrpSpPr>
          <p:cNvPr id="418" name="Group 189"/>
          <p:cNvGrpSpPr>
            <a:grpSpLocks/>
          </p:cNvGrpSpPr>
          <p:nvPr/>
        </p:nvGrpSpPr>
        <p:grpSpPr bwMode="auto">
          <a:xfrm>
            <a:off x="1941611" y="1890349"/>
            <a:ext cx="230071" cy="321341"/>
            <a:chOff x="1459" y="1674"/>
            <a:chExt cx="210" cy="549"/>
          </a:xfrm>
        </p:grpSpPr>
        <p:grpSp>
          <p:nvGrpSpPr>
            <p:cNvPr id="419" name="Group 190"/>
            <p:cNvGrpSpPr>
              <a:grpSpLocks/>
            </p:cNvGrpSpPr>
            <p:nvPr/>
          </p:nvGrpSpPr>
          <p:grpSpPr bwMode="auto">
            <a:xfrm>
              <a:off x="1489" y="1674"/>
              <a:ext cx="115" cy="95"/>
              <a:chOff x="1489" y="1674"/>
              <a:chExt cx="115" cy="95"/>
            </a:xfrm>
          </p:grpSpPr>
          <p:sp>
            <p:nvSpPr>
              <p:cNvPr id="427" name="Freeform 191"/>
              <p:cNvSpPr>
                <a:spLocks/>
              </p:cNvSpPr>
              <p:nvPr/>
            </p:nvSpPr>
            <p:spPr bwMode="auto">
              <a:xfrm>
                <a:off x="1530" y="1712"/>
                <a:ext cx="37" cy="57"/>
              </a:xfrm>
              <a:custGeom>
                <a:avLst/>
                <a:gdLst>
                  <a:gd name="T0" fmla="*/ 12 w 37"/>
                  <a:gd name="T1" fmla="*/ 52 h 57"/>
                  <a:gd name="T2" fmla="*/ 12 w 37"/>
                  <a:gd name="T3" fmla="*/ 44 h 57"/>
                  <a:gd name="T4" fmla="*/ 10 w 37"/>
                  <a:gd name="T5" fmla="*/ 35 h 57"/>
                  <a:gd name="T6" fmla="*/ 6 w 37"/>
                  <a:gd name="T7" fmla="*/ 29 h 57"/>
                  <a:gd name="T8" fmla="*/ 0 w 37"/>
                  <a:gd name="T9" fmla="*/ 20 h 57"/>
                  <a:gd name="T10" fmla="*/ 0 w 37"/>
                  <a:gd name="T11" fmla="*/ 14 h 57"/>
                  <a:gd name="T12" fmla="*/ 5 w 37"/>
                  <a:gd name="T13" fmla="*/ 6 h 57"/>
                  <a:gd name="T14" fmla="*/ 11 w 37"/>
                  <a:gd name="T15" fmla="*/ 1 h 57"/>
                  <a:gd name="T16" fmla="*/ 19 w 37"/>
                  <a:gd name="T17" fmla="*/ 0 h 57"/>
                  <a:gd name="T18" fmla="*/ 25 w 37"/>
                  <a:gd name="T19" fmla="*/ 1 h 57"/>
                  <a:gd name="T20" fmla="*/ 29 w 37"/>
                  <a:gd name="T21" fmla="*/ 2 h 57"/>
                  <a:gd name="T22" fmla="*/ 35 w 37"/>
                  <a:gd name="T23" fmla="*/ 7 h 57"/>
                  <a:gd name="T24" fmla="*/ 37 w 37"/>
                  <a:gd name="T25" fmla="*/ 14 h 57"/>
                  <a:gd name="T26" fmla="*/ 37 w 37"/>
                  <a:gd name="T27" fmla="*/ 20 h 57"/>
                  <a:gd name="T28" fmla="*/ 32 w 37"/>
                  <a:gd name="T29" fmla="*/ 27 h 57"/>
                  <a:gd name="T30" fmla="*/ 26 w 37"/>
                  <a:gd name="T31" fmla="*/ 35 h 57"/>
                  <a:gd name="T32" fmla="*/ 25 w 37"/>
                  <a:gd name="T33" fmla="*/ 44 h 57"/>
                  <a:gd name="T34" fmla="*/ 25 w 37"/>
                  <a:gd name="T35" fmla="*/ 47 h 57"/>
                  <a:gd name="T36" fmla="*/ 22 w 37"/>
                  <a:gd name="T37" fmla="*/ 54 h 57"/>
                  <a:gd name="T38" fmla="*/ 19 w 37"/>
                  <a:gd name="T39" fmla="*/ 57 h 57"/>
                  <a:gd name="T40" fmla="*/ 12 w 37"/>
                  <a:gd name="T41" fmla="*/ 52 h 5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7"/>
                  <a:gd name="T64" fmla="*/ 0 h 57"/>
                  <a:gd name="T65" fmla="*/ 37 w 37"/>
                  <a:gd name="T66" fmla="*/ 57 h 5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7" h="57">
                    <a:moveTo>
                      <a:pt x="12" y="52"/>
                    </a:moveTo>
                    <a:lnTo>
                      <a:pt x="12" y="44"/>
                    </a:lnTo>
                    <a:lnTo>
                      <a:pt x="10" y="35"/>
                    </a:lnTo>
                    <a:lnTo>
                      <a:pt x="6" y="29"/>
                    </a:lnTo>
                    <a:lnTo>
                      <a:pt x="0" y="20"/>
                    </a:lnTo>
                    <a:lnTo>
                      <a:pt x="0" y="14"/>
                    </a:lnTo>
                    <a:lnTo>
                      <a:pt x="5" y="6"/>
                    </a:lnTo>
                    <a:lnTo>
                      <a:pt x="11" y="1"/>
                    </a:lnTo>
                    <a:lnTo>
                      <a:pt x="19" y="0"/>
                    </a:lnTo>
                    <a:lnTo>
                      <a:pt x="25" y="1"/>
                    </a:lnTo>
                    <a:lnTo>
                      <a:pt x="29" y="2"/>
                    </a:lnTo>
                    <a:lnTo>
                      <a:pt x="35" y="7"/>
                    </a:lnTo>
                    <a:lnTo>
                      <a:pt x="37" y="14"/>
                    </a:lnTo>
                    <a:lnTo>
                      <a:pt x="37" y="20"/>
                    </a:lnTo>
                    <a:lnTo>
                      <a:pt x="32" y="27"/>
                    </a:lnTo>
                    <a:lnTo>
                      <a:pt x="26" y="35"/>
                    </a:lnTo>
                    <a:lnTo>
                      <a:pt x="25" y="44"/>
                    </a:lnTo>
                    <a:lnTo>
                      <a:pt x="25" y="47"/>
                    </a:lnTo>
                    <a:lnTo>
                      <a:pt x="22" y="54"/>
                    </a:lnTo>
                    <a:lnTo>
                      <a:pt x="19" y="57"/>
                    </a:lnTo>
                    <a:lnTo>
                      <a:pt x="12" y="52"/>
                    </a:lnTo>
                    <a:close/>
                  </a:path>
                </a:pathLst>
              </a:custGeom>
              <a:solidFill>
                <a:srgbClr val="FFFF00"/>
              </a:solidFill>
              <a:ln w="4763">
                <a:solidFill>
                  <a:srgbClr val="000000"/>
                </a:solidFill>
                <a:round/>
                <a:headEnd/>
                <a:tailEnd/>
              </a:ln>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28" name="Freeform 192"/>
              <p:cNvSpPr>
                <a:spLocks/>
              </p:cNvSpPr>
              <p:nvPr/>
            </p:nvSpPr>
            <p:spPr bwMode="auto">
              <a:xfrm>
                <a:off x="1489" y="1708"/>
                <a:ext cx="28" cy="11"/>
              </a:xfrm>
              <a:custGeom>
                <a:avLst/>
                <a:gdLst>
                  <a:gd name="T0" fmla="*/ 28 w 28"/>
                  <a:gd name="T1" fmla="*/ 11 h 11"/>
                  <a:gd name="T2" fmla="*/ 3 w 28"/>
                  <a:gd name="T3" fmla="*/ 8 h 11"/>
                  <a:gd name="T4" fmla="*/ 0 w 28"/>
                  <a:gd name="T5" fmla="*/ 4 h 11"/>
                  <a:gd name="T6" fmla="*/ 2 w 28"/>
                  <a:gd name="T7" fmla="*/ 0 h 11"/>
                  <a:gd name="T8" fmla="*/ 7 w 28"/>
                  <a:gd name="T9" fmla="*/ 0 h 11"/>
                  <a:gd name="T10" fmla="*/ 28 w 28"/>
                  <a:gd name="T11" fmla="*/ 11 h 11"/>
                  <a:gd name="T12" fmla="*/ 0 60000 65536"/>
                  <a:gd name="T13" fmla="*/ 0 60000 65536"/>
                  <a:gd name="T14" fmla="*/ 0 60000 65536"/>
                  <a:gd name="T15" fmla="*/ 0 60000 65536"/>
                  <a:gd name="T16" fmla="*/ 0 60000 65536"/>
                  <a:gd name="T17" fmla="*/ 0 60000 65536"/>
                  <a:gd name="T18" fmla="*/ 0 w 28"/>
                  <a:gd name="T19" fmla="*/ 0 h 11"/>
                  <a:gd name="T20" fmla="*/ 28 w 28"/>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28" h="11">
                    <a:moveTo>
                      <a:pt x="28" y="11"/>
                    </a:moveTo>
                    <a:lnTo>
                      <a:pt x="3" y="8"/>
                    </a:lnTo>
                    <a:lnTo>
                      <a:pt x="0" y="4"/>
                    </a:lnTo>
                    <a:lnTo>
                      <a:pt x="2" y="0"/>
                    </a:lnTo>
                    <a:lnTo>
                      <a:pt x="7" y="0"/>
                    </a:lnTo>
                    <a:lnTo>
                      <a:pt x="28"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29" name="Freeform 193"/>
              <p:cNvSpPr>
                <a:spLocks/>
              </p:cNvSpPr>
              <p:nvPr/>
            </p:nvSpPr>
            <p:spPr bwMode="auto">
              <a:xfrm>
                <a:off x="1517" y="1678"/>
                <a:ext cx="13" cy="19"/>
              </a:xfrm>
              <a:custGeom>
                <a:avLst/>
                <a:gdLst>
                  <a:gd name="T0" fmla="*/ 13 w 13"/>
                  <a:gd name="T1" fmla="*/ 19 h 19"/>
                  <a:gd name="T2" fmla="*/ 0 w 13"/>
                  <a:gd name="T3" fmla="*/ 6 h 19"/>
                  <a:gd name="T4" fmla="*/ 2 w 13"/>
                  <a:gd name="T5" fmla="*/ 3 h 19"/>
                  <a:gd name="T6" fmla="*/ 7 w 13"/>
                  <a:gd name="T7" fmla="*/ 0 h 19"/>
                  <a:gd name="T8" fmla="*/ 10 w 13"/>
                  <a:gd name="T9" fmla="*/ 4 h 19"/>
                  <a:gd name="T10" fmla="*/ 13 w 13"/>
                  <a:gd name="T11" fmla="*/ 19 h 19"/>
                  <a:gd name="T12" fmla="*/ 0 60000 65536"/>
                  <a:gd name="T13" fmla="*/ 0 60000 65536"/>
                  <a:gd name="T14" fmla="*/ 0 60000 65536"/>
                  <a:gd name="T15" fmla="*/ 0 60000 65536"/>
                  <a:gd name="T16" fmla="*/ 0 60000 65536"/>
                  <a:gd name="T17" fmla="*/ 0 60000 65536"/>
                  <a:gd name="T18" fmla="*/ 0 w 13"/>
                  <a:gd name="T19" fmla="*/ 0 h 19"/>
                  <a:gd name="T20" fmla="*/ 13 w 13"/>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13" h="19">
                    <a:moveTo>
                      <a:pt x="13" y="19"/>
                    </a:moveTo>
                    <a:lnTo>
                      <a:pt x="0" y="6"/>
                    </a:lnTo>
                    <a:lnTo>
                      <a:pt x="2" y="3"/>
                    </a:lnTo>
                    <a:lnTo>
                      <a:pt x="7" y="0"/>
                    </a:lnTo>
                    <a:lnTo>
                      <a:pt x="10" y="4"/>
                    </a:lnTo>
                    <a:lnTo>
                      <a:pt x="13" y="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30" name="Freeform 194"/>
              <p:cNvSpPr>
                <a:spLocks/>
              </p:cNvSpPr>
              <p:nvPr/>
            </p:nvSpPr>
            <p:spPr bwMode="auto">
              <a:xfrm>
                <a:off x="1557" y="1674"/>
                <a:ext cx="10" cy="22"/>
              </a:xfrm>
              <a:custGeom>
                <a:avLst/>
                <a:gdLst>
                  <a:gd name="T0" fmla="*/ 2 w 10"/>
                  <a:gd name="T1" fmla="*/ 22 h 22"/>
                  <a:gd name="T2" fmla="*/ 0 w 10"/>
                  <a:gd name="T3" fmla="*/ 5 h 22"/>
                  <a:gd name="T4" fmla="*/ 5 w 10"/>
                  <a:gd name="T5" fmla="*/ 0 h 22"/>
                  <a:gd name="T6" fmla="*/ 10 w 10"/>
                  <a:gd name="T7" fmla="*/ 2 h 22"/>
                  <a:gd name="T8" fmla="*/ 9 w 10"/>
                  <a:gd name="T9" fmla="*/ 7 h 22"/>
                  <a:gd name="T10" fmla="*/ 2 w 10"/>
                  <a:gd name="T11" fmla="*/ 22 h 22"/>
                  <a:gd name="T12" fmla="*/ 0 60000 65536"/>
                  <a:gd name="T13" fmla="*/ 0 60000 65536"/>
                  <a:gd name="T14" fmla="*/ 0 60000 65536"/>
                  <a:gd name="T15" fmla="*/ 0 60000 65536"/>
                  <a:gd name="T16" fmla="*/ 0 60000 65536"/>
                  <a:gd name="T17" fmla="*/ 0 60000 65536"/>
                  <a:gd name="T18" fmla="*/ 0 w 10"/>
                  <a:gd name="T19" fmla="*/ 0 h 22"/>
                  <a:gd name="T20" fmla="*/ 10 w 10"/>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10" h="22">
                    <a:moveTo>
                      <a:pt x="2" y="22"/>
                    </a:moveTo>
                    <a:lnTo>
                      <a:pt x="0" y="5"/>
                    </a:lnTo>
                    <a:lnTo>
                      <a:pt x="5" y="0"/>
                    </a:lnTo>
                    <a:lnTo>
                      <a:pt x="10" y="2"/>
                    </a:lnTo>
                    <a:lnTo>
                      <a:pt x="9" y="7"/>
                    </a:lnTo>
                    <a:lnTo>
                      <a:pt x="2"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31" name="Freeform 195"/>
              <p:cNvSpPr>
                <a:spLocks/>
              </p:cNvSpPr>
              <p:nvPr/>
            </p:nvSpPr>
            <p:spPr bwMode="auto">
              <a:xfrm>
                <a:off x="1577" y="1691"/>
                <a:ext cx="27" cy="13"/>
              </a:xfrm>
              <a:custGeom>
                <a:avLst/>
                <a:gdLst>
                  <a:gd name="T0" fmla="*/ 0 w 27"/>
                  <a:gd name="T1" fmla="*/ 13 h 13"/>
                  <a:gd name="T2" fmla="*/ 19 w 27"/>
                  <a:gd name="T3" fmla="*/ 0 h 13"/>
                  <a:gd name="T4" fmla="*/ 27 w 27"/>
                  <a:gd name="T5" fmla="*/ 3 h 13"/>
                  <a:gd name="T6" fmla="*/ 27 w 27"/>
                  <a:gd name="T7" fmla="*/ 7 h 13"/>
                  <a:gd name="T8" fmla="*/ 22 w 27"/>
                  <a:gd name="T9" fmla="*/ 10 h 13"/>
                  <a:gd name="T10" fmla="*/ 0 w 27"/>
                  <a:gd name="T11" fmla="*/ 13 h 13"/>
                  <a:gd name="T12" fmla="*/ 0 60000 65536"/>
                  <a:gd name="T13" fmla="*/ 0 60000 65536"/>
                  <a:gd name="T14" fmla="*/ 0 60000 65536"/>
                  <a:gd name="T15" fmla="*/ 0 60000 65536"/>
                  <a:gd name="T16" fmla="*/ 0 60000 65536"/>
                  <a:gd name="T17" fmla="*/ 0 60000 65536"/>
                  <a:gd name="T18" fmla="*/ 0 w 27"/>
                  <a:gd name="T19" fmla="*/ 0 h 13"/>
                  <a:gd name="T20" fmla="*/ 27 w 27"/>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27" h="13">
                    <a:moveTo>
                      <a:pt x="0" y="13"/>
                    </a:moveTo>
                    <a:lnTo>
                      <a:pt x="19" y="0"/>
                    </a:lnTo>
                    <a:lnTo>
                      <a:pt x="27" y="3"/>
                    </a:lnTo>
                    <a:lnTo>
                      <a:pt x="27" y="7"/>
                    </a:lnTo>
                    <a:lnTo>
                      <a:pt x="22" y="10"/>
                    </a:lnTo>
                    <a:lnTo>
                      <a:pt x="0"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grpSp>
        <p:grpSp>
          <p:nvGrpSpPr>
            <p:cNvPr id="420" name="Group 196"/>
            <p:cNvGrpSpPr>
              <a:grpSpLocks/>
            </p:cNvGrpSpPr>
            <p:nvPr/>
          </p:nvGrpSpPr>
          <p:grpSpPr bwMode="auto">
            <a:xfrm>
              <a:off x="1459" y="1706"/>
              <a:ext cx="210" cy="517"/>
              <a:chOff x="1459" y="1706"/>
              <a:chExt cx="210" cy="517"/>
            </a:xfrm>
          </p:grpSpPr>
          <p:sp>
            <p:nvSpPr>
              <p:cNvPr id="421" name="Freeform 197"/>
              <p:cNvSpPr>
                <a:spLocks/>
              </p:cNvSpPr>
              <p:nvPr/>
            </p:nvSpPr>
            <p:spPr bwMode="auto">
              <a:xfrm>
                <a:off x="1496" y="1792"/>
                <a:ext cx="106" cy="90"/>
              </a:xfrm>
              <a:custGeom>
                <a:avLst/>
                <a:gdLst>
                  <a:gd name="T0" fmla="*/ 70 w 106"/>
                  <a:gd name="T1" fmla="*/ 25 h 90"/>
                  <a:gd name="T2" fmla="*/ 56 w 106"/>
                  <a:gd name="T3" fmla="*/ 9 h 90"/>
                  <a:gd name="T4" fmla="*/ 44 w 106"/>
                  <a:gd name="T5" fmla="*/ 0 h 90"/>
                  <a:gd name="T6" fmla="*/ 28 w 106"/>
                  <a:gd name="T7" fmla="*/ 0 h 90"/>
                  <a:gd name="T8" fmla="*/ 10 w 106"/>
                  <a:gd name="T9" fmla="*/ 5 h 90"/>
                  <a:gd name="T10" fmla="*/ 3 w 106"/>
                  <a:gd name="T11" fmla="*/ 15 h 90"/>
                  <a:gd name="T12" fmla="*/ 0 w 106"/>
                  <a:gd name="T13" fmla="*/ 29 h 90"/>
                  <a:gd name="T14" fmla="*/ 3 w 106"/>
                  <a:gd name="T15" fmla="*/ 47 h 90"/>
                  <a:gd name="T16" fmla="*/ 14 w 106"/>
                  <a:gd name="T17" fmla="*/ 67 h 90"/>
                  <a:gd name="T18" fmla="*/ 31 w 106"/>
                  <a:gd name="T19" fmla="*/ 80 h 90"/>
                  <a:gd name="T20" fmla="*/ 45 w 106"/>
                  <a:gd name="T21" fmla="*/ 87 h 90"/>
                  <a:gd name="T22" fmla="*/ 61 w 106"/>
                  <a:gd name="T23" fmla="*/ 90 h 90"/>
                  <a:gd name="T24" fmla="*/ 71 w 106"/>
                  <a:gd name="T25" fmla="*/ 86 h 90"/>
                  <a:gd name="T26" fmla="*/ 79 w 106"/>
                  <a:gd name="T27" fmla="*/ 80 h 90"/>
                  <a:gd name="T28" fmla="*/ 83 w 106"/>
                  <a:gd name="T29" fmla="*/ 67 h 90"/>
                  <a:gd name="T30" fmla="*/ 81 w 106"/>
                  <a:gd name="T31" fmla="*/ 52 h 90"/>
                  <a:gd name="T32" fmla="*/ 78 w 106"/>
                  <a:gd name="T33" fmla="*/ 39 h 90"/>
                  <a:gd name="T34" fmla="*/ 103 w 106"/>
                  <a:gd name="T35" fmla="*/ 25 h 90"/>
                  <a:gd name="T36" fmla="*/ 106 w 106"/>
                  <a:gd name="T37" fmla="*/ 20 h 90"/>
                  <a:gd name="T38" fmla="*/ 103 w 106"/>
                  <a:gd name="T39" fmla="*/ 17 h 90"/>
                  <a:gd name="T40" fmla="*/ 74 w 106"/>
                  <a:gd name="T41" fmla="*/ 32 h 90"/>
                  <a:gd name="T42" fmla="*/ 70 w 106"/>
                  <a:gd name="T43" fmla="*/ 25 h 9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90"/>
                  <a:gd name="T68" fmla="*/ 106 w 106"/>
                  <a:gd name="T69" fmla="*/ 90 h 9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90">
                    <a:moveTo>
                      <a:pt x="70" y="25"/>
                    </a:moveTo>
                    <a:lnTo>
                      <a:pt x="56" y="9"/>
                    </a:lnTo>
                    <a:lnTo>
                      <a:pt x="44" y="0"/>
                    </a:lnTo>
                    <a:lnTo>
                      <a:pt x="28" y="0"/>
                    </a:lnTo>
                    <a:lnTo>
                      <a:pt x="10" y="5"/>
                    </a:lnTo>
                    <a:lnTo>
                      <a:pt x="3" y="15"/>
                    </a:lnTo>
                    <a:lnTo>
                      <a:pt x="0" y="29"/>
                    </a:lnTo>
                    <a:lnTo>
                      <a:pt x="3" y="47"/>
                    </a:lnTo>
                    <a:lnTo>
                      <a:pt x="14" y="67"/>
                    </a:lnTo>
                    <a:lnTo>
                      <a:pt x="31" y="80"/>
                    </a:lnTo>
                    <a:lnTo>
                      <a:pt x="45" y="87"/>
                    </a:lnTo>
                    <a:lnTo>
                      <a:pt x="61" y="90"/>
                    </a:lnTo>
                    <a:lnTo>
                      <a:pt x="71" y="86"/>
                    </a:lnTo>
                    <a:lnTo>
                      <a:pt x="79" y="80"/>
                    </a:lnTo>
                    <a:lnTo>
                      <a:pt x="83" y="67"/>
                    </a:lnTo>
                    <a:lnTo>
                      <a:pt x="81" y="52"/>
                    </a:lnTo>
                    <a:lnTo>
                      <a:pt x="78" y="39"/>
                    </a:lnTo>
                    <a:lnTo>
                      <a:pt x="103" y="25"/>
                    </a:lnTo>
                    <a:lnTo>
                      <a:pt x="106" y="20"/>
                    </a:lnTo>
                    <a:lnTo>
                      <a:pt x="103" y="17"/>
                    </a:lnTo>
                    <a:lnTo>
                      <a:pt x="74" y="32"/>
                    </a:lnTo>
                    <a:lnTo>
                      <a:pt x="70"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22" name="Freeform 198"/>
              <p:cNvSpPr>
                <a:spLocks/>
              </p:cNvSpPr>
              <p:nvPr/>
            </p:nvSpPr>
            <p:spPr bwMode="auto">
              <a:xfrm>
                <a:off x="1572" y="1706"/>
                <a:ext cx="93" cy="202"/>
              </a:xfrm>
              <a:custGeom>
                <a:avLst/>
                <a:gdLst>
                  <a:gd name="T0" fmla="*/ 25 w 93"/>
                  <a:gd name="T1" fmla="*/ 170 h 202"/>
                  <a:gd name="T2" fmla="*/ 9 w 93"/>
                  <a:gd name="T3" fmla="*/ 182 h 202"/>
                  <a:gd name="T4" fmla="*/ 4 w 93"/>
                  <a:gd name="T5" fmla="*/ 185 h 202"/>
                  <a:gd name="T6" fmla="*/ 0 w 93"/>
                  <a:gd name="T7" fmla="*/ 193 h 202"/>
                  <a:gd name="T8" fmla="*/ 5 w 93"/>
                  <a:gd name="T9" fmla="*/ 201 h 202"/>
                  <a:gd name="T10" fmla="*/ 10 w 93"/>
                  <a:gd name="T11" fmla="*/ 202 h 202"/>
                  <a:gd name="T12" fmla="*/ 25 w 93"/>
                  <a:gd name="T13" fmla="*/ 197 h 202"/>
                  <a:gd name="T14" fmla="*/ 49 w 93"/>
                  <a:gd name="T15" fmla="*/ 182 h 202"/>
                  <a:gd name="T16" fmla="*/ 70 w 93"/>
                  <a:gd name="T17" fmla="*/ 162 h 202"/>
                  <a:gd name="T18" fmla="*/ 92 w 93"/>
                  <a:gd name="T19" fmla="*/ 141 h 202"/>
                  <a:gd name="T20" fmla="*/ 93 w 93"/>
                  <a:gd name="T21" fmla="*/ 132 h 202"/>
                  <a:gd name="T22" fmla="*/ 93 w 93"/>
                  <a:gd name="T23" fmla="*/ 107 h 202"/>
                  <a:gd name="T24" fmla="*/ 87 w 93"/>
                  <a:gd name="T25" fmla="*/ 68 h 202"/>
                  <a:gd name="T26" fmla="*/ 90 w 93"/>
                  <a:gd name="T27" fmla="*/ 46 h 202"/>
                  <a:gd name="T28" fmla="*/ 93 w 93"/>
                  <a:gd name="T29" fmla="*/ 37 h 202"/>
                  <a:gd name="T30" fmla="*/ 89 w 93"/>
                  <a:gd name="T31" fmla="*/ 33 h 202"/>
                  <a:gd name="T32" fmla="*/ 80 w 93"/>
                  <a:gd name="T33" fmla="*/ 28 h 202"/>
                  <a:gd name="T34" fmla="*/ 73 w 93"/>
                  <a:gd name="T35" fmla="*/ 26 h 202"/>
                  <a:gd name="T36" fmla="*/ 78 w 93"/>
                  <a:gd name="T37" fmla="*/ 3 h 202"/>
                  <a:gd name="T38" fmla="*/ 75 w 93"/>
                  <a:gd name="T39" fmla="*/ 0 h 202"/>
                  <a:gd name="T40" fmla="*/ 70 w 93"/>
                  <a:gd name="T41" fmla="*/ 1 h 202"/>
                  <a:gd name="T42" fmla="*/ 68 w 93"/>
                  <a:gd name="T43" fmla="*/ 27 h 202"/>
                  <a:gd name="T44" fmla="*/ 64 w 93"/>
                  <a:gd name="T45" fmla="*/ 35 h 202"/>
                  <a:gd name="T46" fmla="*/ 63 w 93"/>
                  <a:gd name="T47" fmla="*/ 38 h 202"/>
                  <a:gd name="T48" fmla="*/ 53 w 93"/>
                  <a:gd name="T49" fmla="*/ 35 h 202"/>
                  <a:gd name="T50" fmla="*/ 45 w 93"/>
                  <a:gd name="T51" fmla="*/ 35 h 202"/>
                  <a:gd name="T52" fmla="*/ 45 w 93"/>
                  <a:gd name="T53" fmla="*/ 40 h 202"/>
                  <a:gd name="T54" fmla="*/ 50 w 93"/>
                  <a:gd name="T55" fmla="*/ 43 h 202"/>
                  <a:gd name="T56" fmla="*/ 60 w 93"/>
                  <a:gd name="T57" fmla="*/ 43 h 202"/>
                  <a:gd name="T58" fmla="*/ 65 w 93"/>
                  <a:gd name="T59" fmla="*/ 47 h 202"/>
                  <a:gd name="T60" fmla="*/ 70 w 93"/>
                  <a:gd name="T61" fmla="*/ 55 h 202"/>
                  <a:gd name="T62" fmla="*/ 77 w 93"/>
                  <a:gd name="T63" fmla="*/ 67 h 202"/>
                  <a:gd name="T64" fmla="*/ 80 w 93"/>
                  <a:gd name="T65" fmla="*/ 92 h 202"/>
                  <a:gd name="T66" fmla="*/ 80 w 93"/>
                  <a:gd name="T67" fmla="*/ 115 h 202"/>
                  <a:gd name="T68" fmla="*/ 78 w 93"/>
                  <a:gd name="T69" fmla="*/ 133 h 202"/>
                  <a:gd name="T70" fmla="*/ 72 w 93"/>
                  <a:gd name="T71" fmla="*/ 141 h 202"/>
                  <a:gd name="T72" fmla="*/ 54 w 93"/>
                  <a:gd name="T73" fmla="*/ 152 h 202"/>
                  <a:gd name="T74" fmla="*/ 34 w 93"/>
                  <a:gd name="T75" fmla="*/ 162 h 202"/>
                  <a:gd name="T76" fmla="*/ 25 w 93"/>
                  <a:gd name="T77" fmla="*/ 170 h 20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3"/>
                  <a:gd name="T118" fmla="*/ 0 h 202"/>
                  <a:gd name="T119" fmla="*/ 93 w 93"/>
                  <a:gd name="T120" fmla="*/ 202 h 20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3" h="202">
                    <a:moveTo>
                      <a:pt x="25" y="170"/>
                    </a:moveTo>
                    <a:lnTo>
                      <a:pt x="9" y="182"/>
                    </a:lnTo>
                    <a:lnTo>
                      <a:pt x="4" y="185"/>
                    </a:lnTo>
                    <a:lnTo>
                      <a:pt x="0" y="193"/>
                    </a:lnTo>
                    <a:lnTo>
                      <a:pt x="5" y="201"/>
                    </a:lnTo>
                    <a:lnTo>
                      <a:pt x="10" y="202"/>
                    </a:lnTo>
                    <a:lnTo>
                      <a:pt x="25" y="197"/>
                    </a:lnTo>
                    <a:lnTo>
                      <a:pt x="49" y="182"/>
                    </a:lnTo>
                    <a:lnTo>
                      <a:pt x="70" y="162"/>
                    </a:lnTo>
                    <a:lnTo>
                      <a:pt x="92" y="141"/>
                    </a:lnTo>
                    <a:lnTo>
                      <a:pt x="93" y="132"/>
                    </a:lnTo>
                    <a:lnTo>
                      <a:pt x="93" y="107"/>
                    </a:lnTo>
                    <a:lnTo>
                      <a:pt x="87" y="68"/>
                    </a:lnTo>
                    <a:lnTo>
                      <a:pt x="90" y="46"/>
                    </a:lnTo>
                    <a:lnTo>
                      <a:pt x="93" y="37"/>
                    </a:lnTo>
                    <a:lnTo>
                      <a:pt x="89" y="33"/>
                    </a:lnTo>
                    <a:lnTo>
                      <a:pt x="80" y="28"/>
                    </a:lnTo>
                    <a:lnTo>
                      <a:pt x="73" y="26"/>
                    </a:lnTo>
                    <a:lnTo>
                      <a:pt x="78" y="3"/>
                    </a:lnTo>
                    <a:lnTo>
                      <a:pt x="75" y="0"/>
                    </a:lnTo>
                    <a:lnTo>
                      <a:pt x="70" y="1"/>
                    </a:lnTo>
                    <a:lnTo>
                      <a:pt x="68" y="27"/>
                    </a:lnTo>
                    <a:lnTo>
                      <a:pt x="64" y="35"/>
                    </a:lnTo>
                    <a:lnTo>
                      <a:pt x="63" y="38"/>
                    </a:lnTo>
                    <a:lnTo>
                      <a:pt x="53" y="35"/>
                    </a:lnTo>
                    <a:lnTo>
                      <a:pt x="45" y="35"/>
                    </a:lnTo>
                    <a:lnTo>
                      <a:pt x="45" y="40"/>
                    </a:lnTo>
                    <a:lnTo>
                      <a:pt x="50" y="43"/>
                    </a:lnTo>
                    <a:lnTo>
                      <a:pt x="60" y="43"/>
                    </a:lnTo>
                    <a:lnTo>
                      <a:pt x="65" y="47"/>
                    </a:lnTo>
                    <a:lnTo>
                      <a:pt x="70" y="55"/>
                    </a:lnTo>
                    <a:lnTo>
                      <a:pt x="77" y="67"/>
                    </a:lnTo>
                    <a:lnTo>
                      <a:pt x="80" y="92"/>
                    </a:lnTo>
                    <a:lnTo>
                      <a:pt x="80" y="115"/>
                    </a:lnTo>
                    <a:lnTo>
                      <a:pt x="78" y="133"/>
                    </a:lnTo>
                    <a:lnTo>
                      <a:pt x="72" y="141"/>
                    </a:lnTo>
                    <a:lnTo>
                      <a:pt x="54" y="152"/>
                    </a:lnTo>
                    <a:lnTo>
                      <a:pt x="34" y="162"/>
                    </a:lnTo>
                    <a:lnTo>
                      <a:pt x="25" y="17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23" name="Freeform 199"/>
              <p:cNvSpPr>
                <a:spLocks/>
              </p:cNvSpPr>
              <p:nvPr/>
            </p:nvSpPr>
            <p:spPr bwMode="auto">
              <a:xfrm>
                <a:off x="1459" y="1892"/>
                <a:ext cx="85" cy="121"/>
              </a:xfrm>
              <a:custGeom>
                <a:avLst/>
                <a:gdLst>
                  <a:gd name="T0" fmla="*/ 85 w 85"/>
                  <a:gd name="T1" fmla="*/ 4 h 121"/>
                  <a:gd name="T2" fmla="*/ 76 w 85"/>
                  <a:gd name="T3" fmla="*/ 0 h 121"/>
                  <a:gd name="T4" fmla="*/ 56 w 85"/>
                  <a:gd name="T5" fmla="*/ 1 h 121"/>
                  <a:gd name="T6" fmla="*/ 38 w 85"/>
                  <a:gd name="T7" fmla="*/ 12 h 121"/>
                  <a:gd name="T8" fmla="*/ 15 w 85"/>
                  <a:gd name="T9" fmla="*/ 36 h 121"/>
                  <a:gd name="T10" fmla="*/ 1 w 85"/>
                  <a:gd name="T11" fmla="*/ 55 h 121"/>
                  <a:gd name="T12" fmla="*/ 0 w 85"/>
                  <a:gd name="T13" fmla="*/ 61 h 121"/>
                  <a:gd name="T14" fmla="*/ 7 w 85"/>
                  <a:gd name="T15" fmla="*/ 74 h 121"/>
                  <a:gd name="T16" fmla="*/ 21 w 85"/>
                  <a:gd name="T17" fmla="*/ 80 h 121"/>
                  <a:gd name="T18" fmla="*/ 38 w 85"/>
                  <a:gd name="T19" fmla="*/ 86 h 121"/>
                  <a:gd name="T20" fmla="*/ 52 w 85"/>
                  <a:gd name="T21" fmla="*/ 90 h 121"/>
                  <a:gd name="T22" fmla="*/ 60 w 85"/>
                  <a:gd name="T23" fmla="*/ 95 h 121"/>
                  <a:gd name="T24" fmla="*/ 56 w 85"/>
                  <a:gd name="T25" fmla="*/ 102 h 121"/>
                  <a:gd name="T26" fmla="*/ 46 w 85"/>
                  <a:gd name="T27" fmla="*/ 111 h 121"/>
                  <a:gd name="T28" fmla="*/ 33 w 85"/>
                  <a:gd name="T29" fmla="*/ 112 h 121"/>
                  <a:gd name="T30" fmla="*/ 23 w 85"/>
                  <a:gd name="T31" fmla="*/ 110 h 121"/>
                  <a:gd name="T32" fmla="*/ 18 w 85"/>
                  <a:gd name="T33" fmla="*/ 112 h 121"/>
                  <a:gd name="T34" fmla="*/ 18 w 85"/>
                  <a:gd name="T35" fmla="*/ 117 h 121"/>
                  <a:gd name="T36" fmla="*/ 30 w 85"/>
                  <a:gd name="T37" fmla="*/ 121 h 121"/>
                  <a:gd name="T38" fmla="*/ 46 w 85"/>
                  <a:gd name="T39" fmla="*/ 121 h 121"/>
                  <a:gd name="T40" fmla="*/ 60 w 85"/>
                  <a:gd name="T41" fmla="*/ 117 h 121"/>
                  <a:gd name="T42" fmla="*/ 68 w 85"/>
                  <a:gd name="T43" fmla="*/ 112 h 121"/>
                  <a:gd name="T44" fmla="*/ 72 w 85"/>
                  <a:gd name="T45" fmla="*/ 105 h 121"/>
                  <a:gd name="T46" fmla="*/ 76 w 85"/>
                  <a:gd name="T47" fmla="*/ 96 h 121"/>
                  <a:gd name="T48" fmla="*/ 70 w 85"/>
                  <a:gd name="T49" fmla="*/ 89 h 121"/>
                  <a:gd name="T50" fmla="*/ 52 w 85"/>
                  <a:gd name="T51" fmla="*/ 84 h 121"/>
                  <a:gd name="T52" fmla="*/ 36 w 85"/>
                  <a:gd name="T53" fmla="*/ 79 h 121"/>
                  <a:gd name="T54" fmla="*/ 18 w 85"/>
                  <a:gd name="T55" fmla="*/ 71 h 121"/>
                  <a:gd name="T56" fmla="*/ 16 w 85"/>
                  <a:gd name="T57" fmla="*/ 64 h 121"/>
                  <a:gd name="T58" fmla="*/ 18 w 85"/>
                  <a:gd name="T59" fmla="*/ 51 h 121"/>
                  <a:gd name="T60" fmla="*/ 30 w 85"/>
                  <a:gd name="T61" fmla="*/ 36 h 121"/>
                  <a:gd name="T62" fmla="*/ 43 w 85"/>
                  <a:gd name="T63" fmla="*/ 27 h 121"/>
                  <a:gd name="T64" fmla="*/ 67 w 85"/>
                  <a:gd name="T65" fmla="*/ 20 h 121"/>
                  <a:gd name="T66" fmla="*/ 85 w 85"/>
                  <a:gd name="T67" fmla="*/ 17 h 121"/>
                  <a:gd name="T68" fmla="*/ 85 w 85"/>
                  <a:gd name="T69" fmla="*/ 9 h 121"/>
                  <a:gd name="T70" fmla="*/ 85 w 85"/>
                  <a:gd name="T71" fmla="*/ 4 h 12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5"/>
                  <a:gd name="T109" fmla="*/ 0 h 121"/>
                  <a:gd name="T110" fmla="*/ 85 w 85"/>
                  <a:gd name="T111" fmla="*/ 121 h 12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5" h="121">
                    <a:moveTo>
                      <a:pt x="85" y="4"/>
                    </a:moveTo>
                    <a:lnTo>
                      <a:pt x="76" y="0"/>
                    </a:lnTo>
                    <a:lnTo>
                      <a:pt x="56" y="1"/>
                    </a:lnTo>
                    <a:lnTo>
                      <a:pt x="38" y="12"/>
                    </a:lnTo>
                    <a:lnTo>
                      <a:pt x="15" y="36"/>
                    </a:lnTo>
                    <a:lnTo>
                      <a:pt x="1" y="55"/>
                    </a:lnTo>
                    <a:lnTo>
                      <a:pt x="0" y="61"/>
                    </a:lnTo>
                    <a:lnTo>
                      <a:pt x="7" y="74"/>
                    </a:lnTo>
                    <a:lnTo>
                      <a:pt x="21" y="80"/>
                    </a:lnTo>
                    <a:lnTo>
                      <a:pt x="38" y="86"/>
                    </a:lnTo>
                    <a:lnTo>
                      <a:pt x="52" y="90"/>
                    </a:lnTo>
                    <a:lnTo>
                      <a:pt x="60" y="95"/>
                    </a:lnTo>
                    <a:lnTo>
                      <a:pt x="56" y="102"/>
                    </a:lnTo>
                    <a:lnTo>
                      <a:pt x="46" y="111"/>
                    </a:lnTo>
                    <a:lnTo>
                      <a:pt x="33" y="112"/>
                    </a:lnTo>
                    <a:lnTo>
                      <a:pt x="23" y="110"/>
                    </a:lnTo>
                    <a:lnTo>
                      <a:pt x="18" y="112"/>
                    </a:lnTo>
                    <a:lnTo>
                      <a:pt x="18" y="117"/>
                    </a:lnTo>
                    <a:lnTo>
                      <a:pt x="30" y="121"/>
                    </a:lnTo>
                    <a:lnTo>
                      <a:pt x="46" y="121"/>
                    </a:lnTo>
                    <a:lnTo>
                      <a:pt x="60" y="117"/>
                    </a:lnTo>
                    <a:lnTo>
                      <a:pt x="68" y="112"/>
                    </a:lnTo>
                    <a:lnTo>
                      <a:pt x="72" y="105"/>
                    </a:lnTo>
                    <a:lnTo>
                      <a:pt x="76" y="96"/>
                    </a:lnTo>
                    <a:lnTo>
                      <a:pt x="70" y="89"/>
                    </a:lnTo>
                    <a:lnTo>
                      <a:pt x="52" y="84"/>
                    </a:lnTo>
                    <a:lnTo>
                      <a:pt x="36" y="79"/>
                    </a:lnTo>
                    <a:lnTo>
                      <a:pt x="18" y="71"/>
                    </a:lnTo>
                    <a:lnTo>
                      <a:pt x="16" y="64"/>
                    </a:lnTo>
                    <a:lnTo>
                      <a:pt x="18" y="51"/>
                    </a:lnTo>
                    <a:lnTo>
                      <a:pt x="30" y="36"/>
                    </a:lnTo>
                    <a:lnTo>
                      <a:pt x="43" y="27"/>
                    </a:lnTo>
                    <a:lnTo>
                      <a:pt x="67" y="20"/>
                    </a:lnTo>
                    <a:lnTo>
                      <a:pt x="85" y="17"/>
                    </a:lnTo>
                    <a:lnTo>
                      <a:pt x="85" y="9"/>
                    </a:lnTo>
                    <a:lnTo>
                      <a:pt x="85"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24" name="Freeform 200"/>
              <p:cNvSpPr>
                <a:spLocks/>
              </p:cNvSpPr>
              <p:nvPr/>
            </p:nvSpPr>
            <p:spPr bwMode="auto">
              <a:xfrm>
                <a:off x="1527" y="1886"/>
                <a:ext cx="79" cy="149"/>
              </a:xfrm>
              <a:custGeom>
                <a:avLst/>
                <a:gdLst>
                  <a:gd name="T0" fmla="*/ 69 w 79"/>
                  <a:gd name="T1" fmla="*/ 47 h 149"/>
                  <a:gd name="T2" fmla="*/ 60 w 79"/>
                  <a:gd name="T3" fmla="*/ 18 h 149"/>
                  <a:gd name="T4" fmla="*/ 52 w 79"/>
                  <a:gd name="T5" fmla="*/ 5 h 149"/>
                  <a:gd name="T6" fmla="*/ 32 w 79"/>
                  <a:gd name="T7" fmla="*/ 0 h 149"/>
                  <a:gd name="T8" fmla="*/ 13 w 79"/>
                  <a:gd name="T9" fmla="*/ 2 h 149"/>
                  <a:gd name="T10" fmla="*/ 4 w 79"/>
                  <a:gd name="T11" fmla="*/ 16 h 149"/>
                  <a:gd name="T12" fmla="*/ 7 w 79"/>
                  <a:gd name="T13" fmla="*/ 35 h 149"/>
                  <a:gd name="T14" fmla="*/ 10 w 79"/>
                  <a:gd name="T15" fmla="*/ 63 h 149"/>
                  <a:gd name="T16" fmla="*/ 10 w 79"/>
                  <a:gd name="T17" fmla="*/ 90 h 149"/>
                  <a:gd name="T18" fmla="*/ 4 w 79"/>
                  <a:gd name="T19" fmla="*/ 112 h 149"/>
                  <a:gd name="T20" fmla="*/ 0 w 79"/>
                  <a:gd name="T21" fmla="*/ 126 h 149"/>
                  <a:gd name="T22" fmla="*/ 3 w 79"/>
                  <a:gd name="T23" fmla="*/ 136 h 149"/>
                  <a:gd name="T24" fmla="*/ 13 w 79"/>
                  <a:gd name="T25" fmla="*/ 142 h 149"/>
                  <a:gd name="T26" fmla="*/ 23 w 79"/>
                  <a:gd name="T27" fmla="*/ 147 h 149"/>
                  <a:gd name="T28" fmla="*/ 35 w 79"/>
                  <a:gd name="T29" fmla="*/ 149 h 149"/>
                  <a:gd name="T30" fmla="*/ 50 w 79"/>
                  <a:gd name="T31" fmla="*/ 149 h 149"/>
                  <a:gd name="T32" fmla="*/ 67 w 79"/>
                  <a:gd name="T33" fmla="*/ 138 h 149"/>
                  <a:gd name="T34" fmla="*/ 79 w 79"/>
                  <a:gd name="T35" fmla="*/ 115 h 149"/>
                  <a:gd name="T36" fmla="*/ 78 w 79"/>
                  <a:gd name="T37" fmla="*/ 93 h 149"/>
                  <a:gd name="T38" fmla="*/ 70 w 79"/>
                  <a:gd name="T39" fmla="*/ 68 h 149"/>
                  <a:gd name="T40" fmla="*/ 69 w 79"/>
                  <a:gd name="T41" fmla="*/ 47 h 14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9"/>
                  <a:gd name="T64" fmla="*/ 0 h 149"/>
                  <a:gd name="T65" fmla="*/ 79 w 79"/>
                  <a:gd name="T66" fmla="*/ 149 h 14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9" h="149">
                    <a:moveTo>
                      <a:pt x="69" y="47"/>
                    </a:moveTo>
                    <a:lnTo>
                      <a:pt x="60" y="18"/>
                    </a:lnTo>
                    <a:lnTo>
                      <a:pt x="52" y="5"/>
                    </a:lnTo>
                    <a:lnTo>
                      <a:pt x="32" y="0"/>
                    </a:lnTo>
                    <a:lnTo>
                      <a:pt x="13" y="2"/>
                    </a:lnTo>
                    <a:lnTo>
                      <a:pt x="4" y="16"/>
                    </a:lnTo>
                    <a:lnTo>
                      <a:pt x="7" y="35"/>
                    </a:lnTo>
                    <a:lnTo>
                      <a:pt x="10" y="63"/>
                    </a:lnTo>
                    <a:lnTo>
                      <a:pt x="10" y="90"/>
                    </a:lnTo>
                    <a:lnTo>
                      <a:pt x="4" y="112"/>
                    </a:lnTo>
                    <a:lnTo>
                      <a:pt x="0" y="126"/>
                    </a:lnTo>
                    <a:lnTo>
                      <a:pt x="3" y="136"/>
                    </a:lnTo>
                    <a:lnTo>
                      <a:pt x="13" y="142"/>
                    </a:lnTo>
                    <a:lnTo>
                      <a:pt x="23" y="147"/>
                    </a:lnTo>
                    <a:lnTo>
                      <a:pt x="35" y="149"/>
                    </a:lnTo>
                    <a:lnTo>
                      <a:pt x="50" y="149"/>
                    </a:lnTo>
                    <a:lnTo>
                      <a:pt x="67" y="138"/>
                    </a:lnTo>
                    <a:lnTo>
                      <a:pt x="79" y="115"/>
                    </a:lnTo>
                    <a:lnTo>
                      <a:pt x="78" y="93"/>
                    </a:lnTo>
                    <a:lnTo>
                      <a:pt x="70" y="68"/>
                    </a:lnTo>
                    <a:lnTo>
                      <a:pt x="69" y="4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25" name="Freeform 201"/>
              <p:cNvSpPr>
                <a:spLocks/>
              </p:cNvSpPr>
              <p:nvPr/>
            </p:nvSpPr>
            <p:spPr bwMode="auto">
              <a:xfrm>
                <a:off x="1505" y="2007"/>
                <a:ext cx="60" cy="216"/>
              </a:xfrm>
              <a:custGeom>
                <a:avLst/>
                <a:gdLst>
                  <a:gd name="T0" fmla="*/ 56 w 60"/>
                  <a:gd name="T1" fmla="*/ 3 h 216"/>
                  <a:gd name="T2" fmla="*/ 41 w 60"/>
                  <a:gd name="T3" fmla="*/ 0 h 216"/>
                  <a:gd name="T4" fmla="*/ 32 w 60"/>
                  <a:gd name="T5" fmla="*/ 3 h 216"/>
                  <a:gd name="T6" fmla="*/ 29 w 60"/>
                  <a:gd name="T7" fmla="*/ 15 h 216"/>
                  <a:gd name="T8" fmla="*/ 32 w 60"/>
                  <a:gd name="T9" fmla="*/ 76 h 216"/>
                  <a:gd name="T10" fmla="*/ 32 w 60"/>
                  <a:gd name="T11" fmla="*/ 91 h 216"/>
                  <a:gd name="T12" fmla="*/ 26 w 60"/>
                  <a:gd name="T13" fmla="*/ 118 h 216"/>
                  <a:gd name="T14" fmla="*/ 25 w 60"/>
                  <a:gd name="T15" fmla="*/ 150 h 216"/>
                  <a:gd name="T16" fmla="*/ 29 w 60"/>
                  <a:gd name="T17" fmla="*/ 165 h 216"/>
                  <a:gd name="T18" fmla="*/ 25 w 60"/>
                  <a:gd name="T19" fmla="*/ 175 h 216"/>
                  <a:gd name="T20" fmla="*/ 6 w 60"/>
                  <a:gd name="T21" fmla="*/ 187 h 216"/>
                  <a:gd name="T22" fmla="*/ 0 w 60"/>
                  <a:gd name="T23" fmla="*/ 205 h 216"/>
                  <a:gd name="T24" fmla="*/ 0 w 60"/>
                  <a:gd name="T25" fmla="*/ 211 h 216"/>
                  <a:gd name="T26" fmla="*/ 15 w 60"/>
                  <a:gd name="T27" fmla="*/ 216 h 216"/>
                  <a:gd name="T28" fmla="*/ 19 w 60"/>
                  <a:gd name="T29" fmla="*/ 213 h 216"/>
                  <a:gd name="T30" fmla="*/ 20 w 60"/>
                  <a:gd name="T31" fmla="*/ 203 h 216"/>
                  <a:gd name="T32" fmla="*/ 25 w 60"/>
                  <a:gd name="T33" fmla="*/ 188 h 216"/>
                  <a:gd name="T34" fmla="*/ 31 w 60"/>
                  <a:gd name="T35" fmla="*/ 182 h 216"/>
                  <a:gd name="T36" fmla="*/ 39 w 60"/>
                  <a:gd name="T37" fmla="*/ 177 h 216"/>
                  <a:gd name="T38" fmla="*/ 45 w 60"/>
                  <a:gd name="T39" fmla="*/ 172 h 216"/>
                  <a:gd name="T40" fmla="*/ 47 w 60"/>
                  <a:gd name="T41" fmla="*/ 167 h 216"/>
                  <a:gd name="T42" fmla="*/ 42 w 60"/>
                  <a:gd name="T43" fmla="*/ 162 h 216"/>
                  <a:gd name="T44" fmla="*/ 39 w 60"/>
                  <a:gd name="T45" fmla="*/ 158 h 216"/>
                  <a:gd name="T46" fmla="*/ 35 w 60"/>
                  <a:gd name="T47" fmla="*/ 146 h 216"/>
                  <a:gd name="T48" fmla="*/ 39 w 60"/>
                  <a:gd name="T49" fmla="*/ 117 h 216"/>
                  <a:gd name="T50" fmla="*/ 47 w 60"/>
                  <a:gd name="T51" fmla="*/ 83 h 216"/>
                  <a:gd name="T52" fmla="*/ 56 w 60"/>
                  <a:gd name="T53" fmla="*/ 58 h 216"/>
                  <a:gd name="T54" fmla="*/ 60 w 60"/>
                  <a:gd name="T55" fmla="*/ 26 h 216"/>
                  <a:gd name="T56" fmla="*/ 56 w 60"/>
                  <a:gd name="T57" fmla="*/ 3 h 21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0"/>
                  <a:gd name="T88" fmla="*/ 0 h 216"/>
                  <a:gd name="T89" fmla="*/ 60 w 60"/>
                  <a:gd name="T90" fmla="*/ 216 h 21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0" h="216">
                    <a:moveTo>
                      <a:pt x="56" y="3"/>
                    </a:moveTo>
                    <a:lnTo>
                      <a:pt x="41" y="0"/>
                    </a:lnTo>
                    <a:lnTo>
                      <a:pt x="32" y="3"/>
                    </a:lnTo>
                    <a:lnTo>
                      <a:pt x="29" y="15"/>
                    </a:lnTo>
                    <a:lnTo>
                      <a:pt x="32" y="76"/>
                    </a:lnTo>
                    <a:lnTo>
                      <a:pt x="32" y="91"/>
                    </a:lnTo>
                    <a:lnTo>
                      <a:pt x="26" y="118"/>
                    </a:lnTo>
                    <a:lnTo>
                      <a:pt x="25" y="150"/>
                    </a:lnTo>
                    <a:lnTo>
                      <a:pt x="29" y="165"/>
                    </a:lnTo>
                    <a:lnTo>
                      <a:pt x="25" y="175"/>
                    </a:lnTo>
                    <a:lnTo>
                      <a:pt x="6" y="187"/>
                    </a:lnTo>
                    <a:lnTo>
                      <a:pt x="0" y="205"/>
                    </a:lnTo>
                    <a:lnTo>
                      <a:pt x="0" y="211"/>
                    </a:lnTo>
                    <a:lnTo>
                      <a:pt x="15" y="216"/>
                    </a:lnTo>
                    <a:lnTo>
                      <a:pt x="19" y="213"/>
                    </a:lnTo>
                    <a:lnTo>
                      <a:pt x="20" y="203"/>
                    </a:lnTo>
                    <a:lnTo>
                      <a:pt x="25" y="188"/>
                    </a:lnTo>
                    <a:lnTo>
                      <a:pt x="31" y="182"/>
                    </a:lnTo>
                    <a:lnTo>
                      <a:pt x="39" y="177"/>
                    </a:lnTo>
                    <a:lnTo>
                      <a:pt x="45" y="172"/>
                    </a:lnTo>
                    <a:lnTo>
                      <a:pt x="47" y="167"/>
                    </a:lnTo>
                    <a:lnTo>
                      <a:pt x="42" y="162"/>
                    </a:lnTo>
                    <a:lnTo>
                      <a:pt x="39" y="158"/>
                    </a:lnTo>
                    <a:lnTo>
                      <a:pt x="35" y="146"/>
                    </a:lnTo>
                    <a:lnTo>
                      <a:pt x="39" y="117"/>
                    </a:lnTo>
                    <a:lnTo>
                      <a:pt x="47" y="83"/>
                    </a:lnTo>
                    <a:lnTo>
                      <a:pt x="56" y="58"/>
                    </a:lnTo>
                    <a:lnTo>
                      <a:pt x="60" y="26"/>
                    </a:lnTo>
                    <a:lnTo>
                      <a:pt x="56"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26" name="Freeform 202"/>
              <p:cNvSpPr>
                <a:spLocks/>
              </p:cNvSpPr>
              <p:nvPr/>
            </p:nvSpPr>
            <p:spPr bwMode="auto">
              <a:xfrm>
                <a:off x="1569" y="2007"/>
                <a:ext cx="100" cy="182"/>
              </a:xfrm>
              <a:custGeom>
                <a:avLst/>
                <a:gdLst>
                  <a:gd name="T0" fmla="*/ 33 w 100"/>
                  <a:gd name="T1" fmla="*/ 26 h 182"/>
                  <a:gd name="T2" fmla="*/ 30 w 100"/>
                  <a:gd name="T3" fmla="*/ 8 h 182"/>
                  <a:gd name="T4" fmla="*/ 18 w 100"/>
                  <a:gd name="T5" fmla="*/ 0 h 182"/>
                  <a:gd name="T6" fmla="*/ 1 w 100"/>
                  <a:gd name="T7" fmla="*/ 1 h 182"/>
                  <a:gd name="T8" fmla="*/ 0 w 100"/>
                  <a:gd name="T9" fmla="*/ 8 h 182"/>
                  <a:gd name="T10" fmla="*/ 1 w 100"/>
                  <a:gd name="T11" fmla="*/ 25 h 182"/>
                  <a:gd name="T12" fmla="*/ 10 w 100"/>
                  <a:gd name="T13" fmla="*/ 52 h 182"/>
                  <a:gd name="T14" fmla="*/ 17 w 100"/>
                  <a:gd name="T15" fmla="*/ 71 h 182"/>
                  <a:gd name="T16" fmla="*/ 25 w 100"/>
                  <a:gd name="T17" fmla="*/ 97 h 182"/>
                  <a:gd name="T18" fmla="*/ 27 w 100"/>
                  <a:gd name="T19" fmla="*/ 118 h 182"/>
                  <a:gd name="T20" fmla="*/ 27 w 100"/>
                  <a:gd name="T21" fmla="*/ 137 h 182"/>
                  <a:gd name="T22" fmla="*/ 23 w 100"/>
                  <a:gd name="T23" fmla="*/ 150 h 182"/>
                  <a:gd name="T24" fmla="*/ 20 w 100"/>
                  <a:gd name="T25" fmla="*/ 156 h 182"/>
                  <a:gd name="T26" fmla="*/ 20 w 100"/>
                  <a:gd name="T27" fmla="*/ 160 h 182"/>
                  <a:gd name="T28" fmla="*/ 25 w 100"/>
                  <a:gd name="T29" fmla="*/ 166 h 182"/>
                  <a:gd name="T30" fmla="*/ 35 w 100"/>
                  <a:gd name="T31" fmla="*/ 168 h 182"/>
                  <a:gd name="T32" fmla="*/ 48 w 100"/>
                  <a:gd name="T33" fmla="*/ 168 h 182"/>
                  <a:gd name="T34" fmla="*/ 73 w 100"/>
                  <a:gd name="T35" fmla="*/ 175 h 182"/>
                  <a:gd name="T36" fmla="*/ 83 w 100"/>
                  <a:gd name="T37" fmla="*/ 182 h 182"/>
                  <a:gd name="T38" fmla="*/ 93 w 100"/>
                  <a:gd name="T39" fmla="*/ 177 h 182"/>
                  <a:gd name="T40" fmla="*/ 100 w 100"/>
                  <a:gd name="T41" fmla="*/ 166 h 182"/>
                  <a:gd name="T42" fmla="*/ 93 w 100"/>
                  <a:gd name="T43" fmla="*/ 162 h 182"/>
                  <a:gd name="T44" fmla="*/ 72 w 100"/>
                  <a:gd name="T45" fmla="*/ 160 h 182"/>
                  <a:gd name="T46" fmla="*/ 47 w 100"/>
                  <a:gd name="T47" fmla="*/ 160 h 182"/>
                  <a:gd name="T48" fmla="*/ 36 w 100"/>
                  <a:gd name="T49" fmla="*/ 158 h 182"/>
                  <a:gd name="T50" fmla="*/ 35 w 100"/>
                  <a:gd name="T51" fmla="*/ 151 h 182"/>
                  <a:gd name="T52" fmla="*/ 36 w 100"/>
                  <a:gd name="T53" fmla="*/ 138 h 182"/>
                  <a:gd name="T54" fmla="*/ 37 w 100"/>
                  <a:gd name="T55" fmla="*/ 118 h 182"/>
                  <a:gd name="T56" fmla="*/ 36 w 100"/>
                  <a:gd name="T57" fmla="*/ 95 h 182"/>
                  <a:gd name="T58" fmla="*/ 31 w 100"/>
                  <a:gd name="T59" fmla="*/ 62 h 182"/>
                  <a:gd name="T60" fmla="*/ 33 w 100"/>
                  <a:gd name="T61" fmla="*/ 35 h 182"/>
                  <a:gd name="T62" fmla="*/ 33 w 100"/>
                  <a:gd name="T63" fmla="*/ 26 h 18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0"/>
                  <a:gd name="T97" fmla="*/ 0 h 182"/>
                  <a:gd name="T98" fmla="*/ 100 w 100"/>
                  <a:gd name="T99" fmla="*/ 182 h 18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0" h="182">
                    <a:moveTo>
                      <a:pt x="33" y="26"/>
                    </a:moveTo>
                    <a:lnTo>
                      <a:pt x="30" y="8"/>
                    </a:lnTo>
                    <a:lnTo>
                      <a:pt x="18" y="0"/>
                    </a:lnTo>
                    <a:lnTo>
                      <a:pt x="1" y="1"/>
                    </a:lnTo>
                    <a:lnTo>
                      <a:pt x="0" y="8"/>
                    </a:lnTo>
                    <a:lnTo>
                      <a:pt x="1" y="25"/>
                    </a:lnTo>
                    <a:lnTo>
                      <a:pt x="10" y="52"/>
                    </a:lnTo>
                    <a:lnTo>
                      <a:pt x="17" y="71"/>
                    </a:lnTo>
                    <a:lnTo>
                      <a:pt x="25" y="97"/>
                    </a:lnTo>
                    <a:lnTo>
                      <a:pt x="27" y="118"/>
                    </a:lnTo>
                    <a:lnTo>
                      <a:pt x="27" y="137"/>
                    </a:lnTo>
                    <a:lnTo>
                      <a:pt x="23" y="150"/>
                    </a:lnTo>
                    <a:lnTo>
                      <a:pt x="20" y="156"/>
                    </a:lnTo>
                    <a:lnTo>
                      <a:pt x="20" y="160"/>
                    </a:lnTo>
                    <a:lnTo>
                      <a:pt x="25" y="166"/>
                    </a:lnTo>
                    <a:lnTo>
                      <a:pt x="35" y="168"/>
                    </a:lnTo>
                    <a:lnTo>
                      <a:pt x="48" y="168"/>
                    </a:lnTo>
                    <a:lnTo>
                      <a:pt x="73" y="175"/>
                    </a:lnTo>
                    <a:lnTo>
                      <a:pt x="83" y="182"/>
                    </a:lnTo>
                    <a:lnTo>
                      <a:pt x="93" y="177"/>
                    </a:lnTo>
                    <a:lnTo>
                      <a:pt x="100" y="166"/>
                    </a:lnTo>
                    <a:lnTo>
                      <a:pt x="93" y="162"/>
                    </a:lnTo>
                    <a:lnTo>
                      <a:pt x="72" y="160"/>
                    </a:lnTo>
                    <a:lnTo>
                      <a:pt x="47" y="160"/>
                    </a:lnTo>
                    <a:lnTo>
                      <a:pt x="36" y="158"/>
                    </a:lnTo>
                    <a:lnTo>
                      <a:pt x="35" y="151"/>
                    </a:lnTo>
                    <a:lnTo>
                      <a:pt x="36" y="138"/>
                    </a:lnTo>
                    <a:lnTo>
                      <a:pt x="37" y="118"/>
                    </a:lnTo>
                    <a:lnTo>
                      <a:pt x="36" y="95"/>
                    </a:lnTo>
                    <a:lnTo>
                      <a:pt x="31" y="62"/>
                    </a:lnTo>
                    <a:lnTo>
                      <a:pt x="33" y="35"/>
                    </a:lnTo>
                    <a:lnTo>
                      <a:pt x="33" y="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grpSp>
      </p:grpSp>
      <p:grpSp>
        <p:nvGrpSpPr>
          <p:cNvPr id="432" name="Group 189"/>
          <p:cNvGrpSpPr>
            <a:grpSpLocks/>
          </p:cNvGrpSpPr>
          <p:nvPr/>
        </p:nvGrpSpPr>
        <p:grpSpPr bwMode="auto">
          <a:xfrm>
            <a:off x="960414" y="2689268"/>
            <a:ext cx="230071" cy="321341"/>
            <a:chOff x="1459" y="1674"/>
            <a:chExt cx="210" cy="549"/>
          </a:xfrm>
        </p:grpSpPr>
        <p:grpSp>
          <p:nvGrpSpPr>
            <p:cNvPr id="433" name="Group 190"/>
            <p:cNvGrpSpPr>
              <a:grpSpLocks/>
            </p:cNvGrpSpPr>
            <p:nvPr/>
          </p:nvGrpSpPr>
          <p:grpSpPr bwMode="auto">
            <a:xfrm>
              <a:off x="1489" y="1674"/>
              <a:ext cx="115" cy="95"/>
              <a:chOff x="1489" y="1674"/>
              <a:chExt cx="115" cy="95"/>
            </a:xfrm>
          </p:grpSpPr>
          <p:sp>
            <p:nvSpPr>
              <p:cNvPr id="441" name="Freeform 191"/>
              <p:cNvSpPr>
                <a:spLocks/>
              </p:cNvSpPr>
              <p:nvPr/>
            </p:nvSpPr>
            <p:spPr bwMode="auto">
              <a:xfrm>
                <a:off x="1530" y="1712"/>
                <a:ext cx="37" cy="57"/>
              </a:xfrm>
              <a:custGeom>
                <a:avLst/>
                <a:gdLst>
                  <a:gd name="T0" fmla="*/ 12 w 37"/>
                  <a:gd name="T1" fmla="*/ 52 h 57"/>
                  <a:gd name="T2" fmla="*/ 12 w 37"/>
                  <a:gd name="T3" fmla="*/ 44 h 57"/>
                  <a:gd name="T4" fmla="*/ 10 w 37"/>
                  <a:gd name="T5" fmla="*/ 35 h 57"/>
                  <a:gd name="T6" fmla="*/ 6 w 37"/>
                  <a:gd name="T7" fmla="*/ 29 h 57"/>
                  <a:gd name="T8" fmla="*/ 0 w 37"/>
                  <a:gd name="T9" fmla="*/ 20 h 57"/>
                  <a:gd name="T10" fmla="*/ 0 w 37"/>
                  <a:gd name="T11" fmla="*/ 14 h 57"/>
                  <a:gd name="T12" fmla="*/ 5 w 37"/>
                  <a:gd name="T13" fmla="*/ 6 h 57"/>
                  <a:gd name="T14" fmla="*/ 11 w 37"/>
                  <a:gd name="T15" fmla="*/ 1 h 57"/>
                  <a:gd name="T16" fmla="*/ 19 w 37"/>
                  <a:gd name="T17" fmla="*/ 0 h 57"/>
                  <a:gd name="T18" fmla="*/ 25 w 37"/>
                  <a:gd name="T19" fmla="*/ 1 h 57"/>
                  <a:gd name="T20" fmla="*/ 29 w 37"/>
                  <a:gd name="T21" fmla="*/ 2 h 57"/>
                  <a:gd name="T22" fmla="*/ 35 w 37"/>
                  <a:gd name="T23" fmla="*/ 7 h 57"/>
                  <a:gd name="T24" fmla="*/ 37 w 37"/>
                  <a:gd name="T25" fmla="*/ 14 h 57"/>
                  <a:gd name="T26" fmla="*/ 37 w 37"/>
                  <a:gd name="T27" fmla="*/ 20 h 57"/>
                  <a:gd name="T28" fmla="*/ 32 w 37"/>
                  <a:gd name="T29" fmla="*/ 27 h 57"/>
                  <a:gd name="T30" fmla="*/ 26 w 37"/>
                  <a:gd name="T31" fmla="*/ 35 h 57"/>
                  <a:gd name="T32" fmla="*/ 25 w 37"/>
                  <a:gd name="T33" fmla="*/ 44 h 57"/>
                  <a:gd name="T34" fmla="*/ 25 w 37"/>
                  <a:gd name="T35" fmla="*/ 47 h 57"/>
                  <a:gd name="T36" fmla="*/ 22 w 37"/>
                  <a:gd name="T37" fmla="*/ 54 h 57"/>
                  <a:gd name="T38" fmla="*/ 19 w 37"/>
                  <a:gd name="T39" fmla="*/ 57 h 57"/>
                  <a:gd name="T40" fmla="*/ 12 w 37"/>
                  <a:gd name="T41" fmla="*/ 52 h 5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7"/>
                  <a:gd name="T64" fmla="*/ 0 h 57"/>
                  <a:gd name="T65" fmla="*/ 37 w 37"/>
                  <a:gd name="T66" fmla="*/ 57 h 5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7" h="57">
                    <a:moveTo>
                      <a:pt x="12" y="52"/>
                    </a:moveTo>
                    <a:lnTo>
                      <a:pt x="12" y="44"/>
                    </a:lnTo>
                    <a:lnTo>
                      <a:pt x="10" y="35"/>
                    </a:lnTo>
                    <a:lnTo>
                      <a:pt x="6" y="29"/>
                    </a:lnTo>
                    <a:lnTo>
                      <a:pt x="0" y="20"/>
                    </a:lnTo>
                    <a:lnTo>
                      <a:pt x="0" y="14"/>
                    </a:lnTo>
                    <a:lnTo>
                      <a:pt x="5" y="6"/>
                    </a:lnTo>
                    <a:lnTo>
                      <a:pt x="11" y="1"/>
                    </a:lnTo>
                    <a:lnTo>
                      <a:pt x="19" y="0"/>
                    </a:lnTo>
                    <a:lnTo>
                      <a:pt x="25" y="1"/>
                    </a:lnTo>
                    <a:lnTo>
                      <a:pt x="29" y="2"/>
                    </a:lnTo>
                    <a:lnTo>
                      <a:pt x="35" y="7"/>
                    </a:lnTo>
                    <a:lnTo>
                      <a:pt x="37" y="14"/>
                    </a:lnTo>
                    <a:lnTo>
                      <a:pt x="37" y="20"/>
                    </a:lnTo>
                    <a:lnTo>
                      <a:pt x="32" y="27"/>
                    </a:lnTo>
                    <a:lnTo>
                      <a:pt x="26" y="35"/>
                    </a:lnTo>
                    <a:lnTo>
                      <a:pt x="25" y="44"/>
                    </a:lnTo>
                    <a:lnTo>
                      <a:pt x="25" y="47"/>
                    </a:lnTo>
                    <a:lnTo>
                      <a:pt x="22" y="54"/>
                    </a:lnTo>
                    <a:lnTo>
                      <a:pt x="19" y="57"/>
                    </a:lnTo>
                    <a:lnTo>
                      <a:pt x="12" y="52"/>
                    </a:lnTo>
                    <a:close/>
                  </a:path>
                </a:pathLst>
              </a:custGeom>
              <a:solidFill>
                <a:srgbClr val="FFFF00"/>
              </a:solidFill>
              <a:ln w="4763">
                <a:solidFill>
                  <a:srgbClr val="000000"/>
                </a:solidFill>
                <a:round/>
                <a:headEnd/>
                <a:tailEnd/>
              </a:ln>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42" name="Freeform 192"/>
              <p:cNvSpPr>
                <a:spLocks/>
              </p:cNvSpPr>
              <p:nvPr/>
            </p:nvSpPr>
            <p:spPr bwMode="auto">
              <a:xfrm>
                <a:off x="1489" y="1708"/>
                <a:ext cx="28" cy="11"/>
              </a:xfrm>
              <a:custGeom>
                <a:avLst/>
                <a:gdLst>
                  <a:gd name="T0" fmla="*/ 28 w 28"/>
                  <a:gd name="T1" fmla="*/ 11 h 11"/>
                  <a:gd name="T2" fmla="*/ 3 w 28"/>
                  <a:gd name="T3" fmla="*/ 8 h 11"/>
                  <a:gd name="T4" fmla="*/ 0 w 28"/>
                  <a:gd name="T5" fmla="*/ 4 h 11"/>
                  <a:gd name="T6" fmla="*/ 2 w 28"/>
                  <a:gd name="T7" fmla="*/ 0 h 11"/>
                  <a:gd name="T8" fmla="*/ 7 w 28"/>
                  <a:gd name="T9" fmla="*/ 0 h 11"/>
                  <a:gd name="T10" fmla="*/ 28 w 28"/>
                  <a:gd name="T11" fmla="*/ 11 h 11"/>
                  <a:gd name="T12" fmla="*/ 0 60000 65536"/>
                  <a:gd name="T13" fmla="*/ 0 60000 65536"/>
                  <a:gd name="T14" fmla="*/ 0 60000 65536"/>
                  <a:gd name="T15" fmla="*/ 0 60000 65536"/>
                  <a:gd name="T16" fmla="*/ 0 60000 65536"/>
                  <a:gd name="T17" fmla="*/ 0 60000 65536"/>
                  <a:gd name="T18" fmla="*/ 0 w 28"/>
                  <a:gd name="T19" fmla="*/ 0 h 11"/>
                  <a:gd name="T20" fmla="*/ 28 w 28"/>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28" h="11">
                    <a:moveTo>
                      <a:pt x="28" y="11"/>
                    </a:moveTo>
                    <a:lnTo>
                      <a:pt x="3" y="8"/>
                    </a:lnTo>
                    <a:lnTo>
                      <a:pt x="0" y="4"/>
                    </a:lnTo>
                    <a:lnTo>
                      <a:pt x="2" y="0"/>
                    </a:lnTo>
                    <a:lnTo>
                      <a:pt x="7" y="0"/>
                    </a:lnTo>
                    <a:lnTo>
                      <a:pt x="28"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43" name="Freeform 193"/>
              <p:cNvSpPr>
                <a:spLocks/>
              </p:cNvSpPr>
              <p:nvPr/>
            </p:nvSpPr>
            <p:spPr bwMode="auto">
              <a:xfrm>
                <a:off x="1517" y="1678"/>
                <a:ext cx="13" cy="19"/>
              </a:xfrm>
              <a:custGeom>
                <a:avLst/>
                <a:gdLst>
                  <a:gd name="T0" fmla="*/ 13 w 13"/>
                  <a:gd name="T1" fmla="*/ 19 h 19"/>
                  <a:gd name="T2" fmla="*/ 0 w 13"/>
                  <a:gd name="T3" fmla="*/ 6 h 19"/>
                  <a:gd name="T4" fmla="*/ 2 w 13"/>
                  <a:gd name="T5" fmla="*/ 3 h 19"/>
                  <a:gd name="T6" fmla="*/ 7 w 13"/>
                  <a:gd name="T7" fmla="*/ 0 h 19"/>
                  <a:gd name="T8" fmla="*/ 10 w 13"/>
                  <a:gd name="T9" fmla="*/ 4 h 19"/>
                  <a:gd name="T10" fmla="*/ 13 w 13"/>
                  <a:gd name="T11" fmla="*/ 19 h 19"/>
                  <a:gd name="T12" fmla="*/ 0 60000 65536"/>
                  <a:gd name="T13" fmla="*/ 0 60000 65536"/>
                  <a:gd name="T14" fmla="*/ 0 60000 65536"/>
                  <a:gd name="T15" fmla="*/ 0 60000 65536"/>
                  <a:gd name="T16" fmla="*/ 0 60000 65536"/>
                  <a:gd name="T17" fmla="*/ 0 60000 65536"/>
                  <a:gd name="T18" fmla="*/ 0 w 13"/>
                  <a:gd name="T19" fmla="*/ 0 h 19"/>
                  <a:gd name="T20" fmla="*/ 13 w 13"/>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13" h="19">
                    <a:moveTo>
                      <a:pt x="13" y="19"/>
                    </a:moveTo>
                    <a:lnTo>
                      <a:pt x="0" y="6"/>
                    </a:lnTo>
                    <a:lnTo>
                      <a:pt x="2" y="3"/>
                    </a:lnTo>
                    <a:lnTo>
                      <a:pt x="7" y="0"/>
                    </a:lnTo>
                    <a:lnTo>
                      <a:pt x="10" y="4"/>
                    </a:lnTo>
                    <a:lnTo>
                      <a:pt x="13" y="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44" name="Freeform 194"/>
              <p:cNvSpPr>
                <a:spLocks/>
              </p:cNvSpPr>
              <p:nvPr/>
            </p:nvSpPr>
            <p:spPr bwMode="auto">
              <a:xfrm>
                <a:off x="1557" y="1674"/>
                <a:ext cx="10" cy="22"/>
              </a:xfrm>
              <a:custGeom>
                <a:avLst/>
                <a:gdLst>
                  <a:gd name="T0" fmla="*/ 2 w 10"/>
                  <a:gd name="T1" fmla="*/ 22 h 22"/>
                  <a:gd name="T2" fmla="*/ 0 w 10"/>
                  <a:gd name="T3" fmla="*/ 5 h 22"/>
                  <a:gd name="T4" fmla="*/ 5 w 10"/>
                  <a:gd name="T5" fmla="*/ 0 h 22"/>
                  <a:gd name="T6" fmla="*/ 10 w 10"/>
                  <a:gd name="T7" fmla="*/ 2 h 22"/>
                  <a:gd name="T8" fmla="*/ 9 w 10"/>
                  <a:gd name="T9" fmla="*/ 7 h 22"/>
                  <a:gd name="T10" fmla="*/ 2 w 10"/>
                  <a:gd name="T11" fmla="*/ 22 h 22"/>
                  <a:gd name="T12" fmla="*/ 0 60000 65536"/>
                  <a:gd name="T13" fmla="*/ 0 60000 65536"/>
                  <a:gd name="T14" fmla="*/ 0 60000 65536"/>
                  <a:gd name="T15" fmla="*/ 0 60000 65536"/>
                  <a:gd name="T16" fmla="*/ 0 60000 65536"/>
                  <a:gd name="T17" fmla="*/ 0 60000 65536"/>
                  <a:gd name="T18" fmla="*/ 0 w 10"/>
                  <a:gd name="T19" fmla="*/ 0 h 22"/>
                  <a:gd name="T20" fmla="*/ 10 w 10"/>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10" h="22">
                    <a:moveTo>
                      <a:pt x="2" y="22"/>
                    </a:moveTo>
                    <a:lnTo>
                      <a:pt x="0" y="5"/>
                    </a:lnTo>
                    <a:lnTo>
                      <a:pt x="5" y="0"/>
                    </a:lnTo>
                    <a:lnTo>
                      <a:pt x="10" y="2"/>
                    </a:lnTo>
                    <a:lnTo>
                      <a:pt x="9" y="7"/>
                    </a:lnTo>
                    <a:lnTo>
                      <a:pt x="2"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45" name="Freeform 195"/>
              <p:cNvSpPr>
                <a:spLocks/>
              </p:cNvSpPr>
              <p:nvPr/>
            </p:nvSpPr>
            <p:spPr bwMode="auto">
              <a:xfrm>
                <a:off x="1577" y="1691"/>
                <a:ext cx="27" cy="13"/>
              </a:xfrm>
              <a:custGeom>
                <a:avLst/>
                <a:gdLst>
                  <a:gd name="T0" fmla="*/ 0 w 27"/>
                  <a:gd name="T1" fmla="*/ 13 h 13"/>
                  <a:gd name="T2" fmla="*/ 19 w 27"/>
                  <a:gd name="T3" fmla="*/ 0 h 13"/>
                  <a:gd name="T4" fmla="*/ 27 w 27"/>
                  <a:gd name="T5" fmla="*/ 3 h 13"/>
                  <a:gd name="T6" fmla="*/ 27 w 27"/>
                  <a:gd name="T7" fmla="*/ 7 h 13"/>
                  <a:gd name="T8" fmla="*/ 22 w 27"/>
                  <a:gd name="T9" fmla="*/ 10 h 13"/>
                  <a:gd name="T10" fmla="*/ 0 w 27"/>
                  <a:gd name="T11" fmla="*/ 13 h 13"/>
                  <a:gd name="T12" fmla="*/ 0 60000 65536"/>
                  <a:gd name="T13" fmla="*/ 0 60000 65536"/>
                  <a:gd name="T14" fmla="*/ 0 60000 65536"/>
                  <a:gd name="T15" fmla="*/ 0 60000 65536"/>
                  <a:gd name="T16" fmla="*/ 0 60000 65536"/>
                  <a:gd name="T17" fmla="*/ 0 60000 65536"/>
                  <a:gd name="T18" fmla="*/ 0 w 27"/>
                  <a:gd name="T19" fmla="*/ 0 h 13"/>
                  <a:gd name="T20" fmla="*/ 27 w 27"/>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27" h="13">
                    <a:moveTo>
                      <a:pt x="0" y="13"/>
                    </a:moveTo>
                    <a:lnTo>
                      <a:pt x="19" y="0"/>
                    </a:lnTo>
                    <a:lnTo>
                      <a:pt x="27" y="3"/>
                    </a:lnTo>
                    <a:lnTo>
                      <a:pt x="27" y="7"/>
                    </a:lnTo>
                    <a:lnTo>
                      <a:pt x="22" y="10"/>
                    </a:lnTo>
                    <a:lnTo>
                      <a:pt x="0"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grpSp>
        <p:grpSp>
          <p:nvGrpSpPr>
            <p:cNvPr id="434" name="Group 196"/>
            <p:cNvGrpSpPr>
              <a:grpSpLocks/>
            </p:cNvGrpSpPr>
            <p:nvPr/>
          </p:nvGrpSpPr>
          <p:grpSpPr bwMode="auto">
            <a:xfrm>
              <a:off x="1459" y="1706"/>
              <a:ext cx="210" cy="517"/>
              <a:chOff x="1459" y="1706"/>
              <a:chExt cx="210" cy="517"/>
            </a:xfrm>
          </p:grpSpPr>
          <p:sp>
            <p:nvSpPr>
              <p:cNvPr id="435" name="Freeform 197"/>
              <p:cNvSpPr>
                <a:spLocks/>
              </p:cNvSpPr>
              <p:nvPr/>
            </p:nvSpPr>
            <p:spPr bwMode="auto">
              <a:xfrm>
                <a:off x="1496" y="1792"/>
                <a:ext cx="106" cy="90"/>
              </a:xfrm>
              <a:custGeom>
                <a:avLst/>
                <a:gdLst>
                  <a:gd name="T0" fmla="*/ 70 w 106"/>
                  <a:gd name="T1" fmla="*/ 25 h 90"/>
                  <a:gd name="T2" fmla="*/ 56 w 106"/>
                  <a:gd name="T3" fmla="*/ 9 h 90"/>
                  <a:gd name="T4" fmla="*/ 44 w 106"/>
                  <a:gd name="T5" fmla="*/ 0 h 90"/>
                  <a:gd name="T6" fmla="*/ 28 w 106"/>
                  <a:gd name="T7" fmla="*/ 0 h 90"/>
                  <a:gd name="T8" fmla="*/ 10 w 106"/>
                  <a:gd name="T9" fmla="*/ 5 h 90"/>
                  <a:gd name="T10" fmla="*/ 3 w 106"/>
                  <a:gd name="T11" fmla="*/ 15 h 90"/>
                  <a:gd name="T12" fmla="*/ 0 w 106"/>
                  <a:gd name="T13" fmla="*/ 29 h 90"/>
                  <a:gd name="T14" fmla="*/ 3 w 106"/>
                  <a:gd name="T15" fmla="*/ 47 h 90"/>
                  <a:gd name="T16" fmla="*/ 14 w 106"/>
                  <a:gd name="T17" fmla="*/ 67 h 90"/>
                  <a:gd name="T18" fmla="*/ 31 w 106"/>
                  <a:gd name="T19" fmla="*/ 80 h 90"/>
                  <a:gd name="T20" fmla="*/ 45 w 106"/>
                  <a:gd name="T21" fmla="*/ 87 h 90"/>
                  <a:gd name="T22" fmla="*/ 61 w 106"/>
                  <a:gd name="T23" fmla="*/ 90 h 90"/>
                  <a:gd name="T24" fmla="*/ 71 w 106"/>
                  <a:gd name="T25" fmla="*/ 86 h 90"/>
                  <a:gd name="T26" fmla="*/ 79 w 106"/>
                  <a:gd name="T27" fmla="*/ 80 h 90"/>
                  <a:gd name="T28" fmla="*/ 83 w 106"/>
                  <a:gd name="T29" fmla="*/ 67 h 90"/>
                  <a:gd name="T30" fmla="*/ 81 w 106"/>
                  <a:gd name="T31" fmla="*/ 52 h 90"/>
                  <a:gd name="T32" fmla="*/ 78 w 106"/>
                  <a:gd name="T33" fmla="*/ 39 h 90"/>
                  <a:gd name="T34" fmla="*/ 103 w 106"/>
                  <a:gd name="T35" fmla="*/ 25 h 90"/>
                  <a:gd name="T36" fmla="*/ 106 w 106"/>
                  <a:gd name="T37" fmla="*/ 20 h 90"/>
                  <a:gd name="T38" fmla="*/ 103 w 106"/>
                  <a:gd name="T39" fmla="*/ 17 h 90"/>
                  <a:gd name="T40" fmla="*/ 74 w 106"/>
                  <a:gd name="T41" fmla="*/ 32 h 90"/>
                  <a:gd name="T42" fmla="*/ 70 w 106"/>
                  <a:gd name="T43" fmla="*/ 25 h 9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90"/>
                  <a:gd name="T68" fmla="*/ 106 w 106"/>
                  <a:gd name="T69" fmla="*/ 90 h 9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90">
                    <a:moveTo>
                      <a:pt x="70" y="25"/>
                    </a:moveTo>
                    <a:lnTo>
                      <a:pt x="56" y="9"/>
                    </a:lnTo>
                    <a:lnTo>
                      <a:pt x="44" y="0"/>
                    </a:lnTo>
                    <a:lnTo>
                      <a:pt x="28" y="0"/>
                    </a:lnTo>
                    <a:lnTo>
                      <a:pt x="10" y="5"/>
                    </a:lnTo>
                    <a:lnTo>
                      <a:pt x="3" y="15"/>
                    </a:lnTo>
                    <a:lnTo>
                      <a:pt x="0" y="29"/>
                    </a:lnTo>
                    <a:lnTo>
                      <a:pt x="3" y="47"/>
                    </a:lnTo>
                    <a:lnTo>
                      <a:pt x="14" y="67"/>
                    </a:lnTo>
                    <a:lnTo>
                      <a:pt x="31" y="80"/>
                    </a:lnTo>
                    <a:lnTo>
                      <a:pt x="45" y="87"/>
                    </a:lnTo>
                    <a:lnTo>
                      <a:pt x="61" y="90"/>
                    </a:lnTo>
                    <a:lnTo>
                      <a:pt x="71" y="86"/>
                    </a:lnTo>
                    <a:lnTo>
                      <a:pt x="79" y="80"/>
                    </a:lnTo>
                    <a:lnTo>
                      <a:pt x="83" y="67"/>
                    </a:lnTo>
                    <a:lnTo>
                      <a:pt x="81" y="52"/>
                    </a:lnTo>
                    <a:lnTo>
                      <a:pt x="78" y="39"/>
                    </a:lnTo>
                    <a:lnTo>
                      <a:pt x="103" y="25"/>
                    </a:lnTo>
                    <a:lnTo>
                      <a:pt x="106" y="20"/>
                    </a:lnTo>
                    <a:lnTo>
                      <a:pt x="103" y="17"/>
                    </a:lnTo>
                    <a:lnTo>
                      <a:pt x="74" y="32"/>
                    </a:lnTo>
                    <a:lnTo>
                      <a:pt x="70"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36" name="Freeform 198"/>
              <p:cNvSpPr>
                <a:spLocks/>
              </p:cNvSpPr>
              <p:nvPr/>
            </p:nvSpPr>
            <p:spPr bwMode="auto">
              <a:xfrm>
                <a:off x="1572" y="1706"/>
                <a:ext cx="93" cy="202"/>
              </a:xfrm>
              <a:custGeom>
                <a:avLst/>
                <a:gdLst>
                  <a:gd name="T0" fmla="*/ 25 w 93"/>
                  <a:gd name="T1" fmla="*/ 170 h 202"/>
                  <a:gd name="T2" fmla="*/ 9 w 93"/>
                  <a:gd name="T3" fmla="*/ 182 h 202"/>
                  <a:gd name="T4" fmla="*/ 4 w 93"/>
                  <a:gd name="T5" fmla="*/ 185 h 202"/>
                  <a:gd name="T6" fmla="*/ 0 w 93"/>
                  <a:gd name="T7" fmla="*/ 193 h 202"/>
                  <a:gd name="T8" fmla="*/ 5 w 93"/>
                  <a:gd name="T9" fmla="*/ 201 h 202"/>
                  <a:gd name="T10" fmla="*/ 10 w 93"/>
                  <a:gd name="T11" fmla="*/ 202 h 202"/>
                  <a:gd name="T12" fmla="*/ 25 w 93"/>
                  <a:gd name="T13" fmla="*/ 197 h 202"/>
                  <a:gd name="T14" fmla="*/ 49 w 93"/>
                  <a:gd name="T15" fmla="*/ 182 h 202"/>
                  <a:gd name="T16" fmla="*/ 70 w 93"/>
                  <a:gd name="T17" fmla="*/ 162 h 202"/>
                  <a:gd name="T18" fmla="*/ 92 w 93"/>
                  <a:gd name="T19" fmla="*/ 141 h 202"/>
                  <a:gd name="T20" fmla="*/ 93 w 93"/>
                  <a:gd name="T21" fmla="*/ 132 h 202"/>
                  <a:gd name="T22" fmla="*/ 93 w 93"/>
                  <a:gd name="T23" fmla="*/ 107 h 202"/>
                  <a:gd name="T24" fmla="*/ 87 w 93"/>
                  <a:gd name="T25" fmla="*/ 68 h 202"/>
                  <a:gd name="T26" fmla="*/ 90 w 93"/>
                  <a:gd name="T27" fmla="*/ 46 h 202"/>
                  <a:gd name="T28" fmla="*/ 93 w 93"/>
                  <a:gd name="T29" fmla="*/ 37 h 202"/>
                  <a:gd name="T30" fmla="*/ 89 w 93"/>
                  <a:gd name="T31" fmla="*/ 33 h 202"/>
                  <a:gd name="T32" fmla="*/ 80 w 93"/>
                  <a:gd name="T33" fmla="*/ 28 h 202"/>
                  <a:gd name="T34" fmla="*/ 73 w 93"/>
                  <a:gd name="T35" fmla="*/ 26 h 202"/>
                  <a:gd name="T36" fmla="*/ 78 w 93"/>
                  <a:gd name="T37" fmla="*/ 3 h 202"/>
                  <a:gd name="T38" fmla="*/ 75 w 93"/>
                  <a:gd name="T39" fmla="*/ 0 h 202"/>
                  <a:gd name="T40" fmla="*/ 70 w 93"/>
                  <a:gd name="T41" fmla="*/ 1 h 202"/>
                  <a:gd name="T42" fmla="*/ 68 w 93"/>
                  <a:gd name="T43" fmla="*/ 27 h 202"/>
                  <a:gd name="T44" fmla="*/ 64 w 93"/>
                  <a:gd name="T45" fmla="*/ 35 h 202"/>
                  <a:gd name="T46" fmla="*/ 63 w 93"/>
                  <a:gd name="T47" fmla="*/ 38 h 202"/>
                  <a:gd name="T48" fmla="*/ 53 w 93"/>
                  <a:gd name="T49" fmla="*/ 35 h 202"/>
                  <a:gd name="T50" fmla="*/ 45 w 93"/>
                  <a:gd name="T51" fmla="*/ 35 h 202"/>
                  <a:gd name="T52" fmla="*/ 45 w 93"/>
                  <a:gd name="T53" fmla="*/ 40 h 202"/>
                  <a:gd name="T54" fmla="*/ 50 w 93"/>
                  <a:gd name="T55" fmla="*/ 43 h 202"/>
                  <a:gd name="T56" fmla="*/ 60 w 93"/>
                  <a:gd name="T57" fmla="*/ 43 h 202"/>
                  <a:gd name="T58" fmla="*/ 65 w 93"/>
                  <a:gd name="T59" fmla="*/ 47 h 202"/>
                  <a:gd name="T60" fmla="*/ 70 w 93"/>
                  <a:gd name="T61" fmla="*/ 55 h 202"/>
                  <a:gd name="T62" fmla="*/ 77 w 93"/>
                  <a:gd name="T63" fmla="*/ 67 h 202"/>
                  <a:gd name="T64" fmla="*/ 80 w 93"/>
                  <a:gd name="T65" fmla="*/ 92 h 202"/>
                  <a:gd name="T66" fmla="*/ 80 w 93"/>
                  <a:gd name="T67" fmla="*/ 115 h 202"/>
                  <a:gd name="T68" fmla="*/ 78 w 93"/>
                  <a:gd name="T69" fmla="*/ 133 h 202"/>
                  <a:gd name="T70" fmla="*/ 72 w 93"/>
                  <a:gd name="T71" fmla="*/ 141 h 202"/>
                  <a:gd name="T72" fmla="*/ 54 w 93"/>
                  <a:gd name="T73" fmla="*/ 152 h 202"/>
                  <a:gd name="T74" fmla="*/ 34 w 93"/>
                  <a:gd name="T75" fmla="*/ 162 h 202"/>
                  <a:gd name="T76" fmla="*/ 25 w 93"/>
                  <a:gd name="T77" fmla="*/ 170 h 20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3"/>
                  <a:gd name="T118" fmla="*/ 0 h 202"/>
                  <a:gd name="T119" fmla="*/ 93 w 93"/>
                  <a:gd name="T120" fmla="*/ 202 h 20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3" h="202">
                    <a:moveTo>
                      <a:pt x="25" y="170"/>
                    </a:moveTo>
                    <a:lnTo>
                      <a:pt x="9" y="182"/>
                    </a:lnTo>
                    <a:lnTo>
                      <a:pt x="4" y="185"/>
                    </a:lnTo>
                    <a:lnTo>
                      <a:pt x="0" y="193"/>
                    </a:lnTo>
                    <a:lnTo>
                      <a:pt x="5" y="201"/>
                    </a:lnTo>
                    <a:lnTo>
                      <a:pt x="10" y="202"/>
                    </a:lnTo>
                    <a:lnTo>
                      <a:pt x="25" y="197"/>
                    </a:lnTo>
                    <a:lnTo>
                      <a:pt x="49" y="182"/>
                    </a:lnTo>
                    <a:lnTo>
                      <a:pt x="70" y="162"/>
                    </a:lnTo>
                    <a:lnTo>
                      <a:pt x="92" y="141"/>
                    </a:lnTo>
                    <a:lnTo>
                      <a:pt x="93" y="132"/>
                    </a:lnTo>
                    <a:lnTo>
                      <a:pt x="93" y="107"/>
                    </a:lnTo>
                    <a:lnTo>
                      <a:pt x="87" y="68"/>
                    </a:lnTo>
                    <a:lnTo>
                      <a:pt x="90" y="46"/>
                    </a:lnTo>
                    <a:lnTo>
                      <a:pt x="93" y="37"/>
                    </a:lnTo>
                    <a:lnTo>
                      <a:pt x="89" y="33"/>
                    </a:lnTo>
                    <a:lnTo>
                      <a:pt x="80" y="28"/>
                    </a:lnTo>
                    <a:lnTo>
                      <a:pt x="73" y="26"/>
                    </a:lnTo>
                    <a:lnTo>
                      <a:pt x="78" y="3"/>
                    </a:lnTo>
                    <a:lnTo>
                      <a:pt x="75" y="0"/>
                    </a:lnTo>
                    <a:lnTo>
                      <a:pt x="70" y="1"/>
                    </a:lnTo>
                    <a:lnTo>
                      <a:pt x="68" y="27"/>
                    </a:lnTo>
                    <a:lnTo>
                      <a:pt x="64" y="35"/>
                    </a:lnTo>
                    <a:lnTo>
                      <a:pt x="63" y="38"/>
                    </a:lnTo>
                    <a:lnTo>
                      <a:pt x="53" y="35"/>
                    </a:lnTo>
                    <a:lnTo>
                      <a:pt x="45" y="35"/>
                    </a:lnTo>
                    <a:lnTo>
                      <a:pt x="45" y="40"/>
                    </a:lnTo>
                    <a:lnTo>
                      <a:pt x="50" y="43"/>
                    </a:lnTo>
                    <a:lnTo>
                      <a:pt x="60" y="43"/>
                    </a:lnTo>
                    <a:lnTo>
                      <a:pt x="65" y="47"/>
                    </a:lnTo>
                    <a:lnTo>
                      <a:pt x="70" y="55"/>
                    </a:lnTo>
                    <a:lnTo>
                      <a:pt x="77" y="67"/>
                    </a:lnTo>
                    <a:lnTo>
                      <a:pt x="80" y="92"/>
                    </a:lnTo>
                    <a:lnTo>
                      <a:pt x="80" y="115"/>
                    </a:lnTo>
                    <a:lnTo>
                      <a:pt x="78" y="133"/>
                    </a:lnTo>
                    <a:lnTo>
                      <a:pt x="72" y="141"/>
                    </a:lnTo>
                    <a:lnTo>
                      <a:pt x="54" y="152"/>
                    </a:lnTo>
                    <a:lnTo>
                      <a:pt x="34" y="162"/>
                    </a:lnTo>
                    <a:lnTo>
                      <a:pt x="25" y="17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37" name="Freeform 199"/>
              <p:cNvSpPr>
                <a:spLocks/>
              </p:cNvSpPr>
              <p:nvPr/>
            </p:nvSpPr>
            <p:spPr bwMode="auto">
              <a:xfrm>
                <a:off x="1459" y="1892"/>
                <a:ext cx="85" cy="121"/>
              </a:xfrm>
              <a:custGeom>
                <a:avLst/>
                <a:gdLst>
                  <a:gd name="T0" fmla="*/ 85 w 85"/>
                  <a:gd name="T1" fmla="*/ 4 h 121"/>
                  <a:gd name="T2" fmla="*/ 76 w 85"/>
                  <a:gd name="T3" fmla="*/ 0 h 121"/>
                  <a:gd name="T4" fmla="*/ 56 w 85"/>
                  <a:gd name="T5" fmla="*/ 1 h 121"/>
                  <a:gd name="T6" fmla="*/ 38 w 85"/>
                  <a:gd name="T7" fmla="*/ 12 h 121"/>
                  <a:gd name="T8" fmla="*/ 15 w 85"/>
                  <a:gd name="T9" fmla="*/ 36 h 121"/>
                  <a:gd name="T10" fmla="*/ 1 w 85"/>
                  <a:gd name="T11" fmla="*/ 55 h 121"/>
                  <a:gd name="T12" fmla="*/ 0 w 85"/>
                  <a:gd name="T13" fmla="*/ 61 h 121"/>
                  <a:gd name="T14" fmla="*/ 7 w 85"/>
                  <a:gd name="T15" fmla="*/ 74 h 121"/>
                  <a:gd name="T16" fmla="*/ 21 w 85"/>
                  <a:gd name="T17" fmla="*/ 80 h 121"/>
                  <a:gd name="T18" fmla="*/ 38 w 85"/>
                  <a:gd name="T19" fmla="*/ 86 h 121"/>
                  <a:gd name="T20" fmla="*/ 52 w 85"/>
                  <a:gd name="T21" fmla="*/ 90 h 121"/>
                  <a:gd name="T22" fmla="*/ 60 w 85"/>
                  <a:gd name="T23" fmla="*/ 95 h 121"/>
                  <a:gd name="T24" fmla="*/ 56 w 85"/>
                  <a:gd name="T25" fmla="*/ 102 h 121"/>
                  <a:gd name="T26" fmla="*/ 46 w 85"/>
                  <a:gd name="T27" fmla="*/ 111 h 121"/>
                  <a:gd name="T28" fmla="*/ 33 w 85"/>
                  <a:gd name="T29" fmla="*/ 112 h 121"/>
                  <a:gd name="T30" fmla="*/ 23 w 85"/>
                  <a:gd name="T31" fmla="*/ 110 h 121"/>
                  <a:gd name="T32" fmla="*/ 18 w 85"/>
                  <a:gd name="T33" fmla="*/ 112 h 121"/>
                  <a:gd name="T34" fmla="*/ 18 w 85"/>
                  <a:gd name="T35" fmla="*/ 117 h 121"/>
                  <a:gd name="T36" fmla="*/ 30 w 85"/>
                  <a:gd name="T37" fmla="*/ 121 h 121"/>
                  <a:gd name="T38" fmla="*/ 46 w 85"/>
                  <a:gd name="T39" fmla="*/ 121 h 121"/>
                  <a:gd name="T40" fmla="*/ 60 w 85"/>
                  <a:gd name="T41" fmla="*/ 117 h 121"/>
                  <a:gd name="T42" fmla="*/ 68 w 85"/>
                  <a:gd name="T43" fmla="*/ 112 h 121"/>
                  <a:gd name="T44" fmla="*/ 72 w 85"/>
                  <a:gd name="T45" fmla="*/ 105 h 121"/>
                  <a:gd name="T46" fmla="*/ 76 w 85"/>
                  <a:gd name="T47" fmla="*/ 96 h 121"/>
                  <a:gd name="T48" fmla="*/ 70 w 85"/>
                  <a:gd name="T49" fmla="*/ 89 h 121"/>
                  <a:gd name="T50" fmla="*/ 52 w 85"/>
                  <a:gd name="T51" fmla="*/ 84 h 121"/>
                  <a:gd name="T52" fmla="*/ 36 w 85"/>
                  <a:gd name="T53" fmla="*/ 79 h 121"/>
                  <a:gd name="T54" fmla="*/ 18 w 85"/>
                  <a:gd name="T55" fmla="*/ 71 h 121"/>
                  <a:gd name="T56" fmla="*/ 16 w 85"/>
                  <a:gd name="T57" fmla="*/ 64 h 121"/>
                  <a:gd name="T58" fmla="*/ 18 w 85"/>
                  <a:gd name="T59" fmla="*/ 51 h 121"/>
                  <a:gd name="T60" fmla="*/ 30 w 85"/>
                  <a:gd name="T61" fmla="*/ 36 h 121"/>
                  <a:gd name="T62" fmla="*/ 43 w 85"/>
                  <a:gd name="T63" fmla="*/ 27 h 121"/>
                  <a:gd name="T64" fmla="*/ 67 w 85"/>
                  <a:gd name="T65" fmla="*/ 20 h 121"/>
                  <a:gd name="T66" fmla="*/ 85 w 85"/>
                  <a:gd name="T67" fmla="*/ 17 h 121"/>
                  <a:gd name="T68" fmla="*/ 85 w 85"/>
                  <a:gd name="T69" fmla="*/ 9 h 121"/>
                  <a:gd name="T70" fmla="*/ 85 w 85"/>
                  <a:gd name="T71" fmla="*/ 4 h 12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5"/>
                  <a:gd name="T109" fmla="*/ 0 h 121"/>
                  <a:gd name="T110" fmla="*/ 85 w 85"/>
                  <a:gd name="T111" fmla="*/ 121 h 12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5" h="121">
                    <a:moveTo>
                      <a:pt x="85" y="4"/>
                    </a:moveTo>
                    <a:lnTo>
                      <a:pt x="76" y="0"/>
                    </a:lnTo>
                    <a:lnTo>
                      <a:pt x="56" y="1"/>
                    </a:lnTo>
                    <a:lnTo>
                      <a:pt x="38" y="12"/>
                    </a:lnTo>
                    <a:lnTo>
                      <a:pt x="15" y="36"/>
                    </a:lnTo>
                    <a:lnTo>
                      <a:pt x="1" y="55"/>
                    </a:lnTo>
                    <a:lnTo>
                      <a:pt x="0" y="61"/>
                    </a:lnTo>
                    <a:lnTo>
                      <a:pt x="7" y="74"/>
                    </a:lnTo>
                    <a:lnTo>
                      <a:pt x="21" y="80"/>
                    </a:lnTo>
                    <a:lnTo>
                      <a:pt x="38" y="86"/>
                    </a:lnTo>
                    <a:lnTo>
                      <a:pt x="52" y="90"/>
                    </a:lnTo>
                    <a:lnTo>
                      <a:pt x="60" y="95"/>
                    </a:lnTo>
                    <a:lnTo>
                      <a:pt x="56" y="102"/>
                    </a:lnTo>
                    <a:lnTo>
                      <a:pt x="46" y="111"/>
                    </a:lnTo>
                    <a:lnTo>
                      <a:pt x="33" y="112"/>
                    </a:lnTo>
                    <a:lnTo>
                      <a:pt x="23" y="110"/>
                    </a:lnTo>
                    <a:lnTo>
                      <a:pt x="18" y="112"/>
                    </a:lnTo>
                    <a:lnTo>
                      <a:pt x="18" y="117"/>
                    </a:lnTo>
                    <a:lnTo>
                      <a:pt x="30" y="121"/>
                    </a:lnTo>
                    <a:lnTo>
                      <a:pt x="46" y="121"/>
                    </a:lnTo>
                    <a:lnTo>
                      <a:pt x="60" y="117"/>
                    </a:lnTo>
                    <a:lnTo>
                      <a:pt x="68" y="112"/>
                    </a:lnTo>
                    <a:lnTo>
                      <a:pt x="72" y="105"/>
                    </a:lnTo>
                    <a:lnTo>
                      <a:pt x="76" y="96"/>
                    </a:lnTo>
                    <a:lnTo>
                      <a:pt x="70" y="89"/>
                    </a:lnTo>
                    <a:lnTo>
                      <a:pt x="52" y="84"/>
                    </a:lnTo>
                    <a:lnTo>
                      <a:pt x="36" y="79"/>
                    </a:lnTo>
                    <a:lnTo>
                      <a:pt x="18" y="71"/>
                    </a:lnTo>
                    <a:lnTo>
                      <a:pt x="16" y="64"/>
                    </a:lnTo>
                    <a:lnTo>
                      <a:pt x="18" y="51"/>
                    </a:lnTo>
                    <a:lnTo>
                      <a:pt x="30" y="36"/>
                    </a:lnTo>
                    <a:lnTo>
                      <a:pt x="43" y="27"/>
                    </a:lnTo>
                    <a:lnTo>
                      <a:pt x="67" y="20"/>
                    </a:lnTo>
                    <a:lnTo>
                      <a:pt x="85" y="17"/>
                    </a:lnTo>
                    <a:lnTo>
                      <a:pt x="85" y="9"/>
                    </a:lnTo>
                    <a:lnTo>
                      <a:pt x="85"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38" name="Freeform 200"/>
              <p:cNvSpPr>
                <a:spLocks/>
              </p:cNvSpPr>
              <p:nvPr/>
            </p:nvSpPr>
            <p:spPr bwMode="auto">
              <a:xfrm>
                <a:off x="1527" y="1886"/>
                <a:ext cx="79" cy="149"/>
              </a:xfrm>
              <a:custGeom>
                <a:avLst/>
                <a:gdLst>
                  <a:gd name="T0" fmla="*/ 69 w 79"/>
                  <a:gd name="T1" fmla="*/ 47 h 149"/>
                  <a:gd name="T2" fmla="*/ 60 w 79"/>
                  <a:gd name="T3" fmla="*/ 18 h 149"/>
                  <a:gd name="T4" fmla="*/ 52 w 79"/>
                  <a:gd name="T5" fmla="*/ 5 h 149"/>
                  <a:gd name="T6" fmla="*/ 32 w 79"/>
                  <a:gd name="T7" fmla="*/ 0 h 149"/>
                  <a:gd name="T8" fmla="*/ 13 w 79"/>
                  <a:gd name="T9" fmla="*/ 2 h 149"/>
                  <a:gd name="T10" fmla="*/ 4 w 79"/>
                  <a:gd name="T11" fmla="*/ 16 h 149"/>
                  <a:gd name="T12" fmla="*/ 7 w 79"/>
                  <a:gd name="T13" fmla="*/ 35 h 149"/>
                  <a:gd name="T14" fmla="*/ 10 w 79"/>
                  <a:gd name="T15" fmla="*/ 63 h 149"/>
                  <a:gd name="T16" fmla="*/ 10 w 79"/>
                  <a:gd name="T17" fmla="*/ 90 h 149"/>
                  <a:gd name="T18" fmla="*/ 4 w 79"/>
                  <a:gd name="T19" fmla="*/ 112 h 149"/>
                  <a:gd name="T20" fmla="*/ 0 w 79"/>
                  <a:gd name="T21" fmla="*/ 126 h 149"/>
                  <a:gd name="T22" fmla="*/ 3 w 79"/>
                  <a:gd name="T23" fmla="*/ 136 h 149"/>
                  <a:gd name="T24" fmla="*/ 13 w 79"/>
                  <a:gd name="T25" fmla="*/ 142 h 149"/>
                  <a:gd name="T26" fmla="*/ 23 w 79"/>
                  <a:gd name="T27" fmla="*/ 147 h 149"/>
                  <a:gd name="T28" fmla="*/ 35 w 79"/>
                  <a:gd name="T29" fmla="*/ 149 h 149"/>
                  <a:gd name="T30" fmla="*/ 50 w 79"/>
                  <a:gd name="T31" fmla="*/ 149 h 149"/>
                  <a:gd name="T32" fmla="*/ 67 w 79"/>
                  <a:gd name="T33" fmla="*/ 138 h 149"/>
                  <a:gd name="T34" fmla="*/ 79 w 79"/>
                  <a:gd name="T35" fmla="*/ 115 h 149"/>
                  <a:gd name="T36" fmla="*/ 78 w 79"/>
                  <a:gd name="T37" fmla="*/ 93 h 149"/>
                  <a:gd name="T38" fmla="*/ 70 w 79"/>
                  <a:gd name="T39" fmla="*/ 68 h 149"/>
                  <a:gd name="T40" fmla="*/ 69 w 79"/>
                  <a:gd name="T41" fmla="*/ 47 h 14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9"/>
                  <a:gd name="T64" fmla="*/ 0 h 149"/>
                  <a:gd name="T65" fmla="*/ 79 w 79"/>
                  <a:gd name="T66" fmla="*/ 149 h 14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9" h="149">
                    <a:moveTo>
                      <a:pt x="69" y="47"/>
                    </a:moveTo>
                    <a:lnTo>
                      <a:pt x="60" y="18"/>
                    </a:lnTo>
                    <a:lnTo>
                      <a:pt x="52" y="5"/>
                    </a:lnTo>
                    <a:lnTo>
                      <a:pt x="32" y="0"/>
                    </a:lnTo>
                    <a:lnTo>
                      <a:pt x="13" y="2"/>
                    </a:lnTo>
                    <a:lnTo>
                      <a:pt x="4" y="16"/>
                    </a:lnTo>
                    <a:lnTo>
                      <a:pt x="7" y="35"/>
                    </a:lnTo>
                    <a:lnTo>
                      <a:pt x="10" y="63"/>
                    </a:lnTo>
                    <a:lnTo>
                      <a:pt x="10" y="90"/>
                    </a:lnTo>
                    <a:lnTo>
                      <a:pt x="4" y="112"/>
                    </a:lnTo>
                    <a:lnTo>
                      <a:pt x="0" y="126"/>
                    </a:lnTo>
                    <a:lnTo>
                      <a:pt x="3" y="136"/>
                    </a:lnTo>
                    <a:lnTo>
                      <a:pt x="13" y="142"/>
                    </a:lnTo>
                    <a:lnTo>
                      <a:pt x="23" y="147"/>
                    </a:lnTo>
                    <a:lnTo>
                      <a:pt x="35" y="149"/>
                    </a:lnTo>
                    <a:lnTo>
                      <a:pt x="50" y="149"/>
                    </a:lnTo>
                    <a:lnTo>
                      <a:pt x="67" y="138"/>
                    </a:lnTo>
                    <a:lnTo>
                      <a:pt x="79" y="115"/>
                    </a:lnTo>
                    <a:lnTo>
                      <a:pt x="78" y="93"/>
                    </a:lnTo>
                    <a:lnTo>
                      <a:pt x="70" y="68"/>
                    </a:lnTo>
                    <a:lnTo>
                      <a:pt x="69" y="4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39" name="Freeform 201"/>
              <p:cNvSpPr>
                <a:spLocks/>
              </p:cNvSpPr>
              <p:nvPr/>
            </p:nvSpPr>
            <p:spPr bwMode="auto">
              <a:xfrm>
                <a:off x="1505" y="2007"/>
                <a:ext cx="60" cy="216"/>
              </a:xfrm>
              <a:custGeom>
                <a:avLst/>
                <a:gdLst>
                  <a:gd name="T0" fmla="*/ 56 w 60"/>
                  <a:gd name="T1" fmla="*/ 3 h 216"/>
                  <a:gd name="T2" fmla="*/ 41 w 60"/>
                  <a:gd name="T3" fmla="*/ 0 h 216"/>
                  <a:gd name="T4" fmla="*/ 32 w 60"/>
                  <a:gd name="T5" fmla="*/ 3 h 216"/>
                  <a:gd name="T6" fmla="*/ 29 w 60"/>
                  <a:gd name="T7" fmla="*/ 15 h 216"/>
                  <a:gd name="T8" fmla="*/ 32 w 60"/>
                  <a:gd name="T9" fmla="*/ 76 h 216"/>
                  <a:gd name="T10" fmla="*/ 32 w 60"/>
                  <a:gd name="T11" fmla="*/ 91 h 216"/>
                  <a:gd name="T12" fmla="*/ 26 w 60"/>
                  <a:gd name="T13" fmla="*/ 118 h 216"/>
                  <a:gd name="T14" fmla="*/ 25 w 60"/>
                  <a:gd name="T15" fmla="*/ 150 h 216"/>
                  <a:gd name="T16" fmla="*/ 29 w 60"/>
                  <a:gd name="T17" fmla="*/ 165 h 216"/>
                  <a:gd name="T18" fmla="*/ 25 w 60"/>
                  <a:gd name="T19" fmla="*/ 175 h 216"/>
                  <a:gd name="T20" fmla="*/ 6 w 60"/>
                  <a:gd name="T21" fmla="*/ 187 h 216"/>
                  <a:gd name="T22" fmla="*/ 0 w 60"/>
                  <a:gd name="T23" fmla="*/ 205 h 216"/>
                  <a:gd name="T24" fmla="*/ 0 w 60"/>
                  <a:gd name="T25" fmla="*/ 211 h 216"/>
                  <a:gd name="T26" fmla="*/ 15 w 60"/>
                  <a:gd name="T27" fmla="*/ 216 h 216"/>
                  <a:gd name="T28" fmla="*/ 19 w 60"/>
                  <a:gd name="T29" fmla="*/ 213 h 216"/>
                  <a:gd name="T30" fmla="*/ 20 w 60"/>
                  <a:gd name="T31" fmla="*/ 203 h 216"/>
                  <a:gd name="T32" fmla="*/ 25 w 60"/>
                  <a:gd name="T33" fmla="*/ 188 h 216"/>
                  <a:gd name="T34" fmla="*/ 31 w 60"/>
                  <a:gd name="T35" fmla="*/ 182 h 216"/>
                  <a:gd name="T36" fmla="*/ 39 w 60"/>
                  <a:gd name="T37" fmla="*/ 177 h 216"/>
                  <a:gd name="T38" fmla="*/ 45 w 60"/>
                  <a:gd name="T39" fmla="*/ 172 h 216"/>
                  <a:gd name="T40" fmla="*/ 47 w 60"/>
                  <a:gd name="T41" fmla="*/ 167 h 216"/>
                  <a:gd name="T42" fmla="*/ 42 w 60"/>
                  <a:gd name="T43" fmla="*/ 162 h 216"/>
                  <a:gd name="T44" fmla="*/ 39 w 60"/>
                  <a:gd name="T45" fmla="*/ 158 h 216"/>
                  <a:gd name="T46" fmla="*/ 35 w 60"/>
                  <a:gd name="T47" fmla="*/ 146 h 216"/>
                  <a:gd name="T48" fmla="*/ 39 w 60"/>
                  <a:gd name="T49" fmla="*/ 117 h 216"/>
                  <a:gd name="T50" fmla="*/ 47 w 60"/>
                  <a:gd name="T51" fmla="*/ 83 h 216"/>
                  <a:gd name="T52" fmla="*/ 56 w 60"/>
                  <a:gd name="T53" fmla="*/ 58 h 216"/>
                  <a:gd name="T54" fmla="*/ 60 w 60"/>
                  <a:gd name="T55" fmla="*/ 26 h 216"/>
                  <a:gd name="T56" fmla="*/ 56 w 60"/>
                  <a:gd name="T57" fmla="*/ 3 h 21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0"/>
                  <a:gd name="T88" fmla="*/ 0 h 216"/>
                  <a:gd name="T89" fmla="*/ 60 w 60"/>
                  <a:gd name="T90" fmla="*/ 216 h 21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0" h="216">
                    <a:moveTo>
                      <a:pt x="56" y="3"/>
                    </a:moveTo>
                    <a:lnTo>
                      <a:pt x="41" y="0"/>
                    </a:lnTo>
                    <a:lnTo>
                      <a:pt x="32" y="3"/>
                    </a:lnTo>
                    <a:lnTo>
                      <a:pt x="29" y="15"/>
                    </a:lnTo>
                    <a:lnTo>
                      <a:pt x="32" y="76"/>
                    </a:lnTo>
                    <a:lnTo>
                      <a:pt x="32" y="91"/>
                    </a:lnTo>
                    <a:lnTo>
                      <a:pt x="26" y="118"/>
                    </a:lnTo>
                    <a:lnTo>
                      <a:pt x="25" y="150"/>
                    </a:lnTo>
                    <a:lnTo>
                      <a:pt x="29" y="165"/>
                    </a:lnTo>
                    <a:lnTo>
                      <a:pt x="25" y="175"/>
                    </a:lnTo>
                    <a:lnTo>
                      <a:pt x="6" y="187"/>
                    </a:lnTo>
                    <a:lnTo>
                      <a:pt x="0" y="205"/>
                    </a:lnTo>
                    <a:lnTo>
                      <a:pt x="0" y="211"/>
                    </a:lnTo>
                    <a:lnTo>
                      <a:pt x="15" y="216"/>
                    </a:lnTo>
                    <a:lnTo>
                      <a:pt x="19" y="213"/>
                    </a:lnTo>
                    <a:lnTo>
                      <a:pt x="20" y="203"/>
                    </a:lnTo>
                    <a:lnTo>
                      <a:pt x="25" y="188"/>
                    </a:lnTo>
                    <a:lnTo>
                      <a:pt x="31" y="182"/>
                    </a:lnTo>
                    <a:lnTo>
                      <a:pt x="39" y="177"/>
                    </a:lnTo>
                    <a:lnTo>
                      <a:pt x="45" y="172"/>
                    </a:lnTo>
                    <a:lnTo>
                      <a:pt x="47" y="167"/>
                    </a:lnTo>
                    <a:lnTo>
                      <a:pt x="42" y="162"/>
                    </a:lnTo>
                    <a:lnTo>
                      <a:pt x="39" y="158"/>
                    </a:lnTo>
                    <a:lnTo>
                      <a:pt x="35" y="146"/>
                    </a:lnTo>
                    <a:lnTo>
                      <a:pt x="39" y="117"/>
                    </a:lnTo>
                    <a:lnTo>
                      <a:pt x="47" y="83"/>
                    </a:lnTo>
                    <a:lnTo>
                      <a:pt x="56" y="58"/>
                    </a:lnTo>
                    <a:lnTo>
                      <a:pt x="60" y="26"/>
                    </a:lnTo>
                    <a:lnTo>
                      <a:pt x="56"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40" name="Freeform 202"/>
              <p:cNvSpPr>
                <a:spLocks/>
              </p:cNvSpPr>
              <p:nvPr/>
            </p:nvSpPr>
            <p:spPr bwMode="auto">
              <a:xfrm>
                <a:off x="1569" y="2007"/>
                <a:ext cx="100" cy="182"/>
              </a:xfrm>
              <a:custGeom>
                <a:avLst/>
                <a:gdLst>
                  <a:gd name="T0" fmla="*/ 33 w 100"/>
                  <a:gd name="T1" fmla="*/ 26 h 182"/>
                  <a:gd name="T2" fmla="*/ 30 w 100"/>
                  <a:gd name="T3" fmla="*/ 8 h 182"/>
                  <a:gd name="T4" fmla="*/ 18 w 100"/>
                  <a:gd name="T5" fmla="*/ 0 h 182"/>
                  <a:gd name="T6" fmla="*/ 1 w 100"/>
                  <a:gd name="T7" fmla="*/ 1 h 182"/>
                  <a:gd name="T8" fmla="*/ 0 w 100"/>
                  <a:gd name="T9" fmla="*/ 8 h 182"/>
                  <a:gd name="T10" fmla="*/ 1 w 100"/>
                  <a:gd name="T11" fmla="*/ 25 h 182"/>
                  <a:gd name="T12" fmla="*/ 10 w 100"/>
                  <a:gd name="T13" fmla="*/ 52 h 182"/>
                  <a:gd name="T14" fmla="*/ 17 w 100"/>
                  <a:gd name="T15" fmla="*/ 71 h 182"/>
                  <a:gd name="T16" fmla="*/ 25 w 100"/>
                  <a:gd name="T17" fmla="*/ 97 h 182"/>
                  <a:gd name="T18" fmla="*/ 27 w 100"/>
                  <a:gd name="T19" fmla="*/ 118 h 182"/>
                  <a:gd name="T20" fmla="*/ 27 w 100"/>
                  <a:gd name="T21" fmla="*/ 137 h 182"/>
                  <a:gd name="T22" fmla="*/ 23 w 100"/>
                  <a:gd name="T23" fmla="*/ 150 h 182"/>
                  <a:gd name="T24" fmla="*/ 20 w 100"/>
                  <a:gd name="T25" fmla="*/ 156 h 182"/>
                  <a:gd name="T26" fmla="*/ 20 w 100"/>
                  <a:gd name="T27" fmla="*/ 160 h 182"/>
                  <a:gd name="T28" fmla="*/ 25 w 100"/>
                  <a:gd name="T29" fmla="*/ 166 h 182"/>
                  <a:gd name="T30" fmla="*/ 35 w 100"/>
                  <a:gd name="T31" fmla="*/ 168 h 182"/>
                  <a:gd name="T32" fmla="*/ 48 w 100"/>
                  <a:gd name="T33" fmla="*/ 168 h 182"/>
                  <a:gd name="T34" fmla="*/ 73 w 100"/>
                  <a:gd name="T35" fmla="*/ 175 h 182"/>
                  <a:gd name="T36" fmla="*/ 83 w 100"/>
                  <a:gd name="T37" fmla="*/ 182 h 182"/>
                  <a:gd name="T38" fmla="*/ 93 w 100"/>
                  <a:gd name="T39" fmla="*/ 177 h 182"/>
                  <a:gd name="T40" fmla="*/ 100 w 100"/>
                  <a:gd name="T41" fmla="*/ 166 h 182"/>
                  <a:gd name="T42" fmla="*/ 93 w 100"/>
                  <a:gd name="T43" fmla="*/ 162 h 182"/>
                  <a:gd name="T44" fmla="*/ 72 w 100"/>
                  <a:gd name="T45" fmla="*/ 160 h 182"/>
                  <a:gd name="T46" fmla="*/ 47 w 100"/>
                  <a:gd name="T47" fmla="*/ 160 h 182"/>
                  <a:gd name="T48" fmla="*/ 36 w 100"/>
                  <a:gd name="T49" fmla="*/ 158 h 182"/>
                  <a:gd name="T50" fmla="*/ 35 w 100"/>
                  <a:gd name="T51" fmla="*/ 151 h 182"/>
                  <a:gd name="T52" fmla="*/ 36 w 100"/>
                  <a:gd name="T53" fmla="*/ 138 h 182"/>
                  <a:gd name="T54" fmla="*/ 37 w 100"/>
                  <a:gd name="T55" fmla="*/ 118 h 182"/>
                  <a:gd name="T56" fmla="*/ 36 w 100"/>
                  <a:gd name="T57" fmla="*/ 95 h 182"/>
                  <a:gd name="T58" fmla="*/ 31 w 100"/>
                  <a:gd name="T59" fmla="*/ 62 h 182"/>
                  <a:gd name="T60" fmla="*/ 33 w 100"/>
                  <a:gd name="T61" fmla="*/ 35 h 182"/>
                  <a:gd name="T62" fmla="*/ 33 w 100"/>
                  <a:gd name="T63" fmla="*/ 26 h 18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0"/>
                  <a:gd name="T97" fmla="*/ 0 h 182"/>
                  <a:gd name="T98" fmla="*/ 100 w 100"/>
                  <a:gd name="T99" fmla="*/ 182 h 18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0" h="182">
                    <a:moveTo>
                      <a:pt x="33" y="26"/>
                    </a:moveTo>
                    <a:lnTo>
                      <a:pt x="30" y="8"/>
                    </a:lnTo>
                    <a:lnTo>
                      <a:pt x="18" y="0"/>
                    </a:lnTo>
                    <a:lnTo>
                      <a:pt x="1" y="1"/>
                    </a:lnTo>
                    <a:lnTo>
                      <a:pt x="0" y="8"/>
                    </a:lnTo>
                    <a:lnTo>
                      <a:pt x="1" y="25"/>
                    </a:lnTo>
                    <a:lnTo>
                      <a:pt x="10" y="52"/>
                    </a:lnTo>
                    <a:lnTo>
                      <a:pt x="17" y="71"/>
                    </a:lnTo>
                    <a:lnTo>
                      <a:pt x="25" y="97"/>
                    </a:lnTo>
                    <a:lnTo>
                      <a:pt x="27" y="118"/>
                    </a:lnTo>
                    <a:lnTo>
                      <a:pt x="27" y="137"/>
                    </a:lnTo>
                    <a:lnTo>
                      <a:pt x="23" y="150"/>
                    </a:lnTo>
                    <a:lnTo>
                      <a:pt x="20" y="156"/>
                    </a:lnTo>
                    <a:lnTo>
                      <a:pt x="20" y="160"/>
                    </a:lnTo>
                    <a:lnTo>
                      <a:pt x="25" y="166"/>
                    </a:lnTo>
                    <a:lnTo>
                      <a:pt x="35" y="168"/>
                    </a:lnTo>
                    <a:lnTo>
                      <a:pt x="48" y="168"/>
                    </a:lnTo>
                    <a:lnTo>
                      <a:pt x="73" y="175"/>
                    </a:lnTo>
                    <a:lnTo>
                      <a:pt x="83" y="182"/>
                    </a:lnTo>
                    <a:lnTo>
                      <a:pt x="93" y="177"/>
                    </a:lnTo>
                    <a:lnTo>
                      <a:pt x="100" y="166"/>
                    </a:lnTo>
                    <a:lnTo>
                      <a:pt x="93" y="162"/>
                    </a:lnTo>
                    <a:lnTo>
                      <a:pt x="72" y="160"/>
                    </a:lnTo>
                    <a:lnTo>
                      <a:pt x="47" y="160"/>
                    </a:lnTo>
                    <a:lnTo>
                      <a:pt x="36" y="158"/>
                    </a:lnTo>
                    <a:lnTo>
                      <a:pt x="35" y="151"/>
                    </a:lnTo>
                    <a:lnTo>
                      <a:pt x="36" y="138"/>
                    </a:lnTo>
                    <a:lnTo>
                      <a:pt x="37" y="118"/>
                    </a:lnTo>
                    <a:lnTo>
                      <a:pt x="36" y="95"/>
                    </a:lnTo>
                    <a:lnTo>
                      <a:pt x="31" y="62"/>
                    </a:lnTo>
                    <a:lnTo>
                      <a:pt x="33" y="35"/>
                    </a:lnTo>
                    <a:lnTo>
                      <a:pt x="33" y="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grpSp>
      </p:grpSp>
      <p:grpSp>
        <p:nvGrpSpPr>
          <p:cNvPr id="446" name="Group 189"/>
          <p:cNvGrpSpPr>
            <a:grpSpLocks/>
          </p:cNvGrpSpPr>
          <p:nvPr/>
        </p:nvGrpSpPr>
        <p:grpSpPr bwMode="auto">
          <a:xfrm>
            <a:off x="1826561" y="2707547"/>
            <a:ext cx="230071" cy="321341"/>
            <a:chOff x="1459" y="1674"/>
            <a:chExt cx="210" cy="549"/>
          </a:xfrm>
        </p:grpSpPr>
        <p:grpSp>
          <p:nvGrpSpPr>
            <p:cNvPr id="447" name="Group 190"/>
            <p:cNvGrpSpPr>
              <a:grpSpLocks/>
            </p:cNvGrpSpPr>
            <p:nvPr/>
          </p:nvGrpSpPr>
          <p:grpSpPr bwMode="auto">
            <a:xfrm>
              <a:off x="1489" y="1674"/>
              <a:ext cx="115" cy="95"/>
              <a:chOff x="1489" y="1674"/>
              <a:chExt cx="115" cy="95"/>
            </a:xfrm>
          </p:grpSpPr>
          <p:sp>
            <p:nvSpPr>
              <p:cNvPr id="455" name="Freeform 191"/>
              <p:cNvSpPr>
                <a:spLocks/>
              </p:cNvSpPr>
              <p:nvPr/>
            </p:nvSpPr>
            <p:spPr bwMode="auto">
              <a:xfrm>
                <a:off x="1530" y="1712"/>
                <a:ext cx="37" cy="57"/>
              </a:xfrm>
              <a:custGeom>
                <a:avLst/>
                <a:gdLst>
                  <a:gd name="T0" fmla="*/ 12 w 37"/>
                  <a:gd name="T1" fmla="*/ 52 h 57"/>
                  <a:gd name="T2" fmla="*/ 12 w 37"/>
                  <a:gd name="T3" fmla="*/ 44 h 57"/>
                  <a:gd name="T4" fmla="*/ 10 w 37"/>
                  <a:gd name="T5" fmla="*/ 35 h 57"/>
                  <a:gd name="T6" fmla="*/ 6 w 37"/>
                  <a:gd name="T7" fmla="*/ 29 h 57"/>
                  <a:gd name="T8" fmla="*/ 0 w 37"/>
                  <a:gd name="T9" fmla="*/ 20 h 57"/>
                  <a:gd name="T10" fmla="*/ 0 w 37"/>
                  <a:gd name="T11" fmla="*/ 14 h 57"/>
                  <a:gd name="T12" fmla="*/ 5 w 37"/>
                  <a:gd name="T13" fmla="*/ 6 h 57"/>
                  <a:gd name="T14" fmla="*/ 11 w 37"/>
                  <a:gd name="T15" fmla="*/ 1 h 57"/>
                  <a:gd name="T16" fmla="*/ 19 w 37"/>
                  <a:gd name="T17" fmla="*/ 0 h 57"/>
                  <a:gd name="T18" fmla="*/ 25 w 37"/>
                  <a:gd name="T19" fmla="*/ 1 h 57"/>
                  <a:gd name="T20" fmla="*/ 29 w 37"/>
                  <a:gd name="T21" fmla="*/ 2 h 57"/>
                  <a:gd name="T22" fmla="*/ 35 w 37"/>
                  <a:gd name="T23" fmla="*/ 7 h 57"/>
                  <a:gd name="T24" fmla="*/ 37 w 37"/>
                  <a:gd name="T25" fmla="*/ 14 h 57"/>
                  <a:gd name="T26" fmla="*/ 37 w 37"/>
                  <a:gd name="T27" fmla="*/ 20 h 57"/>
                  <a:gd name="T28" fmla="*/ 32 w 37"/>
                  <a:gd name="T29" fmla="*/ 27 h 57"/>
                  <a:gd name="T30" fmla="*/ 26 w 37"/>
                  <a:gd name="T31" fmla="*/ 35 h 57"/>
                  <a:gd name="T32" fmla="*/ 25 w 37"/>
                  <a:gd name="T33" fmla="*/ 44 h 57"/>
                  <a:gd name="T34" fmla="*/ 25 w 37"/>
                  <a:gd name="T35" fmla="*/ 47 h 57"/>
                  <a:gd name="T36" fmla="*/ 22 w 37"/>
                  <a:gd name="T37" fmla="*/ 54 h 57"/>
                  <a:gd name="T38" fmla="*/ 19 w 37"/>
                  <a:gd name="T39" fmla="*/ 57 h 57"/>
                  <a:gd name="T40" fmla="*/ 12 w 37"/>
                  <a:gd name="T41" fmla="*/ 52 h 5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7"/>
                  <a:gd name="T64" fmla="*/ 0 h 57"/>
                  <a:gd name="T65" fmla="*/ 37 w 37"/>
                  <a:gd name="T66" fmla="*/ 57 h 5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7" h="57">
                    <a:moveTo>
                      <a:pt x="12" y="52"/>
                    </a:moveTo>
                    <a:lnTo>
                      <a:pt x="12" y="44"/>
                    </a:lnTo>
                    <a:lnTo>
                      <a:pt x="10" y="35"/>
                    </a:lnTo>
                    <a:lnTo>
                      <a:pt x="6" y="29"/>
                    </a:lnTo>
                    <a:lnTo>
                      <a:pt x="0" y="20"/>
                    </a:lnTo>
                    <a:lnTo>
                      <a:pt x="0" y="14"/>
                    </a:lnTo>
                    <a:lnTo>
                      <a:pt x="5" y="6"/>
                    </a:lnTo>
                    <a:lnTo>
                      <a:pt x="11" y="1"/>
                    </a:lnTo>
                    <a:lnTo>
                      <a:pt x="19" y="0"/>
                    </a:lnTo>
                    <a:lnTo>
                      <a:pt x="25" y="1"/>
                    </a:lnTo>
                    <a:lnTo>
                      <a:pt x="29" y="2"/>
                    </a:lnTo>
                    <a:lnTo>
                      <a:pt x="35" y="7"/>
                    </a:lnTo>
                    <a:lnTo>
                      <a:pt x="37" y="14"/>
                    </a:lnTo>
                    <a:lnTo>
                      <a:pt x="37" y="20"/>
                    </a:lnTo>
                    <a:lnTo>
                      <a:pt x="32" y="27"/>
                    </a:lnTo>
                    <a:lnTo>
                      <a:pt x="26" y="35"/>
                    </a:lnTo>
                    <a:lnTo>
                      <a:pt x="25" y="44"/>
                    </a:lnTo>
                    <a:lnTo>
                      <a:pt x="25" y="47"/>
                    </a:lnTo>
                    <a:lnTo>
                      <a:pt x="22" y="54"/>
                    </a:lnTo>
                    <a:lnTo>
                      <a:pt x="19" y="57"/>
                    </a:lnTo>
                    <a:lnTo>
                      <a:pt x="12" y="52"/>
                    </a:lnTo>
                    <a:close/>
                  </a:path>
                </a:pathLst>
              </a:custGeom>
              <a:solidFill>
                <a:srgbClr val="FFFF00"/>
              </a:solidFill>
              <a:ln w="4763">
                <a:solidFill>
                  <a:srgbClr val="000000"/>
                </a:solidFill>
                <a:round/>
                <a:headEnd/>
                <a:tailEnd/>
              </a:ln>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56" name="Freeform 192"/>
              <p:cNvSpPr>
                <a:spLocks/>
              </p:cNvSpPr>
              <p:nvPr/>
            </p:nvSpPr>
            <p:spPr bwMode="auto">
              <a:xfrm>
                <a:off x="1489" y="1708"/>
                <a:ext cx="28" cy="11"/>
              </a:xfrm>
              <a:custGeom>
                <a:avLst/>
                <a:gdLst>
                  <a:gd name="T0" fmla="*/ 28 w 28"/>
                  <a:gd name="T1" fmla="*/ 11 h 11"/>
                  <a:gd name="T2" fmla="*/ 3 w 28"/>
                  <a:gd name="T3" fmla="*/ 8 h 11"/>
                  <a:gd name="T4" fmla="*/ 0 w 28"/>
                  <a:gd name="T5" fmla="*/ 4 h 11"/>
                  <a:gd name="T6" fmla="*/ 2 w 28"/>
                  <a:gd name="T7" fmla="*/ 0 h 11"/>
                  <a:gd name="T8" fmla="*/ 7 w 28"/>
                  <a:gd name="T9" fmla="*/ 0 h 11"/>
                  <a:gd name="T10" fmla="*/ 28 w 28"/>
                  <a:gd name="T11" fmla="*/ 11 h 11"/>
                  <a:gd name="T12" fmla="*/ 0 60000 65536"/>
                  <a:gd name="T13" fmla="*/ 0 60000 65536"/>
                  <a:gd name="T14" fmla="*/ 0 60000 65536"/>
                  <a:gd name="T15" fmla="*/ 0 60000 65536"/>
                  <a:gd name="T16" fmla="*/ 0 60000 65536"/>
                  <a:gd name="T17" fmla="*/ 0 60000 65536"/>
                  <a:gd name="T18" fmla="*/ 0 w 28"/>
                  <a:gd name="T19" fmla="*/ 0 h 11"/>
                  <a:gd name="T20" fmla="*/ 28 w 28"/>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28" h="11">
                    <a:moveTo>
                      <a:pt x="28" y="11"/>
                    </a:moveTo>
                    <a:lnTo>
                      <a:pt x="3" y="8"/>
                    </a:lnTo>
                    <a:lnTo>
                      <a:pt x="0" y="4"/>
                    </a:lnTo>
                    <a:lnTo>
                      <a:pt x="2" y="0"/>
                    </a:lnTo>
                    <a:lnTo>
                      <a:pt x="7" y="0"/>
                    </a:lnTo>
                    <a:lnTo>
                      <a:pt x="28"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57" name="Freeform 193"/>
              <p:cNvSpPr>
                <a:spLocks/>
              </p:cNvSpPr>
              <p:nvPr/>
            </p:nvSpPr>
            <p:spPr bwMode="auto">
              <a:xfrm>
                <a:off x="1517" y="1678"/>
                <a:ext cx="13" cy="19"/>
              </a:xfrm>
              <a:custGeom>
                <a:avLst/>
                <a:gdLst>
                  <a:gd name="T0" fmla="*/ 13 w 13"/>
                  <a:gd name="T1" fmla="*/ 19 h 19"/>
                  <a:gd name="T2" fmla="*/ 0 w 13"/>
                  <a:gd name="T3" fmla="*/ 6 h 19"/>
                  <a:gd name="T4" fmla="*/ 2 w 13"/>
                  <a:gd name="T5" fmla="*/ 3 h 19"/>
                  <a:gd name="T6" fmla="*/ 7 w 13"/>
                  <a:gd name="T7" fmla="*/ 0 h 19"/>
                  <a:gd name="T8" fmla="*/ 10 w 13"/>
                  <a:gd name="T9" fmla="*/ 4 h 19"/>
                  <a:gd name="T10" fmla="*/ 13 w 13"/>
                  <a:gd name="T11" fmla="*/ 19 h 19"/>
                  <a:gd name="T12" fmla="*/ 0 60000 65536"/>
                  <a:gd name="T13" fmla="*/ 0 60000 65536"/>
                  <a:gd name="T14" fmla="*/ 0 60000 65536"/>
                  <a:gd name="T15" fmla="*/ 0 60000 65536"/>
                  <a:gd name="T16" fmla="*/ 0 60000 65536"/>
                  <a:gd name="T17" fmla="*/ 0 60000 65536"/>
                  <a:gd name="T18" fmla="*/ 0 w 13"/>
                  <a:gd name="T19" fmla="*/ 0 h 19"/>
                  <a:gd name="T20" fmla="*/ 13 w 13"/>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13" h="19">
                    <a:moveTo>
                      <a:pt x="13" y="19"/>
                    </a:moveTo>
                    <a:lnTo>
                      <a:pt x="0" y="6"/>
                    </a:lnTo>
                    <a:lnTo>
                      <a:pt x="2" y="3"/>
                    </a:lnTo>
                    <a:lnTo>
                      <a:pt x="7" y="0"/>
                    </a:lnTo>
                    <a:lnTo>
                      <a:pt x="10" y="4"/>
                    </a:lnTo>
                    <a:lnTo>
                      <a:pt x="13" y="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58" name="Freeform 194"/>
              <p:cNvSpPr>
                <a:spLocks/>
              </p:cNvSpPr>
              <p:nvPr/>
            </p:nvSpPr>
            <p:spPr bwMode="auto">
              <a:xfrm>
                <a:off x="1557" y="1674"/>
                <a:ext cx="10" cy="22"/>
              </a:xfrm>
              <a:custGeom>
                <a:avLst/>
                <a:gdLst>
                  <a:gd name="T0" fmla="*/ 2 w 10"/>
                  <a:gd name="T1" fmla="*/ 22 h 22"/>
                  <a:gd name="T2" fmla="*/ 0 w 10"/>
                  <a:gd name="T3" fmla="*/ 5 h 22"/>
                  <a:gd name="T4" fmla="*/ 5 w 10"/>
                  <a:gd name="T5" fmla="*/ 0 h 22"/>
                  <a:gd name="T6" fmla="*/ 10 w 10"/>
                  <a:gd name="T7" fmla="*/ 2 h 22"/>
                  <a:gd name="T8" fmla="*/ 9 w 10"/>
                  <a:gd name="T9" fmla="*/ 7 h 22"/>
                  <a:gd name="T10" fmla="*/ 2 w 10"/>
                  <a:gd name="T11" fmla="*/ 22 h 22"/>
                  <a:gd name="T12" fmla="*/ 0 60000 65536"/>
                  <a:gd name="T13" fmla="*/ 0 60000 65536"/>
                  <a:gd name="T14" fmla="*/ 0 60000 65536"/>
                  <a:gd name="T15" fmla="*/ 0 60000 65536"/>
                  <a:gd name="T16" fmla="*/ 0 60000 65536"/>
                  <a:gd name="T17" fmla="*/ 0 60000 65536"/>
                  <a:gd name="T18" fmla="*/ 0 w 10"/>
                  <a:gd name="T19" fmla="*/ 0 h 22"/>
                  <a:gd name="T20" fmla="*/ 10 w 10"/>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10" h="22">
                    <a:moveTo>
                      <a:pt x="2" y="22"/>
                    </a:moveTo>
                    <a:lnTo>
                      <a:pt x="0" y="5"/>
                    </a:lnTo>
                    <a:lnTo>
                      <a:pt x="5" y="0"/>
                    </a:lnTo>
                    <a:lnTo>
                      <a:pt x="10" y="2"/>
                    </a:lnTo>
                    <a:lnTo>
                      <a:pt x="9" y="7"/>
                    </a:lnTo>
                    <a:lnTo>
                      <a:pt x="2"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59" name="Freeform 195"/>
              <p:cNvSpPr>
                <a:spLocks/>
              </p:cNvSpPr>
              <p:nvPr/>
            </p:nvSpPr>
            <p:spPr bwMode="auto">
              <a:xfrm>
                <a:off x="1577" y="1691"/>
                <a:ext cx="27" cy="13"/>
              </a:xfrm>
              <a:custGeom>
                <a:avLst/>
                <a:gdLst>
                  <a:gd name="T0" fmla="*/ 0 w 27"/>
                  <a:gd name="T1" fmla="*/ 13 h 13"/>
                  <a:gd name="T2" fmla="*/ 19 w 27"/>
                  <a:gd name="T3" fmla="*/ 0 h 13"/>
                  <a:gd name="T4" fmla="*/ 27 w 27"/>
                  <a:gd name="T5" fmla="*/ 3 h 13"/>
                  <a:gd name="T6" fmla="*/ 27 w 27"/>
                  <a:gd name="T7" fmla="*/ 7 h 13"/>
                  <a:gd name="T8" fmla="*/ 22 w 27"/>
                  <a:gd name="T9" fmla="*/ 10 h 13"/>
                  <a:gd name="T10" fmla="*/ 0 w 27"/>
                  <a:gd name="T11" fmla="*/ 13 h 13"/>
                  <a:gd name="T12" fmla="*/ 0 60000 65536"/>
                  <a:gd name="T13" fmla="*/ 0 60000 65536"/>
                  <a:gd name="T14" fmla="*/ 0 60000 65536"/>
                  <a:gd name="T15" fmla="*/ 0 60000 65536"/>
                  <a:gd name="T16" fmla="*/ 0 60000 65536"/>
                  <a:gd name="T17" fmla="*/ 0 60000 65536"/>
                  <a:gd name="T18" fmla="*/ 0 w 27"/>
                  <a:gd name="T19" fmla="*/ 0 h 13"/>
                  <a:gd name="T20" fmla="*/ 27 w 27"/>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27" h="13">
                    <a:moveTo>
                      <a:pt x="0" y="13"/>
                    </a:moveTo>
                    <a:lnTo>
                      <a:pt x="19" y="0"/>
                    </a:lnTo>
                    <a:lnTo>
                      <a:pt x="27" y="3"/>
                    </a:lnTo>
                    <a:lnTo>
                      <a:pt x="27" y="7"/>
                    </a:lnTo>
                    <a:lnTo>
                      <a:pt x="22" y="10"/>
                    </a:lnTo>
                    <a:lnTo>
                      <a:pt x="0"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grpSp>
        <p:grpSp>
          <p:nvGrpSpPr>
            <p:cNvPr id="448" name="Group 196"/>
            <p:cNvGrpSpPr>
              <a:grpSpLocks/>
            </p:cNvGrpSpPr>
            <p:nvPr/>
          </p:nvGrpSpPr>
          <p:grpSpPr bwMode="auto">
            <a:xfrm>
              <a:off x="1459" y="1706"/>
              <a:ext cx="210" cy="517"/>
              <a:chOff x="1459" y="1706"/>
              <a:chExt cx="210" cy="517"/>
            </a:xfrm>
          </p:grpSpPr>
          <p:sp>
            <p:nvSpPr>
              <p:cNvPr id="449" name="Freeform 197"/>
              <p:cNvSpPr>
                <a:spLocks/>
              </p:cNvSpPr>
              <p:nvPr/>
            </p:nvSpPr>
            <p:spPr bwMode="auto">
              <a:xfrm>
                <a:off x="1496" y="1792"/>
                <a:ext cx="106" cy="90"/>
              </a:xfrm>
              <a:custGeom>
                <a:avLst/>
                <a:gdLst>
                  <a:gd name="T0" fmla="*/ 70 w 106"/>
                  <a:gd name="T1" fmla="*/ 25 h 90"/>
                  <a:gd name="T2" fmla="*/ 56 w 106"/>
                  <a:gd name="T3" fmla="*/ 9 h 90"/>
                  <a:gd name="T4" fmla="*/ 44 w 106"/>
                  <a:gd name="T5" fmla="*/ 0 h 90"/>
                  <a:gd name="T6" fmla="*/ 28 w 106"/>
                  <a:gd name="T7" fmla="*/ 0 h 90"/>
                  <a:gd name="T8" fmla="*/ 10 w 106"/>
                  <a:gd name="T9" fmla="*/ 5 h 90"/>
                  <a:gd name="T10" fmla="*/ 3 w 106"/>
                  <a:gd name="T11" fmla="*/ 15 h 90"/>
                  <a:gd name="T12" fmla="*/ 0 w 106"/>
                  <a:gd name="T13" fmla="*/ 29 h 90"/>
                  <a:gd name="T14" fmla="*/ 3 w 106"/>
                  <a:gd name="T15" fmla="*/ 47 h 90"/>
                  <a:gd name="T16" fmla="*/ 14 w 106"/>
                  <a:gd name="T17" fmla="*/ 67 h 90"/>
                  <a:gd name="T18" fmla="*/ 31 w 106"/>
                  <a:gd name="T19" fmla="*/ 80 h 90"/>
                  <a:gd name="T20" fmla="*/ 45 w 106"/>
                  <a:gd name="T21" fmla="*/ 87 h 90"/>
                  <a:gd name="T22" fmla="*/ 61 w 106"/>
                  <a:gd name="T23" fmla="*/ 90 h 90"/>
                  <a:gd name="T24" fmla="*/ 71 w 106"/>
                  <a:gd name="T25" fmla="*/ 86 h 90"/>
                  <a:gd name="T26" fmla="*/ 79 w 106"/>
                  <a:gd name="T27" fmla="*/ 80 h 90"/>
                  <a:gd name="T28" fmla="*/ 83 w 106"/>
                  <a:gd name="T29" fmla="*/ 67 h 90"/>
                  <a:gd name="T30" fmla="*/ 81 w 106"/>
                  <a:gd name="T31" fmla="*/ 52 h 90"/>
                  <a:gd name="T32" fmla="*/ 78 w 106"/>
                  <a:gd name="T33" fmla="*/ 39 h 90"/>
                  <a:gd name="T34" fmla="*/ 103 w 106"/>
                  <a:gd name="T35" fmla="*/ 25 h 90"/>
                  <a:gd name="T36" fmla="*/ 106 w 106"/>
                  <a:gd name="T37" fmla="*/ 20 h 90"/>
                  <a:gd name="T38" fmla="*/ 103 w 106"/>
                  <a:gd name="T39" fmla="*/ 17 h 90"/>
                  <a:gd name="T40" fmla="*/ 74 w 106"/>
                  <a:gd name="T41" fmla="*/ 32 h 90"/>
                  <a:gd name="T42" fmla="*/ 70 w 106"/>
                  <a:gd name="T43" fmla="*/ 25 h 9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90"/>
                  <a:gd name="T68" fmla="*/ 106 w 106"/>
                  <a:gd name="T69" fmla="*/ 90 h 9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90">
                    <a:moveTo>
                      <a:pt x="70" y="25"/>
                    </a:moveTo>
                    <a:lnTo>
                      <a:pt x="56" y="9"/>
                    </a:lnTo>
                    <a:lnTo>
                      <a:pt x="44" y="0"/>
                    </a:lnTo>
                    <a:lnTo>
                      <a:pt x="28" y="0"/>
                    </a:lnTo>
                    <a:lnTo>
                      <a:pt x="10" y="5"/>
                    </a:lnTo>
                    <a:lnTo>
                      <a:pt x="3" y="15"/>
                    </a:lnTo>
                    <a:lnTo>
                      <a:pt x="0" y="29"/>
                    </a:lnTo>
                    <a:lnTo>
                      <a:pt x="3" y="47"/>
                    </a:lnTo>
                    <a:lnTo>
                      <a:pt x="14" y="67"/>
                    </a:lnTo>
                    <a:lnTo>
                      <a:pt x="31" y="80"/>
                    </a:lnTo>
                    <a:lnTo>
                      <a:pt x="45" y="87"/>
                    </a:lnTo>
                    <a:lnTo>
                      <a:pt x="61" y="90"/>
                    </a:lnTo>
                    <a:lnTo>
                      <a:pt x="71" y="86"/>
                    </a:lnTo>
                    <a:lnTo>
                      <a:pt x="79" y="80"/>
                    </a:lnTo>
                    <a:lnTo>
                      <a:pt x="83" y="67"/>
                    </a:lnTo>
                    <a:lnTo>
                      <a:pt x="81" y="52"/>
                    </a:lnTo>
                    <a:lnTo>
                      <a:pt x="78" y="39"/>
                    </a:lnTo>
                    <a:lnTo>
                      <a:pt x="103" y="25"/>
                    </a:lnTo>
                    <a:lnTo>
                      <a:pt x="106" y="20"/>
                    </a:lnTo>
                    <a:lnTo>
                      <a:pt x="103" y="17"/>
                    </a:lnTo>
                    <a:lnTo>
                      <a:pt x="74" y="32"/>
                    </a:lnTo>
                    <a:lnTo>
                      <a:pt x="70"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50" name="Freeform 198"/>
              <p:cNvSpPr>
                <a:spLocks/>
              </p:cNvSpPr>
              <p:nvPr/>
            </p:nvSpPr>
            <p:spPr bwMode="auto">
              <a:xfrm>
                <a:off x="1572" y="1706"/>
                <a:ext cx="93" cy="202"/>
              </a:xfrm>
              <a:custGeom>
                <a:avLst/>
                <a:gdLst>
                  <a:gd name="T0" fmla="*/ 25 w 93"/>
                  <a:gd name="T1" fmla="*/ 170 h 202"/>
                  <a:gd name="T2" fmla="*/ 9 w 93"/>
                  <a:gd name="T3" fmla="*/ 182 h 202"/>
                  <a:gd name="T4" fmla="*/ 4 w 93"/>
                  <a:gd name="T5" fmla="*/ 185 h 202"/>
                  <a:gd name="T6" fmla="*/ 0 w 93"/>
                  <a:gd name="T7" fmla="*/ 193 h 202"/>
                  <a:gd name="T8" fmla="*/ 5 w 93"/>
                  <a:gd name="T9" fmla="*/ 201 h 202"/>
                  <a:gd name="T10" fmla="*/ 10 w 93"/>
                  <a:gd name="T11" fmla="*/ 202 h 202"/>
                  <a:gd name="T12" fmla="*/ 25 w 93"/>
                  <a:gd name="T13" fmla="*/ 197 h 202"/>
                  <a:gd name="T14" fmla="*/ 49 w 93"/>
                  <a:gd name="T15" fmla="*/ 182 h 202"/>
                  <a:gd name="T16" fmla="*/ 70 w 93"/>
                  <a:gd name="T17" fmla="*/ 162 h 202"/>
                  <a:gd name="T18" fmla="*/ 92 w 93"/>
                  <a:gd name="T19" fmla="*/ 141 h 202"/>
                  <a:gd name="T20" fmla="*/ 93 w 93"/>
                  <a:gd name="T21" fmla="*/ 132 h 202"/>
                  <a:gd name="T22" fmla="*/ 93 w 93"/>
                  <a:gd name="T23" fmla="*/ 107 h 202"/>
                  <a:gd name="T24" fmla="*/ 87 w 93"/>
                  <a:gd name="T25" fmla="*/ 68 h 202"/>
                  <a:gd name="T26" fmla="*/ 90 w 93"/>
                  <a:gd name="T27" fmla="*/ 46 h 202"/>
                  <a:gd name="T28" fmla="*/ 93 w 93"/>
                  <a:gd name="T29" fmla="*/ 37 h 202"/>
                  <a:gd name="T30" fmla="*/ 89 w 93"/>
                  <a:gd name="T31" fmla="*/ 33 h 202"/>
                  <a:gd name="T32" fmla="*/ 80 w 93"/>
                  <a:gd name="T33" fmla="*/ 28 h 202"/>
                  <a:gd name="T34" fmla="*/ 73 w 93"/>
                  <a:gd name="T35" fmla="*/ 26 h 202"/>
                  <a:gd name="T36" fmla="*/ 78 w 93"/>
                  <a:gd name="T37" fmla="*/ 3 h 202"/>
                  <a:gd name="T38" fmla="*/ 75 w 93"/>
                  <a:gd name="T39" fmla="*/ 0 h 202"/>
                  <a:gd name="T40" fmla="*/ 70 w 93"/>
                  <a:gd name="T41" fmla="*/ 1 h 202"/>
                  <a:gd name="T42" fmla="*/ 68 w 93"/>
                  <a:gd name="T43" fmla="*/ 27 h 202"/>
                  <a:gd name="T44" fmla="*/ 64 w 93"/>
                  <a:gd name="T45" fmla="*/ 35 h 202"/>
                  <a:gd name="T46" fmla="*/ 63 w 93"/>
                  <a:gd name="T47" fmla="*/ 38 h 202"/>
                  <a:gd name="T48" fmla="*/ 53 w 93"/>
                  <a:gd name="T49" fmla="*/ 35 h 202"/>
                  <a:gd name="T50" fmla="*/ 45 w 93"/>
                  <a:gd name="T51" fmla="*/ 35 h 202"/>
                  <a:gd name="T52" fmla="*/ 45 w 93"/>
                  <a:gd name="T53" fmla="*/ 40 h 202"/>
                  <a:gd name="T54" fmla="*/ 50 w 93"/>
                  <a:gd name="T55" fmla="*/ 43 h 202"/>
                  <a:gd name="T56" fmla="*/ 60 w 93"/>
                  <a:gd name="T57" fmla="*/ 43 h 202"/>
                  <a:gd name="T58" fmla="*/ 65 w 93"/>
                  <a:gd name="T59" fmla="*/ 47 h 202"/>
                  <a:gd name="T60" fmla="*/ 70 w 93"/>
                  <a:gd name="T61" fmla="*/ 55 h 202"/>
                  <a:gd name="T62" fmla="*/ 77 w 93"/>
                  <a:gd name="T63" fmla="*/ 67 h 202"/>
                  <a:gd name="T64" fmla="*/ 80 w 93"/>
                  <a:gd name="T65" fmla="*/ 92 h 202"/>
                  <a:gd name="T66" fmla="*/ 80 w 93"/>
                  <a:gd name="T67" fmla="*/ 115 h 202"/>
                  <a:gd name="T68" fmla="*/ 78 w 93"/>
                  <a:gd name="T69" fmla="*/ 133 h 202"/>
                  <a:gd name="T70" fmla="*/ 72 w 93"/>
                  <a:gd name="T71" fmla="*/ 141 h 202"/>
                  <a:gd name="T72" fmla="*/ 54 w 93"/>
                  <a:gd name="T73" fmla="*/ 152 h 202"/>
                  <a:gd name="T74" fmla="*/ 34 w 93"/>
                  <a:gd name="T75" fmla="*/ 162 h 202"/>
                  <a:gd name="T76" fmla="*/ 25 w 93"/>
                  <a:gd name="T77" fmla="*/ 170 h 20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3"/>
                  <a:gd name="T118" fmla="*/ 0 h 202"/>
                  <a:gd name="T119" fmla="*/ 93 w 93"/>
                  <a:gd name="T120" fmla="*/ 202 h 20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3" h="202">
                    <a:moveTo>
                      <a:pt x="25" y="170"/>
                    </a:moveTo>
                    <a:lnTo>
                      <a:pt x="9" y="182"/>
                    </a:lnTo>
                    <a:lnTo>
                      <a:pt x="4" y="185"/>
                    </a:lnTo>
                    <a:lnTo>
                      <a:pt x="0" y="193"/>
                    </a:lnTo>
                    <a:lnTo>
                      <a:pt x="5" y="201"/>
                    </a:lnTo>
                    <a:lnTo>
                      <a:pt x="10" y="202"/>
                    </a:lnTo>
                    <a:lnTo>
                      <a:pt x="25" y="197"/>
                    </a:lnTo>
                    <a:lnTo>
                      <a:pt x="49" y="182"/>
                    </a:lnTo>
                    <a:lnTo>
                      <a:pt x="70" y="162"/>
                    </a:lnTo>
                    <a:lnTo>
                      <a:pt x="92" y="141"/>
                    </a:lnTo>
                    <a:lnTo>
                      <a:pt x="93" y="132"/>
                    </a:lnTo>
                    <a:lnTo>
                      <a:pt x="93" y="107"/>
                    </a:lnTo>
                    <a:lnTo>
                      <a:pt x="87" y="68"/>
                    </a:lnTo>
                    <a:lnTo>
                      <a:pt x="90" y="46"/>
                    </a:lnTo>
                    <a:lnTo>
                      <a:pt x="93" y="37"/>
                    </a:lnTo>
                    <a:lnTo>
                      <a:pt x="89" y="33"/>
                    </a:lnTo>
                    <a:lnTo>
                      <a:pt x="80" y="28"/>
                    </a:lnTo>
                    <a:lnTo>
                      <a:pt x="73" y="26"/>
                    </a:lnTo>
                    <a:lnTo>
                      <a:pt x="78" y="3"/>
                    </a:lnTo>
                    <a:lnTo>
                      <a:pt x="75" y="0"/>
                    </a:lnTo>
                    <a:lnTo>
                      <a:pt x="70" y="1"/>
                    </a:lnTo>
                    <a:lnTo>
                      <a:pt x="68" y="27"/>
                    </a:lnTo>
                    <a:lnTo>
                      <a:pt x="64" y="35"/>
                    </a:lnTo>
                    <a:lnTo>
                      <a:pt x="63" y="38"/>
                    </a:lnTo>
                    <a:lnTo>
                      <a:pt x="53" y="35"/>
                    </a:lnTo>
                    <a:lnTo>
                      <a:pt x="45" y="35"/>
                    </a:lnTo>
                    <a:lnTo>
                      <a:pt x="45" y="40"/>
                    </a:lnTo>
                    <a:lnTo>
                      <a:pt x="50" y="43"/>
                    </a:lnTo>
                    <a:lnTo>
                      <a:pt x="60" y="43"/>
                    </a:lnTo>
                    <a:lnTo>
                      <a:pt x="65" y="47"/>
                    </a:lnTo>
                    <a:lnTo>
                      <a:pt x="70" y="55"/>
                    </a:lnTo>
                    <a:lnTo>
                      <a:pt x="77" y="67"/>
                    </a:lnTo>
                    <a:lnTo>
                      <a:pt x="80" y="92"/>
                    </a:lnTo>
                    <a:lnTo>
                      <a:pt x="80" y="115"/>
                    </a:lnTo>
                    <a:lnTo>
                      <a:pt x="78" y="133"/>
                    </a:lnTo>
                    <a:lnTo>
                      <a:pt x="72" y="141"/>
                    </a:lnTo>
                    <a:lnTo>
                      <a:pt x="54" y="152"/>
                    </a:lnTo>
                    <a:lnTo>
                      <a:pt x="34" y="162"/>
                    </a:lnTo>
                    <a:lnTo>
                      <a:pt x="25" y="17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51" name="Freeform 199"/>
              <p:cNvSpPr>
                <a:spLocks/>
              </p:cNvSpPr>
              <p:nvPr/>
            </p:nvSpPr>
            <p:spPr bwMode="auto">
              <a:xfrm>
                <a:off x="1459" y="1892"/>
                <a:ext cx="85" cy="121"/>
              </a:xfrm>
              <a:custGeom>
                <a:avLst/>
                <a:gdLst>
                  <a:gd name="T0" fmla="*/ 85 w 85"/>
                  <a:gd name="T1" fmla="*/ 4 h 121"/>
                  <a:gd name="T2" fmla="*/ 76 w 85"/>
                  <a:gd name="T3" fmla="*/ 0 h 121"/>
                  <a:gd name="T4" fmla="*/ 56 w 85"/>
                  <a:gd name="T5" fmla="*/ 1 h 121"/>
                  <a:gd name="T6" fmla="*/ 38 w 85"/>
                  <a:gd name="T7" fmla="*/ 12 h 121"/>
                  <a:gd name="T8" fmla="*/ 15 w 85"/>
                  <a:gd name="T9" fmla="*/ 36 h 121"/>
                  <a:gd name="T10" fmla="*/ 1 w 85"/>
                  <a:gd name="T11" fmla="*/ 55 h 121"/>
                  <a:gd name="T12" fmla="*/ 0 w 85"/>
                  <a:gd name="T13" fmla="*/ 61 h 121"/>
                  <a:gd name="T14" fmla="*/ 7 w 85"/>
                  <a:gd name="T15" fmla="*/ 74 h 121"/>
                  <a:gd name="T16" fmla="*/ 21 w 85"/>
                  <a:gd name="T17" fmla="*/ 80 h 121"/>
                  <a:gd name="T18" fmla="*/ 38 w 85"/>
                  <a:gd name="T19" fmla="*/ 86 h 121"/>
                  <a:gd name="T20" fmla="*/ 52 w 85"/>
                  <a:gd name="T21" fmla="*/ 90 h 121"/>
                  <a:gd name="T22" fmla="*/ 60 w 85"/>
                  <a:gd name="T23" fmla="*/ 95 h 121"/>
                  <a:gd name="T24" fmla="*/ 56 w 85"/>
                  <a:gd name="T25" fmla="*/ 102 h 121"/>
                  <a:gd name="T26" fmla="*/ 46 w 85"/>
                  <a:gd name="T27" fmla="*/ 111 h 121"/>
                  <a:gd name="T28" fmla="*/ 33 w 85"/>
                  <a:gd name="T29" fmla="*/ 112 h 121"/>
                  <a:gd name="T30" fmla="*/ 23 w 85"/>
                  <a:gd name="T31" fmla="*/ 110 h 121"/>
                  <a:gd name="T32" fmla="*/ 18 w 85"/>
                  <a:gd name="T33" fmla="*/ 112 h 121"/>
                  <a:gd name="T34" fmla="*/ 18 w 85"/>
                  <a:gd name="T35" fmla="*/ 117 h 121"/>
                  <a:gd name="T36" fmla="*/ 30 w 85"/>
                  <a:gd name="T37" fmla="*/ 121 h 121"/>
                  <a:gd name="T38" fmla="*/ 46 w 85"/>
                  <a:gd name="T39" fmla="*/ 121 h 121"/>
                  <a:gd name="T40" fmla="*/ 60 w 85"/>
                  <a:gd name="T41" fmla="*/ 117 h 121"/>
                  <a:gd name="T42" fmla="*/ 68 w 85"/>
                  <a:gd name="T43" fmla="*/ 112 h 121"/>
                  <a:gd name="T44" fmla="*/ 72 w 85"/>
                  <a:gd name="T45" fmla="*/ 105 h 121"/>
                  <a:gd name="T46" fmla="*/ 76 w 85"/>
                  <a:gd name="T47" fmla="*/ 96 h 121"/>
                  <a:gd name="T48" fmla="*/ 70 w 85"/>
                  <a:gd name="T49" fmla="*/ 89 h 121"/>
                  <a:gd name="T50" fmla="*/ 52 w 85"/>
                  <a:gd name="T51" fmla="*/ 84 h 121"/>
                  <a:gd name="T52" fmla="*/ 36 w 85"/>
                  <a:gd name="T53" fmla="*/ 79 h 121"/>
                  <a:gd name="T54" fmla="*/ 18 w 85"/>
                  <a:gd name="T55" fmla="*/ 71 h 121"/>
                  <a:gd name="T56" fmla="*/ 16 w 85"/>
                  <a:gd name="T57" fmla="*/ 64 h 121"/>
                  <a:gd name="T58" fmla="*/ 18 w 85"/>
                  <a:gd name="T59" fmla="*/ 51 h 121"/>
                  <a:gd name="T60" fmla="*/ 30 w 85"/>
                  <a:gd name="T61" fmla="*/ 36 h 121"/>
                  <a:gd name="T62" fmla="*/ 43 w 85"/>
                  <a:gd name="T63" fmla="*/ 27 h 121"/>
                  <a:gd name="T64" fmla="*/ 67 w 85"/>
                  <a:gd name="T65" fmla="*/ 20 h 121"/>
                  <a:gd name="T66" fmla="*/ 85 w 85"/>
                  <a:gd name="T67" fmla="*/ 17 h 121"/>
                  <a:gd name="T68" fmla="*/ 85 w 85"/>
                  <a:gd name="T69" fmla="*/ 9 h 121"/>
                  <a:gd name="T70" fmla="*/ 85 w 85"/>
                  <a:gd name="T71" fmla="*/ 4 h 12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5"/>
                  <a:gd name="T109" fmla="*/ 0 h 121"/>
                  <a:gd name="T110" fmla="*/ 85 w 85"/>
                  <a:gd name="T111" fmla="*/ 121 h 12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5" h="121">
                    <a:moveTo>
                      <a:pt x="85" y="4"/>
                    </a:moveTo>
                    <a:lnTo>
                      <a:pt x="76" y="0"/>
                    </a:lnTo>
                    <a:lnTo>
                      <a:pt x="56" y="1"/>
                    </a:lnTo>
                    <a:lnTo>
                      <a:pt x="38" y="12"/>
                    </a:lnTo>
                    <a:lnTo>
                      <a:pt x="15" y="36"/>
                    </a:lnTo>
                    <a:lnTo>
                      <a:pt x="1" y="55"/>
                    </a:lnTo>
                    <a:lnTo>
                      <a:pt x="0" y="61"/>
                    </a:lnTo>
                    <a:lnTo>
                      <a:pt x="7" y="74"/>
                    </a:lnTo>
                    <a:lnTo>
                      <a:pt x="21" y="80"/>
                    </a:lnTo>
                    <a:lnTo>
                      <a:pt x="38" y="86"/>
                    </a:lnTo>
                    <a:lnTo>
                      <a:pt x="52" y="90"/>
                    </a:lnTo>
                    <a:lnTo>
                      <a:pt x="60" y="95"/>
                    </a:lnTo>
                    <a:lnTo>
                      <a:pt x="56" y="102"/>
                    </a:lnTo>
                    <a:lnTo>
                      <a:pt x="46" y="111"/>
                    </a:lnTo>
                    <a:lnTo>
                      <a:pt x="33" y="112"/>
                    </a:lnTo>
                    <a:lnTo>
                      <a:pt x="23" y="110"/>
                    </a:lnTo>
                    <a:lnTo>
                      <a:pt x="18" y="112"/>
                    </a:lnTo>
                    <a:lnTo>
                      <a:pt x="18" y="117"/>
                    </a:lnTo>
                    <a:lnTo>
                      <a:pt x="30" y="121"/>
                    </a:lnTo>
                    <a:lnTo>
                      <a:pt x="46" y="121"/>
                    </a:lnTo>
                    <a:lnTo>
                      <a:pt x="60" y="117"/>
                    </a:lnTo>
                    <a:lnTo>
                      <a:pt x="68" y="112"/>
                    </a:lnTo>
                    <a:lnTo>
                      <a:pt x="72" y="105"/>
                    </a:lnTo>
                    <a:lnTo>
                      <a:pt x="76" y="96"/>
                    </a:lnTo>
                    <a:lnTo>
                      <a:pt x="70" y="89"/>
                    </a:lnTo>
                    <a:lnTo>
                      <a:pt x="52" y="84"/>
                    </a:lnTo>
                    <a:lnTo>
                      <a:pt x="36" y="79"/>
                    </a:lnTo>
                    <a:lnTo>
                      <a:pt x="18" y="71"/>
                    </a:lnTo>
                    <a:lnTo>
                      <a:pt x="16" y="64"/>
                    </a:lnTo>
                    <a:lnTo>
                      <a:pt x="18" y="51"/>
                    </a:lnTo>
                    <a:lnTo>
                      <a:pt x="30" y="36"/>
                    </a:lnTo>
                    <a:lnTo>
                      <a:pt x="43" y="27"/>
                    </a:lnTo>
                    <a:lnTo>
                      <a:pt x="67" y="20"/>
                    </a:lnTo>
                    <a:lnTo>
                      <a:pt x="85" y="17"/>
                    </a:lnTo>
                    <a:lnTo>
                      <a:pt x="85" y="9"/>
                    </a:lnTo>
                    <a:lnTo>
                      <a:pt x="85"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52" name="Freeform 200"/>
              <p:cNvSpPr>
                <a:spLocks/>
              </p:cNvSpPr>
              <p:nvPr/>
            </p:nvSpPr>
            <p:spPr bwMode="auto">
              <a:xfrm>
                <a:off x="1527" y="1886"/>
                <a:ext cx="79" cy="149"/>
              </a:xfrm>
              <a:custGeom>
                <a:avLst/>
                <a:gdLst>
                  <a:gd name="T0" fmla="*/ 69 w 79"/>
                  <a:gd name="T1" fmla="*/ 47 h 149"/>
                  <a:gd name="T2" fmla="*/ 60 w 79"/>
                  <a:gd name="T3" fmla="*/ 18 h 149"/>
                  <a:gd name="T4" fmla="*/ 52 w 79"/>
                  <a:gd name="T5" fmla="*/ 5 h 149"/>
                  <a:gd name="T6" fmla="*/ 32 w 79"/>
                  <a:gd name="T7" fmla="*/ 0 h 149"/>
                  <a:gd name="T8" fmla="*/ 13 w 79"/>
                  <a:gd name="T9" fmla="*/ 2 h 149"/>
                  <a:gd name="T10" fmla="*/ 4 w 79"/>
                  <a:gd name="T11" fmla="*/ 16 h 149"/>
                  <a:gd name="T12" fmla="*/ 7 w 79"/>
                  <a:gd name="T13" fmla="*/ 35 h 149"/>
                  <a:gd name="T14" fmla="*/ 10 w 79"/>
                  <a:gd name="T15" fmla="*/ 63 h 149"/>
                  <a:gd name="T16" fmla="*/ 10 w 79"/>
                  <a:gd name="T17" fmla="*/ 90 h 149"/>
                  <a:gd name="T18" fmla="*/ 4 w 79"/>
                  <a:gd name="T19" fmla="*/ 112 h 149"/>
                  <a:gd name="T20" fmla="*/ 0 w 79"/>
                  <a:gd name="T21" fmla="*/ 126 h 149"/>
                  <a:gd name="T22" fmla="*/ 3 w 79"/>
                  <a:gd name="T23" fmla="*/ 136 h 149"/>
                  <a:gd name="T24" fmla="*/ 13 w 79"/>
                  <a:gd name="T25" fmla="*/ 142 h 149"/>
                  <a:gd name="T26" fmla="*/ 23 w 79"/>
                  <a:gd name="T27" fmla="*/ 147 h 149"/>
                  <a:gd name="T28" fmla="*/ 35 w 79"/>
                  <a:gd name="T29" fmla="*/ 149 h 149"/>
                  <a:gd name="T30" fmla="*/ 50 w 79"/>
                  <a:gd name="T31" fmla="*/ 149 h 149"/>
                  <a:gd name="T32" fmla="*/ 67 w 79"/>
                  <a:gd name="T33" fmla="*/ 138 h 149"/>
                  <a:gd name="T34" fmla="*/ 79 w 79"/>
                  <a:gd name="T35" fmla="*/ 115 h 149"/>
                  <a:gd name="T36" fmla="*/ 78 w 79"/>
                  <a:gd name="T37" fmla="*/ 93 h 149"/>
                  <a:gd name="T38" fmla="*/ 70 w 79"/>
                  <a:gd name="T39" fmla="*/ 68 h 149"/>
                  <a:gd name="T40" fmla="*/ 69 w 79"/>
                  <a:gd name="T41" fmla="*/ 47 h 14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9"/>
                  <a:gd name="T64" fmla="*/ 0 h 149"/>
                  <a:gd name="T65" fmla="*/ 79 w 79"/>
                  <a:gd name="T66" fmla="*/ 149 h 14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9" h="149">
                    <a:moveTo>
                      <a:pt x="69" y="47"/>
                    </a:moveTo>
                    <a:lnTo>
                      <a:pt x="60" y="18"/>
                    </a:lnTo>
                    <a:lnTo>
                      <a:pt x="52" y="5"/>
                    </a:lnTo>
                    <a:lnTo>
                      <a:pt x="32" y="0"/>
                    </a:lnTo>
                    <a:lnTo>
                      <a:pt x="13" y="2"/>
                    </a:lnTo>
                    <a:lnTo>
                      <a:pt x="4" y="16"/>
                    </a:lnTo>
                    <a:lnTo>
                      <a:pt x="7" y="35"/>
                    </a:lnTo>
                    <a:lnTo>
                      <a:pt x="10" y="63"/>
                    </a:lnTo>
                    <a:lnTo>
                      <a:pt x="10" y="90"/>
                    </a:lnTo>
                    <a:lnTo>
                      <a:pt x="4" y="112"/>
                    </a:lnTo>
                    <a:lnTo>
                      <a:pt x="0" y="126"/>
                    </a:lnTo>
                    <a:lnTo>
                      <a:pt x="3" y="136"/>
                    </a:lnTo>
                    <a:lnTo>
                      <a:pt x="13" y="142"/>
                    </a:lnTo>
                    <a:lnTo>
                      <a:pt x="23" y="147"/>
                    </a:lnTo>
                    <a:lnTo>
                      <a:pt x="35" y="149"/>
                    </a:lnTo>
                    <a:lnTo>
                      <a:pt x="50" y="149"/>
                    </a:lnTo>
                    <a:lnTo>
                      <a:pt x="67" y="138"/>
                    </a:lnTo>
                    <a:lnTo>
                      <a:pt x="79" y="115"/>
                    </a:lnTo>
                    <a:lnTo>
                      <a:pt x="78" y="93"/>
                    </a:lnTo>
                    <a:lnTo>
                      <a:pt x="70" y="68"/>
                    </a:lnTo>
                    <a:lnTo>
                      <a:pt x="69" y="4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53" name="Freeform 201"/>
              <p:cNvSpPr>
                <a:spLocks/>
              </p:cNvSpPr>
              <p:nvPr/>
            </p:nvSpPr>
            <p:spPr bwMode="auto">
              <a:xfrm>
                <a:off x="1505" y="2007"/>
                <a:ext cx="60" cy="216"/>
              </a:xfrm>
              <a:custGeom>
                <a:avLst/>
                <a:gdLst>
                  <a:gd name="T0" fmla="*/ 56 w 60"/>
                  <a:gd name="T1" fmla="*/ 3 h 216"/>
                  <a:gd name="T2" fmla="*/ 41 w 60"/>
                  <a:gd name="T3" fmla="*/ 0 h 216"/>
                  <a:gd name="T4" fmla="*/ 32 w 60"/>
                  <a:gd name="T5" fmla="*/ 3 h 216"/>
                  <a:gd name="T6" fmla="*/ 29 w 60"/>
                  <a:gd name="T7" fmla="*/ 15 h 216"/>
                  <a:gd name="T8" fmla="*/ 32 w 60"/>
                  <a:gd name="T9" fmla="*/ 76 h 216"/>
                  <a:gd name="T10" fmla="*/ 32 w 60"/>
                  <a:gd name="T11" fmla="*/ 91 h 216"/>
                  <a:gd name="T12" fmla="*/ 26 w 60"/>
                  <a:gd name="T13" fmla="*/ 118 h 216"/>
                  <a:gd name="T14" fmla="*/ 25 w 60"/>
                  <a:gd name="T15" fmla="*/ 150 h 216"/>
                  <a:gd name="T16" fmla="*/ 29 w 60"/>
                  <a:gd name="T17" fmla="*/ 165 h 216"/>
                  <a:gd name="T18" fmla="*/ 25 w 60"/>
                  <a:gd name="T19" fmla="*/ 175 h 216"/>
                  <a:gd name="T20" fmla="*/ 6 w 60"/>
                  <a:gd name="T21" fmla="*/ 187 h 216"/>
                  <a:gd name="T22" fmla="*/ 0 w 60"/>
                  <a:gd name="T23" fmla="*/ 205 h 216"/>
                  <a:gd name="T24" fmla="*/ 0 w 60"/>
                  <a:gd name="T25" fmla="*/ 211 h 216"/>
                  <a:gd name="T26" fmla="*/ 15 w 60"/>
                  <a:gd name="T27" fmla="*/ 216 h 216"/>
                  <a:gd name="T28" fmla="*/ 19 w 60"/>
                  <a:gd name="T29" fmla="*/ 213 h 216"/>
                  <a:gd name="T30" fmla="*/ 20 w 60"/>
                  <a:gd name="T31" fmla="*/ 203 h 216"/>
                  <a:gd name="T32" fmla="*/ 25 w 60"/>
                  <a:gd name="T33" fmla="*/ 188 h 216"/>
                  <a:gd name="T34" fmla="*/ 31 w 60"/>
                  <a:gd name="T35" fmla="*/ 182 h 216"/>
                  <a:gd name="T36" fmla="*/ 39 w 60"/>
                  <a:gd name="T37" fmla="*/ 177 h 216"/>
                  <a:gd name="T38" fmla="*/ 45 w 60"/>
                  <a:gd name="T39" fmla="*/ 172 h 216"/>
                  <a:gd name="T40" fmla="*/ 47 w 60"/>
                  <a:gd name="T41" fmla="*/ 167 h 216"/>
                  <a:gd name="T42" fmla="*/ 42 w 60"/>
                  <a:gd name="T43" fmla="*/ 162 h 216"/>
                  <a:gd name="T44" fmla="*/ 39 w 60"/>
                  <a:gd name="T45" fmla="*/ 158 h 216"/>
                  <a:gd name="T46" fmla="*/ 35 w 60"/>
                  <a:gd name="T47" fmla="*/ 146 h 216"/>
                  <a:gd name="T48" fmla="*/ 39 w 60"/>
                  <a:gd name="T49" fmla="*/ 117 h 216"/>
                  <a:gd name="T50" fmla="*/ 47 w 60"/>
                  <a:gd name="T51" fmla="*/ 83 h 216"/>
                  <a:gd name="T52" fmla="*/ 56 w 60"/>
                  <a:gd name="T53" fmla="*/ 58 h 216"/>
                  <a:gd name="T54" fmla="*/ 60 w 60"/>
                  <a:gd name="T55" fmla="*/ 26 h 216"/>
                  <a:gd name="T56" fmla="*/ 56 w 60"/>
                  <a:gd name="T57" fmla="*/ 3 h 21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0"/>
                  <a:gd name="T88" fmla="*/ 0 h 216"/>
                  <a:gd name="T89" fmla="*/ 60 w 60"/>
                  <a:gd name="T90" fmla="*/ 216 h 21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0" h="216">
                    <a:moveTo>
                      <a:pt x="56" y="3"/>
                    </a:moveTo>
                    <a:lnTo>
                      <a:pt x="41" y="0"/>
                    </a:lnTo>
                    <a:lnTo>
                      <a:pt x="32" y="3"/>
                    </a:lnTo>
                    <a:lnTo>
                      <a:pt x="29" y="15"/>
                    </a:lnTo>
                    <a:lnTo>
                      <a:pt x="32" y="76"/>
                    </a:lnTo>
                    <a:lnTo>
                      <a:pt x="32" y="91"/>
                    </a:lnTo>
                    <a:lnTo>
                      <a:pt x="26" y="118"/>
                    </a:lnTo>
                    <a:lnTo>
                      <a:pt x="25" y="150"/>
                    </a:lnTo>
                    <a:lnTo>
                      <a:pt x="29" y="165"/>
                    </a:lnTo>
                    <a:lnTo>
                      <a:pt x="25" y="175"/>
                    </a:lnTo>
                    <a:lnTo>
                      <a:pt x="6" y="187"/>
                    </a:lnTo>
                    <a:lnTo>
                      <a:pt x="0" y="205"/>
                    </a:lnTo>
                    <a:lnTo>
                      <a:pt x="0" y="211"/>
                    </a:lnTo>
                    <a:lnTo>
                      <a:pt x="15" y="216"/>
                    </a:lnTo>
                    <a:lnTo>
                      <a:pt x="19" y="213"/>
                    </a:lnTo>
                    <a:lnTo>
                      <a:pt x="20" y="203"/>
                    </a:lnTo>
                    <a:lnTo>
                      <a:pt x="25" y="188"/>
                    </a:lnTo>
                    <a:lnTo>
                      <a:pt x="31" y="182"/>
                    </a:lnTo>
                    <a:lnTo>
                      <a:pt x="39" y="177"/>
                    </a:lnTo>
                    <a:lnTo>
                      <a:pt x="45" y="172"/>
                    </a:lnTo>
                    <a:lnTo>
                      <a:pt x="47" y="167"/>
                    </a:lnTo>
                    <a:lnTo>
                      <a:pt x="42" y="162"/>
                    </a:lnTo>
                    <a:lnTo>
                      <a:pt x="39" y="158"/>
                    </a:lnTo>
                    <a:lnTo>
                      <a:pt x="35" y="146"/>
                    </a:lnTo>
                    <a:lnTo>
                      <a:pt x="39" y="117"/>
                    </a:lnTo>
                    <a:lnTo>
                      <a:pt x="47" y="83"/>
                    </a:lnTo>
                    <a:lnTo>
                      <a:pt x="56" y="58"/>
                    </a:lnTo>
                    <a:lnTo>
                      <a:pt x="60" y="26"/>
                    </a:lnTo>
                    <a:lnTo>
                      <a:pt x="56"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54" name="Freeform 202"/>
              <p:cNvSpPr>
                <a:spLocks/>
              </p:cNvSpPr>
              <p:nvPr/>
            </p:nvSpPr>
            <p:spPr bwMode="auto">
              <a:xfrm>
                <a:off x="1569" y="2007"/>
                <a:ext cx="100" cy="182"/>
              </a:xfrm>
              <a:custGeom>
                <a:avLst/>
                <a:gdLst>
                  <a:gd name="T0" fmla="*/ 33 w 100"/>
                  <a:gd name="T1" fmla="*/ 26 h 182"/>
                  <a:gd name="T2" fmla="*/ 30 w 100"/>
                  <a:gd name="T3" fmla="*/ 8 h 182"/>
                  <a:gd name="T4" fmla="*/ 18 w 100"/>
                  <a:gd name="T5" fmla="*/ 0 h 182"/>
                  <a:gd name="T6" fmla="*/ 1 w 100"/>
                  <a:gd name="T7" fmla="*/ 1 h 182"/>
                  <a:gd name="T8" fmla="*/ 0 w 100"/>
                  <a:gd name="T9" fmla="*/ 8 h 182"/>
                  <a:gd name="T10" fmla="*/ 1 w 100"/>
                  <a:gd name="T11" fmla="*/ 25 h 182"/>
                  <a:gd name="T12" fmla="*/ 10 w 100"/>
                  <a:gd name="T13" fmla="*/ 52 h 182"/>
                  <a:gd name="T14" fmla="*/ 17 w 100"/>
                  <a:gd name="T15" fmla="*/ 71 h 182"/>
                  <a:gd name="T16" fmla="*/ 25 w 100"/>
                  <a:gd name="T17" fmla="*/ 97 h 182"/>
                  <a:gd name="T18" fmla="*/ 27 w 100"/>
                  <a:gd name="T19" fmla="*/ 118 h 182"/>
                  <a:gd name="T20" fmla="*/ 27 w 100"/>
                  <a:gd name="T21" fmla="*/ 137 h 182"/>
                  <a:gd name="T22" fmla="*/ 23 w 100"/>
                  <a:gd name="T23" fmla="*/ 150 h 182"/>
                  <a:gd name="T24" fmla="*/ 20 w 100"/>
                  <a:gd name="T25" fmla="*/ 156 h 182"/>
                  <a:gd name="T26" fmla="*/ 20 w 100"/>
                  <a:gd name="T27" fmla="*/ 160 h 182"/>
                  <a:gd name="T28" fmla="*/ 25 w 100"/>
                  <a:gd name="T29" fmla="*/ 166 h 182"/>
                  <a:gd name="T30" fmla="*/ 35 w 100"/>
                  <a:gd name="T31" fmla="*/ 168 h 182"/>
                  <a:gd name="T32" fmla="*/ 48 w 100"/>
                  <a:gd name="T33" fmla="*/ 168 h 182"/>
                  <a:gd name="T34" fmla="*/ 73 w 100"/>
                  <a:gd name="T35" fmla="*/ 175 h 182"/>
                  <a:gd name="T36" fmla="*/ 83 w 100"/>
                  <a:gd name="T37" fmla="*/ 182 h 182"/>
                  <a:gd name="T38" fmla="*/ 93 w 100"/>
                  <a:gd name="T39" fmla="*/ 177 h 182"/>
                  <a:gd name="T40" fmla="*/ 100 w 100"/>
                  <a:gd name="T41" fmla="*/ 166 h 182"/>
                  <a:gd name="T42" fmla="*/ 93 w 100"/>
                  <a:gd name="T43" fmla="*/ 162 h 182"/>
                  <a:gd name="T44" fmla="*/ 72 w 100"/>
                  <a:gd name="T45" fmla="*/ 160 h 182"/>
                  <a:gd name="T46" fmla="*/ 47 w 100"/>
                  <a:gd name="T47" fmla="*/ 160 h 182"/>
                  <a:gd name="T48" fmla="*/ 36 w 100"/>
                  <a:gd name="T49" fmla="*/ 158 h 182"/>
                  <a:gd name="T50" fmla="*/ 35 w 100"/>
                  <a:gd name="T51" fmla="*/ 151 h 182"/>
                  <a:gd name="T52" fmla="*/ 36 w 100"/>
                  <a:gd name="T53" fmla="*/ 138 h 182"/>
                  <a:gd name="T54" fmla="*/ 37 w 100"/>
                  <a:gd name="T55" fmla="*/ 118 h 182"/>
                  <a:gd name="T56" fmla="*/ 36 w 100"/>
                  <a:gd name="T57" fmla="*/ 95 h 182"/>
                  <a:gd name="T58" fmla="*/ 31 w 100"/>
                  <a:gd name="T59" fmla="*/ 62 h 182"/>
                  <a:gd name="T60" fmla="*/ 33 w 100"/>
                  <a:gd name="T61" fmla="*/ 35 h 182"/>
                  <a:gd name="T62" fmla="*/ 33 w 100"/>
                  <a:gd name="T63" fmla="*/ 26 h 18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0"/>
                  <a:gd name="T97" fmla="*/ 0 h 182"/>
                  <a:gd name="T98" fmla="*/ 100 w 100"/>
                  <a:gd name="T99" fmla="*/ 182 h 18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0" h="182">
                    <a:moveTo>
                      <a:pt x="33" y="26"/>
                    </a:moveTo>
                    <a:lnTo>
                      <a:pt x="30" y="8"/>
                    </a:lnTo>
                    <a:lnTo>
                      <a:pt x="18" y="0"/>
                    </a:lnTo>
                    <a:lnTo>
                      <a:pt x="1" y="1"/>
                    </a:lnTo>
                    <a:lnTo>
                      <a:pt x="0" y="8"/>
                    </a:lnTo>
                    <a:lnTo>
                      <a:pt x="1" y="25"/>
                    </a:lnTo>
                    <a:lnTo>
                      <a:pt x="10" y="52"/>
                    </a:lnTo>
                    <a:lnTo>
                      <a:pt x="17" y="71"/>
                    </a:lnTo>
                    <a:lnTo>
                      <a:pt x="25" y="97"/>
                    </a:lnTo>
                    <a:lnTo>
                      <a:pt x="27" y="118"/>
                    </a:lnTo>
                    <a:lnTo>
                      <a:pt x="27" y="137"/>
                    </a:lnTo>
                    <a:lnTo>
                      <a:pt x="23" y="150"/>
                    </a:lnTo>
                    <a:lnTo>
                      <a:pt x="20" y="156"/>
                    </a:lnTo>
                    <a:lnTo>
                      <a:pt x="20" y="160"/>
                    </a:lnTo>
                    <a:lnTo>
                      <a:pt x="25" y="166"/>
                    </a:lnTo>
                    <a:lnTo>
                      <a:pt x="35" y="168"/>
                    </a:lnTo>
                    <a:lnTo>
                      <a:pt x="48" y="168"/>
                    </a:lnTo>
                    <a:lnTo>
                      <a:pt x="73" y="175"/>
                    </a:lnTo>
                    <a:lnTo>
                      <a:pt x="83" y="182"/>
                    </a:lnTo>
                    <a:lnTo>
                      <a:pt x="93" y="177"/>
                    </a:lnTo>
                    <a:lnTo>
                      <a:pt x="100" y="166"/>
                    </a:lnTo>
                    <a:lnTo>
                      <a:pt x="93" y="162"/>
                    </a:lnTo>
                    <a:lnTo>
                      <a:pt x="72" y="160"/>
                    </a:lnTo>
                    <a:lnTo>
                      <a:pt x="47" y="160"/>
                    </a:lnTo>
                    <a:lnTo>
                      <a:pt x="36" y="158"/>
                    </a:lnTo>
                    <a:lnTo>
                      <a:pt x="35" y="151"/>
                    </a:lnTo>
                    <a:lnTo>
                      <a:pt x="36" y="138"/>
                    </a:lnTo>
                    <a:lnTo>
                      <a:pt x="37" y="118"/>
                    </a:lnTo>
                    <a:lnTo>
                      <a:pt x="36" y="95"/>
                    </a:lnTo>
                    <a:lnTo>
                      <a:pt x="31" y="62"/>
                    </a:lnTo>
                    <a:lnTo>
                      <a:pt x="33" y="35"/>
                    </a:lnTo>
                    <a:lnTo>
                      <a:pt x="33" y="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grpSp>
      </p:grpSp>
      <p:grpSp>
        <p:nvGrpSpPr>
          <p:cNvPr id="460" name="Group 189"/>
          <p:cNvGrpSpPr>
            <a:grpSpLocks/>
          </p:cNvGrpSpPr>
          <p:nvPr/>
        </p:nvGrpSpPr>
        <p:grpSpPr bwMode="auto">
          <a:xfrm>
            <a:off x="2722084" y="2735913"/>
            <a:ext cx="230071" cy="321341"/>
            <a:chOff x="1459" y="1674"/>
            <a:chExt cx="210" cy="549"/>
          </a:xfrm>
        </p:grpSpPr>
        <p:grpSp>
          <p:nvGrpSpPr>
            <p:cNvPr id="461" name="Group 190"/>
            <p:cNvGrpSpPr>
              <a:grpSpLocks/>
            </p:cNvGrpSpPr>
            <p:nvPr/>
          </p:nvGrpSpPr>
          <p:grpSpPr bwMode="auto">
            <a:xfrm>
              <a:off x="1489" y="1674"/>
              <a:ext cx="115" cy="95"/>
              <a:chOff x="1489" y="1674"/>
              <a:chExt cx="115" cy="95"/>
            </a:xfrm>
          </p:grpSpPr>
          <p:sp>
            <p:nvSpPr>
              <p:cNvPr id="469" name="Freeform 191"/>
              <p:cNvSpPr>
                <a:spLocks/>
              </p:cNvSpPr>
              <p:nvPr/>
            </p:nvSpPr>
            <p:spPr bwMode="auto">
              <a:xfrm>
                <a:off x="1530" y="1712"/>
                <a:ext cx="37" cy="57"/>
              </a:xfrm>
              <a:custGeom>
                <a:avLst/>
                <a:gdLst>
                  <a:gd name="T0" fmla="*/ 12 w 37"/>
                  <a:gd name="T1" fmla="*/ 52 h 57"/>
                  <a:gd name="T2" fmla="*/ 12 w 37"/>
                  <a:gd name="T3" fmla="*/ 44 h 57"/>
                  <a:gd name="T4" fmla="*/ 10 w 37"/>
                  <a:gd name="T5" fmla="*/ 35 h 57"/>
                  <a:gd name="T6" fmla="*/ 6 w 37"/>
                  <a:gd name="T7" fmla="*/ 29 h 57"/>
                  <a:gd name="T8" fmla="*/ 0 w 37"/>
                  <a:gd name="T9" fmla="*/ 20 h 57"/>
                  <a:gd name="T10" fmla="*/ 0 w 37"/>
                  <a:gd name="T11" fmla="*/ 14 h 57"/>
                  <a:gd name="T12" fmla="*/ 5 w 37"/>
                  <a:gd name="T13" fmla="*/ 6 h 57"/>
                  <a:gd name="T14" fmla="*/ 11 w 37"/>
                  <a:gd name="T15" fmla="*/ 1 h 57"/>
                  <a:gd name="T16" fmla="*/ 19 w 37"/>
                  <a:gd name="T17" fmla="*/ 0 h 57"/>
                  <a:gd name="T18" fmla="*/ 25 w 37"/>
                  <a:gd name="T19" fmla="*/ 1 h 57"/>
                  <a:gd name="T20" fmla="*/ 29 w 37"/>
                  <a:gd name="T21" fmla="*/ 2 h 57"/>
                  <a:gd name="T22" fmla="*/ 35 w 37"/>
                  <a:gd name="T23" fmla="*/ 7 h 57"/>
                  <a:gd name="T24" fmla="*/ 37 w 37"/>
                  <a:gd name="T25" fmla="*/ 14 h 57"/>
                  <a:gd name="T26" fmla="*/ 37 w 37"/>
                  <a:gd name="T27" fmla="*/ 20 h 57"/>
                  <a:gd name="T28" fmla="*/ 32 w 37"/>
                  <a:gd name="T29" fmla="*/ 27 h 57"/>
                  <a:gd name="T30" fmla="*/ 26 w 37"/>
                  <a:gd name="T31" fmla="*/ 35 h 57"/>
                  <a:gd name="T32" fmla="*/ 25 w 37"/>
                  <a:gd name="T33" fmla="*/ 44 h 57"/>
                  <a:gd name="T34" fmla="*/ 25 w 37"/>
                  <a:gd name="T35" fmla="*/ 47 h 57"/>
                  <a:gd name="T36" fmla="*/ 22 w 37"/>
                  <a:gd name="T37" fmla="*/ 54 h 57"/>
                  <a:gd name="T38" fmla="*/ 19 w 37"/>
                  <a:gd name="T39" fmla="*/ 57 h 57"/>
                  <a:gd name="T40" fmla="*/ 12 w 37"/>
                  <a:gd name="T41" fmla="*/ 52 h 5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7"/>
                  <a:gd name="T64" fmla="*/ 0 h 57"/>
                  <a:gd name="T65" fmla="*/ 37 w 37"/>
                  <a:gd name="T66" fmla="*/ 57 h 5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7" h="57">
                    <a:moveTo>
                      <a:pt x="12" y="52"/>
                    </a:moveTo>
                    <a:lnTo>
                      <a:pt x="12" y="44"/>
                    </a:lnTo>
                    <a:lnTo>
                      <a:pt x="10" y="35"/>
                    </a:lnTo>
                    <a:lnTo>
                      <a:pt x="6" y="29"/>
                    </a:lnTo>
                    <a:lnTo>
                      <a:pt x="0" y="20"/>
                    </a:lnTo>
                    <a:lnTo>
                      <a:pt x="0" y="14"/>
                    </a:lnTo>
                    <a:lnTo>
                      <a:pt x="5" y="6"/>
                    </a:lnTo>
                    <a:lnTo>
                      <a:pt x="11" y="1"/>
                    </a:lnTo>
                    <a:lnTo>
                      <a:pt x="19" y="0"/>
                    </a:lnTo>
                    <a:lnTo>
                      <a:pt x="25" y="1"/>
                    </a:lnTo>
                    <a:lnTo>
                      <a:pt x="29" y="2"/>
                    </a:lnTo>
                    <a:lnTo>
                      <a:pt x="35" y="7"/>
                    </a:lnTo>
                    <a:lnTo>
                      <a:pt x="37" y="14"/>
                    </a:lnTo>
                    <a:lnTo>
                      <a:pt x="37" y="20"/>
                    </a:lnTo>
                    <a:lnTo>
                      <a:pt x="32" y="27"/>
                    </a:lnTo>
                    <a:lnTo>
                      <a:pt x="26" y="35"/>
                    </a:lnTo>
                    <a:lnTo>
                      <a:pt x="25" y="44"/>
                    </a:lnTo>
                    <a:lnTo>
                      <a:pt x="25" y="47"/>
                    </a:lnTo>
                    <a:lnTo>
                      <a:pt x="22" y="54"/>
                    </a:lnTo>
                    <a:lnTo>
                      <a:pt x="19" y="57"/>
                    </a:lnTo>
                    <a:lnTo>
                      <a:pt x="12" y="52"/>
                    </a:lnTo>
                    <a:close/>
                  </a:path>
                </a:pathLst>
              </a:custGeom>
              <a:solidFill>
                <a:srgbClr val="FFFF00"/>
              </a:solidFill>
              <a:ln w="4763">
                <a:solidFill>
                  <a:srgbClr val="000000"/>
                </a:solidFill>
                <a:round/>
                <a:headEnd/>
                <a:tailEnd/>
              </a:ln>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70" name="Freeform 192"/>
              <p:cNvSpPr>
                <a:spLocks/>
              </p:cNvSpPr>
              <p:nvPr/>
            </p:nvSpPr>
            <p:spPr bwMode="auto">
              <a:xfrm>
                <a:off x="1489" y="1708"/>
                <a:ext cx="28" cy="11"/>
              </a:xfrm>
              <a:custGeom>
                <a:avLst/>
                <a:gdLst>
                  <a:gd name="T0" fmla="*/ 28 w 28"/>
                  <a:gd name="T1" fmla="*/ 11 h 11"/>
                  <a:gd name="T2" fmla="*/ 3 w 28"/>
                  <a:gd name="T3" fmla="*/ 8 h 11"/>
                  <a:gd name="T4" fmla="*/ 0 w 28"/>
                  <a:gd name="T5" fmla="*/ 4 h 11"/>
                  <a:gd name="T6" fmla="*/ 2 w 28"/>
                  <a:gd name="T7" fmla="*/ 0 h 11"/>
                  <a:gd name="T8" fmla="*/ 7 w 28"/>
                  <a:gd name="T9" fmla="*/ 0 h 11"/>
                  <a:gd name="T10" fmla="*/ 28 w 28"/>
                  <a:gd name="T11" fmla="*/ 11 h 11"/>
                  <a:gd name="T12" fmla="*/ 0 60000 65536"/>
                  <a:gd name="T13" fmla="*/ 0 60000 65536"/>
                  <a:gd name="T14" fmla="*/ 0 60000 65536"/>
                  <a:gd name="T15" fmla="*/ 0 60000 65536"/>
                  <a:gd name="T16" fmla="*/ 0 60000 65536"/>
                  <a:gd name="T17" fmla="*/ 0 60000 65536"/>
                  <a:gd name="T18" fmla="*/ 0 w 28"/>
                  <a:gd name="T19" fmla="*/ 0 h 11"/>
                  <a:gd name="T20" fmla="*/ 28 w 28"/>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28" h="11">
                    <a:moveTo>
                      <a:pt x="28" y="11"/>
                    </a:moveTo>
                    <a:lnTo>
                      <a:pt x="3" y="8"/>
                    </a:lnTo>
                    <a:lnTo>
                      <a:pt x="0" y="4"/>
                    </a:lnTo>
                    <a:lnTo>
                      <a:pt x="2" y="0"/>
                    </a:lnTo>
                    <a:lnTo>
                      <a:pt x="7" y="0"/>
                    </a:lnTo>
                    <a:lnTo>
                      <a:pt x="28"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71" name="Freeform 193"/>
              <p:cNvSpPr>
                <a:spLocks/>
              </p:cNvSpPr>
              <p:nvPr/>
            </p:nvSpPr>
            <p:spPr bwMode="auto">
              <a:xfrm>
                <a:off x="1517" y="1678"/>
                <a:ext cx="13" cy="19"/>
              </a:xfrm>
              <a:custGeom>
                <a:avLst/>
                <a:gdLst>
                  <a:gd name="T0" fmla="*/ 13 w 13"/>
                  <a:gd name="T1" fmla="*/ 19 h 19"/>
                  <a:gd name="T2" fmla="*/ 0 w 13"/>
                  <a:gd name="T3" fmla="*/ 6 h 19"/>
                  <a:gd name="T4" fmla="*/ 2 w 13"/>
                  <a:gd name="T5" fmla="*/ 3 h 19"/>
                  <a:gd name="T6" fmla="*/ 7 w 13"/>
                  <a:gd name="T7" fmla="*/ 0 h 19"/>
                  <a:gd name="T8" fmla="*/ 10 w 13"/>
                  <a:gd name="T9" fmla="*/ 4 h 19"/>
                  <a:gd name="T10" fmla="*/ 13 w 13"/>
                  <a:gd name="T11" fmla="*/ 19 h 19"/>
                  <a:gd name="T12" fmla="*/ 0 60000 65536"/>
                  <a:gd name="T13" fmla="*/ 0 60000 65536"/>
                  <a:gd name="T14" fmla="*/ 0 60000 65536"/>
                  <a:gd name="T15" fmla="*/ 0 60000 65536"/>
                  <a:gd name="T16" fmla="*/ 0 60000 65536"/>
                  <a:gd name="T17" fmla="*/ 0 60000 65536"/>
                  <a:gd name="T18" fmla="*/ 0 w 13"/>
                  <a:gd name="T19" fmla="*/ 0 h 19"/>
                  <a:gd name="T20" fmla="*/ 13 w 13"/>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13" h="19">
                    <a:moveTo>
                      <a:pt x="13" y="19"/>
                    </a:moveTo>
                    <a:lnTo>
                      <a:pt x="0" y="6"/>
                    </a:lnTo>
                    <a:lnTo>
                      <a:pt x="2" y="3"/>
                    </a:lnTo>
                    <a:lnTo>
                      <a:pt x="7" y="0"/>
                    </a:lnTo>
                    <a:lnTo>
                      <a:pt x="10" y="4"/>
                    </a:lnTo>
                    <a:lnTo>
                      <a:pt x="13" y="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72" name="Freeform 194"/>
              <p:cNvSpPr>
                <a:spLocks/>
              </p:cNvSpPr>
              <p:nvPr/>
            </p:nvSpPr>
            <p:spPr bwMode="auto">
              <a:xfrm>
                <a:off x="1557" y="1674"/>
                <a:ext cx="10" cy="22"/>
              </a:xfrm>
              <a:custGeom>
                <a:avLst/>
                <a:gdLst>
                  <a:gd name="T0" fmla="*/ 2 w 10"/>
                  <a:gd name="T1" fmla="*/ 22 h 22"/>
                  <a:gd name="T2" fmla="*/ 0 w 10"/>
                  <a:gd name="T3" fmla="*/ 5 h 22"/>
                  <a:gd name="T4" fmla="*/ 5 w 10"/>
                  <a:gd name="T5" fmla="*/ 0 h 22"/>
                  <a:gd name="T6" fmla="*/ 10 w 10"/>
                  <a:gd name="T7" fmla="*/ 2 h 22"/>
                  <a:gd name="T8" fmla="*/ 9 w 10"/>
                  <a:gd name="T9" fmla="*/ 7 h 22"/>
                  <a:gd name="T10" fmla="*/ 2 w 10"/>
                  <a:gd name="T11" fmla="*/ 22 h 22"/>
                  <a:gd name="T12" fmla="*/ 0 60000 65536"/>
                  <a:gd name="T13" fmla="*/ 0 60000 65536"/>
                  <a:gd name="T14" fmla="*/ 0 60000 65536"/>
                  <a:gd name="T15" fmla="*/ 0 60000 65536"/>
                  <a:gd name="T16" fmla="*/ 0 60000 65536"/>
                  <a:gd name="T17" fmla="*/ 0 60000 65536"/>
                  <a:gd name="T18" fmla="*/ 0 w 10"/>
                  <a:gd name="T19" fmla="*/ 0 h 22"/>
                  <a:gd name="T20" fmla="*/ 10 w 10"/>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10" h="22">
                    <a:moveTo>
                      <a:pt x="2" y="22"/>
                    </a:moveTo>
                    <a:lnTo>
                      <a:pt x="0" y="5"/>
                    </a:lnTo>
                    <a:lnTo>
                      <a:pt x="5" y="0"/>
                    </a:lnTo>
                    <a:lnTo>
                      <a:pt x="10" y="2"/>
                    </a:lnTo>
                    <a:lnTo>
                      <a:pt x="9" y="7"/>
                    </a:lnTo>
                    <a:lnTo>
                      <a:pt x="2"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73" name="Freeform 195"/>
              <p:cNvSpPr>
                <a:spLocks/>
              </p:cNvSpPr>
              <p:nvPr/>
            </p:nvSpPr>
            <p:spPr bwMode="auto">
              <a:xfrm>
                <a:off x="1577" y="1691"/>
                <a:ext cx="27" cy="13"/>
              </a:xfrm>
              <a:custGeom>
                <a:avLst/>
                <a:gdLst>
                  <a:gd name="T0" fmla="*/ 0 w 27"/>
                  <a:gd name="T1" fmla="*/ 13 h 13"/>
                  <a:gd name="T2" fmla="*/ 19 w 27"/>
                  <a:gd name="T3" fmla="*/ 0 h 13"/>
                  <a:gd name="T4" fmla="*/ 27 w 27"/>
                  <a:gd name="T5" fmla="*/ 3 h 13"/>
                  <a:gd name="T6" fmla="*/ 27 w 27"/>
                  <a:gd name="T7" fmla="*/ 7 h 13"/>
                  <a:gd name="T8" fmla="*/ 22 w 27"/>
                  <a:gd name="T9" fmla="*/ 10 h 13"/>
                  <a:gd name="T10" fmla="*/ 0 w 27"/>
                  <a:gd name="T11" fmla="*/ 13 h 13"/>
                  <a:gd name="T12" fmla="*/ 0 60000 65536"/>
                  <a:gd name="T13" fmla="*/ 0 60000 65536"/>
                  <a:gd name="T14" fmla="*/ 0 60000 65536"/>
                  <a:gd name="T15" fmla="*/ 0 60000 65536"/>
                  <a:gd name="T16" fmla="*/ 0 60000 65536"/>
                  <a:gd name="T17" fmla="*/ 0 60000 65536"/>
                  <a:gd name="T18" fmla="*/ 0 w 27"/>
                  <a:gd name="T19" fmla="*/ 0 h 13"/>
                  <a:gd name="T20" fmla="*/ 27 w 27"/>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27" h="13">
                    <a:moveTo>
                      <a:pt x="0" y="13"/>
                    </a:moveTo>
                    <a:lnTo>
                      <a:pt x="19" y="0"/>
                    </a:lnTo>
                    <a:lnTo>
                      <a:pt x="27" y="3"/>
                    </a:lnTo>
                    <a:lnTo>
                      <a:pt x="27" y="7"/>
                    </a:lnTo>
                    <a:lnTo>
                      <a:pt x="22" y="10"/>
                    </a:lnTo>
                    <a:lnTo>
                      <a:pt x="0"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grpSp>
        <p:grpSp>
          <p:nvGrpSpPr>
            <p:cNvPr id="462" name="Group 196"/>
            <p:cNvGrpSpPr>
              <a:grpSpLocks/>
            </p:cNvGrpSpPr>
            <p:nvPr/>
          </p:nvGrpSpPr>
          <p:grpSpPr bwMode="auto">
            <a:xfrm>
              <a:off x="1459" y="1706"/>
              <a:ext cx="210" cy="517"/>
              <a:chOff x="1459" y="1706"/>
              <a:chExt cx="210" cy="517"/>
            </a:xfrm>
          </p:grpSpPr>
          <p:sp>
            <p:nvSpPr>
              <p:cNvPr id="463" name="Freeform 197"/>
              <p:cNvSpPr>
                <a:spLocks/>
              </p:cNvSpPr>
              <p:nvPr/>
            </p:nvSpPr>
            <p:spPr bwMode="auto">
              <a:xfrm>
                <a:off x="1496" y="1792"/>
                <a:ext cx="106" cy="90"/>
              </a:xfrm>
              <a:custGeom>
                <a:avLst/>
                <a:gdLst>
                  <a:gd name="T0" fmla="*/ 70 w 106"/>
                  <a:gd name="T1" fmla="*/ 25 h 90"/>
                  <a:gd name="T2" fmla="*/ 56 w 106"/>
                  <a:gd name="T3" fmla="*/ 9 h 90"/>
                  <a:gd name="T4" fmla="*/ 44 w 106"/>
                  <a:gd name="T5" fmla="*/ 0 h 90"/>
                  <a:gd name="T6" fmla="*/ 28 w 106"/>
                  <a:gd name="T7" fmla="*/ 0 h 90"/>
                  <a:gd name="T8" fmla="*/ 10 w 106"/>
                  <a:gd name="T9" fmla="*/ 5 h 90"/>
                  <a:gd name="T10" fmla="*/ 3 w 106"/>
                  <a:gd name="T11" fmla="*/ 15 h 90"/>
                  <a:gd name="T12" fmla="*/ 0 w 106"/>
                  <a:gd name="T13" fmla="*/ 29 h 90"/>
                  <a:gd name="T14" fmla="*/ 3 w 106"/>
                  <a:gd name="T15" fmla="*/ 47 h 90"/>
                  <a:gd name="T16" fmla="*/ 14 w 106"/>
                  <a:gd name="T17" fmla="*/ 67 h 90"/>
                  <a:gd name="T18" fmla="*/ 31 w 106"/>
                  <a:gd name="T19" fmla="*/ 80 h 90"/>
                  <a:gd name="T20" fmla="*/ 45 w 106"/>
                  <a:gd name="T21" fmla="*/ 87 h 90"/>
                  <a:gd name="T22" fmla="*/ 61 w 106"/>
                  <a:gd name="T23" fmla="*/ 90 h 90"/>
                  <a:gd name="T24" fmla="*/ 71 w 106"/>
                  <a:gd name="T25" fmla="*/ 86 h 90"/>
                  <a:gd name="T26" fmla="*/ 79 w 106"/>
                  <a:gd name="T27" fmla="*/ 80 h 90"/>
                  <a:gd name="T28" fmla="*/ 83 w 106"/>
                  <a:gd name="T29" fmla="*/ 67 h 90"/>
                  <a:gd name="T30" fmla="*/ 81 w 106"/>
                  <a:gd name="T31" fmla="*/ 52 h 90"/>
                  <a:gd name="T32" fmla="*/ 78 w 106"/>
                  <a:gd name="T33" fmla="*/ 39 h 90"/>
                  <a:gd name="T34" fmla="*/ 103 w 106"/>
                  <a:gd name="T35" fmla="*/ 25 h 90"/>
                  <a:gd name="T36" fmla="*/ 106 w 106"/>
                  <a:gd name="T37" fmla="*/ 20 h 90"/>
                  <a:gd name="T38" fmla="*/ 103 w 106"/>
                  <a:gd name="T39" fmla="*/ 17 h 90"/>
                  <a:gd name="T40" fmla="*/ 74 w 106"/>
                  <a:gd name="T41" fmla="*/ 32 h 90"/>
                  <a:gd name="T42" fmla="*/ 70 w 106"/>
                  <a:gd name="T43" fmla="*/ 25 h 9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90"/>
                  <a:gd name="T68" fmla="*/ 106 w 106"/>
                  <a:gd name="T69" fmla="*/ 90 h 9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90">
                    <a:moveTo>
                      <a:pt x="70" y="25"/>
                    </a:moveTo>
                    <a:lnTo>
                      <a:pt x="56" y="9"/>
                    </a:lnTo>
                    <a:lnTo>
                      <a:pt x="44" y="0"/>
                    </a:lnTo>
                    <a:lnTo>
                      <a:pt x="28" y="0"/>
                    </a:lnTo>
                    <a:lnTo>
                      <a:pt x="10" y="5"/>
                    </a:lnTo>
                    <a:lnTo>
                      <a:pt x="3" y="15"/>
                    </a:lnTo>
                    <a:lnTo>
                      <a:pt x="0" y="29"/>
                    </a:lnTo>
                    <a:lnTo>
                      <a:pt x="3" y="47"/>
                    </a:lnTo>
                    <a:lnTo>
                      <a:pt x="14" y="67"/>
                    </a:lnTo>
                    <a:lnTo>
                      <a:pt x="31" y="80"/>
                    </a:lnTo>
                    <a:lnTo>
                      <a:pt x="45" y="87"/>
                    </a:lnTo>
                    <a:lnTo>
                      <a:pt x="61" y="90"/>
                    </a:lnTo>
                    <a:lnTo>
                      <a:pt x="71" y="86"/>
                    </a:lnTo>
                    <a:lnTo>
                      <a:pt x="79" y="80"/>
                    </a:lnTo>
                    <a:lnTo>
                      <a:pt x="83" y="67"/>
                    </a:lnTo>
                    <a:lnTo>
                      <a:pt x="81" y="52"/>
                    </a:lnTo>
                    <a:lnTo>
                      <a:pt x="78" y="39"/>
                    </a:lnTo>
                    <a:lnTo>
                      <a:pt x="103" y="25"/>
                    </a:lnTo>
                    <a:lnTo>
                      <a:pt x="106" y="20"/>
                    </a:lnTo>
                    <a:lnTo>
                      <a:pt x="103" y="17"/>
                    </a:lnTo>
                    <a:lnTo>
                      <a:pt x="74" y="32"/>
                    </a:lnTo>
                    <a:lnTo>
                      <a:pt x="70"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64" name="Freeform 198"/>
              <p:cNvSpPr>
                <a:spLocks/>
              </p:cNvSpPr>
              <p:nvPr/>
            </p:nvSpPr>
            <p:spPr bwMode="auto">
              <a:xfrm>
                <a:off x="1572" y="1706"/>
                <a:ext cx="93" cy="202"/>
              </a:xfrm>
              <a:custGeom>
                <a:avLst/>
                <a:gdLst>
                  <a:gd name="T0" fmla="*/ 25 w 93"/>
                  <a:gd name="T1" fmla="*/ 170 h 202"/>
                  <a:gd name="T2" fmla="*/ 9 w 93"/>
                  <a:gd name="T3" fmla="*/ 182 h 202"/>
                  <a:gd name="T4" fmla="*/ 4 w 93"/>
                  <a:gd name="T5" fmla="*/ 185 h 202"/>
                  <a:gd name="T6" fmla="*/ 0 w 93"/>
                  <a:gd name="T7" fmla="*/ 193 h 202"/>
                  <a:gd name="T8" fmla="*/ 5 w 93"/>
                  <a:gd name="T9" fmla="*/ 201 h 202"/>
                  <a:gd name="T10" fmla="*/ 10 w 93"/>
                  <a:gd name="T11" fmla="*/ 202 h 202"/>
                  <a:gd name="T12" fmla="*/ 25 w 93"/>
                  <a:gd name="T13" fmla="*/ 197 h 202"/>
                  <a:gd name="T14" fmla="*/ 49 w 93"/>
                  <a:gd name="T15" fmla="*/ 182 h 202"/>
                  <a:gd name="T16" fmla="*/ 70 w 93"/>
                  <a:gd name="T17" fmla="*/ 162 h 202"/>
                  <a:gd name="T18" fmla="*/ 92 w 93"/>
                  <a:gd name="T19" fmla="*/ 141 h 202"/>
                  <a:gd name="T20" fmla="*/ 93 w 93"/>
                  <a:gd name="T21" fmla="*/ 132 h 202"/>
                  <a:gd name="T22" fmla="*/ 93 w 93"/>
                  <a:gd name="T23" fmla="*/ 107 h 202"/>
                  <a:gd name="T24" fmla="*/ 87 w 93"/>
                  <a:gd name="T25" fmla="*/ 68 h 202"/>
                  <a:gd name="T26" fmla="*/ 90 w 93"/>
                  <a:gd name="T27" fmla="*/ 46 h 202"/>
                  <a:gd name="T28" fmla="*/ 93 w 93"/>
                  <a:gd name="T29" fmla="*/ 37 h 202"/>
                  <a:gd name="T30" fmla="*/ 89 w 93"/>
                  <a:gd name="T31" fmla="*/ 33 h 202"/>
                  <a:gd name="T32" fmla="*/ 80 w 93"/>
                  <a:gd name="T33" fmla="*/ 28 h 202"/>
                  <a:gd name="T34" fmla="*/ 73 w 93"/>
                  <a:gd name="T35" fmla="*/ 26 h 202"/>
                  <a:gd name="T36" fmla="*/ 78 w 93"/>
                  <a:gd name="T37" fmla="*/ 3 h 202"/>
                  <a:gd name="T38" fmla="*/ 75 w 93"/>
                  <a:gd name="T39" fmla="*/ 0 h 202"/>
                  <a:gd name="T40" fmla="*/ 70 w 93"/>
                  <a:gd name="T41" fmla="*/ 1 h 202"/>
                  <a:gd name="T42" fmla="*/ 68 w 93"/>
                  <a:gd name="T43" fmla="*/ 27 h 202"/>
                  <a:gd name="T44" fmla="*/ 64 w 93"/>
                  <a:gd name="T45" fmla="*/ 35 h 202"/>
                  <a:gd name="T46" fmla="*/ 63 w 93"/>
                  <a:gd name="T47" fmla="*/ 38 h 202"/>
                  <a:gd name="T48" fmla="*/ 53 w 93"/>
                  <a:gd name="T49" fmla="*/ 35 h 202"/>
                  <a:gd name="T50" fmla="*/ 45 w 93"/>
                  <a:gd name="T51" fmla="*/ 35 h 202"/>
                  <a:gd name="T52" fmla="*/ 45 w 93"/>
                  <a:gd name="T53" fmla="*/ 40 h 202"/>
                  <a:gd name="T54" fmla="*/ 50 w 93"/>
                  <a:gd name="T55" fmla="*/ 43 h 202"/>
                  <a:gd name="T56" fmla="*/ 60 w 93"/>
                  <a:gd name="T57" fmla="*/ 43 h 202"/>
                  <a:gd name="T58" fmla="*/ 65 w 93"/>
                  <a:gd name="T59" fmla="*/ 47 h 202"/>
                  <a:gd name="T60" fmla="*/ 70 w 93"/>
                  <a:gd name="T61" fmla="*/ 55 h 202"/>
                  <a:gd name="T62" fmla="*/ 77 w 93"/>
                  <a:gd name="T63" fmla="*/ 67 h 202"/>
                  <a:gd name="T64" fmla="*/ 80 w 93"/>
                  <a:gd name="T65" fmla="*/ 92 h 202"/>
                  <a:gd name="T66" fmla="*/ 80 w 93"/>
                  <a:gd name="T67" fmla="*/ 115 h 202"/>
                  <a:gd name="T68" fmla="*/ 78 w 93"/>
                  <a:gd name="T69" fmla="*/ 133 h 202"/>
                  <a:gd name="T70" fmla="*/ 72 w 93"/>
                  <a:gd name="T71" fmla="*/ 141 h 202"/>
                  <a:gd name="T72" fmla="*/ 54 w 93"/>
                  <a:gd name="T73" fmla="*/ 152 h 202"/>
                  <a:gd name="T74" fmla="*/ 34 w 93"/>
                  <a:gd name="T75" fmla="*/ 162 h 202"/>
                  <a:gd name="T76" fmla="*/ 25 w 93"/>
                  <a:gd name="T77" fmla="*/ 170 h 20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3"/>
                  <a:gd name="T118" fmla="*/ 0 h 202"/>
                  <a:gd name="T119" fmla="*/ 93 w 93"/>
                  <a:gd name="T120" fmla="*/ 202 h 20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3" h="202">
                    <a:moveTo>
                      <a:pt x="25" y="170"/>
                    </a:moveTo>
                    <a:lnTo>
                      <a:pt x="9" y="182"/>
                    </a:lnTo>
                    <a:lnTo>
                      <a:pt x="4" y="185"/>
                    </a:lnTo>
                    <a:lnTo>
                      <a:pt x="0" y="193"/>
                    </a:lnTo>
                    <a:lnTo>
                      <a:pt x="5" y="201"/>
                    </a:lnTo>
                    <a:lnTo>
                      <a:pt x="10" y="202"/>
                    </a:lnTo>
                    <a:lnTo>
                      <a:pt x="25" y="197"/>
                    </a:lnTo>
                    <a:lnTo>
                      <a:pt x="49" y="182"/>
                    </a:lnTo>
                    <a:lnTo>
                      <a:pt x="70" y="162"/>
                    </a:lnTo>
                    <a:lnTo>
                      <a:pt x="92" y="141"/>
                    </a:lnTo>
                    <a:lnTo>
                      <a:pt x="93" y="132"/>
                    </a:lnTo>
                    <a:lnTo>
                      <a:pt x="93" y="107"/>
                    </a:lnTo>
                    <a:lnTo>
                      <a:pt x="87" y="68"/>
                    </a:lnTo>
                    <a:lnTo>
                      <a:pt x="90" y="46"/>
                    </a:lnTo>
                    <a:lnTo>
                      <a:pt x="93" y="37"/>
                    </a:lnTo>
                    <a:lnTo>
                      <a:pt x="89" y="33"/>
                    </a:lnTo>
                    <a:lnTo>
                      <a:pt x="80" y="28"/>
                    </a:lnTo>
                    <a:lnTo>
                      <a:pt x="73" y="26"/>
                    </a:lnTo>
                    <a:lnTo>
                      <a:pt x="78" y="3"/>
                    </a:lnTo>
                    <a:lnTo>
                      <a:pt x="75" y="0"/>
                    </a:lnTo>
                    <a:lnTo>
                      <a:pt x="70" y="1"/>
                    </a:lnTo>
                    <a:lnTo>
                      <a:pt x="68" y="27"/>
                    </a:lnTo>
                    <a:lnTo>
                      <a:pt x="64" y="35"/>
                    </a:lnTo>
                    <a:lnTo>
                      <a:pt x="63" y="38"/>
                    </a:lnTo>
                    <a:lnTo>
                      <a:pt x="53" y="35"/>
                    </a:lnTo>
                    <a:lnTo>
                      <a:pt x="45" y="35"/>
                    </a:lnTo>
                    <a:lnTo>
                      <a:pt x="45" y="40"/>
                    </a:lnTo>
                    <a:lnTo>
                      <a:pt x="50" y="43"/>
                    </a:lnTo>
                    <a:lnTo>
                      <a:pt x="60" y="43"/>
                    </a:lnTo>
                    <a:lnTo>
                      <a:pt x="65" y="47"/>
                    </a:lnTo>
                    <a:lnTo>
                      <a:pt x="70" y="55"/>
                    </a:lnTo>
                    <a:lnTo>
                      <a:pt x="77" y="67"/>
                    </a:lnTo>
                    <a:lnTo>
                      <a:pt x="80" y="92"/>
                    </a:lnTo>
                    <a:lnTo>
                      <a:pt x="80" y="115"/>
                    </a:lnTo>
                    <a:lnTo>
                      <a:pt x="78" y="133"/>
                    </a:lnTo>
                    <a:lnTo>
                      <a:pt x="72" y="141"/>
                    </a:lnTo>
                    <a:lnTo>
                      <a:pt x="54" y="152"/>
                    </a:lnTo>
                    <a:lnTo>
                      <a:pt x="34" y="162"/>
                    </a:lnTo>
                    <a:lnTo>
                      <a:pt x="25" y="17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65" name="Freeform 199"/>
              <p:cNvSpPr>
                <a:spLocks/>
              </p:cNvSpPr>
              <p:nvPr/>
            </p:nvSpPr>
            <p:spPr bwMode="auto">
              <a:xfrm>
                <a:off x="1459" y="1892"/>
                <a:ext cx="85" cy="121"/>
              </a:xfrm>
              <a:custGeom>
                <a:avLst/>
                <a:gdLst>
                  <a:gd name="T0" fmla="*/ 85 w 85"/>
                  <a:gd name="T1" fmla="*/ 4 h 121"/>
                  <a:gd name="T2" fmla="*/ 76 w 85"/>
                  <a:gd name="T3" fmla="*/ 0 h 121"/>
                  <a:gd name="T4" fmla="*/ 56 w 85"/>
                  <a:gd name="T5" fmla="*/ 1 h 121"/>
                  <a:gd name="T6" fmla="*/ 38 w 85"/>
                  <a:gd name="T7" fmla="*/ 12 h 121"/>
                  <a:gd name="T8" fmla="*/ 15 w 85"/>
                  <a:gd name="T9" fmla="*/ 36 h 121"/>
                  <a:gd name="T10" fmla="*/ 1 w 85"/>
                  <a:gd name="T11" fmla="*/ 55 h 121"/>
                  <a:gd name="T12" fmla="*/ 0 w 85"/>
                  <a:gd name="T13" fmla="*/ 61 h 121"/>
                  <a:gd name="T14" fmla="*/ 7 w 85"/>
                  <a:gd name="T15" fmla="*/ 74 h 121"/>
                  <a:gd name="T16" fmla="*/ 21 w 85"/>
                  <a:gd name="T17" fmla="*/ 80 h 121"/>
                  <a:gd name="T18" fmla="*/ 38 w 85"/>
                  <a:gd name="T19" fmla="*/ 86 h 121"/>
                  <a:gd name="T20" fmla="*/ 52 w 85"/>
                  <a:gd name="T21" fmla="*/ 90 h 121"/>
                  <a:gd name="T22" fmla="*/ 60 w 85"/>
                  <a:gd name="T23" fmla="*/ 95 h 121"/>
                  <a:gd name="T24" fmla="*/ 56 w 85"/>
                  <a:gd name="T25" fmla="*/ 102 h 121"/>
                  <a:gd name="T26" fmla="*/ 46 w 85"/>
                  <a:gd name="T27" fmla="*/ 111 h 121"/>
                  <a:gd name="T28" fmla="*/ 33 w 85"/>
                  <a:gd name="T29" fmla="*/ 112 h 121"/>
                  <a:gd name="T30" fmla="*/ 23 w 85"/>
                  <a:gd name="T31" fmla="*/ 110 h 121"/>
                  <a:gd name="T32" fmla="*/ 18 w 85"/>
                  <a:gd name="T33" fmla="*/ 112 h 121"/>
                  <a:gd name="T34" fmla="*/ 18 w 85"/>
                  <a:gd name="T35" fmla="*/ 117 h 121"/>
                  <a:gd name="T36" fmla="*/ 30 w 85"/>
                  <a:gd name="T37" fmla="*/ 121 h 121"/>
                  <a:gd name="T38" fmla="*/ 46 w 85"/>
                  <a:gd name="T39" fmla="*/ 121 h 121"/>
                  <a:gd name="T40" fmla="*/ 60 w 85"/>
                  <a:gd name="T41" fmla="*/ 117 h 121"/>
                  <a:gd name="T42" fmla="*/ 68 w 85"/>
                  <a:gd name="T43" fmla="*/ 112 h 121"/>
                  <a:gd name="T44" fmla="*/ 72 w 85"/>
                  <a:gd name="T45" fmla="*/ 105 h 121"/>
                  <a:gd name="T46" fmla="*/ 76 w 85"/>
                  <a:gd name="T47" fmla="*/ 96 h 121"/>
                  <a:gd name="T48" fmla="*/ 70 w 85"/>
                  <a:gd name="T49" fmla="*/ 89 h 121"/>
                  <a:gd name="T50" fmla="*/ 52 w 85"/>
                  <a:gd name="T51" fmla="*/ 84 h 121"/>
                  <a:gd name="T52" fmla="*/ 36 w 85"/>
                  <a:gd name="T53" fmla="*/ 79 h 121"/>
                  <a:gd name="T54" fmla="*/ 18 w 85"/>
                  <a:gd name="T55" fmla="*/ 71 h 121"/>
                  <a:gd name="T56" fmla="*/ 16 w 85"/>
                  <a:gd name="T57" fmla="*/ 64 h 121"/>
                  <a:gd name="T58" fmla="*/ 18 w 85"/>
                  <a:gd name="T59" fmla="*/ 51 h 121"/>
                  <a:gd name="T60" fmla="*/ 30 w 85"/>
                  <a:gd name="T61" fmla="*/ 36 h 121"/>
                  <a:gd name="T62" fmla="*/ 43 w 85"/>
                  <a:gd name="T63" fmla="*/ 27 h 121"/>
                  <a:gd name="T64" fmla="*/ 67 w 85"/>
                  <a:gd name="T65" fmla="*/ 20 h 121"/>
                  <a:gd name="T66" fmla="*/ 85 w 85"/>
                  <a:gd name="T67" fmla="*/ 17 h 121"/>
                  <a:gd name="T68" fmla="*/ 85 w 85"/>
                  <a:gd name="T69" fmla="*/ 9 h 121"/>
                  <a:gd name="T70" fmla="*/ 85 w 85"/>
                  <a:gd name="T71" fmla="*/ 4 h 12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5"/>
                  <a:gd name="T109" fmla="*/ 0 h 121"/>
                  <a:gd name="T110" fmla="*/ 85 w 85"/>
                  <a:gd name="T111" fmla="*/ 121 h 12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5" h="121">
                    <a:moveTo>
                      <a:pt x="85" y="4"/>
                    </a:moveTo>
                    <a:lnTo>
                      <a:pt x="76" y="0"/>
                    </a:lnTo>
                    <a:lnTo>
                      <a:pt x="56" y="1"/>
                    </a:lnTo>
                    <a:lnTo>
                      <a:pt x="38" y="12"/>
                    </a:lnTo>
                    <a:lnTo>
                      <a:pt x="15" y="36"/>
                    </a:lnTo>
                    <a:lnTo>
                      <a:pt x="1" y="55"/>
                    </a:lnTo>
                    <a:lnTo>
                      <a:pt x="0" y="61"/>
                    </a:lnTo>
                    <a:lnTo>
                      <a:pt x="7" y="74"/>
                    </a:lnTo>
                    <a:lnTo>
                      <a:pt x="21" y="80"/>
                    </a:lnTo>
                    <a:lnTo>
                      <a:pt x="38" y="86"/>
                    </a:lnTo>
                    <a:lnTo>
                      <a:pt x="52" y="90"/>
                    </a:lnTo>
                    <a:lnTo>
                      <a:pt x="60" y="95"/>
                    </a:lnTo>
                    <a:lnTo>
                      <a:pt x="56" y="102"/>
                    </a:lnTo>
                    <a:lnTo>
                      <a:pt x="46" y="111"/>
                    </a:lnTo>
                    <a:lnTo>
                      <a:pt x="33" y="112"/>
                    </a:lnTo>
                    <a:lnTo>
                      <a:pt x="23" y="110"/>
                    </a:lnTo>
                    <a:lnTo>
                      <a:pt x="18" y="112"/>
                    </a:lnTo>
                    <a:lnTo>
                      <a:pt x="18" y="117"/>
                    </a:lnTo>
                    <a:lnTo>
                      <a:pt x="30" y="121"/>
                    </a:lnTo>
                    <a:lnTo>
                      <a:pt x="46" y="121"/>
                    </a:lnTo>
                    <a:lnTo>
                      <a:pt x="60" y="117"/>
                    </a:lnTo>
                    <a:lnTo>
                      <a:pt x="68" y="112"/>
                    </a:lnTo>
                    <a:lnTo>
                      <a:pt x="72" y="105"/>
                    </a:lnTo>
                    <a:lnTo>
                      <a:pt x="76" y="96"/>
                    </a:lnTo>
                    <a:lnTo>
                      <a:pt x="70" y="89"/>
                    </a:lnTo>
                    <a:lnTo>
                      <a:pt x="52" y="84"/>
                    </a:lnTo>
                    <a:lnTo>
                      <a:pt x="36" y="79"/>
                    </a:lnTo>
                    <a:lnTo>
                      <a:pt x="18" y="71"/>
                    </a:lnTo>
                    <a:lnTo>
                      <a:pt x="16" y="64"/>
                    </a:lnTo>
                    <a:lnTo>
                      <a:pt x="18" y="51"/>
                    </a:lnTo>
                    <a:lnTo>
                      <a:pt x="30" y="36"/>
                    </a:lnTo>
                    <a:lnTo>
                      <a:pt x="43" y="27"/>
                    </a:lnTo>
                    <a:lnTo>
                      <a:pt x="67" y="20"/>
                    </a:lnTo>
                    <a:lnTo>
                      <a:pt x="85" y="17"/>
                    </a:lnTo>
                    <a:lnTo>
                      <a:pt x="85" y="9"/>
                    </a:lnTo>
                    <a:lnTo>
                      <a:pt x="85"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66" name="Freeform 200"/>
              <p:cNvSpPr>
                <a:spLocks/>
              </p:cNvSpPr>
              <p:nvPr/>
            </p:nvSpPr>
            <p:spPr bwMode="auto">
              <a:xfrm>
                <a:off x="1527" y="1886"/>
                <a:ext cx="79" cy="149"/>
              </a:xfrm>
              <a:custGeom>
                <a:avLst/>
                <a:gdLst>
                  <a:gd name="T0" fmla="*/ 69 w 79"/>
                  <a:gd name="T1" fmla="*/ 47 h 149"/>
                  <a:gd name="T2" fmla="*/ 60 w 79"/>
                  <a:gd name="T3" fmla="*/ 18 h 149"/>
                  <a:gd name="T4" fmla="*/ 52 w 79"/>
                  <a:gd name="T5" fmla="*/ 5 h 149"/>
                  <a:gd name="T6" fmla="*/ 32 w 79"/>
                  <a:gd name="T7" fmla="*/ 0 h 149"/>
                  <a:gd name="T8" fmla="*/ 13 w 79"/>
                  <a:gd name="T9" fmla="*/ 2 h 149"/>
                  <a:gd name="T10" fmla="*/ 4 w 79"/>
                  <a:gd name="T11" fmla="*/ 16 h 149"/>
                  <a:gd name="T12" fmla="*/ 7 w 79"/>
                  <a:gd name="T13" fmla="*/ 35 h 149"/>
                  <a:gd name="T14" fmla="*/ 10 w 79"/>
                  <a:gd name="T15" fmla="*/ 63 h 149"/>
                  <a:gd name="T16" fmla="*/ 10 w 79"/>
                  <a:gd name="T17" fmla="*/ 90 h 149"/>
                  <a:gd name="T18" fmla="*/ 4 w 79"/>
                  <a:gd name="T19" fmla="*/ 112 h 149"/>
                  <a:gd name="T20" fmla="*/ 0 w 79"/>
                  <a:gd name="T21" fmla="*/ 126 h 149"/>
                  <a:gd name="T22" fmla="*/ 3 w 79"/>
                  <a:gd name="T23" fmla="*/ 136 h 149"/>
                  <a:gd name="T24" fmla="*/ 13 w 79"/>
                  <a:gd name="T25" fmla="*/ 142 h 149"/>
                  <a:gd name="T26" fmla="*/ 23 w 79"/>
                  <a:gd name="T27" fmla="*/ 147 h 149"/>
                  <a:gd name="T28" fmla="*/ 35 w 79"/>
                  <a:gd name="T29" fmla="*/ 149 h 149"/>
                  <a:gd name="T30" fmla="*/ 50 w 79"/>
                  <a:gd name="T31" fmla="*/ 149 h 149"/>
                  <a:gd name="T32" fmla="*/ 67 w 79"/>
                  <a:gd name="T33" fmla="*/ 138 h 149"/>
                  <a:gd name="T34" fmla="*/ 79 w 79"/>
                  <a:gd name="T35" fmla="*/ 115 h 149"/>
                  <a:gd name="T36" fmla="*/ 78 w 79"/>
                  <a:gd name="T37" fmla="*/ 93 h 149"/>
                  <a:gd name="T38" fmla="*/ 70 w 79"/>
                  <a:gd name="T39" fmla="*/ 68 h 149"/>
                  <a:gd name="T40" fmla="*/ 69 w 79"/>
                  <a:gd name="T41" fmla="*/ 47 h 14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9"/>
                  <a:gd name="T64" fmla="*/ 0 h 149"/>
                  <a:gd name="T65" fmla="*/ 79 w 79"/>
                  <a:gd name="T66" fmla="*/ 149 h 14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9" h="149">
                    <a:moveTo>
                      <a:pt x="69" y="47"/>
                    </a:moveTo>
                    <a:lnTo>
                      <a:pt x="60" y="18"/>
                    </a:lnTo>
                    <a:lnTo>
                      <a:pt x="52" y="5"/>
                    </a:lnTo>
                    <a:lnTo>
                      <a:pt x="32" y="0"/>
                    </a:lnTo>
                    <a:lnTo>
                      <a:pt x="13" y="2"/>
                    </a:lnTo>
                    <a:lnTo>
                      <a:pt x="4" y="16"/>
                    </a:lnTo>
                    <a:lnTo>
                      <a:pt x="7" y="35"/>
                    </a:lnTo>
                    <a:lnTo>
                      <a:pt x="10" y="63"/>
                    </a:lnTo>
                    <a:lnTo>
                      <a:pt x="10" y="90"/>
                    </a:lnTo>
                    <a:lnTo>
                      <a:pt x="4" y="112"/>
                    </a:lnTo>
                    <a:lnTo>
                      <a:pt x="0" y="126"/>
                    </a:lnTo>
                    <a:lnTo>
                      <a:pt x="3" y="136"/>
                    </a:lnTo>
                    <a:lnTo>
                      <a:pt x="13" y="142"/>
                    </a:lnTo>
                    <a:lnTo>
                      <a:pt x="23" y="147"/>
                    </a:lnTo>
                    <a:lnTo>
                      <a:pt x="35" y="149"/>
                    </a:lnTo>
                    <a:lnTo>
                      <a:pt x="50" y="149"/>
                    </a:lnTo>
                    <a:lnTo>
                      <a:pt x="67" y="138"/>
                    </a:lnTo>
                    <a:lnTo>
                      <a:pt x="79" y="115"/>
                    </a:lnTo>
                    <a:lnTo>
                      <a:pt x="78" y="93"/>
                    </a:lnTo>
                    <a:lnTo>
                      <a:pt x="70" y="68"/>
                    </a:lnTo>
                    <a:lnTo>
                      <a:pt x="69" y="4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67" name="Freeform 201"/>
              <p:cNvSpPr>
                <a:spLocks/>
              </p:cNvSpPr>
              <p:nvPr/>
            </p:nvSpPr>
            <p:spPr bwMode="auto">
              <a:xfrm>
                <a:off x="1505" y="2007"/>
                <a:ext cx="60" cy="216"/>
              </a:xfrm>
              <a:custGeom>
                <a:avLst/>
                <a:gdLst>
                  <a:gd name="T0" fmla="*/ 56 w 60"/>
                  <a:gd name="T1" fmla="*/ 3 h 216"/>
                  <a:gd name="T2" fmla="*/ 41 w 60"/>
                  <a:gd name="T3" fmla="*/ 0 h 216"/>
                  <a:gd name="T4" fmla="*/ 32 w 60"/>
                  <a:gd name="T5" fmla="*/ 3 h 216"/>
                  <a:gd name="T6" fmla="*/ 29 w 60"/>
                  <a:gd name="T7" fmla="*/ 15 h 216"/>
                  <a:gd name="T8" fmla="*/ 32 w 60"/>
                  <a:gd name="T9" fmla="*/ 76 h 216"/>
                  <a:gd name="T10" fmla="*/ 32 w 60"/>
                  <a:gd name="T11" fmla="*/ 91 h 216"/>
                  <a:gd name="T12" fmla="*/ 26 w 60"/>
                  <a:gd name="T13" fmla="*/ 118 h 216"/>
                  <a:gd name="T14" fmla="*/ 25 w 60"/>
                  <a:gd name="T15" fmla="*/ 150 h 216"/>
                  <a:gd name="T16" fmla="*/ 29 w 60"/>
                  <a:gd name="T17" fmla="*/ 165 h 216"/>
                  <a:gd name="T18" fmla="*/ 25 w 60"/>
                  <a:gd name="T19" fmla="*/ 175 h 216"/>
                  <a:gd name="T20" fmla="*/ 6 w 60"/>
                  <a:gd name="T21" fmla="*/ 187 h 216"/>
                  <a:gd name="T22" fmla="*/ 0 w 60"/>
                  <a:gd name="T23" fmla="*/ 205 h 216"/>
                  <a:gd name="T24" fmla="*/ 0 w 60"/>
                  <a:gd name="T25" fmla="*/ 211 h 216"/>
                  <a:gd name="T26" fmla="*/ 15 w 60"/>
                  <a:gd name="T27" fmla="*/ 216 h 216"/>
                  <a:gd name="T28" fmla="*/ 19 w 60"/>
                  <a:gd name="T29" fmla="*/ 213 h 216"/>
                  <a:gd name="T30" fmla="*/ 20 w 60"/>
                  <a:gd name="T31" fmla="*/ 203 h 216"/>
                  <a:gd name="T32" fmla="*/ 25 w 60"/>
                  <a:gd name="T33" fmla="*/ 188 h 216"/>
                  <a:gd name="T34" fmla="*/ 31 w 60"/>
                  <a:gd name="T35" fmla="*/ 182 h 216"/>
                  <a:gd name="T36" fmla="*/ 39 w 60"/>
                  <a:gd name="T37" fmla="*/ 177 h 216"/>
                  <a:gd name="T38" fmla="*/ 45 w 60"/>
                  <a:gd name="T39" fmla="*/ 172 h 216"/>
                  <a:gd name="T40" fmla="*/ 47 w 60"/>
                  <a:gd name="T41" fmla="*/ 167 h 216"/>
                  <a:gd name="T42" fmla="*/ 42 w 60"/>
                  <a:gd name="T43" fmla="*/ 162 h 216"/>
                  <a:gd name="T44" fmla="*/ 39 w 60"/>
                  <a:gd name="T45" fmla="*/ 158 h 216"/>
                  <a:gd name="T46" fmla="*/ 35 w 60"/>
                  <a:gd name="T47" fmla="*/ 146 h 216"/>
                  <a:gd name="T48" fmla="*/ 39 w 60"/>
                  <a:gd name="T49" fmla="*/ 117 h 216"/>
                  <a:gd name="T50" fmla="*/ 47 w 60"/>
                  <a:gd name="T51" fmla="*/ 83 h 216"/>
                  <a:gd name="T52" fmla="*/ 56 w 60"/>
                  <a:gd name="T53" fmla="*/ 58 h 216"/>
                  <a:gd name="T54" fmla="*/ 60 w 60"/>
                  <a:gd name="T55" fmla="*/ 26 h 216"/>
                  <a:gd name="T56" fmla="*/ 56 w 60"/>
                  <a:gd name="T57" fmla="*/ 3 h 21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0"/>
                  <a:gd name="T88" fmla="*/ 0 h 216"/>
                  <a:gd name="T89" fmla="*/ 60 w 60"/>
                  <a:gd name="T90" fmla="*/ 216 h 21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0" h="216">
                    <a:moveTo>
                      <a:pt x="56" y="3"/>
                    </a:moveTo>
                    <a:lnTo>
                      <a:pt x="41" y="0"/>
                    </a:lnTo>
                    <a:lnTo>
                      <a:pt x="32" y="3"/>
                    </a:lnTo>
                    <a:lnTo>
                      <a:pt x="29" y="15"/>
                    </a:lnTo>
                    <a:lnTo>
                      <a:pt x="32" y="76"/>
                    </a:lnTo>
                    <a:lnTo>
                      <a:pt x="32" y="91"/>
                    </a:lnTo>
                    <a:lnTo>
                      <a:pt x="26" y="118"/>
                    </a:lnTo>
                    <a:lnTo>
                      <a:pt x="25" y="150"/>
                    </a:lnTo>
                    <a:lnTo>
                      <a:pt x="29" y="165"/>
                    </a:lnTo>
                    <a:lnTo>
                      <a:pt x="25" y="175"/>
                    </a:lnTo>
                    <a:lnTo>
                      <a:pt x="6" y="187"/>
                    </a:lnTo>
                    <a:lnTo>
                      <a:pt x="0" y="205"/>
                    </a:lnTo>
                    <a:lnTo>
                      <a:pt x="0" y="211"/>
                    </a:lnTo>
                    <a:lnTo>
                      <a:pt x="15" y="216"/>
                    </a:lnTo>
                    <a:lnTo>
                      <a:pt x="19" y="213"/>
                    </a:lnTo>
                    <a:lnTo>
                      <a:pt x="20" y="203"/>
                    </a:lnTo>
                    <a:lnTo>
                      <a:pt x="25" y="188"/>
                    </a:lnTo>
                    <a:lnTo>
                      <a:pt x="31" y="182"/>
                    </a:lnTo>
                    <a:lnTo>
                      <a:pt x="39" y="177"/>
                    </a:lnTo>
                    <a:lnTo>
                      <a:pt x="45" y="172"/>
                    </a:lnTo>
                    <a:lnTo>
                      <a:pt x="47" y="167"/>
                    </a:lnTo>
                    <a:lnTo>
                      <a:pt x="42" y="162"/>
                    </a:lnTo>
                    <a:lnTo>
                      <a:pt x="39" y="158"/>
                    </a:lnTo>
                    <a:lnTo>
                      <a:pt x="35" y="146"/>
                    </a:lnTo>
                    <a:lnTo>
                      <a:pt x="39" y="117"/>
                    </a:lnTo>
                    <a:lnTo>
                      <a:pt x="47" y="83"/>
                    </a:lnTo>
                    <a:lnTo>
                      <a:pt x="56" y="58"/>
                    </a:lnTo>
                    <a:lnTo>
                      <a:pt x="60" y="26"/>
                    </a:lnTo>
                    <a:lnTo>
                      <a:pt x="56"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68" name="Freeform 202"/>
              <p:cNvSpPr>
                <a:spLocks/>
              </p:cNvSpPr>
              <p:nvPr/>
            </p:nvSpPr>
            <p:spPr bwMode="auto">
              <a:xfrm>
                <a:off x="1569" y="2007"/>
                <a:ext cx="100" cy="182"/>
              </a:xfrm>
              <a:custGeom>
                <a:avLst/>
                <a:gdLst>
                  <a:gd name="T0" fmla="*/ 33 w 100"/>
                  <a:gd name="T1" fmla="*/ 26 h 182"/>
                  <a:gd name="T2" fmla="*/ 30 w 100"/>
                  <a:gd name="T3" fmla="*/ 8 h 182"/>
                  <a:gd name="T4" fmla="*/ 18 w 100"/>
                  <a:gd name="T5" fmla="*/ 0 h 182"/>
                  <a:gd name="T6" fmla="*/ 1 w 100"/>
                  <a:gd name="T7" fmla="*/ 1 h 182"/>
                  <a:gd name="T8" fmla="*/ 0 w 100"/>
                  <a:gd name="T9" fmla="*/ 8 h 182"/>
                  <a:gd name="T10" fmla="*/ 1 w 100"/>
                  <a:gd name="T11" fmla="*/ 25 h 182"/>
                  <a:gd name="T12" fmla="*/ 10 w 100"/>
                  <a:gd name="T13" fmla="*/ 52 h 182"/>
                  <a:gd name="T14" fmla="*/ 17 w 100"/>
                  <a:gd name="T15" fmla="*/ 71 h 182"/>
                  <a:gd name="T16" fmla="*/ 25 w 100"/>
                  <a:gd name="T17" fmla="*/ 97 h 182"/>
                  <a:gd name="T18" fmla="*/ 27 w 100"/>
                  <a:gd name="T19" fmla="*/ 118 h 182"/>
                  <a:gd name="T20" fmla="*/ 27 w 100"/>
                  <a:gd name="T21" fmla="*/ 137 h 182"/>
                  <a:gd name="T22" fmla="*/ 23 w 100"/>
                  <a:gd name="T23" fmla="*/ 150 h 182"/>
                  <a:gd name="T24" fmla="*/ 20 w 100"/>
                  <a:gd name="T25" fmla="*/ 156 h 182"/>
                  <a:gd name="T26" fmla="*/ 20 w 100"/>
                  <a:gd name="T27" fmla="*/ 160 h 182"/>
                  <a:gd name="T28" fmla="*/ 25 w 100"/>
                  <a:gd name="T29" fmla="*/ 166 h 182"/>
                  <a:gd name="T30" fmla="*/ 35 w 100"/>
                  <a:gd name="T31" fmla="*/ 168 h 182"/>
                  <a:gd name="T32" fmla="*/ 48 w 100"/>
                  <a:gd name="T33" fmla="*/ 168 h 182"/>
                  <a:gd name="T34" fmla="*/ 73 w 100"/>
                  <a:gd name="T35" fmla="*/ 175 h 182"/>
                  <a:gd name="T36" fmla="*/ 83 w 100"/>
                  <a:gd name="T37" fmla="*/ 182 h 182"/>
                  <a:gd name="T38" fmla="*/ 93 w 100"/>
                  <a:gd name="T39" fmla="*/ 177 h 182"/>
                  <a:gd name="T40" fmla="*/ 100 w 100"/>
                  <a:gd name="T41" fmla="*/ 166 h 182"/>
                  <a:gd name="T42" fmla="*/ 93 w 100"/>
                  <a:gd name="T43" fmla="*/ 162 h 182"/>
                  <a:gd name="T44" fmla="*/ 72 w 100"/>
                  <a:gd name="T45" fmla="*/ 160 h 182"/>
                  <a:gd name="T46" fmla="*/ 47 w 100"/>
                  <a:gd name="T47" fmla="*/ 160 h 182"/>
                  <a:gd name="T48" fmla="*/ 36 w 100"/>
                  <a:gd name="T49" fmla="*/ 158 h 182"/>
                  <a:gd name="T50" fmla="*/ 35 w 100"/>
                  <a:gd name="T51" fmla="*/ 151 h 182"/>
                  <a:gd name="T52" fmla="*/ 36 w 100"/>
                  <a:gd name="T53" fmla="*/ 138 h 182"/>
                  <a:gd name="T54" fmla="*/ 37 w 100"/>
                  <a:gd name="T55" fmla="*/ 118 h 182"/>
                  <a:gd name="T56" fmla="*/ 36 w 100"/>
                  <a:gd name="T57" fmla="*/ 95 h 182"/>
                  <a:gd name="T58" fmla="*/ 31 w 100"/>
                  <a:gd name="T59" fmla="*/ 62 h 182"/>
                  <a:gd name="T60" fmla="*/ 33 w 100"/>
                  <a:gd name="T61" fmla="*/ 35 h 182"/>
                  <a:gd name="T62" fmla="*/ 33 w 100"/>
                  <a:gd name="T63" fmla="*/ 26 h 18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0"/>
                  <a:gd name="T97" fmla="*/ 0 h 182"/>
                  <a:gd name="T98" fmla="*/ 100 w 100"/>
                  <a:gd name="T99" fmla="*/ 182 h 18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0" h="182">
                    <a:moveTo>
                      <a:pt x="33" y="26"/>
                    </a:moveTo>
                    <a:lnTo>
                      <a:pt x="30" y="8"/>
                    </a:lnTo>
                    <a:lnTo>
                      <a:pt x="18" y="0"/>
                    </a:lnTo>
                    <a:lnTo>
                      <a:pt x="1" y="1"/>
                    </a:lnTo>
                    <a:lnTo>
                      <a:pt x="0" y="8"/>
                    </a:lnTo>
                    <a:lnTo>
                      <a:pt x="1" y="25"/>
                    </a:lnTo>
                    <a:lnTo>
                      <a:pt x="10" y="52"/>
                    </a:lnTo>
                    <a:lnTo>
                      <a:pt x="17" y="71"/>
                    </a:lnTo>
                    <a:lnTo>
                      <a:pt x="25" y="97"/>
                    </a:lnTo>
                    <a:lnTo>
                      <a:pt x="27" y="118"/>
                    </a:lnTo>
                    <a:lnTo>
                      <a:pt x="27" y="137"/>
                    </a:lnTo>
                    <a:lnTo>
                      <a:pt x="23" y="150"/>
                    </a:lnTo>
                    <a:lnTo>
                      <a:pt x="20" y="156"/>
                    </a:lnTo>
                    <a:lnTo>
                      <a:pt x="20" y="160"/>
                    </a:lnTo>
                    <a:lnTo>
                      <a:pt x="25" y="166"/>
                    </a:lnTo>
                    <a:lnTo>
                      <a:pt x="35" y="168"/>
                    </a:lnTo>
                    <a:lnTo>
                      <a:pt x="48" y="168"/>
                    </a:lnTo>
                    <a:lnTo>
                      <a:pt x="73" y="175"/>
                    </a:lnTo>
                    <a:lnTo>
                      <a:pt x="83" y="182"/>
                    </a:lnTo>
                    <a:lnTo>
                      <a:pt x="93" y="177"/>
                    </a:lnTo>
                    <a:lnTo>
                      <a:pt x="100" y="166"/>
                    </a:lnTo>
                    <a:lnTo>
                      <a:pt x="93" y="162"/>
                    </a:lnTo>
                    <a:lnTo>
                      <a:pt x="72" y="160"/>
                    </a:lnTo>
                    <a:lnTo>
                      <a:pt x="47" y="160"/>
                    </a:lnTo>
                    <a:lnTo>
                      <a:pt x="36" y="158"/>
                    </a:lnTo>
                    <a:lnTo>
                      <a:pt x="35" y="151"/>
                    </a:lnTo>
                    <a:lnTo>
                      <a:pt x="36" y="138"/>
                    </a:lnTo>
                    <a:lnTo>
                      <a:pt x="37" y="118"/>
                    </a:lnTo>
                    <a:lnTo>
                      <a:pt x="36" y="95"/>
                    </a:lnTo>
                    <a:lnTo>
                      <a:pt x="31" y="62"/>
                    </a:lnTo>
                    <a:lnTo>
                      <a:pt x="33" y="35"/>
                    </a:lnTo>
                    <a:lnTo>
                      <a:pt x="33" y="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grpSp>
      </p:grpSp>
      <p:pic>
        <p:nvPicPr>
          <p:cNvPr id="5" name="Audio 4">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22"/>
          <a:stretch>
            <a:fillRect/>
          </a:stretch>
        </p:blipFill>
        <p:spPr>
          <a:xfrm>
            <a:off x="8318500" y="4318000"/>
            <a:ext cx="609600" cy="609600"/>
          </a:xfrm>
          <a:prstGeom prst="rect">
            <a:avLst/>
          </a:prstGeom>
        </p:spPr>
      </p:pic>
    </p:spTree>
    <p:custDataLst>
      <p:tags r:id="rId2"/>
    </p:custDataLst>
    <p:extLst>
      <p:ext uri="{BB962C8B-B14F-4D97-AF65-F5344CB8AC3E}">
        <p14:creationId xmlns:p14="http://schemas.microsoft.com/office/powerpoint/2010/main" val="3711931527"/>
      </p:ext>
    </p:extLst>
  </p:cSld>
  <p:clrMapOvr>
    <a:masterClrMapping/>
  </p:clrMapOvr>
  <mc:AlternateContent xmlns:mc="http://schemas.openxmlformats.org/markup-compatibility/2006" xmlns:p14="http://schemas.microsoft.com/office/powerpoint/2010/main">
    <mc:Choice Requires="p14">
      <p:transition spd="slow" p14:dur="2000" advTm="29409"/>
    </mc:Choice>
    <mc:Fallback xmlns="">
      <p:transition spd="slow" advTm="294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Number Placeholder 3"/>
          <p:cNvSpPr>
            <a:spLocks noGrp="1"/>
          </p:cNvSpPr>
          <p:nvPr>
            <p:ph type="sldNum" sz="quarter" idx="4294967295"/>
          </p:nvPr>
        </p:nvSpPr>
        <p:spPr>
          <a:xfrm>
            <a:off x="7110412" y="4974432"/>
            <a:ext cx="547688" cy="16906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050" i="1">
                <a:solidFill>
                  <a:schemeClr val="tx1"/>
                </a:solidFill>
                <a:latin typeface="Arial" panose="020B0604020202020204" pitchFamily="34" charset="0"/>
              </a:defRPr>
            </a:lvl1pPr>
            <a:lvl2pPr marL="557213" indent="-214313" eaLnBrk="0" hangingPunct="0">
              <a:defRPr sz="1050" i="1">
                <a:solidFill>
                  <a:schemeClr val="tx1"/>
                </a:solidFill>
                <a:latin typeface="Arial" panose="020B0604020202020204" pitchFamily="34" charset="0"/>
              </a:defRPr>
            </a:lvl2pPr>
            <a:lvl3pPr marL="857250" indent="-171450" eaLnBrk="0" hangingPunct="0">
              <a:defRPr sz="1050" i="1">
                <a:solidFill>
                  <a:schemeClr val="tx1"/>
                </a:solidFill>
                <a:latin typeface="Arial" panose="020B0604020202020204" pitchFamily="34" charset="0"/>
              </a:defRPr>
            </a:lvl3pPr>
            <a:lvl4pPr marL="1200150" indent="-171450" eaLnBrk="0" hangingPunct="0">
              <a:defRPr sz="1050" i="1">
                <a:solidFill>
                  <a:schemeClr val="tx1"/>
                </a:solidFill>
                <a:latin typeface="Arial" panose="020B0604020202020204" pitchFamily="34" charset="0"/>
              </a:defRPr>
            </a:lvl4pPr>
            <a:lvl5pPr marL="1543050" indent="-171450" eaLnBrk="0" hangingPunct="0">
              <a:defRPr sz="1050" i="1">
                <a:solidFill>
                  <a:schemeClr val="tx1"/>
                </a:solidFill>
                <a:latin typeface="Arial" panose="020B0604020202020204" pitchFamily="34" charset="0"/>
              </a:defRPr>
            </a:lvl5pPr>
            <a:lvl6pPr marL="1885950" indent="-171450" eaLnBrk="0" fontAlgn="base" hangingPunct="0">
              <a:spcBef>
                <a:spcPct val="0"/>
              </a:spcBef>
              <a:spcAft>
                <a:spcPct val="0"/>
              </a:spcAft>
              <a:defRPr sz="1050" i="1">
                <a:solidFill>
                  <a:schemeClr val="tx1"/>
                </a:solidFill>
                <a:latin typeface="Arial" panose="020B0604020202020204" pitchFamily="34" charset="0"/>
              </a:defRPr>
            </a:lvl6pPr>
            <a:lvl7pPr marL="2228850" indent="-171450" eaLnBrk="0" fontAlgn="base" hangingPunct="0">
              <a:spcBef>
                <a:spcPct val="0"/>
              </a:spcBef>
              <a:spcAft>
                <a:spcPct val="0"/>
              </a:spcAft>
              <a:defRPr sz="1050" i="1">
                <a:solidFill>
                  <a:schemeClr val="tx1"/>
                </a:solidFill>
                <a:latin typeface="Arial" panose="020B0604020202020204" pitchFamily="34" charset="0"/>
              </a:defRPr>
            </a:lvl7pPr>
            <a:lvl8pPr marL="2571750" indent="-171450" eaLnBrk="0" fontAlgn="base" hangingPunct="0">
              <a:spcBef>
                <a:spcPct val="0"/>
              </a:spcBef>
              <a:spcAft>
                <a:spcPct val="0"/>
              </a:spcAft>
              <a:defRPr sz="1050" i="1">
                <a:solidFill>
                  <a:schemeClr val="tx1"/>
                </a:solidFill>
                <a:latin typeface="Arial" panose="020B0604020202020204" pitchFamily="34" charset="0"/>
              </a:defRPr>
            </a:lvl8pPr>
            <a:lvl9pPr marL="2914650" indent="-171450" eaLnBrk="0" fontAlgn="base" hangingPunct="0">
              <a:spcBef>
                <a:spcPct val="0"/>
              </a:spcBef>
              <a:spcAft>
                <a:spcPct val="0"/>
              </a:spcAft>
              <a:defRPr sz="1050" i="1">
                <a:solidFill>
                  <a:schemeClr val="tx1"/>
                </a:solidFill>
                <a:latin typeface="Arial" panose="020B0604020202020204" pitchFamily="34" charset="0"/>
              </a:defRPr>
            </a:lvl9pPr>
          </a:lstStyle>
          <a:p>
            <a:pPr eaLnBrk="1" hangingPunct="1"/>
            <a:fld id="{E59117A6-B975-45A5-A09F-B1EC89DB7E4B}" type="slidenum">
              <a:rPr lang="sv-SE" altLang="sv-SE" sz="750" i="0"/>
              <a:pPr eaLnBrk="1" hangingPunct="1"/>
              <a:t>7</a:t>
            </a:fld>
            <a:endParaRPr lang="sv-SE" altLang="sv-SE" sz="750" i="0"/>
          </a:p>
        </p:txBody>
      </p:sp>
      <p:sp>
        <p:nvSpPr>
          <p:cNvPr id="14339" name="Rectangle 2"/>
          <p:cNvSpPr>
            <a:spLocks noGrp="1" noChangeArrowheads="1"/>
          </p:cNvSpPr>
          <p:nvPr>
            <p:ph type="body" idx="1"/>
          </p:nvPr>
        </p:nvSpPr>
        <p:spPr/>
        <p:txBody>
          <a:bodyPr/>
          <a:lstStyle/>
          <a:p>
            <a:pPr eaLnBrk="1" hangingPunct="1">
              <a:buFont typeface="Wingdings" panose="05000000000000000000" pitchFamily="2" charset="2"/>
              <a:buNone/>
            </a:pPr>
            <a:r>
              <a:rPr lang="sv-SE" altLang="sv-SE" dirty="0" smtClean="0"/>
              <a:t>Concepts (in the Real World)</a:t>
            </a:r>
            <a:endParaRPr lang="en-US" altLang="sv-SE" dirty="0" smtClean="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1532089057"/>
      </p:ext>
    </p:extLst>
  </p:cSld>
  <p:clrMapOvr>
    <a:masterClrMapping/>
  </p:clrMapOvr>
  <mc:AlternateContent xmlns:mc="http://schemas.openxmlformats.org/markup-compatibility/2006" xmlns:p14="http://schemas.microsoft.com/office/powerpoint/2010/main">
    <mc:Choice Requires="p14">
      <p:transition spd="slow" p14:dur="2000" advTm="1873"/>
    </mc:Choice>
    <mc:Fallback xmlns="">
      <p:transition spd="slow" advTm="18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17571" y="1349962"/>
            <a:ext cx="4603459" cy="3240432"/>
          </a:xfrm>
        </p:spPr>
        <p:txBody>
          <a:bodyPr>
            <a:noAutofit/>
          </a:bodyPr>
          <a:lstStyle/>
          <a:p>
            <a:r>
              <a:rPr lang="sv-SE" sz="1800" dirty="0" smtClean="0"/>
              <a:t>A concept </a:t>
            </a:r>
            <a:r>
              <a:rPr lang="sv-SE" sz="1800" dirty="0"/>
              <a:t>is </a:t>
            </a:r>
            <a:r>
              <a:rPr lang="en-US" sz="1800" dirty="0"/>
              <a:t>how we think about </a:t>
            </a:r>
            <a:r>
              <a:rPr lang="en-US" sz="1800" dirty="0" smtClean="0"/>
              <a:t>things or what </a:t>
            </a:r>
            <a:r>
              <a:rPr lang="en-US" sz="1800" dirty="0"/>
              <a:t>we </a:t>
            </a:r>
            <a:r>
              <a:rPr lang="en-US" sz="1800" dirty="0" smtClean="0"/>
              <a:t>mean. A concept can be seen as thought unit or a mental view. </a:t>
            </a:r>
            <a:endParaRPr lang="sv-SE" sz="1800" dirty="0"/>
          </a:p>
        </p:txBody>
      </p:sp>
      <p:sp>
        <p:nvSpPr>
          <p:cNvPr id="6" name="Rectangle 5"/>
          <p:cNvSpPr/>
          <p:nvPr/>
        </p:nvSpPr>
        <p:spPr>
          <a:xfrm>
            <a:off x="7654247" y="0"/>
            <a:ext cx="1387011" cy="1224234"/>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8" name="Title 7"/>
          <p:cNvSpPr>
            <a:spLocks noGrp="1"/>
          </p:cNvSpPr>
          <p:nvPr>
            <p:ph type="title"/>
          </p:nvPr>
        </p:nvSpPr>
        <p:spPr>
          <a:xfrm>
            <a:off x="792000" y="627534"/>
            <a:ext cx="8352000" cy="596700"/>
          </a:xfrm>
        </p:spPr>
        <p:txBody>
          <a:bodyPr/>
          <a:lstStyle/>
          <a:p>
            <a:r>
              <a:rPr lang="sv-SE" dirty="0" smtClean="0"/>
              <a:t>Concept</a:t>
            </a:r>
            <a:r>
              <a:rPr lang="sv-SE" dirty="0"/>
              <a:t/>
            </a:r>
            <a:br>
              <a:rPr lang="sv-SE" dirty="0"/>
            </a:br>
            <a:endParaRPr lang="sv-SE" dirty="0"/>
          </a:p>
        </p:txBody>
      </p:sp>
      <p:pic>
        <p:nvPicPr>
          <p:cNvPr id="1229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37370" y="2519464"/>
            <a:ext cx="4067175" cy="198120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1870009324"/>
      </p:ext>
    </p:extLst>
  </p:cSld>
  <p:clrMapOvr>
    <a:masterClrMapping/>
  </p:clrMapOvr>
  <mc:AlternateContent xmlns:mc="http://schemas.openxmlformats.org/markup-compatibility/2006" xmlns:p14="http://schemas.microsoft.com/office/powerpoint/2010/main">
    <mc:Choice Requires="p14">
      <p:transition spd="slow" p14:dur="2000" advTm="22479"/>
    </mc:Choice>
    <mc:Fallback xmlns="">
      <p:transition spd="slow" advTm="224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92000" y="1275534"/>
            <a:ext cx="4653270" cy="3240432"/>
          </a:xfrm>
        </p:spPr>
        <p:txBody>
          <a:bodyPr>
            <a:noAutofit/>
          </a:bodyPr>
          <a:lstStyle/>
          <a:p>
            <a:r>
              <a:rPr lang="sv-SE" sz="1800" dirty="0" smtClean="0"/>
              <a:t>A term is </a:t>
            </a:r>
            <a:r>
              <a:rPr lang="en-US" sz="1800" dirty="0" smtClean="0"/>
              <a:t>a representation of a concept</a:t>
            </a:r>
          </a:p>
          <a:p>
            <a:r>
              <a:rPr lang="en-US" sz="1800" dirty="0" smtClean="0"/>
              <a:t>A term can be seen as a sign for the concept, for example, in form of a word, a group of words (phrase), or symbol</a:t>
            </a:r>
          </a:p>
        </p:txBody>
      </p:sp>
      <p:sp>
        <p:nvSpPr>
          <p:cNvPr id="6" name="Rectangle 5"/>
          <p:cNvSpPr/>
          <p:nvPr/>
        </p:nvSpPr>
        <p:spPr>
          <a:xfrm>
            <a:off x="7654247" y="0"/>
            <a:ext cx="1387011" cy="1224234"/>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8" name="Title 7"/>
          <p:cNvSpPr>
            <a:spLocks noGrp="1"/>
          </p:cNvSpPr>
          <p:nvPr>
            <p:ph type="title"/>
          </p:nvPr>
        </p:nvSpPr>
        <p:spPr>
          <a:xfrm>
            <a:off x="792000" y="627534"/>
            <a:ext cx="8352000" cy="596700"/>
          </a:xfrm>
        </p:spPr>
        <p:txBody>
          <a:bodyPr/>
          <a:lstStyle/>
          <a:p>
            <a:r>
              <a:rPr lang="sv-SE" dirty="0" smtClean="0"/>
              <a:t>Term</a:t>
            </a:r>
            <a:r>
              <a:rPr lang="sv-SE" dirty="0"/>
              <a:t/>
            </a:r>
            <a:br>
              <a:rPr lang="sv-SE" dirty="0"/>
            </a:br>
            <a:endParaRPr lang="sv-SE" dirty="0"/>
          </a:p>
        </p:txBody>
      </p:sp>
      <p:sp>
        <p:nvSpPr>
          <p:cNvPr id="9" name="Text Box 4"/>
          <p:cNvSpPr txBox="1">
            <a:spLocks noChangeArrowheads="1"/>
          </p:cNvSpPr>
          <p:nvPr/>
        </p:nvSpPr>
        <p:spPr bwMode="auto">
          <a:xfrm>
            <a:off x="5235260" y="3491308"/>
            <a:ext cx="594122" cy="300082"/>
          </a:xfrm>
          <a:prstGeom prst="rect">
            <a:avLst/>
          </a:prstGeom>
          <a:noFill/>
          <a:ln w="9525">
            <a:noFill/>
            <a:miter lim="800000"/>
            <a:headEnd/>
            <a:tailEnd/>
          </a:ln>
        </p:spPr>
        <p:txBody>
          <a:bodyPr>
            <a:spAutoFit/>
          </a:bodyPr>
          <a:lstStyle/>
          <a:p>
            <a:pPr>
              <a:spcBef>
                <a:spcPct val="50000"/>
              </a:spcBef>
            </a:pPr>
            <a:r>
              <a:rPr lang="sv-SE" sz="1350" b="1"/>
              <a:t>Term</a:t>
            </a:r>
            <a:endParaRPr lang="en-US" sz="1350" b="1"/>
          </a:p>
        </p:txBody>
      </p:sp>
      <p:sp>
        <p:nvSpPr>
          <p:cNvPr id="10" name="Text Box 6"/>
          <p:cNvSpPr txBox="1">
            <a:spLocks noChangeArrowheads="1"/>
          </p:cNvSpPr>
          <p:nvPr/>
        </p:nvSpPr>
        <p:spPr bwMode="auto">
          <a:xfrm>
            <a:off x="4586369" y="3842543"/>
            <a:ext cx="1155762" cy="300082"/>
          </a:xfrm>
          <a:prstGeom prst="rect">
            <a:avLst/>
          </a:prstGeom>
          <a:noFill/>
          <a:ln w="15875">
            <a:solidFill>
              <a:schemeClr val="tx1"/>
            </a:solidFill>
            <a:miter lim="800000"/>
            <a:headEnd/>
            <a:tailEnd/>
          </a:ln>
        </p:spPr>
        <p:txBody>
          <a:bodyPr wrap="square">
            <a:spAutoFit/>
          </a:bodyPr>
          <a:lstStyle/>
          <a:p>
            <a:pPr>
              <a:spcBef>
                <a:spcPct val="50000"/>
              </a:spcBef>
            </a:pPr>
            <a:r>
              <a:rPr lang="sv-SE" sz="1350" b="1" dirty="0" smtClean="0"/>
              <a:t> ”Computer”</a:t>
            </a:r>
            <a:endParaRPr lang="sv-SE" sz="1350" b="1" dirty="0"/>
          </a:p>
        </p:txBody>
      </p:sp>
      <p:grpSp>
        <p:nvGrpSpPr>
          <p:cNvPr id="11" name="Group 36"/>
          <p:cNvGrpSpPr>
            <a:grpSpLocks/>
          </p:cNvGrpSpPr>
          <p:nvPr/>
        </p:nvGrpSpPr>
        <p:grpSpPr bwMode="auto">
          <a:xfrm>
            <a:off x="7048471" y="2683976"/>
            <a:ext cx="509587" cy="649288"/>
            <a:chOff x="1459" y="1674"/>
            <a:chExt cx="210" cy="549"/>
          </a:xfrm>
        </p:grpSpPr>
        <p:grpSp>
          <p:nvGrpSpPr>
            <p:cNvPr id="12" name="Group 37"/>
            <p:cNvGrpSpPr>
              <a:grpSpLocks/>
            </p:cNvGrpSpPr>
            <p:nvPr/>
          </p:nvGrpSpPr>
          <p:grpSpPr bwMode="auto">
            <a:xfrm>
              <a:off x="1489" y="1674"/>
              <a:ext cx="115" cy="95"/>
              <a:chOff x="1489" y="1674"/>
              <a:chExt cx="115" cy="95"/>
            </a:xfrm>
          </p:grpSpPr>
          <p:sp>
            <p:nvSpPr>
              <p:cNvPr id="20" name="Freeform 19"/>
              <p:cNvSpPr>
                <a:spLocks/>
              </p:cNvSpPr>
              <p:nvPr/>
            </p:nvSpPr>
            <p:spPr bwMode="auto">
              <a:xfrm>
                <a:off x="1530" y="1712"/>
                <a:ext cx="37" cy="57"/>
              </a:xfrm>
              <a:custGeom>
                <a:avLst/>
                <a:gdLst>
                  <a:gd name="T0" fmla="*/ 12 w 37"/>
                  <a:gd name="T1" fmla="*/ 52 h 57"/>
                  <a:gd name="T2" fmla="*/ 12 w 37"/>
                  <a:gd name="T3" fmla="*/ 44 h 57"/>
                  <a:gd name="T4" fmla="*/ 10 w 37"/>
                  <a:gd name="T5" fmla="*/ 35 h 57"/>
                  <a:gd name="T6" fmla="*/ 6 w 37"/>
                  <a:gd name="T7" fmla="*/ 29 h 57"/>
                  <a:gd name="T8" fmla="*/ 0 w 37"/>
                  <a:gd name="T9" fmla="*/ 20 h 57"/>
                  <a:gd name="T10" fmla="*/ 0 w 37"/>
                  <a:gd name="T11" fmla="*/ 14 h 57"/>
                  <a:gd name="T12" fmla="*/ 5 w 37"/>
                  <a:gd name="T13" fmla="*/ 6 h 57"/>
                  <a:gd name="T14" fmla="*/ 11 w 37"/>
                  <a:gd name="T15" fmla="*/ 1 h 57"/>
                  <a:gd name="T16" fmla="*/ 19 w 37"/>
                  <a:gd name="T17" fmla="*/ 0 h 57"/>
                  <a:gd name="T18" fmla="*/ 25 w 37"/>
                  <a:gd name="T19" fmla="*/ 1 h 57"/>
                  <a:gd name="T20" fmla="*/ 29 w 37"/>
                  <a:gd name="T21" fmla="*/ 2 h 57"/>
                  <a:gd name="T22" fmla="*/ 35 w 37"/>
                  <a:gd name="T23" fmla="*/ 7 h 57"/>
                  <a:gd name="T24" fmla="*/ 37 w 37"/>
                  <a:gd name="T25" fmla="*/ 14 h 57"/>
                  <a:gd name="T26" fmla="*/ 37 w 37"/>
                  <a:gd name="T27" fmla="*/ 20 h 57"/>
                  <a:gd name="T28" fmla="*/ 32 w 37"/>
                  <a:gd name="T29" fmla="*/ 27 h 57"/>
                  <a:gd name="T30" fmla="*/ 26 w 37"/>
                  <a:gd name="T31" fmla="*/ 35 h 57"/>
                  <a:gd name="T32" fmla="*/ 25 w 37"/>
                  <a:gd name="T33" fmla="*/ 44 h 57"/>
                  <a:gd name="T34" fmla="*/ 25 w 37"/>
                  <a:gd name="T35" fmla="*/ 47 h 57"/>
                  <a:gd name="T36" fmla="*/ 22 w 37"/>
                  <a:gd name="T37" fmla="*/ 54 h 57"/>
                  <a:gd name="T38" fmla="*/ 19 w 37"/>
                  <a:gd name="T39" fmla="*/ 57 h 57"/>
                  <a:gd name="T40" fmla="*/ 12 w 37"/>
                  <a:gd name="T41" fmla="*/ 52 h 5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7"/>
                  <a:gd name="T64" fmla="*/ 0 h 57"/>
                  <a:gd name="T65" fmla="*/ 37 w 37"/>
                  <a:gd name="T66" fmla="*/ 57 h 5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7" h="57">
                    <a:moveTo>
                      <a:pt x="12" y="52"/>
                    </a:moveTo>
                    <a:lnTo>
                      <a:pt x="12" y="44"/>
                    </a:lnTo>
                    <a:lnTo>
                      <a:pt x="10" y="35"/>
                    </a:lnTo>
                    <a:lnTo>
                      <a:pt x="6" y="29"/>
                    </a:lnTo>
                    <a:lnTo>
                      <a:pt x="0" y="20"/>
                    </a:lnTo>
                    <a:lnTo>
                      <a:pt x="0" y="14"/>
                    </a:lnTo>
                    <a:lnTo>
                      <a:pt x="5" y="6"/>
                    </a:lnTo>
                    <a:lnTo>
                      <a:pt x="11" y="1"/>
                    </a:lnTo>
                    <a:lnTo>
                      <a:pt x="19" y="0"/>
                    </a:lnTo>
                    <a:lnTo>
                      <a:pt x="25" y="1"/>
                    </a:lnTo>
                    <a:lnTo>
                      <a:pt x="29" y="2"/>
                    </a:lnTo>
                    <a:lnTo>
                      <a:pt x="35" y="7"/>
                    </a:lnTo>
                    <a:lnTo>
                      <a:pt x="37" y="14"/>
                    </a:lnTo>
                    <a:lnTo>
                      <a:pt x="37" y="20"/>
                    </a:lnTo>
                    <a:lnTo>
                      <a:pt x="32" y="27"/>
                    </a:lnTo>
                    <a:lnTo>
                      <a:pt x="26" y="35"/>
                    </a:lnTo>
                    <a:lnTo>
                      <a:pt x="25" y="44"/>
                    </a:lnTo>
                    <a:lnTo>
                      <a:pt x="25" y="47"/>
                    </a:lnTo>
                    <a:lnTo>
                      <a:pt x="22" y="54"/>
                    </a:lnTo>
                    <a:lnTo>
                      <a:pt x="19" y="57"/>
                    </a:lnTo>
                    <a:lnTo>
                      <a:pt x="12" y="52"/>
                    </a:lnTo>
                    <a:close/>
                  </a:path>
                </a:pathLst>
              </a:custGeom>
              <a:solidFill>
                <a:srgbClr val="FFFF00"/>
              </a:solidFill>
              <a:ln w="4763">
                <a:solidFill>
                  <a:srgbClr val="000000"/>
                </a:solidFill>
                <a:round/>
                <a:headEnd/>
                <a:tailEnd/>
              </a:ln>
            </p:spPr>
            <p:txBody>
              <a:bodyPr wrap="none" lIns="0" tIns="0" rIns="0" bIns="0">
                <a:spAutoFit/>
              </a:bodyPr>
              <a:lstStyle/>
              <a:p>
                <a:endParaRPr lang="sv-SE"/>
              </a:p>
            </p:txBody>
          </p:sp>
          <p:sp>
            <p:nvSpPr>
              <p:cNvPr id="21" name="Freeform 20"/>
              <p:cNvSpPr>
                <a:spLocks/>
              </p:cNvSpPr>
              <p:nvPr/>
            </p:nvSpPr>
            <p:spPr bwMode="auto">
              <a:xfrm>
                <a:off x="1489" y="1708"/>
                <a:ext cx="28" cy="11"/>
              </a:xfrm>
              <a:custGeom>
                <a:avLst/>
                <a:gdLst>
                  <a:gd name="T0" fmla="*/ 28 w 28"/>
                  <a:gd name="T1" fmla="*/ 11 h 11"/>
                  <a:gd name="T2" fmla="*/ 3 w 28"/>
                  <a:gd name="T3" fmla="*/ 8 h 11"/>
                  <a:gd name="T4" fmla="*/ 0 w 28"/>
                  <a:gd name="T5" fmla="*/ 4 h 11"/>
                  <a:gd name="T6" fmla="*/ 2 w 28"/>
                  <a:gd name="T7" fmla="*/ 0 h 11"/>
                  <a:gd name="T8" fmla="*/ 7 w 28"/>
                  <a:gd name="T9" fmla="*/ 0 h 11"/>
                  <a:gd name="T10" fmla="*/ 28 w 28"/>
                  <a:gd name="T11" fmla="*/ 11 h 11"/>
                  <a:gd name="T12" fmla="*/ 0 60000 65536"/>
                  <a:gd name="T13" fmla="*/ 0 60000 65536"/>
                  <a:gd name="T14" fmla="*/ 0 60000 65536"/>
                  <a:gd name="T15" fmla="*/ 0 60000 65536"/>
                  <a:gd name="T16" fmla="*/ 0 60000 65536"/>
                  <a:gd name="T17" fmla="*/ 0 60000 65536"/>
                  <a:gd name="T18" fmla="*/ 0 w 28"/>
                  <a:gd name="T19" fmla="*/ 0 h 11"/>
                  <a:gd name="T20" fmla="*/ 28 w 28"/>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28" h="11">
                    <a:moveTo>
                      <a:pt x="28" y="11"/>
                    </a:moveTo>
                    <a:lnTo>
                      <a:pt x="3" y="8"/>
                    </a:lnTo>
                    <a:lnTo>
                      <a:pt x="0" y="4"/>
                    </a:lnTo>
                    <a:lnTo>
                      <a:pt x="2" y="0"/>
                    </a:lnTo>
                    <a:lnTo>
                      <a:pt x="7" y="0"/>
                    </a:lnTo>
                    <a:lnTo>
                      <a:pt x="28"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p>
                <a:endParaRPr lang="sv-SE"/>
              </a:p>
            </p:txBody>
          </p:sp>
          <p:sp>
            <p:nvSpPr>
              <p:cNvPr id="22" name="Freeform 21"/>
              <p:cNvSpPr>
                <a:spLocks/>
              </p:cNvSpPr>
              <p:nvPr/>
            </p:nvSpPr>
            <p:spPr bwMode="auto">
              <a:xfrm>
                <a:off x="1517" y="1678"/>
                <a:ext cx="13" cy="19"/>
              </a:xfrm>
              <a:custGeom>
                <a:avLst/>
                <a:gdLst>
                  <a:gd name="T0" fmla="*/ 13 w 13"/>
                  <a:gd name="T1" fmla="*/ 19 h 19"/>
                  <a:gd name="T2" fmla="*/ 0 w 13"/>
                  <a:gd name="T3" fmla="*/ 6 h 19"/>
                  <a:gd name="T4" fmla="*/ 2 w 13"/>
                  <a:gd name="T5" fmla="*/ 3 h 19"/>
                  <a:gd name="T6" fmla="*/ 7 w 13"/>
                  <a:gd name="T7" fmla="*/ 0 h 19"/>
                  <a:gd name="T8" fmla="*/ 10 w 13"/>
                  <a:gd name="T9" fmla="*/ 4 h 19"/>
                  <a:gd name="T10" fmla="*/ 13 w 13"/>
                  <a:gd name="T11" fmla="*/ 19 h 19"/>
                  <a:gd name="T12" fmla="*/ 0 60000 65536"/>
                  <a:gd name="T13" fmla="*/ 0 60000 65536"/>
                  <a:gd name="T14" fmla="*/ 0 60000 65536"/>
                  <a:gd name="T15" fmla="*/ 0 60000 65536"/>
                  <a:gd name="T16" fmla="*/ 0 60000 65536"/>
                  <a:gd name="T17" fmla="*/ 0 60000 65536"/>
                  <a:gd name="T18" fmla="*/ 0 w 13"/>
                  <a:gd name="T19" fmla="*/ 0 h 19"/>
                  <a:gd name="T20" fmla="*/ 13 w 13"/>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13" h="19">
                    <a:moveTo>
                      <a:pt x="13" y="19"/>
                    </a:moveTo>
                    <a:lnTo>
                      <a:pt x="0" y="6"/>
                    </a:lnTo>
                    <a:lnTo>
                      <a:pt x="2" y="3"/>
                    </a:lnTo>
                    <a:lnTo>
                      <a:pt x="7" y="0"/>
                    </a:lnTo>
                    <a:lnTo>
                      <a:pt x="10" y="4"/>
                    </a:lnTo>
                    <a:lnTo>
                      <a:pt x="13" y="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p>
                <a:endParaRPr lang="sv-SE"/>
              </a:p>
            </p:txBody>
          </p:sp>
          <p:sp>
            <p:nvSpPr>
              <p:cNvPr id="23" name="Freeform 22"/>
              <p:cNvSpPr>
                <a:spLocks/>
              </p:cNvSpPr>
              <p:nvPr/>
            </p:nvSpPr>
            <p:spPr bwMode="auto">
              <a:xfrm>
                <a:off x="1557" y="1674"/>
                <a:ext cx="10" cy="22"/>
              </a:xfrm>
              <a:custGeom>
                <a:avLst/>
                <a:gdLst>
                  <a:gd name="T0" fmla="*/ 2 w 10"/>
                  <a:gd name="T1" fmla="*/ 22 h 22"/>
                  <a:gd name="T2" fmla="*/ 0 w 10"/>
                  <a:gd name="T3" fmla="*/ 5 h 22"/>
                  <a:gd name="T4" fmla="*/ 5 w 10"/>
                  <a:gd name="T5" fmla="*/ 0 h 22"/>
                  <a:gd name="T6" fmla="*/ 10 w 10"/>
                  <a:gd name="T7" fmla="*/ 2 h 22"/>
                  <a:gd name="T8" fmla="*/ 9 w 10"/>
                  <a:gd name="T9" fmla="*/ 7 h 22"/>
                  <a:gd name="T10" fmla="*/ 2 w 10"/>
                  <a:gd name="T11" fmla="*/ 22 h 22"/>
                  <a:gd name="T12" fmla="*/ 0 60000 65536"/>
                  <a:gd name="T13" fmla="*/ 0 60000 65536"/>
                  <a:gd name="T14" fmla="*/ 0 60000 65536"/>
                  <a:gd name="T15" fmla="*/ 0 60000 65536"/>
                  <a:gd name="T16" fmla="*/ 0 60000 65536"/>
                  <a:gd name="T17" fmla="*/ 0 60000 65536"/>
                  <a:gd name="T18" fmla="*/ 0 w 10"/>
                  <a:gd name="T19" fmla="*/ 0 h 22"/>
                  <a:gd name="T20" fmla="*/ 10 w 10"/>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10" h="22">
                    <a:moveTo>
                      <a:pt x="2" y="22"/>
                    </a:moveTo>
                    <a:lnTo>
                      <a:pt x="0" y="5"/>
                    </a:lnTo>
                    <a:lnTo>
                      <a:pt x="5" y="0"/>
                    </a:lnTo>
                    <a:lnTo>
                      <a:pt x="10" y="2"/>
                    </a:lnTo>
                    <a:lnTo>
                      <a:pt x="9" y="7"/>
                    </a:lnTo>
                    <a:lnTo>
                      <a:pt x="2"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p>
                <a:endParaRPr lang="sv-SE"/>
              </a:p>
            </p:txBody>
          </p:sp>
          <p:sp>
            <p:nvSpPr>
              <p:cNvPr id="24" name="Freeform 23"/>
              <p:cNvSpPr>
                <a:spLocks/>
              </p:cNvSpPr>
              <p:nvPr/>
            </p:nvSpPr>
            <p:spPr bwMode="auto">
              <a:xfrm>
                <a:off x="1577" y="1691"/>
                <a:ext cx="27" cy="13"/>
              </a:xfrm>
              <a:custGeom>
                <a:avLst/>
                <a:gdLst>
                  <a:gd name="T0" fmla="*/ 0 w 27"/>
                  <a:gd name="T1" fmla="*/ 13 h 13"/>
                  <a:gd name="T2" fmla="*/ 19 w 27"/>
                  <a:gd name="T3" fmla="*/ 0 h 13"/>
                  <a:gd name="T4" fmla="*/ 27 w 27"/>
                  <a:gd name="T5" fmla="*/ 3 h 13"/>
                  <a:gd name="T6" fmla="*/ 27 w 27"/>
                  <a:gd name="T7" fmla="*/ 7 h 13"/>
                  <a:gd name="T8" fmla="*/ 22 w 27"/>
                  <a:gd name="T9" fmla="*/ 10 h 13"/>
                  <a:gd name="T10" fmla="*/ 0 w 27"/>
                  <a:gd name="T11" fmla="*/ 13 h 13"/>
                  <a:gd name="T12" fmla="*/ 0 60000 65536"/>
                  <a:gd name="T13" fmla="*/ 0 60000 65536"/>
                  <a:gd name="T14" fmla="*/ 0 60000 65536"/>
                  <a:gd name="T15" fmla="*/ 0 60000 65536"/>
                  <a:gd name="T16" fmla="*/ 0 60000 65536"/>
                  <a:gd name="T17" fmla="*/ 0 60000 65536"/>
                  <a:gd name="T18" fmla="*/ 0 w 27"/>
                  <a:gd name="T19" fmla="*/ 0 h 13"/>
                  <a:gd name="T20" fmla="*/ 27 w 27"/>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27" h="13">
                    <a:moveTo>
                      <a:pt x="0" y="13"/>
                    </a:moveTo>
                    <a:lnTo>
                      <a:pt x="19" y="0"/>
                    </a:lnTo>
                    <a:lnTo>
                      <a:pt x="27" y="3"/>
                    </a:lnTo>
                    <a:lnTo>
                      <a:pt x="27" y="7"/>
                    </a:lnTo>
                    <a:lnTo>
                      <a:pt x="22" y="10"/>
                    </a:lnTo>
                    <a:lnTo>
                      <a:pt x="0"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p>
                <a:endParaRPr lang="sv-SE"/>
              </a:p>
            </p:txBody>
          </p:sp>
        </p:grpSp>
        <p:grpSp>
          <p:nvGrpSpPr>
            <p:cNvPr id="13" name="Group 43"/>
            <p:cNvGrpSpPr>
              <a:grpSpLocks/>
            </p:cNvGrpSpPr>
            <p:nvPr/>
          </p:nvGrpSpPr>
          <p:grpSpPr bwMode="auto">
            <a:xfrm>
              <a:off x="1459" y="1706"/>
              <a:ext cx="210" cy="517"/>
              <a:chOff x="1459" y="1706"/>
              <a:chExt cx="210" cy="517"/>
            </a:xfrm>
          </p:grpSpPr>
          <p:sp>
            <p:nvSpPr>
              <p:cNvPr id="14" name="Freeform 44"/>
              <p:cNvSpPr>
                <a:spLocks/>
              </p:cNvSpPr>
              <p:nvPr/>
            </p:nvSpPr>
            <p:spPr bwMode="auto">
              <a:xfrm>
                <a:off x="1496" y="1792"/>
                <a:ext cx="106" cy="90"/>
              </a:xfrm>
              <a:custGeom>
                <a:avLst/>
                <a:gdLst>
                  <a:gd name="T0" fmla="*/ 70 w 106"/>
                  <a:gd name="T1" fmla="*/ 25 h 90"/>
                  <a:gd name="T2" fmla="*/ 56 w 106"/>
                  <a:gd name="T3" fmla="*/ 9 h 90"/>
                  <a:gd name="T4" fmla="*/ 44 w 106"/>
                  <a:gd name="T5" fmla="*/ 0 h 90"/>
                  <a:gd name="T6" fmla="*/ 28 w 106"/>
                  <a:gd name="T7" fmla="*/ 0 h 90"/>
                  <a:gd name="T8" fmla="*/ 10 w 106"/>
                  <a:gd name="T9" fmla="*/ 5 h 90"/>
                  <a:gd name="T10" fmla="*/ 3 w 106"/>
                  <a:gd name="T11" fmla="*/ 15 h 90"/>
                  <a:gd name="T12" fmla="*/ 0 w 106"/>
                  <a:gd name="T13" fmla="*/ 29 h 90"/>
                  <a:gd name="T14" fmla="*/ 3 w 106"/>
                  <a:gd name="T15" fmla="*/ 47 h 90"/>
                  <a:gd name="T16" fmla="*/ 14 w 106"/>
                  <a:gd name="T17" fmla="*/ 67 h 90"/>
                  <a:gd name="T18" fmla="*/ 31 w 106"/>
                  <a:gd name="T19" fmla="*/ 80 h 90"/>
                  <a:gd name="T20" fmla="*/ 45 w 106"/>
                  <a:gd name="T21" fmla="*/ 87 h 90"/>
                  <a:gd name="T22" fmla="*/ 61 w 106"/>
                  <a:gd name="T23" fmla="*/ 90 h 90"/>
                  <a:gd name="T24" fmla="*/ 71 w 106"/>
                  <a:gd name="T25" fmla="*/ 86 h 90"/>
                  <a:gd name="T26" fmla="*/ 79 w 106"/>
                  <a:gd name="T27" fmla="*/ 80 h 90"/>
                  <a:gd name="T28" fmla="*/ 83 w 106"/>
                  <a:gd name="T29" fmla="*/ 67 h 90"/>
                  <a:gd name="T30" fmla="*/ 81 w 106"/>
                  <a:gd name="T31" fmla="*/ 52 h 90"/>
                  <a:gd name="T32" fmla="*/ 78 w 106"/>
                  <a:gd name="T33" fmla="*/ 39 h 90"/>
                  <a:gd name="T34" fmla="*/ 103 w 106"/>
                  <a:gd name="T35" fmla="*/ 25 h 90"/>
                  <a:gd name="T36" fmla="*/ 106 w 106"/>
                  <a:gd name="T37" fmla="*/ 20 h 90"/>
                  <a:gd name="T38" fmla="*/ 103 w 106"/>
                  <a:gd name="T39" fmla="*/ 17 h 90"/>
                  <a:gd name="T40" fmla="*/ 74 w 106"/>
                  <a:gd name="T41" fmla="*/ 32 h 90"/>
                  <a:gd name="T42" fmla="*/ 70 w 106"/>
                  <a:gd name="T43" fmla="*/ 25 h 9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90"/>
                  <a:gd name="T68" fmla="*/ 106 w 106"/>
                  <a:gd name="T69" fmla="*/ 90 h 9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90">
                    <a:moveTo>
                      <a:pt x="70" y="25"/>
                    </a:moveTo>
                    <a:lnTo>
                      <a:pt x="56" y="9"/>
                    </a:lnTo>
                    <a:lnTo>
                      <a:pt x="44" y="0"/>
                    </a:lnTo>
                    <a:lnTo>
                      <a:pt x="28" y="0"/>
                    </a:lnTo>
                    <a:lnTo>
                      <a:pt x="10" y="5"/>
                    </a:lnTo>
                    <a:lnTo>
                      <a:pt x="3" y="15"/>
                    </a:lnTo>
                    <a:lnTo>
                      <a:pt x="0" y="29"/>
                    </a:lnTo>
                    <a:lnTo>
                      <a:pt x="3" y="47"/>
                    </a:lnTo>
                    <a:lnTo>
                      <a:pt x="14" y="67"/>
                    </a:lnTo>
                    <a:lnTo>
                      <a:pt x="31" y="80"/>
                    </a:lnTo>
                    <a:lnTo>
                      <a:pt x="45" y="87"/>
                    </a:lnTo>
                    <a:lnTo>
                      <a:pt x="61" y="90"/>
                    </a:lnTo>
                    <a:lnTo>
                      <a:pt x="71" y="86"/>
                    </a:lnTo>
                    <a:lnTo>
                      <a:pt x="79" y="80"/>
                    </a:lnTo>
                    <a:lnTo>
                      <a:pt x="83" y="67"/>
                    </a:lnTo>
                    <a:lnTo>
                      <a:pt x="81" y="52"/>
                    </a:lnTo>
                    <a:lnTo>
                      <a:pt x="78" y="39"/>
                    </a:lnTo>
                    <a:lnTo>
                      <a:pt x="103" y="25"/>
                    </a:lnTo>
                    <a:lnTo>
                      <a:pt x="106" y="20"/>
                    </a:lnTo>
                    <a:lnTo>
                      <a:pt x="103" y="17"/>
                    </a:lnTo>
                    <a:lnTo>
                      <a:pt x="74" y="32"/>
                    </a:lnTo>
                    <a:lnTo>
                      <a:pt x="70"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p>
                <a:endParaRPr lang="sv-SE"/>
              </a:p>
            </p:txBody>
          </p:sp>
          <p:sp>
            <p:nvSpPr>
              <p:cNvPr id="15" name="Freeform 45"/>
              <p:cNvSpPr>
                <a:spLocks/>
              </p:cNvSpPr>
              <p:nvPr/>
            </p:nvSpPr>
            <p:spPr bwMode="auto">
              <a:xfrm>
                <a:off x="1572" y="1706"/>
                <a:ext cx="93" cy="202"/>
              </a:xfrm>
              <a:custGeom>
                <a:avLst/>
                <a:gdLst>
                  <a:gd name="T0" fmla="*/ 25 w 93"/>
                  <a:gd name="T1" fmla="*/ 170 h 202"/>
                  <a:gd name="T2" fmla="*/ 9 w 93"/>
                  <a:gd name="T3" fmla="*/ 182 h 202"/>
                  <a:gd name="T4" fmla="*/ 4 w 93"/>
                  <a:gd name="T5" fmla="*/ 185 h 202"/>
                  <a:gd name="T6" fmla="*/ 0 w 93"/>
                  <a:gd name="T7" fmla="*/ 193 h 202"/>
                  <a:gd name="T8" fmla="*/ 5 w 93"/>
                  <a:gd name="T9" fmla="*/ 201 h 202"/>
                  <a:gd name="T10" fmla="*/ 10 w 93"/>
                  <a:gd name="T11" fmla="*/ 202 h 202"/>
                  <a:gd name="T12" fmla="*/ 25 w 93"/>
                  <a:gd name="T13" fmla="*/ 197 h 202"/>
                  <a:gd name="T14" fmla="*/ 49 w 93"/>
                  <a:gd name="T15" fmla="*/ 182 h 202"/>
                  <a:gd name="T16" fmla="*/ 70 w 93"/>
                  <a:gd name="T17" fmla="*/ 162 h 202"/>
                  <a:gd name="T18" fmla="*/ 92 w 93"/>
                  <a:gd name="T19" fmla="*/ 141 h 202"/>
                  <a:gd name="T20" fmla="*/ 93 w 93"/>
                  <a:gd name="T21" fmla="*/ 132 h 202"/>
                  <a:gd name="T22" fmla="*/ 93 w 93"/>
                  <a:gd name="T23" fmla="*/ 107 h 202"/>
                  <a:gd name="T24" fmla="*/ 87 w 93"/>
                  <a:gd name="T25" fmla="*/ 68 h 202"/>
                  <a:gd name="T26" fmla="*/ 90 w 93"/>
                  <a:gd name="T27" fmla="*/ 46 h 202"/>
                  <a:gd name="T28" fmla="*/ 93 w 93"/>
                  <a:gd name="T29" fmla="*/ 37 h 202"/>
                  <a:gd name="T30" fmla="*/ 89 w 93"/>
                  <a:gd name="T31" fmla="*/ 33 h 202"/>
                  <a:gd name="T32" fmla="*/ 80 w 93"/>
                  <a:gd name="T33" fmla="*/ 28 h 202"/>
                  <a:gd name="T34" fmla="*/ 73 w 93"/>
                  <a:gd name="T35" fmla="*/ 26 h 202"/>
                  <a:gd name="T36" fmla="*/ 78 w 93"/>
                  <a:gd name="T37" fmla="*/ 3 h 202"/>
                  <a:gd name="T38" fmla="*/ 75 w 93"/>
                  <a:gd name="T39" fmla="*/ 0 h 202"/>
                  <a:gd name="T40" fmla="*/ 70 w 93"/>
                  <a:gd name="T41" fmla="*/ 1 h 202"/>
                  <a:gd name="T42" fmla="*/ 68 w 93"/>
                  <a:gd name="T43" fmla="*/ 27 h 202"/>
                  <a:gd name="T44" fmla="*/ 64 w 93"/>
                  <a:gd name="T45" fmla="*/ 35 h 202"/>
                  <a:gd name="T46" fmla="*/ 63 w 93"/>
                  <a:gd name="T47" fmla="*/ 38 h 202"/>
                  <a:gd name="T48" fmla="*/ 53 w 93"/>
                  <a:gd name="T49" fmla="*/ 35 h 202"/>
                  <a:gd name="T50" fmla="*/ 45 w 93"/>
                  <a:gd name="T51" fmla="*/ 35 h 202"/>
                  <a:gd name="T52" fmla="*/ 45 w 93"/>
                  <a:gd name="T53" fmla="*/ 40 h 202"/>
                  <a:gd name="T54" fmla="*/ 50 w 93"/>
                  <a:gd name="T55" fmla="*/ 43 h 202"/>
                  <a:gd name="T56" fmla="*/ 60 w 93"/>
                  <a:gd name="T57" fmla="*/ 43 h 202"/>
                  <a:gd name="T58" fmla="*/ 65 w 93"/>
                  <a:gd name="T59" fmla="*/ 47 h 202"/>
                  <a:gd name="T60" fmla="*/ 70 w 93"/>
                  <a:gd name="T61" fmla="*/ 55 h 202"/>
                  <a:gd name="T62" fmla="*/ 77 w 93"/>
                  <a:gd name="T63" fmla="*/ 67 h 202"/>
                  <a:gd name="T64" fmla="*/ 80 w 93"/>
                  <a:gd name="T65" fmla="*/ 92 h 202"/>
                  <a:gd name="T66" fmla="*/ 80 w 93"/>
                  <a:gd name="T67" fmla="*/ 115 h 202"/>
                  <a:gd name="T68" fmla="*/ 78 w 93"/>
                  <a:gd name="T69" fmla="*/ 133 h 202"/>
                  <a:gd name="T70" fmla="*/ 72 w 93"/>
                  <a:gd name="T71" fmla="*/ 141 h 202"/>
                  <a:gd name="T72" fmla="*/ 54 w 93"/>
                  <a:gd name="T73" fmla="*/ 152 h 202"/>
                  <a:gd name="T74" fmla="*/ 34 w 93"/>
                  <a:gd name="T75" fmla="*/ 162 h 202"/>
                  <a:gd name="T76" fmla="*/ 25 w 93"/>
                  <a:gd name="T77" fmla="*/ 170 h 20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3"/>
                  <a:gd name="T118" fmla="*/ 0 h 202"/>
                  <a:gd name="T119" fmla="*/ 93 w 93"/>
                  <a:gd name="T120" fmla="*/ 202 h 20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3" h="202">
                    <a:moveTo>
                      <a:pt x="25" y="170"/>
                    </a:moveTo>
                    <a:lnTo>
                      <a:pt x="9" y="182"/>
                    </a:lnTo>
                    <a:lnTo>
                      <a:pt x="4" y="185"/>
                    </a:lnTo>
                    <a:lnTo>
                      <a:pt x="0" y="193"/>
                    </a:lnTo>
                    <a:lnTo>
                      <a:pt x="5" y="201"/>
                    </a:lnTo>
                    <a:lnTo>
                      <a:pt x="10" y="202"/>
                    </a:lnTo>
                    <a:lnTo>
                      <a:pt x="25" y="197"/>
                    </a:lnTo>
                    <a:lnTo>
                      <a:pt x="49" y="182"/>
                    </a:lnTo>
                    <a:lnTo>
                      <a:pt x="70" y="162"/>
                    </a:lnTo>
                    <a:lnTo>
                      <a:pt x="92" y="141"/>
                    </a:lnTo>
                    <a:lnTo>
                      <a:pt x="93" y="132"/>
                    </a:lnTo>
                    <a:lnTo>
                      <a:pt x="93" y="107"/>
                    </a:lnTo>
                    <a:lnTo>
                      <a:pt x="87" y="68"/>
                    </a:lnTo>
                    <a:lnTo>
                      <a:pt x="90" y="46"/>
                    </a:lnTo>
                    <a:lnTo>
                      <a:pt x="93" y="37"/>
                    </a:lnTo>
                    <a:lnTo>
                      <a:pt x="89" y="33"/>
                    </a:lnTo>
                    <a:lnTo>
                      <a:pt x="80" y="28"/>
                    </a:lnTo>
                    <a:lnTo>
                      <a:pt x="73" y="26"/>
                    </a:lnTo>
                    <a:lnTo>
                      <a:pt x="78" y="3"/>
                    </a:lnTo>
                    <a:lnTo>
                      <a:pt x="75" y="0"/>
                    </a:lnTo>
                    <a:lnTo>
                      <a:pt x="70" y="1"/>
                    </a:lnTo>
                    <a:lnTo>
                      <a:pt x="68" y="27"/>
                    </a:lnTo>
                    <a:lnTo>
                      <a:pt x="64" y="35"/>
                    </a:lnTo>
                    <a:lnTo>
                      <a:pt x="63" y="38"/>
                    </a:lnTo>
                    <a:lnTo>
                      <a:pt x="53" y="35"/>
                    </a:lnTo>
                    <a:lnTo>
                      <a:pt x="45" y="35"/>
                    </a:lnTo>
                    <a:lnTo>
                      <a:pt x="45" y="40"/>
                    </a:lnTo>
                    <a:lnTo>
                      <a:pt x="50" y="43"/>
                    </a:lnTo>
                    <a:lnTo>
                      <a:pt x="60" y="43"/>
                    </a:lnTo>
                    <a:lnTo>
                      <a:pt x="65" y="47"/>
                    </a:lnTo>
                    <a:lnTo>
                      <a:pt x="70" y="55"/>
                    </a:lnTo>
                    <a:lnTo>
                      <a:pt x="77" y="67"/>
                    </a:lnTo>
                    <a:lnTo>
                      <a:pt x="80" y="92"/>
                    </a:lnTo>
                    <a:lnTo>
                      <a:pt x="80" y="115"/>
                    </a:lnTo>
                    <a:lnTo>
                      <a:pt x="78" y="133"/>
                    </a:lnTo>
                    <a:lnTo>
                      <a:pt x="72" y="141"/>
                    </a:lnTo>
                    <a:lnTo>
                      <a:pt x="54" y="152"/>
                    </a:lnTo>
                    <a:lnTo>
                      <a:pt x="34" y="162"/>
                    </a:lnTo>
                    <a:lnTo>
                      <a:pt x="25" y="17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p>
                <a:endParaRPr lang="sv-SE"/>
              </a:p>
            </p:txBody>
          </p:sp>
          <p:sp>
            <p:nvSpPr>
              <p:cNvPr id="16" name="Freeform 46"/>
              <p:cNvSpPr>
                <a:spLocks/>
              </p:cNvSpPr>
              <p:nvPr/>
            </p:nvSpPr>
            <p:spPr bwMode="auto">
              <a:xfrm>
                <a:off x="1459" y="1892"/>
                <a:ext cx="85" cy="121"/>
              </a:xfrm>
              <a:custGeom>
                <a:avLst/>
                <a:gdLst>
                  <a:gd name="T0" fmla="*/ 85 w 85"/>
                  <a:gd name="T1" fmla="*/ 4 h 121"/>
                  <a:gd name="T2" fmla="*/ 76 w 85"/>
                  <a:gd name="T3" fmla="*/ 0 h 121"/>
                  <a:gd name="T4" fmla="*/ 56 w 85"/>
                  <a:gd name="T5" fmla="*/ 1 h 121"/>
                  <a:gd name="T6" fmla="*/ 38 w 85"/>
                  <a:gd name="T7" fmla="*/ 12 h 121"/>
                  <a:gd name="T8" fmla="*/ 15 w 85"/>
                  <a:gd name="T9" fmla="*/ 36 h 121"/>
                  <a:gd name="T10" fmla="*/ 1 w 85"/>
                  <a:gd name="T11" fmla="*/ 55 h 121"/>
                  <a:gd name="T12" fmla="*/ 0 w 85"/>
                  <a:gd name="T13" fmla="*/ 61 h 121"/>
                  <a:gd name="T14" fmla="*/ 7 w 85"/>
                  <a:gd name="T15" fmla="*/ 74 h 121"/>
                  <a:gd name="T16" fmla="*/ 21 w 85"/>
                  <a:gd name="T17" fmla="*/ 80 h 121"/>
                  <a:gd name="T18" fmla="*/ 38 w 85"/>
                  <a:gd name="T19" fmla="*/ 86 h 121"/>
                  <a:gd name="T20" fmla="*/ 52 w 85"/>
                  <a:gd name="T21" fmla="*/ 90 h 121"/>
                  <a:gd name="T22" fmla="*/ 60 w 85"/>
                  <a:gd name="T23" fmla="*/ 95 h 121"/>
                  <a:gd name="T24" fmla="*/ 56 w 85"/>
                  <a:gd name="T25" fmla="*/ 102 h 121"/>
                  <a:gd name="T26" fmla="*/ 46 w 85"/>
                  <a:gd name="T27" fmla="*/ 111 h 121"/>
                  <a:gd name="T28" fmla="*/ 33 w 85"/>
                  <a:gd name="T29" fmla="*/ 112 h 121"/>
                  <a:gd name="T30" fmla="*/ 23 w 85"/>
                  <a:gd name="T31" fmla="*/ 110 h 121"/>
                  <a:gd name="T32" fmla="*/ 18 w 85"/>
                  <a:gd name="T33" fmla="*/ 112 h 121"/>
                  <a:gd name="T34" fmla="*/ 18 w 85"/>
                  <a:gd name="T35" fmla="*/ 117 h 121"/>
                  <a:gd name="T36" fmla="*/ 30 w 85"/>
                  <a:gd name="T37" fmla="*/ 121 h 121"/>
                  <a:gd name="T38" fmla="*/ 46 w 85"/>
                  <a:gd name="T39" fmla="*/ 121 h 121"/>
                  <a:gd name="T40" fmla="*/ 60 w 85"/>
                  <a:gd name="T41" fmla="*/ 117 h 121"/>
                  <a:gd name="T42" fmla="*/ 68 w 85"/>
                  <a:gd name="T43" fmla="*/ 112 h 121"/>
                  <a:gd name="T44" fmla="*/ 72 w 85"/>
                  <a:gd name="T45" fmla="*/ 105 h 121"/>
                  <a:gd name="T46" fmla="*/ 76 w 85"/>
                  <a:gd name="T47" fmla="*/ 96 h 121"/>
                  <a:gd name="T48" fmla="*/ 70 w 85"/>
                  <a:gd name="T49" fmla="*/ 89 h 121"/>
                  <a:gd name="T50" fmla="*/ 52 w 85"/>
                  <a:gd name="T51" fmla="*/ 84 h 121"/>
                  <a:gd name="T52" fmla="*/ 36 w 85"/>
                  <a:gd name="T53" fmla="*/ 79 h 121"/>
                  <a:gd name="T54" fmla="*/ 18 w 85"/>
                  <a:gd name="T55" fmla="*/ 71 h 121"/>
                  <a:gd name="T56" fmla="*/ 16 w 85"/>
                  <a:gd name="T57" fmla="*/ 64 h 121"/>
                  <a:gd name="T58" fmla="*/ 18 w 85"/>
                  <a:gd name="T59" fmla="*/ 51 h 121"/>
                  <a:gd name="T60" fmla="*/ 30 w 85"/>
                  <a:gd name="T61" fmla="*/ 36 h 121"/>
                  <a:gd name="T62" fmla="*/ 43 w 85"/>
                  <a:gd name="T63" fmla="*/ 27 h 121"/>
                  <a:gd name="T64" fmla="*/ 67 w 85"/>
                  <a:gd name="T65" fmla="*/ 20 h 121"/>
                  <a:gd name="T66" fmla="*/ 85 w 85"/>
                  <a:gd name="T67" fmla="*/ 17 h 121"/>
                  <a:gd name="T68" fmla="*/ 85 w 85"/>
                  <a:gd name="T69" fmla="*/ 9 h 121"/>
                  <a:gd name="T70" fmla="*/ 85 w 85"/>
                  <a:gd name="T71" fmla="*/ 4 h 12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5"/>
                  <a:gd name="T109" fmla="*/ 0 h 121"/>
                  <a:gd name="T110" fmla="*/ 85 w 85"/>
                  <a:gd name="T111" fmla="*/ 121 h 12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5" h="121">
                    <a:moveTo>
                      <a:pt x="85" y="4"/>
                    </a:moveTo>
                    <a:lnTo>
                      <a:pt x="76" y="0"/>
                    </a:lnTo>
                    <a:lnTo>
                      <a:pt x="56" y="1"/>
                    </a:lnTo>
                    <a:lnTo>
                      <a:pt x="38" y="12"/>
                    </a:lnTo>
                    <a:lnTo>
                      <a:pt x="15" y="36"/>
                    </a:lnTo>
                    <a:lnTo>
                      <a:pt x="1" y="55"/>
                    </a:lnTo>
                    <a:lnTo>
                      <a:pt x="0" y="61"/>
                    </a:lnTo>
                    <a:lnTo>
                      <a:pt x="7" y="74"/>
                    </a:lnTo>
                    <a:lnTo>
                      <a:pt x="21" y="80"/>
                    </a:lnTo>
                    <a:lnTo>
                      <a:pt x="38" y="86"/>
                    </a:lnTo>
                    <a:lnTo>
                      <a:pt x="52" y="90"/>
                    </a:lnTo>
                    <a:lnTo>
                      <a:pt x="60" y="95"/>
                    </a:lnTo>
                    <a:lnTo>
                      <a:pt x="56" y="102"/>
                    </a:lnTo>
                    <a:lnTo>
                      <a:pt x="46" y="111"/>
                    </a:lnTo>
                    <a:lnTo>
                      <a:pt x="33" y="112"/>
                    </a:lnTo>
                    <a:lnTo>
                      <a:pt x="23" y="110"/>
                    </a:lnTo>
                    <a:lnTo>
                      <a:pt x="18" y="112"/>
                    </a:lnTo>
                    <a:lnTo>
                      <a:pt x="18" y="117"/>
                    </a:lnTo>
                    <a:lnTo>
                      <a:pt x="30" y="121"/>
                    </a:lnTo>
                    <a:lnTo>
                      <a:pt x="46" y="121"/>
                    </a:lnTo>
                    <a:lnTo>
                      <a:pt x="60" y="117"/>
                    </a:lnTo>
                    <a:lnTo>
                      <a:pt x="68" y="112"/>
                    </a:lnTo>
                    <a:lnTo>
                      <a:pt x="72" y="105"/>
                    </a:lnTo>
                    <a:lnTo>
                      <a:pt x="76" y="96"/>
                    </a:lnTo>
                    <a:lnTo>
                      <a:pt x="70" y="89"/>
                    </a:lnTo>
                    <a:lnTo>
                      <a:pt x="52" y="84"/>
                    </a:lnTo>
                    <a:lnTo>
                      <a:pt x="36" y="79"/>
                    </a:lnTo>
                    <a:lnTo>
                      <a:pt x="18" y="71"/>
                    </a:lnTo>
                    <a:lnTo>
                      <a:pt x="16" y="64"/>
                    </a:lnTo>
                    <a:lnTo>
                      <a:pt x="18" y="51"/>
                    </a:lnTo>
                    <a:lnTo>
                      <a:pt x="30" y="36"/>
                    </a:lnTo>
                    <a:lnTo>
                      <a:pt x="43" y="27"/>
                    </a:lnTo>
                    <a:lnTo>
                      <a:pt x="67" y="20"/>
                    </a:lnTo>
                    <a:lnTo>
                      <a:pt x="85" y="17"/>
                    </a:lnTo>
                    <a:lnTo>
                      <a:pt x="85" y="9"/>
                    </a:lnTo>
                    <a:lnTo>
                      <a:pt x="85"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p>
                <a:endParaRPr lang="sv-SE"/>
              </a:p>
            </p:txBody>
          </p:sp>
          <p:sp>
            <p:nvSpPr>
              <p:cNvPr id="17" name="Freeform 47"/>
              <p:cNvSpPr>
                <a:spLocks/>
              </p:cNvSpPr>
              <p:nvPr/>
            </p:nvSpPr>
            <p:spPr bwMode="auto">
              <a:xfrm>
                <a:off x="1527" y="1886"/>
                <a:ext cx="79" cy="149"/>
              </a:xfrm>
              <a:custGeom>
                <a:avLst/>
                <a:gdLst>
                  <a:gd name="T0" fmla="*/ 69 w 79"/>
                  <a:gd name="T1" fmla="*/ 47 h 149"/>
                  <a:gd name="T2" fmla="*/ 60 w 79"/>
                  <a:gd name="T3" fmla="*/ 18 h 149"/>
                  <a:gd name="T4" fmla="*/ 52 w 79"/>
                  <a:gd name="T5" fmla="*/ 5 h 149"/>
                  <a:gd name="T6" fmla="*/ 32 w 79"/>
                  <a:gd name="T7" fmla="*/ 0 h 149"/>
                  <a:gd name="T8" fmla="*/ 13 w 79"/>
                  <a:gd name="T9" fmla="*/ 2 h 149"/>
                  <a:gd name="T10" fmla="*/ 4 w 79"/>
                  <a:gd name="T11" fmla="*/ 16 h 149"/>
                  <a:gd name="T12" fmla="*/ 7 w 79"/>
                  <a:gd name="T13" fmla="*/ 35 h 149"/>
                  <a:gd name="T14" fmla="*/ 10 w 79"/>
                  <a:gd name="T15" fmla="*/ 63 h 149"/>
                  <a:gd name="T16" fmla="*/ 10 w 79"/>
                  <a:gd name="T17" fmla="*/ 90 h 149"/>
                  <a:gd name="T18" fmla="*/ 4 w 79"/>
                  <a:gd name="T19" fmla="*/ 112 h 149"/>
                  <a:gd name="T20" fmla="*/ 0 w 79"/>
                  <a:gd name="T21" fmla="*/ 126 h 149"/>
                  <a:gd name="T22" fmla="*/ 3 w 79"/>
                  <a:gd name="T23" fmla="*/ 136 h 149"/>
                  <a:gd name="T24" fmla="*/ 13 w 79"/>
                  <a:gd name="T25" fmla="*/ 142 h 149"/>
                  <a:gd name="T26" fmla="*/ 23 w 79"/>
                  <a:gd name="T27" fmla="*/ 147 h 149"/>
                  <a:gd name="T28" fmla="*/ 35 w 79"/>
                  <a:gd name="T29" fmla="*/ 149 h 149"/>
                  <a:gd name="T30" fmla="*/ 50 w 79"/>
                  <a:gd name="T31" fmla="*/ 149 h 149"/>
                  <a:gd name="T32" fmla="*/ 67 w 79"/>
                  <a:gd name="T33" fmla="*/ 138 h 149"/>
                  <a:gd name="T34" fmla="*/ 79 w 79"/>
                  <a:gd name="T35" fmla="*/ 115 h 149"/>
                  <a:gd name="T36" fmla="*/ 78 w 79"/>
                  <a:gd name="T37" fmla="*/ 93 h 149"/>
                  <a:gd name="T38" fmla="*/ 70 w 79"/>
                  <a:gd name="T39" fmla="*/ 68 h 149"/>
                  <a:gd name="T40" fmla="*/ 69 w 79"/>
                  <a:gd name="T41" fmla="*/ 47 h 14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9"/>
                  <a:gd name="T64" fmla="*/ 0 h 149"/>
                  <a:gd name="T65" fmla="*/ 79 w 79"/>
                  <a:gd name="T66" fmla="*/ 149 h 14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9" h="149">
                    <a:moveTo>
                      <a:pt x="69" y="47"/>
                    </a:moveTo>
                    <a:lnTo>
                      <a:pt x="60" y="18"/>
                    </a:lnTo>
                    <a:lnTo>
                      <a:pt x="52" y="5"/>
                    </a:lnTo>
                    <a:lnTo>
                      <a:pt x="32" y="0"/>
                    </a:lnTo>
                    <a:lnTo>
                      <a:pt x="13" y="2"/>
                    </a:lnTo>
                    <a:lnTo>
                      <a:pt x="4" y="16"/>
                    </a:lnTo>
                    <a:lnTo>
                      <a:pt x="7" y="35"/>
                    </a:lnTo>
                    <a:lnTo>
                      <a:pt x="10" y="63"/>
                    </a:lnTo>
                    <a:lnTo>
                      <a:pt x="10" y="90"/>
                    </a:lnTo>
                    <a:lnTo>
                      <a:pt x="4" y="112"/>
                    </a:lnTo>
                    <a:lnTo>
                      <a:pt x="0" y="126"/>
                    </a:lnTo>
                    <a:lnTo>
                      <a:pt x="3" y="136"/>
                    </a:lnTo>
                    <a:lnTo>
                      <a:pt x="13" y="142"/>
                    </a:lnTo>
                    <a:lnTo>
                      <a:pt x="23" y="147"/>
                    </a:lnTo>
                    <a:lnTo>
                      <a:pt x="35" y="149"/>
                    </a:lnTo>
                    <a:lnTo>
                      <a:pt x="50" y="149"/>
                    </a:lnTo>
                    <a:lnTo>
                      <a:pt x="67" y="138"/>
                    </a:lnTo>
                    <a:lnTo>
                      <a:pt x="79" y="115"/>
                    </a:lnTo>
                    <a:lnTo>
                      <a:pt x="78" y="93"/>
                    </a:lnTo>
                    <a:lnTo>
                      <a:pt x="70" y="68"/>
                    </a:lnTo>
                    <a:lnTo>
                      <a:pt x="69" y="4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spAutoFit/>
              </a:bodyPr>
              <a:lstStyle/>
              <a:p>
                <a:endParaRPr lang="sv-SE"/>
              </a:p>
            </p:txBody>
          </p:sp>
          <p:sp>
            <p:nvSpPr>
              <p:cNvPr id="18" name="Freeform 48"/>
              <p:cNvSpPr>
                <a:spLocks/>
              </p:cNvSpPr>
              <p:nvPr/>
            </p:nvSpPr>
            <p:spPr bwMode="auto">
              <a:xfrm>
                <a:off x="1505" y="2007"/>
                <a:ext cx="60" cy="216"/>
              </a:xfrm>
              <a:custGeom>
                <a:avLst/>
                <a:gdLst>
                  <a:gd name="T0" fmla="*/ 56 w 60"/>
                  <a:gd name="T1" fmla="*/ 3 h 216"/>
                  <a:gd name="T2" fmla="*/ 41 w 60"/>
                  <a:gd name="T3" fmla="*/ 0 h 216"/>
                  <a:gd name="T4" fmla="*/ 32 w 60"/>
                  <a:gd name="T5" fmla="*/ 3 h 216"/>
                  <a:gd name="T6" fmla="*/ 29 w 60"/>
                  <a:gd name="T7" fmla="*/ 15 h 216"/>
                  <a:gd name="T8" fmla="*/ 32 w 60"/>
                  <a:gd name="T9" fmla="*/ 76 h 216"/>
                  <a:gd name="T10" fmla="*/ 32 w 60"/>
                  <a:gd name="T11" fmla="*/ 91 h 216"/>
                  <a:gd name="T12" fmla="*/ 26 w 60"/>
                  <a:gd name="T13" fmla="*/ 118 h 216"/>
                  <a:gd name="T14" fmla="*/ 25 w 60"/>
                  <a:gd name="T15" fmla="*/ 150 h 216"/>
                  <a:gd name="T16" fmla="*/ 29 w 60"/>
                  <a:gd name="T17" fmla="*/ 165 h 216"/>
                  <a:gd name="T18" fmla="*/ 25 w 60"/>
                  <a:gd name="T19" fmla="*/ 175 h 216"/>
                  <a:gd name="T20" fmla="*/ 6 w 60"/>
                  <a:gd name="T21" fmla="*/ 187 h 216"/>
                  <a:gd name="T22" fmla="*/ 0 w 60"/>
                  <a:gd name="T23" fmla="*/ 205 h 216"/>
                  <a:gd name="T24" fmla="*/ 0 w 60"/>
                  <a:gd name="T25" fmla="*/ 211 h 216"/>
                  <a:gd name="T26" fmla="*/ 15 w 60"/>
                  <a:gd name="T27" fmla="*/ 216 h 216"/>
                  <a:gd name="T28" fmla="*/ 19 w 60"/>
                  <a:gd name="T29" fmla="*/ 213 h 216"/>
                  <a:gd name="T30" fmla="*/ 20 w 60"/>
                  <a:gd name="T31" fmla="*/ 203 h 216"/>
                  <a:gd name="T32" fmla="*/ 25 w 60"/>
                  <a:gd name="T33" fmla="*/ 188 h 216"/>
                  <a:gd name="T34" fmla="*/ 31 w 60"/>
                  <a:gd name="T35" fmla="*/ 182 h 216"/>
                  <a:gd name="T36" fmla="*/ 39 w 60"/>
                  <a:gd name="T37" fmla="*/ 177 h 216"/>
                  <a:gd name="T38" fmla="*/ 45 w 60"/>
                  <a:gd name="T39" fmla="*/ 172 h 216"/>
                  <a:gd name="T40" fmla="*/ 47 w 60"/>
                  <a:gd name="T41" fmla="*/ 167 h 216"/>
                  <a:gd name="T42" fmla="*/ 42 w 60"/>
                  <a:gd name="T43" fmla="*/ 162 h 216"/>
                  <a:gd name="T44" fmla="*/ 39 w 60"/>
                  <a:gd name="T45" fmla="*/ 158 h 216"/>
                  <a:gd name="T46" fmla="*/ 35 w 60"/>
                  <a:gd name="T47" fmla="*/ 146 h 216"/>
                  <a:gd name="T48" fmla="*/ 39 w 60"/>
                  <a:gd name="T49" fmla="*/ 117 h 216"/>
                  <a:gd name="T50" fmla="*/ 47 w 60"/>
                  <a:gd name="T51" fmla="*/ 83 h 216"/>
                  <a:gd name="T52" fmla="*/ 56 w 60"/>
                  <a:gd name="T53" fmla="*/ 58 h 216"/>
                  <a:gd name="T54" fmla="*/ 60 w 60"/>
                  <a:gd name="T55" fmla="*/ 26 h 216"/>
                  <a:gd name="T56" fmla="*/ 56 w 60"/>
                  <a:gd name="T57" fmla="*/ 3 h 21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0"/>
                  <a:gd name="T88" fmla="*/ 0 h 216"/>
                  <a:gd name="T89" fmla="*/ 60 w 60"/>
                  <a:gd name="T90" fmla="*/ 216 h 21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0" h="216">
                    <a:moveTo>
                      <a:pt x="56" y="3"/>
                    </a:moveTo>
                    <a:lnTo>
                      <a:pt x="41" y="0"/>
                    </a:lnTo>
                    <a:lnTo>
                      <a:pt x="32" y="3"/>
                    </a:lnTo>
                    <a:lnTo>
                      <a:pt x="29" y="15"/>
                    </a:lnTo>
                    <a:lnTo>
                      <a:pt x="32" y="76"/>
                    </a:lnTo>
                    <a:lnTo>
                      <a:pt x="32" y="91"/>
                    </a:lnTo>
                    <a:lnTo>
                      <a:pt x="26" y="118"/>
                    </a:lnTo>
                    <a:lnTo>
                      <a:pt x="25" y="150"/>
                    </a:lnTo>
                    <a:lnTo>
                      <a:pt x="29" y="165"/>
                    </a:lnTo>
                    <a:lnTo>
                      <a:pt x="25" y="175"/>
                    </a:lnTo>
                    <a:lnTo>
                      <a:pt x="6" y="187"/>
                    </a:lnTo>
                    <a:lnTo>
                      <a:pt x="0" y="205"/>
                    </a:lnTo>
                    <a:lnTo>
                      <a:pt x="0" y="211"/>
                    </a:lnTo>
                    <a:lnTo>
                      <a:pt x="15" y="216"/>
                    </a:lnTo>
                    <a:lnTo>
                      <a:pt x="19" y="213"/>
                    </a:lnTo>
                    <a:lnTo>
                      <a:pt x="20" y="203"/>
                    </a:lnTo>
                    <a:lnTo>
                      <a:pt x="25" y="188"/>
                    </a:lnTo>
                    <a:lnTo>
                      <a:pt x="31" y="182"/>
                    </a:lnTo>
                    <a:lnTo>
                      <a:pt x="39" y="177"/>
                    </a:lnTo>
                    <a:lnTo>
                      <a:pt x="45" y="172"/>
                    </a:lnTo>
                    <a:lnTo>
                      <a:pt x="47" y="167"/>
                    </a:lnTo>
                    <a:lnTo>
                      <a:pt x="42" y="162"/>
                    </a:lnTo>
                    <a:lnTo>
                      <a:pt x="39" y="158"/>
                    </a:lnTo>
                    <a:lnTo>
                      <a:pt x="35" y="146"/>
                    </a:lnTo>
                    <a:lnTo>
                      <a:pt x="39" y="117"/>
                    </a:lnTo>
                    <a:lnTo>
                      <a:pt x="47" y="83"/>
                    </a:lnTo>
                    <a:lnTo>
                      <a:pt x="56" y="58"/>
                    </a:lnTo>
                    <a:lnTo>
                      <a:pt x="60" y="26"/>
                    </a:lnTo>
                    <a:lnTo>
                      <a:pt x="56"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p>
                <a:endParaRPr lang="sv-SE"/>
              </a:p>
            </p:txBody>
          </p:sp>
          <p:sp>
            <p:nvSpPr>
              <p:cNvPr id="19" name="Freeform 49"/>
              <p:cNvSpPr>
                <a:spLocks/>
              </p:cNvSpPr>
              <p:nvPr/>
            </p:nvSpPr>
            <p:spPr bwMode="auto">
              <a:xfrm>
                <a:off x="1569" y="2007"/>
                <a:ext cx="100" cy="182"/>
              </a:xfrm>
              <a:custGeom>
                <a:avLst/>
                <a:gdLst>
                  <a:gd name="T0" fmla="*/ 33 w 100"/>
                  <a:gd name="T1" fmla="*/ 26 h 182"/>
                  <a:gd name="T2" fmla="*/ 30 w 100"/>
                  <a:gd name="T3" fmla="*/ 8 h 182"/>
                  <a:gd name="T4" fmla="*/ 18 w 100"/>
                  <a:gd name="T5" fmla="*/ 0 h 182"/>
                  <a:gd name="T6" fmla="*/ 1 w 100"/>
                  <a:gd name="T7" fmla="*/ 1 h 182"/>
                  <a:gd name="T8" fmla="*/ 0 w 100"/>
                  <a:gd name="T9" fmla="*/ 8 h 182"/>
                  <a:gd name="T10" fmla="*/ 1 w 100"/>
                  <a:gd name="T11" fmla="*/ 25 h 182"/>
                  <a:gd name="T12" fmla="*/ 10 w 100"/>
                  <a:gd name="T13" fmla="*/ 52 h 182"/>
                  <a:gd name="T14" fmla="*/ 17 w 100"/>
                  <a:gd name="T15" fmla="*/ 71 h 182"/>
                  <a:gd name="T16" fmla="*/ 25 w 100"/>
                  <a:gd name="T17" fmla="*/ 97 h 182"/>
                  <a:gd name="T18" fmla="*/ 27 w 100"/>
                  <a:gd name="T19" fmla="*/ 118 h 182"/>
                  <a:gd name="T20" fmla="*/ 27 w 100"/>
                  <a:gd name="T21" fmla="*/ 137 h 182"/>
                  <a:gd name="T22" fmla="*/ 23 w 100"/>
                  <a:gd name="T23" fmla="*/ 150 h 182"/>
                  <a:gd name="T24" fmla="*/ 20 w 100"/>
                  <a:gd name="T25" fmla="*/ 156 h 182"/>
                  <a:gd name="T26" fmla="*/ 20 w 100"/>
                  <a:gd name="T27" fmla="*/ 160 h 182"/>
                  <a:gd name="T28" fmla="*/ 25 w 100"/>
                  <a:gd name="T29" fmla="*/ 166 h 182"/>
                  <a:gd name="T30" fmla="*/ 35 w 100"/>
                  <a:gd name="T31" fmla="*/ 168 h 182"/>
                  <a:gd name="T32" fmla="*/ 48 w 100"/>
                  <a:gd name="T33" fmla="*/ 168 h 182"/>
                  <a:gd name="T34" fmla="*/ 73 w 100"/>
                  <a:gd name="T35" fmla="*/ 175 h 182"/>
                  <a:gd name="T36" fmla="*/ 83 w 100"/>
                  <a:gd name="T37" fmla="*/ 182 h 182"/>
                  <a:gd name="T38" fmla="*/ 93 w 100"/>
                  <a:gd name="T39" fmla="*/ 177 h 182"/>
                  <a:gd name="T40" fmla="*/ 100 w 100"/>
                  <a:gd name="T41" fmla="*/ 166 h 182"/>
                  <a:gd name="T42" fmla="*/ 93 w 100"/>
                  <a:gd name="T43" fmla="*/ 162 h 182"/>
                  <a:gd name="T44" fmla="*/ 72 w 100"/>
                  <a:gd name="T45" fmla="*/ 160 h 182"/>
                  <a:gd name="T46" fmla="*/ 47 w 100"/>
                  <a:gd name="T47" fmla="*/ 160 h 182"/>
                  <a:gd name="T48" fmla="*/ 36 w 100"/>
                  <a:gd name="T49" fmla="*/ 158 h 182"/>
                  <a:gd name="T50" fmla="*/ 35 w 100"/>
                  <a:gd name="T51" fmla="*/ 151 h 182"/>
                  <a:gd name="T52" fmla="*/ 36 w 100"/>
                  <a:gd name="T53" fmla="*/ 138 h 182"/>
                  <a:gd name="T54" fmla="*/ 37 w 100"/>
                  <a:gd name="T55" fmla="*/ 118 h 182"/>
                  <a:gd name="T56" fmla="*/ 36 w 100"/>
                  <a:gd name="T57" fmla="*/ 95 h 182"/>
                  <a:gd name="T58" fmla="*/ 31 w 100"/>
                  <a:gd name="T59" fmla="*/ 62 h 182"/>
                  <a:gd name="T60" fmla="*/ 33 w 100"/>
                  <a:gd name="T61" fmla="*/ 35 h 182"/>
                  <a:gd name="T62" fmla="*/ 33 w 100"/>
                  <a:gd name="T63" fmla="*/ 26 h 18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0"/>
                  <a:gd name="T97" fmla="*/ 0 h 182"/>
                  <a:gd name="T98" fmla="*/ 100 w 100"/>
                  <a:gd name="T99" fmla="*/ 182 h 18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0" h="182">
                    <a:moveTo>
                      <a:pt x="33" y="26"/>
                    </a:moveTo>
                    <a:lnTo>
                      <a:pt x="30" y="8"/>
                    </a:lnTo>
                    <a:lnTo>
                      <a:pt x="18" y="0"/>
                    </a:lnTo>
                    <a:lnTo>
                      <a:pt x="1" y="1"/>
                    </a:lnTo>
                    <a:lnTo>
                      <a:pt x="0" y="8"/>
                    </a:lnTo>
                    <a:lnTo>
                      <a:pt x="1" y="25"/>
                    </a:lnTo>
                    <a:lnTo>
                      <a:pt x="10" y="52"/>
                    </a:lnTo>
                    <a:lnTo>
                      <a:pt x="17" y="71"/>
                    </a:lnTo>
                    <a:lnTo>
                      <a:pt x="25" y="97"/>
                    </a:lnTo>
                    <a:lnTo>
                      <a:pt x="27" y="118"/>
                    </a:lnTo>
                    <a:lnTo>
                      <a:pt x="27" y="137"/>
                    </a:lnTo>
                    <a:lnTo>
                      <a:pt x="23" y="150"/>
                    </a:lnTo>
                    <a:lnTo>
                      <a:pt x="20" y="156"/>
                    </a:lnTo>
                    <a:lnTo>
                      <a:pt x="20" y="160"/>
                    </a:lnTo>
                    <a:lnTo>
                      <a:pt x="25" y="166"/>
                    </a:lnTo>
                    <a:lnTo>
                      <a:pt x="35" y="168"/>
                    </a:lnTo>
                    <a:lnTo>
                      <a:pt x="48" y="168"/>
                    </a:lnTo>
                    <a:lnTo>
                      <a:pt x="73" y="175"/>
                    </a:lnTo>
                    <a:lnTo>
                      <a:pt x="83" y="182"/>
                    </a:lnTo>
                    <a:lnTo>
                      <a:pt x="93" y="177"/>
                    </a:lnTo>
                    <a:lnTo>
                      <a:pt x="100" y="166"/>
                    </a:lnTo>
                    <a:lnTo>
                      <a:pt x="93" y="162"/>
                    </a:lnTo>
                    <a:lnTo>
                      <a:pt x="72" y="160"/>
                    </a:lnTo>
                    <a:lnTo>
                      <a:pt x="47" y="160"/>
                    </a:lnTo>
                    <a:lnTo>
                      <a:pt x="36" y="158"/>
                    </a:lnTo>
                    <a:lnTo>
                      <a:pt x="35" y="151"/>
                    </a:lnTo>
                    <a:lnTo>
                      <a:pt x="36" y="138"/>
                    </a:lnTo>
                    <a:lnTo>
                      <a:pt x="37" y="118"/>
                    </a:lnTo>
                    <a:lnTo>
                      <a:pt x="36" y="95"/>
                    </a:lnTo>
                    <a:lnTo>
                      <a:pt x="31" y="62"/>
                    </a:lnTo>
                    <a:lnTo>
                      <a:pt x="33" y="35"/>
                    </a:lnTo>
                    <a:lnTo>
                      <a:pt x="33" y="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p>
                <a:endParaRPr lang="sv-SE"/>
              </a:p>
            </p:txBody>
          </p:sp>
        </p:grpSp>
      </p:grpSp>
      <p:sp>
        <p:nvSpPr>
          <p:cNvPr id="25" name="Line 22"/>
          <p:cNvSpPr>
            <a:spLocks noChangeShapeType="1"/>
          </p:cNvSpPr>
          <p:nvPr/>
        </p:nvSpPr>
        <p:spPr bwMode="auto">
          <a:xfrm flipV="1">
            <a:off x="5816531" y="3209858"/>
            <a:ext cx="1017264" cy="553332"/>
          </a:xfrm>
          <a:prstGeom prst="line">
            <a:avLst/>
          </a:prstGeom>
          <a:noFill/>
          <a:ln w="9525">
            <a:solidFill>
              <a:schemeClr val="tx1"/>
            </a:solidFill>
            <a:round/>
            <a:headEnd/>
            <a:tailEnd/>
          </a:ln>
        </p:spPr>
        <p:txBody>
          <a:bodyPr/>
          <a:lstStyle/>
          <a:p>
            <a:endParaRPr lang="sv-SE" sz="135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3256059269"/>
      </p:ext>
    </p:extLst>
  </p:cSld>
  <p:clrMapOvr>
    <a:masterClrMapping/>
  </p:clrMapOvr>
  <mc:AlternateContent xmlns:mc="http://schemas.openxmlformats.org/markup-compatibility/2006" xmlns:p14="http://schemas.microsoft.com/office/powerpoint/2010/main">
    <mc:Choice Requires="p14">
      <p:transition spd="slow" p14:dur="2000" advTm="19611"/>
    </mc:Choice>
    <mc:Fallback xmlns="">
      <p:transition spd="slow" advTm="196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ELAPSEDTIME" val="135,415"/>
  <p:tag name="TIMELINE" val="81,0/101,0/108,5"/>
</p:tagLst>
</file>

<file path=ppt/tags/tag2.xml><?xml version="1.0" encoding="utf-8"?>
<p:tagLst xmlns:a="http://schemas.openxmlformats.org/drawingml/2006/main" xmlns:r="http://schemas.openxmlformats.org/officeDocument/2006/relationships" xmlns:p="http://schemas.openxmlformats.org/presentationml/2006/main">
  <p:tag name="ELAPSEDTIME" val="135,415"/>
  <p:tag name="TIMELINE" val="81,0/101,0/108,5"/>
</p:tagLst>
</file>

<file path=ppt/tags/tag3.xml><?xml version="1.0" encoding="utf-8"?>
<p:tagLst xmlns:a="http://schemas.openxmlformats.org/drawingml/2006/main" xmlns:r="http://schemas.openxmlformats.org/officeDocument/2006/relationships" xmlns:p="http://schemas.openxmlformats.org/presentationml/2006/main">
  <p:tag name="ELAPSEDTIME" val="135,415"/>
  <p:tag name="TIMELINE" val="81,0/101,0/108,5"/>
</p:tagLst>
</file>

<file path=ppt/tags/tag4.xml><?xml version="1.0" encoding="utf-8"?>
<p:tagLst xmlns:a="http://schemas.openxmlformats.org/drawingml/2006/main" xmlns:r="http://schemas.openxmlformats.org/officeDocument/2006/relationships" xmlns:p="http://schemas.openxmlformats.org/presentationml/2006/main">
  <p:tag name="TIMING" val="|2|0.8"/>
</p:tagLst>
</file>

<file path=ppt/tags/tag5.xml><?xml version="1.0" encoding="utf-8"?>
<p:tagLst xmlns:a="http://schemas.openxmlformats.org/drawingml/2006/main" xmlns:r="http://schemas.openxmlformats.org/officeDocument/2006/relationships" xmlns:p="http://schemas.openxmlformats.org/presentationml/2006/main">
  <p:tag name="TIMING" val="|2|0.8"/>
</p:tagLst>
</file>

<file path=ppt/tags/tag6.xml><?xml version="1.0" encoding="utf-8"?>
<p:tagLst xmlns:a="http://schemas.openxmlformats.org/drawingml/2006/main" xmlns:r="http://schemas.openxmlformats.org/officeDocument/2006/relationships" xmlns:p="http://schemas.openxmlformats.org/presentationml/2006/main">
  <p:tag name="TIMING" val="|47.7|0.6|8.9"/>
</p:tagLst>
</file>

<file path=ppt/tags/tag7.xml><?xml version="1.0" encoding="utf-8"?>
<p:tagLst xmlns:a="http://schemas.openxmlformats.org/drawingml/2006/main" xmlns:r="http://schemas.openxmlformats.org/officeDocument/2006/relationships" xmlns:p="http://schemas.openxmlformats.org/presentationml/2006/main">
  <p:tag name="TIMING" val="|47.7|0.6|8.9"/>
</p:tagLst>
</file>

<file path=ppt/theme/theme1.xml><?xml version="1.0" encoding="utf-8"?>
<a:theme xmlns:a="http://schemas.openxmlformats.org/drawingml/2006/main" name="su_dsv_ppt_template_16_9_20130920">
  <a:themeElements>
    <a:clrScheme name="SU">
      <a:dk1>
        <a:srgbClr val="002F5F"/>
      </a:dk1>
      <a:lt1>
        <a:srgbClr val="FFFFFF"/>
      </a:lt1>
      <a:dk2>
        <a:srgbClr val="002F5F"/>
      </a:dk2>
      <a:lt2>
        <a:srgbClr val="808080"/>
      </a:lt2>
      <a:accent1>
        <a:srgbClr val="A3A86B"/>
      </a:accent1>
      <a:accent2>
        <a:srgbClr val="ACDEE6"/>
      </a:accent2>
      <a:accent3>
        <a:srgbClr val="9BB2CE"/>
      </a:accent3>
      <a:accent4>
        <a:srgbClr val="D95E00"/>
      </a:accent4>
      <a:accent5>
        <a:srgbClr val="DADCC3"/>
      </a:accent5>
      <a:accent6>
        <a:srgbClr val="FF9B4F"/>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English SU 16:9 - Widescreen">
  <a:themeElements>
    <a:clrScheme name="SU">
      <a:dk1>
        <a:srgbClr val="002F5F"/>
      </a:dk1>
      <a:lt1>
        <a:srgbClr val="FFFFFF"/>
      </a:lt1>
      <a:dk2>
        <a:srgbClr val="002F5F"/>
      </a:dk2>
      <a:lt2>
        <a:srgbClr val="808080"/>
      </a:lt2>
      <a:accent1>
        <a:srgbClr val="A3A86B"/>
      </a:accent1>
      <a:accent2>
        <a:srgbClr val="ACDEE6"/>
      </a:accent2>
      <a:accent3>
        <a:srgbClr val="9BB2CE"/>
      </a:accent3>
      <a:accent4>
        <a:srgbClr val="D95E00"/>
      </a:accent4>
      <a:accent5>
        <a:srgbClr val="DADCC3"/>
      </a:accent5>
      <a:accent6>
        <a:srgbClr val="FF9B4F"/>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SU 16:9 - Blå Widescreen">
  <a:themeElements>
    <a:clrScheme name="SU">
      <a:dk1>
        <a:srgbClr val="002F5F"/>
      </a:dk1>
      <a:lt1>
        <a:srgbClr val="FFFFFF"/>
      </a:lt1>
      <a:dk2>
        <a:srgbClr val="002F5F"/>
      </a:dk2>
      <a:lt2>
        <a:srgbClr val="808080"/>
      </a:lt2>
      <a:accent1>
        <a:srgbClr val="A3A86B"/>
      </a:accent1>
      <a:accent2>
        <a:srgbClr val="ACDEE6"/>
      </a:accent2>
      <a:accent3>
        <a:srgbClr val="9BB2CE"/>
      </a:accent3>
      <a:accent4>
        <a:srgbClr val="D95E00"/>
      </a:accent4>
      <a:accent5>
        <a:srgbClr val="DADCC3"/>
      </a:accent5>
      <a:accent6>
        <a:srgbClr val="FF9B4F"/>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English SU 16:9 - Blå Widescreen">
  <a:themeElements>
    <a:clrScheme name="SU">
      <a:dk1>
        <a:srgbClr val="002F5F"/>
      </a:dk1>
      <a:lt1>
        <a:srgbClr val="FFFFFF"/>
      </a:lt1>
      <a:dk2>
        <a:srgbClr val="002F5F"/>
      </a:dk2>
      <a:lt2>
        <a:srgbClr val="808080"/>
      </a:lt2>
      <a:accent1>
        <a:srgbClr val="A3A86B"/>
      </a:accent1>
      <a:accent2>
        <a:srgbClr val="ACDEE6"/>
      </a:accent2>
      <a:accent3>
        <a:srgbClr val="9BB2CE"/>
      </a:accent3>
      <a:accent4>
        <a:srgbClr val="D95E00"/>
      </a:accent4>
      <a:accent5>
        <a:srgbClr val="DADCC3"/>
      </a:accent5>
      <a:accent6>
        <a:srgbClr val="FF9B4F"/>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Special">
  <a:themeElements>
    <a:clrScheme name="SU">
      <a:dk1>
        <a:srgbClr val="002F5F"/>
      </a:dk1>
      <a:lt1>
        <a:srgbClr val="FFFFFF"/>
      </a:lt1>
      <a:dk2>
        <a:srgbClr val="002F5F"/>
      </a:dk2>
      <a:lt2>
        <a:srgbClr val="808080"/>
      </a:lt2>
      <a:accent1>
        <a:srgbClr val="A3A86B"/>
      </a:accent1>
      <a:accent2>
        <a:srgbClr val="ACDEE6"/>
      </a:accent2>
      <a:accent3>
        <a:srgbClr val="9BB2CE"/>
      </a:accent3>
      <a:accent4>
        <a:srgbClr val="D95E00"/>
      </a:accent4>
      <a:accent5>
        <a:srgbClr val="DADCC3"/>
      </a:accent5>
      <a:accent6>
        <a:srgbClr val="FF9B4F"/>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rtlCol="0">
        <a:spAutoFit/>
      </a:bodyPr>
      <a:lstStyle>
        <a:defPPr marL="0" marR="0" indent="0" algn="l" defTabSz="914400" rtl="0" eaLnBrk="1" fontAlgn="auto" latinLnBrk="0" hangingPunct="1">
          <a:lnSpc>
            <a:spcPct val="100000"/>
          </a:lnSpc>
          <a:spcBef>
            <a:spcPts val="0"/>
          </a:spcBef>
          <a:spcAft>
            <a:spcPts val="0"/>
          </a:spcAft>
          <a:buClrTx/>
          <a:buSzTx/>
          <a:buFontTx/>
          <a:buNone/>
          <a:tabLst/>
          <a:defRPr sz="1600" noProof="0" dirty="0" smtClean="0">
            <a:solidFill>
              <a:srgbClr val="FFFFFF"/>
            </a:solidFill>
            <a:latin typeface="Verdana"/>
          </a:defRPr>
        </a:defPPr>
      </a:lstStyle>
    </a:txDef>
  </a:objectDefaults>
  <a:extraClrSchemeLst/>
</a:theme>
</file>

<file path=ppt/theme/theme6.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su_dsv_ppt_template_16_9_20141030</Template>
  <TotalTime>4811</TotalTime>
  <Words>2471</Words>
  <Application>Microsoft Office PowerPoint</Application>
  <PresentationFormat>On-screen Show (16:9)</PresentationFormat>
  <Paragraphs>325</Paragraphs>
  <Slides>40</Slides>
  <Notes>7</Notes>
  <HiddenSlides>0</HiddenSlides>
  <MMClips>40</MMClips>
  <ScaleCrop>false</ScaleCrop>
  <HeadingPairs>
    <vt:vector size="8" baseType="variant">
      <vt:variant>
        <vt:lpstr>Fonts Used</vt:lpstr>
      </vt:variant>
      <vt:variant>
        <vt:i4>4</vt:i4>
      </vt:variant>
      <vt:variant>
        <vt:lpstr>Theme</vt:lpstr>
      </vt:variant>
      <vt:variant>
        <vt:i4>5</vt:i4>
      </vt:variant>
      <vt:variant>
        <vt:lpstr>Embedded OLE Servers</vt:lpstr>
      </vt:variant>
      <vt:variant>
        <vt:i4>1</vt:i4>
      </vt:variant>
      <vt:variant>
        <vt:lpstr>Slide Titles</vt:lpstr>
      </vt:variant>
      <vt:variant>
        <vt:i4>40</vt:i4>
      </vt:variant>
    </vt:vector>
  </HeadingPairs>
  <TitlesOfParts>
    <vt:vector size="50" baseType="lpstr">
      <vt:lpstr>Arial</vt:lpstr>
      <vt:lpstr>Calibri</vt:lpstr>
      <vt:lpstr>Verdana</vt:lpstr>
      <vt:lpstr>Wingdings</vt:lpstr>
      <vt:lpstr>su_dsv_ppt_template_16_9_20130920</vt:lpstr>
      <vt:lpstr>English SU 16:9 - Widescreen</vt:lpstr>
      <vt:lpstr>SU 16:9 - Blå Widescreen</vt:lpstr>
      <vt:lpstr>English SU 16:9 - Blå Widescreen</vt:lpstr>
      <vt:lpstr>Special</vt:lpstr>
      <vt:lpstr>Visio</vt:lpstr>
      <vt:lpstr>Conceptual modelling</vt:lpstr>
      <vt:lpstr>Questions to answer </vt:lpstr>
      <vt:lpstr>PowerPoint Presentation</vt:lpstr>
      <vt:lpstr>Real World and Models</vt:lpstr>
      <vt:lpstr>Concepts (in Real World)</vt:lpstr>
      <vt:lpstr>Conceptual Models</vt:lpstr>
      <vt:lpstr>PowerPoint Presentation</vt:lpstr>
      <vt:lpstr>Concept </vt:lpstr>
      <vt:lpstr>Term </vt:lpstr>
      <vt:lpstr>The Relation between Concept and Term </vt:lpstr>
      <vt:lpstr>Synonym </vt:lpstr>
      <vt:lpstr>Polyseme and Homonym</vt:lpstr>
      <vt:lpstr>Extension </vt:lpstr>
      <vt:lpstr>Intension </vt:lpstr>
      <vt:lpstr>Definitions</vt:lpstr>
      <vt:lpstr>Intensional Definitions </vt:lpstr>
      <vt:lpstr>Extensional Definitions </vt:lpstr>
      <vt:lpstr>Guidlines for definitions</vt:lpstr>
      <vt:lpstr>Genus-differentia method</vt:lpstr>
      <vt:lpstr>Concept-Term-Extension</vt:lpstr>
      <vt:lpstr>PowerPoint Presentation</vt:lpstr>
      <vt:lpstr>Modelling Instances</vt:lpstr>
      <vt:lpstr>Modelling a Group of Instances  </vt:lpstr>
      <vt:lpstr>Modelling Attributes of Class  </vt:lpstr>
      <vt:lpstr>Creating Objects from the Class  </vt:lpstr>
      <vt:lpstr>Modelling Class and Objects</vt:lpstr>
      <vt:lpstr>Class and Association Structure </vt:lpstr>
      <vt:lpstr>Class and Association Structure </vt:lpstr>
      <vt:lpstr>Class and Association Structure </vt:lpstr>
      <vt:lpstr>Creating Object and Link structures</vt:lpstr>
      <vt:lpstr>Object and Link structures</vt:lpstr>
      <vt:lpstr>Object and Link structures</vt:lpstr>
      <vt:lpstr>PowerPoint Presentation</vt:lpstr>
      <vt:lpstr>Back to the Real World: Classification</vt:lpstr>
      <vt:lpstr>Generalization</vt:lpstr>
      <vt:lpstr>Generalization Test</vt:lpstr>
      <vt:lpstr>Modelling generalization in UML</vt:lpstr>
      <vt:lpstr>Why Conceptual Modelling?</vt:lpstr>
      <vt:lpstr>Why Conceptual Modelling?</vt:lpstr>
      <vt:lpstr>Questions to answer </vt:lpstr>
    </vt:vector>
  </TitlesOfParts>
  <Company>Microsoft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Erik</dc:creator>
  <cp:lastModifiedBy>Erik</cp:lastModifiedBy>
  <cp:revision>232</cp:revision>
  <dcterms:created xsi:type="dcterms:W3CDTF">2015-05-25T21:35:52Z</dcterms:created>
  <dcterms:modified xsi:type="dcterms:W3CDTF">2018-04-30T19:02:18Z</dcterms:modified>
</cp:coreProperties>
</file>