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73"/>
  </p:notesMasterIdLst>
  <p:handoutMasterIdLst>
    <p:handoutMasterId r:id="rId74"/>
  </p:handoutMasterIdLst>
  <p:sldIdLst>
    <p:sldId id="479" r:id="rId6"/>
    <p:sldId id="661" r:id="rId7"/>
    <p:sldId id="662" r:id="rId8"/>
    <p:sldId id="663" r:id="rId9"/>
    <p:sldId id="665" r:id="rId10"/>
    <p:sldId id="704" r:id="rId11"/>
    <p:sldId id="707" r:id="rId12"/>
    <p:sldId id="706" r:id="rId13"/>
    <p:sldId id="669" r:id="rId14"/>
    <p:sldId id="708" r:id="rId15"/>
    <p:sldId id="682" r:id="rId16"/>
    <p:sldId id="738" r:id="rId17"/>
    <p:sldId id="711" r:id="rId18"/>
    <p:sldId id="712" r:id="rId19"/>
    <p:sldId id="709" r:id="rId20"/>
    <p:sldId id="672" r:id="rId21"/>
    <p:sldId id="675" r:id="rId22"/>
    <p:sldId id="677" r:id="rId23"/>
    <p:sldId id="678" r:id="rId24"/>
    <p:sldId id="683" r:id="rId25"/>
    <p:sldId id="679" r:id="rId26"/>
    <p:sldId id="680" r:id="rId27"/>
    <p:sldId id="689" r:id="rId28"/>
    <p:sldId id="681" r:id="rId29"/>
    <p:sldId id="659" r:id="rId30"/>
    <p:sldId id="577" r:id="rId31"/>
    <p:sldId id="615" r:id="rId32"/>
    <p:sldId id="579" r:id="rId33"/>
    <p:sldId id="580" r:id="rId34"/>
    <p:sldId id="581" r:id="rId35"/>
    <p:sldId id="582" r:id="rId36"/>
    <p:sldId id="693" r:id="rId37"/>
    <p:sldId id="686" r:id="rId38"/>
    <p:sldId id="619" r:id="rId39"/>
    <p:sldId id="585" r:id="rId40"/>
    <p:sldId id="688" r:id="rId41"/>
    <p:sldId id="687" r:id="rId42"/>
    <p:sldId id="685" r:id="rId43"/>
    <p:sldId id="684" r:id="rId44"/>
    <p:sldId id="694" r:id="rId45"/>
    <p:sldId id="696" r:id="rId46"/>
    <p:sldId id="697" r:id="rId47"/>
    <p:sldId id="717" r:id="rId48"/>
    <p:sldId id="723" r:id="rId49"/>
    <p:sldId id="718" r:id="rId50"/>
    <p:sldId id="719" r:id="rId51"/>
    <p:sldId id="730" r:id="rId52"/>
    <p:sldId id="728" r:id="rId53"/>
    <p:sldId id="729" r:id="rId54"/>
    <p:sldId id="726" r:id="rId55"/>
    <p:sldId id="724" r:id="rId56"/>
    <p:sldId id="731" r:id="rId57"/>
    <p:sldId id="737" r:id="rId58"/>
    <p:sldId id="732" r:id="rId59"/>
    <p:sldId id="735" r:id="rId60"/>
    <p:sldId id="739" r:id="rId61"/>
    <p:sldId id="740" r:id="rId62"/>
    <p:sldId id="742" r:id="rId63"/>
    <p:sldId id="745" r:id="rId64"/>
    <p:sldId id="750" r:id="rId65"/>
    <p:sldId id="751" r:id="rId66"/>
    <p:sldId id="749" r:id="rId67"/>
    <p:sldId id="752" r:id="rId68"/>
    <p:sldId id="746" r:id="rId69"/>
    <p:sldId id="748" r:id="rId70"/>
    <p:sldId id="625" r:id="rId71"/>
    <p:sldId id="627" r:id="rId72"/>
  </p:sldIdLst>
  <p:sldSz cx="9144000" cy="5143500" type="screen16x9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84FDD-BB37-6B48-A9C5-1C3155F992C4}" type="datetimeFigureOut">
              <a:rPr lang="en-US" smtClean="0"/>
              <a:t>7/25/2019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2019-07-25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2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17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33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7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37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6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1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0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42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4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56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64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6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11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2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20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9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25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6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27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6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28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4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29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3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30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6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2936"/>
            <a:fld id="{CF105D39-D62F-4D25-9BBE-A580576104D3}" type="slidenum">
              <a:rPr lang="en-US" smtClean="0">
                <a:latin typeface="Arial" pitchFamily="34" charset="0"/>
              </a:rPr>
              <a:pPr defTabSz="1032936"/>
              <a:t>31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5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/>
          <a:lstStyle/>
          <a:p>
            <a:fld id="{3A41C57E-AD13-40F2-A81A-2F138F761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2019-07-25</a:t>
            </a:fld>
            <a:endParaRPr lang="sv-SE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smtClean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  <a:endParaRPr lang="en-US" sz="2400" b="1" noProof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7/25/2019</a:t>
            </a:fld>
            <a:endParaRPr lang="en-US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2019-07-25</a:t>
            </a:fld>
            <a:endParaRPr lang="sv-SE" sz="1600" noProof="0" dirty="0" smtClean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7/25/2019</a:t>
            </a:fld>
            <a:endParaRPr lang="en-US" sz="1600" noProof="0" dirty="0" smtClean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  <p:sldLayoutId id="2147483771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ebox.su.se/owa/redir.aspx?REF=QmiethIi1No8GicKRd8st1QQn_mgCw1wXUoEK02oS-4OCfa7M7TWCAFodHRwOi8vYml0Lmx5LzJ0TXA2YU0." TargetMode="Externa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perjons@dsv.su.se" TargetMode="External"/><Relationship Id="rId2" Type="http://schemas.openxmlformats.org/officeDocument/2006/relationships/hyperlink" Target="mailto:ilia@dsv.su.se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245" y="1604646"/>
            <a:ext cx="6912654" cy="1102519"/>
          </a:xfrm>
        </p:spPr>
        <p:txBody>
          <a:bodyPr>
            <a:noAutofit/>
          </a:bodyPr>
          <a:lstStyle/>
          <a:p>
            <a:r>
              <a:rPr lang="sv-SE" sz="2800" b="1" dirty="0" err="1" smtClean="0"/>
              <a:t>Fractal</a:t>
            </a:r>
            <a:r>
              <a:rPr lang="sv-SE" sz="2800" b="1" dirty="0" smtClean="0"/>
              <a:t> Enterprise </a:t>
            </a:r>
            <a:r>
              <a:rPr lang="sv-SE" sz="2800" b="1" dirty="0" err="1" smtClean="0"/>
              <a:t>Model</a:t>
            </a:r>
            <a:r>
              <a:rPr lang="sv-SE" sz="2800" b="1" dirty="0" smtClean="0"/>
              <a:t> (FEM) 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000" dirty="0" smtClean="0"/>
              <a:t>– and </a:t>
            </a:r>
            <a:r>
              <a:rPr lang="sv-SE" sz="2000" dirty="0" err="1" smtClean="0"/>
              <a:t>its</a:t>
            </a:r>
            <a:r>
              <a:rPr lang="sv-SE" sz="2000" dirty="0" smtClean="0"/>
              <a:t> </a:t>
            </a:r>
            <a:r>
              <a:rPr lang="sv-SE" sz="2000" dirty="0" err="1" smtClean="0"/>
              <a:t>Usage</a:t>
            </a:r>
            <a:r>
              <a:rPr lang="sv-SE" sz="2000" dirty="0" smtClean="0"/>
              <a:t> for Business </a:t>
            </a:r>
            <a:r>
              <a:rPr lang="sv-SE" sz="2000" dirty="0" err="1" smtClean="0"/>
              <a:t>Model</a:t>
            </a:r>
            <a:r>
              <a:rPr lang="sv-SE" sz="2000" dirty="0" smtClean="0"/>
              <a:t> Innovation and Business Transformation</a:t>
            </a:r>
            <a:endParaRPr lang="sv-S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244" y="3299557"/>
            <a:ext cx="4800600" cy="1314450"/>
          </a:xfrm>
        </p:spPr>
        <p:txBody>
          <a:bodyPr>
            <a:normAutofit/>
          </a:bodyPr>
          <a:lstStyle/>
          <a:p>
            <a:r>
              <a:rPr lang="sv-SE" sz="1400" dirty="0" err="1" smtClean="0"/>
              <a:t>Ilia</a:t>
            </a:r>
            <a:r>
              <a:rPr lang="sv-SE" sz="1400" dirty="0" smtClean="0"/>
              <a:t> </a:t>
            </a:r>
            <a:r>
              <a:rPr lang="sv-SE" sz="1400" dirty="0" err="1" smtClean="0"/>
              <a:t>Bider</a:t>
            </a:r>
            <a:r>
              <a:rPr lang="sv-SE" sz="1400" dirty="0" smtClean="0"/>
              <a:t>, </a:t>
            </a:r>
            <a:r>
              <a:rPr lang="sv-SE" sz="1400" b="1" u="sng" dirty="0" smtClean="0"/>
              <a:t>Erik </a:t>
            </a:r>
            <a:r>
              <a:rPr lang="sv-SE" sz="1400" b="1" u="sng" dirty="0"/>
              <a:t>Perjons</a:t>
            </a:r>
          </a:p>
          <a:p>
            <a:r>
              <a:rPr lang="sv-SE" sz="1400" dirty="0" smtClean="0"/>
              <a:t>Dep. </a:t>
            </a:r>
            <a:r>
              <a:rPr lang="sv-SE" sz="1400" dirty="0" err="1" smtClean="0"/>
              <a:t>of</a:t>
            </a:r>
            <a:r>
              <a:rPr lang="sv-SE" sz="1400" dirty="0" smtClean="0"/>
              <a:t> Computer and Systems Sciences, </a:t>
            </a:r>
            <a:r>
              <a:rPr lang="sv-SE" sz="1400" dirty="0"/>
              <a:t>Stockholm University</a:t>
            </a:r>
          </a:p>
        </p:txBody>
      </p:sp>
    </p:spTree>
    <p:extLst>
      <p:ext uri="{BB962C8B-B14F-4D97-AF65-F5344CB8AC3E}">
        <p14:creationId xmlns:p14="http://schemas.microsoft.com/office/powerpoint/2010/main" val="4202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FEM – the </a:t>
            </a:r>
            <a:r>
              <a:rPr lang="sv-SE" sz="2400" dirty="0"/>
              <a:t>final</a:t>
            </a:r>
            <a:r>
              <a:rPr lang="sv-SE" sz="2400" dirty="0" smtClean="0"/>
              <a:t> </a:t>
            </a:r>
            <a:r>
              <a:rPr lang="sv-SE" sz="2400" dirty="0" err="1" smtClean="0"/>
              <a:t>model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present an </a:t>
            </a:r>
            <a:r>
              <a:rPr lang="sv-SE" sz="2400" dirty="0" err="1" smtClean="0"/>
              <a:t>hierarchy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processes</a:t>
            </a:r>
            <a:r>
              <a:rPr lang="sv-SE" sz="2400" dirty="0" smtClean="0"/>
              <a:t> and assets</a:t>
            </a:r>
            <a:endParaRPr lang="sv-SE" sz="2400" dirty="0"/>
          </a:p>
        </p:txBody>
      </p:sp>
      <p:sp>
        <p:nvSpPr>
          <p:cNvPr id="4" name="Oval 3"/>
          <p:cNvSpPr/>
          <p:nvPr/>
        </p:nvSpPr>
        <p:spPr>
          <a:xfrm>
            <a:off x="3057330" y="198575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841306" y="2093769"/>
            <a:ext cx="48605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27360" y="2093769"/>
            <a:ext cx="679080" cy="31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52650" y="2296068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" name="Rectangle 7"/>
          <p:cNvSpPr/>
          <p:nvPr/>
        </p:nvSpPr>
        <p:spPr>
          <a:xfrm>
            <a:off x="5553076" y="2432573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Oval 8"/>
          <p:cNvSpPr/>
          <p:nvPr/>
        </p:nvSpPr>
        <p:spPr>
          <a:xfrm>
            <a:off x="1576169" y="278749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Rectangle 9"/>
          <p:cNvSpPr/>
          <p:nvPr/>
        </p:nvSpPr>
        <p:spPr>
          <a:xfrm>
            <a:off x="3752799" y="2420409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Oval 10"/>
          <p:cNvSpPr/>
          <p:nvPr/>
        </p:nvSpPr>
        <p:spPr>
          <a:xfrm>
            <a:off x="2162968" y="279019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2" name="Oval 11"/>
          <p:cNvSpPr/>
          <p:nvPr/>
        </p:nvSpPr>
        <p:spPr>
          <a:xfrm>
            <a:off x="2747912" y="278535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934310" y="2528420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52650" y="2544202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3998" y="2549846"/>
            <a:ext cx="374746" cy="2355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84539" y="293750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7" name="Oval 16"/>
          <p:cNvSpPr/>
          <p:nvPr/>
        </p:nvSpPr>
        <p:spPr>
          <a:xfrm>
            <a:off x="3771337" y="2940210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8" name="Oval 17"/>
          <p:cNvSpPr/>
          <p:nvPr/>
        </p:nvSpPr>
        <p:spPr>
          <a:xfrm>
            <a:off x="4356282" y="293536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42680" y="2678433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61020" y="2721481"/>
            <a:ext cx="41622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52180" y="2678411"/>
            <a:ext cx="444933" cy="2569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900801" y="290340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3" name="Oval 22"/>
          <p:cNvSpPr/>
          <p:nvPr/>
        </p:nvSpPr>
        <p:spPr>
          <a:xfrm>
            <a:off x="5487600" y="290610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Oval 23"/>
          <p:cNvSpPr/>
          <p:nvPr/>
        </p:nvSpPr>
        <p:spPr>
          <a:xfrm>
            <a:off x="6072544" y="290126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258943" y="2644331"/>
            <a:ext cx="568247" cy="2569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77282" y="2660112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17795" y="2687379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4"/>
          </p:cNvCxnSpPr>
          <p:nvPr/>
        </p:nvCxnSpPr>
        <p:spPr>
          <a:xfrm>
            <a:off x="3300357" y="2093769"/>
            <a:ext cx="2242709" cy="40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58208" y="324751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0" name="Rectangle 29"/>
          <p:cNvSpPr/>
          <p:nvPr/>
        </p:nvSpPr>
        <p:spPr>
          <a:xfrm>
            <a:off x="1464153" y="3168878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1" name="Rectangle 30"/>
          <p:cNvSpPr/>
          <p:nvPr/>
        </p:nvSpPr>
        <p:spPr>
          <a:xfrm>
            <a:off x="2911716" y="324013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cxnSp>
        <p:nvCxnSpPr>
          <p:cNvPr id="32" name="Straight Connector 31"/>
          <p:cNvCxnSpPr>
            <a:stCxn id="11" idx="4"/>
          </p:cNvCxnSpPr>
          <p:nvPr/>
        </p:nvCxnSpPr>
        <p:spPr>
          <a:xfrm flipH="1">
            <a:off x="1695311" y="2898209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29" idx="0"/>
          </p:cNvCxnSpPr>
          <p:nvPr/>
        </p:nvCxnSpPr>
        <p:spPr>
          <a:xfrm>
            <a:off x="2405995" y="2898209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31" idx="0"/>
          </p:cNvCxnSpPr>
          <p:nvPr/>
        </p:nvCxnSpPr>
        <p:spPr>
          <a:xfrm>
            <a:off x="2405995" y="2898209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98314" y="2891007"/>
            <a:ext cx="1230799" cy="300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521995" y="372095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7" name="Oval 36"/>
          <p:cNvSpPr/>
          <p:nvPr/>
        </p:nvSpPr>
        <p:spPr>
          <a:xfrm>
            <a:off x="2108794" y="372365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8" name="Oval 37"/>
          <p:cNvSpPr/>
          <p:nvPr/>
        </p:nvSpPr>
        <p:spPr>
          <a:xfrm>
            <a:off x="2693738" y="371881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80136" y="3461879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398476" y="3477660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38989" y="3504927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08643" y="339991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3" name="Rectangle 42"/>
          <p:cNvSpPr/>
          <p:nvPr/>
        </p:nvSpPr>
        <p:spPr>
          <a:xfrm>
            <a:off x="4614588" y="3321278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4" name="Rectangle 43"/>
          <p:cNvSpPr/>
          <p:nvPr/>
        </p:nvSpPr>
        <p:spPr>
          <a:xfrm>
            <a:off x="6062151" y="339253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5" name="Oval 44"/>
          <p:cNvSpPr/>
          <p:nvPr/>
        </p:nvSpPr>
        <p:spPr>
          <a:xfrm>
            <a:off x="4672430" y="387335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6" name="Oval 45"/>
          <p:cNvSpPr/>
          <p:nvPr/>
        </p:nvSpPr>
        <p:spPr>
          <a:xfrm>
            <a:off x="5259229" y="387605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7" name="Oval 46"/>
          <p:cNvSpPr/>
          <p:nvPr/>
        </p:nvSpPr>
        <p:spPr>
          <a:xfrm>
            <a:off x="5844173" y="387121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5030571" y="3614279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548911" y="3630060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89424" y="3657327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976034" y="3006029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86718" y="3006029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86718" y="3006029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31661" y="4376775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5" name="Rectangle 54"/>
          <p:cNvSpPr/>
          <p:nvPr/>
        </p:nvSpPr>
        <p:spPr>
          <a:xfrm>
            <a:off x="3837606" y="4298134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6" name="Rectangle 55"/>
          <p:cNvSpPr/>
          <p:nvPr/>
        </p:nvSpPr>
        <p:spPr>
          <a:xfrm>
            <a:off x="5285169" y="4369395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7" name="Oval 56"/>
          <p:cNvSpPr/>
          <p:nvPr/>
        </p:nvSpPr>
        <p:spPr>
          <a:xfrm>
            <a:off x="3895448" y="485020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8" name="Oval 57"/>
          <p:cNvSpPr/>
          <p:nvPr/>
        </p:nvSpPr>
        <p:spPr>
          <a:xfrm>
            <a:off x="4482247" y="485291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9" name="Oval 58"/>
          <p:cNvSpPr/>
          <p:nvPr/>
        </p:nvSpPr>
        <p:spPr>
          <a:xfrm>
            <a:off x="5067191" y="484806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253589" y="4591135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71929" y="4606916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12442" y="4634183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199052" y="3982885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909736" y="3982885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09736" y="3982885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6148" y="1808978"/>
            <a:ext cx="1493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Note, </a:t>
            </a:r>
            <a:r>
              <a:rPr lang="sv-SE" b="1" i="1" dirty="0" err="1" smtClean="0"/>
              <a:t>you</a:t>
            </a:r>
            <a:r>
              <a:rPr lang="sv-SE" b="1" i="1" dirty="0" smtClean="0"/>
              <a:t> </a:t>
            </a:r>
            <a:r>
              <a:rPr lang="sv-SE" b="1" i="1" dirty="0" err="1" smtClean="0"/>
              <a:t>can</a:t>
            </a:r>
            <a:r>
              <a:rPr lang="sv-SE" b="1" i="1" dirty="0" smtClean="0"/>
              <a:t> modell all - or </a:t>
            </a:r>
            <a:r>
              <a:rPr lang="sv-SE" b="1" i="1" dirty="0" err="1" smtClean="0"/>
              <a:t>some</a:t>
            </a:r>
            <a:r>
              <a:rPr lang="sv-SE" b="1" i="1" dirty="0" smtClean="0"/>
              <a:t> - </a:t>
            </a:r>
            <a:r>
              <a:rPr lang="sv-SE" b="1" i="1" dirty="0" err="1" smtClean="0"/>
              <a:t>of</a:t>
            </a:r>
            <a:r>
              <a:rPr lang="sv-SE" b="1" i="1" dirty="0" smtClean="0"/>
              <a:t> the </a:t>
            </a:r>
            <a:r>
              <a:rPr lang="sv-SE" b="1" i="1" dirty="0" err="1" smtClean="0"/>
              <a:t>processes</a:t>
            </a:r>
            <a:r>
              <a:rPr lang="sv-SE" b="1" i="1" dirty="0" smtClean="0"/>
              <a:t> and assets </a:t>
            </a:r>
            <a:r>
              <a:rPr lang="sv-SE" i="1" dirty="0" smtClean="0"/>
              <a:t>- </a:t>
            </a:r>
            <a:r>
              <a:rPr lang="sv-SE" i="1" dirty="0" err="1" smtClean="0"/>
              <a:t>depending</a:t>
            </a:r>
            <a:r>
              <a:rPr lang="sv-SE" i="1" dirty="0" smtClean="0"/>
              <a:t> on the </a:t>
            </a:r>
            <a:r>
              <a:rPr lang="sv-SE" i="1" dirty="0" err="1" smtClean="0"/>
              <a:t>goal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r>
              <a:rPr lang="sv-SE" i="1" dirty="0" smtClean="0"/>
              <a:t> </a:t>
            </a:r>
            <a:r>
              <a:rPr lang="sv-SE" i="1" dirty="0" err="1" smtClean="0"/>
              <a:t>your</a:t>
            </a:r>
            <a:r>
              <a:rPr lang="sv-SE" i="1" dirty="0" smtClean="0"/>
              <a:t> </a:t>
            </a:r>
            <a:r>
              <a:rPr lang="sv-SE" i="1" dirty="0" err="1" smtClean="0"/>
              <a:t>modelling</a:t>
            </a:r>
            <a:r>
              <a:rPr lang="sv-SE" i="1" dirty="0" smtClean="0"/>
              <a:t> task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513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4" y="1298308"/>
            <a:ext cx="7637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Build FEM – with archetypes (patterns)</a:t>
            </a:r>
            <a:endParaRPr lang="sv-SE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0617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identify the assets? </a:t>
            </a:r>
            <a:endParaRPr lang="sv-SE" sz="2400" dirty="0"/>
          </a:p>
        </p:txBody>
      </p:sp>
      <p:sp>
        <p:nvSpPr>
          <p:cNvPr id="6" name="Oval 5"/>
          <p:cNvSpPr/>
          <p:nvPr/>
        </p:nvSpPr>
        <p:spPr>
          <a:xfrm>
            <a:off x="3126163" y="1856976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224179" y="181336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1827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identify the assets? </a:t>
            </a:r>
            <a:endParaRPr lang="sv-SE" sz="2400" dirty="0"/>
          </a:p>
        </p:txBody>
      </p:sp>
      <p:sp>
        <p:nvSpPr>
          <p:cNvPr id="6" name="Oval 5"/>
          <p:cNvSpPr/>
          <p:nvPr/>
        </p:nvSpPr>
        <p:spPr>
          <a:xfrm>
            <a:off x="3126163" y="1856976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224179" y="181336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2167" y="2807662"/>
            <a:ext cx="7797617" cy="1893811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Carry out an empirical investigation </a:t>
            </a:r>
            <a:r>
              <a:rPr lang="en-US" sz="1800" dirty="0" smtClean="0"/>
              <a:t>at the organization at hand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3154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identify the assets? </a:t>
            </a:r>
            <a:endParaRPr lang="sv-SE" sz="2400" dirty="0"/>
          </a:p>
        </p:txBody>
      </p:sp>
      <p:sp>
        <p:nvSpPr>
          <p:cNvPr id="6" name="Oval 5"/>
          <p:cNvSpPr/>
          <p:nvPr/>
        </p:nvSpPr>
        <p:spPr>
          <a:xfrm>
            <a:off x="3126163" y="1856976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224179" y="181336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2167" y="2807662"/>
            <a:ext cx="7797617" cy="1893811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Carry out an empirical investigation </a:t>
            </a:r>
            <a:r>
              <a:rPr lang="en-US" sz="1800" dirty="0" smtClean="0"/>
              <a:t>at the organization at hand</a:t>
            </a:r>
          </a:p>
          <a:p>
            <a:r>
              <a:rPr lang="en-US" sz="1800" b="1" dirty="0" smtClean="0"/>
              <a:t>Apply archetypes (patterns)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4267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identify the assets? </a:t>
            </a:r>
            <a:endParaRPr lang="sv-SE" sz="2400" dirty="0"/>
          </a:p>
        </p:txBody>
      </p:sp>
      <p:sp>
        <p:nvSpPr>
          <p:cNvPr id="6" name="Oval 5"/>
          <p:cNvSpPr/>
          <p:nvPr/>
        </p:nvSpPr>
        <p:spPr>
          <a:xfrm>
            <a:off x="3126163" y="1856976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224179" y="1813362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2167" y="2807662"/>
            <a:ext cx="7797617" cy="1893811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Carry out an empirical investigation </a:t>
            </a:r>
            <a:r>
              <a:rPr lang="en-US" sz="1800" dirty="0" smtClean="0"/>
              <a:t>at the organization at hand</a:t>
            </a:r>
          </a:p>
          <a:p>
            <a:r>
              <a:rPr lang="en-US" sz="1800" b="1" dirty="0" smtClean="0"/>
              <a:t>Apply archetypes (patterns)</a:t>
            </a:r>
          </a:p>
          <a:p>
            <a:r>
              <a:rPr lang="en-US" sz="1800" b="1" dirty="0" smtClean="0"/>
              <a:t>Combining the two activities above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841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identify the assets? 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351095"/>
            <a:ext cx="7797617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</a:t>
            </a:r>
            <a:r>
              <a:rPr lang="en-US" sz="1800" b="1" dirty="0" smtClean="0"/>
              <a:t>process-assets archetype (pattern) </a:t>
            </a:r>
            <a:r>
              <a:rPr lang="en-US" sz="1800" dirty="0" smtClean="0"/>
              <a:t>could be used to </a:t>
            </a:r>
            <a:r>
              <a:rPr lang="en-US" sz="1800" dirty="0"/>
              <a:t>support </a:t>
            </a:r>
            <a:r>
              <a:rPr lang="en-US" sz="1800" dirty="0" smtClean="0"/>
              <a:t>the identification </a:t>
            </a:r>
            <a:r>
              <a:rPr lang="en-US" sz="1800" dirty="0"/>
              <a:t>of </a:t>
            </a:r>
            <a:r>
              <a:rPr lang="en-US" sz="1800" dirty="0" smtClean="0"/>
              <a:t>assets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980791" y="2370034"/>
            <a:ext cx="205854" cy="12025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80" y="2356189"/>
            <a:ext cx="3577074" cy="123491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59" y="2446954"/>
            <a:ext cx="4024001" cy="114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to identify the processes? 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302543"/>
            <a:ext cx="7724677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 </a:t>
            </a:r>
            <a:r>
              <a:rPr lang="en-US" sz="1800" b="1" dirty="0" smtClean="0"/>
              <a:t>asset-processes archetype (pattern) </a:t>
            </a:r>
            <a:r>
              <a:rPr lang="en-US" sz="1800" dirty="0" smtClean="0"/>
              <a:t>could </a:t>
            </a:r>
            <a:r>
              <a:rPr lang="en-US" sz="1800" dirty="0"/>
              <a:t>be </a:t>
            </a:r>
            <a:r>
              <a:rPr lang="en-US" sz="1800" dirty="0" smtClean="0"/>
              <a:t>used </a:t>
            </a:r>
            <a:r>
              <a:rPr lang="en-US" sz="1800" dirty="0"/>
              <a:t>to support identification of </a:t>
            </a:r>
            <a:r>
              <a:rPr lang="en-US" sz="1800" dirty="0" smtClean="0"/>
              <a:t>processes</a:t>
            </a:r>
            <a:endParaRPr lang="en-US" sz="1800" dirty="0"/>
          </a:p>
          <a:p>
            <a:endParaRPr lang="en-US" sz="1800" b="1" dirty="0" smtClean="0"/>
          </a:p>
        </p:txBody>
      </p:sp>
      <p:sp>
        <p:nvSpPr>
          <p:cNvPr id="5" name="Right Brace 4"/>
          <p:cNvSpPr/>
          <p:nvPr/>
        </p:nvSpPr>
        <p:spPr>
          <a:xfrm>
            <a:off x="5858634" y="3137439"/>
            <a:ext cx="255181" cy="119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632" y="3137439"/>
            <a:ext cx="1957228" cy="116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79" y="2500553"/>
            <a:ext cx="4661555" cy="183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Build FEM – with archetypes (patterns)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FEM can be created by </a:t>
            </a:r>
            <a:r>
              <a:rPr lang="en-US" sz="1800" b="1" dirty="0" smtClean="0"/>
              <a:t>recursive application of archetypes </a:t>
            </a:r>
            <a:r>
              <a:rPr lang="en-US" sz="1800" dirty="0" smtClean="0"/>
              <a:t>(process-assets </a:t>
            </a:r>
            <a:r>
              <a:rPr lang="en-US" sz="1800" dirty="0" smtClean="0">
                <a:sym typeface="Wingdings" panose="05000000000000000000" pitchFamily="2" charset="2"/>
              </a:rPr>
              <a:t> asset-processes …</a:t>
            </a:r>
            <a:endParaRPr lang="en-US" sz="1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11" y="2435817"/>
            <a:ext cx="4661555" cy="183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/>
              <a:t>Build FEM – with archetypes (patterns)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FEM is created by </a:t>
            </a:r>
            <a:r>
              <a:rPr lang="en-US" sz="1800" b="1" dirty="0" smtClean="0"/>
              <a:t>recursive application of archetypes </a:t>
            </a:r>
            <a:r>
              <a:rPr lang="en-US" sz="1800" dirty="0" smtClean="0"/>
              <a:t>(process-assets </a:t>
            </a:r>
            <a:r>
              <a:rPr lang="en-US" sz="1800" dirty="0" smtClean="0">
                <a:sym typeface="Wingdings" panose="05000000000000000000" pitchFamily="2" charset="2"/>
              </a:rPr>
              <a:t> asset-processes …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1" y="2132967"/>
            <a:ext cx="4700342" cy="274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4" y="1298308"/>
            <a:ext cx="7637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FEM </a:t>
            </a:r>
            <a:r>
              <a:rPr lang="sv-SE" sz="2800" dirty="0"/>
              <a:t>in a </a:t>
            </a:r>
            <a:r>
              <a:rPr lang="sv-SE" sz="2800" dirty="0" err="1"/>
              <a:t>Nutshell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166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4" y="1298308"/>
            <a:ext cx="7637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Why</a:t>
            </a:r>
            <a:r>
              <a:rPr lang="sv-SE" sz="2800" dirty="0" smtClean="0"/>
              <a:t> FEM?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1781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Why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FEM visualizes the assets </a:t>
            </a:r>
            <a:r>
              <a:rPr lang="en-US" sz="1800" dirty="0" smtClean="0"/>
              <a:t>– the assets become central in the </a:t>
            </a:r>
            <a:r>
              <a:rPr lang="en-US" sz="1800" dirty="0"/>
              <a:t>analysis – </a:t>
            </a:r>
            <a:r>
              <a:rPr lang="en-US" sz="1800" dirty="0" smtClean="0"/>
              <a:t>compared to a “traditional” business process model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6" name="Oval 5"/>
          <p:cNvSpPr/>
          <p:nvPr/>
        </p:nvSpPr>
        <p:spPr>
          <a:xfrm>
            <a:off x="2300990" y="3155430"/>
            <a:ext cx="5470721" cy="986582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72" y="2706055"/>
            <a:ext cx="4899871" cy="19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4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Why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FEM relates assets to processes </a:t>
            </a:r>
            <a:r>
              <a:rPr lang="en-US" sz="1800" dirty="0" smtClean="0"/>
              <a:t>- showing in which process the assets are used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72" y="2706055"/>
            <a:ext cx="4899871" cy="19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 rot="1182230">
            <a:off x="4599081" y="2836223"/>
            <a:ext cx="2971356" cy="1011653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9813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Why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Identify existing and non-existing processes and assets </a:t>
            </a:r>
            <a:r>
              <a:rPr lang="en-US" sz="1800" dirty="0" smtClean="0"/>
              <a:t>– by applying the archetypes and making an empirical investigation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57" y="2181519"/>
            <a:ext cx="4700342" cy="274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rot="19421823">
            <a:off x="4427354" y="3504935"/>
            <a:ext cx="2178706" cy="127404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TextBox 8"/>
          <p:cNvSpPr txBox="1"/>
          <p:nvPr/>
        </p:nvSpPr>
        <p:spPr>
          <a:xfrm>
            <a:off x="7088232" y="2521559"/>
            <a:ext cx="1955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This part </a:t>
            </a:r>
            <a:r>
              <a:rPr lang="sv-SE" sz="1400" dirty="0" err="1" smtClean="0"/>
              <a:t>could</a:t>
            </a:r>
            <a:r>
              <a:rPr lang="sv-SE" sz="1400" dirty="0"/>
              <a:t> </a:t>
            </a:r>
            <a:r>
              <a:rPr lang="sv-SE" sz="1400" dirty="0" smtClean="0"/>
              <a:t>or </a:t>
            </a:r>
            <a:r>
              <a:rPr lang="sv-SE" sz="1400" dirty="0" err="1" smtClean="0"/>
              <a:t>should</a:t>
            </a:r>
            <a:r>
              <a:rPr lang="sv-SE" sz="1400" dirty="0" smtClean="0"/>
              <a:t> </a:t>
            </a:r>
            <a:r>
              <a:rPr lang="sv-SE" sz="1400" dirty="0" err="1" smtClean="0"/>
              <a:t>exist</a:t>
            </a:r>
            <a:r>
              <a:rPr lang="sv-SE" sz="1400" dirty="0" smtClean="0"/>
              <a:t> </a:t>
            </a:r>
            <a:r>
              <a:rPr lang="sv-SE" sz="1400" dirty="0" err="1" smtClean="0"/>
              <a:t>according</a:t>
            </a:r>
            <a:r>
              <a:rPr lang="sv-SE" sz="1400" dirty="0" smtClean="0"/>
              <a:t> to the </a:t>
            </a:r>
            <a:r>
              <a:rPr lang="sv-SE" sz="1400" dirty="0" err="1" smtClean="0"/>
              <a:t>archetypes</a:t>
            </a:r>
            <a:r>
              <a:rPr lang="sv-SE" sz="1400" dirty="0" smtClean="0"/>
              <a:t>, </a:t>
            </a:r>
            <a:r>
              <a:rPr lang="sv-SE" sz="1400" dirty="0" err="1" smtClean="0"/>
              <a:t>but</a:t>
            </a:r>
            <a:r>
              <a:rPr lang="sv-SE" sz="1400" dirty="0" smtClean="0"/>
              <a:t> </a:t>
            </a:r>
            <a:r>
              <a:rPr lang="sv-SE" sz="1400" dirty="0" err="1" smtClean="0"/>
              <a:t>may</a:t>
            </a:r>
            <a:r>
              <a:rPr lang="sv-SE" sz="1400" dirty="0" smtClean="0"/>
              <a:t> not </a:t>
            </a:r>
            <a:r>
              <a:rPr lang="sv-SE" sz="1400" dirty="0" err="1" smtClean="0"/>
              <a:t>exist</a:t>
            </a:r>
            <a:r>
              <a:rPr lang="sv-SE" sz="1400" dirty="0" smtClean="0"/>
              <a:t> in a </a:t>
            </a:r>
            <a:r>
              <a:rPr lang="sv-SE" sz="1400" dirty="0" err="1" smtClean="0"/>
              <a:t>specific</a:t>
            </a:r>
            <a:r>
              <a:rPr lang="sv-SE" sz="1400" dirty="0" smtClean="0"/>
              <a:t> </a:t>
            </a:r>
            <a:r>
              <a:rPr lang="sv-SE" sz="1400" dirty="0" err="1" smtClean="0"/>
              <a:t>organization</a:t>
            </a:r>
            <a:r>
              <a:rPr lang="sv-SE" sz="1400" dirty="0" smtClean="0"/>
              <a:t>. </a:t>
            </a:r>
            <a:r>
              <a:rPr lang="sv-SE" sz="1400" dirty="0" err="1" smtClean="0"/>
              <a:t>Therefore</a:t>
            </a:r>
            <a:r>
              <a:rPr lang="sv-SE" sz="1400" dirty="0" smtClean="0"/>
              <a:t>, </a:t>
            </a:r>
            <a:r>
              <a:rPr lang="sv-SE" sz="1400" dirty="0" err="1" smtClean="0"/>
              <a:t>archetypes</a:t>
            </a:r>
            <a:r>
              <a:rPr lang="sv-SE" sz="1400" dirty="0" smtClean="0"/>
              <a:t> </a:t>
            </a:r>
            <a:r>
              <a:rPr lang="sv-SE" sz="1400" dirty="0" err="1" smtClean="0"/>
              <a:t>provides</a:t>
            </a:r>
            <a:r>
              <a:rPr lang="sv-SE" sz="1400" dirty="0" smtClean="0"/>
              <a:t> </a:t>
            </a:r>
            <a:r>
              <a:rPr lang="sv-SE" sz="1400" dirty="0"/>
              <a:t>a </a:t>
            </a:r>
            <a:r>
              <a:rPr lang="sv-SE" sz="1400" dirty="0" err="1"/>
              <a:t>useful</a:t>
            </a:r>
            <a:r>
              <a:rPr lang="sv-SE" sz="1400" dirty="0"/>
              <a:t> </a:t>
            </a:r>
            <a:r>
              <a:rPr lang="sv-SE" sz="1400" dirty="0" smtClean="0"/>
              <a:t>instrument for </a:t>
            </a:r>
            <a:r>
              <a:rPr lang="sv-SE" sz="1400" dirty="0" err="1" smtClean="0"/>
              <a:t>analysis</a:t>
            </a:r>
            <a:r>
              <a:rPr lang="sv-SE" sz="1400" dirty="0" smtClean="0"/>
              <a:t>  for business </a:t>
            </a:r>
            <a:r>
              <a:rPr lang="sv-SE" sz="1400" dirty="0" err="1" smtClean="0"/>
              <a:t>analyst</a:t>
            </a:r>
            <a:r>
              <a:rPr lang="sv-SE" sz="1400" dirty="0" smtClean="0"/>
              <a:t> and/or managers</a:t>
            </a:r>
            <a:endParaRPr lang="sv-SE" sz="1400" dirty="0"/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6448558" y="3644944"/>
            <a:ext cx="639674" cy="71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Why FEM?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8043654" cy="324043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FEM shows existing “capabilities” of the organization </a:t>
            </a:r>
            <a:r>
              <a:rPr lang="en-US" sz="1800" dirty="0" smtClean="0"/>
              <a:t>- that can be the base for identifying new business models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72" y="2706055"/>
            <a:ext cx="4899871" cy="19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 rot="20702746">
            <a:off x="5073365" y="3389601"/>
            <a:ext cx="3060471" cy="1635507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5914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5" y="1298308"/>
            <a:ext cx="809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FEM and </a:t>
            </a:r>
            <a:r>
              <a:rPr lang="sv-SE" sz="2800" dirty="0" err="1"/>
              <a:t>its</a:t>
            </a:r>
            <a:r>
              <a:rPr lang="sv-SE" sz="2800" dirty="0"/>
              <a:t> </a:t>
            </a:r>
            <a:r>
              <a:rPr lang="sv-SE" sz="2800" dirty="0" err="1"/>
              <a:t>Usage</a:t>
            </a:r>
            <a:r>
              <a:rPr lang="sv-SE" sz="2800" dirty="0"/>
              <a:t> for Business </a:t>
            </a:r>
            <a:r>
              <a:rPr lang="sv-SE" sz="2800" dirty="0" err="1"/>
              <a:t>Model</a:t>
            </a:r>
            <a:r>
              <a:rPr lang="sv-SE" sz="2800" dirty="0"/>
              <a:t> Innovation</a:t>
            </a:r>
            <a:endParaRPr lang="sv-SE" sz="2600" b="1" dirty="0"/>
          </a:p>
        </p:txBody>
      </p:sp>
    </p:spTree>
    <p:extLst>
      <p:ext uri="{BB962C8B-B14F-4D97-AF65-F5344CB8AC3E}">
        <p14:creationId xmlns:p14="http://schemas.microsoft.com/office/powerpoint/2010/main" val="31610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77" y="656177"/>
            <a:ext cx="8306069" cy="994172"/>
          </a:xfrm>
        </p:spPr>
        <p:txBody>
          <a:bodyPr/>
          <a:lstStyle/>
          <a:p>
            <a:r>
              <a:rPr lang="en-US" sz="2400" dirty="0"/>
              <a:t>Have you thought ….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9284" y="1650349"/>
            <a:ext cx="3850481" cy="1843088"/>
            <a:chOff x="1554276" y="1650349"/>
            <a:chExt cx="3850481" cy="18430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4276" y="1650349"/>
              <a:ext cx="3850481" cy="18430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56432" y="2049130"/>
              <a:ext cx="162189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 smtClean="0"/>
                <a:t>An organizations ’s </a:t>
              </a:r>
              <a:r>
                <a:rPr lang="en-US" sz="1350" dirty="0"/>
                <a:t>b</a:t>
              </a:r>
              <a:r>
                <a:rPr lang="en-US" sz="1350" dirty="0" smtClean="0"/>
                <a:t>usiness model</a:t>
              </a:r>
            </a:p>
            <a:p>
              <a:pPr algn="ctr"/>
              <a:r>
                <a:rPr lang="en-US" sz="1350" dirty="0" smtClean="0"/>
                <a:t> 2019-2024</a:t>
              </a:r>
              <a:endParaRPr lang="en-US" sz="135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449" y="3864077"/>
            <a:ext cx="707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 that an organization’s main business model can be dead in 5-10 years … and … </a:t>
            </a:r>
            <a:r>
              <a:rPr lang="en-US" sz="2000" b="1" dirty="0"/>
              <a:t>H</a:t>
            </a:r>
            <a:r>
              <a:rPr lang="en-US" sz="2000" b="1" dirty="0" smtClean="0"/>
              <a:t>ow does the organization addresses that?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219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r>
              <a:rPr lang="sv-SE" sz="2400" dirty="0"/>
              <a:t>Solution: </a:t>
            </a:r>
            <a:r>
              <a:rPr lang="sv-SE" sz="2400" dirty="0" err="1"/>
              <a:t>Use</a:t>
            </a:r>
            <a:r>
              <a:rPr lang="sv-SE" sz="2400" dirty="0"/>
              <a:t> an </a:t>
            </a:r>
            <a:r>
              <a:rPr lang="sv-SE" sz="2400" dirty="0" err="1"/>
              <a:t>existing</a:t>
            </a:r>
            <a:r>
              <a:rPr lang="sv-SE" sz="2400" dirty="0"/>
              <a:t> </a:t>
            </a:r>
            <a:r>
              <a:rPr lang="sv-SE" sz="2400" dirty="0" err="1"/>
              <a:t>model</a:t>
            </a:r>
            <a:r>
              <a:rPr lang="sv-SE" sz="2400" dirty="0"/>
              <a:t>/</a:t>
            </a:r>
            <a:r>
              <a:rPr lang="sv-SE" sz="2400" dirty="0" err="1"/>
              <a:t>method</a:t>
            </a:r>
            <a:endParaRPr lang="sv-SE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11" y="1979571"/>
            <a:ext cx="3131826" cy="1945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6930" y="4004022"/>
            <a:ext cx="3497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 err="1"/>
              <a:t>Osterwalder</a:t>
            </a:r>
            <a:r>
              <a:rPr lang="en-US" sz="1000" dirty="0"/>
              <a:t>, A., </a:t>
            </a:r>
            <a:r>
              <a:rPr lang="en-US" sz="1000" dirty="0" err="1"/>
              <a:t>Pigneur</a:t>
            </a:r>
            <a:r>
              <a:rPr lang="en-US" sz="1000" dirty="0"/>
              <a:t>, </a:t>
            </a:r>
            <a:r>
              <a:rPr lang="en-US" sz="1000" dirty="0" smtClean="0"/>
              <a:t>Y. (2014).Business </a:t>
            </a:r>
            <a:r>
              <a:rPr lang="en-US" sz="1000" dirty="0"/>
              <a:t>Model Generation: A Handbook for Visionaries, Game Changers, and Challengers. Wiley, Hoboken, NJ</a:t>
            </a:r>
            <a:r>
              <a:rPr lang="en-US" sz="1000" dirty="0" smtClean="0"/>
              <a:t>, US 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185725" y="1610239"/>
            <a:ext cx="239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Business </a:t>
            </a:r>
            <a:r>
              <a:rPr lang="sv-SE" b="1" dirty="0" err="1" smtClean="0"/>
              <a:t>Model</a:t>
            </a:r>
            <a:r>
              <a:rPr lang="sv-SE" b="1" dirty="0" smtClean="0"/>
              <a:t> Canvas</a:t>
            </a:r>
            <a:endParaRPr lang="sv-SE" b="1" dirty="0"/>
          </a:p>
        </p:txBody>
      </p:sp>
      <p:sp>
        <p:nvSpPr>
          <p:cNvPr id="3" name="Rectangle 2"/>
          <p:cNvSpPr/>
          <p:nvPr/>
        </p:nvSpPr>
        <p:spPr>
          <a:xfrm>
            <a:off x="863235" y="1610239"/>
            <a:ext cx="3906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 smtClean="0"/>
              <a:t>Use</a:t>
            </a:r>
            <a:r>
              <a:rPr lang="sv-SE" sz="2000" dirty="0" smtClean="0"/>
              <a:t> an </a:t>
            </a:r>
            <a:r>
              <a:rPr lang="sv-SE" sz="2000" dirty="0" err="1" smtClean="0"/>
              <a:t>existing</a:t>
            </a:r>
            <a:r>
              <a:rPr lang="sv-SE" sz="2000" dirty="0" smtClean="0"/>
              <a:t> </a:t>
            </a:r>
            <a:r>
              <a:rPr lang="sv-SE" sz="2000" dirty="0" err="1" smtClean="0"/>
              <a:t>model</a:t>
            </a:r>
            <a:r>
              <a:rPr lang="sv-SE" sz="2000" dirty="0" smtClean="0"/>
              <a:t>/</a:t>
            </a:r>
            <a:r>
              <a:rPr lang="sv-SE" sz="2000" dirty="0" err="1" smtClean="0"/>
              <a:t>method</a:t>
            </a:r>
            <a:r>
              <a:rPr lang="sv-SE" sz="2000" dirty="0" smtClean="0"/>
              <a:t>, </a:t>
            </a:r>
            <a:r>
              <a:rPr lang="sv-SE" sz="2000" dirty="0" err="1" smtClean="0"/>
              <a:t>such</a:t>
            </a:r>
            <a:r>
              <a:rPr lang="sv-SE" sz="2000" dirty="0" smtClean="0"/>
              <a:t> as Business </a:t>
            </a:r>
            <a:r>
              <a:rPr lang="sv-SE" sz="2000" dirty="0" err="1" smtClean="0"/>
              <a:t>Model</a:t>
            </a:r>
            <a:r>
              <a:rPr lang="sv-SE" sz="2000" dirty="0" smtClean="0"/>
              <a:t> Canvas, for </a:t>
            </a:r>
            <a:r>
              <a:rPr lang="sv-SE" sz="2000" dirty="0" err="1" smtClean="0"/>
              <a:t>identifying</a:t>
            </a:r>
            <a:r>
              <a:rPr lang="sv-SE" sz="2000" dirty="0" smtClean="0"/>
              <a:t> new, innovative business </a:t>
            </a:r>
            <a:r>
              <a:rPr lang="sv-SE" sz="2000" dirty="0" err="1" smtClean="0"/>
              <a:t>ideas</a:t>
            </a:r>
            <a:r>
              <a:rPr lang="sv-SE" sz="2000" dirty="0" smtClean="0"/>
              <a:t>/</a:t>
            </a:r>
            <a:r>
              <a:rPr lang="sv-SE" sz="2000" dirty="0" err="1" smtClean="0"/>
              <a:t>models</a:t>
            </a:r>
            <a:r>
              <a:rPr lang="sv-SE" sz="2000" dirty="0" smtClean="0"/>
              <a:t> as a </a:t>
            </a:r>
            <a:r>
              <a:rPr lang="sv-SE" sz="2000" dirty="0" err="1" smtClean="0"/>
              <a:t>base</a:t>
            </a:r>
            <a:r>
              <a:rPr lang="sv-SE" sz="2000" dirty="0" smtClean="0"/>
              <a:t> for </a:t>
            </a:r>
            <a:r>
              <a:rPr lang="sv-SE" sz="2000" dirty="0" err="1" smtClean="0"/>
              <a:t>transforming</a:t>
            </a:r>
            <a:r>
              <a:rPr lang="sv-SE" sz="2000" dirty="0" smtClean="0"/>
              <a:t> the </a:t>
            </a:r>
            <a:r>
              <a:rPr lang="sv-SE" sz="2000" dirty="0" err="1" smtClean="0"/>
              <a:t>organization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9589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r>
              <a:rPr lang="sv-SE" sz="2400" dirty="0"/>
              <a:t>New problem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87946"/>
            <a:ext cx="8008296" cy="388843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How to get from here to there?</a:t>
            </a: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5" y="2542245"/>
            <a:ext cx="3131826" cy="19455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237466" y="3065453"/>
            <a:ext cx="308345" cy="88250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26" y="2542245"/>
            <a:ext cx="3286259" cy="1945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347623">
            <a:off x="1844172" y="3214316"/>
            <a:ext cx="1186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AS-IS</a:t>
            </a:r>
            <a:endParaRPr lang="sv-SE" sz="3200" b="1" dirty="0"/>
          </a:p>
        </p:txBody>
      </p:sp>
      <p:sp>
        <p:nvSpPr>
          <p:cNvPr id="9" name="TextBox 8"/>
          <p:cNvSpPr txBox="1"/>
          <p:nvPr/>
        </p:nvSpPr>
        <p:spPr>
          <a:xfrm rot="20347623">
            <a:off x="5728601" y="3113204"/>
            <a:ext cx="151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TO-BE</a:t>
            </a:r>
            <a:endParaRPr lang="sv-SE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09469" y="327587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726" y="2190703"/>
            <a:ext cx="239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Business </a:t>
            </a:r>
            <a:r>
              <a:rPr lang="sv-SE" b="1" dirty="0" err="1" smtClean="0"/>
              <a:t>Model</a:t>
            </a:r>
            <a:r>
              <a:rPr lang="sv-SE" b="1" dirty="0" smtClean="0"/>
              <a:t> Canvas</a:t>
            </a:r>
            <a:endParaRPr lang="sv-S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8574" y="2190825"/>
            <a:ext cx="239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Business </a:t>
            </a:r>
            <a:r>
              <a:rPr lang="sv-SE" b="1" dirty="0" err="1" smtClean="0"/>
              <a:t>Model</a:t>
            </a:r>
            <a:r>
              <a:rPr lang="sv-SE" b="1" dirty="0" smtClean="0"/>
              <a:t> Canvas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57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r>
              <a:rPr lang="sv-SE" sz="2400" dirty="0"/>
              <a:t>Solution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19683"/>
            <a:ext cx="8004274" cy="225010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Find </a:t>
            </a:r>
            <a:r>
              <a:rPr lang="en-US" sz="2200" dirty="0" smtClean="0">
                <a:latin typeface="+mj-lt"/>
              </a:rPr>
              <a:t>and present (visualize) the </a:t>
            </a:r>
            <a:r>
              <a:rPr lang="en-US" sz="2200" dirty="0" smtClean="0">
                <a:latin typeface="+mj-lt"/>
              </a:rPr>
              <a:t>organization’s </a:t>
            </a:r>
            <a:r>
              <a:rPr lang="en-US" sz="2200" b="1" u="sng" dirty="0" smtClean="0">
                <a:latin typeface="+mj-lt"/>
              </a:rPr>
              <a:t>assets</a:t>
            </a:r>
            <a:r>
              <a:rPr lang="en-US" sz="2200" dirty="0" smtClean="0">
                <a:latin typeface="+mj-lt"/>
              </a:rPr>
              <a:t> (people, machines) and </a:t>
            </a:r>
            <a:r>
              <a:rPr lang="en-US" sz="2200" b="1" u="sng" dirty="0" smtClean="0">
                <a:latin typeface="+mj-lt"/>
              </a:rPr>
              <a:t>processes</a:t>
            </a:r>
            <a:r>
              <a:rPr lang="en-US" sz="2200" dirty="0" smtClean="0">
                <a:latin typeface="+mj-lt"/>
              </a:rPr>
              <a:t> - and </a:t>
            </a:r>
            <a:r>
              <a:rPr lang="en-US" sz="2200" b="1" u="sng" dirty="0" smtClean="0">
                <a:latin typeface="+mj-lt"/>
              </a:rPr>
              <a:t>their relationships</a:t>
            </a:r>
          </a:p>
          <a:p>
            <a:r>
              <a:rPr lang="en-US" sz="2200" dirty="0" smtClean="0">
                <a:latin typeface="+mj-lt"/>
              </a:rPr>
              <a:t>Try to </a:t>
            </a:r>
            <a:r>
              <a:rPr lang="en-US" sz="2200" b="1" dirty="0" smtClean="0">
                <a:latin typeface="+mj-lt"/>
              </a:rPr>
              <a:t>combine them in another way </a:t>
            </a:r>
            <a:r>
              <a:rPr lang="en-US" sz="2200" dirty="0" smtClean="0">
                <a:latin typeface="+mj-lt"/>
              </a:rPr>
              <a:t>to get a new business model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sv-SE" sz="1350" dirty="0" smtClean="0"/>
          </a:p>
          <a:p>
            <a:pPr>
              <a:buNone/>
            </a:pPr>
            <a:endParaRPr lang="sv-SE" sz="1350" dirty="0" smtClean="0"/>
          </a:p>
          <a:p>
            <a:pPr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29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2" y="1197347"/>
            <a:ext cx="6850800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build a FEM, one </a:t>
            </a:r>
            <a:r>
              <a:rPr lang="en-US" sz="1800" b="1" dirty="0" smtClean="0"/>
              <a:t>starts with a process </a:t>
            </a:r>
            <a:r>
              <a:rPr lang="en-US" sz="1800" dirty="0" smtClean="0"/>
              <a:t>(in most cases a primary one) …</a:t>
            </a:r>
          </a:p>
        </p:txBody>
      </p:sp>
      <p:sp>
        <p:nvSpPr>
          <p:cNvPr id="8" name="Oval 7"/>
          <p:cNvSpPr/>
          <p:nvPr/>
        </p:nvSpPr>
        <p:spPr>
          <a:xfrm>
            <a:off x="3174715" y="2277762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3272731" y="2234148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8752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New problems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4237201" cy="347684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How to find the assets and processes?</a:t>
            </a:r>
          </a:p>
          <a:p>
            <a:pPr lvl="1"/>
            <a:r>
              <a:rPr lang="en-US" sz="1800" dirty="0" smtClean="0">
                <a:latin typeface="+mn-lt"/>
              </a:rPr>
              <a:t>Very few, if any member of the staff, has an exact picture of how the company works</a:t>
            </a:r>
          </a:p>
          <a:p>
            <a:pPr marL="342900" lvl="1" indent="0">
              <a:buNone/>
            </a:pPr>
            <a:r>
              <a:rPr lang="en-US" sz="1000" dirty="0" err="1"/>
              <a:t>Hoverstadt</a:t>
            </a:r>
            <a:r>
              <a:rPr lang="en-US" sz="1000" dirty="0"/>
              <a:t>, P.: Why Business should take Enterprise Architecture seriously. In: </a:t>
            </a:r>
            <a:r>
              <a:rPr lang="en-US" sz="1000" dirty="0" err="1"/>
              <a:t>Gøtze</a:t>
            </a:r>
            <a:r>
              <a:rPr lang="en-US" sz="1000" dirty="0"/>
              <a:t>, J. and Jensen-</a:t>
            </a:r>
            <a:r>
              <a:rPr lang="en-US" sz="1000" dirty="0" err="1"/>
              <a:t>Waud</a:t>
            </a:r>
            <a:r>
              <a:rPr lang="en-US" sz="1000" dirty="0"/>
              <a:t>, A. (eds.) Beyond Alignment: Applying Systems Thinking in </a:t>
            </a:r>
            <a:r>
              <a:rPr lang="en-US" sz="1000" dirty="0" err="1"/>
              <a:t>Ar-chitecting</a:t>
            </a:r>
            <a:r>
              <a:rPr lang="en-US" sz="1000" dirty="0"/>
              <a:t> Enterprises. pp. 55–166. College Publications (2013)</a:t>
            </a:r>
            <a:endParaRPr lang="en-US" sz="1000" dirty="0" smtClean="0"/>
          </a:p>
          <a:p>
            <a:pPr lvl="1"/>
            <a:r>
              <a:rPr lang="en-US" sz="1800" dirty="0" smtClean="0">
                <a:latin typeface="+mn-lt"/>
              </a:rPr>
              <a:t>Assets and processes can be hidden for the management</a:t>
            </a:r>
          </a:p>
          <a:p>
            <a:pPr>
              <a:lnSpc>
                <a:spcPts val="1800"/>
              </a:lnSpc>
            </a:pPr>
            <a:r>
              <a:rPr lang="en-US" sz="1800" b="1" dirty="0" smtClean="0">
                <a:latin typeface="+mn-lt"/>
              </a:rPr>
              <a:t>How to show the relationships  between assets and processes?</a:t>
            </a:r>
          </a:p>
          <a:p>
            <a:pPr lvl="1"/>
            <a:endParaRPr lang="en-US" sz="1800" dirty="0"/>
          </a:p>
          <a:p>
            <a:endParaRPr lang="sv-SE" dirty="0">
              <a:latin typeface="+mn-lt"/>
            </a:endParaRPr>
          </a:p>
          <a:p>
            <a:pPr lvl="1"/>
            <a:endParaRPr lang="sv-SE" dirty="0">
              <a:latin typeface="+mn-lt"/>
            </a:endParaRPr>
          </a:p>
          <a:p>
            <a:pPr marL="457200" lvl="1" indent="0">
              <a:buNone/>
            </a:pPr>
            <a:endParaRPr lang="sv-SE" dirty="0" smtClean="0">
              <a:latin typeface="+mn-lt"/>
            </a:endParaRPr>
          </a:p>
          <a:p>
            <a:pPr lvl="1"/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 smtClean="0">
              <a:latin typeface="+mn-lt"/>
            </a:endParaRPr>
          </a:p>
          <a:p>
            <a:endParaRPr lang="sv-SE" dirty="0">
              <a:latin typeface="+mn-lt"/>
            </a:endParaRPr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sz="1350" dirty="0"/>
          </a:p>
          <a:p>
            <a:pPr>
              <a:buNone/>
            </a:pPr>
            <a:endParaRPr lang="sv-S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484" y="1571404"/>
            <a:ext cx="3378542" cy="26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Solution: </a:t>
            </a:r>
            <a:r>
              <a:rPr lang="en-US" sz="2400" dirty="0"/>
              <a:t>Model and m</a:t>
            </a:r>
            <a:r>
              <a:rPr lang="en-US" sz="2400" dirty="0" smtClean="0"/>
              <a:t>ethod Support</a:t>
            </a:r>
            <a:endParaRPr lang="en-US" sz="24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7267479" cy="347684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Requirements on such model and method support: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visualize the processes and their assets </a:t>
            </a:r>
            <a:r>
              <a:rPr lang="en-US" sz="2000" dirty="0" smtClean="0">
                <a:latin typeface="+mj-lt"/>
              </a:rPr>
              <a:t>– and the </a:t>
            </a:r>
            <a:r>
              <a:rPr lang="en-US" sz="2000" b="1" dirty="0" smtClean="0">
                <a:latin typeface="+mj-lt"/>
              </a:rPr>
              <a:t>relationships between them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321261" y="1909767"/>
            <a:ext cx="7642512" cy="105338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9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sv-SE" sz="2400" dirty="0"/>
              <a:t>FEM and </a:t>
            </a:r>
            <a:r>
              <a:rPr lang="sv-SE" sz="2400" dirty="0" err="1"/>
              <a:t>its</a:t>
            </a:r>
            <a:r>
              <a:rPr lang="sv-SE" sz="2400" dirty="0"/>
              <a:t> </a:t>
            </a:r>
            <a:r>
              <a:rPr lang="sv-SE" sz="2400" dirty="0" err="1"/>
              <a:t>u</a:t>
            </a:r>
            <a:r>
              <a:rPr lang="sv-SE" sz="2400" dirty="0" err="1" smtClean="0"/>
              <a:t>sage</a:t>
            </a:r>
            <a:r>
              <a:rPr lang="sv-SE" sz="2400" dirty="0" smtClean="0"/>
              <a:t> </a:t>
            </a:r>
            <a:r>
              <a:rPr lang="sv-SE" sz="2400" dirty="0"/>
              <a:t>for b</a:t>
            </a:r>
            <a:r>
              <a:rPr lang="sv-SE" sz="2400" dirty="0" smtClean="0"/>
              <a:t>usiness </a:t>
            </a:r>
            <a:r>
              <a:rPr lang="sv-SE" sz="2400" dirty="0" err="1"/>
              <a:t>m</a:t>
            </a:r>
            <a:r>
              <a:rPr lang="sv-SE" sz="2400" dirty="0" err="1" smtClean="0"/>
              <a:t>odel</a:t>
            </a:r>
            <a:r>
              <a:rPr lang="sv-SE" sz="2400" dirty="0" smtClean="0"/>
              <a:t> </a:t>
            </a:r>
            <a:r>
              <a:rPr lang="sv-SE" sz="2400" dirty="0"/>
              <a:t>i</a:t>
            </a:r>
            <a:r>
              <a:rPr lang="sv-SE" sz="2400" dirty="0" smtClean="0"/>
              <a:t>nnovation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88" y="1431758"/>
            <a:ext cx="8082939" cy="3240432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+mj-lt"/>
              </a:rPr>
              <a:t>FEM </a:t>
            </a:r>
            <a:r>
              <a:rPr lang="en-US" sz="2000" dirty="0" smtClean="0">
                <a:latin typeface="+mj-lt"/>
              </a:rPr>
              <a:t>can work as a means to </a:t>
            </a:r>
            <a:r>
              <a:rPr lang="en-US" sz="2000" b="1" dirty="0" smtClean="0">
                <a:latin typeface="+mj-lt"/>
              </a:rPr>
              <a:t>identify and visualize the enterprise’s assets </a:t>
            </a:r>
            <a:r>
              <a:rPr lang="en-US" sz="2000" b="1" dirty="0">
                <a:latin typeface="+mj-lt"/>
              </a:rPr>
              <a:t>and </a:t>
            </a:r>
            <a:r>
              <a:rPr lang="en-US" sz="2000" b="1" dirty="0" smtClean="0">
                <a:latin typeface="+mj-lt"/>
              </a:rPr>
              <a:t>processes, and show their relationships</a:t>
            </a:r>
            <a:endParaRPr lang="en-US" sz="2000" b="1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61112" y="2472149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45088" y="2580161"/>
            <a:ext cx="48605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23046" y="2590432"/>
            <a:ext cx="679080" cy="31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56432" y="2782460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ectangle 8"/>
          <p:cNvSpPr/>
          <p:nvPr/>
        </p:nvSpPr>
        <p:spPr>
          <a:xfrm>
            <a:off x="5256858" y="2918965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Oval 9"/>
          <p:cNvSpPr/>
          <p:nvPr/>
        </p:nvSpPr>
        <p:spPr>
          <a:xfrm>
            <a:off x="1279951" y="327388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Rectangle 10"/>
          <p:cNvSpPr/>
          <p:nvPr/>
        </p:nvSpPr>
        <p:spPr>
          <a:xfrm>
            <a:off x="3456581" y="2906801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2" name="Oval 11"/>
          <p:cNvSpPr/>
          <p:nvPr/>
        </p:nvSpPr>
        <p:spPr>
          <a:xfrm>
            <a:off x="1866750" y="3276589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3" name="Oval 12"/>
          <p:cNvSpPr/>
          <p:nvPr/>
        </p:nvSpPr>
        <p:spPr>
          <a:xfrm>
            <a:off x="2451694" y="3271746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38092" y="3014812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56432" y="3030594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17780" y="3036238"/>
            <a:ext cx="374746" cy="2355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88321" y="342389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8" name="Oval 17"/>
          <p:cNvSpPr/>
          <p:nvPr/>
        </p:nvSpPr>
        <p:spPr>
          <a:xfrm>
            <a:off x="3475119" y="342660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9" name="Oval 18"/>
          <p:cNvSpPr/>
          <p:nvPr/>
        </p:nvSpPr>
        <p:spPr>
          <a:xfrm>
            <a:off x="4060064" y="3421759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46462" y="3164825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64802" y="3207873"/>
            <a:ext cx="41622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55962" y="3164803"/>
            <a:ext cx="444933" cy="2569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604583" y="338979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Oval 23"/>
          <p:cNvSpPr/>
          <p:nvPr/>
        </p:nvSpPr>
        <p:spPr>
          <a:xfrm>
            <a:off x="5191382" y="3392499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5" name="Oval 24"/>
          <p:cNvSpPr/>
          <p:nvPr/>
        </p:nvSpPr>
        <p:spPr>
          <a:xfrm>
            <a:off x="5776326" y="3387656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962725" y="3130723"/>
            <a:ext cx="568247" cy="2569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81064" y="3146504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21577" y="3173771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4"/>
          </p:cNvCxnSpPr>
          <p:nvPr/>
        </p:nvCxnSpPr>
        <p:spPr>
          <a:xfrm>
            <a:off x="3004139" y="2580161"/>
            <a:ext cx="2242709" cy="40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61990" y="3733911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1" name="Rectangle 30"/>
          <p:cNvSpPr/>
          <p:nvPr/>
        </p:nvSpPr>
        <p:spPr>
          <a:xfrm>
            <a:off x="1167935" y="3655270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2" name="Rectangle 31"/>
          <p:cNvSpPr/>
          <p:nvPr/>
        </p:nvSpPr>
        <p:spPr>
          <a:xfrm>
            <a:off x="2615498" y="3726531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cxnSp>
        <p:nvCxnSpPr>
          <p:cNvPr id="33" name="Straight Connector 32"/>
          <p:cNvCxnSpPr>
            <a:stCxn id="12" idx="4"/>
          </p:cNvCxnSpPr>
          <p:nvPr/>
        </p:nvCxnSpPr>
        <p:spPr>
          <a:xfrm flipH="1">
            <a:off x="1399093" y="3384601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30" idx="0"/>
          </p:cNvCxnSpPr>
          <p:nvPr/>
        </p:nvCxnSpPr>
        <p:spPr>
          <a:xfrm>
            <a:off x="2109777" y="3384601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4"/>
            <a:endCxn id="32" idx="0"/>
          </p:cNvCxnSpPr>
          <p:nvPr/>
        </p:nvCxnSpPr>
        <p:spPr>
          <a:xfrm>
            <a:off x="2109777" y="3384601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02096" y="3377399"/>
            <a:ext cx="1230799" cy="300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225777" y="420734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8" name="Oval 37"/>
          <p:cNvSpPr/>
          <p:nvPr/>
        </p:nvSpPr>
        <p:spPr>
          <a:xfrm>
            <a:off x="1812576" y="421004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9" name="Oval 38"/>
          <p:cNvSpPr/>
          <p:nvPr/>
        </p:nvSpPr>
        <p:spPr>
          <a:xfrm>
            <a:off x="2397520" y="420520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83918" y="3948271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102258" y="3964052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42771" y="3991319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1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/>
              <a:t>Solution: </a:t>
            </a:r>
            <a:r>
              <a:rPr lang="en-US" sz="2400" dirty="0" smtClean="0"/>
              <a:t>Model and method support</a:t>
            </a:r>
            <a:endParaRPr lang="en-US" sz="24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7267479" cy="347684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Requirements on such Model and Method support: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visualize the processes and their assets </a:t>
            </a:r>
            <a:r>
              <a:rPr lang="en-US" sz="2000" dirty="0" smtClean="0">
                <a:latin typeface="+mj-lt"/>
              </a:rPr>
              <a:t>– and the </a:t>
            </a:r>
            <a:r>
              <a:rPr lang="en-US" sz="2000" b="1" dirty="0" smtClean="0">
                <a:latin typeface="+mj-lt"/>
              </a:rPr>
              <a:t>relationships between them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support generation of hypotheses of new business models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Oval 2"/>
          <p:cNvSpPr/>
          <p:nvPr/>
        </p:nvSpPr>
        <p:spPr>
          <a:xfrm>
            <a:off x="352230" y="2711831"/>
            <a:ext cx="7642512" cy="105338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sv-SE" sz="2400" dirty="0"/>
              <a:t>FEM and </a:t>
            </a:r>
            <a:r>
              <a:rPr lang="sv-SE" sz="2400" dirty="0" err="1"/>
              <a:t>its</a:t>
            </a:r>
            <a:r>
              <a:rPr lang="sv-SE" sz="2400" dirty="0"/>
              <a:t> </a:t>
            </a:r>
            <a:r>
              <a:rPr lang="sv-SE" sz="2400" dirty="0" err="1" smtClean="0"/>
              <a:t>usage</a:t>
            </a:r>
            <a:r>
              <a:rPr lang="sv-SE" sz="2400" dirty="0" smtClean="0"/>
              <a:t> </a:t>
            </a:r>
            <a:r>
              <a:rPr lang="sv-SE" sz="2400" dirty="0"/>
              <a:t>for </a:t>
            </a:r>
            <a:r>
              <a:rPr lang="sv-SE" sz="2400" dirty="0" smtClean="0"/>
              <a:t>business </a:t>
            </a:r>
            <a:r>
              <a:rPr lang="sv-SE" sz="2400" dirty="0" err="1" smtClean="0"/>
              <a:t>model</a:t>
            </a:r>
            <a:r>
              <a:rPr lang="sv-SE" sz="2400" dirty="0" smtClean="0"/>
              <a:t> innovation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38" y="1435344"/>
            <a:ext cx="7902843" cy="3240432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FEM can be used as a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basis for generating hypotheses of new and complement business models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81554" y="2470566"/>
            <a:ext cx="6685699" cy="1741839"/>
            <a:chOff x="1119383" y="2787738"/>
            <a:chExt cx="6478531" cy="1998310"/>
          </a:xfrm>
        </p:grpSpPr>
        <p:sp>
          <p:nvSpPr>
            <p:cNvPr id="4" name="Oval 3"/>
            <p:cNvSpPr/>
            <p:nvPr/>
          </p:nvSpPr>
          <p:spPr>
            <a:xfrm>
              <a:off x="2712560" y="278773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2496536" y="2895750"/>
              <a:ext cx="48605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1" idx="0"/>
            </p:cNvCxnSpPr>
            <p:nvPr/>
          </p:nvCxnSpPr>
          <p:spPr>
            <a:xfrm>
              <a:off x="2982590" y="2895750"/>
              <a:ext cx="944372" cy="3224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07880" y="3098049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231399" y="358947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3321" y="3218243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818198" y="359217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2403142" y="3587335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589540" y="3330401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07880" y="3346183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69228" y="3351827"/>
              <a:ext cx="374746" cy="2355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105061" y="3735339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91859" y="3738044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4276804" y="3733201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463202" y="3476267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81542" y="3519315"/>
              <a:ext cx="41622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72702" y="3476245"/>
              <a:ext cx="444933" cy="2569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913438" y="404950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19383" y="3970859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66946" y="404212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cxnSp>
          <p:nvCxnSpPr>
            <p:cNvPr id="33" name="Straight Connector 32"/>
            <p:cNvCxnSpPr>
              <a:stCxn id="12" idx="4"/>
            </p:cNvCxnSpPr>
            <p:nvPr/>
          </p:nvCxnSpPr>
          <p:spPr>
            <a:xfrm flipH="1">
              <a:off x="1350541" y="3700190"/>
              <a:ext cx="710684" cy="266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4"/>
              <a:endCxn id="30" idx="0"/>
            </p:cNvCxnSpPr>
            <p:nvPr/>
          </p:nvCxnSpPr>
          <p:spPr>
            <a:xfrm>
              <a:off x="2061225" y="3700190"/>
              <a:ext cx="83371" cy="349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4"/>
              <a:endCxn id="32" idx="0"/>
            </p:cNvCxnSpPr>
            <p:nvPr/>
          </p:nvCxnSpPr>
          <p:spPr>
            <a:xfrm>
              <a:off x="2061225" y="3700190"/>
              <a:ext cx="736878" cy="341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53544" y="3692988"/>
              <a:ext cx="1230799" cy="300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177225" y="4522932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1764024" y="4525636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2348968" y="452079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535366" y="4263860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053706" y="4279641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194219" y="4306908"/>
              <a:ext cx="395581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525942" y="278773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199273" y="2895750"/>
              <a:ext cx="1596699" cy="3799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088012" y="3250449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5211531" y="374187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5798330" y="374457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6383274" y="3739735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5569672" y="3482801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088012" y="3498583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49360" y="3504227"/>
              <a:ext cx="374746" cy="2355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893570" y="420190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99515" y="4123259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cxnSp>
          <p:nvCxnSpPr>
            <p:cNvPr id="61" name="Straight Connector 60"/>
            <p:cNvCxnSpPr>
              <a:stCxn id="53" idx="4"/>
            </p:cNvCxnSpPr>
            <p:nvPr/>
          </p:nvCxnSpPr>
          <p:spPr>
            <a:xfrm flipH="1">
              <a:off x="5330673" y="3852590"/>
              <a:ext cx="710684" cy="266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4"/>
              <a:endCxn id="58" idx="0"/>
            </p:cNvCxnSpPr>
            <p:nvPr/>
          </p:nvCxnSpPr>
          <p:spPr>
            <a:xfrm>
              <a:off x="6041357" y="3852590"/>
              <a:ext cx="83371" cy="349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157357" y="4675332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5744156" y="4678036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6329100" y="467319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67" name="Straight Connector 66"/>
            <p:cNvCxnSpPr>
              <a:stCxn id="59" idx="2"/>
            </p:cNvCxnSpPr>
            <p:nvPr/>
          </p:nvCxnSpPr>
          <p:spPr>
            <a:xfrm>
              <a:off x="5330672" y="4308820"/>
              <a:ext cx="184827" cy="3643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033838" y="4432041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174351" y="4459308"/>
              <a:ext cx="395581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51" idx="0"/>
            </p:cNvCxnSpPr>
            <p:nvPr/>
          </p:nvCxnSpPr>
          <p:spPr>
            <a:xfrm>
              <a:off x="5829875" y="2876977"/>
              <a:ext cx="511778" cy="373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252468" y="3497654"/>
              <a:ext cx="1132151" cy="16769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111860" y="369925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75" name="TextBox 74"/>
            <p:cNvSpPr txBox="1"/>
            <p:nvPr/>
          </p:nvSpPr>
          <p:spPr>
            <a:xfrm rot="2514321">
              <a:off x="2042566" y="337105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AS-IS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2514321">
              <a:off x="5834663" y="339512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TO-BE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5768975" y="2021117"/>
            <a:ext cx="3064287" cy="27152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Rectangle 24"/>
          <p:cNvSpPr/>
          <p:nvPr/>
        </p:nvSpPr>
        <p:spPr>
          <a:xfrm>
            <a:off x="4963455" y="2570117"/>
            <a:ext cx="985197" cy="350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3698980" y="2370054"/>
            <a:ext cx="1873233" cy="1414047"/>
          </a:xfrm>
          <a:prstGeom prst="ellipse">
            <a:avLst/>
          </a:prstGeom>
          <a:solidFill>
            <a:schemeClr val="bg1">
              <a:alpha val="8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Box 62"/>
          <p:cNvSpPr txBox="1"/>
          <p:nvPr/>
        </p:nvSpPr>
        <p:spPr>
          <a:xfrm>
            <a:off x="2650497" y="4387461"/>
            <a:ext cx="468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Existing</a:t>
            </a:r>
            <a:r>
              <a:rPr lang="sv-SE" dirty="0" smtClean="0"/>
              <a:t> assets and </a:t>
            </a:r>
            <a:r>
              <a:rPr lang="sv-SE" dirty="0" err="1" smtClean="0"/>
              <a:t>processes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used</a:t>
            </a:r>
            <a:r>
              <a:rPr lang="sv-SE" dirty="0" smtClean="0"/>
              <a:t> as a </a:t>
            </a:r>
            <a:r>
              <a:rPr lang="sv-SE" dirty="0" err="1" smtClean="0"/>
              <a:t>base</a:t>
            </a:r>
            <a:r>
              <a:rPr lang="sv-SE" dirty="0" smtClean="0"/>
              <a:t> for generating new business </a:t>
            </a:r>
            <a:r>
              <a:rPr lang="sv-SE" dirty="0" err="1" smtClean="0"/>
              <a:t>model</a:t>
            </a:r>
            <a:endParaRPr lang="sv-SE" dirty="0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3425677" y="3700611"/>
            <a:ext cx="1010615" cy="630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sv-SE" sz="2400" dirty="0"/>
              <a:t>FEM and </a:t>
            </a:r>
            <a:r>
              <a:rPr lang="sv-SE" sz="2400" dirty="0" err="1"/>
              <a:t>its</a:t>
            </a:r>
            <a:r>
              <a:rPr lang="sv-SE" sz="2400" dirty="0"/>
              <a:t> </a:t>
            </a:r>
            <a:r>
              <a:rPr lang="sv-SE" sz="2400" dirty="0" err="1" smtClean="0"/>
              <a:t>usage</a:t>
            </a:r>
            <a:r>
              <a:rPr lang="sv-SE" sz="2400" dirty="0" smtClean="0"/>
              <a:t> </a:t>
            </a:r>
            <a:r>
              <a:rPr lang="sv-SE" sz="2400" dirty="0"/>
              <a:t>for </a:t>
            </a:r>
            <a:r>
              <a:rPr lang="sv-SE" sz="2400" dirty="0" smtClean="0"/>
              <a:t>business </a:t>
            </a:r>
            <a:r>
              <a:rPr lang="sv-SE" sz="2400" dirty="0" err="1" smtClean="0"/>
              <a:t>model</a:t>
            </a:r>
            <a:r>
              <a:rPr lang="sv-SE" sz="2400" dirty="0" smtClean="0"/>
              <a:t> innovation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99" y="1324086"/>
            <a:ext cx="7902843" cy="32404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FEM </a:t>
            </a:r>
            <a:r>
              <a:rPr lang="en-US" sz="2000" dirty="0" smtClean="0">
                <a:latin typeface="+mj-lt"/>
              </a:rPr>
              <a:t>facilitates generation and evaluation of hypotheses of </a:t>
            </a:r>
            <a:r>
              <a:rPr lang="en-US" sz="2000" b="1" dirty="0" smtClean="0">
                <a:latin typeface="+mj-lt"/>
              </a:rPr>
              <a:t>new or complementing business models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81554" y="2345276"/>
            <a:ext cx="6685699" cy="1867128"/>
            <a:chOff x="1119383" y="2644001"/>
            <a:chExt cx="6478531" cy="2142047"/>
          </a:xfrm>
        </p:grpSpPr>
        <p:sp>
          <p:nvSpPr>
            <p:cNvPr id="4" name="Oval 3"/>
            <p:cNvSpPr/>
            <p:nvPr/>
          </p:nvSpPr>
          <p:spPr>
            <a:xfrm>
              <a:off x="2712560" y="278773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2496536" y="2895750"/>
              <a:ext cx="48605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1" idx="0"/>
            </p:cNvCxnSpPr>
            <p:nvPr/>
          </p:nvCxnSpPr>
          <p:spPr>
            <a:xfrm>
              <a:off x="2982590" y="2895750"/>
              <a:ext cx="944372" cy="3224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07880" y="3098049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0" name="Oval 9"/>
            <p:cNvSpPr/>
            <p:nvPr/>
          </p:nvSpPr>
          <p:spPr>
            <a:xfrm>
              <a:off x="1231399" y="358947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73321" y="3218243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1818198" y="359217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2403142" y="3587335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1589540" y="3330401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107880" y="3346183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69228" y="3351827"/>
              <a:ext cx="374746" cy="2355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105061" y="3735339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3691859" y="3738044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4276804" y="3733201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463202" y="3476267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81542" y="3519315"/>
              <a:ext cx="41622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72702" y="3476245"/>
              <a:ext cx="444933" cy="2569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913438" y="404950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19383" y="3970859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66946" y="404212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cxnSp>
          <p:nvCxnSpPr>
            <p:cNvPr id="33" name="Straight Connector 32"/>
            <p:cNvCxnSpPr>
              <a:stCxn id="12" idx="4"/>
            </p:cNvCxnSpPr>
            <p:nvPr/>
          </p:nvCxnSpPr>
          <p:spPr>
            <a:xfrm flipH="1">
              <a:off x="1350541" y="3700190"/>
              <a:ext cx="710684" cy="266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4"/>
              <a:endCxn id="30" idx="0"/>
            </p:cNvCxnSpPr>
            <p:nvPr/>
          </p:nvCxnSpPr>
          <p:spPr>
            <a:xfrm>
              <a:off x="2061225" y="3700190"/>
              <a:ext cx="83371" cy="349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4"/>
              <a:endCxn id="32" idx="0"/>
            </p:cNvCxnSpPr>
            <p:nvPr/>
          </p:nvCxnSpPr>
          <p:spPr>
            <a:xfrm>
              <a:off x="2061225" y="3700190"/>
              <a:ext cx="736878" cy="3419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053544" y="3692988"/>
              <a:ext cx="1230799" cy="3005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177225" y="4522932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38" name="Oval 37"/>
            <p:cNvSpPr/>
            <p:nvPr/>
          </p:nvSpPr>
          <p:spPr>
            <a:xfrm>
              <a:off x="1764024" y="4525636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2348968" y="452079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535366" y="4263860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053706" y="4279641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194219" y="4306908"/>
              <a:ext cx="395581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191928" y="2644001"/>
              <a:ext cx="1649384" cy="1886668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5525942" y="278773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199273" y="2895750"/>
              <a:ext cx="1596699" cy="3799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088012" y="3250449"/>
              <a:ext cx="507282" cy="216024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5211531" y="374187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5798330" y="3744578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4" name="Oval 53"/>
            <p:cNvSpPr/>
            <p:nvPr/>
          </p:nvSpPr>
          <p:spPr>
            <a:xfrm>
              <a:off x="6383274" y="3739735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5569672" y="3482801"/>
              <a:ext cx="568247" cy="25693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088012" y="3498583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249360" y="3504227"/>
              <a:ext cx="374746" cy="23550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893570" y="4201900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099515" y="4123259"/>
              <a:ext cx="462314" cy="18556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 dirty="0"/>
            </a:p>
          </p:txBody>
        </p:sp>
        <p:cxnSp>
          <p:nvCxnSpPr>
            <p:cNvPr id="61" name="Straight Connector 60"/>
            <p:cNvCxnSpPr>
              <a:stCxn id="53" idx="4"/>
            </p:cNvCxnSpPr>
            <p:nvPr/>
          </p:nvCxnSpPr>
          <p:spPr>
            <a:xfrm flipH="1">
              <a:off x="5330673" y="3852590"/>
              <a:ext cx="710684" cy="2664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3" idx="4"/>
              <a:endCxn id="58" idx="0"/>
            </p:cNvCxnSpPr>
            <p:nvPr/>
          </p:nvCxnSpPr>
          <p:spPr>
            <a:xfrm>
              <a:off x="6041357" y="3852590"/>
              <a:ext cx="83371" cy="3493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157357" y="4675332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5" name="Oval 64"/>
            <p:cNvSpPr/>
            <p:nvPr/>
          </p:nvSpPr>
          <p:spPr>
            <a:xfrm>
              <a:off x="5744156" y="4678036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6329100" y="467319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cxnSp>
          <p:nvCxnSpPr>
            <p:cNvPr id="67" name="Straight Connector 66"/>
            <p:cNvCxnSpPr>
              <a:stCxn id="59" idx="2"/>
            </p:cNvCxnSpPr>
            <p:nvPr/>
          </p:nvCxnSpPr>
          <p:spPr>
            <a:xfrm>
              <a:off x="5330672" y="4308820"/>
              <a:ext cx="184827" cy="3643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033838" y="4432041"/>
              <a:ext cx="120095" cy="2411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174351" y="4459308"/>
              <a:ext cx="395581" cy="2138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51" idx="0"/>
            </p:cNvCxnSpPr>
            <p:nvPr/>
          </p:nvCxnSpPr>
          <p:spPr>
            <a:xfrm>
              <a:off x="5829875" y="2876977"/>
              <a:ext cx="511778" cy="3734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252468" y="3497654"/>
              <a:ext cx="1132151" cy="16769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111860" y="3699253"/>
              <a:ext cx="486054" cy="108012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75" name="TextBox 74"/>
            <p:cNvSpPr txBox="1"/>
            <p:nvPr/>
          </p:nvSpPr>
          <p:spPr>
            <a:xfrm rot="2514321">
              <a:off x="2042566" y="337105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AS-IS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2514321">
              <a:off x="5834663" y="339512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/>
                <a:t>TO-BE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3425677" y="3700611"/>
            <a:ext cx="1010615" cy="630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338166" y="4395331"/>
            <a:ext cx="449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Existing</a:t>
            </a:r>
            <a:r>
              <a:rPr lang="sv-SE" dirty="0"/>
              <a:t> assets and </a:t>
            </a:r>
            <a:r>
              <a:rPr lang="sv-SE" dirty="0" err="1"/>
              <a:t>processes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as a </a:t>
            </a:r>
            <a:r>
              <a:rPr lang="sv-SE" dirty="0" err="1"/>
              <a:t>base</a:t>
            </a:r>
            <a:r>
              <a:rPr lang="sv-SE" dirty="0"/>
              <a:t> for generating new business </a:t>
            </a:r>
            <a:r>
              <a:rPr lang="sv-SE" dirty="0" err="1"/>
              <a:t>model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6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sv-SE" sz="2400" dirty="0"/>
              <a:t>FEM and </a:t>
            </a:r>
            <a:r>
              <a:rPr lang="sv-SE" sz="2400" dirty="0" err="1"/>
              <a:t>its</a:t>
            </a:r>
            <a:r>
              <a:rPr lang="sv-SE" sz="2400" dirty="0"/>
              <a:t> </a:t>
            </a:r>
            <a:r>
              <a:rPr lang="sv-SE" sz="2400" dirty="0" err="1" smtClean="0"/>
              <a:t>usage</a:t>
            </a:r>
            <a:r>
              <a:rPr lang="sv-SE" sz="2400" dirty="0" smtClean="0"/>
              <a:t> </a:t>
            </a:r>
            <a:r>
              <a:rPr lang="sv-SE" sz="2400" dirty="0"/>
              <a:t>for </a:t>
            </a:r>
            <a:r>
              <a:rPr lang="sv-SE" sz="2400" dirty="0" smtClean="0"/>
              <a:t>business </a:t>
            </a:r>
            <a:r>
              <a:rPr lang="sv-SE" sz="2400" dirty="0" err="1" smtClean="0"/>
              <a:t>model</a:t>
            </a:r>
            <a:r>
              <a:rPr lang="sv-SE" sz="2400" dirty="0" smtClean="0"/>
              <a:t> innovation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38" y="1414399"/>
            <a:ext cx="7902843" cy="32404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FEM </a:t>
            </a:r>
            <a:r>
              <a:rPr lang="en-US" sz="2000" dirty="0" smtClean="0">
                <a:latin typeface="+mj-lt"/>
              </a:rPr>
              <a:t>facilitates generation and evaluation of hypotheses about </a:t>
            </a:r>
            <a:r>
              <a:rPr lang="en-US" sz="2000" b="1" dirty="0" smtClean="0">
                <a:latin typeface="+mj-lt"/>
              </a:rPr>
              <a:t>new or complementing business models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0" y="2371755"/>
            <a:ext cx="4451066" cy="109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2473" y="2214695"/>
            <a:ext cx="319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Alternative 1: </a:t>
            </a:r>
            <a:r>
              <a:rPr lang="sv-SE" dirty="0"/>
              <a:t>An </a:t>
            </a:r>
            <a:r>
              <a:rPr lang="sv-SE" dirty="0" err="1"/>
              <a:t>organization’s</a:t>
            </a:r>
            <a:r>
              <a:rPr lang="sv-SE" dirty="0"/>
              <a:t> </a:t>
            </a:r>
            <a:r>
              <a:rPr lang="sv-SE" dirty="0" smtClean="0"/>
              <a:t>to-be business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smtClean="0"/>
              <a:t>–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b="1" dirty="0" smtClean="0"/>
              <a:t>all </a:t>
            </a:r>
            <a:r>
              <a:rPr lang="sv-SE" b="1" dirty="0" err="1" smtClean="0"/>
              <a:t>existing</a:t>
            </a:r>
            <a:r>
              <a:rPr lang="sv-SE" b="1" dirty="0" smtClean="0"/>
              <a:t> parts </a:t>
            </a:r>
            <a:r>
              <a:rPr lang="sv-SE" dirty="0" smtClean="0"/>
              <a:t>as </a:t>
            </a:r>
            <a:r>
              <a:rPr lang="sv-SE" dirty="0" err="1" smtClean="0"/>
              <a:t>well</a:t>
            </a:r>
            <a:r>
              <a:rPr lang="sv-SE" dirty="0" smtClean="0"/>
              <a:t> as </a:t>
            </a:r>
            <a:r>
              <a:rPr lang="sv-SE" b="1" dirty="0" smtClean="0"/>
              <a:t>new parts</a:t>
            </a:r>
            <a:endParaRPr lang="sv-SE" b="1" dirty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25" y="3787742"/>
            <a:ext cx="2901434" cy="108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4613287" y="3691718"/>
            <a:ext cx="3713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Alternative 2: </a:t>
            </a:r>
            <a:r>
              <a:rPr lang="sv-SE" dirty="0" smtClean="0"/>
              <a:t>An </a:t>
            </a:r>
            <a:r>
              <a:rPr lang="sv-SE" dirty="0" err="1" smtClean="0"/>
              <a:t>organization’s</a:t>
            </a:r>
            <a:r>
              <a:rPr lang="sv-SE" dirty="0" smtClean="0"/>
              <a:t> to-be business </a:t>
            </a:r>
            <a:r>
              <a:rPr lang="sv-SE" dirty="0" err="1" smtClean="0"/>
              <a:t>model</a:t>
            </a:r>
            <a:r>
              <a:rPr lang="sv-SE" dirty="0" smtClean="0"/>
              <a:t> –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b="1" dirty="0" smtClean="0"/>
              <a:t>part </a:t>
            </a:r>
            <a:r>
              <a:rPr lang="sv-SE" b="1" dirty="0" err="1" smtClean="0"/>
              <a:t>of</a:t>
            </a:r>
            <a:r>
              <a:rPr lang="sv-SE" b="1" dirty="0" smtClean="0"/>
              <a:t> the </a:t>
            </a:r>
            <a:r>
              <a:rPr lang="sv-SE" b="1" dirty="0" err="1" smtClean="0"/>
              <a:t>existing</a:t>
            </a:r>
            <a:r>
              <a:rPr lang="sv-SE" b="1" dirty="0" smtClean="0"/>
              <a:t> business </a:t>
            </a:r>
            <a:r>
              <a:rPr lang="sv-SE" b="1" dirty="0" err="1" smtClean="0"/>
              <a:t>model</a:t>
            </a:r>
            <a:r>
              <a:rPr lang="sv-SE" b="1" dirty="0" smtClean="0"/>
              <a:t> </a:t>
            </a:r>
            <a:r>
              <a:rPr lang="sv-SE" dirty="0" smtClean="0"/>
              <a:t>as </a:t>
            </a:r>
            <a:r>
              <a:rPr lang="sv-SE" dirty="0" err="1" smtClean="0"/>
              <a:t>well</a:t>
            </a:r>
            <a:r>
              <a:rPr lang="sv-SE" dirty="0" smtClean="0"/>
              <a:t> as </a:t>
            </a:r>
            <a:r>
              <a:rPr lang="sv-SE" b="1" dirty="0" smtClean="0"/>
              <a:t>new parts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5663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Solution: </a:t>
            </a:r>
            <a:r>
              <a:rPr lang="en-US" sz="2400" dirty="0"/>
              <a:t>Model and method support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7267479" cy="347684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Requirements on such Model and Method support: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visualize the processes and their assets </a:t>
            </a:r>
            <a:r>
              <a:rPr lang="en-US" sz="2000" dirty="0" smtClean="0">
                <a:latin typeface="+mj-lt"/>
              </a:rPr>
              <a:t>– and </a:t>
            </a:r>
            <a:r>
              <a:rPr lang="en-US" sz="2000" b="1" dirty="0" smtClean="0">
                <a:latin typeface="+mj-lt"/>
              </a:rPr>
              <a:t>relationships between them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support generation of hypotheses of new business models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60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340" y="0"/>
            <a:ext cx="1297172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7267479" cy="785596"/>
          </a:xfrm>
        </p:spPr>
        <p:txBody>
          <a:bodyPr>
            <a:normAutofit/>
          </a:bodyPr>
          <a:lstStyle/>
          <a:p>
            <a:pPr algn="l"/>
            <a:r>
              <a:rPr lang="sv-SE" sz="2400" dirty="0"/>
              <a:t>Solution: </a:t>
            </a:r>
            <a:r>
              <a:rPr lang="en-US" sz="2400" dirty="0"/>
              <a:t>Model and method support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91999" y="1392864"/>
            <a:ext cx="7267479" cy="347684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+mj-lt"/>
              </a:rPr>
              <a:t>Requirements on such Model and Method support: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visualize the processes and their assets </a:t>
            </a:r>
            <a:r>
              <a:rPr lang="en-US" sz="2000" dirty="0" smtClean="0">
                <a:latin typeface="+mj-lt"/>
              </a:rPr>
              <a:t>– and </a:t>
            </a:r>
            <a:r>
              <a:rPr lang="en-US" sz="2000" b="1" dirty="0" smtClean="0">
                <a:latin typeface="+mj-lt"/>
              </a:rPr>
              <a:t>relationships between them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support generation of hypotheses of new business models</a:t>
            </a:r>
          </a:p>
          <a:p>
            <a:r>
              <a:rPr lang="en-US" sz="2000" dirty="0" smtClean="0">
                <a:latin typeface="+mj-lt"/>
              </a:rPr>
              <a:t>Should </a:t>
            </a:r>
            <a:r>
              <a:rPr lang="en-US" sz="2000" b="1" dirty="0" smtClean="0">
                <a:latin typeface="+mj-lt"/>
              </a:rPr>
              <a:t>help to evaluate the hypotheses by identifying and analyzing needed transformations for implementing a new business model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sz="135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492593" y="3579187"/>
            <a:ext cx="7642512" cy="137313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4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5" y="1298308"/>
            <a:ext cx="809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/>
              <a:t>FEM and </a:t>
            </a:r>
            <a:r>
              <a:rPr lang="sv-SE" sz="2800" dirty="0" err="1"/>
              <a:t>its</a:t>
            </a:r>
            <a:r>
              <a:rPr lang="sv-SE" sz="2800" dirty="0"/>
              <a:t> </a:t>
            </a:r>
            <a:r>
              <a:rPr lang="sv-SE" sz="2800" dirty="0" err="1"/>
              <a:t>Usage</a:t>
            </a:r>
            <a:r>
              <a:rPr lang="sv-SE" sz="2800" dirty="0"/>
              <a:t> for Business </a:t>
            </a:r>
            <a:r>
              <a:rPr lang="sv-SE" sz="2800" dirty="0" smtClean="0"/>
              <a:t>Transformation</a:t>
            </a:r>
            <a:endParaRPr lang="sv-SE" sz="2600" b="1" dirty="0"/>
          </a:p>
        </p:txBody>
      </p:sp>
    </p:spTree>
    <p:extLst>
      <p:ext uri="{BB962C8B-B14F-4D97-AF65-F5344CB8AC3E}">
        <p14:creationId xmlns:p14="http://schemas.microsoft.com/office/powerpoint/2010/main" val="24224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7916063" cy="32404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… then identify </a:t>
            </a:r>
            <a:r>
              <a:rPr lang="en-US" sz="1800" b="1" dirty="0" smtClean="0"/>
              <a:t>assets (resources) that are needed to run the process</a:t>
            </a:r>
            <a:endParaRPr lang="en-US" sz="1800" dirty="0" smtClean="0"/>
          </a:p>
        </p:txBody>
      </p:sp>
      <p:sp>
        <p:nvSpPr>
          <p:cNvPr id="6" name="Oval 5"/>
          <p:cNvSpPr/>
          <p:nvPr/>
        </p:nvSpPr>
        <p:spPr>
          <a:xfrm>
            <a:off x="3174715" y="2277762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3272731" y="2234148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1635348" y="2619751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57280" y="3309544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1043983" y="3309544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9035" y="3291126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3620520" y="3298724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3822588" y="3298724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16" name="Rectangle 15"/>
          <p:cNvSpPr/>
          <p:nvPr/>
        </p:nvSpPr>
        <p:spPr>
          <a:xfrm>
            <a:off x="4951258" y="3288157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4974588" y="3282319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Platform for Webshop Deployment </a:t>
            </a:r>
            <a:endParaRPr lang="sv-SE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44070" y="2679398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0"/>
          </p:cNvCxnSpPr>
          <p:nvPr/>
        </p:nvCxnSpPr>
        <p:spPr>
          <a:xfrm flipH="1" flipV="1">
            <a:off x="3883329" y="2696767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0"/>
          </p:cNvCxnSpPr>
          <p:nvPr/>
        </p:nvCxnSpPr>
        <p:spPr>
          <a:xfrm flipH="1" flipV="1">
            <a:off x="4270767" y="2622369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06754" y="2816077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73200" y="2829426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52091" y="2829756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72271" y="2819003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94439" y="3291981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Delivering Staff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972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FEM and </a:t>
            </a:r>
            <a:r>
              <a:rPr lang="sv-SE" sz="2400" dirty="0" err="1"/>
              <a:t>its</a:t>
            </a:r>
            <a:r>
              <a:rPr lang="sv-SE" sz="2400" dirty="0"/>
              <a:t> </a:t>
            </a:r>
            <a:r>
              <a:rPr lang="sv-SE" sz="2400" dirty="0" err="1" smtClean="0"/>
              <a:t>usage</a:t>
            </a:r>
            <a:r>
              <a:rPr lang="sv-SE" sz="2400" dirty="0" smtClean="0"/>
              <a:t> </a:t>
            </a:r>
            <a:r>
              <a:rPr lang="sv-SE" sz="2400" dirty="0"/>
              <a:t>for </a:t>
            </a:r>
            <a:r>
              <a:rPr lang="sv-SE" sz="2400" dirty="0" err="1" smtClean="0"/>
              <a:t>identifying</a:t>
            </a:r>
            <a:r>
              <a:rPr lang="sv-SE" sz="2400" dirty="0" smtClean="0"/>
              <a:t> and </a:t>
            </a:r>
            <a:r>
              <a:rPr lang="sv-SE" sz="2400" dirty="0" err="1" smtClean="0"/>
              <a:t>analyzing</a:t>
            </a:r>
            <a:r>
              <a:rPr lang="sv-SE" sz="2400" dirty="0" smtClean="0"/>
              <a:t> business </a:t>
            </a:r>
            <a:r>
              <a:rPr lang="sv-SE" sz="2400" dirty="0"/>
              <a:t>t</a:t>
            </a:r>
            <a:r>
              <a:rPr lang="sv-SE" sz="2400" dirty="0" smtClean="0"/>
              <a:t>ransformation</a:t>
            </a:r>
            <a:endParaRPr lang="sv-SE" sz="2400" dirty="0"/>
          </a:p>
        </p:txBody>
      </p:sp>
      <p:sp>
        <p:nvSpPr>
          <p:cNvPr id="4" name="Right Arrow 3"/>
          <p:cNvSpPr/>
          <p:nvPr/>
        </p:nvSpPr>
        <p:spPr>
          <a:xfrm>
            <a:off x="3293458" y="2220188"/>
            <a:ext cx="207816" cy="81432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20" y="1770201"/>
            <a:ext cx="3576680" cy="17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5" y="1725752"/>
            <a:ext cx="2085975" cy="18002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955745" y="2783660"/>
            <a:ext cx="2" cy="1435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14166" y="1913765"/>
            <a:ext cx="1027689" cy="10134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1980147" y="1919707"/>
            <a:ext cx="1027689" cy="10134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4217399" y="3990571"/>
            <a:ext cx="2353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How</a:t>
            </a:r>
            <a:r>
              <a:rPr lang="sv-SE" sz="1600" dirty="0" smtClean="0"/>
              <a:t> </a:t>
            </a:r>
            <a:r>
              <a:rPr lang="sv-SE" sz="1600" dirty="0" err="1" smtClean="0"/>
              <a:t>much</a:t>
            </a:r>
            <a:r>
              <a:rPr lang="sv-SE" sz="1600" dirty="0" smtClean="0"/>
              <a:t> extra assets </a:t>
            </a:r>
            <a:r>
              <a:rPr lang="sv-SE" sz="1600" dirty="0" err="1" smtClean="0"/>
              <a:t>are</a:t>
            </a:r>
            <a:r>
              <a:rPr lang="sv-SE" sz="1600" dirty="0" smtClean="0"/>
              <a:t> </a:t>
            </a:r>
            <a:r>
              <a:rPr lang="sv-SE" sz="1600" dirty="0" err="1" smtClean="0"/>
              <a:t>needed</a:t>
            </a:r>
            <a:r>
              <a:rPr lang="sv-SE" sz="1600" dirty="0" smtClean="0"/>
              <a:t> for </a:t>
            </a:r>
            <a:r>
              <a:rPr lang="sv-SE" sz="1600" dirty="0" err="1" smtClean="0"/>
              <a:t>supporting</a:t>
            </a:r>
            <a:r>
              <a:rPr lang="sv-SE" sz="1600" dirty="0" smtClean="0"/>
              <a:t> </a:t>
            </a:r>
            <a:r>
              <a:rPr lang="sv-SE" sz="1600" dirty="0" err="1" smtClean="0"/>
              <a:t>both</a:t>
            </a:r>
            <a:r>
              <a:rPr lang="sv-SE" sz="1600" dirty="0" smtClean="0"/>
              <a:t> </a:t>
            </a:r>
            <a:r>
              <a:rPr lang="sv-SE" sz="1600" dirty="0" err="1" smtClean="0"/>
              <a:t>processes</a:t>
            </a:r>
            <a:r>
              <a:rPr lang="sv-SE" sz="1600" dirty="0" smtClean="0"/>
              <a:t>?</a:t>
            </a:r>
            <a:endParaRPr lang="sv-SE" sz="16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661012" y="2855413"/>
            <a:ext cx="755449" cy="11663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702740" y="1519451"/>
            <a:ext cx="2516623" cy="560202"/>
          </a:xfrm>
          <a:custGeom>
            <a:avLst/>
            <a:gdLst>
              <a:gd name="connsiteX0" fmla="*/ 0 w 2516623"/>
              <a:gd name="connsiteY0" fmla="*/ 414545 h 560202"/>
              <a:gd name="connsiteX1" fmla="*/ 1132885 w 2516623"/>
              <a:gd name="connsiteY1" fmla="*/ 1852 h 560202"/>
              <a:gd name="connsiteX2" fmla="*/ 2516623 w 2516623"/>
              <a:gd name="connsiteY2" fmla="*/ 560202 h 560202"/>
              <a:gd name="connsiteX3" fmla="*/ 2516623 w 2516623"/>
              <a:gd name="connsiteY3" fmla="*/ 560202 h 56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623" h="560202">
                <a:moveTo>
                  <a:pt x="0" y="414545"/>
                </a:moveTo>
                <a:cubicBezTo>
                  <a:pt x="356724" y="196060"/>
                  <a:pt x="713448" y="-22424"/>
                  <a:pt x="1132885" y="1852"/>
                </a:cubicBezTo>
                <a:cubicBezTo>
                  <a:pt x="1552322" y="26128"/>
                  <a:pt x="2516623" y="560202"/>
                  <a:pt x="2516623" y="560202"/>
                </a:cubicBezTo>
                <a:lnTo>
                  <a:pt x="2516623" y="560202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/>
          <p:cNvSpPr txBox="1"/>
          <p:nvPr/>
        </p:nvSpPr>
        <p:spPr>
          <a:xfrm>
            <a:off x="769560" y="154443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489297" y="1541086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83296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FEM and </a:t>
            </a:r>
            <a:r>
              <a:rPr lang="sv-SE" sz="2400" dirty="0" err="1"/>
              <a:t>its</a:t>
            </a:r>
            <a:r>
              <a:rPr lang="sv-SE" sz="2400" dirty="0"/>
              <a:t> </a:t>
            </a:r>
            <a:r>
              <a:rPr lang="sv-SE" sz="2400" dirty="0" err="1" smtClean="0"/>
              <a:t>usage</a:t>
            </a:r>
            <a:r>
              <a:rPr lang="sv-SE" sz="2400" dirty="0" smtClean="0"/>
              <a:t> </a:t>
            </a:r>
            <a:r>
              <a:rPr lang="sv-SE" sz="2400" dirty="0"/>
              <a:t>for </a:t>
            </a:r>
            <a:r>
              <a:rPr lang="sv-SE" sz="2400" dirty="0" err="1" smtClean="0"/>
              <a:t>identifying</a:t>
            </a:r>
            <a:r>
              <a:rPr lang="sv-SE" sz="2400" dirty="0" smtClean="0"/>
              <a:t> and </a:t>
            </a:r>
            <a:r>
              <a:rPr lang="sv-SE" sz="2400" dirty="0" err="1" smtClean="0"/>
              <a:t>analyzing</a:t>
            </a:r>
            <a:r>
              <a:rPr lang="sv-SE" sz="2400" dirty="0" smtClean="0"/>
              <a:t> business </a:t>
            </a:r>
            <a:r>
              <a:rPr lang="sv-SE" sz="2400" dirty="0"/>
              <a:t>t</a:t>
            </a:r>
            <a:r>
              <a:rPr lang="sv-SE" sz="2400" dirty="0" smtClean="0"/>
              <a:t>ransformation</a:t>
            </a:r>
            <a:endParaRPr lang="sv-S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20" y="1770201"/>
            <a:ext cx="3576680" cy="17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5" y="1725752"/>
            <a:ext cx="2085975" cy="18002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955745" y="2783660"/>
            <a:ext cx="2" cy="1435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141855" y="1573897"/>
            <a:ext cx="1522651" cy="22779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224359" y="3722281"/>
            <a:ext cx="354466" cy="502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06599" y="4156963"/>
            <a:ext cx="356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/>
              <a:t>Can</a:t>
            </a:r>
            <a:r>
              <a:rPr lang="sv-SE" sz="1600" dirty="0" smtClean="0"/>
              <a:t> </a:t>
            </a:r>
            <a:r>
              <a:rPr lang="sv-SE" sz="1600" dirty="0" err="1" smtClean="0"/>
              <a:t>some</a:t>
            </a:r>
            <a:r>
              <a:rPr lang="sv-SE" sz="1600" dirty="0" smtClean="0"/>
              <a:t> assets and/or </a:t>
            </a:r>
            <a:r>
              <a:rPr lang="sv-SE" sz="1600" dirty="0" err="1" smtClean="0"/>
              <a:t>processes</a:t>
            </a:r>
            <a:r>
              <a:rPr lang="sv-SE" sz="1600" dirty="0" smtClean="0"/>
              <a:t> </a:t>
            </a:r>
            <a:r>
              <a:rPr lang="sv-SE" sz="1600" dirty="0" err="1" smtClean="0"/>
              <a:t>already</a:t>
            </a:r>
            <a:r>
              <a:rPr lang="sv-SE" sz="1600" dirty="0" smtClean="0"/>
              <a:t> </a:t>
            </a:r>
            <a:r>
              <a:rPr lang="sv-SE" sz="1600" dirty="0" err="1" smtClean="0"/>
              <a:t>existing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organization</a:t>
            </a:r>
            <a:r>
              <a:rPr lang="sv-SE" sz="1600" dirty="0" smtClean="0"/>
              <a:t> be </a:t>
            </a:r>
            <a:r>
              <a:rPr lang="sv-SE" sz="1600" dirty="0" err="1" smtClean="0"/>
              <a:t>resused</a:t>
            </a:r>
            <a:r>
              <a:rPr lang="sv-SE" sz="1600" dirty="0" smtClean="0"/>
              <a:t> for the new parts – and </a:t>
            </a:r>
            <a:r>
              <a:rPr lang="sv-SE" sz="1600" dirty="0" err="1" smtClean="0"/>
              <a:t>how</a:t>
            </a:r>
            <a:r>
              <a:rPr lang="sv-SE" sz="1600" dirty="0" smtClean="0"/>
              <a:t>?</a:t>
            </a:r>
            <a:endParaRPr lang="sv-SE" sz="1600" dirty="0"/>
          </a:p>
        </p:txBody>
      </p:sp>
      <p:sp>
        <p:nvSpPr>
          <p:cNvPr id="8" name="Freeform 7"/>
          <p:cNvSpPr/>
          <p:nvPr/>
        </p:nvSpPr>
        <p:spPr>
          <a:xfrm>
            <a:off x="2023009" y="2961685"/>
            <a:ext cx="4248318" cy="1084595"/>
          </a:xfrm>
          <a:custGeom>
            <a:avLst/>
            <a:gdLst>
              <a:gd name="connsiteX0" fmla="*/ 4248318 w 4248318"/>
              <a:gd name="connsiteY0" fmla="*/ 80920 h 1084595"/>
              <a:gd name="connsiteX1" fmla="*/ 2484255 w 4248318"/>
              <a:gd name="connsiteY1" fmla="*/ 1084333 h 1084595"/>
              <a:gd name="connsiteX2" fmla="*/ 0 w 4248318"/>
              <a:gd name="connsiteY2" fmla="*/ 0 h 1084595"/>
              <a:gd name="connsiteX3" fmla="*/ 0 w 4248318"/>
              <a:gd name="connsiteY3" fmla="*/ 0 h 108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318" h="1084595">
                <a:moveTo>
                  <a:pt x="4248318" y="80920"/>
                </a:moveTo>
                <a:cubicBezTo>
                  <a:pt x="3720313" y="589370"/>
                  <a:pt x="3192308" y="1097820"/>
                  <a:pt x="2484255" y="1084333"/>
                </a:cubicBezTo>
                <a:cubicBezTo>
                  <a:pt x="1776202" y="107084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eeform 11"/>
          <p:cNvSpPr/>
          <p:nvPr/>
        </p:nvSpPr>
        <p:spPr>
          <a:xfrm>
            <a:off x="1861168" y="2516623"/>
            <a:ext cx="4507264" cy="1231514"/>
          </a:xfrm>
          <a:custGeom>
            <a:avLst/>
            <a:gdLst>
              <a:gd name="connsiteX0" fmla="*/ 4507264 w 4507264"/>
              <a:gd name="connsiteY0" fmla="*/ 129473 h 1231514"/>
              <a:gd name="connsiteX1" fmla="*/ 3333919 w 4507264"/>
              <a:gd name="connsiteY1" fmla="*/ 1027689 h 1231514"/>
              <a:gd name="connsiteX2" fmla="*/ 2298138 w 4507264"/>
              <a:gd name="connsiteY2" fmla="*/ 1149069 h 1231514"/>
              <a:gd name="connsiteX3" fmla="*/ 0 w 4507264"/>
              <a:gd name="connsiteY3" fmla="*/ 0 h 1231514"/>
              <a:gd name="connsiteX4" fmla="*/ 0 w 4507264"/>
              <a:gd name="connsiteY4" fmla="*/ 0 h 123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264" h="1231514">
                <a:moveTo>
                  <a:pt x="4507264" y="129473"/>
                </a:moveTo>
                <a:cubicBezTo>
                  <a:pt x="4104685" y="493614"/>
                  <a:pt x="3702107" y="857756"/>
                  <a:pt x="3333919" y="1027689"/>
                </a:cubicBezTo>
                <a:cubicBezTo>
                  <a:pt x="2965731" y="1197622"/>
                  <a:pt x="2853791" y="1320351"/>
                  <a:pt x="2298138" y="1149069"/>
                </a:cubicBezTo>
                <a:cubicBezTo>
                  <a:pt x="1742485" y="97778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769560" y="1544433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89297" y="1541086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25" name="Right Arrow 24"/>
          <p:cNvSpPr/>
          <p:nvPr/>
        </p:nvSpPr>
        <p:spPr>
          <a:xfrm>
            <a:off x="3293458" y="2220188"/>
            <a:ext cx="207816" cy="81432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938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5" y="1298308"/>
            <a:ext cx="809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Applying</a:t>
            </a:r>
            <a:r>
              <a:rPr lang="sv-SE" sz="2800" dirty="0" smtClean="0"/>
              <a:t> FEM – a Demonstration</a:t>
            </a:r>
            <a:endParaRPr lang="sv-SE" sz="2600" b="1" dirty="0"/>
          </a:p>
        </p:txBody>
      </p:sp>
    </p:spTree>
    <p:extLst>
      <p:ext uri="{BB962C8B-B14F-4D97-AF65-F5344CB8AC3E}">
        <p14:creationId xmlns:p14="http://schemas.microsoft.com/office/powerpoint/2010/main" val="10537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2773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2128206" y="3665692"/>
            <a:ext cx="1286634" cy="979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2249587" y="3010238"/>
            <a:ext cx="1286634" cy="12380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Box 7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1" y="1505118"/>
            <a:ext cx="2865600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03929" y="2994053"/>
            <a:ext cx="1286634" cy="13594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13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1" y="1505118"/>
            <a:ext cx="2865600" cy="27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8206" y="3665692"/>
            <a:ext cx="1286634" cy="979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8" name="Oval 7"/>
          <p:cNvSpPr/>
          <p:nvPr/>
        </p:nvSpPr>
        <p:spPr>
          <a:xfrm>
            <a:off x="1950181" y="3020666"/>
            <a:ext cx="1618407" cy="74213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422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11" name="Oval 10"/>
          <p:cNvSpPr/>
          <p:nvPr/>
        </p:nvSpPr>
        <p:spPr>
          <a:xfrm>
            <a:off x="2281954" y="3704186"/>
            <a:ext cx="979136" cy="74213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49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8" name="Oval 7"/>
          <p:cNvSpPr/>
          <p:nvPr/>
        </p:nvSpPr>
        <p:spPr>
          <a:xfrm rot="1592371">
            <a:off x="1903801" y="1949718"/>
            <a:ext cx="1736241" cy="242859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ight Arrow 9"/>
          <p:cNvSpPr/>
          <p:nvPr/>
        </p:nvSpPr>
        <p:spPr>
          <a:xfrm>
            <a:off x="4724160" y="242748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365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3" name="Rectangle 2"/>
          <p:cNvSpPr/>
          <p:nvPr/>
        </p:nvSpPr>
        <p:spPr>
          <a:xfrm>
            <a:off x="4936142" y="1741756"/>
            <a:ext cx="987228" cy="152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5429756" y="1741756"/>
            <a:ext cx="987228" cy="90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594301" y="1960146"/>
            <a:ext cx="987228" cy="282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6416984" y="1305500"/>
            <a:ext cx="1225816" cy="90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/>
          <p:cNvSpPr/>
          <p:nvPr/>
        </p:nvSpPr>
        <p:spPr>
          <a:xfrm rot="1592371">
            <a:off x="1903801" y="1949718"/>
            <a:ext cx="1736241" cy="242859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ight Arrow 14"/>
          <p:cNvSpPr/>
          <p:nvPr/>
        </p:nvSpPr>
        <p:spPr>
          <a:xfrm>
            <a:off x="4724160" y="242748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/>
          <p:cNvSpPr/>
          <p:nvPr/>
        </p:nvSpPr>
        <p:spPr>
          <a:xfrm rot="1592371">
            <a:off x="6014954" y="1791630"/>
            <a:ext cx="1962586" cy="288390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44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24160" y="242748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3" name="Rectangle 2"/>
          <p:cNvSpPr/>
          <p:nvPr/>
        </p:nvSpPr>
        <p:spPr>
          <a:xfrm>
            <a:off x="4936142" y="1741756"/>
            <a:ext cx="987228" cy="152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5429756" y="1741756"/>
            <a:ext cx="987228" cy="90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594301" y="1960146"/>
            <a:ext cx="987228" cy="282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6416984" y="1305500"/>
            <a:ext cx="1225816" cy="90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6658403" y="2120809"/>
            <a:ext cx="1122335" cy="44910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60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8275206" cy="1166106"/>
          </a:xfrm>
        </p:spPr>
        <p:txBody>
          <a:bodyPr>
            <a:noAutofit/>
          </a:bodyPr>
          <a:lstStyle/>
          <a:p>
            <a:r>
              <a:rPr lang="en-US" sz="1700" dirty="0"/>
              <a:t>For each </a:t>
            </a:r>
            <a:r>
              <a:rPr lang="en-US" sz="1700" dirty="0" smtClean="0"/>
              <a:t>asset, </a:t>
            </a:r>
            <a:r>
              <a:rPr lang="en-US" sz="1700" b="1" dirty="0"/>
              <a:t>identify how </a:t>
            </a:r>
            <a:r>
              <a:rPr lang="en-US" sz="1700" b="1" dirty="0" smtClean="0"/>
              <a:t>the asset </a:t>
            </a:r>
            <a:r>
              <a:rPr lang="en-US" sz="1700" b="1" dirty="0"/>
              <a:t>is managed, that is </a:t>
            </a:r>
            <a:r>
              <a:rPr lang="en-US" sz="1700" dirty="0"/>
              <a:t> </a:t>
            </a:r>
            <a:r>
              <a:rPr lang="en-US" sz="1700" b="1" dirty="0"/>
              <a:t>identify the processes needed </a:t>
            </a:r>
            <a:r>
              <a:rPr lang="en-US" sz="1700" dirty="0"/>
              <a:t>for </a:t>
            </a:r>
            <a:r>
              <a:rPr lang="en-US" sz="1700" dirty="0" smtClean="0"/>
              <a:t>the asset’s </a:t>
            </a:r>
            <a:r>
              <a:rPr lang="en-US" sz="1700" dirty="0"/>
              <a:t>creation, maintenance and removal</a:t>
            </a:r>
          </a:p>
        </p:txBody>
      </p:sp>
      <p:sp>
        <p:nvSpPr>
          <p:cNvPr id="22" name="Oval 21"/>
          <p:cNvSpPr/>
          <p:nvPr/>
        </p:nvSpPr>
        <p:spPr>
          <a:xfrm>
            <a:off x="3174715" y="2277762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3272731" y="2234148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flipV="1">
            <a:off x="1635348" y="2619751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7280" y="3309544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1043983" y="3309544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9035" y="3291126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3620520" y="3298724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>
            <a:off x="3822588" y="3298724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30" name="Rectangle 29"/>
          <p:cNvSpPr/>
          <p:nvPr/>
        </p:nvSpPr>
        <p:spPr>
          <a:xfrm>
            <a:off x="4951258" y="3288157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4974588" y="3282319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Platform for Webshop Deployment </a:t>
            </a:r>
            <a:endParaRPr lang="sv-SE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944070" y="2679398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0"/>
          </p:cNvCxnSpPr>
          <p:nvPr/>
        </p:nvCxnSpPr>
        <p:spPr>
          <a:xfrm flipH="1" flipV="1">
            <a:off x="3883329" y="2696767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270767" y="2622369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6754" y="2816077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73200" y="2829426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52091" y="2829756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72271" y="2819003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94439" y="3291981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Delivering Staff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009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3286" y="254161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3" name="Rectangle 2"/>
          <p:cNvSpPr/>
          <p:nvPr/>
        </p:nvSpPr>
        <p:spPr>
          <a:xfrm>
            <a:off x="4936142" y="1741756"/>
            <a:ext cx="987228" cy="152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5429756" y="1741756"/>
            <a:ext cx="987228" cy="90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594301" y="1960146"/>
            <a:ext cx="987228" cy="282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/>
          <p:cNvSpPr/>
          <p:nvPr/>
        </p:nvSpPr>
        <p:spPr>
          <a:xfrm>
            <a:off x="6426628" y="1556258"/>
            <a:ext cx="1293510" cy="6744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40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3286" y="254161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8" name="Oval 7"/>
          <p:cNvSpPr/>
          <p:nvPr/>
        </p:nvSpPr>
        <p:spPr>
          <a:xfrm rot="19710477">
            <a:off x="4803700" y="2167085"/>
            <a:ext cx="1900346" cy="863517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716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3286" y="254161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249992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3286" y="254161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8" name="Oval 7"/>
          <p:cNvSpPr/>
          <p:nvPr/>
        </p:nvSpPr>
        <p:spPr>
          <a:xfrm rot="1592371">
            <a:off x="1903801" y="1949718"/>
            <a:ext cx="1736241" cy="242859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/>
          <p:cNvSpPr/>
          <p:nvPr/>
        </p:nvSpPr>
        <p:spPr>
          <a:xfrm rot="1592371">
            <a:off x="5966957" y="1995151"/>
            <a:ext cx="1962586" cy="266906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eeform 2"/>
          <p:cNvSpPr/>
          <p:nvPr/>
        </p:nvSpPr>
        <p:spPr>
          <a:xfrm>
            <a:off x="3641416" y="1504723"/>
            <a:ext cx="2913133" cy="882427"/>
          </a:xfrm>
          <a:custGeom>
            <a:avLst/>
            <a:gdLst>
              <a:gd name="connsiteX0" fmla="*/ 2913133 w 2913133"/>
              <a:gd name="connsiteY0" fmla="*/ 793415 h 882427"/>
              <a:gd name="connsiteX1" fmla="*/ 2176757 w 2913133"/>
              <a:gd name="connsiteY1" fmla="*/ 396 h 882427"/>
              <a:gd name="connsiteX2" fmla="*/ 0 w 2913133"/>
              <a:gd name="connsiteY2" fmla="*/ 882427 h 882427"/>
              <a:gd name="connsiteX3" fmla="*/ 0 w 2913133"/>
              <a:gd name="connsiteY3" fmla="*/ 882427 h 88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3133" h="882427">
                <a:moveTo>
                  <a:pt x="2913133" y="793415"/>
                </a:moveTo>
                <a:cubicBezTo>
                  <a:pt x="2787706" y="389488"/>
                  <a:pt x="2662279" y="-14439"/>
                  <a:pt x="2176757" y="396"/>
                </a:cubicBezTo>
                <a:cubicBezTo>
                  <a:pt x="1691235" y="15231"/>
                  <a:pt x="0" y="882427"/>
                  <a:pt x="0" y="882427"/>
                </a:cubicBezTo>
                <a:lnTo>
                  <a:pt x="0" y="882427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141990" y="1534872"/>
            <a:ext cx="347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One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platform</a:t>
            </a:r>
            <a:r>
              <a:rPr lang="sv-SE" dirty="0" smtClean="0">
                <a:solidFill>
                  <a:srgbClr val="FF0000"/>
                </a:solidFill>
              </a:rPr>
              <a:t> vs. </a:t>
            </a:r>
            <a:r>
              <a:rPr lang="sv-SE" dirty="0" err="1" smtClean="0">
                <a:solidFill>
                  <a:srgbClr val="FF0000"/>
                </a:solidFill>
              </a:rPr>
              <a:t>Several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platforms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592371">
            <a:off x="1903801" y="1949718"/>
            <a:ext cx="1736241" cy="242859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973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3286" y="254161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14" name="Freeform 13"/>
          <p:cNvSpPr/>
          <p:nvPr/>
        </p:nvSpPr>
        <p:spPr>
          <a:xfrm>
            <a:off x="3083065" y="3455299"/>
            <a:ext cx="3673785" cy="331774"/>
          </a:xfrm>
          <a:custGeom>
            <a:avLst/>
            <a:gdLst>
              <a:gd name="connsiteX0" fmla="*/ 0 w 3673785"/>
              <a:gd name="connsiteY0" fmla="*/ 0 h 331774"/>
              <a:gd name="connsiteX1" fmla="*/ 728284 w 3673785"/>
              <a:gd name="connsiteY1" fmla="*/ 331774 h 331774"/>
              <a:gd name="connsiteX2" fmla="*/ 3673785 w 3673785"/>
              <a:gd name="connsiteY2" fmla="*/ 178025 h 331774"/>
              <a:gd name="connsiteX3" fmla="*/ 3673785 w 3673785"/>
              <a:gd name="connsiteY3" fmla="*/ 178025 h 3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785" h="331774">
                <a:moveTo>
                  <a:pt x="0" y="0"/>
                </a:moveTo>
                <a:cubicBezTo>
                  <a:pt x="57993" y="151051"/>
                  <a:pt x="115987" y="302103"/>
                  <a:pt x="728284" y="331774"/>
                </a:cubicBezTo>
                <a:lnTo>
                  <a:pt x="3673785" y="178025"/>
                </a:lnTo>
                <a:lnTo>
                  <a:pt x="3673785" y="178025"/>
                </a:lnTo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3437603" y="3776436"/>
            <a:ext cx="2623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More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platform</a:t>
            </a:r>
            <a:r>
              <a:rPr lang="sv-SE" dirty="0" smtClean="0">
                <a:solidFill>
                  <a:srgbClr val="FF0000"/>
                </a:solidFill>
              </a:rPr>
              <a:t> specialists </a:t>
            </a:r>
            <a:r>
              <a:rPr lang="sv-SE" dirty="0" err="1" smtClean="0">
                <a:solidFill>
                  <a:srgbClr val="FF0000"/>
                </a:solidFill>
              </a:rPr>
              <a:t>are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needed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1592371">
            <a:off x="5966957" y="1995151"/>
            <a:ext cx="1962586" cy="266906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 rot="1592371">
            <a:off x="1903801" y="1949718"/>
            <a:ext cx="1736241" cy="242859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369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Applying</a:t>
            </a:r>
            <a:r>
              <a:rPr lang="sv-SE" dirty="0" smtClean="0"/>
              <a:t> FEM – a Demonstration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05118"/>
            <a:ext cx="2865600" cy="267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3286" y="2541612"/>
            <a:ext cx="153749" cy="100269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75" y="1741756"/>
            <a:ext cx="2866169" cy="26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000" y="132045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AS-IS</a:t>
            </a:r>
            <a:endParaRPr lang="sv-SE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593" y="14404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TO-BE</a:t>
            </a:r>
            <a:endParaRPr lang="sv-SE" b="1" dirty="0"/>
          </a:p>
        </p:txBody>
      </p:sp>
      <p:sp>
        <p:nvSpPr>
          <p:cNvPr id="6" name="Freeform 5"/>
          <p:cNvSpPr/>
          <p:nvPr/>
        </p:nvSpPr>
        <p:spPr>
          <a:xfrm>
            <a:off x="1011504" y="2330506"/>
            <a:ext cx="4499172" cy="2155069"/>
          </a:xfrm>
          <a:custGeom>
            <a:avLst/>
            <a:gdLst>
              <a:gd name="connsiteX0" fmla="*/ 0 w 4499172"/>
              <a:gd name="connsiteY0" fmla="*/ 56644 h 2155069"/>
              <a:gd name="connsiteX1" fmla="*/ 364142 w 4499172"/>
              <a:gd name="connsiteY1" fmla="*/ 1399922 h 2155069"/>
              <a:gd name="connsiteX2" fmla="*/ 1561763 w 4499172"/>
              <a:gd name="connsiteY2" fmla="*/ 2087745 h 2155069"/>
              <a:gd name="connsiteX3" fmla="*/ 3317735 w 4499172"/>
              <a:gd name="connsiteY3" fmla="*/ 1933997 h 2155069"/>
              <a:gd name="connsiteX4" fmla="*/ 3843717 w 4499172"/>
              <a:gd name="connsiteY4" fmla="*/ 364142 h 2155069"/>
              <a:gd name="connsiteX5" fmla="*/ 4499172 w 4499172"/>
              <a:gd name="connsiteY5" fmla="*/ 0 h 2155069"/>
              <a:gd name="connsiteX6" fmla="*/ 4499172 w 4499172"/>
              <a:gd name="connsiteY6" fmla="*/ 0 h 21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9172" h="2155069">
                <a:moveTo>
                  <a:pt x="0" y="56644"/>
                </a:moveTo>
                <a:cubicBezTo>
                  <a:pt x="51924" y="559024"/>
                  <a:pt x="103848" y="1061405"/>
                  <a:pt x="364142" y="1399922"/>
                </a:cubicBezTo>
                <a:cubicBezTo>
                  <a:pt x="624436" y="1738439"/>
                  <a:pt x="1069498" y="1998733"/>
                  <a:pt x="1561763" y="2087745"/>
                </a:cubicBezTo>
                <a:cubicBezTo>
                  <a:pt x="2054028" y="2176757"/>
                  <a:pt x="2937409" y="2221264"/>
                  <a:pt x="3317735" y="1933997"/>
                </a:cubicBezTo>
                <a:cubicBezTo>
                  <a:pt x="3698061" y="1646730"/>
                  <a:pt x="3646811" y="686475"/>
                  <a:pt x="3843717" y="364142"/>
                </a:cubicBezTo>
                <a:cubicBezTo>
                  <a:pt x="4040623" y="41809"/>
                  <a:pt x="4499172" y="0"/>
                  <a:pt x="4499172" y="0"/>
                </a:cubicBezTo>
                <a:lnTo>
                  <a:pt x="4499172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3166792" y="3792557"/>
            <a:ext cx="355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Organizational</a:t>
            </a:r>
            <a:r>
              <a:rPr lang="sv-SE" dirty="0" smtClean="0">
                <a:solidFill>
                  <a:srgbClr val="FF0000"/>
                </a:solidFill>
              </a:rPr>
              <a:t> decision </a:t>
            </a:r>
            <a:r>
              <a:rPr lang="sv-SE" dirty="0" err="1" smtClean="0">
                <a:solidFill>
                  <a:srgbClr val="FF0000"/>
                </a:solidFill>
              </a:rPr>
              <a:t>makers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are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often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book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readers</a:t>
            </a:r>
            <a:r>
              <a:rPr lang="sv-SE" dirty="0" smtClean="0">
                <a:solidFill>
                  <a:srgbClr val="FF0000"/>
                </a:solidFill>
              </a:rPr>
              <a:t>, and the </a:t>
            </a:r>
            <a:r>
              <a:rPr lang="sv-SE" dirty="0" err="1" smtClean="0">
                <a:solidFill>
                  <a:srgbClr val="FF0000"/>
                </a:solidFill>
              </a:rPr>
              <a:t>existing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webshop</a:t>
            </a:r>
            <a:r>
              <a:rPr lang="sv-SE" dirty="0" smtClean="0">
                <a:solidFill>
                  <a:srgbClr val="FF0000"/>
                </a:solidFill>
              </a:rPr>
              <a:t>/IT </a:t>
            </a:r>
            <a:r>
              <a:rPr lang="sv-SE" dirty="0" err="1" smtClean="0">
                <a:solidFill>
                  <a:srgbClr val="FF0000"/>
                </a:solidFill>
              </a:rPr>
              <a:t>platform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have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good</a:t>
            </a:r>
            <a:r>
              <a:rPr lang="sv-SE" dirty="0" smtClean="0">
                <a:solidFill>
                  <a:srgbClr val="FF0000"/>
                </a:solidFill>
              </a:rPr>
              <a:t> reputation </a:t>
            </a:r>
            <a:r>
              <a:rPr lang="sv-SE" dirty="0" err="1" smtClean="0">
                <a:solidFill>
                  <a:srgbClr val="FF0000"/>
                </a:solidFill>
              </a:rPr>
              <a:t>among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these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readers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6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5" y="1298308"/>
            <a:ext cx="809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Comparing</a:t>
            </a:r>
            <a:r>
              <a:rPr lang="sv-SE" sz="2800" dirty="0" smtClean="0"/>
              <a:t> FEM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other</a:t>
            </a:r>
            <a:r>
              <a:rPr lang="sv-SE" sz="2800" dirty="0" smtClean="0"/>
              <a:t> </a:t>
            </a:r>
            <a:r>
              <a:rPr lang="sv-SE" sz="2800" dirty="0" err="1" smtClean="0"/>
              <a:t>Methods</a:t>
            </a:r>
            <a:r>
              <a:rPr lang="sv-SE" sz="2800" dirty="0" smtClean="0"/>
              <a:t> and </a:t>
            </a:r>
            <a:r>
              <a:rPr lang="sv-SE" sz="2800" dirty="0" err="1"/>
              <a:t>M</a:t>
            </a:r>
            <a:r>
              <a:rPr lang="sv-SE" sz="2800" dirty="0" err="1" smtClean="0"/>
              <a:t>odels</a:t>
            </a:r>
            <a:endParaRPr lang="sv-SE" sz="2600" b="1" dirty="0"/>
          </a:p>
        </p:txBody>
      </p:sp>
    </p:spTree>
    <p:extLst>
      <p:ext uri="{BB962C8B-B14F-4D97-AF65-F5344CB8AC3E}">
        <p14:creationId xmlns:p14="http://schemas.microsoft.com/office/powerpoint/2010/main" val="7648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FEM vs. Business </a:t>
            </a:r>
            <a:r>
              <a:rPr lang="sv-SE" dirty="0" err="1" smtClean="0"/>
              <a:t>Model</a:t>
            </a:r>
            <a:r>
              <a:rPr lang="sv-SE" dirty="0" smtClean="0"/>
              <a:t> Canvas </a:t>
            </a:r>
            <a:endParaRPr lang="sv-SE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592543"/>
            <a:ext cx="5835945" cy="30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65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7915030" cy="596700"/>
          </a:xfrm>
        </p:spPr>
        <p:txBody>
          <a:bodyPr/>
          <a:lstStyle/>
          <a:p>
            <a:r>
              <a:rPr lang="sv-SE" dirty="0" smtClean="0"/>
              <a:t>FEM vs. Workflow </a:t>
            </a:r>
            <a:r>
              <a:rPr lang="sv-SE" dirty="0" err="1" smtClean="0"/>
              <a:t>techniques</a:t>
            </a:r>
            <a:r>
              <a:rPr lang="sv-SE" dirty="0" smtClean="0"/>
              <a:t> (BPMN)</a:t>
            </a:r>
            <a:endParaRPr lang="sv-S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52" y="1446358"/>
            <a:ext cx="3984902" cy="213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1" y="1747066"/>
            <a:ext cx="3340305" cy="246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5848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10" y="701505"/>
            <a:ext cx="8619037" cy="596700"/>
          </a:xfrm>
        </p:spPr>
        <p:txBody>
          <a:bodyPr/>
          <a:lstStyle/>
          <a:p>
            <a:r>
              <a:rPr lang="sv-SE" dirty="0" smtClean="0"/>
              <a:t>FEM vs. Input/output </a:t>
            </a:r>
            <a:r>
              <a:rPr lang="sv-SE" dirty="0" err="1" smtClean="0"/>
              <a:t>techniques</a:t>
            </a:r>
            <a:r>
              <a:rPr lang="sv-SE" dirty="0" smtClean="0"/>
              <a:t> (IDEF0)</a:t>
            </a:r>
            <a:endParaRPr lang="sv-S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8" y="1662196"/>
            <a:ext cx="4508852" cy="257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0" y="1662195"/>
            <a:ext cx="3163986" cy="23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7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8275206" cy="1166106"/>
          </a:xfrm>
        </p:spPr>
        <p:txBody>
          <a:bodyPr>
            <a:noAutofit/>
          </a:bodyPr>
          <a:lstStyle/>
          <a:p>
            <a:r>
              <a:rPr lang="en-US" sz="1700" dirty="0"/>
              <a:t>For each </a:t>
            </a:r>
            <a:r>
              <a:rPr lang="en-US" sz="1700" dirty="0" smtClean="0"/>
              <a:t>asset, </a:t>
            </a:r>
            <a:r>
              <a:rPr lang="en-US" sz="1700" b="1" dirty="0"/>
              <a:t>identify how </a:t>
            </a:r>
            <a:r>
              <a:rPr lang="en-US" sz="1700" b="1" dirty="0" smtClean="0"/>
              <a:t>the asset </a:t>
            </a:r>
            <a:r>
              <a:rPr lang="en-US" sz="1700" b="1" dirty="0"/>
              <a:t>is managed, that is </a:t>
            </a:r>
            <a:r>
              <a:rPr lang="en-US" sz="1700" dirty="0"/>
              <a:t> </a:t>
            </a:r>
            <a:r>
              <a:rPr lang="en-US" sz="1700" b="1" dirty="0"/>
              <a:t>identify the processes needed </a:t>
            </a:r>
            <a:r>
              <a:rPr lang="en-US" sz="1700" dirty="0"/>
              <a:t>for </a:t>
            </a:r>
            <a:r>
              <a:rPr lang="en-US" sz="1700" dirty="0" smtClean="0"/>
              <a:t>the asset’s </a:t>
            </a:r>
            <a:r>
              <a:rPr lang="en-US" sz="1700" dirty="0"/>
              <a:t>creation, maintenance and removal</a:t>
            </a:r>
          </a:p>
        </p:txBody>
      </p:sp>
      <p:sp>
        <p:nvSpPr>
          <p:cNvPr id="22" name="Oval 21"/>
          <p:cNvSpPr/>
          <p:nvPr/>
        </p:nvSpPr>
        <p:spPr>
          <a:xfrm>
            <a:off x="3174715" y="2277762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3272731" y="2234148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flipV="1">
            <a:off x="1635348" y="2619751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7280" y="3309544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1043983" y="3309544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9035" y="3291126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3620520" y="3298724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>
            <a:off x="3822588" y="3298724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30" name="Rectangle 29"/>
          <p:cNvSpPr/>
          <p:nvPr/>
        </p:nvSpPr>
        <p:spPr>
          <a:xfrm>
            <a:off x="4951258" y="3288157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4974588" y="3282319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Platform for Webshop Deployment </a:t>
            </a:r>
            <a:endParaRPr lang="sv-SE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944070" y="2679398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0"/>
          </p:cNvCxnSpPr>
          <p:nvPr/>
        </p:nvCxnSpPr>
        <p:spPr>
          <a:xfrm flipH="1" flipV="1">
            <a:off x="3883329" y="2696767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270767" y="2622369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6754" y="2816077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73200" y="2829426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52091" y="2829756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72271" y="2819003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94439" y="3291981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Delivering Staff</a:t>
            </a:r>
            <a:endParaRPr lang="sv-SE" sz="1200" dirty="0"/>
          </a:p>
        </p:txBody>
      </p:sp>
      <p:sp>
        <p:nvSpPr>
          <p:cNvPr id="40" name="Oval 39"/>
          <p:cNvSpPr/>
          <p:nvPr/>
        </p:nvSpPr>
        <p:spPr>
          <a:xfrm>
            <a:off x="4756493" y="3209816"/>
            <a:ext cx="1946741" cy="60666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9880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IDEF0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360816" y="2137337"/>
            <a:ext cx="2322258" cy="1134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Design and </a:t>
            </a:r>
            <a:r>
              <a:rPr lang="sv-SE" dirty="0" err="1" smtClean="0"/>
              <a:t>produce</a:t>
            </a:r>
            <a:r>
              <a:rPr lang="sv-SE" dirty="0" smtClean="0"/>
              <a:t>  </a:t>
            </a:r>
            <a:r>
              <a:rPr lang="sv-SE" dirty="0" err="1" smtClean="0"/>
              <a:t>furnitures</a:t>
            </a:r>
            <a:endParaRPr lang="sv-S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25309" y="2461269"/>
            <a:ext cx="1719355" cy="2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69560" y="2121777"/>
            <a:ext cx="17453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Customer</a:t>
            </a:r>
            <a:r>
              <a:rPr lang="sv-SE" sz="1500" dirty="0" smtClean="0"/>
              <a:t> </a:t>
            </a:r>
            <a:r>
              <a:rPr lang="sv-SE" sz="1500" dirty="0" err="1" smtClean="0"/>
              <a:t>demands</a:t>
            </a:r>
            <a:endParaRPr lang="sv-SE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6884" y="2821925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Material</a:t>
            </a:r>
            <a:endParaRPr lang="sv-SE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83074" y="2870754"/>
            <a:ext cx="918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3074" y="2339839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Produced</a:t>
            </a:r>
            <a:r>
              <a:rPr lang="sv-SE" sz="1500" dirty="0" smtClean="0"/>
              <a:t> </a:t>
            </a:r>
            <a:r>
              <a:rPr lang="sv-SE" sz="1500" dirty="0" err="1" smtClean="0"/>
              <a:t>furnitures</a:t>
            </a:r>
            <a:endParaRPr lang="sv-SE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4790605" y="3722050"/>
            <a:ext cx="967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Machines</a:t>
            </a:r>
            <a:endParaRPr lang="sv-SE" sz="15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56013" y="3271463"/>
            <a:ext cx="0" cy="1027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69560" y="2485560"/>
            <a:ext cx="1087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Orders</a:t>
            </a:r>
            <a:endParaRPr lang="sv-SE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3849" y="3652770"/>
            <a:ext cx="1039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Employees</a:t>
            </a:r>
            <a:endParaRPr lang="sv-SE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5274365" y="2956137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A0</a:t>
            </a:r>
            <a:endParaRPr lang="sv-SE" sz="135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40700" y="2756335"/>
            <a:ext cx="1719355" cy="11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45533" y="3093043"/>
            <a:ext cx="1719355" cy="11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18269" y="3256219"/>
            <a:ext cx="0" cy="1027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81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IDEF0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3360816" y="2137337"/>
            <a:ext cx="2322258" cy="1134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Design and </a:t>
            </a:r>
            <a:r>
              <a:rPr lang="sv-SE" dirty="0" err="1" smtClean="0"/>
              <a:t>produce</a:t>
            </a:r>
            <a:r>
              <a:rPr lang="sv-SE" dirty="0" smtClean="0"/>
              <a:t>  </a:t>
            </a:r>
            <a:r>
              <a:rPr lang="sv-SE" dirty="0" err="1" smtClean="0"/>
              <a:t>furnitures</a:t>
            </a:r>
            <a:endParaRPr lang="sv-S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25309" y="2461269"/>
            <a:ext cx="1719355" cy="23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69560" y="2121777"/>
            <a:ext cx="17453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Customer</a:t>
            </a:r>
            <a:r>
              <a:rPr lang="sv-SE" sz="1500" dirty="0" smtClean="0"/>
              <a:t> </a:t>
            </a:r>
            <a:r>
              <a:rPr lang="sv-SE" sz="1500" dirty="0" err="1" smtClean="0"/>
              <a:t>demands</a:t>
            </a:r>
            <a:endParaRPr lang="sv-SE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6884" y="2821925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Material</a:t>
            </a:r>
            <a:endParaRPr lang="sv-SE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83074" y="2870754"/>
            <a:ext cx="918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3074" y="2339839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Produced</a:t>
            </a:r>
            <a:r>
              <a:rPr lang="sv-SE" sz="1500" dirty="0" smtClean="0"/>
              <a:t> </a:t>
            </a:r>
            <a:r>
              <a:rPr lang="sv-SE" sz="1500" dirty="0" err="1" smtClean="0"/>
              <a:t>furnitures</a:t>
            </a:r>
            <a:endParaRPr lang="sv-SE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4790605" y="3722050"/>
            <a:ext cx="967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Machines</a:t>
            </a:r>
            <a:endParaRPr lang="sv-SE" sz="15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56013" y="3271463"/>
            <a:ext cx="0" cy="1027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69560" y="2485560"/>
            <a:ext cx="1087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Orders</a:t>
            </a:r>
            <a:endParaRPr lang="sv-SE" sz="15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3849" y="3652770"/>
            <a:ext cx="1039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Employees</a:t>
            </a:r>
            <a:endParaRPr lang="sv-SE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5274365" y="2956137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A0</a:t>
            </a:r>
            <a:endParaRPr lang="sv-SE" sz="135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640700" y="2756335"/>
            <a:ext cx="1719355" cy="11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45533" y="3093043"/>
            <a:ext cx="1719355" cy="11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18269" y="3256219"/>
            <a:ext cx="0" cy="1027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7469286" y="3271463"/>
            <a:ext cx="396629" cy="9529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ight Brace 18"/>
          <p:cNvSpPr/>
          <p:nvPr/>
        </p:nvSpPr>
        <p:spPr>
          <a:xfrm>
            <a:off x="7270971" y="1070165"/>
            <a:ext cx="396629" cy="9529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ight Brace 22"/>
          <p:cNvSpPr/>
          <p:nvPr/>
        </p:nvSpPr>
        <p:spPr>
          <a:xfrm rot="5400000">
            <a:off x="2258711" y="2798362"/>
            <a:ext cx="368284" cy="180362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ight Brace 23"/>
          <p:cNvSpPr/>
          <p:nvPr/>
        </p:nvSpPr>
        <p:spPr>
          <a:xfrm rot="5400000">
            <a:off x="6162563" y="3265194"/>
            <a:ext cx="368286" cy="9654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Box 24"/>
          <p:cNvSpPr txBox="1"/>
          <p:nvPr/>
        </p:nvSpPr>
        <p:spPr>
          <a:xfrm>
            <a:off x="2017797" y="3932090"/>
            <a:ext cx="1039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i="1" dirty="0" smtClean="0">
                <a:solidFill>
                  <a:srgbClr val="FF0000"/>
                </a:solidFill>
              </a:rPr>
              <a:t>Input</a:t>
            </a:r>
            <a:endParaRPr lang="sv-SE" sz="15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907" y="3901212"/>
            <a:ext cx="1039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i="1" dirty="0" smtClean="0">
                <a:solidFill>
                  <a:srgbClr val="FF0000"/>
                </a:solidFill>
              </a:rPr>
              <a:t>Output</a:t>
            </a:r>
            <a:endParaRPr lang="sv-SE" sz="15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5915" y="3560467"/>
            <a:ext cx="1096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i="1" dirty="0" err="1" smtClean="0">
                <a:solidFill>
                  <a:srgbClr val="FF0000"/>
                </a:solidFill>
              </a:rPr>
              <a:t>Mechanism</a:t>
            </a:r>
            <a:endParaRPr lang="sv-SE" sz="15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2800" y="1385039"/>
            <a:ext cx="1096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i="1" dirty="0" smtClean="0">
                <a:solidFill>
                  <a:srgbClr val="FF0000"/>
                </a:solidFill>
              </a:rPr>
              <a:t>Control</a:t>
            </a:r>
            <a:endParaRPr lang="sv-SE" sz="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179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IDEF0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2195736" y="1301156"/>
            <a:ext cx="2322258" cy="1134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Design </a:t>
            </a:r>
            <a:r>
              <a:rPr lang="sv-SE" dirty="0" err="1" smtClean="0"/>
              <a:t>furniture</a:t>
            </a:r>
            <a:r>
              <a:rPr lang="sv-SE" dirty="0" smtClean="0"/>
              <a:t> </a:t>
            </a:r>
            <a:r>
              <a:rPr lang="sv-SE" dirty="0" err="1" smtClean="0"/>
              <a:t>models</a:t>
            </a:r>
            <a:endParaRPr lang="sv-S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77634" y="1827513"/>
            <a:ext cx="918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9389" y="1539955"/>
            <a:ext cx="135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Customer</a:t>
            </a:r>
            <a:r>
              <a:rPr lang="sv-SE" sz="1500" dirty="0" smtClean="0"/>
              <a:t> </a:t>
            </a:r>
            <a:r>
              <a:rPr lang="sv-SE" sz="1500" dirty="0" err="1" smtClean="0"/>
              <a:t>demands</a:t>
            </a:r>
            <a:endParaRPr lang="sv-SE" sz="15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664078"/>
            <a:ext cx="145816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17994" y="2111020"/>
            <a:ext cx="459052" cy="2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63988" y="2543294"/>
            <a:ext cx="2322258" cy="1134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Produce</a:t>
            </a:r>
            <a:endParaRPr lang="sv-SE" dirty="0" smtClean="0"/>
          </a:p>
          <a:p>
            <a:pPr algn="ctr"/>
            <a:r>
              <a:rPr lang="sv-SE" dirty="0" err="1" smtClean="0"/>
              <a:t>furnitures</a:t>
            </a:r>
            <a:endParaRPr lang="sv-SE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69876" y="2943214"/>
            <a:ext cx="3194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0142" y="3025067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Material</a:t>
            </a:r>
            <a:endParaRPr lang="sv-SE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86246" y="3137360"/>
            <a:ext cx="918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6246" y="2606445"/>
            <a:ext cx="118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Produced</a:t>
            </a:r>
            <a:r>
              <a:rPr lang="sv-SE" sz="1500" dirty="0" smtClean="0"/>
              <a:t> </a:t>
            </a:r>
            <a:r>
              <a:rPr lang="sv-SE" sz="1500" dirty="0" err="1" smtClean="0"/>
              <a:t>furnitures</a:t>
            </a:r>
            <a:endParaRPr lang="sv-SE" sz="15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66857" y="2111246"/>
            <a:ext cx="365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26006" y="2189206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Routines</a:t>
            </a:r>
            <a:endParaRPr lang="sv-SE" sz="15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30162" y="1664078"/>
            <a:ext cx="0" cy="825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2120" y="1907705"/>
            <a:ext cx="23222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Blueprints</a:t>
            </a:r>
            <a:endParaRPr lang="sv-SE" sz="15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34018" y="367742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55976" y="3809386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Craftsmen</a:t>
            </a:r>
            <a:endParaRPr lang="sv-SE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5764721" y="4405007"/>
            <a:ext cx="9675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Machines</a:t>
            </a:r>
            <a:endParaRPr lang="sv-SE" sz="15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84168" y="3677421"/>
            <a:ext cx="0" cy="1027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3628" y="2646730"/>
            <a:ext cx="1087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smtClean="0"/>
              <a:t>Orders</a:t>
            </a:r>
            <a:endParaRPr lang="sv-SE" sz="15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269876" y="3299378"/>
            <a:ext cx="3194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85946" y="4345964"/>
            <a:ext cx="661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85946" y="4348790"/>
            <a:ext cx="0" cy="378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32829" y="3740572"/>
            <a:ext cx="1076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/>
              <a:t>Designers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427638" y="4338554"/>
            <a:ext cx="661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10872" y="2435282"/>
            <a:ext cx="17135" cy="1895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07904" y="4405008"/>
            <a:ext cx="10396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dirty="0" err="1" smtClean="0"/>
              <a:t>Employees</a:t>
            </a:r>
            <a:endParaRPr lang="sv-SE" sz="1500" dirty="0"/>
          </a:p>
        </p:txBody>
      </p:sp>
      <p:sp>
        <p:nvSpPr>
          <p:cNvPr id="30" name="TextBox 29"/>
          <p:cNvSpPr txBox="1"/>
          <p:nvPr/>
        </p:nvSpPr>
        <p:spPr>
          <a:xfrm>
            <a:off x="4109285" y="2119956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A1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62210" y="3378316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26453662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710" y="701505"/>
            <a:ext cx="8619037" cy="596700"/>
          </a:xfrm>
        </p:spPr>
        <p:txBody>
          <a:bodyPr/>
          <a:lstStyle/>
          <a:p>
            <a:r>
              <a:rPr lang="sv-SE" dirty="0" smtClean="0"/>
              <a:t>FEM vs. Input/output </a:t>
            </a:r>
            <a:r>
              <a:rPr lang="sv-SE" dirty="0" err="1" smtClean="0"/>
              <a:t>techniques</a:t>
            </a:r>
            <a:r>
              <a:rPr lang="sv-SE" dirty="0" smtClean="0"/>
              <a:t> (IDEF0)</a:t>
            </a:r>
            <a:endParaRPr lang="sv-S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8" y="1662196"/>
            <a:ext cx="4508852" cy="257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0" y="1662195"/>
            <a:ext cx="3163986" cy="23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3818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5148" y="104702"/>
            <a:ext cx="1389050" cy="1193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482845" y="1298308"/>
            <a:ext cx="809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err="1" smtClean="0"/>
              <a:t>Ongoing</a:t>
            </a:r>
            <a:r>
              <a:rPr lang="sv-SE" sz="2800" dirty="0" smtClean="0"/>
              <a:t> and </a:t>
            </a:r>
            <a:r>
              <a:rPr lang="sv-SE" sz="2800" dirty="0" err="1" smtClean="0"/>
              <a:t>Future</a:t>
            </a:r>
            <a:r>
              <a:rPr lang="sv-SE" sz="2800" dirty="0" smtClean="0"/>
              <a:t> </a:t>
            </a:r>
            <a:r>
              <a:rPr lang="sv-SE" sz="2800" dirty="0"/>
              <a:t>R</a:t>
            </a:r>
            <a:r>
              <a:rPr lang="sv-SE" sz="2800" dirty="0" smtClean="0"/>
              <a:t>esearch</a:t>
            </a:r>
            <a:endParaRPr lang="sv-SE" sz="2600" b="1" dirty="0"/>
          </a:p>
        </p:txBody>
      </p:sp>
    </p:spTree>
    <p:extLst>
      <p:ext uri="{BB962C8B-B14F-4D97-AF65-F5344CB8AC3E}">
        <p14:creationId xmlns:p14="http://schemas.microsoft.com/office/powerpoint/2010/main" val="38156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Ongoing</a:t>
            </a:r>
            <a:r>
              <a:rPr lang="sv-SE" dirty="0" smtClean="0"/>
              <a:t> and </a:t>
            </a:r>
            <a:r>
              <a:rPr lang="sv-SE" dirty="0" err="1" smtClean="0"/>
              <a:t>Future</a:t>
            </a:r>
            <a:r>
              <a:rPr lang="sv-SE" dirty="0" smtClean="0"/>
              <a:t> Research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75534"/>
            <a:ext cx="7469968" cy="3240432"/>
          </a:xfrm>
        </p:spPr>
        <p:txBody>
          <a:bodyPr/>
          <a:lstStyle/>
          <a:p>
            <a:r>
              <a:rPr lang="sv-SE" sz="1800" dirty="0" err="1" smtClean="0"/>
              <a:t>Apply</a:t>
            </a:r>
            <a:r>
              <a:rPr lang="sv-SE" sz="1800" dirty="0" smtClean="0"/>
              <a:t> FEM in different </a:t>
            </a:r>
            <a:r>
              <a:rPr lang="sv-SE" sz="1800" dirty="0" err="1" smtClean="0"/>
              <a:t>types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organization</a:t>
            </a:r>
            <a:r>
              <a:rPr lang="sv-SE" sz="1800" dirty="0" smtClean="0"/>
              <a:t> to </a:t>
            </a:r>
            <a:r>
              <a:rPr lang="sv-SE" sz="1800" dirty="0" err="1" smtClean="0"/>
              <a:t>refine</a:t>
            </a:r>
            <a:r>
              <a:rPr lang="sv-SE" sz="1800" dirty="0" smtClean="0"/>
              <a:t> the </a:t>
            </a:r>
            <a:r>
              <a:rPr lang="sv-SE" sz="1800" dirty="0" err="1" smtClean="0"/>
              <a:t>archetypes</a:t>
            </a:r>
            <a:r>
              <a:rPr lang="sv-SE" sz="1800" dirty="0" smtClean="0"/>
              <a:t> and </a:t>
            </a:r>
            <a:r>
              <a:rPr lang="sv-SE" sz="1800" dirty="0" err="1" smtClean="0"/>
              <a:t>create</a:t>
            </a:r>
            <a:r>
              <a:rPr lang="sv-SE" sz="1800" dirty="0" smtClean="0"/>
              <a:t> best </a:t>
            </a:r>
            <a:r>
              <a:rPr lang="sv-SE" sz="1800" dirty="0" err="1" smtClean="0"/>
              <a:t>practices</a:t>
            </a:r>
            <a:endParaRPr lang="sv-SE" sz="1800" dirty="0" smtClean="0"/>
          </a:p>
          <a:p>
            <a:r>
              <a:rPr lang="sv-SE" sz="1800" dirty="0" err="1" smtClean="0"/>
              <a:t>Develop</a:t>
            </a:r>
            <a:r>
              <a:rPr lang="sv-SE" sz="1800" dirty="0" smtClean="0"/>
              <a:t> business transformation </a:t>
            </a:r>
            <a:r>
              <a:rPr lang="sv-SE" sz="1800" dirty="0" err="1" smtClean="0"/>
              <a:t>patterns</a:t>
            </a:r>
            <a:r>
              <a:rPr lang="sv-SE" sz="1800" dirty="0" smtClean="0"/>
              <a:t> – by </a:t>
            </a:r>
            <a:r>
              <a:rPr lang="sv-SE" sz="1800" dirty="0" err="1" smtClean="0"/>
              <a:t>identify</a:t>
            </a:r>
            <a:r>
              <a:rPr lang="sv-SE" sz="1800" dirty="0" smtClean="0"/>
              <a:t> and </a:t>
            </a:r>
            <a:r>
              <a:rPr lang="sv-SE" sz="1800" dirty="0" err="1" smtClean="0"/>
              <a:t>analyze</a:t>
            </a:r>
            <a:r>
              <a:rPr lang="sv-SE" sz="1800" dirty="0" smtClean="0"/>
              <a:t> </a:t>
            </a:r>
            <a:r>
              <a:rPr lang="sv-SE" sz="1800" dirty="0" err="1" smtClean="0"/>
              <a:t>existing</a:t>
            </a:r>
            <a:r>
              <a:rPr lang="sv-SE" sz="1800" dirty="0" smtClean="0"/>
              <a:t> business transformation in </a:t>
            </a:r>
            <a:r>
              <a:rPr lang="sv-SE" sz="1800" dirty="0" err="1" smtClean="0"/>
              <a:t>organizations</a:t>
            </a:r>
            <a:r>
              <a:rPr lang="sv-SE" sz="1800" dirty="0" smtClean="0"/>
              <a:t> </a:t>
            </a:r>
          </a:p>
          <a:p>
            <a:r>
              <a:rPr lang="sv-SE" sz="1800" dirty="0" err="1" smtClean="0"/>
              <a:t>Develop</a:t>
            </a:r>
            <a:r>
              <a:rPr lang="sv-SE" sz="1800" dirty="0" smtClean="0"/>
              <a:t> a </a:t>
            </a:r>
            <a:r>
              <a:rPr lang="sv-SE" sz="1800" dirty="0" err="1" smtClean="0"/>
              <a:t>cost</a:t>
            </a:r>
            <a:r>
              <a:rPr lang="sv-SE" sz="1800" dirty="0" smtClean="0"/>
              <a:t>-benefit </a:t>
            </a:r>
            <a:r>
              <a:rPr lang="sv-SE" sz="1800" dirty="0" err="1" smtClean="0"/>
              <a:t>method</a:t>
            </a:r>
            <a:r>
              <a:rPr lang="sv-SE" sz="1800" dirty="0" smtClean="0"/>
              <a:t> for business transformations</a:t>
            </a:r>
          </a:p>
          <a:p>
            <a:r>
              <a:rPr lang="sv-SE" sz="1800" dirty="0" err="1" smtClean="0"/>
              <a:t>Adapt</a:t>
            </a:r>
            <a:r>
              <a:rPr lang="sv-SE" sz="1800" dirty="0" smtClean="0"/>
              <a:t> FEM for different </a:t>
            </a:r>
            <a:r>
              <a:rPr lang="sv-SE" sz="1800" dirty="0" err="1" smtClean="0"/>
              <a:t>types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network</a:t>
            </a:r>
            <a:r>
              <a:rPr lang="sv-SE" sz="1800" dirty="0" smtClean="0"/>
              <a:t> </a:t>
            </a:r>
            <a:r>
              <a:rPr lang="sv-SE" sz="1800" dirty="0" err="1" smtClean="0"/>
              <a:t>organizations</a:t>
            </a:r>
            <a:endParaRPr lang="sv-SE" sz="1800" dirty="0" smtClean="0"/>
          </a:p>
          <a:p>
            <a:pPr marL="0" indent="0">
              <a:buNone/>
            </a:pPr>
            <a:endParaRPr lang="sv-SE" sz="2000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83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8" y="384347"/>
            <a:ext cx="6683765" cy="960668"/>
          </a:xfrm>
        </p:spPr>
        <p:txBody>
          <a:bodyPr/>
          <a:lstStyle/>
          <a:p>
            <a:r>
              <a:rPr lang="sv-SE" dirty="0" smtClean="0"/>
              <a:t>Links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425594" y="1176625"/>
            <a:ext cx="6912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Info about FEM: </a:t>
            </a:r>
            <a:r>
              <a:rPr lang="sv-SE" sz="1600" dirty="0">
                <a:hlinkClick r:id="rId2"/>
              </a:rPr>
              <a:t>http://bit.ly/2tMp6aM</a:t>
            </a:r>
            <a:r>
              <a:rPr lang="sv-SE" sz="1600" dirty="0"/>
              <a:t>.</a:t>
            </a:r>
            <a:endParaRPr lang="en-US" sz="16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7301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8" y="384347"/>
            <a:ext cx="6683765" cy="960668"/>
          </a:xfrm>
        </p:spPr>
        <p:txBody>
          <a:bodyPr/>
          <a:lstStyle/>
          <a:p>
            <a:r>
              <a:rPr lang="sv-SE" dirty="0" smtClean="0"/>
              <a:t>Contact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059582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Ilia Bider, </a:t>
            </a:r>
            <a:r>
              <a:rPr lang="sv-SE" sz="2000" dirty="0" smtClean="0">
                <a:hlinkClick r:id="rId2"/>
              </a:rPr>
              <a:t>ilia@dsv.su.se</a:t>
            </a:r>
            <a:endParaRPr lang="sv-SE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Erik Perjons, </a:t>
            </a:r>
            <a:r>
              <a:rPr lang="sv-SE" sz="2000" dirty="0" smtClean="0">
                <a:hlinkClick r:id="rId3"/>
              </a:rPr>
              <a:t>perjons@dsv.su.se</a:t>
            </a:r>
            <a:endParaRPr lang="sv-SE" sz="2000" dirty="0" smtClean="0"/>
          </a:p>
          <a:p>
            <a:endParaRPr lang="sv-SE" sz="1400" dirty="0" smtClean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018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8275206" cy="1166106"/>
          </a:xfrm>
        </p:spPr>
        <p:txBody>
          <a:bodyPr>
            <a:noAutofit/>
          </a:bodyPr>
          <a:lstStyle/>
          <a:p>
            <a:r>
              <a:rPr lang="en-US" sz="1700" dirty="0"/>
              <a:t>For each </a:t>
            </a:r>
            <a:r>
              <a:rPr lang="en-US" sz="1700" dirty="0" smtClean="0"/>
              <a:t>asset, </a:t>
            </a:r>
            <a:r>
              <a:rPr lang="en-US" sz="1700" b="1" dirty="0"/>
              <a:t>identify how </a:t>
            </a:r>
            <a:r>
              <a:rPr lang="en-US" sz="1700" b="1" dirty="0" smtClean="0"/>
              <a:t>the asset </a:t>
            </a:r>
            <a:r>
              <a:rPr lang="en-US" sz="1700" b="1" dirty="0"/>
              <a:t>is managed, that is </a:t>
            </a:r>
            <a:r>
              <a:rPr lang="en-US" sz="1700" dirty="0"/>
              <a:t> </a:t>
            </a:r>
            <a:r>
              <a:rPr lang="en-US" sz="1700" b="1" dirty="0"/>
              <a:t>identify the processes needed </a:t>
            </a:r>
            <a:r>
              <a:rPr lang="en-US" sz="1700" dirty="0"/>
              <a:t>for </a:t>
            </a:r>
            <a:r>
              <a:rPr lang="en-US" sz="1700" dirty="0" smtClean="0"/>
              <a:t>the asset’s </a:t>
            </a:r>
            <a:r>
              <a:rPr lang="en-US" sz="1700" dirty="0"/>
              <a:t>creation, maintenance and removal</a:t>
            </a:r>
          </a:p>
        </p:txBody>
      </p:sp>
      <p:sp>
        <p:nvSpPr>
          <p:cNvPr id="22" name="Oval 21"/>
          <p:cNvSpPr/>
          <p:nvPr/>
        </p:nvSpPr>
        <p:spPr>
          <a:xfrm>
            <a:off x="3174715" y="2277762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3272731" y="2234148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flipV="1">
            <a:off x="1635348" y="2619751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7280" y="3309544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1043983" y="3309544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9035" y="3291126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3620520" y="3298724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>
            <a:off x="3822588" y="3298724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30" name="Rectangle 29"/>
          <p:cNvSpPr/>
          <p:nvPr/>
        </p:nvSpPr>
        <p:spPr>
          <a:xfrm>
            <a:off x="4951258" y="3288157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4974588" y="3282319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Platform for Webshop Deployment </a:t>
            </a:r>
            <a:endParaRPr lang="sv-SE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944070" y="2679398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0"/>
          </p:cNvCxnSpPr>
          <p:nvPr/>
        </p:nvCxnSpPr>
        <p:spPr>
          <a:xfrm flipH="1" flipV="1">
            <a:off x="3883329" y="2696767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270767" y="2622369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6754" y="2816077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73200" y="2829426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52091" y="2829756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72271" y="2819003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94439" y="3291981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Delivering Staff</a:t>
            </a:r>
            <a:endParaRPr lang="sv-SE" sz="1200" dirty="0"/>
          </a:p>
        </p:txBody>
      </p:sp>
      <p:sp>
        <p:nvSpPr>
          <p:cNvPr id="40" name="Oval 39"/>
          <p:cNvSpPr/>
          <p:nvPr/>
        </p:nvSpPr>
        <p:spPr>
          <a:xfrm>
            <a:off x="4756493" y="3209816"/>
            <a:ext cx="1946741" cy="60666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1" name="Oval 40"/>
          <p:cNvSpPr/>
          <p:nvPr/>
        </p:nvSpPr>
        <p:spPr>
          <a:xfrm>
            <a:off x="3833948" y="4332648"/>
            <a:ext cx="1067014" cy="428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Box 41"/>
          <p:cNvSpPr txBox="1"/>
          <p:nvPr/>
        </p:nvSpPr>
        <p:spPr>
          <a:xfrm>
            <a:off x="3975251" y="4299839"/>
            <a:ext cx="76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Create</a:t>
            </a:r>
            <a:r>
              <a:rPr lang="sv-SE" sz="1200" dirty="0" smtClean="0"/>
              <a:t> </a:t>
            </a:r>
            <a:r>
              <a:rPr lang="sv-SE" sz="1200" dirty="0" err="1" smtClean="0"/>
              <a:t>platform</a:t>
            </a:r>
            <a:endParaRPr lang="sv-SE" sz="1200" dirty="0" smtClean="0"/>
          </a:p>
        </p:txBody>
      </p:sp>
      <p:sp>
        <p:nvSpPr>
          <p:cNvPr id="43" name="Oval 42"/>
          <p:cNvSpPr/>
          <p:nvPr/>
        </p:nvSpPr>
        <p:spPr>
          <a:xfrm>
            <a:off x="5058584" y="4332648"/>
            <a:ext cx="1067014" cy="428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Box 43"/>
          <p:cNvSpPr txBox="1"/>
          <p:nvPr/>
        </p:nvSpPr>
        <p:spPr>
          <a:xfrm>
            <a:off x="4992820" y="4312801"/>
            <a:ext cx="125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Maintain</a:t>
            </a:r>
            <a:r>
              <a:rPr lang="sv-SE" sz="1200" dirty="0" smtClean="0"/>
              <a:t> </a:t>
            </a:r>
            <a:r>
              <a:rPr lang="sv-SE" sz="1200" dirty="0" err="1" smtClean="0"/>
              <a:t>platform</a:t>
            </a:r>
            <a:endParaRPr lang="sv-SE" sz="1200" dirty="0" smtClean="0"/>
          </a:p>
        </p:txBody>
      </p:sp>
      <p:sp>
        <p:nvSpPr>
          <p:cNvPr id="45" name="Oval 44"/>
          <p:cNvSpPr/>
          <p:nvPr/>
        </p:nvSpPr>
        <p:spPr>
          <a:xfrm>
            <a:off x="6309315" y="4299838"/>
            <a:ext cx="1231452" cy="4288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6217456" y="4319769"/>
            <a:ext cx="14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Phase</a:t>
            </a:r>
            <a:r>
              <a:rPr lang="sv-SE" sz="1200" dirty="0" smtClean="0"/>
              <a:t> out old platform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672850" y="3796199"/>
            <a:ext cx="1015099" cy="54559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0"/>
          </p:cNvCxnSpPr>
          <p:nvPr/>
        </p:nvCxnSpPr>
        <p:spPr>
          <a:xfrm flipV="1">
            <a:off x="5618186" y="3815440"/>
            <a:ext cx="196892" cy="49736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078943" y="3799809"/>
            <a:ext cx="734154" cy="4965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30980" y="3990147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Aquire</a:t>
            </a:r>
            <a:endParaRPr lang="sv-SE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08587" y="3996071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Maintain</a:t>
            </a:r>
            <a:endParaRPr lang="sv-SE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369228" y="3984118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Retire</a:t>
            </a:r>
            <a:endParaRPr lang="sv-SE" sz="1000" b="1" dirty="0"/>
          </a:p>
        </p:txBody>
      </p:sp>
    </p:spTree>
    <p:extLst>
      <p:ext uri="{BB962C8B-B14F-4D97-AF65-F5344CB8AC3E}">
        <p14:creationId xmlns:p14="http://schemas.microsoft.com/office/powerpoint/2010/main" val="15161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138" y="522433"/>
            <a:ext cx="8306069" cy="568727"/>
          </a:xfrm>
        </p:spPr>
        <p:txBody>
          <a:bodyPr/>
          <a:lstStyle/>
          <a:p>
            <a:r>
              <a:rPr lang="en-US" sz="2400" dirty="0" smtClean="0"/>
              <a:t>FEM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dirty="0"/>
              <a:t>step by step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1" y="1197347"/>
            <a:ext cx="8275206" cy="1166106"/>
          </a:xfrm>
        </p:spPr>
        <p:txBody>
          <a:bodyPr>
            <a:noAutofit/>
          </a:bodyPr>
          <a:lstStyle/>
          <a:p>
            <a:r>
              <a:rPr lang="en-US" sz="1700" dirty="0"/>
              <a:t>Then </a:t>
            </a:r>
            <a:r>
              <a:rPr lang="en-US" sz="1700" b="1" dirty="0"/>
              <a:t>for each newly added process</a:t>
            </a:r>
            <a:r>
              <a:rPr lang="en-US" sz="1700" dirty="0"/>
              <a:t>, once again, </a:t>
            </a:r>
            <a:r>
              <a:rPr lang="en-US" sz="1700" b="1" dirty="0"/>
              <a:t>identify the assets that are needed for running </a:t>
            </a:r>
            <a:r>
              <a:rPr lang="en-US" sz="1700" b="1" dirty="0" smtClean="0"/>
              <a:t>that </a:t>
            </a:r>
            <a:r>
              <a:rPr lang="en-US" sz="1700" b="1" dirty="0"/>
              <a:t>process</a:t>
            </a:r>
          </a:p>
        </p:txBody>
      </p:sp>
      <p:sp>
        <p:nvSpPr>
          <p:cNvPr id="22" name="Oval 21"/>
          <p:cNvSpPr/>
          <p:nvPr/>
        </p:nvSpPr>
        <p:spPr>
          <a:xfrm>
            <a:off x="3174715" y="2277762"/>
            <a:ext cx="1334813" cy="4006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22"/>
          <p:cNvSpPr txBox="1"/>
          <p:nvPr/>
        </p:nvSpPr>
        <p:spPr>
          <a:xfrm>
            <a:off x="3272731" y="2234148"/>
            <a:ext cx="106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Sell</a:t>
            </a:r>
            <a:r>
              <a:rPr lang="sv-SE" sz="1200" dirty="0" smtClean="0"/>
              <a:t> </a:t>
            </a:r>
            <a:r>
              <a:rPr lang="sv-SE" sz="1200" dirty="0" err="1" smtClean="0"/>
              <a:t>books</a:t>
            </a:r>
            <a:r>
              <a:rPr lang="sv-SE" sz="1200" dirty="0" smtClean="0"/>
              <a:t> </a:t>
            </a:r>
          </a:p>
          <a:p>
            <a:pPr algn="ctr"/>
            <a:r>
              <a:rPr lang="sv-SE" sz="1200" dirty="0" smtClean="0"/>
              <a:t>over Internet</a:t>
            </a:r>
            <a:endParaRPr lang="sv-SE" sz="1200" dirty="0"/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flipV="1">
            <a:off x="1635348" y="2619751"/>
            <a:ext cx="1726753" cy="68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57280" y="3309544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TextBox 25"/>
          <p:cNvSpPr txBox="1"/>
          <p:nvPr/>
        </p:nvSpPr>
        <p:spPr>
          <a:xfrm>
            <a:off x="1043983" y="3309544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Private Customer</a:t>
            </a:r>
          </a:p>
          <a:p>
            <a:r>
              <a:rPr lang="sv-SE" sz="1200" dirty="0"/>
              <a:t>- Book Readers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9035" y="3291126"/>
            <a:ext cx="115613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Rectangle 27"/>
          <p:cNvSpPr/>
          <p:nvPr/>
        </p:nvSpPr>
        <p:spPr>
          <a:xfrm>
            <a:off x="3620520" y="3298724"/>
            <a:ext cx="1220196" cy="4519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Box 28"/>
          <p:cNvSpPr txBox="1"/>
          <p:nvPr/>
        </p:nvSpPr>
        <p:spPr>
          <a:xfrm>
            <a:off x="3822588" y="3298724"/>
            <a:ext cx="10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Webshop Software</a:t>
            </a:r>
            <a:endParaRPr lang="sv-SE" sz="1200" dirty="0"/>
          </a:p>
        </p:txBody>
      </p:sp>
      <p:sp>
        <p:nvSpPr>
          <p:cNvPr id="30" name="Rectangle 29"/>
          <p:cNvSpPr/>
          <p:nvPr/>
        </p:nvSpPr>
        <p:spPr>
          <a:xfrm>
            <a:off x="4951258" y="3288157"/>
            <a:ext cx="1499147" cy="471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/>
          <p:cNvSpPr txBox="1"/>
          <p:nvPr/>
        </p:nvSpPr>
        <p:spPr>
          <a:xfrm>
            <a:off x="4974588" y="3282319"/>
            <a:ext cx="1639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IT Platform for Webshop Deployment </a:t>
            </a:r>
            <a:endParaRPr lang="sv-SE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944070" y="2679398"/>
            <a:ext cx="664642" cy="612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0"/>
          </p:cNvCxnSpPr>
          <p:nvPr/>
        </p:nvCxnSpPr>
        <p:spPr>
          <a:xfrm flipH="1" flipV="1">
            <a:off x="3883329" y="2696767"/>
            <a:ext cx="347289" cy="601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270767" y="2622369"/>
            <a:ext cx="1523801" cy="65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06754" y="2816077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Beneficiary</a:t>
            </a:r>
            <a:endParaRPr lang="sv-SE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73200" y="2829426"/>
            <a:ext cx="747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Workforce</a:t>
            </a:r>
            <a:endParaRPr lang="sv-SE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652091" y="2829756"/>
            <a:ext cx="10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72271" y="2819003"/>
            <a:ext cx="920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 smtClean="0"/>
              <a:t>Tech &amp; Info</a:t>
            </a:r>
          </a:p>
          <a:p>
            <a:pPr algn="ctr"/>
            <a:r>
              <a:rPr lang="sv-SE" sz="1000" b="1" dirty="0" smtClean="0"/>
              <a:t>Infrastructure</a:t>
            </a:r>
            <a:endParaRPr lang="sv-SE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294439" y="3291981"/>
            <a:ext cx="125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smtClean="0"/>
              <a:t>Packing and Delivering Staff</a:t>
            </a:r>
            <a:endParaRPr lang="sv-SE" sz="1200" dirty="0"/>
          </a:p>
        </p:txBody>
      </p:sp>
      <p:sp>
        <p:nvSpPr>
          <p:cNvPr id="41" name="Oval 40"/>
          <p:cNvSpPr/>
          <p:nvPr/>
        </p:nvSpPr>
        <p:spPr>
          <a:xfrm>
            <a:off x="3833948" y="4332648"/>
            <a:ext cx="1067014" cy="428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TextBox 41"/>
          <p:cNvSpPr txBox="1"/>
          <p:nvPr/>
        </p:nvSpPr>
        <p:spPr>
          <a:xfrm>
            <a:off x="3975251" y="4299839"/>
            <a:ext cx="76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Create</a:t>
            </a:r>
            <a:r>
              <a:rPr lang="sv-SE" sz="1200" dirty="0" smtClean="0"/>
              <a:t> </a:t>
            </a:r>
            <a:r>
              <a:rPr lang="sv-SE" sz="1200" dirty="0" err="1" smtClean="0"/>
              <a:t>platform</a:t>
            </a:r>
            <a:endParaRPr lang="sv-SE" sz="1200" dirty="0" smtClean="0"/>
          </a:p>
        </p:txBody>
      </p:sp>
      <p:sp>
        <p:nvSpPr>
          <p:cNvPr id="43" name="Oval 42"/>
          <p:cNvSpPr/>
          <p:nvPr/>
        </p:nvSpPr>
        <p:spPr>
          <a:xfrm>
            <a:off x="5058584" y="4332648"/>
            <a:ext cx="1067014" cy="4288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TextBox 43"/>
          <p:cNvSpPr txBox="1"/>
          <p:nvPr/>
        </p:nvSpPr>
        <p:spPr>
          <a:xfrm>
            <a:off x="4992820" y="4312801"/>
            <a:ext cx="125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Maintain</a:t>
            </a:r>
            <a:r>
              <a:rPr lang="sv-SE" sz="1200" dirty="0" smtClean="0"/>
              <a:t> </a:t>
            </a:r>
            <a:r>
              <a:rPr lang="sv-SE" sz="1200" dirty="0" err="1" smtClean="0"/>
              <a:t>platform</a:t>
            </a:r>
            <a:endParaRPr lang="sv-SE" sz="1200" dirty="0" smtClean="0"/>
          </a:p>
        </p:txBody>
      </p:sp>
      <p:sp>
        <p:nvSpPr>
          <p:cNvPr id="45" name="Oval 44"/>
          <p:cNvSpPr/>
          <p:nvPr/>
        </p:nvSpPr>
        <p:spPr>
          <a:xfrm>
            <a:off x="6309315" y="4299838"/>
            <a:ext cx="1231452" cy="4288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Box 45"/>
          <p:cNvSpPr txBox="1"/>
          <p:nvPr/>
        </p:nvSpPr>
        <p:spPr>
          <a:xfrm>
            <a:off x="6217456" y="4319769"/>
            <a:ext cx="141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 smtClean="0"/>
              <a:t>Phase</a:t>
            </a:r>
            <a:r>
              <a:rPr lang="sv-SE" sz="1200" dirty="0" smtClean="0"/>
              <a:t> out old platform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672850" y="3796199"/>
            <a:ext cx="1015099" cy="54559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0"/>
          </p:cNvCxnSpPr>
          <p:nvPr/>
        </p:nvCxnSpPr>
        <p:spPr>
          <a:xfrm flipV="1">
            <a:off x="5618186" y="3815440"/>
            <a:ext cx="196892" cy="49736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078943" y="3799809"/>
            <a:ext cx="734154" cy="4965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30980" y="3990147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Aquire</a:t>
            </a:r>
            <a:endParaRPr lang="sv-SE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08587" y="3996071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Maintain</a:t>
            </a:r>
            <a:endParaRPr lang="sv-SE" sz="1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369228" y="3984118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smtClean="0"/>
              <a:t>Retire</a:t>
            </a:r>
            <a:endParaRPr lang="sv-SE" sz="1000" b="1" dirty="0"/>
          </a:p>
        </p:txBody>
      </p:sp>
      <p:sp>
        <p:nvSpPr>
          <p:cNvPr id="53" name="Oval 52"/>
          <p:cNvSpPr/>
          <p:nvPr/>
        </p:nvSpPr>
        <p:spPr>
          <a:xfrm>
            <a:off x="3630944" y="4240298"/>
            <a:ext cx="1549594" cy="60666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26003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FEM – the </a:t>
            </a:r>
            <a:r>
              <a:rPr lang="sv-SE" sz="2400" dirty="0"/>
              <a:t>final</a:t>
            </a:r>
            <a:r>
              <a:rPr lang="sv-SE" sz="2400" dirty="0" smtClean="0"/>
              <a:t> </a:t>
            </a:r>
            <a:r>
              <a:rPr lang="sv-SE" sz="2400" dirty="0" err="1" smtClean="0"/>
              <a:t>model</a:t>
            </a:r>
            <a:r>
              <a:rPr lang="sv-SE" sz="2400" dirty="0" smtClean="0"/>
              <a:t> </a:t>
            </a:r>
            <a:r>
              <a:rPr lang="sv-SE" sz="2400" dirty="0" err="1" smtClean="0"/>
              <a:t>will</a:t>
            </a:r>
            <a:r>
              <a:rPr lang="sv-SE" sz="2400" dirty="0" smtClean="0"/>
              <a:t> present an </a:t>
            </a:r>
            <a:r>
              <a:rPr lang="sv-SE" sz="2400" dirty="0" err="1" smtClean="0"/>
              <a:t>hierarchy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processes</a:t>
            </a:r>
            <a:r>
              <a:rPr lang="sv-SE" sz="2400" dirty="0" smtClean="0"/>
              <a:t> and assets</a:t>
            </a:r>
            <a:endParaRPr lang="sv-SE" sz="2400" dirty="0"/>
          </a:p>
        </p:txBody>
      </p:sp>
      <p:sp>
        <p:nvSpPr>
          <p:cNvPr id="4" name="Oval 3"/>
          <p:cNvSpPr/>
          <p:nvPr/>
        </p:nvSpPr>
        <p:spPr>
          <a:xfrm>
            <a:off x="3057330" y="198575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841306" y="2093769"/>
            <a:ext cx="48605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27360" y="2093769"/>
            <a:ext cx="679080" cy="31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52650" y="2296068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" name="Rectangle 7"/>
          <p:cNvSpPr/>
          <p:nvPr/>
        </p:nvSpPr>
        <p:spPr>
          <a:xfrm>
            <a:off x="5553076" y="2432573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Oval 8"/>
          <p:cNvSpPr/>
          <p:nvPr/>
        </p:nvSpPr>
        <p:spPr>
          <a:xfrm>
            <a:off x="1576169" y="278749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Rectangle 9"/>
          <p:cNvSpPr/>
          <p:nvPr/>
        </p:nvSpPr>
        <p:spPr>
          <a:xfrm>
            <a:off x="3752799" y="2420409"/>
            <a:ext cx="507282" cy="216024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Oval 10"/>
          <p:cNvSpPr/>
          <p:nvPr/>
        </p:nvSpPr>
        <p:spPr>
          <a:xfrm>
            <a:off x="2162968" y="279019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2" name="Oval 11"/>
          <p:cNvSpPr/>
          <p:nvPr/>
        </p:nvSpPr>
        <p:spPr>
          <a:xfrm>
            <a:off x="2747912" y="278535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934310" y="2528420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52650" y="2544202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3998" y="2549846"/>
            <a:ext cx="374746" cy="23550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84539" y="293750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7" name="Oval 16"/>
          <p:cNvSpPr/>
          <p:nvPr/>
        </p:nvSpPr>
        <p:spPr>
          <a:xfrm>
            <a:off x="3771337" y="2940210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8" name="Oval 17"/>
          <p:cNvSpPr/>
          <p:nvPr/>
        </p:nvSpPr>
        <p:spPr>
          <a:xfrm>
            <a:off x="4356282" y="293536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42680" y="2678433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61020" y="2721481"/>
            <a:ext cx="41622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52180" y="2678411"/>
            <a:ext cx="444933" cy="25695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900801" y="2903403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3" name="Oval 22"/>
          <p:cNvSpPr/>
          <p:nvPr/>
        </p:nvSpPr>
        <p:spPr>
          <a:xfrm>
            <a:off x="5487600" y="290610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4" name="Oval 23"/>
          <p:cNvSpPr/>
          <p:nvPr/>
        </p:nvSpPr>
        <p:spPr>
          <a:xfrm>
            <a:off x="6072544" y="2901264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258943" y="2644331"/>
            <a:ext cx="568247" cy="2569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77282" y="2660112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17795" y="2687379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4"/>
          </p:cNvCxnSpPr>
          <p:nvPr/>
        </p:nvCxnSpPr>
        <p:spPr>
          <a:xfrm>
            <a:off x="3300357" y="2093769"/>
            <a:ext cx="2242709" cy="408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58208" y="324751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0" name="Rectangle 29"/>
          <p:cNvSpPr/>
          <p:nvPr/>
        </p:nvSpPr>
        <p:spPr>
          <a:xfrm>
            <a:off x="1464153" y="3168878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1" name="Rectangle 30"/>
          <p:cNvSpPr/>
          <p:nvPr/>
        </p:nvSpPr>
        <p:spPr>
          <a:xfrm>
            <a:off x="2911716" y="324013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cxnSp>
        <p:nvCxnSpPr>
          <p:cNvPr id="32" name="Straight Connector 31"/>
          <p:cNvCxnSpPr>
            <a:stCxn id="11" idx="4"/>
          </p:cNvCxnSpPr>
          <p:nvPr/>
        </p:nvCxnSpPr>
        <p:spPr>
          <a:xfrm flipH="1">
            <a:off x="1695311" y="2898209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29" idx="0"/>
          </p:cNvCxnSpPr>
          <p:nvPr/>
        </p:nvCxnSpPr>
        <p:spPr>
          <a:xfrm>
            <a:off x="2405995" y="2898209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31" idx="0"/>
          </p:cNvCxnSpPr>
          <p:nvPr/>
        </p:nvCxnSpPr>
        <p:spPr>
          <a:xfrm>
            <a:off x="2405995" y="2898209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98314" y="2891007"/>
            <a:ext cx="1230799" cy="300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521995" y="372095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7" name="Oval 36"/>
          <p:cNvSpPr/>
          <p:nvPr/>
        </p:nvSpPr>
        <p:spPr>
          <a:xfrm>
            <a:off x="2108794" y="372365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8" name="Oval 37"/>
          <p:cNvSpPr/>
          <p:nvPr/>
        </p:nvSpPr>
        <p:spPr>
          <a:xfrm>
            <a:off x="2693738" y="371881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1880136" y="3461879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398476" y="3477660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38989" y="3504927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08643" y="339991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3" name="Rectangle 42"/>
          <p:cNvSpPr/>
          <p:nvPr/>
        </p:nvSpPr>
        <p:spPr>
          <a:xfrm>
            <a:off x="4614588" y="3321278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4" name="Rectangle 43"/>
          <p:cNvSpPr/>
          <p:nvPr/>
        </p:nvSpPr>
        <p:spPr>
          <a:xfrm>
            <a:off x="6062151" y="3392539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45" name="Oval 44"/>
          <p:cNvSpPr/>
          <p:nvPr/>
        </p:nvSpPr>
        <p:spPr>
          <a:xfrm>
            <a:off x="4672430" y="387335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6" name="Oval 45"/>
          <p:cNvSpPr/>
          <p:nvPr/>
        </p:nvSpPr>
        <p:spPr>
          <a:xfrm>
            <a:off x="5259229" y="3876055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47" name="Oval 46"/>
          <p:cNvSpPr/>
          <p:nvPr/>
        </p:nvSpPr>
        <p:spPr>
          <a:xfrm>
            <a:off x="5844173" y="3871212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5030571" y="3614279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548911" y="3630060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89424" y="3657327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976034" y="3006029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86718" y="3006029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86718" y="3006029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31661" y="4376775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5" name="Rectangle 54"/>
          <p:cNvSpPr/>
          <p:nvPr/>
        </p:nvSpPr>
        <p:spPr>
          <a:xfrm>
            <a:off x="3837606" y="4298134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6" name="Rectangle 55"/>
          <p:cNvSpPr/>
          <p:nvPr/>
        </p:nvSpPr>
        <p:spPr>
          <a:xfrm>
            <a:off x="5285169" y="4369395"/>
            <a:ext cx="462314" cy="18556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57" name="Oval 56"/>
          <p:cNvSpPr/>
          <p:nvPr/>
        </p:nvSpPr>
        <p:spPr>
          <a:xfrm>
            <a:off x="3895448" y="4850207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8" name="Oval 57"/>
          <p:cNvSpPr/>
          <p:nvPr/>
        </p:nvSpPr>
        <p:spPr>
          <a:xfrm>
            <a:off x="4482247" y="4852911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9" name="Oval 58"/>
          <p:cNvSpPr/>
          <p:nvPr/>
        </p:nvSpPr>
        <p:spPr>
          <a:xfrm>
            <a:off x="5067191" y="4848068"/>
            <a:ext cx="486054" cy="10801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253589" y="4591135"/>
            <a:ext cx="568247" cy="25693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771929" y="4606916"/>
            <a:ext cx="120095" cy="24115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12442" y="4634183"/>
            <a:ext cx="395581" cy="2138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199052" y="3982885"/>
            <a:ext cx="710684" cy="266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909736" y="3982885"/>
            <a:ext cx="83371" cy="349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09736" y="3982885"/>
            <a:ext cx="736878" cy="341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5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7173</TotalTime>
  <Words>1644</Words>
  <Application>Microsoft Office PowerPoint</Application>
  <PresentationFormat>On-screen Show (16:9)</PresentationFormat>
  <Paragraphs>379</Paragraphs>
  <Slides>67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Calibri</vt:lpstr>
      <vt:lpstr>Verdana</vt:lpstr>
      <vt:lpstr>Wingdings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Fractal Enterprise Model (FEM)  – and its Usage for Business Model Innovation and Business Transformation</vt:lpstr>
      <vt:lpstr>PowerPoint Presentation</vt:lpstr>
      <vt:lpstr>FEM – step by step</vt:lpstr>
      <vt:lpstr>FEM – step by step</vt:lpstr>
      <vt:lpstr>FEM – step by step</vt:lpstr>
      <vt:lpstr>FEM – step by step</vt:lpstr>
      <vt:lpstr>FEM – step by step</vt:lpstr>
      <vt:lpstr>FEM – step by step</vt:lpstr>
      <vt:lpstr>FEM – the final model will present an hierarchy of processes and assets</vt:lpstr>
      <vt:lpstr>FEM – the final model will present an hierarchy of processes and assets</vt:lpstr>
      <vt:lpstr>PowerPoint Presentation</vt:lpstr>
      <vt:lpstr>How to identify the assets? </vt:lpstr>
      <vt:lpstr>How to identify the assets? </vt:lpstr>
      <vt:lpstr>How to identify the assets? </vt:lpstr>
      <vt:lpstr>How to identify the assets? </vt:lpstr>
      <vt:lpstr>How to identify the assets? </vt:lpstr>
      <vt:lpstr>How to identify the processes? </vt:lpstr>
      <vt:lpstr>Build FEM – with archetypes (patterns)</vt:lpstr>
      <vt:lpstr>Build FEM – with archetypes (patterns)</vt:lpstr>
      <vt:lpstr>PowerPoint Presentation</vt:lpstr>
      <vt:lpstr>Why FEM?</vt:lpstr>
      <vt:lpstr>Why FEM?</vt:lpstr>
      <vt:lpstr>Why FEM?</vt:lpstr>
      <vt:lpstr>Why FEM?</vt:lpstr>
      <vt:lpstr>PowerPoint Presentation</vt:lpstr>
      <vt:lpstr>Have you thought ….</vt:lpstr>
      <vt:lpstr>Solution: Use an existing model/method</vt:lpstr>
      <vt:lpstr>New problem</vt:lpstr>
      <vt:lpstr>Solution</vt:lpstr>
      <vt:lpstr>New problems</vt:lpstr>
      <vt:lpstr>Solution: Model and method Support</vt:lpstr>
      <vt:lpstr>FEM and its usage for business model innovation</vt:lpstr>
      <vt:lpstr>Solution: Model and method support</vt:lpstr>
      <vt:lpstr>FEM and its usage for business model innovation</vt:lpstr>
      <vt:lpstr>FEM and its usage for business model innovation</vt:lpstr>
      <vt:lpstr>FEM and its usage for business model innovation</vt:lpstr>
      <vt:lpstr>Solution: Model and method support</vt:lpstr>
      <vt:lpstr>Solution: Model and method support</vt:lpstr>
      <vt:lpstr>PowerPoint Presentation</vt:lpstr>
      <vt:lpstr>FEM and its usage for identifying and analyzing business transformation</vt:lpstr>
      <vt:lpstr>FEM and its usage for identifying and analyzing business transformation</vt:lpstr>
      <vt:lpstr>PowerPoint Presentation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Applying FEM – a Demonstration</vt:lpstr>
      <vt:lpstr>PowerPoint Presentation</vt:lpstr>
      <vt:lpstr>FEM vs. Business Model Canvas </vt:lpstr>
      <vt:lpstr>FEM vs. Workflow techniques (BPMN)</vt:lpstr>
      <vt:lpstr>FEM vs. Input/output techniques (IDEF0)</vt:lpstr>
      <vt:lpstr>IDEF0</vt:lpstr>
      <vt:lpstr>IDEF0</vt:lpstr>
      <vt:lpstr>IDEF0</vt:lpstr>
      <vt:lpstr>FEM vs. Input/output techniques (IDEF0)</vt:lpstr>
      <vt:lpstr>PowerPoint Presentation</vt:lpstr>
      <vt:lpstr>Ongoing and Future Research</vt:lpstr>
      <vt:lpstr>Links</vt:lpstr>
      <vt:lpstr>Contact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 Perjons</cp:lastModifiedBy>
  <cp:revision>361</cp:revision>
  <cp:lastPrinted>2019-03-29T10:48:17Z</cp:lastPrinted>
  <dcterms:created xsi:type="dcterms:W3CDTF">2015-05-25T21:35:52Z</dcterms:created>
  <dcterms:modified xsi:type="dcterms:W3CDTF">2019-07-25T11:17:02Z</dcterms:modified>
</cp:coreProperties>
</file>