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8" r:id="rId2"/>
  </p:sldMasterIdLst>
  <p:notesMasterIdLst>
    <p:notesMasterId r:id="rId39"/>
  </p:notesMasterIdLst>
  <p:handoutMasterIdLst>
    <p:handoutMasterId r:id="rId40"/>
  </p:handoutMasterIdLst>
  <p:sldIdLst>
    <p:sldId id="344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1" r:id="rId22"/>
    <p:sldId id="330" r:id="rId23"/>
    <p:sldId id="332" r:id="rId24"/>
    <p:sldId id="333" r:id="rId25"/>
    <p:sldId id="345" r:id="rId26"/>
    <p:sldId id="346" r:id="rId27"/>
    <p:sldId id="334" r:id="rId28"/>
    <p:sldId id="335" r:id="rId29"/>
    <p:sldId id="336" r:id="rId30"/>
    <p:sldId id="337" r:id="rId31"/>
    <p:sldId id="338" r:id="rId32"/>
    <p:sldId id="339" r:id="rId33"/>
    <p:sldId id="341" r:id="rId34"/>
    <p:sldId id="342" r:id="rId35"/>
    <p:sldId id="343" r:id="rId36"/>
    <p:sldId id="347" r:id="rId37"/>
    <p:sldId id="348" r:id="rId38"/>
  </p:sldIdLst>
  <p:sldSz cx="9144000" cy="5143500" type="screen16x9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99FF"/>
    <a:srgbClr val="9999FF"/>
    <a:srgbClr val="003399"/>
    <a:srgbClr val="336699"/>
    <a:srgbClr val="008080"/>
    <a:srgbClr val="FF0000"/>
    <a:srgbClr val="960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94131" autoAdjust="0"/>
  </p:normalViewPr>
  <p:slideViewPr>
    <p:cSldViewPr>
      <p:cViewPr varScale="1">
        <p:scale>
          <a:sx n="92" d="100"/>
          <a:sy n="92" d="100"/>
        </p:scale>
        <p:origin x="111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787" cy="51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14" y="0"/>
            <a:ext cx="3076786" cy="51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244"/>
            <a:ext cx="3076787" cy="5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14" y="9723244"/>
            <a:ext cx="3076786" cy="5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6168EAF-C73D-4C5C-8DA9-0A27C64E7F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787" cy="51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14" y="0"/>
            <a:ext cx="3076786" cy="51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14" y="4860718"/>
            <a:ext cx="5204672" cy="460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244"/>
            <a:ext cx="3076787" cy="5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14" y="9723244"/>
            <a:ext cx="3076786" cy="5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3695B57-D6C6-4C3E-8F47-68C7BB5E6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29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1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4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5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6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6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3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7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9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6C7B-2AAC-4E99-8243-1BC11AA93915}" type="datetime1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6715BA7-EDC6-455F-A4B7-3BA2722A7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DSV</a:t>
            </a:r>
            <a:r>
              <a:rPr lang="en-US" sz="1400" baseline="0" dirty="0" smtClean="0">
                <a:solidFill>
                  <a:schemeClr val="bg1"/>
                </a:solidFill>
                <a:latin typeface="+mn-lt"/>
              </a:rPr>
              <a:t> SU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logo-org-engelsk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4170106"/>
            <a:ext cx="972000" cy="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55F942D4-5753-465C-9BBC-A662EA664A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227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55F942D4-5753-465C-9BBC-A662EA664A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7772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55F942D4-5753-465C-9BBC-A662EA664A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2283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55F942D4-5753-465C-9BBC-A662EA664A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1472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55F942D4-5753-465C-9BBC-A662EA664A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662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64E-4CE3-445B-8B2F-A95623935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8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C214-0DF8-4760-8580-9E30D0087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4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71550"/>
            <a:ext cx="79248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A58E1-8250-493B-B884-70BDEFC0F6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58E1-8250-493B-B884-70BDEFC0F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557C7EAB-DB46-43DF-8596-C2B524024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4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74BFF0FD-6449-44CE-BDCF-58F03D58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9DBE07A2-8F3F-43EA-8190-5C0F5DBCB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C57E-AD13-40F2-A81A-2F138F761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088-08CC-415B-B66C-7FB9F355D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AB4E-837D-4378-A7DF-B8058FB53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63401597-B59A-4976-A029-868E98DEB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7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24"/>
            <a:ext cx="1767506" cy="5139964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55F942D4-5753-465C-9BBC-A662EA664A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 descr="logo-org-engelsk_rgb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8172400" y="4170106"/>
            <a:ext cx="972000" cy="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18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maker.com/insight/67969/Debating-Businesss-Model-Transformation-an-Example" TargetMode="External"/><Relationship Id="rId7" Type="http://schemas.openxmlformats.org/officeDocument/2006/relationships/hyperlink" Target="https://insightmaker.com/insight/19994/Teaching-Learning" TargetMode="External"/><Relationship Id="rId2" Type="http://schemas.openxmlformats.org/officeDocument/2006/relationships/hyperlink" Target="http://bit.ly/2qakWJ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ink.springer.com/article/10.1007/s10270-016-0554-9" TargetMode="External"/><Relationship Id="rId5" Type="http://schemas.openxmlformats.org/officeDocument/2006/relationships/hyperlink" Target="https://www.slideshare.net/ilia12/using-a-fractal-enterprise-model-for-business-model-innovation" TargetMode="External"/><Relationship Id="rId4" Type="http://schemas.openxmlformats.org/officeDocument/2006/relationships/hyperlink" Target="http://ceur-ws.org/Vol-1859/bpmds-02-paper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erjons@dsv.su.se" TargetMode="External"/><Relationship Id="rId2" Type="http://schemas.openxmlformats.org/officeDocument/2006/relationships/hyperlink" Target="mailto:ilia@dsv.su.s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5925"/>
            <a:ext cx="79248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Fractal Enterprise Model and its Usage for Business Model 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44208" y="4686300"/>
            <a:ext cx="1008112" cy="342900"/>
          </a:xfrm>
          <a:prstGeom prst="rect">
            <a:avLst/>
          </a:prstGeom>
        </p:spPr>
        <p:txBody>
          <a:bodyPr/>
          <a:lstStyle/>
          <a:p>
            <a:fld id="{D6715BA7-EDC6-455F-A4B7-3BA2722A711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18074" y="3943171"/>
            <a:ext cx="2843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30th International Conference on Advanced Information Systems </a:t>
            </a:r>
            <a:r>
              <a:rPr lang="en-US" dirty="0" smtClean="0">
                <a:solidFill>
                  <a:srgbClr val="000000"/>
                </a:solidFill>
              </a:rPr>
              <a:t>Engineering </a:t>
            </a:r>
            <a:r>
              <a:rPr lang="en-US" dirty="0" err="1" smtClean="0">
                <a:solidFill>
                  <a:srgbClr val="000000"/>
                </a:solidFill>
              </a:rPr>
              <a:t>CAiSE</a:t>
            </a:r>
            <a:r>
              <a:rPr lang="en-US" dirty="0" smtClean="0">
                <a:solidFill>
                  <a:srgbClr val="000000"/>
                </a:solidFill>
              </a:rPr>
              <a:t> 2018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8224" y="2347857"/>
            <a:ext cx="2843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Tutorial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By Ilia Bider &amp;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Erik </a:t>
            </a:r>
            <a:r>
              <a:rPr lang="en-US" dirty="0" err="1" smtClean="0">
                <a:solidFill>
                  <a:srgbClr val="000000"/>
                </a:solidFill>
              </a:rPr>
              <a:t>Perjons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97783" y="1997156"/>
            <a:ext cx="3850481" cy="1843088"/>
            <a:chOff x="1554276" y="1650349"/>
            <a:chExt cx="3850481" cy="18430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4276" y="1650349"/>
              <a:ext cx="3850481" cy="18430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56432" y="2049130"/>
              <a:ext cx="1621892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Your company’s Business model</a:t>
              </a:r>
            </a:p>
            <a:p>
              <a:pPr algn="ctr"/>
              <a:r>
                <a:rPr lang="en-US" sz="1350" dirty="0" smtClean="0"/>
                <a:t> 2017-2022</a:t>
              </a: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4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dirty="0"/>
              <a:t>Fractal Enterprise </a:t>
            </a:r>
            <a:r>
              <a:rPr lang="en-US" dirty="0" smtClean="0"/>
              <a:t>Model </a:t>
            </a:r>
            <a:r>
              <a:rPr lang="en-US" dirty="0"/>
              <a:t>(FEM</a:t>
            </a:r>
            <a:r>
              <a:rPr lang="en-US" dirty="0" smtClean="0"/>
              <a:t>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4"/>
            <a:ext cx="7902843" cy="3240432"/>
          </a:xfrm>
        </p:spPr>
        <p:txBody>
          <a:bodyPr>
            <a:normAutofit/>
          </a:bodyPr>
          <a:lstStyle/>
          <a:p>
            <a:r>
              <a:rPr lang="en-US" sz="1400" dirty="0"/>
              <a:t>FEM </a:t>
            </a:r>
            <a:r>
              <a:rPr lang="en-US" sz="1400" dirty="0" smtClean="0"/>
              <a:t>facilitates generation and evaluation of hypotheses about new or complementing business models based on the existing processes and assets - and helps to evaluate them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4154" y="2211710"/>
            <a:ext cx="6478531" cy="2142047"/>
            <a:chOff x="1119383" y="2644001"/>
            <a:chExt cx="6478531" cy="2142047"/>
          </a:xfrm>
        </p:grpSpPr>
        <p:sp>
          <p:nvSpPr>
            <p:cNvPr id="4" name="Oval 3"/>
            <p:cNvSpPr/>
            <p:nvPr/>
          </p:nvSpPr>
          <p:spPr>
            <a:xfrm>
              <a:off x="2712560" y="278773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2496536" y="2895750"/>
              <a:ext cx="48605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1" idx="0"/>
            </p:cNvCxnSpPr>
            <p:nvPr/>
          </p:nvCxnSpPr>
          <p:spPr>
            <a:xfrm>
              <a:off x="2982590" y="2895750"/>
              <a:ext cx="944372" cy="3224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107880" y="3098049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1231399" y="358947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73321" y="3218243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818198" y="359217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2403142" y="3587335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589540" y="3330401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07880" y="3346183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69228" y="3351827"/>
              <a:ext cx="374746" cy="2355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105061" y="3735339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691859" y="3738044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4276804" y="3733201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3463202" y="3476267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81542" y="3519315"/>
              <a:ext cx="41622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72702" y="3476245"/>
              <a:ext cx="444933" cy="2569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913438" y="404950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19383" y="3970859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66946" y="404212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cxnSp>
          <p:nvCxnSpPr>
            <p:cNvPr id="33" name="Straight Connector 32"/>
            <p:cNvCxnSpPr>
              <a:stCxn id="12" idx="4"/>
            </p:cNvCxnSpPr>
            <p:nvPr/>
          </p:nvCxnSpPr>
          <p:spPr>
            <a:xfrm flipH="1">
              <a:off x="1350541" y="3700190"/>
              <a:ext cx="710684" cy="2664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4"/>
              <a:endCxn id="30" idx="0"/>
            </p:cNvCxnSpPr>
            <p:nvPr/>
          </p:nvCxnSpPr>
          <p:spPr>
            <a:xfrm>
              <a:off x="2061225" y="3700190"/>
              <a:ext cx="83371" cy="3493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4"/>
              <a:endCxn id="32" idx="0"/>
            </p:cNvCxnSpPr>
            <p:nvPr/>
          </p:nvCxnSpPr>
          <p:spPr>
            <a:xfrm>
              <a:off x="2061225" y="3700190"/>
              <a:ext cx="736878" cy="341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53544" y="3692988"/>
              <a:ext cx="1230799" cy="300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177225" y="4522932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1764024" y="4525636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2348968" y="452079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1535366" y="4263860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053706" y="4279641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194219" y="4306908"/>
              <a:ext cx="395581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191928" y="2644001"/>
              <a:ext cx="1649384" cy="1886668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5525942" y="278773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4199273" y="2895750"/>
              <a:ext cx="1596699" cy="3799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088012" y="3250449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5211531" y="374187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5798330" y="374457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6383274" y="3739735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5569672" y="3482801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088012" y="3498583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249360" y="3504227"/>
              <a:ext cx="374746" cy="2355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5893570" y="420190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99515" y="4123259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cxnSp>
          <p:nvCxnSpPr>
            <p:cNvPr id="61" name="Straight Connector 60"/>
            <p:cNvCxnSpPr>
              <a:stCxn id="53" idx="4"/>
            </p:cNvCxnSpPr>
            <p:nvPr/>
          </p:nvCxnSpPr>
          <p:spPr>
            <a:xfrm flipH="1">
              <a:off x="5330673" y="3852590"/>
              <a:ext cx="710684" cy="2664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3" idx="4"/>
              <a:endCxn id="58" idx="0"/>
            </p:cNvCxnSpPr>
            <p:nvPr/>
          </p:nvCxnSpPr>
          <p:spPr>
            <a:xfrm>
              <a:off x="6041357" y="3852590"/>
              <a:ext cx="83371" cy="3493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157357" y="4675332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5744156" y="4678036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6329100" y="467319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67" name="Straight Connector 66"/>
            <p:cNvCxnSpPr>
              <a:stCxn id="59" idx="2"/>
            </p:cNvCxnSpPr>
            <p:nvPr/>
          </p:nvCxnSpPr>
          <p:spPr>
            <a:xfrm>
              <a:off x="5330672" y="4308820"/>
              <a:ext cx="184827" cy="3643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033838" y="4432041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174351" y="4459308"/>
              <a:ext cx="395581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51" idx="0"/>
            </p:cNvCxnSpPr>
            <p:nvPr/>
          </p:nvCxnSpPr>
          <p:spPr>
            <a:xfrm>
              <a:off x="5829875" y="2876977"/>
              <a:ext cx="511778" cy="373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252468" y="3497654"/>
              <a:ext cx="1132151" cy="16769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111860" y="369925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75" name="TextBox 74"/>
            <p:cNvSpPr txBox="1"/>
            <p:nvPr/>
          </p:nvSpPr>
          <p:spPr>
            <a:xfrm rot="2514321">
              <a:off x="2042566" y="3371052"/>
              <a:ext cx="85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AS-IS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2514321">
              <a:off x="5834663" y="3395122"/>
              <a:ext cx="85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TO-BE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6850800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 build a FEM, one starts with a process (in most cases a primary one)</a:t>
            </a:r>
          </a:p>
        </p:txBody>
      </p:sp>
      <p:sp>
        <p:nvSpPr>
          <p:cNvPr id="48" name="Oval 47"/>
          <p:cNvSpPr/>
          <p:nvPr/>
        </p:nvSpPr>
        <p:spPr>
          <a:xfrm>
            <a:off x="3020967" y="2374028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Box 48"/>
          <p:cNvSpPr txBox="1"/>
          <p:nvPr/>
        </p:nvSpPr>
        <p:spPr>
          <a:xfrm>
            <a:off x="3240505" y="234585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Book sales over Internet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169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7916063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… then assets that are needed to run process instances are identified</a:t>
            </a:r>
          </a:p>
        </p:txBody>
      </p:sp>
      <p:sp>
        <p:nvSpPr>
          <p:cNvPr id="48" name="Oval 47"/>
          <p:cNvSpPr/>
          <p:nvPr/>
        </p:nvSpPr>
        <p:spPr>
          <a:xfrm>
            <a:off x="3020967" y="2374028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Box 48"/>
          <p:cNvSpPr txBox="1"/>
          <p:nvPr/>
        </p:nvSpPr>
        <p:spPr>
          <a:xfrm>
            <a:off x="3240505" y="234585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Book sales over Internet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6932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8033021" cy="3240432"/>
          </a:xfrm>
        </p:spPr>
        <p:txBody>
          <a:bodyPr>
            <a:normAutofit/>
          </a:bodyPr>
          <a:lstStyle/>
          <a:p>
            <a:r>
              <a:rPr lang="en-US" sz="1800" dirty="0"/>
              <a:t>… then assets that are needed to run process instances are identified</a:t>
            </a:r>
          </a:p>
        </p:txBody>
      </p:sp>
      <p:sp>
        <p:nvSpPr>
          <p:cNvPr id="48" name="Oval 47"/>
          <p:cNvSpPr/>
          <p:nvPr/>
        </p:nvSpPr>
        <p:spPr>
          <a:xfrm>
            <a:off x="3020967" y="2374028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Box 48"/>
          <p:cNvSpPr txBox="1"/>
          <p:nvPr/>
        </p:nvSpPr>
        <p:spPr>
          <a:xfrm>
            <a:off x="3240505" y="234585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Book sales over Internet</a:t>
            </a:r>
            <a:endParaRPr lang="sv-SE" sz="1200" dirty="0"/>
          </a:p>
        </p:txBody>
      </p:sp>
      <p:cxnSp>
        <p:nvCxnSpPr>
          <p:cNvPr id="51" name="Straight Arrow Connector 50"/>
          <p:cNvCxnSpPr>
            <a:stCxn id="53" idx="0"/>
            <a:endCxn id="48" idx="3"/>
          </p:cNvCxnSpPr>
          <p:nvPr/>
        </p:nvCxnSpPr>
        <p:spPr>
          <a:xfrm flipV="1">
            <a:off x="1489693" y="2716027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11625" y="3405820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TextBox 53"/>
          <p:cNvSpPr txBox="1"/>
          <p:nvPr/>
        </p:nvSpPr>
        <p:spPr>
          <a:xfrm>
            <a:off x="898328" y="3405820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03380" y="3387402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Box 57"/>
          <p:cNvSpPr txBox="1"/>
          <p:nvPr/>
        </p:nvSpPr>
        <p:spPr>
          <a:xfrm>
            <a:off x="2148784" y="3388257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Devilvering Staff</a:t>
            </a:r>
            <a:endParaRPr lang="sv-SE" sz="1200" dirty="0"/>
          </a:p>
        </p:txBody>
      </p:sp>
      <p:sp>
        <p:nvSpPr>
          <p:cNvPr id="59" name="Rectangle 58"/>
          <p:cNvSpPr/>
          <p:nvPr/>
        </p:nvSpPr>
        <p:spPr>
          <a:xfrm>
            <a:off x="3474865" y="3395000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Box 59"/>
          <p:cNvSpPr txBox="1"/>
          <p:nvPr/>
        </p:nvSpPr>
        <p:spPr>
          <a:xfrm>
            <a:off x="3676933" y="3395000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61" name="Rectangle 60"/>
          <p:cNvSpPr/>
          <p:nvPr/>
        </p:nvSpPr>
        <p:spPr>
          <a:xfrm>
            <a:off x="4805603" y="3384433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TextBox 61"/>
          <p:cNvSpPr txBox="1"/>
          <p:nvPr/>
        </p:nvSpPr>
        <p:spPr>
          <a:xfrm>
            <a:off x="4828933" y="3378595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Plattform for Webshop Deployment </a:t>
            </a:r>
            <a:endParaRPr lang="sv-SE" sz="1200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2798415" y="2775674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9" idx="0"/>
          </p:cNvCxnSpPr>
          <p:nvPr/>
        </p:nvCxnSpPr>
        <p:spPr>
          <a:xfrm flipH="1" flipV="1">
            <a:off x="3737674" y="2793043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2" idx="0"/>
          </p:cNvCxnSpPr>
          <p:nvPr/>
        </p:nvCxnSpPr>
        <p:spPr>
          <a:xfrm flipH="1" flipV="1">
            <a:off x="4125112" y="2718645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861099" y="2912353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2727545" y="2925702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506436" y="2926032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926616" y="2915279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</p:spTree>
    <p:extLst>
      <p:ext uri="{BB962C8B-B14F-4D97-AF65-F5344CB8AC3E}">
        <p14:creationId xmlns:p14="http://schemas.microsoft.com/office/powerpoint/2010/main" val="16062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7958593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Then for each asset, identify how it is managed (created, maintained and removed)</a:t>
            </a:r>
          </a:p>
        </p:txBody>
      </p:sp>
      <p:sp>
        <p:nvSpPr>
          <p:cNvPr id="48" name="Oval 47"/>
          <p:cNvSpPr/>
          <p:nvPr/>
        </p:nvSpPr>
        <p:spPr>
          <a:xfrm>
            <a:off x="3020967" y="2374028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Box 48"/>
          <p:cNvSpPr txBox="1"/>
          <p:nvPr/>
        </p:nvSpPr>
        <p:spPr>
          <a:xfrm>
            <a:off x="3240505" y="234585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Book sales over Internet</a:t>
            </a:r>
            <a:endParaRPr lang="sv-SE" sz="1200" dirty="0"/>
          </a:p>
        </p:txBody>
      </p:sp>
      <p:cxnSp>
        <p:nvCxnSpPr>
          <p:cNvPr id="51" name="Straight Arrow Connector 50"/>
          <p:cNvCxnSpPr>
            <a:stCxn id="53" idx="0"/>
            <a:endCxn id="48" idx="3"/>
          </p:cNvCxnSpPr>
          <p:nvPr/>
        </p:nvCxnSpPr>
        <p:spPr>
          <a:xfrm flipV="1">
            <a:off x="1489693" y="2716027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11625" y="3405820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TextBox 53"/>
          <p:cNvSpPr txBox="1"/>
          <p:nvPr/>
        </p:nvSpPr>
        <p:spPr>
          <a:xfrm>
            <a:off x="898328" y="3405820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03380" y="3387402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Box 57"/>
          <p:cNvSpPr txBox="1"/>
          <p:nvPr/>
        </p:nvSpPr>
        <p:spPr>
          <a:xfrm>
            <a:off x="2148784" y="3388257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Devilvering Staff</a:t>
            </a:r>
            <a:endParaRPr lang="sv-SE" sz="1200" dirty="0"/>
          </a:p>
        </p:txBody>
      </p:sp>
      <p:sp>
        <p:nvSpPr>
          <p:cNvPr id="59" name="Rectangle 58"/>
          <p:cNvSpPr/>
          <p:nvPr/>
        </p:nvSpPr>
        <p:spPr>
          <a:xfrm>
            <a:off x="3474865" y="3395000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Box 59"/>
          <p:cNvSpPr txBox="1"/>
          <p:nvPr/>
        </p:nvSpPr>
        <p:spPr>
          <a:xfrm>
            <a:off x="3676933" y="3395000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61" name="Rectangle 60"/>
          <p:cNvSpPr/>
          <p:nvPr/>
        </p:nvSpPr>
        <p:spPr>
          <a:xfrm>
            <a:off x="4805603" y="3384433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TextBox 61"/>
          <p:cNvSpPr txBox="1"/>
          <p:nvPr/>
        </p:nvSpPr>
        <p:spPr>
          <a:xfrm>
            <a:off x="4828933" y="3378595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Plattform for Webshop Deployment </a:t>
            </a:r>
            <a:endParaRPr lang="sv-SE" sz="1200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2798415" y="2775674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9" idx="0"/>
          </p:cNvCxnSpPr>
          <p:nvPr/>
        </p:nvCxnSpPr>
        <p:spPr>
          <a:xfrm flipH="1" flipV="1">
            <a:off x="3737674" y="2793043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2" idx="0"/>
          </p:cNvCxnSpPr>
          <p:nvPr/>
        </p:nvCxnSpPr>
        <p:spPr>
          <a:xfrm flipH="1" flipV="1">
            <a:off x="4125112" y="2718645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861099" y="2912353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2727545" y="2925702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506436" y="2926032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926616" y="2915279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</p:spTree>
    <p:extLst>
      <p:ext uri="{BB962C8B-B14F-4D97-AF65-F5344CB8AC3E}">
        <p14:creationId xmlns:p14="http://schemas.microsoft.com/office/powerpoint/2010/main" val="13912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8022389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Then </a:t>
            </a:r>
            <a:r>
              <a:rPr lang="en-US" sz="1800" dirty="0"/>
              <a:t>for each </a:t>
            </a:r>
            <a:r>
              <a:rPr lang="en-US" sz="1800" dirty="0" smtClean="0"/>
              <a:t>asset, identify </a:t>
            </a:r>
            <a:r>
              <a:rPr lang="en-US" sz="1800" dirty="0"/>
              <a:t>how it is managed (created, maintained and removed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8" name="Oval 47"/>
          <p:cNvSpPr/>
          <p:nvPr/>
        </p:nvSpPr>
        <p:spPr>
          <a:xfrm>
            <a:off x="3020967" y="2374028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Box 48"/>
          <p:cNvSpPr txBox="1"/>
          <p:nvPr/>
        </p:nvSpPr>
        <p:spPr>
          <a:xfrm>
            <a:off x="3240505" y="234585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Book sales over Internet</a:t>
            </a:r>
            <a:endParaRPr lang="sv-SE" sz="1200" dirty="0"/>
          </a:p>
        </p:txBody>
      </p:sp>
      <p:cxnSp>
        <p:nvCxnSpPr>
          <p:cNvPr id="51" name="Straight Arrow Connector 50"/>
          <p:cNvCxnSpPr>
            <a:stCxn id="53" idx="0"/>
            <a:endCxn id="48" idx="3"/>
          </p:cNvCxnSpPr>
          <p:nvPr/>
        </p:nvCxnSpPr>
        <p:spPr>
          <a:xfrm flipV="1">
            <a:off x="1489693" y="2716027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11625" y="3405820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TextBox 53"/>
          <p:cNvSpPr txBox="1"/>
          <p:nvPr/>
        </p:nvSpPr>
        <p:spPr>
          <a:xfrm>
            <a:off x="898328" y="3405820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03380" y="3387402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Box 57"/>
          <p:cNvSpPr txBox="1"/>
          <p:nvPr/>
        </p:nvSpPr>
        <p:spPr>
          <a:xfrm>
            <a:off x="2148784" y="3388257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Devilvering Staff</a:t>
            </a:r>
            <a:endParaRPr lang="sv-SE" sz="1200" dirty="0"/>
          </a:p>
        </p:txBody>
      </p:sp>
      <p:sp>
        <p:nvSpPr>
          <p:cNvPr id="59" name="Rectangle 58"/>
          <p:cNvSpPr/>
          <p:nvPr/>
        </p:nvSpPr>
        <p:spPr>
          <a:xfrm>
            <a:off x="3474865" y="3395000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Box 59"/>
          <p:cNvSpPr txBox="1"/>
          <p:nvPr/>
        </p:nvSpPr>
        <p:spPr>
          <a:xfrm>
            <a:off x="3676933" y="3395000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61" name="Rectangle 60"/>
          <p:cNvSpPr/>
          <p:nvPr/>
        </p:nvSpPr>
        <p:spPr>
          <a:xfrm>
            <a:off x="4805603" y="3384433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TextBox 61"/>
          <p:cNvSpPr txBox="1"/>
          <p:nvPr/>
        </p:nvSpPr>
        <p:spPr>
          <a:xfrm>
            <a:off x="4828933" y="3378595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Plattform for Webshop Deployment </a:t>
            </a:r>
            <a:endParaRPr lang="sv-SE" sz="1200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2798415" y="2775674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9" idx="0"/>
          </p:cNvCxnSpPr>
          <p:nvPr/>
        </p:nvCxnSpPr>
        <p:spPr>
          <a:xfrm flipH="1" flipV="1">
            <a:off x="3737674" y="2793043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2" idx="0"/>
          </p:cNvCxnSpPr>
          <p:nvPr/>
        </p:nvCxnSpPr>
        <p:spPr>
          <a:xfrm flipH="1" flipV="1">
            <a:off x="4125112" y="2718645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861099" y="2912353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2727545" y="2925702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506436" y="2926032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926616" y="2915279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4" name="Oval 33"/>
          <p:cNvSpPr/>
          <p:nvPr/>
        </p:nvSpPr>
        <p:spPr>
          <a:xfrm>
            <a:off x="4525168" y="3315389"/>
            <a:ext cx="1946741" cy="60666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3914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 </a:t>
            </a:r>
            <a:r>
              <a:rPr lang="en-US" sz="2400" dirty="0"/>
              <a:t>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7990491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each assets, identify the processes for its creation, maintenance and removal</a:t>
            </a:r>
          </a:p>
        </p:txBody>
      </p:sp>
      <p:sp>
        <p:nvSpPr>
          <p:cNvPr id="48" name="Oval 47"/>
          <p:cNvSpPr/>
          <p:nvPr/>
        </p:nvSpPr>
        <p:spPr>
          <a:xfrm>
            <a:off x="3020967" y="2374028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Box 48"/>
          <p:cNvSpPr txBox="1"/>
          <p:nvPr/>
        </p:nvSpPr>
        <p:spPr>
          <a:xfrm>
            <a:off x="3240505" y="234585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Book sales over Internet</a:t>
            </a:r>
            <a:endParaRPr lang="sv-SE" sz="1200" dirty="0"/>
          </a:p>
        </p:txBody>
      </p:sp>
      <p:cxnSp>
        <p:nvCxnSpPr>
          <p:cNvPr id="51" name="Straight Arrow Connector 50"/>
          <p:cNvCxnSpPr>
            <a:stCxn id="53" idx="0"/>
            <a:endCxn id="48" idx="3"/>
          </p:cNvCxnSpPr>
          <p:nvPr/>
        </p:nvCxnSpPr>
        <p:spPr>
          <a:xfrm flipV="1">
            <a:off x="1489693" y="2716027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11625" y="3405820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TextBox 53"/>
          <p:cNvSpPr txBox="1"/>
          <p:nvPr/>
        </p:nvSpPr>
        <p:spPr>
          <a:xfrm>
            <a:off x="898328" y="3405820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03380" y="3387402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Box 57"/>
          <p:cNvSpPr txBox="1"/>
          <p:nvPr/>
        </p:nvSpPr>
        <p:spPr>
          <a:xfrm>
            <a:off x="2148784" y="3388257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Devilvering Staff</a:t>
            </a:r>
            <a:endParaRPr lang="sv-SE" sz="1200" dirty="0"/>
          </a:p>
        </p:txBody>
      </p:sp>
      <p:sp>
        <p:nvSpPr>
          <p:cNvPr id="59" name="Rectangle 58"/>
          <p:cNvSpPr/>
          <p:nvPr/>
        </p:nvSpPr>
        <p:spPr>
          <a:xfrm>
            <a:off x="3474865" y="3395000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Box 59"/>
          <p:cNvSpPr txBox="1"/>
          <p:nvPr/>
        </p:nvSpPr>
        <p:spPr>
          <a:xfrm>
            <a:off x="3676933" y="3395000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61" name="Rectangle 60"/>
          <p:cNvSpPr/>
          <p:nvPr/>
        </p:nvSpPr>
        <p:spPr>
          <a:xfrm>
            <a:off x="4805603" y="3384433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TextBox 61"/>
          <p:cNvSpPr txBox="1"/>
          <p:nvPr/>
        </p:nvSpPr>
        <p:spPr>
          <a:xfrm>
            <a:off x="4828933" y="3378595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Plattform for Webshop Deployment </a:t>
            </a:r>
            <a:endParaRPr lang="sv-SE" sz="1200" dirty="0"/>
          </a:p>
        </p:txBody>
      </p:sp>
      <p:sp>
        <p:nvSpPr>
          <p:cNvPr id="63" name="Oval 62"/>
          <p:cNvSpPr/>
          <p:nvPr/>
        </p:nvSpPr>
        <p:spPr>
          <a:xfrm>
            <a:off x="3332245" y="4396556"/>
            <a:ext cx="1067014" cy="4288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TextBox 63"/>
          <p:cNvSpPr txBox="1"/>
          <p:nvPr/>
        </p:nvSpPr>
        <p:spPr>
          <a:xfrm>
            <a:off x="3529992" y="4380151"/>
            <a:ext cx="125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Platform creation</a:t>
            </a:r>
          </a:p>
        </p:txBody>
      </p:sp>
      <p:sp>
        <p:nvSpPr>
          <p:cNvPr id="65" name="Oval 64"/>
          <p:cNvSpPr/>
          <p:nvPr/>
        </p:nvSpPr>
        <p:spPr>
          <a:xfrm>
            <a:off x="4556881" y="4396556"/>
            <a:ext cx="1067014" cy="4288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TextBox 65"/>
          <p:cNvSpPr txBox="1"/>
          <p:nvPr/>
        </p:nvSpPr>
        <p:spPr>
          <a:xfrm>
            <a:off x="4491117" y="4376709"/>
            <a:ext cx="125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Platform maintenance</a:t>
            </a:r>
          </a:p>
        </p:txBody>
      </p:sp>
      <p:sp>
        <p:nvSpPr>
          <p:cNvPr id="67" name="Oval 66"/>
          <p:cNvSpPr/>
          <p:nvPr/>
        </p:nvSpPr>
        <p:spPr>
          <a:xfrm>
            <a:off x="5807612" y="4363746"/>
            <a:ext cx="1231452" cy="4288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TextBox 67"/>
          <p:cNvSpPr txBox="1"/>
          <p:nvPr/>
        </p:nvSpPr>
        <p:spPr>
          <a:xfrm>
            <a:off x="5715753" y="4383677"/>
            <a:ext cx="141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Phasing out old platform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2798415" y="2775674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9" idx="0"/>
          </p:cNvCxnSpPr>
          <p:nvPr/>
        </p:nvCxnSpPr>
        <p:spPr>
          <a:xfrm flipH="1" flipV="1">
            <a:off x="3737674" y="2793043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2" idx="0"/>
          </p:cNvCxnSpPr>
          <p:nvPr/>
        </p:nvCxnSpPr>
        <p:spPr>
          <a:xfrm flipH="1" flipV="1">
            <a:off x="4125112" y="2718645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171147" y="3860107"/>
            <a:ext cx="1015099" cy="54559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0"/>
          </p:cNvCxnSpPr>
          <p:nvPr/>
        </p:nvCxnSpPr>
        <p:spPr>
          <a:xfrm flipV="1">
            <a:off x="5116483" y="3879348"/>
            <a:ext cx="196892" cy="49736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5577240" y="3863717"/>
            <a:ext cx="734154" cy="4965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861099" y="2912353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2727545" y="2925702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506436" y="2926032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926616" y="2915279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4229277" y="4054055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Aquire</a:t>
            </a:r>
            <a:endParaRPr lang="sv-SE" sz="1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4906884" y="4059979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Maintain</a:t>
            </a:r>
            <a:endParaRPr lang="sv-SE" sz="1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5867525" y="404802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Retire</a:t>
            </a:r>
            <a:endParaRPr lang="sv-SE" sz="1000" b="1" dirty="0"/>
          </a:p>
        </p:txBody>
      </p:sp>
      <p:sp>
        <p:nvSpPr>
          <p:cNvPr id="34" name="Oval 33"/>
          <p:cNvSpPr/>
          <p:nvPr/>
        </p:nvSpPr>
        <p:spPr>
          <a:xfrm>
            <a:off x="4525168" y="3315389"/>
            <a:ext cx="1946741" cy="60666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5688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7767207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Then for each newly added process, once again, identify the assets that are needed for running its instances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59307" y="2139702"/>
            <a:ext cx="6232594" cy="2499490"/>
            <a:chOff x="898328" y="2345852"/>
            <a:chExt cx="6232594" cy="2499490"/>
          </a:xfrm>
        </p:grpSpPr>
        <p:sp>
          <p:nvSpPr>
            <p:cNvPr id="48" name="Oval 47"/>
            <p:cNvSpPr/>
            <p:nvPr/>
          </p:nvSpPr>
          <p:spPr>
            <a:xfrm>
              <a:off x="3020967" y="2374028"/>
              <a:ext cx="1334813" cy="4006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40505" y="2345852"/>
              <a:ext cx="1067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Book sales over Internet</a:t>
              </a:r>
              <a:endParaRPr lang="sv-SE" sz="1200" dirty="0"/>
            </a:p>
          </p:txBody>
        </p:sp>
        <p:cxnSp>
          <p:nvCxnSpPr>
            <p:cNvPr id="51" name="Straight Arrow Connector 50"/>
            <p:cNvCxnSpPr>
              <a:stCxn id="53" idx="0"/>
              <a:endCxn id="48" idx="3"/>
            </p:cNvCxnSpPr>
            <p:nvPr/>
          </p:nvCxnSpPr>
          <p:spPr>
            <a:xfrm flipV="1">
              <a:off x="1489693" y="2716027"/>
              <a:ext cx="1726753" cy="689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911625" y="3405820"/>
              <a:ext cx="1156136" cy="45194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8328" y="3405820"/>
              <a:ext cx="1259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/>
                <a:t>Private Customer</a:t>
              </a:r>
            </a:p>
            <a:p>
              <a:r>
                <a:rPr lang="sv-SE" sz="1200" dirty="0"/>
                <a:t>- Book Readers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03380" y="3387402"/>
              <a:ext cx="1156136" cy="45194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48784" y="3388257"/>
              <a:ext cx="125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Packing and Devilvering Staff</a:t>
              </a:r>
              <a:endParaRPr lang="sv-SE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74865" y="3395000"/>
              <a:ext cx="1220196" cy="45194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676933" y="3395000"/>
              <a:ext cx="1018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Webshop Software</a:t>
              </a:r>
              <a:endParaRPr lang="sv-SE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05603" y="3384433"/>
              <a:ext cx="1499147" cy="47138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28933" y="3378595"/>
              <a:ext cx="1639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IT Plattform for Webshop Deployment </a:t>
              </a:r>
              <a:endParaRPr lang="sv-SE" sz="12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332245" y="4396556"/>
              <a:ext cx="1067014" cy="42885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29992" y="4380151"/>
              <a:ext cx="125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Platform creation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556881" y="4396556"/>
              <a:ext cx="1067014" cy="42885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91117" y="4376709"/>
              <a:ext cx="125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Platform maintenance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5807612" y="4363746"/>
              <a:ext cx="1231452" cy="42885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15753" y="4383677"/>
              <a:ext cx="1415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Phasing out old platform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2798415" y="2775674"/>
              <a:ext cx="664642" cy="612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59" idx="0"/>
            </p:cNvCxnSpPr>
            <p:nvPr/>
          </p:nvCxnSpPr>
          <p:spPr>
            <a:xfrm flipH="1" flipV="1">
              <a:off x="3737674" y="2793043"/>
              <a:ext cx="347289" cy="601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2" idx="0"/>
            </p:cNvCxnSpPr>
            <p:nvPr/>
          </p:nvCxnSpPr>
          <p:spPr>
            <a:xfrm flipH="1" flipV="1">
              <a:off x="4125112" y="2718645"/>
              <a:ext cx="1523801" cy="659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4171147" y="3860107"/>
              <a:ext cx="1015099" cy="54559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6" idx="0"/>
            </p:cNvCxnSpPr>
            <p:nvPr/>
          </p:nvCxnSpPr>
          <p:spPr>
            <a:xfrm flipV="1">
              <a:off x="5116483" y="3879348"/>
              <a:ext cx="196892" cy="49736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 flipV="1">
              <a:off x="5577240" y="3863717"/>
              <a:ext cx="734154" cy="49658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861099" y="2912353"/>
              <a:ext cx="7793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Beneficiary</a:t>
              </a:r>
              <a:endParaRPr lang="sv-SE" sz="1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727545" y="2925702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Workforce</a:t>
              </a:r>
              <a:endParaRPr lang="sv-SE" sz="10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06436" y="2926032"/>
              <a:ext cx="1082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00" b="1" dirty="0" smtClean="0"/>
                <a:t>Tech &amp; Info</a:t>
              </a:r>
            </a:p>
            <a:p>
              <a:pPr algn="ctr"/>
              <a:r>
                <a:rPr lang="sv-SE" sz="1000" b="1" dirty="0" smtClean="0"/>
                <a:t>Infrastructure</a:t>
              </a:r>
              <a:endParaRPr lang="sv-SE" sz="1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26616" y="2915279"/>
              <a:ext cx="9204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b="1" dirty="0" smtClean="0"/>
                <a:t>Tech &amp; Info</a:t>
              </a:r>
            </a:p>
            <a:p>
              <a:pPr algn="ctr"/>
              <a:r>
                <a:rPr lang="sv-SE" sz="1000" b="1" dirty="0" smtClean="0"/>
                <a:t>Infrastructure</a:t>
              </a:r>
              <a:endParaRPr lang="sv-SE" sz="10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29277" y="4054055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Aquire</a:t>
              </a:r>
              <a:endParaRPr lang="sv-SE" sz="1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6884" y="4059979"/>
              <a:ext cx="6687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Maintain</a:t>
              </a:r>
              <a:endParaRPr lang="sv-SE" sz="1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867525" y="4048026"/>
              <a:ext cx="5068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Retire</a:t>
              </a:r>
              <a:endParaRPr lang="sv-SE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891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FEM 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118082" cy="3240432"/>
          </a:xfrm>
        </p:spPr>
        <p:txBody>
          <a:bodyPr>
            <a:normAutofit/>
          </a:bodyPr>
          <a:lstStyle/>
          <a:p>
            <a:r>
              <a:rPr lang="en-US" sz="1800" dirty="0"/>
              <a:t>Then for each newly added process, once again, </a:t>
            </a:r>
            <a:r>
              <a:rPr lang="en-US" sz="1800" dirty="0" smtClean="0"/>
              <a:t>identify the </a:t>
            </a:r>
            <a:r>
              <a:rPr lang="en-US" sz="1800" dirty="0"/>
              <a:t>assets that are needed for running its </a:t>
            </a:r>
            <a:r>
              <a:rPr lang="en-US" sz="1800" dirty="0" smtClean="0"/>
              <a:t>instances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31640" y="1995686"/>
            <a:ext cx="6232594" cy="2679410"/>
            <a:chOff x="898328" y="2345852"/>
            <a:chExt cx="6232594" cy="2679410"/>
          </a:xfrm>
        </p:grpSpPr>
        <p:sp>
          <p:nvSpPr>
            <p:cNvPr id="48" name="Oval 47"/>
            <p:cNvSpPr/>
            <p:nvPr/>
          </p:nvSpPr>
          <p:spPr>
            <a:xfrm>
              <a:off x="3020967" y="2374028"/>
              <a:ext cx="1334813" cy="4006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40505" y="2345852"/>
              <a:ext cx="1067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Book sales over Internet</a:t>
              </a:r>
              <a:endParaRPr lang="sv-SE" sz="1200" dirty="0"/>
            </a:p>
          </p:txBody>
        </p:sp>
        <p:cxnSp>
          <p:nvCxnSpPr>
            <p:cNvPr id="51" name="Straight Arrow Connector 50"/>
            <p:cNvCxnSpPr>
              <a:stCxn id="53" idx="0"/>
              <a:endCxn id="48" idx="3"/>
            </p:cNvCxnSpPr>
            <p:nvPr/>
          </p:nvCxnSpPr>
          <p:spPr>
            <a:xfrm flipV="1">
              <a:off x="1489693" y="2716027"/>
              <a:ext cx="1726753" cy="689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911625" y="3405820"/>
              <a:ext cx="1156136" cy="45194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8328" y="3405820"/>
              <a:ext cx="1259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/>
                <a:t>Private Customer</a:t>
              </a:r>
            </a:p>
            <a:p>
              <a:r>
                <a:rPr lang="sv-SE" sz="1200" dirty="0"/>
                <a:t>- Book Readers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03380" y="3387402"/>
              <a:ext cx="1156136" cy="45194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48784" y="3388257"/>
              <a:ext cx="125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Packing and Devilvering Staff</a:t>
              </a:r>
              <a:endParaRPr lang="sv-SE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74865" y="3395000"/>
              <a:ext cx="1220196" cy="45194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676933" y="3395000"/>
              <a:ext cx="1018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Webshop Software</a:t>
              </a:r>
              <a:endParaRPr lang="sv-SE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05603" y="3384433"/>
              <a:ext cx="1499147" cy="47138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28933" y="3378595"/>
              <a:ext cx="1639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IT Plattform for Webshop Deployment </a:t>
              </a:r>
              <a:endParaRPr lang="sv-SE" sz="12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332245" y="4396556"/>
              <a:ext cx="1067014" cy="42885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29992" y="4380151"/>
              <a:ext cx="125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Platform creation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556881" y="4396556"/>
              <a:ext cx="1067014" cy="42885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91117" y="4376709"/>
              <a:ext cx="125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Platform maintenance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5807612" y="4363746"/>
              <a:ext cx="1231452" cy="42885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15753" y="4383677"/>
              <a:ext cx="1415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Phasing out old platform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2798415" y="2775674"/>
              <a:ext cx="664642" cy="612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59" idx="0"/>
            </p:cNvCxnSpPr>
            <p:nvPr/>
          </p:nvCxnSpPr>
          <p:spPr>
            <a:xfrm flipH="1" flipV="1">
              <a:off x="3737674" y="2793043"/>
              <a:ext cx="347289" cy="601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2" idx="0"/>
            </p:cNvCxnSpPr>
            <p:nvPr/>
          </p:nvCxnSpPr>
          <p:spPr>
            <a:xfrm flipH="1" flipV="1">
              <a:off x="4125112" y="2718645"/>
              <a:ext cx="1523801" cy="659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4171147" y="3860107"/>
              <a:ext cx="1015099" cy="54559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6" idx="0"/>
            </p:cNvCxnSpPr>
            <p:nvPr/>
          </p:nvCxnSpPr>
          <p:spPr>
            <a:xfrm flipV="1">
              <a:off x="5116483" y="3879348"/>
              <a:ext cx="196892" cy="49736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 flipV="1">
              <a:off x="5577240" y="3863717"/>
              <a:ext cx="734154" cy="49658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861099" y="2912353"/>
              <a:ext cx="7793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Beneficiary</a:t>
              </a:r>
              <a:endParaRPr lang="sv-SE" sz="1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727545" y="2925702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Workforce</a:t>
              </a:r>
              <a:endParaRPr lang="sv-SE" sz="10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06436" y="2926032"/>
              <a:ext cx="1082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00" b="1" dirty="0" smtClean="0"/>
                <a:t>Tech &amp; Info</a:t>
              </a:r>
            </a:p>
            <a:p>
              <a:pPr algn="ctr"/>
              <a:r>
                <a:rPr lang="sv-SE" sz="1000" b="1" dirty="0" smtClean="0"/>
                <a:t>Infrastructure</a:t>
              </a:r>
              <a:endParaRPr lang="sv-SE" sz="1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26616" y="2915279"/>
              <a:ext cx="9204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b="1" dirty="0" smtClean="0"/>
                <a:t>Tech &amp; Info</a:t>
              </a:r>
            </a:p>
            <a:p>
              <a:pPr algn="ctr"/>
              <a:r>
                <a:rPr lang="sv-SE" sz="1000" b="1" dirty="0" smtClean="0"/>
                <a:t>Infrastructure</a:t>
              </a:r>
              <a:endParaRPr lang="sv-SE" sz="10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29277" y="4054055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Aquire</a:t>
              </a:r>
              <a:endParaRPr lang="sv-SE" sz="1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6884" y="4059979"/>
              <a:ext cx="6687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Maintain</a:t>
              </a:r>
              <a:endParaRPr lang="sv-SE" sz="1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867525" y="4048026"/>
              <a:ext cx="5068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/>
                <a:t>Retire</a:t>
              </a:r>
              <a:endParaRPr lang="sv-SE" sz="1000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105186" y="4274839"/>
              <a:ext cx="1493932" cy="750423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</p:spTree>
    <p:extLst>
      <p:ext uri="{BB962C8B-B14F-4D97-AF65-F5344CB8AC3E}">
        <p14:creationId xmlns:p14="http://schemas.microsoft.com/office/powerpoint/2010/main" val="26541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Build FEM – with archetypes (patterns)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7797617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 support identification of assets for a process one can use a process-assets archetype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14" y="2266323"/>
            <a:ext cx="5055391" cy="2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5858540" y="2266323"/>
            <a:ext cx="233916" cy="13062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55726"/>
            <a:ext cx="271154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77" y="656177"/>
            <a:ext cx="8306069" cy="994172"/>
          </a:xfrm>
        </p:spPr>
        <p:txBody>
          <a:bodyPr/>
          <a:lstStyle/>
          <a:p>
            <a:r>
              <a:rPr lang="en-US" dirty="0" smtClean="0"/>
              <a:t>Have you thought ….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54276" y="1650349"/>
            <a:ext cx="3850481" cy="1843088"/>
            <a:chOff x="1554276" y="1650349"/>
            <a:chExt cx="3850481" cy="18430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4276" y="1650349"/>
              <a:ext cx="3850481" cy="18430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56432" y="2049130"/>
              <a:ext cx="1621892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Your company’s Business model</a:t>
              </a:r>
            </a:p>
            <a:p>
              <a:pPr algn="ctr"/>
              <a:r>
                <a:rPr lang="en-US" sz="1350" dirty="0" smtClean="0"/>
                <a:t> 2017-2022</a:t>
              </a:r>
              <a:endParaRPr lang="en-US" sz="135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60442" y="3864077"/>
            <a:ext cx="685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That you company’s main business model can be dead in 5-10 years … and how do you address that?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76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>
            <a:normAutofit/>
          </a:bodyPr>
          <a:lstStyle/>
          <a:p>
            <a:r>
              <a:rPr lang="en-US" sz="2400" dirty="0"/>
              <a:t>Build FEM – with archetypes (patterns</a:t>
            </a:r>
            <a:r>
              <a:rPr lang="en-US" sz="2400" dirty="0" smtClean="0"/>
              <a:t>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6850800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“Process-assets” archetype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90" y="1722726"/>
            <a:ext cx="5488502" cy="14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Build FEM – with archetypes (patterns)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7724677" cy="3240432"/>
          </a:xfrm>
        </p:spPr>
        <p:txBody>
          <a:bodyPr>
            <a:normAutofit/>
          </a:bodyPr>
          <a:lstStyle/>
          <a:p>
            <a:r>
              <a:rPr lang="en-US" sz="1800" dirty="0"/>
              <a:t>To support identification of </a:t>
            </a:r>
            <a:r>
              <a:rPr lang="en-US" sz="1800" dirty="0" smtClean="0"/>
              <a:t>processes for an asset one </a:t>
            </a:r>
            <a:r>
              <a:rPr lang="en-US" sz="1800" dirty="0"/>
              <a:t>can use a process-assets  archetype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14" y="2266323"/>
            <a:ext cx="5055391" cy="2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303005" y="3131562"/>
            <a:ext cx="255181" cy="1199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024" y="3131562"/>
            <a:ext cx="1527556" cy="91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5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Build FEM – with archetypes (patterns)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6850800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“Asset-processes” archetype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086" y="1915686"/>
            <a:ext cx="7062610" cy="19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Build FEM – with archetypes (patterns)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FEM is created by recursive application of archetypes (process-assets </a:t>
            </a:r>
            <a:r>
              <a:rPr lang="en-US" sz="1800" dirty="0" smtClean="0">
                <a:sym typeface="Wingdings" panose="05000000000000000000" pitchFamily="2" charset="2"/>
              </a:rPr>
              <a:t> asset-processes …</a:t>
            </a:r>
            <a:endParaRPr lang="en-U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63" y="2574670"/>
            <a:ext cx="5055391" cy="2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4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Examples of FEM</a:t>
            </a:r>
            <a:endParaRPr lang="sv-S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6" y="1091160"/>
            <a:ext cx="8799791" cy="36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Examples of FEM</a:t>
            </a:r>
            <a:endParaRPr lang="sv-SE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4448"/>
            <a:ext cx="8367485" cy="41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What is special with 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 is possible to build a FEM relatively quickly using archetypes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63" y="2266323"/>
            <a:ext cx="5055391" cy="2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What is special with 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Reveals all assets that exists in the enterprise that can be used for BMI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76" y="1923678"/>
            <a:ext cx="5055391" cy="2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5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What is special with 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Relates assets to the processes which gives an overview where they are used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9702"/>
            <a:ext cx="5055391" cy="2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What is special with 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Supports the process of finding the enterprise’s assets (and processes) that can be a foundation for a new BM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62" y="2371110"/>
            <a:ext cx="5055391" cy="2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4934258" y="3310666"/>
            <a:ext cx="2371060" cy="173980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6357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504056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Solution: Business Model Innovatio</a:t>
            </a:r>
            <a:r>
              <a:rPr lang="en-US" dirty="0" smtClean="0"/>
              <a:t>n (BMI)</a:t>
            </a:r>
            <a:endParaRPr lang="en-US" sz="27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67544" y="1413130"/>
            <a:ext cx="5179000" cy="324685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Three types of BMI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b="1" i="1" dirty="0" smtClean="0"/>
              <a:t>Industry</a:t>
            </a:r>
            <a:r>
              <a:rPr lang="en-US" sz="1400" dirty="0" smtClean="0"/>
              <a:t> </a:t>
            </a:r>
            <a:r>
              <a:rPr lang="en-US" sz="1400" dirty="0"/>
              <a:t>model innovation - which amounts to change the position in value change, entering new markets, and/or other type of radical changes.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b="1" i="1" dirty="0" smtClean="0"/>
              <a:t>Revenue</a:t>
            </a:r>
            <a:r>
              <a:rPr lang="en-US" sz="1400" dirty="0" smtClean="0"/>
              <a:t> </a:t>
            </a:r>
            <a:r>
              <a:rPr lang="en-US" sz="1400" dirty="0"/>
              <a:t>model innovation - which results in changes in how a company generates revenues, e.g. reconfiguring offerings and/or introducing new pricing models.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b="1" i="1" dirty="0" smtClean="0"/>
              <a:t>Enterprise</a:t>
            </a:r>
            <a:r>
              <a:rPr lang="en-US" sz="1400" dirty="0" smtClean="0"/>
              <a:t> </a:t>
            </a:r>
            <a:r>
              <a:rPr lang="en-US" sz="1400" dirty="0"/>
              <a:t>model innovation – which involves innovating the structure of an enterprise, such as enterprise goals, business processes, products and/or services </a:t>
            </a:r>
          </a:p>
          <a:p>
            <a:pPr lvl="1"/>
            <a:endParaRPr lang="en-US" sz="1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44" y="1779662"/>
            <a:ext cx="3286259" cy="19455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1560" y="1707654"/>
            <a:ext cx="482453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5616" y="4589502"/>
            <a:ext cx="4176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 err="1"/>
              <a:t>Giesen</a:t>
            </a:r>
            <a:r>
              <a:rPr lang="en-US" sz="1000" dirty="0"/>
              <a:t>, E., Berman, S. J., Bell, R., Blitz, A.: Three ways to successfully innovate your business model. Strategy &amp; Leadership, Vol. 35 Issue: 6, pp. 35(6), 27-33 (2007)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646544" y="3814741"/>
            <a:ext cx="24129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 err="1"/>
              <a:t>Osterwalder</a:t>
            </a:r>
            <a:r>
              <a:rPr lang="en-US" sz="1000" dirty="0"/>
              <a:t>, A., </a:t>
            </a:r>
            <a:r>
              <a:rPr lang="en-US" sz="1000" dirty="0" err="1"/>
              <a:t>Pigneur</a:t>
            </a:r>
            <a:r>
              <a:rPr lang="en-US" sz="1000" dirty="0"/>
              <a:t>, Y.: Business Model Generation: A Handbook for Visionaries, Game Changers, and Challengers. Wiley, Hoboken, NJ,US (2014)</a:t>
            </a:r>
          </a:p>
        </p:txBody>
      </p:sp>
    </p:spTree>
    <p:extLst>
      <p:ext uri="{BB962C8B-B14F-4D97-AF65-F5344CB8AC3E}">
        <p14:creationId xmlns:p14="http://schemas.microsoft.com/office/powerpoint/2010/main" val="5790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What is special with </a:t>
            </a:r>
            <a:r>
              <a:rPr lang="en-US" sz="2400" dirty="0" smtClean="0"/>
              <a:t>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Supports evaluation of hypothesis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63" y="2574670"/>
            <a:ext cx="5055391" cy="20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934258" y="3310666"/>
            <a:ext cx="2371060" cy="173980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8920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Publications of FEM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9" y="1224234"/>
            <a:ext cx="7777842" cy="3679238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2900" dirty="0" err="1" smtClean="0"/>
              <a:t>Bider</a:t>
            </a:r>
            <a:r>
              <a:rPr lang="en-US" sz="2900" dirty="0" smtClean="0"/>
              <a:t>, I., </a:t>
            </a:r>
            <a:r>
              <a:rPr lang="en-US" sz="2900" dirty="0" err="1" smtClean="0"/>
              <a:t>Perjons</a:t>
            </a:r>
            <a:r>
              <a:rPr lang="en-US" sz="2900" dirty="0" smtClean="0"/>
              <a:t>, E., Elias, M., &amp; </a:t>
            </a:r>
            <a:r>
              <a:rPr lang="en-US" sz="2900" dirty="0" err="1" smtClean="0"/>
              <a:t>Johannesson</a:t>
            </a:r>
            <a:r>
              <a:rPr lang="en-US" sz="2900" dirty="0" smtClean="0"/>
              <a:t>, P. (2016). A fractal enterprise model and its application for business development. </a:t>
            </a:r>
            <a:r>
              <a:rPr lang="en-US" sz="2900" i="1" dirty="0" smtClean="0"/>
              <a:t>Software &amp; Systems Modeling</a:t>
            </a:r>
            <a:r>
              <a:rPr lang="en-US" sz="2900" dirty="0" smtClean="0"/>
              <a:t>, 1-27.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900" dirty="0" err="1"/>
              <a:t>Josefsson</a:t>
            </a:r>
            <a:r>
              <a:rPr lang="en-US" sz="2900" dirty="0"/>
              <a:t>, M., Widman, </a:t>
            </a:r>
            <a:r>
              <a:rPr lang="en-US" sz="2900" dirty="0" smtClean="0"/>
              <a:t>K. &amp;</a:t>
            </a:r>
            <a:r>
              <a:rPr lang="en-US" sz="2900" dirty="0" err="1" smtClean="0"/>
              <a:t>Bider</a:t>
            </a:r>
            <a:r>
              <a:rPr lang="en-US" sz="2900" dirty="0"/>
              <a:t>, I</a:t>
            </a:r>
            <a:r>
              <a:rPr lang="en-US" sz="2900" dirty="0" smtClean="0"/>
              <a:t>. (2015). </a:t>
            </a:r>
            <a:r>
              <a:rPr lang="en-US" sz="2900" dirty="0"/>
              <a:t>Using the Process-Assets Framework for Creating a Holistic View over Process Documentation. In : Enterprise, Business-Process and Information Systems Modeling, LNBIP, Vol. 214. Springer, Stockholm (2015) 169-183,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sv-SE" sz="2900" dirty="0" smtClean="0"/>
              <a:t>Henkel, M., Bider, I. &amp; Perjons, E. (2014, June). Capability-based business model transformation. In </a:t>
            </a:r>
            <a:r>
              <a:rPr lang="sv-SE" sz="2900" i="1" dirty="0" smtClean="0"/>
              <a:t>International Conference on Advanced Information Systems Engineering</a:t>
            </a:r>
            <a:r>
              <a:rPr lang="sv-SE" sz="2900" dirty="0" smtClean="0"/>
              <a:t> (pp. 88-99). Springer International Publishing.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900" dirty="0" smtClean="0"/>
              <a:t>Elias</a:t>
            </a:r>
            <a:r>
              <a:rPr lang="en-US" sz="2900" dirty="0"/>
              <a:t>, M., </a:t>
            </a:r>
            <a:r>
              <a:rPr lang="en-US" sz="2900" dirty="0" err="1"/>
              <a:t>Bider</a:t>
            </a:r>
            <a:r>
              <a:rPr lang="en-US" sz="2900" dirty="0"/>
              <a:t>, I. &amp; </a:t>
            </a:r>
            <a:r>
              <a:rPr lang="en-US" sz="2900" dirty="0" err="1"/>
              <a:t>Johannesson</a:t>
            </a:r>
            <a:r>
              <a:rPr lang="en-US" sz="2900" dirty="0"/>
              <a:t>, </a:t>
            </a:r>
            <a:r>
              <a:rPr lang="en-US" sz="2900" dirty="0" smtClean="0"/>
              <a:t>P. (2014). </a:t>
            </a:r>
            <a:r>
              <a:rPr lang="en-US" sz="2900" dirty="0"/>
              <a:t>Using Fractal Process-Asset Model to Design the Process Architecture of an Enterprise: Experience Report. In </a:t>
            </a:r>
            <a:r>
              <a:rPr lang="en-US" sz="2900" i="1" dirty="0"/>
              <a:t>BPMDS 2014 and EMMSAD 2014. </a:t>
            </a:r>
            <a:r>
              <a:rPr lang="en-US" sz="2900" dirty="0"/>
              <a:t>LNBIP 175, </a:t>
            </a:r>
            <a:r>
              <a:rPr lang="en-US" sz="2900" dirty="0" err="1"/>
              <a:t>Thesalonniki</a:t>
            </a:r>
            <a:r>
              <a:rPr lang="en-US" sz="2900" dirty="0"/>
              <a:t>, Greece. Springer, pp.287-301</a:t>
            </a:r>
            <a:r>
              <a:rPr lang="en-US" sz="2900" dirty="0" smtClean="0"/>
              <a:t>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900" dirty="0" err="1"/>
              <a:t>Bider</a:t>
            </a:r>
            <a:r>
              <a:rPr lang="en-US" sz="2900" dirty="0"/>
              <a:t>, I., </a:t>
            </a:r>
            <a:r>
              <a:rPr lang="en-US" sz="2900" dirty="0" err="1"/>
              <a:t>Perjons</a:t>
            </a:r>
            <a:r>
              <a:rPr lang="en-US" sz="2900" dirty="0"/>
              <a:t>, E. &amp; </a:t>
            </a:r>
            <a:r>
              <a:rPr lang="en-US" sz="2900" dirty="0" smtClean="0"/>
              <a:t>Elias, M. (2012). </a:t>
            </a:r>
            <a:r>
              <a:rPr lang="en-US" sz="2900" dirty="0"/>
              <a:t>Untangling the Dynamic Structure of an Enterprise by Applying a Fractal Approach to Business Processes. In </a:t>
            </a:r>
            <a:r>
              <a:rPr lang="en-US" sz="2900" i="1" dirty="0"/>
              <a:t>Proceedings of </a:t>
            </a:r>
            <a:r>
              <a:rPr lang="en-US" sz="2900" i="1" dirty="0" err="1"/>
              <a:t>PoEM</a:t>
            </a:r>
            <a:r>
              <a:rPr lang="en-US" sz="2900" i="1" dirty="0"/>
              <a:t> 2012. </a:t>
            </a:r>
            <a:r>
              <a:rPr lang="en-US" sz="2900" dirty="0"/>
              <a:t>LNBIP 134, Oslo, Norway. Springer, pp.61-76.</a:t>
            </a:r>
            <a:endParaRPr lang="sv-SE" sz="2900" dirty="0"/>
          </a:p>
          <a:p>
            <a:pPr lvl="1"/>
            <a:endParaRPr lang="sv-SE" dirty="0"/>
          </a:p>
          <a:p>
            <a:pPr lvl="1"/>
            <a:endParaRPr lang="en-US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8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468082"/>
            <a:ext cx="6515738" cy="519492"/>
          </a:xfrm>
        </p:spPr>
        <p:txBody>
          <a:bodyPr/>
          <a:lstStyle/>
          <a:p>
            <a:pPr algn="ctr"/>
            <a:r>
              <a:rPr lang="en-US" dirty="0" smtClean="0"/>
              <a:t>Archetypes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C57E-AD13-40F2-A81A-2F138F7616F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43" y="864681"/>
            <a:ext cx="4054475" cy="112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3" y="2139702"/>
            <a:ext cx="5046980" cy="12414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3527118"/>
            <a:ext cx="5424805" cy="12306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926891"/>
            <a:ext cx="351536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468082"/>
            <a:ext cx="6515738" cy="519492"/>
          </a:xfrm>
        </p:spPr>
        <p:txBody>
          <a:bodyPr/>
          <a:lstStyle/>
          <a:p>
            <a:r>
              <a:rPr lang="en-US" dirty="0" smtClean="0"/>
              <a:t>Archetypes - Instantiation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C57E-AD13-40F2-A81A-2F138F7616F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89645"/>
            <a:ext cx="5046980" cy="12414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493" y="3075806"/>
            <a:ext cx="5759450" cy="146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2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627" y="468013"/>
            <a:ext cx="6515738" cy="519492"/>
          </a:xfrm>
        </p:spPr>
        <p:txBody>
          <a:bodyPr/>
          <a:lstStyle/>
          <a:p>
            <a:pPr algn="ctr"/>
            <a:r>
              <a:rPr lang="en-US" dirty="0"/>
              <a:t>Archetypes - Instantiation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C57E-AD13-40F2-A81A-2F138F7616F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91630"/>
            <a:ext cx="351536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184296" y="2931790"/>
            <a:ext cx="4978400" cy="15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8" y="384347"/>
            <a:ext cx="6683765" cy="960668"/>
          </a:xfrm>
        </p:spPr>
        <p:txBody>
          <a:bodyPr/>
          <a:lstStyle/>
          <a:p>
            <a:r>
              <a:rPr lang="sv-SE" dirty="0" smtClean="0"/>
              <a:t>Links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C57E-AD13-40F2-A81A-2F138F7616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3648" y="1059582"/>
            <a:ext cx="69127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-The presentation of the </a:t>
            </a:r>
            <a:r>
              <a:rPr lang="en-US" sz="1400" dirty="0" err="1" smtClean="0"/>
              <a:t>CAiSE</a:t>
            </a:r>
            <a:r>
              <a:rPr lang="en-US" sz="1400" dirty="0" smtClean="0"/>
              <a:t> 2018 tutorial: </a:t>
            </a:r>
          </a:p>
          <a:p>
            <a:r>
              <a:rPr lang="en-US" sz="1400" u="sng" dirty="0">
                <a:solidFill>
                  <a:srgbClr val="FFC000"/>
                </a:solidFill>
              </a:rPr>
              <a:t>https://people.dsv.su.se/~perjons/FEM/</a:t>
            </a:r>
          </a:p>
          <a:p>
            <a:r>
              <a:rPr lang="en-US" sz="1400" dirty="0" smtClean="0"/>
              <a:t>- Example of Business Model Innovation from the </a:t>
            </a:r>
            <a:r>
              <a:rPr lang="en-US" sz="1400" dirty="0" err="1" smtClean="0"/>
              <a:t>CAiSE</a:t>
            </a:r>
            <a:r>
              <a:rPr lang="en-US" sz="1400" dirty="0" smtClean="0"/>
              <a:t> 2018 </a:t>
            </a:r>
            <a:r>
              <a:rPr lang="en-US" sz="1400" dirty="0" err="1" smtClean="0"/>
              <a:t>tutoral</a:t>
            </a:r>
            <a:r>
              <a:rPr lang="en-US" sz="1400" dirty="0" smtClean="0"/>
              <a:t>: </a:t>
            </a:r>
          </a:p>
          <a:p>
            <a:r>
              <a:rPr lang="sv-SE" sz="1400" dirty="0" smtClean="0">
                <a:hlinkClick r:id="rId2"/>
              </a:rPr>
              <a:t>http://bit.ly/2qakWJR</a:t>
            </a:r>
            <a:r>
              <a:rPr lang="sv-SE" sz="1400" dirty="0" smtClean="0"/>
              <a:t> or use this link:</a:t>
            </a:r>
          </a:p>
          <a:p>
            <a:r>
              <a:rPr lang="en-US" sz="1400" u="sng" dirty="0" smtClean="0">
                <a:hlinkClick r:id="rId3"/>
              </a:rPr>
              <a:t>https://insightmaker.com/insight/67969/Debating-Businesss-Model-Transformation-an-Example</a:t>
            </a:r>
            <a:r>
              <a:rPr lang="en-US" sz="1400" dirty="0" smtClean="0"/>
              <a:t>  (Press "View story" in the left bottom corner and use Step forward in the right bottom corner)</a:t>
            </a:r>
            <a:endParaRPr lang="sv-SE" sz="1400" dirty="0" smtClean="0"/>
          </a:p>
          <a:p>
            <a:r>
              <a:rPr lang="en-US" sz="1400" dirty="0" smtClean="0"/>
              <a:t>- A short paper that takes this example:</a:t>
            </a:r>
            <a:endParaRPr lang="sv-SE" sz="1400" dirty="0" smtClean="0"/>
          </a:p>
          <a:p>
            <a:r>
              <a:rPr lang="en-US" sz="1400" u="sng" dirty="0" smtClean="0">
                <a:hlinkClick r:id="rId4"/>
              </a:rPr>
              <a:t>http://ceur-ws.org/Vol-1859/bpmds-02-paper.pdf</a:t>
            </a:r>
            <a:endParaRPr lang="sv-SE" sz="1400" dirty="0" smtClean="0"/>
          </a:p>
          <a:p>
            <a:pPr lvl="0"/>
            <a:r>
              <a:rPr lang="en-US" sz="1400" dirty="0" smtClean="0"/>
              <a:t>- Erik's slides when presenting the above paper at a research conference. A YouTube recording is included</a:t>
            </a:r>
            <a:endParaRPr lang="sv-SE" sz="1400" dirty="0" smtClean="0"/>
          </a:p>
          <a:p>
            <a:r>
              <a:rPr lang="en-US" sz="1400" u="sng" dirty="0" smtClean="0">
                <a:hlinkClick r:id="rId5"/>
              </a:rPr>
              <a:t>https://www.slideshare.net/ilia12/using-a-fractal-enterprise-model-for-business-model-innovation</a:t>
            </a:r>
            <a:endParaRPr lang="sv-SE" sz="1400" dirty="0" smtClean="0"/>
          </a:p>
          <a:p>
            <a:pPr lvl="0"/>
            <a:r>
              <a:rPr lang="en-US" sz="1400" dirty="0" smtClean="0"/>
              <a:t>- Research paper with detailed information, but might be too heavy to read:</a:t>
            </a:r>
            <a:endParaRPr lang="sv-SE" sz="1400" dirty="0" smtClean="0"/>
          </a:p>
          <a:p>
            <a:r>
              <a:rPr lang="en-US" sz="1400" u="sng" dirty="0" smtClean="0">
                <a:hlinkClick r:id="rId6"/>
              </a:rPr>
              <a:t>https://link.springer.com/article/10.1007/s10270-016-0554-9</a:t>
            </a:r>
            <a:endParaRPr lang="sv-SE" sz="1400" dirty="0" smtClean="0"/>
          </a:p>
          <a:p>
            <a:pPr lvl="0"/>
            <a:r>
              <a:rPr lang="en-US" sz="1400" dirty="0" smtClean="0"/>
              <a:t>- One more example of a FEM model, from the paper above, related to teaching&amp; learning</a:t>
            </a:r>
            <a:endParaRPr lang="sv-SE" sz="1400" dirty="0" smtClean="0"/>
          </a:p>
          <a:p>
            <a:r>
              <a:rPr lang="en-US" sz="1400" u="sng" dirty="0" smtClean="0">
                <a:hlinkClick r:id="rId7"/>
              </a:rPr>
              <a:t>https://insightmaker.com/insight/19994/Teaching-Learning</a:t>
            </a:r>
            <a:endParaRPr lang="sv-SE" sz="1400" dirty="0" smtClean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2782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8" y="384347"/>
            <a:ext cx="6683765" cy="960668"/>
          </a:xfrm>
        </p:spPr>
        <p:txBody>
          <a:bodyPr/>
          <a:lstStyle/>
          <a:p>
            <a:r>
              <a:rPr lang="sv-SE" dirty="0" smtClean="0"/>
              <a:t>Contact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C57E-AD13-40F2-A81A-2F138F7616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3648" y="1059582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Ilia Bider, </a:t>
            </a:r>
            <a:r>
              <a:rPr lang="sv-SE" sz="2000" dirty="0" smtClean="0">
                <a:hlinkClick r:id="rId2"/>
              </a:rPr>
              <a:t>ilia@dsv.su.se</a:t>
            </a:r>
            <a:endParaRPr lang="sv-SE" sz="2000" dirty="0" smtClean="0"/>
          </a:p>
          <a:p>
            <a:endParaRPr lang="sv-SE" sz="2000" dirty="0" smtClean="0"/>
          </a:p>
          <a:p>
            <a:r>
              <a:rPr lang="sv-SE" sz="2000" dirty="0" smtClean="0"/>
              <a:t>Erik Perjons, </a:t>
            </a:r>
            <a:r>
              <a:rPr lang="sv-SE" sz="2000" dirty="0" smtClean="0">
                <a:hlinkClick r:id="rId3"/>
              </a:rPr>
              <a:t>perjons@dsv.su.se</a:t>
            </a:r>
            <a:endParaRPr lang="sv-SE" sz="2000" dirty="0" smtClean="0"/>
          </a:p>
          <a:p>
            <a:endParaRPr lang="sv-SE" sz="1400" dirty="0" smtClean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89879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700" dirty="0" smtClean="0"/>
              <a:t>New problem</a:t>
            </a:r>
            <a:endParaRPr lang="sv-SE" sz="27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902240" y="1413130"/>
            <a:ext cx="8008296" cy="388843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+mn-lt"/>
              </a:rPr>
              <a:t>How to get from here to there?</a:t>
            </a: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pPr>
              <a:buNone/>
            </a:pPr>
            <a:endParaRPr lang="sv-SE" sz="1350" dirty="0"/>
          </a:p>
          <a:p>
            <a:pPr>
              <a:buNone/>
            </a:pPr>
            <a:endParaRPr lang="sv-SE" sz="1350" dirty="0"/>
          </a:p>
          <a:p>
            <a:pPr>
              <a:buNone/>
            </a:pPr>
            <a:endParaRPr lang="sv-S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37" y="2326317"/>
            <a:ext cx="3131826" cy="194554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401878" y="2849525"/>
            <a:ext cx="308345" cy="88250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138" y="2326317"/>
            <a:ext cx="3286259" cy="1945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347623">
            <a:off x="2008584" y="2998388"/>
            <a:ext cx="118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AS-IS</a:t>
            </a:r>
            <a:endParaRPr lang="sv-SE" sz="3200" b="1" dirty="0"/>
          </a:p>
        </p:txBody>
      </p:sp>
      <p:sp>
        <p:nvSpPr>
          <p:cNvPr id="9" name="TextBox 8"/>
          <p:cNvSpPr txBox="1"/>
          <p:nvPr/>
        </p:nvSpPr>
        <p:spPr>
          <a:xfrm rot="20347623">
            <a:off x="5893013" y="2897276"/>
            <a:ext cx="151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TO-BE</a:t>
            </a:r>
            <a:endParaRPr lang="sv-SE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73881" y="305994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700" dirty="0" smtClean="0"/>
              <a:t>Solution</a:t>
            </a:r>
            <a:endParaRPr lang="sv-SE" sz="27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573618"/>
            <a:ext cx="8008296" cy="288797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Find the company’s assets (people, processes, machines)</a:t>
            </a:r>
          </a:p>
          <a:p>
            <a:r>
              <a:rPr lang="en-US" sz="1800" dirty="0" smtClean="0"/>
              <a:t>Try to combine them in another way to get a new BM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In other words use </a:t>
            </a:r>
            <a:r>
              <a:rPr lang="en-US" sz="1800" dirty="0"/>
              <a:t>destruction (of an old model) and creation (of a new one) by reconfiguring the existing </a:t>
            </a:r>
            <a:r>
              <a:rPr lang="en-US" sz="1800" dirty="0" smtClean="0"/>
              <a:t>elements</a:t>
            </a:r>
          </a:p>
          <a:p>
            <a:pPr marL="0" indent="0">
              <a:buNone/>
            </a:pPr>
            <a:r>
              <a:rPr lang="en-US" sz="1000" dirty="0" smtClean="0"/>
              <a:t>Boyd</a:t>
            </a:r>
            <a:r>
              <a:rPr lang="en-US" sz="1000" dirty="0"/>
              <a:t>, </a:t>
            </a:r>
            <a:r>
              <a:rPr lang="en-US" sz="1000" dirty="0" smtClean="0"/>
              <a:t>J.R: Destruction </a:t>
            </a:r>
            <a:r>
              <a:rPr lang="en-US" sz="1000" dirty="0"/>
              <a:t>and creation. Lecture presented to </a:t>
            </a:r>
            <a:r>
              <a:rPr lang="en-US" sz="1000" dirty="0" smtClean="0"/>
              <a:t>the </a:t>
            </a:r>
            <a:r>
              <a:rPr lang="en-US" sz="1000" dirty="0"/>
              <a:t>U.S. Army Command and General Staff </a:t>
            </a:r>
            <a:r>
              <a:rPr lang="en-US" sz="1000" dirty="0" smtClean="0"/>
              <a:t>College (1976).</a:t>
            </a:r>
            <a:endParaRPr lang="en-US" sz="10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sv-SE" sz="1350" dirty="0" smtClean="0"/>
          </a:p>
          <a:p>
            <a:pPr>
              <a:buNone/>
            </a:pPr>
            <a:endParaRPr lang="sv-SE" sz="1350" dirty="0" smtClean="0"/>
          </a:p>
          <a:p>
            <a:pPr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623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700" dirty="0" smtClean="0"/>
              <a:t>New problem</a:t>
            </a:r>
            <a:endParaRPr lang="sv-SE" sz="27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92864"/>
            <a:ext cx="4237201" cy="347684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How to find the assets?</a:t>
            </a:r>
          </a:p>
          <a:p>
            <a:pPr lvl="1"/>
            <a:r>
              <a:rPr lang="en-US" sz="1800" dirty="0" smtClean="0">
                <a:latin typeface="+mn-lt"/>
              </a:rPr>
              <a:t>Very few, if any member of staff has an exact picture of how the company works</a:t>
            </a:r>
          </a:p>
          <a:p>
            <a:pPr marL="342900" lvl="1" indent="0">
              <a:buNone/>
            </a:pPr>
            <a:r>
              <a:rPr lang="en-US" sz="1000" dirty="0" err="1"/>
              <a:t>Hoverstadt</a:t>
            </a:r>
            <a:r>
              <a:rPr lang="en-US" sz="1000" dirty="0"/>
              <a:t>, P.: Why Business should take Enterprise Architecture seriously. In: </a:t>
            </a:r>
            <a:r>
              <a:rPr lang="en-US" sz="1000" dirty="0" err="1"/>
              <a:t>Gøtze</a:t>
            </a:r>
            <a:r>
              <a:rPr lang="en-US" sz="1000" dirty="0"/>
              <a:t>, J. and Jensen-</a:t>
            </a:r>
            <a:r>
              <a:rPr lang="en-US" sz="1000" dirty="0" err="1"/>
              <a:t>Waud</a:t>
            </a:r>
            <a:r>
              <a:rPr lang="en-US" sz="1000" dirty="0"/>
              <a:t>, A. (eds.) Beyond Alignment: Applying Systems Thinking in </a:t>
            </a:r>
            <a:r>
              <a:rPr lang="en-US" sz="1000" dirty="0" err="1"/>
              <a:t>Ar-chitecting</a:t>
            </a:r>
            <a:r>
              <a:rPr lang="en-US" sz="1000" dirty="0"/>
              <a:t> Enterprises. pp. 55–166. College Publications (2013)</a:t>
            </a:r>
            <a:endParaRPr lang="en-US" sz="1000" dirty="0" smtClean="0"/>
          </a:p>
          <a:p>
            <a:pPr lvl="1"/>
            <a:r>
              <a:rPr lang="en-US" sz="1800" dirty="0" smtClean="0">
                <a:latin typeface="+mn-lt"/>
              </a:rPr>
              <a:t>Assets can be hidden for the management</a:t>
            </a:r>
          </a:p>
          <a:p>
            <a:pPr lvl="1"/>
            <a:endParaRPr lang="en-US" sz="1800" dirty="0"/>
          </a:p>
          <a:p>
            <a:endParaRPr lang="sv-SE" dirty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pPr>
              <a:buNone/>
            </a:pPr>
            <a:endParaRPr lang="sv-SE" sz="1350" dirty="0"/>
          </a:p>
          <a:p>
            <a:pPr>
              <a:buNone/>
            </a:pPr>
            <a:endParaRPr lang="sv-SE" sz="1350" dirty="0"/>
          </a:p>
          <a:p>
            <a:pPr>
              <a:buNone/>
            </a:pPr>
            <a:endParaRPr lang="sv-S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484" y="1571404"/>
            <a:ext cx="3378542" cy="26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700" dirty="0" smtClean="0"/>
              <a:t>Solution: </a:t>
            </a:r>
            <a:r>
              <a:rPr lang="en-US" sz="2700" dirty="0" smtClean="0"/>
              <a:t>Model and Method</a:t>
            </a:r>
            <a:endParaRPr lang="en-US" sz="27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92864"/>
            <a:ext cx="7267479" cy="347684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 smtClean="0"/>
              <a:t>Requirements om Model and Method support:</a:t>
            </a:r>
          </a:p>
          <a:p>
            <a:r>
              <a:rPr lang="en-US" sz="1800" dirty="0" smtClean="0"/>
              <a:t>Should visualize the business and its assets</a:t>
            </a:r>
          </a:p>
          <a:p>
            <a:r>
              <a:rPr lang="en-US" sz="1800" dirty="0" smtClean="0"/>
              <a:t>Should support generation of hypotheses for change</a:t>
            </a:r>
          </a:p>
          <a:p>
            <a:r>
              <a:rPr lang="en-US" sz="1800" dirty="0" smtClean="0"/>
              <a:t>Should help to evaluate hypotheses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2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dirty="0"/>
              <a:t>Fractal Enterprise </a:t>
            </a:r>
            <a:r>
              <a:rPr lang="en-US" dirty="0" smtClean="0"/>
              <a:t>Model </a:t>
            </a:r>
            <a:r>
              <a:rPr lang="en-US" dirty="0"/>
              <a:t>(FEM</a:t>
            </a:r>
            <a:r>
              <a:rPr lang="en-US" dirty="0" smtClean="0"/>
              <a:t>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4"/>
            <a:ext cx="7799107" cy="3240432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FEM </a:t>
            </a:r>
            <a:r>
              <a:rPr lang="en-US" sz="2000" dirty="0" smtClean="0"/>
              <a:t>is a means to identify the enterprise’s assets that can be used as a basis for new and innovative business models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712560" y="278773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96536" y="2895750"/>
            <a:ext cx="48605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2590" y="2895750"/>
            <a:ext cx="679080" cy="31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07880" y="3098049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Rectangle 8"/>
          <p:cNvSpPr/>
          <p:nvPr/>
        </p:nvSpPr>
        <p:spPr>
          <a:xfrm>
            <a:off x="5208306" y="3234554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Oval 9"/>
          <p:cNvSpPr/>
          <p:nvPr/>
        </p:nvSpPr>
        <p:spPr>
          <a:xfrm>
            <a:off x="1231399" y="3589473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Rectangle 10"/>
          <p:cNvSpPr/>
          <p:nvPr/>
        </p:nvSpPr>
        <p:spPr>
          <a:xfrm>
            <a:off x="3408029" y="3222390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2" name="Oval 11"/>
          <p:cNvSpPr/>
          <p:nvPr/>
        </p:nvSpPr>
        <p:spPr>
          <a:xfrm>
            <a:off x="1818198" y="359217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3" name="Oval 12"/>
          <p:cNvSpPr/>
          <p:nvPr/>
        </p:nvSpPr>
        <p:spPr>
          <a:xfrm>
            <a:off x="2403142" y="358733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589540" y="3330401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07880" y="3346183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69228" y="3351827"/>
            <a:ext cx="374746" cy="2355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39769" y="3739486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8" name="Oval 17"/>
          <p:cNvSpPr/>
          <p:nvPr/>
        </p:nvSpPr>
        <p:spPr>
          <a:xfrm>
            <a:off x="3426567" y="3742191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9" name="Oval 18"/>
          <p:cNvSpPr/>
          <p:nvPr/>
        </p:nvSpPr>
        <p:spPr>
          <a:xfrm>
            <a:off x="4011512" y="373734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197910" y="3480414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716250" y="3523462"/>
            <a:ext cx="41622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07410" y="3480392"/>
            <a:ext cx="444933" cy="2569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556031" y="3705384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Oval 23"/>
          <p:cNvSpPr/>
          <p:nvPr/>
        </p:nvSpPr>
        <p:spPr>
          <a:xfrm>
            <a:off x="5142830" y="370808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5" name="Oval 24"/>
          <p:cNvSpPr/>
          <p:nvPr/>
        </p:nvSpPr>
        <p:spPr>
          <a:xfrm>
            <a:off x="5727774" y="370324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914173" y="3446312"/>
            <a:ext cx="568247" cy="2569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32512" y="3462093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73025" y="3489360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4"/>
          </p:cNvCxnSpPr>
          <p:nvPr/>
        </p:nvCxnSpPr>
        <p:spPr>
          <a:xfrm>
            <a:off x="2955587" y="2895750"/>
            <a:ext cx="2242709" cy="408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13438" y="4049500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1" name="Rectangle 30"/>
          <p:cNvSpPr/>
          <p:nvPr/>
        </p:nvSpPr>
        <p:spPr>
          <a:xfrm>
            <a:off x="1119383" y="397085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2" name="Rectangle 31"/>
          <p:cNvSpPr/>
          <p:nvPr/>
        </p:nvSpPr>
        <p:spPr>
          <a:xfrm>
            <a:off x="2566946" y="4042120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cxnSp>
        <p:nvCxnSpPr>
          <p:cNvPr id="33" name="Straight Connector 32"/>
          <p:cNvCxnSpPr>
            <a:stCxn id="12" idx="4"/>
          </p:cNvCxnSpPr>
          <p:nvPr/>
        </p:nvCxnSpPr>
        <p:spPr>
          <a:xfrm flipH="1">
            <a:off x="1350541" y="3700190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30" idx="0"/>
          </p:cNvCxnSpPr>
          <p:nvPr/>
        </p:nvCxnSpPr>
        <p:spPr>
          <a:xfrm>
            <a:off x="2061225" y="3700190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4"/>
            <a:endCxn id="32" idx="0"/>
          </p:cNvCxnSpPr>
          <p:nvPr/>
        </p:nvCxnSpPr>
        <p:spPr>
          <a:xfrm>
            <a:off x="2061225" y="3700190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53544" y="3692988"/>
            <a:ext cx="1230799" cy="300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77225" y="452293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8" name="Oval 37"/>
          <p:cNvSpPr/>
          <p:nvPr/>
        </p:nvSpPr>
        <p:spPr>
          <a:xfrm>
            <a:off x="1764024" y="4525636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9" name="Oval 38"/>
          <p:cNvSpPr/>
          <p:nvPr/>
        </p:nvSpPr>
        <p:spPr>
          <a:xfrm>
            <a:off x="2348968" y="4520793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35366" y="4263860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053706" y="4279641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219" y="4306908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1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dirty="0"/>
              <a:t>Fractal Enterprise </a:t>
            </a:r>
            <a:r>
              <a:rPr lang="en-US" dirty="0" smtClean="0"/>
              <a:t>Model </a:t>
            </a:r>
            <a:r>
              <a:rPr lang="en-US" dirty="0"/>
              <a:t>(FEM</a:t>
            </a:r>
            <a:r>
              <a:rPr lang="en-US" dirty="0" smtClean="0"/>
              <a:t>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4"/>
            <a:ext cx="7902843" cy="3240432"/>
          </a:xfrm>
        </p:spPr>
        <p:txBody>
          <a:bodyPr>
            <a:normAutofit/>
          </a:bodyPr>
          <a:lstStyle/>
          <a:p>
            <a:r>
              <a:rPr lang="en-US" sz="2000" dirty="0"/>
              <a:t>FEM </a:t>
            </a:r>
            <a:r>
              <a:rPr lang="en-US" sz="2000" dirty="0" smtClean="0"/>
              <a:t>focuses on enterprise processes and assets and relations between them, and helps to visualize these relationships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712560" y="278773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96536" y="2895750"/>
            <a:ext cx="48605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2590" y="2895750"/>
            <a:ext cx="679080" cy="31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07880" y="3098049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Rectangle 8"/>
          <p:cNvSpPr/>
          <p:nvPr/>
        </p:nvSpPr>
        <p:spPr>
          <a:xfrm>
            <a:off x="5208306" y="3234554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Oval 9"/>
          <p:cNvSpPr/>
          <p:nvPr/>
        </p:nvSpPr>
        <p:spPr>
          <a:xfrm>
            <a:off x="1231399" y="3589473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Rectangle 10"/>
          <p:cNvSpPr/>
          <p:nvPr/>
        </p:nvSpPr>
        <p:spPr>
          <a:xfrm>
            <a:off x="3408029" y="3222390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2" name="Oval 11"/>
          <p:cNvSpPr/>
          <p:nvPr/>
        </p:nvSpPr>
        <p:spPr>
          <a:xfrm>
            <a:off x="1818198" y="359217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3" name="Oval 12"/>
          <p:cNvSpPr/>
          <p:nvPr/>
        </p:nvSpPr>
        <p:spPr>
          <a:xfrm>
            <a:off x="2403142" y="358733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589540" y="3330401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07880" y="3346183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69228" y="3351827"/>
            <a:ext cx="374746" cy="2355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39769" y="3739486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8" name="Oval 17"/>
          <p:cNvSpPr/>
          <p:nvPr/>
        </p:nvSpPr>
        <p:spPr>
          <a:xfrm>
            <a:off x="3426567" y="3742191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9" name="Oval 18"/>
          <p:cNvSpPr/>
          <p:nvPr/>
        </p:nvSpPr>
        <p:spPr>
          <a:xfrm>
            <a:off x="4011512" y="373734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197910" y="3480414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716250" y="3523462"/>
            <a:ext cx="41622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07410" y="3480392"/>
            <a:ext cx="444933" cy="2569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556031" y="3705384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Oval 23"/>
          <p:cNvSpPr/>
          <p:nvPr/>
        </p:nvSpPr>
        <p:spPr>
          <a:xfrm>
            <a:off x="5142830" y="370808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5" name="Oval 24"/>
          <p:cNvSpPr/>
          <p:nvPr/>
        </p:nvSpPr>
        <p:spPr>
          <a:xfrm>
            <a:off x="5727774" y="370324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914173" y="3446312"/>
            <a:ext cx="568247" cy="2569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32512" y="3462093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73025" y="3489360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4"/>
          </p:cNvCxnSpPr>
          <p:nvPr/>
        </p:nvCxnSpPr>
        <p:spPr>
          <a:xfrm>
            <a:off x="2955587" y="2895750"/>
            <a:ext cx="2242709" cy="408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13438" y="4049500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1" name="Rectangle 30"/>
          <p:cNvSpPr/>
          <p:nvPr/>
        </p:nvSpPr>
        <p:spPr>
          <a:xfrm>
            <a:off x="1119383" y="397085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2" name="Rectangle 31"/>
          <p:cNvSpPr/>
          <p:nvPr/>
        </p:nvSpPr>
        <p:spPr>
          <a:xfrm>
            <a:off x="2566946" y="4042120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cxnSp>
        <p:nvCxnSpPr>
          <p:cNvPr id="33" name="Straight Connector 32"/>
          <p:cNvCxnSpPr>
            <a:stCxn id="12" idx="4"/>
          </p:cNvCxnSpPr>
          <p:nvPr/>
        </p:nvCxnSpPr>
        <p:spPr>
          <a:xfrm flipH="1">
            <a:off x="1350541" y="3700190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30" idx="0"/>
          </p:cNvCxnSpPr>
          <p:nvPr/>
        </p:nvCxnSpPr>
        <p:spPr>
          <a:xfrm>
            <a:off x="2061225" y="3700190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4"/>
            <a:endCxn id="32" idx="0"/>
          </p:cNvCxnSpPr>
          <p:nvPr/>
        </p:nvCxnSpPr>
        <p:spPr>
          <a:xfrm>
            <a:off x="2061225" y="3700190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53544" y="3692988"/>
            <a:ext cx="1230799" cy="300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77225" y="452293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8" name="Oval 37"/>
          <p:cNvSpPr/>
          <p:nvPr/>
        </p:nvSpPr>
        <p:spPr>
          <a:xfrm>
            <a:off x="1764024" y="4525636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9" name="Oval 38"/>
          <p:cNvSpPr/>
          <p:nvPr/>
        </p:nvSpPr>
        <p:spPr>
          <a:xfrm>
            <a:off x="2348968" y="4520793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35366" y="4263860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053706" y="4279641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219" y="4306908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626547" y="2841744"/>
            <a:ext cx="486054" cy="108012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5" name="TextBox 44"/>
          <p:cNvSpPr txBox="1"/>
          <p:nvPr/>
        </p:nvSpPr>
        <p:spPr>
          <a:xfrm>
            <a:off x="7161260" y="2745709"/>
            <a:ext cx="7188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Process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54365" y="3206061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7" name="TextBox 46"/>
          <p:cNvSpPr txBox="1"/>
          <p:nvPr/>
        </p:nvSpPr>
        <p:spPr>
          <a:xfrm>
            <a:off x="7249063" y="3158786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 smtClean="0"/>
              <a:t>Asset (resource)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0043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058542C-52D3-4451-A774-42EADF3B8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1281</Words>
  <Application>Microsoft Office PowerPoint</Application>
  <PresentationFormat>On-screen Show (16:9)</PresentationFormat>
  <Paragraphs>260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Century Gothic</vt:lpstr>
      <vt:lpstr>Times New Roman</vt:lpstr>
      <vt:lpstr>Wingdings</vt:lpstr>
      <vt:lpstr>Wingdings 3</vt:lpstr>
      <vt:lpstr>Wisp</vt:lpstr>
      <vt:lpstr>Fractal Enterprise Model and its Usage for Business Model Innovation</vt:lpstr>
      <vt:lpstr>Have you thought ….</vt:lpstr>
      <vt:lpstr>Solution: Business Model Innovation (BMI)</vt:lpstr>
      <vt:lpstr>New problem</vt:lpstr>
      <vt:lpstr>Solution</vt:lpstr>
      <vt:lpstr>New problem</vt:lpstr>
      <vt:lpstr>Solution: Model and Method</vt:lpstr>
      <vt:lpstr>Fractal Enterprise Model (FEM)</vt:lpstr>
      <vt:lpstr>Fractal Enterprise Model (FEM)</vt:lpstr>
      <vt:lpstr>Fractal Enterprise Model (FEM)</vt:lpstr>
      <vt:lpstr>FEM – step by step</vt:lpstr>
      <vt:lpstr>FEM – step by step</vt:lpstr>
      <vt:lpstr>FEM – step by step</vt:lpstr>
      <vt:lpstr>FEM – step by step</vt:lpstr>
      <vt:lpstr>FEM – step by step</vt:lpstr>
      <vt:lpstr>FEM – step by step</vt:lpstr>
      <vt:lpstr>FEM – step by step</vt:lpstr>
      <vt:lpstr>FEM – step by step</vt:lpstr>
      <vt:lpstr>Build FEM – with archetypes (patterns)</vt:lpstr>
      <vt:lpstr>Build FEM – with archetypes (patterns)</vt:lpstr>
      <vt:lpstr>Build FEM – with archetypes (patterns)</vt:lpstr>
      <vt:lpstr>Build FEM – with archetypes (patterns)</vt:lpstr>
      <vt:lpstr>Build FEM – with archetypes (patterns)</vt:lpstr>
      <vt:lpstr>Examples of FEM</vt:lpstr>
      <vt:lpstr>Examples of FEM</vt:lpstr>
      <vt:lpstr>What is special with FEM?</vt:lpstr>
      <vt:lpstr>What is special with FEM?</vt:lpstr>
      <vt:lpstr>What is special with FEM?</vt:lpstr>
      <vt:lpstr>What is special with FEM?</vt:lpstr>
      <vt:lpstr>What is special with FEM?</vt:lpstr>
      <vt:lpstr>Publications of FEM</vt:lpstr>
      <vt:lpstr>Archetypes</vt:lpstr>
      <vt:lpstr>Archetypes - Instantiation</vt:lpstr>
      <vt:lpstr>Archetypes - Instantiation</vt:lpstr>
      <vt:lpstr>Links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2014-09-22T08:25:43Z</dcterms:created>
  <dcterms:modified xsi:type="dcterms:W3CDTF">2018-06-15T06:18:22Z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TC100645801033</vt:lpwstr>
  </property>
</Properties>
</file>