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30"/>
  </p:notesMasterIdLst>
  <p:handoutMasterIdLst>
    <p:handoutMasterId r:id="rId31"/>
  </p:handoutMasterIdLst>
  <p:sldIdLst>
    <p:sldId id="479" r:id="rId6"/>
    <p:sldId id="1524" r:id="rId7"/>
    <p:sldId id="1525" r:id="rId8"/>
    <p:sldId id="1526" r:id="rId9"/>
    <p:sldId id="1351" r:id="rId10"/>
    <p:sldId id="1307" r:id="rId11"/>
    <p:sldId id="1308" r:id="rId12"/>
    <p:sldId id="1527" r:id="rId13"/>
    <p:sldId id="1543" r:id="rId14"/>
    <p:sldId id="1528" r:id="rId15"/>
    <p:sldId id="1521" r:id="rId16"/>
    <p:sldId id="1534" r:id="rId17"/>
    <p:sldId id="1529" r:id="rId18"/>
    <p:sldId id="1535" r:id="rId19"/>
    <p:sldId id="1533" r:id="rId20"/>
    <p:sldId id="1532" r:id="rId21"/>
    <p:sldId id="1536" r:id="rId22"/>
    <p:sldId id="1541" r:id="rId23"/>
    <p:sldId id="1542" r:id="rId24"/>
    <p:sldId id="1538" r:id="rId25"/>
    <p:sldId id="1539" r:id="rId26"/>
    <p:sldId id="1540" r:id="rId27"/>
    <p:sldId id="1537" r:id="rId28"/>
    <p:sldId id="1531" r:id="rId29"/>
  </p:sldIdLst>
  <p:sldSz cx="9144000" cy="5143500" type="screen16x9"/>
  <p:notesSz cx="6865938" cy="999807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8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5240" cy="499904"/>
          </a:xfrm>
          <a:prstGeom prst="rect">
            <a:avLst/>
          </a:prstGeom>
        </p:spPr>
        <p:txBody>
          <a:bodyPr vert="horz" lIns="96360" tIns="48181" rIns="96360" bIns="48181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9110" y="1"/>
            <a:ext cx="2975240" cy="499904"/>
          </a:xfrm>
          <a:prstGeom prst="rect">
            <a:avLst/>
          </a:prstGeom>
        </p:spPr>
        <p:txBody>
          <a:bodyPr vert="horz" lIns="96360" tIns="48181" rIns="96360" bIns="48181" rtlCol="0"/>
          <a:lstStyle>
            <a:lvl1pPr algn="r">
              <a:defRPr sz="1300"/>
            </a:lvl1pPr>
          </a:lstStyle>
          <a:p>
            <a:fld id="{47C84FDD-BB37-6B48-A9C5-1C3155F992C4}" type="datetimeFigureOut">
              <a:rPr lang="en-US" smtClean="0"/>
              <a:t>1/4/2019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96436"/>
            <a:ext cx="2975240" cy="499904"/>
          </a:xfrm>
          <a:prstGeom prst="rect">
            <a:avLst/>
          </a:prstGeom>
        </p:spPr>
        <p:txBody>
          <a:bodyPr vert="horz" lIns="96360" tIns="48181" rIns="96360" bIns="48181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9110" y="9496436"/>
            <a:ext cx="2975240" cy="499904"/>
          </a:xfrm>
          <a:prstGeom prst="rect">
            <a:avLst/>
          </a:prstGeom>
        </p:spPr>
        <p:txBody>
          <a:bodyPr vert="horz" lIns="96360" tIns="48181" rIns="96360" bIns="48181" rtlCol="0" anchor="b"/>
          <a:lstStyle>
            <a:lvl1pPr algn="r">
              <a:defRPr sz="13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5240" cy="499904"/>
          </a:xfrm>
          <a:prstGeom prst="rect">
            <a:avLst/>
          </a:prstGeom>
        </p:spPr>
        <p:txBody>
          <a:bodyPr vert="horz" lIns="96360" tIns="48181" rIns="96360" bIns="48181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9110" y="1"/>
            <a:ext cx="2975240" cy="499904"/>
          </a:xfrm>
          <a:prstGeom prst="rect">
            <a:avLst/>
          </a:prstGeom>
        </p:spPr>
        <p:txBody>
          <a:bodyPr vert="horz" lIns="96360" tIns="48181" rIns="96360" bIns="48181" rtlCol="0"/>
          <a:lstStyle>
            <a:lvl1pPr algn="r">
              <a:defRPr sz="1300"/>
            </a:lvl1pPr>
          </a:lstStyle>
          <a:p>
            <a:fld id="{32100B7E-7A17-47E8-A5AB-33071C0C8AAA}" type="datetimeFigureOut">
              <a:rPr lang="sv-SE" smtClean="0"/>
              <a:pPr/>
              <a:t>2019-01-04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50888"/>
            <a:ext cx="6662738" cy="37480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60" tIns="48181" rIns="96360" bIns="48181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6594" y="4749085"/>
            <a:ext cx="5492750" cy="4499134"/>
          </a:xfrm>
          <a:prstGeom prst="rect">
            <a:avLst/>
          </a:prstGeom>
        </p:spPr>
        <p:txBody>
          <a:bodyPr vert="horz" lIns="96360" tIns="48181" rIns="96360" bIns="48181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96436"/>
            <a:ext cx="2975240" cy="499904"/>
          </a:xfrm>
          <a:prstGeom prst="rect">
            <a:avLst/>
          </a:prstGeom>
        </p:spPr>
        <p:txBody>
          <a:bodyPr vert="horz" lIns="96360" tIns="48181" rIns="96360" bIns="48181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9110" y="9496436"/>
            <a:ext cx="2975240" cy="499904"/>
          </a:xfrm>
          <a:prstGeom prst="rect">
            <a:avLst/>
          </a:prstGeom>
        </p:spPr>
        <p:txBody>
          <a:bodyPr vert="horz" lIns="96360" tIns="48181" rIns="96360" bIns="48181" rtlCol="0" anchor="b"/>
          <a:lstStyle>
            <a:lvl1pPr algn="r">
              <a:defRPr sz="13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8021CB-9A90-4785-874F-967CC8DEDF56}" type="slidenum">
              <a:rPr lang="en-US" altLang="sv-SE"/>
              <a:pPr/>
              <a:t>2</a:t>
            </a:fld>
            <a:endParaRPr lang="en-US" altLang="sv-SE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323314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8021CB-9A90-4785-874F-967CC8DEDF56}" type="slidenum">
              <a:rPr lang="en-US" altLang="sv-SE"/>
              <a:pPr/>
              <a:t>3</a:t>
            </a:fld>
            <a:endParaRPr lang="en-US" altLang="sv-SE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492315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8021CB-9A90-4785-874F-967CC8DEDF56}" type="slidenum">
              <a:rPr lang="en-US" altLang="sv-SE"/>
              <a:pPr/>
              <a:t>4</a:t>
            </a:fld>
            <a:endParaRPr lang="en-US" altLang="sv-SE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640842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8021CB-9A90-4785-874F-967CC8DEDF56}" type="slidenum">
              <a:rPr lang="en-US" altLang="sv-SE"/>
              <a:pPr/>
              <a:t>6</a:t>
            </a:fld>
            <a:endParaRPr lang="en-US" altLang="sv-SE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09593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52976-8E20-4C7E-ADB7-778EB030838F}" type="slidenum">
              <a:rPr lang="en-US" altLang="sv-SE"/>
              <a:pPr/>
              <a:t>7</a:t>
            </a:fld>
            <a:endParaRPr lang="en-US" altLang="sv-SE"/>
          </a:p>
        </p:txBody>
      </p:sp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416538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FC8D35-D55C-4B67-9A23-4721DDB55872}" type="slidenum">
              <a:rPr lang="en-GB" altLang="sv-SE"/>
              <a:pPr/>
              <a:t>18</a:t>
            </a:fld>
            <a:endParaRPr lang="en-GB" altLang="sv-SE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83337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FC8D35-D55C-4B67-9A23-4721DDB55872}" type="slidenum">
              <a:rPr lang="en-GB" altLang="sv-SE"/>
              <a:pPr/>
              <a:t>19</a:t>
            </a:fld>
            <a:endParaRPr lang="en-GB" altLang="sv-SE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2795761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42900"/>
            <a:ext cx="8229600" cy="40576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A006F766-7363-4B06-88E8-AD953F7F9437}" type="slidenum">
              <a:rPr lang="en-US" altLang="sv-SE"/>
              <a:pPr/>
              <a:t>‹#›</a:t>
            </a:fld>
            <a:endParaRPr lang="en-US" alt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778294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2019-01-04</a:t>
            </a:fld>
            <a:endParaRPr lang="sv-SE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chemeClr val="tx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smtClean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  <a:endParaRPr lang="en-US" sz="2400" b="1" noProof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1/4/2019</a:t>
            </a:fld>
            <a:endParaRPr lang="en-US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tx1"/>
              </a:solidFill>
              <a:latin typeface="Verdana"/>
            </a:endParaRP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2019-01-04</a:t>
            </a:fld>
            <a:endParaRPr lang="sv-SE" sz="1600" noProof="0" dirty="0" smtClean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1/4/2019</a:t>
            </a:fld>
            <a:endParaRPr lang="en-US" sz="1600" noProof="0" dirty="0" smtClean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  <p:sldLayoutId id="2147483774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 smtClean="0"/>
              <a:t>Klicka här för att ändra format</a:t>
            </a:r>
            <a:endParaRPr lang="en-US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smtClean="0"/>
              <a:t>Klicka här för att ändra format på bakgrundstexten</a:t>
            </a:r>
          </a:p>
          <a:p>
            <a:pPr lvl="1"/>
            <a:r>
              <a:rPr lang="en-US" noProof="0" smtClean="0"/>
              <a:t>Nivå två</a:t>
            </a:r>
          </a:p>
          <a:p>
            <a:pPr lvl="2"/>
            <a:r>
              <a:rPr lang="en-US" noProof="0" smtClean="0"/>
              <a:t>Nivå tre</a:t>
            </a:r>
          </a:p>
          <a:p>
            <a:pPr lvl="3"/>
            <a:r>
              <a:rPr lang="en-US" noProof="0" smtClean="0"/>
              <a:t>Nivå fyra</a:t>
            </a:r>
          </a:p>
          <a:p>
            <a:pPr lvl="4"/>
            <a:r>
              <a:rPr lang="en-US" noProof="0" smtClean="0"/>
              <a:t>Nivå fem</a:t>
            </a:r>
            <a:endParaRPr lang="en-US" noProof="0"/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2.png"/><Relationship Id="rId2" Type="http://schemas.microsoft.com/office/2007/relationships/media" Target="../media/media1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662" y="1576724"/>
            <a:ext cx="7582327" cy="1102519"/>
          </a:xfrm>
        </p:spPr>
        <p:txBody>
          <a:bodyPr>
            <a:normAutofit fontScale="90000"/>
          </a:bodyPr>
          <a:lstStyle/>
          <a:p>
            <a:r>
              <a:rPr lang="sv-SE" sz="2250" dirty="0"/>
              <a:t/>
            </a:r>
            <a:br>
              <a:rPr lang="sv-SE" sz="2250" dirty="0"/>
            </a:br>
            <a:r>
              <a:rPr lang="sv-SE" sz="3300" b="1" i="1" dirty="0" smtClean="0"/>
              <a:t>Presentation: </a:t>
            </a:r>
            <a:br>
              <a:rPr lang="sv-SE" sz="3300" b="1" i="1" dirty="0" smtClean="0"/>
            </a:br>
            <a:r>
              <a:rPr lang="sv-SE" sz="3300" dirty="0" err="1" smtClean="0"/>
              <a:t>Summary</a:t>
            </a:r>
            <a:endParaRPr lang="sv-SE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244" y="3299557"/>
            <a:ext cx="4800600" cy="1314450"/>
          </a:xfrm>
        </p:spPr>
        <p:txBody>
          <a:bodyPr>
            <a:normAutofit/>
          </a:bodyPr>
          <a:lstStyle/>
          <a:p>
            <a:r>
              <a:rPr lang="sv-SE" dirty="0"/>
              <a:t>Erik Perjons</a:t>
            </a:r>
          </a:p>
          <a:p>
            <a:r>
              <a:rPr lang="sv-SE" dirty="0"/>
              <a:t>DSV, Stockholm University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9505" y="111682"/>
            <a:ext cx="1500733" cy="1263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68"/>
    </mc:Choice>
    <mc:Fallback>
      <p:transition spd="slow" advTm="50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9505" y="111682"/>
            <a:ext cx="1500733" cy="1263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8104027" cy="596700"/>
          </a:xfrm>
        </p:spPr>
        <p:txBody>
          <a:bodyPr/>
          <a:lstStyle/>
          <a:p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archtectural</a:t>
            </a:r>
            <a:r>
              <a:rPr lang="sv-SE" dirty="0" smtClean="0"/>
              <a:t> and </a:t>
            </a:r>
            <a:r>
              <a:rPr lang="sv-SE" dirty="0" err="1" smtClean="0"/>
              <a:t>strategic</a:t>
            </a:r>
            <a:r>
              <a:rPr lang="sv-SE" dirty="0" smtClean="0"/>
              <a:t> </a:t>
            </a:r>
            <a:r>
              <a:rPr lang="sv-SE" dirty="0" err="1" smtClean="0"/>
              <a:t>issues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3"/>
            <a:ext cx="6850800" cy="3738255"/>
          </a:xfrm>
        </p:spPr>
        <p:txBody>
          <a:bodyPr>
            <a:normAutofit/>
          </a:bodyPr>
          <a:lstStyle/>
          <a:p>
            <a:r>
              <a:rPr lang="sv-SE" sz="1800" dirty="0" smtClean="0"/>
              <a:t>BI vs. Big Data</a:t>
            </a:r>
          </a:p>
          <a:p>
            <a:r>
              <a:rPr lang="sv-SE" sz="1800" dirty="0" smtClean="0"/>
              <a:t>Data lake</a:t>
            </a:r>
          </a:p>
          <a:p>
            <a:r>
              <a:rPr lang="sv-SE" sz="1800" dirty="0" smtClean="0"/>
              <a:t>The </a:t>
            </a:r>
            <a:r>
              <a:rPr lang="sv-SE" sz="1800" dirty="0" err="1" smtClean="0"/>
              <a:t>future</a:t>
            </a:r>
            <a:r>
              <a:rPr lang="sv-SE" sz="1800" dirty="0" smtClean="0"/>
              <a:t> for DW in business </a:t>
            </a:r>
            <a:r>
              <a:rPr lang="sv-SE" sz="1800" dirty="0" err="1" smtClean="0"/>
              <a:t>intelligence</a:t>
            </a:r>
            <a:endParaRPr lang="sv-SE" sz="1800" dirty="0" smtClean="0"/>
          </a:p>
          <a:p>
            <a:r>
              <a:rPr lang="sv-SE" sz="1800" dirty="0" smtClean="0"/>
              <a:t>BI </a:t>
            </a:r>
            <a:r>
              <a:rPr lang="sv-SE" sz="1800" dirty="0" err="1" smtClean="0"/>
              <a:t>strategy</a:t>
            </a:r>
            <a:r>
              <a:rPr lang="sv-SE" sz="1800" dirty="0" smtClean="0"/>
              <a:t> and DW</a:t>
            </a:r>
          </a:p>
          <a:p>
            <a:r>
              <a:rPr lang="sv-SE" sz="1800" dirty="0" smtClean="0"/>
              <a:t>Data </a:t>
            </a:r>
            <a:r>
              <a:rPr lang="sv-SE" sz="1800" dirty="0" err="1" smtClean="0"/>
              <a:t>brokers</a:t>
            </a:r>
            <a:endParaRPr lang="sv-SE" sz="1800" dirty="0" smtClean="0"/>
          </a:p>
          <a:p>
            <a:r>
              <a:rPr lang="sv-SE" sz="1800" dirty="0" smtClean="0"/>
              <a:t>Metadata </a:t>
            </a:r>
            <a:r>
              <a:rPr lang="sv-SE" sz="1800" dirty="0" err="1" smtClean="0"/>
              <a:t>repository</a:t>
            </a:r>
            <a:endParaRPr lang="sv-SE" sz="1800" dirty="0" smtClean="0"/>
          </a:p>
          <a:p>
            <a:pPr marL="0" indent="0">
              <a:buNone/>
            </a:pPr>
            <a:endParaRPr lang="en-GB" sz="1800" dirty="0" smtClean="0"/>
          </a:p>
          <a:p>
            <a:endParaRPr lang="en-GB" sz="18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9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64"/>
    </mc:Choice>
    <mc:Fallback>
      <p:transition spd="slow" advTm="80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/>
          <p:cNvSpPr>
            <a:spLocks noChangeArrowheads="1"/>
          </p:cNvSpPr>
          <p:nvPr/>
        </p:nvSpPr>
        <p:spPr bwMode="auto">
          <a:xfrm>
            <a:off x="330819" y="418951"/>
            <a:ext cx="58293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sv-SE" sz="2400" b="1" dirty="0"/>
              <a:t>Operational Data Store (ODS)</a:t>
            </a:r>
          </a:p>
        </p:txBody>
      </p:sp>
      <p:sp>
        <p:nvSpPr>
          <p:cNvPr id="800771" name="Text Box 3"/>
          <p:cNvSpPr txBox="1">
            <a:spLocks noChangeArrowheads="1"/>
          </p:cNvSpPr>
          <p:nvPr/>
        </p:nvSpPr>
        <p:spPr bwMode="auto">
          <a:xfrm>
            <a:off x="408849" y="1237298"/>
            <a:ext cx="8497258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5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Operational</a:t>
            </a:r>
            <a:r>
              <a:rPr lang="sv-SE" altLang="sv-SE" sz="15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sv-SE" sz="1500" dirty="0" smtClean="0">
                <a:latin typeface="Verdana" panose="020B0604030504040204" pitchFamily="34" charset="0"/>
                <a:ea typeface="Verdana" panose="020B0604030504040204" pitchFamily="34" charset="0"/>
              </a:rPr>
              <a:t>data </a:t>
            </a:r>
            <a:r>
              <a:rPr lang="sv-SE" altLang="sv-SE" sz="1500" dirty="0" smtClean="0">
                <a:latin typeface="Verdana" panose="020B0604030504040204" pitchFamily="34" charset="0"/>
                <a:ea typeface="Verdana" panose="020B0604030504040204" pitchFamily="34" charset="0"/>
              </a:rPr>
              <a:t>store is a </a:t>
            </a:r>
            <a:r>
              <a:rPr lang="sv-SE" altLang="sv-SE" sz="1500" dirty="0">
                <a:latin typeface="Verdana" panose="020B0604030504040204" pitchFamily="34" charset="0"/>
                <a:ea typeface="Verdana" panose="020B0604030504040204" pitchFamily="34" charset="0"/>
              </a:rPr>
              <a:t>system </a:t>
            </a:r>
            <a:r>
              <a:rPr lang="sv-SE" altLang="sv-SE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sitting</a:t>
            </a:r>
            <a:r>
              <a:rPr lang="sv-SE" altLang="sv-SE" sz="15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sv-SE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between</a:t>
            </a:r>
            <a:r>
              <a:rPr lang="sv-SE" altLang="sv-SE" sz="1500" dirty="0">
                <a:latin typeface="Verdana" panose="020B0604030504040204" pitchFamily="34" charset="0"/>
                <a:ea typeface="Verdana" panose="020B0604030504040204" pitchFamily="34" charset="0"/>
              </a:rPr>
              <a:t> the </a:t>
            </a:r>
            <a:r>
              <a:rPr lang="sv-SE" altLang="sv-SE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operational</a:t>
            </a:r>
            <a:r>
              <a:rPr lang="sv-SE" altLang="sv-SE" sz="1500" dirty="0">
                <a:latin typeface="Verdana" panose="020B0604030504040204" pitchFamily="34" charset="0"/>
                <a:ea typeface="Verdana" panose="020B0604030504040204" pitchFamily="34" charset="0"/>
              </a:rPr>
              <a:t> systems and the data </a:t>
            </a:r>
            <a:r>
              <a:rPr lang="sv-SE" altLang="sv-SE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warehouse</a:t>
            </a:r>
            <a:r>
              <a:rPr lang="sv-SE" altLang="sv-SE" sz="15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sv-SE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providing</a:t>
            </a:r>
            <a:r>
              <a:rPr lang="sv-SE" altLang="sv-SE" sz="15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sv-SE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operational</a:t>
            </a:r>
            <a:r>
              <a:rPr lang="sv-SE" altLang="sv-SE" sz="15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sv-SE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reporting</a:t>
            </a:r>
            <a:r>
              <a:rPr lang="sv-SE" altLang="sv-SE" sz="15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sv-SE" altLang="sv-SE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especially</a:t>
            </a:r>
            <a:r>
              <a:rPr lang="sv-SE" altLang="sv-SE" sz="15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sv-SE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when</a:t>
            </a:r>
            <a:r>
              <a:rPr lang="sv-SE" altLang="sv-SE" sz="15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sv-SE" sz="15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neither</a:t>
            </a:r>
            <a:r>
              <a:rPr lang="sv-SE" altLang="sv-SE" sz="15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sv-SE" sz="15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other</a:t>
            </a:r>
            <a:r>
              <a:rPr lang="sv-SE" altLang="sv-SE" sz="15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sv-SE" sz="15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operational</a:t>
            </a:r>
            <a:r>
              <a:rPr lang="sv-SE" altLang="sv-SE" sz="1500" dirty="0" smtClean="0">
                <a:latin typeface="Verdana" panose="020B0604030504040204" pitchFamily="34" charset="0"/>
                <a:ea typeface="Verdana" panose="020B0604030504040204" pitchFamily="34" charset="0"/>
              </a:rPr>
              <a:t> (OLTP) </a:t>
            </a:r>
            <a:r>
              <a:rPr lang="sv-SE" altLang="sv-SE" sz="1500" dirty="0">
                <a:latin typeface="Verdana" panose="020B0604030504040204" pitchFamily="34" charset="0"/>
                <a:ea typeface="Verdana" panose="020B0604030504040204" pitchFamily="34" charset="0"/>
              </a:rPr>
              <a:t>systems </a:t>
            </a:r>
            <a:r>
              <a:rPr lang="sv-SE" altLang="sv-SE" sz="1500" dirty="0" smtClean="0">
                <a:latin typeface="Verdana" panose="020B0604030504040204" pitchFamily="34" charset="0"/>
                <a:ea typeface="Verdana" panose="020B0604030504040204" pitchFamily="34" charset="0"/>
              </a:rPr>
              <a:t>or the data </a:t>
            </a:r>
            <a:r>
              <a:rPr lang="sv-SE" altLang="sv-SE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warehouse</a:t>
            </a:r>
            <a:r>
              <a:rPr lang="sv-SE" altLang="sv-SE" sz="15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sv-SE" sz="15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can</a:t>
            </a:r>
            <a:r>
              <a:rPr lang="sv-SE" altLang="sv-SE" sz="15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sv-SE" sz="15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provide</a:t>
            </a:r>
            <a:r>
              <a:rPr lang="sv-SE" altLang="sv-SE" sz="15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sv-SE" sz="15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near</a:t>
            </a:r>
            <a:r>
              <a:rPr lang="sv-SE" altLang="sv-SE" sz="1500" dirty="0" smtClean="0">
                <a:latin typeface="Verdana" panose="020B0604030504040204" pitchFamily="34" charset="0"/>
                <a:ea typeface="Verdana" panose="020B0604030504040204" pitchFamily="34" charset="0"/>
              </a:rPr>
              <a:t> real </a:t>
            </a:r>
            <a:r>
              <a:rPr lang="sv-SE" altLang="sv-SE" sz="15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time</a:t>
            </a:r>
            <a:r>
              <a:rPr lang="sv-SE" altLang="sv-SE" sz="1500" dirty="0" smtClean="0">
                <a:latin typeface="Verdana" panose="020B0604030504040204" pitchFamily="34" charset="0"/>
                <a:ea typeface="Verdana" panose="020B0604030504040204" pitchFamily="34" charset="0"/>
              </a:rPr>
              <a:t> – and </a:t>
            </a:r>
            <a:r>
              <a:rPr lang="sv-SE" altLang="sv-SE" sz="15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somewhat</a:t>
            </a:r>
            <a:r>
              <a:rPr lang="sv-SE" altLang="sv-SE" sz="15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sv-SE" sz="15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integrated</a:t>
            </a:r>
            <a:r>
              <a:rPr lang="sv-SE" altLang="sv-SE" sz="15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sv-SE" sz="1500" dirty="0"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sv-SE" altLang="sv-SE" sz="15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sv-SE" sz="15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operational</a:t>
            </a:r>
            <a:r>
              <a:rPr lang="sv-SE" altLang="sv-SE" sz="1500" dirty="0" smtClean="0">
                <a:latin typeface="Verdana" panose="020B0604030504040204" pitchFamily="34" charset="0"/>
                <a:ea typeface="Verdana" panose="020B0604030504040204" pitchFamily="34" charset="0"/>
              </a:rPr>
              <a:t> data</a:t>
            </a:r>
            <a:endParaRPr lang="sv-SE" altLang="sv-SE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sv-SE" altLang="sv-SE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sv-SE" altLang="sv-SE" sz="1500" dirty="0">
              <a:latin typeface="Comic Sans MS" panose="030F0702030302020204" pitchFamily="66" charset="0"/>
            </a:endParaRPr>
          </a:p>
        </p:txBody>
      </p:sp>
      <p:graphicFrame>
        <p:nvGraphicFramePr>
          <p:cNvPr id="800772" name="Object 4"/>
          <p:cNvGraphicFramePr>
            <a:graphicFrameLocks noGrp="1" noChangeAspect="1"/>
          </p:cNvGraphicFramePr>
          <p:nvPr>
            <p:ph/>
          </p:nvPr>
        </p:nvGraphicFramePr>
        <p:xfrm>
          <a:off x="1485900" y="2857501"/>
          <a:ext cx="6115050" cy="2022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1" name="Dokument" r:id="rId5" imgW="5087160" imgH="1815120" progId="Word.Document.8">
                  <p:embed/>
                </p:oleObj>
              </mc:Choice>
              <mc:Fallback>
                <p:oleObj name="Dokument" r:id="rId5" imgW="5087160" imgH="1815120" progId="Word.Document.8">
                  <p:embed/>
                  <p:pic>
                    <p:nvPicPr>
                      <p:cNvPr id="8007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2857501"/>
                        <a:ext cx="6115050" cy="20228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0774" name="Line 6"/>
          <p:cNvSpPr>
            <a:spLocks noChangeShapeType="1"/>
          </p:cNvSpPr>
          <p:nvPr/>
        </p:nvSpPr>
        <p:spPr bwMode="auto">
          <a:xfrm flipV="1">
            <a:off x="2171700" y="314325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00775" name="Text Box 7"/>
          <p:cNvSpPr txBox="1">
            <a:spLocks noChangeArrowheads="1"/>
          </p:cNvSpPr>
          <p:nvPr/>
        </p:nvSpPr>
        <p:spPr bwMode="auto">
          <a:xfrm>
            <a:off x="2057401" y="2724150"/>
            <a:ext cx="205537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altLang="sv-SE" sz="1050" i="1"/>
              <a:t>Note that ETL could exist also here</a:t>
            </a:r>
            <a:endParaRPr lang="en-US" altLang="sv-SE" sz="1050" i="1"/>
          </a:p>
        </p:txBody>
      </p:sp>
      <p:sp>
        <p:nvSpPr>
          <p:cNvPr id="800776" name="Line 8"/>
          <p:cNvSpPr>
            <a:spLocks noChangeShapeType="1"/>
          </p:cNvSpPr>
          <p:nvPr/>
        </p:nvSpPr>
        <p:spPr bwMode="auto">
          <a:xfrm flipH="1">
            <a:off x="2114550" y="3086100"/>
            <a:ext cx="40005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00777" name="Line 9"/>
          <p:cNvSpPr>
            <a:spLocks noChangeShapeType="1"/>
          </p:cNvSpPr>
          <p:nvPr/>
        </p:nvSpPr>
        <p:spPr bwMode="auto">
          <a:xfrm flipH="1">
            <a:off x="2057400" y="3143250"/>
            <a:ext cx="514350" cy="1085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00778" name="Line 10"/>
          <p:cNvSpPr>
            <a:spLocks noChangeShapeType="1"/>
          </p:cNvSpPr>
          <p:nvPr/>
        </p:nvSpPr>
        <p:spPr bwMode="auto">
          <a:xfrm>
            <a:off x="5143500" y="2800350"/>
            <a:ext cx="45720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00779" name="Text Box 11"/>
          <p:cNvSpPr txBox="1">
            <a:spLocks noChangeArrowheads="1"/>
          </p:cNvSpPr>
          <p:nvPr/>
        </p:nvSpPr>
        <p:spPr bwMode="auto">
          <a:xfrm>
            <a:off x="4686301" y="2438400"/>
            <a:ext cx="2202847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altLang="sv-SE" sz="1050" i="1"/>
              <a:t>Note the discussion about dependent</a:t>
            </a:r>
          </a:p>
          <a:p>
            <a:r>
              <a:rPr lang="sv-SE" altLang="sv-SE" sz="1050" i="1"/>
              <a:t> and independent data marts</a:t>
            </a:r>
            <a:endParaRPr lang="en-US" altLang="sv-SE" sz="1050" i="1"/>
          </a:p>
        </p:txBody>
      </p:sp>
      <p:sp>
        <p:nvSpPr>
          <p:cNvPr id="800780" name="Line 12"/>
          <p:cNvSpPr>
            <a:spLocks noChangeShapeType="1"/>
          </p:cNvSpPr>
          <p:nvPr/>
        </p:nvSpPr>
        <p:spPr bwMode="auto">
          <a:xfrm>
            <a:off x="4572000" y="42291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00781" name="Line 13"/>
          <p:cNvSpPr>
            <a:spLocks noChangeShapeType="1"/>
          </p:cNvSpPr>
          <p:nvPr/>
        </p:nvSpPr>
        <p:spPr bwMode="auto">
          <a:xfrm flipH="1">
            <a:off x="2628900" y="4457700"/>
            <a:ext cx="19431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00782" name="Line 14"/>
          <p:cNvSpPr>
            <a:spLocks noChangeShapeType="1"/>
          </p:cNvSpPr>
          <p:nvPr/>
        </p:nvSpPr>
        <p:spPr bwMode="auto">
          <a:xfrm flipV="1">
            <a:off x="2628900" y="4171950"/>
            <a:ext cx="0" cy="285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00783" name="Line 15"/>
          <p:cNvSpPr>
            <a:spLocks noChangeShapeType="1"/>
          </p:cNvSpPr>
          <p:nvPr/>
        </p:nvSpPr>
        <p:spPr bwMode="auto">
          <a:xfrm>
            <a:off x="3371850" y="4514850"/>
            <a:ext cx="45720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00784" name="Text Box 16"/>
          <p:cNvSpPr txBox="1">
            <a:spLocks noChangeArrowheads="1"/>
          </p:cNvSpPr>
          <p:nvPr/>
        </p:nvSpPr>
        <p:spPr bwMode="auto">
          <a:xfrm>
            <a:off x="3886200" y="4572000"/>
            <a:ext cx="1485900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sv-SE" altLang="sv-SE" sz="1050" i="1"/>
              <a:t>Note that a data warehous also could feed a ODS</a:t>
            </a:r>
            <a:endParaRPr lang="en-US" altLang="sv-SE" sz="1050" i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1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47"/>
    </mc:Choice>
    <mc:Fallback>
      <p:transition spd="slow" advTm="75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7622535" cy="596700"/>
          </a:xfrm>
        </p:spPr>
        <p:txBody>
          <a:bodyPr/>
          <a:lstStyle/>
          <a:p>
            <a:r>
              <a:rPr lang="sv-SE" dirty="0" err="1" smtClean="0"/>
              <a:t>Four</a:t>
            </a:r>
            <a:r>
              <a:rPr lang="sv-SE" dirty="0" smtClean="0"/>
              <a:t> steps to design a star schema</a:t>
            </a:r>
            <a:endParaRPr lang="sv-SE" dirty="0"/>
          </a:p>
        </p:txBody>
      </p:sp>
      <p:sp>
        <p:nvSpPr>
          <p:cNvPr id="5" name="object 8"/>
          <p:cNvSpPr/>
          <p:nvPr/>
        </p:nvSpPr>
        <p:spPr>
          <a:xfrm>
            <a:off x="1088386" y="1871377"/>
            <a:ext cx="535305" cy="764858"/>
          </a:xfrm>
          <a:custGeom>
            <a:avLst/>
            <a:gdLst/>
            <a:ahLst/>
            <a:cxnLst/>
            <a:rect l="l" t="t" r="r" b="b"/>
            <a:pathLst>
              <a:path w="713739" h="1019810">
                <a:moveTo>
                  <a:pt x="0" y="0"/>
                </a:moveTo>
                <a:lnTo>
                  <a:pt x="0" y="662940"/>
                </a:lnTo>
                <a:lnTo>
                  <a:pt x="356616" y="1019556"/>
                </a:lnTo>
                <a:lnTo>
                  <a:pt x="713232" y="662940"/>
                </a:lnTo>
                <a:lnTo>
                  <a:pt x="713232" y="356616"/>
                </a:lnTo>
                <a:lnTo>
                  <a:pt x="356616" y="356616"/>
                </a:lnTo>
                <a:lnTo>
                  <a:pt x="0" y="0"/>
                </a:lnTo>
                <a:close/>
              </a:path>
              <a:path w="713739" h="1019810">
                <a:moveTo>
                  <a:pt x="713232" y="0"/>
                </a:moveTo>
                <a:lnTo>
                  <a:pt x="356616" y="356616"/>
                </a:lnTo>
                <a:lnTo>
                  <a:pt x="713232" y="356616"/>
                </a:lnTo>
                <a:lnTo>
                  <a:pt x="713232" y="0"/>
                </a:lnTo>
                <a:close/>
              </a:path>
            </a:pathLst>
          </a:custGeom>
          <a:solidFill>
            <a:srgbClr val="ACACAC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9"/>
          <p:cNvSpPr/>
          <p:nvPr/>
        </p:nvSpPr>
        <p:spPr>
          <a:xfrm>
            <a:off x="1088386" y="1871377"/>
            <a:ext cx="535305" cy="764858"/>
          </a:xfrm>
          <a:custGeom>
            <a:avLst/>
            <a:gdLst/>
            <a:ahLst/>
            <a:cxnLst/>
            <a:rect l="l" t="t" r="r" b="b"/>
            <a:pathLst>
              <a:path w="713739" h="1019810">
                <a:moveTo>
                  <a:pt x="713232" y="0"/>
                </a:moveTo>
                <a:lnTo>
                  <a:pt x="713232" y="662940"/>
                </a:lnTo>
                <a:lnTo>
                  <a:pt x="356616" y="1019556"/>
                </a:lnTo>
                <a:lnTo>
                  <a:pt x="0" y="662940"/>
                </a:lnTo>
                <a:lnTo>
                  <a:pt x="0" y="0"/>
                </a:lnTo>
                <a:lnTo>
                  <a:pt x="356616" y="356616"/>
                </a:lnTo>
                <a:lnTo>
                  <a:pt x="713232" y="0"/>
                </a:lnTo>
                <a:close/>
              </a:path>
            </a:pathLst>
          </a:custGeom>
          <a:ln w="25145">
            <a:solidFill>
              <a:srgbClr val="ACACA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10"/>
          <p:cNvSpPr txBox="1"/>
          <p:nvPr/>
        </p:nvSpPr>
        <p:spPr>
          <a:xfrm>
            <a:off x="1290081" y="2114710"/>
            <a:ext cx="130493" cy="2423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75" spc="-4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575">
              <a:latin typeface="Arial"/>
              <a:cs typeface="Arial"/>
            </a:endParaRPr>
          </a:p>
        </p:txBody>
      </p:sp>
      <p:sp>
        <p:nvSpPr>
          <p:cNvPr id="8" name="object 11"/>
          <p:cNvSpPr/>
          <p:nvPr/>
        </p:nvSpPr>
        <p:spPr>
          <a:xfrm>
            <a:off x="1623310" y="1871379"/>
            <a:ext cx="5083016" cy="497205"/>
          </a:xfrm>
          <a:custGeom>
            <a:avLst/>
            <a:gdLst/>
            <a:ahLst/>
            <a:cxnLst/>
            <a:rect l="l" t="t" r="r" b="b"/>
            <a:pathLst>
              <a:path w="6777355" h="662939">
                <a:moveTo>
                  <a:pt x="6666737" y="0"/>
                </a:moveTo>
                <a:lnTo>
                  <a:pt x="0" y="0"/>
                </a:lnTo>
                <a:lnTo>
                  <a:pt x="0" y="662939"/>
                </a:lnTo>
                <a:lnTo>
                  <a:pt x="6666737" y="662939"/>
                </a:lnTo>
                <a:lnTo>
                  <a:pt x="6709746" y="654255"/>
                </a:lnTo>
                <a:lnTo>
                  <a:pt x="6744866" y="630572"/>
                </a:lnTo>
                <a:lnTo>
                  <a:pt x="6768545" y="595447"/>
                </a:lnTo>
                <a:lnTo>
                  <a:pt x="6777228" y="552437"/>
                </a:lnTo>
                <a:lnTo>
                  <a:pt x="6777228" y="110489"/>
                </a:lnTo>
                <a:lnTo>
                  <a:pt x="6768545" y="67481"/>
                </a:lnTo>
                <a:lnTo>
                  <a:pt x="6744866" y="32361"/>
                </a:lnTo>
                <a:lnTo>
                  <a:pt x="6709746" y="8682"/>
                </a:lnTo>
                <a:lnTo>
                  <a:pt x="6666737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12"/>
          <p:cNvSpPr/>
          <p:nvPr/>
        </p:nvSpPr>
        <p:spPr>
          <a:xfrm>
            <a:off x="1623310" y="1871379"/>
            <a:ext cx="5083016" cy="497205"/>
          </a:xfrm>
          <a:custGeom>
            <a:avLst/>
            <a:gdLst/>
            <a:ahLst/>
            <a:cxnLst/>
            <a:rect l="l" t="t" r="r" b="b"/>
            <a:pathLst>
              <a:path w="6777355" h="662939">
                <a:moveTo>
                  <a:pt x="6777228" y="110489"/>
                </a:moveTo>
                <a:lnTo>
                  <a:pt x="6777228" y="552437"/>
                </a:lnTo>
                <a:lnTo>
                  <a:pt x="6768545" y="595447"/>
                </a:lnTo>
                <a:lnTo>
                  <a:pt x="6744866" y="630572"/>
                </a:lnTo>
                <a:lnTo>
                  <a:pt x="6709746" y="654255"/>
                </a:lnTo>
                <a:lnTo>
                  <a:pt x="6666737" y="662939"/>
                </a:lnTo>
                <a:lnTo>
                  <a:pt x="0" y="662939"/>
                </a:lnTo>
                <a:lnTo>
                  <a:pt x="0" y="0"/>
                </a:lnTo>
                <a:lnTo>
                  <a:pt x="6666737" y="0"/>
                </a:lnTo>
                <a:lnTo>
                  <a:pt x="6709746" y="8682"/>
                </a:lnTo>
                <a:lnTo>
                  <a:pt x="6744866" y="32361"/>
                </a:lnTo>
                <a:lnTo>
                  <a:pt x="6768545" y="67481"/>
                </a:lnTo>
                <a:lnTo>
                  <a:pt x="6777228" y="110489"/>
                </a:lnTo>
                <a:close/>
              </a:path>
            </a:pathLst>
          </a:custGeom>
          <a:ln w="25146">
            <a:solidFill>
              <a:srgbClr val="ACACA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3"/>
          <p:cNvSpPr txBox="1"/>
          <p:nvPr/>
        </p:nvSpPr>
        <p:spPr>
          <a:xfrm>
            <a:off x="1816258" y="1868315"/>
            <a:ext cx="4820603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3361" indent="-213836">
              <a:buChar char="•"/>
              <a:tabLst>
                <a:tab pos="223838" algn="l"/>
                <a:tab pos="1329690" algn="l"/>
              </a:tabLst>
            </a:pPr>
            <a:r>
              <a:rPr sz="2850" spc="-4" dirty="0">
                <a:solidFill>
                  <a:srgbClr val="373769"/>
                </a:solidFill>
                <a:latin typeface="Arial"/>
                <a:cs typeface="Arial"/>
              </a:rPr>
              <a:t>Select	</a:t>
            </a:r>
            <a:r>
              <a:rPr lang="sv-SE" sz="2850" spc="-4" dirty="0" smtClean="0">
                <a:solidFill>
                  <a:srgbClr val="373769"/>
                </a:solidFill>
                <a:latin typeface="Arial"/>
                <a:cs typeface="Arial"/>
              </a:rPr>
              <a:t>a</a:t>
            </a:r>
            <a:r>
              <a:rPr sz="2850" spc="-4" dirty="0" smtClean="0">
                <a:solidFill>
                  <a:srgbClr val="373769"/>
                </a:solidFill>
                <a:latin typeface="Arial"/>
                <a:cs typeface="Arial"/>
              </a:rPr>
              <a:t> </a:t>
            </a:r>
            <a:r>
              <a:rPr sz="2850" spc="-4" dirty="0">
                <a:solidFill>
                  <a:srgbClr val="373769"/>
                </a:solidFill>
                <a:latin typeface="Arial"/>
                <a:cs typeface="Arial"/>
              </a:rPr>
              <a:t>Business</a:t>
            </a:r>
            <a:r>
              <a:rPr sz="2850" spc="-19" dirty="0">
                <a:solidFill>
                  <a:srgbClr val="373769"/>
                </a:solidFill>
                <a:latin typeface="Arial"/>
                <a:cs typeface="Arial"/>
              </a:rPr>
              <a:t> </a:t>
            </a:r>
            <a:r>
              <a:rPr sz="2850" spc="-4" dirty="0">
                <a:solidFill>
                  <a:srgbClr val="373769"/>
                </a:solidFill>
                <a:latin typeface="Arial"/>
                <a:cs typeface="Arial"/>
              </a:rPr>
              <a:t>Process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11" name="object 14"/>
          <p:cNvSpPr/>
          <p:nvPr/>
        </p:nvSpPr>
        <p:spPr>
          <a:xfrm>
            <a:off x="1088386" y="2523457"/>
            <a:ext cx="535305" cy="764858"/>
          </a:xfrm>
          <a:custGeom>
            <a:avLst/>
            <a:gdLst/>
            <a:ahLst/>
            <a:cxnLst/>
            <a:rect l="l" t="t" r="r" b="b"/>
            <a:pathLst>
              <a:path w="713739" h="1019810">
                <a:moveTo>
                  <a:pt x="0" y="0"/>
                </a:moveTo>
                <a:lnTo>
                  <a:pt x="0" y="662940"/>
                </a:lnTo>
                <a:lnTo>
                  <a:pt x="356616" y="1019556"/>
                </a:lnTo>
                <a:lnTo>
                  <a:pt x="713232" y="662940"/>
                </a:lnTo>
                <a:lnTo>
                  <a:pt x="713232" y="356616"/>
                </a:lnTo>
                <a:lnTo>
                  <a:pt x="356616" y="356616"/>
                </a:lnTo>
                <a:lnTo>
                  <a:pt x="0" y="0"/>
                </a:lnTo>
                <a:close/>
              </a:path>
              <a:path w="713739" h="1019810">
                <a:moveTo>
                  <a:pt x="713232" y="0"/>
                </a:moveTo>
                <a:lnTo>
                  <a:pt x="356616" y="356616"/>
                </a:lnTo>
                <a:lnTo>
                  <a:pt x="713232" y="356616"/>
                </a:lnTo>
                <a:lnTo>
                  <a:pt x="713232" y="0"/>
                </a:lnTo>
                <a:close/>
              </a:path>
            </a:pathLst>
          </a:custGeom>
          <a:solidFill>
            <a:srgbClr val="83838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5"/>
          <p:cNvSpPr/>
          <p:nvPr/>
        </p:nvSpPr>
        <p:spPr>
          <a:xfrm>
            <a:off x="1088386" y="2523457"/>
            <a:ext cx="535305" cy="764858"/>
          </a:xfrm>
          <a:custGeom>
            <a:avLst/>
            <a:gdLst/>
            <a:ahLst/>
            <a:cxnLst/>
            <a:rect l="l" t="t" r="r" b="b"/>
            <a:pathLst>
              <a:path w="713739" h="1019810">
                <a:moveTo>
                  <a:pt x="713232" y="0"/>
                </a:moveTo>
                <a:lnTo>
                  <a:pt x="713232" y="662940"/>
                </a:lnTo>
                <a:lnTo>
                  <a:pt x="356616" y="1019556"/>
                </a:lnTo>
                <a:lnTo>
                  <a:pt x="0" y="662940"/>
                </a:lnTo>
                <a:lnTo>
                  <a:pt x="0" y="0"/>
                </a:lnTo>
                <a:lnTo>
                  <a:pt x="356616" y="356616"/>
                </a:lnTo>
                <a:lnTo>
                  <a:pt x="713232" y="0"/>
                </a:lnTo>
                <a:close/>
              </a:path>
            </a:pathLst>
          </a:custGeom>
          <a:ln w="25145">
            <a:solidFill>
              <a:srgbClr val="C1C1C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6"/>
          <p:cNvSpPr txBox="1"/>
          <p:nvPr/>
        </p:nvSpPr>
        <p:spPr>
          <a:xfrm>
            <a:off x="1290081" y="2766547"/>
            <a:ext cx="130493" cy="2423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75" spc="-4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575">
              <a:latin typeface="Arial"/>
              <a:cs typeface="Arial"/>
            </a:endParaRPr>
          </a:p>
        </p:txBody>
      </p:sp>
      <p:sp>
        <p:nvSpPr>
          <p:cNvPr id="14" name="object 17"/>
          <p:cNvSpPr/>
          <p:nvPr/>
        </p:nvSpPr>
        <p:spPr>
          <a:xfrm>
            <a:off x="1623310" y="2523461"/>
            <a:ext cx="5083016" cy="497205"/>
          </a:xfrm>
          <a:custGeom>
            <a:avLst/>
            <a:gdLst/>
            <a:ahLst/>
            <a:cxnLst/>
            <a:rect l="l" t="t" r="r" b="b"/>
            <a:pathLst>
              <a:path w="6777355" h="662939">
                <a:moveTo>
                  <a:pt x="6666737" y="0"/>
                </a:moveTo>
                <a:lnTo>
                  <a:pt x="0" y="0"/>
                </a:lnTo>
                <a:lnTo>
                  <a:pt x="0" y="662939"/>
                </a:lnTo>
                <a:lnTo>
                  <a:pt x="6666737" y="662939"/>
                </a:lnTo>
                <a:lnTo>
                  <a:pt x="6709746" y="654255"/>
                </a:lnTo>
                <a:lnTo>
                  <a:pt x="6744866" y="630572"/>
                </a:lnTo>
                <a:lnTo>
                  <a:pt x="6768545" y="595447"/>
                </a:lnTo>
                <a:lnTo>
                  <a:pt x="6777228" y="552437"/>
                </a:lnTo>
                <a:lnTo>
                  <a:pt x="6777228" y="110489"/>
                </a:lnTo>
                <a:lnTo>
                  <a:pt x="6768545" y="67481"/>
                </a:lnTo>
                <a:lnTo>
                  <a:pt x="6744866" y="32361"/>
                </a:lnTo>
                <a:lnTo>
                  <a:pt x="6709746" y="8682"/>
                </a:lnTo>
                <a:lnTo>
                  <a:pt x="6666737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8"/>
          <p:cNvSpPr/>
          <p:nvPr/>
        </p:nvSpPr>
        <p:spPr>
          <a:xfrm>
            <a:off x="1623310" y="2523461"/>
            <a:ext cx="5083016" cy="497205"/>
          </a:xfrm>
          <a:custGeom>
            <a:avLst/>
            <a:gdLst/>
            <a:ahLst/>
            <a:cxnLst/>
            <a:rect l="l" t="t" r="r" b="b"/>
            <a:pathLst>
              <a:path w="6777355" h="662939">
                <a:moveTo>
                  <a:pt x="6777228" y="110489"/>
                </a:moveTo>
                <a:lnTo>
                  <a:pt x="6777228" y="552437"/>
                </a:lnTo>
                <a:lnTo>
                  <a:pt x="6768545" y="595447"/>
                </a:lnTo>
                <a:lnTo>
                  <a:pt x="6744866" y="630572"/>
                </a:lnTo>
                <a:lnTo>
                  <a:pt x="6709746" y="654255"/>
                </a:lnTo>
                <a:lnTo>
                  <a:pt x="6666737" y="662939"/>
                </a:lnTo>
                <a:lnTo>
                  <a:pt x="0" y="662939"/>
                </a:lnTo>
                <a:lnTo>
                  <a:pt x="0" y="0"/>
                </a:lnTo>
                <a:lnTo>
                  <a:pt x="6666737" y="0"/>
                </a:lnTo>
                <a:lnTo>
                  <a:pt x="6709746" y="8682"/>
                </a:lnTo>
                <a:lnTo>
                  <a:pt x="6744866" y="32361"/>
                </a:lnTo>
                <a:lnTo>
                  <a:pt x="6768545" y="67481"/>
                </a:lnTo>
                <a:lnTo>
                  <a:pt x="6777228" y="110489"/>
                </a:lnTo>
                <a:close/>
              </a:path>
            </a:pathLst>
          </a:custGeom>
          <a:ln w="25146">
            <a:solidFill>
              <a:srgbClr val="838383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9"/>
          <p:cNvSpPr txBox="1"/>
          <p:nvPr/>
        </p:nvSpPr>
        <p:spPr>
          <a:xfrm>
            <a:off x="1816259" y="2520151"/>
            <a:ext cx="3069431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3361" indent="-213836">
              <a:buChar char="•"/>
              <a:tabLst>
                <a:tab pos="223838" algn="l"/>
                <a:tab pos="1570673" algn="l"/>
              </a:tabLst>
            </a:pPr>
            <a:r>
              <a:rPr sz="2850" spc="-4" dirty="0">
                <a:solidFill>
                  <a:srgbClr val="373769"/>
                </a:solidFill>
                <a:latin typeface="Arial"/>
                <a:cs typeface="Arial"/>
              </a:rPr>
              <a:t>Declare	the</a:t>
            </a:r>
            <a:r>
              <a:rPr sz="2850" spc="-53" dirty="0">
                <a:solidFill>
                  <a:srgbClr val="373769"/>
                </a:solidFill>
                <a:latin typeface="Arial"/>
                <a:cs typeface="Arial"/>
              </a:rPr>
              <a:t> </a:t>
            </a:r>
            <a:r>
              <a:rPr sz="2850" spc="-4" dirty="0">
                <a:solidFill>
                  <a:srgbClr val="373769"/>
                </a:solidFill>
                <a:latin typeface="Arial"/>
                <a:cs typeface="Arial"/>
              </a:rPr>
              <a:t>Grain</a:t>
            </a:r>
            <a:endParaRPr sz="2850">
              <a:latin typeface="Arial"/>
              <a:cs typeface="Arial"/>
            </a:endParaRPr>
          </a:p>
        </p:txBody>
      </p:sp>
      <p:sp>
        <p:nvSpPr>
          <p:cNvPr id="17" name="object 20"/>
          <p:cNvSpPr/>
          <p:nvPr/>
        </p:nvSpPr>
        <p:spPr>
          <a:xfrm>
            <a:off x="1088386" y="3175540"/>
            <a:ext cx="535305" cy="764381"/>
          </a:xfrm>
          <a:custGeom>
            <a:avLst/>
            <a:gdLst/>
            <a:ahLst/>
            <a:cxnLst/>
            <a:rect l="l" t="t" r="r" b="b"/>
            <a:pathLst>
              <a:path w="713739" h="1019175">
                <a:moveTo>
                  <a:pt x="0" y="0"/>
                </a:moveTo>
                <a:lnTo>
                  <a:pt x="0" y="662178"/>
                </a:lnTo>
                <a:lnTo>
                  <a:pt x="356616" y="1018794"/>
                </a:lnTo>
                <a:lnTo>
                  <a:pt x="713232" y="662178"/>
                </a:lnTo>
                <a:lnTo>
                  <a:pt x="713232" y="356616"/>
                </a:lnTo>
                <a:lnTo>
                  <a:pt x="356616" y="356616"/>
                </a:lnTo>
                <a:lnTo>
                  <a:pt x="0" y="0"/>
                </a:lnTo>
                <a:close/>
              </a:path>
              <a:path w="713739" h="1019175">
                <a:moveTo>
                  <a:pt x="713232" y="0"/>
                </a:moveTo>
                <a:lnTo>
                  <a:pt x="356616" y="356616"/>
                </a:lnTo>
                <a:lnTo>
                  <a:pt x="713232" y="356616"/>
                </a:lnTo>
                <a:lnTo>
                  <a:pt x="713232" y="0"/>
                </a:lnTo>
                <a:close/>
              </a:path>
            </a:pathLst>
          </a:custGeom>
          <a:solidFill>
            <a:srgbClr val="64646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21"/>
          <p:cNvSpPr/>
          <p:nvPr/>
        </p:nvSpPr>
        <p:spPr>
          <a:xfrm>
            <a:off x="1088386" y="3175540"/>
            <a:ext cx="535305" cy="764381"/>
          </a:xfrm>
          <a:custGeom>
            <a:avLst/>
            <a:gdLst/>
            <a:ahLst/>
            <a:cxnLst/>
            <a:rect l="l" t="t" r="r" b="b"/>
            <a:pathLst>
              <a:path w="713739" h="1019175">
                <a:moveTo>
                  <a:pt x="713232" y="0"/>
                </a:moveTo>
                <a:lnTo>
                  <a:pt x="713232" y="662178"/>
                </a:lnTo>
                <a:lnTo>
                  <a:pt x="356616" y="1018794"/>
                </a:lnTo>
                <a:lnTo>
                  <a:pt x="0" y="662178"/>
                </a:lnTo>
                <a:lnTo>
                  <a:pt x="0" y="0"/>
                </a:lnTo>
                <a:lnTo>
                  <a:pt x="356616" y="356616"/>
                </a:lnTo>
                <a:lnTo>
                  <a:pt x="713232" y="0"/>
                </a:lnTo>
                <a:close/>
              </a:path>
            </a:pathLst>
          </a:custGeom>
          <a:ln w="25146">
            <a:solidFill>
              <a:srgbClr val="838383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22"/>
          <p:cNvSpPr txBox="1"/>
          <p:nvPr/>
        </p:nvSpPr>
        <p:spPr>
          <a:xfrm>
            <a:off x="1290081" y="3418384"/>
            <a:ext cx="130493" cy="2423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75" spc="-4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575">
              <a:latin typeface="Arial"/>
              <a:cs typeface="Arial"/>
            </a:endParaRPr>
          </a:p>
        </p:txBody>
      </p:sp>
      <p:sp>
        <p:nvSpPr>
          <p:cNvPr id="20" name="object 23"/>
          <p:cNvSpPr/>
          <p:nvPr/>
        </p:nvSpPr>
        <p:spPr>
          <a:xfrm>
            <a:off x="1623310" y="3175544"/>
            <a:ext cx="5083016" cy="496729"/>
          </a:xfrm>
          <a:custGeom>
            <a:avLst/>
            <a:gdLst/>
            <a:ahLst/>
            <a:cxnLst/>
            <a:rect l="l" t="t" r="r" b="b"/>
            <a:pathLst>
              <a:path w="6777355" h="662304">
                <a:moveTo>
                  <a:pt x="6666864" y="0"/>
                </a:moveTo>
                <a:lnTo>
                  <a:pt x="0" y="0"/>
                </a:lnTo>
                <a:lnTo>
                  <a:pt x="0" y="662178"/>
                </a:lnTo>
                <a:lnTo>
                  <a:pt x="6666864" y="662178"/>
                </a:lnTo>
                <a:lnTo>
                  <a:pt x="6709821" y="653504"/>
                </a:lnTo>
                <a:lnTo>
                  <a:pt x="6744901" y="629850"/>
                </a:lnTo>
                <a:lnTo>
                  <a:pt x="6768554" y="594766"/>
                </a:lnTo>
                <a:lnTo>
                  <a:pt x="6777228" y="551802"/>
                </a:lnTo>
                <a:lnTo>
                  <a:pt x="6777228" y="110362"/>
                </a:lnTo>
                <a:lnTo>
                  <a:pt x="6768554" y="67401"/>
                </a:lnTo>
                <a:lnTo>
                  <a:pt x="6744901" y="32321"/>
                </a:lnTo>
                <a:lnTo>
                  <a:pt x="6709821" y="8671"/>
                </a:lnTo>
                <a:lnTo>
                  <a:pt x="6666864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4"/>
          <p:cNvSpPr/>
          <p:nvPr/>
        </p:nvSpPr>
        <p:spPr>
          <a:xfrm>
            <a:off x="1623310" y="3175544"/>
            <a:ext cx="5083016" cy="496729"/>
          </a:xfrm>
          <a:custGeom>
            <a:avLst/>
            <a:gdLst/>
            <a:ahLst/>
            <a:cxnLst/>
            <a:rect l="l" t="t" r="r" b="b"/>
            <a:pathLst>
              <a:path w="6777355" h="662304">
                <a:moveTo>
                  <a:pt x="6777228" y="110362"/>
                </a:moveTo>
                <a:lnTo>
                  <a:pt x="6777228" y="551802"/>
                </a:lnTo>
                <a:lnTo>
                  <a:pt x="6768554" y="594766"/>
                </a:lnTo>
                <a:lnTo>
                  <a:pt x="6744901" y="629850"/>
                </a:lnTo>
                <a:lnTo>
                  <a:pt x="6709821" y="653504"/>
                </a:lnTo>
                <a:lnTo>
                  <a:pt x="6666864" y="662178"/>
                </a:lnTo>
                <a:lnTo>
                  <a:pt x="0" y="662178"/>
                </a:lnTo>
                <a:lnTo>
                  <a:pt x="0" y="0"/>
                </a:lnTo>
                <a:lnTo>
                  <a:pt x="6666864" y="0"/>
                </a:lnTo>
                <a:lnTo>
                  <a:pt x="6709821" y="8671"/>
                </a:lnTo>
                <a:lnTo>
                  <a:pt x="6744901" y="32321"/>
                </a:lnTo>
                <a:lnTo>
                  <a:pt x="6768554" y="67401"/>
                </a:lnTo>
                <a:lnTo>
                  <a:pt x="6777228" y="110362"/>
                </a:lnTo>
                <a:close/>
              </a:path>
            </a:pathLst>
          </a:custGeom>
          <a:ln w="25146">
            <a:solidFill>
              <a:srgbClr val="64646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5"/>
          <p:cNvSpPr txBox="1"/>
          <p:nvPr/>
        </p:nvSpPr>
        <p:spPr>
          <a:xfrm>
            <a:off x="1816259" y="3171988"/>
            <a:ext cx="3995261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3361" indent="-213836">
              <a:buChar char="•"/>
              <a:tabLst>
                <a:tab pos="223838" algn="l"/>
              </a:tabLst>
            </a:pPr>
            <a:r>
              <a:rPr sz="2850" spc="-4" dirty="0">
                <a:solidFill>
                  <a:srgbClr val="373769"/>
                </a:solidFill>
                <a:latin typeface="Arial"/>
                <a:cs typeface="Arial"/>
              </a:rPr>
              <a:t>Identify the</a:t>
            </a:r>
            <a:r>
              <a:rPr sz="2850" spc="-11" dirty="0">
                <a:solidFill>
                  <a:srgbClr val="373769"/>
                </a:solidFill>
                <a:latin typeface="Arial"/>
                <a:cs typeface="Arial"/>
              </a:rPr>
              <a:t> </a:t>
            </a:r>
            <a:r>
              <a:rPr sz="2850" spc="-4" dirty="0">
                <a:solidFill>
                  <a:srgbClr val="373769"/>
                </a:solidFill>
                <a:latin typeface="Arial"/>
                <a:cs typeface="Arial"/>
              </a:rPr>
              <a:t>Dimensions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23" name="object 26"/>
          <p:cNvSpPr/>
          <p:nvPr/>
        </p:nvSpPr>
        <p:spPr>
          <a:xfrm>
            <a:off x="1088386" y="3827050"/>
            <a:ext cx="535305" cy="764858"/>
          </a:xfrm>
          <a:custGeom>
            <a:avLst/>
            <a:gdLst/>
            <a:ahLst/>
            <a:cxnLst/>
            <a:rect l="l" t="t" r="r" b="b"/>
            <a:pathLst>
              <a:path w="713739" h="1019810">
                <a:moveTo>
                  <a:pt x="0" y="0"/>
                </a:moveTo>
                <a:lnTo>
                  <a:pt x="0" y="662940"/>
                </a:lnTo>
                <a:lnTo>
                  <a:pt x="356616" y="1019556"/>
                </a:lnTo>
                <a:lnTo>
                  <a:pt x="713232" y="662940"/>
                </a:lnTo>
                <a:lnTo>
                  <a:pt x="713232" y="356616"/>
                </a:lnTo>
                <a:lnTo>
                  <a:pt x="356616" y="356616"/>
                </a:lnTo>
                <a:lnTo>
                  <a:pt x="0" y="0"/>
                </a:lnTo>
                <a:close/>
              </a:path>
              <a:path w="713739" h="1019810">
                <a:moveTo>
                  <a:pt x="713232" y="0"/>
                </a:moveTo>
                <a:lnTo>
                  <a:pt x="356616" y="356616"/>
                </a:lnTo>
                <a:lnTo>
                  <a:pt x="713232" y="356616"/>
                </a:lnTo>
                <a:lnTo>
                  <a:pt x="7132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7"/>
          <p:cNvSpPr/>
          <p:nvPr/>
        </p:nvSpPr>
        <p:spPr>
          <a:xfrm>
            <a:off x="1088386" y="3827050"/>
            <a:ext cx="535305" cy="764858"/>
          </a:xfrm>
          <a:custGeom>
            <a:avLst/>
            <a:gdLst/>
            <a:ahLst/>
            <a:cxnLst/>
            <a:rect l="l" t="t" r="r" b="b"/>
            <a:pathLst>
              <a:path w="713739" h="1019810">
                <a:moveTo>
                  <a:pt x="713232" y="0"/>
                </a:moveTo>
                <a:lnTo>
                  <a:pt x="713232" y="662940"/>
                </a:lnTo>
                <a:lnTo>
                  <a:pt x="356616" y="1019556"/>
                </a:lnTo>
                <a:lnTo>
                  <a:pt x="0" y="662940"/>
                </a:lnTo>
                <a:lnTo>
                  <a:pt x="0" y="0"/>
                </a:lnTo>
                <a:lnTo>
                  <a:pt x="356616" y="356616"/>
                </a:lnTo>
                <a:lnTo>
                  <a:pt x="713232" y="0"/>
                </a:lnTo>
                <a:close/>
              </a:path>
            </a:pathLst>
          </a:custGeom>
          <a:ln w="25145">
            <a:solidFill>
              <a:srgbClr val="41414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8"/>
          <p:cNvSpPr txBox="1"/>
          <p:nvPr/>
        </p:nvSpPr>
        <p:spPr>
          <a:xfrm>
            <a:off x="1290081" y="4070221"/>
            <a:ext cx="130493" cy="2423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75" spc="-4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575">
              <a:latin typeface="Arial"/>
              <a:cs typeface="Arial"/>
            </a:endParaRPr>
          </a:p>
        </p:txBody>
      </p:sp>
      <p:sp>
        <p:nvSpPr>
          <p:cNvPr id="26" name="object 29"/>
          <p:cNvSpPr/>
          <p:nvPr/>
        </p:nvSpPr>
        <p:spPr>
          <a:xfrm>
            <a:off x="1623310" y="3827052"/>
            <a:ext cx="5083016" cy="497205"/>
          </a:xfrm>
          <a:custGeom>
            <a:avLst/>
            <a:gdLst/>
            <a:ahLst/>
            <a:cxnLst/>
            <a:rect l="l" t="t" r="r" b="b"/>
            <a:pathLst>
              <a:path w="6777355" h="662939">
                <a:moveTo>
                  <a:pt x="6666737" y="0"/>
                </a:moveTo>
                <a:lnTo>
                  <a:pt x="0" y="0"/>
                </a:lnTo>
                <a:lnTo>
                  <a:pt x="0" y="662939"/>
                </a:lnTo>
                <a:lnTo>
                  <a:pt x="6666737" y="662939"/>
                </a:lnTo>
                <a:lnTo>
                  <a:pt x="6709746" y="654255"/>
                </a:lnTo>
                <a:lnTo>
                  <a:pt x="6744866" y="630572"/>
                </a:lnTo>
                <a:lnTo>
                  <a:pt x="6768545" y="595447"/>
                </a:lnTo>
                <a:lnTo>
                  <a:pt x="6777228" y="552437"/>
                </a:lnTo>
                <a:lnTo>
                  <a:pt x="6777228" y="110489"/>
                </a:lnTo>
                <a:lnTo>
                  <a:pt x="6768545" y="67481"/>
                </a:lnTo>
                <a:lnTo>
                  <a:pt x="6744866" y="32361"/>
                </a:lnTo>
                <a:lnTo>
                  <a:pt x="6709746" y="8682"/>
                </a:lnTo>
                <a:lnTo>
                  <a:pt x="6666737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30"/>
          <p:cNvSpPr/>
          <p:nvPr/>
        </p:nvSpPr>
        <p:spPr>
          <a:xfrm>
            <a:off x="1623310" y="3827052"/>
            <a:ext cx="5083016" cy="497205"/>
          </a:xfrm>
          <a:custGeom>
            <a:avLst/>
            <a:gdLst/>
            <a:ahLst/>
            <a:cxnLst/>
            <a:rect l="l" t="t" r="r" b="b"/>
            <a:pathLst>
              <a:path w="6777355" h="662939">
                <a:moveTo>
                  <a:pt x="6777228" y="110489"/>
                </a:moveTo>
                <a:lnTo>
                  <a:pt x="6777228" y="552437"/>
                </a:lnTo>
                <a:lnTo>
                  <a:pt x="6768545" y="595447"/>
                </a:lnTo>
                <a:lnTo>
                  <a:pt x="6744866" y="630572"/>
                </a:lnTo>
                <a:lnTo>
                  <a:pt x="6709746" y="654255"/>
                </a:lnTo>
                <a:lnTo>
                  <a:pt x="6666737" y="662939"/>
                </a:lnTo>
                <a:lnTo>
                  <a:pt x="0" y="662939"/>
                </a:lnTo>
                <a:lnTo>
                  <a:pt x="0" y="0"/>
                </a:lnTo>
                <a:lnTo>
                  <a:pt x="6666737" y="0"/>
                </a:lnTo>
                <a:lnTo>
                  <a:pt x="6709746" y="8682"/>
                </a:lnTo>
                <a:lnTo>
                  <a:pt x="6744866" y="32361"/>
                </a:lnTo>
                <a:lnTo>
                  <a:pt x="6768545" y="67481"/>
                </a:lnTo>
                <a:lnTo>
                  <a:pt x="6777228" y="110489"/>
                </a:lnTo>
                <a:close/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31"/>
          <p:cNvSpPr txBox="1"/>
          <p:nvPr/>
        </p:nvSpPr>
        <p:spPr>
          <a:xfrm>
            <a:off x="1816259" y="3823824"/>
            <a:ext cx="2989897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3361" indent="-213836">
              <a:buChar char="•"/>
              <a:tabLst>
                <a:tab pos="223838" algn="l"/>
              </a:tabLst>
            </a:pPr>
            <a:r>
              <a:rPr sz="2850" spc="-4" dirty="0">
                <a:solidFill>
                  <a:srgbClr val="373769"/>
                </a:solidFill>
                <a:latin typeface="Arial"/>
                <a:cs typeface="Arial"/>
              </a:rPr>
              <a:t>Identify the</a:t>
            </a:r>
            <a:r>
              <a:rPr sz="2850" spc="-19" dirty="0">
                <a:solidFill>
                  <a:srgbClr val="373769"/>
                </a:solidFill>
                <a:latin typeface="Arial"/>
                <a:cs typeface="Arial"/>
              </a:rPr>
              <a:t> </a:t>
            </a:r>
            <a:r>
              <a:rPr sz="2850" spc="-4" dirty="0">
                <a:solidFill>
                  <a:srgbClr val="373769"/>
                </a:solidFill>
                <a:latin typeface="Arial"/>
                <a:cs typeface="Arial"/>
              </a:rPr>
              <a:t>Facts</a:t>
            </a:r>
            <a:endParaRPr sz="2850">
              <a:latin typeface="Arial"/>
              <a:cs typeface="Arial"/>
            </a:endParaRPr>
          </a:p>
        </p:txBody>
      </p:sp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1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22"/>
    </mc:Choice>
    <mc:Fallback>
      <p:transition spd="slow" advTm="37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Dimensional</a:t>
            </a:r>
            <a:r>
              <a:rPr lang="sv-SE" dirty="0" smtClean="0"/>
              <a:t> </a:t>
            </a:r>
            <a:r>
              <a:rPr lang="sv-SE" dirty="0" err="1" smtClean="0"/>
              <a:t>modelling</a:t>
            </a:r>
            <a:r>
              <a:rPr lang="sv-SE" dirty="0" smtClean="0"/>
              <a:t> </a:t>
            </a:r>
            <a:r>
              <a:rPr lang="sv-SE" dirty="0" err="1" smtClean="0"/>
              <a:t>patterns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379612"/>
            <a:ext cx="8793789" cy="3240432"/>
          </a:xfrm>
        </p:spPr>
        <p:txBody>
          <a:bodyPr>
            <a:normAutofit/>
          </a:bodyPr>
          <a:lstStyle/>
          <a:p>
            <a:r>
              <a:rPr lang="en-GB" sz="1600" dirty="0"/>
              <a:t>Transaction Fact Table, Periodic Snapshot Fact Table, </a:t>
            </a:r>
            <a:r>
              <a:rPr lang="en-US" sz="1600" dirty="0"/>
              <a:t>A</a:t>
            </a:r>
            <a:r>
              <a:rPr lang="en-GB" sz="1600" dirty="0" err="1"/>
              <a:t>ccumulating</a:t>
            </a:r>
            <a:r>
              <a:rPr lang="en-GB" sz="1600" dirty="0"/>
              <a:t> Snapshot Fact Table</a:t>
            </a:r>
            <a:endParaRPr lang="sv-SE" sz="1600" dirty="0"/>
          </a:p>
          <a:p>
            <a:r>
              <a:rPr lang="en-GB" sz="1600" dirty="0" err="1"/>
              <a:t>Factless</a:t>
            </a:r>
            <a:r>
              <a:rPr lang="en-GB" sz="1600" dirty="0"/>
              <a:t> fact table </a:t>
            </a:r>
          </a:p>
          <a:p>
            <a:pPr lvl="1"/>
            <a:r>
              <a:rPr lang="en-GB" sz="1600" dirty="0"/>
              <a:t>Event tracking tables</a:t>
            </a:r>
            <a:endParaRPr lang="sv-SE" sz="1600" dirty="0"/>
          </a:p>
          <a:p>
            <a:pPr lvl="1"/>
            <a:r>
              <a:rPr lang="en-GB" sz="1600" dirty="0"/>
              <a:t>Coverage tables </a:t>
            </a:r>
            <a:endParaRPr lang="sv-SE" sz="1600" dirty="0"/>
          </a:p>
          <a:p>
            <a:r>
              <a:rPr lang="en-GB" sz="1600" dirty="0" err="1" smtClean="0"/>
              <a:t>Heterogenous</a:t>
            </a:r>
            <a:r>
              <a:rPr lang="en-GB" sz="1600" dirty="0" smtClean="0"/>
              <a:t> products: Core </a:t>
            </a:r>
            <a:r>
              <a:rPr lang="en-GB" sz="1600" dirty="0"/>
              <a:t>and custom fact tables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58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68"/>
    </mc:Choice>
    <mc:Fallback>
      <p:transition spd="slow" advTm="22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Dimensional</a:t>
            </a:r>
            <a:r>
              <a:rPr lang="sv-SE" dirty="0" smtClean="0"/>
              <a:t> </a:t>
            </a:r>
            <a:r>
              <a:rPr lang="sv-SE" dirty="0" err="1" smtClean="0"/>
              <a:t>modelling</a:t>
            </a:r>
            <a:r>
              <a:rPr lang="sv-SE" dirty="0" smtClean="0"/>
              <a:t> </a:t>
            </a:r>
            <a:r>
              <a:rPr lang="sv-SE" dirty="0" err="1" smtClean="0"/>
              <a:t>patterns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379612"/>
            <a:ext cx="8793789" cy="3240432"/>
          </a:xfrm>
        </p:spPr>
        <p:txBody>
          <a:bodyPr>
            <a:normAutofit/>
          </a:bodyPr>
          <a:lstStyle/>
          <a:p>
            <a:r>
              <a:rPr lang="sv-SE" sz="1600" dirty="0" err="1" smtClean="0"/>
              <a:t>Slowly</a:t>
            </a:r>
            <a:r>
              <a:rPr lang="sv-SE" sz="1600" dirty="0" smtClean="0"/>
              <a:t> </a:t>
            </a:r>
            <a:r>
              <a:rPr lang="sv-SE" sz="1600" dirty="0" err="1"/>
              <a:t>changing</a:t>
            </a:r>
            <a:r>
              <a:rPr lang="sv-SE" sz="1600" dirty="0"/>
              <a:t> dimensions </a:t>
            </a:r>
            <a:r>
              <a:rPr lang="sv-SE" sz="1600" dirty="0" err="1"/>
              <a:t>Type</a:t>
            </a:r>
            <a:r>
              <a:rPr lang="sv-SE" sz="1600" dirty="0"/>
              <a:t> 1, 2 and 3</a:t>
            </a:r>
          </a:p>
          <a:p>
            <a:r>
              <a:rPr lang="en-GB" sz="1600" dirty="0" err="1"/>
              <a:t>Minidimension</a:t>
            </a:r>
            <a:endParaRPr lang="en-GB" sz="1600" dirty="0"/>
          </a:p>
          <a:p>
            <a:r>
              <a:rPr lang="en-GB" sz="1600" dirty="0"/>
              <a:t>Degenerated dimensions</a:t>
            </a:r>
            <a:endParaRPr lang="sv-SE" sz="1600" dirty="0"/>
          </a:p>
          <a:p>
            <a:r>
              <a:rPr lang="en-GB" sz="1600" dirty="0"/>
              <a:t>Junk </a:t>
            </a:r>
            <a:r>
              <a:rPr lang="en-GB" sz="1600" dirty="0" smtClean="0"/>
              <a:t>dimensions</a:t>
            </a:r>
          </a:p>
          <a:p>
            <a:r>
              <a:rPr lang="en-GB" sz="1600" dirty="0" smtClean="0"/>
              <a:t>Time dimension</a:t>
            </a:r>
            <a:endParaRPr lang="sv-SE" sz="1600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4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64"/>
    </mc:Choice>
    <mc:Fallback>
      <p:transition spd="slow" advTm="23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42800" y="156117"/>
            <a:ext cx="1293044" cy="1223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8173581" cy="596700"/>
          </a:xfrm>
        </p:spPr>
        <p:txBody>
          <a:bodyPr/>
          <a:lstStyle/>
          <a:p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dimensional</a:t>
            </a:r>
            <a:r>
              <a:rPr lang="sv-SE" dirty="0" smtClean="0"/>
              <a:t> </a:t>
            </a:r>
            <a:r>
              <a:rPr lang="sv-SE" dirty="0" err="1" smtClean="0"/>
              <a:t>modelling</a:t>
            </a:r>
            <a:r>
              <a:rPr lang="sv-SE" dirty="0" smtClean="0"/>
              <a:t> </a:t>
            </a:r>
            <a:r>
              <a:rPr lang="sv-SE" dirty="0" err="1" smtClean="0"/>
              <a:t>concepts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368" y="1224234"/>
            <a:ext cx="7986475" cy="3707362"/>
          </a:xfrm>
        </p:spPr>
        <p:txBody>
          <a:bodyPr>
            <a:normAutofit/>
          </a:bodyPr>
          <a:lstStyle/>
          <a:p>
            <a:r>
              <a:rPr lang="sv-SE" sz="1500" dirty="0" err="1"/>
              <a:t>Conformed</a:t>
            </a:r>
            <a:r>
              <a:rPr lang="sv-SE" sz="1500" dirty="0"/>
              <a:t> dimension, </a:t>
            </a:r>
            <a:r>
              <a:rPr lang="sv-SE" sz="1500" dirty="0" err="1"/>
              <a:t>conformed</a:t>
            </a:r>
            <a:r>
              <a:rPr lang="sv-SE" sz="1500" dirty="0"/>
              <a:t> </a:t>
            </a:r>
            <a:r>
              <a:rPr lang="sv-SE" sz="1500" dirty="0" err="1" smtClean="0"/>
              <a:t>fact</a:t>
            </a:r>
            <a:endParaRPr lang="sv-SE" sz="1500" dirty="0" smtClean="0"/>
          </a:p>
          <a:p>
            <a:r>
              <a:rPr lang="sv-SE" sz="1500" dirty="0" err="1" smtClean="0"/>
              <a:t>Denormalized</a:t>
            </a:r>
            <a:r>
              <a:rPr lang="sv-SE" sz="1500" dirty="0" smtClean="0"/>
              <a:t> dimensions</a:t>
            </a:r>
            <a:endParaRPr lang="sv-SE" sz="1500" dirty="0"/>
          </a:p>
          <a:p>
            <a:r>
              <a:rPr lang="sv-SE" sz="1500" dirty="0"/>
              <a:t>The </a:t>
            </a:r>
            <a:r>
              <a:rPr lang="sv-SE" sz="1500" dirty="0" err="1"/>
              <a:t>use</a:t>
            </a:r>
            <a:r>
              <a:rPr lang="sv-SE" sz="1500" dirty="0"/>
              <a:t> </a:t>
            </a:r>
            <a:r>
              <a:rPr lang="sv-SE" sz="1500" dirty="0" err="1"/>
              <a:t>of</a:t>
            </a:r>
            <a:r>
              <a:rPr lang="sv-SE" sz="1500" dirty="0"/>
              <a:t> </a:t>
            </a:r>
            <a:r>
              <a:rPr lang="sv-SE" sz="1500" dirty="0" err="1"/>
              <a:t>surrogate</a:t>
            </a:r>
            <a:r>
              <a:rPr lang="sv-SE" sz="1500" dirty="0"/>
              <a:t> </a:t>
            </a:r>
            <a:r>
              <a:rPr lang="sv-SE" sz="1500" dirty="0" err="1"/>
              <a:t>key</a:t>
            </a:r>
            <a:r>
              <a:rPr lang="sv-SE" sz="1500" dirty="0"/>
              <a:t>, </a:t>
            </a:r>
            <a:r>
              <a:rPr lang="sv-SE" sz="1500" dirty="0" err="1"/>
              <a:t>concatenated</a:t>
            </a:r>
            <a:r>
              <a:rPr lang="sv-SE" sz="1500" dirty="0"/>
              <a:t> </a:t>
            </a:r>
            <a:r>
              <a:rPr lang="sv-SE" sz="1500" dirty="0" err="1"/>
              <a:t>key</a:t>
            </a:r>
            <a:r>
              <a:rPr lang="sv-SE" sz="1500" dirty="0"/>
              <a:t>, </a:t>
            </a:r>
            <a:r>
              <a:rPr lang="sv-SE" sz="1500" dirty="0" err="1"/>
              <a:t>natural</a:t>
            </a:r>
            <a:r>
              <a:rPr lang="sv-SE" sz="1500" dirty="0"/>
              <a:t> </a:t>
            </a:r>
            <a:r>
              <a:rPr lang="sv-SE" sz="1500" dirty="0" err="1"/>
              <a:t>key</a:t>
            </a:r>
            <a:r>
              <a:rPr lang="sv-SE" sz="1500" dirty="0"/>
              <a:t>, smart </a:t>
            </a:r>
            <a:r>
              <a:rPr lang="sv-SE" sz="1500" dirty="0" err="1"/>
              <a:t>keys</a:t>
            </a:r>
            <a:r>
              <a:rPr lang="sv-SE" sz="1500" dirty="0"/>
              <a:t> etc.</a:t>
            </a:r>
          </a:p>
          <a:p>
            <a:r>
              <a:rPr lang="en-US" sz="1500" dirty="0"/>
              <a:t>A</a:t>
            </a:r>
            <a:r>
              <a:rPr lang="en-US" sz="1500" dirty="0"/>
              <a:t>dditive</a:t>
            </a:r>
            <a:r>
              <a:rPr lang="en-US" sz="1500" dirty="0"/>
              <a:t>, semi-additive and non-additive </a:t>
            </a:r>
            <a:r>
              <a:rPr lang="en-US" sz="1500" dirty="0" smtClean="0"/>
              <a:t>facts</a:t>
            </a:r>
          </a:p>
          <a:p>
            <a:r>
              <a:rPr lang="en-US" sz="1500" dirty="0" smtClean="0"/>
              <a:t>Sparse fact table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21"/>
    </mc:Choice>
    <mc:Fallback>
      <p:transition spd="slow" advTm="14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42800" y="156117"/>
            <a:ext cx="1293044" cy="1223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8173581" cy="596700"/>
          </a:xfrm>
        </p:spPr>
        <p:txBody>
          <a:bodyPr/>
          <a:lstStyle/>
          <a:p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dimensional</a:t>
            </a:r>
            <a:r>
              <a:rPr lang="sv-SE" dirty="0" smtClean="0"/>
              <a:t> </a:t>
            </a:r>
            <a:r>
              <a:rPr lang="sv-SE" dirty="0" err="1" smtClean="0"/>
              <a:t>modelling</a:t>
            </a:r>
            <a:r>
              <a:rPr lang="sv-SE" dirty="0" smtClean="0"/>
              <a:t> </a:t>
            </a:r>
            <a:r>
              <a:rPr lang="sv-SE" dirty="0" err="1" smtClean="0"/>
              <a:t>concepts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368" y="1224234"/>
            <a:ext cx="7986475" cy="3707362"/>
          </a:xfrm>
        </p:spPr>
        <p:txBody>
          <a:bodyPr>
            <a:normAutofit/>
          </a:bodyPr>
          <a:lstStyle/>
          <a:p>
            <a:r>
              <a:rPr lang="en-US" sz="1500" dirty="0" smtClean="0"/>
              <a:t>Textual values in fact vs dimensional columns/attributes</a:t>
            </a:r>
          </a:p>
          <a:p>
            <a:r>
              <a:rPr lang="en-US" sz="1500" dirty="0" smtClean="0"/>
              <a:t>Hierarchies of attributes</a:t>
            </a:r>
          </a:p>
          <a:p>
            <a:r>
              <a:rPr lang="en-US" sz="1500" dirty="0" err="1" smtClean="0"/>
              <a:t>Preaggregated</a:t>
            </a:r>
            <a:r>
              <a:rPr lang="en-US" sz="1500" dirty="0" smtClean="0"/>
              <a:t> fact tables</a:t>
            </a:r>
          </a:p>
          <a:p>
            <a:r>
              <a:rPr lang="en-US" sz="1500" dirty="0" smtClean="0"/>
              <a:t>The concept of cube</a:t>
            </a:r>
          </a:p>
          <a:p>
            <a:r>
              <a:rPr lang="en-US" sz="1500" dirty="0" smtClean="0"/>
              <a:t>Data integrity</a:t>
            </a:r>
          </a:p>
          <a:p>
            <a:r>
              <a:rPr lang="en-US" sz="1500" dirty="0" smtClean="0"/>
              <a:t>Declare the grain</a:t>
            </a:r>
          </a:p>
          <a:p>
            <a:r>
              <a:rPr lang="en-US" sz="1500" dirty="0" smtClean="0"/>
              <a:t>Fiscal year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7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39"/>
    </mc:Choice>
    <mc:Fallback>
      <p:transition spd="slow" advTm="46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42800" y="156117"/>
            <a:ext cx="1293044" cy="1223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8173581" cy="596700"/>
          </a:xfrm>
        </p:spPr>
        <p:txBody>
          <a:bodyPr/>
          <a:lstStyle/>
          <a:p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dimensional</a:t>
            </a:r>
            <a:r>
              <a:rPr lang="sv-SE" dirty="0" smtClean="0"/>
              <a:t> </a:t>
            </a:r>
            <a:r>
              <a:rPr lang="sv-SE" dirty="0" err="1" smtClean="0"/>
              <a:t>modelling</a:t>
            </a:r>
            <a:r>
              <a:rPr lang="sv-SE" dirty="0" smtClean="0"/>
              <a:t> </a:t>
            </a:r>
            <a:r>
              <a:rPr lang="sv-SE" dirty="0" err="1" smtClean="0"/>
              <a:t>concepts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368" y="1224234"/>
            <a:ext cx="7986475" cy="3707362"/>
          </a:xfrm>
        </p:spPr>
        <p:txBody>
          <a:bodyPr>
            <a:normAutofit/>
          </a:bodyPr>
          <a:lstStyle/>
          <a:p>
            <a:r>
              <a:rPr lang="en-US" sz="1500" dirty="0" smtClean="0"/>
              <a:t>Enterprise Data Warehouse Buss Matrix</a:t>
            </a:r>
          </a:p>
          <a:p>
            <a:r>
              <a:rPr lang="en-US" sz="1500" dirty="0" smtClean="0"/>
              <a:t>Outriggers</a:t>
            </a:r>
          </a:p>
          <a:p>
            <a:r>
              <a:rPr lang="en-US" sz="1500" dirty="0" smtClean="0"/>
              <a:t>Different kind of aggregations</a:t>
            </a:r>
          </a:p>
          <a:p>
            <a:r>
              <a:rPr lang="en-US" sz="1500" dirty="0" smtClean="0"/>
              <a:t>Snowflake schema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6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30"/>
    </mc:Choice>
    <mc:Fallback>
      <p:transition spd="slow" advTm="10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55288" y="592873"/>
            <a:ext cx="6515100" cy="742950"/>
          </a:xfrm>
        </p:spPr>
        <p:txBody>
          <a:bodyPr/>
          <a:lstStyle/>
          <a:p>
            <a:r>
              <a:rPr lang="en-GB" altLang="sv-SE" sz="2700"/>
              <a:t>Why dimensional modelling?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8644" y="1335823"/>
            <a:ext cx="6400800" cy="3543300"/>
          </a:xfrm>
        </p:spPr>
        <p:txBody>
          <a:bodyPr>
            <a:normAutofit/>
          </a:bodyPr>
          <a:lstStyle/>
          <a:p>
            <a:r>
              <a:rPr lang="en-GB" altLang="sv-SE" sz="1500" dirty="0"/>
              <a:t>the logical model is easy understand</a:t>
            </a:r>
          </a:p>
          <a:p>
            <a:r>
              <a:rPr lang="en-GB" altLang="sv-SE" sz="1500" dirty="0"/>
              <a:t>a predictable standard framework for end user applications</a:t>
            </a:r>
          </a:p>
          <a:p>
            <a:r>
              <a:rPr lang="en-GB" altLang="sv-SE" sz="1500" dirty="0"/>
              <a:t>the logical design can be done nearly independent of expected query pattern</a:t>
            </a:r>
          </a:p>
          <a:p>
            <a:r>
              <a:rPr lang="en-GB" altLang="sv-SE" sz="1500" dirty="0"/>
              <a:t>handle changes easy - adding new dimensional attributes, and adding new dimensional tables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2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2"/>
    </mc:Choice>
    <mc:Fallback>
      <p:transition spd="slow" advTm="12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55288" y="592873"/>
            <a:ext cx="6515100" cy="742950"/>
          </a:xfrm>
        </p:spPr>
        <p:txBody>
          <a:bodyPr/>
          <a:lstStyle/>
          <a:p>
            <a:r>
              <a:rPr lang="en-GB" altLang="sv-SE" sz="2700"/>
              <a:t>Why dimensional modelling?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8644" y="1335823"/>
            <a:ext cx="6400800" cy="3543300"/>
          </a:xfrm>
        </p:spPr>
        <p:txBody>
          <a:bodyPr>
            <a:normAutofit fontScale="92500"/>
          </a:bodyPr>
          <a:lstStyle/>
          <a:p>
            <a:r>
              <a:rPr lang="en-GB" altLang="sv-SE" sz="1500" dirty="0" smtClean="0"/>
              <a:t>high </a:t>
            </a:r>
            <a:r>
              <a:rPr lang="en-GB" altLang="sv-SE" sz="1500" dirty="0"/>
              <a:t>performance “browsing” across the attributes and query performance, eliminating joins and make use bit vector indexes</a:t>
            </a:r>
          </a:p>
          <a:p>
            <a:r>
              <a:rPr lang="en-GB" altLang="sv-SE" sz="1500" dirty="0"/>
              <a:t>strategy to handling aggregates, e.g. summery records that are logical redundant with base table to enhance query performance</a:t>
            </a:r>
          </a:p>
          <a:p>
            <a:r>
              <a:rPr lang="en-GB" altLang="sv-SE" sz="1500" dirty="0"/>
              <a:t>the database engine can make strong assumption how to optimise</a:t>
            </a:r>
          </a:p>
          <a:p>
            <a:r>
              <a:rPr lang="en-GB" altLang="sv-SE" sz="1500" dirty="0"/>
              <a:t>strategies for handling slowly changing dimensions, heterogeneous products, event-handling (“</a:t>
            </a:r>
            <a:r>
              <a:rPr lang="en-GB" altLang="sv-SE" sz="1500" dirty="0" err="1"/>
              <a:t>factless</a:t>
            </a:r>
            <a:r>
              <a:rPr lang="en-GB" altLang="sv-SE" sz="1500" dirty="0"/>
              <a:t> fact tables”)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2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1"/>
    </mc:Choice>
    <mc:Fallback>
      <p:transition spd="slow" advTm="3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2275748-C2B9-4625-9942-F1F9FB6CCF22}" type="slidenum">
              <a:rPr lang="en-US" altLang="sv-SE"/>
              <a:pPr/>
              <a:t>2</a:t>
            </a:fld>
            <a:endParaRPr lang="en-US" altLang="sv-SE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82" y="2313758"/>
            <a:ext cx="8627298" cy="2489537"/>
          </a:xfrm>
          <a:noFill/>
          <a:ln/>
        </p:spPr>
        <p:txBody>
          <a:bodyPr>
            <a:noAutofit/>
          </a:bodyPr>
          <a:lstStyle/>
          <a:p>
            <a:pPr marL="266700" indent="-257175">
              <a:spcBef>
                <a:spcPts val="600"/>
              </a:spcBef>
              <a:buChar char="•"/>
              <a:tabLst>
                <a:tab pos="266224" algn="l"/>
                <a:tab pos="266700" algn="l"/>
              </a:tabLst>
            </a:pPr>
            <a:r>
              <a:rPr lang="sv-SE" sz="1200" spc="-75" dirty="0">
                <a:cs typeface="Arial"/>
              </a:rPr>
              <a:t>The DW/BI system must make information </a:t>
            </a:r>
            <a:r>
              <a:rPr lang="sv-SE" sz="1200" b="1" spc="-75" dirty="0" err="1">
                <a:cs typeface="Arial"/>
              </a:rPr>
              <a:t>easily</a:t>
            </a:r>
            <a:r>
              <a:rPr lang="sv-SE" sz="1200" b="1" spc="-75" dirty="0">
                <a:cs typeface="Arial"/>
              </a:rPr>
              <a:t> </a:t>
            </a:r>
            <a:r>
              <a:rPr lang="sv-SE" sz="1200" b="1" spc="-75" dirty="0" err="1" smtClean="0">
                <a:cs typeface="Arial"/>
              </a:rPr>
              <a:t>accessable</a:t>
            </a:r>
            <a:r>
              <a:rPr lang="sv-SE" sz="1200" b="1" spc="-75" dirty="0" smtClean="0">
                <a:cs typeface="Arial"/>
              </a:rPr>
              <a:t> (</a:t>
            </a:r>
            <a:r>
              <a:rPr lang="sv-SE" sz="1200" b="1" spc="-75" dirty="0" err="1" smtClean="0">
                <a:cs typeface="Arial"/>
              </a:rPr>
              <a:t>simpe</a:t>
            </a:r>
            <a:r>
              <a:rPr lang="sv-SE" sz="1200" b="1" spc="-75" dirty="0" smtClean="0">
                <a:cs typeface="Arial"/>
              </a:rPr>
              <a:t> and fast) </a:t>
            </a:r>
            <a:endParaRPr lang="sv-SE" sz="1200" b="1" spc="-75" dirty="0">
              <a:cs typeface="Arial"/>
            </a:endParaRPr>
          </a:p>
          <a:p>
            <a:pPr marL="266700" indent="-257175">
              <a:spcBef>
                <a:spcPts val="600"/>
              </a:spcBef>
              <a:buChar char="•"/>
              <a:tabLst>
                <a:tab pos="266224" algn="l"/>
                <a:tab pos="266700" algn="l"/>
              </a:tabLst>
            </a:pPr>
            <a:r>
              <a:rPr lang="sv-SE" sz="1200" spc="-75" dirty="0" smtClean="0">
                <a:cs typeface="Arial"/>
              </a:rPr>
              <a:t>The </a:t>
            </a:r>
            <a:r>
              <a:rPr lang="sv-SE" sz="1200" spc="-75" dirty="0">
                <a:cs typeface="Arial"/>
              </a:rPr>
              <a:t>DW/BI must </a:t>
            </a:r>
            <a:r>
              <a:rPr lang="sv-SE" sz="1200" b="1" spc="-75" dirty="0">
                <a:cs typeface="Arial"/>
              </a:rPr>
              <a:t>present information </a:t>
            </a:r>
            <a:r>
              <a:rPr lang="sv-SE" sz="1200" b="1" spc="-75" dirty="0" err="1">
                <a:cs typeface="Arial"/>
              </a:rPr>
              <a:t>consistently</a:t>
            </a:r>
            <a:endParaRPr lang="sv-SE" sz="1200" b="1" spc="-75" dirty="0">
              <a:cs typeface="Arial"/>
            </a:endParaRPr>
          </a:p>
          <a:p>
            <a:pPr marL="266700" indent="-257175">
              <a:spcBef>
                <a:spcPts val="600"/>
              </a:spcBef>
              <a:buChar char="•"/>
              <a:tabLst>
                <a:tab pos="266224" algn="l"/>
                <a:tab pos="266700" algn="l"/>
              </a:tabLst>
            </a:pPr>
            <a:r>
              <a:rPr lang="sv-SE" sz="1200" spc="-75" dirty="0" smtClean="0">
                <a:cs typeface="Arial"/>
              </a:rPr>
              <a:t>The </a:t>
            </a:r>
            <a:r>
              <a:rPr lang="sv-SE" sz="1200" spc="-75" dirty="0">
                <a:cs typeface="Arial"/>
              </a:rPr>
              <a:t>DW/BI system must </a:t>
            </a:r>
            <a:r>
              <a:rPr lang="sv-SE" sz="1200" b="1" spc="-75" dirty="0">
                <a:cs typeface="Arial"/>
              </a:rPr>
              <a:t>present information in a </a:t>
            </a:r>
            <a:r>
              <a:rPr lang="sv-SE" sz="1200" b="1" spc="-75" dirty="0" err="1">
                <a:cs typeface="Arial"/>
              </a:rPr>
              <a:t>timely</a:t>
            </a:r>
            <a:r>
              <a:rPr lang="sv-SE" sz="1200" b="1" spc="-75" dirty="0">
                <a:cs typeface="Arial"/>
              </a:rPr>
              <a:t> </a:t>
            </a:r>
            <a:r>
              <a:rPr lang="sv-SE" sz="1200" b="1" spc="-75" dirty="0" err="1" smtClean="0">
                <a:cs typeface="Arial"/>
              </a:rPr>
              <a:t>way</a:t>
            </a:r>
            <a:endParaRPr lang="sv-SE" sz="1200" b="1" spc="-75" dirty="0" smtClean="0">
              <a:cs typeface="Arial"/>
            </a:endParaRPr>
          </a:p>
          <a:p>
            <a:pPr marL="266700" indent="-257175">
              <a:spcBef>
                <a:spcPts val="600"/>
              </a:spcBef>
              <a:buChar char="•"/>
              <a:tabLst>
                <a:tab pos="266224" algn="l"/>
                <a:tab pos="266700" algn="l"/>
              </a:tabLst>
            </a:pPr>
            <a:r>
              <a:rPr lang="sv-SE" sz="1200" spc="-75" dirty="0">
                <a:cs typeface="Arial"/>
              </a:rPr>
              <a:t>The DW/BI system must </a:t>
            </a:r>
            <a:r>
              <a:rPr lang="sv-SE" sz="1200" b="1" spc="-75" dirty="0" err="1">
                <a:cs typeface="Arial"/>
              </a:rPr>
              <a:t>adapt</a:t>
            </a:r>
            <a:r>
              <a:rPr lang="sv-SE" sz="1200" b="1" spc="-75" dirty="0">
                <a:cs typeface="Arial"/>
              </a:rPr>
              <a:t> to </a:t>
            </a:r>
            <a:r>
              <a:rPr lang="sv-SE" sz="1200" b="1" spc="-75" dirty="0" err="1">
                <a:cs typeface="Arial"/>
              </a:rPr>
              <a:t>change</a:t>
            </a:r>
            <a:r>
              <a:rPr lang="sv-SE" sz="1200" b="1" spc="-75" dirty="0">
                <a:cs typeface="Arial"/>
              </a:rPr>
              <a:t> </a:t>
            </a:r>
          </a:p>
          <a:p>
            <a:pPr marL="266700" indent="-257175">
              <a:spcBef>
                <a:spcPts val="600"/>
              </a:spcBef>
              <a:buChar char="•"/>
              <a:tabLst>
                <a:tab pos="266224" algn="l"/>
                <a:tab pos="266700" algn="l"/>
              </a:tabLst>
            </a:pPr>
            <a:r>
              <a:rPr lang="sv-SE" sz="1200" spc="-75" dirty="0" smtClean="0">
                <a:cs typeface="Arial"/>
              </a:rPr>
              <a:t>The </a:t>
            </a:r>
            <a:r>
              <a:rPr lang="sv-SE" sz="1200" spc="-75" dirty="0">
                <a:cs typeface="Arial"/>
              </a:rPr>
              <a:t>DW/BI system must serve as the </a:t>
            </a:r>
            <a:r>
              <a:rPr lang="sv-SE" sz="1200" b="1" spc="-75" dirty="0" err="1">
                <a:cs typeface="Arial"/>
              </a:rPr>
              <a:t>authoritative</a:t>
            </a:r>
            <a:r>
              <a:rPr lang="sv-SE" sz="1200" b="1" spc="-75" dirty="0">
                <a:cs typeface="Arial"/>
              </a:rPr>
              <a:t> and </a:t>
            </a:r>
            <a:r>
              <a:rPr lang="sv-SE" sz="1200" b="1" spc="-75" dirty="0" err="1">
                <a:cs typeface="Arial"/>
              </a:rPr>
              <a:t>trustwothy</a:t>
            </a:r>
            <a:r>
              <a:rPr lang="sv-SE" sz="1200" b="1" spc="-75" dirty="0">
                <a:cs typeface="Arial"/>
              </a:rPr>
              <a:t> </a:t>
            </a:r>
            <a:r>
              <a:rPr lang="sv-SE" sz="1200" b="1" spc="-75" dirty="0" err="1">
                <a:cs typeface="Arial"/>
              </a:rPr>
              <a:t>foundation</a:t>
            </a:r>
            <a:r>
              <a:rPr lang="sv-SE" sz="1200" b="1" spc="-75" dirty="0">
                <a:cs typeface="Arial"/>
              </a:rPr>
              <a:t> for </a:t>
            </a:r>
            <a:r>
              <a:rPr lang="sv-SE" sz="1200" b="1" spc="-75" dirty="0" err="1">
                <a:cs typeface="Arial"/>
              </a:rPr>
              <a:t>improved</a:t>
            </a:r>
            <a:r>
              <a:rPr lang="sv-SE" sz="1200" b="1" spc="-75" dirty="0">
                <a:cs typeface="Arial"/>
              </a:rPr>
              <a:t> decision </a:t>
            </a:r>
            <a:r>
              <a:rPr lang="sv-SE" sz="1200" b="1" spc="-75" dirty="0" err="1">
                <a:cs typeface="Arial"/>
              </a:rPr>
              <a:t>making</a:t>
            </a:r>
            <a:r>
              <a:rPr lang="sv-SE" sz="1200" b="1" spc="-75" dirty="0">
                <a:cs typeface="Arial"/>
              </a:rPr>
              <a:t> </a:t>
            </a:r>
          </a:p>
          <a:p>
            <a:pPr marL="266700" indent="-257175">
              <a:spcBef>
                <a:spcPts val="600"/>
              </a:spcBef>
              <a:buChar char="•"/>
              <a:tabLst>
                <a:tab pos="266224" algn="l"/>
                <a:tab pos="266700" algn="l"/>
              </a:tabLst>
            </a:pPr>
            <a:r>
              <a:rPr lang="sv-SE" sz="1200" spc="-75" dirty="0">
                <a:cs typeface="Arial"/>
              </a:rPr>
              <a:t>The </a:t>
            </a:r>
            <a:r>
              <a:rPr lang="sv-SE" sz="1200" b="1" spc="-75" dirty="0">
                <a:cs typeface="Arial"/>
              </a:rPr>
              <a:t>business </a:t>
            </a:r>
            <a:r>
              <a:rPr lang="sv-SE" sz="1200" b="1" spc="-75" dirty="0" err="1">
                <a:cs typeface="Arial"/>
              </a:rPr>
              <a:t>community</a:t>
            </a:r>
            <a:r>
              <a:rPr lang="sv-SE" sz="1200" b="1" spc="-75" dirty="0">
                <a:cs typeface="Arial"/>
              </a:rPr>
              <a:t> must accept the DW/BI system </a:t>
            </a:r>
            <a:r>
              <a:rPr lang="sv-SE" sz="1200" spc="-75" dirty="0">
                <a:cs typeface="Arial"/>
              </a:rPr>
              <a:t>to </a:t>
            </a:r>
            <a:r>
              <a:rPr lang="sv-SE" sz="1200" spc="-75" dirty="0" err="1">
                <a:cs typeface="Arial"/>
              </a:rPr>
              <a:t>deem</a:t>
            </a:r>
            <a:r>
              <a:rPr lang="sv-SE" sz="1200" spc="-75" dirty="0">
                <a:cs typeface="Arial"/>
              </a:rPr>
              <a:t> it </a:t>
            </a:r>
            <a:r>
              <a:rPr lang="sv-SE" sz="1200" spc="-75" dirty="0" err="1">
                <a:cs typeface="Arial"/>
              </a:rPr>
              <a:t>successfully</a:t>
            </a:r>
            <a:endParaRPr lang="sv-SE" sz="1200" spc="-75" dirty="0">
              <a:cs typeface="Arial"/>
            </a:endParaRPr>
          </a:p>
          <a:p>
            <a:pPr marL="266700" indent="-257175">
              <a:spcBef>
                <a:spcPts val="600"/>
              </a:spcBef>
              <a:buChar char="•"/>
              <a:tabLst>
                <a:tab pos="266224" algn="l"/>
                <a:tab pos="266700" algn="l"/>
              </a:tabLst>
            </a:pPr>
            <a:endParaRPr lang="sv-SE" sz="1200" b="1" spc="-75" dirty="0">
              <a:cs typeface="Arial"/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sv-SE" sz="1200" i="1" dirty="0"/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739727" y="1303217"/>
            <a:ext cx="773784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sv-SE" altLang="sv-SE" i="1" dirty="0" err="1" smtClean="0"/>
              <a:t>Kimball</a:t>
            </a:r>
            <a:r>
              <a:rPr lang="sv-SE" altLang="sv-SE" i="1" dirty="0" smtClean="0"/>
              <a:t>/</a:t>
            </a:r>
            <a:r>
              <a:rPr lang="sv-SE" altLang="sv-SE" i="1" dirty="0" err="1" smtClean="0"/>
              <a:t>Roll’s</a:t>
            </a:r>
            <a:r>
              <a:rPr lang="sv-SE" altLang="sv-SE" i="1" dirty="0" smtClean="0"/>
              <a:t> </a:t>
            </a:r>
            <a:r>
              <a:rPr lang="sv-SE" altLang="sv-SE" i="1" dirty="0" err="1" smtClean="0"/>
              <a:t>bedrock</a:t>
            </a:r>
            <a:r>
              <a:rPr lang="sv-SE" altLang="sv-SE" i="1" dirty="0" smtClean="0"/>
              <a:t> </a:t>
            </a:r>
            <a:r>
              <a:rPr lang="sv-SE" altLang="sv-SE" i="1" dirty="0" err="1"/>
              <a:t>requirements</a:t>
            </a:r>
            <a:r>
              <a:rPr lang="sv-SE" altLang="sv-SE" i="1" dirty="0"/>
              <a:t> for the </a:t>
            </a:r>
            <a:r>
              <a:rPr lang="sv-SE" altLang="sv-SE" i="1" dirty="0" smtClean="0"/>
              <a:t>DW/BI system </a:t>
            </a:r>
            <a:r>
              <a:rPr lang="sv-SE" altLang="sv-SE" i="1" dirty="0" err="1" smtClean="0"/>
              <a:t>can</a:t>
            </a:r>
            <a:r>
              <a:rPr lang="sv-SE" altLang="sv-SE" i="1" dirty="0" smtClean="0"/>
              <a:t> be </a:t>
            </a:r>
            <a:r>
              <a:rPr lang="sv-SE" altLang="sv-SE" i="1" dirty="0" err="1" smtClean="0"/>
              <a:t>interpreted</a:t>
            </a:r>
            <a:r>
              <a:rPr lang="sv-SE" altLang="sv-SE" i="1" dirty="0" smtClean="0"/>
              <a:t> as the </a:t>
            </a:r>
            <a:r>
              <a:rPr lang="sv-SE" altLang="sv-SE" i="1" dirty="0" err="1" smtClean="0"/>
              <a:t>goals</a:t>
            </a:r>
            <a:r>
              <a:rPr lang="sv-SE" altLang="sv-SE" i="1" dirty="0" smtClean="0"/>
              <a:t> </a:t>
            </a:r>
            <a:r>
              <a:rPr lang="sv-SE" altLang="sv-SE" i="1" dirty="0" err="1" smtClean="0"/>
              <a:t>of</a:t>
            </a:r>
            <a:r>
              <a:rPr lang="sv-SE" altLang="sv-SE" i="1" dirty="0" smtClean="0"/>
              <a:t> a data </a:t>
            </a:r>
            <a:r>
              <a:rPr lang="sv-SE" altLang="sv-SE" i="1" dirty="0" err="1" smtClean="0"/>
              <a:t>warehouse</a:t>
            </a:r>
            <a:r>
              <a:rPr lang="sv-SE" altLang="sv-SE" i="1" dirty="0"/>
              <a:t> </a:t>
            </a:r>
            <a:r>
              <a:rPr lang="sv-SE" altLang="sv-SE" i="1" dirty="0" smtClean="0"/>
              <a:t>(</a:t>
            </a:r>
            <a:r>
              <a:rPr lang="sv-SE" altLang="sv-SE" i="1" dirty="0" err="1" smtClean="0"/>
              <a:t>since</a:t>
            </a:r>
            <a:r>
              <a:rPr lang="sv-SE" altLang="sv-SE" i="1" dirty="0" smtClean="0"/>
              <a:t> </a:t>
            </a:r>
            <a:r>
              <a:rPr lang="sv-SE" altLang="sv-SE" i="1" dirty="0" err="1" smtClean="0"/>
              <a:t>requirements</a:t>
            </a:r>
            <a:r>
              <a:rPr lang="sv-SE" altLang="sv-SE" i="1" dirty="0" smtClean="0"/>
              <a:t> on a system </a:t>
            </a:r>
            <a:r>
              <a:rPr lang="sv-SE" altLang="sv-SE" i="1" dirty="0" err="1" smtClean="0"/>
              <a:t>can</a:t>
            </a:r>
            <a:r>
              <a:rPr lang="sv-SE" altLang="sv-SE" i="1" dirty="0" smtClean="0"/>
              <a:t> </a:t>
            </a:r>
            <a:r>
              <a:rPr lang="sv-SE" altLang="sv-SE" i="1" dirty="0" err="1" smtClean="0"/>
              <a:t>seen</a:t>
            </a:r>
            <a:r>
              <a:rPr lang="sv-SE" altLang="sv-SE" i="1" dirty="0" smtClean="0"/>
              <a:t> as a </a:t>
            </a:r>
            <a:r>
              <a:rPr lang="sv-SE" altLang="sv-SE" i="1" dirty="0" err="1" smtClean="0"/>
              <a:t>type</a:t>
            </a:r>
            <a:r>
              <a:rPr lang="sv-SE" altLang="sv-SE" i="1" dirty="0" smtClean="0"/>
              <a:t> </a:t>
            </a:r>
            <a:r>
              <a:rPr lang="sv-SE" altLang="sv-SE" i="1" dirty="0" err="1" smtClean="0"/>
              <a:t>of</a:t>
            </a:r>
            <a:r>
              <a:rPr lang="sv-SE" altLang="sv-SE" i="1" dirty="0" smtClean="0"/>
              <a:t> a system)</a:t>
            </a:r>
            <a:endParaRPr lang="sv-SE" altLang="sv-SE" i="1" dirty="0">
              <a:latin typeface="Times New Roman" panose="02020603050405020304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05912" y="298733"/>
            <a:ext cx="6709287" cy="85725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GB" altLang="sv-SE" sz="2700" dirty="0" smtClean="0">
                <a:solidFill>
                  <a:srgbClr val="000000"/>
                </a:solidFill>
              </a:rPr>
              <a:t>The goals of and requirements on the data warehouse</a:t>
            </a:r>
            <a:endParaRPr lang="en-GB" altLang="sv-SE" sz="2700" dirty="0">
              <a:solidFill>
                <a:srgbClr val="00000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8164"/>
      </p:ext>
    </p:extLst>
  </p:cSld>
  <p:clrMapOvr>
    <a:masterClrMapping/>
  </p:clrMapOvr>
  <p:transition advTm="45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ETL </a:t>
            </a:r>
            <a:r>
              <a:rPr lang="sv-SE" dirty="0" err="1" smtClean="0"/>
              <a:t>architetures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1800" dirty="0" smtClean="0"/>
              <a:t>Different </a:t>
            </a:r>
            <a:r>
              <a:rPr lang="sv-SE" sz="1800" dirty="0" err="1" smtClean="0"/>
              <a:t>architecture</a:t>
            </a:r>
            <a:endParaRPr lang="sv-SE" sz="1800" dirty="0"/>
          </a:p>
          <a:p>
            <a:pPr lvl="1"/>
            <a:r>
              <a:rPr lang="sv-SE" sz="1600" dirty="0" err="1" smtClean="0"/>
              <a:t>Staggered</a:t>
            </a:r>
            <a:r>
              <a:rPr lang="sv-SE" sz="1600" dirty="0" smtClean="0"/>
              <a:t> </a:t>
            </a:r>
            <a:r>
              <a:rPr lang="sv-SE" sz="1600" dirty="0" err="1" smtClean="0"/>
              <a:t>staging</a:t>
            </a:r>
            <a:endParaRPr lang="sv-SE" sz="1600" dirty="0" smtClean="0"/>
          </a:p>
          <a:p>
            <a:pPr lvl="1"/>
            <a:r>
              <a:rPr lang="sv-SE" sz="1600" dirty="0" smtClean="0"/>
              <a:t>Persistent </a:t>
            </a:r>
            <a:r>
              <a:rPr lang="sv-SE" sz="1600" dirty="0" err="1" smtClean="0"/>
              <a:t>staging</a:t>
            </a:r>
            <a:endParaRPr lang="sv-SE" sz="1600" dirty="0" smtClean="0"/>
          </a:p>
          <a:p>
            <a:pPr lvl="1"/>
            <a:r>
              <a:rPr lang="sv-SE" sz="1600" dirty="0" smtClean="0"/>
              <a:t>Pipeline </a:t>
            </a:r>
            <a:r>
              <a:rPr lang="sv-SE" sz="1600" dirty="0" err="1" smtClean="0"/>
              <a:t>staging</a:t>
            </a:r>
            <a:endParaRPr lang="sv-SE" sz="1600" dirty="0" smtClean="0"/>
          </a:p>
          <a:p>
            <a:pPr lvl="1"/>
            <a:r>
              <a:rPr lang="sv-SE" sz="1600" dirty="0" err="1" smtClean="0"/>
              <a:t>Chuncked</a:t>
            </a:r>
            <a:r>
              <a:rPr lang="sv-SE" sz="1600" dirty="0" smtClean="0"/>
              <a:t> </a:t>
            </a:r>
            <a:r>
              <a:rPr lang="sv-SE" sz="1600" dirty="0" err="1" smtClean="0"/>
              <a:t>Accumulated</a:t>
            </a:r>
            <a:r>
              <a:rPr lang="sv-SE" sz="1600" dirty="0" smtClean="0"/>
              <a:t> </a:t>
            </a:r>
            <a:r>
              <a:rPr lang="sv-SE" sz="1600" dirty="0" err="1" smtClean="0"/>
              <a:t>staging</a:t>
            </a:r>
            <a:endParaRPr lang="sv-SE" sz="1600" dirty="0" smtClean="0"/>
          </a:p>
          <a:p>
            <a:pPr lvl="1"/>
            <a:r>
              <a:rPr lang="sv-SE" sz="1600" dirty="0" err="1" smtClean="0"/>
              <a:t>Ackumulated</a:t>
            </a:r>
            <a:r>
              <a:rPr lang="sv-SE" sz="1600" dirty="0" smtClean="0"/>
              <a:t> </a:t>
            </a:r>
            <a:r>
              <a:rPr lang="sv-SE" sz="1600" dirty="0" err="1" smtClean="0"/>
              <a:t>staging</a:t>
            </a:r>
            <a:endParaRPr lang="sv-SE" sz="1600" dirty="0" smtClean="0"/>
          </a:p>
          <a:p>
            <a:r>
              <a:rPr lang="sv-SE" sz="1800" dirty="0" err="1" smtClean="0"/>
              <a:t>Staging</a:t>
            </a:r>
            <a:r>
              <a:rPr lang="sv-SE" sz="1800" dirty="0" smtClean="0"/>
              <a:t> </a:t>
            </a:r>
            <a:r>
              <a:rPr lang="sv-SE" sz="1800" dirty="0" err="1" smtClean="0"/>
              <a:t>tables</a:t>
            </a:r>
            <a:endParaRPr lang="sv-SE" sz="1800" dirty="0" smtClean="0"/>
          </a:p>
          <a:p>
            <a:endParaRPr lang="sv-SE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7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86"/>
    </mc:Choice>
    <mc:Fallback>
      <p:transition spd="slow" advTm="56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ETL </a:t>
            </a:r>
            <a:r>
              <a:rPr lang="sv-SE" dirty="0" err="1" smtClean="0"/>
              <a:t>issues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1800" dirty="0" smtClean="0"/>
              <a:t>Source system </a:t>
            </a:r>
            <a:r>
              <a:rPr lang="sv-SE" sz="1800" dirty="0" err="1" smtClean="0"/>
              <a:t>issues</a:t>
            </a:r>
            <a:endParaRPr lang="sv-SE" sz="1800" dirty="0" smtClean="0"/>
          </a:p>
          <a:p>
            <a:r>
              <a:rPr lang="sv-SE" sz="1800" dirty="0" err="1" smtClean="0"/>
              <a:t>Extract</a:t>
            </a:r>
            <a:r>
              <a:rPr lang="sv-SE" sz="1800" dirty="0" smtClean="0"/>
              <a:t> </a:t>
            </a:r>
            <a:r>
              <a:rPr lang="sv-SE" sz="1800" dirty="0" err="1" smtClean="0"/>
              <a:t>issues</a:t>
            </a:r>
            <a:endParaRPr lang="sv-SE" sz="1800" dirty="0" smtClean="0"/>
          </a:p>
          <a:p>
            <a:r>
              <a:rPr lang="sv-SE" sz="1800" dirty="0" smtClean="0"/>
              <a:t>Data </a:t>
            </a:r>
            <a:r>
              <a:rPr lang="sv-SE" sz="1800" dirty="0" err="1" smtClean="0"/>
              <a:t>cleansing</a:t>
            </a:r>
            <a:r>
              <a:rPr lang="sv-SE" sz="1800" dirty="0" smtClean="0"/>
              <a:t> </a:t>
            </a:r>
            <a:r>
              <a:rPr lang="sv-SE" sz="1800" dirty="0" err="1" smtClean="0"/>
              <a:t>issues</a:t>
            </a:r>
            <a:endParaRPr lang="sv-SE" sz="1800" dirty="0" smtClean="0"/>
          </a:p>
          <a:p>
            <a:r>
              <a:rPr lang="sv-SE" sz="1800" dirty="0" err="1" smtClean="0"/>
              <a:t>Dimensional</a:t>
            </a:r>
            <a:r>
              <a:rPr lang="sv-SE" sz="1800" dirty="0" smtClean="0"/>
              <a:t> </a:t>
            </a:r>
            <a:r>
              <a:rPr lang="sv-SE" sz="1800" dirty="0" err="1" smtClean="0"/>
              <a:t>building</a:t>
            </a:r>
            <a:r>
              <a:rPr lang="sv-SE" sz="1800" dirty="0" smtClean="0"/>
              <a:t> </a:t>
            </a:r>
            <a:r>
              <a:rPr lang="sv-SE" sz="1800" dirty="0" err="1" smtClean="0"/>
              <a:t>issues</a:t>
            </a:r>
            <a:endParaRPr lang="sv-SE" sz="1800" dirty="0" smtClean="0"/>
          </a:p>
          <a:p>
            <a:r>
              <a:rPr lang="sv-SE" sz="1800" dirty="0" err="1" smtClean="0"/>
              <a:t>Fact</a:t>
            </a:r>
            <a:r>
              <a:rPr lang="sv-SE" sz="1800" dirty="0" smtClean="0"/>
              <a:t> </a:t>
            </a:r>
            <a:r>
              <a:rPr lang="sv-SE" sz="1800" dirty="0" err="1" smtClean="0"/>
              <a:t>building</a:t>
            </a:r>
            <a:r>
              <a:rPr lang="sv-SE" sz="1800" dirty="0" smtClean="0"/>
              <a:t> </a:t>
            </a:r>
            <a:r>
              <a:rPr lang="sv-SE" sz="1800" dirty="0" err="1" smtClean="0"/>
              <a:t>issues</a:t>
            </a:r>
            <a:endParaRPr lang="sv-SE" sz="1800" dirty="0" smtClean="0"/>
          </a:p>
          <a:p>
            <a:r>
              <a:rPr lang="sv-SE" sz="1800" dirty="0" err="1"/>
              <a:t>One</a:t>
            </a:r>
            <a:r>
              <a:rPr lang="sv-SE" sz="1800" dirty="0"/>
              <a:t> </a:t>
            </a:r>
            <a:r>
              <a:rPr lang="sv-SE" sz="1800" dirty="0" err="1"/>
              <a:t>time</a:t>
            </a:r>
            <a:r>
              <a:rPr lang="sv-SE" sz="1800" dirty="0"/>
              <a:t> </a:t>
            </a:r>
            <a:r>
              <a:rPr lang="sv-SE" sz="1800" dirty="0" err="1"/>
              <a:t>historic</a:t>
            </a:r>
            <a:r>
              <a:rPr lang="sv-SE" sz="1800" dirty="0"/>
              <a:t> </a:t>
            </a:r>
            <a:r>
              <a:rPr lang="sv-SE" sz="1800" dirty="0" err="1"/>
              <a:t>load</a:t>
            </a:r>
            <a:r>
              <a:rPr lang="sv-SE" sz="1800" dirty="0"/>
              <a:t> </a:t>
            </a:r>
            <a:r>
              <a:rPr lang="sv-SE" sz="1800" dirty="0" err="1"/>
              <a:t>processing</a:t>
            </a:r>
            <a:r>
              <a:rPr lang="sv-SE" sz="1800" dirty="0"/>
              <a:t> vs. </a:t>
            </a:r>
            <a:r>
              <a:rPr lang="sv-SE" sz="1800" dirty="0" err="1"/>
              <a:t>incremental</a:t>
            </a:r>
            <a:r>
              <a:rPr lang="sv-SE" sz="1800" dirty="0"/>
              <a:t> </a:t>
            </a:r>
            <a:r>
              <a:rPr lang="sv-SE" sz="1800" dirty="0" err="1"/>
              <a:t>load</a:t>
            </a:r>
            <a:r>
              <a:rPr lang="sv-SE" sz="1800" dirty="0"/>
              <a:t> </a:t>
            </a:r>
            <a:r>
              <a:rPr lang="sv-SE" sz="1800" dirty="0" err="1"/>
              <a:t>processing</a:t>
            </a:r>
            <a:endParaRPr lang="sv-SE" sz="1800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6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75"/>
    </mc:Choice>
    <mc:Fallback>
      <p:transition spd="slow" advTm="13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571164" cy="596700"/>
          </a:xfrm>
        </p:spPr>
        <p:txBody>
          <a:bodyPr/>
          <a:lstStyle/>
          <a:p>
            <a:r>
              <a:rPr lang="sv-SE" dirty="0" err="1" smtClean="0"/>
              <a:t>Kimball</a:t>
            </a:r>
            <a:r>
              <a:rPr lang="sv-SE" dirty="0" smtClean="0"/>
              <a:t>/Ross’ ETL process 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1800" dirty="0" smtClean="0"/>
              <a:t>Subprocess 1: </a:t>
            </a:r>
            <a:r>
              <a:rPr lang="sv-SE" sz="1800" dirty="0" err="1" smtClean="0"/>
              <a:t>Develop</a:t>
            </a:r>
            <a:r>
              <a:rPr lang="sv-SE" sz="1800" dirty="0"/>
              <a:t> </a:t>
            </a:r>
            <a:r>
              <a:rPr lang="sv-SE" sz="1800" dirty="0" smtClean="0"/>
              <a:t>a plan (and </a:t>
            </a:r>
            <a:r>
              <a:rPr lang="sv-SE" sz="1800" dirty="0" err="1" smtClean="0"/>
              <a:t>its</a:t>
            </a:r>
            <a:r>
              <a:rPr lang="sv-SE" sz="1800" dirty="0" smtClean="0"/>
              <a:t> </a:t>
            </a:r>
            <a:r>
              <a:rPr lang="sv-SE" sz="1800" dirty="0" err="1" smtClean="0"/>
              <a:t>substeps</a:t>
            </a:r>
            <a:r>
              <a:rPr lang="sv-SE" sz="1800" dirty="0" smtClean="0"/>
              <a:t> 1-4)</a:t>
            </a:r>
          </a:p>
          <a:p>
            <a:r>
              <a:rPr lang="sv-SE" sz="1800" dirty="0" smtClean="0"/>
              <a:t>Subprocess 2: </a:t>
            </a:r>
            <a:r>
              <a:rPr lang="sv-SE" sz="1800" dirty="0" err="1" smtClean="0"/>
              <a:t>Develop</a:t>
            </a:r>
            <a:r>
              <a:rPr lang="sv-SE" sz="1800" dirty="0" smtClean="0"/>
              <a:t> on-</a:t>
            </a:r>
            <a:r>
              <a:rPr lang="sv-SE" sz="1800" dirty="0" err="1" smtClean="0"/>
              <a:t>time</a:t>
            </a:r>
            <a:r>
              <a:rPr lang="sv-SE" sz="1800" dirty="0" smtClean="0"/>
              <a:t> </a:t>
            </a:r>
            <a:r>
              <a:rPr lang="sv-SE" sz="1800" dirty="0" err="1" smtClean="0"/>
              <a:t>historic</a:t>
            </a:r>
            <a:r>
              <a:rPr lang="sv-SE" sz="1800" dirty="0" smtClean="0"/>
              <a:t> </a:t>
            </a:r>
            <a:r>
              <a:rPr lang="sv-SE" sz="1800" dirty="0" err="1" smtClean="0"/>
              <a:t>load</a:t>
            </a:r>
            <a:r>
              <a:rPr lang="sv-SE" sz="1800" dirty="0" smtClean="0"/>
              <a:t> </a:t>
            </a:r>
            <a:r>
              <a:rPr lang="sv-SE" sz="1800" dirty="0" err="1" smtClean="0"/>
              <a:t>processing</a:t>
            </a:r>
            <a:r>
              <a:rPr lang="sv-SE" sz="1800" dirty="0" smtClean="0"/>
              <a:t> </a:t>
            </a:r>
            <a:r>
              <a:rPr lang="sv-SE" sz="1800" dirty="0"/>
              <a:t> (and </a:t>
            </a:r>
            <a:r>
              <a:rPr lang="sv-SE" sz="1800" dirty="0" err="1"/>
              <a:t>its</a:t>
            </a:r>
            <a:r>
              <a:rPr lang="sv-SE" sz="1800" dirty="0"/>
              <a:t> </a:t>
            </a:r>
            <a:r>
              <a:rPr lang="sv-SE" sz="1800" dirty="0" err="1"/>
              <a:t>substeps</a:t>
            </a:r>
            <a:r>
              <a:rPr lang="sv-SE" sz="1800" dirty="0"/>
              <a:t> </a:t>
            </a:r>
            <a:r>
              <a:rPr lang="sv-SE" sz="1800" dirty="0" smtClean="0"/>
              <a:t>5-6)</a:t>
            </a:r>
          </a:p>
          <a:p>
            <a:r>
              <a:rPr lang="sv-SE" sz="1800" dirty="0" smtClean="0"/>
              <a:t>Subprocess 3: </a:t>
            </a:r>
            <a:r>
              <a:rPr lang="sv-SE" sz="1800" dirty="0" err="1" smtClean="0"/>
              <a:t>Develop</a:t>
            </a:r>
            <a:r>
              <a:rPr lang="sv-SE" sz="1800" dirty="0" smtClean="0"/>
              <a:t> </a:t>
            </a:r>
            <a:r>
              <a:rPr lang="sv-SE" sz="1800" dirty="0" err="1" smtClean="0"/>
              <a:t>Incremental</a:t>
            </a:r>
            <a:r>
              <a:rPr lang="sv-SE" sz="1800" dirty="0" smtClean="0"/>
              <a:t> ETL </a:t>
            </a:r>
            <a:r>
              <a:rPr lang="sv-SE" sz="1800" dirty="0" err="1" smtClean="0"/>
              <a:t>Processing</a:t>
            </a:r>
            <a:r>
              <a:rPr lang="sv-SE" sz="1800" dirty="0" smtClean="0"/>
              <a:t> </a:t>
            </a:r>
            <a:r>
              <a:rPr lang="sv-SE" sz="1800" dirty="0"/>
              <a:t>(and </a:t>
            </a:r>
            <a:r>
              <a:rPr lang="sv-SE" sz="1800" dirty="0" err="1"/>
              <a:t>its</a:t>
            </a:r>
            <a:r>
              <a:rPr lang="sv-SE" sz="1800" dirty="0"/>
              <a:t> </a:t>
            </a:r>
            <a:r>
              <a:rPr lang="sv-SE" sz="1800" dirty="0" err="1"/>
              <a:t>substeps</a:t>
            </a:r>
            <a:r>
              <a:rPr lang="sv-SE" sz="1800" dirty="0"/>
              <a:t> </a:t>
            </a:r>
            <a:r>
              <a:rPr lang="sv-SE" sz="1800" dirty="0" smtClean="0"/>
              <a:t>7-10)</a:t>
            </a:r>
            <a:endParaRPr lang="sv-SE" sz="1800" dirty="0"/>
          </a:p>
          <a:p>
            <a:endParaRPr lang="sv-SE" sz="2000" dirty="0"/>
          </a:p>
          <a:p>
            <a:endParaRPr lang="sv-SE" sz="2000" dirty="0" smtClean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57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25"/>
    </mc:Choice>
    <mc:Fallback>
      <p:transition spd="slow" advTm="19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DW/BI </a:t>
            </a:r>
            <a:r>
              <a:rPr lang="sv-SE" dirty="0" err="1" smtClean="0"/>
              <a:t>Lifecycle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4" name="object 12"/>
          <p:cNvSpPr/>
          <p:nvPr/>
        </p:nvSpPr>
        <p:spPr>
          <a:xfrm>
            <a:off x="1038879" y="1644634"/>
            <a:ext cx="6520626" cy="29762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49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89"/>
    </mc:Choice>
    <mc:Fallback>
      <p:transition spd="slow" advTm="29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OLAP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OLAP – the </a:t>
            </a:r>
            <a:r>
              <a:rPr lang="sv-SE" dirty="0" err="1" smtClean="0"/>
              <a:t>concept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OLAP</a:t>
            </a:r>
          </a:p>
          <a:p>
            <a:r>
              <a:rPr lang="sv-SE" dirty="0" smtClean="0"/>
              <a:t>MOLAP, ROLAP, HOLAP solutions</a:t>
            </a:r>
          </a:p>
          <a:p>
            <a:r>
              <a:rPr lang="sv-SE" dirty="0" err="1" smtClean="0"/>
              <a:t>Loading</a:t>
            </a:r>
            <a:r>
              <a:rPr lang="sv-SE" dirty="0" smtClean="0"/>
              <a:t> the </a:t>
            </a:r>
            <a:r>
              <a:rPr lang="sv-SE" dirty="0" err="1" smtClean="0"/>
              <a:t>cube</a:t>
            </a:r>
            <a:r>
              <a:rPr lang="sv-SE" dirty="0" smtClean="0"/>
              <a:t> in MOLAP</a:t>
            </a:r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0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31"/>
    </mc:Choice>
    <mc:Fallback>
      <p:transition spd="slow" advTm="51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2275748-C2B9-4625-9942-F1F9FB6CCF22}" type="slidenum">
              <a:rPr lang="en-US" altLang="sv-SE"/>
              <a:pPr/>
              <a:t>3</a:t>
            </a:fld>
            <a:endParaRPr lang="en-US" altLang="sv-SE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9727" y="2096782"/>
            <a:ext cx="7869581" cy="2489537"/>
          </a:xfrm>
          <a:noFill/>
          <a:ln/>
        </p:spPr>
        <p:txBody>
          <a:bodyPr>
            <a:noAutofit/>
          </a:bodyPr>
          <a:lstStyle/>
          <a:p>
            <a:pPr marL="266700" indent="-257175">
              <a:spcBef>
                <a:spcPts val="600"/>
              </a:spcBef>
              <a:buChar char="•"/>
              <a:tabLst>
                <a:tab pos="266224" algn="l"/>
                <a:tab pos="266700" algn="l"/>
              </a:tabLst>
            </a:pPr>
            <a:r>
              <a:rPr lang="en-US" sz="1200" dirty="0"/>
              <a:t>A data warehouse is a </a:t>
            </a:r>
            <a:r>
              <a:rPr lang="en-US" sz="1200" b="1" dirty="0"/>
              <a:t>subject oriented, integrated, non-volatile, and time-variant collection </a:t>
            </a:r>
            <a:r>
              <a:rPr lang="en-US" sz="1200" dirty="0"/>
              <a:t>of data in support of  management’s decisions</a:t>
            </a:r>
            <a:r>
              <a:rPr lang="en-US" sz="1200" dirty="0" smtClean="0"/>
              <a:t>”.</a:t>
            </a:r>
          </a:p>
          <a:p>
            <a:pPr marL="266700" indent="-257175">
              <a:spcBef>
                <a:spcPts val="600"/>
              </a:spcBef>
              <a:buChar char="•"/>
              <a:tabLst>
                <a:tab pos="266224" algn="l"/>
                <a:tab pos="266700" algn="l"/>
              </a:tabLst>
            </a:pPr>
            <a:r>
              <a:rPr lang="en-US" sz="1200" spc="-75" dirty="0" smtClean="0">
                <a:cs typeface="Arial"/>
              </a:rPr>
              <a:t>This definition can be interpreted as following: </a:t>
            </a:r>
          </a:p>
          <a:p>
            <a:pPr marL="666750" lvl="1" indent="-257175">
              <a:spcBef>
                <a:spcPts val="600"/>
              </a:spcBef>
              <a:buChar char="•"/>
              <a:tabLst>
                <a:tab pos="266224" algn="l"/>
                <a:tab pos="266700" algn="l"/>
              </a:tabLst>
            </a:pPr>
            <a:r>
              <a:rPr lang="en-US" sz="1200" spc="-75" dirty="0" smtClean="0">
                <a:cs typeface="Arial"/>
              </a:rPr>
              <a:t>A data warehouse - aims to be - or needs to be:</a:t>
            </a:r>
          </a:p>
          <a:p>
            <a:pPr marL="1066800" lvl="2" indent="-257175">
              <a:spcBef>
                <a:spcPts val="600"/>
              </a:spcBef>
              <a:tabLst>
                <a:tab pos="266224" algn="l"/>
                <a:tab pos="266700" algn="l"/>
              </a:tabLst>
            </a:pPr>
            <a:r>
              <a:rPr lang="en-US" sz="1200" spc="-75" dirty="0">
                <a:cs typeface="Arial"/>
              </a:rPr>
              <a:t>s</a:t>
            </a:r>
            <a:r>
              <a:rPr lang="en-US" sz="1200" spc="-75" dirty="0" smtClean="0">
                <a:cs typeface="Arial"/>
              </a:rPr>
              <a:t>ubject oriented</a:t>
            </a:r>
          </a:p>
          <a:p>
            <a:pPr marL="1066800" lvl="2" indent="-257175">
              <a:spcBef>
                <a:spcPts val="600"/>
              </a:spcBef>
              <a:tabLst>
                <a:tab pos="266224" algn="l"/>
                <a:tab pos="266700" algn="l"/>
              </a:tabLst>
            </a:pPr>
            <a:r>
              <a:rPr lang="en-US" sz="1200" spc="-75" dirty="0">
                <a:cs typeface="Arial"/>
              </a:rPr>
              <a:t>i</a:t>
            </a:r>
            <a:r>
              <a:rPr lang="en-US" sz="1200" spc="-75" dirty="0" smtClean="0">
                <a:cs typeface="Arial"/>
              </a:rPr>
              <a:t>ntegrated</a:t>
            </a:r>
          </a:p>
          <a:p>
            <a:pPr marL="1066800" lvl="2" indent="-257175">
              <a:spcBef>
                <a:spcPts val="600"/>
              </a:spcBef>
              <a:tabLst>
                <a:tab pos="266224" algn="l"/>
                <a:tab pos="266700" algn="l"/>
              </a:tabLst>
            </a:pPr>
            <a:r>
              <a:rPr lang="en-US" sz="1200" spc="-75" dirty="0">
                <a:cs typeface="Arial"/>
              </a:rPr>
              <a:t>n</a:t>
            </a:r>
            <a:r>
              <a:rPr lang="en-US" sz="1200" spc="-75" dirty="0" smtClean="0">
                <a:cs typeface="Arial"/>
              </a:rPr>
              <a:t>on-volatile</a:t>
            </a:r>
          </a:p>
          <a:p>
            <a:pPr marL="1066800" lvl="2" indent="-257175">
              <a:spcBef>
                <a:spcPts val="600"/>
              </a:spcBef>
              <a:tabLst>
                <a:tab pos="266224" algn="l"/>
                <a:tab pos="266700" algn="l"/>
              </a:tabLst>
            </a:pPr>
            <a:r>
              <a:rPr lang="en-US" sz="1200" spc="-75" dirty="0">
                <a:cs typeface="Arial"/>
              </a:rPr>
              <a:t>t</a:t>
            </a:r>
            <a:r>
              <a:rPr lang="en-US" sz="1200" spc="-75" dirty="0" smtClean="0">
                <a:cs typeface="Arial"/>
              </a:rPr>
              <a:t>ime-variant</a:t>
            </a:r>
            <a:endParaRPr lang="sv-SE" sz="1200" spc="-75" dirty="0">
              <a:cs typeface="Arial"/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sv-SE" sz="1200" i="1" dirty="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title"/>
          </p:nvPr>
        </p:nvSpPr>
        <p:spPr>
          <a:xfrm>
            <a:off x="605912" y="298733"/>
            <a:ext cx="6709287" cy="857250"/>
          </a:xfrm>
          <a:noFill/>
          <a:ln/>
        </p:spPr>
        <p:txBody>
          <a:bodyPr/>
          <a:lstStyle/>
          <a:p>
            <a:r>
              <a:rPr lang="en-GB" altLang="sv-SE" sz="2700" dirty="0" smtClean="0">
                <a:solidFill>
                  <a:srgbClr val="000000"/>
                </a:solidFill>
              </a:rPr>
              <a:t>The goals of and requirements on the data warehouse</a:t>
            </a:r>
            <a:endParaRPr lang="en-GB" altLang="sv-SE" sz="2700" dirty="0">
              <a:solidFill>
                <a:srgbClr val="000000"/>
              </a:solidFill>
            </a:endParaRPr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739727" y="1303217"/>
            <a:ext cx="71181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sv-SE" altLang="sv-SE" i="1" dirty="0" err="1" smtClean="0"/>
              <a:t>Also</a:t>
            </a:r>
            <a:r>
              <a:rPr lang="sv-SE" altLang="sv-SE" i="1" dirty="0" smtClean="0"/>
              <a:t> </a:t>
            </a:r>
            <a:r>
              <a:rPr lang="sv-SE" altLang="sv-SE" i="1" dirty="0" err="1" smtClean="0"/>
              <a:t>Inmons</a:t>
            </a:r>
            <a:r>
              <a:rPr lang="sv-SE" altLang="sv-SE" i="1" dirty="0" smtClean="0"/>
              <a:t>’ data </a:t>
            </a:r>
            <a:r>
              <a:rPr lang="sv-SE" altLang="sv-SE" i="1" dirty="0" err="1" smtClean="0"/>
              <a:t>warehouse</a:t>
            </a:r>
            <a:r>
              <a:rPr lang="sv-SE" altLang="sv-SE" i="1" dirty="0" smtClean="0"/>
              <a:t> definition </a:t>
            </a:r>
            <a:r>
              <a:rPr lang="sv-SE" altLang="sv-SE" i="1" dirty="0" err="1" smtClean="0"/>
              <a:t>can</a:t>
            </a:r>
            <a:r>
              <a:rPr lang="sv-SE" altLang="sv-SE" i="1" dirty="0" smtClean="0"/>
              <a:t> be </a:t>
            </a:r>
            <a:r>
              <a:rPr lang="sv-SE" altLang="sv-SE" i="1" dirty="0" err="1" smtClean="0"/>
              <a:t>interpreted</a:t>
            </a:r>
            <a:r>
              <a:rPr lang="sv-SE" altLang="sv-SE" i="1" dirty="0" smtClean="0"/>
              <a:t> as </a:t>
            </a:r>
            <a:r>
              <a:rPr lang="sv-SE" altLang="sv-SE" i="1" dirty="0" err="1" smtClean="0"/>
              <a:t>containing</a:t>
            </a:r>
            <a:r>
              <a:rPr lang="sv-SE" altLang="sv-SE" i="1" dirty="0" smtClean="0"/>
              <a:t> </a:t>
            </a:r>
            <a:r>
              <a:rPr lang="sv-SE" altLang="sv-SE" i="1" dirty="0" err="1" smtClean="0"/>
              <a:t>requirements</a:t>
            </a:r>
            <a:r>
              <a:rPr lang="sv-SE" altLang="sv-SE" i="1" dirty="0" smtClean="0"/>
              <a:t> on - or </a:t>
            </a:r>
            <a:r>
              <a:rPr lang="sv-SE" altLang="sv-SE" i="1" dirty="0" err="1" smtClean="0"/>
              <a:t>goal</a:t>
            </a:r>
            <a:r>
              <a:rPr lang="sv-SE" altLang="sv-SE" i="1" dirty="0" smtClean="0"/>
              <a:t> </a:t>
            </a:r>
            <a:r>
              <a:rPr lang="sv-SE" altLang="sv-SE" i="1" dirty="0" err="1" smtClean="0"/>
              <a:t>of</a:t>
            </a:r>
            <a:r>
              <a:rPr lang="sv-SE" altLang="sv-SE" i="1" dirty="0" smtClean="0"/>
              <a:t> - a data </a:t>
            </a:r>
            <a:r>
              <a:rPr lang="sv-SE" altLang="sv-SE" i="1" dirty="0" err="1" smtClean="0"/>
              <a:t>warehouse</a:t>
            </a:r>
            <a:endParaRPr lang="sv-SE" altLang="sv-SE" i="1" dirty="0">
              <a:latin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09130"/>
      </p:ext>
    </p:extLst>
  </p:cSld>
  <p:clrMapOvr>
    <a:masterClrMapping/>
  </p:clrMapOvr>
  <p:transition advTm="28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2275748-C2B9-4625-9942-F1F9FB6CCF22}" type="slidenum">
              <a:rPr lang="en-US" altLang="sv-SE"/>
              <a:pPr/>
              <a:t>4</a:t>
            </a:fld>
            <a:endParaRPr lang="en-US" altLang="sv-SE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6739" y="2329255"/>
            <a:ext cx="7869581" cy="2489537"/>
          </a:xfrm>
          <a:noFill/>
          <a:ln/>
        </p:spPr>
        <p:txBody>
          <a:bodyPr>
            <a:noAutofit/>
          </a:bodyPr>
          <a:lstStyle/>
          <a:p>
            <a:pPr marL="180975" indent="-171450">
              <a:lnSpc>
                <a:spcPct val="150000"/>
              </a:lnSpc>
              <a:tabLst>
                <a:tab pos="223838" algn="l"/>
              </a:tabLst>
            </a:pPr>
            <a:r>
              <a:rPr lang="en-US" sz="1200" spc="-127" dirty="0">
                <a:cs typeface="Arial"/>
              </a:rPr>
              <a:t>We need</a:t>
            </a:r>
            <a:r>
              <a:rPr lang="en-US" sz="1200" b="1" spc="-127" dirty="0">
                <a:cs typeface="Arial"/>
              </a:rPr>
              <a:t> Accessibility </a:t>
            </a:r>
            <a:r>
              <a:rPr lang="en-US" sz="1200" spc="-127" dirty="0">
                <a:cs typeface="Arial"/>
              </a:rPr>
              <a:t>to the data for users not very familiar with IT and data structures</a:t>
            </a:r>
          </a:p>
          <a:p>
            <a:pPr marL="180975" indent="-171450">
              <a:lnSpc>
                <a:spcPct val="150000"/>
              </a:lnSpc>
              <a:tabLst>
                <a:tab pos="223838" algn="l"/>
              </a:tabLst>
            </a:pPr>
            <a:r>
              <a:rPr lang="en-US" sz="1200" spc="-127" dirty="0">
                <a:cs typeface="Arial"/>
              </a:rPr>
              <a:t>We need </a:t>
            </a:r>
            <a:r>
              <a:rPr lang="en-US" sz="1200" b="1" spc="-127" dirty="0">
                <a:cs typeface="Arial"/>
              </a:rPr>
              <a:t>Data integration </a:t>
            </a:r>
            <a:r>
              <a:rPr lang="en-US" sz="1200" spc="-127" dirty="0">
                <a:cs typeface="Arial"/>
              </a:rPr>
              <a:t>on the basis of a standard enterprise model</a:t>
            </a:r>
          </a:p>
          <a:p>
            <a:pPr marL="180975" indent="-171450">
              <a:lnSpc>
                <a:spcPct val="150000"/>
              </a:lnSpc>
              <a:tabLst>
                <a:tab pos="223838" algn="l"/>
              </a:tabLst>
            </a:pPr>
            <a:r>
              <a:rPr lang="en-US" sz="1200" spc="-127" dirty="0">
                <a:cs typeface="Arial"/>
              </a:rPr>
              <a:t>We need </a:t>
            </a:r>
            <a:r>
              <a:rPr lang="en-US" sz="1200" b="1" spc="-127" dirty="0">
                <a:cs typeface="Arial"/>
              </a:rPr>
              <a:t>Query flexibility </a:t>
            </a:r>
            <a:r>
              <a:rPr lang="en-US" sz="1200" spc="-127" dirty="0">
                <a:cs typeface="Arial"/>
              </a:rPr>
              <a:t>to </a:t>
            </a:r>
            <a:r>
              <a:rPr lang="en-US" sz="1200" spc="-127" dirty="0" err="1">
                <a:cs typeface="Arial"/>
              </a:rPr>
              <a:t>maximise</a:t>
            </a:r>
            <a:r>
              <a:rPr lang="en-US" sz="1200" spc="-127" dirty="0">
                <a:cs typeface="Arial"/>
              </a:rPr>
              <a:t> advantages obtained on the run</a:t>
            </a:r>
          </a:p>
          <a:p>
            <a:pPr marL="180975" indent="-171450">
              <a:lnSpc>
                <a:spcPct val="150000"/>
              </a:lnSpc>
              <a:tabLst>
                <a:tab pos="223838" algn="l"/>
              </a:tabLst>
            </a:pPr>
            <a:r>
              <a:rPr lang="en-US" sz="1200" spc="-127" dirty="0">
                <a:cs typeface="Arial"/>
              </a:rPr>
              <a:t>We need </a:t>
            </a:r>
            <a:r>
              <a:rPr lang="en-US" sz="1200" b="1" spc="-127" dirty="0">
                <a:cs typeface="Arial"/>
              </a:rPr>
              <a:t>Information conciseness  </a:t>
            </a:r>
            <a:r>
              <a:rPr lang="en-US" sz="1200" spc="-127" dirty="0">
                <a:cs typeface="Arial"/>
              </a:rPr>
              <a:t>allowing target oriented and effective analysis</a:t>
            </a:r>
          </a:p>
          <a:p>
            <a:pPr marL="180975" indent="-171450">
              <a:lnSpc>
                <a:spcPct val="150000"/>
              </a:lnSpc>
              <a:tabLst>
                <a:tab pos="223838" algn="l"/>
              </a:tabLst>
            </a:pPr>
            <a:r>
              <a:rPr lang="en-US" sz="1200" spc="-127" dirty="0">
                <a:cs typeface="Arial"/>
              </a:rPr>
              <a:t>We need </a:t>
            </a:r>
            <a:r>
              <a:rPr lang="en-US" sz="1200" b="1" spc="-127" dirty="0">
                <a:cs typeface="Arial"/>
              </a:rPr>
              <a:t>Correctness  and Completeness </a:t>
            </a:r>
            <a:r>
              <a:rPr lang="en-US" sz="1200" spc="-127" dirty="0">
                <a:cs typeface="Arial"/>
              </a:rPr>
              <a:t>of integrated data</a:t>
            </a:r>
          </a:p>
          <a:p>
            <a:pPr marL="180975" indent="-171450">
              <a:lnSpc>
                <a:spcPct val="150000"/>
              </a:lnSpc>
              <a:tabLst>
                <a:tab pos="223838" algn="l"/>
              </a:tabLst>
            </a:pPr>
            <a:r>
              <a:rPr lang="en-US" sz="1200" spc="-127" dirty="0">
                <a:cs typeface="Arial"/>
              </a:rPr>
              <a:t>We need a solution that captures </a:t>
            </a:r>
            <a:r>
              <a:rPr lang="en-US" sz="1200" b="1" spc="-127" dirty="0">
                <a:cs typeface="Arial"/>
              </a:rPr>
              <a:t>Historical data</a:t>
            </a:r>
          </a:p>
          <a:p>
            <a:pPr marL="180975" indent="-171450">
              <a:lnSpc>
                <a:spcPct val="150000"/>
              </a:lnSpc>
              <a:tabLst>
                <a:tab pos="223838" algn="l"/>
              </a:tabLst>
            </a:pPr>
            <a:r>
              <a:rPr lang="en-US" sz="1200" spc="-127" dirty="0">
                <a:cs typeface="Arial"/>
              </a:rPr>
              <a:t>We need to optimize </a:t>
            </a:r>
            <a:r>
              <a:rPr lang="en-US" sz="1200" b="1" spc="-127" dirty="0">
                <a:cs typeface="Arial"/>
              </a:rPr>
              <a:t>Read performance</a:t>
            </a:r>
            <a:endParaRPr lang="en-US" b="1" i="1" spc="-116" dirty="0">
              <a:cs typeface="Arial-BoldItalicMT"/>
            </a:endParaRPr>
          </a:p>
          <a:p>
            <a:pPr marL="342900" lvl="1" indent="-342900">
              <a:lnSpc>
                <a:spcPts val="2900"/>
              </a:lnSpc>
              <a:buSzPct val="93000"/>
              <a:buNone/>
            </a:pPr>
            <a:endParaRPr lang="en-US" dirty="0">
              <a:cs typeface="Arial"/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sv-SE" sz="1200" i="1" dirty="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title"/>
          </p:nvPr>
        </p:nvSpPr>
        <p:spPr>
          <a:xfrm>
            <a:off x="605912" y="519911"/>
            <a:ext cx="6709287" cy="857250"/>
          </a:xfrm>
          <a:noFill/>
          <a:ln/>
        </p:spPr>
        <p:txBody>
          <a:bodyPr/>
          <a:lstStyle/>
          <a:p>
            <a:r>
              <a:rPr lang="en-GB" altLang="sv-SE" sz="2700" dirty="0">
                <a:solidFill>
                  <a:srgbClr val="000000"/>
                </a:solidFill>
              </a:rPr>
              <a:t>The goals of and requirements on the data warehouse</a:t>
            </a:r>
            <a:endParaRPr lang="en-GB" altLang="sv-SE" sz="2700" dirty="0">
              <a:solidFill>
                <a:srgbClr val="000000"/>
              </a:solidFill>
            </a:endParaRPr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646738" y="1535690"/>
            <a:ext cx="75983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sv-SE" altLang="sv-SE" i="1" dirty="0" smtClean="0"/>
              <a:t>In the </a:t>
            </a:r>
            <a:r>
              <a:rPr lang="sv-SE" altLang="sv-SE" i="1" dirty="0" err="1" smtClean="0"/>
              <a:t>beginning</a:t>
            </a:r>
            <a:r>
              <a:rPr lang="sv-SE" altLang="sv-SE" i="1" dirty="0" smtClean="0"/>
              <a:t> </a:t>
            </a:r>
            <a:r>
              <a:rPr lang="sv-SE" altLang="sv-SE" i="1" dirty="0" err="1" smtClean="0"/>
              <a:t>of</a:t>
            </a:r>
            <a:r>
              <a:rPr lang="sv-SE" altLang="sv-SE" i="1" dirty="0" smtClean="0"/>
              <a:t> </a:t>
            </a:r>
            <a:r>
              <a:rPr lang="sv-SE" altLang="sv-SE" i="1" dirty="0" err="1" smtClean="0"/>
              <a:t>Lecture</a:t>
            </a:r>
            <a:r>
              <a:rPr lang="sv-SE" altLang="sv-SE" i="1" dirty="0" smtClean="0"/>
              <a:t> 1, I </a:t>
            </a:r>
            <a:r>
              <a:rPr lang="sv-SE" altLang="sv-SE" i="1" dirty="0" err="1" smtClean="0"/>
              <a:t>also</a:t>
            </a:r>
            <a:r>
              <a:rPr lang="sv-SE" altLang="sv-SE" i="1" dirty="0" smtClean="0"/>
              <a:t> </a:t>
            </a:r>
            <a:r>
              <a:rPr lang="sv-SE" altLang="sv-SE" i="1" dirty="0" err="1" smtClean="0"/>
              <a:t>presented</a:t>
            </a:r>
            <a:r>
              <a:rPr lang="sv-SE" altLang="sv-SE" i="1" dirty="0" smtClean="0"/>
              <a:t> </a:t>
            </a:r>
            <a:r>
              <a:rPr lang="sv-SE" altLang="sv-SE" i="1" dirty="0" err="1" smtClean="0"/>
              <a:t>some</a:t>
            </a:r>
            <a:r>
              <a:rPr lang="sv-SE" altLang="sv-SE" i="1" dirty="0" smtClean="0"/>
              <a:t> </a:t>
            </a:r>
            <a:r>
              <a:rPr lang="sv-SE" altLang="sv-SE" i="1" dirty="0" err="1" smtClean="0"/>
              <a:t>requirements</a:t>
            </a:r>
            <a:r>
              <a:rPr lang="sv-SE" altLang="sv-SE" i="1" dirty="0" smtClean="0"/>
              <a:t> on - or </a:t>
            </a:r>
            <a:r>
              <a:rPr lang="sv-SE" altLang="sv-SE" i="1" dirty="0" err="1" smtClean="0"/>
              <a:t>goals</a:t>
            </a:r>
            <a:r>
              <a:rPr lang="sv-SE" altLang="sv-SE" i="1" dirty="0" smtClean="0"/>
              <a:t> </a:t>
            </a:r>
            <a:r>
              <a:rPr lang="sv-SE" altLang="sv-SE" i="1" dirty="0" err="1" smtClean="0"/>
              <a:t>of</a:t>
            </a:r>
            <a:r>
              <a:rPr lang="sv-SE" altLang="sv-SE" i="1" dirty="0" smtClean="0"/>
              <a:t> – a Data </a:t>
            </a:r>
            <a:r>
              <a:rPr lang="sv-SE" altLang="sv-SE" i="1" dirty="0" err="1" smtClean="0"/>
              <a:t>warehouse</a:t>
            </a:r>
            <a:r>
              <a:rPr lang="sv-SE" altLang="sv-SE" i="1" dirty="0" smtClean="0"/>
              <a:t>, </a:t>
            </a:r>
            <a:r>
              <a:rPr lang="sv-SE" altLang="sv-SE" i="1" dirty="0" err="1" smtClean="0"/>
              <a:t>based</a:t>
            </a:r>
            <a:r>
              <a:rPr lang="sv-SE" altLang="sv-SE" i="1" dirty="0" smtClean="0"/>
              <a:t> on </a:t>
            </a:r>
            <a:r>
              <a:rPr lang="sv-SE" altLang="sv-SE" i="1" dirty="0" err="1" smtClean="0"/>
              <a:t>some</a:t>
            </a:r>
            <a:r>
              <a:rPr lang="sv-SE" altLang="sv-SE" i="1" dirty="0" smtClean="0"/>
              <a:t> problem </a:t>
            </a:r>
            <a:r>
              <a:rPr lang="sv-SE" altLang="sv-SE" i="1" dirty="0" err="1" smtClean="0"/>
              <a:t>stated</a:t>
            </a:r>
            <a:r>
              <a:rPr lang="sv-SE" altLang="sv-SE" i="1" dirty="0" smtClean="0"/>
              <a:t> by </a:t>
            </a:r>
            <a:r>
              <a:rPr lang="sv-SE" altLang="sv-SE" i="1" dirty="0" err="1" smtClean="0"/>
              <a:t>Kimball</a:t>
            </a:r>
            <a:r>
              <a:rPr lang="sv-SE" altLang="sv-SE" i="1" dirty="0" smtClean="0"/>
              <a:t>/Ross (page 3)</a:t>
            </a:r>
            <a:endParaRPr lang="sv-SE" altLang="sv-SE" i="1" dirty="0"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50231"/>
      </p:ext>
    </p:extLst>
  </p:cSld>
  <p:clrMapOvr>
    <a:masterClrMapping/>
  </p:clrMapOvr>
  <p:transition advTm="35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sz="2700" dirty="0"/>
              <a:t>The </a:t>
            </a:r>
            <a:r>
              <a:rPr lang="sv-SE" altLang="sv-SE" sz="2700" dirty="0" err="1"/>
              <a:t>benefits</a:t>
            </a:r>
            <a:r>
              <a:rPr lang="sv-SE" altLang="sv-SE" sz="2700" dirty="0"/>
              <a:t> </a:t>
            </a:r>
            <a:r>
              <a:rPr lang="sv-SE" altLang="sv-SE" sz="2700" dirty="0" err="1"/>
              <a:t>of</a:t>
            </a:r>
            <a:r>
              <a:rPr lang="sv-SE" altLang="sv-SE" sz="2700" dirty="0"/>
              <a:t> data </a:t>
            </a:r>
            <a:r>
              <a:rPr lang="sv-SE" altLang="sv-SE" sz="2700" dirty="0" err="1" smtClean="0"/>
              <a:t>warehouse</a:t>
            </a:r>
            <a:endParaRPr lang="en-US" altLang="sv-SE" sz="2700" dirty="0"/>
          </a:p>
        </p:txBody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8865" y="1184663"/>
            <a:ext cx="6172200" cy="29146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sv-SE" altLang="sv-SE" sz="1500" b="1" dirty="0"/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sv-SE" altLang="sv-SE" sz="1500" dirty="0" err="1" smtClean="0"/>
              <a:t>Time</a:t>
            </a:r>
            <a:r>
              <a:rPr lang="sv-SE" altLang="sv-SE" sz="1500" dirty="0" smtClean="0"/>
              <a:t> </a:t>
            </a:r>
            <a:r>
              <a:rPr lang="sv-SE" altLang="sv-SE" sz="1500" dirty="0" err="1"/>
              <a:t>saving</a:t>
            </a:r>
            <a:r>
              <a:rPr lang="sv-SE" altLang="sv-SE" sz="1500" dirty="0"/>
              <a:t> </a:t>
            </a:r>
            <a:r>
              <a:rPr lang="sv-SE" altLang="sv-SE" sz="1500" dirty="0" smtClean="0"/>
              <a:t>for </a:t>
            </a:r>
            <a:r>
              <a:rPr lang="sv-SE" altLang="sv-SE" sz="1500" dirty="0" err="1"/>
              <a:t>users</a:t>
            </a:r>
            <a:r>
              <a:rPr lang="sv-SE" altLang="sv-SE" sz="1500" dirty="0"/>
              <a:t> 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sv-SE" altLang="sv-SE" sz="1500" dirty="0" err="1"/>
              <a:t>More</a:t>
            </a:r>
            <a:r>
              <a:rPr lang="sv-SE" altLang="sv-SE" sz="1500" dirty="0"/>
              <a:t> and </a:t>
            </a:r>
            <a:r>
              <a:rPr lang="sv-SE" altLang="sv-SE" sz="1500" dirty="0" err="1" smtClean="0"/>
              <a:t>higher</a:t>
            </a:r>
            <a:r>
              <a:rPr lang="sv-SE" altLang="sv-SE" sz="1500" dirty="0" smtClean="0"/>
              <a:t> </a:t>
            </a:r>
            <a:r>
              <a:rPr lang="sv-SE" altLang="sv-SE" sz="1500" dirty="0" err="1" smtClean="0"/>
              <a:t>quality</a:t>
            </a:r>
            <a:r>
              <a:rPr lang="sv-SE" altLang="sv-SE" sz="1500" dirty="0" smtClean="0"/>
              <a:t> </a:t>
            </a:r>
            <a:r>
              <a:rPr lang="sv-SE" altLang="sv-SE" sz="1500" dirty="0" err="1" smtClean="0"/>
              <a:t>of</a:t>
            </a:r>
            <a:r>
              <a:rPr lang="sv-SE" altLang="sv-SE" sz="1500" dirty="0" smtClean="0"/>
              <a:t> information</a:t>
            </a:r>
            <a:endParaRPr lang="sv-SE" altLang="sv-SE" sz="1500" dirty="0"/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sv-SE" altLang="sv-SE" sz="1500" dirty="0" err="1"/>
              <a:t>Better</a:t>
            </a:r>
            <a:r>
              <a:rPr lang="sv-SE" altLang="sv-SE" sz="1500" dirty="0"/>
              <a:t> </a:t>
            </a:r>
            <a:r>
              <a:rPr lang="sv-SE" altLang="sv-SE" sz="1500" dirty="0" err="1"/>
              <a:t>decisions</a:t>
            </a:r>
            <a:endParaRPr lang="sv-SE" altLang="sv-SE" sz="1500" dirty="0"/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sv-SE" altLang="sv-SE" sz="1500" dirty="0" err="1"/>
              <a:t>Improvement</a:t>
            </a:r>
            <a:r>
              <a:rPr lang="sv-SE" altLang="sv-SE" sz="1500" dirty="0"/>
              <a:t> </a:t>
            </a:r>
            <a:r>
              <a:rPr lang="sv-SE" altLang="sv-SE" sz="1500" dirty="0" err="1"/>
              <a:t>of</a:t>
            </a:r>
            <a:r>
              <a:rPr lang="sv-SE" altLang="sv-SE" sz="1500" dirty="0"/>
              <a:t> business </a:t>
            </a:r>
            <a:r>
              <a:rPr lang="sv-SE" altLang="sv-SE" sz="1500" dirty="0" err="1"/>
              <a:t>processes</a:t>
            </a:r>
            <a:endParaRPr lang="sv-SE" altLang="sv-SE" sz="1500" dirty="0"/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sv-SE" altLang="sv-SE" sz="1500" dirty="0"/>
              <a:t>Support for </a:t>
            </a:r>
            <a:r>
              <a:rPr lang="sv-SE" altLang="sv-SE" sz="1500" dirty="0" err="1"/>
              <a:t>accomplish</a:t>
            </a:r>
            <a:r>
              <a:rPr lang="sv-SE" altLang="sv-SE" sz="1500" dirty="0"/>
              <a:t> </a:t>
            </a:r>
            <a:r>
              <a:rPr lang="sv-SE" altLang="sv-SE" sz="1500" dirty="0" err="1"/>
              <a:t>strategic</a:t>
            </a:r>
            <a:r>
              <a:rPr lang="sv-SE" altLang="sv-SE" sz="1500" dirty="0"/>
              <a:t> business </a:t>
            </a:r>
            <a:r>
              <a:rPr lang="sv-SE" altLang="sv-SE" sz="1500" dirty="0" err="1"/>
              <a:t>goals</a:t>
            </a:r>
            <a:endParaRPr lang="en-US" altLang="sv-SE" sz="1500" dirty="0"/>
          </a:p>
        </p:txBody>
      </p:sp>
      <p:sp>
        <p:nvSpPr>
          <p:cNvPr id="727046" name="Line 6"/>
          <p:cNvSpPr>
            <a:spLocks noChangeShapeType="1"/>
          </p:cNvSpPr>
          <p:nvPr/>
        </p:nvSpPr>
        <p:spPr bwMode="auto">
          <a:xfrm flipV="1">
            <a:off x="6378498" y="1645733"/>
            <a:ext cx="0" cy="1257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27047" name="Text Box 7"/>
          <p:cNvSpPr txBox="1">
            <a:spLocks noChangeArrowheads="1"/>
          </p:cNvSpPr>
          <p:nvPr/>
        </p:nvSpPr>
        <p:spPr bwMode="auto">
          <a:xfrm>
            <a:off x="6492798" y="1702883"/>
            <a:ext cx="26289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altLang="sv-SE" sz="1050" i="1"/>
              <a:t>easy to measure/local impact</a:t>
            </a:r>
            <a:endParaRPr lang="en-US" altLang="sv-SE" sz="1050" i="1"/>
          </a:p>
        </p:txBody>
      </p:sp>
      <p:sp>
        <p:nvSpPr>
          <p:cNvPr id="727048" name="Text Box 8"/>
          <p:cNvSpPr txBox="1">
            <a:spLocks noChangeArrowheads="1"/>
          </p:cNvSpPr>
          <p:nvPr/>
        </p:nvSpPr>
        <p:spPr bwMode="auto">
          <a:xfrm>
            <a:off x="6492798" y="2674433"/>
            <a:ext cx="26289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altLang="sv-SE" sz="1050" i="1"/>
              <a:t>hard to measure/global impact</a:t>
            </a:r>
            <a:endParaRPr lang="en-US" altLang="sv-SE" sz="1050" i="1"/>
          </a:p>
        </p:txBody>
      </p:sp>
      <p:sp>
        <p:nvSpPr>
          <p:cNvPr id="3" name="Rectangle 2"/>
          <p:cNvSpPr/>
          <p:nvPr/>
        </p:nvSpPr>
        <p:spPr>
          <a:xfrm>
            <a:off x="1000734" y="3992297"/>
            <a:ext cx="7080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(Watson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H. J., Goodhue, D. L., &amp; Wixom, B. H. (2002). The benefits of data warehousing: why some organizations realize exceptional payoffs.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Information &amp; Management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39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(6), 491-502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.)</a:t>
            </a:r>
            <a:endParaRPr lang="sv-SE" sz="1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05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982"/>
    </mc:Choice>
    <mc:Fallback>
      <p:transition spd="slow" advTm="128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2275748-C2B9-4625-9942-F1F9FB6CCF22}" type="slidenum">
              <a:rPr lang="en-US" altLang="sv-SE"/>
              <a:pPr/>
              <a:t>6</a:t>
            </a:fld>
            <a:endParaRPr lang="en-US" altLang="sv-SE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9727" y="2149370"/>
            <a:ext cx="6400800" cy="2246709"/>
          </a:xfrm>
          <a:noFill/>
          <a:ln/>
        </p:spPr>
        <p:txBody>
          <a:bodyPr>
            <a:normAutofit/>
          </a:bodyPr>
          <a:lstStyle/>
          <a:p>
            <a:r>
              <a:rPr lang="en-GB" altLang="sv-SE" sz="1500" dirty="0"/>
              <a:t>SQL extensions (operators like Cube, </a:t>
            </a:r>
            <a:r>
              <a:rPr lang="en-GB" altLang="sv-SE" sz="1500" dirty="0" err="1"/>
              <a:t>Crossjoin</a:t>
            </a:r>
            <a:r>
              <a:rPr lang="en-GB" altLang="sv-SE" sz="1500" dirty="0" smtClean="0"/>
              <a:t>)</a:t>
            </a:r>
            <a:r>
              <a:rPr lang="en-GB" altLang="sv-SE" sz="1500" dirty="0"/>
              <a:t>	</a:t>
            </a:r>
          </a:p>
          <a:p>
            <a:r>
              <a:rPr lang="en-GB" altLang="sv-SE" sz="1500" dirty="0"/>
              <a:t>Index structures (bit map indexes, join indexes) </a:t>
            </a:r>
          </a:p>
          <a:p>
            <a:r>
              <a:rPr lang="en-GB" altLang="sv-SE" sz="1500" dirty="0" smtClean="0"/>
              <a:t>Materialized </a:t>
            </a:r>
            <a:r>
              <a:rPr lang="en-GB" altLang="sv-SE" sz="1500" dirty="0"/>
              <a:t>views (</a:t>
            </a:r>
            <a:r>
              <a:rPr lang="en-GB" altLang="sv-SE" sz="1500" dirty="0" smtClean="0"/>
              <a:t>pre-calculated </a:t>
            </a:r>
            <a:r>
              <a:rPr lang="en-GB" altLang="sv-SE" sz="1500" dirty="0" smtClean="0"/>
              <a:t>aggregations</a:t>
            </a:r>
            <a:r>
              <a:rPr lang="en-GB" altLang="sv-SE" sz="1500" dirty="0"/>
              <a:t>)</a:t>
            </a:r>
          </a:p>
          <a:p>
            <a:pPr>
              <a:buFont typeface="Wingdings" panose="05000000000000000000" pitchFamily="2" charset="2"/>
              <a:buNone/>
            </a:pPr>
            <a:endParaRPr lang="en-GB" altLang="sv-SE" sz="1800" i="1" dirty="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title"/>
          </p:nvPr>
        </p:nvSpPr>
        <p:spPr>
          <a:xfrm>
            <a:off x="605913" y="519911"/>
            <a:ext cx="5829300" cy="857250"/>
          </a:xfrm>
          <a:noFill/>
          <a:ln/>
        </p:spPr>
        <p:txBody>
          <a:bodyPr/>
          <a:lstStyle/>
          <a:p>
            <a:r>
              <a:rPr lang="en-GB" altLang="sv-SE" sz="2700" dirty="0" smtClean="0">
                <a:solidFill>
                  <a:srgbClr val="000000"/>
                </a:solidFill>
              </a:rPr>
              <a:t>DW characteristics</a:t>
            </a:r>
            <a:endParaRPr lang="en-GB" altLang="sv-SE" sz="2700" dirty="0">
              <a:solidFill>
                <a:srgbClr val="000000"/>
              </a:solidFill>
            </a:endParaRPr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739727" y="1303217"/>
            <a:ext cx="51435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sv-SE" altLang="sv-SE" i="1" dirty="0" err="1"/>
              <a:t>What</a:t>
            </a:r>
            <a:r>
              <a:rPr lang="sv-SE" altLang="sv-SE" i="1" dirty="0"/>
              <a:t> is </a:t>
            </a:r>
            <a:r>
              <a:rPr lang="sv-SE" altLang="sv-SE" i="1" dirty="0" err="1"/>
              <a:t>characteristics</a:t>
            </a:r>
            <a:r>
              <a:rPr lang="sv-SE" altLang="sv-SE" i="1" dirty="0"/>
              <a:t> </a:t>
            </a:r>
            <a:r>
              <a:rPr lang="sv-SE" altLang="sv-SE" i="1" dirty="0" err="1"/>
              <a:t>regarding</a:t>
            </a:r>
            <a:r>
              <a:rPr lang="sv-SE" altLang="sv-SE" i="1" dirty="0"/>
              <a:t> data </a:t>
            </a:r>
            <a:r>
              <a:rPr lang="sv-SE" altLang="sv-SE" i="1" dirty="0" err="1"/>
              <a:t>warehouse</a:t>
            </a:r>
            <a:r>
              <a:rPr lang="sv-SE" altLang="sv-SE" i="1" dirty="0"/>
              <a:t>, </a:t>
            </a:r>
            <a:r>
              <a:rPr lang="sv-SE" altLang="sv-SE" i="1" dirty="0" err="1"/>
              <a:t>according</a:t>
            </a:r>
            <a:r>
              <a:rPr lang="sv-SE" altLang="sv-SE" i="1" dirty="0"/>
              <a:t> to </a:t>
            </a:r>
            <a:r>
              <a:rPr lang="sv-SE" altLang="sv-SE" i="1" dirty="0" err="1" smtClean="0"/>
              <a:t>Chaudhuri&amp;Dayal</a:t>
            </a:r>
            <a:r>
              <a:rPr lang="sv-SE" altLang="sv-SE" i="1" dirty="0" smtClean="0"/>
              <a:t>  (1997):</a:t>
            </a:r>
            <a:endParaRPr lang="sv-SE" altLang="sv-SE" i="1" dirty="0"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8147" y="3934414"/>
            <a:ext cx="47466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(Chaudhuri</a:t>
            </a:r>
            <a:r>
              <a:rPr lang="en-US" sz="1200" dirty="0"/>
              <a:t>, S., &amp; </a:t>
            </a:r>
            <a:r>
              <a:rPr lang="en-US" sz="1200" dirty="0" err="1"/>
              <a:t>Dayal</a:t>
            </a:r>
            <a:r>
              <a:rPr lang="en-US" sz="1200" dirty="0"/>
              <a:t>, U. (1997). An overview of data warehousing and OLAP technology. </a:t>
            </a:r>
            <a:r>
              <a:rPr lang="en-US" sz="1200" i="1" dirty="0"/>
              <a:t>ACM </a:t>
            </a:r>
            <a:r>
              <a:rPr lang="en-US" sz="1200" i="1" dirty="0" err="1"/>
              <a:t>Sigmod</a:t>
            </a:r>
            <a:r>
              <a:rPr lang="en-US" sz="1200" i="1" dirty="0"/>
              <a:t> record</a:t>
            </a:r>
            <a:r>
              <a:rPr lang="en-US" sz="1200" dirty="0"/>
              <a:t>, </a:t>
            </a:r>
            <a:r>
              <a:rPr lang="en-US" sz="1200" i="1" dirty="0"/>
              <a:t>26</a:t>
            </a:r>
            <a:r>
              <a:rPr lang="en-US" sz="1200" dirty="0"/>
              <a:t>(1), 65-74</a:t>
            </a:r>
            <a:r>
              <a:rPr lang="en-US" dirty="0" smtClean="0"/>
              <a:t>.)</a:t>
            </a:r>
            <a:endParaRPr lang="sv-SE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08875"/>
      </p:ext>
    </p:extLst>
  </p:cSld>
  <p:clrMapOvr>
    <a:masterClrMapping/>
  </p:clrMapOvr>
  <p:transition advTm="99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9ACFB99-C1D6-4368-B72E-C7F11D0CD07E}" type="slidenum">
              <a:rPr lang="en-US" altLang="sv-SE"/>
              <a:pPr/>
              <a:t>7</a:t>
            </a:fld>
            <a:endParaRPr lang="en-US" altLang="sv-SE"/>
          </a:p>
        </p:txBody>
      </p:sp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3332" y="611924"/>
            <a:ext cx="6400800" cy="857250"/>
          </a:xfrm>
        </p:spPr>
        <p:txBody>
          <a:bodyPr/>
          <a:lstStyle/>
          <a:p>
            <a:r>
              <a:rPr lang="en-GB" altLang="sv-SE" sz="2700" dirty="0"/>
              <a:t>More about </a:t>
            </a:r>
            <a:r>
              <a:rPr lang="en-GB" altLang="sv-SE" sz="2700" dirty="0" smtClean="0"/>
              <a:t>DW </a:t>
            </a:r>
            <a:r>
              <a:rPr lang="sv-SE" altLang="sv-SE" sz="2700" dirty="0" err="1"/>
              <a:t>characteristics</a:t>
            </a:r>
            <a:r>
              <a:rPr lang="sv-SE" altLang="sv-SE" dirty="0"/>
              <a:t> </a:t>
            </a:r>
            <a:endParaRPr lang="en-GB" altLang="sv-SE" dirty="0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3332" y="1207121"/>
            <a:ext cx="6400800" cy="3543300"/>
          </a:xfrm>
        </p:spPr>
        <p:txBody>
          <a:bodyPr>
            <a:normAutofit/>
          </a:bodyPr>
          <a:lstStyle/>
          <a:p>
            <a:r>
              <a:rPr lang="en-GB" altLang="sv-SE" sz="1500" dirty="0"/>
              <a:t>The data is organised differently, i.e. “multidimensional”</a:t>
            </a:r>
          </a:p>
          <a:p>
            <a:pPr lvl="1"/>
            <a:r>
              <a:rPr lang="en-GB" altLang="sv-SE" sz="1500" dirty="0"/>
              <a:t>star-joins schemas</a:t>
            </a:r>
          </a:p>
          <a:p>
            <a:pPr lvl="1"/>
            <a:r>
              <a:rPr lang="en-GB" altLang="sv-SE" sz="1500" dirty="0"/>
              <a:t>snowflake schemas</a:t>
            </a:r>
          </a:p>
          <a:p>
            <a:r>
              <a:rPr lang="en-GB" altLang="sv-SE" sz="1500" dirty="0"/>
              <a:t>The data is viewed differently</a:t>
            </a:r>
          </a:p>
          <a:p>
            <a:pPr lvl="1"/>
            <a:r>
              <a:rPr lang="en-GB" altLang="sv-SE" sz="1500" dirty="0"/>
              <a:t>multidimensional view</a:t>
            </a:r>
          </a:p>
          <a:p>
            <a:r>
              <a:rPr lang="en-GB" altLang="sv-SE" sz="1500" dirty="0"/>
              <a:t>The data is stored differently </a:t>
            </a:r>
          </a:p>
          <a:p>
            <a:pPr lvl="1"/>
            <a:r>
              <a:rPr lang="en-GB" altLang="sv-SE" sz="1500" dirty="0"/>
              <a:t>vector (array) </a:t>
            </a:r>
            <a:r>
              <a:rPr lang="en-GB" altLang="sv-SE" sz="1500" dirty="0" smtClean="0"/>
              <a:t>storage for MOLAP solutions</a:t>
            </a:r>
            <a:endParaRPr lang="en-GB" altLang="sv-SE" sz="1500" dirty="0"/>
          </a:p>
          <a:p>
            <a:r>
              <a:rPr lang="en-GB" altLang="sv-SE" sz="1500" dirty="0"/>
              <a:t>The data is indexed differently </a:t>
            </a:r>
          </a:p>
          <a:p>
            <a:pPr lvl="1"/>
            <a:r>
              <a:rPr lang="en-GB" altLang="sv-SE" sz="1500" dirty="0"/>
              <a:t>bitmap indexes </a:t>
            </a:r>
          </a:p>
          <a:p>
            <a:pPr lvl="1"/>
            <a:r>
              <a:rPr lang="en-GB" altLang="sv-SE" sz="1500" dirty="0"/>
              <a:t>join indexes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2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831"/>
    </mc:Choice>
    <mc:Fallback>
      <p:transition spd="slow" advTm="95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Different DW </a:t>
            </a:r>
            <a:r>
              <a:rPr lang="sv-SE" dirty="0" err="1" smtClean="0"/>
              <a:t>Archtectures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3"/>
            <a:ext cx="8084872" cy="3769078"/>
          </a:xfrm>
        </p:spPr>
        <p:txBody>
          <a:bodyPr>
            <a:normAutofit fontScale="92500"/>
          </a:bodyPr>
          <a:lstStyle/>
          <a:p>
            <a:r>
              <a:rPr lang="en-GB" sz="1800" dirty="0" smtClean="0"/>
              <a:t>Kimball/Ross’ </a:t>
            </a:r>
            <a:r>
              <a:rPr lang="en-GB" sz="1800" dirty="0"/>
              <a:t>DW/BI </a:t>
            </a:r>
            <a:r>
              <a:rPr lang="en-GB" sz="1800" dirty="0" smtClean="0"/>
              <a:t>Architecture</a:t>
            </a:r>
            <a:endParaRPr lang="en-GB" sz="1800" dirty="0"/>
          </a:p>
          <a:p>
            <a:r>
              <a:rPr lang="en-GB" sz="1800" dirty="0" err="1" smtClean="0"/>
              <a:t>Inmon’s</a:t>
            </a:r>
            <a:r>
              <a:rPr lang="en-GB" sz="1800" dirty="0" smtClean="0"/>
              <a:t> </a:t>
            </a:r>
            <a:r>
              <a:rPr lang="en-GB" sz="1800" dirty="0"/>
              <a:t>Hub-and-Spoke Corporate Information </a:t>
            </a:r>
            <a:r>
              <a:rPr lang="en-GB" sz="1800" dirty="0" err="1"/>
              <a:t>Factury</a:t>
            </a:r>
            <a:r>
              <a:rPr lang="en-GB" sz="1800" dirty="0"/>
              <a:t> </a:t>
            </a:r>
            <a:r>
              <a:rPr lang="en-GB" sz="1800" dirty="0" err="1"/>
              <a:t>Archiecture</a:t>
            </a:r>
            <a:r>
              <a:rPr lang="en-GB" sz="1800" dirty="0"/>
              <a:t>?</a:t>
            </a:r>
            <a:endParaRPr lang="sv-SE" sz="1800" dirty="0"/>
          </a:p>
          <a:p>
            <a:r>
              <a:rPr lang="en-GB" sz="1800" dirty="0" smtClean="0"/>
              <a:t>Kimball’s/Ross’ suggested Hybrid Architecture</a:t>
            </a:r>
          </a:p>
          <a:p>
            <a:r>
              <a:rPr lang="en-GB" sz="1800" dirty="0" smtClean="0"/>
              <a:t>Centralized Architecture</a:t>
            </a:r>
          </a:p>
          <a:p>
            <a:r>
              <a:rPr lang="sv-SE" sz="1800" dirty="0"/>
              <a:t>Federated </a:t>
            </a:r>
            <a:r>
              <a:rPr lang="sv-SE" sz="1800" dirty="0" err="1"/>
              <a:t>Architecture</a:t>
            </a:r>
            <a:r>
              <a:rPr lang="en-GB" sz="1800" dirty="0" smtClean="0"/>
              <a:t> </a:t>
            </a:r>
          </a:p>
          <a:p>
            <a:r>
              <a:rPr lang="en-GB" sz="1800" dirty="0" smtClean="0"/>
              <a:t>Independent Data Mart Architecture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1300" dirty="0" smtClean="0"/>
              <a:t>(See Lecture 5, papers as part of the course literature, and Kimball &amp; Ross, chapter 1)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0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88"/>
    </mc:Choice>
    <mc:Fallback>
      <p:transition spd="slow" advTm="36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9505" y="111682"/>
            <a:ext cx="1500733" cy="1263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8104027" cy="596700"/>
          </a:xfrm>
        </p:spPr>
        <p:txBody>
          <a:bodyPr/>
          <a:lstStyle/>
          <a:p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archtectural</a:t>
            </a:r>
            <a:r>
              <a:rPr lang="sv-SE" dirty="0" smtClean="0"/>
              <a:t> and </a:t>
            </a:r>
            <a:r>
              <a:rPr lang="sv-SE" dirty="0" err="1" smtClean="0"/>
              <a:t>strategic</a:t>
            </a:r>
            <a:r>
              <a:rPr lang="sv-SE" dirty="0" smtClean="0"/>
              <a:t> </a:t>
            </a:r>
            <a:r>
              <a:rPr lang="sv-SE" dirty="0" err="1" smtClean="0"/>
              <a:t>issues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3"/>
            <a:ext cx="6850800" cy="3738255"/>
          </a:xfrm>
        </p:spPr>
        <p:txBody>
          <a:bodyPr>
            <a:normAutofit/>
          </a:bodyPr>
          <a:lstStyle/>
          <a:p>
            <a:r>
              <a:rPr lang="sv-SE" sz="1800" dirty="0" smtClean="0"/>
              <a:t>Data </a:t>
            </a:r>
            <a:r>
              <a:rPr lang="sv-SE" sz="1800" dirty="0" err="1" smtClean="0"/>
              <a:t>marts</a:t>
            </a:r>
            <a:r>
              <a:rPr lang="sv-SE" sz="1800" dirty="0" smtClean="0"/>
              <a:t> – independent and </a:t>
            </a:r>
            <a:r>
              <a:rPr lang="sv-SE" sz="1800" dirty="0" err="1" smtClean="0"/>
              <a:t>dependent</a:t>
            </a:r>
            <a:endParaRPr lang="sv-SE" sz="1800" dirty="0" smtClean="0"/>
          </a:p>
          <a:p>
            <a:r>
              <a:rPr lang="sv-SE" sz="1800" dirty="0" err="1" smtClean="0"/>
              <a:t>Operational</a:t>
            </a:r>
            <a:r>
              <a:rPr lang="sv-SE" sz="1800" dirty="0" smtClean="0"/>
              <a:t> </a:t>
            </a:r>
            <a:r>
              <a:rPr lang="sv-SE" sz="1800" dirty="0"/>
              <a:t>data store (note, not the same as </a:t>
            </a:r>
            <a:r>
              <a:rPr lang="sv-SE" sz="1800" dirty="0" err="1"/>
              <a:t>staging</a:t>
            </a:r>
            <a:r>
              <a:rPr lang="sv-SE" sz="1800" dirty="0"/>
              <a:t> </a:t>
            </a:r>
            <a:r>
              <a:rPr lang="sv-SE" sz="1800" dirty="0" err="1"/>
              <a:t>tables</a:t>
            </a:r>
            <a:r>
              <a:rPr lang="sv-SE" sz="1800" dirty="0"/>
              <a:t> </a:t>
            </a:r>
            <a:r>
              <a:rPr lang="sv-SE" sz="1800" dirty="0" err="1"/>
              <a:t>used</a:t>
            </a:r>
            <a:r>
              <a:rPr lang="sv-SE" sz="1800" dirty="0"/>
              <a:t> in the ETL process)</a:t>
            </a:r>
          </a:p>
          <a:p>
            <a:r>
              <a:rPr lang="sv-SE" sz="1800" dirty="0" smtClean="0"/>
              <a:t>Master data and master data management system</a:t>
            </a:r>
          </a:p>
          <a:p>
            <a:pPr marL="0" indent="0">
              <a:buNone/>
            </a:pPr>
            <a:endParaRPr lang="en-GB" sz="1800" dirty="0" smtClean="0"/>
          </a:p>
          <a:p>
            <a:endParaRPr lang="en-GB" sz="18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2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17"/>
    </mc:Choice>
    <mc:Fallback>
      <p:transition spd="slow" advTm="51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18293</TotalTime>
  <Words>1038</Words>
  <Application>Microsoft Office PowerPoint</Application>
  <PresentationFormat>On-screen Show (16:9)</PresentationFormat>
  <Paragraphs>169</Paragraphs>
  <Slides>24</Slides>
  <Notes>7</Notes>
  <HiddenSlides>0</HiddenSlides>
  <MMClips>24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Arial-BoldItalicMT</vt:lpstr>
      <vt:lpstr>Calibri</vt:lpstr>
      <vt:lpstr>Comic Sans MS</vt:lpstr>
      <vt:lpstr>Times New Roman</vt:lpstr>
      <vt:lpstr>Verdana</vt:lpstr>
      <vt:lpstr>Wingdings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Dokument</vt:lpstr>
      <vt:lpstr> Presentation:  Summary</vt:lpstr>
      <vt:lpstr>PowerPoint Presentation</vt:lpstr>
      <vt:lpstr>The goals of and requirements on the data warehouse</vt:lpstr>
      <vt:lpstr>The goals of and requirements on the data warehouse</vt:lpstr>
      <vt:lpstr>The benefits of data warehouse</vt:lpstr>
      <vt:lpstr>DW characteristics</vt:lpstr>
      <vt:lpstr>More about DW characteristics </vt:lpstr>
      <vt:lpstr>Different DW Archtectures</vt:lpstr>
      <vt:lpstr>Other archtectural and strategic issues</vt:lpstr>
      <vt:lpstr>Other archtectural and strategic issues</vt:lpstr>
      <vt:lpstr>PowerPoint Presentation</vt:lpstr>
      <vt:lpstr>Four steps to design a star schema</vt:lpstr>
      <vt:lpstr>Dimensional modelling patterns</vt:lpstr>
      <vt:lpstr>Dimensional modelling patterns</vt:lpstr>
      <vt:lpstr>Other dimensional modelling concepts</vt:lpstr>
      <vt:lpstr>Other dimensional modelling concepts</vt:lpstr>
      <vt:lpstr>Other dimensional modelling concepts</vt:lpstr>
      <vt:lpstr>Why dimensional modelling?</vt:lpstr>
      <vt:lpstr>Why dimensional modelling?</vt:lpstr>
      <vt:lpstr>ETL architetures</vt:lpstr>
      <vt:lpstr>ETL issues</vt:lpstr>
      <vt:lpstr>Kimball/Ross’ ETL process </vt:lpstr>
      <vt:lpstr>DW/BI Lifecycle </vt:lpstr>
      <vt:lpstr>OLAP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674</cp:revision>
  <cp:lastPrinted>2018-11-14T10:50:04Z</cp:lastPrinted>
  <dcterms:created xsi:type="dcterms:W3CDTF">2015-05-25T21:35:52Z</dcterms:created>
  <dcterms:modified xsi:type="dcterms:W3CDTF">2019-01-04T14:38:17Z</dcterms:modified>
</cp:coreProperties>
</file>