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m4a" ContentType="audio/mp4"/>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0" r:id="rId1"/>
    <p:sldMasterId id="2147483735" r:id="rId2"/>
    <p:sldMasterId id="2147483717" r:id="rId3"/>
    <p:sldMasterId id="2147483750" r:id="rId4"/>
    <p:sldMasterId id="2147483689" r:id="rId5"/>
  </p:sldMasterIdLst>
  <p:notesMasterIdLst>
    <p:notesMasterId r:id="rId64"/>
  </p:notesMasterIdLst>
  <p:handoutMasterIdLst>
    <p:handoutMasterId r:id="rId65"/>
  </p:handoutMasterIdLst>
  <p:sldIdLst>
    <p:sldId id="479" r:id="rId6"/>
    <p:sldId id="1474" r:id="rId7"/>
    <p:sldId id="1452" r:id="rId8"/>
    <p:sldId id="1453" r:id="rId9"/>
    <p:sldId id="1454" r:id="rId10"/>
    <p:sldId id="1455" r:id="rId11"/>
    <p:sldId id="1456" r:id="rId12"/>
    <p:sldId id="1546" r:id="rId13"/>
    <p:sldId id="1457" r:id="rId14"/>
    <p:sldId id="1459" r:id="rId15"/>
    <p:sldId id="1479" r:id="rId16"/>
    <p:sldId id="1461" r:id="rId17"/>
    <p:sldId id="1462" r:id="rId18"/>
    <p:sldId id="1463" r:id="rId19"/>
    <p:sldId id="1465" r:id="rId20"/>
    <p:sldId id="1480" r:id="rId21"/>
    <p:sldId id="1466" r:id="rId22"/>
    <p:sldId id="1467" r:id="rId23"/>
    <p:sldId id="1468" r:id="rId24"/>
    <p:sldId id="1469" r:id="rId25"/>
    <p:sldId id="1470" r:id="rId26"/>
    <p:sldId id="1481" r:id="rId27"/>
    <p:sldId id="1471" r:id="rId28"/>
    <p:sldId id="1476" r:id="rId29"/>
    <p:sldId id="1532" r:id="rId30"/>
    <p:sldId id="1527" r:id="rId31"/>
    <p:sldId id="1526" r:id="rId32"/>
    <p:sldId id="1529" r:id="rId33"/>
    <p:sldId id="1530" r:id="rId34"/>
    <p:sldId id="1531" r:id="rId35"/>
    <p:sldId id="1533" r:id="rId36"/>
    <p:sldId id="1509" r:id="rId37"/>
    <p:sldId id="1534" r:id="rId38"/>
    <p:sldId id="1535" r:id="rId39"/>
    <p:sldId id="1537" r:id="rId40"/>
    <p:sldId id="1536" r:id="rId41"/>
    <p:sldId id="1510" r:id="rId42"/>
    <p:sldId id="1539" r:id="rId43"/>
    <p:sldId id="1486" r:id="rId44"/>
    <p:sldId id="1544" r:id="rId45"/>
    <p:sldId id="1490" r:id="rId46"/>
    <p:sldId id="1491" r:id="rId47"/>
    <p:sldId id="1492" r:id="rId48"/>
    <p:sldId id="1540" r:id="rId49"/>
    <p:sldId id="1545" r:id="rId50"/>
    <p:sldId id="1494" r:id="rId51"/>
    <p:sldId id="1495" r:id="rId52"/>
    <p:sldId id="1542" r:id="rId53"/>
    <p:sldId id="1543" r:id="rId54"/>
    <p:sldId id="1477" r:id="rId55"/>
    <p:sldId id="1483" r:id="rId56"/>
    <p:sldId id="1484" r:id="rId57"/>
    <p:sldId id="1485" r:id="rId58"/>
    <p:sldId id="1554" r:id="rId59"/>
    <p:sldId id="1548" r:id="rId60"/>
    <p:sldId id="1549" r:id="rId61"/>
    <p:sldId id="1552" r:id="rId62"/>
    <p:sldId id="1553" r:id="rId63"/>
  </p:sldIdLst>
  <p:sldSz cx="9144000" cy="5143500" type="screen16x9"/>
  <p:notesSz cx="6865938" cy="9998075"/>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204F"/>
    <a:srgbClr val="939A51"/>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01" autoAdjust="0"/>
    <p:restoredTop sz="94660"/>
  </p:normalViewPr>
  <p:slideViewPr>
    <p:cSldViewPr snapToGrid="0">
      <p:cViewPr varScale="1">
        <p:scale>
          <a:sx n="91" d="100"/>
          <a:sy n="91" d="100"/>
        </p:scale>
        <p:origin x="508" y="52"/>
      </p:cViewPr>
      <p:guideLst>
        <p:guide orient="horz" pos="162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image" Target="../media/image68.emf"/><Relationship Id="rId1" Type="http://schemas.openxmlformats.org/officeDocument/2006/relationships/image" Target="../media/image67.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image" Target="../media/image70.emf"/><Relationship Id="rId1" Type="http://schemas.openxmlformats.org/officeDocument/2006/relationships/image" Target="../media/image67.e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image" Target="../media/image70.emf"/><Relationship Id="rId1" Type="http://schemas.openxmlformats.org/officeDocument/2006/relationships/image" Target="../media/image67.e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image" Target="../media/image73.wmf"/><Relationship Id="rId1" Type="http://schemas.openxmlformats.org/officeDocument/2006/relationships/image" Target="../media/image72.emf"/><Relationship Id="rId4" Type="http://schemas.openxmlformats.org/officeDocument/2006/relationships/image" Target="../media/image75.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image" Target="../media/image77.emf"/><Relationship Id="rId1" Type="http://schemas.openxmlformats.org/officeDocument/2006/relationships/image" Target="../media/image76.wmf"/><Relationship Id="rId4" Type="http://schemas.openxmlformats.org/officeDocument/2006/relationships/image" Target="../media/image79.e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image" Target="../media/image77.emf"/><Relationship Id="rId1" Type="http://schemas.openxmlformats.org/officeDocument/2006/relationships/image" Target="../media/image76.wmf"/><Relationship Id="rId5" Type="http://schemas.openxmlformats.org/officeDocument/2006/relationships/image" Target="../media/image81.wmf"/><Relationship Id="rId4" Type="http://schemas.openxmlformats.org/officeDocument/2006/relationships/image" Target="../media/image79.e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82.emf"/><Relationship Id="rId2" Type="http://schemas.openxmlformats.org/officeDocument/2006/relationships/image" Target="../media/image77.emf"/><Relationship Id="rId1" Type="http://schemas.openxmlformats.org/officeDocument/2006/relationships/image" Target="../media/image76.wmf"/><Relationship Id="rId5" Type="http://schemas.openxmlformats.org/officeDocument/2006/relationships/image" Target="../media/image83.wmf"/><Relationship Id="rId4" Type="http://schemas.openxmlformats.org/officeDocument/2006/relationships/image" Target="../media/image79.e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86.emf"/><Relationship Id="rId2" Type="http://schemas.openxmlformats.org/officeDocument/2006/relationships/image" Target="../media/image85.emf"/><Relationship Id="rId1" Type="http://schemas.openxmlformats.org/officeDocument/2006/relationships/image" Target="../media/image84.emf"/><Relationship Id="rId6" Type="http://schemas.openxmlformats.org/officeDocument/2006/relationships/image" Target="../media/image89.emf"/><Relationship Id="rId5" Type="http://schemas.openxmlformats.org/officeDocument/2006/relationships/image" Target="../media/image88.emf"/><Relationship Id="rId4" Type="http://schemas.openxmlformats.org/officeDocument/2006/relationships/image" Target="../media/image8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5240" cy="499904"/>
          </a:xfrm>
          <a:prstGeom prst="rect">
            <a:avLst/>
          </a:prstGeom>
        </p:spPr>
        <p:txBody>
          <a:bodyPr vert="horz" lIns="96360" tIns="48181" rIns="96360" bIns="48181" rtlCol="0"/>
          <a:lstStyle>
            <a:lvl1pPr algn="l">
              <a:defRPr sz="1300"/>
            </a:lvl1pPr>
          </a:lstStyle>
          <a:p>
            <a:endParaRPr lang="sv-SE"/>
          </a:p>
        </p:txBody>
      </p:sp>
      <p:sp>
        <p:nvSpPr>
          <p:cNvPr id="3" name="Date Placeholder 2"/>
          <p:cNvSpPr>
            <a:spLocks noGrp="1"/>
          </p:cNvSpPr>
          <p:nvPr>
            <p:ph type="dt" sz="quarter" idx="1"/>
          </p:nvPr>
        </p:nvSpPr>
        <p:spPr>
          <a:xfrm>
            <a:off x="3889110" y="1"/>
            <a:ext cx="2975240" cy="499904"/>
          </a:xfrm>
          <a:prstGeom prst="rect">
            <a:avLst/>
          </a:prstGeom>
        </p:spPr>
        <p:txBody>
          <a:bodyPr vert="horz" lIns="96360" tIns="48181" rIns="96360" bIns="48181" rtlCol="0"/>
          <a:lstStyle>
            <a:lvl1pPr algn="r">
              <a:defRPr sz="1300"/>
            </a:lvl1pPr>
          </a:lstStyle>
          <a:p>
            <a:fld id="{47C84FDD-BB37-6B48-A9C5-1C3155F992C4}" type="datetimeFigureOut">
              <a:rPr lang="en-US" smtClean="0"/>
              <a:t>1/3/2019</a:t>
            </a:fld>
            <a:endParaRPr lang="sv-SE"/>
          </a:p>
        </p:txBody>
      </p:sp>
      <p:sp>
        <p:nvSpPr>
          <p:cNvPr id="4" name="Footer Placeholder 3"/>
          <p:cNvSpPr>
            <a:spLocks noGrp="1"/>
          </p:cNvSpPr>
          <p:nvPr>
            <p:ph type="ftr" sz="quarter" idx="2"/>
          </p:nvPr>
        </p:nvSpPr>
        <p:spPr>
          <a:xfrm>
            <a:off x="0" y="9496436"/>
            <a:ext cx="2975240" cy="499904"/>
          </a:xfrm>
          <a:prstGeom prst="rect">
            <a:avLst/>
          </a:prstGeom>
        </p:spPr>
        <p:txBody>
          <a:bodyPr vert="horz" lIns="96360" tIns="48181" rIns="96360" bIns="48181" rtlCol="0" anchor="b"/>
          <a:lstStyle>
            <a:lvl1pPr algn="l">
              <a:defRPr sz="1300"/>
            </a:lvl1pPr>
          </a:lstStyle>
          <a:p>
            <a:endParaRPr lang="sv-SE"/>
          </a:p>
        </p:txBody>
      </p:sp>
      <p:sp>
        <p:nvSpPr>
          <p:cNvPr id="5" name="Slide Number Placeholder 4"/>
          <p:cNvSpPr>
            <a:spLocks noGrp="1"/>
          </p:cNvSpPr>
          <p:nvPr>
            <p:ph type="sldNum" sz="quarter" idx="3"/>
          </p:nvPr>
        </p:nvSpPr>
        <p:spPr>
          <a:xfrm>
            <a:off x="3889110" y="9496436"/>
            <a:ext cx="2975240" cy="499904"/>
          </a:xfrm>
          <a:prstGeom prst="rect">
            <a:avLst/>
          </a:prstGeom>
        </p:spPr>
        <p:txBody>
          <a:bodyPr vert="horz" lIns="96360" tIns="48181" rIns="96360" bIns="48181" rtlCol="0" anchor="b"/>
          <a:lstStyle>
            <a:lvl1pPr algn="r">
              <a:defRPr sz="1300"/>
            </a:lvl1pPr>
          </a:lstStyle>
          <a:p>
            <a:fld id="{EA10884B-425D-4B4B-8C23-55A191888549}" type="slidenum">
              <a:rPr lang="sv-SE" smtClean="0"/>
              <a:t>‹#›</a:t>
            </a:fld>
            <a:endParaRPr lang="sv-SE"/>
          </a:p>
        </p:txBody>
      </p:sp>
    </p:spTree>
    <p:extLst>
      <p:ext uri="{BB962C8B-B14F-4D97-AF65-F5344CB8AC3E}">
        <p14:creationId xmlns:p14="http://schemas.microsoft.com/office/powerpoint/2010/main" val="31302309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1"/>
            <a:ext cx="2975240" cy="499904"/>
          </a:xfrm>
          <a:prstGeom prst="rect">
            <a:avLst/>
          </a:prstGeom>
        </p:spPr>
        <p:txBody>
          <a:bodyPr vert="horz" lIns="96360" tIns="48181" rIns="96360" bIns="48181" rtlCol="0"/>
          <a:lstStyle>
            <a:lvl1pPr algn="l">
              <a:defRPr sz="1300"/>
            </a:lvl1pPr>
          </a:lstStyle>
          <a:p>
            <a:endParaRPr lang="sv-SE"/>
          </a:p>
        </p:txBody>
      </p:sp>
      <p:sp>
        <p:nvSpPr>
          <p:cNvPr id="3" name="Platshållare för datum 2"/>
          <p:cNvSpPr>
            <a:spLocks noGrp="1"/>
          </p:cNvSpPr>
          <p:nvPr>
            <p:ph type="dt" idx="1"/>
          </p:nvPr>
        </p:nvSpPr>
        <p:spPr>
          <a:xfrm>
            <a:off x="3889110" y="1"/>
            <a:ext cx="2975240" cy="499904"/>
          </a:xfrm>
          <a:prstGeom prst="rect">
            <a:avLst/>
          </a:prstGeom>
        </p:spPr>
        <p:txBody>
          <a:bodyPr vert="horz" lIns="96360" tIns="48181" rIns="96360" bIns="48181" rtlCol="0"/>
          <a:lstStyle>
            <a:lvl1pPr algn="r">
              <a:defRPr sz="1300"/>
            </a:lvl1pPr>
          </a:lstStyle>
          <a:p>
            <a:fld id="{32100B7E-7A17-47E8-A5AB-33071C0C8AAA}" type="datetimeFigureOut">
              <a:rPr lang="sv-SE" smtClean="0"/>
              <a:pPr/>
              <a:t>2019-01-03</a:t>
            </a:fld>
            <a:endParaRPr lang="sv-SE"/>
          </a:p>
        </p:txBody>
      </p:sp>
      <p:sp>
        <p:nvSpPr>
          <p:cNvPr id="4" name="Platshållare för bildobjekt 3"/>
          <p:cNvSpPr>
            <a:spLocks noGrp="1" noRot="1" noChangeAspect="1"/>
          </p:cNvSpPr>
          <p:nvPr>
            <p:ph type="sldImg" idx="2"/>
          </p:nvPr>
        </p:nvSpPr>
        <p:spPr>
          <a:xfrm>
            <a:off x="101600" y="750888"/>
            <a:ext cx="6662738" cy="3748087"/>
          </a:xfrm>
          <a:prstGeom prst="rect">
            <a:avLst/>
          </a:prstGeom>
          <a:noFill/>
          <a:ln w="12700">
            <a:solidFill>
              <a:prstClr val="black"/>
            </a:solidFill>
          </a:ln>
        </p:spPr>
        <p:txBody>
          <a:bodyPr vert="horz" lIns="96360" tIns="48181" rIns="96360" bIns="48181" rtlCol="0" anchor="ctr"/>
          <a:lstStyle/>
          <a:p>
            <a:endParaRPr lang="sv-SE"/>
          </a:p>
        </p:txBody>
      </p:sp>
      <p:sp>
        <p:nvSpPr>
          <p:cNvPr id="5" name="Platshållare för anteckningar 4"/>
          <p:cNvSpPr>
            <a:spLocks noGrp="1"/>
          </p:cNvSpPr>
          <p:nvPr>
            <p:ph type="body" sz="quarter" idx="3"/>
          </p:nvPr>
        </p:nvSpPr>
        <p:spPr>
          <a:xfrm>
            <a:off x="686594" y="4749085"/>
            <a:ext cx="5492750" cy="4499134"/>
          </a:xfrm>
          <a:prstGeom prst="rect">
            <a:avLst/>
          </a:prstGeom>
        </p:spPr>
        <p:txBody>
          <a:bodyPr vert="horz" lIns="96360" tIns="48181" rIns="96360" bIns="48181" rtlCol="0">
            <a:normAutofit/>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6" name="Platshållare för sidfot 5"/>
          <p:cNvSpPr>
            <a:spLocks noGrp="1"/>
          </p:cNvSpPr>
          <p:nvPr>
            <p:ph type="ftr" sz="quarter" idx="4"/>
          </p:nvPr>
        </p:nvSpPr>
        <p:spPr>
          <a:xfrm>
            <a:off x="0" y="9496436"/>
            <a:ext cx="2975240" cy="499904"/>
          </a:xfrm>
          <a:prstGeom prst="rect">
            <a:avLst/>
          </a:prstGeom>
        </p:spPr>
        <p:txBody>
          <a:bodyPr vert="horz" lIns="96360" tIns="48181" rIns="96360" bIns="48181" rtlCol="0" anchor="b"/>
          <a:lstStyle>
            <a:lvl1pPr algn="l">
              <a:defRPr sz="1300"/>
            </a:lvl1pPr>
          </a:lstStyle>
          <a:p>
            <a:endParaRPr lang="sv-SE"/>
          </a:p>
        </p:txBody>
      </p:sp>
      <p:sp>
        <p:nvSpPr>
          <p:cNvPr id="7" name="Platshållare för bildnummer 6"/>
          <p:cNvSpPr>
            <a:spLocks noGrp="1"/>
          </p:cNvSpPr>
          <p:nvPr>
            <p:ph type="sldNum" sz="quarter" idx="5"/>
          </p:nvPr>
        </p:nvSpPr>
        <p:spPr>
          <a:xfrm>
            <a:off x="3889110" y="9496436"/>
            <a:ext cx="2975240" cy="499904"/>
          </a:xfrm>
          <a:prstGeom prst="rect">
            <a:avLst/>
          </a:prstGeom>
        </p:spPr>
        <p:txBody>
          <a:bodyPr vert="horz" lIns="96360" tIns="48181" rIns="96360" bIns="48181" rtlCol="0" anchor="b"/>
          <a:lstStyle>
            <a:lvl1pPr algn="r">
              <a:defRPr sz="1300"/>
            </a:lvl1pPr>
          </a:lstStyle>
          <a:p>
            <a:fld id="{A9264AB5-3208-46EB-A2CB-53BA67DEFF15}" type="slidenum">
              <a:rPr lang="sv-SE" smtClean="0"/>
              <a:pPr/>
              <a:t>‹#›</a:t>
            </a:fld>
            <a:endParaRPr lang="sv-SE"/>
          </a:p>
        </p:txBody>
      </p:sp>
    </p:spTree>
    <p:extLst>
      <p:ext uri="{BB962C8B-B14F-4D97-AF65-F5344CB8AC3E}">
        <p14:creationId xmlns:p14="http://schemas.microsoft.com/office/powerpoint/2010/main" val="4224378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64A3FEE-EA38-4C92-B22C-2279471BB113}" type="slidenum">
              <a:rPr lang="en-GB" altLang="sv-SE"/>
              <a:pPr/>
              <a:t>38</a:t>
            </a:fld>
            <a:endParaRPr lang="en-GB" altLang="sv-SE"/>
          </a:p>
        </p:txBody>
      </p:sp>
      <p:sp>
        <p:nvSpPr>
          <p:cNvPr id="761858" name="Rectangle 2"/>
          <p:cNvSpPr>
            <a:spLocks noGrp="1" noRot="1" noChangeAspect="1" noChangeArrowheads="1" noTextEdit="1"/>
          </p:cNvSpPr>
          <p:nvPr>
            <p:ph type="sldImg"/>
          </p:nvPr>
        </p:nvSpPr>
        <p:spPr>
          <a:ln/>
        </p:spPr>
      </p:sp>
      <p:sp>
        <p:nvSpPr>
          <p:cNvPr id="761859" name="Rectangle 3"/>
          <p:cNvSpPr>
            <a:spLocks noGrp="1" noChangeArrowheads="1"/>
          </p:cNvSpPr>
          <p:nvPr>
            <p:ph type="body" idx="1"/>
          </p:nvPr>
        </p:nvSpPr>
        <p:spPr>
          <a:xfrm>
            <a:off x="974725" y="4560888"/>
            <a:ext cx="5365750" cy="4319587"/>
          </a:xfrm>
        </p:spPr>
        <p:txBody>
          <a:bodyPr lIns="94804" tIns="47402" rIns="94804" bIns="47402"/>
          <a:lstStyle/>
          <a:p>
            <a:endParaRPr lang="en-GB" altLang="sv-SE"/>
          </a:p>
        </p:txBody>
      </p:sp>
    </p:spTree>
    <p:extLst>
      <p:ext uri="{BB962C8B-B14F-4D97-AF65-F5344CB8AC3E}">
        <p14:creationId xmlns:p14="http://schemas.microsoft.com/office/powerpoint/2010/main" val="24191620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7292ADA-603C-45E9-99E7-BC1463A0827F}" type="slidenum">
              <a:rPr lang="en-GB" altLang="sv-SE"/>
              <a:pPr/>
              <a:t>47</a:t>
            </a:fld>
            <a:endParaRPr lang="en-GB" altLang="sv-SE"/>
          </a:p>
        </p:txBody>
      </p:sp>
      <p:sp>
        <p:nvSpPr>
          <p:cNvPr id="721922" name="Rectangle 2"/>
          <p:cNvSpPr>
            <a:spLocks noGrp="1" noRot="1" noChangeAspect="1" noChangeArrowheads="1" noTextEdit="1"/>
          </p:cNvSpPr>
          <p:nvPr>
            <p:ph type="sldImg"/>
          </p:nvPr>
        </p:nvSpPr>
        <p:spPr>
          <a:ln/>
        </p:spPr>
      </p:sp>
      <p:sp>
        <p:nvSpPr>
          <p:cNvPr id="721923" name="Rectangle 3"/>
          <p:cNvSpPr>
            <a:spLocks noGrp="1" noChangeArrowheads="1"/>
          </p:cNvSpPr>
          <p:nvPr>
            <p:ph type="body" idx="1"/>
          </p:nvPr>
        </p:nvSpPr>
        <p:spPr/>
        <p:txBody>
          <a:bodyPr/>
          <a:lstStyle/>
          <a:p>
            <a:endParaRPr lang="sv-SE" altLang="sv-SE"/>
          </a:p>
        </p:txBody>
      </p:sp>
    </p:spTree>
    <p:extLst>
      <p:ext uri="{BB962C8B-B14F-4D97-AF65-F5344CB8AC3E}">
        <p14:creationId xmlns:p14="http://schemas.microsoft.com/office/powerpoint/2010/main" val="41501488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7292ADA-603C-45E9-99E7-BC1463A0827F}" type="slidenum">
              <a:rPr lang="en-GB" altLang="sv-SE"/>
              <a:pPr/>
              <a:t>48</a:t>
            </a:fld>
            <a:endParaRPr lang="en-GB" altLang="sv-SE"/>
          </a:p>
        </p:txBody>
      </p:sp>
      <p:sp>
        <p:nvSpPr>
          <p:cNvPr id="721922" name="Rectangle 2"/>
          <p:cNvSpPr>
            <a:spLocks noGrp="1" noRot="1" noChangeAspect="1" noChangeArrowheads="1" noTextEdit="1"/>
          </p:cNvSpPr>
          <p:nvPr>
            <p:ph type="sldImg"/>
          </p:nvPr>
        </p:nvSpPr>
        <p:spPr>
          <a:ln/>
        </p:spPr>
      </p:sp>
      <p:sp>
        <p:nvSpPr>
          <p:cNvPr id="721923" name="Rectangle 3"/>
          <p:cNvSpPr>
            <a:spLocks noGrp="1" noChangeArrowheads="1"/>
          </p:cNvSpPr>
          <p:nvPr>
            <p:ph type="body" idx="1"/>
          </p:nvPr>
        </p:nvSpPr>
        <p:spPr/>
        <p:txBody>
          <a:bodyPr/>
          <a:lstStyle/>
          <a:p>
            <a:endParaRPr lang="sv-SE" altLang="sv-SE"/>
          </a:p>
        </p:txBody>
      </p:sp>
    </p:spTree>
    <p:extLst>
      <p:ext uri="{BB962C8B-B14F-4D97-AF65-F5344CB8AC3E}">
        <p14:creationId xmlns:p14="http://schemas.microsoft.com/office/powerpoint/2010/main" val="42727493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7292ADA-603C-45E9-99E7-BC1463A0827F}" type="slidenum">
              <a:rPr lang="en-GB" altLang="sv-SE"/>
              <a:pPr/>
              <a:t>49</a:t>
            </a:fld>
            <a:endParaRPr lang="en-GB" altLang="sv-SE"/>
          </a:p>
        </p:txBody>
      </p:sp>
      <p:sp>
        <p:nvSpPr>
          <p:cNvPr id="721922" name="Rectangle 2"/>
          <p:cNvSpPr>
            <a:spLocks noGrp="1" noRot="1" noChangeAspect="1" noChangeArrowheads="1" noTextEdit="1"/>
          </p:cNvSpPr>
          <p:nvPr>
            <p:ph type="sldImg"/>
          </p:nvPr>
        </p:nvSpPr>
        <p:spPr>
          <a:ln/>
        </p:spPr>
      </p:sp>
      <p:sp>
        <p:nvSpPr>
          <p:cNvPr id="721923" name="Rectangle 3"/>
          <p:cNvSpPr>
            <a:spLocks noGrp="1" noChangeArrowheads="1"/>
          </p:cNvSpPr>
          <p:nvPr>
            <p:ph type="body" idx="1"/>
          </p:nvPr>
        </p:nvSpPr>
        <p:spPr/>
        <p:txBody>
          <a:bodyPr/>
          <a:lstStyle/>
          <a:p>
            <a:endParaRPr lang="sv-SE" altLang="sv-SE"/>
          </a:p>
        </p:txBody>
      </p:sp>
    </p:spTree>
    <p:extLst>
      <p:ext uri="{BB962C8B-B14F-4D97-AF65-F5344CB8AC3E}">
        <p14:creationId xmlns:p14="http://schemas.microsoft.com/office/powerpoint/2010/main" val="26150643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fld id="{D6907599-C436-44F8-9363-E1901C6A7B26}" type="slidenum">
              <a:rPr lang="en-GB" altLang="sv-SE"/>
              <a:pPr/>
              <a:t>51</a:t>
            </a:fld>
            <a:endParaRPr lang="en-GB" altLang="sv-SE"/>
          </a:p>
        </p:txBody>
      </p:sp>
    </p:spTree>
    <p:extLst>
      <p:ext uri="{BB962C8B-B14F-4D97-AF65-F5344CB8AC3E}">
        <p14:creationId xmlns:p14="http://schemas.microsoft.com/office/powerpoint/2010/main" val="12496595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6D9803D-7EC2-4BF3-A798-8D65605DB54F}" type="slidenum">
              <a:rPr lang="en-GB" altLang="sv-SE"/>
              <a:pPr/>
              <a:t>52</a:t>
            </a:fld>
            <a:endParaRPr lang="en-GB" altLang="sv-SE"/>
          </a:p>
        </p:txBody>
      </p:sp>
      <p:sp>
        <p:nvSpPr>
          <p:cNvPr id="665602" name="Rectangle 2"/>
          <p:cNvSpPr>
            <a:spLocks noGrp="1" noRot="1" noChangeAspect="1" noChangeArrowheads="1" noTextEdit="1"/>
          </p:cNvSpPr>
          <p:nvPr>
            <p:ph type="sldImg"/>
          </p:nvPr>
        </p:nvSpPr>
        <p:spPr>
          <a:xfrm>
            <a:off x="458788" y="720725"/>
            <a:ext cx="6400800" cy="3600450"/>
          </a:xfrm>
          <a:ln/>
        </p:spPr>
      </p:sp>
      <p:sp>
        <p:nvSpPr>
          <p:cNvPr id="665603" name="Rectangle 3"/>
          <p:cNvSpPr>
            <a:spLocks noGrp="1" noChangeArrowheads="1"/>
          </p:cNvSpPr>
          <p:nvPr>
            <p:ph type="body" idx="1"/>
          </p:nvPr>
        </p:nvSpPr>
        <p:spPr>
          <a:xfrm>
            <a:off x="976313" y="4560888"/>
            <a:ext cx="5362575" cy="4319587"/>
          </a:xfrm>
        </p:spPr>
        <p:txBody>
          <a:bodyPr/>
          <a:lstStyle/>
          <a:p>
            <a:endParaRPr lang="sv-SE" altLang="sv-SE"/>
          </a:p>
        </p:txBody>
      </p:sp>
    </p:spTree>
    <p:extLst>
      <p:ext uri="{BB962C8B-B14F-4D97-AF65-F5344CB8AC3E}">
        <p14:creationId xmlns:p14="http://schemas.microsoft.com/office/powerpoint/2010/main" val="21162841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8AFFAF4-328C-4219-9E74-B3EA5F0A1CA4}" type="slidenum">
              <a:rPr lang="en-GB" altLang="sv-SE"/>
              <a:pPr/>
              <a:t>53</a:t>
            </a:fld>
            <a:endParaRPr lang="en-GB" altLang="sv-SE"/>
          </a:p>
        </p:txBody>
      </p:sp>
      <p:sp>
        <p:nvSpPr>
          <p:cNvPr id="663554" name="Rectangle 2"/>
          <p:cNvSpPr>
            <a:spLocks noGrp="1" noRot="1" noChangeAspect="1" noChangeArrowheads="1" noTextEdit="1"/>
          </p:cNvSpPr>
          <p:nvPr>
            <p:ph type="sldImg"/>
          </p:nvPr>
        </p:nvSpPr>
        <p:spPr>
          <a:ln/>
        </p:spPr>
      </p:sp>
      <p:sp>
        <p:nvSpPr>
          <p:cNvPr id="663555" name="Rectangle 3"/>
          <p:cNvSpPr>
            <a:spLocks noGrp="1" noChangeArrowheads="1"/>
          </p:cNvSpPr>
          <p:nvPr>
            <p:ph type="body" idx="1"/>
          </p:nvPr>
        </p:nvSpPr>
        <p:spPr/>
        <p:txBody>
          <a:bodyPr/>
          <a:lstStyle/>
          <a:p>
            <a:endParaRPr lang="en-GB" altLang="sv-SE"/>
          </a:p>
        </p:txBody>
      </p:sp>
    </p:spTree>
    <p:extLst>
      <p:ext uri="{BB962C8B-B14F-4D97-AF65-F5344CB8AC3E}">
        <p14:creationId xmlns:p14="http://schemas.microsoft.com/office/powerpoint/2010/main" val="37833316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829DA3F-60C1-4059-94C1-C39FD42BEA15}" type="slidenum">
              <a:rPr lang="en-GB" altLang="sv-SE"/>
              <a:pPr/>
              <a:t>55</a:t>
            </a:fld>
            <a:endParaRPr lang="en-GB" altLang="sv-SE"/>
          </a:p>
        </p:txBody>
      </p:sp>
      <p:sp>
        <p:nvSpPr>
          <p:cNvPr id="358402" name="Rectangle 2"/>
          <p:cNvSpPr>
            <a:spLocks noGrp="1" noRot="1" noChangeAspect="1" noChangeArrowheads="1" noTextEdit="1"/>
          </p:cNvSpPr>
          <p:nvPr>
            <p:ph type="sldImg"/>
          </p:nvPr>
        </p:nvSpPr>
        <p:spPr>
          <a:ln/>
        </p:spPr>
      </p:sp>
      <p:sp>
        <p:nvSpPr>
          <p:cNvPr id="358403" name="Rectangle 3"/>
          <p:cNvSpPr>
            <a:spLocks noGrp="1" noChangeArrowheads="1"/>
          </p:cNvSpPr>
          <p:nvPr>
            <p:ph type="body" idx="1"/>
          </p:nvPr>
        </p:nvSpPr>
        <p:spPr/>
        <p:txBody>
          <a:bodyPr/>
          <a:lstStyle/>
          <a:p>
            <a:endParaRPr lang="en-GB" altLang="sv-SE"/>
          </a:p>
        </p:txBody>
      </p:sp>
    </p:spTree>
    <p:extLst>
      <p:ext uri="{BB962C8B-B14F-4D97-AF65-F5344CB8AC3E}">
        <p14:creationId xmlns:p14="http://schemas.microsoft.com/office/powerpoint/2010/main" val="22228868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E6FE7E-E740-4A31-B6B5-CDE068E3C161}" type="slidenum">
              <a:rPr lang="en-GB" altLang="sv-SE"/>
              <a:pPr/>
              <a:t>56</a:t>
            </a:fld>
            <a:endParaRPr lang="en-GB" altLang="sv-SE"/>
          </a:p>
        </p:txBody>
      </p:sp>
      <p:sp>
        <p:nvSpPr>
          <p:cNvPr id="434178" name="Rectangle 2"/>
          <p:cNvSpPr>
            <a:spLocks noGrp="1" noRot="1" noChangeAspect="1" noChangeArrowheads="1" noTextEdit="1"/>
          </p:cNvSpPr>
          <p:nvPr>
            <p:ph type="sldImg"/>
          </p:nvPr>
        </p:nvSpPr>
        <p:spPr>
          <a:ln/>
        </p:spPr>
      </p:sp>
      <p:sp>
        <p:nvSpPr>
          <p:cNvPr id="434179" name="Rectangle 3"/>
          <p:cNvSpPr>
            <a:spLocks noGrp="1" noChangeArrowheads="1"/>
          </p:cNvSpPr>
          <p:nvPr>
            <p:ph type="body" idx="1"/>
          </p:nvPr>
        </p:nvSpPr>
        <p:spPr/>
        <p:txBody>
          <a:bodyPr/>
          <a:lstStyle/>
          <a:p>
            <a:r>
              <a:rPr lang="en-GB" altLang="sv-SE" sz="1000"/>
              <a:t>Interesting questions: </a:t>
            </a:r>
          </a:p>
          <a:p>
            <a:r>
              <a:rPr lang="en-GB" altLang="sv-SE"/>
              <a:t>		</a:t>
            </a:r>
            <a:r>
              <a:rPr lang="en-GB" altLang="sv-SE" sz="800"/>
              <a:t>Which classes were most attended?</a:t>
            </a:r>
          </a:p>
          <a:p>
            <a:r>
              <a:rPr lang="en-GB" altLang="sv-SE" sz="800"/>
              <a:t>		Which teatchers taught the most students?</a:t>
            </a:r>
          </a:p>
          <a:p>
            <a:r>
              <a:rPr lang="en-GB" altLang="sv-SE" sz="800"/>
              <a:t>		Which facilities were most used?</a:t>
            </a:r>
            <a:endParaRPr lang="en-GB" altLang="sv-SE"/>
          </a:p>
          <a:p>
            <a:endParaRPr lang="en-GB" altLang="sv-SE"/>
          </a:p>
        </p:txBody>
      </p:sp>
    </p:spTree>
    <p:extLst>
      <p:ext uri="{BB962C8B-B14F-4D97-AF65-F5344CB8AC3E}">
        <p14:creationId xmlns:p14="http://schemas.microsoft.com/office/powerpoint/2010/main" val="11975611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64A3FEE-EA38-4C92-B22C-2279471BB113}" type="slidenum">
              <a:rPr lang="en-GB" altLang="sv-SE"/>
              <a:pPr/>
              <a:t>39</a:t>
            </a:fld>
            <a:endParaRPr lang="en-GB" altLang="sv-SE"/>
          </a:p>
        </p:txBody>
      </p:sp>
      <p:sp>
        <p:nvSpPr>
          <p:cNvPr id="761858" name="Rectangle 2"/>
          <p:cNvSpPr>
            <a:spLocks noGrp="1" noRot="1" noChangeAspect="1" noChangeArrowheads="1" noTextEdit="1"/>
          </p:cNvSpPr>
          <p:nvPr>
            <p:ph type="sldImg"/>
          </p:nvPr>
        </p:nvSpPr>
        <p:spPr>
          <a:ln/>
        </p:spPr>
      </p:sp>
      <p:sp>
        <p:nvSpPr>
          <p:cNvPr id="761859" name="Rectangle 3"/>
          <p:cNvSpPr>
            <a:spLocks noGrp="1" noChangeArrowheads="1"/>
          </p:cNvSpPr>
          <p:nvPr>
            <p:ph type="body" idx="1"/>
          </p:nvPr>
        </p:nvSpPr>
        <p:spPr>
          <a:xfrm>
            <a:off x="974725" y="4560888"/>
            <a:ext cx="5365750" cy="4319587"/>
          </a:xfrm>
        </p:spPr>
        <p:txBody>
          <a:bodyPr lIns="94804" tIns="47402" rIns="94804" bIns="47402"/>
          <a:lstStyle/>
          <a:p>
            <a:endParaRPr lang="en-GB" altLang="sv-SE"/>
          </a:p>
        </p:txBody>
      </p:sp>
    </p:spTree>
    <p:extLst>
      <p:ext uri="{BB962C8B-B14F-4D97-AF65-F5344CB8AC3E}">
        <p14:creationId xmlns:p14="http://schemas.microsoft.com/office/powerpoint/2010/main" val="20386200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64A3FEE-EA38-4C92-B22C-2279471BB113}" type="slidenum">
              <a:rPr lang="en-GB" altLang="sv-SE"/>
              <a:pPr/>
              <a:t>40</a:t>
            </a:fld>
            <a:endParaRPr lang="en-GB" altLang="sv-SE"/>
          </a:p>
        </p:txBody>
      </p:sp>
      <p:sp>
        <p:nvSpPr>
          <p:cNvPr id="761858" name="Rectangle 2"/>
          <p:cNvSpPr>
            <a:spLocks noGrp="1" noRot="1" noChangeAspect="1" noChangeArrowheads="1" noTextEdit="1"/>
          </p:cNvSpPr>
          <p:nvPr>
            <p:ph type="sldImg"/>
          </p:nvPr>
        </p:nvSpPr>
        <p:spPr>
          <a:ln/>
        </p:spPr>
      </p:sp>
      <p:sp>
        <p:nvSpPr>
          <p:cNvPr id="761859" name="Rectangle 3"/>
          <p:cNvSpPr>
            <a:spLocks noGrp="1" noChangeArrowheads="1"/>
          </p:cNvSpPr>
          <p:nvPr>
            <p:ph type="body" idx="1"/>
          </p:nvPr>
        </p:nvSpPr>
        <p:spPr>
          <a:xfrm>
            <a:off x="974725" y="4560888"/>
            <a:ext cx="5365750" cy="4319587"/>
          </a:xfrm>
        </p:spPr>
        <p:txBody>
          <a:bodyPr lIns="94804" tIns="47402" rIns="94804" bIns="47402"/>
          <a:lstStyle/>
          <a:p>
            <a:endParaRPr lang="en-GB" altLang="sv-SE"/>
          </a:p>
        </p:txBody>
      </p:sp>
    </p:spTree>
    <p:extLst>
      <p:ext uri="{BB962C8B-B14F-4D97-AF65-F5344CB8AC3E}">
        <p14:creationId xmlns:p14="http://schemas.microsoft.com/office/powerpoint/2010/main" val="28056252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6AB22CE-C357-4B7E-A942-B18512CE5974}" type="slidenum">
              <a:rPr lang="en-GB" altLang="sv-SE"/>
              <a:pPr/>
              <a:t>41</a:t>
            </a:fld>
            <a:endParaRPr lang="en-GB" altLang="sv-SE"/>
          </a:p>
        </p:txBody>
      </p:sp>
      <p:sp>
        <p:nvSpPr>
          <p:cNvPr id="688130" name="Rectangle 2"/>
          <p:cNvSpPr>
            <a:spLocks noGrp="1" noRot="1" noChangeAspect="1" noChangeArrowheads="1" noTextEdit="1"/>
          </p:cNvSpPr>
          <p:nvPr>
            <p:ph type="sldImg"/>
          </p:nvPr>
        </p:nvSpPr>
        <p:spPr>
          <a:ln/>
        </p:spPr>
      </p:sp>
      <p:sp>
        <p:nvSpPr>
          <p:cNvPr id="688131" name="Rectangle 3"/>
          <p:cNvSpPr>
            <a:spLocks noGrp="1" noChangeArrowheads="1"/>
          </p:cNvSpPr>
          <p:nvPr>
            <p:ph type="body" idx="1"/>
          </p:nvPr>
        </p:nvSpPr>
        <p:spPr>
          <a:xfrm>
            <a:off x="974725" y="4560888"/>
            <a:ext cx="5365750" cy="4319587"/>
          </a:xfrm>
        </p:spPr>
        <p:txBody>
          <a:bodyPr lIns="94804" tIns="47402" rIns="94804" bIns="47402"/>
          <a:lstStyle/>
          <a:p>
            <a:r>
              <a:rPr lang="en-GB" altLang="sv-SE"/>
              <a:t>Text from Ramakrishnan&amp;Gehrke, sid 691 (men exempeln är det samma som jag hade förra året)</a:t>
            </a:r>
          </a:p>
          <a:p>
            <a:r>
              <a:rPr lang="en-GB" altLang="sv-SE"/>
              <a:t>Consider a table that describes customers:</a:t>
            </a:r>
          </a:p>
          <a:p>
            <a:r>
              <a:rPr lang="en-GB" altLang="sv-SE"/>
              <a:t>CUST(Custid:Int, Region:String, Rating:String, …)</a:t>
            </a:r>
          </a:p>
          <a:p>
            <a:r>
              <a:rPr lang="en-GB" altLang="sv-SE"/>
              <a:t>where Domain(Region) = {N,W,S,E} and Domain(Rating) = {H,M,L} </a:t>
            </a:r>
          </a:p>
          <a:p>
            <a:r>
              <a:rPr lang="en-GB" altLang="sv-SE"/>
              <a:t>Columns with few possible values are called </a:t>
            </a:r>
            <a:r>
              <a:rPr lang="en-GB" altLang="sv-SE" b="1"/>
              <a:t>sparse</a:t>
            </a:r>
            <a:r>
              <a:rPr lang="en-GB" altLang="sv-SE"/>
              <a:t> [like, Region and Rating]. We can exploit sparsity to construct a new kind of index that greatly speeds up queries on these columns.  </a:t>
            </a:r>
          </a:p>
          <a:p>
            <a:r>
              <a:rPr lang="en-GB" altLang="sv-SE"/>
              <a:t>The idea is to record values for sparse columns as a sequence of bits, one for each possible value.” For example, a </a:t>
            </a:r>
            <a:r>
              <a:rPr lang="en-GB" altLang="sv-SE" i="1"/>
              <a:t>rating</a:t>
            </a:r>
            <a:r>
              <a:rPr lang="en-GB" altLang="sv-SE"/>
              <a:t> value is 100, 010, or 001, a 1 in first position denotes ‘high’, a 1 in second position denotes ‘medium’, and a 1 in third position denotes ‘low’. Similarly, for region, 1000 denotes ‘North’, 0100 denotes ‘Sought’, 0010 denotes ‘East’, and 0001 denotes ‘West’.</a:t>
            </a:r>
          </a:p>
          <a:p>
            <a:r>
              <a:rPr lang="en-GB" altLang="sv-SE"/>
              <a:t>If we consider the </a:t>
            </a:r>
            <a:r>
              <a:rPr lang="en-GB" altLang="sv-SE" i="1"/>
              <a:t>rating</a:t>
            </a:r>
            <a:r>
              <a:rPr lang="en-GB" altLang="sv-SE"/>
              <a:t> values for all rows in the Customer table, we can treat this as a collection of three </a:t>
            </a:r>
            <a:r>
              <a:rPr lang="en-GB" altLang="sv-SE" b="1"/>
              <a:t>bit vectors</a:t>
            </a:r>
            <a:r>
              <a:rPr lang="en-GB" altLang="sv-SE"/>
              <a:t>, one of which has the associated value ‘high’, the other one the associated value ‘medium’ and the third one has the associated value ‘low’. Each bit vector has one bit per row in the Customers table, indication whether the value in that row is the value associated with the bit vector. The collection of bit vectors for a column is called a </a:t>
            </a:r>
            <a:r>
              <a:rPr lang="en-GB" altLang="sv-SE" b="1"/>
              <a:t>bitmap index</a:t>
            </a:r>
            <a:r>
              <a:rPr lang="en-GB" altLang="sv-SE"/>
              <a:t> for that column.    </a:t>
            </a:r>
          </a:p>
        </p:txBody>
      </p:sp>
    </p:spTree>
    <p:extLst>
      <p:ext uri="{BB962C8B-B14F-4D97-AF65-F5344CB8AC3E}">
        <p14:creationId xmlns:p14="http://schemas.microsoft.com/office/powerpoint/2010/main" val="11077763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60D1FB4-DA7A-4E95-83B2-86ABC15D9D32}" type="slidenum">
              <a:rPr lang="en-GB" altLang="sv-SE"/>
              <a:pPr/>
              <a:t>42</a:t>
            </a:fld>
            <a:endParaRPr lang="en-GB" altLang="sv-SE"/>
          </a:p>
        </p:txBody>
      </p:sp>
      <p:sp>
        <p:nvSpPr>
          <p:cNvPr id="690178" name="Rectangle 2"/>
          <p:cNvSpPr>
            <a:spLocks noGrp="1" noRot="1" noChangeAspect="1" noChangeArrowheads="1" noTextEdit="1"/>
          </p:cNvSpPr>
          <p:nvPr>
            <p:ph type="sldImg"/>
          </p:nvPr>
        </p:nvSpPr>
        <p:spPr>
          <a:ln/>
        </p:spPr>
      </p:sp>
      <p:sp>
        <p:nvSpPr>
          <p:cNvPr id="690179" name="Rectangle 3"/>
          <p:cNvSpPr>
            <a:spLocks noGrp="1" noChangeArrowheads="1"/>
          </p:cNvSpPr>
          <p:nvPr>
            <p:ph type="body" idx="1"/>
          </p:nvPr>
        </p:nvSpPr>
        <p:spPr>
          <a:xfrm>
            <a:off x="974725" y="4560888"/>
            <a:ext cx="5365750" cy="4319587"/>
          </a:xfrm>
        </p:spPr>
        <p:txBody>
          <a:bodyPr lIns="94804" tIns="47402" rIns="94804" bIns="47402"/>
          <a:lstStyle/>
          <a:p>
            <a:r>
              <a:rPr lang="en-GB" altLang="sv-SE"/>
              <a:t>Bitmap indexes offer two important advantages over conventional hash and tree indexes. First, they allow the use of efficient bit operations to answer queries. For example, consider the query “How many customer from the West region are rated as low”.  We can take the fourth bit vector for Region and do a bit-wise and AND with the third bit vector for Rating to obtain a bit vector that has 1 for every West-living customer  with rating Low. We can then count the number of 1s in this bit vector to answer the query. </a:t>
            </a:r>
          </a:p>
          <a:p>
            <a:r>
              <a:rPr lang="en-GB" altLang="sv-SE"/>
              <a:t>Second, bitmap indexes can be much more compact than a traditional B+ tree index and are very amenable to the use of compression techniques. </a:t>
            </a:r>
          </a:p>
        </p:txBody>
      </p:sp>
    </p:spTree>
    <p:extLst>
      <p:ext uri="{BB962C8B-B14F-4D97-AF65-F5344CB8AC3E}">
        <p14:creationId xmlns:p14="http://schemas.microsoft.com/office/powerpoint/2010/main" val="5194585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1D67BEA-E5A3-40BF-ABFB-10837C5A3437}" type="slidenum">
              <a:rPr lang="en-GB" altLang="sv-SE"/>
              <a:pPr/>
              <a:t>43</a:t>
            </a:fld>
            <a:endParaRPr lang="en-GB" altLang="sv-SE"/>
          </a:p>
        </p:txBody>
      </p:sp>
      <p:sp>
        <p:nvSpPr>
          <p:cNvPr id="692226" name="Rectangle 2"/>
          <p:cNvSpPr>
            <a:spLocks noGrp="1" noRot="1" noChangeAspect="1" noChangeArrowheads="1" noTextEdit="1"/>
          </p:cNvSpPr>
          <p:nvPr>
            <p:ph type="sldImg"/>
          </p:nvPr>
        </p:nvSpPr>
        <p:spPr>
          <a:ln/>
        </p:spPr>
      </p:sp>
      <p:sp>
        <p:nvSpPr>
          <p:cNvPr id="692227" name="Rectangle 3"/>
          <p:cNvSpPr>
            <a:spLocks noGrp="1" noChangeArrowheads="1"/>
          </p:cNvSpPr>
          <p:nvPr>
            <p:ph type="body" idx="1"/>
          </p:nvPr>
        </p:nvSpPr>
        <p:spPr>
          <a:xfrm>
            <a:off x="974725" y="4560888"/>
            <a:ext cx="5365750" cy="4319587"/>
          </a:xfrm>
        </p:spPr>
        <p:txBody>
          <a:bodyPr lIns="94804" tIns="47402" rIns="94804" bIns="47402"/>
          <a:lstStyle/>
          <a:p>
            <a:endParaRPr lang="en-GB" altLang="sv-SE"/>
          </a:p>
        </p:txBody>
      </p:sp>
    </p:spTree>
    <p:extLst>
      <p:ext uri="{BB962C8B-B14F-4D97-AF65-F5344CB8AC3E}">
        <p14:creationId xmlns:p14="http://schemas.microsoft.com/office/powerpoint/2010/main" val="36923681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74919D8-365B-40A7-8539-769D41263635}" type="slidenum">
              <a:rPr lang="en-GB" altLang="sv-SE"/>
              <a:pPr/>
              <a:t>44</a:t>
            </a:fld>
            <a:endParaRPr lang="en-GB" altLang="sv-SE"/>
          </a:p>
        </p:txBody>
      </p:sp>
      <p:sp>
        <p:nvSpPr>
          <p:cNvPr id="723970" name="Rectangle 2"/>
          <p:cNvSpPr>
            <a:spLocks noGrp="1" noRot="1" noChangeAspect="1" noChangeArrowheads="1" noTextEdit="1"/>
          </p:cNvSpPr>
          <p:nvPr>
            <p:ph type="sldImg"/>
          </p:nvPr>
        </p:nvSpPr>
        <p:spPr>
          <a:ln/>
        </p:spPr>
      </p:sp>
      <p:sp>
        <p:nvSpPr>
          <p:cNvPr id="723971" name="Rectangle 3"/>
          <p:cNvSpPr>
            <a:spLocks noGrp="1" noChangeArrowheads="1"/>
          </p:cNvSpPr>
          <p:nvPr>
            <p:ph type="body" idx="1"/>
          </p:nvPr>
        </p:nvSpPr>
        <p:spPr/>
        <p:txBody>
          <a:bodyPr/>
          <a:lstStyle/>
          <a:p>
            <a:endParaRPr lang="sv-SE" altLang="sv-SE"/>
          </a:p>
        </p:txBody>
      </p:sp>
    </p:spTree>
    <p:extLst>
      <p:ext uri="{BB962C8B-B14F-4D97-AF65-F5344CB8AC3E}">
        <p14:creationId xmlns:p14="http://schemas.microsoft.com/office/powerpoint/2010/main" val="1104276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74919D8-365B-40A7-8539-769D41263635}" type="slidenum">
              <a:rPr lang="en-GB" altLang="sv-SE"/>
              <a:pPr/>
              <a:t>45</a:t>
            </a:fld>
            <a:endParaRPr lang="en-GB" altLang="sv-SE"/>
          </a:p>
        </p:txBody>
      </p:sp>
      <p:sp>
        <p:nvSpPr>
          <p:cNvPr id="723970" name="Rectangle 2"/>
          <p:cNvSpPr>
            <a:spLocks noGrp="1" noRot="1" noChangeAspect="1" noChangeArrowheads="1" noTextEdit="1"/>
          </p:cNvSpPr>
          <p:nvPr>
            <p:ph type="sldImg"/>
          </p:nvPr>
        </p:nvSpPr>
        <p:spPr>
          <a:ln/>
        </p:spPr>
      </p:sp>
      <p:sp>
        <p:nvSpPr>
          <p:cNvPr id="723971" name="Rectangle 3"/>
          <p:cNvSpPr>
            <a:spLocks noGrp="1" noChangeArrowheads="1"/>
          </p:cNvSpPr>
          <p:nvPr>
            <p:ph type="body" idx="1"/>
          </p:nvPr>
        </p:nvSpPr>
        <p:spPr/>
        <p:txBody>
          <a:bodyPr/>
          <a:lstStyle/>
          <a:p>
            <a:endParaRPr lang="sv-SE" altLang="sv-SE"/>
          </a:p>
        </p:txBody>
      </p:sp>
    </p:spTree>
    <p:extLst>
      <p:ext uri="{BB962C8B-B14F-4D97-AF65-F5344CB8AC3E}">
        <p14:creationId xmlns:p14="http://schemas.microsoft.com/office/powerpoint/2010/main" val="22757230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746732E-0774-4E22-8097-919720F55BBE}" type="slidenum">
              <a:rPr lang="en-GB" altLang="sv-SE"/>
              <a:pPr/>
              <a:t>46</a:t>
            </a:fld>
            <a:endParaRPr lang="en-GB" altLang="sv-SE"/>
          </a:p>
        </p:txBody>
      </p:sp>
      <p:sp>
        <p:nvSpPr>
          <p:cNvPr id="722946" name="Rectangle 2"/>
          <p:cNvSpPr>
            <a:spLocks noGrp="1" noRot="1" noChangeAspect="1" noChangeArrowheads="1" noTextEdit="1"/>
          </p:cNvSpPr>
          <p:nvPr>
            <p:ph type="sldImg"/>
          </p:nvPr>
        </p:nvSpPr>
        <p:spPr>
          <a:ln/>
        </p:spPr>
      </p:sp>
      <p:sp>
        <p:nvSpPr>
          <p:cNvPr id="722947" name="Rectangle 3"/>
          <p:cNvSpPr>
            <a:spLocks noGrp="1" noChangeArrowheads="1"/>
          </p:cNvSpPr>
          <p:nvPr>
            <p:ph type="body" idx="1"/>
          </p:nvPr>
        </p:nvSpPr>
        <p:spPr/>
        <p:txBody>
          <a:bodyPr/>
          <a:lstStyle/>
          <a:p>
            <a:endParaRPr lang="sv-SE" altLang="sv-SE"/>
          </a:p>
        </p:txBody>
      </p:sp>
    </p:spTree>
    <p:extLst>
      <p:ext uri="{BB962C8B-B14F-4D97-AF65-F5344CB8AC3E}">
        <p14:creationId xmlns:p14="http://schemas.microsoft.com/office/powerpoint/2010/main" val="77969561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örstasida - Eld">
    <p:spTree>
      <p:nvGrpSpPr>
        <p:cNvPr id="1" name=""/>
        <p:cNvGrpSpPr/>
        <p:nvPr/>
      </p:nvGrpSpPr>
      <p:grpSpPr>
        <a:xfrm>
          <a:off x="0" y="0"/>
          <a:ext cx="0" cy="0"/>
          <a:chOff x="0" y="0"/>
          <a:chExt cx="0" cy="0"/>
        </a:xfrm>
      </p:grpSpPr>
      <p:pic>
        <p:nvPicPr>
          <p:cNvPr id="7" name="Picture 2" descr="SU_PPT_eld"/>
          <p:cNvPicPr>
            <a:picLocks noChangeAspect="1" noChangeArrowheads="1"/>
          </p:cNvPicPr>
          <p:nvPr userDrawn="1"/>
        </p:nvPicPr>
        <p:blipFill>
          <a:blip r:embed="rId2" cstate="print">
            <a:alphaModFix amt="55000"/>
          </a:blip>
          <a:srcRect l="4988" t="-362"/>
          <a:stretch>
            <a:fillRect/>
          </a:stretch>
        </p:blipFill>
        <p:spPr bwMode="auto">
          <a:xfrm>
            <a:off x="1" y="1225226"/>
            <a:ext cx="5408969" cy="3938812"/>
          </a:xfrm>
          <a:prstGeom prst="rect">
            <a:avLst/>
          </a:prstGeom>
          <a:noFill/>
          <a:effectLst/>
        </p:spPr>
      </p:pic>
      <p:sp>
        <p:nvSpPr>
          <p:cNvPr id="2" name="Rubrik 1"/>
          <p:cNvSpPr>
            <a:spLocks noGrp="1"/>
          </p:cNvSpPr>
          <p:nvPr>
            <p:ph type="ctrTitle" hasCustomPrompt="1"/>
          </p:nvPr>
        </p:nvSpPr>
        <p:spPr>
          <a:xfrm>
            <a:off x="1008000" y="1827900"/>
            <a:ext cx="6631200" cy="1069200"/>
          </a:xfrm>
        </p:spPr>
        <p:txBody>
          <a:bodyPr lIns="72000" tIns="36000" rIns="72000" bIns="36000" anchor="ctr" anchorCtr="0">
            <a:normAutofit/>
          </a:bodyPr>
          <a:lstStyle>
            <a:lvl1pPr algn="l">
              <a:defRPr sz="4400" b="0">
                <a:latin typeface="Verdana" pitchFamily="34" charset="0"/>
                <a:ea typeface="Verdana" pitchFamily="34" charset="0"/>
                <a:cs typeface="Verdana" pitchFamily="34" charset="0"/>
              </a:defRPr>
            </a:lvl1pPr>
          </a:lstStyle>
          <a:p>
            <a:r>
              <a:rPr lang="sv-SE" noProof="0" smtClean="0"/>
              <a:t>Avsnittsnamn</a:t>
            </a:r>
            <a:endParaRPr lang="sv-SE" noProof="0"/>
          </a:p>
        </p:txBody>
      </p:sp>
      <p:sp>
        <p:nvSpPr>
          <p:cNvPr id="3" name="Underrubrik 2"/>
          <p:cNvSpPr>
            <a:spLocks noGrp="1"/>
          </p:cNvSpPr>
          <p:nvPr>
            <p:ph type="subTitle" idx="1" hasCustomPrompt="1"/>
          </p:nvPr>
        </p:nvSpPr>
        <p:spPr>
          <a:xfrm>
            <a:off x="1008000" y="2894400"/>
            <a:ext cx="6631200" cy="104550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smtClean="0"/>
              <a:t>Talare eller underrubrik</a:t>
            </a:r>
          </a:p>
        </p:txBody>
      </p:sp>
      <p:sp>
        <p:nvSpPr>
          <p:cNvPr id="11" name="Content Placeholder 10"/>
          <p:cNvSpPr>
            <a:spLocks noGrp="1"/>
          </p:cNvSpPr>
          <p:nvPr>
            <p:ph sz="quarter" idx="10" hasCustomPrompt="1"/>
          </p:nvPr>
        </p:nvSpPr>
        <p:spPr>
          <a:xfrm>
            <a:off x="971600" y="627534"/>
            <a:ext cx="6625108" cy="1008112"/>
          </a:xfrm>
        </p:spPr>
        <p:txBody>
          <a:bodyPr/>
          <a:lstStyle>
            <a:lvl1pPr marL="0" indent="0">
              <a:buNone/>
              <a:defRPr/>
            </a:lvl1pPr>
          </a:lstStyle>
          <a:p>
            <a:pPr lvl="0"/>
            <a:r>
              <a:rPr lang="sv-SE" noProof="0" dirty="0" smtClean="0"/>
              <a:t>Kurs/Programserie</a:t>
            </a:r>
          </a:p>
        </p:txBody>
      </p:sp>
    </p:spTree>
    <p:extLst>
      <p:ext uri="{BB962C8B-B14F-4D97-AF65-F5344CB8AC3E}">
        <p14:creationId xmlns:p14="http://schemas.microsoft.com/office/powerpoint/2010/main" val="27263509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rmAutofit/>
          </a:bodyPr>
          <a:lstStyle>
            <a:lvl1pPr>
              <a:defRPr sz="2800"/>
            </a:lvl1pPr>
          </a:lstStyle>
          <a:p>
            <a:r>
              <a:rPr lang="en-US" smtClean="0"/>
              <a:t>Click to edit Master title style</a:t>
            </a:r>
            <a:endParaRPr lang="sv-SE" dirty="0"/>
          </a:p>
        </p:txBody>
      </p:sp>
      <p:sp>
        <p:nvSpPr>
          <p:cNvPr id="3" name="Platshållare för innehåll 2"/>
          <p:cNvSpPr>
            <a:spLocks noGrp="1"/>
          </p:cNvSpPr>
          <p:nvPr>
            <p:ph sz="half" idx="1"/>
          </p:nvPr>
        </p:nvSpPr>
        <p:spPr>
          <a:xfrm>
            <a:off x="792000" y="1275534"/>
            <a:ext cx="3348000" cy="3240432"/>
          </a:xfrm>
        </p:spPr>
        <p:txBody>
          <a:bodyPr/>
          <a:lstStyle>
            <a:lvl1pPr>
              <a:defRPr sz="24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dirty="0"/>
          </a:p>
        </p:txBody>
      </p:sp>
      <p:sp>
        <p:nvSpPr>
          <p:cNvPr id="4" name="Platshållare för innehåll 3"/>
          <p:cNvSpPr>
            <a:spLocks noGrp="1"/>
          </p:cNvSpPr>
          <p:nvPr>
            <p:ph sz="half" idx="2"/>
          </p:nvPr>
        </p:nvSpPr>
        <p:spPr>
          <a:xfrm>
            <a:off x="4291200" y="1275534"/>
            <a:ext cx="3348000" cy="3240432"/>
          </a:xfrm>
        </p:spPr>
        <p:txBody>
          <a:bodyPr/>
          <a:lstStyle>
            <a:lvl1pPr>
              <a:defRPr sz="24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dirty="0"/>
          </a:p>
        </p:txBody>
      </p:sp>
    </p:spTree>
    <p:extLst>
      <p:ext uri="{BB962C8B-B14F-4D97-AF65-F5344CB8AC3E}">
        <p14:creationId xmlns:p14="http://schemas.microsoft.com/office/powerpoint/2010/main" val="4147975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Rubrik och text">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rmAutofit/>
          </a:bodyPr>
          <a:lstStyle>
            <a:lvl1pPr>
              <a:defRPr sz="2800"/>
            </a:lvl1pPr>
          </a:lstStyle>
          <a:p>
            <a:r>
              <a:rPr lang="en-US" noProof="0" smtClean="0"/>
              <a:t>Click to edit Master title style</a:t>
            </a:r>
            <a:endParaRPr lang="sv-SE" noProof="0"/>
          </a:p>
        </p:txBody>
      </p:sp>
      <p:sp>
        <p:nvSpPr>
          <p:cNvPr id="3" name="Platshållare för innehåll 2"/>
          <p:cNvSpPr>
            <a:spLocks noGrp="1"/>
          </p:cNvSpPr>
          <p:nvPr>
            <p:ph idx="1"/>
          </p:nvPr>
        </p:nvSpPr>
        <p:spPr>
          <a:xfrm>
            <a:off x="792000" y="1275534"/>
            <a:ext cx="6850800" cy="2411100"/>
          </a:xfrm>
        </p:spPr>
        <p:txBody>
          <a:bodyPr>
            <a:normAutofit/>
          </a:bodyPr>
          <a:lstStyle>
            <a:lvl1pPr marL="1588" indent="-1588">
              <a:lnSpc>
                <a:spcPts val="2600"/>
              </a:lnSpc>
              <a:buNone/>
              <a:defRPr sz="2400"/>
            </a:lvl1pPr>
            <a:lvl2pPr>
              <a:buNone/>
              <a:defRPr/>
            </a:lvl2pPr>
            <a:lvl3pPr>
              <a:buNone/>
              <a:defRPr/>
            </a:lvl3pPr>
            <a:lvl4pPr>
              <a:buNone/>
              <a:defRPr/>
            </a:lvl4pPr>
            <a:lvl5pPr>
              <a:buNone/>
              <a:defRPr/>
            </a:lvl5pPr>
          </a:lstStyle>
          <a:p>
            <a:pPr lvl="0"/>
            <a:r>
              <a:rPr lang="en-US" noProof="0" smtClean="0"/>
              <a:t>Click to edit Master text styles</a:t>
            </a:r>
          </a:p>
        </p:txBody>
      </p:sp>
    </p:spTree>
    <p:extLst>
      <p:ext uri="{BB962C8B-B14F-4D97-AF65-F5344CB8AC3E}">
        <p14:creationId xmlns:p14="http://schemas.microsoft.com/office/powerpoint/2010/main" val="6559972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ndast innehåll">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792000" y="595470"/>
            <a:ext cx="6850800" cy="3992504"/>
          </a:xfrm>
        </p:spPr>
        <p:txBody>
          <a:bodyPr>
            <a:normAutofit/>
          </a:bodyPr>
          <a:lstStyle>
            <a:lvl1pPr>
              <a:defRPr sz="2400"/>
            </a:lvl1pPr>
            <a:lvl2pPr>
              <a:defRPr sz="2400"/>
            </a:lvl2pPr>
            <a:lvl3pPr>
              <a:defRPr sz="2400"/>
            </a:lvl3pPr>
            <a:lvl4pPr>
              <a:defRPr sz="2400"/>
            </a:lvl4pPr>
            <a:lvl5pPr>
              <a:defRPr sz="2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dirty="0"/>
          </a:p>
        </p:txBody>
      </p:sp>
    </p:spTree>
    <p:extLst>
      <p:ext uri="{BB962C8B-B14F-4D97-AF65-F5344CB8AC3E}">
        <p14:creationId xmlns:p14="http://schemas.microsoft.com/office/powerpoint/2010/main" val="41968045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89329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v-SE"/>
          </a:p>
        </p:txBody>
      </p:sp>
      <p:sp>
        <p:nvSpPr>
          <p:cNvPr id="3" name="Footer Placeholder 2"/>
          <p:cNvSpPr>
            <a:spLocks noGrp="1"/>
          </p:cNvSpPr>
          <p:nvPr>
            <p:ph type="ftr" sz="quarter" idx="10"/>
          </p:nvPr>
        </p:nvSpPr>
        <p:spPr/>
        <p:txBody>
          <a:bodyPr/>
          <a:lstStyle>
            <a:lvl1pPr>
              <a:defRPr/>
            </a:lvl1pPr>
          </a:lstStyle>
          <a:p>
            <a:r>
              <a:rPr lang="en-US" altLang="sv-SE"/>
              <a:t>Copyright @ 2002, Erik Perjons, Stockholm University/The Royal Institute of Technology</a:t>
            </a:r>
          </a:p>
        </p:txBody>
      </p:sp>
      <p:sp>
        <p:nvSpPr>
          <p:cNvPr id="4" name="Slide Number Placeholder 3"/>
          <p:cNvSpPr>
            <a:spLocks noGrp="1"/>
          </p:cNvSpPr>
          <p:nvPr>
            <p:ph type="sldNum" sz="quarter" idx="11"/>
          </p:nvPr>
        </p:nvSpPr>
        <p:spPr/>
        <p:txBody>
          <a:bodyPr/>
          <a:lstStyle>
            <a:lvl1pPr>
              <a:defRPr/>
            </a:lvl1pPr>
          </a:lstStyle>
          <a:p>
            <a:fld id="{AD168AF0-6729-4B43-9206-A55DC63FCE6E}" type="slidenum">
              <a:rPr lang="en-US" altLang="sv-SE"/>
              <a:pPr/>
              <a:t>‹#›</a:t>
            </a:fld>
            <a:endParaRPr lang="en-US" altLang="sv-SE"/>
          </a:p>
        </p:txBody>
      </p:sp>
      <p:sp>
        <p:nvSpPr>
          <p:cNvPr id="5" name="Date Placeholder 4"/>
          <p:cNvSpPr>
            <a:spLocks noGrp="1"/>
          </p:cNvSpPr>
          <p:nvPr>
            <p:ph type="dt" sz="half" idx="12"/>
          </p:nvPr>
        </p:nvSpPr>
        <p:spPr/>
        <p:txBody>
          <a:bodyPr/>
          <a:lstStyle>
            <a:lvl1pPr>
              <a:defRPr/>
            </a:lvl1pPr>
          </a:lstStyle>
          <a:p>
            <a:endParaRPr lang="en-US" altLang="sv-SE"/>
          </a:p>
        </p:txBody>
      </p:sp>
    </p:spTree>
    <p:extLst>
      <p:ext uri="{BB962C8B-B14F-4D97-AF65-F5344CB8AC3E}">
        <p14:creationId xmlns:p14="http://schemas.microsoft.com/office/powerpoint/2010/main" val="26146328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irst page - Fire">
    <p:spTree>
      <p:nvGrpSpPr>
        <p:cNvPr id="1" name=""/>
        <p:cNvGrpSpPr/>
        <p:nvPr/>
      </p:nvGrpSpPr>
      <p:grpSpPr>
        <a:xfrm>
          <a:off x="0" y="0"/>
          <a:ext cx="0" cy="0"/>
          <a:chOff x="0" y="0"/>
          <a:chExt cx="0" cy="0"/>
        </a:xfrm>
      </p:grpSpPr>
      <p:pic>
        <p:nvPicPr>
          <p:cNvPr id="7" name="Picture 2" descr="SU_PPT_eld"/>
          <p:cNvPicPr>
            <a:picLocks noChangeAspect="1" noChangeArrowheads="1"/>
          </p:cNvPicPr>
          <p:nvPr userDrawn="1"/>
        </p:nvPicPr>
        <p:blipFill>
          <a:blip r:embed="rId2" cstate="print">
            <a:alphaModFix amt="55000"/>
          </a:blip>
          <a:srcRect l="4988" t="-362"/>
          <a:stretch>
            <a:fillRect/>
          </a:stretch>
        </p:blipFill>
        <p:spPr bwMode="auto">
          <a:xfrm>
            <a:off x="1" y="1225226"/>
            <a:ext cx="5408969" cy="3938812"/>
          </a:xfrm>
          <a:prstGeom prst="rect">
            <a:avLst/>
          </a:prstGeom>
          <a:noFill/>
          <a:effectLst/>
        </p:spPr>
      </p:pic>
      <p:sp>
        <p:nvSpPr>
          <p:cNvPr id="2"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baseline="0">
                <a:latin typeface="Verdana" pitchFamily="34" charset="0"/>
                <a:ea typeface="Verdana" pitchFamily="34" charset="0"/>
                <a:cs typeface="Verdana" pitchFamily="34" charset="0"/>
              </a:defRPr>
            </a:lvl1pPr>
          </a:lstStyle>
          <a:p>
            <a:r>
              <a:rPr lang="en-US" noProof="0" smtClean="0"/>
              <a:t>Episode name</a:t>
            </a:r>
            <a:endParaRPr lang="en-US" noProof="0"/>
          </a:p>
        </p:txBody>
      </p:sp>
      <p:sp>
        <p:nvSpPr>
          <p:cNvPr id="3" name="Underrubrik 2"/>
          <p:cNvSpPr>
            <a:spLocks noGrp="1"/>
          </p:cNvSpPr>
          <p:nvPr>
            <p:ph type="subTitle" idx="1" hasCustomPrompt="1"/>
          </p:nvPr>
        </p:nvSpPr>
        <p:spPr>
          <a:xfrm>
            <a:off x="1008000" y="2894400"/>
            <a:ext cx="6631200" cy="140554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smtClean="0"/>
              <a:t>Speaker or subtitle</a:t>
            </a:r>
          </a:p>
          <a:p>
            <a:pPr lvl="0"/>
            <a:endParaRPr lang="sv-SE" noProof="0" dirty="0" smtClean="0"/>
          </a:p>
        </p:txBody>
      </p:sp>
      <p:sp>
        <p:nvSpPr>
          <p:cNvPr id="11" name="Content Placeholder 10"/>
          <p:cNvSpPr>
            <a:spLocks noGrp="1"/>
          </p:cNvSpPr>
          <p:nvPr>
            <p:ph sz="quarter" idx="10" hasCustomPrompt="1"/>
          </p:nvPr>
        </p:nvSpPr>
        <p:spPr>
          <a:xfrm>
            <a:off x="971600" y="627534"/>
            <a:ext cx="6625108" cy="1008112"/>
          </a:xfrm>
        </p:spPr>
        <p:txBody>
          <a:bodyPr/>
          <a:lstStyle>
            <a:lvl1pPr marL="0" marR="0" indent="0" algn="l" defTabSz="914400" rtl="0" eaLnBrk="1" fontAlgn="auto" latinLnBrk="0" hangingPunct="1">
              <a:lnSpc>
                <a:spcPts val="2900"/>
              </a:lnSpc>
              <a:spcBef>
                <a:spcPct val="20000"/>
              </a:spcBef>
              <a:spcAft>
                <a:spcPts val="0"/>
              </a:spcAft>
              <a:buClrTx/>
              <a:buSzPct val="93000"/>
              <a:buFont typeface="Verdana" pitchFamily="34" charset="0"/>
              <a:buNone/>
              <a:tabLst/>
              <a:defRPr/>
            </a:lvl1pPr>
          </a:lstStyle>
          <a:p>
            <a:pPr lvl="0"/>
            <a:r>
              <a:rPr lang="en-US" noProof="0" dirty="0" smtClean="0"/>
              <a:t>Course/Serial</a:t>
            </a:r>
          </a:p>
        </p:txBody>
      </p:sp>
    </p:spTree>
    <p:extLst>
      <p:ext uri="{BB962C8B-B14F-4D97-AF65-F5344CB8AC3E}">
        <p14:creationId xmlns:p14="http://schemas.microsoft.com/office/powerpoint/2010/main" val="37359635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irst page - Olive branch">
    <p:spTree>
      <p:nvGrpSpPr>
        <p:cNvPr id="1" name=""/>
        <p:cNvGrpSpPr/>
        <p:nvPr/>
      </p:nvGrpSpPr>
      <p:grpSpPr>
        <a:xfrm>
          <a:off x="0" y="0"/>
          <a:ext cx="0" cy="0"/>
          <a:chOff x="0" y="0"/>
          <a:chExt cx="0" cy="0"/>
        </a:xfrm>
      </p:grpSpPr>
      <p:pic>
        <p:nvPicPr>
          <p:cNvPr id="5" name="Picture 9" descr="SU_PPT_olivkvist"/>
          <p:cNvPicPr>
            <a:picLocks noChangeAspect="1" noChangeArrowheads="1"/>
          </p:cNvPicPr>
          <p:nvPr userDrawn="1"/>
        </p:nvPicPr>
        <p:blipFill>
          <a:blip r:embed="rId2" cstate="print">
            <a:alphaModFix amt="55000"/>
          </a:blip>
          <a:srcRect l="1746"/>
          <a:stretch>
            <a:fillRect/>
          </a:stretch>
        </p:blipFill>
        <p:spPr bwMode="auto">
          <a:xfrm>
            <a:off x="1589" y="238124"/>
            <a:ext cx="5161507" cy="4905756"/>
          </a:xfrm>
          <a:prstGeom prst="rect">
            <a:avLst/>
          </a:prstGeom>
          <a:noFill/>
        </p:spPr>
      </p:pic>
      <p:sp>
        <p:nvSpPr>
          <p:cNvPr id="11" name="Content Placeholder 10"/>
          <p:cNvSpPr>
            <a:spLocks noGrp="1"/>
          </p:cNvSpPr>
          <p:nvPr>
            <p:ph sz="quarter" idx="10" hasCustomPrompt="1"/>
          </p:nvPr>
        </p:nvSpPr>
        <p:spPr>
          <a:xfrm>
            <a:off x="971600" y="627534"/>
            <a:ext cx="6625108" cy="1008112"/>
          </a:xfrm>
        </p:spPr>
        <p:txBody>
          <a:bodyPr/>
          <a:lstStyle>
            <a:lvl1pPr marL="0" marR="0" indent="0" algn="l" defTabSz="914400" rtl="0" eaLnBrk="1" fontAlgn="auto" latinLnBrk="0" hangingPunct="1">
              <a:lnSpc>
                <a:spcPts val="2900"/>
              </a:lnSpc>
              <a:spcBef>
                <a:spcPct val="20000"/>
              </a:spcBef>
              <a:spcAft>
                <a:spcPts val="0"/>
              </a:spcAft>
              <a:buClrTx/>
              <a:buSzPct val="93000"/>
              <a:buFont typeface="Verdana" pitchFamily="34" charset="0"/>
              <a:buNone/>
              <a:tabLst/>
              <a:defRPr/>
            </a:lvl1pPr>
          </a:lstStyle>
          <a:p>
            <a:pPr lvl="0"/>
            <a:r>
              <a:rPr lang="en-US" noProof="0" dirty="0" smtClean="0"/>
              <a:t>Course/Serial</a:t>
            </a:r>
          </a:p>
        </p:txBody>
      </p:sp>
      <p:sp>
        <p:nvSpPr>
          <p:cNvPr id="6"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baseline="0">
                <a:latin typeface="Verdana" pitchFamily="34" charset="0"/>
                <a:ea typeface="Verdana" pitchFamily="34" charset="0"/>
                <a:cs typeface="Verdana" pitchFamily="34" charset="0"/>
              </a:defRPr>
            </a:lvl1pPr>
          </a:lstStyle>
          <a:p>
            <a:r>
              <a:rPr lang="en-US" noProof="0" smtClean="0"/>
              <a:t>Episode name</a:t>
            </a:r>
            <a:endParaRPr lang="en-US" noProof="0"/>
          </a:p>
        </p:txBody>
      </p:sp>
      <p:sp>
        <p:nvSpPr>
          <p:cNvPr id="7" name="Underrubrik 2"/>
          <p:cNvSpPr>
            <a:spLocks noGrp="1"/>
          </p:cNvSpPr>
          <p:nvPr>
            <p:ph type="subTitle" idx="1" hasCustomPrompt="1"/>
          </p:nvPr>
        </p:nvSpPr>
        <p:spPr>
          <a:xfrm>
            <a:off x="1008000" y="2894400"/>
            <a:ext cx="6631200" cy="140554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smtClean="0"/>
              <a:t>Speaker or subtitle</a:t>
            </a:r>
          </a:p>
          <a:p>
            <a:pPr lvl="0"/>
            <a:endParaRPr lang="sv-SE" noProof="0" dirty="0" smtClean="0"/>
          </a:p>
        </p:txBody>
      </p:sp>
    </p:spTree>
    <p:extLst>
      <p:ext uri="{BB962C8B-B14F-4D97-AF65-F5344CB8AC3E}">
        <p14:creationId xmlns:p14="http://schemas.microsoft.com/office/powerpoint/2010/main" val="10237541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irst page - Crowns">
    <p:spTree>
      <p:nvGrpSpPr>
        <p:cNvPr id="1" name=""/>
        <p:cNvGrpSpPr/>
        <p:nvPr/>
      </p:nvGrpSpPr>
      <p:grpSpPr>
        <a:xfrm>
          <a:off x="0" y="0"/>
          <a:ext cx="0" cy="0"/>
          <a:chOff x="0" y="0"/>
          <a:chExt cx="0" cy="0"/>
        </a:xfrm>
      </p:grpSpPr>
      <p:pic>
        <p:nvPicPr>
          <p:cNvPr id="6" name="Picture 9" descr="SU_PPT_kronor"/>
          <p:cNvPicPr>
            <a:picLocks noChangeAspect="1" noChangeArrowheads="1"/>
          </p:cNvPicPr>
          <p:nvPr userDrawn="1"/>
        </p:nvPicPr>
        <p:blipFill>
          <a:blip r:embed="rId2" cstate="print">
            <a:alphaModFix amt="55000"/>
          </a:blip>
          <a:srcRect/>
          <a:stretch>
            <a:fillRect/>
          </a:stretch>
        </p:blipFill>
        <p:spPr bwMode="auto">
          <a:xfrm>
            <a:off x="0" y="1262062"/>
            <a:ext cx="4197096" cy="3881628"/>
          </a:xfrm>
          <a:prstGeom prst="rect">
            <a:avLst/>
          </a:prstGeom>
          <a:noFill/>
        </p:spPr>
      </p:pic>
      <p:sp>
        <p:nvSpPr>
          <p:cNvPr id="12" name="Content Placeholder 10"/>
          <p:cNvSpPr>
            <a:spLocks noGrp="1"/>
          </p:cNvSpPr>
          <p:nvPr>
            <p:ph sz="quarter" idx="10" hasCustomPrompt="1"/>
          </p:nvPr>
        </p:nvSpPr>
        <p:spPr>
          <a:xfrm>
            <a:off x="971600" y="627534"/>
            <a:ext cx="6625108" cy="1008112"/>
          </a:xfrm>
        </p:spPr>
        <p:txBody>
          <a:bodyPr/>
          <a:lstStyle>
            <a:lvl1pPr marL="0" marR="0" indent="0" algn="l" defTabSz="914400" rtl="0" eaLnBrk="1" fontAlgn="auto" latinLnBrk="0" hangingPunct="1">
              <a:lnSpc>
                <a:spcPts val="2900"/>
              </a:lnSpc>
              <a:spcBef>
                <a:spcPct val="20000"/>
              </a:spcBef>
              <a:spcAft>
                <a:spcPts val="0"/>
              </a:spcAft>
              <a:buClrTx/>
              <a:buSzPct val="93000"/>
              <a:buFont typeface="Verdana" pitchFamily="34" charset="0"/>
              <a:buNone/>
              <a:tabLst/>
              <a:defRPr/>
            </a:lvl1pPr>
          </a:lstStyle>
          <a:p>
            <a:pPr lvl="0"/>
            <a:r>
              <a:rPr lang="en-US" noProof="0" dirty="0" smtClean="0"/>
              <a:t>Course/Serial</a:t>
            </a:r>
          </a:p>
        </p:txBody>
      </p:sp>
      <p:sp>
        <p:nvSpPr>
          <p:cNvPr id="7"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baseline="0">
                <a:latin typeface="Verdana" pitchFamily="34" charset="0"/>
                <a:ea typeface="Verdana" pitchFamily="34" charset="0"/>
                <a:cs typeface="Verdana" pitchFamily="34" charset="0"/>
              </a:defRPr>
            </a:lvl1pPr>
          </a:lstStyle>
          <a:p>
            <a:r>
              <a:rPr lang="en-US" noProof="0" smtClean="0"/>
              <a:t>Episode name</a:t>
            </a:r>
            <a:endParaRPr lang="en-US" noProof="0"/>
          </a:p>
        </p:txBody>
      </p:sp>
      <p:sp>
        <p:nvSpPr>
          <p:cNvPr id="8" name="Underrubrik 2"/>
          <p:cNvSpPr>
            <a:spLocks noGrp="1"/>
          </p:cNvSpPr>
          <p:nvPr>
            <p:ph type="subTitle" idx="1" hasCustomPrompt="1"/>
          </p:nvPr>
        </p:nvSpPr>
        <p:spPr>
          <a:xfrm>
            <a:off x="1008000" y="2894400"/>
            <a:ext cx="6631200" cy="140554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smtClean="0"/>
              <a:t>Speaker or subtitle</a:t>
            </a:r>
          </a:p>
          <a:p>
            <a:pPr lvl="0"/>
            <a:endParaRPr lang="sv-SE" noProof="0" dirty="0" smtClean="0"/>
          </a:p>
        </p:txBody>
      </p:sp>
    </p:spTree>
    <p:extLst>
      <p:ext uri="{BB962C8B-B14F-4D97-AF65-F5344CB8AC3E}">
        <p14:creationId xmlns:p14="http://schemas.microsoft.com/office/powerpoint/2010/main" val="32425075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irst page">
    <p:spTree>
      <p:nvGrpSpPr>
        <p:cNvPr id="1" name=""/>
        <p:cNvGrpSpPr/>
        <p:nvPr/>
      </p:nvGrpSpPr>
      <p:grpSpPr>
        <a:xfrm>
          <a:off x="0" y="0"/>
          <a:ext cx="0" cy="0"/>
          <a:chOff x="0" y="0"/>
          <a:chExt cx="0" cy="0"/>
        </a:xfrm>
      </p:grpSpPr>
      <p:sp>
        <p:nvSpPr>
          <p:cNvPr id="10" name="Content Placeholder 10"/>
          <p:cNvSpPr>
            <a:spLocks noGrp="1"/>
          </p:cNvSpPr>
          <p:nvPr>
            <p:ph sz="quarter" idx="10" hasCustomPrompt="1"/>
          </p:nvPr>
        </p:nvSpPr>
        <p:spPr>
          <a:xfrm>
            <a:off x="971600" y="627534"/>
            <a:ext cx="6625108" cy="1008112"/>
          </a:xfrm>
        </p:spPr>
        <p:txBody>
          <a:bodyPr/>
          <a:lstStyle>
            <a:lvl1pPr marL="0" marR="0" indent="0" algn="l" defTabSz="914400" rtl="0" eaLnBrk="1" fontAlgn="auto" latinLnBrk="0" hangingPunct="1">
              <a:lnSpc>
                <a:spcPts val="2900"/>
              </a:lnSpc>
              <a:spcBef>
                <a:spcPct val="20000"/>
              </a:spcBef>
              <a:spcAft>
                <a:spcPts val="0"/>
              </a:spcAft>
              <a:buClrTx/>
              <a:buSzPct val="93000"/>
              <a:buFont typeface="Verdana" pitchFamily="34" charset="0"/>
              <a:buNone/>
              <a:tabLst/>
              <a:defRPr/>
            </a:lvl1pPr>
          </a:lstStyle>
          <a:p>
            <a:pPr lvl="0"/>
            <a:r>
              <a:rPr lang="en-US" noProof="0" dirty="0" smtClean="0"/>
              <a:t>Course/Serial</a:t>
            </a:r>
          </a:p>
        </p:txBody>
      </p:sp>
      <p:sp>
        <p:nvSpPr>
          <p:cNvPr id="5"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baseline="0">
                <a:latin typeface="Verdana" pitchFamily="34" charset="0"/>
                <a:ea typeface="Verdana" pitchFamily="34" charset="0"/>
                <a:cs typeface="Verdana" pitchFamily="34" charset="0"/>
              </a:defRPr>
            </a:lvl1pPr>
          </a:lstStyle>
          <a:p>
            <a:r>
              <a:rPr lang="en-US" noProof="0" smtClean="0"/>
              <a:t>Episode name</a:t>
            </a:r>
            <a:endParaRPr lang="en-US" noProof="0"/>
          </a:p>
        </p:txBody>
      </p:sp>
      <p:sp>
        <p:nvSpPr>
          <p:cNvPr id="6" name="Underrubrik 2"/>
          <p:cNvSpPr>
            <a:spLocks noGrp="1"/>
          </p:cNvSpPr>
          <p:nvPr>
            <p:ph type="subTitle" idx="1" hasCustomPrompt="1"/>
          </p:nvPr>
        </p:nvSpPr>
        <p:spPr>
          <a:xfrm>
            <a:off x="1008000" y="2894400"/>
            <a:ext cx="6631200" cy="140554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smtClean="0"/>
              <a:t>Speaker or subtitle</a:t>
            </a:r>
          </a:p>
          <a:p>
            <a:pPr lvl="0"/>
            <a:endParaRPr lang="sv-SE" noProof="0" dirty="0" smtClean="0"/>
          </a:p>
        </p:txBody>
      </p:sp>
    </p:spTree>
    <p:extLst>
      <p:ext uri="{BB962C8B-B14F-4D97-AF65-F5344CB8AC3E}">
        <p14:creationId xmlns:p14="http://schemas.microsoft.com/office/powerpoint/2010/main" val="30291451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Heading and content">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Autofit/>
          </a:bodyPr>
          <a:lstStyle>
            <a:lvl1pPr>
              <a:defRPr sz="2800"/>
            </a:lvl1pPr>
          </a:lstStyle>
          <a:p>
            <a:r>
              <a:rPr lang="sv-SE" noProof="0" smtClean="0"/>
              <a:t>Click to edit Master title style</a:t>
            </a:r>
            <a:endParaRPr lang="sv-SE" noProof="0"/>
          </a:p>
        </p:txBody>
      </p:sp>
      <p:sp>
        <p:nvSpPr>
          <p:cNvPr id="3" name="Platshållare för innehåll 2"/>
          <p:cNvSpPr>
            <a:spLocks noGrp="1"/>
          </p:cNvSpPr>
          <p:nvPr>
            <p:ph idx="1"/>
          </p:nvPr>
        </p:nvSpPr>
        <p:spPr>
          <a:xfrm>
            <a:off x="792000" y="1275534"/>
            <a:ext cx="6850800" cy="3240432"/>
          </a:xfrm>
        </p:spPr>
        <p:txBody>
          <a:bodyPr>
            <a:normAutofit/>
          </a:bodyPr>
          <a:lstStyle>
            <a:lvl1pPr>
              <a:defRPr sz="2400"/>
            </a:lvl1pPr>
            <a:lvl2pPr>
              <a:defRPr sz="2400"/>
            </a:lvl2pPr>
            <a:lvl3pPr>
              <a:defRPr sz="2400"/>
            </a:lvl3pPr>
            <a:lvl4pPr>
              <a:defRPr sz="2400"/>
            </a:lvl4pPr>
            <a:lvl5pPr>
              <a:defRPr sz="2400"/>
            </a:lvl5pPr>
          </a:lstStyle>
          <a:p>
            <a:pPr lvl="0"/>
            <a:r>
              <a:rPr lang="sv-SE" noProof="0" smtClean="0"/>
              <a:t>Click to edit Master text styles</a:t>
            </a:r>
          </a:p>
          <a:p>
            <a:pPr lvl="1"/>
            <a:r>
              <a:rPr lang="sv-SE" noProof="0" smtClean="0"/>
              <a:t>Second level</a:t>
            </a:r>
          </a:p>
          <a:p>
            <a:pPr lvl="2"/>
            <a:r>
              <a:rPr lang="sv-SE" noProof="0" smtClean="0"/>
              <a:t>Third level</a:t>
            </a:r>
          </a:p>
          <a:p>
            <a:pPr lvl="3"/>
            <a:r>
              <a:rPr lang="sv-SE" noProof="0" smtClean="0"/>
              <a:t>Fourth level</a:t>
            </a:r>
          </a:p>
          <a:p>
            <a:pPr lvl="4"/>
            <a:r>
              <a:rPr lang="sv-SE" noProof="0" smtClean="0"/>
              <a:t>Fifth level</a:t>
            </a:r>
            <a:endParaRPr lang="sv-SE" noProof="0"/>
          </a:p>
        </p:txBody>
      </p:sp>
    </p:spTree>
    <p:extLst>
      <p:ext uri="{BB962C8B-B14F-4D97-AF65-F5344CB8AC3E}">
        <p14:creationId xmlns:p14="http://schemas.microsoft.com/office/powerpoint/2010/main" val="6878076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örstasida - Kronor">
    <p:spTree>
      <p:nvGrpSpPr>
        <p:cNvPr id="1" name=""/>
        <p:cNvGrpSpPr/>
        <p:nvPr/>
      </p:nvGrpSpPr>
      <p:grpSpPr>
        <a:xfrm>
          <a:off x="0" y="0"/>
          <a:ext cx="0" cy="0"/>
          <a:chOff x="0" y="0"/>
          <a:chExt cx="0" cy="0"/>
        </a:xfrm>
      </p:grpSpPr>
      <p:pic>
        <p:nvPicPr>
          <p:cNvPr id="6" name="Picture 9" descr="SU_PPT_kronor"/>
          <p:cNvPicPr>
            <a:picLocks noChangeAspect="1" noChangeArrowheads="1"/>
          </p:cNvPicPr>
          <p:nvPr userDrawn="1"/>
        </p:nvPicPr>
        <p:blipFill>
          <a:blip r:embed="rId2" cstate="print">
            <a:alphaModFix amt="55000"/>
          </a:blip>
          <a:srcRect/>
          <a:stretch>
            <a:fillRect/>
          </a:stretch>
        </p:blipFill>
        <p:spPr bwMode="auto">
          <a:xfrm>
            <a:off x="0" y="1262062"/>
            <a:ext cx="4197096" cy="3881628"/>
          </a:xfrm>
          <a:prstGeom prst="rect">
            <a:avLst/>
          </a:prstGeom>
          <a:noFill/>
        </p:spPr>
      </p:pic>
      <p:sp>
        <p:nvSpPr>
          <p:cNvPr id="2" name="Rubrik 1"/>
          <p:cNvSpPr>
            <a:spLocks noGrp="1"/>
          </p:cNvSpPr>
          <p:nvPr>
            <p:ph type="ctrTitle" hasCustomPrompt="1"/>
          </p:nvPr>
        </p:nvSpPr>
        <p:spPr>
          <a:xfrm>
            <a:off x="1008000" y="1827900"/>
            <a:ext cx="6631200" cy="1069200"/>
          </a:xfrm>
        </p:spPr>
        <p:txBody>
          <a:bodyPr lIns="72000" tIns="36000" rIns="72000" bIns="36000" anchor="ctr" anchorCtr="0">
            <a:normAutofit/>
          </a:bodyPr>
          <a:lstStyle>
            <a:lvl1pPr algn="l">
              <a:defRPr sz="4400" b="0">
                <a:latin typeface="Verdana" pitchFamily="34" charset="0"/>
                <a:ea typeface="Verdana" pitchFamily="34" charset="0"/>
                <a:cs typeface="Verdana" pitchFamily="34" charset="0"/>
              </a:defRPr>
            </a:lvl1pPr>
          </a:lstStyle>
          <a:p>
            <a:r>
              <a:rPr lang="sv-SE" noProof="0" smtClean="0"/>
              <a:t>Avsnittsnamn</a:t>
            </a:r>
            <a:endParaRPr lang="sv-SE" noProof="0"/>
          </a:p>
        </p:txBody>
      </p:sp>
      <p:sp>
        <p:nvSpPr>
          <p:cNvPr id="11" name="Content Placeholder 10"/>
          <p:cNvSpPr>
            <a:spLocks noGrp="1"/>
          </p:cNvSpPr>
          <p:nvPr>
            <p:ph sz="quarter" idx="10" hasCustomPrompt="1"/>
          </p:nvPr>
        </p:nvSpPr>
        <p:spPr>
          <a:xfrm>
            <a:off x="971600" y="627534"/>
            <a:ext cx="6625108" cy="1008112"/>
          </a:xfrm>
        </p:spPr>
        <p:txBody>
          <a:bodyPr/>
          <a:lstStyle>
            <a:lvl1pPr marL="0" indent="0">
              <a:buNone/>
              <a:defRPr/>
            </a:lvl1pPr>
          </a:lstStyle>
          <a:p>
            <a:pPr lvl="0"/>
            <a:r>
              <a:rPr lang="sv-SE" noProof="0" dirty="0" smtClean="0"/>
              <a:t>Kurs/Programserie</a:t>
            </a:r>
            <a:endParaRPr lang="sv-SE" noProof="0" dirty="0"/>
          </a:p>
        </p:txBody>
      </p:sp>
      <p:sp>
        <p:nvSpPr>
          <p:cNvPr id="7" name="Underrubrik 2"/>
          <p:cNvSpPr>
            <a:spLocks noGrp="1"/>
          </p:cNvSpPr>
          <p:nvPr>
            <p:ph type="subTitle" idx="1" hasCustomPrompt="1"/>
          </p:nvPr>
        </p:nvSpPr>
        <p:spPr>
          <a:xfrm>
            <a:off x="1008000" y="2894400"/>
            <a:ext cx="6631200" cy="104550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smtClean="0"/>
              <a:t>Talare eller underrubrik</a:t>
            </a:r>
          </a:p>
        </p:txBody>
      </p:sp>
    </p:spTree>
    <p:extLst>
      <p:ext uri="{BB962C8B-B14F-4D97-AF65-F5344CB8AC3E}">
        <p14:creationId xmlns:p14="http://schemas.microsoft.com/office/powerpoint/2010/main" val="6582890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Chapter - Fire">
    <p:spTree>
      <p:nvGrpSpPr>
        <p:cNvPr id="1" name=""/>
        <p:cNvGrpSpPr/>
        <p:nvPr/>
      </p:nvGrpSpPr>
      <p:grpSpPr>
        <a:xfrm>
          <a:off x="0" y="0"/>
          <a:ext cx="0" cy="0"/>
          <a:chOff x="0" y="0"/>
          <a:chExt cx="0" cy="0"/>
        </a:xfrm>
      </p:grpSpPr>
      <p:pic>
        <p:nvPicPr>
          <p:cNvPr id="7" name="Picture 2" descr="SU_PPT_eld"/>
          <p:cNvPicPr>
            <a:picLocks noChangeAspect="1" noChangeArrowheads="1"/>
          </p:cNvPicPr>
          <p:nvPr userDrawn="1"/>
        </p:nvPicPr>
        <p:blipFill>
          <a:blip r:embed="rId2" cstate="print">
            <a:alphaModFix amt="55000"/>
          </a:blip>
          <a:srcRect l="4988" t="-362"/>
          <a:stretch>
            <a:fillRect/>
          </a:stretch>
        </p:blipFill>
        <p:spPr bwMode="auto">
          <a:xfrm>
            <a:off x="1" y="1225226"/>
            <a:ext cx="5408969" cy="3938812"/>
          </a:xfrm>
          <a:prstGeom prst="rect">
            <a:avLst/>
          </a:prstGeom>
          <a:noFill/>
          <a:effectLst/>
        </p:spPr>
      </p:pic>
      <p:sp>
        <p:nvSpPr>
          <p:cNvPr id="2"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title</a:t>
            </a:r>
            <a:r>
              <a:rPr lang="sv-SE" noProof="0" dirty="0" smtClean="0"/>
              <a:t> style</a:t>
            </a:r>
            <a:endParaRPr lang="sv-SE" noProof="0" dirty="0"/>
          </a:p>
        </p:txBody>
      </p:sp>
      <p:sp>
        <p:nvSpPr>
          <p:cNvPr id="3" name="Underrubrik 2"/>
          <p:cNvSpPr>
            <a:spLocks noGrp="1"/>
          </p:cNvSpPr>
          <p:nvPr>
            <p:ph type="subTitle" idx="1"/>
          </p:nvPr>
        </p:nvSpPr>
        <p:spPr>
          <a:xfrm>
            <a:off x="1008000" y="2894400"/>
            <a:ext cx="6631200" cy="1621566"/>
          </a:xfrm>
        </p:spPr>
        <p:txBody>
          <a:bodyPr>
            <a:noAutofit/>
          </a:bodyPr>
          <a:lstStyle>
            <a:lvl1pPr marL="0" indent="0" algn="l">
              <a:lnSpc>
                <a:spcPts val="2900"/>
              </a:lnSpc>
              <a:spcBef>
                <a:spcPts val="480"/>
              </a:spcBef>
              <a:buNone/>
              <a:defRPr sz="20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smtClean="0"/>
              <a:t>Click to edit Master subtitle style</a:t>
            </a:r>
            <a:endParaRPr lang="sv-SE" noProof="0"/>
          </a:p>
        </p:txBody>
      </p:sp>
    </p:spTree>
    <p:extLst>
      <p:ext uri="{BB962C8B-B14F-4D97-AF65-F5344CB8AC3E}">
        <p14:creationId xmlns:p14="http://schemas.microsoft.com/office/powerpoint/2010/main" val="15983606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hapter - Olive branch">
    <p:spTree>
      <p:nvGrpSpPr>
        <p:cNvPr id="1" name=""/>
        <p:cNvGrpSpPr/>
        <p:nvPr/>
      </p:nvGrpSpPr>
      <p:grpSpPr>
        <a:xfrm>
          <a:off x="0" y="0"/>
          <a:ext cx="0" cy="0"/>
          <a:chOff x="0" y="0"/>
          <a:chExt cx="0" cy="0"/>
        </a:xfrm>
      </p:grpSpPr>
      <p:pic>
        <p:nvPicPr>
          <p:cNvPr id="5" name="Picture 9" descr="SU_PPT_olivkvist"/>
          <p:cNvPicPr>
            <a:picLocks noChangeAspect="1" noChangeArrowheads="1"/>
          </p:cNvPicPr>
          <p:nvPr userDrawn="1"/>
        </p:nvPicPr>
        <p:blipFill>
          <a:blip r:embed="rId2" cstate="print">
            <a:alphaModFix amt="55000"/>
          </a:blip>
          <a:srcRect l="1746"/>
          <a:stretch>
            <a:fillRect/>
          </a:stretch>
        </p:blipFill>
        <p:spPr bwMode="auto">
          <a:xfrm>
            <a:off x="1589" y="238124"/>
            <a:ext cx="5161507" cy="4905756"/>
          </a:xfrm>
          <a:prstGeom prst="rect">
            <a:avLst/>
          </a:prstGeom>
          <a:noFill/>
        </p:spPr>
      </p:pic>
      <p:sp>
        <p:nvSpPr>
          <p:cNvPr id="8"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title</a:t>
            </a:r>
            <a:r>
              <a:rPr lang="sv-SE" noProof="0" dirty="0" smtClean="0"/>
              <a:t> style</a:t>
            </a:r>
            <a:endParaRPr lang="sv-SE" noProof="0" dirty="0"/>
          </a:p>
        </p:txBody>
      </p:sp>
      <p:sp>
        <p:nvSpPr>
          <p:cNvPr id="9" name="Underrubrik 2"/>
          <p:cNvSpPr>
            <a:spLocks noGrp="1"/>
          </p:cNvSpPr>
          <p:nvPr>
            <p:ph type="subTitle" idx="1"/>
          </p:nvPr>
        </p:nvSpPr>
        <p:spPr>
          <a:xfrm>
            <a:off x="1008000" y="2894400"/>
            <a:ext cx="6631200" cy="1621566"/>
          </a:xfrm>
        </p:spPr>
        <p:txBody>
          <a:bodyPr>
            <a:noAutofit/>
          </a:bodyPr>
          <a:lstStyle>
            <a:lvl1pPr marL="0" indent="0" algn="l">
              <a:lnSpc>
                <a:spcPts val="2900"/>
              </a:lnSpc>
              <a:spcBef>
                <a:spcPts val="480"/>
              </a:spcBef>
              <a:buNone/>
              <a:defRPr sz="20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smtClean="0"/>
              <a:t>Click to edit Master subtitle style</a:t>
            </a:r>
            <a:endParaRPr lang="sv-SE" noProof="0"/>
          </a:p>
        </p:txBody>
      </p:sp>
    </p:spTree>
    <p:extLst>
      <p:ext uri="{BB962C8B-B14F-4D97-AF65-F5344CB8AC3E}">
        <p14:creationId xmlns:p14="http://schemas.microsoft.com/office/powerpoint/2010/main" val="26725743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hapter - Crowns">
    <p:spTree>
      <p:nvGrpSpPr>
        <p:cNvPr id="1" name=""/>
        <p:cNvGrpSpPr/>
        <p:nvPr/>
      </p:nvGrpSpPr>
      <p:grpSpPr>
        <a:xfrm>
          <a:off x="0" y="0"/>
          <a:ext cx="0" cy="0"/>
          <a:chOff x="0" y="0"/>
          <a:chExt cx="0" cy="0"/>
        </a:xfrm>
      </p:grpSpPr>
      <p:pic>
        <p:nvPicPr>
          <p:cNvPr id="5" name="Picture 9" descr="SU_PPT_kronor"/>
          <p:cNvPicPr>
            <a:picLocks noChangeAspect="1" noChangeArrowheads="1"/>
          </p:cNvPicPr>
          <p:nvPr userDrawn="1"/>
        </p:nvPicPr>
        <p:blipFill>
          <a:blip r:embed="rId2" cstate="print">
            <a:alphaModFix amt="55000"/>
          </a:blip>
          <a:srcRect/>
          <a:stretch>
            <a:fillRect/>
          </a:stretch>
        </p:blipFill>
        <p:spPr bwMode="auto">
          <a:xfrm>
            <a:off x="0" y="1262062"/>
            <a:ext cx="4197096" cy="3881628"/>
          </a:xfrm>
          <a:prstGeom prst="rect">
            <a:avLst/>
          </a:prstGeom>
          <a:noFill/>
        </p:spPr>
      </p:pic>
      <p:sp>
        <p:nvSpPr>
          <p:cNvPr id="8"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title</a:t>
            </a:r>
            <a:r>
              <a:rPr lang="sv-SE" noProof="0" dirty="0" smtClean="0"/>
              <a:t> style</a:t>
            </a:r>
            <a:endParaRPr lang="sv-SE" noProof="0" dirty="0"/>
          </a:p>
        </p:txBody>
      </p:sp>
      <p:sp>
        <p:nvSpPr>
          <p:cNvPr id="9" name="Underrubrik 2"/>
          <p:cNvSpPr>
            <a:spLocks noGrp="1"/>
          </p:cNvSpPr>
          <p:nvPr>
            <p:ph type="subTitle" idx="1"/>
          </p:nvPr>
        </p:nvSpPr>
        <p:spPr>
          <a:xfrm>
            <a:off x="1008000" y="2894400"/>
            <a:ext cx="6631200" cy="1621566"/>
          </a:xfrm>
        </p:spPr>
        <p:txBody>
          <a:bodyPr>
            <a:noAutofit/>
          </a:bodyPr>
          <a:lstStyle>
            <a:lvl1pPr marL="0" indent="0" algn="l">
              <a:lnSpc>
                <a:spcPts val="2900"/>
              </a:lnSpc>
              <a:spcBef>
                <a:spcPts val="480"/>
              </a:spcBef>
              <a:buNone/>
              <a:defRPr sz="20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smtClean="0"/>
              <a:t>Click to edit Master subtitle style</a:t>
            </a:r>
            <a:endParaRPr lang="sv-SE" noProof="0"/>
          </a:p>
        </p:txBody>
      </p:sp>
    </p:spTree>
    <p:extLst>
      <p:ext uri="{BB962C8B-B14F-4D97-AF65-F5344CB8AC3E}">
        <p14:creationId xmlns:p14="http://schemas.microsoft.com/office/powerpoint/2010/main" val="33307534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hapter">
    <p:spTree>
      <p:nvGrpSpPr>
        <p:cNvPr id="1" name=""/>
        <p:cNvGrpSpPr/>
        <p:nvPr/>
      </p:nvGrpSpPr>
      <p:grpSpPr>
        <a:xfrm>
          <a:off x="0" y="0"/>
          <a:ext cx="0" cy="0"/>
          <a:chOff x="0" y="0"/>
          <a:chExt cx="0" cy="0"/>
        </a:xfrm>
      </p:grpSpPr>
      <p:sp>
        <p:nvSpPr>
          <p:cNvPr id="6"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title</a:t>
            </a:r>
            <a:r>
              <a:rPr lang="sv-SE" noProof="0" dirty="0" smtClean="0"/>
              <a:t> style</a:t>
            </a:r>
            <a:endParaRPr lang="sv-SE" noProof="0" dirty="0"/>
          </a:p>
        </p:txBody>
      </p:sp>
      <p:sp>
        <p:nvSpPr>
          <p:cNvPr id="7" name="Underrubrik 2"/>
          <p:cNvSpPr>
            <a:spLocks noGrp="1"/>
          </p:cNvSpPr>
          <p:nvPr>
            <p:ph type="subTitle" idx="1"/>
          </p:nvPr>
        </p:nvSpPr>
        <p:spPr>
          <a:xfrm>
            <a:off x="1008000" y="2894400"/>
            <a:ext cx="6631200" cy="1621566"/>
          </a:xfrm>
        </p:spPr>
        <p:txBody>
          <a:bodyPr>
            <a:noAutofit/>
          </a:bodyPr>
          <a:lstStyle>
            <a:lvl1pPr marL="0" indent="0" algn="l">
              <a:lnSpc>
                <a:spcPts val="2900"/>
              </a:lnSpc>
              <a:spcBef>
                <a:spcPts val="480"/>
              </a:spcBef>
              <a:buNone/>
              <a:defRPr sz="20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smtClean="0"/>
              <a:t>Click to edit Master subtitle style</a:t>
            </a:r>
            <a:endParaRPr lang="sv-SE" noProof="0"/>
          </a:p>
        </p:txBody>
      </p:sp>
    </p:spTree>
    <p:extLst>
      <p:ext uri="{BB962C8B-B14F-4D97-AF65-F5344CB8AC3E}">
        <p14:creationId xmlns:p14="http://schemas.microsoft.com/office/powerpoint/2010/main" val="20330759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parts">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rmAutofit/>
          </a:bodyPr>
          <a:lstStyle>
            <a:lvl1pPr>
              <a:defRPr sz="2800"/>
            </a:lvl1pPr>
          </a:lstStyle>
          <a:p>
            <a:r>
              <a:rPr lang="sv-SE" smtClean="0"/>
              <a:t>Click to edit Master title style</a:t>
            </a:r>
            <a:endParaRPr lang="sv-SE" dirty="0"/>
          </a:p>
        </p:txBody>
      </p:sp>
      <p:sp>
        <p:nvSpPr>
          <p:cNvPr id="3" name="Platshållare för innehåll 2"/>
          <p:cNvSpPr>
            <a:spLocks noGrp="1"/>
          </p:cNvSpPr>
          <p:nvPr>
            <p:ph sz="half" idx="1"/>
          </p:nvPr>
        </p:nvSpPr>
        <p:spPr>
          <a:xfrm>
            <a:off x="792000" y="1275534"/>
            <a:ext cx="3348000" cy="3240432"/>
          </a:xfrm>
        </p:spPr>
        <p:txBody>
          <a:bodyPr/>
          <a:lstStyle>
            <a:lvl1pPr>
              <a:defRPr sz="24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sv-SE" dirty="0"/>
          </a:p>
        </p:txBody>
      </p:sp>
      <p:sp>
        <p:nvSpPr>
          <p:cNvPr id="4" name="Platshållare för innehåll 3"/>
          <p:cNvSpPr>
            <a:spLocks noGrp="1"/>
          </p:cNvSpPr>
          <p:nvPr>
            <p:ph sz="half" idx="2"/>
          </p:nvPr>
        </p:nvSpPr>
        <p:spPr>
          <a:xfrm>
            <a:off x="4291200" y="1275534"/>
            <a:ext cx="3348000" cy="3240432"/>
          </a:xfrm>
        </p:spPr>
        <p:txBody>
          <a:bodyPr/>
          <a:lstStyle>
            <a:lvl1pPr>
              <a:defRPr sz="24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sv-SE" dirty="0"/>
          </a:p>
        </p:txBody>
      </p:sp>
    </p:spTree>
    <p:extLst>
      <p:ext uri="{BB962C8B-B14F-4D97-AF65-F5344CB8AC3E}">
        <p14:creationId xmlns:p14="http://schemas.microsoft.com/office/powerpoint/2010/main" val="17505042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Heading and text">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rmAutofit/>
          </a:bodyPr>
          <a:lstStyle>
            <a:lvl1pPr>
              <a:defRPr sz="2800"/>
            </a:lvl1pPr>
          </a:lstStyle>
          <a:p>
            <a:r>
              <a:rPr lang="sv-SE" noProof="0" smtClean="0"/>
              <a:t>Click to edit Master title style</a:t>
            </a:r>
            <a:endParaRPr lang="sv-SE" noProof="0"/>
          </a:p>
        </p:txBody>
      </p:sp>
      <p:sp>
        <p:nvSpPr>
          <p:cNvPr id="3" name="Platshållare för innehåll 2"/>
          <p:cNvSpPr>
            <a:spLocks noGrp="1"/>
          </p:cNvSpPr>
          <p:nvPr>
            <p:ph idx="1"/>
          </p:nvPr>
        </p:nvSpPr>
        <p:spPr>
          <a:xfrm>
            <a:off x="792000" y="1275534"/>
            <a:ext cx="6850800" cy="2411100"/>
          </a:xfrm>
        </p:spPr>
        <p:txBody>
          <a:bodyPr>
            <a:normAutofit/>
          </a:bodyPr>
          <a:lstStyle>
            <a:lvl1pPr marL="1588" indent="-1588">
              <a:lnSpc>
                <a:spcPts val="2600"/>
              </a:lnSpc>
              <a:buNone/>
              <a:defRPr sz="2400"/>
            </a:lvl1pPr>
            <a:lvl2pPr>
              <a:buNone/>
              <a:defRPr/>
            </a:lvl2pPr>
            <a:lvl3pPr>
              <a:buNone/>
              <a:defRPr/>
            </a:lvl3pPr>
            <a:lvl4pPr>
              <a:buNone/>
              <a:defRPr/>
            </a:lvl4pPr>
            <a:lvl5pPr>
              <a:buNone/>
              <a:defRPr/>
            </a:lvl5pPr>
          </a:lstStyle>
          <a:p>
            <a:pPr lvl="0"/>
            <a:r>
              <a:rPr lang="sv-SE" noProof="0" smtClean="0"/>
              <a:t>Click to edit Master text styles</a:t>
            </a:r>
          </a:p>
        </p:txBody>
      </p:sp>
    </p:spTree>
    <p:extLst>
      <p:ext uri="{BB962C8B-B14F-4D97-AF65-F5344CB8AC3E}">
        <p14:creationId xmlns:p14="http://schemas.microsoft.com/office/powerpoint/2010/main" val="19774956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Only content">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792000" y="595470"/>
            <a:ext cx="6850800" cy="3992504"/>
          </a:xfrm>
        </p:spPr>
        <p:txBody>
          <a:bodyPr>
            <a:normAutofit/>
          </a:bodyPr>
          <a:lstStyle>
            <a:lvl1pPr>
              <a:defRPr sz="2400"/>
            </a:lvl1pPr>
            <a:lvl2pPr>
              <a:defRPr sz="2400"/>
            </a:lvl2pPr>
            <a:lvl3pPr>
              <a:defRPr sz="2400"/>
            </a:lvl3pPr>
            <a:lvl4pPr>
              <a:defRPr sz="2400"/>
            </a:lvl4pPr>
            <a:lvl5pPr>
              <a:defRPr sz="2400"/>
            </a:lvl5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sv-SE" dirty="0"/>
          </a:p>
        </p:txBody>
      </p:sp>
    </p:spTree>
    <p:extLst>
      <p:ext uri="{BB962C8B-B14F-4D97-AF65-F5344CB8AC3E}">
        <p14:creationId xmlns:p14="http://schemas.microsoft.com/office/powerpoint/2010/main" val="17963257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7861761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Förstasida - Eld">
    <p:bg>
      <p:bgPr>
        <a:solidFill>
          <a:schemeClr val="tx1"/>
        </a:solidFill>
        <a:effectLst/>
      </p:bgPr>
    </p:bg>
    <p:spTree>
      <p:nvGrpSpPr>
        <p:cNvPr id="1" name=""/>
        <p:cNvGrpSpPr/>
        <p:nvPr/>
      </p:nvGrpSpPr>
      <p:grpSpPr>
        <a:xfrm>
          <a:off x="0" y="0"/>
          <a:ext cx="0" cy="0"/>
          <a:chOff x="0" y="0"/>
          <a:chExt cx="0" cy="0"/>
        </a:xfrm>
      </p:grpSpPr>
      <p:pic>
        <p:nvPicPr>
          <p:cNvPr id="6" name="Picture 2"/>
          <p:cNvPicPr>
            <a:picLocks noChangeAspect="1" noChangeArrowheads="1"/>
          </p:cNvPicPr>
          <p:nvPr userDrawn="1"/>
        </p:nvPicPr>
        <p:blipFill>
          <a:blip r:embed="rId2">
            <a:alphaModFix amt="21000"/>
            <a:extLst>
              <a:ext uri="{28A0092B-C50C-407E-A947-70E740481C1C}">
                <a14:useLocalDpi xmlns:a14="http://schemas.microsoft.com/office/drawing/2010/main" val="0"/>
              </a:ext>
            </a:extLst>
          </a:blip>
          <a:stretch>
            <a:fillRect/>
          </a:stretch>
        </p:blipFill>
        <p:spPr bwMode="auto">
          <a:xfrm>
            <a:off x="-828600" y="1275606"/>
            <a:ext cx="6264696" cy="4271832"/>
          </a:xfrm>
          <a:prstGeom prst="rect">
            <a:avLst/>
          </a:prstGeom>
          <a:solidFill>
            <a:schemeClr val="tx1"/>
          </a:solidFill>
          <a:effectLst/>
        </p:spPr>
      </p:pic>
      <p:sp>
        <p:nvSpPr>
          <p:cNvPr id="7"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smtClean="0"/>
              <a:t>Avsnittsnamn</a:t>
            </a:r>
            <a:endParaRPr lang="sv-SE" noProof="0"/>
          </a:p>
        </p:txBody>
      </p:sp>
      <p:sp>
        <p:nvSpPr>
          <p:cNvPr id="8" name="Underrubrik 2"/>
          <p:cNvSpPr>
            <a:spLocks noGrp="1"/>
          </p:cNvSpPr>
          <p:nvPr>
            <p:ph type="subTitle" idx="1" hasCustomPrompt="1"/>
          </p:nvPr>
        </p:nvSpPr>
        <p:spPr>
          <a:xfrm>
            <a:off x="1008000" y="2894400"/>
            <a:ext cx="6631200" cy="104550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bg1"/>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smtClean="0"/>
              <a:t>Talare eller underrubrik</a:t>
            </a:r>
          </a:p>
        </p:txBody>
      </p:sp>
      <p:sp>
        <p:nvSpPr>
          <p:cNvPr id="9" name="Content Placeholder 10"/>
          <p:cNvSpPr>
            <a:spLocks noGrp="1"/>
          </p:cNvSpPr>
          <p:nvPr>
            <p:ph sz="quarter" idx="10" hasCustomPrompt="1"/>
          </p:nvPr>
        </p:nvSpPr>
        <p:spPr>
          <a:xfrm>
            <a:off x="971600" y="627534"/>
            <a:ext cx="6625108" cy="1008112"/>
          </a:xfrm>
        </p:spPr>
        <p:txBody>
          <a:bodyPr>
            <a:noAutofit/>
          </a:bodyPr>
          <a:lstStyle>
            <a:lvl1pPr marL="0" indent="0">
              <a:buNone/>
              <a:defRPr/>
            </a:lvl1pPr>
          </a:lstStyle>
          <a:p>
            <a:pPr lvl="0"/>
            <a:r>
              <a:rPr lang="sv-SE" noProof="0" dirty="0" smtClean="0"/>
              <a:t>Kurs/Programserie</a:t>
            </a:r>
          </a:p>
        </p:txBody>
      </p:sp>
    </p:spTree>
    <p:extLst>
      <p:ext uri="{BB962C8B-B14F-4D97-AF65-F5344CB8AC3E}">
        <p14:creationId xmlns:p14="http://schemas.microsoft.com/office/powerpoint/2010/main" val="170193489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Förstasida - Olivkvist">
    <p:bg>
      <p:bgPr>
        <a:solidFill>
          <a:schemeClr val="tx1"/>
        </a:solidFill>
        <a:effectLst/>
      </p:bgPr>
    </p:bg>
    <p:spTree>
      <p:nvGrpSpPr>
        <p:cNvPr id="1" name=""/>
        <p:cNvGrpSpPr/>
        <p:nvPr/>
      </p:nvGrpSpPr>
      <p:grpSpPr>
        <a:xfrm>
          <a:off x="0" y="0"/>
          <a:ext cx="0" cy="0"/>
          <a:chOff x="0" y="0"/>
          <a:chExt cx="0" cy="0"/>
        </a:xfrm>
      </p:grpSpPr>
      <p:pic>
        <p:nvPicPr>
          <p:cNvPr id="4" name="Picture 3" descr="SU_olivkvist_neg.eps"/>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542523" y="267494"/>
            <a:ext cx="5762595" cy="5328592"/>
          </a:xfrm>
          <a:prstGeom prst="rect">
            <a:avLst/>
          </a:prstGeom>
        </p:spPr>
      </p:pic>
      <p:sp>
        <p:nvSpPr>
          <p:cNvPr id="9"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smtClean="0"/>
              <a:t>Avsnittsnamn</a:t>
            </a:r>
            <a:endParaRPr lang="sv-SE" noProof="0"/>
          </a:p>
        </p:txBody>
      </p:sp>
      <p:sp>
        <p:nvSpPr>
          <p:cNvPr id="10" name="Underrubrik 2"/>
          <p:cNvSpPr>
            <a:spLocks noGrp="1"/>
          </p:cNvSpPr>
          <p:nvPr>
            <p:ph type="subTitle" idx="1" hasCustomPrompt="1"/>
          </p:nvPr>
        </p:nvSpPr>
        <p:spPr>
          <a:xfrm>
            <a:off x="1008000" y="2894400"/>
            <a:ext cx="6631200" cy="104550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bg1"/>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smtClean="0"/>
              <a:t>Talare eller underrubrik</a:t>
            </a:r>
          </a:p>
        </p:txBody>
      </p:sp>
      <p:sp>
        <p:nvSpPr>
          <p:cNvPr id="11" name="Content Placeholder 10"/>
          <p:cNvSpPr>
            <a:spLocks noGrp="1"/>
          </p:cNvSpPr>
          <p:nvPr>
            <p:ph sz="quarter" idx="10" hasCustomPrompt="1"/>
          </p:nvPr>
        </p:nvSpPr>
        <p:spPr>
          <a:xfrm>
            <a:off x="971600" y="627534"/>
            <a:ext cx="6625108" cy="1008112"/>
          </a:xfrm>
        </p:spPr>
        <p:txBody>
          <a:bodyPr>
            <a:noAutofit/>
          </a:bodyPr>
          <a:lstStyle>
            <a:lvl1pPr marL="0" indent="0">
              <a:buNone/>
              <a:defRPr/>
            </a:lvl1pPr>
          </a:lstStyle>
          <a:p>
            <a:pPr lvl="0"/>
            <a:r>
              <a:rPr lang="sv-SE" noProof="0" dirty="0" smtClean="0"/>
              <a:t>Kurs/Programserie</a:t>
            </a:r>
          </a:p>
        </p:txBody>
      </p:sp>
    </p:spTree>
    <p:extLst>
      <p:ext uri="{BB962C8B-B14F-4D97-AF65-F5344CB8AC3E}">
        <p14:creationId xmlns:p14="http://schemas.microsoft.com/office/powerpoint/2010/main" val="7980154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örstasida - Olivkvist">
    <p:spTree>
      <p:nvGrpSpPr>
        <p:cNvPr id="1" name=""/>
        <p:cNvGrpSpPr/>
        <p:nvPr/>
      </p:nvGrpSpPr>
      <p:grpSpPr>
        <a:xfrm>
          <a:off x="0" y="0"/>
          <a:ext cx="0" cy="0"/>
          <a:chOff x="0" y="0"/>
          <a:chExt cx="0" cy="0"/>
        </a:xfrm>
      </p:grpSpPr>
      <p:pic>
        <p:nvPicPr>
          <p:cNvPr id="5" name="Picture 9" descr="SU_PPT_olivkvist"/>
          <p:cNvPicPr>
            <a:picLocks noChangeAspect="1" noChangeArrowheads="1"/>
          </p:cNvPicPr>
          <p:nvPr userDrawn="1"/>
        </p:nvPicPr>
        <p:blipFill>
          <a:blip r:embed="rId2" cstate="print">
            <a:alphaModFix amt="55000"/>
          </a:blip>
          <a:srcRect l="1746"/>
          <a:stretch>
            <a:fillRect/>
          </a:stretch>
        </p:blipFill>
        <p:spPr bwMode="auto">
          <a:xfrm>
            <a:off x="1589" y="238124"/>
            <a:ext cx="5161507" cy="4905756"/>
          </a:xfrm>
          <a:prstGeom prst="rect">
            <a:avLst/>
          </a:prstGeom>
          <a:noFill/>
        </p:spPr>
      </p:pic>
      <p:sp>
        <p:nvSpPr>
          <p:cNvPr id="6" name="Rubrik 1"/>
          <p:cNvSpPr>
            <a:spLocks noGrp="1"/>
          </p:cNvSpPr>
          <p:nvPr>
            <p:ph type="ctrTitle" hasCustomPrompt="1"/>
          </p:nvPr>
        </p:nvSpPr>
        <p:spPr>
          <a:xfrm>
            <a:off x="1008000" y="1827900"/>
            <a:ext cx="6631200" cy="1069200"/>
          </a:xfrm>
        </p:spPr>
        <p:txBody>
          <a:bodyPr lIns="72000" tIns="36000" rIns="72000" bIns="36000" anchor="ctr" anchorCtr="0">
            <a:normAutofit/>
          </a:bodyPr>
          <a:lstStyle>
            <a:lvl1pPr algn="l">
              <a:defRPr sz="4400" b="0">
                <a:latin typeface="Verdana" pitchFamily="34" charset="0"/>
                <a:ea typeface="Verdana" pitchFamily="34" charset="0"/>
                <a:cs typeface="Verdana" pitchFamily="34" charset="0"/>
              </a:defRPr>
            </a:lvl1pPr>
          </a:lstStyle>
          <a:p>
            <a:r>
              <a:rPr lang="sv-SE" noProof="0" smtClean="0"/>
              <a:t>Avsnittsnamn</a:t>
            </a:r>
            <a:endParaRPr lang="sv-SE" noProof="0"/>
          </a:p>
        </p:txBody>
      </p:sp>
      <p:sp>
        <p:nvSpPr>
          <p:cNvPr id="8" name="Content Placeholder 10"/>
          <p:cNvSpPr>
            <a:spLocks noGrp="1"/>
          </p:cNvSpPr>
          <p:nvPr>
            <p:ph sz="quarter" idx="10" hasCustomPrompt="1"/>
          </p:nvPr>
        </p:nvSpPr>
        <p:spPr>
          <a:xfrm>
            <a:off x="971600" y="627534"/>
            <a:ext cx="6625108" cy="1008112"/>
          </a:xfrm>
        </p:spPr>
        <p:txBody>
          <a:bodyPr/>
          <a:lstStyle>
            <a:lvl1pPr marL="0" indent="0">
              <a:buNone/>
              <a:defRPr/>
            </a:lvl1pPr>
          </a:lstStyle>
          <a:p>
            <a:pPr lvl="0"/>
            <a:r>
              <a:rPr lang="sv-SE" noProof="0" dirty="0" smtClean="0"/>
              <a:t>Kurs/Programserie</a:t>
            </a:r>
          </a:p>
        </p:txBody>
      </p:sp>
      <p:sp>
        <p:nvSpPr>
          <p:cNvPr id="9" name="Underrubrik 2"/>
          <p:cNvSpPr>
            <a:spLocks noGrp="1"/>
          </p:cNvSpPr>
          <p:nvPr>
            <p:ph type="subTitle" idx="1" hasCustomPrompt="1"/>
          </p:nvPr>
        </p:nvSpPr>
        <p:spPr>
          <a:xfrm>
            <a:off x="1008000" y="2894400"/>
            <a:ext cx="6631200" cy="104550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smtClean="0"/>
              <a:t>Talare eller underrubrik</a:t>
            </a:r>
          </a:p>
        </p:txBody>
      </p:sp>
    </p:spTree>
    <p:extLst>
      <p:ext uri="{BB962C8B-B14F-4D97-AF65-F5344CB8AC3E}">
        <p14:creationId xmlns:p14="http://schemas.microsoft.com/office/powerpoint/2010/main" val="327140474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Förstasida - Kronor">
    <p:bg>
      <p:bgPr>
        <a:solidFill>
          <a:schemeClr val="tx1"/>
        </a:solidFill>
        <a:effectLst/>
      </p:bgPr>
    </p:bg>
    <p:spTree>
      <p:nvGrpSpPr>
        <p:cNvPr id="1" name=""/>
        <p:cNvGrpSpPr/>
        <p:nvPr/>
      </p:nvGrpSpPr>
      <p:grpSpPr>
        <a:xfrm>
          <a:off x="0" y="0"/>
          <a:ext cx="0" cy="0"/>
          <a:chOff x="0" y="0"/>
          <a:chExt cx="0" cy="0"/>
        </a:xfrm>
      </p:grpSpPr>
      <p:pic>
        <p:nvPicPr>
          <p:cNvPr id="7" name="Picture 9"/>
          <p:cNvPicPr>
            <a:picLocks noChangeAspect="1" noChangeArrowheads="1"/>
          </p:cNvPicPr>
          <p:nvPr userDrawn="1"/>
        </p:nvPicPr>
        <p:blipFill>
          <a:blip r:embed="rId2">
            <a:alphaModFix amt="20000"/>
            <a:extLst>
              <a:ext uri="{28A0092B-C50C-407E-A947-70E740481C1C}">
                <a14:useLocalDpi xmlns:a14="http://schemas.microsoft.com/office/drawing/2010/main" val="0"/>
              </a:ext>
            </a:extLst>
          </a:blip>
          <a:stretch>
            <a:fillRect/>
          </a:stretch>
        </p:blipFill>
        <p:spPr bwMode="auto">
          <a:xfrm>
            <a:off x="-1055431" y="1275606"/>
            <a:ext cx="5267391" cy="3867894"/>
          </a:xfrm>
          <a:prstGeom prst="rect">
            <a:avLst/>
          </a:prstGeom>
          <a:noFill/>
        </p:spPr>
      </p:pic>
      <p:sp>
        <p:nvSpPr>
          <p:cNvPr id="10"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smtClean="0"/>
              <a:t>Avsnittsnamn</a:t>
            </a:r>
            <a:endParaRPr lang="sv-SE" noProof="0"/>
          </a:p>
        </p:txBody>
      </p:sp>
      <p:sp>
        <p:nvSpPr>
          <p:cNvPr id="11" name="Underrubrik 2"/>
          <p:cNvSpPr>
            <a:spLocks noGrp="1"/>
          </p:cNvSpPr>
          <p:nvPr>
            <p:ph type="subTitle" idx="1" hasCustomPrompt="1"/>
          </p:nvPr>
        </p:nvSpPr>
        <p:spPr>
          <a:xfrm>
            <a:off x="1008000" y="2894400"/>
            <a:ext cx="6631200" cy="104550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bg1"/>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smtClean="0"/>
              <a:t>Talare eller underrubrik</a:t>
            </a:r>
          </a:p>
        </p:txBody>
      </p:sp>
      <p:sp>
        <p:nvSpPr>
          <p:cNvPr id="12" name="Content Placeholder 10"/>
          <p:cNvSpPr>
            <a:spLocks noGrp="1"/>
          </p:cNvSpPr>
          <p:nvPr>
            <p:ph sz="quarter" idx="10" hasCustomPrompt="1"/>
          </p:nvPr>
        </p:nvSpPr>
        <p:spPr>
          <a:xfrm>
            <a:off x="971600" y="627534"/>
            <a:ext cx="6625108" cy="1008112"/>
          </a:xfrm>
        </p:spPr>
        <p:txBody>
          <a:bodyPr>
            <a:noAutofit/>
          </a:bodyPr>
          <a:lstStyle>
            <a:lvl1pPr marL="0" indent="0">
              <a:buNone/>
              <a:defRPr/>
            </a:lvl1pPr>
          </a:lstStyle>
          <a:p>
            <a:pPr lvl="0"/>
            <a:r>
              <a:rPr lang="sv-SE" noProof="0" dirty="0" smtClean="0"/>
              <a:t>Kurs/Programserie</a:t>
            </a:r>
          </a:p>
        </p:txBody>
      </p:sp>
    </p:spTree>
    <p:extLst>
      <p:ext uri="{BB962C8B-B14F-4D97-AF65-F5344CB8AC3E}">
        <p14:creationId xmlns:p14="http://schemas.microsoft.com/office/powerpoint/2010/main" val="29683871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Förstasida">
    <p:bg>
      <p:bgPr>
        <a:solidFill>
          <a:schemeClr val="tx1"/>
        </a:solidFill>
        <a:effectLst/>
      </p:bgPr>
    </p:bg>
    <p:spTree>
      <p:nvGrpSpPr>
        <p:cNvPr id="1" name=""/>
        <p:cNvGrpSpPr/>
        <p:nvPr/>
      </p:nvGrpSpPr>
      <p:grpSpPr>
        <a:xfrm>
          <a:off x="0" y="0"/>
          <a:ext cx="0" cy="0"/>
          <a:chOff x="0" y="0"/>
          <a:chExt cx="0" cy="0"/>
        </a:xfrm>
      </p:grpSpPr>
      <p:sp>
        <p:nvSpPr>
          <p:cNvPr id="8"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smtClean="0"/>
              <a:t>Avsnittsnamn</a:t>
            </a:r>
            <a:endParaRPr lang="sv-SE" noProof="0"/>
          </a:p>
        </p:txBody>
      </p:sp>
      <p:sp>
        <p:nvSpPr>
          <p:cNvPr id="9" name="Underrubrik 2"/>
          <p:cNvSpPr>
            <a:spLocks noGrp="1"/>
          </p:cNvSpPr>
          <p:nvPr>
            <p:ph type="subTitle" idx="1" hasCustomPrompt="1"/>
          </p:nvPr>
        </p:nvSpPr>
        <p:spPr>
          <a:xfrm>
            <a:off x="1008000" y="2894400"/>
            <a:ext cx="6631200" cy="104550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bg1"/>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smtClean="0"/>
              <a:t>Talare eller underrubrik</a:t>
            </a:r>
          </a:p>
        </p:txBody>
      </p:sp>
      <p:sp>
        <p:nvSpPr>
          <p:cNvPr id="10" name="Content Placeholder 10"/>
          <p:cNvSpPr>
            <a:spLocks noGrp="1"/>
          </p:cNvSpPr>
          <p:nvPr>
            <p:ph sz="quarter" idx="10" hasCustomPrompt="1"/>
          </p:nvPr>
        </p:nvSpPr>
        <p:spPr>
          <a:xfrm>
            <a:off x="971600" y="627534"/>
            <a:ext cx="6625108" cy="1008112"/>
          </a:xfrm>
        </p:spPr>
        <p:txBody>
          <a:bodyPr>
            <a:noAutofit/>
          </a:bodyPr>
          <a:lstStyle>
            <a:lvl1pPr marL="0" indent="0">
              <a:buNone/>
              <a:defRPr/>
            </a:lvl1pPr>
          </a:lstStyle>
          <a:p>
            <a:pPr lvl="0"/>
            <a:r>
              <a:rPr lang="sv-SE" noProof="0" dirty="0" smtClean="0"/>
              <a:t>Kurs/Programserie</a:t>
            </a:r>
          </a:p>
        </p:txBody>
      </p:sp>
    </p:spTree>
    <p:extLst>
      <p:ext uri="{BB962C8B-B14F-4D97-AF65-F5344CB8AC3E}">
        <p14:creationId xmlns:p14="http://schemas.microsoft.com/office/powerpoint/2010/main" val="42498292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Rubrik och innehåll">
    <p:bg>
      <p:bgPr>
        <a:solidFill>
          <a:schemeClr val="tx1"/>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Autofit/>
          </a:bodyPr>
          <a:lstStyle>
            <a:lvl1pPr>
              <a:defRPr sz="2800"/>
            </a:lvl1pPr>
          </a:lstStyle>
          <a:p>
            <a:r>
              <a:rPr lang="sv-SE" noProof="0" smtClean="0"/>
              <a:t>Click to edit Master title style</a:t>
            </a:r>
            <a:endParaRPr lang="sv-SE" noProof="0"/>
          </a:p>
        </p:txBody>
      </p:sp>
      <p:sp>
        <p:nvSpPr>
          <p:cNvPr id="3" name="Platshållare för innehåll 2"/>
          <p:cNvSpPr>
            <a:spLocks noGrp="1"/>
          </p:cNvSpPr>
          <p:nvPr>
            <p:ph idx="1"/>
          </p:nvPr>
        </p:nvSpPr>
        <p:spPr>
          <a:xfrm>
            <a:off x="792000" y="1275534"/>
            <a:ext cx="6850800" cy="3240432"/>
          </a:xfrm>
        </p:spPr>
        <p:txBody>
          <a:bodyPr>
            <a:normAutofit/>
          </a:bodyPr>
          <a:lstStyle>
            <a:lvl1pPr>
              <a:defRPr sz="2400"/>
            </a:lvl1pPr>
            <a:lvl2pPr>
              <a:defRPr sz="2400"/>
            </a:lvl2pPr>
            <a:lvl3pPr>
              <a:defRPr sz="2400"/>
            </a:lvl3pPr>
            <a:lvl4pPr>
              <a:defRPr sz="2400"/>
            </a:lvl4pPr>
            <a:lvl5pPr>
              <a:defRPr sz="2400"/>
            </a:lvl5pPr>
          </a:lstStyle>
          <a:p>
            <a:pPr lvl="0"/>
            <a:r>
              <a:rPr lang="sv-SE" noProof="0" smtClean="0"/>
              <a:t>Click to edit Master text styles</a:t>
            </a:r>
          </a:p>
          <a:p>
            <a:pPr lvl="1"/>
            <a:r>
              <a:rPr lang="sv-SE" noProof="0" smtClean="0"/>
              <a:t>Second level</a:t>
            </a:r>
          </a:p>
          <a:p>
            <a:pPr lvl="2"/>
            <a:r>
              <a:rPr lang="sv-SE" noProof="0" smtClean="0"/>
              <a:t>Third level</a:t>
            </a:r>
          </a:p>
          <a:p>
            <a:pPr lvl="3"/>
            <a:r>
              <a:rPr lang="sv-SE" noProof="0" smtClean="0"/>
              <a:t>Fourth level</a:t>
            </a:r>
          </a:p>
          <a:p>
            <a:pPr lvl="4"/>
            <a:r>
              <a:rPr lang="sv-SE" noProof="0" smtClean="0"/>
              <a:t>Fifth level</a:t>
            </a:r>
            <a:endParaRPr lang="sv-SE" noProof="0"/>
          </a:p>
        </p:txBody>
      </p:sp>
    </p:spTree>
    <p:extLst>
      <p:ext uri="{BB962C8B-B14F-4D97-AF65-F5344CB8AC3E}">
        <p14:creationId xmlns:p14="http://schemas.microsoft.com/office/powerpoint/2010/main" val="32505148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Kapitelsida - Eld">
    <p:bg>
      <p:bgPr>
        <a:solidFill>
          <a:schemeClr val="tx1"/>
        </a:solidFill>
        <a:effectLst/>
      </p:bgPr>
    </p:bg>
    <p:spTree>
      <p:nvGrpSpPr>
        <p:cNvPr id="1" name=""/>
        <p:cNvGrpSpPr/>
        <p:nvPr/>
      </p:nvGrpSpPr>
      <p:grpSpPr>
        <a:xfrm>
          <a:off x="0" y="0"/>
          <a:ext cx="0" cy="0"/>
          <a:chOff x="0" y="0"/>
          <a:chExt cx="0" cy="0"/>
        </a:xfrm>
      </p:grpSpPr>
      <p:pic>
        <p:nvPicPr>
          <p:cNvPr id="6" name="Picture 2"/>
          <p:cNvPicPr>
            <a:picLocks noChangeAspect="1" noChangeArrowheads="1"/>
          </p:cNvPicPr>
          <p:nvPr userDrawn="1"/>
        </p:nvPicPr>
        <p:blipFill>
          <a:blip r:embed="rId2">
            <a:alphaModFix amt="21000"/>
            <a:extLst>
              <a:ext uri="{28A0092B-C50C-407E-A947-70E740481C1C}">
                <a14:useLocalDpi xmlns:a14="http://schemas.microsoft.com/office/drawing/2010/main" val="0"/>
              </a:ext>
            </a:extLst>
          </a:blip>
          <a:stretch>
            <a:fillRect/>
          </a:stretch>
        </p:blipFill>
        <p:spPr bwMode="auto">
          <a:xfrm>
            <a:off x="-828600" y="1275606"/>
            <a:ext cx="6264696" cy="4271832"/>
          </a:xfrm>
          <a:prstGeom prst="rect">
            <a:avLst/>
          </a:prstGeom>
          <a:solidFill>
            <a:schemeClr val="tx1"/>
          </a:solidFill>
          <a:effectLst/>
        </p:spPr>
      </p:pic>
      <p:sp>
        <p:nvSpPr>
          <p:cNvPr id="5"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title</a:t>
            </a:r>
            <a:r>
              <a:rPr lang="sv-SE" noProof="0" dirty="0" smtClean="0"/>
              <a:t> style</a:t>
            </a:r>
            <a:endParaRPr lang="sv-SE" noProof="0" dirty="0"/>
          </a:p>
        </p:txBody>
      </p:sp>
      <p:sp>
        <p:nvSpPr>
          <p:cNvPr id="7" name="Underrubrik 2"/>
          <p:cNvSpPr>
            <a:spLocks noGrp="1"/>
          </p:cNvSpPr>
          <p:nvPr>
            <p:ph type="subTitle" idx="1"/>
          </p:nvPr>
        </p:nvSpPr>
        <p:spPr>
          <a:xfrm>
            <a:off x="1008000" y="2894400"/>
            <a:ext cx="6631200" cy="1621566"/>
          </a:xfrm>
        </p:spPr>
        <p:txBody>
          <a:bodyPr>
            <a:noAutofit/>
          </a:bodyPr>
          <a:lstStyle>
            <a:lvl1pPr marL="0" indent="0" algn="l">
              <a:lnSpc>
                <a:spcPts val="2900"/>
              </a:lnSpc>
              <a:spcBef>
                <a:spcPts val="480"/>
              </a:spcBef>
              <a:buNone/>
              <a:defRPr sz="20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subtitle</a:t>
            </a:r>
            <a:r>
              <a:rPr lang="sv-SE" noProof="0" dirty="0" smtClean="0"/>
              <a:t> style</a:t>
            </a:r>
            <a:endParaRPr lang="sv-SE" noProof="0" dirty="0"/>
          </a:p>
        </p:txBody>
      </p:sp>
    </p:spTree>
    <p:extLst>
      <p:ext uri="{BB962C8B-B14F-4D97-AF65-F5344CB8AC3E}">
        <p14:creationId xmlns:p14="http://schemas.microsoft.com/office/powerpoint/2010/main" val="11169158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Kapitelsida - Olivkvist">
    <p:bg>
      <p:bgPr>
        <a:solidFill>
          <a:schemeClr val="tx1"/>
        </a:solidFill>
        <a:effectLst/>
      </p:bgPr>
    </p:bg>
    <p:spTree>
      <p:nvGrpSpPr>
        <p:cNvPr id="1" name=""/>
        <p:cNvGrpSpPr/>
        <p:nvPr/>
      </p:nvGrpSpPr>
      <p:grpSpPr>
        <a:xfrm>
          <a:off x="0" y="0"/>
          <a:ext cx="0" cy="0"/>
          <a:chOff x="0" y="0"/>
          <a:chExt cx="0" cy="0"/>
        </a:xfrm>
      </p:grpSpPr>
      <p:pic>
        <p:nvPicPr>
          <p:cNvPr id="6" name="Picture 5" descr="SU_olivkvist_neg.eps"/>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542523" y="267494"/>
            <a:ext cx="5762595" cy="5328592"/>
          </a:xfrm>
          <a:prstGeom prst="rect">
            <a:avLst/>
          </a:prstGeom>
        </p:spPr>
      </p:pic>
      <p:sp>
        <p:nvSpPr>
          <p:cNvPr id="8"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title</a:t>
            </a:r>
            <a:r>
              <a:rPr lang="sv-SE" noProof="0" dirty="0" smtClean="0"/>
              <a:t> style</a:t>
            </a:r>
            <a:endParaRPr lang="sv-SE" noProof="0" dirty="0"/>
          </a:p>
        </p:txBody>
      </p:sp>
      <p:sp>
        <p:nvSpPr>
          <p:cNvPr id="9" name="Underrubrik 2"/>
          <p:cNvSpPr>
            <a:spLocks noGrp="1"/>
          </p:cNvSpPr>
          <p:nvPr>
            <p:ph type="subTitle" idx="1"/>
          </p:nvPr>
        </p:nvSpPr>
        <p:spPr>
          <a:xfrm>
            <a:off x="1008000" y="2894400"/>
            <a:ext cx="6631200" cy="1621566"/>
          </a:xfrm>
        </p:spPr>
        <p:txBody>
          <a:bodyPr>
            <a:noAutofit/>
          </a:bodyPr>
          <a:lstStyle>
            <a:lvl1pPr marL="0" indent="0" algn="l">
              <a:lnSpc>
                <a:spcPts val="2900"/>
              </a:lnSpc>
              <a:spcBef>
                <a:spcPts val="480"/>
              </a:spcBef>
              <a:buNone/>
              <a:defRPr sz="20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subtitle</a:t>
            </a:r>
            <a:r>
              <a:rPr lang="sv-SE" noProof="0" dirty="0" smtClean="0"/>
              <a:t> style</a:t>
            </a:r>
            <a:endParaRPr lang="sv-SE" noProof="0" dirty="0"/>
          </a:p>
        </p:txBody>
      </p:sp>
    </p:spTree>
    <p:extLst>
      <p:ext uri="{BB962C8B-B14F-4D97-AF65-F5344CB8AC3E}">
        <p14:creationId xmlns:p14="http://schemas.microsoft.com/office/powerpoint/2010/main" val="1259114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Kapitelsida - Kronor">
    <p:bg>
      <p:bgPr>
        <a:solidFill>
          <a:schemeClr val="tx1"/>
        </a:solidFill>
        <a:effectLst/>
      </p:bgPr>
    </p:bg>
    <p:spTree>
      <p:nvGrpSpPr>
        <p:cNvPr id="1" name=""/>
        <p:cNvGrpSpPr/>
        <p:nvPr/>
      </p:nvGrpSpPr>
      <p:grpSpPr>
        <a:xfrm>
          <a:off x="0" y="0"/>
          <a:ext cx="0" cy="0"/>
          <a:chOff x="0" y="0"/>
          <a:chExt cx="0" cy="0"/>
        </a:xfrm>
      </p:grpSpPr>
      <p:pic>
        <p:nvPicPr>
          <p:cNvPr id="6" name="Picture 9"/>
          <p:cNvPicPr>
            <a:picLocks noChangeAspect="1" noChangeArrowheads="1"/>
          </p:cNvPicPr>
          <p:nvPr userDrawn="1"/>
        </p:nvPicPr>
        <p:blipFill>
          <a:blip r:embed="rId2">
            <a:alphaModFix amt="20000"/>
            <a:extLst>
              <a:ext uri="{28A0092B-C50C-407E-A947-70E740481C1C}">
                <a14:useLocalDpi xmlns:a14="http://schemas.microsoft.com/office/drawing/2010/main" val="0"/>
              </a:ext>
            </a:extLst>
          </a:blip>
          <a:stretch>
            <a:fillRect/>
          </a:stretch>
        </p:blipFill>
        <p:spPr bwMode="auto">
          <a:xfrm>
            <a:off x="-1055431" y="1275606"/>
            <a:ext cx="5267391" cy="3867894"/>
          </a:xfrm>
          <a:prstGeom prst="rect">
            <a:avLst/>
          </a:prstGeom>
          <a:noFill/>
        </p:spPr>
      </p:pic>
      <p:sp>
        <p:nvSpPr>
          <p:cNvPr id="8"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title</a:t>
            </a:r>
            <a:r>
              <a:rPr lang="sv-SE" noProof="0" dirty="0" smtClean="0"/>
              <a:t> style</a:t>
            </a:r>
            <a:endParaRPr lang="sv-SE" noProof="0" dirty="0"/>
          </a:p>
        </p:txBody>
      </p:sp>
      <p:sp>
        <p:nvSpPr>
          <p:cNvPr id="9" name="Underrubrik 2"/>
          <p:cNvSpPr>
            <a:spLocks noGrp="1"/>
          </p:cNvSpPr>
          <p:nvPr>
            <p:ph type="subTitle" idx="1"/>
          </p:nvPr>
        </p:nvSpPr>
        <p:spPr>
          <a:xfrm>
            <a:off x="1008000" y="2894400"/>
            <a:ext cx="6631200" cy="1621566"/>
          </a:xfrm>
        </p:spPr>
        <p:txBody>
          <a:bodyPr>
            <a:noAutofit/>
          </a:bodyPr>
          <a:lstStyle>
            <a:lvl1pPr marL="0" indent="0" algn="l">
              <a:lnSpc>
                <a:spcPts val="2900"/>
              </a:lnSpc>
              <a:spcBef>
                <a:spcPts val="480"/>
              </a:spcBef>
              <a:buNone/>
              <a:defRPr sz="20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subtitle</a:t>
            </a:r>
            <a:r>
              <a:rPr lang="sv-SE" noProof="0" dirty="0" smtClean="0"/>
              <a:t> style</a:t>
            </a:r>
            <a:endParaRPr lang="sv-SE" noProof="0" dirty="0"/>
          </a:p>
        </p:txBody>
      </p:sp>
    </p:spTree>
    <p:extLst>
      <p:ext uri="{BB962C8B-B14F-4D97-AF65-F5344CB8AC3E}">
        <p14:creationId xmlns:p14="http://schemas.microsoft.com/office/powerpoint/2010/main" val="127879824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Kapitelsida">
    <p:bg>
      <p:bgPr>
        <a:solidFill>
          <a:schemeClr val="tx1"/>
        </a:solidFill>
        <a:effectLst/>
      </p:bgPr>
    </p:bg>
    <p:spTree>
      <p:nvGrpSpPr>
        <p:cNvPr id="1" name=""/>
        <p:cNvGrpSpPr/>
        <p:nvPr/>
      </p:nvGrpSpPr>
      <p:grpSpPr>
        <a:xfrm>
          <a:off x="0" y="0"/>
          <a:ext cx="0" cy="0"/>
          <a:chOff x="0" y="0"/>
          <a:chExt cx="0" cy="0"/>
        </a:xfrm>
      </p:grpSpPr>
      <p:sp>
        <p:nvSpPr>
          <p:cNvPr id="6"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title</a:t>
            </a:r>
            <a:r>
              <a:rPr lang="sv-SE" noProof="0" dirty="0" smtClean="0"/>
              <a:t> style</a:t>
            </a:r>
            <a:endParaRPr lang="sv-SE" noProof="0" dirty="0"/>
          </a:p>
        </p:txBody>
      </p:sp>
      <p:sp>
        <p:nvSpPr>
          <p:cNvPr id="7" name="Underrubrik 2"/>
          <p:cNvSpPr>
            <a:spLocks noGrp="1"/>
          </p:cNvSpPr>
          <p:nvPr>
            <p:ph type="subTitle" idx="1"/>
          </p:nvPr>
        </p:nvSpPr>
        <p:spPr>
          <a:xfrm>
            <a:off x="1008000" y="2894400"/>
            <a:ext cx="6631200" cy="1621566"/>
          </a:xfrm>
        </p:spPr>
        <p:txBody>
          <a:bodyPr>
            <a:noAutofit/>
          </a:bodyPr>
          <a:lstStyle>
            <a:lvl1pPr marL="0" indent="0" algn="l">
              <a:lnSpc>
                <a:spcPts val="2900"/>
              </a:lnSpc>
              <a:spcBef>
                <a:spcPts val="480"/>
              </a:spcBef>
              <a:buNone/>
              <a:defRPr sz="20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subtitle</a:t>
            </a:r>
            <a:r>
              <a:rPr lang="sv-SE" noProof="0" dirty="0" smtClean="0"/>
              <a:t> style</a:t>
            </a:r>
            <a:endParaRPr lang="sv-SE" noProof="0" dirty="0"/>
          </a:p>
        </p:txBody>
      </p:sp>
    </p:spTree>
    <p:extLst>
      <p:ext uri="{BB962C8B-B14F-4D97-AF65-F5344CB8AC3E}">
        <p14:creationId xmlns:p14="http://schemas.microsoft.com/office/powerpoint/2010/main" val="18978091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vå innehållsdelar">
    <p:bg>
      <p:bgPr>
        <a:solidFill>
          <a:schemeClr val="tx1"/>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rmAutofit/>
          </a:bodyPr>
          <a:lstStyle>
            <a:lvl1pPr>
              <a:defRPr sz="2800"/>
            </a:lvl1pPr>
          </a:lstStyle>
          <a:p>
            <a:r>
              <a:rPr lang="sv-SE" smtClean="0"/>
              <a:t>Click to edit Master title style</a:t>
            </a:r>
            <a:endParaRPr lang="sv-SE" dirty="0"/>
          </a:p>
        </p:txBody>
      </p:sp>
      <p:sp>
        <p:nvSpPr>
          <p:cNvPr id="3" name="Platshållare för innehåll 2"/>
          <p:cNvSpPr>
            <a:spLocks noGrp="1"/>
          </p:cNvSpPr>
          <p:nvPr>
            <p:ph sz="half" idx="1"/>
          </p:nvPr>
        </p:nvSpPr>
        <p:spPr>
          <a:xfrm>
            <a:off x="792000" y="1275534"/>
            <a:ext cx="3348000" cy="3240432"/>
          </a:xfrm>
        </p:spPr>
        <p:txBody>
          <a:bodyPr/>
          <a:lstStyle>
            <a:lvl1pPr>
              <a:defRPr sz="24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sv-SE" dirty="0"/>
          </a:p>
        </p:txBody>
      </p:sp>
      <p:sp>
        <p:nvSpPr>
          <p:cNvPr id="4" name="Platshållare för innehåll 3"/>
          <p:cNvSpPr>
            <a:spLocks noGrp="1"/>
          </p:cNvSpPr>
          <p:nvPr>
            <p:ph sz="half" idx="2"/>
          </p:nvPr>
        </p:nvSpPr>
        <p:spPr>
          <a:xfrm>
            <a:off x="4291200" y="1275534"/>
            <a:ext cx="3348000" cy="3240432"/>
          </a:xfrm>
        </p:spPr>
        <p:txBody>
          <a:bodyPr/>
          <a:lstStyle>
            <a:lvl1pPr>
              <a:defRPr sz="24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sv-SE" dirty="0"/>
          </a:p>
        </p:txBody>
      </p:sp>
    </p:spTree>
    <p:extLst>
      <p:ext uri="{BB962C8B-B14F-4D97-AF65-F5344CB8AC3E}">
        <p14:creationId xmlns:p14="http://schemas.microsoft.com/office/powerpoint/2010/main" val="320894894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Rubrik och text">
    <p:bg>
      <p:bgPr>
        <a:solidFill>
          <a:schemeClr val="tx1"/>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rmAutofit/>
          </a:bodyPr>
          <a:lstStyle>
            <a:lvl1pPr>
              <a:defRPr sz="2800"/>
            </a:lvl1pPr>
          </a:lstStyle>
          <a:p>
            <a:r>
              <a:rPr lang="sv-SE" noProof="0" smtClean="0"/>
              <a:t>Click to edit Master title style</a:t>
            </a:r>
            <a:endParaRPr lang="sv-SE" noProof="0"/>
          </a:p>
        </p:txBody>
      </p:sp>
      <p:sp>
        <p:nvSpPr>
          <p:cNvPr id="3" name="Platshållare för innehåll 2"/>
          <p:cNvSpPr>
            <a:spLocks noGrp="1"/>
          </p:cNvSpPr>
          <p:nvPr>
            <p:ph idx="1"/>
          </p:nvPr>
        </p:nvSpPr>
        <p:spPr>
          <a:xfrm>
            <a:off x="792000" y="1275534"/>
            <a:ext cx="6850800" cy="2411100"/>
          </a:xfrm>
        </p:spPr>
        <p:txBody>
          <a:bodyPr>
            <a:normAutofit/>
          </a:bodyPr>
          <a:lstStyle>
            <a:lvl1pPr marL="1588" indent="-1588">
              <a:lnSpc>
                <a:spcPts val="2600"/>
              </a:lnSpc>
              <a:buNone/>
              <a:defRPr sz="2400"/>
            </a:lvl1pPr>
            <a:lvl2pPr>
              <a:buNone/>
              <a:defRPr/>
            </a:lvl2pPr>
            <a:lvl3pPr>
              <a:buNone/>
              <a:defRPr/>
            </a:lvl3pPr>
            <a:lvl4pPr>
              <a:buNone/>
              <a:defRPr/>
            </a:lvl4pPr>
            <a:lvl5pPr>
              <a:buNone/>
              <a:defRPr/>
            </a:lvl5pPr>
          </a:lstStyle>
          <a:p>
            <a:pPr lvl="0"/>
            <a:r>
              <a:rPr lang="sv-SE" noProof="0" smtClean="0"/>
              <a:t>Click to edit Master text styles</a:t>
            </a:r>
          </a:p>
        </p:txBody>
      </p:sp>
    </p:spTree>
    <p:extLst>
      <p:ext uri="{BB962C8B-B14F-4D97-AF65-F5344CB8AC3E}">
        <p14:creationId xmlns:p14="http://schemas.microsoft.com/office/powerpoint/2010/main" val="37164071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Endast innehåll">
    <p:bg>
      <p:bgPr>
        <a:solidFill>
          <a:schemeClr val="tx1"/>
        </a:solidFill>
        <a:effectLst/>
      </p:bgPr>
    </p:bg>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792000" y="595470"/>
            <a:ext cx="6850800" cy="3992504"/>
          </a:xfrm>
        </p:spPr>
        <p:txBody>
          <a:bodyPr>
            <a:normAutofit/>
          </a:bodyPr>
          <a:lstStyle>
            <a:lvl1pPr>
              <a:defRPr sz="2400"/>
            </a:lvl1pPr>
            <a:lvl2pPr>
              <a:defRPr sz="2400"/>
            </a:lvl2pPr>
            <a:lvl3pPr>
              <a:defRPr sz="2400"/>
            </a:lvl3pPr>
            <a:lvl4pPr>
              <a:defRPr sz="2400"/>
            </a:lvl4pPr>
            <a:lvl5pPr>
              <a:defRPr sz="2400"/>
            </a:lvl5pPr>
          </a:lstStyle>
          <a:p>
            <a:pPr lvl="0"/>
            <a:r>
              <a:rPr lang="sv-SE" dirty="0" err="1" smtClean="0"/>
              <a:t>Click</a:t>
            </a:r>
            <a:r>
              <a:rPr lang="sv-SE" dirty="0" smtClean="0"/>
              <a:t> </a:t>
            </a:r>
            <a:r>
              <a:rPr lang="sv-SE" dirty="0" err="1" smtClean="0"/>
              <a:t>to</a:t>
            </a:r>
            <a:r>
              <a:rPr lang="sv-SE" dirty="0" smtClean="0"/>
              <a:t> </a:t>
            </a:r>
            <a:r>
              <a:rPr lang="sv-SE" dirty="0" err="1" smtClean="0"/>
              <a:t>edit</a:t>
            </a:r>
            <a:r>
              <a:rPr lang="sv-SE" dirty="0" smtClean="0"/>
              <a:t> Master text </a:t>
            </a:r>
            <a:r>
              <a:rPr lang="sv-SE" dirty="0" err="1" smtClean="0"/>
              <a:t>styles</a:t>
            </a:r>
            <a:endParaRPr lang="sv-SE" dirty="0" smtClean="0"/>
          </a:p>
          <a:p>
            <a:pPr lvl="1"/>
            <a:r>
              <a:rPr lang="sv-SE" dirty="0" smtClean="0"/>
              <a:t>Second </a:t>
            </a:r>
            <a:r>
              <a:rPr lang="sv-SE" dirty="0" err="1" smtClean="0"/>
              <a:t>level</a:t>
            </a:r>
            <a:endParaRPr lang="sv-SE" dirty="0" smtClean="0"/>
          </a:p>
          <a:p>
            <a:pPr lvl="2"/>
            <a:r>
              <a:rPr lang="sv-SE" dirty="0" err="1" smtClean="0"/>
              <a:t>Third</a:t>
            </a:r>
            <a:r>
              <a:rPr lang="sv-SE" dirty="0" smtClean="0"/>
              <a:t> </a:t>
            </a:r>
            <a:r>
              <a:rPr lang="sv-SE" dirty="0" err="1" smtClean="0"/>
              <a:t>level</a:t>
            </a:r>
            <a:endParaRPr lang="sv-SE" dirty="0" smtClean="0"/>
          </a:p>
          <a:p>
            <a:pPr lvl="3"/>
            <a:r>
              <a:rPr lang="sv-SE" dirty="0" err="1" smtClean="0"/>
              <a:t>Fourth</a:t>
            </a:r>
            <a:r>
              <a:rPr lang="sv-SE" dirty="0" smtClean="0"/>
              <a:t> </a:t>
            </a:r>
            <a:r>
              <a:rPr lang="sv-SE" dirty="0" err="1" smtClean="0"/>
              <a:t>level</a:t>
            </a:r>
            <a:endParaRPr lang="sv-SE" dirty="0" smtClean="0"/>
          </a:p>
          <a:p>
            <a:pPr lvl="4"/>
            <a:r>
              <a:rPr lang="sv-SE" dirty="0" err="1" smtClean="0"/>
              <a:t>Fifth</a:t>
            </a:r>
            <a:r>
              <a:rPr lang="sv-SE" dirty="0" smtClean="0"/>
              <a:t> </a:t>
            </a:r>
            <a:r>
              <a:rPr lang="sv-SE" dirty="0" err="1" smtClean="0"/>
              <a:t>level</a:t>
            </a:r>
            <a:endParaRPr lang="sv-SE" dirty="0"/>
          </a:p>
        </p:txBody>
      </p:sp>
    </p:spTree>
    <p:extLst>
      <p:ext uri="{BB962C8B-B14F-4D97-AF65-F5344CB8AC3E}">
        <p14:creationId xmlns:p14="http://schemas.microsoft.com/office/powerpoint/2010/main" val="30376429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örstasida">
    <p:spTree>
      <p:nvGrpSpPr>
        <p:cNvPr id="1" name=""/>
        <p:cNvGrpSpPr/>
        <p:nvPr/>
      </p:nvGrpSpPr>
      <p:grpSpPr>
        <a:xfrm>
          <a:off x="0" y="0"/>
          <a:ext cx="0" cy="0"/>
          <a:chOff x="0" y="0"/>
          <a:chExt cx="0" cy="0"/>
        </a:xfrm>
      </p:grpSpPr>
      <p:sp>
        <p:nvSpPr>
          <p:cNvPr id="5" name="Rubrik 1"/>
          <p:cNvSpPr>
            <a:spLocks noGrp="1"/>
          </p:cNvSpPr>
          <p:nvPr>
            <p:ph type="ctrTitle" hasCustomPrompt="1"/>
          </p:nvPr>
        </p:nvSpPr>
        <p:spPr>
          <a:xfrm>
            <a:off x="1008000" y="1827900"/>
            <a:ext cx="6631200" cy="1069200"/>
          </a:xfrm>
        </p:spPr>
        <p:txBody>
          <a:bodyPr lIns="72000" tIns="36000" rIns="72000" bIns="36000" anchor="ctr" anchorCtr="0">
            <a:normAutofit/>
          </a:bodyPr>
          <a:lstStyle>
            <a:lvl1pPr algn="l">
              <a:defRPr sz="4400" b="0">
                <a:latin typeface="Verdana" pitchFamily="34" charset="0"/>
                <a:ea typeface="Verdana" pitchFamily="34" charset="0"/>
                <a:cs typeface="Verdana" pitchFamily="34" charset="0"/>
              </a:defRPr>
            </a:lvl1pPr>
          </a:lstStyle>
          <a:p>
            <a:r>
              <a:rPr lang="sv-SE" noProof="0" smtClean="0"/>
              <a:t>Avsnittsnamn</a:t>
            </a:r>
            <a:endParaRPr lang="sv-SE" noProof="0"/>
          </a:p>
        </p:txBody>
      </p:sp>
      <p:sp>
        <p:nvSpPr>
          <p:cNvPr id="7" name="Content Placeholder 10"/>
          <p:cNvSpPr>
            <a:spLocks noGrp="1"/>
          </p:cNvSpPr>
          <p:nvPr>
            <p:ph sz="quarter" idx="10" hasCustomPrompt="1"/>
          </p:nvPr>
        </p:nvSpPr>
        <p:spPr>
          <a:xfrm>
            <a:off x="971600" y="627534"/>
            <a:ext cx="6625108" cy="1008112"/>
          </a:xfrm>
        </p:spPr>
        <p:txBody>
          <a:bodyPr/>
          <a:lstStyle>
            <a:lvl1pPr marL="0" indent="0">
              <a:buNone/>
              <a:defRPr/>
            </a:lvl1pPr>
          </a:lstStyle>
          <a:p>
            <a:pPr lvl="0"/>
            <a:r>
              <a:rPr lang="sv-SE" noProof="0" dirty="0" smtClean="0"/>
              <a:t>Kurs/Programserie</a:t>
            </a:r>
          </a:p>
        </p:txBody>
      </p:sp>
      <p:sp>
        <p:nvSpPr>
          <p:cNvPr id="8" name="Underrubrik 2"/>
          <p:cNvSpPr>
            <a:spLocks noGrp="1"/>
          </p:cNvSpPr>
          <p:nvPr>
            <p:ph type="subTitle" idx="1" hasCustomPrompt="1"/>
          </p:nvPr>
        </p:nvSpPr>
        <p:spPr>
          <a:xfrm>
            <a:off x="1008000" y="2894400"/>
            <a:ext cx="6631200" cy="104550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smtClean="0"/>
              <a:t>Talare eller underrubrik</a:t>
            </a:r>
          </a:p>
        </p:txBody>
      </p:sp>
    </p:spTree>
    <p:extLst>
      <p:ext uri="{BB962C8B-B14F-4D97-AF65-F5344CB8AC3E}">
        <p14:creationId xmlns:p14="http://schemas.microsoft.com/office/powerpoint/2010/main" val="59284099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Tom">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127530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First page - Fire">
    <p:bg>
      <p:bgPr>
        <a:solidFill>
          <a:schemeClr val="tx1"/>
        </a:solidFill>
        <a:effectLst/>
      </p:bgPr>
    </p:bg>
    <p:spTree>
      <p:nvGrpSpPr>
        <p:cNvPr id="1" name=""/>
        <p:cNvGrpSpPr/>
        <p:nvPr/>
      </p:nvGrpSpPr>
      <p:grpSpPr>
        <a:xfrm>
          <a:off x="0" y="0"/>
          <a:ext cx="0" cy="0"/>
          <a:chOff x="0" y="0"/>
          <a:chExt cx="0" cy="0"/>
        </a:xfrm>
      </p:grpSpPr>
      <p:pic>
        <p:nvPicPr>
          <p:cNvPr id="6" name="Picture 2"/>
          <p:cNvPicPr>
            <a:picLocks noChangeAspect="1" noChangeArrowheads="1"/>
          </p:cNvPicPr>
          <p:nvPr userDrawn="1"/>
        </p:nvPicPr>
        <p:blipFill>
          <a:blip r:embed="rId2">
            <a:alphaModFix amt="21000"/>
            <a:extLst>
              <a:ext uri="{28A0092B-C50C-407E-A947-70E740481C1C}">
                <a14:useLocalDpi xmlns:a14="http://schemas.microsoft.com/office/drawing/2010/main" val="0"/>
              </a:ext>
            </a:extLst>
          </a:blip>
          <a:stretch>
            <a:fillRect/>
          </a:stretch>
        </p:blipFill>
        <p:spPr bwMode="auto">
          <a:xfrm>
            <a:off x="-828600" y="1275606"/>
            <a:ext cx="6264696" cy="4271832"/>
          </a:xfrm>
          <a:prstGeom prst="rect">
            <a:avLst/>
          </a:prstGeom>
          <a:solidFill>
            <a:schemeClr val="tx1"/>
          </a:solidFill>
          <a:effectLst/>
        </p:spPr>
      </p:pic>
      <p:sp>
        <p:nvSpPr>
          <p:cNvPr id="10"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baseline="0">
                <a:latin typeface="Verdana" pitchFamily="34" charset="0"/>
                <a:ea typeface="Verdana" pitchFamily="34" charset="0"/>
                <a:cs typeface="Verdana" pitchFamily="34" charset="0"/>
              </a:defRPr>
            </a:lvl1pPr>
          </a:lstStyle>
          <a:p>
            <a:r>
              <a:rPr lang="en-US" noProof="0" smtClean="0"/>
              <a:t>Episode name</a:t>
            </a:r>
            <a:endParaRPr lang="en-US" noProof="0"/>
          </a:p>
        </p:txBody>
      </p:sp>
      <p:sp>
        <p:nvSpPr>
          <p:cNvPr id="11" name="Underrubrik 2"/>
          <p:cNvSpPr>
            <a:spLocks noGrp="1"/>
          </p:cNvSpPr>
          <p:nvPr>
            <p:ph type="subTitle" idx="1" hasCustomPrompt="1"/>
          </p:nvPr>
        </p:nvSpPr>
        <p:spPr>
          <a:xfrm>
            <a:off x="1008000" y="2894400"/>
            <a:ext cx="6631200" cy="140554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smtClean="0"/>
              <a:t>Speaker or subtitle</a:t>
            </a:r>
          </a:p>
          <a:p>
            <a:pPr lvl="0"/>
            <a:endParaRPr lang="sv-SE" noProof="0" dirty="0" smtClean="0"/>
          </a:p>
        </p:txBody>
      </p:sp>
      <p:sp>
        <p:nvSpPr>
          <p:cNvPr id="12" name="Content Placeholder 10"/>
          <p:cNvSpPr>
            <a:spLocks noGrp="1"/>
          </p:cNvSpPr>
          <p:nvPr>
            <p:ph sz="quarter" idx="10" hasCustomPrompt="1"/>
          </p:nvPr>
        </p:nvSpPr>
        <p:spPr>
          <a:xfrm>
            <a:off x="971600" y="627534"/>
            <a:ext cx="6625108" cy="1008112"/>
          </a:xfrm>
        </p:spPr>
        <p:txBody>
          <a:bodyPr>
            <a:noAutofit/>
          </a:bodyPr>
          <a:lstStyle>
            <a:lvl1pPr marL="0" marR="0" indent="0" algn="l" defTabSz="914400" rtl="0" eaLnBrk="1" fontAlgn="auto" latinLnBrk="0" hangingPunct="1">
              <a:lnSpc>
                <a:spcPts val="2900"/>
              </a:lnSpc>
              <a:spcBef>
                <a:spcPct val="20000"/>
              </a:spcBef>
              <a:spcAft>
                <a:spcPts val="0"/>
              </a:spcAft>
              <a:buClrTx/>
              <a:buSzPct val="93000"/>
              <a:buFont typeface="Verdana" pitchFamily="34" charset="0"/>
              <a:buNone/>
              <a:tabLst/>
              <a:defRPr/>
            </a:lvl1pPr>
          </a:lstStyle>
          <a:p>
            <a:pPr lvl="0"/>
            <a:r>
              <a:rPr lang="en-US" noProof="0" dirty="0" smtClean="0"/>
              <a:t>Course/Serial</a:t>
            </a:r>
          </a:p>
        </p:txBody>
      </p:sp>
    </p:spTree>
    <p:extLst>
      <p:ext uri="{BB962C8B-B14F-4D97-AF65-F5344CB8AC3E}">
        <p14:creationId xmlns:p14="http://schemas.microsoft.com/office/powerpoint/2010/main" val="179916910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First page - Olive branch">
    <p:bg>
      <p:bgPr>
        <a:solidFill>
          <a:schemeClr val="tx1"/>
        </a:solidFill>
        <a:effectLst/>
      </p:bgPr>
    </p:bg>
    <p:spTree>
      <p:nvGrpSpPr>
        <p:cNvPr id="1" name=""/>
        <p:cNvGrpSpPr/>
        <p:nvPr/>
      </p:nvGrpSpPr>
      <p:grpSpPr>
        <a:xfrm>
          <a:off x="0" y="0"/>
          <a:ext cx="0" cy="0"/>
          <a:chOff x="0" y="0"/>
          <a:chExt cx="0" cy="0"/>
        </a:xfrm>
      </p:grpSpPr>
      <p:pic>
        <p:nvPicPr>
          <p:cNvPr id="4" name="Picture 3" descr="SU_olivkvist_neg.eps"/>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542523" y="267494"/>
            <a:ext cx="5762595" cy="5328592"/>
          </a:xfrm>
          <a:prstGeom prst="rect">
            <a:avLst/>
          </a:prstGeom>
        </p:spPr>
      </p:pic>
      <p:sp>
        <p:nvSpPr>
          <p:cNvPr id="6"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baseline="0">
                <a:latin typeface="Verdana" pitchFamily="34" charset="0"/>
                <a:ea typeface="Verdana" pitchFamily="34" charset="0"/>
                <a:cs typeface="Verdana" pitchFamily="34" charset="0"/>
              </a:defRPr>
            </a:lvl1pPr>
          </a:lstStyle>
          <a:p>
            <a:r>
              <a:rPr lang="en-US" noProof="0" smtClean="0"/>
              <a:t>Episode name</a:t>
            </a:r>
            <a:endParaRPr lang="en-US" noProof="0"/>
          </a:p>
        </p:txBody>
      </p:sp>
      <p:sp>
        <p:nvSpPr>
          <p:cNvPr id="7" name="Underrubrik 2"/>
          <p:cNvSpPr>
            <a:spLocks noGrp="1"/>
          </p:cNvSpPr>
          <p:nvPr>
            <p:ph type="subTitle" idx="1" hasCustomPrompt="1"/>
          </p:nvPr>
        </p:nvSpPr>
        <p:spPr>
          <a:xfrm>
            <a:off x="1008000" y="2894400"/>
            <a:ext cx="6631200" cy="140554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smtClean="0"/>
              <a:t>Speaker or subtitle</a:t>
            </a:r>
          </a:p>
          <a:p>
            <a:pPr lvl="0"/>
            <a:endParaRPr lang="sv-SE" noProof="0" dirty="0" smtClean="0"/>
          </a:p>
        </p:txBody>
      </p:sp>
      <p:sp>
        <p:nvSpPr>
          <p:cNvPr id="8" name="Content Placeholder 10"/>
          <p:cNvSpPr>
            <a:spLocks noGrp="1"/>
          </p:cNvSpPr>
          <p:nvPr>
            <p:ph sz="quarter" idx="10" hasCustomPrompt="1"/>
          </p:nvPr>
        </p:nvSpPr>
        <p:spPr>
          <a:xfrm>
            <a:off x="971600" y="627534"/>
            <a:ext cx="6625108" cy="1008112"/>
          </a:xfrm>
        </p:spPr>
        <p:txBody>
          <a:bodyPr>
            <a:noAutofit/>
          </a:bodyPr>
          <a:lstStyle>
            <a:lvl1pPr marL="0" marR="0" indent="0" algn="l" defTabSz="914400" rtl="0" eaLnBrk="1" fontAlgn="auto" latinLnBrk="0" hangingPunct="1">
              <a:lnSpc>
                <a:spcPts val="2900"/>
              </a:lnSpc>
              <a:spcBef>
                <a:spcPct val="20000"/>
              </a:spcBef>
              <a:spcAft>
                <a:spcPts val="0"/>
              </a:spcAft>
              <a:buClrTx/>
              <a:buSzPct val="93000"/>
              <a:buFont typeface="Verdana" pitchFamily="34" charset="0"/>
              <a:buNone/>
              <a:tabLst/>
              <a:defRPr/>
            </a:lvl1pPr>
          </a:lstStyle>
          <a:p>
            <a:pPr lvl="0"/>
            <a:r>
              <a:rPr lang="en-US" noProof="0" dirty="0" smtClean="0"/>
              <a:t>Course/Serial</a:t>
            </a:r>
          </a:p>
        </p:txBody>
      </p:sp>
    </p:spTree>
    <p:extLst>
      <p:ext uri="{BB962C8B-B14F-4D97-AF65-F5344CB8AC3E}">
        <p14:creationId xmlns:p14="http://schemas.microsoft.com/office/powerpoint/2010/main" val="185050959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First page - Crowns">
    <p:bg>
      <p:bgPr>
        <a:solidFill>
          <a:schemeClr val="tx1"/>
        </a:solidFill>
        <a:effectLst/>
      </p:bgPr>
    </p:bg>
    <p:spTree>
      <p:nvGrpSpPr>
        <p:cNvPr id="1" name=""/>
        <p:cNvGrpSpPr/>
        <p:nvPr/>
      </p:nvGrpSpPr>
      <p:grpSpPr>
        <a:xfrm>
          <a:off x="0" y="0"/>
          <a:ext cx="0" cy="0"/>
          <a:chOff x="0" y="0"/>
          <a:chExt cx="0" cy="0"/>
        </a:xfrm>
      </p:grpSpPr>
      <p:pic>
        <p:nvPicPr>
          <p:cNvPr id="7" name="Picture 9"/>
          <p:cNvPicPr>
            <a:picLocks noChangeAspect="1" noChangeArrowheads="1"/>
          </p:cNvPicPr>
          <p:nvPr userDrawn="1"/>
        </p:nvPicPr>
        <p:blipFill>
          <a:blip r:embed="rId2">
            <a:alphaModFix amt="20000"/>
            <a:extLst>
              <a:ext uri="{28A0092B-C50C-407E-A947-70E740481C1C}">
                <a14:useLocalDpi xmlns:a14="http://schemas.microsoft.com/office/drawing/2010/main" val="0"/>
              </a:ext>
            </a:extLst>
          </a:blip>
          <a:stretch>
            <a:fillRect/>
          </a:stretch>
        </p:blipFill>
        <p:spPr bwMode="auto">
          <a:xfrm>
            <a:off x="-1055431" y="1275606"/>
            <a:ext cx="5267391" cy="3867894"/>
          </a:xfrm>
          <a:prstGeom prst="rect">
            <a:avLst/>
          </a:prstGeom>
          <a:noFill/>
        </p:spPr>
      </p:pic>
      <p:sp>
        <p:nvSpPr>
          <p:cNvPr id="6"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baseline="0">
                <a:latin typeface="Verdana" pitchFamily="34" charset="0"/>
                <a:ea typeface="Verdana" pitchFamily="34" charset="0"/>
                <a:cs typeface="Verdana" pitchFamily="34" charset="0"/>
              </a:defRPr>
            </a:lvl1pPr>
          </a:lstStyle>
          <a:p>
            <a:r>
              <a:rPr lang="en-US" noProof="0" smtClean="0"/>
              <a:t>Episode name</a:t>
            </a:r>
            <a:endParaRPr lang="en-US" noProof="0"/>
          </a:p>
        </p:txBody>
      </p:sp>
      <p:sp>
        <p:nvSpPr>
          <p:cNvPr id="8" name="Underrubrik 2"/>
          <p:cNvSpPr>
            <a:spLocks noGrp="1"/>
          </p:cNvSpPr>
          <p:nvPr>
            <p:ph type="subTitle" idx="1" hasCustomPrompt="1"/>
          </p:nvPr>
        </p:nvSpPr>
        <p:spPr>
          <a:xfrm>
            <a:off x="1008000" y="2894400"/>
            <a:ext cx="6631200" cy="140554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smtClean="0"/>
              <a:t>Speaker or subtitle</a:t>
            </a:r>
          </a:p>
          <a:p>
            <a:pPr lvl="0"/>
            <a:endParaRPr lang="sv-SE" noProof="0" dirty="0" smtClean="0"/>
          </a:p>
        </p:txBody>
      </p:sp>
      <p:sp>
        <p:nvSpPr>
          <p:cNvPr id="9" name="Content Placeholder 10"/>
          <p:cNvSpPr>
            <a:spLocks noGrp="1"/>
          </p:cNvSpPr>
          <p:nvPr>
            <p:ph sz="quarter" idx="10" hasCustomPrompt="1"/>
          </p:nvPr>
        </p:nvSpPr>
        <p:spPr>
          <a:xfrm>
            <a:off x="971600" y="627534"/>
            <a:ext cx="6625108" cy="1008112"/>
          </a:xfrm>
        </p:spPr>
        <p:txBody>
          <a:bodyPr>
            <a:noAutofit/>
          </a:bodyPr>
          <a:lstStyle>
            <a:lvl1pPr marL="0" marR="0" indent="0" algn="l" defTabSz="914400" rtl="0" eaLnBrk="1" fontAlgn="auto" latinLnBrk="0" hangingPunct="1">
              <a:lnSpc>
                <a:spcPts val="2900"/>
              </a:lnSpc>
              <a:spcBef>
                <a:spcPct val="20000"/>
              </a:spcBef>
              <a:spcAft>
                <a:spcPts val="0"/>
              </a:spcAft>
              <a:buClrTx/>
              <a:buSzPct val="93000"/>
              <a:buFont typeface="Verdana" pitchFamily="34" charset="0"/>
              <a:buNone/>
              <a:tabLst/>
              <a:defRPr/>
            </a:lvl1pPr>
          </a:lstStyle>
          <a:p>
            <a:pPr lvl="0"/>
            <a:r>
              <a:rPr lang="en-US" noProof="0" dirty="0" smtClean="0"/>
              <a:t>Course/Serial</a:t>
            </a:r>
          </a:p>
        </p:txBody>
      </p:sp>
    </p:spTree>
    <p:extLst>
      <p:ext uri="{BB962C8B-B14F-4D97-AF65-F5344CB8AC3E}">
        <p14:creationId xmlns:p14="http://schemas.microsoft.com/office/powerpoint/2010/main" val="228472190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First page">
    <p:bg>
      <p:bgPr>
        <a:solidFill>
          <a:schemeClr val="tx1"/>
        </a:solidFill>
        <a:effectLst/>
      </p:bgPr>
    </p:bg>
    <p:spTree>
      <p:nvGrpSpPr>
        <p:cNvPr id="1" name=""/>
        <p:cNvGrpSpPr/>
        <p:nvPr/>
      </p:nvGrpSpPr>
      <p:grpSpPr>
        <a:xfrm>
          <a:off x="0" y="0"/>
          <a:ext cx="0" cy="0"/>
          <a:chOff x="0" y="0"/>
          <a:chExt cx="0" cy="0"/>
        </a:xfrm>
      </p:grpSpPr>
      <p:sp>
        <p:nvSpPr>
          <p:cNvPr id="5"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baseline="0">
                <a:latin typeface="Verdana" pitchFamily="34" charset="0"/>
                <a:ea typeface="Verdana" pitchFamily="34" charset="0"/>
                <a:cs typeface="Verdana" pitchFamily="34" charset="0"/>
              </a:defRPr>
            </a:lvl1pPr>
          </a:lstStyle>
          <a:p>
            <a:r>
              <a:rPr lang="en-US" noProof="0" smtClean="0"/>
              <a:t>Episode name</a:t>
            </a:r>
            <a:endParaRPr lang="en-US" noProof="0"/>
          </a:p>
        </p:txBody>
      </p:sp>
      <p:sp>
        <p:nvSpPr>
          <p:cNvPr id="6" name="Underrubrik 2"/>
          <p:cNvSpPr>
            <a:spLocks noGrp="1"/>
          </p:cNvSpPr>
          <p:nvPr>
            <p:ph type="subTitle" idx="1" hasCustomPrompt="1"/>
          </p:nvPr>
        </p:nvSpPr>
        <p:spPr>
          <a:xfrm>
            <a:off x="1008000" y="2894400"/>
            <a:ext cx="6631200" cy="140554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smtClean="0"/>
              <a:t>Speaker or subtitle</a:t>
            </a:r>
          </a:p>
          <a:p>
            <a:pPr lvl="0"/>
            <a:endParaRPr lang="sv-SE" noProof="0" dirty="0" smtClean="0"/>
          </a:p>
        </p:txBody>
      </p:sp>
      <p:sp>
        <p:nvSpPr>
          <p:cNvPr id="7" name="Content Placeholder 10"/>
          <p:cNvSpPr>
            <a:spLocks noGrp="1"/>
          </p:cNvSpPr>
          <p:nvPr>
            <p:ph sz="quarter" idx="10" hasCustomPrompt="1"/>
          </p:nvPr>
        </p:nvSpPr>
        <p:spPr>
          <a:xfrm>
            <a:off x="971600" y="627534"/>
            <a:ext cx="6625108" cy="1008112"/>
          </a:xfrm>
        </p:spPr>
        <p:txBody>
          <a:bodyPr>
            <a:noAutofit/>
          </a:bodyPr>
          <a:lstStyle>
            <a:lvl1pPr marL="0" marR="0" indent="0" algn="l" defTabSz="914400" rtl="0" eaLnBrk="1" fontAlgn="auto" latinLnBrk="0" hangingPunct="1">
              <a:lnSpc>
                <a:spcPts val="2900"/>
              </a:lnSpc>
              <a:spcBef>
                <a:spcPct val="20000"/>
              </a:spcBef>
              <a:spcAft>
                <a:spcPts val="0"/>
              </a:spcAft>
              <a:buClrTx/>
              <a:buSzPct val="93000"/>
              <a:buFont typeface="Verdana" pitchFamily="34" charset="0"/>
              <a:buNone/>
              <a:tabLst/>
              <a:defRPr/>
            </a:lvl1pPr>
          </a:lstStyle>
          <a:p>
            <a:pPr lvl="0"/>
            <a:r>
              <a:rPr lang="en-US" noProof="0" dirty="0" smtClean="0"/>
              <a:t>Course/Serial</a:t>
            </a:r>
          </a:p>
        </p:txBody>
      </p:sp>
    </p:spTree>
    <p:extLst>
      <p:ext uri="{BB962C8B-B14F-4D97-AF65-F5344CB8AC3E}">
        <p14:creationId xmlns:p14="http://schemas.microsoft.com/office/powerpoint/2010/main" val="45419480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Heading and content">
    <p:bg>
      <p:bgPr>
        <a:solidFill>
          <a:schemeClr val="tx1"/>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Autofit/>
          </a:bodyPr>
          <a:lstStyle>
            <a:lvl1pPr>
              <a:defRPr sz="2800"/>
            </a:lvl1pPr>
          </a:lstStyle>
          <a:p>
            <a:r>
              <a:rPr lang="sv-SE" noProof="0" smtClean="0"/>
              <a:t>Click to edit Master title style</a:t>
            </a:r>
            <a:endParaRPr lang="sv-SE" noProof="0"/>
          </a:p>
        </p:txBody>
      </p:sp>
      <p:sp>
        <p:nvSpPr>
          <p:cNvPr id="3" name="Platshållare för innehåll 2"/>
          <p:cNvSpPr>
            <a:spLocks noGrp="1"/>
          </p:cNvSpPr>
          <p:nvPr>
            <p:ph idx="1"/>
          </p:nvPr>
        </p:nvSpPr>
        <p:spPr>
          <a:xfrm>
            <a:off x="792000" y="1275534"/>
            <a:ext cx="6850800" cy="3240432"/>
          </a:xfrm>
        </p:spPr>
        <p:txBody>
          <a:bodyPr>
            <a:normAutofit/>
          </a:bodyPr>
          <a:lstStyle>
            <a:lvl1pPr>
              <a:defRPr sz="2400"/>
            </a:lvl1pPr>
            <a:lvl2pPr>
              <a:defRPr sz="2400"/>
            </a:lvl2pPr>
            <a:lvl3pPr>
              <a:defRPr sz="2400"/>
            </a:lvl3pPr>
            <a:lvl4pPr>
              <a:defRPr sz="2400"/>
            </a:lvl4pPr>
            <a:lvl5pPr>
              <a:defRPr sz="2400"/>
            </a:lvl5pPr>
          </a:lstStyle>
          <a:p>
            <a:pPr lvl="0"/>
            <a:r>
              <a:rPr lang="sv-SE" noProof="0" smtClean="0"/>
              <a:t>Click to edit Master text styles</a:t>
            </a:r>
          </a:p>
          <a:p>
            <a:pPr lvl="1"/>
            <a:r>
              <a:rPr lang="sv-SE" noProof="0" smtClean="0"/>
              <a:t>Second level</a:t>
            </a:r>
          </a:p>
          <a:p>
            <a:pPr lvl="2"/>
            <a:r>
              <a:rPr lang="sv-SE" noProof="0" smtClean="0"/>
              <a:t>Third level</a:t>
            </a:r>
          </a:p>
          <a:p>
            <a:pPr lvl="3"/>
            <a:r>
              <a:rPr lang="sv-SE" noProof="0" smtClean="0"/>
              <a:t>Fourth level</a:t>
            </a:r>
          </a:p>
          <a:p>
            <a:pPr lvl="4"/>
            <a:r>
              <a:rPr lang="sv-SE" noProof="0" smtClean="0"/>
              <a:t>Fifth level</a:t>
            </a:r>
            <a:endParaRPr lang="sv-SE" noProof="0"/>
          </a:p>
        </p:txBody>
      </p:sp>
    </p:spTree>
    <p:extLst>
      <p:ext uri="{BB962C8B-B14F-4D97-AF65-F5344CB8AC3E}">
        <p14:creationId xmlns:p14="http://schemas.microsoft.com/office/powerpoint/2010/main" val="64953332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hapter - Fire">
    <p:bg>
      <p:bgPr>
        <a:solidFill>
          <a:schemeClr val="tx1"/>
        </a:solidFill>
        <a:effectLst/>
      </p:bgPr>
    </p:bg>
    <p:spTree>
      <p:nvGrpSpPr>
        <p:cNvPr id="1" name=""/>
        <p:cNvGrpSpPr/>
        <p:nvPr/>
      </p:nvGrpSpPr>
      <p:grpSpPr>
        <a:xfrm>
          <a:off x="0" y="0"/>
          <a:ext cx="0" cy="0"/>
          <a:chOff x="0" y="0"/>
          <a:chExt cx="0" cy="0"/>
        </a:xfrm>
      </p:grpSpPr>
      <p:pic>
        <p:nvPicPr>
          <p:cNvPr id="6" name="Picture 2"/>
          <p:cNvPicPr>
            <a:picLocks noChangeAspect="1" noChangeArrowheads="1"/>
          </p:cNvPicPr>
          <p:nvPr userDrawn="1"/>
        </p:nvPicPr>
        <p:blipFill>
          <a:blip r:embed="rId2">
            <a:alphaModFix amt="21000"/>
            <a:extLst>
              <a:ext uri="{28A0092B-C50C-407E-A947-70E740481C1C}">
                <a14:useLocalDpi xmlns:a14="http://schemas.microsoft.com/office/drawing/2010/main" val="0"/>
              </a:ext>
            </a:extLst>
          </a:blip>
          <a:stretch>
            <a:fillRect/>
          </a:stretch>
        </p:blipFill>
        <p:spPr bwMode="auto">
          <a:xfrm>
            <a:off x="-828600" y="1275606"/>
            <a:ext cx="6264696" cy="4271832"/>
          </a:xfrm>
          <a:prstGeom prst="rect">
            <a:avLst/>
          </a:prstGeom>
          <a:solidFill>
            <a:schemeClr val="tx1"/>
          </a:solidFill>
          <a:effectLst/>
        </p:spPr>
      </p:pic>
      <p:sp>
        <p:nvSpPr>
          <p:cNvPr id="5"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smtClean="0"/>
              <a:t>Click to edit Master title style</a:t>
            </a:r>
            <a:endParaRPr lang="sv-SE" noProof="0" dirty="0"/>
          </a:p>
        </p:txBody>
      </p:sp>
      <p:sp>
        <p:nvSpPr>
          <p:cNvPr id="7" name="Underrubrik 2"/>
          <p:cNvSpPr>
            <a:spLocks noGrp="1"/>
          </p:cNvSpPr>
          <p:nvPr>
            <p:ph type="subTitle" idx="1"/>
          </p:nvPr>
        </p:nvSpPr>
        <p:spPr>
          <a:xfrm>
            <a:off x="1008000" y="2894400"/>
            <a:ext cx="6631200" cy="1045502"/>
          </a:xfrm>
        </p:spPr>
        <p:txBody>
          <a:bodyPr>
            <a:noAutofit/>
          </a:bodyPr>
          <a:lstStyle>
            <a:lvl1pPr marL="0" indent="0" algn="l">
              <a:lnSpc>
                <a:spcPts val="2900"/>
              </a:lnSpc>
              <a:spcBef>
                <a:spcPts val="480"/>
              </a:spcBef>
              <a:buNone/>
              <a:defRPr sz="20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subtitle</a:t>
            </a:r>
            <a:r>
              <a:rPr lang="sv-SE" noProof="0" dirty="0" smtClean="0"/>
              <a:t> style</a:t>
            </a:r>
            <a:endParaRPr lang="sv-SE" noProof="0" dirty="0"/>
          </a:p>
        </p:txBody>
      </p:sp>
    </p:spTree>
    <p:extLst>
      <p:ext uri="{BB962C8B-B14F-4D97-AF65-F5344CB8AC3E}">
        <p14:creationId xmlns:p14="http://schemas.microsoft.com/office/powerpoint/2010/main" val="364946115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hapter - Olive branch">
    <p:bg>
      <p:bgPr>
        <a:solidFill>
          <a:schemeClr val="tx1"/>
        </a:solidFill>
        <a:effectLst/>
      </p:bgPr>
    </p:bg>
    <p:spTree>
      <p:nvGrpSpPr>
        <p:cNvPr id="1" name=""/>
        <p:cNvGrpSpPr/>
        <p:nvPr/>
      </p:nvGrpSpPr>
      <p:grpSpPr>
        <a:xfrm>
          <a:off x="0" y="0"/>
          <a:ext cx="0" cy="0"/>
          <a:chOff x="0" y="0"/>
          <a:chExt cx="0" cy="0"/>
        </a:xfrm>
      </p:grpSpPr>
      <p:pic>
        <p:nvPicPr>
          <p:cNvPr id="6" name="Picture 5" descr="SU_olivkvist_neg.eps"/>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542523" y="267494"/>
            <a:ext cx="5762595" cy="5328592"/>
          </a:xfrm>
          <a:prstGeom prst="rect">
            <a:avLst/>
          </a:prstGeom>
        </p:spPr>
      </p:pic>
      <p:sp>
        <p:nvSpPr>
          <p:cNvPr id="8"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smtClean="0"/>
              <a:t>Click to edit Master title style</a:t>
            </a:r>
            <a:endParaRPr lang="sv-SE" noProof="0" dirty="0"/>
          </a:p>
        </p:txBody>
      </p:sp>
      <p:sp>
        <p:nvSpPr>
          <p:cNvPr id="9" name="Underrubrik 2"/>
          <p:cNvSpPr>
            <a:spLocks noGrp="1"/>
          </p:cNvSpPr>
          <p:nvPr>
            <p:ph type="subTitle" idx="1"/>
          </p:nvPr>
        </p:nvSpPr>
        <p:spPr>
          <a:xfrm>
            <a:off x="1008000" y="2894400"/>
            <a:ext cx="6631200" cy="1045502"/>
          </a:xfrm>
        </p:spPr>
        <p:txBody>
          <a:bodyPr>
            <a:noAutofit/>
          </a:bodyPr>
          <a:lstStyle>
            <a:lvl1pPr marL="0" indent="0" algn="l">
              <a:lnSpc>
                <a:spcPts val="2900"/>
              </a:lnSpc>
              <a:spcBef>
                <a:spcPts val="480"/>
              </a:spcBef>
              <a:buNone/>
              <a:defRPr sz="20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subtitle</a:t>
            </a:r>
            <a:r>
              <a:rPr lang="sv-SE" noProof="0" dirty="0" smtClean="0"/>
              <a:t> style</a:t>
            </a:r>
            <a:endParaRPr lang="sv-SE" noProof="0" dirty="0"/>
          </a:p>
        </p:txBody>
      </p:sp>
    </p:spTree>
    <p:extLst>
      <p:ext uri="{BB962C8B-B14F-4D97-AF65-F5344CB8AC3E}">
        <p14:creationId xmlns:p14="http://schemas.microsoft.com/office/powerpoint/2010/main" val="247177959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hapter - Crowns">
    <p:bg>
      <p:bgPr>
        <a:solidFill>
          <a:schemeClr val="tx1"/>
        </a:solidFill>
        <a:effectLst/>
      </p:bgPr>
    </p:bg>
    <p:spTree>
      <p:nvGrpSpPr>
        <p:cNvPr id="1" name=""/>
        <p:cNvGrpSpPr/>
        <p:nvPr/>
      </p:nvGrpSpPr>
      <p:grpSpPr>
        <a:xfrm>
          <a:off x="0" y="0"/>
          <a:ext cx="0" cy="0"/>
          <a:chOff x="0" y="0"/>
          <a:chExt cx="0" cy="0"/>
        </a:xfrm>
      </p:grpSpPr>
      <p:pic>
        <p:nvPicPr>
          <p:cNvPr id="6" name="Picture 9"/>
          <p:cNvPicPr>
            <a:picLocks noChangeAspect="1" noChangeArrowheads="1"/>
          </p:cNvPicPr>
          <p:nvPr userDrawn="1"/>
        </p:nvPicPr>
        <p:blipFill>
          <a:blip r:embed="rId2">
            <a:alphaModFix amt="20000"/>
            <a:extLst>
              <a:ext uri="{28A0092B-C50C-407E-A947-70E740481C1C}">
                <a14:useLocalDpi xmlns:a14="http://schemas.microsoft.com/office/drawing/2010/main" val="0"/>
              </a:ext>
            </a:extLst>
          </a:blip>
          <a:stretch>
            <a:fillRect/>
          </a:stretch>
        </p:blipFill>
        <p:spPr bwMode="auto">
          <a:xfrm>
            <a:off x="-1055431" y="1275606"/>
            <a:ext cx="5267391" cy="3867894"/>
          </a:xfrm>
          <a:prstGeom prst="rect">
            <a:avLst/>
          </a:prstGeom>
          <a:noFill/>
        </p:spPr>
      </p:pic>
      <p:sp>
        <p:nvSpPr>
          <p:cNvPr id="8"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smtClean="0"/>
              <a:t>Click to edit Master title style</a:t>
            </a:r>
            <a:endParaRPr lang="sv-SE" noProof="0" dirty="0"/>
          </a:p>
        </p:txBody>
      </p:sp>
      <p:sp>
        <p:nvSpPr>
          <p:cNvPr id="9" name="Underrubrik 2"/>
          <p:cNvSpPr>
            <a:spLocks noGrp="1"/>
          </p:cNvSpPr>
          <p:nvPr>
            <p:ph type="subTitle" idx="1"/>
          </p:nvPr>
        </p:nvSpPr>
        <p:spPr>
          <a:xfrm>
            <a:off x="1008000" y="2894400"/>
            <a:ext cx="6631200" cy="1045502"/>
          </a:xfrm>
        </p:spPr>
        <p:txBody>
          <a:bodyPr>
            <a:noAutofit/>
          </a:bodyPr>
          <a:lstStyle>
            <a:lvl1pPr marL="0" indent="0" algn="l">
              <a:lnSpc>
                <a:spcPts val="2900"/>
              </a:lnSpc>
              <a:spcBef>
                <a:spcPts val="480"/>
              </a:spcBef>
              <a:buNone/>
              <a:defRPr sz="20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subtitle</a:t>
            </a:r>
            <a:r>
              <a:rPr lang="sv-SE" noProof="0" dirty="0" smtClean="0"/>
              <a:t> style</a:t>
            </a:r>
            <a:endParaRPr lang="sv-SE" noProof="0" dirty="0"/>
          </a:p>
        </p:txBody>
      </p:sp>
    </p:spTree>
    <p:extLst>
      <p:ext uri="{BB962C8B-B14F-4D97-AF65-F5344CB8AC3E}">
        <p14:creationId xmlns:p14="http://schemas.microsoft.com/office/powerpoint/2010/main" val="71518703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hapter">
    <p:bg>
      <p:bgPr>
        <a:solidFill>
          <a:schemeClr val="tx1"/>
        </a:solidFill>
        <a:effectLst/>
      </p:bgPr>
    </p:bg>
    <p:spTree>
      <p:nvGrpSpPr>
        <p:cNvPr id="1" name=""/>
        <p:cNvGrpSpPr/>
        <p:nvPr/>
      </p:nvGrpSpPr>
      <p:grpSpPr>
        <a:xfrm>
          <a:off x="0" y="0"/>
          <a:ext cx="0" cy="0"/>
          <a:chOff x="0" y="0"/>
          <a:chExt cx="0" cy="0"/>
        </a:xfrm>
      </p:grpSpPr>
      <p:sp>
        <p:nvSpPr>
          <p:cNvPr id="6"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smtClean="0"/>
              <a:t>Click to edit Master title style</a:t>
            </a:r>
            <a:endParaRPr lang="sv-SE" noProof="0" dirty="0"/>
          </a:p>
        </p:txBody>
      </p:sp>
      <p:sp>
        <p:nvSpPr>
          <p:cNvPr id="7" name="Underrubrik 2"/>
          <p:cNvSpPr>
            <a:spLocks noGrp="1"/>
          </p:cNvSpPr>
          <p:nvPr>
            <p:ph type="subTitle" idx="1"/>
          </p:nvPr>
        </p:nvSpPr>
        <p:spPr>
          <a:xfrm>
            <a:off x="1008000" y="2894400"/>
            <a:ext cx="6631200" cy="1045502"/>
          </a:xfrm>
        </p:spPr>
        <p:txBody>
          <a:bodyPr>
            <a:noAutofit/>
          </a:bodyPr>
          <a:lstStyle>
            <a:lvl1pPr marL="0" indent="0" algn="l">
              <a:lnSpc>
                <a:spcPts val="2900"/>
              </a:lnSpc>
              <a:spcBef>
                <a:spcPts val="480"/>
              </a:spcBef>
              <a:buNone/>
              <a:defRPr sz="20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subtitle</a:t>
            </a:r>
            <a:r>
              <a:rPr lang="sv-SE" noProof="0" dirty="0" smtClean="0"/>
              <a:t> style</a:t>
            </a:r>
            <a:endParaRPr lang="sv-SE" noProof="0" dirty="0"/>
          </a:p>
        </p:txBody>
      </p:sp>
    </p:spTree>
    <p:extLst>
      <p:ext uri="{BB962C8B-B14F-4D97-AF65-F5344CB8AC3E}">
        <p14:creationId xmlns:p14="http://schemas.microsoft.com/office/powerpoint/2010/main" val="1193454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Autofit/>
          </a:bodyPr>
          <a:lstStyle>
            <a:lvl1pPr>
              <a:defRPr sz="2800"/>
            </a:lvl1pPr>
          </a:lstStyle>
          <a:p>
            <a:r>
              <a:rPr lang="en-US" noProof="0" smtClean="0"/>
              <a:t>Click to edit Master title style</a:t>
            </a:r>
            <a:endParaRPr lang="sv-SE" noProof="0"/>
          </a:p>
        </p:txBody>
      </p:sp>
      <p:sp>
        <p:nvSpPr>
          <p:cNvPr id="3" name="Platshållare för innehåll 2"/>
          <p:cNvSpPr>
            <a:spLocks noGrp="1"/>
          </p:cNvSpPr>
          <p:nvPr>
            <p:ph idx="1"/>
          </p:nvPr>
        </p:nvSpPr>
        <p:spPr>
          <a:xfrm>
            <a:off x="792000" y="1275534"/>
            <a:ext cx="6850800" cy="3240432"/>
          </a:xfrm>
        </p:spPr>
        <p:txBody>
          <a:bodyPr>
            <a:normAutofit/>
          </a:bodyPr>
          <a:lstStyle>
            <a:lvl1pPr>
              <a:defRPr sz="2400"/>
            </a:lvl1pPr>
            <a:lvl2pPr>
              <a:defRPr sz="2400"/>
            </a:lvl2pPr>
            <a:lvl3pPr>
              <a:defRPr sz="2400"/>
            </a:lvl3pPr>
            <a:lvl4pPr>
              <a:defRPr sz="2400"/>
            </a:lvl4pPr>
            <a:lvl5pPr>
              <a:defRPr sz="2400"/>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sv-SE" noProof="0"/>
          </a:p>
        </p:txBody>
      </p:sp>
    </p:spTree>
    <p:extLst>
      <p:ext uri="{BB962C8B-B14F-4D97-AF65-F5344CB8AC3E}">
        <p14:creationId xmlns:p14="http://schemas.microsoft.com/office/powerpoint/2010/main" val="125107383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arts">
    <p:bg>
      <p:bgPr>
        <a:solidFill>
          <a:schemeClr val="tx1"/>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rmAutofit/>
          </a:bodyPr>
          <a:lstStyle>
            <a:lvl1pPr>
              <a:defRPr sz="2800"/>
            </a:lvl1pPr>
          </a:lstStyle>
          <a:p>
            <a:r>
              <a:rPr lang="sv-SE" smtClean="0"/>
              <a:t>Click to edit Master title style</a:t>
            </a:r>
            <a:endParaRPr lang="sv-SE" dirty="0"/>
          </a:p>
        </p:txBody>
      </p:sp>
      <p:sp>
        <p:nvSpPr>
          <p:cNvPr id="3" name="Platshållare för innehåll 2"/>
          <p:cNvSpPr>
            <a:spLocks noGrp="1"/>
          </p:cNvSpPr>
          <p:nvPr>
            <p:ph sz="half" idx="1"/>
          </p:nvPr>
        </p:nvSpPr>
        <p:spPr>
          <a:xfrm>
            <a:off x="792000" y="1275534"/>
            <a:ext cx="3348000" cy="3240432"/>
          </a:xfrm>
        </p:spPr>
        <p:txBody>
          <a:bodyPr/>
          <a:lstStyle>
            <a:lvl1pPr>
              <a:defRPr sz="24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sv-SE" dirty="0"/>
          </a:p>
        </p:txBody>
      </p:sp>
      <p:sp>
        <p:nvSpPr>
          <p:cNvPr id="4" name="Platshållare för innehåll 3"/>
          <p:cNvSpPr>
            <a:spLocks noGrp="1"/>
          </p:cNvSpPr>
          <p:nvPr>
            <p:ph sz="half" idx="2"/>
          </p:nvPr>
        </p:nvSpPr>
        <p:spPr>
          <a:xfrm>
            <a:off x="4291200" y="1275534"/>
            <a:ext cx="3348000" cy="3240432"/>
          </a:xfrm>
        </p:spPr>
        <p:txBody>
          <a:bodyPr/>
          <a:lstStyle>
            <a:lvl1pPr>
              <a:defRPr sz="24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sv-SE" dirty="0"/>
          </a:p>
        </p:txBody>
      </p:sp>
    </p:spTree>
    <p:extLst>
      <p:ext uri="{BB962C8B-B14F-4D97-AF65-F5344CB8AC3E}">
        <p14:creationId xmlns:p14="http://schemas.microsoft.com/office/powerpoint/2010/main" val="57547049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Heading and text">
    <p:bg>
      <p:bgPr>
        <a:solidFill>
          <a:schemeClr val="tx1"/>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rmAutofit/>
          </a:bodyPr>
          <a:lstStyle>
            <a:lvl1pPr>
              <a:defRPr sz="2800"/>
            </a:lvl1pPr>
          </a:lstStyle>
          <a:p>
            <a:r>
              <a:rPr lang="sv-SE" noProof="0" smtClean="0"/>
              <a:t>Click to edit Master title style</a:t>
            </a:r>
            <a:endParaRPr lang="sv-SE" noProof="0"/>
          </a:p>
        </p:txBody>
      </p:sp>
      <p:sp>
        <p:nvSpPr>
          <p:cNvPr id="3" name="Platshållare för innehåll 2"/>
          <p:cNvSpPr>
            <a:spLocks noGrp="1"/>
          </p:cNvSpPr>
          <p:nvPr>
            <p:ph idx="1"/>
          </p:nvPr>
        </p:nvSpPr>
        <p:spPr>
          <a:xfrm>
            <a:off x="792000" y="1275534"/>
            <a:ext cx="6850800" cy="2411100"/>
          </a:xfrm>
        </p:spPr>
        <p:txBody>
          <a:bodyPr>
            <a:normAutofit/>
          </a:bodyPr>
          <a:lstStyle>
            <a:lvl1pPr marL="1588" indent="-1588">
              <a:lnSpc>
                <a:spcPts val="2600"/>
              </a:lnSpc>
              <a:buNone/>
              <a:defRPr sz="2400"/>
            </a:lvl1pPr>
            <a:lvl2pPr>
              <a:buNone/>
              <a:defRPr/>
            </a:lvl2pPr>
            <a:lvl3pPr>
              <a:buNone/>
              <a:defRPr/>
            </a:lvl3pPr>
            <a:lvl4pPr>
              <a:buNone/>
              <a:defRPr/>
            </a:lvl4pPr>
            <a:lvl5pPr>
              <a:buNone/>
              <a:defRPr/>
            </a:lvl5pPr>
          </a:lstStyle>
          <a:p>
            <a:pPr lvl="0"/>
            <a:r>
              <a:rPr lang="sv-SE" noProof="0" smtClean="0"/>
              <a:t>Click to edit Master text styles</a:t>
            </a:r>
          </a:p>
        </p:txBody>
      </p:sp>
    </p:spTree>
    <p:extLst>
      <p:ext uri="{BB962C8B-B14F-4D97-AF65-F5344CB8AC3E}">
        <p14:creationId xmlns:p14="http://schemas.microsoft.com/office/powerpoint/2010/main" val="251592689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Only content">
    <p:bg>
      <p:bgPr>
        <a:solidFill>
          <a:schemeClr val="tx1"/>
        </a:solidFill>
        <a:effectLst/>
      </p:bgPr>
    </p:bg>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792000" y="595470"/>
            <a:ext cx="6850800" cy="3992504"/>
          </a:xfrm>
        </p:spPr>
        <p:txBody>
          <a:bodyPr>
            <a:normAutofit/>
          </a:bodyPr>
          <a:lstStyle>
            <a:lvl1pPr>
              <a:defRPr sz="2400"/>
            </a:lvl1pPr>
            <a:lvl2pPr>
              <a:defRPr sz="2400"/>
            </a:lvl2pPr>
            <a:lvl3pPr>
              <a:defRPr sz="2400"/>
            </a:lvl3pPr>
            <a:lvl4pPr>
              <a:defRPr sz="2400"/>
            </a:lvl4pPr>
            <a:lvl5pPr>
              <a:defRPr sz="2400"/>
            </a:lvl5pPr>
          </a:lstStyle>
          <a:p>
            <a:pPr lvl="0"/>
            <a:r>
              <a:rPr lang="sv-SE" dirty="0" err="1" smtClean="0"/>
              <a:t>Click</a:t>
            </a:r>
            <a:r>
              <a:rPr lang="sv-SE" dirty="0" smtClean="0"/>
              <a:t> </a:t>
            </a:r>
            <a:r>
              <a:rPr lang="sv-SE" dirty="0" err="1" smtClean="0"/>
              <a:t>to</a:t>
            </a:r>
            <a:r>
              <a:rPr lang="sv-SE" dirty="0" smtClean="0"/>
              <a:t> </a:t>
            </a:r>
            <a:r>
              <a:rPr lang="sv-SE" dirty="0" err="1" smtClean="0"/>
              <a:t>edit</a:t>
            </a:r>
            <a:r>
              <a:rPr lang="sv-SE" dirty="0" smtClean="0"/>
              <a:t> Master text </a:t>
            </a:r>
            <a:r>
              <a:rPr lang="sv-SE" dirty="0" err="1" smtClean="0"/>
              <a:t>styles</a:t>
            </a:r>
            <a:endParaRPr lang="sv-SE" dirty="0" smtClean="0"/>
          </a:p>
          <a:p>
            <a:pPr lvl="1"/>
            <a:r>
              <a:rPr lang="sv-SE" dirty="0" smtClean="0"/>
              <a:t>Second </a:t>
            </a:r>
            <a:r>
              <a:rPr lang="sv-SE" dirty="0" err="1" smtClean="0"/>
              <a:t>level</a:t>
            </a:r>
            <a:endParaRPr lang="sv-SE" dirty="0" smtClean="0"/>
          </a:p>
          <a:p>
            <a:pPr lvl="2"/>
            <a:r>
              <a:rPr lang="sv-SE" dirty="0" err="1" smtClean="0"/>
              <a:t>Third</a:t>
            </a:r>
            <a:r>
              <a:rPr lang="sv-SE" dirty="0" smtClean="0"/>
              <a:t> </a:t>
            </a:r>
            <a:r>
              <a:rPr lang="sv-SE" dirty="0" err="1" smtClean="0"/>
              <a:t>level</a:t>
            </a:r>
            <a:endParaRPr lang="sv-SE" dirty="0" smtClean="0"/>
          </a:p>
          <a:p>
            <a:pPr lvl="3"/>
            <a:r>
              <a:rPr lang="sv-SE" dirty="0" err="1" smtClean="0"/>
              <a:t>Fourth</a:t>
            </a:r>
            <a:r>
              <a:rPr lang="sv-SE" dirty="0" smtClean="0"/>
              <a:t> </a:t>
            </a:r>
            <a:r>
              <a:rPr lang="sv-SE" dirty="0" err="1" smtClean="0"/>
              <a:t>level</a:t>
            </a:r>
            <a:endParaRPr lang="sv-SE" dirty="0" smtClean="0"/>
          </a:p>
          <a:p>
            <a:pPr lvl="4"/>
            <a:r>
              <a:rPr lang="sv-SE" dirty="0" err="1" smtClean="0"/>
              <a:t>Fifth</a:t>
            </a:r>
            <a:r>
              <a:rPr lang="sv-SE" dirty="0" smtClean="0"/>
              <a:t> </a:t>
            </a:r>
            <a:r>
              <a:rPr lang="sv-SE" dirty="0" err="1" smtClean="0"/>
              <a:t>level</a:t>
            </a:r>
            <a:endParaRPr lang="sv-SE" dirty="0"/>
          </a:p>
        </p:txBody>
      </p:sp>
    </p:spTree>
    <p:extLst>
      <p:ext uri="{BB962C8B-B14F-4D97-AF65-F5344CB8AC3E}">
        <p14:creationId xmlns:p14="http://schemas.microsoft.com/office/powerpoint/2010/main" val="414126706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Empty">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006211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Medverkande - Vit">
    <p:spTree>
      <p:nvGrpSpPr>
        <p:cNvPr id="1" name=""/>
        <p:cNvGrpSpPr/>
        <p:nvPr/>
      </p:nvGrpSpPr>
      <p:grpSpPr>
        <a:xfrm>
          <a:off x="0" y="0"/>
          <a:ext cx="0" cy="0"/>
          <a:chOff x="0" y="0"/>
          <a:chExt cx="0" cy="0"/>
        </a:xfrm>
      </p:grpSpPr>
      <p:pic>
        <p:nvPicPr>
          <p:cNvPr id="3" name="Bildobjekt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36296" y="3507854"/>
            <a:ext cx="1435366" cy="1195504"/>
          </a:xfrm>
          <a:prstGeom prst="rect">
            <a:avLst/>
          </a:prstGeom>
        </p:spPr>
      </p:pic>
      <p:sp>
        <p:nvSpPr>
          <p:cNvPr id="4" name="Platshållare för innehåll 2"/>
          <p:cNvSpPr>
            <a:spLocks noGrp="1"/>
          </p:cNvSpPr>
          <p:nvPr>
            <p:ph idx="1"/>
          </p:nvPr>
        </p:nvSpPr>
        <p:spPr>
          <a:xfrm>
            <a:off x="792000" y="1059582"/>
            <a:ext cx="6850800" cy="3168352"/>
          </a:xfrm>
        </p:spPr>
        <p:txBody>
          <a:bodyPr>
            <a:normAutofit/>
          </a:bodyPr>
          <a:lstStyle>
            <a:lvl1pPr marL="0" indent="0">
              <a:buFontTx/>
              <a:buNone/>
              <a:defRPr sz="2400">
                <a:solidFill>
                  <a:schemeClr val="tx1"/>
                </a:solidFill>
              </a:defRPr>
            </a:lvl1pPr>
            <a:lvl2pPr marL="457200" indent="0">
              <a:buFontTx/>
              <a:buNone/>
              <a:defRPr sz="2400">
                <a:solidFill>
                  <a:schemeClr val="tx1"/>
                </a:solidFill>
              </a:defRPr>
            </a:lvl2pPr>
            <a:lvl3pPr marL="914400" indent="0">
              <a:buFontTx/>
              <a:buNone/>
              <a:defRPr sz="2400">
                <a:solidFill>
                  <a:schemeClr val="tx1"/>
                </a:solidFill>
              </a:defRPr>
            </a:lvl3pPr>
            <a:lvl4pPr marL="1371600" indent="0">
              <a:buFontTx/>
              <a:buNone/>
              <a:defRPr sz="2400">
                <a:solidFill>
                  <a:schemeClr val="tx1"/>
                </a:solidFill>
              </a:defRPr>
            </a:lvl4pPr>
            <a:lvl5pPr marL="1828800" indent="0">
              <a:buFontTx/>
              <a:buNone/>
              <a:defRPr sz="2400">
                <a:solidFill>
                  <a:schemeClr val="tx1"/>
                </a:solidFill>
              </a:defRPr>
            </a:lvl5pPr>
          </a:lstStyle>
          <a:p>
            <a:pPr lvl="0"/>
            <a:r>
              <a:rPr lang="sv-SE" dirty="0" err="1" smtClean="0"/>
              <a:t>Click</a:t>
            </a:r>
            <a:r>
              <a:rPr lang="sv-SE" dirty="0" smtClean="0"/>
              <a:t> </a:t>
            </a:r>
            <a:r>
              <a:rPr lang="sv-SE" dirty="0" err="1" smtClean="0"/>
              <a:t>to</a:t>
            </a:r>
            <a:r>
              <a:rPr lang="sv-SE" dirty="0" smtClean="0"/>
              <a:t> </a:t>
            </a:r>
            <a:r>
              <a:rPr lang="sv-SE" dirty="0" err="1" smtClean="0"/>
              <a:t>edit</a:t>
            </a:r>
            <a:r>
              <a:rPr lang="sv-SE" dirty="0" smtClean="0"/>
              <a:t> Master text </a:t>
            </a:r>
            <a:r>
              <a:rPr lang="sv-SE" dirty="0" err="1" smtClean="0"/>
              <a:t>styles</a:t>
            </a:r>
            <a:endParaRPr lang="sv-SE" dirty="0" smtClean="0"/>
          </a:p>
          <a:p>
            <a:pPr lvl="1"/>
            <a:r>
              <a:rPr lang="sv-SE" dirty="0" smtClean="0"/>
              <a:t>Second </a:t>
            </a:r>
            <a:r>
              <a:rPr lang="sv-SE" dirty="0" err="1" smtClean="0"/>
              <a:t>level</a:t>
            </a:r>
            <a:endParaRPr lang="sv-SE" dirty="0" smtClean="0"/>
          </a:p>
          <a:p>
            <a:pPr lvl="2"/>
            <a:r>
              <a:rPr lang="sv-SE" dirty="0" err="1" smtClean="0"/>
              <a:t>Third</a:t>
            </a:r>
            <a:r>
              <a:rPr lang="sv-SE" dirty="0" smtClean="0"/>
              <a:t> </a:t>
            </a:r>
            <a:r>
              <a:rPr lang="sv-SE" dirty="0" err="1" smtClean="0"/>
              <a:t>level</a:t>
            </a:r>
            <a:endParaRPr lang="sv-SE" dirty="0" smtClean="0"/>
          </a:p>
          <a:p>
            <a:pPr lvl="3"/>
            <a:r>
              <a:rPr lang="sv-SE" dirty="0" err="1" smtClean="0"/>
              <a:t>Fourth</a:t>
            </a:r>
            <a:r>
              <a:rPr lang="sv-SE" dirty="0" smtClean="0"/>
              <a:t> </a:t>
            </a:r>
            <a:r>
              <a:rPr lang="sv-SE" dirty="0" err="1" smtClean="0"/>
              <a:t>level</a:t>
            </a:r>
            <a:endParaRPr lang="sv-SE" dirty="0" smtClean="0"/>
          </a:p>
          <a:p>
            <a:pPr lvl="4"/>
            <a:r>
              <a:rPr lang="sv-SE" dirty="0" err="1" smtClean="0"/>
              <a:t>Fifth</a:t>
            </a:r>
            <a:r>
              <a:rPr lang="sv-SE" dirty="0" smtClean="0"/>
              <a:t> </a:t>
            </a:r>
            <a:r>
              <a:rPr lang="sv-SE" dirty="0" err="1" smtClean="0"/>
              <a:t>level</a:t>
            </a:r>
            <a:endParaRPr lang="sv-SE" dirty="0"/>
          </a:p>
        </p:txBody>
      </p:sp>
      <p:sp>
        <p:nvSpPr>
          <p:cNvPr id="6" name="TextBox 5"/>
          <p:cNvSpPr txBox="1"/>
          <p:nvPr userDrawn="1"/>
        </p:nvSpPr>
        <p:spPr>
          <a:xfrm>
            <a:off x="792000" y="597917"/>
            <a:ext cx="2504261" cy="461665"/>
          </a:xfrm>
          <a:prstGeom prst="rect">
            <a:avLst/>
          </a:prstGeom>
          <a:noFill/>
        </p:spPr>
        <p:txBody>
          <a:bodyPr wrap="none" rtlCol="0">
            <a:spAutoFit/>
          </a:bodyPr>
          <a:lstStyle/>
          <a:p>
            <a:r>
              <a:rPr lang="sv-SE" sz="2400" b="1" dirty="0" smtClean="0">
                <a:solidFill>
                  <a:srgbClr val="002F5F"/>
                </a:solidFill>
                <a:latin typeface="Verdana"/>
                <a:cs typeface="Verdana"/>
              </a:rPr>
              <a:t>Medverkande</a:t>
            </a:r>
            <a:endParaRPr lang="sv-SE" sz="2400" b="1" dirty="0">
              <a:solidFill>
                <a:srgbClr val="002F5F"/>
              </a:solidFill>
              <a:latin typeface="Verdana"/>
              <a:cs typeface="Verdana"/>
            </a:endParaRPr>
          </a:p>
        </p:txBody>
      </p:sp>
      <p:sp>
        <p:nvSpPr>
          <p:cNvPr id="7" name="TextBox 6"/>
          <p:cNvSpPr txBox="1"/>
          <p:nvPr userDrawn="1"/>
        </p:nvSpPr>
        <p:spPr>
          <a:xfrm>
            <a:off x="792000" y="4227934"/>
            <a:ext cx="5354050" cy="584776"/>
          </a:xfrm>
          <a:prstGeom prst="rect">
            <a:avLst/>
          </a:prstGeom>
          <a:noFill/>
        </p:spPr>
        <p:txBody>
          <a:bodyPr wrap="non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v-SE" sz="1600" noProof="0" dirty="0" smtClean="0">
                <a:solidFill>
                  <a:schemeClr val="tx1"/>
                </a:solidFill>
                <a:latin typeface="Verdana"/>
              </a:rPr>
              <a:t>Inspelat</a:t>
            </a:r>
            <a:r>
              <a:rPr lang="sv-SE" sz="1600" baseline="0" noProof="0" dirty="0" smtClean="0">
                <a:solidFill>
                  <a:schemeClr val="tx1"/>
                </a:solidFill>
                <a:latin typeface="Verdana"/>
              </a:rPr>
              <a:t> </a:t>
            </a:r>
            <a:fld id="{DEF0F593-7E64-D74F-96F6-B611C3DC3FC9}" type="datetime1">
              <a:rPr lang="sv-SE" sz="1600" baseline="0" noProof="0" smtClean="0">
                <a:solidFill>
                  <a:schemeClr val="tx1"/>
                </a:solidFill>
                <a:latin typeface="Verdana"/>
              </a:rPr>
              <a:t>2019-01-03</a:t>
            </a:fld>
            <a:endParaRPr lang="sv-SE" sz="1600" noProof="0" dirty="0" smtClean="0">
              <a:solidFill>
                <a:schemeClr val="tx1"/>
              </a:solidFill>
              <a:latin typeface="Verdana"/>
            </a:endParaRPr>
          </a:p>
          <a:p>
            <a:r>
              <a:rPr lang="sv-SE" sz="1600" noProof="0" dirty="0" smtClean="0">
                <a:solidFill>
                  <a:schemeClr val="tx1"/>
                </a:solidFill>
                <a:latin typeface="Verdana"/>
              </a:rPr>
              <a:t>Institutionen för data- och systemvetenskap, DSV </a:t>
            </a:r>
            <a:endParaRPr lang="sv-SE" sz="1600" noProof="0" dirty="0">
              <a:solidFill>
                <a:schemeClr val="tx1"/>
              </a:solidFill>
              <a:latin typeface="Verdana"/>
            </a:endParaRPr>
          </a:p>
        </p:txBody>
      </p:sp>
    </p:spTree>
    <p:extLst>
      <p:ext uri="{BB962C8B-B14F-4D97-AF65-F5344CB8AC3E}">
        <p14:creationId xmlns:p14="http://schemas.microsoft.com/office/powerpoint/2010/main" val="153210570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ntributors - White">
    <p:spTree>
      <p:nvGrpSpPr>
        <p:cNvPr id="1" name=""/>
        <p:cNvGrpSpPr/>
        <p:nvPr/>
      </p:nvGrpSpPr>
      <p:grpSpPr>
        <a:xfrm>
          <a:off x="0" y="0"/>
          <a:ext cx="0" cy="0"/>
          <a:chOff x="0" y="0"/>
          <a:chExt cx="0" cy="0"/>
        </a:xfrm>
      </p:grpSpPr>
      <p:sp>
        <p:nvSpPr>
          <p:cNvPr id="4" name="Platshållare för innehåll 2"/>
          <p:cNvSpPr>
            <a:spLocks noGrp="1"/>
          </p:cNvSpPr>
          <p:nvPr>
            <p:ph idx="1"/>
          </p:nvPr>
        </p:nvSpPr>
        <p:spPr>
          <a:xfrm>
            <a:off x="792000" y="1059582"/>
            <a:ext cx="6850800" cy="3168352"/>
          </a:xfrm>
        </p:spPr>
        <p:txBody>
          <a:bodyPr>
            <a:normAutofit/>
          </a:bodyPr>
          <a:lstStyle>
            <a:lvl1pPr marL="0" indent="0">
              <a:buFontTx/>
              <a:buNone/>
              <a:defRPr sz="2400">
                <a:solidFill>
                  <a:schemeClr val="tx1"/>
                </a:solidFill>
              </a:defRPr>
            </a:lvl1pPr>
            <a:lvl2pPr marL="457200" indent="0">
              <a:buFontTx/>
              <a:buNone/>
              <a:defRPr sz="2400">
                <a:solidFill>
                  <a:schemeClr val="tx1"/>
                </a:solidFill>
              </a:defRPr>
            </a:lvl2pPr>
            <a:lvl3pPr marL="914400" indent="0">
              <a:buFontTx/>
              <a:buNone/>
              <a:defRPr sz="2400">
                <a:solidFill>
                  <a:schemeClr val="tx1"/>
                </a:solidFill>
              </a:defRPr>
            </a:lvl3pPr>
            <a:lvl4pPr marL="1371600" indent="0">
              <a:buFontTx/>
              <a:buNone/>
              <a:defRPr sz="2400">
                <a:solidFill>
                  <a:schemeClr val="tx1"/>
                </a:solidFill>
              </a:defRPr>
            </a:lvl4pPr>
            <a:lvl5pPr marL="1828800" indent="0">
              <a:buFontTx/>
              <a:buNone/>
              <a:defRPr sz="2400">
                <a:solidFill>
                  <a:schemeClr val="tx1"/>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TextBox 5"/>
          <p:cNvSpPr txBox="1"/>
          <p:nvPr userDrawn="1"/>
        </p:nvSpPr>
        <p:spPr>
          <a:xfrm>
            <a:off x="792000" y="597917"/>
            <a:ext cx="2357887" cy="461665"/>
          </a:xfrm>
          <a:prstGeom prst="rect">
            <a:avLst/>
          </a:prstGeom>
          <a:noFill/>
        </p:spPr>
        <p:txBody>
          <a:bodyPr wrap="none" rtlCol="0">
            <a:spAutoFit/>
          </a:bodyPr>
          <a:lstStyle/>
          <a:p>
            <a:r>
              <a:rPr lang="en-US" sz="2400" b="1" noProof="0" smtClean="0">
                <a:solidFill>
                  <a:srgbClr val="002F5F"/>
                </a:solidFill>
                <a:latin typeface="Verdana"/>
                <a:cs typeface="Verdana"/>
              </a:rPr>
              <a:t>Contributors</a:t>
            </a:r>
            <a:endParaRPr lang="en-US" sz="2400" b="1" noProof="0">
              <a:solidFill>
                <a:srgbClr val="002F5F"/>
              </a:solidFill>
              <a:latin typeface="Verdana"/>
              <a:cs typeface="Verdana"/>
            </a:endParaRPr>
          </a:p>
        </p:txBody>
      </p:sp>
      <p:sp>
        <p:nvSpPr>
          <p:cNvPr id="7" name="TextBox 6"/>
          <p:cNvSpPr txBox="1"/>
          <p:nvPr userDrawn="1"/>
        </p:nvSpPr>
        <p:spPr>
          <a:xfrm>
            <a:off x="792000" y="4227934"/>
            <a:ext cx="5724644" cy="584776"/>
          </a:xfrm>
          <a:prstGeom prst="rect">
            <a:avLst/>
          </a:prstGeom>
          <a:noFill/>
        </p:spPr>
        <p:txBody>
          <a:bodyPr wrap="non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noProof="0" dirty="0" smtClean="0">
                <a:solidFill>
                  <a:schemeClr val="tx1"/>
                </a:solidFill>
                <a:latin typeface="Verdana"/>
              </a:rPr>
              <a:t>Recorded </a:t>
            </a:r>
            <a:fld id="{DEF0F593-7E64-D74F-96F6-B611C3DC3FC9}" type="datetime1">
              <a:rPr lang="en-US" sz="1600" baseline="0" noProof="0" smtClean="0">
                <a:solidFill>
                  <a:schemeClr val="tx1"/>
                </a:solidFill>
                <a:latin typeface="Verdana"/>
              </a:rPr>
              <a:t>1/3/2019</a:t>
            </a:fld>
            <a:endParaRPr lang="en-US" sz="1600" noProof="0" dirty="0" smtClean="0">
              <a:solidFill>
                <a:schemeClr val="tx1"/>
              </a:solidFill>
              <a:latin typeface="Verdana"/>
            </a:endParaRPr>
          </a:p>
          <a:p>
            <a:r>
              <a:rPr lang="en-US" sz="1600" noProof="0" dirty="0" smtClean="0">
                <a:solidFill>
                  <a:schemeClr val="tx1"/>
                </a:solidFill>
                <a:latin typeface="Verdana"/>
              </a:rPr>
              <a:t>Department of Computer and Systems Sciences, DSV </a:t>
            </a:r>
            <a:endParaRPr lang="en-US" sz="1600" noProof="0" dirty="0">
              <a:solidFill>
                <a:schemeClr val="tx1"/>
              </a:solidFill>
              <a:latin typeface="Verdana"/>
            </a:endParaRPr>
          </a:p>
        </p:txBody>
      </p:sp>
      <p:pic>
        <p:nvPicPr>
          <p:cNvPr id="8" name="Bildobjekt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36296" y="3567618"/>
            <a:ext cx="1296144" cy="1236380"/>
          </a:xfrm>
          <a:prstGeom prst="rect">
            <a:avLst/>
          </a:prstGeom>
        </p:spPr>
      </p:pic>
    </p:spTree>
    <p:extLst>
      <p:ext uri="{BB962C8B-B14F-4D97-AF65-F5344CB8AC3E}">
        <p14:creationId xmlns:p14="http://schemas.microsoft.com/office/powerpoint/2010/main" val="366246122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Medverkande - Blå">
    <p:bg>
      <p:bgPr>
        <a:solidFill>
          <a:schemeClr val="tx1"/>
        </a:solidFill>
        <a:effectLst/>
      </p:bgPr>
    </p:bg>
    <p:spTree>
      <p:nvGrpSpPr>
        <p:cNvPr id="1" name=""/>
        <p:cNvGrpSpPr/>
        <p:nvPr/>
      </p:nvGrpSpPr>
      <p:grpSpPr>
        <a:xfrm>
          <a:off x="0" y="0"/>
          <a:ext cx="0" cy="0"/>
          <a:chOff x="0" y="0"/>
          <a:chExt cx="0" cy="0"/>
        </a:xfrm>
      </p:grpSpPr>
      <p:sp>
        <p:nvSpPr>
          <p:cNvPr id="4" name="Platshållare för innehåll 2"/>
          <p:cNvSpPr>
            <a:spLocks noGrp="1"/>
          </p:cNvSpPr>
          <p:nvPr>
            <p:ph idx="1"/>
          </p:nvPr>
        </p:nvSpPr>
        <p:spPr>
          <a:xfrm>
            <a:off x="792000" y="1059582"/>
            <a:ext cx="6850800" cy="3168352"/>
          </a:xfrm>
        </p:spPr>
        <p:txBody>
          <a:bodyPr>
            <a:noAutofit/>
          </a:bodyPr>
          <a:lstStyle>
            <a:lvl1pPr marL="0" indent="0">
              <a:buFontTx/>
              <a:buNone/>
              <a:defRPr sz="2400">
                <a:solidFill>
                  <a:srgbClr val="FFFFFF"/>
                </a:solidFill>
              </a:defRPr>
            </a:lvl1pPr>
            <a:lvl2pPr marL="457200" indent="0">
              <a:buFontTx/>
              <a:buNone/>
              <a:defRPr sz="2400">
                <a:solidFill>
                  <a:srgbClr val="FFFFFF"/>
                </a:solidFill>
              </a:defRPr>
            </a:lvl2pPr>
            <a:lvl3pPr marL="914400" indent="0">
              <a:buFontTx/>
              <a:buNone/>
              <a:defRPr sz="2400">
                <a:solidFill>
                  <a:srgbClr val="FFFFFF"/>
                </a:solidFill>
              </a:defRPr>
            </a:lvl3pPr>
            <a:lvl4pPr marL="1371600" indent="0">
              <a:buFontTx/>
              <a:buNone/>
              <a:defRPr sz="2400">
                <a:solidFill>
                  <a:srgbClr val="FFFFFF"/>
                </a:solidFill>
              </a:defRPr>
            </a:lvl4pPr>
            <a:lvl5pPr marL="1828800" indent="0">
              <a:buFontTx/>
              <a:buNone/>
              <a:defRPr sz="2400">
                <a:solidFill>
                  <a:srgbClr val="FFFFFF"/>
                </a:solidFill>
              </a:defRPr>
            </a:lvl5pPr>
          </a:lstStyle>
          <a:p>
            <a:pPr lvl="0"/>
            <a:r>
              <a:rPr lang="sv-SE" dirty="0" err="1" smtClean="0"/>
              <a:t>Click</a:t>
            </a:r>
            <a:r>
              <a:rPr lang="sv-SE" dirty="0" smtClean="0"/>
              <a:t> </a:t>
            </a:r>
            <a:r>
              <a:rPr lang="sv-SE" dirty="0" err="1" smtClean="0"/>
              <a:t>to</a:t>
            </a:r>
            <a:r>
              <a:rPr lang="sv-SE" dirty="0" smtClean="0"/>
              <a:t> </a:t>
            </a:r>
            <a:r>
              <a:rPr lang="sv-SE" dirty="0" err="1" smtClean="0"/>
              <a:t>edit</a:t>
            </a:r>
            <a:r>
              <a:rPr lang="sv-SE" dirty="0" smtClean="0"/>
              <a:t> Master text </a:t>
            </a:r>
            <a:r>
              <a:rPr lang="sv-SE" dirty="0" err="1" smtClean="0"/>
              <a:t>styles</a:t>
            </a:r>
            <a:endParaRPr lang="sv-SE" dirty="0" smtClean="0"/>
          </a:p>
          <a:p>
            <a:pPr lvl="1"/>
            <a:r>
              <a:rPr lang="sv-SE" dirty="0" smtClean="0"/>
              <a:t>Second </a:t>
            </a:r>
            <a:r>
              <a:rPr lang="sv-SE" dirty="0" err="1" smtClean="0"/>
              <a:t>level</a:t>
            </a:r>
            <a:endParaRPr lang="sv-SE" dirty="0" smtClean="0"/>
          </a:p>
          <a:p>
            <a:pPr lvl="2"/>
            <a:r>
              <a:rPr lang="sv-SE" dirty="0" err="1" smtClean="0"/>
              <a:t>Third</a:t>
            </a:r>
            <a:r>
              <a:rPr lang="sv-SE" dirty="0" smtClean="0"/>
              <a:t> </a:t>
            </a:r>
            <a:r>
              <a:rPr lang="sv-SE" dirty="0" err="1" smtClean="0"/>
              <a:t>level</a:t>
            </a:r>
            <a:endParaRPr lang="sv-SE" dirty="0" smtClean="0"/>
          </a:p>
          <a:p>
            <a:pPr lvl="3"/>
            <a:r>
              <a:rPr lang="sv-SE" dirty="0" err="1" smtClean="0"/>
              <a:t>Fourth</a:t>
            </a:r>
            <a:r>
              <a:rPr lang="sv-SE" dirty="0" smtClean="0"/>
              <a:t> </a:t>
            </a:r>
            <a:r>
              <a:rPr lang="sv-SE" dirty="0" err="1" smtClean="0"/>
              <a:t>level</a:t>
            </a:r>
            <a:endParaRPr lang="sv-SE" dirty="0" smtClean="0"/>
          </a:p>
          <a:p>
            <a:pPr lvl="4"/>
            <a:r>
              <a:rPr lang="sv-SE" dirty="0" err="1" smtClean="0"/>
              <a:t>Fifth</a:t>
            </a:r>
            <a:r>
              <a:rPr lang="sv-SE" dirty="0" smtClean="0"/>
              <a:t> </a:t>
            </a:r>
            <a:r>
              <a:rPr lang="sv-SE" dirty="0" err="1" smtClean="0"/>
              <a:t>level</a:t>
            </a:r>
            <a:endParaRPr lang="sv-SE" dirty="0"/>
          </a:p>
        </p:txBody>
      </p:sp>
      <p:sp>
        <p:nvSpPr>
          <p:cNvPr id="5" name="TextBox 4"/>
          <p:cNvSpPr txBox="1"/>
          <p:nvPr userDrawn="1"/>
        </p:nvSpPr>
        <p:spPr>
          <a:xfrm>
            <a:off x="792000" y="4227934"/>
            <a:ext cx="5354050" cy="584776"/>
          </a:xfrm>
          <a:prstGeom prst="rect">
            <a:avLst/>
          </a:prstGeom>
          <a:noFill/>
        </p:spPr>
        <p:txBody>
          <a:bodyPr wrap="non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v-SE" sz="1600" noProof="0" dirty="0" smtClean="0">
                <a:solidFill>
                  <a:srgbClr val="FFFFFF"/>
                </a:solidFill>
                <a:latin typeface="Verdana"/>
              </a:rPr>
              <a:t>Inspelat</a:t>
            </a:r>
            <a:r>
              <a:rPr lang="sv-SE" sz="1600" baseline="0" noProof="0" dirty="0" smtClean="0">
                <a:solidFill>
                  <a:srgbClr val="FFFFFF"/>
                </a:solidFill>
                <a:latin typeface="Verdana"/>
              </a:rPr>
              <a:t> </a:t>
            </a:r>
            <a:fld id="{DEF0F593-7E64-D74F-96F6-B611C3DC3FC9}" type="datetime1">
              <a:rPr lang="sv-SE" sz="1600" baseline="0" noProof="0" smtClean="0">
                <a:solidFill>
                  <a:srgbClr val="FFFFFF"/>
                </a:solidFill>
                <a:latin typeface="Verdana"/>
              </a:rPr>
              <a:t>2019-01-03</a:t>
            </a:fld>
            <a:endParaRPr lang="sv-SE" sz="1600" noProof="0" dirty="0" smtClean="0">
              <a:solidFill>
                <a:srgbClr val="FFFFFF"/>
              </a:solidFill>
              <a:latin typeface="Verdana"/>
            </a:endParaRPr>
          </a:p>
          <a:p>
            <a:r>
              <a:rPr lang="sv-SE" sz="1600" noProof="0" dirty="0" smtClean="0">
                <a:solidFill>
                  <a:srgbClr val="FFFFFF"/>
                </a:solidFill>
                <a:latin typeface="Verdana"/>
              </a:rPr>
              <a:t>Institutionen för data- och systemvetenskap, DSV </a:t>
            </a:r>
            <a:endParaRPr lang="sv-SE" sz="1600" noProof="0" dirty="0">
              <a:solidFill>
                <a:srgbClr val="FFFFFF"/>
              </a:solidFill>
              <a:latin typeface="Verdana"/>
            </a:endParaRPr>
          </a:p>
        </p:txBody>
      </p:sp>
      <p:sp>
        <p:nvSpPr>
          <p:cNvPr id="6" name="TextBox 5"/>
          <p:cNvSpPr txBox="1"/>
          <p:nvPr userDrawn="1"/>
        </p:nvSpPr>
        <p:spPr>
          <a:xfrm>
            <a:off x="792000" y="597917"/>
            <a:ext cx="2504261" cy="461665"/>
          </a:xfrm>
          <a:prstGeom prst="rect">
            <a:avLst/>
          </a:prstGeom>
          <a:noFill/>
        </p:spPr>
        <p:txBody>
          <a:bodyPr wrap="none" rtlCol="0">
            <a:spAutoFit/>
          </a:bodyPr>
          <a:lstStyle/>
          <a:p>
            <a:r>
              <a:rPr lang="sv-SE" sz="2400" b="1" dirty="0" smtClean="0">
                <a:solidFill>
                  <a:srgbClr val="FFFFFF"/>
                </a:solidFill>
                <a:latin typeface="Verdana"/>
                <a:cs typeface="Verdana"/>
              </a:rPr>
              <a:t>Medverkande</a:t>
            </a:r>
            <a:endParaRPr lang="sv-SE" sz="2400" b="1" dirty="0">
              <a:solidFill>
                <a:srgbClr val="FFFFFF"/>
              </a:solidFill>
              <a:latin typeface="Verdana"/>
              <a:cs typeface="Verdana"/>
            </a:endParaRPr>
          </a:p>
        </p:txBody>
      </p:sp>
      <p:pic>
        <p:nvPicPr>
          <p:cNvPr id="7" name="Bildobjekt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36296" y="3542890"/>
            <a:ext cx="1435367" cy="1195504"/>
          </a:xfrm>
          <a:prstGeom prst="rect">
            <a:avLst/>
          </a:prstGeom>
        </p:spPr>
      </p:pic>
    </p:spTree>
    <p:extLst>
      <p:ext uri="{BB962C8B-B14F-4D97-AF65-F5344CB8AC3E}">
        <p14:creationId xmlns:p14="http://schemas.microsoft.com/office/powerpoint/2010/main" val="147884922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Medverkande - egen sidfot - Blå">
    <p:bg>
      <p:bgPr>
        <a:solidFill>
          <a:schemeClr val="tx1"/>
        </a:solidFill>
        <a:effectLst/>
      </p:bgPr>
    </p:bg>
    <p:spTree>
      <p:nvGrpSpPr>
        <p:cNvPr id="1" name=""/>
        <p:cNvGrpSpPr/>
        <p:nvPr/>
      </p:nvGrpSpPr>
      <p:grpSpPr>
        <a:xfrm>
          <a:off x="0" y="0"/>
          <a:ext cx="0" cy="0"/>
          <a:chOff x="0" y="0"/>
          <a:chExt cx="0" cy="0"/>
        </a:xfrm>
      </p:grpSpPr>
      <p:pic>
        <p:nvPicPr>
          <p:cNvPr id="3" name="Bildobjekt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36296" y="3542890"/>
            <a:ext cx="1435367" cy="1195504"/>
          </a:xfrm>
          <a:prstGeom prst="rect">
            <a:avLst/>
          </a:prstGeom>
        </p:spPr>
      </p:pic>
      <p:sp>
        <p:nvSpPr>
          <p:cNvPr id="4" name="Platshållare för innehåll 2"/>
          <p:cNvSpPr>
            <a:spLocks noGrp="1"/>
          </p:cNvSpPr>
          <p:nvPr>
            <p:ph idx="1"/>
          </p:nvPr>
        </p:nvSpPr>
        <p:spPr>
          <a:xfrm>
            <a:off x="792000" y="1059582"/>
            <a:ext cx="6850800" cy="3168352"/>
          </a:xfrm>
        </p:spPr>
        <p:txBody>
          <a:bodyPr>
            <a:noAutofit/>
          </a:bodyPr>
          <a:lstStyle>
            <a:lvl1pPr marL="0" indent="0">
              <a:buFontTx/>
              <a:buNone/>
              <a:defRPr sz="2400">
                <a:solidFill>
                  <a:srgbClr val="FFFFFF"/>
                </a:solidFill>
              </a:defRPr>
            </a:lvl1pPr>
            <a:lvl2pPr marL="457200" indent="0">
              <a:buFontTx/>
              <a:buNone/>
              <a:defRPr sz="2400">
                <a:solidFill>
                  <a:srgbClr val="FFFFFF"/>
                </a:solidFill>
              </a:defRPr>
            </a:lvl2pPr>
            <a:lvl3pPr marL="914400" indent="0">
              <a:buFontTx/>
              <a:buNone/>
              <a:defRPr sz="2400">
                <a:solidFill>
                  <a:srgbClr val="FFFFFF"/>
                </a:solidFill>
              </a:defRPr>
            </a:lvl3pPr>
            <a:lvl4pPr marL="1371600" indent="0">
              <a:buFontTx/>
              <a:buNone/>
              <a:defRPr sz="2400">
                <a:solidFill>
                  <a:srgbClr val="FFFFFF"/>
                </a:solidFill>
              </a:defRPr>
            </a:lvl4pPr>
            <a:lvl5pPr marL="1828800" indent="0">
              <a:buFontTx/>
              <a:buNone/>
              <a:defRPr sz="2400">
                <a:solidFill>
                  <a:srgbClr val="FFFFFF"/>
                </a:solidFill>
              </a:defRPr>
            </a:lvl5pPr>
          </a:lstStyle>
          <a:p>
            <a:pPr lvl="0"/>
            <a:r>
              <a:rPr lang="sv-SE" dirty="0" err="1" smtClean="0"/>
              <a:t>Click</a:t>
            </a:r>
            <a:r>
              <a:rPr lang="sv-SE" dirty="0" smtClean="0"/>
              <a:t> </a:t>
            </a:r>
            <a:r>
              <a:rPr lang="sv-SE" dirty="0" err="1" smtClean="0"/>
              <a:t>to</a:t>
            </a:r>
            <a:r>
              <a:rPr lang="sv-SE" dirty="0" smtClean="0"/>
              <a:t> </a:t>
            </a:r>
            <a:r>
              <a:rPr lang="sv-SE" dirty="0" err="1" smtClean="0"/>
              <a:t>edit</a:t>
            </a:r>
            <a:r>
              <a:rPr lang="sv-SE" dirty="0" smtClean="0"/>
              <a:t> Master text </a:t>
            </a:r>
            <a:r>
              <a:rPr lang="sv-SE" dirty="0" err="1" smtClean="0"/>
              <a:t>styles</a:t>
            </a:r>
            <a:endParaRPr lang="sv-SE" dirty="0" smtClean="0"/>
          </a:p>
          <a:p>
            <a:pPr lvl="1"/>
            <a:r>
              <a:rPr lang="sv-SE" dirty="0" smtClean="0"/>
              <a:t>Second </a:t>
            </a:r>
            <a:r>
              <a:rPr lang="sv-SE" dirty="0" err="1" smtClean="0"/>
              <a:t>level</a:t>
            </a:r>
            <a:endParaRPr lang="sv-SE" dirty="0" smtClean="0"/>
          </a:p>
          <a:p>
            <a:pPr lvl="2"/>
            <a:r>
              <a:rPr lang="sv-SE" dirty="0" err="1" smtClean="0"/>
              <a:t>Third</a:t>
            </a:r>
            <a:r>
              <a:rPr lang="sv-SE" dirty="0" smtClean="0"/>
              <a:t> </a:t>
            </a:r>
            <a:r>
              <a:rPr lang="sv-SE" dirty="0" err="1" smtClean="0"/>
              <a:t>level</a:t>
            </a:r>
            <a:endParaRPr lang="sv-SE" dirty="0" smtClean="0"/>
          </a:p>
          <a:p>
            <a:pPr lvl="3"/>
            <a:r>
              <a:rPr lang="sv-SE" dirty="0" err="1" smtClean="0"/>
              <a:t>Fourth</a:t>
            </a:r>
            <a:r>
              <a:rPr lang="sv-SE" dirty="0" smtClean="0"/>
              <a:t> </a:t>
            </a:r>
            <a:r>
              <a:rPr lang="sv-SE" dirty="0" err="1" smtClean="0"/>
              <a:t>level</a:t>
            </a:r>
            <a:endParaRPr lang="sv-SE" dirty="0" smtClean="0"/>
          </a:p>
          <a:p>
            <a:pPr lvl="4"/>
            <a:r>
              <a:rPr lang="sv-SE" dirty="0" err="1" smtClean="0"/>
              <a:t>Fifth</a:t>
            </a:r>
            <a:r>
              <a:rPr lang="sv-SE" dirty="0" smtClean="0"/>
              <a:t> </a:t>
            </a:r>
            <a:r>
              <a:rPr lang="sv-SE" dirty="0" err="1" smtClean="0"/>
              <a:t>level</a:t>
            </a:r>
            <a:endParaRPr lang="sv-SE" dirty="0"/>
          </a:p>
        </p:txBody>
      </p:sp>
      <p:sp>
        <p:nvSpPr>
          <p:cNvPr id="6" name="TextBox 5"/>
          <p:cNvSpPr txBox="1"/>
          <p:nvPr userDrawn="1"/>
        </p:nvSpPr>
        <p:spPr>
          <a:xfrm>
            <a:off x="792000" y="597917"/>
            <a:ext cx="2504261" cy="461665"/>
          </a:xfrm>
          <a:prstGeom prst="rect">
            <a:avLst/>
          </a:prstGeom>
          <a:noFill/>
        </p:spPr>
        <p:txBody>
          <a:bodyPr wrap="none" rtlCol="0">
            <a:spAutoFit/>
          </a:bodyPr>
          <a:lstStyle/>
          <a:p>
            <a:r>
              <a:rPr lang="sv-SE" sz="2400" b="1" dirty="0" smtClean="0">
                <a:solidFill>
                  <a:srgbClr val="FFFFFF"/>
                </a:solidFill>
                <a:latin typeface="Verdana"/>
                <a:cs typeface="Verdana"/>
              </a:rPr>
              <a:t>Medverkande</a:t>
            </a:r>
            <a:endParaRPr lang="sv-SE" sz="2400" b="1" dirty="0">
              <a:solidFill>
                <a:srgbClr val="FFFFFF"/>
              </a:solidFill>
              <a:latin typeface="Verdana"/>
              <a:cs typeface="Verdana"/>
            </a:endParaRPr>
          </a:p>
        </p:txBody>
      </p:sp>
      <p:sp>
        <p:nvSpPr>
          <p:cNvPr id="7" name="Text Placeholder 7"/>
          <p:cNvSpPr>
            <a:spLocks noGrp="1"/>
          </p:cNvSpPr>
          <p:nvPr>
            <p:ph type="body" sz="quarter" idx="11" hasCustomPrompt="1"/>
          </p:nvPr>
        </p:nvSpPr>
        <p:spPr>
          <a:xfrm>
            <a:off x="790772" y="4221654"/>
            <a:ext cx="6387308" cy="586827"/>
          </a:xfrm>
        </p:spPr>
        <p:txBody>
          <a:bodyPr anchor="b"/>
          <a:lstStyle>
            <a:lvl1pPr marL="0" marR="0" indent="0" algn="l" defTabSz="914400" rtl="0" eaLnBrk="1" fontAlgn="auto" latinLnBrk="0" hangingPunct="1">
              <a:lnSpc>
                <a:spcPct val="100000"/>
              </a:lnSpc>
              <a:spcBef>
                <a:spcPts val="0"/>
              </a:spcBef>
              <a:spcAft>
                <a:spcPts val="0"/>
              </a:spcAft>
              <a:buClrTx/>
              <a:buSzTx/>
              <a:buFontTx/>
              <a:buNone/>
              <a:tabLst/>
              <a:defRPr sz="1600" b="0" i="0" strike="noStrike" baseline="0">
                <a:solidFill>
                  <a:schemeClr val="bg1"/>
                </a:solidFill>
              </a:defRPr>
            </a:lvl1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noProof="0" dirty="0" smtClean="0">
                <a:solidFill>
                  <a:schemeClr val="bg1"/>
                </a:solidFill>
                <a:latin typeface="Verdana"/>
              </a:rPr>
              <a:t>Click to insert custom footer</a:t>
            </a:r>
            <a:endParaRPr lang="en-US" sz="1600" noProof="0" dirty="0">
              <a:solidFill>
                <a:schemeClr val="bg1"/>
              </a:solidFill>
              <a:latin typeface="Verdana"/>
            </a:endParaRPr>
          </a:p>
        </p:txBody>
      </p:sp>
    </p:spTree>
    <p:extLst>
      <p:ext uri="{BB962C8B-B14F-4D97-AF65-F5344CB8AC3E}">
        <p14:creationId xmlns:p14="http://schemas.microsoft.com/office/powerpoint/2010/main" val="2968804011"/>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ntributors - Blue">
    <p:bg>
      <p:bgPr>
        <a:solidFill>
          <a:schemeClr val="tx1"/>
        </a:solidFill>
        <a:effectLst/>
      </p:bgPr>
    </p:bg>
    <p:spTree>
      <p:nvGrpSpPr>
        <p:cNvPr id="1" name=""/>
        <p:cNvGrpSpPr/>
        <p:nvPr/>
      </p:nvGrpSpPr>
      <p:grpSpPr>
        <a:xfrm>
          <a:off x="0" y="0"/>
          <a:ext cx="0" cy="0"/>
          <a:chOff x="0" y="0"/>
          <a:chExt cx="0" cy="0"/>
        </a:xfrm>
      </p:grpSpPr>
      <p:sp>
        <p:nvSpPr>
          <p:cNvPr id="4" name="Platshållare för innehåll 2"/>
          <p:cNvSpPr>
            <a:spLocks noGrp="1"/>
          </p:cNvSpPr>
          <p:nvPr>
            <p:ph idx="1"/>
          </p:nvPr>
        </p:nvSpPr>
        <p:spPr>
          <a:xfrm>
            <a:off x="792000" y="1059582"/>
            <a:ext cx="6850800" cy="3168352"/>
          </a:xfrm>
        </p:spPr>
        <p:txBody>
          <a:bodyPr>
            <a:noAutofit/>
          </a:bodyPr>
          <a:lstStyle>
            <a:lvl1pPr marL="0" indent="0">
              <a:buFontTx/>
              <a:buNone/>
              <a:defRPr sz="2400">
                <a:solidFill>
                  <a:srgbClr val="FFFFFF"/>
                </a:solidFill>
              </a:defRPr>
            </a:lvl1pPr>
            <a:lvl2pPr marL="457200" indent="0">
              <a:buFontTx/>
              <a:buNone/>
              <a:defRPr sz="2400">
                <a:solidFill>
                  <a:srgbClr val="FFFFFF"/>
                </a:solidFill>
              </a:defRPr>
            </a:lvl2pPr>
            <a:lvl3pPr marL="914400" indent="0">
              <a:buFontTx/>
              <a:buNone/>
              <a:defRPr sz="2400">
                <a:solidFill>
                  <a:srgbClr val="FFFFFF"/>
                </a:solidFill>
              </a:defRPr>
            </a:lvl3pPr>
            <a:lvl4pPr marL="1371600" indent="0">
              <a:buFontTx/>
              <a:buNone/>
              <a:defRPr sz="2400">
                <a:solidFill>
                  <a:srgbClr val="FFFFFF"/>
                </a:solidFill>
              </a:defRPr>
            </a:lvl4pPr>
            <a:lvl5pPr marL="1828800" indent="0">
              <a:buFontTx/>
              <a:buNone/>
              <a:defRPr sz="2400">
                <a:solidFill>
                  <a:srgbClr val="FFFFFF"/>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5" name="TextBox 4"/>
          <p:cNvSpPr txBox="1"/>
          <p:nvPr userDrawn="1"/>
        </p:nvSpPr>
        <p:spPr>
          <a:xfrm>
            <a:off x="792000" y="4227934"/>
            <a:ext cx="5724644" cy="584776"/>
          </a:xfrm>
          <a:prstGeom prst="rect">
            <a:avLst/>
          </a:prstGeom>
          <a:noFill/>
        </p:spPr>
        <p:txBody>
          <a:bodyPr wrap="non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noProof="0" dirty="0" smtClean="0">
                <a:solidFill>
                  <a:schemeClr val="bg1"/>
                </a:solidFill>
                <a:latin typeface="Verdana"/>
              </a:rPr>
              <a:t>Recorded </a:t>
            </a:r>
            <a:fld id="{DEF0F593-7E64-D74F-96F6-B611C3DC3FC9}" type="datetime1">
              <a:rPr lang="en-US" sz="1600" baseline="0" noProof="0" smtClean="0">
                <a:solidFill>
                  <a:schemeClr val="bg1"/>
                </a:solidFill>
                <a:latin typeface="Verdana"/>
              </a:rPr>
              <a:pPr marL="0" marR="0" indent="0" algn="l" defTabSz="914400" rtl="0" eaLnBrk="1" fontAlgn="auto" latinLnBrk="0" hangingPunct="1">
                <a:lnSpc>
                  <a:spcPct val="100000"/>
                </a:lnSpc>
                <a:spcBef>
                  <a:spcPts val="0"/>
                </a:spcBef>
                <a:spcAft>
                  <a:spcPts val="0"/>
                </a:spcAft>
                <a:buClrTx/>
                <a:buSzTx/>
                <a:buFontTx/>
                <a:buNone/>
                <a:tabLst/>
                <a:defRPr/>
              </a:pPr>
              <a:t>1/3/2019</a:t>
            </a:fld>
            <a:endParaRPr lang="en-US" sz="1600" noProof="0" dirty="0" smtClean="0">
              <a:solidFill>
                <a:schemeClr val="bg1"/>
              </a:solidFill>
              <a:latin typeface="Verdana"/>
            </a:endParaRPr>
          </a:p>
          <a:p>
            <a:r>
              <a:rPr lang="en-US" sz="1600" noProof="0" dirty="0" smtClean="0">
                <a:solidFill>
                  <a:schemeClr val="bg1"/>
                </a:solidFill>
                <a:latin typeface="Verdana"/>
              </a:rPr>
              <a:t>Department of Computer and Systems Sciences, DSV </a:t>
            </a:r>
            <a:endParaRPr lang="en-US" sz="1600" noProof="0" dirty="0">
              <a:solidFill>
                <a:schemeClr val="bg1"/>
              </a:solidFill>
              <a:latin typeface="Verdana"/>
            </a:endParaRPr>
          </a:p>
        </p:txBody>
      </p:sp>
      <p:sp>
        <p:nvSpPr>
          <p:cNvPr id="6" name="TextBox 5"/>
          <p:cNvSpPr txBox="1"/>
          <p:nvPr userDrawn="1"/>
        </p:nvSpPr>
        <p:spPr>
          <a:xfrm>
            <a:off x="792000" y="597917"/>
            <a:ext cx="2357887" cy="461665"/>
          </a:xfrm>
          <a:prstGeom prst="rect">
            <a:avLst/>
          </a:prstGeom>
          <a:noFill/>
        </p:spPr>
        <p:txBody>
          <a:bodyPr wrap="none" rtlCol="0">
            <a:spAutoFit/>
          </a:bodyPr>
          <a:lstStyle/>
          <a:p>
            <a:r>
              <a:rPr lang="en-US" sz="2400" b="1" noProof="0" dirty="0" smtClean="0">
                <a:solidFill>
                  <a:srgbClr val="FFFFFF"/>
                </a:solidFill>
                <a:latin typeface="Verdana"/>
                <a:cs typeface="Verdana"/>
              </a:rPr>
              <a:t>Contributors</a:t>
            </a:r>
            <a:endParaRPr lang="en-US" sz="2400" b="1" noProof="0" dirty="0">
              <a:solidFill>
                <a:srgbClr val="FFFFFF"/>
              </a:solidFill>
              <a:latin typeface="Verdana"/>
              <a:cs typeface="Verdana"/>
            </a:endParaRPr>
          </a:p>
        </p:txBody>
      </p:sp>
      <p:pic>
        <p:nvPicPr>
          <p:cNvPr id="7" name="Bildobjekt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36296" y="3567618"/>
            <a:ext cx="1296144" cy="1236379"/>
          </a:xfrm>
          <a:prstGeom prst="rect">
            <a:avLst/>
          </a:prstGeom>
        </p:spPr>
      </p:pic>
    </p:spTree>
    <p:extLst>
      <p:ext uri="{BB962C8B-B14F-4D97-AF65-F5344CB8AC3E}">
        <p14:creationId xmlns:p14="http://schemas.microsoft.com/office/powerpoint/2010/main" val="398221587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ntributors - custom footer - Blue">
    <p:bg>
      <p:bgPr>
        <a:solidFill>
          <a:schemeClr val="tx1"/>
        </a:solidFill>
        <a:effectLst/>
      </p:bgPr>
    </p:bg>
    <p:spTree>
      <p:nvGrpSpPr>
        <p:cNvPr id="1" name=""/>
        <p:cNvGrpSpPr/>
        <p:nvPr/>
      </p:nvGrpSpPr>
      <p:grpSpPr>
        <a:xfrm>
          <a:off x="0" y="0"/>
          <a:ext cx="0" cy="0"/>
          <a:chOff x="0" y="0"/>
          <a:chExt cx="0" cy="0"/>
        </a:xfrm>
      </p:grpSpPr>
      <p:sp>
        <p:nvSpPr>
          <p:cNvPr id="4" name="Platshållare för innehåll 2"/>
          <p:cNvSpPr>
            <a:spLocks noGrp="1"/>
          </p:cNvSpPr>
          <p:nvPr>
            <p:ph idx="1"/>
          </p:nvPr>
        </p:nvSpPr>
        <p:spPr>
          <a:xfrm>
            <a:off x="792000" y="1059582"/>
            <a:ext cx="6850800" cy="3168352"/>
          </a:xfrm>
        </p:spPr>
        <p:txBody>
          <a:bodyPr>
            <a:noAutofit/>
          </a:bodyPr>
          <a:lstStyle>
            <a:lvl1pPr marL="0" indent="0">
              <a:buFontTx/>
              <a:buNone/>
              <a:defRPr sz="2400">
                <a:solidFill>
                  <a:srgbClr val="FFFFFF"/>
                </a:solidFill>
              </a:defRPr>
            </a:lvl1pPr>
            <a:lvl2pPr marL="457200" indent="0">
              <a:buFontTx/>
              <a:buNone/>
              <a:defRPr sz="2400">
                <a:solidFill>
                  <a:srgbClr val="FFFFFF"/>
                </a:solidFill>
              </a:defRPr>
            </a:lvl2pPr>
            <a:lvl3pPr marL="914400" indent="0">
              <a:buFontTx/>
              <a:buNone/>
              <a:defRPr sz="2400">
                <a:solidFill>
                  <a:srgbClr val="FFFFFF"/>
                </a:solidFill>
              </a:defRPr>
            </a:lvl3pPr>
            <a:lvl4pPr marL="1371600" indent="0">
              <a:buFontTx/>
              <a:buNone/>
              <a:defRPr sz="2400">
                <a:solidFill>
                  <a:srgbClr val="FFFFFF"/>
                </a:solidFill>
              </a:defRPr>
            </a:lvl4pPr>
            <a:lvl5pPr marL="1828800" indent="0">
              <a:buFontTx/>
              <a:buNone/>
              <a:defRPr sz="2400">
                <a:solidFill>
                  <a:srgbClr val="FFFFFF"/>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TextBox 5"/>
          <p:cNvSpPr txBox="1"/>
          <p:nvPr userDrawn="1"/>
        </p:nvSpPr>
        <p:spPr>
          <a:xfrm>
            <a:off x="792000" y="597917"/>
            <a:ext cx="2357887" cy="461665"/>
          </a:xfrm>
          <a:prstGeom prst="rect">
            <a:avLst/>
          </a:prstGeom>
          <a:noFill/>
        </p:spPr>
        <p:txBody>
          <a:bodyPr wrap="none" rtlCol="0">
            <a:spAutoFit/>
          </a:bodyPr>
          <a:lstStyle/>
          <a:p>
            <a:r>
              <a:rPr lang="en-US" sz="2400" b="1" noProof="0" dirty="0" smtClean="0">
                <a:solidFill>
                  <a:srgbClr val="FFFFFF"/>
                </a:solidFill>
                <a:latin typeface="Verdana"/>
                <a:cs typeface="Verdana"/>
              </a:rPr>
              <a:t>Contributors</a:t>
            </a:r>
            <a:endParaRPr lang="en-US" sz="2400" b="1" noProof="0" dirty="0">
              <a:solidFill>
                <a:srgbClr val="FFFFFF"/>
              </a:solidFill>
              <a:latin typeface="Verdana"/>
              <a:cs typeface="Verdana"/>
            </a:endParaRPr>
          </a:p>
        </p:txBody>
      </p:sp>
      <p:pic>
        <p:nvPicPr>
          <p:cNvPr id="7" name="Bildobjekt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36296" y="3567618"/>
            <a:ext cx="1296144" cy="1236379"/>
          </a:xfrm>
          <a:prstGeom prst="rect">
            <a:avLst/>
          </a:prstGeom>
        </p:spPr>
      </p:pic>
      <p:sp>
        <p:nvSpPr>
          <p:cNvPr id="9" name="Text Placeholder 7"/>
          <p:cNvSpPr>
            <a:spLocks noGrp="1"/>
          </p:cNvSpPr>
          <p:nvPr>
            <p:ph type="body" sz="quarter" idx="11" hasCustomPrompt="1"/>
          </p:nvPr>
        </p:nvSpPr>
        <p:spPr>
          <a:xfrm>
            <a:off x="790772" y="4221654"/>
            <a:ext cx="6387308" cy="586827"/>
          </a:xfrm>
        </p:spPr>
        <p:txBody>
          <a:bodyPr anchor="b"/>
          <a:lstStyle>
            <a:lvl1pPr marL="0" marR="0" indent="0" algn="l" defTabSz="914400" rtl="0" eaLnBrk="1" fontAlgn="auto" latinLnBrk="0" hangingPunct="1">
              <a:lnSpc>
                <a:spcPct val="100000"/>
              </a:lnSpc>
              <a:spcBef>
                <a:spcPts val="0"/>
              </a:spcBef>
              <a:spcAft>
                <a:spcPts val="0"/>
              </a:spcAft>
              <a:buClrTx/>
              <a:buSzTx/>
              <a:buFontTx/>
              <a:buNone/>
              <a:tabLst/>
              <a:defRPr sz="1600" b="0" i="0" strike="noStrike" baseline="0">
                <a:solidFill>
                  <a:schemeClr val="bg1"/>
                </a:solidFill>
              </a:defRPr>
            </a:lvl1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noProof="0" dirty="0" smtClean="0">
                <a:solidFill>
                  <a:schemeClr val="bg1"/>
                </a:solidFill>
                <a:latin typeface="Verdana"/>
              </a:rPr>
              <a:t>Click to insert custom footer</a:t>
            </a:r>
            <a:endParaRPr lang="en-US" sz="1600" noProof="0" dirty="0">
              <a:solidFill>
                <a:schemeClr val="bg1"/>
              </a:solidFill>
              <a:latin typeface="Verdana"/>
            </a:endParaRPr>
          </a:p>
        </p:txBody>
      </p:sp>
    </p:spTree>
    <p:extLst>
      <p:ext uri="{BB962C8B-B14F-4D97-AF65-F5344CB8AC3E}">
        <p14:creationId xmlns:p14="http://schemas.microsoft.com/office/powerpoint/2010/main" val="417444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Kapitelsida - Eld">
    <p:spTree>
      <p:nvGrpSpPr>
        <p:cNvPr id="1" name=""/>
        <p:cNvGrpSpPr/>
        <p:nvPr/>
      </p:nvGrpSpPr>
      <p:grpSpPr>
        <a:xfrm>
          <a:off x="0" y="0"/>
          <a:ext cx="0" cy="0"/>
          <a:chOff x="0" y="0"/>
          <a:chExt cx="0" cy="0"/>
        </a:xfrm>
      </p:grpSpPr>
      <p:pic>
        <p:nvPicPr>
          <p:cNvPr id="7" name="Picture 2" descr="SU_PPT_eld"/>
          <p:cNvPicPr>
            <a:picLocks noChangeAspect="1" noChangeArrowheads="1"/>
          </p:cNvPicPr>
          <p:nvPr userDrawn="1"/>
        </p:nvPicPr>
        <p:blipFill>
          <a:blip r:embed="rId2" cstate="print">
            <a:alphaModFix amt="55000"/>
          </a:blip>
          <a:srcRect l="4988" t="-362"/>
          <a:stretch>
            <a:fillRect/>
          </a:stretch>
        </p:blipFill>
        <p:spPr bwMode="auto">
          <a:xfrm>
            <a:off x="1" y="1225226"/>
            <a:ext cx="5408969" cy="3938812"/>
          </a:xfrm>
          <a:prstGeom prst="rect">
            <a:avLst/>
          </a:prstGeom>
          <a:noFill/>
          <a:effectLst/>
        </p:spPr>
      </p:pic>
      <p:sp>
        <p:nvSpPr>
          <p:cNvPr id="2"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en-US" noProof="0" smtClean="0"/>
              <a:t>Click to edit Master title style</a:t>
            </a:r>
            <a:endParaRPr lang="sv-SE" noProof="0" dirty="0"/>
          </a:p>
        </p:txBody>
      </p:sp>
      <p:sp>
        <p:nvSpPr>
          <p:cNvPr id="3" name="Underrubrik 2"/>
          <p:cNvSpPr>
            <a:spLocks noGrp="1"/>
          </p:cNvSpPr>
          <p:nvPr>
            <p:ph type="subTitle" idx="1"/>
          </p:nvPr>
        </p:nvSpPr>
        <p:spPr>
          <a:xfrm>
            <a:off x="1008000" y="2894400"/>
            <a:ext cx="6631200" cy="874800"/>
          </a:xfrm>
        </p:spPr>
        <p:txBody>
          <a:bodyPr>
            <a:noAutofit/>
          </a:bodyPr>
          <a:lstStyle>
            <a:lvl1pPr marL="0" indent="0" algn="l">
              <a:lnSpc>
                <a:spcPts val="2900"/>
              </a:lnSpc>
              <a:spcBef>
                <a:spcPts val="480"/>
              </a:spcBef>
              <a:buNone/>
              <a:defRPr sz="20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smtClean="0"/>
              <a:t>Click to edit Master subtitle style</a:t>
            </a:r>
            <a:endParaRPr lang="sv-SE" noProof="0"/>
          </a:p>
        </p:txBody>
      </p:sp>
    </p:spTree>
    <p:extLst>
      <p:ext uri="{BB962C8B-B14F-4D97-AF65-F5344CB8AC3E}">
        <p14:creationId xmlns:p14="http://schemas.microsoft.com/office/powerpoint/2010/main" val="193773087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ara logo - Blå">
    <p:bg>
      <p:bgPr>
        <a:solidFill>
          <a:schemeClr val="tx1"/>
        </a:solidFill>
        <a:effectLst/>
      </p:bgPr>
    </p:bg>
    <p:spTree>
      <p:nvGrpSpPr>
        <p:cNvPr id="1" name=""/>
        <p:cNvGrpSpPr/>
        <p:nvPr/>
      </p:nvGrpSpPr>
      <p:grpSpPr>
        <a:xfrm>
          <a:off x="0" y="0"/>
          <a:ext cx="0" cy="0"/>
          <a:chOff x="0" y="0"/>
          <a:chExt cx="0" cy="0"/>
        </a:xfrm>
      </p:grpSpPr>
      <p:pic>
        <p:nvPicPr>
          <p:cNvPr id="3" name="Bildobjekt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36296" y="3507854"/>
            <a:ext cx="1435367" cy="1195504"/>
          </a:xfrm>
          <a:prstGeom prst="rect">
            <a:avLst/>
          </a:prstGeom>
        </p:spPr>
      </p:pic>
      <p:sp>
        <p:nvSpPr>
          <p:cNvPr id="5" name="TextBox 4"/>
          <p:cNvSpPr txBox="1"/>
          <p:nvPr userDrawn="1"/>
        </p:nvSpPr>
        <p:spPr>
          <a:xfrm>
            <a:off x="792000" y="4465444"/>
            <a:ext cx="5354050" cy="338554"/>
          </a:xfrm>
          <a:prstGeom prst="rect">
            <a:avLst/>
          </a:prstGeom>
          <a:noFill/>
        </p:spPr>
        <p:txBody>
          <a:bodyPr wrap="non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v-SE" sz="1600" noProof="0" dirty="0" smtClean="0">
                <a:solidFill>
                  <a:srgbClr val="FFFFFF"/>
                </a:solidFill>
                <a:latin typeface="Verdana"/>
              </a:rPr>
              <a:t>Institutionen för data- och systemvetenskap, DSV </a:t>
            </a:r>
            <a:endParaRPr lang="sv-SE" sz="1600" noProof="0" dirty="0">
              <a:solidFill>
                <a:srgbClr val="FFFFFF"/>
              </a:solidFill>
              <a:latin typeface="Verdana"/>
            </a:endParaRPr>
          </a:p>
        </p:txBody>
      </p:sp>
    </p:spTree>
    <p:extLst>
      <p:ext uri="{BB962C8B-B14F-4D97-AF65-F5344CB8AC3E}">
        <p14:creationId xmlns:p14="http://schemas.microsoft.com/office/powerpoint/2010/main" val="53342398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Just logo - Blue">
    <p:bg>
      <p:bgPr>
        <a:solidFill>
          <a:schemeClr val="tx1"/>
        </a:solidFill>
        <a:effectLst/>
      </p:bgPr>
    </p:bg>
    <p:spTree>
      <p:nvGrpSpPr>
        <p:cNvPr id="1" name=""/>
        <p:cNvGrpSpPr/>
        <p:nvPr/>
      </p:nvGrpSpPr>
      <p:grpSpPr>
        <a:xfrm>
          <a:off x="0" y="0"/>
          <a:ext cx="0" cy="0"/>
          <a:chOff x="0" y="0"/>
          <a:chExt cx="0" cy="0"/>
        </a:xfrm>
      </p:grpSpPr>
      <p:sp>
        <p:nvSpPr>
          <p:cNvPr id="5" name="TextBox 4"/>
          <p:cNvSpPr txBox="1"/>
          <p:nvPr userDrawn="1"/>
        </p:nvSpPr>
        <p:spPr>
          <a:xfrm>
            <a:off x="792000" y="4465444"/>
            <a:ext cx="5724644" cy="338554"/>
          </a:xfrm>
          <a:prstGeom prst="rect">
            <a:avLst/>
          </a:prstGeom>
          <a:noFill/>
        </p:spPr>
        <p:txBody>
          <a:bodyPr wrap="none" rtlCol="0">
            <a:spAutoFit/>
          </a:bodyPr>
          <a:lstStyle/>
          <a:p>
            <a:r>
              <a:rPr lang="en-US" sz="1600" noProof="0" dirty="0" smtClean="0">
                <a:solidFill>
                  <a:schemeClr val="bg1"/>
                </a:solidFill>
                <a:latin typeface="Verdana"/>
              </a:rPr>
              <a:t>Department of Computer and Systems Sciences, DSV </a:t>
            </a:r>
            <a:endParaRPr lang="en-US" sz="1600" noProof="0" dirty="0">
              <a:solidFill>
                <a:schemeClr val="bg1"/>
              </a:solidFill>
              <a:latin typeface="Verdana"/>
            </a:endParaRPr>
          </a:p>
        </p:txBody>
      </p:sp>
      <p:pic>
        <p:nvPicPr>
          <p:cNvPr id="7" name="Bildobjekt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36296" y="3567619"/>
            <a:ext cx="1296144" cy="1236379"/>
          </a:xfrm>
          <a:prstGeom prst="rect">
            <a:avLst/>
          </a:prstGeom>
        </p:spPr>
      </p:pic>
    </p:spTree>
    <p:extLst>
      <p:ext uri="{BB962C8B-B14F-4D97-AF65-F5344CB8AC3E}">
        <p14:creationId xmlns:p14="http://schemas.microsoft.com/office/powerpoint/2010/main" val="2853863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Tom vit/Empty 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1083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Tom svart/Empty black">
    <p:bg>
      <p:bgPr>
        <a:solidFill>
          <a:srgbClr val="00000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395234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Tom blå/Empty blue">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27658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Kapitelsida - Olivkvist">
    <p:spTree>
      <p:nvGrpSpPr>
        <p:cNvPr id="1" name=""/>
        <p:cNvGrpSpPr/>
        <p:nvPr/>
      </p:nvGrpSpPr>
      <p:grpSpPr>
        <a:xfrm>
          <a:off x="0" y="0"/>
          <a:ext cx="0" cy="0"/>
          <a:chOff x="0" y="0"/>
          <a:chExt cx="0" cy="0"/>
        </a:xfrm>
      </p:grpSpPr>
      <p:pic>
        <p:nvPicPr>
          <p:cNvPr id="5" name="Picture 9" descr="SU_PPT_olivkvist"/>
          <p:cNvPicPr>
            <a:picLocks noChangeAspect="1" noChangeArrowheads="1"/>
          </p:cNvPicPr>
          <p:nvPr userDrawn="1"/>
        </p:nvPicPr>
        <p:blipFill>
          <a:blip r:embed="rId2" cstate="print">
            <a:alphaModFix amt="55000"/>
          </a:blip>
          <a:srcRect l="1746"/>
          <a:stretch>
            <a:fillRect/>
          </a:stretch>
        </p:blipFill>
        <p:spPr bwMode="auto">
          <a:xfrm>
            <a:off x="1589" y="238124"/>
            <a:ext cx="5161507" cy="4905756"/>
          </a:xfrm>
          <a:prstGeom prst="rect">
            <a:avLst/>
          </a:prstGeom>
          <a:noFill/>
        </p:spPr>
      </p:pic>
      <p:sp>
        <p:nvSpPr>
          <p:cNvPr id="6"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en-US" noProof="0" smtClean="0"/>
              <a:t>Click to edit Master title style</a:t>
            </a:r>
            <a:endParaRPr lang="sv-SE" noProof="0" dirty="0"/>
          </a:p>
        </p:txBody>
      </p:sp>
      <p:sp>
        <p:nvSpPr>
          <p:cNvPr id="7" name="Underrubrik 2"/>
          <p:cNvSpPr>
            <a:spLocks noGrp="1"/>
          </p:cNvSpPr>
          <p:nvPr>
            <p:ph type="subTitle" idx="1"/>
          </p:nvPr>
        </p:nvSpPr>
        <p:spPr>
          <a:xfrm>
            <a:off x="1008000" y="2894400"/>
            <a:ext cx="6631200" cy="874800"/>
          </a:xfrm>
        </p:spPr>
        <p:txBody>
          <a:bodyPr>
            <a:noAutofit/>
          </a:bodyPr>
          <a:lstStyle>
            <a:lvl1pPr marL="0" indent="0" algn="l">
              <a:lnSpc>
                <a:spcPts val="2900"/>
              </a:lnSpc>
              <a:spcBef>
                <a:spcPts val="480"/>
              </a:spcBef>
              <a:buNone/>
              <a:defRPr sz="20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smtClean="0"/>
              <a:t>Click to edit Master subtitle style</a:t>
            </a:r>
            <a:endParaRPr lang="sv-SE" noProof="0"/>
          </a:p>
        </p:txBody>
      </p:sp>
    </p:spTree>
    <p:extLst>
      <p:ext uri="{BB962C8B-B14F-4D97-AF65-F5344CB8AC3E}">
        <p14:creationId xmlns:p14="http://schemas.microsoft.com/office/powerpoint/2010/main" val="19353001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Kapitelsida - Kronor">
    <p:spTree>
      <p:nvGrpSpPr>
        <p:cNvPr id="1" name=""/>
        <p:cNvGrpSpPr/>
        <p:nvPr/>
      </p:nvGrpSpPr>
      <p:grpSpPr>
        <a:xfrm>
          <a:off x="0" y="0"/>
          <a:ext cx="0" cy="0"/>
          <a:chOff x="0" y="0"/>
          <a:chExt cx="0" cy="0"/>
        </a:xfrm>
      </p:grpSpPr>
      <p:pic>
        <p:nvPicPr>
          <p:cNvPr id="5" name="Picture 9" descr="SU_PPT_kronor"/>
          <p:cNvPicPr>
            <a:picLocks noChangeAspect="1" noChangeArrowheads="1"/>
          </p:cNvPicPr>
          <p:nvPr userDrawn="1"/>
        </p:nvPicPr>
        <p:blipFill>
          <a:blip r:embed="rId2" cstate="print">
            <a:alphaModFix amt="55000"/>
          </a:blip>
          <a:srcRect/>
          <a:stretch>
            <a:fillRect/>
          </a:stretch>
        </p:blipFill>
        <p:spPr bwMode="auto">
          <a:xfrm>
            <a:off x="0" y="1262062"/>
            <a:ext cx="4197096" cy="3881628"/>
          </a:xfrm>
          <a:prstGeom prst="rect">
            <a:avLst/>
          </a:prstGeom>
          <a:noFill/>
        </p:spPr>
      </p:pic>
      <p:sp>
        <p:nvSpPr>
          <p:cNvPr id="6"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en-US" noProof="0" smtClean="0"/>
              <a:t>Click to edit Master title style</a:t>
            </a:r>
            <a:endParaRPr lang="sv-SE" noProof="0" dirty="0"/>
          </a:p>
        </p:txBody>
      </p:sp>
      <p:sp>
        <p:nvSpPr>
          <p:cNvPr id="7" name="Underrubrik 2"/>
          <p:cNvSpPr>
            <a:spLocks noGrp="1"/>
          </p:cNvSpPr>
          <p:nvPr>
            <p:ph type="subTitle" idx="1"/>
          </p:nvPr>
        </p:nvSpPr>
        <p:spPr>
          <a:xfrm>
            <a:off x="1008000" y="2894400"/>
            <a:ext cx="6631200" cy="874800"/>
          </a:xfrm>
        </p:spPr>
        <p:txBody>
          <a:bodyPr>
            <a:noAutofit/>
          </a:bodyPr>
          <a:lstStyle>
            <a:lvl1pPr marL="0" indent="0" algn="l">
              <a:lnSpc>
                <a:spcPts val="2900"/>
              </a:lnSpc>
              <a:spcBef>
                <a:spcPts val="480"/>
              </a:spcBef>
              <a:buNone/>
              <a:defRPr sz="20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smtClean="0"/>
              <a:t>Click to edit Master subtitle style</a:t>
            </a:r>
            <a:endParaRPr lang="sv-SE" noProof="0"/>
          </a:p>
        </p:txBody>
      </p:sp>
    </p:spTree>
    <p:extLst>
      <p:ext uri="{BB962C8B-B14F-4D97-AF65-F5344CB8AC3E}">
        <p14:creationId xmlns:p14="http://schemas.microsoft.com/office/powerpoint/2010/main" val="19353001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Kapitelsida">
    <p:spTree>
      <p:nvGrpSpPr>
        <p:cNvPr id="1" name=""/>
        <p:cNvGrpSpPr/>
        <p:nvPr/>
      </p:nvGrpSpPr>
      <p:grpSpPr>
        <a:xfrm>
          <a:off x="0" y="0"/>
          <a:ext cx="0" cy="0"/>
          <a:chOff x="0" y="0"/>
          <a:chExt cx="0" cy="0"/>
        </a:xfrm>
      </p:grpSpPr>
      <p:sp>
        <p:nvSpPr>
          <p:cNvPr id="4"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en-US" noProof="0" smtClean="0"/>
              <a:t>Click to edit Master title style</a:t>
            </a:r>
            <a:endParaRPr lang="sv-SE" noProof="0" dirty="0"/>
          </a:p>
        </p:txBody>
      </p:sp>
      <p:sp>
        <p:nvSpPr>
          <p:cNvPr id="5" name="Underrubrik 2"/>
          <p:cNvSpPr>
            <a:spLocks noGrp="1"/>
          </p:cNvSpPr>
          <p:nvPr>
            <p:ph type="subTitle" idx="1"/>
          </p:nvPr>
        </p:nvSpPr>
        <p:spPr>
          <a:xfrm>
            <a:off x="1008000" y="2894400"/>
            <a:ext cx="6631200" cy="874800"/>
          </a:xfrm>
        </p:spPr>
        <p:txBody>
          <a:bodyPr>
            <a:noAutofit/>
          </a:bodyPr>
          <a:lstStyle>
            <a:lvl1pPr marL="0" indent="0" algn="l">
              <a:lnSpc>
                <a:spcPts val="2900"/>
              </a:lnSpc>
              <a:spcBef>
                <a:spcPts val="480"/>
              </a:spcBef>
              <a:buNone/>
              <a:defRPr sz="20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smtClean="0"/>
              <a:t>Click to edit Master subtitle style</a:t>
            </a:r>
            <a:endParaRPr lang="sv-SE" noProof="0" dirty="0" smtClean="0"/>
          </a:p>
        </p:txBody>
      </p:sp>
    </p:spTree>
    <p:extLst>
      <p:ext uri="{BB962C8B-B14F-4D97-AF65-F5344CB8AC3E}">
        <p14:creationId xmlns:p14="http://schemas.microsoft.com/office/powerpoint/2010/main" val="39125494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image" Target="../media/image5.emf"/><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image" Target="../media/image6.emf"/><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image" Target="../media/image10.emf"/><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792000" y="627534"/>
            <a:ext cx="6850800" cy="596700"/>
          </a:xfrm>
          <a:prstGeom prst="rect">
            <a:avLst/>
          </a:prstGeom>
        </p:spPr>
        <p:txBody>
          <a:bodyPr vert="horz" lIns="91440" tIns="45720" rIns="91440" bIns="45720" rtlCol="0" anchor="t" anchorCtr="0">
            <a:normAutofit/>
          </a:bodyPr>
          <a:lstStyle/>
          <a:p>
            <a:r>
              <a:rPr lang="sv-SE" dirty="0" smtClean="0"/>
              <a:t>Klicka här för att ändra format</a:t>
            </a:r>
            <a:endParaRPr lang="sv-SE" dirty="0"/>
          </a:p>
        </p:txBody>
      </p:sp>
      <p:sp>
        <p:nvSpPr>
          <p:cNvPr id="3" name="Platshållare för text 2"/>
          <p:cNvSpPr>
            <a:spLocks noGrp="1"/>
          </p:cNvSpPr>
          <p:nvPr>
            <p:ph type="body" idx="1"/>
          </p:nvPr>
        </p:nvSpPr>
        <p:spPr>
          <a:xfrm>
            <a:off x="792000" y="1275534"/>
            <a:ext cx="6850800" cy="3240432"/>
          </a:xfrm>
          <a:prstGeom prst="rect">
            <a:avLst/>
          </a:prstGeom>
        </p:spPr>
        <p:txBody>
          <a:bodyPr vert="horz" lIns="91440" tIns="45720" rIns="91440" bIns="45720" rtlCol="0">
            <a:noAutofit/>
          </a:body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pic>
        <p:nvPicPr>
          <p:cNvPr id="7" name="Bildobjekt 6" descr="logo-org-svensk_rgb.png"/>
          <p:cNvPicPr>
            <a:picLocks noChangeAspect="1"/>
          </p:cNvPicPr>
          <p:nvPr/>
        </p:nvPicPr>
        <p:blipFill>
          <a:blip r:embed="rId16" cstate="print"/>
          <a:stretch>
            <a:fillRect/>
          </a:stretch>
        </p:blipFill>
        <p:spPr>
          <a:xfrm>
            <a:off x="7884368" y="216001"/>
            <a:ext cx="980375" cy="817853"/>
          </a:xfrm>
          <a:prstGeom prst="rect">
            <a:avLst/>
          </a:prstGeom>
        </p:spPr>
      </p:pic>
    </p:spTree>
    <p:extLst>
      <p:ext uri="{BB962C8B-B14F-4D97-AF65-F5344CB8AC3E}">
        <p14:creationId xmlns:p14="http://schemas.microsoft.com/office/powerpoint/2010/main" val="316779454"/>
      </p:ext>
    </p:extLst>
  </p:cSld>
  <p:clrMap bg1="lt1" tx1="dk1" bg2="lt2" tx2="dk2" accent1="accent1" accent2="accent2" accent3="accent3" accent4="accent4" accent5="accent5" accent6="accent6" hlink="hlink" folHlink="folHlink"/>
  <p:sldLayoutIdLst>
    <p:sldLayoutId id="2147483681" r:id="rId1"/>
    <p:sldLayoutId id="2147483709" r:id="rId2"/>
    <p:sldLayoutId id="2147483710" r:id="rId3"/>
    <p:sldLayoutId id="2147483713" r:id="rId4"/>
    <p:sldLayoutId id="2147483684" r:id="rId5"/>
    <p:sldLayoutId id="2147483683" r:id="rId6"/>
    <p:sldLayoutId id="2147483712" r:id="rId7"/>
    <p:sldLayoutId id="2147483711" r:id="rId8"/>
    <p:sldLayoutId id="2147483714" r:id="rId9"/>
    <p:sldLayoutId id="2147483685" r:id="rId10"/>
    <p:sldLayoutId id="2147483686" r:id="rId11"/>
    <p:sldLayoutId id="2147483687" r:id="rId12"/>
    <p:sldLayoutId id="2147483688" r:id="rId13"/>
    <p:sldLayoutId id="2147483771" r:id="rId14"/>
  </p:sldLayoutIdLst>
  <p:timing>
    <p:tnLst>
      <p:par>
        <p:cTn id="1" dur="indefinite" restart="never" nodeType="tmRoot"/>
      </p:par>
    </p:tnLst>
  </p:timing>
  <p:hf sldNum="0" hdr="0" ftr="0" dt="0"/>
  <p:txStyles>
    <p:titleStyle>
      <a:lvl1pPr algn="l" defTabSz="914400" rtl="0" eaLnBrk="1" latinLnBrk="0" hangingPunct="1">
        <a:spcBef>
          <a:spcPct val="0"/>
        </a:spcBef>
        <a:buNone/>
        <a:defRPr sz="2800" b="1" kern="1200">
          <a:solidFill>
            <a:schemeClr val="tx1"/>
          </a:solidFill>
          <a:latin typeface="Verdana" pitchFamily="34" charset="0"/>
          <a:ea typeface="Verdana" pitchFamily="34" charset="0"/>
          <a:cs typeface="Verdana" pitchFamily="34" charset="0"/>
        </a:defRPr>
      </a:lvl1pPr>
    </p:titleStyle>
    <p:bodyStyle>
      <a:lvl1pPr marL="342900" indent="-342900" algn="l" defTabSz="914400" rtl="0" eaLnBrk="1" latinLnBrk="0" hangingPunct="1">
        <a:lnSpc>
          <a:spcPts val="2900"/>
        </a:lnSpc>
        <a:spcBef>
          <a:spcPct val="20000"/>
        </a:spcBef>
        <a:buSzPct val="93000"/>
        <a:buFont typeface="Verdana" pitchFamily="34" charset="0"/>
        <a:buChar char="●"/>
        <a:defRPr sz="2400" kern="1200">
          <a:solidFill>
            <a:schemeClr val="tx1"/>
          </a:solidFill>
          <a:latin typeface="Verdana" pitchFamily="34" charset="0"/>
          <a:ea typeface="Verdana" pitchFamily="34" charset="0"/>
          <a:cs typeface="Verdana"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3pPr>
      <a:lvl4pPr marL="16002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4pPr>
      <a:lvl5pPr marL="20574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792000" y="627534"/>
            <a:ext cx="6850800" cy="596700"/>
          </a:xfrm>
          <a:prstGeom prst="rect">
            <a:avLst/>
          </a:prstGeom>
        </p:spPr>
        <p:txBody>
          <a:bodyPr vert="horz" lIns="91440" tIns="45720" rIns="91440" bIns="45720" rtlCol="0" anchor="t" anchorCtr="0">
            <a:normAutofit/>
          </a:bodyPr>
          <a:lstStyle/>
          <a:p>
            <a:r>
              <a:rPr lang="en-US" noProof="0" smtClean="0"/>
              <a:t>Klicka här för att ändra format</a:t>
            </a:r>
            <a:endParaRPr lang="en-US" noProof="0"/>
          </a:p>
        </p:txBody>
      </p:sp>
      <p:sp>
        <p:nvSpPr>
          <p:cNvPr id="3" name="Platshållare för text 2"/>
          <p:cNvSpPr>
            <a:spLocks noGrp="1"/>
          </p:cNvSpPr>
          <p:nvPr>
            <p:ph type="body" idx="1"/>
          </p:nvPr>
        </p:nvSpPr>
        <p:spPr>
          <a:xfrm>
            <a:off x="792000" y="1275534"/>
            <a:ext cx="6850800" cy="3240432"/>
          </a:xfrm>
          <a:prstGeom prst="rect">
            <a:avLst/>
          </a:prstGeom>
        </p:spPr>
        <p:txBody>
          <a:bodyPr vert="horz" lIns="91440" tIns="45720" rIns="91440" bIns="45720" rtlCol="0">
            <a:noAutofit/>
          </a:bodyPr>
          <a:lstStyle/>
          <a:p>
            <a:pPr lvl="0"/>
            <a:r>
              <a:rPr lang="en-US" noProof="0" smtClean="0"/>
              <a:t>Klicka här för att ändra format på bakgrundstexten</a:t>
            </a:r>
          </a:p>
          <a:p>
            <a:pPr lvl="1"/>
            <a:r>
              <a:rPr lang="en-US" noProof="0" smtClean="0"/>
              <a:t>Nivå två</a:t>
            </a:r>
          </a:p>
          <a:p>
            <a:pPr lvl="2"/>
            <a:r>
              <a:rPr lang="en-US" noProof="0" smtClean="0"/>
              <a:t>Nivå tre</a:t>
            </a:r>
          </a:p>
          <a:p>
            <a:pPr lvl="3"/>
            <a:r>
              <a:rPr lang="en-US" noProof="0" smtClean="0"/>
              <a:t>Nivå fyra</a:t>
            </a:r>
          </a:p>
          <a:p>
            <a:pPr lvl="4"/>
            <a:r>
              <a:rPr lang="en-US" noProof="0" smtClean="0"/>
              <a:t>Nivå fem</a:t>
            </a:r>
            <a:endParaRPr lang="en-US" noProof="0"/>
          </a:p>
        </p:txBody>
      </p:sp>
      <p:pic>
        <p:nvPicPr>
          <p:cNvPr id="5" name="Bildobjekt 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884368" y="216001"/>
            <a:ext cx="884358" cy="843581"/>
          </a:xfrm>
          <a:prstGeom prst="rect">
            <a:avLst/>
          </a:prstGeom>
        </p:spPr>
      </p:pic>
    </p:spTree>
    <p:extLst>
      <p:ext uri="{BB962C8B-B14F-4D97-AF65-F5344CB8AC3E}">
        <p14:creationId xmlns:p14="http://schemas.microsoft.com/office/powerpoint/2010/main" val="2072926581"/>
      </p:ext>
    </p:extLst>
  </p:cSld>
  <p:clrMap bg1="lt1" tx1="dk1" bg2="lt2" tx2="dk2" accent1="accent1" accent2="accent2" accent3="accent3" accent4="accent4" accent5="accent5" accent6="accent6" hlink="hlink" folHlink="folHlink"/>
  <p:sldLayoutIdLst>
    <p:sldLayoutId id="2147483736" r:id="rId1"/>
    <p:sldLayoutId id="2147483738" r:id="rId2"/>
    <p:sldLayoutId id="2147483737"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 id="2147483748" r:id="rId13"/>
  </p:sldLayoutIdLst>
  <p:timing>
    <p:tnLst>
      <p:par>
        <p:cTn id="1" dur="indefinite" restart="never" nodeType="tmRoot"/>
      </p:par>
    </p:tnLst>
  </p:timing>
  <p:hf sldNum="0" hdr="0" ftr="0" dt="0"/>
  <p:txStyles>
    <p:titleStyle>
      <a:lvl1pPr algn="l" defTabSz="914400" rtl="0" eaLnBrk="1" latinLnBrk="0" hangingPunct="1">
        <a:spcBef>
          <a:spcPct val="0"/>
        </a:spcBef>
        <a:buNone/>
        <a:defRPr sz="2800" b="1" kern="1200">
          <a:solidFill>
            <a:schemeClr val="tx1"/>
          </a:solidFill>
          <a:latin typeface="Verdana" pitchFamily="34" charset="0"/>
          <a:ea typeface="Verdana" pitchFamily="34" charset="0"/>
          <a:cs typeface="Verdana" pitchFamily="34" charset="0"/>
        </a:defRPr>
      </a:lvl1pPr>
    </p:titleStyle>
    <p:bodyStyle>
      <a:lvl1pPr marL="342900" indent="-342900" algn="l" defTabSz="914400" rtl="0" eaLnBrk="1" latinLnBrk="0" hangingPunct="1">
        <a:lnSpc>
          <a:spcPts val="2900"/>
        </a:lnSpc>
        <a:spcBef>
          <a:spcPct val="20000"/>
        </a:spcBef>
        <a:buSzPct val="93000"/>
        <a:buFont typeface="Verdana" pitchFamily="34" charset="0"/>
        <a:buChar char="●"/>
        <a:defRPr sz="2400" kern="1200">
          <a:solidFill>
            <a:schemeClr val="tx1"/>
          </a:solidFill>
          <a:latin typeface="Verdana" pitchFamily="34" charset="0"/>
          <a:ea typeface="Verdana" pitchFamily="34" charset="0"/>
          <a:cs typeface="Verdana"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3pPr>
      <a:lvl4pPr marL="16002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4pPr>
      <a:lvl5pPr marL="20574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792000" y="627534"/>
            <a:ext cx="6850800" cy="596700"/>
          </a:xfrm>
          <a:prstGeom prst="rect">
            <a:avLst/>
          </a:prstGeom>
        </p:spPr>
        <p:txBody>
          <a:bodyPr vert="horz" lIns="91440" tIns="45720" rIns="91440" bIns="45720" rtlCol="0" anchor="t" anchorCtr="0">
            <a:normAutofit/>
          </a:bodyPr>
          <a:lstStyle/>
          <a:p>
            <a:r>
              <a:rPr lang="sv-SE" dirty="0" smtClean="0"/>
              <a:t>Klicka här för att ändra format</a:t>
            </a:r>
            <a:endParaRPr lang="sv-SE" dirty="0"/>
          </a:p>
        </p:txBody>
      </p:sp>
      <p:sp>
        <p:nvSpPr>
          <p:cNvPr id="3" name="Platshållare för text 2"/>
          <p:cNvSpPr>
            <a:spLocks noGrp="1"/>
          </p:cNvSpPr>
          <p:nvPr>
            <p:ph type="body" idx="1"/>
          </p:nvPr>
        </p:nvSpPr>
        <p:spPr>
          <a:xfrm>
            <a:off x="792000" y="1275534"/>
            <a:ext cx="6850800" cy="3240432"/>
          </a:xfrm>
          <a:prstGeom prst="rect">
            <a:avLst/>
          </a:prstGeom>
        </p:spPr>
        <p:txBody>
          <a:bodyPr vert="horz" lIns="91440" tIns="45720" rIns="91440" bIns="45720" rtlCol="0">
            <a:noAutofit/>
          </a:body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pic>
        <p:nvPicPr>
          <p:cNvPr id="7" name="Bildobjekt 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884368" y="216655"/>
            <a:ext cx="980375" cy="816545"/>
          </a:xfrm>
          <a:prstGeom prst="rect">
            <a:avLst/>
          </a:prstGeom>
        </p:spPr>
      </p:pic>
    </p:spTree>
    <p:extLst>
      <p:ext uri="{BB962C8B-B14F-4D97-AF65-F5344CB8AC3E}">
        <p14:creationId xmlns:p14="http://schemas.microsoft.com/office/powerpoint/2010/main" val="1765877018"/>
      </p:ext>
    </p:extLst>
  </p:cSld>
  <p:clrMap bg1="lt1" tx1="dk1" bg2="lt2" tx2="dk2" accent1="accent1" accent2="accent2" accent3="accent3" accent4="accent4" accent5="accent5" accent6="accent6" hlink="hlink" folHlink="folHlink"/>
  <p:sldLayoutIdLst>
    <p:sldLayoutId id="2147483718" r:id="rId1"/>
    <p:sldLayoutId id="2147483720" r:id="rId2"/>
    <p:sldLayoutId id="2147483719" r:id="rId3"/>
    <p:sldLayoutId id="2147483721" r:id="rId4"/>
    <p:sldLayoutId id="2147483722"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Lst>
  <p:hf sldNum="0" hdr="0" ftr="0" dt="0"/>
  <p:txStyles>
    <p:titleStyle>
      <a:lvl1pPr algn="l" defTabSz="914400" rtl="0" eaLnBrk="1" latinLnBrk="0" hangingPunct="1">
        <a:spcBef>
          <a:spcPct val="0"/>
        </a:spcBef>
        <a:buNone/>
        <a:defRPr sz="2800" b="1" kern="1200">
          <a:solidFill>
            <a:schemeClr val="bg1"/>
          </a:solidFill>
          <a:latin typeface="Verdana" pitchFamily="34" charset="0"/>
          <a:ea typeface="Verdana" pitchFamily="34" charset="0"/>
          <a:cs typeface="Verdana" pitchFamily="34" charset="0"/>
        </a:defRPr>
      </a:lvl1pPr>
    </p:titleStyle>
    <p:bodyStyle>
      <a:lvl1pPr marL="342900" indent="-342900" algn="l" defTabSz="914400" rtl="0" eaLnBrk="1" latinLnBrk="0" hangingPunct="1">
        <a:lnSpc>
          <a:spcPts val="2900"/>
        </a:lnSpc>
        <a:spcBef>
          <a:spcPct val="20000"/>
        </a:spcBef>
        <a:buSzPct val="93000"/>
        <a:buFont typeface="Verdana" pitchFamily="34" charset="0"/>
        <a:buChar char="●"/>
        <a:defRPr sz="2400" kern="1200">
          <a:solidFill>
            <a:srgbClr val="FFFFFF"/>
          </a:solidFill>
          <a:latin typeface="Verdana" pitchFamily="34" charset="0"/>
          <a:ea typeface="Verdana" pitchFamily="34" charset="0"/>
          <a:cs typeface="Verdana" pitchFamily="34" charset="0"/>
        </a:defRPr>
      </a:lvl1pPr>
      <a:lvl2pPr marL="742950" indent="-285750" algn="l" defTabSz="914400" rtl="0" eaLnBrk="1" latinLnBrk="0" hangingPunct="1">
        <a:spcBef>
          <a:spcPct val="20000"/>
        </a:spcBef>
        <a:buFont typeface="Arial" pitchFamily="34" charset="0"/>
        <a:buChar char="–"/>
        <a:defRPr sz="2400" kern="1200">
          <a:solidFill>
            <a:srgbClr val="FFFFFF"/>
          </a:solidFill>
          <a:latin typeface="Verdana" pitchFamily="34" charset="0"/>
          <a:ea typeface="Verdana" pitchFamily="34" charset="0"/>
          <a:cs typeface="Verdana" pitchFamily="34" charset="0"/>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Verdana" pitchFamily="34" charset="0"/>
          <a:ea typeface="Verdana" pitchFamily="34" charset="0"/>
          <a:cs typeface="Verdana" pitchFamily="34" charset="0"/>
        </a:defRPr>
      </a:lvl3pPr>
      <a:lvl4pPr marL="1600200" indent="-228600" algn="l" defTabSz="914400" rtl="0" eaLnBrk="1" latinLnBrk="0" hangingPunct="1">
        <a:spcBef>
          <a:spcPct val="20000"/>
        </a:spcBef>
        <a:buFont typeface="Arial" pitchFamily="34" charset="0"/>
        <a:buChar char="–"/>
        <a:defRPr sz="2400" kern="1200">
          <a:solidFill>
            <a:srgbClr val="FFFFFF"/>
          </a:solidFill>
          <a:latin typeface="Verdana" pitchFamily="34" charset="0"/>
          <a:ea typeface="Verdana" pitchFamily="34" charset="0"/>
          <a:cs typeface="Verdana" pitchFamily="34" charset="0"/>
        </a:defRPr>
      </a:lvl4pPr>
      <a:lvl5pPr marL="2057400" indent="-228600" algn="l" defTabSz="914400" rtl="0" eaLnBrk="1" latinLnBrk="0" hangingPunct="1">
        <a:spcBef>
          <a:spcPct val="20000"/>
        </a:spcBef>
        <a:buFont typeface="Arial" pitchFamily="34" charset="0"/>
        <a:buChar char="»"/>
        <a:defRPr sz="2400" kern="1200">
          <a:solidFill>
            <a:srgbClr val="FFFFFF"/>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792000" y="627534"/>
            <a:ext cx="6850800" cy="596700"/>
          </a:xfrm>
          <a:prstGeom prst="rect">
            <a:avLst/>
          </a:prstGeom>
        </p:spPr>
        <p:txBody>
          <a:bodyPr vert="horz" lIns="91440" tIns="45720" rIns="91440" bIns="45720" rtlCol="0" anchor="t" anchorCtr="0">
            <a:normAutofit/>
          </a:bodyPr>
          <a:lstStyle/>
          <a:p>
            <a:r>
              <a:rPr lang="sv-SE" dirty="0" smtClean="0"/>
              <a:t>Klicka här för att ändra format</a:t>
            </a:r>
            <a:endParaRPr lang="sv-SE" dirty="0"/>
          </a:p>
        </p:txBody>
      </p:sp>
      <p:sp>
        <p:nvSpPr>
          <p:cNvPr id="3" name="Platshållare för text 2"/>
          <p:cNvSpPr>
            <a:spLocks noGrp="1"/>
          </p:cNvSpPr>
          <p:nvPr>
            <p:ph type="body" idx="1"/>
          </p:nvPr>
        </p:nvSpPr>
        <p:spPr>
          <a:xfrm>
            <a:off x="792000" y="1275534"/>
            <a:ext cx="6850800" cy="3240432"/>
          </a:xfrm>
          <a:prstGeom prst="rect">
            <a:avLst/>
          </a:prstGeom>
        </p:spPr>
        <p:txBody>
          <a:bodyPr vert="horz" lIns="91440" tIns="45720" rIns="91440" bIns="45720" rtlCol="0">
            <a:noAutofit/>
          </a:body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pic>
        <p:nvPicPr>
          <p:cNvPr id="4" name="Picture 3" descr="logo-neg-engelsk_rgb.eps"/>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874572" y="216023"/>
            <a:ext cx="884336" cy="843559"/>
          </a:xfrm>
          <a:prstGeom prst="rect">
            <a:avLst/>
          </a:prstGeom>
        </p:spPr>
      </p:pic>
    </p:spTree>
    <p:extLst>
      <p:ext uri="{BB962C8B-B14F-4D97-AF65-F5344CB8AC3E}">
        <p14:creationId xmlns:p14="http://schemas.microsoft.com/office/powerpoint/2010/main" val="3360172970"/>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7" r:id="rId6"/>
    <p:sldLayoutId id="2147483758" r:id="rId7"/>
    <p:sldLayoutId id="2147483759" r:id="rId8"/>
    <p:sldLayoutId id="2147483760" r:id="rId9"/>
    <p:sldLayoutId id="2147483761" r:id="rId10"/>
    <p:sldLayoutId id="2147483762" r:id="rId11"/>
    <p:sldLayoutId id="2147483763" r:id="rId12"/>
    <p:sldLayoutId id="2147483764" r:id="rId13"/>
  </p:sldLayoutIdLst>
  <p:hf sldNum="0" hdr="0" ftr="0" dt="0"/>
  <p:txStyles>
    <p:titleStyle>
      <a:lvl1pPr algn="l" defTabSz="914400" rtl="0" eaLnBrk="1" latinLnBrk="0" hangingPunct="1">
        <a:spcBef>
          <a:spcPct val="0"/>
        </a:spcBef>
        <a:buNone/>
        <a:defRPr sz="2800" b="1" kern="1200">
          <a:solidFill>
            <a:schemeClr val="bg1"/>
          </a:solidFill>
          <a:latin typeface="Verdana" pitchFamily="34" charset="0"/>
          <a:ea typeface="Verdana" pitchFamily="34" charset="0"/>
          <a:cs typeface="Verdana" pitchFamily="34" charset="0"/>
        </a:defRPr>
      </a:lvl1pPr>
    </p:titleStyle>
    <p:bodyStyle>
      <a:lvl1pPr marL="342900" indent="-342900" algn="l" defTabSz="914400" rtl="0" eaLnBrk="1" latinLnBrk="0" hangingPunct="1">
        <a:lnSpc>
          <a:spcPts val="2900"/>
        </a:lnSpc>
        <a:spcBef>
          <a:spcPct val="20000"/>
        </a:spcBef>
        <a:buSzPct val="93000"/>
        <a:buFont typeface="Verdana" pitchFamily="34" charset="0"/>
        <a:buChar char="●"/>
        <a:defRPr sz="2400" kern="1200">
          <a:solidFill>
            <a:srgbClr val="FFFFFF"/>
          </a:solidFill>
          <a:latin typeface="Verdana" pitchFamily="34" charset="0"/>
          <a:ea typeface="Verdana" pitchFamily="34" charset="0"/>
          <a:cs typeface="Verdana" pitchFamily="34" charset="0"/>
        </a:defRPr>
      </a:lvl1pPr>
      <a:lvl2pPr marL="742950" indent="-285750" algn="l" defTabSz="914400" rtl="0" eaLnBrk="1" latinLnBrk="0" hangingPunct="1">
        <a:spcBef>
          <a:spcPct val="20000"/>
        </a:spcBef>
        <a:buFont typeface="Arial" pitchFamily="34" charset="0"/>
        <a:buChar char="–"/>
        <a:defRPr sz="2400" kern="1200">
          <a:solidFill>
            <a:srgbClr val="FFFFFF"/>
          </a:solidFill>
          <a:latin typeface="Verdana" pitchFamily="34" charset="0"/>
          <a:ea typeface="Verdana" pitchFamily="34" charset="0"/>
          <a:cs typeface="Verdana" pitchFamily="34" charset="0"/>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Verdana" pitchFamily="34" charset="0"/>
          <a:ea typeface="Verdana" pitchFamily="34" charset="0"/>
          <a:cs typeface="Verdana" pitchFamily="34" charset="0"/>
        </a:defRPr>
      </a:lvl3pPr>
      <a:lvl4pPr marL="1600200" indent="-228600" algn="l" defTabSz="914400" rtl="0" eaLnBrk="1" latinLnBrk="0" hangingPunct="1">
        <a:spcBef>
          <a:spcPct val="20000"/>
        </a:spcBef>
        <a:buFont typeface="Arial" pitchFamily="34" charset="0"/>
        <a:buChar char="–"/>
        <a:defRPr sz="2400" kern="1200">
          <a:solidFill>
            <a:srgbClr val="FFFFFF"/>
          </a:solidFill>
          <a:latin typeface="Verdana" pitchFamily="34" charset="0"/>
          <a:ea typeface="Verdana" pitchFamily="34" charset="0"/>
          <a:cs typeface="Verdana" pitchFamily="34" charset="0"/>
        </a:defRPr>
      </a:lvl4pPr>
      <a:lvl5pPr marL="2057400" indent="-228600" algn="l" defTabSz="914400" rtl="0" eaLnBrk="1" latinLnBrk="0" hangingPunct="1">
        <a:spcBef>
          <a:spcPct val="20000"/>
        </a:spcBef>
        <a:buFont typeface="Arial" pitchFamily="34" charset="0"/>
        <a:buChar char="»"/>
        <a:defRPr sz="2400" kern="1200">
          <a:solidFill>
            <a:srgbClr val="FFFFFF"/>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792000" y="627534"/>
            <a:ext cx="6850800" cy="596700"/>
          </a:xfrm>
          <a:prstGeom prst="rect">
            <a:avLst/>
          </a:prstGeom>
        </p:spPr>
        <p:txBody>
          <a:bodyPr vert="horz" lIns="91440" tIns="45720" rIns="91440" bIns="45720" rtlCol="0" anchor="t" anchorCtr="0">
            <a:normAutofit/>
          </a:bodyPr>
          <a:lstStyle/>
          <a:p>
            <a:r>
              <a:rPr lang="sv-SE" dirty="0" smtClean="0"/>
              <a:t>Klicka här för att ändra format</a:t>
            </a:r>
            <a:endParaRPr lang="sv-SE" dirty="0"/>
          </a:p>
        </p:txBody>
      </p:sp>
      <p:sp>
        <p:nvSpPr>
          <p:cNvPr id="3" name="Platshållare för text 2"/>
          <p:cNvSpPr>
            <a:spLocks noGrp="1"/>
          </p:cNvSpPr>
          <p:nvPr>
            <p:ph type="body" idx="1"/>
          </p:nvPr>
        </p:nvSpPr>
        <p:spPr>
          <a:xfrm>
            <a:off x="792000" y="1275534"/>
            <a:ext cx="6850800" cy="3240432"/>
          </a:xfrm>
          <a:prstGeom prst="rect">
            <a:avLst/>
          </a:prstGeom>
        </p:spPr>
        <p:txBody>
          <a:bodyPr vert="horz" lIns="91440" tIns="45720" rIns="91440" bIns="45720" rtlCol="0">
            <a:noAutofit/>
          </a:body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Tree>
    <p:extLst>
      <p:ext uri="{BB962C8B-B14F-4D97-AF65-F5344CB8AC3E}">
        <p14:creationId xmlns:p14="http://schemas.microsoft.com/office/powerpoint/2010/main" val="903434581"/>
      </p:ext>
    </p:extLst>
  </p:cSld>
  <p:clrMap bg1="lt1" tx1="dk1" bg2="lt2" tx2="dk2" accent1="accent1" accent2="accent2" accent3="accent3" accent4="accent4" accent5="accent5" accent6="accent6" hlink="hlink" folHlink="folHlink"/>
  <p:sldLayoutIdLst>
    <p:sldLayoutId id="2147483734" r:id="rId1"/>
    <p:sldLayoutId id="2147483765" r:id="rId2"/>
    <p:sldLayoutId id="2147483733" r:id="rId3"/>
    <p:sldLayoutId id="2147483769" r:id="rId4"/>
    <p:sldLayoutId id="2147483766" r:id="rId5"/>
    <p:sldLayoutId id="2147483770" r:id="rId6"/>
    <p:sldLayoutId id="2147483767" r:id="rId7"/>
    <p:sldLayoutId id="2147483768" r:id="rId8"/>
    <p:sldLayoutId id="2147483697" r:id="rId9"/>
    <p:sldLayoutId id="2147483715" r:id="rId10"/>
    <p:sldLayoutId id="2147483716" r:id="rId11"/>
  </p:sldLayoutIdLst>
  <p:hf sldNum="0" hdr="0" ftr="0" dt="0"/>
  <p:txStyles>
    <p:titleStyle>
      <a:lvl1pPr algn="l" defTabSz="914400" rtl="0" eaLnBrk="1" latinLnBrk="0" hangingPunct="1">
        <a:spcBef>
          <a:spcPct val="0"/>
        </a:spcBef>
        <a:buNone/>
        <a:defRPr sz="2800" b="1" kern="1200">
          <a:solidFill>
            <a:schemeClr val="tx1"/>
          </a:solidFill>
          <a:latin typeface="Verdana" pitchFamily="34" charset="0"/>
          <a:ea typeface="Verdana" pitchFamily="34" charset="0"/>
          <a:cs typeface="Verdana" pitchFamily="34" charset="0"/>
        </a:defRPr>
      </a:lvl1pPr>
    </p:titleStyle>
    <p:bodyStyle>
      <a:lvl1pPr marL="342900" indent="-342900" algn="l" defTabSz="914400" rtl="0" eaLnBrk="1" latinLnBrk="0" hangingPunct="1">
        <a:lnSpc>
          <a:spcPts val="2900"/>
        </a:lnSpc>
        <a:spcBef>
          <a:spcPct val="20000"/>
        </a:spcBef>
        <a:buSzPct val="93000"/>
        <a:buFont typeface="Verdana" pitchFamily="34" charset="0"/>
        <a:buChar char="●"/>
        <a:defRPr sz="2400" kern="1200">
          <a:solidFill>
            <a:schemeClr val="tx1"/>
          </a:solidFill>
          <a:latin typeface="Verdana" pitchFamily="34" charset="0"/>
          <a:ea typeface="Verdana" pitchFamily="34" charset="0"/>
          <a:cs typeface="Verdana"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3pPr>
      <a:lvl4pPr marL="16002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4pPr>
      <a:lvl5pPr marL="20574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5.xml"/><Relationship Id="rId7" Type="http://schemas.openxmlformats.org/officeDocument/2006/relationships/image" Target="../media/image16.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5.xml"/><Relationship Id="rId7" Type="http://schemas.openxmlformats.org/officeDocument/2006/relationships/image" Target="../media/image15.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4.png"/><Relationship Id="rId11" Type="http://schemas.openxmlformats.org/officeDocument/2006/relationships/image" Target="../media/image12.png"/><Relationship Id="rId5" Type="http://schemas.openxmlformats.org/officeDocument/2006/relationships/image" Target="../media/image18.png"/><Relationship Id="rId10" Type="http://schemas.openxmlformats.org/officeDocument/2006/relationships/image" Target="../media/image20.png"/><Relationship Id="rId4" Type="http://schemas.openxmlformats.org/officeDocument/2006/relationships/image" Target="../media/image17.png"/><Relationship Id="rId9" Type="http://schemas.openxmlformats.org/officeDocument/2006/relationships/image" Target="../media/image19.png"/></Relationships>
</file>

<file path=ppt/slides/_rels/slide1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5.xml"/><Relationship Id="rId7" Type="http://schemas.openxmlformats.org/officeDocument/2006/relationships/image" Target="../media/image15.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4.png"/><Relationship Id="rId11" Type="http://schemas.openxmlformats.org/officeDocument/2006/relationships/image" Target="../media/image12.png"/><Relationship Id="rId5" Type="http://schemas.openxmlformats.org/officeDocument/2006/relationships/image" Target="../media/image18.png"/><Relationship Id="rId10" Type="http://schemas.openxmlformats.org/officeDocument/2006/relationships/image" Target="../media/image20.png"/><Relationship Id="rId4" Type="http://schemas.openxmlformats.org/officeDocument/2006/relationships/image" Target="../media/image17.png"/><Relationship Id="rId9"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12.png"/><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12.png"/><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12.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12.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12.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12.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12.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8.m4a"/><Relationship Id="rId1" Type="http://schemas.microsoft.com/office/2007/relationships/media" Target="../media/media28.m4a"/><Relationship Id="rId4" Type="http://schemas.openxmlformats.org/officeDocument/2006/relationships/image" Target="../media/image12.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12.png"/><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12.png"/><Relationship Id="rId4" Type="http://schemas.openxmlformats.org/officeDocument/2006/relationships/image" Target="../media/image22.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1.m4a"/><Relationship Id="rId1" Type="http://schemas.microsoft.com/office/2007/relationships/media" Target="../media/media31.m4a"/><Relationship Id="rId4" Type="http://schemas.openxmlformats.org/officeDocument/2006/relationships/image" Target="../media/image12.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2.m4a"/><Relationship Id="rId1" Type="http://schemas.microsoft.com/office/2007/relationships/media" Target="../media/media32.m4a"/><Relationship Id="rId4" Type="http://schemas.openxmlformats.org/officeDocument/2006/relationships/image" Target="../media/image12.png"/></Relationships>
</file>

<file path=ppt/slides/_rels/slide33.xml.rels><?xml version="1.0" encoding="UTF-8" standalone="yes"?>
<Relationships xmlns="http://schemas.openxmlformats.org/package/2006/relationships"><Relationship Id="rId13" Type="http://schemas.openxmlformats.org/officeDocument/2006/relationships/image" Target="../media/image32.png"/><Relationship Id="rId18" Type="http://schemas.openxmlformats.org/officeDocument/2006/relationships/image" Target="../media/image37.png"/><Relationship Id="rId26" Type="http://schemas.openxmlformats.org/officeDocument/2006/relationships/image" Target="../media/image45.png"/><Relationship Id="rId39" Type="http://schemas.openxmlformats.org/officeDocument/2006/relationships/image" Target="../media/image58.png"/><Relationship Id="rId21" Type="http://schemas.openxmlformats.org/officeDocument/2006/relationships/image" Target="../media/image40.png"/><Relationship Id="rId34" Type="http://schemas.openxmlformats.org/officeDocument/2006/relationships/image" Target="../media/image53.png"/><Relationship Id="rId42" Type="http://schemas.openxmlformats.org/officeDocument/2006/relationships/image" Target="../media/image61.png"/><Relationship Id="rId47" Type="http://schemas.openxmlformats.org/officeDocument/2006/relationships/image" Target="../media/image66.png"/><Relationship Id="rId7" Type="http://schemas.openxmlformats.org/officeDocument/2006/relationships/image" Target="../media/image26.png"/><Relationship Id="rId2" Type="http://schemas.openxmlformats.org/officeDocument/2006/relationships/audio" Target="../media/media33.m4a"/><Relationship Id="rId16" Type="http://schemas.openxmlformats.org/officeDocument/2006/relationships/image" Target="../media/image35.png"/><Relationship Id="rId29" Type="http://schemas.openxmlformats.org/officeDocument/2006/relationships/image" Target="../media/image48.png"/><Relationship Id="rId1" Type="http://schemas.microsoft.com/office/2007/relationships/media" Target="../media/media33.m4a"/><Relationship Id="rId6" Type="http://schemas.openxmlformats.org/officeDocument/2006/relationships/image" Target="../media/image25.png"/><Relationship Id="rId11" Type="http://schemas.openxmlformats.org/officeDocument/2006/relationships/image" Target="../media/image30.png"/><Relationship Id="rId24" Type="http://schemas.openxmlformats.org/officeDocument/2006/relationships/image" Target="../media/image43.png"/><Relationship Id="rId32" Type="http://schemas.openxmlformats.org/officeDocument/2006/relationships/image" Target="../media/image51.png"/><Relationship Id="rId37" Type="http://schemas.openxmlformats.org/officeDocument/2006/relationships/image" Target="../media/image56.png"/><Relationship Id="rId40" Type="http://schemas.openxmlformats.org/officeDocument/2006/relationships/image" Target="../media/image59.png"/><Relationship Id="rId45" Type="http://schemas.openxmlformats.org/officeDocument/2006/relationships/image" Target="../media/image64.png"/><Relationship Id="rId5" Type="http://schemas.openxmlformats.org/officeDocument/2006/relationships/image" Target="../media/image24.png"/><Relationship Id="rId15" Type="http://schemas.openxmlformats.org/officeDocument/2006/relationships/image" Target="../media/image34.png"/><Relationship Id="rId23" Type="http://schemas.openxmlformats.org/officeDocument/2006/relationships/image" Target="../media/image42.png"/><Relationship Id="rId28" Type="http://schemas.openxmlformats.org/officeDocument/2006/relationships/image" Target="../media/image47.png"/><Relationship Id="rId36" Type="http://schemas.openxmlformats.org/officeDocument/2006/relationships/image" Target="../media/image55.png"/><Relationship Id="rId10" Type="http://schemas.openxmlformats.org/officeDocument/2006/relationships/image" Target="../media/image29.png"/><Relationship Id="rId19" Type="http://schemas.openxmlformats.org/officeDocument/2006/relationships/image" Target="../media/image38.png"/><Relationship Id="rId31" Type="http://schemas.openxmlformats.org/officeDocument/2006/relationships/image" Target="../media/image50.png"/><Relationship Id="rId44" Type="http://schemas.openxmlformats.org/officeDocument/2006/relationships/image" Target="../media/image63.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33.png"/><Relationship Id="rId22" Type="http://schemas.openxmlformats.org/officeDocument/2006/relationships/image" Target="../media/image41.png"/><Relationship Id="rId27" Type="http://schemas.openxmlformats.org/officeDocument/2006/relationships/image" Target="../media/image46.png"/><Relationship Id="rId30" Type="http://schemas.openxmlformats.org/officeDocument/2006/relationships/image" Target="../media/image49.png"/><Relationship Id="rId35" Type="http://schemas.openxmlformats.org/officeDocument/2006/relationships/image" Target="../media/image54.png"/><Relationship Id="rId43" Type="http://schemas.openxmlformats.org/officeDocument/2006/relationships/image" Target="../media/image62.png"/><Relationship Id="rId48" Type="http://schemas.openxmlformats.org/officeDocument/2006/relationships/image" Target="../media/image12.png"/><Relationship Id="rId8" Type="http://schemas.openxmlformats.org/officeDocument/2006/relationships/image" Target="../media/image27.png"/><Relationship Id="rId3" Type="http://schemas.openxmlformats.org/officeDocument/2006/relationships/slideLayout" Target="../slideLayouts/slideLayout5.xml"/><Relationship Id="rId12" Type="http://schemas.openxmlformats.org/officeDocument/2006/relationships/image" Target="../media/image31.png"/><Relationship Id="rId17" Type="http://schemas.openxmlformats.org/officeDocument/2006/relationships/image" Target="../media/image36.png"/><Relationship Id="rId25" Type="http://schemas.openxmlformats.org/officeDocument/2006/relationships/image" Target="../media/image44.png"/><Relationship Id="rId33" Type="http://schemas.openxmlformats.org/officeDocument/2006/relationships/image" Target="../media/image52.png"/><Relationship Id="rId38" Type="http://schemas.openxmlformats.org/officeDocument/2006/relationships/image" Target="../media/image57.png"/><Relationship Id="rId46" Type="http://schemas.openxmlformats.org/officeDocument/2006/relationships/image" Target="../media/image65.png"/><Relationship Id="rId20" Type="http://schemas.openxmlformats.org/officeDocument/2006/relationships/image" Target="../media/image39.png"/><Relationship Id="rId41" Type="http://schemas.openxmlformats.org/officeDocument/2006/relationships/image" Target="../media/image60.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4.m4a"/><Relationship Id="rId1" Type="http://schemas.microsoft.com/office/2007/relationships/media" Target="../media/media34.m4a"/><Relationship Id="rId4" Type="http://schemas.openxmlformats.org/officeDocument/2006/relationships/image" Target="../media/image12.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5.m4a"/><Relationship Id="rId1" Type="http://schemas.microsoft.com/office/2007/relationships/media" Target="../media/media35.m4a"/><Relationship Id="rId4" Type="http://schemas.openxmlformats.org/officeDocument/2006/relationships/image" Target="../media/image12.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6.m4a"/><Relationship Id="rId1" Type="http://schemas.microsoft.com/office/2007/relationships/media" Target="../media/media36.m4a"/><Relationship Id="rId4" Type="http://schemas.openxmlformats.org/officeDocument/2006/relationships/image" Target="../media/image12.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7.m4a"/><Relationship Id="rId1" Type="http://schemas.microsoft.com/office/2007/relationships/media" Target="../media/media37.m4a"/><Relationship Id="rId4" Type="http://schemas.openxmlformats.org/officeDocument/2006/relationships/image" Target="../media/image12.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8.m4a"/><Relationship Id="rId1" Type="http://schemas.microsoft.com/office/2007/relationships/media" Target="../media/media38.m4a"/><Relationship Id="rId5" Type="http://schemas.openxmlformats.org/officeDocument/2006/relationships/image" Target="../media/image12.png"/><Relationship Id="rId4" Type="http://schemas.openxmlformats.org/officeDocument/2006/relationships/notesSlide" Target="../notesSlides/notesSlide1.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9.m4a"/><Relationship Id="rId1" Type="http://schemas.microsoft.com/office/2007/relationships/media" Target="../media/media39.m4a"/><Relationship Id="rId5" Type="http://schemas.openxmlformats.org/officeDocument/2006/relationships/image" Target="../media/image12.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0.m4a"/><Relationship Id="rId1" Type="http://schemas.microsoft.com/office/2007/relationships/media" Target="../media/media40.m4a"/><Relationship Id="rId5" Type="http://schemas.openxmlformats.org/officeDocument/2006/relationships/image" Target="../media/image12.png"/><Relationship Id="rId4" Type="http://schemas.openxmlformats.org/officeDocument/2006/relationships/notesSlide" Target="../notesSlides/notesSlide3.xml"/></Relationships>
</file>

<file path=ppt/slides/_rels/slide41.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audio" Target="../media/media41.m4a"/><Relationship Id="rId7" Type="http://schemas.openxmlformats.org/officeDocument/2006/relationships/image" Target="../media/image67.emf"/><Relationship Id="rId12" Type="http://schemas.openxmlformats.org/officeDocument/2006/relationships/image" Target="../media/image12.png"/><Relationship Id="rId2" Type="http://schemas.microsoft.com/office/2007/relationships/media" Target="../media/media41.m4a"/><Relationship Id="rId1" Type="http://schemas.openxmlformats.org/officeDocument/2006/relationships/vmlDrawing" Target="../drawings/vmlDrawing1.vml"/><Relationship Id="rId6" Type="http://schemas.openxmlformats.org/officeDocument/2006/relationships/oleObject" Target="../embeddings/oleObject1.bin"/><Relationship Id="rId11" Type="http://schemas.openxmlformats.org/officeDocument/2006/relationships/image" Target="../media/image69.emf"/><Relationship Id="rId5" Type="http://schemas.openxmlformats.org/officeDocument/2006/relationships/notesSlide" Target="../notesSlides/notesSlide4.xml"/><Relationship Id="rId10" Type="http://schemas.openxmlformats.org/officeDocument/2006/relationships/oleObject" Target="../embeddings/oleObject3.bin"/><Relationship Id="rId4" Type="http://schemas.openxmlformats.org/officeDocument/2006/relationships/slideLayout" Target="../slideLayouts/slideLayout14.xml"/><Relationship Id="rId9" Type="http://schemas.openxmlformats.org/officeDocument/2006/relationships/image" Target="../media/image68.emf"/></Relationships>
</file>

<file path=ppt/slides/_rels/slide42.xml.rels><?xml version="1.0" encoding="UTF-8" standalone="yes"?>
<Relationships xmlns="http://schemas.openxmlformats.org/package/2006/relationships"><Relationship Id="rId8" Type="http://schemas.openxmlformats.org/officeDocument/2006/relationships/oleObject" Target="../embeddings/oleObject5.bin"/><Relationship Id="rId3" Type="http://schemas.openxmlformats.org/officeDocument/2006/relationships/audio" Target="../media/media42.m4a"/><Relationship Id="rId7" Type="http://schemas.openxmlformats.org/officeDocument/2006/relationships/image" Target="../media/image67.emf"/><Relationship Id="rId12" Type="http://schemas.openxmlformats.org/officeDocument/2006/relationships/image" Target="../media/image12.png"/><Relationship Id="rId2" Type="http://schemas.microsoft.com/office/2007/relationships/media" Target="../media/media42.m4a"/><Relationship Id="rId1" Type="http://schemas.openxmlformats.org/officeDocument/2006/relationships/vmlDrawing" Target="../drawings/vmlDrawing2.vml"/><Relationship Id="rId6" Type="http://schemas.openxmlformats.org/officeDocument/2006/relationships/oleObject" Target="../embeddings/oleObject4.bin"/><Relationship Id="rId11" Type="http://schemas.openxmlformats.org/officeDocument/2006/relationships/image" Target="../media/image71.emf"/><Relationship Id="rId5" Type="http://schemas.openxmlformats.org/officeDocument/2006/relationships/notesSlide" Target="../notesSlides/notesSlide5.xml"/><Relationship Id="rId10" Type="http://schemas.openxmlformats.org/officeDocument/2006/relationships/oleObject" Target="../embeddings/oleObject6.bin"/><Relationship Id="rId4" Type="http://schemas.openxmlformats.org/officeDocument/2006/relationships/slideLayout" Target="../slideLayouts/slideLayout14.xml"/><Relationship Id="rId9" Type="http://schemas.openxmlformats.org/officeDocument/2006/relationships/image" Target="../media/image70.emf"/></Relationships>
</file>

<file path=ppt/slides/_rels/slide43.xml.rels><?xml version="1.0" encoding="UTF-8" standalone="yes"?>
<Relationships xmlns="http://schemas.openxmlformats.org/package/2006/relationships"><Relationship Id="rId8" Type="http://schemas.openxmlformats.org/officeDocument/2006/relationships/oleObject" Target="../embeddings/oleObject8.bin"/><Relationship Id="rId3" Type="http://schemas.openxmlformats.org/officeDocument/2006/relationships/audio" Target="../media/media43.m4a"/><Relationship Id="rId7" Type="http://schemas.openxmlformats.org/officeDocument/2006/relationships/image" Target="../media/image67.emf"/><Relationship Id="rId12" Type="http://schemas.openxmlformats.org/officeDocument/2006/relationships/image" Target="../media/image12.png"/><Relationship Id="rId2" Type="http://schemas.microsoft.com/office/2007/relationships/media" Target="../media/media43.m4a"/><Relationship Id="rId1" Type="http://schemas.openxmlformats.org/officeDocument/2006/relationships/vmlDrawing" Target="../drawings/vmlDrawing3.vml"/><Relationship Id="rId6" Type="http://schemas.openxmlformats.org/officeDocument/2006/relationships/oleObject" Target="../embeddings/oleObject7.bin"/><Relationship Id="rId11" Type="http://schemas.openxmlformats.org/officeDocument/2006/relationships/image" Target="../media/image71.emf"/><Relationship Id="rId5" Type="http://schemas.openxmlformats.org/officeDocument/2006/relationships/notesSlide" Target="../notesSlides/notesSlide6.xml"/><Relationship Id="rId10" Type="http://schemas.openxmlformats.org/officeDocument/2006/relationships/oleObject" Target="../embeddings/oleObject9.bin"/><Relationship Id="rId4" Type="http://schemas.openxmlformats.org/officeDocument/2006/relationships/slideLayout" Target="../slideLayouts/slideLayout14.xml"/><Relationship Id="rId9" Type="http://schemas.openxmlformats.org/officeDocument/2006/relationships/image" Target="../media/image70.emf"/></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4.m4a"/><Relationship Id="rId1" Type="http://schemas.microsoft.com/office/2007/relationships/media" Target="../media/media44.m4a"/><Relationship Id="rId5" Type="http://schemas.openxmlformats.org/officeDocument/2006/relationships/image" Target="../media/image12.png"/><Relationship Id="rId4" Type="http://schemas.openxmlformats.org/officeDocument/2006/relationships/notesSlide" Target="../notesSlides/notesSlide7.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5.m4a"/><Relationship Id="rId1" Type="http://schemas.microsoft.com/office/2007/relationships/media" Target="../media/media45.m4a"/><Relationship Id="rId5" Type="http://schemas.openxmlformats.org/officeDocument/2006/relationships/image" Target="../media/image12.png"/><Relationship Id="rId4" Type="http://schemas.openxmlformats.org/officeDocument/2006/relationships/notesSlide" Target="../notesSlides/notesSlide8.xml"/></Relationships>
</file>

<file path=ppt/slides/_rels/slide46.xml.rels><?xml version="1.0" encoding="UTF-8" standalone="yes"?>
<Relationships xmlns="http://schemas.openxmlformats.org/package/2006/relationships"><Relationship Id="rId8" Type="http://schemas.openxmlformats.org/officeDocument/2006/relationships/oleObject" Target="../embeddings/oleObject11.bin"/><Relationship Id="rId13" Type="http://schemas.openxmlformats.org/officeDocument/2006/relationships/image" Target="../media/image75.wmf"/><Relationship Id="rId3" Type="http://schemas.openxmlformats.org/officeDocument/2006/relationships/audio" Target="../media/media46.m4a"/><Relationship Id="rId7" Type="http://schemas.openxmlformats.org/officeDocument/2006/relationships/image" Target="../media/image72.emf"/><Relationship Id="rId12" Type="http://schemas.openxmlformats.org/officeDocument/2006/relationships/oleObject" Target="../embeddings/oleObject13.bin"/><Relationship Id="rId2" Type="http://schemas.microsoft.com/office/2007/relationships/media" Target="../media/media46.m4a"/><Relationship Id="rId1" Type="http://schemas.openxmlformats.org/officeDocument/2006/relationships/vmlDrawing" Target="../drawings/vmlDrawing4.vml"/><Relationship Id="rId6" Type="http://schemas.openxmlformats.org/officeDocument/2006/relationships/oleObject" Target="../embeddings/oleObject10.bin"/><Relationship Id="rId11" Type="http://schemas.openxmlformats.org/officeDocument/2006/relationships/image" Target="../media/image74.emf"/><Relationship Id="rId5" Type="http://schemas.openxmlformats.org/officeDocument/2006/relationships/notesSlide" Target="../notesSlides/notesSlide9.xml"/><Relationship Id="rId10" Type="http://schemas.openxmlformats.org/officeDocument/2006/relationships/oleObject" Target="../embeddings/oleObject12.bin"/><Relationship Id="rId4" Type="http://schemas.openxmlformats.org/officeDocument/2006/relationships/slideLayout" Target="../slideLayouts/slideLayout14.xml"/><Relationship Id="rId9" Type="http://schemas.openxmlformats.org/officeDocument/2006/relationships/image" Target="../media/image73.wmf"/><Relationship Id="rId14" Type="http://schemas.openxmlformats.org/officeDocument/2006/relationships/image" Target="../media/image12.png"/></Relationships>
</file>

<file path=ppt/slides/_rels/slide47.xml.rels><?xml version="1.0" encoding="UTF-8" standalone="yes"?>
<Relationships xmlns="http://schemas.openxmlformats.org/package/2006/relationships"><Relationship Id="rId8" Type="http://schemas.openxmlformats.org/officeDocument/2006/relationships/oleObject" Target="../embeddings/oleObject15.bin"/><Relationship Id="rId13" Type="http://schemas.openxmlformats.org/officeDocument/2006/relationships/image" Target="../media/image79.emf"/><Relationship Id="rId3" Type="http://schemas.openxmlformats.org/officeDocument/2006/relationships/audio" Target="../media/media47.m4a"/><Relationship Id="rId7" Type="http://schemas.openxmlformats.org/officeDocument/2006/relationships/image" Target="../media/image76.wmf"/><Relationship Id="rId12" Type="http://schemas.openxmlformats.org/officeDocument/2006/relationships/oleObject" Target="../embeddings/oleObject17.bin"/><Relationship Id="rId2" Type="http://schemas.microsoft.com/office/2007/relationships/media" Target="../media/media47.m4a"/><Relationship Id="rId1" Type="http://schemas.openxmlformats.org/officeDocument/2006/relationships/vmlDrawing" Target="../drawings/vmlDrawing5.vml"/><Relationship Id="rId6" Type="http://schemas.openxmlformats.org/officeDocument/2006/relationships/oleObject" Target="../embeddings/oleObject14.bin"/><Relationship Id="rId11" Type="http://schemas.openxmlformats.org/officeDocument/2006/relationships/image" Target="../media/image78.emf"/><Relationship Id="rId5" Type="http://schemas.openxmlformats.org/officeDocument/2006/relationships/notesSlide" Target="../notesSlides/notesSlide10.xml"/><Relationship Id="rId10" Type="http://schemas.openxmlformats.org/officeDocument/2006/relationships/oleObject" Target="../embeddings/oleObject16.bin"/><Relationship Id="rId4" Type="http://schemas.openxmlformats.org/officeDocument/2006/relationships/slideLayout" Target="../slideLayouts/slideLayout14.xml"/><Relationship Id="rId9" Type="http://schemas.openxmlformats.org/officeDocument/2006/relationships/image" Target="../media/image77.emf"/><Relationship Id="rId14" Type="http://schemas.openxmlformats.org/officeDocument/2006/relationships/image" Target="../media/image12.png"/></Relationships>
</file>

<file path=ppt/slides/_rels/slide48.xml.rels><?xml version="1.0" encoding="UTF-8" standalone="yes"?>
<Relationships xmlns="http://schemas.openxmlformats.org/package/2006/relationships"><Relationship Id="rId8" Type="http://schemas.openxmlformats.org/officeDocument/2006/relationships/oleObject" Target="../embeddings/oleObject18.bin"/><Relationship Id="rId13" Type="http://schemas.openxmlformats.org/officeDocument/2006/relationships/image" Target="../media/image79.emf"/><Relationship Id="rId3" Type="http://schemas.openxmlformats.org/officeDocument/2006/relationships/audio" Target="../media/media48.m4a"/><Relationship Id="rId7" Type="http://schemas.openxmlformats.org/officeDocument/2006/relationships/image" Target="../media/image76.wmf"/><Relationship Id="rId12" Type="http://schemas.openxmlformats.org/officeDocument/2006/relationships/oleObject" Target="../embeddings/oleObject20.bin"/><Relationship Id="rId2" Type="http://schemas.microsoft.com/office/2007/relationships/media" Target="../media/media48.m4a"/><Relationship Id="rId16" Type="http://schemas.openxmlformats.org/officeDocument/2006/relationships/image" Target="../media/image12.png"/><Relationship Id="rId1" Type="http://schemas.openxmlformats.org/officeDocument/2006/relationships/vmlDrawing" Target="../drawings/vmlDrawing6.vml"/><Relationship Id="rId6" Type="http://schemas.openxmlformats.org/officeDocument/2006/relationships/oleObject" Target="../embeddings/oleObject14.bin"/><Relationship Id="rId11" Type="http://schemas.openxmlformats.org/officeDocument/2006/relationships/image" Target="../media/image80.emf"/><Relationship Id="rId5" Type="http://schemas.openxmlformats.org/officeDocument/2006/relationships/notesSlide" Target="../notesSlides/notesSlide11.xml"/><Relationship Id="rId15" Type="http://schemas.openxmlformats.org/officeDocument/2006/relationships/image" Target="../media/image81.wmf"/><Relationship Id="rId10" Type="http://schemas.openxmlformats.org/officeDocument/2006/relationships/oleObject" Target="../embeddings/oleObject19.bin"/><Relationship Id="rId4" Type="http://schemas.openxmlformats.org/officeDocument/2006/relationships/slideLayout" Target="../slideLayouts/slideLayout14.xml"/><Relationship Id="rId9" Type="http://schemas.openxmlformats.org/officeDocument/2006/relationships/image" Target="../media/image77.emf"/><Relationship Id="rId14" Type="http://schemas.openxmlformats.org/officeDocument/2006/relationships/oleObject" Target="../embeddings/oleObject21.bin"/></Relationships>
</file>

<file path=ppt/slides/_rels/slide49.xml.rels><?xml version="1.0" encoding="UTF-8" standalone="yes"?>
<Relationships xmlns="http://schemas.openxmlformats.org/package/2006/relationships"><Relationship Id="rId8" Type="http://schemas.openxmlformats.org/officeDocument/2006/relationships/oleObject" Target="../embeddings/oleObject22.bin"/><Relationship Id="rId13" Type="http://schemas.openxmlformats.org/officeDocument/2006/relationships/image" Target="../media/image79.emf"/><Relationship Id="rId3" Type="http://schemas.openxmlformats.org/officeDocument/2006/relationships/audio" Target="../media/media49.m4a"/><Relationship Id="rId7" Type="http://schemas.openxmlformats.org/officeDocument/2006/relationships/image" Target="../media/image76.wmf"/><Relationship Id="rId12" Type="http://schemas.openxmlformats.org/officeDocument/2006/relationships/oleObject" Target="../embeddings/oleObject24.bin"/><Relationship Id="rId2" Type="http://schemas.microsoft.com/office/2007/relationships/media" Target="../media/media49.m4a"/><Relationship Id="rId16" Type="http://schemas.openxmlformats.org/officeDocument/2006/relationships/image" Target="../media/image12.png"/><Relationship Id="rId1" Type="http://schemas.openxmlformats.org/officeDocument/2006/relationships/vmlDrawing" Target="../drawings/vmlDrawing7.vml"/><Relationship Id="rId6" Type="http://schemas.openxmlformats.org/officeDocument/2006/relationships/oleObject" Target="../embeddings/oleObject14.bin"/><Relationship Id="rId11" Type="http://schemas.openxmlformats.org/officeDocument/2006/relationships/image" Target="../media/image82.emf"/><Relationship Id="rId5" Type="http://schemas.openxmlformats.org/officeDocument/2006/relationships/notesSlide" Target="../notesSlides/notesSlide12.xml"/><Relationship Id="rId15" Type="http://schemas.openxmlformats.org/officeDocument/2006/relationships/image" Target="../media/image83.wmf"/><Relationship Id="rId10" Type="http://schemas.openxmlformats.org/officeDocument/2006/relationships/oleObject" Target="../embeddings/oleObject23.bin"/><Relationship Id="rId4" Type="http://schemas.openxmlformats.org/officeDocument/2006/relationships/slideLayout" Target="../slideLayouts/slideLayout14.xml"/><Relationship Id="rId9" Type="http://schemas.openxmlformats.org/officeDocument/2006/relationships/image" Target="../media/image77.emf"/><Relationship Id="rId14" Type="http://schemas.openxmlformats.org/officeDocument/2006/relationships/oleObject" Target="../embeddings/oleObject25.bin"/></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50.m4a"/><Relationship Id="rId1" Type="http://schemas.microsoft.com/office/2007/relationships/media" Target="../media/media50.m4a"/><Relationship Id="rId4" Type="http://schemas.openxmlformats.org/officeDocument/2006/relationships/image" Target="../media/image12.pn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51.m4a"/><Relationship Id="rId1" Type="http://schemas.microsoft.com/office/2007/relationships/media" Target="../media/media51.m4a"/><Relationship Id="rId5" Type="http://schemas.openxmlformats.org/officeDocument/2006/relationships/image" Target="../media/image12.png"/><Relationship Id="rId4" Type="http://schemas.openxmlformats.org/officeDocument/2006/relationships/notesSlide" Target="../notesSlides/notesSlide13.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52.m4a"/><Relationship Id="rId1" Type="http://schemas.microsoft.com/office/2007/relationships/media" Target="../media/media52.m4a"/><Relationship Id="rId5" Type="http://schemas.openxmlformats.org/officeDocument/2006/relationships/image" Target="../media/image12.png"/><Relationship Id="rId4" Type="http://schemas.openxmlformats.org/officeDocument/2006/relationships/notesSlide" Target="../notesSlides/notesSlide14.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53.m4a"/><Relationship Id="rId1" Type="http://schemas.microsoft.com/office/2007/relationships/media" Target="../media/media53.m4a"/><Relationship Id="rId5" Type="http://schemas.openxmlformats.org/officeDocument/2006/relationships/image" Target="../media/image12.png"/><Relationship Id="rId4" Type="http://schemas.openxmlformats.org/officeDocument/2006/relationships/notesSlide" Target="../notesSlides/notesSlide15.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54.m4a"/><Relationship Id="rId1" Type="http://schemas.microsoft.com/office/2007/relationships/media" Target="../media/media54.m4a"/><Relationship Id="rId4" Type="http://schemas.openxmlformats.org/officeDocument/2006/relationships/image" Target="../media/image12.png"/></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55.m4a"/><Relationship Id="rId1" Type="http://schemas.microsoft.com/office/2007/relationships/media" Target="../media/media55.m4a"/><Relationship Id="rId5" Type="http://schemas.openxmlformats.org/officeDocument/2006/relationships/image" Target="../media/image12.png"/><Relationship Id="rId4" Type="http://schemas.openxmlformats.org/officeDocument/2006/relationships/notesSlide" Target="../notesSlides/notesSlide16.xml"/></Relationships>
</file>

<file path=ppt/slides/_rels/slide56.xml.rels><?xml version="1.0" encoding="UTF-8" standalone="yes"?>
<Relationships xmlns="http://schemas.openxmlformats.org/package/2006/relationships"><Relationship Id="rId8" Type="http://schemas.openxmlformats.org/officeDocument/2006/relationships/oleObject" Target="../embeddings/oleObject27.bin"/><Relationship Id="rId13" Type="http://schemas.openxmlformats.org/officeDocument/2006/relationships/image" Target="../media/image87.emf"/><Relationship Id="rId18" Type="http://schemas.openxmlformats.org/officeDocument/2006/relationships/image" Target="../media/image12.png"/><Relationship Id="rId3" Type="http://schemas.openxmlformats.org/officeDocument/2006/relationships/audio" Target="../media/media56.m4a"/><Relationship Id="rId7" Type="http://schemas.openxmlformats.org/officeDocument/2006/relationships/image" Target="../media/image84.emf"/><Relationship Id="rId12" Type="http://schemas.openxmlformats.org/officeDocument/2006/relationships/oleObject" Target="../embeddings/oleObject29.bin"/><Relationship Id="rId17" Type="http://schemas.openxmlformats.org/officeDocument/2006/relationships/image" Target="../media/image89.emf"/><Relationship Id="rId2" Type="http://schemas.microsoft.com/office/2007/relationships/media" Target="../media/media56.m4a"/><Relationship Id="rId16" Type="http://schemas.openxmlformats.org/officeDocument/2006/relationships/oleObject" Target="../embeddings/oleObject31.bin"/><Relationship Id="rId1" Type="http://schemas.openxmlformats.org/officeDocument/2006/relationships/vmlDrawing" Target="../drawings/vmlDrawing8.vml"/><Relationship Id="rId6" Type="http://schemas.openxmlformats.org/officeDocument/2006/relationships/oleObject" Target="../embeddings/oleObject26.bin"/><Relationship Id="rId11" Type="http://schemas.openxmlformats.org/officeDocument/2006/relationships/image" Target="../media/image86.emf"/><Relationship Id="rId5" Type="http://schemas.openxmlformats.org/officeDocument/2006/relationships/notesSlide" Target="../notesSlides/notesSlide17.xml"/><Relationship Id="rId15" Type="http://schemas.openxmlformats.org/officeDocument/2006/relationships/image" Target="../media/image88.emf"/><Relationship Id="rId10" Type="http://schemas.openxmlformats.org/officeDocument/2006/relationships/oleObject" Target="../embeddings/oleObject28.bin"/><Relationship Id="rId4" Type="http://schemas.openxmlformats.org/officeDocument/2006/relationships/slideLayout" Target="../slideLayouts/slideLayout5.xml"/><Relationship Id="rId9" Type="http://schemas.openxmlformats.org/officeDocument/2006/relationships/image" Target="../media/image85.emf"/><Relationship Id="rId14" Type="http://schemas.openxmlformats.org/officeDocument/2006/relationships/oleObject" Target="../embeddings/oleObject30.bin"/></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57.m4a"/><Relationship Id="rId1" Type="http://schemas.microsoft.com/office/2007/relationships/media" Target="../media/media57.m4a"/><Relationship Id="rId4" Type="http://schemas.openxmlformats.org/officeDocument/2006/relationships/image" Target="../media/image12.png"/></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58.m4a"/><Relationship Id="rId1" Type="http://schemas.microsoft.com/office/2007/relationships/media" Target="../media/media58.m4a"/><Relationship Id="rId6" Type="http://schemas.openxmlformats.org/officeDocument/2006/relationships/image" Target="../media/image12.png"/><Relationship Id="rId5" Type="http://schemas.openxmlformats.org/officeDocument/2006/relationships/image" Target="../media/image91.png"/><Relationship Id="rId4" Type="http://schemas.openxmlformats.org/officeDocument/2006/relationships/image" Target="../media/image90.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65662" y="1576724"/>
            <a:ext cx="7582327" cy="1102519"/>
          </a:xfrm>
        </p:spPr>
        <p:txBody>
          <a:bodyPr>
            <a:normAutofit fontScale="90000"/>
          </a:bodyPr>
          <a:lstStyle/>
          <a:p>
            <a:r>
              <a:rPr lang="sv-SE" sz="2250" dirty="0"/>
              <a:t/>
            </a:r>
            <a:br>
              <a:rPr lang="sv-SE" sz="2250" dirty="0"/>
            </a:br>
            <a:r>
              <a:rPr lang="sv-SE" sz="3300" b="1" i="1" dirty="0" smtClean="0"/>
              <a:t>Presentation: </a:t>
            </a:r>
            <a:br>
              <a:rPr lang="sv-SE" sz="3300" b="1" i="1" dirty="0" smtClean="0"/>
            </a:br>
            <a:r>
              <a:rPr lang="sv-SE" sz="3300" dirty="0"/>
              <a:t>OLAP and </a:t>
            </a:r>
            <a:r>
              <a:rPr lang="en-US" sz="3300" dirty="0" smtClean="0"/>
              <a:t>DW/BI Lifecycle, Part 1 </a:t>
            </a:r>
            <a:endParaRPr lang="sv-SE" sz="3300" dirty="0"/>
          </a:p>
        </p:txBody>
      </p:sp>
      <p:sp>
        <p:nvSpPr>
          <p:cNvPr id="3" name="Subtitle 2"/>
          <p:cNvSpPr>
            <a:spLocks noGrp="1"/>
          </p:cNvSpPr>
          <p:nvPr>
            <p:ph type="subTitle" idx="1"/>
          </p:nvPr>
        </p:nvSpPr>
        <p:spPr>
          <a:xfrm>
            <a:off x="1212244" y="3299557"/>
            <a:ext cx="4800600" cy="1314450"/>
          </a:xfrm>
        </p:spPr>
        <p:txBody>
          <a:bodyPr>
            <a:normAutofit/>
          </a:bodyPr>
          <a:lstStyle/>
          <a:p>
            <a:r>
              <a:rPr lang="sv-SE" dirty="0"/>
              <a:t>Erik Perjons</a:t>
            </a:r>
          </a:p>
          <a:p>
            <a:r>
              <a:rPr lang="sv-SE" dirty="0"/>
              <a:t>DSV, Stockholm University</a:t>
            </a:r>
          </a:p>
        </p:txBody>
      </p:sp>
      <p:sp>
        <p:nvSpPr>
          <p:cNvPr id="4" name="Rectangle 3"/>
          <p:cNvSpPr/>
          <p:nvPr/>
        </p:nvSpPr>
        <p:spPr>
          <a:xfrm>
            <a:off x="7559505" y="111682"/>
            <a:ext cx="1500733" cy="12634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2" name="Audio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4202656406"/>
      </p:ext>
    </p:extLst>
  </p:cSld>
  <p:clrMapOvr>
    <a:masterClrMapping/>
  </p:clrMapOvr>
  <mc:AlternateContent xmlns:mc="http://schemas.openxmlformats.org/markup-compatibility/2006" xmlns:p14="http://schemas.microsoft.com/office/powerpoint/2010/main">
    <mc:Choice Requires="p14">
      <p:transition spd="slow" p14:dur="2000" advTm="14475"/>
    </mc:Choice>
    <mc:Fallback xmlns="">
      <p:transition spd="slow" advTm="144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smtClean="0"/>
              <a:t>OLAP - as a system</a:t>
            </a:r>
            <a:endParaRPr lang="sv-SE" dirty="0"/>
          </a:p>
        </p:txBody>
      </p:sp>
      <p:sp>
        <p:nvSpPr>
          <p:cNvPr id="3" name="Content Placeholder 2"/>
          <p:cNvSpPr>
            <a:spLocks noGrp="1"/>
          </p:cNvSpPr>
          <p:nvPr>
            <p:ph idx="1"/>
          </p:nvPr>
        </p:nvSpPr>
        <p:spPr/>
        <p:txBody>
          <a:bodyPr>
            <a:normAutofit/>
          </a:bodyPr>
          <a:lstStyle/>
          <a:p>
            <a:r>
              <a:rPr lang="sv-SE" sz="1500" dirty="0" err="1" smtClean="0"/>
              <a:t>There</a:t>
            </a:r>
            <a:r>
              <a:rPr lang="sv-SE" sz="1500" dirty="0" smtClean="0"/>
              <a:t> </a:t>
            </a:r>
            <a:r>
              <a:rPr lang="sv-SE" sz="1500" dirty="0" err="1" smtClean="0"/>
              <a:t>are</a:t>
            </a:r>
            <a:r>
              <a:rPr lang="sv-SE" sz="1500" dirty="0" smtClean="0"/>
              <a:t> </a:t>
            </a:r>
            <a:r>
              <a:rPr lang="sv-SE" sz="1500" dirty="0" err="1" smtClean="0"/>
              <a:t>three</a:t>
            </a:r>
            <a:r>
              <a:rPr lang="sv-SE" sz="1500" dirty="0" smtClean="0"/>
              <a:t> </a:t>
            </a:r>
            <a:r>
              <a:rPr lang="sv-SE" sz="1500" dirty="0" err="1" smtClean="0"/>
              <a:t>basic</a:t>
            </a:r>
            <a:r>
              <a:rPr lang="sv-SE" sz="1500" dirty="0" smtClean="0"/>
              <a:t> forms </a:t>
            </a:r>
            <a:r>
              <a:rPr lang="sv-SE" sz="1500" dirty="0" err="1" smtClean="0"/>
              <a:t>of</a:t>
            </a:r>
            <a:r>
              <a:rPr lang="sv-SE" sz="1500" dirty="0" smtClean="0"/>
              <a:t> OLAP systems: ROLAP, MOLAP and HOLAP</a:t>
            </a:r>
          </a:p>
          <a:p>
            <a:endParaRPr lang="sv-SE" sz="1500" dirty="0" smtClean="0"/>
          </a:p>
          <a:p>
            <a:endParaRPr lang="sv-SE" sz="15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2282340562"/>
      </p:ext>
    </p:extLst>
  </p:cSld>
  <p:clrMapOvr>
    <a:masterClrMapping/>
  </p:clrMapOvr>
  <mc:AlternateContent xmlns:mc="http://schemas.openxmlformats.org/markup-compatibility/2006" xmlns:p14="http://schemas.microsoft.com/office/powerpoint/2010/main">
    <mc:Choice Requires="p14">
      <p:transition spd="slow" p14:dur="2000" advTm="34907"/>
    </mc:Choice>
    <mc:Fallback xmlns="">
      <p:transition spd="slow" advTm="349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err="1" smtClean="0"/>
              <a:t>Multidimensional</a:t>
            </a:r>
            <a:r>
              <a:rPr lang="sv-SE" dirty="0" smtClean="0"/>
              <a:t> OLAP (MOLAP)</a:t>
            </a:r>
            <a:endParaRPr lang="sv-SE" dirty="0"/>
          </a:p>
        </p:txBody>
      </p:sp>
      <p:sp>
        <p:nvSpPr>
          <p:cNvPr id="3" name="Content Placeholder 2"/>
          <p:cNvSpPr>
            <a:spLocks noGrp="1"/>
          </p:cNvSpPr>
          <p:nvPr>
            <p:ph idx="1"/>
          </p:nvPr>
        </p:nvSpPr>
        <p:spPr>
          <a:xfrm>
            <a:off x="821847" y="1224234"/>
            <a:ext cx="7876012" cy="3240432"/>
          </a:xfrm>
        </p:spPr>
        <p:txBody>
          <a:bodyPr>
            <a:normAutofit/>
          </a:bodyPr>
          <a:lstStyle/>
          <a:p>
            <a:r>
              <a:rPr lang="sv-SE" sz="1500" dirty="0"/>
              <a:t>M</a:t>
            </a:r>
            <a:r>
              <a:rPr lang="sv-SE" sz="1500" dirty="0" smtClean="0"/>
              <a:t>OLAP (</a:t>
            </a:r>
            <a:r>
              <a:rPr lang="sv-SE" sz="1500" dirty="0" err="1" smtClean="0"/>
              <a:t>Multidimensional</a:t>
            </a:r>
            <a:r>
              <a:rPr lang="sv-SE" sz="1500" dirty="0" smtClean="0"/>
              <a:t> OLAP) – </a:t>
            </a:r>
            <a:r>
              <a:rPr lang="sv-SE" sz="1500" dirty="0"/>
              <a:t>is a OLAP system </a:t>
            </a:r>
            <a:r>
              <a:rPr lang="sv-SE" sz="1500" dirty="0" err="1"/>
              <a:t>that</a:t>
            </a:r>
            <a:r>
              <a:rPr lang="sv-SE" sz="1500" dirty="0"/>
              <a:t> support the OLAP operations (</a:t>
            </a:r>
            <a:r>
              <a:rPr lang="sv-SE" sz="1500" dirty="0" err="1"/>
              <a:t>that</a:t>
            </a:r>
            <a:r>
              <a:rPr lang="sv-SE" sz="1500" dirty="0"/>
              <a:t> is, Roll </a:t>
            </a:r>
            <a:r>
              <a:rPr lang="sv-SE" sz="1500" dirty="0" err="1"/>
              <a:t>up</a:t>
            </a:r>
            <a:r>
              <a:rPr lang="sv-SE" sz="1500" dirty="0"/>
              <a:t>, Drill down and </a:t>
            </a:r>
            <a:r>
              <a:rPr lang="sv-SE" sz="1500" dirty="0" err="1"/>
              <a:t>Slicing</a:t>
            </a:r>
            <a:r>
              <a:rPr lang="sv-SE" sz="1500" dirty="0"/>
              <a:t> and </a:t>
            </a:r>
            <a:r>
              <a:rPr lang="sv-SE" sz="1500" dirty="0" err="1"/>
              <a:t>Dicing</a:t>
            </a:r>
            <a:r>
              <a:rPr lang="sv-SE" sz="1500" dirty="0"/>
              <a:t>) by </a:t>
            </a:r>
            <a:r>
              <a:rPr lang="sv-SE" sz="1500" dirty="0" err="1" smtClean="0"/>
              <a:t>loading</a:t>
            </a:r>
            <a:r>
              <a:rPr lang="sv-SE" sz="1500" dirty="0" smtClean="0"/>
              <a:t> data in a </a:t>
            </a:r>
            <a:r>
              <a:rPr lang="sv-SE" sz="1500" dirty="0" err="1" smtClean="0"/>
              <a:t>multidimensional</a:t>
            </a:r>
            <a:r>
              <a:rPr lang="sv-SE" sz="1500" dirty="0" smtClean="0"/>
              <a:t> </a:t>
            </a:r>
            <a:r>
              <a:rPr lang="sv-SE" sz="1500" dirty="0" err="1" smtClean="0"/>
              <a:t>array</a:t>
            </a:r>
            <a:r>
              <a:rPr lang="sv-SE" sz="1500" dirty="0" smtClean="0"/>
              <a:t>, </a:t>
            </a:r>
            <a:r>
              <a:rPr lang="sv-SE" sz="1500" dirty="0" err="1" smtClean="0"/>
              <a:t>called</a:t>
            </a:r>
            <a:r>
              <a:rPr lang="sv-SE" sz="1500" dirty="0" smtClean="0"/>
              <a:t> the MOLAP </a:t>
            </a:r>
            <a:r>
              <a:rPr lang="sv-SE" sz="1500" dirty="0" err="1" smtClean="0"/>
              <a:t>cube</a:t>
            </a:r>
            <a:r>
              <a:rPr lang="sv-SE" sz="1500" dirty="0" smtClean="0"/>
              <a:t> or data </a:t>
            </a:r>
            <a:r>
              <a:rPr lang="sv-SE" sz="1500" dirty="0" err="1" smtClean="0"/>
              <a:t>cube</a:t>
            </a:r>
            <a:endParaRPr lang="sv-SE" sz="1500" dirty="0"/>
          </a:p>
          <a:p>
            <a:pPr marL="0" indent="0">
              <a:buNone/>
            </a:pPr>
            <a:endParaRPr lang="sv-SE" sz="1500" dirty="0"/>
          </a:p>
          <a:p>
            <a:endParaRPr lang="sv-SE" sz="1500" dirty="0"/>
          </a:p>
        </p:txBody>
      </p:sp>
      <p:sp>
        <p:nvSpPr>
          <p:cNvPr id="4" name="object 11"/>
          <p:cNvSpPr/>
          <p:nvPr/>
        </p:nvSpPr>
        <p:spPr>
          <a:xfrm>
            <a:off x="4428102" y="2623039"/>
            <a:ext cx="2915412" cy="2220468"/>
          </a:xfrm>
          <a:prstGeom prst="rect">
            <a:avLst/>
          </a:prstGeom>
          <a:blipFill>
            <a:blip r:embed="rId4" cstate="print"/>
            <a:stretch>
              <a:fillRect/>
            </a:stretch>
          </a:blipFill>
        </p:spPr>
        <p:txBody>
          <a:bodyPr wrap="square" lIns="0" tIns="0" rIns="0" bIns="0" rtlCol="0"/>
          <a:lstStyle/>
          <a:p>
            <a:endParaRPr/>
          </a:p>
        </p:txBody>
      </p:sp>
      <p:sp>
        <p:nvSpPr>
          <p:cNvPr id="5" name="object 12"/>
          <p:cNvSpPr/>
          <p:nvPr/>
        </p:nvSpPr>
        <p:spPr>
          <a:xfrm>
            <a:off x="7438003" y="2623039"/>
            <a:ext cx="1197864" cy="2220468"/>
          </a:xfrm>
          <a:prstGeom prst="rect">
            <a:avLst/>
          </a:prstGeom>
          <a:blipFill>
            <a:blip r:embed="rId5" cstate="print"/>
            <a:stretch>
              <a:fillRect/>
            </a:stretch>
          </a:blipFill>
        </p:spPr>
        <p:txBody>
          <a:bodyPr wrap="square" lIns="0" tIns="0" rIns="0" bIns="0" rtlCol="0"/>
          <a:lstStyle/>
          <a:p>
            <a:endParaRPr/>
          </a:p>
        </p:txBody>
      </p:sp>
      <p:sp>
        <p:nvSpPr>
          <p:cNvPr id="6" name="object 13"/>
          <p:cNvSpPr/>
          <p:nvPr/>
        </p:nvSpPr>
        <p:spPr>
          <a:xfrm>
            <a:off x="8046078" y="3631166"/>
            <a:ext cx="180340" cy="0"/>
          </a:xfrm>
          <a:custGeom>
            <a:avLst/>
            <a:gdLst/>
            <a:ahLst/>
            <a:cxnLst/>
            <a:rect l="l" t="t" r="r" b="b"/>
            <a:pathLst>
              <a:path w="180339">
                <a:moveTo>
                  <a:pt x="0" y="0"/>
                </a:moveTo>
                <a:lnTo>
                  <a:pt x="179831" y="0"/>
                </a:lnTo>
              </a:path>
            </a:pathLst>
          </a:custGeom>
          <a:ln w="41147">
            <a:solidFill>
              <a:srgbClr val="000000"/>
            </a:solidFill>
          </a:ln>
        </p:spPr>
        <p:txBody>
          <a:bodyPr wrap="square" lIns="0" tIns="0" rIns="0" bIns="0" rtlCol="0"/>
          <a:lstStyle/>
          <a:p>
            <a:endParaRPr/>
          </a:p>
        </p:txBody>
      </p:sp>
      <p:sp>
        <p:nvSpPr>
          <p:cNvPr id="7" name="object 14"/>
          <p:cNvSpPr/>
          <p:nvPr/>
        </p:nvSpPr>
        <p:spPr>
          <a:xfrm>
            <a:off x="7895202" y="3660884"/>
            <a:ext cx="481965" cy="152400"/>
          </a:xfrm>
          <a:custGeom>
            <a:avLst/>
            <a:gdLst/>
            <a:ahLst/>
            <a:cxnLst/>
            <a:rect l="l" t="t" r="r" b="b"/>
            <a:pathLst>
              <a:path w="481964" h="152400">
                <a:moveTo>
                  <a:pt x="0" y="152399"/>
                </a:moveTo>
                <a:lnTo>
                  <a:pt x="481583" y="152399"/>
                </a:lnTo>
                <a:lnTo>
                  <a:pt x="481583" y="0"/>
                </a:lnTo>
                <a:lnTo>
                  <a:pt x="0" y="0"/>
                </a:lnTo>
                <a:lnTo>
                  <a:pt x="0" y="152399"/>
                </a:lnTo>
                <a:close/>
              </a:path>
            </a:pathLst>
          </a:custGeom>
          <a:solidFill>
            <a:srgbClr val="000000"/>
          </a:solidFill>
        </p:spPr>
        <p:txBody>
          <a:bodyPr wrap="square" lIns="0" tIns="0" rIns="0" bIns="0" rtlCol="0"/>
          <a:lstStyle/>
          <a:p>
            <a:endParaRPr/>
          </a:p>
        </p:txBody>
      </p:sp>
      <p:sp>
        <p:nvSpPr>
          <p:cNvPr id="8" name="object 15"/>
          <p:cNvSpPr/>
          <p:nvPr/>
        </p:nvSpPr>
        <p:spPr>
          <a:xfrm>
            <a:off x="7924158" y="3612375"/>
            <a:ext cx="424180" cy="0"/>
          </a:xfrm>
          <a:custGeom>
            <a:avLst/>
            <a:gdLst/>
            <a:ahLst/>
            <a:cxnLst/>
            <a:rect l="l" t="t" r="r" b="b"/>
            <a:pathLst>
              <a:path w="424179">
                <a:moveTo>
                  <a:pt x="0" y="0"/>
                </a:moveTo>
                <a:lnTo>
                  <a:pt x="423671" y="0"/>
                </a:lnTo>
              </a:path>
            </a:pathLst>
          </a:custGeom>
          <a:ln w="15240">
            <a:solidFill>
              <a:srgbClr val="BFBFBF"/>
            </a:solidFill>
          </a:ln>
        </p:spPr>
        <p:txBody>
          <a:bodyPr wrap="square" lIns="0" tIns="0" rIns="0" bIns="0" rtlCol="0"/>
          <a:lstStyle/>
          <a:p>
            <a:endParaRPr/>
          </a:p>
        </p:txBody>
      </p:sp>
      <p:sp>
        <p:nvSpPr>
          <p:cNvPr id="9" name="object 16"/>
          <p:cNvSpPr/>
          <p:nvPr/>
        </p:nvSpPr>
        <p:spPr>
          <a:xfrm>
            <a:off x="7916539" y="3306694"/>
            <a:ext cx="438911" cy="315187"/>
          </a:xfrm>
          <a:prstGeom prst="rect">
            <a:avLst/>
          </a:prstGeom>
          <a:blipFill>
            <a:blip r:embed="rId6" cstate="print"/>
            <a:stretch>
              <a:fillRect/>
            </a:stretch>
          </a:blipFill>
        </p:spPr>
        <p:txBody>
          <a:bodyPr wrap="square" lIns="0" tIns="0" rIns="0" bIns="0" rtlCol="0"/>
          <a:lstStyle/>
          <a:p>
            <a:endParaRPr/>
          </a:p>
        </p:txBody>
      </p:sp>
      <p:sp>
        <p:nvSpPr>
          <p:cNvPr id="10" name="object 17"/>
          <p:cNvSpPr/>
          <p:nvPr/>
        </p:nvSpPr>
        <p:spPr>
          <a:xfrm>
            <a:off x="7916539" y="3683744"/>
            <a:ext cx="439420" cy="105410"/>
          </a:xfrm>
          <a:custGeom>
            <a:avLst/>
            <a:gdLst/>
            <a:ahLst/>
            <a:cxnLst/>
            <a:rect l="l" t="t" r="r" b="b"/>
            <a:pathLst>
              <a:path w="439420" h="105410">
                <a:moveTo>
                  <a:pt x="0" y="105155"/>
                </a:moveTo>
                <a:lnTo>
                  <a:pt x="438911" y="105155"/>
                </a:lnTo>
                <a:lnTo>
                  <a:pt x="438911" y="0"/>
                </a:lnTo>
                <a:lnTo>
                  <a:pt x="0" y="0"/>
                </a:lnTo>
                <a:lnTo>
                  <a:pt x="0" y="105155"/>
                </a:lnTo>
                <a:close/>
              </a:path>
            </a:pathLst>
          </a:custGeom>
          <a:solidFill>
            <a:srgbClr val="BFBFBF"/>
          </a:solidFill>
        </p:spPr>
        <p:txBody>
          <a:bodyPr wrap="square" lIns="0" tIns="0" rIns="0" bIns="0" rtlCol="0"/>
          <a:lstStyle/>
          <a:p>
            <a:endParaRPr/>
          </a:p>
        </p:txBody>
      </p:sp>
      <p:sp>
        <p:nvSpPr>
          <p:cNvPr id="11" name="object 18"/>
          <p:cNvSpPr/>
          <p:nvPr/>
        </p:nvSpPr>
        <p:spPr>
          <a:xfrm>
            <a:off x="7902822" y="3668504"/>
            <a:ext cx="466725" cy="135890"/>
          </a:xfrm>
          <a:custGeom>
            <a:avLst/>
            <a:gdLst/>
            <a:ahLst/>
            <a:cxnLst/>
            <a:rect l="l" t="t" r="r" b="b"/>
            <a:pathLst>
              <a:path w="466725" h="135889">
                <a:moveTo>
                  <a:pt x="466343" y="0"/>
                </a:moveTo>
                <a:lnTo>
                  <a:pt x="452627" y="15239"/>
                </a:lnTo>
                <a:lnTo>
                  <a:pt x="452627" y="120395"/>
                </a:lnTo>
                <a:lnTo>
                  <a:pt x="13715" y="120395"/>
                </a:lnTo>
                <a:lnTo>
                  <a:pt x="0" y="135635"/>
                </a:lnTo>
                <a:lnTo>
                  <a:pt x="466343" y="135635"/>
                </a:lnTo>
                <a:lnTo>
                  <a:pt x="466343" y="0"/>
                </a:lnTo>
                <a:close/>
              </a:path>
            </a:pathLst>
          </a:custGeom>
          <a:solidFill>
            <a:srgbClr val="999999"/>
          </a:solidFill>
        </p:spPr>
        <p:txBody>
          <a:bodyPr wrap="square" lIns="0" tIns="0" rIns="0" bIns="0" rtlCol="0"/>
          <a:lstStyle/>
          <a:p>
            <a:endParaRPr/>
          </a:p>
        </p:txBody>
      </p:sp>
      <p:sp>
        <p:nvSpPr>
          <p:cNvPr id="12" name="object 19"/>
          <p:cNvSpPr/>
          <p:nvPr/>
        </p:nvSpPr>
        <p:spPr>
          <a:xfrm>
            <a:off x="7902822" y="3668504"/>
            <a:ext cx="466725" cy="135890"/>
          </a:xfrm>
          <a:custGeom>
            <a:avLst/>
            <a:gdLst/>
            <a:ahLst/>
            <a:cxnLst/>
            <a:rect l="l" t="t" r="r" b="b"/>
            <a:pathLst>
              <a:path w="466725" h="135889">
                <a:moveTo>
                  <a:pt x="466343" y="0"/>
                </a:moveTo>
                <a:lnTo>
                  <a:pt x="0" y="0"/>
                </a:lnTo>
                <a:lnTo>
                  <a:pt x="0" y="135635"/>
                </a:lnTo>
                <a:lnTo>
                  <a:pt x="13715" y="120395"/>
                </a:lnTo>
                <a:lnTo>
                  <a:pt x="13715" y="15239"/>
                </a:lnTo>
                <a:lnTo>
                  <a:pt x="452627" y="15239"/>
                </a:lnTo>
                <a:lnTo>
                  <a:pt x="466343" y="0"/>
                </a:lnTo>
                <a:close/>
              </a:path>
            </a:pathLst>
          </a:custGeom>
          <a:solidFill>
            <a:srgbClr val="FFFFFF"/>
          </a:solidFill>
        </p:spPr>
        <p:txBody>
          <a:bodyPr wrap="square" lIns="0" tIns="0" rIns="0" bIns="0" rtlCol="0"/>
          <a:lstStyle/>
          <a:p>
            <a:endParaRPr/>
          </a:p>
        </p:txBody>
      </p:sp>
      <p:sp>
        <p:nvSpPr>
          <p:cNvPr id="13" name="object 20"/>
          <p:cNvSpPr/>
          <p:nvPr/>
        </p:nvSpPr>
        <p:spPr>
          <a:xfrm>
            <a:off x="8224386" y="3733274"/>
            <a:ext cx="86995" cy="0"/>
          </a:xfrm>
          <a:custGeom>
            <a:avLst/>
            <a:gdLst/>
            <a:ahLst/>
            <a:cxnLst/>
            <a:rect l="l" t="t" r="r" b="b"/>
            <a:pathLst>
              <a:path w="86995">
                <a:moveTo>
                  <a:pt x="0" y="0"/>
                </a:moveTo>
                <a:lnTo>
                  <a:pt x="86867" y="0"/>
                </a:lnTo>
              </a:path>
            </a:pathLst>
          </a:custGeom>
          <a:ln w="7619">
            <a:solidFill>
              <a:srgbClr val="000000"/>
            </a:solidFill>
          </a:ln>
        </p:spPr>
        <p:txBody>
          <a:bodyPr wrap="square" lIns="0" tIns="0" rIns="0" bIns="0" rtlCol="0"/>
          <a:lstStyle/>
          <a:p>
            <a:endParaRPr/>
          </a:p>
        </p:txBody>
      </p:sp>
      <p:sp>
        <p:nvSpPr>
          <p:cNvPr id="14" name="object 21"/>
          <p:cNvSpPr/>
          <p:nvPr/>
        </p:nvSpPr>
        <p:spPr>
          <a:xfrm>
            <a:off x="8193906" y="3721844"/>
            <a:ext cx="146685" cy="0"/>
          </a:xfrm>
          <a:custGeom>
            <a:avLst/>
            <a:gdLst/>
            <a:ahLst/>
            <a:cxnLst/>
            <a:rect l="l" t="t" r="r" b="b"/>
            <a:pathLst>
              <a:path w="146685">
                <a:moveTo>
                  <a:pt x="0" y="0"/>
                </a:moveTo>
                <a:lnTo>
                  <a:pt x="146303" y="0"/>
                </a:lnTo>
              </a:path>
            </a:pathLst>
          </a:custGeom>
          <a:ln w="15239">
            <a:solidFill>
              <a:srgbClr val="000000"/>
            </a:solidFill>
          </a:ln>
        </p:spPr>
        <p:txBody>
          <a:bodyPr wrap="square" lIns="0" tIns="0" rIns="0" bIns="0" rtlCol="0"/>
          <a:lstStyle/>
          <a:p>
            <a:endParaRPr/>
          </a:p>
        </p:txBody>
      </p:sp>
      <p:sp>
        <p:nvSpPr>
          <p:cNvPr id="15" name="object 22"/>
          <p:cNvSpPr/>
          <p:nvPr/>
        </p:nvSpPr>
        <p:spPr>
          <a:xfrm>
            <a:off x="8224386" y="3710414"/>
            <a:ext cx="86995" cy="0"/>
          </a:xfrm>
          <a:custGeom>
            <a:avLst/>
            <a:gdLst/>
            <a:ahLst/>
            <a:cxnLst/>
            <a:rect l="l" t="t" r="r" b="b"/>
            <a:pathLst>
              <a:path w="86995">
                <a:moveTo>
                  <a:pt x="0" y="0"/>
                </a:moveTo>
                <a:lnTo>
                  <a:pt x="86867" y="0"/>
                </a:lnTo>
              </a:path>
            </a:pathLst>
          </a:custGeom>
          <a:ln w="7619">
            <a:solidFill>
              <a:srgbClr val="000000"/>
            </a:solidFill>
          </a:ln>
        </p:spPr>
        <p:txBody>
          <a:bodyPr wrap="square" lIns="0" tIns="0" rIns="0" bIns="0" rtlCol="0"/>
          <a:lstStyle/>
          <a:p>
            <a:endParaRPr/>
          </a:p>
        </p:txBody>
      </p:sp>
      <p:sp>
        <p:nvSpPr>
          <p:cNvPr id="16" name="object 23"/>
          <p:cNvSpPr/>
          <p:nvPr/>
        </p:nvSpPr>
        <p:spPr>
          <a:xfrm>
            <a:off x="7931778" y="3710414"/>
            <a:ext cx="29209" cy="0"/>
          </a:xfrm>
          <a:custGeom>
            <a:avLst/>
            <a:gdLst/>
            <a:ahLst/>
            <a:cxnLst/>
            <a:rect l="l" t="t" r="r" b="b"/>
            <a:pathLst>
              <a:path w="29210">
                <a:moveTo>
                  <a:pt x="0" y="0"/>
                </a:moveTo>
                <a:lnTo>
                  <a:pt x="28955" y="0"/>
                </a:lnTo>
              </a:path>
            </a:pathLst>
          </a:custGeom>
          <a:ln w="22859">
            <a:solidFill>
              <a:srgbClr val="007F00"/>
            </a:solidFill>
          </a:ln>
        </p:spPr>
        <p:txBody>
          <a:bodyPr wrap="square" lIns="0" tIns="0" rIns="0" bIns="0" rtlCol="0"/>
          <a:lstStyle/>
          <a:p>
            <a:endParaRPr/>
          </a:p>
        </p:txBody>
      </p:sp>
      <p:sp>
        <p:nvSpPr>
          <p:cNvPr id="17" name="object 24"/>
          <p:cNvSpPr/>
          <p:nvPr/>
        </p:nvSpPr>
        <p:spPr>
          <a:xfrm>
            <a:off x="7931778" y="3704318"/>
            <a:ext cx="13970" cy="0"/>
          </a:xfrm>
          <a:custGeom>
            <a:avLst/>
            <a:gdLst/>
            <a:ahLst/>
            <a:cxnLst/>
            <a:rect l="l" t="t" r="r" b="b"/>
            <a:pathLst>
              <a:path w="13970">
                <a:moveTo>
                  <a:pt x="0" y="0"/>
                </a:moveTo>
                <a:lnTo>
                  <a:pt x="13715" y="0"/>
                </a:lnTo>
              </a:path>
            </a:pathLst>
          </a:custGeom>
          <a:ln w="10667">
            <a:solidFill>
              <a:srgbClr val="00FF00"/>
            </a:solidFill>
          </a:ln>
        </p:spPr>
        <p:txBody>
          <a:bodyPr wrap="square" lIns="0" tIns="0" rIns="0" bIns="0" rtlCol="0"/>
          <a:lstStyle/>
          <a:p>
            <a:endParaRPr/>
          </a:p>
        </p:txBody>
      </p:sp>
      <p:sp>
        <p:nvSpPr>
          <p:cNvPr id="18" name="object 25"/>
          <p:cNvSpPr/>
          <p:nvPr/>
        </p:nvSpPr>
        <p:spPr>
          <a:xfrm>
            <a:off x="8052174" y="3826999"/>
            <a:ext cx="170687" cy="100583"/>
          </a:xfrm>
          <a:prstGeom prst="rect">
            <a:avLst/>
          </a:prstGeom>
          <a:blipFill>
            <a:blip r:embed="rId7" cstate="print"/>
            <a:stretch>
              <a:fillRect/>
            </a:stretch>
          </a:blipFill>
        </p:spPr>
        <p:txBody>
          <a:bodyPr wrap="square" lIns="0" tIns="0" rIns="0" bIns="0" rtlCol="0"/>
          <a:lstStyle/>
          <a:p>
            <a:endParaRPr/>
          </a:p>
        </p:txBody>
      </p:sp>
      <p:sp>
        <p:nvSpPr>
          <p:cNvPr id="19" name="object 26"/>
          <p:cNvSpPr/>
          <p:nvPr/>
        </p:nvSpPr>
        <p:spPr>
          <a:xfrm>
            <a:off x="6740010" y="3484100"/>
            <a:ext cx="974090" cy="38100"/>
          </a:xfrm>
          <a:custGeom>
            <a:avLst/>
            <a:gdLst/>
            <a:ahLst/>
            <a:cxnLst/>
            <a:rect l="l" t="t" r="r" b="b"/>
            <a:pathLst>
              <a:path w="974089" h="38100">
                <a:moveTo>
                  <a:pt x="38099" y="0"/>
                </a:moveTo>
                <a:lnTo>
                  <a:pt x="0" y="18287"/>
                </a:lnTo>
                <a:lnTo>
                  <a:pt x="38099" y="38099"/>
                </a:lnTo>
                <a:lnTo>
                  <a:pt x="38099" y="21335"/>
                </a:lnTo>
                <a:lnTo>
                  <a:pt x="32003" y="21335"/>
                </a:lnTo>
                <a:lnTo>
                  <a:pt x="32003" y="16763"/>
                </a:lnTo>
                <a:lnTo>
                  <a:pt x="38099" y="16763"/>
                </a:lnTo>
                <a:lnTo>
                  <a:pt x="38099" y="0"/>
                </a:lnTo>
                <a:close/>
              </a:path>
              <a:path w="974089" h="38100">
                <a:moveTo>
                  <a:pt x="38099" y="16763"/>
                </a:moveTo>
                <a:lnTo>
                  <a:pt x="32003" y="16763"/>
                </a:lnTo>
                <a:lnTo>
                  <a:pt x="32003" y="21335"/>
                </a:lnTo>
                <a:lnTo>
                  <a:pt x="38099" y="21335"/>
                </a:lnTo>
                <a:lnTo>
                  <a:pt x="38099" y="16763"/>
                </a:lnTo>
                <a:close/>
              </a:path>
              <a:path w="974089" h="38100">
                <a:moveTo>
                  <a:pt x="973835" y="16763"/>
                </a:moveTo>
                <a:lnTo>
                  <a:pt x="38099" y="16763"/>
                </a:lnTo>
                <a:lnTo>
                  <a:pt x="38099" y="21335"/>
                </a:lnTo>
                <a:lnTo>
                  <a:pt x="973835" y="21335"/>
                </a:lnTo>
                <a:lnTo>
                  <a:pt x="973835" y="16763"/>
                </a:lnTo>
                <a:close/>
              </a:path>
            </a:pathLst>
          </a:custGeom>
          <a:solidFill>
            <a:srgbClr val="000000"/>
          </a:solidFill>
        </p:spPr>
        <p:txBody>
          <a:bodyPr wrap="square" lIns="0" tIns="0" rIns="0" bIns="0" rtlCol="0"/>
          <a:lstStyle/>
          <a:p>
            <a:endParaRPr/>
          </a:p>
        </p:txBody>
      </p:sp>
      <p:sp>
        <p:nvSpPr>
          <p:cNvPr id="20" name="object 27"/>
          <p:cNvSpPr/>
          <p:nvPr/>
        </p:nvSpPr>
        <p:spPr>
          <a:xfrm>
            <a:off x="6740010" y="3610592"/>
            <a:ext cx="974090" cy="38100"/>
          </a:xfrm>
          <a:custGeom>
            <a:avLst/>
            <a:gdLst/>
            <a:ahLst/>
            <a:cxnLst/>
            <a:rect l="l" t="t" r="r" b="b"/>
            <a:pathLst>
              <a:path w="974089" h="38100">
                <a:moveTo>
                  <a:pt x="935735" y="0"/>
                </a:moveTo>
                <a:lnTo>
                  <a:pt x="935735" y="38099"/>
                </a:lnTo>
                <a:lnTo>
                  <a:pt x="970660" y="21335"/>
                </a:lnTo>
                <a:lnTo>
                  <a:pt x="943355" y="21335"/>
                </a:lnTo>
                <a:lnTo>
                  <a:pt x="943355" y="16763"/>
                </a:lnTo>
                <a:lnTo>
                  <a:pt x="967974" y="16763"/>
                </a:lnTo>
                <a:lnTo>
                  <a:pt x="935735" y="0"/>
                </a:lnTo>
                <a:close/>
              </a:path>
              <a:path w="974089" h="38100">
                <a:moveTo>
                  <a:pt x="935735" y="16763"/>
                </a:moveTo>
                <a:lnTo>
                  <a:pt x="0" y="16763"/>
                </a:lnTo>
                <a:lnTo>
                  <a:pt x="0" y="21335"/>
                </a:lnTo>
                <a:lnTo>
                  <a:pt x="935735" y="21335"/>
                </a:lnTo>
                <a:lnTo>
                  <a:pt x="935735" y="16763"/>
                </a:lnTo>
                <a:close/>
              </a:path>
              <a:path w="974089" h="38100">
                <a:moveTo>
                  <a:pt x="967974" y="16763"/>
                </a:moveTo>
                <a:lnTo>
                  <a:pt x="943355" y="16763"/>
                </a:lnTo>
                <a:lnTo>
                  <a:pt x="943355" y="21335"/>
                </a:lnTo>
                <a:lnTo>
                  <a:pt x="970660" y="21335"/>
                </a:lnTo>
                <a:lnTo>
                  <a:pt x="973835" y="19811"/>
                </a:lnTo>
                <a:lnTo>
                  <a:pt x="967974" y="16763"/>
                </a:lnTo>
                <a:close/>
              </a:path>
            </a:pathLst>
          </a:custGeom>
          <a:solidFill>
            <a:srgbClr val="000000"/>
          </a:solidFill>
        </p:spPr>
        <p:txBody>
          <a:bodyPr wrap="square" lIns="0" tIns="0" rIns="0" bIns="0" rtlCol="0"/>
          <a:lstStyle/>
          <a:p>
            <a:endParaRPr/>
          </a:p>
        </p:txBody>
      </p:sp>
      <p:sp>
        <p:nvSpPr>
          <p:cNvPr id="21" name="object 28"/>
          <p:cNvSpPr txBox="1"/>
          <p:nvPr/>
        </p:nvSpPr>
        <p:spPr>
          <a:xfrm>
            <a:off x="6116185" y="2687818"/>
            <a:ext cx="873760" cy="227329"/>
          </a:xfrm>
          <a:prstGeom prst="rect">
            <a:avLst/>
          </a:prstGeom>
        </p:spPr>
        <p:txBody>
          <a:bodyPr vert="horz" wrap="square" lIns="0" tIns="0" rIns="0" bIns="0" rtlCol="0">
            <a:spAutoFit/>
          </a:bodyPr>
          <a:lstStyle/>
          <a:p>
            <a:pPr marL="12700">
              <a:lnSpc>
                <a:spcPct val="100000"/>
              </a:lnSpc>
            </a:pPr>
            <a:r>
              <a:rPr sz="1350" spc="-165" dirty="0">
                <a:latin typeface="Arial"/>
                <a:cs typeface="Arial"/>
              </a:rPr>
              <a:t>OLAP</a:t>
            </a:r>
            <a:r>
              <a:rPr sz="1350" spc="-150" dirty="0">
                <a:latin typeface="Arial"/>
                <a:cs typeface="Arial"/>
              </a:rPr>
              <a:t> </a:t>
            </a:r>
            <a:r>
              <a:rPr sz="1350" spc="-60" dirty="0">
                <a:latin typeface="Arial"/>
                <a:cs typeface="Arial"/>
              </a:rPr>
              <a:t>server</a:t>
            </a:r>
            <a:endParaRPr sz="1350">
              <a:latin typeface="Arial"/>
              <a:cs typeface="Arial"/>
            </a:endParaRPr>
          </a:p>
        </p:txBody>
      </p:sp>
      <p:sp>
        <p:nvSpPr>
          <p:cNvPr id="22" name="object 29"/>
          <p:cNvSpPr txBox="1"/>
          <p:nvPr/>
        </p:nvSpPr>
        <p:spPr>
          <a:xfrm>
            <a:off x="7675237" y="2690104"/>
            <a:ext cx="763270" cy="386080"/>
          </a:xfrm>
          <a:prstGeom prst="rect">
            <a:avLst/>
          </a:prstGeom>
        </p:spPr>
        <p:txBody>
          <a:bodyPr vert="horz" wrap="square" lIns="0" tIns="0" rIns="0" bIns="0" rtlCol="0">
            <a:spAutoFit/>
          </a:bodyPr>
          <a:lstStyle/>
          <a:p>
            <a:pPr marL="12700" marR="5080" indent="92710">
              <a:lnSpc>
                <a:spcPct val="100000"/>
              </a:lnSpc>
            </a:pPr>
            <a:r>
              <a:rPr sz="1200" spc="-70" dirty="0">
                <a:latin typeface="Arial"/>
                <a:cs typeface="Arial"/>
              </a:rPr>
              <a:t>End-user  </a:t>
            </a:r>
            <a:r>
              <a:rPr sz="1200" spc="-105" dirty="0">
                <a:latin typeface="Arial"/>
                <a:cs typeface="Arial"/>
              </a:rPr>
              <a:t>access</a:t>
            </a:r>
            <a:r>
              <a:rPr sz="1200" spc="-145" dirty="0">
                <a:latin typeface="Arial"/>
                <a:cs typeface="Arial"/>
              </a:rPr>
              <a:t> </a:t>
            </a:r>
            <a:r>
              <a:rPr sz="1200" spc="-30" dirty="0">
                <a:latin typeface="Arial"/>
                <a:cs typeface="Arial"/>
              </a:rPr>
              <a:t>tools</a:t>
            </a:r>
            <a:endParaRPr sz="1200">
              <a:latin typeface="Arial"/>
              <a:cs typeface="Arial"/>
            </a:endParaRPr>
          </a:p>
        </p:txBody>
      </p:sp>
      <p:sp>
        <p:nvSpPr>
          <p:cNvPr id="23" name="object 30"/>
          <p:cNvSpPr txBox="1"/>
          <p:nvPr/>
        </p:nvSpPr>
        <p:spPr>
          <a:xfrm>
            <a:off x="6990961" y="3253475"/>
            <a:ext cx="417195" cy="171450"/>
          </a:xfrm>
          <a:prstGeom prst="rect">
            <a:avLst/>
          </a:prstGeom>
        </p:spPr>
        <p:txBody>
          <a:bodyPr vert="horz" wrap="square" lIns="0" tIns="0" rIns="0" bIns="0" rtlCol="0">
            <a:spAutoFit/>
          </a:bodyPr>
          <a:lstStyle/>
          <a:p>
            <a:pPr marL="12700">
              <a:lnSpc>
                <a:spcPct val="100000"/>
              </a:lnSpc>
            </a:pPr>
            <a:r>
              <a:rPr sz="1000" spc="-5" dirty="0">
                <a:latin typeface="Arial"/>
                <a:cs typeface="Arial"/>
              </a:rPr>
              <a:t>r</a:t>
            </a:r>
            <a:r>
              <a:rPr sz="1000" spc="-70" dirty="0">
                <a:latin typeface="Arial"/>
                <a:cs typeface="Arial"/>
              </a:rPr>
              <a:t>e</a:t>
            </a:r>
            <a:r>
              <a:rPr sz="1000" spc="-35" dirty="0">
                <a:latin typeface="Arial"/>
                <a:cs typeface="Arial"/>
              </a:rPr>
              <a:t>qu</a:t>
            </a:r>
            <a:r>
              <a:rPr sz="1000" spc="-70" dirty="0">
                <a:latin typeface="Arial"/>
                <a:cs typeface="Arial"/>
              </a:rPr>
              <a:t>e</a:t>
            </a:r>
            <a:r>
              <a:rPr sz="1000" spc="-135" dirty="0">
                <a:latin typeface="Arial"/>
                <a:cs typeface="Arial"/>
              </a:rPr>
              <a:t>s</a:t>
            </a:r>
            <a:r>
              <a:rPr sz="1000" spc="55" dirty="0">
                <a:latin typeface="Arial"/>
                <a:cs typeface="Arial"/>
              </a:rPr>
              <a:t>t</a:t>
            </a:r>
            <a:endParaRPr sz="1000">
              <a:latin typeface="Arial"/>
              <a:cs typeface="Arial"/>
            </a:endParaRPr>
          </a:p>
        </p:txBody>
      </p:sp>
      <p:sp>
        <p:nvSpPr>
          <p:cNvPr id="24" name="object 31"/>
          <p:cNvSpPr txBox="1"/>
          <p:nvPr/>
        </p:nvSpPr>
        <p:spPr>
          <a:xfrm>
            <a:off x="6914761" y="3673084"/>
            <a:ext cx="445134" cy="155575"/>
          </a:xfrm>
          <a:prstGeom prst="rect">
            <a:avLst/>
          </a:prstGeom>
        </p:spPr>
        <p:txBody>
          <a:bodyPr vert="horz" wrap="square" lIns="0" tIns="0" rIns="0" bIns="0" rtlCol="0">
            <a:spAutoFit/>
          </a:bodyPr>
          <a:lstStyle/>
          <a:p>
            <a:pPr marL="12700">
              <a:lnSpc>
                <a:spcPct val="100000"/>
              </a:lnSpc>
            </a:pPr>
            <a:r>
              <a:rPr sz="900" spc="-55" dirty="0">
                <a:latin typeface="Arial"/>
                <a:cs typeface="Arial"/>
              </a:rPr>
              <a:t>response</a:t>
            </a:r>
            <a:endParaRPr sz="900">
              <a:latin typeface="Arial"/>
              <a:cs typeface="Arial"/>
            </a:endParaRPr>
          </a:p>
        </p:txBody>
      </p:sp>
      <p:sp>
        <p:nvSpPr>
          <p:cNvPr id="25" name="object 32"/>
          <p:cNvSpPr/>
          <p:nvPr/>
        </p:nvSpPr>
        <p:spPr>
          <a:xfrm>
            <a:off x="6502266" y="3293600"/>
            <a:ext cx="52069" cy="497205"/>
          </a:xfrm>
          <a:custGeom>
            <a:avLst/>
            <a:gdLst/>
            <a:ahLst/>
            <a:cxnLst/>
            <a:rect l="l" t="t" r="r" b="b"/>
            <a:pathLst>
              <a:path w="52070" h="497204">
                <a:moveTo>
                  <a:pt x="0" y="0"/>
                </a:moveTo>
                <a:lnTo>
                  <a:pt x="0" y="496823"/>
                </a:lnTo>
                <a:lnTo>
                  <a:pt x="51815" y="426719"/>
                </a:lnTo>
                <a:lnTo>
                  <a:pt x="51815" y="18287"/>
                </a:lnTo>
                <a:lnTo>
                  <a:pt x="0" y="0"/>
                </a:lnTo>
                <a:close/>
              </a:path>
            </a:pathLst>
          </a:custGeom>
          <a:solidFill>
            <a:srgbClr val="000000"/>
          </a:solidFill>
        </p:spPr>
        <p:txBody>
          <a:bodyPr wrap="square" lIns="0" tIns="0" rIns="0" bIns="0" rtlCol="0"/>
          <a:lstStyle/>
          <a:p>
            <a:endParaRPr/>
          </a:p>
        </p:txBody>
      </p:sp>
      <p:sp>
        <p:nvSpPr>
          <p:cNvPr id="26" name="object 33"/>
          <p:cNvSpPr/>
          <p:nvPr/>
        </p:nvSpPr>
        <p:spPr>
          <a:xfrm>
            <a:off x="6488551" y="3311888"/>
            <a:ext cx="53340" cy="497205"/>
          </a:xfrm>
          <a:custGeom>
            <a:avLst/>
            <a:gdLst/>
            <a:ahLst/>
            <a:cxnLst/>
            <a:rect l="l" t="t" r="r" b="b"/>
            <a:pathLst>
              <a:path w="53339" h="497204">
                <a:moveTo>
                  <a:pt x="53339" y="0"/>
                </a:moveTo>
                <a:lnTo>
                  <a:pt x="0" y="71627"/>
                </a:lnTo>
                <a:lnTo>
                  <a:pt x="0" y="496823"/>
                </a:lnTo>
                <a:lnTo>
                  <a:pt x="53339" y="426719"/>
                </a:lnTo>
                <a:lnTo>
                  <a:pt x="53339" y="0"/>
                </a:lnTo>
                <a:close/>
              </a:path>
            </a:pathLst>
          </a:custGeom>
          <a:solidFill>
            <a:srgbClr val="000000"/>
          </a:solidFill>
        </p:spPr>
        <p:txBody>
          <a:bodyPr wrap="square" lIns="0" tIns="0" rIns="0" bIns="0" rtlCol="0"/>
          <a:lstStyle/>
          <a:p>
            <a:endParaRPr/>
          </a:p>
        </p:txBody>
      </p:sp>
      <p:sp>
        <p:nvSpPr>
          <p:cNvPr id="27" name="object 34"/>
          <p:cNvSpPr/>
          <p:nvPr/>
        </p:nvSpPr>
        <p:spPr>
          <a:xfrm>
            <a:off x="6281286" y="3293600"/>
            <a:ext cx="260985" cy="71755"/>
          </a:xfrm>
          <a:custGeom>
            <a:avLst/>
            <a:gdLst/>
            <a:ahLst/>
            <a:cxnLst/>
            <a:rect l="l" t="t" r="r" b="b"/>
            <a:pathLst>
              <a:path w="260985" h="71755">
                <a:moveTo>
                  <a:pt x="260603" y="0"/>
                </a:moveTo>
                <a:lnTo>
                  <a:pt x="51815" y="0"/>
                </a:lnTo>
                <a:lnTo>
                  <a:pt x="0" y="71627"/>
                </a:lnTo>
                <a:lnTo>
                  <a:pt x="207263" y="71627"/>
                </a:lnTo>
                <a:lnTo>
                  <a:pt x="260603" y="0"/>
                </a:lnTo>
                <a:close/>
              </a:path>
            </a:pathLst>
          </a:custGeom>
          <a:solidFill>
            <a:srgbClr val="BFBFBF"/>
          </a:solidFill>
        </p:spPr>
        <p:txBody>
          <a:bodyPr wrap="square" lIns="0" tIns="0" rIns="0" bIns="0" rtlCol="0"/>
          <a:lstStyle/>
          <a:p>
            <a:endParaRPr/>
          </a:p>
        </p:txBody>
      </p:sp>
      <p:sp>
        <p:nvSpPr>
          <p:cNvPr id="28" name="object 35"/>
          <p:cNvSpPr/>
          <p:nvPr/>
        </p:nvSpPr>
        <p:spPr>
          <a:xfrm>
            <a:off x="6488551" y="3293600"/>
            <a:ext cx="53340" cy="497205"/>
          </a:xfrm>
          <a:custGeom>
            <a:avLst/>
            <a:gdLst/>
            <a:ahLst/>
            <a:cxnLst/>
            <a:rect l="l" t="t" r="r" b="b"/>
            <a:pathLst>
              <a:path w="53339" h="497204">
                <a:moveTo>
                  <a:pt x="53339" y="0"/>
                </a:moveTo>
                <a:lnTo>
                  <a:pt x="0" y="71627"/>
                </a:lnTo>
                <a:lnTo>
                  <a:pt x="0" y="496823"/>
                </a:lnTo>
                <a:lnTo>
                  <a:pt x="53339" y="426719"/>
                </a:lnTo>
                <a:lnTo>
                  <a:pt x="53339" y="0"/>
                </a:lnTo>
                <a:close/>
              </a:path>
            </a:pathLst>
          </a:custGeom>
          <a:solidFill>
            <a:srgbClr val="7F7F7F"/>
          </a:solidFill>
        </p:spPr>
        <p:txBody>
          <a:bodyPr wrap="square" lIns="0" tIns="0" rIns="0" bIns="0" rtlCol="0"/>
          <a:lstStyle/>
          <a:p>
            <a:endParaRPr/>
          </a:p>
        </p:txBody>
      </p:sp>
      <p:sp>
        <p:nvSpPr>
          <p:cNvPr id="29" name="object 36"/>
          <p:cNvSpPr/>
          <p:nvPr/>
        </p:nvSpPr>
        <p:spPr>
          <a:xfrm>
            <a:off x="6424542" y="3737846"/>
            <a:ext cx="38100" cy="0"/>
          </a:xfrm>
          <a:custGeom>
            <a:avLst/>
            <a:gdLst/>
            <a:ahLst/>
            <a:cxnLst/>
            <a:rect l="l" t="t" r="r" b="b"/>
            <a:pathLst>
              <a:path w="38100">
                <a:moveTo>
                  <a:pt x="0" y="0"/>
                </a:moveTo>
                <a:lnTo>
                  <a:pt x="38099" y="0"/>
                </a:lnTo>
              </a:path>
            </a:pathLst>
          </a:custGeom>
          <a:ln w="35051">
            <a:solidFill>
              <a:srgbClr val="FF0000"/>
            </a:solidFill>
          </a:ln>
        </p:spPr>
        <p:txBody>
          <a:bodyPr wrap="square" lIns="0" tIns="0" rIns="0" bIns="0" rtlCol="0"/>
          <a:lstStyle/>
          <a:p>
            <a:endParaRPr/>
          </a:p>
        </p:txBody>
      </p:sp>
      <p:sp>
        <p:nvSpPr>
          <p:cNvPr id="30" name="object 37"/>
          <p:cNvSpPr/>
          <p:nvPr/>
        </p:nvSpPr>
        <p:spPr>
          <a:xfrm>
            <a:off x="6281286" y="3293600"/>
            <a:ext cx="260985" cy="71755"/>
          </a:xfrm>
          <a:custGeom>
            <a:avLst/>
            <a:gdLst/>
            <a:ahLst/>
            <a:cxnLst/>
            <a:rect l="l" t="t" r="r" b="b"/>
            <a:pathLst>
              <a:path w="260985" h="71755">
                <a:moveTo>
                  <a:pt x="260603" y="0"/>
                </a:moveTo>
                <a:lnTo>
                  <a:pt x="51815" y="0"/>
                </a:lnTo>
                <a:lnTo>
                  <a:pt x="0" y="71627"/>
                </a:lnTo>
                <a:lnTo>
                  <a:pt x="6095" y="71627"/>
                </a:lnTo>
                <a:lnTo>
                  <a:pt x="51815" y="9143"/>
                </a:lnTo>
                <a:lnTo>
                  <a:pt x="252983" y="9143"/>
                </a:lnTo>
                <a:lnTo>
                  <a:pt x="260603" y="0"/>
                </a:lnTo>
                <a:close/>
              </a:path>
            </a:pathLst>
          </a:custGeom>
          <a:solidFill>
            <a:srgbClr val="7F7F7F"/>
          </a:solidFill>
        </p:spPr>
        <p:txBody>
          <a:bodyPr wrap="square" lIns="0" tIns="0" rIns="0" bIns="0" rtlCol="0"/>
          <a:lstStyle/>
          <a:p>
            <a:endParaRPr/>
          </a:p>
        </p:txBody>
      </p:sp>
      <p:graphicFrame>
        <p:nvGraphicFramePr>
          <p:cNvPr id="31" name="object 38"/>
          <p:cNvGraphicFramePr>
            <a:graphicFrameLocks noGrp="1"/>
          </p:cNvGraphicFramePr>
          <p:nvPr>
            <p:extLst>
              <p:ext uri="{D42A27DB-BD31-4B8C-83A1-F6EECF244321}">
                <p14:modId xmlns:p14="http://schemas.microsoft.com/office/powerpoint/2010/main" val="4154449504"/>
              </p:ext>
            </p:extLst>
          </p:nvPr>
        </p:nvGraphicFramePr>
        <p:xfrm>
          <a:off x="6281286" y="3365228"/>
          <a:ext cx="204215" cy="460248"/>
        </p:xfrm>
        <a:graphic>
          <a:graphicData uri="http://schemas.openxmlformats.org/drawingml/2006/table">
            <a:tbl>
              <a:tblPr firstRow="1" bandRow="1">
                <a:tableStyleId>{2D5ABB26-0587-4C30-8999-92F81FD0307C}</a:tableStyleId>
              </a:tblPr>
              <a:tblGrid>
                <a:gridCol w="204215">
                  <a:extLst>
                    <a:ext uri="{9D8B030D-6E8A-4147-A177-3AD203B41FA5}">
                      <a16:colId xmlns:a16="http://schemas.microsoft.com/office/drawing/2014/main" val="20000"/>
                    </a:ext>
                  </a:extLst>
                </a:gridCol>
              </a:tblGrid>
              <a:tr h="119633">
                <a:tc>
                  <a:txBody>
                    <a:bodyPr/>
                    <a:lstStyle/>
                    <a:p>
                      <a:endParaRPr sz="900">
                        <a:latin typeface="Arial"/>
                        <a:cs typeface="Arial"/>
                      </a:endParaRPr>
                    </a:p>
                  </a:txBody>
                  <a:tcPr marL="0" marR="0" marT="0" marB="0">
                    <a:lnL w="6095">
                      <a:solidFill>
                        <a:srgbClr val="7F7F7F"/>
                      </a:solidFill>
                      <a:prstDash val="solid"/>
                    </a:lnL>
                    <a:lnT w="9143">
                      <a:solidFill>
                        <a:srgbClr val="FFFFFF"/>
                      </a:solidFill>
                      <a:prstDash val="solid"/>
                    </a:lnT>
                    <a:lnB w="16763">
                      <a:solidFill>
                        <a:srgbClr val="7F7F7F"/>
                      </a:solidFill>
                      <a:prstDash val="solid"/>
                    </a:lnB>
                    <a:solidFill>
                      <a:srgbClr val="BFBFBF"/>
                    </a:solidFill>
                  </a:tcPr>
                </a:tc>
                <a:extLst>
                  <a:ext uri="{0D108BD9-81ED-4DB2-BD59-A6C34878D82A}">
                    <a16:rowId xmlns:a16="http://schemas.microsoft.com/office/drawing/2014/main" val="10000"/>
                  </a:ext>
                </a:extLst>
              </a:tr>
              <a:tr h="124205">
                <a:tc>
                  <a:txBody>
                    <a:bodyPr/>
                    <a:lstStyle/>
                    <a:p>
                      <a:endParaRPr sz="900">
                        <a:latin typeface="Arial"/>
                        <a:cs typeface="Arial"/>
                      </a:endParaRPr>
                    </a:p>
                  </a:txBody>
                  <a:tcPr marL="0" marR="0" marT="0" marB="0">
                    <a:lnL w="6095">
                      <a:solidFill>
                        <a:srgbClr val="7F7F7F"/>
                      </a:solidFill>
                      <a:prstDash val="solid"/>
                    </a:lnL>
                    <a:lnT w="16763">
                      <a:solidFill>
                        <a:srgbClr val="7F7F7F"/>
                      </a:solidFill>
                      <a:prstDash val="solid"/>
                    </a:lnT>
                    <a:lnB w="18287">
                      <a:solidFill>
                        <a:srgbClr val="FFFFFF"/>
                      </a:solidFill>
                      <a:prstDash val="solid"/>
                    </a:lnB>
                    <a:solidFill>
                      <a:srgbClr val="BFBFBF"/>
                    </a:solidFill>
                  </a:tcPr>
                </a:tc>
                <a:extLst>
                  <a:ext uri="{0D108BD9-81ED-4DB2-BD59-A6C34878D82A}">
                    <a16:rowId xmlns:a16="http://schemas.microsoft.com/office/drawing/2014/main" val="10001"/>
                  </a:ext>
                </a:extLst>
              </a:tr>
              <a:tr h="185928">
                <a:tc>
                  <a:txBody>
                    <a:bodyPr/>
                    <a:lstStyle/>
                    <a:p>
                      <a:pPr>
                        <a:lnSpc>
                          <a:spcPct val="100000"/>
                        </a:lnSpc>
                        <a:spcBef>
                          <a:spcPts val="20"/>
                        </a:spcBef>
                      </a:pPr>
                      <a:endParaRPr sz="400">
                        <a:latin typeface="Times New Roman"/>
                        <a:cs typeface="Times New Roman"/>
                      </a:endParaRPr>
                    </a:p>
                    <a:p>
                      <a:pPr marL="37465">
                        <a:lnSpc>
                          <a:spcPct val="100000"/>
                        </a:lnSpc>
                      </a:pPr>
                      <a:r>
                        <a:rPr sz="250" spc="10" dirty="0">
                          <a:latin typeface="Arial"/>
                          <a:cs typeface="Arial"/>
                        </a:rPr>
                        <a:t>server5</a:t>
                      </a:r>
                      <a:endParaRPr sz="250">
                        <a:latin typeface="Arial"/>
                        <a:cs typeface="Arial"/>
                      </a:endParaRPr>
                    </a:p>
                  </a:txBody>
                  <a:tcPr marL="0" marR="0" marT="2540" marB="0">
                    <a:lnL w="6095">
                      <a:solidFill>
                        <a:srgbClr val="7F7F7F"/>
                      </a:solidFill>
                      <a:prstDash val="solid"/>
                    </a:lnL>
                    <a:lnT w="18287">
                      <a:solidFill>
                        <a:srgbClr val="FFFFFF"/>
                      </a:solidFill>
                      <a:prstDash val="solid"/>
                    </a:lnT>
                    <a:lnB w="18287">
                      <a:solidFill>
                        <a:srgbClr val="000000"/>
                      </a:solidFill>
                      <a:prstDash val="solid"/>
                    </a:lnB>
                    <a:solidFill>
                      <a:srgbClr val="BFBFBF"/>
                    </a:solidFill>
                  </a:tcPr>
                </a:tc>
                <a:extLst>
                  <a:ext uri="{0D108BD9-81ED-4DB2-BD59-A6C34878D82A}">
                    <a16:rowId xmlns:a16="http://schemas.microsoft.com/office/drawing/2014/main" val="10002"/>
                  </a:ext>
                </a:extLst>
              </a:tr>
            </a:tbl>
          </a:graphicData>
        </a:graphic>
      </p:graphicFrame>
      <p:sp>
        <p:nvSpPr>
          <p:cNvPr id="32" name="object 39"/>
          <p:cNvSpPr/>
          <p:nvPr/>
        </p:nvSpPr>
        <p:spPr>
          <a:xfrm>
            <a:off x="5161146" y="3478004"/>
            <a:ext cx="269875" cy="269875"/>
          </a:xfrm>
          <a:custGeom>
            <a:avLst/>
            <a:gdLst/>
            <a:ahLst/>
            <a:cxnLst/>
            <a:rect l="l" t="t" r="r" b="b"/>
            <a:pathLst>
              <a:path w="269875" h="269875">
                <a:moveTo>
                  <a:pt x="0" y="269747"/>
                </a:moveTo>
                <a:lnTo>
                  <a:pt x="269747" y="269747"/>
                </a:lnTo>
                <a:lnTo>
                  <a:pt x="269747" y="0"/>
                </a:lnTo>
                <a:lnTo>
                  <a:pt x="0" y="0"/>
                </a:lnTo>
                <a:lnTo>
                  <a:pt x="0" y="269747"/>
                </a:lnTo>
                <a:close/>
              </a:path>
            </a:pathLst>
          </a:custGeom>
          <a:solidFill>
            <a:srgbClr val="CCCCFF"/>
          </a:solidFill>
        </p:spPr>
        <p:txBody>
          <a:bodyPr wrap="square" lIns="0" tIns="0" rIns="0" bIns="0" rtlCol="0"/>
          <a:lstStyle/>
          <a:p>
            <a:endParaRPr/>
          </a:p>
        </p:txBody>
      </p:sp>
      <p:sp>
        <p:nvSpPr>
          <p:cNvPr id="33" name="object 40"/>
          <p:cNvSpPr/>
          <p:nvPr/>
        </p:nvSpPr>
        <p:spPr>
          <a:xfrm>
            <a:off x="5430895" y="3388088"/>
            <a:ext cx="90170" cy="360045"/>
          </a:xfrm>
          <a:custGeom>
            <a:avLst/>
            <a:gdLst/>
            <a:ahLst/>
            <a:cxnLst/>
            <a:rect l="l" t="t" r="r" b="b"/>
            <a:pathLst>
              <a:path w="90169" h="360045">
                <a:moveTo>
                  <a:pt x="89915" y="0"/>
                </a:moveTo>
                <a:lnTo>
                  <a:pt x="0" y="89915"/>
                </a:lnTo>
                <a:lnTo>
                  <a:pt x="0" y="359663"/>
                </a:lnTo>
                <a:lnTo>
                  <a:pt x="89915" y="269747"/>
                </a:lnTo>
                <a:lnTo>
                  <a:pt x="89915" y="0"/>
                </a:lnTo>
                <a:close/>
              </a:path>
            </a:pathLst>
          </a:custGeom>
          <a:solidFill>
            <a:srgbClr val="A3A3CD"/>
          </a:solidFill>
        </p:spPr>
        <p:txBody>
          <a:bodyPr wrap="square" lIns="0" tIns="0" rIns="0" bIns="0" rtlCol="0"/>
          <a:lstStyle/>
          <a:p>
            <a:endParaRPr/>
          </a:p>
        </p:txBody>
      </p:sp>
      <p:sp>
        <p:nvSpPr>
          <p:cNvPr id="34" name="object 41"/>
          <p:cNvSpPr/>
          <p:nvPr/>
        </p:nvSpPr>
        <p:spPr>
          <a:xfrm>
            <a:off x="5161146" y="3388088"/>
            <a:ext cx="360045" cy="90170"/>
          </a:xfrm>
          <a:custGeom>
            <a:avLst/>
            <a:gdLst/>
            <a:ahLst/>
            <a:cxnLst/>
            <a:rect l="l" t="t" r="r" b="b"/>
            <a:pathLst>
              <a:path w="360044" h="90169">
                <a:moveTo>
                  <a:pt x="359663" y="0"/>
                </a:moveTo>
                <a:lnTo>
                  <a:pt x="89915" y="0"/>
                </a:lnTo>
                <a:lnTo>
                  <a:pt x="0" y="89915"/>
                </a:lnTo>
                <a:lnTo>
                  <a:pt x="269747" y="89915"/>
                </a:lnTo>
                <a:lnTo>
                  <a:pt x="359663" y="0"/>
                </a:lnTo>
                <a:close/>
              </a:path>
            </a:pathLst>
          </a:custGeom>
          <a:solidFill>
            <a:srgbClr val="D6D6FF"/>
          </a:solidFill>
        </p:spPr>
        <p:txBody>
          <a:bodyPr wrap="square" lIns="0" tIns="0" rIns="0" bIns="0" rtlCol="0"/>
          <a:lstStyle/>
          <a:p>
            <a:endParaRPr/>
          </a:p>
        </p:txBody>
      </p:sp>
      <p:sp>
        <p:nvSpPr>
          <p:cNvPr id="35" name="object 42"/>
          <p:cNvSpPr/>
          <p:nvPr/>
        </p:nvSpPr>
        <p:spPr>
          <a:xfrm>
            <a:off x="5159623" y="3386564"/>
            <a:ext cx="364490" cy="364490"/>
          </a:xfrm>
          <a:custGeom>
            <a:avLst/>
            <a:gdLst/>
            <a:ahLst/>
            <a:cxnLst/>
            <a:rect l="l" t="t" r="r" b="b"/>
            <a:pathLst>
              <a:path w="364489" h="364489">
                <a:moveTo>
                  <a:pt x="1523" y="89915"/>
                </a:moveTo>
                <a:lnTo>
                  <a:pt x="0" y="91439"/>
                </a:lnTo>
                <a:lnTo>
                  <a:pt x="0" y="364235"/>
                </a:lnTo>
                <a:lnTo>
                  <a:pt x="272795" y="364235"/>
                </a:lnTo>
                <a:lnTo>
                  <a:pt x="275843" y="361187"/>
                </a:lnTo>
                <a:lnTo>
                  <a:pt x="4571" y="361187"/>
                </a:lnTo>
                <a:lnTo>
                  <a:pt x="1523" y="359663"/>
                </a:lnTo>
                <a:lnTo>
                  <a:pt x="4571" y="359663"/>
                </a:lnTo>
                <a:lnTo>
                  <a:pt x="4571" y="94487"/>
                </a:lnTo>
                <a:lnTo>
                  <a:pt x="1523" y="94487"/>
                </a:lnTo>
                <a:lnTo>
                  <a:pt x="1523" y="89915"/>
                </a:lnTo>
                <a:close/>
              </a:path>
              <a:path w="364489" h="364489">
                <a:moveTo>
                  <a:pt x="4571" y="359663"/>
                </a:moveTo>
                <a:lnTo>
                  <a:pt x="1523" y="359663"/>
                </a:lnTo>
                <a:lnTo>
                  <a:pt x="4571" y="361187"/>
                </a:lnTo>
                <a:lnTo>
                  <a:pt x="4571" y="359663"/>
                </a:lnTo>
                <a:close/>
              </a:path>
              <a:path w="364489" h="364489">
                <a:moveTo>
                  <a:pt x="269747" y="359663"/>
                </a:moveTo>
                <a:lnTo>
                  <a:pt x="4571" y="359663"/>
                </a:lnTo>
                <a:lnTo>
                  <a:pt x="4571" y="361187"/>
                </a:lnTo>
                <a:lnTo>
                  <a:pt x="269747" y="361187"/>
                </a:lnTo>
                <a:lnTo>
                  <a:pt x="269747" y="359663"/>
                </a:lnTo>
                <a:close/>
              </a:path>
              <a:path w="364489" h="364489">
                <a:moveTo>
                  <a:pt x="274319" y="355091"/>
                </a:moveTo>
                <a:lnTo>
                  <a:pt x="269747" y="359663"/>
                </a:lnTo>
                <a:lnTo>
                  <a:pt x="269747" y="361187"/>
                </a:lnTo>
                <a:lnTo>
                  <a:pt x="274319" y="361187"/>
                </a:lnTo>
                <a:lnTo>
                  <a:pt x="274319" y="355091"/>
                </a:lnTo>
                <a:close/>
              </a:path>
              <a:path w="364489" h="364489">
                <a:moveTo>
                  <a:pt x="359663" y="269747"/>
                </a:moveTo>
                <a:lnTo>
                  <a:pt x="274319" y="355091"/>
                </a:lnTo>
                <a:lnTo>
                  <a:pt x="274319" y="361187"/>
                </a:lnTo>
                <a:lnTo>
                  <a:pt x="275843" y="361187"/>
                </a:lnTo>
                <a:lnTo>
                  <a:pt x="364235" y="272795"/>
                </a:lnTo>
                <a:lnTo>
                  <a:pt x="364235" y="271271"/>
                </a:lnTo>
                <a:lnTo>
                  <a:pt x="359663" y="271271"/>
                </a:lnTo>
                <a:lnTo>
                  <a:pt x="359663" y="269747"/>
                </a:lnTo>
                <a:close/>
              </a:path>
              <a:path w="364489" h="364489">
                <a:moveTo>
                  <a:pt x="274319" y="91439"/>
                </a:moveTo>
                <a:lnTo>
                  <a:pt x="269747" y="91439"/>
                </a:lnTo>
                <a:lnTo>
                  <a:pt x="269747" y="359663"/>
                </a:lnTo>
                <a:lnTo>
                  <a:pt x="274319" y="355091"/>
                </a:lnTo>
                <a:lnTo>
                  <a:pt x="274319" y="94487"/>
                </a:lnTo>
                <a:lnTo>
                  <a:pt x="272795" y="94487"/>
                </a:lnTo>
                <a:lnTo>
                  <a:pt x="274319" y="92989"/>
                </a:lnTo>
                <a:lnTo>
                  <a:pt x="274319" y="91439"/>
                </a:lnTo>
                <a:close/>
              </a:path>
              <a:path w="364489" h="364489">
                <a:moveTo>
                  <a:pt x="364235" y="4571"/>
                </a:moveTo>
                <a:lnTo>
                  <a:pt x="359663" y="9067"/>
                </a:lnTo>
                <a:lnTo>
                  <a:pt x="359663" y="271271"/>
                </a:lnTo>
                <a:lnTo>
                  <a:pt x="364235" y="271271"/>
                </a:lnTo>
                <a:lnTo>
                  <a:pt x="364235" y="4571"/>
                </a:lnTo>
                <a:close/>
              </a:path>
              <a:path w="364489" h="364489">
                <a:moveTo>
                  <a:pt x="359663" y="0"/>
                </a:moveTo>
                <a:lnTo>
                  <a:pt x="91439" y="0"/>
                </a:lnTo>
                <a:lnTo>
                  <a:pt x="1523" y="89915"/>
                </a:lnTo>
                <a:lnTo>
                  <a:pt x="1523" y="94487"/>
                </a:lnTo>
                <a:lnTo>
                  <a:pt x="4571" y="94487"/>
                </a:lnTo>
                <a:lnTo>
                  <a:pt x="4571" y="91439"/>
                </a:lnTo>
                <a:lnTo>
                  <a:pt x="7619" y="91439"/>
                </a:lnTo>
                <a:lnTo>
                  <a:pt x="94487" y="4571"/>
                </a:lnTo>
                <a:lnTo>
                  <a:pt x="355091" y="4571"/>
                </a:lnTo>
                <a:lnTo>
                  <a:pt x="359663" y="0"/>
                </a:lnTo>
                <a:close/>
              </a:path>
              <a:path w="364489" h="364489">
                <a:moveTo>
                  <a:pt x="7619" y="91439"/>
                </a:moveTo>
                <a:lnTo>
                  <a:pt x="4571" y="91439"/>
                </a:lnTo>
                <a:lnTo>
                  <a:pt x="4571" y="94487"/>
                </a:lnTo>
                <a:lnTo>
                  <a:pt x="7619" y="91439"/>
                </a:lnTo>
                <a:close/>
              </a:path>
              <a:path w="364489" h="364489">
                <a:moveTo>
                  <a:pt x="359663" y="0"/>
                </a:moveTo>
                <a:lnTo>
                  <a:pt x="269747" y="89915"/>
                </a:lnTo>
                <a:lnTo>
                  <a:pt x="9143" y="89915"/>
                </a:lnTo>
                <a:lnTo>
                  <a:pt x="4571" y="94487"/>
                </a:lnTo>
                <a:lnTo>
                  <a:pt x="269747" y="94487"/>
                </a:lnTo>
                <a:lnTo>
                  <a:pt x="269747" y="91439"/>
                </a:lnTo>
                <a:lnTo>
                  <a:pt x="275895" y="91439"/>
                </a:lnTo>
                <a:lnTo>
                  <a:pt x="359663" y="9067"/>
                </a:lnTo>
                <a:lnTo>
                  <a:pt x="359663" y="1523"/>
                </a:lnTo>
                <a:lnTo>
                  <a:pt x="361187" y="1523"/>
                </a:lnTo>
                <a:lnTo>
                  <a:pt x="359663" y="0"/>
                </a:lnTo>
                <a:close/>
              </a:path>
              <a:path w="364489" h="364489">
                <a:moveTo>
                  <a:pt x="274319" y="92989"/>
                </a:moveTo>
                <a:lnTo>
                  <a:pt x="272795" y="94487"/>
                </a:lnTo>
                <a:lnTo>
                  <a:pt x="274319" y="94487"/>
                </a:lnTo>
                <a:lnTo>
                  <a:pt x="274319" y="92989"/>
                </a:lnTo>
                <a:close/>
              </a:path>
              <a:path w="364489" h="364489">
                <a:moveTo>
                  <a:pt x="275895" y="91439"/>
                </a:moveTo>
                <a:lnTo>
                  <a:pt x="274319" y="91439"/>
                </a:lnTo>
                <a:lnTo>
                  <a:pt x="274319" y="92989"/>
                </a:lnTo>
                <a:lnTo>
                  <a:pt x="275895" y="91439"/>
                </a:lnTo>
                <a:close/>
              </a:path>
              <a:path w="364489" h="364489">
                <a:moveTo>
                  <a:pt x="359663" y="1523"/>
                </a:moveTo>
                <a:lnTo>
                  <a:pt x="359663" y="9067"/>
                </a:lnTo>
                <a:lnTo>
                  <a:pt x="364235" y="4571"/>
                </a:lnTo>
                <a:lnTo>
                  <a:pt x="361187" y="4571"/>
                </a:lnTo>
                <a:lnTo>
                  <a:pt x="359663" y="1523"/>
                </a:lnTo>
                <a:close/>
              </a:path>
              <a:path w="364489" h="364489">
                <a:moveTo>
                  <a:pt x="361187" y="1523"/>
                </a:moveTo>
                <a:lnTo>
                  <a:pt x="359663" y="1523"/>
                </a:lnTo>
                <a:lnTo>
                  <a:pt x="361187" y="4571"/>
                </a:lnTo>
                <a:lnTo>
                  <a:pt x="364235" y="4571"/>
                </a:lnTo>
                <a:lnTo>
                  <a:pt x="361187" y="1523"/>
                </a:lnTo>
                <a:close/>
              </a:path>
              <a:path w="364489" h="364489">
                <a:moveTo>
                  <a:pt x="364235" y="0"/>
                </a:moveTo>
                <a:lnTo>
                  <a:pt x="359663" y="0"/>
                </a:lnTo>
                <a:lnTo>
                  <a:pt x="364235" y="4571"/>
                </a:lnTo>
                <a:lnTo>
                  <a:pt x="364235" y="0"/>
                </a:lnTo>
                <a:close/>
              </a:path>
            </a:pathLst>
          </a:custGeom>
          <a:solidFill>
            <a:srgbClr val="000000"/>
          </a:solidFill>
        </p:spPr>
        <p:txBody>
          <a:bodyPr wrap="square" lIns="0" tIns="0" rIns="0" bIns="0" rtlCol="0"/>
          <a:lstStyle/>
          <a:p>
            <a:endParaRPr/>
          </a:p>
        </p:txBody>
      </p:sp>
      <p:sp>
        <p:nvSpPr>
          <p:cNvPr id="36" name="object 43"/>
          <p:cNvSpPr txBox="1"/>
          <p:nvPr/>
        </p:nvSpPr>
        <p:spPr>
          <a:xfrm>
            <a:off x="4858886" y="3787383"/>
            <a:ext cx="871855" cy="292735"/>
          </a:xfrm>
          <a:prstGeom prst="rect">
            <a:avLst/>
          </a:prstGeom>
        </p:spPr>
        <p:txBody>
          <a:bodyPr vert="horz" wrap="square" lIns="0" tIns="0" rIns="0" bIns="0" rtlCol="0">
            <a:spAutoFit/>
          </a:bodyPr>
          <a:lstStyle/>
          <a:p>
            <a:pPr marL="260985" marR="5080" indent="-248920">
              <a:lnSpc>
                <a:spcPct val="100000"/>
              </a:lnSpc>
            </a:pPr>
            <a:r>
              <a:rPr sz="900" spc="10" dirty="0">
                <a:latin typeface="Arial"/>
                <a:cs typeface="Arial"/>
              </a:rPr>
              <a:t>M</a:t>
            </a:r>
            <a:r>
              <a:rPr sz="900" spc="-35" dirty="0">
                <a:latin typeface="Arial"/>
                <a:cs typeface="Arial"/>
              </a:rPr>
              <a:t>u</a:t>
            </a:r>
            <a:r>
              <a:rPr sz="900" dirty="0">
                <a:latin typeface="Arial"/>
                <a:cs typeface="Arial"/>
              </a:rPr>
              <a:t>l</a:t>
            </a:r>
            <a:r>
              <a:rPr sz="900" spc="45" dirty="0">
                <a:latin typeface="Arial"/>
                <a:cs typeface="Arial"/>
              </a:rPr>
              <a:t>t</a:t>
            </a:r>
            <a:r>
              <a:rPr sz="900" dirty="0">
                <a:latin typeface="Arial"/>
                <a:cs typeface="Arial"/>
              </a:rPr>
              <a:t>i</a:t>
            </a:r>
            <a:r>
              <a:rPr sz="900" spc="-25" dirty="0">
                <a:latin typeface="Arial"/>
                <a:cs typeface="Arial"/>
              </a:rPr>
              <a:t>-</a:t>
            </a:r>
            <a:r>
              <a:rPr sz="900" spc="-35" dirty="0">
                <a:latin typeface="Arial"/>
                <a:cs typeface="Arial"/>
              </a:rPr>
              <a:t>d</a:t>
            </a:r>
            <a:r>
              <a:rPr sz="900" dirty="0">
                <a:latin typeface="Arial"/>
                <a:cs typeface="Arial"/>
              </a:rPr>
              <a:t>i</a:t>
            </a:r>
            <a:r>
              <a:rPr sz="900" spc="-35" dirty="0">
                <a:latin typeface="Arial"/>
                <a:cs typeface="Arial"/>
              </a:rPr>
              <a:t>m</a:t>
            </a:r>
            <a:r>
              <a:rPr sz="900" spc="-60" dirty="0">
                <a:latin typeface="Arial"/>
                <a:cs typeface="Arial"/>
              </a:rPr>
              <a:t>e</a:t>
            </a:r>
            <a:r>
              <a:rPr sz="900" spc="-35" dirty="0">
                <a:latin typeface="Arial"/>
                <a:cs typeface="Arial"/>
              </a:rPr>
              <a:t>n</a:t>
            </a:r>
            <a:r>
              <a:rPr sz="900" spc="-105" dirty="0">
                <a:latin typeface="Arial"/>
                <a:cs typeface="Arial"/>
              </a:rPr>
              <a:t>s</a:t>
            </a:r>
            <a:r>
              <a:rPr sz="900" dirty="0">
                <a:latin typeface="Arial"/>
                <a:cs typeface="Arial"/>
              </a:rPr>
              <a:t>i</a:t>
            </a:r>
            <a:r>
              <a:rPr sz="900" spc="-25" dirty="0">
                <a:latin typeface="Arial"/>
                <a:cs typeface="Arial"/>
              </a:rPr>
              <a:t>o</a:t>
            </a:r>
            <a:r>
              <a:rPr sz="900" spc="-35" dirty="0">
                <a:latin typeface="Arial"/>
                <a:cs typeface="Arial"/>
              </a:rPr>
              <a:t>n</a:t>
            </a:r>
            <a:r>
              <a:rPr sz="900" spc="-70" dirty="0">
                <a:latin typeface="Arial"/>
                <a:cs typeface="Arial"/>
              </a:rPr>
              <a:t>a</a:t>
            </a:r>
            <a:r>
              <a:rPr sz="900" spc="5" dirty="0">
                <a:latin typeface="Arial"/>
                <a:cs typeface="Arial"/>
              </a:rPr>
              <a:t>l </a:t>
            </a:r>
            <a:r>
              <a:rPr sz="900" spc="5" dirty="0">
                <a:latin typeface="Times New Roman"/>
                <a:cs typeface="Times New Roman"/>
              </a:rPr>
              <a:t> </a:t>
            </a:r>
            <a:r>
              <a:rPr sz="900" spc="-60" dirty="0">
                <a:latin typeface="Arial"/>
                <a:cs typeface="Arial"/>
              </a:rPr>
              <a:t>Storage</a:t>
            </a:r>
            <a:endParaRPr sz="900">
              <a:latin typeface="Arial"/>
              <a:cs typeface="Arial"/>
            </a:endParaRPr>
          </a:p>
        </p:txBody>
      </p:sp>
      <p:sp>
        <p:nvSpPr>
          <p:cNvPr id="37" name="object 44"/>
          <p:cNvSpPr/>
          <p:nvPr/>
        </p:nvSpPr>
        <p:spPr>
          <a:xfrm>
            <a:off x="5618346" y="3522200"/>
            <a:ext cx="571500" cy="38100"/>
          </a:xfrm>
          <a:custGeom>
            <a:avLst/>
            <a:gdLst/>
            <a:ahLst/>
            <a:cxnLst/>
            <a:rect l="l" t="t" r="r" b="b"/>
            <a:pathLst>
              <a:path w="571500" h="38100">
                <a:moveTo>
                  <a:pt x="38099" y="0"/>
                </a:moveTo>
                <a:lnTo>
                  <a:pt x="0" y="18287"/>
                </a:lnTo>
                <a:lnTo>
                  <a:pt x="38099" y="38099"/>
                </a:lnTo>
                <a:lnTo>
                  <a:pt x="38099" y="21335"/>
                </a:lnTo>
                <a:lnTo>
                  <a:pt x="32003" y="21335"/>
                </a:lnTo>
                <a:lnTo>
                  <a:pt x="32003" y="16763"/>
                </a:lnTo>
                <a:lnTo>
                  <a:pt x="38099" y="16763"/>
                </a:lnTo>
                <a:lnTo>
                  <a:pt x="38099" y="0"/>
                </a:lnTo>
                <a:close/>
              </a:path>
              <a:path w="571500" h="38100">
                <a:moveTo>
                  <a:pt x="533399" y="0"/>
                </a:moveTo>
                <a:lnTo>
                  <a:pt x="533399" y="38099"/>
                </a:lnTo>
                <a:lnTo>
                  <a:pt x="565638" y="21335"/>
                </a:lnTo>
                <a:lnTo>
                  <a:pt x="541019" y="21335"/>
                </a:lnTo>
                <a:lnTo>
                  <a:pt x="541019" y="16763"/>
                </a:lnTo>
                <a:lnTo>
                  <a:pt x="568324" y="16763"/>
                </a:lnTo>
                <a:lnTo>
                  <a:pt x="533399" y="0"/>
                </a:lnTo>
                <a:close/>
              </a:path>
              <a:path w="571500" h="38100">
                <a:moveTo>
                  <a:pt x="38099" y="16763"/>
                </a:moveTo>
                <a:lnTo>
                  <a:pt x="32003" y="16763"/>
                </a:lnTo>
                <a:lnTo>
                  <a:pt x="32003" y="21335"/>
                </a:lnTo>
                <a:lnTo>
                  <a:pt x="38099" y="21335"/>
                </a:lnTo>
                <a:lnTo>
                  <a:pt x="38099" y="16763"/>
                </a:lnTo>
                <a:close/>
              </a:path>
              <a:path w="571500" h="38100">
                <a:moveTo>
                  <a:pt x="533399" y="16763"/>
                </a:moveTo>
                <a:lnTo>
                  <a:pt x="38099" y="16763"/>
                </a:lnTo>
                <a:lnTo>
                  <a:pt x="38099" y="21335"/>
                </a:lnTo>
                <a:lnTo>
                  <a:pt x="533399" y="21335"/>
                </a:lnTo>
                <a:lnTo>
                  <a:pt x="533399" y="16763"/>
                </a:lnTo>
                <a:close/>
              </a:path>
              <a:path w="571500" h="38100">
                <a:moveTo>
                  <a:pt x="568324" y="16763"/>
                </a:moveTo>
                <a:lnTo>
                  <a:pt x="541019" y="16763"/>
                </a:lnTo>
                <a:lnTo>
                  <a:pt x="541019" y="21335"/>
                </a:lnTo>
                <a:lnTo>
                  <a:pt x="565638" y="21335"/>
                </a:lnTo>
                <a:lnTo>
                  <a:pt x="571499" y="18287"/>
                </a:lnTo>
                <a:lnTo>
                  <a:pt x="568324" y="16763"/>
                </a:lnTo>
                <a:close/>
              </a:path>
            </a:pathLst>
          </a:custGeom>
          <a:solidFill>
            <a:srgbClr val="000000"/>
          </a:solidFill>
        </p:spPr>
        <p:txBody>
          <a:bodyPr wrap="square" lIns="0" tIns="0" rIns="0" bIns="0" rtlCol="0"/>
          <a:lstStyle/>
          <a:p>
            <a:endParaRPr/>
          </a:p>
        </p:txBody>
      </p:sp>
      <p:sp>
        <p:nvSpPr>
          <p:cNvPr id="38" name="object 45"/>
          <p:cNvSpPr txBox="1"/>
          <p:nvPr/>
        </p:nvSpPr>
        <p:spPr>
          <a:xfrm>
            <a:off x="6102469" y="3863583"/>
            <a:ext cx="595630" cy="155575"/>
          </a:xfrm>
          <a:prstGeom prst="rect">
            <a:avLst/>
          </a:prstGeom>
        </p:spPr>
        <p:txBody>
          <a:bodyPr vert="horz" wrap="square" lIns="0" tIns="0" rIns="0" bIns="0" rtlCol="0">
            <a:spAutoFit/>
          </a:bodyPr>
          <a:lstStyle/>
          <a:p>
            <a:pPr marL="12700">
              <a:lnSpc>
                <a:spcPct val="100000"/>
              </a:lnSpc>
            </a:pPr>
            <a:r>
              <a:rPr sz="900" spc="-114" dirty="0">
                <a:latin typeface="Arial"/>
                <a:cs typeface="Arial"/>
              </a:rPr>
              <a:t>OLAP</a:t>
            </a:r>
            <a:r>
              <a:rPr sz="900" spc="-110" dirty="0">
                <a:latin typeface="Arial"/>
                <a:cs typeface="Arial"/>
              </a:rPr>
              <a:t> </a:t>
            </a:r>
            <a:r>
              <a:rPr sz="900" spc="-60" dirty="0">
                <a:latin typeface="Arial"/>
                <a:cs typeface="Arial"/>
              </a:rPr>
              <a:t>Server</a:t>
            </a:r>
            <a:endParaRPr sz="900">
              <a:latin typeface="Arial"/>
              <a:cs typeface="Arial"/>
            </a:endParaRPr>
          </a:p>
        </p:txBody>
      </p:sp>
      <p:sp>
        <p:nvSpPr>
          <p:cNvPr id="39" name="object 46"/>
          <p:cNvSpPr txBox="1"/>
          <p:nvPr/>
        </p:nvSpPr>
        <p:spPr>
          <a:xfrm>
            <a:off x="5767189" y="3291575"/>
            <a:ext cx="275590" cy="171450"/>
          </a:xfrm>
          <a:prstGeom prst="rect">
            <a:avLst/>
          </a:prstGeom>
        </p:spPr>
        <p:txBody>
          <a:bodyPr vert="horz" wrap="square" lIns="0" tIns="0" rIns="0" bIns="0" rtlCol="0">
            <a:spAutoFit/>
          </a:bodyPr>
          <a:lstStyle/>
          <a:p>
            <a:pPr marL="12700">
              <a:lnSpc>
                <a:spcPct val="100000"/>
              </a:lnSpc>
            </a:pPr>
            <a:r>
              <a:rPr sz="1000" spc="15" dirty="0">
                <a:latin typeface="Arial"/>
                <a:cs typeface="Arial"/>
              </a:rPr>
              <a:t>M</a:t>
            </a:r>
            <a:r>
              <a:rPr sz="1000" spc="-125" dirty="0">
                <a:latin typeface="Arial"/>
                <a:cs typeface="Arial"/>
              </a:rPr>
              <a:t>D</a:t>
            </a:r>
            <a:r>
              <a:rPr sz="1000" spc="-150" dirty="0">
                <a:latin typeface="Arial"/>
                <a:cs typeface="Arial"/>
              </a:rPr>
              <a:t>X</a:t>
            </a:r>
            <a:endParaRPr sz="1000">
              <a:latin typeface="Arial"/>
              <a:cs typeface="Arial"/>
            </a:endParaRPr>
          </a:p>
        </p:txBody>
      </p:sp>
      <p:pic>
        <p:nvPicPr>
          <p:cNvPr id="40" name="Audio 3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816768976"/>
      </p:ext>
    </p:extLst>
  </p:cSld>
  <p:clrMapOvr>
    <a:masterClrMapping/>
  </p:clrMapOvr>
  <mc:AlternateContent xmlns:mc="http://schemas.openxmlformats.org/markup-compatibility/2006" xmlns:p14="http://schemas.microsoft.com/office/powerpoint/2010/main">
    <mc:Choice Requires="p14">
      <p:transition spd="slow" p14:dur="2000" advTm="18811"/>
    </mc:Choice>
    <mc:Fallback xmlns="">
      <p:transition spd="slow" advTm="188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0"/>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err="1" smtClean="0"/>
              <a:t>Multidimensional</a:t>
            </a:r>
            <a:r>
              <a:rPr lang="sv-SE" dirty="0" smtClean="0"/>
              <a:t> OLAP (MOLAP)</a:t>
            </a:r>
            <a:endParaRPr lang="sv-SE" dirty="0"/>
          </a:p>
        </p:txBody>
      </p:sp>
      <p:sp>
        <p:nvSpPr>
          <p:cNvPr id="3" name="Content Placeholder 2"/>
          <p:cNvSpPr>
            <a:spLocks noGrp="1"/>
          </p:cNvSpPr>
          <p:nvPr>
            <p:ph idx="1"/>
          </p:nvPr>
        </p:nvSpPr>
        <p:spPr/>
        <p:txBody>
          <a:bodyPr>
            <a:normAutofit/>
          </a:bodyPr>
          <a:lstStyle/>
          <a:p>
            <a:r>
              <a:rPr lang="sv-SE" sz="1500" dirty="0"/>
              <a:t>M</a:t>
            </a:r>
            <a:r>
              <a:rPr lang="sv-SE" sz="1500" dirty="0" smtClean="0"/>
              <a:t>OLAP store data in an </a:t>
            </a:r>
            <a:r>
              <a:rPr lang="sv-SE" sz="1500" dirty="0" err="1" smtClean="0"/>
              <a:t>array</a:t>
            </a:r>
            <a:r>
              <a:rPr lang="sv-SE" sz="1500" dirty="0" smtClean="0"/>
              <a:t> </a:t>
            </a:r>
            <a:r>
              <a:rPr lang="sv-SE" sz="1500" dirty="0" err="1" smtClean="0"/>
              <a:t>that</a:t>
            </a:r>
            <a:r>
              <a:rPr lang="sv-SE" sz="1500" dirty="0" smtClean="0"/>
              <a:t> </a:t>
            </a:r>
            <a:r>
              <a:rPr lang="sv-SE" sz="1500" dirty="0" err="1" smtClean="0"/>
              <a:t>provide</a:t>
            </a:r>
            <a:r>
              <a:rPr lang="sv-SE" sz="1500" dirty="0" smtClean="0"/>
              <a:t> </a:t>
            </a:r>
            <a:r>
              <a:rPr lang="sv-SE" sz="1500" dirty="0" err="1" smtClean="0"/>
              <a:t>very</a:t>
            </a:r>
            <a:r>
              <a:rPr lang="sv-SE" sz="1500" dirty="0" smtClean="0"/>
              <a:t> fast </a:t>
            </a:r>
            <a:r>
              <a:rPr lang="sv-SE" sz="1500" dirty="0" err="1" smtClean="0"/>
              <a:t>answers</a:t>
            </a:r>
            <a:r>
              <a:rPr lang="sv-SE" sz="1500" dirty="0" smtClean="0"/>
              <a:t> to </a:t>
            </a:r>
            <a:r>
              <a:rPr lang="sv-SE" sz="1500" dirty="0" err="1" smtClean="0"/>
              <a:t>queries</a:t>
            </a:r>
            <a:r>
              <a:rPr lang="sv-SE" sz="1500" dirty="0" smtClean="0"/>
              <a:t> </a:t>
            </a:r>
            <a:r>
              <a:rPr lang="sv-SE" sz="1500" dirty="0" err="1" smtClean="0"/>
              <a:t>due</a:t>
            </a:r>
            <a:r>
              <a:rPr lang="sv-SE" sz="1500" dirty="0" smtClean="0"/>
              <a:t> to:</a:t>
            </a:r>
          </a:p>
          <a:p>
            <a:pPr lvl="1"/>
            <a:r>
              <a:rPr lang="sv-SE" sz="1500" dirty="0" err="1" smtClean="0"/>
              <a:t>multidimensional</a:t>
            </a:r>
            <a:r>
              <a:rPr lang="sv-SE" sz="1500" dirty="0" smtClean="0"/>
              <a:t> </a:t>
            </a:r>
            <a:r>
              <a:rPr lang="sv-SE" sz="1500" dirty="0" err="1" smtClean="0"/>
              <a:t>indexing</a:t>
            </a:r>
            <a:r>
              <a:rPr lang="sv-SE" sz="1500" dirty="0" smtClean="0"/>
              <a:t> (</a:t>
            </a:r>
            <a:r>
              <a:rPr lang="sv-SE" sz="1500" dirty="0" err="1" smtClean="0"/>
              <a:t>natural</a:t>
            </a:r>
            <a:r>
              <a:rPr lang="sv-SE" sz="1500" dirty="0" smtClean="0"/>
              <a:t> </a:t>
            </a:r>
            <a:r>
              <a:rPr lang="sv-SE" sz="1500" dirty="0" err="1" smtClean="0"/>
              <a:t>indexes</a:t>
            </a:r>
            <a:r>
              <a:rPr lang="sv-SE" sz="1500" dirty="0" smtClean="0"/>
              <a:t> in MOLAP </a:t>
            </a:r>
            <a:r>
              <a:rPr lang="sv-SE" sz="1500" dirty="0" err="1" smtClean="0"/>
              <a:t>since</a:t>
            </a:r>
            <a:r>
              <a:rPr lang="sv-SE" sz="1500" dirty="0" smtClean="0"/>
              <a:t> the </a:t>
            </a:r>
            <a:r>
              <a:rPr lang="sv-SE" sz="1500" dirty="0" err="1" smtClean="0"/>
              <a:t>indexes</a:t>
            </a:r>
            <a:r>
              <a:rPr lang="sv-SE" sz="1500" dirty="0" smtClean="0"/>
              <a:t> </a:t>
            </a:r>
            <a:r>
              <a:rPr lang="sv-SE" sz="1500" dirty="0" err="1" smtClean="0"/>
              <a:t>can</a:t>
            </a:r>
            <a:r>
              <a:rPr lang="sv-SE" sz="1500" dirty="0" smtClean="0"/>
              <a:t> be part </a:t>
            </a:r>
            <a:r>
              <a:rPr lang="sv-SE" sz="1500" dirty="0" err="1" smtClean="0"/>
              <a:t>of</a:t>
            </a:r>
            <a:r>
              <a:rPr lang="sv-SE" sz="1500" dirty="0" smtClean="0"/>
              <a:t> the </a:t>
            </a:r>
            <a:r>
              <a:rPr lang="sv-SE" sz="1500" dirty="0" err="1" smtClean="0"/>
              <a:t>array</a:t>
            </a:r>
            <a:r>
              <a:rPr lang="sv-SE" sz="1500" dirty="0" smtClean="0"/>
              <a:t>)</a:t>
            </a:r>
          </a:p>
          <a:p>
            <a:pPr lvl="1"/>
            <a:r>
              <a:rPr lang="sv-SE" sz="1500" dirty="0" smtClean="0"/>
              <a:t>pre-</a:t>
            </a:r>
            <a:r>
              <a:rPr lang="sv-SE" sz="1500" dirty="0" err="1" smtClean="0"/>
              <a:t>calculating</a:t>
            </a:r>
            <a:r>
              <a:rPr lang="sv-SE" sz="1500" dirty="0" smtClean="0"/>
              <a:t> </a:t>
            </a:r>
            <a:r>
              <a:rPr lang="sv-SE" sz="1500" dirty="0" err="1" smtClean="0"/>
              <a:t>aggregrations</a:t>
            </a:r>
            <a:r>
              <a:rPr lang="sv-SE" sz="1500" dirty="0" smtClean="0"/>
              <a:t> (</a:t>
            </a:r>
            <a:r>
              <a:rPr lang="sv-SE" sz="1500" dirty="0" err="1" smtClean="0"/>
              <a:t>carried</a:t>
            </a:r>
            <a:r>
              <a:rPr lang="sv-SE" sz="1500" dirty="0" smtClean="0"/>
              <a:t> </a:t>
            </a:r>
            <a:r>
              <a:rPr lang="sv-SE" sz="1500" dirty="0" err="1" smtClean="0"/>
              <a:t>out</a:t>
            </a:r>
            <a:r>
              <a:rPr lang="sv-SE" sz="1500" dirty="0" smtClean="0"/>
              <a:t> in an </a:t>
            </a:r>
            <a:r>
              <a:rPr lang="sv-SE" sz="1500" dirty="0" err="1" smtClean="0"/>
              <a:t>automated</a:t>
            </a:r>
            <a:r>
              <a:rPr lang="sv-SE" sz="1500" dirty="0" smtClean="0"/>
              <a:t> </a:t>
            </a:r>
            <a:r>
              <a:rPr lang="sv-SE" sz="1500" dirty="0" err="1" smtClean="0"/>
              <a:t>way</a:t>
            </a:r>
            <a:r>
              <a:rPr lang="sv-SE" sz="1500" dirty="0" smtClean="0"/>
              <a:t> </a:t>
            </a:r>
            <a:r>
              <a:rPr lang="sv-SE" sz="1500" dirty="0" err="1" smtClean="0"/>
              <a:t>during</a:t>
            </a:r>
            <a:r>
              <a:rPr lang="sv-SE" sz="1500" dirty="0" smtClean="0"/>
              <a:t> data </a:t>
            </a:r>
            <a:r>
              <a:rPr lang="sv-SE" sz="1500" dirty="0" err="1" smtClean="0"/>
              <a:t>load</a:t>
            </a:r>
            <a:r>
              <a:rPr lang="sv-SE" sz="1500" dirty="0" smtClean="0"/>
              <a:t>, </a:t>
            </a:r>
            <a:r>
              <a:rPr lang="sv-SE" sz="1500" dirty="0" err="1" smtClean="0"/>
              <a:t>based</a:t>
            </a:r>
            <a:r>
              <a:rPr lang="sv-SE" sz="1500" dirty="0" smtClean="0"/>
              <a:t> on the </a:t>
            </a:r>
            <a:r>
              <a:rPr lang="sv-SE" sz="1500" dirty="0" err="1" smtClean="0"/>
              <a:t>dimensional</a:t>
            </a:r>
            <a:r>
              <a:rPr lang="sv-SE" sz="1500" dirty="0" smtClean="0"/>
              <a:t> </a:t>
            </a:r>
            <a:r>
              <a:rPr lang="sv-SE" sz="1500" dirty="0" err="1" smtClean="0"/>
              <a:t>hierarchies</a:t>
            </a:r>
            <a:r>
              <a:rPr lang="sv-SE" sz="1500" dirty="0" smtClean="0"/>
              <a:t>). The </a:t>
            </a:r>
            <a:r>
              <a:rPr lang="sv-SE" sz="1500" dirty="0" err="1" smtClean="0"/>
              <a:t>result</a:t>
            </a:r>
            <a:r>
              <a:rPr lang="sv-SE" sz="1500" dirty="0" smtClean="0"/>
              <a:t> </a:t>
            </a:r>
            <a:r>
              <a:rPr lang="sv-SE" sz="1500" dirty="0" err="1" smtClean="0"/>
              <a:t>of</a:t>
            </a:r>
            <a:r>
              <a:rPr lang="sv-SE" sz="1500" dirty="0" smtClean="0"/>
              <a:t> </a:t>
            </a:r>
            <a:r>
              <a:rPr lang="sv-SE" sz="1500" dirty="0" err="1" smtClean="0"/>
              <a:t>such</a:t>
            </a:r>
            <a:r>
              <a:rPr lang="sv-SE" sz="1500" dirty="0"/>
              <a:t> pre-</a:t>
            </a:r>
            <a:r>
              <a:rPr lang="sv-SE" sz="1500" dirty="0" err="1"/>
              <a:t>calculating</a:t>
            </a:r>
            <a:r>
              <a:rPr lang="sv-SE" sz="1500" dirty="0"/>
              <a:t> </a:t>
            </a:r>
            <a:r>
              <a:rPr lang="sv-SE" sz="1500" dirty="0" err="1"/>
              <a:t>aggregrations</a:t>
            </a:r>
            <a:r>
              <a:rPr lang="sv-SE" sz="1500" dirty="0"/>
              <a:t> is </a:t>
            </a:r>
            <a:r>
              <a:rPr lang="sv-SE" sz="1500" dirty="0" err="1" smtClean="0"/>
              <a:t>sometimes</a:t>
            </a:r>
            <a:r>
              <a:rPr lang="sv-SE" sz="1500" dirty="0" smtClean="0"/>
              <a:t> </a:t>
            </a:r>
            <a:r>
              <a:rPr lang="sv-SE" sz="1500" dirty="0" err="1" smtClean="0"/>
              <a:t>refered</a:t>
            </a:r>
            <a:r>
              <a:rPr lang="sv-SE" sz="1500" dirty="0" smtClean="0"/>
              <a:t> to as the data </a:t>
            </a:r>
            <a:r>
              <a:rPr lang="sv-SE" sz="1500" dirty="0" err="1" smtClean="0"/>
              <a:t>cube</a:t>
            </a:r>
            <a:r>
              <a:rPr lang="sv-SE" sz="1500" dirty="0" smtClean="0"/>
              <a:t> or OLAP </a:t>
            </a:r>
            <a:r>
              <a:rPr lang="sv-SE" sz="1500" dirty="0" err="1" smtClean="0"/>
              <a:t>cube</a:t>
            </a:r>
            <a:r>
              <a:rPr lang="sv-SE" sz="1500" dirty="0" smtClean="0"/>
              <a:t>. The data </a:t>
            </a:r>
            <a:r>
              <a:rPr lang="sv-SE" sz="1500" dirty="0" err="1" smtClean="0"/>
              <a:t>cube</a:t>
            </a:r>
            <a:r>
              <a:rPr lang="sv-SE" sz="1500" dirty="0" smtClean="0"/>
              <a:t> </a:t>
            </a:r>
            <a:r>
              <a:rPr lang="sv-SE" sz="1500" dirty="0" err="1" smtClean="0"/>
              <a:t>consist</a:t>
            </a:r>
            <a:r>
              <a:rPr lang="sv-SE" sz="1500" dirty="0" smtClean="0"/>
              <a:t> </a:t>
            </a:r>
            <a:r>
              <a:rPr lang="sv-SE" sz="1500" dirty="0" err="1" smtClean="0"/>
              <a:t>of</a:t>
            </a:r>
            <a:r>
              <a:rPr lang="sv-SE" sz="1500" dirty="0" smtClean="0"/>
              <a:t> all </a:t>
            </a:r>
            <a:r>
              <a:rPr lang="sv-SE" sz="1500" dirty="0" err="1" smtClean="0"/>
              <a:t>possible</a:t>
            </a:r>
            <a:r>
              <a:rPr lang="sv-SE" sz="1500" dirty="0" smtClean="0"/>
              <a:t> </a:t>
            </a:r>
            <a:r>
              <a:rPr lang="sv-SE" sz="1500" dirty="0" err="1" smtClean="0"/>
              <a:t>answers</a:t>
            </a:r>
            <a:r>
              <a:rPr lang="sv-SE" sz="1500" dirty="0" smtClean="0"/>
              <a:t> given a </a:t>
            </a:r>
            <a:r>
              <a:rPr lang="sv-SE" sz="1500" dirty="0" err="1" smtClean="0"/>
              <a:t>certain</a:t>
            </a:r>
            <a:r>
              <a:rPr lang="sv-SE" sz="1500" dirty="0" smtClean="0"/>
              <a:t> </a:t>
            </a:r>
            <a:r>
              <a:rPr lang="sv-SE" sz="1500" dirty="0" err="1" smtClean="0"/>
              <a:t>range</a:t>
            </a:r>
            <a:r>
              <a:rPr lang="sv-SE" sz="1500" dirty="0" smtClean="0"/>
              <a:t> </a:t>
            </a:r>
            <a:r>
              <a:rPr lang="sv-SE" sz="1500" dirty="0" err="1" smtClean="0"/>
              <a:t>of</a:t>
            </a:r>
            <a:r>
              <a:rPr lang="sv-SE" sz="1500" dirty="0" smtClean="0"/>
              <a:t> </a:t>
            </a:r>
            <a:r>
              <a:rPr lang="sv-SE" sz="1500" dirty="0" err="1" smtClean="0"/>
              <a:t>queries</a:t>
            </a:r>
            <a:endParaRPr lang="sv-SE" sz="1500" dirty="0"/>
          </a:p>
          <a:p>
            <a:pPr marL="0" indent="0">
              <a:buNone/>
            </a:pPr>
            <a:endParaRPr lang="sv-SE" sz="1500" dirty="0"/>
          </a:p>
          <a:p>
            <a:endParaRPr lang="sv-SE" sz="15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3283792386"/>
      </p:ext>
    </p:extLst>
  </p:cSld>
  <p:clrMapOvr>
    <a:masterClrMapping/>
  </p:clrMapOvr>
  <mc:AlternateContent xmlns:mc="http://schemas.openxmlformats.org/markup-compatibility/2006" xmlns:p14="http://schemas.microsoft.com/office/powerpoint/2010/main">
    <mc:Choice Requires="p14">
      <p:transition spd="slow" p14:dur="2000" advTm="140188"/>
    </mc:Choice>
    <mc:Fallback xmlns="">
      <p:transition spd="slow" advTm="1401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err="1" smtClean="0"/>
              <a:t>Benefits</a:t>
            </a:r>
            <a:r>
              <a:rPr lang="sv-SE" dirty="0" smtClean="0"/>
              <a:t> </a:t>
            </a:r>
            <a:r>
              <a:rPr lang="sv-SE" dirty="0" err="1" smtClean="0"/>
              <a:t>of</a:t>
            </a:r>
            <a:r>
              <a:rPr lang="sv-SE" dirty="0" smtClean="0"/>
              <a:t> MOLAP</a:t>
            </a:r>
            <a:endParaRPr lang="sv-SE" dirty="0"/>
          </a:p>
        </p:txBody>
      </p:sp>
      <p:sp>
        <p:nvSpPr>
          <p:cNvPr id="3" name="Content Placeholder 2"/>
          <p:cNvSpPr>
            <a:spLocks noGrp="1"/>
          </p:cNvSpPr>
          <p:nvPr>
            <p:ph idx="1"/>
          </p:nvPr>
        </p:nvSpPr>
        <p:spPr/>
        <p:txBody>
          <a:bodyPr>
            <a:normAutofit/>
          </a:bodyPr>
          <a:lstStyle/>
          <a:p>
            <a:r>
              <a:rPr lang="sv-SE" sz="1500" dirty="0" smtClean="0"/>
              <a:t>Rapid </a:t>
            </a:r>
            <a:r>
              <a:rPr lang="sv-SE" sz="1500" dirty="0" err="1" smtClean="0"/>
              <a:t>answer</a:t>
            </a:r>
            <a:r>
              <a:rPr lang="sv-SE" sz="1500" dirty="0" smtClean="0"/>
              <a:t> to </a:t>
            </a:r>
            <a:r>
              <a:rPr lang="sv-SE" sz="1500" dirty="0" err="1" smtClean="0"/>
              <a:t>queries</a:t>
            </a:r>
            <a:endParaRPr lang="sv-SE" sz="1500" dirty="0" smtClean="0"/>
          </a:p>
          <a:p>
            <a:r>
              <a:rPr lang="sv-SE" sz="1500" dirty="0" smtClean="0"/>
              <a:t>Less </a:t>
            </a:r>
            <a:r>
              <a:rPr lang="sv-SE" sz="1500" dirty="0" err="1" smtClean="0"/>
              <a:t>storage</a:t>
            </a:r>
            <a:r>
              <a:rPr lang="sv-SE" sz="1500" dirty="0" smtClean="0"/>
              <a:t> space </a:t>
            </a:r>
            <a:r>
              <a:rPr lang="sv-SE" sz="1500" dirty="0" err="1" smtClean="0"/>
              <a:t>due</a:t>
            </a:r>
            <a:r>
              <a:rPr lang="sv-SE" sz="1500" dirty="0" smtClean="0"/>
              <a:t> to smart </a:t>
            </a:r>
            <a:r>
              <a:rPr lang="sv-SE" sz="1500" dirty="0" err="1" smtClean="0"/>
              <a:t>compression</a:t>
            </a:r>
            <a:r>
              <a:rPr lang="sv-SE" sz="1500" dirty="0" smtClean="0"/>
              <a:t> </a:t>
            </a:r>
            <a:r>
              <a:rPr lang="sv-SE" sz="1500" dirty="0" err="1" smtClean="0"/>
              <a:t>techniques</a:t>
            </a:r>
            <a:endParaRPr lang="sv-SE" sz="1500" dirty="0" smtClean="0"/>
          </a:p>
          <a:p>
            <a:r>
              <a:rPr lang="sv-SE" sz="1500" dirty="0" err="1" smtClean="0"/>
              <a:t>Possibility</a:t>
            </a:r>
            <a:r>
              <a:rPr lang="sv-SE" sz="1500" dirty="0" smtClean="0"/>
              <a:t> to </a:t>
            </a:r>
            <a:r>
              <a:rPr lang="sv-SE" sz="1500" dirty="0" err="1" smtClean="0"/>
              <a:t>automated</a:t>
            </a:r>
            <a:r>
              <a:rPr lang="sv-SE" sz="1500" dirty="0" smtClean="0"/>
              <a:t> the aggregation </a:t>
            </a:r>
            <a:r>
              <a:rPr lang="sv-SE" sz="1500" dirty="0" err="1" smtClean="0"/>
              <a:t>function</a:t>
            </a:r>
            <a:r>
              <a:rPr lang="sv-SE" sz="1500" dirty="0" smtClean="0"/>
              <a:t>, </a:t>
            </a:r>
            <a:r>
              <a:rPr lang="sv-SE" sz="1500" dirty="0" err="1" smtClean="0"/>
              <a:t>thereby</a:t>
            </a:r>
            <a:r>
              <a:rPr lang="sv-SE" sz="1500" dirty="0" smtClean="0"/>
              <a:t> </a:t>
            </a:r>
            <a:r>
              <a:rPr lang="sv-SE" sz="1500" dirty="0" err="1" smtClean="0"/>
              <a:t>perform</a:t>
            </a:r>
            <a:r>
              <a:rPr lang="sv-SE" sz="1500" dirty="0" smtClean="0"/>
              <a:t> pre-</a:t>
            </a:r>
            <a:r>
              <a:rPr lang="sv-SE" sz="1500" dirty="0" err="1" smtClean="0"/>
              <a:t>calulation</a:t>
            </a:r>
            <a:r>
              <a:rPr lang="sv-SE" sz="1500" dirty="0" smtClean="0"/>
              <a:t> </a:t>
            </a:r>
            <a:r>
              <a:rPr lang="sv-SE" sz="1500" dirty="0" err="1" smtClean="0"/>
              <a:t>of</a:t>
            </a:r>
            <a:r>
              <a:rPr lang="sv-SE" sz="1500" dirty="0" smtClean="0"/>
              <a:t> aggregations, </a:t>
            </a:r>
            <a:r>
              <a:rPr lang="sv-SE" sz="1500" dirty="0" err="1" smtClean="0"/>
              <a:t>that</a:t>
            </a:r>
            <a:r>
              <a:rPr lang="sv-SE" sz="1500" dirty="0" smtClean="0"/>
              <a:t> is </a:t>
            </a:r>
            <a:r>
              <a:rPr lang="sv-SE" sz="1500" dirty="0" err="1" smtClean="0"/>
              <a:t>loading</a:t>
            </a:r>
            <a:r>
              <a:rPr lang="sv-SE" sz="1500" dirty="0" smtClean="0"/>
              <a:t> the data </a:t>
            </a:r>
            <a:r>
              <a:rPr lang="sv-SE" sz="1500" dirty="0" err="1" smtClean="0"/>
              <a:t>cube</a:t>
            </a:r>
            <a:r>
              <a:rPr lang="sv-SE" sz="1500" dirty="0"/>
              <a:t> </a:t>
            </a:r>
            <a:r>
              <a:rPr lang="sv-SE" sz="1500" dirty="0" smtClean="0"/>
              <a:t>or OLAP </a:t>
            </a:r>
            <a:r>
              <a:rPr lang="sv-SE" sz="1500" dirty="0" err="1" smtClean="0"/>
              <a:t>cube</a:t>
            </a:r>
            <a:endParaRPr lang="sv-SE" sz="1500" dirty="0" smtClean="0"/>
          </a:p>
          <a:p>
            <a:endParaRPr lang="sv-SE" sz="1500" dirty="0"/>
          </a:p>
          <a:p>
            <a:pPr marL="457200" lvl="1" indent="0">
              <a:buNone/>
            </a:pPr>
            <a:endParaRPr lang="sv-SE" sz="1500" dirty="0" smtClean="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571039779"/>
      </p:ext>
    </p:extLst>
  </p:cSld>
  <p:clrMapOvr>
    <a:masterClrMapping/>
  </p:clrMapOvr>
  <mc:AlternateContent xmlns:mc="http://schemas.openxmlformats.org/markup-compatibility/2006" xmlns:p14="http://schemas.microsoft.com/office/powerpoint/2010/main">
    <mc:Choice Requires="p14">
      <p:transition spd="slow" p14:dur="2000" advTm="38078"/>
    </mc:Choice>
    <mc:Fallback xmlns="">
      <p:transition spd="slow" advTm="380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smtClean="0"/>
              <a:t>Drawbacks </a:t>
            </a:r>
            <a:r>
              <a:rPr lang="sv-SE" dirty="0" err="1" smtClean="0"/>
              <a:t>of</a:t>
            </a:r>
            <a:r>
              <a:rPr lang="sv-SE" dirty="0" smtClean="0"/>
              <a:t> MOLAP</a:t>
            </a:r>
            <a:endParaRPr lang="sv-SE" dirty="0"/>
          </a:p>
        </p:txBody>
      </p:sp>
      <p:sp>
        <p:nvSpPr>
          <p:cNvPr id="3" name="Content Placeholder 2"/>
          <p:cNvSpPr>
            <a:spLocks noGrp="1"/>
          </p:cNvSpPr>
          <p:nvPr>
            <p:ph idx="1"/>
          </p:nvPr>
        </p:nvSpPr>
        <p:spPr/>
        <p:txBody>
          <a:bodyPr>
            <a:normAutofit/>
          </a:bodyPr>
          <a:lstStyle/>
          <a:p>
            <a:r>
              <a:rPr lang="sv-SE" sz="1500" dirty="0"/>
              <a:t>The </a:t>
            </a:r>
            <a:r>
              <a:rPr lang="sv-SE" sz="1500" dirty="0" err="1"/>
              <a:t>load</a:t>
            </a:r>
            <a:r>
              <a:rPr lang="sv-SE" sz="1500" dirty="0"/>
              <a:t> </a:t>
            </a:r>
            <a:r>
              <a:rPr lang="sv-SE" sz="1500" dirty="0" err="1"/>
              <a:t>of</a:t>
            </a:r>
            <a:r>
              <a:rPr lang="sv-SE" sz="1500" dirty="0"/>
              <a:t> data </a:t>
            </a:r>
            <a:r>
              <a:rPr lang="sv-SE" sz="1500" dirty="0" err="1"/>
              <a:t>into</a:t>
            </a:r>
            <a:r>
              <a:rPr lang="sv-SE" sz="1500" dirty="0"/>
              <a:t> the </a:t>
            </a:r>
            <a:r>
              <a:rPr lang="sv-SE" sz="1500" dirty="0" err="1"/>
              <a:t>cube</a:t>
            </a:r>
            <a:r>
              <a:rPr lang="sv-SE" sz="1500" dirty="0"/>
              <a:t> is </a:t>
            </a:r>
            <a:r>
              <a:rPr lang="sv-SE" sz="1500" dirty="0" err="1"/>
              <a:t>time</a:t>
            </a:r>
            <a:r>
              <a:rPr lang="sv-SE" sz="1500" dirty="0"/>
              <a:t> </a:t>
            </a:r>
            <a:r>
              <a:rPr lang="sv-SE" sz="1500" dirty="0" err="1" smtClean="0"/>
              <a:t>consuming</a:t>
            </a:r>
            <a:r>
              <a:rPr lang="sv-SE" sz="1500" dirty="0" smtClean="0"/>
              <a:t>, </a:t>
            </a:r>
            <a:r>
              <a:rPr lang="sv-SE" sz="1500" dirty="0" err="1" smtClean="0"/>
              <a:t>especially</a:t>
            </a:r>
            <a:r>
              <a:rPr lang="sv-SE" sz="1500" dirty="0" smtClean="0"/>
              <a:t> </a:t>
            </a:r>
            <a:r>
              <a:rPr lang="sv-SE" sz="1500" dirty="0" err="1" smtClean="0"/>
              <a:t>if</a:t>
            </a:r>
            <a:r>
              <a:rPr lang="sv-SE" sz="1500" dirty="0" smtClean="0"/>
              <a:t> the data </a:t>
            </a:r>
            <a:r>
              <a:rPr lang="sv-SE" sz="1500" dirty="0" err="1" smtClean="0"/>
              <a:t>volumes</a:t>
            </a:r>
            <a:r>
              <a:rPr lang="sv-SE" sz="1500" dirty="0" smtClean="0"/>
              <a:t> </a:t>
            </a:r>
            <a:r>
              <a:rPr lang="sv-SE" sz="1500" dirty="0" err="1" smtClean="0"/>
              <a:t>are</a:t>
            </a:r>
            <a:r>
              <a:rPr lang="sv-SE" sz="1500" dirty="0" smtClean="0"/>
              <a:t> </a:t>
            </a:r>
            <a:r>
              <a:rPr lang="sv-SE" sz="1500" dirty="0" err="1" smtClean="0"/>
              <a:t>large</a:t>
            </a:r>
            <a:r>
              <a:rPr lang="sv-SE" sz="1500" dirty="0" smtClean="0"/>
              <a:t> (</a:t>
            </a:r>
            <a:r>
              <a:rPr lang="sv-SE" sz="1500" dirty="0" err="1" smtClean="0"/>
              <a:t>however</a:t>
            </a:r>
            <a:r>
              <a:rPr lang="sv-SE" sz="1500" dirty="0" smtClean="0"/>
              <a:t>, </a:t>
            </a:r>
            <a:r>
              <a:rPr lang="sv-SE" sz="1500" dirty="0" err="1" smtClean="0"/>
              <a:t>this</a:t>
            </a:r>
            <a:r>
              <a:rPr lang="sv-SE" sz="1500" dirty="0" smtClean="0"/>
              <a:t> </a:t>
            </a:r>
            <a:r>
              <a:rPr lang="sv-SE" sz="1500" dirty="0" err="1" smtClean="0"/>
              <a:t>can</a:t>
            </a:r>
            <a:r>
              <a:rPr lang="sv-SE" sz="1500" dirty="0" smtClean="0"/>
              <a:t> be </a:t>
            </a:r>
            <a:r>
              <a:rPr lang="sv-SE" sz="1500" dirty="0" err="1" smtClean="0"/>
              <a:t>manage</a:t>
            </a:r>
            <a:r>
              <a:rPr lang="sv-SE" sz="1500" dirty="0" smtClean="0"/>
              <a:t> by just </a:t>
            </a:r>
            <a:r>
              <a:rPr lang="sv-SE" sz="1500" dirty="0" err="1" smtClean="0"/>
              <a:t>updating</a:t>
            </a:r>
            <a:r>
              <a:rPr lang="sv-SE" sz="1500" dirty="0" smtClean="0"/>
              <a:t> the last </a:t>
            </a:r>
            <a:r>
              <a:rPr lang="sv-SE" sz="1500" dirty="0" err="1" smtClean="0"/>
              <a:t>changed</a:t>
            </a:r>
            <a:r>
              <a:rPr lang="sv-SE" sz="1500" dirty="0" smtClean="0"/>
              <a:t> data)</a:t>
            </a:r>
            <a:endParaRPr lang="sv-SE" sz="1500" dirty="0"/>
          </a:p>
          <a:p>
            <a:endParaRPr lang="sv-SE" sz="1500" dirty="0"/>
          </a:p>
          <a:p>
            <a:pPr marL="457200" lvl="1" indent="0">
              <a:buNone/>
            </a:pPr>
            <a:endParaRPr lang="sv-SE" sz="1500" dirty="0" smtClean="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3590340515"/>
      </p:ext>
    </p:extLst>
  </p:cSld>
  <p:clrMapOvr>
    <a:masterClrMapping/>
  </p:clrMapOvr>
  <mc:AlternateContent xmlns:mc="http://schemas.openxmlformats.org/markup-compatibility/2006" xmlns:p14="http://schemas.microsoft.com/office/powerpoint/2010/main">
    <mc:Choice Requires="p14">
      <p:transition spd="slow" p14:dur="2000" advTm="38831"/>
    </mc:Choice>
    <mc:Fallback xmlns="">
      <p:transition spd="slow" advTm="388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err="1" smtClean="0"/>
              <a:t>Relational</a:t>
            </a:r>
            <a:r>
              <a:rPr lang="sv-SE" dirty="0" smtClean="0"/>
              <a:t> OLAP (ROLAP)</a:t>
            </a:r>
            <a:endParaRPr lang="sv-SE" dirty="0"/>
          </a:p>
        </p:txBody>
      </p:sp>
      <p:sp>
        <p:nvSpPr>
          <p:cNvPr id="3" name="Content Placeholder 2"/>
          <p:cNvSpPr>
            <a:spLocks noGrp="1"/>
          </p:cNvSpPr>
          <p:nvPr>
            <p:ph idx="1"/>
          </p:nvPr>
        </p:nvSpPr>
        <p:spPr>
          <a:xfrm>
            <a:off x="791999" y="1275534"/>
            <a:ext cx="7254811" cy="3240432"/>
          </a:xfrm>
        </p:spPr>
        <p:txBody>
          <a:bodyPr>
            <a:normAutofit/>
          </a:bodyPr>
          <a:lstStyle/>
          <a:p>
            <a:r>
              <a:rPr lang="sv-SE" sz="1500" dirty="0" smtClean="0"/>
              <a:t>ROLAP (</a:t>
            </a:r>
            <a:r>
              <a:rPr lang="sv-SE" sz="1500" dirty="0" err="1" smtClean="0"/>
              <a:t>Relational</a:t>
            </a:r>
            <a:r>
              <a:rPr lang="sv-SE" sz="1500" dirty="0" smtClean="0"/>
              <a:t> OLAP) – is a OLAP system </a:t>
            </a:r>
            <a:r>
              <a:rPr lang="sv-SE" sz="1500" dirty="0" err="1" smtClean="0"/>
              <a:t>that</a:t>
            </a:r>
            <a:r>
              <a:rPr lang="sv-SE" sz="1500" dirty="0" smtClean="0"/>
              <a:t> support the OLAP operations (</a:t>
            </a:r>
            <a:r>
              <a:rPr lang="sv-SE" sz="1500" dirty="0" err="1" smtClean="0"/>
              <a:t>that</a:t>
            </a:r>
            <a:r>
              <a:rPr lang="sv-SE" sz="1500" dirty="0" smtClean="0"/>
              <a:t> is, Roll </a:t>
            </a:r>
            <a:r>
              <a:rPr lang="sv-SE" sz="1500" dirty="0" err="1" smtClean="0"/>
              <a:t>up</a:t>
            </a:r>
            <a:r>
              <a:rPr lang="sv-SE" sz="1500" dirty="0" smtClean="0"/>
              <a:t>, Drill down and </a:t>
            </a:r>
            <a:r>
              <a:rPr lang="sv-SE" sz="1500" dirty="0" err="1" smtClean="0"/>
              <a:t>Slicing</a:t>
            </a:r>
            <a:r>
              <a:rPr lang="sv-SE" sz="1500" dirty="0" smtClean="0"/>
              <a:t> and </a:t>
            </a:r>
            <a:r>
              <a:rPr lang="sv-SE" sz="1500" dirty="0" err="1" smtClean="0"/>
              <a:t>Dicing</a:t>
            </a:r>
            <a:r>
              <a:rPr lang="sv-SE" sz="1500" dirty="0" smtClean="0"/>
              <a:t>) by </a:t>
            </a:r>
            <a:r>
              <a:rPr lang="sv-SE" sz="1500" dirty="0" err="1" smtClean="0"/>
              <a:t>using</a:t>
            </a:r>
            <a:r>
              <a:rPr lang="sv-SE" sz="1500" dirty="0" smtClean="0"/>
              <a:t> a </a:t>
            </a:r>
            <a:r>
              <a:rPr lang="sv-SE" sz="1500" dirty="0" err="1" smtClean="0"/>
              <a:t>dimensional</a:t>
            </a:r>
            <a:r>
              <a:rPr lang="sv-SE" sz="1500" dirty="0" smtClean="0"/>
              <a:t> data </a:t>
            </a:r>
            <a:r>
              <a:rPr lang="sv-SE" sz="1500" dirty="0" err="1" smtClean="0"/>
              <a:t>model</a:t>
            </a:r>
            <a:r>
              <a:rPr lang="sv-SE" sz="1500" dirty="0" smtClean="0"/>
              <a:t> in a </a:t>
            </a:r>
            <a:r>
              <a:rPr lang="sv-SE" sz="1500" dirty="0" err="1" smtClean="0"/>
              <a:t>relational</a:t>
            </a:r>
            <a:r>
              <a:rPr lang="sv-SE" sz="1500" dirty="0" smtClean="0"/>
              <a:t> </a:t>
            </a:r>
            <a:r>
              <a:rPr lang="sv-SE" sz="1500" dirty="0" err="1" smtClean="0"/>
              <a:t>database</a:t>
            </a:r>
            <a:endParaRPr lang="sv-SE" sz="1500" dirty="0" smtClean="0"/>
          </a:p>
        </p:txBody>
      </p:sp>
      <p:sp>
        <p:nvSpPr>
          <p:cNvPr id="4" name="object 11"/>
          <p:cNvSpPr/>
          <p:nvPr/>
        </p:nvSpPr>
        <p:spPr>
          <a:xfrm>
            <a:off x="5663657" y="2612239"/>
            <a:ext cx="1577339" cy="2220468"/>
          </a:xfrm>
          <a:prstGeom prst="rect">
            <a:avLst/>
          </a:prstGeom>
          <a:blipFill>
            <a:blip r:embed="rId4" cstate="print"/>
            <a:stretch>
              <a:fillRect/>
            </a:stretch>
          </a:blipFill>
        </p:spPr>
        <p:txBody>
          <a:bodyPr wrap="square" lIns="0" tIns="0" rIns="0" bIns="0" rtlCol="0"/>
          <a:lstStyle/>
          <a:p>
            <a:endParaRPr/>
          </a:p>
        </p:txBody>
      </p:sp>
      <p:sp>
        <p:nvSpPr>
          <p:cNvPr id="5" name="object 12"/>
          <p:cNvSpPr/>
          <p:nvPr/>
        </p:nvSpPr>
        <p:spPr>
          <a:xfrm>
            <a:off x="4188425" y="2612239"/>
            <a:ext cx="1365504" cy="2220468"/>
          </a:xfrm>
          <a:prstGeom prst="rect">
            <a:avLst/>
          </a:prstGeom>
          <a:blipFill>
            <a:blip r:embed="rId5" cstate="print"/>
            <a:stretch>
              <a:fillRect/>
            </a:stretch>
          </a:blipFill>
        </p:spPr>
        <p:txBody>
          <a:bodyPr wrap="square" lIns="0" tIns="0" rIns="0" bIns="0" rtlCol="0"/>
          <a:lstStyle/>
          <a:p>
            <a:endParaRPr/>
          </a:p>
        </p:txBody>
      </p:sp>
      <p:sp>
        <p:nvSpPr>
          <p:cNvPr id="6" name="object 13"/>
          <p:cNvSpPr/>
          <p:nvPr/>
        </p:nvSpPr>
        <p:spPr>
          <a:xfrm>
            <a:off x="7335486" y="2612239"/>
            <a:ext cx="1197864" cy="2220468"/>
          </a:xfrm>
          <a:prstGeom prst="rect">
            <a:avLst/>
          </a:prstGeom>
          <a:blipFill>
            <a:blip r:embed="rId6" cstate="print"/>
            <a:stretch>
              <a:fillRect/>
            </a:stretch>
          </a:blipFill>
        </p:spPr>
        <p:txBody>
          <a:bodyPr wrap="square" lIns="0" tIns="0" rIns="0" bIns="0" rtlCol="0"/>
          <a:lstStyle/>
          <a:p>
            <a:endParaRPr/>
          </a:p>
        </p:txBody>
      </p:sp>
      <p:sp>
        <p:nvSpPr>
          <p:cNvPr id="7" name="object 14"/>
          <p:cNvSpPr/>
          <p:nvPr/>
        </p:nvSpPr>
        <p:spPr>
          <a:xfrm>
            <a:off x="4913850" y="3308708"/>
            <a:ext cx="52069" cy="497205"/>
          </a:xfrm>
          <a:custGeom>
            <a:avLst/>
            <a:gdLst/>
            <a:ahLst/>
            <a:cxnLst/>
            <a:rect l="l" t="t" r="r" b="b"/>
            <a:pathLst>
              <a:path w="52069" h="497204">
                <a:moveTo>
                  <a:pt x="0" y="0"/>
                </a:moveTo>
                <a:lnTo>
                  <a:pt x="0" y="496823"/>
                </a:lnTo>
                <a:lnTo>
                  <a:pt x="51815" y="425195"/>
                </a:lnTo>
                <a:lnTo>
                  <a:pt x="51815" y="16763"/>
                </a:lnTo>
                <a:lnTo>
                  <a:pt x="0" y="0"/>
                </a:lnTo>
                <a:close/>
              </a:path>
            </a:pathLst>
          </a:custGeom>
          <a:solidFill>
            <a:srgbClr val="000000"/>
          </a:solidFill>
        </p:spPr>
        <p:txBody>
          <a:bodyPr wrap="square" lIns="0" tIns="0" rIns="0" bIns="0" rtlCol="0"/>
          <a:lstStyle/>
          <a:p>
            <a:endParaRPr/>
          </a:p>
        </p:txBody>
      </p:sp>
      <p:sp>
        <p:nvSpPr>
          <p:cNvPr id="8" name="object 15"/>
          <p:cNvSpPr/>
          <p:nvPr/>
        </p:nvSpPr>
        <p:spPr>
          <a:xfrm>
            <a:off x="4900134" y="3325472"/>
            <a:ext cx="53340" cy="497205"/>
          </a:xfrm>
          <a:custGeom>
            <a:avLst/>
            <a:gdLst/>
            <a:ahLst/>
            <a:cxnLst/>
            <a:rect l="l" t="t" r="r" b="b"/>
            <a:pathLst>
              <a:path w="53339" h="497204">
                <a:moveTo>
                  <a:pt x="53339" y="0"/>
                </a:moveTo>
                <a:lnTo>
                  <a:pt x="0" y="71627"/>
                </a:lnTo>
                <a:lnTo>
                  <a:pt x="0" y="496823"/>
                </a:lnTo>
                <a:lnTo>
                  <a:pt x="53339" y="426719"/>
                </a:lnTo>
                <a:lnTo>
                  <a:pt x="53339" y="0"/>
                </a:lnTo>
                <a:close/>
              </a:path>
            </a:pathLst>
          </a:custGeom>
          <a:solidFill>
            <a:srgbClr val="000000"/>
          </a:solidFill>
        </p:spPr>
        <p:txBody>
          <a:bodyPr wrap="square" lIns="0" tIns="0" rIns="0" bIns="0" rtlCol="0"/>
          <a:lstStyle/>
          <a:p>
            <a:endParaRPr/>
          </a:p>
        </p:txBody>
      </p:sp>
      <p:sp>
        <p:nvSpPr>
          <p:cNvPr id="9" name="object 16"/>
          <p:cNvSpPr/>
          <p:nvPr/>
        </p:nvSpPr>
        <p:spPr>
          <a:xfrm>
            <a:off x="4692869" y="3308708"/>
            <a:ext cx="260985" cy="70485"/>
          </a:xfrm>
          <a:custGeom>
            <a:avLst/>
            <a:gdLst/>
            <a:ahLst/>
            <a:cxnLst/>
            <a:rect l="l" t="t" r="r" b="b"/>
            <a:pathLst>
              <a:path w="260985" h="70485">
                <a:moveTo>
                  <a:pt x="260603" y="0"/>
                </a:moveTo>
                <a:lnTo>
                  <a:pt x="51815" y="0"/>
                </a:lnTo>
                <a:lnTo>
                  <a:pt x="0" y="70103"/>
                </a:lnTo>
                <a:lnTo>
                  <a:pt x="207263" y="70103"/>
                </a:lnTo>
                <a:lnTo>
                  <a:pt x="260603" y="0"/>
                </a:lnTo>
                <a:close/>
              </a:path>
            </a:pathLst>
          </a:custGeom>
          <a:solidFill>
            <a:srgbClr val="BFBFBF"/>
          </a:solidFill>
        </p:spPr>
        <p:txBody>
          <a:bodyPr wrap="square" lIns="0" tIns="0" rIns="0" bIns="0" rtlCol="0"/>
          <a:lstStyle/>
          <a:p>
            <a:endParaRPr/>
          </a:p>
        </p:txBody>
      </p:sp>
      <p:sp>
        <p:nvSpPr>
          <p:cNvPr id="10" name="object 17"/>
          <p:cNvSpPr/>
          <p:nvPr/>
        </p:nvSpPr>
        <p:spPr>
          <a:xfrm>
            <a:off x="4900134" y="3308708"/>
            <a:ext cx="53340" cy="497205"/>
          </a:xfrm>
          <a:custGeom>
            <a:avLst/>
            <a:gdLst/>
            <a:ahLst/>
            <a:cxnLst/>
            <a:rect l="l" t="t" r="r" b="b"/>
            <a:pathLst>
              <a:path w="53339" h="497204">
                <a:moveTo>
                  <a:pt x="53339" y="0"/>
                </a:moveTo>
                <a:lnTo>
                  <a:pt x="0" y="70103"/>
                </a:lnTo>
                <a:lnTo>
                  <a:pt x="0" y="496823"/>
                </a:lnTo>
                <a:lnTo>
                  <a:pt x="53339" y="425195"/>
                </a:lnTo>
                <a:lnTo>
                  <a:pt x="53339" y="0"/>
                </a:lnTo>
                <a:close/>
              </a:path>
            </a:pathLst>
          </a:custGeom>
          <a:solidFill>
            <a:srgbClr val="7F7F7F"/>
          </a:solidFill>
        </p:spPr>
        <p:txBody>
          <a:bodyPr wrap="square" lIns="0" tIns="0" rIns="0" bIns="0" rtlCol="0"/>
          <a:lstStyle/>
          <a:p>
            <a:endParaRPr/>
          </a:p>
        </p:txBody>
      </p:sp>
      <p:sp>
        <p:nvSpPr>
          <p:cNvPr id="11" name="object 18"/>
          <p:cNvSpPr/>
          <p:nvPr/>
        </p:nvSpPr>
        <p:spPr>
          <a:xfrm>
            <a:off x="4836125" y="3751430"/>
            <a:ext cx="38100" cy="0"/>
          </a:xfrm>
          <a:custGeom>
            <a:avLst/>
            <a:gdLst/>
            <a:ahLst/>
            <a:cxnLst/>
            <a:rect l="l" t="t" r="r" b="b"/>
            <a:pathLst>
              <a:path w="38100">
                <a:moveTo>
                  <a:pt x="0" y="0"/>
                </a:moveTo>
                <a:lnTo>
                  <a:pt x="38099" y="0"/>
                </a:lnTo>
              </a:path>
            </a:pathLst>
          </a:custGeom>
          <a:ln w="35051">
            <a:solidFill>
              <a:srgbClr val="FF0000"/>
            </a:solidFill>
          </a:ln>
        </p:spPr>
        <p:txBody>
          <a:bodyPr wrap="square" lIns="0" tIns="0" rIns="0" bIns="0" rtlCol="0"/>
          <a:lstStyle/>
          <a:p>
            <a:endParaRPr/>
          </a:p>
        </p:txBody>
      </p:sp>
      <p:sp>
        <p:nvSpPr>
          <p:cNvPr id="12" name="object 19"/>
          <p:cNvSpPr/>
          <p:nvPr/>
        </p:nvSpPr>
        <p:spPr>
          <a:xfrm>
            <a:off x="4692869" y="3308708"/>
            <a:ext cx="260985" cy="70485"/>
          </a:xfrm>
          <a:custGeom>
            <a:avLst/>
            <a:gdLst/>
            <a:ahLst/>
            <a:cxnLst/>
            <a:rect l="l" t="t" r="r" b="b"/>
            <a:pathLst>
              <a:path w="260985" h="70485">
                <a:moveTo>
                  <a:pt x="260603" y="0"/>
                </a:moveTo>
                <a:lnTo>
                  <a:pt x="51815" y="0"/>
                </a:lnTo>
                <a:lnTo>
                  <a:pt x="0" y="70103"/>
                </a:lnTo>
                <a:lnTo>
                  <a:pt x="6095" y="70103"/>
                </a:lnTo>
                <a:lnTo>
                  <a:pt x="51815" y="7619"/>
                </a:lnTo>
                <a:lnTo>
                  <a:pt x="252983" y="7619"/>
                </a:lnTo>
                <a:lnTo>
                  <a:pt x="260603" y="0"/>
                </a:lnTo>
                <a:close/>
              </a:path>
            </a:pathLst>
          </a:custGeom>
          <a:solidFill>
            <a:srgbClr val="7F7F7F"/>
          </a:solidFill>
        </p:spPr>
        <p:txBody>
          <a:bodyPr wrap="square" lIns="0" tIns="0" rIns="0" bIns="0" rtlCol="0"/>
          <a:lstStyle/>
          <a:p>
            <a:endParaRPr/>
          </a:p>
        </p:txBody>
      </p:sp>
      <p:graphicFrame>
        <p:nvGraphicFramePr>
          <p:cNvPr id="13" name="object 20"/>
          <p:cNvGraphicFramePr>
            <a:graphicFrameLocks noGrp="1"/>
          </p:cNvGraphicFramePr>
          <p:nvPr>
            <p:extLst>
              <p:ext uri="{D42A27DB-BD31-4B8C-83A1-F6EECF244321}">
                <p14:modId xmlns:p14="http://schemas.microsoft.com/office/powerpoint/2010/main" val="1981679295"/>
              </p:ext>
            </p:extLst>
          </p:nvPr>
        </p:nvGraphicFramePr>
        <p:xfrm>
          <a:off x="4692869" y="3378812"/>
          <a:ext cx="204215" cy="430528"/>
        </p:xfrm>
        <a:graphic>
          <a:graphicData uri="http://schemas.openxmlformats.org/drawingml/2006/table">
            <a:tbl>
              <a:tblPr firstRow="1" bandRow="1">
                <a:tableStyleId>{2D5ABB26-0587-4C30-8999-92F81FD0307C}</a:tableStyleId>
              </a:tblPr>
              <a:tblGrid>
                <a:gridCol w="204215">
                  <a:extLst>
                    <a:ext uri="{9D8B030D-6E8A-4147-A177-3AD203B41FA5}">
                      <a16:colId xmlns:a16="http://schemas.microsoft.com/office/drawing/2014/main" val="20000"/>
                    </a:ext>
                  </a:extLst>
                </a:gridCol>
              </a:tblGrid>
              <a:tr h="119633">
                <a:tc>
                  <a:txBody>
                    <a:bodyPr/>
                    <a:lstStyle/>
                    <a:p>
                      <a:endParaRPr sz="600">
                        <a:latin typeface="Arial"/>
                        <a:cs typeface="Arial"/>
                      </a:endParaRPr>
                    </a:p>
                  </a:txBody>
                  <a:tcPr marL="0" marR="0" marT="0" marB="0">
                    <a:lnL w="6095">
                      <a:solidFill>
                        <a:srgbClr val="7F7F7F"/>
                      </a:solidFill>
                      <a:prstDash val="solid"/>
                    </a:lnL>
                    <a:lnT w="9143">
                      <a:solidFill>
                        <a:srgbClr val="FFFFFF"/>
                      </a:solidFill>
                      <a:prstDash val="solid"/>
                    </a:lnT>
                    <a:lnB w="16763">
                      <a:solidFill>
                        <a:srgbClr val="7F7F7F"/>
                      </a:solidFill>
                      <a:prstDash val="solid"/>
                    </a:lnB>
                    <a:solidFill>
                      <a:srgbClr val="BFBFBF"/>
                    </a:solidFill>
                  </a:tcPr>
                </a:tc>
                <a:extLst>
                  <a:ext uri="{0D108BD9-81ED-4DB2-BD59-A6C34878D82A}">
                    <a16:rowId xmlns:a16="http://schemas.microsoft.com/office/drawing/2014/main" val="10000"/>
                  </a:ext>
                </a:extLst>
              </a:tr>
              <a:tr h="124205">
                <a:tc>
                  <a:txBody>
                    <a:bodyPr/>
                    <a:lstStyle/>
                    <a:p>
                      <a:endParaRPr sz="600">
                        <a:latin typeface="Arial"/>
                        <a:cs typeface="Arial"/>
                      </a:endParaRPr>
                    </a:p>
                  </a:txBody>
                  <a:tcPr marL="0" marR="0" marT="0" marB="0">
                    <a:lnL w="6095">
                      <a:solidFill>
                        <a:srgbClr val="7F7F7F"/>
                      </a:solidFill>
                      <a:prstDash val="solid"/>
                    </a:lnL>
                    <a:lnT w="16763">
                      <a:solidFill>
                        <a:srgbClr val="7F7F7F"/>
                      </a:solidFill>
                      <a:prstDash val="solid"/>
                    </a:lnT>
                    <a:lnB w="18287">
                      <a:solidFill>
                        <a:srgbClr val="FFFFFF"/>
                      </a:solidFill>
                      <a:prstDash val="solid"/>
                    </a:lnB>
                    <a:solidFill>
                      <a:srgbClr val="BFBFBF"/>
                    </a:solidFill>
                  </a:tcPr>
                </a:tc>
                <a:extLst>
                  <a:ext uri="{0D108BD9-81ED-4DB2-BD59-A6C34878D82A}">
                    <a16:rowId xmlns:a16="http://schemas.microsoft.com/office/drawing/2014/main" val="10001"/>
                  </a:ext>
                </a:extLst>
              </a:tr>
              <a:tr h="186690">
                <a:tc>
                  <a:txBody>
                    <a:bodyPr/>
                    <a:lstStyle/>
                    <a:p>
                      <a:pPr>
                        <a:lnSpc>
                          <a:spcPct val="100000"/>
                        </a:lnSpc>
                        <a:spcBef>
                          <a:spcPts val="20"/>
                        </a:spcBef>
                      </a:pPr>
                      <a:endParaRPr sz="400">
                        <a:latin typeface="Times New Roman"/>
                        <a:cs typeface="Times New Roman"/>
                      </a:endParaRPr>
                    </a:p>
                    <a:p>
                      <a:pPr marL="37465">
                        <a:lnSpc>
                          <a:spcPct val="100000"/>
                        </a:lnSpc>
                      </a:pPr>
                      <a:r>
                        <a:rPr sz="250" spc="10" dirty="0">
                          <a:latin typeface="Arial"/>
                          <a:cs typeface="Arial"/>
                        </a:rPr>
                        <a:t>server5</a:t>
                      </a:r>
                      <a:endParaRPr sz="250">
                        <a:latin typeface="Arial"/>
                        <a:cs typeface="Arial"/>
                      </a:endParaRPr>
                    </a:p>
                  </a:txBody>
                  <a:tcPr marL="0" marR="0" marT="2540" marB="0">
                    <a:lnL w="6095">
                      <a:solidFill>
                        <a:srgbClr val="7F7F7F"/>
                      </a:solidFill>
                      <a:prstDash val="solid"/>
                    </a:lnL>
                    <a:lnT w="18287">
                      <a:solidFill>
                        <a:srgbClr val="FFFFFF"/>
                      </a:solidFill>
                      <a:prstDash val="solid"/>
                    </a:lnT>
                    <a:lnB w="16763">
                      <a:solidFill>
                        <a:srgbClr val="000000"/>
                      </a:solidFill>
                      <a:prstDash val="solid"/>
                    </a:lnB>
                    <a:solidFill>
                      <a:srgbClr val="BFBFBF"/>
                    </a:solidFill>
                  </a:tcPr>
                </a:tc>
                <a:extLst>
                  <a:ext uri="{0D108BD9-81ED-4DB2-BD59-A6C34878D82A}">
                    <a16:rowId xmlns:a16="http://schemas.microsoft.com/office/drawing/2014/main" val="10002"/>
                  </a:ext>
                </a:extLst>
              </a:tr>
            </a:tbl>
          </a:graphicData>
        </a:graphic>
      </p:graphicFrame>
      <p:sp>
        <p:nvSpPr>
          <p:cNvPr id="14" name="object 21"/>
          <p:cNvSpPr/>
          <p:nvPr/>
        </p:nvSpPr>
        <p:spPr>
          <a:xfrm>
            <a:off x="7943561" y="3734665"/>
            <a:ext cx="180340" cy="0"/>
          </a:xfrm>
          <a:custGeom>
            <a:avLst/>
            <a:gdLst/>
            <a:ahLst/>
            <a:cxnLst/>
            <a:rect l="l" t="t" r="r" b="b"/>
            <a:pathLst>
              <a:path w="180339">
                <a:moveTo>
                  <a:pt x="0" y="0"/>
                </a:moveTo>
                <a:lnTo>
                  <a:pt x="179831" y="0"/>
                </a:lnTo>
              </a:path>
            </a:pathLst>
          </a:custGeom>
          <a:ln w="41147">
            <a:solidFill>
              <a:srgbClr val="000000"/>
            </a:solidFill>
          </a:ln>
        </p:spPr>
        <p:txBody>
          <a:bodyPr wrap="square" lIns="0" tIns="0" rIns="0" bIns="0" rtlCol="0"/>
          <a:lstStyle/>
          <a:p>
            <a:endParaRPr/>
          </a:p>
        </p:txBody>
      </p:sp>
      <p:sp>
        <p:nvSpPr>
          <p:cNvPr id="15" name="object 22"/>
          <p:cNvSpPr/>
          <p:nvPr/>
        </p:nvSpPr>
        <p:spPr>
          <a:xfrm>
            <a:off x="7792685" y="3764383"/>
            <a:ext cx="481965" cy="152400"/>
          </a:xfrm>
          <a:custGeom>
            <a:avLst/>
            <a:gdLst/>
            <a:ahLst/>
            <a:cxnLst/>
            <a:rect l="l" t="t" r="r" b="b"/>
            <a:pathLst>
              <a:path w="481964" h="152400">
                <a:moveTo>
                  <a:pt x="0" y="152399"/>
                </a:moveTo>
                <a:lnTo>
                  <a:pt x="481583" y="152399"/>
                </a:lnTo>
                <a:lnTo>
                  <a:pt x="481583" y="0"/>
                </a:lnTo>
                <a:lnTo>
                  <a:pt x="0" y="0"/>
                </a:lnTo>
                <a:lnTo>
                  <a:pt x="0" y="152399"/>
                </a:lnTo>
                <a:close/>
              </a:path>
            </a:pathLst>
          </a:custGeom>
          <a:solidFill>
            <a:srgbClr val="000000"/>
          </a:solidFill>
        </p:spPr>
        <p:txBody>
          <a:bodyPr wrap="square" lIns="0" tIns="0" rIns="0" bIns="0" rtlCol="0"/>
          <a:lstStyle/>
          <a:p>
            <a:endParaRPr/>
          </a:p>
        </p:txBody>
      </p:sp>
      <p:sp>
        <p:nvSpPr>
          <p:cNvPr id="16" name="object 23"/>
          <p:cNvSpPr/>
          <p:nvPr/>
        </p:nvSpPr>
        <p:spPr>
          <a:xfrm>
            <a:off x="7821641" y="3715874"/>
            <a:ext cx="424180" cy="0"/>
          </a:xfrm>
          <a:custGeom>
            <a:avLst/>
            <a:gdLst/>
            <a:ahLst/>
            <a:cxnLst/>
            <a:rect l="l" t="t" r="r" b="b"/>
            <a:pathLst>
              <a:path w="424179">
                <a:moveTo>
                  <a:pt x="0" y="0"/>
                </a:moveTo>
                <a:lnTo>
                  <a:pt x="423671" y="0"/>
                </a:lnTo>
              </a:path>
            </a:pathLst>
          </a:custGeom>
          <a:ln w="15240">
            <a:solidFill>
              <a:srgbClr val="BFBFBF"/>
            </a:solidFill>
          </a:ln>
        </p:spPr>
        <p:txBody>
          <a:bodyPr wrap="square" lIns="0" tIns="0" rIns="0" bIns="0" rtlCol="0"/>
          <a:lstStyle/>
          <a:p>
            <a:endParaRPr/>
          </a:p>
        </p:txBody>
      </p:sp>
      <p:sp>
        <p:nvSpPr>
          <p:cNvPr id="17" name="object 24"/>
          <p:cNvSpPr/>
          <p:nvPr/>
        </p:nvSpPr>
        <p:spPr>
          <a:xfrm>
            <a:off x="7814022" y="3410194"/>
            <a:ext cx="438911" cy="315187"/>
          </a:xfrm>
          <a:prstGeom prst="rect">
            <a:avLst/>
          </a:prstGeom>
          <a:blipFill>
            <a:blip r:embed="rId7" cstate="print"/>
            <a:stretch>
              <a:fillRect/>
            </a:stretch>
          </a:blipFill>
        </p:spPr>
        <p:txBody>
          <a:bodyPr wrap="square" lIns="0" tIns="0" rIns="0" bIns="0" rtlCol="0"/>
          <a:lstStyle/>
          <a:p>
            <a:endParaRPr/>
          </a:p>
        </p:txBody>
      </p:sp>
      <p:sp>
        <p:nvSpPr>
          <p:cNvPr id="18" name="object 25"/>
          <p:cNvSpPr/>
          <p:nvPr/>
        </p:nvSpPr>
        <p:spPr>
          <a:xfrm>
            <a:off x="7814022" y="3787244"/>
            <a:ext cx="439420" cy="105410"/>
          </a:xfrm>
          <a:custGeom>
            <a:avLst/>
            <a:gdLst/>
            <a:ahLst/>
            <a:cxnLst/>
            <a:rect l="l" t="t" r="r" b="b"/>
            <a:pathLst>
              <a:path w="439420" h="105410">
                <a:moveTo>
                  <a:pt x="0" y="105155"/>
                </a:moveTo>
                <a:lnTo>
                  <a:pt x="438911" y="105155"/>
                </a:lnTo>
                <a:lnTo>
                  <a:pt x="438911" y="0"/>
                </a:lnTo>
                <a:lnTo>
                  <a:pt x="0" y="0"/>
                </a:lnTo>
                <a:lnTo>
                  <a:pt x="0" y="105155"/>
                </a:lnTo>
                <a:close/>
              </a:path>
            </a:pathLst>
          </a:custGeom>
          <a:solidFill>
            <a:srgbClr val="BFBFBF"/>
          </a:solidFill>
        </p:spPr>
        <p:txBody>
          <a:bodyPr wrap="square" lIns="0" tIns="0" rIns="0" bIns="0" rtlCol="0"/>
          <a:lstStyle/>
          <a:p>
            <a:endParaRPr/>
          </a:p>
        </p:txBody>
      </p:sp>
      <p:sp>
        <p:nvSpPr>
          <p:cNvPr id="19" name="object 26"/>
          <p:cNvSpPr/>
          <p:nvPr/>
        </p:nvSpPr>
        <p:spPr>
          <a:xfrm>
            <a:off x="7800305" y="3772003"/>
            <a:ext cx="466725" cy="135890"/>
          </a:xfrm>
          <a:custGeom>
            <a:avLst/>
            <a:gdLst/>
            <a:ahLst/>
            <a:cxnLst/>
            <a:rect l="l" t="t" r="r" b="b"/>
            <a:pathLst>
              <a:path w="466725" h="135889">
                <a:moveTo>
                  <a:pt x="466343" y="0"/>
                </a:moveTo>
                <a:lnTo>
                  <a:pt x="452627" y="15239"/>
                </a:lnTo>
                <a:lnTo>
                  <a:pt x="452627" y="120395"/>
                </a:lnTo>
                <a:lnTo>
                  <a:pt x="13715" y="120395"/>
                </a:lnTo>
                <a:lnTo>
                  <a:pt x="0" y="135635"/>
                </a:lnTo>
                <a:lnTo>
                  <a:pt x="466343" y="135635"/>
                </a:lnTo>
                <a:lnTo>
                  <a:pt x="466343" y="0"/>
                </a:lnTo>
                <a:close/>
              </a:path>
            </a:pathLst>
          </a:custGeom>
          <a:solidFill>
            <a:srgbClr val="999999"/>
          </a:solidFill>
        </p:spPr>
        <p:txBody>
          <a:bodyPr wrap="square" lIns="0" tIns="0" rIns="0" bIns="0" rtlCol="0"/>
          <a:lstStyle/>
          <a:p>
            <a:endParaRPr/>
          </a:p>
        </p:txBody>
      </p:sp>
      <p:sp>
        <p:nvSpPr>
          <p:cNvPr id="20" name="object 27"/>
          <p:cNvSpPr/>
          <p:nvPr/>
        </p:nvSpPr>
        <p:spPr>
          <a:xfrm>
            <a:off x="7800305" y="3772003"/>
            <a:ext cx="466725" cy="135890"/>
          </a:xfrm>
          <a:custGeom>
            <a:avLst/>
            <a:gdLst/>
            <a:ahLst/>
            <a:cxnLst/>
            <a:rect l="l" t="t" r="r" b="b"/>
            <a:pathLst>
              <a:path w="466725" h="135889">
                <a:moveTo>
                  <a:pt x="466343" y="0"/>
                </a:moveTo>
                <a:lnTo>
                  <a:pt x="0" y="0"/>
                </a:lnTo>
                <a:lnTo>
                  <a:pt x="0" y="135635"/>
                </a:lnTo>
                <a:lnTo>
                  <a:pt x="13715" y="120395"/>
                </a:lnTo>
                <a:lnTo>
                  <a:pt x="13715" y="15239"/>
                </a:lnTo>
                <a:lnTo>
                  <a:pt x="452627" y="15239"/>
                </a:lnTo>
                <a:lnTo>
                  <a:pt x="466343" y="0"/>
                </a:lnTo>
                <a:close/>
              </a:path>
            </a:pathLst>
          </a:custGeom>
          <a:solidFill>
            <a:srgbClr val="FFFFFF"/>
          </a:solidFill>
        </p:spPr>
        <p:txBody>
          <a:bodyPr wrap="square" lIns="0" tIns="0" rIns="0" bIns="0" rtlCol="0"/>
          <a:lstStyle/>
          <a:p>
            <a:endParaRPr/>
          </a:p>
        </p:txBody>
      </p:sp>
      <p:sp>
        <p:nvSpPr>
          <p:cNvPr id="21" name="object 28"/>
          <p:cNvSpPr/>
          <p:nvPr/>
        </p:nvSpPr>
        <p:spPr>
          <a:xfrm>
            <a:off x="8121869" y="3836774"/>
            <a:ext cx="86995" cy="0"/>
          </a:xfrm>
          <a:custGeom>
            <a:avLst/>
            <a:gdLst/>
            <a:ahLst/>
            <a:cxnLst/>
            <a:rect l="l" t="t" r="r" b="b"/>
            <a:pathLst>
              <a:path w="86995">
                <a:moveTo>
                  <a:pt x="0" y="0"/>
                </a:moveTo>
                <a:lnTo>
                  <a:pt x="86867" y="0"/>
                </a:lnTo>
              </a:path>
            </a:pathLst>
          </a:custGeom>
          <a:ln w="7619">
            <a:solidFill>
              <a:srgbClr val="000000"/>
            </a:solidFill>
          </a:ln>
        </p:spPr>
        <p:txBody>
          <a:bodyPr wrap="square" lIns="0" tIns="0" rIns="0" bIns="0" rtlCol="0"/>
          <a:lstStyle/>
          <a:p>
            <a:endParaRPr/>
          </a:p>
        </p:txBody>
      </p:sp>
      <p:sp>
        <p:nvSpPr>
          <p:cNvPr id="22" name="object 29"/>
          <p:cNvSpPr/>
          <p:nvPr/>
        </p:nvSpPr>
        <p:spPr>
          <a:xfrm>
            <a:off x="8091389" y="3825344"/>
            <a:ext cx="146685" cy="0"/>
          </a:xfrm>
          <a:custGeom>
            <a:avLst/>
            <a:gdLst/>
            <a:ahLst/>
            <a:cxnLst/>
            <a:rect l="l" t="t" r="r" b="b"/>
            <a:pathLst>
              <a:path w="146685">
                <a:moveTo>
                  <a:pt x="0" y="0"/>
                </a:moveTo>
                <a:lnTo>
                  <a:pt x="146303" y="0"/>
                </a:lnTo>
              </a:path>
            </a:pathLst>
          </a:custGeom>
          <a:ln w="15239">
            <a:solidFill>
              <a:srgbClr val="000000"/>
            </a:solidFill>
          </a:ln>
        </p:spPr>
        <p:txBody>
          <a:bodyPr wrap="square" lIns="0" tIns="0" rIns="0" bIns="0" rtlCol="0"/>
          <a:lstStyle/>
          <a:p>
            <a:endParaRPr/>
          </a:p>
        </p:txBody>
      </p:sp>
      <p:sp>
        <p:nvSpPr>
          <p:cNvPr id="23" name="object 30"/>
          <p:cNvSpPr/>
          <p:nvPr/>
        </p:nvSpPr>
        <p:spPr>
          <a:xfrm>
            <a:off x="8121869" y="3813914"/>
            <a:ext cx="86995" cy="0"/>
          </a:xfrm>
          <a:custGeom>
            <a:avLst/>
            <a:gdLst/>
            <a:ahLst/>
            <a:cxnLst/>
            <a:rect l="l" t="t" r="r" b="b"/>
            <a:pathLst>
              <a:path w="86995">
                <a:moveTo>
                  <a:pt x="0" y="0"/>
                </a:moveTo>
                <a:lnTo>
                  <a:pt x="86867" y="0"/>
                </a:lnTo>
              </a:path>
            </a:pathLst>
          </a:custGeom>
          <a:ln w="7619">
            <a:solidFill>
              <a:srgbClr val="000000"/>
            </a:solidFill>
          </a:ln>
        </p:spPr>
        <p:txBody>
          <a:bodyPr wrap="square" lIns="0" tIns="0" rIns="0" bIns="0" rtlCol="0"/>
          <a:lstStyle/>
          <a:p>
            <a:endParaRPr/>
          </a:p>
        </p:txBody>
      </p:sp>
      <p:sp>
        <p:nvSpPr>
          <p:cNvPr id="24" name="object 31"/>
          <p:cNvSpPr/>
          <p:nvPr/>
        </p:nvSpPr>
        <p:spPr>
          <a:xfrm>
            <a:off x="7829261" y="3813914"/>
            <a:ext cx="29209" cy="0"/>
          </a:xfrm>
          <a:custGeom>
            <a:avLst/>
            <a:gdLst/>
            <a:ahLst/>
            <a:cxnLst/>
            <a:rect l="l" t="t" r="r" b="b"/>
            <a:pathLst>
              <a:path w="29210">
                <a:moveTo>
                  <a:pt x="0" y="0"/>
                </a:moveTo>
                <a:lnTo>
                  <a:pt x="28955" y="0"/>
                </a:lnTo>
              </a:path>
            </a:pathLst>
          </a:custGeom>
          <a:ln w="22859">
            <a:solidFill>
              <a:srgbClr val="007F00"/>
            </a:solidFill>
          </a:ln>
        </p:spPr>
        <p:txBody>
          <a:bodyPr wrap="square" lIns="0" tIns="0" rIns="0" bIns="0" rtlCol="0"/>
          <a:lstStyle/>
          <a:p>
            <a:endParaRPr/>
          </a:p>
        </p:txBody>
      </p:sp>
      <p:sp>
        <p:nvSpPr>
          <p:cNvPr id="25" name="object 32"/>
          <p:cNvSpPr/>
          <p:nvPr/>
        </p:nvSpPr>
        <p:spPr>
          <a:xfrm>
            <a:off x="7829261" y="3807818"/>
            <a:ext cx="13970" cy="0"/>
          </a:xfrm>
          <a:custGeom>
            <a:avLst/>
            <a:gdLst/>
            <a:ahLst/>
            <a:cxnLst/>
            <a:rect l="l" t="t" r="r" b="b"/>
            <a:pathLst>
              <a:path w="13970">
                <a:moveTo>
                  <a:pt x="0" y="0"/>
                </a:moveTo>
                <a:lnTo>
                  <a:pt x="13715" y="0"/>
                </a:lnTo>
              </a:path>
            </a:pathLst>
          </a:custGeom>
          <a:ln w="10667">
            <a:solidFill>
              <a:srgbClr val="00FF00"/>
            </a:solidFill>
          </a:ln>
        </p:spPr>
        <p:txBody>
          <a:bodyPr wrap="square" lIns="0" tIns="0" rIns="0" bIns="0" rtlCol="0"/>
          <a:lstStyle/>
          <a:p>
            <a:endParaRPr/>
          </a:p>
        </p:txBody>
      </p:sp>
      <p:sp>
        <p:nvSpPr>
          <p:cNvPr id="26" name="object 33"/>
          <p:cNvSpPr/>
          <p:nvPr/>
        </p:nvSpPr>
        <p:spPr>
          <a:xfrm>
            <a:off x="7949657" y="3930499"/>
            <a:ext cx="170687" cy="100583"/>
          </a:xfrm>
          <a:prstGeom prst="rect">
            <a:avLst/>
          </a:prstGeom>
          <a:blipFill>
            <a:blip r:embed="rId8" cstate="print"/>
            <a:stretch>
              <a:fillRect/>
            </a:stretch>
          </a:blipFill>
        </p:spPr>
        <p:txBody>
          <a:bodyPr wrap="square" lIns="0" tIns="0" rIns="0" bIns="0" rtlCol="0"/>
          <a:lstStyle/>
          <a:p>
            <a:endParaRPr/>
          </a:p>
        </p:txBody>
      </p:sp>
      <p:sp>
        <p:nvSpPr>
          <p:cNvPr id="27" name="object 34"/>
          <p:cNvSpPr/>
          <p:nvPr/>
        </p:nvSpPr>
        <p:spPr>
          <a:xfrm>
            <a:off x="4682201" y="4166720"/>
            <a:ext cx="297179" cy="239267"/>
          </a:xfrm>
          <a:prstGeom prst="rect">
            <a:avLst/>
          </a:prstGeom>
          <a:blipFill>
            <a:blip r:embed="rId9" cstate="print"/>
            <a:stretch>
              <a:fillRect/>
            </a:stretch>
          </a:blipFill>
        </p:spPr>
        <p:txBody>
          <a:bodyPr wrap="square" lIns="0" tIns="0" rIns="0" bIns="0" rtlCol="0"/>
          <a:lstStyle/>
          <a:p>
            <a:endParaRPr/>
          </a:p>
        </p:txBody>
      </p:sp>
      <p:sp>
        <p:nvSpPr>
          <p:cNvPr id="28" name="object 35"/>
          <p:cNvSpPr/>
          <p:nvPr/>
        </p:nvSpPr>
        <p:spPr>
          <a:xfrm>
            <a:off x="4682201" y="4102712"/>
            <a:ext cx="297179" cy="126491"/>
          </a:xfrm>
          <a:prstGeom prst="rect">
            <a:avLst/>
          </a:prstGeom>
          <a:blipFill>
            <a:blip r:embed="rId10" cstate="print"/>
            <a:stretch>
              <a:fillRect/>
            </a:stretch>
          </a:blipFill>
        </p:spPr>
        <p:txBody>
          <a:bodyPr wrap="square" lIns="0" tIns="0" rIns="0" bIns="0" rtlCol="0"/>
          <a:lstStyle/>
          <a:p>
            <a:endParaRPr/>
          </a:p>
        </p:txBody>
      </p:sp>
      <p:sp>
        <p:nvSpPr>
          <p:cNvPr id="29" name="object 36"/>
          <p:cNvSpPr/>
          <p:nvPr/>
        </p:nvSpPr>
        <p:spPr>
          <a:xfrm>
            <a:off x="4680678" y="4099664"/>
            <a:ext cx="300355" cy="309880"/>
          </a:xfrm>
          <a:custGeom>
            <a:avLst/>
            <a:gdLst/>
            <a:ahLst/>
            <a:cxnLst/>
            <a:rect l="l" t="t" r="r" b="b"/>
            <a:pathLst>
              <a:path w="300355" h="309879">
                <a:moveTo>
                  <a:pt x="0" y="73151"/>
                </a:moveTo>
                <a:lnTo>
                  <a:pt x="0" y="251459"/>
                </a:lnTo>
                <a:lnTo>
                  <a:pt x="6095" y="263651"/>
                </a:lnTo>
                <a:lnTo>
                  <a:pt x="18287" y="275843"/>
                </a:lnTo>
                <a:lnTo>
                  <a:pt x="25907" y="280415"/>
                </a:lnTo>
                <a:lnTo>
                  <a:pt x="35051" y="286511"/>
                </a:lnTo>
                <a:lnTo>
                  <a:pt x="44195" y="291083"/>
                </a:lnTo>
                <a:lnTo>
                  <a:pt x="54863" y="294131"/>
                </a:lnTo>
                <a:lnTo>
                  <a:pt x="67055" y="298703"/>
                </a:lnTo>
                <a:lnTo>
                  <a:pt x="91439" y="304799"/>
                </a:lnTo>
                <a:lnTo>
                  <a:pt x="105155" y="306323"/>
                </a:lnTo>
                <a:lnTo>
                  <a:pt x="135635" y="309371"/>
                </a:lnTo>
                <a:lnTo>
                  <a:pt x="166115" y="309371"/>
                </a:lnTo>
                <a:lnTo>
                  <a:pt x="179831" y="307847"/>
                </a:lnTo>
                <a:lnTo>
                  <a:pt x="195071" y="306323"/>
                </a:lnTo>
                <a:lnTo>
                  <a:pt x="208787" y="304799"/>
                </a:lnTo>
                <a:lnTo>
                  <a:pt x="135635" y="304799"/>
                </a:lnTo>
                <a:lnTo>
                  <a:pt x="120395" y="303275"/>
                </a:lnTo>
                <a:lnTo>
                  <a:pt x="92963" y="300227"/>
                </a:lnTo>
                <a:lnTo>
                  <a:pt x="79247" y="297179"/>
                </a:lnTo>
                <a:lnTo>
                  <a:pt x="67055" y="294131"/>
                </a:lnTo>
                <a:lnTo>
                  <a:pt x="56387" y="289559"/>
                </a:lnTo>
                <a:lnTo>
                  <a:pt x="45719" y="286511"/>
                </a:lnTo>
                <a:lnTo>
                  <a:pt x="27431" y="277367"/>
                </a:lnTo>
                <a:lnTo>
                  <a:pt x="21335" y="271271"/>
                </a:lnTo>
                <a:lnTo>
                  <a:pt x="15239" y="266699"/>
                </a:lnTo>
                <a:lnTo>
                  <a:pt x="6095" y="254507"/>
                </a:lnTo>
                <a:lnTo>
                  <a:pt x="7010" y="254507"/>
                </a:lnTo>
                <a:lnTo>
                  <a:pt x="5181" y="249935"/>
                </a:lnTo>
                <a:lnTo>
                  <a:pt x="4571" y="249935"/>
                </a:lnTo>
                <a:lnTo>
                  <a:pt x="4571" y="82295"/>
                </a:lnTo>
                <a:lnTo>
                  <a:pt x="0" y="73151"/>
                </a:lnTo>
                <a:close/>
              </a:path>
              <a:path w="300355" h="309879">
                <a:moveTo>
                  <a:pt x="298703" y="254507"/>
                </a:moveTo>
                <a:lnTo>
                  <a:pt x="294131" y="254507"/>
                </a:lnTo>
                <a:lnTo>
                  <a:pt x="284987" y="266699"/>
                </a:lnTo>
                <a:lnTo>
                  <a:pt x="278891" y="271271"/>
                </a:lnTo>
                <a:lnTo>
                  <a:pt x="243839" y="291083"/>
                </a:lnTo>
                <a:lnTo>
                  <a:pt x="231647" y="294131"/>
                </a:lnTo>
                <a:lnTo>
                  <a:pt x="220979" y="297179"/>
                </a:lnTo>
                <a:lnTo>
                  <a:pt x="207263" y="300227"/>
                </a:lnTo>
                <a:lnTo>
                  <a:pt x="179831" y="303275"/>
                </a:lnTo>
                <a:lnTo>
                  <a:pt x="164591" y="304799"/>
                </a:lnTo>
                <a:lnTo>
                  <a:pt x="208787" y="304799"/>
                </a:lnTo>
                <a:lnTo>
                  <a:pt x="233171" y="298703"/>
                </a:lnTo>
                <a:lnTo>
                  <a:pt x="245363" y="294131"/>
                </a:lnTo>
                <a:lnTo>
                  <a:pt x="256031" y="291083"/>
                </a:lnTo>
                <a:lnTo>
                  <a:pt x="265175" y="286511"/>
                </a:lnTo>
                <a:lnTo>
                  <a:pt x="274319" y="280415"/>
                </a:lnTo>
                <a:lnTo>
                  <a:pt x="281939" y="275843"/>
                </a:lnTo>
                <a:lnTo>
                  <a:pt x="294131" y="263651"/>
                </a:lnTo>
                <a:lnTo>
                  <a:pt x="298703" y="254507"/>
                </a:lnTo>
                <a:close/>
              </a:path>
              <a:path w="300355" h="309879">
                <a:moveTo>
                  <a:pt x="7010" y="254507"/>
                </a:moveTo>
                <a:lnTo>
                  <a:pt x="6095" y="254507"/>
                </a:lnTo>
                <a:lnTo>
                  <a:pt x="7619" y="256031"/>
                </a:lnTo>
                <a:lnTo>
                  <a:pt x="7010" y="254507"/>
                </a:lnTo>
                <a:close/>
              </a:path>
              <a:path w="300355" h="309879">
                <a:moveTo>
                  <a:pt x="295655" y="248411"/>
                </a:moveTo>
                <a:lnTo>
                  <a:pt x="292607" y="256031"/>
                </a:lnTo>
                <a:lnTo>
                  <a:pt x="294131" y="254507"/>
                </a:lnTo>
                <a:lnTo>
                  <a:pt x="298703" y="254507"/>
                </a:lnTo>
                <a:lnTo>
                  <a:pt x="300227" y="251459"/>
                </a:lnTo>
                <a:lnTo>
                  <a:pt x="300227" y="249935"/>
                </a:lnTo>
                <a:lnTo>
                  <a:pt x="295655" y="249935"/>
                </a:lnTo>
                <a:lnTo>
                  <a:pt x="295655" y="248411"/>
                </a:lnTo>
                <a:close/>
              </a:path>
              <a:path w="300355" h="309879">
                <a:moveTo>
                  <a:pt x="4571" y="248411"/>
                </a:moveTo>
                <a:lnTo>
                  <a:pt x="4571" y="249935"/>
                </a:lnTo>
                <a:lnTo>
                  <a:pt x="5181" y="249935"/>
                </a:lnTo>
                <a:lnTo>
                  <a:pt x="4571" y="248411"/>
                </a:lnTo>
                <a:close/>
              </a:path>
              <a:path w="300355" h="309879">
                <a:moveTo>
                  <a:pt x="300227" y="73151"/>
                </a:moveTo>
                <a:lnTo>
                  <a:pt x="295655" y="82295"/>
                </a:lnTo>
                <a:lnTo>
                  <a:pt x="295655" y="249935"/>
                </a:lnTo>
                <a:lnTo>
                  <a:pt x="300227" y="249935"/>
                </a:lnTo>
                <a:lnTo>
                  <a:pt x="300227" y="73151"/>
                </a:lnTo>
                <a:close/>
              </a:path>
              <a:path w="300355" h="309879">
                <a:moveTo>
                  <a:pt x="166115" y="131063"/>
                </a:moveTo>
                <a:lnTo>
                  <a:pt x="135635" y="131063"/>
                </a:lnTo>
                <a:lnTo>
                  <a:pt x="149351" y="132587"/>
                </a:lnTo>
                <a:lnTo>
                  <a:pt x="166115" y="131063"/>
                </a:lnTo>
                <a:close/>
              </a:path>
              <a:path w="300355" h="309879">
                <a:moveTo>
                  <a:pt x="4571" y="71627"/>
                </a:moveTo>
                <a:lnTo>
                  <a:pt x="4571" y="82295"/>
                </a:lnTo>
                <a:lnTo>
                  <a:pt x="6095" y="85343"/>
                </a:lnTo>
                <a:lnTo>
                  <a:pt x="6095" y="86867"/>
                </a:lnTo>
                <a:lnTo>
                  <a:pt x="12191" y="92963"/>
                </a:lnTo>
                <a:lnTo>
                  <a:pt x="18287" y="97535"/>
                </a:lnTo>
                <a:lnTo>
                  <a:pt x="25907" y="103631"/>
                </a:lnTo>
                <a:lnTo>
                  <a:pt x="91439" y="126491"/>
                </a:lnTo>
                <a:lnTo>
                  <a:pt x="120395" y="131063"/>
                </a:lnTo>
                <a:lnTo>
                  <a:pt x="179831" y="131063"/>
                </a:lnTo>
                <a:lnTo>
                  <a:pt x="195071" y="129539"/>
                </a:lnTo>
                <a:lnTo>
                  <a:pt x="208787" y="126491"/>
                </a:lnTo>
                <a:lnTo>
                  <a:pt x="120395" y="126491"/>
                </a:lnTo>
                <a:lnTo>
                  <a:pt x="106679" y="124967"/>
                </a:lnTo>
                <a:lnTo>
                  <a:pt x="67055" y="115823"/>
                </a:lnTo>
                <a:lnTo>
                  <a:pt x="27431" y="99059"/>
                </a:lnTo>
                <a:lnTo>
                  <a:pt x="6095" y="77723"/>
                </a:lnTo>
                <a:lnTo>
                  <a:pt x="7619" y="77723"/>
                </a:lnTo>
                <a:lnTo>
                  <a:pt x="4571" y="71627"/>
                </a:lnTo>
                <a:close/>
              </a:path>
              <a:path w="300355" h="309879">
                <a:moveTo>
                  <a:pt x="295655" y="71627"/>
                </a:moveTo>
                <a:lnTo>
                  <a:pt x="292607" y="77723"/>
                </a:lnTo>
                <a:lnTo>
                  <a:pt x="294131" y="77723"/>
                </a:lnTo>
                <a:lnTo>
                  <a:pt x="289559" y="83819"/>
                </a:lnTo>
                <a:lnTo>
                  <a:pt x="254507" y="108203"/>
                </a:lnTo>
                <a:lnTo>
                  <a:pt x="231647" y="115823"/>
                </a:lnTo>
                <a:lnTo>
                  <a:pt x="220979" y="118871"/>
                </a:lnTo>
                <a:lnTo>
                  <a:pt x="193547" y="124967"/>
                </a:lnTo>
                <a:lnTo>
                  <a:pt x="179831" y="126491"/>
                </a:lnTo>
                <a:lnTo>
                  <a:pt x="208787" y="126491"/>
                </a:lnTo>
                <a:lnTo>
                  <a:pt x="256031" y="112775"/>
                </a:lnTo>
                <a:lnTo>
                  <a:pt x="288035" y="91439"/>
                </a:lnTo>
                <a:lnTo>
                  <a:pt x="294131" y="86867"/>
                </a:lnTo>
                <a:lnTo>
                  <a:pt x="294131" y="85343"/>
                </a:lnTo>
                <a:lnTo>
                  <a:pt x="295655" y="82295"/>
                </a:lnTo>
                <a:lnTo>
                  <a:pt x="295655" y="71627"/>
                </a:lnTo>
                <a:close/>
              </a:path>
              <a:path w="300355" h="309879">
                <a:moveTo>
                  <a:pt x="164591" y="0"/>
                </a:moveTo>
                <a:lnTo>
                  <a:pt x="134111" y="0"/>
                </a:lnTo>
                <a:lnTo>
                  <a:pt x="120395" y="1523"/>
                </a:lnTo>
                <a:lnTo>
                  <a:pt x="105155" y="3047"/>
                </a:lnTo>
                <a:lnTo>
                  <a:pt x="91439" y="4571"/>
                </a:lnTo>
                <a:lnTo>
                  <a:pt x="67055" y="10667"/>
                </a:lnTo>
                <a:lnTo>
                  <a:pt x="54863" y="15239"/>
                </a:lnTo>
                <a:lnTo>
                  <a:pt x="44195" y="18287"/>
                </a:lnTo>
                <a:lnTo>
                  <a:pt x="35051" y="22859"/>
                </a:lnTo>
                <a:lnTo>
                  <a:pt x="25907" y="28955"/>
                </a:lnTo>
                <a:lnTo>
                  <a:pt x="18287" y="33527"/>
                </a:lnTo>
                <a:lnTo>
                  <a:pt x="6095" y="45719"/>
                </a:lnTo>
                <a:lnTo>
                  <a:pt x="0" y="57911"/>
                </a:lnTo>
                <a:lnTo>
                  <a:pt x="0" y="73151"/>
                </a:lnTo>
                <a:lnTo>
                  <a:pt x="4571" y="82295"/>
                </a:lnTo>
                <a:lnTo>
                  <a:pt x="4571" y="59435"/>
                </a:lnTo>
                <a:lnTo>
                  <a:pt x="6857" y="54863"/>
                </a:lnTo>
                <a:lnTo>
                  <a:pt x="6095" y="54863"/>
                </a:lnTo>
                <a:lnTo>
                  <a:pt x="15239" y="42671"/>
                </a:lnTo>
                <a:lnTo>
                  <a:pt x="21335" y="38099"/>
                </a:lnTo>
                <a:lnTo>
                  <a:pt x="28955" y="32003"/>
                </a:lnTo>
                <a:lnTo>
                  <a:pt x="36575" y="27431"/>
                </a:lnTo>
                <a:lnTo>
                  <a:pt x="45719" y="22859"/>
                </a:lnTo>
                <a:lnTo>
                  <a:pt x="56387" y="18287"/>
                </a:lnTo>
                <a:lnTo>
                  <a:pt x="68579" y="15239"/>
                </a:lnTo>
                <a:lnTo>
                  <a:pt x="79247" y="12191"/>
                </a:lnTo>
                <a:lnTo>
                  <a:pt x="92963" y="9143"/>
                </a:lnTo>
                <a:lnTo>
                  <a:pt x="120395" y="6095"/>
                </a:lnTo>
                <a:lnTo>
                  <a:pt x="135635" y="4571"/>
                </a:lnTo>
                <a:lnTo>
                  <a:pt x="208787" y="4571"/>
                </a:lnTo>
                <a:lnTo>
                  <a:pt x="195071" y="3047"/>
                </a:lnTo>
                <a:lnTo>
                  <a:pt x="164591" y="0"/>
                </a:lnTo>
                <a:close/>
              </a:path>
              <a:path w="300355" h="309879">
                <a:moveTo>
                  <a:pt x="292607" y="53339"/>
                </a:moveTo>
                <a:lnTo>
                  <a:pt x="295655" y="59435"/>
                </a:lnTo>
                <a:lnTo>
                  <a:pt x="295655" y="82295"/>
                </a:lnTo>
                <a:lnTo>
                  <a:pt x="300227" y="73151"/>
                </a:lnTo>
                <a:lnTo>
                  <a:pt x="300227" y="57911"/>
                </a:lnTo>
                <a:lnTo>
                  <a:pt x="298703" y="54863"/>
                </a:lnTo>
                <a:lnTo>
                  <a:pt x="294131" y="54863"/>
                </a:lnTo>
                <a:lnTo>
                  <a:pt x="292607" y="53339"/>
                </a:lnTo>
                <a:close/>
              </a:path>
              <a:path w="300355" h="309879">
                <a:moveTo>
                  <a:pt x="7619" y="53339"/>
                </a:moveTo>
                <a:lnTo>
                  <a:pt x="6095" y="54863"/>
                </a:lnTo>
                <a:lnTo>
                  <a:pt x="6857" y="54863"/>
                </a:lnTo>
                <a:lnTo>
                  <a:pt x="7619" y="53339"/>
                </a:lnTo>
                <a:close/>
              </a:path>
              <a:path w="300355" h="309879">
                <a:moveTo>
                  <a:pt x="208787" y="4571"/>
                </a:moveTo>
                <a:lnTo>
                  <a:pt x="164591" y="4571"/>
                </a:lnTo>
                <a:lnTo>
                  <a:pt x="179831" y="6095"/>
                </a:lnTo>
                <a:lnTo>
                  <a:pt x="207263" y="9143"/>
                </a:lnTo>
                <a:lnTo>
                  <a:pt x="220979" y="12191"/>
                </a:lnTo>
                <a:lnTo>
                  <a:pt x="233171" y="15239"/>
                </a:lnTo>
                <a:lnTo>
                  <a:pt x="243839" y="19811"/>
                </a:lnTo>
                <a:lnTo>
                  <a:pt x="254507" y="22859"/>
                </a:lnTo>
                <a:lnTo>
                  <a:pt x="272795" y="32003"/>
                </a:lnTo>
                <a:lnTo>
                  <a:pt x="278891" y="38099"/>
                </a:lnTo>
                <a:lnTo>
                  <a:pt x="284987" y="42671"/>
                </a:lnTo>
                <a:lnTo>
                  <a:pt x="294131" y="54863"/>
                </a:lnTo>
                <a:lnTo>
                  <a:pt x="298703" y="54863"/>
                </a:lnTo>
                <a:lnTo>
                  <a:pt x="256031" y="18287"/>
                </a:lnTo>
                <a:lnTo>
                  <a:pt x="245363" y="15239"/>
                </a:lnTo>
                <a:lnTo>
                  <a:pt x="233171" y="10667"/>
                </a:lnTo>
                <a:lnTo>
                  <a:pt x="208787" y="4571"/>
                </a:lnTo>
                <a:close/>
              </a:path>
            </a:pathLst>
          </a:custGeom>
          <a:solidFill>
            <a:srgbClr val="000000"/>
          </a:solidFill>
        </p:spPr>
        <p:txBody>
          <a:bodyPr wrap="square" lIns="0" tIns="0" rIns="0" bIns="0" rtlCol="0"/>
          <a:lstStyle/>
          <a:p>
            <a:endParaRPr/>
          </a:p>
        </p:txBody>
      </p:sp>
      <p:sp>
        <p:nvSpPr>
          <p:cNvPr id="30" name="object 37"/>
          <p:cNvSpPr/>
          <p:nvPr/>
        </p:nvSpPr>
        <p:spPr>
          <a:xfrm>
            <a:off x="4811741" y="3851252"/>
            <a:ext cx="38100" cy="212090"/>
          </a:xfrm>
          <a:custGeom>
            <a:avLst/>
            <a:gdLst/>
            <a:ahLst/>
            <a:cxnLst/>
            <a:rect l="l" t="t" r="r" b="b"/>
            <a:pathLst>
              <a:path w="38100" h="212089">
                <a:moveTo>
                  <a:pt x="16763" y="173735"/>
                </a:moveTo>
                <a:lnTo>
                  <a:pt x="0" y="173735"/>
                </a:lnTo>
                <a:lnTo>
                  <a:pt x="18287" y="211835"/>
                </a:lnTo>
                <a:lnTo>
                  <a:pt x="34137" y="181355"/>
                </a:lnTo>
                <a:lnTo>
                  <a:pt x="16763" y="181355"/>
                </a:lnTo>
                <a:lnTo>
                  <a:pt x="16763" y="173735"/>
                </a:lnTo>
                <a:close/>
              </a:path>
              <a:path w="38100" h="212089">
                <a:moveTo>
                  <a:pt x="21335" y="32003"/>
                </a:moveTo>
                <a:lnTo>
                  <a:pt x="16763" y="32003"/>
                </a:lnTo>
                <a:lnTo>
                  <a:pt x="16763" y="181355"/>
                </a:lnTo>
                <a:lnTo>
                  <a:pt x="21335" y="181355"/>
                </a:lnTo>
                <a:lnTo>
                  <a:pt x="21335" y="32003"/>
                </a:lnTo>
                <a:close/>
              </a:path>
              <a:path w="38100" h="212089">
                <a:moveTo>
                  <a:pt x="38099" y="173735"/>
                </a:moveTo>
                <a:lnTo>
                  <a:pt x="21335" y="173735"/>
                </a:lnTo>
                <a:lnTo>
                  <a:pt x="21335" y="181355"/>
                </a:lnTo>
                <a:lnTo>
                  <a:pt x="34137" y="181355"/>
                </a:lnTo>
                <a:lnTo>
                  <a:pt x="38099" y="173735"/>
                </a:lnTo>
                <a:close/>
              </a:path>
              <a:path w="38100" h="212089">
                <a:moveTo>
                  <a:pt x="18287" y="0"/>
                </a:moveTo>
                <a:lnTo>
                  <a:pt x="0" y="38099"/>
                </a:lnTo>
                <a:lnTo>
                  <a:pt x="16763" y="38099"/>
                </a:lnTo>
                <a:lnTo>
                  <a:pt x="16763" y="32003"/>
                </a:lnTo>
                <a:lnTo>
                  <a:pt x="34930" y="32003"/>
                </a:lnTo>
                <a:lnTo>
                  <a:pt x="18287" y="0"/>
                </a:lnTo>
                <a:close/>
              </a:path>
              <a:path w="38100" h="212089">
                <a:moveTo>
                  <a:pt x="34930" y="32003"/>
                </a:moveTo>
                <a:lnTo>
                  <a:pt x="21335" y="32003"/>
                </a:lnTo>
                <a:lnTo>
                  <a:pt x="21335" y="38099"/>
                </a:lnTo>
                <a:lnTo>
                  <a:pt x="38099" y="38099"/>
                </a:lnTo>
                <a:lnTo>
                  <a:pt x="34930" y="32003"/>
                </a:lnTo>
                <a:close/>
              </a:path>
            </a:pathLst>
          </a:custGeom>
          <a:solidFill>
            <a:srgbClr val="000000"/>
          </a:solidFill>
        </p:spPr>
        <p:txBody>
          <a:bodyPr wrap="square" lIns="0" tIns="0" rIns="0" bIns="0" rtlCol="0"/>
          <a:lstStyle/>
          <a:p>
            <a:endParaRPr/>
          </a:p>
        </p:txBody>
      </p:sp>
      <p:sp>
        <p:nvSpPr>
          <p:cNvPr id="31" name="object 38"/>
          <p:cNvSpPr/>
          <p:nvPr/>
        </p:nvSpPr>
        <p:spPr>
          <a:xfrm>
            <a:off x="6637493" y="3587600"/>
            <a:ext cx="974090" cy="38100"/>
          </a:xfrm>
          <a:custGeom>
            <a:avLst/>
            <a:gdLst/>
            <a:ahLst/>
            <a:cxnLst/>
            <a:rect l="l" t="t" r="r" b="b"/>
            <a:pathLst>
              <a:path w="974089" h="38100">
                <a:moveTo>
                  <a:pt x="38099" y="0"/>
                </a:moveTo>
                <a:lnTo>
                  <a:pt x="0" y="18287"/>
                </a:lnTo>
                <a:lnTo>
                  <a:pt x="38099" y="38099"/>
                </a:lnTo>
                <a:lnTo>
                  <a:pt x="38099" y="21335"/>
                </a:lnTo>
                <a:lnTo>
                  <a:pt x="32003" y="21335"/>
                </a:lnTo>
                <a:lnTo>
                  <a:pt x="32003" y="16763"/>
                </a:lnTo>
                <a:lnTo>
                  <a:pt x="38099" y="16763"/>
                </a:lnTo>
                <a:lnTo>
                  <a:pt x="38099" y="0"/>
                </a:lnTo>
                <a:close/>
              </a:path>
              <a:path w="974089" h="38100">
                <a:moveTo>
                  <a:pt x="38099" y="16763"/>
                </a:moveTo>
                <a:lnTo>
                  <a:pt x="32003" y="16763"/>
                </a:lnTo>
                <a:lnTo>
                  <a:pt x="32003" y="21335"/>
                </a:lnTo>
                <a:lnTo>
                  <a:pt x="38099" y="21335"/>
                </a:lnTo>
                <a:lnTo>
                  <a:pt x="38099" y="16763"/>
                </a:lnTo>
                <a:close/>
              </a:path>
              <a:path w="974089" h="38100">
                <a:moveTo>
                  <a:pt x="973835" y="16763"/>
                </a:moveTo>
                <a:lnTo>
                  <a:pt x="38099" y="16763"/>
                </a:lnTo>
                <a:lnTo>
                  <a:pt x="38099" y="21335"/>
                </a:lnTo>
                <a:lnTo>
                  <a:pt x="973835" y="21335"/>
                </a:lnTo>
                <a:lnTo>
                  <a:pt x="973835" y="16763"/>
                </a:lnTo>
                <a:close/>
              </a:path>
            </a:pathLst>
          </a:custGeom>
          <a:solidFill>
            <a:srgbClr val="000000"/>
          </a:solidFill>
        </p:spPr>
        <p:txBody>
          <a:bodyPr wrap="square" lIns="0" tIns="0" rIns="0" bIns="0" rtlCol="0"/>
          <a:lstStyle/>
          <a:p>
            <a:endParaRPr/>
          </a:p>
        </p:txBody>
      </p:sp>
      <p:sp>
        <p:nvSpPr>
          <p:cNvPr id="32" name="object 39"/>
          <p:cNvSpPr/>
          <p:nvPr/>
        </p:nvSpPr>
        <p:spPr>
          <a:xfrm>
            <a:off x="6637493" y="3714092"/>
            <a:ext cx="974090" cy="38100"/>
          </a:xfrm>
          <a:custGeom>
            <a:avLst/>
            <a:gdLst/>
            <a:ahLst/>
            <a:cxnLst/>
            <a:rect l="l" t="t" r="r" b="b"/>
            <a:pathLst>
              <a:path w="974089" h="38100">
                <a:moveTo>
                  <a:pt x="935735" y="0"/>
                </a:moveTo>
                <a:lnTo>
                  <a:pt x="935735" y="38099"/>
                </a:lnTo>
                <a:lnTo>
                  <a:pt x="970660" y="21335"/>
                </a:lnTo>
                <a:lnTo>
                  <a:pt x="943355" y="21335"/>
                </a:lnTo>
                <a:lnTo>
                  <a:pt x="943355" y="16763"/>
                </a:lnTo>
                <a:lnTo>
                  <a:pt x="967974" y="16763"/>
                </a:lnTo>
                <a:lnTo>
                  <a:pt x="935735" y="0"/>
                </a:lnTo>
                <a:close/>
              </a:path>
              <a:path w="974089" h="38100">
                <a:moveTo>
                  <a:pt x="935735" y="16763"/>
                </a:moveTo>
                <a:lnTo>
                  <a:pt x="0" y="16763"/>
                </a:lnTo>
                <a:lnTo>
                  <a:pt x="0" y="21335"/>
                </a:lnTo>
                <a:lnTo>
                  <a:pt x="935735" y="21335"/>
                </a:lnTo>
                <a:lnTo>
                  <a:pt x="935735" y="16763"/>
                </a:lnTo>
                <a:close/>
              </a:path>
              <a:path w="974089" h="38100">
                <a:moveTo>
                  <a:pt x="967974" y="16763"/>
                </a:moveTo>
                <a:lnTo>
                  <a:pt x="943355" y="16763"/>
                </a:lnTo>
                <a:lnTo>
                  <a:pt x="943355" y="21335"/>
                </a:lnTo>
                <a:lnTo>
                  <a:pt x="970660" y="21335"/>
                </a:lnTo>
                <a:lnTo>
                  <a:pt x="973835" y="19811"/>
                </a:lnTo>
                <a:lnTo>
                  <a:pt x="967974" y="16763"/>
                </a:lnTo>
                <a:close/>
              </a:path>
            </a:pathLst>
          </a:custGeom>
          <a:solidFill>
            <a:srgbClr val="000000"/>
          </a:solidFill>
        </p:spPr>
        <p:txBody>
          <a:bodyPr wrap="square" lIns="0" tIns="0" rIns="0" bIns="0" rtlCol="0"/>
          <a:lstStyle/>
          <a:p>
            <a:endParaRPr/>
          </a:p>
        </p:txBody>
      </p:sp>
      <p:sp>
        <p:nvSpPr>
          <p:cNvPr id="33" name="object 40"/>
          <p:cNvSpPr txBox="1"/>
          <p:nvPr/>
        </p:nvSpPr>
        <p:spPr>
          <a:xfrm>
            <a:off x="6013668" y="2677018"/>
            <a:ext cx="873760" cy="227329"/>
          </a:xfrm>
          <a:prstGeom prst="rect">
            <a:avLst/>
          </a:prstGeom>
        </p:spPr>
        <p:txBody>
          <a:bodyPr vert="horz" wrap="square" lIns="0" tIns="0" rIns="0" bIns="0" rtlCol="0">
            <a:spAutoFit/>
          </a:bodyPr>
          <a:lstStyle/>
          <a:p>
            <a:pPr marL="12700">
              <a:lnSpc>
                <a:spcPct val="100000"/>
              </a:lnSpc>
            </a:pPr>
            <a:r>
              <a:rPr sz="1350" spc="-165" dirty="0">
                <a:latin typeface="Arial"/>
                <a:cs typeface="Arial"/>
              </a:rPr>
              <a:t>OLAP</a:t>
            </a:r>
            <a:r>
              <a:rPr sz="1350" spc="-150" dirty="0">
                <a:latin typeface="Arial"/>
                <a:cs typeface="Arial"/>
              </a:rPr>
              <a:t> </a:t>
            </a:r>
            <a:r>
              <a:rPr sz="1350" spc="-60" dirty="0">
                <a:latin typeface="Arial"/>
                <a:cs typeface="Arial"/>
              </a:rPr>
              <a:t>server</a:t>
            </a:r>
            <a:endParaRPr sz="1350">
              <a:latin typeface="Arial"/>
              <a:cs typeface="Arial"/>
            </a:endParaRPr>
          </a:p>
        </p:txBody>
      </p:sp>
      <p:sp>
        <p:nvSpPr>
          <p:cNvPr id="34" name="object 41"/>
          <p:cNvSpPr txBox="1"/>
          <p:nvPr/>
        </p:nvSpPr>
        <p:spPr>
          <a:xfrm>
            <a:off x="4338793" y="2679304"/>
            <a:ext cx="1022350" cy="386080"/>
          </a:xfrm>
          <a:prstGeom prst="rect">
            <a:avLst/>
          </a:prstGeom>
        </p:spPr>
        <p:txBody>
          <a:bodyPr vert="horz" wrap="square" lIns="0" tIns="0" rIns="0" bIns="0" rtlCol="0">
            <a:spAutoFit/>
          </a:bodyPr>
          <a:lstStyle/>
          <a:p>
            <a:pPr marL="12700" marR="5080" indent="188595">
              <a:lnSpc>
                <a:spcPct val="100000"/>
              </a:lnSpc>
            </a:pPr>
            <a:r>
              <a:rPr sz="1200" spc="-50" dirty="0">
                <a:latin typeface="Arial"/>
                <a:cs typeface="Arial"/>
              </a:rPr>
              <a:t>Relational  </a:t>
            </a:r>
            <a:r>
              <a:rPr sz="1200" spc="-75" dirty="0">
                <a:latin typeface="Arial"/>
                <a:cs typeface="Arial"/>
              </a:rPr>
              <a:t>Database</a:t>
            </a:r>
            <a:r>
              <a:rPr sz="1200" spc="-165" dirty="0">
                <a:latin typeface="Arial"/>
                <a:cs typeface="Arial"/>
              </a:rPr>
              <a:t> </a:t>
            </a:r>
            <a:r>
              <a:rPr sz="1200" spc="-55" dirty="0">
                <a:latin typeface="Arial"/>
                <a:cs typeface="Arial"/>
              </a:rPr>
              <a:t>server</a:t>
            </a:r>
            <a:endParaRPr sz="1200">
              <a:latin typeface="Arial"/>
              <a:cs typeface="Arial"/>
            </a:endParaRPr>
          </a:p>
        </p:txBody>
      </p:sp>
      <p:sp>
        <p:nvSpPr>
          <p:cNvPr id="35" name="object 42"/>
          <p:cNvSpPr txBox="1"/>
          <p:nvPr/>
        </p:nvSpPr>
        <p:spPr>
          <a:xfrm>
            <a:off x="7572720" y="2679304"/>
            <a:ext cx="763270" cy="386080"/>
          </a:xfrm>
          <a:prstGeom prst="rect">
            <a:avLst/>
          </a:prstGeom>
        </p:spPr>
        <p:txBody>
          <a:bodyPr vert="horz" wrap="square" lIns="0" tIns="0" rIns="0" bIns="0" rtlCol="0">
            <a:spAutoFit/>
          </a:bodyPr>
          <a:lstStyle/>
          <a:p>
            <a:pPr marL="12700" marR="5080" indent="92710">
              <a:lnSpc>
                <a:spcPct val="100000"/>
              </a:lnSpc>
            </a:pPr>
            <a:r>
              <a:rPr sz="1200" spc="-70" dirty="0">
                <a:latin typeface="Arial"/>
                <a:cs typeface="Arial"/>
              </a:rPr>
              <a:t>End-user  </a:t>
            </a:r>
            <a:r>
              <a:rPr sz="1200" spc="-105" dirty="0">
                <a:latin typeface="Arial"/>
                <a:cs typeface="Arial"/>
              </a:rPr>
              <a:t>access</a:t>
            </a:r>
            <a:r>
              <a:rPr sz="1200" spc="-145" dirty="0">
                <a:latin typeface="Arial"/>
                <a:cs typeface="Arial"/>
              </a:rPr>
              <a:t> </a:t>
            </a:r>
            <a:r>
              <a:rPr sz="1200" spc="-30" dirty="0">
                <a:latin typeface="Arial"/>
                <a:cs typeface="Arial"/>
              </a:rPr>
              <a:t>tools</a:t>
            </a:r>
            <a:endParaRPr sz="1200">
              <a:latin typeface="Arial"/>
              <a:cs typeface="Arial"/>
            </a:endParaRPr>
          </a:p>
        </p:txBody>
      </p:sp>
      <p:sp>
        <p:nvSpPr>
          <p:cNvPr id="36" name="object 43"/>
          <p:cNvSpPr txBox="1"/>
          <p:nvPr/>
        </p:nvSpPr>
        <p:spPr>
          <a:xfrm>
            <a:off x="6908256" y="3356975"/>
            <a:ext cx="417195" cy="171450"/>
          </a:xfrm>
          <a:prstGeom prst="rect">
            <a:avLst/>
          </a:prstGeom>
        </p:spPr>
        <p:txBody>
          <a:bodyPr vert="horz" wrap="square" lIns="0" tIns="0" rIns="0" bIns="0" rtlCol="0">
            <a:spAutoFit/>
          </a:bodyPr>
          <a:lstStyle/>
          <a:p>
            <a:pPr marL="12700">
              <a:lnSpc>
                <a:spcPct val="100000"/>
              </a:lnSpc>
            </a:pPr>
            <a:r>
              <a:rPr sz="1000" spc="-5" dirty="0">
                <a:latin typeface="Arial"/>
                <a:cs typeface="Arial"/>
              </a:rPr>
              <a:t>r</a:t>
            </a:r>
            <a:r>
              <a:rPr sz="1000" spc="-70" dirty="0">
                <a:latin typeface="Arial"/>
                <a:cs typeface="Arial"/>
              </a:rPr>
              <a:t>e</a:t>
            </a:r>
            <a:r>
              <a:rPr sz="1000" spc="-35" dirty="0">
                <a:latin typeface="Arial"/>
                <a:cs typeface="Arial"/>
              </a:rPr>
              <a:t>qu</a:t>
            </a:r>
            <a:r>
              <a:rPr sz="1000" spc="-70" dirty="0">
                <a:latin typeface="Arial"/>
                <a:cs typeface="Arial"/>
              </a:rPr>
              <a:t>e</a:t>
            </a:r>
            <a:r>
              <a:rPr sz="1000" spc="-135" dirty="0">
                <a:latin typeface="Arial"/>
                <a:cs typeface="Arial"/>
              </a:rPr>
              <a:t>s</a:t>
            </a:r>
            <a:r>
              <a:rPr sz="1000" spc="55" dirty="0">
                <a:latin typeface="Arial"/>
                <a:cs typeface="Arial"/>
              </a:rPr>
              <a:t>t</a:t>
            </a:r>
            <a:endParaRPr sz="1000">
              <a:latin typeface="Arial"/>
              <a:cs typeface="Arial"/>
            </a:endParaRPr>
          </a:p>
        </p:txBody>
      </p:sp>
      <p:sp>
        <p:nvSpPr>
          <p:cNvPr id="37" name="object 44"/>
          <p:cNvSpPr txBox="1"/>
          <p:nvPr/>
        </p:nvSpPr>
        <p:spPr>
          <a:xfrm>
            <a:off x="6894540" y="3776583"/>
            <a:ext cx="445134" cy="155575"/>
          </a:xfrm>
          <a:prstGeom prst="rect">
            <a:avLst/>
          </a:prstGeom>
        </p:spPr>
        <p:txBody>
          <a:bodyPr vert="horz" wrap="square" lIns="0" tIns="0" rIns="0" bIns="0" rtlCol="0">
            <a:spAutoFit/>
          </a:bodyPr>
          <a:lstStyle/>
          <a:p>
            <a:pPr marL="12700">
              <a:lnSpc>
                <a:spcPct val="100000"/>
              </a:lnSpc>
            </a:pPr>
            <a:r>
              <a:rPr sz="900" spc="-55" dirty="0">
                <a:latin typeface="Arial"/>
                <a:cs typeface="Arial"/>
              </a:rPr>
              <a:t>response</a:t>
            </a:r>
            <a:endParaRPr sz="900">
              <a:latin typeface="Arial"/>
              <a:cs typeface="Arial"/>
            </a:endParaRPr>
          </a:p>
        </p:txBody>
      </p:sp>
      <p:sp>
        <p:nvSpPr>
          <p:cNvPr id="38" name="object 45"/>
          <p:cNvSpPr/>
          <p:nvPr/>
        </p:nvSpPr>
        <p:spPr>
          <a:xfrm>
            <a:off x="5063201" y="3599792"/>
            <a:ext cx="974090" cy="38100"/>
          </a:xfrm>
          <a:custGeom>
            <a:avLst/>
            <a:gdLst/>
            <a:ahLst/>
            <a:cxnLst/>
            <a:rect l="l" t="t" r="r" b="b"/>
            <a:pathLst>
              <a:path w="974089" h="38100">
                <a:moveTo>
                  <a:pt x="38099" y="0"/>
                </a:moveTo>
                <a:lnTo>
                  <a:pt x="0" y="19811"/>
                </a:lnTo>
                <a:lnTo>
                  <a:pt x="38099" y="38099"/>
                </a:lnTo>
                <a:lnTo>
                  <a:pt x="38099" y="21335"/>
                </a:lnTo>
                <a:lnTo>
                  <a:pt x="32003" y="21335"/>
                </a:lnTo>
                <a:lnTo>
                  <a:pt x="32003" y="16763"/>
                </a:lnTo>
                <a:lnTo>
                  <a:pt x="38099" y="16763"/>
                </a:lnTo>
                <a:lnTo>
                  <a:pt x="38099" y="0"/>
                </a:lnTo>
                <a:close/>
              </a:path>
              <a:path w="974089" h="38100">
                <a:moveTo>
                  <a:pt x="38099" y="16763"/>
                </a:moveTo>
                <a:lnTo>
                  <a:pt x="32003" y="16763"/>
                </a:lnTo>
                <a:lnTo>
                  <a:pt x="32003" y="21335"/>
                </a:lnTo>
                <a:lnTo>
                  <a:pt x="38099" y="21335"/>
                </a:lnTo>
                <a:lnTo>
                  <a:pt x="38099" y="16763"/>
                </a:lnTo>
                <a:close/>
              </a:path>
              <a:path w="974089" h="38100">
                <a:moveTo>
                  <a:pt x="973835" y="16763"/>
                </a:moveTo>
                <a:lnTo>
                  <a:pt x="38099" y="16763"/>
                </a:lnTo>
                <a:lnTo>
                  <a:pt x="38099" y="21335"/>
                </a:lnTo>
                <a:lnTo>
                  <a:pt x="973835" y="21335"/>
                </a:lnTo>
                <a:lnTo>
                  <a:pt x="973835" y="16763"/>
                </a:lnTo>
                <a:close/>
              </a:path>
            </a:pathLst>
          </a:custGeom>
          <a:solidFill>
            <a:srgbClr val="000000"/>
          </a:solidFill>
        </p:spPr>
        <p:txBody>
          <a:bodyPr wrap="square" lIns="0" tIns="0" rIns="0" bIns="0" rtlCol="0"/>
          <a:lstStyle/>
          <a:p>
            <a:endParaRPr/>
          </a:p>
        </p:txBody>
      </p:sp>
      <p:sp>
        <p:nvSpPr>
          <p:cNvPr id="39" name="object 46"/>
          <p:cNvSpPr/>
          <p:nvPr/>
        </p:nvSpPr>
        <p:spPr>
          <a:xfrm>
            <a:off x="5063201" y="3701900"/>
            <a:ext cx="974090" cy="38100"/>
          </a:xfrm>
          <a:custGeom>
            <a:avLst/>
            <a:gdLst/>
            <a:ahLst/>
            <a:cxnLst/>
            <a:rect l="l" t="t" r="r" b="b"/>
            <a:pathLst>
              <a:path w="974089" h="38100">
                <a:moveTo>
                  <a:pt x="935735" y="0"/>
                </a:moveTo>
                <a:lnTo>
                  <a:pt x="935735" y="38099"/>
                </a:lnTo>
                <a:lnTo>
                  <a:pt x="967974" y="21335"/>
                </a:lnTo>
                <a:lnTo>
                  <a:pt x="941831" y="21335"/>
                </a:lnTo>
                <a:lnTo>
                  <a:pt x="941831" y="16763"/>
                </a:lnTo>
                <a:lnTo>
                  <a:pt x="970660" y="16763"/>
                </a:lnTo>
                <a:lnTo>
                  <a:pt x="935735" y="0"/>
                </a:lnTo>
                <a:close/>
              </a:path>
              <a:path w="974089" h="38100">
                <a:moveTo>
                  <a:pt x="935735" y="16763"/>
                </a:moveTo>
                <a:lnTo>
                  <a:pt x="0" y="16763"/>
                </a:lnTo>
                <a:lnTo>
                  <a:pt x="0" y="21335"/>
                </a:lnTo>
                <a:lnTo>
                  <a:pt x="935735" y="21335"/>
                </a:lnTo>
                <a:lnTo>
                  <a:pt x="935735" y="16763"/>
                </a:lnTo>
                <a:close/>
              </a:path>
              <a:path w="974089" h="38100">
                <a:moveTo>
                  <a:pt x="970660" y="16763"/>
                </a:moveTo>
                <a:lnTo>
                  <a:pt x="941831" y="16763"/>
                </a:lnTo>
                <a:lnTo>
                  <a:pt x="941831" y="21335"/>
                </a:lnTo>
                <a:lnTo>
                  <a:pt x="967974" y="21335"/>
                </a:lnTo>
                <a:lnTo>
                  <a:pt x="973835" y="18287"/>
                </a:lnTo>
                <a:lnTo>
                  <a:pt x="970660" y="16763"/>
                </a:lnTo>
                <a:close/>
              </a:path>
            </a:pathLst>
          </a:custGeom>
          <a:solidFill>
            <a:srgbClr val="000000"/>
          </a:solidFill>
        </p:spPr>
        <p:txBody>
          <a:bodyPr wrap="square" lIns="0" tIns="0" rIns="0" bIns="0" rtlCol="0"/>
          <a:lstStyle/>
          <a:p>
            <a:endParaRPr/>
          </a:p>
        </p:txBody>
      </p:sp>
      <p:sp>
        <p:nvSpPr>
          <p:cNvPr id="40" name="object 47"/>
          <p:cNvSpPr txBox="1"/>
          <p:nvPr/>
        </p:nvSpPr>
        <p:spPr>
          <a:xfrm>
            <a:off x="5312628" y="3776583"/>
            <a:ext cx="445134" cy="155575"/>
          </a:xfrm>
          <a:prstGeom prst="rect">
            <a:avLst/>
          </a:prstGeom>
        </p:spPr>
        <p:txBody>
          <a:bodyPr vert="horz" wrap="square" lIns="0" tIns="0" rIns="0" bIns="0" rtlCol="0">
            <a:spAutoFit/>
          </a:bodyPr>
          <a:lstStyle/>
          <a:p>
            <a:pPr marL="12700">
              <a:lnSpc>
                <a:spcPct val="100000"/>
              </a:lnSpc>
            </a:pPr>
            <a:r>
              <a:rPr sz="900" spc="-55" dirty="0">
                <a:latin typeface="Arial"/>
                <a:cs typeface="Arial"/>
              </a:rPr>
              <a:t>response</a:t>
            </a:r>
            <a:endParaRPr sz="900">
              <a:latin typeface="Arial"/>
              <a:cs typeface="Arial"/>
            </a:endParaRPr>
          </a:p>
        </p:txBody>
      </p:sp>
      <p:sp>
        <p:nvSpPr>
          <p:cNvPr id="41" name="object 48"/>
          <p:cNvSpPr/>
          <p:nvPr/>
        </p:nvSpPr>
        <p:spPr>
          <a:xfrm>
            <a:off x="6399749" y="3397100"/>
            <a:ext cx="52069" cy="497205"/>
          </a:xfrm>
          <a:custGeom>
            <a:avLst/>
            <a:gdLst/>
            <a:ahLst/>
            <a:cxnLst/>
            <a:rect l="l" t="t" r="r" b="b"/>
            <a:pathLst>
              <a:path w="52070" h="497204">
                <a:moveTo>
                  <a:pt x="0" y="0"/>
                </a:moveTo>
                <a:lnTo>
                  <a:pt x="0" y="496823"/>
                </a:lnTo>
                <a:lnTo>
                  <a:pt x="51815" y="426719"/>
                </a:lnTo>
                <a:lnTo>
                  <a:pt x="51815" y="18287"/>
                </a:lnTo>
                <a:lnTo>
                  <a:pt x="0" y="0"/>
                </a:lnTo>
                <a:close/>
              </a:path>
            </a:pathLst>
          </a:custGeom>
          <a:solidFill>
            <a:srgbClr val="000000"/>
          </a:solidFill>
        </p:spPr>
        <p:txBody>
          <a:bodyPr wrap="square" lIns="0" tIns="0" rIns="0" bIns="0" rtlCol="0"/>
          <a:lstStyle/>
          <a:p>
            <a:endParaRPr/>
          </a:p>
        </p:txBody>
      </p:sp>
      <p:sp>
        <p:nvSpPr>
          <p:cNvPr id="42" name="object 49"/>
          <p:cNvSpPr/>
          <p:nvPr/>
        </p:nvSpPr>
        <p:spPr>
          <a:xfrm>
            <a:off x="6386034" y="3415388"/>
            <a:ext cx="53340" cy="497205"/>
          </a:xfrm>
          <a:custGeom>
            <a:avLst/>
            <a:gdLst/>
            <a:ahLst/>
            <a:cxnLst/>
            <a:rect l="l" t="t" r="r" b="b"/>
            <a:pathLst>
              <a:path w="53339" h="497204">
                <a:moveTo>
                  <a:pt x="53339" y="0"/>
                </a:moveTo>
                <a:lnTo>
                  <a:pt x="0" y="71627"/>
                </a:lnTo>
                <a:lnTo>
                  <a:pt x="0" y="496823"/>
                </a:lnTo>
                <a:lnTo>
                  <a:pt x="53339" y="426719"/>
                </a:lnTo>
                <a:lnTo>
                  <a:pt x="53339" y="0"/>
                </a:lnTo>
                <a:close/>
              </a:path>
            </a:pathLst>
          </a:custGeom>
          <a:solidFill>
            <a:srgbClr val="000000"/>
          </a:solidFill>
        </p:spPr>
        <p:txBody>
          <a:bodyPr wrap="square" lIns="0" tIns="0" rIns="0" bIns="0" rtlCol="0"/>
          <a:lstStyle/>
          <a:p>
            <a:endParaRPr/>
          </a:p>
        </p:txBody>
      </p:sp>
      <p:sp>
        <p:nvSpPr>
          <p:cNvPr id="43" name="object 50"/>
          <p:cNvSpPr/>
          <p:nvPr/>
        </p:nvSpPr>
        <p:spPr>
          <a:xfrm>
            <a:off x="6178769" y="3397100"/>
            <a:ext cx="260985" cy="71755"/>
          </a:xfrm>
          <a:custGeom>
            <a:avLst/>
            <a:gdLst/>
            <a:ahLst/>
            <a:cxnLst/>
            <a:rect l="l" t="t" r="r" b="b"/>
            <a:pathLst>
              <a:path w="260985" h="71755">
                <a:moveTo>
                  <a:pt x="260603" y="0"/>
                </a:moveTo>
                <a:lnTo>
                  <a:pt x="51815" y="0"/>
                </a:lnTo>
                <a:lnTo>
                  <a:pt x="0" y="71627"/>
                </a:lnTo>
                <a:lnTo>
                  <a:pt x="207263" y="71627"/>
                </a:lnTo>
                <a:lnTo>
                  <a:pt x="260603" y="0"/>
                </a:lnTo>
                <a:close/>
              </a:path>
            </a:pathLst>
          </a:custGeom>
          <a:solidFill>
            <a:srgbClr val="BFBFBF"/>
          </a:solidFill>
        </p:spPr>
        <p:txBody>
          <a:bodyPr wrap="square" lIns="0" tIns="0" rIns="0" bIns="0" rtlCol="0"/>
          <a:lstStyle/>
          <a:p>
            <a:endParaRPr/>
          </a:p>
        </p:txBody>
      </p:sp>
      <p:sp>
        <p:nvSpPr>
          <p:cNvPr id="44" name="object 51"/>
          <p:cNvSpPr/>
          <p:nvPr/>
        </p:nvSpPr>
        <p:spPr>
          <a:xfrm>
            <a:off x="6386034" y="3397100"/>
            <a:ext cx="53340" cy="497205"/>
          </a:xfrm>
          <a:custGeom>
            <a:avLst/>
            <a:gdLst/>
            <a:ahLst/>
            <a:cxnLst/>
            <a:rect l="l" t="t" r="r" b="b"/>
            <a:pathLst>
              <a:path w="53339" h="497204">
                <a:moveTo>
                  <a:pt x="53339" y="0"/>
                </a:moveTo>
                <a:lnTo>
                  <a:pt x="0" y="71627"/>
                </a:lnTo>
                <a:lnTo>
                  <a:pt x="0" y="496823"/>
                </a:lnTo>
                <a:lnTo>
                  <a:pt x="53339" y="426719"/>
                </a:lnTo>
                <a:lnTo>
                  <a:pt x="53339" y="0"/>
                </a:lnTo>
                <a:close/>
              </a:path>
            </a:pathLst>
          </a:custGeom>
          <a:solidFill>
            <a:srgbClr val="7F7F7F"/>
          </a:solidFill>
        </p:spPr>
        <p:txBody>
          <a:bodyPr wrap="square" lIns="0" tIns="0" rIns="0" bIns="0" rtlCol="0"/>
          <a:lstStyle/>
          <a:p>
            <a:endParaRPr/>
          </a:p>
        </p:txBody>
      </p:sp>
      <p:sp>
        <p:nvSpPr>
          <p:cNvPr id="45" name="object 52"/>
          <p:cNvSpPr/>
          <p:nvPr/>
        </p:nvSpPr>
        <p:spPr>
          <a:xfrm>
            <a:off x="6322025" y="3841346"/>
            <a:ext cx="38100" cy="0"/>
          </a:xfrm>
          <a:custGeom>
            <a:avLst/>
            <a:gdLst/>
            <a:ahLst/>
            <a:cxnLst/>
            <a:rect l="l" t="t" r="r" b="b"/>
            <a:pathLst>
              <a:path w="38100">
                <a:moveTo>
                  <a:pt x="0" y="0"/>
                </a:moveTo>
                <a:lnTo>
                  <a:pt x="38099" y="0"/>
                </a:lnTo>
              </a:path>
            </a:pathLst>
          </a:custGeom>
          <a:ln w="35051">
            <a:solidFill>
              <a:srgbClr val="FF0000"/>
            </a:solidFill>
          </a:ln>
        </p:spPr>
        <p:txBody>
          <a:bodyPr wrap="square" lIns="0" tIns="0" rIns="0" bIns="0" rtlCol="0"/>
          <a:lstStyle/>
          <a:p>
            <a:endParaRPr/>
          </a:p>
        </p:txBody>
      </p:sp>
      <p:sp>
        <p:nvSpPr>
          <p:cNvPr id="46" name="object 53"/>
          <p:cNvSpPr/>
          <p:nvPr/>
        </p:nvSpPr>
        <p:spPr>
          <a:xfrm>
            <a:off x="6178769" y="3397100"/>
            <a:ext cx="260985" cy="71755"/>
          </a:xfrm>
          <a:custGeom>
            <a:avLst/>
            <a:gdLst/>
            <a:ahLst/>
            <a:cxnLst/>
            <a:rect l="l" t="t" r="r" b="b"/>
            <a:pathLst>
              <a:path w="260985" h="71755">
                <a:moveTo>
                  <a:pt x="260603" y="0"/>
                </a:moveTo>
                <a:lnTo>
                  <a:pt x="51815" y="0"/>
                </a:lnTo>
                <a:lnTo>
                  <a:pt x="0" y="71627"/>
                </a:lnTo>
                <a:lnTo>
                  <a:pt x="6095" y="71627"/>
                </a:lnTo>
                <a:lnTo>
                  <a:pt x="51815" y="9143"/>
                </a:lnTo>
                <a:lnTo>
                  <a:pt x="252983" y="9143"/>
                </a:lnTo>
                <a:lnTo>
                  <a:pt x="260603" y="0"/>
                </a:lnTo>
                <a:close/>
              </a:path>
            </a:pathLst>
          </a:custGeom>
          <a:solidFill>
            <a:srgbClr val="7F7F7F"/>
          </a:solidFill>
        </p:spPr>
        <p:txBody>
          <a:bodyPr wrap="square" lIns="0" tIns="0" rIns="0" bIns="0" rtlCol="0"/>
          <a:lstStyle/>
          <a:p>
            <a:endParaRPr/>
          </a:p>
        </p:txBody>
      </p:sp>
      <p:graphicFrame>
        <p:nvGraphicFramePr>
          <p:cNvPr id="47" name="object 54"/>
          <p:cNvGraphicFramePr>
            <a:graphicFrameLocks noGrp="1"/>
          </p:cNvGraphicFramePr>
          <p:nvPr>
            <p:extLst>
              <p:ext uri="{D42A27DB-BD31-4B8C-83A1-F6EECF244321}">
                <p14:modId xmlns:p14="http://schemas.microsoft.com/office/powerpoint/2010/main" val="1775351726"/>
              </p:ext>
            </p:extLst>
          </p:nvPr>
        </p:nvGraphicFramePr>
        <p:xfrm>
          <a:off x="6178769" y="3468728"/>
          <a:ext cx="204215" cy="460248"/>
        </p:xfrm>
        <a:graphic>
          <a:graphicData uri="http://schemas.openxmlformats.org/drawingml/2006/table">
            <a:tbl>
              <a:tblPr firstRow="1" bandRow="1">
                <a:tableStyleId>{2D5ABB26-0587-4C30-8999-92F81FD0307C}</a:tableStyleId>
              </a:tblPr>
              <a:tblGrid>
                <a:gridCol w="204215">
                  <a:extLst>
                    <a:ext uri="{9D8B030D-6E8A-4147-A177-3AD203B41FA5}">
                      <a16:colId xmlns:a16="http://schemas.microsoft.com/office/drawing/2014/main" val="20000"/>
                    </a:ext>
                  </a:extLst>
                </a:gridCol>
              </a:tblGrid>
              <a:tr h="119633">
                <a:tc>
                  <a:txBody>
                    <a:bodyPr/>
                    <a:lstStyle/>
                    <a:p>
                      <a:endParaRPr sz="900">
                        <a:latin typeface="Arial"/>
                        <a:cs typeface="Arial"/>
                      </a:endParaRPr>
                    </a:p>
                  </a:txBody>
                  <a:tcPr marL="0" marR="0" marT="0" marB="0">
                    <a:lnL w="6095">
                      <a:solidFill>
                        <a:srgbClr val="7F7F7F"/>
                      </a:solidFill>
                      <a:prstDash val="solid"/>
                    </a:lnL>
                    <a:lnT w="9143">
                      <a:solidFill>
                        <a:srgbClr val="FFFFFF"/>
                      </a:solidFill>
                      <a:prstDash val="solid"/>
                    </a:lnT>
                    <a:lnB w="16763">
                      <a:solidFill>
                        <a:srgbClr val="7F7F7F"/>
                      </a:solidFill>
                      <a:prstDash val="solid"/>
                    </a:lnB>
                    <a:solidFill>
                      <a:srgbClr val="BFBFBF"/>
                    </a:solidFill>
                  </a:tcPr>
                </a:tc>
                <a:extLst>
                  <a:ext uri="{0D108BD9-81ED-4DB2-BD59-A6C34878D82A}">
                    <a16:rowId xmlns:a16="http://schemas.microsoft.com/office/drawing/2014/main" val="10000"/>
                  </a:ext>
                </a:extLst>
              </a:tr>
              <a:tr h="124205">
                <a:tc>
                  <a:txBody>
                    <a:bodyPr/>
                    <a:lstStyle/>
                    <a:p>
                      <a:endParaRPr sz="900">
                        <a:latin typeface="Arial"/>
                        <a:cs typeface="Arial"/>
                      </a:endParaRPr>
                    </a:p>
                  </a:txBody>
                  <a:tcPr marL="0" marR="0" marT="0" marB="0">
                    <a:lnL w="6095">
                      <a:solidFill>
                        <a:srgbClr val="7F7F7F"/>
                      </a:solidFill>
                      <a:prstDash val="solid"/>
                    </a:lnL>
                    <a:lnT w="16763">
                      <a:solidFill>
                        <a:srgbClr val="7F7F7F"/>
                      </a:solidFill>
                      <a:prstDash val="solid"/>
                    </a:lnT>
                    <a:lnB w="18287">
                      <a:solidFill>
                        <a:srgbClr val="FFFFFF"/>
                      </a:solidFill>
                      <a:prstDash val="solid"/>
                    </a:lnB>
                    <a:solidFill>
                      <a:srgbClr val="BFBFBF"/>
                    </a:solidFill>
                  </a:tcPr>
                </a:tc>
                <a:extLst>
                  <a:ext uri="{0D108BD9-81ED-4DB2-BD59-A6C34878D82A}">
                    <a16:rowId xmlns:a16="http://schemas.microsoft.com/office/drawing/2014/main" val="10001"/>
                  </a:ext>
                </a:extLst>
              </a:tr>
              <a:tr h="185928">
                <a:tc>
                  <a:txBody>
                    <a:bodyPr/>
                    <a:lstStyle/>
                    <a:p>
                      <a:pPr>
                        <a:lnSpc>
                          <a:spcPct val="100000"/>
                        </a:lnSpc>
                        <a:spcBef>
                          <a:spcPts val="20"/>
                        </a:spcBef>
                      </a:pPr>
                      <a:endParaRPr sz="400">
                        <a:latin typeface="Times New Roman"/>
                        <a:cs typeface="Times New Roman"/>
                      </a:endParaRPr>
                    </a:p>
                    <a:p>
                      <a:pPr marL="37465">
                        <a:lnSpc>
                          <a:spcPct val="100000"/>
                        </a:lnSpc>
                      </a:pPr>
                      <a:r>
                        <a:rPr sz="250" spc="10" dirty="0">
                          <a:latin typeface="Arial"/>
                          <a:cs typeface="Arial"/>
                        </a:rPr>
                        <a:t>server5</a:t>
                      </a:r>
                      <a:endParaRPr sz="250">
                        <a:latin typeface="Arial"/>
                        <a:cs typeface="Arial"/>
                      </a:endParaRPr>
                    </a:p>
                  </a:txBody>
                  <a:tcPr marL="0" marR="0" marT="2540" marB="0">
                    <a:lnL w="6095">
                      <a:solidFill>
                        <a:srgbClr val="7F7F7F"/>
                      </a:solidFill>
                      <a:prstDash val="solid"/>
                    </a:lnL>
                    <a:lnT w="18287">
                      <a:solidFill>
                        <a:srgbClr val="FFFFFF"/>
                      </a:solidFill>
                      <a:prstDash val="solid"/>
                    </a:lnT>
                    <a:lnB w="18287">
                      <a:solidFill>
                        <a:srgbClr val="000000"/>
                      </a:solidFill>
                      <a:prstDash val="solid"/>
                    </a:lnB>
                    <a:solidFill>
                      <a:srgbClr val="BFBFBF"/>
                    </a:solidFill>
                  </a:tcPr>
                </a:tc>
                <a:extLst>
                  <a:ext uri="{0D108BD9-81ED-4DB2-BD59-A6C34878D82A}">
                    <a16:rowId xmlns:a16="http://schemas.microsoft.com/office/drawing/2014/main" val="10002"/>
                  </a:ext>
                </a:extLst>
              </a:tr>
            </a:tbl>
          </a:graphicData>
        </a:graphic>
      </p:graphicFrame>
      <p:sp>
        <p:nvSpPr>
          <p:cNvPr id="48" name="object 55"/>
          <p:cNvSpPr txBox="1"/>
          <p:nvPr/>
        </p:nvSpPr>
        <p:spPr>
          <a:xfrm>
            <a:off x="5999952" y="3928983"/>
            <a:ext cx="595630" cy="155575"/>
          </a:xfrm>
          <a:prstGeom prst="rect">
            <a:avLst/>
          </a:prstGeom>
        </p:spPr>
        <p:txBody>
          <a:bodyPr vert="horz" wrap="square" lIns="0" tIns="0" rIns="0" bIns="0" rtlCol="0">
            <a:spAutoFit/>
          </a:bodyPr>
          <a:lstStyle/>
          <a:p>
            <a:pPr marL="12700">
              <a:lnSpc>
                <a:spcPct val="100000"/>
              </a:lnSpc>
            </a:pPr>
            <a:r>
              <a:rPr sz="900" spc="-114" dirty="0">
                <a:latin typeface="Arial"/>
                <a:cs typeface="Arial"/>
              </a:rPr>
              <a:t>OLAP</a:t>
            </a:r>
            <a:r>
              <a:rPr sz="900" spc="-110" dirty="0">
                <a:latin typeface="Arial"/>
                <a:cs typeface="Arial"/>
              </a:rPr>
              <a:t> </a:t>
            </a:r>
            <a:r>
              <a:rPr sz="900" spc="-60" dirty="0">
                <a:latin typeface="Arial"/>
                <a:cs typeface="Arial"/>
              </a:rPr>
              <a:t>Server</a:t>
            </a:r>
            <a:endParaRPr sz="900">
              <a:latin typeface="Arial"/>
              <a:cs typeface="Arial"/>
            </a:endParaRPr>
          </a:p>
        </p:txBody>
      </p:sp>
      <p:sp>
        <p:nvSpPr>
          <p:cNvPr id="49" name="object 56"/>
          <p:cNvSpPr txBox="1"/>
          <p:nvPr/>
        </p:nvSpPr>
        <p:spPr>
          <a:xfrm>
            <a:off x="4622257" y="4424283"/>
            <a:ext cx="455930" cy="155575"/>
          </a:xfrm>
          <a:prstGeom prst="rect">
            <a:avLst/>
          </a:prstGeom>
        </p:spPr>
        <p:txBody>
          <a:bodyPr vert="horz" wrap="square" lIns="0" tIns="0" rIns="0" bIns="0" rtlCol="0">
            <a:spAutoFit/>
          </a:bodyPr>
          <a:lstStyle/>
          <a:p>
            <a:pPr marL="12700">
              <a:lnSpc>
                <a:spcPct val="100000"/>
              </a:lnSpc>
            </a:pPr>
            <a:r>
              <a:rPr sz="900" spc="-105" dirty="0">
                <a:latin typeface="Arial"/>
                <a:cs typeface="Arial"/>
              </a:rPr>
              <a:t>D</a:t>
            </a:r>
            <a:r>
              <a:rPr sz="900" spc="-85" dirty="0">
                <a:latin typeface="Arial"/>
                <a:cs typeface="Arial"/>
              </a:rPr>
              <a:t>a</a:t>
            </a:r>
            <a:r>
              <a:rPr sz="900" spc="35" dirty="0">
                <a:latin typeface="Arial"/>
                <a:cs typeface="Arial"/>
              </a:rPr>
              <a:t>t</a:t>
            </a:r>
            <a:r>
              <a:rPr sz="900" spc="-70" dirty="0">
                <a:latin typeface="Arial"/>
                <a:cs typeface="Arial"/>
              </a:rPr>
              <a:t>a</a:t>
            </a:r>
            <a:r>
              <a:rPr sz="900" spc="-35" dirty="0">
                <a:latin typeface="Arial"/>
                <a:cs typeface="Arial"/>
              </a:rPr>
              <a:t>b</a:t>
            </a:r>
            <a:r>
              <a:rPr sz="900" spc="-70" dirty="0">
                <a:latin typeface="Arial"/>
                <a:cs typeface="Arial"/>
              </a:rPr>
              <a:t>a</a:t>
            </a:r>
            <a:r>
              <a:rPr sz="900" spc="-105" dirty="0">
                <a:latin typeface="Arial"/>
                <a:cs typeface="Arial"/>
              </a:rPr>
              <a:t>s</a:t>
            </a:r>
            <a:r>
              <a:rPr sz="900" spc="-55" dirty="0">
                <a:latin typeface="Arial"/>
                <a:cs typeface="Arial"/>
              </a:rPr>
              <a:t>e</a:t>
            </a:r>
            <a:endParaRPr sz="900">
              <a:latin typeface="Arial"/>
              <a:cs typeface="Arial"/>
            </a:endParaRPr>
          </a:p>
        </p:txBody>
      </p:sp>
      <p:sp>
        <p:nvSpPr>
          <p:cNvPr id="50" name="object 57"/>
          <p:cNvSpPr txBox="1"/>
          <p:nvPr/>
        </p:nvSpPr>
        <p:spPr>
          <a:xfrm>
            <a:off x="5365968" y="3395584"/>
            <a:ext cx="376555" cy="155575"/>
          </a:xfrm>
          <a:prstGeom prst="rect">
            <a:avLst/>
          </a:prstGeom>
        </p:spPr>
        <p:txBody>
          <a:bodyPr vert="horz" wrap="square" lIns="0" tIns="0" rIns="0" bIns="0" rtlCol="0">
            <a:spAutoFit/>
          </a:bodyPr>
          <a:lstStyle/>
          <a:p>
            <a:pPr marL="12700">
              <a:lnSpc>
                <a:spcPct val="100000"/>
              </a:lnSpc>
            </a:pPr>
            <a:r>
              <a:rPr sz="900" spc="-40" dirty="0">
                <a:latin typeface="Arial"/>
                <a:cs typeface="Arial"/>
              </a:rPr>
              <a:t>request</a:t>
            </a:r>
            <a:endParaRPr sz="900">
              <a:latin typeface="Arial"/>
              <a:cs typeface="Arial"/>
            </a:endParaRPr>
          </a:p>
        </p:txBody>
      </p:sp>
      <p:sp>
        <p:nvSpPr>
          <p:cNvPr id="51" name="object 58"/>
          <p:cNvSpPr txBox="1"/>
          <p:nvPr/>
        </p:nvSpPr>
        <p:spPr>
          <a:xfrm>
            <a:off x="4910293" y="3891392"/>
            <a:ext cx="184150" cy="140335"/>
          </a:xfrm>
          <a:prstGeom prst="rect">
            <a:avLst/>
          </a:prstGeom>
        </p:spPr>
        <p:txBody>
          <a:bodyPr vert="horz" wrap="square" lIns="0" tIns="0" rIns="0" bIns="0" rtlCol="0">
            <a:spAutoFit/>
          </a:bodyPr>
          <a:lstStyle/>
          <a:p>
            <a:pPr marL="12700">
              <a:lnSpc>
                <a:spcPct val="100000"/>
              </a:lnSpc>
            </a:pPr>
            <a:r>
              <a:rPr sz="800" spc="-165" dirty="0">
                <a:latin typeface="Arial"/>
                <a:cs typeface="Arial"/>
              </a:rPr>
              <a:t>S</a:t>
            </a:r>
            <a:r>
              <a:rPr sz="800" spc="-90" dirty="0">
                <a:latin typeface="Arial"/>
                <a:cs typeface="Arial"/>
              </a:rPr>
              <a:t>Q</a:t>
            </a:r>
            <a:r>
              <a:rPr sz="800" spc="-110" dirty="0">
                <a:latin typeface="Arial"/>
                <a:cs typeface="Arial"/>
              </a:rPr>
              <a:t>L</a:t>
            </a:r>
            <a:endParaRPr sz="800">
              <a:latin typeface="Arial"/>
              <a:cs typeface="Arial"/>
            </a:endParaRPr>
          </a:p>
        </p:txBody>
      </p:sp>
      <p:pic>
        <p:nvPicPr>
          <p:cNvPr id="52" name="Audio 5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779903152"/>
      </p:ext>
    </p:extLst>
  </p:cSld>
  <p:clrMapOvr>
    <a:masterClrMapping/>
  </p:clrMapOvr>
  <mc:AlternateContent xmlns:mc="http://schemas.openxmlformats.org/markup-compatibility/2006" xmlns:p14="http://schemas.microsoft.com/office/powerpoint/2010/main">
    <mc:Choice Requires="p14">
      <p:transition spd="slow" p14:dur="2000" advTm="43870"/>
    </mc:Choice>
    <mc:Fallback xmlns="">
      <p:transition spd="slow" advTm="438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err="1" smtClean="0"/>
              <a:t>Relational</a:t>
            </a:r>
            <a:r>
              <a:rPr lang="sv-SE" dirty="0" smtClean="0"/>
              <a:t> OLAP (ROLAP)</a:t>
            </a:r>
            <a:endParaRPr lang="sv-SE" dirty="0"/>
          </a:p>
        </p:txBody>
      </p:sp>
      <p:sp>
        <p:nvSpPr>
          <p:cNvPr id="3" name="Content Placeholder 2"/>
          <p:cNvSpPr>
            <a:spLocks noGrp="1"/>
          </p:cNvSpPr>
          <p:nvPr>
            <p:ph idx="1"/>
          </p:nvPr>
        </p:nvSpPr>
        <p:spPr/>
        <p:txBody>
          <a:bodyPr>
            <a:normAutofit/>
          </a:bodyPr>
          <a:lstStyle/>
          <a:p>
            <a:r>
              <a:rPr lang="sv-SE" sz="1500" dirty="0" err="1" smtClean="0"/>
              <a:t>That</a:t>
            </a:r>
            <a:r>
              <a:rPr lang="sv-SE" sz="1500" dirty="0" smtClean="0"/>
              <a:t> is, ROLAP, </a:t>
            </a:r>
            <a:r>
              <a:rPr lang="sv-SE" sz="1500" dirty="0" err="1" smtClean="0"/>
              <a:t>manipulate</a:t>
            </a:r>
            <a:r>
              <a:rPr lang="sv-SE" sz="1500" dirty="0" smtClean="0"/>
              <a:t> the data </a:t>
            </a:r>
            <a:r>
              <a:rPr lang="sv-SE" sz="1500" dirty="0" err="1" smtClean="0"/>
              <a:t>stored</a:t>
            </a:r>
            <a:r>
              <a:rPr lang="sv-SE" sz="1500" dirty="0" smtClean="0"/>
              <a:t> in a </a:t>
            </a:r>
            <a:r>
              <a:rPr lang="sv-SE" sz="1500" dirty="0" err="1" smtClean="0"/>
              <a:t>relational</a:t>
            </a:r>
            <a:r>
              <a:rPr lang="sv-SE" sz="1500" dirty="0" smtClean="0"/>
              <a:t> </a:t>
            </a:r>
            <a:r>
              <a:rPr lang="sv-SE" sz="1500" dirty="0" err="1" smtClean="0"/>
              <a:t>database</a:t>
            </a:r>
            <a:r>
              <a:rPr lang="sv-SE" sz="1500" dirty="0" smtClean="0"/>
              <a:t> so </a:t>
            </a:r>
            <a:r>
              <a:rPr lang="sv-SE" sz="1500" dirty="0" err="1" smtClean="0"/>
              <a:t>that</a:t>
            </a:r>
            <a:r>
              <a:rPr lang="sv-SE" sz="1500" dirty="0" smtClean="0"/>
              <a:t> it looks like a MOLAP solution </a:t>
            </a:r>
          </a:p>
        </p:txBody>
      </p:sp>
      <p:sp>
        <p:nvSpPr>
          <p:cNvPr id="4" name="object 11"/>
          <p:cNvSpPr/>
          <p:nvPr/>
        </p:nvSpPr>
        <p:spPr>
          <a:xfrm>
            <a:off x="5663657" y="2612239"/>
            <a:ext cx="1577339" cy="2220468"/>
          </a:xfrm>
          <a:prstGeom prst="rect">
            <a:avLst/>
          </a:prstGeom>
          <a:blipFill>
            <a:blip r:embed="rId4" cstate="print"/>
            <a:stretch>
              <a:fillRect/>
            </a:stretch>
          </a:blipFill>
        </p:spPr>
        <p:txBody>
          <a:bodyPr wrap="square" lIns="0" tIns="0" rIns="0" bIns="0" rtlCol="0"/>
          <a:lstStyle/>
          <a:p>
            <a:endParaRPr/>
          </a:p>
        </p:txBody>
      </p:sp>
      <p:sp>
        <p:nvSpPr>
          <p:cNvPr id="5" name="object 12"/>
          <p:cNvSpPr/>
          <p:nvPr/>
        </p:nvSpPr>
        <p:spPr>
          <a:xfrm>
            <a:off x="4188425" y="2612239"/>
            <a:ext cx="1365504" cy="2220468"/>
          </a:xfrm>
          <a:prstGeom prst="rect">
            <a:avLst/>
          </a:prstGeom>
          <a:blipFill>
            <a:blip r:embed="rId5" cstate="print"/>
            <a:stretch>
              <a:fillRect/>
            </a:stretch>
          </a:blipFill>
        </p:spPr>
        <p:txBody>
          <a:bodyPr wrap="square" lIns="0" tIns="0" rIns="0" bIns="0" rtlCol="0"/>
          <a:lstStyle/>
          <a:p>
            <a:endParaRPr/>
          </a:p>
        </p:txBody>
      </p:sp>
      <p:sp>
        <p:nvSpPr>
          <p:cNvPr id="6" name="object 13"/>
          <p:cNvSpPr/>
          <p:nvPr/>
        </p:nvSpPr>
        <p:spPr>
          <a:xfrm>
            <a:off x="7335486" y="2612239"/>
            <a:ext cx="1197864" cy="2220468"/>
          </a:xfrm>
          <a:prstGeom prst="rect">
            <a:avLst/>
          </a:prstGeom>
          <a:blipFill>
            <a:blip r:embed="rId6" cstate="print"/>
            <a:stretch>
              <a:fillRect/>
            </a:stretch>
          </a:blipFill>
        </p:spPr>
        <p:txBody>
          <a:bodyPr wrap="square" lIns="0" tIns="0" rIns="0" bIns="0" rtlCol="0"/>
          <a:lstStyle/>
          <a:p>
            <a:endParaRPr/>
          </a:p>
        </p:txBody>
      </p:sp>
      <p:sp>
        <p:nvSpPr>
          <p:cNvPr id="7" name="object 14"/>
          <p:cNvSpPr/>
          <p:nvPr/>
        </p:nvSpPr>
        <p:spPr>
          <a:xfrm>
            <a:off x="4913850" y="3308708"/>
            <a:ext cx="52069" cy="497205"/>
          </a:xfrm>
          <a:custGeom>
            <a:avLst/>
            <a:gdLst/>
            <a:ahLst/>
            <a:cxnLst/>
            <a:rect l="l" t="t" r="r" b="b"/>
            <a:pathLst>
              <a:path w="52069" h="497204">
                <a:moveTo>
                  <a:pt x="0" y="0"/>
                </a:moveTo>
                <a:lnTo>
                  <a:pt x="0" y="496823"/>
                </a:lnTo>
                <a:lnTo>
                  <a:pt x="51815" y="425195"/>
                </a:lnTo>
                <a:lnTo>
                  <a:pt x="51815" y="16763"/>
                </a:lnTo>
                <a:lnTo>
                  <a:pt x="0" y="0"/>
                </a:lnTo>
                <a:close/>
              </a:path>
            </a:pathLst>
          </a:custGeom>
          <a:solidFill>
            <a:srgbClr val="000000"/>
          </a:solidFill>
        </p:spPr>
        <p:txBody>
          <a:bodyPr wrap="square" lIns="0" tIns="0" rIns="0" bIns="0" rtlCol="0"/>
          <a:lstStyle/>
          <a:p>
            <a:endParaRPr/>
          </a:p>
        </p:txBody>
      </p:sp>
      <p:sp>
        <p:nvSpPr>
          <p:cNvPr id="8" name="object 15"/>
          <p:cNvSpPr/>
          <p:nvPr/>
        </p:nvSpPr>
        <p:spPr>
          <a:xfrm>
            <a:off x="4900134" y="3325472"/>
            <a:ext cx="53340" cy="497205"/>
          </a:xfrm>
          <a:custGeom>
            <a:avLst/>
            <a:gdLst/>
            <a:ahLst/>
            <a:cxnLst/>
            <a:rect l="l" t="t" r="r" b="b"/>
            <a:pathLst>
              <a:path w="53339" h="497204">
                <a:moveTo>
                  <a:pt x="53339" y="0"/>
                </a:moveTo>
                <a:lnTo>
                  <a:pt x="0" y="71627"/>
                </a:lnTo>
                <a:lnTo>
                  <a:pt x="0" y="496823"/>
                </a:lnTo>
                <a:lnTo>
                  <a:pt x="53339" y="426719"/>
                </a:lnTo>
                <a:lnTo>
                  <a:pt x="53339" y="0"/>
                </a:lnTo>
                <a:close/>
              </a:path>
            </a:pathLst>
          </a:custGeom>
          <a:solidFill>
            <a:srgbClr val="000000"/>
          </a:solidFill>
        </p:spPr>
        <p:txBody>
          <a:bodyPr wrap="square" lIns="0" tIns="0" rIns="0" bIns="0" rtlCol="0"/>
          <a:lstStyle/>
          <a:p>
            <a:endParaRPr/>
          </a:p>
        </p:txBody>
      </p:sp>
      <p:sp>
        <p:nvSpPr>
          <p:cNvPr id="9" name="object 16"/>
          <p:cNvSpPr/>
          <p:nvPr/>
        </p:nvSpPr>
        <p:spPr>
          <a:xfrm>
            <a:off x="4692869" y="3308708"/>
            <a:ext cx="260985" cy="70485"/>
          </a:xfrm>
          <a:custGeom>
            <a:avLst/>
            <a:gdLst/>
            <a:ahLst/>
            <a:cxnLst/>
            <a:rect l="l" t="t" r="r" b="b"/>
            <a:pathLst>
              <a:path w="260985" h="70485">
                <a:moveTo>
                  <a:pt x="260603" y="0"/>
                </a:moveTo>
                <a:lnTo>
                  <a:pt x="51815" y="0"/>
                </a:lnTo>
                <a:lnTo>
                  <a:pt x="0" y="70103"/>
                </a:lnTo>
                <a:lnTo>
                  <a:pt x="207263" y="70103"/>
                </a:lnTo>
                <a:lnTo>
                  <a:pt x="260603" y="0"/>
                </a:lnTo>
                <a:close/>
              </a:path>
            </a:pathLst>
          </a:custGeom>
          <a:solidFill>
            <a:srgbClr val="BFBFBF"/>
          </a:solidFill>
        </p:spPr>
        <p:txBody>
          <a:bodyPr wrap="square" lIns="0" tIns="0" rIns="0" bIns="0" rtlCol="0"/>
          <a:lstStyle/>
          <a:p>
            <a:endParaRPr/>
          </a:p>
        </p:txBody>
      </p:sp>
      <p:sp>
        <p:nvSpPr>
          <p:cNvPr id="10" name="object 17"/>
          <p:cNvSpPr/>
          <p:nvPr/>
        </p:nvSpPr>
        <p:spPr>
          <a:xfrm>
            <a:off x="4900134" y="3308708"/>
            <a:ext cx="53340" cy="497205"/>
          </a:xfrm>
          <a:custGeom>
            <a:avLst/>
            <a:gdLst/>
            <a:ahLst/>
            <a:cxnLst/>
            <a:rect l="l" t="t" r="r" b="b"/>
            <a:pathLst>
              <a:path w="53339" h="497204">
                <a:moveTo>
                  <a:pt x="53339" y="0"/>
                </a:moveTo>
                <a:lnTo>
                  <a:pt x="0" y="70103"/>
                </a:lnTo>
                <a:lnTo>
                  <a:pt x="0" y="496823"/>
                </a:lnTo>
                <a:lnTo>
                  <a:pt x="53339" y="425195"/>
                </a:lnTo>
                <a:lnTo>
                  <a:pt x="53339" y="0"/>
                </a:lnTo>
                <a:close/>
              </a:path>
            </a:pathLst>
          </a:custGeom>
          <a:solidFill>
            <a:srgbClr val="7F7F7F"/>
          </a:solidFill>
        </p:spPr>
        <p:txBody>
          <a:bodyPr wrap="square" lIns="0" tIns="0" rIns="0" bIns="0" rtlCol="0"/>
          <a:lstStyle/>
          <a:p>
            <a:endParaRPr/>
          </a:p>
        </p:txBody>
      </p:sp>
      <p:sp>
        <p:nvSpPr>
          <p:cNvPr id="11" name="object 18"/>
          <p:cNvSpPr/>
          <p:nvPr/>
        </p:nvSpPr>
        <p:spPr>
          <a:xfrm>
            <a:off x="4836125" y="3751430"/>
            <a:ext cx="38100" cy="0"/>
          </a:xfrm>
          <a:custGeom>
            <a:avLst/>
            <a:gdLst/>
            <a:ahLst/>
            <a:cxnLst/>
            <a:rect l="l" t="t" r="r" b="b"/>
            <a:pathLst>
              <a:path w="38100">
                <a:moveTo>
                  <a:pt x="0" y="0"/>
                </a:moveTo>
                <a:lnTo>
                  <a:pt x="38099" y="0"/>
                </a:lnTo>
              </a:path>
            </a:pathLst>
          </a:custGeom>
          <a:ln w="35051">
            <a:solidFill>
              <a:srgbClr val="FF0000"/>
            </a:solidFill>
          </a:ln>
        </p:spPr>
        <p:txBody>
          <a:bodyPr wrap="square" lIns="0" tIns="0" rIns="0" bIns="0" rtlCol="0"/>
          <a:lstStyle/>
          <a:p>
            <a:endParaRPr/>
          </a:p>
        </p:txBody>
      </p:sp>
      <p:sp>
        <p:nvSpPr>
          <p:cNvPr id="12" name="object 19"/>
          <p:cNvSpPr/>
          <p:nvPr/>
        </p:nvSpPr>
        <p:spPr>
          <a:xfrm>
            <a:off x="4692869" y="3308708"/>
            <a:ext cx="260985" cy="70485"/>
          </a:xfrm>
          <a:custGeom>
            <a:avLst/>
            <a:gdLst/>
            <a:ahLst/>
            <a:cxnLst/>
            <a:rect l="l" t="t" r="r" b="b"/>
            <a:pathLst>
              <a:path w="260985" h="70485">
                <a:moveTo>
                  <a:pt x="260603" y="0"/>
                </a:moveTo>
                <a:lnTo>
                  <a:pt x="51815" y="0"/>
                </a:lnTo>
                <a:lnTo>
                  <a:pt x="0" y="70103"/>
                </a:lnTo>
                <a:lnTo>
                  <a:pt x="6095" y="70103"/>
                </a:lnTo>
                <a:lnTo>
                  <a:pt x="51815" y="7619"/>
                </a:lnTo>
                <a:lnTo>
                  <a:pt x="252983" y="7619"/>
                </a:lnTo>
                <a:lnTo>
                  <a:pt x="260603" y="0"/>
                </a:lnTo>
                <a:close/>
              </a:path>
            </a:pathLst>
          </a:custGeom>
          <a:solidFill>
            <a:srgbClr val="7F7F7F"/>
          </a:solidFill>
        </p:spPr>
        <p:txBody>
          <a:bodyPr wrap="square" lIns="0" tIns="0" rIns="0" bIns="0" rtlCol="0"/>
          <a:lstStyle/>
          <a:p>
            <a:endParaRPr/>
          </a:p>
        </p:txBody>
      </p:sp>
      <p:graphicFrame>
        <p:nvGraphicFramePr>
          <p:cNvPr id="13" name="object 20"/>
          <p:cNvGraphicFramePr>
            <a:graphicFrameLocks noGrp="1"/>
          </p:cNvGraphicFramePr>
          <p:nvPr>
            <p:extLst>
              <p:ext uri="{D42A27DB-BD31-4B8C-83A1-F6EECF244321}">
                <p14:modId xmlns:p14="http://schemas.microsoft.com/office/powerpoint/2010/main" val="2883637464"/>
              </p:ext>
            </p:extLst>
          </p:nvPr>
        </p:nvGraphicFramePr>
        <p:xfrm>
          <a:off x="4692869" y="3378812"/>
          <a:ext cx="204215" cy="430528"/>
        </p:xfrm>
        <a:graphic>
          <a:graphicData uri="http://schemas.openxmlformats.org/drawingml/2006/table">
            <a:tbl>
              <a:tblPr firstRow="1" bandRow="1">
                <a:tableStyleId>{2D5ABB26-0587-4C30-8999-92F81FD0307C}</a:tableStyleId>
              </a:tblPr>
              <a:tblGrid>
                <a:gridCol w="204215">
                  <a:extLst>
                    <a:ext uri="{9D8B030D-6E8A-4147-A177-3AD203B41FA5}">
                      <a16:colId xmlns:a16="http://schemas.microsoft.com/office/drawing/2014/main" val="20000"/>
                    </a:ext>
                  </a:extLst>
                </a:gridCol>
              </a:tblGrid>
              <a:tr h="119633">
                <a:tc>
                  <a:txBody>
                    <a:bodyPr/>
                    <a:lstStyle/>
                    <a:p>
                      <a:endParaRPr sz="600">
                        <a:latin typeface="Arial"/>
                        <a:cs typeface="Arial"/>
                      </a:endParaRPr>
                    </a:p>
                  </a:txBody>
                  <a:tcPr marL="0" marR="0" marT="0" marB="0">
                    <a:lnL w="6095">
                      <a:solidFill>
                        <a:srgbClr val="7F7F7F"/>
                      </a:solidFill>
                      <a:prstDash val="solid"/>
                    </a:lnL>
                    <a:lnT w="9143">
                      <a:solidFill>
                        <a:srgbClr val="FFFFFF"/>
                      </a:solidFill>
                      <a:prstDash val="solid"/>
                    </a:lnT>
                    <a:lnB w="16763">
                      <a:solidFill>
                        <a:srgbClr val="7F7F7F"/>
                      </a:solidFill>
                      <a:prstDash val="solid"/>
                    </a:lnB>
                    <a:solidFill>
                      <a:srgbClr val="BFBFBF"/>
                    </a:solidFill>
                  </a:tcPr>
                </a:tc>
                <a:extLst>
                  <a:ext uri="{0D108BD9-81ED-4DB2-BD59-A6C34878D82A}">
                    <a16:rowId xmlns:a16="http://schemas.microsoft.com/office/drawing/2014/main" val="10000"/>
                  </a:ext>
                </a:extLst>
              </a:tr>
              <a:tr h="124205">
                <a:tc>
                  <a:txBody>
                    <a:bodyPr/>
                    <a:lstStyle/>
                    <a:p>
                      <a:endParaRPr sz="600">
                        <a:latin typeface="Arial"/>
                        <a:cs typeface="Arial"/>
                      </a:endParaRPr>
                    </a:p>
                  </a:txBody>
                  <a:tcPr marL="0" marR="0" marT="0" marB="0">
                    <a:lnL w="6095">
                      <a:solidFill>
                        <a:srgbClr val="7F7F7F"/>
                      </a:solidFill>
                      <a:prstDash val="solid"/>
                    </a:lnL>
                    <a:lnT w="16763">
                      <a:solidFill>
                        <a:srgbClr val="7F7F7F"/>
                      </a:solidFill>
                      <a:prstDash val="solid"/>
                    </a:lnT>
                    <a:lnB w="18287">
                      <a:solidFill>
                        <a:srgbClr val="FFFFFF"/>
                      </a:solidFill>
                      <a:prstDash val="solid"/>
                    </a:lnB>
                    <a:solidFill>
                      <a:srgbClr val="BFBFBF"/>
                    </a:solidFill>
                  </a:tcPr>
                </a:tc>
                <a:extLst>
                  <a:ext uri="{0D108BD9-81ED-4DB2-BD59-A6C34878D82A}">
                    <a16:rowId xmlns:a16="http://schemas.microsoft.com/office/drawing/2014/main" val="10001"/>
                  </a:ext>
                </a:extLst>
              </a:tr>
              <a:tr h="186690">
                <a:tc>
                  <a:txBody>
                    <a:bodyPr/>
                    <a:lstStyle/>
                    <a:p>
                      <a:pPr>
                        <a:lnSpc>
                          <a:spcPct val="100000"/>
                        </a:lnSpc>
                        <a:spcBef>
                          <a:spcPts val="20"/>
                        </a:spcBef>
                      </a:pPr>
                      <a:endParaRPr sz="400">
                        <a:latin typeface="Times New Roman"/>
                        <a:cs typeface="Times New Roman"/>
                      </a:endParaRPr>
                    </a:p>
                    <a:p>
                      <a:pPr marL="37465">
                        <a:lnSpc>
                          <a:spcPct val="100000"/>
                        </a:lnSpc>
                      </a:pPr>
                      <a:r>
                        <a:rPr sz="250" spc="10" dirty="0">
                          <a:latin typeface="Arial"/>
                          <a:cs typeface="Arial"/>
                        </a:rPr>
                        <a:t>server5</a:t>
                      </a:r>
                      <a:endParaRPr sz="250">
                        <a:latin typeface="Arial"/>
                        <a:cs typeface="Arial"/>
                      </a:endParaRPr>
                    </a:p>
                  </a:txBody>
                  <a:tcPr marL="0" marR="0" marT="2540" marB="0">
                    <a:lnL w="6095">
                      <a:solidFill>
                        <a:srgbClr val="7F7F7F"/>
                      </a:solidFill>
                      <a:prstDash val="solid"/>
                    </a:lnL>
                    <a:lnT w="18287">
                      <a:solidFill>
                        <a:srgbClr val="FFFFFF"/>
                      </a:solidFill>
                      <a:prstDash val="solid"/>
                    </a:lnT>
                    <a:lnB w="16763">
                      <a:solidFill>
                        <a:srgbClr val="000000"/>
                      </a:solidFill>
                      <a:prstDash val="solid"/>
                    </a:lnB>
                    <a:solidFill>
                      <a:srgbClr val="BFBFBF"/>
                    </a:solidFill>
                  </a:tcPr>
                </a:tc>
                <a:extLst>
                  <a:ext uri="{0D108BD9-81ED-4DB2-BD59-A6C34878D82A}">
                    <a16:rowId xmlns:a16="http://schemas.microsoft.com/office/drawing/2014/main" val="10002"/>
                  </a:ext>
                </a:extLst>
              </a:tr>
            </a:tbl>
          </a:graphicData>
        </a:graphic>
      </p:graphicFrame>
      <p:sp>
        <p:nvSpPr>
          <p:cNvPr id="14" name="object 21"/>
          <p:cNvSpPr/>
          <p:nvPr/>
        </p:nvSpPr>
        <p:spPr>
          <a:xfrm>
            <a:off x="7943561" y="3734665"/>
            <a:ext cx="180340" cy="0"/>
          </a:xfrm>
          <a:custGeom>
            <a:avLst/>
            <a:gdLst/>
            <a:ahLst/>
            <a:cxnLst/>
            <a:rect l="l" t="t" r="r" b="b"/>
            <a:pathLst>
              <a:path w="180339">
                <a:moveTo>
                  <a:pt x="0" y="0"/>
                </a:moveTo>
                <a:lnTo>
                  <a:pt x="179831" y="0"/>
                </a:lnTo>
              </a:path>
            </a:pathLst>
          </a:custGeom>
          <a:ln w="41147">
            <a:solidFill>
              <a:srgbClr val="000000"/>
            </a:solidFill>
          </a:ln>
        </p:spPr>
        <p:txBody>
          <a:bodyPr wrap="square" lIns="0" tIns="0" rIns="0" bIns="0" rtlCol="0"/>
          <a:lstStyle/>
          <a:p>
            <a:endParaRPr/>
          </a:p>
        </p:txBody>
      </p:sp>
      <p:sp>
        <p:nvSpPr>
          <p:cNvPr id="15" name="object 22"/>
          <p:cNvSpPr/>
          <p:nvPr/>
        </p:nvSpPr>
        <p:spPr>
          <a:xfrm>
            <a:off x="7792685" y="3764383"/>
            <a:ext cx="481965" cy="152400"/>
          </a:xfrm>
          <a:custGeom>
            <a:avLst/>
            <a:gdLst/>
            <a:ahLst/>
            <a:cxnLst/>
            <a:rect l="l" t="t" r="r" b="b"/>
            <a:pathLst>
              <a:path w="481964" h="152400">
                <a:moveTo>
                  <a:pt x="0" y="152399"/>
                </a:moveTo>
                <a:lnTo>
                  <a:pt x="481583" y="152399"/>
                </a:lnTo>
                <a:lnTo>
                  <a:pt x="481583" y="0"/>
                </a:lnTo>
                <a:lnTo>
                  <a:pt x="0" y="0"/>
                </a:lnTo>
                <a:lnTo>
                  <a:pt x="0" y="152399"/>
                </a:lnTo>
                <a:close/>
              </a:path>
            </a:pathLst>
          </a:custGeom>
          <a:solidFill>
            <a:srgbClr val="000000"/>
          </a:solidFill>
        </p:spPr>
        <p:txBody>
          <a:bodyPr wrap="square" lIns="0" tIns="0" rIns="0" bIns="0" rtlCol="0"/>
          <a:lstStyle/>
          <a:p>
            <a:endParaRPr/>
          </a:p>
        </p:txBody>
      </p:sp>
      <p:sp>
        <p:nvSpPr>
          <p:cNvPr id="16" name="object 23"/>
          <p:cNvSpPr/>
          <p:nvPr/>
        </p:nvSpPr>
        <p:spPr>
          <a:xfrm>
            <a:off x="7821641" y="3715874"/>
            <a:ext cx="424180" cy="0"/>
          </a:xfrm>
          <a:custGeom>
            <a:avLst/>
            <a:gdLst/>
            <a:ahLst/>
            <a:cxnLst/>
            <a:rect l="l" t="t" r="r" b="b"/>
            <a:pathLst>
              <a:path w="424179">
                <a:moveTo>
                  <a:pt x="0" y="0"/>
                </a:moveTo>
                <a:lnTo>
                  <a:pt x="423671" y="0"/>
                </a:lnTo>
              </a:path>
            </a:pathLst>
          </a:custGeom>
          <a:ln w="15240">
            <a:solidFill>
              <a:srgbClr val="BFBFBF"/>
            </a:solidFill>
          </a:ln>
        </p:spPr>
        <p:txBody>
          <a:bodyPr wrap="square" lIns="0" tIns="0" rIns="0" bIns="0" rtlCol="0"/>
          <a:lstStyle/>
          <a:p>
            <a:endParaRPr/>
          </a:p>
        </p:txBody>
      </p:sp>
      <p:sp>
        <p:nvSpPr>
          <p:cNvPr id="17" name="object 24"/>
          <p:cNvSpPr/>
          <p:nvPr/>
        </p:nvSpPr>
        <p:spPr>
          <a:xfrm>
            <a:off x="7814022" y="3410194"/>
            <a:ext cx="438911" cy="315187"/>
          </a:xfrm>
          <a:prstGeom prst="rect">
            <a:avLst/>
          </a:prstGeom>
          <a:blipFill>
            <a:blip r:embed="rId7" cstate="print"/>
            <a:stretch>
              <a:fillRect/>
            </a:stretch>
          </a:blipFill>
        </p:spPr>
        <p:txBody>
          <a:bodyPr wrap="square" lIns="0" tIns="0" rIns="0" bIns="0" rtlCol="0"/>
          <a:lstStyle/>
          <a:p>
            <a:endParaRPr/>
          </a:p>
        </p:txBody>
      </p:sp>
      <p:sp>
        <p:nvSpPr>
          <p:cNvPr id="18" name="object 25"/>
          <p:cNvSpPr/>
          <p:nvPr/>
        </p:nvSpPr>
        <p:spPr>
          <a:xfrm>
            <a:off x="7814022" y="3787244"/>
            <a:ext cx="439420" cy="105410"/>
          </a:xfrm>
          <a:custGeom>
            <a:avLst/>
            <a:gdLst/>
            <a:ahLst/>
            <a:cxnLst/>
            <a:rect l="l" t="t" r="r" b="b"/>
            <a:pathLst>
              <a:path w="439420" h="105410">
                <a:moveTo>
                  <a:pt x="0" y="105155"/>
                </a:moveTo>
                <a:lnTo>
                  <a:pt x="438911" y="105155"/>
                </a:lnTo>
                <a:lnTo>
                  <a:pt x="438911" y="0"/>
                </a:lnTo>
                <a:lnTo>
                  <a:pt x="0" y="0"/>
                </a:lnTo>
                <a:lnTo>
                  <a:pt x="0" y="105155"/>
                </a:lnTo>
                <a:close/>
              </a:path>
            </a:pathLst>
          </a:custGeom>
          <a:solidFill>
            <a:srgbClr val="BFBFBF"/>
          </a:solidFill>
        </p:spPr>
        <p:txBody>
          <a:bodyPr wrap="square" lIns="0" tIns="0" rIns="0" bIns="0" rtlCol="0"/>
          <a:lstStyle/>
          <a:p>
            <a:endParaRPr/>
          </a:p>
        </p:txBody>
      </p:sp>
      <p:sp>
        <p:nvSpPr>
          <p:cNvPr id="19" name="object 26"/>
          <p:cNvSpPr/>
          <p:nvPr/>
        </p:nvSpPr>
        <p:spPr>
          <a:xfrm>
            <a:off x="7800305" y="3772003"/>
            <a:ext cx="466725" cy="135890"/>
          </a:xfrm>
          <a:custGeom>
            <a:avLst/>
            <a:gdLst/>
            <a:ahLst/>
            <a:cxnLst/>
            <a:rect l="l" t="t" r="r" b="b"/>
            <a:pathLst>
              <a:path w="466725" h="135889">
                <a:moveTo>
                  <a:pt x="466343" y="0"/>
                </a:moveTo>
                <a:lnTo>
                  <a:pt x="452627" y="15239"/>
                </a:lnTo>
                <a:lnTo>
                  <a:pt x="452627" y="120395"/>
                </a:lnTo>
                <a:lnTo>
                  <a:pt x="13715" y="120395"/>
                </a:lnTo>
                <a:lnTo>
                  <a:pt x="0" y="135635"/>
                </a:lnTo>
                <a:lnTo>
                  <a:pt x="466343" y="135635"/>
                </a:lnTo>
                <a:lnTo>
                  <a:pt x="466343" y="0"/>
                </a:lnTo>
                <a:close/>
              </a:path>
            </a:pathLst>
          </a:custGeom>
          <a:solidFill>
            <a:srgbClr val="999999"/>
          </a:solidFill>
        </p:spPr>
        <p:txBody>
          <a:bodyPr wrap="square" lIns="0" tIns="0" rIns="0" bIns="0" rtlCol="0"/>
          <a:lstStyle/>
          <a:p>
            <a:endParaRPr/>
          </a:p>
        </p:txBody>
      </p:sp>
      <p:sp>
        <p:nvSpPr>
          <p:cNvPr id="20" name="object 27"/>
          <p:cNvSpPr/>
          <p:nvPr/>
        </p:nvSpPr>
        <p:spPr>
          <a:xfrm>
            <a:off x="7800305" y="3772003"/>
            <a:ext cx="466725" cy="135890"/>
          </a:xfrm>
          <a:custGeom>
            <a:avLst/>
            <a:gdLst/>
            <a:ahLst/>
            <a:cxnLst/>
            <a:rect l="l" t="t" r="r" b="b"/>
            <a:pathLst>
              <a:path w="466725" h="135889">
                <a:moveTo>
                  <a:pt x="466343" y="0"/>
                </a:moveTo>
                <a:lnTo>
                  <a:pt x="0" y="0"/>
                </a:lnTo>
                <a:lnTo>
                  <a:pt x="0" y="135635"/>
                </a:lnTo>
                <a:lnTo>
                  <a:pt x="13715" y="120395"/>
                </a:lnTo>
                <a:lnTo>
                  <a:pt x="13715" y="15239"/>
                </a:lnTo>
                <a:lnTo>
                  <a:pt x="452627" y="15239"/>
                </a:lnTo>
                <a:lnTo>
                  <a:pt x="466343" y="0"/>
                </a:lnTo>
                <a:close/>
              </a:path>
            </a:pathLst>
          </a:custGeom>
          <a:solidFill>
            <a:srgbClr val="FFFFFF"/>
          </a:solidFill>
        </p:spPr>
        <p:txBody>
          <a:bodyPr wrap="square" lIns="0" tIns="0" rIns="0" bIns="0" rtlCol="0"/>
          <a:lstStyle/>
          <a:p>
            <a:endParaRPr/>
          </a:p>
        </p:txBody>
      </p:sp>
      <p:sp>
        <p:nvSpPr>
          <p:cNvPr id="21" name="object 28"/>
          <p:cNvSpPr/>
          <p:nvPr/>
        </p:nvSpPr>
        <p:spPr>
          <a:xfrm>
            <a:off x="8121869" y="3836774"/>
            <a:ext cx="86995" cy="0"/>
          </a:xfrm>
          <a:custGeom>
            <a:avLst/>
            <a:gdLst/>
            <a:ahLst/>
            <a:cxnLst/>
            <a:rect l="l" t="t" r="r" b="b"/>
            <a:pathLst>
              <a:path w="86995">
                <a:moveTo>
                  <a:pt x="0" y="0"/>
                </a:moveTo>
                <a:lnTo>
                  <a:pt x="86867" y="0"/>
                </a:lnTo>
              </a:path>
            </a:pathLst>
          </a:custGeom>
          <a:ln w="7619">
            <a:solidFill>
              <a:srgbClr val="000000"/>
            </a:solidFill>
          </a:ln>
        </p:spPr>
        <p:txBody>
          <a:bodyPr wrap="square" lIns="0" tIns="0" rIns="0" bIns="0" rtlCol="0"/>
          <a:lstStyle/>
          <a:p>
            <a:endParaRPr/>
          </a:p>
        </p:txBody>
      </p:sp>
      <p:sp>
        <p:nvSpPr>
          <p:cNvPr id="22" name="object 29"/>
          <p:cNvSpPr/>
          <p:nvPr/>
        </p:nvSpPr>
        <p:spPr>
          <a:xfrm>
            <a:off x="8091389" y="3825344"/>
            <a:ext cx="146685" cy="0"/>
          </a:xfrm>
          <a:custGeom>
            <a:avLst/>
            <a:gdLst/>
            <a:ahLst/>
            <a:cxnLst/>
            <a:rect l="l" t="t" r="r" b="b"/>
            <a:pathLst>
              <a:path w="146685">
                <a:moveTo>
                  <a:pt x="0" y="0"/>
                </a:moveTo>
                <a:lnTo>
                  <a:pt x="146303" y="0"/>
                </a:lnTo>
              </a:path>
            </a:pathLst>
          </a:custGeom>
          <a:ln w="15239">
            <a:solidFill>
              <a:srgbClr val="000000"/>
            </a:solidFill>
          </a:ln>
        </p:spPr>
        <p:txBody>
          <a:bodyPr wrap="square" lIns="0" tIns="0" rIns="0" bIns="0" rtlCol="0"/>
          <a:lstStyle/>
          <a:p>
            <a:endParaRPr/>
          </a:p>
        </p:txBody>
      </p:sp>
      <p:sp>
        <p:nvSpPr>
          <p:cNvPr id="23" name="object 30"/>
          <p:cNvSpPr/>
          <p:nvPr/>
        </p:nvSpPr>
        <p:spPr>
          <a:xfrm>
            <a:off x="8121869" y="3813914"/>
            <a:ext cx="86995" cy="0"/>
          </a:xfrm>
          <a:custGeom>
            <a:avLst/>
            <a:gdLst/>
            <a:ahLst/>
            <a:cxnLst/>
            <a:rect l="l" t="t" r="r" b="b"/>
            <a:pathLst>
              <a:path w="86995">
                <a:moveTo>
                  <a:pt x="0" y="0"/>
                </a:moveTo>
                <a:lnTo>
                  <a:pt x="86867" y="0"/>
                </a:lnTo>
              </a:path>
            </a:pathLst>
          </a:custGeom>
          <a:ln w="7619">
            <a:solidFill>
              <a:srgbClr val="000000"/>
            </a:solidFill>
          </a:ln>
        </p:spPr>
        <p:txBody>
          <a:bodyPr wrap="square" lIns="0" tIns="0" rIns="0" bIns="0" rtlCol="0"/>
          <a:lstStyle/>
          <a:p>
            <a:endParaRPr/>
          </a:p>
        </p:txBody>
      </p:sp>
      <p:sp>
        <p:nvSpPr>
          <p:cNvPr id="24" name="object 31"/>
          <p:cNvSpPr/>
          <p:nvPr/>
        </p:nvSpPr>
        <p:spPr>
          <a:xfrm>
            <a:off x="7829261" y="3813914"/>
            <a:ext cx="29209" cy="0"/>
          </a:xfrm>
          <a:custGeom>
            <a:avLst/>
            <a:gdLst/>
            <a:ahLst/>
            <a:cxnLst/>
            <a:rect l="l" t="t" r="r" b="b"/>
            <a:pathLst>
              <a:path w="29210">
                <a:moveTo>
                  <a:pt x="0" y="0"/>
                </a:moveTo>
                <a:lnTo>
                  <a:pt x="28955" y="0"/>
                </a:lnTo>
              </a:path>
            </a:pathLst>
          </a:custGeom>
          <a:ln w="22859">
            <a:solidFill>
              <a:srgbClr val="007F00"/>
            </a:solidFill>
          </a:ln>
        </p:spPr>
        <p:txBody>
          <a:bodyPr wrap="square" lIns="0" tIns="0" rIns="0" bIns="0" rtlCol="0"/>
          <a:lstStyle/>
          <a:p>
            <a:endParaRPr/>
          </a:p>
        </p:txBody>
      </p:sp>
      <p:sp>
        <p:nvSpPr>
          <p:cNvPr id="25" name="object 32"/>
          <p:cNvSpPr/>
          <p:nvPr/>
        </p:nvSpPr>
        <p:spPr>
          <a:xfrm>
            <a:off x="7829261" y="3807818"/>
            <a:ext cx="13970" cy="0"/>
          </a:xfrm>
          <a:custGeom>
            <a:avLst/>
            <a:gdLst/>
            <a:ahLst/>
            <a:cxnLst/>
            <a:rect l="l" t="t" r="r" b="b"/>
            <a:pathLst>
              <a:path w="13970">
                <a:moveTo>
                  <a:pt x="0" y="0"/>
                </a:moveTo>
                <a:lnTo>
                  <a:pt x="13715" y="0"/>
                </a:lnTo>
              </a:path>
            </a:pathLst>
          </a:custGeom>
          <a:ln w="10667">
            <a:solidFill>
              <a:srgbClr val="00FF00"/>
            </a:solidFill>
          </a:ln>
        </p:spPr>
        <p:txBody>
          <a:bodyPr wrap="square" lIns="0" tIns="0" rIns="0" bIns="0" rtlCol="0"/>
          <a:lstStyle/>
          <a:p>
            <a:endParaRPr/>
          </a:p>
        </p:txBody>
      </p:sp>
      <p:sp>
        <p:nvSpPr>
          <p:cNvPr id="26" name="object 33"/>
          <p:cNvSpPr/>
          <p:nvPr/>
        </p:nvSpPr>
        <p:spPr>
          <a:xfrm>
            <a:off x="7949657" y="3930499"/>
            <a:ext cx="170687" cy="100583"/>
          </a:xfrm>
          <a:prstGeom prst="rect">
            <a:avLst/>
          </a:prstGeom>
          <a:blipFill>
            <a:blip r:embed="rId8" cstate="print"/>
            <a:stretch>
              <a:fillRect/>
            </a:stretch>
          </a:blipFill>
        </p:spPr>
        <p:txBody>
          <a:bodyPr wrap="square" lIns="0" tIns="0" rIns="0" bIns="0" rtlCol="0"/>
          <a:lstStyle/>
          <a:p>
            <a:endParaRPr/>
          </a:p>
        </p:txBody>
      </p:sp>
      <p:sp>
        <p:nvSpPr>
          <p:cNvPr id="27" name="object 34"/>
          <p:cNvSpPr/>
          <p:nvPr/>
        </p:nvSpPr>
        <p:spPr>
          <a:xfrm>
            <a:off x="4682201" y="4166720"/>
            <a:ext cx="297179" cy="239267"/>
          </a:xfrm>
          <a:prstGeom prst="rect">
            <a:avLst/>
          </a:prstGeom>
          <a:blipFill>
            <a:blip r:embed="rId9" cstate="print"/>
            <a:stretch>
              <a:fillRect/>
            </a:stretch>
          </a:blipFill>
        </p:spPr>
        <p:txBody>
          <a:bodyPr wrap="square" lIns="0" tIns="0" rIns="0" bIns="0" rtlCol="0"/>
          <a:lstStyle/>
          <a:p>
            <a:endParaRPr/>
          </a:p>
        </p:txBody>
      </p:sp>
      <p:sp>
        <p:nvSpPr>
          <p:cNvPr id="28" name="object 35"/>
          <p:cNvSpPr/>
          <p:nvPr/>
        </p:nvSpPr>
        <p:spPr>
          <a:xfrm>
            <a:off x="4682201" y="4102712"/>
            <a:ext cx="297179" cy="126491"/>
          </a:xfrm>
          <a:prstGeom prst="rect">
            <a:avLst/>
          </a:prstGeom>
          <a:blipFill>
            <a:blip r:embed="rId10" cstate="print"/>
            <a:stretch>
              <a:fillRect/>
            </a:stretch>
          </a:blipFill>
        </p:spPr>
        <p:txBody>
          <a:bodyPr wrap="square" lIns="0" tIns="0" rIns="0" bIns="0" rtlCol="0"/>
          <a:lstStyle/>
          <a:p>
            <a:endParaRPr/>
          </a:p>
        </p:txBody>
      </p:sp>
      <p:sp>
        <p:nvSpPr>
          <p:cNvPr id="29" name="object 36"/>
          <p:cNvSpPr/>
          <p:nvPr/>
        </p:nvSpPr>
        <p:spPr>
          <a:xfrm>
            <a:off x="4680678" y="4099664"/>
            <a:ext cx="300355" cy="309880"/>
          </a:xfrm>
          <a:custGeom>
            <a:avLst/>
            <a:gdLst/>
            <a:ahLst/>
            <a:cxnLst/>
            <a:rect l="l" t="t" r="r" b="b"/>
            <a:pathLst>
              <a:path w="300355" h="309879">
                <a:moveTo>
                  <a:pt x="0" y="73151"/>
                </a:moveTo>
                <a:lnTo>
                  <a:pt x="0" y="251459"/>
                </a:lnTo>
                <a:lnTo>
                  <a:pt x="6095" y="263651"/>
                </a:lnTo>
                <a:lnTo>
                  <a:pt x="18287" y="275843"/>
                </a:lnTo>
                <a:lnTo>
                  <a:pt x="25907" y="280415"/>
                </a:lnTo>
                <a:lnTo>
                  <a:pt x="35051" y="286511"/>
                </a:lnTo>
                <a:lnTo>
                  <a:pt x="44195" y="291083"/>
                </a:lnTo>
                <a:lnTo>
                  <a:pt x="54863" y="294131"/>
                </a:lnTo>
                <a:lnTo>
                  <a:pt x="67055" y="298703"/>
                </a:lnTo>
                <a:lnTo>
                  <a:pt x="91439" y="304799"/>
                </a:lnTo>
                <a:lnTo>
                  <a:pt x="105155" y="306323"/>
                </a:lnTo>
                <a:lnTo>
                  <a:pt x="135635" y="309371"/>
                </a:lnTo>
                <a:lnTo>
                  <a:pt x="166115" y="309371"/>
                </a:lnTo>
                <a:lnTo>
                  <a:pt x="179831" y="307847"/>
                </a:lnTo>
                <a:lnTo>
                  <a:pt x="195071" y="306323"/>
                </a:lnTo>
                <a:lnTo>
                  <a:pt x="208787" y="304799"/>
                </a:lnTo>
                <a:lnTo>
                  <a:pt x="135635" y="304799"/>
                </a:lnTo>
                <a:lnTo>
                  <a:pt x="120395" y="303275"/>
                </a:lnTo>
                <a:lnTo>
                  <a:pt x="92963" y="300227"/>
                </a:lnTo>
                <a:lnTo>
                  <a:pt x="79247" y="297179"/>
                </a:lnTo>
                <a:lnTo>
                  <a:pt x="67055" y="294131"/>
                </a:lnTo>
                <a:lnTo>
                  <a:pt x="56387" y="289559"/>
                </a:lnTo>
                <a:lnTo>
                  <a:pt x="45719" y="286511"/>
                </a:lnTo>
                <a:lnTo>
                  <a:pt x="27431" y="277367"/>
                </a:lnTo>
                <a:lnTo>
                  <a:pt x="21335" y="271271"/>
                </a:lnTo>
                <a:lnTo>
                  <a:pt x="15239" y="266699"/>
                </a:lnTo>
                <a:lnTo>
                  <a:pt x="6095" y="254507"/>
                </a:lnTo>
                <a:lnTo>
                  <a:pt x="7010" y="254507"/>
                </a:lnTo>
                <a:lnTo>
                  <a:pt x="5181" y="249935"/>
                </a:lnTo>
                <a:lnTo>
                  <a:pt x="4571" y="249935"/>
                </a:lnTo>
                <a:lnTo>
                  <a:pt x="4571" y="82295"/>
                </a:lnTo>
                <a:lnTo>
                  <a:pt x="0" y="73151"/>
                </a:lnTo>
                <a:close/>
              </a:path>
              <a:path w="300355" h="309879">
                <a:moveTo>
                  <a:pt x="298703" y="254507"/>
                </a:moveTo>
                <a:lnTo>
                  <a:pt x="294131" y="254507"/>
                </a:lnTo>
                <a:lnTo>
                  <a:pt x="284987" y="266699"/>
                </a:lnTo>
                <a:lnTo>
                  <a:pt x="278891" y="271271"/>
                </a:lnTo>
                <a:lnTo>
                  <a:pt x="243839" y="291083"/>
                </a:lnTo>
                <a:lnTo>
                  <a:pt x="231647" y="294131"/>
                </a:lnTo>
                <a:lnTo>
                  <a:pt x="220979" y="297179"/>
                </a:lnTo>
                <a:lnTo>
                  <a:pt x="207263" y="300227"/>
                </a:lnTo>
                <a:lnTo>
                  <a:pt x="179831" y="303275"/>
                </a:lnTo>
                <a:lnTo>
                  <a:pt x="164591" y="304799"/>
                </a:lnTo>
                <a:lnTo>
                  <a:pt x="208787" y="304799"/>
                </a:lnTo>
                <a:lnTo>
                  <a:pt x="233171" y="298703"/>
                </a:lnTo>
                <a:lnTo>
                  <a:pt x="245363" y="294131"/>
                </a:lnTo>
                <a:lnTo>
                  <a:pt x="256031" y="291083"/>
                </a:lnTo>
                <a:lnTo>
                  <a:pt x="265175" y="286511"/>
                </a:lnTo>
                <a:lnTo>
                  <a:pt x="274319" y="280415"/>
                </a:lnTo>
                <a:lnTo>
                  <a:pt x="281939" y="275843"/>
                </a:lnTo>
                <a:lnTo>
                  <a:pt x="294131" y="263651"/>
                </a:lnTo>
                <a:lnTo>
                  <a:pt x="298703" y="254507"/>
                </a:lnTo>
                <a:close/>
              </a:path>
              <a:path w="300355" h="309879">
                <a:moveTo>
                  <a:pt x="7010" y="254507"/>
                </a:moveTo>
                <a:lnTo>
                  <a:pt x="6095" y="254507"/>
                </a:lnTo>
                <a:lnTo>
                  <a:pt x="7619" y="256031"/>
                </a:lnTo>
                <a:lnTo>
                  <a:pt x="7010" y="254507"/>
                </a:lnTo>
                <a:close/>
              </a:path>
              <a:path w="300355" h="309879">
                <a:moveTo>
                  <a:pt x="295655" y="248411"/>
                </a:moveTo>
                <a:lnTo>
                  <a:pt x="292607" y="256031"/>
                </a:lnTo>
                <a:lnTo>
                  <a:pt x="294131" y="254507"/>
                </a:lnTo>
                <a:lnTo>
                  <a:pt x="298703" y="254507"/>
                </a:lnTo>
                <a:lnTo>
                  <a:pt x="300227" y="251459"/>
                </a:lnTo>
                <a:lnTo>
                  <a:pt x="300227" y="249935"/>
                </a:lnTo>
                <a:lnTo>
                  <a:pt x="295655" y="249935"/>
                </a:lnTo>
                <a:lnTo>
                  <a:pt x="295655" y="248411"/>
                </a:lnTo>
                <a:close/>
              </a:path>
              <a:path w="300355" h="309879">
                <a:moveTo>
                  <a:pt x="4571" y="248411"/>
                </a:moveTo>
                <a:lnTo>
                  <a:pt x="4571" y="249935"/>
                </a:lnTo>
                <a:lnTo>
                  <a:pt x="5181" y="249935"/>
                </a:lnTo>
                <a:lnTo>
                  <a:pt x="4571" y="248411"/>
                </a:lnTo>
                <a:close/>
              </a:path>
              <a:path w="300355" h="309879">
                <a:moveTo>
                  <a:pt x="300227" y="73151"/>
                </a:moveTo>
                <a:lnTo>
                  <a:pt x="295655" y="82295"/>
                </a:lnTo>
                <a:lnTo>
                  <a:pt x="295655" y="249935"/>
                </a:lnTo>
                <a:lnTo>
                  <a:pt x="300227" y="249935"/>
                </a:lnTo>
                <a:lnTo>
                  <a:pt x="300227" y="73151"/>
                </a:lnTo>
                <a:close/>
              </a:path>
              <a:path w="300355" h="309879">
                <a:moveTo>
                  <a:pt x="166115" y="131063"/>
                </a:moveTo>
                <a:lnTo>
                  <a:pt x="135635" y="131063"/>
                </a:lnTo>
                <a:lnTo>
                  <a:pt x="149351" y="132587"/>
                </a:lnTo>
                <a:lnTo>
                  <a:pt x="166115" y="131063"/>
                </a:lnTo>
                <a:close/>
              </a:path>
              <a:path w="300355" h="309879">
                <a:moveTo>
                  <a:pt x="4571" y="71627"/>
                </a:moveTo>
                <a:lnTo>
                  <a:pt x="4571" y="82295"/>
                </a:lnTo>
                <a:lnTo>
                  <a:pt x="6095" y="85343"/>
                </a:lnTo>
                <a:lnTo>
                  <a:pt x="6095" y="86867"/>
                </a:lnTo>
                <a:lnTo>
                  <a:pt x="12191" y="92963"/>
                </a:lnTo>
                <a:lnTo>
                  <a:pt x="18287" y="97535"/>
                </a:lnTo>
                <a:lnTo>
                  <a:pt x="25907" y="103631"/>
                </a:lnTo>
                <a:lnTo>
                  <a:pt x="91439" y="126491"/>
                </a:lnTo>
                <a:lnTo>
                  <a:pt x="120395" y="131063"/>
                </a:lnTo>
                <a:lnTo>
                  <a:pt x="179831" y="131063"/>
                </a:lnTo>
                <a:lnTo>
                  <a:pt x="195071" y="129539"/>
                </a:lnTo>
                <a:lnTo>
                  <a:pt x="208787" y="126491"/>
                </a:lnTo>
                <a:lnTo>
                  <a:pt x="120395" y="126491"/>
                </a:lnTo>
                <a:lnTo>
                  <a:pt x="106679" y="124967"/>
                </a:lnTo>
                <a:lnTo>
                  <a:pt x="67055" y="115823"/>
                </a:lnTo>
                <a:lnTo>
                  <a:pt x="27431" y="99059"/>
                </a:lnTo>
                <a:lnTo>
                  <a:pt x="6095" y="77723"/>
                </a:lnTo>
                <a:lnTo>
                  <a:pt x="7619" y="77723"/>
                </a:lnTo>
                <a:lnTo>
                  <a:pt x="4571" y="71627"/>
                </a:lnTo>
                <a:close/>
              </a:path>
              <a:path w="300355" h="309879">
                <a:moveTo>
                  <a:pt x="295655" y="71627"/>
                </a:moveTo>
                <a:lnTo>
                  <a:pt x="292607" y="77723"/>
                </a:lnTo>
                <a:lnTo>
                  <a:pt x="294131" y="77723"/>
                </a:lnTo>
                <a:lnTo>
                  <a:pt x="289559" y="83819"/>
                </a:lnTo>
                <a:lnTo>
                  <a:pt x="254507" y="108203"/>
                </a:lnTo>
                <a:lnTo>
                  <a:pt x="231647" y="115823"/>
                </a:lnTo>
                <a:lnTo>
                  <a:pt x="220979" y="118871"/>
                </a:lnTo>
                <a:lnTo>
                  <a:pt x="193547" y="124967"/>
                </a:lnTo>
                <a:lnTo>
                  <a:pt x="179831" y="126491"/>
                </a:lnTo>
                <a:lnTo>
                  <a:pt x="208787" y="126491"/>
                </a:lnTo>
                <a:lnTo>
                  <a:pt x="256031" y="112775"/>
                </a:lnTo>
                <a:lnTo>
                  <a:pt x="288035" y="91439"/>
                </a:lnTo>
                <a:lnTo>
                  <a:pt x="294131" y="86867"/>
                </a:lnTo>
                <a:lnTo>
                  <a:pt x="294131" y="85343"/>
                </a:lnTo>
                <a:lnTo>
                  <a:pt x="295655" y="82295"/>
                </a:lnTo>
                <a:lnTo>
                  <a:pt x="295655" y="71627"/>
                </a:lnTo>
                <a:close/>
              </a:path>
              <a:path w="300355" h="309879">
                <a:moveTo>
                  <a:pt x="164591" y="0"/>
                </a:moveTo>
                <a:lnTo>
                  <a:pt x="134111" y="0"/>
                </a:lnTo>
                <a:lnTo>
                  <a:pt x="120395" y="1523"/>
                </a:lnTo>
                <a:lnTo>
                  <a:pt x="105155" y="3047"/>
                </a:lnTo>
                <a:lnTo>
                  <a:pt x="91439" y="4571"/>
                </a:lnTo>
                <a:lnTo>
                  <a:pt x="67055" y="10667"/>
                </a:lnTo>
                <a:lnTo>
                  <a:pt x="54863" y="15239"/>
                </a:lnTo>
                <a:lnTo>
                  <a:pt x="44195" y="18287"/>
                </a:lnTo>
                <a:lnTo>
                  <a:pt x="35051" y="22859"/>
                </a:lnTo>
                <a:lnTo>
                  <a:pt x="25907" y="28955"/>
                </a:lnTo>
                <a:lnTo>
                  <a:pt x="18287" y="33527"/>
                </a:lnTo>
                <a:lnTo>
                  <a:pt x="6095" y="45719"/>
                </a:lnTo>
                <a:lnTo>
                  <a:pt x="0" y="57911"/>
                </a:lnTo>
                <a:lnTo>
                  <a:pt x="0" y="73151"/>
                </a:lnTo>
                <a:lnTo>
                  <a:pt x="4571" y="82295"/>
                </a:lnTo>
                <a:lnTo>
                  <a:pt x="4571" y="59435"/>
                </a:lnTo>
                <a:lnTo>
                  <a:pt x="6857" y="54863"/>
                </a:lnTo>
                <a:lnTo>
                  <a:pt x="6095" y="54863"/>
                </a:lnTo>
                <a:lnTo>
                  <a:pt x="15239" y="42671"/>
                </a:lnTo>
                <a:lnTo>
                  <a:pt x="21335" y="38099"/>
                </a:lnTo>
                <a:lnTo>
                  <a:pt x="28955" y="32003"/>
                </a:lnTo>
                <a:lnTo>
                  <a:pt x="36575" y="27431"/>
                </a:lnTo>
                <a:lnTo>
                  <a:pt x="45719" y="22859"/>
                </a:lnTo>
                <a:lnTo>
                  <a:pt x="56387" y="18287"/>
                </a:lnTo>
                <a:lnTo>
                  <a:pt x="68579" y="15239"/>
                </a:lnTo>
                <a:lnTo>
                  <a:pt x="79247" y="12191"/>
                </a:lnTo>
                <a:lnTo>
                  <a:pt x="92963" y="9143"/>
                </a:lnTo>
                <a:lnTo>
                  <a:pt x="120395" y="6095"/>
                </a:lnTo>
                <a:lnTo>
                  <a:pt x="135635" y="4571"/>
                </a:lnTo>
                <a:lnTo>
                  <a:pt x="208787" y="4571"/>
                </a:lnTo>
                <a:lnTo>
                  <a:pt x="195071" y="3047"/>
                </a:lnTo>
                <a:lnTo>
                  <a:pt x="164591" y="0"/>
                </a:lnTo>
                <a:close/>
              </a:path>
              <a:path w="300355" h="309879">
                <a:moveTo>
                  <a:pt x="292607" y="53339"/>
                </a:moveTo>
                <a:lnTo>
                  <a:pt x="295655" y="59435"/>
                </a:lnTo>
                <a:lnTo>
                  <a:pt x="295655" y="82295"/>
                </a:lnTo>
                <a:lnTo>
                  <a:pt x="300227" y="73151"/>
                </a:lnTo>
                <a:lnTo>
                  <a:pt x="300227" y="57911"/>
                </a:lnTo>
                <a:lnTo>
                  <a:pt x="298703" y="54863"/>
                </a:lnTo>
                <a:lnTo>
                  <a:pt x="294131" y="54863"/>
                </a:lnTo>
                <a:lnTo>
                  <a:pt x="292607" y="53339"/>
                </a:lnTo>
                <a:close/>
              </a:path>
              <a:path w="300355" h="309879">
                <a:moveTo>
                  <a:pt x="7619" y="53339"/>
                </a:moveTo>
                <a:lnTo>
                  <a:pt x="6095" y="54863"/>
                </a:lnTo>
                <a:lnTo>
                  <a:pt x="6857" y="54863"/>
                </a:lnTo>
                <a:lnTo>
                  <a:pt x="7619" y="53339"/>
                </a:lnTo>
                <a:close/>
              </a:path>
              <a:path w="300355" h="309879">
                <a:moveTo>
                  <a:pt x="208787" y="4571"/>
                </a:moveTo>
                <a:lnTo>
                  <a:pt x="164591" y="4571"/>
                </a:lnTo>
                <a:lnTo>
                  <a:pt x="179831" y="6095"/>
                </a:lnTo>
                <a:lnTo>
                  <a:pt x="207263" y="9143"/>
                </a:lnTo>
                <a:lnTo>
                  <a:pt x="220979" y="12191"/>
                </a:lnTo>
                <a:lnTo>
                  <a:pt x="233171" y="15239"/>
                </a:lnTo>
                <a:lnTo>
                  <a:pt x="243839" y="19811"/>
                </a:lnTo>
                <a:lnTo>
                  <a:pt x="254507" y="22859"/>
                </a:lnTo>
                <a:lnTo>
                  <a:pt x="272795" y="32003"/>
                </a:lnTo>
                <a:lnTo>
                  <a:pt x="278891" y="38099"/>
                </a:lnTo>
                <a:lnTo>
                  <a:pt x="284987" y="42671"/>
                </a:lnTo>
                <a:lnTo>
                  <a:pt x="294131" y="54863"/>
                </a:lnTo>
                <a:lnTo>
                  <a:pt x="298703" y="54863"/>
                </a:lnTo>
                <a:lnTo>
                  <a:pt x="256031" y="18287"/>
                </a:lnTo>
                <a:lnTo>
                  <a:pt x="245363" y="15239"/>
                </a:lnTo>
                <a:lnTo>
                  <a:pt x="233171" y="10667"/>
                </a:lnTo>
                <a:lnTo>
                  <a:pt x="208787" y="4571"/>
                </a:lnTo>
                <a:close/>
              </a:path>
            </a:pathLst>
          </a:custGeom>
          <a:solidFill>
            <a:srgbClr val="000000"/>
          </a:solidFill>
        </p:spPr>
        <p:txBody>
          <a:bodyPr wrap="square" lIns="0" tIns="0" rIns="0" bIns="0" rtlCol="0"/>
          <a:lstStyle/>
          <a:p>
            <a:endParaRPr/>
          </a:p>
        </p:txBody>
      </p:sp>
      <p:sp>
        <p:nvSpPr>
          <p:cNvPr id="30" name="object 37"/>
          <p:cNvSpPr/>
          <p:nvPr/>
        </p:nvSpPr>
        <p:spPr>
          <a:xfrm>
            <a:off x="4811741" y="3851252"/>
            <a:ext cx="38100" cy="212090"/>
          </a:xfrm>
          <a:custGeom>
            <a:avLst/>
            <a:gdLst/>
            <a:ahLst/>
            <a:cxnLst/>
            <a:rect l="l" t="t" r="r" b="b"/>
            <a:pathLst>
              <a:path w="38100" h="212089">
                <a:moveTo>
                  <a:pt x="16763" y="173735"/>
                </a:moveTo>
                <a:lnTo>
                  <a:pt x="0" y="173735"/>
                </a:lnTo>
                <a:lnTo>
                  <a:pt x="18287" y="211835"/>
                </a:lnTo>
                <a:lnTo>
                  <a:pt x="34137" y="181355"/>
                </a:lnTo>
                <a:lnTo>
                  <a:pt x="16763" y="181355"/>
                </a:lnTo>
                <a:lnTo>
                  <a:pt x="16763" y="173735"/>
                </a:lnTo>
                <a:close/>
              </a:path>
              <a:path w="38100" h="212089">
                <a:moveTo>
                  <a:pt x="21335" y="32003"/>
                </a:moveTo>
                <a:lnTo>
                  <a:pt x="16763" y="32003"/>
                </a:lnTo>
                <a:lnTo>
                  <a:pt x="16763" y="181355"/>
                </a:lnTo>
                <a:lnTo>
                  <a:pt x="21335" y="181355"/>
                </a:lnTo>
                <a:lnTo>
                  <a:pt x="21335" y="32003"/>
                </a:lnTo>
                <a:close/>
              </a:path>
              <a:path w="38100" h="212089">
                <a:moveTo>
                  <a:pt x="38099" y="173735"/>
                </a:moveTo>
                <a:lnTo>
                  <a:pt x="21335" y="173735"/>
                </a:lnTo>
                <a:lnTo>
                  <a:pt x="21335" y="181355"/>
                </a:lnTo>
                <a:lnTo>
                  <a:pt x="34137" y="181355"/>
                </a:lnTo>
                <a:lnTo>
                  <a:pt x="38099" y="173735"/>
                </a:lnTo>
                <a:close/>
              </a:path>
              <a:path w="38100" h="212089">
                <a:moveTo>
                  <a:pt x="18287" y="0"/>
                </a:moveTo>
                <a:lnTo>
                  <a:pt x="0" y="38099"/>
                </a:lnTo>
                <a:lnTo>
                  <a:pt x="16763" y="38099"/>
                </a:lnTo>
                <a:lnTo>
                  <a:pt x="16763" y="32003"/>
                </a:lnTo>
                <a:lnTo>
                  <a:pt x="34930" y="32003"/>
                </a:lnTo>
                <a:lnTo>
                  <a:pt x="18287" y="0"/>
                </a:lnTo>
                <a:close/>
              </a:path>
              <a:path w="38100" h="212089">
                <a:moveTo>
                  <a:pt x="34930" y="32003"/>
                </a:moveTo>
                <a:lnTo>
                  <a:pt x="21335" y="32003"/>
                </a:lnTo>
                <a:lnTo>
                  <a:pt x="21335" y="38099"/>
                </a:lnTo>
                <a:lnTo>
                  <a:pt x="38099" y="38099"/>
                </a:lnTo>
                <a:lnTo>
                  <a:pt x="34930" y="32003"/>
                </a:lnTo>
                <a:close/>
              </a:path>
            </a:pathLst>
          </a:custGeom>
          <a:solidFill>
            <a:srgbClr val="000000"/>
          </a:solidFill>
        </p:spPr>
        <p:txBody>
          <a:bodyPr wrap="square" lIns="0" tIns="0" rIns="0" bIns="0" rtlCol="0"/>
          <a:lstStyle/>
          <a:p>
            <a:endParaRPr/>
          </a:p>
        </p:txBody>
      </p:sp>
      <p:sp>
        <p:nvSpPr>
          <p:cNvPr id="31" name="object 38"/>
          <p:cNvSpPr/>
          <p:nvPr/>
        </p:nvSpPr>
        <p:spPr>
          <a:xfrm>
            <a:off x="6637493" y="3587600"/>
            <a:ext cx="974090" cy="38100"/>
          </a:xfrm>
          <a:custGeom>
            <a:avLst/>
            <a:gdLst/>
            <a:ahLst/>
            <a:cxnLst/>
            <a:rect l="l" t="t" r="r" b="b"/>
            <a:pathLst>
              <a:path w="974089" h="38100">
                <a:moveTo>
                  <a:pt x="38099" y="0"/>
                </a:moveTo>
                <a:lnTo>
                  <a:pt x="0" y="18287"/>
                </a:lnTo>
                <a:lnTo>
                  <a:pt x="38099" y="38099"/>
                </a:lnTo>
                <a:lnTo>
                  <a:pt x="38099" y="21335"/>
                </a:lnTo>
                <a:lnTo>
                  <a:pt x="32003" y="21335"/>
                </a:lnTo>
                <a:lnTo>
                  <a:pt x="32003" y="16763"/>
                </a:lnTo>
                <a:lnTo>
                  <a:pt x="38099" y="16763"/>
                </a:lnTo>
                <a:lnTo>
                  <a:pt x="38099" y="0"/>
                </a:lnTo>
                <a:close/>
              </a:path>
              <a:path w="974089" h="38100">
                <a:moveTo>
                  <a:pt x="38099" y="16763"/>
                </a:moveTo>
                <a:lnTo>
                  <a:pt x="32003" y="16763"/>
                </a:lnTo>
                <a:lnTo>
                  <a:pt x="32003" y="21335"/>
                </a:lnTo>
                <a:lnTo>
                  <a:pt x="38099" y="21335"/>
                </a:lnTo>
                <a:lnTo>
                  <a:pt x="38099" y="16763"/>
                </a:lnTo>
                <a:close/>
              </a:path>
              <a:path w="974089" h="38100">
                <a:moveTo>
                  <a:pt x="973835" y="16763"/>
                </a:moveTo>
                <a:lnTo>
                  <a:pt x="38099" y="16763"/>
                </a:lnTo>
                <a:lnTo>
                  <a:pt x="38099" y="21335"/>
                </a:lnTo>
                <a:lnTo>
                  <a:pt x="973835" y="21335"/>
                </a:lnTo>
                <a:lnTo>
                  <a:pt x="973835" y="16763"/>
                </a:lnTo>
                <a:close/>
              </a:path>
            </a:pathLst>
          </a:custGeom>
          <a:solidFill>
            <a:srgbClr val="000000"/>
          </a:solidFill>
        </p:spPr>
        <p:txBody>
          <a:bodyPr wrap="square" lIns="0" tIns="0" rIns="0" bIns="0" rtlCol="0"/>
          <a:lstStyle/>
          <a:p>
            <a:endParaRPr/>
          </a:p>
        </p:txBody>
      </p:sp>
      <p:sp>
        <p:nvSpPr>
          <p:cNvPr id="32" name="object 39"/>
          <p:cNvSpPr/>
          <p:nvPr/>
        </p:nvSpPr>
        <p:spPr>
          <a:xfrm>
            <a:off x="6637493" y="3714092"/>
            <a:ext cx="974090" cy="38100"/>
          </a:xfrm>
          <a:custGeom>
            <a:avLst/>
            <a:gdLst/>
            <a:ahLst/>
            <a:cxnLst/>
            <a:rect l="l" t="t" r="r" b="b"/>
            <a:pathLst>
              <a:path w="974089" h="38100">
                <a:moveTo>
                  <a:pt x="935735" y="0"/>
                </a:moveTo>
                <a:lnTo>
                  <a:pt x="935735" y="38099"/>
                </a:lnTo>
                <a:lnTo>
                  <a:pt x="970660" y="21335"/>
                </a:lnTo>
                <a:lnTo>
                  <a:pt x="943355" y="21335"/>
                </a:lnTo>
                <a:lnTo>
                  <a:pt x="943355" y="16763"/>
                </a:lnTo>
                <a:lnTo>
                  <a:pt x="967974" y="16763"/>
                </a:lnTo>
                <a:lnTo>
                  <a:pt x="935735" y="0"/>
                </a:lnTo>
                <a:close/>
              </a:path>
              <a:path w="974089" h="38100">
                <a:moveTo>
                  <a:pt x="935735" y="16763"/>
                </a:moveTo>
                <a:lnTo>
                  <a:pt x="0" y="16763"/>
                </a:lnTo>
                <a:lnTo>
                  <a:pt x="0" y="21335"/>
                </a:lnTo>
                <a:lnTo>
                  <a:pt x="935735" y="21335"/>
                </a:lnTo>
                <a:lnTo>
                  <a:pt x="935735" y="16763"/>
                </a:lnTo>
                <a:close/>
              </a:path>
              <a:path w="974089" h="38100">
                <a:moveTo>
                  <a:pt x="967974" y="16763"/>
                </a:moveTo>
                <a:lnTo>
                  <a:pt x="943355" y="16763"/>
                </a:lnTo>
                <a:lnTo>
                  <a:pt x="943355" y="21335"/>
                </a:lnTo>
                <a:lnTo>
                  <a:pt x="970660" y="21335"/>
                </a:lnTo>
                <a:lnTo>
                  <a:pt x="973835" y="19811"/>
                </a:lnTo>
                <a:lnTo>
                  <a:pt x="967974" y="16763"/>
                </a:lnTo>
                <a:close/>
              </a:path>
            </a:pathLst>
          </a:custGeom>
          <a:solidFill>
            <a:srgbClr val="000000"/>
          </a:solidFill>
        </p:spPr>
        <p:txBody>
          <a:bodyPr wrap="square" lIns="0" tIns="0" rIns="0" bIns="0" rtlCol="0"/>
          <a:lstStyle/>
          <a:p>
            <a:endParaRPr/>
          </a:p>
        </p:txBody>
      </p:sp>
      <p:sp>
        <p:nvSpPr>
          <p:cNvPr id="33" name="object 40"/>
          <p:cNvSpPr txBox="1"/>
          <p:nvPr/>
        </p:nvSpPr>
        <p:spPr>
          <a:xfrm>
            <a:off x="6013668" y="2677018"/>
            <a:ext cx="873760" cy="227329"/>
          </a:xfrm>
          <a:prstGeom prst="rect">
            <a:avLst/>
          </a:prstGeom>
        </p:spPr>
        <p:txBody>
          <a:bodyPr vert="horz" wrap="square" lIns="0" tIns="0" rIns="0" bIns="0" rtlCol="0">
            <a:spAutoFit/>
          </a:bodyPr>
          <a:lstStyle/>
          <a:p>
            <a:pPr marL="12700">
              <a:lnSpc>
                <a:spcPct val="100000"/>
              </a:lnSpc>
            </a:pPr>
            <a:r>
              <a:rPr sz="1350" spc="-165" dirty="0">
                <a:latin typeface="Arial"/>
                <a:cs typeface="Arial"/>
              </a:rPr>
              <a:t>OLAP</a:t>
            </a:r>
            <a:r>
              <a:rPr sz="1350" spc="-150" dirty="0">
                <a:latin typeface="Arial"/>
                <a:cs typeface="Arial"/>
              </a:rPr>
              <a:t> </a:t>
            </a:r>
            <a:r>
              <a:rPr sz="1350" spc="-60" dirty="0">
                <a:latin typeface="Arial"/>
                <a:cs typeface="Arial"/>
              </a:rPr>
              <a:t>server</a:t>
            </a:r>
            <a:endParaRPr sz="1350">
              <a:latin typeface="Arial"/>
              <a:cs typeface="Arial"/>
            </a:endParaRPr>
          </a:p>
        </p:txBody>
      </p:sp>
      <p:sp>
        <p:nvSpPr>
          <p:cNvPr id="34" name="object 41"/>
          <p:cNvSpPr txBox="1"/>
          <p:nvPr/>
        </p:nvSpPr>
        <p:spPr>
          <a:xfrm>
            <a:off x="4338793" y="2679304"/>
            <a:ext cx="1022350" cy="386080"/>
          </a:xfrm>
          <a:prstGeom prst="rect">
            <a:avLst/>
          </a:prstGeom>
        </p:spPr>
        <p:txBody>
          <a:bodyPr vert="horz" wrap="square" lIns="0" tIns="0" rIns="0" bIns="0" rtlCol="0">
            <a:spAutoFit/>
          </a:bodyPr>
          <a:lstStyle/>
          <a:p>
            <a:pPr marL="12700" marR="5080" indent="188595">
              <a:lnSpc>
                <a:spcPct val="100000"/>
              </a:lnSpc>
            </a:pPr>
            <a:r>
              <a:rPr sz="1200" spc="-50" dirty="0">
                <a:latin typeface="Arial"/>
                <a:cs typeface="Arial"/>
              </a:rPr>
              <a:t>Relational  </a:t>
            </a:r>
            <a:r>
              <a:rPr sz="1200" spc="-75" dirty="0">
                <a:latin typeface="Arial"/>
                <a:cs typeface="Arial"/>
              </a:rPr>
              <a:t>Database</a:t>
            </a:r>
            <a:r>
              <a:rPr sz="1200" spc="-165" dirty="0">
                <a:latin typeface="Arial"/>
                <a:cs typeface="Arial"/>
              </a:rPr>
              <a:t> </a:t>
            </a:r>
            <a:r>
              <a:rPr sz="1200" spc="-55" dirty="0">
                <a:latin typeface="Arial"/>
                <a:cs typeface="Arial"/>
              </a:rPr>
              <a:t>server</a:t>
            </a:r>
            <a:endParaRPr sz="1200">
              <a:latin typeface="Arial"/>
              <a:cs typeface="Arial"/>
            </a:endParaRPr>
          </a:p>
        </p:txBody>
      </p:sp>
      <p:sp>
        <p:nvSpPr>
          <p:cNvPr id="35" name="object 42"/>
          <p:cNvSpPr txBox="1"/>
          <p:nvPr/>
        </p:nvSpPr>
        <p:spPr>
          <a:xfrm>
            <a:off x="7572720" y="2679304"/>
            <a:ext cx="763270" cy="386080"/>
          </a:xfrm>
          <a:prstGeom prst="rect">
            <a:avLst/>
          </a:prstGeom>
        </p:spPr>
        <p:txBody>
          <a:bodyPr vert="horz" wrap="square" lIns="0" tIns="0" rIns="0" bIns="0" rtlCol="0">
            <a:spAutoFit/>
          </a:bodyPr>
          <a:lstStyle/>
          <a:p>
            <a:pPr marL="12700" marR="5080" indent="92710">
              <a:lnSpc>
                <a:spcPct val="100000"/>
              </a:lnSpc>
            </a:pPr>
            <a:r>
              <a:rPr sz="1200" spc="-70" dirty="0">
                <a:latin typeface="Arial"/>
                <a:cs typeface="Arial"/>
              </a:rPr>
              <a:t>End-user  </a:t>
            </a:r>
            <a:r>
              <a:rPr sz="1200" spc="-105" dirty="0">
                <a:latin typeface="Arial"/>
                <a:cs typeface="Arial"/>
              </a:rPr>
              <a:t>access</a:t>
            </a:r>
            <a:r>
              <a:rPr sz="1200" spc="-145" dirty="0">
                <a:latin typeface="Arial"/>
                <a:cs typeface="Arial"/>
              </a:rPr>
              <a:t> </a:t>
            </a:r>
            <a:r>
              <a:rPr sz="1200" spc="-30" dirty="0">
                <a:latin typeface="Arial"/>
                <a:cs typeface="Arial"/>
              </a:rPr>
              <a:t>tools</a:t>
            </a:r>
            <a:endParaRPr sz="1200">
              <a:latin typeface="Arial"/>
              <a:cs typeface="Arial"/>
            </a:endParaRPr>
          </a:p>
        </p:txBody>
      </p:sp>
      <p:sp>
        <p:nvSpPr>
          <p:cNvPr id="36" name="object 43"/>
          <p:cNvSpPr txBox="1"/>
          <p:nvPr/>
        </p:nvSpPr>
        <p:spPr>
          <a:xfrm>
            <a:off x="6908256" y="3356975"/>
            <a:ext cx="417195" cy="171450"/>
          </a:xfrm>
          <a:prstGeom prst="rect">
            <a:avLst/>
          </a:prstGeom>
        </p:spPr>
        <p:txBody>
          <a:bodyPr vert="horz" wrap="square" lIns="0" tIns="0" rIns="0" bIns="0" rtlCol="0">
            <a:spAutoFit/>
          </a:bodyPr>
          <a:lstStyle/>
          <a:p>
            <a:pPr marL="12700">
              <a:lnSpc>
                <a:spcPct val="100000"/>
              </a:lnSpc>
            </a:pPr>
            <a:r>
              <a:rPr sz="1000" spc="-5" dirty="0">
                <a:latin typeface="Arial"/>
                <a:cs typeface="Arial"/>
              </a:rPr>
              <a:t>r</a:t>
            </a:r>
            <a:r>
              <a:rPr sz="1000" spc="-70" dirty="0">
                <a:latin typeface="Arial"/>
                <a:cs typeface="Arial"/>
              </a:rPr>
              <a:t>e</a:t>
            </a:r>
            <a:r>
              <a:rPr sz="1000" spc="-35" dirty="0">
                <a:latin typeface="Arial"/>
                <a:cs typeface="Arial"/>
              </a:rPr>
              <a:t>qu</a:t>
            </a:r>
            <a:r>
              <a:rPr sz="1000" spc="-70" dirty="0">
                <a:latin typeface="Arial"/>
                <a:cs typeface="Arial"/>
              </a:rPr>
              <a:t>e</a:t>
            </a:r>
            <a:r>
              <a:rPr sz="1000" spc="-135" dirty="0">
                <a:latin typeface="Arial"/>
                <a:cs typeface="Arial"/>
              </a:rPr>
              <a:t>s</a:t>
            </a:r>
            <a:r>
              <a:rPr sz="1000" spc="55" dirty="0">
                <a:latin typeface="Arial"/>
                <a:cs typeface="Arial"/>
              </a:rPr>
              <a:t>t</a:t>
            </a:r>
            <a:endParaRPr sz="1000">
              <a:latin typeface="Arial"/>
              <a:cs typeface="Arial"/>
            </a:endParaRPr>
          </a:p>
        </p:txBody>
      </p:sp>
      <p:sp>
        <p:nvSpPr>
          <p:cNvPr id="37" name="object 44"/>
          <p:cNvSpPr txBox="1"/>
          <p:nvPr/>
        </p:nvSpPr>
        <p:spPr>
          <a:xfrm>
            <a:off x="6894540" y="3776583"/>
            <a:ext cx="445134" cy="155575"/>
          </a:xfrm>
          <a:prstGeom prst="rect">
            <a:avLst/>
          </a:prstGeom>
        </p:spPr>
        <p:txBody>
          <a:bodyPr vert="horz" wrap="square" lIns="0" tIns="0" rIns="0" bIns="0" rtlCol="0">
            <a:spAutoFit/>
          </a:bodyPr>
          <a:lstStyle/>
          <a:p>
            <a:pPr marL="12700">
              <a:lnSpc>
                <a:spcPct val="100000"/>
              </a:lnSpc>
            </a:pPr>
            <a:r>
              <a:rPr sz="900" spc="-55" dirty="0">
                <a:latin typeface="Arial"/>
                <a:cs typeface="Arial"/>
              </a:rPr>
              <a:t>response</a:t>
            </a:r>
            <a:endParaRPr sz="900">
              <a:latin typeface="Arial"/>
              <a:cs typeface="Arial"/>
            </a:endParaRPr>
          </a:p>
        </p:txBody>
      </p:sp>
      <p:sp>
        <p:nvSpPr>
          <p:cNvPr id="38" name="object 45"/>
          <p:cNvSpPr/>
          <p:nvPr/>
        </p:nvSpPr>
        <p:spPr>
          <a:xfrm>
            <a:off x="5063201" y="3599792"/>
            <a:ext cx="974090" cy="38100"/>
          </a:xfrm>
          <a:custGeom>
            <a:avLst/>
            <a:gdLst/>
            <a:ahLst/>
            <a:cxnLst/>
            <a:rect l="l" t="t" r="r" b="b"/>
            <a:pathLst>
              <a:path w="974089" h="38100">
                <a:moveTo>
                  <a:pt x="38099" y="0"/>
                </a:moveTo>
                <a:lnTo>
                  <a:pt x="0" y="19811"/>
                </a:lnTo>
                <a:lnTo>
                  <a:pt x="38099" y="38099"/>
                </a:lnTo>
                <a:lnTo>
                  <a:pt x="38099" y="21335"/>
                </a:lnTo>
                <a:lnTo>
                  <a:pt x="32003" y="21335"/>
                </a:lnTo>
                <a:lnTo>
                  <a:pt x="32003" y="16763"/>
                </a:lnTo>
                <a:lnTo>
                  <a:pt x="38099" y="16763"/>
                </a:lnTo>
                <a:lnTo>
                  <a:pt x="38099" y="0"/>
                </a:lnTo>
                <a:close/>
              </a:path>
              <a:path w="974089" h="38100">
                <a:moveTo>
                  <a:pt x="38099" y="16763"/>
                </a:moveTo>
                <a:lnTo>
                  <a:pt x="32003" y="16763"/>
                </a:lnTo>
                <a:lnTo>
                  <a:pt x="32003" y="21335"/>
                </a:lnTo>
                <a:lnTo>
                  <a:pt x="38099" y="21335"/>
                </a:lnTo>
                <a:lnTo>
                  <a:pt x="38099" y="16763"/>
                </a:lnTo>
                <a:close/>
              </a:path>
              <a:path w="974089" h="38100">
                <a:moveTo>
                  <a:pt x="973835" y="16763"/>
                </a:moveTo>
                <a:lnTo>
                  <a:pt x="38099" y="16763"/>
                </a:lnTo>
                <a:lnTo>
                  <a:pt x="38099" y="21335"/>
                </a:lnTo>
                <a:lnTo>
                  <a:pt x="973835" y="21335"/>
                </a:lnTo>
                <a:lnTo>
                  <a:pt x="973835" y="16763"/>
                </a:lnTo>
                <a:close/>
              </a:path>
            </a:pathLst>
          </a:custGeom>
          <a:solidFill>
            <a:srgbClr val="000000"/>
          </a:solidFill>
        </p:spPr>
        <p:txBody>
          <a:bodyPr wrap="square" lIns="0" tIns="0" rIns="0" bIns="0" rtlCol="0"/>
          <a:lstStyle/>
          <a:p>
            <a:endParaRPr/>
          </a:p>
        </p:txBody>
      </p:sp>
      <p:sp>
        <p:nvSpPr>
          <p:cNvPr id="39" name="object 46"/>
          <p:cNvSpPr/>
          <p:nvPr/>
        </p:nvSpPr>
        <p:spPr>
          <a:xfrm>
            <a:off x="5063201" y="3701900"/>
            <a:ext cx="974090" cy="38100"/>
          </a:xfrm>
          <a:custGeom>
            <a:avLst/>
            <a:gdLst/>
            <a:ahLst/>
            <a:cxnLst/>
            <a:rect l="l" t="t" r="r" b="b"/>
            <a:pathLst>
              <a:path w="974089" h="38100">
                <a:moveTo>
                  <a:pt x="935735" y="0"/>
                </a:moveTo>
                <a:lnTo>
                  <a:pt x="935735" y="38099"/>
                </a:lnTo>
                <a:lnTo>
                  <a:pt x="967974" y="21335"/>
                </a:lnTo>
                <a:lnTo>
                  <a:pt x="941831" y="21335"/>
                </a:lnTo>
                <a:lnTo>
                  <a:pt x="941831" y="16763"/>
                </a:lnTo>
                <a:lnTo>
                  <a:pt x="970660" y="16763"/>
                </a:lnTo>
                <a:lnTo>
                  <a:pt x="935735" y="0"/>
                </a:lnTo>
                <a:close/>
              </a:path>
              <a:path w="974089" h="38100">
                <a:moveTo>
                  <a:pt x="935735" y="16763"/>
                </a:moveTo>
                <a:lnTo>
                  <a:pt x="0" y="16763"/>
                </a:lnTo>
                <a:lnTo>
                  <a:pt x="0" y="21335"/>
                </a:lnTo>
                <a:lnTo>
                  <a:pt x="935735" y="21335"/>
                </a:lnTo>
                <a:lnTo>
                  <a:pt x="935735" y="16763"/>
                </a:lnTo>
                <a:close/>
              </a:path>
              <a:path w="974089" h="38100">
                <a:moveTo>
                  <a:pt x="970660" y="16763"/>
                </a:moveTo>
                <a:lnTo>
                  <a:pt x="941831" y="16763"/>
                </a:lnTo>
                <a:lnTo>
                  <a:pt x="941831" y="21335"/>
                </a:lnTo>
                <a:lnTo>
                  <a:pt x="967974" y="21335"/>
                </a:lnTo>
                <a:lnTo>
                  <a:pt x="973835" y="18287"/>
                </a:lnTo>
                <a:lnTo>
                  <a:pt x="970660" y="16763"/>
                </a:lnTo>
                <a:close/>
              </a:path>
            </a:pathLst>
          </a:custGeom>
          <a:solidFill>
            <a:srgbClr val="000000"/>
          </a:solidFill>
        </p:spPr>
        <p:txBody>
          <a:bodyPr wrap="square" lIns="0" tIns="0" rIns="0" bIns="0" rtlCol="0"/>
          <a:lstStyle/>
          <a:p>
            <a:endParaRPr/>
          </a:p>
        </p:txBody>
      </p:sp>
      <p:sp>
        <p:nvSpPr>
          <p:cNvPr id="40" name="object 47"/>
          <p:cNvSpPr txBox="1"/>
          <p:nvPr/>
        </p:nvSpPr>
        <p:spPr>
          <a:xfrm>
            <a:off x="5312628" y="3776583"/>
            <a:ext cx="445134" cy="155575"/>
          </a:xfrm>
          <a:prstGeom prst="rect">
            <a:avLst/>
          </a:prstGeom>
        </p:spPr>
        <p:txBody>
          <a:bodyPr vert="horz" wrap="square" lIns="0" tIns="0" rIns="0" bIns="0" rtlCol="0">
            <a:spAutoFit/>
          </a:bodyPr>
          <a:lstStyle/>
          <a:p>
            <a:pPr marL="12700">
              <a:lnSpc>
                <a:spcPct val="100000"/>
              </a:lnSpc>
            </a:pPr>
            <a:r>
              <a:rPr sz="900" spc="-55" dirty="0">
                <a:latin typeface="Arial"/>
                <a:cs typeface="Arial"/>
              </a:rPr>
              <a:t>response</a:t>
            </a:r>
            <a:endParaRPr sz="900">
              <a:latin typeface="Arial"/>
              <a:cs typeface="Arial"/>
            </a:endParaRPr>
          </a:p>
        </p:txBody>
      </p:sp>
      <p:sp>
        <p:nvSpPr>
          <p:cNvPr id="41" name="object 48"/>
          <p:cNvSpPr/>
          <p:nvPr/>
        </p:nvSpPr>
        <p:spPr>
          <a:xfrm>
            <a:off x="6399749" y="3397100"/>
            <a:ext cx="52069" cy="497205"/>
          </a:xfrm>
          <a:custGeom>
            <a:avLst/>
            <a:gdLst/>
            <a:ahLst/>
            <a:cxnLst/>
            <a:rect l="l" t="t" r="r" b="b"/>
            <a:pathLst>
              <a:path w="52070" h="497204">
                <a:moveTo>
                  <a:pt x="0" y="0"/>
                </a:moveTo>
                <a:lnTo>
                  <a:pt x="0" y="496823"/>
                </a:lnTo>
                <a:lnTo>
                  <a:pt x="51815" y="426719"/>
                </a:lnTo>
                <a:lnTo>
                  <a:pt x="51815" y="18287"/>
                </a:lnTo>
                <a:lnTo>
                  <a:pt x="0" y="0"/>
                </a:lnTo>
                <a:close/>
              </a:path>
            </a:pathLst>
          </a:custGeom>
          <a:solidFill>
            <a:srgbClr val="000000"/>
          </a:solidFill>
        </p:spPr>
        <p:txBody>
          <a:bodyPr wrap="square" lIns="0" tIns="0" rIns="0" bIns="0" rtlCol="0"/>
          <a:lstStyle/>
          <a:p>
            <a:endParaRPr/>
          </a:p>
        </p:txBody>
      </p:sp>
      <p:sp>
        <p:nvSpPr>
          <p:cNvPr id="42" name="object 49"/>
          <p:cNvSpPr/>
          <p:nvPr/>
        </p:nvSpPr>
        <p:spPr>
          <a:xfrm>
            <a:off x="6386034" y="3415388"/>
            <a:ext cx="53340" cy="497205"/>
          </a:xfrm>
          <a:custGeom>
            <a:avLst/>
            <a:gdLst/>
            <a:ahLst/>
            <a:cxnLst/>
            <a:rect l="l" t="t" r="r" b="b"/>
            <a:pathLst>
              <a:path w="53339" h="497204">
                <a:moveTo>
                  <a:pt x="53339" y="0"/>
                </a:moveTo>
                <a:lnTo>
                  <a:pt x="0" y="71627"/>
                </a:lnTo>
                <a:lnTo>
                  <a:pt x="0" y="496823"/>
                </a:lnTo>
                <a:lnTo>
                  <a:pt x="53339" y="426719"/>
                </a:lnTo>
                <a:lnTo>
                  <a:pt x="53339" y="0"/>
                </a:lnTo>
                <a:close/>
              </a:path>
            </a:pathLst>
          </a:custGeom>
          <a:solidFill>
            <a:srgbClr val="000000"/>
          </a:solidFill>
        </p:spPr>
        <p:txBody>
          <a:bodyPr wrap="square" lIns="0" tIns="0" rIns="0" bIns="0" rtlCol="0"/>
          <a:lstStyle/>
          <a:p>
            <a:endParaRPr/>
          </a:p>
        </p:txBody>
      </p:sp>
      <p:sp>
        <p:nvSpPr>
          <p:cNvPr id="43" name="object 50"/>
          <p:cNvSpPr/>
          <p:nvPr/>
        </p:nvSpPr>
        <p:spPr>
          <a:xfrm>
            <a:off x="6178769" y="3397100"/>
            <a:ext cx="260985" cy="71755"/>
          </a:xfrm>
          <a:custGeom>
            <a:avLst/>
            <a:gdLst/>
            <a:ahLst/>
            <a:cxnLst/>
            <a:rect l="l" t="t" r="r" b="b"/>
            <a:pathLst>
              <a:path w="260985" h="71755">
                <a:moveTo>
                  <a:pt x="260603" y="0"/>
                </a:moveTo>
                <a:lnTo>
                  <a:pt x="51815" y="0"/>
                </a:lnTo>
                <a:lnTo>
                  <a:pt x="0" y="71627"/>
                </a:lnTo>
                <a:lnTo>
                  <a:pt x="207263" y="71627"/>
                </a:lnTo>
                <a:lnTo>
                  <a:pt x="260603" y="0"/>
                </a:lnTo>
                <a:close/>
              </a:path>
            </a:pathLst>
          </a:custGeom>
          <a:solidFill>
            <a:srgbClr val="BFBFBF"/>
          </a:solidFill>
        </p:spPr>
        <p:txBody>
          <a:bodyPr wrap="square" lIns="0" tIns="0" rIns="0" bIns="0" rtlCol="0"/>
          <a:lstStyle/>
          <a:p>
            <a:endParaRPr/>
          </a:p>
        </p:txBody>
      </p:sp>
      <p:sp>
        <p:nvSpPr>
          <p:cNvPr id="44" name="object 51"/>
          <p:cNvSpPr/>
          <p:nvPr/>
        </p:nvSpPr>
        <p:spPr>
          <a:xfrm>
            <a:off x="6386034" y="3397100"/>
            <a:ext cx="53340" cy="497205"/>
          </a:xfrm>
          <a:custGeom>
            <a:avLst/>
            <a:gdLst/>
            <a:ahLst/>
            <a:cxnLst/>
            <a:rect l="l" t="t" r="r" b="b"/>
            <a:pathLst>
              <a:path w="53339" h="497204">
                <a:moveTo>
                  <a:pt x="53339" y="0"/>
                </a:moveTo>
                <a:lnTo>
                  <a:pt x="0" y="71627"/>
                </a:lnTo>
                <a:lnTo>
                  <a:pt x="0" y="496823"/>
                </a:lnTo>
                <a:lnTo>
                  <a:pt x="53339" y="426719"/>
                </a:lnTo>
                <a:lnTo>
                  <a:pt x="53339" y="0"/>
                </a:lnTo>
                <a:close/>
              </a:path>
            </a:pathLst>
          </a:custGeom>
          <a:solidFill>
            <a:srgbClr val="7F7F7F"/>
          </a:solidFill>
        </p:spPr>
        <p:txBody>
          <a:bodyPr wrap="square" lIns="0" tIns="0" rIns="0" bIns="0" rtlCol="0"/>
          <a:lstStyle/>
          <a:p>
            <a:endParaRPr/>
          </a:p>
        </p:txBody>
      </p:sp>
      <p:sp>
        <p:nvSpPr>
          <p:cNvPr id="45" name="object 52"/>
          <p:cNvSpPr/>
          <p:nvPr/>
        </p:nvSpPr>
        <p:spPr>
          <a:xfrm>
            <a:off x="6322025" y="3841346"/>
            <a:ext cx="38100" cy="0"/>
          </a:xfrm>
          <a:custGeom>
            <a:avLst/>
            <a:gdLst/>
            <a:ahLst/>
            <a:cxnLst/>
            <a:rect l="l" t="t" r="r" b="b"/>
            <a:pathLst>
              <a:path w="38100">
                <a:moveTo>
                  <a:pt x="0" y="0"/>
                </a:moveTo>
                <a:lnTo>
                  <a:pt x="38099" y="0"/>
                </a:lnTo>
              </a:path>
            </a:pathLst>
          </a:custGeom>
          <a:ln w="35051">
            <a:solidFill>
              <a:srgbClr val="FF0000"/>
            </a:solidFill>
          </a:ln>
        </p:spPr>
        <p:txBody>
          <a:bodyPr wrap="square" lIns="0" tIns="0" rIns="0" bIns="0" rtlCol="0"/>
          <a:lstStyle/>
          <a:p>
            <a:endParaRPr/>
          </a:p>
        </p:txBody>
      </p:sp>
      <p:sp>
        <p:nvSpPr>
          <p:cNvPr id="46" name="object 53"/>
          <p:cNvSpPr/>
          <p:nvPr/>
        </p:nvSpPr>
        <p:spPr>
          <a:xfrm>
            <a:off x="6178769" y="3397100"/>
            <a:ext cx="260985" cy="71755"/>
          </a:xfrm>
          <a:custGeom>
            <a:avLst/>
            <a:gdLst/>
            <a:ahLst/>
            <a:cxnLst/>
            <a:rect l="l" t="t" r="r" b="b"/>
            <a:pathLst>
              <a:path w="260985" h="71755">
                <a:moveTo>
                  <a:pt x="260603" y="0"/>
                </a:moveTo>
                <a:lnTo>
                  <a:pt x="51815" y="0"/>
                </a:lnTo>
                <a:lnTo>
                  <a:pt x="0" y="71627"/>
                </a:lnTo>
                <a:lnTo>
                  <a:pt x="6095" y="71627"/>
                </a:lnTo>
                <a:lnTo>
                  <a:pt x="51815" y="9143"/>
                </a:lnTo>
                <a:lnTo>
                  <a:pt x="252983" y="9143"/>
                </a:lnTo>
                <a:lnTo>
                  <a:pt x="260603" y="0"/>
                </a:lnTo>
                <a:close/>
              </a:path>
            </a:pathLst>
          </a:custGeom>
          <a:solidFill>
            <a:srgbClr val="7F7F7F"/>
          </a:solidFill>
        </p:spPr>
        <p:txBody>
          <a:bodyPr wrap="square" lIns="0" tIns="0" rIns="0" bIns="0" rtlCol="0"/>
          <a:lstStyle/>
          <a:p>
            <a:endParaRPr/>
          </a:p>
        </p:txBody>
      </p:sp>
      <p:graphicFrame>
        <p:nvGraphicFramePr>
          <p:cNvPr id="47" name="object 54"/>
          <p:cNvGraphicFramePr>
            <a:graphicFrameLocks noGrp="1"/>
          </p:cNvGraphicFramePr>
          <p:nvPr>
            <p:extLst>
              <p:ext uri="{D42A27DB-BD31-4B8C-83A1-F6EECF244321}">
                <p14:modId xmlns:p14="http://schemas.microsoft.com/office/powerpoint/2010/main" val="2648993079"/>
              </p:ext>
            </p:extLst>
          </p:nvPr>
        </p:nvGraphicFramePr>
        <p:xfrm>
          <a:off x="6178769" y="3468728"/>
          <a:ext cx="204215" cy="460248"/>
        </p:xfrm>
        <a:graphic>
          <a:graphicData uri="http://schemas.openxmlformats.org/drawingml/2006/table">
            <a:tbl>
              <a:tblPr firstRow="1" bandRow="1">
                <a:tableStyleId>{2D5ABB26-0587-4C30-8999-92F81FD0307C}</a:tableStyleId>
              </a:tblPr>
              <a:tblGrid>
                <a:gridCol w="204215">
                  <a:extLst>
                    <a:ext uri="{9D8B030D-6E8A-4147-A177-3AD203B41FA5}">
                      <a16:colId xmlns:a16="http://schemas.microsoft.com/office/drawing/2014/main" val="20000"/>
                    </a:ext>
                  </a:extLst>
                </a:gridCol>
              </a:tblGrid>
              <a:tr h="119633">
                <a:tc>
                  <a:txBody>
                    <a:bodyPr/>
                    <a:lstStyle/>
                    <a:p>
                      <a:endParaRPr sz="900">
                        <a:latin typeface="Arial"/>
                        <a:cs typeface="Arial"/>
                      </a:endParaRPr>
                    </a:p>
                  </a:txBody>
                  <a:tcPr marL="0" marR="0" marT="0" marB="0">
                    <a:lnL w="6095">
                      <a:solidFill>
                        <a:srgbClr val="7F7F7F"/>
                      </a:solidFill>
                      <a:prstDash val="solid"/>
                    </a:lnL>
                    <a:lnT w="9143">
                      <a:solidFill>
                        <a:srgbClr val="FFFFFF"/>
                      </a:solidFill>
                      <a:prstDash val="solid"/>
                    </a:lnT>
                    <a:lnB w="16763">
                      <a:solidFill>
                        <a:srgbClr val="7F7F7F"/>
                      </a:solidFill>
                      <a:prstDash val="solid"/>
                    </a:lnB>
                    <a:solidFill>
                      <a:srgbClr val="BFBFBF"/>
                    </a:solidFill>
                  </a:tcPr>
                </a:tc>
                <a:extLst>
                  <a:ext uri="{0D108BD9-81ED-4DB2-BD59-A6C34878D82A}">
                    <a16:rowId xmlns:a16="http://schemas.microsoft.com/office/drawing/2014/main" val="10000"/>
                  </a:ext>
                </a:extLst>
              </a:tr>
              <a:tr h="124205">
                <a:tc>
                  <a:txBody>
                    <a:bodyPr/>
                    <a:lstStyle/>
                    <a:p>
                      <a:endParaRPr sz="900">
                        <a:latin typeface="Arial"/>
                        <a:cs typeface="Arial"/>
                      </a:endParaRPr>
                    </a:p>
                  </a:txBody>
                  <a:tcPr marL="0" marR="0" marT="0" marB="0">
                    <a:lnL w="6095">
                      <a:solidFill>
                        <a:srgbClr val="7F7F7F"/>
                      </a:solidFill>
                      <a:prstDash val="solid"/>
                    </a:lnL>
                    <a:lnT w="16763">
                      <a:solidFill>
                        <a:srgbClr val="7F7F7F"/>
                      </a:solidFill>
                      <a:prstDash val="solid"/>
                    </a:lnT>
                    <a:lnB w="18287">
                      <a:solidFill>
                        <a:srgbClr val="FFFFFF"/>
                      </a:solidFill>
                      <a:prstDash val="solid"/>
                    </a:lnB>
                    <a:solidFill>
                      <a:srgbClr val="BFBFBF"/>
                    </a:solidFill>
                  </a:tcPr>
                </a:tc>
                <a:extLst>
                  <a:ext uri="{0D108BD9-81ED-4DB2-BD59-A6C34878D82A}">
                    <a16:rowId xmlns:a16="http://schemas.microsoft.com/office/drawing/2014/main" val="10001"/>
                  </a:ext>
                </a:extLst>
              </a:tr>
              <a:tr h="185928">
                <a:tc>
                  <a:txBody>
                    <a:bodyPr/>
                    <a:lstStyle/>
                    <a:p>
                      <a:pPr>
                        <a:lnSpc>
                          <a:spcPct val="100000"/>
                        </a:lnSpc>
                        <a:spcBef>
                          <a:spcPts val="20"/>
                        </a:spcBef>
                      </a:pPr>
                      <a:endParaRPr sz="400">
                        <a:latin typeface="Times New Roman"/>
                        <a:cs typeface="Times New Roman"/>
                      </a:endParaRPr>
                    </a:p>
                    <a:p>
                      <a:pPr marL="37465">
                        <a:lnSpc>
                          <a:spcPct val="100000"/>
                        </a:lnSpc>
                      </a:pPr>
                      <a:r>
                        <a:rPr sz="250" spc="10" dirty="0">
                          <a:latin typeface="Arial"/>
                          <a:cs typeface="Arial"/>
                        </a:rPr>
                        <a:t>server5</a:t>
                      </a:r>
                      <a:endParaRPr sz="250">
                        <a:latin typeface="Arial"/>
                        <a:cs typeface="Arial"/>
                      </a:endParaRPr>
                    </a:p>
                  </a:txBody>
                  <a:tcPr marL="0" marR="0" marT="2540" marB="0">
                    <a:lnL w="6095">
                      <a:solidFill>
                        <a:srgbClr val="7F7F7F"/>
                      </a:solidFill>
                      <a:prstDash val="solid"/>
                    </a:lnL>
                    <a:lnT w="18287">
                      <a:solidFill>
                        <a:srgbClr val="FFFFFF"/>
                      </a:solidFill>
                      <a:prstDash val="solid"/>
                    </a:lnT>
                    <a:lnB w="18287">
                      <a:solidFill>
                        <a:srgbClr val="000000"/>
                      </a:solidFill>
                      <a:prstDash val="solid"/>
                    </a:lnB>
                    <a:solidFill>
                      <a:srgbClr val="BFBFBF"/>
                    </a:solidFill>
                  </a:tcPr>
                </a:tc>
                <a:extLst>
                  <a:ext uri="{0D108BD9-81ED-4DB2-BD59-A6C34878D82A}">
                    <a16:rowId xmlns:a16="http://schemas.microsoft.com/office/drawing/2014/main" val="10002"/>
                  </a:ext>
                </a:extLst>
              </a:tr>
            </a:tbl>
          </a:graphicData>
        </a:graphic>
      </p:graphicFrame>
      <p:sp>
        <p:nvSpPr>
          <p:cNvPr id="48" name="object 55"/>
          <p:cNvSpPr txBox="1"/>
          <p:nvPr/>
        </p:nvSpPr>
        <p:spPr>
          <a:xfrm>
            <a:off x="5999952" y="3928983"/>
            <a:ext cx="595630" cy="155575"/>
          </a:xfrm>
          <a:prstGeom prst="rect">
            <a:avLst/>
          </a:prstGeom>
        </p:spPr>
        <p:txBody>
          <a:bodyPr vert="horz" wrap="square" lIns="0" tIns="0" rIns="0" bIns="0" rtlCol="0">
            <a:spAutoFit/>
          </a:bodyPr>
          <a:lstStyle/>
          <a:p>
            <a:pPr marL="12700">
              <a:lnSpc>
                <a:spcPct val="100000"/>
              </a:lnSpc>
            </a:pPr>
            <a:r>
              <a:rPr sz="900" spc="-114" dirty="0">
                <a:latin typeface="Arial"/>
                <a:cs typeface="Arial"/>
              </a:rPr>
              <a:t>OLAP</a:t>
            </a:r>
            <a:r>
              <a:rPr sz="900" spc="-110" dirty="0">
                <a:latin typeface="Arial"/>
                <a:cs typeface="Arial"/>
              </a:rPr>
              <a:t> </a:t>
            </a:r>
            <a:r>
              <a:rPr sz="900" spc="-60" dirty="0">
                <a:latin typeface="Arial"/>
                <a:cs typeface="Arial"/>
              </a:rPr>
              <a:t>Server</a:t>
            </a:r>
            <a:endParaRPr sz="900">
              <a:latin typeface="Arial"/>
              <a:cs typeface="Arial"/>
            </a:endParaRPr>
          </a:p>
        </p:txBody>
      </p:sp>
      <p:sp>
        <p:nvSpPr>
          <p:cNvPr id="49" name="object 56"/>
          <p:cNvSpPr txBox="1"/>
          <p:nvPr/>
        </p:nvSpPr>
        <p:spPr>
          <a:xfrm>
            <a:off x="4622257" y="4424283"/>
            <a:ext cx="455930" cy="155575"/>
          </a:xfrm>
          <a:prstGeom prst="rect">
            <a:avLst/>
          </a:prstGeom>
        </p:spPr>
        <p:txBody>
          <a:bodyPr vert="horz" wrap="square" lIns="0" tIns="0" rIns="0" bIns="0" rtlCol="0">
            <a:spAutoFit/>
          </a:bodyPr>
          <a:lstStyle/>
          <a:p>
            <a:pPr marL="12700">
              <a:lnSpc>
                <a:spcPct val="100000"/>
              </a:lnSpc>
            </a:pPr>
            <a:r>
              <a:rPr sz="900" spc="-105" dirty="0">
                <a:latin typeface="Arial"/>
                <a:cs typeface="Arial"/>
              </a:rPr>
              <a:t>D</a:t>
            </a:r>
            <a:r>
              <a:rPr sz="900" spc="-85" dirty="0">
                <a:latin typeface="Arial"/>
                <a:cs typeface="Arial"/>
              </a:rPr>
              <a:t>a</a:t>
            </a:r>
            <a:r>
              <a:rPr sz="900" spc="35" dirty="0">
                <a:latin typeface="Arial"/>
                <a:cs typeface="Arial"/>
              </a:rPr>
              <a:t>t</a:t>
            </a:r>
            <a:r>
              <a:rPr sz="900" spc="-70" dirty="0">
                <a:latin typeface="Arial"/>
                <a:cs typeface="Arial"/>
              </a:rPr>
              <a:t>a</a:t>
            </a:r>
            <a:r>
              <a:rPr sz="900" spc="-35" dirty="0">
                <a:latin typeface="Arial"/>
                <a:cs typeface="Arial"/>
              </a:rPr>
              <a:t>b</a:t>
            </a:r>
            <a:r>
              <a:rPr sz="900" spc="-70" dirty="0">
                <a:latin typeface="Arial"/>
                <a:cs typeface="Arial"/>
              </a:rPr>
              <a:t>a</a:t>
            </a:r>
            <a:r>
              <a:rPr sz="900" spc="-105" dirty="0">
                <a:latin typeface="Arial"/>
                <a:cs typeface="Arial"/>
              </a:rPr>
              <a:t>s</a:t>
            </a:r>
            <a:r>
              <a:rPr sz="900" spc="-55" dirty="0">
                <a:latin typeface="Arial"/>
                <a:cs typeface="Arial"/>
              </a:rPr>
              <a:t>e</a:t>
            </a:r>
            <a:endParaRPr sz="900">
              <a:latin typeface="Arial"/>
              <a:cs typeface="Arial"/>
            </a:endParaRPr>
          </a:p>
        </p:txBody>
      </p:sp>
      <p:sp>
        <p:nvSpPr>
          <p:cNvPr id="50" name="object 57"/>
          <p:cNvSpPr txBox="1"/>
          <p:nvPr/>
        </p:nvSpPr>
        <p:spPr>
          <a:xfrm>
            <a:off x="5365968" y="3395584"/>
            <a:ext cx="376555" cy="155575"/>
          </a:xfrm>
          <a:prstGeom prst="rect">
            <a:avLst/>
          </a:prstGeom>
        </p:spPr>
        <p:txBody>
          <a:bodyPr vert="horz" wrap="square" lIns="0" tIns="0" rIns="0" bIns="0" rtlCol="0">
            <a:spAutoFit/>
          </a:bodyPr>
          <a:lstStyle/>
          <a:p>
            <a:pPr marL="12700">
              <a:lnSpc>
                <a:spcPct val="100000"/>
              </a:lnSpc>
            </a:pPr>
            <a:r>
              <a:rPr sz="900" spc="-40" dirty="0">
                <a:latin typeface="Arial"/>
                <a:cs typeface="Arial"/>
              </a:rPr>
              <a:t>request</a:t>
            </a:r>
            <a:endParaRPr sz="900">
              <a:latin typeface="Arial"/>
              <a:cs typeface="Arial"/>
            </a:endParaRPr>
          </a:p>
        </p:txBody>
      </p:sp>
      <p:sp>
        <p:nvSpPr>
          <p:cNvPr id="51" name="object 58"/>
          <p:cNvSpPr txBox="1"/>
          <p:nvPr/>
        </p:nvSpPr>
        <p:spPr>
          <a:xfrm>
            <a:off x="4910293" y="3891392"/>
            <a:ext cx="184150" cy="140335"/>
          </a:xfrm>
          <a:prstGeom prst="rect">
            <a:avLst/>
          </a:prstGeom>
        </p:spPr>
        <p:txBody>
          <a:bodyPr vert="horz" wrap="square" lIns="0" tIns="0" rIns="0" bIns="0" rtlCol="0">
            <a:spAutoFit/>
          </a:bodyPr>
          <a:lstStyle/>
          <a:p>
            <a:pPr marL="12700">
              <a:lnSpc>
                <a:spcPct val="100000"/>
              </a:lnSpc>
            </a:pPr>
            <a:r>
              <a:rPr sz="800" spc="-165" dirty="0">
                <a:latin typeface="Arial"/>
                <a:cs typeface="Arial"/>
              </a:rPr>
              <a:t>S</a:t>
            </a:r>
            <a:r>
              <a:rPr sz="800" spc="-90" dirty="0">
                <a:latin typeface="Arial"/>
                <a:cs typeface="Arial"/>
              </a:rPr>
              <a:t>Q</a:t>
            </a:r>
            <a:r>
              <a:rPr sz="800" spc="-110" dirty="0">
                <a:latin typeface="Arial"/>
                <a:cs typeface="Arial"/>
              </a:rPr>
              <a:t>L</a:t>
            </a:r>
            <a:endParaRPr sz="800">
              <a:latin typeface="Arial"/>
              <a:cs typeface="Arial"/>
            </a:endParaRPr>
          </a:p>
        </p:txBody>
      </p:sp>
      <p:pic>
        <p:nvPicPr>
          <p:cNvPr id="52" name="Audio 5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3930036245"/>
      </p:ext>
    </p:extLst>
  </p:cSld>
  <p:clrMapOvr>
    <a:masterClrMapping/>
  </p:clrMapOvr>
  <mc:AlternateContent xmlns:mc="http://schemas.openxmlformats.org/markup-compatibility/2006" xmlns:p14="http://schemas.microsoft.com/office/powerpoint/2010/main">
    <mc:Choice Requires="p14">
      <p:transition spd="slow" p14:dur="2000" advTm="14585"/>
    </mc:Choice>
    <mc:Fallback xmlns="">
      <p:transition spd="slow" advTm="145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err="1" smtClean="0"/>
              <a:t>Relational</a:t>
            </a:r>
            <a:r>
              <a:rPr lang="sv-SE" dirty="0" smtClean="0"/>
              <a:t> OLAP (ROLAP)</a:t>
            </a:r>
            <a:endParaRPr lang="sv-SE" dirty="0"/>
          </a:p>
        </p:txBody>
      </p:sp>
      <p:sp>
        <p:nvSpPr>
          <p:cNvPr id="3" name="Content Placeholder 2"/>
          <p:cNvSpPr>
            <a:spLocks noGrp="1"/>
          </p:cNvSpPr>
          <p:nvPr>
            <p:ph idx="1"/>
          </p:nvPr>
        </p:nvSpPr>
        <p:spPr/>
        <p:txBody>
          <a:bodyPr>
            <a:normAutofit/>
          </a:bodyPr>
          <a:lstStyle/>
          <a:p>
            <a:r>
              <a:rPr lang="sv-SE" sz="1500" dirty="0" smtClean="0"/>
              <a:t>ROLAP </a:t>
            </a:r>
            <a:r>
              <a:rPr lang="sv-SE" sz="1500" dirty="0" err="1" smtClean="0"/>
              <a:t>provide</a:t>
            </a:r>
            <a:r>
              <a:rPr lang="sv-SE" sz="1500" dirty="0" smtClean="0"/>
              <a:t> OLAP operations (</a:t>
            </a:r>
            <a:r>
              <a:rPr lang="sv-SE" sz="1500" dirty="0" err="1" smtClean="0"/>
              <a:t>Slicing</a:t>
            </a:r>
            <a:r>
              <a:rPr lang="sv-SE" sz="1500" dirty="0" smtClean="0"/>
              <a:t> </a:t>
            </a:r>
            <a:r>
              <a:rPr lang="sv-SE" sz="1500" dirty="0"/>
              <a:t>and </a:t>
            </a:r>
            <a:r>
              <a:rPr lang="sv-SE" sz="1500" dirty="0" err="1" smtClean="0"/>
              <a:t>Dicining</a:t>
            </a:r>
            <a:r>
              <a:rPr lang="sv-SE" sz="1500" dirty="0"/>
              <a:t>)</a:t>
            </a:r>
            <a:r>
              <a:rPr lang="sv-SE" sz="1500" dirty="0" smtClean="0"/>
              <a:t> by </a:t>
            </a:r>
            <a:r>
              <a:rPr lang="sv-SE" sz="1500" dirty="0" err="1" smtClean="0"/>
              <a:t>adding</a:t>
            </a:r>
            <a:r>
              <a:rPr lang="sv-SE" sz="1500" dirty="0" smtClean="0"/>
              <a:t> ”WHERE” </a:t>
            </a:r>
            <a:r>
              <a:rPr lang="sv-SE" sz="1500" dirty="0" err="1" smtClean="0"/>
              <a:t>clausuls</a:t>
            </a:r>
            <a:r>
              <a:rPr lang="sv-SE" sz="1500" dirty="0" smtClean="0"/>
              <a:t> in SQL </a:t>
            </a:r>
            <a:r>
              <a:rPr lang="sv-SE" sz="1500" dirty="0" err="1" smtClean="0"/>
              <a:t>statements</a:t>
            </a:r>
            <a:r>
              <a:rPr lang="sv-SE" sz="1500" dirty="0" smtClean="0"/>
              <a:t> </a:t>
            </a:r>
          </a:p>
          <a:p>
            <a:r>
              <a:rPr lang="sv-SE" sz="1500" dirty="0" smtClean="0"/>
              <a:t>ROLAP </a:t>
            </a:r>
            <a:r>
              <a:rPr lang="sv-SE" sz="1500" dirty="0" err="1" smtClean="0"/>
              <a:t>does</a:t>
            </a:r>
            <a:r>
              <a:rPr lang="sv-SE" sz="1500" dirty="0" smtClean="0"/>
              <a:t> not </a:t>
            </a:r>
            <a:r>
              <a:rPr lang="sv-SE" sz="1500" dirty="0" err="1" smtClean="0"/>
              <a:t>use</a:t>
            </a:r>
            <a:r>
              <a:rPr lang="sv-SE" sz="1500" dirty="0" smtClean="0"/>
              <a:t> pre-</a:t>
            </a:r>
            <a:r>
              <a:rPr lang="sv-SE" sz="1500" dirty="0" err="1" smtClean="0"/>
              <a:t>calculated</a:t>
            </a:r>
            <a:r>
              <a:rPr lang="sv-SE" sz="1500" dirty="0" smtClean="0"/>
              <a:t> data </a:t>
            </a:r>
            <a:r>
              <a:rPr lang="sv-SE" sz="1500" dirty="0" err="1" smtClean="0"/>
              <a:t>cubes</a:t>
            </a:r>
            <a:endParaRPr lang="sv-SE" sz="1500" dirty="0"/>
          </a:p>
          <a:p>
            <a:pPr marL="457200" lvl="1" indent="0">
              <a:buNone/>
            </a:pPr>
            <a:endParaRPr lang="sv-SE" sz="1500" dirty="0" smtClean="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1680032275"/>
      </p:ext>
    </p:extLst>
  </p:cSld>
  <p:clrMapOvr>
    <a:masterClrMapping/>
  </p:clrMapOvr>
  <mc:AlternateContent xmlns:mc="http://schemas.openxmlformats.org/markup-compatibility/2006" xmlns:p14="http://schemas.microsoft.com/office/powerpoint/2010/main">
    <mc:Choice Requires="p14">
      <p:transition spd="slow" p14:dur="2000" advTm="30689"/>
    </mc:Choice>
    <mc:Fallback xmlns="">
      <p:transition spd="slow" advTm="306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err="1" smtClean="0"/>
              <a:t>Relational</a:t>
            </a:r>
            <a:r>
              <a:rPr lang="sv-SE" dirty="0" smtClean="0"/>
              <a:t> OLAP (ROLAP)</a:t>
            </a:r>
            <a:endParaRPr lang="sv-SE" dirty="0"/>
          </a:p>
        </p:txBody>
      </p:sp>
      <p:sp>
        <p:nvSpPr>
          <p:cNvPr id="3" name="Content Placeholder 2"/>
          <p:cNvSpPr>
            <a:spLocks noGrp="1"/>
          </p:cNvSpPr>
          <p:nvPr>
            <p:ph idx="1"/>
          </p:nvPr>
        </p:nvSpPr>
        <p:spPr/>
        <p:txBody>
          <a:bodyPr>
            <a:normAutofit/>
          </a:bodyPr>
          <a:lstStyle/>
          <a:p>
            <a:r>
              <a:rPr lang="sv-SE" sz="1500" dirty="0" smtClean="0"/>
              <a:t>ROLAP </a:t>
            </a:r>
            <a:r>
              <a:rPr lang="sv-SE" sz="1500" dirty="0" err="1" smtClean="0"/>
              <a:t>can</a:t>
            </a:r>
            <a:r>
              <a:rPr lang="sv-SE" sz="1500" dirty="0" smtClean="0"/>
              <a:t> </a:t>
            </a:r>
            <a:r>
              <a:rPr lang="sv-SE" sz="1500" dirty="0" err="1" smtClean="0"/>
              <a:t>provide</a:t>
            </a:r>
            <a:r>
              <a:rPr lang="sv-SE" sz="1500" dirty="0" smtClean="0"/>
              <a:t> fast </a:t>
            </a:r>
            <a:r>
              <a:rPr lang="sv-SE" sz="1500" dirty="0" err="1" smtClean="0"/>
              <a:t>aggregated</a:t>
            </a:r>
            <a:r>
              <a:rPr lang="sv-SE" sz="1500" dirty="0" smtClean="0"/>
              <a:t> </a:t>
            </a:r>
            <a:r>
              <a:rPr lang="sv-SE" sz="1500" dirty="0" err="1" smtClean="0"/>
              <a:t>result</a:t>
            </a:r>
            <a:r>
              <a:rPr lang="sv-SE" sz="1500" dirty="0" smtClean="0"/>
              <a:t> (Roll </a:t>
            </a:r>
            <a:r>
              <a:rPr lang="sv-SE" sz="1500" dirty="0" err="1" smtClean="0"/>
              <a:t>up</a:t>
            </a:r>
            <a:r>
              <a:rPr lang="sv-SE" sz="1500" dirty="0" smtClean="0"/>
              <a:t>) by </a:t>
            </a:r>
            <a:r>
              <a:rPr lang="sv-SE" sz="1500" dirty="0" err="1" smtClean="0"/>
              <a:t>either</a:t>
            </a:r>
            <a:r>
              <a:rPr lang="sv-SE" sz="1500" dirty="0" smtClean="0"/>
              <a:t>:</a:t>
            </a:r>
          </a:p>
          <a:p>
            <a:pPr lvl="1"/>
            <a:r>
              <a:rPr lang="sv-SE" sz="1500" dirty="0" err="1"/>
              <a:t>c</a:t>
            </a:r>
            <a:r>
              <a:rPr lang="sv-SE" sz="1500" dirty="0" err="1" smtClean="0"/>
              <a:t>arry</a:t>
            </a:r>
            <a:r>
              <a:rPr lang="sv-SE" sz="1500" dirty="0" smtClean="0"/>
              <a:t> </a:t>
            </a:r>
            <a:r>
              <a:rPr lang="sv-SE" sz="1500" dirty="0" err="1" smtClean="0"/>
              <a:t>out</a:t>
            </a:r>
            <a:r>
              <a:rPr lang="sv-SE" sz="1500" dirty="0" smtClean="0"/>
              <a:t> aggregation on the fly by </a:t>
            </a:r>
            <a:r>
              <a:rPr lang="sv-SE" sz="1500" dirty="0" err="1" smtClean="0"/>
              <a:t>using</a:t>
            </a:r>
            <a:r>
              <a:rPr lang="sv-SE" sz="1500" dirty="0" smtClean="0"/>
              <a:t> the </a:t>
            </a:r>
            <a:r>
              <a:rPr lang="sv-SE" sz="1500" dirty="0" err="1" smtClean="0"/>
              <a:t>dimensional</a:t>
            </a:r>
            <a:r>
              <a:rPr lang="sv-SE" sz="1500" dirty="0" smtClean="0"/>
              <a:t> data </a:t>
            </a:r>
            <a:r>
              <a:rPr lang="sv-SE" sz="1500" dirty="0" err="1" smtClean="0"/>
              <a:t>model</a:t>
            </a:r>
            <a:r>
              <a:rPr lang="sv-SE" sz="1500" dirty="0" smtClean="0"/>
              <a:t>, and </a:t>
            </a:r>
            <a:r>
              <a:rPr lang="sv-SE" sz="1500" dirty="0" err="1" smtClean="0"/>
              <a:t>calculate</a:t>
            </a:r>
            <a:r>
              <a:rPr lang="sv-SE" sz="1500" dirty="0" smtClean="0"/>
              <a:t> the </a:t>
            </a:r>
            <a:r>
              <a:rPr lang="sv-SE" sz="1500" dirty="0" err="1" smtClean="0"/>
              <a:t>facts</a:t>
            </a:r>
            <a:r>
              <a:rPr lang="sv-SE" sz="1500" dirty="0" smtClean="0"/>
              <a:t> given the </a:t>
            </a:r>
            <a:r>
              <a:rPr lang="sv-SE" sz="1500" dirty="0" err="1" smtClean="0"/>
              <a:t>dimensional</a:t>
            </a:r>
            <a:r>
              <a:rPr lang="sv-SE" sz="1500" dirty="0" smtClean="0"/>
              <a:t> </a:t>
            </a:r>
            <a:r>
              <a:rPr lang="sv-SE" sz="1500" dirty="0" err="1" smtClean="0"/>
              <a:t>attributes</a:t>
            </a:r>
            <a:r>
              <a:rPr lang="sv-SE" sz="1500" dirty="0" smtClean="0"/>
              <a:t> and </a:t>
            </a:r>
            <a:r>
              <a:rPr lang="sv-SE" sz="1500" dirty="0" err="1" smtClean="0"/>
              <a:t>attribute</a:t>
            </a:r>
            <a:r>
              <a:rPr lang="sv-SE" sz="1500" dirty="0" smtClean="0"/>
              <a:t> </a:t>
            </a:r>
            <a:r>
              <a:rPr lang="sv-SE" sz="1500" dirty="0" err="1" smtClean="0"/>
              <a:t>values</a:t>
            </a:r>
            <a:r>
              <a:rPr lang="sv-SE" sz="1500" dirty="0" smtClean="0"/>
              <a:t> </a:t>
            </a:r>
            <a:r>
              <a:rPr lang="sv-SE" sz="1500" dirty="0" err="1" smtClean="0"/>
              <a:t>selected</a:t>
            </a:r>
            <a:endParaRPr lang="sv-SE" sz="1500" dirty="0" smtClean="0"/>
          </a:p>
          <a:p>
            <a:pPr lvl="1"/>
            <a:r>
              <a:rPr lang="sv-SE" sz="1500" dirty="0"/>
              <a:t>m</a:t>
            </a:r>
            <a:r>
              <a:rPr lang="sv-SE" sz="1500" dirty="0" smtClean="0"/>
              <a:t>ake </a:t>
            </a:r>
            <a:r>
              <a:rPr lang="sv-SE" sz="1500" dirty="0" err="1" smtClean="0"/>
              <a:t>use</a:t>
            </a:r>
            <a:r>
              <a:rPr lang="sv-SE" sz="1500" dirty="0" smtClean="0"/>
              <a:t> </a:t>
            </a:r>
            <a:r>
              <a:rPr lang="sv-SE" sz="1500" dirty="0" err="1" smtClean="0"/>
              <a:t>of</a:t>
            </a:r>
            <a:r>
              <a:rPr lang="sv-SE" sz="1500" dirty="0" smtClean="0"/>
              <a:t> pre-</a:t>
            </a:r>
            <a:r>
              <a:rPr lang="sv-SE" sz="1500" dirty="0" err="1" smtClean="0"/>
              <a:t>aggregated</a:t>
            </a:r>
            <a:r>
              <a:rPr lang="sv-SE" sz="1500" dirty="0" smtClean="0"/>
              <a:t> data </a:t>
            </a:r>
            <a:r>
              <a:rPr lang="sv-SE" sz="1500" dirty="0"/>
              <a:t>by </a:t>
            </a:r>
            <a:r>
              <a:rPr lang="sv-SE" sz="1500" dirty="0" err="1"/>
              <a:t>using</a:t>
            </a:r>
            <a:r>
              <a:rPr lang="sv-SE" sz="1500" dirty="0"/>
              <a:t> the </a:t>
            </a:r>
            <a:r>
              <a:rPr lang="sv-SE" sz="1500" dirty="0" err="1"/>
              <a:t>dimensional</a:t>
            </a:r>
            <a:r>
              <a:rPr lang="sv-SE" sz="1500" dirty="0"/>
              <a:t> data </a:t>
            </a:r>
            <a:r>
              <a:rPr lang="sv-SE" sz="1500" dirty="0" err="1" smtClean="0"/>
              <a:t>model</a:t>
            </a:r>
            <a:r>
              <a:rPr lang="sv-SE" sz="1500" dirty="0" smtClean="0"/>
              <a:t> </a:t>
            </a:r>
            <a:r>
              <a:rPr lang="sv-SE" sz="1500" dirty="0" err="1" smtClean="0"/>
              <a:t>again</a:t>
            </a:r>
            <a:r>
              <a:rPr lang="sv-SE" sz="1500" dirty="0" smtClean="0"/>
              <a:t>, </a:t>
            </a:r>
            <a:r>
              <a:rPr lang="sv-SE" sz="1500" dirty="0" err="1" smtClean="0"/>
              <a:t>but</a:t>
            </a:r>
            <a:r>
              <a:rPr lang="sv-SE" sz="1500" dirty="0" smtClean="0"/>
              <a:t> </a:t>
            </a:r>
            <a:r>
              <a:rPr lang="sv-SE" sz="1500" dirty="0" err="1" smtClean="0"/>
              <a:t>this</a:t>
            </a:r>
            <a:r>
              <a:rPr lang="sv-SE" sz="1500" dirty="0" smtClean="0"/>
              <a:t> </a:t>
            </a:r>
            <a:r>
              <a:rPr lang="sv-SE" sz="1500" dirty="0" err="1" smtClean="0"/>
              <a:t>time</a:t>
            </a:r>
            <a:r>
              <a:rPr lang="sv-SE" sz="1500" dirty="0" smtClean="0"/>
              <a:t> </a:t>
            </a:r>
            <a:r>
              <a:rPr lang="sv-SE" sz="1500" dirty="0" err="1" smtClean="0"/>
              <a:t>adding</a:t>
            </a:r>
            <a:r>
              <a:rPr lang="sv-SE" sz="1500" dirty="0" smtClean="0"/>
              <a:t> new </a:t>
            </a:r>
            <a:r>
              <a:rPr lang="sv-SE" sz="1500" dirty="0" err="1" smtClean="0"/>
              <a:t>fact</a:t>
            </a:r>
            <a:r>
              <a:rPr lang="sv-SE" sz="1500" dirty="0" smtClean="0"/>
              <a:t> </a:t>
            </a:r>
            <a:r>
              <a:rPr lang="sv-SE" sz="1500" dirty="0" err="1" smtClean="0"/>
              <a:t>tables</a:t>
            </a:r>
            <a:r>
              <a:rPr lang="sv-SE" sz="1500" dirty="0" smtClean="0"/>
              <a:t> </a:t>
            </a:r>
            <a:r>
              <a:rPr lang="sv-SE" sz="1500" dirty="0" err="1" smtClean="0"/>
              <a:t>with</a:t>
            </a:r>
            <a:r>
              <a:rPr lang="sv-SE" sz="1500" dirty="0" smtClean="0"/>
              <a:t> pre-</a:t>
            </a:r>
            <a:r>
              <a:rPr lang="sv-SE" sz="1500" dirty="0" err="1" smtClean="0"/>
              <a:t>aggregrated</a:t>
            </a:r>
            <a:r>
              <a:rPr lang="sv-SE" sz="1500" dirty="0" smtClean="0"/>
              <a:t> data. </a:t>
            </a:r>
            <a:r>
              <a:rPr lang="sv-SE" sz="1500" dirty="0" err="1" smtClean="0"/>
              <a:t>Also</a:t>
            </a:r>
            <a:r>
              <a:rPr lang="sv-SE" sz="1500" dirty="0" smtClean="0"/>
              <a:t> </a:t>
            </a:r>
            <a:r>
              <a:rPr lang="sv-SE" sz="1500" dirty="0" err="1" smtClean="0"/>
              <a:t>some</a:t>
            </a:r>
            <a:r>
              <a:rPr lang="sv-SE" sz="1500" dirty="0" smtClean="0"/>
              <a:t> new </a:t>
            </a:r>
            <a:r>
              <a:rPr lang="sv-SE" sz="1500" dirty="0" err="1" smtClean="0"/>
              <a:t>dimensional</a:t>
            </a:r>
            <a:r>
              <a:rPr lang="sv-SE" sz="1500" dirty="0" smtClean="0"/>
              <a:t> </a:t>
            </a:r>
            <a:r>
              <a:rPr lang="sv-SE" sz="1500" dirty="0" err="1" smtClean="0"/>
              <a:t>tables</a:t>
            </a:r>
            <a:r>
              <a:rPr lang="sv-SE" sz="1500" dirty="0" smtClean="0"/>
              <a:t> </a:t>
            </a:r>
            <a:r>
              <a:rPr lang="sv-SE" sz="1500" dirty="0" err="1" smtClean="0"/>
              <a:t>need</a:t>
            </a:r>
            <a:r>
              <a:rPr lang="sv-SE" sz="1500" dirty="0"/>
              <a:t> </a:t>
            </a:r>
            <a:r>
              <a:rPr lang="sv-SE" sz="1500" dirty="0" smtClean="0"/>
              <a:t>to be </a:t>
            </a:r>
            <a:r>
              <a:rPr lang="sv-SE" sz="1500" dirty="0" err="1" smtClean="0"/>
              <a:t>added</a:t>
            </a:r>
            <a:r>
              <a:rPr lang="sv-SE" sz="1500" dirty="0" smtClean="0"/>
              <a:t>, for </a:t>
            </a:r>
            <a:r>
              <a:rPr lang="sv-SE" sz="1500" dirty="0" err="1" smtClean="0"/>
              <a:t>exampel</a:t>
            </a:r>
            <a:r>
              <a:rPr lang="sv-SE" sz="1500" dirty="0" smtClean="0"/>
              <a:t>, a </a:t>
            </a:r>
            <a:r>
              <a:rPr lang="sv-SE" sz="1500" dirty="0" err="1" smtClean="0"/>
              <a:t>dimensional</a:t>
            </a:r>
            <a:r>
              <a:rPr lang="sv-SE" sz="1500" dirty="0" smtClean="0"/>
              <a:t> table </a:t>
            </a:r>
            <a:r>
              <a:rPr lang="sv-SE" sz="1500" dirty="0" err="1" smtClean="0"/>
              <a:t>where</a:t>
            </a:r>
            <a:r>
              <a:rPr lang="sv-SE" sz="1500" dirty="0" smtClean="0"/>
              <a:t> the grain is </a:t>
            </a:r>
            <a:r>
              <a:rPr lang="sv-SE" sz="1500" dirty="0" err="1" smtClean="0"/>
              <a:t>based</a:t>
            </a:r>
            <a:r>
              <a:rPr lang="sv-SE" sz="1500" dirty="0" smtClean="0"/>
              <a:t> on </a:t>
            </a:r>
            <a:r>
              <a:rPr lang="sv-SE" sz="1500" dirty="0" err="1" smtClean="0"/>
              <a:t>month</a:t>
            </a:r>
            <a:r>
              <a:rPr lang="sv-SE" sz="1500" dirty="0" smtClean="0"/>
              <a:t> and not date</a:t>
            </a:r>
            <a:endParaRPr lang="sv-SE" sz="1500" dirty="0"/>
          </a:p>
          <a:p>
            <a:pPr marL="457200" lvl="1" indent="0">
              <a:buNone/>
            </a:pPr>
            <a:endParaRPr lang="sv-SE" sz="1500" dirty="0" smtClean="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1365364146"/>
      </p:ext>
    </p:extLst>
  </p:cSld>
  <p:clrMapOvr>
    <a:masterClrMapping/>
  </p:clrMapOvr>
  <mc:AlternateContent xmlns:mc="http://schemas.openxmlformats.org/markup-compatibility/2006" xmlns:p14="http://schemas.microsoft.com/office/powerpoint/2010/main">
    <mc:Choice Requires="p14">
      <p:transition spd="slow" p14:dur="2000" advTm="106744"/>
    </mc:Choice>
    <mc:Fallback xmlns="">
      <p:transition spd="slow" advTm="1067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err="1" smtClean="0"/>
              <a:t>Benefits</a:t>
            </a:r>
            <a:r>
              <a:rPr lang="sv-SE" dirty="0" smtClean="0"/>
              <a:t> </a:t>
            </a:r>
            <a:r>
              <a:rPr lang="sv-SE" dirty="0" err="1" smtClean="0"/>
              <a:t>of</a:t>
            </a:r>
            <a:r>
              <a:rPr lang="sv-SE" dirty="0" smtClean="0"/>
              <a:t> ROLAP</a:t>
            </a:r>
            <a:endParaRPr lang="sv-SE" dirty="0"/>
          </a:p>
        </p:txBody>
      </p:sp>
      <p:sp>
        <p:nvSpPr>
          <p:cNvPr id="3" name="Content Placeholder 2"/>
          <p:cNvSpPr>
            <a:spLocks noGrp="1"/>
          </p:cNvSpPr>
          <p:nvPr>
            <p:ph idx="1"/>
          </p:nvPr>
        </p:nvSpPr>
        <p:spPr/>
        <p:txBody>
          <a:bodyPr>
            <a:normAutofit/>
          </a:bodyPr>
          <a:lstStyle/>
          <a:p>
            <a:r>
              <a:rPr lang="sv-SE" sz="1500" dirty="0" smtClean="0"/>
              <a:t>ROLAP solutions </a:t>
            </a:r>
            <a:r>
              <a:rPr lang="sv-SE" sz="1500" dirty="0" err="1"/>
              <a:t>s</a:t>
            </a:r>
            <a:r>
              <a:rPr lang="sv-SE" sz="1500" dirty="0" err="1" smtClean="0"/>
              <a:t>cale</a:t>
            </a:r>
            <a:r>
              <a:rPr lang="sv-SE" sz="1500" dirty="0" smtClean="0"/>
              <a:t> </a:t>
            </a:r>
            <a:r>
              <a:rPr lang="sv-SE" sz="1500" dirty="0" err="1" smtClean="0"/>
              <a:t>better</a:t>
            </a:r>
            <a:r>
              <a:rPr lang="sv-SE" sz="1500" dirty="0" smtClean="0"/>
              <a:t> </a:t>
            </a:r>
            <a:r>
              <a:rPr lang="sv-SE" sz="1500" dirty="0" err="1" smtClean="0"/>
              <a:t>than</a:t>
            </a:r>
            <a:r>
              <a:rPr lang="sv-SE" sz="1500" dirty="0" smtClean="0"/>
              <a:t> MOLAP </a:t>
            </a:r>
            <a:r>
              <a:rPr lang="sv-SE" sz="1500" dirty="0" err="1" smtClean="0"/>
              <a:t>if</a:t>
            </a:r>
            <a:r>
              <a:rPr lang="sv-SE" sz="1500" dirty="0" smtClean="0"/>
              <a:t> the data </a:t>
            </a:r>
            <a:r>
              <a:rPr lang="sv-SE" sz="1500" dirty="0" err="1" smtClean="0"/>
              <a:t>volumes</a:t>
            </a:r>
            <a:r>
              <a:rPr lang="sv-SE" sz="1500" dirty="0" smtClean="0"/>
              <a:t> </a:t>
            </a:r>
            <a:r>
              <a:rPr lang="sv-SE" sz="1500" dirty="0" err="1" smtClean="0"/>
              <a:t>are</a:t>
            </a:r>
            <a:r>
              <a:rPr lang="sv-SE" sz="1500" dirty="0" smtClean="0"/>
              <a:t> </a:t>
            </a:r>
            <a:r>
              <a:rPr lang="sv-SE" sz="1500" dirty="0" err="1" smtClean="0"/>
              <a:t>large</a:t>
            </a:r>
            <a:endParaRPr lang="sv-SE" sz="1500" dirty="0"/>
          </a:p>
          <a:p>
            <a:r>
              <a:rPr lang="sv-SE" sz="1500" dirty="0" smtClean="0"/>
              <a:t>No </a:t>
            </a:r>
            <a:r>
              <a:rPr lang="sv-SE" sz="1500" dirty="0" err="1" smtClean="0"/>
              <a:t>cube</a:t>
            </a:r>
            <a:r>
              <a:rPr lang="sv-SE" sz="1500" dirty="0" smtClean="0"/>
              <a:t> to </a:t>
            </a:r>
            <a:r>
              <a:rPr lang="sv-SE" sz="1500" dirty="0" err="1" smtClean="0"/>
              <a:t>load</a:t>
            </a:r>
            <a:r>
              <a:rPr lang="sv-SE" sz="1500" dirty="0" smtClean="0"/>
              <a:t>, as in MOLAP. </a:t>
            </a:r>
            <a:r>
              <a:rPr lang="sv-SE" sz="1500" dirty="0" err="1" smtClean="0"/>
              <a:t>Such</a:t>
            </a:r>
            <a:r>
              <a:rPr lang="sv-SE" sz="1500" dirty="0" smtClean="0"/>
              <a:t> data </a:t>
            </a:r>
            <a:r>
              <a:rPr lang="sv-SE" sz="1500" dirty="0" err="1" smtClean="0"/>
              <a:t>load</a:t>
            </a:r>
            <a:r>
              <a:rPr lang="sv-SE" sz="1500" dirty="0" smtClean="0"/>
              <a:t> in MOLAP is </a:t>
            </a:r>
            <a:r>
              <a:rPr lang="sv-SE" sz="1500" dirty="0" err="1"/>
              <a:t>time</a:t>
            </a:r>
            <a:r>
              <a:rPr lang="sv-SE" sz="1500" dirty="0"/>
              <a:t> </a:t>
            </a:r>
            <a:r>
              <a:rPr lang="sv-SE" sz="1500" dirty="0" err="1"/>
              <a:t>consuming</a:t>
            </a:r>
            <a:r>
              <a:rPr lang="sv-SE" sz="1500" dirty="0"/>
              <a:t>, </a:t>
            </a:r>
            <a:r>
              <a:rPr lang="sv-SE" sz="1500" dirty="0" err="1"/>
              <a:t>especially</a:t>
            </a:r>
            <a:r>
              <a:rPr lang="sv-SE" sz="1500" dirty="0"/>
              <a:t> </a:t>
            </a:r>
            <a:r>
              <a:rPr lang="sv-SE" sz="1500" dirty="0" err="1"/>
              <a:t>if</a:t>
            </a:r>
            <a:r>
              <a:rPr lang="sv-SE" sz="1500" dirty="0"/>
              <a:t> the data </a:t>
            </a:r>
            <a:r>
              <a:rPr lang="sv-SE" sz="1500" dirty="0" err="1"/>
              <a:t>volumes</a:t>
            </a:r>
            <a:r>
              <a:rPr lang="sv-SE" sz="1500" dirty="0"/>
              <a:t> </a:t>
            </a:r>
            <a:r>
              <a:rPr lang="sv-SE" sz="1500" dirty="0" err="1"/>
              <a:t>are</a:t>
            </a:r>
            <a:r>
              <a:rPr lang="sv-SE" sz="1500" dirty="0"/>
              <a:t> </a:t>
            </a:r>
            <a:r>
              <a:rPr lang="sv-SE" sz="1500" dirty="0" err="1" smtClean="0"/>
              <a:t>large</a:t>
            </a:r>
            <a:r>
              <a:rPr lang="sv-SE" sz="1500" dirty="0" smtClean="0"/>
              <a:t> </a:t>
            </a:r>
          </a:p>
          <a:p>
            <a:r>
              <a:rPr lang="sv-SE" sz="1500" dirty="0" smtClean="0"/>
              <a:t>SQL </a:t>
            </a:r>
            <a:r>
              <a:rPr lang="sv-SE" sz="1500" dirty="0" err="1" smtClean="0"/>
              <a:t>tools</a:t>
            </a:r>
            <a:r>
              <a:rPr lang="sv-SE" sz="1500" dirty="0" smtClean="0"/>
              <a:t> </a:t>
            </a:r>
            <a:r>
              <a:rPr lang="sv-SE" sz="1500" dirty="0" err="1" smtClean="0"/>
              <a:t>can</a:t>
            </a:r>
            <a:r>
              <a:rPr lang="sv-SE" sz="1500" dirty="0" smtClean="0"/>
              <a:t> be </a:t>
            </a:r>
            <a:r>
              <a:rPr lang="sv-SE" sz="1500" dirty="0" err="1" smtClean="0"/>
              <a:t>used</a:t>
            </a:r>
            <a:r>
              <a:rPr lang="sv-SE" sz="1500" dirty="0" smtClean="0"/>
              <a:t> for manipulating the data </a:t>
            </a:r>
            <a:r>
              <a:rPr lang="sv-SE" sz="1500" dirty="0" err="1" smtClean="0"/>
              <a:t>since</a:t>
            </a:r>
            <a:r>
              <a:rPr lang="sv-SE" sz="1500" dirty="0" smtClean="0"/>
              <a:t> data is </a:t>
            </a:r>
            <a:r>
              <a:rPr lang="sv-SE" sz="1500" dirty="0" err="1" smtClean="0"/>
              <a:t>stored</a:t>
            </a:r>
            <a:r>
              <a:rPr lang="sv-SE" sz="1500" dirty="0" smtClean="0"/>
              <a:t> in a </a:t>
            </a:r>
            <a:r>
              <a:rPr lang="sv-SE" sz="1500" dirty="0" err="1" smtClean="0"/>
              <a:t>relational</a:t>
            </a:r>
            <a:r>
              <a:rPr lang="sv-SE" sz="1500" dirty="0" smtClean="0"/>
              <a:t> </a:t>
            </a:r>
            <a:r>
              <a:rPr lang="sv-SE" sz="1500" dirty="0" err="1" smtClean="0"/>
              <a:t>database</a:t>
            </a:r>
            <a:endParaRPr lang="sv-SE" sz="1500" dirty="0" smtClean="0"/>
          </a:p>
          <a:p>
            <a:r>
              <a:rPr lang="sv-SE" sz="1500" dirty="0" err="1" smtClean="0"/>
              <a:t>Datamodelling</a:t>
            </a:r>
            <a:r>
              <a:rPr lang="sv-SE" sz="1500" dirty="0" smtClean="0"/>
              <a:t> </a:t>
            </a:r>
            <a:r>
              <a:rPr lang="sv-SE" sz="1500" dirty="0" err="1" smtClean="0"/>
              <a:t>become</a:t>
            </a:r>
            <a:r>
              <a:rPr lang="sv-SE" sz="1500" dirty="0" smtClean="0"/>
              <a:t> </a:t>
            </a:r>
            <a:r>
              <a:rPr lang="sv-SE" sz="1500" dirty="0" err="1" smtClean="0"/>
              <a:t>simpler</a:t>
            </a:r>
            <a:r>
              <a:rPr lang="sv-SE" sz="1500" dirty="0" smtClean="0"/>
              <a:t> in ROLAP </a:t>
            </a:r>
            <a:r>
              <a:rPr lang="sv-SE" sz="1500" dirty="0" err="1" smtClean="0"/>
              <a:t>if</a:t>
            </a:r>
            <a:r>
              <a:rPr lang="sv-SE" sz="1500" dirty="0" smtClean="0"/>
              <a:t> the data do not fit in the </a:t>
            </a:r>
            <a:r>
              <a:rPr lang="sv-SE" sz="1500" dirty="0" err="1" smtClean="0"/>
              <a:t>dimensional</a:t>
            </a:r>
            <a:r>
              <a:rPr lang="sv-SE" sz="1500" dirty="0" smtClean="0"/>
              <a:t> data </a:t>
            </a:r>
            <a:r>
              <a:rPr lang="sv-SE" sz="1500" dirty="0" err="1" smtClean="0"/>
              <a:t>model</a:t>
            </a:r>
            <a:endParaRPr lang="sv-SE" sz="1500" dirty="0" smtClean="0"/>
          </a:p>
          <a:p>
            <a:endParaRPr lang="sv-SE" sz="1500" dirty="0"/>
          </a:p>
          <a:p>
            <a:pPr marL="457200" lvl="1" indent="0">
              <a:buNone/>
            </a:pPr>
            <a:endParaRPr lang="sv-SE" sz="1500" dirty="0" smtClean="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4226471286"/>
      </p:ext>
    </p:extLst>
  </p:cSld>
  <p:clrMapOvr>
    <a:masterClrMapping/>
  </p:clrMapOvr>
  <mc:AlternateContent xmlns:mc="http://schemas.openxmlformats.org/markup-compatibility/2006" xmlns:p14="http://schemas.microsoft.com/office/powerpoint/2010/main">
    <mc:Choice Requires="p14">
      <p:transition spd="slow" p14:dur="2000" advTm="83995"/>
    </mc:Choice>
    <mc:Fallback xmlns="">
      <p:transition spd="slow" advTm="839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50119" y="1444109"/>
            <a:ext cx="6260769" cy="857250"/>
          </a:xfrm>
          <a:prstGeom prst="rect">
            <a:avLst/>
          </a:prstGeom>
        </p:spPr>
        <p:txBody>
          <a:bodyPr>
            <a:noAutofit/>
          </a:bodyPr>
          <a:lstStyle/>
          <a:p>
            <a:pPr defTabSz="685800">
              <a:spcBef>
                <a:spcPct val="0"/>
              </a:spcBef>
              <a:defRPr/>
            </a:pPr>
            <a:r>
              <a:rPr lang="sv-SE" sz="2700" dirty="0" smtClean="0">
                <a:latin typeface="+mj-lt"/>
                <a:ea typeface="+mj-ea"/>
                <a:cs typeface="+mj-cs"/>
              </a:rPr>
              <a:t>OLAP</a:t>
            </a:r>
            <a:endParaRPr lang="sv-SE" sz="2700" dirty="0">
              <a:latin typeface="+mj-lt"/>
              <a:ea typeface="+mj-ea"/>
              <a:cs typeface="+mj-cs"/>
            </a:endParaRPr>
          </a:p>
        </p:txBody>
      </p:sp>
      <p:sp>
        <p:nvSpPr>
          <p:cNvPr id="3" name="Rectangle 2"/>
          <p:cNvSpPr/>
          <p:nvPr/>
        </p:nvSpPr>
        <p:spPr>
          <a:xfrm>
            <a:off x="7559505" y="111682"/>
            <a:ext cx="1500733" cy="12634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1731212686"/>
      </p:ext>
    </p:extLst>
  </p:cSld>
  <p:clrMapOvr>
    <a:masterClrMapping/>
  </p:clrMapOvr>
  <mc:AlternateContent xmlns:mc="http://schemas.openxmlformats.org/markup-compatibility/2006" xmlns:p14="http://schemas.microsoft.com/office/powerpoint/2010/main">
    <mc:Choice Requires="p14">
      <p:transition spd="slow" p14:dur="2000" advTm="10276"/>
    </mc:Choice>
    <mc:Fallback xmlns="">
      <p:transition spd="slow" advTm="102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smtClean="0"/>
              <a:t>Drawbacks </a:t>
            </a:r>
            <a:r>
              <a:rPr lang="sv-SE" dirty="0" err="1" smtClean="0"/>
              <a:t>of</a:t>
            </a:r>
            <a:r>
              <a:rPr lang="sv-SE" dirty="0" smtClean="0"/>
              <a:t> ROLAP</a:t>
            </a:r>
            <a:endParaRPr lang="sv-SE" dirty="0"/>
          </a:p>
        </p:txBody>
      </p:sp>
      <p:sp>
        <p:nvSpPr>
          <p:cNvPr id="3" name="Content Placeholder 2"/>
          <p:cNvSpPr>
            <a:spLocks noGrp="1"/>
          </p:cNvSpPr>
          <p:nvPr>
            <p:ph idx="1"/>
          </p:nvPr>
        </p:nvSpPr>
        <p:spPr/>
        <p:txBody>
          <a:bodyPr>
            <a:normAutofit/>
          </a:bodyPr>
          <a:lstStyle/>
          <a:p>
            <a:r>
              <a:rPr lang="sv-SE" sz="1500" dirty="0" err="1" smtClean="0"/>
              <a:t>Lower</a:t>
            </a:r>
            <a:r>
              <a:rPr lang="sv-SE" sz="1500" dirty="0" smtClean="0"/>
              <a:t> </a:t>
            </a:r>
            <a:r>
              <a:rPr lang="sv-SE" sz="1500" dirty="0" err="1" smtClean="0"/>
              <a:t>query</a:t>
            </a:r>
            <a:r>
              <a:rPr lang="sv-SE" sz="1500" dirty="0" smtClean="0"/>
              <a:t> </a:t>
            </a:r>
            <a:r>
              <a:rPr lang="sv-SE" sz="1500" dirty="0" err="1" smtClean="0"/>
              <a:t>performance</a:t>
            </a:r>
            <a:r>
              <a:rPr lang="sv-SE" sz="1500" dirty="0" smtClean="0"/>
              <a:t> </a:t>
            </a:r>
            <a:r>
              <a:rPr lang="sv-SE" sz="1500" dirty="0" err="1" smtClean="0"/>
              <a:t>than</a:t>
            </a:r>
            <a:r>
              <a:rPr lang="sv-SE" sz="1500" dirty="0" smtClean="0"/>
              <a:t> MOLAP</a:t>
            </a:r>
          </a:p>
          <a:p>
            <a:r>
              <a:rPr lang="sv-SE" sz="1500" dirty="0" smtClean="0"/>
              <a:t>Preaggregation must be </a:t>
            </a:r>
            <a:r>
              <a:rPr lang="sv-SE" sz="1500" dirty="0" err="1" smtClean="0"/>
              <a:t>manage</a:t>
            </a:r>
            <a:r>
              <a:rPr lang="sv-SE" sz="1500" dirty="0" smtClean="0"/>
              <a:t> via the ETL process (</a:t>
            </a:r>
            <a:r>
              <a:rPr lang="sv-SE" sz="1500" dirty="0" err="1" smtClean="0"/>
              <a:t>you</a:t>
            </a:r>
            <a:r>
              <a:rPr lang="sv-SE" sz="1500" dirty="0" smtClean="0"/>
              <a:t> do not </a:t>
            </a:r>
            <a:r>
              <a:rPr lang="sv-SE" sz="1500" dirty="0" err="1" smtClean="0"/>
              <a:t>load</a:t>
            </a:r>
            <a:r>
              <a:rPr lang="sv-SE" sz="1500" dirty="0" smtClean="0"/>
              <a:t> a </a:t>
            </a:r>
            <a:r>
              <a:rPr lang="sv-SE" sz="1500" dirty="0" err="1" smtClean="0"/>
              <a:t>cube</a:t>
            </a:r>
            <a:r>
              <a:rPr lang="sv-SE" sz="1500" dirty="0" smtClean="0"/>
              <a:t>), </a:t>
            </a:r>
            <a:r>
              <a:rPr lang="sv-SE" sz="1500" dirty="0" err="1" smtClean="0"/>
              <a:t>which</a:t>
            </a:r>
            <a:r>
              <a:rPr lang="sv-SE" sz="1500" dirty="0" smtClean="0"/>
              <a:t> </a:t>
            </a:r>
            <a:r>
              <a:rPr lang="sv-SE" sz="1500" dirty="0" err="1" smtClean="0"/>
              <a:t>require</a:t>
            </a:r>
            <a:r>
              <a:rPr lang="sv-SE" sz="1500" dirty="0" smtClean="0"/>
              <a:t> </a:t>
            </a:r>
            <a:r>
              <a:rPr lang="sv-SE" sz="1500" dirty="0" err="1" smtClean="0"/>
              <a:t>more</a:t>
            </a:r>
            <a:r>
              <a:rPr lang="sv-SE" sz="1500" dirty="0" smtClean="0"/>
              <a:t> </a:t>
            </a:r>
            <a:r>
              <a:rPr lang="sv-SE" sz="1500" dirty="0" err="1" smtClean="0"/>
              <a:t>time</a:t>
            </a:r>
            <a:r>
              <a:rPr lang="sv-SE" sz="1500" dirty="0" smtClean="0"/>
              <a:t> to </a:t>
            </a:r>
            <a:r>
              <a:rPr lang="sv-SE" sz="1500" dirty="0" err="1" smtClean="0"/>
              <a:t>develop</a:t>
            </a:r>
            <a:r>
              <a:rPr lang="sv-SE" sz="1500" dirty="0" smtClean="0"/>
              <a:t> the ETL system</a:t>
            </a:r>
          </a:p>
          <a:p>
            <a:r>
              <a:rPr lang="sv-SE" sz="1500" dirty="0" smtClean="0"/>
              <a:t>It is not practical to </a:t>
            </a:r>
            <a:r>
              <a:rPr lang="sv-SE" sz="1500" dirty="0" err="1" smtClean="0"/>
              <a:t>create</a:t>
            </a:r>
            <a:r>
              <a:rPr lang="sv-SE" sz="1500" dirty="0" smtClean="0"/>
              <a:t> a </a:t>
            </a:r>
            <a:r>
              <a:rPr lang="sv-SE" sz="1500" dirty="0" err="1" smtClean="0"/>
              <a:t>large</a:t>
            </a:r>
            <a:r>
              <a:rPr lang="sv-SE" sz="1500" dirty="0" smtClean="0"/>
              <a:t> </a:t>
            </a:r>
            <a:r>
              <a:rPr lang="sv-SE" sz="1500" dirty="0" err="1" smtClean="0"/>
              <a:t>number</a:t>
            </a:r>
            <a:r>
              <a:rPr lang="sv-SE" sz="1500" dirty="0" smtClean="0"/>
              <a:t> </a:t>
            </a:r>
            <a:r>
              <a:rPr lang="sv-SE" sz="1500" dirty="0" err="1" smtClean="0"/>
              <a:t>of</a:t>
            </a:r>
            <a:r>
              <a:rPr lang="sv-SE" sz="1500" dirty="0" smtClean="0"/>
              <a:t> pre-</a:t>
            </a:r>
            <a:r>
              <a:rPr lang="sv-SE" sz="1500" dirty="0" err="1" smtClean="0"/>
              <a:t>aggregregated</a:t>
            </a:r>
            <a:r>
              <a:rPr lang="sv-SE" sz="1500" dirty="0" smtClean="0"/>
              <a:t> </a:t>
            </a:r>
            <a:r>
              <a:rPr lang="sv-SE" sz="1500" dirty="0" err="1" smtClean="0"/>
              <a:t>fact</a:t>
            </a:r>
            <a:r>
              <a:rPr lang="sv-SE" sz="1500" dirty="0" smtClean="0"/>
              <a:t> and </a:t>
            </a:r>
            <a:r>
              <a:rPr lang="sv-SE" sz="1500" dirty="0" err="1" smtClean="0"/>
              <a:t>dimensional</a:t>
            </a:r>
            <a:r>
              <a:rPr lang="sv-SE" sz="1500" dirty="0" smtClean="0"/>
              <a:t> </a:t>
            </a:r>
            <a:r>
              <a:rPr lang="sv-SE" sz="1500" dirty="0" err="1" smtClean="0"/>
              <a:t>tables</a:t>
            </a:r>
            <a:r>
              <a:rPr lang="sv-SE" sz="1500" dirty="0" smtClean="0"/>
              <a:t> to store pre-</a:t>
            </a:r>
            <a:r>
              <a:rPr lang="sv-SE" sz="1500" dirty="0" err="1" smtClean="0"/>
              <a:t>calulated</a:t>
            </a:r>
            <a:r>
              <a:rPr lang="sv-SE" sz="1500" dirty="0" smtClean="0"/>
              <a:t> aggregation</a:t>
            </a:r>
          </a:p>
          <a:p>
            <a:endParaRPr lang="sv-SE" sz="1500" dirty="0"/>
          </a:p>
          <a:p>
            <a:pPr marL="457200" lvl="1" indent="0">
              <a:buNone/>
            </a:pPr>
            <a:endParaRPr lang="sv-SE" sz="1500" dirty="0" smtClean="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3604542893"/>
      </p:ext>
    </p:extLst>
  </p:cSld>
  <p:clrMapOvr>
    <a:masterClrMapping/>
  </p:clrMapOvr>
  <mc:AlternateContent xmlns:mc="http://schemas.openxmlformats.org/markup-compatibility/2006" xmlns:p14="http://schemas.microsoft.com/office/powerpoint/2010/main">
    <mc:Choice Requires="p14">
      <p:transition spd="slow" p14:dur="2000" advTm="76954"/>
    </mc:Choice>
    <mc:Fallback xmlns="">
      <p:transition spd="slow" advTm="769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smtClean="0"/>
              <a:t>Hybrid OLAP (HOLAP)</a:t>
            </a:r>
            <a:endParaRPr lang="sv-SE" dirty="0"/>
          </a:p>
        </p:txBody>
      </p:sp>
      <p:sp>
        <p:nvSpPr>
          <p:cNvPr id="3" name="Content Placeholder 2"/>
          <p:cNvSpPr>
            <a:spLocks noGrp="1"/>
          </p:cNvSpPr>
          <p:nvPr>
            <p:ph idx="1"/>
          </p:nvPr>
        </p:nvSpPr>
        <p:spPr>
          <a:xfrm>
            <a:off x="792000" y="1275534"/>
            <a:ext cx="7050142" cy="3240432"/>
          </a:xfrm>
        </p:spPr>
        <p:txBody>
          <a:bodyPr>
            <a:normAutofit/>
          </a:bodyPr>
          <a:lstStyle/>
          <a:p>
            <a:r>
              <a:rPr lang="sv-SE" sz="1500" dirty="0" smtClean="0"/>
              <a:t>HOLAP (Hybrid OLAP) is </a:t>
            </a:r>
            <a:r>
              <a:rPr lang="sv-SE" sz="1500" dirty="0"/>
              <a:t>a OLAP system </a:t>
            </a:r>
            <a:r>
              <a:rPr lang="sv-SE" sz="1500" dirty="0" err="1"/>
              <a:t>that</a:t>
            </a:r>
            <a:r>
              <a:rPr lang="sv-SE" sz="1500" dirty="0"/>
              <a:t> </a:t>
            </a:r>
            <a:r>
              <a:rPr lang="sv-SE" sz="1500" dirty="0" err="1" smtClean="0"/>
              <a:t>combine</a:t>
            </a:r>
            <a:r>
              <a:rPr lang="sv-SE" sz="1500" dirty="0" smtClean="0"/>
              <a:t> </a:t>
            </a:r>
            <a:r>
              <a:rPr lang="sv-SE" sz="1500" dirty="0" err="1" smtClean="0"/>
              <a:t>both</a:t>
            </a:r>
            <a:r>
              <a:rPr lang="sv-SE" sz="1500" dirty="0" smtClean="0"/>
              <a:t> MOLAP and ROLAP </a:t>
            </a:r>
            <a:r>
              <a:rPr lang="sv-SE" sz="1500" dirty="0" err="1" smtClean="0"/>
              <a:t>functionalities</a:t>
            </a:r>
            <a:r>
              <a:rPr lang="sv-SE" sz="1500" dirty="0" smtClean="0"/>
              <a:t>, </a:t>
            </a:r>
            <a:r>
              <a:rPr lang="sv-SE" sz="1500" dirty="0" err="1" smtClean="0"/>
              <a:t>that</a:t>
            </a:r>
            <a:r>
              <a:rPr lang="sv-SE" sz="1500" dirty="0" smtClean="0"/>
              <a:t> is, </a:t>
            </a:r>
            <a:r>
              <a:rPr lang="sv-SE" sz="1500" dirty="0" err="1" smtClean="0"/>
              <a:t>use</a:t>
            </a:r>
            <a:r>
              <a:rPr lang="sv-SE" sz="1500" dirty="0" smtClean="0"/>
              <a:t> </a:t>
            </a:r>
            <a:r>
              <a:rPr lang="sv-SE" sz="1500" dirty="0" err="1" smtClean="0"/>
              <a:t>both</a:t>
            </a:r>
            <a:r>
              <a:rPr lang="sv-SE" sz="1500" dirty="0" smtClean="0"/>
              <a:t> </a:t>
            </a:r>
            <a:r>
              <a:rPr lang="sv-SE" sz="1500" dirty="0" err="1" smtClean="0"/>
              <a:t>relational</a:t>
            </a:r>
            <a:r>
              <a:rPr lang="sv-SE" sz="1500" dirty="0" smtClean="0"/>
              <a:t> </a:t>
            </a:r>
            <a:r>
              <a:rPr lang="sv-SE" sz="1500" dirty="0" err="1" smtClean="0"/>
              <a:t>database</a:t>
            </a:r>
            <a:r>
              <a:rPr lang="sv-SE" sz="1500" dirty="0" smtClean="0"/>
              <a:t> </a:t>
            </a:r>
            <a:r>
              <a:rPr lang="sv-SE" sz="1500" dirty="0" err="1" smtClean="0"/>
              <a:t>sources</a:t>
            </a:r>
            <a:r>
              <a:rPr lang="sv-SE" sz="1500" dirty="0" smtClean="0"/>
              <a:t> for data (ROLAP) and pre-</a:t>
            </a:r>
            <a:r>
              <a:rPr lang="sv-SE" sz="1500" dirty="0" err="1" smtClean="0"/>
              <a:t>calculated</a:t>
            </a:r>
            <a:r>
              <a:rPr lang="sv-SE" sz="1500" dirty="0" smtClean="0"/>
              <a:t> </a:t>
            </a:r>
            <a:r>
              <a:rPr lang="sv-SE" sz="1500" dirty="0" err="1" smtClean="0"/>
              <a:t>cubes</a:t>
            </a:r>
            <a:r>
              <a:rPr lang="sv-SE" sz="1500" dirty="0" smtClean="0"/>
              <a:t> </a:t>
            </a:r>
            <a:r>
              <a:rPr lang="sv-SE" sz="1500" dirty="0" err="1" smtClean="0"/>
              <a:t>of</a:t>
            </a:r>
            <a:r>
              <a:rPr lang="sv-SE" sz="1500" dirty="0"/>
              <a:t> </a:t>
            </a:r>
            <a:r>
              <a:rPr lang="sv-SE" sz="1500" dirty="0" smtClean="0"/>
              <a:t>data (MOLAP)</a:t>
            </a:r>
          </a:p>
          <a:p>
            <a:pPr marL="0" indent="0">
              <a:buNone/>
            </a:pPr>
            <a:endParaRPr lang="sv-SE" sz="1500" dirty="0"/>
          </a:p>
        </p:txBody>
      </p:sp>
      <p:pic>
        <p:nvPicPr>
          <p:cNvPr id="4198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17400" y="2691942"/>
            <a:ext cx="4346576" cy="221932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2536331062"/>
      </p:ext>
    </p:extLst>
  </p:cSld>
  <p:clrMapOvr>
    <a:masterClrMapping/>
  </p:clrMapOvr>
  <mc:AlternateContent xmlns:mc="http://schemas.openxmlformats.org/markup-compatibility/2006" xmlns:p14="http://schemas.microsoft.com/office/powerpoint/2010/main">
    <mc:Choice Requires="p14">
      <p:transition spd="slow" p14:dur="2000" advTm="94863"/>
    </mc:Choice>
    <mc:Fallback xmlns="">
      <p:transition spd="slow" advTm="948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smtClean="0"/>
              <a:t>Hybrid OLAP (HOLAP)</a:t>
            </a:r>
            <a:endParaRPr lang="sv-SE" dirty="0"/>
          </a:p>
        </p:txBody>
      </p:sp>
      <p:sp>
        <p:nvSpPr>
          <p:cNvPr id="3" name="Content Placeholder 2"/>
          <p:cNvSpPr>
            <a:spLocks noGrp="1"/>
          </p:cNvSpPr>
          <p:nvPr>
            <p:ph idx="1"/>
          </p:nvPr>
        </p:nvSpPr>
        <p:spPr/>
        <p:txBody>
          <a:bodyPr>
            <a:normAutofit/>
          </a:bodyPr>
          <a:lstStyle/>
          <a:p>
            <a:r>
              <a:rPr lang="sv-SE" sz="1500" dirty="0" smtClean="0"/>
              <a:t>The designers/</a:t>
            </a:r>
            <a:r>
              <a:rPr lang="sv-SE" sz="1500" dirty="0" err="1" smtClean="0"/>
              <a:t>developers</a:t>
            </a:r>
            <a:r>
              <a:rPr lang="sv-SE" sz="1500" dirty="0" smtClean="0"/>
              <a:t> </a:t>
            </a:r>
            <a:r>
              <a:rPr lang="sv-SE" sz="1500" dirty="0" err="1" smtClean="0"/>
              <a:t>can</a:t>
            </a:r>
            <a:r>
              <a:rPr lang="sv-SE" sz="1500" dirty="0" smtClean="0"/>
              <a:t> </a:t>
            </a:r>
            <a:r>
              <a:rPr lang="sv-SE" sz="1500" dirty="0" err="1" smtClean="0"/>
              <a:t>select</a:t>
            </a:r>
            <a:r>
              <a:rPr lang="sv-SE" sz="1500" dirty="0" smtClean="0"/>
              <a:t> </a:t>
            </a:r>
            <a:r>
              <a:rPr lang="sv-SE" sz="1500" dirty="0" err="1" smtClean="0"/>
              <a:t>which</a:t>
            </a:r>
            <a:r>
              <a:rPr lang="sv-SE" sz="1500" dirty="0" smtClean="0"/>
              <a:t> data to be </a:t>
            </a:r>
            <a:r>
              <a:rPr lang="sv-SE" sz="1500" dirty="0" err="1" smtClean="0"/>
              <a:t>stored</a:t>
            </a:r>
            <a:r>
              <a:rPr lang="sv-SE" sz="1500" dirty="0" smtClean="0"/>
              <a:t> in the MOLAP solution and </a:t>
            </a:r>
            <a:r>
              <a:rPr lang="sv-SE" sz="1500" dirty="0" err="1" smtClean="0"/>
              <a:t>which</a:t>
            </a:r>
            <a:r>
              <a:rPr lang="sv-SE" sz="1500" dirty="0" smtClean="0"/>
              <a:t> data to be </a:t>
            </a:r>
            <a:r>
              <a:rPr lang="sv-SE" sz="1500" dirty="0" err="1" smtClean="0"/>
              <a:t>stored</a:t>
            </a:r>
            <a:r>
              <a:rPr lang="sv-SE" sz="1500" dirty="0" smtClean="0"/>
              <a:t> in the ROLAP solution</a:t>
            </a:r>
            <a:endParaRPr lang="sv-SE" sz="1500" dirty="0"/>
          </a:p>
          <a:p>
            <a:endParaRPr lang="sv-SE" sz="1500" dirty="0"/>
          </a:p>
        </p:txBody>
      </p:sp>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17400" y="2691942"/>
            <a:ext cx="4346576" cy="221932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2166068406"/>
      </p:ext>
    </p:extLst>
  </p:cSld>
  <p:clrMapOvr>
    <a:masterClrMapping/>
  </p:clrMapOvr>
  <mc:AlternateContent xmlns:mc="http://schemas.openxmlformats.org/markup-compatibility/2006" xmlns:p14="http://schemas.microsoft.com/office/powerpoint/2010/main">
    <mc:Choice Requires="p14">
      <p:transition spd="slow" p14:dur="2000" advTm="18756"/>
    </mc:Choice>
    <mc:Fallback xmlns="">
      <p:transition spd="slow" advTm="187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smtClean="0"/>
              <a:t>Hybrid OLAP (HOLAP)</a:t>
            </a:r>
            <a:endParaRPr lang="sv-SE" dirty="0"/>
          </a:p>
        </p:txBody>
      </p:sp>
      <p:sp>
        <p:nvSpPr>
          <p:cNvPr id="3" name="Content Placeholder 2"/>
          <p:cNvSpPr>
            <a:spLocks noGrp="1"/>
          </p:cNvSpPr>
          <p:nvPr>
            <p:ph idx="1"/>
          </p:nvPr>
        </p:nvSpPr>
        <p:spPr/>
        <p:txBody>
          <a:bodyPr>
            <a:normAutofit fontScale="92500" lnSpcReduction="20000"/>
          </a:bodyPr>
          <a:lstStyle/>
          <a:p>
            <a:pPr marL="0" indent="0">
              <a:buNone/>
            </a:pPr>
            <a:r>
              <a:rPr lang="sv-SE" sz="1500" dirty="0" err="1" smtClean="0"/>
              <a:t>Two</a:t>
            </a:r>
            <a:r>
              <a:rPr lang="sv-SE" sz="1500" dirty="0" smtClean="0"/>
              <a:t> </a:t>
            </a:r>
            <a:r>
              <a:rPr lang="sv-SE" sz="1500" dirty="0" err="1" smtClean="0"/>
              <a:t>strategies</a:t>
            </a:r>
            <a:r>
              <a:rPr lang="sv-SE" sz="1500" dirty="0" smtClean="0"/>
              <a:t> for </a:t>
            </a:r>
            <a:r>
              <a:rPr lang="sv-SE" sz="1500" dirty="0" err="1" smtClean="0"/>
              <a:t>combining</a:t>
            </a:r>
            <a:r>
              <a:rPr lang="sv-SE" sz="1500" dirty="0" smtClean="0"/>
              <a:t> MOLAP and ROLAP solutions:</a:t>
            </a:r>
          </a:p>
          <a:p>
            <a:r>
              <a:rPr lang="sv-SE" sz="1500" dirty="0" err="1" smtClean="0"/>
              <a:t>Vertical</a:t>
            </a:r>
            <a:r>
              <a:rPr lang="sv-SE" sz="1500" dirty="0" smtClean="0"/>
              <a:t> </a:t>
            </a:r>
            <a:r>
              <a:rPr lang="sv-SE" sz="1500" dirty="0" err="1" smtClean="0"/>
              <a:t>partitioning</a:t>
            </a:r>
            <a:r>
              <a:rPr lang="sv-SE" sz="1500" dirty="0" smtClean="0"/>
              <a:t>: </a:t>
            </a:r>
          </a:p>
          <a:p>
            <a:pPr lvl="1"/>
            <a:r>
              <a:rPr lang="sv-SE" sz="1500" dirty="0" smtClean="0"/>
              <a:t>HOLAP store aggregations in MOLAP – for fast </a:t>
            </a:r>
            <a:r>
              <a:rPr lang="sv-SE" sz="1500" dirty="0" err="1" smtClean="0"/>
              <a:t>querying</a:t>
            </a:r>
            <a:endParaRPr lang="sv-SE" sz="1500" dirty="0" smtClean="0"/>
          </a:p>
          <a:p>
            <a:pPr lvl="1"/>
            <a:r>
              <a:rPr lang="sv-SE" sz="1500" dirty="0" smtClean="0"/>
              <a:t>HOLAP store </a:t>
            </a:r>
            <a:r>
              <a:rPr lang="sv-SE" sz="1500" dirty="0" err="1" smtClean="0"/>
              <a:t>detailed</a:t>
            </a:r>
            <a:r>
              <a:rPr lang="sv-SE" sz="1500" dirty="0" smtClean="0"/>
              <a:t> data in ROLAP – for lessen the </a:t>
            </a:r>
            <a:r>
              <a:rPr lang="sv-SE" sz="1500" dirty="0" err="1" smtClean="0"/>
              <a:t>time</a:t>
            </a:r>
            <a:r>
              <a:rPr lang="sv-SE" sz="1500" dirty="0" smtClean="0"/>
              <a:t> to </a:t>
            </a:r>
            <a:r>
              <a:rPr lang="sv-SE" sz="1500" dirty="0" err="1" smtClean="0"/>
              <a:t>load</a:t>
            </a:r>
            <a:r>
              <a:rPr lang="sv-SE" sz="1500" dirty="0" smtClean="0"/>
              <a:t> data in a </a:t>
            </a:r>
            <a:r>
              <a:rPr lang="sv-SE" sz="1500" dirty="0" err="1" smtClean="0"/>
              <a:t>cube</a:t>
            </a:r>
            <a:r>
              <a:rPr lang="sv-SE" sz="1500" dirty="0" smtClean="0"/>
              <a:t> by not </a:t>
            </a:r>
            <a:r>
              <a:rPr lang="sv-SE" sz="1500" dirty="0" err="1" smtClean="0"/>
              <a:t>loading</a:t>
            </a:r>
            <a:r>
              <a:rPr lang="sv-SE" sz="1500" dirty="0" smtClean="0"/>
              <a:t> </a:t>
            </a:r>
            <a:r>
              <a:rPr lang="sv-SE" sz="1500" dirty="0" err="1" smtClean="0"/>
              <a:t>detailed</a:t>
            </a:r>
            <a:r>
              <a:rPr lang="sv-SE" sz="1500" dirty="0" smtClean="0"/>
              <a:t> data in the </a:t>
            </a:r>
            <a:r>
              <a:rPr lang="sv-SE" sz="1500" dirty="0" err="1" smtClean="0"/>
              <a:t>cube</a:t>
            </a:r>
            <a:r>
              <a:rPr lang="sv-SE" sz="1500" dirty="0" smtClean="0"/>
              <a:t>, and for </a:t>
            </a:r>
            <a:r>
              <a:rPr lang="sv-SE" sz="1500" dirty="0" err="1" smtClean="0"/>
              <a:t>better</a:t>
            </a:r>
            <a:r>
              <a:rPr lang="sv-SE" sz="1500" dirty="0" smtClean="0"/>
              <a:t> </a:t>
            </a:r>
            <a:r>
              <a:rPr lang="sv-SE" sz="1500" dirty="0" err="1" smtClean="0"/>
              <a:t>scalability</a:t>
            </a:r>
            <a:r>
              <a:rPr lang="sv-SE" sz="1500" dirty="0" smtClean="0"/>
              <a:t> by </a:t>
            </a:r>
            <a:r>
              <a:rPr lang="sv-SE" sz="1500" dirty="0" err="1" smtClean="0"/>
              <a:t>using</a:t>
            </a:r>
            <a:r>
              <a:rPr lang="sv-SE" sz="1500" dirty="0" smtClean="0"/>
              <a:t> ROLAP</a:t>
            </a:r>
          </a:p>
          <a:p>
            <a:pPr lvl="1"/>
            <a:endParaRPr lang="sv-SE" sz="1500" dirty="0"/>
          </a:p>
          <a:p>
            <a:r>
              <a:rPr lang="sv-SE" sz="1500" dirty="0" err="1" smtClean="0"/>
              <a:t>Horizontal</a:t>
            </a:r>
            <a:r>
              <a:rPr lang="sv-SE" sz="1500" dirty="0" smtClean="0"/>
              <a:t> </a:t>
            </a:r>
            <a:r>
              <a:rPr lang="sv-SE" sz="1500" dirty="0" err="1" smtClean="0"/>
              <a:t>partitioning</a:t>
            </a:r>
            <a:endParaRPr lang="sv-SE" sz="1500" dirty="0" smtClean="0"/>
          </a:p>
          <a:p>
            <a:pPr lvl="1"/>
            <a:r>
              <a:rPr lang="sv-SE" sz="1500" dirty="0" smtClean="0"/>
              <a:t>HOLAP store </a:t>
            </a:r>
            <a:r>
              <a:rPr lang="sv-SE" sz="1500" dirty="0" err="1" smtClean="0"/>
              <a:t>most</a:t>
            </a:r>
            <a:r>
              <a:rPr lang="sv-SE" sz="1500" dirty="0" smtClean="0"/>
              <a:t> recent data (or </a:t>
            </a:r>
            <a:r>
              <a:rPr lang="sv-SE" sz="1500" dirty="0" err="1" smtClean="0"/>
              <a:t>some</a:t>
            </a:r>
            <a:r>
              <a:rPr lang="sv-SE" sz="1500" dirty="0" smtClean="0"/>
              <a:t> </a:t>
            </a:r>
            <a:r>
              <a:rPr lang="sv-SE" sz="1500" dirty="0" err="1" smtClean="0"/>
              <a:t>other</a:t>
            </a:r>
            <a:r>
              <a:rPr lang="sv-SE" sz="1500" dirty="0" smtClean="0"/>
              <a:t> slice </a:t>
            </a:r>
            <a:r>
              <a:rPr lang="sv-SE" sz="1500" dirty="0" err="1" smtClean="0"/>
              <a:t>of</a:t>
            </a:r>
            <a:r>
              <a:rPr lang="sv-SE" sz="1500" dirty="0" smtClean="0"/>
              <a:t> data) in MOLAP </a:t>
            </a:r>
            <a:r>
              <a:rPr lang="sv-SE" sz="1500" dirty="0"/>
              <a:t>– for fast </a:t>
            </a:r>
            <a:r>
              <a:rPr lang="sv-SE" sz="1500" dirty="0" err="1" smtClean="0"/>
              <a:t>querying</a:t>
            </a:r>
            <a:endParaRPr lang="sv-SE" sz="1500" dirty="0" smtClean="0"/>
          </a:p>
          <a:p>
            <a:pPr lvl="1"/>
            <a:r>
              <a:rPr lang="sv-SE" sz="1500" dirty="0" smtClean="0"/>
              <a:t>HOLAP store the rest </a:t>
            </a:r>
            <a:r>
              <a:rPr lang="sv-SE" sz="1500" dirty="0" err="1" smtClean="0"/>
              <a:t>of</a:t>
            </a:r>
            <a:r>
              <a:rPr lang="sv-SE" sz="1500" dirty="0" smtClean="0"/>
              <a:t> the </a:t>
            </a:r>
            <a:r>
              <a:rPr lang="sv-SE" sz="1500" dirty="0" err="1" smtClean="0"/>
              <a:t>older</a:t>
            </a:r>
            <a:r>
              <a:rPr lang="sv-SE" sz="1500" dirty="0" smtClean="0"/>
              <a:t> data i ROLAP </a:t>
            </a:r>
            <a:r>
              <a:rPr lang="sv-SE" sz="1500" dirty="0"/>
              <a:t>– for lessen the </a:t>
            </a:r>
            <a:r>
              <a:rPr lang="sv-SE" sz="1500" dirty="0" err="1"/>
              <a:t>time</a:t>
            </a:r>
            <a:r>
              <a:rPr lang="sv-SE" sz="1500" dirty="0"/>
              <a:t> to </a:t>
            </a:r>
            <a:r>
              <a:rPr lang="sv-SE" sz="1500" dirty="0" err="1"/>
              <a:t>load</a:t>
            </a:r>
            <a:r>
              <a:rPr lang="sv-SE" sz="1500" dirty="0"/>
              <a:t> data in a </a:t>
            </a:r>
            <a:r>
              <a:rPr lang="sv-SE" sz="1500" dirty="0" err="1"/>
              <a:t>cube</a:t>
            </a:r>
            <a:r>
              <a:rPr lang="sv-SE" sz="1500" dirty="0"/>
              <a:t> by not </a:t>
            </a:r>
            <a:r>
              <a:rPr lang="sv-SE" sz="1500" dirty="0" err="1"/>
              <a:t>loading</a:t>
            </a:r>
            <a:r>
              <a:rPr lang="sv-SE" sz="1500" dirty="0"/>
              <a:t> </a:t>
            </a:r>
            <a:r>
              <a:rPr lang="sv-SE" sz="1500" dirty="0" err="1"/>
              <a:t>detailed</a:t>
            </a:r>
            <a:r>
              <a:rPr lang="sv-SE" sz="1500" dirty="0"/>
              <a:t> data in the </a:t>
            </a:r>
            <a:r>
              <a:rPr lang="sv-SE" sz="1500" dirty="0" err="1"/>
              <a:t>cube</a:t>
            </a:r>
            <a:r>
              <a:rPr lang="sv-SE" sz="1500" dirty="0"/>
              <a:t>, and for </a:t>
            </a:r>
            <a:r>
              <a:rPr lang="sv-SE" sz="1500" dirty="0" err="1"/>
              <a:t>better</a:t>
            </a:r>
            <a:r>
              <a:rPr lang="sv-SE" sz="1500" dirty="0"/>
              <a:t> </a:t>
            </a:r>
            <a:r>
              <a:rPr lang="sv-SE" sz="1500" dirty="0" err="1"/>
              <a:t>scalability</a:t>
            </a:r>
            <a:r>
              <a:rPr lang="sv-SE" sz="1500" dirty="0"/>
              <a:t> </a:t>
            </a:r>
            <a:r>
              <a:rPr lang="sv-SE" sz="1500" dirty="0" smtClean="0"/>
              <a:t>by </a:t>
            </a:r>
            <a:r>
              <a:rPr lang="sv-SE" sz="1500" dirty="0" err="1" smtClean="0"/>
              <a:t>using</a:t>
            </a:r>
            <a:r>
              <a:rPr lang="sv-SE" sz="1500" dirty="0" smtClean="0"/>
              <a:t> </a:t>
            </a:r>
            <a:r>
              <a:rPr lang="sv-SE" sz="1500" dirty="0"/>
              <a:t>ROLAP</a:t>
            </a:r>
          </a:p>
          <a:p>
            <a:pPr marL="457200" lvl="1" indent="0">
              <a:buNone/>
            </a:pPr>
            <a:endParaRPr lang="sv-SE" sz="1500" dirty="0" smtClean="0"/>
          </a:p>
          <a:p>
            <a:pPr marL="457200" lvl="1" indent="0">
              <a:buNone/>
            </a:pPr>
            <a:endParaRPr lang="sv-SE" sz="1500" dirty="0" smtClean="0"/>
          </a:p>
          <a:p>
            <a:pPr lvl="1"/>
            <a:endParaRPr lang="sv-SE" sz="1500" dirty="0" smtClean="0"/>
          </a:p>
          <a:p>
            <a:pPr lvl="1"/>
            <a:endParaRPr lang="sv-SE" sz="1500" dirty="0"/>
          </a:p>
          <a:p>
            <a:endParaRPr lang="sv-SE" sz="15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1236069702"/>
      </p:ext>
    </p:extLst>
  </p:cSld>
  <p:clrMapOvr>
    <a:masterClrMapping/>
  </p:clrMapOvr>
  <mc:AlternateContent xmlns:mc="http://schemas.openxmlformats.org/markup-compatibility/2006" xmlns:p14="http://schemas.microsoft.com/office/powerpoint/2010/main">
    <mc:Choice Requires="p14">
      <p:transition spd="slow" p14:dur="2000" advTm="141662"/>
    </mc:Choice>
    <mc:Fallback xmlns="">
      <p:transition spd="slow" advTm="1416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50119" y="1444109"/>
            <a:ext cx="6260769" cy="857250"/>
          </a:xfrm>
          <a:prstGeom prst="rect">
            <a:avLst/>
          </a:prstGeom>
        </p:spPr>
        <p:txBody>
          <a:bodyPr>
            <a:noAutofit/>
          </a:bodyPr>
          <a:lstStyle/>
          <a:p>
            <a:pPr defTabSz="685800">
              <a:spcBef>
                <a:spcPct val="0"/>
              </a:spcBef>
              <a:defRPr/>
            </a:pPr>
            <a:r>
              <a:rPr lang="sv-SE" sz="2700" dirty="0" err="1" smtClean="0">
                <a:latin typeface="+mj-lt"/>
                <a:ea typeface="+mj-ea"/>
                <a:cs typeface="+mj-cs"/>
              </a:rPr>
              <a:t>Aggregates</a:t>
            </a:r>
            <a:endParaRPr lang="sv-SE" sz="2700" dirty="0">
              <a:latin typeface="+mj-lt"/>
              <a:ea typeface="+mj-ea"/>
              <a:cs typeface="+mj-cs"/>
            </a:endParaRPr>
          </a:p>
        </p:txBody>
      </p:sp>
      <p:sp>
        <p:nvSpPr>
          <p:cNvPr id="3" name="Rectangle 2"/>
          <p:cNvSpPr/>
          <p:nvPr/>
        </p:nvSpPr>
        <p:spPr>
          <a:xfrm>
            <a:off x="7559505" y="111682"/>
            <a:ext cx="1500733" cy="12634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1878074796"/>
      </p:ext>
    </p:extLst>
  </p:cSld>
  <p:clrMapOvr>
    <a:masterClrMapping/>
  </p:clrMapOvr>
  <mc:AlternateContent xmlns:mc="http://schemas.openxmlformats.org/markup-compatibility/2006" xmlns:p14="http://schemas.microsoft.com/office/powerpoint/2010/main">
    <mc:Choice Requires="p14">
      <p:transition spd="slow" p14:dur="2000" advTm="5949"/>
    </mc:Choice>
    <mc:Fallback xmlns="">
      <p:transition spd="slow" advTm="59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err="1" smtClean="0"/>
              <a:t>What</a:t>
            </a:r>
            <a:r>
              <a:rPr lang="sv-SE" dirty="0" smtClean="0"/>
              <a:t> is </a:t>
            </a:r>
            <a:r>
              <a:rPr lang="sv-SE" dirty="0" err="1" smtClean="0"/>
              <a:t>aggregates</a:t>
            </a:r>
            <a:r>
              <a:rPr lang="sv-SE" dirty="0" smtClean="0"/>
              <a:t>?</a:t>
            </a:r>
            <a:endParaRPr lang="sv-SE" dirty="0"/>
          </a:p>
        </p:txBody>
      </p:sp>
      <p:sp>
        <p:nvSpPr>
          <p:cNvPr id="3" name="Content Placeholder 2"/>
          <p:cNvSpPr>
            <a:spLocks noGrp="1"/>
          </p:cNvSpPr>
          <p:nvPr>
            <p:ph idx="1"/>
          </p:nvPr>
        </p:nvSpPr>
        <p:spPr>
          <a:xfrm>
            <a:off x="792000" y="1275534"/>
            <a:ext cx="8059692" cy="3240432"/>
          </a:xfrm>
        </p:spPr>
        <p:txBody>
          <a:bodyPr>
            <a:normAutofit/>
          </a:bodyPr>
          <a:lstStyle/>
          <a:p>
            <a:r>
              <a:rPr lang="en-US" sz="1800" dirty="0"/>
              <a:t>Aggregates are </a:t>
            </a:r>
            <a:r>
              <a:rPr lang="en-US" sz="1800" dirty="0" smtClean="0"/>
              <a:t>pre-calculated </a:t>
            </a:r>
            <a:r>
              <a:rPr lang="en-US" sz="1800" dirty="0"/>
              <a:t>summary </a:t>
            </a:r>
            <a:r>
              <a:rPr lang="en-US" sz="1800" dirty="0" smtClean="0"/>
              <a:t>data</a:t>
            </a:r>
            <a:endParaRPr lang="sv-SE" sz="18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1383172232"/>
      </p:ext>
    </p:extLst>
  </p:cSld>
  <p:clrMapOvr>
    <a:masterClrMapping/>
  </p:clrMapOvr>
  <mc:AlternateContent xmlns:mc="http://schemas.openxmlformats.org/markup-compatibility/2006" xmlns:p14="http://schemas.microsoft.com/office/powerpoint/2010/main">
    <mc:Choice Requires="p14">
      <p:transition spd="slow" p14:dur="2000" advTm="12333"/>
    </mc:Choice>
    <mc:Fallback xmlns="">
      <p:transition spd="slow" advTm="123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err="1" smtClean="0"/>
              <a:t>Why</a:t>
            </a:r>
            <a:r>
              <a:rPr lang="sv-SE" dirty="0" smtClean="0"/>
              <a:t> </a:t>
            </a:r>
            <a:r>
              <a:rPr lang="sv-SE" dirty="0" err="1" smtClean="0"/>
              <a:t>aggregates</a:t>
            </a:r>
            <a:r>
              <a:rPr lang="sv-SE" dirty="0" smtClean="0"/>
              <a:t>?</a:t>
            </a:r>
            <a:endParaRPr lang="sv-SE" dirty="0"/>
          </a:p>
        </p:txBody>
      </p:sp>
      <p:sp>
        <p:nvSpPr>
          <p:cNvPr id="3" name="Content Placeholder 2"/>
          <p:cNvSpPr>
            <a:spLocks noGrp="1"/>
          </p:cNvSpPr>
          <p:nvPr>
            <p:ph idx="1"/>
          </p:nvPr>
        </p:nvSpPr>
        <p:spPr>
          <a:xfrm>
            <a:off x="792000" y="1275534"/>
            <a:ext cx="8059692" cy="3240432"/>
          </a:xfrm>
        </p:spPr>
        <p:txBody>
          <a:bodyPr>
            <a:normAutofit/>
          </a:bodyPr>
          <a:lstStyle/>
          <a:p>
            <a:r>
              <a:rPr lang="sv-SE" sz="1800" dirty="0" err="1" smtClean="0"/>
              <a:t>Aggregates</a:t>
            </a:r>
            <a:r>
              <a:rPr lang="sv-SE" sz="1800" dirty="0" smtClean="0"/>
              <a:t> </a:t>
            </a:r>
            <a:r>
              <a:rPr lang="sv-SE" sz="1800" dirty="0" err="1" smtClean="0"/>
              <a:t>are</a:t>
            </a:r>
            <a:r>
              <a:rPr lang="sv-SE" sz="1800" dirty="0" smtClean="0"/>
              <a:t> </a:t>
            </a:r>
            <a:r>
              <a:rPr lang="sv-SE" sz="1800" dirty="0" err="1" smtClean="0"/>
              <a:t>introduced</a:t>
            </a:r>
            <a:r>
              <a:rPr lang="sv-SE" sz="1800" dirty="0" smtClean="0"/>
              <a:t> to </a:t>
            </a:r>
            <a:r>
              <a:rPr lang="sv-SE" sz="1800" dirty="0" err="1" smtClean="0"/>
              <a:t>answer</a:t>
            </a:r>
            <a:r>
              <a:rPr lang="sv-SE" sz="1800" dirty="0" smtClean="0"/>
              <a:t> </a:t>
            </a:r>
            <a:r>
              <a:rPr lang="sv-SE" sz="1800" dirty="0" err="1" smtClean="0"/>
              <a:t>complex</a:t>
            </a:r>
            <a:r>
              <a:rPr lang="sv-SE" sz="1800" dirty="0" smtClean="0"/>
              <a:t> </a:t>
            </a:r>
            <a:r>
              <a:rPr lang="sv-SE" sz="1800" dirty="0" err="1" smtClean="0"/>
              <a:t>queries</a:t>
            </a:r>
            <a:r>
              <a:rPr lang="sv-SE" sz="1800" dirty="0" smtClean="0"/>
              <a:t> </a:t>
            </a:r>
            <a:r>
              <a:rPr lang="sv-SE" sz="1800" dirty="0" err="1" smtClean="0"/>
              <a:t>more</a:t>
            </a:r>
            <a:r>
              <a:rPr lang="sv-SE" sz="1800" dirty="0" smtClean="0"/>
              <a:t> </a:t>
            </a:r>
            <a:r>
              <a:rPr lang="sv-SE" sz="1800" dirty="0" err="1" smtClean="0"/>
              <a:t>rapidly</a:t>
            </a:r>
            <a:endParaRPr lang="sv-SE" sz="18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3029563219"/>
      </p:ext>
    </p:extLst>
  </p:cSld>
  <p:clrMapOvr>
    <a:masterClrMapping/>
  </p:clrMapOvr>
  <mc:AlternateContent xmlns:mc="http://schemas.openxmlformats.org/markup-compatibility/2006" xmlns:p14="http://schemas.microsoft.com/office/powerpoint/2010/main">
    <mc:Choice Requires="p14">
      <p:transition spd="slow" p14:dur="2000" advTm="10279"/>
    </mc:Choice>
    <mc:Fallback xmlns="">
      <p:transition spd="slow" advTm="102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smtClean="0"/>
              <a:t>Different </a:t>
            </a:r>
            <a:r>
              <a:rPr lang="sv-SE" dirty="0" err="1" smtClean="0"/>
              <a:t>types</a:t>
            </a:r>
            <a:r>
              <a:rPr lang="sv-SE" dirty="0" smtClean="0"/>
              <a:t> </a:t>
            </a:r>
            <a:r>
              <a:rPr lang="sv-SE" dirty="0" err="1" smtClean="0"/>
              <a:t>of</a:t>
            </a:r>
            <a:r>
              <a:rPr lang="sv-SE" dirty="0" smtClean="0"/>
              <a:t> aggregations</a:t>
            </a:r>
            <a:endParaRPr lang="sv-SE" dirty="0"/>
          </a:p>
        </p:txBody>
      </p:sp>
      <p:sp>
        <p:nvSpPr>
          <p:cNvPr id="3" name="Content Placeholder 2"/>
          <p:cNvSpPr>
            <a:spLocks noGrp="1"/>
          </p:cNvSpPr>
          <p:nvPr>
            <p:ph idx="1"/>
          </p:nvPr>
        </p:nvSpPr>
        <p:spPr>
          <a:xfrm>
            <a:off x="792000" y="1275534"/>
            <a:ext cx="8059692" cy="3240432"/>
          </a:xfrm>
        </p:spPr>
        <p:txBody>
          <a:bodyPr>
            <a:normAutofit fontScale="70000" lnSpcReduction="20000"/>
          </a:bodyPr>
          <a:lstStyle/>
          <a:p>
            <a:pPr marL="0" indent="0">
              <a:buNone/>
            </a:pPr>
            <a:r>
              <a:rPr lang="sv-SE" sz="1800" b="1" dirty="0" smtClean="0"/>
              <a:t>MOLAP </a:t>
            </a:r>
            <a:r>
              <a:rPr lang="sv-SE" sz="1800" b="1" dirty="0" err="1" smtClean="0"/>
              <a:t>aggregates</a:t>
            </a:r>
            <a:endParaRPr lang="sv-SE" sz="1800" b="1" dirty="0" smtClean="0"/>
          </a:p>
          <a:p>
            <a:r>
              <a:rPr lang="sv-SE" sz="1800" dirty="0"/>
              <a:t>pre-</a:t>
            </a:r>
            <a:r>
              <a:rPr lang="sv-SE" sz="1800" dirty="0" err="1"/>
              <a:t>calculated</a:t>
            </a:r>
            <a:r>
              <a:rPr lang="sv-SE" sz="1800" dirty="0"/>
              <a:t> </a:t>
            </a:r>
            <a:r>
              <a:rPr lang="sv-SE" sz="1800" dirty="0" err="1"/>
              <a:t>aggregrates</a:t>
            </a:r>
            <a:r>
              <a:rPr lang="sv-SE" sz="1800" dirty="0"/>
              <a:t> in the </a:t>
            </a:r>
            <a:r>
              <a:rPr lang="sv-SE" sz="1800" dirty="0" err="1"/>
              <a:t>cube</a:t>
            </a:r>
            <a:r>
              <a:rPr lang="sv-SE" sz="1800" dirty="0"/>
              <a:t> (pre-</a:t>
            </a:r>
            <a:r>
              <a:rPr lang="sv-SE" sz="1800" dirty="0" err="1"/>
              <a:t>calulated</a:t>
            </a:r>
            <a:r>
              <a:rPr lang="sv-SE" sz="1800" dirty="0"/>
              <a:t> </a:t>
            </a:r>
            <a:r>
              <a:rPr lang="sv-SE" sz="1800" dirty="0" err="1"/>
              <a:t>during</a:t>
            </a:r>
            <a:r>
              <a:rPr lang="sv-SE" sz="1800" dirty="0"/>
              <a:t> data </a:t>
            </a:r>
            <a:r>
              <a:rPr lang="sv-SE" sz="1800" dirty="0" err="1"/>
              <a:t>load</a:t>
            </a:r>
            <a:r>
              <a:rPr lang="sv-SE" sz="1800" dirty="0"/>
              <a:t> </a:t>
            </a:r>
            <a:r>
              <a:rPr lang="sv-SE" sz="1800" dirty="0" err="1"/>
              <a:t>of</a:t>
            </a:r>
            <a:r>
              <a:rPr lang="sv-SE" sz="1800" dirty="0"/>
              <a:t> the </a:t>
            </a:r>
            <a:r>
              <a:rPr lang="sv-SE" sz="1800" dirty="0" err="1"/>
              <a:t>cube</a:t>
            </a:r>
            <a:r>
              <a:rPr lang="sv-SE" sz="1800" dirty="0"/>
              <a:t>)</a:t>
            </a:r>
          </a:p>
          <a:p>
            <a:pPr marL="0" indent="0">
              <a:buNone/>
            </a:pPr>
            <a:r>
              <a:rPr lang="sv-SE" sz="1800" b="1" dirty="0" smtClean="0"/>
              <a:t>ROLAP </a:t>
            </a:r>
            <a:r>
              <a:rPr lang="sv-SE" sz="1800" b="1" dirty="0" err="1" smtClean="0"/>
              <a:t>aggregates</a:t>
            </a:r>
            <a:endParaRPr lang="sv-SE" sz="1800" b="1" dirty="0" smtClean="0"/>
          </a:p>
          <a:p>
            <a:r>
              <a:rPr lang="sv-SE" sz="1800" dirty="0"/>
              <a:t>Pre-</a:t>
            </a:r>
            <a:r>
              <a:rPr lang="sv-SE" sz="1800" dirty="0" err="1"/>
              <a:t>calculated</a:t>
            </a:r>
            <a:r>
              <a:rPr lang="sv-SE" sz="1800" dirty="0"/>
              <a:t> </a:t>
            </a:r>
            <a:r>
              <a:rPr lang="sv-SE" sz="1800" dirty="0" err="1"/>
              <a:t>aggregrates</a:t>
            </a:r>
            <a:r>
              <a:rPr lang="sv-SE" sz="1800" dirty="0"/>
              <a:t> </a:t>
            </a:r>
            <a:r>
              <a:rPr lang="sv-SE" sz="1800" dirty="0" err="1"/>
              <a:t>stored</a:t>
            </a:r>
            <a:r>
              <a:rPr lang="sv-SE" sz="1800" dirty="0"/>
              <a:t> in new </a:t>
            </a:r>
            <a:r>
              <a:rPr lang="sv-SE" sz="1800" dirty="0" err="1"/>
              <a:t>aggregated</a:t>
            </a:r>
            <a:r>
              <a:rPr lang="sv-SE" sz="1800" dirty="0"/>
              <a:t> </a:t>
            </a:r>
            <a:r>
              <a:rPr lang="sv-SE" sz="1800" dirty="0" err="1"/>
              <a:t>fact</a:t>
            </a:r>
            <a:r>
              <a:rPr lang="sv-SE" sz="1800" dirty="0"/>
              <a:t> </a:t>
            </a:r>
            <a:r>
              <a:rPr lang="sv-SE" sz="1800" dirty="0" err="1"/>
              <a:t>tables</a:t>
            </a:r>
            <a:r>
              <a:rPr lang="sv-SE" sz="1800" dirty="0"/>
              <a:t> in star schemas (pre-</a:t>
            </a:r>
            <a:r>
              <a:rPr lang="sv-SE" sz="1800" dirty="0" err="1"/>
              <a:t>calculated</a:t>
            </a:r>
            <a:r>
              <a:rPr lang="sv-SE" sz="1800" dirty="0"/>
              <a:t> </a:t>
            </a:r>
            <a:r>
              <a:rPr lang="sv-SE" sz="1800" dirty="0" err="1"/>
              <a:t>during</a:t>
            </a:r>
            <a:r>
              <a:rPr lang="sv-SE" sz="1800" dirty="0"/>
              <a:t> the ETL process) </a:t>
            </a:r>
            <a:endParaRPr lang="sv-SE" sz="1800" dirty="0" smtClean="0"/>
          </a:p>
          <a:p>
            <a:pPr marL="0" indent="0">
              <a:buNone/>
            </a:pPr>
            <a:r>
              <a:rPr lang="sv-SE" sz="1800" b="1" dirty="0" smtClean="0"/>
              <a:t>ROLAP – Aggregation on the fly</a:t>
            </a:r>
            <a:endParaRPr lang="sv-SE" sz="1800" b="1" dirty="0"/>
          </a:p>
          <a:p>
            <a:r>
              <a:rPr lang="sv-SE" sz="1800" dirty="0" smtClean="0"/>
              <a:t>Aggregations on </a:t>
            </a:r>
            <a:r>
              <a:rPr lang="sv-SE" sz="1800" dirty="0"/>
              <a:t>the </a:t>
            </a:r>
            <a:r>
              <a:rPr lang="sv-SE" sz="1800" dirty="0" smtClean="0"/>
              <a:t>fly (</a:t>
            </a:r>
            <a:r>
              <a:rPr lang="sv-SE" sz="1800" dirty="0" err="1" smtClean="0"/>
              <a:t>summing</a:t>
            </a:r>
            <a:r>
              <a:rPr lang="sv-SE" sz="1800" dirty="0" smtClean="0"/>
              <a:t> </a:t>
            </a:r>
            <a:r>
              <a:rPr lang="sv-SE" sz="1800" dirty="0" err="1" smtClean="0"/>
              <a:t>up</a:t>
            </a:r>
            <a:r>
              <a:rPr lang="sv-SE" sz="1800" dirty="0" smtClean="0"/>
              <a:t> </a:t>
            </a:r>
            <a:r>
              <a:rPr lang="sv-SE" sz="1800" dirty="0" err="1" smtClean="0"/>
              <a:t>additive</a:t>
            </a:r>
            <a:r>
              <a:rPr lang="sv-SE" sz="1800" dirty="0" smtClean="0"/>
              <a:t> and </a:t>
            </a:r>
            <a:r>
              <a:rPr lang="sv-SE" sz="1800" dirty="0" err="1" smtClean="0"/>
              <a:t>semiadditive</a:t>
            </a:r>
            <a:r>
              <a:rPr lang="sv-SE" sz="1800" dirty="0" smtClean="0"/>
              <a:t> </a:t>
            </a:r>
            <a:r>
              <a:rPr lang="sv-SE" sz="1800" dirty="0" err="1" smtClean="0"/>
              <a:t>facts</a:t>
            </a:r>
            <a:r>
              <a:rPr lang="sv-SE" sz="1800" dirty="0" smtClean="0"/>
              <a:t> </a:t>
            </a:r>
            <a:r>
              <a:rPr lang="sv-SE" sz="1800" dirty="0" err="1" smtClean="0"/>
              <a:t>using</a:t>
            </a:r>
            <a:r>
              <a:rPr lang="sv-SE" sz="1800" dirty="0" smtClean="0"/>
              <a:t> the star schema </a:t>
            </a:r>
            <a:r>
              <a:rPr lang="sv-SE" sz="1800" dirty="0" err="1" smtClean="0"/>
              <a:t>structure</a:t>
            </a:r>
            <a:r>
              <a:rPr lang="sv-SE" sz="1800" dirty="0" smtClean="0"/>
              <a:t>)</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3947812984"/>
      </p:ext>
    </p:extLst>
  </p:cSld>
  <p:clrMapOvr>
    <a:masterClrMapping/>
  </p:clrMapOvr>
  <mc:AlternateContent xmlns:mc="http://schemas.openxmlformats.org/markup-compatibility/2006" xmlns:p14="http://schemas.microsoft.com/office/powerpoint/2010/main">
    <mc:Choice Requires="p14">
      <p:transition spd="slow" p14:dur="2000" advTm="56709"/>
    </mc:Choice>
    <mc:Fallback xmlns="">
      <p:transition spd="slow" advTm="567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1999" y="627534"/>
            <a:ext cx="7497561" cy="596700"/>
          </a:xfrm>
        </p:spPr>
        <p:txBody>
          <a:bodyPr/>
          <a:lstStyle/>
          <a:p>
            <a:r>
              <a:rPr lang="sv-SE" dirty="0" err="1" smtClean="0"/>
              <a:t>Aggregated</a:t>
            </a:r>
            <a:r>
              <a:rPr lang="sv-SE" dirty="0" smtClean="0"/>
              <a:t> </a:t>
            </a:r>
            <a:r>
              <a:rPr lang="sv-SE" dirty="0" err="1" smtClean="0"/>
              <a:t>fact</a:t>
            </a:r>
            <a:r>
              <a:rPr lang="sv-SE" dirty="0" smtClean="0"/>
              <a:t> </a:t>
            </a:r>
            <a:r>
              <a:rPr lang="sv-SE" dirty="0" err="1" smtClean="0"/>
              <a:t>tables</a:t>
            </a:r>
            <a:r>
              <a:rPr lang="sv-SE" dirty="0" smtClean="0"/>
              <a:t> (ROLAP)</a:t>
            </a:r>
            <a:endParaRPr lang="sv-SE" dirty="0"/>
          </a:p>
        </p:txBody>
      </p:sp>
      <p:sp>
        <p:nvSpPr>
          <p:cNvPr id="3" name="Content Placeholder 2"/>
          <p:cNvSpPr>
            <a:spLocks noGrp="1"/>
          </p:cNvSpPr>
          <p:nvPr>
            <p:ph idx="1"/>
          </p:nvPr>
        </p:nvSpPr>
        <p:spPr>
          <a:xfrm>
            <a:off x="792000" y="1275533"/>
            <a:ext cx="8059692" cy="3685349"/>
          </a:xfrm>
        </p:spPr>
        <p:txBody>
          <a:bodyPr>
            <a:normAutofit/>
          </a:bodyPr>
          <a:lstStyle/>
          <a:p>
            <a:r>
              <a:rPr lang="sv-SE" sz="1600" dirty="0"/>
              <a:t>P</a:t>
            </a:r>
            <a:r>
              <a:rPr lang="sv-SE" sz="1600" dirty="0" smtClean="0"/>
              <a:t>re-</a:t>
            </a:r>
            <a:r>
              <a:rPr lang="sv-SE" sz="1600" dirty="0" err="1" smtClean="0"/>
              <a:t>calculated</a:t>
            </a:r>
            <a:r>
              <a:rPr lang="sv-SE" sz="1600" dirty="0" smtClean="0"/>
              <a:t> </a:t>
            </a:r>
            <a:r>
              <a:rPr lang="sv-SE" sz="1600" dirty="0" err="1" smtClean="0"/>
              <a:t>aggregates</a:t>
            </a:r>
            <a:r>
              <a:rPr lang="sv-SE" sz="1600" dirty="0" smtClean="0"/>
              <a:t> </a:t>
            </a:r>
            <a:r>
              <a:rPr lang="sv-SE" sz="1600" dirty="0" err="1" smtClean="0"/>
              <a:t>are</a:t>
            </a:r>
            <a:r>
              <a:rPr lang="sv-SE" sz="1600" dirty="0" smtClean="0"/>
              <a:t> </a:t>
            </a:r>
            <a:r>
              <a:rPr lang="sv-SE" sz="1600" dirty="0" err="1" smtClean="0"/>
              <a:t>stored</a:t>
            </a:r>
            <a:r>
              <a:rPr lang="sv-SE" sz="1600" dirty="0" smtClean="0"/>
              <a:t> in new </a:t>
            </a:r>
            <a:r>
              <a:rPr lang="sv-SE" sz="1600" dirty="0" err="1" smtClean="0"/>
              <a:t>aggregated</a:t>
            </a:r>
            <a:r>
              <a:rPr lang="sv-SE" sz="1600" dirty="0" smtClean="0"/>
              <a:t> </a:t>
            </a:r>
            <a:r>
              <a:rPr lang="sv-SE" sz="1600" dirty="0" err="1" smtClean="0"/>
              <a:t>fact</a:t>
            </a:r>
            <a:r>
              <a:rPr lang="sv-SE" sz="1600" dirty="0" smtClean="0"/>
              <a:t> </a:t>
            </a:r>
            <a:r>
              <a:rPr lang="sv-SE" sz="1600" dirty="0" err="1" smtClean="0"/>
              <a:t>tables</a:t>
            </a:r>
            <a:r>
              <a:rPr lang="sv-SE" sz="1600" dirty="0" smtClean="0"/>
              <a:t> in </a:t>
            </a:r>
            <a:r>
              <a:rPr lang="sv-SE" sz="1600" dirty="0"/>
              <a:t>star schemas </a:t>
            </a:r>
            <a:r>
              <a:rPr lang="sv-SE" sz="1600" dirty="0" smtClean="0"/>
              <a:t>(pre-</a:t>
            </a:r>
            <a:r>
              <a:rPr lang="sv-SE" sz="1600" dirty="0" err="1" smtClean="0"/>
              <a:t>calculated</a:t>
            </a:r>
            <a:r>
              <a:rPr lang="sv-SE" sz="1600" dirty="0" smtClean="0"/>
              <a:t> </a:t>
            </a:r>
            <a:r>
              <a:rPr lang="sv-SE" sz="1600" dirty="0" err="1"/>
              <a:t>during</a:t>
            </a:r>
            <a:r>
              <a:rPr lang="sv-SE" sz="1600" dirty="0"/>
              <a:t> the ETL process</a:t>
            </a:r>
            <a:r>
              <a:rPr lang="sv-SE" sz="1600" dirty="0" smtClean="0"/>
              <a:t>)</a:t>
            </a:r>
          </a:p>
          <a:p>
            <a:r>
              <a:rPr lang="sv-SE" sz="1600" dirty="0" err="1" smtClean="0"/>
              <a:t>These</a:t>
            </a:r>
            <a:r>
              <a:rPr lang="sv-SE" sz="1600" dirty="0" smtClean="0"/>
              <a:t> </a:t>
            </a:r>
            <a:r>
              <a:rPr lang="sv-SE" sz="1600" dirty="0" err="1" smtClean="0"/>
              <a:t>aggregate</a:t>
            </a:r>
            <a:r>
              <a:rPr lang="sv-SE" sz="1600" dirty="0" smtClean="0"/>
              <a:t> </a:t>
            </a:r>
            <a:r>
              <a:rPr lang="sv-SE" sz="1600" dirty="0" err="1" smtClean="0"/>
              <a:t>are</a:t>
            </a:r>
            <a:r>
              <a:rPr lang="sv-SE" sz="1600" dirty="0" smtClean="0"/>
              <a:t> </a:t>
            </a:r>
            <a:r>
              <a:rPr lang="sv-SE" sz="1600" dirty="0" err="1" smtClean="0"/>
              <a:t>stored</a:t>
            </a:r>
            <a:r>
              <a:rPr lang="sv-SE" sz="1600" dirty="0" smtClean="0"/>
              <a:t> </a:t>
            </a:r>
            <a:r>
              <a:rPr lang="sv-SE" sz="1600" dirty="0" err="1" smtClean="0"/>
              <a:t>together</a:t>
            </a:r>
            <a:r>
              <a:rPr lang="sv-SE" sz="1600" dirty="0" smtClean="0"/>
              <a:t> </a:t>
            </a:r>
            <a:r>
              <a:rPr lang="sv-SE" sz="1600" dirty="0" err="1" smtClean="0"/>
              <a:t>with</a:t>
            </a:r>
            <a:r>
              <a:rPr lang="sv-SE" sz="1600" dirty="0" smtClean="0"/>
              <a:t> </a:t>
            </a:r>
            <a:r>
              <a:rPr lang="sv-SE" sz="1600" dirty="0" err="1" smtClean="0"/>
              <a:t>atomic</a:t>
            </a:r>
            <a:r>
              <a:rPr lang="sv-SE" sz="1600" dirty="0" smtClean="0"/>
              <a:t> </a:t>
            </a:r>
            <a:r>
              <a:rPr lang="sv-SE" sz="1600" dirty="0" err="1" smtClean="0"/>
              <a:t>base</a:t>
            </a:r>
            <a:r>
              <a:rPr lang="sv-SE" sz="1600" dirty="0" smtClean="0"/>
              <a:t> </a:t>
            </a:r>
            <a:r>
              <a:rPr lang="sv-SE" sz="1600" dirty="0" err="1" smtClean="0"/>
              <a:t>fact</a:t>
            </a:r>
            <a:r>
              <a:rPr lang="sv-SE" sz="1600" dirty="0" smtClean="0"/>
              <a:t> </a:t>
            </a:r>
            <a:r>
              <a:rPr lang="sv-SE" sz="1600" dirty="0" err="1" smtClean="0"/>
              <a:t>tables</a:t>
            </a:r>
            <a:r>
              <a:rPr lang="sv-SE" sz="1600" dirty="0" smtClean="0"/>
              <a:t> in star schemas </a:t>
            </a:r>
          </a:p>
          <a:p>
            <a:r>
              <a:rPr lang="sv-SE" sz="1600" dirty="0" err="1" smtClean="0"/>
              <a:t>That</a:t>
            </a:r>
            <a:r>
              <a:rPr lang="sv-SE" sz="1600" dirty="0" smtClean="0"/>
              <a:t> is, in a </a:t>
            </a:r>
            <a:r>
              <a:rPr lang="sv-SE" sz="1600" dirty="0" err="1" smtClean="0"/>
              <a:t>dimensional</a:t>
            </a:r>
            <a:r>
              <a:rPr lang="sv-SE" sz="1600" dirty="0" smtClean="0"/>
              <a:t> data </a:t>
            </a:r>
            <a:r>
              <a:rPr lang="sv-SE" sz="1600" dirty="0" err="1" smtClean="0"/>
              <a:t>model</a:t>
            </a:r>
            <a:r>
              <a:rPr lang="sv-SE" sz="1600" dirty="0" smtClean="0"/>
              <a:t> </a:t>
            </a:r>
            <a:r>
              <a:rPr lang="sv-SE" sz="1600" dirty="0" err="1" smtClean="0"/>
              <a:t>there</a:t>
            </a:r>
            <a:r>
              <a:rPr lang="sv-SE" sz="1600" dirty="0" smtClean="0"/>
              <a:t> </a:t>
            </a:r>
            <a:r>
              <a:rPr lang="sv-SE" sz="1600" dirty="0" err="1" smtClean="0"/>
              <a:t>will</a:t>
            </a:r>
            <a:r>
              <a:rPr lang="sv-SE" sz="1600" dirty="0" smtClean="0"/>
              <a:t> be </a:t>
            </a:r>
            <a:r>
              <a:rPr lang="sv-SE" sz="1600" dirty="0" err="1" smtClean="0"/>
              <a:t>both</a:t>
            </a:r>
            <a:r>
              <a:rPr lang="sv-SE" sz="1600" dirty="0" smtClean="0"/>
              <a:t> star schemas </a:t>
            </a:r>
            <a:r>
              <a:rPr lang="sv-SE" sz="1600" dirty="0" err="1" smtClean="0"/>
              <a:t>with</a:t>
            </a:r>
            <a:r>
              <a:rPr lang="sv-SE" sz="1600" dirty="0" smtClean="0"/>
              <a:t> </a:t>
            </a:r>
            <a:r>
              <a:rPr lang="sv-SE" sz="1600" dirty="0" err="1" smtClean="0"/>
              <a:t>aggregated</a:t>
            </a:r>
            <a:r>
              <a:rPr lang="sv-SE" sz="1600" dirty="0" smtClean="0"/>
              <a:t> </a:t>
            </a:r>
            <a:r>
              <a:rPr lang="sv-SE" sz="1600" dirty="0" err="1" smtClean="0"/>
              <a:t>fact</a:t>
            </a:r>
            <a:r>
              <a:rPr lang="sv-SE" sz="1600" dirty="0" smtClean="0"/>
              <a:t> </a:t>
            </a:r>
            <a:r>
              <a:rPr lang="sv-SE" sz="1600" dirty="0" err="1" smtClean="0"/>
              <a:t>tables</a:t>
            </a:r>
            <a:r>
              <a:rPr lang="sv-SE" sz="1600" dirty="0" smtClean="0"/>
              <a:t> and star schemas </a:t>
            </a:r>
            <a:r>
              <a:rPr lang="sv-SE" sz="1600" dirty="0" err="1"/>
              <a:t>with</a:t>
            </a:r>
            <a:r>
              <a:rPr lang="sv-SE" sz="1600" dirty="0"/>
              <a:t> </a:t>
            </a:r>
            <a:r>
              <a:rPr lang="sv-SE" sz="1600" dirty="0" err="1"/>
              <a:t>atomic</a:t>
            </a:r>
            <a:r>
              <a:rPr lang="sv-SE" sz="1600" dirty="0"/>
              <a:t> </a:t>
            </a:r>
            <a:r>
              <a:rPr lang="sv-SE" sz="1600" dirty="0" err="1"/>
              <a:t>fact</a:t>
            </a:r>
            <a:r>
              <a:rPr lang="sv-SE" sz="1600" dirty="0"/>
              <a:t> </a:t>
            </a:r>
            <a:r>
              <a:rPr lang="sv-SE" sz="1600" dirty="0" err="1"/>
              <a:t>tables</a:t>
            </a:r>
            <a:endParaRPr lang="sv-SE" sz="1600" dirty="0"/>
          </a:p>
          <a:p>
            <a:r>
              <a:rPr lang="sv-SE" sz="1600" dirty="0" err="1"/>
              <a:t>Also</a:t>
            </a:r>
            <a:r>
              <a:rPr lang="sv-SE" sz="1600" dirty="0"/>
              <a:t> new, so </a:t>
            </a:r>
            <a:r>
              <a:rPr lang="sv-SE" sz="1600" dirty="0" err="1"/>
              <a:t>called</a:t>
            </a:r>
            <a:r>
              <a:rPr lang="sv-SE" sz="1600" dirty="0"/>
              <a:t>, </a:t>
            </a:r>
            <a:r>
              <a:rPr lang="sv-SE" sz="1600" dirty="0" err="1"/>
              <a:t>rolled</a:t>
            </a:r>
            <a:r>
              <a:rPr lang="sv-SE" sz="1600" dirty="0"/>
              <a:t> </a:t>
            </a:r>
            <a:r>
              <a:rPr lang="sv-SE" sz="1600" dirty="0" err="1"/>
              <a:t>up</a:t>
            </a:r>
            <a:r>
              <a:rPr lang="sv-SE" sz="1600" dirty="0"/>
              <a:t> </a:t>
            </a:r>
            <a:r>
              <a:rPr lang="sv-SE" sz="1600" dirty="0" err="1"/>
              <a:t>dimensional</a:t>
            </a:r>
            <a:r>
              <a:rPr lang="sv-SE" sz="1600" dirty="0"/>
              <a:t> </a:t>
            </a:r>
            <a:r>
              <a:rPr lang="sv-SE" sz="1600" dirty="0" err="1"/>
              <a:t>tables</a:t>
            </a:r>
            <a:r>
              <a:rPr lang="sv-SE" sz="1600" dirty="0"/>
              <a:t>, </a:t>
            </a:r>
            <a:r>
              <a:rPr lang="sv-SE" sz="1600" dirty="0" err="1"/>
              <a:t>need</a:t>
            </a:r>
            <a:r>
              <a:rPr lang="sv-SE" sz="1600" dirty="0"/>
              <a:t> to be </a:t>
            </a:r>
            <a:r>
              <a:rPr lang="sv-SE" sz="1600" dirty="0" err="1"/>
              <a:t>added</a:t>
            </a:r>
            <a:r>
              <a:rPr lang="sv-SE" sz="1600" dirty="0"/>
              <a:t> to fit the </a:t>
            </a:r>
            <a:r>
              <a:rPr lang="sv-SE" sz="1600" dirty="0" err="1"/>
              <a:t>aggrated</a:t>
            </a:r>
            <a:r>
              <a:rPr lang="sv-SE" sz="1600" dirty="0"/>
              <a:t> </a:t>
            </a:r>
            <a:r>
              <a:rPr lang="sv-SE" sz="1600" dirty="0" err="1"/>
              <a:t>fact</a:t>
            </a:r>
            <a:r>
              <a:rPr lang="sv-SE" sz="1600" dirty="0"/>
              <a:t> </a:t>
            </a:r>
            <a:r>
              <a:rPr lang="sv-SE" sz="1600" dirty="0" err="1"/>
              <a:t>tables</a:t>
            </a:r>
            <a:r>
              <a:rPr lang="sv-SE" sz="1600" dirty="0"/>
              <a:t>. </a:t>
            </a:r>
            <a:r>
              <a:rPr lang="en-US" sz="1600" dirty="0"/>
              <a:t>Rolled up dimensions are shrunken versions of the dimensions associated with the granular base </a:t>
            </a:r>
            <a:r>
              <a:rPr lang="en-US" sz="1600" dirty="0" smtClean="0"/>
              <a:t>facts.</a:t>
            </a:r>
            <a:endParaRPr lang="sv-SE" sz="1600"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3172674925"/>
      </p:ext>
    </p:extLst>
  </p:cSld>
  <p:clrMapOvr>
    <a:masterClrMapping/>
  </p:clrMapOvr>
  <mc:AlternateContent xmlns:mc="http://schemas.openxmlformats.org/markup-compatibility/2006" xmlns:p14="http://schemas.microsoft.com/office/powerpoint/2010/main">
    <mc:Choice Requires="p14">
      <p:transition spd="slow" p14:dur="2000" advTm="156821"/>
    </mc:Choice>
    <mc:Fallback xmlns="">
      <p:transition spd="slow" advTm="1568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1999" y="627534"/>
            <a:ext cx="7497561" cy="596700"/>
          </a:xfrm>
        </p:spPr>
        <p:txBody>
          <a:bodyPr/>
          <a:lstStyle/>
          <a:p>
            <a:r>
              <a:rPr lang="sv-SE" dirty="0" smtClean="0"/>
              <a:t>Aggregation navigator</a:t>
            </a:r>
            <a:endParaRPr lang="sv-SE" dirty="0"/>
          </a:p>
        </p:txBody>
      </p:sp>
      <p:sp>
        <p:nvSpPr>
          <p:cNvPr id="3" name="Content Placeholder 2"/>
          <p:cNvSpPr>
            <a:spLocks noGrp="1"/>
          </p:cNvSpPr>
          <p:nvPr>
            <p:ph idx="1"/>
          </p:nvPr>
        </p:nvSpPr>
        <p:spPr>
          <a:xfrm>
            <a:off x="791999" y="1275533"/>
            <a:ext cx="3044277" cy="3536309"/>
          </a:xfrm>
        </p:spPr>
        <p:txBody>
          <a:bodyPr>
            <a:normAutofit/>
          </a:bodyPr>
          <a:lstStyle/>
          <a:p>
            <a:r>
              <a:rPr lang="sv-SE" sz="1400" dirty="0"/>
              <a:t>An </a:t>
            </a:r>
            <a:r>
              <a:rPr lang="sv-SE" sz="1400" b="1" dirty="0"/>
              <a:t>aggregation navigator </a:t>
            </a:r>
            <a:r>
              <a:rPr lang="sv-SE" sz="1400" dirty="0"/>
              <a:t>is a software </a:t>
            </a:r>
            <a:r>
              <a:rPr lang="sv-SE" sz="1400" dirty="0" err="1"/>
              <a:t>that</a:t>
            </a:r>
            <a:r>
              <a:rPr lang="sv-SE" sz="1400" dirty="0"/>
              <a:t> </a:t>
            </a:r>
            <a:r>
              <a:rPr lang="sv-SE" sz="1400" dirty="0" err="1"/>
              <a:t>are</a:t>
            </a:r>
            <a:r>
              <a:rPr lang="sv-SE" sz="1400" dirty="0"/>
              <a:t> </a:t>
            </a:r>
            <a:r>
              <a:rPr lang="sv-SE" sz="1400" dirty="0" err="1"/>
              <a:t>using</a:t>
            </a:r>
            <a:r>
              <a:rPr lang="sv-SE" sz="1400" dirty="0"/>
              <a:t> </a:t>
            </a:r>
            <a:r>
              <a:rPr lang="sv-SE" sz="1400" b="1" dirty="0"/>
              <a:t>aggregation metadata </a:t>
            </a:r>
            <a:r>
              <a:rPr lang="sv-SE" sz="1400" dirty="0"/>
              <a:t>to </a:t>
            </a:r>
            <a:r>
              <a:rPr lang="sv-SE" sz="1400" dirty="0" err="1" smtClean="0"/>
              <a:t>identify</a:t>
            </a:r>
            <a:r>
              <a:rPr lang="sv-SE" sz="1400" dirty="0" smtClean="0"/>
              <a:t> </a:t>
            </a:r>
            <a:r>
              <a:rPr lang="sv-SE" sz="1400" dirty="0" err="1" smtClean="0"/>
              <a:t>if</a:t>
            </a:r>
            <a:r>
              <a:rPr lang="sv-SE" sz="1400" dirty="0" smtClean="0"/>
              <a:t> </a:t>
            </a:r>
            <a:r>
              <a:rPr lang="sv-SE" sz="1400" dirty="0" err="1" smtClean="0"/>
              <a:t>there</a:t>
            </a:r>
            <a:r>
              <a:rPr lang="sv-SE" sz="1400" dirty="0" smtClean="0"/>
              <a:t> </a:t>
            </a:r>
            <a:r>
              <a:rPr lang="sv-SE" sz="1400" dirty="0" err="1" smtClean="0"/>
              <a:t>exist</a:t>
            </a:r>
            <a:r>
              <a:rPr lang="sv-SE" sz="1400" dirty="0" smtClean="0"/>
              <a:t> </a:t>
            </a:r>
            <a:r>
              <a:rPr lang="sv-SE" sz="1400" b="1" dirty="0" err="1"/>
              <a:t>aggregated</a:t>
            </a:r>
            <a:r>
              <a:rPr lang="sv-SE" sz="1400" b="1" dirty="0"/>
              <a:t> </a:t>
            </a:r>
            <a:r>
              <a:rPr lang="sv-SE" sz="1400" b="1" dirty="0" err="1" smtClean="0"/>
              <a:t>tables</a:t>
            </a:r>
            <a:r>
              <a:rPr lang="sv-SE" sz="1400" b="1" dirty="0" smtClean="0"/>
              <a:t> </a:t>
            </a:r>
            <a:r>
              <a:rPr lang="sv-SE" sz="1400" dirty="0" err="1" smtClean="0"/>
              <a:t>that</a:t>
            </a:r>
            <a:r>
              <a:rPr lang="sv-SE" sz="1400" dirty="0" smtClean="0"/>
              <a:t> </a:t>
            </a:r>
            <a:r>
              <a:rPr lang="sv-SE" sz="1400" dirty="0" err="1" smtClean="0"/>
              <a:t>could</a:t>
            </a:r>
            <a:r>
              <a:rPr lang="sv-SE" sz="1400" dirty="0" smtClean="0"/>
              <a:t> </a:t>
            </a:r>
            <a:r>
              <a:rPr lang="sv-SE" sz="1400" dirty="0" err="1" smtClean="0"/>
              <a:t>handle</a:t>
            </a:r>
            <a:r>
              <a:rPr lang="sv-SE" sz="1400" dirty="0" smtClean="0"/>
              <a:t> a </a:t>
            </a:r>
            <a:r>
              <a:rPr lang="sv-SE" sz="1400" dirty="0" err="1"/>
              <a:t>query</a:t>
            </a:r>
            <a:r>
              <a:rPr lang="sv-SE" sz="1400" dirty="0"/>
              <a:t> </a:t>
            </a:r>
            <a:r>
              <a:rPr lang="sv-SE" sz="1400" dirty="0" smtClean="0"/>
              <a:t>or </a:t>
            </a:r>
            <a:r>
              <a:rPr lang="sv-SE" sz="1400" dirty="0" err="1" smtClean="0"/>
              <a:t>if</a:t>
            </a:r>
            <a:r>
              <a:rPr lang="sv-SE" sz="1400" dirty="0" smtClean="0"/>
              <a:t> </a:t>
            </a:r>
            <a:r>
              <a:rPr lang="sv-SE" sz="1400" b="1" dirty="0" err="1" smtClean="0"/>
              <a:t>atomic</a:t>
            </a:r>
            <a:r>
              <a:rPr lang="sv-SE" sz="1400" b="1" dirty="0" smtClean="0"/>
              <a:t> </a:t>
            </a:r>
            <a:r>
              <a:rPr lang="sv-SE" sz="1400" b="1" dirty="0" err="1" smtClean="0"/>
              <a:t>base</a:t>
            </a:r>
            <a:r>
              <a:rPr lang="sv-SE" sz="1400" b="1" dirty="0" smtClean="0"/>
              <a:t> </a:t>
            </a:r>
            <a:r>
              <a:rPr lang="sv-SE" sz="1400" b="1" dirty="0" err="1" smtClean="0"/>
              <a:t>tables</a:t>
            </a:r>
            <a:r>
              <a:rPr lang="sv-SE" sz="1400" b="1" dirty="0" smtClean="0"/>
              <a:t> </a:t>
            </a:r>
            <a:r>
              <a:rPr lang="sv-SE" sz="1400" dirty="0" err="1" smtClean="0"/>
              <a:t>are</a:t>
            </a:r>
            <a:r>
              <a:rPr lang="sv-SE" sz="1400" dirty="0" smtClean="0"/>
              <a:t> </a:t>
            </a:r>
            <a:r>
              <a:rPr lang="sv-SE" sz="1400" dirty="0" err="1" smtClean="0"/>
              <a:t>need</a:t>
            </a:r>
            <a:r>
              <a:rPr lang="sv-SE" sz="1400" dirty="0" smtClean="0"/>
              <a:t> for handling the </a:t>
            </a:r>
            <a:r>
              <a:rPr lang="sv-SE" sz="1400" dirty="0" err="1" smtClean="0"/>
              <a:t>query</a:t>
            </a:r>
            <a:r>
              <a:rPr lang="sv-SE" sz="1400" dirty="0" smtClean="0"/>
              <a:t> </a:t>
            </a:r>
            <a:endParaRPr lang="sv-SE" sz="1400" dirty="0"/>
          </a:p>
        </p:txBody>
      </p:sp>
      <p:pic>
        <p:nvPicPr>
          <p:cNvPr id="5325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93628" y="1625928"/>
            <a:ext cx="4363423" cy="243106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1903080582"/>
      </p:ext>
    </p:extLst>
  </p:cSld>
  <p:clrMapOvr>
    <a:masterClrMapping/>
  </p:clrMapOvr>
  <mc:AlternateContent xmlns:mc="http://schemas.openxmlformats.org/markup-compatibility/2006" xmlns:p14="http://schemas.microsoft.com/office/powerpoint/2010/main">
    <mc:Choice Requires="p14">
      <p:transition spd="slow" p14:dur="2000" advTm="107656"/>
    </mc:Choice>
    <mc:Fallback xmlns="">
      <p:transition spd="slow" advTm="1076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smtClean="0"/>
              <a:t>OLAP – as an approach</a:t>
            </a:r>
            <a:endParaRPr lang="sv-SE" dirty="0"/>
          </a:p>
        </p:txBody>
      </p:sp>
      <p:sp>
        <p:nvSpPr>
          <p:cNvPr id="3" name="Content Placeholder 2"/>
          <p:cNvSpPr>
            <a:spLocks noGrp="1"/>
          </p:cNvSpPr>
          <p:nvPr>
            <p:ph idx="1"/>
          </p:nvPr>
        </p:nvSpPr>
        <p:spPr>
          <a:xfrm>
            <a:off x="792000" y="1275534"/>
            <a:ext cx="7910298" cy="3694336"/>
          </a:xfrm>
        </p:spPr>
        <p:txBody>
          <a:bodyPr>
            <a:normAutofit fontScale="92500"/>
          </a:bodyPr>
          <a:lstStyle/>
          <a:p>
            <a:r>
              <a:rPr lang="sv-SE" sz="1500" b="1" dirty="0" smtClean="0"/>
              <a:t>OLAP (Online </a:t>
            </a:r>
            <a:r>
              <a:rPr lang="sv-SE" sz="1500" b="1" dirty="0" err="1"/>
              <a:t>A</a:t>
            </a:r>
            <a:r>
              <a:rPr lang="sv-SE" sz="1500" b="1" dirty="0" err="1" smtClean="0"/>
              <a:t>nalytical</a:t>
            </a:r>
            <a:r>
              <a:rPr lang="sv-SE" sz="1500" b="1" dirty="0" smtClean="0"/>
              <a:t> </a:t>
            </a:r>
            <a:r>
              <a:rPr lang="sv-SE" sz="1500" b="1" dirty="0" err="1"/>
              <a:t>P</a:t>
            </a:r>
            <a:r>
              <a:rPr lang="sv-SE" sz="1500" b="1" dirty="0" err="1" smtClean="0"/>
              <a:t>rocessing</a:t>
            </a:r>
            <a:r>
              <a:rPr lang="sv-SE" sz="1500" b="1" dirty="0" smtClean="0"/>
              <a:t>) is an </a:t>
            </a:r>
            <a:r>
              <a:rPr lang="sv-SE" sz="1500" b="1" dirty="0" err="1" smtClean="0"/>
              <a:t>interactive</a:t>
            </a:r>
            <a:r>
              <a:rPr lang="sv-SE" sz="1500" b="1" dirty="0" smtClean="0"/>
              <a:t> approach for </a:t>
            </a:r>
            <a:r>
              <a:rPr lang="sv-SE" sz="1500" b="1" dirty="0" err="1" smtClean="0"/>
              <a:t>analyzing</a:t>
            </a:r>
            <a:r>
              <a:rPr lang="sv-SE" sz="1500" b="1" dirty="0" smtClean="0"/>
              <a:t> data from </a:t>
            </a:r>
            <a:r>
              <a:rPr lang="sv-SE" sz="1500" b="1" dirty="0" err="1" smtClean="0"/>
              <a:t>multidimensional</a:t>
            </a:r>
            <a:r>
              <a:rPr lang="sv-SE" sz="1500" b="1" dirty="0" smtClean="0"/>
              <a:t> </a:t>
            </a:r>
            <a:r>
              <a:rPr lang="sv-SE" sz="1500" b="1" dirty="0" err="1" smtClean="0"/>
              <a:t>perspectives</a:t>
            </a:r>
            <a:r>
              <a:rPr lang="sv-SE" sz="1500" b="1" dirty="0" smtClean="0"/>
              <a:t>/</a:t>
            </a:r>
            <a:r>
              <a:rPr lang="sv-SE" sz="1500" b="1" dirty="0" err="1" smtClean="0"/>
              <a:t>views</a:t>
            </a:r>
            <a:r>
              <a:rPr lang="sv-SE" sz="1500" b="1" dirty="0" smtClean="0"/>
              <a:t>/dimensions </a:t>
            </a:r>
          </a:p>
          <a:p>
            <a:r>
              <a:rPr lang="sv-SE" sz="1500" dirty="0" smtClean="0"/>
              <a:t>OLAP is </a:t>
            </a:r>
            <a:r>
              <a:rPr lang="sv-SE" sz="1500" dirty="0" err="1" smtClean="0"/>
              <a:t>often</a:t>
            </a:r>
            <a:r>
              <a:rPr lang="sv-SE" sz="1500" dirty="0" smtClean="0"/>
              <a:t> </a:t>
            </a:r>
            <a:r>
              <a:rPr lang="sv-SE" sz="1500" dirty="0" err="1" smtClean="0"/>
              <a:t>contrasted</a:t>
            </a:r>
            <a:r>
              <a:rPr lang="sv-SE" sz="1500" dirty="0" smtClean="0"/>
              <a:t> to OLTP (Online </a:t>
            </a:r>
            <a:r>
              <a:rPr lang="sv-SE" sz="1500" dirty="0" err="1"/>
              <a:t>T</a:t>
            </a:r>
            <a:r>
              <a:rPr lang="sv-SE" sz="1500" dirty="0" err="1" smtClean="0"/>
              <a:t>ransaction</a:t>
            </a:r>
            <a:r>
              <a:rPr lang="sv-SE" sz="1500" dirty="0" smtClean="0"/>
              <a:t> </a:t>
            </a:r>
            <a:r>
              <a:rPr lang="sv-SE" sz="1500" dirty="0" err="1"/>
              <a:t>P</a:t>
            </a:r>
            <a:r>
              <a:rPr lang="sv-SE" sz="1500" dirty="0" err="1" smtClean="0"/>
              <a:t>rocessing</a:t>
            </a:r>
            <a:r>
              <a:rPr lang="sv-SE" sz="1500" dirty="0" smtClean="0"/>
              <a:t>). </a:t>
            </a:r>
          </a:p>
          <a:p>
            <a:pPr lvl="1">
              <a:lnSpc>
                <a:spcPct val="150000"/>
              </a:lnSpc>
              <a:spcBef>
                <a:spcPts val="600"/>
              </a:spcBef>
            </a:pPr>
            <a:r>
              <a:rPr lang="sv-SE" sz="1300" b="1" dirty="0"/>
              <a:t>OLAP</a:t>
            </a:r>
            <a:r>
              <a:rPr lang="sv-SE" sz="1300" dirty="0"/>
              <a:t> </a:t>
            </a:r>
            <a:r>
              <a:rPr lang="sv-SE" sz="1300" dirty="0" smtClean="0"/>
              <a:t>- </a:t>
            </a:r>
            <a:r>
              <a:rPr lang="sv-SE" sz="1300" dirty="0" err="1" smtClean="0"/>
              <a:t>aims</a:t>
            </a:r>
            <a:r>
              <a:rPr lang="sv-SE" sz="1300" dirty="0" smtClean="0"/>
              <a:t> </a:t>
            </a:r>
            <a:r>
              <a:rPr lang="sv-SE" sz="1300" dirty="0"/>
              <a:t>to </a:t>
            </a:r>
            <a:r>
              <a:rPr lang="sv-SE" sz="1300" dirty="0" err="1" smtClean="0"/>
              <a:t>answer</a:t>
            </a:r>
            <a:r>
              <a:rPr lang="sv-SE" sz="1300" dirty="0" smtClean="0"/>
              <a:t> </a:t>
            </a:r>
            <a:r>
              <a:rPr lang="sv-SE" sz="1300" dirty="0" err="1" smtClean="0"/>
              <a:t>complex</a:t>
            </a:r>
            <a:r>
              <a:rPr lang="sv-SE" sz="1300" dirty="0" smtClean="0"/>
              <a:t> </a:t>
            </a:r>
            <a:r>
              <a:rPr lang="sv-SE" sz="1300" dirty="0" err="1"/>
              <a:t>queries</a:t>
            </a:r>
            <a:r>
              <a:rPr lang="sv-SE" sz="1300" dirty="0"/>
              <a:t> </a:t>
            </a:r>
            <a:r>
              <a:rPr lang="sv-SE" sz="1300" dirty="0" smtClean="0"/>
              <a:t>for business </a:t>
            </a:r>
            <a:r>
              <a:rPr lang="sv-SE" sz="1300" dirty="0" err="1" smtClean="0"/>
              <a:t>analysis</a:t>
            </a:r>
            <a:r>
              <a:rPr lang="sv-SE" sz="1300" dirty="0" smtClean="0"/>
              <a:t>, </a:t>
            </a:r>
            <a:r>
              <a:rPr lang="sv-SE" sz="1300" dirty="0" err="1" smtClean="0"/>
              <a:t>most</a:t>
            </a:r>
            <a:r>
              <a:rPr lang="sv-SE" sz="1300" dirty="0" smtClean="0"/>
              <a:t> </a:t>
            </a:r>
            <a:r>
              <a:rPr lang="sv-SE" sz="1300" dirty="0" err="1" smtClean="0"/>
              <a:t>often</a:t>
            </a:r>
            <a:r>
              <a:rPr lang="sv-SE" sz="1300" dirty="0" smtClean="0"/>
              <a:t> </a:t>
            </a:r>
            <a:r>
              <a:rPr lang="sv-SE" sz="1300" dirty="0" err="1" smtClean="0"/>
              <a:t>involving</a:t>
            </a:r>
            <a:r>
              <a:rPr lang="sv-SE" sz="1300" dirty="0" smtClean="0"/>
              <a:t> </a:t>
            </a:r>
            <a:r>
              <a:rPr lang="sv-SE" sz="1300" dirty="0" err="1" smtClean="0"/>
              <a:t>several</a:t>
            </a:r>
            <a:r>
              <a:rPr lang="sv-SE" sz="1300" dirty="0" smtClean="0"/>
              <a:t> </a:t>
            </a:r>
            <a:r>
              <a:rPr lang="sv-SE" sz="1300" dirty="0" err="1" smtClean="0"/>
              <a:t>transactions</a:t>
            </a:r>
            <a:r>
              <a:rPr lang="sv-SE" sz="1300" dirty="0" smtClean="0"/>
              <a:t> in order to </a:t>
            </a:r>
            <a:r>
              <a:rPr lang="sv-SE" sz="1300" dirty="0" err="1" smtClean="0"/>
              <a:t>provide</a:t>
            </a:r>
            <a:r>
              <a:rPr lang="sv-SE" sz="1300" dirty="0" smtClean="0"/>
              <a:t> </a:t>
            </a:r>
            <a:r>
              <a:rPr lang="sv-SE" sz="1300" dirty="0" err="1" smtClean="0"/>
              <a:t>aggregated</a:t>
            </a:r>
            <a:r>
              <a:rPr lang="sv-SE" sz="1300" dirty="0" smtClean="0"/>
              <a:t> information </a:t>
            </a:r>
            <a:r>
              <a:rPr lang="sv-SE" sz="1300" dirty="0" err="1" smtClean="0"/>
              <a:t>about</a:t>
            </a:r>
            <a:r>
              <a:rPr lang="sv-SE" sz="1300" dirty="0" smtClean="0"/>
              <a:t> the business. OLAP </a:t>
            </a:r>
            <a:r>
              <a:rPr lang="sv-SE" sz="1300" dirty="0" err="1" smtClean="0"/>
              <a:t>also</a:t>
            </a:r>
            <a:r>
              <a:rPr lang="sv-SE" sz="1300" dirty="0" smtClean="0"/>
              <a:t> </a:t>
            </a:r>
            <a:r>
              <a:rPr lang="sv-SE" sz="1300" dirty="0" err="1" smtClean="0"/>
              <a:t>aims</a:t>
            </a:r>
            <a:r>
              <a:rPr lang="sv-SE" sz="1300" dirty="0" smtClean="0"/>
              <a:t> to </a:t>
            </a:r>
            <a:r>
              <a:rPr lang="sv-SE" sz="1300" dirty="0" err="1" smtClean="0"/>
              <a:t>answer</a:t>
            </a:r>
            <a:r>
              <a:rPr lang="sv-SE" sz="1300" dirty="0" smtClean="0"/>
              <a:t> </a:t>
            </a:r>
            <a:r>
              <a:rPr lang="sv-SE" sz="1300" dirty="0" err="1" smtClean="0"/>
              <a:t>such</a:t>
            </a:r>
            <a:r>
              <a:rPr lang="sv-SE" sz="1300" dirty="0" smtClean="0"/>
              <a:t> </a:t>
            </a:r>
            <a:r>
              <a:rPr lang="sv-SE" sz="1300" dirty="0" err="1" smtClean="0"/>
              <a:t>complex</a:t>
            </a:r>
            <a:r>
              <a:rPr lang="sv-SE" sz="1300" dirty="0" smtClean="0"/>
              <a:t> </a:t>
            </a:r>
            <a:r>
              <a:rPr lang="sv-SE" sz="1300" dirty="0" err="1" smtClean="0"/>
              <a:t>queries</a:t>
            </a:r>
            <a:r>
              <a:rPr lang="sv-SE" sz="1300" dirty="0" smtClean="0"/>
              <a:t> </a:t>
            </a:r>
            <a:r>
              <a:rPr lang="sv-SE" sz="1300" dirty="0" err="1" smtClean="0"/>
              <a:t>quickly</a:t>
            </a:r>
            <a:r>
              <a:rPr lang="sv-SE" sz="1300" dirty="0" smtClean="0"/>
              <a:t>. </a:t>
            </a:r>
            <a:r>
              <a:rPr lang="sv-SE" sz="1300" dirty="0" err="1" smtClean="0"/>
              <a:t>Moreover</a:t>
            </a:r>
            <a:r>
              <a:rPr lang="sv-SE" sz="1300" dirty="0" smtClean="0"/>
              <a:t>, OLAP is </a:t>
            </a:r>
            <a:r>
              <a:rPr lang="sv-SE" sz="1300" dirty="0" err="1" smtClean="0"/>
              <a:t>optimized</a:t>
            </a:r>
            <a:r>
              <a:rPr lang="sv-SE" sz="1300" dirty="0" smtClean="0"/>
              <a:t> for </a:t>
            </a:r>
            <a:r>
              <a:rPr lang="sv-SE" sz="1300" dirty="0" err="1" smtClean="0"/>
              <a:t>answering</a:t>
            </a:r>
            <a:r>
              <a:rPr lang="sv-SE" sz="1300" dirty="0" smtClean="0"/>
              <a:t> </a:t>
            </a:r>
            <a:r>
              <a:rPr lang="sv-SE" sz="1300" dirty="0" err="1" smtClean="0"/>
              <a:t>such</a:t>
            </a:r>
            <a:r>
              <a:rPr lang="sv-SE" sz="1300" dirty="0" smtClean="0"/>
              <a:t> </a:t>
            </a:r>
            <a:r>
              <a:rPr lang="sv-SE" sz="1300" dirty="0" err="1" smtClean="0"/>
              <a:t>queries</a:t>
            </a:r>
            <a:r>
              <a:rPr lang="sv-SE" sz="1300" dirty="0"/>
              <a:t> </a:t>
            </a:r>
            <a:r>
              <a:rPr lang="sv-SE" sz="1300" dirty="0" smtClean="0"/>
              <a:t>and not for operations </a:t>
            </a:r>
            <a:r>
              <a:rPr lang="sv-SE" sz="1300" dirty="0" err="1" smtClean="0"/>
              <a:t>such</a:t>
            </a:r>
            <a:r>
              <a:rPr lang="sv-SE" sz="1300" dirty="0" smtClean="0"/>
              <a:t> as </a:t>
            </a:r>
            <a:r>
              <a:rPr lang="sv-SE" sz="1300" dirty="0" err="1" smtClean="0"/>
              <a:t>update</a:t>
            </a:r>
            <a:r>
              <a:rPr lang="sv-SE" sz="1300" dirty="0" smtClean="0"/>
              <a:t>, </a:t>
            </a:r>
            <a:r>
              <a:rPr lang="sv-SE" sz="1300" dirty="0" err="1" smtClean="0"/>
              <a:t>delete</a:t>
            </a:r>
            <a:r>
              <a:rPr lang="sv-SE" sz="1300" dirty="0" smtClean="0"/>
              <a:t> and </a:t>
            </a:r>
            <a:r>
              <a:rPr lang="sv-SE" sz="1300" dirty="0" err="1" smtClean="0"/>
              <a:t>insert</a:t>
            </a:r>
            <a:r>
              <a:rPr lang="sv-SE" sz="1300" dirty="0" smtClean="0"/>
              <a:t> </a:t>
            </a:r>
          </a:p>
          <a:p>
            <a:pPr lvl="1">
              <a:lnSpc>
                <a:spcPct val="150000"/>
              </a:lnSpc>
              <a:spcBef>
                <a:spcPts val="600"/>
              </a:spcBef>
            </a:pPr>
            <a:r>
              <a:rPr lang="sv-SE" sz="1300" b="1" dirty="0" smtClean="0"/>
              <a:t>OLTP</a:t>
            </a:r>
            <a:r>
              <a:rPr lang="sv-SE" sz="1300" dirty="0" smtClean="0"/>
              <a:t> - </a:t>
            </a:r>
            <a:r>
              <a:rPr lang="sv-SE" sz="1300" dirty="0" err="1" smtClean="0"/>
              <a:t>aims</a:t>
            </a:r>
            <a:r>
              <a:rPr lang="sv-SE" sz="1300" dirty="0" smtClean="0"/>
              <a:t> to process </a:t>
            </a:r>
            <a:r>
              <a:rPr lang="sv-SE" sz="1300" dirty="0" err="1" smtClean="0"/>
              <a:t>large</a:t>
            </a:r>
            <a:r>
              <a:rPr lang="sv-SE" sz="1300" dirty="0" smtClean="0"/>
              <a:t> </a:t>
            </a:r>
            <a:r>
              <a:rPr lang="sv-SE" sz="1300" dirty="0" err="1" smtClean="0"/>
              <a:t>volume</a:t>
            </a:r>
            <a:r>
              <a:rPr lang="sv-SE" sz="1300" dirty="0" smtClean="0"/>
              <a:t> </a:t>
            </a:r>
            <a:r>
              <a:rPr lang="sv-SE" sz="1300" dirty="0" err="1" smtClean="0"/>
              <a:t>of</a:t>
            </a:r>
            <a:r>
              <a:rPr lang="sv-SE" sz="1300" dirty="0" smtClean="0"/>
              <a:t> non-</a:t>
            </a:r>
            <a:r>
              <a:rPr lang="sv-SE" sz="1300" dirty="0" err="1" smtClean="0"/>
              <a:t>complex</a:t>
            </a:r>
            <a:r>
              <a:rPr lang="sv-SE" sz="1300" dirty="0" smtClean="0"/>
              <a:t> </a:t>
            </a:r>
            <a:r>
              <a:rPr lang="sv-SE" sz="1300" dirty="0" err="1" smtClean="0"/>
              <a:t>queries</a:t>
            </a:r>
            <a:r>
              <a:rPr lang="sv-SE" sz="1300" dirty="0" smtClean="0"/>
              <a:t> (</a:t>
            </a:r>
            <a:r>
              <a:rPr lang="sv-SE" sz="1300" dirty="0" err="1" smtClean="0"/>
              <a:t>including</a:t>
            </a:r>
            <a:r>
              <a:rPr lang="sv-SE" sz="1300" dirty="0" smtClean="0"/>
              <a:t> </a:t>
            </a:r>
            <a:r>
              <a:rPr lang="sv-SE" sz="1300" dirty="0" err="1" smtClean="0"/>
              <a:t>create</a:t>
            </a:r>
            <a:r>
              <a:rPr lang="sv-SE" sz="1300" dirty="0" smtClean="0"/>
              <a:t>, read, </a:t>
            </a:r>
            <a:r>
              <a:rPr lang="sv-SE" sz="1300" dirty="0" err="1" smtClean="0"/>
              <a:t>update</a:t>
            </a:r>
            <a:r>
              <a:rPr lang="sv-SE" sz="1300" dirty="0" smtClean="0"/>
              <a:t>, </a:t>
            </a:r>
            <a:r>
              <a:rPr lang="sv-SE" sz="1300" dirty="0" err="1" smtClean="0"/>
              <a:t>delete</a:t>
            </a:r>
            <a:r>
              <a:rPr lang="sv-SE" sz="1300" dirty="0" smtClean="0"/>
              <a:t>, </a:t>
            </a:r>
            <a:r>
              <a:rPr lang="sv-SE" sz="1300" dirty="0" err="1" smtClean="0"/>
              <a:t>insert</a:t>
            </a:r>
            <a:r>
              <a:rPr lang="sv-SE" sz="1300" dirty="0" smtClean="0"/>
              <a:t>) </a:t>
            </a:r>
            <a:r>
              <a:rPr lang="sv-SE" sz="1300" dirty="0" err="1" smtClean="0"/>
              <a:t>supporting</a:t>
            </a:r>
            <a:r>
              <a:rPr lang="sv-SE" sz="1300" dirty="0" smtClean="0"/>
              <a:t> </a:t>
            </a:r>
            <a:r>
              <a:rPr lang="sv-SE" sz="1300" dirty="0" err="1" smtClean="0"/>
              <a:t>operational</a:t>
            </a:r>
            <a:r>
              <a:rPr lang="sv-SE" sz="1300" dirty="0" smtClean="0"/>
              <a:t> business </a:t>
            </a:r>
            <a:r>
              <a:rPr lang="sv-SE" sz="1300" dirty="0" err="1" smtClean="0"/>
              <a:t>processes</a:t>
            </a:r>
            <a:r>
              <a:rPr lang="sv-SE" sz="1300" dirty="0" smtClean="0"/>
              <a:t>. OLAP </a:t>
            </a:r>
            <a:r>
              <a:rPr lang="sv-SE" sz="1300" dirty="0" err="1" smtClean="0"/>
              <a:t>queries</a:t>
            </a:r>
            <a:r>
              <a:rPr lang="sv-SE" sz="1300" dirty="0" smtClean="0"/>
              <a:t> </a:t>
            </a:r>
            <a:r>
              <a:rPr lang="sv-SE" sz="1300" dirty="0" err="1" smtClean="0"/>
              <a:t>often</a:t>
            </a:r>
            <a:r>
              <a:rPr lang="sv-SE" sz="1300" dirty="0" smtClean="0"/>
              <a:t> </a:t>
            </a:r>
            <a:r>
              <a:rPr lang="sv-SE" sz="1300" dirty="0" err="1" smtClean="0"/>
              <a:t>involve</a:t>
            </a:r>
            <a:r>
              <a:rPr lang="sv-SE" sz="1300" dirty="0" smtClean="0"/>
              <a:t> </a:t>
            </a:r>
            <a:r>
              <a:rPr lang="sv-SE" sz="1300" dirty="0" err="1" smtClean="0"/>
              <a:t>only</a:t>
            </a:r>
            <a:r>
              <a:rPr lang="sv-SE" sz="1300" dirty="0" smtClean="0"/>
              <a:t> </a:t>
            </a:r>
            <a:r>
              <a:rPr lang="sv-SE" sz="1300" dirty="0" err="1" smtClean="0"/>
              <a:t>one</a:t>
            </a:r>
            <a:r>
              <a:rPr lang="sv-SE" sz="1300" dirty="0" smtClean="0"/>
              <a:t> </a:t>
            </a:r>
            <a:r>
              <a:rPr lang="sv-SE" sz="1300" dirty="0" err="1" smtClean="0"/>
              <a:t>transaction</a:t>
            </a:r>
            <a:r>
              <a:rPr lang="sv-SE" sz="1300" dirty="0" smtClean="0"/>
              <a:t> at a </a:t>
            </a:r>
            <a:r>
              <a:rPr lang="sv-SE" sz="1300" dirty="0" err="1" smtClean="0"/>
              <a:t>time</a:t>
            </a:r>
            <a:r>
              <a:rPr lang="sv-SE" sz="1300" dirty="0" smtClean="0"/>
              <a:t> </a:t>
            </a:r>
            <a:endParaRPr lang="sv-SE" sz="1300" dirty="0"/>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68169885"/>
      </p:ext>
    </p:extLst>
  </p:cSld>
  <p:clrMapOvr>
    <a:masterClrMapping/>
  </p:clrMapOvr>
  <mc:AlternateContent xmlns:mc="http://schemas.openxmlformats.org/markup-compatibility/2006" xmlns:p14="http://schemas.microsoft.com/office/powerpoint/2010/main">
    <mc:Choice Requires="p14">
      <p:transition spd="slow" p14:dur="2000" advTm="106078"/>
    </mc:Choice>
    <mc:Fallback xmlns="">
      <p:transition spd="slow" advTm="1060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1999" y="627534"/>
            <a:ext cx="7497561" cy="596700"/>
          </a:xfrm>
        </p:spPr>
        <p:txBody>
          <a:bodyPr/>
          <a:lstStyle/>
          <a:p>
            <a:r>
              <a:rPr lang="sv-SE" dirty="0" smtClean="0"/>
              <a:t>Aggregation navigator</a:t>
            </a:r>
            <a:endParaRPr lang="sv-SE" dirty="0"/>
          </a:p>
        </p:txBody>
      </p:sp>
      <p:sp>
        <p:nvSpPr>
          <p:cNvPr id="3" name="Content Placeholder 2"/>
          <p:cNvSpPr>
            <a:spLocks noGrp="1"/>
          </p:cNvSpPr>
          <p:nvPr>
            <p:ph idx="1"/>
          </p:nvPr>
        </p:nvSpPr>
        <p:spPr>
          <a:xfrm>
            <a:off x="792000" y="1275534"/>
            <a:ext cx="3352780" cy="3240432"/>
          </a:xfrm>
        </p:spPr>
        <p:txBody>
          <a:bodyPr>
            <a:normAutofit fontScale="77500" lnSpcReduction="20000"/>
          </a:bodyPr>
          <a:lstStyle/>
          <a:p>
            <a:r>
              <a:rPr lang="sv-SE" sz="1800" dirty="0" smtClean="0"/>
              <a:t>If the </a:t>
            </a:r>
            <a:r>
              <a:rPr lang="sv-SE" sz="1800" b="1" dirty="0" smtClean="0"/>
              <a:t>aggregation navigator </a:t>
            </a:r>
            <a:r>
              <a:rPr lang="sv-SE" sz="1800" dirty="0" err="1" smtClean="0"/>
              <a:t>identify</a:t>
            </a:r>
            <a:r>
              <a:rPr lang="sv-SE" sz="1800" dirty="0" smtClean="0"/>
              <a:t> – </a:t>
            </a:r>
            <a:r>
              <a:rPr lang="sv-SE" sz="1800" dirty="0" err="1" smtClean="0"/>
              <a:t>using</a:t>
            </a:r>
            <a:r>
              <a:rPr lang="sv-SE" sz="1800" dirty="0" smtClean="0"/>
              <a:t> aggregation metadata - </a:t>
            </a:r>
            <a:r>
              <a:rPr lang="sv-SE" sz="1800" dirty="0" err="1" smtClean="0"/>
              <a:t>that</a:t>
            </a:r>
            <a:r>
              <a:rPr lang="sv-SE" sz="1800" dirty="0" smtClean="0"/>
              <a:t> a SQL </a:t>
            </a:r>
            <a:r>
              <a:rPr lang="sv-SE" sz="1800" dirty="0" err="1" smtClean="0"/>
              <a:t>query</a:t>
            </a:r>
            <a:r>
              <a:rPr lang="sv-SE" sz="1800" dirty="0" smtClean="0"/>
              <a:t> </a:t>
            </a:r>
            <a:r>
              <a:rPr lang="sv-SE" sz="1800" dirty="0" err="1" smtClean="0"/>
              <a:t>could</a:t>
            </a:r>
            <a:r>
              <a:rPr lang="sv-SE" sz="1800" dirty="0" smtClean="0"/>
              <a:t> be </a:t>
            </a:r>
            <a:r>
              <a:rPr lang="sv-SE" sz="1800" dirty="0" err="1" smtClean="0"/>
              <a:t>send</a:t>
            </a:r>
            <a:r>
              <a:rPr lang="sv-SE" sz="1800" dirty="0" smtClean="0"/>
              <a:t> to </a:t>
            </a:r>
            <a:r>
              <a:rPr lang="sv-SE" sz="1800" dirty="0" err="1" smtClean="0"/>
              <a:t>aggregrated</a:t>
            </a:r>
            <a:r>
              <a:rPr lang="sv-SE" sz="1800" dirty="0" smtClean="0"/>
              <a:t> </a:t>
            </a:r>
            <a:r>
              <a:rPr lang="sv-SE" sz="1800" dirty="0" err="1" smtClean="0"/>
              <a:t>tables</a:t>
            </a:r>
            <a:r>
              <a:rPr lang="sv-SE" sz="1800" dirty="0" smtClean="0"/>
              <a:t>, the aggregation navigator </a:t>
            </a:r>
            <a:r>
              <a:rPr lang="sv-SE" sz="1800" dirty="0" err="1" smtClean="0"/>
              <a:t>will</a:t>
            </a:r>
            <a:r>
              <a:rPr lang="sv-SE" sz="1800" dirty="0" smtClean="0"/>
              <a:t> </a:t>
            </a:r>
            <a:r>
              <a:rPr lang="sv-SE" sz="1800" dirty="0" err="1" smtClean="0"/>
              <a:t>automatically</a:t>
            </a:r>
            <a:r>
              <a:rPr lang="sv-SE" sz="1800" dirty="0" smtClean="0"/>
              <a:t> </a:t>
            </a:r>
            <a:r>
              <a:rPr lang="sv-SE" sz="1800" dirty="0" err="1" smtClean="0"/>
              <a:t>change</a:t>
            </a:r>
            <a:r>
              <a:rPr lang="sv-SE" sz="1800" dirty="0" smtClean="0"/>
              <a:t> the SQL </a:t>
            </a:r>
            <a:r>
              <a:rPr lang="sv-SE" sz="1800" dirty="0" err="1" smtClean="0"/>
              <a:t>code</a:t>
            </a:r>
            <a:r>
              <a:rPr lang="sv-SE" sz="1800" dirty="0" smtClean="0"/>
              <a:t> to fit the </a:t>
            </a:r>
            <a:r>
              <a:rPr lang="sv-SE" sz="1800" dirty="0" err="1" smtClean="0"/>
              <a:t>aggregrated</a:t>
            </a:r>
            <a:r>
              <a:rPr lang="sv-SE" sz="1800" dirty="0" smtClean="0"/>
              <a:t> </a:t>
            </a:r>
            <a:r>
              <a:rPr lang="sv-SE" sz="1800" dirty="0" err="1" smtClean="0"/>
              <a:t>tables</a:t>
            </a:r>
            <a:r>
              <a:rPr lang="sv-SE" sz="1800" dirty="0" smtClean="0"/>
              <a:t> </a:t>
            </a:r>
          </a:p>
        </p:txBody>
      </p:sp>
      <p:sp>
        <p:nvSpPr>
          <p:cNvPr id="4" name="Oval 3"/>
          <p:cNvSpPr/>
          <p:nvPr/>
        </p:nvSpPr>
        <p:spPr>
          <a:xfrm>
            <a:off x="5032303" y="3052305"/>
            <a:ext cx="1379095" cy="427220"/>
          </a:xfrm>
          <a:prstGeom prst="ellipse">
            <a:avLst/>
          </a:prstGeom>
          <a:solidFill>
            <a:schemeClr val="lt1">
              <a:alpha val="0"/>
            </a:schemeClr>
          </a:solid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pic>
        <p:nvPicPr>
          <p:cNvPr id="6"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93628" y="1625928"/>
            <a:ext cx="4363423" cy="243106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4031539179"/>
      </p:ext>
    </p:extLst>
  </p:cSld>
  <p:clrMapOvr>
    <a:masterClrMapping/>
  </p:clrMapOvr>
  <mc:AlternateContent xmlns:mc="http://schemas.openxmlformats.org/markup-compatibility/2006" xmlns:p14="http://schemas.microsoft.com/office/powerpoint/2010/main">
    <mc:Choice Requires="p14">
      <p:transition spd="slow" p14:dur="2000" advTm="40804"/>
    </mc:Choice>
    <mc:Fallback xmlns="">
      <p:transition spd="slow" advTm="408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1999" y="627534"/>
            <a:ext cx="7497561" cy="596700"/>
          </a:xfrm>
        </p:spPr>
        <p:txBody>
          <a:bodyPr/>
          <a:lstStyle/>
          <a:p>
            <a:r>
              <a:rPr lang="sv-SE" dirty="0" smtClean="0"/>
              <a:t>HOLAP solutions</a:t>
            </a:r>
            <a:endParaRPr lang="sv-SE" dirty="0"/>
          </a:p>
        </p:txBody>
      </p:sp>
      <p:sp>
        <p:nvSpPr>
          <p:cNvPr id="3" name="Content Placeholder 2"/>
          <p:cNvSpPr>
            <a:spLocks noGrp="1"/>
          </p:cNvSpPr>
          <p:nvPr>
            <p:ph idx="1"/>
          </p:nvPr>
        </p:nvSpPr>
        <p:spPr>
          <a:xfrm>
            <a:off x="791999" y="1275534"/>
            <a:ext cx="7290455" cy="3240432"/>
          </a:xfrm>
        </p:spPr>
        <p:txBody>
          <a:bodyPr>
            <a:normAutofit/>
          </a:bodyPr>
          <a:lstStyle/>
          <a:p>
            <a:r>
              <a:rPr lang="sv-SE" sz="1800" dirty="0" smtClean="0"/>
              <a:t>A </a:t>
            </a:r>
            <a:r>
              <a:rPr lang="sv-SE" sz="1800" dirty="0" err="1" smtClean="0"/>
              <a:t>similar</a:t>
            </a:r>
            <a:r>
              <a:rPr lang="sv-SE" sz="1800" dirty="0" smtClean="0"/>
              <a:t> solution as the aggregation navigator </a:t>
            </a:r>
            <a:r>
              <a:rPr lang="sv-SE" sz="1800" dirty="0" err="1" smtClean="0"/>
              <a:t>could</a:t>
            </a:r>
            <a:r>
              <a:rPr lang="sv-SE" sz="1800" dirty="0" smtClean="0"/>
              <a:t> be </a:t>
            </a:r>
            <a:r>
              <a:rPr lang="sv-SE" sz="1800" dirty="0" err="1" smtClean="0"/>
              <a:t>used</a:t>
            </a:r>
            <a:r>
              <a:rPr lang="sv-SE" sz="1800" dirty="0" smtClean="0"/>
              <a:t> for </a:t>
            </a:r>
            <a:r>
              <a:rPr lang="sv-SE" sz="1800" dirty="0" err="1" smtClean="0"/>
              <a:t>deciding</a:t>
            </a:r>
            <a:r>
              <a:rPr lang="sv-SE" sz="1800" dirty="0" smtClean="0"/>
              <a:t> </a:t>
            </a:r>
            <a:r>
              <a:rPr lang="sv-SE" sz="1800" dirty="0" err="1" smtClean="0"/>
              <a:t>if</a:t>
            </a:r>
            <a:r>
              <a:rPr lang="sv-SE" sz="1800" dirty="0" smtClean="0"/>
              <a:t> a </a:t>
            </a:r>
            <a:r>
              <a:rPr lang="sv-SE" sz="1800" dirty="0" err="1" smtClean="0"/>
              <a:t>query</a:t>
            </a:r>
            <a:r>
              <a:rPr lang="sv-SE" sz="1800" dirty="0" smtClean="0"/>
              <a:t> </a:t>
            </a:r>
            <a:r>
              <a:rPr lang="sv-SE" sz="1800" dirty="0" err="1" smtClean="0"/>
              <a:t>should</a:t>
            </a:r>
            <a:r>
              <a:rPr lang="sv-SE" sz="1800" dirty="0" smtClean="0"/>
              <a:t> be </a:t>
            </a:r>
            <a:r>
              <a:rPr lang="sv-SE" sz="1800" dirty="0" err="1" smtClean="0"/>
              <a:t>send</a:t>
            </a:r>
            <a:r>
              <a:rPr lang="sv-SE" sz="1800" dirty="0" smtClean="0"/>
              <a:t> to a MOLAP or a ROLAP system in a HOLAP solution </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980498080"/>
      </p:ext>
    </p:extLst>
  </p:cSld>
  <p:clrMapOvr>
    <a:masterClrMapping/>
  </p:clrMapOvr>
  <mc:AlternateContent xmlns:mc="http://schemas.openxmlformats.org/markup-compatibility/2006" xmlns:p14="http://schemas.microsoft.com/office/powerpoint/2010/main">
    <mc:Choice Requires="p14">
      <p:transition spd="slow" p14:dur="2000" advTm="37011"/>
    </mc:Choice>
    <mc:Fallback xmlns="">
      <p:transition spd="slow" advTm="370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50119" y="1444109"/>
            <a:ext cx="6260769" cy="857250"/>
          </a:xfrm>
          <a:prstGeom prst="rect">
            <a:avLst/>
          </a:prstGeom>
        </p:spPr>
        <p:txBody>
          <a:bodyPr>
            <a:noAutofit/>
          </a:bodyPr>
          <a:lstStyle/>
          <a:p>
            <a:pPr defTabSz="685800">
              <a:spcBef>
                <a:spcPct val="0"/>
              </a:spcBef>
              <a:defRPr/>
            </a:pPr>
            <a:r>
              <a:rPr lang="sv-SE" sz="2700" dirty="0" smtClean="0">
                <a:latin typeface="+mj-lt"/>
                <a:ea typeface="+mj-ea"/>
                <a:cs typeface="+mj-cs"/>
              </a:rPr>
              <a:t>Metadata </a:t>
            </a:r>
            <a:r>
              <a:rPr lang="sv-SE" sz="2700" dirty="0" err="1" smtClean="0">
                <a:latin typeface="+mj-lt"/>
                <a:ea typeface="+mj-ea"/>
                <a:cs typeface="+mj-cs"/>
              </a:rPr>
              <a:t>repository</a:t>
            </a:r>
            <a:endParaRPr lang="sv-SE" sz="2700" dirty="0">
              <a:latin typeface="+mj-lt"/>
              <a:ea typeface="+mj-ea"/>
              <a:cs typeface="+mj-cs"/>
            </a:endParaRPr>
          </a:p>
        </p:txBody>
      </p:sp>
      <p:sp>
        <p:nvSpPr>
          <p:cNvPr id="3" name="Rectangle 2"/>
          <p:cNvSpPr/>
          <p:nvPr/>
        </p:nvSpPr>
        <p:spPr>
          <a:xfrm>
            <a:off x="7559505" y="111682"/>
            <a:ext cx="1500733" cy="12634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3499870427"/>
      </p:ext>
    </p:extLst>
  </p:cSld>
  <p:clrMapOvr>
    <a:masterClrMapping/>
  </p:clrMapOvr>
  <mc:AlternateContent xmlns:mc="http://schemas.openxmlformats.org/markup-compatibility/2006" xmlns:p14="http://schemas.microsoft.com/office/powerpoint/2010/main">
    <mc:Choice Requires="p14">
      <p:transition spd="slow" p14:dur="2000" advTm="17731"/>
    </mc:Choice>
    <mc:Fallback xmlns="">
      <p:transition spd="slow" advTm="177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smtClean="0"/>
              <a:t>Metadata </a:t>
            </a:r>
            <a:r>
              <a:rPr lang="sv-SE" dirty="0" err="1" smtClean="0"/>
              <a:t>repository</a:t>
            </a:r>
            <a:endParaRPr lang="sv-SE" dirty="0"/>
          </a:p>
        </p:txBody>
      </p:sp>
      <p:sp>
        <p:nvSpPr>
          <p:cNvPr id="4" name="object 11"/>
          <p:cNvSpPr/>
          <p:nvPr/>
        </p:nvSpPr>
        <p:spPr>
          <a:xfrm>
            <a:off x="3914554" y="2539557"/>
            <a:ext cx="756665" cy="528065"/>
          </a:xfrm>
          <a:prstGeom prst="rect">
            <a:avLst/>
          </a:prstGeom>
          <a:blipFill>
            <a:blip r:embed="rId4" cstate="print"/>
            <a:stretch>
              <a:fillRect/>
            </a:stretch>
          </a:blipFill>
        </p:spPr>
        <p:txBody>
          <a:bodyPr wrap="square" lIns="0" tIns="0" rIns="0" bIns="0" rtlCol="0"/>
          <a:lstStyle/>
          <a:p>
            <a:endParaRPr sz="1350"/>
          </a:p>
        </p:txBody>
      </p:sp>
      <p:sp>
        <p:nvSpPr>
          <p:cNvPr id="5" name="object 12"/>
          <p:cNvSpPr/>
          <p:nvPr/>
        </p:nvSpPr>
        <p:spPr>
          <a:xfrm>
            <a:off x="3950302" y="2560397"/>
            <a:ext cx="685771" cy="457162"/>
          </a:xfrm>
          <a:prstGeom prst="rect">
            <a:avLst/>
          </a:prstGeom>
          <a:blipFill>
            <a:blip r:embed="rId5" cstate="print"/>
            <a:stretch>
              <a:fillRect/>
            </a:stretch>
          </a:blipFill>
        </p:spPr>
        <p:txBody>
          <a:bodyPr wrap="square" lIns="0" tIns="0" rIns="0" bIns="0" rtlCol="0"/>
          <a:lstStyle/>
          <a:p>
            <a:endParaRPr sz="1350"/>
          </a:p>
        </p:txBody>
      </p:sp>
      <p:sp>
        <p:nvSpPr>
          <p:cNvPr id="6" name="object 13"/>
          <p:cNvSpPr/>
          <p:nvPr/>
        </p:nvSpPr>
        <p:spPr>
          <a:xfrm>
            <a:off x="3950302" y="2636592"/>
            <a:ext cx="685800" cy="76200"/>
          </a:xfrm>
          <a:custGeom>
            <a:avLst/>
            <a:gdLst/>
            <a:ahLst/>
            <a:cxnLst/>
            <a:rect l="l" t="t" r="r" b="b"/>
            <a:pathLst>
              <a:path w="914400" h="101600">
                <a:moveTo>
                  <a:pt x="914361" y="0"/>
                </a:moveTo>
                <a:lnTo>
                  <a:pt x="891054" y="32110"/>
                </a:lnTo>
                <a:lnTo>
                  <a:pt x="826152" y="59997"/>
                </a:lnTo>
                <a:lnTo>
                  <a:pt x="780456" y="71834"/>
                </a:lnTo>
                <a:lnTo>
                  <a:pt x="727185" y="81987"/>
                </a:lnTo>
                <a:lnTo>
                  <a:pt x="667280" y="90248"/>
                </a:lnTo>
                <a:lnTo>
                  <a:pt x="601682" y="96408"/>
                </a:lnTo>
                <a:lnTo>
                  <a:pt x="531333" y="100257"/>
                </a:lnTo>
                <a:lnTo>
                  <a:pt x="457174" y="101587"/>
                </a:lnTo>
                <a:lnTo>
                  <a:pt x="383018" y="100257"/>
                </a:lnTo>
                <a:lnTo>
                  <a:pt x="312672" y="96408"/>
                </a:lnTo>
                <a:lnTo>
                  <a:pt x="247077" y="90248"/>
                </a:lnTo>
                <a:lnTo>
                  <a:pt x="187174" y="81987"/>
                </a:lnTo>
                <a:lnTo>
                  <a:pt x="133904" y="71834"/>
                </a:lnTo>
                <a:lnTo>
                  <a:pt x="88208" y="59997"/>
                </a:lnTo>
                <a:lnTo>
                  <a:pt x="51029" y="46686"/>
                </a:lnTo>
                <a:lnTo>
                  <a:pt x="5983" y="16478"/>
                </a:lnTo>
                <a:lnTo>
                  <a:pt x="0" y="0"/>
                </a:lnTo>
              </a:path>
            </a:pathLst>
          </a:custGeom>
          <a:ln w="9525">
            <a:solidFill>
              <a:srgbClr val="46AAC5"/>
            </a:solidFill>
          </a:ln>
        </p:spPr>
        <p:txBody>
          <a:bodyPr wrap="square" lIns="0" tIns="0" rIns="0" bIns="0" rtlCol="0"/>
          <a:lstStyle/>
          <a:p>
            <a:endParaRPr sz="1350"/>
          </a:p>
        </p:txBody>
      </p:sp>
      <p:sp>
        <p:nvSpPr>
          <p:cNvPr id="7" name="object 14"/>
          <p:cNvSpPr/>
          <p:nvPr/>
        </p:nvSpPr>
        <p:spPr>
          <a:xfrm>
            <a:off x="3950301" y="2560401"/>
            <a:ext cx="685800" cy="457200"/>
          </a:xfrm>
          <a:custGeom>
            <a:avLst/>
            <a:gdLst/>
            <a:ahLst/>
            <a:cxnLst/>
            <a:rect l="l" t="t" r="r" b="b"/>
            <a:pathLst>
              <a:path w="914400" h="609600">
                <a:moveTo>
                  <a:pt x="0" y="101587"/>
                </a:moveTo>
                <a:lnTo>
                  <a:pt x="23307" y="69476"/>
                </a:lnTo>
                <a:lnTo>
                  <a:pt x="88209" y="41589"/>
                </a:lnTo>
                <a:lnTo>
                  <a:pt x="133905" y="29752"/>
                </a:lnTo>
                <a:lnTo>
                  <a:pt x="187176" y="19599"/>
                </a:lnTo>
                <a:lnTo>
                  <a:pt x="247081" y="11338"/>
                </a:lnTo>
                <a:lnTo>
                  <a:pt x="312679" y="5178"/>
                </a:lnTo>
                <a:lnTo>
                  <a:pt x="383028" y="1329"/>
                </a:lnTo>
                <a:lnTo>
                  <a:pt x="457187" y="0"/>
                </a:lnTo>
                <a:lnTo>
                  <a:pt x="531342" y="1329"/>
                </a:lnTo>
                <a:lnTo>
                  <a:pt x="601689" y="5178"/>
                </a:lnTo>
                <a:lnTo>
                  <a:pt x="667284" y="11338"/>
                </a:lnTo>
                <a:lnTo>
                  <a:pt x="727187" y="19599"/>
                </a:lnTo>
                <a:lnTo>
                  <a:pt x="780457" y="29752"/>
                </a:lnTo>
                <a:lnTo>
                  <a:pt x="826153" y="41589"/>
                </a:lnTo>
                <a:lnTo>
                  <a:pt x="863332" y="54900"/>
                </a:lnTo>
                <a:lnTo>
                  <a:pt x="908378" y="85108"/>
                </a:lnTo>
                <a:lnTo>
                  <a:pt x="914361" y="101587"/>
                </a:lnTo>
                <a:lnTo>
                  <a:pt x="914361" y="507961"/>
                </a:lnTo>
                <a:lnTo>
                  <a:pt x="891054" y="540067"/>
                </a:lnTo>
                <a:lnTo>
                  <a:pt x="826153" y="567954"/>
                </a:lnTo>
                <a:lnTo>
                  <a:pt x="780457" y="579791"/>
                </a:lnTo>
                <a:lnTo>
                  <a:pt x="727187" y="589946"/>
                </a:lnTo>
                <a:lnTo>
                  <a:pt x="667284" y="598208"/>
                </a:lnTo>
                <a:lnTo>
                  <a:pt x="601689" y="604369"/>
                </a:lnTo>
                <a:lnTo>
                  <a:pt x="531342" y="608219"/>
                </a:lnTo>
                <a:lnTo>
                  <a:pt x="457187" y="609549"/>
                </a:lnTo>
                <a:lnTo>
                  <a:pt x="383028" y="608219"/>
                </a:lnTo>
                <a:lnTo>
                  <a:pt x="312679" y="604369"/>
                </a:lnTo>
                <a:lnTo>
                  <a:pt x="247081" y="598208"/>
                </a:lnTo>
                <a:lnTo>
                  <a:pt x="187176" y="589946"/>
                </a:lnTo>
                <a:lnTo>
                  <a:pt x="133905" y="579791"/>
                </a:lnTo>
                <a:lnTo>
                  <a:pt x="88209" y="567954"/>
                </a:lnTo>
                <a:lnTo>
                  <a:pt x="51029" y="554643"/>
                </a:lnTo>
                <a:lnTo>
                  <a:pt x="5983" y="524437"/>
                </a:lnTo>
                <a:lnTo>
                  <a:pt x="0" y="507961"/>
                </a:lnTo>
                <a:lnTo>
                  <a:pt x="0" y="101587"/>
                </a:lnTo>
                <a:close/>
              </a:path>
            </a:pathLst>
          </a:custGeom>
          <a:ln w="9525">
            <a:solidFill>
              <a:srgbClr val="46AAC5"/>
            </a:solidFill>
          </a:ln>
        </p:spPr>
        <p:txBody>
          <a:bodyPr wrap="square" lIns="0" tIns="0" rIns="0" bIns="0" rtlCol="0"/>
          <a:lstStyle/>
          <a:p>
            <a:endParaRPr sz="1350"/>
          </a:p>
        </p:txBody>
      </p:sp>
      <p:sp>
        <p:nvSpPr>
          <p:cNvPr id="8" name="object 15"/>
          <p:cNvSpPr/>
          <p:nvPr/>
        </p:nvSpPr>
        <p:spPr>
          <a:xfrm>
            <a:off x="4086004" y="2768157"/>
            <a:ext cx="756665" cy="528065"/>
          </a:xfrm>
          <a:prstGeom prst="rect">
            <a:avLst/>
          </a:prstGeom>
          <a:blipFill>
            <a:blip r:embed="rId6" cstate="print"/>
            <a:stretch>
              <a:fillRect/>
            </a:stretch>
          </a:blipFill>
        </p:spPr>
        <p:txBody>
          <a:bodyPr wrap="square" lIns="0" tIns="0" rIns="0" bIns="0" rtlCol="0"/>
          <a:lstStyle/>
          <a:p>
            <a:endParaRPr sz="1350"/>
          </a:p>
        </p:txBody>
      </p:sp>
      <p:sp>
        <p:nvSpPr>
          <p:cNvPr id="9" name="object 16"/>
          <p:cNvSpPr/>
          <p:nvPr/>
        </p:nvSpPr>
        <p:spPr>
          <a:xfrm>
            <a:off x="4121747" y="2788978"/>
            <a:ext cx="685766" cy="457171"/>
          </a:xfrm>
          <a:prstGeom prst="rect">
            <a:avLst/>
          </a:prstGeom>
          <a:blipFill>
            <a:blip r:embed="rId7" cstate="print"/>
            <a:stretch>
              <a:fillRect/>
            </a:stretch>
          </a:blipFill>
        </p:spPr>
        <p:txBody>
          <a:bodyPr wrap="square" lIns="0" tIns="0" rIns="0" bIns="0" rtlCol="0"/>
          <a:lstStyle/>
          <a:p>
            <a:endParaRPr sz="1350"/>
          </a:p>
        </p:txBody>
      </p:sp>
      <p:sp>
        <p:nvSpPr>
          <p:cNvPr id="10" name="object 17"/>
          <p:cNvSpPr/>
          <p:nvPr/>
        </p:nvSpPr>
        <p:spPr>
          <a:xfrm>
            <a:off x="4121745" y="2865174"/>
            <a:ext cx="685800" cy="76200"/>
          </a:xfrm>
          <a:custGeom>
            <a:avLst/>
            <a:gdLst/>
            <a:ahLst/>
            <a:cxnLst/>
            <a:rect l="l" t="t" r="r" b="b"/>
            <a:pathLst>
              <a:path w="914400" h="101600">
                <a:moveTo>
                  <a:pt x="914361" y="0"/>
                </a:moveTo>
                <a:lnTo>
                  <a:pt x="891054" y="32110"/>
                </a:lnTo>
                <a:lnTo>
                  <a:pt x="826152" y="59997"/>
                </a:lnTo>
                <a:lnTo>
                  <a:pt x="780456" y="71834"/>
                </a:lnTo>
                <a:lnTo>
                  <a:pt x="727185" y="81987"/>
                </a:lnTo>
                <a:lnTo>
                  <a:pt x="667280" y="90248"/>
                </a:lnTo>
                <a:lnTo>
                  <a:pt x="601682" y="96408"/>
                </a:lnTo>
                <a:lnTo>
                  <a:pt x="531333" y="100257"/>
                </a:lnTo>
                <a:lnTo>
                  <a:pt x="457174" y="101587"/>
                </a:lnTo>
                <a:lnTo>
                  <a:pt x="383018" y="100257"/>
                </a:lnTo>
                <a:lnTo>
                  <a:pt x="312672" y="96408"/>
                </a:lnTo>
                <a:lnTo>
                  <a:pt x="247077" y="90248"/>
                </a:lnTo>
                <a:lnTo>
                  <a:pt x="187174" y="81987"/>
                </a:lnTo>
                <a:lnTo>
                  <a:pt x="133904" y="71834"/>
                </a:lnTo>
                <a:lnTo>
                  <a:pt x="88208" y="59997"/>
                </a:lnTo>
                <a:lnTo>
                  <a:pt x="51029" y="46686"/>
                </a:lnTo>
                <a:lnTo>
                  <a:pt x="5983" y="16478"/>
                </a:lnTo>
                <a:lnTo>
                  <a:pt x="0" y="0"/>
                </a:lnTo>
              </a:path>
            </a:pathLst>
          </a:custGeom>
          <a:ln w="9525">
            <a:solidFill>
              <a:srgbClr val="46AAC5"/>
            </a:solidFill>
          </a:ln>
        </p:spPr>
        <p:txBody>
          <a:bodyPr wrap="square" lIns="0" tIns="0" rIns="0" bIns="0" rtlCol="0"/>
          <a:lstStyle/>
          <a:p>
            <a:endParaRPr sz="1350"/>
          </a:p>
        </p:txBody>
      </p:sp>
      <p:sp>
        <p:nvSpPr>
          <p:cNvPr id="11" name="object 18"/>
          <p:cNvSpPr/>
          <p:nvPr/>
        </p:nvSpPr>
        <p:spPr>
          <a:xfrm>
            <a:off x="4121745" y="2788983"/>
            <a:ext cx="685800" cy="457200"/>
          </a:xfrm>
          <a:custGeom>
            <a:avLst/>
            <a:gdLst/>
            <a:ahLst/>
            <a:cxnLst/>
            <a:rect l="l" t="t" r="r" b="b"/>
            <a:pathLst>
              <a:path w="914400" h="609600">
                <a:moveTo>
                  <a:pt x="0" y="101587"/>
                </a:moveTo>
                <a:lnTo>
                  <a:pt x="23307" y="69476"/>
                </a:lnTo>
                <a:lnTo>
                  <a:pt x="88209" y="41589"/>
                </a:lnTo>
                <a:lnTo>
                  <a:pt x="133905" y="29752"/>
                </a:lnTo>
                <a:lnTo>
                  <a:pt x="187176" y="19599"/>
                </a:lnTo>
                <a:lnTo>
                  <a:pt x="247081" y="11338"/>
                </a:lnTo>
                <a:lnTo>
                  <a:pt x="312679" y="5178"/>
                </a:lnTo>
                <a:lnTo>
                  <a:pt x="383028" y="1329"/>
                </a:lnTo>
                <a:lnTo>
                  <a:pt x="457187" y="0"/>
                </a:lnTo>
                <a:lnTo>
                  <a:pt x="531342" y="1329"/>
                </a:lnTo>
                <a:lnTo>
                  <a:pt x="601689" y="5178"/>
                </a:lnTo>
                <a:lnTo>
                  <a:pt x="667284" y="11338"/>
                </a:lnTo>
                <a:lnTo>
                  <a:pt x="727187" y="19599"/>
                </a:lnTo>
                <a:lnTo>
                  <a:pt x="780457" y="29752"/>
                </a:lnTo>
                <a:lnTo>
                  <a:pt x="826153" y="41589"/>
                </a:lnTo>
                <a:lnTo>
                  <a:pt x="863332" y="54900"/>
                </a:lnTo>
                <a:lnTo>
                  <a:pt x="908378" y="85108"/>
                </a:lnTo>
                <a:lnTo>
                  <a:pt x="914361" y="101587"/>
                </a:lnTo>
                <a:lnTo>
                  <a:pt x="914361" y="507961"/>
                </a:lnTo>
                <a:lnTo>
                  <a:pt x="891054" y="540067"/>
                </a:lnTo>
                <a:lnTo>
                  <a:pt x="826153" y="567954"/>
                </a:lnTo>
                <a:lnTo>
                  <a:pt x="780457" y="579791"/>
                </a:lnTo>
                <a:lnTo>
                  <a:pt x="727187" y="589946"/>
                </a:lnTo>
                <a:lnTo>
                  <a:pt x="667284" y="598208"/>
                </a:lnTo>
                <a:lnTo>
                  <a:pt x="601689" y="604369"/>
                </a:lnTo>
                <a:lnTo>
                  <a:pt x="531342" y="608219"/>
                </a:lnTo>
                <a:lnTo>
                  <a:pt x="457187" y="609549"/>
                </a:lnTo>
                <a:lnTo>
                  <a:pt x="383028" y="608219"/>
                </a:lnTo>
                <a:lnTo>
                  <a:pt x="312679" y="604369"/>
                </a:lnTo>
                <a:lnTo>
                  <a:pt x="247081" y="598208"/>
                </a:lnTo>
                <a:lnTo>
                  <a:pt x="187176" y="589946"/>
                </a:lnTo>
                <a:lnTo>
                  <a:pt x="133905" y="579791"/>
                </a:lnTo>
                <a:lnTo>
                  <a:pt x="88209" y="567954"/>
                </a:lnTo>
                <a:lnTo>
                  <a:pt x="51029" y="554643"/>
                </a:lnTo>
                <a:lnTo>
                  <a:pt x="5983" y="524437"/>
                </a:lnTo>
                <a:lnTo>
                  <a:pt x="0" y="507961"/>
                </a:lnTo>
                <a:lnTo>
                  <a:pt x="0" y="101587"/>
                </a:lnTo>
                <a:close/>
              </a:path>
            </a:pathLst>
          </a:custGeom>
          <a:ln w="9525">
            <a:solidFill>
              <a:srgbClr val="46AAC5"/>
            </a:solidFill>
          </a:ln>
        </p:spPr>
        <p:txBody>
          <a:bodyPr wrap="square" lIns="0" tIns="0" rIns="0" bIns="0" rtlCol="0"/>
          <a:lstStyle/>
          <a:p>
            <a:endParaRPr sz="1350"/>
          </a:p>
        </p:txBody>
      </p:sp>
      <p:sp>
        <p:nvSpPr>
          <p:cNvPr id="12" name="object 19"/>
          <p:cNvSpPr txBox="1"/>
          <p:nvPr/>
        </p:nvSpPr>
        <p:spPr>
          <a:xfrm>
            <a:off x="978346" y="2546345"/>
            <a:ext cx="772954" cy="138499"/>
          </a:xfrm>
          <a:prstGeom prst="rect">
            <a:avLst/>
          </a:prstGeom>
        </p:spPr>
        <p:txBody>
          <a:bodyPr vert="horz" wrap="square" lIns="0" tIns="0" rIns="0" bIns="0" rtlCol="0">
            <a:spAutoFit/>
          </a:bodyPr>
          <a:lstStyle/>
          <a:p>
            <a:pPr marL="9525"/>
            <a:r>
              <a:rPr sz="900" i="1" spc="-30" dirty="0">
                <a:solidFill>
                  <a:srgbClr val="17375E"/>
                </a:solidFill>
                <a:latin typeface="Arial"/>
                <a:cs typeface="Arial"/>
              </a:rPr>
              <a:t>Operational</a:t>
            </a:r>
            <a:r>
              <a:rPr sz="900" i="1" spc="-116" dirty="0">
                <a:solidFill>
                  <a:srgbClr val="17375E"/>
                </a:solidFill>
                <a:latin typeface="Arial"/>
                <a:cs typeface="Arial"/>
              </a:rPr>
              <a:t> </a:t>
            </a:r>
            <a:r>
              <a:rPr sz="900" i="1" spc="-105" dirty="0">
                <a:solidFill>
                  <a:srgbClr val="17375E"/>
                </a:solidFill>
                <a:latin typeface="Arial"/>
                <a:cs typeface="Arial"/>
              </a:rPr>
              <a:t>DBs</a:t>
            </a:r>
            <a:endParaRPr sz="900">
              <a:latin typeface="Arial"/>
              <a:cs typeface="Arial"/>
            </a:endParaRPr>
          </a:p>
        </p:txBody>
      </p:sp>
      <p:sp>
        <p:nvSpPr>
          <p:cNvPr id="13" name="object 20"/>
          <p:cNvSpPr txBox="1"/>
          <p:nvPr/>
        </p:nvSpPr>
        <p:spPr>
          <a:xfrm>
            <a:off x="1032982" y="3194426"/>
            <a:ext cx="771049" cy="138499"/>
          </a:xfrm>
          <a:prstGeom prst="rect">
            <a:avLst/>
          </a:prstGeom>
        </p:spPr>
        <p:txBody>
          <a:bodyPr vert="horz" wrap="square" lIns="0" tIns="0" rIns="0" bIns="0" rtlCol="0">
            <a:spAutoFit/>
          </a:bodyPr>
          <a:lstStyle/>
          <a:p>
            <a:pPr marL="9525"/>
            <a:r>
              <a:rPr sz="900" i="1" spc="-41" dirty="0">
                <a:solidFill>
                  <a:srgbClr val="17375E"/>
                </a:solidFill>
                <a:latin typeface="Arial"/>
                <a:cs typeface="Arial"/>
              </a:rPr>
              <a:t>External</a:t>
            </a:r>
            <a:r>
              <a:rPr sz="900" i="1" spc="-101" dirty="0">
                <a:solidFill>
                  <a:srgbClr val="17375E"/>
                </a:solidFill>
                <a:latin typeface="Arial"/>
                <a:cs typeface="Arial"/>
              </a:rPr>
              <a:t> </a:t>
            </a:r>
            <a:r>
              <a:rPr sz="900" i="1" spc="-64" dirty="0">
                <a:solidFill>
                  <a:srgbClr val="17375E"/>
                </a:solidFill>
                <a:latin typeface="Arial"/>
                <a:cs typeface="Arial"/>
              </a:rPr>
              <a:t>sources</a:t>
            </a:r>
            <a:endParaRPr sz="900">
              <a:latin typeface="Arial"/>
              <a:cs typeface="Arial"/>
            </a:endParaRPr>
          </a:p>
        </p:txBody>
      </p:sp>
      <p:sp>
        <p:nvSpPr>
          <p:cNvPr id="14" name="object 21"/>
          <p:cNvSpPr txBox="1"/>
          <p:nvPr/>
        </p:nvSpPr>
        <p:spPr>
          <a:xfrm>
            <a:off x="3906140" y="2244936"/>
            <a:ext cx="775811" cy="138499"/>
          </a:xfrm>
          <a:prstGeom prst="rect">
            <a:avLst/>
          </a:prstGeom>
        </p:spPr>
        <p:txBody>
          <a:bodyPr vert="horz" wrap="square" lIns="0" tIns="0" rIns="0" bIns="0" rtlCol="0">
            <a:spAutoFit/>
          </a:bodyPr>
          <a:lstStyle/>
          <a:p>
            <a:pPr marL="9525"/>
            <a:r>
              <a:rPr sz="900" i="1" spc="-34" dirty="0">
                <a:solidFill>
                  <a:srgbClr val="17375E"/>
                </a:solidFill>
                <a:latin typeface="Arial"/>
                <a:cs typeface="Arial"/>
              </a:rPr>
              <a:t>Data</a:t>
            </a:r>
            <a:r>
              <a:rPr sz="900" i="1" spc="-116" dirty="0">
                <a:solidFill>
                  <a:srgbClr val="17375E"/>
                </a:solidFill>
                <a:latin typeface="Arial"/>
                <a:cs typeface="Arial"/>
              </a:rPr>
              <a:t> </a:t>
            </a:r>
            <a:r>
              <a:rPr sz="900" i="1" spc="-49" dirty="0">
                <a:solidFill>
                  <a:srgbClr val="17375E"/>
                </a:solidFill>
                <a:latin typeface="Arial"/>
                <a:cs typeface="Arial"/>
              </a:rPr>
              <a:t>warehouse</a:t>
            </a:r>
            <a:endParaRPr sz="900">
              <a:latin typeface="Arial"/>
              <a:cs typeface="Arial"/>
            </a:endParaRPr>
          </a:p>
        </p:txBody>
      </p:sp>
      <p:sp>
        <p:nvSpPr>
          <p:cNvPr id="15" name="object 22"/>
          <p:cNvSpPr/>
          <p:nvPr/>
        </p:nvSpPr>
        <p:spPr>
          <a:xfrm>
            <a:off x="3571654" y="3499676"/>
            <a:ext cx="470915" cy="299465"/>
          </a:xfrm>
          <a:prstGeom prst="rect">
            <a:avLst/>
          </a:prstGeom>
          <a:blipFill>
            <a:blip r:embed="rId8" cstate="print"/>
            <a:stretch>
              <a:fillRect/>
            </a:stretch>
          </a:blipFill>
        </p:spPr>
        <p:txBody>
          <a:bodyPr wrap="square" lIns="0" tIns="0" rIns="0" bIns="0" rtlCol="0"/>
          <a:lstStyle/>
          <a:p>
            <a:endParaRPr sz="1350"/>
          </a:p>
        </p:txBody>
      </p:sp>
      <p:sp>
        <p:nvSpPr>
          <p:cNvPr id="16" name="object 23"/>
          <p:cNvSpPr/>
          <p:nvPr/>
        </p:nvSpPr>
        <p:spPr>
          <a:xfrm>
            <a:off x="3607420" y="3519974"/>
            <a:ext cx="400021" cy="228571"/>
          </a:xfrm>
          <a:prstGeom prst="rect">
            <a:avLst/>
          </a:prstGeom>
          <a:blipFill>
            <a:blip r:embed="rId9" cstate="print"/>
            <a:stretch>
              <a:fillRect/>
            </a:stretch>
          </a:blipFill>
        </p:spPr>
        <p:txBody>
          <a:bodyPr wrap="square" lIns="0" tIns="0" rIns="0" bIns="0" rtlCol="0"/>
          <a:lstStyle/>
          <a:p>
            <a:endParaRPr sz="1350"/>
          </a:p>
        </p:txBody>
      </p:sp>
      <p:sp>
        <p:nvSpPr>
          <p:cNvPr id="17" name="object 24"/>
          <p:cNvSpPr/>
          <p:nvPr/>
        </p:nvSpPr>
        <p:spPr>
          <a:xfrm>
            <a:off x="3607419" y="3558064"/>
            <a:ext cx="400050" cy="38100"/>
          </a:xfrm>
          <a:custGeom>
            <a:avLst/>
            <a:gdLst/>
            <a:ahLst/>
            <a:cxnLst/>
            <a:rect l="l" t="t" r="r" b="b"/>
            <a:pathLst>
              <a:path w="533400" h="50800">
                <a:moveTo>
                  <a:pt x="533374" y="0"/>
                </a:moveTo>
                <a:lnTo>
                  <a:pt x="496962" y="25638"/>
                </a:lnTo>
                <a:lnTo>
                  <a:pt x="455261" y="35920"/>
                </a:lnTo>
                <a:lnTo>
                  <a:pt x="401287" y="43863"/>
                </a:lnTo>
                <a:lnTo>
                  <a:pt x="337581" y="48985"/>
                </a:lnTo>
                <a:lnTo>
                  <a:pt x="266687" y="50800"/>
                </a:lnTo>
                <a:lnTo>
                  <a:pt x="195788" y="48985"/>
                </a:lnTo>
                <a:lnTo>
                  <a:pt x="132081" y="43863"/>
                </a:lnTo>
                <a:lnTo>
                  <a:pt x="78108" y="35920"/>
                </a:lnTo>
                <a:lnTo>
                  <a:pt x="36409" y="25638"/>
                </a:lnTo>
                <a:lnTo>
                  <a:pt x="9525" y="13504"/>
                </a:lnTo>
                <a:lnTo>
                  <a:pt x="0" y="0"/>
                </a:lnTo>
              </a:path>
            </a:pathLst>
          </a:custGeom>
          <a:ln w="9525">
            <a:solidFill>
              <a:srgbClr val="4A7EBB"/>
            </a:solidFill>
          </a:ln>
        </p:spPr>
        <p:txBody>
          <a:bodyPr wrap="square" lIns="0" tIns="0" rIns="0" bIns="0" rtlCol="0"/>
          <a:lstStyle/>
          <a:p>
            <a:endParaRPr sz="1350"/>
          </a:p>
        </p:txBody>
      </p:sp>
      <p:sp>
        <p:nvSpPr>
          <p:cNvPr id="18" name="object 25"/>
          <p:cNvSpPr/>
          <p:nvPr/>
        </p:nvSpPr>
        <p:spPr>
          <a:xfrm>
            <a:off x="3607414" y="3519964"/>
            <a:ext cx="400050" cy="228600"/>
          </a:xfrm>
          <a:custGeom>
            <a:avLst/>
            <a:gdLst/>
            <a:ahLst/>
            <a:cxnLst/>
            <a:rect l="l" t="t" r="r" b="b"/>
            <a:pathLst>
              <a:path w="533400" h="304800">
                <a:moveTo>
                  <a:pt x="0" y="50800"/>
                </a:moveTo>
                <a:lnTo>
                  <a:pt x="36411" y="25161"/>
                </a:lnTo>
                <a:lnTo>
                  <a:pt x="78112" y="14879"/>
                </a:lnTo>
                <a:lnTo>
                  <a:pt x="132087" y="6936"/>
                </a:lnTo>
                <a:lnTo>
                  <a:pt x="195793" y="1814"/>
                </a:lnTo>
                <a:lnTo>
                  <a:pt x="266687" y="0"/>
                </a:lnTo>
                <a:lnTo>
                  <a:pt x="337585" y="1814"/>
                </a:lnTo>
                <a:lnTo>
                  <a:pt x="401292" y="6936"/>
                </a:lnTo>
                <a:lnTo>
                  <a:pt x="455266" y="14879"/>
                </a:lnTo>
                <a:lnTo>
                  <a:pt x="496965" y="25161"/>
                </a:lnTo>
                <a:lnTo>
                  <a:pt x="533374" y="50800"/>
                </a:lnTo>
                <a:lnTo>
                  <a:pt x="533374" y="253987"/>
                </a:lnTo>
                <a:lnTo>
                  <a:pt x="496965" y="279622"/>
                </a:lnTo>
                <a:lnTo>
                  <a:pt x="455266" y="289901"/>
                </a:lnTo>
                <a:lnTo>
                  <a:pt x="401292" y="297841"/>
                </a:lnTo>
                <a:lnTo>
                  <a:pt x="337585" y="302960"/>
                </a:lnTo>
                <a:lnTo>
                  <a:pt x="266687" y="304774"/>
                </a:lnTo>
                <a:lnTo>
                  <a:pt x="195793" y="302960"/>
                </a:lnTo>
                <a:lnTo>
                  <a:pt x="132087" y="297841"/>
                </a:lnTo>
                <a:lnTo>
                  <a:pt x="78112" y="289901"/>
                </a:lnTo>
                <a:lnTo>
                  <a:pt x="36411" y="279622"/>
                </a:lnTo>
                <a:lnTo>
                  <a:pt x="0" y="253987"/>
                </a:lnTo>
                <a:lnTo>
                  <a:pt x="0" y="50800"/>
                </a:lnTo>
                <a:close/>
              </a:path>
            </a:pathLst>
          </a:custGeom>
          <a:ln w="9525">
            <a:solidFill>
              <a:srgbClr val="4A7EBB"/>
            </a:solidFill>
          </a:ln>
        </p:spPr>
        <p:txBody>
          <a:bodyPr wrap="square" lIns="0" tIns="0" rIns="0" bIns="0" rtlCol="0"/>
          <a:lstStyle/>
          <a:p>
            <a:endParaRPr sz="1350"/>
          </a:p>
        </p:txBody>
      </p:sp>
      <p:sp>
        <p:nvSpPr>
          <p:cNvPr id="19" name="object 26"/>
          <p:cNvSpPr txBox="1"/>
          <p:nvPr/>
        </p:nvSpPr>
        <p:spPr>
          <a:xfrm>
            <a:off x="4008558" y="3762886"/>
            <a:ext cx="539115" cy="138499"/>
          </a:xfrm>
          <a:prstGeom prst="rect">
            <a:avLst/>
          </a:prstGeom>
        </p:spPr>
        <p:txBody>
          <a:bodyPr vert="horz" wrap="square" lIns="0" tIns="0" rIns="0" bIns="0" rtlCol="0">
            <a:spAutoFit/>
          </a:bodyPr>
          <a:lstStyle/>
          <a:p>
            <a:pPr marL="9525"/>
            <a:r>
              <a:rPr sz="900" i="1" spc="-34" dirty="0">
                <a:solidFill>
                  <a:srgbClr val="17375E"/>
                </a:solidFill>
                <a:latin typeface="Arial"/>
                <a:cs typeface="Arial"/>
              </a:rPr>
              <a:t>Data</a:t>
            </a:r>
            <a:r>
              <a:rPr sz="900" i="1" spc="-127" dirty="0">
                <a:solidFill>
                  <a:srgbClr val="17375E"/>
                </a:solidFill>
                <a:latin typeface="Arial"/>
                <a:cs typeface="Arial"/>
              </a:rPr>
              <a:t> </a:t>
            </a:r>
            <a:r>
              <a:rPr sz="900" i="1" spc="-26" dirty="0">
                <a:solidFill>
                  <a:srgbClr val="17375E"/>
                </a:solidFill>
                <a:latin typeface="Arial"/>
                <a:cs typeface="Arial"/>
              </a:rPr>
              <a:t>marts</a:t>
            </a:r>
            <a:endParaRPr sz="900">
              <a:latin typeface="Arial"/>
              <a:cs typeface="Arial"/>
            </a:endParaRPr>
          </a:p>
        </p:txBody>
      </p:sp>
      <p:sp>
        <p:nvSpPr>
          <p:cNvPr id="20" name="object 27"/>
          <p:cNvSpPr/>
          <p:nvPr/>
        </p:nvSpPr>
        <p:spPr>
          <a:xfrm>
            <a:off x="4028854" y="3499676"/>
            <a:ext cx="470915" cy="299465"/>
          </a:xfrm>
          <a:prstGeom prst="rect">
            <a:avLst/>
          </a:prstGeom>
          <a:blipFill>
            <a:blip r:embed="rId10" cstate="print"/>
            <a:stretch>
              <a:fillRect/>
            </a:stretch>
          </a:blipFill>
        </p:spPr>
        <p:txBody>
          <a:bodyPr wrap="square" lIns="0" tIns="0" rIns="0" bIns="0" rtlCol="0"/>
          <a:lstStyle/>
          <a:p>
            <a:endParaRPr sz="1350"/>
          </a:p>
        </p:txBody>
      </p:sp>
      <p:sp>
        <p:nvSpPr>
          <p:cNvPr id="21" name="object 28"/>
          <p:cNvSpPr/>
          <p:nvPr/>
        </p:nvSpPr>
        <p:spPr>
          <a:xfrm>
            <a:off x="4064601" y="3519974"/>
            <a:ext cx="400031" cy="228571"/>
          </a:xfrm>
          <a:prstGeom prst="rect">
            <a:avLst/>
          </a:prstGeom>
          <a:blipFill>
            <a:blip r:embed="rId9" cstate="print"/>
            <a:stretch>
              <a:fillRect/>
            </a:stretch>
          </a:blipFill>
        </p:spPr>
        <p:txBody>
          <a:bodyPr wrap="square" lIns="0" tIns="0" rIns="0" bIns="0" rtlCol="0"/>
          <a:lstStyle/>
          <a:p>
            <a:endParaRPr sz="1350"/>
          </a:p>
        </p:txBody>
      </p:sp>
      <p:sp>
        <p:nvSpPr>
          <p:cNvPr id="22" name="object 29"/>
          <p:cNvSpPr/>
          <p:nvPr/>
        </p:nvSpPr>
        <p:spPr>
          <a:xfrm>
            <a:off x="4064600" y="3558064"/>
            <a:ext cx="400050" cy="38100"/>
          </a:xfrm>
          <a:custGeom>
            <a:avLst/>
            <a:gdLst/>
            <a:ahLst/>
            <a:cxnLst/>
            <a:rect l="l" t="t" r="r" b="b"/>
            <a:pathLst>
              <a:path w="533400" h="50800">
                <a:moveTo>
                  <a:pt x="533374" y="0"/>
                </a:moveTo>
                <a:lnTo>
                  <a:pt x="496962" y="25638"/>
                </a:lnTo>
                <a:lnTo>
                  <a:pt x="455261" y="35920"/>
                </a:lnTo>
                <a:lnTo>
                  <a:pt x="401287" y="43863"/>
                </a:lnTo>
                <a:lnTo>
                  <a:pt x="337581" y="48985"/>
                </a:lnTo>
                <a:lnTo>
                  <a:pt x="266687" y="50800"/>
                </a:lnTo>
                <a:lnTo>
                  <a:pt x="195788" y="48985"/>
                </a:lnTo>
                <a:lnTo>
                  <a:pt x="132081" y="43863"/>
                </a:lnTo>
                <a:lnTo>
                  <a:pt x="78108" y="35920"/>
                </a:lnTo>
                <a:lnTo>
                  <a:pt x="36409" y="25638"/>
                </a:lnTo>
                <a:lnTo>
                  <a:pt x="9525" y="13504"/>
                </a:lnTo>
                <a:lnTo>
                  <a:pt x="0" y="0"/>
                </a:lnTo>
              </a:path>
            </a:pathLst>
          </a:custGeom>
          <a:ln w="9525">
            <a:solidFill>
              <a:srgbClr val="4A7EBB"/>
            </a:solidFill>
          </a:ln>
        </p:spPr>
        <p:txBody>
          <a:bodyPr wrap="square" lIns="0" tIns="0" rIns="0" bIns="0" rtlCol="0"/>
          <a:lstStyle/>
          <a:p>
            <a:endParaRPr sz="1350"/>
          </a:p>
        </p:txBody>
      </p:sp>
      <p:sp>
        <p:nvSpPr>
          <p:cNvPr id="23" name="object 30"/>
          <p:cNvSpPr/>
          <p:nvPr/>
        </p:nvSpPr>
        <p:spPr>
          <a:xfrm>
            <a:off x="4064596" y="3519964"/>
            <a:ext cx="400050" cy="228600"/>
          </a:xfrm>
          <a:custGeom>
            <a:avLst/>
            <a:gdLst/>
            <a:ahLst/>
            <a:cxnLst/>
            <a:rect l="l" t="t" r="r" b="b"/>
            <a:pathLst>
              <a:path w="533400" h="304800">
                <a:moveTo>
                  <a:pt x="0" y="50800"/>
                </a:moveTo>
                <a:lnTo>
                  <a:pt x="36411" y="25161"/>
                </a:lnTo>
                <a:lnTo>
                  <a:pt x="78112" y="14879"/>
                </a:lnTo>
                <a:lnTo>
                  <a:pt x="132087" y="6936"/>
                </a:lnTo>
                <a:lnTo>
                  <a:pt x="195793" y="1814"/>
                </a:lnTo>
                <a:lnTo>
                  <a:pt x="266687" y="0"/>
                </a:lnTo>
                <a:lnTo>
                  <a:pt x="337585" y="1814"/>
                </a:lnTo>
                <a:lnTo>
                  <a:pt x="401292" y="6936"/>
                </a:lnTo>
                <a:lnTo>
                  <a:pt x="455266" y="14879"/>
                </a:lnTo>
                <a:lnTo>
                  <a:pt x="496965" y="25161"/>
                </a:lnTo>
                <a:lnTo>
                  <a:pt x="533374" y="50800"/>
                </a:lnTo>
                <a:lnTo>
                  <a:pt x="533374" y="253987"/>
                </a:lnTo>
                <a:lnTo>
                  <a:pt x="496965" y="279622"/>
                </a:lnTo>
                <a:lnTo>
                  <a:pt x="455266" y="289901"/>
                </a:lnTo>
                <a:lnTo>
                  <a:pt x="401292" y="297841"/>
                </a:lnTo>
                <a:lnTo>
                  <a:pt x="337585" y="302960"/>
                </a:lnTo>
                <a:lnTo>
                  <a:pt x="266687" y="304774"/>
                </a:lnTo>
                <a:lnTo>
                  <a:pt x="195793" y="302960"/>
                </a:lnTo>
                <a:lnTo>
                  <a:pt x="132087" y="297841"/>
                </a:lnTo>
                <a:lnTo>
                  <a:pt x="78112" y="289901"/>
                </a:lnTo>
                <a:lnTo>
                  <a:pt x="36411" y="279622"/>
                </a:lnTo>
                <a:lnTo>
                  <a:pt x="0" y="253987"/>
                </a:lnTo>
                <a:lnTo>
                  <a:pt x="0" y="50800"/>
                </a:lnTo>
                <a:close/>
              </a:path>
            </a:pathLst>
          </a:custGeom>
          <a:ln w="9525">
            <a:solidFill>
              <a:srgbClr val="4A7EBB"/>
            </a:solidFill>
          </a:ln>
        </p:spPr>
        <p:txBody>
          <a:bodyPr wrap="square" lIns="0" tIns="0" rIns="0" bIns="0" rtlCol="0"/>
          <a:lstStyle/>
          <a:p>
            <a:endParaRPr sz="1350"/>
          </a:p>
        </p:txBody>
      </p:sp>
      <p:sp>
        <p:nvSpPr>
          <p:cNvPr id="24" name="object 31"/>
          <p:cNvSpPr/>
          <p:nvPr/>
        </p:nvSpPr>
        <p:spPr>
          <a:xfrm>
            <a:off x="4486054" y="3499676"/>
            <a:ext cx="470915" cy="299465"/>
          </a:xfrm>
          <a:prstGeom prst="rect">
            <a:avLst/>
          </a:prstGeom>
          <a:blipFill>
            <a:blip r:embed="rId11" cstate="print"/>
            <a:stretch>
              <a:fillRect/>
            </a:stretch>
          </a:blipFill>
        </p:spPr>
        <p:txBody>
          <a:bodyPr wrap="square" lIns="0" tIns="0" rIns="0" bIns="0" rtlCol="0"/>
          <a:lstStyle/>
          <a:p>
            <a:endParaRPr sz="1350"/>
          </a:p>
        </p:txBody>
      </p:sp>
      <p:sp>
        <p:nvSpPr>
          <p:cNvPr id="25" name="object 32"/>
          <p:cNvSpPr/>
          <p:nvPr/>
        </p:nvSpPr>
        <p:spPr>
          <a:xfrm>
            <a:off x="4521782" y="3519974"/>
            <a:ext cx="400031" cy="228571"/>
          </a:xfrm>
          <a:prstGeom prst="rect">
            <a:avLst/>
          </a:prstGeom>
          <a:blipFill>
            <a:blip r:embed="rId9" cstate="print"/>
            <a:stretch>
              <a:fillRect/>
            </a:stretch>
          </a:blipFill>
        </p:spPr>
        <p:txBody>
          <a:bodyPr wrap="square" lIns="0" tIns="0" rIns="0" bIns="0" rtlCol="0"/>
          <a:lstStyle/>
          <a:p>
            <a:endParaRPr sz="1350"/>
          </a:p>
        </p:txBody>
      </p:sp>
      <p:sp>
        <p:nvSpPr>
          <p:cNvPr id="26" name="object 33"/>
          <p:cNvSpPr/>
          <p:nvPr/>
        </p:nvSpPr>
        <p:spPr>
          <a:xfrm>
            <a:off x="4521782" y="3558064"/>
            <a:ext cx="400050" cy="38100"/>
          </a:xfrm>
          <a:custGeom>
            <a:avLst/>
            <a:gdLst/>
            <a:ahLst/>
            <a:cxnLst/>
            <a:rect l="l" t="t" r="r" b="b"/>
            <a:pathLst>
              <a:path w="533400" h="50800">
                <a:moveTo>
                  <a:pt x="533374" y="0"/>
                </a:moveTo>
                <a:lnTo>
                  <a:pt x="496962" y="25638"/>
                </a:lnTo>
                <a:lnTo>
                  <a:pt x="455261" y="35920"/>
                </a:lnTo>
                <a:lnTo>
                  <a:pt x="401287" y="43863"/>
                </a:lnTo>
                <a:lnTo>
                  <a:pt x="337581" y="48985"/>
                </a:lnTo>
                <a:lnTo>
                  <a:pt x="266687" y="50800"/>
                </a:lnTo>
                <a:lnTo>
                  <a:pt x="195788" y="48985"/>
                </a:lnTo>
                <a:lnTo>
                  <a:pt x="132081" y="43863"/>
                </a:lnTo>
                <a:lnTo>
                  <a:pt x="78108" y="35920"/>
                </a:lnTo>
                <a:lnTo>
                  <a:pt x="36409" y="25638"/>
                </a:lnTo>
                <a:lnTo>
                  <a:pt x="9525" y="13504"/>
                </a:lnTo>
                <a:lnTo>
                  <a:pt x="0" y="0"/>
                </a:lnTo>
              </a:path>
            </a:pathLst>
          </a:custGeom>
          <a:ln w="9525">
            <a:solidFill>
              <a:srgbClr val="4A7EBB"/>
            </a:solidFill>
          </a:ln>
        </p:spPr>
        <p:txBody>
          <a:bodyPr wrap="square" lIns="0" tIns="0" rIns="0" bIns="0" rtlCol="0"/>
          <a:lstStyle/>
          <a:p>
            <a:endParaRPr sz="1350"/>
          </a:p>
        </p:txBody>
      </p:sp>
      <p:sp>
        <p:nvSpPr>
          <p:cNvPr id="27" name="object 34"/>
          <p:cNvSpPr/>
          <p:nvPr/>
        </p:nvSpPr>
        <p:spPr>
          <a:xfrm>
            <a:off x="4521778" y="3519964"/>
            <a:ext cx="400050" cy="228600"/>
          </a:xfrm>
          <a:custGeom>
            <a:avLst/>
            <a:gdLst/>
            <a:ahLst/>
            <a:cxnLst/>
            <a:rect l="l" t="t" r="r" b="b"/>
            <a:pathLst>
              <a:path w="533400" h="304800">
                <a:moveTo>
                  <a:pt x="0" y="50800"/>
                </a:moveTo>
                <a:lnTo>
                  <a:pt x="36411" y="25161"/>
                </a:lnTo>
                <a:lnTo>
                  <a:pt x="78112" y="14879"/>
                </a:lnTo>
                <a:lnTo>
                  <a:pt x="132087" y="6936"/>
                </a:lnTo>
                <a:lnTo>
                  <a:pt x="195793" y="1814"/>
                </a:lnTo>
                <a:lnTo>
                  <a:pt x="266687" y="0"/>
                </a:lnTo>
                <a:lnTo>
                  <a:pt x="337585" y="1814"/>
                </a:lnTo>
                <a:lnTo>
                  <a:pt x="401292" y="6936"/>
                </a:lnTo>
                <a:lnTo>
                  <a:pt x="455266" y="14879"/>
                </a:lnTo>
                <a:lnTo>
                  <a:pt x="496965" y="25161"/>
                </a:lnTo>
                <a:lnTo>
                  <a:pt x="533374" y="50800"/>
                </a:lnTo>
                <a:lnTo>
                  <a:pt x="533374" y="253987"/>
                </a:lnTo>
                <a:lnTo>
                  <a:pt x="496965" y="279622"/>
                </a:lnTo>
                <a:lnTo>
                  <a:pt x="455266" y="289901"/>
                </a:lnTo>
                <a:lnTo>
                  <a:pt x="401292" y="297841"/>
                </a:lnTo>
                <a:lnTo>
                  <a:pt x="337585" y="302960"/>
                </a:lnTo>
                <a:lnTo>
                  <a:pt x="266687" y="304774"/>
                </a:lnTo>
                <a:lnTo>
                  <a:pt x="195793" y="302960"/>
                </a:lnTo>
                <a:lnTo>
                  <a:pt x="132087" y="297841"/>
                </a:lnTo>
                <a:lnTo>
                  <a:pt x="78112" y="289901"/>
                </a:lnTo>
                <a:lnTo>
                  <a:pt x="36411" y="279622"/>
                </a:lnTo>
                <a:lnTo>
                  <a:pt x="0" y="253987"/>
                </a:lnTo>
                <a:lnTo>
                  <a:pt x="0" y="50800"/>
                </a:lnTo>
                <a:close/>
              </a:path>
            </a:pathLst>
          </a:custGeom>
          <a:ln w="9525">
            <a:solidFill>
              <a:srgbClr val="4A7EBB"/>
            </a:solidFill>
          </a:ln>
        </p:spPr>
        <p:txBody>
          <a:bodyPr wrap="square" lIns="0" tIns="0" rIns="0" bIns="0" rtlCol="0"/>
          <a:lstStyle/>
          <a:p>
            <a:endParaRPr sz="1350"/>
          </a:p>
        </p:txBody>
      </p:sp>
      <p:sp>
        <p:nvSpPr>
          <p:cNvPr id="28" name="object 35"/>
          <p:cNvSpPr/>
          <p:nvPr/>
        </p:nvSpPr>
        <p:spPr>
          <a:xfrm>
            <a:off x="1267367" y="2142936"/>
            <a:ext cx="329183" cy="388619"/>
          </a:xfrm>
          <a:prstGeom prst="rect">
            <a:avLst/>
          </a:prstGeom>
          <a:blipFill>
            <a:blip r:embed="rId12" cstate="print"/>
            <a:stretch>
              <a:fillRect/>
            </a:stretch>
          </a:blipFill>
        </p:spPr>
        <p:txBody>
          <a:bodyPr wrap="square" lIns="0" tIns="0" rIns="0" bIns="0" rtlCol="0"/>
          <a:lstStyle/>
          <a:p>
            <a:endParaRPr sz="1350"/>
          </a:p>
        </p:txBody>
      </p:sp>
      <p:sp>
        <p:nvSpPr>
          <p:cNvPr id="29" name="object 36"/>
          <p:cNvSpPr/>
          <p:nvPr/>
        </p:nvSpPr>
        <p:spPr>
          <a:xfrm>
            <a:off x="1303418" y="2163519"/>
            <a:ext cx="257441" cy="317744"/>
          </a:xfrm>
          <a:prstGeom prst="rect">
            <a:avLst/>
          </a:prstGeom>
          <a:blipFill>
            <a:blip r:embed="rId13" cstate="print"/>
            <a:stretch>
              <a:fillRect/>
            </a:stretch>
          </a:blipFill>
        </p:spPr>
        <p:txBody>
          <a:bodyPr wrap="square" lIns="0" tIns="0" rIns="0" bIns="0" rtlCol="0"/>
          <a:lstStyle/>
          <a:p>
            <a:endParaRPr sz="1350"/>
          </a:p>
        </p:txBody>
      </p:sp>
      <p:sp>
        <p:nvSpPr>
          <p:cNvPr id="30" name="object 37"/>
          <p:cNvSpPr/>
          <p:nvPr/>
        </p:nvSpPr>
        <p:spPr>
          <a:xfrm>
            <a:off x="1303414" y="2216476"/>
            <a:ext cx="257651" cy="53340"/>
          </a:xfrm>
          <a:custGeom>
            <a:avLst/>
            <a:gdLst/>
            <a:ahLst/>
            <a:cxnLst/>
            <a:rect l="l" t="t" r="r" b="b"/>
            <a:pathLst>
              <a:path w="343534" h="71119">
                <a:moveTo>
                  <a:pt x="343268" y="0"/>
                </a:moveTo>
                <a:lnTo>
                  <a:pt x="329779" y="27486"/>
                </a:lnTo>
                <a:lnTo>
                  <a:pt x="292995" y="49931"/>
                </a:lnTo>
                <a:lnTo>
                  <a:pt x="238437" y="65063"/>
                </a:lnTo>
                <a:lnTo>
                  <a:pt x="171627" y="70612"/>
                </a:lnTo>
                <a:lnTo>
                  <a:pt x="104820" y="65063"/>
                </a:lnTo>
                <a:lnTo>
                  <a:pt x="50266" y="49931"/>
                </a:lnTo>
                <a:lnTo>
                  <a:pt x="13486" y="27486"/>
                </a:lnTo>
                <a:lnTo>
                  <a:pt x="0" y="0"/>
                </a:lnTo>
              </a:path>
            </a:pathLst>
          </a:custGeom>
          <a:ln w="9525">
            <a:solidFill>
              <a:srgbClr val="000000"/>
            </a:solidFill>
          </a:ln>
        </p:spPr>
        <p:txBody>
          <a:bodyPr wrap="square" lIns="0" tIns="0" rIns="0" bIns="0" rtlCol="0"/>
          <a:lstStyle/>
          <a:p>
            <a:endParaRPr sz="1350"/>
          </a:p>
        </p:txBody>
      </p:sp>
      <p:sp>
        <p:nvSpPr>
          <p:cNvPr id="31" name="object 38"/>
          <p:cNvSpPr/>
          <p:nvPr/>
        </p:nvSpPr>
        <p:spPr>
          <a:xfrm>
            <a:off x="1303411" y="2163517"/>
            <a:ext cx="257651" cy="318135"/>
          </a:xfrm>
          <a:custGeom>
            <a:avLst/>
            <a:gdLst/>
            <a:ahLst/>
            <a:cxnLst/>
            <a:rect l="l" t="t" r="r" b="b"/>
            <a:pathLst>
              <a:path w="343534" h="424180">
                <a:moveTo>
                  <a:pt x="0" y="70612"/>
                </a:moveTo>
                <a:lnTo>
                  <a:pt x="13488" y="43125"/>
                </a:lnTo>
                <a:lnTo>
                  <a:pt x="50272" y="20680"/>
                </a:lnTo>
                <a:lnTo>
                  <a:pt x="104830" y="5548"/>
                </a:lnTo>
                <a:lnTo>
                  <a:pt x="171640" y="0"/>
                </a:lnTo>
                <a:lnTo>
                  <a:pt x="238448" y="5548"/>
                </a:lnTo>
                <a:lnTo>
                  <a:pt x="293001" y="20680"/>
                </a:lnTo>
                <a:lnTo>
                  <a:pt x="329781" y="43125"/>
                </a:lnTo>
                <a:lnTo>
                  <a:pt x="343268" y="70612"/>
                </a:lnTo>
                <a:lnTo>
                  <a:pt x="343268" y="353060"/>
                </a:lnTo>
                <a:lnTo>
                  <a:pt x="329781" y="380539"/>
                </a:lnTo>
                <a:lnTo>
                  <a:pt x="293001" y="402980"/>
                </a:lnTo>
                <a:lnTo>
                  <a:pt x="238448" y="418110"/>
                </a:lnTo>
                <a:lnTo>
                  <a:pt x="171640" y="423659"/>
                </a:lnTo>
                <a:lnTo>
                  <a:pt x="104830" y="418110"/>
                </a:lnTo>
                <a:lnTo>
                  <a:pt x="50272" y="402980"/>
                </a:lnTo>
                <a:lnTo>
                  <a:pt x="13488" y="380539"/>
                </a:lnTo>
                <a:lnTo>
                  <a:pt x="0" y="353060"/>
                </a:lnTo>
                <a:lnTo>
                  <a:pt x="0" y="70612"/>
                </a:lnTo>
                <a:close/>
              </a:path>
            </a:pathLst>
          </a:custGeom>
          <a:ln w="9525">
            <a:solidFill>
              <a:srgbClr val="000000"/>
            </a:solidFill>
          </a:ln>
        </p:spPr>
        <p:txBody>
          <a:bodyPr wrap="square" lIns="0" tIns="0" rIns="0" bIns="0" rtlCol="0"/>
          <a:lstStyle/>
          <a:p>
            <a:endParaRPr sz="1350"/>
          </a:p>
        </p:txBody>
      </p:sp>
      <p:sp>
        <p:nvSpPr>
          <p:cNvPr id="32" name="object 39"/>
          <p:cNvSpPr/>
          <p:nvPr/>
        </p:nvSpPr>
        <p:spPr>
          <a:xfrm>
            <a:off x="1267367" y="2737296"/>
            <a:ext cx="329183" cy="394334"/>
          </a:xfrm>
          <a:prstGeom prst="rect">
            <a:avLst/>
          </a:prstGeom>
          <a:blipFill>
            <a:blip r:embed="rId14" cstate="print"/>
            <a:stretch>
              <a:fillRect/>
            </a:stretch>
          </a:blipFill>
        </p:spPr>
        <p:txBody>
          <a:bodyPr wrap="square" lIns="0" tIns="0" rIns="0" bIns="0" rtlCol="0"/>
          <a:lstStyle/>
          <a:p>
            <a:endParaRPr sz="1350"/>
          </a:p>
        </p:txBody>
      </p:sp>
      <p:sp>
        <p:nvSpPr>
          <p:cNvPr id="33" name="object 40"/>
          <p:cNvSpPr/>
          <p:nvPr/>
        </p:nvSpPr>
        <p:spPr>
          <a:xfrm>
            <a:off x="1303418" y="2757582"/>
            <a:ext cx="257441" cy="324041"/>
          </a:xfrm>
          <a:prstGeom prst="rect">
            <a:avLst/>
          </a:prstGeom>
          <a:blipFill>
            <a:blip r:embed="rId15" cstate="print"/>
            <a:stretch>
              <a:fillRect/>
            </a:stretch>
          </a:blipFill>
        </p:spPr>
        <p:txBody>
          <a:bodyPr wrap="square" lIns="0" tIns="0" rIns="0" bIns="0" rtlCol="0"/>
          <a:lstStyle/>
          <a:p>
            <a:endParaRPr sz="1350"/>
          </a:p>
        </p:txBody>
      </p:sp>
      <p:sp>
        <p:nvSpPr>
          <p:cNvPr id="34" name="object 41"/>
          <p:cNvSpPr/>
          <p:nvPr/>
        </p:nvSpPr>
        <p:spPr>
          <a:xfrm>
            <a:off x="1303414" y="2811590"/>
            <a:ext cx="257651" cy="54293"/>
          </a:xfrm>
          <a:custGeom>
            <a:avLst/>
            <a:gdLst/>
            <a:ahLst/>
            <a:cxnLst/>
            <a:rect l="l" t="t" r="r" b="b"/>
            <a:pathLst>
              <a:path w="343534" h="72389">
                <a:moveTo>
                  <a:pt x="343268" y="0"/>
                </a:moveTo>
                <a:lnTo>
                  <a:pt x="329779" y="28026"/>
                </a:lnTo>
                <a:lnTo>
                  <a:pt x="292995" y="50915"/>
                </a:lnTo>
                <a:lnTo>
                  <a:pt x="238437" y="66349"/>
                </a:lnTo>
                <a:lnTo>
                  <a:pt x="171627" y="72009"/>
                </a:lnTo>
                <a:lnTo>
                  <a:pt x="104820" y="66349"/>
                </a:lnTo>
                <a:lnTo>
                  <a:pt x="50266" y="50915"/>
                </a:lnTo>
                <a:lnTo>
                  <a:pt x="13486" y="28026"/>
                </a:lnTo>
                <a:lnTo>
                  <a:pt x="0" y="0"/>
                </a:lnTo>
              </a:path>
            </a:pathLst>
          </a:custGeom>
          <a:ln w="9524">
            <a:solidFill>
              <a:srgbClr val="000000"/>
            </a:solidFill>
          </a:ln>
        </p:spPr>
        <p:txBody>
          <a:bodyPr wrap="square" lIns="0" tIns="0" rIns="0" bIns="0" rtlCol="0"/>
          <a:lstStyle/>
          <a:p>
            <a:endParaRPr sz="1350"/>
          </a:p>
        </p:txBody>
      </p:sp>
      <p:sp>
        <p:nvSpPr>
          <p:cNvPr id="35" name="object 42"/>
          <p:cNvSpPr/>
          <p:nvPr/>
        </p:nvSpPr>
        <p:spPr>
          <a:xfrm>
            <a:off x="1303411" y="2757582"/>
            <a:ext cx="257651" cy="324326"/>
          </a:xfrm>
          <a:custGeom>
            <a:avLst/>
            <a:gdLst/>
            <a:ahLst/>
            <a:cxnLst/>
            <a:rect l="l" t="t" r="r" b="b"/>
            <a:pathLst>
              <a:path w="343534" h="432435">
                <a:moveTo>
                  <a:pt x="0" y="72009"/>
                </a:moveTo>
                <a:lnTo>
                  <a:pt x="13488" y="43982"/>
                </a:lnTo>
                <a:lnTo>
                  <a:pt x="50272" y="21093"/>
                </a:lnTo>
                <a:lnTo>
                  <a:pt x="104830" y="5659"/>
                </a:lnTo>
                <a:lnTo>
                  <a:pt x="171640" y="0"/>
                </a:lnTo>
                <a:lnTo>
                  <a:pt x="238448" y="5659"/>
                </a:lnTo>
                <a:lnTo>
                  <a:pt x="293001" y="21093"/>
                </a:lnTo>
                <a:lnTo>
                  <a:pt x="329781" y="43982"/>
                </a:lnTo>
                <a:lnTo>
                  <a:pt x="343268" y="72009"/>
                </a:lnTo>
                <a:lnTo>
                  <a:pt x="343268" y="360045"/>
                </a:lnTo>
                <a:lnTo>
                  <a:pt x="329781" y="388071"/>
                </a:lnTo>
                <a:lnTo>
                  <a:pt x="293001" y="410960"/>
                </a:lnTo>
                <a:lnTo>
                  <a:pt x="238448" y="426394"/>
                </a:lnTo>
                <a:lnTo>
                  <a:pt x="171640" y="432054"/>
                </a:lnTo>
                <a:lnTo>
                  <a:pt x="104830" y="426394"/>
                </a:lnTo>
                <a:lnTo>
                  <a:pt x="50272" y="410960"/>
                </a:lnTo>
                <a:lnTo>
                  <a:pt x="13488" y="388071"/>
                </a:lnTo>
                <a:lnTo>
                  <a:pt x="0" y="360045"/>
                </a:lnTo>
                <a:lnTo>
                  <a:pt x="0" y="72009"/>
                </a:lnTo>
                <a:close/>
              </a:path>
            </a:pathLst>
          </a:custGeom>
          <a:ln w="9525">
            <a:solidFill>
              <a:srgbClr val="000000"/>
            </a:solidFill>
          </a:ln>
        </p:spPr>
        <p:txBody>
          <a:bodyPr wrap="square" lIns="0" tIns="0" rIns="0" bIns="0" rtlCol="0"/>
          <a:lstStyle/>
          <a:p>
            <a:endParaRPr sz="1350"/>
          </a:p>
        </p:txBody>
      </p:sp>
      <p:sp>
        <p:nvSpPr>
          <p:cNvPr id="36" name="object 43"/>
          <p:cNvSpPr/>
          <p:nvPr/>
        </p:nvSpPr>
        <p:spPr>
          <a:xfrm>
            <a:off x="1267367" y="3469958"/>
            <a:ext cx="329183" cy="395477"/>
          </a:xfrm>
          <a:prstGeom prst="rect">
            <a:avLst/>
          </a:prstGeom>
          <a:blipFill>
            <a:blip r:embed="rId16" cstate="print"/>
            <a:stretch>
              <a:fillRect/>
            </a:stretch>
          </a:blipFill>
        </p:spPr>
        <p:txBody>
          <a:bodyPr wrap="square" lIns="0" tIns="0" rIns="0" bIns="0" rtlCol="0"/>
          <a:lstStyle/>
          <a:p>
            <a:endParaRPr sz="1350"/>
          </a:p>
        </p:txBody>
      </p:sp>
      <p:sp>
        <p:nvSpPr>
          <p:cNvPr id="37" name="object 44"/>
          <p:cNvSpPr/>
          <p:nvPr/>
        </p:nvSpPr>
        <p:spPr>
          <a:xfrm>
            <a:off x="1303411" y="3491018"/>
            <a:ext cx="257453" cy="324040"/>
          </a:xfrm>
          <a:prstGeom prst="rect">
            <a:avLst/>
          </a:prstGeom>
          <a:blipFill>
            <a:blip r:embed="rId17" cstate="print"/>
            <a:stretch>
              <a:fillRect/>
            </a:stretch>
          </a:blipFill>
        </p:spPr>
        <p:txBody>
          <a:bodyPr wrap="square" lIns="0" tIns="0" rIns="0" bIns="0" rtlCol="0"/>
          <a:lstStyle/>
          <a:p>
            <a:endParaRPr sz="1350"/>
          </a:p>
        </p:txBody>
      </p:sp>
      <p:sp>
        <p:nvSpPr>
          <p:cNvPr id="38" name="object 45"/>
          <p:cNvSpPr/>
          <p:nvPr/>
        </p:nvSpPr>
        <p:spPr>
          <a:xfrm>
            <a:off x="1517960" y="3772149"/>
            <a:ext cx="42905" cy="42908"/>
          </a:xfrm>
          <a:prstGeom prst="rect">
            <a:avLst/>
          </a:prstGeom>
          <a:blipFill>
            <a:blip r:embed="rId18" cstate="print"/>
            <a:stretch>
              <a:fillRect/>
            </a:stretch>
          </a:blipFill>
        </p:spPr>
        <p:txBody>
          <a:bodyPr wrap="square" lIns="0" tIns="0" rIns="0" bIns="0" rtlCol="0"/>
          <a:lstStyle/>
          <a:p>
            <a:endParaRPr sz="1350"/>
          </a:p>
        </p:txBody>
      </p:sp>
      <p:sp>
        <p:nvSpPr>
          <p:cNvPr id="39" name="object 46"/>
          <p:cNvSpPr/>
          <p:nvPr/>
        </p:nvSpPr>
        <p:spPr>
          <a:xfrm>
            <a:off x="1303415" y="3491016"/>
            <a:ext cx="257651" cy="324326"/>
          </a:xfrm>
          <a:custGeom>
            <a:avLst/>
            <a:gdLst/>
            <a:ahLst/>
            <a:cxnLst/>
            <a:rect l="l" t="t" r="r" b="b"/>
            <a:pathLst>
              <a:path w="343534" h="432435">
                <a:moveTo>
                  <a:pt x="286054" y="432054"/>
                </a:moveTo>
                <a:lnTo>
                  <a:pt x="297497" y="386283"/>
                </a:lnTo>
                <a:lnTo>
                  <a:pt x="343268" y="374840"/>
                </a:lnTo>
                <a:lnTo>
                  <a:pt x="286054" y="432054"/>
                </a:lnTo>
                <a:lnTo>
                  <a:pt x="0" y="432054"/>
                </a:lnTo>
                <a:lnTo>
                  <a:pt x="0" y="0"/>
                </a:lnTo>
                <a:lnTo>
                  <a:pt x="343268" y="0"/>
                </a:lnTo>
                <a:lnTo>
                  <a:pt x="343268" y="374840"/>
                </a:lnTo>
              </a:path>
            </a:pathLst>
          </a:custGeom>
          <a:ln w="9525">
            <a:solidFill>
              <a:srgbClr val="7D60A0"/>
            </a:solidFill>
          </a:ln>
        </p:spPr>
        <p:txBody>
          <a:bodyPr wrap="square" lIns="0" tIns="0" rIns="0" bIns="0" rtlCol="0"/>
          <a:lstStyle/>
          <a:p>
            <a:endParaRPr sz="1350"/>
          </a:p>
        </p:txBody>
      </p:sp>
      <p:sp>
        <p:nvSpPr>
          <p:cNvPr id="40" name="object 47"/>
          <p:cNvSpPr txBox="1"/>
          <p:nvPr/>
        </p:nvSpPr>
        <p:spPr>
          <a:xfrm>
            <a:off x="1074809" y="3896494"/>
            <a:ext cx="641033" cy="138499"/>
          </a:xfrm>
          <a:prstGeom prst="rect">
            <a:avLst/>
          </a:prstGeom>
        </p:spPr>
        <p:txBody>
          <a:bodyPr vert="horz" wrap="square" lIns="0" tIns="0" rIns="0" bIns="0" rtlCol="0">
            <a:spAutoFit/>
          </a:bodyPr>
          <a:lstStyle/>
          <a:p>
            <a:pPr marL="9525"/>
            <a:r>
              <a:rPr sz="900" i="1" spc="-34" dirty="0">
                <a:solidFill>
                  <a:srgbClr val="17375E"/>
                </a:solidFill>
                <a:latin typeface="Arial"/>
                <a:cs typeface="Arial"/>
              </a:rPr>
              <a:t>Data</a:t>
            </a:r>
            <a:r>
              <a:rPr sz="900" i="1" spc="86" dirty="0">
                <a:solidFill>
                  <a:srgbClr val="17375E"/>
                </a:solidFill>
                <a:latin typeface="Arial"/>
                <a:cs typeface="Arial"/>
              </a:rPr>
              <a:t> </a:t>
            </a:r>
            <a:r>
              <a:rPr sz="900" i="1" spc="-64" dirty="0">
                <a:solidFill>
                  <a:srgbClr val="17375E"/>
                </a:solidFill>
                <a:latin typeface="Arial"/>
                <a:cs typeface="Arial"/>
              </a:rPr>
              <a:t>sources</a:t>
            </a:r>
            <a:endParaRPr sz="900">
              <a:latin typeface="Arial"/>
              <a:cs typeface="Arial"/>
            </a:endParaRPr>
          </a:p>
        </p:txBody>
      </p:sp>
      <p:sp>
        <p:nvSpPr>
          <p:cNvPr id="41" name="object 48"/>
          <p:cNvSpPr/>
          <p:nvPr/>
        </p:nvSpPr>
        <p:spPr>
          <a:xfrm>
            <a:off x="3811185" y="3023557"/>
            <a:ext cx="307181" cy="490538"/>
          </a:xfrm>
          <a:custGeom>
            <a:avLst/>
            <a:gdLst/>
            <a:ahLst/>
            <a:cxnLst/>
            <a:rect l="l" t="t" r="r" b="b"/>
            <a:pathLst>
              <a:path w="409575" h="654050">
                <a:moveTo>
                  <a:pt x="409079" y="0"/>
                </a:moveTo>
                <a:lnTo>
                  <a:pt x="0" y="653884"/>
                </a:lnTo>
              </a:path>
            </a:pathLst>
          </a:custGeom>
          <a:ln w="9525">
            <a:solidFill>
              <a:srgbClr val="4A7EBB"/>
            </a:solidFill>
          </a:ln>
        </p:spPr>
        <p:txBody>
          <a:bodyPr wrap="square" lIns="0" tIns="0" rIns="0" bIns="0" rtlCol="0"/>
          <a:lstStyle/>
          <a:p>
            <a:endParaRPr sz="1350"/>
          </a:p>
        </p:txBody>
      </p:sp>
      <p:sp>
        <p:nvSpPr>
          <p:cNvPr id="42" name="object 49"/>
          <p:cNvSpPr/>
          <p:nvPr/>
        </p:nvSpPr>
        <p:spPr>
          <a:xfrm>
            <a:off x="3811181" y="3447839"/>
            <a:ext cx="58579" cy="66199"/>
          </a:xfrm>
          <a:custGeom>
            <a:avLst/>
            <a:gdLst/>
            <a:ahLst/>
            <a:cxnLst/>
            <a:rect l="l" t="t" r="r" b="b"/>
            <a:pathLst>
              <a:path w="78104" h="88264">
                <a:moveTo>
                  <a:pt x="2730" y="0"/>
                </a:moveTo>
                <a:lnTo>
                  <a:pt x="0" y="88176"/>
                </a:lnTo>
                <a:lnTo>
                  <a:pt x="78104" y="47142"/>
                </a:lnTo>
              </a:path>
            </a:pathLst>
          </a:custGeom>
          <a:ln w="9525">
            <a:solidFill>
              <a:srgbClr val="4A7EBB"/>
            </a:solidFill>
          </a:ln>
        </p:spPr>
        <p:txBody>
          <a:bodyPr wrap="square" lIns="0" tIns="0" rIns="0" bIns="0" rtlCol="0"/>
          <a:lstStyle/>
          <a:p>
            <a:endParaRPr sz="1350"/>
          </a:p>
        </p:txBody>
      </p:sp>
      <p:sp>
        <p:nvSpPr>
          <p:cNvPr id="43" name="object 50"/>
          <p:cNvSpPr/>
          <p:nvPr/>
        </p:nvSpPr>
        <p:spPr>
          <a:xfrm>
            <a:off x="4059421" y="3023555"/>
            <a:ext cx="58579" cy="66199"/>
          </a:xfrm>
          <a:custGeom>
            <a:avLst/>
            <a:gdLst/>
            <a:ahLst/>
            <a:cxnLst/>
            <a:rect l="l" t="t" r="r" b="b"/>
            <a:pathLst>
              <a:path w="78104" h="88264">
                <a:moveTo>
                  <a:pt x="75361" y="88176"/>
                </a:moveTo>
                <a:lnTo>
                  <a:pt x="78092" y="0"/>
                </a:lnTo>
                <a:lnTo>
                  <a:pt x="0" y="41020"/>
                </a:lnTo>
              </a:path>
            </a:pathLst>
          </a:custGeom>
          <a:ln w="9525">
            <a:solidFill>
              <a:srgbClr val="4A7EBB"/>
            </a:solidFill>
          </a:ln>
        </p:spPr>
        <p:txBody>
          <a:bodyPr wrap="square" lIns="0" tIns="0" rIns="0" bIns="0" rtlCol="0"/>
          <a:lstStyle/>
          <a:p>
            <a:endParaRPr sz="1350"/>
          </a:p>
        </p:txBody>
      </p:sp>
      <p:sp>
        <p:nvSpPr>
          <p:cNvPr id="44" name="object 51"/>
          <p:cNvSpPr/>
          <p:nvPr/>
        </p:nvSpPr>
        <p:spPr>
          <a:xfrm>
            <a:off x="4265397" y="3268055"/>
            <a:ext cx="27146" cy="245269"/>
          </a:xfrm>
          <a:custGeom>
            <a:avLst/>
            <a:gdLst/>
            <a:ahLst/>
            <a:cxnLst/>
            <a:rect l="l" t="t" r="r" b="b"/>
            <a:pathLst>
              <a:path w="36195" h="327025">
                <a:moveTo>
                  <a:pt x="36195" y="0"/>
                </a:moveTo>
                <a:lnTo>
                  <a:pt x="0" y="326517"/>
                </a:lnTo>
              </a:path>
            </a:pathLst>
          </a:custGeom>
          <a:ln w="9525">
            <a:solidFill>
              <a:srgbClr val="4A7EBB"/>
            </a:solidFill>
          </a:ln>
        </p:spPr>
        <p:txBody>
          <a:bodyPr wrap="square" lIns="0" tIns="0" rIns="0" bIns="0" rtlCol="0"/>
          <a:lstStyle/>
          <a:p>
            <a:endParaRPr sz="1350"/>
          </a:p>
        </p:txBody>
      </p:sp>
      <p:sp>
        <p:nvSpPr>
          <p:cNvPr id="45" name="object 52"/>
          <p:cNvSpPr/>
          <p:nvPr/>
        </p:nvSpPr>
        <p:spPr>
          <a:xfrm>
            <a:off x="4238563" y="3452458"/>
            <a:ext cx="66675" cy="60484"/>
          </a:xfrm>
          <a:custGeom>
            <a:avLst/>
            <a:gdLst/>
            <a:ahLst/>
            <a:cxnLst/>
            <a:rect l="l" t="t" r="r" b="b"/>
            <a:pathLst>
              <a:path w="88900" h="80645">
                <a:moveTo>
                  <a:pt x="88353" y="9804"/>
                </a:moveTo>
                <a:lnTo>
                  <a:pt x="35775" y="80645"/>
                </a:lnTo>
                <a:lnTo>
                  <a:pt x="0" y="0"/>
                </a:lnTo>
              </a:path>
            </a:pathLst>
          </a:custGeom>
          <a:ln w="9525">
            <a:solidFill>
              <a:srgbClr val="4A7EBB"/>
            </a:solidFill>
          </a:ln>
        </p:spPr>
        <p:txBody>
          <a:bodyPr wrap="square" lIns="0" tIns="0" rIns="0" bIns="0" rtlCol="0"/>
          <a:lstStyle/>
          <a:p>
            <a:endParaRPr sz="1350"/>
          </a:p>
        </p:txBody>
      </p:sp>
      <p:sp>
        <p:nvSpPr>
          <p:cNvPr id="46" name="object 53"/>
          <p:cNvSpPr/>
          <p:nvPr/>
        </p:nvSpPr>
        <p:spPr>
          <a:xfrm>
            <a:off x="4253114" y="3268055"/>
            <a:ext cx="66675" cy="60484"/>
          </a:xfrm>
          <a:custGeom>
            <a:avLst/>
            <a:gdLst/>
            <a:ahLst/>
            <a:cxnLst/>
            <a:rect l="l" t="t" r="r" b="b"/>
            <a:pathLst>
              <a:path w="88900" h="80645">
                <a:moveTo>
                  <a:pt x="0" y="70840"/>
                </a:moveTo>
                <a:lnTo>
                  <a:pt x="52577" y="0"/>
                </a:lnTo>
                <a:lnTo>
                  <a:pt x="88353" y="80632"/>
                </a:lnTo>
              </a:path>
            </a:pathLst>
          </a:custGeom>
          <a:ln w="9525">
            <a:solidFill>
              <a:srgbClr val="4A7EBB"/>
            </a:solidFill>
          </a:ln>
        </p:spPr>
        <p:txBody>
          <a:bodyPr wrap="square" lIns="0" tIns="0" rIns="0" bIns="0" rtlCol="0"/>
          <a:lstStyle/>
          <a:p>
            <a:endParaRPr sz="1350"/>
          </a:p>
        </p:txBody>
      </p:sp>
      <p:sp>
        <p:nvSpPr>
          <p:cNvPr id="47" name="object 54"/>
          <p:cNvSpPr/>
          <p:nvPr/>
        </p:nvSpPr>
        <p:spPr>
          <a:xfrm>
            <a:off x="4620003" y="3267583"/>
            <a:ext cx="99536" cy="246221"/>
          </a:xfrm>
          <a:custGeom>
            <a:avLst/>
            <a:gdLst/>
            <a:ahLst/>
            <a:cxnLst/>
            <a:rect l="l" t="t" r="r" b="b"/>
            <a:pathLst>
              <a:path w="132714" h="328295">
                <a:moveTo>
                  <a:pt x="0" y="0"/>
                </a:moveTo>
                <a:lnTo>
                  <a:pt x="132194" y="327761"/>
                </a:lnTo>
              </a:path>
            </a:pathLst>
          </a:custGeom>
          <a:ln w="9525">
            <a:solidFill>
              <a:srgbClr val="4A7EBB"/>
            </a:solidFill>
          </a:ln>
        </p:spPr>
        <p:txBody>
          <a:bodyPr wrap="square" lIns="0" tIns="0" rIns="0" bIns="0" rtlCol="0"/>
          <a:lstStyle/>
          <a:p>
            <a:endParaRPr sz="1350"/>
          </a:p>
        </p:txBody>
      </p:sp>
      <p:sp>
        <p:nvSpPr>
          <p:cNvPr id="48" name="object 55"/>
          <p:cNvSpPr/>
          <p:nvPr/>
        </p:nvSpPr>
        <p:spPr>
          <a:xfrm>
            <a:off x="4666853" y="3447932"/>
            <a:ext cx="61913" cy="65723"/>
          </a:xfrm>
          <a:custGeom>
            <a:avLst/>
            <a:gdLst/>
            <a:ahLst/>
            <a:cxnLst/>
            <a:rect l="l" t="t" r="r" b="b"/>
            <a:pathLst>
              <a:path w="82550" h="87629">
                <a:moveTo>
                  <a:pt x="0" y="33261"/>
                </a:moveTo>
                <a:lnTo>
                  <a:pt x="69723" y="87299"/>
                </a:lnTo>
                <a:lnTo>
                  <a:pt x="82448" y="0"/>
                </a:lnTo>
              </a:path>
            </a:pathLst>
          </a:custGeom>
          <a:ln w="9525">
            <a:solidFill>
              <a:srgbClr val="4A7EBB"/>
            </a:solidFill>
          </a:ln>
        </p:spPr>
        <p:txBody>
          <a:bodyPr wrap="square" lIns="0" tIns="0" rIns="0" bIns="0" rtlCol="0"/>
          <a:lstStyle/>
          <a:p>
            <a:endParaRPr sz="1350"/>
          </a:p>
        </p:txBody>
      </p:sp>
      <p:sp>
        <p:nvSpPr>
          <p:cNvPr id="49" name="object 56"/>
          <p:cNvSpPr/>
          <p:nvPr/>
        </p:nvSpPr>
        <p:spPr>
          <a:xfrm>
            <a:off x="4610458" y="3267579"/>
            <a:ext cx="61913" cy="65723"/>
          </a:xfrm>
          <a:custGeom>
            <a:avLst/>
            <a:gdLst/>
            <a:ahLst/>
            <a:cxnLst/>
            <a:rect l="l" t="t" r="r" b="b"/>
            <a:pathLst>
              <a:path w="82550" h="87629">
                <a:moveTo>
                  <a:pt x="82448" y="54051"/>
                </a:moveTo>
                <a:lnTo>
                  <a:pt x="12725" y="0"/>
                </a:lnTo>
                <a:lnTo>
                  <a:pt x="0" y="87299"/>
                </a:lnTo>
              </a:path>
            </a:pathLst>
          </a:custGeom>
          <a:ln w="9525">
            <a:solidFill>
              <a:srgbClr val="4A7EBB"/>
            </a:solidFill>
          </a:ln>
        </p:spPr>
        <p:txBody>
          <a:bodyPr wrap="square" lIns="0" tIns="0" rIns="0" bIns="0" rtlCol="0"/>
          <a:lstStyle/>
          <a:p>
            <a:endParaRPr sz="1350"/>
          </a:p>
        </p:txBody>
      </p:sp>
      <p:sp>
        <p:nvSpPr>
          <p:cNvPr id="50" name="object 57"/>
          <p:cNvSpPr/>
          <p:nvPr/>
        </p:nvSpPr>
        <p:spPr>
          <a:xfrm>
            <a:off x="1560865" y="2919602"/>
            <a:ext cx="384334" cy="159544"/>
          </a:xfrm>
          <a:custGeom>
            <a:avLst/>
            <a:gdLst/>
            <a:ahLst/>
            <a:cxnLst/>
            <a:rect l="l" t="t" r="r" b="b"/>
            <a:pathLst>
              <a:path w="512444" h="212725">
                <a:moveTo>
                  <a:pt x="0" y="0"/>
                </a:moveTo>
                <a:lnTo>
                  <a:pt x="512114" y="212407"/>
                </a:lnTo>
              </a:path>
            </a:pathLst>
          </a:custGeom>
          <a:ln w="9525">
            <a:solidFill>
              <a:srgbClr val="4A7EBB"/>
            </a:solidFill>
          </a:ln>
        </p:spPr>
        <p:txBody>
          <a:bodyPr wrap="square" lIns="0" tIns="0" rIns="0" bIns="0" rtlCol="0"/>
          <a:lstStyle/>
          <a:p>
            <a:endParaRPr sz="1350"/>
          </a:p>
        </p:txBody>
      </p:sp>
      <p:sp>
        <p:nvSpPr>
          <p:cNvPr id="51" name="object 58"/>
          <p:cNvSpPr/>
          <p:nvPr/>
        </p:nvSpPr>
        <p:spPr>
          <a:xfrm>
            <a:off x="1879388" y="3026218"/>
            <a:ext cx="65723" cy="61913"/>
          </a:xfrm>
          <a:custGeom>
            <a:avLst/>
            <a:gdLst/>
            <a:ahLst/>
            <a:cxnLst/>
            <a:rect l="l" t="t" r="r" b="b"/>
            <a:pathLst>
              <a:path w="87630" h="82550">
                <a:moveTo>
                  <a:pt x="34061" y="0"/>
                </a:moveTo>
                <a:lnTo>
                  <a:pt x="87414" y="70256"/>
                </a:lnTo>
                <a:lnTo>
                  <a:pt x="0" y="82118"/>
                </a:lnTo>
              </a:path>
            </a:pathLst>
          </a:custGeom>
          <a:ln w="9525">
            <a:solidFill>
              <a:srgbClr val="4A7EBB"/>
            </a:solidFill>
          </a:ln>
        </p:spPr>
        <p:txBody>
          <a:bodyPr wrap="square" lIns="0" tIns="0" rIns="0" bIns="0" rtlCol="0"/>
          <a:lstStyle/>
          <a:p>
            <a:endParaRPr sz="1350"/>
          </a:p>
        </p:txBody>
      </p:sp>
      <p:sp>
        <p:nvSpPr>
          <p:cNvPr id="52" name="object 59"/>
          <p:cNvSpPr/>
          <p:nvPr/>
        </p:nvSpPr>
        <p:spPr>
          <a:xfrm>
            <a:off x="1560864" y="2322392"/>
            <a:ext cx="386238" cy="430054"/>
          </a:xfrm>
          <a:custGeom>
            <a:avLst/>
            <a:gdLst/>
            <a:ahLst/>
            <a:cxnLst/>
            <a:rect l="l" t="t" r="r" b="b"/>
            <a:pathLst>
              <a:path w="514984" h="573404">
                <a:moveTo>
                  <a:pt x="0" y="0"/>
                </a:moveTo>
                <a:lnTo>
                  <a:pt x="514527" y="573239"/>
                </a:lnTo>
              </a:path>
            </a:pathLst>
          </a:custGeom>
          <a:ln w="9525">
            <a:solidFill>
              <a:srgbClr val="4A7EBB"/>
            </a:solidFill>
          </a:ln>
        </p:spPr>
        <p:txBody>
          <a:bodyPr wrap="square" lIns="0" tIns="0" rIns="0" bIns="0" rtlCol="0"/>
          <a:lstStyle/>
          <a:p>
            <a:endParaRPr sz="1350"/>
          </a:p>
        </p:txBody>
      </p:sp>
      <p:sp>
        <p:nvSpPr>
          <p:cNvPr id="53" name="object 60"/>
          <p:cNvSpPr/>
          <p:nvPr/>
        </p:nvSpPr>
        <p:spPr>
          <a:xfrm>
            <a:off x="1883771" y="2687520"/>
            <a:ext cx="63341" cy="65246"/>
          </a:xfrm>
          <a:custGeom>
            <a:avLst/>
            <a:gdLst/>
            <a:ahLst/>
            <a:cxnLst/>
            <a:rect l="l" t="t" r="r" b="b"/>
            <a:pathLst>
              <a:path w="84455" h="86995">
                <a:moveTo>
                  <a:pt x="66166" y="0"/>
                </a:moveTo>
                <a:lnTo>
                  <a:pt x="83985" y="86398"/>
                </a:lnTo>
                <a:lnTo>
                  <a:pt x="0" y="59385"/>
                </a:lnTo>
              </a:path>
            </a:pathLst>
          </a:custGeom>
          <a:ln w="9525">
            <a:solidFill>
              <a:srgbClr val="4A7EBB"/>
            </a:solidFill>
          </a:ln>
        </p:spPr>
        <p:txBody>
          <a:bodyPr wrap="square" lIns="0" tIns="0" rIns="0" bIns="0" rtlCol="0"/>
          <a:lstStyle/>
          <a:p>
            <a:endParaRPr sz="1350"/>
          </a:p>
        </p:txBody>
      </p:sp>
      <p:sp>
        <p:nvSpPr>
          <p:cNvPr id="54" name="object 61"/>
          <p:cNvSpPr/>
          <p:nvPr/>
        </p:nvSpPr>
        <p:spPr>
          <a:xfrm>
            <a:off x="1560865" y="3355972"/>
            <a:ext cx="385286" cy="297180"/>
          </a:xfrm>
          <a:custGeom>
            <a:avLst/>
            <a:gdLst/>
            <a:ahLst/>
            <a:cxnLst/>
            <a:rect l="l" t="t" r="r" b="b"/>
            <a:pathLst>
              <a:path w="513715" h="396239">
                <a:moveTo>
                  <a:pt x="0" y="396087"/>
                </a:moveTo>
                <a:lnTo>
                  <a:pt x="513359" y="0"/>
                </a:lnTo>
              </a:path>
            </a:pathLst>
          </a:custGeom>
          <a:ln w="9525">
            <a:solidFill>
              <a:srgbClr val="4A7EBB"/>
            </a:solidFill>
          </a:ln>
        </p:spPr>
        <p:txBody>
          <a:bodyPr wrap="square" lIns="0" tIns="0" rIns="0" bIns="0" rtlCol="0"/>
          <a:lstStyle/>
          <a:p>
            <a:endParaRPr sz="1350"/>
          </a:p>
        </p:txBody>
      </p:sp>
      <p:sp>
        <p:nvSpPr>
          <p:cNvPr id="55" name="object 62"/>
          <p:cNvSpPr/>
          <p:nvPr/>
        </p:nvSpPr>
        <p:spPr>
          <a:xfrm>
            <a:off x="1880274" y="3355974"/>
            <a:ext cx="65723" cy="61436"/>
          </a:xfrm>
          <a:custGeom>
            <a:avLst/>
            <a:gdLst/>
            <a:ahLst/>
            <a:cxnLst/>
            <a:rect l="l" t="t" r="r" b="b"/>
            <a:pathLst>
              <a:path w="87630" h="81914">
                <a:moveTo>
                  <a:pt x="54305" y="81737"/>
                </a:moveTo>
                <a:lnTo>
                  <a:pt x="87477" y="0"/>
                </a:lnTo>
                <a:lnTo>
                  <a:pt x="0" y="11353"/>
                </a:lnTo>
              </a:path>
            </a:pathLst>
          </a:custGeom>
          <a:ln w="9525">
            <a:solidFill>
              <a:srgbClr val="4A7EBB"/>
            </a:solidFill>
          </a:ln>
        </p:spPr>
        <p:txBody>
          <a:bodyPr wrap="square" lIns="0" tIns="0" rIns="0" bIns="0" rtlCol="0"/>
          <a:lstStyle/>
          <a:p>
            <a:endParaRPr sz="1350"/>
          </a:p>
        </p:txBody>
      </p:sp>
      <p:sp>
        <p:nvSpPr>
          <p:cNvPr id="56" name="object 63"/>
          <p:cNvSpPr/>
          <p:nvPr/>
        </p:nvSpPr>
        <p:spPr>
          <a:xfrm>
            <a:off x="6658897" y="2869883"/>
            <a:ext cx="129158" cy="242315"/>
          </a:xfrm>
          <a:prstGeom prst="rect">
            <a:avLst/>
          </a:prstGeom>
          <a:blipFill>
            <a:blip r:embed="rId19" cstate="print"/>
            <a:stretch>
              <a:fillRect/>
            </a:stretch>
          </a:blipFill>
        </p:spPr>
        <p:txBody>
          <a:bodyPr wrap="square" lIns="0" tIns="0" rIns="0" bIns="0" rtlCol="0"/>
          <a:lstStyle/>
          <a:p>
            <a:endParaRPr sz="1350"/>
          </a:p>
        </p:txBody>
      </p:sp>
      <p:sp>
        <p:nvSpPr>
          <p:cNvPr id="57" name="object 64"/>
          <p:cNvSpPr/>
          <p:nvPr/>
        </p:nvSpPr>
        <p:spPr>
          <a:xfrm>
            <a:off x="6694982" y="2890713"/>
            <a:ext cx="57146" cy="171431"/>
          </a:xfrm>
          <a:prstGeom prst="rect">
            <a:avLst/>
          </a:prstGeom>
          <a:blipFill>
            <a:blip r:embed="rId20" cstate="print"/>
            <a:stretch>
              <a:fillRect/>
            </a:stretch>
          </a:blipFill>
        </p:spPr>
        <p:txBody>
          <a:bodyPr wrap="square" lIns="0" tIns="0" rIns="0" bIns="0" rtlCol="0"/>
          <a:lstStyle/>
          <a:p>
            <a:endParaRPr sz="1350"/>
          </a:p>
        </p:txBody>
      </p:sp>
      <p:sp>
        <p:nvSpPr>
          <p:cNvPr id="58" name="object 65"/>
          <p:cNvSpPr/>
          <p:nvPr/>
        </p:nvSpPr>
        <p:spPr>
          <a:xfrm>
            <a:off x="6694977" y="2890714"/>
            <a:ext cx="57150" cy="171450"/>
          </a:xfrm>
          <a:custGeom>
            <a:avLst/>
            <a:gdLst/>
            <a:ahLst/>
            <a:cxnLst/>
            <a:rect l="l" t="t" r="r" b="b"/>
            <a:pathLst>
              <a:path w="76200" h="228600">
                <a:moveTo>
                  <a:pt x="0" y="0"/>
                </a:moveTo>
                <a:lnTo>
                  <a:pt x="76200" y="0"/>
                </a:lnTo>
                <a:lnTo>
                  <a:pt x="76200" y="228587"/>
                </a:lnTo>
                <a:lnTo>
                  <a:pt x="0" y="228587"/>
                </a:lnTo>
                <a:lnTo>
                  <a:pt x="0" y="0"/>
                </a:lnTo>
                <a:close/>
              </a:path>
            </a:pathLst>
          </a:custGeom>
          <a:ln w="9525">
            <a:solidFill>
              <a:srgbClr val="BE4B48"/>
            </a:solidFill>
          </a:ln>
        </p:spPr>
        <p:txBody>
          <a:bodyPr wrap="square" lIns="0" tIns="0" rIns="0" bIns="0" rtlCol="0"/>
          <a:lstStyle/>
          <a:p>
            <a:endParaRPr sz="1350"/>
          </a:p>
        </p:txBody>
      </p:sp>
      <p:sp>
        <p:nvSpPr>
          <p:cNvPr id="59" name="object 66"/>
          <p:cNvSpPr/>
          <p:nvPr/>
        </p:nvSpPr>
        <p:spPr>
          <a:xfrm>
            <a:off x="6773198" y="2812733"/>
            <a:ext cx="129149" cy="299465"/>
          </a:xfrm>
          <a:prstGeom prst="rect">
            <a:avLst/>
          </a:prstGeom>
          <a:blipFill>
            <a:blip r:embed="rId21" cstate="print"/>
            <a:stretch>
              <a:fillRect/>
            </a:stretch>
          </a:blipFill>
        </p:spPr>
        <p:txBody>
          <a:bodyPr wrap="square" lIns="0" tIns="0" rIns="0" bIns="0" rtlCol="0"/>
          <a:lstStyle/>
          <a:p>
            <a:endParaRPr sz="1350"/>
          </a:p>
        </p:txBody>
      </p:sp>
      <p:sp>
        <p:nvSpPr>
          <p:cNvPr id="60" name="object 67"/>
          <p:cNvSpPr/>
          <p:nvPr/>
        </p:nvSpPr>
        <p:spPr>
          <a:xfrm>
            <a:off x="6809278" y="2833563"/>
            <a:ext cx="57145" cy="228581"/>
          </a:xfrm>
          <a:prstGeom prst="rect">
            <a:avLst/>
          </a:prstGeom>
          <a:blipFill>
            <a:blip r:embed="rId22" cstate="print"/>
            <a:stretch>
              <a:fillRect/>
            </a:stretch>
          </a:blipFill>
        </p:spPr>
        <p:txBody>
          <a:bodyPr wrap="square" lIns="0" tIns="0" rIns="0" bIns="0" rtlCol="0"/>
          <a:lstStyle/>
          <a:p>
            <a:endParaRPr sz="1350"/>
          </a:p>
        </p:txBody>
      </p:sp>
      <p:sp>
        <p:nvSpPr>
          <p:cNvPr id="61" name="object 68"/>
          <p:cNvSpPr/>
          <p:nvPr/>
        </p:nvSpPr>
        <p:spPr>
          <a:xfrm>
            <a:off x="6809277" y="2833564"/>
            <a:ext cx="57150" cy="228600"/>
          </a:xfrm>
          <a:custGeom>
            <a:avLst/>
            <a:gdLst/>
            <a:ahLst/>
            <a:cxnLst/>
            <a:rect l="l" t="t" r="r" b="b"/>
            <a:pathLst>
              <a:path w="76200" h="304800">
                <a:moveTo>
                  <a:pt x="0" y="0"/>
                </a:moveTo>
                <a:lnTo>
                  <a:pt x="76200" y="0"/>
                </a:lnTo>
                <a:lnTo>
                  <a:pt x="76200" y="304774"/>
                </a:lnTo>
                <a:lnTo>
                  <a:pt x="0" y="304774"/>
                </a:lnTo>
                <a:lnTo>
                  <a:pt x="0" y="0"/>
                </a:lnTo>
                <a:close/>
              </a:path>
            </a:pathLst>
          </a:custGeom>
          <a:ln w="9525">
            <a:solidFill>
              <a:srgbClr val="46AAC5"/>
            </a:solidFill>
          </a:ln>
        </p:spPr>
        <p:txBody>
          <a:bodyPr wrap="square" lIns="0" tIns="0" rIns="0" bIns="0" rtlCol="0"/>
          <a:lstStyle/>
          <a:p>
            <a:endParaRPr sz="1350"/>
          </a:p>
        </p:txBody>
      </p:sp>
      <p:sp>
        <p:nvSpPr>
          <p:cNvPr id="62" name="object 69"/>
          <p:cNvSpPr/>
          <p:nvPr/>
        </p:nvSpPr>
        <p:spPr>
          <a:xfrm>
            <a:off x="6887498" y="2927033"/>
            <a:ext cx="129158" cy="185165"/>
          </a:xfrm>
          <a:prstGeom prst="rect">
            <a:avLst/>
          </a:prstGeom>
          <a:blipFill>
            <a:blip r:embed="rId23" cstate="print"/>
            <a:stretch>
              <a:fillRect/>
            </a:stretch>
          </a:blipFill>
        </p:spPr>
        <p:txBody>
          <a:bodyPr wrap="square" lIns="0" tIns="0" rIns="0" bIns="0" rtlCol="0"/>
          <a:lstStyle/>
          <a:p>
            <a:endParaRPr sz="1350"/>
          </a:p>
        </p:txBody>
      </p:sp>
      <p:sp>
        <p:nvSpPr>
          <p:cNvPr id="63" name="object 70"/>
          <p:cNvSpPr/>
          <p:nvPr/>
        </p:nvSpPr>
        <p:spPr>
          <a:xfrm>
            <a:off x="6923573" y="2947855"/>
            <a:ext cx="57145" cy="114290"/>
          </a:xfrm>
          <a:prstGeom prst="rect">
            <a:avLst/>
          </a:prstGeom>
          <a:blipFill>
            <a:blip r:embed="rId24" cstate="print"/>
            <a:stretch>
              <a:fillRect/>
            </a:stretch>
          </a:blipFill>
        </p:spPr>
        <p:txBody>
          <a:bodyPr wrap="square" lIns="0" tIns="0" rIns="0" bIns="0" rtlCol="0"/>
          <a:lstStyle/>
          <a:p>
            <a:endParaRPr sz="1350"/>
          </a:p>
        </p:txBody>
      </p:sp>
      <p:sp>
        <p:nvSpPr>
          <p:cNvPr id="64" name="object 71"/>
          <p:cNvSpPr/>
          <p:nvPr/>
        </p:nvSpPr>
        <p:spPr>
          <a:xfrm>
            <a:off x="6923568" y="2947855"/>
            <a:ext cx="57150" cy="114300"/>
          </a:xfrm>
          <a:custGeom>
            <a:avLst/>
            <a:gdLst/>
            <a:ahLst/>
            <a:cxnLst/>
            <a:rect l="l" t="t" r="r" b="b"/>
            <a:pathLst>
              <a:path w="76200" h="152400">
                <a:moveTo>
                  <a:pt x="0" y="0"/>
                </a:moveTo>
                <a:lnTo>
                  <a:pt x="76200" y="0"/>
                </a:lnTo>
                <a:lnTo>
                  <a:pt x="76200" y="152387"/>
                </a:lnTo>
                <a:lnTo>
                  <a:pt x="0" y="152387"/>
                </a:lnTo>
                <a:lnTo>
                  <a:pt x="0" y="0"/>
                </a:lnTo>
                <a:close/>
              </a:path>
            </a:pathLst>
          </a:custGeom>
          <a:ln w="9525">
            <a:solidFill>
              <a:srgbClr val="F69240"/>
            </a:solidFill>
          </a:ln>
        </p:spPr>
        <p:txBody>
          <a:bodyPr wrap="square" lIns="0" tIns="0" rIns="0" bIns="0" rtlCol="0"/>
          <a:lstStyle/>
          <a:p>
            <a:endParaRPr sz="1350"/>
          </a:p>
        </p:txBody>
      </p:sp>
      <p:sp>
        <p:nvSpPr>
          <p:cNvPr id="65" name="object 72"/>
          <p:cNvSpPr/>
          <p:nvPr/>
        </p:nvSpPr>
        <p:spPr>
          <a:xfrm>
            <a:off x="7001798" y="2755583"/>
            <a:ext cx="129158" cy="356615"/>
          </a:xfrm>
          <a:prstGeom prst="rect">
            <a:avLst/>
          </a:prstGeom>
          <a:blipFill>
            <a:blip r:embed="rId25" cstate="print"/>
            <a:stretch>
              <a:fillRect/>
            </a:stretch>
          </a:blipFill>
        </p:spPr>
        <p:txBody>
          <a:bodyPr wrap="square" lIns="0" tIns="0" rIns="0" bIns="0" rtlCol="0"/>
          <a:lstStyle/>
          <a:p>
            <a:endParaRPr sz="1350"/>
          </a:p>
        </p:txBody>
      </p:sp>
      <p:sp>
        <p:nvSpPr>
          <p:cNvPr id="66" name="object 73"/>
          <p:cNvSpPr/>
          <p:nvPr/>
        </p:nvSpPr>
        <p:spPr>
          <a:xfrm>
            <a:off x="7037868" y="2776423"/>
            <a:ext cx="57145" cy="285731"/>
          </a:xfrm>
          <a:prstGeom prst="rect">
            <a:avLst/>
          </a:prstGeom>
          <a:blipFill>
            <a:blip r:embed="rId26" cstate="print"/>
            <a:stretch>
              <a:fillRect/>
            </a:stretch>
          </a:blipFill>
        </p:spPr>
        <p:txBody>
          <a:bodyPr wrap="square" lIns="0" tIns="0" rIns="0" bIns="0" rtlCol="0"/>
          <a:lstStyle/>
          <a:p>
            <a:endParaRPr sz="1350"/>
          </a:p>
        </p:txBody>
      </p:sp>
      <p:sp>
        <p:nvSpPr>
          <p:cNvPr id="67" name="object 74"/>
          <p:cNvSpPr/>
          <p:nvPr/>
        </p:nvSpPr>
        <p:spPr>
          <a:xfrm>
            <a:off x="7037868" y="2776423"/>
            <a:ext cx="57150" cy="285750"/>
          </a:xfrm>
          <a:custGeom>
            <a:avLst/>
            <a:gdLst/>
            <a:ahLst/>
            <a:cxnLst/>
            <a:rect l="l" t="t" r="r" b="b"/>
            <a:pathLst>
              <a:path w="76200" h="381000">
                <a:moveTo>
                  <a:pt x="0" y="0"/>
                </a:moveTo>
                <a:lnTo>
                  <a:pt x="76200" y="0"/>
                </a:lnTo>
                <a:lnTo>
                  <a:pt x="76200" y="380974"/>
                </a:lnTo>
                <a:lnTo>
                  <a:pt x="0" y="380974"/>
                </a:lnTo>
                <a:lnTo>
                  <a:pt x="0" y="0"/>
                </a:lnTo>
                <a:close/>
              </a:path>
            </a:pathLst>
          </a:custGeom>
          <a:ln w="9525">
            <a:solidFill>
              <a:srgbClr val="98B954"/>
            </a:solidFill>
          </a:ln>
        </p:spPr>
        <p:txBody>
          <a:bodyPr wrap="square" lIns="0" tIns="0" rIns="0" bIns="0" rtlCol="0"/>
          <a:lstStyle/>
          <a:p>
            <a:endParaRPr sz="1350"/>
          </a:p>
        </p:txBody>
      </p:sp>
      <p:sp>
        <p:nvSpPr>
          <p:cNvPr id="68" name="object 75"/>
          <p:cNvSpPr/>
          <p:nvPr/>
        </p:nvSpPr>
        <p:spPr>
          <a:xfrm>
            <a:off x="6580906" y="2719083"/>
            <a:ext cx="628650" cy="400050"/>
          </a:xfrm>
          <a:custGeom>
            <a:avLst/>
            <a:gdLst/>
            <a:ahLst/>
            <a:cxnLst/>
            <a:rect l="l" t="t" r="r" b="b"/>
            <a:pathLst>
              <a:path w="838200" h="533400">
                <a:moveTo>
                  <a:pt x="0" y="0"/>
                </a:moveTo>
                <a:lnTo>
                  <a:pt x="838200" y="0"/>
                </a:lnTo>
                <a:lnTo>
                  <a:pt x="838200" y="533400"/>
                </a:lnTo>
                <a:lnTo>
                  <a:pt x="0" y="533400"/>
                </a:lnTo>
                <a:lnTo>
                  <a:pt x="0" y="0"/>
                </a:lnTo>
                <a:close/>
              </a:path>
            </a:pathLst>
          </a:custGeom>
          <a:ln w="9525">
            <a:solidFill>
              <a:srgbClr val="46AAC5"/>
            </a:solidFill>
          </a:ln>
        </p:spPr>
        <p:txBody>
          <a:bodyPr wrap="square" lIns="0" tIns="0" rIns="0" bIns="0" rtlCol="0"/>
          <a:lstStyle/>
          <a:p>
            <a:endParaRPr sz="1350"/>
          </a:p>
        </p:txBody>
      </p:sp>
      <p:sp>
        <p:nvSpPr>
          <p:cNvPr id="69" name="object 76"/>
          <p:cNvSpPr/>
          <p:nvPr/>
        </p:nvSpPr>
        <p:spPr>
          <a:xfrm>
            <a:off x="2024032" y="2515562"/>
            <a:ext cx="1800224" cy="1216142"/>
          </a:xfrm>
          <a:prstGeom prst="rect">
            <a:avLst/>
          </a:prstGeom>
          <a:blipFill>
            <a:blip r:embed="rId27" cstate="print"/>
            <a:stretch>
              <a:fillRect/>
            </a:stretch>
          </a:blipFill>
        </p:spPr>
        <p:txBody>
          <a:bodyPr wrap="square" lIns="0" tIns="0" rIns="0" bIns="0" rtlCol="0"/>
          <a:lstStyle/>
          <a:p>
            <a:endParaRPr sz="1350"/>
          </a:p>
        </p:txBody>
      </p:sp>
      <p:sp>
        <p:nvSpPr>
          <p:cNvPr id="70" name="object 77"/>
          <p:cNvSpPr/>
          <p:nvPr/>
        </p:nvSpPr>
        <p:spPr>
          <a:xfrm>
            <a:off x="2059496" y="2541556"/>
            <a:ext cx="1728190" cy="1134132"/>
          </a:xfrm>
          <a:prstGeom prst="rect">
            <a:avLst/>
          </a:prstGeom>
          <a:blipFill>
            <a:blip r:embed="rId28" cstate="print"/>
            <a:stretch>
              <a:fillRect/>
            </a:stretch>
          </a:blipFill>
        </p:spPr>
        <p:txBody>
          <a:bodyPr wrap="square" lIns="0" tIns="0" rIns="0" bIns="0" rtlCol="0"/>
          <a:lstStyle/>
          <a:p>
            <a:endParaRPr sz="1350"/>
          </a:p>
        </p:txBody>
      </p:sp>
      <p:sp>
        <p:nvSpPr>
          <p:cNvPr id="71" name="object 78"/>
          <p:cNvSpPr/>
          <p:nvPr/>
        </p:nvSpPr>
        <p:spPr>
          <a:xfrm>
            <a:off x="2059495" y="2541561"/>
            <a:ext cx="1728311" cy="1134428"/>
          </a:xfrm>
          <a:custGeom>
            <a:avLst/>
            <a:gdLst/>
            <a:ahLst/>
            <a:cxnLst/>
            <a:rect l="l" t="t" r="r" b="b"/>
            <a:pathLst>
              <a:path w="2304415" h="1512570">
                <a:moveTo>
                  <a:pt x="0" y="378040"/>
                </a:moveTo>
                <a:lnTo>
                  <a:pt x="1548168" y="378040"/>
                </a:lnTo>
                <a:lnTo>
                  <a:pt x="1548168" y="0"/>
                </a:lnTo>
                <a:lnTo>
                  <a:pt x="2304249" y="756081"/>
                </a:lnTo>
                <a:lnTo>
                  <a:pt x="1548168" y="1512163"/>
                </a:lnTo>
                <a:lnTo>
                  <a:pt x="1548168" y="1134122"/>
                </a:lnTo>
                <a:lnTo>
                  <a:pt x="0" y="1134122"/>
                </a:lnTo>
                <a:lnTo>
                  <a:pt x="0" y="378040"/>
                </a:lnTo>
                <a:close/>
              </a:path>
            </a:pathLst>
          </a:custGeom>
          <a:ln w="9525">
            <a:solidFill>
              <a:srgbClr val="98B954"/>
            </a:solidFill>
          </a:ln>
        </p:spPr>
        <p:txBody>
          <a:bodyPr wrap="square" lIns="0" tIns="0" rIns="0" bIns="0" rtlCol="0"/>
          <a:lstStyle/>
          <a:p>
            <a:endParaRPr sz="1350"/>
          </a:p>
        </p:txBody>
      </p:sp>
      <p:sp>
        <p:nvSpPr>
          <p:cNvPr id="72" name="object 79"/>
          <p:cNvSpPr txBox="1"/>
          <p:nvPr/>
        </p:nvSpPr>
        <p:spPr>
          <a:xfrm>
            <a:off x="2494801" y="2839022"/>
            <a:ext cx="491014" cy="553998"/>
          </a:xfrm>
          <a:prstGeom prst="rect">
            <a:avLst/>
          </a:prstGeom>
        </p:spPr>
        <p:txBody>
          <a:bodyPr vert="horz" wrap="square" lIns="0" tIns="0" rIns="0" bIns="0" rtlCol="0">
            <a:spAutoFit/>
          </a:bodyPr>
          <a:lstStyle/>
          <a:p>
            <a:pPr marL="9049" marR="3810" indent="-476" algn="ctr"/>
            <a:r>
              <a:rPr sz="900" i="1" spc="-34" dirty="0">
                <a:solidFill>
                  <a:srgbClr val="17375E"/>
                </a:solidFill>
                <a:latin typeface="Arial"/>
                <a:cs typeface="Arial"/>
              </a:rPr>
              <a:t>Extract  </a:t>
            </a:r>
            <a:r>
              <a:rPr sz="900" i="1" spc="-158" dirty="0">
                <a:solidFill>
                  <a:srgbClr val="17375E"/>
                </a:solidFill>
                <a:latin typeface="Arial"/>
                <a:cs typeface="Arial"/>
              </a:rPr>
              <a:t>T</a:t>
            </a:r>
            <a:r>
              <a:rPr sz="900" i="1" spc="-19" dirty="0">
                <a:solidFill>
                  <a:srgbClr val="17375E"/>
                </a:solidFill>
                <a:latin typeface="Arial"/>
                <a:cs typeface="Arial"/>
              </a:rPr>
              <a:t>ra</a:t>
            </a:r>
            <a:r>
              <a:rPr sz="900" i="1" spc="-45" dirty="0">
                <a:solidFill>
                  <a:srgbClr val="17375E"/>
                </a:solidFill>
                <a:latin typeface="Arial"/>
                <a:cs typeface="Arial"/>
              </a:rPr>
              <a:t>n</a:t>
            </a:r>
            <a:r>
              <a:rPr sz="900" i="1" spc="-101" dirty="0">
                <a:solidFill>
                  <a:srgbClr val="17375E"/>
                </a:solidFill>
                <a:latin typeface="Arial"/>
                <a:cs typeface="Arial"/>
              </a:rPr>
              <a:t>s</a:t>
            </a:r>
            <a:r>
              <a:rPr sz="900" i="1" spc="15" dirty="0">
                <a:solidFill>
                  <a:srgbClr val="17375E"/>
                </a:solidFill>
                <a:latin typeface="Arial"/>
                <a:cs typeface="Arial"/>
              </a:rPr>
              <a:t>f</a:t>
            </a:r>
            <a:r>
              <a:rPr sz="900" i="1" spc="-23" dirty="0">
                <a:solidFill>
                  <a:srgbClr val="17375E"/>
                </a:solidFill>
                <a:latin typeface="Arial"/>
                <a:cs typeface="Arial"/>
              </a:rPr>
              <a:t>orm  </a:t>
            </a:r>
            <a:r>
              <a:rPr sz="900" i="1" spc="-64" dirty="0">
                <a:solidFill>
                  <a:srgbClr val="17375E"/>
                </a:solidFill>
                <a:latin typeface="Arial"/>
                <a:cs typeface="Arial"/>
              </a:rPr>
              <a:t>Load  Refresh</a:t>
            </a:r>
            <a:endParaRPr sz="900">
              <a:latin typeface="Arial"/>
              <a:cs typeface="Arial"/>
            </a:endParaRPr>
          </a:p>
        </p:txBody>
      </p:sp>
      <p:sp>
        <p:nvSpPr>
          <p:cNvPr id="73" name="object 80"/>
          <p:cNvSpPr txBox="1"/>
          <p:nvPr/>
        </p:nvSpPr>
        <p:spPr>
          <a:xfrm>
            <a:off x="2714995" y="2136944"/>
            <a:ext cx="487680" cy="276999"/>
          </a:xfrm>
          <a:prstGeom prst="rect">
            <a:avLst/>
          </a:prstGeom>
        </p:spPr>
        <p:txBody>
          <a:bodyPr vert="horz" wrap="square" lIns="0" tIns="0" rIns="0" bIns="0" rtlCol="0">
            <a:spAutoFit/>
          </a:bodyPr>
          <a:lstStyle/>
          <a:p>
            <a:pPr marL="9525" marR="3810" indent="3334"/>
            <a:r>
              <a:rPr sz="900" i="1" spc="23" dirty="0">
                <a:solidFill>
                  <a:srgbClr val="17375E"/>
                </a:solidFill>
                <a:latin typeface="Arial"/>
                <a:cs typeface="Arial"/>
              </a:rPr>
              <a:t>M</a:t>
            </a:r>
            <a:r>
              <a:rPr sz="900" i="1" spc="-79" dirty="0">
                <a:solidFill>
                  <a:srgbClr val="17375E"/>
                </a:solidFill>
                <a:latin typeface="Arial"/>
                <a:cs typeface="Arial"/>
              </a:rPr>
              <a:t>e</a:t>
            </a:r>
            <a:r>
              <a:rPr sz="900" i="1" spc="41" dirty="0">
                <a:solidFill>
                  <a:srgbClr val="17375E"/>
                </a:solidFill>
                <a:latin typeface="Arial"/>
                <a:cs typeface="Arial"/>
              </a:rPr>
              <a:t>t</a:t>
            </a:r>
            <a:r>
              <a:rPr sz="900" i="1" spc="-23" dirty="0">
                <a:solidFill>
                  <a:srgbClr val="17375E"/>
                </a:solidFill>
                <a:latin typeface="Arial"/>
                <a:cs typeface="Arial"/>
              </a:rPr>
              <a:t>ada</a:t>
            </a:r>
            <a:r>
              <a:rPr sz="900" i="1" spc="-19" dirty="0">
                <a:solidFill>
                  <a:srgbClr val="17375E"/>
                </a:solidFill>
                <a:latin typeface="Arial"/>
                <a:cs typeface="Arial"/>
              </a:rPr>
              <a:t>t</a:t>
            </a:r>
            <a:r>
              <a:rPr sz="900" i="1" spc="-26" dirty="0">
                <a:solidFill>
                  <a:srgbClr val="17375E"/>
                </a:solidFill>
                <a:latin typeface="Arial"/>
                <a:cs typeface="Arial"/>
              </a:rPr>
              <a:t>a  </a:t>
            </a:r>
            <a:r>
              <a:rPr sz="900" i="1" spc="-30" dirty="0">
                <a:solidFill>
                  <a:srgbClr val="17375E"/>
                </a:solidFill>
                <a:latin typeface="Arial"/>
                <a:cs typeface="Arial"/>
              </a:rPr>
              <a:t>r</a:t>
            </a:r>
            <a:r>
              <a:rPr sz="900" i="1" spc="-41" dirty="0">
                <a:solidFill>
                  <a:srgbClr val="17375E"/>
                </a:solidFill>
                <a:latin typeface="Arial"/>
                <a:cs typeface="Arial"/>
              </a:rPr>
              <a:t>e</a:t>
            </a:r>
            <a:r>
              <a:rPr sz="900" i="1" spc="-45" dirty="0">
                <a:solidFill>
                  <a:srgbClr val="17375E"/>
                </a:solidFill>
                <a:latin typeface="Arial"/>
                <a:cs typeface="Arial"/>
              </a:rPr>
              <a:t>p</a:t>
            </a:r>
            <a:r>
              <a:rPr sz="900" i="1" spc="-79" dirty="0">
                <a:solidFill>
                  <a:srgbClr val="17375E"/>
                </a:solidFill>
                <a:latin typeface="Arial"/>
                <a:cs typeface="Arial"/>
              </a:rPr>
              <a:t>o</a:t>
            </a:r>
            <a:r>
              <a:rPr sz="900" i="1" spc="-68" dirty="0">
                <a:solidFill>
                  <a:srgbClr val="17375E"/>
                </a:solidFill>
                <a:latin typeface="Arial"/>
                <a:cs typeface="Arial"/>
              </a:rPr>
              <a:t>s</a:t>
            </a:r>
            <a:r>
              <a:rPr sz="900" i="1" spc="4" dirty="0">
                <a:solidFill>
                  <a:srgbClr val="17375E"/>
                </a:solidFill>
                <a:latin typeface="Arial"/>
                <a:cs typeface="Arial"/>
              </a:rPr>
              <a:t>i</a:t>
            </a:r>
            <a:r>
              <a:rPr sz="900" i="1" spc="41" dirty="0">
                <a:solidFill>
                  <a:srgbClr val="17375E"/>
                </a:solidFill>
                <a:latin typeface="Arial"/>
                <a:cs typeface="Arial"/>
              </a:rPr>
              <a:t>t</a:t>
            </a:r>
            <a:r>
              <a:rPr sz="900" i="1" spc="-23" dirty="0">
                <a:solidFill>
                  <a:srgbClr val="17375E"/>
                </a:solidFill>
                <a:latin typeface="Arial"/>
                <a:cs typeface="Arial"/>
              </a:rPr>
              <a:t>o</a:t>
            </a:r>
            <a:r>
              <a:rPr sz="900" i="1" spc="-8" dirty="0">
                <a:solidFill>
                  <a:srgbClr val="17375E"/>
                </a:solidFill>
                <a:latin typeface="Arial"/>
                <a:cs typeface="Arial"/>
              </a:rPr>
              <a:t>r</a:t>
            </a:r>
            <a:r>
              <a:rPr sz="900" i="1" spc="-49" dirty="0">
                <a:solidFill>
                  <a:srgbClr val="17375E"/>
                </a:solidFill>
                <a:latin typeface="Arial"/>
                <a:cs typeface="Arial"/>
              </a:rPr>
              <a:t>y</a:t>
            </a:r>
            <a:endParaRPr sz="900">
              <a:latin typeface="Arial"/>
              <a:cs typeface="Arial"/>
            </a:endParaRPr>
          </a:p>
        </p:txBody>
      </p:sp>
      <p:sp>
        <p:nvSpPr>
          <p:cNvPr id="74" name="object 81"/>
          <p:cNvSpPr/>
          <p:nvPr/>
        </p:nvSpPr>
        <p:spPr>
          <a:xfrm>
            <a:off x="2658398" y="1765745"/>
            <a:ext cx="528065" cy="242315"/>
          </a:xfrm>
          <a:prstGeom prst="rect">
            <a:avLst/>
          </a:prstGeom>
          <a:blipFill>
            <a:blip r:embed="rId29" cstate="print"/>
            <a:stretch>
              <a:fillRect/>
            </a:stretch>
          </a:blipFill>
        </p:spPr>
        <p:txBody>
          <a:bodyPr wrap="square" lIns="0" tIns="0" rIns="0" bIns="0" rtlCol="0"/>
          <a:lstStyle/>
          <a:p>
            <a:endParaRPr sz="1350"/>
          </a:p>
        </p:txBody>
      </p:sp>
      <p:sp>
        <p:nvSpPr>
          <p:cNvPr id="75" name="object 82"/>
          <p:cNvSpPr/>
          <p:nvPr/>
        </p:nvSpPr>
        <p:spPr>
          <a:xfrm>
            <a:off x="2694220" y="1786395"/>
            <a:ext cx="457176" cy="171440"/>
          </a:xfrm>
          <a:prstGeom prst="rect">
            <a:avLst/>
          </a:prstGeom>
          <a:blipFill>
            <a:blip r:embed="rId30" cstate="print"/>
            <a:stretch>
              <a:fillRect/>
            </a:stretch>
          </a:blipFill>
        </p:spPr>
        <p:txBody>
          <a:bodyPr wrap="square" lIns="0" tIns="0" rIns="0" bIns="0" rtlCol="0"/>
          <a:lstStyle/>
          <a:p>
            <a:endParaRPr sz="1350"/>
          </a:p>
        </p:txBody>
      </p:sp>
      <p:sp>
        <p:nvSpPr>
          <p:cNvPr id="76" name="object 83"/>
          <p:cNvSpPr/>
          <p:nvPr/>
        </p:nvSpPr>
        <p:spPr>
          <a:xfrm>
            <a:off x="2694220" y="1786395"/>
            <a:ext cx="457200" cy="171450"/>
          </a:xfrm>
          <a:custGeom>
            <a:avLst/>
            <a:gdLst/>
            <a:ahLst/>
            <a:cxnLst/>
            <a:rect l="l" t="t" r="r" b="b"/>
            <a:pathLst>
              <a:path w="609600" h="228600">
                <a:moveTo>
                  <a:pt x="0" y="0"/>
                </a:moveTo>
                <a:lnTo>
                  <a:pt x="609574" y="0"/>
                </a:lnTo>
                <a:lnTo>
                  <a:pt x="609574" y="228587"/>
                </a:lnTo>
                <a:lnTo>
                  <a:pt x="0" y="228587"/>
                </a:lnTo>
                <a:lnTo>
                  <a:pt x="0" y="0"/>
                </a:lnTo>
                <a:close/>
              </a:path>
            </a:pathLst>
          </a:custGeom>
          <a:ln w="9525">
            <a:solidFill>
              <a:srgbClr val="BE4B48"/>
            </a:solidFill>
          </a:ln>
        </p:spPr>
        <p:txBody>
          <a:bodyPr wrap="square" lIns="0" tIns="0" rIns="0" bIns="0" rtlCol="0"/>
          <a:lstStyle/>
          <a:p>
            <a:endParaRPr sz="1350"/>
          </a:p>
        </p:txBody>
      </p:sp>
      <p:sp>
        <p:nvSpPr>
          <p:cNvPr id="77" name="object 84"/>
          <p:cNvSpPr/>
          <p:nvPr/>
        </p:nvSpPr>
        <p:spPr>
          <a:xfrm>
            <a:off x="2144048" y="1765745"/>
            <a:ext cx="528065" cy="242315"/>
          </a:xfrm>
          <a:prstGeom prst="rect">
            <a:avLst/>
          </a:prstGeom>
          <a:blipFill>
            <a:blip r:embed="rId31" cstate="print"/>
            <a:stretch>
              <a:fillRect/>
            </a:stretch>
          </a:blipFill>
        </p:spPr>
        <p:txBody>
          <a:bodyPr wrap="square" lIns="0" tIns="0" rIns="0" bIns="0" rtlCol="0"/>
          <a:lstStyle/>
          <a:p>
            <a:endParaRPr sz="1350"/>
          </a:p>
        </p:txBody>
      </p:sp>
      <p:sp>
        <p:nvSpPr>
          <p:cNvPr id="78" name="object 85"/>
          <p:cNvSpPr/>
          <p:nvPr/>
        </p:nvSpPr>
        <p:spPr>
          <a:xfrm>
            <a:off x="2179889" y="1786395"/>
            <a:ext cx="457181" cy="171440"/>
          </a:xfrm>
          <a:prstGeom prst="rect">
            <a:avLst/>
          </a:prstGeom>
          <a:blipFill>
            <a:blip r:embed="rId30" cstate="print"/>
            <a:stretch>
              <a:fillRect/>
            </a:stretch>
          </a:blipFill>
        </p:spPr>
        <p:txBody>
          <a:bodyPr wrap="square" lIns="0" tIns="0" rIns="0" bIns="0" rtlCol="0"/>
          <a:lstStyle/>
          <a:p>
            <a:endParaRPr sz="1350"/>
          </a:p>
        </p:txBody>
      </p:sp>
      <p:sp>
        <p:nvSpPr>
          <p:cNvPr id="79" name="object 86"/>
          <p:cNvSpPr/>
          <p:nvPr/>
        </p:nvSpPr>
        <p:spPr>
          <a:xfrm>
            <a:off x="2179890" y="1786395"/>
            <a:ext cx="457200" cy="171450"/>
          </a:xfrm>
          <a:custGeom>
            <a:avLst/>
            <a:gdLst/>
            <a:ahLst/>
            <a:cxnLst/>
            <a:rect l="l" t="t" r="r" b="b"/>
            <a:pathLst>
              <a:path w="609600" h="228600">
                <a:moveTo>
                  <a:pt x="0" y="0"/>
                </a:moveTo>
                <a:lnTo>
                  <a:pt x="609574" y="0"/>
                </a:lnTo>
                <a:lnTo>
                  <a:pt x="609574" y="228587"/>
                </a:lnTo>
                <a:lnTo>
                  <a:pt x="0" y="228587"/>
                </a:lnTo>
                <a:lnTo>
                  <a:pt x="0" y="0"/>
                </a:lnTo>
                <a:close/>
              </a:path>
            </a:pathLst>
          </a:custGeom>
          <a:ln w="9525">
            <a:solidFill>
              <a:srgbClr val="BE4B48"/>
            </a:solidFill>
          </a:ln>
        </p:spPr>
        <p:txBody>
          <a:bodyPr wrap="square" lIns="0" tIns="0" rIns="0" bIns="0" rtlCol="0"/>
          <a:lstStyle/>
          <a:p>
            <a:endParaRPr sz="1350"/>
          </a:p>
        </p:txBody>
      </p:sp>
      <p:sp>
        <p:nvSpPr>
          <p:cNvPr id="80" name="object 87"/>
          <p:cNvSpPr txBox="1"/>
          <p:nvPr/>
        </p:nvSpPr>
        <p:spPr>
          <a:xfrm>
            <a:off x="1960861" y="1268276"/>
            <a:ext cx="1353503" cy="474489"/>
          </a:xfrm>
          <a:prstGeom prst="rect">
            <a:avLst/>
          </a:prstGeom>
        </p:spPr>
        <p:txBody>
          <a:bodyPr vert="horz" wrap="square" lIns="0" tIns="0" rIns="0" bIns="0" rtlCol="0">
            <a:spAutoFit/>
          </a:bodyPr>
          <a:lstStyle/>
          <a:p>
            <a:pPr marL="382905"/>
            <a:r>
              <a:rPr sz="1350" i="1" spc="-56" dirty="0">
                <a:latin typeface="Arial"/>
                <a:cs typeface="Arial"/>
              </a:rPr>
              <a:t>Data</a:t>
            </a:r>
            <a:r>
              <a:rPr sz="1350" i="1" spc="-113" dirty="0">
                <a:latin typeface="Arial"/>
                <a:cs typeface="Arial"/>
              </a:rPr>
              <a:t> </a:t>
            </a:r>
            <a:r>
              <a:rPr sz="1350" i="1" spc="-53" dirty="0">
                <a:latin typeface="Arial"/>
                <a:cs typeface="Arial"/>
              </a:rPr>
              <a:t>staging</a:t>
            </a:r>
            <a:endParaRPr sz="1350">
              <a:latin typeface="Arial"/>
              <a:cs typeface="Arial"/>
            </a:endParaRPr>
          </a:p>
          <a:p>
            <a:pPr marL="9525">
              <a:spcBef>
                <a:spcPts val="968"/>
              </a:spcBef>
            </a:pPr>
            <a:r>
              <a:rPr sz="900" i="1" spc="-15" dirty="0">
                <a:solidFill>
                  <a:srgbClr val="17375E"/>
                </a:solidFill>
                <a:latin typeface="Arial"/>
                <a:cs typeface="Arial"/>
              </a:rPr>
              <a:t>Monitoring </a:t>
            </a:r>
            <a:r>
              <a:rPr sz="900" i="1" spc="11" dirty="0">
                <a:solidFill>
                  <a:srgbClr val="17375E"/>
                </a:solidFill>
                <a:latin typeface="Arial"/>
                <a:cs typeface="Arial"/>
              </a:rPr>
              <a:t>&amp;</a:t>
            </a:r>
            <a:r>
              <a:rPr sz="900" i="1" spc="-131" dirty="0">
                <a:solidFill>
                  <a:srgbClr val="17375E"/>
                </a:solidFill>
                <a:latin typeface="Arial"/>
                <a:cs typeface="Arial"/>
              </a:rPr>
              <a:t> </a:t>
            </a:r>
            <a:r>
              <a:rPr sz="900" i="1" spc="-23" dirty="0">
                <a:solidFill>
                  <a:srgbClr val="17375E"/>
                </a:solidFill>
                <a:latin typeface="Arial"/>
                <a:cs typeface="Arial"/>
              </a:rPr>
              <a:t>Administration</a:t>
            </a:r>
            <a:endParaRPr sz="900">
              <a:latin typeface="Arial"/>
              <a:cs typeface="Arial"/>
            </a:endParaRPr>
          </a:p>
        </p:txBody>
      </p:sp>
      <p:sp>
        <p:nvSpPr>
          <p:cNvPr id="81" name="object 88"/>
          <p:cNvSpPr/>
          <p:nvPr/>
        </p:nvSpPr>
        <p:spPr>
          <a:xfrm>
            <a:off x="3289334" y="1926909"/>
            <a:ext cx="328031" cy="490346"/>
          </a:xfrm>
          <a:prstGeom prst="rect">
            <a:avLst/>
          </a:prstGeom>
          <a:blipFill>
            <a:blip r:embed="rId32" cstate="print"/>
            <a:stretch>
              <a:fillRect/>
            </a:stretch>
          </a:blipFill>
        </p:spPr>
        <p:txBody>
          <a:bodyPr wrap="square" lIns="0" tIns="0" rIns="0" bIns="0" rtlCol="0"/>
          <a:lstStyle/>
          <a:p>
            <a:endParaRPr sz="1350"/>
          </a:p>
        </p:txBody>
      </p:sp>
      <p:sp>
        <p:nvSpPr>
          <p:cNvPr id="82" name="object 89"/>
          <p:cNvSpPr/>
          <p:nvPr/>
        </p:nvSpPr>
        <p:spPr>
          <a:xfrm>
            <a:off x="3324775" y="1947492"/>
            <a:ext cx="257451" cy="419471"/>
          </a:xfrm>
          <a:prstGeom prst="rect">
            <a:avLst/>
          </a:prstGeom>
          <a:blipFill>
            <a:blip r:embed="rId33" cstate="print"/>
            <a:stretch>
              <a:fillRect/>
            </a:stretch>
          </a:blipFill>
        </p:spPr>
        <p:txBody>
          <a:bodyPr wrap="square" lIns="0" tIns="0" rIns="0" bIns="0" rtlCol="0"/>
          <a:lstStyle/>
          <a:p>
            <a:endParaRPr sz="1350"/>
          </a:p>
        </p:txBody>
      </p:sp>
      <p:sp>
        <p:nvSpPr>
          <p:cNvPr id="83" name="object 90"/>
          <p:cNvSpPr/>
          <p:nvPr/>
        </p:nvSpPr>
        <p:spPr>
          <a:xfrm>
            <a:off x="3324776" y="2017406"/>
            <a:ext cx="257651" cy="70009"/>
          </a:xfrm>
          <a:custGeom>
            <a:avLst/>
            <a:gdLst/>
            <a:ahLst/>
            <a:cxnLst/>
            <a:rect l="l" t="t" r="r" b="b"/>
            <a:pathLst>
              <a:path w="343535" h="93344">
                <a:moveTo>
                  <a:pt x="343268" y="0"/>
                </a:moveTo>
                <a:lnTo>
                  <a:pt x="310151" y="55054"/>
                </a:lnTo>
                <a:lnTo>
                  <a:pt x="272995" y="75233"/>
                </a:lnTo>
                <a:lnTo>
                  <a:pt x="225878" y="88465"/>
                </a:lnTo>
                <a:lnTo>
                  <a:pt x="171627" y="93218"/>
                </a:lnTo>
                <a:lnTo>
                  <a:pt x="117378" y="88465"/>
                </a:lnTo>
                <a:lnTo>
                  <a:pt x="70264" y="75233"/>
                </a:lnTo>
                <a:lnTo>
                  <a:pt x="33112" y="55054"/>
                </a:lnTo>
                <a:lnTo>
                  <a:pt x="8749" y="29465"/>
                </a:lnTo>
                <a:lnTo>
                  <a:pt x="0" y="0"/>
                </a:lnTo>
              </a:path>
            </a:pathLst>
          </a:custGeom>
          <a:ln w="9525">
            <a:solidFill>
              <a:srgbClr val="F69240"/>
            </a:solidFill>
          </a:ln>
        </p:spPr>
        <p:txBody>
          <a:bodyPr wrap="square" lIns="0" tIns="0" rIns="0" bIns="0" rtlCol="0"/>
          <a:lstStyle/>
          <a:p>
            <a:endParaRPr sz="1350"/>
          </a:p>
        </p:txBody>
      </p:sp>
      <p:sp>
        <p:nvSpPr>
          <p:cNvPr id="84" name="object 91"/>
          <p:cNvSpPr/>
          <p:nvPr/>
        </p:nvSpPr>
        <p:spPr>
          <a:xfrm>
            <a:off x="3324773" y="1947492"/>
            <a:ext cx="257651" cy="419576"/>
          </a:xfrm>
          <a:custGeom>
            <a:avLst/>
            <a:gdLst/>
            <a:ahLst/>
            <a:cxnLst/>
            <a:rect l="l" t="t" r="r" b="b"/>
            <a:pathLst>
              <a:path w="343535" h="559435">
                <a:moveTo>
                  <a:pt x="0" y="93217"/>
                </a:moveTo>
                <a:lnTo>
                  <a:pt x="33117" y="38163"/>
                </a:lnTo>
                <a:lnTo>
                  <a:pt x="70272" y="17984"/>
                </a:lnTo>
                <a:lnTo>
                  <a:pt x="117389" y="4752"/>
                </a:lnTo>
                <a:lnTo>
                  <a:pt x="171640" y="0"/>
                </a:lnTo>
                <a:lnTo>
                  <a:pt x="225890" y="4752"/>
                </a:lnTo>
                <a:lnTo>
                  <a:pt x="273003" y="17984"/>
                </a:lnTo>
                <a:lnTo>
                  <a:pt x="310155" y="38163"/>
                </a:lnTo>
                <a:lnTo>
                  <a:pt x="334519" y="63752"/>
                </a:lnTo>
                <a:lnTo>
                  <a:pt x="343268" y="93217"/>
                </a:lnTo>
                <a:lnTo>
                  <a:pt x="343268" y="466077"/>
                </a:lnTo>
                <a:lnTo>
                  <a:pt x="310155" y="521131"/>
                </a:lnTo>
                <a:lnTo>
                  <a:pt x="273003" y="541310"/>
                </a:lnTo>
                <a:lnTo>
                  <a:pt x="225890" y="554543"/>
                </a:lnTo>
                <a:lnTo>
                  <a:pt x="171640" y="559295"/>
                </a:lnTo>
                <a:lnTo>
                  <a:pt x="117389" y="554543"/>
                </a:lnTo>
                <a:lnTo>
                  <a:pt x="70272" y="541310"/>
                </a:lnTo>
                <a:lnTo>
                  <a:pt x="33117" y="521131"/>
                </a:lnTo>
                <a:lnTo>
                  <a:pt x="8750" y="495542"/>
                </a:lnTo>
                <a:lnTo>
                  <a:pt x="0" y="466077"/>
                </a:lnTo>
                <a:lnTo>
                  <a:pt x="0" y="93217"/>
                </a:lnTo>
                <a:close/>
              </a:path>
            </a:pathLst>
          </a:custGeom>
          <a:ln w="9525">
            <a:solidFill>
              <a:srgbClr val="F69240"/>
            </a:solidFill>
          </a:ln>
        </p:spPr>
        <p:txBody>
          <a:bodyPr wrap="square" lIns="0" tIns="0" rIns="0" bIns="0" rtlCol="0"/>
          <a:lstStyle/>
          <a:p>
            <a:endParaRPr sz="1350"/>
          </a:p>
        </p:txBody>
      </p:sp>
      <p:sp>
        <p:nvSpPr>
          <p:cNvPr id="85" name="object 92"/>
          <p:cNvSpPr/>
          <p:nvPr/>
        </p:nvSpPr>
        <p:spPr>
          <a:xfrm>
            <a:off x="3631191" y="2383960"/>
            <a:ext cx="259080" cy="207645"/>
          </a:xfrm>
          <a:custGeom>
            <a:avLst/>
            <a:gdLst/>
            <a:ahLst/>
            <a:cxnLst/>
            <a:rect l="l" t="t" r="r" b="b"/>
            <a:pathLst>
              <a:path w="345439" h="276860">
                <a:moveTo>
                  <a:pt x="345313" y="276250"/>
                </a:moveTo>
                <a:lnTo>
                  <a:pt x="0" y="0"/>
                </a:lnTo>
              </a:path>
            </a:pathLst>
          </a:custGeom>
          <a:ln w="9525">
            <a:solidFill>
              <a:srgbClr val="4A7EBB"/>
            </a:solidFill>
          </a:ln>
        </p:spPr>
        <p:txBody>
          <a:bodyPr wrap="square" lIns="0" tIns="0" rIns="0" bIns="0" rtlCol="0"/>
          <a:lstStyle/>
          <a:p>
            <a:endParaRPr sz="1350"/>
          </a:p>
        </p:txBody>
      </p:sp>
      <p:sp>
        <p:nvSpPr>
          <p:cNvPr id="86" name="object 93"/>
          <p:cNvSpPr/>
          <p:nvPr/>
        </p:nvSpPr>
        <p:spPr>
          <a:xfrm>
            <a:off x="3631195" y="2383962"/>
            <a:ext cx="65723" cy="61913"/>
          </a:xfrm>
          <a:custGeom>
            <a:avLst/>
            <a:gdLst/>
            <a:ahLst/>
            <a:cxnLst/>
            <a:rect l="l" t="t" r="r" b="b"/>
            <a:pathLst>
              <a:path w="87629" h="82550">
                <a:moveTo>
                  <a:pt x="31724" y="82308"/>
                </a:moveTo>
                <a:lnTo>
                  <a:pt x="0" y="0"/>
                </a:lnTo>
                <a:lnTo>
                  <a:pt x="87261" y="12890"/>
                </a:lnTo>
              </a:path>
            </a:pathLst>
          </a:custGeom>
          <a:ln w="9525">
            <a:solidFill>
              <a:srgbClr val="4A7EBB"/>
            </a:solidFill>
          </a:ln>
        </p:spPr>
        <p:txBody>
          <a:bodyPr wrap="square" lIns="0" tIns="0" rIns="0" bIns="0" rtlCol="0"/>
          <a:lstStyle/>
          <a:p>
            <a:endParaRPr sz="1350"/>
          </a:p>
        </p:txBody>
      </p:sp>
      <p:sp>
        <p:nvSpPr>
          <p:cNvPr id="87" name="object 94"/>
          <p:cNvSpPr/>
          <p:nvPr/>
        </p:nvSpPr>
        <p:spPr>
          <a:xfrm>
            <a:off x="3824720" y="2529415"/>
            <a:ext cx="65723" cy="61913"/>
          </a:xfrm>
          <a:custGeom>
            <a:avLst/>
            <a:gdLst/>
            <a:ahLst/>
            <a:cxnLst/>
            <a:rect l="l" t="t" r="r" b="b"/>
            <a:pathLst>
              <a:path w="87629" h="82550">
                <a:moveTo>
                  <a:pt x="55537" y="0"/>
                </a:moveTo>
                <a:lnTo>
                  <a:pt x="87274" y="82308"/>
                </a:lnTo>
                <a:lnTo>
                  <a:pt x="0" y="69418"/>
                </a:lnTo>
              </a:path>
            </a:pathLst>
          </a:custGeom>
          <a:ln w="9525">
            <a:solidFill>
              <a:srgbClr val="4A7EBB"/>
            </a:solidFill>
          </a:ln>
        </p:spPr>
        <p:txBody>
          <a:bodyPr wrap="square" lIns="0" tIns="0" rIns="0" bIns="0" rtlCol="0"/>
          <a:lstStyle/>
          <a:p>
            <a:endParaRPr sz="1350"/>
          </a:p>
        </p:txBody>
      </p:sp>
      <p:sp>
        <p:nvSpPr>
          <p:cNvPr id="88" name="object 95"/>
          <p:cNvSpPr/>
          <p:nvPr/>
        </p:nvSpPr>
        <p:spPr>
          <a:xfrm>
            <a:off x="2402365" y="3655124"/>
            <a:ext cx="328040" cy="490346"/>
          </a:xfrm>
          <a:prstGeom prst="rect">
            <a:avLst/>
          </a:prstGeom>
          <a:blipFill>
            <a:blip r:embed="rId34" cstate="print"/>
            <a:stretch>
              <a:fillRect/>
            </a:stretch>
          </a:blipFill>
        </p:spPr>
        <p:txBody>
          <a:bodyPr wrap="square" lIns="0" tIns="0" rIns="0" bIns="0" rtlCol="0"/>
          <a:lstStyle/>
          <a:p>
            <a:endParaRPr sz="1350"/>
          </a:p>
        </p:txBody>
      </p:sp>
      <p:sp>
        <p:nvSpPr>
          <p:cNvPr id="89" name="object 96"/>
          <p:cNvSpPr/>
          <p:nvPr/>
        </p:nvSpPr>
        <p:spPr>
          <a:xfrm>
            <a:off x="2437541" y="3675689"/>
            <a:ext cx="257441" cy="419471"/>
          </a:xfrm>
          <a:prstGeom prst="rect">
            <a:avLst/>
          </a:prstGeom>
          <a:blipFill>
            <a:blip r:embed="rId35" cstate="print"/>
            <a:stretch>
              <a:fillRect/>
            </a:stretch>
          </a:blipFill>
        </p:spPr>
        <p:txBody>
          <a:bodyPr wrap="square" lIns="0" tIns="0" rIns="0" bIns="0" rtlCol="0"/>
          <a:lstStyle/>
          <a:p>
            <a:endParaRPr sz="1350"/>
          </a:p>
        </p:txBody>
      </p:sp>
      <p:sp>
        <p:nvSpPr>
          <p:cNvPr id="90" name="object 97"/>
          <p:cNvSpPr/>
          <p:nvPr/>
        </p:nvSpPr>
        <p:spPr>
          <a:xfrm>
            <a:off x="2437540" y="3745598"/>
            <a:ext cx="257651" cy="70009"/>
          </a:xfrm>
          <a:custGeom>
            <a:avLst/>
            <a:gdLst/>
            <a:ahLst/>
            <a:cxnLst/>
            <a:rect l="l" t="t" r="r" b="b"/>
            <a:pathLst>
              <a:path w="343535" h="93345">
                <a:moveTo>
                  <a:pt x="343268" y="0"/>
                </a:moveTo>
                <a:lnTo>
                  <a:pt x="310151" y="55054"/>
                </a:lnTo>
                <a:lnTo>
                  <a:pt x="272995" y="75233"/>
                </a:lnTo>
                <a:lnTo>
                  <a:pt x="225878" y="88465"/>
                </a:lnTo>
                <a:lnTo>
                  <a:pt x="171627" y="93218"/>
                </a:lnTo>
                <a:lnTo>
                  <a:pt x="117378" y="88465"/>
                </a:lnTo>
                <a:lnTo>
                  <a:pt x="70264" y="75233"/>
                </a:lnTo>
                <a:lnTo>
                  <a:pt x="33112" y="55054"/>
                </a:lnTo>
                <a:lnTo>
                  <a:pt x="8749" y="29465"/>
                </a:lnTo>
                <a:lnTo>
                  <a:pt x="0" y="0"/>
                </a:lnTo>
              </a:path>
            </a:pathLst>
          </a:custGeom>
          <a:ln w="9525">
            <a:solidFill>
              <a:srgbClr val="F69240"/>
            </a:solidFill>
          </a:ln>
        </p:spPr>
        <p:txBody>
          <a:bodyPr wrap="square" lIns="0" tIns="0" rIns="0" bIns="0" rtlCol="0"/>
          <a:lstStyle/>
          <a:p>
            <a:endParaRPr sz="1350"/>
          </a:p>
        </p:txBody>
      </p:sp>
      <p:sp>
        <p:nvSpPr>
          <p:cNvPr id="91" name="object 98"/>
          <p:cNvSpPr/>
          <p:nvPr/>
        </p:nvSpPr>
        <p:spPr>
          <a:xfrm>
            <a:off x="2437537" y="3675685"/>
            <a:ext cx="257651" cy="419576"/>
          </a:xfrm>
          <a:custGeom>
            <a:avLst/>
            <a:gdLst/>
            <a:ahLst/>
            <a:cxnLst/>
            <a:rect l="l" t="t" r="r" b="b"/>
            <a:pathLst>
              <a:path w="343535" h="559435">
                <a:moveTo>
                  <a:pt x="0" y="93217"/>
                </a:moveTo>
                <a:lnTo>
                  <a:pt x="33117" y="38163"/>
                </a:lnTo>
                <a:lnTo>
                  <a:pt x="70272" y="17984"/>
                </a:lnTo>
                <a:lnTo>
                  <a:pt x="117389" y="4752"/>
                </a:lnTo>
                <a:lnTo>
                  <a:pt x="171640" y="0"/>
                </a:lnTo>
                <a:lnTo>
                  <a:pt x="225890" y="4752"/>
                </a:lnTo>
                <a:lnTo>
                  <a:pt x="273003" y="17984"/>
                </a:lnTo>
                <a:lnTo>
                  <a:pt x="310155" y="38163"/>
                </a:lnTo>
                <a:lnTo>
                  <a:pt x="334519" y="63752"/>
                </a:lnTo>
                <a:lnTo>
                  <a:pt x="343268" y="93217"/>
                </a:lnTo>
                <a:lnTo>
                  <a:pt x="343268" y="466077"/>
                </a:lnTo>
                <a:lnTo>
                  <a:pt x="310155" y="521131"/>
                </a:lnTo>
                <a:lnTo>
                  <a:pt x="273003" y="541310"/>
                </a:lnTo>
                <a:lnTo>
                  <a:pt x="225890" y="554543"/>
                </a:lnTo>
                <a:lnTo>
                  <a:pt x="171640" y="559295"/>
                </a:lnTo>
                <a:lnTo>
                  <a:pt x="117389" y="554543"/>
                </a:lnTo>
                <a:lnTo>
                  <a:pt x="70272" y="541310"/>
                </a:lnTo>
                <a:lnTo>
                  <a:pt x="33117" y="521131"/>
                </a:lnTo>
                <a:lnTo>
                  <a:pt x="8750" y="495542"/>
                </a:lnTo>
                <a:lnTo>
                  <a:pt x="0" y="466077"/>
                </a:lnTo>
                <a:lnTo>
                  <a:pt x="0" y="93217"/>
                </a:lnTo>
                <a:close/>
              </a:path>
            </a:pathLst>
          </a:custGeom>
          <a:ln w="9525">
            <a:solidFill>
              <a:srgbClr val="F69240"/>
            </a:solidFill>
          </a:ln>
        </p:spPr>
        <p:txBody>
          <a:bodyPr wrap="square" lIns="0" tIns="0" rIns="0" bIns="0" rtlCol="0"/>
          <a:lstStyle/>
          <a:p>
            <a:endParaRPr sz="1350"/>
          </a:p>
        </p:txBody>
      </p:sp>
      <p:sp>
        <p:nvSpPr>
          <p:cNvPr id="92" name="object 99"/>
          <p:cNvSpPr/>
          <p:nvPr/>
        </p:nvSpPr>
        <p:spPr>
          <a:xfrm>
            <a:off x="2516665" y="3769424"/>
            <a:ext cx="328040" cy="490346"/>
          </a:xfrm>
          <a:prstGeom prst="rect">
            <a:avLst/>
          </a:prstGeom>
          <a:blipFill>
            <a:blip r:embed="rId36" cstate="print"/>
            <a:stretch>
              <a:fillRect/>
            </a:stretch>
          </a:blipFill>
        </p:spPr>
        <p:txBody>
          <a:bodyPr wrap="square" lIns="0" tIns="0" rIns="0" bIns="0" rtlCol="0"/>
          <a:lstStyle/>
          <a:p>
            <a:endParaRPr sz="1350"/>
          </a:p>
        </p:txBody>
      </p:sp>
      <p:sp>
        <p:nvSpPr>
          <p:cNvPr id="93" name="object 100"/>
          <p:cNvSpPr/>
          <p:nvPr/>
        </p:nvSpPr>
        <p:spPr>
          <a:xfrm>
            <a:off x="2551832" y="3789989"/>
            <a:ext cx="257459" cy="419471"/>
          </a:xfrm>
          <a:prstGeom prst="rect">
            <a:avLst/>
          </a:prstGeom>
          <a:blipFill>
            <a:blip r:embed="rId35" cstate="print"/>
            <a:stretch>
              <a:fillRect/>
            </a:stretch>
          </a:blipFill>
        </p:spPr>
        <p:txBody>
          <a:bodyPr wrap="square" lIns="0" tIns="0" rIns="0" bIns="0" rtlCol="0"/>
          <a:lstStyle/>
          <a:p>
            <a:endParaRPr sz="1350"/>
          </a:p>
        </p:txBody>
      </p:sp>
      <p:sp>
        <p:nvSpPr>
          <p:cNvPr id="94" name="object 101"/>
          <p:cNvSpPr/>
          <p:nvPr/>
        </p:nvSpPr>
        <p:spPr>
          <a:xfrm>
            <a:off x="2551840" y="3859898"/>
            <a:ext cx="257651" cy="70009"/>
          </a:xfrm>
          <a:custGeom>
            <a:avLst/>
            <a:gdLst/>
            <a:ahLst/>
            <a:cxnLst/>
            <a:rect l="l" t="t" r="r" b="b"/>
            <a:pathLst>
              <a:path w="343535" h="93345">
                <a:moveTo>
                  <a:pt x="343268" y="0"/>
                </a:moveTo>
                <a:lnTo>
                  <a:pt x="310151" y="55054"/>
                </a:lnTo>
                <a:lnTo>
                  <a:pt x="272995" y="75233"/>
                </a:lnTo>
                <a:lnTo>
                  <a:pt x="225878" y="88465"/>
                </a:lnTo>
                <a:lnTo>
                  <a:pt x="171627" y="93218"/>
                </a:lnTo>
                <a:lnTo>
                  <a:pt x="117378" y="88465"/>
                </a:lnTo>
                <a:lnTo>
                  <a:pt x="70264" y="75233"/>
                </a:lnTo>
                <a:lnTo>
                  <a:pt x="33112" y="55054"/>
                </a:lnTo>
                <a:lnTo>
                  <a:pt x="8749" y="29465"/>
                </a:lnTo>
                <a:lnTo>
                  <a:pt x="0" y="0"/>
                </a:lnTo>
              </a:path>
            </a:pathLst>
          </a:custGeom>
          <a:ln w="9525">
            <a:solidFill>
              <a:srgbClr val="F69240"/>
            </a:solidFill>
          </a:ln>
        </p:spPr>
        <p:txBody>
          <a:bodyPr wrap="square" lIns="0" tIns="0" rIns="0" bIns="0" rtlCol="0"/>
          <a:lstStyle/>
          <a:p>
            <a:endParaRPr sz="1350"/>
          </a:p>
        </p:txBody>
      </p:sp>
      <p:sp>
        <p:nvSpPr>
          <p:cNvPr id="95" name="object 102"/>
          <p:cNvSpPr/>
          <p:nvPr/>
        </p:nvSpPr>
        <p:spPr>
          <a:xfrm>
            <a:off x="2551837" y="3789985"/>
            <a:ext cx="257651" cy="419576"/>
          </a:xfrm>
          <a:custGeom>
            <a:avLst/>
            <a:gdLst/>
            <a:ahLst/>
            <a:cxnLst/>
            <a:rect l="l" t="t" r="r" b="b"/>
            <a:pathLst>
              <a:path w="343535" h="559435">
                <a:moveTo>
                  <a:pt x="0" y="93217"/>
                </a:moveTo>
                <a:lnTo>
                  <a:pt x="33117" y="38163"/>
                </a:lnTo>
                <a:lnTo>
                  <a:pt x="70272" y="17984"/>
                </a:lnTo>
                <a:lnTo>
                  <a:pt x="117389" y="4752"/>
                </a:lnTo>
                <a:lnTo>
                  <a:pt x="171640" y="0"/>
                </a:lnTo>
                <a:lnTo>
                  <a:pt x="225890" y="4752"/>
                </a:lnTo>
                <a:lnTo>
                  <a:pt x="273003" y="17984"/>
                </a:lnTo>
                <a:lnTo>
                  <a:pt x="310155" y="38163"/>
                </a:lnTo>
                <a:lnTo>
                  <a:pt x="334519" y="63752"/>
                </a:lnTo>
                <a:lnTo>
                  <a:pt x="343268" y="93217"/>
                </a:lnTo>
                <a:lnTo>
                  <a:pt x="343268" y="466077"/>
                </a:lnTo>
                <a:lnTo>
                  <a:pt x="310155" y="521131"/>
                </a:lnTo>
                <a:lnTo>
                  <a:pt x="273003" y="541310"/>
                </a:lnTo>
                <a:lnTo>
                  <a:pt x="225890" y="554543"/>
                </a:lnTo>
                <a:lnTo>
                  <a:pt x="171640" y="559295"/>
                </a:lnTo>
                <a:lnTo>
                  <a:pt x="117389" y="554543"/>
                </a:lnTo>
                <a:lnTo>
                  <a:pt x="70272" y="541310"/>
                </a:lnTo>
                <a:lnTo>
                  <a:pt x="33117" y="521131"/>
                </a:lnTo>
                <a:lnTo>
                  <a:pt x="8750" y="495542"/>
                </a:lnTo>
                <a:lnTo>
                  <a:pt x="0" y="466077"/>
                </a:lnTo>
                <a:lnTo>
                  <a:pt x="0" y="93217"/>
                </a:lnTo>
                <a:close/>
              </a:path>
            </a:pathLst>
          </a:custGeom>
          <a:ln w="9525">
            <a:solidFill>
              <a:srgbClr val="F69240"/>
            </a:solidFill>
          </a:ln>
        </p:spPr>
        <p:txBody>
          <a:bodyPr wrap="square" lIns="0" tIns="0" rIns="0" bIns="0" rtlCol="0"/>
          <a:lstStyle/>
          <a:p>
            <a:endParaRPr sz="1350"/>
          </a:p>
        </p:txBody>
      </p:sp>
      <p:sp>
        <p:nvSpPr>
          <p:cNvPr id="96" name="object 103"/>
          <p:cNvSpPr/>
          <p:nvPr/>
        </p:nvSpPr>
        <p:spPr>
          <a:xfrm>
            <a:off x="2630965" y="3883724"/>
            <a:ext cx="328031" cy="490346"/>
          </a:xfrm>
          <a:prstGeom prst="rect">
            <a:avLst/>
          </a:prstGeom>
          <a:blipFill>
            <a:blip r:embed="rId37" cstate="print"/>
            <a:stretch>
              <a:fillRect/>
            </a:stretch>
          </a:blipFill>
        </p:spPr>
        <p:txBody>
          <a:bodyPr wrap="square" lIns="0" tIns="0" rIns="0" bIns="0" rtlCol="0"/>
          <a:lstStyle/>
          <a:p>
            <a:endParaRPr sz="1350"/>
          </a:p>
        </p:txBody>
      </p:sp>
      <p:sp>
        <p:nvSpPr>
          <p:cNvPr id="97" name="object 104"/>
          <p:cNvSpPr/>
          <p:nvPr/>
        </p:nvSpPr>
        <p:spPr>
          <a:xfrm>
            <a:off x="2666141" y="3904289"/>
            <a:ext cx="257451" cy="419471"/>
          </a:xfrm>
          <a:prstGeom prst="rect">
            <a:avLst/>
          </a:prstGeom>
          <a:blipFill>
            <a:blip r:embed="rId35" cstate="print"/>
            <a:stretch>
              <a:fillRect/>
            </a:stretch>
          </a:blipFill>
        </p:spPr>
        <p:txBody>
          <a:bodyPr wrap="square" lIns="0" tIns="0" rIns="0" bIns="0" rtlCol="0"/>
          <a:lstStyle/>
          <a:p>
            <a:endParaRPr sz="1350"/>
          </a:p>
        </p:txBody>
      </p:sp>
      <p:sp>
        <p:nvSpPr>
          <p:cNvPr id="98" name="object 105"/>
          <p:cNvSpPr/>
          <p:nvPr/>
        </p:nvSpPr>
        <p:spPr>
          <a:xfrm>
            <a:off x="2666140" y="3974198"/>
            <a:ext cx="257651" cy="70009"/>
          </a:xfrm>
          <a:custGeom>
            <a:avLst/>
            <a:gdLst/>
            <a:ahLst/>
            <a:cxnLst/>
            <a:rect l="l" t="t" r="r" b="b"/>
            <a:pathLst>
              <a:path w="343535" h="93345">
                <a:moveTo>
                  <a:pt x="343268" y="0"/>
                </a:moveTo>
                <a:lnTo>
                  <a:pt x="310151" y="55054"/>
                </a:lnTo>
                <a:lnTo>
                  <a:pt x="272995" y="75233"/>
                </a:lnTo>
                <a:lnTo>
                  <a:pt x="225878" y="88465"/>
                </a:lnTo>
                <a:lnTo>
                  <a:pt x="171627" y="93218"/>
                </a:lnTo>
                <a:lnTo>
                  <a:pt x="117378" y="88465"/>
                </a:lnTo>
                <a:lnTo>
                  <a:pt x="70264" y="75233"/>
                </a:lnTo>
                <a:lnTo>
                  <a:pt x="33112" y="55054"/>
                </a:lnTo>
                <a:lnTo>
                  <a:pt x="8749" y="29465"/>
                </a:lnTo>
                <a:lnTo>
                  <a:pt x="0" y="0"/>
                </a:lnTo>
              </a:path>
            </a:pathLst>
          </a:custGeom>
          <a:ln w="9525">
            <a:solidFill>
              <a:srgbClr val="F69240"/>
            </a:solidFill>
          </a:ln>
        </p:spPr>
        <p:txBody>
          <a:bodyPr wrap="square" lIns="0" tIns="0" rIns="0" bIns="0" rtlCol="0"/>
          <a:lstStyle/>
          <a:p>
            <a:endParaRPr sz="1350"/>
          </a:p>
        </p:txBody>
      </p:sp>
      <p:sp>
        <p:nvSpPr>
          <p:cNvPr id="99" name="object 106"/>
          <p:cNvSpPr/>
          <p:nvPr/>
        </p:nvSpPr>
        <p:spPr>
          <a:xfrm>
            <a:off x="2666137" y="3904285"/>
            <a:ext cx="257651" cy="419576"/>
          </a:xfrm>
          <a:custGeom>
            <a:avLst/>
            <a:gdLst/>
            <a:ahLst/>
            <a:cxnLst/>
            <a:rect l="l" t="t" r="r" b="b"/>
            <a:pathLst>
              <a:path w="343535" h="559435">
                <a:moveTo>
                  <a:pt x="0" y="93217"/>
                </a:moveTo>
                <a:lnTo>
                  <a:pt x="33117" y="38163"/>
                </a:lnTo>
                <a:lnTo>
                  <a:pt x="70272" y="17984"/>
                </a:lnTo>
                <a:lnTo>
                  <a:pt x="117389" y="4752"/>
                </a:lnTo>
                <a:lnTo>
                  <a:pt x="171640" y="0"/>
                </a:lnTo>
                <a:lnTo>
                  <a:pt x="225890" y="4752"/>
                </a:lnTo>
                <a:lnTo>
                  <a:pt x="273003" y="17984"/>
                </a:lnTo>
                <a:lnTo>
                  <a:pt x="310155" y="38163"/>
                </a:lnTo>
                <a:lnTo>
                  <a:pt x="334519" y="63752"/>
                </a:lnTo>
                <a:lnTo>
                  <a:pt x="343268" y="93217"/>
                </a:lnTo>
                <a:lnTo>
                  <a:pt x="343268" y="466077"/>
                </a:lnTo>
                <a:lnTo>
                  <a:pt x="310155" y="521131"/>
                </a:lnTo>
                <a:lnTo>
                  <a:pt x="273003" y="541310"/>
                </a:lnTo>
                <a:lnTo>
                  <a:pt x="225890" y="554543"/>
                </a:lnTo>
                <a:lnTo>
                  <a:pt x="171640" y="559295"/>
                </a:lnTo>
                <a:lnTo>
                  <a:pt x="117389" y="554543"/>
                </a:lnTo>
                <a:lnTo>
                  <a:pt x="70272" y="541310"/>
                </a:lnTo>
                <a:lnTo>
                  <a:pt x="33117" y="521131"/>
                </a:lnTo>
                <a:lnTo>
                  <a:pt x="8750" y="495542"/>
                </a:lnTo>
                <a:lnTo>
                  <a:pt x="0" y="466077"/>
                </a:lnTo>
                <a:lnTo>
                  <a:pt x="0" y="93217"/>
                </a:lnTo>
                <a:close/>
              </a:path>
            </a:pathLst>
          </a:custGeom>
          <a:ln w="9525">
            <a:solidFill>
              <a:srgbClr val="F69240"/>
            </a:solidFill>
          </a:ln>
        </p:spPr>
        <p:txBody>
          <a:bodyPr wrap="square" lIns="0" tIns="0" rIns="0" bIns="0" rtlCol="0"/>
          <a:lstStyle/>
          <a:p>
            <a:endParaRPr sz="1350"/>
          </a:p>
        </p:txBody>
      </p:sp>
      <p:sp>
        <p:nvSpPr>
          <p:cNvPr id="100" name="object 107"/>
          <p:cNvSpPr/>
          <p:nvPr/>
        </p:nvSpPr>
        <p:spPr>
          <a:xfrm>
            <a:off x="5320444" y="2384108"/>
            <a:ext cx="470915" cy="413765"/>
          </a:xfrm>
          <a:prstGeom prst="rect">
            <a:avLst/>
          </a:prstGeom>
          <a:blipFill>
            <a:blip r:embed="rId38" cstate="print"/>
            <a:stretch>
              <a:fillRect/>
            </a:stretch>
          </a:blipFill>
        </p:spPr>
        <p:txBody>
          <a:bodyPr wrap="square" lIns="0" tIns="0" rIns="0" bIns="0" rtlCol="0"/>
          <a:lstStyle/>
          <a:p>
            <a:endParaRPr sz="1350"/>
          </a:p>
        </p:txBody>
      </p:sp>
      <p:sp>
        <p:nvSpPr>
          <p:cNvPr id="101" name="object 108"/>
          <p:cNvSpPr/>
          <p:nvPr/>
        </p:nvSpPr>
        <p:spPr>
          <a:xfrm>
            <a:off x="5356277" y="2490378"/>
            <a:ext cx="314306" cy="257156"/>
          </a:xfrm>
          <a:prstGeom prst="rect">
            <a:avLst/>
          </a:prstGeom>
          <a:blipFill>
            <a:blip r:embed="rId39" cstate="print"/>
            <a:stretch>
              <a:fillRect/>
            </a:stretch>
          </a:blipFill>
        </p:spPr>
        <p:txBody>
          <a:bodyPr wrap="square" lIns="0" tIns="0" rIns="0" bIns="0" rtlCol="0"/>
          <a:lstStyle/>
          <a:p>
            <a:endParaRPr sz="1350"/>
          </a:p>
        </p:txBody>
      </p:sp>
      <p:sp>
        <p:nvSpPr>
          <p:cNvPr id="102" name="object 109"/>
          <p:cNvSpPr/>
          <p:nvPr/>
        </p:nvSpPr>
        <p:spPr>
          <a:xfrm>
            <a:off x="5670592" y="2404664"/>
            <a:ext cx="85715" cy="342871"/>
          </a:xfrm>
          <a:prstGeom prst="rect">
            <a:avLst/>
          </a:prstGeom>
          <a:blipFill>
            <a:blip r:embed="rId40" cstate="print"/>
            <a:stretch>
              <a:fillRect/>
            </a:stretch>
          </a:blipFill>
        </p:spPr>
        <p:txBody>
          <a:bodyPr wrap="square" lIns="0" tIns="0" rIns="0" bIns="0" rtlCol="0"/>
          <a:lstStyle/>
          <a:p>
            <a:endParaRPr sz="1350"/>
          </a:p>
        </p:txBody>
      </p:sp>
      <p:sp>
        <p:nvSpPr>
          <p:cNvPr id="103" name="object 110"/>
          <p:cNvSpPr/>
          <p:nvPr/>
        </p:nvSpPr>
        <p:spPr>
          <a:xfrm>
            <a:off x="5356276" y="2404663"/>
            <a:ext cx="400031" cy="85715"/>
          </a:xfrm>
          <a:prstGeom prst="rect">
            <a:avLst/>
          </a:prstGeom>
          <a:blipFill>
            <a:blip r:embed="rId41" cstate="print"/>
            <a:stretch>
              <a:fillRect/>
            </a:stretch>
          </a:blipFill>
        </p:spPr>
        <p:txBody>
          <a:bodyPr wrap="square" lIns="0" tIns="0" rIns="0" bIns="0" rtlCol="0"/>
          <a:lstStyle/>
          <a:p>
            <a:endParaRPr sz="1350"/>
          </a:p>
        </p:txBody>
      </p:sp>
      <p:sp>
        <p:nvSpPr>
          <p:cNvPr id="104" name="object 111"/>
          <p:cNvSpPr/>
          <p:nvPr/>
        </p:nvSpPr>
        <p:spPr>
          <a:xfrm>
            <a:off x="5356272" y="2404662"/>
            <a:ext cx="400050" cy="342900"/>
          </a:xfrm>
          <a:custGeom>
            <a:avLst/>
            <a:gdLst/>
            <a:ahLst/>
            <a:cxnLst/>
            <a:rect l="l" t="t" r="r" b="b"/>
            <a:pathLst>
              <a:path w="533400" h="457200">
                <a:moveTo>
                  <a:pt x="0" y="114287"/>
                </a:moveTo>
                <a:lnTo>
                  <a:pt x="114287" y="0"/>
                </a:lnTo>
                <a:lnTo>
                  <a:pt x="533374" y="0"/>
                </a:lnTo>
                <a:lnTo>
                  <a:pt x="533374" y="342874"/>
                </a:lnTo>
                <a:lnTo>
                  <a:pt x="419087" y="457161"/>
                </a:lnTo>
                <a:lnTo>
                  <a:pt x="0" y="457161"/>
                </a:lnTo>
                <a:lnTo>
                  <a:pt x="0" y="114287"/>
                </a:lnTo>
                <a:close/>
              </a:path>
            </a:pathLst>
          </a:custGeom>
          <a:ln w="9525">
            <a:solidFill>
              <a:srgbClr val="7D60A0"/>
            </a:solidFill>
          </a:ln>
        </p:spPr>
        <p:txBody>
          <a:bodyPr wrap="square" lIns="0" tIns="0" rIns="0" bIns="0" rtlCol="0"/>
          <a:lstStyle/>
          <a:p>
            <a:endParaRPr sz="1350"/>
          </a:p>
        </p:txBody>
      </p:sp>
      <p:sp>
        <p:nvSpPr>
          <p:cNvPr id="105" name="object 112"/>
          <p:cNvSpPr/>
          <p:nvPr/>
        </p:nvSpPr>
        <p:spPr>
          <a:xfrm>
            <a:off x="5356272" y="2404662"/>
            <a:ext cx="400050" cy="85725"/>
          </a:xfrm>
          <a:custGeom>
            <a:avLst/>
            <a:gdLst/>
            <a:ahLst/>
            <a:cxnLst/>
            <a:rect l="l" t="t" r="r" b="b"/>
            <a:pathLst>
              <a:path w="533400" h="114300">
                <a:moveTo>
                  <a:pt x="0" y="114287"/>
                </a:moveTo>
                <a:lnTo>
                  <a:pt x="419087" y="114287"/>
                </a:lnTo>
                <a:lnTo>
                  <a:pt x="533374" y="0"/>
                </a:lnTo>
              </a:path>
            </a:pathLst>
          </a:custGeom>
          <a:ln w="9525">
            <a:solidFill>
              <a:srgbClr val="7D60A0"/>
            </a:solidFill>
          </a:ln>
        </p:spPr>
        <p:txBody>
          <a:bodyPr wrap="square" lIns="0" tIns="0" rIns="0" bIns="0" rtlCol="0"/>
          <a:lstStyle/>
          <a:p>
            <a:endParaRPr sz="1350"/>
          </a:p>
        </p:txBody>
      </p:sp>
      <p:sp>
        <p:nvSpPr>
          <p:cNvPr id="106" name="object 113"/>
          <p:cNvSpPr/>
          <p:nvPr/>
        </p:nvSpPr>
        <p:spPr>
          <a:xfrm>
            <a:off x="5670588" y="2490377"/>
            <a:ext cx="0" cy="257175"/>
          </a:xfrm>
          <a:custGeom>
            <a:avLst/>
            <a:gdLst/>
            <a:ahLst/>
            <a:cxnLst/>
            <a:rect l="l" t="t" r="r" b="b"/>
            <a:pathLst>
              <a:path h="342900">
                <a:moveTo>
                  <a:pt x="0" y="0"/>
                </a:moveTo>
                <a:lnTo>
                  <a:pt x="0" y="342874"/>
                </a:lnTo>
              </a:path>
            </a:pathLst>
          </a:custGeom>
          <a:ln w="9525">
            <a:solidFill>
              <a:srgbClr val="7D60A0"/>
            </a:solidFill>
          </a:ln>
        </p:spPr>
        <p:txBody>
          <a:bodyPr wrap="square" lIns="0" tIns="0" rIns="0" bIns="0" rtlCol="0"/>
          <a:lstStyle/>
          <a:p>
            <a:endParaRPr sz="1350"/>
          </a:p>
        </p:txBody>
      </p:sp>
      <p:sp>
        <p:nvSpPr>
          <p:cNvPr id="107" name="object 114"/>
          <p:cNvSpPr/>
          <p:nvPr/>
        </p:nvSpPr>
        <p:spPr>
          <a:xfrm>
            <a:off x="5320444" y="3744279"/>
            <a:ext cx="470915" cy="413765"/>
          </a:xfrm>
          <a:prstGeom prst="rect">
            <a:avLst/>
          </a:prstGeom>
          <a:blipFill>
            <a:blip r:embed="rId42" cstate="print"/>
            <a:stretch>
              <a:fillRect/>
            </a:stretch>
          </a:blipFill>
        </p:spPr>
        <p:txBody>
          <a:bodyPr wrap="square" lIns="0" tIns="0" rIns="0" bIns="0" rtlCol="0"/>
          <a:lstStyle/>
          <a:p>
            <a:endParaRPr sz="1350"/>
          </a:p>
        </p:txBody>
      </p:sp>
      <p:sp>
        <p:nvSpPr>
          <p:cNvPr id="108" name="object 115"/>
          <p:cNvSpPr/>
          <p:nvPr/>
        </p:nvSpPr>
        <p:spPr>
          <a:xfrm>
            <a:off x="5356277" y="3850577"/>
            <a:ext cx="314306" cy="257156"/>
          </a:xfrm>
          <a:prstGeom prst="rect">
            <a:avLst/>
          </a:prstGeom>
          <a:blipFill>
            <a:blip r:embed="rId43" cstate="print"/>
            <a:stretch>
              <a:fillRect/>
            </a:stretch>
          </a:blipFill>
        </p:spPr>
        <p:txBody>
          <a:bodyPr wrap="square" lIns="0" tIns="0" rIns="0" bIns="0" rtlCol="0"/>
          <a:lstStyle/>
          <a:p>
            <a:endParaRPr sz="1350"/>
          </a:p>
        </p:txBody>
      </p:sp>
      <p:sp>
        <p:nvSpPr>
          <p:cNvPr id="109" name="object 116"/>
          <p:cNvSpPr/>
          <p:nvPr/>
        </p:nvSpPr>
        <p:spPr>
          <a:xfrm>
            <a:off x="5670592" y="3764862"/>
            <a:ext cx="85715" cy="342871"/>
          </a:xfrm>
          <a:prstGeom prst="rect">
            <a:avLst/>
          </a:prstGeom>
          <a:blipFill>
            <a:blip r:embed="rId44" cstate="print"/>
            <a:stretch>
              <a:fillRect/>
            </a:stretch>
          </a:blipFill>
        </p:spPr>
        <p:txBody>
          <a:bodyPr wrap="square" lIns="0" tIns="0" rIns="0" bIns="0" rtlCol="0"/>
          <a:lstStyle/>
          <a:p>
            <a:endParaRPr sz="1350"/>
          </a:p>
        </p:txBody>
      </p:sp>
      <p:sp>
        <p:nvSpPr>
          <p:cNvPr id="110" name="object 117"/>
          <p:cNvSpPr/>
          <p:nvPr/>
        </p:nvSpPr>
        <p:spPr>
          <a:xfrm>
            <a:off x="5356276" y="3764862"/>
            <a:ext cx="400031" cy="85715"/>
          </a:xfrm>
          <a:prstGeom prst="rect">
            <a:avLst/>
          </a:prstGeom>
          <a:blipFill>
            <a:blip r:embed="rId41" cstate="print"/>
            <a:stretch>
              <a:fillRect/>
            </a:stretch>
          </a:blipFill>
        </p:spPr>
        <p:txBody>
          <a:bodyPr wrap="square" lIns="0" tIns="0" rIns="0" bIns="0" rtlCol="0"/>
          <a:lstStyle/>
          <a:p>
            <a:endParaRPr sz="1350"/>
          </a:p>
        </p:txBody>
      </p:sp>
      <p:sp>
        <p:nvSpPr>
          <p:cNvPr id="111" name="object 118"/>
          <p:cNvSpPr/>
          <p:nvPr/>
        </p:nvSpPr>
        <p:spPr>
          <a:xfrm>
            <a:off x="5356272" y="3764863"/>
            <a:ext cx="400050" cy="342900"/>
          </a:xfrm>
          <a:custGeom>
            <a:avLst/>
            <a:gdLst/>
            <a:ahLst/>
            <a:cxnLst/>
            <a:rect l="l" t="t" r="r" b="b"/>
            <a:pathLst>
              <a:path w="533400" h="457200">
                <a:moveTo>
                  <a:pt x="0" y="114287"/>
                </a:moveTo>
                <a:lnTo>
                  <a:pt x="114287" y="0"/>
                </a:lnTo>
                <a:lnTo>
                  <a:pt x="533374" y="0"/>
                </a:lnTo>
                <a:lnTo>
                  <a:pt x="533374" y="342874"/>
                </a:lnTo>
                <a:lnTo>
                  <a:pt x="419087" y="457161"/>
                </a:lnTo>
                <a:lnTo>
                  <a:pt x="0" y="457161"/>
                </a:lnTo>
                <a:lnTo>
                  <a:pt x="0" y="114287"/>
                </a:lnTo>
                <a:close/>
              </a:path>
            </a:pathLst>
          </a:custGeom>
          <a:ln w="9525">
            <a:solidFill>
              <a:srgbClr val="7D60A0"/>
            </a:solidFill>
          </a:ln>
        </p:spPr>
        <p:txBody>
          <a:bodyPr wrap="square" lIns="0" tIns="0" rIns="0" bIns="0" rtlCol="0"/>
          <a:lstStyle/>
          <a:p>
            <a:endParaRPr sz="1350"/>
          </a:p>
        </p:txBody>
      </p:sp>
      <p:sp>
        <p:nvSpPr>
          <p:cNvPr id="112" name="object 119"/>
          <p:cNvSpPr/>
          <p:nvPr/>
        </p:nvSpPr>
        <p:spPr>
          <a:xfrm>
            <a:off x="5356272" y="3764863"/>
            <a:ext cx="400050" cy="85725"/>
          </a:xfrm>
          <a:custGeom>
            <a:avLst/>
            <a:gdLst/>
            <a:ahLst/>
            <a:cxnLst/>
            <a:rect l="l" t="t" r="r" b="b"/>
            <a:pathLst>
              <a:path w="533400" h="114300">
                <a:moveTo>
                  <a:pt x="0" y="114287"/>
                </a:moveTo>
                <a:lnTo>
                  <a:pt x="419087" y="114287"/>
                </a:lnTo>
                <a:lnTo>
                  <a:pt x="533374" y="0"/>
                </a:lnTo>
              </a:path>
            </a:pathLst>
          </a:custGeom>
          <a:ln w="9525">
            <a:solidFill>
              <a:srgbClr val="7D60A0"/>
            </a:solidFill>
          </a:ln>
        </p:spPr>
        <p:txBody>
          <a:bodyPr wrap="square" lIns="0" tIns="0" rIns="0" bIns="0" rtlCol="0"/>
          <a:lstStyle/>
          <a:p>
            <a:endParaRPr sz="1350"/>
          </a:p>
        </p:txBody>
      </p:sp>
      <p:sp>
        <p:nvSpPr>
          <p:cNvPr id="113" name="object 120"/>
          <p:cNvSpPr/>
          <p:nvPr/>
        </p:nvSpPr>
        <p:spPr>
          <a:xfrm>
            <a:off x="5670588" y="3850579"/>
            <a:ext cx="0" cy="257175"/>
          </a:xfrm>
          <a:custGeom>
            <a:avLst/>
            <a:gdLst/>
            <a:ahLst/>
            <a:cxnLst/>
            <a:rect l="l" t="t" r="r" b="b"/>
            <a:pathLst>
              <a:path h="342900">
                <a:moveTo>
                  <a:pt x="0" y="0"/>
                </a:moveTo>
                <a:lnTo>
                  <a:pt x="0" y="342874"/>
                </a:lnTo>
              </a:path>
            </a:pathLst>
          </a:custGeom>
          <a:ln w="9525">
            <a:solidFill>
              <a:srgbClr val="7D60A0"/>
            </a:solidFill>
          </a:ln>
        </p:spPr>
        <p:txBody>
          <a:bodyPr wrap="square" lIns="0" tIns="0" rIns="0" bIns="0" rtlCol="0"/>
          <a:lstStyle/>
          <a:p>
            <a:endParaRPr sz="1350"/>
          </a:p>
        </p:txBody>
      </p:sp>
      <p:sp>
        <p:nvSpPr>
          <p:cNvPr id="114" name="object 121"/>
          <p:cNvSpPr/>
          <p:nvPr/>
        </p:nvSpPr>
        <p:spPr>
          <a:xfrm>
            <a:off x="4928141" y="2652736"/>
            <a:ext cx="311468" cy="155734"/>
          </a:xfrm>
          <a:custGeom>
            <a:avLst/>
            <a:gdLst/>
            <a:ahLst/>
            <a:cxnLst/>
            <a:rect l="l" t="t" r="r" b="b"/>
            <a:pathLst>
              <a:path w="415289" h="207645">
                <a:moveTo>
                  <a:pt x="415175" y="0"/>
                </a:moveTo>
                <a:lnTo>
                  <a:pt x="0" y="207594"/>
                </a:lnTo>
              </a:path>
            </a:pathLst>
          </a:custGeom>
          <a:ln w="9525">
            <a:solidFill>
              <a:srgbClr val="4A7EBB"/>
            </a:solidFill>
          </a:ln>
        </p:spPr>
        <p:txBody>
          <a:bodyPr wrap="square" lIns="0" tIns="0" rIns="0" bIns="0" rtlCol="0"/>
          <a:lstStyle/>
          <a:p>
            <a:endParaRPr sz="1350"/>
          </a:p>
        </p:txBody>
      </p:sp>
      <p:sp>
        <p:nvSpPr>
          <p:cNvPr id="115" name="object 122"/>
          <p:cNvSpPr/>
          <p:nvPr/>
        </p:nvSpPr>
        <p:spPr>
          <a:xfrm>
            <a:off x="4928139" y="2753049"/>
            <a:ext cx="66199" cy="60008"/>
          </a:xfrm>
          <a:custGeom>
            <a:avLst/>
            <a:gdLst/>
            <a:ahLst/>
            <a:cxnLst/>
            <a:rect l="l" t="t" r="r" b="b"/>
            <a:pathLst>
              <a:path w="88264" h="80010">
                <a:moveTo>
                  <a:pt x="48272" y="0"/>
                </a:moveTo>
                <a:lnTo>
                  <a:pt x="0" y="73837"/>
                </a:lnTo>
                <a:lnTo>
                  <a:pt x="88036" y="79514"/>
                </a:lnTo>
              </a:path>
            </a:pathLst>
          </a:custGeom>
          <a:ln w="9525">
            <a:solidFill>
              <a:srgbClr val="4A7EBB"/>
            </a:solidFill>
          </a:ln>
        </p:spPr>
        <p:txBody>
          <a:bodyPr wrap="square" lIns="0" tIns="0" rIns="0" bIns="0" rtlCol="0"/>
          <a:lstStyle/>
          <a:p>
            <a:endParaRPr sz="1350"/>
          </a:p>
        </p:txBody>
      </p:sp>
      <p:sp>
        <p:nvSpPr>
          <p:cNvPr id="116" name="object 123"/>
          <p:cNvSpPr/>
          <p:nvPr/>
        </p:nvSpPr>
        <p:spPr>
          <a:xfrm>
            <a:off x="5173500" y="2648473"/>
            <a:ext cx="66199" cy="60008"/>
          </a:xfrm>
          <a:custGeom>
            <a:avLst/>
            <a:gdLst/>
            <a:ahLst/>
            <a:cxnLst/>
            <a:rect l="l" t="t" r="r" b="b"/>
            <a:pathLst>
              <a:path w="88264" h="80010">
                <a:moveTo>
                  <a:pt x="39750" y="79514"/>
                </a:moveTo>
                <a:lnTo>
                  <a:pt x="88036" y="5676"/>
                </a:lnTo>
                <a:lnTo>
                  <a:pt x="0" y="0"/>
                </a:lnTo>
              </a:path>
            </a:pathLst>
          </a:custGeom>
          <a:ln w="9525">
            <a:solidFill>
              <a:srgbClr val="4A7EBB"/>
            </a:solidFill>
          </a:ln>
        </p:spPr>
        <p:txBody>
          <a:bodyPr wrap="square" lIns="0" tIns="0" rIns="0" bIns="0" rtlCol="0"/>
          <a:lstStyle/>
          <a:p>
            <a:endParaRPr sz="1350"/>
          </a:p>
        </p:txBody>
      </p:sp>
      <p:sp>
        <p:nvSpPr>
          <p:cNvPr id="117" name="object 124"/>
          <p:cNvSpPr/>
          <p:nvPr/>
        </p:nvSpPr>
        <p:spPr>
          <a:xfrm>
            <a:off x="4982147" y="3732852"/>
            <a:ext cx="311468" cy="155734"/>
          </a:xfrm>
          <a:custGeom>
            <a:avLst/>
            <a:gdLst/>
            <a:ahLst/>
            <a:cxnLst/>
            <a:rect l="l" t="t" r="r" b="b"/>
            <a:pathLst>
              <a:path w="415289" h="207645">
                <a:moveTo>
                  <a:pt x="415175" y="207594"/>
                </a:moveTo>
                <a:lnTo>
                  <a:pt x="0" y="0"/>
                </a:lnTo>
              </a:path>
            </a:pathLst>
          </a:custGeom>
          <a:ln w="9525">
            <a:solidFill>
              <a:srgbClr val="4A7EBB"/>
            </a:solidFill>
          </a:ln>
        </p:spPr>
        <p:txBody>
          <a:bodyPr wrap="square" lIns="0" tIns="0" rIns="0" bIns="0" rtlCol="0"/>
          <a:lstStyle/>
          <a:p>
            <a:endParaRPr sz="1350"/>
          </a:p>
        </p:txBody>
      </p:sp>
      <p:sp>
        <p:nvSpPr>
          <p:cNvPr id="118" name="object 125"/>
          <p:cNvSpPr/>
          <p:nvPr/>
        </p:nvSpPr>
        <p:spPr>
          <a:xfrm>
            <a:off x="4982145" y="3728597"/>
            <a:ext cx="66199" cy="60008"/>
          </a:xfrm>
          <a:custGeom>
            <a:avLst/>
            <a:gdLst/>
            <a:ahLst/>
            <a:cxnLst/>
            <a:rect l="l" t="t" r="r" b="b"/>
            <a:pathLst>
              <a:path w="88264" h="80010">
                <a:moveTo>
                  <a:pt x="48272" y="79514"/>
                </a:moveTo>
                <a:lnTo>
                  <a:pt x="0" y="5676"/>
                </a:lnTo>
                <a:lnTo>
                  <a:pt x="88036" y="0"/>
                </a:lnTo>
              </a:path>
            </a:pathLst>
          </a:custGeom>
          <a:ln w="9525">
            <a:solidFill>
              <a:srgbClr val="4A7EBB"/>
            </a:solidFill>
          </a:ln>
        </p:spPr>
        <p:txBody>
          <a:bodyPr wrap="square" lIns="0" tIns="0" rIns="0" bIns="0" rtlCol="0"/>
          <a:lstStyle/>
          <a:p>
            <a:endParaRPr sz="1350"/>
          </a:p>
        </p:txBody>
      </p:sp>
      <p:sp>
        <p:nvSpPr>
          <p:cNvPr id="119" name="object 126"/>
          <p:cNvSpPr/>
          <p:nvPr/>
        </p:nvSpPr>
        <p:spPr>
          <a:xfrm>
            <a:off x="5227506" y="3833172"/>
            <a:ext cx="66199" cy="60008"/>
          </a:xfrm>
          <a:custGeom>
            <a:avLst/>
            <a:gdLst/>
            <a:ahLst/>
            <a:cxnLst/>
            <a:rect l="l" t="t" r="r" b="b"/>
            <a:pathLst>
              <a:path w="88264" h="80010">
                <a:moveTo>
                  <a:pt x="39750" y="0"/>
                </a:moveTo>
                <a:lnTo>
                  <a:pt x="88036" y="73837"/>
                </a:lnTo>
                <a:lnTo>
                  <a:pt x="0" y="79514"/>
                </a:lnTo>
              </a:path>
            </a:pathLst>
          </a:custGeom>
          <a:ln w="9525">
            <a:solidFill>
              <a:srgbClr val="4A7EBB"/>
            </a:solidFill>
          </a:ln>
        </p:spPr>
        <p:txBody>
          <a:bodyPr wrap="square" lIns="0" tIns="0" rIns="0" bIns="0" rtlCol="0"/>
          <a:lstStyle/>
          <a:p>
            <a:endParaRPr sz="1350"/>
          </a:p>
        </p:txBody>
      </p:sp>
      <p:sp>
        <p:nvSpPr>
          <p:cNvPr id="120" name="object 127"/>
          <p:cNvSpPr/>
          <p:nvPr/>
        </p:nvSpPr>
        <p:spPr>
          <a:xfrm>
            <a:off x="5857655" y="2233233"/>
            <a:ext cx="557774" cy="1511045"/>
          </a:xfrm>
          <a:prstGeom prst="rect">
            <a:avLst/>
          </a:prstGeom>
          <a:blipFill>
            <a:blip r:embed="rId45" cstate="print"/>
            <a:stretch>
              <a:fillRect/>
            </a:stretch>
          </a:blipFill>
        </p:spPr>
        <p:txBody>
          <a:bodyPr wrap="square" lIns="0" tIns="0" rIns="0" bIns="0" rtlCol="0"/>
          <a:lstStyle/>
          <a:p>
            <a:endParaRPr sz="1350"/>
          </a:p>
        </p:txBody>
      </p:sp>
      <p:sp>
        <p:nvSpPr>
          <p:cNvPr id="121" name="object 128"/>
          <p:cNvSpPr/>
          <p:nvPr/>
        </p:nvSpPr>
        <p:spPr>
          <a:xfrm>
            <a:off x="5893925" y="2271532"/>
            <a:ext cx="486051" cy="1404151"/>
          </a:xfrm>
          <a:prstGeom prst="rect">
            <a:avLst/>
          </a:prstGeom>
          <a:blipFill>
            <a:blip r:embed="rId46" cstate="print"/>
            <a:stretch>
              <a:fillRect/>
            </a:stretch>
          </a:blipFill>
        </p:spPr>
        <p:txBody>
          <a:bodyPr wrap="square" lIns="0" tIns="0" rIns="0" bIns="0" rtlCol="0"/>
          <a:lstStyle/>
          <a:p>
            <a:endParaRPr sz="1350"/>
          </a:p>
        </p:txBody>
      </p:sp>
      <p:sp>
        <p:nvSpPr>
          <p:cNvPr id="122" name="object 129"/>
          <p:cNvSpPr/>
          <p:nvPr/>
        </p:nvSpPr>
        <p:spPr>
          <a:xfrm>
            <a:off x="5893924" y="2271534"/>
            <a:ext cx="486251" cy="1404461"/>
          </a:xfrm>
          <a:custGeom>
            <a:avLst/>
            <a:gdLst/>
            <a:ahLst/>
            <a:cxnLst/>
            <a:rect l="l" t="t" r="r" b="b"/>
            <a:pathLst>
              <a:path w="648334" h="1872614">
                <a:moveTo>
                  <a:pt x="648068" y="1404150"/>
                </a:moveTo>
                <a:lnTo>
                  <a:pt x="324027" y="1404150"/>
                </a:lnTo>
                <a:lnTo>
                  <a:pt x="324027" y="1872195"/>
                </a:lnTo>
                <a:lnTo>
                  <a:pt x="0" y="936104"/>
                </a:lnTo>
                <a:lnTo>
                  <a:pt x="324027" y="0"/>
                </a:lnTo>
                <a:lnTo>
                  <a:pt x="324027" y="468045"/>
                </a:lnTo>
                <a:lnTo>
                  <a:pt x="648068" y="468045"/>
                </a:lnTo>
                <a:lnTo>
                  <a:pt x="648068" y="1404150"/>
                </a:lnTo>
                <a:close/>
              </a:path>
            </a:pathLst>
          </a:custGeom>
          <a:ln w="9525">
            <a:solidFill>
              <a:srgbClr val="98B954"/>
            </a:solidFill>
          </a:ln>
        </p:spPr>
        <p:txBody>
          <a:bodyPr wrap="square" lIns="0" tIns="0" rIns="0" bIns="0" rtlCol="0"/>
          <a:lstStyle/>
          <a:p>
            <a:endParaRPr sz="1350"/>
          </a:p>
        </p:txBody>
      </p:sp>
      <p:sp>
        <p:nvSpPr>
          <p:cNvPr id="123" name="object 130"/>
          <p:cNvSpPr/>
          <p:nvPr/>
        </p:nvSpPr>
        <p:spPr>
          <a:xfrm>
            <a:off x="5320444" y="3085910"/>
            <a:ext cx="470915" cy="413765"/>
          </a:xfrm>
          <a:prstGeom prst="rect">
            <a:avLst/>
          </a:prstGeom>
          <a:blipFill>
            <a:blip r:embed="rId47" cstate="print"/>
            <a:stretch>
              <a:fillRect/>
            </a:stretch>
          </a:blipFill>
        </p:spPr>
        <p:txBody>
          <a:bodyPr wrap="square" lIns="0" tIns="0" rIns="0" bIns="0" rtlCol="0"/>
          <a:lstStyle/>
          <a:p>
            <a:endParaRPr sz="1350"/>
          </a:p>
        </p:txBody>
      </p:sp>
      <p:sp>
        <p:nvSpPr>
          <p:cNvPr id="124" name="object 131"/>
          <p:cNvSpPr/>
          <p:nvPr/>
        </p:nvSpPr>
        <p:spPr>
          <a:xfrm>
            <a:off x="5356277" y="3192456"/>
            <a:ext cx="314307" cy="257156"/>
          </a:xfrm>
          <a:prstGeom prst="rect">
            <a:avLst/>
          </a:prstGeom>
          <a:blipFill>
            <a:blip r:embed="rId39" cstate="print"/>
            <a:stretch>
              <a:fillRect/>
            </a:stretch>
          </a:blipFill>
        </p:spPr>
        <p:txBody>
          <a:bodyPr wrap="square" lIns="0" tIns="0" rIns="0" bIns="0" rtlCol="0"/>
          <a:lstStyle/>
          <a:p>
            <a:endParaRPr sz="1350"/>
          </a:p>
        </p:txBody>
      </p:sp>
      <p:sp>
        <p:nvSpPr>
          <p:cNvPr id="125" name="object 132"/>
          <p:cNvSpPr/>
          <p:nvPr/>
        </p:nvSpPr>
        <p:spPr>
          <a:xfrm>
            <a:off x="5670593" y="3106741"/>
            <a:ext cx="85715" cy="342870"/>
          </a:xfrm>
          <a:prstGeom prst="rect">
            <a:avLst/>
          </a:prstGeom>
          <a:blipFill>
            <a:blip r:embed="rId40" cstate="print"/>
            <a:stretch>
              <a:fillRect/>
            </a:stretch>
          </a:blipFill>
        </p:spPr>
        <p:txBody>
          <a:bodyPr wrap="square" lIns="0" tIns="0" rIns="0" bIns="0" rtlCol="0"/>
          <a:lstStyle/>
          <a:p>
            <a:endParaRPr sz="1350"/>
          </a:p>
        </p:txBody>
      </p:sp>
      <p:sp>
        <p:nvSpPr>
          <p:cNvPr id="126" name="object 133"/>
          <p:cNvSpPr/>
          <p:nvPr/>
        </p:nvSpPr>
        <p:spPr>
          <a:xfrm>
            <a:off x="5356277" y="3106741"/>
            <a:ext cx="400031" cy="85715"/>
          </a:xfrm>
          <a:prstGeom prst="rect">
            <a:avLst/>
          </a:prstGeom>
          <a:blipFill>
            <a:blip r:embed="rId41" cstate="print"/>
            <a:stretch>
              <a:fillRect/>
            </a:stretch>
          </a:blipFill>
        </p:spPr>
        <p:txBody>
          <a:bodyPr wrap="square" lIns="0" tIns="0" rIns="0" bIns="0" rtlCol="0"/>
          <a:lstStyle/>
          <a:p>
            <a:endParaRPr sz="1350"/>
          </a:p>
        </p:txBody>
      </p:sp>
      <p:sp>
        <p:nvSpPr>
          <p:cNvPr id="127" name="object 134"/>
          <p:cNvSpPr/>
          <p:nvPr/>
        </p:nvSpPr>
        <p:spPr>
          <a:xfrm>
            <a:off x="5356272" y="3106740"/>
            <a:ext cx="400050" cy="342900"/>
          </a:xfrm>
          <a:custGeom>
            <a:avLst/>
            <a:gdLst/>
            <a:ahLst/>
            <a:cxnLst/>
            <a:rect l="l" t="t" r="r" b="b"/>
            <a:pathLst>
              <a:path w="533400" h="457200">
                <a:moveTo>
                  <a:pt x="0" y="114287"/>
                </a:moveTo>
                <a:lnTo>
                  <a:pt x="114287" y="0"/>
                </a:lnTo>
                <a:lnTo>
                  <a:pt x="533374" y="0"/>
                </a:lnTo>
                <a:lnTo>
                  <a:pt x="533374" y="342874"/>
                </a:lnTo>
                <a:lnTo>
                  <a:pt x="419087" y="457161"/>
                </a:lnTo>
                <a:lnTo>
                  <a:pt x="0" y="457161"/>
                </a:lnTo>
                <a:lnTo>
                  <a:pt x="0" y="114287"/>
                </a:lnTo>
                <a:close/>
              </a:path>
            </a:pathLst>
          </a:custGeom>
          <a:ln w="9525">
            <a:solidFill>
              <a:srgbClr val="7D60A0"/>
            </a:solidFill>
          </a:ln>
        </p:spPr>
        <p:txBody>
          <a:bodyPr wrap="square" lIns="0" tIns="0" rIns="0" bIns="0" rtlCol="0"/>
          <a:lstStyle/>
          <a:p>
            <a:endParaRPr sz="1350"/>
          </a:p>
        </p:txBody>
      </p:sp>
      <p:sp>
        <p:nvSpPr>
          <p:cNvPr id="128" name="object 135"/>
          <p:cNvSpPr/>
          <p:nvPr/>
        </p:nvSpPr>
        <p:spPr>
          <a:xfrm>
            <a:off x="5356272" y="3106740"/>
            <a:ext cx="400050" cy="85725"/>
          </a:xfrm>
          <a:custGeom>
            <a:avLst/>
            <a:gdLst/>
            <a:ahLst/>
            <a:cxnLst/>
            <a:rect l="l" t="t" r="r" b="b"/>
            <a:pathLst>
              <a:path w="533400" h="114300">
                <a:moveTo>
                  <a:pt x="0" y="114287"/>
                </a:moveTo>
                <a:lnTo>
                  <a:pt x="419087" y="114287"/>
                </a:lnTo>
                <a:lnTo>
                  <a:pt x="533374" y="0"/>
                </a:lnTo>
              </a:path>
            </a:pathLst>
          </a:custGeom>
          <a:ln w="9525">
            <a:solidFill>
              <a:srgbClr val="7D60A0"/>
            </a:solidFill>
          </a:ln>
        </p:spPr>
        <p:txBody>
          <a:bodyPr wrap="square" lIns="0" tIns="0" rIns="0" bIns="0" rtlCol="0"/>
          <a:lstStyle/>
          <a:p>
            <a:endParaRPr sz="1350"/>
          </a:p>
        </p:txBody>
      </p:sp>
      <p:sp>
        <p:nvSpPr>
          <p:cNvPr id="129" name="object 136"/>
          <p:cNvSpPr/>
          <p:nvPr/>
        </p:nvSpPr>
        <p:spPr>
          <a:xfrm>
            <a:off x="5670588" y="3192455"/>
            <a:ext cx="0" cy="257175"/>
          </a:xfrm>
          <a:custGeom>
            <a:avLst/>
            <a:gdLst/>
            <a:ahLst/>
            <a:cxnLst/>
            <a:rect l="l" t="t" r="r" b="b"/>
            <a:pathLst>
              <a:path h="342900">
                <a:moveTo>
                  <a:pt x="0" y="0"/>
                </a:moveTo>
                <a:lnTo>
                  <a:pt x="0" y="342874"/>
                </a:lnTo>
              </a:path>
            </a:pathLst>
          </a:custGeom>
          <a:ln w="9525">
            <a:solidFill>
              <a:srgbClr val="7D60A0"/>
            </a:solidFill>
          </a:ln>
        </p:spPr>
        <p:txBody>
          <a:bodyPr wrap="square" lIns="0" tIns="0" rIns="0" bIns="0" rtlCol="0"/>
          <a:lstStyle/>
          <a:p>
            <a:endParaRPr sz="1350"/>
          </a:p>
        </p:txBody>
      </p:sp>
      <p:sp>
        <p:nvSpPr>
          <p:cNvPr id="130" name="object 137"/>
          <p:cNvSpPr/>
          <p:nvPr/>
        </p:nvSpPr>
        <p:spPr>
          <a:xfrm>
            <a:off x="4928140" y="3354813"/>
            <a:ext cx="311468" cy="155734"/>
          </a:xfrm>
          <a:custGeom>
            <a:avLst/>
            <a:gdLst/>
            <a:ahLst/>
            <a:cxnLst/>
            <a:rect l="l" t="t" r="r" b="b"/>
            <a:pathLst>
              <a:path w="415289" h="207645">
                <a:moveTo>
                  <a:pt x="415175" y="0"/>
                </a:moveTo>
                <a:lnTo>
                  <a:pt x="0" y="207594"/>
                </a:lnTo>
              </a:path>
            </a:pathLst>
          </a:custGeom>
          <a:ln w="9525">
            <a:solidFill>
              <a:srgbClr val="4A7EBB"/>
            </a:solidFill>
          </a:ln>
        </p:spPr>
        <p:txBody>
          <a:bodyPr wrap="square" lIns="0" tIns="0" rIns="0" bIns="0" rtlCol="0"/>
          <a:lstStyle/>
          <a:p>
            <a:endParaRPr sz="1350"/>
          </a:p>
        </p:txBody>
      </p:sp>
      <p:sp>
        <p:nvSpPr>
          <p:cNvPr id="131" name="object 138"/>
          <p:cNvSpPr/>
          <p:nvPr/>
        </p:nvSpPr>
        <p:spPr>
          <a:xfrm>
            <a:off x="4928139" y="3455127"/>
            <a:ext cx="66199" cy="60008"/>
          </a:xfrm>
          <a:custGeom>
            <a:avLst/>
            <a:gdLst/>
            <a:ahLst/>
            <a:cxnLst/>
            <a:rect l="l" t="t" r="r" b="b"/>
            <a:pathLst>
              <a:path w="88264" h="80010">
                <a:moveTo>
                  <a:pt x="48272" y="0"/>
                </a:moveTo>
                <a:lnTo>
                  <a:pt x="0" y="73837"/>
                </a:lnTo>
                <a:lnTo>
                  <a:pt x="88036" y="79514"/>
                </a:lnTo>
              </a:path>
            </a:pathLst>
          </a:custGeom>
          <a:ln w="9525">
            <a:solidFill>
              <a:srgbClr val="4A7EBB"/>
            </a:solidFill>
          </a:ln>
        </p:spPr>
        <p:txBody>
          <a:bodyPr wrap="square" lIns="0" tIns="0" rIns="0" bIns="0" rtlCol="0"/>
          <a:lstStyle/>
          <a:p>
            <a:endParaRPr sz="1350"/>
          </a:p>
        </p:txBody>
      </p:sp>
      <p:sp>
        <p:nvSpPr>
          <p:cNvPr id="132" name="object 139"/>
          <p:cNvSpPr/>
          <p:nvPr/>
        </p:nvSpPr>
        <p:spPr>
          <a:xfrm>
            <a:off x="5173500" y="3350551"/>
            <a:ext cx="66199" cy="60008"/>
          </a:xfrm>
          <a:custGeom>
            <a:avLst/>
            <a:gdLst/>
            <a:ahLst/>
            <a:cxnLst/>
            <a:rect l="l" t="t" r="r" b="b"/>
            <a:pathLst>
              <a:path w="88264" h="80010">
                <a:moveTo>
                  <a:pt x="39750" y="79514"/>
                </a:moveTo>
                <a:lnTo>
                  <a:pt x="88036" y="5676"/>
                </a:lnTo>
                <a:lnTo>
                  <a:pt x="0" y="0"/>
                </a:lnTo>
              </a:path>
            </a:pathLst>
          </a:custGeom>
          <a:ln w="9525">
            <a:solidFill>
              <a:srgbClr val="4A7EBB"/>
            </a:solidFill>
          </a:ln>
        </p:spPr>
        <p:txBody>
          <a:bodyPr wrap="square" lIns="0" tIns="0" rIns="0" bIns="0" rtlCol="0"/>
          <a:lstStyle/>
          <a:p>
            <a:endParaRPr sz="1350"/>
          </a:p>
        </p:txBody>
      </p:sp>
      <p:sp>
        <p:nvSpPr>
          <p:cNvPr id="133" name="object 140"/>
          <p:cNvSpPr txBox="1"/>
          <p:nvPr/>
        </p:nvSpPr>
        <p:spPr>
          <a:xfrm>
            <a:off x="6016748" y="2901302"/>
            <a:ext cx="323374" cy="138499"/>
          </a:xfrm>
          <a:prstGeom prst="rect">
            <a:avLst/>
          </a:prstGeom>
        </p:spPr>
        <p:txBody>
          <a:bodyPr vert="horz" wrap="square" lIns="0" tIns="0" rIns="0" bIns="0" rtlCol="0">
            <a:spAutoFit/>
          </a:bodyPr>
          <a:lstStyle/>
          <a:p>
            <a:pPr marL="9525"/>
            <a:r>
              <a:rPr sz="900" i="1" spc="-83" dirty="0">
                <a:solidFill>
                  <a:srgbClr val="17375E"/>
                </a:solidFill>
                <a:latin typeface="Arial"/>
                <a:cs typeface="Arial"/>
              </a:rPr>
              <a:t>A</a:t>
            </a:r>
            <a:r>
              <a:rPr sz="900" i="1" spc="-79" dirty="0">
                <a:solidFill>
                  <a:srgbClr val="17375E"/>
                </a:solidFill>
                <a:latin typeface="Arial"/>
                <a:cs typeface="Arial"/>
              </a:rPr>
              <a:t>cc</a:t>
            </a:r>
            <a:r>
              <a:rPr sz="900" i="1" spc="-83" dirty="0">
                <a:solidFill>
                  <a:srgbClr val="17375E"/>
                </a:solidFill>
                <a:latin typeface="Arial"/>
                <a:cs typeface="Arial"/>
              </a:rPr>
              <a:t>e</a:t>
            </a:r>
            <a:r>
              <a:rPr sz="900" i="1" spc="-101" dirty="0">
                <a:solidFill>
                  <a:srgbClr val="17375E"/>
                </a:solidFill>
                <a:latin typeface="Arial"/>
                <a:cs typeface="Arial"/>
              </a:rPr>
              <a:t>ss</a:t>
            </a:r>
            <a:endParaRPr sz="900">
              <a:latin typeface="Arial"/>
              <a:cs typeface="Arial"/>
            </a:endParaRPr>
          </a:p>
        </p:txBody>
      </p:sp>
      <p:sp>
        <p:nvSpPr>
          <p:cNvPr id="134" name="object 141"/>
          <p:cNvSpPr/>
          <p:nvPr/>
        </p:nvSpPr>
        <p:spPr>
          <a:xfrm>
            <a:off x="6001931" y="4269751"/>
            <a:ext cx="1404461" cy="216218"/>
          </a:xfrm>
          <a:custGeom>
            <a:avLst/>
            <a:gdLst/>
            <a:ahLst/>
            <a:cxnLst/>
            <a:rect l="l" t="t" r="r" b="b"/>
            <a:pathLst>
              <a:path w="1872615" h="288289">
                <a:moveTo>
                  <a:pt x="1872208" y="0"/>
                </a:moveTo>
                <a:lnTo>
                  <a:pt x="1864034" y="56058"/>
                </a:lnTo>
                <a:lnTo>
                  <a:pt x="1841742" y="101836"/>
                </a:lnTo>
                <a:lnTo>
                  <a:pt x="1808681" y="132700"/>
                </a:lnTo>
                <a:lnTo>
                  <a:pt x="1768195" y="144017"/>
                </a:lnTo>
                <a:lnTo>
                  <a:pt x="1023734" y="144017"/>
                </a:lnTo>
                <a:lnTo>
                  <a:pt x="983248" y="155335"/>
                </a:lnTo>
                <a:lnTo>
                  <a:pt x="950187" y="186199"/>
                </a:lnTo>
                <a:lnTo>
                  <a:pt x="927895" y="231977"/>
                </a:lnTo>
                <a:lnTo>
                  <a:pt x="919721" y="288035"/>
                </a:lnTo>
                <a:lnTo>
                  <a:pt x="911547" y="231977"/>
                </a:lnTo>
                <a:lnTo>
                  <a:pt x="889255" y="186199"/>
                </a:lnTo>
                <a:lnTo>
                  <a:pt x="856193" y="155335"/>
                </a:lnTo>
                <a:lnTo>
                  <a:pt x="815708" y="144017"/>
                </a:lnTo>
                <a:lnTo>
                  <a:pt x="104012" y="144017"/>
                </a:lnTo>
                <a:lnTo>
                  <a:pt x="63527" y="132700"/>
                </a:lnTo>
                <a:lnTo>
                  <a:pt x="30465" y="101836"/>
                </a:lnTo>
                <a:lnTo>
                  <a:pt x="8174" y="56058"/>
                </a:lnTo>
                <a:lnTo>
                  <a:pt x="0" y="0"/>
                </a:lnTo>
              </a:path>
            </a:pathLst>
          </a:custGeom>
          <a:ln w="9525">
            <a:solidFill>
              <a:srgbClr val="0070C0"/>
            </a:solidFill>
          </a:ln>
        </p:spPr>
        <p:txBody>
          <a:bodyPr wrap="square" lIns="0" tIns="0" rIns="0" bIns="0" rtlCol="0"/>
          <a:lstStyle/>
          <a:p>
            <a:endParaRPr sz="1350"/>
          </a:p>
        </p:txBody>
      </p:sp>
      <p:sp>
        <p:nvSpPr>
          <p:cNvPr id="135" name="object 142"/>
          <p:cNvSpPr txBox="1"/>
          <p:nvPr/>
        </p:nvSpPr>
        <p:spPr>
          <a:xfrm>
            <a:off x="6252755" y="4562642"/>
            <a:ext cx="872966" cy="415498"/>
          </a:xfrm>
          <a:prstGeom prst="rect">
            <a:avLst/>
          </a:prstGeom>
        </p:spPr>
        <p:txBody>
          <a:bodyPr vert="horz" wrap="square" lIns="0" tIns="0" rIns="0" bIns="0" rtlCol="0">
            <a:spAutoFit/>
          </a:bodyPr>
          <a:lstStyle/>
          <a:p>
            <a:pPr marL="9525" marR="3810" indent="94773"/>
            <a:r>
              <a:rPr sz="1350" spc="-113" dirty="0">
                <a:latin typeface="Arial"/>
                <a:cs typeface="Arial"/>
              </a:rPr>
              <a:t>End </a:t>
            </a:r>
            <a:r>
              <a:rPr sz="1350" spc="-83" dirty="0">
                <a:latin typeface="Arial"/>
                <a:cs typeface="Arial"/>
              </a:rPr>
              <a:t>User  Ap</a:t>
            </a:r>
            <a:r>
              <a:rPr sz="1350" spc="-45" dirty="0">
                <a:latin typeface="Arial"/>
                <a:cs typeface="Arial"/>
              </a:rPr>
              <a:t>p</a:t>
            </a:r>
            <a:r>
              <a:rPr sz="1350" spc="4" dirty="0">
                <a:latin typeface="Arial"/>
                <a:cs typeface="Arial"/>
              </a:rPr>
              <a:t>li</a:t>
            </a:r>
            <a:r>
              <a:rPr sz="1350" spc="-120" dirty="0">
                <a:latin typeface="Arial"/>
                <a:cs typeface="Arial"/>
              </a:rPr>
              <a:t>c</a:t>
            </a:r>
            <a:r>
              <a:rPr sz="1350" spc="-116" dirty="0">
                <a:latin typeface="Arial"/>
                <a:cs typeface="Arial"/>
              </a:rPr>
              <a:t>a</a:t>
            </a:r>
            <a:r>
              <a:rPr sz="1350" spc="71" dirty="0">
                <a:latin typeface="Arial"/>
                <a:cs typeface="Arial"/>
              </a:rPr>
              <a:t>t</a:t>
            </a:r>
            <a:r>
              <a:rPr sz="1350" spc="4" dirty="0">
                <a:latin typeface="Arial"/>
                <a:cs typeface="Arial"/>
              </a:rPr>
              <a:t>i</a:t>
            </a:r>
            <a:r>
              <a:rPr sz="1350" spc="-45" dirty="0">
                <a:latin typeface="Arial"/>
                <a:cs typeface="Arial"/>
              </a:rPr>
              <a:t>on</a:t>
            </a:r>
            <a:r>
              <a:rPr sz="1350" spc="-150" dirty="0">
                <a:latin typeface="Arial"/>
                <a:cs typeface="Arial"/>
              </a:rPr>
              <a:t>s</a:t>
            </a:r>
            <a:endParaRPr sz="1350">
              <a:latin typeface="Arial"/>
              <a:cs typeface="Arial"/>
            </a:endParaRPr>
          </a:p>
        </p:txBody>
      </p:sp>
      <p:graphicFrame>
        <p:nvGraphicFramePr>
          <p:cNvPr id="136" name="object 143"/>
          <p:cNvGraphicFramePr>
            <a:graphicFrameLocks noGrp="1"/>
          </p:cNvGraphicFramePr>
          <p:nvPr>
            <p:extLst>
              <p:ext uri="{D42A27DB-BD31-4B8C-83A1-F6EECF244321}">
                <p14:modId xmlns:p14="http://schemas.microsoft.com/office/powerpoint/2010/main" val="2068458479"/>
              </p:ext>
            </p:extLst>
          </p:nvPr>
        </p:nvGraphicFramePr>
        <p:xfrm>
          <a:off x="6351992" y="1821580"/>
          <a:ext cx="989370" cy="1067928"/>
        </p:xfrm>
        <a:graphic>
          <a:graphicData uri="http://schemas.openxmlformats.org/drawingml/2006/table">
            <a:tbl>
              <a:tblPr firstRow="1" bandRow="1">
                <a:tableStyleId>{2D5ABB26-0587-4C30-8999-92F81FD0307C}</a:tableStyleId>
              </a:tblPr>
              <a:tblGrid>
                <a:gridCol w="64294">
                  <a:extLst>
                    <a:ext uri="{9D8B030D-6E8A-4147-A177-3AD203B41FA5}">
                      <a16:colId xmlns:a16="http://schemas.microsoft.com/office/drawing/2014/main" val="20000"/>
                    </a:ext>
                  </a:extLst>
                </a:gridCol>
                <a:gridCol w="228592">
                  <a:extLst>
                    <a:ext uri="{9D8B030D-6E8A-4147-A177-3AD203B41FA5}">
                      <a16:colId xmlns:a16="http://schemas.microsoft.com/office/drawing/2014/main" val="20001"/>
                    </a:ext>
                  </a:extLst>
                </a:gridCol>
                <a:gridCol w="228591">
                  <a:extLst>
                    <a:ext uri="{9D8B030D-6E8A-4147-A177-3AD203B41FA5}">
                      <a16:colId xmlns:a16="http://schemas.microsoft.com/office/drawing/2014/main" val="20002"/>
                    </a:ext>
                  </a:extLst>
                </a:gridCol>
                <a:gridCol w="285738">
                  <a:extLst>
                    <a:ext uri="{9D8B030D-6E8A-4147-A177-3AD203B41FA5}">
                      <a16:colId xmlns:a16="http://schemas.microsoft.com/office/drawing/2014/main" val="20003"/>
                    </a:ext>
                  </a:extLst>
                </a:gridCol>
                <a:gridCol w="182155">
                  <a:extLst>
                    <a:ext uri="{9D8B030D-6E8A-4147-A177-3AD203B41FA5}">
                      <a16:colId xmlns:a16="http://schemas.microsoft.com/office/drawing/2014/main" val="20004"/>
                    </a:ext>
                  </a:extLst>
                </a:gridCol>
              </a:tblGrid>
              <a:tr h="205740">
                <a:tc>
                  <a:txBody>
                    <a:bodyPr/>
                    <a:lstStyle/>
                    <a:p>
                      <a:endParaRPr sz="1400">
                        <a:latin typeface="Arial"/>
                        <a:cs typeface="Arial"/>
                      </a:endParaRPr>
                    </a:p>
                  </a:txBody>
                  <a:tcPr marL="0" marR="0" marT="0" marB="0">
                    <a:lnR w="9525">
                      <a:solidFill>
                        <a:srgbClr val="46AAC5"/>
                      </a:solidFill>
                      <a:prstDash val="solid"/>
                    </a:lnR>
                    <a:lnB w="9524">
                      <a:solidFill>
                        <a:srgbClr val="EEECE1"/>
                      </a:solidFill>
                      <a:prstDash val="solid"/>
                    </a:lnB>
                  </a:tcPr>
                </a:tc>
                <a:tc>
                  <a:txBody>
                    <a:bodyPr/>
                    <a:lstStyle/>
                    <a:p>
                      <a:endParaRPr sz="1400">
                        <a:latin typeface="Arial"/>
                        <a:cs typeface="Arial"/>
                      </a:endParaRPr>
                    </a:p>
                  </a:txBody>
                  <a:tcPr marL="0" marR="0" marT="0" marB="0">
                    <a:lnL w="9525">
                      <a:solidFill>
                        <a:srgbClr val="46AAC5"/>
                      </a:solidFill>
                      <a:prstDash val="solid"/>
                    </a:lnL>
                    <a:lnR w="9525">
                      <a:solidFill>
                        <a:srgbClr val="46AAC5"/>
                      </a:solidFill>
                      <a:prstDash val="solid"/>
                    </a:lnR>
                    <a:lnT w="9525">
                      <a:solidFill>
                        <a:srgbClr val="46AAC5"/>
                      </a:solidFill>
                      <a:prstDash val="solid"/>
                    </a:lnT>
                    <a:lnB w="9524">
                      <a:solidFill>
                        <a:srgbClr val="EEECE1"/>
                      </a:solidFill>
                      <a:prstDash val="solid"/>
                    </a:lnB>
                  </a:tcPr>
                </a:tc>
                <a:tc>
                  <a:txBody>
                    <a:bodyPr/>
                    <a:lstStyle/>
                    <a:p>
                      <a:endParaRPr sz="1400">
                        <a:latin typeface="Arial"/>
                        <a:cs typeface="Arial"/>
                      </a:endParaRPr>
                    </a:p>
                  </a:txBody>
                  <a:tcPr marL="0" marR="0" marT="0" marB="0">
                    <a:lnL w="9525">
                      <a:solidFill>
                        <a:srgbClr val="46AAC5"/>
                      </a:solidFill>
                      <a:prstDash val="solid"/>
                    </a:lnL>
                    <a:lnR w="9525">
                      <a:solidFill>
                        <a:srgbClr val="46AAC5"/>
                      </a:solidFill>
                      <a:prstDash val="solid"/>
                    </a:lnR>
                    <a:lnT w="9525">
                      <a:solidFill>
                        <a:srgbClr val="46AAC5"/>
                      </a:solidFill>
                      <a:prstDash val="solid"/>
                    </a:lnT>
                    <a:lnB w="9524">
                      <a:solidFill>
                        <a:srgbClr val="EEECE1"/>
                      </a:solidFill>
                      <a:prstDash val="solid"/>
                    </a:lnB>
                  </a:tcPr>
                </a:tc>
                <a:tc>
                  <a:txBody>
                    <a:bodyPr/>
                    <a:lstStyle/>
                    <a:p>
                      <a:endParaRPr sz="1400">
                        <a:latin typeface="Arial"/>
                        <a:cs typeface="Arial"/>
                      </a:endParaRPr>
                    </a:p>
                  </a:txBody>
                  <a:tcPr marL="0" marR="0" marT="0" marB="0">
                    <a:lnL w="9525">
                      <a:solidFill>
                        <a:srgbClr val="46AAC5"/>
                      </a:solidFill>
                      <a:prstDash val="solid"/>
                    </a:lnL>
                    <a:lnR w="9525">
                      <a:solidFill>
                        <a:srgbClr val="46AAC5"/>
                      </a:solidFill>
                      <a:prstDash val="solid"/>
                    </a:lnR>
                    <a:lnT w="9525">
                      <a:solidFill>
                        <a:srgbClr val="46AAC5"/>
                      </a:solidFill>
                      <a:prstDash val="solid"/>
                    </a:lnT>
                    <a:lnB w="9524">
                      <a:solidFill>
                        <a:srgbClr val="EEECE1"/>
                      </a:solidFill>
                      <a:prstDash val="solid"/>
                    </a:lnB>
                  </a:tcPr>
                </a:tc>
                <a:tc>
                  <a:txBody>
                    <a:bodyPr/>
                    <a:lstStyle/>
                    <a:p>
                      <a:endParaRPr sz="1400">
                        <a:latin typeface="Arial"/>
                        <a:cs typeface="Arial"/>
                      </a:endParaRPr>
                    </a:p>
                  </a:txBody>
                  <a:tcPr marL="0" marR="0" marT="0" marB="0">
                    <a:lnL w="9525">
                      <a:solidFill>
                        <a:srgbClr val="46AAC5"/>
                      </a:solidFill>
                      <a:prstDash val="solid"/>
                    </a:lnL>
                    <a:lnR w="9525">
                      <a:solidFill>
                        <a:srgbClr val="46AAC5"/>
                      </a:solidFill>
                      <a:prstDash val="solid"/>
                    </a:lnR>
                    <a:lnT w="9525">
                      <a:solidFill>
                        <a:srgbClr val="46AAC5"/>
                      </a:solidFill>
                      <a:prstDash val="solid"/>
                    </a:lnT>
                    <a:lnB w="9524">
                      <a:solidFill>
                        <a:srgbClr val="EEECE1"/>
                      </a:solidFill>
                      <a:prstDash val="solid"/>
                    </a:lnB>
                  </a:tcPr>
                </a:tc>
                <a:extLst>
                  <a:ext uri="{0D108BD9-81ED-4DB2-BD59-A6C34878D82A}">
                    <a16:rowId xmlns:a16="http://schemas.microsoft.com/office/drawing/2014/main" val="10000"/>
                  </a:ext>
                </a:extLst>
              </a:tr>
              <a:tr h="205740">
                <a:tc>
                  <a:txBody>
                    <a:bodyPr/>
                    <a:lstStyle/>
                    <a:p>
                      <a:endParaRPr sz="1400">
                        <a:latin typeface="Arial"/>
                        <a:cs typeface="Arial"/>
                      </a:endParaRPr>
                    </a:p>
                  </a:txBody>
                  <a:tcPr marL="0" marR="0" marT="0" marB="0">
                    <a:lnL w="9524">
                      <a:solidFill>
                        <a:srgbClr val="EEECE1"/>
                      </a:solidFill>
                      <a:prstDash val="solid"/>
                    </a:lnL>
                    <a:lnR w="9525">
                      <a:solidFill>
                        <a:srgbClr val="46AAC5"/>
                      </a:solidFill>
                      <a:prstDash val="solid"/>
                    </a:lnR>
                    <a:lnT w="9524">
                      <a:solidFill>
                        <a:srgbClr val="EEECE1"/>
                      </a:solidFill>
                      <a:prstDash val="solid"/>
                    </a:lnT>
                  </a:tcPr>
                </a:tc>
                <a:tc>
                  <a:txBody>
                    <a:bodyPr/>
                    <a:lstStyle/>
                    <a:p>
                      <a:pPr marL="24765">
                        <a:lnSpc>
                          <a:spcPts val="590"/>
                        </a:lnSpc>
                      </a:pPr>
                      <a:r>
                        <a:rPr sz="400" spc="10" dirty="0">
                          <a:solidFill>
                            <a:srgbClr val="000080"/>
                          </a:solidFill>
                          <a:latin typeface="Times New Roman"/>
                          <a:cs typeface="Times New Roman"/>
                        </a:rPr>
                        <a:t>Productt</a:t>
                      </a:r>
                      <a:endParaRPr sz="400">
                        <a:latin typeface="Times New Roman"/>
                        <a:cs typeface="Times New Roman"/>
                      </a:endParaRPr>
                    </a:p>
                  </a:txBody>
                  <a:tcPr marL="0" marR="0" marT="0" marB="0">
                    <a:lnL w="9525">
                      <a:solidFill>
                        <a:srgbClr val="46AAC5"/>
                      </a:solidFill>
                      <a:prstDash val="solid"/>
                    </a:lnL>
                    <a:lnR w="9525">
                      <a:solidFill>
                        <a:srgbClr val="46AAC5"/>
                      </a:solidFill>
                      <a:prstDash val="solid"/>
                    </a:lnR>
                    <a:lnT w="9524">
                      <a:solidFill>
                        <a:srgbClr val="EEECE1"/>
                      </a:solidFill>
                      <a:prstDash val="solid"/>
                    </a:lnT>
                    <a:lnB w="9525">
                      <a:solidFill>
                        <a:srgbClr val="FFFFFF"/>
                      </a:solidFill>
                      <a:prstDash val="solid"/>
                    </a:lnB>
                  </a:tcPr>
                </a:tc>
                <a:tc>
                  <a:txBody>
                    <a:bodyPr/>
                    <a:lstStyle/>
                    <a:p>
                      <a:pPr marL="20320" algn="ctr">
                        <a:lnSpc>
                          <a:spcPts val="590"/>
                        </a:lnSpc>
                      </a:pPr>
                      <a:r>
                        <a:rPr sz="400" spc="15" dirty="0">
                          <a:solidFill>
                            <a:srgbClr val="000080"/>
                          </a:solidFill>
                          <a:latin typeface="Times New Roman"/>
                          <a:cs typeface="Times New Roman"/>
                        </a:rPr>
                        <a:t>Time1</a:t>
                      </a:r>
                      <a:endParaRPr sz="400">
                        <a:latin typeface="Times New Roman"/>
                        <a:cs typeface="Times New Roman"/>
                      </a:endParaRPr>
                    </a:p>
                  </a:txBody>
                  <a:tcPr marL="0" marR="0" marT="0" marB="0">
                    <a:lnL w="9525">
                      <a:solidFill>
                        <a:srgbClr val="46AAC5"/>
                      </a:solidFill>
                      <a:prstDash val="solid"/>
                    </a:lnL>
                    <a:lnR w="9525">
                      <a:solidFill>
                        <a:srgbClr val="46AAC5"/>
                      </a:solidFill>
                      <a:prstDash val="solid"/>
                    </a:lnR>
                    <a:lnT w="9524">
                      <a:solidFill>
                        <a:srgbClr val="EEECE1"/>
                      </a:solidFill>
                      <a:prstDash val="solid"/>
                    </a:lnT>
                    <a:lnB w="9525">
                      <a:solidFill>
                        <a:srgbClr val="FFFFFF"/>
                      </a:solidFill>
                      <a:prstDash val="solid"/>
                    </a:lnB>
                  </a:tcPr>
                </a:tc>
                <a:tc>
                  <a:txBody>
                    <a:bodyPr/>
                    <a:lstStyle/>
                    <a:p>
                      <a:pPr marL="66040">
                        <a:lnSpc>
                          <a:spcPts val="590"/>
                        </a:lnSpc>
                      </a:pPr>
                      <a:r>
                        <a:rPr sz="400" spc="10" dirty="0">
                          <a:solidFill>
                            <a:srgbClr val="000080"/>
                          </a:solidFill>
                          <a:latin typeface="Times New Roman"/>
                          <a:cs typeface="Times New Roman"/>
                        </a:rPr>
                        <a:t>Value1</a:t>
                      </a:r>
                      <a:endParaRPr sz="400">
                        <a:latin typeface="Times New Roman"/>
                        <a:cs typeface="Times New Roman"/>
                      </a:endParaRPr>
                    </a:p>
                  </a:txBody>
                  <a:tcPr marL="0" marR="0" marT="0" marB="0">
                    <a:lnL w="9525">
                      <a:solidFill>
                        <a:srgbClr val="46AAC5"/>
                      </a:solidFill>
                      <a:prstDash val="solid"/>
                    </a:lnL>
                    <a:lnR w="9525">
                      <a:solidFill>
                        <a:srgbClr val="46AAC5"/>
                      </a:solidFill>
                      <a:prstDash val="solid"/>
                    </a:lnR>
                    <a:lnT w="9524">
                      <a:solidFill>
                        <a:srgbClr val="EEECE1"/>
                      </a:solidFill>
                      <a:prstDash val="solid"/>
                    </a:lnT>
                    <a:lnB w="9525">
                      <a:solidFill>
                        <a:srgbClr val="FFFFFF"/>
                      </a:solidFill>
                      <a:prstDash val="solid"/>
                    </a:lnB>
                  </a:tcPr>
                </a:tc>
                <a:tc>
                  <a:txBody>
                    <a:bodyPr/>
                    <a:lstStyle/>
                    <a:p>
                      <a:pPr marR="5080" algn="ctr">
                        <a:lnSpc>
                          <a:spcPts val="590"/>
                        </a:lnSpc>
                      </a:pPr>
                      <a:r>
                        <a:rPr sz="400" spc="-5" dirty="0">
                          <a:solidFill>
                            <a:srgbClr val="000080"/>
                          </a:solidFill>
                          <a:latin typeface="Times New Roman"/>
                          <a:cs typeface="Times New Roman"/>
                        </a:rPr>
                        <a:t>V</a:t>
                      </a:r>
                      <a:r>
                        <a:rPr sz="400" dirty="0">
                          <a:solidFill>
                            <a:srgbClr val="000080"/>
                          </a:solidFill>
                          <a:latin typeface="Times New Roman"/>
                          <a:cs typeface="Times New Roman"/>
                        </a:rPr>
                        <a:t>a</a:t>
                      </a:r>
                      <a:r>
                        <a:rPr sz="400" spc="-5" dirty="0">
                          <a:solidFill>
                            <a:srgbClr val="000080"/>
                          </a:solidFill>
                          <a:latin typeface="Times New Roman"/>
                          <a:cs typeface="Times New Roman"/>
                        </a:rPr>
                        <a:t>l</a:t>
                      </a:r>
                      <a:r>
                        <a:rPr sz="400" dirty="0">
                          <a:solidFill>
                            <a:srgbClr val="000080"/>
                          </a:solidFill>
                          <a:latin typeface="Times New Roman"/>
                          <a:cs typeface="Times New Roman"/>
                        </a:rPr>
                        <a:t>u</a:t>
                      </a:r>
                      <a:r>
                        <a:rPr sz="400" spc="-10" dirty="0">
                          <a:solidFill>
                            <a:srgbClr val="000080"/>
                          </a:solidFill>
                          <a:latin typeface="Times New Roman"/>
                          <a:cs typeface="Times New Roman"/>
                        </a:rPr>
                        <a:t>e</a:t>
                      </a:r>
                      <a:r>
                        <a:rPr sz="400" dirty="0">
                          <a:solidFill>
                            <a:srgbClr val="000080"/>
                          </a:solidFill>
                          <a:latin typeface="Times New Roman"/>
                          <a:cs typeface="Times New Roman"/>
                        </a:rPr>
                        <a:t>11</a:t>
                      </a:r>
                      <a:endParaRPr sz="400">
                        <a:latin typeface="Times New Roman"/>
                        <a:cs typeface="Times New Roman"/>
                      </a:endParaRPr>
                    </a:p>
                  </a:txBody>
                  <a:tcPr marL="0" marR="0" marT="0" marB="0">
                    <a:lnL w="9525">
                      <a:solidFill>
                        <a:srgbClr val="46AAC5"/>
                      </a:solidFill>
                      <a:prstDash val="solid"/>
                    </a:lnL>
                    <a:lnR w="9525">
                      <a:solidFill>
                        <a:srgbClr val="46AAC5"/>
                      </a:solidFill>
                      <a:prstDash val="solid"/>
                    </a:lnR>
                    <a:lnT w="9524">
                      <a:solidFill>
                        <a:srgbClr val="EEECE1"/>
                      </a:solidFill>
                      <a:prstDash val="solid"/>
                    </a:lnT>
                    <a:lnB w="9525">
                      <a:solidFill>
                        <a:srgbClr val="FFFFFF"/>
                      </a:solidFill>
                      <a:prstDash val="solid"/>
                    </a:lnB>
                  </a:tcPr>
                </a:tc>
                <a:extLst>
                  <a:ext uri="{0D108BD9-81ED-4DB2-BD59-A6C34878D82A}">
                    <a16:rowId xmlns:a16="http://schemas.microsoft.com/office/drawing/2014/main" val="10001"/>
                  </a:ext>
                </a:extLst>
              </a:tr>
              <a:tr h="225606">
                <a:tc>
                  <a:txBody>
                    <a:bodyPr/>
                    <a:lstStyle/>
                    <a:p>
                      <a:endParaRPr sz="400">
                        <a:latin typeface="Times New Roman"/>
                        <a:cs typeface="Times New Roman"/>
                      </a:endParaRPr>
                    </a:p>
                  </a:txBody>
                  <a:tcPr marL="0" marR="0" marT="0" marB="0">
                    <a:lnL w="9524">
                      <a:solidFill>
                        <a:srgbClr val="EEECE1"/>
                      </a:solidFill>
                      <a:prstDash val="solid"/>
                    </a:lnL>
                    <a:lnR w="9525">
                      <a:solidFill>
                        <a:srgbClr val="46AAC5"/>
                      </a:solidFill>
                      <a:prstDash val="solid"/>
                    </a:lnR>
                  </a:tcPr>
                </a:tc>
                <a:tc>
                  <a:txBody>
                    <a:bodyPr/>
                    <a:lstStyle/>
                    <a:p>
                      <a:pPr marL="24765" marR="14604">
                        <a:lnSpc>
                          <a:spcPts val="969"/>
                        </a:lnSpc>
                        <a:spcBef>
                          <a:spcPts val="50"/>
                        </a:spcBef>
                      </a:pPr>
                      <a:r>
                        <a:rPr sz="400" spc="-5" dirty="0">
                          <a:solidFill>
                            <a:srgbClr val="000080"/>
                          </a:solidFill>
                          <a:latin typeface="Times New Roman"/>
                          <a:cs typeface="Times New Roman"/>
                        </a:rPr>
                        <a:t>Pro</a:t>
                      </a:r>
                      <a:r>
                        <a:rPr sz="400" dirty="0">
                          <a:solidFill>
                            <a:srgbClr val="000080"/>
                          </a:solidFill>
                          <a:latin typeface="Times New Roman"/>
                          <a:cs typeface="Times New Roman"/>
                        </a:rPr>
                        <a:t>du</a:t>
                      </a:r>
                      <a:r>
                        <a:rPr sz="400" spc="-10" dirty="0">
                          <a:solidFill>
                            <a:srgbClr val="000080"/>
                          </a:solidFill>
                          <a:latin typeface="Times New Roman"/>
                          <a:cs typeface="Times New Roman"/>
                        </a:rPr>
                        <a:t>c</a:t>
                      </a:r>
                      <a:r>
                        <a:rPr sz="400" dirty="0">
                          <a:solidFill>
                            <a:srgbClr val="000080"/>
                          </a:solidFill>
                          <a:latin typeface="Times New Roman"/>
                          <a:cs typeface="Times New Roman"/>
                        </a:rPr>
                        <a:t>t2  </a:t>
                      </a:r>
                      <a:r>
                        <a:rPr sz="400" spc="-5" dirty="0">
                          <a:solidFill>
                            <a:srgbClr val="000080"/>
                          </a:solidFill>
                          <a:latin typeface="Times New Roman"/>
                          <a:cs typeface="Times New Roman"/>
                        </a:rPr>
                        <a:t>Pro</a:t>
                      </a:r>
                      <a:r>
                        <a:rPr sz="400" dirty="0">
                          <a:solidFill>
                            <a:srgbClr val="000080"/>
                          </a:solidFill>
                          <a:latin typeface="Times New Roman"/>
                          <a:cs typeface="Times New Roman"/>
                        </a:rPr>
                        <a:t>du</a:t>
                      </a:r>
                      <a:r>
                        <a:rPr sz="400" spc="-10" dirty="0">
                          <a:solidFill>
                            <a:srgbClr val="000080"/>
                          </a:solidFill>
                          <a:latin typeface="Times New Roman"/>
                          <a:cs typeface="Times New Roman"/>
                        </a:rPr>
                        <a:t>c</a:t>
                      </a:r>
                      <a:r>
                        <a:rPr sz="400" dirty="0">
                          <a:solidFill>
                            <a:srgbClr val="000080"/>
                          </a:solidFill>
                          <a:latin typeface="Times New Roman"/>
                          <a:cs typeface="Times New Roman"/>
                        </a:rPr>
                        <a:t>t3</a:t>
                      </a:r>
                      <a:endParaRPr sz="400">
                        <a:latin typeface="Times New Roman"/>
                        <a:cs typeface="Times New Roman"/>
                      </a:endParaRPr>
                    </a:p>
                  </a:txBody>
                  <a:tcPr marL="0" marR="0" marT="4763" marB="0">
                    <a:lnL w="9525">
                      <a:solidFill>
                        <a:srgbClr val="46AAC5"/>
                      </a:solidFill>
                      <a:prstDash val="solid"/>
                    </a:lnL>
                    <a:lnR w="9525">
                      <a:solidFill>
                        <a:srgbClr val="46AAC5"/>
                      </a:solidFill>
                      <a:prstDash val="solid"/>
                    </a:lnR>
                    <a:lnT w="9525">
                      <a:solidFill>
                        <a:srgbClr val="FFFFFF"/>
                      </a:solidFill>
                      <a:prstDash val="solid"/>
                    </a:lnT>
                    <a:lnB w="9525">
                      <a:solidFill>
                        <a:srgbClr val="FFFFFF"/>
                      </a:solidFill>
                      <a:prstDash val="solid"/>
                    </a:lnB>
                  </a:tcPr>
                </a:tc>
                <a:tc>
                  <a:txBody>
                    <a:bodyPr/>
                    <a:lstStyle/>
                    <a:p>
                      <a:pPr marL="68580" marR="40640">
                        <a:lnSpc>
                          <a:spcPts val="969"/>
                        </a:lnSpc>
                        <a:spcBef>
                          <a:spcPts val="50"/>
                        </a:spcBef>
                      </a:pPr>
                      <a:r>
                        <a:rPr sz="400" spc="-10" dirty="0">
                          <a:solidFill>
                            <a:srgbClr val="000080"/>
                          </a:solidFill>
                          <a:latin typeface="Times New Roman"/>
                          <a:cs typeface="Times New Roman"/>
                        </a:rPr>
                        <a:t>T</a:t>
                      </a:r>
                      <a:r>
                        <a:rPr sz="400" dirty="0">
                          <a:solidFill>
                            <a:srgbClr val="000080"/>
                          </a:solidFill>
                          <a:latin typeface="Times New Roman"/>
                          <a:cs typeface="Times New Roman"/>
                        </a:rPr>
                        <a:t>i</a:t>
                      </a:r>
                      <a:r>
                        <a:rPr sz="400" spc="-5" dirty="0">
                          <a:solidFill>
                            <a:srgbClr val="000080"/>
                          </a:solidFill>
                          <a:latin typeface="Times New Roman"/>
                          <a:cs typeface="Times New Roman"/>
                        </a:rPr>
                        <a:t>m</a:t>
                      </a:r>
                      <a:r>
                        <a:rPr sz="400" spc="-10" dirty="0">
                          <a:solidFill>
                            <a:srgbClr val="000080"/>
                          </a:solidFill>
                          <a:latin typeface="Times New Roman"/>
                          <a:cs typeface="Times New Roman"/>
                        </a:rPr>
                        <a:t>e</a:t>
                      </a:r>
                      <a:r>
                        <a:rPr sz="400" dirty="0">
                          <a:solidFill>
                            <a:srgbClr val="000080"/>
                          </a:solidFill>
                          <a:latin typeface="Times New Roman"/>
                          <a:cs typeface="Times New Roman"/>
                        </a:rPr>
                        <a:t>2  </a:t>
                      </a:r>
                      <a:r>
                        <a:rPr sz="400" spc="-10" dirty="0">
                          <a:solidFill>
                            <a:srgbClr val="000080"/>
                          </a:solidFill>
                          <a:latin typeface="Times New Roman"/>
                          <a:cs typeface="Times New Roman"/>
                        </a:rPr>
                        <a:t>T</a:t>
                      </a:r>
                      <a:r>
                        <a:rPr sz="400" dirty="0">
                          <a:solidFill>
                            <a:srgbClr val="000080"/>
                          </a:solidFill>
                          <a:latin typeface="Times New Roman"/>
                          <a:cs typeface="Times New Roman"/>
                        </a:rPr>
                        <a:t>i</a:t>
                      </a:r>
                      <a:r>
                        <a:rPr sz="400" spc="-5" dirty="0">
                          <a:solidFill>
                            <a:srgbClr val="000080"/>
                          </a:solidFill>
                          <a:latin typeface="Times New Roman"/>
                          <a:cs typeface="Times New Roman"/>
                        </a:rPr>
                        <a:t>m</a:t>
                      </a:r>
                      <a:r>
                        <a:rPr sz="400" spc="-10" dirty="0">
                          <a:solidFill>
                            <a:srgbClr val="000080"/>
                          </a:solidFill>
                          <a:latin typeface="Times New Roman"/>
                          <a:cs typeface="Times New Roman"/>
                        </a:rPr>
                        <a:t>e</a:t>
                      </a:r>
                      <a:r>
                        <a:rPr sz="400" dirty="0">
                          <a:solidFill>
                            <a:srgbClr val="000080"/>
                          </a:solidFill>
                          <a:latin typeface="Times New Roman"/>
                          <a:cs typeface="Times New Roman"/>
                        </a:rPr>
                        <a:t>3</a:t>
                      </a:r>
                      <a:endParaRPr sz="400">
                        <a:latin typeface="Times New Roman"/>
                        <a:cs typeface="Times New Roman"/>
                      </a:endParaRPr>
                    </a:p>
                  </a:txBody>
                  <a:tcPr marL="0" marR="0" marT="4763" marB="0">
                    <a:lnL w="9525">
                      <a:solidFill>
                        <a:srgbClr val="46AAC5"/>
                      </a:solidFill>
                      <a:prstDash val="solid"/>
                    </a:lnL>
                    <a:lnR w="9525">
                      <a:solidFill>
                        <a:srgbClr val="46AAC5"/>
                      </a:solidFill>
                      <a:prstDash val="solid"/>
                    </a:lnR>
                    <a:lnT w="9525">
                      <a:solidFill>
                        <a:srgbClr val="FFFFFF"/>
                      </a:solidFill>
                      <a:prstDash val="solid"/>
                    </a:lnT>
                    <a:lnB w="9525">
                      <a:solidFill>
                        <a:srgbClr val="FFFFFF"/>
                      </a:solidFill>
                      <a:prstDash val="solid"/>
                    </a:lnB>
                  </a:tcPr>
                </a:tc>
                <a:tc>
                  <a:txBody>
                    <a:bodyPr/>
                    <a:lstStyle/>
                    <a:p>
                      <a:pPr marL="66040" marR="100330">
                        <a:lnSpc>
                          <a:spcPts val="969"/>
                        </a:lnSpc>
                        <a:spcBef>
                          <a:spcPts val="50"/>
                        </a:spcBef>
                      </a:pPr>
                      <a:r>
                        <a:rPr sz="400" spc="-5" dirty="0">
                          <a:solidFill>
                            <a:srgbClr val="000080"/>
                          </a:solidFill>
                          <a:latin typeface="Times New Roman"/>
                          <a:cs typeface="Times New Roman"/>
                        </a:rPr>
                        <a:t>V</a:t>
                      </a:r>
                      <a:r>
                        <a:rPr sz="400" dirty="0">
                          <a:solidFill>
                            <a:srgbClr val="000080"/>
                          </a:solidFill>
                          <a:latin typeface="Times New Roman"/>
                          <a:cs typeface="Times New Roman"/>
                        </a:rPr>
                        <a:t>a</a:t>
                      </a:r>
                      <a:r>
                        <a:rPr sz="400" spc="-5" dirty="0">
                          <a:solidFill>
                            <a:srgbClr val="000080"/>
                          </a:solidFill>
                          <a:latin typeface="Times New Roman"/>
                          <a:cs typeface="Times New Roman"/>
                        </a:rPr>
                        <a:t>l</a:t>
                      </a:r>
                      <a:r>
                        <a:rPr sz="400" dirty="0">
                          <a:solidFill>
                            <a:srgbClr val="000080"/>
                          </a:solidFill>
                          <a:latin typeface="Times New Roman"/>
                          <a:cs typeface="Times New Roman"/>
                        </a:rPr>
                        <a:t>u</a:t>
                      </a:r>
                      <a:r>
                        <a:rPr sz="400" spc="-10" dirty="0">
                          <a:solidFill>
                            <a:srgbClr val="000080"/>
                          </a:solidFill>
                          <a:latin typeface="Times New Roman"/>
                          <a:cs typeface="Times New Roman"/>
                        </a:rPr>
                        <a:t>e2  </a:t>
                      </a:r>
                      <a:r>
                        <a:rPr sz="400" spc="-5" dirty="0">
                          <a:solidFill>
                            <a:srgbClr val="000080"/>
                          </a:solidFill>
                          <a:latin typeface="Times New Roman"/>
                          <a:cs typeface="Times New Roman"/>
                        </a:rPr>
                        <a:t>V</a:t>
                      </a:r>
                      <a:r>
                        <a:rPr sz="400" dirty="0">
                          <a:solidFill>
                            <a:srgbClr val="000080"/>
                          </a:solidFill>
                          <a:latin typeface="Times New Roman"/>
                          <a:cs typeface="Times New Roman"/>
                        </a:rPr>
                        <a:t>a</a:t>
                      </a:r>
                      <a:r>
                        <a:rPr sz="400" spc="-5" dirty="0">
                          <a:solidFill>
                            <a:srgbClr val="000080"/>
                          </a:solidFill>
                          <a:latin typeface="Times New Roman"/>
                          <a:cs typeface="Times New Roman"/>
                        </a:rPr>
                        <a:t>l</a:t>
                      </a:r>
                      <a:r>
                        <a:rPr sz="400" dirty="0">
                          <a:solidFill>
                            <a:srgbClr val="000080"/>
                          </a:solidFill>
                          <a:latin typeface="Times New Roman"/>
                          <a:cs typeface="Times New Roman"/>
                        </a:rPr>
                        <a:t>u</a:t>
                      </a:r>
                      <a:r>
                        <a:rPr sz="400" spc="-10" dirty="0">
                          <a:solidFill>
                            <a:srgbClr val="000080"/>
                          </a:solidFill>
                          <a:latin typeface="Times New Roman"/>
                          <a:cs typeface="Times New Roman"/>
                        </a:rPr>
                        <a:t>e3</a:t>
                      </a:r>
                      <a:endParaRPr sz="400">
                        <a:latin typeface="Times New Roman"/>
                        <a:cs typeface="Times New Roman"/>
                      </a:endParaRPr>
                    </a:p>
                  </a:txBody>
                  <a:tcPr marL="0" marR="0" marT="4763" marB="0">
                    <a:lnL w="9525">
                      <a:solidFill>
                        <a:srgbClr val="46AAC5"/>
                      </a:solidFill>
                      <a:prstDash val="solid"/>
                    </a:lnL>
                    <a:lnR w="9525">
                      <a:solidFill>
                        <a:srgbClr val="46AAC5"/>
                      </a:solidFill>
                      <a:prstDash val="solid"/>
                    </a:lnR>
                    <a:lnT w="9525">
                      <a:solidFill>
                        <a:srgbClr val="FFFFFF"/>
                      </a:solidFill>
                      <a:prstDash val="solid"/>
                    </a:lnT>
                    <a:lnB w="9525">
                      <a:solidFill>
                        <a:srgbClr val="FFFFFF"/>
                      </a:solidFill>
                      <a:prstDash val="solid"/>
                    </a:lnB>
                  </a:tcPr>
                </a:tc>
                <a:tc>
                  <a:txBody>
                    <a:bodyPr/>
                    <a:lstStyle/>
                    <a:p>
                      <a:pPr marR="5080">
                        <a:lnSpc>
                          <a:spcPts val="969"/>
                        </a:lnSpc>
                        <a:spcBef>
                          <a:spcPts val="50"/>
                        </a:spcBef>
                      </a:pPr>
                      <a:r>
                        <a:rPr sz="400" spc="-5" dirty="0">
                          <a:solidFill>
                            <a:srgbClr val="000080"/>
                          </a:solidFill>
                          <a:latin typeface="Times New Roman"/>
                          <a:cs typeface="Times New Roman"/>
                        </a:rPr>
                        <a:t>V</a:t>
                      </a:r>
                      <a:r>
                        <a:rPr sz="400" dirty="0">
                          <a:solidFill>
                            <a:srgbClr val="000080"/>
                          </a:solidFill>
                          <a:latin typeface="Times New Roman"/>
                          <a:cs typeface="Times New Roman"/>
                        </a:rPr>
                        <a:t>a</a:t>
                      </a:r>
                      <a:r>
                        <a:rPr sz="400" spc="-5" dirty="0">
                          <a:solidFill>
                            <a:srgbClr val="000080"/>
                          </a:solidFill>
                          <a:latin typeface="Times New Roman"/>
                          <a:cs typeface="Times New Roman"/>
                        </a:rPr>
                        <a:t>l</a:t>
                      </a:r>
                      <a:r>
                        <a:rPr sz="400" dirty="0">
                          <a:solidFill>
                            <a:srgbClr val="000080"/>
                          </a:solidFill>
                          <a:latin typeface="Times New Roman"/>
                          <a:cs typeface="Times New Roman"/>
                        </a:rPr>
                        <a:t>u</a:t>
                      </a:r>
                      <a:r>
                        <a:rPr sz="400" spc="-10" dirty="0">
                          <a:solidFill>
                            <a:srgbClr val="000080"/>
                          </a:solidFill>
                          <a:latin typeface="Times New Roman"/>
                          <a:cs typeface="Times New Roman"/>
                        </a:rPr>
                        <a:t>e</a:t>
                      </a:r>
                      <a:r>
                        <a:rPr sz="400" dirty="0">
                          <a:solidFill>
                            <a:srgbClr val="000080"/>
                          </a:solidFill>
                          <a:latin typeface="Times New Roman"/>
                          <a:cs typeface="Times New Roman"/>
                        </a:rPr>
                        <a:t>21  </a:t>
                      </a:r>
                      <a:r>
                        <a:rPr sz="400" spc="-5" dirty="0">
                          <a:solidFill>
                            <a:srgbClr val="000080"/>
                          </a:solidFill>
                          <a:latin typeface="Times New Roman"/>
                          <a:cs typeface="Times New Roman"/>
                        </a:rPr>
                        <a:t>V</a:t>
                      </a:r>
                      <a:r>
                        <a:rPr sz="400" dirty="0">
                          <a:solidFill>
                            <a:srgbClr val="000080"/>
                          </a:solidFill>
                          <a:latin typeface="Times New Roman"/>
                          <a:cs typeface="Times New Roman"/>
                        </a:rPr>
                        <a:t>a</a:t>
                      </a:r>
                      <a:r>
                        <a:rPr sz="400" spc="-5" dirty="0">
                          <a:solidFill>
                            <a:srgbClr val="000080"/>
                          </a:solidFill>
                          <a:latin typeface="Times New Roman"/>
                          <a:cs typeface="Times New Roman"/>
                        </a:rPr>
                        <a:t>l</a:t>
                      </a:r>
                      <a:r>
                        <a:rPr sz="400" dirty="0">
                          <a:solidFill>
                            <a:srgbClr val="000080"/>
                          </a:solidFill>
                          <a:latin typeface="Times New Roman"/>
                          <a:cs typeface="Times New Roman"/>
                        </a:rPr>
                        <a:t>u</a:t>
                      </a:r>
                      <a:r>
                        <a:rPr sz="400" spc="-10" dirty="0">
                          <a:solidFill>
                            <a:srgbClr val="000080"/>
                          </a:solidFill>
                          <a:latin typeface="Times New Roman"/>
                          <a:cs typeface="Times New Roman"/>
                        </a:rPr>
                        <a:t>e</a:t>
                      </a:r>
                      <a:r>
                        <a:rPr sz="400" dirty="0">
                          <a:solidFill>
                            <a:srgbClr val="000080"/>
                          </a:solidFill>
                          <a:latin typeface="Times New Roman"/>
                          <a:cs typeface="Times New Roman"/>
                        </a:rPr>
                        <a:t>31</a:t>
                      </a:r>
                      <a:endParaRPr sz="400">
                        <a:latin typeface="Times New Roman"/>
                        <a:cs typeface="Times New Roman"/>
                      </a:endParaRPr>
                    </a:p>
                  </a:txBody>
                  <a:tcPr marL="0" marR="0" marT="4763" marB="0">
                    <a:lnL w="9525">
                      <a:solidFill>
                        <a:srgbClr val="46AAC5"/>
                      </a:solidFill>
                      <a:prstDash val="solid"/>
                    </a:lnL>
                    <a:lnR w="9525">
                      <a:solidFill>
                        <a:srgbClr val="46AAC5"/>
                      </a:solidFill>
                      <a:prstDash val="solid"/>
                    </a:lnR>
                    <a:lnT w="9525">
                      <a:solidFill>
                        <a:srgbClr val="FFFFFF"/>
                      </a:solidFill>
                      <a:prstDash val="solid"/>
                    </a:lnT>
                    <a:lnB w="9525">
                      <a:solidFill>
                        <a:srgbClr val="FFFFFF"/>
                      </a:solidFill>
                      <a:prstDash val="solid"/>
                    </a:lnB>
                  </a:tcPr>
                </a:tc>
                <a:extLst>
                  <a:ext uri="{0D108BD9-81ED-4DB2-BD59-A6C34878D82A}">
                    <a16:rowId xmlns:a16="http://schemas.microsoft.com/office/drawing/2014/main" val="10002"/>
                  </a:ext>
                </a:extLst>
              </a:tr>
              <a:tr h="128445">
                <a:tc>
                  <a:txBody>
                    <a:bodyPr/>
                    <a:lstStyle/>
                    <a:p>
                      <a:endParaRPr sz="400">
                        <a:latin typeface="Times New Roman"/>
                        <a:cs typeface="Times New Roman"/>
                      </a:endParaRPr>
                    </a:p>
                  </a:txBody>
                  <a:tcPr marL="0" marR="0" marT="0" marB="0">
                    <a:lnL w="9524">
                      <a:solidFill>
                        <a:srgbClr val="EEECE1"/>
                      </a:solidFill>
                      <a:prstDash val="solid"/>
                    </a:lnL>
                    <a:lnR w="9525">
                      <a:solidFill>
                        <a:srgbClr val="46AAC5"/>
                      </a:solidFill>
                      <a:prstDash val="solid"/>
                    </a:lnR>
                    <a:lnB w="9524">
                      <a:solidFill>
                        <a:srgbClr val="EEECE1"/>
                      </a:solidFill>
                      <a:prstDash val="solid"/>
                    </a:lnB>
                  </a:tcPr>
                </a:tc>
                <a:tc>
                  <a:txBody>
                    <a:bodyPr/>
                    <a:lstStyle/>
                    <a:p>
                      <a:pPr marL="24765">
                        <a:lnSpc>
                          <a:spcPts val="470"/>
                        </a:lnSpc>
                      </a:pPr>
                      <a:r>
                        <a:rPr sz="400" spc="15" dirty="0">
                          <a:solidFill>
                            <a:srgbClr val="000080"/>
                          </a:solidFill>
                          <a:latin typeface="Times New Roman"/>
                          <a:cs typeface="Times New Roman"/>
                        </a:rPr>
                        <a:t>Product4</a:t>
                      </a:r>
                      <a:endParaRPr sz="400">
                        <a:latin typeface="Times New Roman"/>
                        <a:cs typeface="Times New Roman"/>
                      </a:endParaRPr>
                    </a:p>
                  </a:txBody>
                  <a:tcPr marL="0" marR="0" marT="0" marB="0">
                    <a:lnL w="9525">
                      <a:solidFill>
                        <a:srgbClr val="46AAC5"/>
                      </a:solidFill>
                      <a:prstDash val="solid"/>
                    </a:lnL>
                    <a:lnR w="9525">
                      <a:solidFill>
                        <a:srgbClr val="46AAC5"/>
                      </a:solidFill>
                      <a:prstDash val="solid"/>
                    </a:lnR>
                    <a:lnT w="9525">
                      <a:solidFill>
                        <a:srgbClr val="FFFFFF"/>
                      </a:solidFill>
                      <a:prstDash val="solid"/>
                    </a:lnT>
                    <a:lnB w="9525">
                      <a:solidFill>
                        <a:srgbClr val="46AAC5"/>
                      </a:solidFill>
                      <a:prstDash val="solid"/>
                    </a:lnB>
                  </a:tcPr>
                </a:tc>
                <a:tc>
                  <a:txBody>
                    <a:bodyPr/>
                    <a:lstStyle/>
                    <a:p>
                      <a:pPr marL="20320" algn="ctr">
                        <a:lnSpc>
                          <a:spcPts val="470"/>
                        </a:lnSpc>
                      </a:pPr>
                      <a:r>
                        <a:rPr sz="400" spc="15" dirty="0">
                          <a:solidFill>
                            <a:srgbClr val="000080"/>
                          </a:solidFill>
                          <a:latin typeface="Times New Roman"/>
                          <a:cs typeface="Times New Roman"/>
                        </a:rPr>
                        <a:t>Time4</a:t>
                      </a:r>
                      <a:endParaRPr sz="400">
                        <a:latin typeface="Times New Roman"/>
                        <a:cs typeface="Times New Roman"/>
                      </a:endParaRPr>
                    </a:p>
                  </a:txBody>
                  <a:tcPr marL="0" marR="0" marT="0" marB="0">
                    <a:lnL w="9525">
                      <a:solidFill>
                        <a:srgbClr val="46AAC5"/>
                      </a:solidFill>
                      <a:prstDash val="solid"/>
                    </a:lnL>
                    <a:lnR w="9525">
                      <a:solidFill>
                        <a:srgbClr val="46AAC5"/>
                      </a:solidFill>
                      <a:prstDash val="solid"/>
                    </a:lnR>
                    <a:lnT w="9525">
                      <a:solidFill>
                        <a:srgbClr val="FFFFFF"/>
                      </a:solidFill>
                      <a:prstDash val="solid"/>
                    </a:lnT>
                    <a:lnB w="9525">
                      <a:solidFill>
                        <a:srgbClr val="46AAC5"/>
                      </a:solidFill>
                      <a:prstDash val="solid"/>
                    </a:lnB>
                  </a:tcPr>
                </a:tc>
                <a:tc>
                  <a:txBody>
                    <a:bodyPr/>
                    <a:lstStyle/>
                    <a:p>
                      <a:pPr marL="66040">
                        <a:lnSpc>
                          <a:spcPts val="470"/>
                        </a:lnSpc>
                      </a:pPr>
                      <a:r>
                        <a:rPr sz="400" spc="10" dirty="0">
                          <a:solidFill>
                            <a:srgbClr val="000080"/>
                          </a:solidFill>
                          <a:latin typeface="Times New Roman"/>
                          <a:cs typeface="Times New Roman"/>
                        </a:rPr>
                        <a:t>Value4</a:t>
                      </a:r>
                      <a:endParaRPr sz="400">
                        <a:latin typeface="Times New Roman"/>
                        <a:cs typeface="Times New Roman"/>
                      </a:endParaRPr>
                    </a:p>
                  </a:txBody>
                  <a:tcPr marL="0" marR="0" marT="0" marB="0">
                    <a:lnL w="9525">
                      <a:solidFill>
                        <a:srgbClr val="46AAC5"/>
                      </a:solidFill>
                      <a:prstDash val="solid"/>
                    </a:lnL>
                    <a:lnR w="9525">
                      <a:solidFill>
                        <a:srgbClr val="46AAC5"/>
                      </a:solidFill>
                      <a:prstDash val="solid"/>
                    </a:lnR>
                    <a:lnT w="9525">
                      <a:solidFill>
                        <a:srgbClr val="FFFFFF"/>
                      </a:solidFill>
                      <a:prstDash val="solid"/>
                    </a:lnT>
                    <a:lnB w="9525">
                      <a:solidFill>
                        <a:srgbClr val="46AAC5"/>
                      </a:solidFill>
                      <a:prstDash val="solid"/>
                    </a:lnB>
                  </a:tcPr>
                </a:tc>
                <a:tc>
                  <a:txBody>
                    <a:bodyPr/>
                    <a:lstStyle/>
                    <a:p>
                      <a:pPr marR="5080" algn="ctr">
                        <a:lnSpc>
                          <a:spcPts val="470"/>
                        </a:lnSpc>
                      </a:pPr>
                      <a:r>
                        <a:rPr sz="400" spc="-5" dirty="0">
                          <a:solidFill>
                            <a:srgbClr val="000080"/>
                          </a:solidFill>
                          <a:latin typeface="Times New Roman"/>
                          <a:cs typeface="Times New Roman"/>
                        </a:rPr>
                        <a:t>V</a:t>
                      </a:r>
                      <a:r>
                        <a:rPr sz="400" dirty="0">
                          <a:solidFill>
                            <a:srgbClr val="000080"/>
                          </a:solidFill>
                          <a:latin typeface="Times New Roman"/>
                          <a:cs typeface="Times New Roman"/>
                        </a:rPr>
                        <a:t>a</a:t>
                      </a:r>
                      <a:r>
                        <a:rPr sz="400" spc="-5" dirty="0">
                          <a:solidFill>
                            <a:srgbClr val="000080"/>
                          </a:solidFill>
                          <a:latin typeface="Times New Roman"/>
                          <a:cs typeface="Times New Roman"/>
                        </a:rPr>
                        <a:t>l</a:t>
                      </a:r>
                      <a:r>
                        <a:rPr sz="400" dirty="0">
                          <a:solidFill>
                            <a:srgbClr val="000080"/>
                          </a:solidFill>
                          <a:latin typeface="Times New Roman"/>
                          <a:cs typeface="Times New Roman"/>
                        </a:rPr>
                        <a:t>u</a:t>
                      </a:r>
                      <a:r>
                        <a:rPr sz="400" spc="-10" dirty="0">
                          <a:solidFill>
                            <a:srgbClr val="000080"/>
                          </a:solidFill>
                          <a:latin typeface="Times New Roman"/>
                          <a:cs typeface="Times New Roman"/>
                        </a:rPr>
                        <a:t>e</a:t>
                      </a:r>
                      <a:r>
                        <a:rPr sz="400" dirty="0">
                          <a:solidFill>
                            <a:srgbClr val="000080"/>
                          </a:solidFill>
                          <a:latin typeface="Times New Roman"/>
                          <a:cs typeface="Times New Roman"/>
                        </a:rPr>
                        <a:t>41</a:t>
                      </a:r>
                      <a:endParaRPr sz="400">
                        <a:latin typeface="Times New Roman"/>
                        <a:cs typeface="Times New Roman"/>
                      </a:endParaRPr>
                    </a:p>
                  </a:txBody>
                  <a:tcPr marL="0" marR="0" marT="0" marB="0">
                    <a:lnL w="9525">
                      <a:solidFill>
                        <a:srgbClr val="46AAC5"/>
                      </a:solidFill>
                      <a:prstDash val="solid"/>
                    </a:lnL>
                    <a:lnR w="9525">
                      <a:solidFill>
                        <a:srgbClr val="46AAC5"/>
                      </a:solidFill>
                      <a:prstDash val="solid"/>
                    </a:lnR>
                    <a:lnT w="9525">
                      <a:solidFill>
                        <a:srgbClr val="FFFFFF"/>
                      </a:solidFill>
                      <a:prstDash val="solid"/>
                    </a:lnT>
                    <a:lnB w="9525">
                      <a:solidFill>
                        <a:srgbClr val="46AAC5"/>
                      </a:solidFill>
                      <a:prstDash val="solid"/>
                    </a:lnB>
                  </a:tcPr>
                </a:tc>
                <a:extLst>
                  <a:ext uri="{0D108BD9-81ED-4DB2-BD59-A6C34878D82A}">
                    <a16:rowId xmlns:a16="http://schemas.microsoft.com/office/drawing/2014/main" val="10003"/>
                  </a:ext>
                </a:extLst>
              </a:tr>
            </a:tbl>
          </a:graphicData>
        </a:graphic>
      </p:graphicFrame>
      <p:sp>
        <p:nvSpPr>
          <p:cNvPr id="137" name="object 144"/>
          <p:cNvSpPr txBox="1"/>
          <p:nvPr/>
        </p:nvSpPr>
        <p:spPr>
          <a:xfrm>
            <a:off x="6502477" y="3680260"/>
            <a:ext cx="576739" cy="302006"/>
          </a:xfrm>
          <a:prstGeom prst="rect">
            <a:avLst/>
          </a:prstGeom>
          <a:ln w="9524">
            <a:solidFill>
              <a:srgbClr val="46AAC5"/>
            </a:solidFill>
          </a:ln>
        </p:spPr>
        <p:txBody>
          <a:bodyPr vert="horz" wrap="square" lIns="0" tIns="59055" rIns="0" bIns="0" rtlCol="0">
            <a:spAutoFit/>
          </a:bodyPr>
          <a:lstStyle/>
          <a:p>
            <a:pPr marL="110966" marR="105251" indent="7620" algn="just">
              <a:spcBef>
                <a:spcPts val="465"/>
              </a:spcBef>
            </a:pPr>
            <a:r>
              <a:rPr sz="525" spc="-38" dirty="0">
                <a:solidFill>
                  <a:srgbClr val="17375E"/>
                </a:solidFill>
                <a:latin typeface="Arial"/>
                <a:cs typeface="Arial"/>
              </a:rPr>
              <a:t>Falö </a:t>
            </a:r>
            <a:r>
              <a:rPr sz="525" spc="-19" dirty="0">
                <a:solidFill>
                  <a:srgbClr val="17375E"/>
                </a:solidFill>
                <a:latin typeface="Arial"/>
                <a:cs typeface="Arial"/>
              </a:rPr>
              <a:t>aöldf  </a:t>
            </a:r>
            <a:r>
              <a:rPr sz="525" spc="-15" dirty="0">
                <a:solidFill>
                  <a:srgbClr val="17375E"/>
                </a:solidFill>
                <a:latin typeface="Arial"/>
                <a:cs typeface="Arial"/>
              </a:rPr>
              <a:t>flaöd </a:t>
            </a:r>
            <a:r>
              <a:rPr sz="525" spc="-23" dirty="0">
                <a:solidFill>
                  <a:srgbClr val="17375E"/>
                </a:solidFill>
                <a:latin typeface="Arial"/>
                <a:cs typeface="Arial"/>
              </a:rPr>
              <a:t>aklöd  </a:t>
            </a:r>
            <a:r>
              <a:rPr sz="525" spc="-15" dirty="0">
                <a:solidFill>
                  <a:srgbClr val="17375E"/>
                </a:solidFill>
                <a:latin typeface="Arial"/>
                <a:cs typeface="Arial"/>
              </a:rPr>
              <a:t>falö   </a:t>
            </a:r>
            <a:r>
              <a:rPr sz="525" spc="23" dirty="0">
                <a:solidFill>
                  <a:srgbClr val="17375E"/>
                </a:solidFill>
                <a:latin typeface="Arial"/>
                <a:cs typeface="Arial"/>
              </a:rPr>
              <a:t> </a:t>
            </a:r>
            <a:r>
              <a:rPr sz="525" spc="-26" dirty="0">
                <a:solidFill>
                  <a:srgbClr val="17375E"/>
                </a:solidFill>
                <a:latin typeface="Arial"/>
                <a:cs typeface="Arial"/>
              </a:rPr>
              <a:t>alksdf</a:t>
            </a:r>
            <a:endParaRPr sz="525">
              <a:latin typeface="Arial"/>
              <a:cs typeface="Arial"/>
            </a:endParaRPr>
          </a:p>
        </p:txBody>
      </p:sp>
      <p:sp>
        <p:nvSpPr>
          <p:cNvPr id="138" name="object 145"/>
          <p:cNvSpPr txBox="1"/>
          <p:nvPr/>
        </p:nvSpPr>
        <p:spPr>
          <a:xfrm>
            <a:off x="6363048" y="2460981"/>
            <a:ext cx="1137285" cy="138499"/>
          </a:xfrm>
          <a:prstGeom prst="rect">
            <a:avLst/>
          </a:prstGeom>
        </p:spPr>
        <p:txBody>
          <a:bodyPr vert="horz" wrap="square" lIns="0" tIns="0" rIns="0" bIns="0" rtlCol="0">
            <a:spAutoFit/>
          </a:bodyPr>
          <a:lstStyle/>
          <a:p>
            <a:pPr marL="9525"/>
            <a:r>
              <a:rPr sz="900" i="1" spc="-60" dirty="0">
                <a:solidFill>
                  <a:srgbClr val="17375E"/>
                </a:solidFill>
                <a:latin typeface="Arial"/>
                <a:cs typeface="Arial"/>
              </a:rPr>
              <a:t>Ad </a:t>
            </a:r>
            <a:r>
              <a:rPr sz="900" i="1" spc="-56" dirty="0">
                <a:solidFill>
                  <a:srgbClr val="17375E"/>
                </a:solidFill>
                <a:latin typeface="Arial"/>
                <a:cs typeface="Arial"/>
              </a:rPr>
              <a:t>hoc</a:t>
            </a:r>
            <a:r>
              <a:rPr sz="900" i="1" spc="-49" dirty="0">
                <a:solidFill>
                  <a:srgbClr val="17375E"/>
                </a:solidFill>
                <a:latin typeface="Arial"/>
                <a:cs typeface="Arial"/>
              </a:rPr>
              <a:t> </a:t>
            </a:r>
            <a:r>
              <a:rPr sz="900" i="1" spc="-38" dirty="0">
                <a:solidFill>
                  <a:srgbClr val="17375E"/>
                </a:solidFill>
                <a:latin typeface="Arial"/>
                <a:cs typeface="Arial"/>
              </a:rPr>
              <a:t>Query/Reporting</a:t>
            </a:r>
            <a:endParaRPr sz="900">
              <a:latin typeface="Arial"/>
              <a:cs typeface="Arial"/>
            </a:endParaRPr>
          </a:p>
        </p:txBody>
      </p:sp>
      <p:sp>
        <p:nvSpPr>
          <p:cNvPr id="139" name="object 146"/>
          <p:cNvSpPr txBox="1"/>
          <p:nvPr/>
        </p:nvSpPr>
        <p:spPr>
          <a:xfrm>
            <a:off x="5898971" y="1268276"/>
            <a:ext cx="1435417" cy="474489"/>
          </a:xfrm>
          <a:prstGeom prst="rect">
            <a:avLst/>
          </a:prstGeom>
        </p:spPr>
        <p:txBody>
          <a:bodyPr vert="horz" wrap="square" lIns="0" tIns="0" rIns="0" bIns="0" rtlCol="0">
            <a:spAutoFit/>
          </a:bodyPr>
          <a:lstStyle/>
          <a:p>
            <a:pPr marL="9525"/>
            <a:r>
              <a:rPr sz="1350" i="1" spc="-79" dirty="0">
                <a:latin typeface="Arial"/>
                <a:cs typeface="Arial"/>
              </a:rPr>
              <a:t>Analysis</a:t>
            </a:r>
            <a:endParaRPr sz="1350">
              <a:latin typeface="Arial"/>
              <a:cs typeface="Arial"/>
            </a:endParaRPr>
          </a:p>
          <a:p>
            <a:pPr marL="468154">
              <a:spcBef>
                <a:spcPts val="968"/>
              </a:spcBef>
            </a:pPr>
            <a:r>
              <a:rPr sz="900" i="1" spc="-30" dirty="0">
                <a:solidFill>
                  <a:srgbClr val="17375E"/>
                </a:solidFill>
                <a:latin typeface="Arial"/>
                <a:cs typeface="Arial"/>
              </a:rPr>
              <a:t>Analytic</a:t>
            </a:r>
            <a:r>
              <a:rPr sz="900" i="1" spc="-60" dirty="0">
                <a:solidFill>
                  <a:srgbClr val="17375E"/>
                </a:solidFill>
                <a:latin typeface="Arial"/>
                <a:cs typeface="Arial"/>
              </a:rPr>
              <a:t> </a:t>
            </a:r>
            <a:r>
              <a:rPr sz="900" i="1" spc="-34" dirty="0">
                <a:solidFill>
                  <a:srgbClr val="17375E"/>
                </a:solidFill>
                <a:latin typeface="Arial"/>
                <a:cs typeface="Arial"/>
              </a:rPr>
              <a:t>applications</a:t>
            </a:r>
            <a:endParaRPr sz="900">
              <a:latin typeface="Arial"/>
              <a:cs typeface="Arial"/>
            </a:endParaRPr>
          </a:p>
        </p:txBody>
      </p:sp>
      <p:sp>
        <p:nvSpPr>
          <p:cNvPr id="140" name="object 147"/>
          <p:cNvSpPr txBox="1"/>
          <p:nvPr/>
        </p:nvSpPr>
        <p:spPr>
          <a:xfrm>
            <a:off x="6403053" y="3389211"/>
            <a:ext cx="965359" cy="276999"/>
          </a:xfrm>
          <a:prstGeom prst="rect">
            <a:avLst/>
          </a:prstGeom>
        </p:spPr>
        <p:txBody>
          <a:bodyPr vert="horz" wrap="square" lIns="0" tIns="0" rIns="0" bIns="0" rtlCol="0">
            <a:spAutoFit/>
          </a:bodyPr>
          <a:lstStyle/>
          <a:p>
            <a:pPr marL="212884" marR="3810" indent="-203835"/>
            <a:r>
              <a:rPr sz="900" i="1" spc="-45" dirty="0">
                <a:solidFill>
                  <a:srgbClr val="17375E"/>
                </a:solidFill>
                <a:latin typeface="Arial"/>
                <a:cs typeface="Arial"/>
              </a:rPr>
              <a:t>Forecasting,</a:t>
            </a:r>
            <a:r>
              <a:rPr sz="900" i="1" spc="-124" dirty="0">
                <a:solidFill>
                  <a:srgbClr val="17375E"/>
                </a:solidFill>
                <a:latin typeface="Arial"/>
                <a:cs typeface="Arial"/>
              </a:rPr>
              <a:t> </a:t>
            </a:r>
            <a:r>
              <a:rPr sz="900" i="1" spc="-41" dirty="0">
                <a:solidFill>
                  <a:srgbClr val="17375E"/>
                </a:solidFill>
                <a:latin typeface="Arial"/>
                <a:cs typeface="Arial"/>
              </a:rPr>
              <a:t>scoring,  </a:t>
            </a:r>
            <a:r>
              <a:rPr sz="900" i="1" spc="-34" dirty="0">
                <a:solidFill>
                  <a:srgbClr val="17375E"/>
                </a:solidFill>
                <a:latin typeface="Arial"/>
                <a:cs typeface="Arial"/>
              </a:rPr>
              <a:t>Data</a:t>
            </a:r>
            <a:r>
              <a:rPr sz="900" i="1" spc="-131" dirty="0">
                <a:solidFill>
                  <a:srgbClr val="17375E"/>
                </a:solidFill>
                <a:latin typeface="Arial"/>
                <a:cs typeface="Arial"/>
              </a:rPr>
              <a:t> </a:t>
            </a:r>
            <a:r>
              <a:rPr sz="900" i="1" spc="-26" dirty="0">
                <a:solidFill>
                  <a:srgbClr val="17375E"/>
                </a:solidFill>
                <a:latin typeface="Arial"/>
                <a:cs typeface="Arial"/>
              </a:rPr>
              <a:t>mining</a:t>
            </a:r>
            <a:endParaRPr sz="900">
              <a:latin typeface="Arial"/>
              <a:cs typeface="Arial"/>
            </a:endParaRPr>
          </a:p>
        </p:txBody>
      </p:sp>
      <p:sp>
        <p:nvSpPr>
          <p:cNvPr id="141" name="object 148"/>
          <p:cNvSpPr txBox="1"/>
          <p:nvPr/>
        </p:nvSpPr>
        <p:spPr>
          <a:xfrm>
            <a:off x="5458706" y="1974977"/>
            <a:ext cx="287655" cy="276999"/>
          </a:xfrm>
          <a:prstGeom prst="rect">
            <a:avLst/>
          </a:prstGeom>
        </p:spPr>
        <p:txBody>
          <a:bodyPr vert="horz" wrap="square" lIns="0" tIns="0" rIns="0" bIns="0" rtlCol="0">
            <a:spAutoFit/>
          </a:bodyPr>
          <a:lstStyle/>
          <a:p>
            <a:pPr marL="30004"/>
            <a:r>
              <a:rPr sz="900" i="1" spc="-146" dirty="0">
                <a:solidFill>
                  <a:srgbClr val="17375E"/>
                </a:solidFill>
                <a:latin typeface="Arial"/>
                <a:cs typeface="Arial"/>
              </a:rPr>
              <a:t>O</a:t>
            </a:r>
            <a:r>
              <a:rPr sz="900" i="1" spc="-101" dirty="0">
                <a:solidFill>
                  <a:srgbClr val="17375E"/>
                </a:solidFill>
                <a:latin typeface="Arial"/>
                <a:cs typeface="Arial"/>
              </a:rPr>
              <a:t>L</a:t>
            </a:r>
            <a:r>
              <a:rPr sz="900" i="1" spc="-83" dirty="0">
                <a:solidFill>
                  <a:srgbClr val="17375E"/>
                </a:solidFill>
                <a:latin typeface="Arial"/>
                <a:cs typeface="Arial"/>
              </a:rPr>
              <a:t>A</a:t>
            </a:r>
            <a:r>
              <a:rPr sz="900" i="1" spc="-139" dirty="0">
                <a:solidFill>
                  <a:srgbClr val="17375E"/>
                </a:solidFill>
                <a:latin typeface="Arial"/>
                <a:cs typeface="Arial"/>
              </a:rPr>
              <a:t>P</a:t>
            </a:r>
            <a:endParaRPr sz="900">
              <a:latin typeface="Arial"/>
              <a:cs typeface="Arial"/>
            </a:endParaRPr>
          </a:p>
          <a:p>
            <a:pPr marL="9525"/>
            <a:r>
              <a:rPr sz="900" i="1" spc="-68" dirty="0">
                <a:solidFill>
                  <a:srgbClr val="17375E"/>
                </a:solidFill>
                <a:latin typeface="Arial"/>
                <a:cs typeface="Arial"/>
              </a:rPr>
              <a:t>cubes</a:t>
            </a:r>
            <a:endParaRPr sz="900">
              <a:latin typeface="Arial"/>
              <a:cs typeface="Arial"/>
            </a:endParaRPr>
          </a:p>
        </p:txBody>
      </p:sp>
      <p:sp>
        <p:nvSpPr>
          <p:cNvPr id="142" name="object 149"/>
          <p:cNvSpPr txBox="1"/>
          <p:nvPr/>
        </p:nvSpPr>
        <p:spPr>
          <a:xfrm>
            <a:off x="2992226" y="3919220"/>
            <a:ext cx="367665" cy="415498"/>
          </a:xfrm>
          <a:prstGeom prst="rect">
            <a:avLst/>
          </a:prstGeom>
        </p:spPr>
        <p:txBody>
          <a:bodyPr vert="horz" wrap="square" lIns="0" tIns="0" rIns="0" bIns="0" rtlCol="0">
            <a:spAutoFit/>
          </a:bodyPr>
          <a:lstStyle/>
          <a:p>
            <a:pPr marL="39052" marR="3810" indent="-30004" algn="just"/>
            <a:r>
              <a:rPr sz="900" i="1" spc="-199" dirty="0">
                <a:solidFill>
                  <a:srgbClr val="17375E"/>
                </a:solidFill>
                <a:latin typeface="Arial"/>
                <a:cs typeface="Arial"/>
              </a:rPr>
              <a:t>S</a:t>
            </a:r>
            <a:r>
              <a:rPr sz="900" i="1" spc="41" dirty="0">
                <a:solidFill>
                  <a:srgbClr val="17375E"/>
                </a:solidFill>
                <a:latin typeface="Arial"/>
                <a:cs typeface="Arial"/>
              </a:rPr>
              <a:t>t</a:t>
            </a:r>
            <a:r>
              <a:rPr sz="900" i="1" spc="-34" dirty="0">
                <a:solidFill>
                  <a:srgbClr val="17375E"/>
                </a:solidFill>
                <a:latin typeface="Arial"/>
                <a:cs typeface="Arial"/>
              </a:rPr>
              <a:t>ag</a:t>
            </a:r>
            <a:r>
              <a:rPr sz="900" i="1" spc="-15" dirty="0">
                <a:solidFill>
                  <a:srgbClr val="17375E"/>
                </a:solidFill>
                <a:latin typeface="Arial"/>
                <a:cs typeface="Arial"/>
              </a:rPr>
              <a:t>i</a:t>
            </a:r>
            <a:r>
              <a:rPr sz="900" i="1" spc="-38" dirty="0">
                <a:solidFill>
                  <a:srgbClr val="17375E"/>
                </a:solidFill>
                <a:latin typeface="Arial"/>
                <a:cs typeface="Arial"/>
              </a:rPr>
              <a:t>ng  </a:t>
            </a:r>
            <a:r>
              <a:rPr sz="900" i="1" spc="-75" dirty="0">
                <a:solidFill>
                  <a:srgbClr val="17375E"/>
                </a:solidFill>
                <a:latin typeface="Arial"/>
                <a:cs typeface="Arial"/>
              </a:rPr>
              <a:t>Tables  </a:t>
            </a:r>
            <a:r>
              <a:rPr sz="900" i="1" spc="11" dirty="0">
                <a:solidFill>
                  <a:srgbClr val="17375E"/>
                </a:solidFill>
                <a:latin typeface="Arial"/>
                <a:cs typeface="Arial"/>
              </a:rPr>
              <a:t>&amp;</a:t>
            </a:r>
            <a:r>
              <a:rPr sz="900" i="1" spc="-120" dirty="0">
                <a:solidFill>
                  <a:srgbClr val="17375E"/>
                </a:solidFill>
                <a:latin typeface="Arial"/>
                <a:cs typeface="Arial"/>
              </a:rPr>
              <a:t> </a:t>
            </a:r>
            <a:r>
              <a:rPr sz="900" i="1" spc="-135" dirty="0">
                <a:solidFill>
                  <a:srgbClr val="17375E"/>
                </a:solidFill>
                <a:latin typeface="Arial"/>
                <a:cs typeface="Arial"/>
              </a:rPr>
              <a:t>ODS</a:t>
            </a:r>
            <a:endParaRPr sz="900">
              <a:latin typeface="Arial"/>
              <a:cs typeface="Arial"/>
            </a:endParaRPr>
          </a:p>
        </p:txBody>
      </p:sp>
      <p:sp>
        <p:nvSpPr>
          <p:cNvPr id="143" name="object 150"/>
          <p:cNvSpPr txBox="1"/>
          <p:nvPr/>
        </p:nvSpPr>
        <p:spPr>
          <a:xfrm>
            <a:off x="4066189" y="4275036"/>
            <a:ext cx="706279" cy="276999"/>
          </a:xfrm>
          <a:prstGeom prst="rect">
            <a:avLst/>
          </a:prstGeom>
        </p:spPr>
        <p:txBody>
          <a:bodyPr vert="horz" wrap="square" lIns="0" tIns="0" rIns="0" bIns="0" rtlCol="0">
            <a:spAutoFit/>
          </a:bodyPr>
          <a:lstStyle/>
          <a:p>
            <a:pPr marL="53816" marR="3810" indent="-44768"/>
            <a:r>
              <a:rPr sz="900" i="1" spc="-98" dirty="0">
                <a:solidFill>
                  <a:srgbClr val="17375E"/>
                </a:solidFill>
                <a:latin typeface="Arial"/>
                <a:cs typeface="Arial"/>
              </a:rPr>
              <a:t>RDBMS, </a:t>
            </a:r>
            <a:r>
              <a:rPr sz="900" i="1" spc="-56" dirty="0">
                <a:solidFill>
                  <a:srgbClr val="17375E"/>
                </a:solidFill>
                <a:latin typeface="Arial"/>
                <a:cs typeface="Arial"/>
              </a:rPr>
              <a:t>Rolap,  </a:t>
            </a:r>
            <a:r>
              <a:rPr sz="900" i="1" spc="-23" dirty="0">
                <a:solidFill>
                  <a:srgbClr val="17375E"/>
                </a:solidFill>
                <a:latin typeface="Arial"/>
                <a:cs typeface="Arial"/>
              </a:rPr>
              <a:t>Molap,</a:t>
            </a:r>
            <a:r>
              <a:rPr sz="900" i="1" spc="-98" dirty="0">
                <a:solidFill>
                  <a:srgbClr val="17375E"/>
                </a:solidFill>
                <a:latin typeface="Arial"/>
                <a:cs typeface="Arial"/>
              </a:rPr>
              <a:t> </a:t>
            </a:r>
            <a:r>
              <a:rPr sz="900" i="1" spc="-45" dirty="0">
                <a:solidFill>
                  <a:srgbClr val="17375E"/>
                </a:solidFill>
                <a:latin typeface="Arial"/>
                <a:cs typeface="Arial"/>
              </a:rPr>
              <a:t>Holap</a:t>
            </a:r>
            <a:endParaRPr sz="900">
              <a:latin typeface="Arial"/>
              <a:cs typeface="Arial"/>
            </a:endParaRPr>
          </a:p>
        </p:txBody>
      </p:sp>
      <p:sp>
        <p:nvSpPr>
          <p:cNvPr id="144" name="object 151"/>
          <p:cNvSpPr/>
          <p:nvPr/>
        </p:nvSpPr>
        <p:spPr>
          <a:xfrm>
            <a:off x="2491542" y="2170586"/>
            <a:ext cx="0" cy="310038"/>
          </a:xfrm>
          <a:custGeom>
            <a:avLst/>
            <a:gdLst/>
            <a:ahLst/>
            <a:cxnLst/>
            <a:rect l="l" t="t" r="r" b="b"/>
            <a:pathLst>
              <a:path h="413385">
                <a:moveTo>
                  <a:pt x="0" y="413194"/>
                </a:moveTo>
                <a:lnTo>
                  <a:pt x="0" y="0"/>
                </a:lnTo>
              </a:path>
            </a:pathLst>
          </a:custGeom>
          <a:ln w="9525">
            <a:solidFill>
              <a:srgbClr val="4A7EBB"/>
            </a:solidFill>
          </a:ln>
        </p:spPr>
        <p:txBody>
          <a:bodyPr wrap="square" lIns="0" tIns="0" rIns="0" bIns="0" rtlCol="0"/>
          <a:lstStyle/>
          <a:p>
            <a:endParaRPr sz="1350"/>
          </a:p>
        </p:txBody>
      </p:sp>
      <p:sp>
        <p:nvSpPr>
          <p:cNvPr id="145" name="object 152"/>
          <p:cNvSpPr/>
          <p:nvPr/>
        </p:nvSpPr>
        <p:spPr>
          <a:xfrm>
            <a:off x="2458209" y="2170588"/>
            <a:ext cx="66675" cy="57150"/>
          </a:xfrm>
          <a:custGeom>
            <a:avLst/>
            <a:gdLst/>
            <a:ahLst/>
            <a:cxnLst/>
            <a:rect l="l" t="t" r="r" b="b"/>
            <a:pathLst>
              <a:path w="88900" h="76200">
                <a:moveTo>
                  <a:pt x="88900" y="76200"/>
                </a:moveTo>
                <a:lnTo>
                  <a:pt x="44450" y="0"/>
                </a:lnTo>
                <a:lnTo>
                  <a:pt x="0" y="76200"/>
                </a:lnTo>
              </a:path>
            </a:pathLst>
          </a:custGeom>
          <a:ln w="9525">
            <a:solidFill>
              <a:srgbClr val="4A7EBB"/>
            </a:solidFill>
          </a:ln>
        </p:spPr>
        <p:txBody>
          <a:bodyPr wrap="square" lIns="0" tIns="0" rIns="0" bIns="0" rtlCol="0"/>
          <a:lstStyle/>
          <a:p>
            <a:endParaRPr sz="1350"/>
          </a:p>
        </p:txBody>
      </p:sp>
      <p:sp>
        <p:nvSpPr>
          <p:cNvPr id="146" name="object 153"/>
          <p:cNvSpPr/>
          <p:nvPr/>
        </p:nvSpPr>
        <p:spPr>
          <a:xfrm>
            <a:off x="2458208" y="2423329"/>
            <a:ext cx="66675" cy="57150"/>
          </a:xfrm>
          <a:custGeom>
            <a:avLst/>
            <a:gdLst/>
            <a:ahLst/>
            <a:cxnLst/>
            <a:rect l="l" t="t" r="r" b="b"/>
            <a:pathLst>
              <a:path w="88900" h="76200">
                <a:moveTo>
                  <a:pt x="0" y="0"/>
                </a:moveTo>
                <a:lnTo>
                  <a:pt x="44450" y="76200"/>
                </a:lnTo>
                <a:lnTo>
                  <a:pt x="88900" y="0"/>
                </a:lnTo>
              </a:path>
            </a:pathLst>
          </a:custGeom>
          <a:ln w="9525">
            <a:solidFill>
              <a:srgbClr val="4A7EBB"/>
            </a:solidFill>
          </a:ln>
        </p:spPr>
        <p:txBody>
          <a:bodyPr wrap="square" lIns="0" tIns="0" rIns="0" bIns="0" rtlCol="0"/>
          <a:lstStyle/>
          <a:p>
            <a:endParaRPr sz="1350"/>
          </a:p>
        </p:txBody>
      </p:sp>
      <p:sp>
        <p:nvSpPr>
          <p:cNvPr id="147" name="object 154"/>
          <p:cNvSpPr/>
          <p:nvPr/>
        </p:nvSpPr>
        <p:spPr>
          <a:xfrm>
            <a:off x="2977596" y="3520735"/>
            <a:ext cx="0" cy="310038"/>
          </a:xfrm>
          <a:custGeom>
            <a:avLst/>
            <a:gdLst/>
            <a:ahLst/>
            <a:cxnLst/>
            <a:rect l="l" t="t" r="r" b="b"/>
            <a:pathLst>
              <a:path h="413385">
                <a:moveTo>
                  <a:pt x="0" y="413194"/>
                </a:moveTo>
                <a:lnTo>
                  <a:pt x="0" y="0"/>
                </a:lnTo>
              </a:path>
            </a:pathLst>
          </a:custGeom>
          <a:ln w="9525">
            <a:solidFill>
              <a:srgbClr val="4A7EBB"/>
            </a:solidFill>
          </a:ln>
        </p:spPr>
        <p:txBody>
          <a:bodyPr wrap="square" lIns="0" tIns="0" rIns="0" bIns="0" rtlCol="0"/>
          <a:lstStyle/>
          <a:p>
            <a:endParaRPr sz="1350"/>
          </a:p>
        </p:txBody>
      </p:sp>
      <p:sp>
        <p:nvSpPr>
          <p:cNvPr id="148" name="object 155"/>
          <p:cNvSpPr/>
          <p:nvPr/>
        </p:nvSpPr>
        <p:spPr>
          <a:xfrm>
            <a:off x="2944263" y="3520738"/>
            <a:ext cx="66675" cy="57150"/>
          </a:xfrm>
          <a:custGeom>
            <a:avLst/>
            <a:gdLst/>
            <a:ahLst/>
            <a:cxnLst/>
            <a:rect l="l" t="t" r="r" b="b"/>
            <a:pathLst>
              <a:path w="88900" h="76200">
                <a:moveTo>
                  <a:pt x="88900" y="76200"/>
                </a:moveTo>
                <a:lnTo>
                  <a:pt x="44450" y="0"/>
                </a:lnTo>
                <a:lnTo>
                  <a:pt x="0" y="76200"/>
                </a:lnTo>
              </a:path>
            </a:pathLst>
          </a:custGeom>
          <a:ln w="9525">
            <a:solidFill>
              <a:srgbClr val="4A7EBB"/>
            </a:solidFill>
          </a:ln>
        </p:spPr>
        <p:txBody>
          <a:bodyPr wrap="square" lIns="0" tIns="0" rIns="0" bIns="0" rtlCol="0"/>
          <a:lstStyle/>
          <a:p>
            <a:endParaRPr sz="1350"/>
          </a:p>
        </p:txBody>
      </p:sp>
      <p:sp>
        <p:nvSpPr>
          <p:cNvPr id="149" name="object 156"/>
          <p:cNvSpPr/>
          <p:nvPr/>
        </p:nvSpPr>
        <p:spPr>
          <a:xfrm>
            <a:off x="2944262" y="3773479"/>
            <a:ext cx="66675" cy="57150"/>
          </a:xfrm>
          <a:custGeom>
            <a:avLst/>
            <a:gdLst/>
            <a:ahLst/>
            <a:cxnLst/>
            <a:rect l="l" t="t" r="r" b="b"/>
            <a:pathLst>
              <a:path w="88900" h="76200">
                <a:moveTo>
                  <a:pt x="0" y="0"/>
                </a:moveTo>
                <a:lnTo>
                  <a:pt x="44450" y="76199"/>
                </a:lnTo>
                <a:lnTo>
                  <a:pt x="88900" y="0"/>
                </a:lnTo>
              </a:path>
            </a:pathLst>
          </a:custGeom>
          <a:ln w="9525">
            <a:solidFill>
              <a:srgbClr val="4A7EBB"/>
            </a:solidFill>
          </a:ln>
        </p:spPr>
        <p:txBody>
          <a:bodyPr wrap="square" lIns="0" tIns="0" rIns="0" bIns="0" rtlCol="0"/>
          <a:lstStyle/>
          <a:p>
            <a:endParaRPr sz="1350"/>
          </a:p>
        </p:txBody>
      </p:sp>
      <p:sp>
        <p:nvSpPr>
          <p:cNvPr id="150" name="Oval 149"/>
          <p:cNvSpPr/>
          <p:nvPr/>
        </p:nvSpPr>
        <p:spPr>
          <a:xfrm>
            <a:off x="2511143" y="1786395"/>
            <a:ext cx="1606858" cy="729167"/>
          </a:xfrm>
          <a:prstGeom prst="ellipse">
            <a:avLst/>
          </a:prstGeom>
          <a:solidFill>
            <a:schemeClr val="bg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8"/>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4032713828"/>
      </p:ext>
    </p:extLst>
  </p:cSld>
  <p:clrMapOvr>
    <a:masterClrMapping/>
  </p:clrMapOvr>
  <mc:AlternateContent xmlns:mc="http://schemas.openxmlformats.org/markup-compatibility/2006" xmlns:p14="http://schemas.microsoft.com/office/powerpoint/2010/main">
    <mc:Choice Requires="p14">
      <p:transition spd="slow" p14:dur="2000" advTm="4283"/>
    </mc:Choice>
    <mc:Fallback xmlns="">
      <p:transition spd="slow" advTm="42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smtClean="0"/>
              <a:t>Metadata </a:t>
            </a:r>
            <a:r>
              <a:rPr lang="sv-SE" dirty="0" err="1" smtClean="0"/>
              <a:t>repository</a:t>
            </a:r>
            <a:endParaRPr lang="sv-SE" dirty="0"/>
          </a:p>
        </p:txBody>
      </p:sp>
      <p:sp>
        <p:nvSpPr>
          <p:cNvPr id="3" name="Content Placeholder 2"/>
          <p:cNvSpPr>
            <a:spLocks noGrp="1"/>
          </p:cNvSpPr>
          <p:nvPr>
            <p:ph idx="1"/>
          </p:nvPr>
        </p:nvSpPr>
        <p:spPr>
          <a:xfrm>
            <a:off x="792000" y="1275534"/>
            <a:ext cx="8059692" cy="3240432"/>
          </a:xfrm>
        </p:spPr>
        <p:txBody>
          <a:bodyPr>
            <a:noAutofit/>
          </a:bodyPr>
          <a:lstStyle/>
          <a:p>
            <a:pPr>
              <a:lnSpc>
                <a:spcPct val="150000"/>
              </a:lnSpc>
              <a:spcBef>
                <a:spcPts val="1200"/>
              </a:spcBef>
            </a:pPr>
            <a:r>
              <a:rPr lang="sv-SE" sz="1800" dirty="0"/>
              <a:t>A metadata </a:t>
            </a:r>
            <a:r>
              <a:rPr lang="sv-SE" sz="1800" dirty="0" err="1"/>
              <a:t>repository</a:t>
            </a:r>
            <a:r>
              <a:rPr lang="sv-SE" sz="1800" dirty="0"/>
              <a:t> is</a:t>
            </a:r>
            <a:r>
              <a:rPr lang="en-GB" altLang="sv-SE" sz="1800" dirty="0"/>
              <a:t> integrated complete source of metadata</a:t>
            </a:r>
          </a:p>
          <a:p>
            <a:pPr>
              <a:lnSpc>
                <a:spcPct val="150000"/>
              </a:lnSpc>
              <a:spcBef>
                <a:spcPts val="1200"/>
              </a:spcBef>
            </a:pPr>
            <a:r>
              <a:rPr lang="sv-SE" sz="1800" dirty="0" smtClean="0"/>
              <a:t>The </a:t>
            </a:r>
            <a:r>
              <a:rPr lang="sv-SE" sz="1800" dirty="0"/>
              <a:t>metadata </a:t>
            </a:r>
            <a:r>
              <a:rPr lang="sv-SE" sz="1800" dirty="0" err="1"/>
              <a:t>repository</a:t>
            </a:r>
            <a:r>
              <a:rPr lang="sv-SE" sz="1800" dirty="0"/>
              <a:t> </a:t>
            </a:r>
            <a:r>
              <a:rPr lang="en-GB" altLang="sv-SE" sz="1800" dirty="0" smtClean="0"/>
              <a:t>is </a:t>
            </a:r>
            <a:r>
              <a:rPr lang="en-GB" altLang="sv-SE" sz="1800" dirty="0"/>
              <a:t>at the heart of the data warehouse architecture</a:t>
            </a:r>
          </a:p>
          <a:p>
            <a:pPr>
              <a:lnSpc>
                <a:spcPct val="150000"/>
              </a:lnSpc>
              <a:spcBef>
                <a:spcPts val="1200"/>
              </a:spcBef>
            </a:pPr>
            <a:r>
              <a:rPr lang="sv-SE" sz="1800" dirty="0"/>
              <a:t>The metadata </a:t>
            </a:r>
            <a:r>
              <a:rPr lang="sv-SE" sz="1800" dirty="0" err="1"/>
              <a:t>repository</a:t>
            </a:r>
            <a:r>
              <a:rPr lang="sv-SE" sz="1800" dirty="0"/>
              <a:t> </a:t>
            </a:r>
            <a:r>
              <a:rPr lang="en-GB" altLang="sv-SE" sz="1800" dirty="0" smtClean="0"/>
              <a:t>supports </a:t>
            </a:r>
            <a:r>
              <a:rPr lang="en-GB" altLang="sv-SE" sz="1800" dirty="0"/>
              <a:t>the information needs </a:t>
            </a:r>
            <a:r>
              <a:rPr lang="en-GB" altLang="sv-SE" sz="1800" dirty="0" smtClean="0"/>
              <a:t>of system developers, data administrators, system administrators, users, applications of </a:t>
            </a:r>
            <a:r>
              <a:rPr lang="en-GB" altLang="sv-SE" sz="1800" dirty="0"/>
              <a:t>the data warehouse</a:t>
            </a:r>
          </a:p>
          <a:p>
            <a:pPr>
              <a:lnSpc>
                <a:spcPct val="150000"/>
              </a:lnSpc>
              <a:spcBef>
                <a:spcPts val="1200"/>
              </a:spcBef>
            </a:pPr>
            <a:r>
              <a:rPr lang="sv-SE" sz="1800" dirty="0"/>
              <a:t>The metadata </a:t>
            </a:r>
            <a:r>
              <a:rPr lang="sv-SE" sz="1800" dirty="0" err="1"/>
              <a:t>repository</a:t>
            </a:r>
            <a:r>
              <a:rPr lang="sv-SE" sz="1800" dirty="0"/>
              <a:t> </a:t>
            </a:r>
            <a:r>
              <a:rPr lang="en-GB" altLang="sv-SE" sz="1800" dirty="0" smtClean="0"/>
              <a:t>must </a:t>
            </a:r>
            <a:r>
              <a:rPr lang="en-GB" altLang="sv-SE" sz="1800" dirty="0"/>
              <a:t>always be up to date</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3496208127"/>
      </p:ext>
    </p:extLst>
  </p:cSld>
  <p:clrMapOvr>
    <a:masterClrMapping/>
  </p:clrMapOvr>
  <mc:AlternateContent xmlns:mc="http://schemas.openxmlformats.org/markup-compatibility/2006" xmlns:p14="http://schemas.microsoft.com/office/powerpoint/2010/main">
    <mc:Choice Requires="p14">
      <p:transition spd="slow" p14:dur="2000" advTm="80337"/>
    </mc:Choice>
    <mc:Fallback xmlns="">
      <p:transition spd="slow" advTm="803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smtClean="0"/>
              <a:t>Different </a:t>
            </a:r>
            <a:r>
              <a:rPr lang="sv-SE" dirty="0" err="1" smtClean="0"/>
              <a:t>types</a:t>
            </a:r>
            <a:r>
              <a:rPr lang="sv-SE" dirty="0" smtClean="0"/>
              <a:t> </a:t>
            </a:r>
            <a:r>
              <a:rPr lang="sv-SE" dirty="0" err="1" smtClean="0"/>
              <a:t>of</a:t>
            </a:r>
            <a:r>
              <a:rPr lang="sv-SE" dirty="0" smtClean="0"/>
              <a:t> metadata 1(2)</a:t>
            </a:r>
            <a:endParaRPr lang="sv-SE" dirty="0"/>
          </a:p>
        </p:txBody>
      </p:sp>
      <p:sp>
        <p:nvSpPr>
          <p:cNvPr id="3" name="Content Placeholder 2"/>
          <p:cNvSpPr>
            <a:spLocks noGrp="1"/>
          </p:cNvSpPr>
          <p:nvPr>
            <p:ph idx="1"/>
          </p:nvPr>
        </p:nvSpPr>
        <p:spPr>
          <a:xfrm>
            <a:off x="792000" y="1275534"/>
            <a:ext cx="8059692" cy="3240432"/>
          </a:xfrm>
        </p:spPr>
        <p:txBody>
          <a:bodyPr>
            <a:noAutofit/>
          </a:bodyPr>
          <a:lstStyle/>
          <a:p>
            <a:pPr>
              <a:lnSpc>
                <a:spcPct val="90000"/>
              </a:lnSpc>
            </a:pPr>
            <a:r>
              <a:rPr lang="en-GB" altLang="sv-SE" sz="1800" b="1" dirty="0" smtClean="0"/>
              <a:t>Administrative </a:t>
            </a:r>
            <a:r>
              <a:rPr lang="en-GB" altLang="sv-SE" sz="1800" b="1" dirty="0"/>
              <a:t>metadata </a:t>
            </a:r>
            <a:r>
              <a:rPr lang="en-GB" altLang="sv-SE" sz="1800" dirty="0" smtClean="0"/>
              <a:t>- information </a:t>
            </a:r>
            <a:r>
              <a:rPr lang="en-GB" altLang="sv-SE" sz="1800" dirty="0"/>
              <a:t>necessary for setting up and </a:t>
            </a:r>
            <a:r>
              <a:rPr lang="en-GB" altLang="sv-SE" sz="1800" dirty="0" smtClean="0"/>
              <a:t>managing the data </a:t>
            </a:r>
            <a:r>
              <a:rPr lang="en-GB" altLang="sv-SE" sz="1800" dirty="0" err="1" smtClean="0"/>
              <a:t>warehourse</a:t>
            </a:r>
            <a:r>
              <a:rPr lang="en-GB" altLang="sv-SE" sz="1800" dirty="0" smtClean="0"/>
              <a:t>:</a:t>
            </a:r>
          </a:p>
          <a:p>
            <a:pPr lvl="2">
              <a:lnSpc>
                <a:spcPct val="90000"/>
              </a:lnSpc>
            </a:pPr>
            <a:r>
              <a:rPr lang="en-GB" altLang="sv-SE" sz="1800" dirty="0" smtClean="0"/>
              <a:t>source databases</a:t>
            </a:r>
          </a:p>
          <a:p>
            <a:pPr lvl="2">
              <a:lnSpc>
                <a:spcPct val="90000"/>
              </a:lnSpc>
            </a:pPr>
            <a:r>
              <a:rPr lang="en-GB" altLang="sv-SE" sz="1800" dirty="0" smtClean="0"/>
              <a:t>fact and dimension tables</a:t>
            </a:r>
          </a:p>
          <a:p>
            <a:pPr lvl="2">
              <a:lnSpc>
                <a:spcPct val="90000"/>
              </a:lnSpc>
            </a:pPr>
            <a:r>
              <a:rPr lang="en-GB" altLang="sv-SE" sz="1800" dirty="0" smtClean="0"/>
              <a:t>aggregates</a:t>
            </a:r>
          </a:p>
          <a:p>
            <a:pPr lvl="2">
              <a:lnSpc>
                <a:spcPct val="90000"/>
              </a:lnSpc>
            </a:pPr>
            <a:r>
              <a:rPr lang="en-GB" altLang="sv-SE" sz="1800" dirty="0" smtClean="0"/>
              <a:t>hierarchies</a:t>
            </a:r>
          </a:p>
          <a:p>
            <a:pPr lvl="2">
              <a:lnSpc>
                <a:spcPct val="90000"/>
              </a:lnSpc>
            </a:pPr>
            <a:r>
              <a:rPr lang="en-GB" altLang="sv-SE" sz="1800" dirty="0" smtClean="0"/>
              <a:t>predefined queries</a:t>
            </a:r>
          </a:p>
          <a:p>
            <a:pPr lvl="2">
              <a:lnSpc>
                <a:spcPct val="90000"/>
              </a:lnSpc>
            </a:pPr>
            <a:r>
              <a:rPr lang="en-GB" altLang="sv-SE" sz="1800" dirty="0" smtClean="0"/>
              <a:t>physical organisation</a:t>
            </a:r>
          </a:p>
          <a:p>
            <a:pPr lvl="2">
              <a:lnSpc>
                <a:spcPct val="90000"/>
              </a:lnSpc>
            </a:pPr>
            <a:r>
              <a:rPr lang="en-GB" altLang="sv-SE" sz="1800" dirty="0"/>
              <a:t>r</a:t>
            </a:r>
            <a:r>
              <a:rPr lang="en-GB" altLang="sv-SE" sz="1800" dirty="0" smtClean="0"/>
              <a:t>ules, script, staging tables </a:t>
            </a:r>
            <a:r>
              <a:rPr lang="en-GB" altLang="sv-SE" sz="1800" dirty="0"/>
              <a:t>for </a:t>
            </a:r>
            <a:r>
              <a:rPr lang="en-GB" altLang="sv-SE" sz="1800" dirty="0" smtClean="0"/>
              <a:t>ETL</a:t>
            </a:r>
          </a:p>
          <a:p>
            <a:pPr lvl="2">
              <a:lnSpc>
                <a:spcPct val="90000"/>
              </a:lnSpc>
            </a:pPr>
            <a:r>
              <a:rPr lang="en-GB" altLang="sv-SE" sz="1800" dirty="0" smtClean="0"/>
              <a:t>back-end </a:t>
            </a:r>
            <a:r>
              <a:rPr lang="en-GB" altLang="sv-SE" sz="1800" dirty="0"/>
              <a:t>and front end </a:t>
            </a:r>
            <a:r>
              <a:rPr lang="en-GB" altLang="sv-SE" sz="1800" dirty="0" smtClean="0"/>
              <a:t>tools</a:t>
            </a:r>
            <a:endParaRPr lang="en-GB" altLang="sv-SE" sz="18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1385934349"/>
      </p:ext>
    </p:extLst>
  </p:cSld>
  <p:clrMapOvr>
    <a:masterClrMapping/>
  </p:clrMapOvr>
  <mc:AlternateContent xmlns:mc="http://schemas.openxmlformats.org/markup-compatibility/2006" xmlns:p14="http://schemas.microsoft.com/office/powerpoint/2010/main">
    <mc:Choice Requires="p14">
      <p:transition spd="slow" p14:dur="2000" advTm="61407"/>
    </mc:Choice>
    <mc:Fallback xmlns="">
      <p:transition spd="slow" advTm="614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smtClean="0"/>
              <a:t>Different </a:t>
            </a:r>
            <a:r>
              <a:rPr lang="sv-SE" dirty="0" err="1" smtClean="0"/>
              <a:t>types</a:t>
            </a:r>
            <a:r>
              <a:rPr lang="sv-SE" dirty="0" smtClean="0"/>
              <a:t> </a:t>
            </a:r>
            <a:r>
              <a:rPr lang="sv-SE" dirty="0" err="1" smtClean="0"/>
              <a:t>of</a:t>
            </a:r>
            <a:r>
              <a:rPr lang="sv-SE" dirty="0" smtClean="0"/>
              <a:t> metadata 2(2)</a:t>
            </a:r>
            <a:endParaRPr lang="sv-SE" dirty="0"/>
          </a:p>
        </p:txBody>
      </p:sp>
      <p:sp>
        <p:nvSpPr>
          <p:cNvPr id="3" name="Content Placeholder 2"/>
          <p:cNvSpPr>
            <a:spLocks noGrp="1"/>
          </p:cNvSpPr>
          <p:nvPr>
            <p:ph idx="1"/>
          </p:nvPr>
        </p:nvSpPr>
        <p:spPr>
          <a:xfrm>
            <a:off x="792000" y="1275534"/>
            <a:ext cx="8059692" cy="3240432"/>
          </a:xfrm>
        </p:spPr>
        <p:txBody>
          <a:bodyPr>
            <a:noAutofit/>
          </a:bodyPr>
          <a:lstStyle/>
          <a:p>
            <a:pPr>
              <a:lnSpc>
                <a:spcPct val="90000"/>
              </a:lnSpc>
            </a:pPr>
            <a:r>
              <a:rPr lang="en-GB" altLang="sv-SE" sz="1800" b="1" dirty="0"/>
              <a:t>Business </a:t>
            </a:r>
            <a:r>
              <a:rPr lang="en-GB" altLang="sv-SE" sz="1800" b="1" dirty="0" smtClean="0"/>
              <a:t>metadata</a:t>
            </a:r>
            <a:r>
              <a:rPr lang="en-GB" altLang="sv-SE" sz="1800" dirty="0" smtClean="0"/>
              <a:t>:</a:t>
            </a:r>
          </a:p>
          <a:p>
            <a:pPr lvl="2">
              <a:lnSpc>
                <a:spcPct val="90000"/>
              </a:lnSpc>
            </a:pPr>
            <a:r>
              <a:rPr lang="en-GB" altLang="sv-SE" sz="1800" dirty="0" smtClean="0"/>
              <a:t>business </a:t>
            </a:r>
            <a:r>
              <a:rPr lang="en-GB" altLang="sv-SE" sz="1800" dirty="0"/>
              <a:t>terms and </a:t>
            </a:r>
            <a:r>
              <a:rPr lang="en-GB" altLang="sv-SE" sz="1800" dirty="0" smtClean="0"/>
              <a:t>definitions</a:t>
            </a:r>
          </a:p>
          <a:p>
            <a:pPr lvl="2">
              <a:lnSpc>
                <a:spcPct val="90000"/>
              </a:lnSpc>
            </a:pPr>
            <a:r>
              <a:rPr lang="en-GB" altLang="sv-SE" sz="1800" dirty="0" smtClean="0"/>
              <a:t>ownership </a:t>
            </a:r>
            <a:r>
              <a:rPr lang="en-GB" altLang="sv-SE" sz="1800" dirty="0"/>
              <a:t>of </a:t>
            </a:r>
            <a:r>
              <a:rPr lang="en-GB" altLang="sv-SE" sz="1800" dirty="0" smtClean="0"/>
              <a:t>data</a:t>
            </a:r>
          </a:p>
          <a:p>
            <a:pPr lvl="2">
              <a:lnSpc>
                <a:spcPct val="90000"/>
              </a:lnSpc>
            </a:pPr>
            <a:r>
              <a:rPr lang="en-GB" altLang="sv-SE" sz="1800" dirty="0"/>
              <a:t>q</a:t>
            </a:r>
            <a:r>
              <a:rPr lang="en-GB" altLang="sv-SE" sz="1800" dirty="0" smtClean="0"/>
              <a:t>uality rules</a:t>
            </a:r>
          </a:p>
          <a:p>
            <a:pPr lvl="2">
              <a:lnSpc>
                <a:spcPct val="90000"/>
              </a:lnSpc>
            </a:pPr>
            <a:r>
              <a:rPr lang="en-GB" altLang="sv-SE" sz="1800" dirty="0" err="1" smtClean="0"/>
              <a:t>etc</a:t>
            </a:r>
            <a:endParaRPr lang="en-GB" altLang="sv-SE" sz="1800" dirty="0"/>
          </a:p>
          <a:p>
            <a:pPr>
              <a:lnSpc>
                <a:spcPct val="90000"/>
              </a:lnSpc>
            </a:pPr>
            <a:r>
              <a:rPr lang="en-GB" altLang="sv-SE" sz="1800" b="1" dirty="0" smtClean="0"/>
              <a:t>Operational metadata </a:t>
            </a:r>
            <a:r>
              <a:rPr lang="en-GB" altLang="sv-SE" sz="1800" dirty="0" smtClean="0"/>
              <a:t>- information </a:t>
            </a:r>
            <a:r>
              <a:rPr lang="en-GB" altLang="sv-SE" sz="1800" dirty="0"/>
              <a:t>collected during the operations of the </a:t>
            </a:r>
            <a:r>
              <a:rPr lang="en-GB" altLang="sv-SE" sz="1800" dirty="0" smtClean="0"/>
              <a:t>DW:</a:t>
            </a:r>
          </a:p>
          <a:p>
            <a:pPr lvl="2">
              <a:lnSpc>
                <a:spcPct val="90000"/>
              </a:lnSpc>
            </a:pPr>
            <a:r>
              <a:rPr lang="en-GB" altLang="sv-SE" sz="1800" dirty="0" smtClean="0"/>
              <a:t>usage statistics</a:t>
            </a:r>
          </a:p>
          <a:p>
            <a:pPr lvl="2">
              <a:lnSpc>
                <a:spcPct val="90000"/>
              </a:lnSpc>
            </a:pPr>
            <a:r>
              <a:rPr lang="en-GB" altLang="sv-SE" sz="1800" dirty="0" smtClean="0"/>
              <a:t>error reports</a:t>
            </a:r>
            <a:endParaRPr lang="en-GB" altLang="sv-SE" sz="18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641270946"/>
      </p:ext>
    </p:extLst>
  </p:cSld>
  <p:clrMapOvr>
    <a:masterClrMapping/>
  </p:clrMapOvr>
  <mc:AlternateContent xmlns:mc="http://schemas.openxmlformats.org/markup-compatibility/2006" xmlns:p14="http://schemas.microsoft.com/office/powerpoint/2010/main">
    <mc:Choice Requires="p14">
      <p:transition spd="slow" p14:dur="2000" advTm="68661"/>
    </mc:Choice>
    <mc:Fallback xmlns="">
      <p:transition spd="slow" advTm="686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50119" y="1444109"/>
            <a:ext cx="6260769" cy="857250"/>
          </a:xfrm>
          <a:prstGeom prst="rect">
            <a:avLst/>
          </a:prstGeom>
        </p:spPr>
        <p:txBody>
          <a:bodyPr>
            <a:noAutofit/>
          </a:bodyPr>
          <a:lstStyle/>
          <a:p>
            <a:pPr defTabSz="685800">
              <a:spcBef>
                <a:spcPct val="0"/>
              </a:spcBef>
              <a:defRPr/>
            </a:pPr>
            <a:r>
              <a:rPr lang="sv-SE" sz="2700" dirty="0" smtClean="0">
                <a:latin typeface="+mj-lt"/>
                <a:ea typeface="+mj-ea"/>
                <a:cs typeface="+mj-cs"/>
              </a:rPr>
              <a:t>Index</a:t>
            </a:r>
            <a:endParaRPr lang="sv-SE" sz="2700" dirty="0">
              <a:latin typeface="+mj-lt"/>
              <a:ea typeface="+mj-ea"/>
              <a:cs typeface="+mj-cs"/>
            </a:endParaRPr>
          </a:p>
        </p:txBody>
      </p:sp>
      <p:sp>
        <p:nvSpPr>
          <p:cNvPr id="3" name="Rectangle 2"/>
          <p:cNvSpPr/>
          <p:nvPr/>
        </p:nvSpPr>
        <p:spPr>
          <a:xfrm>
            <a:off x="7559505" y="111682"/>
            <a:ext cx="1500733" cy="12634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1716716369"/>
      </p:ext>
    </p:extLst>
  </p:cSld>
  <p:clrMapOvr>
    <a:masterClrMapping/>
  </p:clrMapOvr>
  <mc:AlternateContent xmlns:mc="http://schemas.openxmlformats.org/markup-compatibility/2006" xmlns:p14="http://schemas.microsoft.com/office/powerpoint/2010/main">
    <mc:Choice Requires="p14">
      <p:transition spd="slow" p14:dur="2000" advTm="8672"/>
    </mc:Choice>
    <mc:Fallback xmlns="">
      <p:transition spd="slow" advTm="86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0834" name="Rectangle 2"/>
          <p:cNvSpPr>
            <a:spLocks noGrp="1" noChangeArrowheads="1"/>
          </p:cNvSpPr>
          <p:nvPr>
            <p:ph type="title"/>
          </p:nvPr>
        </p:nvSpPr>
        <p:spPr/>
        <p:txBody>
          <a:bodyPr/>
          <a:lstStyle/>
          <a:p>
            <a:r>
              <a:rPr lang="en-GB" altLang="sv-SE" sz="2700" dirty="0" smtClean="0"/>
              <a:t>What is a database index?</a:t>
            </a:r>
            <a:endParaRPr lang="en-GB" altLang="sv-SE" sz="2700" dirty="0"/>
          </a:p>
        </p:txBody>
      </p:sp>
      <p:sp>
        <p:nvSpPr>
          <p:cNvPr id="760835" name="Rectangle 3"/>
          <p:cNvSpPr>
            <a:spLocks noGrp="1" noChangeArrowheads="1"/>
          </p:cNvSpPr>
          <p:nvPr>
            <p:ph type="body" idx="1"/>
          </p:nvPr>
        </p:nvSpPr>
        <p:spPr>
          <a:xfrm>
            <a:off x="791999" y="1552904"/>
            <a:ext cx="6763043" cy="3086552"/>
          </a:xfrm>
        </p:spPr>
        <p:txBody>
          <a:bodyPr>
            <a:normAutofit fontScale="77500" lnSpcReduction="20000"/>
          </a:bodyPr>
          <a:lstStyle/>
          <a:p>
            <a:r>
              <a:rPr lang="en-GB" altLang="sv-SE" sz="1700" dirty="0" smtClean="0"/>
              <a:t>A database index is a data structure that speed up the data retrieval operations in database tables </a:t>
            </a:r>
          </a:p>
          <a:p>
            <a:r>
              <a:rPr lang="en-GB" altLang="sv-SE" sz="1700" dirty="0" smtClean="0"/>
              <a:t>A database index is a type of copy of the data in database table columns and this copy can be searched efficiently </a:t>
            </a:r>
          </a:p>
          <a:p>
            <a:r>
              <a:rPr lang="en-GB" altLang="sv-SE" sz="1700" dirty="0" smtClean="0"/>
              <a:t>The index also contain a link or address to the real data in table column</a:t>
            </a:r>
          </a:p>
          <a:p>
            <a:endParaRPr lang="en-GB" altLang="sv-SE" sz="1800" dirty="0" smtClean="0"/>
          </a:p>
          <a:p>
            <a:pPr marL="0" indent="0">
              <a:buNone/>
            </a:pPr>
            <a:r>
              <a:rPr lang="en-GB" altLang="sv-SE" dirty="0" smtClean="0"/>
              <a:t> </a:t>
            </a:r>
            <a:endParaRPr lang="en-GB" altLang="sv-SE" sz="2100"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244622390"/>
      </p:ext>
    </p:extLst>
  </p:cSld>
  <p:clrMapOvr>
    <a:masterClrMapping/>
  </p:clrMapOvr>
  <mc:AlternateContent xmlns:mc="http://schemas.openxmlformats.org/markup-compatibility/2006" xmlns:p14="http://schemas.microsoft.com/office/powerpoint/2010/main">
    <mc:Choice Requires="p14">
      <p:transition spd="slow" p14:dur="2000" advTm="64444"/>
    </mc:Choice>
    <mc:Fallback xmlns="">
      <p:transition spd="slow" advTm="644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0834" name="Rectangle 2"/>
          <p:cNvSpPr>
            <a:spLocks noGrp="1" noChangeArrowheads="1"/>
          </p:cNvSpPr>
          <p:nvPr>
            <p:ph type="title"/>
          </p:nvPr>
        </p:nvSpPr>
        <p:spPr/>
        <p:txBody>
          <a:bodyPr/>
          <a:lstStyle/>
          <a:p>
            <a:r>
              <a:rPr lang="en-GB" altLang="sv-SE" sz="2700"/>
              <a:t>Why using indexes?</a:t>
            </a:r>
          </a:p>
        </p:txBody>
      </p:sp>
      <p:sp>
        <p:nvSpPr>
          <p:cNvPr id="760835" name="Rectangle 3"/>
          <p:cNvSpPr>
            <a:spLocks noGrp="1" noChangeArrowheads="1"/>
          </p:cNvSpPr>
          <p:nvPr>
            <p:ph type="body" idx="1"/>
          </p:nvPr>
        </p:nvSpPr>
        <p:spPr>
          <a:xfrm>
            <a:off x="791999" y="1552904"/>
            <a:ext cx="7101269" cy="2914650"/>
          </a:xfrm>
        </p:spPr>
        <p:txBody>
          <a:bodyPr>
            <a:normAutofit/>
          </a:bodyPr>
          <a:lstStyle/>
          <a:p>
            <a:r>
              <a:rPr lang="en-GB" altLang="sv-SE" sz="1400" dirty="0" smtClean="0"/>
              <a:t>Without </a:t>
            </a:r>
            <a:r>
              <a:rPr lang="en-GB" altLang="sv-SE" sz="1400" dirty="0"/>
              <a:t>indexes, the DBMS may be forced to conduct a full table scan, i.e., reading every row in the table to locate the right data.   </a:t>
            </a:r>
          </a:p>
          <a:p>
            <a:r>
              <a:rPr lang="en-GB" altLang="sv-SE" sz="1400" dirty="0"/>
              <a:t>Instead, index scans are much more efficient than searches of data base </a:t>
            </a:r>
            <a:r>
              <a:rPr lang="en-GB" altLang="sv-SE" sz="1400" dirty="0" smtClean="0"/>
              <a:t>tables</a:t>
            </a:r>
          </a:p>
          <a:p>
            <a:endParaRPr lang="en-GB" altLang="sv-SE" sz="2100"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3302451718"/>
      </p:ext>
    </p:extLst>
  </p:cSld>
  <p:clrMapOvr>
    <a:masterClrMapping/>
  </p:clrMapOvr>
  <mc:AlternateContent xmlns:mc="http://schemas.openxmlformats.org/markup-compatibility/2006" xmlns:p14="http://schemas.microsoft.com/office/powerpoint/2010/main">
    <mc:Choice Requires="p14">
      <p:transition spd="slow" p14:dur="2000" advTm="48023"/>
    </mc:Choice>
    <mc:Fallback xmlns="">
      <p:transition spd="slow" advTm="480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smtClean="0"/>
              <a:t>OLAP – as an approach</a:t>
            </a:r>
            <a:endParaRPr lang="sv-SE" dirty="0"/>
          </a:p>
        </p:txBody>
      </p:sp>
      <p:sp>
        <p:nvSpPr>
          <p:cNvPr id="3" name="Content Placeholder 2"/>
          <p:cNvSpPr>
            <a:spLocks noGrp="1"/>
          </p:cNvSpPr>
          <p:nvPr>
            <p:ph idx="1"/>
          </p:nvPr>
        </p:nvSpPr>
        <p:spPr/>
        <p:txBody>
          <a:bodyPr>
            <a:normAutofit fontScale="92500" lnSpcReduction="10000"/>
          </a:bodyPr>
          <a:lstStyle/>
          <a:p>
            <a:r>
              <a:rPr lang="sv-SE" sz="1500" dirty="0" smtClean="0"/>
              <a:t> </a:t>
            </a:r>
            <a:r>
              <a:rPr lang="sv-SE" sz="1500" b="1" dirty="0" smtClean="0"/>
              <a:t>OLAP </a:t>
            </a:r>
            <a:r>
              <a:rPr lang="sv-SE" sz="1500" b="1" dirty="0" err="1" smtClean="0"/>
              <a:t>use</a:t>
            </a:r>
            <a:r>
              <a:rPr lang="sv-SE" sz="1500" b="1" dirty="0" smtClean="0"/>
              <a:t> </a:t>
            </a:r>
            <a:r>
              <a:rPr lang="sv-SE" sz="1500" b="1" dirty="0" err="1" smtClean="0"/>
              <a:t>three</a:t>
            </a:r>
            <a:r>
              <a:rPr lang="sv-SE" sz="1500" b="1" dirty="0" smtClean="0"/>
              <a:t> </a:t>
            </a:r>
            <a:r>
              <a:rPr lang="sv-SE" sz="1500" b="1" dirty="0" err="1" smtClean="0"/>
              <a:t>basic</a:t>
            </a:r>
            <a:r>
              <a:rPr lang="sv-SE" sz="1500" b="1" dirty="0" smtClean="0"/>
              <a:t> operations </a:t>
            </a:r>
            <a:r>
              <a:rPr lang="sv-SE" sz="1500" dirty="0" smtClean="0"/>
              <a:t>for </a:t>
            </a:r>
            <a:r>
              <a:rPr lang="sv-SE" sz="1500" dirty="0" err="1" smtClean="0"/>
              <a:t>analyzing</a:t>
            </a:r>
            <a:r>
              <a:rPr lang="sv-SE" sz="1500" dirty="0" smtClean="0"/>
              <a:t> data: </a:t>
            </a:r>
          </a:p>
          <a:p>
            <a:pPr lvl="1">
              <a:lnSpc>
                <a:spcPct val="150000"/>
              </a:lnSpc>
              <a:spcBef>
                <a:spcPts val="600"/>
              </a:spcBef>
            </a:pPr>
            <a:r>
              <a:rPr lang="sv-SE" sz="1500" b="1" dirty="0" smtClean="0"/>
              <a:t>roll-</a:t>
            </a:r>
            <a:r>
              <a:rPr lang="sv-SE" sz="1500" b="1" dirty="0" err="1" smtClean="0"/>
              <a:t>up</a:t>
            </a:r>
            <a:r>
              <a:rPr lang="sv-SE" sz="1500" b="1" dirty="0" smtClean="0"/>
              <a:t>/</a:t>
            </a:r>
            <a:r>
              <a:rPr lang="sv-SE" sz="1500" b="1" dirty="0" err="1" smtClean="0"/>
              <a:t>consolidation</a:t>
            </a:r>
            <a:r>
              <a:rPr lang="sv-SE" sz="1500" dirty="0"/>
              <a:t> </a:t>
            </a:r>
            <a:r>
              <a:rPr lang="sv-SE" sz="1500" dirty="0" smtClean="0"/>
              <a:t>(aggregation </a:t>
            </a:r>
            <a:r>
              <a:rPr lang="sv-SE" sz="1500" dirty="0" err="1" smtClean="0"/>
              <a:t>of</a:t>
            </a:r>
            <a:r>
              <a:rPr lang="sv-SE" sz="1500" dirty="0" smtClean="0"/>
              <a:t> </a:t>
            </a:r>
            <a:r>
              <a:rPr lang="sv-SE" sz="1500" dirty="0" err="1" smtClean="0"/>
              <a:t>base</a:t>
            </a:r>
            <a:r>
              <a:rPr lang="sv-SE" sz="1500" dirty="0" smtClean="0"/>
              <a:t> data </a:t>
            </a:r>
            <a:r>
              <a:rPr lang="sv-SE" sz="1500" dirty="0" err="1" smtClean="0"/>
              <a:t>computed</a:t>
            </a:r>
            <a:r>
              <a:rPr lang="sv-SE" sz="1500" dirty="0" smtClean="0"/>
              <a:t> in </a:t>
            </a:r>
            <a:r>
              <a:rPr lang="sv-SE" sz="1500" dirty="0" err="1" smtClean="0"/>
              <a:t>one</a:t>
            </a:r>
            <a:r>
              <a:rPr lang="sv-SE" sz="1500" dirty="0" smtClean="0"/>
              <a:t> or </a:t>
            </a:r>
            <a:r>
              <a:rPr lang="sv-SE" sz="1500" dirty="0" err="1" smtClean="0"/>
              <a:t>more</a:t>
            </a:r>
            <a:r>
              <a:rPr lang="sv-SE" sz="1500" dirty="0" smtClean="0"/>
              <a:t> </a:t>
            </a:r>
            <a:r>
              <a:rPr lang="sv-SE" sz="1500" dirty="0" err="1"/>
              <a:t>perspectives</a:t>
            </a:r>
            <a:r>
              <a:rPr lang="sv-SE" sz="1500" dirty="0"/>
              <a:t>/</a:t>
            </a:r>
            <a:r>
              <a:rPr lang="sv-SE" sz="1500" dirty="0" err="1"/>
              <a:t>views</a:t>
            </a:r>
            <a:r>
              <a:rPr lang="sv-SE" sz="1500" dirty="0"/>
              <a:t>/dimensions, </a:t>
            </a:r>
            <a:r>
              <a:rPr lang="sv-SE" sz="1500" dirty="0" err="1"/>
              <a:t>usually</a:t>
            </a:r>
            <a:r>
              <a:rPr lang="sv-SE" sz="1500" dirty="0"/>
              <a:t> by </a:t>
            </a:r>
            <a:r>
              <a:rPr lang="en-US" altLang="sv-SE" sz="1500" dirty="0"/>
              <a:t>climbing up hierarchy or by dimension reduction</a:t>
            </a:r>
            <a:r>
              <a:rPr lang="sv-SE" sz="1500" dirty="0"/>
              <a:t>) </a:t>
            </a:r>
          </a:p>
          <a:p>
            <a:pPr lvl="1">
              <a:lnSpc>
                <a:spcPct val="150000"/>
              </a:lnSpc>
              <a:spcBef>
                <a:spcPts val="600"/>
              </a:spcBef>
            </a:pPr>
            <a:r>
              <a:rPr lang="sv-SE" sz="1500" b="1" dirty="0"/>
              <a:t>drill-down </a:t>
            </a:r>
            <a:r>
              <a:rPr lang="sv-SE" sz="1500" dirty="0"/>
              <a:t>(</a:t>
            </a:r>
            <a:r>
              <a:rPr lang="sv-SE" sz="1500" dirty="0" err="1"/>
              <a:t>navigate</a:t>
            </a:r>
            <a:r>
              <a:rPr lang="sv-SE" sz="1500" dirty="0"/>
              <a:t> from </a:t>
            </a:r>
            <a:r>
              <a:rPr lang="en-US" altLang="sv-SE" sz="1500" dirty="0"/>
              <a:t>higher level summary to lower level summary or detailed data, or introducing new </a:t>
            </a:r>
            <a:r>
              <a:rPr lang="en-US" altLang="sv-SE" sz="1500" dirty="0" smtClean="0"/>
              <a:t>dimensions)</a:t>
            </a:r>
            <a:endParaRPr lang="en-US" altLang="sv-SE" sz="1500" dirty="0"/>
          </a:p>
          <a:p>
            <a:pPr lvl="1">
              <a:lnSpc>
                <a:spcPct val="150000"/>
              </a:lnSpc>
              <a:spcBef>
                <a:spcPts val="600"/>
              </a:spcBef>
            </a:pPr>
            <a:r>
              <a:rPr lang="sv-SE" sz="1500" b="1" dirty="0" err="1" smtClean="0"/>
              <a:t>slicing</a:t>
            </a:r>
            <a:r>
              <a:rPr lang="sv-SE" sz="1500" b="1" dirty="0" smtClean="0"/>
              <a:t> and </a:t>
            </a:r>
            <a:r>
              <a:rPr lang="sv-SE" sz="1500" b="1" dirty="0" err="1" smtClean="0"/>
              <a:t>dicing</a:t>
            </a:r>
            <a:r>
              <a:rPr lang="sv-SE" sz="1500" b="1" dirty="0" smtClean="0"/>
              <a:t> </a:t>
            </a:r>
            <a:r>
              <a:rPr lang="sv-SE" sz="1500" dirty="0" smtClean="0"/>
              <a:t>(</a:t>
            </a:r>
            <a:r>
              <a:rPr lang="sv-SE" sz="1500" dirty="0" err="1" smtClean="0"/>
              <a:t>slicing</a:t>
            </a:r>
            <a:r>
              <a:rPr lang="sv-SE" sz="1500" dirty="0" smtClean="0"/>
              <a:t>/</a:t>
            </a:r>
            <a:r>
              <a:rPr lang="sv-SE" sz="1500" dirty="0" err="1" smtClean="0"/>
              <a:t>take</a:t>
            </a:r>
            <a:r>
              <a:rPr lang="sv-SE" sz="1500" dirty="0" smtClean="0"/>
              <a:t> </a:t>
            </a:r>
            <a:r>
              <a:rPr lang="sv-SE" sz="1500" dirty="0" err="1" smtClean="0"/>
              <a:t>out</a:t>
            </a:r>
            <a:r>
              <a:rPr lang="sv-SE" sz="1500" dirty="0" smtClean="0"/>
              <a:t> a </a:t>
            </a:r>
            <a:r>
              <a:rPr lang="sv-SE" sz="1500" dirty="0" err="1" smtClean="0"/>
              <a:t>specific</a:t>
            </a:r>
            <a:r>
              <a:rPr lang="sv-SE" sz="1500" dirty="0" smtClean="0"/>
              <a:t> set </a:t>
            </a:r>
            <a:r>
              <a:rPr lang="sv-SE" sz="1500" dirty="0" err="1" smtClean="0"/>
              <a:t>of</a:t>
            </a:r>
            <a:r>
              <a:rPr lang="sv-SE" sz="1500" dirty="0" smtClean="0"/>
              <a:t> data and </a:t>
            </a:r>
            <a:r>
              <a:rPr lang="sv-SE" sz="1500" dirty="0" err="1" smtClean="0"/>
              <a:t>dicing</a:t>
            </a:r>
            <a:r>
              <a:rPr lang="sv-SE" sz="1500" dirty="0" smtClean="0"/>
              <a:t>/</a:t>
            </a:r>
            <a:r>
              <a:rPr lang="sv-SE" sz="1500" dirty="0" err="1" smtClean="0"/>
              <a:t>view</a:t>
            </a:r>
            <a:r>
              <a:rPr lang="sv-SE" sz="1500" dirty="0" smtClean="0"/>
              <a:t> the slices from different </a:t>
            </a:r>
            <a:r>
              <a:rPr lang="sv-SE" sz="1500" dirty="0" err="1" smtClean="0"/>
              <a:t>perspectives</a:t>
            </a:r>
            <a:r>
              <a:rPr lang="sv-SE" sz="1500" dirty="0" smtClean="0"/>
              <a:t>/</a:t>
            </a:r>
            <a:r>
              <a:rPr lang="sv-SE" sz="1500" dirty="0" err="1" smtClean="0"/>
              <a:t>views</a:t>
            </a:r>
            <a:r>
              <a:rPr lang="sv-SE" sz="1500" dirty="0" smtClean="0"/>
              <a:t>/dimensions)</a:t>
            </a:r>
          </a:p>
          <a:p>
            <a:endParaRPr lang="sv-SE" sz="1500"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3349162035"/>
      </p:ext>
    </p:extLst>
  </p:cSld>
  <p:clrMapOvr>
    <a:masterClrMapping/>
  </p:clrMapOvr>
  <mc:AlternateContent xmlns:mc="http://schemas.openxmlformats.org/markup-compatibility/2006" xmlns:p14="http://schemas.microsoft.com/office/powerpoint/2010/main">
    <mc:Choice Requires="p14">
      <p:transition spd="slow" p14:dur="2000" advTm="99103"/>
    </mc:Choice>
    <mc:Fallback xmlns="">
      <p:transition spd="slow" advTm="991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0834" name="Rectangle 2"/>
          <p:cNvSpPr>
            <a:spLocks noGrp="1" noChangeArrowheads="1"/>
          </p:cNvSpPr>
          <p:nvPr>
            <p:ph type="title"/>
          </p:nvPr>
        </p:nvSpPr>
        <p:spPr/>
        <p:txBody>
          <a:bodyPr/>
          <a:lstStyle/>
          <a:p>
            <a:r>
              <a:rPr lang="en-GB" altLang="sv-SE" sz="2700" dirty="0" smtClean="0"/>
              <a:t>Indexes used in DW and OLAP</a:t>
            </a:r>
            <a:endParaRPr lang="en-GB" altLang="sv-SE" sz="2700" dirty="0"/>
          </a:p>
        </p:txBody>
      </p:sp>
      <p:sp>
        <p:nvSpPr>
          <p:cNvPr id="760835" name="Rectangle 3"/>
          <p:cNvSpPr>
            <a:spLocks noGrp="1" noChangeArrowheads="1"/>
          </p:cNvSpPr>
          <p:nvPr>
            <p:ph type="body" idx="1"/>
          </p:nvPr>
        </p:nvSpPr>
        <p:spPr>
          <a:xfrm>
            <a:off x="791999" y="1552904"/>
            <a:ext cx="7101269" cy="2914650"/>
          </a:xfrm>
        </p:spPr>
        <p:txBody>
          <a:bodyPr>
            <a:normAutofit/>
          </a:bodyPr>
          <a:lstStyle/>
          <a:p>
            <a:r>
              <a:rPr lang="en-GB" altLang="sv-SE" sz="1600" dirty="0" smtClean="0"/>
              <a:t>The </a:t>
            </a:r>
            <a:r>
              <a:rPr lang="en-GB" altLang="sv-SE" sz="1600" dirty="0"/>
              <a:t>increased focus on DW and OLAP and complex queries has resulted in the development and use of “bit map indexes” and “join indexes”</a:t>
            </a:r>
          </a:p>
          <a:p>
            <a:endParaRPr lang="en-GB" altLang="sv-SE" sz="2100"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464936238"/>
      </p:ext>
    </p:extLst>
  </p:cSld>
  <p:clrMapOvr>
    <a:masterClrMapping/>
  </p:clrMapOvr>
  <mc:AlternateContent xmlns:mc="http://schemas.openxmlformats.org/markup-compatibility/2006" xmlns:p14="http://schemas.microsoft.com/office/powerpoint/2010/main">
    <mc:Choice Requires="p14">
      <p:transition spd="slow" p14:dur="2000" advTm="60788"/>
    </mc:Choice>
    <mc:Fallback xmlns="">
      <p:transition spd="slow" advTm="607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7106" name="Rectangle 2"/>
          <p:cNvSpPr>
            <a:spLocks noGrp="1" noChangeArrowheads="1"/>
          </p:cNvSpPr>
          <p:nvPr>
            <p:ph type="title"/>
          </p:nvPr>
        </p:nvSpPr>
        <p:spPr/>
        <p:txBody>
          <a:bodyPr/>
          <a:lstStyle/>
          <a:p>
            <a:r>
              <a:rPr lang="en-GB" altLang="sv-SE" sz="2700"/>
              <a:t>Bitmap Index</a:t>
            </a:r>
          </a:p>
        </p:txBody>
      </p:sp>
      <p:graphicFrame>
        <p:nvGraphicFramePr>
          <p:cNvPr id="687107" name="Object 3"/>
          <p:cNvGraphicFramePr>
            <a:graphicFrameLocks noChangeAspect="1"/>
          </p:cNvGraphicFramePr>
          <p:nvPr/>
        </p:nvGraphicFramePr>
        <p:xfrm>
          <a:off x="1543051" y="1771650"/>
          <a:ext cx="1564481" cy="1778794"/>
        </p:xfrm>
        <a:graphic>
          <a:graphicData uri="http://schemas.openxmlformats.org/presentationml/2006/ole">
            <mc:AlternateContent xmlns:mc="http://schemas.openxmlformats.org/markup-compatibility/2006">
              <mc:Choice xmlns:v="urn:schemas-microsoft-com:vml" Requires="v">
                <p:oleObj spid="_x0000_s43052" name="Kalkylblad" r:id="rId6" imgW="2086356" imgH="2371954" progId="Excel.Sheet.8">
                  <p:embed/>
                </p:oleObj>
              </mc:Choice>
              <mc:Fallback>
                <p:oleObj name="Kalkylblad" r:id="rId6" imgW="2086356" imgH="2371954" progId="Excel.Sheet.8">
                  <p:embed/>
                  <p:pic>
                    <p:nvPicPr>
                      <p:cNvPr id="687107"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43051" y="1771650"/>
                        <a:ext cx="1564481" cy="17787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87108" name="Object 4"/>
          <p:cNvGraphicFramePr>
            <a:graphicFrameLocks noChangeAspect="1"/>
          </p:cNvGraphicFramePr>
          <p:nvPr/>
        </p:nvGraphicFramePr>
        <p:xfrm>
          <a:off x="3664744" y="1771650"/>
          <a:ext cx="1835944" cy="1778794"/>
        </p:xfrm>
        <a:graphic>
          <a:graphicData uri="http://schemas.openxmlformats.org/presentationml/2006/ole">
            <mc:AlternateContent xmlns:mc="http://schemas.openxmlformats.org/markup-compatibility/2006">
              <mc:Choice xmlns:v="urn:schemas-microsoft-com:vml" Requires="v">
                <p:oleObj spid="_x0000_s43053" name="Kalkylblad" r:id="rId8" imgW="2448154" imgH="2371954" progId="Excel.Sheet.8">
                  <p:embed/>
                </p:oleObj>
              </mc:Choice>
              <mc:Fallback>
                <p:oleObj name="Kalkylblad" r:id="rId8" imgW="2448154" imgH="2371954" progId="Excel.Sheet.8">
                  <p:embed/>
                  <p:pic>
                    <p:nvPicPr>
                      <p:cNvPr id="687108" name="Object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64744" y="1771650"/>
                        <a:ext cx="1835944" cy="17787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87109" name="Object 5"/>
          <p:cNvGraphicFramePr>
            <a:graphicFrameLocks noChangeAspect="1"/>
          </p:cNvGraphicFramePr>
          <p:nvPr/>
        </p:nvGraphicFramePr>
        <p:xfrm>
          <a:off x="6057901" y="1771650"/>
          <a:ext cx="1335881" cy="1778794"/>
        </p:xfrm>
        <a:graphic>
          <a:graphicData uri="http://schemas.openxmlformats.org/presentationml/2006/ole">
            <mc:AlternateContent xmlns:mc="http://schemas.openxmlformats.org/markup-compatibility/2006">
              <mc:Choice xmlns:v="urn:schemas-microsoft-com:vml" Requires="v">
                <p:oleObj spid="_x0000_s43054" name="Kalkylblad" r:id="rId10" imgW="1781556" imgH="2371954" progId="Excel.Sheet.8">
                  <p:embed/>
                </p:oleObj>
              </mc:Choice>
              <mc:Fallback>
                <p:oleObj name="Kalkylblad" r:id="rId10" imgW="1781556" imgH="2371954" progId="Excel.Sheet.8">
                  <p:embed/>
                  <p:pic>
                    <p:nvPicPr>
                      <p:cNvPr id="687109" name="Object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057901" y="1771650"/>
                        <a:ext cx="1335881" cy="17787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87110" name="Text Box 6"/>
          <p:cNvSpPr txBox="1">
            <a:spLocks noChangeArrowheads="1"/>
          </p:cNvSpPr>
          <p:nvPr/>
        </p:nvSpPr>
        <p:spPr bwMode="auto">
          <a:xfrm>
            <a:off x="1714500" y="1428750"/>
            <a:ext cx="1162498"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sv-SE" sz="1500">
                <a:latin typeface="Comic Sans MS" panose="030F0702030302020204" pitchFamily="66" charset="0"/>
              </a:rPr>
              <a:t>Base Table</a:t>
            </a:r>
          </a:p>
        </p:txBody>
      </p:sp>
      <p:sp>
        <p:nvSpPr>
          <p:cNvPr id="687111" name="Text Box 7"/>
          <p:cNvSpPr txBox="1">
            <a:spLocks noChangeArrowheads="1"/>
          </p:cNvSpPr>
          <p:nvPr/>
        </p:nvSpPr>
        <p:spPr bwMode="auto">
          <a:xfrm>
            <a:off x="3886200" y="1428750"/>
            <a:ext cx="1366080"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sv-SE" sz="1500">
                <a:latin typeface="Comic Sans MS" panose="030F0702030302020204" pitchFamily="66" charset="0"/>
              </a:rPr>
              <a:t>Region Index</a:t>
            </a:r>
          </a:p>
        </p:txBody>
      </p:sp>
      <p:sp>
        <p:nvSpPr>
          <p:cNvPr id="687112" name="Text Box 8"/>
          <p:cNvSpPr txBox="1">
            <a:spLocks noChangeArrowheads="1"/>
          </p:cNvSpPr>
          <p:nvPr/>
        </p:nvSpPr>
        <p:spPr bwMode="auto">
          <a:xfrm>
            <a:off x="6057900" y="1428750"/>
            <a:ext cx="1348446"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sv-SE" sz="1500">
                <a:latin typeface="Comic Sans MS" panose="030F0702030302020204" pitchFamily="66" charset="0"/>
              </a:rPr>
              <a:t>Rating Index</a:t>
            </a:r>
          </a:p>
        </p:txBody>
      </p:sp>
      <p:sp>
        <p:nvSpPr>
          <p:cNvPr id="687113" name="Text Box 9"/>
          <p:cNvSpPr txBox="1">
            <a:spLocks noChangeArrowheads="1"/>
          </p:cNvSpPr>
          <p:nvPr/>
        </p:nvSpPr>
        <p:spPr bwMode="auto">
          <a:xfrm>
            <a:off x="2971801" y="4000500"/>
            <a:ext cx="3180679" cy="78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sv-SE" sz="1500"/>
              <a:t>SELECT</a:t>
            </a:r>
            <a:r>
              <a:rPr lang="en-GB" altLang="sv-SE" sz="1500">
                <a:latin typeface="Comic Sans MS" panose="030F0702030302020204" pitchFamily="66" charset="0"/>
              </a:rPr>
              <a:t> Cust</a:t>
            </a:r>
          </a:p>
          <a:p>
            <a:r>
              <a:rPr lang="en-GB" altLang="sv-SE" sz="1500"/>
              <a:t>FROM</a:t>
            </a:r>
            <a:r>
              <a:rPr lang="en-GB" altLang="sv-SE" sz="1500">
                <a:latin typeface="Comic Sans MS" panose="030F0702030302020204" pitchFamily="66" charset="0"/>
              </a:rPr>
              <a:t> Base Table</a:t>
            </a:r>
          </a:p>
          <a:p>
            <a:r>
              <a:rPr lang="en-GB" altLang="sv-SE" sz="1500"/>
              <a:t>WHERE</a:t>
            </a:r>
            <a:r>
              <a:rPr lang="en-GB" altLang="sv-SE" sz="1500">
                <a:latin typeface="Comic Sans MS" panose="030F0702030302020204" pitchFamily="66" charset="0"/>
              </a:rPr>
              <a:t> Region = W </a:t>
            </a:r>
            <a:r>
              <a:rPr lang="en-GB" altLang="sv-SE" sz="1500"/>
              <a:t>AND</a:t>
            </a:r>
            <a:r>
              <a:rPr lang="en-GB" altLang="sv-SE" sz="1500">
                <a:latin typeface="Comic Sans MS" panose="030F0702030302020204" pitchFamily="66" charset="0"/>
              </a:rPr>
              <a:t> Rating = L</a:t>
            </a: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213347604"/>
      </p:ext>
    </p:extLst>
  </p:cSld>
  <p:clrMapOvr>
    <a:masterClrMapping/>
  </p:clrMapOvr>
  <mc:AlternateContent xmlns:mc="http://schemas.openxmlformats.org/markup-compatibility/2006" xmlns:p14="http://schemas.microsoft.com/office/powerpoint/2010/main">
    <mc:Choice Requires="p14">
      <p:transition spd="slow" p14:dur="2000" advTm="185819"/>
    </mc:Choice>
    <mc:Fallback xmlns="">
      <p:transition spd="slow" advTm="1858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9154" name="Rectangle 2"/>
          <p:cNvSpPr>
            <a:spLocks noGrp="1" noChangeArrowheads="1"/>
          </p:cNvSpPr>
          <p:nvPr>
            <p:ph type="title"/>
          </p:nvPr>
        </p:nvSpPr>
        <p:spPr/>
        <p:txBody>
          <a:bodyPr/>
          <a:lstStyle/>
          <a:p>
            <a:r>
              <a:rPr lang="en-GB" altLang="sv-SE" sz="2700"/>
              <a:t>Bitmap Index</a:t>
            </a:r>
          </a:p>
        </p:txBody>
      </p:sp>
      <p:graphicFrame>
        <p:nvGraphicFramePr>
          <p:cNvPr id="689155" name="Object 3"/>
          <p:cNvGraphicFramePr>
            <a:graphicFrameLocks noChangeAspect="1"/>
          </p:cNvGraphicFramePr>
          <p:nvPr/>
        </p:nvGraphicFramePr>
        <p:xfrm>
          <a:off x="1543051" y="1771650"/>
          <a:ext cx="1564481" cy="1778794"/>
        </p:xfrm>
        <a:graphic>
          <a:graphicData uri="http://schemas.openxmlformats.org/presentationml/2006/ole">
            <mc:AlternateContent xmlns:mc="http://schemas.openxmlformats.org/markup-compatibility/2006">
              <mc:Choice xmlns:v="urn:schemas-microsoft-com:vml" Requires="v">
                <p:oleObj spid="_x0000_s44076" name="Kalkylblad" r:id="rId6" imgW="2086356" imgH="2371954" progId="Excel.Sheet.8">
                  <p:embed/>
                </p:oleObj>
              </mc:Choice>
              <mc:Fallback>
                <p:oleObj name="Kalkylblad" r:id="rId6" imgW="2086356" imgH="2371954" progId="Excel.Sheet.8">
                  <p:embed/>
                  <p:pic>
                    <p:nvPicPr>
                      <p:cNvPr id="689155"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43051" y="1771650"/>
                        <a:ext cx="1564481" cy="17787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89156" name="Object 4"/>
          <p:cNvGraphicFramePr>
            <a:graphicFrameLocks noChangeAspect="1"/>
          </p:cNvGraphicFramePr>
          <p:nvPr/>
        </p:nvGraphicFramePr>
        <p:xfrm>
          <a:off x="3664744" y="1771650"/>
          <a:ext cx="1835944" cy="1778794"/>
        </p:xfrm>
        <a:graphic>
          <a:graphicData uri="http://schemas.openxmlformats.org/presentationml/2006/ole">
            <mc:AlternateContent xmlns:mc="http://schemas.openxmlformats.org/markup-compatibility/2006">
              <mc:Choice xmlns:v="urn:schemas-microsoft-com:vml" Requires="v">
                <p:oleObj spid="_x0000_s44077" name="Kalkylblad" r:id="rId8" imgW="2448154" imgH="2371954" progId="Excel.Sheet.8">
                  <p:embed/>
                </p:oleObj>
              </mc:Choice>
              <mc:Fallback>
                <p:oleObj name="Kalkylblad" r:id="rId8" imgW="2448154" imgH="2371954" progId="Excel.Sheet.8">
                  <p:embed/>
                  <p:pic>
                    <p:nvPicPr>
                      <p:cNvPr id="689156" name="Object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64744" y="1771650"/>
                        <a:ext cx="1835944" cy="17787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89157" name="Object 5"/>
          <p:cNvGraphicFramePr>
            <a:graphicFrameLocks noChangeAspect="1"/>
          </p:cNvGraphicFramePr>
          <p:nvPr/>
        </p:nvGraphicFramePr>
        <p:xfrm>
          <a:off x="6057901" y="1771650"/>
          <a:ext cx="1335881" cy="1778794"/>
        </p:xfrm>
        <a:graphic>
          <a:graphicData uri="http://schemas.openxmlformats.org/presentationml/2006/ole">
            <mc:AlternateContent xmlns:mc="http://schemas.openxmlformats.org/markup-compatibility/2006">
              <mc:Choice xmlns:v="urn:schemas-microsoft-com:vml" Requires="v">
                <p:oleObj spid="_x0000_s44078" name="Kalkylblad" r:id="rId10" imgW="1781556" imgH="2371954" progId="Excel.Sheet.8">
                  <p:embed/>
                </p:oleObj>
              </mc:Choice>
              <mc:Fallback>
                <p:oleObj name="Kalkylblad" r:id="rId10" imgW="1781556" imgH="2371954" progId="Excel.Sheet.8">
                  <p:embed/>
                  <p:pic>
                    <p:nvPicPr>
                      <p:cNvPr id="689157" name="Object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057901" y="1771650"/>
                        <a:ext cx="1335881" cy="17787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89158" name="Text Box 6"/>
          <p:cNvSpPr txBox="1">
            <a:spLocks noChangeArrowheads="1"/>
          </p:cNvSpPr>
          <p:nvPr/>
        </p:nvSpPr>
        <p:spPr bwMode="auto">
          <a:xfrm>
            <a:off x="1714500" y="1428750"/>
            <a:ext cx="1162498"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sv-SE" sz="1500">
                <a:latin typeface="Comic Sans MS" panose="030F0702030302020204" pitchFamily="66" charset="0"/>
              </a:rPr>
              <a:t>Base Table</a:t>
            </a:r>
          </a:p>
        </p:txBody>
      </p:sp>
      <p:sp>
        <p:nvSpPr>
          <p:cNvPr id="689159" name="Text Box 7"/>
          <p:cNvSpPr txBox="1">
            <a:spLocks noChangeArrowheads="1"/>
          </p:cNvSpPr>
          <p:nvPr/>
        </p:nvSpPr>
        <p:spPr bwMode="auto">
          <a:xfrm>
            <a:off x="3886200" y="1428750"/>
            <a:ext cx="1366080"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sv-SE" sz="1500">
                <a:latin typeface="Comic Sans MS" panose="030F0702030302020204" pitchFamily="66" charset="0"/>
              </a:rPr>
              <a:t>Region Index</a:t>
            </a:r>
          </a:p>
        </p:txBody>
      </p:sp>
      <p:sp>
        <p:nvSpPr>
          <p:cNvPr id="689160" name="Text Box 8"/>
          <p:cNvSpPr txBox="1">
            <a:spLocks noChangeArrowheads="1"/>
          </p:cNvSpPr>
          <p:nvPr/>
        </p:nvSpPr>
        <p:spPr bwMode="auto">
          <a:xfrm>
            <a:off x="6057900" y="1428750"/>
            <a:ext cx="1348446"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sv-SE" sz="1500">
                <a:latin typeface="Comic Sans MS" panose="030F0702030302020204" pitchFamily="66" charset="0"/>
              </a:rPr>
              <a:t>Rating Index</a:t>
            </a:r>
          </a:p>
        </p:txBody>
      </p:sp>
      <p:sp>
        <p:nvSpPr>
          <p:cNvPr id="689161" name="Text Box 9"/>
          <p:cNvSpPr txBox="1">
            <a:spLocks noChangeArrowheads="1"/>
          </p:cNvSpPr>
          <p:nvPr/>
        </p:nvSpPr>
        <p:spPr bwMode="auto">
          <a:xfrm>
            <a:off x="4057650" y="3886200"/>
            <a:ext cx="1183337"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sv-SE" sz="1500">
                <a:latin typeface="Comic Sans MS" panose="030F0702030302020204" pitchFamily="66" charset="0"/>
              </a:rPr>
              <a:t>Region = W</a:t>
            </a:r>
          </a:p>
        </p:txBody>
      </p:sp>
      <p:sp>
        <p:nvSpPr>
          <p:cNvPr id="689162" name="Text Box 10"/>
          <p:cNvSpPr txBox="1">
            <a:spLocks noChangeArrowheads="1"/>
          </p:cNvSpPr>
          <p:nvPr/>
        </p:nvSpPr>
        <p:spPr bwMode="auto">
          <a:xfrm>
            <a:off x="6229351" y="3886200"/>
            <a:ext cx="1071127"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sv-SE" sz="1500">
                <a:latin typeface="Comic Sans MS" panose="030F0702030302020204" pitchFamily="66" charset="0"/>
              </a:rPr>
              <a:t>Rating = L</a:t>
            </a:r>
          </a:p>
        </p:txBody>
      </p:sp>
      <p:sp>
        <p:nvSpPr>
          <p:cNvPr id="689163" name="Text Box 11"/>
          <p:cNvSpPr txBox="1">
            <a:spLocks noChangeArrowheads="1"/>
          </p:cNvSpPr>
          <p:nvPr/>
        </p:nvSpPr>
        <p:spPr bwMode="auto">
          <a:xfrm>
            <a:off x="5436394" y="3886200"/>
            <a:ext cx="537327"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sv-SE" sz="1500"/>
              <a:t>AND</a:t>
            </a:r>
            <a:endParaRPr lang="en-GB" altLang="sv-SE" sz="1500">
              <a:latin typeface="Comic Sans MS" panose="030F0702030302020204" pitchFamily="66" charset="0"/>
            </a:endParaRP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2483945331"/>
      </p:ext>
    </p:extLst>
  </p:cSld>
  <p:clrMapOvr>
    <a:masterClrMapping/>
  </p:clrMapOvr>
  <mc:AlternateContent xmlns:mc="http://schemas.openxmlformats.org/markup-compatibility/2006" xmlns:p14="http://schemas.microsoft.com/office/powerpoint/2010/main">
    <mc:Choice Requires="p14">
      <p:transition spd="slow" p14:dur="2000" advTm="14484"/>
    </mc:Choice>
    <mc:Fallback xmlns="">
      <p:transition spd="slow" advTm="144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1202" name="Rectangle 2"/>
          <p:cNvSpPr>
            <a:spLocks noGrp="1" noChangeArrowheads="1"/>
          </p:cNvSpPr>
          <p:nvPr>
            <p:ph type="title"/>
          </p:nvPr>
        </p:nvSpPr>
        <p:spPr/>
        <p:txBody>
          <a:bodyPr/>
          <a:lstStyle/>
          <a:p>
            <a:r>
              <a:rPr lang="en-GB" altLang="sv-SE" sz="2700"/>
              <a:t>Bitmap Index</a:t>
            </a:r>
          </a:p>
        </p:txBody>
      </p:sp>
      <p:graphicFrame>
        <p:nvGraphicFramePr>
          <p:cNvPr id="691203" name="Object 3"/>
          <p:cNvGraphicFramePr>
            <a:graphicFrameLocks noChangeAspect="1"/>
          </p:cNvGraphicFramePr>
          <p:nvPr/>
        </p:nvGraphicFramePr>
        <p:xfrm>
          <a:off x="1543051" y="1771650"/>
          <a:ext cx="1564481" cy="1778794"/>
        </p:xfrm>
        <a:graphic>
          <a:graphicData uri="http://schemas.openxmlformats.org/presentationml/2006/ole">
            <mc:AlternateContent xmlns:mc="http://schemas.openxmlformats.org/markup-compatibility/2006">
              <mc:Choice xmlns:v="urn:schemas-microsoft-com:vml" Requires="v">
                <p:oleObj spid="_x0000_s45100" name="Kalkylblad" r:id="rId6" imgW="2086356" imgH="2371954" progId="Excel.Sheet.8">
                  <p:embed/>
                </p:oleObj>
              </mc:Choice>
              <mc:Fallback>
                <p:oleObj name="Kalkylblad" r:id="rId6" imgW="2086356" imgH="2371954" progId="Excel.Sheet.8">
                  <p:embed/>
                  <p:pic>
                    <p:nvPicPr>
                      <p:cNvPr id="691203"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43051" y="1771650"/>
                        <a:ext cx="1564481" cy="17787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91204" name="Object 4"/>
          <p:cNvGraphicFramePr>
            <a:graphicFrameLocks noChangeAspect="1"/>
          </p:cNvGraphicFramePr>
          <p:nvPr/>
        </p:nvGraphicFramePr>
        <p:xfrm>
          <a:off x="3664744" y="1771650"/>
          <a:ext cx="1835944" cy="1778794"/>
        </p:xfrm>
        <a:graphic>
          <a:graphicData uri="http://schemas.openxmlformats.org/presentationml/2006/ole">
            <mc:AlternateContent xmlns:mc="http://schemas.openxmlformats.org/markup-compatibility/2006">
              <mc:Choice xmlns:v="urn:schemas-microsoft-com:vml" Requires="v">
                <p:oleObj spid="_x0000_s45101" name="Kalkylblad" r:id="rId8" imgW="2448154" imgH="2371954" progId="Excel.Sheet.8">
                  <p:embed/>
                </p:oleObj>
              </mc:Choice>
              <mc:Fallback>
                <p:oleObj name="Kalkylblad" r:id="rId8" imgW="2448154" imgH="2371954" progId="Excel.Sheet.8">
                  <p:embed/>
                  <p:pic>
                    <p:nvPicPr>
                      <p:cNvPr id="691204" name="Object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64744" y="1771650"/>
                        <a:ext cx="1835944" cy="17787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91205" name="Object 5"/>
          <p:cNvGraphicFramePr>
            <a:graphicFrameLocks noChangeAspect="1"/>
          </p:cNvGraphicFramePr>
          <p:nvPr/>
        </p:nvGraphicFramePr>
        <p:xfrm>
          <a:off x="6057901" y="1771650"/>
          <a:ext cx="1335881" cy="1778794"/>
        </p:xfrm>
        <a:graphic>
          <a:graphicData uri="http://schemas.openxmlformats.org/presentationml/2006/ole">
            <mc:AlternateContent xmlns:mc="http://schemas.openxmlformats.org/markup-compatibility/2006">
              <mc:Choice xmlns:v="urn:schemas-microsoft-com:vml" Requires="v">
                <p:oleObj spid="_x0000_s45102" name="Kalkylblad" r:id="rId10" imgW="1781556" imgH="2371954" progId="Excel.Sheet.8">
                  <p:embed/>
                </p:oleObj>
              </mc:Choice>
              <mc:Fallback>
                <p:oleObj name="Kalkylblad" r:id="rId10" imgW="1781556" imgH="2371954" progId="Excel.Sheet.8">
                  <p:embed/>
                  <p:pic>
                    <p:nvPicPr>
                      <p:cNvPr id="691205" name="Object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057901" y="1771650"/>
                        <a:ext cx="1335881" cy="17787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91206" name="Text Box 6"/>
          <p:cNvSpPr txBox="1">
            <a:spLocks noChangeArrowheads="1"/>
          </p:cNvSpPr>
          <p:nvPr/>
        </p:nvSpPr>
        <p:spPr bwMode="auto">
          <a:xfrm>
            <a:off x="1714500" y="1428750"/>
            <a:ext cx="1162498"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sv-SE" sz="1500">
                <a:latin typeface="Comic Sans MS" panose="030F0702030302020204" pitchFamily="66" charset="0"/>
              </a:rPr>
              <a:t>Base Table</a:t>
            </a:r>
          </a:p>
        </p:txBody>
      </p:sp>
      <p:sp>
        <p:nvSpPr>
          <p:cNvPr id="691207" name="Text Box 7"/>
          <p:cNvSpPr txBox="1">
            <a:spLocks noChangeArrowheads="1"/>
          </p:cNvSpPr>
          <p:nvPr/>
        </p:nvSpPr>
        <p:spPr bwMode="auto">
          <a:xfrm>
            <a:off x="3886200" y="1428750"/>
            <a:ext cx="1366080"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sv-SE" sz="1500">
                <a:latin typeface="Comic Sans MS" panose="030F0702030302020204" pitchFamily="66" charset="0"/>
              </a:rPr>
              <a:t>Region Index</a:t>
            </a:r>
          </a:p>
        </p:txBody>
      </p:sp>
      <p:sp>
        <p:nvSpPr>
          <p:cNvPr id="691208" name="Text Box 8"/>
          <p:cNvSpPr txBox="1">
            <a:spLocks noChangeArrowheads="1"/>
          </p:cNvSpPr>
          <p:nvPr/>
        </p:nvSpPr>
        <p:spPr bwMode="auto">
          <a:xfrm>
            <a:off x="6057900" y="1428750"/>
            <a:ext cx="1348446"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sv-SE" sz="1500">
                <a:latin typeface="Comic Sans MS" panose="030F0702030302020204" pitchFamily="66" charset="0"/>
              </a:rPr>
              <a:t>Rating Index</a:t>
            </a:r>
          </a:p>
        </p:txBody>
      </p:sp>
      <p:sp>
        <p:nvSpPr>
          <p:cNvPr id="691209" name="Text Box 9"/>
          <p:cNvSpPr txBox="1">
            <a:spLocks noChangeArrowheads="1"/>
          </p:cNvSpPr>
          <p:nvPr/>
        </p:nvSpPr>
        <p:spPr bwMode="auto">
          <a:xfrm>
            <a:off x="4057650" y="3886200"/>
            <a:ext cx="1183337"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sv-SE" sz="1500">
                <a:latin typeface="Comic Sans MS" panose="030F0702030302020204" pitchFamily="66" charset="0"/>
              </a:rPr>
              <a:t>Region = W</a:t>
            </a:r>
          </a:p>
        </p:txBody>
      </p:sp>
      <p:sp>
        <p:nvSpPr>
          <p:cNvPr id="691210" name="Text Box 10"/>
          <p:cNvSpPr txBox="1">
            <a:spLocks noChangeArrowheads="1"/>
          </p:cNvSpPr>
          <p:nvPr/>
        </p:nvSpPr>
        <p:spPr bwMode="auto">
          <a:xfrm>
            <a:off x="6229351" y="3886200"/>
            <a:ext cx="1071127"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sv-SE" sz="1500">
                <a:latin typeface="Comic Sans MS" panose="030F0702030302020204" pitchFamily="66" charset="0"/>
              </a:rPr>
              <a:t>Rating = L</a:t>
            </a:r>
          </a:p>
        </p:txBody>
      </p:sp>
      <p:sp>
        <p:nvSpPr>
          <p:cNvPr id="691211" name="Text Box 11"/>
          <p:cNvSpPr txBox="1">
            <a:spLocks noChangeArrowheads="1"/>
          </p:cNvSpPr>
          <p:nvPr/>
        </p:nvSpPr>
        <p:spPr bwMode="auto">
          <a:xfrm>
            <a:off x="5436394" y="3886200"/>
            <a:ext cx="537327"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sv-SE" sz="1500"/>
              <a:t>AND</a:t>
            </a:r>
            <a:endParaRPr lang="en-GB" altLang="sv-SE" sz="1500">
              <a:latin typeface="Comic Sans MS" panose="030F0702030302020204" pitchFamily="66" charset="0"/>
            </a:endParaRPr>
          </a:p>
        </p:txBody>
      </p:sp>
      <p:sp>
        <p:nvSpPr>
          <p:cNvPr id="691212" name="Rectangle 12"/>
          <p:cNvSpPr>
            <a:spLocks noChangeArrowheads="1"/>
          </p:cNvSpPr>
          <p:nvPr/>
        </p:nvSpPr>
        <p:spPr bwMode="auto">
          <a:xfrm>
            <a:off x="3600450" y="3086100"/>
            <a:ext cx="3829050" cy="228600"/>
          </a:xfrm>
          <a:prstGeom prst="rect">
            <a:avLst/>
          </a:prstGeom>
          <a:noFill/>
          <a:ln w="19050">
            <a:solidFill>
              <a:srgbClr val="008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v-SE" sz="1350"/>
          </a:p>
        </p:txBody>
      </p:sp>
      <p:sp>
        <p:nvSpPr>
          <p:cNvPr id="691213" name="Rectangle 13"/>
          <p:cNvSpPr>
            <a:spLocks noChangeArrowheads="1"/>
          </p:cNvSpPr>
          <p:nvPr/>
        </p:nvSpPr>
        <p:spPr bwMode="auto">
          <a:xfrm>
            <a:off x="3600450" y="2457450"/>
            <a:ext cx="3829050" cy="228600"/>
          </a:xfrm>
          <a:prstGeom prst="rect">
            <a:avLst/>
          </a:prstGeom>
          <a:noFill/>
          <a:ln w="19050">
            <a:solidFill>
              <a:srgbClr val="008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v-SE" sz="1350"/>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1298390556"/>
      </p:ext>
    </p:extLst>
  </p:cSld>
  <p:clrMapOvr>
    <a:masterClrMapping/>
  </p:clrMapOvr>
  <mc:AlternateContent xmlns:mc="http://schemas.openxmlformats.org/markup-compatibility/2006" xmlns:p14="http://schemas.microsoft.com/office/powerpoint/2010/main">
    <mc:Choice Requires="p14">
      <p:transition spd="slow" p14:dur="2000" advTm="30808"/>
    </mc:Choice>
    <mc:Fallback xmlns="">
      <p:transition spd="slow" advTm="308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3250" name="Rectangle 2"/>
          <p:cNvSpPr>
            <a:spLocks noGrp="1" noChangeArrowheads="1"/>
          </p:cNvSpPr>
          <p:nvPr>
            <p:ph type="title"/>
          </p:nvPr>
        </p:nvSpPr>
        <p:spPr>
          <a:xfrm>
            <a:off x="913743" y="725214"/>
            <a:ext cx="6172200" cy="1028700"/>
          </a:xfrm>
        </p:spPr>
        <p:txBody>
          <a:bodyPr/>
          <a:lstStyle/>
          <a:p>
            <a:r>
              <a:rPr lang="sv-SE" altLang="sv-SE" sz="2700" dirty="0" err="1" smtClean="0"/>
              <a:t>Bitmap</a:t>
            </a:r>
            <a:r>
              <a:rPr lang="sv-SE" altLang="sv-SE" sz="2700" dirty="0" smtClean="0"/>
              <a:t> Index</a:t>
            </a:r>
            <a:endParaRPr lang="sv-SE" altLang="sv-SE" sz="2700" dirty="0"/>
          </a:p>
        </p:txBody>
      </p:sp>
      <p:sp>
        <p:nvSpPr>
          <p:cNvPr id="693251" name="Rectangle 3"/>
          <p:cNvSpPr>
            <a:spLocks noGrp="1" noChangeArrowheads="1"/>
          </p:cNvSpPr>
          <p:nvPr>
            <p:ph type="body" idx="1"/>
          </p:nvPr>
        </p:nvSpPr>
        <p:spPr>
          <a:xfrm>
            <a:off x="913743" y="1515460"/>
            <a:ext cx="6172200" cy="2914650"/>
          </a:xfrm>
        </p:spPr>
        <p:txBody>
          <a:bodyPr>
            <a:normAutofit/>
          </a:bodyPr>
          <a:lstStyle/>
          <a:p>
            <a:r>
              <a:rPr lang="en-GB" altLang="sv-SE" sz="1800" dirty="0"/>
              <a:t>An effective indexing technique for attributes with low-cardinality </a:t>
            </a:r>
            <a:r>
              <a:rPr lang="en-GB" altLang="sv-SE" sz="1800" dirty="0" smtClean="0"/>
              <a:t>domains</a:t>
            </a:r>
            <a:endParaRPr lang="en-GB" altLang="sv-SE" sz="1800" dirty="0"/>
          </a:p>
          <a:p>
            <a:r>
              <a:rPr lang="en-GB" altLang="sv-SE" sz="1800" dirty="0"/>
              <a:t>There is a distinct bit vector BV for each value V of the domain</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515382605"/>
      </p:ext>
    </p:extLst>
  </p:cSld>
  <p:clrMapOvr>
    <a:masterClrMapping/>
  </p:clrMapOvr>
  <mc:AlternateContent xmlns:mc="http://schemas.openxmlformats.org/markup-compatibility/2006" xmlns:p14="http://schemas.microsoft.com/office/powerpoint/2010/main">
    <mc:Choice Requires="p14">
      <p:transition spd="slow" p14:dur="2000" advTm="64293"/>
    </mc:Choice>
    <mc:Fallback xmlns="">
      <p:transition spd="slow" advTm="642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3250" name="Rectangle 2"/>
          <p:cNvSpPr>
            <a:spLocks noGrp="1" noChangeArrowheads="1"/>
          </p:cNvSpPr>
          <p:nvPr>
            <p:ph type="title"/>
          </p:nvPr>
        </p:nvSpPr>
        <p:spPr>
          <a:xfrm>
            <a:off x="650984" y="486760"/>
            <a:ext cx="6172200" cy="1028700"/>
          </a:xfrm>
        </p:spPr>
        <p:txBody>
          <a:bodyPr/>
          <a:lstStyle/>
          <a:p>
            <a:r>
              <a:rPr lang="sv-SE" altLang="sv-SE" sz="2700" dirty="0" err="1"/>
              <a:t>Join</a:t>
            </a:r>
            <a:r>
              <a:rPr lang="sv-SE" altLang="sv-SE" sz="2700" dirty="0"/>
              <a:t> Index</a:t>
            </a:r>
          </a:p>
        </p:txBody>
      </p:sp>
      <p:sp>
        <p:nvSpPr>
          <p:cNvPr id="693251" name="Rectangle 3"/>
          <p:cNvSpPr>
            <a:spLocks noGrp="1" noChangeArrowheads="1"/>
          </p:cNvSpPr>
          <p:nvPr>
            <p:ph type="body" idx="1"/>
          </p:nvPr>
        </p:nvSpPr>
        <p:spPr>
          <a:xfrm>
            <a:off x="650984" y="1294742"/>
            <a:ext cx="8261788" cy="2914650"/>
          </a:xfrm>
        </p:spPr>
        <p:txBody>
          <a:bodyPr>
            <a:noAutofit/>
          </a:bodyPr>
          <a:lstStyle/>
          <a:p>
            <a:r>
              <a:rPr lang="sv-SE" altLang="sv-SE" sz="1600" dirty="0" err="1"/>
              <a:t>Providing</a:t>
            </a:r>
            <a:r>
              <a:rPr lang="sv-SE" altLang="sv-SE" sz="1600" dirty="0"/>
              <a:t> </a:t>
            </a:r>
            <a:r>
              <a:rPr lang="sv-SE" altLang="sv-SE" sz="1600" dirty="0" err="1"/>
              <a:t>good</a:t>
            </a:r>
            <a:r>
              <a:rPr lang="sv-SE" altLang="sv-SE" sz="1600" dirty="0"/>
              <a:t> </a:t>
            </a:r>
            <a:r>
              <a:rPr lang="sv-SE" altLang="sv-SE" sz="1600" dirty="0" err="1"/>
              <a:t>performance</a:t>
            </a:r>
            <a:r>
              <a:rPr lang="sv-SE" altLang="sv-SE" sz="1600" dirty="0"/>
              <a:t> from </a:t>
            </a:r>
            <a:r>
              <a:rPr lang="sv-SE" altLang="sv-SE" sz="1600" dirty="0" err="1"/>
              <a:t>queries</a:t>
            </a:r>
            <a:r>
              <a:rPr lang="sv-SE" altLang="sv-SE" sz="1600" dirty="0"/>
              <a:t> </a:t>
            </a:r>
            <a:r>
              <a:rPr lang="sv-SE" altLang="sv-SE" sz="1600" dirty="0" err="1"/>
              <a:t>that</a:t>
            </a:r>
            <a:r>
              <a:rPr lang="sv-SE" altLang="sv-SE" sz="1600" dirty="0"/>
              <a:t> </a:t>
            </a:r>
            <a:r>
              <a:rPr lang="sv-SE" altLang="sv-SE" sz="1600" dirty="0" err="1"/>
              <a:t>require</a:t>
            </a:r>
            <a:r>
              <a:rPr lang="sv-SE" altLang="sv-SE" sz="1600" dirty="0"/>
              <a:t> multitable </a:t>
            </a:r>
            <a:r>
              <a:rPr lang="sv-SE" altLang="sv-SE" sz="1600" dirty="0" err="1"/>
              <a:t>joins</a:t>
            </a:r>
            <a:r>
              <a:rPr lang="sv-SE" altLang="sv-SE" sz="1600" dirty="0"/>
              <a:t> </a:t>
            </a:r>
            <a:r>
              <a:rPr lang="sv-SE" altLang="sv-SE" sz="1600" dirty="0" err="1"/>
              <a:t>of</a:t>
            </a:r>
            <a:r>
              <a:rPr lang="sv-SE" altLang="sv-SE" sz="1600" dirty="0"/>
              <a:t> </a:t>
            </a:r>
            <a:r>
              <a:rPr lang="sv-SE" altLang="sv-SE" sz="1600" dirty="0" err="1"/>
              <a:t>large</a:t>
            </a:r>
            <a:r>
              <a:rPr lang="sv-SE" altLang="sv-SE" sz="1600" dirty="0"/>
              <a:t> </a:t>
            </a:r>
            <a:r>
              <a:rPr lang="sv-SE" altLang="sv-SE" sz="1600" dirty="0" err="1"/>
              <a:t>tables</a:t>
            </a:r>
            <a:r>
              <a:rPr lang="sv-SE" altLang="sv-SE" sz="1600" dirty="0"/>
              <a:t> has </a:t>
            </a:r>
            <a:r>
              <a:rPr lang="sv-SE" altLang="sv-SE" sz="1600" dirty="0" err="1"/>
              <a:t>been</a:t>
            </a:r>
            <a:r>
              <a:rPr lang="sv-SE" altLang="sv-SE" sz="1600" dirty="0"/>
              <a:t> an </a:t>
            </a:r>
            <a:r>
              <a:rPr lang="sv-SE" altLang="sv-SE" sz="1600" dirty="0" err="1"/>
              <a:t>ongoing</a:t>
            </a:r>
            <a:r>
              <a:rPr lang="sv-SE" altLang="sv-SE" sz="1600" dirty="0"/>
              <a:t> </a:t>
            </a:r>
            <a:r>
              <a:rPr lang="sv-SE" altLang="sv-SE" sz="1600" dirty="0" err="1"/>
              <a:t>challenge</a:t>
            </a:r>
            <a:r>
              <a:rPr lang="sv-SE" altLang="sv-SE" sz="1600" dirty="0"/>
              <a:t> for DBMS </a:t>
            </a:r>
            <a:r>
              <a:rPr lang="sv-SE" altLang="sv-SE" sz="1600" dirty="0" err="1"/>
              <a:t>architects</a:t>
            </a:r>
            <a:endParaRPr lang="sv-SE" altLang="sv-SE" sz="1600" dirty="0"/>
          </a:p>
          <a:p>
            <a:r>
              <a:rPr lang="sv-SE" altLang="sv-SE" sz="1600" dirty="0" err="1"/>
              <a:t>Join</a:t>
            </a:r>
            <a:r>
              <a:rPr lang="sv-SE" altLang="sv-SE" sz="1600" dirty="0"/>
              <a:t> index </a:t>
            </a:r>
            <a:r>
              <a:rPr lang="sv-SE" altLang="sv-SE" sz="1600" dirty="0" err="1"/>
              <a:t>can</a:t>
            </a:r>
            <a:r>
              <a:rPr lang="sv-SE" altLang="sv-SE" sz="1600" dirty="0"/>
              <a:t> be </a:t>
            </a:r>
            <a:r>
              <a:rPr lang="sv-SE" altLang="sv-SE" sz="1600" dirty="0" err="1"/>
              <a:t>seen</a:t>
            </a:r>
            <a:r>
              <a:rPr lang="sv-SE" altLang="sv-SE" sz="1600" dirty="0"/>
              <a:t> as a ”pre-</a:t>
            </a:r>
            <a:r>
              <a:rPr lang="sv-SE" altLang="sv-SE" sz="1600" dirty="0" err="1"/>
              <a:t>computed</a:t>
            </a:r>
            <a:r>
              <a:rPr lang="sv-SE" altLang="sv-SE" sz="1600" dirty="0"/>
              <a:t>” </a:t>
            </a:r>
            <a:r>
              <a:rPr lang="sv-SE" altLang="sv-SE" sz="1600" dirty="0" err="1"/>
              <a:t>join</a:t>
            </a:r>
            <a:r>
              <a:rPr lang="sv-SE" altLang="sv-SE" sz="1600" dirty="0"/>
              <a:t>. </a:t>
            </a:r>
            <a:r>
              <a:rPr lang="sv-SE" altLang="sv-SE" sz="1600" dirty="0" err="1"/>
              <a:t>That</a:t>
            </a:r>
            <a:r>
              <a:rPr lang="sv-SE" altLang="sv-SE" sz="1600" dirty="0"/>
              <a:t> is, the </a:t>
            </a:r>
            <a:r>
              <a:rPr lang="sv-SE" altLang="sv-SE" sz="1600" dirty="0" err="1"/>
              <a:t>indexes</a:t>
            </a:r>
            <a:r>
              <a:rPr lang="sv-SE" altLang="sv-SE" sz="1600" dirty="0"/>
              <a:t> </a:t>
            </a:r>
            <a:r>
              <a:rPr lang="sv-SE" altLang="sv-SE" sz="1600" dirty="0" err="1"/>
              <a:t>consist</a:t>
            </a:r>
            <a:r>
              <a:rPr lang="sv-SE" altLang="sv-SE" sz="1600" dirty="0"/>
              <a:t> </a:t>
            </a:r>
            <a:r>
              <a:rPr lang="sv-SE" altLang="sv-SE" sz="1600" dirty="0" err="1"/>
              <a:t>of</a:t>
            </a:r>
            <a:r>
              <a:rPr lang="sv-SE" altLang="sv-SE" sz="1600" dirty="0"/>
              <a:t> </a:t>
            </a:r>
            <a:r>
              <a:rPr lang="sv-SE" altLang="sv-SE" sz="1600" dirty="0" err="1"/>
              <a:t>references</a:t>
            </a:r>
            <a:r>
              <a:rPr lang="sv-SE" altLang="sv-SE" sz="1600" dirty="0"/>
              <a:t> to </a:t>
            </a:r>
            <a:r>
              <a:rPr lang="sv-SE" altLang="sv-SE" sz="1600" dirty="0" err="1"/>
              <a:t>those</a:t>
            </a:r>
            <a:r>
              <a:rPr lang="sv-SE" altLang="sv-SE" sz="1600" dirty="0"/>
              <a:t> </a:t>
            </a:r>
            <a:r>
              <a:rPr lang="sv-SE" altLang="sv-SE" sz="1600" dirty="0" err="1"/>
              <a:t>rows</a:t>
            </a:r>
            <a:r>
              <a:rPr lang="sv-SE" altLang="sv-SE" sz="1600" dirty="0"/>
              <a:t> in </a:t>
            </a:r>
            <a:r>
              <a:rPr lang="sv-SE" altLang="sv-SE" sz="1600" dirty="0" err="1"/>
              <a:t>two</a:t>
            </a:r>
            <a:r>
              <a:rPr lang="sv-SE" altLang="sv-SE" sz="1600" dirty="0"/>
              <a:t> or </a:t>
            </a:r>
            <a:r>
              <a:rPr lang="sv-SE" altLang="sv-SE" sz="1600" dirty="0" err="1"/>
              <a:t>more</a:t>
            </a:r>
            <a:r>
              <a:rPr lang="sv-SE" altLang="sv-SE" sz="1600" dirty="0"/>
              <a:t> </a:t>
            </a:r>
            <a:r>
              <a:rPr lang="sv-SE" altLang="sv-SE" sz="1600" dirty="0" err="1"/>
              <a:t>tables</a:t>
            </a:r>
            <a:r>
              <a:rPr lang="sv-SE" altLang="sv-SE" sz="1600" dirty="0"/>
              <a:t> </a:t>
            </a:r>
            <a:r>
              <a:rPr lang="sv-SE" altLang="sv-SE" sz="1600" dirty="0" err="1"/>
              <a:t>that</a:t>
            </a:r>
            <a:r>
              <a:rPr lang="sv-SE" altLang="sv-SE" sz="1600" dirty="0"/>
              <a:t> </a:t>
            </a:r>
            <a:r>
              <a:rPr lang="sv-SE" altLang="sv-SE" sz="1600" dirty="0" err="1"/>
              <a:t>satified</a:t>
            </a:r>
            <a:r>
              <a:rPr lang="sv-SE" altLang="sv-SE" sz="1600" dirty="0"/>
              <a:t> the </a:t>
            </a:r>
            <a:r>
              <a:rPr lang="sv-SE" altLang="sv-SE" sz="1600" dirty="0" err="1"/>
              <a:t>join</a:t>
            </a:r>
            <a:r>
              <a:rPr lang="sv-SE" altLang="sv-SE" sz="1600" dirty="0"/>
              <a:t> </a:t>
            </a:r>
            <a:r>
              <a:rPr lang="sv-SE" altLang="sv-SE" sz="1600" dirty="0" err="1" smtClean="0"/>
              <a:t>condition</a:t>
            </a:r>
            <a:endParaRPr lang="sv-SE" altLang="sv-SE" sz="1600"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1299798244"/>
      </p:ext>
    </p:extLst>
  </p:cSld>
  <p:clrMapOvr>
    <a:masterClrMapping/>
  </p:clrMapOvr>
  <mc:AlternateContent xmlns:mc="http://schemas.openxmlformats.org/markup-compatibility/2006" xmlns:p14="http://schemas.microsoft.com/office/powerpoint/2010/main">
    <mc:Choice Requires="p14">
      <p:transition spd="slow" p14:dur="2000" advTm="42168"/>
    </mc:Choice>
    <mc:Fallback xmlns="">
      <p:transition spd="slow" advTm="421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4274" name="Rectangle 2"/>
          <p:cNvSpPr>
            <a:spLocks noGrp="1" noChangeArrowheads="1"/>
          </p:cNvSpPr>
          <p:nvPr>
            <p:ph type="title"/>
          </p:nvPr>
        </p:nvSpPr>
        <p:spPr/>
        <p:txBody>
          <a:bodyPr/>
          <a:lstStyle/>
          <a:p>
            <a:r>
              <a:rPr lang="sv-SE" altLang="sv-SE" sz="2700"/>
              <a:t>Example</a:t>
            </a:r>
          </a:p>
        </p:txBody>
      </p:sp>
      <p:graphicFrame>
        <p:nvGraphicFramePr>
          <p:cNvPr id="694275" name="Object 3"/>
          <p:cNvGraphicFramePr>
            <a:graphicFrameLocks noChangeAspect="1"/>
          </p:cNvGraphicFramePr>
          <p:nvPr>
            <p:extLst>
              <p:ext uri="{D42A27DB-BD31-4B8C-83A1-F6EECF244321}">
                <p14:modId xmlns:p14="http://schemas.microsoft.com/office/powerpoint/2010/main" val="3398564584"/>
              </p:ext>
            </p:extLst>
          </p:nvPr>
        </p:nvGraphicFramePr>
        <p:xfrm>
          <a:off x="3913188" y="1885950"/>
          <a:ext cx="1166812" cy="1319213"/>
        </p:xfrm>
        <a:graphic>
          <a:graphicData uri="http://schemas.openxmlformats.org/presentationml/2006/ole">
            <mc:AlternateContent xmlns:mc="http://schemas.openxmlformats.org/markup-compatibility/2006">
              <mc:Choice xmlns:v="urn:schemas-microsoft-com:vml" Requires="v">
                <p:oleObj spid="_x0000_s46146" name="Worksheet" r:id="rId6" imgW="1555832" imgH="1758973" progId="Excel.Sheet.8">
                  <p:embed/>
                </p:oleObj>
              </mc:Choice>
              <mc:Fallback>
                <p:oleObj name="Worksheet" r:id="rId6" imgW="1555832" imgH="1758973" progId="Excel.Sheet.8">
                  <p:embed/>
                  <p:pic>
                    <p:nvPicPr>
                      <p:cNvPr id="694275" name="Object 3"/>
                      <p:cNvPicPr>
                        <a:picLocks noChangeAspect="1" noChangeArrowheads="1"/>
                      </p:cNvPicPr>
                      <p:nvPr/>
                    </p:nvPicPr>
                    <p:blipFill>
                      <a:blip r:embed="rId7"/>
                      <a:srcRect/>
                      <a:stretch>
                        <a:fillRect/>
                      </a:stretch>
                    </p:blipFill>
                    <p:spPr bwMode="auto">
                      <a:xfrm>
                        <a:off x="3913188" y="1885950"/>
                        <a:ext cx="1166812" cy="1319213"/>
                      </a:xfrm>
                      <a:prstGeom prst="rect">
                        <a:avLst/>
                      </a:prstGeom>
                      <a:solidFill>
                        <a:srgbClr val="CC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94276" name="Object 4"/>
          <p:cNvGraphicFramePr>
            <a:graphicFrameLocks noChangeAspect="1"/>
          </p:cNvGraphicFramePr>
          <p:nvPr/>
        </p:nvGraphicFramePr>
        <p:xfrm>
          <a:off x="2514600" y="1657350"/>
          <a:ext cx="789385" cy="1104900"/>
        </p:xfrm>
        <a:graphic>
          <a:graphicData uri="http://schemas.openxmlformats.org/presentationml/2006/ole">
            <mc:AlternateContent xmlns:mc="http://schemas.openxmlformats.org/markup-compatibility/2006">
              <mc:Choice xmlns:v="urn:schemas-microsoft-com:vml" Requires="v">
                <p:oleObj spid="_x0000_s46147" name="Kalkylblad" r:id="rId8" imgW="1053000" imgH="1473840" progId="Excel.Sheet.8">
                  <p:embed/>
                </p:oleObj>
              </mc:Choice>
              <mc:Fallback>
                <p:oleObj name="Kalkylblad" r:id="rId8" imgW="1053000" imgH="1473840" progId="Excel.Sheet.8">
                  <p:embed/>
                  <p:pic>
                    <p:nvPicPr>
                      <p:cNvPr id="694276" name="Object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14600" y="1657350"/>
                        <a:ext cx="789385" cy="11049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94277" name="Object 5"/>
          <p:cNvGraphicFramePr>
            <a:graphicFrameLocks noChangeAspect="1"/>
          </p:cNvGraphicFramePr>
          <p:nvPr>
            <p:extLst>
              <p:ext uri="{D42A27DB-BD31-4B8C-83A1-F6EECF244321}">
                <p14:modId xmlns:p14="http://schemas.microsoft.com/office/powerpoint/2010/main" val="583014676"/>
              </p:ext>
            </p:extLst>
          </p:nvPr>
        </p:nvGraphicFramePr>
        <p:xfrm>
          <a:off x="5886450" y="3200400"/>
          <a:ext cx="619125" cy="1104900"/>
        </p:xfrm>
        <a:graphic>
          <a:graphicData uri="http://schemas.openxmlformats.org/presentationml/2006/ole">
            <mc:AlternateContent xmlns:mc="http://schemas.openxmlformats.org/markup-compatibility/2006">
              <mc:Choice xmlns:v="urn:schemas-microsoft-com:vml" Requires="v">
                <p:oleObj spid="_x0000_s46148" name="Worksheet" r:id="rId10" imgW="825561" imgH="1473015" progId="Excel.Sheet.8">
                  <p:embed/>
                </p:oleObj>
              </mc:Choice>
              <mc:Fallback>
                <p:oleObj name="Worksheet" r:id="rId10" imgW="825561" imgH="1473015" progId="Excel.Sheet.8">
                  <p:embed/>
                  <p:pic>
                    <p:nvPicPr>
                      <p:cNvPr id="694277" name="Object 5"/>
                      <p:cNvPicPr>
                        <a:picLocks noChangeAspect="1" noChangeArrowheads="1"/>
                      </p:cNvPicPr>
                      <p:nvPr/>
                    </p:nvPicPr>
                    <p:blipFill>
                      <a:blip r:embed="rId11"/>
                      <a:srcRect/>
                      <a:stretch>
                        <a:fillRect/>
                      </a:stretch>
                    </p:blipFill>
                    <p:spPr bwMode="auto">
                      <a:xfrm>
                        <a:off x="5886450" y="3200400"/>
                        <a:ext cx="619125" cy="11049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94278" name="Object 6"/>
          <p:cNvGraphicFramePr>
            <a:graphicFrameLocks noChangeAspect="1"/>
          </p:cNvGraphicFramePr>
          <p:nvPr/>
        </p:nvGraphicFramePr>
        <p:xfrm>
          <a:off x="5886450" y="1485900"/>
          <a:ext cx="835819" cy="1104900"/>
        </p:xfrm>
        <a:graphic>
          <a:graphicData uri="http://schemas.openxmlformats.org/presentationml/2006/ole">
            <mc:AlternateContent xmlns:mc="http://schemas.openxmlformats.org/markup-compatibility/2006">
              <mc:Choice xmlns:v="urn:schemas-microsoft-com:vml" Requires="v">
                <p:oleObj spid="_x0000_s46149" name="Kalkylblad" r:id="rId12" imgW="1114200" imgH="1473840" progId="Excel.Sheet.8">
                  <p:embed/>
                </p:oleObj>
              </mc:Choice>
              <mc:Fallback>
                <p:oleObj name="Kalkylblad" r:id="rId12" imgW="1114200" imgH="1473840" progId="Excel.Sheet.8">
                  <p:embed/>
                  <p:pic>
                    <p:nvPicPr>
                      <p:cNvPr id="694278" name="Object 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886450" y="1485900"/>
                        <a:ext cx="835819" cy="11049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94279" name="Line 7"/>
          <p:cNvSpPr>
            <a:spLocks noChangeShapeType="1"/>
          </p:cNvSpPr>
          <p:nvPr/>
        </p:nvSpPr>
        <p:spPr bwMode="auto">
          <a:xfrm flipH="1" flipV="1">
            <a:off x="3314700" y="2057400"/>
            <a:ext cx="571500" cy="17145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v-SE" sz="1350"/>
          </a:p>
        </p:txBody>
      </p:sp>
      <p:sp>
        <p:nvSpPr>
          <p:cNvPr id="694280" name="Line 8"/>
          <p:cNvSpPr>
            <a:spLocks noChangeShapeType="1"/>
          </p:cNvSpPr>
          <p:nvPr/>
        </p:nvSpPr>
        <p:spPr bwMode="auto">
          <a:xfrm flipV="1">
            <a:off x="5086350" y="1828800"/>
            <a:ext cx="800100" cy="62865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v-SE" sz="1350"/>
          </a:p>
        </p:txBody>
      </p:sp>
      <p:sp>
        <p:nvSpPr>
          <p:cNvPr id="694281" name="Line 9"/>
          <p:cNvSpPr>
            <a:spLocks noChangeShapeType="1"/>
          </p:cNvSpPr>
          <p:nvPr/>
        </p:nvSpPr>
        <p:spPr bwMode="auto">
          <a:xfrm>
            <a:off x="5086350" y="2686050"/>
            <a:ext cx="800100" cy="85725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v-SE" sz="1350"/>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4"/>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2904176541"/>
      </p:ext>
    </p:extLst>
  </p:cSld>
  <p:clrMapOvr>
    <a:masterClrMapping/>
  </p:clrMapOvr>
  <mc:AlternateContent xmlns:mc="http://schemas.openxmlformats.org/markup-compatibility/2006" xmlns:p14="http://schemas.microsoft.com/office/powerpoint/2010/main">
    <mc:Choice Requires="p14">
      <p:transition spd="slow" p14:dur="2000" advTm="28504"/>
    </mc:Choice>
    <mc:Fallback xmlns="">
      <p:transition spd="slow" advTm="285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5299" name="Rectangle 3"/>
          <p:cNvSpPr>
            <a:spLocks noChangeArrowheads="1"/>
          </p:cNvSpPr>
          <p:nvPr/>
        </p:nvSpPr>
        <p:spPr bwMode="auto">
          <a:xfrm>
            <a:off x="1754409" y="3276600"/>
            <a:ext cx="1543050" cy="62865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v-SE" sz="1350"/>
          </a:p>
        </p:txBody>
      </p:sp>
      <p:sp>
        <p:nvSpPr>
          <p:cNvPr id="695300" name="Rectangle 4"/>
          <p:cNvSpPr>
            <a:spLocks noChangeArrowheads="1"/>
          </p:cNvSpPr>
          <p:nvPr/>
        </p:nvSpPr>
        <p:spPr bwMode="auto">
          <a:xfrm>
            <a:off x="4324476" y="3009243"/>
            <a:ext cx="1943100" cy="19431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v-SE" sz="1350"/>
          </a:p>
        </p:txBody>
      </p:sp>
      <p:sp>
        <p:nvSpPr>
          <p:cNvPr id="695301" name="Rectangle 5"/>
          <p:cNvSpPr>
            <a:spLocks noChangeArrowheads="1"/>
          </p:cNvSpPr>
          <p:nvPr/>
        </p:nvSpPr>
        <p:spPr bwMode="auto">
          <a:xfrm>
            <a:off x="4324476" y="1055427"/>
            <a:ext cx="1943100" cy="19431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v-SE" sz="1350"/>
          </a:p>
        </p:txBody>
      </p:sp>
      <p:sp>
        <p:nvSpPr>
          <p:cNvPr id="695302" name="Rectangle 6"/>
          <p:cNvSpPr>
            <a:spLocks noChangeArrowheads="1"/>
          </p:cNvSpPr>
          <p:nvPr/>
        </p:nvSpPr>
        <p:spPr bwMode="auto">
          <a:xfrm>
            <a:off x="1719881" y="1600200"/>
            <a:ext cx="1828800" cy="62865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v-SE" sz="1350"/>
          </a:p>
        </p:txBody>
      </p:sp>
      <p:sp>
        <p:nvSpPr>
          <p:cNvPr id="695303" name="Rectangle 7"/>
          <p:cNvSpPr>
            <a:spLocks noGrp="1" noChangeArrowheads="1"/>
          </p:cNvSpPr>
          <p:nvPr>
            <p:ph type="title"/>
          </p:nvPr>
        </p:nvSpPr>
        <p:spPr>
          <a:xfrm>
            <a:off x="358011" y="435769"/>
            <a:ext cx="6172200" cy="1028700"/>
          </a:xfrm>
        </p:spPr>
        <p:txBody>
          <a:bodyPr/>
          <a:lstStyle/>
          <a:p>
            <a:r>
              <a:rPr lang="sv-SE" altLang="sv-SE" sz="2700" dirty="0" err="1"/>
              <a:t>Join</a:t>
            </a:r>
            <a:r>
              <a:rPr lang="sv-SE" altLang="sv-SE" sz="2700" dirty="0"/>
              <a:t> Index - Ex</a:t>
            </a:r>
          </a:p>
        </p:txBody>
      </p:sp>
      <p:graphicFrame>
        <p:nvGraphicFramePr>
          <p:cNvPr id="695304" name="Object 8"/>
          <p:cNvGraphicFramePr>
            <a:graphicFrameLocks noChangeAspect="1"/>
          </p:cNvGraphicFramePr>
          <p:nvPr>
            <p:extLst>
              <p:ext uri="{D42A27DB-BD31-4B8C-83A1-F6EECF244321}">
                <p14:modId xmlns:p14="http://schemas.microsoft.com/office/powerpoint/2010/main" val="3249763155"/>
              </p:ext>
            </p:extLst>
          </p:nvPr>
        </p:nvGraphicFramePr>
        <p:xfrm>
          <a:off x="3810126" y="3009243"/>
          <a:ext cx="2458640" cy="1932385"/>
        </p:xfrm>
        <a:graphic>
          <a:graphicData uri="http://schemas.openxmlformats.org/presentationml/2006/ole">
            <mc:AlternateContent xmlns:mc="http://schemas.openxmlformats.org/markup-compatibility/2006">
              <mc:Choice xmlns:v="urn:schemas-microsoft-com:vml" Requires="v">
                <p:oleObj spid="_x0000_s47180" name="Kalkylblad" r:id="rId6" imgW="3278160" imgH="2577240" progId="Excel.Sheet.8">
                  <p:embed/>
                </p:oleObj>
              </mc:Choice>
              <mc:Fallback>
                <p:oleObj name="Kalkylblad" r:id="rId6" imgW="3278160" imgH="2577240" progId="Excel.Sheet.8">
                  <p:embed/>
                  <p:pic>
                    <p:nvPicPr>
                      <p:cNvPr id="695304" name="Object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10126" y="3009243"/>
                        <a:ext cx="2458640" cy="1932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95306" name="Object 10"/>
          <p:cNvGraphicFramePr>
            <a:graphicFrameLocks noChangeAspect="1"/>
          </p:cNvGraphicFramePr>
          <p:nvPr>
            <p:extLst>
              <p:ext uri="{D42A27DB-BD31-4B8C-83A1-F6EECF244321}">
                <p14:modId xmlns:p14="http://schemas.microsoft.com/office/powerpoint/2010/main" val="3109509642"/>
              </p:ext>
            </p:extLst>
          </p:nvPr>
        </p:nvGraphicFramePr>
        <p:xfrm>
          <a:off x="1239838" y="1085850"/>
          <a:ext cx="2420937" cy="1112838"/>
        </p:xfrm>
        <a:graphic>
          <a:graphicData uri="http://schemas.openxmlformats.org/presentationml/2006/ole">
            <mc:AlternateContent xmlns:mc="http://schemas.openxmlformats.org/markup-compatibility/2006">
              <mc:Choice xmlns:v="urn:schemas-microsoft-com:vml" Requires="v">
                <p:oleObj spid="_x0000_s47181" name="Worksheet" r:id="rId8" imgW="3067141" imgH="1536608" progId="Excel.Sheet.8">
                  <p:embed/>
                </p:oleObj>
              </mc:Choice>
              <mc:Fallback>
                <p:oleObj name="Worksheet" r:id="rId8" imgW="3067141" imgH="1536608" progId="Excel.Sheet.8">
                  <p:embed/>
                  <p:pic>
                    <p:nvPicPr>
                      <p:cNvPr id="695306" name="Object 10"/>
                      <p:cNvPicPr>
                        <a:picLocks noChangeAspect="1" noChangeArrowheads="1"/>
                      </p:cNvPicPr>
                      <p:nvPr/>
                    </p:nvPicPr>
                    <p:blipFill>
                      <a:blip r:embed="rId9"/>
                      <a:srcRect/>
                      <a:stretch>
                        <a:fillRect/>
                      </a:stretch>
                    </p:blipFill>
                    <p:spPr bwMode="auto">
                      <a:xfrm>
                        <a:off x="1239838" y="1085850"/>
                        <a:ext cx="2420937" cy="1112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95307" name="Object 11"/>
          <p:cNvGraphicFramePr>
            <a:graphicFrameLocks noChangeAspect="1"/>
          </p:cNvGraphicFramePr>
          <p:nvPr>
            <p:extLst>
              <p:ext uri="{D42A27DB-BD31-4B8C-83A1-F6EECF244321}">
                <p14:modId xmlns:p14="http://schemas.microsoft.com/office/powerpoint/2010/main" val="1598878817"/>
              </p:ext>
            </p:extLst>
          </p:nvPr>
        </p:nvGraphicFramePr>
        <p:xfrm>
          <a:off x="3810000" y="561975"/>
          <a:ext cx="2447925" cy="2439988"/>
        </p:xfrm>
        <a:graphic>
          <a:graphicData uri="http://schemas.openxmlformats.org/presentationml/2006/ole">
            <mc:AlternateContent xmlns:mc="http://schemas.openxmlformats.org/markup-compatibility/2006">
              <mc:Choice xmlns:v="urn:schemas-microsoft-com:vml" Requires="v">
                <p:oleObj spid="_x0000_s47182" name="Worksheet" r:id="rId10" imgW="3263961" imgH="3251108" progId="Excel.Sheet.8">
                  <p:embed/>
                </p:oleObj>
              </mc:Choice>
              <mc:Fallback>
                <p:oleObj name="Worksheet" r:id="rId10" imgW="3263961" imgH="3251108" progId="Excel.Sheet.8">
                  <p:embed/>
                  <p:pic>
                    <p:nvPicPr>
                      <p:cNvPr id="695307" name="Object 11"/>
                      <p:cNvPicPr>
                        <a:picLocks noChangeAspect="1" noChangeArrowheads="1"/>
                      </p:cNvPicPr>
                      <p:nvPr/>
                    </p:nvPicPr>
                    <p:blipFill>
                      <a:blip r:embed="rId11"/>
                      <a:srcRect/>
                      <a:stretch>
                        <a:fillRect/>
                      </a:stretch>
                    </p:blipFill>
                    <p:spPr bwMode="auto">
                      <a:xfrm>
                        <a:off x="3810000" y="561975"/>
                        <a:ext cx="2447925" cy="2439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95308" name="Object 12"/>
          <p:cNvGraphicFramePr>
            <a:graphicFrameLocks noChangeAspect="1"/>
          </p:cNvGraphicFramePr>
          <p:nvPr>
            <p:extLst>
              <p:ext uri="{D42A27DB-BD31-4B8C-83A1-F6EECF244321}">
                <p14:modId xmlns:p14="http://schemas.microsoft.com/office/powerpoint/2010/main" val="2351533740"/>
              </p:ext>
            </p:extLst>
          </p:nvPr>
        </p:nvGraphicFramePr>
        <p:xfrm>
          <a:off x="1239838" y="2752725"/>
          <a:ext cx="2033587" cy="1150938"/>
        </p:xfrm>
        <a:graphic>
          <a:graphicData uri="http://schemas.openxmlformats.org/presentationml/2006/ole">
            <mc:AlternateContent xmlns:mc="http://schemas.openxmlformats.org/markup-compatibility/2006">
              <mc:Choice xmlns:v="urn:schemas-microsoft-com:vml" Requires="v">
                <p:oleObj spid="_x0000_s47183" name="Worksheet" r:id="rId12" imgW="2711368" imgH="1536608" progId="Excel.Sheet.8">
                  <p:embed/>
                </p:oleObj>
              </mc:Choice>
              <mc:Fallback>
                <p:oleObj name="Worksheet" r:id="rId12" imgW="2711368" imgH="1536608" progId="Excel.Sheet.8">
                  <p:embed/>
                  <p:pic>
                    <p:nvPicPr>
                      <p:cNvPr id="695308" name="Object 12"/>
                      <p:cNvPicPr>
                        <a:picLocks noChangeAspect="1" noChangeArrowheads="1"/>
                      </p:cNvPicPr>
                      <p:nvPr/>
                    </p:nvPicPr>
                    <p:blipFill>
                      <a:blip r:embed="rId13"/>
                      <a:srcRect/>
                      <a:stretch>
                        <a:fillRect/>
                      </a:stretch>
                    </p:blipFill>
                    <p:spPr bwMode="auto">
                      <a:xfrm>
                        <a:off x="1239838" y="2752725"/>
                        <a:ext cx="2033587" cy="1150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4"/>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1972636242"/>
      </p:ext>
    </p:extLst>
  </p:cSld>
  <p:clrMapOvr>
    <a:masterClrMapping/>
  </p:clrMapOvr>
  <mc:AlternateContent xmlns:mc="http://schemas.openxmlformats.org/markup-compatibility/2006" xmlns:p14="http://schemas.microsoft.com/office/powerpoint/2010/main">
    <mc:Choice Requires="p14">
      <p:transition spd="slow" p14:dur="2000" advTm="51689"/>
    </mc:Choice>
    <mc:Fallback xmlns="">
      <p:transition spd="slow" advTm="516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5299" name="Rectangle 3"/>
          <p:cNvSpPr>
            <a:spLocks noChangeArrowheads="1"/>
          </p:cNvSpPr>
          <p:nvPr/>
        </p:nvSpPr>
        <p:spPr bwMode="auto">
          <a:xfrm>
            <a:off x="1754409" y="3276600"/>
            <a:ext cx="1543050" cy="62865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v-SE" sz="1350"/>
          </a:p>
        </p:txBody>
      </p:sp>
      <p:sp>
        <p:nvSpPr>
          <p:cNvPr id="695300" name="Rectangle 4"/>
          <p:cNvSpPr>
            <a:spLocks noChangeArrowheads="1"/>
          </p:cNvSpPr>
          <p:nvPr/>
        </p:nvSpPr>
        <p:spPr bwMode="auto">
          <a:xfrm>
            <a:off x="4324476" y="3009243"/>
            <a:ext cx="1943100" cy="19431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v-SE" sz="1350"/>
          </a:p>
        </p:txBody>
      </p:sp>
      <p:sp>
        <p:nvSpPr>
          <p:cNvPr id="695301" name="Rectangle 5"/>
          <p:cNvSpPr>
            <a:spLocks noChangeArrowheads="1"/>
          </p:cNvSpPr>
          <p:nvPr/>
        </p:nvSpPr>
        <p:spPr bwMode="auto">
          <a:xfrm>
            <a:off x="4324476" y="1055427"/>
            <a:ext cx="1943100" cy="19431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v-SE" sz="1350"/>
          </a:p>
        </p:txBody>
      </p:sp>
      <p:sp>
        <p:nvSpPr>
          <p:cNvPr id="695302" name="Rectangle 6"/>
          <p:cNvSpPr>
            <a:spLocks noChangeArrowheads="1"/>
          </p:cNvSpPr>
          <p:nvPr/>
        </p:nvSpPr>
        <p:spPr bwMode="auto">
          <a:xfrm>
            <a:off x="1719881" y="1600200"/>
            <a:ext cx="1828800" cy="62865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v-SE" sz="1350"/>
          </a:p>
        </p:txBody>
      </p:sp>
      <p:sp>
        <p:nvSpPr>
          <p:cNvPr id="695303" name="Rectangle 7"/>
          <p:cNvSpPr>
            <a:spLocks noGrp="1" noChangeArrowheads="1"/>
          </p:cNvSpPr>
          <p:nvPr>
            <p:ph type="title"/>
          </p:nvPr>
        </p:nvSpPr>
        <p:spPr>
          <a:xfrm>
            <a:off x="358011" y="435769"/>
            <a:ext cx="6172200" cy="1028700"/>
          </a:xfrm>
        </p:spPr>
        <p:txBody>
          <a:bodyPr/>
          <a:lstStyle/>
          <a:p>
            <a:r>
              <a:rPr lang="sv-SE" altLang="sv-SE" sz="2700" dirty="0" err="1"/>
              <a:t>Join</a:t>
            </a:r>
            <a:r>
              <a:rPr lang="sv-SE" altLang="sv-SE" sz="2700" dirty="0"/>
              <a:t> Index - Ex</a:t>
            </a:r>
          </a:p>
        </p:txBody>
      </p:sp>
      <p:graphicFrame>
        <p:nvGraphicFramePr>
          <p:cNvPr id="695304" name="Object 8"/>
          <p:cNvGraphicFramePr>
            <a:graphicFrameLocks noChangeAspect="1"/>
          </p:cNvGraphicFramePr>
          <p:nvPr/>
        </p:nvGraphicFramePr>
        <p:xfrm>
          <a:off x="3810126" y="3009243"/>
          <a:ext cx="2458640" cy="1932385"/>
        </p:xfrm>
        <a:graphic>
          <a:graphicData uri="http://schemas.openxmlformats.org/presentationml/2006/ole">
            <mc:AlternateContent xmlns:mc="http://schemas.openxmlformats.org/markup-compatibility/2006">
              <mc:Choice xmlns:v="urn:schemas-microsoft-com:vml" Requires="v">
                <p:oleObj spid="_x0000_s54324" name="Kalkylblad" r:id="rId6" imgW="3278160" imgH="2577240" progId="Excel.Sheet.8">
                  <p:embed/>
                </p:oleObj>
              </mc:Choice>
              <mc:Fallback>
                <p:oleObj name="Kalkylblad" r:id="rId6" imgW="3278160" imgH="2577240" progId="Excel.Sheet.8">
                  <p:embed/>
                  <p:pic>
                    <p:nvPicPr>
                      <p:cNvPr id="695304" name="Object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10126" y="3009243"/>
                        <a:ext cx="2458640" cy="1932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95306" name="Object 10"/>
          <p:cNvGraphicFramePr>
            <a:graphicFrameLocks noChangeAspect="1"/>
          </p:cNvGraphicFramePr>
          <p:nvPr/>
        </p:nvGraphicFramePr>
        <p:xfrm>
          <a:off x="1239838" y="1085850"/>
          <a:ext cx="2420937" cy="1112838"/>
        </p:xfrm>
        <a:graphic>
          <a:graphicData uri="http://schemas.openxmlformats.org/presentationml/2006/ole">
            <mc:AlternateContent xmlns:mc="http://schemas.openxmlformats.org/markup-compatibility/2006">
              <mc:Choice xmlns:v="urn:schemas-microsoft-com:vml" Requires="v">
                <p:oleObj spid="_x0000_s54325" name="Worksheet" r:id="rId8" imgW="3067141" imgH="1536608" progId="Excel.Sheet.8">
                  <p:embed/>
                </p:oleObj>
              </mc:Choice>
              <mc:Fallback>
                <p:oleObj name="Worksheet" r:id="rId8" imgW="3067141" imgH="1536608" progId="Excel.Sheet.8">
                  <p:embed/>
                  <p:pic>
                    <p:nvPicPr>
                      <p:cNvPr id="695306" name="Object 10"/>
                      <p:cNvPicPr>
                        <a:picLocks noChangeAspect="1" noChangeArrowheads="1"/>
                      </p:cNvPicPr>
                      <p:nvPr/>
                    </p:nvPicPr>
                    <p:blipFill>
                      <a:blip r:embed="rId9"/>
                      <a:srcRect/>
                      <a:stretch>
                        <a:fillRect/>
                      </a:stretch>
                    </p:blipFill>
                    <p:spPr bwMode="auto">
                      <a:xfrm>
                        <a:off x="1239838" y="1085850"/>
                        <a:ext cx="2420937" cy="1112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95307" name="Object 11"/>
          <p:cNvGraphicFramePr>
            <a:graphicFrameLocks noChangeAspect="1"/>
          </p:cNvGraphicFramePr>
          <p:nvPr>
            <p:extLst>
              <p:ext uri="{D42A27DB-BD31-4B8C-83A1-F6EECF244321}">
                <p14:modId xmlns:p14="http://schemas.microsoft.com/office/powerpoint/2010/main" val="3779961311"/>
              </p:ext>
            </p:extLst>
          </p:nvPr>
        </p:nvGraphicFramePr>
        <p:xfrm>
          <a:off x="3817495" y="561975"/>
          <a:ext cx="2447925" cy="2439988"/>
        </p:xfrm>
        <a:graphic>
          <a:graphicData uri="http://schemas.openxmlformats.org/presentationml/2006/ole">
            <mc:AlternateContent xmlns:mc="http://schemas.openxmlformats.org/markup-compatibility/2006">
              <mc:Choice xmlns:v="urn:schemas-microsoft-com:vml" Requires="v">
                <p:oleObj spid="_x0000_s54326" name="Worksheet" r:id="rId10" imgW="3263961" imgH="3251108" progId="Excel.Sheet.8">
                  <p:embed/>
                </p:oleObj>
              </mc:Choice>
              <mc:Fallback>
                <p:oleObj name="Worksheet" r:id="rId10" imgW="3263961" imgH="3251108" progId="Excel.Sheet.8">
                  <p:embed/>
                  <p:pic>
                    <p:nvPicPr>
                      <p:cNvPr id="695307" name="Object 11"/>
                      <p:cNvPicPr>
                        <a:picLocks noChangeAspect="1" noChangeArrowheads="1"/>
                      </p:cNvPicPr>
                      <p:nvPr/>
                    </p:nvPicPr>
                    <p:blipFill>
                      <a:blip r:embed="rId11"/>
                      <a:srcRect/>
                      <a:stretch>
                        <a:fillRect/>
                      </a:stretch>
                    </p:blipFill>
                    <p:spPr bwMode="auto">
                      <a:xfrm>
                        <a:off x="3817495" y="561975"/>
                        <a:ext cx="2447925" cy="2439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95308" name="Object 12"/>
          <p:cNvGraphicFramePr>
            <a:graphicFrameLocks noChangeAspect="1"/>
          </p:cNvGraphicFramePr>
          <p:nvPr/>
        </p:nvGraphicFramePr>
        <p:xfrm>
          <a:off x="1239838" y="2752725"/>
          <a:ext cx="2033587" cy="1150938"/>
        </p:xfrm>
        <a:graphic>
          <a:graphicData uri="http://schemas.openxmlformats.org/presentationml/2006/ole">
            <mc:AlternateContent xmlns:mc="http://schemas.openxmlformats.org/markup-compatibility/2006">
              <mc:Choice xmlns:v="urn:schemas-microsoft-com:vml" Requires="v">
                <p:oleObj spid="_x0000_s54327" name="Worksheet" r:id="rId12" imgW="2711368" imgH="1536608" progId="Excel.Sheet.8">
                  <p:embed/>
                </p:oleObj>
              </mc:Choice>
              <mc:Fallback>
                <p:oleObj name="Worksheet" r:id="rId12" imgW="2711368" imgH="1536608" progId="Excel.Sheet.8">
                  <p:embed/>
                  <p:pic>
                    <p:nvPicPr>
                      <p:cNvPr id="695308" name="Object 12"/>
                      <p:cNvPicPr>
                        <a:picLocks noChangeAspect="1" noChangeArrowheads="1"/>
                      </p:cNvPicPr>
                      <p:nvPr/>
                    </p:nvPicPr>
                    <p:blipFill>
                      <a:blip r:embed="rId13"/>
                      <a:srcRect/>
                      <a:stretch>
                        <a:fillRect/>
                      </a:stretch>
                    </p:blipFill>
                    <p:spPr bwMode="auto">
                      <a:xfrm>
                        <a:off x="1239838" y="2752725"/>
                        <a:ext cx="2033587" cy="1150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 name="Rectangle 2"/>
          <p:cNvSpPr>
            <a:spLocks noChangeArrowheads="1"/>
          </p:cNvSpPr>
          <p:nvPr/>
        </p:nvSpPr>
        <p:spPr bwMode="auto">
          <a:xfrm>
            <a:off x="7153602" y="1976603"/>
            <a:ext cx="1028700" cy="2800350"/>
          </a:xfrm>
          <a:prstGeom prst="rect">
            <a:avLst/>
          </a:prstGeom>
          <a:solidFill>
            <a:srgbClr val="FF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v-SE" sz="1350"/>
          </a:p>
        </p:txBody>
      </p:sp>
      <p:graphicFrame>
        <p:nvGraphicFramePr>
          <p:cNvPr id="12" name="Object 15"/>
          <p:cNvGraphicFramePr>
            <a:graphicFrameLocks noChangeAspect="1"/>
          </p:cNvGraphicFramePr>
          <p:nvPr>
            <p:extLst>
              <p:ext uri="{D42A27DB-BD31-4B8C-83A1-F6EECF244321}">
                <p14:modId xmlns:p14="http://schemas.microsoft.com/office/powerpoint/2010/main" val="3863233972"/>
              </p:ext>
            </p:extLst>
          </p:nvPr>
        </p:nvGraphicFramePr>
        <p:xfrm>
          <a:off x="7180987" y="1486065"/>
          <a:ext cx="1001315" cy="3290888"/>
        </p:xfrm>
        <a:graphic>
          <a:graphicData uri="http://schemas.openxmlformats.org/presentationml/2006/ole">
            <mc:AlternateContent xmlns:mc="http://schemas.openxmlformats.org/markup-compatibility/2006">
              <mc:Choice xmlns:v="urn:schemas-microsoft-com:vml" Requires="v">
                <p:oleObj spid="_x0000_s54328" name="Kalkylblad" r:id="rId14" imgW="1334880" imgH="4387680" progId="Excel.Sheet.8">
                  <p:embed/>
                </p:oleObj>
              </mc:Choice>
              <mc:Fallback>
                <p:oleObj name="Kalkylblad" r:id="rId14" imgW="1334880" imgH="4387680" progId="Excel.Sheet.8">
                  <p:embed/>
                  <p:pic>
                    <p:nvPicPr>
                      <p:cNvPr id="696335" name="Object 15"/>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180987" y="1486065"/>
                        <a:ext cx="1001315" cy="3290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6"/>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1849845302"/>
      </p:ext>
    </p:extLst>
  </p:cSld>
  <p:clrMapOvr>
    <a:masterClrMapping/>
  </p:clrMapOvr>
  <mc:AlternateContent xmlns:mc="http://schemas.openxmlformats.org/markup-compatibility/2006" xmlns:p14="http://schemas.microsoft.com/office/powerpoint/2010/main">
    <mc:Choice Requires="p14">
      <p:transition spd="slow" p14:dur="2000" advTm="37936"/>
    </mc:Choice>
    <mc:Fallback xmlns="">
      <p:transition spd="slow" advTm="379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5299" name="Rectangle 3"/>
          <p:cNvSpPr>
            <a:spLocks noChangeArrowheads="1"/>
          </p:cNvSpPr>
          <p:nvPr/>
        </p:nvSpPr>
        <p:spPr bwMode="auto">
          <a:xfrm>
            <a:off x="1754409" y="3276600"/>
            <a:ext cx="1543050" cy="62865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v-SE" sz="1350"/>
          </a:p>
        </p:txBody>
      </p:sp>
      <p:sp>
        <p:nvSpPr>
          <p:cNvPr id="695300" name="Rectangle 4"/>
          <p:cNvSpPr>
            <a:spLocks noChangeArrowheads="1"/>
          </p:cNvSpPr>
          <p:nvPr/>
        </p:nvSpPr>
        <p:spPr bwMode="auto">
          <a:xfrm>
            <a:off x="4324476" y="3009243"/>
            <a:ext cx="1943100" cy="19431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v-SE" sz="1350"/>
          </a:p>
        </p:txBody>
      </p:sp>
      <p:sp>
        <p:nvSpPr>
          <p:cNvPr id="695301" name="Rectangle 5"/>
          <p:cNvSpPr>
            <a:spLocks noChangeArrowheads="1"/>
          </p:cNvSpPr>
          <p:nvPr/>
        </p:nvSpPr>
        <p:spPr bwMode="auto">
          <a:xfrm>
            <a:off x="4324476" y="1055427"/>
            <a:ext cx="1943100" cy="19431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v-SE" sz="1350"/>
          </a:p>
        </p:txBody>
      </p:sp>
      <p:sp>
        <p:nvSpPr>
          <p:cNvPr id="695302" name="Rectangle 6"/>
          <p:cNvSpPr>
            <a:spLocks noChangeArrowheads="1"/>
          </p:cNvSpPr>
          <p:nvPr/>
        </p:nvSpPr>
        <p:spPr bwMode="auto">
          <a:xfrm>
            <a:off x="1719881" y="1600200"/>
            <a:ext cx="1828800" cy="62865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v-SE" sz="1350"/>
          </a:p>
        </p:txBody>
      </p:sp>
      <p:sp>
        <p:nvSpPr>
          <p:cNvPr id="695303" name="Rectangle 7"/>
          <p:cNvSpPr>
            <a:spLocks noGrp="1" noChangeArrowheads="1"/>
          </p:cNvSpPr>
          <p:nvPr>
            <p:ph type="title"/>
          </p:nvPr>
        </p:nvSpPr>
        <p:spPr>
          <a:xfrm>
            <a:off x="358011" y="435769"/>
            <a:ext cx="6172200" cy="1028700"/>
          </a:xfrm>
        </p:spPr>
        <p:txBody>
          <a:bodyPr/>
          <a:lstStyle/>
          <a:p>
            <a:r>
              <a:rPr lang="sv-SE" altLang="sv-SE" sz="2700" dirty="0" err="1"/>
              <a:t>Join</a:t>
            </a:r>
            <a:r>
              <a:rPr lang="sv-SE" altLang="sv-SE" sz="2700" dirty="0"/>
              <a:t> Index - Ex</a:t>
            </a:r>
          </a:p>
        </p:txBody>
      </p:sp>
      <p:graphicFrame>
        <p:nvGraphicFramePr>
          <p:cNvPr id="695304" name="Object 8"/>
          <p:cNvGraphicFramePr>
            <a:graphicFrameLocks noChangeAspect="1"/>
          </p:cNvGraphicFramePr>
          <p:nvPr/>
        </p:nvGraphicFramePr>
        <p:xfrm>
          <a:off x="3810126" y="3009243"/>
          <a:ext cx="2458640" cy="1932385"/>
        </p:xfrm>
        <a:graphic>
          <a:graphicData uri="http://schemas.openxmlformats.org/presentationml/2006/ole">
            <mc:AlternateContent xmlns:mc="http://schemas.openxmlformats.org/markup-compatibility/2006">
              <mc:Choice xmlns:v="urn:schemas-microsoft-com:vml" Requires="v">
                <p:oleObj spid="_x0000_s55348" name="Kalkylblad" r:id="rId6" imgW="3278160" imgH="2577240" progId="Excel.Sheet.8">
                  <p:embed/>
                </p:oleObj>
              </mc:Choice>
              <mc:Fallback>
                <p:oleObj name="Kalkylblad" r:id="rId6" imgW="3278160" imgH="2577240" progId="Excel.Sheet.8">
                  <p:embed/>
                  <p:pic>
                    <p:nvPicPr>
                      <p:cNvPr id="695304" name="Object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10126" y="3009243"/>
                        <a:ext cx="2458640" cy="1932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95306" name="Object 10"/>
          <p:cNvGraphicFramePr>
            <a:graphicFrameLocks noChangeAspect="1"/>
          </p:cNvGraphicFramePr>
          <p:nvPr/>
        </p:nvGraphicFramePr>
        <p:xfrm>
          <a:off x="1239838" y="1085850"/>
          <a:ext cx="2420937" cy="1112838"/>
        </p:xfrm>
        <a:graphic>
          <a:graphicData uri="http://schemas.openxmlformats.org/presentationml/2006/ole">
            <mc:AlternateContent xmlns:mc="http://schemas.openxmlformats.org/markup-compatibility/2006">
              <mc:Choice xmlns:v="urn:schemas-microsoft-com:vml" Requires="v">
                <p:oleObj spid="_x0000_s55349" name="Worksheet" r:id="rId8" imgW="3067141" imgH="1536608" progId="Excel.Sheet.8">
                  <p:embed/>
                </p:oleObj>
              </mc:Choice>
              <mc:Fallback>
                <p:oleObj name="Worksheet" r:id="rId8" imgW="3067141" imgH="1536608" progId="Excel.Sheet.8">
                  <p:embed/>
                  <p:pic>
                    <p:nvPicPr>
                      <p:cNvPr id="695306" name="Object 10"/>
                      <p:cNvPicPr>
                        <a:picLocks noChangeAspect="1" noChangeArrowheads="1"/>
                      </p:cNvPicPr>
                      <p:nvPr/>
                    </p:nvPicPr>
                    <p:blipFill>
                      <a:blip r:embed="rId9"/>
                      <a:srcRect/>
                      <a:stretch>
                        <a:fillRect/>
                      </a:stretch>
                    </p:blipFill>
                    <p:spPr bwMode="auto">
                      <a:xfrm>
                        <a:off x="1239838" y="1085850"/>
                        <a:ext cx="2420937" cy="1112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95307" name="Object 11"/>
          <p:cNvGraphicFramePr>
            <a:graphicFrameLocks noChangeAspect="1"/>
          </p:cNvGraphicFramePr>
          <p:nvPr>
            <p:extLst>
              <p:ext uri="{D42A27DB-BD31-4B8C-83A1-F6EECF244321}">
                <p14:modId xmlns:p14="http://schemas.microsoft.com/office/powerpoint/2010/main" val="1638854601"/>
              </p:ext>
            </p:extLst>
          </p:nvPr>
        </p:nvGraphicFramePr>
        <p:xfrm>
          <a:off x="3810000" y="561975"/>
          <a:ext cx="2447925" cy="2439988"/>
        </p:xfrm>
        <a:graphic>
          <a:graphicData uri="http://schemas.openxmlformats.org/presentationml/2006/ole">
            <mc:AlternateContent xmlns:mc="http://schemas.openxmlformats.org/markup-compatibility/2006">
              <mc:Choice xmlns:v="urn:schemas-microsoft-com:vml" Requires="v">
                <p:oleObj spid="_x0000_s55350" name="Worksheet" r:id="rId10" imgW="3263961" imgH="3251108" progId="Excel.Sheet.8">
                  <p:embed/>
                </p:oleObj>
              </mc:Choice>
              <mc:Fallback>
                <p:oleObj name="Worksheet" r:id="rId10" imgW="3263961" imgH="3251108" progId="Excel.Sheet.8">
                  <p:embed/>
                  <p:pic>
                    <p:nvPicPr>
                      <p:cNvPr id="695307" name="Object 11"/>
                      <p:cNvPicPr>
                        <a:picLocks noChangeAspect="1" noChangeArrowheads="1"/>
                      </p:cNvPicPr>
                      <p:nvPr/>
                    </p:nvPicPr>
                    <p:blipFill>
                      <a:blip r:embed="rId11"/>
                      <a:srcRect/>
                      <a:stretch>
                        <a:fillRect/>
                      </a:stretch>
                    </p:blipFill>
                    <p:spPr bwMode="auto">
                      <a:xfrm>
                        <a:off x="3810000" y="561975"/>
                        <a:ext cx="2447925" cy="2439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95308" name="Object 12"/>
          <p:cNvGraphicFramePr>
            <a:graphicFrameLocks noChangeAspect="1"/>
          </p:cNvGraphicFramePr>
          <p:nvPr/>
        </p:nvGraphicFramePr>
        <p:xfrm>
          <a:off x="1239838" y="2752725"/>
          <a:ext cx="2033587" cy="1150938"/>
        </p:xfrm>
        <a:graphic>
          <a:graphicData uri="http://schemas.openxmlformats.org/presentationml/2006/ole">
            <mc:AlternateContent xmlns:mc="http://schemas.openxmlformats.org/markup-compatibility/2006">
              <mc:Choice xmlns:v="urn:schemas-microsoft-com:vml" Requires="v">
                <p:oleObj spid="_x0000_s55351" name="Worksheet" r:id="rId12" imgW="2711368" imgH="1536608" progId="Excel.Sheet.8">
                  <p:embed/>
                </p:oleObj>
              </mc:Choice>
              <mc:Fallback>
                <p:oleObj name="Worksheet" r:id="rId12" imgW="2711368" imgH="1536608" progId="Excel.Sheet.8">
                  <p:embed/>
                  <p:pic>
                    <p:nvPicPr>
                      <p:cNvPr id="695308" name="Object 12"/>
                      <p:cNvPicPr>
                        <a:picLocks noChangeAspect="1" noChangeArrowheads="1"/>
                      </p:cNvPicPr>
                      <p:nvPr/>
                    </p:nvPicPr>
                    <p:blipFill>
                      <a:blip r:embed="rId13"/>
                      <a:srcRect/>
                      <a:stretch>
                        <a:fillRect/>
                      </a:stretch>
                    </p:blipFill>
                    <p:spPr bwMode="auto">
                      <a:xfrm>
                        <a:off x="1239838" y="2752725"/>
                        <a:ext cx="2033587" cy="1150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 name="Rectangle 2"/>
          <p:cNvSpPr>
            <a:spLocks noChangeArrowheads="1"/>
          </p:cNvSpPr>
          <p:nvPr/>
        </p:nvSpPr>
        <p:spPr bwMode="auto">
          <a:xfrm>
            <a:off x="7016311" y="2094188"/>
            <a:ext cx="1543050" cy="1543050"/>
          </a:xfrm>
          <a:prstGeom prst="rect">
            <a:avLst/>
          </a:prstGeom>
          <a:solidFill>
            <a:srgbClr val="FF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v-SE" sz="1350"/>
          </a:p>
        </p:txBody>
      </p:sp>
      <p:graphicFrame>
        <p:nvGraphicFramePr>
          <p:cNvPr id="12" name="Object 15"/>
          <p:cNvGraphicFramePr>
            <a:graphicFrameLocks noChangeAspect="1"/>
          </p:cNvGraphicFramePr>
          <p:nvPr>
            <p:extLst>
              <p:ext uri="{D42A27DB-BD31-4B8C-83A1-F6EECF244321}">
                <p14:modId xmlns:p14="http://schemas.microsoft.com/office/powerpoint/2010/main" val="3176200371"/>
              </p:ext>
            </p:extLst>
          </p:nvPr>
        </p:nvGraphicFramePr>
        <p:xfrm>
          <a:off x="7016311" y="1628654"/>
          <a:ext cx="1519238" cy="2008584"/>
        </p:xfrm>
        <a:graphic>
          <a:graphicData uri="http://schemas.openxmlformats.org/presentationml/2006/ole">
            <mc:AlternateContent xmlns:mc="http://schemas.openxmlformats.org/markup-compatibility/2006">
              <mc:Choice xmlns:v="urn:schemas-microsoft-com:vml" Requires="v">
                <p:oleObj spid="_x0000_s55352" name="Kalkylblad" r:id="rId14" imgW="2025360" imgH="2677680" progId="Excel.Sheet.8">
                  <p:embed/>
                </p:oleObj>
              </mc:Choice>
              <mc:Fallback>
                <p:oleObj name="Kalkylblad" r:id="rId14" imgW="2025360" imgH="2677680" progId="Excel.Sheet.8">
                  <p:embed/>
                  <p:pic>
                    <p:nvPicPr>
                      <p:cNvPr id="697359" name="Object 15"/>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016311" y="1628654"/>
                        <a:ext cx="1519238" cy="2008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6"/>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1786992803"/>
      </p:ext>
    </p:extLst>
  </p:cSld>
  <p:clrMapOvr>
    <a:masterClrMapping/>
  </p:clrMapOvr>
  <mc:AlternateContent xmlns:mc="http://schemas.openxmlformats.org/markup-compatibility/2006" xmlns:p14="http://schemas.microsoft.com/office/powerpoint/2010/main">
    <mc:Choice Requires="p14">
      <p:transition spd="slow" p14:dur="2000" advTm="68205"/>
    </mc:Choice>
    <mc:Fallback xmlns="">
      <p:transition spd="slow" advTm="682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smtClean="0"/>
              <a:t>OLAP – and the </a:t>
            </a:r>
            <a:r>
              <a:rPr lang="sv-SE" dirty="0" err="1" smtClean="0"/>
              <a:t>cube</a:t>
            </a:r>
            <a:endParaRPr lang="sv-SE" dirty="0"/>
          </a:p>
        </p:txBody>
      </p:sp>
      <p:sp>
        <p:nvSpPr>
          <p:cNvPr id="3" name="Content Placeholder 2"/>
          <p:cNvSpPr>
            <a:spLocks noGrp="1"/>
          </p:cNvSpPr>
          <p:nvPr>
            <p:ph idx="1"/>
          </p:nvPr>
        </p:nvSpPr>
        <p:spPr>
          <a:xfrm>
            <a:off x="792000" y="1275533"/>
            <a:ext cx="8026536" cy="3327464"/>
          </a:xfrm>
        </p:spPr>
        <p:txBody>
          <a:bodyPr>
            <a:normAutofit/>
          </a:bodyPr>
          <a:lstStyle/>
          <a:p>
            <a:r>
              <a:rPr lang="sv-SE" sz="1500" b="1" dirty="0" smtClean="0"/>
              <a:t>OLAP is </a:t>
            </a:r>
            <a:r>
              <a:rPr lang="sv-SE" sz="1500" b="1" dirty="0" err="1" smtClean="0"/>
              <a:t>closely</a:t>
            </a:r>
            <a:r>
              <a:rPr lang="sv-SE" sz="1500" b="1" dirty="0" smtClean="0"/>
              <a:t> </a:t>
            </a:r>
            <a:r>
              <a:rPr lang="sv-SE" sz="1500" b="1" dirty="0" err="1" smtClean="0"/>
              <a:t>related</a:t>
            </a:r>
            <a:r>
              <a:rPr lang="sv-SE" sz="1500" b="1" dirty="0" smtClean="0"/>
              <a:t> to the </a:t>
            </a:r>
            <a:r>
              <a:rPr lang="sv-SE" sz="1500" b="1" dirty="0" err="1" smtClean="0"/>
              <a:t>concept</a:t>
            </a:r>
            <a:r>
              <a:rPr lang="sv-SE" sz="1500" b="1" dirty="0" smtClean="0"/>
              <a:t> </a:t>
            </a:r>
            <a:r>
              <a:rPr lang="sv-SE" sz="1500" b="1" dirty="0" err="1" smtClean="0"/>
              <a:t>of</a:t>
            </a:r>
            <a:r>
              <a:rPr lang="sv-SE" sz="1500" b="1" dirty="0" smtClean="0"/>
              <a:t> a data </a:t>
            </a:r>
            <a:r>
              <a:rPr lang="sv-SE" sz="1500" b="1" dirty="0" err="1" smtClean="0"/>
              <a:t>cube</a:t>
            </a:r>
            <a:endParaRPr lang="sv-SE" sz="1500" b="1" dirty="0" smtClean="0"/>
          </a:p>
          <a:p>
            <a:r>
              <a:rPr lang="sv-SE" sz="1500" dirty="0"/>
              <a:t>A </a:t>
            </a:r>
            <a:r>
              <a:rPr lang="sv-SE" sz="1500" b="1" dirty="0" err="1"/>
              <a:t>concept</a:t>
            </a:r>
            <a:r>
              <a:rPr lang="sv-SE" sz="1500" b="1" dirty="0"/>
              <a:t> </a:t>
            </a:r>
            <a:r>
              <a:rPr lang="sv-SE" sz="1500" b="1" dirty="0" err="1"/>
              <a:t>of</a:t>
            </a:r>
            <a:r>
              <a:rPr lang="sv-SE" sz="1500" b="1" dirty="0"/>
              <a:t> the </a:t>
            </a:r>
            <a:r>
              <a:rPr lang="sv-SE" sz="1500" b="1" dirty="0" err="1"/>
              <a:t>cube</a:t>
            </a:r>
            <a:r>
              <a:rPr lang="sv-SE" sz="1500" b="1" dirty="0"/>
              <a:t> </a:t>
            </a:r>
            <a:r>
              <a:rPr lang="sv-SE" sz="1500" b="1" dirty="0" err="1"/>
              <a:t>provide</a:t>
            </a:r>
            <a:r>
              <a:rPr lang="sv-SE" sz="1500" b="1" dirty="0"/>
              <a:t> a </a:t>
            </a:r>
            <a:r>
              <a:rPr lang="sv-SE" sz="1500" b="1" dirty="0" err="1"/>
              <a:t>way</a:t>
            </a:r>
            <a:r>
              <a:rPr lang="sv-SE" sz="1500" b="1" dirty="0"/>
              <a:t> </a:t>
            </a:r>
            <a:r>
              <a:rPr lang="sv-SE" sz="1500" b="1" dirty="0" err="1"/>
              <a:t>of</a:t>
            </a:r>
            <a:r>
              <a:rPr lang="sv-SE" sz="1500" b="1" dirty="0"/>
              <a:t> </a:t>
            </a:r>
            <a:r>
              <a:rPr lang="sv-SE" sz="1500" b="1" dirty="0" err="1"/>
              <a:t>structure</a:t>
            </a:r>
            <a:r>
              <a:rPr lang="sv-SE" sz="1500" b="1" dirty="0"/>
              <a:t> the data </a:t>
            </a:r>
            <a:r>
              <a:rPr lang="sv-SE" sz="1500" dirty="0" smtClean="0"/>
              <a:t>and express relationships </a:t>
            </a:r>
            <a:r>
              <a:rPr lang="sv-SE" sz="1500" dirty="0" err="1" smtClean="0"/>
              <a:t>between</a:t>
            </a:r>
            <a:r>
              <a:rPr lang="sv-SE" sz="1500" dirty="0" smtClean="0"/>
              <a:t> the data </a:t>
            </a:r>
            <a:r>
              <a:rPr lang="sv-SE" sz="1500" dirty="0" err="1" smtClean="0"/>
              <a:t>using</a:t>
            </a:r>
            <a:r>
              <a:rPr lang="sv-SE" sz="1500" dirty="0" smtClean="0"/>
              <a:t> </a:t>
            </a:r>
            <a:r>
              <a:rPr lang="sv-SE" sz="1500" b="1" dirty="0" err="1" smtClean="0"/>
              <a:t>numeric</a:t>
            </a:r>
            <a:r>
              <a:rPr lang="sv-SE" sz="1500" b="1" dirty="0" smtClean="0"/>
              <a:t> </a:t>
            </a:r>
            <a:r>
              <a:rPr lang="sv-SE" sz="1500" b="1" dirty="0" err="1" smtClean="0"/>
              <a:t>facts</a:t>
            </a:r>
            <a:r>
              <a:rPr lang="sv-SE" sz="1500" b="1" dirty="0" smtClean="0"/>
              <a:t>/</a:t>
            </a:r>
            <a:r>
              <a:rPr lang="sv-SE" sz="1500" b="1" dirty="0" err="1" smtClean="0"/>
              <a:t>measures</a:t>
            </a:r>
            <a:r>
              <a:rPr lang="sv-SE" sz="1500" b="1" dirty="0" smtClean="0"/>
              <a:t> </a:t>
            </a:r>
            <a:r>
              <a:rPr lang="sv-SE" sz="1500" dirty="0" smtClean="0"/>
              <a:t>and </a:t>
            </a:r>
            <a:r>
              <a:rPr lang="sv-SE" sz="1500" b="1" dirty="0" smtClean="0"/>
              <a:t>dimensions/</a:t>
            </a:r>
            <a:r>
              <a:rPr lang="sv-SE" sz="1500" b="1" dirty="0" err="1" smtClean="0"/>
              <a:t>viewpoints</a:t>
            </a:r>
            <a:endParaRPr lang="sv-SE" sz="1500" b="1" dirty="0" smtClean="0"/>
          </a:p>
          <a:p>
            <a:r>
              <a:rPr lang="sv-SE" sz="1500" b="1" dirty="0"/>
              <a:t>The dimensions </a:t>
            </a:r>
            <a:r>
              <a:rPr lang="sv-SE" sz="1500" b="1" dirty="0" err="1"/>
              <a:t>provide</a:t>
            </a:r>
            <a:r>
              <a:rPr lang="sv-SE" sz="1500" b="1" dirty="0"/>
              <a:t> the </a:t>
            </a:r>
            <a:r>
              <a:rPr lang="sv-SE" sz="1500" b="1" dirty="0" err="1"/>
              <a:t>context</a:t>
            </a:r>
            <a:r>
              <a:rPr lang="sv-SE" sz="1500" b="1" dirty="0"/>
              <a:t> </a:t>
            </a:r>
            <a:r>
              <a:rPr lang="sv-SE" sz="1500" b="1" dirty="0" smtClean="0"/>
              <a:t>or metadata (or </a:t>
            </a:r>
            <a:r>
              <a:rPr lang="sv-SE" sz="1500" b="1" dirty="0" err="1" smtClean="0"/>
              <a:t>label</a:t>
            </a:r>
            <a:r>
              <a:rPr lang="sv-SE" sz="1500" b="1" dirty="0" smtClean="0"/>
              <a:t>) to </a:t>
            </a:r>
            <a:r>
              <a:rPr lang="sv-SE" sz="1500" b="1" dirty="0"/>
              <a:t>the </a:t>
            </a:r>
            <a:r>
              <a:rPr lang="sv-SE" sz="1500" b="1" dirty="0" err="1"/>
              <a:t>numeric</a:t>
            </a:r>
            <a:r>
              <a:rPr lang="sv-SE" sz="1500" b="1" dirty="0"/>
              <a:t> </a:t>
            </a:r>
            <a:r>
              <a:rPr lang="sv-SE" sz="1500" b="1" dirty="0" err="1" smtClean="0"/>
              <a:t>facts</a:t>
            </a:r>
            <a:r>
              <a:rPr lang="sv-SE" sz="1500" b="1" dirty="0" smtClean="0"/>
              <a:t>/</a:t>
            </a:r>
            <a:r>
              <a:rPr lang="sv-SE" sz="1500" b="1" dirty="0" err="1" smtClean="0"/>
              <a:t>measures</a:t>
            </a:r>
            <a:r>
              <a:rPr lang="sv-SE" sz="1500" b="1" dirty="0" smtClean="0"/>
              <a:t>. </a:t>
            </a:r>
          </a:p>
          <a:p>
            <a:r>
              <a:rPr lang="sv-SE" sz="1500" dirty="0" smtClean="0"/>
              <a:t>The </a:t>
            </a:r>
            <a:r>
              <a:rPr lang="sv-SE" sz="1500" b="1" dirty="0" err="1" smtClean="0"/>
              <a:t>numeric</a:t>
            </a:r>
            <a:r>
              <a:rPr lang="sv-SE" sz="1500" b="1" dirty="0" smtClean="0"/>
              <a:t> </a:t>
            </a:r>
            <a:r>
              <a:rPr lang="sv-SE" sz="1500" b="1" dirty="0" err="1" smtClean="0"/>
              <a:t>facts</a:t>
            </a:r>
            <a:r>
              <a:rPr lang="sv-SE" sz="1500" b="1" dirty="0" smtClean="0"/>
              <a:t>/</a:t>
            </a:r>
            <a:r>
              <a:rPr lang="sv-SE" sz="1500" b="1" dirty="0" err="1" smtClean="0"/>
              <a:t>measures</a:t>
            </a:r>
            <a:r>
              <a:rPr lang="sv-SE" sz="1500" b="1" dirty="0" smtClean="0"/>
              <a:t> </a:t>
            </a:r>
            <a:r>
              <a:rPr lang="sv-SE" sz="1500" b="1" dirty="0" err="1" smtClean="0"/>
              <a:t>are</a:t>
            </a:r>
            <a:r>
              <a:rPr lang="sv-SE" sz="1500" b="1" dirty="0"/>
              <a:t> </a:t>
            </a:r>
            <a:r>
              <a:rPr lang="sv-SE" sz="1500" b="1" dirty="0" err="1" smtClean="0"/>
              <a:t>placed</a:t>
            </a:r>
            <a:r>
              <a:rPr lang="sv-SE" sz="1500" b="1" dirty="0" smtClean="0"/>
              <a:t> in the </a:t>
            </a:r>
            <a:r>
              <a:rPr lang="sv-SE" sz="1500" b="1" dirty="0" err="1" smtClean="0"/>
              <a:t>intersection</a:t>
            </a:r>
            <a:r>
              <a:rPr lang="sv-SE" sz="1500" b="1" dirty="0" smtClean="0"/>
              <a:t> </a:t>
            </a:r>
            <a:r>
              <a:rPr lang="sv-SE" sz="1500" dirty="0" smtClean="0"/>
              <a:t>(in the cell </a:t>
            </a:r>
            <a:r>
              <a:rPr lang="sv-SE" sz="1500" dirty="0" err="1" smtClean="0"/>
              <a:t>of</a:t>
            </a:r>
            <a:r>
              <a:rPr lang="sv-SE" sz="1500" dirty="0" smtClean="0"/>
              <a:t> a </a:t>
            </a:r>
            <a:r>
              <a:rPr lang="sv-SE" sz="1500" dirty="0" err="1" smtClean="0"/>
              <a:t>cube</a:t>
            </a:r>
            <a:r>
              <a:rPr lang="sv-SE" sz="1500" dirty="0" smtClean="0"/>
              <a:t>) </a:t>
            </a:r>
            <a:r>
              <a:rPr lang="sv-SE" sz="1500" b="1" dirty="0" err="1" smtClean="0"/>
              <a:t>of</a:t>
            </a:r>
            <a:r>
              <a:rPr lang="sv-SE" sz="1500" b="1" dirty="0" smtClean="0"/>
              <a:t> </a:t>
            </a:r>
            <a:r>
              <a:rPr lang="sv-SE" sz="1500" b="1" dirty="0" err="1" smtClean="0"/>
              <a:t>user</a:t>
            </a:r>
            <a:r>
              <a:rPr lang="sv-SE" sz="1500" b="1" dirty="0" smtClean="0"/>
              <a:t> </a:t>
            </a:r>
            <a:r>
              <a:rPr lang="sv-SE" sz="1500" b="1" dirty="0" err="1" smtClean="0"/>
              <a:t>selected</a:t>
            </a:r>
            <a:r>
              <a:rPr lang="sv-SE" sz="1500" b="1" dirty="0" smtClean="0"/>
              <a:t> </a:t>
            </a:r>
            <a:r>
              <a:rPr lang="sv-SE" sz="1500" b="1" dirty="0" err="1" smtClean="0"/>
              <a:t>dimensional</a:t>
            </a:r>
            <a:r>
              <a:rPr lang="sv-SE" sz="1500" b="1" dirty="0" smtClean="0"/>
              <a:t> </a:t>
            </a:r>
            <a:r>
              <a:rPr lang="sv-SE" sz="1500" b="1" dirty="0" err="1" smtClean="0"/>
              <a:t>attributes</a:t>
            </a:r>
            <a:r>
              <a:rPr lang="sv-SE" sz="1500" b="1" dirty="0" smtClean="0"/>
              <a:t> and </a:t>
            </a:r>
            <a:r>
              <a:rPr lang="sv-SE" sz="1500" b="1" dirty="0" err="1" smtClean="0"/>
              <a:t>values</a:t>
            </a:r>
            <a:endParaRPr lang="sv-SE" sz="1500" b="1" dirty="0" smtClean="0"/>
          </a:p>
          <a:p>
            <a:pPr marL="0" indent="0">
              <a:buNone/>
            </a:pPr>
            <a:endParaRPr lang="sv-SE" sz="1500" dirty="0" smtClean="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462606178"/>
      </p:ext>
    </p:extLst>
  </p:cSld>
  <p:clrMapOvr>
    <a:masterClrMapping/>
  </p:clrMapOvr>
  <mc:AlternateContent xmlns:mc="http://schemas.openxmlformats.org/markup-compatibility/2006" xmlns:p14="http://schemas.microsoft.com/office/powerpoint/2010/main">
    <mc:Choice Requires="p14">
      <p:transition spd="slow" p14:dur="2000" advTm="90295"/>
    </mc:Choice>
    <mc:Fallback xmlns="">
      <p:transition spd="slow" advTm="902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50119" y="1444109"/>
            <a:ext cx="6260769" cy="857250"/>
          </a:xfrm>
          <a:prstGeom prst="rect">
            <a:avLst/>
          </a:prstGeom>
        </p:spPr>
        <p:txBody>
          <a:bodyPr>
            <a:noAutofit/>
          </a:bodyPr>
          <a:lstStyle/>
          <a:p>
            <a:pPr defTabSz="685800">
              <a:spcBef>
                <a:spcPct val="0"/>
              </a:spcBef>
              <a:defRPr/>
            </a:pPr>
            <a:r>
              <a:rPr lang="sv-SE" sz="2700" dirty="0" err="1" smtClean="0">
                <a:latin typeface="+mj-lt"/>
                <a:ea typeface="+mj-ea"/>
                <a:cs typeface="+mj-cs"/>
              </a:rPr>
              <a:t>Snowflake</a:t>
            </a:r>
            <a:r>
              <a:rPr lang="sv-SE" sz="2700" dirty="0" smtClean="0">
                <a:latin typeface="+mj-lt"/>
                <a:ea typeface="+mj-ea"/>
                <a:cs typeface="+mj-cs"/>
              </a:rPr>
              <a:t> schema</a:t>
            </a:r>
            <a:endParaRPr lang="sv-SE" sz="2700" dirty="0">
              <a:latin typeface="+mj-lt"/>
              <a:ea typeface="+mj-ea"/>
              <a:cs typeface="+mj-cs"/>
            </a:endParaRPr>
          </a:p>
        </p:txBody>
      </p:sp>
      <p:sp>
        <p:nvSpPr>
          <p:cNvPr id="3" name="Rectangle 2"/>
          <p:cNvSpPr/>
          <p:nvPr/>
        </p:nvSpPr>
        <p:spPr>
          <a:xfrm>
            <a:off x="7559505" y="111682"/>
            <a:ext cx="1500733" cy="12634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678653262"/>
      </p:ext>
    </p:extLst>
  </p:cSld>
  <p:clrMapOvr>
    <a:masterClrMapping/>
  </p:clrMapOvr>
  <mc:AlternateContent xmlns:mc="http://schemas.openxmlformats.org/markup-compatibility/2006" xmlns:p14="http://schemas.microsoft.com/office/powerpoint/2010/main">
    <mc:Choice Requires="p14">
      <p:transition spd="slow" p14:dur="2000" advTm="20112"/>
    </mc:Choice>
    <mc:Fallback xmlns="">
      <p:transition spd="slow" advTm="201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2418" name="Rectangle 2"/>
          <p:cNvSpPr>
            <a:spLocks noGrp="1" noChangeArrowheads="1"/>
          </p:cNvSpPr>
          <p:nvPr>
            <p:ph type="title"/>
          </p:nvPr>
        </p:nvSpPr>
        <p:spPr>
          <a:xfrm>
            <a:off x="555078" y="571500"/>
            <a:ext cx="5943600" cy="628650"/>
          </a:xfrm>
          <a:noFill/>
          <a:ln/>
        </p:spPr>
        <p:txBody>
          <a:bodyPr vert="horz" lIns="69056" tIns="34529" rIns="69056" bIns="34529" rtlCol="0" anchor="t" anchorCtr="0">
            <a:noAutofit/>
          </a:bodyPr>
          <a:lstStyle/>
          <a:p>
            <a:r>
              <a:rPr lang="en-US" altLang="sv-SE" sz="2250" dirty="0" smtClean="0"/>
              <a:t>What is a snowflake schema?</a:t>
            </a:r>
            <a:endParaRPr lang="en-US" altLang="sv-SE" sz="2250" dirty="0"/>
          </a:p>
        </p:txBody>
      </p:sp>
      <p:sp>
        <p:nvSpPr>
          <p:cNvPr id="572419" name="Rectangle 3"/>
          <p:cNvSpPr>
            <a:spLocks noGrp="1" noChangeArrowheads="1"/>
          </p:cNvSpPr>
          <p:nvPr>
            <p:ph type="body" idx="1"/>
          </p:nvPr>
        </p:nvSpPr>
        <p:spPr>
          <a:xfrm>
            <a:off x="555078" y="1200150"/>
            <a:ext cx="7748094" cy="3429000"/>
          </a:xfrm>
          <a:noFill/>
          <a:ln/>
        </p:spPr>
        <p:txBody>
          <a:bodyPr vert="horz" lIns="69056" tIns="34529" rIns="69056" bIns="34529" rtlCol="0">
            <a:normAutofit/>
          </a:bodyPr>
          <a:lstStyle/>
          <a:p>
            <a:pPr>
              <a:lnSpc>
                <a:spcPct val="130000"/>
              </a:lnSpc>
            </a:pPr>
            <a:r>
              <a:rPr lang="en-US" altLang="sv-SE" sz="1800" dirty="0"/>
              <a:t>A snowflake schema is a star schema where some dimensional hierarchy is normalized into a set of smaller dimension tables, forming a shape similar to snowflake</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4162261133"/>
      </p:ext>
    </p:extLst>
  </p:cSld>
  <p:clrMapOvr>
    <a:masterClrMapping/>
  </p:clrMapOvr>
  <p:transition advTm="18943">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4601" name="Rectangle 25"/>
          <p:cNvSpPr>
            <a:spLocks noChangeArrowheads="1"/>
          </p:cNvSpPr>
          <p:nvPr/>
        </p:nvSpPr>
        <p:spPr bwMode="auto">
          <a:xfrm>
            <a:off x="1506141" y="94060"/>
            <a:ext cx="68580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4400">
                <a:solidFill>
                  <a:schemeClr val="tx1"/>
                </a:solidFill>
                <a:latin typeface="Arial" panose="020B0604020202020204" pitchFamily="34" charset="0"/>
              </a:defRPr>
            </a:lvl1pPr>
            <a:lvl2pPr>
              <a:defRPr sz="4400">
                <a:solidFill>
                  <a:schemeClr val="tx1"/>
                </a:solidFill>
                <a:latin typeface="Arial" panose="020B0604020202020204" pitchFamily="34" charset="0"/>
              </a:defRPr>
            </a:lvl2pPr>
            <a:lvl3pPr>
              <a:defRPr sz="4400">
                <a:solidFill>
                  <a:schemeClr val="tx1"/>
                </a:solidFill>
                <a:latin typeface="Arial" panose="020B0604020202020204" pitchFamily="34" charset="0"/>
              </a:defRPr>
            </a:lvl3pPr>
            <a:lvl4pPr>
              <a:defRPr sz="4400">
                <a:solidFill>
                  <a:schemeClr val="tx1"/>
                </a:solidFill>
                <a:latin typeface="Arial" panose="020B0604020202020204" pitchFamily="34" charset="0"/>
              </a:defRPr>
            </a:lvl4pPr>
            <a:lvl5pPr>
              <a:defRPr sz="4400">
                <a:solidFill>
                  <a:schemeClr val="tx1"/>
                </a:solidFill>
                <a:latin typeface="Arial" panose="020B0604020202020204" pitchFamily="34" charset="0"/>
              </a:defRPr>
            </a:lvl5pPr>
            <a:lvl6pPr marL="457200" fontAlgn="base">
              <a:spcBef>
                <a:spcPct val="0"/>
              </a:spcBef>
              <a:spcAft>
                <a:spcPct val="0"/>
              </a:spcAft>
              <a:defRPr sz="4400">
                <a:solidFill>
                  <a:schemeClr val="tx1"/>
                </a:solidFill>
                <a:latin typeface="Arial" panose="020B0604020202020204" pitchFamily="34" charset="0"/>
              </a:defRPr>
            </a:lvl6pPr>
            <a:lvl7pPr marL="914400" fontAlgn="base">
              <a:spcBef>
                <a:spcPct val="0"/>
              </a:spcBef>
              <a:spcAft>
                <a:spcPct val="0"/>
              </a:spcAft>
              <a:defRPr sz="4400">
                <a:solidFill>
                  <a:schemeClr val="tx1"/>
                </a:solidFill>
                <a:latin typeface="Arial" panose="020B0604020202020204" pitchFamily="34" charset="0"/>
              </a:defRPr>
            </a:lvl7pPr>
            <a:lvl8pPr marL="1371600" fontAlgn="base">
              <a:spcBef>
                <a:spcPct val="0"/>
              </a:spcBef>
              <a:spcAft>
                <a:spcPct val="0"/>
              </a:spcAft>
              <a:defRPr sz="4400">
                <a:solidFill>
                  <a:schemeClr val="tx1"/>
                </a:solidFill>
                <a:latin typeface="Arial" panose="020B0604020202020204" pitchFamily="34" charset="0"/>
              </a:defRPr>
            </a:lvl8pPr>
            <a:lvl9pPr marL="1828800" fontAlgn="base">
              <a:spcBef>
                <a:spcPct val="0"/>
              </a:spcBef>
              <a:spcAft>
                <a:spcPct val="0"/>
              </a:spcAft>
              <a:defRPr sz="4400">
                <a:solidFill>
                  <a:schemeClr val="tx1"/>
                </a:solidFill>
                <a:latin typeface="Arial" panose="020B0604020202020204" pitchFamily="34" charset="0"/>
              </a:defRPr>
            </a:lvl9pPr>
          </a:lstStyle>
          <a:p>
            <a:pPr eaLnBrk="1" hangingPunct="1"/>
            <a:r>
              <a:rPr lang="en-GB" altLang="sv-SE" sz="2700" b="1"/>
              <a:t>Snow-flake schema</a:t>
            </a:r>
          </a:p>
        </p:txBody>
      </p:sp>
      <p:grpSp>
        <p:nvGrpSpPr>
          <p:cNvPr id="664626" name="Group 50"/>
          <p:cNvGrpSpPr>
            <a:grpSpLocks/>
          </p:cNvGrpSpPr>
          <p:nvPr/>
        </p:nvGrpSpPr>
        <p:grpSpPr bwMode="auto">
          <a:xfrm>
            <a:off x="1371600" y="457200"/>
            <a:ext cx="6543675" cy="4572000"/>
            <a:chOff x="192" y="384"/>
            <a:chExt cx="5496" cy="3840"/>
          </a:xfrm>
        </p:grpSpPr>
        <p:grpSp>
          <p:nvGrpSpPr>
            <p:cNvPr id="664578" name="Group 2"/>
            <p:cNvGrpSpPr>
              <a:grpSpLocks/>
            </p:cNvGrpSpPr>
            <p:nvPr/>
          </p:nvGrpSpPr>
          <p:grpSpPr bwMode="auto">
            <a:xfrm>
              <a:off x="192" y="856"/>
              <a:ext cx="1584" cy="584"/>
              <a:chOff x="192" y="768"/>
              <a:chExt cx="1584" cy="960"/>
            </a:xfrm>
          </p:grpSpPr>
          <p:sp>
            <p:nvSpPr>
              <p:cNvPr id="664579" name="Rectangle 3"/>
              <p:cNvSpPr>
                <a:spLocks noChangeArrowheads="1"/>
              </p:cNvSpPr>
              <p:nvPr/>
            </p:nvSpPr>
            <p:spPr bwMode="auto">
              <a:xfrm>
                <a:off x="192" y="768"/>
                <a:ext cx="1584" cy="960"/>
              </a:xfrm>
              <a:prstGeom prst="rect">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v-SE" sz="1350"/>
              </a:p>
            </p:txBody>
          </p:sp>
          <p:sp>
            <p:nvSpPr>
              <p:cNvPr id="664580" name="Rectangle 4"/>
              <p:cNvSpPr>
                <a:spLocks noChangeArrowheads="1"/>
              </p:cNvSpPr>
              <p:nvPr/>
            </p:nvSpPr>
            <p:spPr bwMode="auto">
              <a:xfrm>
                <a:off x="192" y="768"/>
                <a:ext cx="1123" cy="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sv-SE" sz="1500">
                    <a:latin typeface="Comic Sans MS" panose="030F0702030302020204" pitchFamily="66" charset="0"/>
                  </a:rPr>
                  <a:t>Service used</a:t>
                </a:r>
              </a:p>
            </p:txBody>
          </p:sp>
        </p:grpSp>
        <p:sp>
          <p:nvSpPr>
            <p:cNvPr id="664581" name="Line 5"/>
            <p:cNvSpPr>
              <a:spLocks noChangeShapeType="1"/>
            </p:cNvSpPr>
            <p:nvPr/>
          </p:nvSpPr>
          <p:spPr bwMode="auto">
            <a:xfrm>
              <a:off x="1104" y="1440"/>
              <a:ext cx="960" cy="6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v-SE" sz="1350"/>
            </a:p>
          </p:txBody>
        </p:sp>
        <p:grpSp>
          <p:nvGrpSpPr>
            <p:cNvPr id="664582" name="Group 6"/>
            <p:cNvGrpSpPr>
              <a:grpSpLocks/>
            </p:cNvGrpSpPr>
            <p:nvPr/>
          </p:nvGrpSpPr>
          <p:grpSpPr bwMode="auto">
            <a:xfrm>
              <a:off x="2064" y="1728"/>
              <a:ext cx="1392" cy="960"/>
              <a:chOff x="2064" y="1728"/>
              <a:chExt cx="1392" cy="960"/>
            </a:xfrm>
          </p:grpSpPr>
          <p:sp>
            <p:nvSpPr>
              <p:cNvPr id="664583" name="Rectangle 7"/>
              <p:cNvSpPr>
                <a:spLocks noChangeArrowheads="1"/>
              </p:cNvSpPr>
              <p:nvPr/>
            </p:nvSpPr>
            <p:spPr bwMode="auto">
              <a:xfrm>
                <a:off x="2064" y="1728"/>
                <a:ext cx="1296" cy="960"/>
              </a:xfrm>
              <a:prstGeom prst="rect">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v-SE" sz="1350"/>
              </a:p>
            </p:txBody>
          </p:sp>
          <p:sp>
            <p:nvSpPr>
              <p:cNvPr id="664584" name="Text Box 8"/>
              <p:cNvSpPr txBox="1">
                <a:spLocks noChangeArrowheads="1"/>
              </p:cNvSpPr>
              <p:nvPr/>
            </p:nvSpPr>
            <p:spPr bwMode="auto">
              <a:xfrm>
                <a:off x="2064" y="1776"/>
                <a:ext cx="1392" cy="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sv-SE" sz="1500">
                    <a:latin typeface="Comic Sans MS" panose="030F0702030302020204" pitchFamily="66" charset="0"/>
                  </a:rPr>
                  <a:t>Telephone calls</a:t>
                </a:r>
                <a:endParaRPr lang="en-US" altLang="sv-SE">
                  <a:latin typeface="Times New Roman" panose="02020603050405020304" pitchFamily="18" charset="0"/>
                </a:endParaRPr>
              </a:p>
            </p:txBody>
          </p:sp>
        </p:grpSp>
        <p:grpSp>
          <p:nvGrpSpPr>
            <p:cNvPr id="664585" name="Group 9"/>
            <p:cNvGrpSpPr>
              <a:grpSpLocks/>
            </p:cNvGrpSpPr>
            <p:nvPr/>
          </p:nvGrpSpPr>
          <p:grpSpPr bwMode="auto">
            <a:xfrm>
              <a:off x="3552" y="1152"/>
              <a:ext cx="624" cy="720"/>
              <a:chOff x="3552" y="1152"/>
              <a:chExt cx="624" cy="720"/>
            </a:xfrm>
          </p:grpSpPr>
          <p:sp>
            <p:nvSpPr>
              <p:cNvPr id="664586" name="Rectangle 10"/>
              <p:cNvSpPr>
                <a:spLocks noChangeArrowheads="1"/>
              </p:cNvSpPr>
              <p:nvPr/>
            </p:nvSpPr>
            <p:spPr bwMode="auto">
              <a:xfrm>
                <a:off x="3552" y="1152"/>
                <a:ext cx="624" cy="720"/>
              </a:xfrm>
              <a:prstGeom prst="rect">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v-SE" sz="1350"/>
              </a:p>
            </p:txBody>
          </p:sp>
          <p:sp>
            <p:nvSpPr>
              <p:cNvPr id="664587" name="Rectangle 11"/>
              <p:cNvSpPr>
                <a:spLocks noChangeArrowheads="1"/>
              </p:cNvSpPr>
              <p:nvPr/>
            </p:nvSpPr>
            <p:spPr bwMode="auto">
              <a:xfrm>
                <a:off x="3600" y="1200"/>
                <a:ext cx="525" cy="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sv-SE" sz="1500">
                    <a:latin typeface="Comic Sans MS" panose="030F0702030302020204" pitchFamily="66" charset="0"/>
                  </a:rPr>
                  <a:t>Time</a:t>
                </a:r>
              </a:p>
            </p:txBody>
          </p:sp>
        </p:grpSp>
        <p:sp>
          <p:nvSpPr>
            <p:cNvPr id="664588" name="Line 12"/>
            <p:cNvSpPr>
              <a:spLocks noChangeShapeType="1"/>
            </p:cNvSpPr>
            <p:nvPr/>
          </p:nvSpPr>
          <p:spPr bwMode="auto">
            <a:xfrm flipV="1">
              <a:off x="3360" y="1872"/>
              <a:ext cx="624" cy="4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v-SE" sz="1350"/>
            </a:p>
          </p:txBody>
        </p:sp>
        <p:sp>
          <p:nvSpPr>
            <p:cNvPr id="664589" name="Rectangle 13"/>
            <p:cNvSpPr>
              <a:spLocks noChangeArrowheads="1"/>
            </p:cNvSpPr>
            <p:nvPr/>
          </p:nvSpPr>
          <p:spPr bwMode="auto">
            <a:xfrm>
              <a:off x="336" y="3168"/>
              <a:ext cx="1296" cy="480"/>
            </a:xfrm>
            <a:prstGeom prst="rect">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v-SE" sz="1350"/>
            </a:p>
          </p:txBody>
        </p:sp>
        <p:sp>
          <p:nvSpPr>
            <p:cNvPr id="664590" name="Rectangle 14"/>
            <p:cNvSpPr>
              <a:spLocks noChangeArrowheads="1"/>
            </p:cNvSpPr>
            <p:nvPr/>
          </p:nvSpPr>
          <p:spPr bwMode="auto">
            <a:xfrm>
              <a:off x="288" y="3168"/>
              <a:ext cx="1364" cy="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sv-SE" sz="1500">
                  <a:latin typeface="Comic Sans MS" panose="030F0702030302020204" pitchFamily="66" charset="0"/>
                </a:rPr>
                <a:t>Sales Dimension</a:t>
              </a:r>
            </a:p>
          </p:txBody>
        </p:sp>
        <p:sp>
          <p:nvSpPr>
            <p:cNvPr id="664591" name="Line 15"/>
            <p:cNvSpPr>
              <a:spLocks noChangeShapeType="1"/>
            </p:cNvSpPr>
            <p:nvPr/>
          </p:nvSpPr>
          <p:spPr bwMode="auto">
            <a:xfrm flipH="1">
              <a:off x="1632" y="2688"/>
              <a:ext cx="816" cy="91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v-SE" sz="1350"/>
            </a:p>
          </p:txBody>
        </p:sp>
        <p:grpSp>
          <p:nvGrpSpPr>
            <p:cNvPr id="664592" name="Group 16"/>
            <p:cNvGrpSpPr>
              <a:grpSpLocks/>
            </p:cNvGrpSpPr>
            <p:nvPr/>
          </p:nvGrpSpPr>
          <p:grpSpPr bwMode="auto">
            <a:xfrm>
              <a:off x="3104" y="3016"/>
              <a:ext cx="1152" cy="680"/>
              <a:chOff x="3360" y="3216"/>
              <a:chExt cx="1296" cy="960"/>
            </a:xfrm>
          </p:grpSpPr>
          <p:sp>
            <p:nvSpPr>
              <p:cNvPr id="664593" name="Rectangle 17"/>
              <p:cNvSpPr>
                <a:spLocks noChangeArrowheads="1"/>
              </p:cNvSpPr>
              <p:nvPr/>
            </p:nvSpPr>
            <p:spPr bwMode="auto">
              <a:xfrm>
                <a:off x="3360" y="3216"/>
                <a:ext cx="1296" cy="960"/>
              </a:xfrm>
              <a:prstGeom prst="rect">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v-SE" sz="1350"/>
              </a:p>
            </p:txBody>
          </p:sp>
          <p:sp>
            <p:nvSpPr>
              <p:cNvPr id="664594" name="Rectangle 18"/>
              <p:cNvSpPr>
                <a:spLocks noChangeArrowheads="1"/>
              </p:cNvSpPr>
              <p:nvPr/>
            </p:nvSpPr>
            <p:spPr bwMode="auto">
              <a:xfrm>
                <a:off x="3360" y="3216"/>
                <a:ext cx="976" cy="3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sv-SE" sz="1500">
                    <a:latin typeface="Comic Sans MS" panose="030F0702030302020204" pitchFamily="66" charset="0"/>
                  </a:rPr>
                  <a:t>Customer</a:t>
                </a:r>
              </a:p>
            </p:txBody>
          </p:sp>
        </p:grpSp>
        <p:sp>
          <p:nvSpPr>
            <p:cNvPr id="664595" name="Line 19"/>
            <p:cNvSpPr>
              <a:spLocks noChangeShapeType="1"/>
            </p:cNvSpPr>
            <p:nvPr/>
          </p:nvSpPr>
          <p:spPr bwMode="auto">
            <a:xfrm flipH="1" flipV="1">
              <a:off x="2928" y="2688"/>
              <a:ext cx="144" cy="62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v-SE" sz="1350"/>
            </a:p>
          </p:txBody>
        </p:sp>
        <p:sp>
          <p:nvSpPr>
            <p:cNvPr id="664596" name="Text Box 20"/>
            <p:cNvSpPr txBox="1">
              <a:spLocks noChangeArrowheads="1"/>
            </p:cNvSpPr>
            <p:nvPr/>
          </p:nvSpPr>
          <p:spPr bwMode="auto">
            <a:xfrm>
              <a:off x="192" y="1104"/>
              <a:ext cx="1200"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sv-SE" altLang="sv-SE" sz="1350">
                  <a:latin typeface="Times New Roman" panose="02020603050405020304" pitchFamily="18" charset="0"/>
                </a:rPr>
                <a:t>- service name</a:t>
              </a:r>
            </a:p>
          </p:txBody>
        </p:sp>
        <p:sp>
          <p:nvSpPr>
            <p:cNvPr id="664597" name="Text Box 21"/>
            <p:cNvSpPr txBox="1">
              <a:spLocks noChangeArrowheads="1"/>
            </p:cNvSpPr>
            <p:nvPr/>
          </p:nvSpPr>
          <p:spPr bwMode="auto">
            <a:xfrm>
              <a:off x="3552" y="1440"/>
              <a:ext cx="1200" cy="4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sv-SE" altLang="sv-SE" sz="1350">
                  <a:latin typeface="Times New Roman" panose="02020603050405020304" pitchFamily="18" charset="0"/>
                </a:rPr>
                <a:t>- date</a:t>
              </a:r>
            </a:p>
            <a:p>
              <a:endParaRPr lang="sv-SE" altLang="sv-SE">
                <a:latin typeface="Times New Roman" panose="02020603050405020304" pitchFamily="18" charset="0"/>
              </a:endParaRPr>
            </a:p>
          </p:txBody>
        </p:sp>
        <p:sp>
          <p:nvSpPr>
            <p:cNvPr id="664598" name="Text Box 22"/>
            <p:cNvSpPr txBox="1">
              <a:spLocks noChangeArrowheads="1"/>
            </p:cNvSpPr>
            <p:nvPr/>
          </p:nvSpPr>
          <p:spPr bwMode="auto">
            <a:xfrm>
              <a:off x="3152" y="3216"/>
              <a:ext cx="1200" cy="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sv-SE" altLang="sv-SE" sz="1350">
                  <a:latin typeface="Times New Roman" panose="02020603050405020304" pitchFamily="18" charset="0"/>
                </a:rPr>
                <a:t>- customer name</a:t>
              </a:r>
            </a:p>
            <a:p>
              <a:r>
                <a:rPr lang="sv-SE" altLang="sv-SE" sz="1350">
                  <a:latin typeface="Times New Roman" panose="02020603050405020304" pitchFamily="18" charset="0"/>
                </a:rPr>
                <a:t>- address</a:t>
              </a:r>
              <a:endParaRPr lang="sv-SE" altLang="sv-SE">
                <a:latin typeface="Times New Roman" panose="02020603050405020304" pitchFamily="18" charset="0"/>
              </a:endParaRPr>
            </a:p>
          </p:txBody>
        </p:sp>
        <p:sp>
          <p:nvSpPr>
            <p:cNvPr id="664599" name="Text Box 23"/>
            <p:cNvSpPr txBox="1">
              <a:spLocks noChangeArrowheads="1"/>
            </p:cNvSpPr>
            <p:nvPr/>
          </p:nvSpPr>
          <p:spPr bwMode="auto">
            <a:xfrm>
              <a:off x="384" y="3360"/>
              <a:ext cx="1200" cy="6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sv-SE" altLang="sv-SE" sz="1350">
                  <a:latin typeface="Times New Roman" panose="02020603050405020304" pitchFamily="18" charset="0"/>
                </a:rPr>
                <a:t>- seller name</a:t>
              </a:r>
            </a:p>
            <a:p>
              <a:endParaRPr lang="sv-SE" altLang="sv-SE" sz="1350">
                <a:latin typeface="Times New Roman" panose="02020603050405020304" pitchFamily="18" charset="0"/>
              </a:endParaRPr>
            </a:p>
            <a:p>
              <a:endParaRPr lang="sv-SE" altLang="sv-SE">
                <a:latin typeface="Times New Roman" panose="02020603050405020304" pitchFamily="18" charset="0"/>
              </a:endParaRPr>
            </a:p>
          </p:txBody>
        </p:sp>
        <p:sp>
          <p:nvSpPr>
            <p:cNvPr id="664600" name="Text Box 24"/>
            <p:cNvSpPr txBox="1">
              <a:spLocks noChangeArrowheads="1"/>
            </p:cNvSpPr>
            <p:nvPr/>
          </p:nvSpPr>
          <p:spPr bwMode="auto">
            <a:xfrm>
              <a:off x="2112" y="2016"/>
              <a:ext cx="1200" cy="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sv-SE" altLang="sv-SE" sz="1350">
                  <a:latin typeface="Times New Roman" panose="02020603050405020304" pitchFamily="18" charset="0"/>
                </a:rPr>
                <a:t>- sum ($)</a:t>
              </a:r>
            </a:p>
            <a:p>
              <a:r>
                <a:rPr lang="sv-SE" altLang="sv-SE" sz="1350">
                  <a:latin typeface="Times New Roman" panose="02020603050405020304" pitchFamily="18" charset="0"/>
                </a:rPr>
                <a:t>- number of calls</a:t>
              </a:r>
              <a:endParaRPr lang="sv-SE" altLang="sv-SE">
                <a:latin typeface="Times New Roman" panose="02020603050405020304" pitchFamily="18" charset="0"/>
              </a:endParaRPr>
            </a:p>
          </p:txBody>
        </p:sp>
        <p:grpSp>
          <p:nvGrpSpPr>
            <p:cNvPr id="664602" name="Group 26"/>
            <p:cNvGrpSpPr>
              <a:grpSpLocks/>
            </p:cNvGrpSpPr>
            <p:nvPr/>
          </p:nvGrpSpPr>
          <p:grpSpPr bwMode="auto">
            <a:xfrm>
              <a:off x="4272" y="2352"/>
              <a:ext cx="960" cy="488"/>
              <a:chOff x="3360" y="3216"/>
              <a:chExt cx="1296" cy="960"/>
            </a:xfrm>
          </p:grpSpPr>
          <p:sp>
            <p:nvSpPr>
              <p:cNvPr id="664603" name="Rectangle 27"/>
              <p:cNvSpPr>
                <a:spLocks noChangeArrowheads="1"/>
              </p:cNvSpPr>
              <p:nvPr/>
            </p:nvSpPr>
            <p:spPr bwMode="auto">
              <a:xfrm>
                <a:off x="3360" y="3216"/>
                <a:ext cx="1296" cy="960"/>
              </a:xfrm>
              <a:prstGeom prst="rect">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v-SE" sz="1350"/>
              </a:p>
            </p:txBody>
          </p:sp>
          <p:sp>
            <p:nvSpPr>
              <p:cNvPr id="664604" name="Rectangle 28"/>
              <p:cNvSpPr>
                <a:spLocks noChangeArrowheads="1"/>
              </p:cNvSpPr>
              <p:nvPr/>
            </p:nvSpPr>
            <p:spPr bwMode="auto">
              <a:xfrm>
                <a:off x="3360" y="3216"/>
                <a:ext cx="873" cy="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sv-SE" sz="1500">
                    <a:latin typeface="Comic Sans MS" panose="030F0702030302020204" pitchFamily="66" charset="0"/>
                  </a:rPr>
                  <a:t>Region</a:t>
                </a:r>
              </a:p>
            </p:txBody>
          </p:sp>
        </p:grpSp>
        <p:sp>
          <p:nvSpPr>
            <p:cNvPr id="664605" name="Line 29"/>
            <p:cNvSpPr>
              <a:spLocks noChangeShapeType="1"/>
            </p:cNvSpPr>
            <p:nvPr/>
          </p:nvSpPr>
          <p:spPr bwMode="auto">
            <a:xfrm flipV="1">
              <a:off x="4256" y="2832"/>
              <a:ext cx="432" cy="38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v-SE" sz="1350"/>
            </a:p>
          </p:txBody>
        </p:sp>
        <p:grpSp>
          <p:nvGrpSpPr>
            <p:cNvPr id="664606" name="Group 30"/>
            <p:cNvGrpSpPr>
              <a:grpSpLocks/>
            </p:cNvGrpSpPr>
            <p:nvPr/>
          </p:nvGrpSpPr>
          <p:grpSpPr bwMode="auto">
            <a:xfrm>
              <a:off x="4416" y="3456"/>
              <a:ext cx="1178" cy="384"/>
              <a:chOff x="3360" y="3216"/>
              <a:chExt cx="1411" cy="960"/>
            </a:xfrm>
          </p:grpSpPr>
          <p:sp>
            <p:nvSpPr>
              <p:cNvPr id="664607" name="Rectangle 31"/>
              <p:cNvSpPr>
                <a:spLocks noChangeArrowheads="1"/>
              </p:cNvSpPr>
              <p:nvPr/>
            </p:nvSpPr>
            <p:spPr bwMode="auto">
              <a:xfrm>
                <a:off x="3360" y="3216"/>
                <a:ext cx="1296" cy="960"/>
              </a:xfrm>
              <a:prstGeom prst="rect">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v-SE" sz="1350"/>
              </a:p>
            </p:txBody>
          </p:sp>
          <p:sp>
            <p:nvSpPr>
              <p:cNvPr id="664608" name="Rectangle 32"/>
              <p:cNvSpPr>
                <a:spLocks noChangeArrowheads="1"/>
              </p:cNvSpPr>
              <p:nvPr/>
            </p:nvSpPr>
            <p:spPr bwMode="auto">
              <a:xfrm>
                <a:off x="3360" y="3216"/>
                <a:ext cx="1411" cy="6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sv-SE" sz="1500">
                    <a:latin typeface="Comic Sans MS" panose="030F0702030302020204" pitchFamily="66" charset="0"/>
                  </a:rPr>
                  <a:t>Income group</a:t>
                </a:r>
              </a:p>
            </p:txBody>
          </p:sp>
        </p:grpSp>
        <p:sp>
          <p:nvSpPr>
            <p:cNvPr id="664609" name="Line 33"/>
            <p:cNvSpPr>
              <a:spLocks noChangeShapeType="1"/>
            </p:cNvSpPr>
            <p:nvPr/>
          </p:nvSpPr>
          <p:spPr bwMode="auto">
            <a:xfrm>
              <a:off x="4272" y="3456"/>
              <a:ext cx="144" cy="2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v-SE" sz="1350"/>
            </a:p>
          </p:txBody>
        </p:sp>
        <p:sp>
          <p:nvSpPr>
            <p:cNvPr id="664610" name="Rectangle 34"/>
            <p:cNvSpPr>
              <a:spLocks noChangeArrowheads="1"/>
            </p:cNvSpPr>
            <p:nvPr/>
          </p:nvSpPr>
          <p:spPr bwMode="auto">
            <a:xfrm>
              <a:off x="4464" y="1008"/>
              <a:ext cx="624" cy="432"/>
            </a:xfrm>
            <a:prstGeom prst="rect">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v-SE" sz="1350"/>
            </a:p>
          </p:txBody>
        </p:sp>
        <p:sp>
          <p:nvSpPr>
            <p:cNvPr id="664611" name="Rectangle 35"/>
            <p:cNvSpPr>
              <a:spLocks noChangeArrowheads="1"/>
            </p:cNvSpPr>
            <p:nvPr/>
          </p:nvSpPr>
          <p:spPr bwMode="auto">
            <a:xfrm>
              <a:off x="4512" y="1056"/>
              <a:ext cx="637" cy="4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sv-SE" sz="1500">
                  <a:latin typeface="Comic Sans MS" panose="030F0702030302020204" pitchFamily="66" charset="0"/>
                </a:rPr>
                <a:t>Month</a:t>
              </a:r>
            </a:p>
            <a:p>
              <a:endParaRPr lang="en-US" altLang="sv-SE" sz="1500">
                <a:latin typeface="Comic Sans MS" panose="030F0702030302020204" pitchFamily="66" charset="0"/>
              </a:endParaRPr>
            </a:p>
          </p:txBody>
        </p:sp>
        <p:sp>
          <p:nvSpPr>
            <p:cNvPr id="664612" name="Rectangle 36"/>
            <p:cNvSpPr>
              <a:spLocks noChangeArrowheads="1"/>
            </p:cNvSpPr>
            <p:nvPr/>
          </p:nvSpPr>
          <p:spPr bwMode="auto">
            <a:xfrm>
              <a:off x="4848" y="384"/>
              <a:ext cx="624" cy="432"/>
            </a:xfrm>
            <a:prstGeom prst="rect">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v-SE" sz="1350"/>
            </a:p>
          </p:txBody>
        </p:sp>
        <p:sp>
          <p:nvSpPr>
            <p:cNvPr id="664613" name="Rectangle 37"/>
            <p:cNvSpPr>
              <a:spLocks noChangeArrowheads="1"/>
            </p:cNvSpPr>
            <p:nvPr/>
          </p:nvSpPr>
          <p:spPr bwMode="auto">
            <a:xfrm>
              <a:off x="4944" y="432"/>
              <a:ext cx="506" cy="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sv-SE" sz="1500">
                  <a:latin typeface="Comic Sans MS" panose="030F0702030302020204" pitchFamily="66" charset="0"/>
                </a:rPr>
                <a:t>Year</a:t>
              </a:r>
            </a:p>
          </p:txBody>
        </p:sp>
        <p:sp>
          <p:nvSpPr>
            <p:cNvPr id="664614" name="Line 38"/>
            <p:cNvSpPr>
              <a:spLocks noChangeShapeType="1"/>
            </p:cNvSpPr>
            <p:nvPr/>
          </p:nvSpPr>
          <p:spPr bwMode="auto">
            <a:xfrm flipV="1">
              <a:off x="4176" y="1392"/>
              <a:ext cx="288" cy="14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v-SE" sz="1350"/>
            </a:p>
          </p:txBody>
        </p:sp>
        <p:sp>
          <p:nvSpPr>
            <p:cNvPr id="664615" name="Rectangle 39"/>
            <p:cNvSpPr>
              <a:spLocks noChangeArrowheads="1"/>
            </p:cNvSpPr>
            <p:nvPr/>
          </p:nvSpPr>
          <p:spPr bwMode="auto">
            <a:xfrm>
              <a:off x="1200" y="3936"/>
              <a:ext cx="816" cy="288"/>
            </a:xfrm>
            <a:prstGeom prst="rect">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v-SE" sz="1350"/>
            </a:p>
          </p:txBody>
        </p:sp>
        <p:sp>
          <p:nvSpPr>
            <p:cNvPr id="664616" name="Rectangle 40"/>
            <p:cNvSpPr>
              <a:spLocks noChangeArrowheads="1"/>
            </p:cNvSpPr>
            <p:nvPr/>
          </p:nvSpPr>
          <p:spPr bwMode="auto">
            <a:xfrm>
              <a:off x="1248" y="3936"/>
              <a:ext cx="667" cy="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sv-SE" sz="1500">
                  <a:latin typeface="Comic Sans MS" panose="030F0702030302020204" pitchFamily="66" charset="0"/>
                </a:rPr>
                <a:t>Office</a:t>
              </a:r>
            </a:p>
          </p:txBody>
        </p:sp>
        <p:sp>
          <p:nvSpPr>
            <p:cNvPr id="664617" name="Line 41"/>
            <p:cNvSpPr>
              <a:spLocks noChangeShapeType="1"/>
            </p:cNvSpPr>
            <p:nvPr/>
          </p:nvSpPr>
          <p:spPr bwMode="auto">
            <a:xfrm flipH="1" flipV="1">
              <a:off x="1152" y="3648"/>
              <a:ext cx="240" cy="2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v-SE" sz="1350"/>
            </a:p>
          </p:txBody>
        </p:sp>
        <p:grpSp>
          <p:nvGrpSpPr>
            <p:cNvPr id="664618" name="Group 42"/>
            <p:cNvGrpSpPr>
              <a:grpSpLocks/>
            </p:cNvGrpSpPr>
            <p:nvPr/>
          </p:nvGrpSpPr>
          <p:grpSpPr bwMode="auto">
            <a:xfrm>
              <a:off x="193" y="1968"/>
              <a:ext cx="1198" cy="288"/>
              <a:chOff x="3360" y="3216"/>
              <a:chExt cx="1352" cy="960"/>
            </a:xfrm>
          </p:grpSpPr>
          <p:sp>
            <p:nvSpPr>
              <p:cNvPr id="664619" name="Rectangle 43"/>
              <p:cNvSpPr>
                <a:spLocks noChangeArrowheads="1"/>
              </p:cNvSpPr>
              <p:nvPr/>
            </p:nvSpPr>
            <p:spPr bwMode="auto">
              <a:xfrm>
                <a:off x="3360" y="3216"/>
                <a:ext cx="1296" cy="960"/>
              </a:xfrm>
              <a:prstGeom prst="rect">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v-SE" sz="1350"/>
              </a:p>
            </p:txBody>
          </p:sp>
          <p:sp>
            <p:nvSpPr>
              <p:cNvPr id="664620" name="Rectangle 44"/>
              <p:cNvSpPr>
                <a:spLocks noChangeArrowheads="1"/>
              </p:cNvSpPr>
              <p:nvPr/>
            </p:nvSpPr>
            <p:spPr bwMode="auto">
              <a:xfrm>
                <a:off x="3360" y="3216"/>
                <a:ext cx="1352" cy="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sv-SE" sz="1500">
                    <a:latin typeface="Comic Sans MS" panose="030F0702030302020204" pitchFamily="66" charset="0"/>
                  </a:rPr>
                  <a:t>Service group</a:t>
                </a:r>
              </a:p>
            </p:txBody>
          </p:sp>
        </p:grpSp>
        <p:sp>
          <p:nvSpPr>
            <p:cNvPr id="664621" name="Line 45"/>
            <p:cNvSpPr>
              <a:spLocks noChangeShapeType="1"/>
            </p:cNvSpPr>
            <p:nvPr/>
          </p:nvSpPr>
          <p:spPr bwMode="auto">
            <a:xfrm flipH="1">
              <a:off x="480" y="1440"/>
              <a:ext cx="384" cy="48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v-SE" sz="1350"/>
            </a:p>
          </p:txBody>
        </p:sp>
        <p:sp>
          <p:nvSpPr>
            <p:cNvPr id="664622" name="Rectangle 46"/>
            <p:cNvSpPr>
              <a:spLocks noChangeArrowheads="1"/>
            </p:cNvSpPr>
            <p:nvPr/>
          </p:nvSpPr>
          <p:spPr bwMode="auto">
            <a:xfrm>
              <a:off x="4896" y="1632"/>
              <a:ext cx="720" cy="432"/>
            </a:xfrm>
            <a:prstGeom prst="rect">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v-SE" sz="1350"/>
            </a:p>
          </p:txBody>
        </p:sp>
        <p:sp>
          <p:nvSpPr>
            <p:cNvPr id="664623" name="Rectangle 47"/>
            <p:cNvSpPr>
              <a:spLocks noChangeArrowheads="1"/>
            </p:cNvSpPr>
            <p:nvPr/>
          </p:nvSpPr>
          <p:spPr bwMode="auto">
            <a:xfrm>
              <a:off x="4904" y="1712"/>
              <a:ext cx="784" cy="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sv-SE" sz="1500">
                  <a:latin typeface="Comic Sans MS" panose="030F0702030302020204" pitchFamily="66" charset="0"/>
                </a:rPr>
                <a:t>Quarter</a:t>
              </a:r>
            </a:p>
          </p:txBody>
        </p:sp>
        <p:sp>
          <p:nvSpPr>
            <p:cNvPr id="664624" name="Line 48"/>
            <p:cNvSpPr>
              <a:spLocks noChangeShapeType="1"/>
            </p:cNvSpPr>
            <p:nvPr/>
          </p:nvSpPr>
          <p:spPr bwMode="auto">
            <a:xfrm flipV="1">
              <a:off x="5280" y="816"/>
              <a:ext cx="144" cy="76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v-SE" sz="1350"/>
            </a:p>
          </p:txBody>
        </p:sp>
        <p:sp>
          <p:nvSpPr>
            <p:cNvPr id="664625" name="Line 49"/>
            <p:cNvSpPr>
              <a:spLocks noChangeShapeType="1"/>
            </p:cNvSpPr>
            <p:nvPr/>
          </p:nvSpPr>
          <p:spPr bwMode="auto">
            <a:xfrm>
              <a:off x="4800" y="1440"/>
              <a:ext cx="240" cy="19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v-SE" sz="1350"/>
            </a:p>
          </p:txBody>
        </p:sp>
      </p:gr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1883091914"/>
      </p:ext>
    </p:extLst>
  </p:cSld>
  <p:clrMapOvr>
    <a:masterClrMapping/>
  </p:clrMapOvr>
  <p:transition advTm="2182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2530" name="Rectangle 2"/>
          <p:cNvSpPr>
            <a:spLocks noGrp="1" noChangeArrowheads="1"/>
          </p:cNvSpPr>
          <p:nvPr>
            <p:ph type="title"/>
          </p:nvPr>
        </p:nvSpPr>
        <p:spPr>
          <a:xfrm>
            <a:off x="646386" y="638503"/>
            <a:ext cx="6515100" cy="742950"/>
          </a:xfrm>
        </p:spPr>
        <p:txBody>
          <a:bodyPr/>
          <a:lstStyle/>
          <a:p>
            <a:r>
              <a:rPr lang="en-GB" altLang="sv-SE" sz="2700" dirty="0"/>
              <a:t>Kimball and </a:t>
            </a:r>
            <a:r>
              <a:rPr lang="en-GB" altLang="sv-SE" sz="2700" dirty="0" err="1"/>
              <a:t>snowflaking</a:t>
            </a:r>
            <a:endParaRPr lang="en-GB" altLang="sv-SE" sz="2700" dirty="0"/>
          </a:p>
        </p:txBody>
      </p:sp>
      <p:sp>
        <p:nvSpPr>
          <p:cNvPr id="662531" name="Rectangle 3"/>
          <p:cNvSpPr>
            <a:spLocks noGrp="1" noChangeArrowheads="1"/>
          </p:cNvSpPr>
          <p:nvPr>
            <p:ph type="body" idx="1"/>
          </p:nvPr>
        </p:nvSpPr>
        <p:spPr>
          <a:xfrm>
            <a:off x="777107" y="1381453"/>
            <a:ext cx="7799333" cy="3543300"/>
          </a:xfrm>
        </p:spPr>
        <p:txBody>
          <a:bodyPr/>
          <a:lstStyle/>
          <a:p>
            <a:pPr>
              <a:buFont typeface="Wingdings" panose="05000000000000000000" pitchFamily="2" charset="2"/>
              <a:buNone/>
            </a:pPr>
            <a:r>
              <a:rPr lang="en-GB" altLang="sv-SE" sz="1800" dirty="0"/>
              <a:t>Kimball’s critics against </a:t>
            </a:r>
            <a:r>
              <a:rPr lang="en-GB" altLang="sv-SE" sz="1800" dirty="0" err="1" smtClean="0"/>
              <a:t>snowflaking</a:t>
            </a:r>
            <a:r>
              <a:rPr lang="en-GB" altLang="sv-SE" sz="1800" dirty="0" smtClean="0"/>
              <a:t>:</a:t>
            </a:r>
            <a:endParaRPr lang="en-GB" altLang="sv-SE" sz="1800" dirty="0"/>
          </a:p>
          <a:p>
            <a:r>
              <a:rPr lang="en-GB" altLang="sv-SE" sz="1800" dirty="0"/>
              <a:t>a more complex structure  </a:t>
            </a:r>
          </a:p>
          <a:p>
            <a:r>
              <a:rPr lang="en-GB" altLang="sv-SE" sz="1800" dirty="0"/>
              <a:t>numerous tables and joins usually translate into slower performance</a:t>
            </a:r>
          </a:p>
          <a:p>
            <a:r>
              <a:rPr lang="en-GB" altLang="sv-SE" sz="1800" dirty="0"/>
              <a:t>insignificant disk space savings</a:t>
            </a:r>
          </a:p>
          <a:p>
            <a:r>
              <a:rPr lang="en-GB" altLang="sv-SE" sz="1800" dirty="0"/>
              <a:t>slow down the users’ ability to brows within the dimension</a:t>
            </a:r>
          </a:p>
          <a:p>
            <a:r>
              <a:rPr lang="en-GB" altLang="sv-SE" sz="1800" dirty="0"/>
              <a:t>defeat the use of bit map indexes</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2704294746"/>
      </p:ext>
    </p:extLst>
  </p:cSld>
  <p:clrMapOvr>
    <a:masterClrMapping/>
  </p:clrMapOvr>
  <mc:AlternateContent xmlns:mc="http://schemas.openxmlformats.org/markup-compatibility/2006" xmlns:p14="http://schemas.microsoft.com/office/powerpoint/2010/main">
    <mc:Choice Requires="p14">
      <p:transition spd="slow" p14:dur="2000" advTm="56663"/>
    </mc:Choice>
    <mc:Fallback xmlns="">
      <p:transition spd="slow" advTm="566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50119" y="1444109"/>
            <a:ext cx="6260769" cy="857250"/>
          </a:xfrm>
          <a:prstGeom prst="rect">
            <a:avLst/>
          </a:prstGeom>
        </p:spPr>
        <p:txBody>
          <a:bodyPr>
            <a:noAutofit/>
          </a:bodyPr>
          <a:lstStyle/>
          <a:p>
            <a:pPr defTabSz="685800">
              <a:spcBef>
                <a:spcPct val="0"/>
              </a:spcBef>
              <a:defRPr/>
            </a:pPr>
            <a:r>
              <a:rPr lang="sv-SE" sz="2700" dirty="0" err="1" smtClean="0">
                <a:latin typeface="+mj-lt"/>
                <a:ea typeface="+mj-ea"/>
                <a:cs typeface="+mj-cs"/>
              </a:rPr>
              <a:t>Coverage</a:t>
            </a:r>
            <a:r>
              <a:rPr lang="sv-SE" sz="2700" dirty="0" smtClean="0">
                <a:latin typeface="+mj-lt"/>
                <a:ea typeface="+mj-ea"/>
                <a:cs typeface="+mj-cs"/>
              </a:rPr>
              <a:t> table </a:t>
            </a:r>
            <a:endParaRPr lang="sv-SE" sz="2700" dirty="0">
              <a:latin typeface="+mj-lt"/>
              <a:ea typeface="+mj-ea"/>
              <a:cs typeface="+mj-cs"/>
            </a:endParaRPr>
          </a:p>
        </p:txBody>
      </p:sp>
      <p:sp>
        <p:nvSpPr>
          <p:cNvPr id="3" name="Rectangle 2"/>
          <p:cNvSpPr/>
          <p:nvPr/>
        </p:nvSpPr>
        <p:spPr>
          <a:xfrm>
            <a:off x="7559505" y="111682"/>
            <a:ext cx="1500733" cy="12634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3718072600"/>
      </p:ext>
    </p:extLst>
  </p:cSld>
  <p:clrMapOvr>
    <a:masterClrMapping/>
  </p:clrMapOvr>
  <mc:AlternateContent xmlns:mc="http://schemas.openxmlformats.org/markup-compatibility/2006" xmlns:p14="http://schemas.microsoft.com/office/powerpoint/2010/main">
    <mc:Choice Requires="p14">
      <p:transition spd="slow" p14:dur="2000" advTm="13292"/>
    </mc:Choice>
    <mc:Fallback xmlns="">
      <p:transition spd="slow" advTm="132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Rectangle 2"/>
          <p:cNvSpPr>
            <a:spLocks noGrp="1" noChangeArrowheads="1"/>
          </p:cNvSpPr>
          <p:nvPr>
            <p:ph type="title"/>
          </p:nvPr>
        </p:nvSpPr>
        <p:spPr>
          <a:xfrm>
            <a:off x="681925" y="655772"/>
            <a:ext cx="6572250" cy="857250"/>
          </a:xfrm>
        </p:spPr>
        <p:txBody>
          <a:bodyPr/>
          <a:lstStyle/>
          <a:p>
            <a:r>
              <a:rPr lang="en-GB" altLang="sv-SE" sz="2700" dirty="0" err="1"/>
              <a:t>Factless</a:t>
            </a:r>
            <a:r>
              <a:rPr lang="en-GB" altLang="sv-SE" sz="2700" dirty="0"/>
              <a:t> fact tables</a:t>
            </a:r>
          </a:p>
        </p:txBody>
      </p:sp>
      <p:sp>
        <p:nvSpPr>
          <p:cNvPr id="333827" name="Rectangle 3"/>
          <p:cNvSpPr>
            <a:spLocks noGrp="1" noChangeArrowheads="1"/>
          </p:cNvSpPr>
          <p:nvPr>
            <p:ph type="body" idx="1"/>
          </p:nvPr>
        </p:nvSpPr>
        <p:spPr>
          <a:xfrm>
            <a:off x="681925" y="1513022"/>
            <a:ext cx="8144360" cy="2346056"/>
          </a:xfrm>
        </p:spPr>
        <p:txBody>
          <a:bodyPr>
            <a:noAutofit/>
          </a:bodyPr>
          <a:lstStyle/>
          <a:p>
            <a:r>
              <a:rPr lang="en-GB" altLang="sv-SE" sz="1600" dirty="0" smtClean="0"/>
              <a:t>Some </a:t>
            </a:r>
            <a:r>
              <a:rPr lang="en-GB" altLang="sv-SE" sz="1600" dirty="0"/>
              <a:t>fact tables quite simply have no measured </a:t>
            </a:r>
            <a:r>
              <a:rPr lang="en-GB" altLang="sv-SE" sz="1600" dirty="0" smtClean="0"/>
              <a:t>facts</a:t>
            </a:r>
          </a:p>
          <a:p>
            <a:r>
              <a:rPr lang="en-GB" altLang="sv-SE" sz="1600" dirty="0" smtClean="0"/>
              <a:t>These fact tables are </a:t>
            </a:r>
            <a:r>
              <a:rPr lang="en-GB" altLang="sv-SE" sz="1600" dirty="0"/>
              <a:t>useful to describe events and coverage, i.e. the tables contain information that something has (event tracking) or has not (coverage table) </a:t>
            </a:r>
            <a:r>
              <a:rPr lang="en-GB" altLang="sv-SE" sz="1600" dirty="0" smtClean="0"/>
              <a:t>happened</a:t>
            </a:r>
          </a:p>
          <a:p>
            <a:r>
              <a:rPr lang="en-GB" altLang="sv-SE" sz="1600" dirty="0" smtClean="0"/>
              <a:t>There are several types </a:t>
            </a:r>
            <a:r>
              <a:rPr lang="en-GB" altLang="sv-SE" sz="1600" dirty="0"/>
              <a:t>of </a:t>
            </a:r>
            <a:r>
              <a:rPr lang="en-GB" altLang="sv-SE" sz="1600" dirty="0" err="1"/>
              <a:t>factless</a:t>
            </a:r>
            <a:r>
              <a:rPr lang="en-GB" altLang="sv-SE" sz="1600" dirty="0"/>
              <a:t> fact </a:t>
            </a:r>
            <a:r>
              <a:rPr lang="en-GB" altLang="sv-SE" sz="1600" dirty="0" smtClean="0"/>
              <a:t>tables, two of the most common are:</a:t>
            </a:r>
            <a:endParaRPr lang="en-GB" altLang="sv-SE" sz="1600" dirty="0"/>
          </a:p>
          <a:p>
            <a:pPr lvl="1"/>
            <a:r>
              <a:rPr lang="en-GB" altLang="sv-SE" sz="1600" dirty="0"/>
              <a:t>event tracking tables</a:t>
            </a:r>
          </a:p>
          <a:p>
            <a:pPr lvl="1"/>
            <a:r>
              <a:rPr lang="en-GB" altLang="sv-SE" sz="1600" dirty="0"/>
              <a:t>coverage </a:t>
            </a:r>
            <a:r>
              <a:rPr lang="en-GB" altLang="sv-SE" sz="1600" dirty="0" smtClean="0"/>
              <a:t>tables</a:t>
            </a:r>
            <a:endParaRPr lang="en-GB" altLang="sv-SE" sz="1600" dirty="0"/>
          </a:p>
          <a:p>
            <a:endParaRPr lang="en-GB" altLang="sv-SE" sz="1600" b="1"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260271551"/>
      </p:ext>
    </p:extLst>
  </p:cSld>
  <p:clrMapOvr>
    <a:masterClrMapping/>
  </p:clrMapOvr>
  <mc:AlternateContent xmlns:mc="http://schemas.openxmlformats.org/markup-compatibility/2006" xmlns:p14="http://schemas.microsoft.com/office/powerpoint/2010/main">
    <mc:Choice Requires="p14">
      <p:transition spd="slow" p14:dur="2000" advTm="55497"/>
    </mc:Choice>
    <mc:Fallback xmlns="">
      <p:transition spd="slow" advTm="554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642800" y="83762"/>
            <a:ext cx="1354617" cy="1277368"/>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433154" name="Rectangle 2"/>
          <p:cNvSpPr>
            <a:spLocks noGrp="1" noChangeArrowheads="1"/>
          </p:cNvSpPr>
          <p:nvPr>
            <p:ph type="title"/>
          </p:nvPr>
        </p:nvSpPr>
        <p:spPr>
          <a:xfrm>
            <a:off x="731326" y="598380"/>
            <a:ext cx="7756539" cy="857250"/>
          </a:xfrm>
        </p:spPr>
        <p:txBody>
          <a:bodyPr/>
          <a:lstStyle/>
          <a:p>
            <a:r>
              <a:rPr lang="en-GB" altLang="sv-SE" dirty="0"/>
              <a:t>Event tracking </a:t>
            </a:r>
            <a:r>
              <a:rPr lang="en-GB" altLang="sv-SE" dirty="0" smtClean="0"/>
              <a:t>(</a:t>
            </a:r>
            <a:r>
              <a:rPr lang="en-GB" altLang="sv-SE" dirty="0" err="1" smtClean="0"/>
              <a:t>f</a:t>
            </a:r>
            <a:r>
              <a:rPr lang="en-GB" altLang="sv-SE" sz="2700" dirty="0" err="1" smtClean="0"/>
              <a:t>actless</a:t>
            </a:r>
            <a:r>
              <a:rPr lang="en-GB" altLang="sv-SE" sz="2700" dirty="0" smtClean="0"/>
              <a:t> fact) </a:t>
            </a:r>
            <a:r>
              <a:rPr lang="en-GB" altLang="sv-SE" sz="2700" dirty="0"/>
              <a:t>tables</a:t>
            </a:r>
          </a:p>
        </p:txBody>
      </p:sp>
      <p:graphicFrame>
        <p:nvGraphicFramePr>
          <p:cNvPr id="433212" name="Object 60"/>
          <p:cNvGraphicFramePr>
            <a:graphicFrameLocks noChangeAspect="1"/>
          </p:cNvGraphicFramePr>
          <p:nvPr/>
        </p:nvGraphicFramePr>
        <p:xfrm>
          <a:off x="5362414" y="2950490"/>
          <a:ext cx="985838" cy="223838"/>
        </p:xfrm>
        <a:graphic>
          <a:graphicData uri="http://schemas.openxmlformats.org/presentationml/2006/ole">
            <mc:AlternateContent xmlns:mc="http://schemas.openxmlformats.org/markup-compatibility/2006">
              <mc:Choice xmlns:v="urn:schemas-microsoft-com:vml" Requires="v">
                <p:oleObj spid="_x0000_s56346" name="Worksheet" r:id="rId6" imgW="1314489" imgH="298427" progId="Excel.Sheet.8">
                  <p:embed/>
                </p:oleObj>
              </mc:Choice>
              <mc:Fallback>
                <p:oleObj name="Worksheet" r:id="rId6" imgW="1314489" imgH="298427" progId="Excel.Sheet.8">
                  <p:embed/>
                  <p:pic>
                    <p:nvPicPr>
                      <p:cNvPr id="433212" name="Object 60"/>
                      <p:cNvPicPr>
                        <a:picLocks noChangeAspect="1" noChangeArrowheads="1"/>
                      </p:cNvPicPr>
                      <p:nvPr/>
                    </p:nvPicPr>
                    <p:blipFill>
                      <a:blip r:embed="rId7"/>
                      <a:srcRect/>
                      <a:stretch>
                        <a:fillRect/>
                      </a:stretch>
                    </p:blipFill>
                    <p:spPr bwMode="auto">
                      <a:xfrm>
                        <a:off x="5362414" y="2950490"/>
                        <a:ext cx="985838" cy="223838"/>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33213" name="Object 61"/>
          <p:cNvGraphicFramePr>
            <a:graphicFrameLocks noChangeAspect="1"/>
          </p:cNvGraphicFramePr>
          <p:nvPr/>
        </p:nvGraphicFramePr>
        <p:xfrm>
          <a:off x="3476464" y="3179090"/>
          <a:ext cx="1266825" cy="1433513"/>
        </p:xfrm>
        <a:graphic>
          <a:graphicData uri="http://schemas.openxmlformats.org/presentationml/2006/ole">
            <mc:AlternateContent xmlns:mc="http://schemas.openxmlformats.org/markup-compatibility/2006">
              <mc:Choice xmlns:v="urn:schemas-microsoft-com:vml" Requires="v">
                <p:oleObj spid="_x0000_s56347" name="Worksheet" r:id="rId8" imgW="2070143" imgH="2343358" progId="Excel.Sheet.8">
                  <p:embed/>
                </p:oleObj>
              </mc:Choice>
              <mc:Fallback>
                <p:oleObj name="Worksheet" r:id="rId8" imgW="2070143" imgH="2343358" progId="Excel.Sheet.8">
                  <p:embed/>
                  <p:pic>
                    <p:nvPicPr>
                      <p:cNvPr id="433213" name="Object 61"/>
                      <p:cNvPicPr>
                        <a:picLocks noChangeAspect="1" noChangeArrowheads="1"/>
                      </p:cNvPicPr>
                      <p:nvPr/>
                    </p:nvPicPr>
                    <p:blipFill>
                      <a:blip r:embed="rId9"/>
                      <a:srcRect/>
                      <a:stretch>
                        <a:fillRect/>
                      </a:stretch>
                    </p:blipFill>
                    <p:spPr bwMode="auto">
                      <a:xfrm>
                        <a:off x="3476464" y="3179090"/>
                        <a:ext cx="1266825" cy="1433513"/>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33214" name="Object 62"/>
          <p:cNvGraphicFramePr>
            <a:graphicFrameLocks noChangeAspect="1"/>
          </p:cNvGraphicFramePr>
          <p:nvPr/>
        </p:nvGraphicFramePr>
        <p:xfrm>
          <a:off x="5533864" y="4379240"/>
          <a:ext cx="1271588" cy="235744"/>
        </p:xfrm>
        <a:graphic>
          <a:graphicData uri="http://schemas.openxmlformats.org/presentationml/2006/ole">
            <mc:AlternateContent xmlns:mc="http://schemas.openxmlformats.org/markup-compatibility/2006">
              <mc:Choice xmlns:v="urn:schemas-microsoft-com:vml" Requires="v">
                <p:oleObj spid="_x0000_s56348" name="Kalkylblad" r:id="rId10" imgW="1695907" imgH="314554" progId="Excel.Sheet.8">
                  <p:embed/>
                </p:oleObj>
              </mc:Choice>
              <mc:Fallback>
                <p:oleObj name="Kalkylblad" r:id="rId10" imgW="1695907" imgH="314554" progId="Excel.Sheet.8">
                  <p:embed/>
                  <p:pic>
                    <p:nvPicPr>
                      <p:cNvPr id="433214" name="Object 6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533864" y="4379240"/>
                        <a:ext cx="1271588" cy="235744"/>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33218" name="Object 66"/>
          <p:cNvGraphicFramePr>
            <a:graphicFrameLocks noChangeAspect="1"/>
          </p:cNvGraphicFramePr>
          <p:nvPr/>
        </p:nvGraphicFramePr>
        <p:xfrm>
          <a:off x="5419564" y="3636290"/>
          <a:ext cx="1271588" cy="235744"/>
        </p:xfrm>
        <a:graphic>
          <a:graphicData uri="http://schemas.openxmlformats.org/presentationml/2006/ole">
            <mc:AlternateContent xmlns:mc="http://schemas.openxmlformats.org/markup-compatibility/2006">
              <mc:Choice xmlns:v="urn:schemas-microsoft-com:vml" Requires="v">
                <p:oleObj spid="_x0000_s56349" name="Kalkylblad" r:id="rId12" imgW="1695907" imgH="314554" progId="Excel.Sheet.8">
                  <p:embed/>
                </p:oleObj>
              </mc:Choice>
              <mc:Fallback>
                <p:oleObj name="Kalkylblad" r:id="rId12" imgW="1695907" imgH="314554" progId="Excel.Sheet.8">
                  <p:embed/>
                  <p:pic>
                    <p:nvPicPr>
                      <p:cNvPr id="433218" name="Object 6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419564" y="3636290"/>
                        <a:ext cx="1271588" cy="235744"/>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33219" name="Object 67"/>
          <p:cNvGraphicFramePr>
            <a:graphicFrameLocks noChangeAspect="1"/>
          </p:cNvGraphicFramePr>
          <p:nvPr/>
        </p:nvGraphicFramePr>
        <p:xfrm>
          <a:off x="1419064" y="3979190"/>
          <a:ext cx="1271588" cy="235744"/>
        </p:xfrm>
        <a:graphic>
          <a:graphicData uri="http://schemas.openxmlformats.org/presentationml/2006/ole">
            <mc:AlternateContent xmlns:mc="http://schemas.openxmlformats.org/markup-compatibility/2006">
              <mc:Choice xmlns:v="urn:schemas-microsoft-com:vml" Requires="v">
                <p:oleObj spid="_x0000_s56350" name="Kalkylblad" r:id="rId14" imgW="1695907" imgH="314554" progId="Excel.Sheet.8">
                  <p:embed/>
                </p:oleObj>
              </mc:Choice>
              <mc:Fallback>
                <p:oleObj name="Kalkylblad" r:id="rId14" imgW="1695907" imgH="314554" progId="Excel.Sheet.8">
                  <p:embed/>
                  <p:pic>
                    <p:nvPicPr>
                      <p:cNvPr id="433219" name="Object 6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419064" y="3979190"/>
                        <a:ext cx="1271588" cy="235744"/>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33220" name="Object 68"/>
          <p:cNvGraphicFramePr>
            <a:graphicFrameLocks noChangeAspect="1"/>
          </p:cNvGraphicFramePr>
          <p:nvPr/>
        </p:nvGraphicFramePr>
        <p:xfrm>
          <a:off x="1247614" y="3236240"/>
          <a:ext cx="1271588" cy="235744"/>
        </p:xfrm>
        <a:graphic>
          <a:graphicData uri="http://schemas.openxmlformats.org/presentationml/2006/ole">
            <mc:AlternateContent xmlns:mc="http://schemas.openxmlformats.org/markup-compatibility/2006">
              <mc:Choice xmlns:v="urn:schemas-microsoft-com:vml" Requires="v">
                <p:oleObj spid="_x0000_s56351" name="Kalkylblad" r:id="rId16" imgW="1695907" imgH="314554" progId="Excel.Sheet.8">
                  <p:embed/>
                </p:oleObj>
              </mc:Choice>
              <mc:Fallback>
                <p:oleObj name="Kalkylblad" r:id="rId16" imgW="1695907" imgH="314554" progId="Excel.Sheet.8">
                  <p:embed/>
                  <p:pic>
                    <p:nvPicPr>
                      <p:cNvPr id="433220" name="Object 68"/>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247614" y="3236240"/>
                        <a:ext cx="1271588" cy="235744"/>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33222" name="Line 70"/>
          <p:cNvSpPr>
            <a:spLocks noChangeShapeType="1"/>
          </p:cNvSpPr>
          <p:nvPr/>
        </p:nvSpPr>
        <p:spPr bwMode="auto">
          <a:xfrm>
            <a:off x="2504914" y="3350540"/>
            <a:ext cx="971550" cy="571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v-SE" sz="1350"/>
          </a:p>
        </p:txBody>
      </p:sp>
      <p:sp>
        <p:nvSpPr>
          <p:cNvPr id="433223" name="Line 71"/>
          <p:cNvSpPr>
            <a:spLocks noChangeShapeType="1"/>
          </p:cNvSpPr>
          <p:nvPr/>
        </p:nvSpPr>
        <p:spPr bwMode="auto">
          <a:xfrm flipV="1">
            <a:off x="2676364" y="3864890"/>
            <a:ext cx="8001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v-SE" sz="1350"/>
          </a:p>
        </p:txBody>
      </p:sp>
      <p:sp>
        <p:nvSpPr>
          <p:cNvPr id="433224" name="Line 72"/>
          <p:cNvSpPr>
            <a:spLocks noChangeShapeType="1"/>
          </p:cNvSpPr>
          <p:nvPr/>
        </p:nvSpPr>
        <p:spPr bwMode="auto">
          <a:xfrm flipH="1">
            <a:off x="4676614" y="3064790"/>
            <a:ext cx="685800" cy="45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v-SE" sz="1350"/>
          </a:p>
        </p:txBody>
      </p:sp>
      <p:sp>
        <p:nvSpPr>
          <p:cNvPr id="433225" name="Line 73"/>
          <p:cNvSpPr>
            <a:spLocks noChangeShapeType="1"/>
          </p:cNvSpPr>
          <p:nvPr/>
        </p:nvSpPr>
        <p:spPr bwMode="auto">
          <a:xfrm flipH="1">
            <a:off x="4676614" y="3807740"/>
            <a:ext cx="74295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v-SE" sz="1350"/>
          </a:p>
        </p:txBody>
      </p:sp>
      <p:sp>
        <p:nvSpPr>
          <p:cNvPr id="433226" name="Line 74"/>
          <p:cNvSpPr>
            <a:spLocks noChangeShapeType="1"/>
          </p:cNvSpPr>
          <p:nvPr/>
        </p:nvSpPr>
        <p:spPr bwMode="auto">
          <a:xfrm flipH="1" flipV="1">
            <a:off x="4676614" y="4093490"/>
            <a:ext cx="800100" cy="4000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v-SE" sz="1350"/>
          </a:p>
        </p:txBody>
      </p:sp>
      <p:sp>
        <p:nvSpPr>
          <p:cNvPr id="3" name="Content Placeholder 2"/>
          <p:cNvSpPr>
            <a:spLocks noGrp="1"/>
          </p:cNvSpPr>
          <p:nvPr>
            <p:ph idx="1"/>
          </p:nvPr>
        </p:nvSpPr>
        <p:spPr/>
        <p:txBody>
          <a:bodyPr/>
          <a:lstStyle/>
          <a:p>
            <a:r>
              <a:rPr lang="en-GB" altLang="sv-SE" sz="1600" dirty="0"/>
              <a:t>An event tracking table - records events, e.g. records every time a student attends a course (see figure), or people involved in accidents and vehicles involved in accidents</a:t>
            </a:r>
          </a:p>
          <a:p>
            <a:endParaRPr lang="sv-SE" dirty="0"/>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8"/>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1279934003"/>
      </p:ext>
    </p:extLst>
  </p:cSld>
  <p:clrMapOvr>
    <a:masterClrMapping/>
  </p:clrMapOvr>
  <mc:AlternateContent xmlns:mc="http://schemas.openxmlformats.org/markup-compatibility/2006" xmlns:p14="http://schemas.microsoft.com/office/powerpoint/2010/main">
    <mc:Choice Requires="p14">
      <p:transition spd="slow" p14:dur="2000" advTm="55709"/>
    </mc:Choice>
    <mc:Fallback xmlns="">
      <p:transition spd="slow" advTm="557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sv-SE" dirty="0" smtClean="0"/>
              <a:t>Coverage (</a:t>
            </a:r>
            <a:r>
              <a:rPr lang="en-GB" altLang="sv-SE" dirty="0" err="1" smtClean="0"/>
              <a:t>factless</a:t>
            </a:r>
            <a:r>
              <a:rPr lang="en-GB" altLang="sv-SE" dirty="0" smtClean="0"/>
              <a:t> fact) </a:t>
            </a:r>
            <a:r>
              <a:rPr lang="en-GB" altLang="sv-SE" dirty="0"/>
              <a:t>tables</a:t>
            </a:r>
            <a:endParaRPr lang="sv-SE" dirty="0"/>
          </a:p>
        </p:txBody>
      </p:sp>
      <p:sp>
        <p:nvSpPr>
          <p:cNvPr id="3" name="Content Placeholder 2"/>
          <p:cNvSpPr>
            <a:spLocks noGrp="1"/>
          </p:cNvSpPr>
          <p:nvPr>
            <p:ph idx="1"/>
          </p:nvPr>
        </p:nvSpPr>
        <p:spPr/>
        <p:txBody>
          <a:bodyPr/>
          <a:lstStyle/>
          <a:p>
            <a:pPr marL="313690" marR="257810" indent="-300990">
              <a:lnSpc>
                <a:spcPct val="100000"/>
              </a:lnSpc>
              <a:buClr>
                <a:srgbClr val="B1B1B1"/>
              </a:buClr>
              <a:buChar char="•"/>
              <a:tabLst>
                <a:tab pos="313055" algn="l"/>
                <a:tab pos="313690" algn="l"/>
              </a:tabLst>
            </a:pPr>
            <a:r>
              <a:rPr lang="en-US" sz="1600" spc="-5" dirty="0" err="1" smtClean="0">
                <a:solidFill>
                  <a:srgbClr val="3B3B63"/>
                </a:solidFill>
                <a:cs typeface="Arial"/>
              </a:rPr>
              <a:t>Covarage</a:t>
            </a:r>
            <a:r>
              <a:rPr lang="en-US" sz="1600" spc="-5" dirty="0" smtClean="0">
                <a:solidFill>
                  <a:srgbClr val="3B3B63"/>
                </a:solidFill>
                <a:cs typeface="Arial"/>
              </a:rPr>
              <a:t> tables is a table that </a:t>
            </a:r>
            <a:r>
              <a:rPr lang="en-GB" altLang="sv-SE" sz="1600" dirty="0" smtClean="0"/>
              <a:t>contain </a:t>
            </a:r>
            <a:r>
              <a:rPr lang="en-GB" altLang="sv-SE" sz="1600" dirty="0"/>
              <a:t>information </a:t>
            </a:r>
            <a:r>
              <a:rPr lang="en-GB" altLang="sv-SE" sz="1600" dirty="0" smtClean="0"/>
              <a:t>of what has </a:t>
            </a:r>
            <a:r>
              <a:rPr lang="en-GB" altLang="sv-SE" sz="1600" dirty="0"/>
              <a:t>not </a:t>
            </a:r>
            <a:r>
              <a:rPr lang="en-GB" altLang="sv-SE" sz="1600" dirty="0" smtClean="0"/>
              <a:t>happened</a:t>
            </a:r>
            <a:endParaRPr lang="en-US" sz="1600" dirty="0">
              <a:cs typeface="Arial"/>
            </a:endParaRPr>
          </a:p>
          <a:p>
            <a:endParaRPr lang="sv-SE"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1710349361"/>
      </p:ext>
    </p:extLst>
  </p:cSld>
  <p:clrMapOvr>
    <a:masterClrMapping/>
  </p:clrMapOvr>
  <mc:AlternateContent xmlns:mc="http://schemas.openxmlformats.org/markup-compatibility/2006" xmlns:p14="http://schemas.microsoft.com/office/powerpoint/2010/main">
    <mc:Choice Requires="p14">
      <p:transition spd="slow" p14:dur="2000" advTm="14535"/>
    </mc:Choice>
    <mc:Fallback xmlns="">
      <p:transition spd="slow" advTm="145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sv-SE" dirty="0"/>
              <a:t>Coverage (</a:t>
            </a:r>
            <a:r>
              <a:rPr lang="en-GB" altLang="sv-SE" dirty="0" err="1"/>
              <a:t>factless</a:t>
            </a:r>
            <a:r>
              <a:rPr lang="en-GB" altLang="sv-SE" dirty="0"/>
              <a:t> fact) </a:t>
            </a:r>
            <a:r>
              <a:rPr lang="en-GB" altLang="sv-SE" dirty="0" smtClean="0"/>
              <a:t>table</a:t>
            </a:r>
            <a:r>
              <a:rPr lang="en-GB" altLang="sv-SE" dirty="0"/>
              <a:t/>
            </a:r>
            <a:br>
              <a:rPr lang="en-GB" altLang="sv-SE" dirty="0"/>
            </a:br>
            <a:endParaRPr lang="sv-SE" dirty="0"/>
          </a:p>
        </p:txBody>
      </p:sp>
      <p:sp>
        <p:nvSpPr>
          <p:cNvPr id="3" name="Content Placeholder 2"/>
          <p:cNvSpPr>
            <a:spLocks noGrp="1"/>
          </p:cNvSpPr>
          <p:nvPr>
            <p:ph idx="1"/>
          </p:nvPr>
        </p:nvSpPr>
        <p:spPr>
          <a:xfrm>
            <a:off x="791999" y="1275534"/>
            <a:ext cx="7902549" cy="3240432"/>
          </a:xfrm>
        </p:spPr>
        <p:txBody>
          <a:bodyPr>
            <a:normAutofit/>
          </a:bodyPr>
          <a:lstStyle/>
          <a:p>
            <a:pPr marL="313690" marR="803910" indent="-300990">
              <a:lnSpc>
                <a:spcPct val="101299"/>
              </a:lnSpc>
              <a:buClr>
                <a:srgbClr val="B1B1B1"/>
              </a:buClr>
              <a:buChar char="•"/>
              <a:tabLst>
                <a:tab pos="313055" algn="l"/>
                <a:tab pos="313690" algn="l"/>
              </a:tabLst>
            </a:pPr>
            <a:r>
              <a:rPr lang="en-US" sz="1800" spc="15" dirty="0" smtClean="0">
                <a:solidFill>
                  <a:srgbClr val="3B3B63"/>
                </a:solidFill>
                <a:latin typeface="Arial"/>
                <a:cs typeface="Arial"/>
              </a:rPr>
              <a:t>An example: What </a:t>
            </a:r>
            <a:r>
              <a:rPr lang="en-US" sz="1800" spc="10" dirty="0">
                <a:solidFill>
                  <a:srgbClr val="3B3B63"/>
                </a:solidFill>
                <a:latin typeface="Arial"/>
                <a:cs typeface="Arial"/>
              </a:rPr>
              <a:t>products were </a:t>
            </a:r>
            <a:r>
              <a:rPr lang="en-US" sz="1800" spc="15" dirty="0" smtClean="0">
                <a:solidFill>
                  <a:srgbClr val="3B3B63"/>
                </a:solidFill>
                <a:latin typeface="Arial"/>
                <a:cs typeface="Arial"/>
              </a:rPr>
              <a:t>on </a:t>
            </a:r>
            <a:r>
              <a:rPr lang="en-US" sz="1800" spc="10" dirty="0">
                <a:solidFill>
                  <a:srgbClr val="3B3B63"/>
                </a:solidFill>
                <a:latin typeface="Arial"/>
                <a:cs typeface="Arial"/>
              </a:rPr>
              <a:t>promotion but </a:t>
            </a:r>
            <a:r>
              <a:rPr lang="en-US" sz="1800" spc="5" dirty="0">
                <a:solidFill>
                  <a:srgbClr val="3B3B63"/>
                </a:solidFill>
                <a:latin typeface="Arial"/>
                <a:cs typeface="Arial"/>
              </a:rPr>
              <a:t>did </a:t>
            </a:r>
            <a:r>
              <a:rPr lang="en-US" sz="1800" spc="10" dirty="0">
                <a:solidFill>
                  <a:srgbClr val="3B3B63"/>
                </a:solidFill>
                <a:latin typeface="Arial"/>
                <a:cs typeface="Arial"/>
              </a:rPr>
              <a:t>not</a:t>
            </a:r>
            <a:r>
              <a:rPr lang="en-US" sz="1800" spc="-30" dirty="0">
                <a:solidFill>
                  <a:srgbClr val="3B3B63"/>
                </a:solidFill>
                <a:latin typeface="Arial"/>
                <a:cs typeface="Arial"/>
              </a:rPr>
              <a:t> </a:t>
            </a:r>
            <a:r>
              <a:rPr lang="en-US" sz="1800" spc="5" dirty="0">
                <a:solidFill>
                  <a:srgbClr val="3B3B63"/>
                </a:solidFill>
                <a:latin typeface="Arial"/>
                <a:cs typeface="Arial"/>
              </a:rPr>
              <a:t>sell?</a:t>
            </a:r>
            <a:endParaRPr lang="en-US" sz="1800" dirty="0">
              <a:latin typeface="Arial"/>
              <a:cs typeface="Arial"/>
            </a:endParaRPr>
          </a:p>
          <a:p>
            <a:pPr marL="664210" marR="5080" lvl="1" indent="-250825">
              <a:spcBef>
                <a:spcPts val="520"/>
              </a:spcBef>
              <a:buClr>
                <a:srgbClr val="B1B1B1"/>
              </a:buClr>
              <a:tabLst>
                <a:tab pos="664210" algn="l"/>
              </a:tabLst>
            </a:pPr>
            <a:r>
              <a:rPr lang="en-US" sz="1800" dirty="0">
                <a:solidFill>
                  <a:srgbClr val="3B3B63"/>
                </a:solidFill>
                <a:latin typeface="Arial"/>
                <a:cs typeface="Arial"/>
              </a:rPr>
              <a:t>The sales fact table records</a:t>
            </a:r>
            <a:r>
              <a:rPr lang="en-US" sz="1800" spc="-60" dirty="0">
                <a:solidFill>
                  <a:srgbClr val="3B3B63"/>
                </a:solidFill>
                <a:latin typeface="Arial"/>
                <a:cs typeface="Arial"/>
              </a:rPr>
              <a:t> </a:t>
            </a:r>
            <a:r>
              <a:rPr lang="en-US" sz="1800" dirty="0" smtClean="0">
                <a:solidFill>
                  <a:srgbClr val="3B3B63"/>
                </a:solidFill>
                <a:latin typeface="Arial"/>
                <a:cs typeface="Arial"/>
              </a:rPr>
              <a:t>only </a:t>
            </a:r>
            <a:r>
              <a:rPr lang="en-US" sz="1800" spc="-5" dirty="0">
                <a:solidFill>
                  <a:srgbClr val="3B3B63"/>
                </a:solidFill>
                <a:latin typeface="Arial"/>
                <a:cs typeface="Arial"/>
              </a:rPr>
              <a:t>the </a:t>
            </a:r>
            <a:r>
              <a:rPr lang="en-US" sz="1800" dirty="0">
                <a:solidFill>
                  <a:srgbClr val="3B3B63"/>
                </a:solidFill>
                <a:latin typeface="Arial"/>
                <a:cs typeface="Arial"/>
              </a:rPr>
              <a:t>SKUs </a:t>
            </a:r>
            <a:r>
              <a:rPr lang="en-US" sz="1800" spc="-5" dirty="0">
                <a:solidFill>
                  <a:srgbClr val="3B3B63"/>
                </a:solidFill>
                <a:latin typeface="Arial"/>
                <a:cs typeface="Arial"/>
              </a:rPr>
              <a:t>actually</a:t>
            </a:r>
            <a:r>
              <a:rPr lang="en-US" sz="1800" spc="-50" dirty="0">
                <a:solidFill>
                  <a:srgbClr val="3B3B63"/>
                </a:solidFill>
                <a:latin typeface="Arial"/>
                <a:cs typeface="Arial"/>
              </a:rPr>
              <a:t> </a:t>
            </a:r>
            <a:r>
              <a:rPr lang="en-US" sz="1800" spc="-5" dirty="0">
                <a:solidFill>
                  <a:srgbClr val="3B3B63"/>
                </a:solidFill>
                <a:latin typeface="Arial"/>
                <a:cs typeface="Arial"/>
              </a:rPr>
              <a:t>sold.</a:t>
            </a:r>
            <a:endParaRPr lang="en-US" sz="1800" dirty="0">
              <a:latin typeface="Arial"/>
              <a:cs typeface="Arial"/>
            </a:endParaRPr>
          </a:p>
          <a:p>
            <a:pPr marL="664210" marR="464184" lvl="1" indent="-250825">
              <a:spcBef>
                <a:spcPts val="505"/>
              </a:spcBef>
              <a:buClr>
                <a:srgbClr val="B1B1B1"/>
              </a:buClr>
              <a:tabLst>
                <a:tab pos="664210" algn="l"/>
              </a:tabLst>
            </a:pPr>
            <a:r>
              <a:rPr lang="en-US" sz="1800" dirty="0" smtClean="0">
                <a:solidFill>
                  <a:srgbClr val="3B3B63"/>
                </a:solidFill>
                <a:latin typeface="Arial"/>
                <a:cs typeface="Arial"/>
              </a:rPr>
              <a:t>Therefore, we </a:t>
            </a:r>
            <a:r>
              <a:rPr lang="en-US" sz="1800" spc="-5" dirty="0">
                <a:solidFill>
                  <a:srgbClr val="3B3B63"/>
                </a:solidFill>
                <a:latin typeface="Arial"/>
                <a:cs typeface="Arial"/>
              </a:rPr>
              <a:t>need </a:t>
            </a:r>
            <a:r>
              <a:rPr lang="en-US" sz="1800" dirty="0">
                <a:solidFill>
                  <a:srgbClr val="3B3B63"/>
                </a:solidFill>
                <a:latin typeface="Arial"/>
                <a:cs typeface="Arial"/>
              </a:rPr>
              <a:t>to </a:t>
            </a:r>
            <a:r>
              <a:rPr lang="en-US" sz="1800" spc="-5" dirty="0">
                <a:solidFill>
                  <a:srgbClr val="3B3B63"/>
                </a:solidFill>
                <a:latin typeface="Arial"/>
                <a:cs typeface="Arial"/>
              </a:rPr>
              <a:t>create </a:t>
            </a:r>
            <a:r>
              <a:rPr lang="en-US" sz="1800" dirty="0">
                <a:solidFill>
                  <a:srgbClr val="3B3B63"/>
                </a:solidFill>
                <a:latin typeface="Arial"/>
                <a:cs typeface="Arial"/>
              </a:rPr>
              <a:t>a </a:t>
            </a:r>
            <a:r>
              <a:rPr lang="en-US" sz="1800" spc="-5" dirty="0" err="1" smtClean="0">
                <a:solidFill>
                  <a:srgbClr val="3B3B63"/>
                </a:solidFill>
                <a:latin typeface="Arial"/>
                <a:cs typeface="Arial"/>
              </a:rPr>
              <a:t>factless</a:t>
            </a:r>
            <a:r>
              <a:rPr lang="en-US" sz="1800" spc="-5" dirty="0" smtClean="0">
                <a:solidFill>
                  <a:srgbClr val="3B3B63"/>
                </a:solidFill>
                <a:latin typeface="Arial"/>
                <a:cs typeface="Arial"/>
              </a:rPr>
              <a:t> </a:t>
            </a:r>
            <a:r>
              <a:rPr lang="en-US" sz="1800" dirty="0">
                <a:solidFill>
                  <a:srgbClr val="3B3B63"/>
                </a:solidFill>
                <a:latin typeface="Arial"/>
                <a:cs typeface="Arial"/>
              </a:rPr>
              <a:t>fact</a:t>
            </a:r>
            <a:r>
              <a:rPr lang="en-US" sz="1800" spc="-100" dirty="0">
                <a:solidFill>
                  <a:srgbClr val="3B3B63"/>
                </a:solidFill>
                <a:latin typeface="Arial"/>
                <a:cs typeface="Arial"/>
              </a:rPr>
              <a:t> </a:t>
            </a:r>
            <a:r>
              <a:rPr lang="en-US" sz="1800" dirty="0" smtClean="0">
                <a:solidFill>
                  <a:srgbClr val="3B3B63"/>
                </a:solidFill>
                <a:latin typeface="Arial"/>
                <a:cs typeface="Arial"/>
              </a:rPr>
              <a:t>table that cover all product that is part of the promotion</a:t>
            </a:r>
            <a:endParaRPr lang="en-US" sz="1800" dirty="0">
              <a:latin typeface="Arial"/>
              <a:cs typeface="Arial"/>
            </a:endParaRPr>
          </a:p>
          <a:p>
            <a:endParaRPr lang="sv-SE" dirty="0"/>
          </a:p>
        </p:txBody>
      </p:sp>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7112" y="2744788"/>
            <a:ext cx="3786161" cy="216385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5120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44698" y="2744788"/>
            <a:ext cx="3525863" cy="11733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988782426"/>
      </p:ext>
    </p:extLst>
  </p:cSld>
  <p:clrMapOvr>
    <a:masterClrMapping/>
  </p:clrMapOvr>
  <mc:AlternateContent xmlns:mc="http://schemas.openxmlformats.org/markup-compatibility/2006" xmlns:p14="http://schemas.microsoft.com/office/powerpoint/2010/main">
    <mc:Choice Requires="p14">
      <p:transition spd="slow" p14:dur="2000" advTm="175193"/>
    </mc:Choice>
    <mc:Fallback xmlns="">
      <p:transition spd="slow" advTm="1751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smtClean="0"/>
              <a:t>OLAP – and the </a:t>
            </a:r>
            <a:r>
              <a:rPr lang="sv-SE" dirty="0" err="1" smtClean="0"/>
              <a:t>cube</a:t>
            </a:r>
            <a:endParaRPr lang="sv-SE" dirty="0"/>
          </a:p>
        </p:txBody>
      </p:sp>
      <p:sp>
        <p:nvSpPr>
          <p:cNvPr id="3" name="Content Placeholder 2"/>
          <p:cNvSpPr>
            <a:spLocks noGrp="1"/>
          </p:cNvSpPr>
          <p:nvPr>
            <p:ph idx="1"/>
          </p:nvPr>
        </p:nvSpPr>
        <p:spPr>
          <a:xfrm>
            <a:off x="792000" y="1275533"/>
            <a:ext cx="8026536" cy="4001639"/>
          </a:xfrm>
        </p:spPr>
        <p:txBody>
          <a:bodyPr>
            <a:normAutofit/>
          </a:bodyPr>
          <a:lstStyle/>
          <a:p>
            <a:pPr marL="0" indent="0">
              <a:buNone/>
            </a:pPr>
            <a:r>
              <a:rPr lang="sv-SE" sz="1500" dirty="0" smtClean="0"/>
              <a:t>An </a:t>
            </a:r>
            <a:r>
              <a:rPr lang="sv-SE" sz="1500" dirty="0" err="1" smtClean="0"/>
              <a:t>example</a:t>
            </a:r>
            <a:r>
              <a:rPr lang="sv-SE" sz="1500" dirty="0" smtClean="0"/>
              <a:t>: </a:t>
            </a:r>
          </a:p>
          <a:p>
            <a:r>
              <a:rPr lang="sv-SE" sz="1500" dirty="0" err="1" smtClean="0"/>
              <a:t>Sales</a:t>
            </a:r>
            <a:r>
              <a:rPr lang="sv-SE" sz="1500" dirty="0" smtClean="0"/>
              <a:t> </a:t>
            </a:r>
            <a:r>
              <a:rPr lang="sv-SE" sz="1500" dirty="0" err="1"/>
              <a:t>amount</a:t>
            </a:r>
            <a:r>
              <a:rPr lang="sv-SE" sz="1500" dirty="0"/>
              <a:t> $ 30 </a:t>
            </a:r>
            <a:r>
              <a:rPr lang="sv-SE" sz="1500" dirty="0" smtClean="0"/>
              <a:t>(</a:t>
            </a:r>
            <a:r>
              <a:rPr lang="sv-SE" sz="1500" dirty="0" err="1" smtClean="0"/>
              <a:t>fact</a:t>
            </a:r>
            <a:r>
              <a:rPr lang="sv-SE" sz="1500" dirty="0" smtClean="0"/>
              <a:t>, </a:t>
            </a:r>
            <a:r>
              <a:rPr lang="sv-SE" sz="1500" dirty="0" err="1" smtClean="0"/>
              <a:t>measure</a:t>
            </a:r>
            <a:r>
              <a:rPr lang="sv-SE" sz="1500" dirty="0" smtClean="0"/>
              <a:t>) </a:t>
            </a:r>
            <a:r>
              <a:rPr lang="sv-SE" sz="1500" dirty="0" err="1" smtClean="0"/>
              <a:t>does</a:t>
            </a:r>
            <a:r>
              <a:rPr lang="sv-SE" sz="1500" dirty="0" smtClean="0"/>
              <a:t> </a:t>
            </a:r>
            <a:r>
              <a:rPr lang="sv-SE" sz="1500" dirty="0"/>
              <a:t>not </a:t>
            </a:r>
            <a:r>
              <a:rPr lang="sv-SE" sz="1500" dirty="0" err="1" smtClean="0"/>
              <a:t>say</a:t>
            </a:r>
            <a:r>
              <a:rPr lang="sv-SE" sz="1500" dirty="0" smtClean="0"/>
              <a:t> so </a:t>
            </a:r>
            <a:r>
              <a:rPr lang="sv-SE" sz="1500" dirty="0" err="1" smtClean="0"/>
              <a:t>much</a:t>
            </a:r>
            <a:r>
              <a:rPr lang="sv-SE" sz="1500" dirty="0" smtClean="0"/>
              <a:t>.</a:t>
            </a:r>
          </a:p>
          <a:p>
            <a:r>
              <a:rPr lang="sv-SE" sz="1500" dirty="0" err="1" smtClean="0"/>
              <a:t>Dimensional</a:t>
            </a:r>
            <a:r>
              <a:rPr lang="sv-SE" sz="1500" dirty="0" smtClean="0"/>
              <a:t> </a:t>
            </a:r>
            <a:r>
              <a:rPr lang="sv-SE" sz="1500" dirty="0" err="1" smtClean="0"/>
              <a:t>attributes</a:t>
            </a:r>
            <a:r>
              <a:rPr lang="sv-SE" sz="1500" dirty="0" smtClean="0"/>
              <a:t> and </a:t>
            </a:r>
            <a:r>
              <a:rPr lang="sv-SE" sz="1500" dirty="0" err="1" smtClean="0"/>
              <a:t>values</a:t>
            </a:r>
            <a:r>
              <a:rPr lang="sv-SE" sz="1500" dirty="0" smtClean="0"/>
              <a:t> </a:t>
            </a:r>
            <a:r>
              <a:rPr lang="sv-SE" sz="1500" dirty="0" err="1" smtClean="0"/>
              <a:t>are</a:t>
            </a:r>
            <a:r>
              <a:rPr lang="sv-SE" sz="1500" dirty="0" smtClean="0"/>
              <a:t> </a:t>
            </a:r>
            <a:r>
              <a:rPr lang="sv-SE" sz="1500" dirty="0" err="1" smtClean="0"/>
              <a:t>added</a:t>
            </a:r>
            <a:r>
              <a:rPr lang="sv-SE" sz="1500" dirty="0" smtClean="0"/>
              <a:t> to </a:t>
            </a:r>
            <a:r>
              <a:rPr lang="sv-SE" sz="1500" dirty="0" err="1" smtClean="0"/>
              <a:t>give</a:t>
            </a:r>
            <a:r>
              <a:rPr lang="sv-SE" sz="1500" dirty="0" smtClean="0"/>
              <a:t> the $30 </a:t>
            </a:r>
            <a:r>
              <a:rPr lang="sv-SE" sz="1500" dirty="0" err="1" smtClean="0"/>
              <a:t>meaning</a:t>
            </a:r>
            <a:r>
              <a:rPr lang="sv-SE" sz="1500" dirty="0" smtClean="0"/>
              <a:t>, </a:t>
            </a:r>
            <a:r>
              <a:rPr lang="sv-SE" sz="1500" dirty="0" err="1" smtClean="0"/>
              <a:t>such</a:t>
            </a:r>
            <a:r>
              <a:rPr lang="sv-SE" sz="1500" dirty="0" smtClean="0"/>
              <a:t> as </a:t>
            </a:r>
            <a:r>
              <a:rPr lang="sv-SE" sz="1500" dirty="0" err="1" smtClean="0"/>
              <a:t>Month</a:t>
            </a:r>
            <a:r>
              <a:rPr lang="sv-SE" sz="1500" dirty="0" smtClean="0"/>
              <a:t> </a:t>
            </a:r>
            <a:r>
              <a:rPr lang="sv-SE" sz="1500" dirty="0" err="1" smtClean="0"/>
              <a:t>of</a:t>
            </a:r>
            <a:r>
              <a:rPr lang="sv-SE" sz="1500" dirty="0" smtClean="0"/>
              <a:t> Dec 2018 (</a:t>
            </a:r>
            <a:r>
              <a:rPr lang="sv-SE" sz="1500" dirty="0" err="1" smtClean="0"/>
              <a:t>dimensional</a:t>
            </a:r>
            <a:r>
              <a:rPr lang="sv-SE" sz="1500" dirty="0" smtClean="0"/>
              <a:t> </a:t>
            </a:r>
            <a:r>
              <a:rPr lang="sv-SE" sz="1500" dirty="0" err="1" smtClean="0"/>
              <a:t>attribute</a:t>
            </a:r>
            <a:r>
              <a:rPr lang="sv-SE" sz="1500" dirty="0" smtClean="0"/>
              <a:t> and </a:t>
            </a:r>
            <a:r>
              <a:rPr lang="sv-SE" sz="1500" dirty="0" err="1" smtClean="0"/>
              <a:t>value</a:t>
            </a:r>
            <a:r>
              <a:rPr lang="sv-SE" sz="1500" dirty="0" smtClean="0"/>
              <a:t>) and Store in the city </a:t>
            </a:r>
            <a:r>
              <a:rPr lang="sv-SE" sz="1500" dirty="0" err="1" smtClean="0"/>
              <a:t>of</a:t>
            </a:r>
            <a:r>
              <a:rPr lang="sv-SE" sz="1500" dirty="0" smtClean="0"/>
              <a:t> Falun, Sweden </a:t>
            </a:r>
            <a:r>
              <a:rPr lang="sv-SE" sz="1500" dirty="0"/>
              <a:t>(</a:t>
            </a:r>
            <a:r>
              <a:rPr lang="sv-SE" sz="1500" dirty="0" err="1"/>
              <a:t>dimensional</a:t>
            </a:r>
            <a:r>
              <a:rPr lang="sv-SE" sz="1500" dirty="0"/>
              <a:t> </a:t>
            </a:r>
            <a:r>
              <a:rPr lang="sv-SE" sz="1500" dirty="0" err="1"/>
              <a:t>attribute</a:t>
            </a:r>
            <a:r>
              <a:rPr lang="sv-SE" sz="1500" dirty="0"/>
              <a:t> and </a:t>
            </a:r>
            <a:r>
              <a:rPr lang="sv-SE" sz="1500" dirty="0" err="1"/>
              <a:t>value</a:t>
            </a:r>
            <a:r>
              <a:rPr lang="sv-SE" sz="1500" dirty="0" smtClean="0"/>
              <a:t>). </a:t>
            </a:r>
          </a:p>
          <a:p>
            <a:r>
              <a:rPr lang="sv-SE" sz="1500" dirty="0" err="1" smtClean="0"/>
              <a:t>That</a:t>
            </a:r>
            <a:r>
              <a:rPr lang="sv-SE" sz="1500" dirty="0" smtClean="0"/>
              <a:t> is $ 30 is the </a:t>
            </a:r>
            <a:r>
              <a:rPr lang="sv-SE" sz="1500" dirty="0" err="1" smtClean="0"/>
              <a:t>amout</a:t>
            </a:r>
            <a:r>
              <a:rPr lang="sv-SE" sz="1500" dirty="0" smtClean="0"/>
              <a:t> </a:t>
            </a:r>
            <a:r>
              <a:rPr lang="sv-SE" sz="1500" dirty="0" err="1" smtClean="0"/>
              <a:t>sales</a:t>
            </a:r>
            <a:r>
              <a:rPr lang="sv-SE" sz="1500" dirty="0" smtClean="0"/>
              <a:t> </a:t>
            </a:r>
            <a:r>
              <a:rPr lang="sv-SE" sz="1500" dirty="0" err="1" smtClean="0"/>
              <a:t>during</a:t>
            </a:r>
            <a:r>
              <a:rPr lang="sv-SE" sz="1500" dirty="0" smtClean="0"/>
              <a:t> Dec 2018 in the store in Falun. </a:t>
            </a:r>
          </a:p>
          <a:p>
            <a:pPr marL="0" indent="0">
              <a:buNone/>
            </a:pPr>
            <a:endParaRPr lang="sv-SE" sz="15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2306740103"/>
      </p:ext>
    </p:extLst>
  </p:cSld>
  <p:clrMapOvr>
    <a:masterClrMapping/>
  </p:clrMapOvr>
  <mc:AlternateContent xmlns:mc="http://schemas.openxmlformats.org/markup-compatibility/2006" xmlns:p14="http://schemas.microsoft.com/office/powerpoint/2010/main">
    <mc:Choice Requires="p14">
      <p:transition spd="slow" p14:dur="2000" advTm="92219"/>
    </mc:Choice>
    <mc:Fallback xmlns="">
      <p:transition spd="slow" advTm="922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smtClean="0"/>
              <a:t>OLAP – and the </a:t>
            </a:r>
            <a:r>
              <a:rPr lang="sv-SE" dirty="0" err="1" smtClean="0"/>
              <a:t>cube</a:t>
            </a:r>
            <a:endParaRPr lang="sv-SE" dirty="0"/>
          </a:p>
        </p:txBody>
      </p:sp>
      <p:sp>
        <p:nvSpPr>
          <p:cNvPr id="3" name="Content Placeholder 2"/>
          <p:cNvSpPr>
            <a:spLocks noGrp="1"/>
          </p:cNvSpPr>
          <p:nvPr>
            <p:ph idx="1"/>
          </p:nvPr>
        </p:nvSpPr>
        <p:spPr>
          <a:xfrm>
            <a:off x="792000" y="1275533"/>
            <a:ext cx="8352000" cy="4001639"/>
          </a:xfrm>
        </p:spPr>
        <p:txBody>
          <a:bodyPr>
            <a:normAutofit/>
          </a:bodyPr>
          <a:lstStyle/>
          <a:p>
            <a:r>
              <a:rPr lang="sv-SE" sz="1400" dirty="0" smtClean="0"/>
              <a:t>The </a:t>
            </a:r>
            <a:r>
              <a:rPr lang="sv-SE" sz="1400" b="1" dirty="0" err="1" smtClean="0"/>
              <a:t>use</a:t>
            </a:r>
            <a:r>
              <a:rPr lang="sv-SE" sz="1400" b="1" dirty="0" smtClean="0"/>
              <a:t> </a:t>
            </a:r>
            <a:r>
              <a:rPr lang="sv-SE" sz="1400" b="1" dirty="0" err="1" smtClean="0"/>
              <a:t>of</a:t>
            </a:r>
            <a:r>
              <a:rPr lang="sv-SE" sz="1400" b="1" dirty="0" smtClean="0"/>
              <a:t> pre-</a:t>
            </a:r>
            <a:r>
              <a:rPr lang="sv-SE" sz="1400" b="1" dirty="0" err="1" smtClean="0"/>
              <a:t>aggregated</a:t>
            </a:r>
            <a:r>
              <a:rPr lang="sv-SE" sz="1400" b="1" dirty="0" smtClean="0"/>
              <a:t> </a:t>
            </a:r>
            <a:r>
              <a:rPr lang="sv-SE" sz="1400" b="1" dirty="0" err="1" smtClean="0"/>
              <a:t>measure</a:t>
            </a:r>
            <a:r>
              <a:rPr lang="sv-SE" sz="1400" b="1" dirty="0" smtClean="0"/>
              <a:t> </a:t>
            </a:r>
            <a:r>
              <a:rPr lang="sv-SE" sz="1400" dirty="0" err="1" smtClean="0"/>
              <a:t>are</a:t>
            </a:r>
            <a:r>
              <a:rPr lang="sv-SE" sz="1400" dirty="0" smtClean="0"/>
              <a:t> an </a:t>
            </a:r>
            <a:r>
              <a:rPr lang="sv-SE" sz="1400" dirty="0" err="1" smtClean="0"/>
              <a:t>important</a:t>
            </a:r>
            <a:r>
              <a:rPr lang="sv-SE" sz="1400" dirty="0" smtClean="0"/>
              <a:t> part </a:t>
            </a:r>
            <a:r>
              <a:rPr lang="sv-SE" sz="1400" dirty="0" err="1" smtClean="0"/>
              <a:t>of</a:t>
            </a:r>
            <a:r>
              <a:rPr lang="sv-SE" sz="1400" dirty="0" smtClean="0"/>
              <a:t> OLAP </a:t>
            </a:r>
            <a:r>
              <a:rPr lang="sv-SE" sz="1400" dirty="0" err="1" smtClean="0"/>
              <a:t>cube</a:t>
            </a:r>
            <a:endParaRPr lang="sv-SE" sz="1400" dirty="0" smtClean="0"/>
          </a:p>
          <a:p>
            <a:r>
              <a:rPr lang="sv-SE" sz="1400" dirty="0" smtClean="0"/>
              <a:t>This pre-</a:t>
            </a:r>
            <a:r>
              <a:rPr lang="sv-SE" sz="1400" dirty="0" err="1" smtClean="0"/>
              <a:t>aggregated</a:t>
            </a:r>
            <a:r>
              <a:rPr lang="sv-SE" sz="1400" dirty="0" smtClean="0"/>
              <a:t> </a:t>
            </a:r>
            <a:r>
              <a:rPr lang="sv-SE" sz="1400" dirty="0" err="1" smtClean="0"/>
              <a:t>measures</a:t>
            </a:r>
            <a:r>
              <a:rPr lang="sv-SE" sz="1400" dirty="0" smtClean="0"/>
              <a:t> is a </a:t>
            </a:r>
            <a:r>
              <a:rPr lang="sv-SE" sz="1400" b="1" dirty="0" err="1" smtClean="0"/>
              <a:t>mechanism</a:t>
            </a:r>
            <a:r>
              <a:rPr lang="sv-SE" sz="1400" b="1" dirty="0" smtClean="0"/>
              <a:t> </a:t>
            </a:r>
            <a:r>
              <a:rPr lang="sv-SE" sz="1400" b="1" dirty="0" err="1" smtClean="0"/>
              <a:t>that</a:t>
            </a:r>
            <a:r>
              <a:rPr lang="sv-SE" sz="1400" b="1" dirty="0" smtClean="0"/>
              <a:t> </a:t>
            </a:r>
            <a:r>
              <a:rPr lang="sv-SE" sz="1400" b="1" dirty="0" err="1" smtClean="0"/>
              <a:t>provide</a:t>
            </a:r>
            <a:r>
              <a:rPr lang="sv-SE" sz="1400" b="1" dirty="0" smtClean="0"/>
              <a:t> rapid </a:t>
            </a:r>
            <a:r>
              <a:rPr lang="sv-SE" sz="1400" b="1" dirty="0" err="1" smtClean="0"/>
              <a:t>answers</a:t>
            </a:r>
            <a:r>
              <a:rPr lang="sv-SE" sz="1400" b="1" dirty="0" smtClean="0"/>
              <a:t> to </a:t>
            </a:r>
            <a:r>
              <a:rPr lang="sv-SE" sz="1400" b="1" dirty="0" err="1" smtClean="0"/>
              <a:t>complex</a:t>
            </a:r>
            <a:r>
              <a:rPr lang="sv-SE" sz="1400" b="1" dirty="0" smtClean="0"/>
              <a:t> </a:t>
            </a:r>
            <a:r>
              <a:rPr lang="sv-SE" sz="1400" b="1" dirty="0" err="1" smtClean="0"/>
              <a:t>analytic</a:t>
            </a:r>
            <a:r>
              <a:rPr lang="sv-SE" sz="1400" b="1" dirty="0" smtClean="0"/>
              <a:t> </a:t>
            </a:r>
            <a:r>
              <a:rPr lang="sv-SE" sz="1400" b="1" dirty="0" err="1" smtClean="0"/>
              <a:t>queries</a:t>
            </a:r>
            <a:endParaRPr lang="sv-SE" sz="1400" b="1" dirty="0" smtClean="0"/>
          </a:p>
          <a:p>
            <a:r>
              <a:rPr lang="sv-SE" sz="1400" dirty="0" smtClean="0"/>
              <a:t>An</a:t>
            </a:r>
            <a:r>
              <a:rPr lang="sv-SE" sz="1400" b="1" dirty="0" smtClean="0"/>
              <a:t> </a:t>
            </a:r>
            <a:r>
              <a:rPr lang="sv-SE" sz="1400" b="1" dirty="0" err="1" smtClean="0"/>
              <a:t>aggregate</a:t>
            </a:r>
            <a:r>
              <a:rPr lang="sv-SE" sz="1400" b="1" dirty="0" smtClean="0"/>
              <a:t> </a:t>
            </a:r>
            <a:r>
              <a:rPr lang="sv-SE" sz="1400" b="1" dirty="0" err="1" smtClean="0"/>
              <a:t>function</a:t>
            </a:r>
            <a:r>
              <a:rPr lang="sv-SE" sz="1400" b="1" dirty="0" smtClean="0"/>
              <a:t> </a:t>
            </a:r>
            <a:r>
              <a:rPr lang="sv-SE" sz="1400" dirty="0" smtClean="0"/>
              <a:t>is </a:t>
            </a:r>
            <a:r>
              <a:rPr lang="sv-SE" sz="1400" dirty="0" err="1" smtClean="0"/>
              <a:t>used</a:t>
            </a:r>
            <a:r>
              <a:rPr lang="sv-SE" sz="1400" dirty="0" smtClean="0"/>
              <a:t> to </a:t>
            </a:r>
            <a:r>
              <a:rPr lang="sv-SE" sz="1400" dirty="0" err="1" smtClean="0"/>
              <a:t>aggregate</a:t>
            </a:r>
            <a:r>
              <a:rPr lang="sv-SE" sz="1400" dirty="0" smtClean="0"/>
              <a:t> </a:t>
            </a:r>
            <a:r>
              <a:rPr lang="sv-SE" sz="1400" dirty="0" err="1" smtClean="0"/>
              <a:t>base</a:t>
            </a:r>
            <a:r>
              <a:rPr lang="sv-SE" sz="1400" dirty="0" smtClean="0"/>
              <a:t> data. This is </a:t>
            </a:r>
            <a:r>
              <a:rPr lang="sv-SE" sz="1400" dirty="0" err="1" smtClean="0"/>
              <a:t>called</a:t>
            </a:r>
            <a:r>
              <a:rPr lang="sv-SE" sz="1400" dirty="0" smtClean="0"/>
              <a:t> </a:t>
            </a:r>
            <a:r>
              <a:rPr lang="sv-SE" sz="1400" dirty="0" err="1" smtClean="0"/>
              <a:t>loading</a:t>
            </a:r>
            <a:r>
              <a:rPr lang="sv-SE" sz="1400" dirty="0" smtClean="0"/>
              <a:t> or </a:t>
            </a:r>
            <a:r>
              <a:rPr lang="sv-SE" sz="1400" dirty="0" err="1" smtClean="0"/>
              <a:t>building</a:t>
            </a:r>
            <a:r>
              <a:rPr lang="sv-SE" sz="1400" dirty="0" smtClean="0"/>
              <a:t> och </a:t>
            </a:r>
            <a:r>
              <a:rPr lang="sv-SE" sz="1400" dirty="0" err="1" smtClean="0"/>
              <a:t>processing</a:t>
            </a:r>
            <a:r>
              <a:rPr lang="sv-SE" sz="1400" dirty="0" smtClean="0"/>
              <a:t> the </a:t>
            </a:r>
            <a:r>
              <a:rPr lang="sv-SE" sz="1400" dirty="0" err="1" smtClean="0"/>
              <a:t>cube</a:t>
            </a:r>
            <a:endParaRPr lang="sv-SE" sz="1400" dirty="0" smtClean="0"/>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1654424369"/>
      </p:ext>
    </p:extLst>
  </p:cSld>
  <p:clrMapOvr>
    <a:masterClrMapping/>
  </p:clrMapOvr>
  <mc:AlternateContent xmlns:mc="http://schemas.openxmlformats.org/markup-compatibility/2006" xmlns:p14="http://schemas.microsoft.com/office/powerpoint/2010/main">
    <mc:Choice Requires="p14">
      <p:transition spd="slow" p14:dur="2000" advTm="83187"/>
    </mc:Choice>
    <mc:Fallback xmlns="">
      <p:transition spd="slow" advTm="831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smtClean="0"/>
              <a:t>OLAP – and the </a:t>
            </a:r>
            <a:r>
              <a:rPr lang="sv-SE" dirty="0" err="1" smtClean="0"/>
              <a:t>cube</a:t>
            </a:r>
            <a:endParaRPr lang="sv-SE" dirty="0"/>
          </a:p>
        </p:txBody>
      </p:sp>
      <p:sp>
        <p:nvSpPr>
          <p:cNvPr id="3" name="Content Placeholder 2"/>
          <p:cNvSpPr>
            <a:spLocks noGrp="1"/>
          </p:cNvSpPr>
          <p:nvPr>
            <p:ph idx="1"/>
          </p:nvPr>
        </p:nvSpPr>
        <p:spPr>
          <a:xfrm>
            <a:off x="792000" y="1275533"/>
            <a:ext cx="8352000" cy="4001639"/>
          </a:xfrm>
        </p:spPr>
        <p:txBody>
          <a:bodyPr>
            <a:normAutofit/>
          </a:bodyPr>
          <a:lstStyle/>
          <a:p>
            <a:r>
              <a:rPr lang="sv-SE" sz="1400" dirty="0" smtClean="0"/>
              <a:t>The </a:t>
            </a:r>
            <a:r>
              <a:rPr lang="sv-SE" sz="1400" dirty="0" err="1" smtClean="0"/>
              <a:t>aggregate</a:t>
            </a:r>
            <a:r>
              <a:rPr lang="sv-SE" sz="1400" dirty="0" smtClean="0"/>
              <a:t> </a:t>
            </a:r>
            <a:r>
              <a:rPr lang="sv-SE" sz="1400" dirty="0" err="1" smtClean="0"/>
              <a:t>function</a:t>
            </a:r>
            <a:r>
              <a:rPr lang="sv-SE" sz="1400" dirty="0" smtClean="0"/>
              <a:t> </a:t>
            </a:r>
            <a:r>
              <a:rPr lang="sv-SE" sz="1400" b="1" dirty="0" err="1" smtClean="0"/>
              <a:t>aggregate</a:t>
            </a:r>
            <a:r>
              <a:rPr lang="sv-SE" sz="1400" b="1" dirty="0" smtClean="0"/>
              <a:t> data </a:t>
            </a:r>
            <a:r>
              <a:rPr lang="sv-SE" sz="1400" b="1" dirty="0" err="1" smtClean="0"/>
              <a:t>along</a:t>
            </a:r>
            <a:r>
              <a:rPr lang="sv-SE" sz="1400" b="1" dirty="0" smtClean="0"/>
              <a:t> </a:t>
            </a:r>
            <a:r>
              <a:rPr lang="sv-SE" sz="1400" b="1" dirty="0" err="1" smtClean="0"/>
              <a:t>dimensional</a:t>
            </a:r>
            <a:r>
              <a:rPr lang="sv-SE" sz="1400" b="1" dirty="0" smtClean="0"/>
              <a:t> </a:t>
            </a:r>
            <a:r>
              <a:rPr lang="sv-SE" sz="1400" b="1" dirty="0" err="1" smtClean="0"/>
              <a:t>attributes</a:t>
            </a:r>
            <a:r>
              <a:rPr lang="sv-SE" sz="1400" b="1" dirty="0" smtClean="0"/>
              <a:t>, </a:t>
            </a:r>
            <a:r>
              <a:rPr lang="sv-SE" sz="1400" b="1" dirty="0" err="1" smtClean="0"/>
              <a:t>organized</a:t>
            </a:r>
            <a:r>
              <a:rPr lang="sv-SE" sz="1400" b="1" dirty="0" smtClean="0"/>
              <a:t> in </a:t>
            </a:r>
            <a:r>
              <a:rPr lang="sv-SE" sz="1400" b="1" dirty="0" err="1" smtClean="0"/>
              <a:t>hierarchies</a:t>
            </a:r>
            <a:r>
              <a:rPr lang="sv-SE" sz="1400" dirty="0" smtClean="0"/>
              <a:t> (</a:t>
            </a:r>
            <a:r>
              <a:rPr lang="sv-SE" sz="1400" dirty="0" err="1" smtClean="0"/>
              <a:t>such</a:t>
            </a:r>
            <a:r>
              <a:rPr lang="sv-SE" sz="1400" dirty="0" smtClean="0"/>
              <a:t> as date, </a:t>
            </a:r>
            <a:r>
              <a:rPr lang="sv-SE" sz="1400" dirty="0" err="1" smtClean="0"/>
              <a:t>month</a:t>
            </a:r>
            <a:r>
              <a:rPr lang="sv-SE" sz="1400" dirty="0" smtClean="0"/>
              <a:t>, and </a:t>
            </a:r>
            <a:r>
              <a:rPr lang="sv-SE" sz="1400" dirty="0" err="1" smtClean="0"/>
              <a:t>year</a:t>
            </a:r>
            <a:r>
              <a:rPr lang="sv-SE" sz="1400" dirty="0" smtClean="0"/>
              <a:t> in the date dimension, or </a:t>
            </a:r>
            <a:r>
              <a:rPr lang="sv-SE" sz="1400" dirty="0" err="1" smtClean="0"/>
              <a:t>product</a:t>
            </a:r>
            <a:r>
              <a:rPr lang="sv-SE" sz="1400" dirty="0" smtClean="0"/>
              <a:t>, and </a:t>
            </a:r>
            <a:r>
              <a:rPr lang="sv-SE" sz="1400" dirty="0" err="1" smtClean="0"/>
              <a:t>product</a:t>
            </a:r>
            <a:r>
              <a:rPr lang="sv-SE" sz="1400" dirty="0" smtClean="0"/>
              <a:t> </a:t>
            </a:r>
            <a:r>
              <a:rPr lang="sv-SE" sz="1400" dirty="0" err="1" smtClean="0"/>
              <a:t>category</a:t>
            </a:r>
            <a:r>
              <a:rPr lang="sv-SE" sz="1400" dirty="0" smtClean="0"/>
              <a:t> in the </a:t>
            </a:r>
            <a:r>
              <a:rPr lang="sv-SE" sz="1400" dirty="0" err="1" smtClean="0"/>
              <a:t>product</a:t>
            </a:r>
            <a:r>
              <a:rPr lang="sv-SE" sz="1400" dirty="0" smtClean="0"/>
              <a:t> dimension)</a:t>
            </a:r>
          </a:p>
          <a:p>
            <a:r>
              <a:rPr lang="sv-SE" sz="1400" b="1" dirty="0" err="1" smtClean="0"/>
              <a:t>These</a:t>
            </a:r>
            <a:r>
              <a:rPr lang="sv-SE" sz="1400" b="1" dirty="0" smtClean="0"/>
              <a:t> </a:t>
            </a:r>
            <a:r>
              <a:rPr lang="sv-SE" sz="1400" b="1" dirty="0" err="1" smtClean="0"/>
              <a:t>loading</a:t>
            </a:r>
            <a:r>
              <a:rPr lang="sv-SE" sz="1400" b="1" dirty="0" smtClean="0"/>
              <a:t> or </a:t>
            </a:r>
            <a:r>
              <a:rPr lang="sv-SE" sz="1400" b="1" dirty="0" err="1" smtClean="0"/>
              <a:t>building</a:t>
            </a:r>
            <a:r>
              <a:rPr lang="sv-SE" sz="1400" b="1" dirty="0" smtClean="0"/>
              <a:t> the OLAP </a:t>
            </a:r>
            <a:r>
              <a:rPr lang="sv-SE" sz="1400" b="1" dirty="0" err="1" smtClean="0"/>
              <a:t>cube</a:t>
            </a:r>
            <a:r>
              <a:rPr lang="sv-SE" sz="1400" b="1" dirty="0" smtClean="0"/>
              <a:t> </a:t>
            </a:r>
            <a:r>
              <a:rPr lang="sv-SE" sz="1400" dirty="0" err="1" smtClean="0"/>
              <a:t>with</a:t>
            </a:r>
            <a:r>
              <a:rPr lang="sv-SE" sz="1400" dirty="0" smtClean="0"/>
              <a:t> </a:t>
            </a:r>
            <a:r>
              <a:rPr lang="sv-SE" sz="1400" dirty="0" err="1" smtClean="0"/>
              <a:t>aggregated</a:t>
            </a:r>
            <a:r>
              <a:rPr lang="sv-SE" sz="1400" dirty="0" smtClean="0"/>
              <a:t> data is </a:t>
            </a:r>
            <a:r>
              <a:rPr lang="sv-SE" sz="1400" dirty="0" err="1" smtClean="0"/>
              <a:t>done</a:t>
            </a:r>
            <a:r>
              <a:rPr lang="sv-SE" sz="1400" dirty="0" smtClean="0"/>
              <a:t> in so </a:t>
            </a:r>
            <a:r>
              <a:rPr lang="sv-SE" sz="1400" dirty="0" err="1" smtClean="0"/>
              <a:t>called</a:t>
            </a:r>
            <a:r>
              <a:rPr lang="sv-SE" sz="1400" dirty="0" smtClean="0"/>
              <a:t> </a:t>
            </a:r>
            <a:r>
              <a:rPr lang="sv-SE" sz="1400" b="1" dirty="0" smtClean="0"/>
              <a:t>MOLAP servers.</a:t>
            </a:r>
            <a:endParaRPr lang="sv-SE" sz="1400" b="1"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1945410605"/>
      </p:ext>
    </p:extLst>
  </p:cSld>
  <p:clrMapOvr>
    <a:masterClrMapping/>
  </p:clrMapOvr>
  <mc:AlternateContent xmlns:mc="http://schemas.openxmlformats.org/markup-compatibility/2006" xmlns:p14="http://schemas.microsoft.com/office/powerpoint/2010/main">
    <mc:Choice Requires="p14">
      <p:transition spd="slow" p14:dur="2000" advTm="39541"/>
    </mc:Choice>
    <mc:Fallback xmlns="">
      <p:transition spd="slow" advTm="395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smtClean="0"/>
              <a:t>OLAP - and the data </a:t>
            </a:r>
            <a:r>
              <a:rPr lang="sv-SE" dirty="0" err="1" smtClean="0"/>
              <a:t>model</a:t>
            </a:r>
            <a:endParaRPr lang="sv-SE" dirty="0"/>
          </a:p>
        </p:txBody>
      </p:sp>
      <p:sp>
        <p:nvSpPr>
          <p:cNvPr id="3" name="Content Placeholder 2"/>
          <p:cNvSpPr>
            <a:spLocks noGrp="1"/>
          </p:cNvSpPr>
          <p:nvPr>
            <p:ph idx="1"/>
          </p:nvPr>
        </p:nvSpPr>
        <p:spPr/>
        <p:txBody>
          <a:bodyPr>
            <a:normAutofit/>
          </a:bodyPr>
          <a:lstStyle/>
          <a:p>
            <a:r>
              <a:rPr lang="sv-SE" sz="1500" b="1" dirty="0" smtClean="0"/>
              <a:t>OLAP is </a:t>
            </a:r>
            <a:r>
              <a:rPr lang="sv-SE" sz="1500" b="1" dirty="0" err="1" smtClean="0"/>
              <a:t>supported</a:t>
            </a:r>
            <a:r>
              <a:rPr lang="sv-SE" sz="1500" b="1" dirty="0" smtClean="0"/>
              <a:t> by a </a:t>
            </a:r>
            <a:r>
              <a:rPr lang="sv-SE" sz="1500" b="1" dirty="0" err="1" smtClean="0"/>
              <a:t>specific</a:t>
            </a:r>
            <a:r>
              <a:rPr lang="sv-SE" sz="1500" b="1" dirty="0" smtClean="0"/>
              <a:t> data </a:t>
            </a:r>
            <a:r>
              <a:rPr lang="sv-SE" sz="1500" b="1" dirty="0" err="1" smtClean="0"/>
              <a:t>model</a:t>
            </a:r>
            <a:r>
              <a:rPr lang="sv-SE" sz="1500" b="1" dirty="0" smtClean="0"/>
              <a:t> </a:t>
            </a:r>
            <a:r>
              <a:rPr lang="sv-SE" sz="1500" dirty="0" err="1" smtClean="0"/>
              <a:t>used</a:t>
            </a:r>
            <a:r>
              <a:rPr lang="sv-SE" sz="1500" dirty="0" smtClean="0"/>
              <a:t> by </a:t>
            </a:r>
            <a:r>
              <a:rPr lang="sv-SE" sz="1500" dirty="0" err="1" smtClean="0"/>
              <a:t>databases</a:t>
            </a:r>
            <a:r>
              <a:rPr lang="sv-SE" sz="1500" dirty="0" smtClean="0"/>
              <a:t>, </a:t>
            </a:r>
            <a:r>
              <a:rPr lang="sv-SE" sz="1500" dirty="0" err="1" smtClean="0"/>
              <a:t>called</a:t>
            </a:r>
            <a:r>
              <a:rPr lang="sv-SE" sz="1500" dirty="0" smtClean="0"/>
              <a:t> the </a:t>
            </a:r>
            <a:r>
              <a:rPr lang="sv-SE" sz="1500" b="1" dirty="0" err="1" smtClean="0"/>
              <a:t>dimensional</a:t>
            </a:r>
            <a:r>
              <a:rPr lang="sv-SE" sz="1500" b="1" dirty="0" smtClean="0"/>
              <a:t> data </a:t>
            </a:r>
            <a:r>
              <a:rPr lang="sv-SE" sz="1500" b="1" dirty="0" err="1" smtClean="0"/>
              <a:t>model</a:t>
            </a:r>
            <a:r>
              <a:rPr lang="sv-SE" sz="1500" b="1" dirty="0"/>
              <a:t> </a:t>
            </a:r>
            <a:r>
              <a:rPr lang="sv-SE" sz="1500" dirty="0" smtClean="0"/>
              <a:t>(or the </a:t>
            </a:r>
            <a:r>
              <a:rPr lang="sv-SE" sz="1500" dirty="0" err="1" smtClean="0"/>
              <a:t>multidimensional</a:t>
            </a:r>
            <a:r>
              <a:rPr lang="sv-SE" sz="1500" dirty="0" smtClean="0"/>
              <a:t> data </a:t>
            </a:r>
            <a:r>
              <a:rPr lang="sv-SE" sz="1500" dirty="0" err="1" smtClean="0"/>
              <a:t>model</a:t>
            </a:r>
            <a:r>
              <a:rPr lang="sv-SE" sz="1500" dirty="0" smtClean="0"/>
              <a:t>)</a:t>
            </a:r>
          </a:p>
          <a:p>
            <a:r>
              <a:rPr lang="sv-SE" sz="1500" dirty="0" smtClean="0"/>
              <a:t>The </a:t>
            </a:r>
            <a:r>
              <a:rPr lang="sv-SE" sz="1500" dirty="0" err="1" smtClean="0"/>
              <a:t>dimensional</a:t>
            </a:r>
            <a:r>
              <a:rPr lang="sv-SE" sz="1500" dirty="0" smtClean="0"/>
              <a:t> data </a:t>
            </a:r>
            <a:r>
              <a:rPr lang="sv-SE" sz="1500" dirty="0" err="1" smtClean="0"/>
              <a:t>model</a:t>
            </a:r>
            <a:r>
              <a:rPr lang="sv-SE" sz="1500" dirty="0" smtClean="0"/>
              <a:t> makes it </a:t>
            </a:r>
            <a:r>
              <a:rPr lang="sv-SE" sz="1500" dirty="0" err="1" smtClean="0"/>
              <a:t>possible</a:t>
            </a:r>
            <a:r>
              <a:rPr lang="sv-SE" sz="1500" dirty="0" smtClean="0"/>
              <a:t> to </a:t>
            </a:r>
            <a:r>
              <a:rPr lang="sv-SE" sz="1500" dirty="0" err="1" smtClean="0"/>
              <a:t>answers</a:t>
            </a:r>
            <a:r>
              <a:rPr lang="sv-SE" sz="1500" dirty="0" smtClean="0"/>
              <a:t> </a:t>
            </a:r>
            <a:r>
              <a:rPr lang="sv-SE" sz="1500" dirty="0" err="1" smtClean="0"/>
              <a:t>complex</a:t>
            </a:r>
            <a:r>
              <a:rPr lang="sv-SE" sz="1500" dirty="0" smtClean="0"/>
              <a:t> and ad hoc </a:t>
            </a:r>
            <a:r>
              <a:rPr lang="sv-SE" sz="1500" dirty="0" err="1" smtClean="0"/>
              <a:t>queries</a:t>
            </a:r>
            <a:r>
              <a:rPr lang="sv-SE" sz="1500" dirty="0" smtClean="0"/>
              <a:t> </a:t>
            </a:r>
            <a:r>
              <a:rPr lang="sv-SE" sz="1500" dirty="0" err="1" smtClean="0"/>
              <a:t>rapidly</a:t>
            </a:r>
            <a:endParaRPr lang="sv-SE" sz="1500" dirty="0" smtClean="0"/>
          </a:p>
          <a:p>
            <a:r>
              <a:rPr lang="sv-SE" sz="1500" dirty="0" smtClean="0"/>
              <a:t>The </a:t>
            </a:r>
            <a:r>
              <a:rPr lang="sv-SE" sz="1500" dirty="0" err="1"/>
              <a:t>dimensional</a:t>
            </a:r>
            <a:r>
              <a:rPr lang="sv-SE" sz="1500" dirty="0"/>
              <a:t> data </a:t>
            </a:r>
            <a:r>
              <a:rPr lang="sv-SE" sz="1500" dirty="0" err="1" smtClean="0"/>
              <a:t>model</a:t>
            </a:r>
            <a:r>
              <a:rPr lang="sv-SE" sz="1500" dirty="0" smtClean="0"/>
              <a:t> </a:t>
            </a:r>
            <a:r>
              <a:rPr lang="sv-SE" sz="1500" dirty="0" err="1" smtClean="0"/>
              <a:t>structures</a:t>
            </a:r>
            <a:r>
              <a:rPr lang="sv-SE" sz="1500" dirty="0" smtClean="0"/>
              <a:t> the data, as in the </a:t>
            </a:r>
            <a:r>
              <a:rPr lang="sv-SE" sz="1500" dirty="0" err="1" smtClean="0"/>
              <a:t>concept</a:t>
            </a:r>
            <a:r>
              <a:rPr lang="sv-SE" sz="1500" dirty="0" smtClean="0"/>
              <a:t> </a:t>
            </a:r>
            <a:r>
              <a:rPr lang="sv-SE" sz="1500" dirty="0" err="1" smtClean="0"/>
              <a:t>of</a:t>
            </a:r>
            <a:r>
              <a:rPr lang="sv-SE" sz="1500" dirty="0" smtClean="0"/>
              <a:t> </a:t>
            </a:r>
            <a:r>
              <a:rPr lang="sv-SE" sz="1500" dirty="0" err="1" smtClean="0"/>
              <a:t>cube</a:t>
            </a:r>
            <a:r>
              <a:rPr lang="sv-SE" sz="1500" dirty="0" smtClean="0"/>
              <a:t> </a:t>
            </a:r>
            <a:r>
              <a:rPr lang="sv-SE" sz="1500" dirty="0" err="1" smtClean="0"/>
              <a:t>described</a:t>
            </a:r>
            <a:r>
              <a:rPr lang="sv-SE" sz="1500" dirty="0" smtClean="0"/>
              <a:t> </a:t>
            </a:r>
            <a:r>
              <a:rPr lang="sv-SE" sz="1500" dirty="0" err="1" smtClean="0"/>
              <a:t>earlier</a:t>
            </a:r>
            <a:r>
              <a:rPr lang="sv-SE" sz="1500" dirty="0" smtClean="0"/>
              <a:t>, in </a:t>
            </a:r>
            <a:r>
              <a:rPr lang="sv-SE" sz="1500" dirty="0" err="1" smtClean="0"/>
              <a:t>facts</a:t>
            </a:r>
            <a:r>
              <a:rPr lang="sv-SE" sz="1500" dirty="0" smtClean="0"/>
              <a:t> (</a:t>
            </a:r>
            <a:r>
              <a:rPr lang="sv-SE" sz="1500" dirty="0" err="1" smtClean="0"/>
              <a:t>also</a:t>
            </a:r>
            <a:r>
              <a:rPr lang="sv-SE" sz="1500" dirty="0" smtClean="0"/>
              <a:t> </a:t>
            </a:r>
            <a:r>
              <a:rPr lang="sv-SE" sz="1500" dirty="0" err="1" smtClean="0"/>
              <a:t>called</a:t>
            </a:r>
            <a:r>
              <a:rPr lang="sv-SE" sz="1500" dirty="0" smtClean="0"/>
              <a:t> </a:t>
            </a:r>
            <a:r>
              <a:rPr lang="sv-SE" sz="1500" dirty="0" err="1" smtClean="0"/>
              <a:t>measures</a:t>
            </a:r>
            <a:r>
              <a:rPr lang="sv-SE" sz="1500" dirty="0" smtClean="0"/>
              <a:t>) and dimensions (</a:t>
            </a:r>
            <a:r>
              <a:rPr lang="sv-SE" sz="1500" dirty="0" err="1" smtClean="0"/>
              <a:t>context</a:t>
            </a:r>
            <a:r>
              <a:rPr lang="sv-SE" sz="1500" dirty="0" smtClean="0"/>
              <a:t> or metadata to the </a:t>
            </a:r>
            <a:r>
              <a:rPr lang="sv-SE" sz="1500" dirty="0" err="1" smtClean="0"/>
              <a:t>facts</a:t>
            </a:r>
            <a:r>
              <a:rPr lang="sv-SE" sz="1500" dirty="0" smtClean="0"/>
              <a:t>)</a:t>
            </a:r>
          </a:p>
          <a:p>
            <a:endParaRPr lang="sv-SE" sz="15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4521200"/>
            <a:ext cx="406400" cy="406400"/>
          </a:xfrm>
          <a:prstGeom prst="rect">
            <a:avLst/>
          </a:prstGeom>
        </p:spPr>
      </p:pic>
    </p:spTree>
    <p:extLst>
      <p:ext uri="{BB962C8B-B14F-4D97-AF65-F5344CB8AC3E}">
        <p14:creationId xmlns:p14="http://schemas.microsoft.com/office/powerpoint/2010/main" val="1459339858"/>
      </p:ext>
    </p:extLst>
  </p:cSld>
  <p:clrMapOvr>
    <a:masterClrMapping/>
  </p:clrMapOvr>
  <mc:AlternateContent xmlns:mc="http://schemas.openxmlformats.org/markup-compatibility/2006" xmlns:p14="http://schemas.microsoft.com/office/powerpoint/2010/main">
    <mc:Choice Requires="p14">
      <p:transition spd="slow" p14:dur="2000" advTm="56696"/>
    </mc:Choice>
    <mc:Fallback xmlns="">
      <p:transition spd="slow" advTm="566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su_dsv_ppt_template_16_9_20130920">
  <a:themeElements>
    <a:clrScheme name="SU">
      <a:dk1>
        <a:srgbClr val="002F5F"/>
      </a:dk1>
      <a:lt1>
        <a:srgbClr val="FFFFFF"/>
      </a:lt1>
      <a:dk2>
        <a:srgbClr val="002F5F"/>
      </a:dk2>
      <a:lt2>
        <a:srgbClr val="808080"/>
      </a:lt2>
      <a:accent1>
        <a:srgbClr val="A3A86B"/>
      </a:accent1>
      <a:accent2>
        <a:srgbClr val="ACDEE6"/>
      </a:accent2>
      <a:accent3>
        <a:srgbClr val="9BB2CE"/>
      </a:accent3>
      <a:accent4>
        <a:srgbClr val="D95E00"/>
      </a:accent4>
      <a:accent5>
        <a:srgbClr val="DADCC3"/>
      </a:accent5>
      <a:accent6>
        <a:srgbClr val="FF9B4F"/>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English SU 16:9 - Widescreen">
  <a:themeElements>
    <a:clrScheme name="SU">
      <a:dk1>
        <a:srgbClr val="002F5F"/>
      </a:dk1>
      <a:lt1>
        <a:srgbClr val="FFFFFF"/>
      </a:lt1>
      <a:dk2>
        <a:srgbClr val="002F5F"/>
      </a:dk2>
      <a:lt2>
        <a:srgbClr val="808080"/>
      </a:lt2>
      <a:accent1>
        <a:srgbClr val="A3A86B"/>
      </a:accent1>
      <a:accent2>
        <a:srgbClr val="ACDEE6"/>
      </a:accent2>
      <a:accent3>
        <a:srgbClr val="9BB2CE"/>
      </a:accent3>
      <a:accent4>
        <a:srgbClr val="D95E00"/>
      </a:accent4>
      <a:accent5>
        <a:srgbClr val="DADCC3"/>
      </a:accent5>
      <a:accent6>
        <a:srgbClr val="FF9B4F"/>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U 16:9 - Blå Widescreen">
  <a:themeElements>
    <a:clrScheme name="SU">
      <a:dk1>
        <a:srgbClr val="002F5F"/>
      </a:dk1>
      <a:lt1>
        <a:srgbClr val="FFFFFF"/>
      </a:lt1>
      <a:dk2>
        <a:srgbClr val="002F5F"/>
      </a:dk2>
      <a:lt2>
        <a:srgbClr val="808080"/>
      </a:lt2>
      <a:accent1>
        <a:srgbClr val="A3A86B"/>
      </a:accent1>
      <a:accent2>
        <a:srgbClr val="ACDEE6"/>
      </a:accent2>
      <a:accent3>
        <a:srgbClr val="9BB2CE"/>
      </a:accent3>
      <a:accent4>
        <a:srgbClr val="D95E00"/>
      </a:accent4>
      <a:accent5>
        <a:srgbClr val="DADCC3"/>
      </a:accent5>
      <a:accent6>
        <a:srgbClr val="FF9B4F"/>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English SU 16:9 - Blå Widescreen">
  <a:themeElements>
    <a:clrScheme name="SU">
      <a:dk1>
        <a:srgbClr val="002F5F"/>
      </a:dk1>
      <a:lt1>
        <a:srgbClr val="FFFFFF"/>
      </a:lt1>
      <a:dk2>
        <a:srgbClr val="002F5F"/>
      </a:dk2>
      <a:lt2>
        <a:srgbClr val="808080"/>
      </a:lt2>
      <a:accent1>
        <a:srgbClr val="A3A86B"/>
      </a:accent1>
      <a:accent2>
        <a:srgbClr val="ACDEE6"/>
      </a:accent2>
      <a:accent3>
        <a:srgbClr val="9BB2CE"/>
      </a:accent3>
      <a:accent4>
        <a:srgbClr val="D95E00"/>
      </a:accent4>
      <a:accent5>
        <a:srgbClr val="DADCC3"/>
      </a:accent5>
      <a:accent6>
        <a:srgbClr val="FF9B4F"/>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Special">
  <a:themeElements>
    <a:clrScheme name="SU">
      <a:dk1>
        <a:srgbClr val="002F5F"/>
      </a:dk1>
      <a:lt1>
        <a:srgbClr val="FFFFFF"/>
      </a:lt1>
      <a:dk2>
        <a:srgbClr val="002F5F"/>
      </a:dk2>
      <a:lt2>
        <a:srgbClr val="808080"/>
      </a:lt2>
      <a:accent1>
        <a:srgbClr val="A3A86B"/>
      </a:accent1>
      <a:accent2>
        <a:srgbClr val="ACDEE6"/>
      </a:accent2>
      <a:accent3>
        <a:srgbClr val="9BB2CE"/>
      </a:accent3>
      <a:accent4>
        <a:srgbClr val="D95E00"/>
      </a:accent4>
      <a:accent5>
        <a:srgbClr val="DADCC3"/>
      </a:accent5>
      <a:accent6>
        <a:srgbClr val="FF9B4F"/>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marL="0" marR="0" indent="0" algn="l" defTabSz="914400" rtl="0" eaLnBrk="1" fontAlgn="auto" latinLnBrk="0" hangingPunct="1">
          <a:lnSpc>
            <a:spcPct val="100000"/>
          </a:lnSpc>
          <a:spcBef>
            <a:spcPts val="0"/>
          </a:spcBef>
          <a:spcAft>
            <a:spcPts val="0"/>
          </a:spcAft>
          <a:buClrTx/>
          <a:buSzTx/>
          <a:buFontTx/>
          <a:buNone/>
          <a:tabLst/>
          <a:defRPr sz="1600" noProof="0" dirty="0" smtClean="0">
            <a:solidFill>
              <a:srgbClr val="FFFFFF"/>
            </a:solidFill>
            <a:latin typeface="Verdana"/>
          </a:defRPr>
        </a:defPPr>
      </a:lstStyle>
    </a:txDef>
  </a:objectDefaults>
  <a:extraClrSchemeLst/>
</a:theme>
</file>

<file path=ppt/theme/theme6.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su_dsv_ppt_template_16_9_20141030</Template>
  <TotalTime>19342</TotalTime>
  <Words>2843</Words>
  <Application>Microsoft Office PowerPoint</Application>
  <PresentationFormat>On-screen Show (16:9)</PresentationFormat>
  <Paragraphs>321</Paragraphs>
  <Slides>58</Slides>
  <Notes>17</Notes>
  <HiddenSlides>0</HiddenSlides>
  <MMClips>58</MMClips>
  <ScaleCrop>false</ScaleCrop>
  <HeadingPairs>
    <vt:vector size="8" baseType="variant">
      <vt:variant>
        <vt:lpstr>Fonts Used</vt:lpstr>
      </vt:variant>
      <vt:variant>
        <vt:i4>6</vt:i4>
      </vt:variant>
      <vt:variant>
        <vt:lpstr>Theme</vt:lpstr>
      </vt:variant>
      <vt:variant>
        <vt:i4>5</vt:i4>
      </vt:variant>
      <vt:variant>
        <vt:lpstr>Embedded OLE Servers</vt:lpstr>
      </vt:variant>
      <vt:variant>
        <vt:i4>2</vt:i4>
      </vt:variant>
      <vt:variant>
        <vt:lpstr>Slide Titles</vt:lpstr>
      </vt:variant>
      <vt:variant>
        <vt:i4>58</vt:i4>
      </vt:variant>
    </vt:vector>
  </HeadingPairs>
  <TitlesOfParts>
    <vt:vector size="71" baseType="lpstr">
      <vt:lpstr>Arial</vt:lpstr>
      <vt:lpstr>Calibri</vt:lpstr>
      <vt:lpstr>Comic Sans MS</vt:lpstr>
      <vt:lpstr>Times New Roman</vt:lpstr>
      <vt:lpstr>Verdana</vt:lpstr>
      <vt:lpstr>Wingdings</vt:lpstr>
      <vt:lpstr>su_dsv_ppt_template_16_9_20130920</vt:lpstr>
      <vt:lpstr>English SU 16:9 - Widescreen</vt:lpstr>
      <vt:lpstr>SU 16:9 - Blå Widescreen</vt:lpstr>
      <vt:lpstr>English SU 16:9 - Blå Widescreen</vt:lpstr>
      <vt:lpstr>Special</vt:lpstr>
      <vt:lpstr>Kalkylblad</vt:lpstr>
      <vt:lpstr>Worksheet</vt:lpstr>
      <vt:lpstr> Presentation:  OLAP and DW/BI Lifecycle, Part 1 </vt:lpstr>
      <vt:lpstr>PowerPoint Presentation</vt:lpstr>
      <vt:lpstr>OLAP – as an approach</vt:lpstr>
      <vt:lpstr>OLAP – as an approach</vt:lpstr>
      <vt:lpstr>OLAP – and the cube</vt:lpstr>
      <vt:lpstr>OLAP – and the cube</vt:lpstr>
      <vt:lpstr>OLAP – and the cube</vt:lpstr>
      <vt:lpstr>OLAP – and the cube</vt:lpstr>
      <vt:lpstr>OLAP - and the data model</vt:lpstr>
      <vt:lpstr>OLAP - as a system</vt:lpstr>
      <vt:lpstr>Multidimensional OLAP (MOLAP)</vt:lpstr>
      <vt:lpstr>Multidimensional OLAP (MOLAP)</vt:lpstr>
      <vt:lpstr>Benefits of MOLAP</vt:lpstr>
      <vt:lpstr>Drawbacks of MOLAP</vt:lpstr>
      <vt:lpstr>Relational OLAP (ROLAP)</vt:lpstr>
      <vt:lpstr>Relational OLAP (ROLAP)</vt:lpstr>
      <vt:lpstr>Relational OLAP (ROLAP)</vt:lpstr>
      <vt:lpstr>Relational OLAP (ROLAP)</vt:lpstr>
      <vt:lpstr>Benefits of ROLAP</vt:lpstr>
      <vt:lpstr>Drawbacks of ROLAP</vt:lpstr>
      <vt:lpstr>Hybrid OLAP (HOLAP)</vt:lpstr>
      <vt:lpstr>Hybrid OLAP (HOLAP)</vt:lpstr>
      <vt:lpstr>Hybrid OLAP (HOLAP)</vt:lpstr>
      <vt:lpstr>PowerPoint Presentation</vt:lpstr>
      <vt:lpstr>What is aggregates?</vt:lpstr>
      <vt:lpstr>Why aggregates?</vt:lpstr>
      <vt:lpstr>Different types of aggregations</vt:lpstr>
      <vt:lpstr>Aggregated fact tables (ROLAP)</vt:lpstr>
      <vt:lpstr>Aggregation navigator</vt:lpstr>
      <vt:lpstr>Aggregation navigator</vt:lpstr>
      <vt:lpstr>HOLAP solutions</vt:lpstr>
      <vt:lpstr>PowerPoint Presentation</vt:lpstr>
      <vt:lpstr>Metadata repository</vt:lpstr>
      <vt:lpstr>Metadata repository</vt:lpstr>
      <vt:lpstr>Different types of metadata 1(2)</vt:lpstr>
      <vt:lpstr>Different types of metadata 2(2)</vt:lpstr>
      <vt:lpstr>PowerPoint Presentation</vt:lpstr>
      <vt:lpstr>What is a database index?</vt:lpstr>
      <vt:lpstr>Why using indexes?</vt:lpstr>
      <vt:lpstr>Indexes used in DW and OLAP</vt:lpstr>
      <vt:lpstr>Bitmap Index</vt:lpstr>
      <vt:lpstr>Bitmap Index</vt:lpstr>
      <vt:lpstr>Bitmap Index</vt:lpstr>
      <vt:lpstr>Bitmap Index</vt:lpstr>
      <vt:lpstr>Join Index</vt:lpstr>
      <vt:lpstr>Example</vt:lpstr>
      <vt:lpstr>Join Index - Ex</vt:lpstr>
      <vt:lpstr>Join Index - Ex</vt:lpstr>
      <vt:lpstr>Join Index - Ex</vt:lpstr>
      <vt:lpstr>PowerPoint Presentation</vt:lpstr>
      <vt:lpstr>What is a snowflake schema?</vt:lpstr>
      <vt:lpstr>PowerPoint Presentation</vt:lpstr>
      <vt:lpstr>Kimball and snowflaking</vt:lpstr>
      <vt:lpstr>PowerPoint Presentation</vt:lpstr>
      <vt:lpstr>Factless fact tables</vt:lpstr>
      <vt:lpstr>Event tracking (factless fact) tables</vt:lpstr>
      <vt:lpstr>Coverage (factless fact) tables</vt:lpstr>
      <vt:lpstr>Coverage (factless fact) table </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Erik</dc:creator>
  <cp:lastModifiedBy>Erik Perjons</cp:lastModifiedBy>
  <cp:revision>685</cp:revision>
  <cp:lastPrinted>2018-11-14T10:50:04Z</cp:lastPrinted>
  <dcterms:created xsi:type="dcterms:W3CDTF">2015-05-25T21:35:52Z</dcterms:created>
  <dcterms:modified xsi:type="dcterms:W3CDTF">2019-01-03T12:30:24Z</dcterms:modified>
</cp:coreProperties>
</file>